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diagrams/data70.xml" ContentType="application/vnd.openxmlformats-officedocument.drawingml.diagramData+xml"/>
  <Override PartName="/ppt/diagrams/layout70.xml" ContentType="application/vnd.openxmlformats-officedocument.drawingml.diagramLayout+xml"/>
  <Override PartName="/ppt/diagrams/quickStyle70.xml" ContentType="application/vnd.openxmlformats-officedocument.drawingml.diagramStyle+xml"/>
  <Override PartName="/ppt/diagrams/colors70.xml" ContentType="application/vnd.openxmlformats-officedocument.drawingml.diagramColors+xml"/>
  <Override PartName="/ppt/diagrams/drawing70.xml" ContentType="application/vnd.ms-office.drawingml.diagramDrawing+xml"/>
  <Override PartName="/ppt/diagrams/data71.xml" ContentType="application/vnd.openxmlformats-officedocument.drawingml.diagramData+xml"/>
  <Override PartName="/ppt/diagrams/layout71.xml" ContentType="application/vnd.openxmlformats-officedocument.drawingml.diagramLayout+xml"/>
  <Override PartName="/ppt/diagrams/quickStyle71.xml" ContentType="application/vnd.openxmlformats-officedocument.drawingml.diagramStyle+xml"/>
  <Override PartName="/ppt/diagrams/colors71.xml" ContentType="application/vnd.openxmlformats-officedocument.drawingml.diagramColors+xml"/>
  <Override PartName="/ppt/diagrams/drawing71.xml" ContentType="application/vnd.ms-office.drawingml.diagramDrawing+xml"/>
  <Override PartName="/ppt/diagrams/data72.xml" ContentType="application/vnd.openxmlformats-officedocument.drawingml.diagramData+xml"/>
  <Override PartName="/ppt/diagrams/layout72.xml" ContentType="application/vnd.openxmlformats-officedocument.drawingml.diagramLayout+xml"/>
  <Override PartName="/ppt/diagrams/quickStyle72.xml" ContentType="application/vnd.openxmlformats-officedocument.drawingml.diagramStyle+xml"/>
  <Override PartName="/ppt/diagrams/colors72.xml" ContentType="application/vnd.openxmlformats-officedocument.drawingml.diagramColors+xml"/>
  <Override PartName="/ppt/diagrams/drawing72.xml" ContentType="application/vnd.ms-office.drawingml.diagramDrawing+xml"/>
  <Override PartName="/ppt/diagrams/data73.xml" ContentType="application/vnd.openxmlformats-officedocument.drawingml.diagramData+xml"/>
  <Override PartName="/ppt/diagrams/layout73.xml" ContentType="application/vnd.openxmlformats-officedocument.drawingml.diagramLayout+xml"/>
  <Override PartName="/ppt/diagrams/quickStyle73.xml" ContentType="application/vnd.openxmlformats-officedocument.drawingml.diagramStyle+xml"/>
  <Override PartName="/ppt/diagrams/colors73.xml" ContentType="application/vnd.openxmlformats-officedocument.drawingml.diagramColors+xml"/>
  <Override PartName="/ppt/diagrams/drawing73.xml" ContentType="application/vnd.ms-office.drawingml.diagramDrawing+xml"/>
  <Override PartName="/ppt/diagrams/data74.xml" ContentType="application/vnd.openxmlformats-officedocument.drawingml.diagramData+xml"/>
  <Override PartName="/ppt/diagrams/layout74.xml" ContentType="application/vnd.openxmlformats-officedocument.drawingml.diagramLayout+xml"/>
  <Override PartName="/ppt/diagrams/quickStyle74.xml" ContentType="application/vnd.openxmlformats-officedocument.drawingml.diagramStyle+xml"/>
  <Override PartName="/ppt/diagrams/colors74.xml" ContentType="application/vnd.openxmlformats-officedocument.drawingml.diagramColors+xml"/>
  <Override PartName="/ppt/diagrams/drawing74.xml" ContentType="application/vnd.ms-office.drawingml.diagramDrawing+xml"/>
  <Override PartName="/ppt/diagrams/data75.xml" ContentType="application/vnd.openxmlformats-officedocument.drawingml.diagramData+xml"/>
  <Override PartName="/ppt/diagrams/layout75.xml" ContentType="application/vnd.openxmlformats-officedocument.drawingml.diagramLayout+xml"/>
  <Override PartName="/ppt/diagrams/quickStyle75.xml" ContentType="application/vnd.openxmlformats-officedocument.drawingml.diagramStyle+xml"/>
  <Override PartName="/ppt/diagrams/colors75.xml" ContentType="application/vnd.openxmlformats-officedocument.drawingml.diagramColors+xml"/>
  <Override PartName="/ppt/diagrams/drawing75.xml" ContentType="application/vnd.ms-office.drawingml.diagramDrawing+xml"/>
  <Override PartName="/ppt/diagrams/data76.xml" ContentType="application/vnd.openxmlformats-officedocument.drawingml.diagramData+xml"/>
  <Override PartName="/ppt/diagrams/layout76.xml" ContentType="application/vnd.openxmlformats-officedocument.drawingml.diagramLayout+xml"/>
  <Override PartName="/ppt/diagrams/quickStyle76.xml" ContentType="application/vnd.openxmlformats-officedocument.drawingml.diagramStyle+xml"/>
  <Override PartName="/ppt/diagrams/colors76.xml" ContentType="application/vnd.openxmlformats-officedocument.drawingml.diagramColors+xml"/>
  <Override PartName="/ppt/diagrams/drawing76.xml" ContentType="application/vnd.ms-office.drawingml.diagramDrawing+xml"/>
  <Override PartName="/ppt/diagrams/data77.xml" ContentType="application/vnd.openxmlformats-officedocument.drawingml.diagramData+xml"/>
  <Override PartName="/ppt/diagrams/layout77.xml" ContentType="application/vnd.openxmlformats-officedocument.drawingml.diagramLayout+xml"/>
  <Override PartName="/ppt/diagrams/quickStyle77.xml" ContentType="application/vnd.openxmlformats-officedocument.drawingml.diagramStyle+xml"/>
  <Override PartName="/ppt/diagrams/colors77.xml" ContentType="application/vnd.openxmlformats-officedocument.drawingml.diagramColors+xml"/>
  <Override PartName="/ppt/diagrams/drawing77.xml" ContentType="application/vnd.ms-office.drawingml.diagramDrawing+xml"/>
  <Override PartName="/ppt/diagrams/data78.xml" ContentType="application/vnd.openxmlformats-officedocument.drawingml.diagramData+xml"/>
  <Override PartName="/ppt/diagrams/layout78.xml" ContentType="application/vnd.openxmlformats-officedocument.drawingml.diagramLayout+xml"/>
  <Override PartName="/ppt/diagrams/quickStyle78.xml" ContentType="application/vnd.openxmlformats-officedocument.drawingml.diagramStyle+xml"/>
  <Override PartName="/ppt/diagrams/colors78.xml" ContentType="application/vnd.openxmlformats-officedocument.drawingml.diagramColors+xml"/>
  <Override PartName="/ppt/diagrams/drawing78.xml" ContentType="application/vnd.ms-office.drawingml.diagramDrawing+xml"/>
  <Override PartName="/ppt/diagrams/data79.xml" ContentType="application/vnd.openxmlformats-officedocument.drawingml.diagramData+xml"/>
  <Override PartName="/ppt/diagrams/layout79.xml" ContentType="application/vnd.openxmlformats-officedocument.drawingml.diagramLayout+xml"/>
  <Override PartName="/ppt/diagrams/quickStyle79.xml" ContentType="application/vnd.openxmlformats-officedocument.drawingml.diagramStyle+xml"/>
  <Override PartName="/ppt/diagrams/colors79.xml" ContentType="application/vnd.openxmlformats-officedocument.drawingml.diagramColors+xml"/>
  <Override PartName="/ppt/diagrams/drawing79.xml" ContentType="application/vnd.ms-office.drawingml.diagramDrawing+xml"/>
  <Override PartName="/ppt/diagrams/data80.xml" ContentType="application/vnd.openxmlformats-officedocument.drawingml.diagramData+xml"/>
  <Override PartName="/ppt/diagrams/layout80.xml" ContentType="application/vnd.openxmlformats-officedocument.drawingml.diagramLayout+xml"/>
  <Override PartName="/ppt/diagrams/quickStyle80.xml" ContentType="application/vnd.openxmlformats-officedocument.drawingml.diagramStyle+xml"/>
  <Override PartName="/ppt/diagrams/colors80.xml" ContentType="application/vnd.openxmlformats-officedocument.drawingml.diagramColors+xml"/>
  <Override PartName="/ppt/diagrams/drawing80.xml" ContentType="application/vnd.ms-office.drawingml.diagramDrawing+xml"/>
  <Override PartName="/ppt/diagrams/data81.xml" ContentType="application/vnd.openxmlformats-officedocument.drawingml.diagramData+xml"/>
  <Override PartName="/ppt/diagrams/layout81.xml" ContentType="application/vnd.openxmlformats-officedocument.drawingml.diagramLayout+xml"/>
  <Override PartName="/ppt/diagrams/quickStyle81.xml" ContentType="application/vnd.openxmlformats-officedocument.drawingml.diagramStyle+xml"/>
  <Override PartName="/ppt/diagrams/colors81.xml" ContentType="application/vnd.openxmlformats-officedocument.drawingml.diagramColors+xml"/>
  <Override PartName="/ppt/diagrams/drawing81.xml" ContentType="application/vnd.ms-office.drawingml.diagramDrawing+xml"/>
  <Override PartName="/ppt/diagrams/data82.xml" ContentType="application/vnd.openxmlformats-officedocument.drawingml.diagramData+xml"/>
  <Override PartName="/ppt/diagrams/layout82.xml" ContentType="application/vnd.openxmlformats-officedocument.drawingml.diagramLayout+xml"/>
  <Override PartName="/ppt/diagrams/quickStyle82.xml" ContentType="application/vnd.openxmlformats-officedocument.drawingml.diagramStyle+xml"/>
  <Override PartName="/ppt/diagrams/colors82.xml" ContentType="application/vnd.openxmlformats-officedocument.drawingml.diagramColors+xml"/>
  <Override PartName="/ppt/diagrams/drawing82.xml" ContentType="application/vnd.ms-office.drawingml.diagramDrawing+xml"/>
  <Override PartName="/ppt/diagrams/data83.xml" ContentType="application/vnd.openxmlformats-officedocument.drawingml.diagramData+xml"/>
  <Override PartName="/ppt/diagrams/layout83.xml" ContentType="application/vnd.openxmlformats-officedocument.drawingml.diagramLayout+xml"/>
  <Override PartName="/ppt/diagrams/quickStyle83.xml" ContentType="application/vnd.openxmlformats-officedocument.drawingml.diagramStyle+xml"/>
  <Override PartName="/ppt/diagrams/colors83.xml" ContentType="application/vnd.openxmlformats-officedocument.drawingml.diagramColors+xml"/>
  <Override PartName="/ppt/diagrams/drawing83.xml" ContentType="application/vnd.ms-office.drawingml.diagramDrawing+xml"/>
  <Override PartName="/ppt/diagrams/data84.xml" ContentType="application/vnd.openxmlformats-officedocument.drawingml.diagramData+xml"/>
  <Override PartName="/ppt/diagrams/layout84.xml" ContentType="application/vnd.openxmlformats-officedocument.drawingml.diagramLayout+xml"/>
  <Override PartName="/ppt/diagrams/quickStyle84.xml" ContentType="application/vnd.openxmlformats-officedocument.drawingml.diagramStyle+xml"/>
  <Override PartName="/ppt/diagrams/colors84.xml" ContentType="application/vnd.openxmlformats-officedocument.drawingml.diagramColors+xml"/>
  <Override PartName="/ppt/diagrams/drawing84.xml" ContentType="application/vnd.ms-office.drawingml.diagramDrawing+xml"/>
  <Override PartName="/ppt/diagrams/data85.xml" ContentType="application/vnd.openxmlformats-officedocument.drawingml.diagramData+xml"/>
  <Override PartName="/ppt/diagrams/layout85.xml" ContentType="application/vnd.openxmlformats-officedocument.drawingml.diagramLayout+xml"/>
  <Override PartName="/ppt/diagrams/quickStyle85.xml" ContentType="application/vnd.openxmlformats-officedocument.drawingml.diagramStyle+xml"/>
  <Override PartName="/ppt/diagrams/colors85.xml" ContentType="application/vnd.openxmlformats-officedocument.drawingml.diagramColors+xml"/>
  <Override PartName="/ppt/diagrams/drawing85.xml" ContentType="application/vnd.ms-office.drawingml.diagramDrawing+xml"/>
  <Override PartName="/ppt/diagrams/data86.xml" ContentType="application/vnd.openxmlformats-officedocument.drawingml.diagramData+xml"/>
  <Override PartName="/ppt/diagrams/layout86.xml" ContentType="application/vnd.openxmlformats-officedocument.drawingml.diagramLayout+xml"/>
  <Override PartName="/ppt/diagrams/quickStyle86.xml" ContentType="application/vnd.openxmlformats-officedocument.drawingml.diagramStyle+xml"/>
  <Override PartName="/ppt/diagrams/colors86.xml" ContentType="application/vnd.openxmlformats-officedocument.drawingml.diagramColors+xml"/>
  <Override PartName="/ppt/diagrams/drawing86.xml" ContentType="application/vnd.ms-office.drawingml.diagramDrawing+xml"/>
  <Override PartName="/ppt/diagrams/data87.xml" ContentType="application/vnd.openxmlformats-officedocument.drawingml.diagramData+xml"/>
  <Override PartName="/ppt/diagrams/layout87.xml" ContentType="application/vnd.openxmlformats-officedocument.drawingml.diagramLayout+xml"/>
  <Override PartName="/ppt/diagrams/quickStyle87.xml" ContentType="application/vnd.openxmlformats-officedocument.drawingml.diagramStyle+xml"/>
  <Override PartName="/ppt/diagrams/colors87.xml" ContentType="application/vnd.openxmlformats-officedocument.drawingml.diagramColors+xml"/>
  <Override PartName="/ppt/diagrams/drawing87.xml" ContentType="application/vnd.ms-office.drawingml.diagramDrawing+xml"/>
  <Override PartName="/ppt/diagrams/data88.xml" ContentType="application/vnd.openxmlformats-officedocument.drawingml.diagramData+xml"/>
  <Override PartName="/ppt/diagrams/layout88.xml" ContentType="application/vnd.openxmlformats-officedocument.drawingml.diagramLayout+xml"/>
  <Override PartName="/ppt/diagrams/quickStyle88.xml" ContentType="application/vnd.openxmlformats-officedocument.drawingml.diagramStyle+xml"/>
  <Override PartName="/ppt/diagrams/colors88.xml" ContentType="application/vnd.openxmlformats-officedocument.drawingml.diagramColors+xml"/>
  <Override PartName="/ppt/diagrams/drawing88.xml" ContentType="application/vnd.ms-office.drawingml.diagramDrawing+xml"/>
  <Override PartName="/ppt/diagrams/data89.xml" ContentType="application/vnd.openxmlformats-officedocument.drawingml.diagramData+xml"/>
  <Override PartName="/ppt/diagrams/layout89.xml" ContentType="application/vnd.openxmlformats-officedocument.drawingml.diagramLayout+xml"/>
  <Override PartName="/ppt/diagrams/quickStyle89.xml" ContentType="application/vnd.openxmlformats-officedocument.drawingml.diagramStyle+xml"/>
  <Override PartName="/ppt/diagrams/colors89.xml" ContentType="application/vnd.openxmlformats-officedocument.drawingml.diagramColors+xml"/>
  <Override PartName="/ppt/diagrams/drawing89.xml" ContentType="application/vnd.ms-office.drawingml.diagramDrawing+xml"/>
  <Override PartName="/ppt/diagrams/data90.xml" ContentType="application/vnd.openxmlformats-officedocument.drawingml.diagramData+xml"/>
  <Override PartName="/ppt/diagrams/layout90.xml" ContentType="application/vnd.openxmlformats-officedocument.drawingml.diagramLayout+xml"/>
  <Override PartName="/ppt/diagrams/quickStyle90.xml" ContentType="application/vnd.openxmlformats-officedocument.drawingml.diagramStyle+xml"/>
  <Override PartName="/ppt/diagrams/colors90.xml" ContentType="application/vnd.openxmlformats-officedocument.drawingml.diagramColors+xml"/>
  <Override PartName="/ppt/diagrams/drawing90.xml" ContentType="application/vnd.ms-office.drawingml.diagramDrawing+xml"/>
  <Override PartName="/ppt/diagrams/data91.xml" ContentType="application/vnd.openxmlformats-officedocument.drawingml.diagramData+xml"/>
  <Override PartName="/ppt/diagrams/layout91.xml" ContentType="application/vnd.openxmlformats-officedocument.drawingml.diagramLayout+xml"/>
  <Override PartName="/ppt/diagrams/quickStyle91.xml" ContentType="application/vnd.openxmlformats-officedocument.drawingml.diagramStyle+xml"/>
  <Override PartName="/ppt/diagrams/colors91.xml" ContentType="application/vnd.openxmlformats-officedocument.drawingml.diagramColors+xml"/>
  <Override PartName="/ppt/diagrams/drawing9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1"/>
  </p:notesMasterIdLst>
  <p:sldIdLst>
    <p:sldId id="256" r:id="rId2"/>
    <p:sldId id="341" r:id="rId3"/>
    <p:sldId id="291" r:id="rId4"/>
    <p:sldId id="306" r:id="rId5"/>
    <p:sldId id="293" r:id="rId6"/>
    <p:sldId id="294" r:id="rId7"/>
    <p:sldId id="331" r:id="rId8"/>
    <p:sldId id="418" r:id="rId9"/>
    <p:sldId id="419" r:id="rId10"/>
    <p:sldId id="420" r:id="rId11"/>
    <p:sldId id="421" r:id="rId12"/>
    <p:sldId id="422" r:id="rId13"/>
    <p:sldId id="423" r:id="rId14"/>
    <p:sldId id="983" r:id="rId15"/>
    <p:sldId id="453" r:id="rId16"/>
    <p:sldId id="258" r:id="rId17"/>
    <p:sldId id="285" r:id="rId18"/>
    <p:sldId id="334" r:id="rId19"/>
    <p:sldId id="416" r:id="rId20"/>
    <p:sldId id="324" r:id="rId21"/>
    <p:sldId id="429" r:id="rId22"/>
    <p:sldId id="428" r:id="rId23"/>
    <p:sldId id="430" r:id="rId24"/>
    <p:sldId id="439" r:id="rId25"/>
    <p:sldId id="354" r:id="rId26"/>
    <p:sldId id="321" r:id="rId27"/>
    <p:sldId id="297" r:id="rId28"/>
    <p:sldId id="340" r:id="rId29"/>
    <p:sldId id="352" r:id="rId30"/>
    <p:sldId id="342" r:id="rId31"/>
    <p:sldId id="329" r:id="rId32"/>
    <p:sldId id="301" r:id="rId33"/>
    <p:sldId id="310" r:id="rId34"/>
    <p:sldId id="351" r:id="rId35"/>
    <p:sldId id="361" r:id="rId36"/>
    <p:sldId id="318" r:id="rId37"/>
    <p:sldId id="412" r:id="rId38"/>
    <p:sldId id="315" r:id="rId39"/>
    <p:sldId id="436" r:id="rId40"/>
    <p:sldId id="437" r:id="rId41"/>
    <p:sldId id="441" r:id="rId42"/>
    <p:sldId id="386" r:id="rId43"/>
    <p:sldId id="404" r:id="rId44"/>
    <p:sldId id="405" r:id="rId45"/>
    <p:sldId id="417" r:id="rId46"/>
    <p:sldId id="988" r:id="rId47"/>
    <p:sldId id="985" r:id="rId48"/>
    <p:sldId id="987" r:id="rId49"/>
    <p:sldId id="516" r:id="rId50"/>
    <p:sldId id="473" r:id="rId51"/>
    <p:sldId id="471" r:id="rId52"/>
    <p:sldId id="470" r:id="rId53"/>
    <p:sldId id="456" r:id="rId54"/>
    <p:sldId id="998" r:id="rId55"/>
    <p:sldId id="483" r:id="rId56"/>
    <p:sldId id="458" r:id="rId57"/>
    <p:sldId id="368" r:id="rId58"/>
    <p:sldId id="345" r:id="rId59"/>
    <p:sldId id="498" r:id="rId60"/>
    <p:sldId id="480" r:id="rId61"/>
    <p:sldId id="459" r:id="rId62"/>
    <p:sldId id="481" r:id="rId63"/>
    <p:sldId id="482" r:id="rId64"/>
    <p:sldId id="476" r:id="rId65"/>
    <p:sldId id="477" r:id="rId66"/>
    <p:sldId id="478" r:id="rId67"/>
    <p:sldId id="534" r:id="rId68"/>
    <p:sldId id="517" r:id="rId69"/>
    <p:sldId id="396" r:id="rId70"/>
    <p:sldId id="397" r:id="rId71"/>
    <p:sldId id="344" r:id="rId72"/>
    <p:sldId id="487" r:id="rId73"/>
    <p:sldId id="598" r:id="rId74"/>
    <p:sldId id="599" r:id="rId75"/>
    <p:sldId id="600" r:id="rId76"/>
    <p:sldId id="601" r:id="rId77"/>
    <p:sldId id="602" r:id="rId78"/>
    <p:sldId id="603" r:id="rId79"/>
    <p:sldId id="604" r:id="rId80"/>
    <p:sldId id="605" r:id="rId81"/>
    <p:sldId id="611" r:id="rId82"/>
    <p:sldId id="596" r:id="rId83"/>
    <p:sldId id="612" r:id="rId84"/>
    <p:sldId id="989" r:id="rId85"/>
    <p:sldId id="537" r:id="rId86"/>
    <p:sldId id="614" r:id="rId87"/>
    <p:sldId id="574" r:id="rId88"/>
    <p:sldId id="577" r:id="rId89"/>
    <p:sldId id="579" r:id="rId90"/>
    <p:sldId id="581" r:id="rId91"/>
    <p:sldId id="583" r:id="rId92"/>
    <p:sldId id="585" r:id="rId93"/>
    <p:sldId id="587" r:id="rId94"/>
    <p:sldId id="589" r:id="rId95"/>
    <p:sldId id="591" r:id="rId96"/>
    <p:sldId id="593" r:id="rId97"/>
    <p:sldId id="594" r:id="rId98"/>
    <p:sldId id="595" r:id="rId99"/>
    <p:sldId id="513" r:id="rId100"/>
    <p:sldId id="610" r:id="rId101"/>
    <p:sldId id="540" r:id="rId102"/>
    <p:sldId id="541" r:id="rId103"/>
    <p:sldId id="542" r:id="rId104"/>
    <p:sldId id="651" r:id="rId105"/>
    <p:sldId id="629" r:id="rId106"/>
    <p:sldId id="655" r:id="rId107"/>
    <p:sldId id="669" r:id="rId108"/>
    <p:sldId id="637" r:id="rId109"/>
    <p:sldId id="549" r:id="rId110"/>
    <p:sldId id="645" r:id="rId111"/>
    <p:sldId id="656" r:id="rId112"/>
    <p:sldId id="634" r:id="rId113"/>
    <p:sldId id="532" r:id="rId114"/>
    <p:sldId id="671" r:id="rId115"/>
    <p:sldId id="659" r:id="rId116"/>
    <p:sldId id="555" r:id="rId117"/>
    <p:sldId id="296" r:id="rId118"/>
    <p:sldId id="639" r:id="rId119"/>
    <p:sldId id="673" r:id="rId120"/>
    <p:sldId id="674" r:id="rId121"/>
    <p:sldId id="675" r:id="rId122"/>
    <p:sldId id="676" r:id="rId123"/>
    <p:sldId id="990" r:id="rId124"/>
    <p:sldId id="697" r:id="rId125"/>
    <p:sldId id="698" r:id="rId126"/>
    <p:sldId id="690" r:id="rId127"/>
    <p:sldId id="750" r:id="rId128"/>
    <p:sldId id="560" r:id="rId129"/>
    <p:sldId id="710" r:id="rId130"/>
    <p:sldId id="678" r:id="rId131"/>
    <p:sldId id="776" r:id="rId132"/>
    <p:sldId id="721" r:id="rId133"/>
    <p:sldId id="777" r:id="rId134"/>
    <p:sldId id="717" r:id="rId135"/>
    <p:sldId id="719" r:id="rId136"/>
    <p:sldId id="683" r:id="rId137"/>
    <p:sldId id="679" r:id="rId138"/>
    <p:sldId id="711" r:id="rId139"/>
    <p:sldId id="708" r:id="rId140"/>
    <p:sldId id="684" r:id="rId141"/>
    <p:sldId id="714" r:id="rId142"/>
    <p:sldId id="752" r:id="rId143"/>
    <p:sldId id="692" r:id="rId144"/>
    <p:sldId id="693" r:id="rId145"/>
    <p:sldId id="779" r:id="rId146"/>
    <p:sldId id="694" r:id="rId147"/>
    <p:sldId id="778" r:id="rId148"/>
    <p:sldId id="763" r:id="rId149"/>
    <p:sldId id="754" r:id="rId150"/>
    <p:sldId id="794" r:id="rId151"/>
    <p:sldId id="764" r:id="rId152"/>
    <p:sldId id="765" r:id="rId153"/>
    <p:sldId id="566" r:id="rId154"/>
    <p:sldId id="755" r:id="rId155"/>
    <p:sldId id="796" r:id="rId156"/>
    <p:sldId id="797" r:id="rId157"/>
    <p:sldId id="823" r:id="rId158"/>
    <p:sldId id="997" r:id="rId159"/>
    <p:sldId id="829" r:id="rId160"/>
    <p:sldId id="830" r:id="rId161"/>
    <p:sldId id="798" r:id="rId162"/>
    <p:sldId id="845" r:id="rId163"/>
    <p:sldId id="844" r:id="rId164"/>
    <p:sldId id="786" r:id="rId165"/>
    <p:sldId id="858" r:id="rId166"/>
    <p:sldId id="859" r:id="rId167"/>
    <p:sldId id="618" r:id="rId168"/>
    <p:sldId id="787" r:id="rId169"/>
    <p:sldId id="791" r:id="rId170"/>
    <p:sldId id="700" r:id="rId171"/>
    <p:sldId id="795" r:id="rId172"/>
    <p:sldId id="862" r:id="rId173"/>
    <p:sldId id="825" r:id="rId174"/>
    <p:sldId id="826" r:id="rId175"/>
    <p:sldId id="792" r:id="rId176"/>
    <p:sldId id="759" r:id="rId177"/>
    <p:sldId id="846" r:id="rId178"/>
    <p:sldId id="847" r:id="rId179"/>
    <p:sldId id="849" r:id="rId180"/>
    <p:sldId id="851" r:id="rId181"/>
    <p:sldId id="855" r:id="rId182"/>
    <p:sldId id="800" r:id="rId183"/>
    <p:sldId id="850" r:id="rId184"/>
    <p:sldId id="853" r:id="rId185"/>
    <p:sldId id="816" r:id="rId186"/>
    <p:sldId id="863" r:id="rId187"/>
    <p:sldId id="817" r:id="rId188"/>
    <p:sldId id="852" r:id="rId189"/>
    <p:sldId id="812" r:id="rId190"/>
    <p:sldId id="832" r:id="rId191"/>
    <p:sldId id="831" r:id="rId192"/>
    <p:sldId id="730" r:id="rId193"/>
    <p:sldId id="833" r:id="rId194"/>
    <p:sldId id="992" r:id="rId195"/>
    <p:sldId id="908" r:id="rId196"/>
    <p:sldId id="836" r:id="rId197"/>
    <p:sldId id="856" r:id="rId198"/>
    <p:sldId id="837" r:id="rId199"/>
    <p:sldId id="839" r:id="rId200"/>
    <p:sldId id="892" r:id="rId201"/>
    <p:sldId id="860" r:id="rId202"/>
    <p:sldId id="893" r:id="rId203"/>
    <p:sldId id="861" r:id="rId204"/>
    <p:sldId id="895" r:id="rId205"/>
    <p:sldId id="898" r:id="rId206"/>
    <p:sldId id="897" r:id="rId207"/>
    <p:sldId id="865" r:id="rId208"/>
    <p:sldId id="900" r:id="rId209"/>
    <p:sldId id="902" r:id="rId210"/>
    <p:sldId id="866" r:id="rId211"/>
    <p:sldId id="867" r:id="rId212"/>
    <p:sldId id="903" r:id="rId213"/>
    <p:sldId id="868" r:id="rId214"/>
    <p:sldId id="904" r:id="rId215"/>
    <p:sldId id="869" r:id="rId216"/>
    <p:sldId id="870" r:id="rId217"/>
    <p:sldId id="871" r:id="rId218"/>
    <p:sldId id="918" r:id="rId219"/>
    <p:sldId id="822" r:id="rId220"/>
    <p:sldId id="872" r:id="rId221"/>
    <p:sldId id="880" r:id="rId222"/>
    <p:sldId id="879" r:id="rId223"/>
    <p:sldId id="881" r:id="rId224"/>
    <p:sldId id="882" r:id="rId225"/>
    <p:sldId id="883" r:id="rId226"/>
    <p:sldId id="884" r:id="rId227"/>
    <p:sldId id="919" r:id="rId228"/>
    <p:sldId id="996" r:id="rId229"/>
    <p:sldId id="909" r:id="rId230"/>
    <p:sldId id="906" r:id="rId231"/>
    <p:sldId id="905" r:id="rId232"/>
    <p:sldId id="874" r:id="rId233"/>
    <p:sldId id="875" r:id="rId234"/>
    <p:sldId id="876" r:id="rId235"/>
    <p:sldId id="877" r:id="rId236"/>
    <p:sldId id="911" r:id="rId237"/>
    <p:sldId id="887" r:id="rId238"/>
    <p:sldId id="888" r:id="rId239"/>
    <p:sldId id="891" r:id="rId240"/>
    <p:sldId id="889" r:id="rId241"/>
    <p:sldId id="890" r:id="rId242"/>
    <p:sldId id="854" r:id="rId243"/>
    <p:sldId id="935" r:id="rId244"/>
    <p:sldId id="913" r:id="rId245"/>
    <p:sldId id="944" r:id="rId246"/>
    <p:sldId id="921" r:id="rId247"/>
    <p:sldId id="951" r:id="rId248"/>
    <p:sldId id="928" r:id="rId249"/>
    <p:sldId id="933" r:id="rId250"/>
    <p:sldId id="932" r:id="rId251"/>
    <p:sldId id="912" r:id="rId252"/>
    <p:sldId id="956" r:id="rId253"/>
    <p:sldId id="929" r:id="rId254"/>
    <p:sldId id="950" r:id="rId255"/>
    <p:sldId id="953" r:id="rId256"/>
    <p:sldId id="954" r:id="rId257"/>
    <p:sldId id="955" r:id="rId258"/>
    <p:sldId id="959" r:id="rId259"/>
    <p:sldId id="946" r:id="rId260"/>
    <p:sldId id="957" r:id="rId261"/>
    <p:sldId id="947" r:id="rId262"/>
    <p:sldId id="322" r:id="rId263"/>
    <p:sldId id="948" r:id="rId264"/>
    <p:sldId id="958" r:id="rId265"/>
    <p:sldId id="949" r:id="rId266"/>
    <p:sldId id="960" r:id="rId267"/>
    <p:sldId id="963" r:id="rId268"/>
    <p:sldId id="984" r:id="rId269"/>
    <p:sldId id="994" r:id="rId2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EBCB"/>
    <a:srgbClr val="56AECA"/>
    <a:srgbClr val="F2F2D7"/>
    <a:srgbClr val="37E4DC"/>
    <a:srgbClr val="6BCAAD"/>
    <a:srgbClr val="DCD1A4"/>
    <a:srgbClr val="B8EBD5"/>
    <a:srgbClr val="B5DFEB"/>
    <a:srgbClr val="ADCABC"/>
    <a:srgbClr val="46EB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32423"/>
    <p:restoredTop sz="95915"/>
  </p:normalViewPr>
  <p:slideViewPr>
    <p:cSldViewPr snapToGrid="0" snapToObjects="1">
      <p:cViewPr varScale="1">
        <p:scale>
          <a:sx n="65" d="100"/>
          <a:sy n="65" d="100"/>
        </p:scale>
        <p:origin x="32" y="1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slide" Target="slides/slide264.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71" Type="http://schemas.openxmlformats.org/officeDocument/2006/relationships/notesMaster" Target="notesMasters/notesMaster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slide" Target="slides/slide265.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72"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viewProps" Target="viewProp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8" Type="http://schemas.openxmlformats.org/officeDocument/2006/relationships/image" Target="../media/image12.svg"/><Relationship Id="rId3" Type="http://schemas.openxmlformats.org/officeDocument/2006/relationships/image" Target="../media/image6.png"/><Relationship Id="rId7" Type="http://schemas.openxmlformats.org/officeDocument/2006/relationships/image" Target="../media/image8.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7.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2A00F91-4DFB-4F04-9CF2-3A060D9758D1}" type="doc">
      <dgm:prSet loTypeId="urn:microsoft.com/office/officeart/2016/7/layout/RepeatingBendingProcessNew" loCatId="process" qsTypeId="urn:microsoft.com/office/officeart/2005/8/quickstyle/simple2" qsCatId="simple" csTypeId="urn:microsoft.com/office/officeart/2005/8/colors/colorful2" csCatId="colorful" phldr="1"/>
      <dgm:spPr/>
      <dgm:t>
        <a:bodyPr/>
        <a:lstStyle/>
        <a:p>
          <a:endParaRPr lang="en-US"/>
        </a:p>
      </dgm:t>
    </dgm:pt>
    <dgm:pt modelId="{9E072622-EDB8-480F-8CE7-BBDE86AE8095}">
      <dgm:prSet custT="1"/>
      <dgm:spPr>
        <a:ln>
          <a:solidFill>
            <a:srgbClr val="37E4DC"/>
          </a:solidFill>
        </a:ln>
      </dgm:spPr>
      <dgm:t>
        <a:bodyPr/>
        <a:lstStyle/>
        <a:p>
          <a:r>
            <a:rPr lang="en-AU" sz="1800" b="1" dirty="0">
              <a:latin typeface="Andalus" panose="02020603050405020304" pitchFamily="18" charset="-78"/>
              <a:cs typeface="Andalus" panose="02020603050405020304" pitchFamily="18" charset="-78"/>
            </a:rPr>
            <a:t>Introduction To 'Uloom Al-quran</a:t>
          </a:r>
        </a:p>
        <a:p>
          <a:r>
            <a:rPr lang="en-AU" sz="1800" b="1" dirty="0">
              <a:latin typeface="Andalus" panose="02020603050405020304" pitchFamily="18" charset="-78"/>
              <a:cs typeface="Andalus" panose="02020603050405020304" pitchFamily="18" charset="-78"/>
            </a:rPr>
            <a:t>History </a:t>
          </a:r>
          <a:endParaRPr lang="en-US" sz="1800" b="1" dirty="0">
            <a:latin typeface="Andalus" panose="02020603050405020304" pitchFamily="18" charset="-78"/>
            <a:cs typeface="Andalus" panose="02020603050405020304" pitchFamily="18" charset="-78"/>
          </a:endParaRPr>
        </a:p>
      </dgm:t>
    </dgm:pt>
    <dgm:pt modelId="{A59061B7-DC4D-44FE-BE75-F038D134D168}" type="parTrans" cxnId="{2C951B1C-0920-4815-B432-16D5561F2454}">
      <dgm:prSet/>
      <dgm:spPr/>
      <dgm:t>
        <a:bodyPr/>
        <a:lstStyle/>
        <a:p>
          <a:endParaRPr lang="en-US" b="1">
            <a:latin typeface="ACADEMY ENGRAVED LET PLAIN:1.0" panose="02000000000000000000" pitchFamily="2" charset="0"/>
          </a:endParaRPr>
        </a:p>
      </dgm:t>
    </dgm:pt>
    <dgm:pt modelId="{9001C690-80CF-4B91-B3C4-BA57D494C911}" type="sibTrans" cxnId="{2C951B1C-0920-4815-B432-16D5561F2454}">
      <dgm:prSet custT="1"/>
      <dgm:spPr>
        <a:ln>
          <a:solidFill>
            <a:srgbClr val="37E4DC"/>
          </a:solidFill>
        </a:ln>
      </dgm:spPr>
      <dgm:t>
        <a:bodyPr/>
        <a:lstStyle/>
        <a:p>
          <a:endParaRPr lang="en-US" sz="1800" b="1">
            <a:latin typeface="ACADEMY ENGRAVED LET PLAIN:1.0" panose="02000000000000000000" pitchFamily="2" charset="0"/>
          </a:endParaRPr>
        </a:p>
      </dgm:t>
    </dgm:pt>
    <dgm:pt modelId="{09C13FA1-A7EC-4268-95EC-95F510628374}">
      <dgm:prSet custT="1"/>
      <dgm:spPr>
        <a:ln>
          <a:solidFill>
            <a:srgbClr val="37E4DC"/>
          </a:solidFill>
        </a:ln>
      </dgm:spPr>
      <dgm:t>
        <a:bodyPr/>
        <a:lstStyle/>
        <a:p>
          <a:r>
            <a:rPr lang="en-AU" sz="1800" b="1">
              <a:latin typeface="Andalus" panose="02020603050405020304" pitchFamily="18" charset="-78"/>
              <a:cs typeface="Andalus" panose="02020603050405020304" pitchFamily="18" charset="-78"/>
            </a:rPr>
            <a:t>The Quran, Names, Attributes </a:t>
          </a:r>
          <a:endParaRPr lang="en-US" sz="1800" b="1">
            <a:latin typeface="Andalus" panose="02020603050405020304" pitchFamily="18" charset="-78"/>
            <a:cs typeface="Andalus" panose="02020603050405020304" pitchFamily="18" charset="-78"/>
          </a:endParaRPr>
        </a:p>
      </dgm:t>
    </dgm:pt>
    <dgm:pt modelId="{2CAEBB1D-084A-4EE2-82CA-538860A00ED2}" type="parTrans" cxnId="{C86F3521-1097-4271-B6FA-C0F54E5CFE92}">
      <dgm:prSet/>
      <dgm:spPr/>
      <dgm:t>
        <a:bodyPr/>
        <a:lstStyle/>
        <a:p>
          <a:endParaRPr lang="en-US" b="1">
            <a:latin typeface="ACADEMY ENGRAVED LET PLAIN:1.0" panose="02000000000000000000" pitchFamily="2" charset="0"/>
          </a:endParaRPr>
        </a:p>
      </dgm:t>
    </dgm:pt>
    <dgm:pt modelId="{01CE33E6-4DB8-4C90-AABD-31301D766D61}" type="sibTrans" cxnId="{C86F3521-1097-4271-B6FA-C0F54E5CFE92}">
      <dgm:prSet custT="1"/>
      <dgm:spPr>
        <a:ln>
          <a:solidFill>
            <a:srgbClr val="37E4DC"/>
          </a:solidFill>
        </a:ln>
      </dgm:spPr>
      <dgm:t>
        <a:bodyPr/>
        <a:lstStyle/>
        <a:p>
          <a:endParaRPr lang="en-US" sz="1800" b="1">
            <a:latin typeface="ACADEMY ENGRAVED LET PLAIN:1.0" panose="02000000000000000000" pitchFamily="2" charset="0"/>
          </a:endParaRPr>
        </a:p>
      </dgm:t>
    </dgm:pt>
    <dgm:pt modelId="{7BF2B298-59E4-479F-8455-E32F8811A757}">
      <dgm:prSet custT="1"/>
      <dgm:spPr>
        <a:ln>
          <a:solidFill>
            <a:srgbClr val="37E4DC"/>
          </a:solidFill>
        </a:ln>
      </dgm:spPr>
      <dgm:t>
        <a:bodyPr/>
        <a:lstStyle/>
        <a:p>
          <a:r>
            <a:rPr lang="en-AU" sz="1800" b="1">
              <a:latin typeface="Andalus" panose="02020603050405020304" pitchFamily="18" charset="-78"/>
              <a:cs typeface="Andalus" panose="02020603050405020304" pitchFamily="18" charset="-78"/>
            </a:rPr>
            <a:t>Inspiration - Al-wahy, Concept, Procedure, Types</a:t>
          </a:r>
          <a:endParaRPr lang="en-US" sz="1800" b="1">
            <a:latin typeface="Andalus" panose="02020603050405020304" pitchFamily="18" charset="-78"/>
            <a:cs typeface="Andalus" panose="02020603050405020304" pitchFamily="18" charset="-78"/>
          </a:endParaRPr>
        </a:p>
      </dgm:t>
    </dgm:pt>
    <dgm:pt modelId="{027B99AF-DA28-472B-A371-E0609B193E70}" type="parTrans" cxnId="{A16792B2-4B55-4837-8FB7-0BF07D402F27}">
      <dgm:prSet/>
      <dgm:spPr/>
      <dgm:t>
        <a:bodyPr/>
        <a:lstStyle/>
        <a:p>
          <a:endParaRPr lang="en-US" b="1">
            <a:latin typeface="ACADEMY ENGRAVED LET PLAIN:1.0" panose="02000000000000000000" pitchFamily="2" charset="0"/>
          </a:endParaRPr>
        </a:p>
      </dgm:t>
    </dgm:pt>
    <dgm:pt modelId="{8B3F60C5-0071-443B-8C0B-E480A1DBEF00}" type="sibTrans" cxnId="{A16792B2-4B55-4837-8FB7-0BF07D402F27}">
      <dgm:prSet custT="1"/>
      <dgm:spPr>
        <a:ln>
          <a:solidFill>
            <a:srgbClr val="37E4DC"/>
          </a:solidFill>
        </a:ln>
      </dgm:spPr>
      <dgm:t>
        <a:bodyPr/>
        <a:lstStyle/>
        <a:p>
          <a:endParaRPr lang="en-US" sz="1800" b="1">
            <a:latin typeface="ACADEMY ENGRAVED LET PLAIN:1.0" panose="02000000000000000000" pitchFamily="2" charset="0"/>
          </a:endParaRPr>
        </a:p>
      </dgm:t>
    </dgm:pt>
    <dgm:pt modelId="{D92C67CB-69B4-405A-A825-9A9DAB80377C}">
      <dgm:prSet custT="1"/>
      <dgm:spPr>
        <a:ln>
          <a:solidFill>
            <a:srgbClr val="37E4DC"/>
          </a:solidFill>
        </a:ln>
      </dgm:spPr>
      <dgm:t>
        <a:bodyPr/>
        <a:lstStyle/>
        <a:p>
          <a:r>
            <a:rPr lang="en-AU" sz="1800" b="1">
              <a:latin typeface="Andalus" panose="02020603050405020304" pitchFamily="18" charset="-78"/>
              <a:cs typeface="Andalus" panose="02020603050405020304" pitchFamily="18" charset="-78"/>
            </a:rPr>
            <a:t>Makkee /  Madanee Verses, Themes, Characteristics</a:t>
          </a:r>
          <a:endParaRPr lang="en-US" sz="1800" b="1">
            <a:latin typeface="Andalus" panose="02020603050405020304" pitchFamily="18" charset="-78"/>
            <a:cs typeface="Andalus" panose="02020603050405020304" pitchFamily="18" charset="-78"/>
          </a:endParaRPr>
        </a:p>
      </dgm:t>
    </dgm:pt>
    <dgm:pt modelId="{D7760EF5-B825-4BFD-8AE0-5F62DFF9C63B}" type="parTrans" cxnId="{E5F5BFBC-7A31-4A1A-AEC3-87A9C4026263}">
      <dgm:prSet/>
      <dgm:spPr/>
      <dgm:t>
        <a:bodyPr/>
        <a:lstStyle/>
        <a:p>
          <a:endParaRPr lang="en-US" b="1">
            <a:latin typeface="ACADEMY ENGRAVED LET PLAIN:1.0" panose="02000000000000000000" pitchFamily="2" charset="0"/>
          </a:endParaRPr>
        </a:p>
      </dgm:t>
    </dgm:pt>
    <dgm:pt modelId="{5E876768-EFA1-46C0-8A25-4A1CED0D6213}" type="sibTrans" cxnId="{E5F5BFBC-7A31-4A1A-AEC3-87A9C4026263}">
      <dgm:prSet custT="1"/>
      <dgm:spPr>
        <a:ln>
          <a:solidFill>
            <a:srgbClr val="37E4DC"/>
          </a:solidFill>
        </a:ln>
      </dgm:spPr>
      <dgm:t>
        <a:bodyPr/>
        <a:lstStyle/>
        <a:p>
          <a:endParaRPr lang="en-US" sz="1800" b="1">
            <a:latin typeface="ACADEMY ENGRAVED LET PLAIN:1.0" panose="02000000000000000000" pitchFamily="2" charset="0"/>
          </a:endParaRPr>
        </a:p>
      </dgm:t>
    </dgm:pt>
    <dgm:pt modelId="{756658ED-6E1E-4DDA-833B-777E20689C53}">
      <dgm:prSet custT="1"/>
      <dgm:spPr>
        <a:ln>
          <a:solidFill>
            <a:srgbClr val="37E4DC"/>
          </a:solidFill>
        </a:ln>
      </dgm:spPr>
      <dgm:t>
        <a:bodyPr/>
        <a:lstStyle/>
        <a:p>
          <a:r>
            <a:rPr lang="en-AU" sz="1800" b="1" dirty="0">
              <a:latin typeface="Andalus" panose="02020603050405020304" pitchFamily="18" charset="-78"/>
              <a:cs typeface="Andalus" panose="02020603050405020304" pitchFamily="18" charset="-78"/>
            </a:rPr>
            <a:t>The Ahruf / Qira'aat Of The Quran</a:t>
          </a:r>
          <a:endParaRPr lang="en-US" sz="1800" b="1" dirty="0">
            <a:latin typeface="Andalus" panose="02020603050405020304" pitchFamily="18" charset="-78"/>
            <a:cs typeface="Andalus" panose="02020603050405020304" pitchFamily="18" charset="-78"/>
          </a:endParaRPr>
        </a:p>
      </dgm:t>
    </dgm:pt>
    <dgm:pt modelId="{CF785315-CB1E-4DFD-9D17-F133E6790D0B}" type="parTrans" cxnId="{F397B066-7731-4F8D-808F-2375E0566DB0}">
      <dgm:prSet/>
      <dgm:spPr/>
      <dgm:t>
        <a:bodyPr/>
        <a:lstStyle/>
        <a:p>
          <a:endParaRPr lang="en-US" b="1">
            <a:latin typeface="ACADEMY ENGRAVED LET PLAIN:1.0" panose="02000000000000000000" pitchFamily="2" charset="0"/>
          </a:endParaRPr>
        </a:p>
      </dgm:t>
    </dgm:pt>
    <dgm:pt modelId="{E624829D-37A6-4EAD-880B-B0B25BC4112E}" type="sibTrans" cxnId="{F397B066-7731-4F8D-808F-2375E0566DB0}">
      <dgm:prSet custT="1"/>
      <dgm:spPr>
        <a:ln>
          <a:solidFill>
            <a:srgbClr val="37E4DC"/>
          </a:solidFill>
        </a:ln>
      </dgm:spPr>
      <dgm:t>
        <a:bodyPr/>
        <a:lstStyle/>
        <a:p>
          <a:endParaRPr lang="en-US" sz="1800" b="1">
            <a:latin typeface="ACADEMY ENGRAVED LET PLAIN:1.0" panose="02000000000000000000" pitchFamily="2" charset="0"/>
          </a:endParaRPr>
        </a:p>
      </dgm:t>
    </dgm:pt>
    <dgm:pt modelId="{6C2710B0-4253-4F55-8897-6C0CE6B4E66A}">
      <dgm:prSet custT="1"/>
      <dgm:spPr>
        <a:ln>
          <a:solidFill>
            <a:srgbClr val="37E4DC"/>
          </a:solidFill>
        </a:ln>
      </dgm:spPr>
      <dgm:t>
        <a:bodyPr/>
        <a:lstStyle/>
        <a:p>
          <a:r>
            <a:rPr lang="en-AU" sz="1800" b="1" dirty="0">
              <a:latin typeface="Andalus" panose="02020603050405020304" pitchFamily="18" charset="-78"/>
              <a:cs typeface="Andalus" panose="02020603050405020304" pitchFamily="18" charset="-78"/>
            </a:rPr>
            <a:t>The Occasions of revelation, Asbab Al-</a:t>
          </a:r>
          <a:r>
            <a:rPr lang="en-AU" sz="1800" b="1" dirty="0" err="1">
              <a:latin typeface="Andalus" panose="02020603050405020304" pitchFamily="18" charset="-78"/>
              <a:cs typeface="Andalus" panose="02020603050405020304" pitchFamily="18" charset="-78"/>
            </a:rPr>
            <a:t>Nzul</a:t>
          </a:r>
          <a:endParaRPr lang="en-US" sz="1800" b="1" dirty="0">
            <a:latin typeface="Andalus" panose="02020603050405020304" pitchFamily="18" charset="-78"/>
            <a:cs typeface="Andalus" panose="02020603050405020304" pitchFamily="18" charset="-78"/>
          </a:endParaRPr>
        </a:p>
      </dgm:t>
    </dgm:pt>
    <dgm:pt modelId="{81DDE62D-EF9B-4374-A446-BEDFA6AEE187}" type="parTrans" cxnId="{EF9BB64F-53B5-4FBD-BA4D-F05AF4687F2B}">
      <dgm:prSet/>
      <dgm:spPr/>
      <dgm:t>
        <a:bodyPr/>
        <a:lstStyle/>
        <a:p>
          <a:endParaRPr lang="en-US" b="1">
            <a:latin typeface="ACADEMY ENGRAVED LET PLAIN:1.0" panose="02000000000000000000" pitchFamily="2" charset="0"/>
          </a:endParaRPr>
        </a:p>
      </dgm:t>
    </dgm:pt>
    <dgm:pt modelId="{451332AE-1D57-40EF-A43A-F9B59585A04F}" type="sibTrans" cxnId="{EF9BB64F-53B5-4FBD-BA4D-F05AF4687F2B}">
      <dgm:prSet custT="1"/>
      <dgm:spPr>
        <a:ln>
          <a:solidFill>
            <a:srgbClr val="37E4DC"/>
          </a:solidFill>
        </a:ln>
      </dgm:spPr>
      <dgm:t>
        <a:bodyPr/>
        <a:lstStyle/>
        <a:p>
          <a:endParaRPr lang="en-US" sz="1800" b="1">
            <a:latin typeface="ACADEMY ENGRAVED LET PLAIN:1.0" panose="02000000000000000000" pitchFamily="2" charset="0"/>
          </a:endParaRPr>
        </a:p>
      </dgm:t>
    </dgm:pt>
    <dgm:pt modelId="{42E64719-17B7-4804-A599-7437B4586809}">
      <dgm:prSet custT="1"/>
      <dgm:spPr>
        <a:ln>
          <a:solidFill>
            <a:srgbClr val="37E4DC"/>
          </a:solidFill>
        </a:ln>
      </dgm:spPr>
      <dgm:t>
        <a:bodyPr/>
        <a:lstStyle/>
        <a:p>
          <a:r>
            <a:rPr lang="en-AU" sz="1800" b="1">
              <a:latin typeface="Andalus" panose="02020603050405020304" pitchFamily="18" charset="-78"/>
              <a:cs typeface="Andalus" panose="02020603050405020304" pitchFamily="18" charset="-78"/>
            </a:rPr>
            <a:t>Abrogation Nasikh Mansukh</a:t>
          </a:r>
          <a:endParaRPr lang="en-US" sz="1800" b="1">
            <a:latin typeface="Andalus" panose="02020603050405020304" pitchFamily="18" charset="-78"/>
            <a:cs typeface="Andalus" panose="02020603050405020304" pitchFamily="18" charset="-78"/>
          </a:endParaRPr>
        </a:p>
      </dgm:t>
    </dgm:pt>
    <dgm:pt modelId="{D062C5B8-91BC-4D37-B086-B5AC0D88B9D6}" type="parTrans" cxnId="{377FAB3A-B3A0-4314-B866-7D2CFA765211}">
      <dgm:prSet/>
      <dgm:spPr/>
      <dgm:t>
        <a:bodyPr/>
        <a:lstStyle/>
        <a:p>
          <a:endParaRPr lang="en-US" b="1">
            <a:latin typeface="ACADEMY ENGRAVED LET PLAIN:1.0" panose="02000000000000000000" pitchFamily="2" charset="0"/>
          </a:endParaRPr>
        </a:p>
      </dgm:t>
    </dgm:pt>
    <dgm:pt modelId="{ADCA7FC0-3A40-4CA8-B918-FC626A611746}" type="sibTrans" cxnId="{377FAB3A-B3A0-4314-B866-7D2CFA765211}">
      <dgm:prSet custT="1"/>
      <dgm:spPr>
        <a:ln>
          <a:solidFill>
            <a:srgbClr val="37E4DC"/>
          </a:solidFill>
        </a:ln>
      </dgm:spPr>
      <dgm:t>
        <a:bodyPr/>
        <a:lstStyle/>
        <a:p>
          <a:endParaRPr lang="en-US" sz="1800" b="1">
            <a:latin typeface="ACADEMY ENGRAVED LET PLAIN:1.0" panose="02000000000000000000" pitchFamily="2" charset="0"/>
          </a:endParaRPr>
        </a:p>
      </dgm:t>
    </dgm:pt>
    <dgm:pt modelId="{3ED22D13-5948-41D3-97D2-9C5060658985}">
      <dgm:prSet custT="1"/>
      <dgm:spPr>
        <a:ln>
          <a:solidFill>
            <a:srgbClr val="37E4DC"/>
          </a:solidFill>
        </a:ln>
      </dgm:spPr>
      <dgm:t>
        <a:bodyPr/>
        <a:lstStyle/>
        <a:p>
          <a:r>
            <a:rPr lang="en-AU" sz="1800" b="1">
              <a:latin typeface="Andalus" panose="02020603050405020304" pitchFamily="18" charset="-78"/>
              <a:cs typeface="Andalus" panose="02020603050405020304" pitchFamily="18" charset="-78"/>
            </a:rPr>
            <a:t>The Language / Style Of The Quran , Grammar</a:t>
          </a:r>
          <a:endParaRPr lang="en-US" sz="1800" b="1">
            <a:latin typeface="Andalus" panose="02020603050405020304" pitchFamily="18" charset="-78"/>
            <a:cs typeface="Andalus" panose="02020603050405020304" pitchFamily="18" charset="-78"/>
          </a:endParaRPr>
        </a:p>
      </dgm:t>
    </dgm:pt>
    <dgm:pt modelId="{D698CC23-7F13-48D8-B2F3-EF1D81B93E2B}" type="parTrans" cxnId="{737069AE-8BAC-4E7F-A857-0A215000A689}">
      <dgm:prSet/>
      <dgm:spPr/>
      <dgm:t>
        <a:bodyPr/>
        <a:lstStyle/>
        <a:p>
          <a:endParaRPr lang="en-US" b="1">
            <a:latin typeface="ACADEMY ENGRAVED LET PLAIN:1.0" panose="02000000000000000000" pitchFamily="2" charset="0"/>
          </a:endParaRPr>
        </a:p>
      </dgm:t>
    </dgm:pt>
    <dgm:pt modelId="{FB340352-A9AB-4034-9361-E289762396E0}" type="sibTrans" cxnId="{737069AE-8BAC-4E7F-A857-0A215000A689}">
      <dgm:prSet custT="1"/>
      <dgm:spPr>
        <a:ln>
          <a:solidFill>
            <a:srgbClr val="37E4DC"/>
          </a:solidFill>
        </a:ln>
      </dgm:spPr>
      <dgm:t>
        <a:bodyPr/>
        <a:lstStyle/>
        <a:p>
          <a:endParaRPr lang="en-US" sz="1800" b="1">
            <a:latin typeface="ACADEMY ENGRAVED LET PLAIN:1.0" panose="02000000000000000000" pitchFamily="2" charset="0"/>
          </a:endParaRPr>
        </a:p>
      </dgm:t>
    </dgm:pt>
    <dgm:pt modelId="{810340A0-85C2-4374-856B-3159B7C39E23}">
      <dgm:prSet custT="1"/>
      <dgm:spPr>
        <a:ln>
          <a:solidFill>
            <a:srgbClr val="37E4DC"/>
          </a:solidFill>
        </a:ln>
      </dgm:spPr>
      <dgm:t>
        <a:bodyPr/>
        <a:lstStyle/>
        <a:p>
          <a:r>
            <a:rPr lang="en-AU" sz="1800" b="1" dirty="0">
              <a:latin typeface="Andalus" panose="02020603050405020304" pitchFamily="18" charset="-78"/>
              <a:cs typeface="Andalus" panose="02020603050405020304" pitchFamily="18" charset="-78"/>
            </a:rPr>
            <a:t>The Compilation Of The Quran, Mus-hafs, </a:t>
          </a:r>
        </a:p>
      </dgm:t>
    </dgm:pt>
    <dgm:pt modelId="{B6B6C70A-4140-45E2-89B7-09129E587203}" type="parTrans" cxnId="{B71CB1B6-8E51-4CA4-B7C3-3D66C399EB95}">
      <dgm:prSet/>
      <dgm:spPr/>
      <dgm:t>
        <a:bodyPr/>
        <a:lstStyle/>
        <a:p>
          <a:endParaRPr lang="en-US" b="1">
            <a:latin typeface="ACADEMY ENGRAVED LET PLAIN:1.0" panose="02000000000000000000" pitchFamily="2" charset="0"/>
          </a:endParaRPr>
        </a:p>
      </dgm:t>
    </dgm:pt>
    <dgm:pt modelId="{56C264BE-BC1E-43B9-88AF-397A7541E1C6}" type="sibTrans" cxnId="{B71CB1B6-8E51-4CA4-B7C3-3D66C399EB95}">
      <dgm:prSet custT="1"/>
      <dgm:spPr>
        <a:ln>
          <a:solidFill>
            <a:srgbClr val="37E4DC"/>
          </a:solidFill>
        </a:ln>
      </dgm:spPr>
      <dgm:t>
        <a:bodyPr/>
        <a:lstStyle/>
        <a:p>
          <a:endParaRPr lang="en-US" sz="1800" b="1">
            <a:latin typeface="ACADEMY ENGRAVED LET PLAIN:1.0" panose="02000000000000000000" pitchFamily="2" charset="0"/>
          </a:endParaRPr>
        </a:p>
      </dgm:t>
    </dgm:pt>
    <dgm:pt modelId="{9EBD7C5B-1461-4ECC-84A4-7BB1A16D2DDB}">
      <dgm:prSet custT="1"/>
      <dgm:spPr>
        <a:ln>
          <a:solidFill>
            <a:srgbClr val="37E4DC"/>
          </a:solidFill>
        </a:ln>
      </dgm:spPr>
      <dgm:t>
        <a:bodyPr/>
        <a:lstStyle/>
        <a:p>
          <a:r>
            <a:rPr lang="en-AU" sz="1800" b="1" dirty="0">
              <a:latin typeface="Andalus" panose="02020603050405020304" pitchFamily="18" charset="-78"/>
              <a:cs typeface="Andalus" panose="02020603050405020304" pitchFamily="18" charset="-78"/>
            </a:rPr>
            <a:t>Interpretation Of Quran/ Tafseer/ books</a:t>
          </a:r>
          <a:endParaRPr lang="en-US" sz="1800" b="1" dirty="0">
            <a:latin typeface="Andalus" panose="02020603050405020304" pitchFamily="18" charset="-78"/>
            <a:cs typeface="Andalus" panose="02020603050405020304" pitchFamily="18" charset="-78"/>
          </a:endParaRPr>
        </a:p>
      </dgm:t>
    </dgm:pt>
    <dgm:pt modelId="{E14C95CE-3B97-4471-A6FC-06C7908C676D}" type="parTrans" cxnId="{72B2D6DF-FF47-4C5F-8904-90D3DACA5592}">
      <dgm:prSet/>
      <dgm:spPr/>
      <dgm:t>
        <a:bodyPr/>
        <a:lstStyle/>
        <a:p>
          <a:endParaRPr lang="en-US" b="1">
            <a:latin typeface="ACADEMY ENGRAVED LET PLAIN:1.0" panose="02000000000000000000" pitchFamily="2" charset="0"/>
          </a:endParaRPr>
        </a:p>
      </dgm:t>
    </dgm:pt>
    <dgm:pt modelId="{D5AC2A0F-8F62-4CD4-9B71-6FD05B93C5B4}" type="sibTrans" cxnId="{72B2D6DF-FF47-4C5F-8904-90D3DACA5592}">
      <dgm:prSet custT="1"/>
      <dgm:spPr>
        <a:ln>
          <a:solidFill>
            <a:srgbClr val="37E4DC"/>
          </a:solidFill>
        </a:ln>
      </dgm:spPr>
      <dgm:t>
        <a:bodyPr/>
        <a:lstStyle/>
        <a:p>
          <a:endParaRPr lang="en-US" sz="1800" b="1">
            <a:latin typeface="ACADEMY ENGRAVED LET PLAIN:1.0" panose="02000000000000000000" pitchFamily="2" charset="0"/>
          </a:endParaRPr>
        </a:p>
      </dgm:t>
    </dgm:pt>
    <dgm:pt modelId="{180CF82D-E09E-4025-8D36-32E7673532CC}">
      <dgm:prSet custT="1"/>
      <dgm:spPr>
        <a:ln>
          <a:solidFill>
            <a:srgbClr val="37E4DC"/>
          </a:solidFill>
        </a:ln>
      </dgm:spPr>
      <dgm:t>
        <a:bodyPr/>
        <a:lstStyle/>
        <a:p>
          <a:r>
            <a:rPr lang="en-AU" sz="1800" b="1">
              <a:latin typeface="Andalus" panose="02020603050405020304" pitchFamily="18" charset="-78"/>
              <a:cs typeface="Andalus" panose="02020603050405020304" pitchFamily="18" charset="-78"/>
            </a:rPr>
            <a:t>Translation Of The Quran</a:t>
          </a:r>
          <a:endParaRPr lang="en-US" sz="1800" b="1">
            <a:latin typeface="Andalus" panose="02020603050405020304" pitchFamily="18" charset="-78"/>
            <a:cs typeface="Andalus" panose="02020603050405020304" pitchFamily="18" charset="-78"/>
          </a:endParaRPr>
        </a:p>
      </dgm:t>
    </dgm:pt>
    <dgm:pt modelId="{A5E38957-39AD-48E8-929C-555FA16CDEF0}" type="parTrans" cxnId="{C1C4DFD0-1670-4762-8EE3-D367A0F8524D}">
      <dgm:prSet/>
      <dgm:spPr/>
      <dgm:t>
        <a:bodyPr/>
        <a:lstStyle/>
        <a:p>
          <a:endParaRPr lang="en-US" b="1">
            <a:latin typeface="ACADEMY ENGRAVED LET PLAIN:1.0" panose="02000000000000000000" pitchFamily="2" charset="0"/>
          </a:endParaRPr>
        </a:p>
      </dgm:t>
    </dgm:pt>
    <dgm:pt modelId="{398F9051-7B8D-4F2E-A413-F2C6F92B5D13}" type="sibTrans" cxnId="{C1C4DFD0-1670-4762-8EE3-D367A0F8524D}">
      <dgm:prSet custT="1"/>
      <dgm:spPr>
        <a:ln>
          <a:solidFill>
            <a:srgbClr val="37E4DC"/>
          </a:solidFill>
        </a:ln>
      </dgm:spPr>
      <dgm:t>
        <a:bodyPr/>
        <a:lstStyle/>
        <a:p>
          <a:endParaRPr lang="en-US" sz="1800" b="1">
            <a:latin typeface="ACADEMY ENGRAVED LET PLAIN:1.0" panose="02000000000000000000" pitchFamily="2" charset="0"/>
          </a:endParaRPr>
        </a:p>
      </dgm:t>
    </dgm:pt>
    <dgm:pt modelId="{C43D32DB-7336-44A4-976F-19EE370A77BC}">
      <dgm:prSet custT="1"/>
      <dgm:spPr>
        <a:ln>
          <a:solidFill>
            <a:srgbClr val="37E4DC"/>
          </a:solidFill>
        </a:ln>
      </dgm:spPr>
      <dgm:t>
        <a:bodyPr/>
        <a:lstStyle/>
        <a:p>
          <a:pPr rtl="0"/>
          <a:r>
            <a:rPr lang="en-AU" sz="1800" b="1" dirty="0">
              <a:latin typeface="Andalus" panose="02020603050405020304" pitchFamily="18" charset="-78"/>
              <a:cs typeface="Andalus" panose="02020603050405020304" pitchFamily="18" charset="-78"/>
            </a:rPr>
            <a:t>Stories in the Quran</a:t>
          </a:r>
        </a:p>
        <a:p>
          <a:r>
            <a:rPr lang="en-AU" sz="1800" b="1" dirty="0">
              <a:latin typeface="Andalus" panose="02020603050405020304" pitchFamily="18" charset="-78"/>
              <a:cs typeface="Andalus" panose="02020603050405020304" pitchFamily="18" charset="-78"/>
            </a:rPr>
            <a:t>Purposes</a:t>
          </a:r>
          <a:endParaRPr lang="en-US" sz="1800" b="1" dirty="0">
            <a:latin typeface="Andalus" panose="02020603050405020304" pitchFamily="18" charset="-78"/>
            <a:cs typeface="Andalus" panose="02020603050405020304" pitchFamily="18" charset="-78"/>
          </a:endParaRPr>
        </a:p>
      </dgm:t>
    </dgm:pt>
    <dgm:pt modelId="{014EEF00-8EC8-4169-99BB-D985FB85A50F}" type="parTrans" cxnId="{CA93C66F-06C8-40C1-A07A-982A0A86251E}">
      <dgm:prSet/>
      <dgm:spPr/>
      <dgm:t>
        <a:bodyPr/>
        <a:lstStyle/>
        <a:p>
          <a:endParaRPr lang="en-US" b="1">
            <a:latin typeface="ACADEMY ENGRAVED LET PLAIN:1.0" panose="02000000000000000000" pitchFamily="2" charset="0"/>
          </a:endParaRPr>
        </a:p>
      </dgm:t>
    </dgm:pt>
    <dgm:pt modelId="{58BAB180-3720-4E16-BC67-6B4E42462698}" type="sibTrans" cxnId="{CA93C66F-06C8-40C1-A07A-982A0A86251E}">
      <dgm:prSet custT="1"/>
      <dgm:spPr>
        <a:ln>
          <a:solidFill>
            <a:srgbClr val="37E4DC"/>
          </a:solidFill>
        </a:ln>
      </dgm:spPr>
      <dgm:t>
        <a:bodyPr/>
        <a:lstStyle/>
        <a:p>
          <a:endParaRPr lang="en-US" sz="1800" b="1">
            <a:latin typeface="ACADEMY ENGRAVED LET PLAIN:1.0" panose="02000000000000000000" pitchFamily="2" charset="0"/>
          </a:endParaRPr>
        </a:p>
      </dgm:t>
    </dgm:pt>
    <dgm:pt modelId="{3887AFE1-50AB-48E7-A13A-D73A8C330BD2}">
      <dgm:prSet custT="1"/>
      <dgm:spPr>
        <a:ln>
          <a:solidFill>
            <a:srgbClr val="37E4DC"/>
          </a:solidFill>
        </a:ln>
      </dgm:spPr>
      <dgm:t>
        <a:bodyPr/>
        <a:lstStyle/>
        <a:p>
          <a:r>
            <a:rPr lang="en-AU" sz="1800" b="1">
              <a:latin typeface="Andalus" panose="02020603050405020304" pitchFamily="18" charset="-78"/>
              <a:cs typeface="Andalus" panose="02020603050405020304" pitchFamily="18" charset="-78"/>
            </a:rPr>
            <a:t>Miraculous NatureI’jazal-Quran</a:t>
          </a:r>
          <a:endParaRPr lang="en-US" sz="1800" b="1">
            <a:latin typeface="Andalus" panose="02020603050405020304" pitchFamily="18" charset="-78"/>
            <a:cs typeface="Andalus" panose="02020603050405020304" pitchFamily="18" charset="-78"/>
          </a:endParaRPr>
        </a:p>
      </dgm:t>
    </dgm:pt>
    <dgm:pt modelId="{822D5F0D-6C43-4710-95A8-B79D633C1B3C}" type="parTrans" cxnId="{5DA38856-BE7F-4264-90AE-0CB0B42881CD}">
      <dgm:prSet/>
      <dgm:spPr/>
      <dgm:t>
        <a:bodyPr/>
        <a:lstStyle/>
        <a:p>
          <a:endParaRPr lang="en-US" b="1">
            <a:latin typeface="ACADEMY ENGRAVED LET PLAIN:1.0" panose="02000000000000000000" pitchFamily="2" charset="0"/>
          </a:endParaRPr>
        </a:p>
      </dgm:t>
    </dgm:pt>
    <dgm:pt modelId="{9B478B34-8FA3-4A67-9250-08816CE48CB2}" type="sibTrans" cxnId="{5DA38856-BE7F-4264-90AE-0CB0B42881CD}">
      <dgm:prSet custT="1"/>
      <dgm:spPr>
        <a:ln>
          <a:solidFill>
            <a:srgbClr val="37E4DC"/>
          </a:solidFill>
        </a:ln>
      </dgm:spPr>
      <dgm:t>
        <a:bodyPr/>
        <a:lstStyle/>
        <a:p>
          <a:endParaRPr lang="en-US" sz="1800" b="1">
            <a:latin typeface="ACADEMY ENGRAVED LET PLAIN:1.0" panose="02000000000000000000" pitchFamily="2" charset="0"/>
          </a:endParaRPr>
        </a:p>
      </dgm:t>
    </dgm:pt>
    <dgm:pt modelId="{FA79C12F-FB38-4028-8FF9-7E9D9EDC13A7}">
      <dgm:prSet custT="1"/>
      <dgm:spPr>
        <a:ln>
          <a:solidFill>
            <a:srgbClr val="37E4DC"/>
          </a:solidFill>
        </a:ln>
      </dgm:spPr>
      <dgm:t>
        <a:bodyPr/>
        <a:lstStyle/>
        <a:p>
          <a:r>
            <a:rPr lang="en-AU" sz="1800" b="1" i="1" dirty="0">
              <a:latin typeface="Andalus" panose="02020603050405020304" pitchFamily="18" charset="-78"/>
              <a:cs typeface="Andalus" panose="02020603050405020304" pitchFamily="18" charset="-78"/>
            </a:rPr>
            <a:t>Muhkam/</a:t>
          </a:r>
          <a:r>
            <a:rPr lang="en-AU" sz="1800" b="1" dirty="0">
              <a:latin typeface="Andalus" panose="02020603050405020304" pitchFamily="18" charset="-78"/>
              <a:cs typeface="Andalus" panose="02020603050405020304" pitchFamily="18" charset="-78"/>
            </a:rPr>
            <a:t> </a:t>
          </a:r>
          <a:r>
            <a:rPr lang="en-AU" sz="1800" b="1" i="1" dirty="0">
              <a:latin typeface="Andalus" panose="02020603050405020304" pitchFamily="18" charset="-78"/>
              <a:cs typeface="Andalus" panose="02020603050405020304" pitchFamily="18" charset="-78"/>
            </a:rPr>
            <a:t>Mutashabih clear/ unclear</a:t>
          </a:r>
          <a:endParaRPr lang="en-US" sz="1800" b="1" dirty="0">
            <a:latin typeface="Andalus" panose="02020603050405020304" pitchFamily="18" charset="-78"/>
            <a:cs typeface="Andalus" panose="02020603050405020304" pitchFamily="18" charset="-78"/>
          </a:endParaRPr>
        </a:p>
      </dgm:t>
    </dgm:pt>
    <dgm:pt modelId="{35325944-2908-44BD-BAE5-6C9E74D76890}" type="parTrans" cxnId="{334EB104-FA36-402F-ACB8-22364C8F26DE}">
      <dgm:prSet/>
      <dgm:spPr/>
      <dgm:t>
        <a:bodyPr/>
        <a:lstStyle/>
        <a:p>
          <a:endParaRPr lang="en-US" b="1">
            <a:latin typeface="ACADEMY ENGRAVED LET PLAIN:1.0" panose="02000000000000000000" pitchFamily="2" charset="0"/>
          </a:endParaRPr>
        </a:p>
      </dgm:t>
    </dgm:pt>
    <dgm:pt modelId="{8C0A6783-A70D-47DD-BCEC-13AAF0BD7982}" type="sibTrans" cxnId="{334EB104-FA36-402F-ACB8-22364C8F26DE}">
      <dgm:prSet custT="1"/>
      <dgm:spPr>
        <a:ln>
          <a:solidFill>
            <a:srgbClr val="37E4DC"/>
          </a:solidFill>
        </a:ln>
      </dgm:spPr>
      <dgm:t>
        <a:bodyPr/>
        <a:lstStyle/>
        <a:p>
          <a:endParaRPr lang="en-US" sz="1800" b="1">
            <a:latin typeface="ACADEMY ENGRAVED LET PLAIN:1.0" panose="02000000000000000000" pitchFamily="2" charset="0"/>
          </a:endParaRPr>
        </a:p>
      </dgm:t>
    </dgm:pt>
    <dgm:pt modelId="{8E5BBCE0-3EE1-451F-965E-3A61B2453C33}">
      <dgm:prSet custT="1"/>
      <dgm:spPr>
        <a:ln>
          <a:solidFill>
            <a:srgbClr val="37E4DC"/>
          </a:solidFill>
        </a:ln>
      </dgm:spPr>
      <dgm:t>
        <a:bodyPr/>
        <a:lstStyle/>
        <a:p>
          <a:r>
            <a:rPr lang="en-AU" sz="1800" b="1" i="1" dirty="0">
              <a:latin typeface="Andalus" panose="02020603050405020304" pitchFamily="18" charset="-78"/>
              <a:cs typeface="Andalus" panose="02020603050405020304" pitchFamily="18" charset="-78"/>
            </a:rPr>
            <a:t>‘Amm, Khas</a:t>
          </a:r>
        </a:p>
        <a:p>
          <a:r>
            <a:rPr lang="en-AU" sz="1800" b="1" i="1" dirty="0">
              <a:latin typeface="Andalus" panose="02020603050405020304" pitchFamily="18" charset="-78"/>
              <a:cs typeface="Andalus" panose="02020603050405020304" pitchFamily="18" charset="-78"/>
            </a:rPr>
            <a:t>Mantooq/ mafhoom</a:t>
          </a:r>
          <a:endParaRPr lang="en-US" sz="1800" b="1" dirty="0">
            <a:latin typeface="Andalus" panose="02020603050405020304" pitchFamily="18" charset="-78"/>
            <a:cs typeface="Andalus" panose="02020603050405020304" pitchFamily="18" charset="-78"/>
          </a:endParaRPr>
        </a:p>
      </dgm:t>
    </dgm:pt>
    <dgm:pt modelId="{7A9FBEA2-7A5A-49BD-AF12-73F5FCDE8BDD}" type="parTrans" cxnId="{C4EDBA07-FE02-466D-9B17-295A9B6DC786}">
      <dgm:prSet/>
      <dgm:spPr/>
      <dgm:t>
        <a:bodyPr/>
        <a:lstStyle/>
        <a:p>
          <a:endParaRPr lang="en-US" b="1">
            <a:latin typeface="ACADEMY ENGRAVED LET PLAIN:1.0" panose="02000000000000000000" pitchFamily="2" charset="0"/>
          </a:endParaRPr>
        </a:p>
      </dgm:t>
    </dgm:pt>
    <dgm:pt modelId="{6A8BB3C0-4BFA-427E-BD6E-2FD2FBE347B5}" type="sibTrans" cxnId="{C4EDBA07-FE02-466D-9B17-295A9B6DC786}">
      <dgm:prSet/>
      <dgm:spPr/>
      <dgm:t>
        <a:bodyPr/>
        <a:lstStyle/>
        <a:p>
          <a:endParaRPr lang="en-US" b="1">
            <a:latin typeface="ACADEMY ENGRAVED LET PLAIN:1.0" panose="02000000000000000000" pitchFamily="2" charset="0"/>
          </a:endParaRPr>
        </a:p>
      </dgm:t>
    </dgm:pt>
    <dgm:pt modelId="{2B688890-562F-BD4B-BD63-95E46CC5E75F}" type="pres">
      <dgm:prSet presAssocID="{82A00F91-4DFB-4F04-9CF2-3A060D9758D1}" presName="Name0" presStyleCnt="0">
        <dgm:presLayoutVars>
          <dgm:dir/>
          <dgm:resizeHandles val="exact"/>
        </dgm:presLayoutVars>
      </dgm:prSet>
      <dgm:spPr/>
      <dgm:t>
        <a:bodyPr/>
        <a:lstStyle/>
        <a:p>
          <a:endParaRPr lang="en-US"/>
        </a:p>
      </dgm:t>
    </dgm:pt>
    <dgm:pt modelId="{2D2AED61-6F60-434F-B450-DEBF4C2B83EB}" type="pres">
      <dgm:prSet presAssocID="{9E072622-EDB8-480F-8CE7-BBDE86AE8095}" presName="node" presStyleLbl="node1" presStyleIdx="0" presStyleCnt="15">
        <dgm:presLayoutVars>
          <dgm:bulletEnabled val="1"/>
        </dgm:presLayoutVars>
      </dgm:prSet>
      <dgm:spPr/>
      <dgm:t>
        <a:bodyPr/>
        <a:lstStyle/>
        <a:p>
          <a:endParaRPr lang="en-US"/>
        </a:p>
      </dgm:t>
    </dgm:pt>
    <dgm:pt modelId="{8A751B77-4659-BF47-A797-75EA01EE2F18}" type="pres">
      <dgm:prSet presAssocID="{9001C690-80CF-4B91-B3C4-BA57D494C911}" presName="sibTrans" presStyleLbl="sibTrans1D1" presStyleIdx="0" presStyleCnt="14"/>
      <dgm:spPr/>
      <dgm:t>
        <a:bodyPr/>
        <a:lstStyle/>
        <a:p>
          <a:endParaRPr lang="en-US"/>
        </a:p>
      </dgm:t>
    </dgm:pt>
    <dgm:pt modelId="{C57C8AD7-E972-0C47-9CF5-55BB1C30C6DE}" type="pres">
      <dgm:prSet presAssocID="{9001C690-80CF-4B91-B3C4-BA57D494C911}" presName="connectorText" presStyleLbl="sibTrans1D1" presStyleIdx="0" presStyleCnt="14"/>
      <dgm:spPr/>
      <dgm:t>
        <a:bodyPr/>
        <a:lstStyle/>
        <a:p>
          <a:endParaRPr lang="en-US"/>
        </a:p>
      </dgm:t>
    </dgm:pt>
    <dgm:pt modelId="{BC874475-09F7-0846-B337-8A1772276A72}" type="pres">
      <dgm:prSet presAssocID="{09C13FA1-A7EC-4268-95EC-95F510628374}" presName="node" presStyleLbl="node1" presStyleIdx="1" presStyleCnt="15">
        <dgm:presLayoutVars>
          <dgm:bulletEnabled val="1"/>
        </dgm:presLayoutVars>
      </dgm:prSet>
      <dgm:spPr/>
      <dgm:t>
        <a:bodyPr/>
        <a:lstStyle/>
        <a:p>
          <a:endParaRPr lang="en-US"/>
        </a:p>
      </dgm:t>
    </dgm:pt>
    <dgm:pt modelId="{02B58461-CC3E-114A-BE89-6A0553784DEA}" type="pres">
      <dgm:prSet presAssocID="{01CE33E6-4DB8-4C90-AABD-31301D766D61}" presName="sibTrans" presStyleLbl="sibTrans1D1" presStyleIdx="1" presStyleCnt="14"/>
      <dgm:spPr/>
      <dgm:t>
        <a:bodyPr/>
        <a:lstStyle/>
        <a:p>
          <a:endParaRPr lang="en-US"/>
        </a:p>
      </dgm:t>
    </dgm:pt>
    <dgm:pt modelId="{EFBADEB1-F8AA-8E4B-BAA6-7E6C99543227}" type="pres">
      <dgm:prSet presAssocID="{01CE33E6-4DB8-4C90-AABD-31301D766D61}" presName="connectorText" presStyleLbl="sibTrans1D1" presStyleIdx="1" presStyleCnt="14"/>
      <dgm:spPr/>
      <dgm:t>
        <a:bodyPr/>
        <a:lstStyle/>
        <a:p>
          <a:endParaRPr lang="en-US"/>
        </a:p>
      </dgm:t>
    </dgm:pt>
    <dgm:pt modelId="{2F9ACF49-994D-744B-A39A-7F0F65528D9B}" type="pres">
      <dgm:prSet presAssocID="{7BF2B298-59E4-479F-8455-E32F8811A757}" presName="node" presStyleLbl="node1" presStyleIdx="2" presStyleCnt="15">
        <dgm:presLayoutVars>
          <dgm:bulletEnabled val="1"/>
        </dgm:presLayoutVars>
      </dgm:prSet>
      <dgm:spPr/>
      <dgm:t>
        <a:bodyPr/>
        <a:lstStyle/>
        <a:p>
          <a:endParaRPr lang="en-US"/>
        </a:p>
      </dgm:t>
    </dgm:pt>
    <dgm:pt modelId="{3633C302-2818-6C4E-809D-C85AA04D5E4E}" type="pres">
      <dgm:prSet presAssocID="{8B3F60C5-0071-443B-8C0B-E480A1DBEF00}" presName="sibTrans" presStyleLbl="sibTrans1D1" presStyleIdx="2" presStyleCnt="14"/>
      <dgm:spPr/>
      <dgm:t>
        <a:bodyPr/>
        <a:lstStyle/>
        <a:p>
          <a:endParaRPr lang="en-US"/>
        </a:p>
      </dgm:t>
    </dgm:pt>
    <dgm:pt modelId="{C19D2D24-34D8-8E4F-98C8-9ED5572B610E}" type="pres">
      <dgm:prSet presAssocID="{8B3F60C5-0071-443B-8C0B-E480A1DBEF00}" presName="connectorText" presStyleLbl="sibTrans1D1" presStyleIdx="2" presStyleCnt="14"/>
      <dgm:spPr/>
      <dgm:t>
        <a:bodyPr/>
        <a:lstStyle/>
        <a:p>
          <a:endParaRPr lang="en-US"/>
        </a:p>
      </dgm:t>
    </dgm:pt>
    <dgm:pt modelId="{037DF64A-282E-8540-AB3E-3279EC8173E5}" type="pres">
      <dgm:prSet presAssocID="{D92C67CB-69B4-405A-A825-9A9DAB80377C}" presName="node" presStyleLbl="node1" presStyleIdx="3" presStyleCnt="15">
        <dgm:presLayoutVars>
          <dgm:bulletEnabled val="1"/>
        </dgm:presLayoutVars>
      </dgm:prSet>
      <dgm:spPr/>
      <dgm:t>
        <a:bodyPr/>
        <a:lstStyle/>
        <a:p>
          <a:endParaRPr lang="en-US"/>
        </a:p>
      </dgm:t>
    </dgm:pt>
    <dgm:pt modelId="{C2438AA1-3308-A14D-9D36-27C49D1BADD3}" type="pres">
      <dgm:prSet presAssocID="{5E876768-EFA1-46C0-8A25-4A1CED0D6213}" presName="sibTrans" presStyleLbl="sibTrans1D1" presStyleIdx="3" presStyleCnt="14"/>
      <dgm:spPr/>
      <dgm:t>
        <a:bodyPr/>
        <a:lstStyle/>
        <a:p>
          <a:endParaRPr lang="en-US"/>
        </a:p>
      </dgm:t>
    </dgm:pt>
    <dgm:pt modelId="{12CCB2B5-5CB8-B440-A133-F6B12693834F}" type="pres">
      <dgm:prSet presAssocID="{5E876768-EFA1-46C0-8A25-4A1CED0D6213}" presName="connectorText" presStyleLbl="sibTrans1D1" presStyleIdx="3" presStyleCnt="14"/>
      <dgm:spPr/>
      <dgm:t>
        <a:bodyPr/>
        <a:lstStyle/>
        <a:p>
          <a:endParaRPr lang="en-US"/>
        </a:p>
      </dgm:t>
    </dgm:pt>
    <dgm:pt modelId="{26EAA772-320A-464B-BEAF-8F60D1D780D1}" type="pres">
      <dgm:prSet presAssocID="{756658ED-6E1E-4DDA-833B-777E20689C53}" presName="node" presStyleLbl="node1" presStyleIdx="4" presStyleCnt="15">
        <dgm:presLayoutVars>
          <dgm:bulletEnabled val="1"/>
        </dgm:presLayoutVars>
      </dgm:prSet>
      <dgm:spPr/>
      <dgm:t>
        <a:bodyPr/>
        <a:lstStyle/>
        <a:p>
          <a:endParaRPr lang="en-US"/>
        </a:p>
      </dgm:t>
    </dgm:pt>
    <dgm:pt modelId="{985BB350-AAAE-5247-A10F-25F2F3221270}" type="pres">
      <dgm:prSet presAssocID="{E624829D-37A6-4EAD-880B-B0B25BC4112E}" presName="sibTrans" presStyleLbl="sibTrans1D1" presStyleIdx="4" presStyleCnt="14"/>
      <dgm:spPr/>
      <dgm:t>
        <a:bodyPr/>
        <a:lstStyle/>
        <a:p>
          <a:endParaRPr lang="en-US"/>
        </a:p>
      </dgm:t>
    </dgm:pt>
    <dgm:pt modelId="{898E46E5-1163-F449-B6A4-80843319083A}" type="pres">
      <dgm:prSet presAssocID="{E624829D-37A6-4EAD-880B-B0B25BC4112E}" presName="connectorText" presStyleLbl="sibTrans1D1" presStyleIdx="4" presStyleCnt="14"/>
      <dgm:spPr/>
      <dgm:t>
        <a:bodyPr/>
        <a:lstStyle/>
        <a:p>
          <a:endParaRPr lang="en-US"/>
        </a:p>
      </dgm:t>
    </dgm:pt>
    <dgm:pt modelId="{670F3823-2106-B045-A299-1916F497CE35}" type="pres">
      <dgm:prSet presAssocID="{6C2710B0-4253-4F55-8897-6C0CE6B4E66A}" presName="node" presStyleLbl="node1" presStyleIdx="5" presStyleCnt="15">
        <dgm:presLayoutVars>
          <dgm:bulletEnabled val="1"/>
        </dgm:presLayoutVars>
      </dgm:prSet>
      <dgm:spPr/>
      <dgm:t>
        <a:bodyPr/>
        <a:lstStyle/>
        <a:p>
          <a:endParaRPr lang="en-US"/>
        </a:p>
      </dgm:t>
    </dgm:pt>
    <dgm:pt modelId="{9354D1BF-7785-B244-830C-EF06EB9EF085}" type="pres">
      <dgm:prSet presAssocID="{451332AE-1D57-40EF-A43A-F9B59585A04F}" presName="sibTrans" presStyleLbl="sibTrans1D1" presStyleIdx="5" presStyleCnt="14"/>
      <dgm:spPr/>
      <dgm:t>
        <a:bodyPr/>
        <a:lstStyle/>
        <a:p>
          <a:endParaRPr lang="en-US"/>
        </a:p>
      </dgm:t>
    </dgm:pt>
    <dgm:pt modelId="{F8B6D629-F1BE-EB47-ACB7-353515E39EBD}" type="pres">
      <dgm:prSet presAssocID="{451332AE-1D57-40EF-A43A-F9B59585A04F}" presName="connectorText" presStyleLbl="sibTrans1D1" presStyleIdx="5" presStyleCnt="14"/>
      <dgm:spPr/>
      <dgm:t>
        <a:bodyPr/>
        <a:lstStyle/>
        <a:p>
          <a:endParaRPr lang="en-US"/>
        </a:p>
      </dgm:t>
    </dgm:pt>
    <dgm:pt modelId="{276578D7-A307-CF45-8FFB-9C99AE26494B}" type="pres">
      <dgm:prSet presAssocID="{42E64719-17B7-4804-A599-7437B4586809}" presName="node" presStyleLbl="node1" presStyleIdx="6" presStyleCnt="15">
        <dgm:presLayoutVars>
          <dgm:bulletEnabled val="1"/>
        </dgm:presLayoutVars>
      </dgm:prSet>
      <dgm:spPr/>
      <dgm:t>
        <a:bodyPr/>
        <a:lstStyle/>
        <a:p>
          <a:endParaRPr lang="en-US"/>
        </a:p>
      </dgm:t>
    </dgm:pt>
    <dgm:pt modelId="{8B2438AE-CF66-7B4F-BA04-8B0B43A8E02E}" type="pres">
      <dgm:prSet presAssocID="{ADCA7FC0-3A40-4CA8-B918-FC626A611746}" presName="sibTrans" presStyleLbl="sibTrans1D1" presStyleIdx="6" presStyleCnt="14"/>
      <dgm:spPr/>
      <dgm:t>
        <a:bodyPr/>
        <a:lstStyle/>
        <a:p>
          <a:endParaRPr lang="en-US"/>
        </a:p>
      </dgm:t>
    </dgm:pt>
    <dgm:pt modelId="{323D1860-D751-4C44-95F4-9D9595B223C7}" type="pres">
      <dgm:prSet presAssocID="{ADCA7FC0-3A40-4CA8-B918-FC626A611746}" presName="connectorText" presStyleLbl="sibTrans1D1" presStyleIdx="6" presStyleCnt="14"/>
      <dgm:spPr/>
      <dgm:t>
        <a:bodyPr/>
        <a:lstStyle/>
        <a:p>
          <a:endParaRPr lang="en-US"/>
        </a:p>
      </dgm:t>
    </dgm:pt>
    <dgm:pt modelId="{5F9DEB4B-7910-3E4B-83B8-3F1D20B9B68D}" type="pres">
      <dgm:prSet presAssocID="{3ED22D13-5948-41D3-97D2-9C5060658985}" presName="node" presStyleLbl="node1" presStyleIdx="7" presStyleCnt="15">
        <dgm:presLayoutVars>
          <dgm:bulletEnabled val="1"/>
        </dgm:presLayoutVars>
      </dgm:prSet>
      <dgm:spPr/>
      <dgm:t>
        <a:bodyPr/>
        <a:lstStyle/>
        <a:p>
          <a:endParaRPr lang="en-US"/>
        </a:p>
      </dgm:t>
    </dgm:pt>
    <dgm:pt modelId="{951943CA-000F-D445-BA84-14294B79829C}" type="pres">
      <dgm:prSet presAssocID="{FB340352-A9AB-4034-9361-E289762396E0}" presName="sibTrans" presStyleLbl="sibTrans1D1" presStyleIdx="7" presStyleCnt="14"/>
      <dgm:spPr/>
      <dgm:t>
        <a:bodyPr/>
        <a:lstStyle/>
        <a:p>
          <a:endParaRPr lang="en-US"/>
        </a:p>
      </dgm:t>
    </dgm:pt>
    <dgm:pt modelId="{7A57C811-EB02-3B41-8F54-183B5B4DDEE6}" type="pres">
      <dgm:prSet presAssocID="{FB340352-A9AB-4034-9361-E289762396E0}" presName="connectorText" presStyleLbl="sibTrans1D1" presStyleIdx="7" presStyleCnt="14"/>
      <dgm:spPr/>
      <dgm:t>
        <a:bodyPr/>
        <a:lstStyle/>
        <a:p>
          <a:endParaRPr lang="en-US"/>
        </a:p>
      </dgm:t>
    </dgm:pt>
    <dgm:pt modelId="{A0DE42D2-34EE-2A4D-A854-37C64FD28337}" type="pres">
      <dgm:prSet presAssocID="{810340A0-85C2-4374-856B-3159B7C39E23}" presName="node" presStyleLbl="node1" presStyleIdx="8" presStyleCnt="15">
        <dgm:presLayoutVars>
          <dgm:bulletEnabled val="1"/>
        </dgm:presLayoutVars>
      </dgm:prSet>
      <dgm:spPr/>
      <dgm:t>
        <a:bodyPr/>
        <a:lstStyle/>
        <a:p>
          <a:endParaRPr lang="en-US"/>
        </a:p>
      </dgm:t>
    </dgm:pt>
    <dgm:pt modelId="{9F70100C-BAD5-F144-807E-B0D7F52FD6CB}" type="pres">
      <dgm:prSet presAssocID="{56C264BE-BC1E-43B9-88AF-397A7541E1C6}" presName="sibTrans" presStyleLbl="sibTrans1D1" presStyleIdx="8" presStyleCnt="14"/>
      <dgm:spPr/>
      <dgm:t>
        <a:bodyPr/>
        <a:lstStyle/>
        <a:p>
          <a:endParaRPr lang="en-US"/>
        </a:p>
      </dgm:t>
    </dgm:pt>
    <dgm:pt modelId="{7DEC2902-DE2B-3548-A4CF-B4A7E3176805}" type="pres">
      <dgm:prSet presAssocID="{56C264BE-BC1E-43B9-88AF-397A7541E1C6}" presName="connectorText" presStyleLbl="sibTrans1D1" presStyleIdx="8" presStyleCnt="14"/>
      <dgm:spPr/>
      <dgm:t>
        <a:bodyPr/>
        <a:lstStyle/>
        <a:p>
          <a:endParaRPr lang="en-US"/>
        </a:p>
      </dgm:t>
    </dgm:pt>
    <dgm:pt modelId="{A3A4784F-78C6-A34F-926E-63AD4C78D7DE}" type="pres">
      <dgm:prSet presAssocID="{9EBD7C5B-1461-4ECC-84A4-7BB1A16D2DDB}" presName="node" presStyleLbl="node1" presStyleIdx="9" presStyleCnt="15">
        <dgm:presLayoutVars>
          <dgm:bulletEnabled val="1"/>
        </dgm:presLayoutVars>
      </dgm:prSet>
      <dgm:spPr/>
      <dgm:t>
        <a:bodyPr/>
        <a:lstStyle/>
        <a:p>
          <a:endParaRPr lang="en-US"/>
        </a:p>
      </dgm:t>
    </dgm:pt>
    <dgm:pt modelId="{7E1E8857-F78F-FB45-A795-BCC0CF91E2F1}" type="pres">
      <dgm:prSet presAssocID="{D5AC2A0F-8F62-4CD4-9B71-6FD05B93C5B4}" presName="sibTrans" presStyleLbl="sibTrans1D1" presStyleIdx="9" presStyleCnt="14"/>
      <dgm:spPr/>
      <dgm:t>
        <a:bodyPr/>
        <a:lstStyle/>
        <a:p>
          <a:endParaRPr lang="en-US"/>
        </a:p>
      </dgm:t>
    </dgm:pt>
    <dgm:pt modelId="{A882A4A6-E342-5447-B6E4-29E4165B2668}" type="pres">
      <dgm:prSet presAssocID="{D5AC2A0F-8F62-4CD4-9B71-6FD05B93C5B4}" presName="connectorText" presStyleLbl="sibTrans1D1" presStyleIdx="9" presStyleCnt="14"/>
      <dgm:spPr/>
      <dgm:t>
        <a:bodyPr/>
        <a:lstStyle/>
        <a:p>
          <a:endParaRPr lang="en-US"/>
        </a:p>
      </dgm:t>
    </dgm:pt>
    <dgm:pt modelId="{7E2D1BD8-BA8C-2149-B2A3-1562FAF8B8F0}" type="pres">
      <dgm:prSet presAssocID="{180CF82D-E09E-4025-8D36-32E7673532CC}" presName="node" presStyleLbl="node1" presStyleIdx="10" presStyleCnt="15">
        <dgm:presLayoutVars>
          <dgm:bulletEnabled val="1"/>
        </dgm:presLayoutVars>
      </dgm:prSet>
      <dgm:spPr/>
      <dgm:t>
        <a:bodyPr/>
        <a:lstStyle/>
        <a:p>
          <a:endParaRPr lang="en-US"/>
        </a:p>
      </dgm:t>
    </dgm:pt>
    <dgm:pt modelId="{97F0BFBC-9D2C-C74F-BA39-19E56602520D}" type="pres">
      <dgm:prSet presAssocID="{398F9051-7B8D-4F2E-A413-F2C6F92B5D13}" presName="sibTrans" presStyleLbl="sibTrans1D1" presStyleIdx="10" presStyleCnt="14"/>
      <dgm:spPr/>
      <dgm:t>
        <a:bodyPr/>
        <a:lstStyle/>
        <a:p>
          <a:endParaRPr lang="en-US"/>
        </a:p>
      </dgm:t>
    </dgm:pt>
    <dgm:pt modelId="{34FB5AD1-7EEF-8C48-80C3-7CAD0F58ED3E}" type="pres">
      <dgm:prSet presAssocID="{398F9051-7B8D-4F2E-A413-F2C6F92B5D13}" presName="connectorText" presStyleLbl="sibTrans1D1" presStyleIdx="10" presStyleCnt="14"/>
      <dgm:spPr/>
      <dgm:t>
        <a:bodyPr/>
        <a:lstStyle/>
        <a:p>
          <a:endParaRPr lang="en-US"/>
        </a:p>
      </dgm:t>
    </dgm:pt>
    <dgm:pt modelId="{D84ADE57-7D83-7F47-878D-78AB09D134A8}" type="pres">
      <dgm:prSet presAssocID="{C43D32DB-7336-44A4-976F-19EE370A77BC}" presName="node" presStyleLbl="node1" presStyleIdx="11" presStyleCnt="15">
        <dgm:presLayoutVars>
          <dgm:bulletEnabled val="1"/>
        </dgm:presLayoutVars>
      </dgm:prSet>
      <dgm:spPr/>
      <dgm:t>
        <a:bodyPr/>
        <a:lstStyle/>
        <a:p>
          <a:endParaRPr lang="en-US"/>
        </a:p>
      </dgm:t>
    </dgm:pt>
    <dgm:pt modelId="{5E9C24B5-14CA-844F-95E1-9723611B3397}" type="pres">
      <dgm:prSet presAssocID="{58BAB180-3720-4E16-BC67-6B4E42462698}" presName="sibTrans" presStyleLbl="sibTrans1D1" presStyleIdx="11" presStyleCnt="14"/>
      <dgm:spPr/>
      <dgm:t>
        <a:bodyPr/>
        <a:lstStyle/>
        <a:p>
          <a:endParaRPr lang="en-US"/>
        </a:p>
      </dgm:t>
    </dgm:pt>
    <dgm:pt modelId="{F4B4C01D-3F3E-AD41-BB0F-70096DF9BEE4}" type="pres">
      <dgm:prSet presAssocID="{58BAB180-3720-4E16-BC67-6B4E42462698}" presName="connectorText" presStyleLbl="sibTrans1D1" presStyleIdx="11" presStyleCnt="14"/>
      <dgm:spPr/>
      <dgm:t>
        <a:bodyPr/>
        <a:lstStyle/>
        <a:p>
          <a:endParaRPr lang="en-US"/>
        </a:p>
      </dgm:t>
    </dgm:pt>
    <dgm:pt modelId="{BF82866F-D770-F244-90D5-51DE59C326D1}" type="pres">
      <dgm:prSet presAssocID="{3887AFE1-50AB-48E7-A13A-D73A8C330BD2}" presName="node" presStyleLbl="node1" presStyleIdx="12" presStyleCnt="15">
        <dgm:presLayoutVars>
          <dgm:bulletEnabled val="1"/>
        </dgm:presLayoutVars>
      </dgm:prSet>
      <dgm:spPr/>
      <dgm:t>
        <a:bodyPr/>
        <a:lstStyle/>
        <a:p>
          <a:endParaRPr lang="en-US"/>
        </a:p>
      </dgm:t>
    </dgm:pt>
    <dgm:pt modelId="{E57936F3-EDE3-E246-AE0A-A263B644949D}" type="pres">
      <dgm:prSet presAssocID="{9B478B34-8FA3-4A67-9250-08816CE48CB2}" presName="sibTrans" presStyleLbl="sibTrans1D1" presStyleIdx="12" presStyleCnt="14"/>
      <dgm:spPr/>
      <dgm:t>
        <a:bodyPr/>
        <a:lstStyle/>
        <a:p>
          <a:endParaRPr lang="en-US"/>
        </a:p>
      </dgm:t>
    </dgm:pt>
    <dgm:pt modelId="{9DB58A61-4D7D-8B48-AF4B-38BD78AD9A02}" type="pres">
      <dgm:prSet presAssocID="{9B478B34-8FA3-4A67-9250-08816CE48CB2}" presName="connectorText" presStyleLbl="sibTrans1D1" presStyleIdx="12" presStyleCnt="14"/>
      <dgm:spPr/>
      <dgm:t>
        <a:bodyPr/>
        <a:lstStyle/>
        <a:p>
          <a:endParaRPr lang="en-US"/>
        </a:p>
      </dgm:t>
    </dgm:pt>
    <dgm:pt modelId="{C712F06D-E5A0-304B-B8A6-DAD4D3B5557C}" type="pres">
      <dgm:prSet presAssocID="{FA79C12F-FB38-4028-8FF9-7E9D9EDC13A7}" presName="node" presStyleLbl="node1" presStyleIdx="13" presStyleCnt="15">
        <dgm:presLayoutVars>
          <dgm:bulletEnabled val="1"/>
        </dgm:presLayoutVars>
      </dgm:prSet>
      <dgm:spPr/>
      <dgm:t>
        <a:bodyPr/>
        <a:lstStyle/>
        <a:p>
          <a:endParaRPr lang="en-US"/>
        </a:p>
      </dgm:t>
    </dgm:pt>
    <dgm:pt modelId="{E3F03F14-607F-784F-87B6-45651E3173ED}" type="pres">
      <dgm:prSet presAssocID="{8C0A6783-A70D-47DD-BCEC-13AAF0BD7982}" presName="sibTrans" presStyleLbl="sibTrans1D1" presStyleIdx="13" presStyleCnt="14"/>
      <dgm:spPr/>
      <dgm:t>
        <a:bodyPr/>
        <a:lstStyle/>
        <a:p>
          <a:endParaRPr lang="en-US"/>
        </a:p>
      </dgm:t>
    </dgm:pt>
    <dgm:pt modelId="{2B1EED8E-3C0A-A74B-86E8-2C5A78EFB01B}" type="pres">
      <dgm:prSet presAssocID="{8C0A6783-A70D-47DD-BCEC-13AAF0BD7982}" presName="connectorText" presStyleLbl="sibTrans1D1" presStyleIdx="13" presStyleCnt="14"/>
      <dgm:spPr/>
      <dgm:t>
        <a:bodyPr/>
        <a:lstStyle/>
        <a:p>
          <a:endParaRPr lang="en-US"/>
        </a:p>
      </dgm:t>
    </dgm:pt>
    <dgm:pt modelId="{E20F93C0-73B0-5740-BA29-07F138B2E235}" type="pres">
      <dgm:prSet presAssocID="{8E5BBCE0-3EE1-451F-965E-3A61B2453C33}" presName="node" presStyleLbl="node1" presStyleIdx="14" presStyleCnt="15">
        <dgm:presLayoutVars>
          <dgm:bulletEnabled val="1"/>
        </dgm:presLayoutVars>
      </dgm:prSet>
      <dgm:spPr/>
      <dgm:t>
        <a:bodyPr/>
        <a:lstStyle/>
        <a:p>
          <a:endParaRPr lang="en-US"/>
        </a:p>
      </dgm:t>
    </dgm:pt>
  </dgm:ptLst>
  <dgm:cxnLst>
    <dgm:cxn modelId="{F397B066-7731-4F8D-808F-2375E0566DB0}" srcId="{82A00F91-4DFB-4F04-9CF2-3A060D9758D1}" destId="{756658ED-6E1E-4DDA-833B-777E20689C53}" srcOrd="4" destOrd="0" parTransId="{CF785315-CB1E-4DFD-9D17-F133E6790D0B}" sibTransId="{E624829D-37A6-4EAD-880B-B0B25BC4112E}"/>
    <dgm:cxn modelId="{334EB104-FA36-402F-ACB8-22364C8F26DE}" srcId="{82A00F91-4DFB-4F04-9CF2-3A060D9758D1}" destId="{FA79C12F-FB38-4028-8FF9-7E9D9EDC13A7}" srcOrd="13" destOrd="0" parTransId="{35325944-2908-44BD-BAE5-6C9E74D76890}" sibTransId="{8C0A6783-A70D-47DD-BCEC-13AAF0BD7982}"/>
    <dgm:cxn modelId="{13961894-F938-3143-9A57-155277823E9A}" type="presOf" srcId="{58BAB180-3720-4E16-BC67-6B4E42462698}" destId="{5E9C24B5-14CA-844F-95E1-9723611B3397}" srcOrd="0" destOrd="0" presId="urn:microsoft.com/office/officeart/2016/7/layout/RepeatingBendingProcessNew"/>
    <dgm:cxn modelId="{C4EDBA07-FE02-466D-9B17-295A9B6DC786}" srcId="{82A00F91-4DFB-4F04-9CF2-3A060D9758D1}" destId="{8E5BBCE0-3EE1-451F-965E-3A61B2453C33}" srcOrd="14" destOrd="0" parTransId="{7A9FBEA2-7A5A-49BD-AF12-73F5FCDE8BDD}" sibTransId="{6A8BB3C0-4BFA-427E-BD6E-2FD2FBE347B5}"/>
    <dgm:cxn modelId="{9A8418E5-ECF0-C145-BA31-104E103D04F4}" type="presOf" srcId="{ADCA7FC0-3A40-4CA8-B918-FC626A611746}" destId="{323D1860-D751-4C44-95F4-9D9595B223C7}" srcOrd="1" destOrd="0" presId="urn:microsoft.com/office/officeart/2016/7/layout/RepeatingBendingProcessNew"/>
    <dgm:cxn modelId="{2C951B1C-0920-4815-B432-16D5561F2454}" srcId="{82A00F91-4DFB-4F04-9CF2-3A060D9758D1}" destId="{9E072622-EDB8-480F-8CE7-BBDE86AE8095}" srcOrd="0" destOrd="0" parTransId="{A59061B7-DC4D-44FE-BE75-F038D134D168}" sibTransId="{9001C690-80CF-4B91-B3C4-BA57D494C911}"/>
    <dgm:cxn modelId="{79AF4427-CDD3-9B48-B3CE-DAE0CFA00C5B}" type="presOf" srcId="{FA79C12F-FB38-4028-8FF9-7E9D9EDC13A7}" destId="{C712F06D-E5A0-304B-B8A6-DAD4D3B5557C}" srcOrd="0" destOrd="0" presId="urn:microsoft.com/office/officeart/2016/7/layout/RepeatingBendingProcessNew"/>
    <dgm:cxn modelId="{B71CB1B6-8E51-4CA4-B7C3-3D66C399EB95}" srcId="{82A00F91-4DFB-4F04-9CF2-3A060D9758D1}" destId="{810340A0-85C2-4374-856B-3159B7C39E23}" srcOrd="8" destOrd="0" parTransId="{B6B6C70A-4140-45E2-89B7-09129E587203}" sibTransId="{56C264BE-BC1E-43B9-88AF-397A7541E1C6}"/>
    <dgm:cxn modelId="{72B2D6DF-FF47-4C5F-8904-90D3DACA5592}" srcId="{82A00F91-4DFB-4F04-9CF2-3A060D9758D1}" destId="{9EBD7C5B-1461-4ECC-84A4-7BB1A16D2DDB}" srcOrd="9" destOrd="0" parTransId="{E14C95CE-3B97-4471-A6FC-06C7908C676D}" sibTransId="{D5AC2A0F-8F62-4CD4-9B71-6FD05B93C5B4}"/>
    <dgm:cxn modelId="{43B5E1BB-471A-F241-BC12-30DE4A81260A}" type="presOf" srcId="{9B478B34-8FA3-4A67-9250-08816CE48CB2}" destId="{9DB58A61-4D7D-8B48-AF4B-38BD78AD9A02}" srcOrd="1" destOrd="0" presId="urn:microsoft.com/office/officeart/2016/7/layout/RepeatingBendingProcessNew"/>
    <dgm:cxn modelId="{D371676D-F117-EF42-A3A9-71A9A03A7D5E}" type="presOf" srcId="{398F9051-7B8D-4F2E-A413-F2C6F92B5D13}" destId="{97F0BFBC-9D2C-C74F-BA39-19E56602520D}" srcOrd="0" destOrd="0" presId="urn:microsoft.com/office/officeart/2016/7/layout/RepeatingBendingProcessNew"/>
    <dgm:cxn modelId="{CA93C66F-06C8-40C1-A07A-982A0A86251E}" srcId="{82A00F91-4DFB-4F04-9CF2-3A060D9758D1}" destId="{C43D32DB-7336-44A4-976F-19EE370A77BC}" srcOrd="11" destOrd="0" parTransId="{014EEF00-8EC8-4169-99BB-D985FB85A50F}" sibTransId="{58BAB180-3720-4E16-BC67-6B4E42462698}"/>
    <dgm:cxn modelId="{D64E3BF4-7E0C-C94E-9309-819A1708FB8F}" type="presOf" srcId="{8C0A6783-A70D-47DD-BCEC-13AAF0BD7982}" destId="{2B1EED8E-3C0A-A74B-86E8-2C5A78EFB01B}" srcOrd="1" destOrd="0" presId="urn:microsoft.com/office/officeart/2016/7/layout/RepeatingBendingProcessNew"/>
    <dgm:cxn modelId="{A18758D4-6F05-7847-8F26-A1C45B2C3810}" type="presOf" srcId="{FB340352-A9AB-4034-9361-E289762396E0}" destId="{951943CA-000F-D445-BA84-14294B79829C}" srcOrd="0" destOrd="0" presId="urn:microsoft.com/office/officeart/2016/7/layout/RepeatingBendingProcessNew"/>
    <dgm:cxn modelId="{7D085946-F4C6-DD4A-A279-CCCE5BD1DE2C}" type="presOf" srcId="{C43D32DB-7336-44A4-976F-19EE370A77BC}" destId="{D84ADE57-7D83-7F47-878D-78AB09D134A8}" srcOrd="0" destOrd="0" presId="urn:microsoft.com/office/officeart/2016/7/layout/RepeatingBendingProcessNew"/>
    <dgm:cxn modelId="{346243A7-06E0-F648-93E7-E2A14A68ED61}" type="presOf" srcId="{8C0A6783-A70D-47DD-BCEC-13AAF0BD7982}" destId="{E3F03F14-607F-784F-87B6-45651E3173ED}" srcOrd="0" destOrd="0" presId="urn:microsoft.com/office/officeart/2016/7/layout/RepeatingBendingProcessNew"/>
    <dgm:cxn modelId="{92A94766-10A9-EE4A-9AF3-492522BD2F7E}" type="presOf" srcId="{3ED22D13-5948-41D3-97D2-9C5060658985}" destId="{5F9DEB4B-7910-3E4B-83B8-3F1D20B9B68D}" srcOrd="0" destOrd="0" presId="urn:microsoft.com/office/officeart/2016/7/layout/RepeatingBendingProcessNew"/>
    <dgm:cxn modelId="{A8EF47B1-522B-764E-9451-BEF9FE5F8E58}" type="presOf" srcId="{D5AC2A0F-8F62-4CD4-9B71-6FD05B93C5B4}" destId="{7E1E8857-F78F-FB45-A795-BCC0CF91E2F1}" srcOrd="0" destOrd="0" presId="urn:microsoft.com/office/officeart/2016/7/layout/RepeatingBendingProcessNew"/>
    <dgm:cxn modelId="{38FDB493-03B3-7647-83D6-9F61D4C6DC30}" type="presOf" srcId="{5E876768-EFA1-46C0-8A25-4A1CED0D6213}" destId="{C2438AA1-3308-A14D-9D36-27C49D1BADD3}" srcOrd="0" destOrd="0" presId="urn:microsoft.com/office/officeart/2016/7/layout/RepeatingBendingProcessNew"/>
    <dgm:cxn modelId="{1119A860-BD04-1D4D-83D2-F5B235211C5C}" type="presOf" srcId="{9E072622-EDB8-480F-8CE7-BBDE86AE8095}" destId="{2D2AED61-6F60-434F-B450-DEBF4C2B83EB}" srcOrd="0" destOrd="0" presId="urn:microsoft.com/office/officeart/2016/7/layout/RepeatingBendingProcessNew"/>
    <dgm:cxn modelId="{C1C4DFD0-1670-4762-8EE3-D367A0F8524D}" srcId="{82A00F91-4DFB-4F04-9CF2-3A060D9758D1}" destId="{180CF82D-E09E-4025-8D36-32E7673532CC}" srcOrd="10" destOrd="0" parTransId="{A5E38957-39AD-48E8-929C-555FA16CDEF0}" sibTransId="{398F9051-7B8D-4F2E-A413-F2C6F92B5D13}"/>
    <dgm:cxn modelId="{377FAB3A-B3A0-4314-B866-7D2CFA765211}" srcId="{82A00F91-4DFB-4F04-9CF2-3A060D9758D1}" destId="{42E64719-17B7-4804-A599-7437B4586809}" srcOrd="6" destOrd="0" parTransId="{D062C5B8-91BC-4D37-B086-B5AC0D88B9D6}" sibTransId="{ADCA7FC0-3A40-4CA8-B918-FC626A611746}"/>
    <dgm:cxn modelId="{BDFB5F23-D0DE-4345-9A5F-2CE5B4B24C10}" type="presOf" srcId="{180CF82D-E09E-4025-8D36-32E7673532CC}" destId="{7E2D1BD8-BA8C-2149-B2A3-1562FAF8B8F0}" srcOrd="0" destOrd="0" presId="urn:microsoft.com/office/officeart/2016/7/layout/RepeatingBendingProcessNew"/>
    <dgm:cxn modelId="{DEBABB26-041F-E842-B70B-34C6298661BF}" type="presOf" srcId="{8B3F60C5-0071-443B-8C0B-E480A1DBEF00}" destId="{3633C302-2818-6C4E-809D-C85AA04D5E4E}" srcOrd="0" destOrd="0" presId="urn:microsoft.com/office/officeart/2016/7/layout/RepeatingBendingProcessNew"/>
    <dgm:cxn modelId="{EF9BB64F-53B5-4FBD-BA4D-F05AF4687F2B}" srcId="{82A00F91-4DFB-4F04-9CF2-3A060D9758D1}" destId="{6C2710B0-4253-4F55-8897-6C0CE6B4E66A}" srcOrd="5" destOrd="0" parTransId="{81DDE62D-EF9B-4374-A446-BEDFA6AEE187}" sibTransId="{451332AE-1D57-40EF-A43A-F9B59585A04F}"/>
    <dgm:cxn modelId="{025ED4A5-F141-FE40-9200-3DA11E4E5927}" type="presOf" srcId="{7BF2B298-59E4-479F-8455-E32F8811A757}" destId="{2F9ACF49-994D-744B-A39A-7F0F65528D9B}" srcOrd="0" destOrd="0" presId="urn:microsoft.com/office/officeart/2016/7/layout/RepeatingBendingProcessNew"/>
    <dgm:cxn modelId="{156C952D-2BEE-0444-A0F6-AA8322C40117}" type="presOf" srcId="{451332AE-1D57-40EF-A43A-F9B59585A04F}" destId="{9354D1BF-7785-B244-830C-EF06EB9EF085}" srcOrd="0" destOrd="0" presId="urn:microsoft.com/office/officeart/2016/7/layout/RepeatingBendingProcessNew"/>
    <dgm:cxn modelId="{28454504-D0E5-344C-B8C4-DAB47BE008FA}" type="presOf" srcId="{9B478B34-8FA3-4A67-9250-08816CE48CB2}" destId="{E57936F3-EDE3-E246-AE0A-A263B644949D}" srcOrd="0" destOrd="0" presId="urn:microsoft.com/office/officeart/2016/7/layout/RepeatingBendingProcessNew"/>
    <dgm:cxn modelId="{737069AE-8BAC-4E7F-A857-0A215000A689}" srcId="{82A00F91-4DFB-4F04-9CF2-3A060D9758D1}" destId="{3ED22D13-5948-41D3-97D2-9C5060658985}" srcOrd="7" destOrd="0" parTransId="{D698CC23-7F13-48D8-B2F3-EF1D81B93E2B}" sibTransId="{FB340352-A9AB-4034-9361-E289762396E0}"/>
    <dgm:cxn modelId="{EFF240E2-3944-9349-A5A3-D58413CC7047}" type="presOf" srcId="{FB340352-A9AB-4034-9361-E289762396E0}" destId="{7A57C811-EB02-3B41-8F54-183B5B4DDEE6}" srcOrd="1" destOrd="0" presId="urn:microsoft.com/office/officeart/2016/7/layout/RepeatingBendingProcessNew"/>
    <dgm:cxn modelId="{F5272E37-F47E-EF4C-BDBE-2FC26F9C40F0}" type="presOf" srcId="{810340A0-85C2-4374-856B-3159B7C39E23}" destId="{A0DE42D2-34EE-2A4D-A854-37C64FD28337}" srcOrd="0" destOrd="0" presId="urn:microsoft.com/office/officeart/2016/7/layout/RepeatingBendingProcessNew"/>
    <dgm:cxn modelId="{0114E1E1-72BC-CE4C-A793-A764D8907FC4}" type="presOf" srcId="{56C264BE-BC1E-43B9-88AF-397A7541E1C6}" destId="{9F70100C-BAD5-F144-807E-B0D7F52FD6CB}" srcOrd="0" destOrd="0" presId="urn:microsoft.com/office/officeart/2016/7/layout/RepeatingBendingProcessNew"/>
    <dgm:cxn modelId="{1C5CA4D6-4D29-CE40-B732-C57B896A9517}" type="presOf" srcId="{9001C690-80CF-4B91-B3C4-BA57D494C911}" destId="{8A751B77-4659-BF47-A797-75EA01EE2F18}" srcOrd="0" destOrd="0" presId="urn:microsoft.com/office/officeart/2016/7/layout/RepeatingBendingProcessNew"/>
    <dgm:cxn modelId="{F61D8AB0-7988-BE4A-A001-EDC7249EA7A9}" type="presOf" srcId="{451332AE-1D57-40EF-A43A-F9B59585A04F}" destId="{F8B6D629-F1BE-EB47-ACB7-353515E39EBD}" srcOrd="1" destOrd="0" presId="urn:microsoft.com/office/officeart/2016/7/layout/RepeatingBendingProcessNew"/>
    <dgm:cxn modelId="{1CCC57E1-8BFA-E040-A198-AF0D7987E2D6}" type="presOf" srcId="{5E876768-EFA1-46C0-8A25-4A1CED0D6213}" destId="{12CCB2B5-5CB8-B440-A133-F6B12693834F}" srcOrd="1" destOrd="0" presId="urn:microsoft.com/office/officeart/2016/7/layout/RepeatingBendingProcessNew"/>
    <dgm:cxn modelId="{AB917D93-F8D1-3F48-9E7E-F0C2B7738792}" type="presOf" srcId="{01CE33E6-4DB8-4C90-AABD-31301D766D61}" destId="{EFBADEB1-F8AA-8E4B-BAA6-7E6C99543227}" srcOrd="1" destOrd="0" presId="urn:microsoft.com/office/officeart/2016/7/layout/RepeatingBendingProcessNew"/>
    <dgm:cxn modelId="{39126165-908D-7F42-B7E6-1C1D7F986238}" type="presOf" srcId="{756658ED-6E1E-4DDA-833B-777E20689C53}" destId="{26EAA772-320A-464B-BEAF-8F60D1D780D1}" srcOrd="0" destOrd="0" presId="urn:microsoft.com/office/officeart/2016/7/layout/RepeatingBendingProcessNew"/>
    <dgm:cxn modelId="{5DA38856-BE7F-4264-90AE-0CB0B42881CD}" srcId="{82A00F91-4DFB-4F04-9CF2-3A060D9758D1}" destId="{3887AFE1-50AB-48E7-A13A-D73A8C330BD2}" srcOrd="12" destOrd="0" parTransId="{822D5F0D-6C43-4710-95A8-B79D633C1B3C}" sibTransId="{9B478B34-8FA3-4A67-9250-08816CE48CB2}"/>
    <dgm:cxn modelId="{C86F3521-1097-4271-B6FA-C0F54E5CFE92}" srcId="{82A00F91-4DFB-4F04-9CF2-3A060D9758D1}" destId="{09C13FA1-A7EC-4268-95EC-95F510628374}" srcOrd="1" destOrd="0" parTransId="{2CAEBB1D-084A-4EE2-82CA-538860A00ED2}" sibTransId="{01CE33E6-4DB8-4C90-AABD-31301D766D61}"/>
    <dgm:cxn modelId="{8A377E40-AB9D-0E46-9886-04966E5CF5B4}" type="presOf" srcId="{398F9051-7B8D-4F2E-A413-F2C6F92B5D13}" destId="{34FB5AD1-7EEF-8C48-80C3-7CAD0F58ED3E}" srcOrd="1" destOrd="0" presId="urn:microsoft.com/office/officeart/2016/7/layout/RepeatingBendingProcessNew"/>
    <dgm:cxn modelId="{CBA6FDC0-99D7-094C-8233-401A2D89FBD9}" type="presOf" srcId="{56C264BE-BC1E-43B9-88AF-397A7541E1C6}" destId="{7DEC2902-DE2B-3548-A4CF-B4A7E3176805}" srcOrd="1" destOrd="0" presId="urn:microsoft.com/office/officeart/2016/7/layout/RepeatingBendingProcessNew"/>
    <dgm:cxn modelId="{1C533DBE-6981-FD4E-838D-37F8A430185E}" type="presOf" srcId="{8B3F60C5-0071-443B-8C0B-E480A1DBEF00}" destId="{C19D2D24-34D8-8E4F-98C8-9ED5572B610E}" srcOrd="1" destOrd="0" presId="urn:microsoft.com/office/officeart/2016/7/layout/RepeatingBendingProcessNew"/>
    <dgm:cxn modelId="{4074CB9A-BA01-AF48-B13D-6CCDA75308DA}" type="presOf" srcId="{D5AC2A0F-8F62-4CD4-9B71-6FD05B93C5B4}" destId="{A882A4A6-E342-5447-B6E4-29E4165B2668}" srcOrd="1" destOrd="0" presId="urn:microsoft.com/office/officeart/2016/7/layout/RepeatingBendingProcessNew"/>
    <dgm:cxn modelId="{127F1A8D-02D5-3C4A-9A4F-4EA982EB097E}" type="presOf" srcId="{E624829D-37A6-4EAD-880B-B0B25BC4112E}" destId="{898E46E5-1163-F449-B6A4-80843319083A}" srcOrd="1" destOrd="0" presId="urn:microsoft.com/office/officeart/2016/7/layout/RepeatingBendingProcessNew"/>
    <dgm:cxn modelId="{D4B0BC7F-AFAF-964B-BA98-19DA84DD104E}" type="presOf" srcId="{01CE33E6-4DB8-4C90-AABD-31301D766D61}" destId="{02B58461-CC3E-114A-BE89-6A0553784DEA}" srcOrd="0" destOrd="0" presId="urn:microsoft.com/office/officeart/2016/7/layout/RepeatingBendingProcessNew"/>
    <dgm:cxn modelId="{E5F5BFBC-7A31-4A1A-AEC3-87A9C4026263}" srcId="{82A00F91-4DFB-4F04-9CF2-3A060D9758D1}" destId="{D92C67CB-69B4-405A-A825-9A9DAB80377C}" srcOrd="3" destOrd="0" parTransId="{D7760EF5-B825-4BFD-8AE0-5F62DFF9C63B}" sibTransId="{5E876768-EFA1-46C0-8A25-4A1CED0D6213}"/>
    <dgm:cxn modelId="{35905AF3-E530-234D-961B-F53E14BB10E2}" type="presOf" srcId="{6C2710B0-4253-4F55-8897-6C0CE6B4E66A}" destId="{670F3823-2106-B045-A299-1916F497CE35}" srcOrd="0" destOrd="0" presId="urn:microsoft.com/office/officeart/2016/7/layout/RepeatingBendingProcessNew"/>
    <dgm:cxn modelId="{1E79FD55-22C1-5C4C-84C3-681355341AA3}" type="presOf" srcId="{D92C67CB-69B4-405A-A825-9A9DAB80377C}" destId="{037DF64A-282E-8540-AB3E-3279EC8173E5}" srcOrd="0" destOrd="0" presId="urn:microsoft.com/office/officeart/2016/7/layout/RepeatingBendingProcessNew"/>
    <dgm:cxn modelId="{FF21A926-9030-C94A-A7FA-C6423DD7208A}" type="presOf" srcId="{9EBD7C5B-1461-4ECC-84A4-7BB1A16D2DDB}" destId="{A3A4784F-78C6-A34F-926E-63AD4C78D7DE}" srcOrd="0" destOrd="0" presId="urn:microsoft.com/office/officeart/2016/7/layout/RepeatingBendingProcessNew"/>
    <dgm:cxn modelId="{0E6BF8E6-55AF-4147-9098-EE13BB731AED}" type="presOf" srcId="{09C13FA1-A7EC-4268-95EC-95F510628374}" destId="{BC874475-09F7-0846-B337-8A1772276A72}" srcOrd="0" destOrd="0" presId="urn:microsoft.com/office/officeart/2016/7/layout/RepeatingBendingProcessNew"/>
    <dgm:cxn modelId="{89C2C7D1-0C08-8346-B84E-D09F3A3AC542}" type="presOf" srcId="{58BAB180-3720-4E16-BC67-6B4E42462698}" destId="{F4B4C01D-3F3E-AD41-BB0F-70096DF9BEE4}" srcOrd="1" destOrd="0" presId="urn:microsoft.com/office/officeart/2016/7/layout/RepeatingBendingProcessNew"/>
    <dgm:cxn modelId="{4027AD0E-DB5A-6A47-9129-F0395E76D22A}" type="presOf" srcId="{3887AFE1-50AB-48E7-A13A-D73A8C330BD2}" destId="{BF82866F-D770-F244-90D5-51DE59C326D1}" srcOrd="0" destOrd="0" presId="urn:microsoft.com/office/officeart/2016/7/layout/RepeatingBendingProcessNew"/>
    <dgm:cxn modelId="{6E99F718-9EF5-B345-81EF-D81556840C4C}" type="presOf" srcId="{8E5BBCE0-3EE1-451F-965E-3A61B2453C33}" destId="{E20F93C0-73B0-5740-BA29-07F138B2E235}" srcOrd="0" destOrd="0" presId="urn:microsoft.com/office/officeart/2016/7/layout/RepeatingBendingProcessNew"/>
    <dgm:cxn modelId="{32726BE0-1FA2-2941-8332-7AC8CC5A279E}" type="presOf" srcId="{ADCA7FC0-3A40-4CA8-B918-FC626A611746}" destId="{8B2438AE-CF66-7B4F-BA04-8B0B43A8E02E}" srcOrd="0" destOrd="0" presId="urn:microsoft.com/office/officeart/2016/7/layout/RepeatingBendingProcessNew"/>
    <dgm:cxn modelId="{C3EFDA98-5FC4-EB4D-91A1-4293DBBA0409}" type="presOf" srcId="{82A00F91-4DFB-4F04-9CF2-3A060D9758D1}" destId="{2B688890-562F-BD4B-BD63-95E46CC5E75F}" srcOrd="0" destOrd="0" presId="urn:microsoft.com/office/officeart/2016/7/layout/RepeatingBendingProcessNew"/>
    <dgm:cxn modelId="{4F757F24-09A8-BD4E-A8EE-CBDBCC7B0F85}" type="presOf" srcId="{E624829D-37A6-4EAD-880B-B0B25BC4112E}" destId="{985BB350-AAAE-5247-A10F-25F2F3221270}" srcOrd="0" destOrd="0" presId="urn:microsoft.com/office/officeart/2016/7/layout/RepeatingBendingProcessNew"/>
    <dgm:cxn modelId="{A16792B2-4B55-4837-8FB7-0BF07D402F27}" srcId="{82A00F91-4DFB-4F04-9CF2-3A060D9758D1}" destId="{7BF2B298-59E4-479F-8455-E32F8811A757}" srcOrd="2" destOrd="0" parTransId="{027B99AF-DA28-472B-A371-E0609B193E70}" sibTransId="{8B3F60C5-0071-443B-8C0B-E480A1DBEF00}"/>
    <dgm:cxn modelId="{563A44C9-CD4C-7B4A-B017-C1B5C37FA6C0}" type="presOf" srcId="{9001C690-80CF-4B91-B3C4-BA57D494C911}" destId="{C57C8AD7-E972-0C47-9CF5-55BB1C30C6DE}" srcOrd="1" destOrd="0" presId="urn:microsoft.com/office/officeart/2016/7/layout/RepeatingBendingProcessNew"/>
    <dgm:cxn modelId="{865C3390-BC75-FE4B-B824-9115A69BFD89}" type="presOf" srcId="{42E64719-17B7-4804-A599-7437B4586809}" destId="{276578D7-A307-CF45-8FFB-9C99AE26494B}" srcOrd="0" destOrd="0" presId="urn:microsoft.com/office/officeart/2016/7/layout/RepeatingBendingProcessNew"/>
    <dgm:cxn modelId="{EF9506CB-6982-F349-AECE-CBAD3014B981}" type="presParOf" srcId="{2B688890-562F-BD4B-BD63-95E46CC5E75F}" destId="{2D2AED61-6F60-434F-B450-DEBF4C2B83EB}" srcOrd="0" destOrd="0" presId="urn:microsoft.com/office/officeart/2016/7/layout/RepeatingBendingProcessNew"/>
    <dgm:cxn modelId="{58AA314F-7A73-ED4D-A45D-E4DDF5AAABD7}" type="presParOf" srcId="{2B688890-562F-BD4B-BD63-95E46CC5E75F}" destId="{8A751B77-4659-BF47-A797-75EA01EE2F18}" srcOrd="1" destOrd="0" presId="urn:microsoft.com/office/officeart/2016/7/layout/RepeatingBendingProcessNew"/>
    <dgm:cxn modelId="{97928824-6C16-C74F-8173-009217B85AE7}" type="presParOf" srcId="{8A751B77-4659-BF47-A797-75EA01EE2F18}" destId="{C57C8AD7-E972-0C47-9CF5-55BB1C30C6DE}" srcOrd="0" destOrd="0" presId="urn:microsoft.com/office/officeart/2016/7/layout/RepeatingBendingProcessNew"/>
    <dgm:cxn modelId="{A9F2C6B7-472C-1C48-A71F-E11F4A851609}" type="presParOf" srcId="{2B688890-562F-BD4B-BD63-95E46CC5E75F}" destId="{BC874475-09F7-0846-B337-8A1772276A72}" srcOrd="2" destOrd="0" presId="urn:microsoft.com/office/officeart/2016/7/layout/RepeatingBendingProcessNew"/>
    <dgm:cxn modelId="{546C30EE-261F-E74C-A4DB-E19A2E2FA381}" type="presParOf" srcId="{2B688890-562F-BD4B-BD63-95E46CC5E75F}" destId="{02B58461-CC3E-114A-BE89-6A0553784DEA}" srcOrd="3" destOrd="0" presId="urn:microsoft.com/office/officeart/2016/7/layout/RepeatingBendingProcessNew"/>
    <dgm:cxn modelId="{5C44DDEB-CFF5-4048-B123-33CDFEA7482E}" type="presParOf" srcId="{02B58461-CC3E-114A-BE89-6A0553784DEA}" destId="{EFBADEB1-F8AA-8E4B-BAA6-7E6C99543227}" srcOrd="0" destOrd="0" presId="urn:microsoft.com/office/officeart/2016/7/layout/RepeatingBendingProcessNew"/>
    <dgm:cxn modelId="{370B5F7E-74D9-5342-BA92-18C5D747DFDB}" type="presParOf" srcId="{2B688890-562F-BD4B-BD63-95E46CC5E75F}" destId="{2F9ACF49-994D-744B-A39A-7F0F65528D9B}" srcOrd="4" destOrd="0" presId="urn:microsoft.com/office/officeart/2016/7/layout/RepeatingBendingProcessNew"/>
    <dgm:cxn modelId="{F96BCE6D-6DD8-8243-9C1D-1229AA37589B}" type="presParOf" srcId="{2B688890-562F-BD4B-BD63-95E46CC5E75F}" destId="{3633C302-2818-6C4E-809D-C85AA04D5E4E}" srcOrd="5" destOrd="0" presId="urn:microsoft.com/office/officeart/2016/7/layout/RepeatingBendingProcessNew"/>
    <dgm:cxn modelId="{6BD8C5F0-8A2E-4E46-AE06-271F275D6599}" type="presParOf" srcId="{3633C302-2818-6C4E-809D-C85AA04D5E4E}" destId="{C19D2D24-34D8-8E4F-98C8-9ED5572B610E}" srcOrd="0" destOrd="0" presId="urn:microsoft.com/office/officeart/2016/7/layout/RepeatingBendingProcessNew"/>
    <dgm:cxn modelId="{9D8A8343-AC70-9740-AF88-10A0DBD962EF}" type="presParOf" srcId="{2B688890-562F-BD4B-BD63-95E46CC5E75F}" destId="{037DF64A-282E-8540-AB3E-3279EC8173E5}" srcOrd="6" destOrd="0" presId="urn:microsoft.com/office/officeart/2016/7/layout/RepeatingBendingProcessNew"/>
    <dgm:cxn modelId="{35540EFB-26D5-4C4C-8412-1B6E907061EC}" type="presParOf" srcId="{2B688890-562F-BD4B-BD63-95E46CC5E75F}" destId="{C2438AA1-3308-A14D-9D36-27C49D1BADD3}" srcOrd="7" destOrd="0" presId="urn:microsoft.com/office/officeart/2016/7/layout/RepeatingBendingProcessNew"/>
    <dgm:cxn modelId="{2BB5D1BA-3F73-CF4D-A9A8-060C0D94FC41}" type="presParOf" srcId="{C2438AA1-3308-A14D-9D36-27C49D1BADD3}" destId="{12CCB2B5-5CB8-B440-A133-F6B12693834F}" srcOrd="0" destOrd="0" presId="urn:microsoft.com/office/officeart/2016/7/layout/RepeatingBendingProcessNew"/>
    <dgm:cxn modelId="{A8C9FC87-8290-6846-81CB-A483D4EF7C75}" type="presParOf" srcId="{2B688890-562F-BD4B-BD63-95E46CC5E75F}" destId="{26EAA772-320A-464B-BEAF-8F60D1D780D1}" srcOrd="8" destOrd="0" presId="urn:microsoft.com/office/officeart/2016/7/layout/RepeatingBendingProcessNew"/>
    <dgm:cxn modelId="{795CE12A-BCBB-5B4C-AD8F-7BA2A5FD23D0}" type="presParOf" srcId="{2B688890-562F-BD4B-BD63-95E46CC5E75F}" destId="{985BB350-AAAE-5247-A10F-25F2F3221270}" srcOrd="9" destOrd="0" presId="urn:microsoft.com/office/officeart/2016/7/layout/RepeatingBendingProcessNew"/>
    <dgm:cxn modelId="{351A6F45-4546-824A-B72B-A918D48CF0A6}" type="presParOf" srcId="{985BB350-AAAE-5247-A10F-25F2F3221270}" destId="{898E46E5-1163-F449-B6A4-80843319083A}" srcOrd="0" destOrd="0" presId="urn:microsoft.com/office/officeart/2016/7/layout/RepeatingBendingProcessNew"/>
    <dgm:cxn modelId="{9300BDB3-79C9-AD41-BB01-E8B5D58EE3D0}" type="presParOf" srcId="{2B688890-562F-BD4B-BD63-95E46CC5E75F}" destId="{670F3823-2106-B045-A299-1916F497CE35}" srcOrd="10" destOrd="0" presId="urn:microsoft.com/office/officeart/2016/7/layout/RepeatingBendingProcessNew"/>
    <dgm:cxn modelId="{F920A2D2-88EC-634D-AECB-E9C0FC729C1D}" type="presParOf" srcId="{2B688890-562F-BD4B-BD63-95E46CC5E75F}" destId="{9354D1BF-7785-B244-830C-EF06EB9EF085}" srcOrd="11" destOrd="0" presId="urn:microsoft.com/office/officeart/2016/7/layout/RepeatingBendingProcessNew"/>
    <dgm:cxn modelId="{236FDE8A-9831-2E4D-93C2-FE7AA4F07531}" type="presParOf" srcId="{9354D1BF-7785-B244-830C-EF06EB9EF085}" destId="{F8B6D629-F1BE-EB47-ACB7-353515E39EBD}" srcOrd="0" destOrd="0" presId="urn:microsoft.com/office/officeart/2016/7/layout/RepeatingBendingProcessNew"/>
    <dgm:cxn modelId="{3B497148-AD4D-0149-BA7A-97C75667A536}" type="presParOf" srcId="{2B688890-562F-BD4B-BD63-95E46CC5E75F}" destId="{276578D7-A307-CF45-8FFB-9C99AE26494B}" srcOrd="12" destOrd="0" presId="urn:microsoft.com/office/officeart/2016/7/layout/RepeatingBendingProcessNew"/>
    <dgm:cxn modelId="{61F29ECF-15DC-B642-9C5E-35B936E40002}" type="presParOf" srcId="{2B688890-562F-BD4B-BD63-95E46CC5E75F}" destId="{8B2438AE-CF66-7B4F-BA04-8B0B43A8E02E}" srcOrd="13" destOrd="0" presId="urn:microsoft.com/office/officeart/2016/7/layout/RepeatingBendingProcessNew"/>
    <dgm:cxn modelId="{0E7EF5E2-628C-1E4A-B207-3E5FFE3C23DB}" type="presParOf" srcId="{8B2438AE-CF66-7B4F-BA04-8B0B43A8E02E}" destId="{323D1860-D751-4C44-95F4-9D9595B223C7}" srcOrd="0" destOrd="0" presId="urn:microsoft.com/office/officeart/2016/7/layout/RepeatingBendingProcessNew"/>
    <dgm:cxn modelId="{44B5B459-5D98-C84E-887A-80BE50BA1A09}" type="presParOf" srcId="{2B688890-562F-BD4B-BD63-95E46CC5E75F}" destId="{5F9DEB4B-7910-3E4B-83B8-3F1D20B9B68D}" srcOrd="14" destOrd="0" presId="urn:microsoft.com/office/officeart/2016/7/layout/RepeatingBendingProcessNew"/>
    <dgm:cxn modelId="{83365512-6CDF-1946-AD63-F3AB127B8F01}" type="presParOf" srcId="{2B688890-562F-BD4B-BD63-95E46CC5E75F}" destId="{951943CA-000F-D445-BA84-14294B79829C}" srcOrd="15" destOrd="0" presId="urn:microsoft.com/office/officeart/2016/7/layout/RepeatingBendingProcessNew"/>
    <dgm:cxn modelId="{CA128716-92C9-004A-98FB-805B3C2EEE7F}" type="presParOf" srcId="{951943CA-000F-D445-BA84-14294B79829C}" destId="{7A57C811-EB02-3B41-8F54-183B5B4DDEE6}" srcOrd="0" destOrd="0" presId="urn:microsoft.com/office/officeart/2016/7/layout/RepeatingBendingProcessNew"/>
    <dgm:cxn modelId="{75CCB9CE-D520-8244-BD87-8E3B65FB6C52}" type="presParOf" srcId="{2B688890-562F-BD4B-BD63-95E46CC5E75F}" destId="{A0DE42D2-34EE-2A4D-A854-37C64FD28337}" srcOrd="16" destOrd="0" presId="urn:microsoft.com/office/officeart/2016/7/layout/RepeatingBendingProcessNew"/>
    <dgm:cxn modelId="{8D5F2CA3-9D4B-4941-825A-D96C63AE245F}" type="presParOf" srcId="{2B688890-562F-BD4B-BD63-95E46CC5E75F}" destId="{9F70100C-BAD5-F144-807E-B0D7F52FD6CB}" srcOrd="17" destOrd="0" presId="urn:microsoft.com/office/officeart/2016/7/layout/RepeatingBendingProcessNew"/>
    <dgm:cxn modelId="{B450B946-82A8-CD47-9E77-C925337583C3}" type="presParOf" srcId="{9F70100C-BAD5-F144-807E-B0D7F52FD6CB}" destId="{7DEC2902-DE2B-3548-A4CF-B4A7E3176805}" srcOrd="0" destOrd="0" presId="urn:microsoft.com/office/officeart/2016/7/layout/RepeatingBendingProcessNew"/>
    <dgm:cxn modelId="{3E515DC0-FD33-124E-9856-67809F0655E1}" type="presParOf" srcId="{2B688890-562F-BD4B-BD63-95E46CC5E75F}" destId="{A3A4784F-78C6-A34F-926E-63AD4C78D7DE}" srcOrd="18" destOrd="0" presId="urn:microsoft.com/office/officeart/2016/7/layout/RepeatingBendingProcessNew"/>
    <dgm:cxn modelId="{C9C81162-6C03-F847-AA54-1FCBE44333AB}" type="presParOf" srcId="{2B688890-562F-BD4B-BD63-95E46CC5E75F}" destId="{7E1E8857-F78F-FB45-A795-BCC0CF91E2F1}" srcOrd="19" destOrd="0" presId="urn:microsoft.com/office/officeart/2016/7/layout/RepeatingBendingProcessNew"/>
    <dgm:cxn modelId="{D36D53DE-8645-EF4D-AB0B-668A71FBE566}" type="presParOf" srcId="{7E1E8857-F78F-FB45-A795-BCC0CF91E2F1}" destId="{A882A4A6-E342-5447-B6E4-29E4165B2668}" srcOrd="0" destOrd="0" presId="urn:microsoft.com/office/officeart/2016/7/layout/RepeatingBendingProcessNew"/>
    <dgm:cxn modelId="{075722F3-E9D3-0B44-AC32-928781FD62F6}" type="presParOf" srcId="{2B688890-562F-BD4B-BD63-95E46CC5E75F}" destId="{7E2D1BD8-BA8C-2149-B2A3-1562FAF8B8F0}" srcOrd="20" destOrd="0" presId="urn:microsoft.com/office/officeart/2016/7/layout/RepeatingBendingProcessNew"/>
    <dgm:cxn modelId="{2B150854-A169-DF44-A735-04E7A2A6CF8D}" type="presParOf" srcId="{2B688890-562F-BD4B-BD63-95E46CC5E75F}" destId="{97F0BFBC-9D2C-C74F-BA39-19E56602520D}" srcOrd="21" destOrd="0" presId="urn:microsoft.com/office/officeart/2016/7/layout/RepeatingBendingProcessNew"/>
    <dgm:cxn modelId="{C2DBDF62-9D95-2740-B66F-EB19B7AD1442}" type="presParOf" srcId="{97F0BFBC-9D2C-C74F-BA39-19E56602520D}" destId="{34FB5AD1-7EEF-8C48-80C3-7CAD0F58ED3E}" srcOrd="0" destOrd="0" presId="urn:microsoft.com/office/officeart/2016/7/layout/RepeatingBendingProcessNew"/>
    <dgm:cxn modelId="{061EC2DA-6670-C144-91DD-713D8AA61A44}" type="presParOf" srcId="{2B688890-562F-BD4B-BD63-95E46CC5E75F}" destId="{D84ADE57-7D83-7F47-878D-78AB09D134A8}" srcOrd="22" destOrd="0" presId="urn:microsoft.com/office/officeart/2016/7/layout/RepeatingBendingProcessNew"/>
    <dgm:cxn modelId="{6286390A-E9EE-1C44-8DCE-E3D6457B5F3B}" type="presParOf" srcId="{2B688890-562F-BD4B-BD63-95E46CC5E75F}" destId="{5E9C24B5-14CA-844F-95E1-9723611B3397}" srcOrd="23" destOrd="0" presId="urn:microsoft.com/office/officeart/2016/7/layout/RepeatingBendingProcessNew"/>
    <dgm:cxn modelId="{12632CA7-4CE4-2246-A889-559B24E6D0B3}" type="presParOf" srcId="{5E9C24B5-14CA-844F-95E1-9723611B3397}" destId="{F4B4C01D-3F3E-AD41-BB0F-70096DF9BEE4}" srcOrd="0" destOrd="0" presId="urn:microsoft.com/office/officeart/2016/7/layout/RepeatingBendingProcessNew"/>
    <dgm:cxn modelId="{C3E1D836-7460-134F-8120-19808FF0DF19}" type="presParOf" srcId="{2B688890-562F-BD4B-BD63-95E46CC5E75F}" destId="{BF82866F-D770-F244-90D5-51DE59C326D1}" srcOrd="24" destOrd="0" presId="urn:microsoft.com/office/officeart/2016/7/layout/RepeatingBendingProcessNew"/>
    <dgm:cxn modelId="{E7F84F4B-AD13-7048-A7C9-7A5CE36CC888}" type="presParOf" srcId="{2B688890-562F-BD4B-BD63-95E46CC5E75F}" destId="{E57936F3-EDE3-E246-AE0A-A263B644949D}" srcOrd="25" destOrd="0" presId="urn:microsoft.com/office/officeart/2016/7/layout/RepeatingBendingProcessNew"/>
    <dgm:cxn modelId="{75A04962-C2D8-8941-8059-1CB433354762}" type="presParOf" srcId="{E57936F3-EDE3-E246-AE0A-A263B644949D}" destId="{9DB58A61-4D7D-8B48-AF4B-38BD78AD9A02}" srcOrd="0" destOrd="0" presId="urn:microsoft.com/office/officeart/2016/7/layout/RepeatingBendingProcessNew"/>
    <dgm:cxn modelId="{867C1A9F-CEBD-CF45-8620-8672EC91D968}" type="presParOf" srcId="{2B688890-562F-BD4B-BD63-95E46CC5E75F}" destId="{C712F06D-E5A0-304B-B8A6-DAD4D3B5557C}" srcOrd="26" destOrd="0" presId="urn:microsoft.com/office/officeart/2016/7/layout/RepeatingBendingProcessNew"/>
    <dgm:cxn modelId="{9C5F15DA-F6E7-5F4F-BB7A-DB396BAA7C7B}" type="presParOf" srcId="{2B688890-562F-BD4B-BD63-95E46CC5E75F}" destId="{E3F03F14-607F-784F-87B6-45651E3173ED}" srcOrd="27" destOrd="0" presId="urn:microsoft.com/office/officeart/2016/7/layout/RepeatingBendingProcessNew"/>
    <dgm:cxn modelId="{01AFF1B9-8742-174D-8038-972875D30C72}" type="presParOf" srcId="{E3F03F14-607F-784F-87B6-45651E3173ED}" destId="{2B1EED8E-3C0A-A74B-86E8-2C5A78EFB01B}" srcOrd="0" destOrd="0" presId="urn:microsoft.com/office/officeart/2016/7/layout/RepeatingBendingProcessNew"/>
    <dgm:cxn modelId="{23CA5617-BE47-F44D-8B3A-D06D72D9D337}" type="presParOf" srcId="{2B688890-562F-BD4B-BD63-95E46CC5E75F}" destId="{E20F93C0-73B0-5740-BA29-07F138B2E235}" srcOrd="28"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CE00D6D-4300-2144-9622-AD341BFCB001}" type="doc">
      <dgm:prSet loTypeId="urn:microsoft.com/office/officeart/2005/8/layout/chevron2" loCatId="process" qsTypeId="urn:microsoft.com/office/officeart/2005/8/quickstyle/simple3" qsCatId="simple" csTypeId="urn:microsoft.com/office/officeart/2005/8/colors/colorful3" csCatId="colorful" phldr="1"/>
      <dgm:spPr/>
      <dgm:t>
        <a:bodyPr/>
        <a:lstStyle/>
        <a:p>
          <a:endParaRPr lang="en-GB"/>
        </a:p>
      </dgm:t>
    </dgm:pt>
    <dgm:pt modelId="{9B237A6D-1A65-C247-B51C-CF0E1E3C1FEC}">
      <dgm:prSet/>
      <dgm:spPr/>
      <dgm:t>
        <a:bodyPr/>
        <a:lstStyle/>
        <a:p>
          <a:r>
            <a:rPr lang="en-AU" b="1" dirty="0">
              <a:solidFill>
                <a:schemeClr val="accent1"/>
              </a:solidFill>
              <a:latin typeface="ACADEMY ENGRAVED LET PLAIN:1.0" panose="02000000000000000000" pitchFamily="2" charset="0"/>
            </a:rPr>
            <a:t>Differences</a:t>
          </a:r>
          <a:endParaRPr lang="en-AU" dirty="0">
            <a:solidFill>
              <a:schemeClr val="accent1"/>
            </a:solidFill>
            <a:latin typeface="ACADEMY ENGRAVED LET PLAIN:1.0" panose="02000000000000000000" pitchFamily="2" charset="0"/>
          </a:endParaRPr>
        </a:p>
      </dgm:t>
    </dgm:pt>
    <dgm:pt modelId="{4D95AC1B-F563-324C-9BF7-B7576ED673DB}" type="parTrans" cxnId="{7AF275F6-9A4F-B64A-B0D5-6DD1C212B1AE}">
      <dgm:prSet/>
      <dgm:spPr/>
      <dgm:t>
        <a:bodyPr/>
        <a:lstStyle/>
        <a:p>
          <a:endParaRPr lang="en-GB"/>
        </a:p>
      </dgm:t>
    </dgm:pt>
    <dgm:pt modelId="{218D697F-8CFA-E24C-AC27-B28E32D0F1DA}" type="sibTrans" cxnId="{7AF275F6-9A4F-B64A-B0D5-6DD1C212B1AE}">
      <dgm:prSet/>
      <dgm:spPr/>
      <dgm:t>
        <a:bodyPr/>
        <a:lstStyle/>
        <a:p>
          <a:endParaRPr lang="en-GB"/>
        </a:p>
      </dgm:t>
    </dgm:pt>
    <dgm:pt modelId="{1165B8C6-EDA5-B14B-8A6C-DB7BD1D7321C}" type="pres">
      <dgm:prSet presAssocID="{7CE00D6D-4300-2144-9622-AD341BFCB001}" presName="linearFlow" presStyleCnt="0">
        <dgm:presLayoutVars>
          <dgm:dir/>
          <dgm:animLvl val="lvl"/>
          <dgm:resizeHandles val="exact"/>
        </dgm:presLayoutVars>
      </dgm:prSet>
      <dgm:spPr/>
      <dgm:t>
        <a:bodyPr/>
        <a:lstStyle/>
        <a:p>
          <a:endParaRPr lang="en-US"/>
        </a:p>
      </dgm:t>
    </dgm:pt>
    <dgm:pt modelId="{C5ACD39C-A282-114A-91B5-24BD51A0E925}" type="pres">
      <dgm:prSet presAssocID="{9B237A6D-1A65-C247-B51C-CF0E1E3C1FEC}" presName="composite" presStyleCnt="0"/>
      <dgm:spPr/>
    </dgm:pt>
    <dgm:pt modelId="{43B361BC-AE2E-034F-94F0-F42003020E18}" type="pres">
      <dgm:prSet presAssocID="{9B237A6D-1A65-C247-B51C-CF0E1E3C1FEC}" presName="parentText" presStyleLbl="alignNode1" presStyleIdx="0" presStyleCnt="1" custScaleX="174102" custScaleY="97531">
        <dgm:presLayoutVars>
          <dgm:chMax val="1"/>
          <dgm:bulletEnabled val="1"/>
        </dgm:presLayoutVars>
      </dgm:prSet>
      <dgm:spPr/>
      <dgm:t>
        <a:bodyPr/>
        <a:lstStyle/>
        <a:p>
          <a:endParaRPr lang="en-US"/>
        </a:p>
      </dgm:t>
    </dgm:pt>
    <dgm:pt modelId="{93096796-8F46-4347-BAE1-C4FBBA2A0B14}" type="pres">
      <dgm:prSet presAssocID="{9B237A6D-1A65-C247-B51C-CF0E1E3C1FEC}" presName="descendantText" presStyleLbl="alignAcc1" presStyleIdx="0" presStyleCnt="1" custScaleX="58049" custScaleY="108748" custLinFactNeighborX="13269" custLinFactNeighborY="7348">
        <dgm:presLayoutVars>
          <dgm:bulletEnabled val="1"/>
        </dgm:presLayoutVars>
      </dgm:prSet>
      <dgm:spPr>
        <a:solidFill>
          <a:schemeClr val="accent3">
            <a:lumMod val="20000"/>
            <a:lumOff val="80000"/>
            <a:alpha val="90000"/>
          </a:schemeClr>
        </a:solidFill>
      </dgm:spPr>
    </dgm:pt>
  </dgm:ptLst>
  <dgm:cxnLst>
    <dgm:cxn modelId="{133C0966-F3B6-424F-AE2A-21ADF0088A43}" type="presOf" srcId="{9B237A6D-1A65-C247-B51C-CF0E1E3C1FEC}" destId="{43B361BC-AE2E-034F-94F0-F42003020E18}" srcOrd="0" destOrd="0" presId="urn:microsoft.com/office/officeart/2005/8/layout/chevron2"/>
    <dgm:cxn modelId="{7AF275F6-9A4F-B64A-B0D5-6DD1C212B1AE}" srcId="{7CE00D6D-4300-2144-9622-AD341BFCB001}" destId="{9B237A6D-1A65-C247-B51C-CF0E1E3C1FEC}" srcOrd="0" destOrd="0" parTransId="{4D95AC1B-F563-324C-9BF7-B7576ED673DB}" sibTransId="{218D697F-8CFA-E24C-AC27-B28E32D0F1DA}"/>
    <dgm:cxn modelId="{14BA52AD-FC1F-9246-8B0D-9163D2D69D53}" type="presOf" srcId="{7CE00D6D-4300-2144-9622-AD341BFCB001}" destId="{1165B8C6-EDA5-B14B-8A6C-DB7BD1D7321C}" srcOrd="0" destOrd="0" presId="urn:microsoft.com/office/officeart/2005/8/layout/chevron2"/>
    <dgm:cxn modelId="{9BABDED3-F512-EF48-AC52-246666CF4224}" type="presParOf" srcId="{1165B8C6-EDA5-B14B-8A6C-DB7BD1D7321C}" destId="{C5ACD39C-A282-114A-91B5-24BD51A0E925}" srcOrd="0" destOrd="0" presId="urn:microsoft.com/office/officeart/2005/8/layout/chevron2"/>
    <dgm:cxn modelId="{34BD689E-005B-FC42-B2DD-E007AEEBA050}" type="presParOf" srcId="{C5ACD39C-A282-114A-91B5-24BD51A0E925}" destId="{43B361BC-AE2E-034F-94F0-F42003020E18}" srcOrd="0" destOrd="0" presId="urn:microsoft.com/office/officeart/2005/8/layout/chevron2"/>
    <dgm:cxn modelId="{FD62962F-8B9B-EA4D-8B97-A4563C2FE893}" type="presParOf" srcId="{C5ACD39C-A282-114A-91B5-24BD51A0E925}" destId="{93096796-8F46-4347-BAE1-C4FBBA2A0B14}" srcOrd="1" destOrd="0" presId="urn:microsoft.com/office/officeart/2005/8/layout/chevron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D2FAC72-F42A-4902-B501-7208C079D79A}"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86292F3B-CB1A-4E2D-92F4-195562C6D741}">
      <dgm:prSet/>
      <dgm:spPr>
        <a:solidFill>
          <a:schemeClr val="accent1">
            <a:lumMod val="75000"/>
          </a:schemeClr>
        </a:solidFill>
        <a:ln>
          <a:solidFill>
            <a:schemeClr val="accent4">
              <a:lumMod val="50000"/>
            </a:schemeClr>
          </a:solidFill>
        </a:ln>
      </dgm:spPr>
      <dgm:t>
        <a:bodyPr/>
        <a:lstStyle/>
        <a:p>
          <a:r>
            <a:rPr lang="en-AU" b="1">
              <a:solidFill>
                <a:schemeClr val="accent4">
                  <a:lumMod val="75000"/>
                </a:schemeClr>
              </a:solidFill>
            </a:rPr>
            <a:t>Wahy</a:t>
          </a:r>
        </a:p>
        <a:p>
          <a:r>
            <a:rPr lang="en-AU" b="1">
              <a:solidFill>
                <a:schemeClr val="accent4">
                  <a:lumMod val="75000"/>
                </a:schemeClr>
              </a:solidFill>
            </a:rPr>
            <a:t> is the channel through which Allah sends down His words to any of His chosen servant and Messenger, and through this Messenger to all other human beings.</a:t>
          </a:r>
          <a:endParaRPr lang="en-US" b="1" dirty="0">
            <a:solidFill>
              <a:schemeClr val="accent4">
                <a:lumMod val="75000"/>
              </a:schemeClr>
            </a:solidFill>
          </a:endParaRPr>
        </a:p>
      </dgm:t>
    </dgm:pt>
    <dgm:pt modelId="{FE52C40C-7C26-4087-B164-A1F49A467906}" type="parTrans" cxnId="{4EBED372-2D7F-49FE-9F52-87912361C924}">
      <dgm:prSet/>
      <dgm:spPr/>
      <dgm:t>
        <a:bodyPr/>
        <a:lstStyle/>
        <a:p>
          <a:endParaRPr lang="en-US"/>
        </a:p>
      </dgm:t>
    </dgm:pt>
    <dgm:pt modelId="{CAE7B06C-BDF7-4631-ABBE-15B7D1A948D4}" type="sibTrans" cxnId="{4EBED372-2D7F-49FE-9F52-87912361C924}">
      <dgm:prSet/>
      <dgm:spPr/>
      <dgm:t>
        <a:bodyPr/>
        <a:lstStyle/>
        <a:p>
          <a:endParaRPr lang="en-US"/>
        </a:p>
      </dgm:t>
    </dgm:pt>
    <dgm:pt modelId="{A5A7DAD3-84F2-4EA8-AD14-61B1D7B18B26}">
      <dgm:prSet/>
      <dgm:spPr>
        <a:solidFill>
          <a:schemeClr val="accent1">
            <a:lumMod val="75000"/>
          </a:schemeClr>
        </a:solidFill>
        <a:ln>
          <a:solidFill>
            <a:schemeClr val="accent4">
              <a:lumMod val="50000"/>
            </a:schemeClr>
          </a:solidFill>
        </a:ln>
      </dgm:spPr>
      <dgm:t>
        <a:bodyPr/>
        <a:lstStyle/>
        <a:p>
          <a:r>
            <a:rPr lang="en-AU" b="1">
              <a:solidFill>
                <a:schemeClr val="accent4">
                  <a:lumMod val="75000"/>
                </a:schemeClr>
              </a:solidFill>
            </a:rPr>
            <a:t>Wahy</a:t>
          </a:r>
        </a:p>
        <a:p>
          <a:r>
            <a:rPr lang="en-AU" b="1">
              <a:solidFill>
                <a:schemeClr val="accent4">
                  <a:lumMod val="75000"/>
                </a:schemeClr>
              </a:solidFill>
            </a:rPr>
            <a:t> in Arabic means: </a:t>
          </a:r>
        </a:p>
        <a:p>
          <a:r>
            <a:rPr lang="en-AU" b="1">
              <a:solidFill>
                <a:schemeClr val="accent4">
                  <a:lumMod val="75000"/>
                </a:schemeClr>
              </a:solidFill>
            </a:rPr>
            <a:t>a swift and or secretive transfer of information.</a:t>
          </a:r>
          <a:endParaRPr lang="en-US" b="1" dirty="0">
            <a:solidFill>
              <a:schemeClr val="accent4">
                <a:lumMod val="75000"/>
              </a:schemeClr>
            </a:solidFill>
          </a:endParaRPr>
        </a:p>
      </dgm:t>
    </dgm:pt>
    <dgm:pt modelId="{A28A02AA-E8A7-4D76-8B79-41E4A643940F}" type="parTrans" cxnId="{77194F6C-E94C-45B1-96F1-8E4627DF0F50}">
      <dgm:prSet/>
      <dgm:spPr/>
      <dgm:t>
        <a:bodyPr/>
        <a:lstStyle/>
        <a:p>
          <a:endParaRPr lang="en-US"/>
        </a:p>
      </dgm:t>
    </dgm:pt>
    <dgm:pt modelId="{F123A8F9-5099-4970-93B1-CC9EC560D0E8}" type="sibTrans" cxnId="{77194F6C-E94C-45B1-96F1-8E4627DF0F50}">
      <dgm:prSet/>
      <dgm:spPr/>
      <dgm:t>
        <a:bodyPr/>
        <a:lstStyle/>
        <a:p>
          <a:endParaRPr lang="en-US"/>
        </a:p>
      </dgm:t>
    </dgm:pt>
    <dgm:pt modelId="{955931B8-5E62-43B8-953E-0B2B4D697428}">
      <dgm:prSet/>
      <dgm:spPr>
        <a:solidFill>
          <a:schemeClr val="accent1">
            <a:lumMod val="75000"/>
          </a:schemeClr>
        </a:solidFill>
        <a:ln>
          <a:solidFill>
            <a:schemeClr val="accent4">
              <a:lumMod val="50000"/>
            </a:schemeClr>
          </a:solidFill>
        </a:ln>
      </dgm:spPr>
      <dgm:t>
        <a:bodyPr/>
        <a:lstStyle/>
        <a:p>
          <a:r>
            <a:rPr lang="en-AU" b="1">
              <a:solidFill>
                <a:schemeClr val="accent4">
                  <a:lumMod val="75000"/>
                </a:schemeClr>
              </a:solidFill>
            </a:rPr>
            <a:t>Used in the Quran</a:t>
          </a:r>
        </a:p>
        <a:p>
          <a:r>
            <a:rPr lang="en-AU" b="1">
              <a:solidFill>
                <a:schemeClr val="accent4">
                  <a:lumMod val="75000"/>
                </a:schemeClr>
              </a:solidFill>
            </a:rPr>
            <a:t> as it was used by Arabs in the past to refer to a wide variety  of methods by which the transfer of information has taken place. </a:t>
          </a:r>
          <a:endParaRPr lang="en-US" b="1" dirty="0">
            <a:solidFill>
              <a:schemeClr val="accent4">
                <a:lumMod val="75000"/>
              </a:schemeClr>
            </a:solidFill>
          </a:endParaRPr>
        </a:p>
      </dgm:t>
    </dgm:pt>
    <dgm:pt modelId="{41CD05FF-D6E2-4332-ADAE-54E388ABB9F3}" type="parTrans" cxnId="{573475F1-66FF-4F86-A1E4-32B8CAB138EA}">
      <dgm:prSet/>
      <dgm:spPr/>
      <dgm:t>
        <a:bodyPr/>
        <a:lstStyle/>
        <a:p>
          <a:endParaRPr lang="en-US"/>
        </a:p>
      </dgm:t>
    </dgm:pt>
    <dgm:pt modelId="{E57BF7AD-1863-4171-9DD8-81BF1A1C8A4C}" type="sibTrans" cxnId="{573475F1-66FF-4F86-A1E4-32B8CAB138EA}">
      <dgm:prSet/>
      <dgm:spPr/>
      <dgm:t>
        <a:bodyPr/>
        <a:lstStyle/>
        <a:p>
          <a:endParaRPr lang="en-US"/>
        </a:p>
      </dgm:t>
    </dgm:pt>
    <dgm:pt modelId="{571B23DB-A028-9449-AE04-F02320E9A93E}" type="pres">
      <dgm:prSet presAssocID="{2D2FAC72-F42A-4902-B501-7208C079D79A}" presName="hierChild1" presStyleCnt="0">
        <dgm:presLayoutVars>
          <dgm:chPref val="1"/>
          <dgm:dir/>
          <dgm:animOne val="branch"/>
          <dgm:animLvl val="lvl"/>
          <dgm:resizeHandles/>
        </dgm:presLayoutVars>
      </dgm:prSet>
      <dgm:spPr/>
      <dgm:t>
        <a:bodyPr/>
        <a:lstStyle/>
        <a:p>
          <a:endParaRPr lang="en-US"/>
        </a:p>
      </dgm:t>
    </dgm:pt>
    <dgm:pt modelId="{B92C2776-77AF-A34A-8288-5C7E33083DE6}" type="pres">
      <dgm:prSet presAssocID="{86292F3B-CB1A-4E2D-92F4-195562C6D741}" presName="hierRoot1" presStyleCnt="0"/>
      <dgm:spPr/>
    </dgm:pt>
    <dgm:pt modelId="{D20EE8D1-6F2C-4240-9A93-2E6177A115DF}" type="pres">
      <dgm:prSet presAssocID="{86292F3B-CB1A-4E2D-92F4-195562C6D741}" presName="composite" presStyleCnt="0"/>
      <dgm:spPr/>
    </dgm:pt>
    <dgm:pt modelId="{90260FDF-42B7-1645-BC97-03B0151CB620}" type="pres">
      <dgm:prSet presAssocID="{86292F3B-CB1A-4E2D-92F4-195562C6D741}" presName="background" presStyleLbl="node0" presStyleIdx="0" presStyleCnt="3"/>
      <dgm:spPr/>
    </dgm:pt>
    <dgm:pt modelId="{3B351C5B-0110-2742-B835-A5FA8AC2345C}" type="pres">
      <dgm:prSet presAssocID="{86292F3B-CB1A-4E2D-92F4-195562C6D741}" presName="text" presStyleLbl="fgAcc0" presStyleIdx="0" presStyleCnt="3" custScaleY="160337">
        <dgm:presLayoutVars>
          <dgm:chPref val="3"/>
        </dgm:presLayoutVars>
      </dgm:prSet>
      <dgm:spPr/>
      <dgm:t>
        <a:bodyPr/>
        <a:lstStyle/>
        <a:p>
          <a:endParaRPr lang="en-US"/>
        </a:p>
      </dgm:t>
    </dgm:pt>
    <dgm:pt modelId="{9D3CF92B-DD86-E74D-BD07-580E29A7E22B}" type="pres">
      <dgm:prSet presAssocID="{86292F3B-CB1A-4E2D-92F4-195562C6D741}" presName="hierChild2" presStyleCnt="0"/>
      <dgm:spPr/>
    </dgm:pt>
    <dgm:pt modelId="{EE929F39-2495-A846-93D2-2F66628AD5A5}" type="pres">
      <dgm:prSet presAssocID="{A5A7DAD3-84F2-4EA8-AD14-61B1D7B18B26}" presName="hierRoot1" presStyleCnt="0"/>
      <dgm:spPr/>
    </dgm:pt>
    <dgm:pt modelId="{8C7289AC-6D92-5F49-B23D-C6C7C69C7162}" type="pres">
      <dgm:prSet presAssocID="{A5A7DAD3-84F2-4EA8-AD14-61B1D7B18B26}" presName="composite" presStyleCnt="0"/>
      <dgm:spPr/>
    </dgm:pt>
    <dgm:pt modelId="{6073E9E5-DFD3-7E40-AA8B-0D37987BDD8D}" type="pres">
      <dgm:prSet presAssocID="{A5A7DAD3-84F2-4EA8-AD14-61B1D7B18B26}" presName="background" presStyleLbl="node0" presStyleIdx="1" presStyleCnt="3"/>
      <dgm:spPr/>
    </dgm:pt>
    <dgm:pt modelId="{E50B2EAF-4C87-B34C-BA53-F6091E810E0F}" type="pres">
      <dgm:prSet presAssocID="{A5A7DAD3-84F2-4EA8-AD14-61B1D7B18B26}" presName="text" presStyleLbl="fgAcc0" presStyleIdx="1" presStyleCnt="3" custScaleY="165031">
        <dgm:presLayoutVars>
          <dgm:chPref val="3"/>
        </dgm:presLayoutVars>
      </dgm:prSet>
      <dgm:spPr/>
      <dgm:t>
        <a:bodyPr/>
        <a:lstStyle/>
        <a:p>
          <a:endParaRPr lang="en-US"/>
        </a:p>
      </dgm:t>
    </dgm:pt>
    <dgm:pt modelId="{61A86002-0BB9-5B4C-B05F-841338127987}" type="pres">
      <dgm:prSet presAssocID="{A5A7DAD3-84F2-4EA8-AD14-61B1D7B18B26}" presName="hierChild2" presStyleCnt="0"/>
      <dgm:spPr/>
    </dgm:pt>
    <dgm:pt modelId="{89D69C53-B49A-8B49-9EF2-BD227152E8F0}" type="pres">
      <dgm:prSet presAssocID="{955931B8-5E62-43B8-953E-0B2B4D697428}" presName="hierRoot1" presStyleCnt="0"/>
      <dgm:spPr/>
    </dgm:pt>
    <dgm:pt modelId="{F9462276-B3B5-5E44-B71B-D1A217803C31}" type="pres">
      <dgm:prSet presAssocID="{955931B8-5E62-43B8-953E-0B2B4D697428}" presName="composite" presStyleCnt="0"/>
      <dgm:spPr/>
    </dgm:pt>
    <dgm:pt modelId="{E515F2DE-4802-9C43-9A56-4E523183CE6A}" type="pres">
      <dgm:prSet presAssocID="{955931B8-5E62-43B8-953E-0B2B4D697428}" presName="background" presStyleLbl="node0" presStyleIdx="2" presStyleCnt="3"/>
      <dgm:spPr/>
    </dgm:pt>
    <dgm:pt modelId="{143663ED-DAC6-8C45-946F-F3B389F229D0}" type="pres">
      <dgm:prSet presAssocID="{955931B8-5E62-43B8-953E-0B2B4D697428}" presName="text" presStyleLbl="fgAcc0" presStyleIdx="2" presStyleCnt="3" custScaleY="167477" custLinFactNeighborX="-2169" custLinFactNeighborY="2455">
        <dgm:presLayoutVars>
          <dgm:chPref val="3"/>
        </dgm:presLayoutVars>
      </dgm:prSet>
      <dgm:spPr/>
      <dgm:t>
        <a:bodyPr/>
        <a:lstStyle/>
        <a:p>
          <a:endParaRPr lang="en-US"/>
        </a:p>
      </dgm:t>
    </dgm:pt>
    <dgm:pt modelId="{3FD3CC2B-6043-F646-9EF2-BD953482B502}" type="pres">
      <dgm:prSet presAssocID="{955931B8-5E62-43B8-953E-0B2B4D697428}" presName="hierChild2" presStyleCnt="0"/>
      <dgm:spPr/>
    </dgm:pt>
  </dgm:ptLst>
  <dgm:cxnLst>
    <dgm:cxn modelId="{4EBED372-2D7F-49FE-9F52-87912361C924}" srcId="{2D2FAC72-F42A-4902-B501-7208C079D79A}" destId="{86292F3B-CB1A-4E2D-92F4-195562C6D741}" srcOrd="0" destOrd="0" parTransId="{FE52C40C-7C26-4087-B164-A1F49A467906}" sibTransId="{CAE7B06C-BDF7-4631-ABBE-15B7D1A948D4}"/>
    <dgm:cxn modelId="{77194F6C-E94C-45B1-96F1-8E4627DF0F50}" srcId="{2D2FAC72-F42A-4902-B501-7208C079D79A}" destId="{A5A7DAD3-84F2-4EA8-AD14-61B1D7B18B26}" srcOrd="1" destOrd="0" parTransId="{A28A02AA-E8A7-4D76-8B79-41E4A643940F}" sibTransId="{F123A8F9-5099-4970-93B1-CC9EC560D0E8}"/>
    <dgm:cxn modelId="{2CC36348-AE35-594F-AA9E-2FD7367D7B78}" type="presOf" srcId="{955931B8-5E62-43B8-953E-0B2B4D697428}" destId="{143663ED-DAC6-8C45-946F-F3B389F229D0}" srcOrd="0" destOrd="0" presId="urn:microsoft.com/office/officeart/2005/8/layout/hierarchy1"/>
    <dgm:cxn modelId="{251657B1-010D-444E-91F2-D7D1F789D216}" type="presOf" srcId="{A5A7DAD3-84F2-4EA8-AD14-61B1D7B18B26}" destId="{E50B2EAF-4C87-B34C-BA53-F6091E810E0F}" srcOrd="0" destOrd="0" presId="urn:microsoft.com/office/officeart/2005/8/layout/hierarchy1"/>
    <dgm:cxn modelId="{142BBFA5-8A91-9547-922B-D791661B5320}" type="presOf" srcId="{2D2FAC72-F42A-4902-B501-7208C079D79A}" destId="{571B23DB-A028-9449-AE04-F02320E9A93E}" srcOrd="0" destOrd="0" presId="urn:microsoft.com/office/officeart/2005/8/layout/hierarchy1"/>
    <dgm:cxn modelId="{573475F1-66FF-4F86-A1E4-32B8CAB138EA}" srcId="{2D2FAC72-F42A-4902-B501-7208C079D79A}" destId="{955931B8-5E62-43B8-953E-0B2B4D697428}" srcOrd="2" destOrd="0" parTransId="{41CD05FF-D6E2-4332-ADAE-54E388ABB9F3}" sibTransId="{E57BF7AD-1863-4171-9DD8-81BF1A1C8A4C}"/>
    <dgm:cxn modelId="{837E7B8A-8337-CF4F-9A8E-6AE0A8BD3E4B}" type="presOf" srcId="{86292F3B-CB1A-4E2D-92F4-195562C6D741}" destId="{3B351C5B-0110-2742-B835-A5FA8AC2345C}" srcOrd="0" destOrd="0" presId="urn:microsoft.com/office/officeart/2005/8/layout/hierarchy1"/>
    <dgm:cxn modelId="{B86CD3AC-DDDD-4940-B652-4A366FE70D29}" type="presParOf" srcId="{571B23DB-A028-9449-AE04-F02320E9A93E}" destId="{B92C2776-77AF-A34A-8288-5C7E33083DE6}" srcOrd="0" destOrd="0" presId="urn:microsoft.com/office/officeart/2005/8/layout/hierarchy1"/>
    <dgm:cxn modelId="{3D91EAF6-5FA9-2842-87EB-991C86ADDC0F}" type="presParOf" srcId="{B92C2776-77AF-A34A-8288-5C7E33083DE6}" destId="{D20EE8D1-6F2C-4240-9A93-2E6177A115DF}" srcOrd="0" destOrd="0" presId="urn:microsoft.com/office/officeart/2005/8/layout/hierarchy1"/>
    <dgm:cxn modelId="{6CB1B8C6-8167-2842-8197-0F4B9B24CD8E}" type="presParOf" srcId="{D20EE8D1-6F2C-4240-9A93-2E6177A115DF}" destId="{90260FDF-42B7-1645-BC97-03B0151CB620}" srcOrd="0" destOrd="0" presId="urn:microsoft.com/office/officeart/2005/8/layout/hierarchy1"/>
    <dgm:cxn modelId="{9BB7FB9A-FB01-E144-8641-0D6DF9435A47}" type="presParOf" srcId="{D20EE8D1-6F2C-4240-9A93-2E6177A115DF}" destId="{3B351C5B-0110-2742-B835-A5FA8AC2345C}" srcOrd="1" destOrd="0" presId="urn:microsoft.com/office/officeart/2005/8/layout/hierarchy1"/>
    <dgm:cxn modelId="{B03F436D-D27D-8648-82E6-25C13412F1A5}" type="presParOf" srcId="{B92C2776-77AF-A34A-8288-5C7E33083DE6}" destId="{9D3CF92B-DD86-E74D-BD07-580E29A7E22B}" srcOrd="1" destOrd="0" presId="urn:microsoft.com/office/officeart/2005/8/layout/hierarchy1"/>
    <dgm:cxn modelId="{3900F8EA-41AD-5647-B76A-B40E5016794A}" type="presParOf" srcId="{571B23DB-A028-9449-AE04-F02320E9A93E}" destId="{EE929F39-2495-A846-93D2-2F66628AD5A5}" srcOrd="1" destOrd="0" presId="urn:microsoft.com/office/officeart/2005/8/layout/hierarchy1"/>
    <dgm:cxn modelId="{D9B600A1-877A-2340-94DC-A3EF38A968AC}" type="presParOf" srcId="{EE929F39-2495-A846-93D2-2F66628AD5A5}" destId="{8C7289AC-6D92-5F49-B23D-C6C7C69C7162}" srcOrd="0" destOrd="0" presId="urn:microsoft.com/office/officeart/2005/8/layout/hierarchy1"/>
    <dgm:cxn modelId="{8142CAFD-694A-6B4B-8376-033321AFACE6}" type="presParOf" srcId="{8C7289AC-6D92-5F49-B23D-C6C7C69C7162}" destId="{6073E9E5-DFD3-7E40-AA8B-0D37987BDD8D}" srcOrd="0" destOrd="0" presId="urn:microsoft.com/office/officeart/2005/8/layout/hierarchy1"/>
    <dgm:cxn modelId="{C892F0EF-414E-6E41-BD54-1EB4979905D5}" type="presParOf" srcId="{8C7289AC-6D92-5F49-B23D-C6C7C69C7162}" destId="{E50B2EAF-4C87-B34C-BA53-F6091E810E0F}" srcOrd="1" destOrd="0" presId="urn:microsoft.com/office/officeart/2005/8/layout/hierarchy1"/>
    <dgm:cxn modelId="{BB7B173A-5948-0447-95A0-5C0790741CEB}" type="presParOf" srcId="{EE929F39-2495-A846-93D2-2F66628AD5A5}" destId="{61A86002-0BB9-5B4C-B05F-841338127987}" srcOrd="1" destOrd="0" presId="urn:microsoft.com/office/officeart/2005/8/layout/hierarchy1"/>
    <dgm:cxn modelId="{AB30E056-9273-D044-B14C-8A582DA84AF6}" type="presParOf" srcId="{571B23DB-A028-9449-AE04-F02320E9A93E}" destId="{89D69C53-B49A-8B49-9EF2-BD227152E8F0}" srcOrd="2" destOrd="0" presId="urn:microsoft.com/office/officeart/2005/8/layout/hierarchy1"/>
    <dgm:cxn modelId="{4A797FD4-D8CD-2E47-8A2D-530A82DD6039}" type="presParOf" srcId="{89D69C53-B49A-8B49-9EF2-BD227152E8F0}" destId="{F9462276-B3B5-5E44-B71B-D1A217803C31}" srcOrd="0" destOrd="0" presId="urn:microsoft.com/office/officeart/2005/8/layout/hierarchy1"/>
    <dgm:cxn modelId="{9DBD4F7D-92DC-A647-B6AC-4604B88A0CB9}" type="presParOf" srcId="{F9462276-B3B5-5E44-B71B-D1A217803C31}" destId="{E515F2DE-4802-9C43-9A56-4E523183CE6A}" srcOrd="0" destOrd="0" presId="urn:microsoft.com/office/officeart/2005/8/layout/hierarchy1"/>
    <dgm:cxn modelId="{27FD6C9F-4F3C-BD41-A836-3EC650BB44C4}" type="presParOf" srcId="{F9462276-B3B5-5E44-B71B-D1A217803C31}" destId="{143663ED-DAC6-8C45-946F-F3B389F229D0}" srcOrd="1" destOrd="0" presId="urn:microsoft.com/office/officeart/2005/8/layout/hierarchy1"/>
    <dgm:cxn modelId="{5042F74F-FD21-C543-86FA-7D0B9A7BB545}" type="presParOf" srcId="{89D69C53-B49A-8B49-9EF2-BD227152E8F0}" destId="{3FD3CC2B-6043-F646-9EF2-BD953482B502}" srcOrd="1" destOrd="0" presId="urn:microsoft.com/office/officeart/2005/8/layout/hierarchy1"/>
  </dgm:cxnLst>
  <dgm:bg>
    <a:solidFill>
      <a:schemeClr val="accent4">
        <a:lumMod val="75000"/>
      </a:schemeClr>
    </a:solidFill>
  </dgm:bg>
  <dgm:whole>
    <a:ln>
      <a:solidFill>
        <a:schemeClr val="accent1">
          <a:lumMod val="75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F160E53D-D87D-9F4D-ABF3-FD21F0A593A3}" type="doc">
      <dgm:prSet loTypeId="urn:microsoft.com/office/officeart/2005/8/layout/radial2" loCatId="relationship" qsTypeId="urn:microsoft.com/office/officeart/2005/8/quickstyle/3d9" qsCatId="3D" csTypeId="urn:microsoft.com/office/officeart/2005/8/colors/accent1_2" csCatId="accent1" phldr="1"/>
      <dgm:spPr/>
      <dgm:t>
        <a:bodyPr/>
        <a:lstStyle/>
        <a:p>
          <a:endParaRPr lang="en-GB"/>
        </a:p>
      </dgm:t>
    </dgm:pt>
    <dgm:pt modelId="{057D195B-4E9F-7A48-AB57-C16F46D906B2}">
      <dgm:prSet/>
      <dgm:spPr>
        <a:ln>
          <a:solidFill>
            <a:schemeClr val="tx1"/>
          </a:solidFill>
        </a:ln>
      </dgm:spPr>
      <dgm:t>
        <a:bodyPr/>
        <a:lstStyle/>
        <a:p>
          <a:r>
            <a:rPr lang="en-AU" dirty="0"/>
            <a:t> </a:t>
          </a:r>
          <a:r>
            <a:rPr lang="en-AU" b="1" dirty="0"/>
            <a:t>Wahy in its infinitive form means:</a:t>
          </a:r>
        </a:p>
      </dgm:t>
    </dgm:pt>
    <dgm:pt modelId="{238256A8-9006-984C-AFA6-F46353CD48FF}" type="parTrans" cxnId="{9C0ADFAA-0913-5A4E-8915-2F9B388813F5}">
      <dgm:prSet/>
      <dgm:spPr/>
      <dgm:t>
        <a:bodyPr/>
        <a:lstStyle/>
        <a:p>
          <a:endParaRPr lang="en-GB"/>
        </a:p>
      </dgm:t>
    </dgm:pt>
    <dgm:pt modelId="{D35AEC35-5832-A74A-8F1C-5760BAC35AE8}" type="sibTrans" cxnId="{9C0ADFAA-0913-5A4E-8915-2F9B388813F5}">
      <dgm:prSet/>
      <dgm:spPr/>
      <dgm:t>
        <a:bodyPr/>
        <a:lstStyle/>
        <a:p>
          <a:endParaRPr lang="en-GB"/>
        </a:p>
      </dgm:t>
    </dgm:pt>
    <dgm:pt modelId="{39739218-C184-6D42-9796-4364316DA1B3}">
      <dgm:prSet custT="1"/>
      <dgm:spPr/>
      <dgm:t>
        <a:bodyPr/>
        <a:lstStyle/>
        <a:p>
          <a:r>
            <a:rPr lang="en-AU" sz="3200" dirty="0">
              <a:solidFill>
                <a:srgbClr val="C00000"/>
              </a:solidFill>
            </a:rPr>
            <a:t>to inspire</a:t>
          </a:r>
        </a:p>
      </dgm:t>
    </dgm:pt>
    <dgm:pt modelId="{3193F9B9-225F-9A4F-90DF-43626270D3C3}" type="parTrans" cxnId="{D6C344F4-8FB3-E04C-A3AF-7535A7532F32}">
      <dgm:prSet/>
      <dgm:spPr/>
      <dgm:t>
        <a:bodyPr/>
        <a:lstStyle/>
        <a:p>
          <a:endParaRPr lang="en-GB"/>
        </a:p>
      </dgm:t>
    </dgm:pt>
    <dgm:pt modelId="{2C9841BE-6822-774B-A084-68251A5202AE}" type="sibTrans" cxnId="{D6C344F4-8FB3-E04C-A3AF-7535A7532F32}">
      <dgm:prSet/>
      <dgm:spPr/>
      <dgm:t>
        <a:bodyPr/>
        <a:lstStyle/>
        <a:p>
          <a:endParaRPr lang="en-GB"/>
        </a:p>
      </dgm:t>
    </dgm:pt>
    <dgm:pt modelId="{CAB2D684-4348-CC4B-97BE-30EAA60FCBCA}">
      <dgm:prSet custT="1"/>
      <dgm:spPr/>
      <dgm:t>
        <a:bodyPr/>
        <a:lstStyle/>
        <a:p>
          <a:r>
            <a:rPr lang="en-AU" sz="3200" dirty="0">
              <a:solidFill>
                <a:srgbClr val="C00000"/>
              </a:solidFill>
            </a:rPr>
            <a:t>to whisper</a:t>
          </a:r>
        </a:p>
      </dgm:t>
    </dgm:pt>
    <dgm:pt modelId="{0842C15E-2C13-BC4F-9595-E8773A3BB0E3}" type="parTrans" cxnId="{7ACF55C3-6BE3-E646-8F4F-B38B61CB64D0}">
      <dgm:prSet/>
      <dgm:spPr/>
      <dgm:t>
        <a:bodyPr/>
        <a:lstStyle/>
        <a:p>
          <a:endParaRPr lang="en-GB"/>
        </a:p>
      </dgm:t>
    </dgm:pt>
    <dgm:pt modelId="{5C5F694F-AE7C-2E4C-B4A7-E9522677CD2A}" type="sibTrans" cxnId="{7ACF55C3-6BE3-E646-8F4F-B38B61CB64D0}">
      <dgm:prSet/>
      <dgm:spPr/>
      <dgm:t>
        <a:bodyPr/>
        <a:lstStyle/>
        <a:p>
          <a:endParaRPr lang="en-GB"/>
        </a:p>
      </dgm:t>
    </dgm:pt>
    <dgm:pt modelId="{62CFE5AA-2DC6-FE46-BCB1-6FA3DE5DFAA3}">
      <dgm:prSet custT="1"/>
      <dgm:spPr/>
      <dgm:t>
        <a:bodyPr/>
        <a:lstStyle/>
        <a:p>
          <a:r>
            <a:rPr lang="en-AU" sz="3200" dirty="0">
              <a:solidFill>
                <a:srgbClr val="C00000"/>
              </a:solidFill>
            </a:rPr>
            <a:t>to command</a:t>
          </a:r>
        </a:p>
      </dgm:t>
    </dgm:pt>
    <dgm:pt modelId="{9F2D2F9B-7AAC-4241-AC0C-2E49E8B8910B}" type="parTrans" cxnId="{532AAB6F-5746-EA4F-A1FD-AB0D18C69552}">
      <dgm:prSet/>
      <dgm:spPr/>
      <dgm:t>
        <a:bodyPr/>
        <a:lstStyle/>
        <a:p>
          <a:endParaRPr lang="en-GB"/>
        </a:p>
      </dgm:t>
    </dgm:pt>
    <dgm:pt modelId="{888C579A-D6AE-5F42-A4C5-DD0BCC0C2EC1}" type="sibTrans" cxnId="{532AAB6F-5746-EA4F-A1FD-AB0D18C69552}">
      <dgm:prSet/>
      <dgm:spPr/>
      <dgm:t>
        <a:bodyPr/>
        <a:lstStyle/>
        <a:p>
          <a:endParaRPr lang="en-GB"/>
        </a:p>
      </dgm:t>
    </dgm:pt>
    <dgm:pt modelId="{8DFA625E-061A-4148-854F-A1C64521C6BE}">
      <dgm:prSet custT="1"/>
      <dgm:spPr/>
      <dgm:t>
        <a:bodyPr/>
        <a:lstStyle/>
        <a:p>
          <a:r>
            <a:rPr lang="en-AU" sz="3200" dirty="0">
              <a:solidFill>
                <a:srgbClr val="C00000"/>
              </a:solidFill>
            </a:rPr>
            <a:t>to imply</a:t>
          </a:r>
        </a:p>
      </dgm:t>
    </dgm:pt>
    <dgm:pt modelId="{75FF7E9C-4A0D-F14F-86A8-A4C083C3D759}" type="parTrans" cxnId="{B5937A95-AD38-D14C-A2C6-B3AE80D99CD9}">
      <dgm:prSet/>
      <dgm:spPr/>
      <dgm:t>
        <a:bodyPr/>
        <a:lstStyle/>
        <a:p>
          <a:endParaRPr lang="en-GB"/>
        </a:p>
      </dgm:t>
    </dgm:pt>
    <dgm:pt modelId="{4F63A874-DAF0-F742-BE53-28857C2EEFD7}" type="sibTrans" cxnId="{B5937A95-AD38-D14C-A2C6-B3AE80D99CD9}">
      <dgm:prSet/>
      <dgm:spPr/>
      <dgm:t>
        <a:bodyPr/>
        <a:lstStyle/>
        <a:p>
          <a:endParaRPr lang="en-GB"/>
        </a:p>
      </dgm:t>
    </dgm:pt>
    <dgm:pt modelId="{36815166-2557-F94F-95FD-BB0216B9DFC1}">
      <dgm:prSet custT="1"/>
      <dgm:spPr/>
      <dgm:t>
        <a:bodyPr/>
        <a:lstStyle/>
        <a:p>
          <a:r>
            <a:rPr lang="en-AU" sz="3200" dirty="0">
              <a:solidFill>
                <a:srgbClr val="C00000"/>
              </a:solidFill>
            </a:rPr>
            <a:t>to gesture, </a:t>
          </a:r>
        </a:p>
      </dgm:t>
    </dgm:pt>
    <dgm:pt modelId="{35F022A3-AE8E-D34C-821E-201598D3D4FB}" type="parTrans" cxnId="{FA90F7F2-1DDB-844B-99DD-EFD42689C333}">
      <dgm:prSet/>
      <dgm:spPr/>
      <dgm:t>
        <a:bodyPr/>
        <a:lstStyle/>
        <a:p>
          <a:endParaRPr lang="en-GB"/>
        </a:p>
      </dgm:t>
    </dgm:pt>
    <dgm:pt modelId="{29B0B412-842D-C24F-9355-BC692EF53FA6}" type="sibTrans" cxnId="{FA90F7F2-1DDB-844B-99DD-EFD42689C333}">
      <dgm:prSet/>
      <dgm:spPr/>
      <dgm:t>
        <a:bodyPr/>
        <a:lstStyle/>
        <a:p>
          <a:endParaRPr lang="en-GB"/>
        </a:p>
      </dgm:t>
    </dgm:pt>
    <dgm:pt modelId="{5FDA6100-8471-F14A-AA80-8915E5577F5E}">
      <dgm:prSet custT="1"/>
      <dgm:spPr/>
      <dgm:t>
        <a:bodyPr/>
        <a:lstStyle/>
        <a:p>
          <a:r>
            <a:rPr lang="en-AU" sz="3200" dirty="0">
              <a:solidFill>
                <a:srgbClr val="C00000"/>
              </a:solidFill>
            </a:rPr>
            <a:t>to rush, </a:t>
          </a:r>
        </a:p>
      </dgm:t>
    </dgm:pt>
    <dgm:pt modelId="{A1544F9E-E1D1-8146-90E4-142E241741D7}" type="parTrans" cxnId="{109C171C-2995-234D-BB2C-610FD4ADF6D0}">
      <dgm:prSet/>
      <dgm:spPr/>
      <dgm:t>
        <a:bodyPr/>
        <a:lstStyle/>
        <a:p>
          <a:endParaRPr lang="en-GB"/>
        </a:p>
      </dgm:t>
    </dgm:pt>
    <dgm:pt modelId="{FF2E1BF5-6C4C-4048-99A6-DED613C37D37}" type="sibTrans" cxnId="{109C171C-2995-234D-BB2C-610FD4ADF6D0}">
      <dgm:prSet/>
      <dgm:spPr/>
      <dgm:t>
        <a:bodyPr/>
        <a:lstStyle/>
        <a:p>
          <a:endParaRPr lang="en-GB"/>
        </a:p>
      </dgm:t>
    </dgm:pt>
    <dgm:pt modelId="{31493DAF-FBD9-E54B-982C-3409A153EB96}">
      <dgm:prSet custT="1"/>
      <dgm:spPr/>
      <dgm:t>
        <a:bodyPr/>
        <a:lstStyle/>
        <a:p>
          <a:r>
            <a:rPr lang="en-AU" sz="3200" dirty="0">
              <a:solidFill>
                <a:srgbClr val="C00000"/>
              </a:solidFill>
            </a:rPr>
            <a:t>to call, </a:t>
          </a:r>
        </a:p>
      </dgm:t>
    </dgm:pt>
    <dgm:pt modelId="{D55B5CFD-F9EE-1F46-A04D-EEECE3E07A51}" type="parTrans" cxnId="{EA26E5ED-A031-5B44-A512-589A4B7855A5}">
      <dgm:prSet/>
      <dgm:spPr/>
      <dgm:t>
        <a:bodyPr/>
        <a:lstStyle/>
        <a:p>
          <a:endParaRPr lang="en-GB"/>
        </a:p>
      </dgm:t>
    </dgm:pt>
    <dgm:pt modelId="{1A869FDA-F450-384A-A1B1-B6012F241493}" type="sibTrans" cxnId="{EA26E5ED-A031-5B44-A512-589A4B7855A5}">
      <dgm:prSet/>
      <dgm:spPr/>
      <dgm:t>
        <a:bodyPr/>
        <a:lstStyle/>
        <a:p>
          <a:endParaRPr lang="en-GB"/>
        </a:p>
      </dgm:t>
    </dgm:pt>
    <dgm:pt modelId="{65B0F9AE-6500-6B42-8C59-3B19308912BC}">
      <dgm:prSet custT="1"/>
      <dgm:spPr/>
      <dgm:t>
        <a:bodyPr/>
        <a:lstStyle/>
        <a:p>
          <a:r>
            <a:rPr lang="en-AU" sz="3200" dirty="0">
              <a:solidFill>
                <a:srgbClr val="C00000"/>
              </a:solidFill>
            </a:rPr>
            <a:t>to write a letter </a:t>
          </a:r>
        </a:p>
      </dgm:t>
    </dgm:pt>
    <dgm:pt modelId="{51B7A6D3-7253-E14C-AA0C-A2394A307D1C}" type="parTrans" cxnId="{091CE390-A10B-3942-8E0F-5BD94B36F6D2}">
      <dgm:prSet/>
      <dgm:spPr/>
      <dgm:t>
        <a:bodyPr/>
        <a:lstStyle/>
        <a:p>
          <a:endParaRPr lang="en-GB"/>
        </a:p>
      </dgm:t>
    </dgm:pt>
    <dgm:pt modelId="{8ABCD519-F1E8-1A45-B167-7DFBBA53F296}" type="sibTrans" cxnId="{091CE390-A10B-3942-8E0F-5BD94B36F6D2}">
      <dgm:prSet/>
      <dgm:spPr/>
      <dgm:t>
        <a:bodyPr/>
        <a:lstStyle/>
        <a:p>
          <a:endParaRPr lang="en-GB"/>
        </a:p>
      </dgm:t>
    </dgm:pt>
    <dgm:pt modelId="{1A7D517E-8AAA-364D-AD7C-2918B59276E0}">
      <dgm:prSet custT="1"/>
      <dgm:spPr/>
      <dgm:t>
        <a:bodyPr/>
        <a:lstStyle/>
        <a:p>
          <a:r>
            <a:rPr lang="en-AU" sz="3200" dirty="0">
              <a:solidFill>
                <a:srgbClr val="C00000"/>
              </a:solidFill>
            </a:rPr>
            <a:t>to communicate secretly or in a swift manner</a:t>
          </a:r>
          <a:r>
            <a:rPr lang="en-AU" sz="2400" dirty="0"/>
            <a:t>.</a:t>
          </a:r>
        </a:p>
      </dgm:t>
    </dgm:pt>
    <dgm:pt modelId="{128A15EB-1511-D24B-BD49-60F9CA0871BF}" type="parTrans" cxnId="{32707C18-93F3-FC4F-B351-CF82C8D75CFC}">
      <dgm:prSet/>
      <dgm:spPr/>
      <dgm:t>
        <a:bodyPr/>
        <a:lstStyle/>
        <a:p>
          <a:endParaRPr lang="en-GB"/>
        </a:p>
      </dgm:t>
    </dgm:pt>
    <dgm:pt modelId="{91FF1712-A9B4-A840-A7CF-DC62D6DD49E5}" type="sibTrans" cxnId="{32707C18-93F3-FC4F-B351-CF82C8D75CFC}">
      <dgm:prSet/>
      <dgm:spPr/>
      <dgm:t>
        <a:bodyPr/>
        <a:lstStyle/>
        <a:p>
          <a:endParaRPr lang="en-GB"/>
        </a:p>
      </dgm:t>
    </dgm:pt>
    <dgm:pt modelId="{437ACBF6-C7BE-0148-BD4B-B9AFC30BFA50}" type="pres">
      <dgm:prSet presAssocID="{F160E53D-D87D-9F4D-ABF3-FD21F0A593A3}" presName="composite" presStyleCnt="0">
        <dgm:presLayoutVars>
          <dgm:chMax val="5"/>
          <dgm:dir/>
          <dgm:animLvl val="ctr"/>
          <dgm:resizeHandles val="exact"/>
        </dgm:presLayoutVars>
      </dgm:prSet>
      <dgm:spPr/>
      <dgm:t>
        <a:bodyPr/>
        <a:lstStyle/>
        <a:p>
          <a:endParaRPr lang="en-US"/>
        </a:p>
      </dgm:t>
    </dgm:pt>
    <dgm:pt modelId="{76372F32-9592-354A-A147-89A3C4493DD2}" type="pres">
      <dgm:prSet presAssocID="{F160E53D-D87D-9F4D-ABF3-FD21F0A593A3}" presName="cycle" presStyleCnt="0"/>
      <dgm:spPr/>
    </dgm:pt>
    <dgm:pt modelId="{5AAECCE1-0D84-D543-83C6-F597CC2FA560}" type="pres">
      <dgm:prSet presAssocID="{F160E53D-D87D-9F4D-ABF3-FD21F0A593A3}" presName="centerShape" presStyleCnt="0"/>
      <dgm:spPr/>
    </dgm:pt>
    <dgm:pt modelId="{883C8E80-A1E5-2D4F-B88A-2A94455DED7A}" type="pres">
      <dgm:prSet presAssocID="{F160E53D-D87D-9F4D-ABF3-FD21F0A593A3}" presName="connSite" presStyleLbl="node1" presStyleIdx="0" presStyleCnt="2"/>
      <dgm:spPr/>
    </dgm:pt>
    <dgm:pt modelId="{274C3AF7-FC4A-2640-8F9A-895E71EBF861}" type="pres">
      <dgm:prSet presAssocID="{F160E53D-D87D-9F4D-ABF3-FD21F0A593A3}" presName="visible" presStyleLbl="node1" presStyleIdx="0" presStyleCnt="2" custLinFactNeighborX="15518"/>
      <dgm:spPr/>
    </dgm:pt>
    <dgm:pt modelId="{A6CF3492-10BA-564A-99D1-48EEBDF7A6AB}" type="pres">
      <dgm:prSet presAssocID="{238256A8-9006-984C-AFA6-F46353CD48FF}" presName="Name25" presStyleLbl="parChTrans1D1" presStyleIdx="0" presStyleCnt="1"/>
      <dgm:spPr/>
      <dgm:t>
        <a:bodyPr/>
        <a:lstStyle/>
        <a:p>
          <a:endParaRPr lang="en-US"/>
        </a:p>
      </dgm:t>
    </dgm:pt>
    <dgm:pt modelId="{40511AE3-834F-C846-BEB6-6F54D7D65BCA}" type="pres">
      <dgm:prSet presAssocID="{057D195B-4E9F-7A48-AB57-C16F46D906B2}" presName="node" presStyleCnt="0"/>
      <dgm:spPr/>
    </dgm:pt>
    <dgm:pt modelId="{D38E4677-B3FE-354C-A03A-3560020A1308}" type="pres">
      <dgm:prSet presAssocID="{057D195B-4E9F-7A48-AB57-C16F46D906B2}" presName="parentNode" presStyleLbl="node1" presStyleIdx="1" presStyleCnt="2" custLinFactNeighborX="-7644" custLinFactNeighborY="-10717">
        <dgm:presLayoutVars>
          <dgm:chMax val="1"/>
          <dgm:bulletEnabled val="1"/>
        </dgm:presLayoutVars>
      </dgm:prSet>
      <dgm:spPr/>
      <dgm:t>
        <a:bodyPr/>
        <a:lstStyle/>
        <a:p>
          <a:endParaRPr lang="en-US"/>
        </a:p>
      </dgm:t>
    </dgm:pt>
    <dgm:pt modelId="{41DA56DD-5BE7-134D-BDF7-9E4C78DBF88E}" type="pres">
      <dgm:prSet presAssocID="{057D195B-4E9F-7A48-AB57-C16F46D906B2}" presName="childNode" presStyleLbl="revTx" presStyleIdx="0" presStyleCnt="1">
        <dgm:presLayoutVars>
          <dgm:bulletEnabled val="1"/>
        </dgm:presLayoutVars>
      </dgm:prSet>
      <dgm:spPr/>
      <dgm:t>
        <a:bodyPr/>
        <a:lstStyle/>
        <a:p>
          <a:endParaRPr lang="en-US"/>
        </a:p>
      </dgm:t>
    </dgm:pt>
  </dgm:ptLst>
  <dgm:cxnLst>
    <dgm:cxn modelId="{FA90F7F2-1DDB-844B-99DD-EFD42689C333}" srcId="{057D195B-4E9F-7A48-AB57-C16F46D906B2}" destId="{36815166-2557-F94F-95FD-BB0216B9DFC1}" srcOrd="4" destOrd="0" parTransId="{35F022A3-AE8E-D34C-821E-201598D3D4FB}" sibTransId="{29B0B412-842D-C24F-9355-BC692EF53FA6}"/>
    <dgm:cxn modelId="{FD92C04E-AB2A-0840-9A1D-396F02AA0B4B}" type="presOf" srcId="{5FDA6100-8471-F14A-AA80-8915E5577F5E}" destId="{41DA56DD-5BE7-134D-BDF7-9E4C78DBF88E}" srcOrd="0" destOrd="5" presId="urn:microsoft.com/office/officeart/2005/8/layout/radial2"/>
    <dgm:cxn modelId="{EA26E5ED-A031-5B44-A512-589A4B7855A5}" srcId="{057D195B-4E9F-7A48-AB57-C16F46D906B2}" destId="{31493DAF-FBD9-E54B-982C-3409A153EB96}" srcOrd="6" destOrd="0" parTransId="{D55B5CFD-F9EE-1F46-A04D-EEECE3E07A51}" sibTransId="{1A869FDA-F450-384A-A1B1-B6012F241493}"/>
    <dgm:cxn modelId="{892BB202-D466-B34A-A128-091971EDBC8A}" type="presOf" srcId="{39739218-C184-6D42-9796-4364316DA1B3}" destId="{41DA56DD-5BE7-134D-BDF7-9E4C78DBF88E}" srcOrd="0" destOrd="0" presId="urn:microsoft.com/office/officeart/2005/8/layout/radial2"/>
    <dgm:cxn modelId="{B5937A95-AD38-D14C-A2C6-B3AE80D99CD9}" srcId="{057D195B-4E9F-7A48-AB57-C16F46D906B2}" destId="{8DFA625E-061A-4148-854F-A1C64521C6BE}" srcOrd="3" destOrd="0" parTransId="{75FF7E9C-4A0D-F14F-86A8-A4C083C3D759}" sibTransId="{4F63A874-DAF0-F742-BE53-28857C2EEFD7}"/>
    <dgm:cxn modelId="{091CE390-A10B-3942-8E0F-5BD94B36F6D2}" srcId="{057D195B-4E9F-7A48-AB57-C16F46D906B2}" destId="{65B0F9AE-6500-6B42-8C59-3B19308912BC}" srcOrd="7" destOrd="0" parTransId="{51B7A6D3-7253-E14C-AA0C-A2394A307D1C}" sibTransId="{8ABCD519-F1E8-1A45-B167-7DFBBA53F296}"/>
    <dgm:cxn modelId="{1214233C-D4CA-144A-AE2C-986989C436E4}" type="presOf" srcId="{F160E53D-D87D-9F4D-ABF3-FD21F0A593A3}" destId="{437ACBF6-C7BE-0148-BD4B-B9AFC30BFA50}" srcOrd="0" destOrd="0" presId="urn:microsoft.com/office/officeart/2005/8/layout/radial2"/>
    <dgm:cxn modelId="{D5E77DE0-B573-8040-8CAD-F6432353D300}" type="presOf" srcId="{8DFA625E-061A-4148-854F-A1C64521C6BE}" destId="{41DA56DD-5BE7-134D-BDF7-9E4C78DBF88E}" srcOrd="0" destOrd="3" presId="urn:microsoft.com/office/officeart/2005/8/layout/radial2"/>
    <dgm:cxn modelId="{7ACF55C3-6BE3-E646-8F4F-B38B61CB64D0}" srcId="{057D195B-4E9F-7A48-AB57-C16F46D906B2}" destId="{CAB2D684-4348-CC4B-97BE-30EAA60FCBCA}" srcOrd="1" destOrd="0" parTransId="{0842C15E-2C13-BC4F-9595-E8773A3BB0E3}" sibTransId="{5C5F694F-AE7C-2E4C-B4A7-E9522677CD2A}"/>
    <dgm:cxn modelId="{6900E0CA-70DA-904E-9D2C-60344E1E63CF}" type="presOf" srcId="{65B0F9AE-6500-6B42-8C59-3B19308912BC}" destId="{41DA56DD-5BE7-134D-BDF7-9E4C78DBF88E}" srcOrd="0" destOrd="7" presId="urn:microsoft.com/office/officeart/2005/8/layout/radial2"/>
    <dgm:cxn modelId="{D6C344F4-8FB3-E04C-A3AF-7535A7532F32}" srcId="{057D195B-4E9F-7A48-AB57-C16F46D906B2}" destId="{39739218-C184-6D42-9796-4364316DA1B3}" srcOrd="0" destOrd="0" parTransId="{3193F9B9-225F-9A4F-90DF-43626270D3C3}" sibTransId="{2C9841BE-6822-774B-A084-68251A5202AE}"/>
    <dgm:cxn modelId="{98A82A58-ED34-E546-95E2-EEAD47932622}" type="presOf" srcId="{36815166-2557-F94F-95FD-BB0216B9DFC1}" destId="{41DA56DD-5BE7-134D-BDF7-9E4C78DBF88E}" srcOrd="0" destOrd="4" presId="urn:microsoft.com/office/officeart/2005/8/layout/radial2"/>
    <dgm:cxn modelId="{532AAB6F-5746-EA4F-A1FD-AB0D18C69552}" srcId="{057D195B-4E9F-7A48-AB57-C16F46D906B2}" destId="{62CFE5AA-2DC6-FE46-BCB1-6FA3DE5DFAA3}" srcOrd="2" destOrd="0" parTransId="{9F2D2F9B-7AAC-4241-AC0C-2E49E8B8910B}" sibTransId="{888C579A-D6AE-5F42-A4C5-DD0BCC0C2EC1}"/>
    <dgm:cxn modelId="{29775DF6-0E12-BD4D-B923-63FBF26E91C6}" type="presOf" srcId="{31493DAF-FBD9-E54B-982C-3409A153EB96}" destId="{41DA56DD-5BE7-134D-BDF7-9E4C78DBF88E}" srcOrd="0" destOrd="6" presId="urn:microsoft.com/office/officeart/2005/8/layout/radial2"/>
    <dgm:cxn modelId="{32707C18-93F3-FC4F-B351-CF82C8D75CFC}" srcId="{057D195B-4E9F-7A48-AB57-C16F46D906B2}" destId="{1A7D517E-8AAA-364D-AD7C-2918B59276E0}" srcOrd="8" destOrd="0" parTransId="{128A15EB-1511-D24B-BD49-60F9CA0871BF}" sibTransId="{91FF1712-A9B4-A840-A7CF-DC62D6DD49E5}"/>
    <dgm:cxn modelId="{319B791B-EB2C-F746-B23A-6A45AB8F7A97}" type="presOf" srcId="{62CFE5AA-2DC6-FE46-BCB1-6FA3DE5DFAA3}" destId="{41DA56DD-5BE7-134D-BDF7-9E4C78DBF88E}" srcOrd="0" destOrd="2" presId="urn:microsoft.com/office/officeart/2005/8/layout/radial2"/>
    <dgm:cxn modelId="{9C0ADFAA-0913-5A4E-8915-2F9B388813F5}" srcId="{F160E53D-D87D-9F4D-ABF3-FD21F0A593A3}" destId="{057D195B-4E9F-7A48-AB57-C16F46D906B2}" srcOrd="0" destOrd="0" parTransId="{238256A8-9006-984C-AFA6-F46353CD48FF}" sibTransId="{D35AEC35-5832-A74A-8F1C-5760BAC35AE8}"/>
    <dgm:cxn modelId="{0DB7DD1E-5D54-BE49-91EA-61102FEC3394}" type="presOf" srcId="{1A7D517E-8AAA-364D-AD7C-2918B59276E0}" destId="{41DA56DD-5BE7-134D-BDF7-9E4C78DBF88E}" srcOrd="0" destOrd="8" presId="urn:microsoft.com/office/officeart/2005/8/layout/radial2"/>
    <dgm:cxn modelId="{370426C7-B1A0-9D45-9428-44890F1AB495}" type="presOf" srcId="{057D195B-4E9F-7A48-AB57-C16F46D906B2}" destId="{D38E4677-B3FE-354C-A03A-3560020A1308}" srcOrd="0" destOrd="0" presId="urn:microsoft.com/office/officeart/2005/8/layout/radial2"/>
    <dgm:cxn modelId="{E77957DA-DDD1-9244-9700-B01ABECCE44A}" type="presOf" srcId="{238256A8-9006-984C-AFA6-F46353CD48FF}" destId="{A6CF3492-10BA-564A-99D1-48EEBDF7A6AB}" srcOrd="0" destOrd="0" presId="urn:microsoft.com/office/officeart/2005/8/layout/radial2"/>
    <dgm:cxn modelId="{109C171C-2995-234D-BB2C-610FD4ADF6D0}" srcId="{057D195B-4E9F-7A48-AB57-C16F46D906B2}" destId="{5FDA6100-8471-F14A-AA80-8915E5577F5E}" srcOrd="5" destOrd="0" parTransId="{A1544F9E-E1D1-8146-90E4-142E241741D7}" sibTransId="{FF2E1BF5-6C4C-4048-99A6-DED613C37D37}"/>
    <dgm:cxn modelId="{B91A419A-A680-8B40-AB1C-CC7D2F9C23C1}" type="presOf" srcId="{CAB2D684-4348-CC4B-97BE-30EAA60FCBCA}" destId="{41DA56DD-5BE7-134D-BDF7-9E4C78DBF88E}" srcOrd="0" destOrd="1" presId="urn:microsoft.com/office/officeart/2005/8/layout/radial2"/>
    <dgm:cxn modelId="{907C6005-D37F-824C-A148-553D8088597B}" type="presParOf" srcId="{437ACBF6-C7BE-0148-BD4B-B9AFC30BFA50}" destId="{76372F32-9592-354A-A147-89A3C4493DD2}" srcOrd="0" destOrd="0" presId="urn:microsoft.com/office/officeart/2005/8/layout/radial2"/>
    <dgm:cxn modelId="{02982296-B3F3-074D-96CD-E0164D15B04B}" type="presParOf" srcId="{76372F32-9592-354A-A147-89A3C4493DD2}" destId="{5AAECCE1-0D84-D543-83C6-F597CC2FA560}" srcOrd="0" destOrd="0" presId="urn:microsoft.com/office/officeart/2005/8/layout/radial2"/>
    <dgm:cxn modelId="{DFE95698-B314-B343-B4B4-99A33C98142E}" type="presParOf" srcId="{5AAECCE1-0D84-D543-83C6-F597CC2FA560}" destId="{883C8E80-A1E5-2D4F-B88A-2A94455DED7A}" srcOrd="0" destOrd="0" presId="urn:microsoft.com/office/officeart/2005/8/layout/radial2"/>
    <dgm:cxn modelId="{DF6C40E2-816C-9249-B9E1-91B486554826}" type="presParOf" srcId="{5AAECCE1-0D84-D543-83C6-F597CC2FA560}" destId="{274C3AF7-FC4A-2640-8F9A-895E71EBF861}" srcOrd="1" destOrd="0" presId="urn:microsoft.com/office/officeart/2005/8/layout/radial2"/>
    <dgm:cxn modelId="{FE135497-5575-A34A-A75B-D12A8129B01B}" type="presParOf" srcId="{76372F32-9592-354A-A147-89A3C4493DD2}" destId="{A6CF3492-10BA-564A-99D1-48EEBDF7A6AB}" srcOrd="1" destOrd="0" presId="urn:microsoft.com/office/officeart/2005/8/layout/radial2"/>
    <dgm:cxn modelId="{206E3850-4CBA-9B4B-8279-B65E011FBCDF}" type="presParOf" srcId="{76372F32-9592-354A-A147-89A3C4493DD2}" destId="{40511AE3-834F-C846-BEB6-6F54D7D65BCA}" srcOrd="2" destOrd="0" presId="urn:microsoft.com/office/officeart/2005/8/layout/radial2"/>
    <dgm:cxn modelId="{50E774F4-0038-494A-B4F3-21CEC86C81AE}" type="presParOf" srcId="{40511AE3-834F-C846-BEB6-6F54D7D65BCA}" destId="{D38E4677-B3FE-354C-A03A-3560020A1308}" srcOrd="0" destOrd="0" presId="urn:microsoft.com/office/officeart/2005/8/layout/radial2"/>
    <dgm:cxn modelId="{0A335222-B4A9-8944-BF17-DB4A1C17594A}" type="presParOf" srcId="{40511AE3-834F-C846-BEB6-6F54D7D65BCA}" destId="{41DA56DD-5BE7-134D-BDF7-9E4C78DBF88E}" srcOrd="1" destOrd="0" presId="urn:microsoft.com/office/officeart/2005/8/layout/radial2"/>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2036C89-9215-0649-A52B-39302AB2DD97}" type="doc">
      <dgm:prSet loTypeId="urn:microsoft.com/office/officeart/2005/8/layout/target1" loCatId="relationship" qsTypeId="urn:microsoft.com/office/officeart/2005/8/quickstyle/3d5" qsCatId="3D" csTypeId="urn:microsoft.com/office/officeart/2005/8/colors/accent1_2" csCatId="accent1" phldr="1"/>
      <dgm:spPr/>
      <dgm:t>
        <a:bodyPr/>
        <a:lstStyle/>
        <a:p>
          <a:endParaRPr lang="en-GB"/>
        </a:p>
      </dgm:t>
    </dgm:pt>
    <dgm:pt modelId="{C1F7720B-10F4-9B41-8E18-2BECA53A7FC5}">
      <dgm:prSet custT="1"/>
      <dgm:spPr/>
      <dgm:t>
        <a:bodyPr/>
        <a:lstStyle/>
        <a:p>
          <a:r>
            <a:rPr lang="en-AU" sz="2400" b="1" dirty="0">
              <a:solidFill>
                <a:schemeClr val="accent1"/>
              </a:solidFill>
            </a:rPr>
            <a:t>Wahy is the channel through which Allah sends down His words to any of His chosen servant and Messenger, and through this Messenger to all other human beings</a:t>
          </a:r>
          <a:r>
            <a:rPr lang="en-AU" sz="2800" b="1" dirty="0">
              <a:solidFill>
                <a:schemeClr val="accent1"/>
              </a:solidFill>
            </a:rPr>
            <a:t>.</a:t>
          </a:r>
        </a:p>
      </dgm:t>
    </dgm:pt>
    <dgm:pt modelId="{43AD29BF-8054-654D-B7C5-1A1EBD5BCAED}" type="parTrans" cxnId="{CC940413-6ACD-0A4E-B049-A7E4271F7483}">
      <dgm:prSet/>
      <dgm:spPr/>
      <dgm:t>
        <a:bodyPr/>
        <a:lstStyle/>
        <a:p>
          <a:endParaRPr lang="en-GB"/>
        </a:p>
      </dgm:t>
    </dgm:pt>
    <dgm:pt modelId="{AC135F19-A961-EF46-A6EF-BF1940BDD483}" type="sibTrans" cxnId="{CC940413-6ACD-0A4E-B049-A7E4271F7483}">
      <dgm:prSet/>
      <dgm:spPr/>
      <dgm:t>
        <a:bodyPr/>
        <a:lstStyle/>
        <a:p>
          <a:endParaRPr lang="en-GB"/>
        </a:p>
      </dgm:t>
    </dgm:pt>
    <dgm:pt modelId="{FBDEDE35-13EF-9941-82AC-D2FEA7F4CBD5}" type="pres">
      <dgm:prSet presAssocID="{82036C89-9215-0649-A52B-39302AB2DD97}" presName="composite" presStyleCnt="0">
        <dgm:presLayoutVars>
          <dgm:chMax val="5"/>
          <dgm:dir/>
          <dgm:resizeHandles val="exact"/>
        </dgm:presLayoutVars>
      </dgm:prSet>
      <dgm:spPr/>
      <dgm:t>
        <a:bodyPr/>
        <a:lstStyle/>
        <a:p>
          <a:endParaRPr lang="en-US"/>
        </a:p>
      </dgm:t>
    </dgm:pt>
    <dgm:pt modelId="{BF148FB3-869C-F74D-B3EE-54F42E6D2EDF}" type="pres">
      <dgm:prSet presAssocID="{C1F7720B-10F4-9B41-8E18-2BECA53A7FC5}" presName="circle1" presStyleLbl="lnNode1" presStyleIdx="0" presStyleCnt="1" custLinFactNeighborX="-14184" custLinFactNeighborY="-35638"/>
      <dgm:spPr>
        <a:solidFill>
          <a:srgbClr val="C00000"/>
        </a:solidFill>
      </dgm:spPr>
    </dgm:pt>
    <dgm:pt modelId="{A5F965A6-58F6-964D-AB07-EF21DF8B4619}" type="pres">
      <dgm:prSet presAssocID="{C1F7720B-10F4-9B41-8E18-2BECA53A7FC5}" presName="text1" presStyleLbl="revTx" presStyleIdx="0" presStyleCnt="1" custScaleX="158135" custScaleY="186365">
        <dgm:presLayoutVars>
          <dgm:bulletEnabled val="1"/>
        </dgm:presLayoutVars>
      </dgm:prSet>
      <dgm:spPr/>
      <dgm:t>
        <a:bodyPr/>
        <a:lstStyle/>
        <a:p>
          <a:endParaRPr lang="en-US"/>
        </a:p>
      </dgm:t>
    </dgm:pt>
    <dgm:pt modelId="{EC94F6BD-A0CC-C146-8936-A2A7629619D1}" type="pres">
      <dgm:prSet presAssocID="{C1F7720B-10F4-9B41-8E18-2BECA53A7FC5}" presName="line1" presStyleLbl="callout" presStyleIdx="0" presStyleCnt="2"/>
      <dgm:spPr/>
    </dgm:pt>
    <dgm:pt modelId="{E95F0891-1F2F-AC40-B5A9-46CA88D7DEC9}" type="pres">
      <dgm:prSet presAssocID="{C1F7720B-10F4-9B41-8E18-2BECA53A7FC5}" presName="d1" presStyleLbl="callout" presStyleIdx="1" presStyleCnt="2"/>
      <dgm:spPr/>
    </dgm:pt>
  </dgm:ptLst>
  <dgm:cxnLst>
    <dgm:cxn modelId="{CC940413-6ACD-0A4E-B049-A7E4271F7483}" srcId="{82036C89-9215-0649-A52B-39302AB2DD97}" destId="{C1F7720B-10F4-9B41-8E18-2BECA53A7FC5}" srcOrd="0" destOrd="0" parTransId="{43AD29BF-8054-654D-B7C5-1A1EBD5BCAED}" sibTransId="{AC135F19-A961-EF46-A6EF-BF1940BDD483}"/>
    <dgm:cxn modelId="{31D83E43-717F-F749-8C47-572A452B590E}" type="presOf" srcId="{82036C89-9215-0649-A52B-39302AB2DD97}" destId="{FBDEDE35-13EF-9941-82AC-D2FEA7F4CBD5}" srcOrd="0" destOrd="0" presId="urn:microsoft.com/office/officeart/2005/8/layout/target1"/>
    <dgm:cxn modelId="{9CA3C0DB-9F77-8E49-AB21-5FE6F7B87597}" type="presOf" srcId="{C1F7720B-10F4-9B41-8E18-2BECA53A7FC5}" destId="{A5F965A6-58F6-964D-AB07-EF21DF8B4619}" srcOrd="0" destOrd="0" presId="urn:microsoft.com/office/officeart/2005/8/layout/target1"/>
    <dgm:cxn modelId="{5DD15342-27B8-5C41-8497-94420CB9B19A}" type="presParOf" srcId="{FBDEDE35-13EF-9941-82AC-D2FEA7F4CBD5}" destId="{BF148FB3-869C-F74D-B3EE-54F42E6D2EDF}" srcOrd="0" destOrd="0" presId="urn:microsoft.com/office/officeart/2005/8/layout/target1"/>
    <dgm:cxn modelId="{7B795464-8387-5549-B7A4-CAAB6ABF0654}" type="presParOf" srcId="{FBDEDE35-13EF-9941-82AC-D2FEA7F4CBD5}" destId="{A5F965A6-58F6-964D-AB07-EF21DF8B4619}" srcOrd="1" destOrd="0" presId="urn:microsoft.com/office/officeart/2005/8/layout/target1"/>
    <dgm:cxn modelId="{888D6849-21C2-3A4D-BAC0-A6A02ED6AEBB}" type="presParOf" srcId="{FBDEDE35-13EF-9941-82AC-D2FEA7F4CBD5}" destId="{EC94F6BD-A0CC-C146-8936-A2A7629619D1}" srcOrd="2" destOrd="0" presId="urn:microsoft.com/office/officeart/2005/8/layout/target1"/>
    <dgm:cxn modelId="{6ED30C9F-B44F-4747-943D-BA6C22D4DA31}" type="presParOf" srcId="{FBDEDE35-13EF-9941-82AC-D2FEA7F4CBD5}" destId="{E95F0891-1F2F-AC40-B5A9-46CA88D7DEC9}" srcOrd="3"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CE613744-FE19-414F-85A6-5CE188131221}" type="doc">
      <dgm:prSet loTypeId="urn:microsoft.com/office/officeart/2005/8/layout/target1" loCatId="relationship" qsTypeId="urn:microsoft.com/office/officeart/2005/8/quickstyle/3d7" qsCatId="3D" csTypeId="urn:microsoft.com/office/officeart/2005/8/colors/accent1_2" csCatId="accent1" phldr="1"/>
      <dgm:spPr/>
      <dgm:t>
        <a:bodyPr/>
        <a:lstStyle/>
        <a:p>
          <a:endParaRPr lang="en-GB"/>
        </a:p>
      </dgm:t>
    </dgm:pt>
    <dgm:pt modelId="{B1F488C9-C00F-0A49-94FC-E5C50F4B8D41}">
      <dgm:prSet/>
      <dgm:spPr/>
      <dgm:t>
        <a:bodyPr/>
        <a:lstStyle/>
        <a:p>
          <a:pPr rtl="0"/>
          <a:endParaRPr lang="en-AU"/>
        </a:p>
      </dgm:t>
    </dgm:pt>
    <dgm:pt modelId="{E8803D1F-3A94-B545-8253-17F737D9CC32}" type="parTrans" cxnId="{C3897A79-6C4A-524E-B328-7A8250357EDF}">
      <dgm:prSet/>
      <dgm:spPr/>
      <dgm:t>
        <a:bodyPr/>
        <a:lstStyle/>
        <a:p>
          <a:endParaRPr lang="en-GB"/>
        </a:p>
      </dgm:t>
    </dgm:pt>
    <dgm:pt modelId="{C5D8959A-7524-434C-93AF-4F8902250CEA}" type="sibTrans" cxnId="{C3897A79-6C4A-524E-B328-7A8250357EDF}">
      <dgm:prSet/>
      <dgm:spPr/>
      <dgm:t>
        <a:bodyPr/>
        <a:lstStyle/>
        <a:p>
          <a:endParaRPr lang="en-GB"/>
        </a:p>
      </dgm:t>
    </dgm:pt>
    <dgm:pt modelId="{3DE62A04-6F66-2241-B5D1-1182156FAC51}">
      <dgm:prSet/>
      <dgm:spPr/>
      <dgm:t>
        <a:bodyPr/>
        <a:lstStyle/>
        <a:p>
          <a:pPr rtl="0"/>
          <a:endParaRPr lang="en-AU" dirty="0"/>
        </a:p>
      </dgm:t>
    </dgm:pt>
    <dgm:pt modelId="{4F4D936E-CF5E-8F4B-8C1D-62A133A5D755}" type="parTrans" cxnId="{38D65CCB-5DA7-2F4D-B8BB-3AC692C230B9}">
      <dgm:prSet/>
      <dgm:spPr/>
      <dgm:t>
        <a:bodyPr/>
        <a:lstStyle/>
        <a:p>
          <a:endParaRPr lang="en-GB"/>
        </a:p>
      </dgm:t>
    </dgm:pt>
    <dgm:pt modelId="{958FCBBC-F70C-E94C-A435-C4F1344D9117}" type="sibTrans" cxnId="{38D65CCB-5DA7-2F4D-B8BB-3AC692C230B9}">
      <dgm:prSet/>
      <dgm:spPr/>
      <dgm:t>
        <a:bodyPr/>
        <a:lstStyle/>
        <a:p>
          <a:endParaRPr lang="en-GB"/>
        </a:p>
      </dgm:t>
    </dgm:pt>
    <dgm:pt modelId="{0779A845-25ED-0A4E-84A4-A9869BC18687}">
      <dgm:prSet/>
      <dgm:spPr/>
      <dgm:t>
        <a:bodyPr/>
        <a:lstStyle/>
        <a:p>
          <a:pPr rtl="0"/>
          <a:endParaRPr lang="en-AU" dirty="0"/>
        </a:p>
      </dgm:t>
    </dgm:pt>
    <dgm:pt modelId="{8311CF2C-4DF7-0B40-BCAC-A0BFC1547362}" type="parTrans" cxnId="{2ED263CE-0A10-A14E-8B24-1172F63FA77B}">
      <dgm:prSet/>
      <dgm:spPr/>
      <dgm:t>
        <a:bodyPr/>
        <a:lstStyle/>
        <a:p>
          <a:endParaRPr lang="en-GB"/>
        </a:p>
      </dgm:t>
    </dgm:pt>
    <dgm:pt modelId="{2D23DDD4-C1B5-2B44-BDDE-B4E03A0EA536}" type="sibTrans" cxnId="{2ED263CE-0A10-A14E-8B24-1172F63FA77B}">
      <dgm:prSet/>
      <dgm:spPr/>
      <dgm:t>
        <a:bodyPr/>
        <a:lstStyle/>
        <a:p>
          <a:endParaRPr lang="en-GB"/>
        </a:p>
      </dgm:t>
    </dgm:pt>
    <dgm:pt modelId="{1D2698BB-D109-C041-9E36-0123770EAD08}" type="pres">
      <dgm:prSet presAssocID="{CE613744-FE19-414F-85A6-5CE188131221}" presName="composite" presStyleCnt="0">
        <dgm:presLayoutVars>
          <dgm:chMax val="5"/>
          <dgm:dir/>
          <dgm:resizeHandles val="exact"/>
        </dgm:presLayoutVars>
      </dgm:prSet>
      <dgm:spPr/>
      <dgm:t>
        <a:bodyPr/>
        <a:lstStyle/>
        <a:p>
          <a:endParaRPr lang="en-US"/>
        </a:p>
      </dgm:t>
    </dgm:pt>
    <dgm:pt modelId="{D96E25F8-EC29-B64B-BBD9-30E9D6A491A3}" type="pres">
      <dgm:prSet presAssocID="{B1F488C9-C00F-0A49-94FC-E5C50F4B8D41}" presName="circle1" presStyleLbl="lnNode1" presStyleIdx="0" presStyleCnt="3"/>
      <dgm:spPr/>
    </dgm:pt>
    <dgm:pt modelId="{ED1803DE-1A85-E54B-A5C4-0D7D2E92797F}" type="pres">
      <dgm:prSet presAssocID="{B1F488C9-C00F-0A49-94FC-E5C50F4B8D41}" presName="text1" presStyleLbl="revTx" presStyleIdx="0" presStyleCnt="3">
        <dgm:presLayoutVars>
          <dgm:bulletEnabled val="1"/>
        </dgm:presLayoutVars>
      </dgm:prSet>
      <dgm:spPr/>
      <dgm:t>
        <a:bodyPr/>
        <a:lstStyle/>
        <a:p>
          <a:endParaRPr lang="en-US"/>
        </a:p>
      </dgm:t>
    </dgm:pt>
    <dgm:pt modelId="{B3AE46C1-CAE8-FE48-90CA-6ECC6A2ADF84}" type="pres">
      <dgm:prSet presAssocID="{B1F488C9-C00F-0A49-94FC-E5C50F4B8D41}" presName="line1" presStyleLbl="callout" presStyleIdx="0" presStyleCnt="6"/>
      <dgm:spPr/>
    </dgm:pt>
    <dgm:pt modelId="{D2BA560E-B50B-E34E-8548-7B58BC4ECECA}" type="pres">
      <dgm:prSet presAssocID="{B1F488C9-C00F-0A49-94FC-E5C50F4B8D41}" presName="d1" presStyleLbl="callout" presStyleIdx="1" presStyleCnt="6"/>
      <dgm:spPr/>
    </dgm:pt>
    <dgm:pt modelId="{F25DAE6F-30ED-364C-8E68-E85105373D61}" type="pres">
      <dgm:prSet presAssocID="{3DE62A04-6F66-2241-B5D1-1182156FAC51}" presName="circle2" presStyleLbl="lnNode1" presStyleIdx="1" presStyleCnt="3"/>
      <dgm:spPr/>
    </dgm:pt>
    <dgm:pt modelId="{1616E851-7B50-714B-9E5C-D7118D9C1646}" type="pres">
      <dgm:prSet presAssocID="{3DE62A04-6F66-2241-B5D1-1182156FAC51}" presName="text2" presStyleLbl="revTx" presStyleIdx="1" presStyleCnt="3">
        <dgm:presLayoutVars>
          <dgm:bulletEnabled val="1"/>
        </dgm:presLayoutVars>
      </dgm:prSet>
      <dgm:spPr/>
      <dgm:t>
        <a:bodyPr/>
        <a:lstStyle/>
        <a:p>
          <a:endParaRPr lang="en-US"/>
        </a:p>
      </dgm:t>
    </dgm:pt>
    <dgm:pt modelId="{D50CC1A8-4052-9345-B9EF-E161C407A878}" type="pres">
      <dgm:prSet presAssocID="{3DE62A04-6F66-2241-B5D1-1182156FAC51}" presName="line2" presStyleLbl="callout" presStyleIdx="2" presStyleCnt="6"/>
      <dgm:spPr/>
    </dgm:pt>
    <dgm:pt modelId="{BAFAA089-D97A-C148-853B-4C4019506424}" type="pres">
      <dgm:prSet presAssocID="{3DE62A04-6F66-2241-B5D1-1182156FAC51}" presName="d2" presStyleLbl="callout" presStyleIdx="3" presStyleCnt="6"/>
      <dgm:spPr/>
    </dgm:pt>
    <dgm:pt modelId="{A7F03739-CB6E-EF4D-94AC-2A6B20F78D36}" type="pres">
      <dgm:prSet presAssocID="{0779A845-25ED-0A4E-84A4-A9869BC18687}" presName="circle3" presStyleLbl="lnNode1" presStyleIdx="2" presStyleCnt="3"/>
      <dgm:spPr/>
    </dgm:pt>
    <dgm:pt modelId="{D1E56D8A-A49A-B84D-A7AE-761D01F1CC33}" type="pres">
      <dgm:prSet presAssocID="{0779A845-25ED-0A4E-84A4-A9869BC18687}" presName="text3" presStyleLbl="revTx" presStyleIdx="2" presStyleCnt="3">
        <dgm:presLayoutVars>
          <dgm:bulletEnabled val="1"/>
        </dgm:presLayoutVars>
      </dgm:prSet>
      <dgm:spPr/>
      <dgm:t>
        <a:bodyPr/>
        <a:lstStyle/>
        <a:p>
          <a:endParaRPr lang="en-US"/>
        </a:p>
      </dgm:t>
    </dgm:pt>
    <dgm:pt modelId="{0C854F55-1EAF-0C46-856B-597246759404}" type="pres">
      <dgm:prSet presAssocID="{0779A845-25ED-0A4E-84A4-A9869BC18687}" presName="line3" presStyleLbl="callout" presStyleIdx="4" presStyleCnt="6"/>
      <dgm:spPr/>
    </dgm:pt>
    <dgm:pt modelId="{EF18E9A5-4004-934E-AB28-7396D12D7B9E}" type="pres">
      <dgm:prSet presAssocID="{0779A845-25ED-0A4E-84A4-A9869BC18687}" presName="d3" presStyleLbl="callout" presStyleIdx="5" presStyleCnt="6"/>
      <dgm:spPr/>
    </dgm:pt>
  </dgm:ptLst>
  <dgm:cxnLst>
    <dgm:cxn modelId="{38D65CCB-5DA7-2F4D-B8BB-3AC692C230B9}" srcId="{CE613744-FE19-414F-85A6-5CE188131221}" destId="{3DE62A04-6F66-2241-B5D1-1182156FAC51}" srcOrd="1" destOrd="0" parTransId="{4F4D936E-CF5E-8F4B-8C1D-62A133A5D755}" sibTransId="{958FCBBC-F70C-E94C-A435-C4F1344D9117}"/>
    <dgm:cxn modelId="{228F40E4-85C0-F547-8470-A86EF2CEBA2F}" type="presOf" srcId="{0779A845-25ED-0A4E-84A4-A9869BC18687}" destId="{D1E56D8A-A49A-B84D-A7AE-761D01F1CC33}" srcOrd="0" destOrd="0" presId="urn:microsoft.com/office/officeart/2005/8/layout/target1"/>
    <dgm:cxn modelId="{014B9EBD-27A1-EE40-8478-C075915FF9A2}" type="presOf" srcId="{CE613744-FE19-414F-85A6-5CE188131221}" destId="{1D2698BB-D109-C041-9E36-0123770EAD08}" srcOrd="0" destOrd="0" presId="urn:microsoft.com/office/officeart/2005/8/layout/target1"/>
    <dgm:cxn modelId="{C3897A79-6C4A-524E-B328-7A8250357EDF}" srcId="{CE613744-FE19-414F-85A6-5CE188131221}" destId="{B1F488C9-C00F-0A49-94FC-E5C50F4B8D41}" srcOrd="0" destOrd="0" parTransId="{E8803D1F-3A94-B545-8253-17F737D9CC32}" sibTransId="{C5D8959A-7524-434C-93AF-4F8902250CEA}"/>
    <dgm:cxn modelId="{F3D8274F-A2DD-5C4B-9417-E069966758E9}" type="presOf" srcId="{B1F488C9-C00F-0A49-94FC-E5C50F4B8D41}" destId="{ED1803DE-1A85-E54B-A5C4-0D7D2E92797F}" srcOrd="0" destOrd="0" presId="urn:microsoft.com/office/officeart/2005/8/layout/target1"/>
    <dgm:cxn modelId="{2ED263CE-0A10-A14E-8B24-1172F63FA77B}" srcId="{CE613744-FE19-414F-85A6-5CE188131221}" destId="{0779A845-25ED-0A4E-84A4-A9869BC18687}" srcOrd="2" destOrd="0" parTransId="{8311CF2C-4DF7-0B40-BCAC-A0BFC1547362}" sibTransId="{2D23DDD4-C1B5-2B44-BDDE-B4E03A0EA536}"/>
    <dgm:cxn modelId="{1A9E31B3-5150-2447-A8AD-A48E64A0BCAC}" type="presOf" srcId="{3DE62A04-6F66-2241-B5D1-1182156FAC51}" destId="{1616E851-7B50-714B-9E5C-D7118D9C1646}" srcOrd="0" destOrd="0" presId="urn:microsoft.com/office/officeart/2005/8/layout/target1"/>
    <dgm:cxn modelId="{CF60AF6E-3444-6246-A95D-846C2919169B}" type="presParOf" srcId="{1D2698BB-D109-C041-9E36-0123770EAD08}" destId="{D96E25F8-EC29-B64B-BBD9-30E9D6A491A3}" srcOrd="0" destOrd="0" presId="urn:microsoft.com/office/officeart/2005/8/layout/target1"/>
    <dgm:cxn modelId="{C3F9BDE3-0527-7541-BF59-5AA73F2858C0}" type="presParOf" srcId="{1D2698BB-D109-C041-9E36-0123770EAD08}" destId="{ED1803DE-1A85-E54B-A5C4-0D7D2E92797F}" srcOrd="1" destOrd="0" presId="urn:microsoft.com/office/officeart/2005/8/layout/target1"/>
    <dgm:cxn modelId="{9D283FB9-3692-0047-B200-8CFA49C17DB1}" type="presParOf" srcId="{1D2698BB-D109-C041-9E36-0123770EAD08}" destId="{B3AE46C1-CAE8-FE48-90CA-6ECC6A2ADF84}" srcOrd="2" destOrd="0" presId="urn:microsoft.com/office/officeart/2005/8/layout/target1"/>
    <dgm:cxn modelId="{CD4E5373-42B1-BE42-BFCF-E478DC9D3C87}" type="presParOf" srcId="{1D2698BB-D109-C041-9E36-0123770EAD08}" destId="{D2BA560E-B50B-E34E-8548-7B58BC4ECECA}" srcOrd="3" destOrd="0" presId="urn:microsoft.com/office/officeart/2005/8/layout/target1"/>
    <dgm:cxn modelId="{75247659-2046-EE46-8EB6-D6E90861DBA8}" type="presParOf" srcId="{1D2698BB-D109-C041-9E36-0123770EAD08}" destId="{F25DAE6F-30ED-364C-8E68-E85105373D61}" srcOrd="4" destOrd="0" presId="urn:microsoft.com/office/officeart/2005/8/layout/target1"/>
    <dgm:cxn modelId="{39CAB2E5-781D-F642-A83B-1ADEBECC1F16}" type="presParOf" srcId="{1D2698BB-D109-C041-9E36-0123770EAD08}" destId="{1616E851-7B50-714B-9E5C-D7118D9C1646}" srcOrd="5" destOrd="0" presId="urn:microsoft.com/office/officeart/2005/8/layout/target1"/>
    <dgm:cxn modelId="{A5368D6E-426B-9242-A2CA-B89E8E4960B4}" type="presParOf" srcId="{1D2698BB-D109-C041-9E36-0123770EAD08}" destId="{D50CC1A8-4052-9345-B9EF-E161C407A878}" srcOrd="6" destOrd="0" presId="urn:microsoft.com/office/officeart/2005/8/layout/target1"/>
    <dgm:cxn modelId="{DC2E56F8-A5EC-724A-9E74-DB9DD948F1CC}" type="presParOf" srcId="{1D2698BB-D109-C041-9E36-0123770EAD08}" destId="{BAFAA089-D97A-C148-853B-4C4019506424}" srcOrd="7" destOrd="0" presId="urn:microsoft.com/office/officeart/2005/8/layout/target1"/>
    <dgm:cxn modelId="{66C6F479-2CAC-BF47-8C3A-80FD973CB44F}" type="presParOf" srcId="{1D2698BB-D109-C041-9E36-0123770EAD08}" destId="{A7F03739-CB6E-EF4D-94AC-2A6B20F78D36}" srcOrd="8" destOrd="0" presId="urn:microsoft.com/office/officeart/2005/8/layout/target1"/>
    <dgm:cxn modelId="{23822598-751E-EE44-9C94-969B16D660B1}" type="presParOf" srcId="{1D2698BB-D109-C041-9E36-0123770EAD08}" destId="{D1E56D8A-A49A-B84D-A7AE-761D01F1CC33}" srcOrd="9" destOrd="0" presId="urn:microsoft.com/office/officeart/2005/8/layout/target1"/>
    <dgm:cxn modelId="{AD3E8C27-F392-634C-884D-76B1E038B150}" type="presParOf" srcId="{1D2698BB-D109-C041-9E36-0123770EAD08}" destId="{0C854F55-1EAF-0C46-856B-597246759404}" srcOrd="10" destOrd="0" presId="urn:microsoft.com/office/officeart/2005/8/layout/target1"/>
    <dgm:cxn modelId="{635E0ACB-E103-814B-A3C8-5C554B3329AF}" type="presParOf" srcId="{1D2698BB-D109-C041-9E36-0123770EAD08}" destId="{EF18E9A5-4004-934E-AB28-7396D12D7B9E}" srcOrd="11" destOrd="0" presId="urn:microsoft.com/office/officeart/2005/8/layout/target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AA4DAF31-176A-D645-AB4E-E6D8074614D4}" type="doc">
      <dgm:prSet loTypeId="urn:microsoft.com/office/officeart/2005/8/layout/pyramid3" loCatId="pyramid" qsTypeId="urn:microsoft.com/office/officeart/2005/8/quickstyle/simple1" qsCatId="simple" csTypeId="urn:microsoft.com/office/officeart/2005/8/colors/accent1_2" csCatId="accent1" phldr="1"/>
      <dgm:spPr/>
      <dgm:t>
        <a:bodyPr/>
        <a:lstStyle/>
        <a:p>
          <a:endParaRPr lang="en-GB"/>
        </a:p>
      </dgm:t>
    </dgm:pt>
    <dgm:pt modelId="{83E86C4D-84BA-3642-82E3-B1F340106757}">
      <dgm:prSet/>
      <dgm:spPr>
        <a:solidFill>
          <a:schemeClr val="accent1">
            <a:lumMod val="60000"/>
            <a:lumOff val="40000"/>
          </a:schemeClr>
        </a:solidFill>
        <a:ln>
          <a:solidFill>
            <a:schemeClr val="accent1">
              <a:lumMod val="75000"/>
            </a:schemeClr>
          </a:solidFill>
        </a:ln>
      </dgm:spPr>
      <dgm:t>
        <a:bodyPr/>
        <a:lstStyle/>
        <a:p>
          <a:r>
            <a:rPr lang="en-AU" b="1" dirty="0">
              <a:solidFill>
                <a:srgbClr val="C00000"/>
              </a:solidFill>
              <a:latin typeface="APPLE CHANCERY" panose="03020702040506060504" pitchFamily="66" charset="-79"/>
              <a:cs typeface="APPLE CHANCERY" panose="03020702040506060504" pitchFamily="66" charset="-79"/>
            </a:rPr>
            <a:t>Revelation without an intermediary</a:t>
          </a:r>
          <a:endParaRPr lang="en-AU" dirty="0">
            <a:solidFill>
              <a:srgbClr val="C00000"/>
            </a:solidFill>
            <a:latin typeface="Apple Chancery" panose="03020702040506060504" pitchFamily="66" charset="-79"/>
            <a:cs typeface="Apple Chancery" panose="03020702040506060504" pitchFamily="66" charset="-79"/>
          </a:endParaRPr>
        </a:p>
      </dgm:t>
    </dgm:pt>
    <dgm:pt modelId="{F6533055-E6CD-1046-9421-6B1398ACF665}" type="parTrans" cxnId="{890F7B1B-085C-A14A-82CB-ABABAA800F19}">
      <dgm:prSet/>
      <dgm:spPr/>
      <dgm:t>
        <a:bodyPr/>
        <a:lstStyle/>
        <a:p>
          <a:endParaRPr lang="en-GB"/>
        </a:p>
      </dgm:t>
    </dgm:pt>
    <dgm:pt modelId="{B62D4AA0-294A-834E-B3E9-0ED4A7BF3D41}" type="sibTrans" cxnId="{890F7B1B-085C-A14A-82CB-ABABAA800F19}">
      <dgm:prSet/>
      <dgm:spPr/>
      <dgm:t>
        <a:bodyPr/>
        <a:lstStyle/>
        <a:p>
          <a:pPr rtl="0"/>
          <a:endParaRPr lang="en-GB"/>
        </a:p>
      </dgm:t>
    </dgm:pt>
    <dgm:pt modelId="{399E27FF-94C0-A243-BD75-CBA09295E62F}">
      <dgm:prSet/>
      <dgm:spPr>
        <a:solidFill>
          <a:schemeClr val="accent4">
            <a:lumMod val="75000"/>
          </a:schemeClr>
        </a:solidFill>
        <a:ln>
          <a:solidFill>
            <a:srgbClr val="C00000"/>
          </a:solidFill>
        </a:ln>
      </dgm:spPr>
      <dgm:t>
        <a:bodyPr/>
        <a:lstStyle/>
        <a:p>
          <a:r>
            <a:rPr lang="en-AU" b="1" dirty="0">
              <a:solidFill>
                <a:schemeClr val="accent1"/>
              </a:solidFill>
              <a:latin typeface="APPLE CHANCERY" panose="03020702040506060504" pitchFamily="66" charset="-79"/>
              <a:cs typeface="APPLE CHANCERY" panose="03020702040506060504" pitchFamily="66" charset="-79"/>
            </a:rPr>
            <a:t>Revelation with an intermediary</a:t>
          </a:r>
          <a:endParaRPr lang="en-AU" dirty="0">
            <a:solidFill>
              <a:schemeClr val="accent1"/>
            </a:solidFill>
            <a:latin typeface="Apple Chancery" panose="03020702040506060504" pitchFamily="66" charset="-79"/>
            <a:cs typeface="Apple Chancery" panose="03020702040506060504" pitchFamily="66" charset="-79"/>
          </a:endParaRPr>
        </a:p>
      </dgm:t>
    </dgm:pt>
    <dgm:pt modelId="{81B54F48-CD50-2C4F-854F-3AB09A4F1583}" type="parTrans" cxnId="{3E3A8D0A-290F-F24F-A6F4-645E9C64A175}">
      <dgm:prSet/>
      <dgm:spPr/>
      <dgm:t>
        <a:bodyPr/>
        <a:lstStyle/>
        <a:p>
          <a:endParaRPr lang="en-GB"/>
        </a:p>
      </dgm:t>
    </dgm:pt>
    <dgm:pt modelId="{A4178EBA-78A8-A443-B917-444516BD8C95}" type="sibTrans" cxnId="{3E3A8D0A-290F-F24F-A6F4-645E9C64A175}">
      <dgm:prSet/>
      <dgm:spPr/>
      <dgm:t>
        <a:bodyPr/>
        <a:lstStyle/>
        <a:p>
          <a:pPr rtl="0"/>
          <a:endParaRPr lang="en-GB"/>
        </a:p>
      </dgm:t>
    </dgm:pt>
    <dgm:pt modelId="{A7F63311-568B-934B-BEC7-618F0466A770}" type="pres">
      <dgm:prSet presAssocID="{AA4DAF31-176A-D645-AB4E-E6D8074614D4}" presName="Name0" presStyleCnt="0">
        <dgm:presLayoutVars>
          <dgm:dir/>
          <dgm:animLvl val="lvl"/>
          <dgm:resizeHandles val="exact"/>
        </dgm:presLayoutVars>
      </dgm:prSet>
      <dgm:spPr/>
      <dgm:t>
        <a:bodyPr/>
        <a:lstStyle/>
        <a:p>
          <a:endParaRPr lang="en-US"/>
        </a:p>
      </dgm:t>
    </dgm:pt>
    <dgm:pt modelId="{709545F9-D758-B94F-8388-F80297DD4789}" type="pres">
      <dgm:prSet presAssocID="{83E86C4D-84BA-3642-82E3-B1F340106757}" presName="Name8" presStyleCnt="0"/>
      <dgm:spPr/>
    </dgm:pt>
    <dgm:pt modelId="{8627EB9F-85EC-254A-AF7B-9940E407D814}" type="pres">
      <dgm:prSet presAssocID="{83E86C4D-84BA-3642-82E3-B1F340106757}" presName="level" presStyleLbl="node1" presStyleIdx="0" presStyleCnt="2" custLinFactNeighborY="549">
        <dgm:presLayoutVars>
          <dgm:chMax val="1"/>
          <dgm:bulletEnabled val="1"/>
        </dgm:presLayoutVars>
      </dgm:prSet>
      <dgm:spPr/>
      <dgm:t>
        <a:bodyPr/>
        <a:lstStyle/>
        <a:p>
          <a:endParaRPr lang="en-US"/>
        </a:p>
      </dgm:t>
    </dgm:pt>
    <dgm:pt modelId="{7B6BB971-5B29-4045-921B-4AEEAD67306C}" type="pres">
      <dgm:prSet presAssocID="{83E86C4D-84BA-3642-82E3-B1F340106757}" presName="levelTx" presStyleLbl="revTx" presStyleIdx="0" presStyleCnt="0">
        <dgm:presLayoutVars>
          <dgm:chMax val="1"/>
          <dgm:bulletEnabled val="1"/>
        </dgm:presLayoutVars>
      </dgm:prSet>
      <dgm:spPr/>
      <dgm:t>
        <a:bodyPr/>
        <a:lstStyle/>
        <a:p>
          <a:endParaRPr lang="en-US"/>
        </a:p>
      </dgm:t>
    </dgm:pt>
    <dgm:pt modelId="{FA8ECDE5-5F44-A340-9A42-7358383F3B1F}" type="pres">
      <dgm:prSet presAssocID="{399E27FF-94C0-A243-BD75-CBA09295E62F}" presName="Name8" presStyleCnt="0"/>
      <dgm:spPr/>
    </dgm:pt>
    <dgm:pt modelId="{800FF07E-A64D-774A-AFE7-40B6D156B4AB}" type="pres">
      <dgm:prSet presAssocID="{399E27FF-94C0-A243-BD75-CBA09295E62F}" presName="level" presStyleLbl="node1" presStyleIdx="1" presStyleCnt="2" custAng="0">
        <dgm:presLayoutVars>
          <dgm:chMax val="1"/>
          <dgm:bulletEnabled val="1"/>
        </dgm:presLayoutVars>
      </dgm:prSet>
      <dgm:spPr/>
      <dgm:t>
        <a:bodyPr/>
        <a:lstStyle/>
        <a:p>
          <a:endParaRPr lang="en-US"/>
        </a:p>
      </dgm:t>
    </dgm:pt>
    <dgm:pt modelId="{40423BEE-8889-1046-BE33-68C36D7CCE50}" type="pres">
      <dgm:prSet presAssocID="{399E27FF-94C0-A243-BD75-CBA09295E62F}" presName="levelTx" presStyleLbl="revTx" presStyleIdx="0" presStyleCnt="0">
        <dgm:presLayoutVars>
          <dgm:chMax val="1"/>
          <dgm:bulletEnabled val="1"/>
        </dgm:presLayoutVars>
      </dgm:prSet>
      <dgm:spPr/>
      <dgm:t>
        <a:bodyPr/>
        <a:lstStyle/>
        <a:p>
          <a:endParaRPr lang="en-US"/>
        </a:p>
      </dgm:t>
    </dgm:pt>
  </dgm:ptLst>
  <dgm:cxnLst>
    <dgm:cxn modelId="{890F7B1B-085C-A14A-82CB-ABABAA800F19}" srcId="{AA4DAF31-176A-D645-AB4E-E6D8074614D4}" destId="{83E86C4D-84BA-3642-82E3-B1F340106757}" srcOrd="0" destOrd="0" parTransId="{F6533055-E6CD-1046-9421-6B1398ACF665}" sibTransId="{B62D4AA0-294A-834E-B3E9-0ED4A7BF3D41}"/>
    <dgm:cxn modelId="{DE859939-DCC3-5947-9012-2B7E18A4D9E0}" type="presOf" srcId="{399E27FF-94C0-A243-BD75-CBA09295E62F}" destId="{800FF07E-A64D-774A-AFE7-40B6D156B4AB}" srcOrd="0" destOrd="0" presId="urn:microsoft.com/office/officeart/2005/8/layout/pyramid3"/>
    <dgm:cxn modelId="{213B9ECB-5BFA-0045-AD3A-DEF6DCC57612}" type="presOf" srcId="{83E86C4D-84BA-3642-82E3-B1F340106757}" destId="{7B6BB971-5B29-4045-921B-4AEEAD67306C}" srcOrd="1" destOrd="0" presId="urn:microsoft.com/office/officeart/2005/8/layout/pyramid3"/>
    <dgm:cxn modelId="{D66AAAE3-52B0-2248-A2E8-20733E6EF84E}" type="presOf" srcId="{399E27FF-94C0-A243-BD75-CBA09295E62F}" destId="{40423BEE-8889-1046-BE33-68C36D7CCE50}" srcOrd="1" destOrd="0" presId="urn:microsoft.com/office/officeart/2005/8/layout/pyramid3"/>
    <dgm:cxn modelId="{3E3A8D0A-290F-F24F-A6F4-645E9C64A175}" srcId="{AA4DAF31-176A-D645-AB4E-E6D8074614D4}" destId="{399E27FF-94C0-A243-BD75-CBA09295E62F}" srcOrd="1" destOrd="0" parTransId="{81B54F48-CD50-2C4F-854F-3AB09A4F1583}" sibTransId="{A4178EBA-78A8-A443-B917-444516BD8C95}"/>
    <dgm:cxn modelId="{ED63AAB9-CB7D-9842-AE1B-E2CCCA6B90A7}" type="presOf" srcId="{83E86C4D-84BA-3642-82E3-B1F340106757}" destId="{8627EB9F-85EC-254A-AF7B-9940E407D814}" srcOrd="0" destOrd="0" presId="urn:microsoft.com/office/officeart/2005/8/layout/pyramid3"/>
    <dgm:cxn modelId="{3D70F322-DB39-9E49-8343-39064C74A050}" type="presOf" srcId="{AA4DAF31-176A-D645-AB4E-E6D8074614D4}" destId="{A7F63311-568B-934B-BEC7-618F0466A770}" srcOrd="0" destOrd="0" presId="urn:microsoft.com/office/officeart/2005/8/layout/pyramid3"/>
    <dgm:cxn modelId="{2CAF3F23-A228-FE42-A250-FD89029BAC8B}" type="presParOf" srcId="{A7F63311-568B-934B-BEC7-618F0466A770}" destId="{709545F9-D758-B94F-8388-F80297DD4789}" srcOrd="0" destOrd="0" presId="urn:microsoft.com/office/officeart/2005/8/layout/pyramid3"/>
    <dgm:cxn modelId="{99ADEEC9-B6F2-1F47-ADD7-7A60E1C0FA0F}" type="presParOf" srcId="{709545F9-D758-B94F-8388-F80297DD4789}" destId="{8627EB9F-85EC-254A-AF7B-9940E407D814}" srcOrd="0" destOrd="0" presId="urn:microsoft.com/office/officeart/2005/8/layout/pyramid3"/>
    <dgm:cxn modelId="{94A68426-24E0-D740-B1CE-84C366BB28C2}" type="presParOf" srcId="{709545F9-D758-B94F-8388-F80297DD4789}" destId="{7B6BB971-5B29-4045-921B-4AEEAD67306C}" srcOrd="1" destOrd="0" presId="urn:microsoft.com/office/officeart/2005/8/layout/pyramid3"/>
    <dgm:cxn modelId="{9B22CCE1-3742-5548-A1CE-573833BAEA91}" type="presParOf" srcId="{A7F63311-568B-934B-BEC7-618F0466A770}" destId="{FA8ECDE5-5F44-A340-9A42-7358383F3B1F}" srcOrd="1" destOrd="0" presId="urn:microsoft.com/office/officeart/2005/8/layout/pyramid3"/>
    <dgm:cxn modelId="{A2419B71-54E2-6E48-8DEC-1AF9F522E6ED}" type="presParOf" srcId="{FA8ECDE5-5F44-A340-9A42-7358383F3B1F}" destId="{800FF07E-A64D-774A-AFE7-40B6D156B4AB}" srcOrd="0" destOrd="0" presId="urn:microsoft.com/office/officeart/2005/8/layout/pyramid3"/>
    <dgm:cxn modelId="{F3D48EC2-F6DF-5E46-8746-D22C4BEB02F5}" type="presParOf" srcId="{FA8ECDE5-5F44-A340-9A42-7358383F3B1F}" destId="{40423BEE-8889-1046-BE33-68C36D7CCE50}" srcOrd="1" destOrd="0" presId="urn:microsoft.com/office/officeart/2005/8/layout/pyramid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E88993ED-1F16-864D-A27B-7DB9BBD1FDCD}" type="doc">
      <dgm:prSet loTypeId="urn:microsoft.com/office/officeart/2005/8/layout/target1" loCatId="relationship" qsTypeId="urn:microsoft.com/office/officeart/2005/8/quickstyle/simple1" qsCatId="simple" csTypeId="urn:microsoft.com/office/officeart/2005/8/colors/accent1_2" csCatId="accent1" phldr="1"/>
      <dgm:spPr/>
      <dgm:t>
        <a:bodyPr/>
        <a:lstStyle/>
        <a:p>
          <a:endParaRPr lang="en-GB"/>
        </a:p>
      </dgm:t>
    </dgm:pt>
    <dgm:pt modelId="{165216B9-7753-3E49-A979-AA9E41EB3FBE}">
      <dgm:prSet custT="1"/>
      <dgm:spPr/>
      <dgm:t>
        <a:bodyPr/>
        <a:lstStyle/>
        <a:p>
          <a:r>
            <a:rPr lang="en-AU" sz="2400" b="1" dirty="0">
              <a:solidFill>
                <a:srgbClr val="C00000"/>
              </a:solidFill>
              <a:latin typeface="ACADEMY ENGRAVED LET PLAIN:1.0" panose="02000000000000000000" pitchFamily="2" charset="0"/>
            </a:rPr>
            <a:t>RINGING OF BELLS</a:t>
          </a:r>
        </a:p>
      </dgm:t>
    </dgm:pt>
    <dgm:pt modelId="{654ABB67-758D-FE47-B3E9-E8E6A356D97C}" type="parTrans" cxnId="{B404DF88-4C5D-514B-ABBB-D81B0A7D5158}">
      <dgm:prSet/>
      <dgm:spPr/>
      <dgm:t>
        <a:bodyPr/>
        <a:lstStyle/>
        <a:p>
          <a:endParaRPr lang="en-GB"/>
        </a:p>
      </dgm:t>
    </dgm:pt>
    <dgm:pt modelId="{924CAAA8-11F9-1344-85DA-929FBD339534}" type="sibTrans" cxnId="{B404DF88-4C5D-514B-ABBB-D81B0A7D5158}">
      <dgm:prSet/>
      <dgm:spPr/>
      <dgm:t>
        <a:bodyPr/>
        <a:lstStyle/>
        <a:p>
          <a:endParaRPr lang="en-GB"/>
        </a:p>
      </dgm:t>
    </dgm:pt>
    <dgm:pt modelId="{C237AC8E-329B-C54C-93D5-AD9E80BEEEF4}">
      <dgm:prSet custT="1"/>
      <dgm:spPr/>
      <dgm:t>
        <a:bodyPr/>
        <a:lstStyle/>
        <a:p>
          <a:r>
            <a:rPr lang="en-AU" sz="2400" b="1" dirty="0">
              <a:solidFill>
                <a:srgbClr val="C00000"/>
              </a:solidFill>
              <a:latin typeface="ACADEMY ENGRAVED LET PLAIN:1.0" panose="02000000000000000000" pitchFamily="2" charset="0"/>
            </a:rPr>
            <a:t>ANGEL COMING IN HUMAN FORM</a:t>
          </a:r>
        </a:p>
      </dgm:t>
    </dgm:pt>
    <dgm:pt modelId="{E6A1995A-99E0-8440-AF3E-08B57884131D}" type="parTrans" cxnId="{672EF183-94C4-B74C-AD6A-E9EA8D872AF8}">
      <dgm:prSet/>
      <dgm:spPr/>
      <dgm:t>
        <a:bodyPr/>
        <a:lstStyle/>
        <a:p>
          <a:endParaRPr lang="en-GB"/>
        </a:p>
      </dgm:t>
    </dgm:pt>
    <dgm:pt modelId="{A34942DE-5327-8E48-BE21-F6DC4524D761}" type="sibTrans" cxnId="{672EF183-94C4-B74C-AD6A-E9EA8D872AF8}">
      <dgm:prSet/>
      <dgm:spPr/>
      <dgm:t>
        <a:bodyPr/>
        <a:lstStyle/>
        <a:p>
          <a:endParaRPr lang="en-GB"/>
        </a:p>
      </dgm:t>
    </dgm:pt>
    <dgm:pt modelId="{842DD784-78F8-0044-A191-807A08AB2BD5}">
      <dgm:prSet custT="1"/>
      <dgm:spPr/>
      <dgm:t>
        <a:bodyPr/>
        <a:lstStyle/>
        <a:p>
          <a:r>
            <a:rPr lang="en-AU" sz="2400" b="1" dirty="0">
              <a:solidFill>
                <a:srgbClr val="C00000"/>
              </a:solidFill>
              <a:latin typeface="ACADEMY ENGRAVED LET PLAIN:1.0" panose="02000000000000000000" pitchFamily="2" charset="0"/>
            </a:rPr>
            <a:t>HIS ORIGINAL APPEARANC</a:t>
          </a:r>
        </a:p>
      </dgm:t>
    </dgm:pt>
    <dgm:pt modelId="{CBA72C3C-B86D-C344-8999-4A223609F518}" type="parTrans" cxnId="{F421D7FE-00BF-0742-855B-D4DCF3DACE77}">
      <dgm:prSet/>
      <dgm:spPr/>
      <dgm:t>
        <a:bodyPr/>
        <a:lstStyle/>
        <a:p>
          <a:endParaRPr lang="en-GB"/>
        </a:p>
      </dgm:t>
    </dgm:pt>
    <dgm:pt modelId="{13DEDE88-F8CB-0A4B-B58E-A797399531AD}" type="sibTrans" cxnId="{F421D7FE-00BF-0742-855B-D4DCF3DACE77}">
      <dgm:prSet/>
      <dgm:spPr/>
      <dgm:t>
        <a:bodyPr/>
        <a:lstStyle/>
        <a:p>
          <a:endParaRPr lang="en-GB"/>
        </a:p>
      </dgm:t>
    </dgm:pt>
    <dgm:pt modelId="{47E570D4-7630-B146-9698-77B344663FDD}">
      <dgm:prSet custT="1"/>
      <dgm:spPr/>
      <dgm:t>
        <a:bodyPr/>
        <a:lstStyle/>
        <a:p>
          <a:r>
            <a:rPr lang="en-AU" sz="2400" b="1" dirty="0">
              <a:solidFill>
                <a:srgbClr val="C00000"/>
              </a:solidFill>
              <a:latin typeface="ACADEMY ENGRAVED LET PLAIN:1.0" panose="02000000000000000000" pitchFamily="2" charset="0"/>
            </a:rPr>
            <a:t>TRUE DREAMS</a:t>
          </a:r>
        </a:p>
      </dgm:t>
    </dgm:pt>
    <dgm:pt modelId="{CEBDA5DC-ADAC-DF47-A074-AA4EB4302354}" type="parTrans" cxnId="{61909017-FEB7-F148-9878-DD7070725269}">
      <dgm:prSet/>
      <dgm:spPr/>
      <dgm:t>
        <a:bodyPr/>
        <a:lstStyle/>
        <a:p>
          <a:endParaRPr lang="en-GB"/>
        </a:p>
      </dgm:t>
    </dgm:pt>
    <dgm:pt modelId="{5B4575FC-4C41-4944-B472-53DB000B3038}" type="sibTrans" cxnId="{61909017-FEB7-F148-9878-DD7070725269}">
      <dgm:prSet/>
      <dgm:spPr/>
      <dgm:t>
        <a:bodyPr/>
        <a:lstStyle/>
        <a:p>
          <a:endParaRPr lang="en-GB"/>
        </a:p>
      </dgm:t>
    </dgm:pt>
    <dgm:pt modelId="{23F5D728-9AD4-1C40-AEF4-1C57175A30AD}">
      <dgm:prSet custT="1"/>
      <dgm:spPr/>
      <dgm:t>
        <a:bodyPr/>
        <a:lstStyle/>
        <a:p>
          <a:r>
            <a:rPr lang="en-AU" sz="2400" b="1" dirty="0">
              <a:solidFill>
                <a:srgbClr val="C00000"/>
              </a:solidFill>
              <a:latin typeface="ACADEMY ENGRAVED LET PLAIN:1.0" panose="02000000000000000000" pitchFamily="2" charset="0"/>
            </a:rPr>
            <a:t>DISCOURSE WITH ALLAH </a:t>
          </a:r>
        </a:p>
      </dgm:t>
    </dgm:pt>
    <dgm:pt modelId="{6A92F16C-74A6-F447-B6CB-C3FA9A56777F}" type="parTrans" cxnId="{69ECCF72-0F09-C144-AD37-C63B73BEAE6F}">
      <dgm:prSet/>
      <dgm:spPr/>
      <dgm:t>
        <a:bodyPr/>
        <a:lstStyle/>
        <a:p>
          <a:endParaRPr lang="en-GB"/>
        </a:p>
      </dgm:t>
    </dgm:pt>
    <dgm:pt modelId="{F2A1BFEF-8872-7F46-8664-EB71B3410B30}" type="sibTrans" cxnId="{69ECCF72-0F09-C144-AD37-C63B73BEAE6F}">
      <dgm:prSet/>
      <dgm:spPr/>
      <dgm:t>
        <a:bodyPr/>
        <a:lstStyle/>
        <a:p>
          <a:endParaRPr lang="en-GB"/>
        </a:p>
      </dgm:t>
    </dgm:pt>
    <dgm:pt modelId="{57490AE9-EACB-934F-855B-E8B3F5F7AC38}">
      <dgm:prSet/>
      <dgm:spPr/>
      <dgm:t>
        <a:bodyPr/>
        <a:lstStyle/>
        <a:p>
          <a:endParaRPr lang="en-GB"/>
        </a:p>
      </dgm:t>
    </dgm:pt>
    <dgm:pt modelId="{9E8B26D5-DB99-9746-ACF6-70ED210244FC}" type="parTrans" cxnId="{2119570B-0999-5C4F-A0EB-16D389860505}">
      <dgm:prSet/>
      <dgm:spPr/>
      <dgm:t>
        <a:bodyPr/>
        <a:lstStyle/>
        <a:p>
          <a:endParaRPr lang="en-GB"/>
        </a:p>
      </dgm:t>
    </dgm:pt>
    <dgm:pt modelId="{16EEF726-70BC-3549-A38C-0A6C1E839248}" type="sibTrans" cxnId="{2119570B-0999-5C4F-A0EB-16D389860505}">
      <dgm:prSet/>
      <dgm:spPr/>
      <dgm:t>
        <a:bodyPr/>
        <a:lstStyle/>
        <a:p>
          <a:endParaRPr lang="en-GB"/>
        </a:p>
      </dgm:t>
    </dgm:pt>
    <dgm:pt modelId="{037A7169-911B-124B-8C49-433CD3372CE3}">
      <dgm:prSet/>
      <dgm:spPr/>
      <dgm:t>
        <a:bodyPr/>
        <a:lstStyle/>
        <a:p>
          <a:endParaRPr lang="en-GB"/>
        </a:p>
      </dgm:t>
    </dgm:pt>
    <dgm:pt modelId="{F04F9FFD-19E7-0043-A8EF-D5400190D0F0}" type="parTrans" cxnId="{B9D14C48-1CA4-CD4F-89BF-EE10A8F8867D}">
      <dgm:prSet/>
      <dgm:spPr/>
      <dgm:t>
        <a:bodyPr/>
        <a:lstStyle/>
        <a:p>
          <a:endParaRPr lang="en-GB"/>
        </a:p>
      </dgm:t>
    </dgm:pt>
    <dgm:pt modelId="{F949E49E-E1C7-EC45-BF13-F4F6A16B60DD}" type="sibTrans" cxnId="{B9D14C48-1CA4-CD4F-89BF-EE10A8F8867D}">
      <dgm:prSet/>
      <dgm:spPr/>
      <dgm:t>
        <a:bodyPr/>
        <a:lstStyle/>
        <a:p>
          <a:endParaRPr lang="en-GB"/>
        </a:p>
      </dgm:t>
    </dgm:pt>
    <dgm:pt modelId="{CFD8EFB5-3B8D-3546-984C-AB65E8263B4A}" type="pres">
      <dgm:prSet presAssocID="{E88993ED-1F16-864D-A27B-7DB9BBD1FDCD}" presName="composite" presStyleCnt="0">
        <dgm:presLayoutVars>
          <dgm:chMax val="5"/>
          <dgm:dir/>
          <dgm:resizeHandles val="exact"/>
        </dgm:presLayoutVars>
      </dgm:prSet>
      <dgm:spPr/>
      <dgm:t>
        <a:bodyPr/>
        <a:lstStyle/>
        <a:p>
          <a:endParaRPr lang="en-US"/>
        </a:p>
      </dgm:t>
    </dgm:pt>
    <dgm:pt modelId="{BAB8AC83-B7D6-044B-AB75-00E94762BFFD}" type="pres">
      <dgm:prSet presAssocID="{165216B9-7753-3E49-A979-AA9E41EB3FBE}" presName="circle1" presStyleLbl="lnNode1" presStyleIdx="0" presStyleCnt="5" custScaleX="248770" custScaleY="254657"/>
      <dgm:spPr>
        <a:solidFill>
          <a:srgbClr val="C00000"/>
        </a:solidFill>
      </dgm:spPr>
    </dgm:pt>
    <dgm:pt modelId="{2C21DFC3-8B8D-8E44-9AC3-FB53E49EDE28}" type="pres">
      <dgm:prSet presAssocID="{165216B9-7753-3E49-A979-AA9E41EB3FBE}" presName="text1" presStyleLbl="revTx" presStyleIdx="0" presStyleCnt="5" custScaleX="253006" custLinFactNeighborX="55332">
        <dgm:presLayoutVars>
          <dgm:bulletEnabled val="1"/>
        </dgm:presLayoutVars>
      </dgm:prSet>
      <dgm:spPr/>
      <dgm:t>
        <a:bodyPr/>
        <a:lstStyle/>
        <a:p>
          <a:endParaRPr lang="en-US"/>
        </a:p>
      </dgm:t>
    </dgm:pt>
    <dgm:pt modelId="{77BFDD47-88D3-2E46-9812-B740BA1CA433}" type="pres">
      <dgm:prSet presAssocID="{165216B9-7753-3E49-A979-AA9E41EB3FBE}" presName="line1" presStyleLbl="callout" presStyleIdx="0" presStyleCnt="10"/>
      <dgm:spPr/>
    </dgm:pt>
    <dgm:pt modelId="{629114BF-78D3-364F-990F-3FC4AF302C8E}" type="pres">
      <dgm:prSet presAssocID="{165216B9-7753-3E49-A979-AA9E41EB3FBE}" presName="d1" presStyleLbl="callout" presStyleIdx="1" presStyleCnt="10"/>
      <dgm:spPr/>
    </dgm:pt>
    <dgm:pt modelId="{392AB455-4747-F648-B0F2-A594D3696802}" type="pres">
      <dgm:prSet presAssocID="{C237AC8E-329B-C54C-93D5-AD9E80BEEEF4}" presName="circle2" presStyleLbl="lnNode1" presStyleIdx="1" presStyleCnt="5" custScaleX="221939" custScaleY="217177"/>
      <dgm:spPr/>
    </dgm:pt>
    <dgm:pt modelId="{7677BF9F-08DB-7741-9723-F1BEA0A89E84}" type="pres">
      <dgm:prSet presAssocID="{C237AC8E-329B-C54C-93D5-AD9E80BEEEF4}" presName="text2" presStyleLbl="revTx" presStyleIdx="1" presStyleCnt="5" custScaleX="353304" custScaleY="64664" custLinFactX="12823" custLinFactNeighborX="100000" custLinFactNeighborY="-12697">
        <dgm:presLayoutVars>
          <dgm:bulletEnabled val="1"/>
        </dgm:presLayoutVars>
      </dgm:prSet>
      <dgm:spPr/>
      <dgm:t>
        <a:bodyPr/>
        <a:lstStyle/>
        <a:p>
          <a:endParaRPr lang="en-US"/>
        </a:p>
      </dgm:t>
    </dgm:pt>
    <dgm:pt modelId="{9A345BEC-0AE0-AC4D-9F7A-F669E71663B6}" type="pres">
      <dgm:prSet presAssocID="{C237AC8E-329B-C54C-93D5-AD9E80BEEEF4}" presName="line2" presStyleLbl="callout" presStyleIdx="2" presStyleCnt="10"/>
      <dgm:spPr/>
    </dgm:pt>
    <dgm:pt modelId="{B56C4A86-2D0A-714D-9EF0-F39BE873BD36}" type="pres">
      <dgm:prSet presAssocID="{C237AC8E-329B-C54C-93D5-AD9E80BEEEF4}" presName="d2" presStyleLbl="callout" presStyleIdx="3" presStyleCnt="10"/>
      <dgm:spPr/>
    </dgm:pt>
    <dgm:pt modelId="{1768BBD1-B8B2-2C40-8F4C-2959D8F0834D}" type="pres">
      <dgm:prSet presAssocID="{842DD784-78F8-0044-A191-807A08AB2BD5}" presName="circle3" presStyleLbl="lnNode1" presStyleIdx="2" presStyleCnt="5" custLinFactNeighborX="50926" custLinFactNeighborY="56475"/>
      <dgm:spPr>
        <a:solidFill>
          <a:schemeClr val="accent1">
            <a:lumMod val="40000"/>
            <a:lumOff val="60000"/>
          </a:schemeClr>
        </a:solidFill>
      </dgm:spPr>
    </dgm:pt>
    <dgm:pt modelId="{5FBA32EB-3D86-8B42-88FE-3EB8ACF66BD8}" type="pres">
      <dgm:prSet presAssocID="{842DD784-78F8-0044-A191-807A08AB2BD5}" presName="text3" presStyleLbl="revTx" presStyleIdx="2" presStyleCnt="5" custScaleX="331866" custLinFactNeighborX="81293" custLinFactNeighborY="-7267">
        <dgm:presLayoutVars>
          <dgm:bulletEnabled val="1"/>
        </dgm:presLayoutVars>
      </dgm:prSet>
      <dgm:spPr/>
      <dgm:t>
        <a:bodyPr/>
        <a:lstStyle/>
        <a:p>
          <a:endParaRPr lang="en-US"/>
        </a:p>
      </dgm:t>
    </dgm:pt>
    <dgm:pt modelId="{D5058ACA-911E-0A43-A7D1-3E05633360C9}" type="pres">
      <dgm:prSet presAssocID="{842DD784-78F8-0044-A191-807A08AB2BD5}" presName="line3" presStyleLbl="callout" presStyleIdx="4" presStyleCnt="10"/>
      <dgm:spPr/>
    </dgm:pt>
    <dgm:pt modelId="{0BCBC8C1-109C-4047-A969-B48788470DAA}" type="pres">
      <dgm:prSet presAssocID="{842DD784-78F8-0044-A191-807A08AB2BD5}" presName="d3" presStyleLbl="callout" presStyleIdx="5" presStyleCnt="10"/>
      <dgm:spPr/>
    </dgm:pt>
    <dgm:pt modelId="{3FCC7FE6-0A74-744F-AFC7-C9236ECB4514}" type="pres">
      <dgm:prSet presAssocID="{47E570D4-7630-B146-9698-77B344663FDD}" presName="circle4" presStyleLbl="lnNode1" presStyleIdx="3" presStyleCnt="5" custScaleX="130529" custScaleY="122394" custLinFactNeighborX="-10566" custLinFactNeighborY="-24015"/>
      <dgm:spPr>
        <a:solidFill>
          <a:schemeClr val="bg2">
            <a:lumMod val="75000"/>
          </a:schemeClr>
        </a:solidFill>
      </dgm:spPr>
    </dgm:pt>
    <dgm:pt modelId="{039CFEDA-2634-9844-A887-118DDB8BFD85}" type="pres">
      <dgm:prSet presAssocID="{47E570D4-7630-B146-9698-77B344663FDD}" presName="text4" presStyleLbl="revTx" presStyleIdx="3" presStyleCnt="5" custScaleX="227812" custLinFactNeighborX="65004" custLinFactNeighborY="-8465">
        <dgm:presLayoutVars>
          <dgm:bulletEnabled val="1"/>
        </dgm:presLayoutVars>
      </dgm:prSet>
      <dgm:spPr/>
      <dgm:t>
        <a:bodyPr/>
        <a:lstStyle/>
        <a:p>
          <a:endParaRPr lang="en-US"/>
        </a:p>
      </dgm:t>
    </dgm:pt>
    <dgm:pt modelId="{236FEA1C-D7FA-824A-AFE4-EB9D5A7D290A}" type="pres">
      <dgm:prSet presAssocID="{47E570D4-7630-B146-9698-77B344663FDD}" presName="line4" presStyleLbl="callout" presStyleIdx="6" presStyleCnt="10"/>
      <dgm:spPr/>
    </dgm:pt>
    <dgm:pt modelId="{D193DD47-C118-2844-AE8F-313F708B988F}" type="pres">
      <dgm:prSet presAssocID="{47E570D4-7630-B146-9698-77B344663FDD}" presName="d4" presStyleLbl="callout" presStyleIdx="7" presStyleCnt="10"/>
      <dgm:spPr/>
    </dgm:pt>
    <dgm:pt modelId="{4C57DA06-0122-5E4B-BE2B-04994B39B672}" type="pres">
      <dgm:prSet presAssocID="{23F5D728-9AD4-1C40-AEF4-1C57175A30AD}" presName="circle5" presStyleLbl="lnNode1" presStyleIdx="4" presStyleCnt="5" custScaleX="127052" custScaleY="133333" custLinFactNeighborX="-40721" custLinFactNeighborY="-2989"/>
      <dgm:spPr>
        <a:solidFill>
          <a:schemeClr val="accent5">
            <a:lumMod val="20000"/>
            <a:lumOff val="80000"/>
          </a:schemeClr>
        </a:solidFill>
      </dgm:spPr>
    </dgm:pt>
    <dgm:pt modelId="{2C46E157-624D-F84B-8540-17DCBD8D3280}" type="pres">
      <dgm:prSet presAssocID="{23F5D728-9AD4-1C40-AEF4-1C57175A30AD}" presName="text5" presStyleLbl="revTx" presStyleIdx="4" presStyleCnt="5" custScaleX="275421" custLinFactNeighborX="82933" custLinFactNeighborY="-8465">
        <dgm:presLayoutVars>
          <dgm:bulletEnabled val="1"/>
        </dgm:presLayoutVars>
      </dgm:prSet>
      <dgm:spPr/>
      <dgm:t>
        <a:bodyPr/>
        <a:lstStyle/>
        <a:p>
          <a:endParaRPr lang="en-US"/>
        </a:p>
      </dgm:t>
    </dgm:pt>
    <dgm:pt modelId="{A1A1BC45-C437-F04F-8F68-75A50A5567CE}" type="pres">
      <dgm:prSet presAssocID="{23F5D728-9AD4-1C40-AEF4-1C57175A30AD}" presName="line5" presStyleLbl="callout" presStyleIdx="8" presStyleCnt="10"/>
      <dgm:spPr/>
    </dgm:pt>
    <dgm:pt modelId="{804C849D-147A-E241-A591-2CFC11864CD9}" type="pres">
      <dgm:prSet presAssocID="{23F5D728-9AD4-1C40-AEF4-1C57175A30AD}" presName="d5" presStyleLbl="callout" presStyleIdx="9" presStyleCnt="10"/>
      <dgm:spPr/>
    </dgm:pt>
  </dgm:ptLst>
  <dgm:cxnLst>
    <dgm:cxn modelId="{69CDE180-796E-4943-9462-6B391A0C9FA3}" type="presOf" srcId="{47E570D4-7630-B146-9698-77B344663FDD}" destId="{039CFEDA-2634-9844-A887-118DDB8BFD85}" srcOrd="0" destOrd="0" presId="urn:microsoft.com/office/officeart/2005/8/layout/target1"/>
    <dgm:cxn modelId="{6F15437D-527F-E84B-92BE-226A49954787}" type="presOf" srcId="{23F5D728-9AD4-1C40-AEF4-1C57175A30AD}" destId="{2C46E157-624D-F84B-8540-17DCBD8D3280}" srcOrd="0" destOrd="0" presId="urn:microsoft.com/office/officeart/2005/8/layout/target1"/>
    <dgm:cxn modelId="{B9D14C48-1CA4-CD4F-89BF-EE10A8F8867D}" srcId="{E88993ED-1F16-864D-A27B-7DB9BBD1FDCD}" destId="{037A7169-911B-124B-8C49-433CD3372CE3}" srcOrd="6" destOrd="0" parTransId="{F04F9FFD-19E7-0043-A8EF-D5400190D0F0}" sibTransId="{F949E49E-E1C7-EC45-BF13-F4F6A16B60DD}"/>
    <dgm:cxn modelId="{61909017-FEB7-F148-9878-DD7070725269}" srcId="{E88993ED-1F16-864D-A27B-7DB9BBD1FDCD}" destId="{47E570D4-7630-B146-9698-77B344663FDD}" srcOrd="3" destOrd="0" parTransId="{CEBDA5DC-ADAC-DF47-A074-AA4EB4302354}" sibTransId="{5B4575FC-4C41-4944-B472-53DB000B3038}"/>
    <dgm:cxn modelId="{2119570B-0999-5C4F-A0EB-16D389860505}" srcId="{E88993ED-1F16-864D-A27B-7DB9BBD1FDCD}" destId="{57490AE9-EACB-934F-855B-E8B3F5F7AC38}" srcOrd="5" destOrd="0" parTransId="{9E8B26D5-DB99-9746-ACF6-70ED210244FC}" sibTransId="{16EEF726-70BC-3549-A38C-0A6C1E839248}"/>
    <dgm:cxn modelId="{69ECCF72-0F09-C144-AD37-C63B73BEAE6F}" srcId="{E88993ED-1F16-864D-A27B-7DB9BBD1FDCD}" destId="{23F5D728-9AD4-1C40-AEF4-1C57175A30AD}" srcOrd="4" destOrd="0" parTransId="{6A92F16C-74A6-F447-B6CB-C3FA9A56777F}" sibTransId="{F2A1BFEF-8872-7F46-8664-EB71B3410B30}"/>
    <dgm:cxn modelId="{B7CA7739-2DD8-994E-ABC0-386F5235DED1}" type="presOf" srcId="{842DD784-78F8-0044-A191-807A08AB2BD5}" destId="{5FBA32EB-3D86-8B42-88FE-3EB8ACF66BD8}" srcOrd="0" destOrd="0" presId="urn:microsoft.com/office/officeart/2005/8/layout/target1"/>
    <dgm:cxn modelId="{F421D7FE-00BF-0742-855B-D4DCF3DACE77}" srcId="{E88993ED-1F16-864D-A27B-7DB9BBD1FDCD}" destId="{842DD784-78F8-0044-A191-807A08AB2BD5}" srcOrd="2" destOrd="0" parTransId="{CBA72C3C-B86D-C344-8999-4A223609F518}" sibTransId="{13DEDE88-F8CB-0A4B-B58E-A797399531AD}"/>
    <dgm:cxn modelId="{BDBF97D8-1A13-9E43-8201-8F23A49F7430}" type="presOf" srcId="{C237AC8E-329B-C54C-93D5-AD9E80BEEEF4}" destId="{7677BF9F-08DB-7741-9723-F1BEA0A89E84}" srcOrd="0" destOrd="0" presId="urn:microsoft.com/office/officeart/2005/8/layout/target1"/>
    <dgm:cxn modelId="{FA4CDE3C-81D2-3046-8A58-83A97B3E9529}" type="presOf" srcId="{E88993ED-1F16-864D-A27B-7DB9BBD1FDCD}" destId="{CFD8EFB5-3B8D-3546-984C-AB65E8263B4A}" srcOrd="0" destOrd="0" presId="urn:microsoft.com/office/officeart/2005/8/layout/target1"/>
    <dgm:cxn modelId="{41C00BBD-3B37-C748-B619-00A922E304E6}" type="presOf" srcId="{165216B9-7753-3E49-A979-AA9E41EB3FBE}" destId="{2C21DFC3-8B8D-8E44-9AC3-FB53E49EDE28}" srcOrd="0" destOrd="0" presId="urn:microsoft.com/office/officeart/2005/8/layout/target1"/>
    <dgm:cxn modelId="{B404DF88-4C5D-514B-ABBB-D81B0A7D5158}" srcId="{E88993ED-1F16-864D-A27B-7DB9BBD1FDCD}" destId="{165216B9-7753-3E49-A979-AA9E41EB3FBE}" srcOrd="0" destOrd="0" parTransId="{654ABB67-758D-FE47-B3E9-E8E6A356D97C}" sibTransId="{924CAAA8-11F9-1344-85DA-929FBD339534}"/>
    <dgm:cxn modelId="{672EF183-94C4-B74C-AD6A-E9EA8D872AF8}" srcId="{E88993ED-1F16-864D-A27B-7DB9BBD1FDCD}" destId="{C237AC8E-329B-C54C-93D5-AD9E80BEEEF4}" srcOrd="1" destOrd="0" parTransId="{E6A1995A-99E0-8440-AF3E-08B57884131D}" sibTransId="{A34942DE-5327-8E48-BE21-F6DC4524D761}"/>
    <dgm:cxn modelId="{3E67AC64-FF52-8E49-90CB-CBC5805B3216}" type="presParOf" srcId="{CFD8EFB5-3B8D-3546-984C-AB65E8263B4A}" destId="{BAB8AC83-B7D6-044B-AB75-00E94762BFFD}" srcOrd="0" destOrd="0" presId="urn:microsoft.com/office/officeart/2005/8/layout/target1"/>
    <dgm:cxn modelId="{AAE4629B-F28E-664C-BA31-33C01156B181}" type="presParOf" srcId="{CFD8EFB5-3B8D-3546-984C-AB65E8263B4A}" destId="{2C21DFC3-8B8D-8E44-9AC3-FB53E49EDE28}" srcOrd="1" destOrd="0" presId="urn:microsoft.com/office/officeart/2005/8/layout/target1"/>
    <dgm:cxn modelId="{7998706F-F24D-2149-9B4B-8B0E19B3B91D}" type="presParOf" srcId="{CFD8EFB5-3B8D-3546-984C-AB65E8263B4A}" destId="{77BFDD47-88D3-2E46-9812-B740BA1CA433}" srcOrd="2" destOrd="0" presId="urn:microsoft.com/office/officeart/2005/8/layout/target1"/>
    <dgm:cxn modelId="{FFD91FE8-B3A6-CD48-B84E-4DD3CD6C1A7E}" type="presParOf" srcId="{CFD8EFB5-3B8D-3546-984C-AB65E8263B4A}" destId="{629114BF-78D3-364F-990F-3FC4AF302C8E}" srcOrd="3" destOrd="0" presId="urn:microsoft.com/office/officeart/2005/8/layout/target1"/>
    <dgm:cxn modelId="{F9C41E4E-FB30-8944-921A-281DD963383D}" type="presParOf" srcId="{CFD8EFB5-3B8D-3546-984C-AB65E8263B4A}" destId="{392AB455-4747-F648-B0F2-A594D3696802}" srcOrd="4" destOrd="0" presId="urn:microsoft.com/office/officeart/2005/8/layout/target1"/>
    <dgm:cxn modelId="{8E591228-319E-9D4C-8C26-2FC361ECD3AF}" type="presParOf" srcId="{CFD8EFB5-3B8D-3546-984C-AB65E8263B4A}" destId="{7677BF9F-08DB-7741-9723-F1BEA0A89E84}" srcOrd="5" destOrd="0" presId="urn:microsoft.com/office/officeart/2005/8/layout/target1"/>
    <dgm:cxn modelId="{D18156EC-1A9C-B741-BA1F-A473A8997A8D}" type="presParOf" srcId="{CFD8EFB5-3B8D-3546-984C-AB65E8263B4A}" destId="{9A345BEC-0AE0-AC4D-9F7A-F669E71663B6}" srcOrd="6" destOrd="0" presId="urn:microsoft.com/office/officeart/2005/8/layout/target1"/>
    <dgm:cxn modelId="{D786B1C9-BE07-9B4B-B99D-DD377BA61F5A}" type="presParOf" srcId="{CFD8EFB5-3B8D-3546-984C-AB65E8263B4A}" destId="{B56C4A86-2D0A-714D-9EF0-F39BE873BD36}" srcOrd="7" destOrd="0" presId="urn:microsoft.com/office/officeart/2005/8/layout/target1"/>
    <dgm:cxn modelId="{710E49CE-D983-F54A-862C-2666C06D1122}" type="presParOf" srcId="{CFD8EFB5-3B8D-3546-984C-AB65E8263B4A}" destId="{1768BBD1-B8B2-2C40-8F4C-2959D8F0834D}" srcOrd="8" destOrd="0" presId="urn:microsoft.com/office/officeart/2005/8/layout/target1"/>
    <dgm:cxn modelId="{E2A6A473-6C62-1F42-8760-C3AD62D43D7E}" type="presParOf" srcId="{CFD8EFB5-3B8D-3546-984C-AB65E8263B4A}" destId="{5FBA32EB-3D86-8B42-88FE-3EB8ACF66BD8}" srcOrd="9" destOrd="0" presId="urn:microsoft.com/office/officeart/2005/8/layout/target1"/>
    <dgm:cxn modelId="{1B88AA14-8280-3F40-A0F6-6CDAE9B8990F}" type="presParOf" srcId="{CFD8EFB5-3B8D-3546-984C-AB65E8263B4A}" destId="{D5058ACA-911E-0A43-A7D1-3E05633360C9}" srcOrd="10" destOrd="0" presId="urn:microsoft.com/office/officeart/2005/8/layout/target1"/>
    <dgm:cxn modelId="{9A807E33-3F11-3C48-A2EF-CC33604DAAA0}" type="presParOf" srcId="{CFD8EFB5-3B8D-3546-984C-AB65E8263B4A}" destId="{0BCBC8C1-109C-4047-A969-B48788470DAA}" srcOrd="11" destOrd="0" presId="urn:microsoft.com/office/officeart/2005/8/layout/target1"/>
    <dgm:cxn modelId="{86875882-8C46-5A44-AC57-9A6CF4E875AB}" type="presParOf" srcId="{CFD8EFB5-3B8D-3546-984C-AB65E8263B4A}" destId="{3FCC7FE6-0A74-744F-AFC7-C9236ECB4514}" srcOrd="12" destOrd="0" presId="urn:microsoft.com/office/officeart/2005/8/layout/target1"/>
    <dgm:cxn modelId="{2CFD832B-6F75-C14D-8A49-2C7568FFD363}" type="presParOf" srcId="{CFD8EFB5-3B8D-3546-984C-AB65E8263B4A}" destId="{039CFEDA-2634-9844-A887-118DDB8BFD85}" srcOrd="13" destOrd="0" presId="urn:microsoft.com/office/officeart/2005/8/layout/target1"/>
    <dgm:cxn modelId="{AC9F0CFA-171E-A149-903A-785FA2165CCB}" type="presParOf" srcId="{CFD8EFB5-3B8D-3546-984C-AB65E8263B4A}" destId="{236FEA1C-D7FA-824A-AFE4-EB9D5A7D290A}" srcOrd="14" destOrd="0" presId="urn:microsoft.com/office/officeart/2005/8/layout/target1"/>
    <dgm:cxn modelId="{CC248C35-9CEA-B94D-A791-FC692B2075A1}" type="presParOf" srcId="{CFD8EFB5-3B8D-3546-984C-AB65E8263B4A}" destId="{D193DD47-C118-2844-AE8F-313F708B988F}" srcOrd="15" destOrd="0" presId="urn:microsoft.com/office/officeart/2005/8/layout/target1"/>
    <dgm:cxn modelId="{C3C220A5-79F7-2C49-BC4A-0388D2C19D81}" type="presParOf" srcId="{CFD8EFB5-3B8D-3546-984C-AB65E8263B4A}" destId="{4C57DA06-0122-5E4B-BE2B-04994B39B672}" srcOrd="16" destOrd="0" presId="urn:microsoft.com/office/officeart/2005/8/layout/target1"/>
    <dgm:cxn modelId="{16EA8DF8-D015-4042-A430-C33C0A56E46D}" type="presParOf" srcId="{CFD8EFB5-3B8D-3546-984C-AB65E8263B4A}" destId="{2C46E157-624D-F84B-8540-17DCBD8D3280}" srcOrd="17" destOrd="0" presId="urn:microsoft.com/office/officeart/2005/8/layout/target1"/>
    <dgm:cxn modelId="{7CFE64D1-FD57-1E4E-A6F2-A88D1F1EF425}" type="presParOf" srcId="{CFD8EFB5-3B8D-3546-984C-AB65E8263B4A}" destId="{A1A1BC45-C437-F04F-8F68-75A50A5567CE}" srcOrd="18" destOrd="0" presId="urn:microsoft.com/office/officeart/2005/8/layout/target1"/>
    <dgm:cxn modelId="{38DB750C-15AF-9A4D-8714-73E50D2B366B}" type="presParOf" srcId="{CFD8EFB5-3B8D-3546-984C-AB65E8263B4A}" destId="{804C849D-147A-E241-A591-2CFC11864CD9}" srcOrd="19" destOrd="0" presId="urn:microsoft.com/office/officeart/2005/8/layout/targe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2D5A0E27-B874-4A89-97A8-466D5E7116D0}" type="doc">
      <dgm:prSet loTypeId="urn:microsoft.com/office/officeart/2005/8/layout/vProcess5" loCatId="process" qsTypeId="urn:microsoft.com/office/officeart/2005/8/quickstyle/simple1" qsCatId="simple" csTypeId="urn:microsoft.com/office/officeart/2005/8/colors/colorful2" csCatId="colorful" phldr="1"/>
      <dgm:spPr/>
      <dgm:t>
        <a:bodyPr/>
        <a:lstStyle/>
        <a:p>
          <a:endParaRPr lang="en-US"/>
        </a:p>
      </dgm:t>
    </dgm:pt>
    <dgm:pt modelId="{A67ACA58-1ABD-4EE1-B422-5C23F66BBD2B}">
      <dgm:prSet custT="1"/>
      <dgm:spPr/>
      <dgm:t>
        <a:bodyPr/>
        <a:lstStyle/>
        <a:p>
          <a:r>
            <a:rPr lang="en-AU" sz="2400" dirty="0">
              <a:solidFill>
                <a:schemeClr val="tx1"/>
              </a:solidFill>
              <a:latin typeface="Andalus" panose="02020603050405020304" pitchFamily="18" charset="-78"/>
              <a:cs typeface="Andalus" panose="02020603050405020304" pitchFamily="18" charset="-78"/>
            </a:rPr>
            <a:t>The Prophet </a:t>
          </a:r>
          <a:r>
            <a:rPr lang="ar" sz="2400" b="1" i="0" dirty="0">
              <a:solidFill>
                <a:srgbClr val="C00000"/>
              </a:solidFill>
              <a:effectLst/>
              <a:latin typeface="proxima-nova"/>
            </a:rPr>
            <a:t>ﷺ</a:t>
          </a:r>
          <a:r>
            <a:rPr lang="en-AU" sz="2400" dirty="0">
              <a:solidFill>
                <a:schemeClr val="tx1"/>
              </a:solidFill>
              <a:latin typeface="Andalus" panose="02020603050405020304" pitchFamily="18" charset="-78"/>
              <a:cs typeface="Andalus" panose="02020603050405020304" pitchFamily="18" charset="-78"/>
            </a:rPr>
            <a:t>experienced intense feelings;</a:t>
          </a:r>
          <a:endParaRPr lang="en-US" sz="2400" dirty="0">
            <a:solidFill>
              <a:schemeClr val="tx1"/>
            </a:solidFill>
            <a:latin typeface="Andalus" panose="02020603050405020304" pitchFamily="18" charset="-78"/>
            <a:cs typeface="Andalus" panose="02020603050405020304" pitchFamily="18" charset="-78"/>
          </a:endParaRPr>
        </a:p>
      </dgm:t>
    </dgm:pt>
    <dgm:pt modelId="{67BB285B-0125-4691-A671-B5179982E2B7}" type="parTrans" cxnId="{D2D017EC-551E-4A5B-BE32-011DC41FAE20}">
      <dgm:prSet/>
      <dgm:spPr/>
      <dgm:t>
        <a:bodyPr/>
        <a:lstStyle/>
        <a:p>
          <a:endParaRPr lang="en-US"/>
        </a:p>
      </dgm:t>
    </dgm:pt>
    <dgm:pt modelId="{7CF5E64C-EF5A-4318-830D-3C4A256BC875}" type="sibTrans" cxnId="{D2D017EC-551E-4A5B-BE32-011DC41FAE20}">
      <dgm:prSet custT="1"/>
      <dgm:spPr/>
      <dgm:t>
        <a:bodyPr/>
        <a:lstStyle/>
        <a:p>
          <a:endParaRPr lang="en-US" sz="2400">
            <a:solidFill>
              <a:schemeClr val="tx1"/>
            </a:solidFill>
            <a:latin typeface="Andalus" panose="02020603050405020304" pitchFamily="18" charset="-78"/>
            <a:cs typeface="Andalus" panose="02020603050405020304" pitchFamily="18" charset="-78"/>
          </a:endParaRPr>
        </a:p>
      </dgm:t>
    </dgm:pt>
    <dgm:pt modelId="{EEA893A6-53D6-42E9-A518-279EF8151DF9}">
      <dgm:prSet custT="1"/>
      <dgm:spPr/>
      <dgm:t>
        <a:bodyPr/>
        <a:lstStyle/>
        <a:p>
          <a:r>
            <a:rPr lang="en-AU" sz="2400" dirty="0">
              <a:solidFill>
                <a:schemeClr val="tx1"/>
              </a:solidFill>
              <a:latin typeface="Andalus" panose="02020603050405020304" pitchFamily="18" charset="-78"/>
              <a:cs typeface="Andalus" panose="02020603050405020304" pitchFamily="18" charset="-78"/>
            </a:rPr>
            <a:t>Shook and trembled, his face was extremely pale, he sweated even in cold weather, and he breathed heavily.</a:t>
          </a:r>
          <a:endParaRPr lang="en-US" sz="2400" dirty="0">
            <a:solidFill>
              <a:schemeClr val="tx1"/>
            </a:solidFill>
            <a:latin typeface="Andalus" panose="02020603050405020304" pitchFamily="18" charset="-78"/>
            <a:cs typeface="Andalus" panose="02020603050405020304" pitchFamily="18" charset="-78"/>
          </a:endParaRPr>
        </a:p>
      </dgm:t>
    </dgm:pt>
    <dgm:pt modelId="{FDD2DD95-4C32-4906-AEC3-3FBC8D6D6504}" type="parTrans" cxnId="{0AE9DAC0-4B78-456A-9D03-7C525C745B6E}">
      <dgm:prSet/>
      <dgm:spPr/>
      <dgm:t>
        <a:bodyPr/>
        <a:lstStyle/>
        <a:p>
          <a:endParaRPr lang="en-US"/>
        </a:p>
      </dgm:t>
    </dgm:pt>
    <dgm:pt modelId="{987AC8C0-7483-47C9-9D2A-A9CD97A12A92}" type="sibTrans" cxnId="{0AE9DAC0-4B78-456A-9D03-7C525C745B6E}">
      <dgm:prSet custT="1"/>
      <dgm:spPr/>
      <dgm:t>
        <a:bodyPr/>
        <a:lstStyle/>
        <a:p>
          <a:endParaRPr lang="en-US" sz="2400">
            <a:solidFill>
              <a:schemeClr val="tx1"/>
            </a:solidFill>
            <a:latin typeface="Andalus" panose="02020603050405020304" pitchFamily="18" charset="-78"/>
            <a:cs typeface="Andalus" panose="02020603050405020304" pitchFamily="18" charset="-78"/>
          </a:endParaRPr>
        </a:p>
      </dgm:t>
    </dgm:pt>
    <dgm:pt modelId="{6C3248D9-AF12-4E7C-BC0A-E5BB9B11FF22}">
      <dgm:prSet custT="1"/>
      <dgm:spPr/>
      <dgm:t>
        <a:bodyPr/>
        <a:lstStyle/>
        <a:p>
          <a:r>
            <a:rPr lang="en-AU" sz="2400" dirty="0">
              <a:solidFill>
                <a:schemeClr val="tx1"/>
              </a:solidFill>
              <a:latin typeface="Andalus" panose="02020603050405020304" pitchFamily="18" charset="-78"/>
              <a:cs typeface="Andalus" panose="02020603050405020304" pitchFamily="18" charset="-78"/>
            </a:rPr>
            <a:t>If he was mounted on a camel when the revelation came, then  camel would kneel, and the Prophet (</a:t>
          </a:r>
          <a:r>
            <a:rPr lang="ar" sz="2400" b="1" i="0" dirty="0">
              <a:solidFill>
                <a:srgbClr val="C00000"/>
              </a:solidFill>
              <a:effectLst/>
              <a:latin typeface="proxima-nova"/>
            </a:rPr>
            <a:t>ﷺ</a:t>
          </a:r>
          <a:r>
            <a:rPr lang="en-AU" sz="2400" dirty="0">
              <a:solidFill>
                <a:schemeClr val="tx1"/>
              </a:solidFill>
              <a:latin typeface="Andalus" panose="02020603050405020304" pitchFamily="18" charset="-78"/>
              <a:cs typeface="Andalus" panose="02020603050405020304" pitchFamily="18" charset="-78"/>
            </a:rPr>
            <a:t>) had to unmount it. </a:t>
          </a:r>
          <a:endParaRPr lang="en-US" sz="2400" dirty="0">
            <a:solidFill>
              <a:schemeClr val="tx1"/>
            </a:solidFill>
            <a:latin typeface="Andalus" panose="02020603050405020304" pitchFamily="18" charset="-78"/>
            <a:cs typeface="Andalus" panose="02020603050405020304" pitchFamily="18" charset="-78"/>
          </a:endParaRPr>
        </a:p>
      </dgm:t>
    </dgm:pt>
    <dgm:pt modelId="{155609B5-811C-4AAF-9338-2278757B0FAB}" type="parTrans" cxnId="{5C5F90B9-E825-42BF-9F92-8C18307C41E5}">
      <dgm:prSet/>
      <dgm:spPr/>
      <dgm:t>
        <a:bodyPr/>
        <a:lstStyle/>
        <a:p>
          <a:endParaRPr lang="en-US"/>
        </a:p>
      </dgm:t>
    </dgm:pt>
    <dgm:pt modelId="{C7566788-C795-49FD-8B02-329D53FD6FD8}" type="sibTrans" cxnId="{5C5F90B9-E825-42BF-9F92-8C18307C41E5}">
      <dgm:prSet custT="1"/>
      <dgm:spPr/>
      <dgm:t>
        <a:bodyPr/>
        <a:lstStyle/>
        <a:p>
          <a:pPr rtl="0"/>
          <a:endParaRPr lang="en-US" sz="2400">
            <a:solidFill>
              <a:schemeClr val="tx1"/>
            </a:solidFill>
            <a:latin typeface="Andalus" panose="02020603050405020304" pitchFamily="18" charset="-78"/>
            <a:cs typeface="Andalus" panose="02020603050405020304" pitchFamily="18" charset="-78"/>
          </a:endParaRPr>
        </a:p>
      </dgm:t>
    </dgm:pt>
    <dgm:pt modelId="{5B8C81E4-3ACD-408A-89C3-A27508E602E6}">
      <dgm:prSet custT="1"/>
      <dgm:spPr/>
      <dgm:t>
        <a:bodyPr/>
        <a:lstStyle/>
        <a:p>
          <a:r>
            <a:rPr lang="en-AU" sz="2400" dirty="0">
              <a:solidFill>
                <a:schemeClr val="tx1"/>
              </a:solidFill>
              <a:latin typeface="Andalus" panose="02020603050405020304" pitchFamily="18" charset="-78"/>
              <a:cs typeface="Andalus" panose="02020603050405020304" pitchFamily="18" charset="-78"/>
            </a:rPr>
            <a:t>Once the Prophet (</a:t>
          </a:r>
          <a:r>
            <a:rPr lang="ar" sz="2400" b="1" i="0" dirty="0">
              <a:solidFill>
                <a:srgbClr val="C00000"/>
              </a:solidFill>
              <a:effectLst/>
              <a:latin typeface="proxima-nova"/>
            </a:rPr>
            <a:t>ﷺ</a:t>
          </a:r>
          <a:r>
            <a:rPr lang="en-AU" sz="2400" dirty="0">
              <a:solidFill>
                <a:schemeClr val="tx1"/>
              </a:solidFill>
              <a:latin typeface="Andalus" panose="02020603050405020304" pitchFamily="18" charset="-78"/>
              <a:cs typeface="Andalus" panose="02020603050405020304" pitchFamily="18" charset="-78"/>
            </a:rPr>
            <a:t>) received the revelation when his knees were resting on top of the legs of Zayd b. Thabit; Zayd felt so much weight on his legs that they almost broke.</a:t>
          </a:r>
          <a:endParaRPr lang="en-US" sz="2400" dirty="0">
            <a:solidFill>
              <a:schemeClr val="tx1"/>
            </a:solidFill>
            <a:latin typeface="Andalus" panose="02020603050405020304" pitchFamily="18" charset="-78"/>
            <a:cs typeface="Andalus" panose="02020603050405020304" pitchFamily="18" charset="-78"/>
          </a:endParaRPr>
        </a:p>
      </dgm:t>
    </dgm:pt>
    <dgm:pt modelId="{BE362459-E73E-40E4-B20B-F4B7AE83FC84}" type="parTrans" cxnId="{AB7A283B-68C5-4B89-A306-C516B07665BE}">
      <dgm:prSet/>
      <dgm:spPr/>
      <dgm:t>
        <a:bodyPr/>
        <a:lstStyle/>
        <a:p>
          <a:endParaRPr lang="en-US"/>
        </a:p>
      </dgm:t>
    </dgm:pt>
    <dgm:pt modelId="{D7FBF0BF-89EA-477C-A244-0E0F86F1F8F6}" type="sibTrans" cxnId="{AB7A283B-68C5-4B89-A306-C516B07665BE}">
      <dgm:prSet/>
      <dgm:spPr/>
      <dgm:t>
        <a:bodyPr/>
        <a:lstStyle/>
        <a:p>
          <a:endParaRPr lang="en-US"/>
        </a:p>
      </dgm:t>
    </dgm:pt>
    <dgm:pt modelId="{B8864A91-98ED-424C-B288-392153AD8D9E}" type="pres">
      <dgm:prSet presAssocID="{2D5A0E27-B874-4A89-97A8-466D5E7116D0}" presName="outerComposite" presStyleCnt="0">
        <dgm:presLayoutVars>
          <dgm:chMax val="5"/>
          <dgm:dir/>
          <dgm:resizeHandles val="exact"/>
        </dgm:presLayoutVars>
      </dgm:prSet>
      <dgm:spPr/>
      <dgm:t>
        <a:bodyPr/>
        <a:lstStyle/>
        <a:p>
          <a:endParaRPr lang="en-US"/>
        </a:p>
      </dgm:t>
    </dgm:pt>
    <dgm:pt modelId="{FBEDB464-50E0-7942-94C4-C196492EFF6A}" type="pres">
      <dgm:prSet presAssocID="{2D5A0E27-B874-4A89-97A8-466D5E7116D0}" presName="dummyMaxCanvas" presStyleCnt="0">
        <dgm:presLayoutVars/>
      </dgm:prSet>
      <dgm:spPr/>
    </dgm:pt>
    <dgm:pt modelId="{07AE981D-3885-F44D-ACC7-F4EE3F88226D}" type="pres">
      <dgm:prSet presAssocID="{2D5A0E27-B874-4A89-97A8-466D5E7116D0}" presName="FourNodes_1" presStyleLbl="node1" presStyleIdx="0" presStyleCnt="4" custScaleX="95730" custScaleY="102788" custLinFactNeighborX="3355" custLinFactNeighborY="-3075">
        <dgm:presLayoutVars>
          <dgm:bulletEnabled val="1"/>
        </dgm:presLayoutVars>
      </dgm:prSet>
      <dgm:spPr/>
      <dgm:t>
        <a:bodyPr/>
        <a:lstStyle/>
        <a:p>
          <a:endParaRPr lang="en-US"/>
        </a:p>
      </dgm:t>
    </dgm:pt>
    <dgm:pt modelId="{49A84330-B956-4A4F-BC5E-6EFE087B68D4}" type="pres">
      <dgm:prSet presAssocID="{2D5A0E27-B874-4A89-97A8-466D5E7116D0}" presName="FourNodes_2" presStyleLbl="node1" presStyleIdx="1" presStyleCnt="4" custScaleX="101379" custScaleY="113213" custLinFactNeighborX="1231" custLinFactNeighborY="-6352">
        <dgm:presLayoutVars>
          <dgm:bulletEnabled val="1"/>
        </dgm:presLayoutVars>
      </dgm:prSet>
      <dgm:spPr/>
      <dgm:t>
        <a:bodyPr/>
        <a:lstStyle/>
        <a:p>
          <a:endParaRPr lang="en-US"/>
        </a:p>
      </dgm:t>
    </dgm:pt>
    <dgm:pt modelId="{FB7D4037-AF18-E447-9FB1-9A4AB013E6F7}" type="pres">
      <dgm:prSet presAssocID="{2D5A0E27-B874-4A89-97A8-466D5E7116D0}" presName="FourNodes_3" presStyleLbl="node1" presStyleIdx="2" presStyleCnt="4" custScaleX="107557" custLinFactNeighborX="-450" custLinFactNeighborY="-18181">
        <dgm:presLayoutVars>
          <dgm:bulletEnabled val="1"/>
        </dgm:presLayoutVars>
      </dgm:prSet>
      <dgm:spPr/>
      <dgm:t>
        <a:bodyPr/>
        <a:lstStyle/>
        <a:p>
          <a:endParaRPr lang="en-US"/>
        </a:p>
      </dgm:t>
    </dgm:pt>
    <dgm:pt modelId="{2540B513-0583-5342-A881-D1764F7FC59A}" type="pres">
      <dgm:prSet presAssocID="{2D5A0E27-B874-4A89-97A8-466D5E7116D0}" presName="FourNodes_4" presStyleLbl="node1" presStyleIdx="3" presStyleCnt="4" custScaleX="110882" custScaleY="121803" custLinFactNeighborX="-5395" custLinFactNeighborY="-21209">
        <dgm:presLayoutVars>
          <dgm:bulletEnabled val="1"/>
        </dgm:presLayoutVars>
      </dgm:prSet>
      <dgm:spPr/>
      <dgm:t>
        <a:bodyPr/>
        <a:lstStyle/>
        <a:p>
          <a:endParaRPr lang="en-US"/>
        </a:p>
      </dgm:t>
    </dgm:pt>
    <dgm:pt modelId="{86802AAB-54ED-4E42-B931-6BAD08226DD3}" type="pres">
      <dgm:prSet presAssocID="{2D5A0E27-B874-4A89-97A8-466D5E7116D0}" presName="FourConn_1-2" presStyleLbl="fgAccFollowNode1" presStyleIdx="0" presStyleCnt="3">
        <dgm:presLayoutVars>
          <dgm:bulletEnabled val="1"/>
        </dgm:presLayoutVars>
      </dgm:prSet>
      <dgm:spPr/>
      <dgm:t>
        <a:bodyPr/>
        <a:lstStyle/>
        <a:p>
          <a:endParaRPr lang="en-US"/>
        </a:p>
      </dgm:t>
    </dgm:pt>
    <dgm:pt modelId="{AD9247E8-59B5-2B44-A987-5756B6CE09F3}" type="pres">
      <dgm:prSet presAssocID="{2D5A0E27-B874-4A89-97A8-466D5E7116D0}" presName="FourConn_2-3" presStyleLbl="fgAccFollowNode1" presStyleIdx="1" presStyleCnt="3">
        <dgm:presLayoutVars>
          <dgm:bulletEnabled val="1"/>
        </dgm:presLayoutVars>
      </dgm:prSet>
      <dgm:spPr/>
      <dgm:t>
        <a:bodyPr/>
        <a:lstStyle/>
        <a:p>
          <a:endParaRPr lang="en-US"/>
        </a:p>
      </dgm:t>
    </dgm:pt>
    <dgm:pt modelId="{73753727-9F34-8743-8B51-3994E590BD35}" type="pres">
      <dgm:prSet presAssocID="{2D5A0E27-B874-4A89-97A8-466D5E7116D0}" presName="FourConn_3-4" presStyleLbl="fgAccFollowNode1" presStyleIdx="2" presStyleCnt="3">
        <dgm:presLayoutVars>
          <dgm:bulletEnabled val="1"/>
        </dgm:presLayoutVars>
      </dgm:prSet>
      <dgm:spPr/>
      <dgm:t>
        <a:bodyPr/>
        <a:lstStyle/>
        <a:p>
          <a:endParaRPr lang="en-US"/>
        </a:p>
      </dgm:t>
    </dgm:pt>
    <dgm:pt modelId="{9C4E49FD-5C7E-2643-A389-DCF90B2B1E9F}" type="pres">
      <dgm:prSet presAssocID="{2D5A0E27-B874-4A89-97A8-466D5E7116D0}" presName="FourNodes_1_text" presStyleLbl="node1" presStyleIdx="3" presStyleCnt="4">
        <dgm:presLayoutVars>
          <dgm:bulletEnabled val="1"/>
        </dgm:presLayoutVars>
      </dgm:prSet>
      <dgm:spPr/>
      <dgm:t>
        <a:bodyPr/>
        <a:lstStyle/>
        <a:p>
          <a:endParaRPr lang="en-US"/>
        </a:p>
      </dgm:t>
    </dgm:pt>
    <dgm:pt modelId="{E4B0DCCB-EC13-2942-AD20-3C9AC64D6A45}" type="pres">
      <dgm:prSet presAssocID="{2D5A0E27-B874-4A89-97A8-466D5E7116D0}" presName="FourNodes_2_text" presStyleLbl="node1" presStyleIdx="3" presStyleCnt="4">
        <dgm:presLayoutVars>
          <dgm:bulletEnabled val="1"/>
        </dgm:presLayoutVars>
      </dgm:prSet>
      <dgm:spPr/>
      <dgm:t>
        <a:bodyPr/>
        <a:lstStyle/>
        <a:p>
          <a:endParaRPr lang="en-US"/>
        </a:p>
      </dgm:t>
    </dgm:pt>
    <dgm:pt modelId="{E45ADA85-2872-634C-A074-1592931CB378}" type="pres">
      <dgm:prSet presAssocID="{2D5A0E27-B874-4A89-97A8-466D5E7116D0}" presName="FourNodes_3_text" presStyleLbl="node1" presStyleIdx="3" presStyleCnt="4">
        <dgm:presLayoutVars>
          <dgm:bulletEnabled val="1"/>
        </dgm:presLayoutVars>
      </dgm:prSet>
      <dgm:spPr/>
      <dgm:t>
        <a:bodyPr/>
        <a:lstStyle/>
        <a:p>
          <a:endParaRPr lang="en-US"/>
        </a:p>
      </dgm:t>
    </dgm:pt>
    <dgm:pt modelId="{F2A59985-69FB-D049-9957-C67D1FC87B8F}" type="pres">
      <dgm:prSet presAssocID="{2D5A0E27-B874-4A89-97A8-466D5E7116D0}" presName="FourNodes_4_text" presStyleLbl="node1" presStyleIdx="3" presStyleCnt="4">
        <dgm:presLayoutVars>
          <dgm:bulletEnabled val="1"/>
        </dgm:presLayoutVars>
      </dgm:prSet>
      <dgm:spPr/>
      <dgm:t>
        <a:bodyPr/>
        <a:lstStyle/>
        <a:p>
          <a:endParaRPr lang="en-US"/>
        </a:p>
      </dgm:t>
    </dgm:pt>
  </dgm:ptLst>
  <dgm:cxnLst>
    <dgm:cxn modelId="{AB7A283B-68C5-4B89-A306-C516B07665BE}" srcId="{2D5A0E27-B874-4A89-97A8-466D5E7116D0}" destId="{5B8C81E4-3ACD-408A-89C3-A27508E602E6}" srcOrd="3" destOrd="0" parTransId="{BE362459-E73E-40E4-B20B-F4B7AE83FC84}" sibTransId="{D7FBF0BF-89EA-477C-A244-0E0F86F1F8F6}"/>
    <dgm:cxn modelId="{0AE9DAC0-4B78-456A-9D03-7C525C745B6E}" srcId="{2D5A0E27-B874-4A89-97A8-466D5E7116D0}" destId="{EEA893A6-53D6-42E9-A518-279EF8151DF9}" srcOrd="1" destOrd="0" parTransId="{FDD2DD95-4C32-4906-AEC3-3FBC8D6D6504}" sibTransId="{987AC8C0-7483-47C9-9D2A-A9CD97A12A92}"/>
    <dgm:cxn modelId="{FCD162B4-6F7F-E24A-B121-C24A614EC603}" type="presOf" srcId="{A67ACA58-1ABD-4EE1-B422-5C23F66BBD2B}" destId="{07AE981D-3885-F44D-ACC7-F4EE3F88226D}" srcOrd="0" destOrd="0" presId="urn:microsoft.com/office/officeart/2005/8/layout/vProcess5"/>
    <dgm:cxn modelId="{AD2581AE-3EA3-BF40-95D1-12D0410ED71D}" type="presOf" srcId="{EEA893A6-53D6-42E9-A518-279EF8151DF9}" destId="{E4B0DCCB-EC13-2942-AD20-3C9AC64D6A45}" srcOrd="1" destOrd="0" presId="urn:microsoft.com/office/officeart/2005/8/layout/vProcess5"/>
    <dgm:cxn modelId="{47936A22-AE36-124E-B052-558F340DA043}" type="presOf" srcId="{7CF5E64C-EF5A-4318-830D-3C4A256BC875}" destId="{86802AAB-54ED-4E42-B931-6BAD08226DD3}" srcOrd="0" destOrd="0" presId="urn:microsoft.com/office/officeart/2005/8/layout/vProcess5"/>
    <dgm:cxn modelId="{5C5F90B9-E825-42BF-9F92-8C18307C41E5}" srcId="{2D5A0E27-B874-4A89-97A8-466D5E7116D0}" destId="{6C3248D9-AF12-4E7C-BC0A-E5BB9B11FF22}" srcOrd="2" destOrd="0" parTransId="{155609B5-811C-4AAF-9338-2278757B0FAB}" sibTransId="{C7566788-C795-49FD-8B02-329D53FD6FD8}"/>
    <dgm:cxn modelId="{05E1A55C-FA61-6548-B619-4297E1AAD9D8}" type="presOf" srcId="{EEA893A6-53D6-42E9-A518-279EF8151DF9}" destId="{49A84330-B956-4A4F-BC5E-6EFE087B68D4}" srcOrd="0" destOrd="0" presId="urn:microsoft.com/office/officeart/2005/8/layout/vProcess5"/>
    <dgm:cxn modelId="{1B28FF49-22E9-ED4B-AAEA-192D2D75CDAE}" type="presOf" srcId="{A67ACA58-1ABD-4EE1-B422-5C23F66BBD2B}" destId="{9C4E49FD-5C7E-2643-A389-DCF90B2B1E9F}" srcOrd="1" destOrd="0" presId="urn:microsoft.com/office/officeart/2005/8/layout/vProcess5"/>
    <dgm:cxn modelId="{6C921D13-EE47-2A49-BBD3-08936579A6F0}" type="presOf" srcId="{6C3248D9-AF12-4E7C-BC0A-E5BB9B11FF22}" destId="{E45ADA85-2872-634C-A074-1592931CB378}" srcOrd="1" destOrd="0" presId="urn:microsoft.com/office/officeart/2005/8/layout/vProcess5"/>
    <dgm:cxn modelId="{E798508A-3DE1-9445-984B-6C27D9926E48}" type="presOf" srcId="{2D5A0E27-B874-4A89-97A8-466D5E7116D0}" destId="{B8864A91-98ED-424C-B288-392153AD8D9E}" srcOrd="0" destOrd="0" presId="urn:microsoft.com/office/officeart/2005/8/layout/vProcess5"/>
    <dgm:cxn modelId="{D2D017EC-551E-4A5B-BE32-011DC41FAE20}" srcId="{2D5A0E27-B874-4A89-97A8-466D5E7116D0}" destId="{A67ACA58-1ABD-4EE1-B422-5C23F66BBD2B}" srcOrd="0" destOrd="0" parTransId="{67BB285B-0125-4691-A671-B5179982E2B7}" sibTransId="{7CF5E64C-EF5A-4318-830D-3C4A256BC875}"/>
    <dgm:cxn modelId="{8E91867C-BC3E-7345-AE76-E4FFBA6A781D}" type="presOf" srcId="{6C3248D9-AF12-4E7C-BC0A-E5BB9B11FF22}" destId="{FB7D4037-AF18-E447-9FB1-9A4AB013E6F7}" srcOrd="0" destOrd="0" presId="urn:microsoft.com/office/officeart/2005/8/layout/vProcess5"/>
    <dgm:cxn modelId="{23DB4F9A-D749-5249-8544-F18CA92DB778}" type="presOf" srcId="{5B8C81E4-3ACD-408A-89C3-A27508E602E6}" destId="{2540B513-0583-5342-A881-D1764F7FC59A}" srcOrd="0" destOrd="0" presId="urn:microsoft.com/office/officeart/2005/8/layout/vProcess5"/>
    <dgm:cxn modelId="{8ACACA04-9ECE-CD41-8B2C-32F702B47B72}" type="presOf" srcId="{C7566788-C795-49FD-8B02-329D53FD6FD8}" destId="{73753727-9F34-8743-8B51-3994E590BD35}" srcOrd="0" destOrd="0" presId="urn:microsoft.com/office/officeart/2005/8/layout/vProcess5"/>
    <dgm:cxn modelId="{31173897-9639-5C4B-BFD9-1EF0CE52D02E}" type="presOf" srcId="{987AC8C0-7483-47C9-9D2A-A9CD97A12A92}" destId="{AD9247E8-59B5-2B44-A987-5756B6CE09F3}" srcOrd="0" destOrd="0" presId="urn:microsoft.com/office/officeart/2005/8/layout/vProcess5"/>
    <dgm:cxn modelId="{4FA9B5E7-541F-D046-A872-6E142D3623B1}" type="presOf" srcId="{5B8C81E4-3ACD-408A-89C3-A27508E602E6}" destId="{F2A59985-69FB-D049-9957-C67D1FC87B8F}" srcOrd="1" destOrd="0" presId="urn:microsoft.com/office/officeart/2005/8/layout/vProcess5"/>
    <dgm:cxn modelId="{D0EB147E-7F30-AF49-B35C-F97023DBCFA0}" type="presParOf" srcId="{B8864A91-98ED-424C-B288-392153AD8D9E}" destId="{FBEDB464-50E0-7942-94C4-C196492EFF6A}" srcOrd="0" destOrd="0" presId="urn:microsoft.com/office/officeart/2005/8/layout/vProcess5"/>
    <dgm:cxn modelId="{E18033E3-3087-854D-BDA6-D57D291462A7}" type="presParOf" srcId="{B8864A91-98ED-424C-B288-392153AD8D9E}" destId="{07AE981D-3885-F44D-ACC7-F4EE3F88226D}" srcOrd="1" destOrd="0" presId="urn:microsoft.com/office/officeart/2005/8/layout/vProcess5"/>
    <dgm:cxn modelId="{4DF4C794-4B56-EE4E-9EA0-5FC0ED302D03}" type="presParOf" srcId="{B8864A91-98ED-424C-B288-392153AD8D9E}" destId="{49A84330-B956-4A4F-BC5E-6EFE087B68D4}" srcOrd="2" destOrd="0" presId="urn:microsoft.com/office/officeart/2005/8/layout/vProcess5"/>
    <dgm:cxn modelId="{D070A7A9-12F5-E44F-AF86-A36602A78324}" type="presParOf" srcId="{B8864A91-98ED-424C-B288-392153AD8D9E}" destId="{FB7D4037-AF18-E447-9FB1-9A4AB013E6F7}" srcOrd="3" destOrd="0" presId="urn:microsoft.com/office/officeart/2005/8/layout/vProcess5"/>
    <dgm:cxn modelId="{E73C7AF2-0143-5A46-8E46-865950EA5618}" type="presParOf" srcId="{B8864A91-98ED-424C-B288-392153AD8D9E}" destId="{2540B513-0583-5342-A881-D1764F7FC59A}" srcOrd="4" destOrd="0" presId="urn:microsoft.com/office/officeart/2005/8/layout/vProcess5"/>
    <dgm:cxn modelId="{EA84E024-2F99-A646-A42E-372CF3ACDC60}" type="presParOf" srcId="{B8864A91-98ED-424C-B288-392153AD8D9E}" destId="{86802AAB-54ED-4E42-B931-6BAD08226DD3}" srcOrd="5" destOrd="0" presId="urn:microsoft.com/office/officeart/2005/8/layout/vProcess5"/>
    <dgm:cxn modelId="{4B2FAE19-CFF8-DF41-9F39-AC78E05B8A34}" type="presParOf" srcId="{B8864A91-98ED-424C-B288-392153AD8D9E}" destId="{AD9247E8-59B5-2B44-A987-5756B6CE09F3}" srcOrd="6" destOrd="0" presId="urn:microsoft.com/office/officeart/2005/8/layout/vProcess5"/>
    <dgm:cxn modelId="{9D59F7B0-B11D-0144-8722-85BA7D397F4E}" type="presParOf" srcId="{B8864A91-98ED-424C-B288-392153AD8D9E}" destId="{73753727-9F34-8743-8B51-3994E590BD35}" srcOrd="7" destOrd="0" presId="urn:microsoft.com/office/officeart/2005/8/layout/vProcess5"/>
    <dgm:cxn modelId="{4191FAC6-5C0D-5740-8E3E-6E76DF40050C}" type="presParOf" srcId="{B8864A91-98ED-424C-B288-392153AD8D9E}" destId="{9C4E49FD-5C7E-2643-A389-DCF90B2B1E9F}" srcOrd="8" destOrd="0" presId="urn:microsoft.com/office/officeart/2005/8/layout/vProcess5"/>
    <dgm:cxn modelId="{77A985DD-CD85-5442-8440-6BC8E93B21FA}" type="presParOf" srcId="{B8864A91-98ED-424C-B288-392153AD8D9E}" destId="{E4B0DCCB-EC13-2942-AD20-3C9AC64D6A45}" srcOrd="9" destOrd="0" presId="urn:microsoft.com/office/officeart/2005/8/layout/vProcess5"/>
    <dgm:cxn modelId="{B94EA63C-173F-BC40-A7A2-F10DE0F904B3}" type="presParOf" srcId="{B8864A91-98ED-424C-B288-392153AD8D9E}" destId="{E45ADA85-2872-634C-A074-1592931CB378}" srcOrd="10" destOrd="0" presId="urn:microsoft.com/office/officeart/2005/8/layout/vProcess5"/>
    <dgm:cxn modelId="{715D4CA7-5771-5644-BBEC-4ED6B4FAD9E1}" type="presParOf" srcId="{B8864A91-98ED-424C-B288-392153AD8D9E}" destId="{F2A59985-69FB-D049-9957-C67D1FC87B8F}" srcOrd="11"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ED044935-FC2F-4EC0-AC7A-828558DB8D44}" type="doc">
      <dgm:prSet loTypeId="urn:microsoft.com/office/officeart/2005/8/layout/vProcess5" loCatId="process" qsTypeId="urn:microsoft.com/office/officeart/2005/8/quickstyle/simple1" qsCatId="simple" csTypeId="urn:microsoft.com/office/officeart/2005/8/colors/colorful5" csCatId="colorful" phldr="1"/>
      <dgm:spPr/>
      <dgm:t>
        <a:bodyPr/>
        <a:lstStyle/>
        <a:p>
          <a:endParaRPr lang="en-US"/>
        </a:p>
      </dgm:t>
    </dgm:pt>
    <dgm:pt modelId="{941D7219-E2B5-4CFE-BEC1-C20162F291A3}">
      <dgm:prSet custT="1"/>
      <dgm:spPr>
        <a:ln>
          <a:solidFill>
            <a:srgbClr val="C00000"/>
          </a:solidFill>
        </a:ln>
      </dgm:spPr>
      <dgm:t>
        <a:bodyPr/>
        <a:lstStyle/>
        <a:p>
          <a:r>
            <a:rPr lang="en-AU" sz="2000" b="1" dirty="0">
              <a:solidFill>
                <a:schemeClr val="tx1"/>
              </a:solidFill>
              <a:latin typeface="Apple Braille" pitchFamily="2" charset="0"/>
            </a:rPr>
            <a:t>(1) The Quran was the product of Muhammad’s intelligence.</a:t>
          </a:r>
          <a:endParaRPr lang="en-US" sz="2000" b="1" dirty="0">
            <a:solidFill>
              <a:schemeClr val="tx1"/>
            </a:solidFill>
            <a:latin typeface="Apple Braille" pitchFamily="2" charset="0"/>
          </a:endParaRPr>
        </a:p>
      </dgm:t>
    </dgm:pt>
    <dgm:pt modelId="{8C9832FE-1697-43A7-97DC-D1AC96D6C615}" type="parTrans" cxnId="{5761865F-DE66-421C-B341-48695712CFC8}">
      <dgm:prSet/>
      <dgm:spPr/>
      <dgm:t>
        <a:bodyPr/>
        <a:lstStyle/>
        <a:p>
          <a:endParaRPr lang="en-US" sz="1600"/>
        </a:p>
      </dgm:t>
    </dgm:pt>
    <dgm:pt modelId="{38BC781B-7751-43F3-8BA2-A11BE7A20203}" type="sibTrans" cxnId="{5761865F-DE66-421C-B341-48695712CFC8}">
      <dgm:prSet custT="1"/>
      <dgm:spPr>
        <a:ln>
          <a:solidFill>
            <a:srgbClr val="C00000"/>
          </a:solidFill>
        </a:ln>
      </dgm:spPr>
      <dgm:t>
        <a:bodyPr/>
        <a:lstStyle/>
        <a:p>
          <a:endParaRPr lang="en-US" sz="2000" b="1">
            <a:solidFill>
              <a:schemeClr val="tx1"/>
            </a:solidFill>
          </a:endParaRPr>
        </a:p>
      </dgm:t>
    </dgm:pt>
    <dgm:pt modelId="{274559C6-4D0A-4A62-A48C-1535EFB38F1F}">
      <dgm:prSet custT="1"/>
      <dgm:spPr>
        <a:ln>
          <a:solidFill>
            <a:srgbClr val="C00000"/>
          </a:solidFill>
        </a:ln>
      </dgm:spPr>
      <dgm:t>
        <a:bodyPr/>
        <a:lstStyle/>
        <a:p>
          <a:r>
            <a:rPr lang="en-AU" sz="2000" b="1" dirty="0">
              <a:solidFill>
                <a:schemeClr val="tx1"/>
              </a:solidFill>
              <a:latin typeface="Apple Braille" pitchFamily="2" charset="0"/>
            </a:rPr>
            <a:t>(2) Muhammad (pbuh) was taught the stories of the Quran by someone else. (Christian or Jewish sources)</a:t>
          </a:r>
          <a:endParaRPr lang="en-US" sz="2000" b="1" dirty="0">
            <a:solidFill>
              <a:schemeClr val="tx1"/>
            </a:solidFill>
            <a:latin typeface="Apple Braille" pitchFamily="2" charset="0"/>
          </a:endParaRPr>
        </a:p>
      </dgm:t>
    </dgm:pt>
    <dgm:pt modelId="{E18BE7FF-5667-4276-B35C-1F7B18477E5B}" type="parTrans" cxnId="{254E8D8E-A9F7-4810-8614-7B45398AAA67}">
      <dgm:prSet/>
      <dgm:spPr/>
      <dgm:t>
        <a:bodyPr/>
        <a:lstStyle/>
        <a:p>
          <a:endParaRPr lang="en-US" sz="1600"/>
        </a:p>
      </dgm:t>
    </dgm:pt>
    <dgm:pt modelId="{E453464E-3710-417E-A12B-8508654EB1D5}" type="sibTrans" cxnId="{254E8D8E-A9F7-4810-8614-7B45398AAA67}">
      <dgm:prSet custT="1"/>
      <dgm:spPr>
        <a:ln>
          <a:solidFill>
            <a:srgbClr val="C00000"/>
          </a:solidFill>
        </a:ln>
      </dgm:spPr>
      <dgm:t>
        <a:bodyPr/>
        <a:lstStyle/>
        <a:p>
          <a:endParaRPr lang="en-US" sz="2000" b="1">
            <a:solidFill>
              <a:schemeClr val="tx1"/>
            </a:solidFill>
          </a:endParaRPr>
        </a:p>
      </dgm:t>
    </dgm:pt>
    <dgm:pt modelId="{3376B5EA-F362-410F-B67D-C4AEEC772D6D}">
      <dgm:prSet custT="1"/>
      <dgm:spPr>
        <a:solidFill>
          <a:schemeClr val="accent2">
            <a:lumMod val="75000"/>
          </a:schemeClr>
        </a:solidFill>
        <a:ln>
          <a:solidFill>
            <a:srgbClr val="C00000"/>
          </a:solidFill>
        </a:ln>
      </dgm:spPr>
      <dgm:t>
        <a:bodyPr/>
        <a:lstStyle/>
        <a:p>
          <a:r>
            <a:rPr lang="en-AU" sz="2000" b="1" dirty="0">
              <a:solidFill>
                <a:schemeClr val="tx1"/>
              </a:solidFill>
              <a:latin typeface="Apple Braille" pitchFamily="2" charset="0"/>
            </a:rPr>
            <a:t>(3) The Prophet </a:t>
          </a:r>
          <a:r>
            <a:rPr lang="ar" sz="2000" b="1" i="0" dirty="0">
              <a:solidFill>
                <a:srgbClr val="C00000"/>
              </a:solidFill>
              <a:effectLst/>
              <a:latin typeface="proxima-nova"/>
            </a:rPr>
            <a:t>ﷺ</a:t>
          </a:r>
          <a:r>
            <a:rPr lang="en-AU" sz="2000" b="1" dirty="0">
              <a:solidFill>
                <a:schemeClr val="tx1"/>
              </a:solidFill>
              <a:latin typeface="Apple Braille" pitchFamily="2" charset="0"/>
            </a:rPr>
            <a:t>deceived his followers in order to firmly establish his leadership over them and eventually over the whole of Arabia. </a:t>
          </a:r>
          <a:endParaRPr lang="en-US" sz="2000" b="1" dirty="0">
            <a:solidFill>
              <a:schemeClr val="tx1"/>
            </a:solidFill>
            <a:latin typeface="Apple Braille" pitchFamily="2" charset="0"/>
          </a:endParaRPr>
        </a:p>
      </dgm:t>
    </dgm:pt>
    <dgm:pt modelId="{1A0A7BE4-0EE0-4D74-BB91-3380A161A32F}" type="parTrans" cxnId="{86F27754-5E2B-4A63-B302-56103658C8C5}">
      <dgm:prSet/>
      <dgm:spPr/>
      <dgm:t>
        <a:bodyPr/>
        <a:lstStyle/>
        <a:p>
          <a:endParaRPr lang="en-US" sz="1600"/>
        </a:p>
      </dgm:t>
    </dgm:pt>
    <dgm:pt modelId="{EFF90D1C-AEEA-4C8E-8584-0F7F07275B5F}" type="sibTrans" cxnId="{86F27754-5E2B-4A63-B302-56103658C8C5}">
      <dgm:prSet custT="1"/>
      <dgm:spPr>
        <a:ln>
          <a:solidFill>
            <a:srgbClr val="C00000"/>
          </a:solidFill>
        </a:ln>
      </dgm:spPr>
      <dgm:t>
        <a:bodyPr/>
        <a:lstStyle/>
        <a:p>
          <a:pPr rtl="0"/>
          <a:endParaRPr lang="en-US" sz="2000" b="1">
            <a:solidFill>
              <a:schemeClr val="tx1"/>
            </a:solidFill>
          </a:endParaRPr>
        </a:p>
      </dgm:t>
    </dgm:pt>
    <dgm:pt modelId="{F9520CC7-720D-4198-AB70-530D78D5E415}">
      <dgm:prSet custT="1"/>
      <dgm:spPr>
        <a:ln>
          <a:solidFill>
            <a:srgbClr val="C00000"/>
          </a:solidFill>
        </a:ln>
      </dgm:spPr>
      <dgm:t>
        <a:bodyPr/>
        <a:lstStyle/>
        <a:p>
          <a:r>
            <a:rPr lang="en-AU" sz="2000" b="1" dirty="0">
              <a:solidFill>
                <a:schemeClr val="tx1"/>
              </a:solidFill>
              <a:latin typeface="Apple Braille" pitchFamily="2" charset="0"/>
            </a:rPr>
            <a:t>(4) Others claim that the Prophet </a:t>
          </a:r>
          <a:r>
            <a:rPr lang="ar" sz="2000" b="1" i="0" dirty="0">
              <a:solidFill>
                <a:srgbClr val="C00000"/>
              </a:solidFill>
              <a:effectLst/>
              <a:latin typeface="proxima-nova"/>
            </a:rPr>
            <a:t>ﷺ</a:t>
          </a:r>
          <a:r>
            <a:rPr lang="en-AU" sz="2000" b="1" dirty="0">
              <a:solidFill>
                <a:schemeClr val="tx1"/>
              </a:solidFill>
              <a:latin typeface="Apple Braille" pitchFamily="2" charset="0"/>
            </a:rPr>
            <a:t>attributed it to Allah in order to give more weight to his words in the minds of people and increase their obedience to him. </a:t>
          </a:r>
          <a:endParaRPr lang="en-US" sz="2000" b="1" dirty="0">
            <a:solidFill>
              <a:schemeClr val="tx1"/>
            </a:solidFill>
            <a:latin typeface="Apple Braille" pitchFamily="2" charset="0"/>
          </a:endParaRPr>
        </a:p>
      </dgm:t>
    </dgm:pt>
    <dgm:pt modelId="{A0DE55FC-F2DD-422A-92DA-AC3DDDB870A9}" type="parTrans" cxnId="{FD20D2FC-A6D3-4675-8BE1-824BDB1BA7B5}">
      <dgm:prSet/>
      <dgm:spPr/>
      <dgm:t>
        <a:bodyPr/>
        <a:lstStyle/>
        <a:p>
          <a:endParaRPr lang="en-US" sz="1600"/>
        </a:p>
      </dgm:t>
    </dgm:pt>
    <dgm:pt modelId="{484C5FF1-25D1-4A30-9EB4-DF8AAB762FBD}" type="sibTrans" cxnId="{FD20D2FC-A6D3-4675-8BE1-824BDB1BA7B5}">
      <dgm:prSet/>
      <dgm:spPr/>
      <dgm:t>
        <a:bodyPr/>
        <a:lstStyle/>
        <a:p>
          <a:endParaRPr lang="en-US"/>
        </a:p>
      </dgm:t>
    </dgm:pt>
    <dgm:pt modelId="{22CF887E-1908-3549-BE1A-9568948C1D5B}">
      <dgm:prSet custT="1"/>
      <dgm:spPr>
        <a:ln>
          <a:solidFill>
            <a:srgbClr val="C00000"/>
          </a:solidFill>
        </a:ln>
      </dgm:spPr>
      <dgm:t>
        <a:bodyPr/>
        <a:lstStyle/>
        <a:p>
          <a:r>
            <a:rPr lang="en-AU" sz="2000" b="1" dirty="0">
              <a:solidFill>
                <a:schemeClr val="tx1"/>
              </a:solidFill>
              <a:latin typeface="Apple Braille" pitchFamily="2" charset="0"/>
            </a:rPr>
            <a:t>Critic’ objections to the divine origin of the Quran:</a:t>
          </a:r>
          <a:endParaRPr lang="en-GB" sz="2000" b="1" dirty="0">
            <a:solidFill>
              <a:schemeClr val="tx1"/>
            </a:solidFill>
            <a:latin typeface="Apple Braille" pitchFamily="2" charset="0"/>
          </a:endParaRPr>
        </a:p>
      </dgm:t>
    </dgm:pt>
    <dgm:pt modelId="{A8B4CA2E-A2EC-8045-92BC-B7DD51E67401}" type="parTrans" cxnId="{3C225ACF-96EB-744A-BCAA-6035C63A8365}">
      <dgm:prSet/>
      <dgm:spPr/>
      <dgm:t>
        <a:bodyPr/>
        <a:lstStyle/>
        <a:p>
          <a:endParaRPr lang="en-GB" sz="1600"/>
        </a:p>
      </dgm:t>
    </dgm:pt>
    <dgm:pt modelId="{DDBA989C-46BB-0D4C-87E2-483C31BE1380}" type="sibTrans" cxnId="{3C225ACF-96EB-744A-BCAA-6035C63A8365}">
      <dgm:prSet custT="1"/>
      <dgm:spPr>
        <a:ln>
          <a:solidFill>
            <a:srgbClr val="C00000"/>
          </a:solidFill>
        </a:ln>
      </dgm:spPr>
      <dgm:t>
        <a:bodyPr/>
        <a:lstStyle/>
        <a:p>
          <a:endParaRPr lang="en-GB" sz="2000" b="1">
            <a:solidFill>
              <a:schemeClr val="tx1"/>
            </a:solidFill>
          </a:endParaRPr>
        </a:p>
      </dgm:t>
    </dgm:pt>
    <dgm:pt modelId="{BA3BFA06-FFFA-D24D-AED8-19F335855D65}" type="pres">
      <dgm:prSet presAssocID="{ED044935-FC2F-4EC0-AC7A-828558DB8D44}" presName="outerComposite" presStyleCnt="0">
        <dgm:presLayoutVars>
          <dgm:chMax val="5"/>
          <dgm:dir/>
          <dgm:resizeHandles val="exact"/>
        </dgm:presLayoutVars>
      </dgm:prSet>
      <dgm:spPr/>
      <dgm:t>
        <a:bodyPr/>
        <a:lstStyle/>
        <a:p>
          <a:endParaRPr lang="en-US"/>
        </a:p>
      </dgm:t>
    </dgm:pt>
    <dgm:pt modelId="{0F7D4BB3-87A1-E144-A651-01149128AB6F}" type="pres">
      <dgm:prSet presAssocID="{ED044935-FC2F-4EC0-AC7A-828558DB8D44}" presName="dummyMaxCanvas" presStyleCnt="0">
        <dgm:presLayoutVars/>
      </dgm:prSet>
      <dgm:spPr/>
    </dgm:pt>
    <dgm:pt modelId="{BC4C8B02-DCBD-3843-8D4F-A47D45ECF3AA}" type="pres">
      <dgm:prSet presAssocID="{ED044935-FC2F-4EC0-AC7A-828558DB8D44}" presName="FiveNodes_1" presStyleLbl="node1" presStyleIdx="0" presStyleCnt="5" custScaleX="110396" custScaleY="107051" custLinFactNeighborX="-197" custLinFactNeighborY="1538">
        <dgm:presLayoutVars>
          <dgm:bulletEnabled val="1"/>
        </dgm:presLayoutVars>
      </dgm:prSet>
      <dgm:spPr/>
      <dgm:t>
        <a:bodyPr/>
        <a:lstStyle/>
        <a:p>
          <a:endParaRPr lang="en-US"/>
        </a:p>
      </dgm:t>
    </dgm:pt>
    <dgm:pt modelId="{947EA01A-86FB-3B4D-9CB2-797D1BEF8856}" type="pres">
      <dgm:prSet presAssocID="{ED044935-FC2F-4EC0-AC7A-828558DB8D44}" presName="FiveNodes_2" presStyleLbl="node1" presStyleIdx="1" presStyleCnt="5" custScaleX="104805" custScaleY="111690" custLinFactNeighborY="-7871">
        <dgm:presLayoutVars>
          <dgm:bulletEnabled val="1"/>
        </dgm:presLayoutVars>
      </dgm:prSet>
      <dgm:spPr/>
      <dgm:t>
        <a:bodyPr/>
        <a:lstStyle/>
        <a:p>
          <a:endParaRPr lang="en-US"/>
        </a:p>
      </dgm:t>
    </dgm:pt>
    <dgm:pt modelId="{FBA5602F-A95B-9245-B3FB-62E4A3601B53}" type="pres">
      <dgm:prSet presAssocID="{ED044935-FC2F-4EC0-AC7A-828558DB8D44}" presName="FiveNodes_3" presStyleLbl="node1" presStyleIdx="2" presStyleCnt="5" custScaleX="113407" custScaleY="103493" custLinFactNeighborX="-987" custLinFactNeighborY="-12630">
        <dgm:presLayoutVars>
          <dgm:bulletEnabled val="1"/>
        </dgm:presLayoutVars>
      </dgm:prSet>
      <dgm:spPr/>
      <dgm:t>
        <a:bodyPr/>
        <a:lstStyle/>
        <a:p>
          <a:endParaRPr lang="en-US"/>
        </a:p>
      </dgm:t>
    </dgm:pt>
    <dgm:pt modelId="{E86588A0-0581-174E-8949-3F523C477051}" type="pres">
      <dgm:prSet presAssocID="{ED044935-FC2F-4EC0-AC7A-828558DB8D44}" presName="FiveNodes_4" presStyleLbl="node1" presStyleIdx="3" presStyleCnt="5" custScaleX="112831" custScaleY="127915" custLinFactNeighborX="-2467" custLinFactNeighborY="-10840">
        <dgm:presLayoutVars>
          <dgm:bulletEnabled val="1"/>
        </dgm:presLayoutVars>
      </dgm:prSet>
      <dgm:spPr/>
      <dgm:t>
        <a:bodyPr/>
        <a:lstStyle/>
        <a:p>
          <a:endParaRPr lang="en-US"/>
        </a:p>
      </dgm:t>
    </dgm:pt>
    <dgm:pt modelId="{C5830287-9AC6-3B42-A77A-9BA97F26F78E}" type="pres">
      <dgm:prSet presAssocID="{ED044935-FC2F-4EC0-AC7A-828558DB8D44}" presName="FiveNodes_5" presStyleLbl="node1" presStyleIdx="4" presStyleCnt="5" custScaleX="120264" custScaleY="122179" custLinFactNeighborX="-3586" custLinFactNeighborY="4231">
        <dgm:presLayoutVars>
          <dgm:bulletEnabled val="1"/>
        </dgm:presLayoutVars>
      </dgm:prSet>
      <dgm:spPr/>
      <dgm:t>
        <a:bodyPr/>
        <a:lstStyle/>
        <a:p>
          <a:endParaRPr lang="en-US"/>
        </a:p>
      </dgm:t>
    </dgm:pt>
    <dgm:pt modelId="{1204B7B9-3C84-7542-985A-161989A07CE3}" type="pres">
      <dgm:prSet presAssocID="{ED044935-FC2F-4EC0-AC7A-828558DB8D44}" presName="FiveConn_1-2" presStyleLbl="fgAccFollowNode1" presStyleIdx="0" presStyleCnt="4">
        <dgm:presLayoutVars>
          <dgm:bulletEnabled val="1"/>
        </dgm:presLayoutVars>
      </dgm:prSet>
      <dgm:spPr/>
      <dgm:t>
        <a:bodyPr/>
        <a:lstStyle/>
        <a:p>
          <a:endParaRPr lang="en-US"/>
        </a:p>
      </dgm:t>
    </dgm:pt>
    <dgm:pt modelId="{EED393B9-2F4A-5D4A-8468-A4E6F83B3DB3}" type="pres">
      <dgm:prSet presAssocID="{ED044935-FC2F-4EC0-AC7A-828558DB8D44}" presName="FiveConn_2-3" presStyleLbl="fgAccFollowNode1" presStyleIdx="1" presStyleCnt="4">
        <dgm:presLayoutVars>
          <dgm:bulletEnabled val="1"/>
        </dgm:presLayoutVars>
      </dgm:prSet>
      <dgm:spPr/>
      <dgm:t>
        <a:bodyPr/>
        <a:lstStyle/>
        <a:p>
          <a:endParaRPr lang="en-US"/>
        </a:p>
      </dgm:t>
    </dgm:pt>
    <dgm:pt modelId="{D21B616C-8362-B745-B275-D80F5247A9D2}" type="pres">
      <dgm:prSet presAssocID="{ED044935-FC2F-4EC0-AC7A-828558DB8D44}" presName="FiveConn_3-4" presStyleLbl="fgAccFollowNode1" presStyleIdx="2" presStyleCnt="4">
        <dgm:presLayoutVars>
          <dgm:bulletEnabled val="1"/>
        </dgm:presLayoutVars>
      </dgm:prSet>
      <dgm:spPr/>
      <dgm:t>
        <a:bodyPr/>
        <a:lstStyle/>
        <a:p>
          <a:endParaRPr lang="en-US"/>
        </a:p>
      </dgm:t>
    </dgm:pt>
    <dgm:pt modelId="{19EC9EFB-C12F-4C43-BE28-A45C3E6C5148}" type="pres">
      <dgm:prSet presAssocID="{ED044935-FC2F-4EC0-AC7A-828558DB8D44}" presName="FiveConn_4-5" presStyleLbl="fgAccFollowNode1" presStyleIdx="3" presStyleCnt="4">
        <dgm:presLayoutVars>
          <dgm:bulletEnabled val="1"/>
        </dgm:presLayoutVars>
      </dgm:prSet>
      <dgm:spPr/>
      <dgm:t>
        <a:bodyPr/>
        <a:lstStyle/>
        <a:p>
          <a:endParaRPr lang="en-US"/>
        </a:p>
      </dgm:t>
    </dgm:pt>
    <dgm:pt modelId="{D3F0E2A6-9529-6843-9EED-6383F5C07FBE}" type="pres">
      <dgm:prSet presAssocID="{ED044935-FC2F-4EC0-AC7A-828558DB8D44}" presName="FiveNodes_1_text" presStyleLbl="node1" presStyleIdx="4" presStyleCnt="5">
        <dgm:presLayoutVars>
          <dgm:bulletEnabled val="1"/>
        </dgm:presLayoutVars>
      </dgm:prSet>
      <dgm:spPr/>
      <dgm:t>
        <a:bodyPr/>
        <a:lstStyle/>
        <a:p>
          <a:endParaRPr lang="en-US"/>
        </a:p>
      </dgm:t>
    </dgm:pt>
    <dgm:pt modelId="{72422265-B532-D541-9DA8-43CF3214843B}" type="pres">
      <dgm:prSet presAssocID="{ED044935-FC2F-4EC0-AC7A-828558DB8D44}" presName="FiveNodes_2_text" presStyleLbl="node1" presStyleIdx="4" presStyleCnt="5">
        <dgm:presLayoutVars>
          <dgm:bulletEnabled val="1"/>
        </dgm:presLayoutVars>
      </dgm:prSet>
      <dgm:spPr/>
      <dgm:t>
        <a:bodyPr/>
        <a:lstStyle/>
        <a:p>
          <a:endParaRPr lang="en-US"/>
        </a:p>
      </dgm:t>
    </dgm:pt>
    <dgm:pt modelId="{CAD8738C-C29E-A146-9975-614436737FBF}" type="pres">
      <dgm:prSet presAssocID="{ED044935-FC2F-4EC0-AC7A-828558DB8D44}" presName="FiveNodes_3_text" presStyleLbl="node1" presStyleIdx="4" presStyleCnt="5">
        <dgm:presLayoutVars>
          <dgm:bulletEnabled val="1"/>
        </dgm:presLayoutVars>
      </dgm:prSet>
      <dgm:spPr/>
      <dgm:t>
        <a:bodyPr/>
        <a:lstStyle/>
        <a:p>
          <a:endParaRPr lang="en-US"/>
        </a:p>
      </dgm:t>
    </dgm:pt>
    <dgm:pt modelId="{DA44D99F-18B7-C745-95AD-15D2BB3918BE}" type="pres">
      <dgm:prSet presAssocID="{ED044935-FC2F-4EC0-AC7A-828558DB8D44}" presName="FiveNodes_4_text" presStyleLbl="node1" presStyleIdx="4" presStyleCnt="5">
        <dgm:presLayoutVars>
          <dgm:bulletEnabled val="1"/>
        </dgm:presLayoutVars>
      </dgm:prSet>
      <dgm:spPr/>
      <dgm:t>
        <a:bodyPr/>
        <a:lstStyle/>
        <a:p>
          <a:endParaRPr lang="en-US"/>
        </a:p>
      </dgm:t>
    </dgm:pt>
    <dgm:pt modelId="{FC220381-A0E7-9A47-A538-E7CFAC111DC3}" type="pres">
      <dgm:prSet presAssocID="{ED044935-FC2F-4EC0-AC7A-828558DB8D44}" presName="FiveNodes_5_text" presStyleLbl="node1" presStyleIdx="4" presStyleCnt="5">
        <dgm:presLayoutVars>
          <dgm:bulletEnabled val="1"/>
        </dgm:presLayoutVars>
      </dgm:prSet>
      <dgm:spPr/>
      <dgm:t>
        <a:bodyPr/>
        <a:lstStyle/>
        <a:p>
          <a:endParaRPr lang="en-US"/>
        </a:p>
      </dgm:t>
    </dgm:pt>
  </dgm:ptLst>
  <dgm:cxnLst>
    <dgm:cxn modelId="{B633D684-0D22-3B49-A066-079469044BB9}" type="presOf" srcId="{3376B5EA-F362-410F-B67D-C4AEEC772D6D}" destId="{E86588A0-0581-174E-8949-3F523C477051}" srcOrd="0" destOrd="0" presId="urn:microsoft.com/office/officeart/2005/8/layout/vProcess5"/>
    <dgm:cxn modelId="{FD20D2FC-A6D3-4675-8BE1-824BDB1BA7B5}" srcId="{ED044935-FC2F-4EC0-AC7A-828558DB8D44}" destId="{F9520CC7-720D-4198-AB70-530D78D5E415}" srcOrd="4" destOrd="0" parTransId="{A0DE55FC-F2DD-422A-92DA-AC3DDDB870A9}" sibTransId="{484C5FF1-25D1-4A30-9EB4-DF8AAB762FBD}"/>
    <dgm:cxn modelId="{86F27754-5E2B-4A63-B302-56103658C8C5}" srcId="{ED044935-FC2F-4EC0-AC7A-828558DB8D44}" destId="{3376B5EA-F362-410F-B67D-C4AEEC772D6D}" srcOrd="3" destOrd="0" parTransId="{1A0A7BE4-0EE0-4D74-BB91-3380A161A32F}" sibTransId="{EFF90D1C-AEEA-4C8E-8584-0F7F07275B5F}"/>
    <dgm:cxn modelId="{878E2674-C4A3-8A46-A648-7D55A682730B}" type="presOf" srcId="{DDBA989C-46BB-0D4C-87E2-483C31BE1380}" destId="{1204B7B9-3C84-7542-985A-161989A07CE3}" srcOrd="0" destOrd="0" presId="urn:microsoft.com/office/officeart/2005/8/layout/vProcess5"/>
    <dgm:cxn modelId="{254E8D8E-A9F7-4810-8614-7B45398AAA67}" srcId="{ED044935-FC2F-4EC0-AC7A-828558DB8D44}" destId="{274559C6-4D0A-4A62-A48C-1535EFB38F1F}" srcOrd="2" destOrd="0" parTransId="{E18BE7FF-5667-4276-B35C-1F7B18477E5B}" sibTransId="{E453464E-3710-417E-A12B-8508654EB1D5}"/>
    <dgm:cxn modelId="{62444DF2-CB76-434D-8530-D2325BC6494E}" type="presOf" srcId="{274559C6-4D0A-4A62-A48C-1535EFB38F1F}" destId="{CAD8738C-C29E-A146-9975-614436737FBF}" srcOrd="1" destOrd="0" presId="urn:microsoft.com/office/officeart/2005/8/layout/vProcess5"/>
    <dgm:cxn modelId="{2ACB0841-7A8A-3D41-BDDB-D45F375D7CFE}" type="presOf" srcId="{941D7219-E2B5-4CFE-BEC1-C20162F291A3}" destId="{947EA01A-86FB-3B4D-9CB2-797D1BEF8856}" srcOrd="0" destOrd="0" presId="urn:microsoft.com/office/officeart/2005/8/layout/vProcess5"/>
    <dgm:cxn modelId="{7D3631F8-DB6F-C743-9800-B560D1AC7D3B}" type="presOf" srcId="{38BC781B-7751-43F3-8BA2-A11BE7A20203}" destId="{EED393B9-2F4A-5D4A-8468-A4E6F83B3DB3}" srcOrd="0" destOrd="0" presId="urn:microsoft.com/office/officeart/2005/8/layout/vProcess5"/>
    <dgm:cxn modelId="{2ADE6E6E-4FF8-914B-A510-BCFF72012A18}" type="presOf" srcId="{EFF90D1C-AEEA-4C8E-8584-0F7F07275B5F}" destId="{19EC9EFB-C12F-4C43-BE28-A45C3E6C5148}" srcOrd="0" destOrd="0" presId="urn:microsoft.com/office/officeart/2005/8/layout/vProcess5"/>
    <dgm:cxn modelId="{66F82528-2CF1-2341-AE81-A91051F0F752}" type="presOf" srcId="{22CF887E-1908-3549-BE1A-9568948C1D5B}" destId="{D3F0E2A6-9529-6843-9EED-6383F5C07FBE}" srcOrd="1" destOrd="0" presId="urn:microsoft.com/office/officeart/2005/8/layout/vProcess5"/>
    <dgm:cxn modelId="{4422A313-BC81-9749-8FEB-94B2CFD636F4}" type="presOf" srcId="{3376B5EA-F362-410F-B67D-C4AEEC772D6D}" destId="{DA44D99F-18B7-C745-95AD-15D2BB3918BE}" srcOrd="1" destOrd="0" presId="urn:microsoft.com/office/officeart/2005/8/layout/vProcess5"/>
    <dgm:cxn modelId="{B9A0D905-B422-7C43-A6AD-9D36BAAA311C}" type="presOf" srcId="{ED044935-FC2F-4EC0-AC7A-828558DB8D44}" destId="{BA3BFA06-FFFA-D24D-AED8-19F335855D65}" srcOrd="0" destOrd="0" presId="urn:microsoft.com/office/officeart/2005/8/layout/vProcess5"/>
    <dgm:cxn modelId="{309EC120-FBC4-334A-A9B1-0568F33F5536}" type="presOf" srcId="{22CF887E-1908-3549-BE1A-9568948C1D5B}" destId="{BC4C8B02-DCBD-3843-8D4F-A47D45ECF3AA}" srcOrd="0" destOrd="0" presId="urn:microsoft.com/office/officeart/2005/8/layout/vProcess5"/>
    <dgm:cxn modelId="{3C225ACF-96EB-744A-BCAA-6035C63A8365}" srcId="{ED044935-FC2F-4EC0-AC7A-828558DB8D44}" destId="{22CF887E-1908-3549-BE1A-9568948C1D5B}" srcOrd="0" destOrd="0" parTransId="{A8B4CA2E-A2EC-8045-92BC-B7DD51E67401}" sibTransId="{DDBA989C-46BB-0D4C-87E2-483C31BE1380}"/>
    <dgm:cxn modelId="{FE609E8E-A664-F94E-8856-A0E3C7FBBE84}" type="presOf" srcId="{E453464E-3710-417E-A12B-8508654EB1D5}" destId="{D21B616C-8362-B745-B275-D80F5247A9D2}" srcOrd="0" destOrd="0" presId="urn:microsoft.com/office/officeart/2005/8/layout/vProcess5"/>
    <dgm:cxn modelId="{8DE953DC-34FD-F640-8655-C5888334422E}" type="presOf" srcId="{941D7219-E2B5-4CFE-BEC1-C20162F291A3}" destId="{72422265-B532-D541-9DA8-43CF3214843B}" srcOrd="1" destOrd="0" presId="urn:microsoft.com/office/officeart/2005/8/layout/vProcess5"/>
    <dgm:cxn modelId="{5761865F-DE66-421C-B341-48695712CFC8}" srcId="{ED044935-FC2F-4EC0-AC7A-828558DB8D44}" destId="{941D7219-E2B5-4CFE-BEC1-C20162F291A3}" srcOrd="1" destOrd="0" parTransId="{8C9832FE-1697-43A7-97DC-D1AC96D6C615}" sibTransId="{38BC781B-7751-43F3-8BA2-A11BE7A20203}"/>
    <dgm:cxn modelId="{D07608D4-D536-BB4E-B5A5-07970B369E29}" type="presOf" srcId="{F9520CC7-720D-4198-AB70-530D78D5E415}" destId="{C5830287-9AC6-3B42-A77A-9BA97F26F78E}" srcOrd="0" destOrd="0" presId="urn:microsoft.com/office/officeart/2005/8/layout/vProcess5"/>
    <dgm:cxn modelId="{4B9EF619-7147-634F-A7B9-DF33CD57DCB2}" type="presOf" srcId="{F9520CC7-720D-4198-AB70-530D78D5E415}" destId="{FC220381-A0E7-9A47-A538-E7CFAC111DC3}" srcOrd="1" destOrd="0" presId="urn:microsoft.com/office/officeart/2005/8/layout/vProcess5"/>
    <dgm:cxn modelId="{7FAF1C6E-9119-7348-8596-E32BE2959383}" type="presOf" srcId="{274559C6-4D0A-4A62-A48C-1535EFB38F1F}" destId="{FBA5602F-A95B-9245-B3FB-62E4A3601B53}" srcOrd="0" destOrd="0" presId="urn:microsoft.com/office/officeart/2005/8/layout/vProcess5"/>
    <dgm:cxn modelId="{2F7CB53A-4D2D-9246-985F-BF802729DD51}" type="presParOf" srcId="{BA3BFA06-FFFA-D24D-AED8-19F335855D65}" destId="{0F7D4BB3-87A1-E144-A651-01149128AB6F}" srcOrd="0" destOrd="0" presId="urn:microsoft.com/office/officeart/2005/8/layout/vProcess5"/>
    <dgm:cxn modelId="{0D547780-D316-764F-82FB-6FB576F5C0FB}" type="presParOf" srcId="{BA3BFA06-FFFA-D24D-AED8-19F335855D65}" destId="{BC4C8B02-DCBD-3843-8D4F-A47D45ECF3AA}" srcOrd="1" destOrd="0" presId="urn:microsoft.com/office/officeart/2005/8/layout/vProcess5"/>
    <dgm:cxn modelId="{5D2EBF59-5934-8845-862B-5481F7E001CD}" type="presParOf" srcId="{BA3BFA06-FFFA-D24D-AED8-19F335855D65}" destId="{947EA01A-86FB-3B4D-9CB2-797D1BEF8856}" srcOrd="2" destOrd="0" presId="urn:microsoft.com/office/officeart/2005/8/layout/vProcess5"/>
    <dgm:cxn modelId="{9F4DAA6A-A949-8742-AA40-6C0A02CA8C29}" type="presParOf" srcId="{BA3BFA06-FFFA-D24D-AED8-19F335855D65}" destId="{FBA5602F-A95B-9245-B3FB-62E4A3601B53}" srcOrd="3" destOrd="0" presId="urn:microsoft.com/office/officeart/2005/8/layout/vProcess5"/>
    <dgm:cxn modelId="{D549A8B4-9C11-5946-8933-9B8D3EB6BEF7}" type="presParOf" srcId="{BA3BFA06-FFFA-D24D-AED8-19F335855D65}" destId="{E86588A0-0581-174E-8949-3F523C477051}" srcOrd="4" destOrd="0" presId="urn:microsoft.com/office/officeart/2005/8/layout/vProcess5"/>
    <dgm:cxn modelId="{63D34435-239D-D748-B302-B632FD3223C8}" type="presParOf" srcId="{BA3BFA06-FFFA-D24D-AED8-19F335855D65}" destId="{C5830287-9AC6-3B42-A77A-9BA97F26F78E}" srcOrd="5" destOrd="0" presId="urn:microsoft.com/office/officeart/2005/8/layout/vProcess5"/>
    <dgm:cxn modelId="{58D00925-671F-F849-9058-F153421DED10}" type="presParOf" srcId="{BA3BFA06-FFFA-D24D-AED8-19F335855D65}" destId="{1204B7B9-3C84-7542-985A-161989A07CE3}" srcOrd="6" destOrd="0" presId="urn:microsoft.com/office/officeart/2005/8/layout/vProcess5"/>
    <dgm:cxn modelId="{3669717C-B4F3-9E48-8519-DBF5AEFE157A}" type="presParOf" srcId="{BA3BFA06-FFFA-D24D-AED8-19F335855D65}" destId="{EED393B9-2F4A-5D4A-8468-A4E6F83B3DB3}" srcOrd="7" destOrd="0" presId="urn:microsoft.com/office/officeart/2005/8/layout/vProcess5"/>
    <dgm:cxn modelId="{21652409-3AF6-5546-89A2-D82811AFB8BE}" type="presParOf" srcId="{BA3BFA06-FFFA-D24D-AED8-19F335855D65}" destId="{D21B616C-8362-B745-B275-D80F5247A9D2}" srcOrd="8" destOrd="0" presId="urn:microsoft.com/office/officeart/2005/8/layout/vProcess5"/>
    <dgm:cxn modelId="{3B1D16BD-AC91-834C-9407-A58D34777DA8}" type="presParOf" srcId="{BA3BFA06-FFFA-D24D-AED8-19F335855D65}" destId="{19EC9EFB-C12F-4C43-BE28-A45C3E6C5148}" srcOrd="9" destOrd="0" presId="urn:microsoft.com/office/officeart/2005/8/layout/vProcess5"/>
    <dgm:cxn modelId="{3FC2C68C-46CB-0447-B354-54DE89033272}" type="presParOf" srcId="{BA3BFA06-FFFA-D24D-AED8-19F335855D65}" destId="{D3F0E2A6-9529-6843-9EED-6383F5C07FBE}" srcOrd="10" destOrd="0" presId="urn:microsoft.com/office/officeart/2005/8/layout/vProcess5"/>
    <dgm:cxn modelId="{AC39F7B9-04A6-5241-B29D-D0A19C6494EF}" type="presParOf" srcId="{BA3BFA06-FFFA-D24D-AED8-19F335855D65}" destId="{72422265-B532-D541-9DA8-43CF3214843B}" srcOrd="11" destOrd="0" presId="urn:microsoft.com/office/officeart/2005/8/layout/vProcess5"/>
    <dgm:cxn modelId="{3514501D-0278-DA43-9A98-65FF830EA9A8}" type="presParOf" srcId="{BA3BFA06-FFFA-D24D-AED8-19F335855D65}" destId="{CAD8738C-C29E-A146-9975-614436737FBF}" srcOrd="12" destOrd="0" presId="urn:microsoft.com/office/officeart/2005/8/layout/vProcess5"/>
    <dgm:cxn modelId="{B178A099-5573-C240-8814-9F03179733D1}" type="presParOf" srcId="{BA3BFA06-FFFA-D24D-AED8-19F335855D65}" destId="{DA44D99F-18B7-C745-95AD-15D2BB3918BE}" srcOrd="13" destOrd="0" presId="urn:microsoft.com/office/officeart/2005/8/layout/vProcess5"/>
    <dgm:cxn modelId="{194D6389-FE6B-0B45-8D5A-5D8633728B92}" type="presParOf" srcId="{BA3BFA06-FFFA-D24D-AED8-19F335855D65}" destId="{FC220381-A0E7-9A47-A538-E7CFAC111DC3}"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F70A6BFA-39CB-4358-938E-A9B3815DA1D6}" type="doc">
      <dgm:prSet loTypeId="urn:microsoft.com/office/officeart/2005/8/layout/default" loCatId="list" qsTypeId="urn:microsoft.com/office/officeart/2005/8/quickstyle/simple2" qsCatId="simple" csTypeId="urn:microsoft.com/office/officeart/2005/8/colors/accent3_2" csCatId="accent3" phldr="1"/>
      <dgm:spPr/>
      <dgm:t>
        <a:bodyPr/>
        <a:lstStyle/>
        <a:p>
          <a:endParaRPr lang="en-US"/>
        </a:p>
      </dgm:t>
    </dgm:pt>
    <dgm:pt modelId="{8DAC7A89-F41A-4B79-B2E2-90B0A4190ABF}">
      <dgm:prSet custT="1"/>
      <dgm:spPr/>
      <dgm:t>
        <a:bodyPr/>
        <a:lstStyle/>
        <a:p>
          <a:r>
            <a:rPr lang="en-AU" sz="1800" b="1" dirty="0">
              <a:solidFill>
                <a:srgbClr val="C00000"/>
              </a:solidFill>
            </a:rPr>
            <a:t>Another claim: </a:t>
          </a:r>
        </a:p>
        <a:p>
          <a:r>
            <a:rPr lang="en-AU" sz="1800" b="1" dirty="0">
              <a:solidFill>
                <a:srgbClr val="C00000"/>
              </a:solidFill>
            </a:rPr>
            <a:t>The Prophet </a:t>
          </a:r>
          <a:r>
            <a:rPr lang="ar" sz="1800" b="1" i="0" dirty="0">
              <a:effectLst/>
              <a:latin typeface="proxima-nova"/>
            </a:rPr>
            <a:t>ﷺ </a:t>
          </a:r>
          <a:r>
            <a:rPr lang="en-AU" sz="1800" b="1" dirty="0">
              <a:solidFill>
                <a:srgbClr val="C00000"/>
              </a:solidFill>
            </a:rPr>
            <a:t> attributed it to Allah in order to give more weight to his words in the minds of people and increase their obedience to him. However, if that were the case, he would not have bothered to attribute any of his statements to himself. In fact, his attribution of statements to himself has not in any way affected the obligation of his followers to obey him. </a:t>
          </a:r>
          <a:endParaRPr lang="en-US" sz="1800" dirty="0">
            <a:solidFill>
              <a:srgbClr val="C00000"/>
            </a:solidFill>
          </a:endParaRPr>
        </a:p>
      </dgm:t>
    </dgm:pt>
    <dgm:pt modelId="{4FB7D1EA-B0A9-4089-8790-F061D18DE5BA}" type="parTrans" cxnId="{0BB590E8-7368-4C52-B8BB-4FCCDB6FE3F1}">
      <dgm:prSet/>
      <dgm:spPr/>
      <dgm:t>
        <a:bodyPr/>
        <a:lstStyle/>
        <a:p>
          <a:endParaRPr lang="en-US"/>
        </a:p>
      </dgm:t>
    </dgm:pt>
    <dgm:pt modelId="{DFEFC6F7-E82B-42F2-A206-EF6B4C6DB50D}" type="sibTrans" cxnId="{0BB590E8-7368-4C52-B8BB-4FCCDB6FE3F1}">
      <dgm:prSet phldrT="1" phldr="0"/>
      <dgm:spPr/>
      <dgm:t>
        <a:bodyPr/>
        <a:lstStyle/>
        <a:p>
          <a:endParaRPr lang="en-US"/>
        </a:p>
      </dgm:t>
    </dgm:pt>
    <dgm:pt modelId="{14DF6ECC-BB1B-4432-A612-562ED176C092}">
      <dgm:prSet custT="1"/>
      <dgm:spPr/>
      <dgm:t>
        <a:bodyPr/>
        <a:lstStyle/>
        <a:p>
          <a:r>
            <a:rPr lang="en-AU" sz="2000" b="1" dirty="0">
              <a:solidFill>
                <a:srgbClr val="C00000"/>
              </a:solidFill>
            </a:rPr>
            <a:t>The Prophet’s biography, which has been recorded in details, proves Instead of deception and corruption to his followers, we find him known for his truthfulness and generosity, so he was named “al-Ameen” (the Trustworthy). He lived very simply, and we find that he died without leaving any wealth or debts behind him.</a:t>
          </a:r>
          <a:endParaRPr lang="en-US" sz="2000" dirty="0">
            <a:solidFill>
              <a:srgbClr val="C00000"/>
            </a:solidFill>
          </a:endParaRPr>
        </a:p>
      </dgm:t>
    </dgm:pt>
    <dgm:pt modelId="{78B1618D-C7FC-477F-831F-95404D3B2D21}" type="parTrans" cxnId="{3828A53B-D6BA-4815-BAB5-1ECD6E44B427}">
      <dgm:prSet/>
      <dgm:spPr/>
      <dgm:t>
        <a:bodyPr/>
        <a:lstStyle/>
        <a:p>
          <a:endParaRPr lang="en-US"/>
        </a:p>
      </dgm:t>
    </dgm:pt>
    <dgm:pt modelId="{86FEE955-DD82-4DB9-B493-8ED4678C18E2}" type="sibTrans" cxnId="{3828A53B-D6BA-4815-BAB5-1ECD6E44B427}">
      <dgm:prSet phldrT="2" phldr="0"/>
      <dgm:spPr/>
      <dgm:t>
        <a:bodyPr/>
        <a:lstStyle/>
        <a:p>
          <a:endParaRPr lang="en-US"/>
        </a:p>
      </dgm:t>
    </dgm:pt>
    <dgm:pt modelId="{1D777402-5DB1-4299-BEB4-85F0A0A7A1B7}">
      <dgm:prSet custT="1"/>
      <dgm:spPr/>
      <dgm:t>
        <a:bodyPr/>
        <a:lstStyle/>
        <a:p>
          <a:r>
            <a:rPr lang="en-AU" sz="2000" b="1" dirty="0">
              <a:solidFill>
                <a:srgbClr val="C00000"/>
              </a:solidFill>
            </a:rPr>
            <a:t>The hypocrites accused his wife, Aisha, of the hadith of falsehood (the incident of slandering). Accusation touched his dignity and honour. so, He could have fabricated a quran to free her instead .. He waited a month till Quran was revealed.</a:t>
          </a:r>
          <a:endParaRPr lang="en-US" sz="2000" dirty="0">
            <a:solidFill>
              <a:srgbClr val="C00000"/>
            </a:solidFill>
          </a:endParaRPr>
        </a:p>
      </dgm:t>
    </dgm:pt>
    <dgm:pt modelId="{0968156D-9DB3-48A8-8E50-BE8E6BAB1B32}" type="parTrans" cxnId="{0F03F361-D189-4F43-B951-14B285AB6FF1}">
      <dgm:prSet/>
      <dgm:spPr/>
      <dgm:t>
        <a:bodyPr/>
        <a:lstStyle/>
        <a:p>
          <a:endParaRPr lang="en-US"/>
        </a:p>
      </dgm:t>
    </dgm:pt>
    <dgm:pt modelId="{1BDC6F28-C2A4-4748-A09C-7612545D9B93}" type="sibTrans" cxnId="{0F03F361-D189-4F43-B951-14B285AB6FF1}">
      <dgm:prSet phldrT="3" phldr="0"/>
      <dgm:spPr/>
      <dgm:t>
        <a:bodyPr/>
        <a:lstStyle/>
        <a:p>
          <a:endParaRPr lang="en-US"/>
        </a:p>
      </dgm:t>
    </dgm:pt>
    <dgm:pt modelId="{CF371F2E-6D4F-42E1-9983-BB3270192C7F}">
      <dgm:prSet custT="1"/>
      <dgm:spPr/>
      <dgm:t>
        <a:bodyPr/>
        <a:lstStyle/>
        <a:p>
          <a:r>
            <a:rPr lang="en-AU" sz="2000" b="1" dirty="0">
              <a:solidFill>
                <a:srgbClr val="C00000"/>
              </a:solidFill>
            </a:rPr>
            <a:t>“</a:t>
          </a:r>
          <a:r>
            <a:rPr lang="en-AU" sz="2000" b="1" i="0" dirty="0">
              <a:solidFill>
                <a:srgbClr val="C00000"/>
              </a:solidFill>
            </a:rPr>
            <a:t>Had the Messenger made up something in Our Name We would have certainly seized him by his right hand then severed his aorta, and none of you could have shielded him ˹from Us˺! Indeed, this ˹Quran˺ is a reminder to those mindful ˹of Allah˺”.</a:t>
          </a:r>
        </a:p>
        <a:p>
          <a:r>
            <a:rPr lang="ar-SA" sz="2000" b="1" dirty="0">
              <a:solidFill>
                <a:srgbClr val="C00000"/>
              </a:solidFill>
              <a:cs typeface="+mj-cs"/>
            </a:rPr>
            <a:t>"ولو تقول علينا بعض الأقاويل, لأخذنا منه باليمين, ثم لقطعنا منه الوتين, فما منكم من أحد عنه حاجزين" الحاقة: 44-47</a:t>
          </a:r>
          <a:endParaRPr lang="en-US" sz="2000" dirty="0">
            <a:solidFill>
              <a:srgbClr val="C00000"/>
            </a:solidFill>
            <a:cs typeface="+mj-cs"/>
          </a:endParaRPr>
        </a:p>
      </dgm:t>
    </dgm:pt>
    <dgm:pt modelId="{145AB49D-C070-46A7-BCBE-96CACC101558}" type="parTrans" cxnId="{6725D64D-DD0D-41D7-BFDD-6A3B3D9584BE}">
      <dgm:prSet/>
      <dgm:spPr/>
      <dgm:t>
        <a:bodyPr/>
        <a:lstStyle/>
        <a:p>
          <a:endParaRPr lang="en-US"/>
        </a:p>
      </dgm:t>
    </dgm:pt>
    <dgm:pt modelId="{72277928-EAC1-48E5-ABD4-07CF54416DBA}" type="sibTrans" cxnId="{6725D64D-DD0D-41D7-BFDD-6A3B3D9584BE}">
      <dgm:prSet phldrT="5" phldr="0"/>
      <dgm:spPr/>
      <dgm:t>
        <a:bodyPr/>
        <a:lstStyle/>
        <a:p>
          <a:endParaRPr lang="en-US"/>
        </a:p>
      </dgm:t>
    </dgm:pt>
    <dgm:pt modelId="{C618517F-1398-384B-B8CE-600ABFF71457}" type="pres">
      <dgm:prSet presAssocID="{F70A6BFA-39CB-4358-938E-A9B3815DA1D6}" presName="diagram" presStyleCnt="0">
        <dgm:presLayoutVars>
          <dgm:dir/>
          <dgm:resizeHandles val="exact"/>
        </dgm:presLayoutVars>
      </dgm:prSet>
      <dgm:spPr/>
      <dgm:t>
        <a:bodyPr/>
        <a:lstStyle/>
        <a:p>
          <a:endParaRPr lang="en-US"/>
        </a:p>
      </dgm:t>
    </dgm:pt>
    <dgm:pt modelId="{32A8687C-5D3A-B345-B1EB-B91ABA6B0609}" type="pres">
      <dgm:prSet presAssocID="{8DAC7A89-F41A-4B79-B2E2-90B0A4190ABF}" presName="node" presStyleLbl="node1" presStyleIdx="0" presStyleCnt="4" custScaleX="128399">
        <dgm:presLayoutVars>
          <dgm:bulletEnabled val="1"/>
        </dgm:presLayoutVars>
      </dgm:prSet>
      <dgm:spPr/>
      <dgm:t>
        <a:bodyPr/>
        <a:lstStyle/>
        <a:p>
          <a:endParaRPr lang="en-US"/>
        </a:p>
      </dgm:t>
    </dgm:pt>
    <dgm:pt modelId="{CC8EB1E7-92BF-1548-9DF5-8F2B5C14315E}" type="pres">
      <dgm:prSet presAssocID="{DFEFC6F7-E82B-42F2-A206-EF6B4C6DB50D}" presName="sibTrans" presStyleCnt="0"/>
      <dgm:spPr/>
    </dgm:pt>
    <dgm:pt modelId="{A842F601-5828-9C49-8D53-CA1CD34DBF90}" type="pres">
      <dgm:prSet presAssocID="{14DF6ECC-BB1B-4432-A612-562ED176C092}" presName="node" presStyleLbl="node1" presStyleIdx="1" presStyleCnt="4" custScaleX="118827">
        <dgm:presLayoutVars>
          <dgm:bulletEnabled val="1"/>
        </dgm:presLayoutVars>
      </dgm:prSet>
      <dgm:spPr/>
      <dgm:t>
        <a:bodyPr/>
        <a:lstStyle/>
        <a:p>
          <a:endParaRPr lang="en-US"/>
        </a:p>
      </dgm:t>
    </dgm:pt>
    <dgm:pt modelId="{3F028BDE-9F06-AD46-86DA-BF19AF90F94E}" type="pres">
      <dgm:prSet presAssocID="{86FEE955-DD82-4DB9-B493-8ED4678C18E2}" presName="sibTrans" presStyleCnt="0"/>
      <dgm:spPr/>
    </dgm:pt>
    <dgm:pt modelId="{C7F7AF0C-6A32-AE42-BEAB-F4827F77F10E}" type="pres">
      <dgm:prSet presAssocID="{1D777402-5DB1-4299-BEB4-85F0A0A7A1B7}" presName="node" presStyleLbl="node1" presStyleIdx="2" presStyleCnt="4" custScaleX="106237">
        <dgm:presLayoutVars>
          <dgm:bulletEnabled val="1"/>
        </dgm:presLayoutVars>
      </dgm:prSet>
      <dgm:spPr/>
      <dgm:t>
        <a:bodyPr/>
        <a:lstStyle/>
        <a:p>
          <a:endParaRPr lang="en-US"/>
        </a:p>
      </dgm:t>
    </dgm:pt>
    <dgm:pt modelId="{3704CBF7-A9D1-BF46-9D95-AEF1AEF4CDEE}" type="pres">
      <dgm:prSet presAssocID="{1BDC6F28-C2A4-4748-A09C-7612545D9B93}" presName="sibTrans" presStyleCnt="0"/>
      <dgm:spPr/>
    </dgm:pt>
    <dgm:pt modelId="{EDB41EB5-E178-4443-A580-84288536D907}" type="pres">
      <dgm:prSet presAssocID="{CF371F2E-6D4F-42E1-9983-BB3270192C7F}" presName="node" presStyleLbl="node1" presStyleIdx="3" presStyleCnt="4" custScaleX="150340">
        <dgm:presLayoutVars>
          <dgm:bulletEnabled val="1"/>
        </dgm:presLayoutVars>
      </dgm:prSet>
      <dgm:spPr/>
      <dgm:t>
        <a:bodyPr/>
        <a:lstStyle/>
        <a:p>
          <a:endParaRPr lang="en-US"/>
        </a:p>
      </dgm:t>
    </dgm:pt>
  </dgm:ptLst>
  <dgm:cxnLst>
    <dgm:cxn modelId="{A5A7E6AB-8BE5-E249-9AD9-68A0107CF154}" type="presOf" srcId="{14DF6ECC-BB1B-4432-A612-562ED176C092}" destId="{A842F601-5828-9C49-8D53-CA1CD34DBF90}" srcOrd="0" destOrd="0" presId="urn:microsoft.com/office/officeart/2005/8/layout/default"/>
    <dgm:cxn modelId="{895A6633-BD23-0740-96D1-641524C3AB77}" type="presOf" srcId="{8DAC7A89-F41A-4B79-B2E2-90B0A4190ABF}" destId="{32A8687C-5D3A-B345-B1EB-B91ABA6B0609}" srcOrd="0" destOrd="0" presId="urn:microsoft.com/office/officeart/2005/8/layout/default"/>
    <dgm:cxn modelId="{0F03F361-D189-4F43-B951-14B285AB6FF1}" srcId="{F70A6BFA-39CB-4358-938E-A9B3815DA1D6}" destId="{1D777402-5DB1-4299-BEB4-85F0A0A7A1B7}" srcOrd="2" destOrd="0" parTransId="{0968156D-9DB3-48A8-8E50-BE8E6BAB1B32}" sibTransId="{1BDC6F28-C2A4-4748-A09C-7612545D9B93}"/>
    <dgm:cxn modelId="{313AF5CA-2A09-2C4B-B283-CF3B64DF0236}" type="presOf" srcId="{F70A6BFA-39CB-4358-938E-A9B3815DA1D6}" destId="{C618517F-1398-384B-B8CE-600ABFF71457}" srcOrd="0" destOrd="0" presId="urn:microsoft.com/office/officeart/2005/8/layout/default"/>
    <dgm:cxn modelId="{3828A53B-D6BA-4815-BAB5-1ECD6E44B427}" srcId="{F70A6BFA-39CB-4358-938E-A9B3815DA1D6}" destId="{14DF6ECC-BB1B-4432-A612-562ED176C092}" srcOrd="1" destOrd="0" parTransId="{78B1618D-C7FC-477F-831F-95404D3B2D21}" sibTransId="{86FEE955-DD82-4DB9-B493-8ED4678C18E2}"/>
    <dgm:cxn modelId="{6725D64D-DD0D-41D7-BFDD-6A3B3D9584BE}" srcId="{F70A6BFA-39CB-4358-938E-A9B3815DA1D6}" destId="{CF371F2E-6D4F-42E1-9983-BB3270192C7F}" srcOrd="3" destOrd="0" parTransId="{145AB49D-C070-46A7-BCBE-96CACC101558}" sibTransId="{72277928-EAC1-48E5-ABD4-07CF54416DBA}"/>
    <dgm:cxn modelId="{0BB590E8-7368-4C52-B8BB-4FCCDB6FE3F1}" srcId="{F70A6BFA-39CB-4358-938E-A9B3815DA1D6}" destId="{8DAC7A89-F41A-4B79-B2E2-90B0A4190ABF}" srcOrd="0" destOrd="0" parTransId="{4FB7D1EA-B0A9-4089-8790-F061D18DE5BA}" sibTransId="{DFEFC6F7-E82B-42F2-A206-EF6B4C6DB50D}"/>
    <dgm:cxn modelId="{070A47FA-62E4-0D4A-90DE-6C9EA16A5824}" type="presOf" srcId="{1D777402-5DB1-4299-BEB4-85F0A0A7A1B7}" destId="{C7F7AF0C-6A32-AE42-BEAB-F4827F77F10E}" srcOrd="0" destOrd="0" presId="urn:microsoft.com/office/officeart/2005/8/layout/default"/>
    <dgm:cxn modelId="{C243704E-943E-8248-A4C2-311E2648B7B5}" type="presOf" srcId="{CF371F2E-6D4F-42E1-9983-BB3270192C7F}" destId="{EDB41EB5-E178-4443-A580-84288536D907}" srcOrd="0" destOrd="0" presId="urn:microsoft.com/office/officeart/2005/8/layout/default"/>
    <dgm:cxn modelId="{DE2D8E78-92B6-804C-8138-7A6FBE22EA6B}" type="presParOf" srcId="{C618517F-1398-384B-B8CE-600ABFF71457}" destId="{32A8687C-5D3A-B345-B1EB-B91ABA6B0609}" srcOrd="0" destOrd="0" presId="urn:microsoft.com/office/officeart/2005/8/layout/default"/>
    <dgm:cxn modelId="{F01F3DC1-41B2-2244-82AC-E35E7E5632D7}" type="presParOf" srcId="{C618517F-1398-384B-B8CE-600ABFF71457}" destId="{CC8EB1E7-92BF-1548-9DF5-8F2B5C14315E}" srcOrd="1" destOrd="0" presId="urn:microsoft.com/office/officeart/2005/8/layout/default"/>
    <dgm:cxn modelId="{9FA0E3D7-C839-6740-85AA-8A6F7A22FC80}" type="presParOf" srcId="{C618517F-1398-384B-B8CE-600ABFF71457}" destId="{A842F601-5828-9C49-8D53-CA1CD34DBF90}" srcOrd="2" destOrd="0" presId="urn:microsoft.com/office/officeart/2005/8/layout/default"/>
    <dgm:cxn modelId="{9FC569E2-2684-784E-AD9B-A543FDC8CE14}" type="presParOf" srcId="{C618517F-1398-384B-B8CE-600ABFF71457}" destId="{3F028BDE-9F06-AD46-86DA-BF19AF90F94E}" srcOrd="3" destOrd="0" presId="urn:microsoft.com/office/officeart/2005/8/layout/default"/>
    <dgm:cxn modelId="{68ADB922-AADE-7B47-B369-8670997DC204}" type="presParOf" srcId="{C618517F-1398-384B-B8CE-600ABFF71457}" destId="{C7F7AF0C-6A32-AE42-BEAB-F4827F77F10E}" srcOrd="4" destOrd="0" presId="urn:microsoft.com/office/officeart/2005/8/layout/default"/>
    <dgm:cxn modelId="{F5567936-7991-B442-ABC9-6EA2412E860A}" type="presParOf" srcId="{C618517F-1398-384B-B8CE-600ABFF71457}" destId="{3704CBF7-A9D1-BF46-9D95-AEF1AEF4CDEE}" srcOrd="5" destOrd="0" presId="urn:microsoft.com/office/officeart/2005/8/layout/default"/>
    <dgm:cxn modelId="{F6AEFDB5-D087-5A40-BAD1-DA279EC05D74}" type="presParOf" srcId="{C618517F-1398-384B-B8CE-600ABFF71457}" destId="{EDB41EB5-E178-4443-A580-84288536D907}" srcOrd="6"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D2F09D4-E0D5-8743-B4BF-63E4CF9B67AC}" type="doc">
      <dgm:prSet loTypeId="urn:microsoft.com/office/officeart/2016/7/layout/RepeatingBendingProcessNew" loCatId="process" qsTypeId="urn:microsoft.com/office/officeart/2005/8/quickstyle/simple1" qsCatId="simple" csTypeId="urn:microsoft.com/office/officeart/2005/8/colors/accent1_2" csCatId="accent1" phldr="1"/>
      <dgm:spPr/>
      <dgm:t>
        <a:bodyPr/>
        <a:lstStyle/>
        <a:p>
          <a:endParaRPr lang="en-GB"/>
        </a:p>
      </dgm:t>
    </dgm:pt>
    <dgm:pt modelId="{A393F8EE-8DFA-9E47-AE6D-BC0405E97538}">
      <dgm:prSet custT="1"/>
      <dgm:spPr>
        <a:solidFill>
          <a:srgbClr val="DCD1A4"/>
        </a:solidFill>
        <a:ln>
          <a:solidFill>
            <a:srgbClr val="FF0000"/>
          </a:solidFill>
        </a:ln>
      </dgm:spPr>
      <dgm:t>
        <a:bodyPr/>
        <a:lstStyle/>
        <a:p>
          <a:r>
            <a:rPr lang="en-AU" sz="1800" b="1" dirty="0">
              <a:solidFill>
                <a:srgbClr val="C00000"/>
              </a:solidFill>
              <a:latin typeface="ACADEMY ENGRAVED LET PLAIN:1.0" panose="02000000000000000000" pitchFamily="2" charset="0"/>
            </a:rPr>
            <a:t>Imam Zarkashi</a:t>
          </a:r>
        </a:p>
        <a:p>
          <a:r>
            <a:rPr lang="en-AU" sz="1800" b="1" dirty="0">
              <a:solidFill>
                <a:srgbClr val="C00000"/>
              </a:solidFill>
              <a:latin typeface="ACADEMY ENGRAVED LET PLAIN:1.0" panose="02000000000000000000" pitchFamily="2" charset="0"/>
            </a:rPr>
            <a:t> </a:t>
          </a:r>
          <a:r>
            <a:rPr lang="en-AU" sz="1800" b="1" dirty="0">
              <a:solidFill>
                <a:schemeClr val="accent1">
                  <a:lumMod val="50000"/>
                </a:schemeClr>
              </a:solidFill>
              <a:latin typeface="ACADEMY ENGRAVED LET PLAIN:1.0" panose="02000000000000000000" pitchFamily="2" charset="0"/>
            </a:rPr>
            <a:t>categorises Uloom al-Quran</a:t>
          </a:r>
        </a:p>
      </dgm:t>
    </dgm:pt>
    <dgm:pt modelId="{D45E5217-1D5B-5A43-93B7-6B6872D9EFB1}" type="parTrans" cxnId="{86C0C6FA-A8F0-724D-A9C4-BD0018CE3DEC}">
      <dgm:prSet/>
      <dgm:spPr/>
      <dgm:t>
        <a:bodyPr/>
        <a:lstStyle/>
        <a:p>
          <a:endParaRPr lang="en-GB" sz="1400"/>
        </a:p>
      </dgm:t>
    </dgm:pt>
    <dgm:pt modelId="{5D93142C-0CDA-E04D-84A2-A640E6A4DE3C}" type="sibTrans" cxnId="{86C0C6FA-A8F0-724D-A9C4-BD0018CE3DEC}">
      <dgm:prSet custT="1"/>
      <dgm:spPr>
        <a:solidFill>
          <a:srgbClr val="DCD1A4"/>
        </a:solidFill>
        <a:ln>
          <a:solidFill>
            <a:srgbClr val="FF0000"/>
          </a:solidFill>
        </a:ln>
      </dgm:spPr>
      <dgm:t>
        <a:bodyPr/>
        <a:lstStyle/>
        <a:p>
          <a:endParaRPr lang="en-GB" sz="1800" b="1">
            <a:solidFill>
              <a:srgbClr val="C00000"/>
            </a:solidFill>
            <a:latin typeface="ACADEMY ENGRAVED LET PLAIN:1.0" panose="02000000000000000000" pitchFamily="2" charset="0"/>
          </a:endParaRPr>
        </a:p>
      </dgm:t>
    </dgm:pt>
    <dgm:pt modelId="{13F2A0FC-112A-3942-8B4C-F3B22663505E}">
      <dgm:prSet custT="1"/>
      <dgm:spPr>
        <a:solidFill>
          <a:srgbClr val="DCD1A4"/>
        </a:solidFill>
        <a:ln>
          <a:solidFill>
            <a:srgbClr val="FF0000"/>
          </a:solidFill>
        </a:ln>
      </dgm:spPr>
      <dgm:t>
        <a:bodyPr/>
        <a:lstStyle/>
        <a:p>
          <a:r>
            <a:rPr lang="en-AU" sz="1800" b="1" dirty="0">
              <a:solidFill>
                <a:srgbClr val="C00000"/>
              </a:solidFill>
              <a:latin typeface="ACADEMY ENGRAVED LET PLAIN:1.0" panose="02000000000000000000" pitchFamily="2" charset="0"/>
            </a:rPr>
            <a:t> The text of the Quran </a:t>
          </a:r>
        </a:p>
        <a:p>
          <a:r>
            <a:rPr lang="en-AU" sz="1800" b="1" dirty="0">
              <a:solidFill>
                <a:schemeClr val="accent1">
                  <a:lumMod val="50000"/>
                </a:schemeClr>
              </a:solidFill>
              <a:latin typeface="ACADEMY ENGRAVED LET PLAIN:1.0" panose="02000000000000000000" pitchFamily="2" charset="0"/>
            </a:rPr>
            <a:t>(pauses, the beginning, ending and division of the chapters, the beginning of chapters, etc.)</a:t>
          </a:r>
        </a:p>
      </dgm:t>
    </dgm:pt>
    <dgm:pt modelId="{62F9C47D-4112-7B46-A515-A290718FB1CB}" type="parTrans" cxnId="{C77B5AD9-F4B4-AE46-94A1-251A9A6885F5}">
      <dgm:prSet/>
      <dgm:spPr/>
      <dgm:t>
        <a:bodyPr/>
        <a:lstStyle/>
        <a:p>
          <a:endParaRPr lang="en-GB" sz="1400"/>
        </a:p>
      </dgm:t>
    </dgm:pt>
    <dgm:pt modelId="{7BAE3513-5FD8-9E44-8BA6-5D327CEBDE1C}" type="sibTrans" cxnId="{C77B5AD9-F4B4-AE46-94A1-251A9A6885F5}">
      <dgm:prSet custT="1"/>
      <dgm:spPr>
        <a:solidFill>
          <a:srgbClr val="DCD1A4"/>
        </a:solidFill>
        <a:ln>
          <a:solidFill>
            <a:srgbClr val="FF0000"/>
          </a:solidFill>
        </a:ln>
      </dgm:spPr>
      <dgm:t>
        <a:bodyPr/>
        <a:lstStyle/>
        <a:p>
          <a:endParaRPr lang="en-GB" sz="1800" b="1">
            <a:solidFill>
              <a:srgbClr val="C00000"/>
            </a:solidFill>
            <a:latin typeface="ACADEMY ENGRAVED LET PLAIN:1.0" panose="02000000000000000000" pitchFamily="2" charset="0"/>
          </a:endParaRPr>
        </a:p>
      </dgm:t>
    </dgm:pt>
    <dgm:pt modelId="{50E6E86E-263B-0B46-B917-51A1F69C4A8C}">
      <dgm:prSet custT="1"/>
      <dgm:spPr>
        <a:solidFill>
          <a:srgbClr val="DCD1A4"/>
        </a:solidFill>
        <a:ln>
          <a:solidFill>
            <a:srgbClr val="FF0000"/>
          </a:solidFill>
        </a:ln>
      </dgm:spPr>
      <dgm:t>
        <a:bodyPr/>
        <a:lstStyle/>
        <a:p>
          <a:r>
            <a:rPr lang="en-AU" sz="1800" b="1" dirty="0">
              <a:solidFill>
                <a:srgbClr val="C00000"/>
              </a:solidFill>
              <a:latin typeface="ACADEMY ENGRAVED LET PLAIN:1.0" panose="02000000000000000000" pitchFamily="2" charset="0"/>
            </a:rPr>
            <a:t> The history of the text of the Quran</a:t>
          </a:r>
        </a:p>
        <a:p>
          <a:r>
            <a:rPr lang="en-AU" sz="1800" b="1" dirty="0">
              <a:solidFill>
                <a:srgbClr val="C00000"/>
              </a:solidFill>
              <a:latin typeface="ACADEMY ENGRAVED LET PLAIN:1.0" panose="02000000000000000000" pitchFamily="2" charset="0"/>
            </a:rPr>
            <a:t> </a:t>
          </a:r>
          <a:r>
            <a:rPr lang="en-AU" sz="1800" b="1" dirty="0">
              <a:solidFill>
                <a:schemeClr val="accent1">
                  <a:lumMod val="50000"/>
                </a:schemeClr>
              </a:solidFill>
              <a:latin typeface="ACADEMY ENGRAVED LET PLAIN:1.0" panose="02000000000000000000" pitchFamily="2" charset="0"/>
            </a:rPr>
            <a:t>(the revelation, the collection of the Quran, the occasions of revelation, knowledge of </a:t>
          </a:r>
          <a:r>
            <a:rPr lang="en-AU" sz="1800" b="1" dirty="0" err="1">
              <a:solidFill>
                <a:schemeClr val="accent1">
                  <a:lumMod val="50000"/>
                </a:schemeClr>
              </a:solidFill>
              <a:latin typeface="ACADEMY ENGRAVED LET PLAIN:1.0" panose="02000000000000000000" pitchFamily="2" charset="0"/>
            </a:rPr>
            <a:t>Makki</a:t>
          </a:r>
          <a:r>
            <a:rPr lang="en-AU" sz="1800" b="1" dirty="0">
              <a:solidFill>
                <a:schemeClr val="accent1">
                  <a:lumMod val="50000"/>
                </a:schemeClr>
              </a:solidFill>
              <a:latin typeface="ACADEMY ENGRAVED LET PLAIN:1.0" panose="02000000000000000000" pitchFamily="2" charset="0"/>
            </a:rPr>
            <a:t> and Madani,  etc.)</a:t>
          </a:r>
        </a:p>
      </dgm:t>
    </dgm:pt>
    <dgm:pt modelId="{D4723FA4-A627-A443-A8E1-F2B4578D3435}" type="parTrans" cxnId="{F8685E8C-1573-F843-AC52-E17EA0176F83}">
      <dgm:prSet/>
      <dgm:spPr/>
      <dgm:t>
        <a:bodyPr/>
        <a:lstStyle/>
        <a:p>
          <a:endParaRPr lang="en-GB" sz="1400"/>
        </a:p>
      </dgm:t>
    </dgm:pt>
    <dgm:pt modelId="{D078F9C9-56CD-C84A-80FE-F5CC22BCD0FD}" type="sibTrans" cxnId="{F8685E8C-1573-F843-AC52-E17EA0176F83}">
      <dgm:prSet custT="1"/>
      <dgm:spPr>
        <a:solidFill>
          <a:srgbClr val="DCD1A4"/>
        </a:solidFill>
        <a:ln>
          <a:solidFill>
            <a:srgbClr val="FF0000"/>
          </a:solidFill>
        </a:ln>
      </dgm:spPr>
      <dgm:t>
        <a:bodyPr/>
        <a:lstStyle/>
        <a:p>
          <a:endParaRPr lang="en-GB" sz="1800" b="1">
            <a:solidFill>
              <a:srgbClr val="C00000"/>
            </a:solidFill>
            <a:latin typeface="ACADEMY ENGRAVED LET PLAIN:1.0" panose="02000000000000000000" pitchFamily="2" charset="0"/>
          </a:endParaRPr>
        </a:p>
      </dgm:t>
    </dgm:pt>
    <dgm:pt modelId="{FE27D775-4520-D34A-91FD-0AE14FAB73DA}">
      <dgm:prSet custT="1"/>
      <dgm:spPr>
        <a:solidFill>
          <a:srgbClr val="DCD1A4"/>
        </a:solidFill>
        <a:ln>
          <a:solidFill>
            <a:srgbClr val="FF0000"/>
          </a:solidFill>
        </a:ln>
      </dgm:spPr>
      <dgm:t>
        <a:bodyPr/>
        <a:lstStyle/>
        <a:p>
          <a:r>
            <a:rPr lang="en-AU" sz="1800" b="1" dirty="0">
              <a:solidFill>
                <a:srgbClr val="C00000"/>
              </a:solidFill>
              <a:latin typeface="ACADEMY ENGRAVED LET PLAIN:1.0" panose="02000000000000000000" pitchFamily="2" charset="0"/>
            </a:rPr>
            <a:t>The language of the Quran</a:t>
          </a:r>
        </a:p>
        <a:p>
          <a:r>
            <a:rPr lang="en-AU" sz="1800" b="1" dirty="0">
              <a:solidFill>
                <a:srgbClr val="C00000"/>
              </a:solidFill>
              <a:latin typeface="ACADEMY ENGRAVED LET PLAIN:1.0" panose="02000000000000000000" pitchFamily="2" charset="0"/>
            </a:rPr>
            <a:t> </a:t>
          </a:r>
          <a:r>
            <a:rPr lang="en-AU" sz="1800" b="1" dirty="0">
              <a:solidFill>
                <a:schemeClr val="accent1">
                  <a:lumMod val="50000"/>
                </a:schemeClr>
              </a:solidFill>
              <a:latin typeface="ACADEMY ENGRAVED LET PLAIN:1.0" panose="02000000000000000000" pitchFamily="2" charset="0"/>
            </a:rPr>
            <a:t>(the notion of </a:t>
          </a:r>
          <a:r>
            <a:rPr lang="en-AU" sz="1800" b="1" dirty="0" err="1">
              <a:solidFill>
                <a:schemeClr val="accent1">
                  <a:lumMod val="50000"/>
                </a:schemeClr>
              </a:solidFill>
              <a:latin typeface="ACADEMY ENGRAVED LET PLAIN:1.0" panose="02000000000000000000" pitchFamily="2" charset="0"/>
            </a:rPr>
            <a:t>i’jaz</a:t>
          </a:r>
          <a:r>
            <a:rPr lang="en-AU" sz="1800" b="1" dirty="0">
              <a:solidFill>
                <a:schemeClr val="accent1">
                  <a:lumMod val="50000"/>
                </a:schemeClr>
              </a:solidFill>
              <a:latin typeface="ACADEMY ENGRAVED LET PLAIN:1.0" panose="02000000000000000000" pitchFamily="2" charset="0"/>
            </a:rPr>
            <a:t>, </a:t>
          </a:r>
          <a:r>
            <a:rPr lang="en-AU" sz="1800" b="1" dirty="0" err="1">
              <a:solidFill>
                <a:schemeClr val="accent1">
                  <a:lumMod val="50000"/>
                </a:schemeClr>
              </a:solidFill>
              <a:latin typeface="ACADEMY ENGRAVED LET PLAIN:1.0" panose="02000000000000000000" pitchFamily="2" charset="0"/>
            </a:rPr>
            <a:t>muhkam-mutashabih</a:t>
          </a:r>
          <a:r>
            <a:rPr lang="en-AU" sz="1800" b="1" dirty="0">
              <a:solidFill>
                <a:schemeClr val="accent1">
                  <a:lumMod val="50000"/>
                </a:schemeClr>
              </a:solidFill>
              <a:latin typeface="ACADEMY ENGRAVED LET PLAIN:1.0" panose="02000000000000000000" pitchFamily="2" charset="0"/>
            </a:rPr>
            <a:t>, seven letters, </a:t>
          </a:r>
          <a:r>
            <a:rPr lang="en-AU" sz="1800" b="1" dirty="0" err="1">
              <a:solidFill>
                <a:schemeClr val="accent1">
                  <a:lumMod val="50000"/>
                </a:schemeClr>
              </a:solidFill>
              <a:latin typeface="ACADEMY ENGRAVED LET PLAIN:1.0" panose="02000000000000000000" pitchFamily="2" charset="0"/>
            </a:rPr>
            <a:t>balaghah</a:t>
          </a:r>
          <a:r>
            <a:rPr lang="en-AU" sz="1800" b="1" dirty="0">
              <a:solidFill>
                <a:schemeClr val="accent1">
                  <a:lumMod val="50000"/>
                </a:schemeClr>
              </a:solidFill>
              <a:latin typeface="ACADEMY ENGRAVED LET PLAIN:1.0" panose="02000000000000000000" pitchFamily="2" charset="0"/>
            </a:rPr>
            <a:t>, etc.)</a:t>
          </a:r>
        </a:p>
      </dgm:t>
    </dgm:pt>
    <dgm:pt modelId="{B17AE09C-7878-3F48-B316-B371B54EC150}" type="parTrans" cxnId="{C38D2E2B-7665-8646-AA8B-B423836AD0A8}">
      <dgm:prSet/>
      <dgm:spPr/>
      <dgm:t>
        <a:bodyPr/>
        <a:lstStyle/>
        <a:p>
          <a:endParaRPr lang="en-GB" sz="1400"/>
        </a:p>
      </dgm:t>
    </dgm:pt>
    <dgm:pt modelId="{300FC683-2384-B84D-A9E9-36EB46161C88}" type="sibTrans" cxnId="{C38D2E2B-7665-8646-AA8B-B423836AD0A8}">
      <dgm:prSet custT="1"/>
      <dgm:spPr>
        <a:solidFill>
          <a:srgbClr val="DCD1A4"/>
        </a:solidFill>
        <a:ln>
          <a:solidFill>
            <a:srgbClr val="FF0000"/>
          </a:solidFill>
        </a:ln>
      </dgm:spPr>
      <dgm:t>
        <a:bodyPr/>
        <a:lstStyle/>
        <a:p>
          <a:pPr rtl="0"/>
          <a:endParaRPr lang="en-GB" sz="1800" b="1">
            <a:solidFill>
              <a:srgbClr val="C00000"/>
            </a:solidFill>
            <a:latin typeface="ACADEMY ENGRAVED LET PLAIN:1.0" panose="02000000000000000000" pitchFamily="2" charset="0"/>
          </a:endParaRPr>
        </a:p>
      </dgm:t>
    </dgm:pt>
    <dgm:pt modelId="{9C204715-00D5-8845-BD4E-9B0E1B75D0DE}">
      <dgm:prSet custT="1"/>
      <dgm:spPr>
        <a:solidFill>
          <a:srgbClr val="DCD1A4"/>
        </a:solidFill>
        <a:ln>
          <a:solidFill>
            <a:srgbClr val="FF0000"/>
          </a:solidFill>
        </a:ln>
      </dgm:spPr>
      <dgm:t>
        <a:bodyPr/>
        <a:lstStyle/>
        <a:p>
          <a:r>
            <a:rPr lang="en-AU" sz="1800" b="1" dirty="0">
              <a:solidFill>
                <a:srgbClr val="C00000"/>
              </a:solidFill>
              <a:latin typeface="ACADEMY ENGRAVED LET PLAIN:1.0" panose="02000000000000000000" pitchFamily="2" charset="0"/>
            </a:rPr>
            <a:t>Quranic narratives</a:t>
          </a:r>
        </a:p>
        <a:p>
          <a:r>
            <a:rPr lang="en-AU" sz="1800" b="1" dirty="0">
              <a:solidFill>
                <a:srgbClr val="C00000"/>
              </a:solidFill>
              <a:latin typeface="ACADEMY ENGRAVED LET PLAIN:1.0" panose="02000000000000000000" pitchFamily="2" charset="0"/>
            </a:rPr>
            <a:t> </a:t>
          </a:r>
          <a:r>
            <a:rPr lang="en-AU" sz="1800" b="1" dirty="0">
              <a:solidFill>
                <a:schemeClr val="accent1">
                  <a:lumMod val="50000"/>
                </a:schemeClr>
              </a:solidFill>
              <a:latin typeface="ACADEMY ENGRAVED LET PLAIN:1.0" panose="02000000000000000000" pitchFamily="2" charset="0"/>
            </a:rPr>
            <a:t>(parables, stories  unidentified figures in the Quran, etc.)</a:t>
          </a:r>
        </a:p>
      </dgm:t>
    </dgm:pt>
    <dgm:pt modelId="{415BD59A-1017-B04E-BF3C-FB762D00B4D0}" type="parTrans" cxnId="{347DA927-E49F-C447-BBB7-1B1DA5408946}">
      <dgm:prSet/>
      <dgm:spPr/>
      <dgm:t>
        <a:bodyPr/>
        <a:lstStyle/>
        <a:p>
          <a:endParaRPr lang="en-GB" sz="1400"/>
        </a:p>
      </dgm:t>
    </dgm:pt>
    <dgm:pt modelId="{8CBBDDB3-0B95-DA44-8BE4-18C8C4877BC7}" type="sibTrans" cxnId="{347DA927-E49F-C447-BBB7-1B1DA5408946}">
      <dgm:prSet custT="1"/>
      <dgm:spPr>
        <a:solidFill>
          <a:srgbClr val="DCD1A4"/>
        </a:solidFill>
        <a:ln>
          <a:solidFill>
            <a:srgbClr val="FF0000"/>
          </a:solidFill>
        </a:ln>
      </dgm:spPr>
      <dgm:t>
        <a:bodyPr/>
        <a:lstStyle/>
        <a:p>
          <a:endParaRPr lang="en-GB" sz="1800" b="1">
            <a:solidFill>
              <a:srgbClr val="C00000"/>
            </a:solidFill>
            <a:latin typeface="ACADEMY ENGRAVED LET PLAIN:1.0" panose="02000000000000000000" pitchFamily="2" charset="0"/>
          </a:endParaRPr>
        </a:p>
      </dgm:t>
    </dgm:pt>
    <dgm:pt modelId="{39E563C2-10A7-6245-9974-3B68DE275FE1}">
      <dgm:prSet custT="1"/>
      <dgm:spPr>
        <a:solidFill>
          <a:srgbClr val="DCD1A4"/>
        </a:solidFill>
        <a:ln>
          <a:solidFill>
            <a:srgbClr val="FF0000"/>
          </a:solidFill>
        </a:ln>
      </dgm:spPr>
      <dgm:t>
        <a:bodyPr/>
        <a:lstStyle/>
        <a:p>
          <a:r>
            <a:rPr lang="en-AU" sz="1800" b="1" dirty="0">
              <a:solidFill>
                <a:srgbClr val="C00000"/>
              </a:solidFill>
              <a:latin typeface="ACADEMY ENGRAVED LET PLAIN:1.0" panose="02000000000000000000" pitchFamily="2" charset="0"/>
            </a:rPr>
            <a:t>Exegesis of the Quran</a:t>
          </a:r>
        </a:p>
        <a:p>
          <a:r>
            <a:rPr lang="en-AU" sz="1800" b="1" dirty="0">
              <a:solidFill>
                <a:srgbClr val="C00000"/>
              </a:solidFill>
              <a:latin typeface="ACADEMY ENGRAVED LET PLAIN:1.0" panose="02000000000000000000" pitchFamily="2" charset="0"/>
            </a:rPr>
            <a:t> </a:t>
          </a:r>
          <a:r>
            <a:rPr lang="en-AU" sz="1800" b="1" dirty="0">
              <a:solidFill>
                <a:schemeClr val="accent1">
                  <a:lumMod val="50000"/>
                </a:schemeClr>
              </a:solidFill>
              <a:latin typeface="ACADEMY ENGRAVED LET PLAIN:1.0" panose="02000000000000000000" pitchFamily="2" charset="0"/>
            </a:rPr>
            <a:t>(tafsir, </a:t>
          </a:r>
          <a:r>
            <a:rPr lang="en-AU" sz="1800" b="1" dirty="0" err="1">
              <a:solidFill>
                <a:schemeClr val="accent1">
                  <a:lumMod val="50000"/>
                </a:schemeClr>
              </a:solidFill>
              <a:latin typeface="ACADEMY ENGRAVED LET PLAIN:1.0" panose="02000000000000000000" pitchFamily="2" charset="0"/>
            </a:rPr>
            <a:t>ta’wil</a:t>
          </a:r>
          <a:r>
            <a:rPr lang="en-AU" sz="1800" b="1" dirty="0">
              <a:solidFill>
                <a:schemeClr val="accent1">
                  <a:lumMod val="50000"/>
                </a:schemeClr>
              </a:solidFill>
              <a:latin typeface="ACADEMY ENGRAVED LET PLAIN:1.0" panose="02000000000000000000" pitchFamily="2" charset="0"/>
            </a:rPr>
            <a:t>, mushkil al-Quran, etc.) </a:t>
          </a:r>
        </a:p>
      </dgm:t>
    </dgm:pt>
    <dgm:pt modelId="{7AED6A6F-A5F9-374B-B05B-28A91FB3FB0E}" type="parTrans" cxnId="{547CEDD7-4536-6E4A-BA82-02CCBF9628F9}">
      <dgm:prSet/>
      <dgm:spPr/>
      <dgm:t>
        <a:bodyPr/>
        <a:lstStyle/>
        <a:p>
          <a:endParaRPr lang="en-GB" sz="1400"/>
        </a:p>
      </dgm:t>
    </dgm:pt>
    <dgm:pt modelId="{93C41C4F-D2D3-FA43-9E70-6DA61C828875}" type="sibTrans" cxnId="{547CEDD7-4536-6E4A-BA82-02CCBF9628F9}">
      <dgm:prSet custT="1"/>
      <dgm:spPr>
        <a:solidFill>
          <a:srgbClr val="DCD1A4"/>
        </a:solidFill>
        <a:ln>
          <a:solidFill>
            <a:srgbClr val="FF0000"/>
          </a:solidFill>
        </a:ln>
      </dgm:spPr>
      <dgm:t>
        <a:bodyPr/>
        <a:lstStyle/>
        <a:p>
          <a:endParaRPr lang="en-GB" sz="1800" b="1">
            <a:solidFill>
              <a:srgbClr val="C00000"/>
            </a:solidFill>
            <a:latin typeface="ACADEMY ENGRAVED LET PLAIN:1.0" panose="02000000000000000000" pitchFamily="2" charset="0"/>
          </a:endParaRPr>
        </a:p>
      </dgm:t>
    </dgm:pt>
    <dgm:pt modelId="{AA2E628C-2824-AB4C-899A-DCA4BE55257B}">
      <dgm:prSet custT="1"/>
      <dgm:spPr>
        <a:solidFill>
          <a:srgbClr val="DCD1A4"/>
        </a:solidFill>
        <a:ln>
          <a:solidFill>
            <a:srgbClr val="FF0000"/>
          </a:solidFill>
        </a:ln>
      </dgm:spPr>
      <dgm:t>
        <a:bodyPr/>
        <a:lstStyle/>
        <a:p>
          <a:r>
            <a:rPr lang="en-AU" sz="1800" b="1" dirty="0">
              <a:solidFill>
                <a:srgbClr val="C00000"/>
              </a:solidFill>
              <a:latin typeface="ACADEMY ENGRAVED LET PLAIN:1.0" panose="02000000000000000000" pitchFamily="2" charset="0"/>
            </a:rPr>
            <a:t> </a:t>
          </a:r>
        </a:p>
        <a:p>
          <a:r>
            <a:rPr lang="en-AU" sz="1800" b="1" dirty="0">
              <a:solidFill>
                <a:srgbClr val="C00000"/>
              </a:solidFill>
              <a:latin typeface="ACADEMY ENGRAVED LET PLAIN:1.0" panose="02000000000000000000" pitchFamily="2" charset="0"/>
            </a:rPr>
            <a:t>Teaching the Quran</a:t>
          </a:r>
        </a:p>
        <a:p>
          <a:r>
            <a:rPr lang="en-AU" sz="1800" b="1" dirty="0">
              <a:solidFill>
                <a:srgbClr val="C00000"/>
              </a:solidFill>
              <a:latin typeface="ACADEMY ENGRAVED LET PLAIN:1.0" panose="02000000000000000000" pitchFamily="2" charset="0"/>
            </a:rPr>
            <a:t> </a:t>
          </a:r>
          <a:r>
            <a:rPr lang="en-AU" sz="1800" b="1" dirty="0">
              <a:solidFill>
                <a:schemeClr val="accent1">
                  <a:lumMod val="50000"/>
                </a:schemeClr>
              </a:solidFill>
              <a:latin typeface="ACADEMY ENGRAVED LET PLAIN:1.0" panose="02000000000000000000" pitchFamily="2" charset="0"/>
            </a:rPr>
            <a:t>(etiquette, the recitation of the Quran’</a:t>
          </a:r>
          <a:r>
            <a:rPr lang="en-US" sz="1800" b="1" dirty="0" err="1">
              <a:solidFill>
                <a:schemeClr val="accent1">
                  <a:lumMod val="50000"/>
                </a:schemeClr>
              </a:solidFill>
              <a:latin typeface="ACADEMY ENGRAVED LET PLAIN:1.0" panose="02000000000000000000" pitchFamily="2" charset="0"/>
            </a:rPr>
            <a:t>Qiraat</a:t>
          </a:r>
          <a:r>
            <a:rPr lang="en-US" sz="1800" b="1" dirty="0">
              <a:solidFill>
                <a:schemeClr val="accent1">
                  <a:lumMod val="50000"/>
                </a:schemeClr>
              </a:solidFill>
              <a:latin typeface="ACADEMY ENGRAVED LET PLAIN:1.0" panose="02000000000000000000" pitchFamily="2" charset="0"/>
            </a:rPr>
            <a:t>’</a:t>
          </a:r>
          <a:r>
            <a:rPr lang="en-AU" sz="1800" b="1" dirty="0">
              <a:solidFill>
                <a:schemeClr val="accent1">
                  <a:lumMod val="50000"/>
                </a:schemeClr>
              </a:solidFill>
              <a:latin typeface="ACADEMY ENGRAVED LET PLAIN:1.0" panose="02000000000000000000" pitchFamily="2" charset="0"/>
            </a:rPr>
            <a:t>, tajwid, etc.).</a:t>
          </a:r>
        </a:p>
        <a:p>
          <a:r>
            <a:rPr lang="en-AU" sz="1800" b="1" dirty="0">
              <a:solidFill>
                <a:srgbClr val="C00000"/>
              </a:solidFill>
              <a:latin typeface="ACADEMY ENGRAVED LET PLAIN:1.0" panose="02000000000000000000" pitchFamily="2" charset="0"/>
            </a:rPr>
            <a:t> </a:t>
          </a:r>
        </a:p>
      </dgm:t>
    </dgm:pt>
    <dgm:pt modelId="{0C42157D-D217-444C-B505-472C969F6AA6}" type="parTrans" cxnId="{3C46EC93-D58C-284E-BBF7-CB2B5E128658}">
      <dgm:prSet/>
      <dgm:spPr/>
      <dgm:t>
        <a:bodyPr/>
        <a:lstStyle/>
        <a:p>
          <a:endParaRPr lang="en-GB" sz="1400"/>
        </a:p>
      </dgm:t>
    </dgm:pt>
    <dgm:pt modelId="{4C4A3999-AF2F-A546-A460-43A8B754880C}" type="sibTrans" cxnId="{3C46EC93-D58C-284E-BBF7-CB2B5E128658}">
      <dgm:prSet custT="1"/>
      <dgm:spPr/>
      <dgm:t>
        <a:bodyPr/>
        <a:lstStyle/>
        <a:p>
          <a:pPr rtl="0"/>
          <a:endParaRPr lang="en-GB" sz="1400"/>
        </a:p>
      </dgm:t>
    </dgm:pt>
    <dgm:pt modelId="{D9D64839-EC44-0946-A155-701CD9998EF3}" type="pres">
      <dgm:prSet presAssocID="{AD2F09D4-E0D5-8743-B4BF-63E4CF9B67AC}" presName="Name0" presStyleCnt="0">
        <dgm:presLayoutVars>
          <dgm:dir/>
          <dgm:resizeHandles val="exact"/>
        </dgm:presLayoutVars>
      </dgm:prSet>
      <dgm:spPr/>
      <dgm:t>
        <a:bodyPr/>
        <a:lstStyle/>
        <a:p>
          <a:endParaRPr lang="en-US"/>
        </a:p>
      </dgm:t>
    </dgm:pt>
    <dgm:pt modelId="{08DA265B-9D06-C74A-9BDB-4BA6AB5FE413}" type="pres">
      <dgm:prSet presAssocID="{A393F8EE-8DFA-9E47-AE6D-BC0405E97538}" presName="node" presStyleLbl="node1" presStyleIdx="0" presStyleCnt="7" custScaleY="142013" custLinFactNeighborX="8648" custLinFactNeighborY="84527">
        <dgm:presLayoutVars>
          <dgm:bulletEnabled val="1"/>
        </dgm:presLayoutVars>
      </dgm:prSet>
      <dgm:spPr/>
      <dgm:t>
        <a:bodyPr/>
        <a:lstStyle/>
        <a:p>
          <a:endParaRPr lang="en-US"/>
        </a:p>
      </dgm:t>
    </dgm:pt>
    <dgm:pt modelId="{E72EAB1A-CE41-B442-8DBF-ACDE7811FC4C}" type="pres">
      <dgm:prSet presAssocID="{5D93142C-0CDA-E04D-84A2-A640E6A4DE3C}" presName="sibTrans" presStyleLbl="sibTrans1D1" presStyleIdx="0" presStyleCnt="6"/>
      <dgm:spPr/>
      <dgm:t>
        <a:bodyPr/>
        <a:lstStyle/>
        <a:p>
          <a:endParaRPr lang="en-US"/>
        </a:p>
      </dgm:t>
    </dgm:pt>
    <dgm:pt modelId="{85D122FF-4FD5-4C41-81B4-656EAE7CCD83}" type="pres">
      <dgm:prSet presAssocID="{5D93142C-0CDA-E04D-84A2-A640E6A4DE3C}" presName="connectorText" presStyleLbl="sibTrans1D1" presStyleIdx="0" presStyleCnt="6"/>
      <dgm:spPr/>
      <dgm:t>
        <a:bodyPr/>
        <a:lstStyle/>
        <a:p>
          <a:endParaRPr lang="en-US"/>
        </a:p>
      </dgm:t>
    </dgm:pt>
    <dgm:pt modelId="{D782A287-4373-4543-82D3-99A9AC0CD845}" type="pres">
      <dgm:prSet presAssocID="{13F2A0FC-112A-3942-8B4C-F3B22663505E}" presName="node" presStyleLbl="node1" presStyleIdx="1" presStyleCnt="7" custScaleX="105294" custScaleY="225734" custLinFactNeighborX="3759" custLinFactNeighborY="24278">
        <dgm:presLayoutVars>
          <dgm:bulletEnabled val="1"/>
        </dgm:presLayoutVars>
      </dgm:prSet>
      <dgm:spPr/>
      <dgm:t>
        <a:bodyPr/>
        <a:lstStyle/>
        <a:p>
          <a:endParaRPr lang="en-US"/>
        </a:p>
      </dgm:t>
    </dgm:pt>
    <dgm:pt modelId="{B2EE2ABB-BA32-D444-A4CC-04E796F4459C}" type="pres">
      <dgm:prSet presAssocID="{7BAE3513-5FD8-9E44-8BA6-5D327CEBDE1C}" presName="sibTrans" presStyleLbl="sibTrans1D1" presStyleIdx="1" presStyleCnt="6"/>
      <dgm:spPr/>
      <dgm:t>
        <a:bodyPr/>
        <a:lstStyle/>
        <a:p>
          <a:endParaRPr lang="en-US"/>
        </a:p>
      </dgm:t>
    </dgm:pt>
    <dgm:pt modelId="{5F7CFDE6-8C8E-FD4A-AD71-F39C665EE3DD}" type="pres">
      <dgm:prSet presAssocID="{7BAE3513-5FD8-9E44-8BA6-5D327CEBDE1C}" presName="connectorText" presStyleLbl="sibTrans1D1" presStyleIdx="1" presStyleCnt="6"/>
      <dgm:spPr/>
      <dgm:t>
        <a:bodyPr/>
        <a:lstStyle/>
        <a:p>
          <a:endParaRPr lang="en-US"/>
        </a:p>
      </dgm:t>
    </dgm:pt>
    <dgm:pt modelId="{C0FB80FE-160E-3548-ACFB-EC66F9CFF9AC}" type="pres">
      <dgm:prSet presAssocID="{50E6E86E-263B-0B46-B917-51A1F69C4A8C}" presName="node" presStyleLbl="node1" presStyleIdx="2" presStyleCnt="7" custScaleX="111074" custScaleY="255613" custLinFactNeighborX="-8052" custLinFactNeighborY="22686">
        <dgm:presLayoutVars>
          <dgm:bulletEnabled val="1"/>
        </dgm:presLayoutVars>
      </dgm:prSet>
      <dgm:spPr/>
      <dgm:t>
        <a:bodyPr/>
        <a:lstStyle/>
        <a:p>
          <a:endParaRPr lang="en-US"/>
        </a:p>
      </dgm:t>
    </dgm:pt>
    <dgm:pt modelId="{614EA8FD-0EB4-E74E-8819-AABB1D08CA3B}" type="pres">
      <dgm:prSet presAssocID="{D078F9C9-56CD-C84A-80FE-F5CC22BCD0FD}" presName="sibTrans" presStyleLbl="sibTrans1D1" presStyleIdx="2" presStyleCnt="6"/>
      <dgm:spPr/>
      <dgm:t>
        <a:bodyPr/>
        <a:lstStyle/>
        <a:p>
          <a:endParaRPr lang="en-US"/>
        </a:p>
      </dgm:t>
    </dgm:pt>
    <dgm:pt modelId="{7B313FB6-BEB6-5049-917C-37847A5FE286}" type="pres">
      <dgm:prSet presAssocID="{D078F9C9-56CD-C84A-80FE-F5CC22BCD0FD}" presName="connectorText" presStyleLbl="sibTrans1D1" presStyleIdx="2" presStyleCnt="6"/>
      <dgm:spPr/>
      <dgm:t>
        <a:bodyPr/>
        <a:lstStyle/>
        <a:p>
          <a:endParaRPr lang="en-US"/>
        </a:p>
      </dgm:t>
    </dgm:pt>
    <dgm:pt modelId="{DDF2841D-D850-554D-8EA6-B843EFA8EBEF}" type="pres">
      <dgm:prSet presAssocID="{FE27D775-4520-D34A-91FD-0AE14FAB73DA}" presName="node" presStyleLbl="node1" presStyleIdx="3" presStyleCnt="7" custScaleX="104495" custScaleY="243752" custLinFactNeighborX="-4537" custLinFactNeighborY="29461">
        <dgm:presLayoutVars>
          <dgm:bulletEnabled val="1"/>
        </dgm:presLayoutVars>
      </dgm:prSet>
      <dgm:spPr/>
      <dgm:t>
        <a:bodyPr/>
        <a:lstStyle/>
        <a:p>
          <a:endParaRPr lang="en-US"/>
        </a:p>
      </dgm:t>
    </dgm:pt>
    <dgm:pt modelId="{00EEA7BC-78EF-F64B-A10C-8FA7FDB08B63}" type="pres">
      <dgm:prSet presAssocID="{300FC683-2384-B84D-A9E9-36EB46161C88}" presName="sibTrans" presStyleLbl="sibTrans1D1" presStyleIdx="3" presStyleCnt="6"/>
      <dgm:spPr/>
      <dgm:t>
        <a:bodyPr/>
        <a:lstStyle/>
        <a:p>
          <a:endParaRPr lang="en-US"/>
        </a:p>
      </dgm:t>
    </dgm:pt>
    <dgm:pt modelId="{191BF754-044B-1947-B5B5-B71D773A7E1B}" type="pres">
      <dgm:prSet presAssocID="{300FC683-2384-B84D-A9E9-36EB46161C88}" presName="connectorText" presStyleLbl="sibTrans1D1" presStyleIdx="3" presStyleCnt="6"/>
      <dgm:spPr/>
      <dgm:t>
        <a:bodyPr/>
        <a:lstStyle/>
        <a:p>
          <a:endParaRPr lang="en-US"/>
        </a:p>
      </dgm:t>
    </dgm:pt>
    <dgm:pt modelId="{4AA371A2-9F0B-0E47-9197-41D934925197}" type="pres">
      <dgm:prSet presAssocID="{9C204715-00D5-8845-BD4E-9B0E1B75D0DE}" presName="node" presStyleLbl="node1" presStyleIdx="4" presStyleCnt="7" custScaleX="122165" custScaleY="156055" custLinFactNeighborX="-2139" custLinFactNeighborY="28626">
        <dgm:presLayoutVars>
          <dgm:bulletEnabled val="1"/>
        </dgm:presLayoutVars>
      </dgm:prSet>
      <dgm:spPr/>
      <dgm:t>
        <a:bodyPr/>
        <a:lstStyle/>
        <a:p>
          <a:endParaRPr lang="en-US"/>
        </a:p>
      </dgm:t>
    </dgm:pt>
    <dgm:pt modelId="{EA56EFCE-C2B8-514A-B6D3-EF80547E0D1F}" type="pres">
      <dgm:prSet presAssocID="{8CBBDDB3-0B95-DA44-8BE4-18C8C4877BC7}" presName="sibTrans" presStyleLbl="sibTrans1D1" presStyleIdx="4" presStyleCnt="6"/>
      <dgm:spPr/>
      <dgm:t>
        <a:bodyPr/>
        <a:lstStyle/>
        <a:p>
          <a:endParaRPr lang="en-US"/>
        </a:p>
      </dgm:t>
    </dgm:pt>
    <dgm:pt modelId="{5BEEAE8E-3339-984F-B091-14E3441212FD}" type="pres">
      <dgm:prSet presAssocID="{8CBBDDB3-0B95-DA44-8BE4-18C8C4877BC7}" presName="connectorText" presStyleLbl="sibTrans1D1" presStyleIdx="4" presStyleCnt="6"/>
      <dgm:spPr/>
      <dgm:t>
        <a:bodyPr/>
        <a:lstStyle/>
        <a:p>
          <a:endParaRPr lang="en-US"/>
        </a:p>
      </dgm:t>
    </dgm:pt>
    <dgm:pt modelId="{967B2C9B-238E-1849-80E5-F627800BFD44}" type="pres">
      <dgm:prSet presAssocID="{39E563C2-10A7-6245-9974-3B68DE275FE1}" presName="node" presStyleLbl="node1" presStyleIdx="5" presStyleCnt="7" custScaleX="136815" custScaleY="130278" custLinFactNeighborX="470" custLinFactNeighborY="40375">
        <dgm:presLayoutVars>
          <dgm:bulletEnabled val="1"/>
        </dgm:presLayoutVars>
      </dgm:prSet>
      <dgm:spPr/>
      <dgm:t>
        <a:bodyPr/>
        <a:lstStyle/>
        <a:p>
          <a:endParaRPr lang="en-US"/>
        </a:p>
      </dgm:t>
    </dgm:pt>
    <dgm:pt modelId="{624E3035-9792-2D4A-9E3D-22E65DBB9295}" type="pres">
      <dgm:prSet presAssocID="{93C41C4F-D2D3-FA43-9E70-6DA61C828875}" presName="sibTrans" presStyleLbl="sibTrans1D1" presStyleIdx="5" presStyleCnt="6"/>
      <dgm:spPr/>
      <dgm:t>
        <a:bodyPr/>
        <a:lstStyle/>
        <a:p>
          <a:endParaRPr lang="en-US"/>
        </a:p>
      </dgm:t>
    </dgm:pt>
    <dgm:pt modelId="{6FD5655D-8308-FB4D-A4E0-1C04A808ECC4}" type="pres">
      <dgm:prSet presAssocID="{93C41C4F-D2D3-FA43-9E70-6DA61C828875}" presName="connectorText" presStyleLbl="sibTrans1D1" presStyleIdx="5" presStyleCnt="6"/>
      <dgm:spPr/>
      <dgm:t>
        <a:bodyPr/>
        <a:lstStyle/>
        <a:p>
          <a:endParaRPr lang="en-US"/>
        </a:p>
      </dgm:t>
    </dgm:pt>
    <dgm:pt modelId="{D1A336B9-103C-E343-A887-B663742328B1}" type="pres">
      <dgm:prSet presAssocID="{AA2E628C-2824-AB4C-899A-DCA4BE55257B}" presName="node" presStyleLbl="node1" presStyleIdx="6" presStyleCnt="7" custScaleX="138087" custScaleY="125976" custLinFactNeighborX="8148" custLinFactNeighborY="52116">
        <dgm:presLayoutVars>
          <dgm:bulletEnabled val="1"/>
        </dgm:presLayoutVars>
      </dgm:prSet>
      <dgm:spPr/>
      <dgm:t>
        <a:bodyPr/>
        <a:lstStyle/>
        <a:p>
          <a:endParaRPr lang="en-US"/>
        </a:p>
      </dgm:t>
    </dgm:pt>
  </dgm:ptLst>
  <dgm:cxnLst>
    <dgm:cxn modelId="{86C0C6FA-A8F0-724D-A9C4-BD0018CE3DEC}" srcId="{AD2F09D4-E0D5-8743-B4BF-63E4CF9B67AC}" destId="{A393F8EE-8DFA-9E47-AE6D-BC0405E97538}" srcOrd="0" destOrd="0" parTransId="{D45E5217-1D5B-5A43-93B7-6B6872D9EFB1}" sibTransId="{5D93142C-0CDA-E04D-84A2-A640E6A4DE3C}"/>
    <dgm:cxn modelId="{5F3C20B2-9C33-154E-9A67-E3CFB11FE44A}" type="presOf" srcId="{39E563C2-10A7-6245-9974-3B68DE275FE1}" destId="{967B2C9B-238E-1849-80E5-F627800BFD44}" srcOrd="0" destOrd="0" presId="urn:microsoft.com/office/officeart/2016/7/layout/RepeatingBendingProcessNew"/>
    <dgm:cxn modelId="{0BBC4FF0-D2D7-4E4B-8C2F-56D65AF0DF0B}" type="presOf" srcId="{5D93142C-0CDA-E04D-84A2-A640E6A4DE3C}" destId="{85D122FF-4FD5-4C41-81B4-656EAE7CCD83}" srcOrd="1" destOrd="0" presId="urn:microsoft.com/office/officeart/2016/7/layout/RepeatingBendingProcessNew"/>
    <dgm:cxn modelId="{683FAF2B-E910-CE4B-A3DF-038972E1B119}" type="presOf" srcId="{8CBBDDB3-0B95-DA44-8BE4-18C8C4877BC7}" destId="{5BEEAE8E-3339-984F-B091-14E3441212FD}" srcOrd="1" destOrd="0" presId="urn:microsoft.com/office/officeart/2016/7/layout/RepeatingBendingProcessNew"/>
    <dgm:cxn modelId="{05DD94E6-38E9-FB4C-ABDF-1030B3EE2652}" type="presOf" srcId="{300FC683-2384-B84D-A9E9-36EB46161C88}" destId="{191BF754-044B-1947-B5B5-B71D773A7E1B}" srcOrd="1" destOrd="0" presId="urn:microsoft.com/office/officeart/2016/7/layout/RepeatingBendingProcessNew"/>
    <dgm:cxn modelId="{C77B5AD9-F4B4-AE46-94A1-251A9A6885F5}" srcId="{AD2F09D4-E0D5-8743-B4BF-63E4CF9B67AC}" destId="{13F2A0FC-112A-3942-8B4C-F3B22663505E}" srcOrd="1" destOrd="0" parTransId="{62F9C47D-4112-7B46-A515-A290718FB1CB}" sibTransId="{7BAE3513-5FD8-9E44-8BA6-5D327CEBDE1C}"/>
    <dgm:cxn modelId="{C784ED77-55D3-FD4F-972C-680C00A098F9}" type="presOf" srcId="{7BAE3513-5FD8-9E44-8BA6-5D327CEBDE1C}" destId="{B2EE2ABB-BA32-D444-A4CC-04E796F4459C}" srcOrd="0" destOrd="0" presId="urn:microsoft.com/office/officeart/2016/7/layout/RepeatingBendingProcessNew"/>
    <dgm:cxn modelId="{C160F706-8A86-FC4F-903F-7B6194E4608C}" type="presOf" srcId="{FE27D775-4520-D34A-91FD-0AE14FAB73DA}" destId="{DDF2841D-D850-554D-8EA6-B843EFA8EBEF}" srcOrd="0" destOrd="0" presId="urn:microsoft.com/office/officeart/2016/7/layout/RepeatingBendingProcessNew"/>
    <dgm:cxn modelId="{A4403B47-0854-8B47-9E90-EF31D81F4BFF}" type="presOf" srcId="{D078F9C9-56CD-C84A-80FE-F5CC22BCD0FD}" destId="{7B313FB6-BEB6-5049-917C-37847A5FE286}" srcOrd="1" destOrd="0" presId="urn:microsoft.com/office/officeart/2016/7/layout/RepeatingBendingProcessNew"/>
    <dgm:cxn modelId="{547CEDD7-4536-6E4A-BA82-02CCBF9628F9}" srcId="{AD2F09D4-E0D5-8743-B4BF-63E4CF9B67AC}" destId="{39E563C2-10A7-6245-9974-3B68DE275FE1}" srcOrd="5" destOrd="0" parTransId="{7AED6A6F-A5F9-374B-B05B-28A91FB3FB0E}" sibTransId="{93C41C4F-D2D3-FA43-9E70-6DA61C828875}"/>
    <dgm:cxn modelId="{968445FC-684C-AA47-8CD0-FFD8972B1CEC}" type="presOf" srcId="{AA2E628C-2824-AB4C-899A-DCA4BE55257B}" destId="{D1A336B9-103C-E343-A887-B663742328B1}" srcOrd="0" destOrd="0" presId="urn:microsoft.com/office/officeart/2016/7/layout/RepeatingBendingProcessNew"/>
    <dgm:cxn modelId="{7DE8D56F-41FD-DF48-8270-178A7B14B7DE}" type="presOf" srcId="{50E6E86E-263B-0B46-B917-51A1F69C4A8C}" destId="{C0FB80FE-160E-3548-ACFB-EC66F9CFF9AC}" srcOrd="0" destOrd="0" presId="urn:microsoft.com/office/officeart/2016/7/layout/RepeatingBendingProcessNew"/>
    <dgm:cxn modelId="{4DDD7DB5-D23E-5E4D-8E9C-3DDF34C693A7}" type="presOf" srcId="{D078F9C9-56CD-C84A-80FE-F5CC22BCD0FD}" destId="{614EA8FD-0EB4-E74E-8819-AABB1D08CA3B}" srcOrd="0" destOrd="0" presId="urn:microsoft.com/office/officeart/2016/7/layout/RepeatingBendingProcessNew"/>
    <dgm:cxn modelId="{BFFEB66C-4A4F-F548-A94F-F9231AAAAA7B}" type="presOf" srcId="{300FC683-2384-B84D-A9E9-36EB46161C88}" destId="{00EEA7BC-78EF-F64B-A10C-8FA7FDB08B63}" srcOrd="0" destOrd="0" presId="urn:microsoft.com/office/officeart/2016/7/layout/RepeatingBendingProcessNew"/>
    <dgm:cxn modelId="{6A8A8DC4-16FA-A240-9B2D-163FBE0B4EEE}" type="presOf" srcId="{8CBBDDB3-0B95-DA44-8BE4-18C8C4877BC7}" destId="{EA56EFCE-C2B8-514A-B6D3-EF80547E0D1F}" srcOrd="0" destOrd="0" presId="urn:microsoft.com/office/officeart/2016/7/layout/RepeatingBendingProcessNew"/>
    <dgm:cxn modelId="{AB652482-8C35-E547-AE82-8F8A80C8C647}" type="presOf" srcId="{9C204715-00D5-8845-BD4E-9B0E1B75D0DE}" destId="{4AA371A2-9F0B-0E47-9197-41D934925197}" srcOrd="0" destOrd="0" presId="urn:microsoft.com/office/officeart/2016/7/layout/RepeatingBendingProcessNew"/>
    <dgm:cxn modelId="{347DA927-E49F-C447-BBB7-1B1DA5408946}" srcId="{AD2F09D4-E0D5-8743-B4BF-63E4CF9B67AC}" destId="{9C204715-00D5-8845-BD4E-9B0E1B75D0DE}" srcOrd="4" destOrd="0" parTransId="{415BD59A-1017-B04E-BF3C-FB762D00B4D0}" sibTransId="{8CBBDDB3-0B95-DA44-8BE4-18C8C4877BC7}"/>
    <dgm:cxn modelId="{0EACD30D-16B9-3C46-8B92-625FD50BFD90}" type="presOf" srcId="{5D93142C-0CDA-E04D-84A2-A640E6A4DE3C}" destId="{E72EAB1A-CE41-B442-8DBF-ACDE7811FC4C}" srcOrd="0" destOrd="0" presId="urn:microsoft.com/office/officeart/2016/7/layout/RepeatingBendingProcessNew"/>
    <dgm:cxn modelId="{C38D2E2B-7665-8646-AA8B-B423836AD0A8}" srcId="{AD2F09D4-E0D5-8743-B4BF-63E4CF9B67AC}" destId="{FE27D775-4520-D34A-91FD-0AE14FAB73DA}" srcOrd="3" destOrd="0" parTransId="{B17AE09C-7878-3F48-B316-B371B54EC150}" sibTransId="{300FC683-2384-B84D-A9E9-36EB46161C88}"/>
    <dgm:cxn modelId="{B03D1FC3-CDBA-FD45-839B-EEFDADB72C0C}" type="presOf" srcId="{93C41C4F-D2D3-FA43-9E70-6DA61C828875}" destId="{6FD5655D-8308-FB4D-A4E0-1C04A808ECC4}" srcOrd="1" destOrd="0" presId="urn:microsoft.com/office/officeart/2016/7/layout/RepeatingBendingProcessNew"/>
    <dgm:cxn modelId="{F8685E8C-1573-F843-AC52-E17EA0176F83}" srcId="{AD2F09D4-E0D5-8743-B4BF-63E4CF9B67AC}" destId="{50E6E86E-263B-0B46-B917-51A1F69C4A8C}" srcOrd="2" destOrd="0" parTransId="{D4723FA4-A627-A443-A8E1-F2B4578D3435}" sibTransId="{D078F9C9-56CD-C84A-80FE-F5CC22BCD0FD}"/>
    <dgm:cxn modelId="{7F55491A-9A8D-9D4A-A2DA-045C7CA51083}" type="presOf" srcId="{AD2F09D4-E0D5-8743-B4BF-63E4CF9B67AC}" destId="{D9D64839-EC44-0946-A155-701CD9998EF3}" srcOrd="0" destOrd="0" presId="urn:microsoft.com/office/officeart/2016/7/layout/RepeatingBendingProcessNew"/>
    <dgm:cxn modelId="{E190ADE8-FA90-214D-9471-751BBDCB9C1C}" type="presOf" srcId="{7BAE3513-5FD8-9E44-8BA6-5D327CEBDE1C}" destId="{5F7CFDE6-8C8E-FD4A-AD71-F39C665EE3DD}" srcOrd="1" destOrd="0" presId="urn:microsoft.com/office/officeart/2016/7/layout/RepeatingBendingProcessNew"/>
    <dgm:cxn modelId="{ED6E0603-7E88-174D-9E16-95EA01D72DAB}" type="presOf" srcId="{A393F8EE-8DFA-9E47-AE6D-BC0405E97538}" destId="{08DA265B-9D06-C74A-9BDB-4BA6AB5FE413}" srcOrd="0" destOrd="0" presId="urn:microsoft.com/office/officeart/2016/7/layout/RepeatingBendingProcessNew"/>
    <dgm:cxn modelId="{2B0B208E-6FC6-0843-B596-A098177787A6}" type="presOf" srcId="{93C41C4F-D2D3-FA43-9E70-6DA61C828875}" destId="{624E3035-9792-2D4A-9E3D-22E65DBB9295}" srcOrd="0" destOrd="0" presId="urn:microsoft.com/office/officeart/2016/7/layout/RepeatingBendingProcessNew"/>
    <dgm:cxn modelId="{3C46EC93-D58C-284E-BBF7-CB2B5E128658}" srcId="{AD2F09D4-E0D5-8743-B4BF-63E4CF9B67AC}" destId="{AA2E628C-2824-AB4C-899A-DCA4BE55257B}" srcOrd="6" destOrd="0" parTransId="{0C42157D-D217-444C-B505-472C969F6AA6}" sibTransId="{4C4A3999-AF2F-A546-A460-43A8B754880C}"/>
    <dgm:cxn modelId="{752C7959-BD89-AA49-8B3E-68EF95DB4C9F}" type="presOf" srcId="{13F2A0FC-112A-3942-8B4C-F3B22663505E}" destId="{D782A287-4373-4543-82D3-99A9AC0CD845}" srcOrd="0" destOrd="0" presId="urn:microsoft.com/office/officeart/2016/7/layout/RepeatingBendingProcessNew"/>
    <dgm:cxn modelId="{09CA3168-9F7A-F44C-A965-9CFA982CEFAC}" type="presParOf" srcId="{D9D64839-EC44-0946-A155-701CD9998EF3}" destId="{08DA265B-9D06-C74A-9BDB-4BA6AB5FE413}" srcOrd="0" destOrd="0" presId="urn:microsoft.com/office/officeart/2016/7/layout/RepeatingBendingProcessNew"/>
    <dgm:cxn modelId="{1FB629A8-762F-984E-834A-9B76595008CA}" type="presParOf" srcId="{D9D64839-EC44-0946-A155-701CD9998EF3}" destId="{E72EAB1A-CE41-B442-8DBF-ACDE7811FC4C}" srcOrd="1" destOrd="0" presId="urn:microsoft.com/office/officeart/2016/7/layout/RepeatingBendingProcessNew"/>
    <dgm:cxn modelId="{C4CC7963-0961-4B4E-B2A1-866ECCC51486}" type="presParOf" srcId="{E72EAB1A-CE41-B442-8DBF-ACDE7811FC4C}" destId="{85D122FF-4FD5-4C41-81B4-656EAE7CCD83}" srcOrd="0" destOrd="0" presId="urn:microsoft.com/office/officeart/2016/7/layout/RepeatingBendingProcessNew"/>
    <dgm:cxn modelId="{C83BF5FF-E05E-8D4E-A351-E8ED64E07580}" type="presParOf" srcId="{D9D64839-EC44-0946-A155-701CD9998EF3}" destId="{D782A287-4373-4543-82D3-99A9AC0CD845}" srcOrd="2" destOrd="0" presId="urn:microsoft.com/office/officeart/2016/7/layout/RepeatingBendingProcessNew"/>
    <dgm:cxn modelId="{9F513B01-9994-2248-B382-ACCB0E0169EA}" type="presParOf" srcId="{D9D64839-EC44-0946-A155-701CD9998EF3}" destId="{B2EE2ABB-BA32-D444-A4CC-04E796F4459C}" srcOrd="3" destOrd="0" presId="urn:microsoft.com/office/officeart/2016/7/layout/RepeatingBendingProcessNew"/>
    <dgm:cxn modelId="{C3E6BAFD-1D41-4B41-BC0D-56F081A43CAB}" type="presParOf" srcId="{B2EE2ABB-BA32-D444-A4CC-04E796F4459C}" destId="{5F7CFDE6-8C8E-FD4A-AD71-F39C665EE3DD}" srcOrd="0" destOrd="0" presId="urn:microsoft.com/office/officeart/2016/7/layout/RepeatingBendingProcessNew"/>
    <dgm:cxn modelId="{5C81B3BC-2D95-0341-ADD8-735154EFB440}" type="presParOf" srcId="{D9D64839-EC44-0946-A155-701CD9998EF3}" destId="{C0FB80FE-160E-3548-ACFB-EC66F9CFF9AC}" srcOrd="4" destOrd="0" presId="urn:microsoft.com/office/officeart/2016/7/layout/RepeatingBendingProcessNew"/>
    <dgm:cxn modelId="{B9F2E5D0-4AC6-054F-A31C-9547B00DF9FD}" type="presParOf" srcId="{D9D64839-EC44-0946-A155-701CD9998EF3}" destId="{614EA8FD-0EB4-E74E-8819-AABB1D08CA3B}" srcOrd="5" destOrd="0" presId="urn:microsoft.com/office/officeart/2016/7/layout/RepeatingBendingProcessNew"/>
    <dgm:cxn modelId="{6A63AB18-BA43-7E47-814F-44E041461520}" type="presParOf" srcId="{614EA8FD-0EB4-E74E-8819-AABB1D08CA3B}" destId="{7B313FB6-BEB6-5049-917C-37847A5FE286}" srcOrd="0" destOrd="0" presId="urn:microsoft.com/office/officeart/2016/7/layout/RepeatingBendingProcessNew"/>
    <dgm:cxn modelId="{67473F93-7D48-A747-8C7F-7EE2E7C27FB7}" type="presParOf" srcId="{D9D64839-EC44-0946-A155-701CD9998EF3}" destId="{DDF2841D-D850-554D-8EA6-B843EFA8EBEF}" srcOrd="6" destOrd="0" presId="urn:microsoft.com/office/officeart/2016/7/layout/RepeatingBendingProcessNew"/>
    <dgm:cxn modelId="{754DCCDB-640C-BA44-86FC-CF305980F98E}" type="presParOf" srcId="{D9D64839-EC44-0946-A155-701CD9998EF3}" destId="{00EEA7BC-78EF-F64B-A10C-8FA7FDB08B63}" srcOrd="7" destOrd="0" presId="urn:microsoft.com/office/officeart/2016/7/layout/RepeatingBendingProcessNew"/>
    <dgm:cxn modelId="{49BE29AF-F12F-D94B-AC75-ADBBB05B3468}" type="presParOf" srcId="{00EEA7BC-78EF-F64B-A10C-8FA7FDB08B63}" destId="{191BF754-044B-1947-B5B5-B71D773A7E1B}" srcOrd="0" destOrd="0" presId="urn:microsoft.com/office/officeart/2016/7/layout/RepeatingBendingProcessNew"/>
    <dgm:cxn modelId="{5D708D89-2D58-2948-8553-059C11872E54}" type="presParOf" srcId="{D9D64839-EC44-0946-A155-701CD9998EF3}" destId="{4AA371A2-9F0B-0E47-9197-41D934925197}" srcOrd="8" destOrd="0" presId="urn:microsoft.com/office/officeart/2016/7/layout/RepeatingBendingProcessNew"/>
    <dgm:cxn modelId="{C44304D5-2488-9641-BB39-9BD4FD725176}" type="presParOf" srcId="{D9D64839-EC44-0946-A155-701CD9998EF3}" destId="{EA56EFCE-C2B8-514A-B6D3-EF80547E0D1F}" srcOrd="9" destOrd="0" presId="urn:microsoft.com/office/officeart/2016/7/layout/RepeatingBendingProcessNew"/>
    <dgm:cxn modelId="{3473C4D4-96EB-6C4A-BE46-374066588946}" type="presParOf" srcId="{EA56EFCE-C2B8-514A-B6D3-EF80547E0D1F}" destId="{5BEEAE8E-3339-984F-B091-14E3441212FD}" srcOrd="0" destOrd="0" presId="urn:microsoft.com/office/officeart/2016/7/layout/RepeatingBendingProcessNew"/>
    <dgm:cxn modelId="{BD19C37D-8821-884B-B539-376D67C88654}" type="presParOf" srcId="{D9D64839-EC44-0946-A155-701CD9998EF3}" destId="{967B2C9B-238E-1849-80E5-F627800BFD44}" srcOrd="10" destOrd="0" presId="urn:microsoft.com/office/officeart/2016/7/layout/RepeatingBendingProcessNew"/>
    <dgm:cxn modelId="{7C60906D-4434-A34F-AAC4-9397C74DF294}" type="presParOf" srcId="{D9D64839-EC44-0946-A155-701CD9998EF3}" destId="{624E3035-9792-2D4A-9E3D-22E65DBB9295}" srcOrd="11" destOrd="0" presId="urn:microsoft.com/office/officeart/2016/7/layout/RepeatingBendingProcessNew"/>
    <dgm:cxn modelId="{D1DD7F71-3ED6-B54C-81B7-C880A8D52EBE}" type="presParOf" srcId="{624E3035-9792-2D4A-9E3D-22E65DBB9295}" destId="{6FD5655D-8308-FB4D-A4E0-1C04A808ECC4}" srcOrd="0" destOrd="0" presId="urn:microsoft.com/office/officeart/2016/7/layout/RepeatingBendingProcessNew"/>
    <dgm:cxn modelId="{B22F02C0-82B2-574E-AC9E-37DABF8204B3}" type="presParOf" srcId="{D9D64839-EC44-0946-A155-701CD9998EF3}" destId="{D1A336B9-103C-E343-A887-B663742328B1}" srcOrd="12" destOrd="0" presId="urn:microsoft.com/office/officeart/2016/7/layout/RepeatingBendingProcessNew"/>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EF14C8F1-4E1F-4C38-8F61-CEEA2501E593}" type="doc">
      <dgm:prSet loTypeId="urn:microsoft.com/office/officeart/2005/8/layout/vList2" loCatId="list" qsTypeId="urn:microsoft.com/office/officeart/2005/8/quickstyle/simple4" qsCatId="simple" csTypeId="urn:microsoft.com/office/officeart/2005/8/colors/colorful1" csCatId="colorful" phldr="1"/>
      <dgm:spPr/>
      <dgm:t>
        <a:bodyPr/>
        <a:lstStyle/>
        <a:p>
          <a:endParaRPr lang="en-US"/>
        </a:p>
      </dgm:t>
    </dgm:pt>
    <dgm:pt modelId="{084CF992-835F-4AFE-8E90-4C29E267465A}">
      <dgm:prSet custT="1"/>
      <dgm:spPr>
        <a:solidFill>
          <a:schemeClr val="accent4">
            <a:lumMod val="75000"/>
          </a:schemeClr>
        </a:solidFill>
      </dgm:spPr>
      <dgm:t>
        <a:bodyPr/>
        <a:lstStyle/>
        <a:p>
          <a:r>
            <a:rPr lang="en-AU" sz="1800" b="1" dirty="0">
              <a:solidFill>
                <a:schemeClr val="bg1"/>
              </a:solidFill>
              <a:latin typeface="Batang" panose="02030600000101010101" pitchFamily="18" charset="-127"/>
              <a:ea typeface="Batang" panose="02030600000101010101" pitchFamily="18" charset="-127"/>
            </a:rPr>
            <a:t>Example:  When the Prophet </a:t>
          </a:r>
          <a:r>
            <a:rPr lang="ar" sz="1800" b="1" i="0" dirty="0">
              <a:solidFill>
                <a:schemeClr val="bg1"/>
              </a:solidFill>
              <a:effectLst/>
              <a:latin typeface="Batang" panose="02030600000101010101" pitchFamily="18" charset="-127"/>
              <a:ea typeface="Batang" panose="02030600000101010101" pitchFamily="18" charset="-127"/>
            </a:rPr>
            <a:t>ﷺ</a:t>
          </a:r>
          <a:r>
            <a:rPr lang="en-AU" sz="1800" b="1" dirty="0">
              <a:solidFill>
                <a:schemeClr val="bg1"/>
              </a:solidFill>
              <a:latin typeface="Batang" panose="02030600000101010101" pitchFamily="18" charset="-127"/>
              <a:ea typeface="Batang" panose="02030600000101010101" pitchFamily="18" charset="-127"/>
            </a:rPr>
            <a:t>accepted ransom for the prisoners of </a:t>
          </a:r>
          <a:r>
            <a:rPr lang="en-AU" sz="1800" b="1" dirty="0" err="1">
              <a:solidFill>
                <a:schemeClr val="bg1"/>
              </a:solidFill>
              <a:latin typeface="Batang" panose="02030600000101010101" pitchFamily="18" charset="-127"/>
              <a:ea typeface="Batang" panose="02030600000101010101" pitchFamily="18" charset="-127"/>
            </a:rPr>
            <a:t>Badr</a:t>
          </a:r>
          <a:r>
            <a:rPr lang="en-AU" sz="1800" b="1" dirty="0">
              <a:solidFill>
                <a:schemeClr val="bg1"/>
              </a:solidFill>
              <a:latin typeface="Batang" panose="02030600000101010101" pitchFamily="18" charset="-127"/>
              <a:ea typeface="Batang" panose="02030600000101010101" pitchFamily="18" charset="-127"/>
            </a:rPr>
            <a:t>, the following verse was revealed:</a:t>
          </a:r>
          <a:endParaRPr lang="en-AU" sz="2000" b="1" dirty="0">
            <a:solidFill>
              <a:schemeClr val="bg1"/>
            </a:solidFill>
            <a:latin typeface="Batang" panose="02030600000101010101" pitchFamily="18" charset="-127"/>
            <a:ea typeface="Batang" panose="02030600000101010101" pitchFamily="18" charset="-127"/>
            <a:cs typeface="+mj-cs"/>
          </a:endParaRPr>
        </a:p>
        <a:p>
          <a:r>
            <a:rPr lang="ar-SA" sz="2000" b="1" dirty="0">
              <a:solidFill>
                <a:schemeClr val="bg1"/>
              </a:solidFill>
              <a:latin typeface="Batang" panose="02030600000101010101" pitchFamily="18" charset="-127"/>
              <a:ea typeface="Batang" panose="02030600000101010101" pitchFamily="18" charset="-127"/>
              <a:cs typeface="+mj-cs"/>
            </a:rPr>
            <a:t>ما كَانَ لِنَبِىٍّ أَن يَكُونَ لَهُۥٓ أَسْرَىٰ حَتَّىٰ يُثْخِنَ </a:t>
          </a:r>
          <a:r>
            <a:rPr lang="ar-SA" sz="2000" b="1" dirty="0" err="1">
              <a:solidFill>
                <a:schemeClr val="bg1"/>
              </a:solidFill>
              <a:latin typeface="Batang" panose="02030600000101010101" pitchFamily="18" charset="-127"/>
              <a:ea typeface="Batang" panose="02030600000101010101" pitchFamily="18" charset="-127"/>
              <a:cs typeface="+mj-cs"/>
            </a:rPr>
            <a:t>فِى</a:t>
          </a:r>
          <a:r>
            <a:rPr lang="ar-SA" sz="2000" b="1" dirty="0">
              <a:solidFill>
                <a:schemeClr val="bg1"/>
              </a:solidFill>
              <a:latin typeface="Batang" panose="02030600000101010101" pitchFamily="18" charset="-127"/>
              <a:ea typeface="Batang" panose="02030600000101010101" pitchFamily="18" charset="-127"/>
              <a:cs typeface="+mj-cs"/>
            </a:rPr>
            <a:t> ٱلْأَرْضِ  تُرِيدُونَ عَرَضَ ٱلدُّنْيَا وَٱللَّهُ يُرِيدُ ٱلْـَٔاخِرَةَ </a:t>
          </a:r>
          <a:r>
            <a:rPr lang="ar-SA" sz="2000" b="1" dirty="0" err="1">
              <a:solidFill>
                <a:schemeClr val="bg1"/>
              </a:solidFill>
              <a:latin typeface="Batang" panose="02030600000101010101" pitchFamily="18" charset="-127"/>
              <a:ea typeface="Batang" panose="02030600000101010101" pitchFamily="18" charset="-127"/>
              <a:cs typeface="+mj-cs"/>
            </a:rPr>
            <a:t>ۗ</a:t>
          </a:r>
          <a:r>
            <a:rPr lang="ar-SA" sz="2000" b="1" dirty="0">
              <a:solidFill>
                <a:schemeClr val="bg1"/>
              </a:solidFill>
              <a:latin typeface="Batang" panose="02030600000101010101" pitchFamily="18" charset="-127"/>
              <a:ea typeface="Batang" panose="02030600000101010101" pitchFamily="18" charset="-127"/>
              <a:cs typeface="+mj-cs"/>
            </a:rPr>
            <a:t> وَٱللَّهُ عَزِيزٌ حَكِيّم</a:t>
          </a:r>
          <a:endParaRPr lang="en-US" sz="2000" b="1" dirty="0">
            <a:solidFill>
              <a:schemeClr val="bg1"/>
            </a:solidFill>
            <a:latin typeface="Batang" panose="02030600000101010101" pitchFamily="18" charset="-127"/>
            <a:ea typeface="Batang" panose="02030600000101010101" pitchFamily="18" charset="-127"/>
            <a:cs typeface="+mj-cs"/>
          </a:endParaRPr>
        </a:p>
      </dgm:t>
    </dgm:pt>
    <dgm:pt modelId="{C600E6B3-F9AB-4CD3-95E8-B03F87F2BB2B}" type="parTrans" cxnId="{FE6D4876-BBB4-47BB-8017-85CF6D69683D}">
      <dgm:prSet/>
      <dgm:spPr/>
      <dgm:t>
        <a:bodyPr/>
        <a:lstStyle/>
        <a:p>
          <a:endParaRPr lang="en-US"/>
        </a:p>
      </dgm:t>
    </dgm:pt>
    <dgm:pt modelId="{066B85BD-03C1-44AB-AA1C-09801232309A}" type="sibTrans" cxnId="{FE6D4876-BBB4-47BB-8017-85CF6D69683D}">
      <dgm:prSet/>
      <dgm:spPr/>
      <dgm:t>
        <a:bodyPr/>
        <a:lstStyle/>
        <a:p>
          <a:endParaRPr lang="en-US"/>
        </a:p>
      </dgm:t>
    </dgm:pt>
    <dgm:pt modelId="{AFA4EBD9-BBCA-45FF-99A8-5A4862E039EA}">
      <dgm:prSet custT="1"/>
      <dgm:spPr>
        <a:solidFill>
          <a:schemeClr val="accent5">
            <a:lumMod val="75000"/>
          </a:schemeClr>
        </a:solidFill>
      </dgm:spPr>
      <dgm:t>
        <a:bodyPr/>
        <a:lstStyle/>
        <a:p>
          <a:r>
            <a:rPr lang="en-AU" sz="1800" b="1" dirty="0">
              <a:solidFill>
                <a:schemeClr val="bg1"/>
              </a:solidFill>
              <a:latin typeface="Batang" panose="02030600000101010101" pitchFamily="18" charset="-127"/>
              <a:ea typeface="Batang" panose="02030600000101010101" pitchFamily="18" charset="-127"/>
            </a:rPr>
            <a:t>“It is not fitting for a prophet to take prisoners until he has established himself in the land (by overcoming the enemy in war). You all desire the fleeting gains of this world while Allah wishes (for you the fruit of) the next world. And Allah is Powerful and Wise. Had it not been for a previous decree by Allah, you all would have been struck with a severe punishment.</a:t>
          </a:r>
          <a:r>
            <a:rPr lang="ar-SA" sz="1800" b="1" dirty="0">
              <a:solidFill>
                <a:schemeClr val="bg1"/>
              </a:solidFill>
              <a:latin typeface="Batang" panose="02030600000101010101" pitchFamily="18" charset="-127"/>
              <a:ea typeface="Batang" panose="02030600000101010101" pitchFamily="18" charset="-127"/>
            </a:rPr>
            <a:t>”</a:t>
          </a:r>
          <a:r>
            <a:rPr lang="en-AU" sz="1800" b="1" dirty="0">
              <a:solidFill>
                <a:schemeClr val="bg1"/>
              </a:solidFill>
              <a:latin typeface="Batang" panose="02030600000101010101" pitchFamily="18" charset="-127"/>
              <a:ea typeface="Batang" panose="02030600000101010101" pitchFamily="18" charset="-127"/>
            </a:rPr>
            <a:t>(al-anfal:67)</a:t>
          </a:r>
          <a:endParaRPr lang="en-US" sz="1800" b="1" dirty="0">
            <a:solidFill>
              <a:schemeClr val="bg1"/>
            </a:solidFill>
            <a:latin typeface="Batang" panose="02030600000101010101" pitchFamily="18" charset="-127"/>
            <a:ea typeface="Batang" panose="02030600000101010101" pitchFamily="18" charset="-127"/>
          </a:endParaRPr>
        </a:p>
      </dgm:t>
    </dgm:pt>
    <dgm:pt modelId="{0DEB3950-6B3D-4F81-A719-AB4B51DD7D77}" type="parTrans" cxnId="{B7BDAD5C-A949-4B1F-BF8A-7936DD30DEA4}">
      <dgm:prSet/>
      <dgm:spPr/>
      <dgm:t>
        <a:bodyPr/>
        <a:lstStyle/>
        <a:p>
          <a:endParaRPr lang="en-US"/>
        </a:p>
      </dgm:t>
    </dgm:pt>
    <dgm:pt modelId="{FFEB39CF-C8A4-4875-AF90-1F920F530C9C}" type="sibTrans" cxnId="{B7BDAD5C-A949-4B1F-BF8A-7936DD30DEA4}">
      <dgm:prSet/>
      <dgm:spPr/>
      <dgm:t>
        <a:bodyPr/>
        <a:lstStyle/>
        <a:p>
          <a:endParaRPr lang="en-US"/>
        </a:p>
      </dgm:t>
    </dgm:pt>
    <dgm:pt modelId="{40EE40CD-02AA-4A4D-A831-3A4F808D0DCF}">
      <dgm:prSet custT="1"/>
      <dgm:spPr>
        <a:solidFill>
          <a:schemeClr val="accent6">
            <a:lumMod val="75000"/>
          </a:schemeClr>
        </a:solidFill>
      </dgm:spPr>
      <dgm:t>
        <a:bodyPr/>
        <a:lstStyle/>
        <a:p>
          <a:r>
            <a:rPr lang="en-AU" sz="1800" b="1" dirty="0">
              <a:solidFill>
                <a:schemeClr val="bg1"/>
              </a:solidFill>
              <a:latin typeface="Batang" panose="02030600000101010101" pitchFamily="18" charset="-127"/>
              <a:ea typeface="Batang" panose="02030600000101010101" pitchFamily="18" charset="-127"/>
            </a:rPr>
            <a:t>2.  when the Prophet (pbuh) brushed aside ‘Abdullah` ibn Umm Maktoum, who had asked that he be taught the Quran. The Prophet had been earnestly engaged with a group of Quraishes leaders whom he was calling to Islam. Allah revealed following verses</a:t>
          </a:r>
          <a:r>
            <a:rPr lang="ar-SA" sz="1800" b="1" dirty="0">
              <a:solidFill>
                <a:schemeClr val="bg1"/>
              </a:solidFill>
              <a:latin typeface="Batang" panose="02030600000101010101" pitchFamily="18" charset="-127"/>
              <a:ea typeface="Batang" panose="02030600000101010101" pitchFamily="18" charset="-127"/>
            </a:rPr>
            <a:t> </a:t>
          </a:r>
          <a:r>
            <a:rPr lang="en-AU" sz="1800" b="1" dirty="0">
              <a:solidFill>
                <a:schemeClr val="bg1"/>
              </a:solidFill>
              <a:latin typeface="Batang" panose="02030600000101010101" pitchFamily="18" charset="-127"/>
              <a:ea typeface="Batang" panose="02030600000101010101" pitchFamily="18" charset="-127"/>
            </a:rPr>
            <a:t>:</a:t>
          </a:r>
          <a:r>
            <a:rPr lang="ar-SA" sz="1800" b="1" dirty="0">
              <a:solidFill>
                <a:schemeClr val="bg1"/>
              </a:solidFill>
              <a:latin typeface="Batang" panose="02030600000101010101" pitchFamily="18" charset="-127"/>
              <a:ea typeface="Batang" panose="02030600000101010101" pitchFamily="18" charset="-127"/>
            </a:rPr>
            <a:t>  </a:t>
          </a:r>
          <a:r>
            <a:rPr lang="ar-SA" sz="1800" b="1" dirty="0">
              <a:solidFill>
                <a:schemeClr val="bg1"/>
              </a:solidFill>
              <a:latin typeface="Batang" panose="02030600000101010101" pitchFamily="18" charset="-127"/>
              <a:ea typeface="Batang" panose="02030600000101010101" pitchFamily="18" charset="-127"/>
              <a:cs typeface="+mj-cs"/>
            </a:rPr>
            <a:t>عبَسَ </a:t>
          </a:r>
          <a:r>
            <a:rPr lang="ar-SA" sz="1800" b="1" dirty="0" err="1">
              <a:solidFill>
                <a:schemeClr val="bg1"/>
              </a:solidFill>
              <a:latin typeface="Batang" panose="02030600000101010101" pitchFamily="18" charset="-127"/>
              <a:ea typeface="Batang" panose="02030600000101010101" pitchFamily="18" charset="-127"/>
              <a:cs typeface="+mj-cs"/>
            </a:rPr>
            <a:t>وَتَوَلَّىٰٓ</a:t>
          </a:r>
          <a:r>
            <a:rPr lang="ar-SA" sz="1800" b="1" dirty="0">
              <a:solidFill>
                <a:schemeClr val="bg1"/>
              </a:solidFill>
              <a:latin typeface="Batang" panose="02030600000101010101" pitchFamily="18" charset="-127"/>
              <a:ea typeface="Batang" panose="02030600000101010101" pitchFamily="18" charset="-127"/>
              <a:cs typeface="+mj-cs"/>
            </a:rPr>
            <a:t> أَن </a:t>
          </a:r>
          <a:r>
            <a:rPr lang="ar-SA" sz="1800" b="1" dirty="0" err="1">
              <a:solidFill>
                <a:schemeClr val="bg1"/>
              </a:solidFill>
              <a:latin typeface="Batang" panose="02030600000101010101" pitchFamily="18" charset="-127"/>
              <a:ea typeface="Batang" panose="02030600000101010101" pitchFamily="18" charset="-127"/>
              <a:cs typeface="+mj-cs"/>
            </a:rPr>
            <a:t>جَآءَهُ</a:t>
          </a:r>
          <a:r>
            <a:rPr lang="ar-SA" sz="1800" b="1" dirty="0">
              <a:solidFill>
                <a:schemeClr val="bg1"/>
              </a:solidFill>
              <a:latin typeface="Batang" panose="02030600000101010101" pitchFamily="18" charset="-127"/>
              <a:ea typeface="Batang" panose="02030600000101010101" pitchFamily="18" charset="-127"/>
              <a:cs typeface="+mj-cs"/>
            </a:rPr>
            <a:t> </a:t>
          </a:r>
          <a:r>
            <a:rPr lang="ar-SA" sz="1800" b="1" dirty="0" err="1">
              <a:solidFill>
                <a:schemeClr val="bg1"/>
              </a:solidFill>
              <a:latin typeface="Batang" panose="02030600000101010101" pitchFamily="18" charset="-127"/>
              <a:ea typeface="Batang" panose="02030600000101010101" pitchFamily="18" charset="-127"/>
              <a:cs typeface="+mj-cs"/>
            </a:rPr>
            <a:t>ٱلْأَعْمَىٰ</a:t>
          </a:r>
          <a:r>
            <a:rPr lang="ar-SA" sz="1800" b="1" dirty="0">
              <a:solidFill>
                <a:schemeClr val="bg1"/>
              </a:solidFill>
              <a:latin typeface="Batang" panose="02030600000101010101" pitchFamily="18" charset="-127"/>
              <a:ea typeface="Batang" panose="02030600000101010101" pitchFamily="18" charset="-127"/>
              <a:cs typeface="+mj-cs"/>
            </a:rPr>
            <a:t> ٢ وَمَا يُدْرِيكَ </a:t>
          </a:r>
          <a:r>
            <a:rPr lang="ar-SA" sz="1800" b="1" dirty="0" err="1">
              <a:solidFill>
                <a:schemeClr val="bg1"/>
              </a:solidFill>
              <a:latin typeface="Batang" panose="02030600000101010101" pitchFamily="18" charset="-127"/>
              <a:ea typeface="Batang" panose="02030600000101010101" pitchFamily="18" charset="-127"/>
              <a:cs typeface="+mj-cs"/>
            </a:rPr>
            <a:t>لَعَلَّهُۥ</a:t>
          </a:r>
          <a:r>
            <a:rPr lang="ar-SA" sz="1800" b="1" dirty="0">
              <a:solidFill>
                <a:schemeClr val="bg1"/>
              </a:solidFill>
              <a:latin typeface="Batang" panose="02030600000101010101" pitchFamily="18" charset="-127"/>
              <a:ea typeface="Batang" panose="02030600000101010101" pitchFamily="18" charset="-127"/>
              <a:cs typeface="+mj-cs"/>
            </a:rPr>
            <a:t> </a:t>
          </a:r>
          <a:r>
            <a:rPr lang="ar-SA" sz="1800" b="1" dirty="0" err="1">
              <a:solidFill>
                <a:schemeClr val="bg1"/>
              </a:solidFill>
              <a:latin typeface="Batang" panose="02030600000101010101" pitchFamily="18" charset="-127"/>
              <a:ea typeface="Batang" panose="02030600000101010101" pitchFamily="18" charset="-127"/>
              <a:cs typeface="+mj-cs"/>
            </a:rPr>
            <a:t>يَزَّكَّىٰٓ</a:t>
          </a:r>
          <a:r>
            <a:rPr lang="ar-SA" sz="1800" b="1" dirty="0">
              <a:solidFill>
                <a:schemeClr val="bg1"/>
              </a:solidFill>
              <a:latin typeface="Batang" panose="02030600000101010101" pitchFamily="18" charset="-127"/>
              <a:ea typeface="Batang" panose="02030600000101010101" pitchFamily="18" charset="-127"/>
              <a:cs typeface="+mj-cs"/>
            </a:rPr>
            <a:t> أَوْ يَذَّكَّرُ فَتَنفَعَهُ </a:t>
          </a:r>
          <a:r>
            <a:rPr lang="ar-SA" sz="1800" b="1" dirty="0" err="1">
              <a:solidFill>
                <a:schemeClr val="bg1"/>
              </a:solidFill>
              <a:latin typeface="Batang" panose="02030600000101010101" pitchFamily="18" charset="-127"/>
              <a:ea typeface="Batang" panose="02030600000101010101" pitchFamily="18" charset="-127"/>
              <a:cs typeface="+mj-cs"/>
            </a:rPr>
            <a:t>ٱلذِّكْرَىٰٓ</a:t>
          </a:r>
          <a:r>
            <a:rPr lang="en-AU" sz="1800" b="1" dirty="0">
              <a:solidFill>
                <a:schemeClr val="bg1"/>
              </a:solidFill>
              <a:latin typeface="Batang" panose="02030600000101010101" pitchFamily="18" charset="-127"/>
              <a:ea typeface="Batang" panose="02030600000101010101" pitchFamily="18" charset="-127"/>
              <a:cs typeface="+mj-cs"/>
            </a:rPr>
            <a:t>  </a:t>
          </a:r>
          <a:endParaRPr lang="en-AU" sz="1800" b="1" dirty="0">
            <a:solidFill>
              <a:schemeClr val="bg1"/>
            </a:solidFill>
            <a:latin typeface="Batang" panose="02030600000101010101" pitchFamily="18" charset="-127"/>
            <a:ea typeface="Batang" panose="02030600000101010101" pitchFamily="18" charset="-127"/>
          </a:endParaRPr>
        </a:p>
      </dgm:t>
    </dgm:pt>
    <dgm:pt modelId="{20A4DA1B-8F20-4D74-AA63-5AA7DF0F6E58}" type="parTrans" cxnId="{981D215F-5748-4D9A-94C3-72ED006EEDE7}">
      <dgm:prSet/>
      <dgm:spPr/>
      <dgm:t>
        <a:bodyPr/>
        <a:lstStyle/>
        <a:p>
          <a:endParaRPr lang="en-US"/>
        </a:p>
      </dgm:t>
    </dgm:pt>
    <dgm:pt modelId="{25F78967-6125-4451-AC6B-8024FDF8EAD5}" type="sibTrans" cxnId="{981D215F-5748-4D9A-94C3-72ED006EEDE7}">
      <dgm:prSet/>
      <dgm:spPr/>
      <dgm:t>
        <a:bodyPr/>
        <a:lstStyle/>
        <a:p>
          <a:endParaRPr lang="en-US"/>
        </a:p>
      </dgm:t>
    </dgm:pt>
    <dgm:pt modelId="{0B04FC47-347F-4E8B-A9B6-14360FD83A43}">
      <dgm:prSet custT="1"/>
      <dgm:spPr>
        <a:solidFill>
          <a:schemeClr val="accent6">
            <a:lumMod val="50000"/>
          </a:schemeClr>
        </a:solidFill>
      </dgm:spPr>
      <dgm:t>
        <a:bodyPr/>
        <a:lstStyle/>
        <a:p>
          <a:r>
            <a:rPr lang="ar-SA" sz="1800" b="1" dirty="0">
              <a:solidFill>
                <a:schemeClr val="bg1"/>
              </a:solidFill>
              <a:latin typeface="Batang" panose="02030600000101010101" pitchFamily="18" charset="-127"/>
              <a:ea typeface="Batang" panose="02030600000101010101" pitchFamily="18" charset="-127"/>
            </a:rPr>
            <a:t>"</a:t>
          </a:r>
          <a:r>
            <a:rPr lang="en-AU" sz="1800" b="1" dirty="0">
              <a:solidFill>
                <a:schemeClr val="bg1"/>
              </a:solidFill>
              <a:latin typeface="Batang" panose="02030600000101010101" pitchFamily="18" charset="-127"/>
              <a:ea typeface="Batang" panose="02030600000101010101" pitchFamily="18" charset="-127"/>
            </a:rPr>
            <a:t> He frowned and turned ˹his attention˺ away, simply˺ because the blind man came to him ˹interrupting˺. You never know ˹O Prophet˺, perhaps he may be purified, or he may be mindful, benefitting from the reminder. (80:1-4)</a:t>
          </a:r>
          <a:endParaRPr lang="en-US" sz="1800" b="1" dirty="0">
            <a:solidFill>
              <a:schemeClr val="bg1"/>
            </a:solidFill>
            <a:latin typeface="Batang" panose="02030600000101010101" pitchFamily="18" charset="-127"/>
            <a:ea typeface="Batang" panose="02030600000101010101" pitchFamily="18" charset="-127"/>
          </a:endParaRPr>
        </a:p>
      </dgm:t>
    </dgm:pt>
    <dgm:pt modelId="{D53F6524-1CD7-4D18-B023-2CEB37B02FB0}" type="parTrans" cxnId="{3D00D875-FAD6-4A50-859B-68D8DB4A7778}">
      <dgm:prSet/>
      <dgm:spPr/>
      <dgm:t>
        <a:bodyPr/>
        <a:lstStyle/>
        <a:p>
          <a:endParaRPr lang="en-US"/>
        </a:p>
      </dgm:t>
    </dgm:pt>
    <dgm:pt modelId="{E2EC4236-5E4C-48D4-B3ED-D55989422ED5}" type="sibTrans" cxnId="{3D00D875-FAD6-4A50-859B-68D8DB4A7778}">
      <dgm:prSet/>
      <dgm:spPr/>
      <dgm:t>
        <a:bodyPr/>
        <a:lstStyle/>
        <a:p>
          <a:endParaRPr lang="en-US"/>
        </a:p>
      </dgm:t>
    </dgm:pt>
    <dgm:pt modelId="{FA306C8B-2A41-B245-B301-F8C779815F2D}" type="pres">
      <dgm:prSet presAssocID="{EF14C8F1-4E1F-4C38-8F61-CEEA2501E593}" presName="linear" presStyleCnt="0">
        <dgm:presLayoutVars>
          <dgm:animLvl val="lvl"/>
          <dgm:resizeHandles val="exact"/>
        </dgm:presLayoutVars>
      </dgm:prSet>
      <dgm:spPr/>
      <dgm:t>
        <a:bodyPr/>
        <a:lstStyle/>
        <a:p>
          <a:endParaRPr lang="en-US"/>
        </a:p>
      </dgm:t>
    </dgm:pt>
    <dgm:pt modelId="{4F054430-DA48-8648-8DAE-9E792BD28C47}" type="pres">
      <dgm:prSet presAssocID="{084CF992-835F-4AFE-8E90-4C29E267465A}" presName="parentText" presStyleLbl="node1" presStyleIdx="0" presStyleCnt="4" custScaleX="100000" custScaleY="96976" custLinFactY="7931" custLinFactNeighborY="100000">
        <dgm:presLayoutVars>
          <dgm:chMax val="0"/>
          <dgm:bulletEnabled val="1"/>
        </dgm:presLayoutVars>
      </dgm:prSet>
      <dgm:spPr/>
      <dgm:t>
        <a:bodyPr/>
        <a:lstStyle/>
        <a:p>
          <a:endParaRPr lang="en-US"/>
        </a:p>
      </dgm:t>
    </dgm:pt>
    <dgm:pt modelId="{6A0E3AB4-26AD-FB4E-9C9F-8C3FF16210D5}" type="pres">
      <dgm:prSet presAssocID="{066B85BD-03C1-44AB-AA1C-09801232309A}" presName="spacer" presStyleCnt="0"/>
      <dgm:spPr/>
    </dgm:pt>
    <dgm:pt modelId="{5D2C46C0-CEB8-AC49-9573-6B24B347E52B}" type="pres">
      <dgm:prSet presAssocID="{AFA4EBD9-BBCA-45FF-99A8-5A4862E039EA}" presName="parentText" presStyleLbl="node1" presStyleIdx="1" presStyleCnt="4" custLinFactY="4643" custLinFactNeighborY="100000">
        <dgm:presLayoutVars>
          <dgm:chMax val="0"/>
          <dgm:bulletEnabled val="1"/>
        </dgm:presLayoutVars>
      </dgm:prSet>
      <dgm:spPr/>
      <dgm:t>
        <a:bodyPr/>
        <a:lstStyle/>
        <a:p>
          <a:endParaRPr lang="en-US"/>
        </a:p>
      </dgm:t>
    </dgm:pt>
    <dgm:pt modelId="{1463C0EB-D1CD-5340-9B83-9694D4ACF093}" type="pres">
      <dgm:prSet presAssocID="{FFEB39CF-C8A4-4875-AF90-1F920F530C9C}" presName="spacer" presStyleCnt="0"/>
      <dgm:spPr/>
    </dgm:pt>
    <dgm:pt modelId="{04D0D0FB-ABC3-724A-8DFB-6B3333B98EF2}" type="pres">
      <dgm:prSet presAssocID="{40EE40CD-02AA-4A4D-A831-3A4F808D0DCF}" presName="parentText" presStyleLbl="node1" presStyleIdx="2" presStyleCnt="4" custScaleY="100975" custLinFactY="577" custLinFactNeighborX="738" custLinFactNeighborY="100000">
        <dgm:presLayoutVars>
          <dgm:chMax val="0"/>
          <dgm:bulletEnabled val="1"/>
        </dgm:presLayoutVars>
      </dgm:prSet>
      <dgm:spPr/>
      <dgm:t>
        <a:bodyPr/>
        <a:lstStyle/>
        <a:p>
          <a:endParaRPr lang="en-US"/>
        </a:p>
      </dgm:t>
    </dgm:pt>
    <dgm:pt modelId="{A2E004BE-EBEA-7046-936E-E54869B9D74B}" type="pres">
      <dgm:prSet presAssocID="{25F78967-6125-4451-AC6B-8024FDF8EAD5}" presName="spacer" presStyleCnt="0"/>
      <dgm:spPr/>
    </dgm:pt>
    <dgm:pt modelId="{B3E47496-ED29-674B-90D5-8D78945939DF}" type="pres">
      <dgm:prSet presAssocID="{0B04FC47-347F-4E8B-A9B6-14360FD83A43}" presName="parentText" presStyleLbl="node1" presStyleIdx="3" presStyleCnt="4" custScaleY="82418" custLinFactNeighborX="738" custLinFactNeighborY="-47597">
        <dgm:presLayoutVars>
          <dgm:chMax val="0"/>
          <dgm:bulletEnabled val="1"/>
        </dgm:presLayoutVars>
      </dgm:prSet>
      <dgm:spPr/>
      <dgm:t>
        <a:bodyPr/>
        <a:lstStyle/>
        <a:p>
          <a:endParaRPr lang="en-US"/>
        </a:p>
      </dgm:t>
    </dgm:pt>
  </dgm:ptLst>
  <dgm:cxnLst>
    <dgm:cxn modelId="{F6103329-D925-254C-A7B2-6E9191CD403A}" type="presOf" srcId="{40EE40CD-02AA-4A4D-A831-3A4F808D0DCF}" destId="{04D0D0FB-ABC3-724A-8DFB-6B3333B98EF2}" srcOrd="0" destOrd="0" presId="urn:microsoft.com/office/officeart/2005/8/layout/vList2"/>
    <dgm:cxn modelId="{9B5BB53B-14C9-BE41-A29F-3EBBB5A293C8}" type="presOf" srcId="{0B04FC47-347F-4E8B-A9B6-14360FD83A43}" destId="{B3E47496-ED29-674B-90D5-8D78945939DF}" srcOrd="0" destOrd="0" presId="urn:microsoft.com/office/officeart/2005/8/layout/vList2"/>
    <dgm:cxn modelId="{981D215F-5748-4D9A-94C3-72ED006EEDE7}" srcId="{EF14C8F1-4E1F-4C38-8F61-CEEA2501E593}" destId="{40EE40CD-02AA-4A4D-A831-3A4F808D0DCF}" srcOrd="2" destOrd="0" parTransId="{20A4DA1B-8F20-4D74-AA63-5AA7DF0F6E58}" sibTransId="{25F78967-6125-4451-AC6B-8024FDF8EAD5}"/>
    <dgm:cxn modelId="{B7BDAD5C-A949-4B1F-BF8A-7936DD30DEA4}" srcId="{EF14C8F1-4E1F-4C38-8F61-CEEA2501E593}" destId="{AFA4EBD9-BBCA-45FF-99A8-5A4862E039EA}" srcOrd="1" destOrd="0" parTransId="{0DEB3950-6B3D-4F81-A719-AB4B51DD7D77}" sibTransId="{FFEB39CF-C8A4-4875-AF90-1F920F530C9C}"/>
    <dgm:cxn modelId="{838F34AD-437F-FC42-875B-CA78271CCB9A}" type="presOf" srcId="{084CF992-835F-4AFE-8E90-4C29E267465A}" destId="{4F054430-DA48-8648-8DAE-9E792BD28C47}" srcOrd="0" destOrd="0" presId="urn:microsoft.com/office/officeart/2005/8/layout/vList2"/>
    <dgm:cxn modelId="{93BCE3D4-5D24-B24B-A4E4-EF0AF590ADA8}" type="presOf" srcId="{EF14C8F1-4E1F-4C38-8F61-CEEA2501E593}" destId="{FA306C8B-2A41-B245-B301-F8C779815F2D}" srcOrd="0" destOrd="0" presId="urn:microsoft.com/office/officeart/2005/8/layout/vList2"/>
    <dgm:cxn modelId="{DC933735-901C-9D45-942B-261A08F50658}" type="presOf" srcId="{AFA4EBD9-BBCA-45FF-99A8-5A4862E039EA}" destId="{5D2C46C0-CEB8-AC49-9573-6B24B347E52B}" srcOrd="0" destOrd="0" presId="urn:microsoft.com/office/officeart/2005/8/layout/vList2"/>
    <dgm:cxn modelId="{FE6D4876-BBB4-47BB-8017-85CF6D69683D}" srcId="{EF14C8F1-4E1F-4C38-8F61-CEEA2501E593}" destId="{084CF992-835F-4AFE-8E90-4C29E267465A}" srcOrd="0" destOrd="0" parTransId="{C600E6B3-F9AB-4CD3-95E8-B03F87F2BB2B}" sibTransId="{066B85BD-03C1-44AB-AA1C-09801232309A}"/>
    <dgm:cxn modelId="{3D00D875-FAD6-4A50-859B-68D8DB4A7778}" srcId="{EF14C8F1-4E1F-4C38-8F61-CEEA2501E593}" destId="{0B04FC47-347F-4E8B-A9B6-14360FD83A43}" srcOrd="3" destOrd="0" parTransId="{D53F6524-1CD7-4D18-B023-2CEB37B02FB0}" sibTransId="{E2EC4236-5E4C-48D4-B3ED-D55989422ED5}"/>
    <dgm:cxn modelId="{EA61FD6A-6665-6D4B-BE03-6187A5D6DFFB}" type="presParOf" srcId="{FA306C8B-2A41-B245-B301-F8C779815F2D}" destId="{4F054430-DA48-8648-8DAE-9E792BD28C47}" srcOrd="0" destOrd="0" presId="urn:microsoft.com/office/officeart/2005/8/layout/vList2"/>
    <dgm:cxn modelId="{1BDA0246-A6E7-744B-9F9A-1F3BB9662D9E}" type="presParOf" srcId="{FA306C8B-2A41-B245-B301-F8C779815F2D}" destId="{6A0E3AB4-26AD-FB4E-9C9F-8C3FF16210D5}" srcOrd="1" destOrd="0" presId="urn:microsoft.com/office/officeart/2005/8/layout/vList2"/>
    <dgm:cxn modelId="{FB7880F5-907D-2144-871C-BF7A5E30CF36}" type="presParOf" srcId="{FA306C8B-2A41-B245-B301-F8C779815F2D}" destId="{5D2C46C0-CEB8-AC49-9573-6B24B347E52B}" srcOrd="2" destOrd="0" presId="urn:microsoft.com/office/officeart/2005/8/layout/vList2"/>
    <dgm:cxn modelId="{71F98E82-7284-4648-AAD6-66B1FF7062A6}" type="presParOf" srcId="{FA306C8B-2A41-B245-B301-F8C779815F2D}" destId="{1463C0EB-D1CD-5340-9B83-9694D4ACF093}" srcOrd="3" destOrd="0" presId="urn:microsoft.com/office/officeart/2005/8/layout/vList2"/>
    <dgm:cxn modelId="{1C9BB279-5E01-A04C-BB26-9B720E9AF87D}" type="presParOf" srcId="{FA306C8B-2A41-B245-B301-F8C779815F2D}" destId="{04D0D0FB-ABC3-724A-8DFB-6B3333B98EF2}" srcOrd="4" destOrd="0" presId="urn:microsoft.com/office/officeart/2005/8/layout/vList2"/>
    <dgm:cxn modelId="{5875C42E-4EC9-234D-B95E-6C29D73702B3}" type="presParOf" srcId="{FA306C8B-2A41-B245-B301-F8C779815F2D}" destId="{A2E004BE-EBEA-7046-936E-E54869B9D74B}" srcOrd="5" destOrd="0" presId="urn:microsoft.com/office/officeart/2005/8/layout/vList2"/>
    <dgm:cxn modelId="{A25D2E74-6C8D-1F42-BB2A-848FAEC997E5}" type="presParOf" srcId="{FA306C8B-2A41-B245-B301-F8C779815F2D}" destId="{B3E47496-ED29-674B-90D5-8D78945939D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D2E8D8BA-63E0-46F6-82BB-337385EAA8A7}" type="doc">
      <dgm:prSet loTypeId="urn:microsoft.com/office/officeart/2008/layout/LinedList" loCatId="list" qsTypeId="urn:microsoft.com/office/officeart/2005/8/quickstyle/simple2" qsCatId="simple" csTypeId="urn:microsoft.com/office/officeart/2005/8/colors/accent5_2" csCatId="accent5" phldr="1"/>
      <dgm:spPr/>
      <dgm:t>
        <a:bodyPr/>
        <a:lstStyle/>
        <a:p>
          <a:endParaRPr lang="en-US"/>
        </a:p>
      </dgm:t>
    </dgm:pt>
    <dgm:pt modelId="{F8A717F5-9F13-44DE-9ECC-77A3033855FB}">
      <dgm:prSet custT="1"/>
      <dgm:spPr/>
      <dgm:t>
        <a:bodyPr/>
        <a:lstStyle/>
        <a:p>
          <a:endParaRPr lang="ar-SA" sz="2800" dirty="0">
            <a:latin typeface="Chalkboard" panose="03050602040202020205" pitchFamily="66" charset="77"/>
          </a:endParaRPr>
        </a:p>
        <a:p>
          <a:r>
            <a:rPr lang="en-AU" sz="3200" b="1" dirty="0">
              <a:solidFill>
                <a:schemeClr val="accent6">
                  <a:lumMod val="50000"/>
                </a:schemeClr>
              </a:solidFill>
              <a:latin typeface="Chalkboard" panose="03050602040202020205" pitchFamily="66" charset="77"/>
            </a:rPr>
            <a:t>Quran is the “speech of Allah” as Himself says in surah </a:t>
          </a:r>
          <a:r>
            <a:rPr lang="en-AU" sz="3200" b="1" dirty="0" err="1">
              <a:solidFill>
                <a:schemeClr val="accent6">
                  <a:lumMod val="50000"/>
                </a:schemeClr>
              </a:solidFill>
              <a:latin typeface="Chalkboard" panose="03050602040202020205" pitchFamily="66" charset="77"/>
            </a:rPr>
            <a:t>Tawba</a:t>
          </a:r>
          <a:r>
            <a:rPr lang="en-AU" sz="3200" b="1" dirty="0">
              <a:solidFill>
                <a:schemeClr val="accent6">
                  <a:lumMod val="50000"/>
                </a:schemeClr>
              </a:solidFill>
              <a:latin typeface="Chalkboard" panose="03050602040202020205" pitchFamily="66" charset="77"/>
            </a:rPr>
            <a:t>:</a:t>
          </a:r>
          <a:endParaRPr lang="en-US" sz="3200" b="1" dirty="0">
            <a:solidFill>
              <a:schemeClr val="accent6">
                <a:lumMod val="50000"/>
              </a:schemeClr>
            </a:solidFill>
            <a:latin typeface="Chalkboard" panose="03050602040202020205" pitchFamily="66" charset="77"/>
          </a:endParaRPr>
        </a:p>
      </dgm:t>
    </dgm:pt>
    <dgm:pt modelId="{99FEB704-B04C-4096-BDE1-AD7562C230E8}" type="parTrans" cxnId="{9A23720A-7C88-4126-B733-36A218E00118}">
      <dgm:prSet/>
      <dgm:spPr/>
      <dgm:t>
        <a:bodyPr/>
        <a:lstStyle/>
        <a:p>
          <a:endParaRPr lang="en-US"/>
        </a:p>
      </dgm:t>
    </dgm:pt>
    <dgm:pt modelId="{9669FF86-E96C-4A41-B24D-73ED2F0FCDA9}" type="sibTrans" cxnId="{9A23720A-7C88-4126-B733-36A218E00118}">
      <dgm:prSet/>
      <dgm:spPr/>
      <dgm:t>
        <a:bodyPr/>
        <a:lstStyle/>
        <a:p>
          <a:endParaRPr lang="en-US"/>
        </a:p>
      </dgm:t>
    </dgm:pt>
    <dgm:pt modelId="{A3AC5C39-676D-4050-8B0B-A799AC8A6F7F}">
      <dgm:prSet custT="1"/>
      <dgm:spPr/>
      <dgm:t>
        <a:bodyPr/>
        <a:lstStyle/>
        <a:p>
          <a:r>
            <a:rPr lang="en-AU" sz="1600" dirty="0">
              <a:latin typeface="Chalkboard" panose="03050602040202020205" pitchFamily="66" charset="77"/>
            </a:rPr>
            <a:t>“</a:t>
          </a:r>
          <a:r>
            <a:rPr lang="en-AU" sz="2000" dirty="0">
              <a:latin typeface="Chalkboard" panose="03050602040202020205" pitchFamily="66" charset="77"/>
            </a:rPr>
            <a:t>And if anyone from the polytheists asks for your protection ˹O Prophet˺, grant it to them so they may hear the Word of Allah, then escort them to a place of safety, for they are a people who have no knowledge.” (</a:t>
          </a:r>
          <a:r>
            <a:rPr lang="en-AU" sz="2000" dirty="0" err="1">
              <a:latin typeface="Chalkboard" panose="03050602040202020205" pitchFamily="66" charset="77"/>
            </a:rPr>
            <a:t>Tawba</a:t>
          </a:r>
          <a:r>
            <a:rPr lang="en-AU" sz="2000" dirty="0">
              <a:latin typeface="Chalkboard" panose="03050602040202020205" pitchFamily="66" charset="77"/>
            </a:rPr>
            <a:t>: 6)</a:t>
          </a:r>
          <a:endParaRPr lang="ar-SA" sz="2000" dirty="0">
            <a:latin typeface="Chalkboard" panose="03050602040202020205" pitchFamily="66" charset="77"/>
          </a:endParaRPr>
        </a:p>
        <a:p>
          <a:r>
            <a:rPr lang="ar-SA" sz="2400" b="1" dirty="0">
              <a:solidFill>
                <a:schemeClr val="accent6">
                  <a:lumMod val="50000"/>
                </a:schemeClr>
              </a:solidFill>
              <a:latin typeface="Chalkboard" panose="03050602040202020205" pitchFamily="66" charset="77"/>
              <a:ea typeface="ADLaM Display" panose="02010000000000000000" pitchFamily="2" charset="77"/>
              <a:cs typeface="+mj-cs"/>
            </a:rPr>
            <a:t>وَإِنْ </a:t>
          </a:r>
          <a:r>
            <a:rPr lang="ar-SA" sz="2400" b="1" dirty="0" err="1">
              <a:solidFill>
                <a:schemeClr val="accent6">
                  <a:lumMod val="50000"/>
                </a:schemeClr>
              </a:solidFill>
              <a:latin typeface="Chalkboard" panose="03050602040202020205" pitchFamily="66" charset="77"/>
              <a:ea typeface="ADLaM Display" panose="02010000000000000000" pitchFamily="2" charset="77"/>
              <a:cs typeface="+mj-cs"/>
            </a:rPr>
            <a:t>أَحَدٌۭ</a:t>
          </a:r>
          <a:r>
            <a:rPr lang="ar-SA" sz="2400" b="1" dirty="0">
              <a:solidFill>
                <a:schemeClr val="accent6">
                  <a:lumMod val="50000"/>
                </a:schemeClr>
              </a:solidFill>
              <a:latin typeface="Chalkboard" panose="03050602040202020205" pitchFamily="66" charset="77"/>
              <a:ea typeface="ADLaM Display" panose="02010000000000000000" pitchFamily="2" charset="77"/>
              <a:cs typeface="+mj-cs"/>
            </a:rPr>
            <a:t> مِّنَ </a:t>
          </a:r>
          <a:r>
            <a:rPr lang="ar-SA" sz="2400" b="1" dirty="0" err="1">
              <a:solidFill>
                <a:schemeClr val="accent6">
                  <a:lumMod val="50000"/>
                </a:schemeClr>
              </a:solidFill>
              <a:latin typeface="Chalkboard" panose="03050602040202020205" pitchFamily="66" charset="77"/>
              <a:ea typeface="ADLaM Display" panose="02010000000000000000" pitchFamily="2" charset="77"/>
              <a:cs typeface="+mj-cs"/>
            </a:rPr>
            <a:t>ٱلْمُشْرِكِينَ</a:t>
          </a:r>
          <a:r>
            <a:rPr lang="ar-SA" sz="2400" b="1" dirty="0">
              <a:solidFill>
                <a:schemeClr val="accent6">
                  <a:lumMod val="50000"/>
                </a:schemeClr>
              </a:solidFill>
              <a:latin typeface="Chalkboard" panose="03050602040202020205" pitchFamily="66" charset="77"/>
              <a:ea typeface="ADLaM Display" panose="02010000000000000000" pitchFamily="2" charset="77"/>
              <a:cs typeface="+mj-cs"/>
            </a:rPr>
            <a:t> </a:t>
          </a:r>
          <a:r>
            <a:rPr lang="ar-SA" sz="2400" b="1" dirty="0" err="1">
              <a:solidFill>
                <a:schemeClr val="accent6">
                  <a:lumMod val="50000"/>
                </a:schemeClr>
              </a:solidFill>
              <a:latin typeface="Chalkboard" panose="03050602040202020205" pitchFamily="66" charset="77"/>
              <a:ea typeface="ADLaM Display" panose="02010000000000000000" pitchFamily="2" charset="77"/>
              <a:cs typeface="+mj-cs"/>
            </a:rPr>
            <a:t>ٱسْتَجَارَكَ</a:t>
          </a:r>
          <a:r>
            <a:rPr lang="ar-SA" sz="2400" b="1" dirty="0">
              <a:solidFill>
                <a:schemeClr val="accent6">
                  <a:lumMod val="50000"/>
                </a:schemeClr>
              </a:solidFill>
              <a:latin typeface="Chalkboard" panose="03050602040202020205" pitchFamily="66" charset="77"/>
              <a:ea typeface="ADLaM Display" panose="02010000000000000000" pitchFamily="2" charset="77"/>
              <a:cs typeface="+mj-cs"/>
            </a:rPr>
            <a:t> فَأَجِرْهُ حَتَّىٰ يَسْمَعَ كَلَـٰمَ </a:t>
          </a:r>
          <a:r>
            <a:rPr lang="ar-SA" sz="2400" b="1" dirty="0" err="1">
              <a:solidFill>
                <a:schemeClr val="accent6">
                  <a:lumMod val="50000"/>
                </a:schemeClr>
              </a:solidFill>
              <a:latin typeface="Chalkboard" panose="03050602040202020205" pitchFamily="66" charset="77"/>
              <a:ea typeface="ADLaM Display" panose="02010000000000000000" pitchFamily="2" charset="77"/>
              <a:cs typeface="+mj-cs"/>
            </a:rPr>
            <a:t>ٱللَّهِ</a:t>
          </a:r>
          <a:r>
            <a:rPr lang="ar-SA" sz="2400" b="1" dirty="0">
              <a:solidFill>
                <a:schemeClr val="accent6">
                  <a:lumMod val="50000"/>
                </a:schemeClr>
              </a:solidFill>
              <a:latin typeface="Chalkboard" panose="03050602040202020205" pitchFamily="66" charset="77"/>
              <a:ea typeface="ADLaM Display" panose="02010000000000000000" pitchFamily="2" charset="77"/>
              <a:cs typeface="+mj-cs"/>
            </a:rPr>
            <a:t> ثُمَّ أَبْلِغْهُ </a:t>
          </a:r>
          <a:r>
            <a:rPr lang="ar-SA" sz="2400" b="1" dirty="0" err="1">
              <a:solidFill>
                <a:schemeClr val="accent6">
                  <a:lumMod val="50000"/>
                </a:schemeClr>
              </a:solidFill>
              <a:latin typeface="Chalkboard" panose="03050602040202020205" pitchFamily="66" charset="77"/>
              <a:ea typeface="ADLaM Display" panose="02010000000000000000" pitchFamily="2" charset="77"/>
              <a:cs typeface="+mj-cs"/>
            </a:rPr>
            <a:t>مَأْمَنَهُۥ</a:t>
          </a:r>
          <a:r>
            <a:rPr lang="ar-SA" sz="2400" b="1" dirty="0">
              <a:solidFill>
                <a:schemeClr val="accent6">
                  <a:lumMod val="50000"/>
                </a:schemeClr>
              </a:solidFill>
              <a:latin typeface="Chalkboard" panose="03050602040202020205" pitchFamily="66" charset="77"/>
              <a:ea typeface="ADLaM Display" panose="02010000000000000000" pitchFamily="2" charset="77"/>
              <a:cs typeface="+mj-cs"/>
            </a:rPr>
            <a:t> ذَٰلِكَ بِأَنَّهُمْ </a:t>
          </a:r>
          <a:r>
            <a:rPr lang="ar-SA" sz="2400" b="1" dirty="0" err="1">
              <a:solidFill>
                <a:schemeClr val="accent6">
                  <a:lumMod val="50000"/>
                </a:schemeClr>
              </a:solidFill>
              <a:latin typeface="Chalkboard" panose="03050602040202020205" pitchFamily="66" charset="77"/>
              <a:ea typeface="ADLaM Display" panose="02010000000000000000" pitchFamily="2" charset="77"/>
              <a:cs typeface="+mj-cs"/>
            </a:rPr>
            <a:t>قَوْمٌۭ</a:t>
          </a:r>
          <a:r>
            <a:rPr lang="ar-SA" sz="2400" b="1" dirty="0">
              <a:solidFill>
                <a:schemeClr val="accent6">
                  <a:lumMod val="50000"/>
                </a:schemeClr>
              </a:solidFill>
              <a:latin typeface="Chalkboard" panose="03050602040202020205" pitchFamily="66" charset="77"/>
              <a:ea typeface="ADLaM Display" panose="02010000000000000000" pitchFamily="2" charset="77"/>
              <a:cs typeface="+mj-cs"/>
            </a:rPr>
            <a:t> لَّا يَعْلَمُونَ</a:t>
          </a:r>
        </a:p>
        <a:p>
          <a:endParaRPr lang="ar-SA" sz="1600" b="1" dirty="0">
            <a:latin typeface="Chalkboard" panose="03050602040202020205" pitchFamily="66" charset="77"/>
            <a:ea typeface="ADLaM Display" panose="02010000000000000000" pitchFamily="2" charset="77"/>
            <a:cs typeface="ADLaM Display" panose="02010000000000000000" pitchFamily="2" charset="77"/>
          </a:endParaRPr>
        </a:p>
        <a:p>
          <a:endParaRPr lang="en-US" sz="1600" b="1" dirty="0">
            <a:latin typeface="Chalkboard" panose="03050602040202020205" pitchFamily="66" charset="77"/>
          </a:endParaRPr>
        </a:p>
      </dgm:t>
    </dgm:pt>
    <dgm:pt modelId="{030D918A-4100-4CE6-BAF1-9BE643898D0A}" type="parTrans" cxnId="{07BDFC36-95EC-457B-A09D-5D44BA40B041}">
      <dgm:prSet/>
      <dgm:spPr/>
      <dgm:t>
        <a:bodyPr/>
        <a:lstStyle/>
        <a:p>
          <a:endParaRPr lang="en-US"/>
        </a:p>
      </dgm:t>
    </dgm:pt>
    <dgm:pt modelId="{3E61C032-3CEB-4C4D-9A6B-ED1D174F0680}" type="sibTrans" cxnId="{07BDFC36-95EC-457B-A09D-5D44BA40B041}">
      <dgm:prSet/>
      <dgm:spPr/>
      <dgm:t>
        <a:bodyPr/>
        <a:lstStyle/>
        <a:p>
          <a:endParaRPr lang="en-US"/>
        </a:p>
      </dgm:t>
    </dgm:pt>
    <dgm:pt modelId="{F3442DBB-B978-4D9D-97CC-901FABEBD974}">
      <dgm:prSet/>
      <dgm:spPr/>
      <dgm:t>
        <a:bodyPr/>
        <a:lstStyle/>
        <a:p>
          <a:r>
            <a:rPr lang="en-AU" b="1" dirty="0">
              <a:latin typeface="Chalkboard" panose="03050602040202020205" pitchFamily="66" charset="77"/>
            </a:rPr>
            <a:t>The Prophet, Companion, understood this speech of Allah as being like all of Allah's other attributes such as </a:t>
          </a:r>
          <a:r>
            <a:rPr lang="ar-SA" b="1" dirty="0">
              <a:latin typeface="Chalkboard" panose="03050602040202020205" pitchFamily="66" charset="77"/>
            </a:rPr>
            <a:t>الله</a:t>
          </a:r>
          <a:r>
            <a:rPr lang="en-AU" b="1" dirty="0">
              <a:latin typeface="Chalkboard" panose="03050602040202020205" pitchFamily="66" charset="77"/>
            </a:rPr>
            <a:t> knowledge </a:t>
          </a:r>
          <a:r>
            <a:rPr lang="ar-SA" b="1" dirty="0">
              <a:latin typeface="Chalkboard" panose="03050602040202020205" pitchFamily="66" charset="77"/>
            </a:rPr>
            <a:t>الله</a:t>
          </a:r>
          <a:r>
            <a:rPr lang="en-AU" b="1" dirty="0">
              <a:latin typeface="Chalkboard" panose="03050602040202020205" pitchFamily="66" charset="77"/>
            </a:rPr>
            <a:t> power and </a:t>
          </a:r>
          <a:r>
            <a:rPr lang="ar-SA" b="1" dirty="0">
              <a:latin typeface="Chalkboard" panose="03050602040202020205" pitchFamily="66" charset="77"/>
            </a:rPr>
            <a:t>الله</a:t>
          </a:r>
          <a:r>
            <a:rPr lang="en-AU" b="1" dirty="0">
              <a:latin typeface="Chalkboard" panose="03050602040202020205" pitchFamily="66" charset="77"/>
            </a:rPr>
            <a:t> wisdom.. </a:t>
          </a:r>
          <a:endParaRPr lang="en-US" b="1" dirty="0">
            <a:latin typeface="Chalkboard" panose="03050602040202020205" pitchFamily="66" charset="77"/>
          </a:endParaRPr>
        </a:p>
      </dgm:t>
    </dgm:pt>
    <dgm:pt modelId="{D3C3D875-D133-4A18-8F54-23A2AE245EA7}" type="parTrans" cxnId="{20E63EC8-9E86-457C-8CB8-15B51C9EC169}">
      <dgm:prSet/>
      <dgm:spPr/>
      <dgm:t>
        <a:bodyPr/>
        <a:lstStyle/>
        <a:p>
          <a:endParaRPr lang="en-US"/>
        </a:p>
      </dgm:t>
    </dgm:pt>
    <dgm:pt modelId="{3A295155-3758-42FB-A348-C5BFFD38D7E5}" type="sibTrans" cxnId="{20E63EC8-9E86-457C-8CB8-15B51C9EC169}">
      <dgm:prSet/>
      <dgm:spPr/>
      <dgm:t>
        <a:bodyPr/>
        <a:lstStyle/>
        <a:p>
          <a:endParaRPr lang="en-US"/>
        </a:p>
      </dgm:t>
    </dgm:pt>
    <dgm:pt modelId="{F73DECF9-8283-4964-A38C-44F1E429F387}">
      <dgm:prSet/>
      <dgm:spPr/>
      <dgm:t>
        <a:bodyPr/>
        <a:lstStyle/>
        <a:p>
          <a:r>
            <a:rPr lang="en-AU" b="1" dirty="0">
              <a:latin typeface="Chalkboard" panose="03050602040202020205" pitchFamily="66" charset="77"/>
            </a:rPr>
            <a:t>Allah is eternal and all his attributes are eternal and not created. No beginning no End… Always present… Perpetual .. So, if Everlasting it means its not created.</a:t>
          </a:r>
          <a:endParaRPr lang="en-US" dirty="0">
            <a:latin typeface="Chalkboard" panose="03050602040202020205" pitchFamily="66" charset="77"/>
          </a:endParaRPr>
        </a:p>
      </dgm:t>
    </dgm:pt>
    <dgm:pt modelId="{C8B7F388-4F92-46EE-A162-7A4A3F42AD16}" type="parTrans" cxnId="{E48DCE6D-99FD-4D85-AB38-A783F9461DE9}">
      <dgm:prSet/>
      <dgm:spPr/>
      <dgm:t>
        <a:bodyPr/>
        <a:lstStyle/>
        <a:p>
          <a:endParaRPr lang="en-US"/>
        </a:p>
      </dgm:t>
    </dgm:pt>
    <dgm:pt modelId="{2872ED02-4F09-4699-B6D5-78019930F746}" type="sibTrans" cxnId="{E48DCE6D-99FD-4D85-AB38-A783F9461DE9}">
      <dgm:prSet/>
      <dgm:spPr/>
      <dgm:t>
        <a:bodyPr/>
        <a:lstStyle/>
        <a:p>
          <a:endParaRPr lang="en-US"/>
        </a:p>
      </dgm:t>
    </dgm:pt>
    <dgm:pt modelId="{18273F08-E217-8643-883F-FCC3299CF910}" type="pres">
      <dgm:prSet presAssocID="{D2E8D8BA-63E0-46F6-82BB-337385EAA8A7}" presName="vert0" presStyleCnt="0">
        <dgm:presLayoutVars>
          <dgm:dir/>
          <dgm:animOne val="branch"/>
          <dgm:animLvl val="lvl"/>
        </dgm:presLayoutVars>
      </dgm:prSet>
      <dgm:spPr/>
      <dgm:t>
        <a:bodyPr/>
        <a:lstStyle/>
        <a:p>
          <a:endParaRPr lang="en-US"/>
        </a:p>
      </dgm:t>
    </dgm:pt>
    <dgm:pt modelId="{7CB7BA4F-31EB-9244-B835-B4AFEA371135}" type="pres">
      <dgm:prSet presAssocID="{F8A717F5-9F13-44DE-9ECC-77A3033855FB}" presName="thickLine" presStyleLbl="alignNode1" presStyleIdx="0" presStyleCnt="4"/>
      <dgm:spPr/>
    </dgm:pt>
    <dgm:pt modelId="{4F699A21-2666-014C-9C65-92DEC45EB95F}" type="pres">
      <dgm:prSet presAssocID="{F8A717F5-9F13-44DE-9ECC-77A3033855FB}" presName="horz1" presStyleCnt="0"/>
      <dgm:spPr/>
    </dgm:pt>
    <dgm:pt modelId="{4559F611-3074-AA40-8688-CA0A35E78491}" type="pres">
      <dgm:prSet presAssocID="{F8A717F5-9F13-44DE-9ECC-77A3033855FB}" presName="tx1" presStyleLbl="revTx" presStyleIdx="0" presStyleCnt="4"/>
      <dgm:spPr/>
      <dgm:t>
        <a:bodyPr/>
        <a:lstStyle/>
        <a:p>
          <a:endParaRPr lang="en-US"/>
        </a:p>
      </dgm:t>
    </dgm:pt>
    <dgm:pt modelId="{907F7A89-3813-1947-871D-51B4C0DA5E79}" type="pres">
      <dgm:prSet presAssocID="{F8A717F5-9F13-44DE-9ECC-77A3033855FB}" presName="vert1" presStyleCnt="0"/>
      <dgm:spPr/>
    </dgm:pt>
    <dgm:pt modelId="{1278059D-D4F7-A54D-AAD1-A0B9210DF592}" type="pres">
      <dgm:prSet presAssocID="{A3AC5C39-676D-4050-8B0B-A799AC8A6F7F}" presName="thickLine" presStyleLbl="alignNode1" presStyleIdx="1" presStyleCnt="4"/>
      <dgm:spPr/>
    </dgm:pt>
    <dgm:pt modelId="{0B272C53-EFB9-B245-BDED-2B72E6A24A72}" type="pres">
      <dgm:prSet presAssocID="{A3AC5C39-676D-4050-8B0B-A799AC8A6F7F}" presName="horz1" presStyleCnt="0"/>
      <dgm:spPr/>
    </dgm:pt>
    <dgm:pt modelId="{A77C62AE-E6EC-3E4F-A5C5-78C62173F57E}" type="pres">
      <dgm:prSet presAssocID="{A3AC5C39-676D-4050-8B0B-A799AC8A6F7F}" presName="tx1" presStyleLbl="revTx" presStyleIdx="1" presStyleCnt="4"/>
      <dgm:spPr/>
      <dgm:t>
        <a:bodyPr/>
        <a:lstStyle/>
        <a:p>
          <a:endParaRPr lang="en-US"/>
        </a:p>
      </dgm:t>
    </dgm:pt>
    <dgm:pt modelId="{3D4238F0-F51D-8940-90BB-931D237AE928}" type="pres">
      <dgm:prSet presAssocID="{A3AC5C39-676D-4050-8B0B-A799AC8A6F7F}" presName="vert1" presStyleCnt="0"/>
      <dgm:spPr/>
    </dgm:pt>
    <dgm:pt modelId="{30568A3D-3D69-E449-97FB-CC4B68A3E508}" type="pres">
      <dgm:prSet presAssocID="{F3442DBB-B978-4D9D-97CC-901FABEBD974}" presName="thickLine" presStyleLbl="alignNode1" presStyleIdx="2" presStyleCnt="4"/>
      <dgm:spPr/>
    </dgm:pt>
    <dgm:pt modelId="{8E490AAB-2ED1-8E42-993F-31C1A8D8965D}" type="pres">
      <dgm:prSet presAssocID="{F3442DBB-B978-4D9D-97CC-901FABEBD974}" presName="horz1" presStyleCnt="0"/>
      <dgm:spPr/>
    </dgm:pt>
    <dgm:pt modelId="{13E2397C-6CB7-0C45-9919-4168BFD3440C}" type="pres">
      <dgm:prSet presAssocID="{F3442DBB-B978-4D9D-97CC-901FABEBD974}" presName="tx1" presStyleLbl="revTx" presStyleIdx="2" presStyleCnt="4"/>
      <dgm:spPr/>
      <dgm:t>
        <a:bodyPr/>
        <a:lstStyle/>
        <a:p>
          <a:endParaRPr lang="en-US"/>
        </a:p>
      </dgm:t>
    </dgm:pt>
    <dgm:pt modelId="{D5BC4D07-0E43-FE41-972B-F8396B6A7E79}" type="pres">
      <dgm:prSet presAssocID="{F3442DBB-B978-4D9D-97CC-901FABEBD974}" presName="vert1" presStyleCnt="0"/>
      <dgm:spPr/>
    </dgm:pt>
    <dgm:pt modelId="{C557BF04-598D-484A-AB61-40D53F4E8CD6}" type="pres">
      <dgm:prSet presAssocID="{F73DECF9-8283-4964-A38C-44F1E429F387}" presName="thickLine" presStyleLbl="alignNode1" presStyleIdx="3" presStyleCnt="4"/>
      <dgm:spPr/>
    </dgm:pt>
    <dgm:pt modelId="{B68891F9-A407-5C4F-9789-37DBAE92B6FC}" type="pres">
      <dgm:prSet presAssocID="{F73DECF9-8283-4964-A38C-44F1E429F387}" presName="horz1" presStyleCnt="0"/>
      <dgm:spPr/>
    </dgm:pt>
    <dgm:pt modelId="{6CE6C044-0987-CD46-BA24-5241FCCBC1A1}" type="pres">
      <dgm:prSet presAssocID="{F73DECF9-8283-4964-A38C-44F1E429F387}" presName="tx1" presStyleLbl="revTx" presStyleIdx="3" presStyleCnt="4"/>
      <dgm:spPr/>
      <dgm:t>
        <a:bodyPr/>
        <a:lstStyle/>
        <a:p>
          <a:endParaRPr lang="en-US"/>
        </a:p>
      </dgm:t>
    </dgm:pt>
    <dgm:pt modelId="{84B27B65-A02B-164C-AF3F-62EA7CCFA3DE}" type="pres">
      <dgm:prSet presAssocID="{F73DECF9-8283-4964-A38C-44F1E429F387}" presName="vert1" presStyleCnt="0"/>
      <dgm:spPr/>
    </dgm:pt>
  </dgm:ptLst>
  <dgm:cxnLst>
    <dgm:cxn modelId="{A406E4C9-00BD-2A4E-BCEF-C4115CE8BA4E}" type="presOf" srcId="{F73DECF9-8283-4964-A38C-44F1E429F387}" destId="{6CE6C044-0987-CD46-BA24-5241FCCBC1A1}" srcOrd="0" destOrd="0" presId="urn:microsoft.com/office/officeart/2008/layout/LinedList"/>
    <dgm:cxn modelId="{20E63EC8-9E86-457C-8CB8-15B51C9EC169}" srcId="{D2E8D8BA-63E0-46F6-82BB-337385EAA8A7}" destId="{F3442DBB-B978-4D9D-97CC-901FABEBD974}" srcOrd="2" destOrd="0" parTransId="{D3C3D875-D133-4A18-8F54-23A2AE245EA7}" sibTransId="{3A295155-3758-42FB-A348-C5BFFD38D7E5}"/>
    <dgm:cxn modelId="{2A968940-DAB0-E14E-95F4-751948D4259E}" type="presOf" srcId="{F8A717F5-9F13-44DE-9ECC-77A3033855FB}" destId="{4559F611-3074-AA40-8688-CA0A35E78491}" srcOrd="0" destOrd="0" presId="urn:microsoft.com/office/officeart/2008/layout/LinedList"/>
    <dgm:cxn modelId="{D4A80DF6-31F7-0345-A551-B2372E02DB7A}" type="presOf" srcId="{D2E8D8BA-63E0-46F6-82BB-337385EAA8A7}" destId="{18273F08-E217-8643-883F-FCC3299CF910}" srcOrd="0" destOrd="0" presId="urn:microsoft.com/office/officeart/2008/layout/LinedList"/>
    <dgm:cxn modelId="{B3FECD45-6DC3-5F4E-B81A-EDB8C131E0D9}" type="presOf" srcId="{F3442DBB-B978-4D9D-97CC-901FABEBD974}" destId="{13E2397C-6CB7-0C45-9919-4168BFD3440C}" srcOrd="0" destOrd="0" presId="urn:microsoft.com/office/officeart/2008/layout/LinedList"/>
    <dgm:cxn modelId="{9FD7E3F1-51A1-1749-A351-DD2C9CD0A4B5}" type="presOf" srcId="{A3AC5C39-676D-4050-8B0B-A799AC8A6F7F}" destId="{A77C62AE-E6EC-3E4F-A5C5-78C62173F57E}" srcOrd="0" destOrd="0" presId="urn:microsoft.com/office/officeart/2008/layout/LinedList"/>
    <dgm:cxn modelId="{9A23720A-7C88-4126-B733-36A218E00118}" srcId="{D2E8D8BA-63E0-46F6-82BB-337385EAA8A7}" destId="{F8A717F5-9F13-44DE-9ECC-77A3033855FB}" srcOrd="0" destOrd="0" parTransId="{99FEB704-B04C-4096-BDE1-AD7562C230E8}" sibTransId="{9669FF86-E96C-4A41-B24D-73ED2F0FCDA9}"/>
    <dgm:cxn modelId="{E48DCE6D-99FD-4D85-AB38-A783F9461DE9}" srcId="{D2E8D8BA-63E0-46F6-82BB-337385EAA8A7}" destId="{F73DECF9-8283-4964-A38C-44F1E429F387}" srcOrd="3" destOrd="0" parTransId="{C8B7F388-4F92-46EE-A162-7A4A3F42AD16}" sibTransId="{2872ED02-4F09-4699-B6D5-78019930F746}"/>
    <dgm:cxn modelId="{07BDFC36-95EC-457B-A09D-5D44BA40B041}" srcId="{D2E8D8BA-63E0-46F6-82BB-337385EAA8A7}" destId="{A3AC5C39-676D-4050-8B0B-A799AC8A6F7F}" srcOrd="1" destOrd="0" parTransId="{030D918A-4100-4CE6-BAF1-9BE643898D0A}" sibTransId="{3E61C032-3CEB-4C4D-9A6B-ED1D174F0680}"/>
    <dgm:cxn modelId="{44B78442-5F8A-8A43-BFCE-D511793CCD0F}" type="presParOf" srcId="{18273F08-E217-8643-883F-FCC3299CF910}" destId="{7CB7BA4F-31EB-9244-B835-B4AFEA371135}" srcOrd="0" destOrd="0" presId="urn:microsoft.com/office/officeart/2008/layout/LinedList"/>
    <dgm:cxn modelId="{142F856C-3E48-2249-A0CF-289DCF81F427}" type="presParOf" srcId="{18273F08-E217-8643-883F-FCC3299CF910}" destId="{4F699A21-2666-014C-9C65-92DEC45EB95F}" srcOrd="1" destOrd="0" presId="urn:microsoft.com/office/officeart/2008/layout/LinedList"/>
    <dgm:cxn modelId="{F511D8D6-28DC-3D4B-A487-7287472E393C}" type="presParOf" srcId="{4F699A21-2666-014C-9C65-92DEC45EB95F}" destId="{4559F611-3074-AA40-8688-CA0A35E78491}" srcOrd="0" destOrd="0" presId="urn:microsoft.com/office/officeart/2008/layout/LinedList"/>
    <dgm:cxn modelId="{3CA67563-2CDB-8D4A-8DB0-7EAB1617C62F}" type="presParOf" srcId="{4F699A21-2666-014C-9C65-92DEC45EB95F}" destId="{907F7A89-3813-1947-871D-51B4C0DA5E79}" srcOrd="1" destOrd="0" presId="urn:microsoft.com/office/officeart/2008/layout/LinedList"/>
    <dgm:cxn modelId="{C30B8139-E6A1-4341-BF3A-D1D81FD0163E}" type="presParOf" srcId="{18273F08-E217-8643-883F-FCC3299CF910}" destId="{1278059D-D4F7-A54D-AAD1-A0B9210DF592}" srcOrd="2" destOrd="0" presId="urn:microsoft.com/office/officeart/2008/layout/LinedList"/>
    <dgm:cxn modelId="{94595EF1-B51E-484E-8865-9E0D885CCD8C}" type="presParOf" srcId="{18273F08-E217-8643-883F-FCC3299CF910}" destId="{0B272C53-EFB9-B245-BDED-2B72E6A24A72}" srcOrd="3" destOrd="0" presId="urn:microsoft.com/office/officeart/2008/layout/LinedList"/>
    <dgm:cxn modelId="{2EF4593C-1F95-F146-B730-18247F46D5DA}" type="presParOf" srcId="{0B272C53-EFB9-B245-BDED-2B72E6A24A72}" destId="{A77C62AE-E6EC-3E4F-A5C5-78C62173F57E}" srcOrd="0" destOrd="0" presId="urn:microsoft.com/office/officeart/2008/layout/LinedList"/>
    <dgm:cxn modelId="{FD9A9732-8366-D94F-936E-78326DA74512}" type="presParOf" srcId="{0B272C53-EFB9-B245-BDED-2B72E6A24A72}" destId="{3D4238F0-F51D-8940-90BB-931D237AE928}" srcOrd="1" destOrd="0" presId="urn:microsoft.com/office/officeart/2008/layout/LinedList"/>
    <dgm:cxn modelId="{21EC9B21-2411-4D40-A6B9-004A103490FF}" type="presParOf" srcId="{18273F08-E217-8643-883F-FCC3299CF910}" destId="{30568A3D-3D69-E449-97FB-CC4B68A3E508}" srcOrd="4" destOrd="0" presId="urn:microsoft.com/office/officeart/2008/layout/LinedList"/>
    <dgm:cxn modelId="{65DEEA7B-FF26-E244-A388-741F3B129856}" type="presParOf" srcId="{18273F08-E217-8643-883F-FCC3299CF910}" destId="{8E490AAB-2ED1-8E42-993F-31C1A8D8965D}" srcOrd="5" destOrd="0" presId="urn:microsoft.com/office/officeart/2008/layout/LinedList"/>
    <dgm:cxn modelId="{5DF206A4-0EDD-1B47-98E3-84C155497B78}" type="presParOf" srcId="{8E490AAB-2ED1-8E42-993F-31C1A8D8965D}" destId="{13E2397C-6CB7-0C45-9919-4168BFD3440C}" srcOrd="0" destOrd="0" presId="urn:microsoft.com/office/officeart/2008/layout/LinedList"/>
    <dgm:cxn modelId="{C5E3A0D0-89CB-FA41-8D96-1C8F220CC301}" type="presParOf" srcId="{8E490AAB-2ED1-8E42-993F-31C1A8D8965D}" destId="{D5BC4D07-0E43-FE41-972B-F8396B6A7E79}" srcOrd="1" destOrd="0" presId="urn:microsoft.com/office/officeart/2008/layout/LinedList"/>
    <dgm:cxn modelId="{FDC914A9-5095-BF44-A064-9F4E5794C31D}" type="presParOf" srcId="{18273F08-E217-8643-883F-FCC3299CF910}" destId="{C557BF04-598D-484A-AB61-40D53F4E8CD6}" srcOrd="6" destOrd="0" presId="urn:microsoft.com/office/officeart/2008/layout/LinedList"/>
    <dgm:cxn modelId="{23CFD201-E4AF-774A-9BA1-92384300B9E4}" type="presParOf" srcId="{18273F08-E217-8643-883F-FCC3299CF910}" destId="{B68891F9-A407-5C4F-9789-37DBAE92B6FC}" srcOrd="7" destOrd="0" presId="urn:microsoft.com/office/officeart/2008/layout/LinedList"/>
    <dgm:cxn modelId="{9B5388F1-2DF2-0146-9F2E-4255ECA63870}" type="presParOf" srcId="{B68891F9-A407-5C4F-9789-37DBAE92B6FC}" destId="{6CE6C044-0987-CD46-BA24-5241FCCBC1A1}" srcOrd="0" destOrd="0" presId="urn:microsoft.com/office/officeart/2008/layout/LinedList"/>
    <dgm:cxn modelId="{01C785EB-4534-9148-AF91-A2DF89C72E0E}" type="presParOf" srcId="{B68891F9-A407-5C4F-9789-37DBAE92B6FC}" destId="{84B27B65-A02B-164C-AF3F-62EA7CCFA3DE}"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C20E750-22EF-47B3-B019-86ADF00DAA99}" type="doc">
      <dgm:prSet loTypeId="urn:microsoft.com/office/officeart/2005/8/layout/default" loCatId="list" qsTypeId="urn:microsoft.com/office/officeart/2005/8/quickstyle/simple5" qsCatId="simple" csTypeId="urn:microsoft.com/office/officeart/2005/8/colors/colorful5" csCatId="colorful" phldr="1"/>
      <dgm:spPr/>
      <dgm:t>
        <a:bodyPr/>
        <a:lstStyle/>
        <a:p>
          <a:endParaRPr lang="en-US"/>
        </a:p>
      </dgm:t>
    </dgm:pt>
    <dgm:pt modelId="{588E6E45-6481-489A-B381-AF4437E1563D}">
      <dgm:prSet custT="1"/>
      <dgm:spPr/>
      <dgm:t>
        <a:bodyPr/>
        <a:lstStyle/>
        <a:p>
          <a:r>
            <a:rPr lang="en-AU" sz="1800" dirty="0"/>
            <a:t>Around the 3</a:t>
          </a:r>
          <a:r>
            <a:rPr lang="en-AU" sz="1800" baseline="30000" dirty="0"/>
            <a:t>rd</a:t>
          </a:r>
          <a:r>
            <a:rPr lang="en-AU" sz="1800" dirty="0"/>
            <a:t> third century of the hijra</a:t>
          </a:r>
          <a:r>
            <a:rPr lang="ar-SA" sz="1800" dirty="0"/>
            <a:t>. </a:t>
          </a:r>
          <a:r>
            <a:rPr lang="en-AU" sz="1800" dirty="0"/>
            <a:t>Greek philosophical texts were translated, and this occurred during the early Abbasid period and especially during the time of the caliph al Mamoon</a:t>
          </a:r>
          <a:endParaRPr lang="en-US" sz="1800" dirty="0"/>
        </a:p>
      </dgm:t>
    </dgm:pt>
    <dgm:pt modelId="{1C5F58D7-EF5B-493D-A7B6-58D11EA1EEDA}" type="parTrans" cxnId="{121E0E06-AB3D-4E01-B09C-534DE441BA9E}">
      <dgm:prSet/>
      <dgm:spPr/>
      <dgm:t>
        <a:bodyPr/>
        <a:lstStyle/>
        <a:p>
          <a:endParaRPr lang="en-US"/>
        </a:p>
      </dgm:t>
    </dgm:pt>
    <dgm:pt modelId="{EAA91AD8-8179-47F8-BA52-50B9D6A94885}" type="sibTrans" cxnId="{121E0E06-AB3D-4E01-B09C-534DE441BA9E}">
      <dgm:prSet/>
      <dgm:spPr/>
      <dgm:t>
        <a:bodyPr/>
        <a:lstStyle/>
        <a:p>
          <a:endParaRPr lang="en-US"/>
        </a:p>
      </dgm:t>
    </dgm:pt>
    <dgm:pt modelId="{A0683568-393B-462E-B297-4884CAB9CC1D}">
      <dgm:prSet custT="1"/>
      <dgm:spPr/>
      <dgm:t>
        <a:bodyPr/>
        <a:lstStyle/>
        <a:p>
          <a:r>
            <a:rPr lang="en-AU" sz="1800" dirty="0"/>
            <a:t>He instituted a translation committee to translate the works of the Greek philosophers and the works of the Greek scientists into Arabic.</a:t>
          </a:r>
          <a:endParaRPr lang="en-US" sz="1800" dirty="0"/>
        </a:p>
      </dgm:t>
    </dgm:pt>
    <dgm:pt modelId="{2BD34985-4A1A-4657-8DA6-D8B070568DFA}" type="parTrans" cxnId="{A9EDF65E-1B9B-478D-960B-33AB3BB9618E}">
      <dgm:prSet/>
      <dgm:spPr/>
      <dgm:t>
        <a:bodyPr/>
        <a:lstStyle/>
        <a:p>
          <a:endParaRPr lang="en-US"/>
        </a:p>
      </dgm:t>
    </dgm:pt>
    <dgm:pt modelId="{611B205D-1A34-4472-B8FC-D05A8ABD5C5C}" type="sibTrans" cxnId="{A9EDF65E-1B9B-478D-960B-33AB3BB9618E}">
      <dgm:prSet/>
      <dgm:spPr/>
      <dgm:t>
        <a:bodyPr/>
        <a:lstStyle/>
        <a:p>
          <a:endParaRPr lang="en-US"/>
        </a:p>
      </dgm:t>
    </dgm:pt>
    <dgm:pt modelId="{4016B285-D0C4-4974-8502-D05B28A3B6B4}">
      <dgm:prSet custT="1"/>
      <dgm:spPr/>
      <dgm:t>
        <a:bodyPr/>
        <a:lstStyle/>
        <a:p>
          <a:r>
            <a:rPr lang="en-AU" sz="1800" dirty="0"/>
            <a:t>This translation movement sparked a lot of good, as Muslims learned a lot about physics and astronomy, biology and medicine and became very powerful in those sciences</a:t>
          </a:r>
          <a:r>
            <a:rPr lang="ar-SA" sz="1800" dirty="0"/>
            <a:t>.</a:t>
          </a:r>
          <a:endParaRPr lang="en-US" sz="1800" dirty="0"/>
        </a:p>
      </dgm:t>
    </dgm:pt>
    <dgm:pt modelId="{A487C11C-FC27-46CD-AE98-2F8545BF8DEF}" type="parTrans" cxnId="{6CE5ED56-8290-491E-9FE8-F1031D0D8E7C}">
      <dgm:prSet/>
      <dgm:spPr/>
      <dgm:t>
        <a:bodyPr/>
        <a:lstStyle/>
        <a:p>
          <a:endParaRPr lang="en-US"/>
        </a:p>
      </dgm:t>
    </dgm:pt>
    <dgm:pt modelId="{B1B4BF51-AF53-4F50-B1D4-C9C31A5C3BD1}" type="sibTrans" cxnId="{6CE5ED56-8290-491E-9FE8-F1031D0D8E7C}">
      <dgm:prSet/>
      <dgm:spPr/>
      <dgm:t>
        <a:bodyPr/>
        <a:lstStyle/>
        <a:p>
          <a:endParaRPr lang="en-US"/>
        </a:p>
      </dgm:t>
    </dgm:pt>
    <dgm:pt modelId="{F1ABE54E-F659-42BE-9054-8DA917E43DAF}">
      <dgm:prSet custT="1"/>
      <dgm:spPr/>
      <dgm:t>
        <a:bodyPr/>
        <a:lstStyle/>
        <a:p>
          <a:r>
            <a:rPr lang="en-AU" sz="2000" dirty="0"/>
            <a:t>The translation movement had another bad side, that philosophical influences began to encroach upon the pure minds of the Muslim ummah.</a:t>
          </a:r>
          <a:endParaRPr lang="en-US" sz="2000" dirty="0"/>
        </a:p>
      </dgm:t>
    </dgm:pt>
    <dgm:pt modelId="{8492FD0C-419B-4CF6-8DDE-10E191C93E66}" type="parTrans" cxnId="{6AB4A9C8-C936-4B28-A1EC-5E45FBAD3132}">
      <dgm:prSet/>
      <dgm:spPr/>
      <dgm:t>
        <a:bodyPr/>
        <a:lstStyle/>
        <a:p>
          <a:endParaRPr lang="en-US"/>
        </a:p>
      </dgm:t>
    </dgm:pt>
    <dgm:pt modelId="{17A4FAB5-E277-4B46-9D5C-62E8F85C8B50}" type="sibTrans" cxnId="{6AB4A9C8-C936-4B28-A1EC-5E45FBAD3132}">
      <dgm:prSet/>
      <dgm:spPr/>
      <dgm:t>
        <a:bodyPr/>
        <a:lstStyle/>
        <a:p>
          <a:endParaRPr lang="en-US"/>
        </a:p>
      </dgm:t>
    </dgm:pt>
    <dgm:pt modelId="{06DA388D-0C44-416D-97E0-46A0169AA00E}">
      <dgm:prSet custT="1"/>
      <dgm:spPr>
        <a:solidFill>
          <a:schemeClr val="tx2">
            <a:lumMod val="75000"/>
          </a:schemeClr>
        </a:solidFill>
      </dgm:spPr>
      <dgm:t>
        <a:bodyPr/>
        <a:lstStyle/>
        <a:p>
          <a:r>
            <a:rPr lang="en-AU" sz="1800" dirty="0"/>
            <a:t>During the caliphate of al Mamoon around 230H,  they claimed that the Quran must be created. Al Mamoon made it the official state creed that the Quran is created, and everybody must believe this, or else they will be jailed or even imprisoned or even executed and everybody became scared not to follow.  </a:t>
          </a:r>
          <a:endParaRPr lang="en-US" sz="1800" dirty="0"/>
        </a:p>
      </dgm:t>
    </dgm:pt>
    <dgm:pt modelId="{A5A23CCF-86BD-44CF-807B-14B7128035C8}" type="parTrans" cxnId="{7E4C09C9-5846-4F05-ADE3-6F4FE1751501}">
      <dgm:prSet/>
      <dgm:spPr/>
      <dgm:t>
        <a:bodyPr/>
        <a:lstStyle/>
        <a:p>
          <a:endParaRPr lang="en-US"/>
        </a:p>
      </dgm:t>
    </dgm:pt>
    <dgm:pt modelId="{A7D189EE-F1FD-4082-90E4-BAFE07F21C3D}" type="sibTrans" cxnId="{7E4C09C9-5846-4F05-ADE3-6F4FE1751501}">
      <dgm:prSet/>
      <dgm:spPr/>
      <dgm:t>
        <a:bodyPr/>
        <a:lstStyle/>
        <a:p>
          <a:endParaRPr lang="en-US"/>
        </a:p>
      </dgm:t>
    </dgm:pt>
    <dgm:pt modelId="{724DA291-0BD3-42D3-B786-3B25129F79F8}">
      <dgm:prSet custT="1"/>
      <dgm:spPr/>
      <dgm:t>
        <a:bodyPr/>
        <a:lstStyle/>
        <a:p>
          <a:r>
            <a:rPr lang="en-AU" sz="1600" dirty="0"/>
            <a:t>Imam Ahmad, The famous theologian, scholar of hadith and legal law stood up and opposed single-handedly the entire political forces of his time, and he was jailed, and he was imprisoned, and he was tortured, and he was almost executed, but he refused to give up this doctrine that the Quran is uncreated he refused to give it up and he fought them . At the end, Allah gave him victory and the Ummah followed </a:t>
          </a:r>
          <a:endParaRPr lang="en-US" sz="1600" dirty="0"/>
        </a:p>
      </dgm:t>
    </dgm:pt>
    <dgm:pt modelId="{2D98C72E-B787-467B-959D-C868C067C05A}" type="parTrans" cxnId="{8860C655-7290-4AC3-842A-43E42A130B2A}">
      <dgm:prSet/>
      <dgm:spPr/>
      <dgm:t>
        <a:bodyPr/>
        <a:lstStyle/>
        <a:p>
          <a:endParaRPr lang="en-US"/>
        </a:p>
      </dgm:t>
    </dgm:pt>
    <dgm:pt modelId="{1E557525-AFF1-451A-9BEC-470EC3F48A00}" type="sibTrans" cxnId="{8860C655-7290-4AC3-842A-43E42A130B2A}">
      <dgm:prSet/>
      <dgm:spPr/>
      <dgm:t>
        <a:bodyPr/>
        <a:lstStyle/>
        <a:p>
          <a:endParaRPr lang="en-US"/>
        </a:p>
      </dgm:t>
    </dgm:pt>
    <dgm:pt modelId="{1D61858D-6D71-EE41-B33B-07B2ACF1FDFA}" type="pres">
      <dgm:prSet presAssocID="{1C20E750-22EF-47B3-B019-86ADF00DAA99}" presName="diagram" presStyleCnt="0">
        <dgm:presLayoutVars>
          <dgm:dir/>
          <dgm:resizeHandles val="exact"/>
        </dgm:presLayoutVars>
      </dgm:prSet>
      <dgm:spPr/>
      <dgm:t>
        <a:bodyPr/>
        <a:lstStyle/>
        <a:p>
          <a:endParaRPr lang="en-US"/>
        </a:p>
      </dgm:t>
    </dgm:pt>
    <dgm:pt modelId="{AFF46FBD-18A5-9646-BBA6-152FBFB63204}" type="pres">
      <dgm:prSet presAssocID="{588E6E45-6481-489A-B381-AF4437E1563D}" presName="node" presStyleLbl="node1" presStyleIdx="0" presStyleCnt="6">
        <dgm:presLayoutVars>
          <dgm:bulletEnabled val="1"/>
        </dgm:presLayoutVars>
      </dgm:prSet>
      <dgm:spPr/>
      <dgm:t>
        <a:bodyPr/>
        <a:lstStyle/>
        <a:p>
          <a:endParaRPr lang="en-US"/>
        </a:p>
      </dgm:t>
    </dgm:pt>
    <dgm:pt modelId="{3491C47D-C698-DC41-9F6E-7091FE2B6FCA}" type="pres">
      <dgm:prSet presAssocID="{EAA91AD8-8179-47F8-BA52-50B9D6A94885}" presName="sibTrans" presStyleCnt="0"/>
      <dgm:spPr/>
    </dgm:pt>
    <dgm:pt modelId="{6A0575BC-7C6D-1D4F-A734-B355EE18F567}" type="pres">
      <dgm:prSet presAssocID="{A0683568-393B-462E-B297-4884CAB9CC1D}" presName="node" presStyleLbl="node1" presStyleIdx="1" presStyleCnt="6">
        <dgm:presLayoutVars>
          <dgm:bulletEnabled val="1"/>
        </dgm:presLayoutVars>
      </dgm:prSet>
      <dgm:spPr/>
      <dgm:t>
        <a:bodyPr/>
        <a:lstStyle/>
        <a:p>
          <a:endParaRPr lang="en-US"/>
        </a:p>
      </dgm:t>
    </dgm:pt>
    <dgm:pt modelId="{3A33F5D1-D7BA-8D47-9D99-8DAEE8E3B4CE}" type="pres">
      <dgm:prSet presAssocID="{611B205D-1A34-4472-B8FC-D05A8ABD5C5C}" presName="sibTrans" presStyleCnt="0"/>
      <dgm:spPr/>
    </dgm:pt>
    <dgm:pt modelId="{39D679D9-977F-3B4A-AA71-911C0F2AA691}" type="pres">
      <dgm:prSet presAssocID="{4016B285-D0C4-4974-8502-D05B28A3B6B4}" presName="node" presStyleLbl="node1" presStyleIdx="2" presStyleCnt="6">
        <dgm:presLayoutVars>
          <dgm:bulletEnabled val="1"/>
        </dgm:presLayoutVars>
      </dgm:prSet>
      <dgm:spPr/>
      <dgm:t>
        <a:bodyPr/>
        <a:lstStyle/>
        <a:p>
          <a:endParaRPr lang="en-US"/>
        </a:p>
      </dgm:t>
    </dgm:pt>
    <dgm:pt modelId="{B00A0372-3704-8949-8521-CAB77DF161E1}" type="pres">
      <dgm:prSet presAssocID="{B1B4BF51-AF53-4F50-B1D4-C9C31A5C3BD1}" presName="sibTrans" presStyleCnt="0"/>
      <dgm:spPr/>
    </dgm:pt>
    <dgm:pt modelId="{2525FB57-B172-D44E-BD23-B184877309B4}" type="pres">
      <dgm:prSet presAssocID="{F1ABE54E-F659-42BE-9054-8DA917E43DAF}" presName="node" presStyleLbl="node1" presStyleIdx="3" presStyleCnt="6" custScaleX="103405" custScaleY="131659">
        <dgm:presLayoutVars>
          <dgm:bulletEnabled val="1"/>
        </dgm:presLayoutVars>
      </dgm:prSet>
      <dgm:spPr/>
      <dgm:t>
        <a:bodyPr/>
        <a:lstStyle/>
        <a:p>
          <a:endParaRPr lang="en-US"/>
        </a:p>
      </dgm:t>
    </dgm:pt>
    <dgm:pt modelId="{3B8988CD-FCF1-D144-AF0A-5674158BF374}" type="pres">
      <dgm:prSet presAssocID="{17A4FAB5-E277-4B46-9D5C-62E8F85C8B50}" presName="sibTrans" presStyleCnt="0"/>
      <dgm:spPr/>
    </dgm:pt>
    <dgm:pt modelId="{AC432014-D98C-594B-B561-3D2B151BF518}" type="pres">
      <dgm:prSet presAssocID="{06DA388D-0C44-416D-97E0-46A0169AA00E}" presName="node" presStyleLbl="node1" presStyleIdx="4" presStyleCnt="6" custScaleX="104593" custScaleY="122044">
        <dgm:presLayoutVars>
          <dgm:bulletEnabled val="1"/>
        </dgm:presLayoutVars>
      </dgm:prSet>
      <dgm:spPr/>
      <dgm:t>
        <a:bodyPr/>
        <a:lstStyle/>
        <a:p>
          <a:endParaRPr lang="en-US"/>
        </a:p>
      </dgm:t>
    </dgm:pt>
    <dgm:pt modelId="{1ABB29C6-C4DA-3846-8530-B2E39CE40FDF}" type="pres">
      <dgm:prSet presAssocID="{A7D189EE-F1FD-4082-90E4-BAFE07F21C3D}" presName="sibTrans" presStyleCnt="0"/>
      <dgm:spPr/>
    </dgm:pt>
    <dgm:pt modelId="{B8618C1F-7D27-3349-A93E-B10E82AF7C7E}" type="pres">
      <dgm:prSet presAssocID="{724DA291-0BD3-42D3-B786-3B25129F79F8}" presName="node" presStyleLbl="node1" presStyleIdx="5" presStyleCnt="6" custScaleX="108145" custScaleY="142287">
        <dgm:presLayoutVars>
          <dgm:bulletEnabled val="1"/>
        </dgm:presLayoutVars>
      </dgm:prSet>
      <dgm:spPr/>
      <dgm:t>
        <a:bodyPr/>
        <a:lstStyle/>
        <a:p>
          <a:endParaRPr lang="en-US"/>
        </a:p>
      </dgm:t>
    </dgm:pt>
  </dgm:ptLst>
  <dgm:cxnLst>
    <dgm:cxn modelId="{3292E641-89D6-4245-8F8C-E535CC19C078}" type="presOf" srcId="{1C20E750-22EF-47B3-B019-86ADF00DAA99}" destId="{1D61858D-6D71-EE41-B33B-07B2ACF1FDFA}" srcOrd="0" destOrd="0" presId="urn:microsoft.com/office/officeart/2005/8/layout/default"/>
    <dgm:cxn modelId="{FA151CD7-CFD6-3B45-A702-6F514B32B957}" type="presOf" srcId="{724DA291-0BD3-42D3-B786-3B25129F79F8}" destId="{B8618C1F-7D27-3349-A93E-B10E82AF7C7E}" srcOrd="0" destOrd="0" presId="urn:microsoft.com/office/officeart/2005/8/layout/default"/>
    <dgm:cxn modelId="{6CE5ED56-8290-491E-9FE8-F1031D0D8E7C}" srcId="{1C20E750-22EF-47B3-B019-86ADF00DAA99}" destId="{4016B285-D0C4-4974-8502-D05B28A3B6B4}" srcOrd="2" destOrd="0" parTransId="{A487C11C-FC27-46CD-AE98-2F8545BF8DEF}" sibTransId="{B1B4BF51-AF53-4F50-B1D4-C9C31A5C3BD1}"/>
    <dgm:cxn modelId="{3C5DA3E3-F896-7A4F-A86E-D11D656243E6}" type="presOf" srcId="{A0683568-393B-462E-B297-4884CAB9CC1D}" destId="{6A0575BC-7C6D-1D4F-A734-B355EE18F567}" srcOrd="0" destOrd="0" presId="urn:microsoft.com/office/officeart/2005/8/layout/default"/>
    <dgm:cxn modelId="{F0F95B28-8DF8-BB48-A978-AB4B7E45E309}" type="presOf" srcId="{06DA388D-0C44-416D-97E0-46A0169AA00E}" destId="{AC432014-D98C-594B-B561-3D2B151BF518}" srcOrd="0" destOrd="0" presId="urn:microsoft.com/office/officeart/2005/8/layout/default"/>
    <dgm:cxn modelId="{C8C1655E-326C-DF41-A917-8C86880A558A}" type="presOf" srcId="{4016B285-D0C4-4974-8502-D05B28A3B6B4}" destId="{39D679D9-977F-3B4A-AA71-911C0F2AA691}" srcOrd="0" destOrd="0" presId="urn:microsoft.com/office/officeart/2005/8/layout/default"/>
    <dgm:cxn modelId="{A9EDF65E-1B9B-478D-960B-33AB3BB9618E}" srcId="{1C20E750-22EF-47B3-B019-86ADF00DAA99}" destId="{A0683568-393B-462E-B297-4884CAB9CC1D}" srcOrd="1" destOrd="0" parTransId="{2BD34985-4A1A-4657-8DA6-D8B070568DFA}" sibTransId="{611B205D-1A34-4472-B8FC-D05A8ABD5C5C}"/>
    <dgm:cxn modelId="{8860C655-7290-4AC3-842A-43E42A130B2A}" srcId="{1C20E750-22EF-47B3-B019-86ADF00DAA99}" destId="{724DA291-0BD3-42D3-B786-3B25129F79F8}" srcOrd="5" destOrd="0" parTransId="{2D98C72E-B787-467B-959D-C868C067C05A}" sibTransId="{1E557525-AFF1-451A-9BEC-470EC3F48A00}"/>
    <dgm:cxn modelId="{882F1268-023C-1C45-9C5C-59C85AA9E1FE}" type="presOf" srcId="{F1ABE54E-F659-42BE-9054-8DA917E43DAF}" destId="{2525FB57-B172-D44E-BD23-B184877309B4}" srcOrd="0" destOrd="0" presId="urn:microsoft.com/office/officeart/2005/8/layout/default"/>
    <dgm:cxn modelId="{6AB4A9C8-C936-4B28-A1EC-5E45FBAD3132}" srcId="{1C20E750-22EF-47B3-B019-86ADF00DAA99}" destId="{F1ABE54E-F659-42BE-9054-8DA917E43DAF}" srcOrd="3" destOrd="0" parTransId="{8492FD0C-419B-4CF6-8DDE-10E191C93E66}" sibTransId="{17A4FAB5-E277-4B46-9D5C-62E8F85C8B50}"/>
    <dgm:cxn modelId="{7E4C09C9-5846-4F05-ADE3-6F4FE1751501}" srcId="{1C20E750-22EF-47B3-B019-86ADF00DAA99}" destId="{06DA388D-0C44-416D-97E0-46A0169AA00E}" srcOrd="4" destOrd="0" parTransId="{A5A23CCF-86BD-44CF-807B-14B7128035C8}" sibTransId="{A7D189EE-F1FD-4082-90E4-BAFE07F21C3D}"/>
    <dgm:cxn modelId="{121E0E06-AB3D-4E01-B09C-534DE441BA9E}" srcId="{1C20E750-22EF-47B3-B019-86ADF00DAA99}" destId="{588E6E45-6481-489A-B381-AF4437E1563D}" srcOrd="0" destOrd="0" parTransId="{1C5F58D7-EF5B-493D-A7B6-58D11EA1EEDA}" sibTransId="{EAA91AD8-8179-47F8-BA52-50B9D6A94885}"/>
    <dgm:cxn modelId="{A7428E96-27B7-B143-AC6E-7CF8ED3C6D5D}" type="presOf" srcId="{588E6E45-6481-489A-B381-AF4437E1563D}" destId="{AFF46FBD-18A5-9646-BBA6-152FBFB63204}" srcOrd="0" destOrd="0" presId="urn:microsoft.com/office/officeart/2005/8/layout/default"/>
    <dgm:cxn modelId="{FCC5E400-3252-294E-9C5F-07C4C67C242F}" type="presParOf" srcId="{1D61858D-6D71-EE41-B33B-07B2ACF1FDFA}" destId="{AFF46FBD-18A5-9646-BBA6-152FBFB63204}" srcOrd="0" destOrd="0" presId="urn:microsoft.com/office/officeart/2005/8/layout/default"/>
    <dgm:cxn modelId="{93623D09-F693-E744-8CF9-D81E3C48E21E}" type="presParOf" srcId="{1D61858D-6D71-EE41-B33B-07B2ACF1FDFA}" destId="{3491C47D-C698-DC41-9F6E-7091FE2B6FCA}" srcOrd="1" destOrd="0" presId="urn:microsoft.com/office/officeart/2005/8/layout/default"/>
    <dgm:cxn modelId="{B031B06C-0CB7-1344-A3F3-21A6471FE169}" type="presParOf" srcId="{1D61858D-6D71-EE41-B33B-07B2ACF1FDFA}" destId="{6A0575BC-7C6D-1D4F-A734-B355EE18F567}" srcOrd="2" destOrd="0" presId="urn:microsoft.com/office/officeart/2005/8/layout/default"/>
    <dgm:cxn modelId="{F1FAE130-C2C3-8442-A314-53E8C4C39B3E}" type="presParOf" srcId="{1D61858D-6D71-EE41-B33B-07B2ACF1FDFA}" destId="{3A33F5D1-D7BA-8D47-9D99-8DAEE8E3B4CE}" srcOrd="3" destOrd="0" presId="urn:microsoft.com/office/officeart/2005/8/layout/default"/>
    <dgm:cxn modelId="{F393CCBA-AAE9-CC48-998B-31B2A57A9B63}" type="presParOf" srcId="{1D61858D-6D71-EE41-B33B-07B2ACF1FDFA}" destId="{39D679D9-977F-3B4A-AA71-911C0F2AA691}" srcOrd="4" destOrd="0" presId="urn:microsoft.com/office/officeart/2005/8/layout/default"/>
    <dgm:cxn modelId="{CD0E7BE0-3037-1449-B7E2-8C08093C1230}" type="presParOf" srcId="{1D61858D-6D71-EE41-B33B-07B2ACF1FDFA}" destId="{B00A0372-3704-8949-8521-CAB77DF161E1}" srcOrd="5" destOrd="0" presId="urn:microsoft.com/office/officeart/2005/8/layout/default"/>
    <dgm:cxn modelId="{56F7FD41-C084-0048-8743-487480219B47}" type="presParOf" srcId="{1D61858D-6D71-EE41-B33B-07B2ACF1FDFA}" destId="{2525FB57-B172-D44E-BD23-B184877309B4}" srcOrd="6" destOrd="0" presId="urn:microsoft.com/office/officeart/2005/8/layout/default"/>
    <dgm:cxn modelId="{09CE3F93-FACC-654D-B404-71810672CAF4}" type="presParOf" srcId="{1D61858D-6D71-EE41-B33B-07B2ACF1FDFA}" destId="{3B8988CD-FCF1-D144-AF0A-5674158BF374}" srcOrd="7" destOrd="0" presId="urn:microsoft.com/office/officeart/2005/8/layout/default"/>
    <dgm:cxn modelId="{A418CA6B-B8CA-E441-999C-7D6FAD163AF1}" type="presParOf" srcId="{1D61858D-6D71-EE41-B33B-07B2ACF1FDFA}" destId="{AC432014-D98C-594B-B561-3D2B151BF518}" srcOrd="8" destOrd="0" presId="urn:microsoft.com/office/officeart/2005/8/layout/default"/>
    <dgm:cxn modelId="{67888825-FBE5-6B4D-9751-C9C7F84261E7}" type="presParOf" srcId="{1D61858D-6D71-EE41-B33B-07B2ACF1FDFA}" destId="{1ABB29C6-C4DA-3846-8530-B2E39CE40FDF}" srcOrd="9" destOrd="0" presId="urn:microsoft.com/office/officeart/2005/8/layout/default"/>
    <dgm:cxn modelId="{D3441C70-1886-E74D-A79F-A34FB7165FDC}" type="presParOf" srcId="{1D61858D-6D71-EE41-B33B-07B2ACF1FDFA}" destId="{B8618C1F-7D27-3349-A93E-B10E82AF7C7E}"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7C37FAA-72E1-AB49-9407-E463505F563E}">
      <dgm:prSet custT="1"/>
      <dgm:spPr>
        <a:solidFill>
          <a:schemeClr val="accent3">
            <a:lumMod val="60000"/>
            <a:lumOff val="40000"/>
            <a:alpha val="50000"/>
          </a:schemeClr>
        </a:solidFill>
        <a:ln>
          <a:solidFill>
            <a:srgbClr val="C00000"/>
          </a:solidFill>
        </a:ln>
      </dgm:spPr>
      <dgm:t>
        <a:bodyPr/>
        <a:lstStyle/>
        <a:p>
          <a:pPr algn="ctr"/>
          <a:r>
            <a:rPr lang="en-US" sz="4400" b="1" dirty="0">
              <a:solidFill>
                <a:schemeClr val="accent1">
                  <a:lumMod val="75000"/>
                </a:schemeClr>
              </a:solidFill>
              <a:latin typeface="Monotype Corsiva" panose="03010101010201010101" pitchFamily="66" charset="0"/>
            </a:rPr>
            <a:t>END OF LECTURE 1</a:t>
          </a:r>
          <a:endParaRPr lang="en-AU" sz="4400" b="1" dirty="0">
            <a:solidFill>
              <a:schemeClr val="accent1">
                <a:lumMod val="75000"/>
              </a:schemeClr>
            </a:solidFill>
            <a:latin typeface="Monotype Corsiva" panose="03010101010201010101" pitchFamily="66" charset="0"/>
          </a:endParaRPr>
        </a:p>
      </dgm:t>
    </dgm:pt>
    <dgm:pt modelId="{7E49CC06-8F3D-1D44-9E7F-B730DB77A2D5}" type="parTrans" cxnId="{D2B33671-66D5-C044-858A-E3A8DB19DD66}">
      <dgm:prSet/>
      <dgm:spPr/>
      <dgm:t>
        <a:bodyPr/>
        <a:lstStyle/>
        <a:p>
          <a:endParaRPr lang="en-GB"/>
        </a:p>
      </dgm:t>
    </dgm:pt>
    <dgm:pt modelId="{5794DC60-B3DD-EC49-BCF0-BAFFBB2730AD}" type="sibTrans" cxnId="{D2B33671-66D5-C044-858A-E3A8DB19DD66}">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A4D0091D-CBA7-C146-8A6F-0CB431B8EB30}" type="pres">
      <dgm:prSet presAssocID="{B7C37FAA-72E1-AB49-9407-E463505F563E}" presName="circ1TxSh" presStyleLbl="vennNode1" presStyleIdx="0" presStyleCnt="1"/>
      <dgm:spPr/>
      <dgm:t>
        <a:bodyPr/>
        <a:lstStyle/>
        <a:p>
          <a:endParaRPr lang="en-US"/>
        </a:p>
      </dgm:t>
    </dgm:pt>
  </dgm:ptLst>
  <dgm:cxnLst>
    <dgm:cxn modelId="{D2B33671-66D5-C044-858A-E3A8DB19DD66}" srcId="{1A7ED3C4-25F0-AE4D-BC76-2968299A5D4E}" destId="{B7C37FAA-72E1-AB49-9407-E463505F563E}" srcOrd="0" destOrd="0" parTransId="{7E49CC06-8F3D-1D44-9E7F-B730DB77A2D5}" sibTransId="{5794DC60-B3DD-EC49-BCF0-BAFFBB2730AD}"/>
    <dgm:cxn modelId="{3D30B5DD-68F5-384D-ADCD-36D8D72541E7}" type="presOf" srcId="{B7C37FAA-72E1-AB49-9407-E463505F563E}" destId="{A4D0091D-CBA7-C146-8A6F-0CB431B8EB30}"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4B66909C-3155-114C-A041-1573A54DE242}" type="presParOf" srcId="{D51F023F-58AF-5E4E-86C1-88E5610D20EB}" destId="{A4D0091D-CBA7-C146-8A6F-0CB431B8EB3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EDCE3B1-A246-6D46-B087-6D084A5E5940}">
      <dgm:prSet custT="1"/>
      <dgm:spPr>
        <a:ln>
          <a:solidFill>
            <a:srgbClr val="C00000"/>
          </a:solidFill>
        </a:ln>
      </dgm:spPr>
      <dgm:t>
        <a:bodyPr/>
        <a:lstStyle/>
        <a:p>
          <a:pPr algn="ctr"/>
          <a:r>
            <a:rPr lang="en-AU" sz="4000" b="1" dirty="0">
              <a:solidFill>
                <a:schemeClr val="accent1">
                  <a:lumMod val="75000"/>
                </a:schemeClr>
              </a:solidFill>
              <a:latin typeface="Monotype Corsiva" panose="03010101010201010101" pitchFamily="66" charset="0"/>
            </a:rPr>
            <a:t>LECTURE 2</a:t>
          </a:r>
        </a:p>
      </dgm:t>
    </dgm:pt>
    <dgm:pt modelId="{ED09E8DE-FA0A-1D4A-9295-BAB78E9302FF}" type="parTrans" cxnId="{C59E7644-0B67-5147-AE15-4BD50D8D4AD5}">
      <dgm:prSet/>
      <dgm:spPr/>
      <dgm:t>
        <a:bodyPr/>
        <a:lstStyle/>
        <a:p>
          <a:endParaRPr lang="en-GB"/>
        </a:p>
      </dgm:t>
    </dgm:pt>
    <dgm:pt modelId="{EAE27B28-5D7C-CD43-80F8-0C4246C75220}" type="sibTrans" cxnId="{C59E7644-0B67-5147-AE15-4BD50D8D4AD5}">
      <dgm:prSet/>
      <dgm:spPr/>
      <dgm:t>
        <a:bodyPr/>
        <a:lstStyle/>
        <a:p>
          <a:endParaRPr lang="en-GB"/>
        </a:p>
      </dgm:t>
    </dgm:pt>
    <dgm:pt modelId="{F5BA507A-144A-1046-9B5B-9A145D3DC9AA}">
      <dgm:prSet custT="1"/>
      <dgm:spPr>
        <a:ln>
          <a:solidFill>
            <a:srgbClr val="C00000"/>
          </a:solidFill>
        </a:ln>
      </dgm:spPr>
      <dgm:t>
        <a:bodyPr/>
        <a:lstStyle/>
        <a:p>
          <a:pPr algn="l"/>
          <a:r>
            <a:rPr lang="en-AU" sz="4000" b="1" dirty="0">
              <a:solidFill>
                <a:schemeClr val="accent1">
                  <a:lumMod val="75000"/>
                </a:schemeClr>
              </a:solidFill>
              <a:latin typeface="Monotype Corsiva" panose="03010101010201010101" pitchFamily="66" charset="0"/>
              <a:cs typeface="APPLE CHANCERY" panose="03020702040506060504" pitchFamily="66" charset="-79"/>
            </a:rPr>
            <a:t>Stages Of revelation</a:t>
          </a:r>
          <a:endParaRPr lang="en-US" sz="4000" b="1" dirty="0">
            <a:solidFill>
              <a:schemeClr val="accent1">
                <a:lumMod val="75000"/>
              </a:schemeClr>
            </a:solidFill>
            <a:latin typeface="Monotype Corsiva" panose="03010101010201010101" pitchFamily="66" charset="0"/>
            <a:cs typeface="APPLE CHANCERY" panose="03020702040506060504" pitchFamily="66" charset="-79"/>
          </a:endParaRPr>
        </a:p>
        <a:p>
          <a:pPr algn="ctr"/>
          <a:r>
            <a:rPr lang="en-US" sz="4000" b="1" dirty="0">
              <a:solidFill>
                <a:schemeClr val="accent1">
                  <a:lumMod val="75000"/>
                </a:schemeClr>
              </a:solidFill>
              <a:latin typeface="Monotype Corsiva" panose="03010101010201010101" pitchFamily="66" charset="0"/>
              <a:cs typeface="APPLE CHANCERY" panose="03020702040506060504" pitchFamily="66" charset="-79"/>
            </a:rPr>
            <a:t>History of the Descent Of the Quran</a:t>
          </a:r>
          <a:r>
            <a:rPr lang="en-AU" sz="4000" b="1" dirty="0">
              <a:solidFill>
                <a:schemeClr val="accent1">
                  <a:lumMod val="75000"/>
                </a:schemeClr>
              </a:solidFill>
              <a:latin typeface="Monotype Corsiva" panose="03010101010201010101" pitchFamily="66" charset="0"/>
            </a:rPr>
            <a:t/>
          </a:r>
          <a:br>
            <a:rPr lang="en-AU" sz="4000" b="1" dirty="0">
              <a:solidFill>
                <a:schemeClr val="accent1">
                  <a:lumMod val="75000"/>
                </a:schemeClr>
              </a:solidFill>
              <a:latin typeface="Monotype Corsiva" panose="03010101010201010101" pitchFamily="66" charset="0"/>
            </a:rPr>
          </a:br>
          <a:endParaRPr lang="en-AU" sz="4000" b="1" dirty="0">
            <a:solidFill>
              <a:schemeClr val="accent1">
                <a:lumMod val="75000"/>
              </a:schemeClr>
            </a:solidFill>
            <a:latin typeface="Monotype Corsiva" panose="03010101010201010101" pitchFamily="66" charset="0"/>
          </a:endParaRPr>
        </a:p>
      </dgm:t>
    </dgm:pt>
    <dgm:pt modelId="{F9BBCE88-8D95-6147-95AF-706C60ADF870}" type="parTrans" cxnId="{7426A358-449D-CD4F-9AC6-4D0CDBB5E1B7}">
      <dgm:prSet/>
      <dgm:spPr/>
      <dgm:t>
        <a:bodyPr/>
        <a:lstStyle/>
        <a:p>
          <a:endParaRPr lang="en-GB"/>
        </a:p>
      </dgm:t>
    </dgm:pt>
    <dgm:pt modelId="{F0F93BEE-348D-7E45-BEF1-C8B735306625}" type="sibTrans" cxnId="{7426A358-449D-CD4F-9AC6-4D0CDBB5E1B7}">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BC0F045D-D405-ED4C-9617-C7D0A5B17468}" type="pres">
      <dgm:prSet presAssocID="{BEDCE3B1-A246-6D46-B087-6D084A5E5940}" presName="circ1" presStyleLbl="vennNode1" presStyleIdx="0" presStyleCnt="2"/>
      <dgm:spPr/>
      <dgm:t>
        <a:bodyPr/>
        <a:lstStyle/>
        <a:p>
          <a:endParaRPr lang="en-US"/>
        </a:p>
      </dgm:t>
    </dgm:pt>
    <dgm:pt modelId="{0F786EAD-50D0-CA49-B56A-44CAB5E99414}" type="pres">
      <dgm:prSet presAssocID="{BEDCE3B1-A246-6D46-B087-6D084A5E5940}" presName="circ1Tx" presStyleLbl="revTx" presStyleIdx="0" presStyleCnt="0">
        <dgm:presLayoutVars>
          <dgm:chMax val="0"/>
          <dgm:chPref val="0"/>
          <dgm:bulletEnabled val="1"/>
        </dgm:presLayoutVars>
      </dgm:prSet>
      <dgm:spPr/>
      <dgm:t>
        <a:bodyPr/>
        <a:lstStyle/>
        <a:p>
          <a:endParaRPr lang="en-US"/>
        </a:p>
      </dgm:t>
    </dgm:pt>
    <dgm:pt modelId="{A9C18237-D746-CE4A-9CCE-4375D6764574}" type="pres">
      <dgm:prSet presAssocID="{F5BA507A-144A-1046-9B5B-9A145D3DC9AA}" presName="circ2" presStyleLbl="vennNode1" presStyleIdx="1" presStyleCnt="2"/>
      <dgm:spPr/>
      <dgm:t>
        <a:bodyPr/>
        <a:lstStyle/>
        <a:p>
          <a:endParaRPr lang="en-US"/>
        </a:p>
      </dgm:t>
    </dgm:pt>
    <dgm:pt modelId="{1418D2C9-8D6B-DE44-AE89-F02E020941D2}" type="pres">
      <dgm:prSet presAssocID="{F5BA507A-144A-1046-9B5B-9A145D3DC9AA}" presName="circ2Tx" presStyleLbl="revTx" presStyleIdx="0" presStyleCnt="0">
        <dgm:presLayoutVars>
          <dgm:chMax val="0"/>
          <dgm:chPref val="0"/>
          <dgm:bulletEnabled val="1"/>
        </dgm:presLayoutVars>
      </dgm:prSet>
      <dgm:spPr/>
      <dgm:t>
        <a:bodyPr/>
        <a:lstStyle/>
        <a:p>
          <a:endParaRPr lang="en-US"/>
        </a:p>
      </dgm:t>
    </dgm:pt>
  </dgm:ptLst>
  <dgm:cxnLst>
    <dgm:cxn modelId="{C59E7644-0B67-5147-AE15-4BD50D8D4AD5}" srcId="{1A7ED3C4-25F0-AE4D-BC76-2968299A5D4E}" destId="{BEDCE3B1-A246-6D46-B087-6D084A5E5940}" srcOrd="0" destOrd="0" parTransId="{ED09E8DE-FA0A-1D4A-9295-BAB78E9302FF}" sibTransId="{EAE27B28-5D7C-CD43-80F8-0C4246C75220}"/>
    <dgm:cxn modelId="{B004D2A2-6B15-9445-AAA4-AF925D09D38F}" type="presOf" srcId="{BEDCE3B1-A246-6D46-B087-6D084A5E5940}" destId="{0F786EAD-50D0-CA49-B56A-44CAB5E99414}" srcOrd="1"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0C72528E-DCE9-8940-896A-9E3A4B10E1CA}" type="presOf" srcId="{F5BA507A-144A-1046-9B5B-9A145D3DC9AA}" destId="{A9C18237-D746-CE4A-9CCE-4375D6764574}" srcOrd="0" destOrd="0" presId="urn:microsoft.com/office/officeart/2005/8/layout/venn1"/>
    <dgm:cxn modelId="{E12414DD-8E9B-8F42-9CC6-038FA03669B7}" type="presOf" srcId="{BEDCE3B1-A246-6D46-B087-6D084A5E5940}" destId="{BC0F045D-D405-ED4C-9617-C7D0A5B17468}" srcOrd="0" destOrd="0" presId="urn:microsoft.com/office/officeart/2005/8/layout/venn1"/>
    <dgm:cxn modelId="{ECEADF83-DF54-1F49-9CDA-1A8E8E7CEBE9}" type="presOf" srcId="{F5BA507A-144A-1046-9B5B-9A145D3DC9AA}" destId="{1418D2C9-8D6B-DE44-AE89-F02E020941D2}" srcOrd="1" destOrd="0" presId="urn:microsoft.com/office/officeart/2005/8/layout/venn1"/>
    <dgm:cxn modelId="{7426A358-449D-CD4F-9AC6-4D0CDBB5E1B7}" srcId="{1A7ED3C4-25F0-AE4D-BC76-2968299A5D4E}" destId="{F5BA507A-144A-1046-9B5B-9A145D3DC9AA}" srcOrd="1" destOrd="0" parTransId="{F9BBCE88-8D95-6147-95AF-706C60ADF870}" sibTransId="{F0F93BEE-348D-7E45-BEF1-C8B735306625}"/>
    <dgm:cxn modelId="{CE5882FF-38B5-384D-838E-47FF47A62527}" type="presParOf" srcId="{D51F023F-58AF-5E4E-86C1-88E5610D20EB}" destId="{BC0F045D-D405-ED4C-9617-C7D0A5B17468}" srcOrd="0" destOrd="0" presId="urn:microsoft.com/office/officeart/2005/8/layout/venn1"/>
    <dgm:cxn modelId="{3ACA0F0F-96EE-444B-ABC9-93AA0F7058F6}" type="presParOf" srcId="{D51F023F-58AF-5E4E-86C1-88E5610D20EB}" destId="{0F786EAD-50D0-CA49-B56A-44CAB5E99414}" srcOrd="1" destOrd="0" presId="urn:microsoft.com/office/officeart/2005/8/layout/venn1"/>
    <dgm:cxn modelId="{D842A428-2C34-E444-B4E4-F7E16C48FF9F}" type="presParOf" srcId="{D51F023F-58AF-5E4E-86C1-88E5610D20EB}" destId="{A9C18237-D746-CE4A-9CCE-4375D6764574}" srcOrd="2" destOrd="0" presId="urn:microsoft.com/office/officeart/2005/8/layout/venn1"/>
    <dgm:cxn modelId="{5FB1DFC8-24FE-3647-BDE2-7B9CBEE8EFA3}" type="presParOf" srcId="{D51F023F-58AF-5E4E-86C1-88E5610D20EB}" destId="{1418D2C9-8D6B-DE44-AE89-F02E020941D2}" srcOrd="3"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982ACAD8-4952-4242-BA89-EBFA63CF14D4}" type="doc">
      <dgm:prSet loTypeId="urn:microsoft.com/office/officeart/2005/8/layout/venn1" loCatId="relationship" qsTypeId="urn:microsoft.com/office/officeart/2005/8/quickstyle/3d9" qsCatId="3D" csTypeId="urn:microsoft.com/office/officeart/2005/8/colors/accent1_2" csCatId="accent1" phldr="1"/>
      <dgm:spPr/>
      <dgm:t>
        <a:bodyPr/>
        <a:lstStyle/>
        <a:p>
          <a:endParaRPr lang="en-GB"/>
        </a:p>
      </dgm:t>
    </dgm:pt>
    <dgm:pt modelId="{366B4CBC-578C-594C-A472-E6BFD64514E8}">
      <dgm:prSet/>
      <dgm:spPr>
        <a:solidFill>
          <a:schemeClr val="accent4">
            <a:lumMod val="20000"/>
            <a:lumOff val="80000"/>
            <a:alpha val="50000"/>
          </a:schemeClr>
        </a:solidFill>
        <a:ln>
          <a:solidFill>
            <a:srgbClr val="C00000"/>
          </a:solidFill>
        </a:ln>
      </dgm:spPr>
      <dgm:t>
        <a:bodyPr/>
        <a:lstStyle/>
        <a:p>
          <a:r>
            <a:rPr lang="en-AU" b="1" dirty="0">
              <a:solidFill>
                <a:schemeClr val="accent2">
                  <a:lumMod val="75000"/>
                </a:schemeClr>
              </a:solidFill>
              <a:latin typeface="Algerian" pitchFamily="82" charset="77"/>
            </a:rPr>
            <a:t>Stages </a:t>
          </a:r>
        </a:p>
        <a:p>
          <a:r>
            <a:rPr lang="en-AU" b="1" dirty="0">
              <a:solidFill>
                <a:schemeClr val="accent2">
                  <a:lumMod val="75000"/>
                </a:schemeClr>
              </a:solidFill>
              <a:latin typeface="Algerian" pitchFamily="82" charset="77"/>
            </a:rPr>
            <a:t>of revelation</a:t>
          </a:r>
        </a:p>
      </dgm:t>
    </dgm:pt>
    <dgm:pt modelId="{1E68122D-E564-A74B-8923-15ECD9F54A02}" type="parTrans" cxnId="{76CBB31B-18FE-8145-9FD1-F4487D0198DB}">
      <dgm:prSet/>
      <dgm:spPr/>
      <dgm:t>
        <a:bodyPr/>
        <a:lstStyle/>
        <a:p>
          <a:endParaRPr lang="en-GB"/>
        </a:p>
      </dgm:t>
    </dgm:pt>
    <dgm:pt modelId="{89FCEA10-1E82-DA49-81B3-C844B5D6462B}" type="sibTrans" cxnId="{76CBB31B-18FE-8145-9FD1-F4487D0198DB}">
      <dgm:prSet/>
      <dgm:spPr/>
      <dgm:t>
        <a:bodyPr/>
        <a:lstStyle/>
        <a:p>
          <a:endParaRPr lang="en-GB"/>
        </a:p>
      </dgm:t>
    </dgm:pt>
    <dgm:pt modelId="{974E6636-02B2-AF40-A8A2-9305B04FA8EF}" type="pres">
      <dgm:prSet presAssocID="{982ACAD8-4952-4242-BA89-EBFA63CF14D4}" presName="compositeShape" presStyleCnt="0">
        <dgm:presLayoutVars>
          <dgm:chMax val="7"/>
          <dgm:dir/>
          <dgm:resizeHandles val="exact"/>
        </dgm:presLayoutVars>
      </dgm:prSet>
      <dgm:spPr/>
      <dgm:t>
        <a:bodyPr/>
        <a:lstStyle/>
        <a:p>
          <a:endParaRPr lang="en-US"/>
        </a:p>
      </dgm:t>
    </dgm:pt>
    <dgm:pt modelId="{9C686EE8-29FA-7944-A51B-F9800E357C5C}" type="pres">
      <dgm:prSet presAssocID="{366B4CBC-578C-594C-A472-E6BFD64514E8}" presName="circ1TxSh" presStyleLbl="vennNode1" presStyleIdx="0" presStyleCnt="1"/>
      <dgm:spPr/>
      <dgm:t>
        <a:bodyPr/>
        <a:lstStyle/>
        <a:p>
          <a:endParaRPr lang="en-US"/>
        </a:p>
      </dgm:t>
    </dgm:pt>
  </dgm:ptLst>
  <dgm:cxnLst>
    <dgm:cxn modelId="{76CBB31B-18FE-8145-9FD1-F4487D0198DB}" srcId="{982ACAD8-4952-4242-BA89-EBFA63CF14D4}" destId="{366B4CBC-578C-594C-A472-E6BFD64514E8}" srcOrd="0" destOrd="0" parTransId="{1E68122D-E564-A74B-8923-15ECD9F54A02}" sibTransId="{89FCEA10-1E82-DA49-81B3-C844B5D6462B}"/>
    <dgm:cxn modelId="{64B3282B-D4B6-2941-BAEA-52A2C99C8F01}" type="presOf" srcId="{366B4CBC-578C-594C-A472-E6BFD64514E8}" destId="{9C686EE8-29FA-7944-A51B-F9800E357C5C}" srcOrd="0" destOrd="0" presId="urn:microsoft.com/office/officeart/2005/8/layout/venn1"/>
    <dgm:cxn modelId="{A44DB3B6-EEFD-5C4B-9625-CCF6E3FD6203}" type="presOf" srcId="{982ACAD8-4952-4242-BA89-EBFA63CF14D4}" destId="{974E6636-02B2-AF40-A8A2-9305B04FA8EF}" srcOrd="0" destOrd="0" presId="urn:microsoft.com/office/officeart/2005/8/layout/venn1"/>
    <dgm:cxn modelId="{B0DA343B-53BF-644D-B173-7A47699B1229}" type="presParOf" srcId="{974E6636-02B2-AF40-A8A2-9305B04FA8EF}" destId="{9C686EE8-29FA-7944-A51B-F9800E357C5C}"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063AC41-76AD-D54C-B749-DC4854CB05AB}" type="doc">
      <dgm:prSet loTypeId="urn:microsoft.com/office/officeart/2016/7/layout/RepeatingBendingProcessNew" loCatId="process" qsTypeId="urn:microsoft.com/office/officeart/2005/8/quickstyle/simple4" qsCatId="simple" csTypeId="urn:microsoft.com/office/officeart/2005/8/colors/accent6_2" csCatId="accent6" phldr="1"/>
      <dgm:spPr/>
      <dgm:t>
        <a:bodyPr/>
        <a:lstStyle/>
        <a:p>
          <a:endParaRPr lang="en-GB"/>
        </a:p>
      </dgm:t>
    </dgm:pt>
    <dgm:pt modelId="{FAF6E349-A750-494D-84D7-CB7027D08FBA}">
      <dgm:prSet custT="1"/>
      <dgm:spPr>
        <a:solidFill>
          <a:schemeClr val="accent6">
            <a:lumMod val="75000"/>
          </a:schemeClr>
        </a:solidFill>
        <a:ln>
          <a:solidFill>
            <a:schemeClr val="bg1"/>
          </a:solidFill>
        </a:ln>
      </dgm:spPr>
      <dgm:t>
        <a:bodyPr/>
        <a:lstStyle/>
        <a:p>
          <a:r>
            <a:rPr lang="en-AU" sz="1800" b="1" dirty="0">
              <a:solidFill>
                <a:schemeClr val="bg1"/>
              </a:solidFill>
              <a:latin typeface="Andalus" panose="02020603050405020304" pitchFamily="18" charset="-78"/>
              <a:cs typeface="Andalus" panose="02020603050405020304" pitchFamily="18" charset="-78"/>
            </a:rPr>
            <a:t>Nay, this is a Glorious Quran, in the Guarded Tablet . </a:t>
          </a:r>
          <a:r>
            <a:rPr lang="en-AU" sz="1800" b="1" dirty="0" err="1">
              <a:solidFill>
                <a:schemeClr val="bg1"/>
              </a:solidFill>
              <a:latin typeface="Andalus" panose="02020603050405020304" pitchFamily="18" charset="-78"/>
              <a:cs typeface="Andalus" panose="02020603050405020304" pitchFamily="18" charset="-78"/>
            </a:rPr>
            <a:t>Buruj</a:t>
          </a:r>
          <a:r>
            <a:rPr lang="en-AU" sz="1800" b="1" dirty="0">
              <a:solidFill>
                <a:schemeClr val="bg1"/>
              </a:solidFill>
              <a:latin typeface="Andalus" panose="02020603050405020304" pitchFamily="18" charset="-78"/>
              <a:cs typeface="Andalus" panose="02020603050405020304" pitchFamily="18" charset="-78"/>
            </a:rPr>
            <a:t>, 85: 21-22) </a:t>
          </a:r>
        </a:p>
        <a:p>
          <a:r>
            <a:rPr lang="en-AU" sz="1800" b="1" dirty="0" err="1">
              <a:solidFill>
                <a:schemeClr val="bg1"/>
              </a:solidFill>
              <a:latin typeface="Arial" panose="020B0604020202020204" pitchFamily="34" charset="0"/>
              <a:cs typeface="Arial" panose="020B0604020202020204" pitchFamily="34" charset="0"/>
            </a:rPr>
            <a:t>بَلْ</a:t>
          </a:r>
          <a:r>
            <a:rPr lang="en-AU" sz="1800" b="1" dirty="0">
              <a:solidFill>
                <a:schemeClr val="bg1"/>
              </a:solidFill>
              <a:latin typeface="Arial" panose="020B0604020202020204" pitchFamily="34" charset="0"/>
              <a:cs typeface="Arial" panose="020B0604020202020204" pitchFamily="34" charset="0"/>
            </a:rPr>
            <a:t> </a:t>
          </a:r>
          <a:r>
            <a:rPr lang="en-AU" sz="1800" b="1" dirty="0" err="1">
              <a:solidFill>
                <a:schemeClr val="bg1"/>
              </a:solidFill>
              <a:latin typeface="Arial" panose="020B0604020202020204" pitchFamily="34" charset="0"/>
              <a:cs typeface="Arial" panose="020B0604020202020204" pitchFamily="34" charset="0"/>
            </a:rPr>
            <a:t>هُوَ</a:t>
          </a:r>
          <a:r>
            <a:rPr lang="en-AU" sz="1800" b="1" dirty="0">
              <a:solidFill>
                <a:schemeClr val="bg1"/>
              </a:solidFill>
              <a:latin typeface="Arial" panose="020B0604020202020204" pitchFamily="34" charset="0"/>
              <a:cs typeface="Arial" panose="020B0604020202020204" pitchFamily="34" charset="0"/>
            </a:rPr>
            <a:t> </a:t>
          </a:r>
          <a:r>
            <a:rPr lang="en-AU" sz="1800" b="1" dirty="0" err="1">
              <a:solidFill>
                <a:schemeClr val="bg1"/>
              </a:solidFill>
              <a:latin typeface="Arial" panose="020B0604020202020204" pitchFamily="34" charset="0"/>
              <a:cs typeface="Arial" panose="020B0604020202020204" pitchFamily="34" charset="0"/>
            </a:rPr>
            <a:t>قُرْءَانٌۭ</a:t>
          </a:r>
          <a:r>
            <a:rPr lang="en-AU" sz="1800" b="1" dirty="0">
              <a:solidFill>
                <a:schemeClr val="bg1"/>
              </a:solidFill>
              <a:latin typeface="Arial" panose="020B0604020202020204" pitchFamily="34" charset="0"/>
              <a:cs typeface="Arial" panose="020B0604020202020204" pitchFamily="34" charset="0"/>
            </a:rPr>
            <a:t> </a:t>
          </a:r>
          <a:r>
            <a:rPr lang="en-AU" sz="1800" b="1" dirty="0" err="1">
              <a:solidFill>
                <a:schemeClr val="bg1"/>
              </a:solidFill>
              <a:latin typeface="Arial" panose="020B0604020202020204" pitchFamily="34" charset="0"/>
              <a:cs typeface="Arial" panose="020B0604020202020204" pitchFamily="34" charset="0"/>
            </a:rPr>
            <a:t>مَّجِيدۭ</a:t>
          </a:r>
          <a:r>
            <a:rPr lang="en-AU" sz="1800" b="1" dirty="0">
              <a:solidFill>
                <a:schemeClr val="bg1"/>
              </a:solidFill>
              <a:latin typeface="Arial" panose="020B0604020202020204" pitchFamily="34" charset="0"/>
              <a:cs typeface="Arial" panose="020B0604020202020204" pitchFamily="34" charset="0"/>
            </a:rPr>
            <a:t> </a:t>
          </a:r>
          <a:r>
            <a:rPr lang="en-AU" sz="1800" b="1" dirty="0" err="1">
              <a:solidFill>
                <a:schemeClr val="bg1"/>
              </a:solidFill>
              <a:latin typeface="Arial" panose="020B0604020202020204" pitchFamily="34" charset="0"/>
              <a:cs typeface="Arial" panose="020B0604020202020204" pitchFamily="34" charset="0"/>
            </a:rPr>
            <a:t>في</a:t>
          </a:r>
          <a:r>
            <a:rPr lang="en-AU" sz="1800" b="1" dirty="0">
              <a:solidFill>
                <a:schemeClr val="bg1"/>
              </a:solidFill>
              <a:latin typeface="Arial" panose="020B0604020202020204" pitchFamily="34" charset="0"/>
              <a:cs typeface="Arial" panose="020B0604020202020204" pitchFamily="34" charset="0"/>
            </a:rPr>
            <a:t> </a:t>
          </a:r>
          <a:r>
            <a:rPr lang="en-AU" sz="1800" b="1" dirty="0" err="1">
              <a:solidFill>
                <a:schemeClr val="bg1"/>
              </a:solidFill>
              <a:latin typeface="Arial" panose="020B0604020202020204" pitchFamily="34" charset="0"/>
              <a:cs typeface="Arial" panose="020B0604020202020204" pitchFamily="34" charset="0"/>
            </a:rPr>
            <a:t>لَوْحٍۢ</a:t>
          </a:r>
          <a:r>
            <a:rPr lang="en-AU" sz="1800" b="1" dirty="0">
              <a:solidFill>
                <a:schemeClr val="bg1"/>
              </a:solidFill>
              <a:latin typeface="Arial" panose="020B0604020202020204" pitchFamily="34" charset="0"/>
              <a:cs typeface="Arial" panose="020B0604020202020204" pitchFamily="34" charset="0"/>
            </a:rPr>
            <a:t> </a:t>
          </a:r>
          <a:r>
            <a:rPr lang="en-AU" sz="1800" b="1" dirty="0" err="1">
              <a:solidFill>
                <a:schemeClr val="bg1"/>
              </a:solidFill>
              <a:latin typeface="Arial" panose="020B0604020202020204" pitchFamily="34" charset="0"/>
              <a:cs typeface="Arial" panose="020B0604020202020204" pitchFamily="34" charset="0"/>
            </a:rPr>
            <a:t>مَّحْفُوظٍۭ</a:t>
          </a:r>
          <a:endParaRPr lang="en-AU" sz="1800" b="1" dirty="0">
            <a:solidFill>
              <a:schemeClr val="bg1"/>
            </a:solidFill>
            <a:latin typeface="Arial" panose="020B0604020202020204" pitchFamily="34" charset="0"/>
            <a:cs typeface="Arial" panose="020B0604020202020204" pitchFamily="34" charset="0"/>
          </a:endParaRPr>
        </a:p>
      </dgm:t>
    </dgm:pt>
    <dgm:pt modelId="{E1ACFB8A-4FD8-C54C-A7F7-56C689925678}" type="parTrans" cxnId="{1E42B6F8-0EBC-4F4B-948A-A9E8488223F2}">
      <dgm:prSet/>
      <dgm:spPr/>
      <dgm:t>
        <a:bodyPr/>
        <a:lstStyle/>
        <a:p>
          <a:endParaRPr lang="en-GB"/>
        </a:p>
      </dgm:t>
    </dgm:pt>
    <dgm:pt modelId="{66982420-C040-B84C-AEB6-9AF26EF0A37D}" type="sibTrans" cxnId="{1E42B6F8-0EBC-4F4B-948A-A9E8488223F2}">
      <dgm:prSet custT="1"/>
      <dgm:spPr>
        <a:solidFill>
          <a:schemeClr val="accent6">
            <a:lumMod val="75000"/>
          </a:schemeClr>
        </a:solidFill>
      </dgm:spPr>
      <dgm:t>
        <a:bodyPr/>
        <a:lstStyle/>
        <a:p>
          <a:endParaRPr lang="en-GB" sz="1400" b="1">
            <a:solidFill>
              <a:schemeClr val="bg1"/>
            </a:solidFill>
          </a:endParaRPr>
        </a:p>
      </dgm:t>
    </dgm:pt>
    <dgm:pt modelId="{25292EBD-026B-1140-863F-ABE001716767}">
      <dgm:prSet custT="1"/>
      <dgm:spPr>
        <a:solidFill>
          <a:schemeClr val="accent6">
            <a:lumMod val="75000"/>
          </a:schemeClr>
        </a:solidFill>
        <a:ln>
          <a:solidFill>
            <a:schemeClr val="bg1"/>
          </a:solidFill>
        </a:ln>
      </dgm:spPr>
      <dgm:t>
        <a:bodyPr/>
        <a:lstStyle/>
        <a:p>
          <a:r>
            <a:rPr lang="en-AU" sz="1800" b="1" dirty="0">
              <a:solidFill>
                <a:schemeClr val="bg1"/>
              </a:solidFill>
              <a:latin typeface="Andalus" panose="02020603050405020304" pitchFamily="18" charset="-78"/>
              <a:cs typeface="Andalus" panose="02020603050405020304" pitchFamily="18" charset="-78"/>
            </a:rPr>
            <a:t>Everything that will happen from the creation of the Heavens and Earth, until the end of time, are written in sacred Tablet.</a:t>
          </a:r>
        </a:p>
      </dgm:t>
    </dgm:pt>
    <dgm:pt modelId="{3AE67F5F-4D88-3340-822E-508E4C5AFC29}" type="parTrans" cxnId="{27888DD3-E3FF-234A-A562-D444D7189860}">
      <dgm:prSet/>
      <dgm:spPr/>
      <dgm:t>
        <a:bodyPr/>
        <a:lstStyle/>
        <a:p>
          <a:endParaRPr lang="en-GB"/>
        </a:p>
      </dgm:t>
    </dgm:pt>
    <dgm:pt modelId="{2D4268AD-236B-554E-B6D2-114D2CFFA4D9}" type="sibTrans" cxnId="{27888DD3-E3FF-234A-A562-D444D7189860}">
      <dgm:prSet custT="1"/>
      <dgm:spPr>
        <a:solidFill>
          <a:schemeClr val="accent6">
            <a:lumMod val="75000"/>
          </a:schemeClr>
        </a:solidFill>
      </dgm:spPr>
      <dgm:t>
        <a:bodyPr/>
        <a:lstStyle/>
        <a:p>
          <a:pPr rtl="0"/>
          <a:endParaRPr lang="en-GB" sz="1400" b="1">
            <a:solidFill>
              <a:schemeClr val="bg1"/>
            </a:solidFill>
          </a:endParaRPr>
        </a:p>
      </dgm:t>
    </dgm:pt>
    <dgm:pt modelId="{1A133476-B3ED-BA47-B015-197D010D1C29}">
      <dgm:prSet custT="1"/>
      <dgm:spPr>
        <a:solidFill>
          <a:schemeClr val="accent6">
            <a:lumMod val="75000"/>
          </a:schemeClr>
        </a:solidFill>
        <a:ln>
          <a:solidFill>
            <a:schemeClr val="bg1"/>
          </a:solidFill>
        </a:ln>
      </dgm:spPr>
      <dgm:t>
        <a:bodyPr/>
        <a:lstStyle/>
        <a:p>
          <a:r>
            <a:rPr lang="en-AU" sz="1400" b="1" dirty="0">
              <a:solidFill>
                <a:schemeClr val="bg1"/>
              </a:solidFill>
              <a:latin typeface="Andalus" panose="02020603050405020304" pitchFamily="18" charset="-78"/>
              <a:cs typeface="Andalus" panose="02020603050405020304" pitchFamily="18" charset="-78"/>
            </a:rPr>
            <a:t>The Prophet </a:t>
          </a:r>
          <a:r>
            <a:rPr lang="ar" sz="1400" b="1" i="0" dirty="0">
              <a:solidFill>
                <a:schemeClr val="bg1"/>
              </a:solidFill>
              <a:effectLst/>
              <a:latin typeface="proxima-nova"/>
            </a:rPr>
            <a:t>ﷺ</a:t>
          </a:r>
          <a:r>
            <a:rPr lang="en-AU" sz="1400" b="1" i="0" dirty="0">
              <a:solidFill>
                <a:schemeClr val="bg1"/>
              </a:solidFill>
              <a:effectLst/>
              <a:latin typeface="proxima-nova"/>
            </a:rPr>
            <a:t> </a:t>
          </a:r>
          <a:r>
            <a:rPr lang="en-AU" sz="1400" b="1" dirty="0">
              <a:solidFill>
                <a:schemeClr val="bg1"/>
              </a:solidFill>
              <a:latin typeface="Andalus" panose="02020603050405020304" pitchFamily="18" charset="-78"/>
              <a:cs typeface="Andalus" panose="02020603050405020304" pitchFamily="18" charset="-78"/>
            </a:rPr>
            <a:t>said: "The first thing that Allah created was the Pen. He said to it, "Write!" It responded, ”Oh My Lord! And what shall I writer" Allah said, "Write the destiny of all things, until the Day of Judgement.” (Abu Dawud)</a:t>
          </a:r>
        </a:p>
        <a:p>
          <a:r>
            <a:rPr lang="en-AU" sz="1400" b="1" dirty="0">
              <a:solidFill>
                <a:schemeClr val="bg1"/>
              </a:solidFill>
              <a:latin typeface="Andalus" panose="02020603050405020304" pitchFamily="18" charset="-78"/>
              <a:cs typeface="Andalus" panose="02020603050405020304" pitchFamily="18" charset="-78"/>
            </a:rPr>
            <a:t> This writing occurred and was preserved on the </a:t>
          </a:r>
          <a:r>
            <a:rPr lang="en-AU" sz="1400" b="1" dirty="0" err="1">
              <a:solidFill>
                <a:schemeClr val="bg1"/>
              </a:solidFill>
              <a:latin typeface="Andalus" panose="02020603050405020304" pitchFamily="18" charset="-78"/>
              <a:cs typeface="Andalus" panose="02020603050405020304" pitchFamily="18" charset="-78"/>
            </a:rPr>
            <a:t>Lawh</a:t>
          </a:r>
          <a:r>
            <a:rPr lang="en-AU" sz="1400" b="1" dirty="0">
              <a:solidFill>
                <a:schemeClr val="bg1"/>
              </a:solidFill>
              <a:latin typeface="Andalus" panose="02020603050405020304" pitchFamily="18" charset="-78"/>
              <a:cs typeface="Andalus" panose="02020603050405020304" pitchFamily="18" charset="-78"/>
            </a:rPr>
            <a:t> al-</a:t>
          </a:r>
          <a:r>
            <a:rPr lang="en-AU" sz="1400" b="1" dirty="0" err="1">
              <a:solidFill>
                <a:schemeClr val="bg1"/>
              </a:solidFill>
              <a:latin typeface="Andalus" panose="02020603050405020304" pitchFamily="18" charset="-78"/>
              <a:cs typeface="Andalus" panose="02020603050405020304" pitchFamily="18" charset="-78"/>
            </a:rPr>
            <a:t>Mahfoodh</a:t>
          </a:r>
          <a:r>
            <a:rPr lang="en-AU" sz="1400" b="1" dirty="0">
              <a:solidFill>
                <a:schemeClr val="bg1"/>
              </a:solidFill>
              <a:latin typeface="Andalus" panose="02020603050405020304" pitchFamily="18" charset="-78"/>
              <a:cs typeface="Andalus" panose="02020603050405020304" pitchFamily="18" charset="-78"/>
            </a:rPr>
            <a:t>.</a:t>
          </a:r>
        </a:p>
      </dgm:t>
    </dgm:pt>
    <dgm:pt modelId="{9FA9DE5D-7714-D149-AF63-63818719C4E2}" type="parTrans" cxnId="{9C09C5AE-45EE-F048-8A27-7083BD8A9667}">
      <dgm:prSet/>
      <dgm:spPr/>
      <dgm:t>
        <a:bodyPr/>
        <a:lstStyle/>
        <a:p>
          <a:endParaRPr lang="en-GB"/>
        </a:p>
      </dgm:t>
    </dgm:pt>
    <dgm:pt modelId="{A7404DCE-6508-0B4D-AE3C-E1A2E2559415}" type="sibTrans" cxnId="{9C09C5AE-45EE-F048-8A27-7083BD8A9667}">
      <dgm:prSet custT="1"/>
      <dgm:spPr>
        <a:solidFill>
          <a:schemeClr val="accent6">
            <a:lumMod val="75000"/>
          </a:schemeClr>
        </a:solidFill>
      </dgm:spPr>
      <dgm:t>
        <a:bodyPr/>
        <a:lstStyle/>
        <a:p>
          <a:endParaRPr lang="en-GB" sz="1400" b="1">
            <a:solidFill>
              <a:schemeClr val="bg1"/>
            </a:solidFill>
          </a:endParaRPr>
        </a:p>
      </dgm:t>
    </dgm:pt>
    <dgm:pt modelId="{1ADD8C29-C905-F340-ACE6-EFCA9082C388}">
      <dgm:prSet custT="1"/>
      <dgm:spPr>
        <a:solidFill>
          <a:schemeClr val="accent6">
            <a:lumMod val="75000"/>
          </a:schemeClr>
        </a:solidFill>
        <a:ln>
          <a:solidFill>
            <a:schemeClr val="bg1"/>
          </a:solidFill>
        </a:ln>
      </dgm:spPr>
      <dgm:t>
        <a:bodyPr/>
        <a:lstStyle/>
        <a:p>
          <a:r>
            <a:rPr lang="en-AU" sz="1600" b="1" dirty="0">
              <a:solidFill>
                <a:schemeClr val="bg1"/>
              </a:solidFill>
              <a:latin typeface="Andalus" panose="02020603050405020304" pitchFamily="18" charset="-78"/>
              <a:cs typeface="Andalus" panose="02020603050405020304" pitchFamily="18" charset="-78"/>
            </a:rPr>
            <a:t>Lexically:</a:t>
          </a:r>
        </a:p>
        <a:p>
          <a:r>
            <a:rPr lang="en-AU" sz="1600" b="1" dirty="0">
              <a:solidFill>
                <a:schemeClr val="bg1"/>
              </a:solidFill>
              <a:latin typeface="Andalus" panose="02020603050405020304" pitchFamily="18" charset="-78"/>
              <a:cs typeface="Andalus" panose="02020603050405020304" pitchFamily="18" charset="-78"/>
            </a:rPr>
            <a:t> The term '</a:t>
          </a:r>
          <a:r>
            <a:rPr lang="en-AU" sz="1600" b="1" dirty="0" err="1">
              <a:solidFill>
                <a:schemeClr val="bg1"/>
              </a:solidFill>
              <a:latin typeface="Andalus" panose="02020603050405020304" pitchFamily="18" charset="-78"/>
              <a:cs typeface="Andalus" panose="02020603050405020304" pitchFamily="18" charset="-78"/>
            </a:rPr>
            <a:t>Tanzeel</a:t>
          </a:r>
          <a:r>
            <a:rPr lang="en-AU" sz="1600" b="1" dirty="0">
              <a:solidFill>
                <a:schemeClr val="bg1"/>
              </a:solidFill>
              <a:latin typeface="Andalus" panose="02020603050405020304" pitchFamily="18" charset="-78"/>
              <a:cs typeface="Andalus" panose="02020603050405020304" pitchFamily="18" charset="-78"/>
            </a:rPr>
            <a:t>' is derived from the Arabic root 'Nuzool', or </a:t>
          </a:r>
          <a:r>
            <a:rPr lang="en-AU" sz="1600" b="1" dirty="0" err="1">
              <a:solidFill>
                <a:schemeClr val="bg1"/>
              </a:solidFill>
              <a:latin typeface="Andalus" panose="02020603050405020304" pitchFamily="18" charset="-78"/>
              <a:cs typeface="Andalus" panose="02020603050405020304" pitchFamily="18" charset="-78"/>
            </a:rPr>
            <a:t>InZal</a:t>
          </a:r>
          <a:r>
            <a:rPr lang="en-AU" sz="1600" b="1" dirty="0">
              <a:solidFill>
                <a:schemeClr val="bg1"/>
              </a:solidFill>
              <a:latin typeface="Andalus" panose="02020603050405020304" pitchFamily="18" charset="-78"/>
              <a:cs typeface="Andalus" panose="02020603050405020304" pitchFamily="18" charset="-78"/>
            </a:rPr>
            <a:t> which means the descent or the movement from a high place down to a lower one. “to send down bit by bit”.</a:t>
          </a:r>
        </a:p>
      </dgm:t>
    </dgm:pt>
    <dgm:pt modelId="{A4AB2BA3-1004-3A47-B416-0227C2321510}" type="parTrans" cxnId="{606451C2-4CE0-BC49-BD0F-17A965655E39}">
      <dgm:prSet/>
      <dgm:spPr/>
      <dgm:t>
        <a:bodyPr/>
        <a:lstStyle/>
        <a:p>
          <a:endParaRPr lang="en-GB"/>
        </a:p>
      </dgm:t>
    </dgm:pt>
    <dgm:pt modelId="{70852EAD-866E-C545-8AD5-EEB1BB40FEA7}" type="sibTrans" cxnId="{606451C2-4CE0-BC49-BD0F-17A965655E39}">
      <dgm:prSet custT="1"/>
      <dgm:spPr>
        <a:solidFill>
          <a:schemeClr val="accent6">
            <a:lumMod val="75000"/>
          </a:schemeClr>
        </a:solidFill>
      </dgm:spPr>
      <dgm:t>
        <a:bodyPr/>
        <a:lstStyle/>
        <a:p>
          <a:endParaRPr lang="en-GB" sz="1400" b="1">
            <a:solidFill>
              <a:schemeClr val="bg1"/>
            </a:solidFill>
          </a:endParaRPr>
        </a:p>
      </dgm:t>
    </dgm:pt>
    <dgm:pt modelId="{31ACB17D-F6FC-E84D-B278-3F770565ECDB}">
      <dgm:prSet custT="1"/>
      <dgm:spPr>
        <a:solidFill>
          <a:schemeClr val="accent6">
            <a:lumMod val="75000"/>
          </a:schemeClr>
        </a:solidFill>
      </dgm:spPr>
      <dgm:t>
        <a:bodyPr/>
        <a:lstStyle/>
        <a:p>
          <a:r>
            <a:rPr lang="en-AU" sz="1600" b="1" dirty="0">
              <a:solidFill>
                <a:schemeClr val="bg1"/>
              </a:solidFill>
              <a:latin typeface="Andalus" panose="02020603050405020304" pitchFamily="18" charset="-78"/>
              <a:cs typeface="Andalus" panose="02020603050405020304" pitchFamily="18" charset="-78"/>
            </a:rPr>
            <a:t>Surely, We have sent down it in a blessed night(Q:44:3)</a:t>
          </a:r>
          <a:r>
            <a:rPr lang="en-AU" sz="1600" b="1" dirty="0">
              <a:latin typeface="Andalus" panose="02020603050405020304" pitchFamily="18" charset="-78"/>
              <a:cs typeface="Andalus" panose="02020603050405020304" pitchFamily="18" charset="-78"/>
            </a:rPr>
            <a:t> </a:t>
          </a:r>
        </a:p>
        <a:p>
          <a:r>
            <a:rPr lang="ar" sz="1600" b="1" dirty="0">
              <a:latin typeface="Andalus" panose="02020603050405020304" pitchFamily="18" charset="-78"/>
              <a:cs typeface="Andalus" panose="02020603050405020304" pitchFamily="18" charset="-78"/>
            </a:rPr>
            <a:t>إ</a:t>
          </a:r>
          <a:r>
            <a:rPr lang="ar" sz="1600" b="1" dirty="0">
              <a:latin typeface="Andalus" panose="02020603050405020304" pitchFamily="18" charset="-78"/>
              <a:cs typeface="+mn-cs"/>
            </a:rPr>
            <a:t>نَّآ أَنزَلْنَـٰهُ فِى لَيْلَةٍۢ مُّبَـٰرَكَةٍ ۚ إِنَّا كُنَّا مُنذِرِينَ</a:t>
          </a:r>
          <a:endParaRPr lang="en-AU" sz="1600" b="1" dirty="0">
            <a:latin typeface="Andalus" panose="02020603050405020304" pitchFamily="18" charset="-78"/>
            <a:cs typeface="+mn-cs"/>
          </a:endParaRPr>
        </a:p>
        <a:p>
          <a:r>
            <a:rPr lang="en-AU" sz="1600" b="1" dirty="0">
              <a:latin typeface="Andalus" panose="02020603050405020304" pitchFamily="18" charset="-78"/>
              <a:cs typeface="Andalus" panose="02020603050405020304" pitchFamily="18" charset="-78"/>
            </a:rPr>
            <a:t>The entire Quran was sent down in the month or Ramadan, and specifically on the Night of Decree.</a:t>
          </a:r>
          <a:endParaRPr lang="en-AU" sz="1600" b="1" dirty="0">
            <a:solidFill>
              <a:schemeClr val="bg1"/>
            </a:solidFill>
            <a:latin typeface="Andalus" panose="02020603050405020304" pitchFamily="18" charset="-78"/>
            <a:cs typeface="Andalus" panose="02020603050405020304" pitchFamily="18" charset="-78"/>
          </a:endParaRPr>
        </a:p>
      </dgm:t>
    </dgm:pt>
    <dgm:pt modelId="{980A4D2B-5C1D-0243-A894-8B756351A589}" type="parTrans" cxnId="{10964C4B-8A83-2640-B1EB-FC3F5299A79F}">
      <dgm:prSet/>
      <dgm:spPr/>
      <dgm:t>
        <a:bodyPr/>
        <a:lstStyle/>
        <a:p>
          <a:endParaRPr lang="en-GB"/>
        </a:p>
      </dgm:t>
    </dgm:pt>
    <dgm:pt modelId="{EB2D206B-861E-FF4E-9028-22ED28688082}" type="sibTrans" cxnId="{10964C4B-8A83-2640-B1EB-FC3F5299A79F}">
      <dgm:prSet/>
      <dgm:spPr/>
      <dgm:t>
        <a:bodyPr/>
        <a:lstStyle/>
        <a:p>
          <a:endParaRPr lang="en-GB"/>
        </a:p>
      </dgm:t>
    </dgm:pt>
    <dgm:pt modelId="{2108BF8A-0C20-F747-874C-4E489A919C82}">
      <dgm:prSet custT="1"/>
      <dgm:spPr>
        <a:solidFill>
          <a:schemeClr val="accent6">
            <a:lumMod val="75000"/>
          </a:schemeClr>
        </a:solidFill>
        <a:ln>
          <a:solidFill>
            <a:schemeClr val="bg1"/>
          </a:solidFill>
        </a:ln>
      </dgm:spPr>
      <dgm:t>
        <a:bodyPr/>
        <a:lstStyle/>
        <a:p>
          <a:r>
            <a:rPr lang="en-AU" sz="1800" b="1" dirty="0">
              <a:solidFill>
                <a:schemeClr val="bg1"/>
              </a:solidFill>
              <a:latin typeface="Andalus" panose="02020603050405020304" pitchFamily="18" charset="-78"/>
              <a:cs typeface="Andalus" panose="02020603050405020304" pitchFamily="18" charset="-78"/>
            </a:rPr>
            <a:t>The Quran is the Eternal word of Allah.  Preserved in a Guarded  / Sacred Tablet as expressed in the Quran itself. </a:t>
          </a:r>
          <a:endParaRPr lang="en-GB" sz="1800" b="1" dirty="0">
            <a:solidFill>
              <a:schemeClr val="bg1"/>
            </a:solidFill>
          </a:endParaRPr>
        </a:p>
      </dgm:t>
    </dgm:pt>
    <dgm:pt modelId="{59A9811E-3DC8-724E-9E12-C07A53534343}" type="parTrans" cxnId="{884D12F1-3E18-3A4A-94F1-05FFE34AC7EB}">
      <dgm:prSet/>
      <dgm:spPr/>
      <dgm:t>
        <a:bodyPr/>
        <a:lstStyle/>
        <a:p>
          <a:endParaRPr lang="en-GB"/>
        </a:p>
      </dgm:t>
    </dgm:pt>
    <dgm:pt modelId="{F69743EC-E323-684C-8E3C-8CAB44F34109}" type="sibTrans" cxnId="{884D12F1-3E18-3A4A-94F1-05FFE34AC7EB}">
      <dgm:prSet custT="1"/>
      <dgm:spPr>
        <a:solidFill>
          <a:schemeClr val="accent6">
            <a:lumMod val="75000"/>
          </a:schemeClr>
        </a:solidFill>
      </dgm:spPr>
      <dgm:t>
        <a:bodyPr/>
        <a:lstStyle/>
        <a:p>
          <a:endParaRPr lang="en-GB" sz="1400" b="1">
            <a:solidFill>
              <a:schemeClr val="bg1"/>
            </a:solidFill>
          </a:endParaRPr>
        </a:p>
      </dgm:t>
    </dgm:pt>
    <dgm:pt modelId="{DE358D03-0A94-2E49-B765-A20236BD3449}" type="pres">
      <dgm:prSet presAssocID="{B063AC41-76AD-D54C-B749-DC4854CB05AB}" presName="Name0" presStyleCnt="0">
        <dgm:presLayoutVars>
          <dgm:dir/>
          <dgm:resizeHandles val="exact"/>
        </dgm:presLayoutVars>
      </dgm:prSet>
      <dgm:spPr/>
      <dgm:t>
        <a:bodyPr/>
        <a:lstStyle/>
        <a:p>
          <a:endParaRPr lang="en-US"/>
        </a:p>
      </dgm:t>
    </dgm:pt>
    <dgm:pt modelId="{0032EA5B-92E1-E048-8FD6-63BE948C6CA2}" type="pres">
      <dgm:prSet presAssocID="{2108BF8A-0C20-F747-874C-4E489A919C82}" presName="node" presStyleLbl="node1" presStyleIdx="0" presStyleCnt="6">
        <dgm:presLayoutVars>
          <dgm:bulletEnabled val="1"/>
        </dgm:presLayoutVars>
      </dgm:prSet>
      <dgm:spPr/>
      <dgm:t>
        <a:bodyPr/>
        <a:lstStyle/>
        <a:p>
          <a:endParaRPr lang="en-US"/>
        </a:p>
      </dgm:t>
    </dgm:pt>
    <dgm:pt modelId="{CED671F7-FEB4-D942-94BD-514C7F7D4A6E}" type="pres">
      <dgm:prSet presAssocID="{F69743EC-E323-684C-8E3C-8CAB44F34109}" presName="sibTrans" presStyleLbl="sibTrans1D1" presStyleIdx="0" presStyleCnt="5"/>
      <dgm:spPr/>
      <dgm:t>
        <a:bodyPr/>
        <a:lstStyle/>
        <a:p>
          <a:endParaRPr lang="en-US"/>
        </a:p>
      </dgm:t>
    </dgm:pt>
    <dgm:pt modelId="{F3AE2059-FE0E-8545-92EC-B3E15C06CFAC}" type="pres">
      <dgm:prSet presAssocID="{F69743EC-E323-684C-8E3C-8CAB44F34109}" presName="connectorText" presStyleLbl="sibTrans1D1" presStyleIdx="0" presStyleCnt="5"/>
      <dgm:spPr/>
      <dgm:t>
        <a:bodyPr/>
        <a:lstStyle/>
        <a:p>
          <a:endParaRPr lang="en-US"/>
        </a:p>
      </dgm:t>
    </dgm:pt>
    <dgm:pt modelId="{F92239AD-0190-C34A-84AA-01DB50089D5C}" type="pres">
      <dgm:prSet presAssocID="{FAF6E349-A750-494D-84D7-CB7027D08FBA}" presName="node" presStyleLbl="node1" presStyleIdx="1" presStyleCnt="6">
        <dgm:presLayoutVars>
          <dgm:bulletEnabled val="1"/>
        </dgm:presLayoutVars>
      </dgm:prSet>
      <dgm:spPr/>
      <dgm:t>
        <a:bodyPr/>
        <a:lstStyle/>
        <a:p>
          <a:endParaRPr lang="en-US"/>
        </a:p>
      </dgm:t>
    </dgm:pt>
    <dgm:pt modelId="{103CC71E-1F43-CB45-BC81-1030BEE09BBF}" type="pres">
      <dgm:prSet presAssocID="{66982420-C040-B84C-AEB6-9AF26EF0A37D}" presName="sibTrans" presStyleLbl="sibTrans1D1" presStyleIdx="1" presStyleCnt="5"/>
      <dgm:spPr/>
      <dgm:t>
        <a:bodyPr/>
        <a:lstStyle/>
        <a:p>
          <a:endParaRPr lang="en-US"/>
        </a:p>
      </dgm:t>
    </dgm:pt>
    <dgm:pt modelId="{EFCCAA24-DF07-3C43-B63B-B315415C2944}" type="pres">
      <dgm:prSet presAssocID="{66982420-C040-B84C-AEB6-9AF26EF0A37D}" presName="connectorText" presStyleLbl="sibTrans1D1" presStyleIdx="1" presStyleCnt="5"/>
      <dgm:spPr/>
      <dgm:t>
        <a:bodyPr/>
        <a:lstStyle/>
        <a:p>
          <a:endParaRPr lang="en-US"/>
        </a:p>
      </dgm:t>
    </dgm:pt>
    <dgm:pt modelId="{EA0BA68D-E252-0D4B-BEBF-68231273B4F7}" type="pres">
      <dgm:prSet presAssocID="{25292EBD-026B-1140-863F-ABE001716767}" presName="node" presStyleLbl="node1" presStyleIdx="2" presStyleCnt="6">
        <dgm:presLayoutVars>
          <dgm:bulletEnabled val="1"/>
        </dgm:presLayoutVars>
      </dgm:prSet>
      <dgm:spPr/>
      <dgm:t>
        <a:bodyPr/>
        <a:lstStyle/>
        <a:p>
          <a:endParaRPr lang="en-US"/>
        </a:p>
      </dgm:t>
    </dgm:pt>
    <dgm:pt modelId="{322534B6-3BA8-3E44-A98B-8350504F9B9E}" type="pres">
      <dgm:prSet presAssocID="{2D4268AD-236B-554E-B6D2-114D2CFFA4D9}" presName="sibTrans" presStyleLbl="sibTrans1D1" presStyleIdx="2" presStyleCnt="5"/>
      <dgm:spPr/>
      <dgm:t>
        <a:bodyPr/>
        <a:lstStyle/>
        <a:p>
          <a:endParaRPr lang="en-US"/>
        </a:p>
      </dgm:t>
    </dgm:pt>
    <dgm:pt modelId="{A30DC614-4F92-2E49-BCFF-C6E2B4138037}" type="pres">
      <dgm:prSet presAssocID="{2D4268AD-236B-554E-B6D2-114D2CFFA4D9}" presName="connectorText" presStyleLbl="sibTrans1D1" presStyleIdx="2" presStyleCnt="5"/>
      <dgm:spPr/>
      <dgm:t>
        <a:bodyPr/>
        <a:lstStyle/>
        <a:p>
          <a:endParaRPr lang="en-US"/>
        </a:p>
      </dgm:t>
    </dgm:pt>
    <dgm:pt modelId="{A6CFFB93-A505-884D-BEE7-4064A3BB60E1}" type="pres">
      <dgm:prSet presAssocID="{1A133476-B3ED-BA47-B015-197D010D1C29}" presName="node" presStyleLbl="node1" presStyleIdx="3" presStyleCnt="6" custLinFactNeighborX="1983" custLinFactNeighborY="-12313">
        <dgm:presLayoutVars>
          <dgm:bulletEnabled val="1"/>
        </dgm:presLayoutVars>
      </dgm:prSet>
      <dgm:spPr/>
      <dgm:t>
        <a:bodyPr/>
        <a:lstStyle/>
        <a:p>
          <a:endParaRPr lang="en-US"/>
        </a:p>
      </dgm:t>
    </dgm:pt>
    <dgm:pt modelId="{1E9B52DA-26FF-9D46-8E69-8FB58A06D708}" type="pres">
      <dgm:prSet presAssocID="{A7404DCE-6508-0B4D-AE3C-E1A2E2559415}" presName="sibTrans" presStyleLbl="sibTrans1D1" presStyleIdx="3" presStyleCnt="5"/>
      <dgm:spPr/>
      <dgm:t>
        <a:bodyPr/>
        <a:lstStyle/>
        <a:p>
          <a:endParaRPr lang="en-US"/>
        </a:p>
      </dgm:t>
    </dgm:pt>
    <dgm:pt modelId="{A3FB3EE6-72F0-764A-9C82-0700E306BE97}" type="pres">
      <dgm:prSet presAssocID="{A7404DCE-6508-0B4D-AE3C-E1A2E2559415}" presName="connectorText" presStyleLbl="sibTrans1D1" presStyleIdx="3" presStyleCnt="5"/>
      <dgm:spPr/>
      <dgm:t>
        <a:bodyPr/>
        <a:lstStyle/>
        <a:p>
          <a:endParaRPr lang="en-US"/>
        </a:p>
      </dgm:t>
    </dgm:pt>
    <dgm:pt modelId="{E69E5C1E-6C67-714C-A898-DF3892A8C102}" type="pres">
      <dgm:prSet presAssocID="{1ADD8C29-C905-F340-ACE6-EFCA9082C388}" presName="node" presStyleLbl="node1" presStyleIdx="4" presStyleCnt="6" custLinFactNeighborX="488" custLinFactNeighborY="-12097">
        <dgm:presLayoutVars>
          <dgm:bulletEnabled val="1"/>
        </dgm:presLayoutVars>
      </dgm:prSet>
      <dgm:spPr/>
      <dgm:t>
        <a:bodyPr/>
        <a:lstStyle/>
        <a:p>
          <a:endParaRPr lang="en-US"/>
        </a:p>
      </dgm:t>
    </dgm:pt>
    <dgm:pt modelId="{F3B42411-A7C1-5E4A-9F35-A1FE73224A59}" type="pres">
      <dgm:prSet presAssocID="{70852EAD-866E-C545-8AD5-EEB1BB40FEA7}" presName="sibTrans" presStyleLbl="sibTrans1D1" presStyleIdx="4" presStyleCnt="5"/>
      <dgm:spPr/>
      <dgm:t>
        <a:bodyPr/>
        <a:lstStyle/>
        <a:p>
          <a:endParaRPr lang="en-US"/>
        </a:p>
      </dgm:t>
    </dgm:pt>
    <dgm:pt modelId="{26608418-155A-E342-88D3-5114722B7842}" type="pres">
      <dgm:prSet presAssocID="{70852EAD-866E-C545-8AD5-EEB1BB40FEA7}" presName="connectorText" presStyleLbl="sibTrans1D1" presStyleIdx="4" presStyleCnt="5"/>
      <dgm:spPr/>
      <dgm:t>
        <a:bodyPr/>
        <a:lstStyle/>
        <a:p>
          <a:endParaRPr lang="en-US"/>
        </a:p>
      </dgm:t>
    </dgm:pt>
    <dgm:pt modelId="{426283C4-CE91-1240-8926-BC45CBA44A42}" type="pres">
      <dgm:prSet presAssocID="{31ACB17D-F6FC-E84D-B278-3F770565ECDB}" presName="node" presStyleLbl="node1" presStyleIdx="5" presStyleCnt="6" custScaleX="108212" custLinFactNeighborX="-8226" custLinFactNeighborY="-6560">
        <dgm:presLayoutVars>
          <dgm:bulletEnabled val="1"/>
        </dgm:presLayoutVars>
      </dgm:prSet>
      <dgm:spPr/>
      <dgm:t>
        <a:bodyPr/>
        <a:lstStyle/>
        <a:p>
          <a:endParaRPr lang="en-US"/>
        </a:p>
      </dgm:t>
    </dgm:pt>
  </dgm:ptLst>
  <dgm:cxnLst>
    <dgm:cxn modelId="{35BFD7B3-71A2-7142-B8FA-F3FD3A54AE39}" type="presOf" srcId="{A7404DCE-6508-0B4D-AE3C-E1A2E2559415}" destId="{1E9B52DA-26FF-9D46-8E69-8FB58A06D708}" srcOrd="0" destOrd="0" presId="urn:microsoft.com/office/officeart/2016/7/layout/RepeatingBendingProcessNew"/>
    <dgm:cxn modelId="{7531C496-7E3C-7441-8EB9-E90547EE0267}" type="presOf" srcId="{70852EAD-866E-C545-8AD5-EEB1BB40FEA7}" destId="{F3B42411-A7C1-5E4A-9F35-A1FE73224A59}" srcOrd="0" destOrd="0" presId="urn:microsoft.com/office/officeart/2016/7/layout/RepeatingBendingProcessNew"/>
    <dgm:cxn modelId="{10964C4B-8A83-2640-B1EB-FC3F5299A79F}" srcId="{B063AC41-76AD-D54C-B749-DC4854CB05AB}" destId="{31ACB17D-F6FC-E84D-B278-3F770565ECDB}" srcOrd="5" destOrd="0" parTransId="{980A4D2B-5C1D-0243-A894-8B756351A589}" sibTransId="{EB2D206B-861E-FF4E-9028-22ED28688082}"/>
    <dgm:cxn modelId="{606451C2-4CE0-BC49-BD0F-17A965655E39}" srcId="{B063AC41-76AD-D54C-B749-DC4854CB05AB}" destId="{1ADD8C29-C905-F340-ACE6-EFCA9082C388}" srcOrd="4" destOrd="0" parTransId="{A4AB2BA3-1004-3A47-B416-0227C2321510}" sibTransId="{70852EAD-866E-C545-8AD5-EEB1BB40FEA7}"/>
    <dgm:cxn modelId="{9ED5C7D9-71E2-4647-AD0D-5EA203AA3DBD}" type="presOf" srcId="{1A133476-B3ED-BA47-B015-197D010D1C29}" destId="{A6CFFB93-A505-884D-BEE7-4064A3BB60E1}" srcOrd="0" destOrd="0" presId="urn:microsoft.com/office/officeart/2016/7/layout/RepeatingBendingProcessNew"/>
    <dgm:cxn modelId="{74E13438-4573-974E-A3CA-0280C7683AAB}" type="presOf" srcId="{1ADD8C29-C905-F340-ACE6-EFCA9082C388}" destId="{E69E5C1E-6C67-714C-A898-DF3892A8C102}" srcOrd="0" destOrd="0" presId="urn:microsoft.com/office/officeart/2016/7/layout/RepeatingBendingProcessNew"/>
    <dgm:cxn modelId="{B0078190-44E3-8342-BE08-BBD9CACFD306}" type="presOf" srcId="{F69743EC-E323-684C-8E3C-8CAB44F34109}" destId="{F3AE2059-FE0E-8545-92EC-B3E15C06CFAC}" srcOrd="1" destOrd="0" presId="urn:microsoft.com/office/officeart/2016/7/layout/RepeatingBendingProcessNew"/>
    <dgm:cxn modelId="{13477169-E1E9-9948-B827-3D5CAEACE8EF}" type="presOf" srcId="{B063AC41-76AD-D54C-B749-DC4854CB05AB}" destId="{DE358D03-0A94-2E49-B765-A20236BD3449}" srcOrd="0" destOrd="0" presId="urn:microsoft.com/office/officeart/2016/7/layout/RepeatingBendingProcessNew"/>
    <dgm:cxn modelId="{254FA1EC-B6B0-9343-A412-02FB90831A03}" type="presOf" srcId="{A7404DCE-6508-0B4D-AE3C-E1A2E2559415}" destId="{A3FB3EE6-72F0-764A-9C82-0700E306BE97}" srcOrd="1" destOrd="0" presId="urn:microsoft.com/office/officeart/2016/7/layout/RepeatingBendingProcessNew"/>
    <dgm:cxn modelId="{A7115B0A-6536-3A46-B4A5-7FB853594593}" type="presOf" srcId="{F69743EC-E323-684C-8E3C-8CAB44F34109}" destId="{CED671F7-FEB4-D942-94BD-514C7F7D4A6E}" srcOrd="0" destOrd="0" presId="urn:microsoft.com/office/officeart/2016/7/layout/RepeatingBendingProcessNew"/>
    <dgm:cxn modelId="{C1C3A1A3-EBB6-9340-8AD5-16F8958F113B}" type="presOf" srcId="{31ACB17D-F6FC-E84D-B278-3F770565ECDB}" destId="{426283C4-CE91-1240-8926-BC45CBA44A42}" srcOrd="0" destOrd="0" presId="urn:microsoft.com/office/officeart/2016/7/layout/RepeatingBendingProcessNew"/>
    <dgm:cxn modelId="{BB4A7905-9EE8-0C47-BA30-4D05379A6692}" type="presOf" srcId="{70852EAD-866E-C545-8AD5-EEB1BB40FEA7}" destId="{26608418-155A-E342-88D3-5114722B7842}" srcOrd="1" destOrd="0" presId="urn:microsoft.com/office/officeart/2016/7/layout/RepeatingBendingProcessNew"/>
    <dgm:cxn modelId="{6259FAB4-BE91-6540-A851-C99EC03D5137}" type="presOf" srcId="{2D4268AD-236B-554E-B6D2-114D2CFFA4D9}" destId="{322534B6-3BA8-3E44-A98B-8350504F9B9E}" srcOrd="0" destOrd="0" presId="urn:microsoft.com/office/officeart/2016/7/layout/RepeatingBendingProcessNew"/>
    <dgm:cxn modelId="{164314BE-80AD-904A-89EC-372EE7047FF3}" type="presOf" srcId="{66982420-C040-B84C-AEB6-9AF26EF0A37D}" destId="{103CC71E-1F43-CB45-BC81-1030BEE09BBF}" srcOrd="0" destOrd="0" presId="urn:microsoft.com/office/officeart/2016/7/layout/RepeatingBendingProcessNew"/>
    <dgm:cxn modelId="{884D12F1-3E18-3A4A-94F1-05FFE34AC7EB}" srcId="{B063AC41-76AD-D54C-B749-DC4854CB05AB}" destId="{2108BF8A-0C20-F747-874C-4E489A919C82}" srcOrd="0" destOrd="0" parTransId="{59A9811E-3DC8-724E-9E12-C07A53534343}" sibTransId="{F69743EC-E323-684C-8E3C-8CAB44F34109}"/>
    <dgm:cxn modelId="{9C09C5AE-45EE-F048-8A27-7083BD8A9667}" srcId="{B063AC41-76AD-D54C-B749-DC4854CB05AB}" destId="{1A133476-B3ED-BA47-B015-197D010D1C29}" srcOrd="3" destOrd="0" parTransId="{9FA9DE5D-7714-D149-AF63-63818719C4E2}" sibTransId="{A7404DCE-6508-0B4D-AE3C-E1A2E2559415}"/>
    <dgm:cxn modelId="{5BF32BD8-4269-074A-B5BD-3C0DE7B59B9E}" type="presOf" srcId="{2108BF8A-0C20-F747-874C-4E489A919C82}" destId="{0032EA5B-92E1-E048-8FD6-63BE948C6CA2}" srcOrd="0" destOrd="0" presId="urn:microsoft.com/office/officeart/2016/7/layout/RepeatingBendingProcessNew"/>
    <dgm:cxn modelId="{B0C62D87-2C9A-EA40-8ABC-CDC1C0FBF8D1}" type="presOf" srcId="{2D4268AD-236B-554E-B6D2-114D2CFFA4D9}" destId="{A30DC614-4F92-2E49-BCFF-C6E2B4138037}" srcOrd="1" destOrd="0" presId="urn:microsoft.com/office/officeart/2016/7/layout/RepeatingBendingProcessNew"/>
    <dgm:cxn modelId="{27888DD3-E3FF-234A-A562-D444D7189860}" srcId="{B063AC41-76AD-D54C-B749-DC4854CB05AB}" destId="{25292EBD-026B-1140-863F-ABE001716767}" srcOrd="2" destOrd="0" parTransId="{3AE67F5F-4D88-3340-822E-508E4C5AFC29}" sibTransId="{2D4268AD-236B-554E-B6D2-114D2CFFA4D9}"/>
    <dgm:cxn modelId="{D54DA324-BFA6-9A4E-8549-1740B9A41087}" type="presOf" srcId="{66982420-C040-B84C-AEB6-9AF26EF0A37D}" destId="{EFCCAA24-DF07-3C43-B63B-B315415C2944}" srcOrd="1" destOrd="0" presId="urn:microsoft.com/office/officeart/2016/7/layout/RepeatingBendingProcessNew"/>
    <dgm:cxn modelId="{5E4C2279-19EB-4E4E-8E29-A26178BFEA3A}" type="presOf" srcId="{FAF6E349-A750-494D-84D7-CB7027D08FBA}" destId="{F92239AD-0190-C34A-84AA-01DB50089D5C}" srcOrd="0" destOrd="0" presId="urn:microsoft.com/office/officeart/2016/7/layout/RepeatingBendingProcessNew"/>
    <dgm:cxn modelId="{4D2F5F34-138E-D54F-ADC0-77EFD789D9B3}" type="presOf" srcId="{25292EBD-026B-1140-863F-ABE001716767}" destId="{EA0BA68D-E252-0D4B-BEBF-68231273B4F7}" srcOrd="0" destOrd="0" presId="urn:microsoft.com/office/officeart/2016/7/layout/RepeatingBendingProcessNew"/>
    <dgm:cxn modelId="{1E42B6F8-0EBC-4F4B-948A-A9E8488223F2}" srcId="{B063AC41-76AD-D54C-B749-DC4854CB05AB}" destId="{FAF6E349-A750-494D-84D7-CB7027D08FBA}" srcOrd="1" destOrd="0" parTransId="{E1ACFB8A-4FD8-C54C-A7F7-56C689925678}" sibTransId="{66982420-C040-B84C-AEB6-9AF26EF0A37D}"/>
    <dgm:cxn modelId="{750AE148-0168-1545-A54E-48BA78673A29}" type="presParOf" srcId="{DE358D03-0A94-2E49-B765-A20236BD3449}" destId="{0032EA5B-92E1-E048-8FD6-63BE948C6CA2}" srcOrd="0" destOrd="0" presId="urn:microsoft.com/office/officeart/2016/7/layout/RepeatingBendingProcessNew"/>
    <dgm:cxn modelId="{7D1AEFFE-F508-9141-8A10-253751E29D3D}" type="presParOf" srcId="{DE358D03-0A94-2E49-B765-A20236BD3449}" destId="{CED671F7-FEB4-D942-94BD-514C7F7D4A6E}" srcOrd="1" destOrd="0" presId="urn:microsoft.com/office/officeart/2016/7/layout/RepeatingBendingProcessNew"/>
    <dgm:cxn modelId="{9C26D1AA-AB01-E548-B39C-DEBCFB6E5D6F}" type="presParOf" srcId="{CED671F7-FEB4-D942-94BD-514C7F7D4A6E}" destId="{F3AE2059-FE0E-8545-92EC-B3E15C06CFAC}" srcOrd="0" destOrd="0" presId="urn:microsoft.com/office/officeart/2016/7/layout/RepeatingBendingProcessNew"/>
    <dgm:cxn modelId="{36880B5F-C8D2-3444-9639-31EF36213972}" type="presParOf" srcId="{DE358D03-0A94-2E49-B765-A20236BD3449}" destId="{F92239AD-0190-C34A-84AA-01DB50089D5C}" srcOrd="2" destOrd="0" presId="urn:microsoft.com/office/officeart/2016/7/layout/RepeatingBendingProcessNew"/>
    <dgm:cxn modelId="{302A19B3-C586-5649-8740-A19E2BEB516E}" type="presParOf" srcId="{DE358D03-0A94-2E49-B765-A20236BD3449}" destId="{103CC71E-1F43-CB45-BC81-1030BEE09BBF}" srcOrd="3" destOrd="0" presId="urn:microsoft.com/office/officeart/2016/7/layout/RepeatingBendingProcessNew"/>
    <dgm:cxn modelId="{AE65D694-64E8-BD42-8664-7CB3A1FAC481}" type="presParOf" srcId="{103CC71E-1F43-CB45-BC81-1030BEE09BBF}" destId="{EFCCAA24-DF07-3C43-B63B-B315415C2944}" srcOrd="0" destOrd="0" presId="urn:microsoft.com/office/officeart/2016/7/layout/RepeatingBendingProcessNew"/>
    <dgm:cxn modelId="{C87ED785-E5B5-AB46-A58C-E0D49D980C4E}" type="presParOf" srcId="{DE358D03-0A94-2E49-B765-A20236BD3449}" destId="{EA0BA68D-E252-0D4B-BEBF-68231273B4F7}" srcOrd="4" destOrd="0" presId="urn:microsoft.com/office/officeart/2016/7/layout/RepeatingBendingProcessNew"/>
    <dgm:cxn modelId="{745E7C6B-4D00-7B4F-818D-AF62B4EBBBEE}" type="presParOf" srcId="{DE358D03-0A94-2E49-B765-A20236BD3449}" destId="{322534B6-3BA8-3E44-A98B-8350504F9B9E}" srcOrd="5" destOrd="0" presId="urn:microsoft.com/office/officeart/2016/7/layout/RepeatingBendingProcessNew"/>
    <dgm:cxn modelId="{97A8CDDB-5110-9445-A773-BE89A271BF9B}" type="presParOf" srcId="{322534B6-3BA8-3E44-A98B-8350504F9B9E}" destId="{A30DC614-4F92-2E49-BCFF-C6E2B4138037}" srcOrd="0" destOrd="0" presId="urn:microsoft.com/office/officeart/2016/7/layout/RepeatingBendingProcessNew"/>
    <dgm:cxn modelId="{91AA3C9B-A211-464A-965C-49AD8836C4A9}" type="presParOf" srcId="{DE358D03-0A94-2E49-B765-A20236BD3449}" destId="{A6CFFB93-A505-884D-BEE7-4064A3BB60E1}" srcOrd="6" destOrd="0" presId="urn:microsoft.com/office/officeart/2016/7/layout/RepeatingBendingProcessNew"/>
    <dgm:cxn modelId="{64FC6DC1-5170-1745-A569-A20080EEB78F}" type="presParOf" srcId="{DE358D03-0A94-2E49-B765-A20236BD3449}" destId="{1E9B52DA-26FF-9D46-8E69-8FB58A06D708}" srcOrd="7" destOrd="0" presId="urn:microsoft.com/office/officeart/2016/7/layout/RepeatingBendingProcessNew"/>
    <dgm:cxn modelId="{66CDF12E-5BE0-D34A-9D17-2830D1526DB7}" type="presParOf" srcId="{1E9B52DA-26FF-9D46-8E69-8FB58A06D708}" destId="{A3FB3EE6-72F0-764A-9C82-0700E306BE97}" srcOrd="0" destOrd="0" presId="urn:microsoft.com/office/officeart/2016/7/layout/RepeatingBendingProcessNew"/>
    <dgm:cxn modelId="{370F7511-B2B5-7B4B-AD56-CF7C0B8B8247}" type="presParOf" srcId="{DE358D03-0A94-2E49-B765-A20236BD3449}" destId="{E69E5C1E-6C67-714C-A898-DF3892A8C102}" srcOrd="8" destOrd="0" presId="urn:microsoft.com/office/officeart/2016/7/layout/RepeatingBendingProcessNew"/>
    <dgm:cxn modelId="{EEF1E114-0714-3A48-A44E-3B32675F9E1D}" type="presParOf" srcId="{DE358D03-0A94-2E49-B765-A20236BD3449}" destId="{F3B42411-A7C1-5E4A-9F35-A1FE73224A59}" srcOrd="9" destOrd="0" presId="urn:microsoft.com/office/officeart/2016/7/layout/RepeatingBendingProcessNew"/>
    <dgm:cxn modelId="{94843B9F-0029-2E4C-89BC-A79B0A858FCC}" type="presParOf" srcId="{F3B42411-A7C1-5E4A-9F35-A1FE73224A59}" destId="{26608418-155A-E342-88D3-5114722B7842}" srcOrd="0" destOrd="0" presId="urn:microsoft.com/office/officeart/2016/7/layout/RepeatingBendingProcessNew"/>
    <dgm:cxn modelId="{E7ACF2B3-E372-0649-B337-93AA3AB1AA21}" type="presParOf" srcId="{DE358D03-0A94-2E49-B765-A20236BD3449}" destId="{426283C4-CE91-1240-8926-BC45CBA44A42}" srcOrd="10"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0C311B62-56F5-3642-8416-FBFC157A2214}" type="doc">
      <dgm:prSet loTypeId="urn:microsoft.com/office/officeart/2005/8/layout/venn3" loCatId="relationship" qsTypeId="urn:microsoft.com/office/officeart/2005/8/quickstyle/3d5" qsCatId="3D" csTypeId="urn:microsoft.com/office/officeart/2005/8/colors/colorful1" csCatId="colorful" phldr="1"/>
      <dgm:spPr/>
      <dgm:t>
        <a:bodyPr/>
        <a:lstStyle/>
        <a:p>
          <a:endParaRPr lang="en-GB"/>
        </a:p>
      </dgm:t>
    </dgm:pt>
    <dgm:pt modelId="{7E626FD1-38EE-6B4E-95BB-F68804566B1D}">
      <dgm:prSet custT="1"/>
      <dgm:spPr/>
      <dgm:t>
        <a:bodyPr/>
        <a:lstStyle/>
        <a:p>
          <a:r>
            <a:rPr lang="en-AU" sz="1400" b="1" dirty="0">
              <a:solidFill>
                <a:schemeClr val="accent1">
                  <a:lumMod val="75000"/>
                </a:schemeClr>
              </a:solidFill>
            </a:rPr>
            <a:t>To strengthen the hearts and resolve of the Prophet.</a:t>
          </a:r>
        </a:p>
      </dgm:t>
    </dgm:pt>
    <dgm:pt modelId="{741571F8-DBE3-D643-A8BA-6FF520C72ADE}" type="parTrans" cxnId="{50DB869C-F813-AA41-B64E-77F43CBF05F2}">
      <dgm:prSet/>
      <dgm:spPr/>
      <dgm:t>
        <a:bodyPr/>
        <a:lstStyle/>
        <a:p>
          <a:endParaRPr lang="en-GB"/>
        </a:p>
      </dgm:t>
    </dgm:pt>
    <dgm:pt modelId="{CF10EE31-FF63-2E41-AF9E-FC17CDBE5C0E}" type="sibTrans" cxnId="{50DB869C-F813-AA41-B64E-77F43CBF05F2}">
      <dgm:prSet/>
      <dgm:spPr/>
      <dgm:t>
        <a:bodyPr/>
        <a:lstStyle/>
        <a:p>
          <a:endParaRPr lang="en-GB"/>
        </a:p>
      </dgm:t>
    </dgm:pt>
    <dgm:pt modelId="{9FE0AFD1-7DC9-EE4D-BBC7-C3019C45A98A}">
      <dgm:prSet custT="1"/>
      <dgm:spPr/>
      <dgm:t>
        <a:bodyPr/>
        <a:lstStyle/>
        <a:p>
          <a:r>
            <a:rPr lang="en-AU" sz="1400" b="1" dirty="0">
              <a:solidFill>
                <a:schemeClr val="accent1">
                  <a:lumMod val="75000"/>
                </a:schemeClr>
              </a:solidFill>
            </a:rPr>
            <a:t>To ease revelation on the Messenger of Allah, Out of consideration and support  for him.</a:t>
          </a:r>
          <a:endParaRPr lang="en-AU" sz="1400" dirty="0">
            <a:solidFill>
              <a:schemeClr val="accent1">
                <a:lumMod val="75000"/>
              </a:schemeClr>
            </a:solidFill>
          </a:endParaRPr>
        </a:p>
      </dgm:t>
    </dgm:pt>
    <dgm:pt modelId="{68A21D64-8B93-B042-8CB1-9E0D331E1877}" type="parTrans" cxnId="{DE7EE782-49C2-8B42-9B2D-DEA1FF1E92C9}">
      <dgm:prSet/>
      <dgm:spPr/>
      <dgm:t>
        <a:bodyPr/>
        <a:lstStyle/>
        <a:p>
          <a:endParaRPr lang="en-GB"/>
        </a:p>
      </dgm:t>
    </dgm:pt>
    <dgm:pt modelId="{F6FCA248-286D-8C4D-8102-0D87F3BB349D}" type="sibTrans" cxnId="{DE7EE782-49C2-8B42-9B2D-DEA1FF1E92C9}">
      <dgm:prSet/>
      <dgm:spPr/>
      <dgm:t>
        <a:bodyPr/>
        <a:lstStyle/>
        <a:p>
          <a:endParaRPr lang="en-GB"/>
        </a:p>
      </dgm:t>
    </dgm:pt>
    <dgm:pt modelId="{A7C1F757-DDDD-C446-83DA-5E2768DE2126}">
      <dgm:prSet custT="1"/>
      <dgm:spPr/>
      <dgm:t>
        <a:bodyPr/>
        <a:lstStyle/>
        <a:p>
          <a:r>
            <a:rPr lang="en-AU" sz="1400" b="1">
              <a:solidFill>
                <a:schemeClr val="accent1">
                  <a:lumMod val="75000"/>
                </a:schemeClr>
              </a:solidFill>
            </a:rPr>
            <a:t>Gradation in Legislation</a:t>
          </a:r>
          <a:endParaRPr lang="en-AU" sz="1400">
            <a:solidFill>
              <a:schemeClr val="accent1">
                <a:lumMod val="75000"/>
              </a:schemeClr>
            </a:solidFill>
          </a:endParaRPr>
        </a:p>
      </dgm:t>
    </dgm:pt>
    <dgm:pt modelId="{0B268EED-EC65-5B4B-ACA1-2237897B9221}" type="parTrans" cxnId="{73DD2AF2-58B7-7C45-B6A8-2360E71CE352}">
      <dgm:prSet/>
      <dgm:spPr/>
      <dgm:t>
        <a:bodyPr/>
        <a:lstStyle/>
        <a:p>
          <a:endParaRPr lang="en-GB"/>
        </a:p>
      </dgm:t>
    </dgm:pt>
    <dgm:pt modelId="{55D97250-EC71-4D45-B551-57A10BB85BC1}" type="sibTrans" cxnId="{73DD2AF2-58B7-7C45-B6A8-2360E71CE352}">
      <dgm:prSet/>
      <dgm:spPr/>
      <dgm:t>
        <a:bodyPr/>
        <a:lstStyle/>
        <a:p>
          <a:endParaRPr lang="en-GB"/>
        </a:p>
      </dgm:t>
    </dgm:pt>
    <dgm:pt modelId="{24D34FC2-F941-C84D-839E-E58A633ABC57}">
      <dgm:prSet custT="1"/>
      <dgm:spPr/>
      <dgm:t>
        <a:bodyPr/>
        <a:lstStyle/>
        <a:p>
          <a:r>
            <a:rPr lang="en-AU" sz="1400" b="1" dirty="0">
              <a:solidFill>
                <a:schemeClr val="accent1">
                  <a:lumMod val="75000"/>
                </a:schemeClr>
              </a:solidFill>
            </a:rPr>
            <a:t>To Prove the miraculous nature of the Quran. </a:t>
          </a:r>
          <a:endParaRPr lang="en-AU" sz="1400" dirty="0">
            <a:solidFill>
              <a:schemeClr val="accent1">
                <a:lumMod val="75000"/>
              </a:schemeClr>
            </a:solidFill>
          </a:endParaRPr>
        </a:p>
      </dgm:t>
    </dgm:pt>
    <dgm:pt modelId="{EA296EA8-DCDC-2D45-8449-33D98A1D8195}" type="parTrans" cxnId="{474F27EF-2F26-F04A-8B5D-4FABF77F3B9C}">
      <dgm:prSet/>
      <dgm:spPr/>
      <dgm:t>
        <a:bodyPr/>
        <a:lstStyle/>
        <a:p>
          <a:endParaRPr lang="en-GB"/>
        </a:p>
      </dgm:t>
    </dgm:pt>
    <dgm:pt modelId="{27728680-2694-FA43-96C4-87C52810F7F9}" type="sibTrans" cxnId="{474F27EF-2F26-F04A-8B5D-4FABF77F3B9C}">
      <dgm:prSet/>
      <dgm:spPr/>
      <dgm:t>
        <a:bodyPr/>
        <a:lstStyle/>
        <a:p>
          <a:endParaRPr lang="en-GB"/>
        </a:p>
      </dgm:t>
    </dgm:pt>
    <dgm:pt modelId="{AAC8DCBD-3C24-9A48-B80F-A4CC4302120E}">
      <dgm:prSet custT="1"/>
      <dgm:spPr/>
      <dgm:t>
        <a:bodyPr/>
        <a:lstStyle/>
        <a:p>
          <a:r>
            <a:rPr lang="en-AU" sz="1400" b="1" dirty="0">
              <a:solidFill>
                <a:schemeClr val="accent1">
                  <a:lumMod val="75000"/>
                </a:schemeClr>
              </a:solidFill>
            </a:rPr>
            <a:t>To prove the truthfulness of the Prophet.</a:t>
          </a:r>
          <a:endParaRPr lang="en-AU" sz="1400" dirty="0">
            <a:solidFill>
              <a:schemeClr val="accent1">
                <a:lumMod val="75000"/>
              </a:schemeClr>
            </a:solidFill>
          </a:endParaRPr>
        </a:p>
      </dgm:t>
    </dgm:pt>
    <dgm:pt modelId="{854A4FEF-9068-B74E-BD2F-160C4AB48185}" type="parTrans" cxnId="{7B4E3762-605A-9448-95C8-0DBC600A1FC5}">
      <dgm:prSet/>
      <dgm:spPr/>
      <dgm:t>
        <a:bodyPr/>
        <a:lstStyle/>
        <a:p>
          <a:endParaRPr lang="en-GB"/>
        </a:p>
      </dgm:t>
    </dgm:pt>
    <dgm:pt modelId="{68ED1C40-FD96-4148-A2BA-CE0CF98EBC86}" type="sibTrans" cxnId="{7B4E3762-605A-9448-95C8-0DBC600A1FC5}">
      <dgm:prSet/>
      <dgm:spPr/>
      <dgm:t>
        <a:bodyPr/>
        <a:lstStyle/>
        <a:p>
          <a:endParaRPr lang="en-GB"/>
        </a:p>
      </dgm:t>
    </dgm:pt>
    <dgm:pt modelId="{CEE8E0B4-AC94-3141-9FA0-03401478478B}">
      <dgm:prSet custT="1"/>
      <dgm:spPr/>
      <dgm:t>
        <a:bodyPr/>
        <a:lstStyle/>
        <a:p>
          <a:r>
            <a:rPr lang="en-AU" sz="1400" b="1" dirty="0">
              <a:solidFill>
                <a:schemeClr val="accent1">
                  <a:lumMod val="75000"/>
                </a:schemeClr>
              </a:solidFill>
            </a:rPr>
            <a:t>Facilitating the Preservation of the Quran. </a:t>
          </a:r>
          <a:endParaRPr lang="en-AU" sz="1400" dirty="0">
            <a:solidFill>
              <a:schemeClr val="accent1">
                <a:lumMod val="75000"/>
              </a:schemeClr>
            </a:solidFill>
          </a:endParaRPr>
        </a:p>
      </dgm:t>
    </dgm:pt>
    <dgm:pt modelId="{90B21594-C0FB-6D4C-9DBB-096BD4C5EC7E}" type="parTrans" cxnId="{A8B80B2A-7E21-9243-B0CD-7560E62370FC}">
      <dgm:prSet/>
      <dgm:spPr/>
      <dgm:t>
        <a:bodyPr/>
        <a:lstStyle/>
        <a:p>
          <a:endParaRPr lang="en-GB"/>
        </a:p>
      </dgm:t>
    </dgm:pt>
    <dgm:pt modelId="{11BCCB35-2189-C04F-A437-6BE11E33681E}" type="sibTrans" cxnId="{A8B80B2A-7E21-9243-B0CD-7560E62370FC}">
      <dgm:prSet/>
      <dgm:spPr/>
      <dgm:t>
        <a:bodyPr/>
        <a:lstStyle/>
        <a:p>
          <a:endParaRPr lang="en-GB"/>
        </a:p>
      </dgm:t>
    </dgm:pt>
    <dgm:pt modelId="{F790940E-88E6-034C-A4F0-E6FD32F30851}">
      <dgm:prSet custT="1"/>
      <dgm:spPr/>
      <dgm:t>
        <a:bodyPr/>
        <a:lstStyle/>
        <a:p>
          <a:r>
            <a:rPr lang="en-AU" sz="1400" b="1" dirty="0">
              <a:solidFill>
                <a:schemeClr val="accent1">
                  <a:lumMod val="75000"/>
                </a:schemeClr>
              </a:solidFill>
            </a:rPr>
            <a:t>To enable a gradual implementation of the commands of Allah as it becomes a new way of life.</a:t>
          </a:r>
          <a:endParaRPr lang="en-AU" sz="1400" dirty="0">
            <a:solidFill>
              <a:schemeClr val="accent1">
                <a:lumMod val="75000"/>
              </a:schemeClr>
            </a:solidFill>
          </a:endParaRPr>
        </a:p>
      </dgm:t>
    </dgm:pt>
    <dgm:pt modelId="{61EBB8A8-451C-6A4C-BC0A-36D51CFAB682}" type="parTrans" cxnId="{46E92ADD-E96B-2947-B856-3A26AE286DF7}">
      <dgm:prSet/>
      <dgm:spPr/>
      <dgm:t>
        <a:bodyPr/>
        <a:lstStyle/>
        <a:p>
          <a:endParaRPr lang="en-GB"/>
        </a:p>
      </dgm:t>
    </dgm:pt>
    <dgm:pt modelId="{62E6F787-CDF8-6442-B7E9-079308A15165}" type="sibTrans" cxnId="{46E92ADD-E96B-2947-B856-3A26AE286DF7}">
      <dgm:prSet/>
      <dgm:spPr/>
      <dgm:t>
        <a:bodyPr/>
        <a:lstStyle/>
        <a:p>
          <a:endParaRPr lang="en-GB"/>
        </a:p>
      </dgm:t>
    </dgm:pt>
    <dgm:pt modelId="{9AA34B02-8DE1-8740-A532-5C6E26C08E37}">
      <dgm:prSet custT="1"/>
      <dgm:spPr/>
      <dgm:t>
        <a:bodyPr/>
        <a:lstStyle/>
        <a:p>
          <a:r>
            <a:rPr lang="en-AU" sz="1400" b="1" dirty="0">
              <a:solidFill>
                <a:schemeClr val="accent1">
                  <a:lumMod val="75000"/>
                </a:schemeClr>
              </a:solidFill>
            </a:rPr>
            <a:t>To enable the Companions to understand, memorise and implement the Quran.</a:t>
          </a:r>
          <a:endParaRPr lang="en-AU" sz="1400" dirty="0">
            <a:solidFill>
              <a:schemeClr val="accent1">
                <a:lumMod val="75000"/>
              </a:schemeClr>
            </a:solidFill>
          </a:endParaRPr>
        </a:p>
      </dgm:t>
    </dgm:pt>
    <dgm:pt modelId="{0AD59AEF-96D1-B640-8785-3CF635C91495}" type="parTrans" cxnId="{DC6A1314-7617-7D45-8FDD-953EDDC21A1C}">
      <dgm:prSet/>
      <dgm:spPr/>
      <dgm:t>
        <a:bodyPr/>
        <a:lstStyle/>
        <a:p>
          <a:endParaRPr lang="en-GB"/>
        </a:p>
      </dgm:t>
    </dgm:pt>
    <dgm:pt modelId="{DC5F594C-17C0-354E-8307-F2644C70E53D}" type="sibTrans" cxnId="{DC6A1314-7617-7D45-8FDD-953EDDC21A1C}">
      <dgm:prSet/>
      <dgm:spPr/>
      <dgm:t>
        <a:bodyPr/>
        <a:lstStyle/>
        <a:p>
          <a:endParaRPr lang="en-GB"/>
        </a:p>
      </dgm:t>
    </dgm:pt>
    <dgm:pt modelId="{235E55AF-4BDB-2543-98BB-A382ADD01BA7}" type="pres">
      <dgm:prSet presAssocID="{0C311B62-56F5-3642-8416-FBFC157A2214}" presName="Name0" presStyleCnt="0">
        <dgm:presLayoutVars>
          <dgm:dir/>
          <dgm:resizeHandles val="exact"/>
        </dgm:presLayoutVars>
      </dgm:prSet>
      <dgm:spPr/>
      <dgm:t>
        <a:bodyPr/>
        <a:lstStyle/>
        <a:p>
          <a:endParaRPr lang="en-US"/>
        </a:p>
      </dgm:t>
    </dgm:pt>
    <dgm:pt modelId="{4385F62E-4FA5-0C4A-A827-969EE636CEA8}" type="pres">
      <dgm:prSet presAssocID="{7E626FD1-38EE-6B4E-95BB-F68804566B1D}" presName="Name5" presStyleLbl="vennNode1" presStyleIdx="0" presStyleCnt="8" custLinFactNeighborX="-8812" custLinFactNeighborY="-12439">
        <dgm:presLayoutVars>
          <dgm:bulletEnabled val="1"/>
        </dgm:presLayoutVars>
      </dgm:prSet>
      <dgm:spPr/>
      <dgm:t>
        <a:bodyPr/>
        <a:lstStyle/>
        <a:p>
          <a:endParaRPr lang="en-US"/>
        </a:p>
      </dgm:t>
    </dgm:pt>
    <dgm:pt modelId="{9D1D0470-1DF0-0843-AE88-23F6C4B17B95}" type="pres">
      <dgm:prSet presAssocID="{CF10EE31-FF63-2E41-AF9E-FC17CDBE5C0E}" presName="space" presStyleCnt="0"/>
      <dgm:spPr/>
    </dgm:pt>
    <dgm:pt modelId="{0F622929-E181-F042-A877-4D80BCAF7441}" type="pres">
      <dgm:prSet presAssocID="{9FE0AFD1-7DC9-EE4D-BBC7-C3019C45A98A}" presName="Name5" presStyleLbl="vennNode1" presStyleIdx="1" presStyleCnt="8">
        <dgm:presLayoutVars>
          <dgm:bulletEnabled val="1"/>
        </dgm:presLayoutVars>
      </dgm:prSet>
      <dgm:spPr/>
      <dgm:t>
        <a:bodyPr/>
        <a:lstStyle/>
        <a:p>
          <a:endParaRPr lang="en-US"/>
        </a:p>
      </dgm:t>
    </dgm:pt>
    <dgm:pt modelId="{A5BD0201-6E1E-FA4A-B1DE-41BC9E2A5BD9}" type="pres">
      <dgm:prSet presAssocID="{F6FCA248-286D-8C4D-8102-0D87F3BB349D}" presName="space" presStyleCnt="0"/>
      <dgm:spPr/>
    </dgm:pt>
    <dgm:pt modelId="{8EA0901B-3A4B-5F47-BD72-EF5837E2309A}" type="pres">
      <dgm:prSet presAssocID="{A7C1F757-DDDD-C446-83DA-5E2768DE2126}" presName="Name5" presStyleLbl="vennNode1" presStyleIdx="2" presStyleCnt="8">
        <dgm:presLayoutVars>
          <dgm:bulletEnabled val="1"/>
        </dgm:presLayoutVars>
      </dgm:prSet>
      <dgm:spPr/>
      <dgm:t>
        <a:bodyPr/>
        <a:lstStyle/>
        <a:p>
          <a:endParaRPr lang="en-US"/>
        </a:p>
      </dgm:t>
    </dgm:pt>
    <dgm:pt modelId="{9BDEF09D-BF2E-3748-BC68-85DC3CEAFE63}" type="pres">
      <dgm:prSet presAssocID="{55D97250-EC71-4D45-B551-57A10BB85BC1}" presName="space" presStyleCnt="0"/>
      <dgm:spPr/>
    </dgm:pt>
    <dgm:pt modelId="{E4EE6154-0E2F-474E-9D0C-EA1221B7358F}" type="pres">
      <dgm:prSet presAssocID="{24D34FC2-F941-C84D-839E-E58A633ABC57}" presName="Name5" presStyleLbl="vennNode1" presStyleIdx="3" presStyleCnt="8">
        <dgm:presLayoutVars>
          <dgm:bulletEnabled val="1"/>
        </dgm:presLayoutVars>
      </dgm:prSet>
      <dgm:spPr/>
      <dgm:t>
        <a:bodyPr/>
        <a:lstStyle/>
        <a:p>
          <a:endParaRPr lang="en-US"/>
        </a:p>
      </dgm:t>
    </dgm:pt>
    <dgm:pt modelId="{65DBE167-A90C-354A-B359-E813EF30F514}" type="pres">
      <dgm:prSet presAssocID="{27728680-2694-FA43-96C4-87C52810F7F9}" presName="space" presStyleCnt="0"/>
      <dgm:spPr/>
    </dgm:pt>
    <dgm:pt modelId="{D9CCFA21-5C4C-3544-BA08-17EB5D3ACEE5}" type="pres">
      <dgm:prSet presAssocID="{AAC8DCBD-3C24-9A48-B80F-A4CC4302120E}" presName="Name5" presStyleLbl="vennNode1" presStyleIdx="4" presStyleCnt="8">
        <dgm:presLayoutVars>
          <dgm:bulletEnabled val="1"/>
        </dgm:presLayoutVars>
      </dgm:prSet>
      <dgm:spPr/>
      <dgm:t>
        <a:bodyPr/>
        <a:lstStyle/>
        <a:p>
          <a:endParaRPr lang="en-US"/>
        </a:p>
      </dgm:t>
    </dgm:pt>
    <dgm:pt modelId="{58840CFD-6EDC-0C4C-A13F-8BFB32DF2384}" type="pres">
      <dgm:prSet presAssocID="{68ED1C40-FD96-4148-A2BA-CE0CF98EBC86}" presName="space" presStyleCnt="0"/>
      <dgm:spPr/>
    </dgm:pt>
    <dgm:pt modelId="{CCD57E5D-9D2B-514B-96F3-5FA15C21BFA6}" type="pres">
      <dgm:prSet presAssocID="{CEE8E0B4-AC94-3141-9FA0-03401478478B}" presName="Name5" presStyleLbl="vennNode1" presStyleIdx="5" presStyleCnt="8">
        <dgm:presLayoutVars>
          <dgm:bulletEnabled val="1"/>
        </dgm:presLayoutVars>
      </dgm:prSet>
      <dgm:spPr/>
      <dgm:t>
        <a:bodyPr/>
        <a:lstStyle/>
        <a:p>
          <a:endParaRPr lang="en-US"/>
        </a:p>
      </dgm:t>
    </dgm:pt>
    <dgm:pt modelId="{0F3515AF-9B62-2D4A-BD59-F190C085E4E1}" type="pres">
      <dgm:prSet presAssocID="{11BCCB35-2189-C04F-A437-6BE11E33681E}" presName="space" presStyleCnt="0"/>
      <dgm:spPr/>
    </dgm:pt>
    <dgm:pt modelId="{71ACC8AB-3C91-8340-BD97-8942EA0CD941}" type="pres">
      <dgm:prSet presAssocID="{F790940E-88E6-034C-A4F0-E6FD32F30851}" presName="Name5" presStyleLbl="vennNode1" presStyleIdx="6" presStyleCnt="8">
        <dgm:presLayoutVars>
          <dgm:bulletEnabled val="1"/>
        </dgm:presLayoutVars>
      </dgm:prSet>
      <dgm:spPr/>
      <dgm:t>
        <a:bodyPr/>
        <a:lstStyle/>
        <a:p>
          <a:endParaRPr lang="en-US"/>
        </a:p>
      </dgm:t>
    </dgm:pt>
    <dgm:pt modelId="{5D277F7B-3A9A-AD4F-AE3B-C2D359C6942A}" type="pres">
      <dgm:prSet presAssocID="{62E6F787-CDF8-6442-B7E9-079308A15165}" presName="space" presStyleCnt="0"/>
      <dgm:spPr/>
    </dgm:pt>
    <dgm:pt modelId="{CC954BC0-A195-3949-8F7A-F16C18831791}" type="pres">
      <dgm:prSet presAssocID="{9AA34B02-8DE1-8740-A532-5C6E26C08E37}" presName="Name5" presStyleLbl="vennNode1" presStyleIdx="7" presStyleCnt="8">
        <dgm:presLayoutVars>
          <dgm:bulletEnabled val="1"/>
        </dgm:presLayoutVars>
      </dgm:prSet>
      <dgm:spPr/>
      <dgm:t>
        <a:bodyPr/>
        <a:lstStyle/>
        <a:p>
          <a:endParaRPr lang="en-US"/>
        </a:p>
      </dgm:t>
    </dgm:pt>
  </dgm:ptLst>
  <dgm:cxnLst>
    <dgm:cxn modelId="{8CB040F7-E4C1-6943-A37B-D44707B5081D}" type="presOf" srcId="{9FE0AFD1-7DC9-EE4D-BBC7-C3019C45A98A}" destId="{0F622929-E181-F042-A877-4D80BCAF7441}" srcOrd="0" destOrd="0" presId="urn:microsoft.com/office/officeart/2005/8/layout/venn3"/>
    <dgm:cxn modelId="{7B4E3762-605A-9448-95C8-0DBC600A1FC5}" srcId="{0C311B62-56F5-3642-8416-FBFC157A2214}" destId="{AAC8DCBD-3C24-9A48-B80F-A4CC4302120E}" srcOrd="4" destOrd="0" parTransId="{854A4FEF-9068-B74E-BD2F-160C4AB48185}" sibTransId="{68ED1C40-FD96-4148-A2BA-CE0CF98EBC86}"/>
    <dgm:cxn modelId="{2B795FBA-1E08-784C-B424-9644687EE2B3}" type="presOf" srcId="{AAC8DCBD-3C24-9A48-B80F-A4CC4302120E}" destId="{D9CCFA21-5C4C-3544-BA08-17EB5D3ACEE5}" srcOrd="0" destOrd="0" presId="urn:microsoft.com/office/officeart/2005/8/layout/venn3"/>
    <dgm:cxn modelId="{916F208F-BE1D-7B44-8DC9-6C47B0B166D5}" type="presOf" srcId="{F790940E-88E6-034C-A4F0-E6FD32F30851}" destId="{71ACC8AB-3C91-8340-BD97-8942EA0CD941}" srcOrd="0" destOrd="0" presId="urn:microsoft.com/office/officeart/2005/8/layout/venn3"/>
    <dgm:cxn modelId="{4E45F39F-2F59-FF4D-B1CD-0CCCD3C63139}" type="presOf" srcId="{A7C1F757-DDDD-C446-83DA-5E2768DE2126}" destId="{8EA0901B-3A4B-5F47-BD72-EF5837E2309A}" srcOrd="0" destOrd="0" presId="urn:microsoft.com/office/officeart/2005/8/layout/venn3"/>
    <dgm:cxn modelId="{A8B80B2A-7E21-9243-B0CD-7560E62370FC}" srcId="{0C311B62-56F5-3642-8416-FBFC157A2214}" destId="{CEE8E0B4-AC94-3141-9FA0-03401478478B}" srcOrd="5" destOrd="0" parTransId="{90B21594-C0FB-6D4C-9DBB-096BD4C5EC7E}" sibTransId="{11BCCB35-2189-C04F-A437-6BE11E33681E}"/>
    <dgm:cxn modelId="{DC6A1314-7617-7D45-8FDD-953EDDC21A1C}" srcId="{0C311B62-56F5-3642-8416-FBFC157A2214}" destId="{9AA34B02-8DE1-8740-A532-5C6E26C08E37}" srcOrd="7" destOrd="0" parTransId="{0AD59AEF-96D1-B640-8785-3CF635C91495}" sibTransId="{DC5F594C-17C0-354E-8307-F2644C70E53D}"/>
    <dgm:cxn modelId="{B111ACFD-CA03-4840-B387-4D42C7B5B06C}" type="presOf" srcId="{CEE8E0B4-AC94-3141-9FA0-03401478478B}" destId="{CCD57E5D-9D2B-514B-96F3-5FA15C21BFA6}" srcOrd="0" destOrd="0" presId="urn:microsoft.com/office/officeart/2005/8/layout/venn3"/>
    <dgm:cxn modelId="{769619CF-F7D4-8141-8A03-4AFC976F6A50}" type="presOf" srcId="{24D34FC2-F941-C84D-839E-E58A633ABC57}" destId="{E4EE6154-0E2F-474E-9D0C-EA1221B7358F}" srcOrd="0" destOrd="0" presId="urn:microsoft.com/office/officeart/2005/8/layout/venn3"/>
    <dgm:cxn modelId="{DE7EE782-49C2-8B42-9B2D-DEA1FF1E92C9}" srcId="{0C311B62-56F5-3642-8416-FBFC157A2214}" destId="{9FE0AFD1-7DC9-EE4D-BBC7-C3019C45A98A}" srcOrd="1" destOrd="0" parTransId="{68A21D64-8B93-B042-8CB1-9E0D331E1877}" sibTransId="{F6FCA248-286D-8C4D-8102-0D87F3BB349D}"/>
    <dgm:cxn modelId="{B4A4F0B1-EC63-454C-B710-4A6ECBADCD0D}" type="presOf" srcId="{7E626FD1-38EE-6B4E-95BB-F68804566B1D}" destId="{4385F62E-4FA5-0C4A-A827-969EE636CEA8}" srcOrd="0" destOrd="0" presId="urn:microsoft.com/office/officeart/2005/8/layout/venn3"/>
    <dgm:cxn modelId="{9519257E-4D3A-3A45-8C85-58F1A0D0373A}" type="presOf" srcId="{0C311B62-56F5-3642-8416-FBFC157A2214}" destId="{235E55AF-4BDB-2543-98BB-A382ADD01BA7}" srcOrd="0" destOrd="0" presId="urn:microsoft.com/office/officeart/2005/8/layout/venn3"/>
    <dgm:cxn modelId="{46E92ADD-E96B-2947-B856-3A26AE286DF7}" srcId="{0C311B62-56F5-3642-8416-FBFC157A2214}" destId="{F790940E-88E6-034C-A4F0-E6FD32F30851}" srcOrd="6" destOrd="0" parTransId="{61EBB8A8-451C-6A4C-BC0A-36D51CFAB682}" sibTransId="{62E6F787-CDF8-6442-B7E9-079308A15165}"/>
    <dgm:cxn modelId="{73DD2AF2-58B7-7C45-B6A8-2360E71CE352}" srcId="{0C311B62-56F5-3642-8416-FBFC157A2214}" destId="{A7C1F757-DDDD-C446-83DA-5E2768DE2126}" srcOrd="2" destOrd="0" parTransId="{0B268EED-EC65-5B4B-ACA1-2237897B9221}" sibTransId="{55D97250-EC71-4D45-B551-57A10BB85BC1}"/>
    <dgm:cxn modelId="{50DB869C-F813-AA41-B64E-77F43CBF05F2}" srcId="{0C311B62-56F5-3642-8416-FBFC157A2214}" destId="{7E626FD1-38EE-6B4E-95BB-F68804566B1D}" srcOrd="0" destOrd="0" parTransId="{741571F8-DBE3-D643-A8BA-6FF520C72ADE}" sibTransId="{CF10EE31-FF63-2E41-AF9E-FC17CDBE5C0E}"/>
    <dgm:cxn modelId="{474F27EF-2F26-F04A-8B5D-4FABF77F3B9C}" srcId="{0C311B62-56F5-3642-8416-FBFC157A2214}" destId="{24D34FC2-F941-C84D-839E-E58A633ABC57}" srcOrd="3" destOrd="0" parTransId="{EA296EA8-DCDC-2D45-8449-33D98A1D8195}" sibTransId="{27728680-2694-FA43-96C4-87C52810F7F9}"/>
    <dgm:cxn modelId="{98636A2A-04D8-1C41-9976-E09AD478C53E}" type="presOf" srcId="{9AA34B02-8DE1-8740-A532-5C6E26C08E37}" destId="{CC954BC0-A195-3949-8F7A-F16C18831791}" srcOrd="0" destOrd="0" presId="urn:microsoft.com/office/officeart/2005/8/layout/venn3"/>
    <dgm:cxn modelId="{6F5DDAAA-698C-7849-B8DC-44770ED09CDF}" type="presParOf" srcId="{235E55AF-4BDB-2543-98BB-A382ADD01BA7}" destId="{4385F62E-4FA5-0C4A-A827-969EE636CEA8}" srcOrd="0" destOrd="0" presId="urn:microsoft.com/office/officeart/2005/8/layout/venn3"/>
    <dgm:cxn modelId="{9877866B-FAF6-2643-AD2A-6E5F41E962E4}" type="presParOf" srcId="{235E55AF-4BDB-2543-98BB-A382ADD01BA7}" destId="{9D1D0470-1DF0-0843-AE88-23F6C4B17B95}" srcOrd="1" destOrd="0" presId="urn:microsoft.com/office/officeart/2005/8/layout/venn3"/>
    <dgm:cxn modelId="{44732314-E24E-4945-8A21-4DA7B1BC11B9}" type="presParOf" srcId="{235E55AF-4BDB-2543-98BB-A382ADD01BA7}" destId="{0F622929-E181-F042-A877-4D80BCAF7441}" srcOrd="2" destOrd="0" presId="urn:microsoft.com/office/officeart/2005/8/layout/venn3"/>
    <dgm:cxn modelId="{9E0EE1BA-D660-004F-94B1-FBE4973F02A9}" type="presParOf" srcId="{235E55AF-4BDB-2543-98BB-A382ADD01BA7}" destId="{A5BD0201-6E1E-FA4A-B1DE-41BC9E2A5BD9}" srcOrd="3" destOrd="0" presId="urn:microsoft.com/office/officeart/2005/8/layout/venn3"/>
    <dgm:cxn modelId="{00111B5E-CB4F-8747-A8E7-EDA1077FC559}" type="presParOf" srcId="{235E55AF-4BDB-2543-98BB-A382ADD01BA7}" destId="{8EA0901B-3A4B-5F47-BD72-EF5837E2309A}" srcOrd="4" destOrd="0" presId="urn:microsoft.com/office/officeart/2005/8/layout/venn3"/>
    <dgm:cxn modelId="{B5C53010-D833-D64B-83F4-51CCB4AA533A}" type="presParOf" srcId="{235E55AF-4BDB-2543-98BB-A382ADD01BA7}" destId="{9BDEF09D-BF2E-3748-BC68-85DC3CEAFE63}" srcOrd="5" destOrd="0" presId="urn:microsoft.com/office/officeart/2005/8/layout/venn3"/>
    <dgm:cxn modelId="{9265059C-A344-A94F-84A7-9E043C3C2E0D}" type="presParOf" srcId="{235E55AF-4BDB-2543-98BB-A382ADD01BA7}" destId="{E4EE6154-0E2F-474E-9D0C-EA1221B7358F}" srcOrd="6" destOrd="0" presId="urn:microsoft.com/office/officeart/2005/8/layout/venn3"/>
    <dgm:cxn modelId="{566F0758-1923-5341-B38E-DCD7755338C2}" type="presParOf" srcId="{235E55AF-4BDB-2543-98BB-A382ADD01BA7}" destId="{65DBE167-A90C-354A-B359-E813EF30F514}" srcOrd="7" destOrd="0" presId="urn:microsoft.com/office/officeart/2005/8/layout/venn3"/>
    <dgm:cxn modelId="{81241E74-88AF-3F4E-AF20-0304F00795BE}" type="presParOf" srcId="{235E55AF-4BDB-2543-98BB-A382ADD01BA7}" destId="{D9CCFA21-5C4C-3544-BA08-17EB5D3ACEE5}" srcOrd="8" destOrd="0" presId="urn:microsoft.com/office/officeart/2005/8/layout/venn3"/>
    <dgm:cxn modelId="{307681D1-545C-C148-9181-8274D477A6C1}" type="presParOf" srcId="{235E55AF-4BDB-2543-98BB-A382ADD01BA7}" destId="{58840CFD-6EDC-0C4C-A13F-8BFB32DF2384}" srcOrd="9" destOrd="0" presId="urn:microsoft.com/office/officeart/2005/8/layout/venn3"/>
    <dgm:cxn modelId="{68A1BD7B-EF0F-AA4A-8B2C-6B8CF22C6135}" type="presParOf" srcId="{235E55AF-4BDB-2543-98BB-A382ADD01BA7}" destId="{CCD57E5D-9D2B-514B-96F3-5FA15C21BFA6}" srcOrd="10" destOrd="0" presId="urn:microsoft.com/office/officeart/2005/8/layout/venn3"/>
    <dgm:cxn modelId="{28D31A18-2B54-5A4D-A656-629537163572}" type="presParOf" srcId="{235E55AF-4BDB-2543-98BB-A382ADD01BA7}" destId="{0F3515AF-9B62-2D4A-BD59-F190C085E4E1}" srcOrd="11" destOrd="0" presId="urn:microsoft.com/office/officeart/2005/8/layout/venn3"/>
    <dgm:cxn modelId="{5E29FB55-7DDE-FE4C-A32D-DB6FD7857DD5}" type="presParOf" srcId="{235E55AF-4BDB-2543-98BB-A382ADD01BA7}" destId="{71ACC8AB-3C91-8340-BD97-8942EA0CD941}" srcOrd="12" destOrd="0" presId="urn:microsoft.com/office/officeart/2005/8/layout/venn3"/>
    <dgm:cxn modelId="{5972BCCF-3559-414D-89B2-64A21F57B143}" type="presParOf" srcId="{235E55AF-4BDB-2543-98BB-A382ADD01BA7}" destId="{5D277F7B-3A9A-AD4F-AE3B-C2D359C6942A}" srcOrd="13" destOrd="0" presId="urn:microsoft.com/office/officeart/2005/8/layout/venn3"/>
    <dgm:cxn modelId="{3FC12265-1C87-4D49-AA6D-A2CF7A751190}" type="presParOf" srcId="{235E55AF-4BDB-2543-98BB-A382ADD01BA7}" destId="{CC954BC0-A195-3949-8F7A-F16C18831791}" srcOrd="1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AAA5196F-D16A-8245-AF80-663DE31382E2}" type="doc">
      <dgm:prSet loTypeId="urn:microsoft.com/office/officeart/2005/8/layout/process5" loCatId="process" qsTypeId="urn:microsoft.com/office/officeart/2005/8/quickstyle/simple2" qsCatId="simple" csTypeId="urn:microsoft.com/office/officeart/2005/8/colors/accent6_2" csCatId="accent6" phldr="1"/>
      <dgm:spPr/>
      <dgm:t>
        <a:bodyPr/>
        <a:lstStyle/>
        <a:p>
          <a:endParaRPr lang="en-GB"/>
        </a:p>
      </dgm:t>
    </dgm:pt>
    <dgm:pt modelId="{D96D044A-D3CD-1543-B865-747187D7E327}">
      <dgm:prSet custT="1"/>
      <dgm:spPr>
        <a:solidFill>
          <a:schemeClr val="accent1">
            <a:lumMod val="20000"/>
            <a:lumOff val="80000"/>
          </a:schemeClr>
        </a:solidFill>
        <a:ln>
          <a:solidFill>
            <a:srgbClr val="C00000"/>
          </a:solidFill>
        </a:ln>
      </dgm:spPr>
      <dgm:t>
        <a:bodyPr/>
        <a:lstStyle/>
        <a:p>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The Quran has been preserved safely, No doubt on its authenticity. </a:t>
          </a:r>
        </a:p>
      </dgm:t>
    </dgm:pt>
    <dgm:pt modelId="{15F24E2F-EEA3-104E-AF97-B55F81D2D01C}" type="sibTrans" cxnId="{FB460C5E-80C8-5B41-85F1-FC80FF2FA13C}">
      <dgm:prSet custT="1"/>
      <dgm:spPr>
        <a:solidFill>
          <a:schemeClr val="accent1">
            <a:lumMod val="20000"/>
            <a:lumOff val="80000"/>
          </a:schemeClr>
        </a:solidFill>
        <a:ln>
          <a:solidFill>
            <a:srgbClr val="C00000"/>
          </a:solidFill>
        </a:ln>
      </dgm:spPr>
      <dgm:t>
        <a:bodyPr/>
        <a:lstStyle/>
        <a:p>
          <a:pPr rtl="0"/>
          <a:endParaRPr lang="en-GB" sz="1400" b="0">
            <a:solidFill>
              <a:srgbClr val="C00000"/>
            </a:solidFill>
            <a:latin typeface="AngsanaUPC" panose="02020603050405020304" pitchFamily="18" charset="-34"/>
            <a:ea typeface="Batang" panose="02030600000101010101" pitchFamily="18" charset="-127"/>
            <a:cs typeface="AngsanaUPC" panose="02020603050405020304" pitchFamily="18" charset="-34"/>
          </a:endParaRPr>
        </a:p>
      </dgm:t>
    </dgm:pt>
    <dgm:pt modelId="{6CA2E6E5-10F4-D046-9FCF-AC599AC9B8DE}" type="parTrans" cxnId="{FB460C5E-80C8-5B41-85F1-FC80FF2FA13C}">
      <dgm:prSet/>
      <dgm:spPr/>
      <dgm:t>
        <a:bodyPr/>
        <a:lstStyle/>
        <a:p>
          <a:endParaRPr lang="en-GB" sz="2000" b="1">
            <a:latin typeface="AngsanaUPC" panose="02020603050405020304" pitchFamily="18" charset="-34"/>
            <a:ea typeface="Batang" panose="02030600000101010101" pitchFamily="18" charset="-127"/>
            <a:cs typeface="AngsanaUPC" panose="02020603050405020304" pitchFamily="18" charset="-34"/>
          </a:endParaRPr>
        </a:p>
      </dgm:t>
    </dgm:pt>
    <dgm:pt modelId="{95BAAEBE-9466-1B4B-AFB7-552A835AE88C}">
      <dgm:prSet custT="1"/>
      <dgm:spPr>
        <a:solidFill>
          <a:schemeClr val="accent1">
            <a:lumMod val="20000"/>
            <a:lumOff val="80000"/>
          </a:schemeClr>
        </a:solidFill>
        <a:ln>
          <a:solidFill>
            <a:srgbClr val="C00000"/>
          </a:solidFill>
        </a:ln>
      </dgm:spPr>
      <dgm:t>
        <a:bodyPr/>
        <a:lstStyle/>
        <a:p>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The Quran is the Eternal Kalam speech of Allah. </a:t>
          </a:r>
        </a:p>
      </dgm:t>
    </dgm:pt>
    <dgm:pt modelId="{FF3149E9-5719-F74B-B4FF-5D20ED505750}" type="sibTrans" cxnId="{FAFA5586-63E1-BF47-BDC0-63E884690711}">
      <dgm:prSet custT="1"/>
      <dgm:spPr>
        <a:solidFill>
          <a:schemeClr val="accent1">
            <a:lumMod val="20000"/>
            <a:lumOff val="80000"/>
          </a:schemeClr>
        </a:solidFill>
        <a:ln>
          <a:solidFill>
            <a:srgbClr val="C00000"/>
          </a:solidFill>
        </a:ln>
      </dgm:spPr>
      <dgm:t>
        <a:bodyPr/>
        <a:lstStyle/>
        <a:p>
          <a:pPr rtl="0"/>
          <a:endParaRPr lang="en-GB" sz="1400" b="0">
            <a:solidFill>
              <a:srgbClr val="C00000"/>
            </a:solidFill>
            <a:latin typeface="AngsanaUPC" panose="02020603050405020304" pitchFamily="18" charset="-34"/>
            <a:ea typeface="Batang" panose="02030600000101010101" pitchFamily="18" charset="-127"/>
            <a:cs typeface="AngsanaUPC" panose="02020603050405020304" pitchFamily="18" charset="-34"/>
          </a:endParaRPr>
        </a:p>
      </dgm:t>
    </dgm:pt>
    <dgm:pt modelId="{D176AB59-37D1-AD43-87B9-17D7FF44207A}" type="parTrans" cxnId="{FAFA5586-63E1-BF47-BDC0-63E884690711}">
      <dgm:prSet/>
      <dgm:spPr/>
      <dgm:t>
        <a:bodyPr/>
        <a:lstStyle/>
        <a:p>
          <a:endParaRPr lang="en-GB" sz="2000" b="1">
            <a:latin typeface="AngsanaUPC" panose="02020603050405020304" pitchFamily="18" charset="-34"/>
            <a:ea typeface="Batang" panose="02030600000101010101" pitchFamily="18" charset="-127"/>
            <a:cs typeface="AngsanaUPC" panose="02020603050405020304" pitchFamily="18" charset="-34"/>
          </a:endParaRPr>
        </a:p>
      </dgm:t>
    </dgm:pt>
    <dgm:pt modelId="{4FD696E6-46A3-3147-9E02-D4733A73CC08}">
      <dgm:prSet custT="1"/>
      <dgm:spPr>
        <a:solidFill>
          <a:schemeClr val="accent1">
            <a:lumMod val="20000"/>
            <a:lumOff val="80000"/>
          </a:schemeClr>
        </a:solidFill>
        <a:ln>
          <a:solidFill>
            <a:srgbClr val="C00000"/>
          </a:solidFill>
        </a:ln>
      </dgm:spPr>
      <dgm:t>
        <a:bodyPr/>
        <a:lstStyle/>
        <a:p>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It was then written in t</a:t>
          </a:r>
          <a:r>
            <a:rPr lang="en-US"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he</a:t>
          </a:r>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 Preserved tablet is unapproachable. Its Protected, Guarded. </a:t>
          </a:r>
        </a:p>
      </dgm:t>
    </dgm:pt>
    <dgm:pt modelId="{D32B76A7-1B49-3F4A-A1E3-EC7EAFD31DE1}" type="sibTrans" cxnId="{061E016D-7EA2-1247-8574-EDFCC3FB174D}">
      <dgm:prSet custT="1"/>
      <dgm:spPr>
        <a:solidFill>
          <a:schemeClr val="accent1">
            <a:lumMod val="20000"/>
            <a:lumOff val="80000"/>
          </a:schemeClr>
        </a:solidFill>
        <a:ln>
          <a:solidFill>
            <a:srgbClr val="C00000"/>
          </a:solidFill>
        </a:ln>
      </dgm:spPr>
      <dgm:t>
        <a:bodyPr/>
        <a:lstStyle/>
        <a:p>
          <a:pPr rtl="0"/>
          <a:endParaRPr lang="en-GB" sz="1400" b="0">
            <a:solidFill>
              <a:srgbClr val="C00000"/>
            </a:solidFill>
            <a:latin typeface="AngsanaUPC" panose="02020603050405020304" pitchFamily="18" charset="-34"/>
            <a:ea typeface="Batang" panose="02030600000101010101" pitchFamily="18" charset="-127"/>
            <a:cs typeface="AngsanaUPC" panose="02020603050405020304" pitchFamily="18" charset="-34"/>
          </a:endParaRPr>
        </a:p>
      </dgm:t>
    </dgm:pt>
    <dgm:pt modelId="{723AE2E4-4DF5-4549-8FFA-03AC29DB0EFE}" type="parTrans" cxnId="{061E016D-7EA2-1247-8574-EDFCC3FB174D}">
      <dgm:prSet/>
      <dgm:spPr/>
      <dgm:t>
        <a:bodyPr/>
        <a:lstStyle/>
        <a:p>
          <a:endParaRPr lang="en-GB" sz="2000" b="1">
            <a:latin typeface="AngsanaUPC" panose="02020603050405020304" pitchFamily="18" charset="-34"/>
            <a:ea typeface="Batang" panose="02030600000101010101" pitchFamily="18" charset="-127"/>
            <a:cs typeface="AngsanaUPC" panose="02020603050405020304" pitchFamily="18" charset="-34"/>
          </a:endParaRPr>
        </a:p>
      </dgm:t>
    </dgm:pt>
    <dgm:pt modelId="{F91AD051-5BE8-5245-93BE-97603B704468}">
      <dgm:prSet custT="1"/>
      <dgm:spPr>
        <a:solidFill>
          <a:schemeClr val="accent1">
            <a:lumMod val="20000"/>
            <a:lumOff val="80000"/>
          </a:schemeClr>
        </a:solidFill>
        <a:ln>
          <a:solidFill>
            <a:srgbClr val="C00000"/>
          </a:solidFill>
        </a:ln>
      </dgm:spPr>
      <dgm:t>
        <a:bodyPr/>
        <a:lstStyle/>
        <a:p>
          <a:pPr rtl="0"/>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The Trustworthiness of the angels has been affirmed by Allah.</a:t>
          </a:r>
        </a:p>
      </dgm:t>
    </dgm:pt>
    <dgm:pt modelId="{DE0C3869-84EA-2D47-9584-472657FF227B}" type="sibTrans" cxnId="{3251472F-D2CD-C142-BBA8-B9B56C1477F4}">
      <dgm:prSet custT="1"/>
      <dgm:spPr>
        <a:solidFill>
          <a:schemeClr val="accent1">
            <a:lumMod val="20000"/>
            <a:lumOff val="80000"/>
          </a:schemeClr>
        </a:solidFill>
        <a:ln>
          <a:solidFill>
            <a:srgbClr val="C00000"/>
          </a:solidFill>
        </a:ln>
      </dgm:spPr>
      <dgm:t>
        <a:bodyPr/>
        <a:lstStyle/>
        <a:p>
          <a:pPr rtl="0"/>
          <a:endParaRPr lang="en-GB" sz="1400" b="0">
            <a:solidFill>
              <a:srgbClr val="C00000"/>
            </a:solidFill>
            <a:latin typeface="AngsanaUPC" panose="02020603050405020304" pitchFamily="18" charset="-34"/>
            <a:ea typeface="Batang" panose="02030600000101010101" pitchFamily="18" charset="-127"/>
            <a:cs typeface="AngsanaUPC" panose="02020603050405020304" pitchFamily="18" charset="-34"/>
          </a:endParaRPr>
        </a:p>
      </dgm:t>
    </dgm:pt>
    <dgm:pt modelId="{4FB803E0-2F55-0C43-9535-CC1852E0DFA4}" type="parTrans" cxnId="{3251472F-D2CD-C142-BBA8-B9B56C1477F4}">
      <dgm:prSet/>
      <dgm:spPr/>
      <dgm:t>
        <a:bodyPr/>
        <a:lstStyle/>
        <a:p>
          <a:endParaRPr lang="en-GB" sz="2000" b="1">
            <a:latin typeface="AngsanaUPC" panose="02020603050405020304" pitchFamily="18" charset="-34"/>
            <a:ea typeface="Batang" panose="02030600000101010101" pitchFamily="18" charset="-127"/>
            <a:cs typeface="AngsanaUPC" panose="02020603050405020304" pitchFamily="18" charset="-34"/>
          </a:endParaRPr>
        </a:p>
      </dgm:t>
    </dgm:pt>
    <dgm:pt modelId="{BAEF17A1-9D1E-DD41-BD6D-03EBEC61670D}">
      <dgm:prSet custT="1"/>
      <dgm:spPr>
        <a:solidFill>
          <a:schemeClr val="accent1">
            <a:lumMod val="20000"/>
            <a:lumOff val="80000"/>
          </a:schemeClr>
        </a:solidFill>
        <a:ln>
          <a:solidFill>
            <a:srgbClr val="C00000"/>
          </a:solidFill>
        </a:ln>
      </dgm:spPr>
      <dgm:t>
        <a:bodyPr/>
        <a:lstStyle/>
        <a:p>
          <a:pPr rtl="0"/>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The </a:t>
          </a:r>
          <a:r>
            <a:rPr lang="en-AU" sz="1400" b="0" dirty="0">
              <a:solidFill>
                <a:srgbClr val="C00000"/>
              </a:solidFill>
            </a:rPr>
            <a:t>trustworthy Angel Jibril revealed Quran to the Prophet </a:t>
          </a:r>
          <a:r>
            <a:rPr lang="ar-SA" sz="1400" b="0" dirty="0" err="1">
              <a:solidFill>
                <a:srgbClr val="C00000"/>
              </a:solidFill>
            </a:rPr>
            <a:t>ﷺ</a:t>
          </a:r>
          <a:r>
            <a:rPr lang="en-AU" sz="1400" b="0" dirty="0">
              <a:solidFill>
                <a:srgbClr val="C00000"/>
              </a:solidFill>
            </a:rPr>
            <a:t> faithfully, without any alteration, and who then passed it on to mankind</a:t>
          </a:r>
          <a:endPar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endParaRPr>
        </a:p>
      </dgm:t>
    </dgm:pt>
    <dgm:pt modelId="{797B4B9F-D21D-1649-BB6E-1E15DBEAE203}" type="sibTrans" cxnId="{60F56C92-0534-4B4E-B988-206F4C550140}">
      <dgm:prSet custT="1"/>
      <dgm:spPr>
        <a:solidFill>
          <a:schemeClr val="accent1">
            <a:lumMod val="20000"/>
            <a:lumOff val="80000"/>
          </a:schemeClr>
        </a:solidFill>
        <a:ln>
          <a:solidFill>
            <a:srgbClr val="C00000"/>
          </a:solidFill>
        </a:ln>
      </dgm:spPr>
      <dgm:t>
        <a:bodyPr/>
        <a:lstStyle/>
        <a:p>
          <a:pPr rtl="0"/>
          <a:endParaRPr lang="en-GB" sz="1400" b="0">
            <a:solidFill>
              <a:srgbClr val="C00000"/>
            </a:solidFill>
            <a:latin typeface="AngsanaUPC" panose="02020603050405020304" pitchFamily="18" charset="-34"/>
            <a:ea typeface="Batang" panose="02030600000101010101" pitchFamily="18" charset="-127"/>
            <a:cs typeface="AngsanaUPC" panose="02020603050405020304" pitchFamily="18" charset="-34"/>
          </a:endParaRPr>
        </a:p>
      </dgm:t>
    </dgm:pt>
    <dgm:pt modelId="{0C977078-1983-9C40-B821-A460A4702165}" type="parTrans" cxnId="{60F56C92-0534-4B4E-B988-206F4C550140}">
      <dgm:prSet/>
      <dgm:spPr/>
      <dgm:t>
        <a:bodyPr/>
        <a:lstStyle/>
        <a:p>
          <a:endParaRPr lang="en-GB" sz="2000" b="1">
            <a:latin typeface="AngsanaUPC" panose="02020603050405020304" pitchFamily="18" charset="-34"/>
            <a:ea typeface="Batang" panose="02030600000101010101" pitchFamily="18" charset="-127"/>
            <a:cs typeface="AngsanaUPC" panose="02020603050405020304" pitchFamily="18" charset="-34"/>
          </a:endParaRPr>
        </a:p>
      </dgm:t>
    </dgm:pt>
    <dgm:pt modelId="{9C940807-0B93-FB47-BBEB-B1B1188B0A8A}">
      <dgm:prSet custT="1"/>
      <dgm:spPr>
        <a:solidFill>
          <a:schemeClr val="accent1">
            <a:lumMod val="20000"/>
            <a:lumOff val="80000"/>
          </a:schemeClr>
        </a:solidFill>
        <a:ln>
          <a:solidFill>
            <a:srgbClr val="C00000"/>
          </a:solidFill>
        </a:ln>
      </dgm:spPr>
      <dgm:t>
        <a:bodyPr/>
        <a:lstStyle/>
        <a:p>
          <a:pPr rtl="0"/>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The prophet </a:t>
          </a:r>
          <a:r>
            <a:rPr lang="ar" sz="1400" b="0" i="0" dirty="0">
              <a:solidFill>
                <a:srgbClr val="C00000"/>
              </a:solidFill>
              <a:effectLst/>
              <a:latin typeface="Chalkboard" panose="03050602040202020205" pitchFamily="66" charset="77"/>
              <a:ea typeface="Batang" panose="02030600000101010101" pitchFamily="18" charset="-127"/>
            </a:rPr>
            <a:t>ﷺ</a:t>
          </a:r>
          <a:r>
            <a:rPr lang="en-AU"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 has been proven that he would not forget or miss any verse..</a:t>
          </a:r>
          <a:endParaRPr lang="en-GB"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endParaRPr>
        </a:p>
      </dgm:t>
    </dgm:pt>
    <dgm:pt modelId="{70987D21-E568-A846-A648-AC6B6BF53C91}" type="sibTrans" cxnId="{BC13E16F-372F-4F4C-B6A7-EE4E1CA2984E}">
      <dgm:prSet custT="1"/>
      <dgm:spPr>
        <a:solidFill>
          <a:schemeClr val="accent1">
            <a:lumMod val="20000"/>
            <a:lumOff val="80000"/>
          </a:schemeClr>
        </a:solidFill>
        <a:ln>
          <a:solidFill>
            <a:srgbClr val="C00000"/>
          </a:solidFill>
        </a:ln>
      </dgm:spPr>
      <dgm:t>
        <a:bodyPr/>
        <a:lstStyle/>
        <a:p>
          <a:pPr rtl="0"/>
          <a:endParaRPr lang="en-GB" sz="1400" b="0">
            <a:solidFill>
              <a:srgbClr val="C00000"/>
            </a:solidFill>
            <a:latin typeface="AngsanaUPC" panose="02020603050405020304" pitchFamily="18" charset="-34"/>
            <a:ea typeface="Batang" panose="02030600000101010101" pitchFamily="18" charset="-127"/>
            <a:cs typeface="AngsanaUPC" panose="02020603050405020304" pitchFamily="18" charset="-34"/>
          </a:endParaRPr>
        </a:p>
      </dgm:t>
    </dgm:pt>
    <dgm:pt modelId="{9A8435EB-1DC6-3B48-933E-F09B5C2EAC8E}" type="parTrans" cxnId="{BC13E16F-372F-4F4C-B6A7-EE4E1CA2984E}">
      <dgm:prSet/>
      <dgm:spPr/>
      <dgm:t>
        <a:bodyPr/>
        <a:lstStyle/>
        <a:p>
          <a:endParaRPr lang="en-GB" sz="2000" b="1">
            <a:latin typeface="AngsanaUPC" panose="02020603050405020304" pitchFamily="18" charset="-34"/>
            <a:ea typeface="Batang" panose="02030600000101010101" pitchFamily="18" charset="-127"/>
            <a:cs typeface="AngsanaUPC" panose="02020603050405020304" pitchFamily="18" charset="-34"/>
          </a:endParaRPr>
        </a:p>
      </dgm:t>
    </dgm:pt>
    <dgm:pt modelId="{B7EBC444-3EE2-C445-8325-13313E71D90C}">
      <dgm:prSet custT="1"/>
      <dgm:spPr>
        <a:solidFill>
          <a:schemeClr val="accent1">
            <a:lumMod val="20000"/>
            <a:lumOff val="80000"/>
          </a:schemeClr>
        </a:solidFill>
        <a:ln>
          <a:solidFill>
            <a:srgbClr val="C00000"/>
          </a:solidFill>
        </a:ln>
      </dgm:spPr>
      <dgm:t>
        <a:bodyPr/>
        <a:lstStyle/>
        <a:p>
          <a:pPr rtl="0"/>
          <a:r>
            <a:rPr lang="en-US" sz="1400" b="0" dirty="0">
              <a:solidFill>
                <a:srgbClr val="C00000"/>
              </a:solidFill>
              <a:latin typeface="Chalkboard" panose="03050602040202020205" pitchFamily="66" charset="77"/>
              <a:ea typeface="Batang" panose="02030600000101010101" pitchFamily="18" charset="-127"/>
              <a:cs typeface="AngsanaUPC" panose="02020603050405020304" pitchFamily="18" charset="-34"/>
            </a:rPr>
            <a:t>Allah affirms: “</a:t>
          </a:r>
          <a:r>
            <a:rPr lang="en-AU" sz="1400" b="0" dirty="0">
              <a:solidFill>
                <a:srgbClr val="C00000"/>
              </a:solidFill>
            </a:rPr>
            <a:t>It is certainly We Who have revealed the Reminder, and it is certainly We Who will preserve it”(al-</a:t>
          </a:r>
          <a:r>
            <a:rPr lang="en-AU" sz="1400" b="0" dirty="0" err="1">
              <a:solidFill>
                <a:srgbClr val="C00000"/>
              </a:solidFill>
            </a:rPr>
            <a:t>hijr</a:t>
          </a:r>
          <a:r>
            <a:rPr lang="en-AU" sz="1400" b="0" dirty="0">
              <a:solidFill>
                <a:srgbClr val="C00000"/>
              </a:solidFill>
            </a:rPr>
            <a:t>, 15:9)</a:t>
          </a:r>
        </a:p>
      </dgm:t>
    </dgm:pt>
    <dgm:pt modelId="{898AF55C-C301-7A42-8BF1-0BD23E217C76}" type="parTrans" cxnId="{207A258C-2B3E-7C4C-9B69-6E103EA8B082}">
      <dgm:prSet/>
      <dgm:spPr/>
      <dgm:t>
        <a:bodyPr/>
        <a:lstStyle/>
        <a:p>
          <a:endParaRPr lang="en-GB" sz="2000" b="1">
            <a:latin typeface="AngsanaUPC" panose="02020603050405020304" pitchFamily="18" charset="-34"/>
            <a:ea typeface="Batang" panose="02030600000101010101" pitchFamily="18" charset="-127"/>
            <a:cs typeface="AngsanaUPC" panose="02020603050405020304" pitchFamily="18" charset="-34"/>
          </a:endParaRPr>
        </a:p>
      </dgm:t>
    </dgm:pt>
    <dgm:pt modelId="{437C0737-0DAF-144A-90B6-7144F967DE19}" type="sibTrans" cxnId="{207A258C-2B3E-7C4C-9B69-6E103EA8B082}">
      <dgm:prSet/>
      <dgm:spPr/>
      <dgm:t>
        <a:bodyPr/>
        <a:lstStyle/>
        <a:p>
          <a:endParaRPr lang="en-GB" b="1">
            <a:latin typeface="AngsanaUPC" panose="02020603050405020304" pitchFamily="18" charset="-34"/>
            <a:ea typeface="Batang" panose="02030600000101010101" pitchFamily="18" charset="-127"/>
            <a:cs typeface="AngsanaUPC" panose="02020603050405020304" pitchFamily="18" charset="-34"/>
          </a:endParaRPr>
        </a:p>
      </dgm:t>
    </dgm:pt>
    <dgm:pt modelId="{E50FA0C6-AD31-EA46-8831-7F7D533885A9}" type="pres">
      <dgm:prSet presAssocID="{AAA5196F-D16A-8245-AF80-663DE31382E2}" presName="diagram" presStyleCnt="0">
        <dgm:presLayoutVars>
          <dgm:dir/>
          <dgm:resizeHandles val="exact"/>
        </dgm:presLayoutVars>
      </dgm:prSet>
      <dgm:spPr/>
      <dgm:t>
        <a:bodyPr/>
        <a:lstStyle/>
        <a:p>
          <a:endParaRPr lang="en-US"/>
        </a:p>
      </dgm:t>
    </dgm:pt>
    <dgm:pt modelId="{2D3B4B2A-97DC-7844-A33E-CD521C7FDADA}" type="pres">
      <dgm:prSet presAssocID="{D96D044A-D3CD-1543-B865-747187D7E327}" presName="node" presStyleLbl="node1" presStyleIdx="0" presStyleCnt="7">
        <dgm:presLayoutVars>
          <dgm:bulletEnabled val="1"/>
        </dgm:presLayoutVars>
      </dgm:prSet>
      <dgm:spPr/>
      <dgm:t>
        <a:bodyPr/>
        <a:lstStyle/>
        <a:p>
          <a:endParaRPr lang="en-US"/>
        </a:p>
      </dgm:t>
    </dgm:pt>
    <dgm:pt modelId="{E9379B5F-D852-F746-8AA6-E08B83060DF6}" type="pres">
      <dgm:prSet presAssocID="{15F24E2F-EEA3-104E-AF97-B55F81D2D01C}" presName="sibTrans" presStyleLbl="sibTrans2D1" presStyleIdx="0" presStyleCnt="6"/>
      <dgm:spPr/>
      <dgm:t>
        <a:bodyPr/>
        <a:lstStyle/>
        <a:p>
          <a:endParaRPr lang="en-US"/>
        </a:p>
      </dgm:t>
    </dgm:pt>
    <dgm:pt modelId="{A9111D25-EF5C-8B41-9ED8-0ACEE3C1FFCF}" type="pres">
      <dgm:prSet presAssocID="{15F24E2F-EEA3-104E-AF97-B55F81D2D01C}" presName="connectorText" presStyleLbl="sibTrans2D1" presStyleIdx="0" presStyleCnt="6"/>
      <dgm:spPr/>
      <dgm:t>
        <a:bodyPr/>
        <a:lstStyle/>
        <a:p>
          <a:endParaRPr lang="en-US"/>
        </a:p>
      </dgm:t>
    </dgm:pt>
    <dgm:pt modelId="{C8B7D6F3-45FF-8143-8F98-8CA203730B28}" type="pres">
      <dgm:prSet presAssocID="{95BAAEBE-9466-1B4B-AFB7-552A835AE88C}" presName="node" presStyleLbl="node1" presStyleIdx="1" presStyleCnt="7">
        <dgm:presLayoutVars>
          <dgm:bulletEnabled val="1"/>
        </dgm:presLayoutVars>
      </dgm:prSet>
      <dgm:spPr/>
      <dgm:t>
        <a:bodyPr/>
        <a:lstStyle/>
        <a:p>
          <a:endParaRPr lang="en-US"/>
        </a:p>
      </dgm:t>
    </dgm:pt>
    <dgm:pt modelId="{B4DF64DF-3250-0C46-831B-2F501D730893}" type="pres">
      <dgm:prSet presAssocID="{FF3149E9-5719-F74B-B4FF-5D20ED505750}" presName="sibTrans" presStyleLbl="sibTrans2D1" presStyleIdx="1" presStyleCnt="6"/>
      <dgm:spPr/>
      <dgm:t>
        <a:bodyPr/>
        <a:lstStyle/>
        <a:p>
          <a:endParaRPr lang="en-US"/>
        </a:p>
      </dgm:t>
    </dgm:pt>
    <dgm:pt modelId="{FF82208C-D129-554F-BA68-F95D6F4CB571}" type="pres">
      <dgm:prSet presAssocID="{FF3149E9-5719-F74B-B4FF-5D20ED505750}" presName="connectorText" presStyleLbl="sibTrans2D1" presStyleIdx="1" presStyleCnt="6"/>
      <dgm:spPr/>
      <dgm:t>
        <a:bodyPr/>
        <a:lstStyle/>
        <a:p>
          <a:endParaRPr lang="en-US"/>
        </a:p>
      </dgm:t>
    </dgm:pt>
    <dgm:pt modelId="{332971A5-D370-7047-9241-51C4F3F17F8E}" type="pres">
      <dgm:prSet presAssocID="{4FD696E6-46A3-3147-9E02-D4733A73CC08}" presName="node" presStyleLbl="node1" presStyleIdx="2" presStyleCnt="7">
        <dgm:presLayoutVars>
          <dgm:bulletEnabled val="1"/>
        </dgm:presLayoutVars>
      </dgm:prSet>
      <dgm:spPr/>
      <dgm:t>
        <a:bodyPr/>
        <a:lstStyle/>
        <a:p>
          <a:endParaRPr lang="en-US"/>
        </a:p>
      </dgm:t>
    </dgm:pt>
    <dgm:pt modelId="{BA7D9371-3127-9B4F-8E32-49FAEC78FF0F}" type="pres">
      <dgm:prSet presAssocID="{D32B76A7-1B49-3F4A-A1E3-EC7EAFD31DE1}" presName="sibTrans" presStyleLbl="sibTrans2D1" presStyleIdx="2" presStyleCnt="6"/>
      <dgm:spPr/>
      <dgm:t>
        <a:bodyPr/>
        <a:lstStyle/>
        <a:p>
          <a:endParaRPr lang="en-US"/>
        </a:p>
      </dgm:t>
    </dgm:pt>
    <dgm:pt modelId="{808AC299-D503-7C4A-9065-789E2FDB22F1}" type="pres">
      <dgm:prSet presAssocID="{D32B76A7-1B49-3F4A-A1E3-EC7EAFD31DE1}" presName="connectorText" presStyleLbl="sibTrans2D1" presStyleIdx="2" presStyleCnt="6"/>
      <dgm:spPr/>
      <dgm:t>
        <a:bodyPr/>
        <a:lstStyle/>
        <a:p>
          <a:endParaRPr lang="en-US"/>
        </a:p>
      </dgm:t>
    </dgm:pt>
    <dgm:pt modelId="{716386F7-5ECC-684C-99E9-86066CE702B0}" type="pres">
      <dgm:prSet presAssocID="{F91AD051-5BE8-5245-93BE-97603B704468}" presName="node" presStyleLbl="node1" presStyleIdx="3" presStyleCnt="7">
        <dgm:presLayoutVars>
          <dgm:bulletEnabled val="1"/>
        </dgm:presLayoutVars>
      </dgm:prSet>
      <dgm:spPr/>
      <dgm:t>
        <a:bodyPr/>
        <a:lstStyle/>
        <a:p>
          <a:endParaRPr lang="en-US"/>
        </a:p>
      </dgm:t>
    </dgm:pt>
    <dgm:pt modelId="{724B33A6-A2BB-F949-ACE3-05FAE8F787F3}" type="pres">
      <dgm:prSet presAssocID="{DE0C3869-84EA-2D47-9584-472657FF227B}" presName="sibTrans" presStyleLbl="sibTrans2D1" presStyleIdx="3" presStyleCnt="6"/>
      <dgm:spPr/>
      <dgm:t>
        <a:bodyPr/>
        <a:lstStyle/>
        <a:p>
          <a:endParaRPr lang="en-US"/>
        </a:p>
      </dgm:t>
    </dgm:pt>
    <dgm:pt modelId="{3C2259B9-3316-494B-A627-DC4CD6483D3B}" type="pres">
      <dgm:prSet presAssocID="{DE0C3869-84EA-2D47-9584-472657FF227B}" presName="connectorText" presStyleLbl="sibTrans2D1" presStyleIdx="3" presStyleCnt="6"/>
      <dgm:spPr/>
      <dgm:t>
        <a:bodyPr/>
        <a:lstStyle/>
        <a:p>
          <a:endParaRPr lang="en-US"/>
        </a:p>
      </dgm:t>
    </dgm:pt>
    <dgm:pt modelId="{776182B9-231E-E74B-B141-6DE22897F1B8}" type="pres">
      <dgm:prSet presAssocID="{BAEF17A1-9D1E-DD41-BD6D-03EBEC61670D}" presName="node" presStyleLbl="node1" presStyleIdx="4" presStyleCnt="7">
        <dgm:presLayoutVars>
          <dgm:bulletEnabled val="1"/>
        </dgm:presLayoutVars>
      </dgm:prSet>
      <dgm:spPr/>
      <dgm:t>
        <a:bodyPr/>
        <a:lstStyle/>
        <a:p>
          <a:endParaRPr lang="en-US"/>
        </a:p>
      </dgm:t>
    </dgm:pt>
    <dgm:pt modelId="{43A49663-18CC-9046-977F-6E028A6FBDFB}" type="pres">
      <dgm:prSet presAssocID="{797B4B9F-D21D-1649-BB6E-1E15DBEAE203}" presName="sibTrans" presStyleLbl="sibTrans2D1" presStyleIdx="4" presStyleCnt="6"/>
      <dgm:spPr/>
      <dgm:t>
        <a:bodyPr/>
        <a:lstStyle/>
        <a:p>
          <a:endParaRPr lang="en-US"/>
        </a:p>
      </dgm:t>
    </dgm:pt>
    <dgm:pt modelId="{09A044D7-F083-024E-B0A9-86B423CC9B94}" type="pres">
      <dgm:prSet presAssocID="{797B4B9F-D21D-1649-BB6E-1E15DBEAE203}" presName="connectorText" presStyleLbl="sibTrans2D1" presStyleIdx="4" presStyleCnt="6"/>
      <dgm:spPr/>
      <dgm:t>
        <a:bodyPr/>
        <a:lstStyle/>
        <a:p>
          <a:endParaRPr lang="en-US"/>
        </a:p>
      </dgm:t>
    </dgm:pt>
    <dgm:pt modelId="{2D6870A2-088C-FF41-B59A-B48A0B961145}" type="pres">
      <dgm:prSet presAssocID="{9C940807-0B93-FB47-BBEB-B1B1188B0A8A}" presName="node" presStyleLbl="node1" presStyleIdx="5" presStyleCnt="7">
        <dgm:presLayoutVars>
          <dgm:bulletEnabled val="1"/>
        </dgm:presLayoutVars>
      </dgm:prSet>
      <dgm:spPr/>
      <dgm:t>
        <a:bodyPr/>
        <a:lstStyle/>
        <a:p>
          <a:endParaRPr lang="en-US"/>
        </a:p>
      </dgm:t>
    </dgm:pt>
    <dgm:pt modelId="{F9282522-2F6D-D14F-BF61-09E782B7EED0}" type="pres">
      <dgm:prSet presAssocID="{70987D21-E568-A846-A648-AC6B6BF53C91}" presName="sibTrans" presStyleLbl="sibTrans2D1" presStyleIdx="5" presStyleCnt="6"/>
      <dgm:spPr/>
      <dgm:t>
        <a:bodyPr/>
        <a:lstStyle/>
        <a:p>
          <a:endParaRPr lang="en-US"/>
        </a:p>
      </dgm:t>
    </dgm:pt>
    <dgm:pt modelId="{00643E67-EF8D-D546-A0AF-AC13095593DB}" type="pres">
      <dgm:prSet presAssocID="{70987D21-E568-A846-A648-AC6B6BF53C91}" presName="connectorText" presStyleLbl="sibTrans2D1" presStyleIdx="5" presStyleCnt="6"/>
      <dgm:spPr/>
      <dgm:t>
        <a:bodyPr/>
        <a:lstStyle/>
        <a:p>
          <a:endParaRPr lang="en-US"/>
        </a:p>
      </dgm:t>
    </dgm:pt>
    <dgm:pt modelId="{D6EA04AD-A837-124E-8821-BA39ADE75C52}" type="pres">
      <dgm:prSet presAssocID="{B7EBC444-3EE2-C445-8325-13313E71D90C}" presName="node" presStyleLbl="node1" presStyleIdx="6" presStyleCnt="7">
        <dgm:presLayoutVars>
          <dgm:bulletEnabled val="1"/>
        </dgm:presLayoutVars>
      </dgm:prSet>
      <dgm:spPr/>
      <dgm:t>
        <a:bodyPr/>
        <a:lstStyle/>
        <a:p>
          <a:endParaRPr lang="en-US"/>
        </a:p>
      </dgm:t>
    </dgm:pt>
  </dgm:ptLst>
  <dgm:cxnLst>
    <dgm:cxn modelId="{1C268737-E3D4-684B-94E6-80906EF2B501}" type="presOf" srcId="{DE0C3869-84EA-2D47-9584-472657FF227B}" destId="{3C2259B9-3316-494B-A627-DC4CD6483D3B}" srcOrd="1" destOrd="0" presId="urn:microsoft.com/office/officeart/2005/8/layout/process5"/>
    <dgm:cxn modelId="{81D5C67E-083B-A447-B65A-DBA6ED886EDD}" type="presOf" srcId="{9C940807-0B93-FB47-BBEB-B1B1188B0A8A}" destId="{2D6870A2-088C-FF41-B59A-B48A0B961145}" srcOrd="0" destOrd="0" presId="urn:microsoft.com/office/officeart/2005/8/layout/process5"/>
    <dgm:cxn modelId="{FAFA5586-63E1-BF47-BDC0-63E884690711}" srcId="{AAA5196F-D16A-8245-AF80-663DE31382E2}" destId="{95BAAEBE-9466-1B4B-AFB7-552A835AE88C}" srcOrd="1" destOrd="0" parTransId="{D176AB59-37D1-AD43-87B9-17D7FF44207A}" sibTransId="{FF3149E9-5719-F74B-B4FF-5D20ED505750}"/>
    <dgm:cxn modelId="{B2FCFA7A-4708-7240-96A6-ADDA30531B59}" type="presOf" srcId="{797B4B9F-D21D-1649-BB6E-1E15DBEAE203}" destId="{09A044D7-F083-024E-B0A9-86B423CC9B94}" srcOrd="1" destOrd="0" presId="urn:microsoft.com/office/officeart/2005/8/layout/process5"/>
    <dgm:cxn modelId="{3511BE08-B822-F14F-955D-92D1C348E369}" type="presOf" srcId="{70987D21-E568-A846-A648-AC6B6BF53C91}" destId="{F9282522-2F6D-D14F-BF61-09E782B7EED0}" srcOrd="0" destOrd="0" presId="urn:microsoft.com/office/officeart/2005/8/layout/process5"/>
    <dgm:cxn modelId="{BC13E16F-372F-4F4C-B6A7-EE4E1CA2984E}" srcId="{AAA5196F-D16A-8245-AF80-663DE31382E2}" destId="{9C940807-0B93-FB47-BBEB-B1B1188B0A8A}" srcOrd="5" destOrd="0" parTransId="{9A8435EB-1DC6-3B48-933E-F09B5C2EAC8E}" sibTransId="{70987D21-E568-A846-A648-AC6B6BF53C91}"/>
    <dgm:cxn modelId="{3E5159E7-6AF9-8F4E-9C1A-50FA17CAE0DF}" type="presOf" srcId="{B7EBC444-3EE2-C445-8325-13313E71D90C}" destId="{D6EA04AD-A837-124E-8821-BA39ADE75C52}" srcOrd="0" destOrd="0" presId="urn:microsoft.com/office/officeart/2005/8/layout/process5"/>
    <dgm:cxn modelId="{60F56C92-0534-4B4E-B988-206F4C550140}" srcId="{AAA5196F-D16A-8245-AF80-663DE31382E2}" destId="{BAEF17A1-9D1E-DD41-BD6D-03EBEC61670D}" srcOrd="4" destOrd="0" parTransId="{0C977078-1983-9C40-B821-A460A4702165}" sibTransId="{797B4B9F-D21D-1649-BB6E-1E15DBEAE203}"/>
    <dgm:cxn modelId="{77E388DE-76F4-364A-A74D-E5A238538E0F}" type="presOf" srcId="{15F24E2F-EEA3-104E-AF97-B55F81D2D01C}" destId="{E9379B5F-D852-F746-8AA6-E08B83060DF6}" srcOrd="0" destOrd="0" presId="urn:microsoft.com/office/officeart/2005/8/layout/process5"/>
    <dgm:cxn modelId="{061E016D-7EA2-1247-8574-EDFCC3FB174D}" srcId="{AAA5196F-D16A-8245-AF80-663DE31382E2}" destId="{4FD696E6-46A3-3147-9E02-D4733A73CC08}" srcOrd="2" destOrd="0" parTransId="{723AE2E4-4DF5-4549-8FFA-03AC29DB0EFE}" sibTransId="{D32B76A7-1B49-3F4A-A1E3-EC7EAFD31DE1}"/>
    <dgm:cxn modelId="{912EBDB4-6BB4-6F4D-9EAB-19BADF3E8821}" type="presOf" srcId="{95BAAEBE-9466-1B4B-AFB7-552A835AE88C}" destId="{C8B7D6F3-45FF-8143-8F98-8CA203730B28}" srcOrd="0" destOrd="0" presId="urn:microsoft.com/office/officeart/2005/8/layout/process5"/>
    <dgm:cxn modelId="{10FBE9BB-FF7A-C648-A5D1-A46717F250F6}" type="presOf" srcId="{797B4B9F-D21D-1649-BB6E-1E15DBEAE203}" destId="{43A49663-18CC-9046-977F-6E028A6FBDFB}" srcOrd="0" destOrd="0" presId="urn:microsoft.com/office/officeart/2005/8/layout/process5"/>
    <dgm:cxn modelId="{FB460C5E-80C8-5B41-85F1-FC80FF2FA13C}" srcId="{AAA5196F-D16A-8245-AF80-663DE31382E2}" destId="{D96D044A-D3CD-1543-B865-747187D7E327}" srcOrd="0" destOrd="0" parTransId="{6CA2E6E5-10F4-D046-9FCF-AC599AC9B8DE}" sibTransId="{15F24E2F-EEA3-104E-AF97-B55F81D2D01C}"/>
    <dgm:cxn modelId="{9484F2B8-1310-ED43-825A-F815BEC3964F}" type="presOf" srcId="{15F24E2F-EEA3-104E-AF97-B55F81D2D01C}" destId="{A9111D25-EF5C-8B41-9ED8-0ACEE3C1FFCF}" srcOrd="1" destOrd="0" presId="urn:microsoft.com/office/officeart/2005/8/layout/process5"/>
    <dgm:cxn modelId="{207A258C-2B3E-7C4C-9B69-6E103EA8B082}" srcId="{AAA5196F-D16A-8245-AF80-663DE31382E2}" destId="{B7EBC444-3EE2-C445-8325-13313E71D90C}" srcOrd="6" destOrd="0" parTransId="{898AF55C-C301-7A42-8BF1-0BD23E217C76}" sibTransId="{437C0737-0DAF-144A-90B6-7144F967DE19}"/>
    <dgm:cxn modelId="{DF0EC195-D299-8C4F-A80A-6DE4333BC037}" type="presOf" srcId="{D32B76A7-1B49-3F4A-A1E3-EC7EAFD31DE1}" destId="{BA7D9371-3127-9B4F-8E32-49FAEC78FF0F}" srcOrd="0" destOrd="0" presId="urn:microsoft.com/office/officeart/2005/8/layout/process5"/>
    <dgm:cxn modelId="{A44A0690-AE05-5B4D-B511-579A9FA03EEE}" type="presOf" srcId="{AAA5196F-D16A-8245-AF80-663DE31382E2}" destId="{E50FA0C6-AD31-EA46-8831-7F7D533885A9}" srcOrd="0" destOrd="0" presId="urn:microsoft.com/office/officeart/2005/8/layout/process5"/>
    <dgm:cxn modelId="{606461A9-D0F8-E04D-99BB-F2A545A5747F}" type="presOf" srcId="{70987D21-E568-A846-A648-AC6B6BF53C91}" destId="{00643E67-EF8D-D546-A0AF-AC13095593DB}" srcOrd="1" destOrd="0" presId="urn:microsoft.com/office/officeart/2005/8/layout/process5"/>
    <dgm:cxn modelId="{710845A8-EEB0-4642-B0AE-EB0DFE6734FC}" type="presOf" srcId="{D96D044A-D3CD-1543-B865-747187D7E327}" destId="{2D3B4B2A-97DC-7844-A33E-CD521C7FDADA}" srcOrd="0" destOrd="0" presId="urn:microsoft.com/office/officeart/2005/8/layout/process5"/>
    <dgm:cxn modelId="{CA4BBC37-1FA6-1A45-B5C3-AA1FB2A0D6C0}" type="presOf" srcId="{4FD696E6-46A3-3147-9E02-D4733A73CC08}" destId="{332971A5-D370-7047-9241-51C4F3F17F8E}" srcOrd="0" destOrd="0" presId="urn:microsoft.com/office/officeart/2005/8/layout/process5"/>
    <dgm:cxn modelId="{46338BA9-0F41-9B4D-8C9C-0D76221366F8}" type="presOf" srcId="{F91AD051-5BE8-5245-93BE-97603B704468}" destId="{716386F7-5ECC-684C-99E9-86066CE702B0}" srcOrd="0" destOrd="0" presId="urn:microsoft.com/office/officeart/2005/8/layout/process5"/>
    <dgm:cxn modelId="{3140219B-2025-234F-9C92-A2FB2B165607}" type="presOf" srcId="{BAEF17A1-9D1E-DD41-BD6D-03EBEC61670D}" destId="{776182B9-231E-E74B-B141-6DE22897F1B8}" srcOrd="0" destOrd="0" presId="urn:microsoft.com/office/officeart/2005/8/layout/process5"/>
    <dgm:cxn modelId="{D5206AEF-10E1-C543-B9BA-FCC403FBA93E}" type="presOf" srcId="{DE0C3869-84EA-2D47-9584-472657FF227B}" destId="{724B33A6-A2BB-F949-ACE3-05FAE8F787F3}" srcOrd="0" destOrd="0" presId="urn:microsoft.com/office/officeart/2005/8/layout/process5"/>
    <dgm:cxn modelId="{3251472F-D2CD-C142-BBA8-B9B56C1477F4}" srcId="{AAA5196F-D16A-8245-AF80-663DE31382E2}" destId="{F91AD051-5BE8-5245-93BE-97603B704468}" srcOrd="3" destOrd="0" parTransId="{4FB803E0-2F55-0C43-9535-CC1852E0DFA4}" sibTransId="{DE0C3869-84EA-2D47-9584-472657FF227B}"/>
    <dgm:cxn modelId="{CE945BA2-72E0-5048-BFAD-FA2A32093CBA}" type="presOf" srcId="{FF3149E9-5719-F74B-B4FF-5D20ED505750}" destId="{B4DF64DF-3250-0C46-831B-2F501D730893}" srcOrd="0" destOrd="0" presId="urn:microsoft.com/office/officeart/2005/8/layout/process5"/>
    <dgm:cxn modelId="{79B7E576-6F7D-0A46-9E06-06426457CCFF}" type="presOf" srcId="{D32B76A7-1B49-3F4A-A1E3-EC7EAFD31DE1}" destId="{808AC299-D503-7C4A-9065-789E2FDB22F1}" srcOrd="1" destOrd="0" presId="urn:microsoft.com/office/officeart/2005/8/layout/process5"/>
    <dgm:cxn modelId="{2E05D742-0F6F-7143-A2CF-836905D1B51D}" type="presOf" srcId="{FF3149E9-5719-F74B-B4FF-5D20ED505750}" destId="{FF82208C-D129-554F-BA68-F95D6F4CB571}" srcOrd="1" destOrd="0" presId="urn:microsoft.com/office/officeart/2005/8/layout/process5"/>
    <dgm:cxn modelId="{DB2DCD3C-2C32-5D4F-93AF-2C706CA4EA40}" type="presParOf" srcId="{E50FA0C6-AD31-EA46-8831-7F7D533885A9}" destId="{2D3B4B2A-97DC-7844-A33E-CD521C7FDADA}" srcOrd="0" destOrd="0" presId="urn:microsoft.com/office/officeart/2005/8/layout/process5"/>
    <dgm:cxn modelId="{BC467C01-BECA-8641-BC62-5D441F5CF2C4}" type="presParOf" srcId="{E50FA0C6-AD31-EA46-8831-7F7D533885A9}" destId="{E9379B5F-D852-F746-8AA6-E08B83060DF6}" srcOrd="1" destOrd="0" presId="urn:microsoft.com/office/officeart/2005/8/layout/process5"/>
    <dgm:cxn modelId="{6C66EFC9-B983-C148-A954-B3113EC3D80B}" type="presParOf" srcId="{E9379B5F-D852-F746-8AA6-E08B83060DF6}" destId="{A9111D25-EF5C-8B41-9ED8-0ACEE3C1FFCF}" srcOrd="0" destOrd="0" presId="urn:microsoft.com/office/officeart/2005/8/layout/process5"/>
    <dgm:cxn modelId="{F8CA67B7-6AF5-054F-B9DE-89490CB040B9}" type="presParOf" srcId="{E50FA0C6-AD31-EA46-8831-7F7D533885A9}" destId="{C8B7D6F3-45FF-8143-8F98-8CA203730B28}" srcOrd="2" destOrd="0" presId="urn:microsoft.com/office/officeart/2005/8/layout/process5"/>
    <dgm:cxn modelId="{DFA05DD6-87B0-8445-B496-C4A0F17EE82E}" type="presParOf" srcId="{E50FA0C6-AD31-EA46-8831-7F7D533885A9}" destId="{B4DF64DF-3250-0C46-831B-2F501D730893}" srcOrd="3" destOrd="0" presId="urn:microsoft.com/office/officeart/2005/8/layout/process5"/>
    <dgm:cxn modelId="{DA792D30-AFB6-EE49-BCFA-EF77D70DDEAE}" type="presParOf" srcId="{B4DF64DF-3250-0C46-831B-2F501D730893}" destId="{FF82208C-D129-554F-BA68-F95D6F4CB571}" srcOrd="0" destOrd="0" presId="urn:microsoft.com/office/officeart/2005/8/layout/process5"/>
    <dgm:cxn modelId="{4FF5899B-8C8D-1844-8FCF-DED567FBB3C6}" type="presParOf" srcId="{E50FA0C6-AD31-EA46-8831-7F7D533885A9}" destId="{332971A5-D370-7047-9241-51C4F3F17F8E}" srcOrd="4" destOrd="0" presId="urn:microsoft.com/office/officeart/2005/8/layout/process5"/>
    <dgm:cxn modelId="{E644E7A7-F23A-E74B-9C3E-44572078C7EF}" type="presParOf" srcId="{E50FA0C6-AD31-EA46-8831-7F7D533885A9}" destId="{BA7D9371-3127-9B4F-8E32-49FAEC78FF0F}" srcOrd="5" destOrd="0" presId="urn:microsoft.com/office/officeart/2005/8/layout/process5"/>
    <dgm:cxn modelId="{678E3C64-877D-6C4C-9A5D-EADC21B73C49}" type="presParOf" srcId="{BA7D9371-3127-9B4F-8E32-49FAEC78FF0F}" destId="{808AC299-D503-7C4A-9065-789E2FDB22F1}" srcOrd="0" destOrd="0" presId="urn:microsoft.com/office/officeart/2005/8/layout/process5"/>
    <dgm:cxn modelId="{0BE1DB43-157C-2448-B76B-FFA07DB2173C}" type="presParOf" srcId="{E50FA0C6-AD31-EA46-8831-7F7D533885A9}" destId="{716386F7-5ECC-684C-99E9-86066CE702B0}" srcOrd="6" destOrd="0" presId="urn:microsoft.com/office/officeart/2005/8/layout/process5"/>
    <dgm:cxn modelId="{C69D80CD-06BE-0F42-A858-87EE4A155183}" type="presParOf" srcId="{E50FA0C6-AD31-EA46-8831-7F7D533885A9}" destId="{724B33A6-A2BB-F949-ACE3-05FAE8F787F3}" srcOrd="7" destOrd="0" presId="urn:microsoft.com/office/officeart/2005/8/layout/process5"/>
    <dgm:cxn modelId="{EF61F923-0E3C-E04D-AEFB-28E13CCF2A72}" type="presParOf" srcId="{724B33A6-A2BB-F949-ACE3-05FAE8F787F3}" destId="{3C2259B9-3316-494B-A627-DC4CD6483D3B}" srcOrd="0" destOrd="0" presId="urn:microsoft.com/office/officeart/2005/8/layout/process5"/>
    <dgm:cxn modelId="{3E2091C7-8080-F74D-88E7-253C9323305A}" type="presParOf" srcId="{E50FA0C6-AD31-EA46-8831-7F7D533885A9}" destId="{776182B9-231E-E74B-B141-6DE22897F1B8}" srcOrd="8" destOrd="0" presId="urn:microsoft.com/office/officeart/2005/8/layout/process5"/>
    <dgm:cxn modelId="{F061B47C-8CB1-B046-8AC5-DACDE7BC4606}" type="presParOf" srcId="{E50FA0C6-AD31-EA46-8831-7F7D533885A9}" destId="{43A49663-18CC-9046-977F-6E028A6FBDFB}" srcOrd="9" destOrd="0" presId="urn:microsoft.com/office/officeart/2005/8/layout/process5"/>
    <dgm:cxn modelId="{6FA33A7C-6E2D-D44C-87D6-2C0BEF650D0B}" type="presParOf" srcId="{43A49663-18CC-9046-977F-6E028A6FBDFB}" destId="{09A044D7-F083-024E-B0A9-86B423CC9B94}" srcOrd="0" destOrd="0" presId="urn:microsoft.com/office/officeart/2005/8/layout/process5"/>
    <dgm:cxn modelId="{E42F4D2A-BB29-D941-8F7B-63F9EA0FD7EA}" type="presParOf" srcId="{E50FA0C6-AD31-EA46-8831-7F7D533885A9}" destId="{2D6870A2-088C-FF41-B59A-B48A0B961145}" srcOrd="10" destOrd="0" presId="urn:microsoft.com/office/officeart/2005/8/layout/process5"/>
    <dgm:cxn modelId="{2DC87D15-6B8F-5F44-8044-B735C12C47FF}" type="presParOf" srcId="{E50FA0C6-AD31-EA46-8831-7F7D533885A9}" destId="{F9282522-2F6D-D14F-BF61-09E782B7EED0}" srcOrd="11" destOrd="0" presId="urn:microsoft.com/office/officeart/2005/8/layout/process5"/>
    <dgm:cxn modelId="{646471FD-F854-6A45-8491-7CC9934C0C58}" type="presParOf" srcId="{F9282522-2F6D-D14F-BF61-09E782B7EED0}" destId="{00643E67-EF8D-D546-A0AF-AC13095593DB}" srcOrd="0" destOrd="0" presId="urn:microsoft.com/office/officeart/2005/8/layout/process5"/>
    <dgm:cxn modelId="{634C7ACC-B96B-E34E-84B3-A470BA7BDEC5}" type="presParOf" srcId="{E50FA0C6-AD31-EA46-8831-7F7D533885A9}" destId="{D6EA04AD-A837-124E-8821-BA39ADE75C52}" srcOrd="12" destOrd="0" presId="urn:microsoft.com/office/officeart/2005/8/layout/process5"/>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3BF321EC-3949-9D45-8633-6D3F62D08387}" type="doc">
      <dgm:prSet loTypeId="urn:microsoft.com/office/officeart/2005/8/layout/venn1" loCatId="relationship" qsTypeId="urn:microsoft.com/office/officeart/2005/8/quickstyle/3d3" qsCatId="3D" csTypeId="urn:microsoft.com/office/officeart/2005/8/colors/accent2_3" csCatId="accent2" phldr="1"/>
      <dgm:spPr/>
      <dgm:t>
        <a:bodyPr/>
        <a:lstStyle/>
        <a:p>
          <a:endParaRPr lang="en-GB"/>
        </a:p>
      </dgm:t>
    </dgm:pt>
    <dgm:pt modelId="{11011344-252C-3745-8E51-4DFE182716FE}">
      <dgm:prSet/>
      <dgm:spPr/>
      <dgm:t>
        <a:bodyPr/>
        <a:lstStyle/>
        <a:p>
          <a:r>
            <a:rPr lang="en-AU" b="0" dirty="0">
              <a:solidFill>
                <a:schemeClr val="accent1"/>
              </a:solidFill>
              <a:latin typeface="Algerian" pitchFamily="82" charset="77"/>
            </a:rPr>
            <a:t>The Occasions of Revelations</a:t>
          </a:r>
        </a:p>
      </dgm:t>
    </dgm:pt>
    <dgm:pt modelId="{73EA27A6-6115-0049-8611-4196F2770602}" type="parTrans" cxnId="{3BF3ABCA-44B6-A44F-B9D9-6EE4AE193631}">
      <dgm:prSet/>
      <dgm:spPr/>
      <dgm:t>
        <a:bodyPr/>
        <a:lstStyle/>
        <a:p>
          <a:endParaRPr lang="en-GB"/>
        </a:p>
      </dgm:t>
    </dgm:pt>
    <dgm:pt modelId="{9C7FFC0B-7BE3-004A-8966-44F34BF24331}" type="sibTrans" cxnId="{3BF3ABCA-44B6-A44F-B9D9-6EE4AE193631}">
      <dgm:prSet/>
      <dgm:spPr/>
      <dgm:t>
        <a:bodyPr/>
        <a:lstStyle/>
        <a:p>
          <a:endParaRPr lang="en-GB"/>
        </a:p>
      </dgm:t>
    </dgm:pt>
    <dgm:pt modelId="{89F96EE1-838C-5842-8A30-6ACEA108056C}" type="pres">
      <dgm:prSet presAssocID="{3BF321EC-3949-9D45-8633-6D3F62D08387}" presName="compositeShape" presStyleCnt="0">
        <dgm:presLayoutVars>
          <dgm:chMax val="7"/>
          <dgm:dir/>
          <dgm:resizeHandles val="exact"/>
        </dgm:presLayoutVars>
      </dgm:prSet>
      <dgm:spPr/>
      <dgm:t>
        <a:bodyPr/>
        <a:lstStyle/>
        <a:p>
          <a:endParaRPr lang="en-US"/>
        </a:p>
      </dgm:t>
    </dgm:pt>
    <dgm:pt modelId="{59C641FB-D673-834E-AF43-AC3CDC7C404E}" type="pres">
      <dgm:prSet presAssocID="{11011344-252C-3745-8E51-4DFE182716FE}" presName="circ1TxSh" presStyleLbl="vennNode1" presStyleIdx="0" presStyleCnt="1" custLinFactNeighborX="-11849"/>
      <dgm:spPr/>
      <dgm:t>
        <a:bodyPr/>
        <a:lstStyle/>
        <a:p>
          <a:endParaRPr lang="en-US"/>
        </a:p>
      </dgm:t>
    </dgm:pt>
  </dgm:ptLst>
  <dgm:cxnLst>
    <dgm:cxn modelId="{4CD312CF-C6C5-4F47-9D52-25C95FECE7C9}" type="presOf" srcId="{3BF321EC-3949-9D45-8633-6D3F62D08387}" destId="{89F96EE1-838C-5842-8A30-6ACEA108056C}" srcOrd="0" destOrd="0" presId="urn:microsoft.com/office/officeart/2005/8/layout/venn1"/>
    <dgm:cxn modelId="{07582501-F96D-854A-89EB-33A126DD00ED}" type="presOf" srcId="{11011344-252C-3745-8E51-4DFE182716FE}" destId="{59C641FB-D673-834E-AF43-AC3CDC7C404E}" srcOrd="0" destOrd="0" presId="urn:microsoft.com/office/officeart/2005/8/layout/venn1"/>
    <dgm:cxn modelId="{3BF3ABCA-44B6-A44F-B9D9-6EE4AE193631}" srcId="{3BF321EC-3949-9D45-8633-6D3F62D08387}" destId="{11011344-252C-3745-8E51-4DFE182716FE}" srcOrd="0" destOrd="0" parTransId="{73EA27A6-6115-0049-8611-4196F2770602}" sibTransId="{9C7FFC0B-7BE3-004A-8966-44F34BF24331}"/>
    <dgm:cxn modelId="{70C1CE83-B03C-AE4E-8F9C-8A28F2DBE07B}" type="presParOf" srcId="{89F96EE1-838C-5842-8A30-6ACEA108056C}" destId="{59C641FB-D673-834E-AF43-AC3CDC7C404E}"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D05980-6296-48B5-A252-0D64EF8DF7D9}" type="doc">
      <dgm:prSet loTypeId="urn:microsoft.com/office/officeart/2018/2/layout/Icon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701E2007-2997-4272-9D92-8036F3F2456E}">
      <dgm:prSet custT="1"/>
      <dgm:spPr/>
      <dgm:t>
        <a:bodyPr/>
        <a:lstStyle/>
        <a:p>
          <a:pPr>
            <a:lnSpc>
              <a:spcPct val="100000"/>
            </a:lnSpc>
          </a:pPr>
          <a:r>
            <a:rPr lang="en-AU" sz="2000" b="1" dirty="0">
              <a:latin typeface="ACADEMY ENGRAVED LET PLAIN:1.0" panose="02000000000000000000" pitchFamily="2" charset="0"/>
              <a:cs typeface="Andalus" panose="02020603050405020304" pitchFamily="18" charset="-78"/>
            </a:rPr>
            <a:t>The Quran is the basis for all Islamic sciences. </a:t>
          </a:r>
          <a:endParaRPr lang="en-US" sz="2000" b="1" dirty="0">
            <a:latin typeface="ACADEMY ENGRAVED LET PLAIN:1.0" panose="02000000000000000000" pitchFamily="2" charset="0"/>
            <a:cs typeface="Andalus" panose="02020603050405020304" pitchFamily="18" charset="-78"/>
          </a:endParaRPr>
        </a:p>
      </dgm:t>
    </dgm:pt>
    <dgm:pt modelId="{E6258B4E-EA61-4D8F-8A07-8A946FE700CE}" type="parTrans" cxnId="{B9A011F8-D22C-46CB-BF2D-83DEE19BC8F1}">
      <dgm:prSet/>
      <dgm:spPr/>
      <dgm:t>
        <a:bodyPr/>
        <a:lstStyle/>
        <a:p>
          <a:endParaRPr lang="en-US" sz="2000"/>
        </a:p>
      </dgm:t>
    </dgm:pt>
    <dgm:pt modelId="{378AC4D3-7004-48A4-B9C8-9A781A6708D5}" type="sibTrans" cxnId="{B9A011F8-D22C-46CB-BF2D-83DEE19BC8F1}">
      <dgm:prSet/>
      <dgm:spPr/>
      <dgm:t>
        <a:bodyPr/>
        <a:lstStyle/>
        <a:p>
          <a:pPr>
            <a:lnSpc>
              <a:spcPct val="100000"/>
            </a:lnSpc>
          </a:pPr>
          <a:endParaRPr lang="en-US" sz="2000"/>
        </a:p>
      </dgm:t>
    </dgm:pt>
    <dgm:pt modelId="{0B0E2481-587C-4D39-BA37-DAE1BF15805C}">
      <dgm:prSet custT="1"/>
      <dgm:spPr/>
      <dgm:t>
        <a:bodyPr/>
        <a:lstStyle/>
        <a:p>
          <a:pPr>
            <a:lnSpc>
              <a:spcPct val="100000"/>
            </a:lnSpc>
          </a:pPr>
          <a:r>
            <a:rPr lang="en-AU" sz="2000" b="1" dirty="0">
              <a:latin typeface="ACADEMY ENGRAVED LET PLAIN:1.0" panose="02000000000000000000" pitchFamily="2" charset="0"/>
              <a:cs typeface="Andalus" panose="02020603050405020304" pitchFamily="18" charset="-78"/>
            </a:rPr>
            <a:t> In the early days of Islam Quranic knowledge was preserved and transmitted orally.</a:t>
          </a:r>
          <a:endParaRPr lang="en-US" sz="2000" b="1" dirty="0">
            <a:latin typeface="ACADEMY ENGRAVED LET PLAIN:1.0" panose="02000000000000000000" pitchFamily="2" charset="0"/>
            <a:cs typeface="Andalus" panose="02020603050405020304" pitchFamily="18" charset="-78"/>
          </a:endParaRPr>
        </a:p>
      </dgm:t>
    </dgm:pt>
    <dgm:pt modelId="{42AF813A-935A-40C2-834D-0745F6DFCD3F}" type="parTrans" cxnId="{D22FE58D-4F0E-47CD-99BA-90F9190487D5}">
      <dgm:prSet/>
      <dgm:spPr/>
      <dgm:t>
        <a:bodyPr/>
        <a:lstStyle/>
        <a:p>
          <a:endParaRPr lang="en-US" sz="2000"/>
        </a:p>
      </dgm:t>
    </dgm:pt>
    <dgm:pt modelId="{35C18964-86FB-47A4-AEB4-504EBC9DD82C}" type="sibTrans" cxnId="{D22FE58D-4F0E-47CD-99BA-90F9190487D5}">
      <dgm:prSet/>
      <dgm:spPr/>
      <dgm:t>
        <a:bodyPr/>
        <a:lstStyle/>
        <a:p>
          <a:pPr>
            <a:lnSpc>
              <a:spcPct val="100000"/>
            </a:lnSpc>
          </a:pPr>
          <a:endParaRPr lang="en-US" sz="2000"/>
        </a:p>
      </dgm:t>
    </dgm:pt>
    <dgm:pt modelId="{1E8DD0B0-9443-4790-B374-B4A14D4363AB}">
      <dgm:prSet custT="1"/>
      <dgm:spPr/>
      <dgm:t>
        <a:bodyPr/>
        <a:lstStyle/>
        <a:p>
          <a:pPr>
            <a:lnSpc>
              <a:spcPct val="100000"/>
            </a:lnSpc>
          </a:pPr>
          <a:endParaRPr lang="en-AU" sz="2000" b="1" dirty="0">
            <a:latin typeface="ACADEMY ENGRAVED LET PLAIN:1.0" panose="02000000000000000000" pitchFamily="2" charset="0"/>
            <a:cs typeface="Andalus" panose="02020603050405020304" pitchFamily="18" charset="-78"/>
          </a:endParaRPr>
        </a:p>
        <a:p>
          <a:pPr>
            <a:lnSpc>
              <a:spcPct val="100000"/>
            </a:lnSpc>
          </a:pPr>
          <a:r>
            <a:rPr lang="en-AU" sz="2000" b="1" dirty="0">
              <a:latin typeface="ACADEMY ENGRAVED LET PLAIN:1.0" panose="02000000000000000000" pitchFamily="2" charset="0"/>
              <a:cs typeface="Andalus" panose="02020603050405020304" pitchFamily="18" charset="-78"/>
            </a:rPr>
            <a:t>In the 3</a:t>
          </a:r>
          <a:r>
            <a:rPr lang="en-AU" sz="2000" b="1" baseline="30000" dirty="0">
              <a:latin typeface="ACADEMY ENGRAVED LET PLAIN:1.0" panose="02000000000000000000" pitchFamily="2" charset="0"/>
              <a:cs typeface="Andalus" panose="02020603050405020304" pitchFamily="18" charset="-78"/>
            </a:rPr>
            <a:t>rd</a:t>
          </a:r>
          <a:r>
            <a:rPr lang="en-AU" sz="2000" b="1" dirty="0">
              <a:latin typeface="ACADEMY ENGRAVED LET PLAIN:1.0" panose="02000000000000000000" pitchFamily="2" charset="0"/>
              <a:cs typeface="Andalus" panose="02020603050405020304" pitchFamily="18" charset="-78"/>
            </a:rPr>
            <a:t> century, the methodology of the Islamic disciplines was established. The Quranic sciences and Hadith were separated.. </a:t>
          </a:r>
          <a:endParaRPr lang="en-US" sz="2000" b="1" dirty="0">
            <a:latin typeface="ACADEMY ENGRAVED LET PLAIN:1.0" panose="02000000000000000000" pitchFamily="2" charset="0"/>
            <a:cs typeface="Andalus" panose="02020603050405020304" pitchFamily="18" charset="-78"/>
          </a:endParaRPr>
        </a:p>
      </dgm:t>
    </dgm:pt>
    <dgm:pt modelId="{FBD0C653-25B4-4590-A99E-EAD56DF29EBC}" type="parTrans" cxnId="{31284D0F-F082-4FEF-9F30-D5FA061EC4E8}">
      <dgm:prSet/>
      <dgm:spPr/>
      <dgm:t>
        <a:bodyPr/>
        <a:lstStyle/>
        <a:p>
          <a:endParaRPr lang="en-US" sz="2000"/>
        </a:p>
      </dgm:t>
    </dgm:pt>
    <dgm:pt modelId="{CDFCA3A8-8123-45C9-B7AF-48481A6C6E72}" type="sibTrans" cxnId="{31284D0F-F082-4FEF-9F30-D5FA061EC4E8}">
      <dgm:prSet/>
      <dgm:spPr/>
      <dgm:t>
        <a:bodyPr/>
        <a:lstStyle/>
        <a:p>
          <a:pPr>
            <a:lnSpc>
              <a:spcPct val="100000"/>
            </a:lnSpc>
          </a:pPr>
          <a:endParaRPr lang="en-US" sz="2000"/>
        </a:p>
      </dgm:t>
    </dgm:pt>
    <dgm:pt modelId="{A5AD3B87-BED6-41FD-8876-672A2F5DDD2B}">
      <dgm:prSet custT="1"/>
      <dgm:spPr/>
      <dgm:t>
        <a:bodyPr/>
        <a:lstStyle/>
        <a:p>
          <a:pPr>
            <a:lnSpc>
              <a:spcPct val="100000"/>
            </a:lnSpc>
          </a:pPr>
          <a:r>
            <a:rPr lang="en-AU" sz="2000" b="1" dirty="0">
              <a:latin typeface="ACADEMY ENGRAVED LET PLAIN:1.0" panose="02000000000000000000" pitchFamily="2" charset="0"/>
              <a:cs typeface="Andalus" panose="02020603050405020304" pitchFamily="18" charset="-78"/>
            </a:rPr>
            <a:t>Quranic sciences encompass </a:t>
          </a:r>
        </a:p>
        <a:p>
          <a:pPr>
            <a:lnSpc>
              <a:spcPct val="100000"/>
            </a:lnSpc>
          </a:pPr>
          <a:r>
            <a:rPr lang="en-AU" sz="2000" b="1" dirty="0">
              <a:latin typeface="ACADEMY ENGRAVED LET PLAIN:1.0" panose="02000000000000000000" pitchFamily="2" charset="0"/>
              <a:cs typeface="Andalus" panose="02020603050405020304" pitchFamily="18" charset="-78"/>
            </a:rPr>
            <a:t>three areas;</a:t>
          </a:r>
        </a:p>
        <a:p>
          <a:pPr>
            <a:lnSpc>
              <a:spcPct val="100000"/>
            </a:lnSpc>
          </a:pPr>
          <a:r>
            <a:rPr lang="en-AU" sz="2000" b="1" dirty="0">
              <a:latin typeface="ACADEMY ENGRAVED LET PLAIN:1.0" panose="02000000000000000000" pitchFamily="2" charset="0"/>
              <a:cs typeface="Andalus" panose="02020603050405020304" pitchFamily="18" charset="-78"/>
            </a:rPr>
            <a:t> Tawhid, </a:t>
          </a:r>
        </a:p>
        <a:p>
          <a:pPr>
            <a:lnSpc>
              <a:spcPct val="100000"/>
            </a:lnSpc>
          </a:pPr>
          <a:r>
            <a:rPr lang="en-AU" sz="2000" b="1" dirty="0">
              <a:latin typeface="ACADEMY ENGRAVED LET PLAIN:1.0" panose="02000000000000000000" pitchFamily="2" charset="0"/>
              <a:cs typeface="Andalus" panose="02020603050405020304" pitchFamily="18" charset="-78"/>
            </a:rPr>
            <a:t>Tadhkur </a:t>
          </a:r>
        </a:p>
        <a:p>
          <a:pPr>
            <a:lnSpc>
              <a:spcPct val="100000"/>
            </a:lnSpc>
          </a:pPr>
          <a:r>
            <a:rPr lang="en-AU" sz="2000" b="1" dirty="0">
              <a:latin typeface="ACADEMY ENGRAVED LET PLAIN:1.0" panose="02000000000000000000" pitchFamily="2" charset="0"/>
              <a:cs typeface="Andalus" panose="02020603050405020304" pitchFamily="18" charset="-78"/>
            </a:rPr>
            <a:t> Ahkam.</a:t>
          </a:r>
          <a:endParaRPr lang="en-US" sz="2000" b="1" dirty="0">
            <a:latin typeface="ACADEMY ENGRAVED LET PLAIN:1.0" panose="02000000000000000000" pitchFamily="2" charset="0"/>
            <a:cs typeface="Andalus" panose="02020603050405020304" pitchFamily="18" charset="-78"/>
          </a:endParaRPr>
        </a:p>
      </dgm:t>
    </dgm:pt>
    <dgm:pt modelId="{ECBB7A35-E7E0-4495-9108-002E8EAA28CF}" type="parTrans" cxnId="{17A1AE1B-6715-4B87-9C3D-D68125DF619B}">
      <dgm:prSet/>
      <dgm:spPr/>
      <dgm:t>
        <a:bodyPr/>
        <a:lstStyle/>
        <a:p>
          <a:endParaRPr lang="en-US" sz="2000"/>
        </a:p>
      </dgm:t>
    </dgm:pt>
    <dgm:pt modelId="{DFAEAA98-F9C5-4CF7-9331-824A1A0965E9}" type="sibTrans" cxnId="{17A1AE1B-6715-4B87-9C3D-D68125DF619B}">
      <dgm:prSet/>
      <dgm:spPr/>
      <dgm:t>
        <a:bodyPr/>
        <a:lstStyle/>
        <a:p>
          <a:endParaRPr lang="en-US" sz="2000"/>
        </a:p>
      </dgm:t>
    </dgm:pt>
    <dgm:pt modelId="{EDF42136-5D7E-4627-B251-69E1C6441CBA}" type="pres">
      <dgm:prSet presAssocID="{5FD05980-6296-48B5-A252-0D64EF8DF7D9}" presName="root" presStyleCnt="0">
        <dgm:presLayoutVars>
          <dgm:dir/>
          <dgm:resizeHandles val="exact"/>
        </dgm:presLayoutVars>
      </dgm:prSet>
      <dgm:spPr/>
      <dgm:t>
        <a:bodyPr/>
        <a:lstStyle/>
        <a:p>
          <a:endParaRPr lang="en-US"/>
        </a:p>
      </dgm:t>
    </dgm:pt>
    <dgm:pt modelId="{FAF3876E-1CA3-479B-9D69-03FAEF9E1148}" type="pres">
      <dgm:prSet presAssocID="{701E2007-2997-4272-9D92-8036F3F2456E}" presName="compNode" presStyleCnt="0"/>
      <dgm:spPr/>
    </dgm:pt>
    <dgm:pt modelId="{0F97C95A-B0EC-4500-A7FE-8ACCB70F5F68}" type="pres">
      <dgm:prSet presAssocID="{701E2007-2997-4272-9D92-8036F3F2456E}" presName="iconRect" presStyleLbl="node1" presStyleIdx="0" presStyleCnt="4" custLinFactY="100000" custLinFactNeighborX="-18271" custLinFactNeighborY="109670"/>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dgm:spPr>
      <dgm:extLst>
        <a:ext uri="{E40237B7-FDA0-4F09-8148-C483321AD2D9}">
          <dgm14:cNvPr xmlns:dgm14="http://schemas.microsoft.com/office/drawing/2010/diagram" id="0" name="" descr="Castle scene"/>
        </a:ext>
      </dgm:extLst>
    </dgm:pt>
    <dgm:pt modelId="{B17A78E3-790E-4265-AA8B-CE8E70D9E8AE}" type="pres">
      <dgm:prSet presAssocID="{701E2007-2997-4272-9D92-8036F3F2456E}" presName="spaceRect" presStyleCnt="0"/>
      <dgm:spPr/>
    </dgm:pt>
    <dgm:pt modelId="{8D9D37F9-3CB5-4DC3-B2E1-18EAC6BDAF5B}" type="pres">
      <dgm:prSet presAssocID="{701E2007-2997-4272-9D92-8036F3F2456E}" presName="textRect" presStyleLbl="revTx" presStyleIdx="0" presStyleCnt="4" custScaleX="100000" custScaleY="91591">
        <dgm:presLayoutVars>
          <dgm:chMax val="1"/>
          <dgm:chPref val="1"/>
        </dgm:presLayoutVars>
      </dgm:prSet>
      <dgm:spPr/>
      <dgm:t>
        <a:bodyPr/>
        <a:lstStyle/>
        <a:p>
          <a:endParaRPr lang="en-US"/>
        </a:p>
      </dgm:t>
    </dgm:pt>
    <dgm:pt modelId="{8AC1D117-6641-4997-B71C-D9A5E0A179FA}" type="pres">
      <dgm:prSet presAssocID="{378AC4D3-7004-48A4-B9C8-9A781A6708D5}" presName="sibTrans" presStyleCnt="0"/>
      <dgm:spPr/>
    </dgm:pt>
    <dgm:pt modelId="{07F0EF0F-4359-4A3F-BC68-FB7847AC32BE}" type="pres">
      <dgm:prSet presAssocID="{0B0E2481-587C-4D39-BA37-DAE1BF15805C}" presName="compNode" presStyleCnt="0"/>
      <dgm:spPr/>
    </dgm:pt>
    <dgm:pt modelId="{5D62C187-2799-426E-99FA-7A4545C89848}" type="pres">
      <dgm:prSet presAssocID="{0B0E2481-587C-4D39-BA37-DAE1BF15805C}" presName="iconRect" presStyleLbl="node1" presStyleIdx="1" presStyleCnt="4" custScaleY="71425" custLinFactY="30050" custLinFactNeighborX="-35915"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dgm:spPr>
      <dgm:extLst>
        <a:ext uri="{E40237B7-FDA0-4F09-8148-C483321AD2D9}">
          <dgm14:cNvPr xmlns:dgm14="http://schemas.microsoft.com/office/drawing/2010/diagram" id="0" name="" descr="Open Book"/>
        </a:ext>
      </dgm:extLst>
    </dgm:pt>
    <dgm:pt modelId="{2D7ABE28-7E60-4D79-9681-7CFBB3682571}" type="pres">
      <dgm:prSet presAssocID="{0B0E2481-587C-4D39-BA37-DAE1BF15805C}" presName="spaceRect" presStyleCnt="0"/>
      <dgm:spPr/>
    </dgm:pt>
    <dgm:pt modelId="{531E2C9A-EC0C-4C42-96E2-5113E76DEF15}" type="pres">
      <dgm:prSet presAssocID="{0B0E2481-587C-4D39-BA37-DAE1BF15805C}" presName="textRect" presStyleLbl="revTx" presStyleIdx="1" presStyleCnt="4" custLinFactNeighborX="-28334" custLinFactNeighborY="88125">
        <dgm:presLayoutVars>
          <dgm:chMax val="1"/>
          <dgm:chPref val="1"/>
        </dgm:presLayoutVars>
      </dgm:prSet>
      <dgm:spPr/>
      <dgm:t>
        <a:bodyPr/>
        <a:lstStyle/>
        <a:p>
          <a:endParaRPr lang="en-US"/>
        </a:p>
      </dgm:t>
    </dgm:pt>
    <dgm:pt modelId="{CFDA9BBA-668A-47E1-81A3-8B88FD03D72C}" type="pres">
      <dgm:prSet presAssocID="{35C18964-86FB-47A4-AEB4-504EBC9DD82C}" presName="sibTrans" presStyleCnt="0"/>
      <dgm:spPr/>
    </dgm:pt>
    <dgm:pt modelId="{6A0D9B7D-B7B0-40E1-8608-F9B9D24D1835}" type="pres">
      <dgm:prSet presAssocID="{1E8DD0B0-9443-4790-B374-B4A14D4363AB}" presName="compNode" presStyleCnt="0"/>
      <dgm:spPr/>
    </dgm:pt>
    <dgm:pt modelId="{1D9A4AC7-E48A-4690-AD4B-99AFC2BC34B1}" type="pres">
      <dgm:prSet presAssocID="{1E8DD0B0-9443-4790-B374-B4A14D4363AB}" presName="iconRect" presStyleLbl="node1" presStyleIdx="2" presStyleCnt="4" custScaleX="128320" custScaleY="105938" custLinFactNeighborX="16770" custLinFactNeighborY="-5219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dgm:spPr>
      <dgm:extLst>
        <a:ext uri="{E40237B7-FDA0-4F09-8148-C483321AD2D9}">
          <dgm14:cNvPr xmlns:dgm14="http://schemas.microsoft.com/office/drawing/2010/diagram" id="0" name="" descr="Quotes"/>
        </a:ext>
      </dgm:extLst>
    </dgm:pt>
    <dgm:pt modelId="{5EFE6132-4B75-4073-A125-063A3FFED53D}" type="pres">
      <dgm:prSet presAssocID="{1E8DD0B0-9443-4790-B374-B4A14D4363AB}" presName="spaceRect" presStyleCnt="0"/>
      <dgm:spPr/>
    </dgm:pt>
    <dgm:pt modelId="{BB1B30B6-6669-4F30-87EA-295DB41AB4A2}" type="pres">
      <dgm:prSet presAssocID="{1E8DD0B0-9443-4790-B374-B4A14D4363AB}" presName="textRect" presStyleLbl="revTx" presStyleIdx="2" presStyleCnt="4" custScaleX="111117" custScaleY="107751" custLinFactNeighborX="7546" custLinFactNeighborY="-53574">
        <dgm:presLayoutVars>
          <dgm:chMax val="1"/>
          <dgm:chPref val="1"/>
        </dgm:presLayoutVars>
      </dgm:prSet>
      <dgm:spPr/>
      <dgm:t>
        <a:bodyPr/>
        <a:lstStyle/>
        <a:p>
          <a:endParaRPr lang="en-US"/>
        </a:p>
      </dgm:t>
    </dgm:pt>
    <dgm:pt modelId="{1AA43822-183C-42B3-8CAC-E51E32E4C42E}" type="pres">
      <dgm:prSet presAssocID="{CDFCA3A8-8123-45C9-B7AF-48481A6C6E72}" presName="sibTrans" presStyleCnt="0"/>
      <dgm:spPr/>
    </dgm:pt>
    <dgm:pt modelId="{6AF771BB-E8F6-4748-A118-1A9162CB6D66}" type="pres">
      <dgm:prSet presAssocID="{A5AD3B87-BED6-41FD-8876-672A2F5DDD2B}" presName="compNode" presStyleCnt="0"/>
      <dgm:spPr/>
    </dgm:pt>
    <dgm:pt modelId="{CAA30013-5171-41B0-9922-2360B4FB3672}" type="pres">
      <dgm:prSet presAssocID="{A5AD3B87-BED6-41FD-8876-672A2F5DDD2B}" presName="iconRect" presStyleLbl="node1" presStyleIdx="3" presStyleCnt="4" custScaleY="66547" custLinFactNeighborX="7966" custLinFactNeighborY="79531"/>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dgm:spPr>
      <dgm:extLst>
        <a:ext uri="{E40237B7-FDA0-4F09-8148-C483321AD2D9}">
          <dgm14:cNvPr xmlns:dgm14="http://schemas.microsoft.com/office/drawing/2010/diagram" id="0" name="" descr="Open Quotation Mark"/>
        </a:ext>
      </dgm:extLst>
    </dgm:pt>
    <dgm:pt modelId="{D44511CA-F870-4B68-BE45-D684704CAB82}" type="pres">
      <dgm:prSet presAssocID="{A5AD3B87-BED6-41FD-8876-672A2F5DDD2B}" presName="spaceRect" presStyleCnt="0"/>
      <dgm:spPr/>
    </dgm:pt>
    <dgm:pt modelId="{7EB05CA3-A270-4A7C-BAEF-078EF45AF551}" type="pres">
      <dgm:prSet presAssocID="{A5AD3B87-BED6-41FD-8876-672A2F5DDD2B}" presName="textRect" presStyleLbl="revTx" presStyleIdx="3" presStyleCnt="4" custLinFactNeighborX="10379" custLinFactNeighborY="10934">
        <dgm:presLayoutVars>
          <dgm:chMax val="1"/>
          <dgm:chPref val="1"/>
        </dgm:presLayoutVars>
      </dgm:prSet>
      <dgm:spPr/>
      <dgm:t>
        <a:bodyPr/>
        <a:lstStyle/>
        <a:p>
          <a:endParaRPr lang="en-US"/>
        </a:p>
      </dgm:t>
    </dgm:pt>
  </dgm:ptLst>
  <dgm:cxnLst>
    <dgm:cxn modelId="{0DBCBE23-2664-9D4F-9247-CDFED434AEA5}" type="presOf" srcId="{1E8DD0B0-9443-4790-B374-B4A14D4363AB}" destId="{BB1B30B6-6669-4F30-87EA-295DB41AB4A2}" srcOrd="0" destOrd="0" presId="urn:microsoft.com/office/officeart/2018/2/layout/IconLabelList"/>
    <dgm:cxn modelId="{59F9A609-B03C-0547-8FE9-D1CBB5D6E7A0}" type="presOf" srcId="{701E2007-2997-4272-9D92-8036F3F2456E}" destId="{8D9D37F9-3CB5-4DC3-B2E1-18EAC6BDAF5B}" srcOrd="0" destOrd="0" presId="urn:microsoft.com/office/officeart/2018/2/layout/IconLabelList"/>
    <dgm:cxn modelId="{17A1AE1B-6715-4B87-9C3D-D68125DF619B}" srcId="{5FD05980-6296-48B5-A252-0D64EF8DF7D9}" destId="{A5AD3B87-BED6-41FD-8876-672A2F5DDD2B}" srcOrd="3" destOrd="0" parTransId="{ECBB7A35-E7E0-4495-9108-002E8EAA28CF}" sibTransId="{DFAEAA98-F9C5-4CF7-9331-824A1A0965E9}"/>
    <dgm:cxn modelId="{31284D0F-F082-4FEF-9F30-D5FA061EC4E8}" srcId="{5FD05980-6296-48B5-A252-0D64EF8DF7D9}" destId="{1E8DD0B0-9443-4790-B374-B4A14D4363AB}" srcOrd="2" destOrd="0" parTransId="{FBD0C653-25B4-4590-A99E-EAD56DF29EBC}" sibTransId="{CDFCA3A8-8123-45C9-B7AF-48481A6C6E72}"/>
    <dgm:cxn modelId="{C918B020-F5CB-A145-8637-85AC7D6E6DC6}" type="presOf" srcId="{5FD05980-6296-48B5-A252-0D64EF8DF7D9}" destId="{EDF42136-5D7E-4627-B251-69E1C6441CBA}" srcOrd="0" destOrd="0" presId="urn:microsoft.com/office/officeart/2018/2/layout/IconLabelList"/>
    <dgm:cxn modelId="{B9A011F8-D22C-46CB-BF2D-83DEE19BC8F1}" srcId="{5FD05980-6296-48B5-A252-0D64EF8DF7D9}" destId="{701E2007-2997-4272-9D92-8036F3F2456E}" srcOrd="0" destOrd="0" parTransId="{E6258B4E-EA61-4D8F-8A07-8A946FE700CE}" sibTransId="{378AC4D3-7004-48A4-B9C8-9A781A6708D5}"/>
    <dgm:cxn modelId="{7C2B9DFE-0156-884D-B787-5355B2305707}" type="presOf" srcId="{0B0E2481-587C-4D39-BA37-DAE1BF15805C}" destId="{531E2C9A-EC0C-4C42-96E2-5113E76DEF15}" srcOrd="0" destOrd="0" presId="urn:microsoft.com/office/officeart/2018/2/layout/IconLabelList"/>
    <dgm:cxn modelId="{DD5B3930-A297-DD4F-9D5A-3253476565CA}" type="presOf" srcId="{A5AD3B87-BED6-41FD-8876-672A2F5DDD2B}" destId="{7EB05CA3-A270-4A7C-BAEF-078EF45AF551}" srcOrd="0" destOrd="0" presId="urn:microsoft.com/office/officeart/2018/2/layout/IconLabelList"/>
    <dgm:cxn modelId="{D22FE58D-4F0E-47CD-99BA-90F9190487D5}" srcId="{5FD05980-6296-48B5-A252-0D64EF8DF7D9}" destId="{0B0E2481-587C-4D39-BA37-DAE1BF15805C}" srcOrd="1" destOrd="0" parTransId="{42AF813A-935A-40C2-834D-0745F6DFCD3F}" sibTransId="{35C18964-86FB-47A4-AEB4-504EBC9DD82C}"/>
    <dgm:cxn modelId="{04926BB8-C03E-0043-BBBD-17575D8850B9}" type="presParOf" srcId="{EDF42136-5D7E-4627-B251-69E1C6441CBA}" destId="{FAF3876E-1CA3-479B-9D69-03FAEF9E1148}" srcOrd="0" destOrd="0" presId="urn:microsoft.com/office/officeart/2018/2/layout/IconLabelList"/>
    <dgm:cxn modelId="{7A8AFDE7-2FE0-1F4D-BC63-3E29E33CF46D}" type="presParOf" srcId="{FAF3876E-1CA3-479B-9D69-03FAEF9E1148}" destId="{0F97C95A-B0EC-4500-A7FE-8ACCB70F5F68}" srcOrd="0" destOrd="0" presId="urn:microsoft.com/office/officeart/2018/2/layout/IconLabelList"/>
    <dgm:cxn modelId="{3020679F-E5F1-0F46-B7E1-32F149FEC2D9}" type="presParOf" srcId="{FAF3876E-1CA3-479B-9D69-03FAEF9E1148}" destId="{B17A78E3-790E-4265-AA8B-CE8E70D9E8AE}" srcOrd="1" destOrd="0" presId="urn:microsoft.com/office/officeart/2018/2/layout/IconLabelList"/>
    <dgm:cxn modelId="{F1FFD26B-4727-5E48-BB2F-4117681D6699}" type="presParOf" srcId="{FAF3876E-1CA3-479B-9D69-03FAEF9E1148}" destId="{8D9D37F9-3CB5-4DC3-B2E1-18EAC6BDAF5B}" srcOrd="2" destOrd="0" presId="urn:microsoft.com/office/officeart/2018/2/layout/IconLabelList"/>
    <dgm:cxn modelId="{687C39BD-66CD-5242-AAB0-8F4414CEC396}" type="presParOf" srcId="{EDF42136-5D7E-4627-B251-69E1C6441CBA}" destId="{8AC1D117-6641-4997-B71C-D9A5E0A179FA}" srcOrd="1" destOrd="0" presId="urn:microsoft.com/office/officeart/2018/2/layout/IconLabelList"/>
    <dgm:cxn modelId="{360D5F92-635A-2B4A-B1CF-B5CF3B807FBC}" type="presParOf" srcId="{EDF42136-5D7E-4627-B251-69E1C6441CBA}" destId="{07F0EF0F-4359-4A3F-BC68-FB7847AC32BE}" srcOrd="2" destOrd="0" presId="urn:microsoft.com/office/officeart/2018/2/layout/IconLabelList"/>
    <dgm:cxn modelId="{C5ACAA6C-179D-604C-B8D1-2B555C274667}" type="presParOf" srcId="{07F0EF0F-4359-4A3F-BC68-FB7847AC32BE}" destId="{5D62C187-2799-426E-99FA-7A4545C89848}" srcOrd="0" destOrd="0" presId="urn:microsoft.com/office/officeart/2018/2/layout/IconLabelList"/>
    <dgm:cxn modelId="{50C8FDF9-6F69-0A47-9036-3531154B9682}" type="presParOf" srcId="{07F0EF0F-4359-4A3F-BC68-FB7847AC32BE}" destId="{2D7ABE28-7E60-4D79-9681-7CFBB3682571}" srcOrd="1" destOrd="0" presId="urn:microsoft.com/office/officeart/2018/2/layout/IconLabelList"/>
    <dgm:cxn modelId="{80B1E25C-764B-5B4E-9133-B6F40A124E19}" type="presParOf" srcId="{07F0EF0F-4359-4A3F-BC68-FB7847AC32BE}" destId="{531E2C9A-EC0C-4C42-96E2-5113E76DEF15}" srcOrd="2" destOrd="0" presId="urn:microsoft.com/office/officeart/2018/2/layout/IconLabelList"/>
    <dgm:cxn modelId="{EE35FDD7-1700-354F-84E2-0F8134E24AC9}" type="presParOf" srcId="{EDF42136-5D7E-4627-B251-69E1C6441CBA}" destId="{CFDA9BBA-668A-47E1-81A3-8B88FD03D72C}" srcOrd="3" destOrd="0" presId="urn:microsoft.com/office/officeart/2018/2/layout/IconLabelList"/>
    <dgm:cxn modelId="{9233923B-5C4E-174A-B598-7C3F4623E5F4}" type="presParOf" srcId="{EDF42136-5D7E-4627-B251-69E1C6441CBA}" destId="{6A0D9B7D-B7B0-40E1-8608-F9B9D24D1835}" srcOrd="4" destOrd="0" presId="urn:microsoft.com/office/officeart/2018/2/layout/IconLabelList"/>
    <dgm:cxn modelId="{DA5D7A44-CB0A-A748-88C3-7538AA09F7FF}" type="presParOf" srcId="{6A0D9B7D-B7B0-40E1-8608-F9B9D24D1835}" destId="{1D9A4AC7-E48A-4690-AD4B-99AFC2BC34B1}" srcOrd="0" destOrd="0" presId="urn:microsoft.com/office/officeart/2018/2/layout/IconLabelList"/>
    <dgm:cxn modelId="{4328F82B-E0D3-2F4C-B6B3-179CB3D02831}" type="presParOf" srcId="{6A0D9B7D-B7B0-40E1-8608-F9B9D24D1835}" destId="{5EFE6132-4B75-4073-A125-063A3FFED53D}" srcOrd="1" destOrd="0" presId="urn:microsoft.com/office/officeart/2018/2/layout/IconLabelList"/>
    <dgm:cxn modelId="{42B8D653-3648-CC42-B342-AAFF6F8B3EA9}" type="presParOf" srcId="{6A0D9B7D-B7B0-40E1-8608-F9B9D24D1835}" destId="{BB1B30B6-6669-4F30-87EA-295DB41AB4A2}" srcOrd="2" destOrd="0" presId="urn:microsoft.com/office/officeart/2018/2/layout/IconLabelList"/>
    <dgm:cxn modelId="{C8DBFC66-A97E-E24D-941B-8C9754A951D8}" type="presParOf" srcId="{EDF42136-5D7E-4627-B251-69E1C6441CBA}" destId="{1AA43822-183C-42B3-8CAC-E51E32E4C42E}" srcOrd="5" destOrd="0" presId="urn:microsoft.com/office/officeart/2018/2/layout/IconLabelList"/>
    <dgm:cxn modelId="{993E425B-81BA-AC4A-BDC1-1A357608D329}" type="presParOf" srcId="{EDF42136-5D7E-4627-B251-69E1C6441CBA}" destId="{6AF771BB-E8F6-4748-A118-1A9162CB6D66}" srcOrd="6" destOrd="0" presId="urn:microsoft.com/office/officeart/2018/2/layout/IconLabelList"/>
    <dgm:cxn modelId="{ED489426-636F-D648-9000-D2F082338FA8}" type="presParOf" srcId="{6AF771BB-E8F6-4748-A118-1A9162CB6D66}" destId="{CAA30013-5171-41B0-9922-2360B4FB3672}" srcOrd="0" destOrd="0" presId="urn:microsoft.com/office/officeart/2018/2/layout/IconLabelList"/>
    <dgm:cxn modelId="{C11C413F-A022-D04B-87B9-FFFCA7275570}" type="presParOf" srcId="{6AF771BB-E8F6-4748-A118-1A9162CB6D66}" destId="{D44511CA-F870-4B68-BE45-D684704CAB82}" srcOrd="1" destOrd="0" presId="urn:microsoft.com/office/officeart/2018/2/layout/IconLabelList"/>
    <dgm:cxn modelId="{95DCE38C-0F55-2D4B-9E27-AD518E206997}" type="presParOf" srcId="{6AF771BB-E8F6-4748-A118-1A9162CB6D66}" destId="{7EB05CA3-A270-4A7C-BAEF-078EF45AF551}" srcOrd="2" destOrd="0" presId="urn:microsoft.com/office/officeart/2018/2/layout/Icon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08C0B2B9-C280-434E-AFFB-7CA8CC517589}" type="doc">
      <dgm:prSet loTypeId="urn:microsoft.com/office/officeart/2005/8/layout/venn1" loCatId="relationship" qsTypeId="urn:microsoft.com/office/officeart/2005/8/quickstyle/3d7" qsCatId="3D" csTypeId="urn:microsoft.com/office/officeart/2005/8/colors/accent1_2" csCatId="accent1" phldr="1"/>
      <dgm:spPr/>
      <dgm:t>
        <a:bodyPr/>
        <a:lstStyle/>
        <a:p>
          <a:endParaRPr lang="en-GB"/>
        </a:p>
      </dgm:t>
    </dgm:pt>
    <dgm:pt modelId="{1218E0A0-36D7-EC41-8F66-8F25A43FD48C}">
      <dgm:prSet custT="1"/>
      <dgm:spPr>
        <a:solidFill>
          <a:schemeClr val="accent1">
            <a:alpha val="50000"/>
          </a:schemeClr>
        </a:solidFill>
        <a:ln>
          <a:solidFill>
            <a:schemeClr val="accent2">
              <a:lumMod val="75000"/>
            </a:schemeClr>
          </a:solidFill>
        </a:ln>
      </dgm:spPr>
      <dgm:t>
        <a:bodyPr/>
        <a:lstStyle/>
        <a:p>
          <a:r>
            <a:rPr lang="en-AU" sz="2400" dirty="0">
              <a:solidFill>
                <a:schemeClr val="accent2">
                  <a:lumMod val="75000"/>
                </a:schemeClr>
              </a:solidFill>
              <a:latin typeface="Algerian" pitchFamily="82" charset="77"/>
            </a:rPr>
            <a:t>Asbab al-</a:t>
          </a:r>
          <a:r>
            <a:rPr lang="en-AU" sz="2400" dirty="0" err="1">
              <a:solidFill>
                <a:schemeClr val="accent2">
                  <a:lumMod val="75000"/>
                </a:schemeClr>
              </a:solidFill>
              <a:latin typeface="Algerian" pitchFamily="82" charset="77"/>
            </a:rPr>
            <a:t>Nuzul</a:t>
          </a:r>
          <a:endParaRPr lang="en-AU" sz="2400" dirty="0">
            <a:solidFill>
              <a:schemeClr val="accent2">
                <a:lumMod val="75000"/>
              </a:schemeClr>
            </a:solidFill>
            <a:latin typeface="Algerian" pitchFamily="82" charset="77"/>
          </a:endParaRPr>
        </a:p>
      </dgm:t>
    </dgm:pt>
    <dgm:pt modelId="{15250D4A-E422-224C-B27A-4B8889B31D3C}" type="parTrans" cxnId="{2AC8CB14-EC71-484D-8AC1-FD9A2E4B5F65}">
      <dgm:prSet/>
      <dgm:spPr/>
      <dgm:t>
        <a:bodyPr/>
        <a:lstStyle/>
        <a:p>
          <a:endParaRPr lang="en-GB"/>
        </a:p>
      </dgm:t>
    </dgm:pt>
    <dgm:pt modelId="{6D95D83D-FF5E-3348-A9FA-94232214DD30}" type="sibTrans" cxnId="{2AC8CB14-EC71-484D-8AC1-FD9A2E4B5F65}">
      <dgm:prSet/>
      <dgm:spPr/>
      <dgm:t>
        <a:bodyPr/>
        <a:lstStyle/>
        <a:p>
          <a:endParaRPr lang="en-GB"/>
        </a:p>
      </dgm:t>
    </dgm:pt>
    <dgm:pt modelId="{4472193F-82C7-FC45-83F1-12F21413005F}">
      <dgm:prSet/>
      <dgm:spPr>
        <a:solidFill>
          <a:schemeClr val="accent1">
            <a:lumMod val="40000"/>
            <a:lumOff val="60000"/>
            <a:alpha val="50000"/>
          </a:schemeClr>
        </a:solidFill>
      </dgm:spPr>
      <dgm:t>
        <a:bodyPr/>
        <a:lstStyle/>
        <a:p>
          <a:r>
            <a:rPr lang="en-AU" b="1" dirty="0">
              <a:solidFill>
                <a:schemeClr val="accent2">
                  <a:lumMod val="75000"/>
                </a:schemeClr>
              </a:solidFill>
              <a:latin typeface="ACADEMY ENGRAVED LET PLAIN:1.0" panose="02000000000000000000" pitchFamily="2" charset="0"/>
            </a:rPr>
            <a:t>The Arabic </a:t>
          </a:r>
          <a:endParaRPr lang="ar-SA" b="1" dirty="0">
            <a:solidFill>
              <a:schemeClr val="accent2">
                <a:lumMod val="75000"/>
              </a:schemeClr>
            </a:solidFill>
            <a:latin typeface="ACADEMY ENGRAVED LET PLAIN:1.0" panose="02000000000000000000" pitchFamily="2" charset="0"/>
          </a:endParaRPr>
        </a:p>
        <a:p>
          <a:r>
            <a:rPr lang="en-AU" b="1" dirty="0">
              <a:solidFill>
                <a:schemeClr val="accent2">
                  <a:lumMod val="75000"/>
                </a:schemeClr>
              </a:solidFill>
              <a:latin typeface="ACADEMY ENGRAVED LET PLAIN:1.0" panose="02000000000000000000" pitchFamily="2" charset="0"/>
            </a:rPr>
            <a:t>word </a:t>
          </a:r>
          <a:r>
            <a:rPr lang="en-AU" b="1" dirty="0" err="1">
              <a:solidFill>
                <a:schemeClr val="accent2">
                  <a:lumMod val="75000"/>
                </a:schemeClr>
              </a:solidFill>
              <a:latin typeface="ACADEMY ENGRAVED LET PLAIN:1.0" panose="02000000000000000000" pitchFamily="2" charset="0"/>
            </a:rPr>
            <a:t>sabab</a:t>
          </a:r>
          <a:r>
            <a:rPr lang="en-AU" b="1" dirty="0">
              <a:solidFill>
                <a:schemeClr val="accent2">
                  <a:lumMod val="75000"/>
                </a:schemeClr>
              </a:solidFill>
              <a:latin typeface="ACADEMY ENGRAVED LET PLAIN:1.0" panose="02000000000000000000" pitchFamily="2" charset="0"/>
            </a:rPr>
            <a:t> </a:t>
          </a:r>
          <a:endParaRPr lang="ar-SA" b="1" dirty="0">
            <a:solidFill>
              <a:schemeClr val="accent2">
                <a:lumMod val="75000"/>
              </a:schemeClr>
            </a:solidFill>
            <a:latin typeface="ACADEMY ENGRAVED LET PLAIN:1.0" panose="02000000000000000000" pitchFamily="2" charset="0"/>
          </a:endParaRPr>
        </a:p>
        <a:p>
          <a:r>
            <a:rPr lang="en-AU" b="1" dirty="0">
              <a:solidFill>
                <a:schemeClr val="accent2">
                  <a:lumMod val="75000"/>
                </a:schemeClr>
              </a:solidFill>
              <a:latin typeface="ACADEMY ENGRAVED LET PLAIN:1.0" panose="02000000000000000000" pitchFamily="2" charset="0"/>
            </a:rPr>
            <a:t>(pl. </a:t>
          </a:r>
          <a:r>
            <a:rPr lang="en-AU" b="1" dirty="0" err="1">
              <a:solidFill>
                <a:schemeClr val="accent2">
                  <a:lumMod val="75000"/>
                </a:schemeClr>
              </a:solidFill>
              <a:latin typeface="ACADEMY ENGRAVED LET PLAIN:1.0" panose="02000000000000000000" pitchFamily="2" charset="0"/>
            </a:rPr>
            <a:t>asbab</a:t>
          </a:r>
          <a:r>
            <a:rPr lang="en-AU" b="1" dirty="0">
              <a:solidFill>
                <a:schemeClr val="accent2">
                  <a:lumMod val="75000"/>
                </a:schemeClr>
              </a:solidFill>
              <a:latin typeface="ACADEMY ENGRAVED LET PLAIN:1.0" panose="02000000000000000000" pitchFamily="2" charset="0"/>
            </a:rPr>
            <a:t>) means reason, cause and</a:t>
          </a:r>
          <a:r>
            <a:rPr lang="ar-SA" b="1" dirty="0">
              <a:solidFill>
                <a:schemeClr val="accent2">
                  <a:lumMod val="75000"/>
                </a:schemeClr>
              </a:solidFill>
              <a:latin typeface="ACADEMY ENGRAVED LET PLAIN:1.0" panose="02000000000000000000" pitchFamily="2" charset="0"/>
            </a:rPr>
            <a:t> </a:t>
          </a:r>
          <a:r>
            <a:rPr lang="en-AU" b="1" dirty="0">
              <a:solidFill>
                <a:schemeClr val="accent2">
                  <a:lumMod val="75000"/>
                </a:schemeClr>
              </a:solidFill>
              <a:latin typeface="ACADEMY ENGRAVED LET PLAIN:1.0" panose="02000000000000000000" pitchFamily="2" charset="0"/>
            </a:rPr>
            <a:t>‘</a:t>
          </a:r>
          <a:r>
            <a:rPr lang="en-AU" b="1" dirty="0" err="1">
              <a:solidFill>
                <a:schemeClr val="accent2">
                  <a:lumMod val="75000"/>
                </a:schemeClr>
              </a:solidFill>
              <a:latin typeface="ACADEMY ENGRAVED LET PLAIN:1.0" panose="02000000000000000000" pitchFamily="2" charset="0"/>
            </a:rPr>
            <a:t>ma‘rifa</a:t>
          </a:r>
          <a:r>
            <a:rPr lang="en-AU" b="1" dirty="0">
              <a:solidFill>
                <a:schemeClr val="accent2">
                  <a:lumMod val="75000"/>
                </a:schemeClr>
              </a:solidFill>
              <a:latin typeface="ACADEMY ENGRAVED LET PLAIN:1.0" panose="02000000000000000000" pitchFamily="2" charset="0"/>
            </a:rPr>
            <a:t> </a:t>
          </a:r>
          <a:r>
            <a:rPr lang="en-AU" b="1" dirty="0" err="1">
              <a:solidFill>
                <a:schemeClr val="accent2">
                  <a:lumMod val="75000"/>
                </a:schemeClr>
              </a:solidFill>
              <a:latin typeface="ACADEMY ENGRAVED LET PLAIN:1.0" panose="02000000000000000000" pitchFamily="2" charset="0"/>
            </a:rPr>
            <a:t>asbab</a:t>
          </a:r>
          <a:r>
            <a:rPr lang="en-AU" b="1" dirty="0">
              <a:solidFill>
                <a:schemeClr val="accent2">
                  <a:lumMod val="75000"/>
                </a:schemeClr>
              </a:solidFill>
              <a:latin typeface="ACADEMY ENGRAVED LET PLAIN:1.0" panose="02000000000000000000" pitchFamily="2" charset="0"/>
            </a:rPr>
            <a:t> al-</a:t>
          </a:r>
          <a:r>
            <a:rPr lang="en-AU" b="1" dirty="0" err="1">
              <a:solidFill>
                <a:schemeClr val="accent2">
                  <a:lumMod val="75000"/>
                </a:schemeClr>
              </a:solidFill>
              <a:latin typeface="ACADEMY ENGRAVED LET PLAIN:1.0" panose="02000000000000000000" pitchFamily="2" charset="0"/>
            </a:rPr>
            <a:t>nuzal</a:t>
          </a:r>
          <a:r>
            <a:rPr lang="en-AU" b="1" dirty="0">
              <a:solidFill>
                <a:schemeClr val="accent2">
                  <a:lumMod val="75000"/>
                </a:schemeClr>
              </a:solidFill>
              <a:latin typeface="ACADEMY ENGRAVED LET PLAIN:1.0" panose="02000000000000000000" pitchFamily="2" charset="0"/>
            </a:rPr>
            <a:t>’  is the knowledge about the reasons of the revelations</a:t>
          </a:r>
          <a:r>
            <a:rPr lang="en-AU" dirty="0">
              <a:solidFill>
                <a:schemeClr val="accent2">
                  <a:lumMod val="75000"/>
                </a:schemeClr>
              </a:solidFill>
              <a:latin typeface="ACADEMY ENGRAVED LET PLAIN:1.0" panose="02000000000000000000" pitchFamily="2" charset="0"/>
            </a:rPr>
            <a:t>.</a:t>
          </a:r>
          <a:endParaRPr lang="en-GB" dirty="0">
            <a:solidFill>
              <a:schemeClr val="accent2">
                <a:lumMod val="75000"/>
              </a:schemeClr>
            </a:solidFill>
            <a:latin typeface="ACADEMY ENGRAVED LET PLAIN:1.0" panose="02000000000000000000" pitchFamily="2" charset="0"/>
          </a:endParaRPr>
        </a:p>
      </dgm:t>
    </dgm:pt>
    <dgm:pt modelId="{F84A7D56-4EFA-BF44-BBA5-B8DB81D49863}" type="parTrans" cxnId="{0238E6AD-A849-C149-98F8-2E3E8E11A4FC}">
      <dgm:prSet/>
      <dgm:spPr/>
      <dgm:t>
        <a:bodyPr/>
        <a:lstStyle/>
        <a:p>
          <a:endParaRPr lang="en-GB"/>
        </a:p>
      </dgm:t>
    </dgm:pt>
    <dgm:pt modelId="{DCABCF80-DBD4-EB46-A619-3DB2C4DA985A}" type="sibTrans" cxnId="{0238E6AD-A849-C149-98F8-2E3E8E11A4FC}">
      <dgm:prSet/>
      <dgm:spPr/>
      <dgm:t>
        <a:bodyPr/>
        <a:lstStyle/>
        <a:p>
          <a:endParaRPr lang="en-GB"/>
        </a:p>
      </dgm:t>
    </dgm:pt>
    <dgm:pt modelId="{64F054A4-FC60-9F4E-A501-77FCF25D5684}" type="pres">
      <dgm:prSet presAssocID="{08C0B2B9-C280-434E-AFFB-7CA8CC517589}" presName="compositeShape" presStyleCnt="0">
        <dgm:presLayoutVars>
          <dgm:chMax val="7"/>
          <dgm:dir/>
          <dgm:resizeHandles val="exact"/>
        </dgm:presLayoutVars>
      </dgm:prSet>
      <dgm:spPr/>
      <dgm:t>
        <a:bodyPr/>
        <a:lstStyle/>
        <a:p>
          <a:endParaRPr lang="en-US"/>
        </a:p>
      </dgm:t>
    </dgm:pt>
    <dgm:pt modelId="{9C27E076-129B-4D4D-9A17-5C7C3E373DF3}" type="pres">
      <dgm:prSet presAssocID="{1218E0A0-36D7-EC41-8F66-8F25A43FD48C}" presName="circ1" presStyleLbl="vennNode1" presStyleIdx="0" presStyleCnt="2" custLinFactNeighborX="-3943" custLinFactNeighborY="12573"/>
      <dgm:spPr/>
      <dgm:t>
        <a:bodyPr/>
        <a:lstStyle/>
        <a:p>
          <a:endParaRPr lang="en-US"/>
        </a:p>
      </dgm:t>
    </dgm:pt>
    <dgm:pt modelId="{41CFFCE8-3C12-1C4C-BF1B-7CCB69AD75F9}" type="pres">
      <dgm:prSet presAssocID="{1218E0A0-36D7-EC41-8F66-8F25A43FD48C}" presName="circ1Tx" presStyleLbl="revTx" presStyleIdx="0" presStyleCnt="0">
        <dgm:presLayoutVars>
          <dgm:chMax val="0"/>
          <dgm:chPref val="0"/>
          <dgm:bulletEnabled val="1"/>
        </dgm:presLayoutVars>
      </dgm:prSet>
      <dgm:spPr/>
      <dgm:t>
        <a:bodyPr/>
        <a:lstStyle/>
        <a:p>
          <a:endParaRPr lang="en-US"/>
        </a:p>
      </dgm:t>
    </dgm:pt>
    <dgm:pt modelId="{13F3D31E-145C-E441-8DD3-BB4F3F703E58}" type="pres">
      <dgm:prSet presAssocID="{4472193F-82C7-FC45-83F1-12F21413005F}" presName="circ2" presStyleLbl="vennNode1" presStyleIdx="1" presStyleCnt="2"/>
      <dgm:spPr/>
      <dgm:t>
        <a:bodyPr/>
        <a:lstStyle/>
        <a:p>
          <a:endParaRPr lang="en-US"/>
        </a:p>
      </dgm:t>
    </dgm:pt>
    <dgm:pt modelId="{C9EF66E1-913C-D546-BD2A-B630CED05354}" type="pres">
      <dgm:prSet presAssocID="{4472193F-82C7-FC45-83F1-12F21413005F}" presName="circ2Tx" presStyleLbl="revTx" presStyleIdx="0" presStyleCnt="0">
        <dgm:presLayoutVars>
          <dgm:chMax val="0"/>
          <dgm:chPref val="0"/>
          <dgm:bulletEnabled val="1"/>
        </dgm:presLayoutVars>
      </dgm:prSet>
      <dgm:spPr/>
      <dgm:t>
        <a:bodyPr/>
        <a:lstStyle/>
        <a:p>
          <a:endParaRPr lang="en-US"/>
        </a:p>
      </dgm:t>
    </dgm:pt>
  </dgm:ptLst>
  <dgm:cxnLst>
    <dgm:cxn modelId="{2AC8CB14-EC71-484D-8AC1-FD9A2E4B5F65}" srcId="{08C0B2B9-C280-434E-AFFB-7CA8CC517589}" destId="{1218E0A0-36D7-EC41-8F66-8F25A43FD48C}" srcOrd="0" destOrd="0" parTransId="{15250D4A-E422-224C-B27A-4B8889B31D3C}" sibTransId="{6D95D83D-FF5E-3348-A9FA-94232214DD30}"/>
    <dgm:cxn modelId="{809D543F-8DDD-AE4E-A1F3-1D0522C97DAE}" type="presOf" srcId="{4472193F-82C7-FC45-83F1-12F21413005F}" destId="{C9EF66E1-913C-D546-BD2A-B630CED05354}" srcOrd="1" destOrd="0" presId="urn:microsoft.com/office/officeart/2005/8/layout/venn1"/>
    <dgm:cxn modelId="{98CF8A90-83CE-2740-8BFD-C930EF7BBB9E}" type="presOf" srcId="{08C0B2B9-C280-434E-AFFB-7CA8CC517589}" destId="{64F054A4-FC60-9F4E-A501-77FCF25D5684}" srcOrd="0" destOrd="0" presId="urn:microsoft.com/office/officeart/2005/8/layout/venn1"/>
    <dgm:cxn modelId="{CAA64B01-B009-1541-9DEB-82A24520724E}" type="presOf" srcId="{1218E0A0-36D7-EC41-8F66-8F25A43FD48C}" destId="{9C27E076-129B-4D4D-9A17-5C7C3E373DF3}" srcOrd="0" destOrd="0" presId="urn:microsoft.com/office/officeart/2005/8/layout/venn1"/>
    <dgm:cxn modelId="{9A0D4EDE-815A-9B4B-A4ED-432A183EB477}" type="presOf" srcId="{4472193F-82C7-FC45-83F1-12F21413005F}" destId="{13F3D31E-145C-E441-8DD3-BB4F3F703E58}" srcOrd="0" destOrd="0" presId="urn:microsoft.com/office/officeart/2005/8/layout/venn1"/>
    <dgm:cxn modelId="{3A52E429-016E-0D49-A208-03B9402100F7}" type="presOf" srcId="{1218E0A0-36D7-EC41-8F66-8F25A43FD48C}" destId="{41CFFCE8-3C12-1C4C-BF1B-7CCB69AD75F9}" srcOrd="1" destOrd="0" presId="urn:microsoft.com/office/officeart/2005/8/layout/venn1"/>
    <dgm:cxn modelId="{0238E6AD-A849-C149-98F8-2E3E8E11A4FC}" srcId="{08C0B2B9-C280-434E-AFFB-7CA8CC517589}" destId="{4472193F-82C7-FC45-83F1-12F21413005F}" srcOrd="1" destOrd="0" parTransId="{F84A7D56-4EFA-BF44-BBA5-B8DB81D49863}" sibTransId="{DCABCF80-DBD4-EB46-A619-3DB2C4DA985A}"/>
    <dgm:cxn modelId="{31CE26FA-21F8-2945-A432-ACD0F3E4628F}" type="presParOf" srcId="{64F054A4-FC60-9F4E-A501-77FCF25D5684}" destId="{9C27E076-129B-4D4D-9A17-5C7C3E373DF3}" srcOrd="0" destOrd="0" presId="urn:microsoft.com/office/officeart/2005/8/layout/venn1"/>
    <dgm:cxn modelId="{924A8155-BE91-8D4A-876F-F918F7E99A0D}" type="presParOf" srcId="{64F054A4-FC60-9F4E-A501-77FCF25D5684}" destId="{41CFFCE8-3C12-1C4C-BF1B-7CCB69AD75F9}" srcOrd="1" destOrd="0" presId="urn:microsoft.com/office/officeart/2005/8/layout/venn1"/>
    <dgm:cxn modelId="{6BED8B0B-4B45-704D-9BB7-58E819629291}" type="presParOf" srcId="{64F054A4-FC60-9F4E-A501-77FCF25D5684}" destId="{13F3D31E-145C-E441-8DD3-BB4F3F703E58}" srcOrd="2" destOrd="0" presId="urn:microsoft.com/office/officeart/2005/8/layout/venn1"/>
    <dgm:cxn modelId="{186EC599-D70F-604E-A70B-FF833524BD63}" type="presParOf" srcId="{64F054A4-FC60-9F4E-A501-77FCF25D5684}" destId="{C9EF66E1-913C-D546-BD2A-B630CED05354}" srcOrd="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3F58DF4-C3D8-E347-9F6E-10A064E9B726}"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GB"/>
        </a:p>
      </dgm:t>
    </dgm:pt>
    <dgm:pt modelId="{0C3ABCAA-07F5-7147-9B24-E6C5E5944C0B}">
      <dgm:prSet custT="1"/>
      <dgm:spPr/>
      <dgm:t>
        <a:bodyPr/>
        <a:lstStyle/>
        <a:p>
          <a:r>
            <a:rPr lang="en-AU" sz="1600" b="1" dirty="0"/>
            <a:t>first reason Asbab an-Nuzool often explain the wisdom underlying the legislation of some of the Islamic laws.. </a:t>
          </a:r>
          <a:endParaRPr lang="en-AU" sz="1600" dirty="0"/>
        </a:p>
      </dgm:t>
    </dgm:pt>
    <dgm:pt modelId="{220C2C55-4CBC-F74C-B43D-D9145061EF7E}" type="parTrans" cxnId="{F260CE8D-5010-3347-99A8-603278529BFA}">
      <dgm:prSet/>
      <dgm:spPr/>
      <dgm:t>
        <a:bodyPr/>
        <a:lstStyle/>
        <a:p>
          <a:endParaRPr lang="en-GB"/>
        </a:p>
      </dgm:t>
    </dgm:pt>
    <dgm:pt modelId="{3BE3174D-8386-5546-B0A1-6DC13124B803}" type="sibTrans" cxnId="{F260CE8D-5010-3347-99A8-603278529BFA}">
      <dgm:prSet custT="1"/>
      <dgm:spPr/>
      <dgm:t>
        <a:bodyPr/>
        <a:lstStyle/>
        <a:p>
          <a:endParaRPr lang="en-GB" sz="1600"/>
        </a:p>
      </dgm:t>
    </dgm:pt>
    <dgm:pt modelId="{1374505D-3718-C74B-9D7B-03C1DE5336B6}">
      <dgm:prSet custT="1"/>
      <dgm:spPr/>
      <dgm:t>
        <a:bodyPr/>
        <a:lstStyle/>
        <a:p>
          <a:r>
            <a:rPr lang="en-AU" sz="1600" b="1" dirty="0"/>
            <a:t>It enable  the scholars to work out laws for new problems which have similar causes or effects. </a:t>
          </a:r>
          <a:endParaRPr lang="en-AU" sz="1600" dirty="0"/>
        </a:p>
      </dgm:t>
    </dgm:pt>
    <dgm:pt modelId="{4E337234-5162-E446-9986-9A869C0C0AA4}" type="parTrans" cxnId="{64FF73B9-608B-3345-A784-EDCA32A928AA}">
      <dgm:prSet/>
      <dgm:spPr/>
      <dgm:t>
        <a:bodyPr/>
        <a:lstStyle/>
        <a:p>
          <a:endParaRPr lang="en-GB"/>
        </a:p>
      </dgm:t>
    </dgm:pt>
    <dgm:pt modelId="{BC960991-8F2A-E14A-B625-D1730E58D0D0}" type="sibTrans" cxnId="{64FF73B9-608B-3345-A784-EDCA32A928AA}">
      <dgm:prSet custT="1"/>
      <dgm:spPr/>
      <dgm:t>
        <a:bodyPr/>
        <a:lstStyle/>
        <a:p>
          <a:endParaRPr lang="en-GB" sz="1600"/>
        </a:p>
      </dgm:t>
    </dgm:pt>
    <dgm:pt modelId="{1C707972-AC9A-B542-9244-FE4583B56790}">
      <dgm:prSet custT="1"/>
      <dgm:spPr/>
      <dgm:t>
        <a:bodyPr/>
        <a:lstStyle/>
        <a:p>
          <a:r>
            <a:rPr lang="en-AU" sz="1600" b="1"/>
            <a:t>Asbab an-nuzool also show the concern of the laws for the general welfare of man in their treatment of problems. Eg</a:t>
          </a:r>
          <a:r>
            <a:rPr lang="ar-SA" sz="1600" b="1"/>
            <a:t>:</a:t>
          </a:r>
          <a:endParaRPr lang="en-AU" sz="1600"/>
        </a:p>
      </dgm:t>
    </dgm:pt>
    <dgm:pt modelId="{231C0BD4-009C-C349-BAF7-E75D76C46726}" type="parTrans" cxnId="{CC3CE1E9-5D9E-3946-95AD-C83DEAC0D642}">
      <dgm:prSet/>
      <dgm:spPr/>
      <dgm:t>
        <a:bodyPr/>
        <a:lstStyle/>
        <a:p>
          <a:endParaRPr lang="en-GB"/>
        </a:p>
      </dgm:t>
    </dgm:pt>
    <dgm:pt modelId="{299529B6-CA05-4244-8C72-A63D1FAAC167}" type="sibTrans" cxnId="{CC3CE1E9-5D9E-3946-95AD-C83DEAC0D642}">
      <dgm:prSet custT="1"/>
      <dgm:spPr/>
      <dgm:t>
        <a:bodyPr/>
        <a:lstStyle/>
        <a:p>
          <a:endParaRPr lang="en-GB" sz="1600"/>
        </a:p>
      </dgm:t>
    </dgm:pt>
    <dgm:pt modelId="{7FFA4385-AB8E-A940-A9DD-43AE54EF2DDD}">
      <dgm:prSet custT="1"/>
      <dgm:spPr/>
      <dgm:t>
        <a:bodyPr/>
        <a:lstStyle/>
        <a:p>
          <a:r>
            <a:rPr lang="en-AU" sz="1600" b="1"/>
            <a:t>So, jibril came down with revelation</a:t>
          </a:r>
          <a:r>
            <a:rPr lang="ar-SA" sz="1600" b="1"/>
            <a:t>:</a:t>
          </a:r>
          <a:r>
            <a:rPr lang="en-AU" sz="1600" b="1"/>
            <a:t> from Surah an-Noor (24):6-9. </a:t>
          </a:r>
          <a:endParaRPr lang="en-AU" sz="1600"/>
        </a:p>
      </dgm:t>
    </dgm:pt>
    <dgm:pt modelId="{1DCC0127-E2E4-DE45-902F-8DC7B49D38A5}" type="parTrans" cxnId="{F12E4E4C-58AA-9D4C-9430-1AE040C0EDF7}">
      <dgm:prSet/>
      <dgm:spPr/>
      <dgm:t>
        <a:bodyPr/>
        <a:lstStyle/>
        <a:p>
          <a:endParaRPr lang="en-GB"/>
        </a:p>
      </dgm:t>
    </dgm:pt>
    <dgm:pt modelId="{D753A402-AA1B-3143-A98D-9FEF24155669}" type="sibTrans" cxnId="{F12E4E4C-58AA-9D4C-9430-1AE040C0EDF7}">
      <dgm:prSet/>
      <dgm:spPr/>
      <dgm:t>
        <a:bodyPr/>
        <a:lstStyle/>
        <a:p>
          <a:endParaRPr lang="en-GB"/>
        </a:p>
      </dgm:t>
    </dgm:pt>
    <dgm:pt modelId="{73BD24A3-437C-F049-9725-57A633950DFF}" type="pres">
      <dgm:prSet presAssocID="{73F58DF4-C3D8-E347-9F6E-10A064E9B726}" presName="Name0" presStyleCnt="0">
        <dgm:presLayoutVars>
          <dgm:dir/>
          <dgm:resizeHandles val="exact"/>
        </dgm:presLayoutVars>
      </dgm:prSet>
      <dgm:spPr/>
      <dgm:t>
        <a:bodyPr/>
        <a:lstStyle/>
        <a:p>
          <a:endParaRPr lang="en-US"/>
        </a:p>
      </dgm:t>
    </dgm:pt>
    <dgm:pt modelId="{440D5859-29E2-C44C-8534-EF0DFA74BB5B}" type="pres">
      <dgm:prSet presAssocID="{0C3ABCAA-07F5-7147-9B24-E6C5E5944C0B}" presName="node" presStyleLbl="node1" presStyleIdx="0" presStyleCnt="4">
        <dgm:presLayoutVars>
          <dgm:bulletEnabled val="1"/>
        </dgm:presLayoutVars>
      </dgm:prSet>
      <dgm:spPr/>
      <dgm:t>
        <a:bodyPr/>
        <a:lstStyle/>
        <a:p>
          <a:endParaRPr lang="en-US"/>
        </a:p>
      </dgm:t>
    </dgm:pt>
    <dgm:pt modelId="{C774E38D-8088-F845-A8DE-997957BD9640}" type="pres">
      <dgm:prSet presAssocID="{3BE3174D-8386-5546-B0A1-6DC13124B803}" presName="sibTrans" presStyleLbl="sibTrans2D1" presStyleIdx="0" presStyleCnt="3"/>
      <dgm:spPr/>
      <dgm:t>
        <a:bodyPr/>
        <a:lstStyle/>
        <a:p>
          <a:endParaRPr lang="en-US"/>
        </a:p>
      </dgm:t>
    </dgm:pt>
    <dgm:pt modelId="{30C087AD-9D44-F244-B866-B2132D31D52C}" type="pres">
      <dgm:prSet presAssocID="{3BE3174D-8386-5546-B0A1-6DC13124B803}" presName="connectorText" presStyleLbl="sibTrans2D1" presStyleIdx="0" presStyleCnt="3"/>
      <dgm:spPr/>
      <dgm:t>
        <a:bodyPr/>
        <a:lstStyle/>
        <a:p>
          <a:endParaRPr lang="en-US"/>
        </a:p>
      </dgm:t>
    </dgm:pt>
    <dgm:pt modelId="{9A15734E-9A50-6D40-A099-1EA8ACC14EB1}" type="pres">
      <dgm:prSet presAssocID="{1374505D-3718-C74B-9D7B-03C1DE5336B6}" presName="node" presStyleLbl="node1" presStyleIdx="1" presStyleCnt="4">
        <dgm:presLayoutVars>
          <dgm:bulletEnabled val="1"/>
        </dgm:presLayoutVars>
      </dgm:prSet>
      <dgm:spPr/>
      <dgm:t>
        <a:bodyPr/>
        <a:lstStyle/>
        <a:p>
          <a:endParaRPr lang="en-US"/>
        </a:p>
      </dgm:t>
    </dgm:pt>
    <dgm:pt modelId="{526BF190-DACC-3844-8C96-92B2127D6369}" type="pres">
      <dgm:prSet presAssocID="{BC960991-8F2A-E14A-B625-D1730E58D0D0}" presName="sibTrans" presStyleLbl="sibTrans2D1" presStyleIdx="1" presStyleCnt="3"/>
      <dgm:spPr/>
      <dgm:t>
        <a:bodyPr/>
        <a:lstStyle/>
        <a:p>
          <a:endParaRPr lang="en-US"/>
        </a:p>
      </dgm:t>
    </dgm:pt>
    <dgm:pt modelId="{036AF40A-7CD5-504F-A13C-3B9146CE2CFB}" type="pres">
      <dgm:prSet presAssocID="{BC960991-8F2A-E14A-B625-D1730E58D0D0}" presName="connectorText" presStyleLbl="sibTrans2D1" presStyleIdx="1" presStyleCnt="3"/>
      <dgm:spPr/>
      <dgm:t>
        <a:bodyPr/>
        <a:lstStyle/>
        <a:p>
          <a:endParaRPr lang="en-US"/>
        </a:p>
      </dgm:t>
    </dgm:pt>
    <dgm:pt modelId="{1B34A0CC-7E8B-E249-B41B-C64CB36768C2}" type="pres">
      <dgm:prSet presAssocID="{1C707972-AC9A-B542-9244-FE4583B56790}" presName="node" presStyleLbl="node1" presStyleIdx="2" presStyleCnt="4">
        <dgm:presLayoutVars>
          <dgm:bulletEnabled val="1"/>
        </dgm:presLayoutVars>
      </dgm:prSet>
      <dgm:spPr/>
      <dgm:t>
        <a:bodyPr/>
        <a:lstStyle/>
        <a:p>
          <a:endParaRPr lang="en-US"/>
        </a:p>
      </dgm:t>
    </dgm:pt>
    <dgm:pt modelId="{6FBB6181-E477-F147-851C-0CC5FC958EAD}" type="pres">
      <dgm:prSet presAssocID="{299529B6-CA05-4244-8C72-A63D1FAAC167}" presName="sibTrans" presStyleLbl="sibTrans2D1" presStyleIdx="2" presStyleCnt="3"/>
      <dgm:spPr/>
      <dgm:t>
        <a:bodyPr/>
        <a:lstStyle/>
        <a:p>
          <a:endParaRPr lang="en-US"/>
        </a:p>
      </dgm:t>
    </dgm:pt>
    <dgm:pt modelId="{E3ECC10A-6E0C-4447-8E02-F4236C160F55}" type="pres">
      <dgm:prSet presAssocID="{299529B6-CA05-4244-8C72-A63D1FAAC167}" presName="connectorText" presStyleLbl="sibTrans2D1" presStyleIdx="2" presStyleCnt="3"/>
      <dgm:spPr/>
      <dgm:t>
        <a:bodyPr/>
        <a:lstStyle/>
        <a:p>
          <a:endParaRPr lang="en-US"/>
        </a:p>
      </dgm:t>
    </dgm:pt>
    <dgm:pt modelId="{205183F7-DC25-CB49-8D9D-46CAC73E9895}" type="pres">
      <dgm:prSet presAssocID="{7FFA4385-AB8E-A940-A9DD-43AE54EF2DDD}" presName="node" presStyleLbl="node1" presStyleIdx="3" presStyleCnt="4">
        <dgm:presLayoutVars>
          <dgm:bulletEnabled val="1"/>
        </dgm:presLayoutVars>
      </dgm:prSet>
      <dgm:spPr/>
      <dgm:t>
        <a:bodyPr/>
        <a:lstStyle/>
        <a:p>
          <a:endParaRPr lang="en-US"/>
        </a:p>
      </dgm:t>
    </dgm:pt>
  </dgm:ptLst>
  <dgm:cxnLst>
    <dgm:cxn modelId="{7F0C235E-EB43-E348-9EF6-112D75036218}" type="presOf" srcId="{299529B6-CA05-4244-8C72-A63D1FAAC167}" destId="{E3ECC10A-6E0C-4447-8E02-F4236C160F55}" srcOrd="1" destOrd="0" presId="urn:microsoft.com/office/officeart/2005/8/layout/process1"/>
    <dgm:cxn modelId="{64FF73B9-608B-3345-A784-EDCA32A928AA}" srcId="{73F58DF4-C3D8-E347-9F6E-10A064E9B726}" destId="{1374505D-3718-C74B-9D7B-03C1DE5336B6}" srcOrd="1" destOrd="0" parTransId="{4E337234-5162-E446-9986-9A869C0C0AA4}" sibTransId="{BC960991-8F2A-E14A-B625-D1730E58D0D0}"/>
    <dgm:cxn modelId="{6A265DC7-9D25-F043-AFC5-842241D48A1D}" type="presOf" srcId="{0C3ABCAA-07F5-7147-9B24-E6C5E5944C0B}" destId="{440D5859-29E2-C44C-8534-EF0DFA74BB5B}" srcOrd="0" destOrd="0" presId="urn:microsoft.com/office/officeart/2005/8/layout/process1"/>
    <dgm:cxn modelId="{E682315E-A647-DF4B-89E8-243969243411}" type="presOf" srcId="{7FFA4385-AB8E-A940-A9DD-43AE54EF2DDD}" destId="{205183F7-DC25-CB49-8D9D-46CAC73E9895}" srcOrd="0" destOrd="0" presId="urn:microsoft.com/office/officeart/2005/8/layout/process1"/>
    <dgm:cxn modelId="{25207442-0E33-9241-9079-887033DDD46B}" type="presOf" srcId="{299529B6-CA05-4244-8C72-A63D1FAAC167}" destId="{6FBB6181-E477-F147-851C-0CC5FC958EAD}" srcOrd="0" destOrd="0" presId="urn:microsoft.com/office/officeart/2005/8/layout/process1"/>
    <dgm:cxn modelId="{414CAD16-E349-A145-84CF-A3199F0EDA5C}" type="presOf" srcId="{73F58DF4-C3D8-E347-9F6E-10A064E9B726}" destId="{73BD24A3-437C-F049-9725-57A633950DFF}" srcOrd="0" destOrd="0" presId="urn:microsoft.com/office/officeart/2005/8/layout/process1"/>
    <dgm:cxn modelId="{DDA7D553-5239-E84E-A0F3-D1342B79966B}" type="presOf" srcId="{BC960991-8F2A-E14A-B625-D1730E58D0D0}" destId="{526BF190-DACC-3844-8C96-92B2127D6369}" srcOrd="0" destOrd="0" presId="urn:microsoft.com/office/officeart/2005/8/layout/process1"/>
    <dgm:cxn modelId="{D4B6B08A-13F8-1540-8B60-7E31EF299C11}" type="presOf" srcId="{1374505D-3718-C74B-9D7B-03C1DE5336B6}" destId="{9A15734E-9A50-6D40-A099-1EA8ACC14EB1}" srcOrd="0" destOrd="0" presId="urn:microsoft.com/office/officeart/2005/8/layout/process1"/>
    <dgm:cxn modelId="{F12E4E4C-58AA-9D4C-9430-1AE040C0EDF7}" srcId="{73F58DF4-C3D8-E347-9F6E-10A064E9B726}" destId="{7FFA4385-AB8E-A940-A9DD-43AE54EF2DDD}" srcOrd="3" destOrd="0" parTransId="{1DCC0127-E2E4-DE45-902F-8DC7B49D38A5}" sibTransId="{D753A402-AA1B-3143-A98D-9FEF24155669}"/>
    <dgm:cxn modelId="{CC3CE1E9-5D9E-3946-95AD-C83DEAC0D642}" srcId="{73F58DF4-C3D8-E347-9F6E-10A064E9B726}" destId="{1C707972-AC9A-B542-9244-FE4583B56790}" srcOrd="2" destOrd="0" parTransId="{231C0BD4-009C-C349-BAF7-E75D76C46726}" sibTransId="{299529B6-CA05-4244-8C72-A63D1FAAC167}"/>
    <dgm:cxn modelId="{F260CE8D-5010-3347-99A8-603278529BFA}" srcId="{73F58DF4-C3D8-E347-9F6E-10A064E9B726}" destId="{0C3ABCAA-07F5-7147-9B24-E6C5E5944C0B}" srcOrd="0" destOrd="0" parTransId="{220C2C55-4CBC-F74C-B43D-D9145061EF7E}" sibTransId="{3BE3174D-8386-5546-B0A1-6DC13124B803}"/>
    <dgm:cxn modelId="{35CDC2BE-E86C-1F4E-B2AB-F30BF685A770}" type="presOf" srcId="{1C707972-AC9A-B542-9244-FE4583B56790}" destId="{1B34A0CC-7E8B-E249-B41B-C64CB36768C2}" srcOrd="0" destOrd="0" presId="urn:microsoft.com/office/officeart/2005/8/layout/process1"/>
    <dgm:cxn modelId="{6BF64450-B5F5-414B-93AC-045D3E82F239}" type="presOf" srcId="{3BE3174D-8386-5546-B0A1-6DC13124B803}" destId="{30C087AD-9D44-F244-B866-B2132D31D52C}" srcOrd="1" destOrd="0" presId="urn:microsoft.com/office/officeart/2005/8/layout/process1"/>
    <dgm:cxn modelId="{A4C1D9EA-D731-754D-AF4D-CA12193EC8D1}" type="presOf" srcId="{3BE3174D-8386-5546-B0A1-6DC13124B803}" destId="{C774E38D-8088-F845-A8DE-997957BD9640}" srcOrd="0" destOrd="0" presId="urn:microsoft.com/office/officeart/2005/8/layout/process1"/>
    <dgm:cxn modelId="{A0F4F8EE-3B4B-724E-93A5-A182D88463B2}" type="presOf" srcId="{BC960991-8F2A-E14A-B625-D1730E58D0D0}" destId="{036AF40A-7CD5-504F-A13C-3B9146CE2CFB}" srcOrd="1" destOrd="0" presId="urn:microsoft.com/office/officeart/2005/8/layout/process1"/>
    <dgm:cxn modelId="{E5B3CDAF-A1CA-4541-924A-E9401E063D59}" type="presParOf" srcId="{73BD24A3-437C-F049-9725-57A633950DFF}" destId="{440D5859-29E2-C44C-8534-EF0DFA74BB5B}" srcOrd="0" destOrd="0" presId="urn:microsoft.com/office/officeart/2005/8/layout/process1"/>
    <dgm:cxn modelId="{B863267C-EE89-8140-BF66-5D0FFDC7ACEE}" type="presParOf" srcId="{73BD24A3-437C-F049-9725-57A633950DFF}" destId="{C774E38D-8088-F845-A8DE-997957BD9640}" srcOrd="1" destOrd="0" presId="urn:microsoft.com/office/officeart/2005/8/layout/process1"/>
    <dgm:cxn modelId="{04812AC3-80A3-2E45-8616-D29D7C6A3358}" type="presParOf" srcId="{C774E38D-8088-F845-A8DE-997957BD9640}" destId="{30C087AD-9D44-F244-B866-B2132D31D52C}" srcOrd="0" destOrd="0" presId="urn:microsoft.com/office/officeart/2005/8/layout/process1"/>
    <dgm:cxn modelId="{A030F049-ECF4-964B-B51C-2FF4FD1E0BFE}" type="presParOf" srcId="{73BD24A3-437C-F049-9725-57A633950DFF}" destId="{9A15734E-9A50-6D40-A099-1EA8ACC14EB1}" srcOrd="2" destOrd="0" presId="urn:microsoft.com/office/officeart/2005/8/layout/process1"/>
    <dgm:cxn modelId="{5AAB2F81-2900-7748-8FE1-FE6FFAB49A98}" type="presParOf" srcId="{73BD24A3-437C-F049-9725-57A633950DFF}" destId="{526BF190-DACC-3844-8C96-92B2127D6369}" srcOrd="3" destOrd="0" presId="urn:microsoft.com/office/officeart/2005/8/layout/process1"/>
    <dgm:cxn modelId="{1D9846AC-29C0-A94E-B417-C1E63BCA443B}" type="presParOf" srcId="{526BF190-DACC-3844-8C96-92B2127D6369}" destId="{036AF40A-7CD5-504F-A13C-3B9146CE2CFB}" srcOrd="0" destOrd="0" presId="urn:microsoft.com/office/officeart/2005/8/layout/process1"/>
    <dgm:cxn modelId="{CF215C09-DE9F-FD49-8974-91354AB5A0B0}" type="presParOf" srcId="{73BD24A3-437C-F049-9725-57A633950DFF}" destId="{1B34A0CC-7E8B-E249-B41B-C64CB36768C2}" srcOrd="4" destOrd="0" presId="urn:microsoft.com/office/officeart/2005/8/layout/process1"/>
    <dgm:cxn modelId="{F668DD08-973B-834B-BFA1-8E2185AF8260}" type="presParOf" srcId="{73BD24A3-437C-F049-9725-57A633950DFF}" destId="{6FBB6181-E477-F147-851C-0CC5FC958EAD}" srcOrd="5" destOrd="0" presId="urn:microsoft.com/office/officeart/2005/8/layout/process1"/>
    <dgm:cxn modelId="{DE8B72F0-043C-ED48-9199-020B461D7066}" type="presParOf" srcId="{6FBB6181-E477-F147-851C-0CC5FC958EAD}" destId="{E3ECC10A-6E0C-4447-8E02-F4236C160F55}" srcOrd="0" destOrd="0" presId="urn:microsoft.com/office/officeart/2005/8/layout/process1"/>
    <dgm:cxn modelId="{3850E5E3-3DC0-5741-8580-65EC941F08E8}" type="presParOf" srcId="{73BD24A3-437C-F049-9725-57A633950DFF}" destId="{205183F7-DC25-CB49-8D9D-46CAC73E9895}" srcOrd="6"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197EAB3A-BEDE-544C-AC49-42FB1CF88D6B}" type="doc">
      <dgm:prSet loTypeId="urn:microsoft.com/office/officeart/2005/8/layout/pyramid2" loCatId="pyramid" qsTypeId="urn:microsoft.com/office/officeart/2009/2/quickstyle/3d8" qsCatId="3D" csTypeId="urn:microsoft.com/office/officeart/2005/8/colors/accent1_2" csCatId="accent1" phldr="1"/>
      <dgm:spPr/>
      <dgm:t>
        <a:bodyPr/>
        <a:lstStyle/>
        <a:p>
          <a:endParaRPr lang="en-GB"/>
        </a:p>
      </dgm:t>
    </dgm:pt>
    <dgm:pt modelId="{FAC60E88-09C8-074C-9301-7470C9708033}">
      <dgm:prSet/>
      <dgm:spPr/>
      <dgm:t>
        <a:bodyPr/>
        <a:lstStyle/>
        <a:p>
          <a:r>
            <a:rPr lang="en-AU" b="1" dirty="0"/>
            <a:t>Ibn ‘abbas reported that </a:t>
          </a:r>
          <a:r>
            <a:rPr lang="en-AU" b="1" dirty="0" err="1"/>
            <a:t>hilal</a:t>
          </a:r>
          <a:r>
            <a:rPr lang="en-AU" b="1" dirty="0"/>
            <a:t> ibn </a:t>
          </a:r>
          <a:r>
            <a:rPr lang="en-AU" b="1" dirty="0" err="1"/>
            <a:t>Umayyah</a:t>
          </a:r>
          <a:r>
            <a:rPr lang="en-AU" b="1" dirty="0"/>
            <a:t> went to the Prophet </a:t>
          </a:r>
          <a:r>
            <a:rPr lang="en-AU" b="1" i="0" dirty="0" err="1"/>
            <a:t>ﷺ</a:t>
          </a:r>
          <a:r>
            <a:rPr lang="en-AU" b="1" i="0" dirty="0"/>
            <a:t> </a:t>
          </a:r>
          <a:r>
            <a:rPr lang="en-AU" b="1" dirty="0"/>
            <a:t>and accused his wife (</a:t>
          </a:r>
          <a:r>
            <a:rPr lang="en-AU" b="1" dirty="0" err="1"/>
            <a:t>hilal’s</a:t>
          </a:r>
          <a:r>
            <a:rPr lang="en-AU" b="1" dirty="0"/>
            <a:t> wife) of adultery with </a:t>
          </a:r>
          <a:r>
            <a:rPr lang="en-AU" b="1" dirty="0" err="1"/>
            <a:t>shurayk</a:t>
          </a:r>
          <a:r>
            <a:rPr lang="en-AU" b="1" dirty="0"/>
            <a:t> ibn </a:t>
          </a:r>
          <a:r>
            <a:rPr lang="en-AU" b="1" dirty="0" err="1"/>
            <a:t>sahmaa</a:t>
          </a:r>
          <a:r>
            <a:rPr lang="en-AU" b="1" dirty="0"/>
            <a:t>’. The prophet </a:t>
          </a:r>
          <a:r>
            <a:rPr lang="en-AU" b="1" i="0" dirty="0" err="1"/>
            <a:t>ﷺ</a:t>
          </a:r>
          <a:r>
            <a:rPr lang="en-AU" b="1" i="0" dirty="0"/>
            <a:t> </a:t>
          </a:r>
          <a:r>
            <a:rPr lang="en-AU" b="1" dirty="0"/>
            <a:t>said to him, “(produce) the proof (four witnesses) or else you will receive the punishment (of eighty lashes) on your back.” </a:t>
          </a:r>
          <a:r>
            <a:rPr lang="en-AU" b="1" dirty="0" err="1"/>
            <a:t>hilal</a:t>
          </a:r>
          <a:r>
            <a:rPr lang="en-AU" b="1" dirty="0"/>
            <a:t> replied, “o messenger of Allah </a:t>
          </a:r>
          <a:r>
            <a:rPr lang="en-AU" b="1" i="0" dirty="0" err="1"/>
            <a:t>ﷺ</a:t>
          </a:r>
          <a:r>
            <a:rPr lang="en-AU" b="1" i="0" dirty="0"/>
            <a:t> </a:t>
          </a:r>
          <a:r>
            <a:rPr lang="en-AU" b="1" dirty="0"/>
            <a:t>if one of us sees a man on his woman, should he leave and seek witnesses?” Allah’s messenger again said, “(produce) the proof or else you will receive the punishment.” </a:t>
          </a:r>
          <a:r>
            <a:rPr lang="en-AU" b="1" dirty="0" err="1"/>
            <a:t>hilal</a:t>
          </a:r>
          <a:r>
            <a:rPr lang="en-AU" b="1" dirty="0"/>
            <a:t> then said, “(I swear) by the one who sent you with the truth that I am telling the truth and Allah will surely reveal something to free my back from the punishment.” </a:t>
          </a:r>
          <a:endParaRPr lang="en-AU" dirty="0"/>
        </a:p>
      </dgm:t>
    </dgm:pt>
    <dgm:pt modelId="{B3E350D1-6371-6B4A-AA5D-BF95581394A7}" type="parTrans" cxnId="{E9B568B8-E7AA-E448-B9CF-C953124CAE3C}">
      <dgm:prSet/>
      <dgm:spPr/>
      <dgm:t>
        <a:bodyPr/>
        <a:lstStyle/>
        <a:p>
          <a:endParaRPr lang="en-GB"/>
        </a:p>
      </dgm:t>
    </dgm:pt>
    <dgm:pt modelId="{341E2728-C0CC-E740-8F13-9B3DD8253E86}" type="sibTrans" cxnId="{E9B568B8-E7AA-E448-B9CF-C953124CAE3C}">
      <dgm:prSet/>
      <dgm:spPr/>
      <dgm:t>
        <a:bodyPr/>
        <a:lstStyle/>
        <a:p>
          <a:endParaRPr lang="en-GB"/>
        </a:p>
      </dgm:t>
    </dgm:pt>
    <dgm:pt modelId="{D23B2243-AD10-654A-A5DF-96E7C7F0182B}" type="pres">
      <dgm:prSet presAssocID="{197EAB3A-BEDE-544C-AC49-42FB1CF88D6B}" presName="compositeShape" presStyleCnt="0">
        <dgm:presLayoutVars>
          <dgm:dir/>
          <dgm:resizeHandles/>
        </dgm:presLayoutVars>
      </dgm:prSet>
      <dgm:spPr/>
      <dgm:t>
        <a:bodyPr/>
        <a:lstStyle/>
        <a:p>
          <a:endParaRPr lang="en-US"/>
        </a:p>
      </dgm:t>
    </dgm:pt>
    <dgm:pt modelId="{6DA414A8-921B-6F4B-988B-22042B4617A1}" type="pres">
      <dgm:prSet presAssocID="{197EAB3A-BEDE-544C-AC49-42FB1CF88D6B}" presName="pyramid" presStyleLbl="node1" presStyleIdx="0" presStyleCnt="1"/>
      <dgm:spPr/>
    </dgm:pt>
    <dgm:pt modelId="{F07D6E3D-FC81-7E44-B250-28695E656FAC}" type="pres">
      <dgm:prSet presAssocID="{197EAB3A-BEDE-544C-AC49-42FB1CF88D6B}" presName="theList" presStyleCnt="0"/>
      <dgm:spPr/>
    </dgm:pt>
    <dgm:pt modelId="{0940605F-A544-0445-B729-5576014D6462}" type="pres">
      <dgm:prSet presAssocID="{FAC60E88-09C8-074C-9301-7470C9708033}" presName="aNode" presStyleLbl="fgAcc1" presStyleIdx="0" presStyleCnt="1" custScaleX="195276" custScaleY="98751">
        <dgm:presLayoutVars>
          <dgm:bulletEnabled val="1"/>
        </dgm:presLayoutVars>
      </dgm:prSet>
      <dgm:spPr/>
      <dgm:t>
        <a:bodyPr/>
        <a:lstStyle/>
        <a:p>
          <a:endParaRPr lang="en-US"/>
        </a:p>
      </dgm:t>
    </dgm:pt>
    <dgm:pt modelId="{25724E35-1FB5-334C-A516-2B4A9B6F9162}" type="pres">
      <dgm:prSet presAssocID="{FAC60E88-09C8-074C-9301-7470C9708033}" presName="aSpace" presStyleCnt="0"/>
      <dgm:spPr/>
    </dgm:pt>
  </dgm:ptLst>
  <dgm:cxnLst>
    <dgm:cxn modelId="{863EA741-FC13-5F4C-B9BF-D25A88ECC9E9}" type="presOf" srcId="{197EAB3A-BEDE-544C-AC49-42FB1CF88D6B}" destId="{D23B2243-AD10-654A-A5DF-96E7C7F0182B}" srcOrd="0" destOrd="0" presId="urn:microsoft.com/office/officeart/2005/8/layout/pyramid2"/>
    <dgm:cxn modelId="{E9B568B8-E7AA-E448-B9CF-C953124CAE3C}" srcId="{197EAB3A-BEDE-544C-AC49-42FB1CF88D6B}" destId="{FAC60E88-09C8-074C-9301-7470C9708033}" srcOrd="0" destOrd="0" parTransId="{B3E350D1-6371-6B4A-AA5D-BF95581394A7}" sibTransId="{341E2728-C0CC-E740-8F13-9B3DD8253E86}"/>
    <dgm:cxn modelId="{CCE46F40-B674-C04D-82E4-65B86CCB9263}" type="presOf" srcId="{FAC60E88-09C8-074C-9301-7470C9708033}" destId="{0940605F-A544-0445-B729-5576014D6462}" srcOrd="0" destOrd="0" presId="urn:microsoft.com/office/officeart/2005/8/layout/pyramid2"/>
    <dgm:cxn modelId="{14590A63-C5BF-C145-9947-FBC9F7880F33}" type="presParOf" srcId="{D23B2243-AD10-654A-A5DF-96E7C7F0182B}" destId="{6DA414A8-921B-6F4B-988B-22042B4617A1}" srcOrd="0" destOrd="0" presId="urn:microsoft.com/office/officeart/2005/8/layout/pyramid2"/>
    <dgm:cxn modelId="{CEADC6B0-89AD-A14A-A154-F2CE941E0CBB}" type="presParOf" srcId="{D23B2243-AD10-654A-A5DF-96E7C7F0182B}" destId="{F07D6E3D-FC81-7E44-B250-28695E656FAC}" srcOrd="1" destOrd="0" presId="urn:microsoft.com/office/officeart/2005/8/layout/pyramid2"/>
    <dgm:cxn modelId="{CFF62D17-534B-CF43-AC37-4809B3DEBC1E}" type="presParOf" srcId="{F07D6E3D-FC81-7E44-B250-28695E656FAC}" destId="{0940605F-A544-0445-B729-5576014D6462}" srcOrd="0" destOrd="0" presId="urn:microsoft.com/office/officeart/2005/8/layout/pyramid2"/>
    <dgm:cxn modelId="{308E6AF5-C91C-444D-AFE0-832BC4A4912C}" type="presParOf" srcId="{F07D6E3D-FC81-7E44-B250-28695E656FAC}" destId="{25724E35-1FB5-334C-A516-2B4A9B6F9162}" srcOrd="1"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031AAC8B-4119-3F4A-B218-D2A692EB4B0F}" type="doc">
      <dgm:prSet loTypeId="urn:microsoft.com/office/officeart/2005/8/layout/matrix3" loCatId="matrix" qsTypeId="urn:microsoft.com/office/officeart/2005/8/quickstyle/3d3" qsCatId="3D" csTypeId="urn:microsoft.com/office/officeart/2005/8/colors/accent1_2" csCatId="accent1" phldr="1"/>
      <dgm:spPr/>
      <dgm:t>
        <a:bodyPr/>
        <a:lstStyle/>
        <a:p>
          <a:endParaRPr lang="en-GB"/>
        </a:p>
      </dgm:t>
    </dgm:pt>
    <dgm:pt modelId="{1586C305-8A87-6646-95C3-093DE382BE93}">
      <dgm:prSet/>
      <dgm:spPr>
        <a:solidFill>
          <a:schemeClr val="accent4">
            <a:lumMod val="50000"/>
          </a:schemeClr>
        </a:solidFill>
      </dgm:spPr>
      <dgm:t>
        <a:bodyPr/>
        <a:lstStyle/>
        <a:p>
          <a:r>
            <a:rPr lang="en-AU" b="1" dirty="0">
              <a:latin typeface="Batang" panose="02030600000101010101" pitchFamily="18" charset="-127"/>
              <a:ea typeface="Batang" panose="02030600000101010101" pitchFamily="18" charset="-127"/>
            </a:rPr>
            <a:t>Asbab Nuzool al-Quran, by ‘Alee ibn Ahmad al-</a:t>
          </a:r>
          <a:r>
            <a:rPr lang="en-AU" b="1" dirty="0" err="1">
              <a:latin typeface="Batang" panose="02030600000101010101" pitchFamily="18" charset="-127"/>
              <a:ea typeface="Batang" panose="02030600000101010101" pitchFamily="18" charset="-127"/>
            </a:rPr>
            <a:t>Waahidee</a:t>
          </a:r>
          <a:endParaRPr lang="en-AU" b="1" dirty="0">
            <a:latin typeface="Batang" panose="02030600000101010101" pitchFamily="18" charset="-127"/>
            <a:ea typeface="Batang" panose="02030600000101010101" pitchFamily="18" charset="-127"/>
          </a:endParaRPr>
        </a:p>
        <a:p>
          <a:r>
            <a:rPr lang="en-AU" b="1" dirty="0">
              <a:latin typeface="Batang" panose="02030600000101010101" pitchFamily="18" charset="-127"/>
              <a:ea typeface="Batang" panose="02030600000101010101" pitchFamily="18" charset="-127"/>
            </a:rPr>
            <a:t>(d. 1076 CE/468 AH)  </a:t>
          </a:r>
        </a:p>
      </dgm:t>
    </dgm:pt>
    <dgm:pt modelId="{87FB4BDE-CE5E-B644-83BE-F72C762E3E12}" type="parTrans" cxnId="{56B782BA-381F-8049-9D41-181790DFA045}">
      <dgm:prSet/>
      <dgm:spPr/>
      <dgm:t>
        <a:bodyPr/>
        <a:lstStyle/>
        <a:p>
          <a:endParaRPr lang="en-GB"/>
        </a:p>
      </dgm:t>
    </dgm:pt>
    <dgm:pt modelId="{9D7C20A4-E6FB-8C45-97A0-6B3555A36AFF}" type="sibTrans" cxnId="{56B782BA-381F-8049-9D41-181790DFA045}">
      <dgm:prSet/>
      <dgm:spPr/>
      <dgm:t>
        <a:bodyPr/>
        <a:lstStyle/>
        <a:p>
          <a:endParaRPr lang="en-GB"/>
        </a:p>
      </dgm:t>
    </dgm:pt>
    <dgm:pt modelId="{CB439088-5657-F94D-A62C-0CCF3E0428A0}">
      <dgm:prSet custT="1"/>
      <dgm:spPr>
        <a:solidFill>
          <a:schemeClr val="accent2"/>
        </a:solidFill>
      </dgm:spPr>
      <dgm:t>
        <a:bodyPr/>
        <a:lstStyle/>
        <a:p>
          <a:pPr rtl="0"/>
          <a:r>
            <a:rPr lang="en-AU" sz="2000" b="1" dirty="0">
              <a:latin typeface="Batang" panose="02030600000101010101" pitchFamily="18" charset="-127"/>
              <a:ea typeface="Batang" panose="02030600000101010101" pitchFamily="18" charset="-127"/>
            </a:rPr>
            <a:t>Hadeeth scholar/ Yemen, </a:t>
          </a:r>
          <a:r>
            <a:rPr lang="en-AU" sz="2000" b="1" dirty="0" err="1">
              <a:latin typeface="Batang" panose="02030600000101010101" pitchFamily="18" charset="-127"/>
              <a:ea typeface="Batang" panose="02030600000101010101" pitchFamily="18" charset="-127"/>
            </a:rPr>
            <a:t>Muqbil</a:t>
          </a:r>
          <a:r>
            <a:rPr lang="en-AU" sz="2000" b="1" dirty="0">
              <a:latin typeface="Batang" panose="02030600000101010101" pitchFamily="18" charset="-127"/>
              <a:ea typeface="Batang" panose="02030600000101010101" pitchFamily="18" charset="-127"/>
            </a:rPr>
            <a:t> ibn </a:t>
          </a:r>
          <a:r>
            <a:rPr lang="en-AU" sz="2000" b="1" dirty="0" err="1">
              <a:latin typeface="Batang" panose="02030600000101010101" pitchFamily="18" charset="-127"/>
              <a:ea typeface="Batang" panose="02030600000101010101" pitchFamily="18" charset="-127"/>
            </a:rPr>
            <a:t>Haadee</a:t>
          </a:r>
          <a:r>
            <a:rPr lang="en-AU" sz="2000" b="1" dirty="0">
              <a:latin typeface="Batang" panose="02030600000101010101" pitchFamily="18" charset="-127"/>
              <a:ea typeface="Batang" panose="02030600000101010101" pitchFamily="18" charset="-127"/>
            </a:rPr>
            <a:t> al-</a:t>
          </a:r>
          <a:r>
            <a:rPr lang="en-AU" sz="2000" b="1" dirty="0" err="1">
              <a:latin typeface="Batang" panose="02030600000101010101" pitchFamily="18" charset="-127"/>
              <a:ea typeface="Batang" panose="02030600000101010101" pitchFamily="18" charset="-127"/>
            </a:rPr>
            <a:t>Waadi‘ee</a:t>
          </a:r>
          <a:r>
            <a:rPr lang="en-AU" sz="2000" b="1" dirty="0">
              <a:latin typeface="Batang" panose="02030600000101010101" pitchFamily="18" charset="-127"/>
              <a:ea typeface="Batang" panose="02030600000101010101" pitchFamily="18" charset="-127"/>
            </a:rPr>
            <a:t>, comprehensive book of the authentic reasons for revelation entitled as-</a:t>
          </a:r>
          <a:r>
            <a:rPr lang="en-AU" sz="2000" b="1" dirty="0" err="1">
              <a:latin typeface="Batang" panose="02030600000101010101" pitchFamily="18" charset="-127"/>
              <a:ea typeface="Batang" panose="02030600000101010101" pitchFamily="18" charset="-127"/>
            </a:rPr>
            <a:t>Saheeh</a:t>
          </a:r>
          <a:r>
            <a:rPr lang="en-AU" sz="2000" b="1" dirty="0">
              <a:latin typeface="Batang" panose="02030600000101010101" pitchFamily="18" charset="-127"/>
              <a:ea typeface="Batang" panose="02030600000101010101" pitchFamily="18" charset="-127"/>
            </a:rPr>
            <a:t> al-</a:t>
          </a:r>
          <a:r>
            <a:rPr lang="en-AU" sz="2000" b="1" dirty="0" err="1">
              <a:latin typeface="Batang" panose="02030600000101010101" pitchFamily="18" charset="-127"/>
              <a:ea typeface="Batang" panose="02030600000101010101" pitchFamily="18" charset="-127"/>
            </a:rPr>
            <a:t>Musnad</a:t>
          </a:r>
          <a:r>
            <a:rPr lang="en-AU" sz="2000" b="1" dirty="0">
              <a:latin typeface="Batang" panose="02030600000101010101" pitchFamily="18" charset="-127"/>
              <a:ea typeface="Batang" panose="02030600000101010101" pitchFamily="18" charset="-127"/>
            </a:rPr>
            <a:t> min Asbab an-Nuzool </a:t>
          </a:r>
        </a:p>
      </dgm:t>
    </dgm:pt>
    <dgm:pt modelId="{E92B9537-8994-ED49-8A78-85714161E192}" type="parTrans" cxnId="{CC9EDD99-F73F-9347-BF2A-F6D23884531C}">
      <dgm:prSet/>
      <dgm:spPr/>
      <dgm:t>
        <a:bodyPr/>
        <a:lstStyle/>
        <a:p>
          <a:endParaRPr lang="en-GB"/>
        </a:p>
      </dgm:t>
    </dgm:pt>
    <dgm:pt modelId="{E629A4E1-BE39-6145-83B0-A467BF0FE493}" type="sibTrans" cxnId="{CC9EDD99-F73F-9347-BF2A-F6D23884531C}">
      <dgm:prSet/>
      <dgm:spPr/>
      <dgm:t>
        <a:bodyPr/>
        <a:lstStyle/>
        <a:p>
          <a:endParaRPr lang="en-GB"/>
        </a:p>
      </dgm:t>
    </dgm:pt>
    <dgm:pt modelId="{DD150E3A-F0D6-6F4F-A827-454B03972970}">
      <dgm:prSet custT="1"/>
      <dgm:spPr/>
      <dgm:t>
        <a:bodyPr/>
        <a:lstStyle/>
        <a:p>
          <a:r>
            <a:rPr lang="en-AU" sz="2800" b="1" dirty="0">
              <a:latin typeface="Batang" panose="02030600000101010101" pitchFamily="18" charset="-127"/>
              <a:ea typeface="Batang" panose="02030600000101010101" pitchFamily="18" charset="-127"/>
            </a:rPr>
            <a:t>Ibn </a:t>
          </a:r>
          <a:r>
            <a:rPr lang="en-AU" sz="2800" b="1" dirty="0" err="1">
              <a:latin typeface="Batang" panose="02030600000101010101" pitchFamily="18" charset="-127"/>
              <a:ea typeface="Batang" panose="02030600000101010101" pitchFamily="18" charset="-127"/>
            </a:rPr>
            <a:t>Taymeeyah</a:t>
          </a:r>
          <a:r>
            <a:rPr lang="en-AU" sz="2800" b="1" dirty="0">
              <a:latin typeface="Batang" panose="02030600000101010101" pitchFamily="18" charset="-127"/>
              <a:ea typeface="Batang" panose="02030600000101010101" pitchFamily="18" charset="-127"/>
            </a:rPr>
            <a:t> (at-</a:t>
          </a:r>
          <a:r>
            <a:rPr lang="en-AU" sz="2800" b="1" dirty="0" err="1">
              <a:latin typeface="Batang" panose="02030600000101010101" pitchFamily="18" charset="-127"/>
              <a:ea typeface="Batang" panose="02030600000101010101" pitchFamily="18" charset="-127"/>
            </a:rPr>
            <a:t>Tibyaan</a:t>
          </a:r>
          <a:r>
            <a:rPr lang="en-AU" sz="2800" b="1" dirty="0">
              <a:latin typeface="Batang" panose="02030600000101010101" pitchFamily="18" charset="-127"/>
              <a:ea typeface="Batang" panose="02030600000101010101" pitchFamily="18" charset="-127"/>
            </a:rPr>
            <a:t> fee Nuzool al- Quran)</a:t>
          </a:r>
        </a:p>
      </dgm:t>
    </dgm:pt>
    <dgm:pt modelId="{94EAEA5F-FBF7-5D4D-BF74-F1EEAB8949E8}" type="parTrans" cxnId="{228FA63C-24EA-3C4C-95A2-66D099071D43}">
      <dgm:prSet/>
      <dgm:spPr/>
      <dgm:t>
        <a:bodyPr/>
        <a:lstStyle/>
        <a:p>
          <a:endParaRPr lang="en-GB"/>
        </a:p>
      </dgm:t>
    </dgm:pt>
    <dgm:pt modelId="{57A27931-E924-7540-9D63-14980994399C}" type="sibTrans" cxnId="{228FA63C-24EA-3C4C-95A2-66D099071D43}">
      <dgm:prSet/>
      <dgm:spPr/>
      <dgm:t>
        <a:bodyPr/>
        <a:lstStyle/>
        <a:p>
          <a:endParaRPr lang="en-GB"/>
        </a:p>
      </dgm:t>
    </dgm:pt>
    <dgm:pt modelId="{AD453A4A-A8DC-374A-81A3-A1B8D84F77F8}">
      <dgm:prSet custT="1"/>
      <dgm:spPr>
        <a:solidFill>
          <a:schemeClr val="accent6">
            <a:lumMod val="50000"/>
          </a:schemeClr>
        </a:solidFill>
        <a:ln>
          <a:solidFill>
            <a:schemeClr val="accent6">
              <a:lumMod val="50000"/>
            </a:schemeClr>
          </a:solidFill>
        </a:ln>
      </dgm:spPr>
      <dgm:t>
        <a:bodyPr/>
        <a:lstStyle/>
        <a:p>
          <a:r>
            <a:rPr lang="en-AU" sz="2400" b="1" dirty="0" err="1">
              <a:latin typeface="Batang" panose="02030600000101010101" pitchFamily="18" charset="-127"/>
              <a:ea typeface="Batang" panose="02030600000101010101" pitchFamily="18" charset="-127"/>
            </a:rPr>
            <a:t>Jalaal</a:t>
          </a:r>
          <a:r>
            <a:rPr lang="en-AU" sz="2400" b="1" dirty="0">
              <a:latin typeface="Batang" panose="02030600000101010101" pitchFamily="18" charset="-127"/>
              <a:ea typeface="Batang" panose="02030600000101010101" pitchFamily="18" charset="-127"/>
            </a:rPr>
            <a:t> ad-</a:t>
          </a:r>
          <a:r>
            <a:rPr lang="en-AU" sz="2400" b="1" dirty="0" err="1">
              <a:latin typeface="Batang" panose="02030600000101010101" pitchFamily="18" charset="-127"/>
              <a:ea typeface="Batang" panose="02030600000101010101" pitchFamily="18" charset="-127"/>
            </a:rPr>
            <a:t>Deen</a:t>
          </a:r>
          <a:r>
            <a:rPr lang="en-AU" sz="2400" b="1" dirty="0">
              <a:latin typeface="Batang" panose="02030600000101010101" pitchFamily="18" charset="-127"/>
              <a:ea typeface="Batang" panose="02030600000101010101" pitchFamily="18" charset="-127"/>
            </a:rPr>
            <a:t> as-</a:t>
          </a:r>
          <a:r>
            <a:rPr lang="en-AU" sz="2400" b="1" dirty="0" err="1">
              <a:latin typeface="Batang" panose="02030600000101010101" pitchFamily="18" charset="-127"/>
              <a:ea typeface="Batang" panose="02030600000101010101" pitchFamily="18" charset="-127"/>
            </a:rPr>
            <a:t>Suyootee</a:t>
          </a:r>
          <a:r>
            <a:rPr lang="en-AU" sz="2400" b="1" dirty="0">
              <a:latin typeface="Batang" panose="02030600000101010101" pitchFamily="18" charset="-127"/>
              <a:ea typeface="Batang" panose="02030600000101010101" pitchFamily="18" charset="-127"/>
            </a:rPr>
            <a:t> (</a:t>
          </a:r>
          <a:r>
            <a:rPr lang="en-AU" sz="2400" b="1" dirty="0" err="1">
              <a:latin typeface="Batang" panose="02030600000101010101" pitchFamily="18" charset="-127"/>
              <a:ea typeface="Batang" panose="02030600000101010101" pitchFamily="18" charset="-127"/>
            </a:rPr>
            <a:t>Lubaab</a:t>
          </a:r>
          <a:r>
            <a:rPr lang="en-AU" sz="2400" b="1" dirty="0">
              <a:latin typeface="Batang" panose="02030600000101010101" pitchFamily="18" charset="-127"/>
              <a:ea typeface="Batang" panose="02030600000101010101" pitchFamily="18" charset="-127"/>
            </a:rPr>
            <a:t> an-</a:t>
          </a:r>
          <a:r>
            <a:rPr lang="en-AU" sz="2400" b="1" dirty="0" err="1">
              <a:latin typeface="Batang" panose="02030600000101010101" pitchFamily="18" charset="-127"/>
              <a:ea typeface="Batang" panose="02030600000101010101" pitchFamily="18" charset="-127"/>
            </a:rPr>
            <a:t>Nuqool</a:t>
          </a:r>
          <a:r>
            <a:rPr lang="en-AU" sz="2400" b="1" dirty="0">
              <a:latin typeface="Batang" panose="02030600000101010101" pitchFamily="18" charset="-127"/>
              <a:ea typeface="Batang" panose="02030600000101010101" pitchFamily="18" charset="-127"/>
            </a:rPr>
            <a:t> fee </a:t>
          </a:r>
          <a:r>
            <a:rPr lang="en-AU" sz="2400" b="1" dirty="0" err="1">
              <a:latin typeface="Batang" panose="02030600000101010101" pitchFamily="18" charset="-127"/>
              <a:ea typeface="Batang" panose="02030600000101010101" pitchFamily="18" charset="-127"/>
            </a:rPr>
            <a:t>Asbaab</a:t>
          </a:r>
          <a:r>
            <a:rPr lang="en-AU" sz="2400" b="1" dirty="0">
              <a:latin typeface="Batang" panose="02030600000101010101" pitchFamily="18" charset="-127"/>
              <a:ea typeface="Batang" panose="02030600000101010101" pitchFamily="18" charset="-127"/>
            </a:rPr>
            <a:t> an-Nuzool). </a:t>
          </a:r>
        </a:p>
      </dgm:t>
    </dgm:pt>
    <dgm:pt modelId="{1CB8BFCF-A75E-8B40-A83F-377D4BD24626}" type="parTrans" cxnId="{F4AF4338-2563-2B4B-B901-03FBD1C20859}">
      <dgm:prSet/>
      <dgm:spPr/>
      <dgm:t>
        <a:bodyPr/>
        <a:lstStyle/>
        <a:p>
          <a:endParaRPr lang="en-GB"/>
        </a:p>
      </dgm:t>
    </dgm:pt>
    <dgm:pt modelId="{B21B6E37-2B3C-B047-AB4B-353E52E43AB2}" type="sibTrans" cxnId="{F4AF4338-2563-2B4B-B901-03FBD1C20859}">
      <dgm:prSet/>
      <dgm:spPr/>
      <dgm:t>
        <a:bodyPr/>
        <a:lstStyle/>
        <a:p>
          <a:endParaRPr lang="en-GB"/>
        </a:p>
      </dgm:t>
    </dgm:pt>
    <dgm:pt modelId="{F6B2DED7-E078-524C-A448-02070CC9BF73}">
      <dgm:prSet/>
      <dgm:spPr/>
      <dgm:t>
        <a:bodyPr/>
        <a:lstStyle/>
        <a:p>
          <a:endParaRPr lang="en-US"/>
        </a:p>
      </dgm:t>
    </dgm:pt>
    <dgm:pt modelId="{DEC987E0-7238-D445-9CD2-7B1280CDF359}" type="parTrans" cxnId="{3565D1BE-D3A1-B243-950F-80167A960AFB}">
      <dgm:prSet/>
      <dgm:spPr/>
      <dgm:t>
        <a:bodyPr/>
        <a:lstStyle/>
        <a:p>
          <a:endParaRPr lang="en-GB"/>
        </a:p>
      </dgm:t>
    </dgm:pt>
    <dgm:pt modelId="{A271C5A7-6FCD-9846-8418-B7447575FC1B}" type="sibTrans" cxnId="{3565D1BE-D3A1-B243-950F-80167A960AFB}">
      <dgm:prSet/>
      <dgm:spPr/>
      <dgm:t>
        <a:bodyPr/>
        <a:lstStyle/>
        <a:p>
          <a:endParaRPr lang="en-GB"/>
        </a:p>
      </dgm:t>
    </dgm:pt>
    <dgm:pt modelId="{601E40BB-6A24-EC43-861B-5A9C3462A792}" type="pres">
      <dgm:prSet presAssocID="{031AAC8B-4119-3F4A-B218-D2A692EB4B0F}" presName="matrix" presStyleCnt="0">
        <dgm:presLayoutVars>
          <dgm:chMax val="1"/>
          <dgm:dir/>
          <dgm:resizeHandles val="exact"/>
        </dgm:presLayoutVars>
      </dgm:prSet>
      <dgm:spPr/>
      <dgm:t>
        <a:bodyPr/>
        <a:lstStyle/>
        <a:p>
          <a:endParaRPr lang="en-US"/>
        </a:p>
      </dgm:t>
    </dgm:pt>
    <dgm:pt modelId="{04C5FA7D-C099-3940-A2C7-1FD5D21832B2}" type="pres">
      <dgm:prSet presAssocID="{031AAC8B-4119-3F4A-B218-D2A692EB4B0F}" presName="diamond" presStyleLbl="bgShp" presStyleIdx="0" presStyleCnt="1"/>
      <dgm:spPr>
        <a:solidFill>
          <a:schemeClr val="bg2">
            <a:lumMod val="50000"/>
          </a:schemeClr>
        </a:solidFill>
      </dgm:spPr>
    </dgm:pt>
    <dgm:pt modelId="{0211D32F-1A6B-0746-90F7-E53E8F08F8AB}" type="pres">
      <dgm:prSet presAssocID="{031AAC8B-4119-3F4A-B218-D2A692EB4B0F}" presName="quad1" presStyleLbl="node1" presStyleIdx="0" presStyleCnt="4" custScaleX="230538" custLinFactNeighborX="-73576" custLinFactNeighborY="6751">
        <dgm:presLayoutVars>
          <dgm:chMax val="0"/>
          <dgm:chPref val="0"/>
          <dgm:bulletEnabled val="1"/>
        </dgm:presLayoutVars>
      </dgm:prSet>
      <dgm:spPr/>
      <dgm:t>
        <a:bodyPr/>
        <a:lstStyle/>
        <a:p>
          <a:endParaRPr lang="en-US"/>
        </a:p>
      </dgm:t>
    </dgm:pt>
    <dgm:pt modelId="{F2D4EEE6-F213-7046-8624-FC056CAFFB30}" type="pres">
      <dgm:prSet presAssocID="{031AAC8B-4119-3F4A-B218-D2A692EB4B0F}" presName="quad2" presStyleLbl="node1" presStyleIdx="1" presStyleCnt="4" custScaleX="217330" custLinFactNeighborX="46564" custLinFactNeighborY="6751">
        <dgm:presLayoutVars>
          <dgm:chMax val="0"/>
          <dgm:chPref val="0"/>
          <dgm:bulletEnabled val="1"/>
        </dgm:presLayoutVars>
      </dgm:prSet>
      <dgm:spPr/>
      <dgm:t>
        <a:bodyPr/>
        <a:lstStyle/>
        <a:p>
          <a:endParaRPr lang="en-US"/>
        </a:p>
      </dgm:t>
    </dgm:pt>
    <dgm:pt modelId="{A345630B-E930-8D4B-9296-FAB151638273}" type="pres">
      <dgm:prSet presAssocID="{031AAC8B-4119-3F4A-B218-D2A692EB4B0F}" presName="quad3" presStyleLbl="node1" presStyleIdx="2" presStyleCnt="4" custScaleX="223806" custLinFactNeighborX="-85737" custLinFactNeighborY="2527">
        <dgm:presLayoutVars>
          <dgm:chMax val="0"/>
          <dgm:chPref val="0"/>
          <dgm:bulletEnabled val="1"/>
        </dgm:presLayoutVars>
      </dgm:prSet>
      <dgm:spPr/>
      <dgm:t>
        <a:bodyPr/>
        <a:lstStyle/>
        <a:p>
          <a:endParaRPr lang="en-US"/>
        </a:p>
      </dgm:t>
    </dgm:pt>
    <dgm:pt modelId="{C600BD94-57D9-D94F-A2D5-FCC8D0B23957}" type="pres">
      <dgm:prSet presAssocID="{031AAC8B-4119-3F4A-B218-D2A692EB4B0F}" presName="quad4" presStyleLbl="node1" presStyleIdx="3" presStyleCnt="4" custScaleX="210468" custLinFactNeighborX="32841" custLinFactNeighborY="632">
        <dgm:presLayoutVars>
          <dgm:chMax val="0"/>
          <dgm:chPref val="0"/>
          <dgm:bulletEnabled val="1"/>
        </dgm:presLayoutVars>
      </dgm:prSet>
      <dgm:spPr/>
      <dgm:t>
        <a:bodyPr/>
        <a:lstStyle/>
        <a:p>
          <a:endParaRPr lang="en-US"/>
        </a:p>
      </dgm:t>
    </dgm:pt>
  </dgm:ptLst>
  <dgm:cxnLst>
    <dgm:cxn modelId="{56B782BA-381F-8049-9D41-181790DFA045}" srcId="{031AAC8B-4119-3F4A-B218-D2A692EB4B0F}" destId="{1586C305-8A87-6646-95C3-093DE382BE93}" srcOrd="0" destOrd="0" parTransId="{87FB4BDE-CE5E-B644-83BE-F72C762E3E12}" sibTransId="{9D7C20A4-E6FB-8C45-97A0-6B3555A36AFF}"/>
    <dgm:cxn modelId="{CC9EDD99-F73F-9347-BF2A-F6D23884531C}" srcId="{031AAC8B-4119-3F4A-B218-D2A692EB4B0F}" destId="{CB439088-5657-F94D-A62C-0CCF3E0428A0}" srcOrd="1" destOrd="0" parTransId="{E92B9537-8994-ED49-8A78-85714161E192}" sibTransId="{E629A4E1-BE39-6145-83B0-A467BF0FE493}"/>
    <dgm:cxn modelId="{3565D1BE-D3A1-B243-950F-80167A960AFB}" srcId="{031AAC8B-4119-3F4A-B218-D2A692EB4B0F}" destId="{F6B2DED7-E078-524C-A448-02070CC9BF73}" srcOrd="4" destOrd="0" parTransId="{DEC987E0-7238-D445-9CD2-7B1280CDF359}" sibTransId="{A271C5A7-6FCD-9846-8418-B7447575FC1B}"/>
    <dgm:cxn modelId="{228FA63C-24EA-3C4C-95A2-66D099071D43}" srcId="{031AAC8B-4119-3F4A-B218-D2A692EB4B0F}" destId="{DD150E3A-F0D6-6F4F-A827-454B03972970}" srcOrd="2" destOrd="0" parTransId="{94EAEA5F-FBF7-5D4D-BF74-F1EEAB8949E8}" sibTransId="{57A27931-E924-7540-9D63-14980994399C}"/>
    <dgm:cxn modelId="{3F6BFC1B-AC8C-444D-8CC5-0D55E30FC869}" type="presOf" srcId="{CB439088-5657-F94D-A62C-0CCF3E0428A0}" destId="{F2D4EEE6-F213-7046-8624-FC056CAFFB30}" srcOrd="0" destOrd="0" presId="urn:microsoft.com/office/officeart/2005/8/layout/matrix3"/>
    <dgm:cxn modelId="{494F4B32-F7E6-3545-9BD6-51A70B746CA9}" type="presOf" srcId="{1586C305-8A87-6646-95C3-093DE382BE93}" destId="{0211D32F-1A6B-0746-90F7-E53E8F08F8AB}" srcOrd="0" destOrd="0" presId="urn:microsoft.com/office/officeart/2005/8/layout/matrix3"/>
    <dgm:cxn modelId="{511868FC-1070-0A41-B4DB-5D5901761612}" type="presOf" srcId="{AD453A4A-A8DC-374A-81A3-A1B8D84F77F8}" destId="{C600BD94-57D9-D94F-A2D5-FCC8D0B23957}" srcOrd="0" destOrd="0" presId="urn:microsoft.com/office/officeart/2005/8/layout/matrix3"/>
    <dgm:cxn modelId="{340068F7-9493-2845-A080-06BB6311069E}" type="presOf" srcId="{DD150E3A-F0D6-6F4F-A827-454B03972970}" destId="{A345630B-E930-8D4B-9296-FAB151638273}" srcOrd="0" destOrd="0" presId="urn:microsoft.com/office/officeart/2005/8/layout/matrix3"/>
    <dgm:cxn modelId="{F4AF4338-2563-2B4B-B901-03FBD1C20859}" srcId="{031AAC8B-4119-3F4A-B218-D2A692EB4B0F}" destId="{AD453A4A-A8DC-374A-81A3-A1B8D84F77F8}" srcOrd="3" destOrd="0" parTransId="{1CB8BFCF-A75E-8B40-A83F-377D4BD24626}" sibTransId="{B21B6E37-2B3C-B047-AB4B-353E52E43AB2}"/>
    <dgm:cxn modelId="{609ED414-9B7C-4E4D-8FAB-AC0A0FA7A126}" type="presOf" srcId="{031AAC8B-4119-3F4A-B218-D2A692EB4B0F}" destId="{601E40BB-6A24-EC43-861B-5A9C3462A792}" srcOrd="0" destOrd="0" presId="urn:microsoft.com/office/officeart/2005/8/layout/matrix3"/>
    <dgm:cxn modelId="{BAE51F77-1EDA-BC43-ADF6-C741A7C7FF1D}" type="presParOf" srcId="{601E40BB-6A24-EC43-861B-5A9C3462A792}" destId="{04C5FA7D-C099-3940-A2C7-1FD5D21832B2}" srcOrd="0" destOrd="0" presId="urn:microsoft.com/office/officeart/2005/8/layout/matrix3"/>
    <dgm:cxn modelId="{45C9C849-F8E7-804E-9DBB-DE96867119D9}" type="presParOf" srcId="{601E40BB-6A24-EC43-861B-5A9C3462A792}" destId="{0211D32F-1A6B-0746-90F7-E53E8F08F8AB}" srcOrd="1" destOrd="0" presId="urn:microsoft.com/office/officeart/2005/8/layout/matrix3"/>
    <dgm:cxn modelId="{77F24A01-F4C7-FF44-9BCE-E113ED5853B3}" type="presParOf" srcId="{601E40BB-6A24-EC43-861B-5A9C3462A792}" destId="{F2D4EEE6-F213-7046-8624-FC056CAFFB30}" srcOrd="2" destOrd="0" presId="urn:microsoft.com/office/officeart/2005/8/layout/matrix3"/>
    <dgm:cxn modelId="{85988ED9-BC80-6D4C-884D-166F2D7EC873}" type="presParOf" srcId="{601E40BB-6A24-EC43-861B-5A9C3462A792}" destId="{A345630B-E930-8D4B-9296-FAB151638273}" srcOrd="3" destOrd="0" presId="urn:microsoft.com/office/officeart/2005/8/layout/matrix3"/>
    <dgm:cxn modelId="{82F2F94B-55F1-C840-973F-198ADAD16420}" type="presParOf" srcId="{601E40BB-6A24-EC43-861B-5A9C3462A792}" destId="{C600BD94-57D9-D94F-A2D5-FCC8D0B23957}" srcOrd="4" destOrd="0" presId="urn:microsoft.com/office/officeart/2005/8/layout/matrix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7C37FAA-72E1-AB49-9407-E463505F563E}">
      <dgm:prSet custT="1"/>
      <dgm:spPr>
        <a:ln>
          <a:solidFill>
            <a:srgbClr val="C00000"/>
          </a:solidFill>
        </a:ln>
      </dgm:spPr>
      <dgm:t>
        <a:bodyPr/>
        <a:lstStyle/>
        <a:p>
          <a:pPr algn="ctr"/>
          <a:r>
            <a:rPr lang="en-US" sz="4400" b="1" dirty="0">
              <a:solidFill>
                <a:schemeClr val="accent1">
                  <a:lumMod val="75000"/>
                </a:schemeClr>
              </a:solidFill>
              <a:latin typeface="Monotype Corsiva" panose="03010101010201010101" pitchFamily="66" charset="0"/>
            </a:rPr>
            <a:t>END OF LECTURE 2</a:t>
          </a:r>
          <a:endParaRPr lang="en-AU" sz="4400" b="1" dirty="0">
            <a:solidFill>
              <a:schemeClr val="accent1">
                <a:lumMod val="75000"/>
              </a:schemeClr>
            </a:solidFill>
            <a:latin typeface="Monotype Corsiva" panose="03010101010201010101" pitchFamily="66" charset="0"/>
          </a:endParaRPr>
        </a:p>
      </dgm:t>
    </dgm:pt>
    <dgm:pt modelId="{7E49CC06-8F3D-1D44-9E7F-B730DB77A2D5}" type="parTrans" cxnId="{D2B33671-66D5-C044-858A-E3A8DB19DD66}">
      <dgm:prSet/>
      <dgm:spPr/>
      <dgm:t>
        <a:bodyPr/>
        <a:lstStyle/>
        <a:p>
          <a:endParaRPr lang="en-GB"/>
        </a:p>
      </dgm:t>
    </dgm:pt>
    <dgm:pt modelId="{5794DC60-B3DD-EC49-BCF0-BAFFBB2730AD}" type="sibTrans" cxnId="{D2B33671-66D5-C044-858A-E3A8DB19DD66}">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A4D0091D-CBA7-C146-8A6F-0CB431B8EB30}" type="pres">
      <dgm:prSet presAssocID="{B7C37FAA-72E1-AB49-9407-E463505F563E}" presName="circ1TxSh" presStyleLbl="vennNode1" presStyleIdx="0" presStyleCnt="1"/>
      <dgm:spPr/>
      <dgm:t>
        <a:bodyPr/>
        <a:lstStyle/>
        <a:p>
          <a:endParaRPr lang="en-US"/>
        </a:p>
      </dgm:t>
    </dgm:pt>
  </dgm:ptLst>
  <dgm:cxnLst>
    <dgm:cxn modelId="{D2B33671-66D5-C044-858A-E3A8DB19DD66}" srcId="{1A7ED3C4-25F0-AE4D-BC76-2968299A5D4E}" destId="{B7C37FAA-72E1-AB49-9407-E463505F563E}" srcOrd="0" destOrd="0" parTransId="{7E49CC06-8F3D-1D44-9E7F-B730DB77A2D5}" sibTransId="{5794DC60-B3DD-EC49-BCF0-BAFFBB2730AD}"/>
    <dgm:cxn modelId="{3D30B5DD-68F5-384D-ADCD-36D8D72541E7}" type="presOf" srcId="{B7C37FAA-72E1-AB49-9407-E463505F563E}" destId="{A4D0091D-CBA7-C146-8A6F-0CB431B8EB30}"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4B66909C-3155-114C-A041-1573A54DE242}" type="presParOf" srcId="{D51F023F-58AF-5E4E-86C1-88E5610D20EB}" destId="{A4D0091D-CBA7-C146-8A6F-0CB431B8EB3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EDCE3B1-A246-6D46-B087-6D084A5E5940}">
      <dgm:prSet custT="1"/>
      <dgm:spPr>
        <a:ln>
          <a:solidFill>
            <a:srgbClr val="C00000"/>
          </a:solidFill>
        </a:ln>
      </dgm:spPr>
      <dgm:t>
        <a:bodyPr/>
        <a:lstStyle/>
        <a:p>
          <a:pPr algn="ctr"/>
          <a:r>
            <a:rPr lang="en-AU" sz="4000" b="1" dirty="0">
              <a:solidFill>
                <a:schemeClr val="accent1">
                  <a:lumMod val="75000"/>
                </a:schemeClr>
              </a:solidFill>
              <a:latin typeface="Monotype Corsiva" panose="03010101010201010101" pitchFamily="66" charset="0"/>
            </a:rPr>
            <a:t>LECTURE 3</a:t>
          </a:r>
        </a:p>
        <a:p>
          <a:pPr algn="ctr"/>
          <a:r>
            <a:rPr lang="en-AU" sz="3600" b="1" dirty="0" err="1">
              <a:solidFill>
                <a:schemeClr val="accent1">
                  <a:lumMod val="75000"/>
                </a:schemeClr>
              </a:solidFill>
              <a:latin typeface="Monotype Corsiva" panose="03010101010201010101" pitchFamily="66" charset="0"/>
            </a:rPr>
            <a:t>Makkan</a:t>
          </a:r>
          <a:r>
            <a:rPr lang="en-AU" sz="3600" b="1" dirty="0">
              <a:solidFill>
                <a:schemeClr val="accent1">
                  <a:lumMod val="75000"/>
                </a:schemeClr>
              </a:solidFill>
              <a:latin typeface="Monotype Corsiva" panose="03010101010201010101" pitchFamily="66" charset="0"/>
            </a:rPr>
            <a:t> and </a:t>
          </a:r>
          <a:r>
            <a:rPr lang="en-AU" sz="3600" b="1" dirty="0" err="1">
              <a:solidFill>
                <a:schemeClr val="accent1">
                  <a:lumMod val="75000"/>
                </a:schemeClr>
              </a:solidFill>
              <a:latin typeface="Monotype Corsiva" panose="03010101010201010101" pitchFamily="66" charset="0"/>
            </a:rPr>
            <a:t>Madinan</a:t>
          </a:r>
          <a:r>
            <a:rPr lang="en-AU" sz="3600" b="1" dirty="0">
              <a:solidFill>
                <a:schemeClr val="accent1">
                  <a:lumMod val="75000"/>
                </a:schemeClr>
              </a:solidFill>
              <a:latin typeface="Monotype Corsiva" panose="03010101010201010101" pitchFamily="66" charset="0"/>
            </a:rPr>
            <a:t> Surahs</a:t>
          </a:r>
        </a:p>
        <a:p>
          <a:pPr algn="ctr"/>
          <a:r>
            <a:rPr lang="en-AU" sz="3600" b="1" dirty="0">
              <a:solidFill>
                <a:schemeClr val="accent1">
                  <a:lumMod val="75000"/>
                </a:schemeClr>
              </a:solidFill>
              <a:latin typeface="Monotype Corsiva" panose="03010101010201010101" pitchFamily="66" charset="0"/>
            </a:rPr>
            <a:t>The Compilation of the Quran</a:t>
          </a:r>
          <a:r>
            <a:rPr lang="en-AU" sz="4000" b="1" dirty="0">
              <a:solidFill>
                <a:schemeClr val="accent1">
                  <a:lumMod val="75000"/>
                </a:schemeClr>
              </a:solidFill>
              <a:latin typeface="Monotype Corsiva" panose="03010101010201010101" pitchFamily="66" charset="0"/>
            </a:rPr>
            <a:t/>
          </a:r>
          <a:br>
            <a:rPr lang="en-AU" sz="4000" b="1" dirty="0">
              <a:solidFill>
                <a:schemeClr val="accent1">
                  <a:lumMod val="75000"/>
                </a:schemeClr>
              </a:solidFill>
              <a:latin typeface="Monotype Corsiva" panose="03010101010201010101" pitchFamily="66" charset="0"/>
            </a:rPr>
          </a:br>
          <a:endParaRPr lang="en-AU" sz="4000" b="1" dirty="0">
            <a:solidFill>
              <a:schemeClr val="accent1">
                <a:lumMod val="75000"/>
              </a:schemeClr>
            </a:solidFill>
            <a:latin typeface="Monotype Corsiva" panose="03010101010201010101" pitchFamily="66" charset="0"/>
          </a:endParaRPr>
        </a:p>
      </dgm:t>
    </dgm:pt>
    <dgm:pt modelId="{ED09E8DE-FA0A-1D4A-9295-BAB78E9302FF}" type="parTrans" cxnId="{C59E7644-0B67-5147-AE15-4BD50D8D4AD5}">
      <dgm:prSet/>
      <dgm:spPr/>
      <dgm:t>
        <a:bodyPr/>
        <a:lstStyle/>
        <a:p>
          <a:endParaRPr lang="en-GB"/>
        </a:p>
      </dgm:t>
    </dgm:pt>
    <dgm:pt modelId="{EAE27B28-5D7C-CD43-80F8-0C4246C75220}" type="sibTrans" cxnId="{C59E7644-0B67-5147-AE15-4BD50D8D4AD5}">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F512D20B-15C6-8A4C-BF4F-5EF533D26E81}" type="pres">
      <dgm:prSet presAssocID="{BEDCE3B1-A246-6D46-B087-6D084A5E5940}" presName="circ1TxSh" presStyleLbl="vennNode1" presStyleIdx="0" presStyleCnt="1"/>
      <dgm:spPr/>
      <dgm:t>
        <a:bodyPr/>
        <a:lstStyle/>
        <a:p>
          <a:endParaRPr lang="en-US"/>
        </a:p>
      </dgm:t>
    </dgm:pt>
  </dgm:ptLst>
  <dgm:cxnLst>
    <dgm:cxn modelId="{C59E7644-0B67-5147-AE15-4BD50D8D4AD5}" srcId="{1A7ED3C4-25F0-AE4D-BC76-2968299A5D4E}" destId="{BEDCE3B1-A246-6D46-B087-6D084A5E5940}" srcOrd="0" destOrd="0" parTransId="{ED09E8DE-FA0A-1D4A-9295-BAB78E9302FF}" sibTransId="{EAE27B28-5D7C-CD43-80F8-0C4246C75220}"/>
    <dgm:cxn modelId="{86F4F94F-B94E-F047-980A-2D76C9DB128C}" type="presOf" srcId="{BEDCE3B1-A246-6D46-B087-6D084A5E5940}" destId="{F512D20B-15C6-8A4C-BF4F-5EF533D26E81}"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8A25ED3B-6BC4-464F-B030-B8074E4A4C34}" type="presParOf" srcId="{D51F023F-58AF-5E4E-86C1-88E5610D20EB}" destId="{F512D20B-15C6-8A4C-BF4F-5EF533D26E81}"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B0B9473A-3113-664A-ADD4-E85DDC52B490}" type="doc">
      <dgm:prSet loTypeId="urn:microsoft.com/office/officeart/2005/8/layout/venn3" loCatId="relationship" qsTypeId="urn:microsoft.com/office/officeart/2005/8/quickstyle/3d5" qsCatId="3D" csTypeId="urn:microsoft.com/office/officeart/2005/8/colors/accent1_2" csCatId="accent1" phldr="1"/>
      <dgm:spPr/>
      <dgm:t>
        <a:bodyPr/>
        <a:lstStyle/>
        <a:p>
          <a:endParaRPr lang="en-GB"/>
        </a:p>
      </dgm:t>
    </dgm:pt>
    <dgm:pt modelId="{70929179-6EB9-7348-A8DE-135CA6C20A66}">
      <dgm:prSet/>
      <dgm:spPr>
        <a:solidFill>
          <a:schemeClr val="accent2">
            <a:lumMod val="75000"/>
          </a:schemeClr>
        </a:solidFill>
        <a:ln>
          <a:solidFill>
            <a:schemeClr val="accent1">
              <a:lumMod val="50000"/>
            </a:schemeClr>
          </a:solidFill>
        </a:ln>
      </dgm:spPr>
      <dgm:t>
        <a:bodyPr/>
        <a:lstStyle/>
        <a:p>
          <a:r>
            <a:rPr lang="en-AU" dirty="0" err="1">
              <a:solidFill>
                <a:schemeClr val="accent1">
                  <a:lumMod val="50000"/>
                </a:schemeClr>
              </a:solidFill>
              <a:latin typeface="Algerian" pitchFamily="82" charset="77"/>
            </a:rPr>
            <a:t>Makkan</a:t>
          </a:r>
          <a:r>
            <a:rPr lang="en-AU" dirty="0">
              <a:solidFill>
                <a:schemeClr val="accent1">
                  <a:lumMod val="50000"/>
                </a:schemeClr>
              </a:solidFill>
              <a:latin typeface="Algerian" pitchFamily="82" charset="77"/>
            </a:rPr>
            <a:t> and </a:t>
          </a:r>
          <a:r>
            <a:rPr lang="en-AU" dirty="0" err="1">
              <a:solidFill>
                <a:schemeClr val="accent1">
                  <a:lumMod val="50000"/>
                </a:schemeClr>
              </a:solidFill>
              <a:latin typeface="Algerian" pitchFamily="82" charset="77"/>
            </a:rPr>
            <a:t>Madinan</a:t>
          </a:r>
          <a:r>
            <a:rPr lang="en-AU" dirty="0">
              <a:solidFill>
                <a:schemeClr val="accent1">
                  <a:lumMod val="50000"/>
                </a:schemeClr>
              </a:solidFill>
              <a:latin typeface="Algerian" pitchFamily="82" charset="77"/>
            </a:rPr>
            <a:t> Surahs</a:t>
          </a:r>
        </a:p>
      </dgm:t>
    </dgm:pt>
    <dgm:pt modelId="{94AA9995-F8C9-B144-9FAA-55B5B1A37F3A}" type="parTrans" cxnId="{F006D214-686E-6C4B-95FD-110236A12B7A}">
      <dgm:prSet/>
      <dgm:spPr/>
      <dgm:t>
        <a:bodyPr/>
        <a:lstStyle/>
        <a:p>
          <a:endParaRPr lang="en-GB"/>
        </a:p>
      </dgm:t>
    </dgm:pt>
    <dgm:pt modelId="{4CEBCE9D-571C-7D41-ADC4-A77BE62837D0}" type="sibTrans" cxnId="{F006D214-686E-6C4B-95FD-110236A12B7A}">
      <dgm:prSet/>
      <dgm:spPr/>
      <dgm:t>
        <a:bodyPr/>
        <a:lstStyle/>
        <a:p>
          <a:endParaRPr lang="en-GB"/>
        </a:p>
      </dgm:t>
    </dgm:pt>
    <dgm:pt modelId="{847091F1-253B-1B48-AF90-9DE34F7A78AD}" type="pres">
      <dgm:prSet presAssocID="{B0B9473A-3113-664A-ADD4-E85DDC52B490}" presName="Name0" presStyleCnt="0">
        <dgm:presLayoutVars>
          <dgm:dir/>
          <dgm:resizeHandles val="exact"/>
        </dgm:presLayoutVars>
      </dgm:prSet>
      <dgm:spPr/>
      <dgm:t>
        <a:bodyPr/>
        <a:lstStyle/>
        <a:p>
          <a:endParaRPr lang="en-US"/>
        </a:p>
      </dgm:t>
    </dgm:pt>
    <dgm:pt modelId="{180410B6-4D10-7F45-A01F-39ED2B1CBCEC}" type="pres">
      <dgm:prSet presAssocID="{70929179-6EB9-7348-A8DE-135CA6C20A66}" presName="Name5" presStyleLbl="vennNode1" presStyleIdx="0" presStyleCnt="1" custLinFactNeighborX="-8879" custLinFactNeighborY="3573">
        <dgm:presLayoutVars>
          <dgm:bulletEnabled val="1"/>
        </dgm:presLayoutVars>
      </dgm:prSet>
      <dgm:spPr/>
      <dgm:t>
        <a:bodyPr/>
        <a:lstStyle/>
        <a:p>
          <a:endParaRPr lang="en-US"/>
        </a:p>
      </dgm:t>
    </dgm:pt>
  </dgm:ptLst>
  <dgm:cxnLst>
    <dgm:cxn modelId="{002CE832-AF67-874D-80B0-F1AB3D9ED2E9}" type="presOf" srcId="{70929179-6EB9-7348-A8DE-135CA6C20A66}" destId="{180410B6-4D10-7F45-A01F-39ED2B1CBCEC}" srcOrd="0" destOrd="0" presId="urn:microsoft.com/office/officeart/2005/8/layout/venn3"/>
    <dgm:cxn modelId="{2C189799-21FD-FB47-BC66-D3BFEBE5DC41}" type="presOf" srcId="{B0B9473A-3113-664A-ADD4-E85DDC52B490}" destId="{847091F1-253B-1B48-AF90-9DE34F7A78AD}" srcOrd="0" destOrd="0" presId="urn:microsoft.com/office/officeart/2005/8/layout/venn3"/>
    <dgm:cxn modelId="{F006D214-686E-6C4B-95FD-110236A12B7A}" srcId="{B0B9473A-3113-664A-ADD4-E85DDC52B490}" destId="{70929179-6EB9-7348-A8DE-135CA6C20A66}" srcOrd="0" destOrd="0" parTransId="{94AA9995-F8C9-B144-9FAA-55B5B1A37F3A}" sibTransId="{4CEBCE9D-571C-7D41-ADC4-A77BE62837D0}"/>
    <dgm:cxn modelId="{4675AA33-C6C1-FE41-BA27-917EC7E19F83}" type="presParOf" srcId="{847091F1-253B-1B48-AF90-9DE34F7A78AD}" destId="{180410B6-4D10-7F45-A01F-39ED2B1CBCEC}" srcOrd="0" destOrd="0" presId="urn:microsoft.com/office/officeart/2005/8/layout/venn3"/>
  </dgm:cxnLst>
  <dgm:bg>
    <a:solidFill>
      <a:schemeClr val="accent1">
        <a:lumMod val="20000"/>
        <a:lumOff val="80000"/>
      </a:schemeClr>
    </a:solidFill>
  </dgm:bg>
  <dgm:whole>
    <a:ln>
      <a:solidFill>
        <a:schemeClr val="accent1">
          <a:lumMod val="50000"/>
        </a:schemeClr>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3C8E9267-63E4-9E41-903B-38D295095EB5}" type="doc">
      <dgm:prSet loTypeId="urn:microsoft.com/office/officeart/2005/8/layout/hProcess9" loCatId="relationship" qsTypeId="urn:microsoft.com/office/officeart/2005/8/quickstyle/3d9" qsCatId="3D" csTypeId="urn:microsoft.com/office/officeart/2005/8/colors/colorful3" csCatId="colorful" phldr="1"/>
      <dgm:spPr/>
      <dgm:t>
        <a:bodyPr/>
        <a:lstStyle/>
        <a:p>
          <a:endParaRPr lang="en-GB"/>
        </a:p>
      </dgm:t>
    </dgm:pt>
    <dgm:pt modelId="{AB39B2A7-5565-A240-AB51-A1E3460E1002}">
      <dgm:prSet custT="1"/>
      <dgm:spPr>
        <a:solidFill>
          <a:schemeClr val="bg2">
            <a:lumMod val="25000"/>
          </a:schemeClr>
        </a:solidFill>
      </dgm:spPr>
      <dgm:t>
        <a:bodyPr/>
        <a:lstStyle/>
        <a:p>
          <a:r>
            <a:rPr lang="en-AU" sz="1600" b="1" dirty="0">
              <a:latin typeface="Andalus" panose="02020603050405020304" pitchFamily="18" charset="-78"/>
              <a:cs typeface="Andalus" panose="02020603050405020304" pitchFamily="18" charset="-78"/>
            </a:rPr>
            <a:t>The first definition relies upon the time of revelation, taking the Prophet’s </a:t>
          </a:r>
          <a:r>
            <a:rPr lang="ar" sz="1600" b="1" i="0" dirty="0">
              <a:solidFill>
                <a:schemeClr val="bg1"/>
              </a:solidFill>
              <a:effectLst/>
              <a:latin typeface="proxima-nova"/>
            </a:rPr>
            <a:t>ﷺ</a:t>
          </a:r>
          <a:r>
            <a:rPr lang="en-AU" sz="1600" b="1" i="0" dirty="0">
              <a:solidFill>
                <a:schemeClr val="bg1"/>
              </a:solidFill>
              <a:effectLst/>
              <a:latin typeface="proxima-nova"/>
            </a:rPr>
            <a:t> </a:t>
          </a:r>
          <a:r>
            <a:rPr lang="en-AU" sz="1600" b="1" dirty="0" err="1">
              <a:latin typeface="Andalus" panose="02020603050405020304" pitchFamily="18" charset="-78"/>
              <a:cs typeface="Andalus" panose="02020603050405020304" pitchFamily="18" charset="-78"/>
            </a:rPr>
            <a:t>hijrah</a:t>
          </a:r>
          <a:r>
            <a:rPr lang="en-AU" sz="1600" b="1" dirty="0">
              <a:latin typeface="Andalus" panose="02020603050405020304" pitchFamily="18" charset="-78"/>
              <a:cs typeface="Andalus" panose="02020603050405020304" pitchFamily="18" charset="-78"/>
            </a:rPr>
            <a:t> as the division factor. If a verse was revealed before the hijra, it is considered </a:t>
          </a:r>
          <a:r>
            <a:rPr lang="en-AU" sz="1600" b="1" dirty="0" err="1">
              <a:latin typeface="Andalus" panose="02020603050405020304" pitchFamily="18" charset="-78"/>
              <a:cs typeface="Andalus" panose="02020603050405020304" pitchFamily="18" charset="-78"/>
            </a:rPr>
            <a:t>makki</a:t>
          </a:r>
          <a:r>
            <a:rPr lang="en-AU" sz="1600" b="1" dirty="0">
              <a:latin typeface="Andalus" panose="02020603050405020304" pitchFamily="18" charset="-78"/>
              <a:cs typeface="Andalus" panose="02020603050405020304" pitchFamily="18" charset="-78"/>
            </a:rPr>
            <a:t>, and if revealed after the hijra, it is considered </a:t>
          </a:r>
          <a:r>
            <a:rPr lang="en-AU" sz="1600" b="1" dirty="0" err="1">
              <a:latin typeface="Andalus" panose="02020603050405020304" pitchFamily="18" charset="-78"/>
              <a:cs typeface="Andalus" panose="02020603050405020304" pitchFamily="18" charset="-78"/>
            </a:rPr>
            <a:t>madani</a:t>
          </a:r>
          <a:r>
            <a:rPr lang="en-AU" sz="1600" b="1" dirty="0">
              <a:latin typeface="Andalus" panose="02020603050405020304" pitchFamily="18" charset="-78"/>
              <a:cs typeface="Andalus" panose="02020603050405020304" pitchFamily="18" charset="-78"/>
            </a:rPr>
            <a:t>. </a:t>
          </a:r>
        </a:p>
      </dgm:t>
    </dgm:pt>
    <dgm:pt modelId="{1C813037-687B-4E48-9C7B-69BE6EA867D1}" type="parTrans" cxnId="{79721C48-4A3D-9046-B8DB-3B116C2942C1}">
      <dgm:prSet/>
      <dgm:spPr/>
      <dgm:t>
        <a:bodyPr/>
        <a:lstStyle/>
        <a:p>
          <a:endParaRPr lang="en-GB" sz="1600"/>
        </a:p>
      </dgm:t>
    </dgm:pt>
    <dgm:pt modelId="{ED4B3818-2074-2847-93B1-F89277956FB8}" type="sibTrans" cxnId="{79721C48-4A3D-9046-B8DB-3B116C2942C1}">
      <dgm:prSet/>
      <dgm:spPr/>
      <dgm:t>
        <a:bodyPr/>
        <a:lstStyle/>
        <a:p>
          <a:endParaRPr lang="en-GB" sz="1600"/>
        </a:p>
      </dgm:t>
    </dgm:pt>
    <dgm:pt modelId="{271E77CA-FD8C-4B46-94ED-BA6B3093963A}">
      <dgm:prSet custT="1"/>
      <dgm:spPr>
        <a:solidFill>
          <a:schemeClr val="accent4">
            <a:lumMod val="75000"/>
          </a:schemeClr>
        </a:solidFill>
      </dgm:spPr>
      <dgm:t>
        <a:bodyPr/>
        <a:lstStyle/>
        <a:p>
          <a:r>
            <a:rPr lang="en-AU" sz="1600" b="1" dirty="0">
              <a:latin typeface="Andalus" panose="02020603050405020304" pitchFamily="18" charset="-78"/>
              <a:cs typeface="Andalus" panose="02020603050405020304" pitchFamily="18" charset="-78"/>
            </a:rPr>
            <a:t>   The second definition depends upon the addressees of the verse. If the verse is meant tor the Quraysh and the polytheists of Makkah, it is considered </a:t>
          </a:r>
          <a:r>
            <a:rPr lang="en-AU" sz="1600" b="1" dirty="0" err="1">
              <a:latin typeface="Andalus" panose="02020603050405020304" pitchFamily="18" charset="-78"/>
              <a:cs typeface="Andalus" panose="02020603050405020304" pitchFamily="18" charset="-78"/>
            </a:rPr>
            <a:t>makki</a:t>
          </a:r>
          <a:r>
            <a:rPr lang="en-AU" sz="1600" b="1" dirty="0">
              <a:latin typeface="Andalus" panose="02020603050405020304" pitchFamily="18" charset="-78"/>
              <a:cs typeface="Andalus" panose="02020603050405020304" pitchFamily="18" charset="-78"/>
            </a:rPr>
            <a:t>, and if the verse is addressing the Muslims/ hypocrites/ people of the book in Madinah, its considered </a:t>
          </a:r>
          <a:r>
            <a:rPr lang="en-AU" sz="1600" b="1" dirty="0" err="1">
              <a:latin typeface="Andalus" panose="02020603050405020304" pitchFamily="18" charset="-78"/>
              <a:cs typeface="Andalus" panose="02020603050405020304" pitchFamily="18" charset="-78"/>
            </a:rPr>
            <a:t>madani</a:t>
          </a:r>
          <a:r>
            <a:rPr lang="en-AU" sz="1600" b="1" dirty="0">
              <a:latin typeface="Andalus" panose="02020603050405020304" pitchFamily="18" charset="-78"/>
              <a:cs typeface="Andalus" panose="02020603050405020304" pitchFamily="18" charset="-78"/>
            </a:rPr>
            <a:t>.</a:t>
          </a:r>
        </a:p>
      </dgm:t>
    </dgm:pt>
    <dgm:pt modelId="{6723C367-CF53-EA4B-8CC3-7CE9E1405095}" type="sibTrans" cxnId="{81D7AC8C-2F99-F642-AD3F-F3E50BDCB556}">
      <dgm:prSet/>
      <dgm:spPr/>
      <dgm:t>
        <a:bodyPr/>
        <a:lstStyle/>
        <a:p>
          <a:endParaRPr lang="en-GB" sz="1600"/>
        </a:p>
      </dgm:t>
    </dgm:pt>
    <dgm:pt modelId="{CBCC7B9B-066E-D14D-A43D-5093505D3ED3}" type="parTrans" cxnId="{81D7AC8C-2F99-F642-AD3F-F3E50BDCB556}">
      <dgm:prSet/>
      <dgm:spPr/>
      <dgm:t>
        <a:bodyPr/>
        <a:lstStyle/>
        <a:p>
          <a:endParaRPr lang="en-GB" sz="1600"/>
        </a:p>
      </dgm:t>
    </dgm:pt>
    <dgm:pt modelId="{9FBD96F1-D4FC-0E47-8826-0245218736F7}">
      <dgm:prSet custT="1"/>
      <dgm:spPr/>
      <dgm:t>
        <a:bodyPr/>
        <a:lstStyle/>
        <a:p>
          <a:r>
            <a:rPr lang="en-AU" sz="2000" b="1" dirty="0">
              <a:latin typeface="Andalus" panose="02020603050405020304" pitchFamily="18" charset="-78"/>
              <a:cs typeface="Andalus" panose="02020603050405020304" pitchFamily="18" charset="-78"/>
            </a:rPr>
            <a:t>The third definition relies upon the place where the verse was revealed.</a:t>
          </a:r>
        </a:p>
      </dgm:t>
    </dgm:pt>
    <dgm:pt modelId="{DBDA5EDF-C131-364C-A622-E0A173447305}" type="sibTrans" cxnId="{0F50BF67-7BAC-BC43-A14D-24A54347500A}">
      <dgm:prSet/>
      <dgm:spPr/>
      <dgm:t>
        <a:bodyPr/>
        <a:lstStyle/>
        <a:p>
          <a:endParaRPr lang="en-GB" sz="1600"/>
        </a:p>
      </dgm:t>
    </dgm:pt>
    <dgm:pt modelId="{206DD837-358C-CA47-95BF-593A0636413A}" type="parTrans" cxnId="{0F50BF67-7BAC-BC43-A14D-24A54347500A}">
      <dgm:prSet/>
      <dgm:spPr/>
      <dgm:t>
        <a:bodyPr/>
        <a:lstStyle/>
        <a:p>
          <a:endParaRPr lang="en-GB" sz="1600"/>
        </a:p>
      </dgm:t>
    </dgm:pt>
    <dgm:pt modelId="{FBC92C5D-634C-DD4C-BEF4-893580C5A1FB}" type="pres">
      <dgm:prSet presAssocID="{3C8E9267-63E4-9E41-903B-38D295095EB5}" presName="CompostProcess" presStyleCnt="0">
        <dgm:presLayoutVars>
          <dgm:dir/>
          <dgm:resizeHandles val="exact"/>
        </dgm:presLayoutVars>
      </dgm:prSet>
      <dgm:spPr/>
      <dgm:t>
        <a:bodyPr/>
        <a:lstStyle/>
        <a:p>
          <a:endParaRPr lang="en-US"/>
        </a:p>
      </dgm:t>
    </dgm:pt>
    <dgm:pt modelId="{5BF552E5-AF0B-E446-B35D-9FF38A718D3E}" type="pres">
      <dgm:prSet presAssocID="{3C8E9267-63E4-9E41-903B-38D295095EB5}" presName="arrow" presStyleLbl="bgShp" presStyleIdx="0" presStyleCnt="1" custLinFactNeighborX="-2462" custLinFactNeighborY="-4358"/>
      <dgm:spPr/>
    </dgm:pt>
    <dgm:pt modelId="{0EDCC245-65F0-FB49-A6E8-43CF5D3D2B68}" type="pres">
      <dgm:prSet presAssocID="{3C8E9267-63E4-9E41-903B-38D295095EB5}" presName="linearProcess" presStyleCnt="0"/>
      <dgm:spPr/>
    </dgm:pt>
    <dgm:pt modelId="{EF0A2CA3-F578-3448-8A03-F3E07243BDF4}" type="pres">
      <dgm:prSet presAssocID="{AB39B2A7-5565-A240-AB51-A1E3460E1002}" presName="textNode" presStyleLbl="node1" presStyleIdx="0" presStyleCnt="3">
        <dgm:presLayoutVars>
          <dgm:bulletEnabled val="1"/>
        </dgm:presLayoutVars>
      </dgm:prSet>
      <dgm:spPr/>
      <dgm:t>
        <a:bodyPr/>
        <a:lstStyle/>
        <a:p>
          <a:endParaRPr lang="en-US"/>
        </a:p>
      </dgm:t>
    </dgm:pt>
    <dgm:pt modelId="{799C2EDC-E537-F24C-89AD-11106D1CDD59}" type="pres">
      <dgm:prSet presAssocID="{ED4B3818-2074-2847-93B1-F89277956FB8}" presName="sibTrans" presStyleCnt="0"/>
      <dgm:spPr/>
    </dgm:pt>
    <dgm:pt modelId="{D2CD5E83-273F-2B45-B8EC-C401503AFC88}" type="pres">
      <dgm:prSet presAssocID="{271E77CA-FD8C-4B46-94ED-BA6B3093963A}" presName="textNode" presStyleLbl="node1" presStyleIdx="1" presStyleCnt="3">
        <dgm:presLayoutVars>
          <dgm:bulletEnabled val="1"/>
        </dgm:presLayoutVars>
      </dgm:prSet>
      <dgm:spPr/>
      <dgm:t>
        <a:bodyPr/>
        <a:lstStyle/>
        <a:p>
          <a:endParaRPr lang="en-US"/>
        </a:p>
      </dgm:t>
    </dgm:pt>
    <dgm:pt modelId="{07F2D040-DEF2-EC40-A077-8934AA5D757C}" type="pres">
      <dgm:prSet presAssocID="{6723C367-CF53-EA4B-8CC3-7CE9E1405095}" presName="sibTrans" presStyleCnt="0"/>
      <dgm:spPr/>
    </dgm:pt>
    <dgm:pt modelId="{AC26D4FB-C2AA-BE46-BA0B-33C0BBB900B1}" type="pres">
      <dgm:prSet presAssocID="{9FBD96F1-D4FC-0E47-8826-0245218736F7}" presName="textNode" presStyleLbl="node1" presStyleIdx="2" presStyleCnt="3">
        <dgm:presLayoutVars>
          <dgm:bulletEnabled val="1"/>
        </dgm:presLayoutVars>
      </dgm:prSet>
      <dgm:spPr/>
      <dgm:t>
        <a:bodyPr/>
        <a:lstStyle/>
        <a:p>
          <a:endParaRPr lang="en-US"/>
        </a:p>
      </dgm:t>
    </dgm:pt>
  </dgm:ptLst>
  <dgm:cxnLst>
    <dgm:cxn modelId="{7FBCA8B7-8340-E149-AE91-324885110360}" type="presOf" srcId="{9FBD96F1-D4FC-0E47-8826-0245218736F7}" destId="{AC26D4FB-C2AA-BE46-BA0B-33C0BBB900B1}" srcOrd="0" destOrd="0" presId="urn:microsoft.com/office/officeart/2005/8/layout/hProcess9"/>
    <dgm:cxn modelId="{0D15635B-13CA-8B48-AFFC-C9D3E66B9785}" type="presOf" srcId="{AB39B2A7-5565-A240-AB51-A1E3460E1002}" destId="{EF0A2CA3-F578-3448-8A03-F3E07243BDF4}" srcOrd="0" destOrd="0" presId="urn:microsoft.com/office/officeart/2005/8/layout/hProcess9"/>
    <dgm:cxn modelId="{79721C48-4A3D-9046-B8DB-3B116C2942C1}" srcId="{3C8E9267-63E4-9E41-903B-38D295095EB5}" destId="{AB39B2A7-5565-A240-AB51-A1E3460E1002}" srcOrd="0" destOrd="0" parTransId="{1C813037-687B-4E48-9C7B-69BE6EA867D1}" sibTransId="{ED4B3818-2074-2847-93B1-F89277956FB8}"/>
    <dgm:cxn modelId="{8E411350-E425-324B-B1D0-DE3F4B3A8C55}" type="presOf" srcId="{271E77CA-FD8C-4B46-94ED-BA6B3093963A}" destId="{D2CD5E83-273F-2B45-B8EC-C401503AFC88}" srcOrd="0" destOrd="0" presId="urn:microsoft.com/office/officeart/2005/8/layout/hProcess9"/>
    <dgm:cxn modelId="{81D7AC8C-2F99-F642-AD3F-F3E50BDCB556}" srcId="{3C8E9267-63E4-9E41-903B-38D295095EB5}" destId="{271E77CA-FD8C-4B46-94ED-BA6B3093963A}" srcOrd="1" destOrd="0" parTransId="{CBCC7B9B-066E-D14D-A43D-5093505D3ED3}" sibTransId="{6723C367-CF53-EA4B-8CC3-7CE9E1405095}"/>
    <dgm:cxn modelId="{86F1F360-C6B4-0345-8F31-8AB05CF13C03}" type="presOf" srcId="{3C8E9267-63E4-9E41-903B-38D295095EB5}" destId="{FBC92C5D-634C-DD4C-BEF4-893580C5A1FB}" srcOrd="0" destOrd="0" presId="urn:microsoft.com/office/officeart/2005/8/layout/hProcess9"/>
    <dgm:cxn modelId="{0F50BF67-7BAC-BC43-A14D-24A54347500A}" srcId="{3C8E9267-63E4-9E41-903B-38D295095EB5}" destId="{9FBD96F1-D4FC-0E47-8826-0245218736F7}" srcOrd="2" destOrd="0" parTransId="{206DD837-358C-CA47-95BF-593A0636413A}" sibTransId="{DBDA5EDF-C131-364C-A622-E0A173447305}"/>
    <dgm:cxn modelId="{02692743-F3C7-D64C-A817-F7DCDA133916}" type="presParOf" srcId="{FBC92C5D-634C-DD4C-BEF4-893580C5A1FB}" destId="{5BF552E5-AF0B-E446-B35D-9FF38A718D3E}" srcOrd="0" destOrd="0" presId="urn:microsoft.com/office/officeart/2005/8/layout/hProcess9"/>
    <dgm:cxn modelId="{42A82592-217C-F248-BF0E-4CC7D2742F5C}" type="presParOf" srcId="{FBC92C5D-634C-DD4C-BEF4-893580C5A1FB}" destId="{0EDCC245-65F0-FB49-A6E8-43CF5D3D2B68}" srcOrd="1" destOrd="0" presId="urn:microsoft.com/office/officeart/2005/8/layout/hProcess9"/>
    <dgm:cxn modelId="{F5C4FB2F-4C3D-5D4D-A20C-4367DC62E519}" type="presParOf" srcId="{0EDCC245-65F0-FB49-A6E8-43CF5D3D2B68}" destId="{EF0A2CA3-F578-3448-8A03-F3E07243BDF4}" srcOrd="0" destOrd="0" presId="urn:microsoft.com/office/officeart/2005/8/layout/hProcess9"/>
    <dgm:cxn modelId="{97136BC8-9683-5548-97A0-E2CDE978F742}" type="presParOf" srcId="{0EDCC245-65F0-FB49-A6E8-43CF5D3D2B68}" destId="{799C2EDC-E537-F24C-89AD-11106D1CDD59}" srcOrd="1" destOrd="0" presId="urn:microsoft.com/office/officeart/2005/8/layout/hProcess9"/>
    <dgm:cxn modelId="{AEA161F6-0C66-904D-BB07-FA5B766D0284}" type="presParOf" srcId="{0EDCC245-65F0-FB49-A6E8-43CF5D3D2B68}" destId="{D2CD5E83-273F-2B45-B8EC-C401503AFC88}" srcOrd="2" destOrd="0" presId="urn:microsoft.com/office/officeart/2005/8/layout/hProcess9"/>
    <dgm:cxn modelId="{B25C6FF7-D38A-B241-B6B9-F7CB2E814C71}" type="presParOf" srcId="{0EDCC245-65F0-FB49-A6E8-43CF5D3D2B68}" destId="{07F2D040-DEF2-EC40-A077-8934AA5D757C}" srcOrd="3" destOrd="0" presId="urn:microsoft.com/office/officeart/2005/8/layout/hProcess9"/>
    <dgm:cxn modelId="{1C41B427-A8C7-B147-84CE-66D23859A3F1}" type="presParOf" srcId="{0EDCC245-65F0-FB49-A6E8-43CF5D3D2B68}" destId="{AC26D4FB-C2AA-BE46-BA0B-33C0BBB900B1}"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F0446BAE-0637-E64E-B365-9ABC3A69088D}" type="doc">
      <dgm:prSet loTypeId="urn:microsoft.com/office/officeart/2016/7/layout/RepeatingBendingProcessNew" loCatId="process" qsTypeId="urn:microsoft.com/office/officeart/2005/8/quickstyle/simple1" qsCatId="simple" csTypeId="urn:microsoft.com/office/officeart/2018/5/colors/Iconchunking_neutralbg_colorful1" csCatId="colorful" phldr="1"/>
      <dgm:spPr/>
      <dgm:t>
        <a:bodyPr/>
        <a:lstStyle/>
        <a:p>
          <a:endParaRPr lang="en-GB"/>
        </a:p>
      </dgm:t>
    </dgm:pt>
    <dgm:pt modelId="{36CEF0F8-27AA-7E4A-9F7E-345355072537}">
      <dgm:prSet custT="1"/>
      <dgm:spPr>
        <a:ln>
          <a:solidFill>
            <a:srgbClr val="C00000"/>
          </a:solidFill>
        </a:ln>
      </dgm:spPr>
      <dgm:t>
        <a:bodyPr/>
        <a:lstStyle/>
        <a:p>
          <a:pPr>
            <a:lnSpc>
              <a:spcPct val="100000"/>
            </a:lnSpc>
          </a:pPr>
          <a:r>
            <a:rPr lang="en-AU" sz="1800" b="1" dirty="0">
              <a:solidFill>
                <a:schemeClr val="bg1"/>
              </a:solidFill>
            </a:rPr>
            <a:t>A science in Qur'an relates to the Makkans and Medinan surahs</a:t>
          </a:r>
          <a:r>
            <a:rPr lang="en-AU" sz="1800" b="1" dirty="0">
              <a:solidFill>
                <a:schemeClr val="accent2">
                  <a:lumMod val="75000"/>
                </a:schemeClr>
              </a:solidFill>
            </a:rPr>
            <a:t>. </a:t>
          </a:r>
          <a:endParaRPr lang="en-AU" sz="1800" dirty="0">
            <a:solidFill>
              <a:schemeClr val="accent2">
                <a:lumMod val="75000"/>
              </a:schemeClr>
            </a:solidFill>
          </a:endParaRPr>
        </a:p>
      </dgm:t>
    </dgm:pt>
    <dgm:pt modelId="{3F5E4B01-7FDB-CF49-A25B-FBD761F81A1B}" type="parTrans" cxnId="{5307D9A8-8932-A04E-A2D3-8193DA5E6A6E}">
      <dgm:prSet/>
      <dgm:spPr/>
      <dgm:t>
        <a:bodyPr/>
        <a:lstStyle/>
        <a:p>
          <a:endParaRPr lang="en-GB"/>
        </a:p>
      </dgm:t>
    </dgm:pt>
    <dgm:pt modelId="{E937ABC1-FD44-F44A-9B52-B70E786035F2}" type="sibTrans" cxnId="{5307D9A8-8932-A04E-A2D3-8193DA5E6A6E}">
      <dgm:prSet/>
      <dgm:spPr>
        <a:ln>
          <a:solidFill>
            <a:srgbClr val="C00000"/>
          </a:solidFill>
        </a:ln>
      </dgm:spPr>
      <dgm:t>
        <a:bodyPr/>
        <a:lstStyle/>
        <a:p>
          <a:endParaRPr lang="en-GB"/>
        </a:p>
      </dgm:t>
    </dgm:pt>
    <dgm:pt modelId="{51ACC8D1-35B7-3C4B-A891-B0E6E1ADE2D0}">
      <dgm:prSet custT="1"/>
      <dgm:spPr>
        <a:solidFill>
          <a:schemeClr val="accent3">
            <a:lumMod val="60000"/>
            <a:lumOff val="40000"/>
          </a:schemeClr>
        </a:solidFill>
        <a:ln>
          <a:solidFill>
            <a:srgbClr val="C00000"/>
          </a:solidFill>
        </a:ln>
      </dgm:spPr>
      <dgm:t>
        <a:bodyPr/>
        <a:lstStyle/>
        <a:p>
          <a:pPr>
            <a:lnSpc>
              <a:spcPct val="100000"/>
            </a:lnSpc>
          </a:pPr>
          <a:r>
            <a:rPr lang="en-AU" sz="1800" b="1" dirty="0">
              <a:solidFill>
                <a:srgbClr val="C00000"/>
              </a:solidFill>
            </a:rPr>
            <a:t>After first revelation, the Prophet </a:t>
          </a:r>
          <a:r>
            <a:rPr lang="ar" sz="1800" b="1" i="0" dirty="0">
              <a:solidFill>
                <a:schemeClr val="bg1"/>
              </a:solidFill>
              <a:effectLst/>
              <a:latin typeface="proxima-nova"/>
            </a:rPr>
            <a:t>ﷺ</a:t>
          </a:r>
          <a:r>
            <a:rPr lang="en-AU" sz="1800" b="1" dirty="0">
              <a:solidFill>
                <a:srgbClr val="C00000"/>
              </a:solidFill>
            </a:rPr>
            <a:t> spent 13 years in Makkah, before Hijra</a:t>
          </a:r>
          <a:r>
            <a:rPr lang="en-AU" sz="1800" b="1" dirty="0">
              <a:solidFill>
                <a:schemeClr val="accent3">
                  <a:lumMod val="75000"/>
                </a:schemeClr>
              </a:solidFill>
            </a:rPr>
            <a:t>. </a:t>
          </a:r>
          <a:endParaRPr lang="en-AU" sz="1800" dirty="0">
            <a:solidFill>
              <a:schemeClr val="accent3">
                <a:lumMod val="75000"/>
              </a:schemeClr>
            </a:solidFill>
          </a:endParaRPr>
        </a:p>
      </dgm:t>
    </dgm:pt>
    <dgm:pt modelId="{43AF91D8-9EB0-6A4B-A7C1-6D118DA16B56}" type="parTrans" cxnId="{28EDD602-0970-A94E-AE8F-885033023140}">
      <dgm:prSet/>
      <dgm:spPr/>
      <dgm:t>
        <a:bodyPr/>
        <a:lstStyle/>
        <a:p>
          <a:endParaRPr lang="en-GB"/>
        </a:p>
      </dgm:t>
    </dgm:pt>
    <dgm:pt modelId="{6F139538-D595-484B-8616-B45A3CE2077E}" type="sibTrans" cxnId="{28EDD602-0970-A94E-AE8F-885033023140}">
      <dgm:prSet/>
      <dgm:spPr>
        <a:ln>
          <a:solidFill>
            <a:srgbClr val="C00000"/>
          </a:solidFill>
        </a:ln>
      </dgm:spPr>
      <dgm:t>
        <a:bodyPr/>
        <a:lstStyle/>
        <a:p>
          <a:endParaRPr lang="en-GB"/>
        </a:p>
      </dgm:t>
    </dgm:pt>
    <dgm:pt modelId="{3D2771D4-4F4C-9246-8CF3-CADB1C515208}">
      <dgm:prSet custT="1"/>
      <dgm:spPr>
        <a:ln>
          <a:solidFill>
            <a:srgbClr val="C00000"/>
          </a:solidFill>
        </a:ln>
      </dgm:spPr>
      <dgm:t>
        <a:bodyPr/>
        <a:lstStyle/>
        <a:p>
          <a:pPr>
            <a:lnSpc>
              <a:spcPct val="100000"/>
            </a:lnSpc>
          </a:pPr>
          <a:r>
            <a:rPr lang="en-AU" sz="1800" b="1" dirty="0">
              <a:solidFill>
                <a:schemeClr val="accent6">
                  <a:lumMod val="75000"/>
                </a:schemeClr>
              </a:solidFill>
            </a:rPr>
            <a:t>Emigrated to Madinah, spending 10 years before he died.</a:t>
          </a:r>
          <a:endParaRPr lang="en-AU" sz="1800" dirty="0">
            <a:solidFill>
              <a:schemeClr val="accent6">
                <a:lumMod val="75000"/>
              </a:schemeClr>
            </a:solidFill>
          </a:endParaRPr>
        </a:p>
      </dgm:t>
    </dgm:pt>
    <dgm:pt modelId="{726524EB-3226-F54F-B6EC-68DA1381B62E}" type="parTrans" cxnId="{268F3341-6D84-104A-9EC8-31BA5BA582B3}">
      <dgm:prSet/>
      <dgm:spPr/>
      <dgm:t>
        <a:bodyPr/>
        <a:lstStyle/>
        <a:p>
          <a:endParaRPr lang="en-GB"/>
        </a:p>
      </dgm:t>
    </dgm:pt>
    <dgm:pt modelId="{76853F33-4AC9-3246-A205-521B06D20772}" type="sibTrans" cxnId="{268F3341-6D84-104A-9EC8-31BA5BA582B3}">
      <dgm:prSet/>
      <dgm:spPr>
        <a:ln>
          <a:solidFill>
            <a:srgbClr val="C00000"/>
          </a:solidFill>
        </a:ln>
      </dgm:spPr>
      <dgm:t>
        <a:bodyPr/>
        <a:lstStyle/>
        <a:p>
          <a:endParaRPr lang="en-GB"/>
        </a:p>
      </dgm:t>
    </dgm:pt>
    <dgm:pt modelId="{F8DE0835-3280-D347-836C-307F4ADDC652}">
      <dgm:prSet custT="1"/>
      <dgm:spPr>
        <a:solidFill>
          <a:schemeClr val="accent5">
            <a:lumMod val="60000"/>
            <a:lumOff val="40000"/>
          </a:schemeClr>
        </a:solidFill>
        <a:ln>
          <a:solidFill>
            <a:srgbClr val="C00000"/>
          </a:solidFill>
        </a:ln>
      </dgm:spPr>
      <dgm:t>
        <a:bodyPr/>
        <a:lstStyle/>
        <a:p>
          <a:pPr>
            <a:lnSpc>
              <a:spcPct val="100000"/>
            </a:lnSpc>
          </a:pPr>
          <a:r>
            <a:rPr lang="en-AU" sz="1800" b="1" dirty="0">
              <a:solidFill>
                <a:srgbClr val="C00000"/>
              </a:solidFill>
            </a:rPr>
            <a:t>Surahs of the Qur'an have also been classified, according to their origin, into </a:t>
          </a:r>
          <a:r>
            <a:rPr lang="en-AU" sz="1800" b="1" dirty="0" err="1">
              <a:solidFill>
                <a:srgbClr val="C00000"/>
              </a:solidFill>
            </a:rPr>
            <a:t>Makkan</a:t>
          </a:r>
          <a:r>
            <a:rPr lang="en-AU" sz="1800" b="1" dirty="0">
              <a:solidFill>
                <a:srgbClr val="C00000"/>
              </a:solidFill>
            </a:rPr>
            <a:t> if before Hijra and Medinan surahs if revealed after Hijra. </a:t>
          </a:r>
          <a:endParaRPr lang="en-AU" sz="1800" dirty="0">
            <a:solidFill>
              <a:srgbClr val="C00000"/>
            </a:solidFill>
          </a:endParaRPr>
        </a:p>
      </dgm:t>
    </dgm:pt>
    <dgm:pt modelId="{73CE5A3B-01CB-2740-A3E8-4354BDEA4D15}" type="parTrans" cxnId="{9379E9EE-1C69-D44D-8D27-9C4B1C022C2D}">
      <dgm:prSet/>
      <dgm:spPr/>
      <dgm:t>
        <a:bodyPr/>
        <a:lstStyle/>
        <a:p>
          <a:endParaRPr lang="en-GB"/>
        </a:p>
      </dgm:t>
    </dgm:pt>
    <dgm:pt modelId="{211FC8AF-B3B4-F34F-A628-4D11BAE30547}" type="sibTrans" cxnId="{9379E9EE-1C69-D44D-8D27-9C4B1C022C2D}">
      <dgm:prSet/>
      <dgm:spPr>
        <a:ln>
          <a:solidFill>
            <a:srgbClr val="C00000"/>
          </a:solidFill>
        </a:ln>
      </dgm:spPr>
      <dgm:t>
        <a:bodyPr/>
        <a:lstStyle/>
        <a:p>
          <a:endParaRPr lang="en-GB"/>
        </a:p>
      </dgm:t>
    </dgm:pt>
    <dgm:pt modelId="{C66885A3-2D39-5B46-8192-13C9A5990BDA}">
      <dgm:prSet custT="1"/>
      <dgm:spPr>
        <a:ln>
          <a:solidFill>
            <a:srgbClr val="C00000"/>
          </a:solidFill>
        </a:ln>
      </dgm:spPr>
      <dgm:t>
        <a:bodyPr/>
        <a:lstStyle/>
        <a:p>
          <a:pPr>
            <a:lnSpc>
              <a:spcPct val="100000"/>
            </a:lnSpc>
          </a:pPr>
          <a:r>
            <a:rPr lang="en-AU" sz="1800" b="1" dirty="0">
              <a:solidFill>
                <a:schemeClr val="bg1"/>
              </a:solidFill>
            </a:rPr>
            <a:t>A surah is said to be of Makkans origin when its beginning was revealed in the Makkans period even if it contains verses from Madinah.</a:t>
          </a:r>
          <a:endParaRPr lang="en-AU" sz="1800" dirty="0">
            <a:solidFill>
              <a:schemeClr val="bg1"/>
            </a:solidFill>
          </a:endParaRPr>
        </a:p>
      </dgm:t>
    </dgm:pt>
    <dgm:pt modelId="{D7BE22E9-5212-014B-8356-BB0C6A3DAE9A}" type="parTrans" cxnId="{1CEF1FB7-6529-8143-B7ED-2BD0E85E6A41}">
      <dgm:prSet/>
      <dgm:spPr/>
      <dgm:t>
        <a:bodyPr/>
        <a:lstStyle/>
        <a:p>
          <a:endParaRPr lang="en-GB"/>
        </a:p>
      </dgm:t>
    </dgm:pt>
    <dgm:pt modelId="{55733AAC-3407-F34B-9262-D033C7CE81CB}" type="sibTrans" cxnId="{1CEF1FB7-6529-8143-B7ED-2BD0E85E6A41}">
      <dgm:prSet/>
      <dgm:spPr>
        <a:ln>
          <a:solidFill>
            <a:srgbClr val="C00000"/>
          </a:solidFill>
        </a:ln>
      </dgm:spPr>
      <dgm:t>
        <a:bodyPr/>
        <a:lstStyle/>
        <a:p>
          <a:endParaRPr lang="en-GB"/>
        </a:p>
      </dgm:t>
    </dgm:pt>
    <dgm:pt modelId="{C3368B51-E482-5B4B-80DA-4982F3FE50B9}">
      <dgm:prSet custT="1"/>
      <dgm:spPr>
        <a:ln>
          <a:solidFill>
            <a:srgbClr val="C00000"/>
          </a:solidFill>
        </a:ln>
      </dgm:spPr>
      <dgm:t>
        <a:bodyPr/>
        <a:lstStyle/>
        <a:p>
          <a:pPr>
            <a:lnSpc>
              <a:spcPct val="100000"/>
            </a:lnSpc>
          </a:pPr>
          <a:r>
            <a:rPr lang="en-AU" sz="1800" b="1" dirty="0">
              <a:solidFill>
                <a:schemeClr val="tx1"/>
              </a:solidFill>
            </a:rPr>
            <a:t>Likewise, a surah is said to be of Medinan origin when its beginning was revealed in the Medinan phase even if it has verses from the Makkans period in its text. </a:t>
          </a:r>
          <a:endParaRPr lang="en-AU" sz="1800" dirty="0">
            <a:solidFill>
              <a:schemeClr val="tx1"/>
            </a:solidFill>
          </a:endParaRPr>
        </a:p>
      </dgm:t>
    </dgm:pt>
    <dgm:pt modelId="{E17DA3D8-5631-EE4F-B50A-94966A863F49}" type="parTrans" cxnId="{CFB249D5-DCFC-C649-A32E-B39ADBCF6F14}">
      <dgm:prSet/>
      <dgm:spPr/>
      <dgm:t>
        <a:bodyPr/>
        <a:lstStyle/>
        <a:p>
          <a:endParaRPr lang="en-GB"/>
        </a:p>
      </dgm:t>
    </dgm:pt>
    <dgm:pt modelId="{FE40D8E6-13B7-FC4C-8697-015A3B1B3549}" type="sibTrans" cxnId="{CFB249D5-DCFC-C649-A32E-B39ADBCF6F14}">
      <dgm:prSet/>
      <dgm:spPr>
        <a:ln>
          <a:solidFill>
            <a:srgbClr val="C00000"/>
          </a:solidFill>
        </a:ln>
      </dgm:spPr>
      <dgm:t>
        <a:bodyPr/>
        <a:lstStyle/>
        <a:p>
          <a:endParaRPr lang="en-GB"/>
        </a:p>
      </dgm:t>
    </dgm:pt>
    <dgm:pt modelId="{120BBE01-825C-7142-A768-CC54DE1C983A}">
      <dgm:prSet custT="1"/>
      <dgm:spPr>
        <a:solidFill>
          <a:schemeClr val="accent3">
            <a:lumMod val="75000"/>
          </a:schemeClr>
        </a:solidFill>
        <a:ln>
          <a:solidFill>
            <a:srgbClr val="C00000"/>
          </a:solidFill>
        </a:ln>
      </dgm:spPr>
      <dgm:t>
        <a:bodyPr/>
        <a:lstStyle/>
        <a:p>
          <a:pPr>
            <a:lnSpc>
              <a:spcPct val="100000"/>
            </a:lnSpc>
          </a:pPr>
          <a:r>
            <a:rPr lang="en-AU" sz="1800" b="1" dirty="0">
              <a:solidFill>
                <a:schemeClr val="bg1"/>
              </a:solidFill>
            </a:rPr>
            <a:t>Total Surahs in Quran  114 Surah, 85 surahs of Makkans origin. The Medinan surahs are longer than the makkah ones and, therefore, comprise a much larger part of the Qur'an. </a:t>
          </a:r>
          <a:endParaRPr lang="en-AU" sz="1800" dirty="0">
            <a:solidFill>
              <a:schemeClr val="bg1"/>
            </a:solidFill>
          </a:endParaRPr>
        </a:p>
      </dgm:t>
    </dgm:pt>
    <dgm:pt modelId="{6F4178F7-C549-C74F-B60A-765806891058}" type="parTrans" cxnId="{8027C0DC-E329-2046-871F-730057E0DF95}">
      <dgm:prSet/>
      <dgm:spPr/>
      <dgm:t>
        <a:bodyPr/>
        <a:lstStyle/>
        <a:p>
          <a:endParaRPr lang="en-GB"/>
        </a:p>
      </dgm:t>
    </dgm:pt>
    <dgm:pt modelId="{F0FE991E-CFB4-D443-8AD3-99FDD1CBF242}" type="sibTrans" cxnId="{8027C0DC-E329-2046-871F-730057E0DF95}">
      <dgm:prSet/>
      <dgm:spPr/>
      <dgm:t>
        <a:bodyPr/>
        <a:lstStyle/>
        <a:p>
          <a:endParaRPr lang="en-GB"/>
        </a:p>
      </dgm:t>
    </dgm:pt>
    <dgm:pt modelId="{BFC8DC19-395E-4C47-88F8-5F423C87895C}" type="pres">
      <dgm:prSet presAssocID="{F0446BAE-0637-E64E-B365-9ABC3A69088D}" presName="Name0" presStyleCnt="0">
        <dgm:presLayoutVars>
          <dgm:dir/>
          <dgm:resizeHandles val="exact"/>
        </dgm:presLayoutVars>
      </dgm:prSet>
      <dgm:spPr/>
      <dgm:t>
        <a:bodyPr/>
        <a:lstStyle/>
        <a:p>
          <a:endParaRPr lang="en-US"/>
        </a:p>
      </dgm:t>
    </dgm:pt>
    <dgm:pt modelId="{C12F3F01-64B3-874F-9663-CCBD5A880172}" type="pres">
      <dgm:prSet presAssocID="{36CEF0F8-27AA-7E4A-9F7E-345355072537}" presName="node" presStyleLbl="node1" presStyleIdx="0" presStyleCnt="7">
        <dgm:presLayoutVars>
          <dgm:bulletEnabled val="1"/>
        </dgm:presLayoutVars>
      </dgm:prSet>
      <dgm:spPr/>
      <dgm:t>
        <a:bodyPr/>
        <a:lstStyle/>
        <a:p>
          <a:endParaRPr lang="en-US"/>
        </a:p>
      </dgm:t>
    </dgm:pt>
    <dgm:pt modelId="{C703895D-AD24-CA4F-AEF8-A0A0D8A3B037}" type="pres">
      <dgm:prSet presAssocID="{E937ABC1-FD44-F44A-9B52-B70E786035F2}" presName="sibTrans" presStyleLbl="sibTrans1D1" presStyleIdx="0" presStyleCnt="6"/>
      <dgm:spPr/>
      <dgm:t>
        <a:bodyPr/>
        <a:lstStyle/>
        <a:p>
          <a:endParaRPr lang="en-US"/>
        </a:p>
      </dgm:t>
    </dgm:pt>
    <dgm:pt modelId="{CDCC90B8-3208-FF40-B217-777ACEC3BBF4}" type="pres">
      <dgm:prSet presAssocID="{E937ABC1-FD44-F44A-9B52-B70E786035F2}" presName="connectorText" presStyleLbl="sibTrans1D1" presStyleIdx="0" presStyleCnt="6"/>
      <dgm:spPr/>
      <dgm:t>
        <a:bodyPr/>
        <a:lstStyle/>
        <a:p>
          <a:endParaRPr lang="en-US"/>
        </a:p>
      </dgm:t>
    </dgm:pt>
    <dgm:pt modelId="{6563D492-6994-0844-B701-301155FC4B50}" type="pres">
      <dgm:prSet presAssocID="{51ACC8D1-35B7-3C4B-A891-B0E6E1ADE2D0}" presName="node" presStyleLbl="node1" presStyleIdx="1" presStyleCnt="7">
        <dgm:presLayoutVars>
          <dgm:bulletEnabled val="1"/>
        </dgm:presLayoutVars>
      </dgm:prSet>
      <dgm:spPr/>
      <dgm:t>
        <a:bodyPr/>
        <a:lstStyle/>
        <a:p>
          <a:endParaRPr lang="en-US"/>
        </a:p>
      </dgm:t>
    </dgm:pt>
    <dgm:pt modelId="{8883FFF6-2553-1849-880E-9DD01414F184}" type="pres">
      <dgm:prSet presAssocID="{6F139538-D595-484B-8616-B45A3CE2077E}" presName="sibTrans" presStyleLbl="sibTrans1D1" presStyleIdx="1" presStyleCnt="6"/>
      <dgm:spPr/>
      <dgm:t>
        <a:bodyPr/>
        <a:lstStyle/>
        <a:p>
          <a:endParaRPr lang="en-US"/>
        </a:p>
      </dgm:t>
    </dgm:pt>
    <dgm:pt modelId="{B13F3EF2-9C52-874A-A37F-277BAD3ED1D0}" type="pres">
      <dgm:prSet presAssocID="{6F139538-D595-484B-8616-B45A3CE2077E}" presName="connectorText" presStyleLbl="sibTrans1D1" presStyleIdx="1" presStyleCnt="6"/>
      <dgm:spPr/>
      <dgm:t>
        <a:bodyPr/>
        <a:lstStyle/>
        <a:p>
          <a:endParaRPr lang="en-US"/>
        </a:p>
      </dgm:t>
    </dgm:pt>
    <dgm:pt modelId="{9067487A-19A8-0246-BDC8-5B97628BE339}" type="pres">
      <dgm:prSet presAssocID="{3D2771D4-4F4C-9246-8CF3-CADB1C515208}" presName="node" presStyleLbl="node1" presStyleIdx="2" presStyleCnt="7">
        <dgm:presLayoutVars>
          <dgm:bulletEnabled val="1"/>
        </dgm:presLayoutVars>
      </dgm:prSet>
      <dgm:spPr/>
      <dgm:t>
        <a:bodyPr/>
        <a:lstStyle/>
        <a:p>
          <a:endParaRPr lang="en-US"/>
        </a:p>
      </dgm:t>
    </dgm:pt>
    <dgm:pt modelId="{F361A813-4868-8240-88D1-68022593612E}" type="pres">
      <dgm:prSet presAssocID="{76853F33-4AC9-3246-A205-521B06D20772}" presName="sibTrans" presStyleLbl="sibTrans1D1" presStyleIdx="2" presStyleCnt="6"/>
      <dgm:spPr/>
      <dgm:t>
        <a:bodyPr/>
        <a:lstStyle/>
        <a:p>
          <a:endParaRPr lang="en-US"/>
        </a:p>
      </dgm:t>
    </dgm:pt>
    <dgm:pt modelId="{58F97E71-EBB0-C246-A105-C5E1220B2E5B}" type="pres">
      <dgm:prSet presAssocID="{76853F33-4AC9-3246-A205-521B06D20772}" presName="connectorText" presStyleLbl="sibTrans1D1" presStyleIdx="2" presStyleCnt="6"/>
      <dgm:spPr/>
      <dgm:t>
        <a:bodyPr/>
        <a:lstStyle/>
        <a:p>
          <a:endParaRPr lang="en-US"/>
        </a:p>
      </dgm:t>
    </dgm:pt>
    <dgm:pt modelId="{7024FC51-0457-3547-A8FF-65F70C9FE680}" type="pres">
      <dgm:prSet presAssocID="{F8DE0835-3280-D347-836C-307F4ADDC652}" presName="node" presStyleLbl="node1" presStyleIdx="3" presStyleCnt="7" custScaleY="180619">
        <dgm:presLayoutVars>
          <dgm:bulletEnabled val="1"/>
        </dgm:presLayoutVars>
      </dgm:prSet>
      <dgm:spPr/>
      <dgm:t>
        <a:bodyPr/>
        <a:lstStyle/>
        <a:p>
          <a:endParaRPr lang="en-US"/>
        </a:p>
      </dgm:t>
    </dgm:pt>
    <dgm:pt modelId="{38CF66FA-F2C1-C746-B12D-EF1E040EBBE1}" type="pres">
      <dgm:prSet presAssocID="{211FC8AF-B3B4-F34F-A628-4D11BAE30547}" presName="sibTrans" presStyleLbl="sibTrans1D1" presStyleIdx="3" presStyleCnt="6"/>
      <dgm:spPr/>
      <dgm:t>
        <a:bodyPr/>
        <a:lstStyle/>
        <a:p>
          <a:endParaRPr lang="en-US"/>
        </a:p>
      </dgm:t>
    </dgm:pt>
    <dgm:pt modelId="{AA72A18C-5E9A-2C4B-86E3-4196A67DC869}" type="pres">
      <dgm:prSet presAssocID="{211FC8AF-B3B4-F34F-A628-4D11BAE30547}" presName="connectorText" presStyleLbl="sibTrans1D1" presStyleIdx="3" presStyleCnt="6"/>
      <dgm:spPr/>
      <dgm:t>
        <a:bodyPr/>
        <a:lstStyle/>
        <a:p>
          <a:endParaRPr lang="en-US"/>
        </a:p>
      </dgm:t>
    </dgm:pt>
    <dgm:pt modelId="{C0A2499F-8A35-3545-A245-BF9B44695CCB}" type="pres">
      <dgm:prSet presAssocID="{C66885A3-2D39-5B46-8192-13C9A5990BDA}" presName="node" presStyleLbl="node1" presStyleIdx="4" presStyleCnt="7" custScaleY="162021">
        <dgm:presLayoutVars>
          <dgm:bulletEnabled val="1"/>
        </dgm:presLayoutVars>
      </dgm:prSet>
      <dgm:spPr/>
      <dgm:t>
        <a:bodyPr/>
        <a:lstStyle/>
        <a:p>
          <a:endParaRPr lang="en-US"/>
        </a:p>
      </dgm:t>
    </dgm:pt>
    <dgm:pt modelId="{41F863B0-3E5F-0A40-8B21-2803A7D5A8EF}" type="pres">
      <dgm:prSet presAssocID="{55733AAC-3407-F34B-9262-D033C7CE81CB}" presName="sibTrans" presStyleLbl="sibTrans1D1" presStyleIdx="4" presStyleCnt="6"/>
      <dgm:spPr/>
      <dgm:t>
        <a:bodyPr/>
        <a:lstStyle/>
        <a:p>
          <a:endParaRPr lang="en-US"/>
        </a:p>
      </dgm:t>
    </dgm:pt>
    <dgm:pt modelId="{1FFCA7A8-7E9F-904D-B19E-A175923E79F1}" type="pres">
      <dgm:prSet presAssocID="{55733AAC-3407-F34B-9262-D033C7CE81CB}" presName="connectorText" presStyleLbl="sibTrans1D1" presStyleIdx="4" presStyleCnt="6"/>
      <dgm:spPr/>
      <dgm:t>
        <a:bodyPr/>
        <a:lstStyle/>
        <a:p>
          <a:endParaRPr lang="en-US"/>
        </a:p>
      </dgm:t>
    </dgm:pt>
    <dgm:pt modelId="{EAF019AE-35FA-9342-A535-052ABA02ADC9}" type="pres">
      <dgm:prSet presAssocID="{C3368B51-E482-5B4B-80DA-4982F3FE50B9}" presName="node" presStyleLbl="node1" presStyleIdx="5" presStyleCnt="7" custScaleY="195835">
        <dgm:presLayoutVars>
          <dgm:bulletEnabled val="1"/>
        </dgm:presLayoutVars>
      </dgm:prSet>
      <dgm:spPr/>
      <dgm:t>
        <a:bodyPr/>
        <a:lstStyle/>
        <a:p>
          <a:endParaRPr lang="en-US"/>
        </a:p>
      </dgm:t>
    </dgm:pt>
    <dgm:pt modelId="{F275CCFC-A8C3-0A45-B74B-4A725C2D772E}" type="pres">
      <dgm:prSet presAssocID="{FE40D8E6-13B7-FC4C-8697-015A3B1B3549}" presName="sibTrans" presStyleLbl="sibTrans1D1" presStyleIdx="5" presStyleCnt="6"/>
      <dgm:spPr/>
      <dgm:t>
        <a:bodyPr/>
        <a:lstStyle/>
        <a:p>
          <a:endParaRPr lang="en-US"/>
        </a:p>
      </dgm:t>
    </dgm:pt>
    <dgm:pt modelId="{CBF3AA48-9A01-5A46-98E9-F4EE58A178F6}" type="pres">
      <dgm:prSet presAssocID="{FE40D8E6-13B7-FC4C-8697-015A3B1B3549}" presName="connectorText" presStyleLbl="sibTrans1D1" presStyleIdx="5" presStyleCnt="6"/>
      <dgm:spPr/>
      <dgm:t>
        <a:bodyPr/>
        <a:lstStyle/>
        <a:p>
          <a:endParaRPr lang="en-US"/>
        </a:p>
      </dgm:t>
    </dgm:pt>
    <dgm:pt modelId="{6F3890C8-EF51-3346-8407-C4261D0696E7}" type="pres">
      <dgm:prSet presAssocID="{120BBE01-825C-7142-A768-CC54DE1C983A}" presName="node" presStyleLbl="node1" presStyleIdx="6" presStyleCnt="7" custScaleX="191084">
        <dgm:presLayoutVars>
          <dgm:bulletEnabled val="1"/>
        </dgm:presLayoutVars>
      </dgm:prSet>
      <dgm:spPr/>
      <dgm:t>
        <a:bodyPr/>
        <a:lstStyle/>
        <a:p>
          <a:endParaRPr lang="en-US"/>
        </a:p>
      </dgm:t>
    </dgm:pt>
  </dgm:ptLst>
  <dgm:cxnLst>
    <dgm:cxn modelId="{C5FD928B-D575-9943-B066-FA4B75F31F98}" type="presOf" srcId="{FE40D8E6-13B7-FC4C-8697-015A3B1B3549}" destId="{F275CCFC-A8C3-0A45-B74B-4A725C2D772E}" srcOrd="0" destOrd="0" presId="urn:microsoft.com/office/officeart/2016/7/layout/RepeatingBendingProcessNew"/>
    <dgm:cxn modelId="{18E0011A-D690-394D-86F0-4C2C19CFC4A0}" type="presOf" srcId="{F0446BAE-0637-E64E-B365-9ABC3A69088D}" destId="{BFC8DC19-395E-4C47-88F8-5F423C87895C}" srcOrd="0" destOrd="0" presId="urn:microsoft.com/office/officeart/2016/7/layout/RepeatingBendingProcessNew"/>
    <dgm:cxn modelId="{F14FB0E9-5EF5-214A-9AE2-DFF07D53681F}" type="presOf" srcId="{F8DE0835-3280-D347-836C-307F4ADDC652}" destId="{7024FC51-0457-3547-A8FF-65F70C9FE680}" srcOrd="0" destOrd="0" presId="urn:microsoft.com/office/officeart/2016/7/layout/RepeatingBendingProcessNew"/>
    <dgm:cxn modelId="{6F163F62-E2D7-3745-BA9E-47A01ABDDF4B}" type="presOf" srcId="{3D2771D4-4F4C-9246-8CF3-CADB1C515208}" destId="{9067487A-19A8-0246-BDC8-5B97628BE339}" srcOrd="0" destOrd="0" presId="urn:microsoft.com/office/officeart/2016/7/layout/RepeatingBendingProcessNew"/>
    <dgm:cxn modelId="{371DD003-FAFD-314F-83A3-8BA6FA69258F}" type="presOf" srcId="{76853F33-4AC9-3246-A205-521B06D20772}" destId="{58F97E71-EBB0-C246-A105-C5E1220B2E5B}" srcOrd="1" destOrd="0" presId="urn:microsoft.com/office/officeart/2016/7/layout/RepeatingBendingProcessNew"/>
    <dgm:cxn modelId="{8DF7D3C6-2DDA-1446-A453-90E96B513DA4}" type="presOf" srcId="{E937ABC1-FD44-F44A-9B52-B70E786035F2}" destId="{C703895D-AD24-CA4F-AEF8-A0A0D8A3B037}" srcOrd="0" destOrd="0" presId="urn:microsoft.com/office/officeart/2016/7/layout/RepeatingBendingProcessNew"/>
    <dgm:cxn modelId="{FEE74B6F-391A-4348-8F9F-3DEAC58D5205}" type="presOf" srcId="{76853F33-4AC9-3246-A205-521B06D20772}" destId="{F361A813-4868-8240-88D1-68022593612E}" srcOrd="0" destOrd="0" presId="urn:microsoft.com/office/officeart/2016/7/layout/RepeatingBendingProcessNew"/>
    <dgm:cxn modelId="{28EDD602-0970-A94E-AE8F-885033023140}" srcId="{F0446BAE-0637-E64E-B365-9ABC3A69088D}" destId="{51ACC8D1-35B7-3C4B-A891-B0E6E1ADE2D0}" srcOrd="1" destOrd="0" parTransId="{43AF91D8-9EB0-6A4B-A7C1-6D118DA16B56}" sibTransId="{6F139538-D595-484B-8616-B45A3CE2077E}"/>
    <dgm:cxn modelId="{1CEF1FB7-6529-8143-B7ED-2BD0E85E6A41}" srcId="{F0446BAE-0637-E64E-B365-9ABC3A69088D}" destId="{C66885A3-2D39-5B46-8192-13C9A5990BDA}" srcOrd="4" destOrd="0" parTransId="{D7BE22E9-5212-014B-8356-BB0C6A3DAE9A}" sibTransId="{55733AAC-3407-F34B-9262-D033C7CE81CB}"/>
    <dgm:cxn modelId="{DE8F71FB-64AF-5040-938E-F720D044EC20}" type="presOf" srcId="{C3368B51-E482-5B4B-80DA-4982F3FE50B9}" destId="{EAF019AE-35FA-9342-A535-052ABA02ADC9}" srcOrd="0" destOrd="0" presId="urn:microsoft.com/office/officeart/2016/7/layout/RepeatingBendingProcessNew"/>
    <dgm:cxn modelId="{97A40360-5820-A349-A1F7-ACA679064C8D}" type="presOf" srcId="{211FC8AF-B3B4-F34F-A628-4D11BAE30547}" destId="{38CF66FA-F2C1-C746-B12D-EF1E040EBBE1}" srcOrd="0" destOrd="0" presId="urn:microsoft.com/office/officeart/2016/7/layout/RepeatingBendingProcessNew"/>
    <dgm:cxn modelId="{7B49817D-FF8C-DF49-9415-E21FDBF4F34E}" type="presOf" srcId="{C66885A3-2D39-5B46-8192-13C9A5990BDA}" destId="{C0A2499F-8A35-3545-A245-BF9B44695CCB}" srcOrd="0" destOrd="0" presId="urn:microsoft.com/office/officeart/2016/7/layout/RepeatingBendingProcessNew"/>
    <dgm:cxn modelId="{32B83344-6E57-764A-B1DB-2CDCC69A8A40}" type="presOf" srcId="{55733AAC-3407-F34B-9262-D033C7CE81CB}" destId="{41F863B0-3E5F-0A40-8B21-2803A7D5A8EF}" srcOrd="0" destOrd="0" presId="urn:microsoft.com/office/officeart/2016/7/layout/RepeatingBendingProcessNew"/>
    <dgm:cxn modelId="{8027C0DC-E329-2046-871F-730057E0DF95}" srcId="{F0446BAE-0637-E64E-B365-9ABC3A69088D}" destId="{120BBE01-825C-7142-A768-CC54DE1C983A}" srcOrd="6" destOrd="0" parTransId="{6F4178F7-C549-C74F-B60A-765806891058}" sibTransId="{F0FE991E-CFB4-D443-8AD3-99FDD1CBF242}"/>
    <dgm:cxn modelId="{BCC17476-8B70-CC46-82A3-FCAA4644CC4A}" type="presOf" srcId="{6F139538-D595-484B-8616-B45A3CE2077E}" destId="{B13F3EF2-9C52-874A-A37F-277BAD3ED1D0}" srcOrd="1" destOrd="0" presId="urn:microsoft.com/office/officeart/2016/7/layout/RepeatingBendingProcessNew"/>
    <dgm:cxn modelId="{9379E9EE-1C69-D44D-8D27-9C4B1C022C2D}" srcId="{F0446BAE-0637-E64E-B365-9ABC3A69088D}" destId="{F8DE0835-3280-D347-836C-307F4ADDC652}" srcOrd="3" destOrd="0" parTransId="{73CE5A3B-01CB-2740-A3E8-4354BDEA4D15}" sibTransId="{211FC8AF-B3B4-F34F-A628-4D11BAE30547}"/>
    <dgm:cxn modelId="{2C50A564-D065-0C48-BFE2-FB45161F9C9C}" type="presOf" srcId="{55733AAC-3407-F34B-9262-D033C7CE81CB}" destId="{1FFCA7A8-7E9F-904D-B19E-A175923E79F1}" srcOrd="1" destOrd="0" presId="urn:microsoft.com/office/officeart/2016/7/layout/RepeatingBendingProcessNew"/>
    <dgm:cxn modelId="{FA808BCB-B1AE-534A-81A3-A9379F7EB757}" type="presOf" srcId="{51ACC8D1-35B7-3C4B-A891-B0E6E1ADE2D0}" destId="{6563D492-6994-0844-B701-301155FC4B50}" srcOrd="0" destOrd="0" presId="urn:microsoft.com/office/officeart/2016/7/layout/RepeatingBendingProcessNew"/>
    <dgm:cxn modelId="{24D9B0FB-5808-0348-AF55-3BF51629CC57}" type="presOf" srcId="{120BBE01-825C-7142-A768-CC54DE1C983A}" destId="{6F3890C8-EF51-3346-8407-C4261D0696E7}" srcOrd="0" destOrd="0" presId="urn:microsoft.com/office/officeart/2016/7/layout/RepeatingBendingProcessNew"/>
    <dgm:cxn modelId="{84FFF60B-096A-AD45-9CE9-6E7949AD20A9}" type="presOf" srcId="{FE40D8E6-13B7-FC4C-8697-015A3B1B3549}" destId="{CBF3AA48-9A01-5A46-98E9-F4EE58A178F6}" srcOrd="1" destOrd="0" presId="urn:microsoft.com/office/officeart/2016/7/layout/RepeatingBendingProcessNew"/>
    <dgm:cxn modelId="{CFB249D5-DCFC-C649-A32E-B39ADBCF6F14}" srcId="{F0446BAE-0637-E64E-B365-9ABC3A69088D}" destId="{C3368B51-E482-5B4B-80DA-4982F3FE50B9}" srcOrd="5" destOrd="0" parTransId="{E17DA3D8-5631-EE4F-B50A-94966A863F49}" sibTransId="{FE40D8E6-13B7-FC4C-8697-015A3B1B3549}"/>
    <dgm:cxn modelId="{C14E8FA3-58DB-4043-9BBF-6005649834B6}" type="presOf" srcId="{6F139538-D595-484B-8616-B45A3CE2077E}" destId="{8883FFF6-2553-1849-880E-9DD01414F184}" srcOrd="0" destOrd="0" presId="urn:microsoft.com/office/officeart/2016/7/layout/RepeatingBendingProcessNew"/>
    <dgm:cxn modelId="{5307D9A8-8932-A04E-A2D3-8193DA5E6A6E}" srcId="{F0446BAE-0637-E64E-B365-9ABC3A69088D}" destId="{36CEF0F8-27AA-7E4A-9F7E-345355072537}" srcOrd="0" destOrd="0" parTransId="{3F5E4B01-7FDB-CF49-A25B-FBD761F81A1B}" sibTransId="{E937ABC1-FD44-F44A-9B52-B70E786035F2}"/>
    <dgm:cxn modelId="{268F3341-6D84-104A-9EC8-31BA5BA582B3}" srcId="{F0446BAE-0637-E64E-B365-9ABC3A69088D}" destId="{3D2771D4-4F4C-9246-8CF3-CADB1C515208}" srcOrd="2" destOrd="0" parTransId="{726524EB-3226-F54F-B6EC-68DA1381B62E}" sibTransId="{76853F33-4AC9-3246-A205-521B06D20772}"/>
    <dgm:cxn modelId="{BC395AAB-D3F4-4547-AC89-5A0ED74EEC44}" type="presOf" srcId="{E937ABC1-FD44-F44A-9B52-B70E786035F2}" destId="{CDCC90B8-3208-FF40-B217-777ACEC3BBF4}" srcOrd="1" destOrd="0" presId="urn:microsoft.com/office/officeart/2016/7/layout/RepeatingBendingProcessNew"/>
    <dgm:cxn modelId="{9B9268E0-C309-B743-A79C-E65089CD2ADD}" type="presOf" srcId="{211FC8AF-B3B4-F34F-A628-4D11BAE30547}" destId="{AA72A18C-5E9A-2C4B-86E3-4196A67DC869}" srcOrd="1" destOrd="0" presId="urn:microsoft.com/office/officeart/2016/7/layout/RepeatingBendingProcessNew"/>
    <dgm:cxn modelId="{A1ACB525-6633-A645-B9FD-3AD193FC43CF}" type="presOf" srcId="{36CEF0F8-27AA-7E4A-9F7E-345355072537}" destId="{C12F3F01-64B3-874F-9663-CCBD5A880172}" srcOrd="0" destOrd="0" presId="urn:microsoft.com/office/officeart/2016/7/layout/RepeatingBendingProcessNew"/>
    <dgm:cxn modelId="{049DF40B-48F5-774F-9A2C-8F9697988FDD}" type="presParOf" srcId="{BFC8DC19-395E-4C47-88F8-5F423C87895C}" destId="{C12F3F01-64B3-874F-9663-CCBD5A880172}" srcOrd="0" destOrd="0" presId="urn:microsoft.com/office/officeart/2016/7/layout/RepeatingBendingProcessNew"/>
    <dgm:cxn modelId="{2A7E884A-F2FB-7B4F-BEDD-0D060EBAD115}" type="presParOf" srcId="{BFC8DC19-395E-4C47-88F8-5F423C87895C}" destId="{C703895D-AD24-CA4F-AEF8-A0A0D8A3B037}" srcOrd="1" destOrd="0" presId="urn:microsoft.com/office/officeart/2016/7/layout/RepeatingBendingProcessNew"/>
    <dgm:cxn modelId="{EC2E15E1-8082-C94F-9D46-FF78E8F3E782}" type="presParOf" srcId="{C703895D-AD24-CA4F-AEF8-A0A0D8A3B037}" destId="{CDCC90B8-3208-FF40-B217-777ACEC3BBF4}" srcOrd="0" destOrd="0" presId="urn:microsoft.com/office/officeart/2016/7/layout/RepeatingBendingProcessNew"/>
    <dgm:cxn modelId="{01835FE9-04E5-324B-8FD6-4CE6F0E54FD2}" type="presParOf" srcId="{BFC8DC19-395E-4C47-88F8-5F423C87895C}" destId="{6563D492-6994-0844-B701-301155FC4B50}" srcOrd="2" destOrd="0" presId="urn:microsoft.com/office/officeart/2016/7/layout/RepeatingBendingProcessNew"/>
    <dgm:cxn modelId="{A23F7F7E-6C16-CB4F-9434-E988444439E4}" type="presParOf" srcId="{BFC8DC19-395E-4C47-88F8-5F423C87895C}" destId="{8883FFF6-2553-1849-880E-9DD01414F184}" srcOrd="3" destOrd="0" presId="urn:microsoft.com/office/officeart/2016/7/layout/RepeatingBendingProcessNew"/>
    <dgm:cxn modelId="{99DF4B1E-8F75-0148-B2EC-255A27F75471}" type="presParOf" srcId="{8883FFF6-2553-1849-880E-9DD01414F184}" destId="{B13F3EF2-9C52-874A-A37F-277BAD3ED1D0}" srcOrd="0" destOrd="0" presId="urn:microsoft.com/office/officeart/2016/7/layout/RepeatingBendingProcessNew"/>
    <dgm:cxn modelId="{13A7DB8B-99F0-0644-B340-588F25F41ACF}" type="presParOf" srcId="{BFC8DC19-395E-4C47-88F8-5F423C87895C}" destId="{9067487A-19A8-0246-BDC8-5B97628BE339}" srcOrd="4" destOrd="0" presId="urn:microsoft.com/office/officeart/2016/7/layout/RepeatingBendingProcessNew"/>
    <dgm:cxn modelId="{3C700D81-9F3C-9043-8052-0BF8B1A49477}" type="presParOf" srcId="{BFC8DC19-395E-4C47-88F8-5F423C87895C}" destId="{F361A813-4868-8240-88D1-68022593612E}" srcOrd="5" destOrd="0" presId="urn:microsoft.com/office/officeart/2016/7/layout/RepeatingBendingProcessNew"/>
    <dgm:cxn modelId="{F37FFA5A-A554-7D4D-9B1D-A7CBBF358C52}" type="presParOf" srcId="{F361A813-4868-8240-88D1-68022593612E}" destId="{58F97E71-EBB0-C246-A105-C5E1220B2E5B}" srcOrd="0" destOrd="0" presId="urn:microsoft.com/office/officeart/2016/7/layout/RepeatingBendingProcessNew"/>
    <dgm:cxn modelId="{D181523E-57AE-8C4E-A287-F6D7D1BD1624}" type="presParOf" srcId="{BFC8DC19-395E-4C47-88F8-5F423C87895C}" destId="{7024FC51-0457-3547-A8FF-65F70C9FE680}" srcOrd="6" destOrd="0" presId="urn:microsoft.com/office/officeart/2016/7/layout/RepeatingBendingProcessNew"/>
    <dgm:cxn modelId="{0779ACCE-5342-5848-AEB9-372CB51128B4}" type="presParOf" srcId="{BFC8DC19-395E-4C47-88F8-5F423C87895C}" destId="{38CF66FA-F2C1-C746-B12D-EF1E040EBBE1}" srcOrd="7" destOrd="0" presId="urn:microsoft.com/office/officeart/2016/7/layout/RepeatingBendingProcessNew"/>
    <dgm:cxn modelId="{8510FE4A-42CE-D44E-9A0B-FCBAF8BCFCC1}" type="presParOf" srcId="{38CF66FA-F2C1-C746-B12D-EF1E040EBBE1}" destId="{AA72A18C-5E9A-2C4B-86E3-4196A67DC869}" srcOrd="0" destOrd="0" presId="urn:microsoft.com/office/officeart/2016/7/layout/RepeatingBendingProcessNew"/>
    <dgm:cxn modelId="{8B097482-C3DE-3043-91D9-48B75AD8614E}" type="presParOf" srcId="{BFC8DC19-395E-4C47-88F8-5F423C87895C}" destId="{C0A2499F-8A35-3545-A245-BF9B44695CCB}" srcOrd="8" destOrd="0" presId="urn:microsoft.com/office/officeart/2016/7/layout/RepeatingBendingProcessNew"/>
    <dgm:cxn modelId="{5D792A20-4E48-B047-8F68-2B5FF662D8EC}" type="presParOf" srcId="{BFC8DC19-395E-4C47-88F8-5F423C87895C}" destId="{41F863B0-3E5F-0A40-8B21-2803A7D5A8EF}" srcOrd="9" destOrd="0" presId="urn:microsoft.com/office/officeart/2016/7/layout/RepeatingBendingProcessNew"/>
    <dgm:cxn modelId="{C4451D0E-BC71-5348-8587-465CBAE1DC7D}" type="presParOf" srcId="{41F863B0-3E5F-0A40-8B21-2803A7D5A8EF}" destId="{1FFCA7A8-7E9F-904D-B19E-A175923E79F1}" srcOrd="0" destOrd="0" presId="urn:microsoft.com/office/officeart/2016/7/layout/RepeatingBendingProcessNew"/>
    <dgm:cxn modelId="{5CB2E0B4-B1F1-CF44-B95D-9E4A928AABF6}" type="presParOf" srcId="{BFC8DC19-395E-4C47-88F8-5F423C87895C}" destId="{EAF019AE-35FA-9342-A535-052ABA02ADC9}" srcOrd="10" destOrd="0" presId="urn:microsoft.com/office/officeart/2016/7/layout/RepeatingBendingProcessNew"/>
    <dgm:cxn modelId="{F21A6F12-72D8-C841-A7C2-78B0E0D5DB0B}" type="presParOf" srcId="{BFC8DC19-395E-4C47-88F8-5F423C87895C}" destId="{F275CCFC-A8C3-0A45-B74B-4A725C2D772E}" srcOrd="11" destOrd="0" presId="urn:microsoft.com/office/officeart/2016/7/layout/RepeatingBendingProcessNew"/>
    <dgm:cxn modelId="{042423BE-C8B5-8E4B-87F2-C75F4DA5138F}" type="presParOf" srcId="{F275CCFC-A8C3-0A45-B74B-4A725C2D772E}" destId="{CBF3AA48-9A01-5A46-98E9-F4EE58A178F6}" srcOrd="0" destOrd="0" presId="urn:microsoft.com/office/officeart/2016/7/layout/RepeatingBendingProcessNew"/>
    <dgm:cxn modelId="{EEB44890-4AEE-C64B-8DC8-E36131B09ADB}" type="presParOf" srcId="{BFC8DC19-395E-4C47-88F8-5F423C87895C}" destId="{6F3890C8-EF51-3346-8407-C4261D0696E7}" srcOrd="12" destOrd="0" presId="urn:microsoft.com/office/officeart/2016/7/layout/RepeatingBendingProcessNew"/>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6CC1A53C-0BAB-D240-869E-B4D9B4522C6B}" type="doc">
      <dgm:prSet loTypeId="urn:microsoft.com/office/officeart/2005/8/layout/bProcess4" loCatId="process" qsTypeId="urn:microsoft.com/office/officeart/2005/8/quickstyle/simple1" qsCatId="simple" csTypeId="urn:microsoft.com/office/officeart/2005/8/colors/colorful1" csCatId="colorful" phldr="1"/>
      <dgm:spPr/>
      <dgm:t>
        <a:bodyPr/>
        <a:lstStyle/>
        <a:p>
          <a:endParaRPr lang="en-GB"/>
        </a:p>
      </dgm:t>
    </dgm:pt>
    <dgm:pt modelId="{822158D5-A201-544D-B7BD-F32A214F191F}">
      <dgm:prSet custT="1"/>
      <dgm:spPr/>
      <dgm:t>
        <a:bodyPr/>
        <a:lstStyle/>
        <a:p>
          <a:r>
            <a:rPr lang="en-GB" sz="1800" b="1" dirty="0">
              <a:latin typeface="Chalkboard" panose="03050602040202020205" pitchFamily="66" charset="77"/>
            </a:rPr>
            <a:t>Starts from Hijrah to the death of the Prophet.</a:t>
          </a:r>
        </a:p>
        <a:p>
          <a:r>
            <a:rPr lang="en-GB" sz="1800" b="1" dirty="0">
              <a:latin typeface="Chalkboard" panose="03050602040202020205" pitchFamily="66" charset="77"/>
            </a:rPr>
            <a:t>Lasted around ten years</a:t>
          </a:r>
          <a:endParaRPr lang="en-AU" sz="1800" b="1" dirty="0">
            <a:latin typeface="Chalkboard" panose="03050602040202020205" pitchFamily="66" charset="77"/>
          </a:endParaRPr>
        </a:p>
      </dgm:t>
    </dgm:pt>
    <dgm:pt modelId="{7B8DC15B-E224-7D4A-8A8E-26393D2083DE}" type="parTrans" cxnId="{D45BA3A6-9CDC-DA45-8054-1AED836D3F0D}">
      <dgm:prSet/>
      <dgm:spPr/>
      <dgm:t>
        <a:bodyPr/>
        <a:lstStyle/>
        <a:p>
          <a:endParaRPr lang="en-GB"/>
        </a:p>
      </dgm:t>
    </dgm:pt>
    <dgm:pt modelId="{1DD1FF5D-0C53-9B4B-8511-550513DDCE9C}" type="sibTrans" cxnId="{D45BA3A6-9CDC-DA45-8054-1AED836D3F0D}">
      <dgm:prSet phldrT="1"/>
      <dgm:spPr/>
      <dgm:t>
        <a:bodyPr/>
        <a:lstStyle/>
        <a:p>
          <a:endParaRPr lang="en-GB" b="1">
            <a:latin typeface="Chalkboard" panose="03050602040202020205" pitchFamily="66" charset="77"/>
          </a:endParaRPr>
        </a:p>
      </dgm:t>
    </dgm:pt>
    <dgm:pt modelId="{D31B229D-0206-A94F-886B-A696B6961871}">
      <dgm:prSet custT="1"/>
      <dgm:spPr>
        <a:solidFill>
          <a:schemeClr val="accent4">
            <a:lumMod val="50000"/>
          </a:schemeClr>
        </a:solidFill>
      </dgm:spPr>
      <dgm:t>
        <a:bodyPr/>
        <a:lstStyle/>
        <a:p>
          <a:r>
            <a:rPr lang="en-GB" sz="1800" b="1" dirty="0">
              <a:latin typeface="Chalkboard" panose="03050602040202020205" pitchFamily="66" charset="77"/>
            </a:rPr>
            <a:t>While the basic themes of the Mecca phase remain the Muslim Ummah, now makes its presence clearly felt.</a:t>
          </a:r>
          <a:endParaRPr lang="en-AU" sz="1800" b="1" dirty="0">
            <a:latin typeface="Chalkboard" panose="03050602040202020205" pitchFamily="66" charset="77"/>
          </a:endParaRPr>
        </a:p>
      </dgm:t>
    </dgm:pt>
    <dgm:pt modelId="{5DD8AC70-5E9A-FC43-802E-1C9742B853F3}" type="parTrans" cxnId="{F401464A-8453-7B42-A87B-152DAD3EF5E1}">
      <dgm:prSet/>
      <dgm:spPr/>
      <dgm:t>
        <a:bodyPr/>
        <a:lstStyle/>
        <a:p>
          <a:endParaRPr lang="en-GB"/>
        </a:p>
      </dgm:t>
    </dgm:pt>
    <dgm:pt modelId="{F952C265-781A-604B-815A-8668C04D1661}" type="sibTrans" cxnId="{F401464A-8453-7B42-A87B-152DAD3EF5E1}">
      <dgm:prSet phldrT="2"/>
      <dgm:spPr/>
      <dgm:t>
        <a:bodyPr/>
        <a:lstStyle/>
        <a:p>
          <a:endParaRPr lang="en-GB" b="1">
            <a:latin typeface="Chalkboard" panose="03050602040202020205" pitchFamily="66" charset="77"/>
          </a:endParaRPr>
        </a:p>
      </dgm:t>
    </dgm:pt>
    <dgm:pt modelId="{DB495600-26A1-0541-92BC-C2257EA636F2}">
      <dgm:prSet custT="1"/>
      <dgm:spPr/>
      <dgm:t>
        <a:bodyPr/>
        <a:lstStyle/>
        <a:p>
          <a:r>
            <a:rPr lang="ar-SA" sz="1800" b="1" dirty="0">
              <a:latin typeface="Chalkboard" panose="03050602040202020205" pitchFamily="66" charset="77"/>
            </a:rPr>
            <a:t>-</a:t>
          </a:r>
          <a:r>
            <a:rPr lang="en-GB" sz="1800" b="1" dirty="0">
              <a:latin typeface="Chalkboard" panose="03050602040202020205" pitchFamily="66" charset="77"/>
            </a:rPr>
            <a:t>In Medina, there are four groups of people to be met:</a:t>
          </a:r>
          <a:endParaRPr lang="en-AU" sz="1800" b="1" dirty="0">
            <a:latin typeface="Chalkboard" panose="03050602040202020205" pitchFamily="66" charset="77"/>
          </a:endParaRPr>
        </a:p>
      </dgm:t>
    </dgm:pt>
    <dgm:pt modelId="{8296E781-97EC-994A-B31C-17D094B4E074}" type="parTrans" cxnId="{09D792CA-A484-1142-9328-D6750FA8B377}">
      <dgm:prSet/>
      <dgm:spPr/>
      <dgm:t>
        <a:bodyPr/>
        <a:lstStyle/>
        <a:p>
          <a:endParaRPr lang="en-GB"/>
        </a:p>
      </dgm:t>
    </dgm:pt>
    <dgm:pt modelId="{566DA4AD-A49B-8540-BEC3-11192887D0C1}" type="sibTrans" cxnId="{09D792CA-A484-1142-9328-D6750FA8B377}">
      <dgm:prSet phldrT="3"/>
      <dgm:spPr/>
      <dgm:t>
        <a:bodyPr/>
        <a:lstStyle/>
        <a:p>
          <a:endParaRPr lang="en-GB" b="1">
            <a:latin typeface="Chalkboard" panose="03050602040202020205" pitchFamily="66" charset="77"/>
          </a:endParaRPr>
        </a:p>
      </dgm:t>
    </dgm:pt>
    <dgm:pt modelId="{A301D6CA-8B77-9545-88AF-C4CDE403EEAD}">
      <dgm:prSet custT="1"/>
      <dgm:spPr/>
      <dgm:t>
        <a:bodyPr/>
        <a:lstStyle/>
        <a:p>
          <a:r>
            <a:rPr lang="en-GB" sz="1800" b="1" dirty="0">
              <a:latin typeface="Chalkboard" panose="03050602040202020205" pitchFamily="66" charset="77"/>
            </a:rPr>
            <a:t>The MUHAJIRUN, who migrated from Mecca to Medina.</a:t>
          </a:r>
          <a:endParaRPr lang="en-AU" sz="1800" b="1" dirty="0">
            <a:latin typeface="Chalkboard" panose="03050602040202020205" pitchFamily="66" charset="77"/>
          </a:endParaRPr>
        </a:p>
      </dgm:t>
    </dgm:pt>
    <dgm:pt modelId="{5B9B1340-83C5-9646-9A0C-EBBAB740A774}" type="parTrans" cxnId="{19362599-036C-064C-B818-C14260E88F69}">
      <dgm:prSet/>
      <dgm:spPr/>
      <dgm:t>
        <a:bodyPr/>
        <a:lstStyle/>
        <a:p>
          <a:endParaRPr lang="en-GB"/>
        </a:p>
      </dgm:t>
    </dgm:pt>
    <dgm:pt modelId="{9659EA60-C126-AD4B-9798-264F5C2894F4}" type="sibTrans" cxnId="{19362599-036C-064C-B818-C14260E88F69}">
      <dgm:prSet phldrT="4"/>
      <dgm:spPr/>
      <dgm:t>
        <a:bodyPr/>
        <a:lstStyle/>
        <a:p>
          <a:endParaRPr lang="en-GB" b="1">
            <a:latin typeface="Chalkboard" panose="03050602040202020205" pitchFamily="66" charset="77"/>
          </a:endParaRPr>
        </a:p>
      </dgm:t>
    </dgm:pt>
    <dgm:pt modelId="{E054EE14-CABA-7D4C-ACB4-DA62EF5ABB1E}">
      <dgm:prSet custT="1"/>
      <dgm:spPr/>
      <dgm:t>
        <a:bodyPr/>
        <a:lstStyle/>
        <a:p>
          <a:r>
            <a:rPr lang="en-GB" sz="1800" b="1" dirty="0">
              <a:latin typeface="Chalkboard" panose="03050602040202020205" pitchFamily="66" charset="77"/>
            </a:rPr>
            <a:t>The ANSAAR, who originated from Medina and helped the </a:t>
          </a:r>
          <a:r>
            <a:rPr lang="en-GB" sz="1800" b="1" dirty="0" err="1">
              <a:latin typeface="Chalkboard" panose="03050602040202020205" pitchFamily="66" charset="77"/>
            </a:rPr>
            <a:t>muhairun</a:t>
          </a:r>
          <a:r>
            <a:rPr lang="en-GB" sz="1800" b="1" dirty="0">
              <a:latin typeface="Chalkboard" panose="03050602040202020205" pitchFamily="66" charset="77"/>
            </a:rPr>
            <a:t>.</a:t>
          </a:r>
          <a:endParaRPr lang="en-AU" sz="1800" b="1" dirty="0">
            <a:latin typeface="Chalkboard" panose="03050602040202020205" pitchFamily="66" charset="77"/>
          </a:endParaRPr>
        </a:p>
      </dgm:t>
    </dgm:pt>
    <dgm:pt modelId="{2B6F37DE-EED2-534B-99A8-57A9F9ADF1B7}" type="parTrans" cxnId="{03A43600-2BBF-5144-BCDB-A03E48EE1ADE}">
      <dgm:prSet/>
      <dgm:spPr/>
      <dgm:t>
        <a:bodyPr/>
        <a:lstStyle/>
        <a:p>
          <a:endParaRPr lang="en-GB"/>
        </a:p>
      </dgm:t>
    </dgm:pt>
    <dgm:pt modelId="{3C9A4DC9-018D-184F-BC59-9CE22D681192}" type="sibTrans" cxnId="{03A43600-2BBF-5144-BCDB-A03E48EE1ADE}">
      <dgm:prSet phldrT="5"/>
      <dgm:spPr/>
      <dgm:t>
        <a:bodyPr/>
        <a:lstStyle/>
        <a:p>
          <a:endParaRPr lang="en-GB" b="1">
            <a:latin typeface="Chalkboard" panose="03050602040202020205" pitchFamily="66" charset="77"/>
          </a:endParaRPr>
        </a:p>
      </dgm:t>
    </dgm:pt>
    <dgm:pt modelId="{46ED7A0A-85C1-314F-9701-95FEA885E6BB}">
      <dgm:prSet custT="1"/>
      <dgm:spPr>
        <a:solidFill>
          <a:schemeClr val="bg2">
            <a:lumMod val="25000"/>
          </a:schemeClr>
        </a:solidFill>
      </dgm:spPr>
      <dgm:t>
        <a:bodyPr/>
        <a:lstStyle/>
        <a:p>
          <a:r>
            <a:rPr lang="en-GB" sz="1800" b="1" dirty="0">
              <a:latin typeface="Chalkboard" panose="03050602040202020205" pitchFamily="66" charset="77"/>
            </a:rPr>
            <a:t>The MUNAFIGUN, who are from Medina and pretended to support the Muslims.</a:t>
          </a:r>
          <a:endParaRPr lang="en-AU" sz="1800" b="1" dirty="0">
            <a:latin typeface="Chalkboard" panose="03050602040202020205" pitchFamily="66" charset="77"/>
          </a:endParaRPr>
        </a:p>
      </dgm:t>
    </dgm:pt>
    <dgm:pt modelId="{F7314B73-DF15-0D49-BFB9-8FC7DF5F8CC4}" type="parTrans" cxnId="{80C8B0CF-982A-1548-9174-984CBBFB806D}">
      <dgm:prSet/>
      <dgm:spPr/>
      <dgm:t>
        <a:bodyPr/>
        <a:lstStyle/>
        <a:p>
          <a:endParaRPr lang="en-GB"/>
        </a:p>
      </dgm:t>
    </dgm:pt>
    <dgm:pt modelId="{9BF13974-1EB8-0445-ACBF-7DC8288B6193}" type="sibTrans" cxnId="{80C8B0CF-982A-1548-9174-984CBBFB806D}">
      <dgm:prSet phldrT="6"/>
      <dgm:spPr/>
      <dgm:t>
        <a:bodyPr/>
        <a:lstStyle/>
        <a:p>
          <a:endParaRPr lang="en-GB" b="1">
            <a:latin typeface="Chalkboard" panose="03050602040202020205" pitchFamily="66" charset="77"/>
          </a:endParaRPr>
        </a:p>
      </dgm:t>
    </dgm:pt>
    <dgm:pt modelId="{0AF871C4-05DD-E148-A4F4-71CBE8711D8D}">
      <dgm:prSet custT="1"/>
      <dgm:spPr>
        <a:solidFill>
          <a:schemeClr val="accent4">
            <a:lumMod val="50000"/>
          </a:schemeClr>
        </a:solidFill>
      </dgm:spPr>
      <dgm:t>
        <a:bodyPr/>
        <a:lstStyle/>
        <a:p>
          <a:r>
            <a:rPr lang="ar-SA" sz="1800" b="1" dirty="0">
              <a:latin typeface="Chalkboard" panose="03050602040202020205" pitchFamily="66" charset="77"/>
            </a:rPr>
            <a:t>-</a:t>
          </a:r>
          <a:r>
            <a:rPr lang="en-GB" sz="1800" b="1" dirty="0">
              <a:latin typeface="Chalkboard" panose="03050602040202020205" pitchFamily="66" charset="77"/>
            </a:rPr>
            <a:t> </a:t>
          </a:r>
          <a:r>
            <a:rPr lang="en-GB" sz="1800" b="1" dirty="0"/>
            <a:t>The AHLUL KITAB,  Jews and Christians, with their respective scriptures.</a:t>
          </a:r>
          <a:endParaRPr lang="en-AU" sz="1800" b="1" dirty="0">
            <a:latin typeface="Chalkboard" panose="03050602040202020205" pitchFamily="66" charset="77"/>
          </a:endParaRPr>
        </a:p>
      </dgm:t>
    </dgm:pt>
    <dgm:pt modelId="{D5E0DABF-EA22-D24B-B9B9-3BBC0E402D56}" type="parTrans" cxnId="{47C387F0-876F-F84B-AC7F-FD5FA16F1334}">
      <dgm:prSet/>
      <dgm:spPr/>
      <dgm:t>
        <a:bodyPr/>
        <a:lstStyle/>
        <a:p>
          <a:endParaRPr lang="en-GB"/>
        </a:p>
      </dgm:t>
    </dgm:pt>
    <dgm:pt modelId="{1A0811B7-238E-FC47-AB35-006090327608}" type="sibTrans" cxnId="{47C387F0-876F-F84B-AC7F-FD5FA16F1334}">
      <dgm:prSet phldrT="7"/>
      <dgm:spPr/>
      <dgm:t>
        <a:bodyPr/>
        <a:lstStyle/>
        <a:p>
          <a:endParaRPr lang="en-GB" b="1">
            <a:latin typeface="Chalkboard" panose="03050602040202020205" pitchFamily="66" charset="77"/>
          </a:endParaRPr>
        </a:p>
      </dgm:t>
    </dgm:pt>
    <dgm:pt modelId="{97DC0CB3-E63F-0C44-8D6D-1CC8155AB577}">
      <dgm:prSet custT="1"/>
      <dgm:spPr/>
      <dgm:t>
        <a:bodyPr/>
        <a:lstStyle/>
        <a:p>
          <a:r>
            <a:rPr lang="en-AU" sz="1800" b="1" dirty="0">
              <a:solidFill>
                <a:schemeClr val="bg1"/>
              </a:solidFill>
              <a:effectLst/>
              <a:latin typeface="Chalkboard" panose="03050602040202020205" pitchFamily="66" charset="77"/>
              <a:ea typeface="Times New Roman" panose="02020603050405020304" pitchFamily="18" charset="0"/>
              <a:cs typeface="Arial" panose="020B0604020202020204" pitchFamily="34" charset="0"/>
            </a:rPr>
            <a:t>Establishment of a system of Laws governing the individual/ family / society</a:t>
          </a:r>
          <a:endParaRPr lang="en-AU" sz="1800" b="1" dirty="0">
            <a:solidFill>
              <a:schemeClr val="bg1"/>
            </a:solidFill>
            <a:latin typeface="Chalkboard" panose="03050602040202020205" pitchFamily="66" charset="77"/>
          </a:endParaRPr>
        </a:p>
      </dgm:t>
    </dgm:pt>
    <dgm:pt modelId="{1E492C99-0C61-B140-AA2F-E70A76590678}" type="parTrans" cxnId="{BD745502-8B8B-AF41-865D-2055DF4AC5B6}">
      <dgm:prSet/>
      <dgm:spPr/>
      <dgm:t>
        <a:bodyPr/>
        <a:lstStyle/>
        <a:p>
          <a:endParaRPr lang="en-GB"/>
        </a:p>
      </dgm:t>
    </dgm:pt>
    <dgm:pt modelId="{A2AAA1BF-2BD3-9844-BC91-BFD52C5A7CD9}" type="sibTrans" cxnId="{BD745502-8B8B-AF41-865D-2055DF4AC5B6}">
      <dgm:prSet phldrT="8"/>
      <dgm:spPr/>
      <dgm:t>
        <a:bodyPr/>
        <a:lstStyle/>
        <a:p>
          <a:endParaRPr lang="en-GB"/>
        </a:p>
      </dgm:t>
    </dgm:pt>
    <dgm:pt modelId="{0BD96CEC-4094-1644-A83B-B68031A864D5}" type="pres">
      <dgm:prSet presAssocID="{6CC1A53C-0BAB-D240-869E-B4D9B4522C6B}" presName="Name0" presStyleCnt="0">
        <dgm:presLayoutVars>
          <dgm:dir/>
          <dgm:resizeHandles/>
        </dgm:presLayoutVars>
      </dgm:prSet>
      <dgm:spPr/>
      <dgm:t>
        <a:bodyPr/>
        <a:lstStyle/>
        <a:p>
          <a:endParaRPr lang="en-US"/>
        </a:p>
      </dgm:t>
    </dgm:pt>
    <dgm:pt modelId="{04B49C02-3E11-8145-97BD-11E16E182B78}" type="pres">
      <dgm:prSet presAssocID="{822158D5-A201-544D-B7BD-F32A214F191F}" presName="compNode" presStyleCnt="0"/>
      <dgm:spPr/>
    </dgm:pt>
    <dgm:pt modelId="{395D2B84-5C5E-F041-9028-351AF13463DD}" type="pres">
      <dgm:prSet presAssocID="{822158D5-A201-544D-B7BD-F32A214F191F}" presName="dummyConnPt" presStyleCnt="0"/>
      <dgm:spPr/>
    </dgm:pt>
    <dgm:pt modelId="{DB801275-13BA-4B46-8BAF-CE40E18A33C4}" type="pres">
      <dgm:prSet presAssocID="{822158D5-A201-544D-B7BD-F32A214F191F}" presName="node" presStyleLbl="node1" presStyleIdx="0" presStyleCnt="8" custScaleX="136219" custScaleY="112124">
        <dgm:presLayoutVars>
          <dgm:bulletEnabled val="1"/>
        </dgm:presLayoutVars>
      </dgm:prSet>
      <dgm:spPr/>
      <dgm:t>
        <a:bodyPr/>
        <a:lstStyle/>
        <a:p>
          <a:endParaRPr lang="en-US"/>
        </a:p>
      </dgm:t>
    </dgm:pt>
    <dgm:pt modelId="{D9184C8F-FCE4-1641-9F5D-5FA4AE3FD6D9}" type="pres">
      <dgm:prSet presAssocID="{1DD1FF5D-0C53-9B4B-8511-550513DDCE9C}" presName="sibTrans" presStyleLbl="bgSibTrans2D1" presStyleIdx="0" presStyleCnt="7"/>
      <dgm:spPr/>
      <dgm:t>
        <a:bodyPr/>
        <a:lstStyle/>
        <a:p>
          <a:endParaRPr lang="en-US"/>
        </a:p>
      </dgm:t>
    </dgm:pt>
    <dgm:pt modelId="{0B54A03B-306F-A84F-88B8-1E04AD658519}" type="pres">
      <dgm:prSet presAssocID="{D31B229D-0206-A94F-886B-A696B6961871}" presName="compNode" presStyleCnt="0"/>
      <dgm:spPr/>
    </dgm:pt>
    <dgm:pt modelId="{807BCD27-CD05-8F43-B98D-7082CAAD44EE}" type="pres">
      <dgm:prSet presAssocID="{D31B229D-0206-A94F-886B-A696B6961871}" presName="dummyConnPt" presStyleCnt="0"/>
      <dgm:spPr/>
    </dgm:pt>
    <dgm:pt modelId="{C9B184ED-E68E-9647-902B-E4545C2C9935}" type="pres">
      <dgm:prSet presAssocID="{D31B229D-0206-A94F-886B-A696B6961871}" presName="node" presStyleLbl="node1" presStyleIdx="1" presStyleCnt="8" custScaleX="142865">
        <dgm:presLayoutVars>
          <dgm:bulletEnabled val="1"/>
        </dgm:presLayoutVars>
      </dgm:prSet>
      <dgm:spPr/>
      <dgm:t>
        <a:bodyPr/>
        <a:lstStyle/>
        <a:p>
          <a:endParaRPr lang="en-US"/>
        </a:p>
      </dgm:t>
    </dgm:pt>
    <dgm:pt modelId="{6FA2850F-F33F-F94E-8C77-CB00CC6C9C2E}" type="pres">
      <dgm:prSet presAssocID="{F952C265-781A-604B-815A-8668C04D1661}" presName="sibTrans" presStyleLbl="bgSibTrans2D1" presStyleIdx="1" presStyleCnt="7"/>
      <dgm:spPr/>
      <dgm:t>
        <a:bodyPr/>
        <a:lstStyle/>
        <a:p>
          <a:endParaRPr lang="en-US"/>
        </a:p>
      </dgm:t>
    </dgm:pt>
    <dgm:pt modelId="{B386C371-8DD1-4A46-BADC-BD16581DA139}" type="pres">
      <dgm:prSet presAssocID="{DB495600-26A1-0541-92BC-C2257EA636F2}" presName="compNode" presStyleCnt="0"/>
      <dgm:spPr/>
    </dgm:pt>
    <dgm:pt modelId="{68B894F2-C98B-4243-BF75-A6504E2D8BE7}" type="pres">
      <dgm:prSet presAssocID="{DB495600-26A1-0541-92BC-C2257EA636F2}" presName="dummyConnPt" presStyleCnt="0"/>
      <dgm:spPr/>
    </dgm:pt>
    <dgm:pt modelId="{C08D24CD-83DE-5B44-B642-BFADD61C9FE4}" type="pres">
      <dgm:prSet presAssocID="{DB495600-26A1-0541-92BC-C2257EA636F2}" presName="node" presStyleLbl="node1" presStyleIdx="2" presStyleCnt="8" custScaleX="130456">
        <dgm:presLayoutVars>
          <dgm:bulletEnabled val="1"/>
        </dgm:presLayoutVars>
      </dgm:prSet>
      <dgm:spPr/>
      <dgm:t>
        <a:bodyPr/>
        <a:lstStyle/>
        <a:p>
          <a:endParaRPr lang="en-US"/>
        </a:p>
      </dgm:t>
    </dgm:pt>
    <dgm:pt modelId="{3AB17B2D-7E26-9042-8145-4DB9FCF7AB39}" type="pres">
      <dgm:prSet presAssocID="{566DA4AD-A49B-8540-BEC3-11192887D0C1}" presName="sibTrans" presStyleLbl="bgSibTrans2D1" presStyleIdx="2" presStyleCnt="7"/>
      <dgm:spPr/>
      <dgm:t>
        <a:bodyPr/>
        <a:lstStyle/>
        <a:p>
          <a:endParaRPr lang="en-US"/>
        </a:p>
      </dgm:t>
    </dgm:pt>
    <dgm:pt modelId="{F60F0941-65BC-8C49-953B-D980E8EE3C63}" type="pres">
      <dgm:prSet presAssocID="{A301D6CA-8B77-9545-88AF-C4CDE403EEAD}" presName="compNode" presStyleCnt="0"/>
      <dgm:spPr/>
    </dgm:pt>
    <dgm:pt modelId="{69C47F9E-8792-2F4E-9888-9B0D375B763C}" type="pres">
      <dgm:prSet presAssocID="{A301D6CA-8B77-9545-88AF-C4CDE403EEAD}" presName="dummyConnPt" presStyleCnt="0"/>
      <dgm:spPr/>
    </dgm:pt>
    <dgm:pt modelId="{9A6C5729-7856-554A-BF85-CB9EE6D56F57}" type="pres">
      <dgm:prSet presAssocID="{A301D6CA-8B77-9545-88AF-C4CDE403EEAD}" presName="node" presStyleLbl="node1" presStyleIdx="3" presStyleCnt="8" custScaleX="153343" custScaleY="98234">
        <dgm:presLayoutVars>
          <dgm:bulletEnabled val="1"/>
        </dgm:presLayoutVars>
      </dgm:prSet>
      <dgm:spPr/>
      <dgm:t>
        <a:bodyPr/>
        <a:lstStyle/>
        <a:p>
          <a:endParaRPr lang="en-US"/>
        </a:p>
      </dgm:t>
    </dgm:pt>
    <dgm:pt modelId="{166341B1-F908-DA4D-A72A-A1E3CA8B8823}" type="pres">
      <dgm:prSet presAssocID="{9659EA60-C126-AD4B-9798-264F5C2894F4}" presName="sibTrans" presStyleLbl="bgSibTrans2D1" presStyleIdx="3" presStyleCnt="7"/>
      <dgm:spPr/>
      <dgm:t>
        <a:bodyPr/>
        <a:lstStyle/>
        <a:p>
          <a:endParaRPr lang="en-US"/>
        </a:p>
      </dgm:t>
    </dgm:pt>
    <dgm:pt modelId="{B4CF5FFA-5E63-F547-AAE5-BF9131920D53}" type="pres">
      <dgm:prSet presAssocID="{E054EE14-CABA-7D4C-ACB4-DA62EF5ABB1E}" presName="compNode" presStyleCnt="0"/>
      <dgm:spPr/>
    </dgm:pt>
    <dgm:pt modelId="{A43A9AB1-FF35-8946-A082-1FC36FB95F89}" type="pres">
      <dgm:prSet presAssocID="{E054EE14-CABA-7D4C-ACB4-DA62EF5ABB1E}" presName="dummyConnPt" presStyleCnt="0"/>
      <dgm:spPr/>
    </dgm:pt>
    <dgm:pt modelId="{8122E6B4-372D-2945-8F61-EBE88771AEFC}" type="pres">
      <dgm:prSet presAssocID="{E054EE14-CABA-7D4C-ACB4-DA62EF5ABB1E}" presName="node" presStyleLbl="node1" presStyleIdx="4" presStyleCnt="8" custScaleX="143995">
        <dgm:presLayoutVars>
          <dgm:bulletEnabled val="1"/>
        </dgm:presLayoutVars>
      </dgm:prSet>
      <dgm:spPr/>
      <dgm:t>
        <a:bodyPr/>
        <a:lstStyle/>
        <a:p>
          <a:endParaRPr lang="en-US"/>
        </a:p>
      </dgm:t>
    </dgm:pt>
    <dgm:pt modelId="{005CB560-9D27-5649-BBAD-6924F725A83D}" type="pres">
      <dgm:prSet presAssocID="{3C9A4DC9-018D-184F-BC59-9CE22D681192}" presName="sibTrans" presStyleLbl="bgSibTrans2D1" presStyleIdx="4" presStyleCnt="7"/>
      <dgm:spPr/>
      <dgm:t>
        <a:bodyPr/>
        <a:lstStyle/>
        <a:p>
          <a:endParaRPr lang="en-US"/>
        </a:p>
      </dgm:t>
    </dgm:pt>
    <dgm:pt modelId="{7B24F0DD-9D0A-C04B-978E-89CD95CF7DB0}" type="pres">
      <dgm:prSet presAssocID="{46ED7A0A-85C1-314F-9701-95FEA885E6BB}" presName="compNode" presStyleCnt="0"/>
      <dgm:spPr/>
    </dgm:pt>
    <dgm:pt modelId="{6F855A6B-48D0-BB4B-B3DF-B240C4776D0E}" type="pres">
      <dgm:prSet presAssocID="{46ED7A0A-85C1-314F-9701-95FEA885E6BB}" presName="dummyConnPt" presStyleCnt="0"/>
      <dgm:spPr/>
    </dgm:pt>
    <dgm:pt modelId="{C8E89CCB-3CCC-C644-80AB-FD6E10EC5592}" type="pres">
      <dgm:prSet presAssocID="{46ED7A0A-85C1-314F-9701-95FEA885E6BB}" presName="node" presStyleLbl="node1" presStyleIdx="5" presStyleCnt="8" custScaleX="146477">
        <dgm:presLayoutVars>
          <dgm:bulletEnabled val="1"/>
        </dgm:presLayoutVars>
      </dgm:prSet>
      <dgm:spPr/>
      <dgm:t>
        <a:bodyPr/>
        <a:lstStyle/>
        <a:p>
          <a:endParaRPr lang="en-US"/>
        </a:p>
      </dgm:t>
    </dgm:pt>
    <dgm:pt modelId="{0CEF767C-F989-9645-BFAB-DE2FFC24B553}" type="pres">
      <dgm:prSet presAssocID="{9BF13974-1EB8-0445-ACBF-7DC8288B6193}" presName="sibTrans" presStyleLbl="bgSibTrans2D1" presStyleIdx="5" presStyleCnt="7"/>
      <dgm:spPr/>
      <dgm:t>
        <a:bodyPr/>
        <a:lstStyle/>
        <a:p>
          <a:endParaRPr lang="en-US"/>
        </a:p>
      </dgm:t>
    </dgm:pt>
    <dgm:pt modelId="{B9AC64D4-2489-A244-AD1F-43B72346727F}" type="pres">
      <dgm:prSet presAssocID="{0AF871C4-05DD-E148-A4F4-71CBE8711D8D}" presName="compNode" presStyleCnt="0"/>
      <dgm:spPr/>
    </dgm:pt>
    <dgm:pt modelId="{66F9A034-7B04-9940-A66A-353FD2039F80}" type="pres">
      <dgm:prSet presAssocID="{0AF871C4-05DD-E148-A4F4-71CBE8711D8D}" presName="dummyConnPt" presStyleCnt="0"/>
      <dgm:spPr/>
    </dgm:pt>
    <dgm:pt modelId="{381FC64D-09CF-0A47-A5C7-09A4966195A1}" type="pres">
      <dgm:prSet presAssocID="{0AF871C4-05DD-E148-A4F4-71CBE8711D8D}" presName="node" presStyleLbl="node1" presStyleIdx="6" presStyleCnt="8" custScaleX="136329">
        <dgm:presLayoutVars>
          <dgm:bulletEnabled val="1"/>
        </dgm:presLayoutVars>
      </dgm:prSet>
      <dgm:spPr/>
      <dgm:t>
        <a:bodyPr/>
        <a:lstStyle/>
        <a:p>
          <a:endParaRPr lang="en-US"/>
        </a:p>
      </dgm:t>
    </dgm:pt>
    <dgm:pt modelId="{6B881D89-6DBD-FF4E-BC24-B5D71CFC166F}" type="pres">
      <dgm:prSet presAssocID="{1A0811B7-238E-FC47-AB35-006090327608}" presName="sibTrans" presStyleLbl="bgSibTrans2D1" presStyleIdx="6" presStyleCnt="7"/>
      <dgm:spPr/>
      <dgm:t>
        <a:bodyPr/>
        <a:lstStyle/>
        <a:p>
          <a:endParaRPr lang="en-US"/>
        </a:p>
      </dgm:t>
    </dgm:pt>
    <dgm:pt modelId="{779BE044-14ED-594D-87DA-0A04B2641C2E}" type="pres">
      <dgm:prSet presAssocID="{97DC0CB3-E63F-0C44-8D6D-1CC8155AB577}" presName="compNode" presStyleCnt="0"/>
      <dgm:spPr/>
    </dgm:pt>
    <dgm:pt modelId="{46D2632C-50F4-5849-84F8-43DF827421CE}" type="pres">
      <dgm:prSet presAssocID="{97DC0CB3-E63F-0C44-8D6D-1CC8155AB577}" presName="dummyConnPt" presStyleCnt="0"/>
      <dgm:spPr/>
    </dgm:pt>
    <dgm:pt modelId="{7D8089AB-0CCD-4745-B6C6-D4ECB4B020C9}" type="pres">
      <dgm:prSet presAssocID="{97DC0CB3-E63F-0C44-8D6D-1CC8155AB577}" presName="node" presStyleLbl="node1" presStyleIdx="7" presStyleCnt="8" custScaleX="135088">
        <dgm:presLayoutVars>
          <dgm:bulletEnabled val="1"/>
        </dgm:presLayoutVars>
      </dgm:prSet>
      <dgm:spPr/>
      <dgm:t>
        <a:bodyPr/>
        <a:lstStyle/>
        <a:p>
          <a:endParaRPr lang="en-US"/>
        </a:p>
      </dgm:t>
    </dgm:pt>
  </dgm:ptLst>
  <dgm:cxnLst>
    <dgm:cxn modelId="{5B195129-6477-2249-9758-C863A9DB15C9}" type="presOf" srcId="{0AF871C4-05DD-E148-A4F4-71CBE8711D8D}" destId="{381FC64D-09CF-0A47-A5C7-09A4966195A1}" srcOrd="0" destOrd="0" presId="urn:microsoft.com/office/officeart/2005/8/layout/bProcess4"/>
    <dgm:cxn modelId="{618F5131-3C8E-9640-9AA5-9C84DCCD984E}" type="presOf" srcId="{566DA4AD-A49B-8540-BEC3-11192887D0C1}" destId="{3AB17B2D-7E26-9042-8145-4DB9FCF7AB39}" srcOrd="0" destOrd="0" presId="urn:microsoft.com/office/officeart/2005/8/layout/bProcess4"/>
    <dgm:cxn modelId="{6424949D-77D0-9847-A931-9A10DA68CA05}" type="presOf" srcId="{1A0811B7-238E-FC47-AB35-006090327608}" destId="{6B881D89-6DBD-FF4E-BC24-B5D71CFC166F}" srcOrd="0" destOrd="0" presId="urn:microsoft.com/office/officeart/2005/8/layout/bProcess4"/>
    <dgm:cxn modelId="{03A43600-2BBF-5144-BCDB-A03E48EE1ADE}" srcId="{6CC1A53C-0BAB-D240-869E-B4D9B4522C6B}" destId="{E054EE14-CABA-7D4C-ACB4-DA62EF5ABB1E}" srcOrd="4" destOrd="0" parTransId="{2B6F37DE-EED2-534B-99A8-57A9F9ADF1B7}" sibTransId="{3C9A4DC9-018D-184F-BC59-9CE22D681192}"/>
    <dgm:cxn modelId="{D45BA3A6-9CDC-DA45-8054-1AED836D3F0D}" srcId="{6CC1A53C-0BAB-D240-869E-B4D9B4522C6B}" destId="{822158D5-A201-544D-B7BD-F32A214F191F}" srcOrd="0" destOrd="0" parTransId="{7B8DC15B-E224-7D4A-8A8E-26393D2083DE}" sibTransId="{1DD1FF5D-0C53-9B4B-8511-550513DDCE9C}"/>
    <dgm:cxn modelId="{9742C4A0-47F3-DC43-A8DD-B62B96593A49}" type="presOf" srcId="{6CC1A53C-0BAB-D240-869E-B4D9B4522C6B}" destId="{0BD96CEC-4094-1644-A83B-B68031A864D5}" srcOrd="0" destOrd="0" presId="urn:microsoft.com/office/officeart/2005/8/layout/bProcess4"/>
    <dgm:cxn modelId="{4F14D844-7DF6-9040-A724-D62165FC90BA}" type="presOf" srcId="{D31B229D-0206-A94F-886B-A696B6961871}" destId="{C9B184ED-E68E-9647-902B-E4545C2C9935}" srcOrd="0" destOrd="0" presId="urn:microsoft.com/office/officeart/2005/8/layout/bProcess4"/>
    <dgm:cxn modelId="{002CAA1A-8C62-9C40-94EA-743E3A27FBD0}" type="presOf" srcId="{E054EE14-CABA-7D4C-ACB4-DA62EF5ABB1E}" destId="{8122E6B4-372D-2945-8F61-EBE88771AEFC}" srcOrd="0" destOrd="0" presId="urn:microsoft.com/office/officeart/2005/8/layout/bProcess4"/>
    <dgm:cxn modelId="{70E46E69-F97C-1745-8131-8017ABD03E48}" type="presOf" srcId="{9659EA60-C126-AD4B-9798-264F5C2894F4}" destId="{166341B1-F908-DA4D-A72A-A1E3CA8B8823}" srcOrd="0" destOrd="0" presId="urn:microsoft.com/office/officeart/2005/8/layout/bProcess4"/>
    <dgm:cxn modelId="{9BE69BD8-167B-FC41-8CB2-91B62EBBE5AF}" type="presOf" srcId="{DB495600-26A1-0541-92BC-C2257EA636F2}" destId="{C08D24CD-83DE-5B44-B642-BFADD61C9FE4}" srcOrd="0" destOrd="0" presId="urn:microsoft.com/office/officeart/2005/8/layout/bProcess4"/>
    <dgm:cxn modelId="{19362599-036C-064C-B818-C14260E88F69}" srcId="{6CC1A53C-0BAB-D240-869E-B4D9B4522C6B}" destId="{A301D6CA-8B77-9545-88AF-C4CDE403EEAD}" srcOrd="3" destOrd="0" parTransId="{5B9B1340-83C5-9646-9A0C-EBBAB740A774}" sibTransId="{9659EA60-C126-AD4B-9798-264F5C2894F4}"/>
    <dgm:cxn modelId="{B33A2A0B-C113-EB49-9F2E-4800B30A4316}" type="presOf" srcId="{822158D5-A201-544D-B7BD-F32A214F191F}" destId="{DB801275-13BA-4B46-8BAF-CE40E18A33C4}" srcOrd="0" destOrd="0" presId="urn:microsoft.com/office/officeart/2005/8/layout/bProcess4"/>
    <dgm:cxn modelId="{DF0CAE5A-54CC-7946-BBBF-59F76C31F17A}" type="presOf" srcId="{46ED7A0A-85C1-314F-9701-95FEA885E6BB}" destId="{C8E89CCB-3CCC-C644-80AB-FD6E10EC5592}" srcOrd="0" destOrd="0" presId="urn:microsoft.com/office/officeart/2005/8/layout/bProcess4"/>
    <dgm:cxn modelId="{47C387F0-876F-F84B-AC7F-FD5FA16F1334}" srcId="{6CC1A53C-0BAB-D240-869E-B4D9B4522C6B}" destId="{0AF871C4-05DD-E148-A4F4-71CBE8711D8D}" srcOrd="6" destOrd="0" parTransId="{D5E0DABF-EA22-D24B-B9B9-3BBC0E402D56}" sibTransId="{1A0811B7-238E-FC47-AB35-006090327608}"/>
    <dgm:cxn modelId="{A231991F-29D4-F04C-ADF1-81AB3EC557D4}" type="presOf" srcId="{97DC0CB3-E63F-0C44-8D6D-1CC8155AB577}" destId="{7D8089AB-0CCD-4745-B6C6-D4ECB4B020C9}" srcOrd="0" destOrd="0" presId="urn:microsoft.com/office/officeart/2005/8/layout/bProcess4"/>
    <dgm:cxn modelId="{80C8B0CF-982A-1548-9174-984CBBFB806D}" srcId="{6CC1A53C-0BAB-D240-869E-B4D9B4522C6B}" destId="{46ED7A0A-85C1-314F-9701-95FEA885E6BB}" srcOrd="5" destOrd="0" parTransId="{F7314B73-DF15-0D49-BFB9-8FC7DF5F8CC4}" sibTransId="{9BF13974-1EB8-0445-ACBF-7DC8288B6193}"/>
    <dgm:cxn modelId="{ECA7CAEF-7C62-3040-B9E4-FEC4210A06D5}" type="presOf" srcId="{1DD1FF5D-0C53-9B4B-8511-550513DDCE9C}" destId="{D9184C8F-FCE4-1641-9F5D-5FA4AE3FD6D9}" srcOrd="0" destOrd="0" presId="urn:microsoft.com/office/officeart/2005/8/layout/bProcess4"/>
    <dgm:cxn modelId="{AD2BA6CE-FEEA-5F43-98D9-0FD071EAD423}" type="presOf" srcId="{A301D6CA-8B77-9545-88AF-C4CDE403EEAD}" destId="{9A6C5729-7856-554A-BF85-CB9EE6D56F57}" srcOrd="0" destOrd="0" presId="urn:microsoft.com/office/officeart/2005/8/layout/bProcess4"/>
    <dgm:cxn modelId="{AAC24916-70D1-A84D-91B1-CFFB1FA6D426}" type="presOf" srcId="{9BF13974-1EB8-0445-ACBF-7DC8288B6193}" destId="{0CEF767C-F989-9645-BFAB-DE2FFC24B553}" srcOrd="0" destOrd="0" presId="urn:microsoft.com/office/officeart/2005/8/layout/bProcess4"/>
    <dgm:cxn modelId="{CBC68EAF-B29B-1F40-A393-0E868BDD5F8A}" type="presOf" srcId="{F952C265-781A-604B-815A-8668C04D1661}" destId="{6FA2850F-F33F-F94E-8C77-CB00CC6C9C2E}" srcOrd="0" destOrd="0" presId="urn:microsoft.com/office/officeart/2005/8/layout/bProcess4"/>
    <dgm:cxn modelId="{09D792CA-A484-1142-9328-D6750FA8B377}" srcId="{6CC1A53C-0BAB-D240-869E-B4D9B4522C6B}" destId="{DB495600-26A1-0541-92BC-C2257EA636F2}" srcOrd="2" destOrd="0" parTransId="{8296E781-97EC-994A-B31C-17D094B4E074}" sibTransId="{566DA4AD-A49B-8540-BEC3-11192887D0C1}"/>
    <dgm:cxn modelId="{F401464A-8453-7B42-A87B-152DAD3EF5E1}" srcId="{6CC1A53C-0BAB-D240-869E-B4D9B4522C6B}" destId="{D31B229D-0206-A94F-886B-A696B6961871}" srcOrd="1" destOrd="0" parTransId="{5DD8AC70-5E9A-FC43-802E-1C9742B853F3}" sibTransId="{F952C265-781A-604B-815A-8668C04D1661}"/>
    <dgm:cxn modelId="{BD745502-8B8B-AF41-865D-2055DF4AC5B6}" srcId="{6CC1A53C-0BAB-D240-869E-B4D9B4522C6B}" destId="{97DC0CB3-E63F-0C44-8D6D-1CC8155AB577}" srcOrd="7" destOrd="0" parTransId="{1E492C99-0C61-B140-AA2F-E70A76590678}" sibTransId="{A2AAA1BF-2BD3-9844-BC91-BFD52C5A7CD9}"/>
    <dgm:cxn modelId="{4B7B67D9-BC52-0240-ABCD-299D7D5A784A}" type="presOf" srcId="{3C9A4DC9-018D-184F-BC59-9CE22D681192}" destId="{005CB560-9D27-5649-BBAD-6924F725A83D}" srcOrd="0" destOrd="0" presId="urn:microsoft.com/office/officeart/2005/8/layout/bProcess4"/>
    <dgm:cxn modelId="{8A49AAA2-86B9-4544-A18F-9773A6C8CBD7}" type="presParOf" srcId="{0BD96CEC-4094-1644-A83B-B68031A864D5}" destId="{04B49C02-3E11-8145-97BD-11E16E182B78}" srcOrd="0" destOrd="0" presId="urn:microsoft.com/office/officeart/2005/8/layout/bProcess4"/>
    <dgm:cxn modelId="{667E98CD-C277-AC4A-B960-C6B7B5182E59}" type="presParOf" srcId="{04B49C02-3E11-8145-97BD-11E16E182B78}" destId="{395D2B84-5C5E-F041-9028-351AF13463DD}" srcOrd="0" destOrd="0" presId="urn:microsoft.com/office/officeart/2005/8/layout/bProcess4"/>
    <dgm:cxn modelId="{4B6331F4-D8AA-EB4C-9A37-139A25F7CFE3}" type="presParOf" srcId="{04B49C02-3E11-8145-97BD-11E16E182B78}" destId="{DB801275-13BA-4B46-8BAF-CE40E18A33C4}" srcOrd="1" destOrd="0" presId="urn:microsoft.com/office/officeart/2005/8/layout/bProcess4"/>
    <dgm:cxn modelId="{AAF9C07F-491C-0144-BA28-CDE34F181442}" type="presParOf" srcId="{0BD96CEC-4094-1644-A83B-B68031A864D5}" destId="{D9184C8F-FCE4-1641-9F5D-5FA4AE3FD6D9}" srcOrd="1" destOrd="0" presId="urn:microsoft.com/office/officeart/2005/8/layout/bProcess4"/>
    <dgm:cxn modelId="{CDA472E5-F69A-E640-90CD-1A58E7C4BA77}" type="presParOf" srcId="{0BD96CEC-4094-1644-A83B-B68031A864D5}" destId="{0B54A03B-306F-A84F-88B8-1E04AD658519}" srcOrd="2" destOrd="0" presId="urn:microsoft.com/office/officeart/2005/8/layout/bProcess4"/>
    <dgm:cxn modelId="{42E332DD-89AF-1549-BDD2-390692A23EB9}" type="presParOf" srcId="{0B54A03B-306F-A84F-88B8-1E04AD658519}" destId="{807BCD27-CD05-8F43-B98D-7082CAAD44EE}" srcOrd="0" destOrd="0" presId="urn:microsoft.com/office/officeart/2005/8/layout/bProcess4"/>
    <dgm:cxn modelId="{75F084C2-BDEF-5E4F-8A27-D5876A0E0B16}" type="presParOf" srcId="{0B54A03B-306F-A84F-88B8-1E04AD658519}" destId="{C9B184ED-E68E-9647-902B-E4545C2C9935}" srcOrd="1" destOrd="0" presId="urn:microsoft.com/office/officeart/2005/8/layout/bProcess4"/>
    <dgm:cxn modelId="{A324802A-0C15-E642-AF51-3181843630EB}" type="presParOf" srcId="{0BD96CEC-4094-1644-A83B-B68031A864D5}" destId="{6FA2850F-F33F-F94E-8C77-CB00CC6C9C2E}" srcOrd="3" destOrd="0" presId="urn:microsoft.com/office/officeart/2005/8/layout/bProcess4"/>
    <dgm:cxn modelId="{3C75D21B-5AB3-D545-BF82-C367B9722D43}" type="presParOf" srcId="{0BD96CEC-4094-1644-A83B-B68031A864D5}" destId="{B386C371-8DD1-4A46-BADC-BD16581DA139}" srcOrd="4" destOrd="0" presId="urn:microsoft.com/office/officeart/2005/8/layout/bProcess4"/>
    <dgm:cxn modelId="{121EDEAE-F6E5-0E48-B67A-E45869798977}" type="presParOf" srcId="{B386C371-8DD1-4A46-BADC-BD16581DA139}" destId="{68B894F2-C98B-4243-BF75-A6504E2D8BE7}" srcOrd="0" destOrd="0" presId="urn:microsoft.com/office/officeart/2005/8/layout/bProcess4"/>
    <dgm:cxn modelId="{13A7B834-08D6-4D41-849F-6E1D4B4B85E2}" type="presParOf" srcId="{B386C371-8DD1-4A46-BADC-BD16581DA139}" destId="{C08D24CD-83DE-5B44-B642-BFADD61C9FE4}" srcOrd="1" destOrd="0" presId="urn:microsoft.com/office/officeart/2005/8/layout/bProcess4"/>
    <dgm:cxn modelId="{FA2A862D-CAFA-0946-9AAE-C873804D49D9}" type="presParOf" srcId="{0BD96CEC-4094-1644-A83B-B68031A864D5}" destId="{3AB17B2D-7E26-9042-8145-4DB9FCF7AB39}" srcOrd="5" destOrd="0" presId="urn:microsoft.com/office/officeart/2005/8/layout/bProcess4"/>
    <dgm:cxn modelId="{68E5A483-0B6F-F347-9EF3-0610B9FE6565}" type="presParOf" srcId="{0BD96CEC-4094-1644-A83B-B68031A864D5}" destId="{F60F0941-65BC-8C49-953B-D980E8EE3C63}" srcOrd="6" destOrd="0" presId="urn:microsoft.com/office/officeart/2005/8/layout/bProcess4"/>
    <dgm:cxn modelId="{ECD16114-A301-6746-8650-644A4F16CD6D}" type="presParOf" srcId="{F60F0941-65BC-8C49-953B-D980E8EE3C63}" destId="{69C47F9E-8792-2F4E-9888-9B0D375B763C}" srcOrd="0" destOrd="0" presId="urn:microsoft.com/office/officeart/2005/8/layout/bProcess4"/>
    <dgm:cxn modelId="{E401D27E-536B-8F4F-91B8-8723ABD9D63B}" type="presParOf" srcId="{F60F0941-65BC-8C49-953B-D980E8EE3C63}" destId="{9A6C5729-7856-554A-BF85-CB9EE6D56F57}" srcOrd="1" destOrd="0" presId="urn:microsoft.com/office/officeart/2005/8/layout/bProcess4"/>
    <dgm:cxn modelId="{EEE3EE85-CB17-5547-AEFA-E2FD22CC7B72}" type="presParOf" srcId="{0BD96CEC-4094-1644-A83B-B68031A864D5}" destId="{166341B1-F908-DA4D-A72A-A1E3CA8B8823}" srcOrd="7" destOrd="0" presId="urn:microsoft.com/office/officeart/2005/8/layout/bProcess4"/>
    <dgm:cxn modelId="{AAC9666C-BCEE-7E45-8E8F-75CC8AB88ED9}" type="presParOf" srcId="{0BD96CEC-4094-1644-A83B-B68031A864D5}" destId="{B4CF5FFA-5E63-F547-AAE5-BF9131920D53}" srcOrd="8" destOrd="0" presId="urn:microsoft.com/office/officeart/2005/8/layout/bProcess4"/>
    <dgm:cxn modelId="{85AC8466-1325-C44D-9BA3-8CB2A6BFD097}" type="presParOf" srcId="{B4CF5FFA-5E63-F547-AAE5-BF9131920D53}" destId="{A43A9AB1-FF35-8946-A082-1FC36FB95F89}" srcOrd="0" destOrd="0" presId="urn:microsoft.com/office/officeart/2005/8/layout/bProcess4"/>
    <dgm:cxn modelId="{6B82B860-0011-654C-9D85-142BBBDAE6FC}" type="presParOf" srcId="{B4CF5FFA-5E63-F547-AAE5-BF9131920D53}" destId="{8122E6B4-372D-2945-8F61-EBE88771AEFC}" srcOrd="1" destOrd="0" presId="urn:microsoft.com/office/officeart/2005/8/layout/bProcess4"/>
    <dgm:cxn modelId="{B4B2A4A0-6153-EB4C-8BBA-5D22D8B5335E}" type="presParOf" srcId="{0BD96CEC-4094-1644-A83B-B68031A864D5}" destId="{005CB560-9D27-5649-BBAD-6924F725A83D}" srcOrd="9" destOrd="0" presId="urn:microsoft.com/office/officeart/2005/8/layout/bProcess4"/>
    <dgm:cxn modelId="{6D9EA96E-DC2E-184D-B6FD-715CAC39CE19}" type="presParOf" srcId="{0BD96CEC-4094-1644-A83B-B68031A864D5}" destId="{7B24F0DD-9D0A-C04B-978E-89CD95CF7DB0}" srcOrd="10" destOrd="0" presId="urn:microsoft.com/office/officeart/2005/8/layout/bProcess4"/>
    <dgm:cxn modelId="{2DB788EB-7A67-F544-8088-8DBAA4D619DD}" type="presParOf" srcId="{7B24F0DD-9D0A-C04B-978E-89CD95CF7DB0}" destId="{6F855A6B-48D0-BB4B-B3DF-B240C4776D0E}" srcOrd="0" destOrd="0" presId="urn:microsoft.com/office/officeart/2005/8/layout/bProcess4"/>
    <dgm:cxn modelId="{77957120-A1F2-8142-9409-153E51A4C667}" type="presParOf" srcId="{7B24F0DD-9D0A-C04B-978E-89CD95CF7DB0}" destId="{C8E89CCB-3CCC-C644-80AB-FD6E10EC5592}" srcOrd="1" destOrd="0" presId="urn:microsoft.com/office/officeart/2005/8/layout/bProcess4"/>
    <dgm:cxn modelId="{6FB4F976-8B60-A042-824B-9B3A17833789}" type="presParOf" srcId="{0BD96CEC-4094-1644-A83B-B68031A864D5}" destId="{0CEF767C-F989-9645-BFAB-DE2FFC24B553}" srcOrd="11" destOrd="0" presId="urn:microsoft.com/office/officeart/2005/8/layout/bProcess4"/>
    <dgm:cxn modelId="{8067D4E8-2284-8344-ADB5-2643697007DF}" type="presParOf" srcId="{0BD96CEC-4094-1644-A83B-B68031A864D5}" destId="{B9AC64D4-2489-A244-AD1F-43B72346727F}" srcOrd="12" destOrd="0" presId="urn:microsoft.com/office/officeart/2005/8/layout/bProcess4"/>
    <dgm:cxn modelId="{0F0267D5-FAA8-2E45-B671-D1BCABC3FA76}" type="presParOf" srcId="{B9AC64D4-2489-A244-AD1F-43B72346727F}" destId="{66F9A034-7B04-9940-A66A-353FD2039F80}" srcOrd="0" destOrd="0" presId="urn:microsoft.com/office/officeart/2005/8/layout/bProcess4"/>
    <dgm:cxn modelId="{B171B1EF-0A5F-804E-9FF0-17E4EC9ACE11}" type="presParOf" srcId="{B9AC64D4-2489-A244-AD1F-43B72346727F}" destId="{381FC64D-09CF-0A47-A5C7-09A4966195A1}" srcOrd="1" destOrd="0" presId="urn:microsoft.com/office/officeart/2005/8/layout/bProcess4"/>
    <dgm:cxn modelId="{D17011CB-A78A-3A4E-8FAD-4135D3255010}" type="presParOf" srcId="{0BD96CEC-4094-1644-A83B-B68031A864D5}" destId="{6B881D89-6DBD-FF4E-BC24-B5D71CFC166F}" srcOrd="13" destOrd="0" presId="urn:microsoft.com/office/officeart/2005/8/layout/bProcess4"/>
    <dgm:cxn modelId="{A9B16C9B-C858-7943-85EA-B22DAE56EF14}" type="presParOf" srcId="{0BD96CEC-4094-1644-A83B-B68031A864D5}" destId="{779BE044-14ED-594D-87DA-0A04B2641C2E}" srcOrd="14" destOrd="0" presId="urn:microsoft.com/office/officeart/2005/8/layout/bProcess4"/>
    <dgm:cxn modelId="{C2513786-F028-8E42-99BC-EBB25EC1FAF3}" type="presParOf" srcId="{779BE044-14ED-594D-87DA-0A04B2641C2E}" destId="{46D2632C-50F4-5849-84F8-43DF827421CE}" srcOrd="0" destOrd="0" presId="urn:microsoft.com/office/officeart/2005/8/layout/bProcess4"/>
    <dgm:cxn modelId="{5345F0C7-A2E9-BF43-87BE-78C59B770A6A}" type="presParOf" srcId="{779BE044-14ED-594D-87DA-0A04B2641C2E}" destId="{7D8089AB-0CCD-4745-B6C6-D4ECB4B020C9}"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D994678-856A-4BDC-B8D4-ADE10BD77E05}"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549A573E-BA5A-47BC-8B60-53FCF44D57CC}">
      <dgm:prSet/>
      <dgm:spPr/>
      <dgm:t>
        <a:bodyPr/>
        <a:lstStyle/>
        <a:p>
          <a:r>
            <a:rPr lang="en-AU" b="1" dirty="0" err="1">
              <a:solidFill>
                <a:schemeClr val="accent1">
                  <a:lumMod val="75000"/>
                </a:schemeClr>
              </a:solidFill>
            </a:rPr>
            <a:t>Manahil</a:t>
          </a:r>
          <a:r>
            <a:rPr lang="en-AU" b="1" dirty="0">
              <a:solidFill>
                <a:schemeClr val="accent1">
                  <a:lumMod val="75000"/>
                </a:schemeClr>
              </a:solidFill>
            </a:rPr>
            <a:t> al-'Irfan fi '</a:t>
          </a:r>
          <a:r>
            <a:rPr lang="en-AU" b="1" dirty="0" err="1">
              <a:solidFill>
                <a:schemeClr val="accent1">
                  <a:lumMod val="75000"/>
                </a:schemeClr>
              </a:solidFill>
            </a:rPr>
            <a:t>Ulum</a:t>
          </a:r>
          <a:r>
            <a:rPr lang="en-AU" b="1" dirty="0">
              <a:solidFill>
                <a:schemeClr val="accent1">
                  <a:lumMod val="75000"/>
                </a:schemeClr>
              </a:solidFill>
            </a:rPr>
            <a:t> al-Quran </a:t>
          </a:r>
          <a:r>
            <a:rPr lang="en-AU" b="1" dirty="0"/>
            <a:t>by Shaykh Muhammad 'Abdul-</a:t>
          </a:r>
          <a:r>
            <a:rPr lang="en-AU" b="1" dirty="0" err="1"/>
            <a:t>Adhim</a:t>
          </a:r>
          <a:r>
            <a:rPr lang="en-AU" b="1" dirty="0"/>
            <a:t> </a:t>
          </a:r>
          <a:r>
            <a:rPr lang="en-AU" b="1" dirty="0" err="1"/>
            <a:t>az-Zarqani</a:t>
          </a:r>
          <a:r>
            <a:rPr lang="en-AU" b="1" dirty="0"/>
            <a:t>.</a:t>
          </a:r>
          <a:endParaRPr lang="en-US" dirty="0"/>
        </a:p>
      </dgm:t>
    </dgm:pt>
    <dgm:pt modelId="{13006512-A291-4ADE-92B8-1695C5ACE362}" type="parTrans" cxnId="{F801D4DD-3734-4705-B6ED-B1A8CF1EE74D}">
      <dgm:prSet/>
      <dgm:spPr/>
      <dgm:t>
        <a:bodyPr/>
        <a:lstStyle/>
        <a:p>
          <a:endParaRPr lang="en-US"/>
        </a:p>
      </dgm:t>
    </dgm:pt>
    <dgm:pt modelId="{6ECA227A-8347-42EF-B735-08BDC3670F0D}" type="sibTrans" cxnId="{F801D4DD-3734-4705-B6ED-B1A8CF1EE74D}">
      <dgm:prSet/>
      <dgm:spPr/>
      <dgm:t>
        <a:bodyPr/>
        <a:lstStyle/>
        <a:p>
          <a:endParaRPr lang="en-US"/>
        </a:p>
      </dgm:t>
    </dgm:pt>
    <dgm:pt modelId="{0EAFB4BF-C8C4-418A-BD7D-256EA076D33E}">
      <dgm:prSet/>
      <dgm:spPr/>
      <dgm:t>
        <a:bodyPr/>
        <a:lstStyle/>
        <a:p>
          <a:r>
            <a:rPr lang="en-AU" b="1" dirty="0">
              <a:solidFill>
                <a:schemeClr val="accent1">
                  <a:lumMod val="75000"/>
                </a:schemeClr>
              </a:solidFill>
            </a:rPr>
            <a:t>Al-</a:t>
          </a:r>
          <a:r>
            <a:rPr lang="en-AU" b="1" dirty="0" err="1">
              <a:solidFill>
                <a:schemeClr val="accent1">
                  <a:lumMod val="75000"/>
                </a:schemeClr>
              </a:solidFill>
            </a:rPr>
            <a:t>Madhkhal</a:t>
          </a:r>
          <a:r>
            <a:rPr lang="en-AU" b="1" dirty="0">
              <a:solidFill>
                <a:schemeClr val="accent1">
                  <a:lumMod val="75000"/>
                </a:schemeClr>
              </a:solidFill>
            </a:rPr>
            <a:t> fi </a:t>
          </a:r>
          <a:r>
            <a:rPr lang="en-AU" b="1" dirty="0" err="1">
              <a:solidFill>
                <a:schemeClr val="accent1">
                  <a:lumMod val="75000"/>
                </a:schemeClr>
              </a:solidFill>
            </a:rPr>
            <a:t>Dirasat</a:t>
          </a:r>
          <a:r>
            <a:rPr lang="en-AU" b="1" dirty="0">
              <a:solidFill>
                <a:schemeClr val="accent1">
                  <a:lumMod val="75000"/>
                </a:schemeClr>
              </a:solidFill>
            </a:rPr>
            <a:t> Al-Quran al-Karim </a:t>
          </a:r>
          <a:r>
            <a:rPr lang="en-AU" b="1" dirty="0"/>
            <a:t>by Muhammad Abu </a:t>
          </a:r>
          <a:r>
            <a:rPr lang="en-AU" b="1" dirty="0" err="1"/>
            <a:t>Shahmah</a:t>
          </a:r>
          <a:r>
            <a:rPr lang="en-AU" b="1" dirty="0"/>
            <a:t>.</a:t>
          </a:r>
          <a:endParaRPr lang="en-US" dirty="0"/>
        </a:p>
      </dgm:t>
    </dgm:pt>
    <dgm:pt modelId="{E1288ED0-C425-459A-86BB-F786602B39F1}" type="parTrans" cxnId="{05178A06-BA59-462B-A74F-141FB56C76DE}">
      <dgm:prSet/>
      <dgm:spPr/>
      <dgm:t>
        <a:bodyPr/>
        <a:lstStyle/>
        <a:p>
          <a:endParaRPr lang="en-US"/>
        </a:p>
      </dgm:t>
    </dgm:pt>
    <dgm:pt modelId="{2326791D-D362-4945-9D2B-2C398C918FDE}" type="sibTrans" cxnId="{05178A06-BA59-462B-A74F-141FB56C76DE}">
      <dgm:prSet/>
      <dgm:spPr/>
      <dgm:t>
        <a:bodyPr/>
        <a:lstStyle/>
        <a:p>
          <a:endParaRPr lang="en-US"/>
        </a:p>
      </dgm:t>
    </dgm:pt>
    <dgm:pt modelId="{0FEFD7AC-29AD-4AB6-8A9A-7E8A7FB1E6DA}">
      <dgm:prSet/>
      <dgm:spPr/>
      <dgm:t>
        <a:bodyPr/>
        <a:lstStyle/>
        <a:p>
          <a:r>
            <a:rPr lang="en-AU" b="1" dirty="0"/>
            <a:t>Two books, both entitled </a:t>
          </a:r>
          <a:r>
            <a:rPr lang="en-AU" b="1" dirty="0">
              <a:solidFill>
                <a:schemeClr val="accent1">
                  <a:lumMod val="75000"/>
                </a:schemeClr>
              </a:solidFill>
            </a:rPr>
            <a:t>MABAHITH FI 'ULUM AL-QUR’AN</a:t>
          </a:r>
          <a:r>
            <a:rPr lang="en-AU" b="1" dirty="0"/>
            <a:t>:</a:t>
          </a:r>
          <a:endParaRPr lang="en-US" dirty="0"/>
        </a:p>
      </dgm:t>
    </dgm:pt>
    <dgm:pt modelId="{338C2724-B696-496E-BC0C-29FFFAD3090E}" type="parTrans" cxnId="{E0D4BBBC-2A60-4500-9426-F74D4892F27C}">
      <dgm:prSet/>
      <dgm:spPr/>
      <dgm:t>
        <a:bodyPr/>
        <a:lstStyle/>
        <a:p>
          <a:endParaRPr lang="en-US"/>
        </a:p>
      </dgm:t>
    </dgm:pt>
    <dgm:pt modelId="{6E9E79CB-F75D-41C6-BD0C-03EEC4258910}" type="sibTrans" cxnId="{E0D4BBBC-2A60-4500-9426-F74D4892F27C}">
      <dgm:prSet/>
      <dgm:spPr/>
      <dgm:t>
        <a:bodyPr/>
        <a:lstStyle/>
        <a:p>
          <a:endParaRPr lang="en-US"/>
        </a:p>
      </dgm:t>
    </dgm:pt>
    <dgm:pt modelId="{704514C7-51A5-4C9B-B5DE-169B04DF9E0D}">
      <dgm:prSet/>
      <dgm:spPr/>
      <dgm:t>
        <a:bodyPr/>
        <a:lstStyle/>
        <a:p>
          <a:r>
            <a:rPr lang="en-AU" b="1"/>
            <a:t>1. by Dr. Subi Salih .</a:t>
          </a:r>
          <a:endParaRPr lang="en-US"/>
        </a:p>
      </dgm:t>
    </dgm:pt>
    <dgm:pt modelId="{549EC255-8848-4BA1-A478-E8687DE2CBBD}" type="parTrans" cxnId="{F3AB6924-A7BA-40EF-944A-F171186C0C30}">
      <dgm:prSet/>
      <dgm:spPr/>
      <dgm:t>
        <a:bodyPr/>
        <a:lstStyle/>
        <a:p>
          <a:endParaRPr lang="en-US"/>
        </a:p>
      </dgm:t>
    </dgm:pt>
    <dgm:pt modelId="{8B745EDF-8325-4842-AB3F-E96C8A29AB57}" type="sibTrans" cxnId="{F3AB6924-A7BA-40EF-944A-F171186C0C30}">
      <dgm:prSet/>
      <dgm:spPr/>
      <dgm:t>
        <a:bodyPr/>
        <a:lstStyle/>
        <a:p>
          <a:endParaRPr lang="en-US"/>
        </a:p>
      </dgm:t>
    </dgm:pt>
    <dgm:pt modelId="{14185DA0-72B8-419B-ABEC-3B345BC83955}">
      <dgm:prSet/>
      <dgm:spPr/>
      <dgm:t>
        <a:bodyPr/>
        <a:lstStyle/>
        <a:p>
          <a:r>
            <a:rPr lang="en-AU" b="1"/>
            <a:t>2.  By Dr. Manna' al-Qattan.</a:t>
          </a:r>
          <a:endParaRPr lang="en-US"/>
        </a:p>
      </dgm:t>
    </dgm:pt>
    <dgm:pt modelId="{E84BF047-73B3-45E1-99FE-01815D2B4D50}" type="parTrans" cxnId="{858CF9B2-1191-41E7-965E-D5EFF698A30F}">
      <dgm:prSet/>
      <dgm:spPr/>
      <dgm:t>
        <a:bodyPr/>
        <a:lstStyle/>
        <a:p>
          <a:endParaRPr lang="en-US"/>
        </a:p>
      </dgm:t>
    </dgm:pt>
    <dgm:pt modelId="{5D733149-4C46-4ED8-BBDB-6CBFC3B3FE80}" type="sibTrans" cxnId="{858CF9B2-1191-41E7-965E-D5EFF698A30F}">
      <dgm:prSet/>
      <dgm:spPr/>
      <dgm:t>
        <a:bodyPr/>
        <a:lstStyle/>
        <a:p>
          <a:endParaRPr lang="en-US"/>
        </a:p>
      </dgm:t>
    </dgm:pt>
    <dgm:pt modelId="{22F50CCA-6C4A-4B3D-A60A-09526B7A429F}">
      <dgm:prSet/>
      <dgm:spPr/>
      <dgm:t>
        <a:bodyPr/>
        <a:lstStyle/>
        <a:p>
          <a:r>
            <a:rPr lang="en-AU" b="1" dirty="0"/>
            <a:t>Modern English Books: Ahmed von Denver, </a:t>
          </a:r>
          <a:r>
            <a:rPr lang="en-AU" b="1" dirty="0">
              <a:solidFill>
                <a:schemeClr val="accent1">
                  <a:lumMod val="75000"/>
                </a:schemeClr>
              </a:solidFill>
            </a:rPr>
            <a:t>An Introduction to The Sciences the Quran</a:t>
          </a:r>
          <a:r>
            <a:rPr lang="en-AU" b="1" dirty="0"/>
            <a:t>, </a:t>
          </a:r>
          <a:endParaRPr lang="en-US" dirty="0"/>
        </a:p>
      </dgm:t>
    </dgm:pt>
    <dgm:pt modelId="{19D0FA35-893C-4BF6-A191-F1CDA310CF42}" type="parTrans" cxnId="{E665ABFD-769C-48C9-9512-05B4C1082598}">
      <dgm:prSet/>
      <dgm:spPr/>
      <dgm:t>
        <a:bodyPr/>
        <a:lstStyle/>
        <a:p>
          <a:endParaRPr lang="en-US"/>
        </a:p>
      </dgm:t>
    </dgm:pt>
    <dgm:pt modelId="{C36ED88A-4245-46FE-997E-4686DE8DED9A}" type="sibTrans" cxnId="{E665ABFD-769C-48C9-9512-05B4C1082598}">
      <dgm:prSet/>
      <dgm:spPr/>
      <dgm:t>
        <a:bodyPr/>
        <a:lstStyle/>
        <a:p>
          <a:endParaRPr lang="en-US"/>
        </a:p>
      </dgm:t>
    </dgm:pt>
    <dgm:pt modelId="{919A64C3-6BDC-4E35-8EA1-2AF8973A2D48}">
      <dgm:prSet/>
      <dgm:spPr/>
      <dgm:t>
        <a:bodyPr/>
        <a:lstStyle/>
        <a:p>
          <a:r>
            <a:rPr lang="en-AU" b="1" dirty="0"/>
            <a:t>Dr. Abu </a:t>
          </a:r>
          <a:r>
            <a:rPr lang="en-AU" b="1" dirty="0" err="1"/>
            <a:t>Ameenah</a:t>
          </a:r>
          <a:r>
            <a:rPr lang="en-AU" b="1" dirty="0"/>
            <a:t> Bilal Philips, </a:t>
          </a:r>
          <a:r>
            <a:rPr lang="en-AU" b="1" dirty="0">
              <a:solidFill>
                <a:schemeClr val="accent1">
                  <a:lumMod val="75000"/>
                </a:schemeClr>
              </a:solidFill>
            </a:rPr>
            <a:t>An Introduction to the principles of Tafseer</a:t>
          </a:r>
          <a:r>
            <a:rPr lang="en-AU" b="1" dirty="0"/>
            <a:t>, </a:t>
          </a:r>
          <a:endParaRPr lang="en-US" dirty="0"/>
        </a:p>
      </dgm:t>
    </dgm:pt>
    <dgm:pt modelId="{FEC689F5-8B73-4E1F-90F1-49447A62B3C4}" type="parTrans" cxnId="{821E25E2-A540-43AF-815F-ADE19386BAF0}">
      <dgm:prSet/>
      <dgm:spPr/>
      <dgm:t>
        <a:bodyPr/>
        <a:lstStyle/>
        <a:p>
          <a:endParaRPr lang="en-US"/>
        </a:p>
      </dgm:t>
    </dgm:pt>
    <dgm:pt modelId="{D19EDC93-CFAC-470E-9B77-313E589A58D2}" type="sibTrans" cxnId="{821E25E2-A540-43AF-815F-ADE19386BAF0}">
      <dgm:prSet/>
      <dgm:spPr/>
      <dgm:t>
        <a:bodyPr/>
        <a:lstStyle/>
        <a:p>
          <a:endParaRPr lang="en-US"/>
        </a:p>
      </dgm:t>
    </dgm:pt>
    <dgm:pt modelId="{EA4634DF-D3E7-4617-B907-1994C4AAEDF3}">
      <dgm:prSet/>
      <dgm:spPr/>
      <dgm:t>
        <a:bodyPr/>
        <a:lstStyle/>
        <a:p>
          <a:r>
            <a:rPr lang="en-AU" b="1" dirty="0"/>
            <a:t>Dr </a:t>
          </a:r>
          <a:r>
            <a:rPr lang="en-AU" b="1" dirty="0" err="1"/>
            <a:t>yasir</a:t>
          </a:r>
          <a:r>
            <a:rPr lang="en-AU" b="1" dirty="0"/>
            <a:t> </a:t>
          </a:r>
          <a:r>
            <a:rPr lang="en-AU" b="1" dirty="0" err="1"/>
            <a:t>alqadi</a:t>
          </a:r>
          <a:r>
            <a:rPr lang="en-AU" b="1" dirty="0"/>
            <a:t> “</a:t>
          </a:r>
          <a:r>
            <a:rPr lang="en-AU" b="1" dirty="0">
              <a:solidFill>
                <a:schemeClr val="accent1">
                  <a:lumMod val="75000"/>
                </a:schemeClr>
              </a:solidFill>
            </a:rPr>
            <a:t>an introduction to 'Uloom al-</a:t>
          </a:r>
          <a:r>
            <a:rPr lang="en-AU" b="1" dirty="0" err="1">
              <a:solidFill>
                <a:schemeClr val="accent1">
                  <a:lumMod val="75000"/>
                </a:schemeClr>
              </a:solidFill>
            </a:rPr>
            <a:t>qur’aan</a:t>
          </a:r>
          <a:r>
            <a:rPr lang="en-AU" b="1" dirty="0"/>
            <a:t>.</a:t>
          </a:r>
          <a:endParaRPr lang="en-US" dirty="0"/>
        </a:p>
      </dgm:t>
    </dgm:pt>
    <dgm:pt modelId="{72FC73F2-4431-4DA9-A18F-B4667663D954}" type="parTrans" cxnId="{0BBF1483-EDF9-42FD-8344-3EDA1C419057}">
      <dgm:prSet/>
      <dgm:spPr/>
      <dgm:t>
        <a:bodyPr/>
        <a:lstStyle/>
        <a:p>
          <a:endParaRPr lang="en-US"/>
        </a:p>
      </dgm:t>
    </dgm:pt>
    <dgm:pt modelId="{69A3A505-E719-4D77-A3BA-B88026CB690C}" type="sibTrans" cxnId="{0BBF1483-EDF9-42FD-8344-3EDA1C419057}">
      <dgm:prSet/>
      <dgm:spPr/>
      <dgm:t>
        <a:bodyPr/>
        <a:lstStyle/>
        <a:p>
          <a:endParaRPr lang="en-US"/>
        </a:p>
      </dgm:t>
    </dgm:pt>
    <dgm:pt modelId="{32F3FDFF-D924-465A-A1C5-A28E3ABE1CF5}">
      <dgm:prSet/>
      <dgm:spPr/>
      <dgm:t>
        <a:bodyPr/>
        <a:lstStyle/>
        <a:p>
          <a:r>
            <a:rPr lang="en-AU" b="1"/>
            <a:t>Many more of the hadith books</a:t>
          </a:r>
          <a:endParaRPr lang="en-US"/>
        </a:p>
      </dgm:t>
    </dgm:pt>
    <dgm:pt modelId="{981C69ED-FA34-40FB-BC65-EDF7B70571A4}" type="parTrans" cxnId="{6EC24674-23AA-4CC4-A03A-06E64B020772}">
      <dgm:prSet/>
      <dgm:spPr/>
      <dgm:t>
        <a:bodyPr/>
        <a:lstStyle/>
        <a:p>
          <a:endParaRPr lang="en-US"/>
        </a:p>
      </dgm:t>
    </dgm:pt>
    <dgm:pt modelId="{B55CED1A-238E-477D-BC89-0A27F57BA616}" type="sibTrans" cxnId="{6EC24674-23AA-4CC4-A03A-06E64B020772}">
      <dgm:prSet/>
      <dgm:spPr/>
      <dgm:t>
        <a:bodyPr/>
        <a:lstStyle/>
        <a:p>
          <a:endParaRPr lang="en-US"/>
        </a:p>
      </dgm:t>
    </dgm:pt>
    <dgm:pt modelId="{9B7DDFCC-9F0E-464F-A72F-FCCD23B4F9AB}" type="pres">
      <dgm:prSet presAssocID="{ED994678-856A-4BDC-B8D4-ADE10BD77E05}" presName="vert0" presStyleCnt="0">
        <dgm:presLayoutVars>
          <dgm:dir/>
          <dgm:animOne val="branch"/>
          <dgm:animLvl val="lvl"/>
        </dgm:presLayoutVars>
      </dgm:prSet>
      <dgm:spPr/>
      <dgm:t>
        <a:bodyPr/>
        <a:lstStyle/>
        <a:p>
          <a:endParaRPr lang="en-US"/>
        </a:p>
      </dgm:t>
    </dgm:pt>
    <dgm:pt modelId="{98F76EA5-6BE4-5241-84BC-9F2E2C6B04D6}" type="pres">
      <dgm:prSet presAssocID="{549A573E-BA5A-47BC-8B60-53FCF44D57CC}" presName="thickLine" presStyleLbl="alignNode1" presStyleIdx="0" presStyleCnt="9"/>
      <dgm:spPr/>
    </dgm:pt>
    <dgm:pt modelId="{AE5C65B9-B58B-2B40-BA1C-C9598D99B98A}" type="pres">
      <dgm:prSet presAssocID="{549A573E-BA5A-47BC-8B60-53FCF44D57CC}" presName="horz1" presStyleCnt="0"/>
      <dgm:spPr/>
    </dgm:pt>
    <dgm:pt modelId="{6C050A31-5108-F04F-81AB-98A66491C90F}" type="pres">
      <dgm:prSet presAssocID="{549A573E-BA5A-47BC-8B60-53FCF44D57CC}" presName="tx1" presStyleLbl="revTx" presStyleIdx="0" presStyleCnt="9"/>
      <dgm:spPr/>
      <dgm:t>
        <a:bodyPr/>
        <a:lstStyle/>
        <a:p>
          <a:endParaRPr lang="en-US"/>
        </a:p>
      </dgm:t>
    </dgm:pt>
    <dgm:pt modelId="{C3E869C9-EFF7-964F-AFD9-1A6A4F0AE633}" type="pres">
      <dgm:prSet presAssocID="{549A573E-BA5A-47BC-8B60-53FCF44D57CC}" presName="vert1" presStyleCnt="0"/>
      <dgm:spPr/>
    </dgm:pt>
    <dgm:pt modelId="{C1FB2AAA-0A9A-7A45-B154-CA245EE1009C}" type="pres">
      <dgm:prSet presAssocID="{0EAFB4BF-C8C4-418A-BD7D-256EA076D33E}" presName="thickLine" presStyleLbl="alignNode1" presStyleIdx="1" presStyleCnt="9"/>
      <dgm:spPr/>
    </dgm:pt>
    <dgm:pt modelId="{A4C2949F-1D47-614A-9D91-29E7F185F77D}" type="pres">
      <dgm:prSet presAssocID="{0EAFB4BF-C8C4-418A-BD7D-256EA076D33E}" presName="horz1" presStyleCnt="0"/>
      <dgm:spPr/>
    </dgm:pt>
    <dgm:pt modelId="{292D2812-3562-1F44-9018-AC422A439CAF}" type="pres">
      <dgm:prSet presAssocID="{0EAFB4BF-C8C4-418A-BD7D-256EA076D33E}" presName="tx1" presStyleLbl="revTx" presStyleIdx="1" presStyleCnt="9"/>
      <dgm:spPr/>
      <dgm:t>
        <a:bodyPr/>
        <a:lstStyle/>
        <a:p>
          <a:endParaRPr lang="en-US"/>
        </a:p>
      </dgm:t>
    </dgm:pt>
    <dgm:pt modelId="{0E09B747-4500-5B49-93F0-3139388C6B68}" type="pres">
      <dgm:prSet presAssocID="{0EAFB4BF-C8C4-418A-BD7D-256EA076D33E}" presName="vert1" presStyleCnt="0"/>
      <dgm:spPr/>
    </dgm:pt>
    <dgm:pt modelId="{8BC25E18-5041-CA46-8660-119F2DDA9F04}" type="pres">
      <dgm:prSet presAssocID="{0FEFD7AC-29AD-4AB6-8A9A-7E8A7FB1E6DA}" presName="thickLine" presStyleLbl="alignNode1" presStyleIdx="2" presStyleCnt="9"/>
      <dgm:spPr/>
    </dgm:pt>
    <dgm:pt modelId="{F29096D6-FC51-3047-8EEE-045C2F062D75}" type="pres">
      <dgm:prSet presAssocID="{0FEFD7AC-29AD-4AB6-8A9A-7E8A7FB1E6DA}" presName="horz1" presStyleCnt="0"/>
      <dgm:spPr/>
    </dgm:pt>
    <dgm:pt modelId="{958233B9-4D27-224B-A171-962D09B5221D}" type="pres">
      <dgm:prSet presAssocID="{0FEFD7AC-29AD-4AB6-8A9A-7E8A7FB1E6DA}" presName="tx1" presStyleLbl="revTx" presStyleIdx="2" presStyleCnt="9"/>
      <dgm:spPr/>
      <dgm:t>
        <a:bodyPr/>
        <a:lstStyle/>
        <a:p>
          <a:endParaRPr lang="en-US"/>
        </a:p>
      </dgm:t>
    </dgm:pt>
    <dgm:pt modelId="{494F57AD-C6E3-A448-B22C-0B732F0CF892}" type="pres">
      <dgm:prSet presAssocID="{0FEFD7AC-29AD-4AB6-8A9A-7E8A7FB1E6DA}" presName="vert1" presStyleCnt="0"/>
      <dgm:spPr/>
    </dgm:pt>
    <dgm:pt modelId="{6AA7E23C-9F88-564D-9675-CF9C2E4BC031}" type="pres">
      <dgm:prSet presAssocID="{704514C7-51A5-4C9B-B5DE-169B04DF9E0D}" presName="thickLine" presStyleLbl="alignNode1" presStyleIdx="3" presStyleCnt="9"/>
      <dgm:spPr/>
    </dgm:pt>
    <dgm:pt modelId="{C53F0225-8915-4D46-BED6-BE9E9986061E}" type="pres">
      <dgm:prSet presAssocID="{704514C7-51A5-4C9B-B5DE-169B04DF9E0D}" presName="horz1" presStyleCnt="0"/>
      <dgm:spPr/>
    </dgm:pt>
    <dgm:pt modelId="{33B2426A-EAB3-A549-AFE4-ABFE1C679582}" type="pres">
      <dgm:prSet presAssocID="{704514C7-51A5-4C9B-B5DE-169B04DF9E0D}" presName="tx1" presStyleLbl="revTx" presStyleIdx="3" presStyleCnt="9"/>
      <dgm:spPr/>
      <dgm:t>
        <a:bodyPr/>
        <a:lstStyle/>
        <a:p>
          <a:endParaRPr lang="en-US"/>
        </a:p>
      </dgm:t>
    </dgm:pt>
    <dgm:pt modelId="{B922D9B4-085A-4C40-B8E5-69133C6341D5}" type="pres">
      <dgm:prSet presAssocID="{704514C7-51A5-4C9B-B5DE-169B04DF9E0D}" presName="vert1" presStyleCnt="0"/>
      <dgm:spPr/>
    </dgm:pt>
    <dgm:pt modelId="{599D2898-C2A1-2044-B66E-2B9E809FF296}" type="pres">
      <dgm:prSet presAssocID="{14185DA0-72B8-419B-ABEC-3B345BC83955}" presName="thickLine" presStyleLbl="alignNode1" presStyleIdx="4" presStyleCnt="9"/>
      <dgm:spPr/>
    </dgm:pt>
    <dgm:pt modelId="{EFE44893-1429-2340-AC21-115F4FB954C3}" type="pres">
      <dgm:prSet presAssocID="{14185DA0-72B8-419B-ABEC-3B345BC83955}" presName="horz1" presStyleCnt="0"/>
      <dgm:spPr/>
    </dgm:pt>
    <dgm:pt modelId="{0BCA8E44-93FA-2046-9EFB-F1F5B9467D4C}" type="pres">
      <dgm:prSet presAssocID="{14185DA0-72B8-419B-ABEC-3B345BC83955}" presName="tx1" presStyleLbl="revTx" presStyleIdx="4" presStyleCnt="9"/>
      <dgm:spPr/>
      <dgm:t>
        <a:bodyPr/>
        <a:lstStyle/>
        <a:p>
          <a:endParaRPr lang="en-US"/>
        </a:p>
      </dgm:t>
    </dgm:pt>
    <dgm:pt modelId="{D975AB4E-A393-084C-87FB-8DB26C187EC4}" type="pres">
      <dgm:prSet presAssocID="{14185DA0-72B8-419B-ABEC-3B345BC83955}" presName="vert1" presStyleCnt="0"/>
      <dgm:spPr/>
    </dgm:pt>
    <dgm:pt modelId="{30853035-05AD-ED41-BDFB-B135A8C7371E}" type="pres">
      <dgm:prSet presAssocID="{22F50CCA-6C4A-4B3D-A60A-09526B7A429F}" presName="thickLine" presStyleLbl="alignNode1" presStyleIdx="5" presStyleCnt="9"/>
      <dgm:spPr/>
    </dgm:pt>
    <dgm:pt modelId="{36774D56-975E-8A4B-A681-6C8ADA05C353}" type="pres">
      <dgm:prSet presAssocID="{22F50CCA-6C4A-4B3D-A60A-09526B7A429F}" presName="horz1" presStyleCnt="0"/>
      <dgm:spPr/>
    </dgm:pt>
    <dgm:pt modelId="{F4D9E79E-1E81-234C-9695-98897E40C5A8}" type="pres">
      <dgm:prSet presAssocID="{22F50CCA-6C4A-4B3D-A60A-09526B7A429F}" presName="tx1" presStyleLbl="revTx" presStyleIdx="5" presStyleCnt="9"/>
      <dgm:spPr/>
      <dgm:t>
        <a:bodyPr/>
        <a:lstStyle/>
        <a:p>
          <a:endParaRPr lang="en-US"/>
        </a:p>
      </dgm:t>
    </dgm:pt>
    <dgm:pt modelId="{78BEB91F-8F24-7845-86DC-D0DD65E3E1CB}" type="pres">
      <dgm:prSet presAssocID="{22F50CCA-6C4A-4B3D-A60A-09526B7A429F}" presName="vert1" presStyleCnt="0"/>
      <dgm:spPr/>
    </dgm:pt>
    <dgm:pt modelId="{9750EE7C-7F5D-DD4F-939A-0A246E26DE71}" type="pres">
      <dgm:prSet presAssocID="{919A64C3-6BDC-4E35-8EA1-2AF8973A2D48}" presName="thickLine" presStyleLbl="alignNode1" presStyleIdx="6" presStyleCnt="9"/>
      <dgm:spPr/>
    </dgm:pt>
    <dgm:pt modelId="{9AA1D05A-77EA-3B4E-9A56-B6793A24C1BB}" type="pres">
      <dgm:prSet presAssocID="{919A64C3-6BDC-4E35-8EA1-2AF8973A2D48}" presName="horz1" presStyleCnt="0"/>
      <dgm:spPr/>
    </dgm:pt>
    <dgm:pt modelId="{30244A18-0AF4-C447-8349-915A1505A1AB}" type="pres">
      <dgm:prSet presAssocID="{919A64C3-6BDC-4E35-8EA1-2AF8973A2D48}" presName="tx1" presStyleLbl="revTx" presStyleIdx="6" presStyleCnt="9"/>
      <dgm:spPr/>
      <dgm:t>
        <a:bodyPr/>
        <a:lstStyle/>
        <a:p>
          <a:endParaRPr lang="en-US"/>
        </a:p>
      </dgm:t>
    </dgm:pt>
    <dgm:pt modelId="{6CF33271-D3E7-4441-B0CA-DB098277B469}" type="pres">
      <dgm:prSet presAssocID="{919A64C3-6BDC-4E35-8EA1-2AF8973A2D48}" presName="vert1" presStyleCnt="0"/>
      <dgm:spPr/>
    </dgm:pt>
    <dgm:pt modelId="{A079D658-83F5-D04A-A158-7C556BBDED10}" type="pres">
      <dgm:prSet presAssocID="{EA4634DF-D3E7-4617-B907-1994C4AAEDF3}" presName="thickLine" presStyleLbl="alignNode1" presStyleIdx="7" presStyleCnt="9"/>
      <dgm:spPr/>
    </dgm:pt>
    <dgm:pt modelId="{710BCB11-3977-1B44-9F45-E7C2B94463C2}" type="pres">
      <dgm:prSet presAssocID="{EA4634DF-D3E7-4617-B907-1994C4AAEDF3}" presName="horz1" presStyleCnt="0"/>
      <dgm:spPr/>
    </dgm:pt>
    <dgm:pt modelId="{B6A0E14A-275D-8F47-92F5-E23BB7DC2DB8}" type="pres">
      <dgm:prSet presAssocID="{EA4634DF-D3E7-4617-B907-1994C4AAEDF3}" presName="tx1" presStyleLbl="revTx" presStyleIdx="7" presStyleCnt="9"/>
      <dgm:spPr/>
      <dgm:t>
        <a:bodyPr/>
        <a:lstStyle/>
        <a:p>
          <a:endParaRPr lang="en-US"/>
        </a:p>
      </dgm:t>
    </dgm:pt>
    <dgm:pt modelId="{0B451D40-A9D9-E548-8195-B41EDE7EA12D}" type="pres">
      <dgm:prSet presAssocID="{EA4634DF-D3E7-4617-B907-1994C4AAEDF3}" presName="vert1" presStyleCnt="0"/>
      <dgm:spPr/>
    </dgm:pt>
    <dgm:pt modelId="{20E05F5F-5EEC-4441-9D07-9D42079185A0}" type="pres">
      <dgm:prSet presAssocID="{32F3FDFF-D924-465A-A1C5-A28E3ABE1CF5}" presName="thickLine" presStyleLbl="alignNode1" presStyleIdx="8" presStyleCnt="9"/>
      <dgm:spPr/>
    </dgm:pt>
    <dgm:pt modelId="{FBBDEAF3-2AC4-DD42-BE46-530ED7225CDA}" type="pres">
      <dgm:prSet presAssocID="{32F3FDFF-D924-465A-A1C5-A28E3ABE1CF5}" presName="horz1" presStyleCnt="0"/>
      <dgm:spPr/>
    </dgm:pt>
    <dgm:pt modelId="{F1215C94-EC58-3448-A239-56A0C585F4CC}" type="pres">
      <dgm:prSet presAssocID="{32F3FDFF-D924-465A-A1C5-A28E3ABE1CF5}" presName="tx1" presStyleLbl="revTx" presStyleIdx="8" presStyleCnt="9"/>
      <dgm:spPr/>
      <dgm:t>
        <a:bodyPr/>
        <a:lstStyle/>
        <a:p>
          <a:endParaRPr lang="en-US"/>
        </a:p>
      </dgm:t>
    </dgm:pt>
    <dgm:pt modelId="{4A75C086-7869-6F4A-9291-AE82BAF2E183}" type="pres">
      <dgm:prSet presAssocID="{32F3FDFF-D924-465A-A1C5-A28E3ABE1CF5}" presName="vert1" presStyleCnt="0"/>
      <dgm:spPr/>
    </dgm:pt>
  </dgm:ptLst>
  <dgm:cxnLst>
    <dgm:cxn modelId="{0BBF1483-EDF9-42FD-8344-3EDA1C419057}" srcId="{ED994678-856A-4BDC-B8D4-ADE10BD77E05}" destId="{EA4634DF-D3E7-4617-B907-1994C4AAEDF3}" srcOrd="7" destOrd="0" parTransId="{72FC73F2-4431-4DA9-A18F-B4667663D954}" sibTransId="{69A3A505-E719-4D77-A3BA-B88026CB690C}"/>
    <dgm:cxn modelId="{821E25E2-A540-43AF-815F-ADE19386BAF0}" srcId="{ED994678-856A-4BDC-B8D4-ADE10BD77E05}" destId="{919A64C3-6BDC-4E35-8EA1-2AF8973A2D48}" srcOrd="6" destOrd="0" parTransId="{FEC689F5-8B73-4E1F-90F1-49447A62B3C4}" sibTransId="{D19EDC93-CFAC-470E-9B77-313E589A58D2}"/>
    <dgm:cxn modelId="{234D0F97-A388-9442-B564-8D476C3AA7BF}" type="presOf" srcId="{32F3FDFF-D924-465A-A1C5-A28E3ABE1CF5}" destId="{F1215C94-EC58-3448-A239-56A0C585F4CC}" srcOrd="0" destOrd="0" presId="urn:microsoft.com/office/officeart/2008/layout/LinedList"/>
    <dgm:cxn modelId="{6EC24674-23AA-4CC4-A03A-06E64B020772}" srcId="{ED994678-856A-4BDC-B8D4-ADE10BD77E05}" destId="{32F3FDFF-D924-465A-A1C5-A28E3ABE1CF5}" srcOrd="8" destOrd="0" parTransId="{981C69ED-FA34-40FB-BC65-EDF7B70571A4}" sibTransId="{B55CED1A-238E-477D-BC89-0A27F57BA616}"/>
    <dgm:cxn modelId="{62704ED9-084D-D342-B27F-3496D30B0C10}" type="presOf" srcId="{0FEFD7AC-29AD-4AB6-8A9A-7E8A7FB1E6DA}" destId="{958233B9-4D27-224B-A171-962D09B5221D}" srcOrd="0" destOrd="0" presId="urn:microsoft.com/office/officeart/2008/layout/LinedList"/>
    <dgm:cxn modelId="{70960982-A4B5-2947-B379-67C869F6BC84}" type="presOf" srcId="{22F50CCA-6C4A-4B3D-A60A-09526B7A429F}" destId="{F4D9E79E-1E81-234C-9695-98897E40C5A8}" srcOrd="0" destOrd="0" presId="urn:microsoft.com/office/officeart/2008/layout/LinedList"/>
    <dgm:cxn modelId="{F801D4DD-3734-4705-B6ED-B1A8CF1EE74D}" srcId="{ED994678-856A-4BDC-B8D4-ADE10BD77E05}" destId="{549A573E-BA5A-47BC-8B60-53FCF44D57CC}" srcOrd="0" destOrd="0" parTransId="{13006512-A291-4ADE-92B8-1695C5ACE362}" sibTransId="{6ECA227A-8347-42EF-B735-08BDC3670F0D}"/>
    <dgm:cxn modelId="{AFD52AC4-D885-F240-A042-22E00D3F6C57}" type="presOf" srcId="{919A64C3-6BDC-4E35-8EA1-2AF8973A2D48}" destId="{30244A18-0AF4-C447-8349-915A1505A1AB}" srcOrd="0" destOrd="0" presId="urn:microsoft.com/office/officeart/2008/layout/LinedList"/>
    <dgm:cxn modelId="{F632DB6D-4001-D545-9407-8C745A26FC93}" type="presOf" srcId="{549A573E-BA5A-47BC-8B60-53FCF44D57CC}" destId="{6C050A31-5108-F04F-81AB-98A66491C90F}" srcOrd="0" destOrd="0" presId="urn:microsoft.com/office/officeart/2008/layout/LinedList"/>
    <dgm:cxn modelId="{53672F75-D4B9-9343-8B0F-D84A054341C8}" type="presOf" srcId="{0EAFB4BF-C8C4-418A-BD7D-256EA076D33E}" destId="{292D2812-3562-1F44-9018-AC422A439CAF}" srcOrd="0" destOrd="0" presId="urn:microsoft.com/office/officeart/2008/layout/LinedList"/>
    <dgm:cxn modelId="{E665ABFD-769C-48C9-9512-05B4C1082598}" srcId="{ED994678-856A-4BDC-B8D4-ADE10BD77E05}" destId="{22F50CCA-6C4A-4B3D-A60A-09526B7A429F}" srcOrd="5" destOrd="0" parTransId="{19D0FA35-893C-4BF6-A191-F1CDA310CF42}" sibTransId="{C36ED88A-4245-46FE-997E-4686DE8DED9A}"/>
    <dgm:cxn modelId="{5504956C-E61A-8244-8553-47767028900E}" type="presOf" srcId="{EA4634DF-D3E7-4617-B907-1994C4AAEDF3}" destId="{B6A0E14A-275D-8F47-92F5-E23BB7DC2DB8}" srcOrd="0" destOrd="0" presId="urn:microsoft.com/office/officeart/2008/layout/LinedList"/>
    <dgm:cxn modelId="{428CB746-17CB-5749-9FD5-E7152E4D61F7}" type="presOf" srcId="{704514C7-51A5-4C9B-B5DE-169B04DF9E0D}" destId="{33B2426A-EAB3-A549-AFE4-ABFE1C679582}" srcOrd="0" destOrd="0" presId="urn:microsoft.com/office/officeart/2008/layout/LinedList"/>
    <dgm:cxn modelId="{05178A06-BA59-462B-A74F-141FB56C76DE}" srcId="{ED994678-856A-4BDC-B8D4-ADE10BD77E05}" destId="{0EAFB4BF-C8C4-418A-BD7D-256EA076D33E}" srcOrd="1" destOrd="0" parTransId="{E1288ED0-C425-459A-86BB-F786602B39F1}" sibTransId="{2326791D-D362-4945-9D2B-2C398C918FDE}"/>
    <dgm:cxn modelId="{C3AC3F02-06B9-A349-B9AE-AACA0E6DCF65}" type="presOf" srcId="{14185DA0-72B8-419B-ABEC-3B345BC83955}" destId="{0BCA8E44-93FA-2046-9EFB-F1F5B9467D4C}" srcOrd="0" destOrd="0" presId="urn:microsoft.com/office/officeart/2008/layout/LinedList"/>
    <dgm:cxn modelId="{F3AB6924-A7BA-40EF-944A-F171186C0C30}" srcId="{ED994678-856A-4BDC-B8D4-ADE10BD77E05}" destId="{704514C7-51A5-4C9B-B5DE-169B04DF9E0D}" srcOrd="3" destOrd="0" parTransId="{549EC255-8848-4BA1-A478-E8687DE2CBBD}" sibTransId="{8B745EDF-8325-4842-AB3F-E96C8A29AB57}"/>
    <dgm:cxn modelId="{E0D4BBBC-2A60-4500-9426-F74D4892F27C}" srcId="{ED994678-856A-4BDC-B8D4-ADE10BD77E05}" destId="{0FEFD7AC-29AD-4AB6-8A9A-7E8A7FB1E6DA}" srcOrd="2" destOrd="0" parTransId="{338C2724-B696-496E-BC0C-29FFFAD3090E}" sibTransId="{6E9E79CB-F75D-41C6-BD0C-03EEC4258910}"/>
    <dgm:cxn modelId="{858CF9B2-1191-41E7-965E-D5EFF698A30F}" srcId="{ED994678-856A-4BDC-B8D4-ADE10BD77E05}" destId="{14185DA0-72B8-419B-ABEC-3B345BC83955}" srcOrd="4" destOrd="0" parTransId="{E84BF047-73B3-45E1-99FE-01815D2B4D50}" sibTransId="{5D733149-4C46-4ED8-BBDB-6CBFC3B3FE80}"/>
    <dgm:cxn modelId="{F76DE03D-254B-8F4E-B1AA-DEED794F3C7D}" type="presOf" srcId="{ED994678-856A-4BDC-B8D4-ADE10BD77E05}" destId="{9B7DDFCC-9F0E-464F-A72F-FCCD23B4F9AB}" srcOrd="0" destOrd="0" presId="urn:microsoft.com/office/officeart/2008/layout/LinedList"/>
    <dgm:cxn modelId="{339695B0-99B6-9B40-B429-C58AD5BEB747}" type="presParOf" srcId="{9B7DDFCC-9F0E-464F-A72F-FCCD23B4F9AB}" destId="{98F76EA5-6BE4-5241-84BC-9F2E2C6B04D6}" srcOrd="0" destOrd="0" presId="urn:microsoft.com/office/officeart/2008/layout/LinedList"/>
    <dgm:cxn modelId="{2FB624B4-A933-DA43-A9E6-586FBEDDC25F}" type="presParOf" srcId="{9B7DDFCC-9F0E-464F-A72F-FCCD23B4F9AB}" destId="{AE5C65B9-B58B-2B40-BA1C-C9598D99B98A}" srcOrd="1" destOrd="0" presId="urn:microsoft.com/office/officeart/2008/layout/LinedList"/>
    <dgm:cxn modelId="{36C4A052-D3CB-704F-9661-D9593B7F7ECD}" type="presParOf" srcId="{AE5C65B9-B58B-2B40-BA1C-C9598D99B98A}" destId="{6C050A31-5108-F04F-81AB-98A66491C90F}" srcOrd="0" destOrd="0" presId="urn:microsoft.com/office/officeart/2008/layout/LinedList"/>
    <dgm:cxn modelId="{F3041D21-BE80-DB4F-9313-F8B8CBC479A7}" type="presParOf" srcId="{AE5C65B9-B58B-2B40-BA1C-C9598D99B98A}" destId="{C3E869C9-EFF7-964F-AFD9-1A6A4F0AE633}" srcOrd="1" destOrd="0" presId="urn:microsoft.com/office/officeart/2008/layout/LinedList"/>
    <dgm:cxn modelId="{63991865-1018-124B-B8F8-7B6B9BE35A86}" type="presParOf" srcId="{9B7DDFCC-9F0E-464F-A72F-FCCD23B4F9AB}" destId="{C1FB2AAA-0A9A-7A45-B154-CA245EE1009C}" srcOrd="2" destOrd="0" presId="urn:microsoft.com/office/officeart/2008/layout/LinedList"/>
    <dgm:cxn modelId="{FC8C4EFF-1CD4-4748-8FA3-B048C9B50577}" type="presParOf" srcId="{9B7DDFCC-9F0E-464F-A72F-FCCD23B4F9AB}" destId="{A4C2949F-1D47-614A-9D91-29E7F185F77D}" srcOrd="3" destOrd="0" presId="urn:microsoft.com/office/officeart/2008/layout/LinedList"/>
    <dgm:cxn modelId="{BFF4ADC8-A6BD-6C4B-92E5-951422F5BBDA}" type="presParOf" srcId="{A4C2949F-1D47-614A-9D91-29E7F185F77D}" destId="{292D2812-3562-1F44-9018-AC422A439CAF}" srcOrd="0" destOrd="0" presId="urn:microsoft.com/office/officeart/2008/layout/LinedList"/>
    <dgm:cxn modelId="{7E09545B-A154-4B42-B7A1-4ECDC4CDE150}" type="presParOf" srcId="{A4C2949F-1D47-614A-9D91-29E7F185F77D}" destId="{0E09B747-4500-5B49-93F0-3139388C6B68}" srcOrd="1" destOrd="0" presId="urn:microsoft.com/office/officeart/2008/layout/LinedList"/>
    <dgm:cxn modelId="{D9DAAB2B-7459-A040-BBDE-8F87AD65AFD2}" type="presParOf" srcId="{9B7DDFCC-9F0E-464F-A72F-FCCD23B4F9AB}" destId="{8BC25E18-5041-CA46-8660-119F2DDA9F04}" srcOrd="4" destOrd="0" presId="urn:microsoft.com/office/officeart/2008/layout/LinedList"/>
    <dgm:cxn modelId="{09792143-C48A-A149-8419-9E1B2584A49B}" type="presParOf" srcId="{9B7DDFCC-9F0E-464F-A72F-FCCD23B4F9AB}" destId="{F29096D6-FC51-3047-8EEE-045C2F062D75}" srcOrd="5" destOrd="0" presId="urn:microsoft.com/office/officeart/2008/layout/LinedList"/>
    <dgm:cxn modelId="{4C8493D9-1EDF-814A-A523-0403D377A2EB}" type="presParOf" srcId="{F29096D6-FC51-3047-8EEE-045C2F062D75}" destId="{958233B9-4D27-224B-A171-962D09B5221D}" srcOrd="0" destOrd="0" presId="urn:microsoft.com/office/officeart/2008/layout/LinedList"/>
    <dgm:cxn modelId="{503E8353-4354-B44B-9FBB-ADFB9049604A}" type="presParOf" srcId="{F29096D6-FC51-3047-8EEE-045C2F062D75}" destId="{494F57AD-C6E3-A448-B22C-0B732F0CF892}" srcOrd="1" destOrd="0" presId="urn:microsoft.com/office/officeart/2008/layout/LinedList"/>
    <dgm:cxn modelId="{5198BC26-A768-E841-8D52-FE33311455E4}" type="presParOf" srcId="{9B7DDFCC-9F0E-464F-A72F-FCCD23B4F9AB}" destId="{6AA7E23C-9F88-564D-9675-CF9C2E4BC031}" srcOrd="6" destOrd="0" presId="urn:microsoft.com/office/officeart/2008/layout/LinedList"/>
    <dgm:cxn modelId="{8CC712D8-430A-514B-B8A5-CAB8A3B3FB70}" type="presParOf" srcId="{9B7DDFCC-9F0E-464F-A72F-FCCD23B4F9AB}" destId="{C53F0225-8915-4D46-BED6-BE9E9986061E}" srcOrd="7" destOrd="0" presId="urn:microsoft.com/office/officeart/2008/layout/LinedList"/>
    <dgm:cxn modelId="{FA1C47EB-6B30-7A46-B733-661FCEDFEF0B}" type="presParOf" srcId="{C53F0225-8915-4D46-BED6-BE9E9986061E}" destId="{33B2426A-EAB3-A549-AFE4-ABFE1C679582}" srcOrd="0" destOrd="0" presId="urn:microsoft.com/office/officeart/2008/layout/LinedList"/>
    <dgm:cxn modelId="{DA69553E-C486-2B4C-9153-33FD4C3ACA58}" type="presParOf" srcId="{C53F0225-8915-4D46-BED6-BE9E9986061E}" destId="{B922D9B4-085A-4C40-B8E5-69133C6341D5}" srcOrd="1" destOrd="0" presId="urn:microsoft.com/office/officeart/2008/layout/LinedList"/>
    <dgm:cxn modelId="{08D94655-6C56-F943-8C59-FED93A1E983D}" type="presParOf" srcId="{9B7DDFCC-9F0E-464F-A72F-FCCD23B4F9AB}" destId="{599D2898-C2A1-2044-B66E-2B9E809FF296}" srcOrd="8" destOrd="0" presId="urn:microsoft.com/office/officeart/2008/layout/LinedList"/>
    <dgm:cxn modelId="{B8E6E55D-3D55-014D-8D0F-F217A8CBE821}" type="presParOf" srcId="{9B7DDFCC-9F0E-464F-A72F-FCCD23B4F9AB}" destId="{EFE44893-1429-2340-AC21-115F4FB954C3}" srcOrd="9" destOrd="0" presId="urn:microsoft.com/office/officeart/2008/layout/LinedList"/>
    <dgm:cxn modelId="{F71CA215-8854-4F4A-8BB1-F00484B3D7C4}" type="presParOf" srcId="{EFE44893-1429-2340-AC21-115F4FB954C3}" destId="{0BCA8E44-93FA-2046-9EFB-F1F5B9467D4C}" srcOrd="0" destOrd="0" presId="urn:microsoft.com/office/officeart/2008/layout/LinedList"/>
    <dgm:cxn modelId="{E7708825-B35D-1649-A1EA-00DF0E633B01}" type="presParOf" srcId="{EFE44893-1429-2340-AC21-115F4FB954C3}" destId="{D975AB4E-A393-084C-87FB-8DB26C187EC4}" srcOrd="1" destOrd="0" presId="urn:microsoft.com/office/officeart/2008/layout/LinedList"/>
    <dgm:cxn modelId="{8CA48340-25A7-2A48-9F7C-051124A032B7}" type="presParOf" srcId="{9B7DDFCC-9F0E-464F-A72F-FCCD23B4F9AB}" destId="{30853035-05AD-ED41-BDFB-B135A8C7371E}" srcOrd="10" destOrd="0" presId="urn:microsoft.com/office/officeart/2008/layout/LinedList"/>
    <dgm:cxn modelId="{F5781CC8-383C-1940-9442-62D968EAEEDD}" type="presParOf" srcId="{9B7DDFCC-9F0E-464F-A72F-FCCD23B4F9AB}" destId="{36774D56-975E-8A4B-A681-6C8ADA05C353}" srcOrd="11" destOrd="0" presId="urn:microsoft.com/office/officeart/2008/layout/LinedList"/>
    <dgm:cxn modelId="{D580B18C-EAF9-E546-86C4-2CD0D08CA550}" type="presParOf" srcId="{36774D56-975E-8A4B-A681-6C8ADA05C353}" destId="{F4D9E79E-1E81-234C-9695-98897E40C5A8}" srcOrd="0" destOrd="0" presId="urn:microsoft.com/office/officeart/2008/layout/LinedList"/>
    <dgm:cxn modelId="{FD5E53CA-5E8A-5D42-8B7E-B44DF1A19BF3}" type="presParOf" srcId="{36774D56-975E-8A4B-A681-6C8ADA05C353}" destId="{78BEB91F-8F24-7845-86DC-D0DD65E3E1CB}" srcOrd="1" destOrd="0" presId="urn:microsoft.com/office/officeart/2008/layout/LinedList"/>
    <dgm:cxn modelId="{D6176CDB-86DC-2648-ADDD-896B4C61D189}" type="presParOf" srcId="{9B7DDFCC-9F0E-464F-A72F-FCCD23B4F9AB}" destId="{9750EE7C-7F5D-DD4F-939A-0A246E26DE71}" srcOrd="12" destOrd="0" presId="urn:microsoft.com/office/officeart/2008/layout/LinedList"/>
    <dgm:cxn modelId="{DB5A592E-1617-114A-84FC-074DC11EB173}" type="presParOf" srcId="{9B7DDFCC-9F0E-464F-A72F-FCCD23B4F9AB}" destId="{9AA1D05A-77EA-3B4E-9A56-B6793A24C1BB}" srcOrd="13" destOrd="0" presId="urn:microsoft.com/office/officeart/2008/layout/LinedList"/>
    <dgm:cxn modelId="{18DDFC21-CAA9-1547-80AF-939980A6ED5E}" type="presParOf" srcId="{9AA1D05A-77EA-3B4E-9A56-B6793A24C1BB}" destId="{30244A18-0AF4-C447-8349-915A1505A1AB}" srcOrd="0" destOrd="0" presId="urn:microsoft.com/office/officeart/2008/layout/LinedList"/>
    <dgm:cxn modelId="{C03A00CF-2992-4342-9460-7D723B4CA01F}" type="presParOf" srcId="{9AA1D05A-77EA-3B4E-9A56-B6793A24C1BB}" destId="{6CF33271-D3E7-4441-B0CA-DB098277B469}" srcOrd="1" destOrd="0" presId="urn:microsoft.com/office/officeart/2008/layout/LinedList"/>
    <dgm:cxn modelId="{6ED6C1B7-F7FF-5849-85A3-3660469447B3}" type="presParOf" srcId="{9B7DDFCC-9F0E-464F-A72F-FCCD23B4F9AB}" destId="{A079D658-83F5-D04A-A158-7C556BBDED10}" srcOrd="14" destOrd="0" presId="urn:microsoft.com/office/officeart/2008/layout/LinedList"/>
    <dgm:cxn modelId="{A1925664-6ACE-AC4A-BCD4-086735AF1FAE}" type="presParOf" srcId="{9B7DDFCC-9F0E-464F-A72F-FCCD23B4F9AB}" destId="{710BCB11-3977-1B44-9F45-E7C2B94463C2}" srcOrd="15" destOrd="0" presId="urn:microsoft.com/office/officeart/2008/layout/LinedList"/>
    <dgm:cxn modelId="{A1025BEA-7105-E644-AE3D-DB55361491B4}" type="presParOf" srcId="{710BCB11-3977-1B44-9F45-E7C2B94463C2}" destId="{B6A0E14A-275D-8F47-92F5-E23BB7DC2DB8}" srcOrd="0" destOrd="0" presId="urn:microsoft.com/office/officeart/2008/layout/LinedList"/>
    <dgm:cxn modelId="{DAE515EB-7542-7D43-AD54-4E5DA35CE696}" type="presParOf" srcId="{710BCB11-3977-1B44-9F45-E7C2B94463C2}" destId="{0B451D40-A9D9-E548-8195-B41EDE7EA12D}" srcOrd="1" destOrd="0" presId="urn:microsoft.com/office/officeart/2008/layout/LinedList"/>
    <dgm:cxn modelId="{297A6C2B-12BB-8046-A7A5-506575155810}" type="presParOf" srcId="{9B7DDFCC-9F0E-464F-A72F-FCCD23B4F9AB}" destId="{20E05F5F-5EEC-4441-9D07-9D42079185A0}" srcOrd="16" destOrd="0" presId="urn:microsoft.com/office/officeart/2008/layout/LinedList"/>
    <dgm:cxn modelId="{D0737305-5DCE-4B47-B0DF-28FD2F48209B}" type="presParOf" srcId="{9B7DDFCC-9F0E-464F-A72F-FCCD23B4F9AB}" destId="{FBBDEAF3-2AC4-DD42-BE46-530ED7225CDA}" srcOrd="17" destOrd="0" presId="urn:microsoft.com/office/officeart/2008/layout/LinedList"/>
    <dgm:cxn modelId="{AB26C405-D6C6-834F-A271-20DA908B841E}" type="presParOf" srcId="{FBBDEAF3-2AC4-DD42-BE46-530ED7225CDA}" destId="{F1215C94-EC58-3448-A239-56A0C585F4CC}" srcOrd="0" destOrd="0" presId="urn:microsoft.com/office/officeart/2008/layout/LinedList"/>
    <dgm:cxn modelId="{C1FC448F-54EC-A94A-BB11-F2E309445C33}" type="presParOf" srcId="{FBBDEAF3-2AC4-DD42-BE46-530ED7225CDA}" destId="{4A75C086-7869-6F4A-9291-AE82BAF2E183}"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0.xml><?xml version="1.0" encoding="utf-8"?>
<dgm:dataModel xmlns:dgm="http://schemas.openxmlformats.org/drawingml/2006/diagram" xmlns:a="http://schemas.openxmlformats.org/drawingml/2006/main">
  <dgm:ptLst>
    <dgm:pt modelId="{CD014344-273B-402F-AB2B-DDB34A973514}" type="doc">
      <dgm:prSet loTypeId="urn:microsoft.com/office/officeart/2005/8/layout/hierarchy1" loCatId="hierarchy" qsTypeId="urn:microsoft.com/office/officeart/2005/8/quickstyle/simple5" qsCatId="simple" csTypeId="urn:microsoft.com/office/officeart/2005/8/colors/accent3_2" csCatId="accent3" phldr="1"/>
      <dgm:spPr/>
      <dgm:t>
        <a:bodyPr/>
        <a:lstStyle/>
        <a:p>
          <a:endParaRPr lang="en-US"/>
        </a:p>
      </dgm:t>
    </dgm:pt>
    <dgm:pt modelId="{685B8227-8524-4C24-BCE6-0F6292945D9E}">
      <dgm:prSet custT="1"/>
      <dgm:spPr>
        <a:solidFill>
          <a:schemeClr val="accent5">
            <a:lumMod val="20000"/>
            <a:lumOff val="80000"/>
            <a:alpha val="90000"/>
          </a:schemeClr>
        </a:solidFill>
        <a:ln>
          <a:solidFill>
            <a:srgbClr val="C00000"/>
          </a:solidFill>
        </a:ln>
      </dgm:spPr>
      <dgm:t>
        <a:bodyPr/>
        <a:lstStyle/>
        <a:p>
          <a:r>
            <a:rPr lang="en-GB" sz="2400" b="1" dirty="0">
              <a:latin typeface="Apple Chancery" panose="03020702040506060504" pitchFamily="66" charset="-79"/>
              <a:cs typeface="Apple Chancery" panose="03020702040506060504" pitchFamily="66" charset="-79"/>
            </a:rPr>
            <a:t>The Meccan phase of the revelation lasted about 13 years</a:t>
          </a:r>
          <a:r>
            <a:rPr lang="en-GB" sz="2400" b="1" dirty="0"/>
            <a:t>.</a:t>
          </a:r>
          <a:endParaRPr lang="en-US" sz="2400" b="1" dirty="0"/>
        </a:p>
      </dgm:t>
    </dgm:pt>
    <dgm:pt modelId="{7DBE1B3F-EEE0-4B70-A6A8-70DB1165BE57}" type="parTrans" cxnId="{C0FA1E94-5318-4D77-9A91-E4FB1A69EBB9}">
      <dgm:prSet/>
      <dgm:spPr/>
      <dgm:t>
        <a:bodyPr/>
        <a:lstStyle/>
        <a:p>
          <a:endParaRPr lang="en-US"/>
        </a:p>
      </dgm:t>
    </dgm:pt>
    <dgm:pt modelId="{B0C2CE85-7640-4DD9-82E4-924DE9B08ABA}" type="sibTrans" cxnId="{C0FA1E94-5318-4D77-9A91-E4FB1A69EBB9}">
      <dgm:prSet/>
      <dgm:spPr/>
      <dgm:t>
        <a:bodyPr/>
        <a:lstStyle/>
        <a:p>
          <a:endParaRPr lang="en-US"/>
        </a:p>
      </dgm:t>
    </dgm:pt>
    <dgm:pt modelId="{ECBCC389-12FF-45BB-A31D-0FB98B8DCAD6}">
      <dgm:prSet custT="1"/>
      <dgm:spPr>
        <a:solidFill>
          <a:schemeClr val="accent5">
            <a:lumMod val="20000"/>
            <a:lumOff val="80000"/>
            <a:alpha val="90000"/>
          </a:schemeClr>
        </a:solidFill>
        <a:ln>
          <a:solidFill>
            <a:srgbClr val="C00000"/>
          </a:solidFill>
        </a:ln>
      </dgm:spPr>
      <dgm:t>
        <a:bodyPr/>
        <a:lstStyle/>
        <a:p>
          <a:r>
            <a:rPr lang="en-GB" sz="2200" b="1" dirty="0"/>
            <a:t>﻿</a:t>
          </a:r>
          <a:r>
            <a:rPr lang="en-GB" sz="2400" b="1" dirty="0">
              <a:latin typeface="Apple Chancery" panose="03020702040506060504" pitchFamily="66" charset="-79"/>
              <a:cs typeface="Apple Chancery" panose="03020702040506060504" pitchFamily="66" charset="-79"/>
            </a:rPr>
            <a:t>This phase is determined by the prime task of the Prophet to call people to Islam.</a:t>
          </a:r>
          <a:endParaRPr lang="en-US" sz="2400" b="1" dirty="0">
            <a:latin typeface="Apple Chancery" panose="03020702040506060504" pitchFamily="66" charset="-79"/>
            <a:cs typeface="Apple Chancery" panose="03020702040506060504" pitchFamily="66" charset="-79"/>
          </a:endParaRPr>
        </a:p>
      </dgm:t>
    </dgm:pt>
    <dgm:pt modelId="{F24C9136-840C-44A0-8A0F-96FD3C0CE534}" type="parTrans" cxnId="{2EA9A5BE-772B-424E-8F95-FEF335AB7D0D}">
      <dgm:prSet/>
      <dgm:spPr/>
      <dgm:t>
        <a:bodyPr/>
        <a:lstStyle/>
        <a:p>
          <a:endParaRPr lang="en-US"/>
        </a:p>
      </dgm:t>
    </dgm:pt>
    <dgm:pt modelId="{936C00A4-EF16-4860-8C3F-B339FFE364DF}" type="sibTrans" cxnId="{2EA9A5BE-772B-424E-8F95-FEF335AB7D0D}">
      <dgm:prSet/>
      <dgm:spPr/>
      <dgm:t>
        <a:bodyPr/>
        <a:lstStyle/>
        <a:p>
          <a:endParaRPr lang="en-US"/>
        </a:p>
      </dgm:t>
    </dgm:pt>
    <dgm:pt modelId="{A408029D-D0A5-45F9-B0ED-3433F95D6AFE}">
      <dgm:prSet custT="1"/>
      <dgm:spPr>
        <a:solidFill>
          <a:schemeClr val="accent5">
            <a:lumMod val="20000"/>
            <a:lumOff val="80000"/>
            <a:alpha val="90000"/>
          </a:schemeClr>
        </a:solidFill>
        <a:ln>
          <a:solidFill>
            <a:srgbClr val="C00000"/>
          </a:solidFill>
        </a:ln>
      </dgm:spPr>
      <dgm:t>
        <a:bodyPr/>
        <a:lstStyle/>
        <a:p>
          <a:r>
            <a:rPr lang="en-GB" sz="2400" b="1" dirty="0">
              <a:latin typeface="Apple Chancery" panose="03020702040506060504" pitchFamily="66" charset="-79"/>
              <a:cs typeface="Apple Chancery" panose="03020702040506060504" pitchFamily="66" charset="-79"/>
            </a:rPr>
            <a:t>The role of the Prophet in this phase is that of an announcer and Warner</a:t>
          </a:r>
          <a:r>
            <a:rPr lang="en-GB" sz="2400" dirty="0">
              <a:latin typeface="Apple Chancery" panose="03020702040506060504" pitchFamily="66" charset="-79"/>
              <a:cs typeface="Apple Chancery" panose="03020702040506060504" pitchFamily="66" charset="-79"/>
            </a:rPr>
            <a:t>.</a:t>
          </a:r>
          <a:endParaRPr lang="en-US" sz="2400" dirty="0">
            <a:latin typeface="Apple Chancery" panose="03020702040506060504" pitchFamily="66" charset="-79"/>
            <a:cs typeface="Apple Chancery" panose="03020702040506060504" pitchFamily="66" charset="-79"/>
          </a:endParaRPr>
        </a:p>
      </dgm:t>
    </dgm:pt>
    <dgm:pt modelId="{C6A73F81-2195-4B32-9021-FBD9E2AE9889}" type="parTrans" cxnId="{9F72627E-16E7-49E6-8306-765631BB2C91}">
      <dgm:prSet/>
      <dgm:spPr/>
      <dgm:t>
        <a:bodyPr/>
        <a:lstStyle/>
        <a:p>
          <a:endParaRPr lang="en-US"/>
        </a:p>
      </dgm:t>
    </dgm:pt>
    <dgm:pt modelId="{204E49A1-0892-472B-9B4A-BCEFEAB6919D}" type="sibTrans" cxnId="{9F72627E-16E7-49E6-8306-765631BB2C91}">
      <dgm:prSet/>
      <dgm:spPr/>
      <dgm:t>
        <a:bodyPr/>
        <a:lstStyle/>
        <a:p>
          <a:endParaRPr lang="en-US"/>
        </a:p>
      </dgm:t>
    </dgm:pt>
    <dgm:pt modelId="{90A33CB5-432C-1347-966E-18259DCB73FC}" type="pres">
      <dgm:prSet presAssocID="{CD014344-273B-402F-AB2B-DDB34A973514}" presName="hierChild1" presStyleCnt="0">
        <dgm:presLayoutVars>
          <dgm:chPref val="1"/>
          <dgm:dir/>
          <dgm:animOne val="branch"/>
          <dgm:animLvl val="lvl"/>
          <dgm:resizeHandles/>
        </dgm:presLayoutVars>
      </dgm:prSet>
      <dgm:spPr/>
      <dgm:t>
        <a:bodyPr/>
        <a:lstStyle/>
        <a:p>
          <a:endParaRPr lang="en-US"/>
        </a:p>
      </dgm:t>
    </dgm:pt>
    <dgm:pt modelId="{CEC0CCF5-15D1-7945-99F8-1E829C78469C}" type="pres">
      <dgm:prSet presAssocID="{685B8227-8524-4C24-BCE6-0F6292945D9E}" presName="hierRoot1" presStyleCnt="0"/>
      <dgm:spPr/>
    </dgm:pt>
    <dgm:pt modelId="{986CABF5-BDBA-F84C-A8A5-12092588EBC0}" type="pres">
      <dgm:prSet presAssocID="{685B8227-8524-4C24-BCE6-0F6292945D9E}" presName="composite" presStyleCnt="0"/>
      <dgm:spPr/>
    </dgm:pt>
    <dgm:pt modelId="{E2C7A8BA-DEA9-B748-8C97-1C7421013E5D}" type="pres">
      <dgm:prSet presAssocID="{685B8227-8524-4C24-BCE6-0F6292945D9E}" presName="background" presStyleLbl="node0" presStyleIdx="0" presStyleCnt="3"/>
      <dgm:spPr>
        <a:solidFill>
          <a:schemeClr val="accent6">
            <a:lumMod val="60000"/>
            <a:lumOff val="40000"/>
          </a:schemeClr>
        </a:solidFill>
        <a:ln>
          <a:solidFill>
            <a:srgbClr val="C00000"/>
          </a:solidFill>
        </a:ln>
      </dgm:spPr>
    </dgm:pt>
    <dgm:pt modelId="{10CDC74A-A1B4-234F-9DD9-59091463361F}" type="pres">
      <dgm:prSet presAssocID="{685B8227-8524-4C24-BCE6-0F6292945D9E}" presName="text" presStyleLbl="fgAcc0" presStyleIdx="0" presStyleCnt="3">
        <dgm:presLayoutVars>
          <dgm:chPref val="3"/>
        </dgm:presLayoutVars>
      </dgm:prSet>
      <dgm:spPr/>
      <dgm:t>
        <a:bodyPr/>
        <a:lstStyle/>
        <a:p>
          <a:endParaRPr lang="en-US"/>
        </a:p>
      </dgm:t>
    </dgm:pt>
    <dgm:pt modelId="{A78EE55D-7BD9-7549-85E2-80D66DDE32E5}" type="pres">
      <dgm:prSet presAssocID="{685B8227-8524-4C24-BCE6-0F6292945D9E}" presName="hierChild2" presStyleCnt="0"/>
      <dgm:spPr/>
    </dgm:pt>
    <dgm:pt modelId="{13B0E007-346C-1F4A-8E6C-0B0A9CBC72F4}" type="pres">
      <dgm:prSet presAssocID="{ECBCC389-12FF-45BB-A31D-0FB98B8DCAD6}" presName="hierRoot1" presStyleCnt="0"/>
      <dgm:spPr/>
    </dgm:pt>
    <dgm:pt modelId="{A5704B9D-179B-DF40-A93C-A8222330C1CD}" type="pres">
      <dgm:prSet presAssocID="{ECBCC389-12FF-45BB-A31D-0FB98B8DCAD6}" presName="composite" presStyleCnt="0"/>
      <dgm:spPr/>
    </dgm:pt>
    <dgm:pt modelId="{63D12505-101E-C345-912C-48BF3A8E2515}" type="pres">
      <dgm:prSet presAssocID="{ECBCC389-12FF-45BB-A31D-0FB98B8DCAD6}" presName="background" presStyleLbl="node0" presStyleIdx="1" presStyleCnt="3"/>
      <dgm:spPr>
        <a:solidFill>
          <a:schemeClr val="accent6">
            <a:lumMod val="60000"/>
            <a:lumOff val="40000"/>
          </a:schemeClr>
        </a:solidFill>
        <a:ln>
          <a:solidFill>
            <a:srgbClr val="C00000"/>
          </a:solidFill>
        </a:ln>
      </dgm:spPr>
    </dgm:pt>
    <dgm:pt modelId="{4EE4D033-81CB-6241-BD44-BF5BA0542EDD}" type="pres">
      <dgm:prSet presAssocID="{ECBCC389-12FF-45BB-A31D-0FB98B8DCAD6}" presName="text" presStyleLbl="fgAcc0" presStyleIdx="1" presStyleCnt="3">
        <dgm:presLayoutVars>
          <dgm:chPref val="3"/>
        </dgm:presLayoutVars>
      </dgm:prSet>
      <dgm:spPr/>
      <dgm:t>
        <a:bodyPr/>
        <a:lstStyle/>
        <a:p>
          <a:endParaRPr lang="en-US"/>
        </a:p>
      </dgm:t>
    </dgm:pt>
    <dgm:pt modelId="{EFC2997A-9B6D-0E41-8B47-6B4A41381041}" type="pres">
      <dgm:prSet presAssocID="{ECBCC389-12FF-45BB-A31D-0FB98B8DCAD6}" presName="hierChild2" presStyleCnt="0"/>
      <dgm:spPr/>
    </dgm:pt>
    <dgm:pt modelId="{7B1ECBF6-E372-DA41-BD23-DF06DD99B9BA}" type="pres">
      <dgm:prSet presAssocID="{A408029D-D0A5-45F9-B0ED-3433F95D6AFE}" presName="hierRoot1" presStyleCnt="0"/>
      <dgm:spPr/>
    </dgm:pt>
    <dgm:pt modelId="{8E00E89F-9038-C845-9510-BB12193C7DFC}" type="pres">
      <dgm:prSet presAssocID="{A408029D-D0A5-45F9-B0ED-3433F95D6AFE}" presName="composite" presStyleCnt="0"/>
      <dgm:spPr/>
    </dgm:pt>
    <dgm:pt modelId="{789A8DCC-A34F-3148-BD9D-BA5FCA2DD3CB}" type="pres">
      <dgm:prSet presAssocID="{A408029D-D0A5-45F9-B0ED-3433F95D6AFE}" presName="background" presStyleLbl="node0" presStyleIdx="2" presStyleCnt="3"/>
      <dgm:spPr>
        <a:solidFill>
          <a:schemeClr val="accent6">
            <a:lumMod val="60000"/>
            <a:lumOff val="40000"/>
          </a:schemeClr>
        </a:solidFill>
        <a:ln>
          <a:solidFill>
            <a:srgbClr val="C00000"/>
          </a:solidFill>
        </a:ln>
      </dgm:spPr>
    </dgm:pt>
    <dgm:pt modelId="{2F686726-B2F7-094A-BBE2-50FCB153E074}" type="pres">
      <dgm:prSet presAssocID="{A408029D-D0A5-45F9-B0ED-3433F95D6AFE}" presName="text" presStyleLbl="fgAcc0" presStyleIdx="2" presStyleCnt="3">
        <dgm:presLayoutVars>
          <dgm:chPref val="3"/>
        </dgm:presLayoutVars>
      </dgm:prSet>
      <dgm:spPr/>
      <dgm:t>
        <a:bodyPr/>
        <a:lstStyle/>
        <a:p>
          <a:endParaRPr lang="en-US"/>
        </a:p>
      </dgm:t>
    </dgm:pt>
    <dgm:pt modelId="{80FC568A-215D-414D-BB53-CD6145D9ADAE}" type="pres">
      <dgm:prSet presAssocID="{A408029D-D0A5-45F9-B0ED-3433F95D6AFE}" presName="hierChild2" presStyleCnt="0"/>
      <dgm:spPr/>
    </dgm:pt>
  </dgm:ptLst>
  <dgm:cxnLst>
    <dgm:cxn modelId="{C1D4AE3C-AEAD-6B42-A6DE-2170A9510F97}" type="presOf" srcId="{A408029D-D0A5-45F9-B0ED-3433F95D6AFE}" destId="{2F686726-B2F7-094A-BBE2-50FCB153E074}" srcOrd="0" destOrd="0" presId="urn:microsoft.com/office/officeart/2005/8/layout/hierarchy1"/>
    <dgm:cxn modelId="{FE7A5CE6-8C39-8A49-BE4C-124059958CE8}" type="presOf" srcId="{ECBCC389-12FF-45BB-A31D-0FB98B8DCAD6}" destId="{4EE4D033-81CB-6241-BD44-BF5BA0542EDD}" srcOrd="0" destOrd="0" presId="urn:microsoft.com/office/officeart/2005/8/layout/hierarchy1"/>
    <dgm:cxn modelId="{42207658-5D9C-A147-8DFF-EF7D3E581771}" type="presOf" srcId="{CD014344-273B-402F-AB2B-DDB34A973514}" destId="{90A33CB5-432C-1347-966E-18259DCB73FC}" srcOrd="0" destOrd="0" presId="urn:microsoft.com/office/officeart/2005/8/layout/hierarchy1"/>
    <dgm:cxn modelId="{9F72627E-16E7-49E6-8306-765631BB2C91}" srcId="{CD014344-273B-402F-AB2B-DDB34A973514}" destId="{A408029D-D0A5-45F9-B0ED-3433F95D6AFE}" srcOrd="2" destOrd="0" parTransId="{C6A73F81-2195-4B32-9021-FBD9E2AE9889}" sibTransId="{204E49A1-0892-472B-9B4A-BCEFEAB6919D}"/>
    <dgm:cxn modelId="{EC92CC91-A22E-CD44-B388-D44085B771FD}" type="presOf" srcId="{685B8227-8524-4C24-BCE6-0F6292945D9E}" destId="{10CDC74A-A1B4-234F-9DD9-59091463361F}" srcOrd="0" destOrd="0" presId="urn:microsoft.com/office/officeart/2005/8/layout/hierarchy1"/>
    <dgm:cxn modelId="{C0FA1E94-5318-4D77-9A91-E4FB1A69EBB9}" srcId="{CD014344-273B-402F-AB2B-DDB34A973514}" destId="{685B8227-8524-4C24-BCE6-0F6292945D9E}" srcOrd="0" destOrd="0" parTransId="{7DBE1B3F-EEE0-4B70-A6A8-70DB1165BE57}" sibTransId="{B0C2CE85-7640-4DD9-82E4-924DE9B08ABA}"/>
    <dgm:cxn modelId="{2EA9A5BE-772B-424E-8F95-FEF335AB7D0D}" srcId="{CD014344-273B-402F-AB2B-DDB34A973514}" destId="{ECBCC389-12FF-45BB-A31D-0FB98B8DCAD6}" srcOrd="1" destOrd="0" parTransId="{F24C9136-840C-44A0-8A0F-96FD3C0CE534}" sibTransId="{936C00A4-EF16-4860-8C3F-B339FFE364DF}"/>
    <dgm:cxn modelId="{F574317E-FA4C-0341-90FE-049093516FD0}" type="presParOf" srcId="{90A33CB5-432C-1347-966E-18259DCB73FC}" destId="{CEC0CCF5-15D1-7945-99F8-1E829C78469C}" srcOrd="0" destOrd="0" presId="urn:microsoft.com/office/officeart/2005/8/layout/hierarchy1"/>
    <dgm:cxn modelId="{BAC7B49F-525D-674D-9B74-D492BFB3B019}" type="presParOf" srcId="{CEC0CCF5-15D1-7945-99F8-1E829C78469C}" destId="{986CABF5-BDBA-F84C-A8A5-12092588EBC0}" srcOrd="0" destOrd="0" presId="urn:microsoft.com/office/officeart/2005/8/layout/hierarchy1"/>
    <dgm:cxn modelId="{C0D69BAE-43E4-5E48-9EBF-7DC19C34698E}" type="presParOf" srcId="{986CABF5-BDBA-F84C-A8A5-12092588EBC0}" destId="{E2C7A8BA-DEA9-B748-8C97-1C7421013E5D}" srcOrd="0" destOrd="0" presId="urn:microsoft.com/office/officeart/2005/8/layout/hierarchy1"/>
    <dgm:cxn modelId="{DFB7FA1A-0843-F54D-850B-41962EC58927}" type="presParOf" srcId="{986CABF5-BDBA-F84C-A8A5-12092588EBC0}" destId="{10CDC74A-A1B4-234F-9DD9-59091463361F}" srcOrd="1" destOrd="0" presId="urn:microsoft.com/office/officeart/2005/8/layout/hierarchy1"/>
    <dgm:cxn modelId="{52E64FC0-D62B-2343-B13A-EDA43F9D9C6B}" type="presParOf" srcId="{CEC0CCF5-15D1-7945-99F8-1E829C78469C}" destId="{A78EE55D-7BD9-7549-85E2-80D66DDE32E5}" srcOrd="1" destOrd="0" presId="urn:microsoft.com/office/officeart/2005/8/layout/hierarchy1"/>
    <dgm:cxn modelId="{99E207D3-BADC-8E49-859A-57309F279E58}" type="presParOf" srcId="{90A33CB5-432C-1347-966E-18259DCB73FC}" destId="{13B0E007-346C-1F4A-8E6C-0B0A9CBC72F4}" srcOrd="1" destOrd="0" presId="urn:microsoft.com/office/officeart/2005/8/layout/hierarchy1"/>
    <dgm:cxn modelId="{60E2038C-D17E-FA4E-8FC5-671276324283}" type="presParOf" srcId="{13B0E007-346C-1F4A-8E6C-0B0A9CBC72F4}" destId="{A5704B9D-179B-DF40-A93C-A8222330C1CD}" srcOrd="0" destOrd="0" presId="urn:microsoft.com/office/officeart/2005/8/layout/hierarchy1"/>
    <dgm:cxn modelId="{BD1646D9-B030-8F4A-8786-FA565DE5EBA8}" type="presParOf" srcId="{A5704B9D-179B-DF40-A93C-A8222330C1CD}" destId="{63D12505-101E-C345-912C-48BF3A8E2515}" srcOrd="0" destOrd="0" presId="urn:microsoft.com/office/officeart/2005/8/layout/hierarchy1"/>
    <dgm:cxn modelId="{7587CB85-CD3A-B74F-A1F9-87DD9C8D0E11}" type="presParOf" srcId="{A5704B9D-179B-DF40-A93C-A8222330C1CD}" destId="{4EE4D033-81CB-6241-BD44-BF5BA0542EDD}" srcOrd="1" destOrd="0" presId="urn:microsoft.com/office/officeart/2005/8/layout/hierarchy1"/>
    <dgm:cxn modelId="{E7B9E225-F64E-9B4B-8416-4C2692B64AD6}" type="presParOf" srcId="{13B0E007-346C-1F4A-8E6C-0B0A9CBC72F4}" destId="{EFC2997A-9B6D-0E41-8B47-6B4A41381041}" srcOrd="1" destOrd="0" presId="urn:microsoft.com/office/officeart/2005/8/layout/hierarchy1"/>
    <dgm:cxn modelId="{08FBB1B8-3CE0-434D-8A09-614B2ACA642F}" type="presParOf" srcId="{90A33CB5-432C-1347-966E-18259DCB73FC}" destId="{7B1ECBF6-E372-DA41-BD23-DF06DD99B9BA}" srcOrd="2" destOrd="0" presId="urn:microsoft.com/office/officeart/2005/8/layout/hierarchy1"/>
    <dgm:cxn modelId="{BF9529D3-4B2F-5C45-A77A-6FB883C15DFD}" type="presParOf" srcId="{7B1ECBF6-E372-DA41-BD23-DF06DD99B9BA}" destId="{8E00E89F-9038-C845-9510-BB12193C7DFC}" srcOrd="0" destOrd="0" presId="urn:microsoft.com/office/officeart/2005/8/layout/hierarchy1"/>
    <dgm:cxn modelId="{9E467D69-C51B-AB44-A031-CEC3742A7224}" type="presParOf" srcId="{8E00E89F-9038-C845-9510-BB12193C7DFC}" destId="{789A8DCC-A34F-3148-BD9D-BA5FCA2DD3CB}" srcOrd="0" destOrd="0" presId="urn:microsoft.com/office/officeart/2005/8/layout/hierarchy1"/>
    <dgm:cxn modelId="{C30D6DB6-F974-834F-9F33-E7210ADC1FA9}" type="presParOf" srcId="{8E00E89F-9038-C845-9510-BB12193C7DFC}" destId="{2F686726-B2F7-094A-BBE2-50FCB153E074}" srcOrd="1" destOrd="0" presId="urn:microsoft.com/office/officeart/2005/8/layout/hierarchy1"/>
    <dgm:cxn modelId="{F27912FB-F6AA-1744-BB66-2706FF0F00D0}" type="presParOf" srcId="{7B1ECBF6-E372-DA41-BD23-DF06DD99B9BA}" destId="{80FC568A-215D-414D-BB53-CD6145D9ADAE}"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9C434741-3CED-D142-B1AE-DBB4D9DF2E7D}" type="doc">
      <dgm:prSet loTypeId="urn:microsoft.com/office/officeart/2005/8/layout/hierarchy4" loCatId="relationship" qsTypeId="urn:microsoft.com/office/officeart/2005/8/quickstyle/3d7" qsCatId="3D" csTypeId="urn:microsoft.com/office/officeart/2005/8/colors/colorful3" csCatId="colorful" phldr="1"/>
      <dgm:spPr/>
      <dgm:t>
        <a:bodyPr/>
        <a:lstStyle/>
        <a:p>
          <a:endParaRPr lang="en-GB"/>
        </a:p>
      </dgm:t>
    </dgm:pt>
    <dgm:pt modelId="{F215C742-EF4B-C14D-89F9-571B55BEFE17}">
      <dgm:prSet custT="1"/>
      <dgm:spPr/>
      <dgm:t>
        <a:bodyPr/>
        <a:lstStyle/>
        <a:p>
          <a:r>
            <a:rPr lang="en-AU" sz="2400" b="1" dirty="0">
              <a:solidFill>
                <a:schemeClr val="bg1"/>
              </a:solidFill>
            </a:rPr>
            <a:t>Every surah that has the oath "Nay” (</a:t>
          </a:r>
          <a:r>
            <a:rPr lang="en-AU" sz="2400" b="1" dirty="0" err="1">
              <a:solidFill>
                <a:schemeClr val="bg1"/>
              </a:solidFill>
            </a:rPr>
            <a:t>kalla</a:t>
          </a:r>
          <a:r>
            <a:rPr lang="en-AU" sz="2400" b="1" dirty="0">
              <a:solidFill>
                <a:schemeClr val="bg1"/>
              </a:solidFill>
            </a:rPr>
            <a:t>)</a:t>
          </a:r>
          <a:r>
            <a:rPr lang="ar-SA" sz="2400" b="1" dirty="0">
              <a:solidFill>
                <a:schemeClr val="bg1"/>
              </a:solidFill>
            </a:rPr>
            <a:t>كلاّ </a:t>
          </a:r>
          <a:r>
            <a:rPr lang="en-AU" sz="2400" b="1" dirty="0">
              <a:solidFill>
                <a:schemeClr val="bg1"/>
              </a:solidFill>
            </a:rPr>
            <a:t>' is </a:t>
          </a:r>
          <a:r>
            <a:rPr lang="en-AU" sz="2400" b="1" dirty="0" err="1">
              <a:solidFill>
                <a:schemeClr val="bg1"/>
              </a:solidFill>
            </a:rPr>
            <a:t>makki</a:t>
          </a:r>
          <a:r>
            <a:rPr lang="en-AU" sz="2400" b="1" dirty="0">
              <a:solidFill>
                <a:schemeClr val="bg1"/>
              </a:solidFill>
            </a:rPr>
            <a:t>.</a:t>
          </a:r>
        </a:p>
      </dgm:t>
    </dgm:pt>
    <dgm:pt modelId="{0E05A6DD-401E-CB46-B49A-E0BEE16286C7}" type="parTrans" cxnId="{DFBE124C-C74A-9B4F-915F-982D8FEDAFDD}">
      <dgm:prSet/>
      <dgm:spPr/>
      <dgm:t>
        <a:bodyPr/>
        <a:lstStyle/>
        <a:p>
          <a:endParaRPr lang="en-GB"/>
        </a:p>
      </dgm:t>
    </dgm:pt>
    <dgm:pt modelId="{298897FD-A588-AB42-A1BA-2DA72A6D47F2}" type="sibTrans" cxnId="{DFBE124C-C74A-9B4F-915F-982D8FEDAFDD}">
      <dgm:prSet/>
      <dgm:spPr/>
      <dgm:t>
        <a:bodyPr/>
        <a:lstStyle/>
        <a:p>
          <a:endParaRPr lang="en-GB"/>
        </a:p>
      </dgm:t>
    </dgm:pt>
    <dgm:pt modelId="{93EA2A89-9120-3E41-B332-2EFBCD3E3ECE}">
      <dgm:prSet custT="1"/>
      <dgm:spPr/>
      <dgm:t>
        <a:bodyPr/>
        <a:lstStyle/>
        <a:p>
          <a:r>
            <a:rPr lang="en-AU" sz="2000" b="1" dirty="0">
              <a:solidFill>
                <a:schemeClr val="bg1"/>
              </a:solidFill>
            </a:rPr>
            <a:t>All surahs that begin with disjointed letters</a:t>
          </a:r>
          <a:r>
            <a:rPr lang="ar-SA" sz="2000" b="1" dirty="0">
              <a:solidFill>
                <a:schemeClr val="bg1"/>
              </a:solidFill>
            </a:rPr>
            <a:t>المقطعات </a:t>
          </a:r>
          <a:r>
            <a:rPr lang="en-AU" sz="2000" b="1" dirty="0">
              <a:solidFill>
                <a:schemeClr val="bg1"/>
              </a:solidFill>
            </a:rPr>
            <a:t> (al-</a:t>
          </a:r>
          <a:r>
            <a:rPr lang="en-AU" sz="2000" b="1" dirty="0" err="1">
              <a:solidFill>
                <a:schemeClr val="bg1"/>
              </a:solidFill>
            </a:rPr>
            <a:t>Muqata’at</a:t>
          </a:r>
          <a:r>
            <a:rPr lang="en-AU" sz="2000" b="1" dirty="0">
              <a:solidFill>
                <a:schemeClr val="bg1"/>
              </a:solidFill>
            </a:rPr>
            <a:t>) </a:t>
          </a:r>
          <a:r>
            <a:rPr lang="ar-SA" sz="2000" b="1" dirty="0">
              <a:solidFill>
                <a:schemeClr val="bg1"/>
              </a:solidFill>
            </a:rPr>
            <a:t>آلم، حم، يس، ص ..</a:t>
          </a:r>
          <a:r>
            <a:rPr lang="en-AU" sz="2000" b="1" dirty="0">
              <a:solidFill>
                <a:schemeClr val="bg1"/>
              </a:solidFill>
            </a:rPr>
            <a:t> such as Alif -Lam- </a:t>
          </a:r>
          <a:r>
            <a:rPr lang="en-AU" sz="2000" b="1" dirty="0" err="1">
              <a:solidFill>
                <a:schemeClr val="bg1"/>
              </a:solidFill>
            </a:rPr>
            <a:t>Meem</a:t>
          </a:r>
          <a:r>
            <a:rPr lang="en-AU" sz="2000" b="1" dirty="0">
              <a:solidFill>
                <a:schemeClr val="bg1"/>
              </a:solidFill>
            </a:rPr>
            <a:t>, and Ha-</a:t>
          </a:r>
          <a:r>
            <a:rPr lang="en-AU" sz="2000" b="1" dirty="0" err="1">
              <a:solidFill>
                <a:schemeClr val="bg1"/>
              </a:solidFill>
            </a:rPr>
            <a:t>Meem</a:t>
          </a:r>
          <a:r>
            <a:rPr lang="en-AU" sz="2000" b="1" dirty="0">
              <a:solidFill>
                <a:schemeClr val="bg1"/>
              </a:solidFill>
            </a:rPr>
            <a:t>, </a:t>
          </a:r>
          <a:r>
            <a:rPr lang="en-AU" sz="2000" b="1" dirty="0" err="1">
              <a:solidFill>
                <a:schemeClr val="bg1"/>
              </a:solidFill>
            </a:rPr>
            <a:t>Ya</a:t>
          </a:r>
          <a:r>
            <a:rPr lang="en-AU" sz="2000" b="1" dirty="0">
              <a:solidFill>
                <a:schemeClr val="bg1"/>
              </a:solidFill>
            </a:rPr>
            <a:t>-seen, ..are </a:t>
          </a:r>
          <a:r>
            <a:rPr lang="en-AU" sz="2000" b="1" dirty="0" err="1">
              <a:solidFill>
                <a:schemeClr val="bg1"/>
              </a:solidFill>
            </a:rPr>
            <a:t>makki</a:t>
          </a:r>
          <a:r>
            <a:rPr lang="en-AU" sz="2000" b="1" dirty="0">
              <a:solidFill>
                <a:schemeClr val="bg1"/>
              </a:solidFill>
            </a:rPr>
            <a:t>,  except al-Baqarah and Ali- 'Imran.</a:t>
          </a:r>
        </a:p>
      </dgm:t>
    </dgm:pt>
    <dgm:pt modelId="{E0FDAE74-59F2-F04E-AB97-9135DB44F66C}" type="parTrans" cxnId="{617206D1-C835-0048-95F5-DADF4DD0BF94}">
      <dgm:prSet/>
      <dgm:spPr/>
      <dgm:t>
        <a:bodyPr/>
        <a:lstStyle/>
        <a:p>
          <a:endParaRPr lang="en-GB"/>
        </a:p>
      </dgm:t>
    </dgm:pt>
    <dgm:pt modelId="{28A3294C-06A8-3348-879D-F5E225B56A01}" type="sibTrans" cxnId="{617206D1-C835-0048-95F5-DADF4DD0BF94}">
      <dgm:prSet/>
      <dgm:spPr/>
      <dgm:t>
        <a:bodyPr/>
        <a:lstStyle/>
        <a:p>
          <a:endParaRPr lang="en-GB"/>
        </a:p>
      </dgm:t>
    </dgm:pt>
    <dgm:pt modelId="{32FB7E60-A0E8-EB4B-80CC-D9487A2AC86D}">
      <dgm:prSet custT="1"/>
      <dgm:spPr/>
      <dgm:t>
        <a:bodyPr/>
        <a:lstStyle/>
        <a:p>
          <a:r>
            <a:rPr lang="en-AU" sz="2400" b="1" dirty="0">
              <a:solidFill>
                <a:schemeClr val="bg1"/>
              </a:solidFill>
            </a:rPr>
            <a:t>All surahs which have a verse of prostration </a:t>
          </a:r>
        </a:p>
        <a:p>
          <a:r>
            <a:rPr lang="en-AU" sz="2400" b="1" dirty="0">
              <a:solidFill>
                <a:schemeClr val="bg1"/>
              </a:solidFill>
            </a:rPr>
            <a:t>(sajdah at-</a:t>
          </a:r>
          <a:r>
            <a:rPr lang="en-AU" sz="2400" b="1" dirty="0" err="1">
              <a:solidFill>
                <a:schemeClr val="bg1"/>
              </a:solidFill>
            </a:rPr>
            <a:t>tilaawah</a:t>
          </a:r>
          <a:r>
            <a:rPr lang="en-AU" sz="2400" b="1" dirty="0">
              <a:solidFill>
                <a:schemeClr val="bg1"/>
              </a:solidFill>
            </a:rPr>
            <a:t>   ) are </a:t>
          </a:r>
          <a:r>
            <a:rPr lang="en-AU" sz="2400" b="1" dirty="0" err="1">
              <a:solidFill>
                <a:schemeClr val="bg1"/>
              </a:solidFill>
            </a:rPr>
            <a:t>makki</a:t>
          </a:r>
          <a:r>
            <a:rPr lang="en-AU" sz="2400" b="1" dirty="0">
              <a:solidFill>
                <a:schemeClr val="bg1"/>
              </a:solidFill>
            </a:rPr>
            <a:t>. </a:t>
          </a:r>
        </a:p>
      </dgm:t>
    </dgm:pt>
    <dgm:pt modelId="{719B4F67-2EB3-9A44-A37B-9C3B08F0FEF6}" type="parTrans" cxnId="{AE76153E-C294-1B46-A979-7430619A7473}">
      <dgm:prSet/>
      <dgm:spPr/>
      <dgm:t>
        <a:bodyPr/>
        <a:lstStyle/>
        <a:p>
          <a:endParaRPr lang="en-GB"/>
        </a:p>
      </dgm:t>
    </dgm:pt>
    <dgm:pt modelId="{70C7A93F-E7DC-D842-A885-BED78F592394}" type="sibTrans" cxnId="{AE76153E-C294-1B46-A979-7430619A7473}">
      <dgm:prSet/>
      <dgm:spPr/>
      <dgm:t>
        <a:bodyPr/>
        <a:lstStyle/>
        <a:p>
          <a:endParaRPr lang="en-GB"/>
        </a:p>
      </dgm:t>
    </dgm:pt>
    <dgm:pt modelId="{440D6404-48E7-DC4D-891F-9268B7F274F3}">
      <dgm:prSet custT="1"/>
      <dgm:spPr/>
      <dgm:t>
        <a:bodyPr/>
        <a:lstStyle/>
        <a:p>
          <a:r>
            <a:rPr lang="en-AU" sz="2400" b="1" dirty="0">
              <a:solidFill>
                <a:schemeClr val="bg1"/>
              </a:solidFill>
            </a:rPr>
            <a:t>All surahs which mention the stories of the previous prophets, and the story of Adam and the creation, are </a:t>
          </a:r>
          <a:r>
            <a:rPr lang="en-AU" sz="2400" b="1" dirty="0" err="1">
              <a:solidFill>
                <a:schemeClr val="bg1"/>
              </a:solidFill>
            </a:rPr>
            <a:t>makki</a:t>
          </a:r>
          <a:r>
            <a:rPr lang="en-AU" sz="2400" b="1" dirty="0">
              <a:solidFill>
                <a:schemeClr val="bg1"/>
              </a:solidFill>
            </a:rPr>
            <a:t>.</a:t>
          </a:r>
        </a:p>
      </dgm:t>
    </dgm:pt>
    <dgm:pt modelId="{B1738276-6AEF-C943-992D-09B72AA00D4A}" type="parTrans" cxnId="{4F55BDE8-69BB-BB41-8032-8F5A8BD0A295}">
      <dgm:prSet/>
      <dgm:spPr/>
      <dgm:t>
        <a:bodyPr/>
        <a:lstStyle/>
        <a:p>
          <a:endParaRPr lang="en-GB"/>
        </a:p>
      </dgm:t>
    </dgm:pt>
    <dgm:pt modelId="{C7155A82-88D8-D041-9349-6D4317C1EF4F}" type="sibTrans" cxnId="{4F55BDE8-69BB-BB41-8032-8F5A8BD0A295}">
      <dgm:prSet/>
      <dgm:spPr/>
      <dgm:t>
        <a:bodyPr/>
        <a:lstStyle/>
        <a:p>
          <a:endParaRPr lang="en-GB"/>
        </a:p>
      </dgm:t>
    </dgm:pt>
    <dgm:pt modelId="{6FC90C01-B45E-2040-A5FC-AA6E91125EC5}">
      <dgm:prSet custT="1"/>
      <dgm:spPr/>
      <dgm:t>
        <a:bodyPr/>
        <a:lstStyle/>
        <a:p>
          <a:r>
            <a:rPr lang="en-AU" sz="2400" b="1" dirty="0">
              <a:solidFill>
                <a:schemeClr val="bg1"/>
              </a:solidFill>
            </a:rPr>
            <a:t>Generally, the verses in </a:t>
          </a:r>
          <a:r>
            <a:rPr lang="en-AU" sz="2400" b="1" dirty="0" err="1">
              <a:solidFill>
                <a:schemeClr val="bg1"/>
              </a:solidFill>
            </a:rPr>
            <a:t>makki</a:t>
          </a:r>
          <a:r>
            <a:rPr lang="en-AU" sz="2400" b="1" dirty="0">
              <a:solidFill>
                <a:schemeClr val="bg1"/>
              </a:solidFill>
            </a:rPr>
            <a:t> revelations are short and succinct, using strong words and frequent oaths.</a:t>
          </a:r>
        </a:p>
      </dgm:t>
    </dgm:pt>
    <dgm:pt modelId="{43F29B62-6D1B-ED4E-8511-3E978435C1A5}" type="parTrans" cxnId="{0E1A969A-EE35-794E-B219-5E7CC039E520}">
      <dgm:prSet/>
      <dgm:spPr/>
      <dgm:t>
        <a:bodyPr/>
        <a:lstStyle/>
        <a:p>
          <a:endParaRPr lang="en-GB"/>
        </a:p>
      </dgm:t>
    </dgm:pt>
    <dgm:pt modelId="{E6BD94D2-4C3C-3A43-8CB6-DA4B5496A5D8}" type="sibTrans" cxnId="{0E1A969A-EE35-794E-B219-5E7CC039E520}">
      <dgm:prSet/>
      <dgm:spPr/>
      <dgm:t>
        <a:bodyPr/>
        <a:lstStyle/>
        <a:p>
          <a:endParaRPr lang="en-GB"/>
        </a:p>
      </dgm:t>
    </dgm:pt>
    <dgm:pt modelId="{30D62F9A-E056-AC47-AD8F-A080C1C29829}" type="pres">
      <dgm:prSet presAssocID="{9C434741-3CED-D142-B1AE-DBB4D9DF2E7D}" presName="Name0" presStyleCnt="0">
        <dgm:presLayoutVars>
          <dgm:chPref val="1"/>
          <dgm:dir/>
          <dgm:animOne val="branch"/>
          <dgm:animLvl val="lvl"/>
          <dgm:resizeHandles/>
        </dgm:presLayoutVars>
      </dgm:prSet>
      <dgm:spPr/>
      <dgm:t>
        <a:bodyPr/>
        <a:lstStyle/>
        <a:p>
          <a:endParaRPr lang="en-US"/>
        </a:p>
      </dgm:t>
    </dgm:pt>
    <dgm:pt modelId="{6480C6A5-9F5D-4348-B8E6-41CC566762CD}" type="pres">
      <dgm:prSet presAssocID="{F215C742-EF4B-C14D-89F9-571B55BEFE17}" presName="vertOne" presStyleCnt="0"/>
      <dgm:spPr/>
    </dgm:pt>
    <dgm:pt modelId="{C7C6111A-1494-774D-84FF-821AB2256118}" type="pres">
      <dgm:prSet presAssocID="{F215C742-EF4B-C14D-89F9-571B55BEFE17}" presName="txOne" presStyleLbl="node0" presStyleIdx="0" presStyleCnt="5">
        <dgm:presLayoutVars>
          <dgm:chPref val="3"/>
        </dgm:presLayoutVars>
      </dgm:prSet>
      <dgm:spPr/>
      <dgm:t>
        <a:bodyPr/>
        <a:lstStyle/>
        <a:p>
          <a:endParaRPr lang="en-US"/>
        </a:p>
      </dgm:t>
    </dgm:pt>
    <dgm:pt modelId="{47E56211-0664-764A-83F1-B79F9551ACD9}" type="pres">
      <dgm:prSet presAssocID="{F215C742-EF4B-C14D-89F9-571B55BEFE17}" presName="horzOne" presStyleCnt="0"/>
      <dgm:spPr/>
    </dgm:pt>
    <dgm:pt modelId="{67439213-79B1-6D4F-91D2-DBCB1AFC27C0}" type="pres">
      <dgm:prSet presAssocID="{298897FD-A588-AB42-A1BA-2DA72A6D47F2}" presName="sibSpaceOne" presStyleCnt="0"/>
      <dgm:spPr/>
    </dgm:pt>
    <dgm:pt modelId="{3CB81A9C-345D-B240-A461-F4E7B476955A}" type="pres">
      <dgm:prSet presAssocID="{93EA2A89-9120-3E41-B332-2EFBCD3E3ECE}" presName="vertOne" presStyleCnt="0"/>
      <dgm:spPr/>
    </dgm:pt>
    <dgm:pt modelId="{FD23569D-39B7-494F-B275-96DBF7C5F0F7}" type="pres">
      <dgm:prSet presAssocID="{93EA2A89-9120-3E41-B332-2EFBCD3E3ECE}" presName="txOne" presStyleLbl="node0" presStyleIdx="1" presStyleCnt="5">
        <dgm:presLayoutVars>
          <dgm:chPref val="3"/>
        </dgm:presLayoutVars>
      </dgm:prSet>
      <dgm:spPr/>
      <dgm:t>
        <a:bodyPr/>
        <a:lstStyle/>
        <a:p>
          <a:endParaRPr lang="en-US"/>
        </a:p>
      </dgm:t>
    </dgm:pt>
    <dgm:pt modelId="{0E118834-672F-8745-8DFB-D6F37913EFA8}" type="pres">
      <dgm:prSet presAssocID="{93EA2A89-9120-3E41-B332-2EFBCD3E3ECE}" presName="horzOne" presStyleCnt="0"/>
      <dgm:spPr/>
    </dgm:pt>
    <dgm:pt modelId="{C0A9FA14-F47B-EA48-92DC-A1F9AC1431A5}" type="pres">
      <dgm:prSet presAssocID="{28A3294C-06A8-3348-879D-F5E225B56A01}" presName="sibSpaceOne" presStyleCnt="0"/>
      <dgm:spPr/>
    </dgm:pt>
    <dgm:pt modelId="{A8027395-59CA-3B46-A1C3-BC48984D7456}" type="pres">
      <dgm:prSet presAssocID="{32FB7E60-A0E8-EB4B-80CC-D9487A2AC86D}" presName="vertOne" presStyleCnt="0"/>
      <dgm:spPr/>
    </dgm:pt>
    <dgm:pt modelId="{30813AD0-B0A9-CD4E-8296-E0576AA76672}" type="pres">
      <dgm:prSet presAssocID="{32FB7E60-A0E8-EB4B-80CC-D9487A2AC86D}" presName="txOne" presStyleLbl="node0" presStyleIdx="2" presStyleCnt="5">
        <dgm:presLayoutVars>
          <dgm:chPref val="3"/>
        </dgm:presLayoutVars>
      </dgm:prSet>
      <dgm:spPr/>
      <dgm:t>
        <a:bodyPr/>
        <a:lstStyle/>
        <a:p>
          <a:endParaRPr lang="en-US"/>
        </a:p>
      </dgm:t>
    </dgm:pt>
    <dgm:pt modelId="{87698DCE-C9C8-794E-8D5B-27A5EDCF9036}" type="pres">
      <dgm:prSet presAssocID="{32FB7E60-A0E8-EB4B-80CC-D9487A2AC86D}" presName="horzOne" presStyleCnt="0"/>
      <dgm:spPr/>
    </dgm:pt>
    <dgm:pt modelId="{645CCA0B-6789-EA4B-8B74-50ACA7C71481}" type="pres">
      <dgm:prSet presAssocID="{70C7A93F-E7DC-D842-A885-BED78F592394}" presName="sibSpaceOne" presStyleCnt="0"/>
      <dgm:spPr/>
    </dgm:pt>
    <dgm:pt modelId="{50DC3CE1-C0D0-DE4C-8D4D-4742792DD7B5}" type="pres">
      <dgm:prSet presAssocID="{440D6404-48E7-DC4D-891F-9268B7F274F3}" presName="vertOne" presStyleCnt="0"/>
      <dgm:spPr/>
    </dgm:pt>
    <dgm:pt modelId="{770EDFCD-F1A5-9142-A089-03B772CE7EBD}" type="pres">
      <dgm:prSet presAssocID="{440D6404-48E7-DC4D-891F-9268B7F274F3}" presName="txOne" presStyleLbl="node0" presStyleIdx="3" presStyleCnt="5">
        <dgm:presLayoutVars>
          <dgm:chPref val="3"/>
        </dgm:presLayoutVars>
      </dgm:prSet>
      <dgm:spPr/>
      <dgm:t>
        <a:bodyPr/>
        <a:lstStyle/>
        <a:p>
          <a:endParaRPr lang="en-US"/>
        </a:p>
      </dgm:t>
    </dgm:pt>
    <dgm:pt modelId="{A38D26DA-D529-7E4F-9A1E-0398E071FEB5}" type="pres">
      <dgm:prSet presAssocID="{440D6404-48E7-DC4D-891F-9268B7F274F3}" presName="horzOne" presStyleCnt="0"/>
      <dgm:spPr/>
    </dgm:pt>
    <dgm:pt modelId="{39F4B6C7-5760-BE46-8BE0-91CE1BC2246F}" type="pres">
      <dgm:prSet presAssocID="{C7155A82-88D8-D041-9349-6D4317C1EF4F}" presName="sibSpaceOne" presStyleCnt="0"/>
      <dgm:spPr/>
    </dgm:pt>
    <dgm:pt modelId="{F405735F-50AC-7645-BEF2-3943EC69CD83}" type="pres">
      <dgm:prSet presAssocID="{6FC90C01-B45E-2040-A5FC-AA6E91125EC5}" presName="vertOne" presStyleCnt="0"/>
      <dgm:spPr/>
    </dgm:pt>
    <dgm:pt modelId="{D175AD83-8DE3-C64C-9D12-DD3AB40FD0A0}" type="pres">
      <dgm:prSet presAssocID="{6FC90C01-B45E-2040-A5FC-AA6E91125EC5}" presName="txOne" presStyleLbl="node0" presStyleIdx="4" presStyleCnt="5">
        <dgm:presLayoutVars>
          <dgm:chPref val="3"/>
        </dgm:presLayoutVars>
      </dgm:prSet>
      <dgm:spPr/>
      <dgm:t>
        <a:bodyPr/>
        <a:lstStyle/>
        <a:p>
          <a:endParaRPr lang="en-US"/>
        </a:p>
      </dgm:t>
    </dgm:pt>
    <dgm:pt modelId="{0EA1609A-C60B-7F44-8E6D-9C42EB4CAE36}" type="pres">
      <dgm:prSet presAssocID="{6FC90C01-B45E-2040-A5FC-AA6E91125EC5}" presName="horzOne" presStyleCnt="0"/>
      <dgm:spPr/>
    </dgm:pt>
  </dgm:ptLst>
  <dgm:cxnLst>
    <dgm:cxn modelId="{AE76153E-C294-1B46-A979-7430619A7473}" srcId="{9C434741-3CED-D142-B1AE-DBB4D9DF2E7D}" destId="{32FB7E60-A0E8-EB4B-80CC-D9487A2AC86D}" srcOrd="2" destOrd="0" parTransId="{719B4F67-2EB3-9A44-A37B-9C3B08F0FEF6}" sibTransId="{70C7A93F-E7DC-D842-A885-BED78F592394}"/>
    <dgm:cxn modelId="{DFBE124C-C74A-9B4F-915F-982D8FEDAFDD}" srcId="{9C434741-3CED-D142-B1AE-DBB4D9DF2E7D}" destId="{F215C742-EF4B-C14D-89F9-571B55BEFE17}" srcOrd="0" destOrd="0" parTransId="{0E05A6DD-401E-CB46-B49A-E0BEE16286C7}" sibTransId="{298897FD-A588-AB42-A1BA-2DA72A6D47F2}"/>
    <dgm:cxn modelId="{617206D1-C835-0048-95F5-DADF4DD0BF94}" srcId="{9C434741-3CED-D142-B1AE-DBB4D9DF2E7D}" destId="{93EA2A89-9120-3E41-B332-2EFBCD3E3ECE}" srcOrd="1" destOrd="0" parTransId="{E0FDAE74-59F2-F04E-AB97-9135DB44F66C}" sibTransId="{28A3294C-06A8-3348-879D-F5E225B56A01}"/>
    <dgm:cxn modelId="{91BD17C6-45EB-634D-B195-B9A191A92E6F}" type="presOf" srcId="{6FC90C01-B45E-2040-A5FC-AA6E91125EC5}" destId="{D175AD83-8DE3-C64C-9D12-DD3AB40FD0A0}" srcOrd="0" destOrd="0" presId="urn:microsoft.com/office/officeart/2005/8/layout/hierarchy4"/>
    <dgm:cxn modelId="{1FF930DC-5E9C-4C4C-A99C-CDD75F81EA47}" type="presOf" srcId="{440D6404-48E7-DC4D-891F-9268B7F274F3}" destId="{770EDFCD-F1A5-9142-A089-03B772CE7EBD}" srcOrd="0" destOrd="0" presId="urn:microsoft.com/office/officeart/2005/8/layout/hierarchy4"/>
    <dgm:cxn modelId="{4273B894-0E4A-DE45-B150-351E7068257A}" type="presOf" srcId="{9C434741-3CED-D142-B1AE-DBB4D9DF2E7D}" destId="{30D62F9A-E056-AC47-AD8F-A080C1C29829}" srcOrd="0" destOrd="0" presId="urn:microsoft.com/office/officeart/2005/8/layout/hierarchy4"/>
    <dgm:cxn modelId="{FDFE623A-D7E8-8E4B-83CB-45299BE5FBAD}" type="presOf" srcId="{F215C742-EF4B-C14D-89F9-571B55BEFE17}" destId="{C7C6111A-1494-774D-84FF-821AB2256118}" srcOrd="0" destOrd="0" presId="urn:microsoft.com/office/officeart/2005/8/layout/hierarchy4"/>
    <dgm:cxn modelId="{0E1A969A-EE35-794E-B219-5E7CC039E520}" srcId="{9C434741-3CED-D142-B1AE-DBB4D9DF2E7D}" destId="{6FC90C01-B45E-2040-A5FC-AA6E91125EC5}" srcOrd="4" destOrd="0" parTransId="{43F29B62-6D1B-ED4E-8511-3E978435C1A5}" sibTransId="{E6BD94D2-4C3C-3A43-8CB6-DA4B5496A5D8}"/>
    <dgm:cxn modelId="{875AC398-AB61-0A40-98CC-4233F20696AB}" type="presOf" srcId="{93EA2A89-9120-3E41-B332-2EFBCD3E3ECE}" destId="{FD23569D-39B7-494F-B275-96DBF7C5F0F7}" srcOrd="0" destOrd="0" presId="urn:microsoft.com/office/officeart/2005/8/layout/hierarchy4"/>
    <dgm:cxn modelId="{7E0272E4-0031-8E42-BEFE-AF7DBDD30FDA}" type="presOf" srcId="{32FB7E60-A0E8-EB4B-80CC-D9487A2AC86D}" destId="{30813AD0-B0A9-CD4E-8296-E0576AA76672}" srcOrd="0" destOrd="0" presId="urn:microsoft.com/office/officeart/2005/8/layout/hierarchy4"/>
    <dgm:cxn modelId="{4F55BDE8-69BB-BB41-8032-8F5A8BD0A295}" srcId="{9C434741-3CED-D142-B1AE-DBB4D9DF2E7D}" destId="{440D6404-48E7-DC4D-891F-9268B7F274F3}" srcOrd="3" destOrd="0" parTransId="{B1738276-6AEF-C943-992D-09B72AA00D4A}" sibTransId="{C7155A82-88D8-D041-9349-6D4317C1EF4F}"/>
    <dgm:cxn modelId="{9D22B678-2DF7-F249-AAC0-5E24D442E72B}" type="presParOf" srcId="{30D62F9A-E056-AC47-AD8F-A080C1C29829}" destId="{6480C6A5-9F5D-4348-B8E6-41CC566762CD}" srcOrd="0" destOrd="0" presId="urn:microsoft.com/office/officeart/2005/8/layout/hierarchy4"/>
    <dgm:cxn modelId="{CA249D31-EB8D-4048-A629-B30E9DD6A729}" type="presParOf" srcId="{6480C6A5-9F5D-4348-B8E6-41CC566762CD}" destId="{C7C6111A-1494-774D-84FF-821AB2256118}" srcOrd="0" destOrd="0" presId="urn:microsoft.com/office/officeart/2005/8/layout/hierarchy4"/>
    <dgm:cxn modelId="{3E5C0B9B-E87F-4949-A023-D07C854005F6}" type="presParOf" srcId="{6480C6A5-9F5D-4348-B8E6-41CC566762CD}" destId="{47E56211-0664-764A-83F1-B79F9551ACD9}" srcOrd="1" destOrd="0" presId="urn:microsoft.com/office/officeart/2005/8/layout/hierarchy4"/>
    <dgm:cxn modelId="{398A64AC-42F3-AF46-BE0F-FE4936B6AEF9}" type="presParOf" srcId="{30D62F9A-E056-AC47-AD8F-A080C1C29829}" destId="{67439213-79B1-6D4F-91D2-DBCB1AFC27C0}" srcOrd="1" destOrd="0" presId="urn:microsoft.com/office/officeart/2005/8/layout/hierarchy4"/>
    <dgm:cxn modelId="{BCDE6D59-D099-E74B-9424-57132723B039}" type="presParOf" srcId="{30D62F9A-E056-AC47-AD8F-A080C1C29829}" destId="{3CB81A9C-345D-B240-A461-F4E7B476955A}" srcOrd="2" destOrd="0" presId="urn:microsoft.com/office/officeart/2005/8/layout/hierarchy4"/>
    <dgm:cxn modelId="{1FEC6255-9CE4-A34E-99E5-B46091D4631B}" type="presParOf" srcId="{3CB81A9C-345D-B240-A461-F4E7B476955A}" destId="{FD23569D-39B7-494F-B275-96DBF7C5F0F7}" srcOrd="0" destOrd="0" presId="urn:microsoft.com/office/officeart/2005/8/layout/hierarchy4"/>
    <dgm:cxn modelId="{5FB36F10-A81D-5F45-8835-E4C9982F40B6}" type="presParOf" srcId="{3CB81A9C-345D-B240-A461-F4E7B476955A}" destId="{0E118834-672F-8745-8DFB-D6F37913EFA8}" srcOrd="1" destOrd="0" presId="urn:microsoft.com/office/officeart/2005/8/layout/hierarchy4"/>
    <dgm:cxn modelId="{783C1BD7-8D34-6243-A970-96B9ED154956}" type="presParOf" srcId="{30D62F9A-E056-AC47-AD8F-A080C1C29829}" destId="{C0A9FA14-F47B-EA48-92DC-A1F9AC1431A5}" srcOrd="3" destOrd="0" presId="urn:microsoft.com/office/officeart/2005/8/layout/hierarchy4"/>
    <dgm:cxn modelId="{4E5DBAFD-AF5A-7742-BB13-CC27866A5C90}" type="presParOf" srcId="{30D62F9A-E056-AC47-AD8F-A080C1C29829}" destId="{A8027395-59CA-3B46-A1C3-BC48984D7456}" srcOrd="4" destOrd="0" presId="urn:microsoft.com/office/officeart/2005/8/layout/hierarchy4"/>
    <dgm:cxn modelId="{4EE473D5-4FC9-0B47-9C5F-12D57D6BDD63}" type="presParOf" srcId="{A8027395-59CA-3B46-A1C3-BC48984D7456}" destId="{30813AD0-B0A9-CD4E-8296-E0576AA76672}" srcOrd="0" destOrd="0" presId="urn:microsoft.com/office/officeart/2005/8/layout/hierarchy4"/>
    <dgm:cxn modelId="{7E4D761D-16B6-874B-8F69-1B15D1F2AE21}" type="presParOf" srcId="{A8027395-59CA-3B46-A1C3-BC48984D7456}" destId="{87698DCE-C9C8-794E-8D5B-27A5EDCF9036}" srcOrd="1" destOrd="0" presId="urn:microsoft.com/office/officeart/2005/8/layout/hierarchy4"/>
    <dgm:cxn modelId="{AA326651-F14B-954F-B997-9439CBD70CB4}" type="presParOf" srcId="{30D62F9A-E056-AC47-AD8F-A080C1C29829}" destId="{645CCA0B-6789-EA4B-8B74-50ACA7C71481}" srcOrd="5" destOrd="0" presId="urn:microsoft.com/office/officeart/2005/8/layout/hierarchy4"/>
    <dgm:cxn modelId="{7B75B0D6-D4CE-0142-A0E1-2F594A095BDE}" type="presParOf" srcId="{30D62F9A-E056-AC47-AD8F-A080C1C29829}" destId="{50DC3CE1-C0D0-DE4C-8D4D-4742792DD7B5}" srcOrd="6" destOrd="0" presId="urn:microsoft.com/office/officeart/2005/8/layout/hierarchy4"/>
    <dgm:cxn modelId="{5C355B62-984D-5E40-87B3-48EA9777016F}" type="presParOf" srcId="{50DC3CE1-C0D0-DE4C-8D4D-4742792DD7B5}" destId="{770EDFCD-F1A5-9142-A089-03B772CE7EBD}" srcOrd="0" destOrd="0" presId="urn:microsoft.com/office/officeart/2005/8/layout/hierarchy4"/>
    <dgm:cxn modelId="{8DD292C3-2A9B-2342-99BE-C997872F3853}" type="presParOf" srcId="{50DC3CE1-C0D0-DE4C-8D4D-4742792DD7B5}" destId="{A38D26DA-D529-7E4F-9A1E-0398E071FEB5}" srcOrd="1" destOrd="0" presId="urn:microsoft.com/office/officeart/2005/8/layout/hierarchy4"/>
    <dgm:cxn modelId="{DB75B479-4960-6D4A-A43C-C0F4D2BFD49D}" type="presParOf" srcId="{30D62F9A-E056-AC47-AD8F-A080C1C29829}" destId="{39F4B6C7-5760-BE46-8BE0-91CE1BC2246F}" srcOrd="7" destOrd="0" presId="urn:microsoft.com/office/officeart/2005/8/layout/hierarchy4"/>
    <dgm:cxn modelId="{82E12551-D7D8-F845-82CB-0E5CCA90720A}" type="presParOf" srcId="{30D62F9A-E056-AC47-AD8F-A080C1C29829}" destId="{F405735F-50AC-7645-BEF2-3943EC69CD83}" srcOrd="8" destOrd="0" presId="urn:microsoft.com/office/officeart/2005/8/layout/hierarchy4"/>
    <dgm:cxn modelId="{74949D92-FCB9-954C-AC4C-1CC1C3BA4BA0}" type="presParOf" srcId="{F405735F-50AC-7645-BEF2-3943EC69CD83}" destId="{D175AD83-8DE3-C64C-9D12-DD3AB40FD0A0}" srcOrd="0" destOrd="0" presId="urn:microsoft.com/office/officeart/2005/8/layout/hierarchy4"/>
    <dgm:cxn modelId="{9B9B3070-7DFB-7340-A684-5FDCD91A54FB}" type="presParOf" srcId="{F405735F-50AC-7645-BEF2-3943EC69CD83}" destId="{0EA1609A-C60B-7F44-8E6D-9C42EB4CAE36}" srcOrd="1" destOrd="0" presId="urn:microsoft.com/office/officeart/2005/8/layout/hierarchy4"/>
  </dgm:cxnLst>
  <dgm:bg>
    <a:solidFill>
      <a:schemeClr val="bg2">
        <a:lumMod val="25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46EBA1B-E38A-C840-9C4D-1CA46ED70452}" type="doc">
      <dgm:prSet loTypeId="urn:microsoft.com/office/officeart/2005/8/layout/venn1" loCatId="relationship" qsTypeId="urn:microsoft.com/office/officeart/2005/8/quickstyle/3d9" qsCatId="3D" csTypeId="urn:microsoft.com/office/officeart/2005/8/colors/accent1_5" csCatId="accent1" phldr="1"/>
      <dgm:spPr/>
      <dgm:t>
        <a:bodyPr/>
        <a:lstStyle/>
        <a:p>
          <a:endParaRPr lang="en-GB"/>
        </a:p>
      </dgm:t>
    </dgm:pt>
    <dgm:pt modelId="{6AE04A35-A3E3-6646-B5F5-A09F851D7BB2}">
      <dgm:prSet custT="1"/>
      <dgm:spPr>
        <a:ln>
          <a:solidFill>
            <a:srgbClr val="C00000"/>
          </a:solidFill>
        </a:ln>
      </dgm:spPr>
      <dgm:t>
        <a:bodyPr/>
        <a:lstStyle/>
        <a:p>
          <a:r>
            <a:rPr lang="en-AU" sz="2400" b="0" dirty="0">
              <a:solidFill>
                <a:srgbClr val="C00000"/>
              </a:solidFill>
              <a:latin typeface="Algerian" pitchFamily="82" charset="77"/>
            </a:rPr>
            <a:t>Characteristics of Madani </a:t>
          </a:r>
        </a:p>
        <a:p>
          <a:r>
            <a:rPr lang="en-AU" sz="2400" b="0" dirty="0">
              <a:solidFill>
                <a:srgbClr val="C00000"/>
              </a:solidFill>
              <a:latin typeface="Algerian" pitchFamily="82" charset="77"/>
            </a:rPr>
            <a:t>verses</a:t>
          </a:r>
        </a:p>
      </dgm:t>
    </dgm:pt>
    <dgm:pt modelId="{B988CDC0-BCEA-D149-BC65-AC5982DA505F}" type="parTrans" cxnId="{7D087E60-03B3-C744-AA02-44B6F48B906B}">
      <dgm:prSet/>
      <dgm:spPr/>
      <dgm:t>
        <a:bodyPr/>
        <a:lstStyle/>
        <a:p>
          <a:endParaRPr lang="en-GB" sz="3200" b="1">
            <a:latin typeface="ACADEMY ENGRAVED LET PLAIN:1.0" panose="02000000000000000000" pitchFamily="2" charset="0"/>
          </a:endParaRPr>
        </a:p>
      </dgm:t>
    </dgm:pt>
    <dgm:pt modelId="{590B5A67-8864-6140-B80E-31DF61BFE019}" type="sibTrans" cxnId="{7D087E60-03B3-C744-AA02-44B6F48B906B}">
      <dgm:prSet/>
      <dgm:spPr/>
      <dgm:t>
        <a:bodyPr/>
        <a:lstStyle/>
        <a:p>
          <a:endParaRPr lang="en-GB" sz="3200" b="1">
            <a:latin typeface="ACADEMY ENGRAVED LET PLAIN:1.0" panose="02000000000000000000" pitchFamily="2" charset="0"/>
          </a:endParaRPr>
        </a:p>
      </dgm:t>
    </dgm:pt>
    <dgm:pt modelId="{164C895A-FDC5-F34F-B968-7715E534E42D}" type="pres">
      <dgm:prSet presAssocID="{B46EBA1B-E38A-C840-9C4D-1CA46ED70452}" presName="compositeShape" presStyleCnt="0">
        <dgm:presLayoutVars>
          <dgm:chMax val="7"/>
          <dgm:dir/>
          <dgm:resizeHandles val="exact"/>
        </dgm:presLayoutVars>
      </dgm:prSet>
      <dgm:spPr/>
      <dgm:t>
        <a:bodyPr/>
        <a:lstStyle/>
        <a:p>
          <a:endParaRPr lang="en-US"/>
        </a:p>
      </dgm:t>
    </dgm:pt>
    <dgm:pt modelId="{381D059C-C2FC-2C43-8772-8E375CA25D1C}" type="pres">
      <dgm:prSet presAssocID="{6AE04A35-A3E3-6646-B5F5-A09F851D7BB2}" presName="circ1TxSh" presStyleLbl="vennNode1" presStyleIdx="0" presStyleCnt="1" custLinFactNeighborX="4506" custLinFactNeighborY="11337"/>
      <dgm:spPr/>
      <dgm:t>
        <a:bodyPr/>
        <a:lstStyle/>
        <a:p>
          <a:endParaRPr lang="en-US"/>
        </a:p>
      </dgm:t>
    </dgm:pt>
  </dgm:ptLst>
  <dgm:cxnLst>
    <dgm:cxn modelId="{A595DCDC-690E-7C47-8E21-8E821714703C}" type="presOf" srcId="{6AE04A35-A3E3-6646-B5F5-A09F851D7BB2}" destId="{381D059C-C2FC-2C43-8772-8E375CA25D1C}" srcOrd="0" destOrd="0" presId="urn:microsoft.com/office/officeart/2005/8/layout/venn1"/>
    <dgm:cxn modelId="{7D087E60-03B3-C744-AA02-44B6F48B906B}" srcId="{B46EBA1B-E38A-C840-9C4D-1CA46ED70452}" destId="{6AE04A35-A3E3-6646-B5F5-A09F851D7BB2}" srcOrd="0" destOrd="0" parTransId="{B988CDC0-BCEA-D149-BC65-AC5982DA505F}" sibTransId="{590B5A67-8864-6140-B80E-31DF61BFE019}"/>
    <dgm:cxn modelId="{B881CFCE-3E0F-1042-9E6D-44E4A61186C7}" type="presOf" srcId="{B46EBA1B-E38A-C840-9C4D-1CA46ED70452}" destId="{164C895A-FDC5-F34F-B968-7715E534E42D}" srcOrd="0" destOrd="0" presId="urn:microsoft.com/office/officeart/2005/8/layout/venn1"/>
    <dgm:cxn modelId="{DC37060C-3FAC-BA43-9553-FDF4BF29DADE}" type="presParOf" srcId="{164C895A-FDC5-F34F-B968-7715E534E42D}" destId="{381D059C-C2FC-2C43-8772-8E375CA25D1C}" srcOrd="0" destOrd="0" presId="urn:microsoft.com/office/officeart/2005/8/layout/venn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FE382D02-3088-6C4B-A287-62692CC8E9B3}" type="doc">
      <dgm:prSet loTypeId="urn:microsoft.com/office/officeart/2005/8/layout/vProcess5" loCatId="relationship" qsTypeId="urn:microsoft.com/office/officeart/2005/8/quickstyle/simple1" qsCatId="simple" csTypeId="urn:microsoft.com/office/officeart/2005/8/colors/colorful3" csCatId="colorful" phldr="1"/>
      <dgm:spPr/>
      <dgm:t>
        <a:bodyPr/>
        <a:lstStyle/>
        <a:p>
          <a:endParaRPr lang="en-GB"/>
        </a:p>
      </dgm:t>
    </dgm:pt>
    <dgm:pt modelId="{D20D73ED-5438-1743-9DE2-01BCD305DA46}">
      <dgm:prSet custT="1"/>
      <dgm:spPr>
        <a:ln>
          <a:solidFill>
            <a:srgbClr val="C00000"/>
          </a:solidFill>
        </a:ln>
      </dgm:spPr>
      <dgm:t>
        <a:bodyPr/>
        <a:lstStyle/>
        <a:p>
          <a:r>
            <a:rPr lang="en-AU" sz="2000" b="1" dirty="0">
              <a:latin typeface="Batang" panose="02030600000101010101" pitchFamily="18" charset="-127"/>
              <a:ea typeface="Batang" panose="02030600000101010101" pitchFamily="18" charset="-127"/>
              <a:cs typeface="Andalus" panose="02020603050405020304" pitchFamily="18" charset="-78"/>
            </a:rPr>
            <a:t> 1) Every verse that mentions a punishment for a crime (</a:t>
          </a:r>
          <a:r>
            <a:rPr lang="en-AU" sz="2000" b="1" dirty="0" err="1">
              <a:latin typeface="Batang" panose="02030600000101010101" pitchFamily="18" charset="-127"/>
              <a:ea typeface="Batang" panose="02030600000101010101" pitchFamily="18" charset="-127"/>
              <a:cs typeface="Andalus" panose="02020603050405020304" pitchFamily="18" charset="-78"/>
            </a:rPr>
            <a:t>hudod</a:t>
          </a:r>
          <a:r>
            <a:rPr lang="en-AU" sz="2000" b="1" dirty="0">
              <a:latin typeface="Batang" panose="02030600000101010101" pitchFamily="18" charset="-127"/>
              <a:ea typeface="Batang" panose="02030600000101010101" pitchFamily="18" charset="-127"/>
              <a:cs typeface="Andalus" panose="02020603050405020304" pitchFamily="18" charset="-78"/>
            </a:rPr>
            <a:t>) is </a:t>
          </a:r>
          <a:r>
            <a:rPr lang="en-AU" sz="2000" b="1" dirty="0" err="1">
              <a:latin typeface="Batang" panose="02030600000101010101" pitchFamily="18" charset="-127"/>
              <a:ea typeface="Batang" panose="02030600000101010101" pitchFamily="18" charset="-127"/>
              <a:cs typeface="Andalus" panose="02020603050405020304" pitchFamily="18" charset="-78"/>
            </a:rPr>
            <a:t>madani</a:t>
          </a:r>
          <a:r>
            <a:rPr lang="en-AU" sz="2000" b="1" dirty="0">
              <a:latin typeface="Batang" panose="02030600000101010101" pitchFamily="18" charset="-127"/>
              <a:ea typeface="Batang" panose="02030600000101010101" pitchFamily="18" charset="-127"/>
              <a:cs typeface="Andalus" panose="02020603050405020304" pitchFamily="18" charset="-78"/>
            </a:rPr>
            <a:t>.</a:t>
          </a:r>
        </a:p>
      </dgm:t>
    </dgm:pt>
    <dgm:pt modelId="{FF95D1D2-5861-B849-9197-15F2922FA9BD}" type="parTrans" cxnId="{193996CD-F3E0-2B43-9F51-15CCFBD5978A}">
      <dgm:prSet/>
      <dgm:spPr/>
      <dgm:t>
        <a:bodyPr/>
        <a:lstStyle/>
        <a:p>
          <a:endParaRPr lang="en-GB"/>
        </a:p>
      </dgm:t>
    </dgm:pt>
    <dgm:pt modelId="{64B48E1F-1E11-7D4C-B5E2-00F61B423304}" type="sibTrans" cxnId="{193996CD-F3E0-2B43-9F51-15CCFBD5978A}">
      <dgm:prSet custT="1"/>
      <dgm:spPr/>
      <dgm:t>
        <a:bodyPr/>
        <a:lstStyle/>
        <a:p>
          <a:endParaRPr lang="en-GB" sz="2000" b="1">
            <a:latin typeface="Batang" panose="02030600000101010101" pitchFamily="18" charset="-127"/>
            <a:ea typeface="Batang" panose="02030600000101010101" pitchFamily="18" charset="-127"/>
            <a:cs typeface="Andalus" panose="02020603050405020304" pitchFamily="18" charset="-78"/>
          </a:endParaRPr>
        </a:p>
      </dgm:t>
    </dgm:pt>
    <dgm:pt modelId="{65A29F97-5CB7-FA42-B7F1-F2746823AA44}">
      <dgm:prSet custT="1"/>
      <dgm:spPr>
        <a:ln>
          <a:solidFill>
            <a:srgbClr val="C00000"/>
          </a:solidFill>
        </a:ln>
      </dgm:spPr>
      <dgm:t>
        <a:bodyPr/>
        <a:lstStyle/>
        <a:p>
          <a:r>
            <a:rPr lang="en-AU" sz="2000" b="1" dirty="0">
              <a:latin typeface="Batang" panose="02030600000101010101" pitchFamily="18" charset="-127"/>
              <a:ea typeface="Batang" panose="02030600000101010101" pitchFamily="18" charset="-127"/>
              <a:cs typeface="Andalus" panose="02020603050405020304" pitchFamily="18" charset="-78"/>
            </a:rPr>
            <a:t>2 ) Every surah mentions the hypocrites is </a:t>
          </a:r>
          <a:r>
            <a:rPr lang="en-AU" sz="2000" b="1" dirty="0" err="1">
              <a:latin typeface="Batang" panose="02030600000101010101" pitchFamily="18" charset="-127"/>
              <a:ea typeface="Batang" panose="02030600000101010101" pitchFamily="18" charset="-127"/>
              <a:cs typeface="Andalus" panose="02020603050405020304" pitchFamily="18" charset="-78"/>
            </a:rPr>
            <a:t>madani</a:t>
          </a:r>
          <a:r>
            <a:rPr lang="en-AU" sz="2000" b="1" dirty="0">
              <a:latin typeface="Batang" panose="02030600000101010101" pitchFamily="18" charset="-127"/>
              <a:ea typeface="Batang" panose="02030600000101010101" pitchFamily="18" charset="-127"/>
              <a:cs typeface="Andalus" panose="02020603050405020304" pitchFamily="18" charset="-78"/>
            </a:rPr>
            <a:t>, except Surah </a:t>
          </a:r>
          <a:r>
            <a:rPr lang="en-AU" sz="2000" b="1" dirty="0" err="1">
              <a:latin typeface="Batang" panose="02030600000101010101" pitchFamily="18" charset="-127"/>
              <a:ea typeface="Batang" panose="02030600000101010101" pitchFamily="18" charset="-127"/>
              <a:cs typeface="Andalus" panose="02020603050405020304" pitchFamily="18" charset="-78"/>
            </a:rPr>
            <a:t>Ankabot</a:t>
          </a:r>
          <a:r>
            <a:rPr lang="en-AU" sz="2000" b="1" dirty="0">
              <a:latin typeface="Batang" panose="02030600000101010101" pitchFamily="18" charset="-127"/>
              <a:ea typeface="Batang" panose="02030600000101010101" pitchFamily="18" charset="-127"/>
              <a:cs typeface="Andalus" panose="02020603050405020304" pitchFamily="18" charset="-78"/>
            </a:rPr>
            <a:t>. </a:t>
          </a:r>
        </a:p>
      </dgm:t>
    </dgm:pt>
    <dgm:pt modelId="{E99FE3C4-790E-7F4C-8E20-475080F879A6}" type="parTrans" cxnId="{3E4FB335-0976-7147-B221-EA63AE8C7504}">
      <dgm:prSet/>
      <dgm:spPr/>
      <dgm:t>
        <a:bodyPr/>
        <a:lstStyle/>
        <a:p>
          <a:endParaRPr lang="en-GB"/>
        </a:p>
      </dgm:t>
    </dgm:pt>
    <dgm:pt modelId="{C2344261-F7AE-0549-A6ED-4D96D5DFBBD9}" type="sibTrans" cxnId="{3E4FB335-0976-7147-B221-EA63AE8C7504}">
      <dgm:prSet custT="1"/>
      <dgm:spPr/>
      <dgm:t>
        <a:bodyPr/>
        <a:lstStyle/>
        <a:p>
          <a:endParaRPr lang="en-GB" sz="2000" b="1">
            <a:latin typeface="Batang" panose="02030600000101010101" pitchFamily="18" charset="-127"/>
            <a:ea typeface="Batang" panose="02030600000101010101" pitchFamily="18" charset="-127"/>
            <a:cs typeface="Andalus" panose="02020603050405020304" pitchFamily="18" charset="-78"/>
          </a:endParaRPr>
        </a:p>
      </dgm:t>
    </dgm:pt>
    <dgm:pt modelId="{8F7586D7-EC88-EE46-8375-455EEB066BF3}">
      <dgm:prSet custT="1"/>
      <dgm:spPr>
        <a:ln>
          <a:solidFill>
            <a:srgbClr val="C00000"/>
          </a:solidFill>
        </a:ln>
      </dgm:spPr>
      <dgm:t>
        <a:bodyPr/>
        <a:lstStyle/>
        <a:p>
          <a:r>
            <a:rPr lang="en-AU" sz="2000" b="1" dirty="0">
              <a:latin typeface="Batang" panose="02030600000101010101" pitchFamily="18" charset="-127"/>
              <a:ea typeface="Batang" panose="02030600000101010101" pitchFamily="18" charset="-127"/>
              <a:cs typeface="Andalus" panose="02020603050405020304" pitchFamily="18" charset="-78"/>
            </a:rPr>
            <a:t>3) Every surah that addresses the Jews and Christians is </a:t>
          </a:r>
          <a:r>
            <a:rPr lang="en-AU" sz="2000" b="1" dirty="0" err="1">
              <a:latin typeface="Batang" panose="02030600000101010101" pitchFamily="18" charset="-127"/>
              <a:ea typeface="Batang" panose="02030600000101010101" pitchFamily="18" charset="-127"/>
              <a:cs typeface="Andalus" panose="02020603050405020304" pitchFamily="18" charset="-78"/>
            </a:rPr>
            <a:t>madani</a:t>
          </a:r>
          <a:r>
            <a:rPr lang="en-AU" sz="2000" b="1" dirty="0">
              <a:latin typeface="Batang" panose="02030600000101010101" pitchFamily="18" charset="-127"/>
              <a:ea typeface="Batang" panose="02030600000101010101" pitchFamily="18" charset="-127"/>
              <a:cs typeface="Andalus" panose="02020603050405020304" pitchFamily="18" charset="-78"/>
            </a:rPr>
            <a:t>.</a:t>
          </a:r>
        </a:p>
      </dgm:t>
    </dgm:pt>
    <dgm:pt modelId="{30327164-B47D-EB4D-BD48-0D554D77B447}" type="parTrans" cxnId="{DF4D0E83-320C-B140-9C69-B45DD67C27DB}">
      <dgm:prSet/>
      <dgm:spPr/>
      <dgm:t>
        <a:bodyPr/>
        <a:lstStyle/>
        <a:p>
          <a:endParaRPr lang="en-GB"/>
        </a:p>
      </dgm:t>
    </dgm:pt>
    <dgm:pt modelId="{A52A394E-9E0F-F34A-8165-4093F854CC04}" type="sibTrans" cxnId="{DF4D0E83-320C-B140-9C69-B45DD67C27DB}">
      <dgm:prSet custT="1"/>
      <dgm:spPr/>
      <dgm:t>
        <a:bodyPr/>
        <a:lstStyle/>
        <a:p>
          <a:endParaRPr lang="en-GB" sz="2000" b="1">
            <a:latin typeface="Batang" panose="02030600000101010101" pitchFamily="18" charset="-127"/>
            <a:ea typeface="Batang" panose="02030600000101010101" pitchFamily="18" charset="-127"/>
            <a:cs typeface="Andalus" panose="02020603050405020304" pitchFamily="18" charset="-78"/>
          </a:endParaRPr>
        </a:p>
      </dgm:t>
    </dgm:pt>
    <dgm:pt modelId="{083E21D7-88FE-944A-85A4-4C2D6C867000}">
      <dgm:prSet custT="1"/>
      <dgm:spPr>
        <a:ln>
          <a:solidFill>
            <a:srgbClr val="C00000"/>
          </a:solidFill>
        </a:ln>
      </dgm:spPr>
      <dgm:t>
        <a:bodyPr/>
        <a:lstStyle/>
        <a:p>
          <a:r>
            <a:rPr lang="en-AU" sz="2000" b="1" dirty="0">
              <a:latin typeface="Batang" panose="02030600000101010101" pitchFamily="18" charset="-127"/>
              <a:ea typeface="Batang" panose="02030600000101010101" pitchFamily="18" charset="-127"/>
              <a:cs typeface="Andalus" panose="02020603050405020304" pitchFamily="18" charset="-78"/>
            </a:rPr>
            <a:t>4) Every surah that mentions jihad is </a:t>
          </a:r>
          <a:r>
            <a:rPr lang="en-AU" sz="2000" b="1" dirty="0" err="1">
              <a:latin typeface="Batang" panose="02030600000101010101" pitchFamily="18" charset="-127"/>
              <a:ea typeface="Batang" panose="02030600000101010101" pitchFamily="18" charset="-127"/>
              <a:cs typeface="Andalus" panose="02020603050405020304" pitchFamily="18" charset="-78"/>
            </a:rPr>
            <a:t>madani</a:t>
          </a:r>
          <a:r>
            <a:rPr lang="en-AU" sz="2000" b="1" dirty="0">
              <a:latin typeface="Batang" panose="02030600000101010101" pitchFamily="18" charset="-127"/>
              <a:ea typeface="Batang" panose="02030600000101010101" pitchFamily="18" charset="-127"/>
              <a:cs typeface="Andalus" panose="02020603050405020304" pitchFamily="18" charset="-78"/>
            </a:rPr>
            <a:t>.</a:t>
          </a:r>
        </a:p>
      </dgm:t>
    </dgm:pt>
    <dgm:pt modelId="{06BA7AEB-9D08-CD48-A872-E6585BA1BF7D}" type="parTrans" cxnId="{B76F486C-4B0E-D244-B837-37FA7A6671FD}">
      <dgm:prSet/>
      <dgm:spPr/>
      <dgm:t>
        <a:bodyPr/>
        <a:lstStyle/>
        <a:p>
          <a:endParaRPr lang="en-GB"/>
        </a:p>
      </dgm:t>
    </dgm:pt>
    <dgm:pt modelId="{C32587E5-E363-5B4A-B830-2F2CCEA9E705}" type="sibTrans" cxnId="{B76F486C-4B0E-D244-B837-37FA7A6671FD}">
      <dgm:prSet custT="1"/>
      <dgm:spPr/>
      <dgm:t>
        <a:bodyPr/>
        <a:lstStyle/>
        <a:p>
          <a:pPr rtl="0"/>
          <a:endParaRPr lang="en-GB" sz="2000" b="1">
            <a:latin typeface="Batang" panose="02030600000101010101" pitchFamily="18" charset="-127"/>
            <a:ea typeface="Batang" panose="02030600000101010101" pitchFamily="18" charset="-127"/>
            <a:cs typeface="Andalus" panose="02020603050405020304" pitchFamily="18" charset="-78"/>
          </a:endParaRPr>
        </a:p>
      </dgm:t>
    </dgm:pt>
    <dgm:pt modelId="{CAE2A645-DFC8-5348-99A0-FF140283ACD4}">
      <dgm:prSet custT="1"/>
      <dgm:spPr>
        <a:ln>
          <a:solidFill>
            <a:srgbClr val="C00000"/>
          </a:solidFill>
        </a:ln>
      </dgm:spPr>
      <dgm:t>
        <a:bodyPr/>
        <a:lstStyle/>
        <a:p>
          <a:r>
            <a:rPr lang="en-AU" sz="2000" b="1" dirty="0">
              <a:latin typeface="Batang" panose="02030600000101010101" pitchFamily="18" charset="-127"/>
              <a:ea typeface="Batang" panose="02030600000101010101" pitchFamily="18" charset="-127"/>
              <a:cs typeface="Andalus" panose="02020603050405020304" pitchFamily="18" charset="-78"/>
            </a:rPr>
            <a:t>5) Generally, </a:t>
          </a:r>
          <a:r>
            <a:rPr lang="en-AU" sz="2000" b="1" dirty="0" err="1">
              <a:latin typeface="Batang" panose="02030600000101010101" pitchFamily="18" charset="-127"/>
              <a:ea typeface="Batang" panose="02030600000101010101" pitchFamily="18" charset="-127"/>
              <a:cs typeface="Andalus" panose="02020603050405020304" pitchFamily="18" charset="-78"/>
            </a:rPr>
            <a:t>madani</a:t>
          </a:r>
          <a:r>
            <a:rPr lang="en-AU" sz="2000" b="1" dirty="0">
              <a:latin typeface="Batang" panose="02030600000101010101" pitchFamily="18" charset="-127"/>
              <a:ea typeface="Batang" panose="02030600000101010101" pitchFamily="18" charset="-127"/>
              <a:cs typeface="Andalus" panose="02020603050405020304" pitchFamily="18" charset="-78"/>
            </a:rPr>
            <a:t> verses are longer than </a:t>
          </a:r>
          <a:r>
            <a:rPr lang="en-AU" sz="2000" b="1" dirty="0" err="1">
              <a:latin typeface="Batang" panose="02030600000101010101" pitchFamily="18" charset="-127"/>
              <a:ea typeface="Batang" panose="02030600000101010101" pitchFamily="18" charset="-127"/>
              <a:cs typeface="Andalus" panose="02020603050405020304" pitchFamily="18" charset="-78"/>
            </a:rPr>
            <a:t>makki’s</a:t>
          </a:r>
          <a:r>
            <a:rPr lang="en-AU" sz="2000" b="1" dirty="0">
              <a:latin typeface="Batang" panose="02030600000101010101" pitchFamily="18" charset="-127"/>
              <a:ea typeface="Batang" panose="02030600000101010101" pitchFamily="18" charset="-127"/>
              <a:cs typeface="Andalus" panose="02020603050405020304" pitchFamily="18" charset="-78"/>
            </a:rPr>
            <a:t>.</a:t>
          </a:r>
        </a:p>
      </dgm:t>
    </dgm:pt>
    <dgm:pt modelId="{47898913-B6EF-A14C-9A84-B60C3D234B32}" type="parTrans" cxnId="{E68656CD-4C37-C848-859A-BD4F57B6B00A}">
      <dgm:prSet/>
      <dgm:spPr/>
      <dgm:t>
        <a:bodyPr/>
        <a:lstStyle/>
        <a:p>
          <a:endParaRPr lang="en-GB"/>
        </a:p>
      </dgm:t>
    </dgm:pt>
    <dgm:pt modelId="{3E787359-133C-244C-98CB-9DDC03B7D3BB}" type="sibTrans" cxnId="{E68656CD-4C37-C848-859A-BD4F57B6B00A}">
      <dgm:prSet/>
      <dgm:spPr/>
      <dgm:t>
        <a:bodyPr/>
        <a:lstStyle/>
        <a:p>
          <a:endParaRPr lang="en-GB"/>
        </a:p>
      </dgm:t>
    </dgm:pt>
    <dgm:pt modelId="{11A6DF90-1DAB-F343-A731-0547FACD4998}" type="pres">
      <dgm:prSet presAssocID="{FE382D02-3088-6C4B-A287-62692CC8E9B3}" presName="outerComposite" presStyleCnt="0">
        <dgm:presLayoutVars>
          <dgm:chMax val="5"/>
          <dgm:dir/>
          <dgm:resizeHandles val="exact"/>
        </dgm:presLayoutVars>
      </dgm:prSet>
      <dgm:spPr/>
      <dgm:t>
        <a:bodyPr/>
        <a:lstStyle/>
        <a:p>
          <a:endParaRPr lang="en-US"/>
        </a:p>
      </dgm:t>
    </dgm:pt>
    <dgm:pt modelId="{249090B1-53A1-A84C-B754-C1281C7F23D3}" type="pres">
      <dgm:prSet presAssocID="{FE382D02-3088-6C4B-A287-62692CC8E9B3}" presName="dummyMaxCanvas" presStyleCnt="0">
        <dgm:presLayoutVars/>
      </dgm:prSet>
      <dgm:spPr/>
    </dgm:pt>
    <dgm:pt modelId="{5697EB7C-BCDD-4444-8049-8B93A8BA456C}" type="pres">
      <dgm:prSet presAssocID="{FE382D02-3088-6C4B-A287-62692CC8E9B3}" presName="FiveNodes_1" presStyleLbl="node1" presStyleIdx="0" presStyleCnt="5" custScaleX="106077" custLinFactNeighborX="5474" custLinFactNeighborY="48533">
        <dgm:presLayoutVars>
          <dgm:bulletEnabled val="1"/>
        </dgm:presLayoutVars>
      </dgm:prSet>
      <dgm:spPr/>
      <dgm:t>
        <a:bodyPr/>
        <a:lstStyle/>
        <a:p>
          <a:endParaRPr lang="en-US"/>
        </a:p>
      </dgm:t>
    </dgm:pt>
    <dgm:pt modelId="{B9E7E8CC-0102-534D-81D1-87752C29D252}" type="pres">
      <dgm:prSet presAssocID="{FE382D02-3088-6C4B-A287-62692CC8E9B3}" presName="FiveNodes_2" presStyleLbl="node1" presStyleIdx="1" presStyleCnt="5" custScaleX="108767" custLinFactNeighborX="3923" custLinFactNeighborY="29566">
        <dgm:presLayoutVars>
          <dgm:bulletEnabled val="1"/>
        </dgm:presLayoutVars>
      </dgm:prSet>
      <dgm:spPr/>
      <dgm:t>
        <a:bodyPr/>
        <a:lstStyle/>
        <a:p>
          <a:endParaRPr lang="en-US"/>
        </a:p>
      </dgm:t>
    </dgm:pt>
    <dgm:pt modelId="{8783083E-7AC4-A04E-A060-3FF9DDB38554}" type="pres">
      <dgm:prSet presAssocID="{FE382D02-3088-6C4B-A287-62692CC8E9B3}" presName="FiveNodes_3" presStyleLbl="node1" presStyleIdx="2" presStyleCnt="5" custScaleX="101881" custLinFactNeighborX="115" custLinFactNeighborY="14566">
        <dgm:presLayoutVars>
          <dgm:bulletEnabled val="1"/>
        </dgm:presLayoutVars>
      </dgm:prSet>
      <dgm:spPr/>
      <dgm:t>
        <a:bodyPr/>
        <a:lstStyle/>
        <a:p>
          <a:endParaRPr lang="en-US"/>
        </a:p>
      </dgm:t>
    </dgm:pt>
    <dgm:pt modelId="{4CBC7719-A663-BC45-B036-7AAFF81F5AF2}" type="pres">
      <dgm:prSet presAssocID="{FE382D02-3088-6C4B-A287-62692CC8E9B3}" presName="FiveNodes_4" presStyleLbl="node1" presStyleIdx="3" presStyleCnt="5" custScaleX="104435">
        <dgm:presLayoutVars>
          <dgm:bulletEnabled val="1"/>
        </dgm:presLayoutVars>
      </dgm:prSet>
      <dgm:spPr/>
      <dgm:t>
        <a:bodyPr/>
        <a:lstStyle/>
        <a:p>
          <a:endParaRPr lang="en-US"/>
        </a:p>
      </dgm:t>
    </dgm:pt>
    <dgm:pt modelId="{CDFE9FC0-B6B6-9040-84A8-1D1DE88C2B13}" type="pres">
      <dgm:prSet presAssocID="{FE382D02-3088-6C4B-A287-62692CC8E9B3}" presName="FiveNodes_5" presStyleLbl="node1" presStyleIdx="4" presStyleCnt="5" custScaleX="96138" custLinFactNeighborX="-5998" custLinFactNeighborY="-10940">
        <dgm:presLayoutVars>
          <dgm:bulletEnabled val="1"/>
        </dgm:presLayoutVars>
      </dgm:prSet>
      <dgm:spPr/>
      <dgm:t>
        <a:bodyPr/>
        <a:lstStyle/>
        <a:p>
          <a:endParaRPr lang="en-US"/>
        </a:p>
      </dgm:t>
    </dgm:pt>
    <dgm:pt modelId="{59B57DB4-9D1C-5648-9E4C-7B08F473706B}" type="pres">
      <dgm:prSet presAssocID="{FE382D02-3088-6C4B-A287-62692CC8E9B3}" presName="FiveConn_1-2" presStyleLbl="fgAccFollowNode1" presStyleIdx="0" presStyleCnt="4">
        <dgm:presLayoutVars>
          <dgm:bulletEnabled val="1"/>
        </dgm:presLayoutVars>
      </dgm:prSet>
      <dgm:spPr/>
      <dgm:t>
        <a:bodyPr/>
        <a:lstStyle/>
        <a:p>
          <a:endParaRPr lang="en-US"/>
        </a:p>
      </dgm:t>
    </dgm:pt>
    <dgm:pt modelId="{96B3BADA-6169-F94D-A875-B9AF39BD4877}" type="pres">
      <dgm:prSet presAssocID="{FE382D02-3088-6C4B-A287-62692CC8E9B3}" presName="FiveConn_2-3" presStyleLbl="fgAccFollowNode1" presStyleIdx="1" presStyleCnt="4">
        <dgm:presLayoutVars>
          <dgm:bulletEnabled val="1"/>
        </dgm:presLayoutVars>
      </dgm:prSet>
      <dgm:spPr/>
      <dgm:t>
        <a:bodyPr/>
        <a:lstStyle/>
        <a:p>
          <a:endParaRPr lang="en-US"/>
        </a:p>
      </dgm:t>
    </dgm:pt>
    <dgm:pt modelId="{3D2C5C6D-6E1D-6B40-9D9E-6806BCAE6D49}" type="pres">
      <dgm:prSet presAssocID="{FE382D02-3088-6C4B-A287-62692CC8E9B3}" presName="FiveConn_3-4" presStyleLbl="fgAccFollowNode1" presStyleIdx="2" presStyleCnt="4">
        <dgm:presLayoutVars>
          <dgm:bulletEnabled val="1"/>
        </dgm:presLayoutVars>
      </dgm:prSet>
      <dgm:spPr/>
      <dgm:t>
        <a:bodyPr/>
        <a:lstStyle/>
        <a:p>
          <a:endParaRPr lang="en-US"/>
        </a:p>
      </dgm:t>
    </dgm:pt>
    <dgm:pt modelId="{5D5B962D-A281-4D40-94D3-61F36176EDED}" type="pres">
      <dgm:prSet presAssocID="{FE382D02-3088-6C4B-A287-62692CC8E9B3}" presName="FiveConn_4-5" presStyleLbl="fgAccFollowNode1" presStyleIdx="3" presStyleCnt="4">
        <dgm:presLayoutVars>
          <dgm:bulletEnabled val="1"/>
        </dgm:presLayoutVars>
      </dgm:prSet>
      <dgm:spPr/>
      <dgm:t>
        <a:bodyPr/>
        <a:lstStyle/>
        <a:p>
          <a:endParaRPr lang="en-US"/>
        </a:p>
      </dgm:t>
    </dgm:pt>
    <dgm:pt modelId="{E07FBE78-2F49-614F-9C8C-7F25B9875CEE}" type="pres">
      <dgm:prSet presAssocID="{FE382D02-3088-6C4B-A287-62692CC8E9B3}" presName="FiveNodes_1_text" presStyleLbl="node1" presStyleIdx="4" presStyleCnt="5">
        <dgm:presLayoutVars>
          <dgm:bulletEnabled val="1"/>
        </dgm:presLayoutVars>
      </dgm:prSet>
      <dgm:spPr/>
      <dgm:t>
        <a:bodyPr/>
        <a:lstStyle/>
        <a:p>
          <a:endParaRPr lang="en-US"/>
        </a:p>
      </dgm:t>
    </dgm:pt>
    <dgm:pt modelId="{6974B85F-A77E-624E-91E8-7056684AB1C4}" type="pres">
      <dgm:prSet presAssocID="{FE382D02-3088-6C4B-A287-62692CC8E9B3}" presName="FiveNodes_2_text" presStyleLbl="node1" presStyleIdx="4" presStyleCnt="5">
        <dgm:presLayoutVars>
          <dgm:bulletEnabled val="1"/>
        </dgm:presLayoutVars>
      </dgm:prSet>
      <dgm:spPr/>
      <dgm:t>
        <a:bodyPr/>
        <a:lstStyle/>
        <a:p>
          <a:endParaRPr lang="en-US"/>
        </a:p>
      </dgm:t>
    </dgm:pt>
    <dgm:pt modelId="{04DB48C3-4CFE-C846-9F66-1D3087AA361B}" type="pres">
      <dgm:prSet presAssocID="{FE382D02-3088-6C4B-A287-62692CC8E9B3}" presName="FiveNodes_3_text" presStyleLbl="node1" presStyleIdx="4" presStyleCnt="5">
        <dgm:presLayoutVars>
          <dgm:bulletEnabled val="1"/>
        </dgm:presLayoutVars>
      </dgm:prSet>
      <dgm:spPr/>
      <dgm:t>
        <a:bodyPr/>
        <a:lstStyle/>
        <a:p>
          <a:endParaRPr lang="en-US"/>
        </a:p>
      </dgm:t>
    </dgm:pt>
    <dgm:pt modelId="{54CA220A-3378-7D43-B028-1CD6DAE7DC14}" type="pres">
      <dgm:prSet presAssocID="{FE382D02-3088-6C4B-A287-62692CC8E9B3}" presName="FiveNodes_4_text" presStyleLbl="node1" presStyleIdx="4" presStyleCnt="5">
        <dgm:presLayoutVars>
          <dgm:bulletEnabled val="1"/>
        </dgm:presLayoutVars>
      </dgm:prSet>
      <dgm:spPr/>
      <dgm:t>
        <a:bodyPr/>
        <a:lstStyle/>
        <a:p>
          <a:endParaRPr lang="en-US"/>
        </a:p>
      </dgm:t>
    </dgm:pt>
    <dgm:pt modelId="{DD39C41F-EFFB-0A4E-8DE2-3E506030DD09}" type="pres">
      <dgm:prSet presAssocID="{FE382D02-3088-6C4B-A287-62692CC8E9B3}" presName="FiveNodes_5_text" presStyleLbl="node1" presStyleIdx="4" presStyleCnt="5">
        <dgm:presLayoutVars>
          <dgm:bulletEnabled val="1"/>
        </dgm:presLayoutVars>
      </dgm:prSet>
      <dgm:spPr/>
      <dgm:t>
        <a:bodyPr/>
        <a:lstStyle/>
        <a:p>
          <a:endParaRPr lang="en-US"/>
        </a:p>
      </dgm:t>
    </dgm:pt>
  </dgm:ptLst>
  <dgm:cxnLst>
    <dgm:cxn modelId="{DF4D0E83-320C-B140-9C69-B45DD67C27DB}" srcId="{FE382D02-3088-6C4B-A287-62692CC8E9B3}" destId="{8F7586D7-EC88-EE46-8375-455EEB066BF3}" srcOrd="2" destOrd="0" parTransId="{30327164-B47D-EB4D-BD48-0D554D77B447}" sibTransId="{A52A394E-9E0F-F34A-8165-4093F854CC04}"/>
    <dgm:cxn modelId="{8DF25C87-8C65-F149-8AF3-B538C6198BE3}" type="presOf" srcId="{C32587E5-E363-5B4A-B830-2F2CCEA9E705}" destId="{5D5B962D-A281-4D40-94D3-61F36176EDED}" srcOrd="0" destOrd="0" presId="urn:microsoft.com/office/officeart/2005/8/layout/vProcess5"/>
    <dgm:cxn modelId="{809BCFDF-27D9-FE4A-8C84-92D1A0FC54AB}" type="presOf" srcId="{D20D73ED-5438-1743-9DE2-01BCD305DA46}" destId="{E07FBE78-2F49-614F-9C8C-7F25B9875CEE}" srcOrd="1" destOrd="0" presId="urn:microsoft.com/office/officeart/2005/8/layout/vProcess5"/>
    <dgm:cxn modelId="{0B15EF12-E21B-3C4F-8C7D-AAA01593D38F}" type="presOf" srcId="{8F7586D7-EC88-EE46-8375-455EEB066BF3}" destId="{04DB48C3-4CFE-C846-9F66-1D3087AA361B}" srcOrd="1" destOrd="0" presId="urn:microsoft.com/office/officeart/2005/8/layout/vProcess5"/>
    <dgm:cxn modelId="{3D4754D1-2318-5B47-A039-A89BDD0DDF22}" type="presOf" srcId="{C2344261-F7AE-0549-A6ED-4D96D5DFBBD9}" destId="{96B3BADA-6169-F94D-A875-B9AF39BD4877}" srcOrd="0" destOrd="0" presId="urn:microsoft.com/office/officeart/2005/8/layout/vProcess5"/>
    <dgm:cxn modelId="{C4571B4F-D577-5948-A707-7E4096A40EDF}" type="presOf" srcId="{083E21D7-88FE-944A-85A4-4C2D6C867000}" destId="{54CA220A-3378-7D43-B028-1CD6DAE7DC14}" srcOrd="1" destOrd="0" presId="urn:microsoft.com/office/officeart/2005/8/layout/vProcess5"/>
    <dgm:cxn modelId="{EFC0F560-A3B5-234B-B210-87BF65260C15}" type="presOf" srcId="{083E21D7-88FE-944A-85A4-4C2D6C867000}" destId="{4CBC7719-A663-BC45-B036-7AAFF81F5AF2}" srcOrd="0" destOrd="0" presId="urn:microsoft.com/office/officeart/2005/8/layout/vProcess5"/>
    <dgm:cxn modelId="{4DE2A6B8-6A4E-464E-A970-2C55BF33636A}" type="presOf" srcId="{D20D73ED-5438-1743-9DE2-01BCD305DA46}" destId="{5697EB7C-BCDD-4444-8049-8B93A8BA456C}" srcOrd="0" destOrd="0" presId="urn:microsoft.com/office/officeart/2005/8/layout/vProcess5"/>
    <dgm:cxn modelId="{9F3ACCD9-4C2E-3641-8804-54FAEEEBE4CD}" type="presOf" srcId="{8F7586D7-EC88-EE46-8375-455EEB066BF3}" destId="{8783083E-7AC4-A04E-A060-3FF9DDB38554}" srcOrd="0" destOrd="0" presId="urn:microsoft.com/office/officeart/2005/8/layout/vProcess5"/>
    <dgm:cxn modelId="{E561870C-15DD-1C43-B4AC-F765E0974036}" type="presOf" srcId="{A52A394E-9E0F-F34A-8165-4093F854CC04}" destId="{3D2C5C6D-6E1D-6B40-9D9E-6806BCAE6D49}" srcOrd="0" destOrd="0" presId="urn:microsoft.com/office/officeart/2005/8/layout/vProcess5"/>
    <dgm:cxn modelId="{B76F486C-4B0E-D244-B837-37FA7A6671FD}" srcId="{FE382D02-3088-6C4B-A287-62692CC8E9B3}" destId="{083E21D7-88FE-944A-85A4-4C2D6C867000}" srcOrd="3" destOrd="0" parTransId="{06BA7AEB-9D08-CD48-A872-E6585BA1BF7D}" sibTransId="{C32587E5-E363-5B4A-B830-2F2CCEA9E705}"/>
    <dgm:cxn modelId="{193996CD-F3E0-2B43-9F51-15CCFBD5978A}" srcId="{FE382D02-3088-6C4B-A287-62692CC8E9B3}" destId="{D20D73ED-5438-1743-9DE2-01BCD305DA46}" srcOrd="0" destOrd="0" parTransId="{FF95D1D2-5861-B849-9197-15F2922FA9BD}" sibTransId="{64B48E1F-1E11-7D4C-B5E2-00F61B423304}"/>
    <dgm:cxn modelId="{E68656CD-4C37-C848-859A-BD4F57B6B00A}" srcId="{FE382D02-3088-6C4B-A287-62692CC8E9B3}" destId="{CAE2A645-DFC8-5348-99A0-FF140283ACD4}" srcOrd="4" destOrd="0" parTransId="{47898913-B6EF-A14C-9A84-B60C3D234B32}" sibTransId="{3E787359-133C-244C-98CB-9DDC03B7D3BB}"/>
    <dgm:cxn modelId="{CF466384-9439-E14F-841B-2C903E4BA6AD}" type="presOf" srcId="{64B48E1F-1E11-7D4C-B5E2-00F61B423304}" destId="{59B57DB4-9D1C-5648-9E4C-7B08F473706B}" srcOrd="0" destOrd="0" presId="urn:microsoft.com/office/officeart/2005/8/layout/vProcess5"/>
    <dgm:cxn modelId="{2F71CB32-B2B6-5341-9B09-77262D29CD75}" type="presOf" srcId="{FE382D02-3088-6C4B-A287-62692CC8E9B3}" destId="{11A6DF90-1DAB-F343-A731-0547FACD4998}" srcOrd="0" destOrd="0" presId="urn:microsoft.com/office/officeart/2005/8/layout/vProcess5"/>
    <dgm:cxn modelId="{EBFE16CC-AFB9-9144-BFFD-CEBCBFC74F44}" type="presOf" srcId="{CAE2A645-DFC8-5348-99A0-FF140283ACD4}" destId="{DD39C41F-EFFB-0A4E-8DE2-3E506030DD09}" srcOrd="1" destOrd="0" presId="urn:microsoft.com/office/officeart/2005/8/layout/vProcess5"/>
    <dgm:cxn modelId="{78A8C89F-66EB-6244-A611-139DD644BF8F}" type="presOf" srcId="{65A29F97-5CB7-FA42-B7F1-F2746823AA44}" destId="{B9E7E8CC-0102-534D-81D1-87752C29D252}" srcOrd="0" destOrd="0" presId="urn:microsoft.com/office/officeart/2005/8/layout/vProcess5"/>
    <dgm:cxn modelId="{3E4FB335-0976-7147-B221-EA63AE8C7504}" srcId="{FE382D02-3088-6C4B-A287-62692CC8E9B3}" destId="{65A29F97-5CB7-FA42-B7F1-F2746823AA44}" srcOrd="1" destOrd="0" parTransId="{E99FE3C4-790E-7F4C-8E20-475080F879A6}" sibTransId="{C2344261-F7AE-0549-A6ED-4D96D5DFBBD9}"/>
    <dgm:cxn modelId="{4139B14C-EFF2-194C-B283-B3DC4DDBC893}" type="presOf" srcId="{CAE2A645-DFC8-5348-99A0-FF140283ACD4}" destId="{CDFE9FC0-B6B6-9040-84A8-1D1DE88C2B13}" srcOrd="0" destOrd="0" presId="urn:microsoft.com/office/officeart/2005/8/layout/vProcess5"/>
    <dgm:cxn modelId="{63EF5830-8B65-084F-9AEF-109F65835C6D}" type="presOf" srcId="{65A29F97-5CB7-FA42-B7F1-F2746823AA44}" destId="{6974B85F-A77E-624E-91E8-7056684AB1C4}" srcOrd="1" destOrd="0" presId="urn:microsoft.com/office/officeart/2005/8/layout/vProcess5"/>
    <dgm:cxn modelId="{8E5F8640-2CAB-7E45-A317-A535C644AB18}" type="presParOf" srcId="{11A6DF90-1DAB-F343-A731-0547FACD4998}" destId="{249090B1-53A1-A84C-B754-C1281C7F23D3}" srcOrd="0" destOrd="0" presId="urn:microsoft.com/office/officeart/2005/8/layout/vProcess5"/>
    <dgm:cxn modelId="{369497A0-974C-5C4D-A49B-0DDDEC45FF04}" type="presParOf" srcId="{11A6DF90-1DAB-F343-A731-0547FACD4998}" destId="{5697EB7C-BCDD-4444-8049-8B93A8BA456C}" srcOrd="1" destOrd="0" presId="urn:microsoft.com/office/officeart/2005/8/layout/vProcess5"/>
    <dgm:cxn modelId="{65445F8F-A4E5-FD48-BAE8-38DE80717DA1}" type="presParOf" srcId="{11A6DF90-1DAB-F343-A731-0547FACD4998}" destId="{B9E7E8CC-0102-534D-81D1-87752C29D252}" srcOrd="2" destOrd="0" presId="urn:microsoft.com/office/officeart/2005/8/layout/vProcess5"/>
    <dgm:cxn modelId="{23924936-2AC6-6443-ABB0-A1032CCC7880}" type="presParOf" srcId="{11A6DF90-1DAB-F343-A731-0547FACD4998}" destId="{8783083E-7AC4-A04E-A060-3FF9DDB38554}" srcOrd="3" destOrd="0" presId="urn:microsoft.com/office/officeart/2005/8/layout/vProcess5"/>
    <dgm:cxn modelId="{BD50526F-011B-3842-8B3A-175F372F55DD}" type="presParOf" srcId="{11A6DF90-1DAB-F343-A731-0547FACD4998}" destId="{4CBC7719-A663-BC45-B036-7AAFF81F5AF2}" srcOrd="4" destOrd="0" presId="urn:microsoft.com/office/officeart/2005/8/layout/vProcess5"/>
    <dgm:cxn modelId="{C2CCA6A5-0E1F-9748-A6B6-ABD21148E6D2}" type="presParOf" srcId="{11A6DF90-1DAB-F343-A731-0547FACD4998}" destId="{CDFE9FC0-B6B6-9040-84A8-1D1DE88C2B13}" srcOrd="5" destOrd="0" presId="urn:microsoft.com/office/officeart/2005/8/layout/vProcess5"/>
    <dgm:cxn modelId="{A59562B4-5487-EF4B-BB08-8BFB50A6F728}" type="presParOf" srcId="{11A6DF90-1DAB-F343-A731-0547FACD4998}" destId="{59B57DB4-9D1C-5648-9E4C-7B08F473706B}" srcOrd="6" destOrd="0" presId="urn:microsoft.com/office/officeart/2005/8/layout/vProcess5"/>
    <dgm:cxn modelId="{958506A6-8D77-5145-888B-713DC5B3F125}" type="presParOf" srcId="{11A6DF90-1DAB-F343-A731-0547FACD4998}" destId="{96B3BADA-6169-F94D-A875-B9AF39BD4877}" srcOrd="7" destOrd="0" presId="urn:microsoft.com/office/officeart/2005/8/layout/vProcess5"/>
    <dgm:cxn modelId="{0E4C0545-D545-F64D-B397-D1406269D398}" type="presParOf" srcId="{11A6DF90-1DAB-F343-A731-0547FACD4998}" destId="{3D2C5C6D-6E1D-6B40-9D9E-6806BCAE6D49}" srcOrd="8" destOrd="0" presId="urn:microsoft.com/office/officeart/2005/8/layout/vProcess5"/>
    <dgm:cxn modelId="{71BC9CF0-0A02-C944-BE9E-7898B4AFC688}" type="presParOf" srcId="{11A6DF90-1DAB-F343-A731-0547FACD4998}" destId="{5D5B962D-A281-4D40-94D3-61F36176EDED}" srcOrd="9" destOrd="0" presId="urn:microsoft.com/office/officeart/2005/8/layout/vProcess5"/>
    <dgm:cxn modelId="{3CAB26B9-16C6-3F49-850D-E0F0DC650EC8}" type="presParOf" srcId="{11A6DF90-1DAB-F343-A731-0547FACD4998}" destId="{E07FBE78-2F49-614F-9C8C-7F25B9875CEE}" srcOrd="10" destOrd="0" presId="urn:microsoft.com/office/officeart/2005/8/layout/vProcess5"/>
    <dgm:cxn modelId="{23693AD8-8E26-6A45-A68E-9A5BD711CCFE}" type="presParOf" srcId="{11A6DF90-1DAB-F343-A731-0547FACD4998}" destId="{6974B85F-A77E-624E-91E8-7056684AB1C4}" srcOrd="11" destOrd="0" presId="urn:microsoft.com/office/officeart/2005/8/layout/vProcess5"/>
    <dgm:cxn modelId="{FD8CFA4D-0EB0-4040-BBAF-D1A909F4AAB0}" type="presParOf" srcId="{11A6DF90-1DAB-F343-A731-0547FACD4998}" destId="{04DB48C3-4CFE-C846-9F66-1D3087AA361B}" srcOrd="12" destOrd="0" presId="urn:microsoft.com/office/officeart/2005/8/layout/vProcess5"/>
    <dgm:cxn modelId="{FB6D10A7-2981-4046-977C-EFABA8F02CB6}" type="presParOf" srcId="{11A6DF90-1DAB-F343-A731-0547FACD4998}" destId="{54CA220A-3378-7D43-B028-1CD6DAE7DC14}" srcOrd="13" destOrd="0" presId="urn:microsoft.com/office/officeart/2005/8/layout/vProcess5"/>
    <dgm:cxn modelId="{052DF533-A8CD-AE4C-BD71-A350BD927887}" type="presParOf" srcId="{11A6DF90-1DAB-F343-A731-0547FACD4998}" destId="{DD39C41F-EFFB-0A4E-8DE2-3E506030DD09}" srcOrd="14" destOrd="0" presId="urn:microsoft.com/office/officeart/2005/8/layout/vProcess5"/>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0AFCEA19-EB27-4C18-ACCE-F0E61AF2436E}"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70C262F2-F374-4CE7-8B75-41EEDDE4EA22}">
      <dgm:prSet custT="1"/>
      <dgm:spPr>
        <a:solidFill>
          <a:schemeClr val="accent5">
            <a:lumMod val="50000"/>
          </a:schemeClr>
        </a:solidFill>
        <a:ln>
          <a:solidFill>
            <a:schemeClr val="tx1"/>
          </a:solidFill>
        </a:ln>
      </dgm:spPr>
      <dgm:t>
        <a:bodyPr/>
        <a:lstStyle/>
        <a:p>
          <a:r>
            <a:rPr lang="en-AU" sz="1600" b="1" dirty="0">
              <a:latin typeface="Chalkboard" panose="03050602040202020205" pitchFamily="66" charset="77"/>
            </a:rPr>
            <a:t>1. The first law concerning alcohol was simply a warning of its dangers. </a:t>
          </a:r>
          <a:r>
            <a:rPr lang="en-AU" sz="1200" b="1" dirty="0">
              <a:latin typeface="Chalkboard" panose="03050602040202020205" pitchFamily="66" charset="77"/>
            </a:rPr>
            <a:t>Allah said:</a:t>
          </a:r>
        </a:p>
        <a:p>
          <a:endParaRPr lang="ar-SA" sz="1600" b="1" dirty="0">
            <a:latin typeface="Chalkboard" panose="03050602040202020205" pitchFamily="66" charset="77"/>
          </a:endParaRPr>
        </a:p>
        <a:p>
          <a:r>
            <a:rPr lang="en-AU" sz="1600" b="1" dirty="0">
              <a:latin typeface="Chalkboard" panose="03050602040202020205" pitchFamily="66" charset="77"/>
            </a:rPr>
            <a:t>“And they ask you about </a:t>
          </a:r>
          <a:r>
            <a:rPr lang="en-AU" sz="1600" b="1" dirty="0" err="1">
              <a:latin typeface="Chalkboard" panose="03050602040202020205" pitchFamily="66" charset="77"/>
            </a:rPr>
            <a:t>khamr</a:t>
          </a:r>
          <a:r>
            <a:rPr lang="en-AU" sz="1600" b="1" dirty="0">
              <a:latin typeface="Chalkboard" panose="03050602040202020205" pitchFamily="66" charset="77"/>
            </a:rPr>
            <a:t> (alcohol) and </a:t>
          </a:r>
          <a:r>
            <a:rPr lang="en-AU" sz="1600" b="1" dirty="0" err="1">
              <a:latin typeface="Chalkboard" panose="03050602040202020205" pitchFamily="66" charset="77"/>
            </a:rPr>
            <a:t>maysir</a:t>
          </a:r>
          <a:r>
            <a:rPr lang="en-AU" sz="1600" b="1" dirty="0">
              <a:latin typeface="Chalkboard" panose="03050602040202020205" pitchFamily="66" charset="77"/>
            </a:rPr>
            <a:t> (gambling); tell them that they contain some benefit, but the sin is greater than the benefit.” </a:t>
          </a:r>
          <a:r>
            <a:rPr lang="en-AU" sz="1200" b="1" dirty="0">
              <a:latin typeface="Chalkboard" panose="03050602040202020205" pitchFamily="66" charset="77"/>
            </a:rPr>
            <a:t>(al-Baqarah,2:219). </a:t>
          </a:r>
          <a:endParaRPr lang="en-US" sz="1200" b="1" dirty="0">
            <a:latin typeface="Chalkboard" panose="03050602040202020205" pitchFamily="66" charset="77"/>
          </a:endParaRPr>
        </a:p>
      </dgm:t>
    </dgm:pt>
    <dgm:pt modelId="{B8D352D7-443B-4057-93AD-9DDABEB2395B}" type="parTrans" cxnId="{34BEC113-D3FF-4EB9-AE5A-F1A0DDBF65F4}">
      <dgm:prSet/>
      <dgm:spPr/>
      <dgm:t>
        <a:bodyPr/>
        <a:lstStyle/>
        <a:p>
          <a:endParaRPr lang="en-US"/>
        </a:p>
      </dgm:t>
    </dgm:pt>
    <dgm:pt modelId="{30C38696-274A-4587-8E31-D13B40C46315}" type="sibTrans" cxnId="{34BEC113-D3FF-4EB9-AE5A-F1A0DDBF65F4}">
      <dgm:prSet/>
      <dgm:spPr/>
      <dgm:t>
        <a:bodyPr/>
        <a:lstStyle/>
        <a:p>
          <a:endParaRPr lang="en-US"/>
        </a:p>
      </dgm:t>
    </dgm:pt>
    <dgm:pt modelId="{145947BF-AD42-450C-969A-4A5425F184BB}">
      <dgm:prSet custT="1"/>
      <dgm:spPr>
        <a:solidFill>
          <a:schemeClr val="accent5">
            <a:lumMod val="50000"/>
          </a:schemeClr>
        </a:solidFill>
        <a:ln>
          <a:solidFill>
            <a:schemeClr val="tx1"/>
          </a:solidFill>
        </a:ln>
      </dgm:spPr>
      <dgm:t>
        <a:bodyPr/>
        <a:lstStyle/>
        <a:p>
          <a:pPr rtl="1"/>
          <a:r>
            <a:rPr lang="ar-SA" sz="1600" b="1" dirty="0" err="1">
              <a:latin typeface="Chalkboard" panose="03050602040202020205" pitchFamily="66" charset="77"/>
            </a:rPr>
            <a:t>يَسْـَٔلُونَكَ</a:t>
          </a:r>
          <a:r>
            <a:rPr lang="ar-SA" sz="1600" b="1" dirty="0">
              <a:latin typeface="Chalkboard" panose="03050602040202020205" pitchFamily="66" charset="77"/>
            </a:rPr>
            <a:t> عَنِ </a:t>
          </a:r>
          <a:r>
            <a:rPr lang="ar-SA" sz="1600" b="1" dirty="0" err="1">
              <a:latin typeface="Chalkboard" panose="03050602040202020205" pitchFamily="66" charset="77"/>
            </a:rPr>
            <a:t>ٱلْخَمْرِ</a:t>
          </a:r>
          <a:r>
            <a:rPr lang="ar-SA" sz="1600" b="1" dirty="0">
              <a:latin typeface="Chalkboard" panose="03050602040202020205" pitchFamily="66" charset="77"/>
            </a:rPr>
            <a:t> </a:t>
          </a:r>
          <a:r>
            <a:rPr lang="ar-SA" sz="1600" b="1" dirty="0" err="1">
              <a:latin typeface="Chalkboard" panose="03050602040202020205" pitchFamily="66" charset="77"/>
            </a:rPr>
            <a:t>وَٱلْمَيْسِرِ</a:t>
          </a:r>
          <a:r>
            <a:rPr lang="ar-SA" sz="1600" b="1" dirty="0">
              <a:latin typeface="Chalkboard" panose="03050602040202020205" pitchFamily="66" charset="77"/>
            </a:rPr>
            <a:t> </a:t>
          </a:r>
          <a:r>
            <a:rPr lang="ar-SA" sz="1600" b="1" dirty="0" err="1">
              <a:latin typeface="Chalkboard" panose="03050602040202020205" pitchFamily="66" charset="77"/>
            </a:rPr>
            <a:t>ۖ</a:t>
          </a:r>
          <a:r>
            <a:rPr lang="ar-SA" sz="1600" b="1" dirty="0">
              <a:latin typeface="Chalkboard" panose="03050602040202020205" pitchFamily="66" charset="77"/>
            </a:rPr>
            <a:t> قُلْ </a:t>
          </a:r>
          <a:r>
            <a:rPr lang="ar-SA" sz="1600" b="1" dirty="0" err="1">
              <a:latin typeface="Chalkboard" panose="03050602040202020205" pitchFamily="66" charset="77"/>
            </a:rPr>
            <a:t>فِيهِمَآ</a:t>
          </a:r>
          <a:r>
            <a:rPr lang="ar-SA" sz="1600" b="1" dirty="0">
              <a:latin typeface="Chalkboard" panose="03050602040202020205" pitchFamily="66" charset="77"/>
            </a:rPr>
            <a:t> </a:t>
          </a:r>
          <a:r>
            <a:rPr lang="ar-SA" sz="1600" b="1" dirty="0" err="1">
              <a:latin typeface="Chalkboard" panose="03050602040202020205" pitchFamily="66" charset="77"/>
            </a:rPr>
            <a:t>إِثْمٌۭ</a:t>
          </a:r>
          <a:r>
            <a:rPr lang="ar-SA" sz="1600" b="1" dirty="0">
              <a:latin typeface="Chalkboard" panose="03050602040202020205" pitchFamily="66" charset="77"/>
            </a:rPr>
            <a:t> </a:t>
          </a:r>
          <a:r>
            <a:rPr lang="ar-SA" sz="1600" b="1" dirty="0" err="1">
              <a:latin typeface="Chalkboard" panose="03050602040202020205" pitchFamily="66" charset="77"/>
            </a:rPr>
            <a:t>كَبِيرٌۭ</a:t>
          </a:r>
          <a:r>
            <a:rPr lang="ar-SA" sz="1600" b="1" dirty="0">
              <a:latin typeface="Chalkboard" panose="03050602040202020205" pitchFamily="66" charset="77"/>
            </a:rPr>
            <a:t> وَمَنَـٰفِعُ لِلنَّاسِ </a:t>
          </a:r>
          <a:r>
            <a:rPr lang="ar-SA" sz="1600" b="1" dirty="0" err="1">
              <a:latin typeface="Chalkboard" panose="03050602040202020205" pitchFamily="66" charset="77"/>
            </a:rPr>
            <a:t>وَإِثْمُهُمَآ</a:t>
          </a:r>
          <a:r>
            <a:rPr lang="ar-SA" sz="1600" b="1" dirty="0">
              <a:latin typeface="Chalkboard" panose="03050602040202020205" pitchFamily="66" charset="77"/>
            </a:rPr>
            <a:t> أَكْبَرُ مِن نَّفْعِهِمَا </a:t>
          </a:r>
          <a:endParaRPr lang="en-US" sz="1600" b="1" dirty="0">
            <a:latin typeface="Chalkboard" panose="03050602040202020205" pitchFamily="66" charset="77"/>
          </a:endParaRPr>
        </a:p>
      </dgm:t>
    </dgm:pt>
    <dgm:pt modelId="{8FE1384D-3853-4209-8823-915ED051A702}" type="parTrans" cxnId="{7F055704-E868-4520-9FCD-B9B9BDCE27D3}">
      <dgm:prSet/>
      <dgm:spPr/>
      <dgm:t>
        <a:bodyPr/>
        <a:lstStyle/>
        <a:p>
          <a:endParaRPr lang="en-US"/>
        </a:p>
      </dgm:t>
    </dgm:pt>
    <dgm:pt modelId="{CE51C515-6D38-4432-8658-E553960866D7}" type="sibTrans" cxnId="{7F055704-E868-4520-9FCD-B9B9BDCE27D3}">
      <dgm:prSet/>
      <dgm:spPr/>
      <dgm:t>
        <a:bodyPr/>
        <a:lstStyle/>
        <a:p>
          <a:endParaRPr lang="en-US"/>
        </a:p>
      </dgm:t>
    </dgm:pt>
    <dgm:pt modelId="{F727A282-645C-400F-B202-2FADF26BAD54}">
      <dgm:prSet custT="1"/>
      <dgm:spPr>
        <a:solidFill>
          <a:schemeClr val="accent2">
            <a:lumMod val="75000"/>
          </a:schemeClr>
        </a:solidFill>
        <a:ln>
          <a:solidFill>
            <a:schemeClr val="tx1"/>
          </a:solidFill>
        </a:ln>
      </dgm:spPr>
      <dgm:t>
        <a:bodyPr/>
        <a:lstStyle/>
        <a:p>
          <a:r>
            <a:rPr lang="en-AU" sz="2000" b="1" dirty="0">
              <a:latin typeface="Chalkboard" panose="03050602040202020205" pitchFamily="66" charset="77"/>
            </a:rPr>
            <a:t>2.The second law that was revealed warned Muslims to stay away from salah when they were intoxicated (drunk). </a:t>
          </a:r>
        </a:p>
      </dgm:t>
    </dgm:pt>
    <dgm:pt modelId="{B40E8F84-837E-4353-9833-EFDAB7FCB945}" type="parTrans" cxnId="{D5F608D9-772A-4360-8960-638BCE830A08}">
      <dgm:prSet/>
      <dgm:spPr/>
      <dgm:t>
        <a:bodyPr/>
        <a:lstStyle/>
        <a:p>
          <a:endParaRPr lang="en-US"/>
        </a:p>
      </dgm:t>
    </dgm:pt>
    <dgm:pt modelId="{044973EE-7D0B-4807-AB51-B82713B87719}" type="sibTrans" cxnId="{D5F608D9-772A-4360-8960-638BCE830A08}">
      <dgm:prSet/>
      <dgm:spPr/>
      <dgm:t>
        <a:bodyPr/>
        <a:lstStyle/>
        <a:p>
          <a:endParaRPr lang="en-US"/>
        </a:p>
      </dgm:t>
    </dgm:pt>
    <dgm:pt modelId="{E4CF6410-72CB-467C-83DC-AD9D4C637D5F}">
      <dgm:prSet custT="1"/>
      <dgm:spPr>
        <a:solidFill>
          <a:schemeClr val="accent2">
            <a:lumMod val="50000"/>
          </a:schemeClr>
        </a:solidFill>
        <a:ln>
          <a:solidFill>
            <a:schemeClr val="tx1"/>
          </a:solidFill>
        </a:ln>
      </dgm:spPr>
      <dgm:t>
        <a:bodyPr/>
        <a:lstStyle/>
        <a:p>
          <a:pPr algn="l"/>
          <a:r>
            <a:rPr lang="en-AU" sz="1400" b="1" dirty="0">
              <a:latin typeface="Chalkboard" panose="03050602040202020205" pitchFamily="66" charset="77"/>
            </a:rPr>
            <a:t>Allah said</a:t>
          </a:r>
          <a:r>
            <a:rPr lang="en-AU" sz="1800" b="1" dirty="0">
              <a:latin typeface="Chalkboard" panose="03050602040202020205" pitchFamily="66" charset="77"/>
            </a:rPr>
            <a:t>, “Do not come to salah when you are intoxicated, until you know what you are saying.”</a:t>
          </a:r>
          <a:r>
            <a:rPr lang="en-AU" sz="1200" b="1" dirty="0">
              <a:latin typeface="Chalkboard" panose="03050602040202020205" pitchFamily="66" charset="77"/>
            </a:rPr>
            <a:t>(</a:t>
          </a:r>
          <a:r>
            <a:rPr lang="en-AU" sz="1200" b="1" dirty="0" err="1">
              <a:latin typeface="Chalkboard" panose="03050602040202020205" pitchFamily="66" charset="77"/>
            </a:rPr>
            <a:t>AnNisa</a:t>
          </a:r>
          <a:r>
            <a:rPr lang="en-AU" sz="1200" b="1" dirty="0">
              <a:latin typeface="Chalkboard" panose="03050602040202020205" pitchFamily="66" charset="77"/>
            </a:rPr>
            <a:t>’,(4:43).</a:t>
          </a:r>
        </a:p>
        <a:p>
          <a:pPr algn="l"/>
          <a:endParaRPr lang="en-AU" sz="2000" b="1" dirty="0">
            <a:latin typeface="Chalkboard" panose="03050602040202020205" pitchFamily="66" charset="77"/>
          </a:endParaRPr>
        </a:p>
        <a:p>
          <a:pPr algn="r" rtl="1"/>
          <a:r>
            <a:rPr lang="ar-SA" sz="2000" b="1" dirty="0">
              <a:latin typeface="Chalkboard" panose="03050602040202020205" pitchFamily="66" charset="77"/>
            </a:rPr>
            <a:t>يَـٰٓأَيُّهَا </a:t>
          </a:r>
          <a:r>
            <a:rPr lang="ar-SA" sz="2000" b="1" dirty="0" err="1">
              <a:latin typeface="Chalkboard" panose="03050602040202020205" pitchFamily="66" charset="77"/>
            </a:rPr>
            <a:t>ٱلَّذِينَ</a:t>
          </a:r>
          <a:r>
            <a:rPr lang="ar-SA" sz="2000" b="1" dirty="0">
              <a:latin typeface="Chalkboard" panose="03050602040202020205" pitchFamily="66" charset="77"/>
            </a:rPr>
            <a:t> ءَامَنُوا۟ لَا تَقْرَبُوا۟ </a:t>
          </a:r>
          <a:r>
            <a:rPr lang="ar-SA" sz="2000" b="1" dirty="0" err="1">
              <a:latin typeface="Chalkboard" panose="03050602040202020205" pitchFamily="66" charset="77"/>
            </a:rPr>
            <a:t>ٱلصَّلَوٰةَ</a:t>
          </a:r>
          <a:r>
            <a:rPr lang="ar-SA" sz="2000" b="1" dirty="0">
              <a:latin typeface="Chalkboard" panose="03050602040202020205" pitchFamily="66" charset="77"/>
            </a:rPr>
            <a:t> وَأَنتُمْ سُكَـٰرَىٰ حَتَّىٰ تَعْلَمُوا۟ مَا تَقُولُونَ" (النساء:43)</a:t>
          </a:r>
          <a:endParaRPr lang="en-US" sz="2000" b="1" dirty="0">
            <a:latin typeface="Chalkboard" panose="03050602040202020205" pitchFamily="66" charset="77"/>
          </a:endParaRPr>
        </a:p>
      </dgm:t>
    </dgm:pt>
    <dgm:pt modelId="{B50DDD9C-1341-4DA5-B5C3-AD87FD8DC82C}" type="parTrans" cxnId="{0EFE9107-1221-4377-89D2-4C0A20B3FF9E}">
      <dgm:prSet/>
      <dgm:spPr/>
      <dgm:t>
        <a:bodyPr/>
        <a:lstStyle/>
        <a:p>
          <a:endParaRPr lang="en-US"/>
        </a:p>
      </dgm:t>
    </dgm:pt>
    <dgm:pt modelId="{C4895D63-F017-43BC-A4AA-183BB45506E8}" type="sibTrans" cxnId="{0EFE9107-1221-4377-89D2-4C0A20B3FF9E}">
      <dgm:prSet/>
      <dgm:spPr/>
      <dgm:t>
        <a:bodyPr/>
        <a:lstStyle/>
        <a:p>
          <a:endParaRPr lang="en-US"/>
        </a:p>
      </dgm:t>
    </dgm:pt>
    <dgm:pt modelId="{8FBC2117-0831-41E6-AE90-7A6B486549AC}">
      <dgm:prSet custT="1"/>
      <dgm:spPr>
        <a:solidFill>
          <a:schemeClr val="accent3">
            <a:lumMod val="50000"/>
          </a:schemeClr>
        </a:solidFill>
        <a:ln>
          <a:solidFill>
            <a:schemeClr val="tx1"/>
          </a:solidFill>
        </a:ln>
      </dgm:spPr>
      <dgm:t>
        <a:bodyPr/>
        <a:lstStyle/>
        <a:p>
          <a:r>
            <a:rPr lang="en-AU" sz="2000" b="1" dirty="0">
              <a:latin typeface="Chalkboard" panose="03050602040202020205" pitchFamily="66" charset="77"/>
            </a:rPr>
            <a:t>3. The third law, however, was a complete prohibition of even coming near any form of alcohol. Allah said, </a:t>
          </a:r>
          <a:endParaRPr lang="en-US" sz="2000" b="1" dirty="0">
            <a:latin typeface="Chalkboard" panose="03050602040202020205" pitchFamily="66" charset="77"/>
          </a:endParaRPr>
        </a:p>
      </dgm:t>
    </dgm:pt>
    <dgm:pt modelId="{9858BF24-011C-4AB9-B0A8-3EAC1163FBC9}" type="parTrans" cxnId="{D8CA2E33-6325-4704-8F31-47BABBD02F99}">
      <dgm:prSet/>
      <dgm:spPr/>
      <dgm:t>
        <a:bodyPr/>
        <a:lstStyle/>
        <a:p>
          <a:endParaRPr lang="en-US"/>
        </a:p>
      </dgm:t>
    </dgm:pt>
    <dgm:pt modelId="{F885622B-C3A3-4E8A-971A-4111E3AA0283}" type="sibTrans" cxnId="{D8CA2E33-6325-4704-8F31-47BABBD02F99}">
      <dgm:prSet/>
      <dgm:spPr/>
      <dgm:t>
        <a:bodyPr/>
        <a:lstStyle/>
        <a:p>
          <a:endParaRPr lang="en-US"/>
        </a:p>
      </dgm:t>
    </dgm:pt>
    <dgm:pt modelId="{C96223D9-8341-40DE-9884-6F09FA6FEE7C}">
      <dgm:prSet custT="1"/>
      <dgm:spPr>
        <a:solidFill>
          <a:schemeClr val="accent6">
            <a:lumMod val="75000"/>
          </a:schemeClr>
        </a:solidFill>
        <a:ln>
          <a:solidFill>
            <a:schemeClr val="tx1"/>
          </a:solidFill>
        </a:ln>
      </dgm:spPr>
      <dgm:t>
        <a:bodyPr/>
        <a:lstStyle/>
        <a:p>
          <a:r>
            <a:rPr lang="en-AU" sz="1800" b="1" dirty="0">
              <a:latin typeface="Chalkboard" panose="03050602040202020205" pitchFamily="66" charset="77"/>
            </a:rPr>
            <a:t>“Verily, </a:t>
          </a:r>
          <a:r>
            <a:rPr lang="en-AU" sz="1800" b="1" dirty="0" err="1">
              <a:latin typeface="Chalkboard" panose="03050602040202020205" pitchFamily="66" charset="77"/>
            </a:rPr>
            <a:t>khamr</a:t>
          </a:r>
          <a:r>
            <a:rPr lang="en-AU" sz="1800" b="1" dirty="0">
              <a:latin typeface="Chalkboard" panose="03050602040202020205" pitchFamily="66" charset="77"/>
            </a:rPr>
            <a:t>, </a:t>
          </a:r>
          <a:r>
            <a:rPr lang="en-AU" sz="1800" b="1" dirty="0" err="1">
              <a:latin typeface="Chalkboard" panose="03050602040202020205" pitchFamily="66" charset="77"/>
            </a:rPr>
            <a:t>maysir</a:t>
          </a:r>
          <a:r>
            <a:rPr lang="en-AU" sz="1800" b="1" dirty="0">
              <a:latin typeface="Chalkboard" panose="03050602040202020205" pitchFamily="66" charset="77"/>
            </a:rPr>
            <a:t> and </a:t>
          </a:r>
          <a:r>
            <a:rPr lang="en-AU" sz="1800" b="1" dirty="0" err="1">
              <a:latin typeface="Chalkboard" panose="03050602040202020205" pitchFamily="66" charset="77"/>
            </a:rPr>
            <a:t>azlaam</a:t>
          </a:r>
          <a:r>
            <a:rPr lang="en-AU" sz="1800" b="1" dirty="0">
              <a:latin typeface="Chalkboard" panose="03050602040202020205" pitchFamily="66" charset="77"/>
            </a:rPr>
            <a:t> (fortune telling) are filth, as a result of </a:t>
          </a:r>
          <a:r>
            <a:rPr lang="en-AU" sz="1800" b="1" dirty="0" err="1">
              <a:latin typeface="Chalkboard" panose="03050602040202020205" pitchFamily="66" charset="77"/>
            </a:rPr>
            <a:t>Shaytan’s</a:t>
          </a:r>
          <a:r>
            <a:rPr lang="en-AU" sz="1800" b="1" dirty="0">
              <a:latin typeface="Chalkboard" panose="03050602040202020205" pitchFamily="66" charset="77"/>
            </a:rPr>
            <a:t> work, so stay away from them.” </a:t>
          </a:r>
          <a:r>
            <a:rPr lang="en-AU" sz="1200" b="1" dirty="0">
              <a:latin typeface="Chalkboard" panose="03050602040202020205" pitchFamily="66" charset="77"/>
            </a:rPr>
            <a:t>(al-Ma’idah,5:90). </a:t>
          </a:r>
        </a:p>
      </dgm:t>
    </dgm:pt>
    <dgm:pt modelId="{9A9C20F0-602B-44A2-8A3D-EBFF567617A8}" type="parTrans" cxnId="{4C36DE62-0164-4EDF-BD62-2296A5301DBF}">
      <dgm:prSet/>
      <dgm:spPr/>
      <dgm:t>
        <a:bodyPr/>
        <a:lstStyle/>
        <a:p>
          <a:endParaRPr lang="en-US"/>
        </a:p>
      </dgm:t>
    </dgm:pt>
    <dgm:pt modelId="{60D80658-33F5-4604-A65D-D9972C5CCF70}" type="sibTrans" cxnId="{4C36DE62-0164-4EDF-BD62-2296A5301DBF}">
      <dgm:prSet/>
      <dgm:spPr/>
      <dgm:t>
        <a:bodyPr/>
        <a:lstStyle/>
        <a:p>
          <a:endParaRPr lang="en-US"/>
        </a:p>
      </dgm:t>
    </dgm:pt>
    <dgm:pt modelId="{C66AAE5C-3C05-4FCA-9199-5FC607741B79}">
      <dgm:prSet custT="1"/>
      <dgm:spPr>
        <a:solidFill>
          <a:schemeClr val="accent6">
            <a:lumMod val="75000"/>
          </a:schemeClr>
        </a:solidFill>
        <a:ln>
          <a:solidFill>
            <a:schemeClr val="tx1"/>
          </a:solidFill>
        </a:ln>
      </dgm:spPr>
      <dgm:t>
        <a:bodyPr/>
        <a:lstStyle/>
        <a:p>
          <a:pPr rtl="1"/>
          <a:r>
            <a:rPr lang="en-AU" sz="1800" b="1" dirty="0">
              <a:latin typeface="Chalkboard" panose="03050602040202020205" pitchFamily="66" charset="77"/>
            </a:rPr>
            <a:t>“</a:t>
          </a:r>
          <a:r>
            <a:rPr lang="ar-SA" sz="1800" b="1" dirty="0">
              <a:latin typeface="Chalkboard" panose="03050602040202020205" pitchFamily="66" charset="77"/>
            </a:rPr>
            <a:t>يَـٰٓأَيُّهَا </a:t>
          </a:r>
          <a:r>
            <a:rPr lang="ar-SA" sz="1800" b="1" dirty="0" err="1">
              <a:latin typeface="Chalkboard" panose="03050602040202020205" pitchFamily="66" charset="77"/>
            </a:rPr>
            <a:t>ٱلَّذِينَ</a:t>
          </a:r>
          <a:r>
            <a:rPr lang="ar-SA" sz="1800" b="1" dirty="0">
              <a:latin typeface="Chalkboard" panose="03050602040202020205" pitchFamily="66" charset="77"/>
            </a:rPr>
            <a:t> </a:t>
          </a:r>
          <a:r>
            <a:rPr lang="ar-SA" sz="1800" b="1" dirty="0" err="1">
              <a:latin typeface="Chalkboard" panose="03050602040202020205" pitchFamily="66" charset="77"/>
            </a:rPr>
            <a:t>ءَامَنُوٓا</a:t>
          </a:r>
          <a:r>
            <a:rPr lang="ar-SA" sz="1800" b="1" dirty="0">
              <a:latin typeface="Chalkboard" panose="03050602040202020205" pitchFamily="66" charset="77"/>
            </a:rPr>
            <a:t>۟ إِنَّمَا </a:t>
          </a:r>
          <a:r>
            <a:rPr lang="ar-SA" sz="1800" b="1" dirty="0" err="1">
              <a:latin typeface="Chalkboard" panose="03050602040202020205" pitchFamily="66" charset="77"/>
            </a:rPr>
            <a:t>ٱلْخَمْرُ</a:t>
          </a:r>
          <a:r>
            <a:rPr lang="ar-SA" sz="1800" b="1" dirty="0">
              <a:latin typeface="Chalkboard" panose="03050602040202020205" pitchFamily="66" charset="77"/>
            </a:rPr>
            <a:t> </a:t>
          </a:r>
          <a:r>
            <a:rPr lang="ar-SA" sz="1800" b="1" dirty="0" err="1">
              <a:latin typeface="Chalkboard" panose="03050602040202020205" pitchFamily="66" charset="77"/>
            </a:rPr>
            <a:t>وَٱلْمَيْسِرُ</a:t>
          </a:r>
          <a:r>
            <a:rPr lang="ar-SA" sz="1800" b="1" dirty="0">
              <a:latin typeface="Chalkboard" panose="03050602040202020205" pitchFamily="66" charset="77"/>
            </a:rPr>
            <a:t> </a:t>
          </a:r>
          <a:r>
            <a:rPr lang="ar-SA" sz="1800" b="1" dirty="0" err="1">
              <a:latin typeface="Chalkboard" panose="03050602040202020205" pitchFamily="66" charset="77"/>
            </a:rPr>
            <a:t>وَٱلْأَنصَابُ</a:t>
          </a:r>
          <a:r>
            <a:rPr lang="ar-SA" sz="1800" b="1" dirty="0">
              <a:latin typeface="Chalkboard" panose="03050602040202020205" pitchFamily="66" charset="77"/>
            </a:rPr>
            <a:t> </a:t>
          </a:r>
          <a:r>
            <a:rPr lang="ar-SA" sz="1800" b="1" dirty="0" err="1">
              <a:latin typeface="Chalkboard" panose="03050602040202020205" pitchFamily="66" charset="77"/>
            </a:rPr>
            <a:t>وَٱلْأَزْلَـٰمُ</a:t>
          </a:r>
          <a:r>
            <a:rPr lang="ar-SA" sz="1800" b="1" dirty="0">
              <a:latin typeface="Chalkboard" panose="03050602040202020205" pitchFamily="66" charset="77"/>
            </a:rPr>
            <a:t> </a:t>
          </a:r>
          <a:r>
            <a:rPr lang="ar-SA" sz="1800" b="1" dirty="0" err="1">
              <a:latin typeface="Chalkboard" panose="03050602040202020205" pitchFamily="66" charset="77"/>
            </a:rPr>
            <a:t>رِجْسٌۭ</a:t>
          </a:r>
          <a:r>
            <a:rPr lang="ar-SA" sz="1800" b="1" dirty="0">
              <a:latin typeface="Chalkboard" panose="03050602040202020205" pitchFamily="66" charset="77"/>
            </a:rPr>
            <a:t> مِّنْ عَمَلِ </a:t>
          </a:r>
          <a:r>
            <a:rPr lang="ar-SA" sz="1800" b="1" dirty="0" err="1">
              <a:latin typeface="Chalkboard" panose="03050602040202020205" pitchFamily="66" charset="77"/>
            </a:rPr>
            <a:t>ٱلشَّيْطَـٰنِ</a:t>
          </a:r>
          <a:r>
            <a:rPr lang="ar-SA" sz="1800" b="1" dirty="0">
              <a:latin typeface="Chalkboard" panose="03050602040202020205" pitchFamily="66" charset="77"/>
            </a:rPr>
            <a:t> </a:t>
          </a:r>
          <a:r>
            <a:rPr lang="ar-SA" sz="1800" b="1" dirty="0" err="1">
              <a:latin typeface="Chalkboard" panose="03050602040202020205" pitchFamily="66" charset="77"/>
            </a:rPr>
            <a:t>فَٱجْتَنِبُوهُ</a:t>
          </a:r>
          <a:r>
            <a:rPr lang="ar-SA" sz="1800" b="1" dirty="0">
              <a:latin typeface="Chalkboard" panose="03050602040202020205" pitchFamily="66" charset="77"/>
            </a:rPr>
            <a:t> لَعَلَّكُمْ تُفْلِحُونَ</a:t>
          </a:r>
          <a:r>
            <a:rPr lang="en-AU" sz="1800" b="1" dirty="0">
              <a:latin typeface="Chalkboard" panose="03050602040202020205" pitchFamily="66" charset="77"/>
            </a:rPr>
            <a:t>”</a:t>
          </a:r>
          <a:r>
            <a:rPr lang="ar-SA" sz="1200" b="1" dirty="0">
              <a:latin typeface="Chalkboard" panose="03050602040202020205" pitchFamily="66" charset="77"/>
            </a:rPr>
            <a:t>(المائدة:90)</a:t>
          </a:r>
          <a:endParaRPr lang="en-US" sz="1200" b="1" dirty="0">
            <a:latin typeface="Chalkboard" panose="03050602040202020205" pitchFamily="66" charset="77"/>
          </a:endParaRPr>
        </a:p>
      </dgm:t>
    </dgm:pt>
    <dgm:pt modelId="{BFE8F7FA-49C4-4C35-96D7-00DBEA55F244}" type="parTrans" cxnId="{33D2DA50-D021-4C0C-887D-27CAA4F08B62}">
      <dgm:prSet/>
      <dgm:spPr/>
      <dgm:t>
        <a:bodyPr/>
        <a:lstStyle/>
        <a:p>
          <a:endParaRPr lang="en-US"/>
        </a:p>
      </dgm:t>
    </dgm:pt>
    <dgm:pt modelId="{E2082D71-FC8D-4923-BB3B-318AE4C0823E}" type="sibTrans" cxnId="{33D2DA50-D021-4C0C-887D-27CAA4F08B62}">
      <dgm:prSet/>
      <dgm:spPr/>
      <dgm:t>
        <a:bodyPr/>
        <a:lstStyle/>
        <a:p>
          <a:endParaRPr lang="en-US"/>
        </a:p>
      </dgm:t>
    </dgm:pt>
    <dgm:pt modelId="{AB3D2EE5-3AE0-4718-90F2-F1F51299F896}">
      <dgm:prSet custT="1"/>
      <dgm:spPr>
        <a:solidFill>
          <a:schemeClr val="accent4">
            <a:lumMod val="75000"/>
          </a:schemeClr>
        </a:solidFill>
        <a:ln>
          <a:solidFill>
            <a:schemeClr val="tx1"/>
          </a:solidFill>
        </a:ln>
      </dgm:spPr>
      <dgm:t>
        <a:bodyPr/>
        <a:lstStyle/>
        <a:p>
          <a:r>
            <a:rPr lang="en-AU" sz="1800" b="1" dirty="0">
              <a:latin typeface="Chalkboard" panose="03050602040202020205" pitchFamily="66" charset="77"/>
            </a:rPr>
            <a:t>If a person unaware of the order in which these verses were revealed, he may mistakenly think that he is allowed to drink alcohol if he doesn’t get drunk and come to salaah. Or,</a:t>
          </a:r>
        </a:p>
        <a:p>
          <a:r>
            <a:rPr lang="en-AU" sz="1800" b="1" dirty="0">
              <a:latin typeface="Chalkboard" panose="03050602040202020205" pitchFamily="66" charset="77"/>
            </a:rPr>
            <a:t> He might think that it is allowed to sell alcohol To get benefit.</a:t>
          </a:r>
          <a:endParaRPr lang="en-US" sz="1800" b="1" dirty="0">
            <a:latin typeface="Chalkboard" panose="03050602040202020205" pitchFamily="66" charset="77"/>
          </a:endParaRPr>
        </a:p>
      </dgm:t>
    </dgm:pt>
    <dgm:pt modelId="{0E59756E-2C62-4D80-959A-D5E7C6623595}" type="sibTrans" cxnId="{EC38F201-DBA8-44DE-9E22-A5C51F79EDB7}">
      <dgm:prSet/>
      <dgm:spPr/>
      <dgm:t>
        <a:bodyPr/>
        <a:lstStyle/>
        <a:p>
          <a:endParaRPr lang="en-US"/>
        </a:p>
      </dgm:t>
    </dgm:pt>
    <dgm:pt modelId="{8389F61B-BD37-412C-944D-36598E574B17}" type="parTrans" cxnId="{EC38F201-DBA8-44DE-9E22-A5C51F79EDB7}">
      <dgm:prSet/>
      <dgm:spPr/>
      <dgm:t>
        <a:bodyPr/>
        <a:lstStyle/>
        <a:p>
          <a:endParaRPr lang="en-US"/>
        </a:p>
      </dgm:t>
    </dgm:pt>
    <dgm:pt modelId="{2382B6BB-3C87-8246-A4B3-5028F3B5F30A}" type="pres">
      <dgm:prSet presAssocID="{0AFCEA19-EB27-4C18-ACCE-F0E61AF2436E}" presName="diagram" presStyleCnt="0">
        <dgm:presLayoutVars>
          <dgm:dir/>
          <dgm:resizeHandles val="exact"/>
        </dgm:presLayoutVars>
      </dgm:prSet>
      <dgm:spPr/>
      <dgm:t>
        <a:bodyPr/>
        <a:lstStyle/>
        <a:p>
          <a:endParaRPr lang="en-US"/>
        </a:p>
      </dgm:t>
    </dgm:pt>
    <dgm:pt modelId="{17CC7104-BB7C-8A4A-8A40-6A6E7BD5A0E4}" type="pres">
      <dgm:prSet presAssocID="{70C262F2-F374-4CE7-8B75-41EEDDE4EA22}" presName="node" presStyleLbl="node1" presStyleIdx="0" presStyleCnt="6" custScaleX="2000000" custScaleY="2000000" custLinFactNeighborX="-43842" custLinFactNeighborY="9546">
        <dgm:presLayoutVars>
          <dgm:bulletEnabled val="1"/>
        </dgm:presLayoutVars>
      </dgm:prSet>
      <dgm:spPr/>
      <dgm:t>
        <a:bodyPr/>
        <a:lstStyle/>
        <a:p>
          <a:endParaRPr lang="en-US"/>
        </a:p>
      </dgm:t>
    </dgm:pt>
    <dgm:pt modelId="{187CE7AA-3775-AE47-B27E-71F1B83C27D3}" type="pres">
      <dgm:prSet presAssocID="{30C38696-274A-4587-8E31-D13B40C46315}" presName="sibTrans" presStyleCnt="0"/>
      <dgm:spPr/>
    </dgm:pt>
    <dgm:pt modelId="{178BFDD8-60E0-9B4F-A36C-A98D8FA107E4}" type="pres">
      <dgm:prSet presAssocID="{F727A282-645C-400F-B202-2FADF26BAD54}" presName="node" presStyleLbl="node1" presStyleIdx="1" presStyleCnt="6" custScaleX="1650409" custScaleY="2000000" custLinFactNeighborY="11700">
        <dgm:presLayoutVars>
          <dgm:bulletEnabled val="1"/>
        </dgm:presLayoutVars>
      </dgm:prSet>
      <dgm:spPr/>
      <dgm:t>
        <a:bodyPr/>
        <a:lstStyle/>
        <a:p>
          <a:endParaRPr lang="en-US"/>
        </a:p>
      </dgm:t>
    </dgm:pt>
    <dgm:pt modelId="{26B52183-9CE0-4B4B-9A7B-BA29A48F7E67}" type="pres">
      <dgm:prSet presAssocID="{044973EE-7D0B-4807-AB51-B82713B87719}" presName="sibTrans" presStyleCnt="0"/>
      <dgm:spPr/>
    </dgm:pt>
    <dgm:pt modelId="{BEB30C07-1D52-954E-9C1B-D387447C4588}" type="pres">
      <dgm:prSet presAssocID="{E4CF6410-72CB-467C-83DC-AD9D4C637D5F}" presName="node" presStyleLbl="node1" presStyleIdx="2" presStyleCnt="6" custScaleX="2000000" custScaleY="2000000" custLinFactNeighborX="61456" custLinFactNeighborY="19414">
        <dgm:presLayoutVars>
          <dgm:bulletEnabled val="1"/>
        </dgm:presLayoutVars>
      </dgm:prSet>
      <dgm:spPr/>
      <dgm:t>
        <a:bodyPr/>
        <a:lstStyle/>
        <a:p>
          <a:endParaRPr lang="en-US"/>
        </a:p>
      </dgm:t>
    </dgm:pt>
    <dgm:pt modelId="{C769878C-934D-494A-BC6D-82607234D924}" type="pres">
      <dgm:prSet presAssocID="{C4895D63-F017-43BC-A4AA-183BB45506E8}" presName="sibTrans" presStyleCnt="0"/>
      <dgm:spPr/>
    </dgm:pt>
    <dgm:pt modelId="{0851D8B4-5AC6-3A44-8CCC-456173A1C43E}" type="pres">
      <dgm:prSet presAssocID="{AB3D2EE5-3AE0-4718-90F2-F1F51299F896}" presName="node" presStyleLbl="node1" presStyleIdx="3" presStyleCnt="6" custScaleX="2000000" custScaleY="1701733" custLinFactX="1816351" custLinFactNeighborX="1900000" custLinFactNeighborY="78119">
        <dgm:presLayoutVars>
          <dgm:bulletEnabled val="1"/>
        </dgm:presLayoutVars>
      </dgm:prSet>
      <dgm:spPr/>
      <dgm:t>
        <a:bodyPr/>
        <a:lstStyle/>
        <a:p>
          <a:endParaRPr lang="en-US"/>
        </a:p>
      </dgm:t>
    </dgm:pt>
    <dgm:pt modelId="{488AEDF4-95D5-9648-9AA6-D695D21D6408}" type="pres">
      <dgm:prSet presAssocID="{0E59756E-2C62-4D80-959A-D5E7C6623595}" presName="sibTrans" presStyleCnt="0"/>
      <dgm:spPr/>
    </dgm:pt>
    <dgm:pt modelId="{AE094FBB-01B9-D54F-8F2A-E153472685D9}" type="pres">
      <dgm:prSet presAssocID="{8FBC2117-0831-41E6-AE90-7A6B486549AC}" presName="node" presStyleLbl="node1" presStyleIdx="4" presStyleCnt="6" custScaleX="1690692" custScaleY="1714431" custLinFactX="-1000000" custLinFactNeighborX="-1031316" custLinFactNeighborY="71770">
        <dgm:presLayoutVars>
          <dgm:bulletEnabled val="1"/>
        </dgm:presLayoutVars>
      </dgm:prSet>
      <dgm:spPr/>
      <dgm:t>
        <a:bodyPr/>
        <a:lstStyle/>
        <a:p>
          <a:endParaRPr lang="en-US"/>
        </a:p>
      </dgm:t>
    </dgm:pt>
    <dgm:pt modelId="{A2D0F331-D835-934C-BDD6-2D60DD02FDBF}" type="pres">
      <dgm:prSet presAssocID="{F885622B-C3A3-4E8A-971A-4111E3AA0283}" presName="sibTrans" presStyleCnt="0"/>
      <dgm:spPr/>
    </dgm:pt>
    <dgm:pt modelId="{B94ACBED-0774-504E-8718-E049EC5E5AF8}" type="pres">
      <dgm:prSet presAssocID="{C96223D9-8341-40DE-9884-6F09FA6FEE7C}" presName="node" presStyleLbl="node1" presStyleIdx="5" presStyleCnt="6" custScaleX="1833220" custScaleY="1699211" custLinFactX="-980629" custLinFactNeighborX="-1000000" custLinFactNeighborY="79380">
        <dgm:presLayoutVars>
          <dgm:bulletEnabled val="1"/>
        </dgm:presLayoutVars>
      </dgm:prSet>
      <dgm:spPr/>
      <dgm:t>
        <a:bodyPr/>
        <a:lstStyle/>
        <a:p>
          <a:endParaRPr lang="en-US"/>
        </a:p>
      </dgm:t>
    </dgm:pt>
  </dgm:ptLst>
  <dgm:cxnLst>
    <dgm:cxn modelId="{7F055704-E868-4520-9FCD-B9B9BDCE27D3}" srcId="{70C262F2-F374-4CE7-8B75-41EEDDE4EA22}" destId="{145947BF-AD42-450C-969A-4A5425F184BB}" srcOrd="0" destOrd="0" parTransId="{8FE1384D-3853-4209-8823-915ED051A702}" sibTransId="{CE51C515-6D38-4432-8658-E553960866D7}"/>
    <dgm:cxn modelId="{1AEB3F45-1838-ED4D-8884-906B69B5E05C}" type="presOf" srcId="{AB3D2EE5-3AE0-4718-90F2-F1F51299F896}" destId="{0851D8B4-5AC6-3A44-8CCC-456173A1C43E}" srcOrd="0" destOrd="0" presId="urn:microsoft.com/office/officeart/2005/8/layout/default"/>
    <dgm:cxn modelId="{0EFE9107-1221-4377-89D2-4C0A20B3FF9E}" srcId="{0AFCEA19-EB27-4C18-ACCE-F0E61AF2436E}" destId="{E4CF6410-72CB-467C-83DC-AD9D4C637D5F}" srcOrd="2" destOrd="0" parTransId="{B50DDD9C-1341-4DA5-B5C3-AD87FD8DC82C}" sibTransId="{C4895D63-F017-43BC-A4AA-183BB45506E8}"/>
    <dgm:cxn modelId="{55CE0A73-C703-8B45-B796-0656903FC477}" type="presOf" srcId="{70C262F2-F374-4CE7-8B75-41EEDDE4EA22}" destId="{17CC7104-BB7C-8A4A-8A40-6A6E7BD5A0E4}" srcOrd="0" destOrd="0" presId="urn:microsoft.com/office/officeart/2005/8/layout/default"/>
    <dgm:cxn modelId="{605AFDD7-EEFC-3A4D-9CFB-F117F8C4BA34}" type="presOf" srcId="{145947BF-AD42-450C-969A-4A5425F184BB}" destId="{17CC7104-BB7C-8A4A-8A40-6A6E7BD5A0E4}" srcOrd="0" destOrd="1" presId="urn:microsoft.com/office/officeart/2005/8/layout/default"/>
    <dgm:cxn modelId="{4C36DE62-0164-4EDF-BD62-2296A5301DBF}" srcId="{0AFCEA19-EB27-4C18-ACCE-F0E61AF2436E}" destId="{C96223D9-8341-40DE-9884-6F09FA6FEE7C}" srcOrd="5" destOrd="0" parTransId="{9A9C20F0-602B-44A2-8A3D-EBFF567617A8}" sibTransId="{60D80658-33F5-4604-A65D-D9972C5CCF70}"/>
    <dgm:cxn modelId="{EC38F201-DBA8-44DE-9E22-A5C51F79EDB7}" srcId="{0AFCEA19-EB27-4C18-ACCE-F0E61AF2436E}" destId="{AB3D2EE5-3AE0-4718-90F2-F1F51299F896}" srcOrd="3" destOrd="0" parTransId="{8389F61B-BD37-412C-944D-36598E574B17}" sibTransId="{0E59756E-2C62-4D80-959A-D5E7C6623595}"/>
    <dgm:cxn modelId="{C1BECFCC-4327-DC45-ABAE-79494251A71F}" type="presOf" srcId="{F727A282-645C-400F-B202-2FADF26BAD54}" destId="{178BFDD8-60E0-9B4F-A36C-A98D8FA107E4}" srcOrd="0" destOrd="0" presId="urn:microsoft.com/office/officeart/2005/8/layout/default"/>
    <dgm:cxn modelId="{71709C05-D36A-1D45-B64B-E299FF0DBD92}" type="presOf" srcId="{0AFCEA19-EB27-4C18-ACCE-F0E61AF2436E}" destId="{2382B6BB-3C87-8246-A4B3-5028F3B5F30A}" srcOrd="0" destOrd="0" presId="urn:microsoft.com/office/officeart/2005/8/layout/default"/>
    <dgm:cxn modelId="{DC9AC527-467E-ED49-ABC6-7E37ADA88019}" type="presOf" srcId="{C66AAE5C-3C05-4FCA-9199-5FC607741B79}" destId="{B94ACBED-0774-504E-8718-E049EC5E5AF8}" srcOrd="0" destOrd="1" presId="urn:microsoft.com/office/officeart/2005/8/layout/default"/>
    <dgm:cxn modelId="{615BC85A-08F9-1346-8E6B-1616D19BF67F}" type="presOf" srcId="{C96223D9-8341-40DE-9884-6F09FA6FEE7C}" destId="{B94ACBED-0774-504E-8718-E049EC5E5AF8}" srcOrd="0" destOrd="0" presId="urn:microsoft.com/office/officeart/2005/8/layout/default"/>
    <dgm:cxn modelId="{34BEC113-D3FF-4EB9-AE5A-F1A0DDBF65F4}" srcId="{0AFCEA19-EB27-4C18-ACCE-F0E61AF2436E}" destId="{70C262F2-F374-4CE7-8B75-41EEDDE4EA22}" srcOrd="0" destOrd="0" parTransId="{B8D352D7-443B-4057-93AD-9DDABEB2395B}" sibTransId="{30C38696-274A-4587-8E31-D13B40C46315}"/>
    <dgm:cxn modelId="{D8CA2E33-6325-4704-8F31-47BABBD02F99}" srcId="{0AFCEA19-EB27-4C18-ACCE-F0E61AF2436E}" destId="{8FBC2117-0831-41E6-AE90-7A6B486549AC}" srcOrd="4" destOrd="0" parTransId="{9858BF24-011C-4AB9-B0A8-3EAC1163FBC9}" sibTransId="{F885622B-C3A3-4E8A-971A-4111E3AA0283}"/>
    <dgm:cxn modelId="{53BF51B4-6C7C-3F4B-9C3E-AF843210FD7D}" type="presOf" srcId="{8FBC2117-0831-41E6-AE90-7A6B486549AC}" destId="{AE094FBB-01B9-D54F-8F2A-E153472685D9}" srcOrd="0" destOrd="0" presId="urn:microsoft.com/office/officeart/2005/8/layout/default"/>
    <dgm:cxn modelId="{D5F608D9-772A-4360-8960-638BCE830A08}" srcId="{0AFCEA19-EB27-4C18-ACCE-F0E61AF2436E}" destId="{F727A282-645C-400F-B202-2FADF26BAD54}" srcOrd="1" destOrd="0" parTransId="{B40E8F84-837E-4353-9833-EFDAB7FCB945}" sibTransId="{044973EE-7D0B-4807-AB51-B82713B87719}"/>
    <dgm:cxn modelId="{33D2DA50-D021-4C0C-887D-27CAA4F08B62}" srcId="{C96223D9-8341-40DE-9884-6F09FA6FEE7C}" destId="{C66AAE5C-3C05-4FCA-9199-5FC607741B79}" srcOrd="0" destOrd="0" parTransId="{BFE8F7FA-49C4-4C35-96D7-00DBEA55F244}" sibTransId="{E2082D71-FC8D-4923-BB3B-318AE4C0823E}"/>
    <dgm:cxn modelId="{6AB24CCC-1D36-4248-B4C8-0EFCA85BA40B}" type="presOf" srcId="{E4CF6410-72CB-467C-83DC-AD9D4C637D5F}" destId="{BEB30C07-1D52-954E-9C1B-D387447C4588}" srcOrd="0" destOrd="0" presId="urn:microsoft.com/office/officeart/2005/8/layout/default"/>
    <dgm:cxn modelId="{43F12378-10DD-2B41-A494-F7E0E950BC98}" type="presParOf" srcId="{2382B6BB-3C87-8246-A4B3-5028F3B5F30A}" destId="{17CC7104-BB7C-8A4A-8A40-6A6E7BD5A0E4}" srcOrd="0" destOrd="0" presId="urn:microsoft.com/office/officeart/2005/8/layout/default"/>
    <dgm:cxn modelId="{BEDDFFB0-ABC7-2042-96B3-BE0C8F5262C5}" type="presParOf" srcId="{2382B6BB-3C87-8246-A4B3-5028F3B5F30A}" destId="{187CE7AA-3775-AE47-B27E-71F1B83C27D3}" srcOrd="1" destOrd="0" presId="urn:microsoft.com/office/officeart/2005/8/layout/default"/>
    <dgm:cxn modelId="{9647E978-9C85-9C42-AF13-DEB33427072B}" type="presParOf" srcId="{2382B6BB-3C87-8246-A4B3-5028F3B5F30A}" destId="{178BFDD8-60E0-9B4F-A36C-A98D8FA107E4}" srcOrd="2" destOrd="0" presId="urn:microsoft.com/office/officeart/2005/8/layout/default"/>
    <dgm:cxn modelId="{18C52D47-8D2C-E047-8F00-4FF118E68CB7}" type="presParOf" srcId="{2382B6BB-3C87-8246-A4B3-5028F3B5F30A}" destId="{26B52183-9CE0-4B4B-9A7B-BA29A48F7E67}" srcOrd="3" destOrd="0" presId="urn:microsoft.com/office/officeart/2005/8/layout/default"/>
    <dgm:cxn modelId="{57DDCC64-06D5-2540-8BA6-4D272D7ABD51}" type="presParOf" srcId="{2382B6BB-3C87-8246-A4B3-5028F3B5F30A}" destId="{BEB30C07-1D52-954E-9C1B-D387447C4588}" srcOrd="4" destOrd="0" presId="urn:microsoft.com/office/officeart/2005/8/layout/default"/>
    <dgm:cxn modelId="{BAB06E42-DABA-6747-9C9F-63E03080F71A}" type="presParOf" srcId="{2382B6BB-3C87-8246-A4B3-5028F3B5F30A}" destId="{C769878C-934D-494A-BC6D-82607234D924}" srcOrd="5" destOrd="0" presId="urn:microsoft.com/office/officeart/2005/8/layout/default"/>
    <dgm:cxn modelId="{738644B3-FF52-4940-A806-7100D072E3F5}" type="presParOf" srcId="{2382B6BB-3C87-8246-A4B3-5028F3B5F30A}" destId="{0851D8B4-5AC6-3A44-8CCC-456173A1C43E}" srcOrd="6" destOrd="0" presId="urn:microsoft.com/office/officeart/2005/8/layout/default"/>
    <dgm:cxn modelId="{970AB06C-6F0D-784B-A58C-C6DCEDA3F05D}" type="presParOf" srcId="{2382B6BB-3C87-8246-A4B3-5028F3B5F30A}" destId="{488AEDF4-95D5-9648-9AA6-D695D21D6408}" srcOrd="7" destOrd="0" presId="urn:microsoft.com/office/officeart/2005/8/layout/default"/>
    <dgm:cxn modelId="{5AC3E2BE-79B0-0242-9E78-86402803ACCE}" type="presParOf" srcId="{2382B6BB-3C87-8246-A4B3-5028F3B5F30A}" destId="{AE094FBB-01B9-D54F-8F2A-E153472685D9}" srcOrd="8" destOrd="0" presId="urn:microsoft.com/office/officeart/2005/8/layout/default"/>
    <dgm:cxn modelId="{027C08F3-9F82-114E-BA49-CB9A2E2F9694}" type="presParOf" srcId="{2382B6BB-3C87-8246-A4B3-5028F3B5F30A}" destId="{A2D0F331-D835-934C-BDD6-2D60DD02FDBF}" srcOrd="9" destOrd="0" presId="urn:microsoft.com/office/officeart/2005/8/layout/default"/>
    <dgm:cxn modelId="{56685F75-0BFD-C14A-A4BA-C0CA1CDB07A0}" type="presParOf" srcId="{2382B6BB-3C87-8246-A4B3-5028F3B5F30A}" destId="{B94ACBED-0774-504E-8718-E049EC5E5AF8}"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FA334ED7-6465-0A44-A179-7F495EBFF13B}" type="doc">
      <dgm:prSet loTypeId="urn:microsoft.com/office/officeart/2005/8/layout/hList6" loCatId="relationship" qsTypeId="urn:microsoft.com/office/officeart/2005/8/quickstyle/3d6" qsCatId="3D" csTypeId="urn:microsoft.com/office/officeart/2005/8/colors/colorful5" csCatId="colorful" phldr="1"/>
      <dgm:spPr/>
      <dgm:t>
        <a:bodyPr/>
        <a:lstStyle/>
        <a:p>
          <a:endParaRPr lang="en-GB"/>
        </a:p>
      </dgm:t>
    </dgm:pt>
    <dgm:pt modelId="{3A8149E1-7E3E-3A43-8C8F-08B4FD8CC632}">
      <dgm:prSet custT="1"/>
      <dgm:spPr>
        <a:solidFill>
          <a:schemeClr val="accent1">
            <a:lumMod val="75000"/>
          </a:schemeClr>
        </a:solidFill>
      </dgm:spPr>
      <dgm:t>
        <a:bodyPr/>
        <a:lstStyle/>
        <a:p>
          <a:r>
            <a:rPr lang="en-AU" sz="4400" b="1" dirty="0">
              <a:solidFill>
                <a:schemeClr val="accent4">
                  <a:lumMod val="60000"/>
                  <a:lumOff val="40000"/>
                </a:schemeClr>
              </a:solidFill>
              <a:latin typeface="Trade Gothic Inline" panose="020B0504030203020204" pitchFamily="34" charset="0"/>
            </a:rPr>
            <a:t>The Compilation of the Quran</a:t>
          </a:r>
          <a:endParaRPr lang="en-AU" sz="4400" dirty="0">
            <a:solidFill>
              <a:schemeClr val="accent4">
                <a:lumMod val="60000"/>
                <a:lumOff val="40000"/>
              </a:schemeClr>
            </a:solidFill>
            <a:latin typeface="Trade Gothic Inline" panose="020B0504030203020204" pitchFamily="34" charset="0"/>
          </a:endParaRPr>
        </a:p>
      </dgm:t>
    </dgm:pt>
    <dgm:pt modelId="{70AF74B0-E97E-2B46-9FFE-5027ECFF7084}" type="parTrans" cxnId="{EBBCB724-16AA-3740-BB73-A43030E6F8C8}">
      <dgm:prSet/>
      <dgm:spPr/>
      <dgm:t>
        <a:bodyPr/>
        <a:lstStyle/>
        <a:p>
          <a:endParaRPr lang="en-GB"/>
        </a:p>
      </dgm:t>
    </dgm:pt>
    <dgm:pt modelId="{D00204B3-5629-5A4B-8378-BC3F1DF84E8C}" type="sibTrans" cxnId="{EBBCB724-16AA-3740-BB73-A43030E6F8C8}">
      <dgm:prSet/>
      <dgm:spPr/>
      <dgm:t>
        <a:bodyPr/>
        <a:lstStyle/>
        <a:p>
          <a:endParaRPr lang="en-GB"/>
        </a:p>
      </dgm:t>
    </dgm:pt>
    <dgm:pt modelId="{4BA6CE64-0E23-1D42-8325-C8D9A4F9809D}">
      <dgm:prSet custT="1"/>
      <dgm:spPr>
        <a:solidFill>
          <a:schemeClr val="bg2">
            <a:lumMod val="25000"/>
          </a:schemeClr>
        </a:solidFill>
      </dgm:spPr>
      <dgm:t>
        <a:bodyPr/>
        <a:lstStyle/>
        <a:p>
          <a:r>
            <a:rPr lang="en-AU" sz="6500" b="1" dirty="0">
              <a:solidFill>
                <a:schemeClr val="accent4">
                  <a:lumMod val="60000"/>
                  <a:lumOff val="40000"/>
                </a:schemeClr>
              </a:solidFill>
              <a:latin typeface="Trade Gothic Inline" panose="020B0504030203020204" pitchFamily="34" charset="0"/>
            </a:rPr>
            <a:t> </a:t>
          </a:r>
          <a:r>
            <a:rPr lang="en-AU" sz="4400" b="1" dirty="0">
              <a:solidFill>
                <a:schemeClr val="accent4">
                  <a:lumMod val="60000"/>
                  <a:lumOff val="40000"/>
                </a:schemeClr>
              </a:solidFill>
              <a:latin typeface="Trade Gothic Inline" panose="020B0504030203020204" pitchFamily="34" charset="0"/>
            </a:rPr>
            <a:t>Jam‘ al-Quran</a:t>
          </a:r>
          <a:endParaRPr lang="en-GB" sz="4400" dirty="0">
            <a:solidFill>
              <a:schemeClr val="accent4">
                <a:lumMod val="60000"/>
                <a:lumOff val="40000"/>
              </a:schemeClr>
            </a:solidFill>
          </a:endParaRPr>
        </a:p>
      </dgm:t>
    </dgm:pt>
    <dgm:pt modelId="{83DA1E44-59C2-6C48-9942-B4ACFD760191}" type="parTrans" cxnId="{C29D4A9A-483B-C64F-AD27-5955254E348D}">
      <dgm:prSet/>
      <dgm:spPr/>
      <dgm:t>
        <a:bodyPr/>
        <a:lstStyle/>
        <a:p>
          <a:endParaRPr lang="en-GB"/>
        </a:p>
      </dgm:t>
    </dgm:pt>
    <dgm:pt modelId="{DC820856-CB4D-3246-838A-0FBB08A25240}" type="sibTrans" cxnId="{C29D4A9A-483B-C64F-AD27-5955254E348D}">
      <dgm:prSet/>
      <dgm:spPr/>
      <dgm:t>
        <a:bodyPr/>
        <a:lstStyle/>
        <a:p>
          <a:endParaRPr lang="en-GB"/>
        </a:p>
      </dgm:t>
    </dgm:pt>
    <dgm:pt modelId="{288EEE72-F3D0-D647-849F-E1510A257156}" type="pres">
      <dgm:prSet presAssocID="{FA334ED7-6465-0A44-A179-7F495EBFF13B}" presName="Name0" presStyleCnt="0">
        <dgm:presLayoutVars>
          <dgm:dir/>
          <dgm:resizeHandles val="exact"/>
        </dgm:presLayoutVars>
      </dgm:prSet>
      <dgm:spPr/>
      <dgm:t>
        <a:bodyPr/>
        <a:lstStyle/>
        <a:p>
          <a:endParaRPr lang="en-US"/>
        </a:p>
      </dgm:t>
    </dgm:pt>
    <dgm:pt modelId="{AAD97C99-EFBD-0142-8C1F-97193ED537FD}" type="pres">
      <dgm:prSet presAssocID="{3A8149E1-7E3E-3A43-8C8F-08B4FD8CC632}" presName="node" presStyleLbl="node1" presStyleIdx="0" presStyleCnt="2" custLinFactNeighborX="-3727" custLinFactNeighborY="15651">
        <dgm:presLayoutVars>
          <dgm:bulletEnabled val="1"/>
        </dgm:presLayoutVars>
      </dgm:prSet>
      <dgm:spPr/>
      <dgm:t>
        <a:bodyPr/>
        <a:lstStyle/>
        <a:p>
          <a:endParaRPr lang="en-US"/>
        </a:p>
      </dgm:t>
    </dgm:pt>
    <dgm:pt modelId="{1CAB2FD3-E1B2-6442-8993-81AC4EAB2EA1}" type="pres">
      <dgm:prSet presAssocID="{D00204B3-5629-5A4B-8378-BC3F1DF84E8C}" presName="sibTrans" presStyleCnt="0"/>
      <dgm:spPr/>
    </dgm:pt>
    <dgm:pt modelId="{AFD1F6B5-298C-F240-A384-C207CB03524D}" type="pres">
      <dgm:prSet presAssocID="{4BA6CE64-0E23-1D42-8325-C8D9A4F9809D}" presName="node" presStyleLbl="node1" presStyleIdx="1" presStyleCnt="2">
        <dgm:presLayoutVars>
          <dgm:bulletEnabled val="1"/>
        </dgm:presLayoutVars>
      </dgm:prSet>
      <dgm:spPr/>
      <dgm:t>
        <a:bodyPr/>
        <a:lstStyle/>
        <a:p>
          <a:endParaRPr lang="en-US"/>
        </a:p>
      </dgm:t>
    </dgm:pt>
  </dgm:ptLst>
  <dgm:cxnLst>
    <dgm:cxn modelId="{EBBCB724-16AA-3740-BB73-A43030E6F8C8}" srcId="{FA334ED7-6465-0A44-A179-7F495EBFF13B}" destId="{3A8149E1-7E3E-3A43-8C8F-08B4FD8CC632}" srcOrd="0" destOrd="0" parTransId="{70AF74B0-E97E-2B46-9FFE-5027ECFF7084}" sibTransId="{D00204B3-5629-5A4B-8378-BC3F1DF84E8C}"/>
    <dgm:cxn modelId="{701502ED-17BD-9C40-9E17-F39EF3ED6505}" type="presOf" srcId="{3A8149E1-7E3E-3A43-8C8F-08B4FD8CC632}" destId="{AAD97C99-EFBD-0142-8C1F-97193ED537FD}" srcOrd="0" destOrd="0" presId="urn:microsoft.com/office/officeart/2005/8/layout/hList6"/>
    <dgm:cxn modelId="{FF90A601-FDAB-3E43-97E3-3F68C2EE9F21}" type="presOf" srcId="{4BA6CE64-0E23-1D42-8325-C8D9A4F9809D}" destId="{AFD1F6B5-298C-F240-A384-C207CB03524D}" srcOrd="0" destOrd="0" presId="urn:microsoft.com/office/officeart/2005/8/layout/hList6"/>
    <dgm:cxn modelId="{A7F81491-E00A-9648-BBBB-C0B3B5FBE5D2}" type="presOf" srcId="{FA334ED7-6465-0A44-A179-7F495EBFF13B}" destId="{288EEE72-F3D0-D647-849F-E1510A257156}" srcOrd="0" destOrd="0" presId="urn:microsoft.com/office/officeart/2005/8/layout/hList6"/>
    <dgm:cxn modelId="{C29D4A9A-483B-C64F-AD27-5955254E348D}" srcId="{FA334ED7-6465-0A44-A179-7F495EBFF13B}" destId="{4BA6CE64-0E23-1D42-8325-C8D9A4F9809D}" srcOrd="1" destOrd="0" parTransId="{83DA1E44-59C2-6C48-9942-B4ACFD760191}" sibTransId="{DC820856-CB4D-3246-838A-0FBB08A25240}"/>
    <dgm:cxn modelId="{B20D1F44-AB33-044D-A22E-D207675505D6}" type="presParOf" srcId="{288EEE72-F3D0-D647-849F-E1510A257156}" destId="{AAD97C99-EFBD-0142-8C1F-97193ED537FD}" srcOrd="0" destOrd="0" presId="urn:microsoft.com/office/officeart/2005/8/layout/hList6"/>
    <dgm:cxn modelId="{3637203D-F18E-C34F-AAF4-EDBFAD07AC01}" type="presParOf" srcId="{288EEE72-F3D0-D647-849F-E1510A257156}" destId="{1CAB2FD3-E1B2-6442-8993-81AC4EAB2EA1}" srcOrd="1" destOrd="0" presId="urn:microsoft.com/office/officeart/2005/8/layout/hList6"/>
    <dgm:cxn modelId="{23D112E6-7D23-734A-9E45-0EAF95DF35AA}" type="presParOf" srcId="{288EEE72-F3D0-D647-849F-E1510A257156}" destId="{AFD1F6B5-298C-F240-A384-C207CB03524D}" srcOrd="2"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22F5675D-42F9-5A4C-8FA8-521582451BBA}" type="doc">
      <dgm:prSet loTypeId="urn:microsoft.com/office/officeart/2005/8/layout/venn3" loCatId="relationship" qsTypeId="urn:microsoft.com/office/officeart/2005/8/quickstyle/3d9" qsCatId="3D" csTypeId="urn:microsoft.com/office/officeart/2005/8/colors/accent1_2" csCatId="accent1" phldr="1"/>
      <dgm:spPr/>
      <dgm:t>
        <a:bodyPr/>
        <a:lstStyle/>
        <a:p>
          <a:endParaRPr lang="en-GB"/>
        </a:p>
      </dgm:t>
    </dgm:pt>
    <dgm:pt modelId="{A3112287-F549-BA4F-8FDB-A842E4AEF386}">
      <dgm:prSet/>
      <dgm:spPr>
        <a:solidFill>
          <a:schemeClr val="accent4">
            <a:lumMod val="50000"/>
            <a:alpha val="50000"/>
          </a:schemeClr>
        </a:solidFill>
        <a:ln>
          <a:solidFill>
            <a:schemeClr val="accent4">
              <a:lumMod val="75000"/>
            </a:schemeClr>
          </a:solidFill>
        </a:ln>
      </dgm:spPr>
      <dgm:t>
        <a:bodyPr/>
        <a:lstStyle/>
        <a:p>
          <a:pPr rtl="0"/>
          <a:r>
            <a:rPr lang="en-AU" b="1" dirty="0">
              <a:latin typeface="Trade Gothic Inline" panose="020B0504030203020204" pitchFamily="34" charset="0"/>
            </a:rPr>
            <a:t>Jam‘ al-Quran?</a:t>
          </a:r>
          <a:endParaRPr lang="en-GB" dirty="0"/>
        </a:p>
      </dgm:t>
    </dgm:pt>
    <dgm:pt modelId="{1FACF794-69A9-0145-9BC5-186E90CC19AE}" type="parTrans" cxnId="{2639D250-AA84-1743-A0D7-B0EA110947AF}">
      <dgm:prSet/>
      <dgm:spPr/>
      <dgm:t>
        <a:bodyPr/>
        <a:lstStyle/>
        <a:p>
          <a:endParaRPr lang="en-GB"/>
        </a:p>
      </dgm:t>
    </dgm:pt>
    <dgm:pt modelId="{1D215236-B2AC-294D-8E01-CF9DE56865F2}" type="sibTrans" cxnId="{2639D250-AA84-1743-A0D7-B0EA110947AF}">
      <dgm:prSet/>
      <dgm:spPr/>
      <dgm:t>
        <a:bodyPr/>
        <a:lstStyle/>
        <a:p>
          <a:endParaRPr lang="en-GB"/>
        </a:p>
      </dgm:t>
    </dgm:pt>
    <dgm:pt modelId="{1EB6498D-E62B-7343-B8BF-80FD94C96864}">
      <dgm:prSet/>
      <dgm:spPr>
        <a:solidFill>
          <a:schemeClr val="accent5">
            <a:lumMod val="20000"/>
            <a:lumOff val="80000"/>
            <a:alpha val="50000"/>
          </a:schemeClr>
        </a:solidFill>
        <a:ln>
          <a:solidFill>
            <a:schemeClr val="accent1">
              <a:lumMod val="75000"/>
            </a:schemeClr>
          </a:solidFill>
        </a:ln>
      </dgm:spPr>
      <dgm:t>
        <a:bodyPr/>
        <a:lstStyle/>
        <a:p>
          <a:r>
            <a:rPr lang="en-AU" b="1">
              <a:latin typeface="Trade Gothic Inline" panose="020B0504030203020204" pitchFamily="34" charset="0"/>
            </a:rPr>
            <a:t>What is </a:t>
          </a:r>
          <a:endParaRPr lang="en-GB" dirty="0"/>
        </a:p>
      </dgm:t>
    </dgm:pt>
    <dgm:pt modelId="{F0D104A8-B508-4145-B675-9710168BC856}" type="parTrans" cxnId="{3B3B5E61-3A0E-414C-B59B-7C956842F31E}">
      <dgm:prSet/>
      <dgm:spPr/>
      <dgm:t>
        <a:bodyPr/>
        <a:lstStyle/>
        <a:p>
          <a:endParaRPr lang="en-GB"/>
        </a:p>
      </dgm:t>
    </dgm:pt>
    <dgm:pt modelId="{B89E8C5E-36A4-6B44-BEE2-624D290FD799}" type="sibTrans" cxnId="{3B3B5E61-3A0E-414C-B59B-7C956842F31E}">
      <dgm:prSet/>
      <dgm:spPr/>
      <dgm:t>
        <a:bodyPr/>
        <a:lstStyle/>
        <a:p>
          <a:endParaRPr lang="en-GB"/>
        </a:p>
      </dgm:t>
    </dgm:pt>
    <dgm:pt modelId="{D5D2D956-DD8A-5C44-9813-3C58942905AA}" type="pres">
      <dgm:prSet presAssocID="{22F5675D-42F9-5A4C-8FA8-521582451BBA}" presName="Name0" presStyleCnt="0">
        <dgm:presLayoutVars>
          <dgm:dir/>
          <dgm:resizeHandles val="exact"/>
        </dgm:presLayoutVars>
      </dgm:prSet>
      <dgm:spPr/>
      <dgm:t>
        <a:bodyPr/>
        <a:lstStyle/>
        <a:p>
          <a:endParaRPr lang="en-US"/>
        </a:p>
      </dgm:t>
    </dgm:pt>
    <dgm:pt modelId="{49D66524-DD23-804C-810F-4CC5FC1D8A8C}" type="pres">
      <dgm:prSet presAssocID="{1EB6498D-E62B-7343-B8BF-80FD94C96864}" presName="Name5" presStyleLbl="vennNode1" presStyleIdx="0" presStyleCnt="2" custLinFactX="-38116" custLinFactNeighborX="-100000" custLinFactNeighborY="-9720">
        <dgm:presLayoutVars>
          <dgm:bulletEnabled val="1"/>
        </dgm:presLayoutVars>
      </dgm:prSet>
      <dgm:spPr/>
      <dgm:t>
        <a:bodyPr/>
        <a:lstStyle/>
        <a:p>
          <a:endParaRPr lang="en-US"/>
        </a:p>
      </dgm:t>
    </dgm:pt>
    <dgm:pt modelId="{9D27598E-B172-274F-8883-479DC8492067}" type="pres">
      <dgm:prSet presAssocID="{B89E8C5E-36A4-6B44-BEE2-624D290FD799}" presName="space" presStyleCnt="0"/>
      <dgm:spPr/>
    </dgm:pt>
    <dgm:pt modelId="{59D84D53-8E52-A948-8D47-2785A08072AD}" type="pres">
      <dgm:prSet presAssocID="{A3112287-F549-BA4F-8FDB-A842E4AEF386}" presName="Name5" presStyleLbl="vennNode1" presStyleIdx="1" presStyleCnt="2" custLinFactX="-14655" custLinFactNeighborX="-100000" custLinFactNeighborY="723">
        <dgm:presLayoutVars>
          <dgm:bulletEnabled val="1"/>
        </dgm:presLayoutVars>
      </dgm:prSet>
      <dgm:spPr/>
      <dgm:t>
        <a:bodyPr/>
        <a:lstStyle/>
        <a:p>
          <a:endParaRPr lang="en-US"/>
        </a:p>
      </dgm:t>
    </dgm:pt>
  </dgm:ptLst>
  <dgm:cxnLst>
    <dgm:cxn modelId="{2639D250-AA84-1743-A0D7-B0EA110947AF}" srcId="{22F5675D-42F9-5A4C-8FA8-521582451BBA}" destId="{A3112287-F549-BA4F-8FDB-A842E4AEF386}" srcOrd="1" destOrd="0" parTransId="{1FACF794-69A9-0145-9BC5-186E90CC19AE}" sibTransId="{1D215236-B2AC-294D-8E01-CF9DE56865F2}"/>
    <dgm:cxn modelId="{B852CCC5-AB0E-154B-83EB-170FC2F3CBF6}" type="presOf" srcId="{1EB6498D-E62B-7343-B8BF-80FD94C96864}" destId="{49D66524-DD23-804C-810F-4CC5FC1D8A8C}" srcOrd="0" destOrd="0" presId="urn:microsoft.com/office/officeart/2005/8/layout/venn3"/>
    <dgm:cxn modelId="{3B3B5E61-3A0E-414C-B59B-7C956842F31E}" srcId="{22F5675D-42F9-5A4C-8FA8-521582451BBA}" destId="{1EB6498D-E62B-7343-B8BF-80FD94C96864}" srcOrd="0" destOrd="0" parTransId="{F0D104A8-B508-4145-B675-9710168BC856}" sibTransId="{B89E8C5E-36A4-6B44-BEE2-624D290FD799}"/>
    <dgm:cxn modelId="{9BE872AA-0765-6F4B-806E-5F56A5416037}" type="presOf" srcId="{22F5675D-42F9-5A4C-8FA8-521582451BBA}" destId="{D5D2D956-DD8A-5C44-9813-3C58942905AA}" srcOrd="0" destOrd="0" presId="urn:microsoft.com/office/officeart/2005/8/layout/venn3"/>
    <dgm:cxn modelId="{294B4A95-3E7E-EC40-BE64-254F4DAFBACF}" type="presOf" srcId="{A3112287-F549-BA4F-8FDB-A842E4AEF386}" destId="{59D84D53-8E52-A948-8D47-2785A08072AD}" srcOrd="0" destOrd="0" presId="urn:microsoft.com/office/officeart/2005/8/layout/venn3"/>
    <dgm:cxn modelId="{20C0A904-4018-6444-8B1A-A10F52C371AF}" type="presParOf" srcId="{D5D2D956-DD8A-5C44-9813-3C58942905AA}" destId="{49D66524-DD23-804C-810F-4CC5FC1D8A8C}" srcOrd="0" destOrd="0" presId="urn:microsoft.com/office/officeart/2005/8/layout/venn3"/>
    <dgm:cxn modelId="{4A4D0F75-343F-E344-92C5-1B167E96FB68}" type="presParOf" srcId="{D5D2D956-DD8A-5C44-9813-3C58942905AA}" destId="{9D27598E-B172-274F-8883-479DC8492067}" srcOrd="1" destOrd="0" presId="urn:microsoft.com/office/officeart/2005/8/layout/venn3"/>
    <dgm:cxn modelId="{EAA0A999-0802-3B45-851C-D7407875470C}" type="presParOf" srcId="{D5D2D956-DD8A-5C44-9813-3C58942905AA}" destId="{59D84D53-8E52-A948-8D47-2785A08072AD}" srcOrd="2"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C1654B9A-0646-054A-8941-BA527BA3F65B}" type="doc">
      <dgm:prSet loTypeId="urn:microsoft.com/office/officeart/2005/8/layout/pyramid1" loCatId="relationship" qsTypeId="urn:microsoft.com/office/officeart/2005/8/quickstyle/3d9" qsCatId="3D" csTypeId="urn:microsoft.com/office/officeart/2005/8/colors/colorful3" csCatId="colorful" phldr="1"/>
      <dgm:spPr/>
      <dgm:t>
        <a:bodyPr/>
        <a:lstStyle/>
        <a:p>
          <a:endParaRPr lang="en-GB"/>
        </a:p>
      </dgm:t>
    </dgm:pt>
    <dgm:pt modelId="{00E1D317-1827-1C43-AC7B-78B73A77119B}">
      <dgm:prSet custT="1"/>
      <dgm:spPr>
        <a:ln>
          <a:solidFill>
            <a:srgbClr val="C00000"/>
          </a:solidFill>
        </a:ln>
      </dgm:spPr>
      <dgm:t>
        <a:bodyPr/>
        <a:lstStyle/>
        <a:p>
          <a:r>
            <a:rPr lang="en-AU" sz="8000" b="0" dirty="0">
              <a:latin typeface="Monotype Corsiva" panose="03010101010201010101" pitchFamily="66" charset="0"/>
              <a:cs typeface="Apple Chancery" panose="03020702040506060504" pitchFamily="66" charset="-79"/>
            </a:rPr>
            <a:t>The Stages of Jam‘ al-Quan</a:t>
          </a:r>
        </a:p>
      </dgm:t>
    </dgm:pt>
    <dgm:pt modelId="{19476D5C-963F-8A46-BF9A-C36545FB690F}" type="parTrans" cxnId="{0F89D59E-5E44-C04F-BE2F-45ACBDE2ABDD}">
      <dgm:prSet/>
      <dgm:spPr/>
      <dgm:t>
        <a:bodyPr/>
        <a:lstStyle/>
        <a:p>
          <a:endParaRPr lang="en-GB" b="0"/>
        </a:p>
      </dgm:t>
    </dgm:pt>
    <dgm:pt modelId="{88E721CD-EA66-BA4B-A2BA-7F183C65CCBF}" type="sibTrans" cxnId="{0F89D59E-5E44-C04F-BE2F-45ACBDE2ABDD}">
      <dgm:prSet/>
      <dgm:spPr/>
      <dgm:t>
        <a:bodyPr/>
        <a:lstStyle/>
        <a:p>
          <a:endParaRPr lang="en-GB" b="0"/>
        </a:p>
      </dgm:t>
    </dgm:pt>
    <dgm:pt modelId="{A2988833-D12E-EE49-9C12-8725CB0EAA44}" type="pres">
      <dgm:prSet presAssocID="{C1654B9A-0646-054A-8941-BA527BA3F65B}" presName="Name0" presStyleCnt="0">
        <dgm:presLayoutVars>
          <dgm:dir/>
          <dgm:animLvl val="lvl"/>
          <dgm:resizeHandles val="exact"/>
        </dgm:presLayoutVars>
      </dgm:prSet>
      <dgm:spPr/>
      <dgm:t>
        <a:bodyPr/>
        <a:lstStyle/>
        <a:p>
          <a:endParaRPr lang="en-US"/>
        </a:p>
      </dgm:t>
    </dgm:pt>
    <dgm:pt modelId="{FFD79D57-3D8C-DA44-B46D-DAF669036858}" type="pres">
      <dgm:prSet presAssocID="{00E1D317-1827-1C43-AC7B-78B73A77119B}" presName="Name8" presStyleCnt="0"/>
      <dgm:spPr/>
    </dgm:pt>
    <dgm:pt modelId="{143E1743-0D28-FB4F-8EE9-FA3A3F32DEBC}" type="pres">
      <dgm:prSet presAssocID="{00E1D317-1827-1C43-AC7B-78B73A77119B}" presName="level" presStyleLbl="node1" presStyleIdx="0" presStyleCnt="1">
        <dgm:presLayoutVars>
          <dgm:chMax val="1"/>
          <dgm:bulletEnabled val="1"/>
        </dgm:presLayoutVars>
      </dgm:prSet>
      <dgm:spPr/>
      <dgm:t>
        <a:bodyPr/>
        <a:lstStyle/>
        <a:p>
          <a:endParaRPr lang="en-US"/>
        </a:p>
      </dgm:t>
    </dgm:pt>
    <dgm:pt modelId="{E424EBA4-077F-354C-9034-64DE3EDFA22D}" type="pres">
      <dgm:prSet presAssocID="{00E1D317-1827-1C43-AC7B-78B73A77119B}" presName="levelTx" presStyleLbl="revTx" presStyleIdx="0" presStyleCnt="0">
        <dgm:presLayoutVars>
          <dgm:chMax val="1"/>
          <dgm:bulletEnabled val="1"/>
        </dgm:presLayoutVars>
      </dgm:prSet>
      <dgm:spPr/>
      <dgm:t>
        <a:bodyPr/>
        <a:lstStyle/>
        <a:p>
          <a:endParaRPr lang="en-US"/>
        </a:p>
      </dgm:t>
    </dgm:pt>
  </dgm:ptLst>
  <dgm:cxnLst>
    <dgm:cxn modelId="{8C43284F-B2C2-3547-988A-9AC074F330D9}" type="presOf" srcId="{C1654B9A-0646-054A-8941-BA527BA3F65B}" destId="{A2988833-D12E-EE49-9C12-8725CB0EAA44}" srcOrd="0" destOrd="0" presId="urn:microsoft.com/office/officeart/2005/8/layout/pyramid1"/>
    <dgm:cxn modelId="{60D46756-7BB5-A743-BFEF-B84829B55367}" type="presOf" srcId="{00E1D317-1827-1C43-AC7B-78B73A77119B}" destId="{143E1743-0D28-FB4F-8EE9-FA3A3F32DEBC}" srcOrd="0" destOrd="0" presId="urn:microsoft.com/office/officeart/2005/8/layout/pyramid1"/>
    <dgm:cxn modelId="{0F89D59E-5E44-C04F-BE2F-45ACBDE2ABDD}" srcId="{C1654B9A-0646-054A-8941-BA527BA3F65B}" destId="{00E1D317-1827-1C43-AC7B-78B73A77119B}" srcOrd="0" destOrd="0" parTransId="{19476D5C-963F-8A46-BF9A-C36545FB690F}" sibTransId="{88E721CD-EA66-BA4B-A2BA-7F183C65CCBF}"/>
    <dgm:cxn modelId="{4E56F5D9-5E29-4B48-9089-833B92E8B9CF}" type="presOf" srcId="{00E1D317-1827-1C43-AC7B-78B73A77119B}" destId="{E424EBA4-077F-354C-9034-64DE3EDFA22D}" srcOrd="1" destOrd="0" presId="urn:microsoft.com/office/officeart/2005/8/layout/pyramid1"/>
    <dgm:cxn modelId="{C39B2E4F-4F43-5A49-9813-C54B9C517190}" type="presParOf" srcId="{A2988833-D12E-EE49-9C12-8725CB0EAA44}" destId="{FFD79D57-3D8C-DA44-B46D-DAF669036858}" srcOrd="0" destOrd="0" presId="urn:microsoft.com/office/officeart/2005/8/layout/pyramid1"/>
    <dgm:cxn modelId="{D89FA3B5-69AF-2340-88C4-306E3675E444}" type="presParOf" srcId="{FFD79D57-3D8C-DA44-B46D-DAF669036858}" destId="{143E1743-0D28-FB4F-8EE9-FA3A3F32DEBC}" srcOrd="0" destOrd="0" presId="urn:microsoft.com/office/officeart/2005/8/layout/pyramid1"/>
    <dgm:cxn modelId="{B36C9832-34C3-F249-BB81-01E3391FE185}" type="presParOf" srcId="{FFD79D57-3D8C-DA44-B46D-DAF669036858}" destId="{E424EBA4-077F-354C-9034-64DE3EDFA22D}"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F01CF0A3-75C5-FD4D-823C-35F9FFD0183B}" type="doc">
      <dgm:prSet loTypeId="urn:microsoft.com/office/officeart/2005/8/layout/lProcess3" loCatId="process" qsTypeId="urn:microsoft.com/office/officeart/2005/8/quickstyle/3d9" qsCatId="3D" csTypeId="urn:microsoft.com/office/officeart/2005/8/colors/colorful4" csCatId="colorful" phldr="1"/>
      <dgm:spPr/>
      <dgm:t>
        <a:bodyPr/>
        <a:lstStyle/>
        <a:p>
          <a:endParaRPr lang="en-GB"/>
        </a:p>
      </dgm:t>
    </dgm:pt>
    <dgm:pt modelId="{0A0581DA-A5DA-DA42-ACFD-D954CF53DEF1}">
      <dgm:prSet/>
      <dgm:spPr>
        <a:solidFill>
          <a:schemeClr val="accent2">
            <a:lumMod val="75000"/>
          </a:schemeClr>
        </a:solidFill>
        <a:ln>
          <a:solidFill>
            <a:schemeClr val="accent6">
              <a:lumMod val="50000"/>
            </a:schemeClr>
          </a:solidFill>
        </a:ln>
      </dgm:spPr>
      <dgm:t>
        <a:bodyPr/>
        <a:lstStyle/>
        <a:p>
          <a:r>
            <a:rPr lang="en-AU" b="1" dirty="0">
              <a:solidFill>
                <a:schemeClr val="tx1"/>
              </a:solidFill>
              <a:latin typeface="Monotype Corsiva" panose="03010101010201010101" pitchFamily="66" charset="0"/>
            </a:rPr>
            <a:t>Three distinct stages of the compilation of the Quran </a:t>
          </a:r>
        </a:p>
      </dgm:t>
    </dgm:pt>
    <dgm:pt modelId="{D97C8D59-569A-F94D-B942-F807DCB0B5F4}" type="parTrans" cxnId="{10487FED-716A-6547-9F8E-66F20CDA5336}">
      <dgm:prSet/>
      <dgm:spPr/>
      <dgm:t>
        <a:bodyPr/>
        <a:lstStyle/>
        <a:p>
          <a:endParaRPr lang="en-GB"/>
        </a:p>
      </dgm:t>
    </dgm:pt>
    <dgm:pt modelId="{7F0985F6-940B-B64A-A6BC-D7542BA9F40C}" type="sibTrans" cxnId="{10487FED-716A-6547-9F8E-66F20CDA5336}">
      <dgm:prSet/>
      <dgm:spPr/>
      <dgm:t>
        <a:bodyPr/>
        <a:lstStyle/>
        <a:p>
          <a:endParaRPr lang="en-GB"/>
        </a:p>
      </dgm:t>
    </dgm:pt>
    <dgm:pt modelId="{37E6E837-46F5-AF43-9DDB-B24711BD542F}">
      <dgm:prSet/>
      <dgm:spPr>
        <a:solidFill>
          <a:schemeClr val="accent4">
            <a:lumMod val="75000"/>
            <a:alpha val="90000"/>
          </a:schemeClr>
        </a:solidFill>
        <a:ln>
          <a:solidFill>
            <a:srgbClr val="C00000"/>
          </a:solidFill>
        </a:ln>
      </dgm:spPr>
      <dgm:t>
        <a:bodyPr/>
        <a:lstStyle/>
        <a:p>
          <a:r>
            <a:rPr lang="en-AU" b="1" dirty="0">
              <a:latin typeface="Monotype Corsiva" panose="03010101010201010101" pitchFamily="66" charset="0"/>
            </a:rPr>
            <a:t>First,  preservation of the Quran during the lifetime of the Prophet </a:t>
          </a:r>
          <a:r>
            <a:rPr lang="ar" b="1" i="0" dirty="0">
              <a:effectLst/>
              <a:latin typeface="proxima-nova"/>
            </a:rPr>
            <a:t>ﷺ</a:t>
          </a:r>
          <a:endParaRPr lang="en-AU" b="1" dirty="0">
            <a:latin typeface="Monotype Corsiva" panose="03010101010201010101" pitchFamily="66" charset="0"/>
          </a:endParaRPr>
        </a:p>
      </dgm:t>
    </dgm:pt>
    <dgm:pt modelId="{06973203-AB9A-4A42-9756-C3EB08F7223C}" type="parTrans" cxnId="{B5A26980-85FC-484F-A209-391472E4165B}">
      <dgm:prSet/>
      <dgm:spPr/>
      <dgm:t>
        <a:bodyPr/>
        <a:lstStyle/>
        <a:p>
          <a:endParaRPr lang="en-GB"/>
        </a:p>
      </dgm:t>
    </dgm:pt>
    <dgm:pt modelId="{D21AD3FA-8275-3E43-A676-249C52F5221E}" type="sibTrans" cxnId="{B5A26980-85FC-484F-A209-391472E4165B}">
      <dgm:prSet/>
      <dgm:spPr/>
      <dgm:t>
        <a:bodyPr/>
        <a:lstStyle/>
        <a:p>
          <a:endParaRPr lang="en-GB"/>
        </a:p>
      </dgm:t>
    </dgm:pt>
    <dgm:pt modelId="{FDB4D8AF-BA33-934D-B94B-AE0E2022DD19}">
      <dgm:prSet/>
      <dgm:spPr>
        <a:solidFill>
          <a:schemeClr val="accent5">
            <a:lumMod val="60000"/>
            <a:lumOff val="40000"/>
            <a:alpha val="90000"/>
          </a:schemeClr>
        </a:solidFill>
        <a:ln>
          <a:solidFill>
            <a:srgbClr val="C00000"/>
          </a:solidFill>
        </a:ln>
      </dgm:spPr>
      <dgm:t>
        <a:bodyPr/>
        <a:lstStyle/>
        <a:p>
          <a:r>
            <a:rPr lang="en-AU" b="1" dirty="0">
              <a:latin typeface="Monotype Corsiva" panose="03010101010201010101" pitchFamily="66" charset="0"/>
            </a:rPr>
            <a:t>Second, the compilation of the Quran by Abu Bakr </a:t>
          </a:r>
        </a:p>
      </dgm:t>
    </dgm:pt>
    <dgm:pt modelId="{D07DD984-C7CF-9F49-8688-7E3747545BA6}" type="parTrans" cxnId="{D2E8FD4E-7E95-8D43-B436-FC7F0B19961C}">
      <dgm:prSet/>
      <dgm:spPr/>
      <dgm:t>
        <a:bodyPr/>
        <a:lstStyle/>
        <a:p>
          <a:endParaRPr lang="en-GB"/>
        </a:p>
      </dgm:t>
    </dgm:pt>
    <dgm:pt modelId="{611E3F60-0D1F-9F4E-8486-9DAF847CF2F1}" type="sibTrans" cxnId="{D2E8FD4E-7E95-8D43-B436-FC7F0B19961C}">
      <dgm:prSet/>
      <dgm:spPr/>
      <dgm:t>
        <a:bodyPr/>
        <a:lstStyle/>
        <a:p>
          <a:endParaRPr lang="en-GB"/>
        </a:p>
      </dgm:t>
    </dgm:pt>
    <dgm:pt modelId="{3763B6E6-9272-6F41-A454-845547BABE31}">
      <dgm:prSet/>
      <dgm:spPr>
        <a:solidFill>
          <a:schemeClr val="accent2">
            <a:lumMod val="40000"/>
            <a:lumOff val="60000"/>
            <a:alpha val="90000"/>
          </a:schemeClr>
        </a:solidFill>
        <a:ln>
          <a:solidFill>
            <a:srgbClr val="C00000"/>
          </a:solidFill>
        </a:ln>
      </dgm:spPr>
      <dgm:t>
        <a:bodyPr/>
        <a:lstStyle/>
        <a:p>
          <a:r>
            <a:rPr lang="en-AU" b="1" dirty="0">
              <a:latin typeface="Monotype Corsiva" panose="03010101010201010101" pitchFamily="66" charset="0"/>
            </a:rPr>
            <a:t>Third, the compilation of 'Uthman bin </a:t>
          </a:r>
          <a:r>
            <a:rPr lang="en-AU" b="1" dirty="0" err="1">
              <a:latin typeface="Monotype Corsiva" panose="03010101010201010101" pitchFamily="66" charset="0"/>
            </a:rPr>
            <a:t>Affan</a:t>
          </a:r>
          <a:r>
            <a:rPr lang="en-AU" b="1" dirty="0">
              <a:latin typeface="Monotype Corsiva" panose="03010101010201010101" pitchFamily="66" charset="0"/>
            </a:rPr>
            <a:t>. </a:t>
          </a:r>
        </a:p>
      </dgm:t>
    </dgm:pt>
    <dgm:pt modelId="{62811512-A228-6942-B61A-2FBB45DDCD29}" type="parTrans" cxnId="{8693F37E-0F75-874B-A3EB-6084ACB2CC47}">
      <dgm:prSet/>
      <dgm:spPr/>
      <dgm:t>
        <a:bodyPr/>
        <a:lstStyle/>
        <a:p>
          <a:endParaRPr lang="en-GB"/>
        </a:p>
      </dgm:t>
    </dgm:pt>
    <dgm:pt modelId="{C3E0EB5D-950C-B64C-8618-3A847E6F6653}" type="sibTrans" cxnId="{8693F37E-0F75-874B-A3EB-6084ACB2CC47}">
      <dgm:prSet/>
      <dgm:spPr/>
      <dgm:t>
        <a:bodyPr/>
        <a:lstStyle/>
        <a:p>
          <a:endParaRPr lang="en-GB"/>
        </a:p>
      </dgm:t>
    </dgm:pt>
    <dgm:pt modelId="{8D7AAEC3-13F5-6B4E-950B-BA8577E916E3}" type="pres">
      <dgm:prSet presAssocID="{F01CF0A3-75C5-FD4D-823C-35F9FFD0183B}" presName="Name0" presStyleCnt="0">
        <dgm:presLayoutVars>
          <dgm:chPref val="3"/>
          <dgm:dir/>
          <dgm:animLvl val="lvl"/>
          <dgm:resizeHandles/>
        </dgm:presLayoutVars>
      </dgm:prSet>
      <dgm:spPr/>
      <dgm:t>
        <a:bodyPr/>
        <a:lstStyle/>
        <a:p>
          <a:endParaRPr lang="en-US"/>
        </a:p>
      </dgm:t>
    </dgm:pt>
    <dgm:pt modelId="{642BE567-EA9F-A946-9BDA-1E29C495F1F0}" type="pres">
      <dgm:prSet presAssocID="{0A0581DA-A5DA-DA42-ACFD-D954CF53DEF1}" presName="horFlow" presStyleCnt="0"/>
      <dgm:spPr/>
    </dgm:pt>
    <dgm:pt modelId="{CD946938-696D-1542-B570-74CA33D6CA6D}" type="pres">
      <dgm:prSet presAssocID="{0A0581DA-A5DA-DA42-ACFD-D954CF53DEF1}" presName="bigChev" presStyleLbl="node1" presStyleIdx="0" presStyleCnt="1" custScaleY="141520" custLinFactNeighborX="-1499" custLinFactNeighborY="8336"/>
      <dgm:spPr/>
      <dgm:t>
        <a:bodyPr/>
        <a:lstStyle/>
        <a:p>
          <a:endParaRPr lang="en-US"/>
        </a:p>
      </dgm:t>
    </dgm:pt>
    <dgm:pt modelId="{D2D6835C-87D4-0244-9626-3B6DFB1965C6}" type="pres">
      <dgm:prSet presAssocID="{06973203-AB9A-4A42-9756-C3EB08F7223C}" presName="parTrans" presStyleCnt="0"/>
      <dgm:spPr/>
    </dgm:pt>
    <dgm:pt modelId="{85809E26-96EE-3447-AE3E-AEF6D3A53774}" type="pres">
      <dgm:prSet presAssocID="{37E6E837-46F5-AF43-9DDB-B24711BD542F}" presName="node" presStyleLbl="alignAccFollowNode1" presStyleIdx="0" presStyleCnt="3" custLinFactNeighborX="2693" custLinFactNeighborY="13218">
        <dgm:presLayoutVars>
          <dgm:bulletEnabled val="1"/>
        </dgm:presLayoutVars>
      </dgm:prSet>
      <dgm:spPr/>
      <dgm:t>
        <a:bodyPr/>
        <a:lstStyle/>
        <a:p>
          <a:endParaRPr lang="en-US"/>
        </a:p>
      </dgm:t>
    </dgm:pt>
    <dgm:pt modelId="{F19649BA-0245-D943-A8E5-301C5C40C07C}" type="pres">
      <dgm:prSet presAssocID="{D21AD3FA-8275-3E43-A676-249C52F5221E}" presName="sibTrans" presStyleCnt="0"/>
      <dgm:spPr/>
    </dgm:pt>
    <dgm:pt modelId="{8D4FB51D-6E60-EE48-8028-8BCC906E42C8}" type="pres">
      <dgm:prSet presAssocID="{FDB4D8AF-BA33-934D-B94B-AE0E2022DD19}" presName="node" presStyleLbl="alignAccFollowNode1" presStyleIdx="1" presStyleCnt="3" custLinFactNeighborX="0" custLinFactNeighborY="9758">
        <dgm:presLayoutVars>
          <dgm:bulletEnabled val="1"/>
        </dgm:presLayoutVars>
      </dgm:prSet>
      <dgm:spPr/>
      <dgm:t>
        <a:bodyPr/>
        <a:lstStyle/>
        <a:p>
          <a:endParaRPr lang="en-US"/>
        </a:p>
      </dgm:t>
    </dgm:pt>
    <dgm:pt modelId="{8AB9A6AD-E125-1546-A4C1-123A5A75B569}" type="pres">
      <dgm:prSet presAssocID="{611E3F60-0D1F-9F4E-8486-9DAF847CF2F1}" presName="sibTrans" presStyleCnt="0"/>
      <dgm:spPr/>
    </dgm:pt>
    <dgm:pt modelId="{0A0AE846-40E6-C04D-9E98-294FBAF9C47E}" type="pres">
      <dgm:prSet presAssocID="{3763B6E6-9272-6F41-A454-845547BABE31}" presName="node" presStyleLbl="alignAccFollowNode1" presStyleIdx="2" presStyleCnt="3" custLinFactNeighborX="17298" custLinFactNeighborY="2839">
        <dgm:presLayoutVars>
          <dgm:bulletEnabled val="1"/>
        </dgm:presLayoutVars>
      </dgm:prSet>
      <dgm:spPr/>
      <dgm:t>
        <a:bodyPr/>
        <a:lstStyle/>
        <a:p>
          <a:endParaRPr lang="en-US"/>
        </a:p>
      </dgm:t>
    </dgm:pt>
  </dgm:ptLst>
  <dgm:cxnLst>
    <dgm:cxn modelId="{9B93E32F-F616-B749-98BB-D70362ABD5CF}" type="presOf" srcId="{3763B6E6-9272-6F41-A454-845547BABE31}" destId="{0A0AE846-40E6-C04D-9E98-294FBAF9C47E}" srcOrd="0" destOrd="0" presId="urn:microsoft.com/office/officeart/2005/8/layout/lProcess3"/>
    <dgm:cxn modelId="{E70FBEC4-7176-7440-BE55-01E5A5E152D4}" type="presOf" srcId="{F01CF0A3-75C5-FD4D-823C-35F9FFD0183B}" destId="{8D7AAEC3-13F5-6B4E-950B-BA8577E916E3}" srcOrd="0" destOrd="0" presId="urn:microsoft.com/office/officeart/2005/8/layout/lProcess3"/>
    <dgm:cxn modelId="{D7C3CF87-F3FA-A841-A1B3-939A68FEA6D5}" type="presOf" srcId="{FDB4D8AF-BA33-934D-B94B-AE0E2022DD19}" destId="{8D4FB51D-6E60-EE48-8028-8BCC906E42C8}" srcOrd="0" destOrd="0" presId="urn:microsoft.com/office/officeart/2005/8/layout/lProcess3"/>
    <dgm:cxn modelId="{9FBE4AFB-F5D1-0E4C-B0BB-0067C7146B1A}" type="presOf" srcId="{37E6E837-46F5-AF43-9DDB-B24711BD542F}" destId="{85809E26-96EE-3447-AE3E-AEF6D3A53774}" srcOrd="0" destOrd="0" presId="urn:microsoft.com/office/officeart/2005/8/layout/lProcess3"/>
    <dgm:cxn modelId="{10487FED-716A-6547-9F8E-66F20CDA5336}" srcId="{F01CF0A3-75C5-FD4D-823C-35F9FFD0183B}" destId="{0A0581DA-A5DA-DA42-ACFD-D954CF53DEF1}" srcOrd="0" destOrd="0" parTransId="{D97C8D59-569A-F94D-B942-F807DCB0B5F4}" sibTransId="{7F0985F6-940B-B64A-A6BC-D7542BA9F40C}"/>
    <dgm:cxn modelId="{E4D11ABC-5545-4342-A404-8A55BF7EC8BB}" type="presOf" srcId="{0A0581DA-A5DA-DA42-ACFD-D954CF53DEF1}" destId="{CD946938-696D-1542-B570-74CA33D6CA6D}" srcOrd="0" destOrd="0" presId="urn:microsoft.com/office/officeart/2005/8/layout/lProcess3"/>
    <dgm:cxn modelId="{8693F37E-0F75-874B-A3EB-6084ACB2CC47}" srcId="{0A0581DA-A5DA-DA42-ACFD-D954CF53DEF1}" destId="{3763B6E6-9272-6F41-A454-845547BABE31}" srcOrd="2" destOrd="0" parTransId="{62811512-A228-6942-B61A-2FBB45DDCD29}" sibTransId="{C3E0EB5D-950C-B64C-8618-3A847E6F6653}"/>
    <dgm:cxn modelId="{B5A26980-85FC-484F-A209-391472E4165B}" srcId="{0A0581DA-A5DA-DA42-ACFD-D954CF53DEF1}" destId="{37E6E837-46F5-AF43-9DDB-B24711BD542F}" srcOrd="0" destOrd="0" parTransId="{06973203-AB9A-4A42-9756-C3EB08F7223C}" sibTransId="{D21AD3FA-8275-3E43-A676-249C52F5221E}"/>
    <dgm:cxn modelId="{D2E8FD4E-7E95-8D43-B436-FC7F0B19961C}" srcId="{0A0581DA-A5DA-DA42-ACFD-D954CF53DEF1}" destId="{FDB4D8AF-BA33-934D-B94B-AE0E2022DD19}" srcOrd="1" destOrd="0" parTransId="{D07DD984-C7CF-9F49-8688-7E3747545BA6}" sibTransId="{611E3F60-0D1F-9F4E-8486-9DAF847CF2F1}"/>
    <dgm:cxn modelId="{6CD3A155-1DF2-1643-A297-6BB25E32835B}" type="presParOf" srcId="{8D7AAEC3-13F5-6B4E-950B-BA8577E916E3}" destId="{642BE567-EA9F-A946-9BDA-1E29C495F1F0}" srcOrd="0" destOrd="0" presId="urn:microsoft.com/office/officeart/2005/8/layout/lProcess3"/>
    <dgm:cxn modelId="{3EB4200E-43FA-4941-86D4-C55FA6193079}" type="presParOf" srcId="{642BE567-EA9F-A946-9BDA-1E29C495F1F0}" destId="{CD946938-696D-1542-B570-74CA33D6CA6D}" srcOrd="0" destOrd="0" presId="urn:microsoft.com/office/officeart/2005/8/layout/lProcess3"/>
    <dgm:cxn modelId="{DF2AE523-6F54-E240-B2FB-1B2DA8B33517}" type="presParOf" srcId="{642BE567-EA9F-A946-9BDA-1E29C495F1F0}" destId="{D2D6835C-87D4-0244-9626-3B6DFB1965C6}" srcOrd="1" destOrd="0" presId="urn:microsoft.com/office/officeart/2005/8/layout/lProcess3"/>
    <dgm:cxn modelId="{02589B2B-5C87-3749-A8BF-946382C2F9DF}" type="presParOf" srcId="{642BE567-EA9F-A946-9BDA-1E29C495F1F0}" destId="{85809E26-96EE-3447-AE3E-AEF6D3A53774}" srcOrd="2" destOrd="0" presId="urn:microsoft.com/office/officeart/2005/8/layout/lProcess3"/>
    <dgm:cxn modelId="{A3546821-D88C-F14D-89AE-BD7EC76E62B1}" type="presParOf" srcId="{642BE567-EA9F-A946-9BDA-1E29C495F1F0}" destId="{F19649BA-0245-D943-A8E5-301C5C40C07C}" srcOrd="3" destOrd="0" presId="urn:microsoft.com/office/officeart/2005/8/layout/lProcess3"/>
    <dgm:cxn modelId="{23AB764C-DAD6-A144-A5C4-953A695E164B}" type="presParOf" srcId="{642BE567-EA9F-A946-9BDA-1E29C495F1F0}" destId="{8D4FB51D-6E60-EE48-8028-8BCC906E42C8}" srcOrd="4" destOrd="0" presId="urn:microsoft.com/office/officeart/2005/8/layout/lProcess3"/>
    <dgm:cxn modelId="{E58A0EB3-51C2-1947-A4EF-735EAF4AD9CF}" type="presParOf" srcId="{642BE567-EA9F-A946-9BDA-1E29C495F1F0}" destId="{8AB9A6AD-E125-1546-A4C1-123A5A75B569}" srcOrd="5" destOrd="0" presId="urn:microsoft.com/office/officeart/2005/8/layout/lProcess3"/>
    <dgm:cxn modelId="{510CBC61-340D-4F4C-89E1-11DC39C1358C}" type="presParOf" srcId="{642BE567-EA9F-A946-9BDA-1E29C495F1F0}" destId="{0A0AE846-40E6-C04D-9E98-294FBAF9C47E}" srcOrd="6" destOrd="0" presId="urn:microsoft.com/office/officeart/2005/8/layout/lProcess3"/>
  </dgm:cxnLst>
  <dgm:bg/>
  <dgm:whole>
    <a:ln>
      <a:noFill/>
    </a:ln>
  </dgm:whole>
  <dgm:extLst>
    <a:ext uri="http://schemas.microsoft.com/office/drawing/2008/diagram">
      <dsp:dataModelExt xmlns:dsp="http://schemas.microsoft.com/office/drawing/2008/diagram" relId="rId11"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F72BDFC4-934E-4B30-BF8E-3BA88A35F3F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589E65CA-3F5F-46CE-BB42-D3CEF5262891}">
      <dgm:prSet custT="1"/>
      <dgm:spPr>
        <a:solidFill>
          <a:schemeClr val="accent4">
            <a:lumMod val="20000"/>
            <a:lumOff val="80000"/>
          </a:schemeClr>
        </a:solidFill>
        <a:ln>
          <a:solidFill>
            <a:schemeClr val="accent1"/>
          </a:solidFill>
        </a:ln>
      </dgm:spPr>
      <dgm:t>
        <a:bodyPr/>
        <a:lstStyle/>
        <a:p>
          <a:r>
            <a:rPr lang="en-AU" sz="1600" b="1">
              <a:solidFill>
                <a:schemeClr val="accent1">
                  <a:lumMod val="75000"/>
                </a:schemeClr>
              </a:solidFill>
              <a:latin typeface="Chalkboard" panose="03050602040202020205" pitchFamily="66" charset="77"/>
            </a:rPr>
            <a:t>The Prophet </a:t>
          </a:r>
          <a:r>
            <a:rPr lang="en-AU" sz="1600" b="1" i="0">
              <a:solidFill>
                <a:schemeClr val="accent1">
                  <a:lumMod val="75000"/>
                </a:schemeClr>
              </a:solidFill>
              <a:latin typeface="Chalkboard" panose="03050602040202020205" pitchFamily="66" charset="77"/>
            </a:rPr>
            <a:t>ﷺ </a:t>
          </a:r>
          <a:r>
            <a:rPr lang="en-AU" sz="1600" b="1">
              <a:solidFill>
                <a:schemeClr val="accent1">
                  <a:lumMod val="75000"/>
                </a:schemeClr>
              </a:solidFill>
              <a:latin typeface="Chalkboard" panose="03050602040202020205" pitchFamily="66" charset="77"/>
            </a:rPr>
            <a:t>wanted to preserve the text of the Quran, so he used to recite to the companion after every revelation what he received from Jibril and ordered the scribes to write them down directly. </a:t>
          </a:r>
          <a:endParaRPr lang="en-US" sz="1600" b="1">
            <a:solidFill>
              <a:schemeClr val="accent1">
                <a:lumMod val="75000"/>
              </a:schemeClr>
            </a:solidFill>
            <a:latin typeface="Chalkboard" panose="03050602040202020205" pitchFamily="66" charset="77"/>
          </a:endParaRPr>
        </a:p>
      </dgm:t>
    </dgm:pt>
    <dgm:pt modelId="{9A375964-5F03-4DD5-B690-27D266185743}" type="parTrans" cxnId="{75360CDE-1B04-4D2F-B497-3A73CDE05644}">
      <dgm:prSet/>
      <dgm:spPr/>
      <dgm:t>
        <a:bodyPr/>
        <a:lstStyle/>
        <a:p>
          <a:endParaRPr lang="en-US"/>
        </a:p>
      </dgm:t>
    </dgm:pt>
    <dgm:pt modelId="{3DAD890D-A630-4DB4-88DF-6D35E0680B7A}" type="sibTrans" cxnId="{75360CDE-1B04-4D2F-B497-3A73CDE05644}">
      <dgm:prSet/>
      <dgm:spPr/>
      <dgm:t>
        <a:bodyPr/>
        <a:lstStyle/>
        <a:p>
          <a:endParaRPr lang="en-US"/>
        </a:p>
      </dgm:t>
    </dgm:pt>
    <dgm:pt modelId="{4105084E-334A-4489-B2B0-D2FEF4484CF7}">
      <dgm:prSet custT="1"/>
      <dgm:spPr>
        <a:solidFill>
          <a:schemeClr val="accent4">
            <a:lumMod val="20000"/>
            <a:lumOff val="80000"/>
          </a:schemeClr>
        </a:solidFill>
        <a:ln>
          <a:solidFill>
            <a:schemeClr val="accent1"/>
          </a:solidFill>
        </a:ln>
      </dgm:spPr>
      <dgm:t>
        <a:bodyPr/>
        <a:lstStyle/>
        <a:p>
          <a:r>
            <a:rPr lang="en-AU" sz="1800" b="1" dirty="0">
              <a:solidFill>
                <a:schemeClr val="accent1">
                  <a:lumMod val="75000"/>
                </a:schemeClr>
              </a:solidFill>
              <a:latin typeface="Chalkboard" panose="03050602040202020205" pitchFamily="66" charset="77"/>
            </a:rPr>
            <a:t>The Prophet </a:t>
          </a:r>
          <a:r>
            <a:rPr lang="en-AU" sz="1800" b="1" i="0" dirty="0" err="1">
              <a:solidFill>
                <a:schemeClr val="accent1">
                  <a:lumMod val="75000"/>
                </a:schemeClr>
              </a:solidFill>
              <a:latin typeface="Chalkboard" panose="03050602040202020205" pitchFamily="66" charset="77"/>
            </a:rPr>
            <a:t>ﷺ</a:t>
          </a:r>
          <a:r>
            <a:rPr lang="en-AU" sz="1800" b="1" i="0" dirty="0">
              <a:solidFill>
                <a:schemeClr val="accent1">
                  <a:lumMod val="75000"/>
                </a:schemeClr>
              </a:solidFill>
              <a:latin typeface="Chalkboard" panose="03050602040202020205" pitchFamily="66" charset="77"/>
            </a:rPr>
            <a:t> </a:t>
          </a:r>
          <a:r>
            <a:rPr lang="en-AU" sz="1800" b="1" dirty="0">
              <a:solidFill>
                <a:schemeClr val="accent1">
                  <a:lumMod val="75000"/>
                </a:schemeClr>
              </a:solidFill>
              <a:latin typeface="Chalkboard" panose="03050602040202020205" pitchFamily="66" charset="77"/>
            </a:rPr>
            <a:t>actively encouraged Muslims to learn to write. </a:t>
          </a:r>
          <a:endParaRPr lang="en-US" sz="1800" b="1" dirty="0">
            <a:solidFill>
              <a:schemeClr val="accent1">
                <a:lumMod val="75000"/>
              </a:schemeClr>
            </a:solidFill>
            <a:latin typeface="Chalkboard" panose="03050602040202020205" pitchFamily="66" charset="77"/>
          </a:endParaRPr>
        </a:p>
      </dgm:t>
    </dgm:pt>
    <dgm:pt modelId="{BD30E7DF-C255-447B-BB7A-BAB10F8285EA}" type="parTrans" cxnId="{EA305F94-93BA-44FA-8385-7C2A07F4E43C}">
      <dgm:prSet/>
      <dgm:spPr/>
      <dgm:t>
        <a:bodyPr/>
        <a:lstStyle/>
        <a:p>
          <a:endParaRPr lang="en-US"/>
        </a:p>
      </dgm:t>
    </dgm:pt>
    <dgm:pt modelId="{74EEF369-BACD-4131-AE8B-9FC756FC2593}" type="sibTrans" cxnId="{EA305F94-93BA-44FA-8385-7C2A07F4E43C}">
      <dgm:prSet/>
      <dgm:spPr/>
      <dgm:t>
        <a:bodyPr/>
        <a:lstStyle/>
        <a:p>
          <a:endParaRPr lang="en-US"/>
        </a:p>
      </dgm:t>
    </dgm:pt>
    <dgm:pt modelId="{D36CAF7A-FB4F-4B2D-B850-C65C9F90BAED}">
      <dgm:prSet custT="1"/>
      <dgm:spPr>
        <a:solidFill>
          <a:schemeClr val="accent4">
            <a:lumMod val="20000"/>
            <a:lumOff val="80000"/>
          </a:schemeClr>
        </a:solidFill>
        <a:ln>
          <a:solidFill>
            <a:schemeClr val="accent1"/>
          </a:solidFill>
        </a:ln>
      </dgm:spPr>
      <dgm:t>
        <a:bodyPr/>
        <a:lstStyle/>
        <a:p>
          <a:r>
            <a:rPr lang="en-AU" sz="1800" b="1" dirty="0">
              <a:solidFill>
                <a:schemeClr val="accent1">
                  <a:lumMod val="75000"/>
                </a:schemeClr>
              </a:solidFill>
              <a:latin typeface="Chalkboard" panose="03050602040202020205" pitchFamily="66" charset="77"/>
            </a:rPr>
            <a:t>There is clear evidence that the Quran was recorded in writing during the lifetime of the Prophet </a:t>
          </a:r>
          <a:r>
            <a:rPr lang="en-AU" sz="1800" b="1" i="0" dirty="0" err="1">
              <a:solidFill>
                <a:schemeClr val="accent1">
                  <a:lumMod val="75000"/>
                </a:schemeClr>
              </a:solidFill>
              <a:latin typeface="Chalkboard" panose="03050602040202020205" pitchFamily="66" charset="77"/>
            </a:rPr>
            <a:t>ﷺ</a:t>
          </a:r>
          <a:r>
            <a:rPr lang="en-AU" sz="1800" b="1" i="0" dirty="0">
              <a:solidFill>
                <a:schemeClr val="accent1">
                  <a:lumMod val="75000"/>
                </a:schemeClr>
              </a:solidFill>
              <a:latin typeface="Chalkboard" panose="03050602040202020205" pitchFamily="66" charset="77"/>
            </a:rPr>
            <a:t>   </a:t>
          </a:r>
          <a:r>
            <a:rPr lang="en-AU" sz="1800" b="1" dirty="0">
              <a:solidFill>
                <a:schemeClr val="accent1">
                  <a:lumMod val="75000"/>
                </a:schemeClr>
              </a:solidFill>
              <a:latin typeface="Chalkboard" panose="03050602040202020205" pitchFamily="66" charset="77"/>
            </a:rPr>
            <a:t>Example</a:t>
          </a:r>
          <a:endParaRPr lang="en-US" sz="1800" b="1" dirty="0">
            <a:solidFill>
              <a:schemeClr val="accent1">
                <a:lumMod val="75000"/>
              </a:schemeClr>
            </a:solidFill>
            <a:latin typeface="Chalkboard" panose="03050602040202020205" pitchFamily="66" charset="77"/>
          </a:endParaRPr>
        </a:p>
      </dgm:t>
    </dgm:pt>
    <dgm:pt modelId="{B50BFB50-FCFF-4196-8070-0A106FA0BADA}" type="parTrans" cxnId="{15885249-FBB5-4D27-BE9F-AFDBE4082E3D}">
      <dgm:prSet/>
      <dgm:spPr/>
      <dgm:t>
        <a:bodyPr/>
        <a:lstStyle/>
        <a:p>
          <a:endParaRPr lang="en-US"/>
        </a:p>
      </dgm:t>
    </dgm:pt>
    <dgm:pt modelId="{BBA40D06-38CE-4474-8A8D-E18947B0D441}" type="sibTrans" cxnId="{15885249-FBB5-4D27-BE9F-AFDBE4082E3D}">
      <dgm:prSet/>
      <dgm:spPr/>
      <dgm:t>
        <a:bodyPr/>
        <a:lstStyle/>
        <a:p>
          <a:endParaRPr lang="en-US"/>
        </a:p>
      </dgm:t>
    </dgm:pt>
    <dgm:pt modelId="{4D626C2A-1EFB-4E38-8629-72FBA414ACA2}">
      <dgm:prSet custT="1"/>
      <dgm:spPr>
        <a:solidFill>
          <a:schemeClr val="accent4">
            <a:lumMod val="20000"/>
            <a:lumOff val="80000"/>
          </a:schemeClr>
        </a:solidFill>
        <a:ln>
          <a:solidFill>
            <a:schemeClr val="accent1"/>
          </a:solidFill>
        </a:ln>
      </dgm:spPr>
      <dgm:t>
        <a:bodyPr/>
        <a:lstStyle/>
        <a:p>
          <a:r>
            <a:rPr lang="en-AU" sz="1600" b="1" dirty="0" err="1">
              <a:solidFill>
                <a:schemeClr val="accent1">
                  <a:lumMod val="75000"/>
                </a:schemeClr>
              </a:solidFill>
              <a:latin typeface="Chalkboard" panose="03050602040202020205" pitchFamily="66" charset="77"/>
            </a:rPr>
            <a:t>Eg</a:t>
          </a:r>
          <a:r>
            <a:rPr lang="en-AU" sz="1600" b="1" dirty="0">
              <a:solidFill>
                <a:schemeClr val="accent1">
                  <a:lumMod val="75000"/>
                </a:schemeClr>
              </a:solidFill>
              <a:latin typeface="Chalkboard" panose="03050602040202020205" pitchFamily="66" charset="77"/>
            </a:rPr>
            <a:t>  When Umar b. </a:t>
          </a:r>
          <a:r>
            <a:rPr lang="en-AU" sz="1600" b="1" dirty="0" err="1">
              <a:solidFill>
                <a:schemeClr val="accent1">
                  <a:lumMod val="75000"/>
                </a:schemeClr>
              </a:solidFill>
              <a:latin typeface="Chalkboard" panose="03050602040202020205" pitchFamily="66" charset="77"/>
            </a:rPr>
            <a:t>khatab</a:t>
          </a:r>
          <a:r>
            <a:rPr lang="en-AU" sz="1600" b="1" dirty="0">
              <a:solidFill>
                <a:schemeClr val="accent1">
                  <a:lumMod val="75000"/>
                </a:schemeClr>
              </a:solidFill>
              <a:latin typeface="Chalkboard" panose="03050602040202020205" pitchFamily="66" charset="77"/>
            </a:rPr>
            <a:t> converted to Islam around the sixth year of Islam before the hijra, when he Entered his sister's house </a:t>
          </a:r>
          <a:r>
            <a:rPr lang="en-AU" sz="1600" b="1" dirty="0" err="1">
              <a:solidFill>
                <a:schemeClr val="accent1">
                  <a:lumMod val="75000"/>
                </a:schemeClr>
              </a:solidFill>
              <a:latin typeface="Chalkboard" panose="03050602040202020205" pitchFamily="66" charset="77"/>
            </a:rPr>
            <a:t>khabab</a:t>
          </a:r>
          <a:r>
            <a:rPr lang="en-AU" sz="1600" b="1" dirty="0">
              <a:solidFill>
                <a:schemeClr val="accent1">
                  <a:lumMod val="75000"/>
                </a:schemeClr>
              </a:solidFill>
              <a:latin typeface="Chalkboard" panose="03050602040202020205" pitchFamily="66" charset="77"/>
            </a:rPr>
            <a:t> was teaching his sister and her husband verses from the Quran written on a parchment.</a:t>
          </a:r>
          <a:endParaRPr lang="en-US" sz="1600" b="1" dirty="0">
            <a:solidFill>
              <a:schemeClr val="accent1">
                <a:lumMod val="75000"/>
              </a:schemeClr>
            </a:solidFill>
            <a:latin typeface="Chalkboard" panose="03050602040202020205" pitchFamily="66" charset="77"/>
          </a:endParaRPr>
        </a:p>
      </dgm:t>
    </dgm:pt>
    <dgm:pt modelId="{5F8DE95D-E221-4400-B9CD-113CCC219872}" type="parTrans" cxnId="{D70C3BAC-76C6-4A64-A82C-5B39F80E8B9E}">
      <dgm:prSet/>
      <dgm:spPr/>
      <dgm:t>
        <a:bodyPr/>
        <a:lstStyle/>
        <a:p>
          <a:endParaRPr lang="en-US"/>
        </a:p>
      </dgm:t>
    </dgm:pt>
    <dgm:pt modelId="{B13F6007-B6A7-45FB-8315-A73166B9EE37}" type="sibTrans" cxnId="{D70C3BAC-76C6-4A64-A82C-5B39F80E8B9E}">
      <dgm:prSet/>
      <dgm:spPr/>
      <dgm:t>
        <a:bodyPr/>
        <a:lstStyle/>
        <a:p>
          <a:endParaRPr lang="en-US"/>
        </a:p>
      </dgm:t>
    </dgm:pt>
    <dgm:pt modelId="{5C9D90C4-169B-4C29-8462-990B008CFAE5}">
      <dgm:prSet custT="1"/>
      <dgm:spPr>
        <a:solidFill>
          <a:schemeClr val="accent4">
            <a:lumMod val="20000"/>
            <a:lumOff val="80000"/>
          </a:schemeClr>
        </a:solidFill>
        <a:ln>
          <a:solidFill>
            <a:schemeClr val="accent1"/>
          </a:solidFill>
        </a:ln>
      </dgm:spPr>
      <dgm:t>
        <a:bodyPr/>
        <a:lstStyle/>
        <a:p>
          <a:r>
            <a:rPr lang="en-AU" sz="1800" b="1" dirty="0">
              <a:solidFill>
                <a:schemeClr val="accent1">
                  <a:lumMod val="75000"/>
                </a:schemeClr>
              </a:solidFill>
              <a:latin typeface="Chalkboard" panose="03050602040202020205" pitchFamily="66" charset="77"/>
            </a:rPr>
            <a:t>The Prophet  </a:t>
          </a:r>
          <a:r>
            <a:rPr lang="en-AU" sz="1800" b="1" i="0" dirty="0" err="1">
              <a:solidFill>
                <a:schemeClr val="accent1">
                  <a:lumMod val="75000"/>
                </a:schemeClr>
              </a:solidFill>
              <a:latin typeface="Chalkboard" panose="03050602040202020205" pitchFamily="66" charset="77"/>
            </a:rPr>
            <a:t>ﷺ</a:t>
          </a:r>
          <a:r>
            <a:rPr lang="en-AU" sz="1800" b="1" i="0" dirty="0">
              <a:solidFill>
                <a:schemeClr val="accent1">
                  <a:lumMod val="75000"/>
                </a:schemeClr>
              </a:solidFill>
              <a:latin typeface="Chalkboard" panose="03050602040202020205" pitchFamily="66" charset="77"/>
            </a:rPr>
            <a:t> </a:t>
          </a:r>
          <a:r>
            <a:rPr lang="en-AU" sz="1800" b="1" dirty="0">
              <a:solidFill>
                <a:schemeClr val="accent1">
                  <a:lumMod val="75000"/>
                </a:schemeClr>
              </a:solidFill>
              <a:latin typeface="Chalkboard" panose="03050602040202020205" pitchFamily="66" charset="77"/>
            </a:rPr>
            <a:t>told scribes not to write anything from him except the Quran. </a:t>
          </a:r>
          <a:endParaRPr lang="en-US" sz="1800" b="1" dirty="0">
            <a:solidFill>
              <a:schemeClr val="accent1">
                <a:lumMod val="75000"/>
              </a:schemeClr>
            </a:solidFill>
            <a:latin typeface="Chalkboard" panose="03050602040202020205" pitchFamily="66" charset="77"/>
          </a:endParaRPr>
        </a:p>
      </dgm:t>
    </dgm:pt>
    <dgm:pt modelId="{95FB3458-0FBC-4724-9E4F-826E75C8ABFF}" type="parTrans" cxnId="{8C6AA2ED-1A4A-40DC-AA01-BEAC4FC647E5}">
      <dgm:prSet/>
      <dgm:spPr/>
      <dgm:t>
        <a:bodyPr/>
        <a:lstStyle/>
        <a:p>
          <a:endParaRPr lang="en-US"/>
        </a:p>
      </dgm:t>
    </dgm:pt>
    <dgm:pt modelId="{CC2AE2EA-7971-4924-BDBC-DF62BC490AFA}" type="sibTrans" cxnId="{8C6AA2ED-1A4A-40DC-AA01-BEAC4FC647E5}">
      <dgm:prSet/>
      <dgm:spPr/>
      <dgm:t>
        <a:bodyPr/>
        <a:lstStyle/>
        <a:p>
          <a:endParaRPr lang="en-US"/>
        </a:p>
      </dgm:t>
    </dgm:pt>
    <dgm:pt modelId="{16C0D622-78EC-45A6-A3B4-32CBC57192C9}">
      <dgm:prSet custT="1"/>
      <dgm:spPr>
        <a:solidFill>
          <a:schemeClr val="accent4">
            <a:lumMod val="20000"/>
            <a:lumOff val="80000"/>
          </a:schemeClr>
        </a:solidFill>
        <a:ln>
          <a:solidFill>
            <a:schemeClr val="accent1"/>
          </a:solidFill>
        </a:ln>
      </dgm:spPr>
      <dgm:t>
        <a:bodyPr/>
        <a:lstStyle/>
        <a:p>
          <a:r>
            <a:rPr lang="en-AU" sz="1800" b="1" dirty="0">
              <a:solidFill>
                <a:schemeClr val="accent1">
                  <a:lumMod val="75000"/>
                </a:schemeClr>
              </a:solidFill>
              <a:latin typeface="Chalkboard" panose="03050602040202020205" pitchFamily="66" charset="77"/>
            </a:rPr>
            <a:t>After the scribes had written the verses, that </a:t>
          </a:r>
          <a:r>
            <a:rPr lang="en-AU" sz="1800" b="1" i="0" dirty="0" err="1">
              <a:solidFill>
                <a:schemeClr val="accent1">
                  <a:lumMod val="75000"/>
                </a:schemeClr>
              </a:solidFill>
              <a:latin typeface="Chalkboard" panose="03050602040202020205" pitchFamily="66" charset="77"/>
            </a:rPr>
            <a:t>ﷺ</a:t>
          </a:r>
          <a:r>
            <a:rPr lang="en-AU" sz="1800" b="1" dirty="0">
              <a:solidFill>
                <a:schemeClr val="accent1">
                  <a:lumMod val="75000"/>
                </a:schemeClr>
              </a:solidFill>
              <a:effectLst/>
              <a:latin typeface="Chalkboard" panose="03050602040202020205" pitchFamily="66" charset="77"/>
            </a:rPr>
            <a:t> had dictated to them, </a:t>
          </a:r>
          <a:r>
            <a:rPr lang="en-AU" sz="1800" b="1" dirty="0">
              <a:solidFill>
                <a:schemeClr val="accent1">
                  <a:lumMod val="75000"/>
                </a:schemeClr>
              </a:solidFill>
              <a:latin typeface="Chalkboard" panose="03050602040202020205" pitchFamily="66" charset="77"/>
            </a:rPr>
            <a:t>they would read them back to him to ensured their accuracy</a:t>
          </a:r>
          <a:r>
            <a:rPr lang="en-AU" sz="1600" b="1" dirty="0">
              <a:solidFill>
                <a:schemeClr val="accent1">
                  <a:lumMod val="75000"/>
                </a:schemeClr>
              </a:solidFill>
              <a:latin typeface="Chalkboard" panose="03050602040202020205" pitchFamily="66" charset="77"/>
            </a:rPr>
            <a:t>. </a:t>
          </a:r>
          <a:endParaRPr lang="en-US" sz="1600" b="1" dirty="0">
            <a:solidFill>
              <a:schemeClr val="accent1">
                <a:lumMod val="75000"/>
              </a:schemeClr>
            </a:solidFill>
            <a:latin typeface="Chalkboard" panose="03050602040202020205" pitchFamily="66" charset="77"/>
          </a:endParaRPr>
        </a:p>
      </dgm:t>
    </dgm:pt>
    <dgm:pt modelId="{E9B81499-D692-43A3-88C6-D58E6CB5A485}" type="parTrans" cxnId="{987BEBF0-D490-4B03-A35A-C26E987C297B}">
      <dgm:prSet/>
      <dgm:spPr/>
      <dgm:t>
        <a:bodyPr/>
        <a:lstStyle/>
        <a:p>
          <a:endParaRPr lang="en-US"/>
        </a:p>
      </dgm:t>
    </dgm:pt>
    <dgm:pt modelId="{8BC45489-D08B-4ADD-AFE8-90D142004E5B}" type="sibTrans" cxnId="{987BEBF0-D490-4B03-A35A-C26E987C297B}">
      <dgm:prSet/>
      <dgm:spPr/>
      <dgm:t>
        <a:bodyPr/>
        <a:lstStyle/>
        <a:p>
          <a:endParaRPr lang="en-US"/>
        </a:p>
      </dgm:t>
    </dgm:pt>
    <dgm:pt modelId="{93EC1722-35A4-4893-B3A7-121984B36D33}">
      <dgm:prSet custT="1"/>
      <dgm:spPr>
        <a:solidFill>
          <a:schemeClr val="accent4">
            <a:lumMod val="20000"/>
            <a:lumOff val="80000"/>
          </a:schemeClr>
        </a:solidFill>
        <a:ln>
          <a:solidFill>
            <a:schemeClr val="accent1"/>
          </a:solidFill>
        </a:ln>
      </dgm:spPr>
      <dgm:t>
        <a:bodyPr/>
        <a:lstStyle/>
        <a:p>
          <a:r>
            <a:rPr lang="en-AU" sz="1600" b="1">
              <a:solidFill>
                <a:schemeClr val="accent1">
                  <a:lumMod val="75000"/>
                </a:schemeClr>
              </a:solidFill>
              <a:latin typeface="Chalkboard" panose="03050602040202020205" pitchFamily="66" charset="77"/>
            </a:rPr>
            <a:t>After making sure the writing was accurate,  copies  were made and distributed to the Muslims to learn. Some Muslims would write also a personal copies to keep with them..</a:t>
          </a:r>
          <a:endParaRPr lang="en-US" sz="1600" b="1">
            <a:solidFill>
              <a:schemeClr val="accent1">
                <a:lumMod val="75000"/>
              </a:schemeClr>
            </a:solidFill>
            <a:latin typeface="Chalkboard" panose="03050602040202020205" pitchFamily="66" charset="77"/>
          </a:endParaRPr>
        </a:p>
      </dgm:t>
    </dgm:pt>
    <dgm:pt modelId="{0579F255-0587-414E-AAFB-6E70084C8832}" type="parTrans" cxnId="{15B35085-562D-4066-AB6C-BCE96A3DE4D7}">
      <dgm:prSet/>
      <dgm:spPr/>
      <dgm:t>
        <a:bodyPr/>
        <a:lstStyle/>
        <a:p>
          <a:endParaRPr lang="en-US"/>
        </a:p>
      </dgm:t>
    </dgm:pt>
    <dgm:pt modelId="{5761B0FD-ADF0-4C0C-A8B7-CBF2C2512236}" type="sibTrans" cxnId="{15B35085-562D-4066-AB6C-BCE96A3DE4D7}">
      <dgm:prSet/>
      <dgm:spPr/>
      <dgm:t>
        <a:bodyPr/>
        <a:lstStyle/>
        <a:p>
          <a:endParaRPr lang="en-US"/>
        </a:p>
      </dgm:t>
    </dgm:pt>
    <dgm:pt modelId="{56FAF703-2B83-4E0A-8B84-1898BE964FFE}">
      <dgm:prSet custT="1"/>
      <dgm:spPr>
        <a:solidFill>
          <a:schemeClr val="accent4">
            <a:lumMod val="20000"/>
            <a:lumOff val="80000"/>
          </a:schemeClr>
        </a:solidFill>
        <a:ln>
          <a:solidFill>
            <a:schemeClr val="accent1"/>
          </a:solidFill>
        </a:ln>
      </dgm:spPr>
      <dgm:t>
        <a:bodyPr/>
        <a:lstStyle/>
        <a:p>
          <a:r>
            <a:rPr lang="en-AU" sz="1800" b="1" dirty="0">
              <a:solidFill>
                <a:schemeClr val="accent1">
                  <a:lumMod val="75000"/>
                </a:schemeClr>
              </a:solidFill>
              <a:latin typeface="Chalkboard" panose="03050602040202020205" pitchFamily="66" charset="77"/>
            </a:rPr>
            <a:t>The Prophet </a:t>
          </a:r>
          <a:r>
            <a:rPr lang="en-AU" sz="1800" b="1" i="0" dirty="0" err="1">
              <a:solidFill>
                <a:schemeClr val="accent1">
                  <a:lumMod val="75000"/>
                </a:schemeClr>
              </a:solidFill>
              <a:latin typeface="Chalkboard" panose="03050602040202020205" pitchFamily="66" charset="77"/>
            </a:rPr>
            <a:t>ﷺ</a:t>
          </a:r>
          <a:r>
            <a:rPr lang="en-AU" sz="1800" b="1" i="0" dirty="0">
              <a:solidFill>
                <a:schemeClr val="accent1">
                  <a:lumMod val="75000"/>
                </a:schemeClr>
              </a:solidFill>
              <a:latin typeface="Chalkboard" panose="03050602040202020205" pitchFamily="66" charset="77"/>
            </a:rPr>
            <a:t>  </a:t>
          </a:r>
          <a:r>
            <a:rPr lang="en-AU" sz="1800" b="1" dirty="0">
              <a:solidFill>
                <a:schemeClr val="accent1">
                  <a:lumMod val="75000"/>
                </a:schemeClr>
              </a:solidFill>
              <a:latin typeface="Chalkboard" panose="03050602040202020205" pitchFamily="66" charset="77"/>
            </a:rPr>
            <a:t>kept the original script and protected it in his house. </a:t>
          </a:r>
          <a:endParaRPr lang="en-US" sz="1800" b="1" dirty="0">
            <a:solidFill>
              <a:schemeClr val="accent1">
                <a:lumMod val="75000"/>
              </a:schemeClr>
            </a:solidFill>
            <a:latin typeface="Chalkboard" panose="03050602040202020205" pitchFamily="66" charset="77"/>
          </a:endParaRPr>
        </a:p>
      </dgm:t>
    </dgm:pt>
    <dgm:pt modelId="{78562566-8309-42C1-9E1E-1E7473664CB2}" type="parTrans" cxnId="{F8C46579-5AA1-4E24-9EEE-FD4BDBA53CC5}">
      <dgm:prSet/>
      <dgm:spPr/>
      <dgm:t>
        <a:bodyPr/>
        <a:lstStyle/>
        <a:p>
          <a:endParaRPr lang="en-US"/>
        </a:p>
      </dgm:t>
    </dgm:pt>
    <dgm:pt modelId="{48657A5A-D8E1-494C-B1C0-38CCAD8F7CD0}" type="sibTrans" cxnId="{F8C46579-5AA1-4E24-9EEE-FD4BDBA53CC5}">
      <dgm:prSet/>
      <dgm:spPr/>
      <dgm:t>
        <a:bodyPr/>
        <a:lstStyle/>
        <a:p>
          <a:endParaRPr lang="en-US"/>
        </a:p>
      </dgm:t>
    </dgm:pt>
    <dgm:pt modelId="{1EAB25AF-3C20-4D13-8EE5-11330154B968}">
      <dgm:prSet custT="1"/>
      <dgm:spPr>
        <a:solidFill>
          <a:schemeClr val="accent4">
            <a:lumMod val="20000"/>
            <a:lumOff val="80000"/>
          </a:schemeClr>
        </a:solidFill>
        <a:ln>
          <a:solidFill>
            <a:schemeClr val="accent1"/>
          </a:solidFill>
        </a:ln>
      </dgm:spPr>
      <dgm:t>
        <a:bodyPr/>
        <a:lstStyle/>
        <a:p>
          <a:r>
            <a:rPr lang="en-AU" sz="1800" b="1" dirty="0">
              <a:solidFill>
                <a:schemeClr val="accent1">
                  <a:lumMod val="75000"/>
                </a:schemeClr>
              </a:solidFill>
              <a:latin typeface="Chalkboard" panose="03050602040202020205" pitchFamily="66" charset="77"/>
            </a:rPr>
            <a:t>The entire Quran was written during the life of the Prophet  </a:t>
          </a:r>
          <a:r>
            <a:rPr lang="en-AU" sz="1800" b="1" i="0" dirty="0" err="1">
              <a:solidFill>
                <a:schemeClr val="accent1">
                  <a:lumMod val="75000"/>
                </a:schemeClr>
              </a:solidFill>
              <a:latin typeface="Chalkboard" panose="03050602040202020205" pitchFamily="66" charset="77"/>
            </a:rPr>
            <a:t>ﷺ</a:t>
          </a:r>
          <a:r>
            <a:rPr lang="en-AU" sz="1800" b="1" i="0" dirty="0">
              <a:solidFill>
                <a:schemeClr val="accent1">
                  <a:lumMod val="75000"/>
                </a:schemeClr>
              </a:solidFill>
              <a:latin typeface="Chalkboard" panose="03050602040202020205" pitchFamily="66" charset="77"/>
            </a:rPr>
            <a:t> and was </a:t>
          </a:r>
          <a:r>
            <a:rPr lang="en-AU" sz="1800" b="1" dirty="0">
              <a:solidFill>
                <a:schemeClr val="accent1">
                  <a:lumMod val="75000"/>
                </a:schemeClr>
              </a:solidFill>
              <a:effectLst/>
              <a:latin typeface="Chalkboard" panose="03050602040202020205" pitchFamily="66" charset="77"/>
            </a:rPr>
            <a:t>preserved in his home of and  also with the companions.</a:t>
          </a:r>
          <a:endParaRPr lang="en-US" sz="1800" b="1" dirty="0">
            <a:solidFill>
              <a:schemeClr val="accent1">
                <a:lumMod val="75000"/>
              </a:schemeClr>
            </a:solidFill>
            <a:latin typeface="Chalkboard" panose="03050602040202020205" pitchFamily="66" charset="77"/>
          </a:endParaRPr>
        </a:p>
      </dgm:t>
    </dgm:pt>
    <dgm:pt modelId="{F00611CF-C9FE-4695-AE84-0C45DC26F870}" type="parTrans" cxnId="{D03F9348-43D0-4141-B6F5-2A70E08EB67B}">
      <dgm:prSet/>
      <dgm:spPr/>
      <dgm:t>
        <a:bodyPr/>
        <a:lstStyle/>
        <a:p>
          <a:endParaRPr lang="en-US"/>
        </a:p>
      </dgm:t>
    </dgm:pt>
    <dgm:pt modelId="{1E6A65E4-8064-411A-A690-0540EE393A19}" type="sibTrans" cxnId="{D03F9348-43D0-4141-B6F5-2A70E08EB67B}">
      <dgm:prSet/>
      <dgm:spPr/>
      <dgm:t>
        <a:bodyPr/>
        <a:lstStyle/>
        <a:p>
          <a:endParaRPr lang="en-US"/>
        </a:p>
      </dgm:t>
    </dgm:pt>
    <dgm:pt modelId="{74386FAA-0305-8C46-A30B-FF4DB70A988B}" type="pres">
      <dgm:prSet presAssocID="{F72BDFC4-934E-4B30-BF8E-3BA88A35F3F2}" presName="diagram" presStyleCnt="0">
        <dgm:presLayoutVars>
          <dgm:dir/>
          <dgm:resizeHandles val="exact"/>
        </dgm:presLayoutVars>
      </dgm:prSet>
      <dgm:spPr/>
      <dgm:t>
        <a:bodyPr/>
        <a:lstStyle/>
        <a:p>
          <a:endParaRPr lang="en-US"/>
        </a:p>
      </dgm:t>
    </dgm:pt>
    <dgm:pt modelId="{EA3E6DC0-C9B5-D84F-BF1D-B67A1080673A}" type="pres">
      <dgm:prSet presAssocID="{589E65CA-3F5F-46CE-BB42-D3CEF5262891}" presName="node" presStyleLbl="node1" presStyleIdx="0" presStyleCnt="9" custLinFactNeighborX="6185" custLinFactNeighborY="1374">
        <dgm:presLayoutVars>
          <dgm:bulletEnabled val="1"/>
        </dgm:presLayoutVars>
      </dgm:prSet>
      <dgm:spPr/>
      <dgm:t>
        <a:bodyPr/>
        <a:lstStyle/>
        <a:p>
          <a:endParaRPr lang="en-US"/>
        </a:p>
      </dgm:t>
    </dgm:pt>
    <dgm:pt modelId="{13DE1F91-BB77-FE43-8A2B-719CF57958C4}" type="pres">
      <dgm:prSet presAssocID="{3DAD890D-A630-4DB4-88DF-6D35E0680B7A}" presName="sibTrans" presStyleCnt="0"/>
      <dgm:spPr/>
    </dgm:pt>
    <dgm:pt modelId="{3381F582-119E-E040-81C8-943D8B2830DF}" type="pres">
      <dgm:prSet presAssocID="{4105084E-334A-4489-B2B0-D2FEF4484CF7}" presName="node" presStyleLbl="node1" presStyleIdx="1" presStyleCnt="9" custLinFactNeighborX="6185" custLinFactNeighborY="687">
        <dgm:presLayoutVars>
          <dgm:bulletEnabled val="1"/>
        </dgm:presLayoutVars>
      </dgm:prSet>
      <dgm:spPr/>
      <dgm:t>
        <a:bodyPr/>
        <a:lstStyle/>
        <a:p>
          <a:endParaRPr lang="en-US"/>
        </a:p>
      </dgm:t>
    </dgm:pt>
    <dgm:pt modelId="{6151C810-D95F-3044-9B7D-86E5FDAE3513}" type="pres">
      <dgm:prSet presAssocID="{74EEF369-BACD-4131-AE8B-9FC756FC2593}" presName="sibTrans" presStyleCnt="0"/>
      <dgm:spPr/>
    </dgm:pt>
    <dgm:pt modelId="{9F3F8F7E-4213-E743-9572-ADF249C387D2}" type="pres">
      <dgm:prSet presAssocID="{D36CAF7A-FB4F-4B2D-B850-C65C9F90BAED}" presName="node" presStyleLbl="node1" presStyleIdx="2" presStyleCnt="9" custLinFactNeighborX="6185" custLinFactNeighborY="1374">
        <dgm:presLayoutVars>
          <dgm:bulletEnabled val="1"/>
        </dgm:presLayoutVars>
      </dgm:prSet>
      <dgm:spPr/>
      <dgm:t>
        <a:bodyPr/>
        <a:lstStyle/>
        <a:p>
          <a:endParaRPr lang="en-US"/>
        </a:p>
      </dgm:t>
    </dgm:pt>
    <dgm:pt modelId="{25DF9660-44BB-6846-9E06-DB7E37757BC0}" type="pres">
      <dgm:prSet presAssocID="{BBA40D06-38CE-4474-8A8D-E18947B0D441}" presName="sibTrans" presStyleCnt="0"/>
      <dgm:spPr/>
    </dgm:pt>
    <dgm:pt modelId="{E9EA318C-8B2A-8D40-AEE8-36E4E02A9045}" type="pres">
      <dgm:prSet presAssocID="{4D626C2A-1EFB-4E38-8629-72FBA414ACA2}" presName="node" presStyleLbl="node1" presStyleIdx="3" presStyleCnt="9" custLinFactNeighborX="6185" custLinFactNeighborY="1374">
        <dgm:presLayoutVars>
          <dgm:bulletEnabled val="1"/>
        </dgm:presLayoutVars>
      </dgm:prSet>
      <dgm:spPr/>
      <dgm:t>
        <a:bodyPr/>
        <a:lstStyle/>
        <a:p>
          <a:endParaRPr lang="en-US"/>
        </a:p>
      </dgm:t>
    </dgm:pt>
    <dgm:pt modelId="{B4730193-5C87-5B4E-AB1D-F6A27BC31F86}" type="pres">
      <dgm:prSet presAssocID="{B13F6007-B6A7-45FB-8315-A73166B9EE37}" presName="sibTrans" presStyleCnt="0"/>
      <dgm:spPr/>
    </dgm:pt>
    <dgm:pt modelId="{0369B987-75C2-DE44-A891-1318A72B59E3}" type="pres">
      <dgm:prSet presAssocID="{5C9D90C4-169B-4C29-8462-990B008CFAE5}" presName="node" presStyleLbl="node1" presStyleIdx="4" presStyleCnt="9" custLinFactNeighborX="6185" custLinFactNeighborY="1374">
        <dgm:presLayoutVars>
          <dgm:bulletEnabled val="1"/>
        </dgm:presLayoutVars>
      </dgm:prSet>
      <dgm:spPr/>
      <dgm:t>
        <a:bodyPr/>
        <a:lstStyle/>
        <a:p>
          <a:endParaRPr lang="en-US"/>
        </a:p>
      </dgm:t>
    </dgm:pt>
    <dgm:pt modelId="{4D590BB1-FE34-7941-84F6-8995E05447E4}" type="pres">
      <dgm:prSet presAssocID="{CC2AE2EA-7971-4924-BDBC-DF62BC490AFA}" presName="sibTrans" presStyleCnt="0"/>
      <dgm:spPr/>
    </dgm:pt>
    <dgm:pt modelId="{D7AA023C-12C9-FC42-B4F1-312E43BFF89C}" type="pres">
      <dgm:prSet presAssocID="{16C0D622-78EC-45A6-A3B4-32CBC57192C9}" presName="node" presStyleLbl="node1" presStyleIdx="5" presStyleCnt="9" custLinFactNeighborX="6185" custLinFactNeighborY="1374">
        <dgm:presLayoutVars>
          <dgm:bulletEnabled val="1"/>
        </dgm:presLayoutVars>
      </dgm:prSet>
      <dgm:spPr/>
      <dgm:t>
        <a:bodyPr/>
        <a:lstStyle/>
        <a:p>
          <a:endParaRPr lang="en-US"/>
        </a:p>
      </dgm:t>
    </dgm:pt>
    <dgm:pt modelId="{3343A7C9-C5C8-F441-AC7B-130D73D84DEF}" type="pres">
      <dgm:prSet presAssocID="{8BC45489-D08B-4ADD-AFE8-90D142004E5B}" presName="sibTrans" presStyleCnt="0"/>
      <dgm:spPr/>
    </dgm:pt>
    <dgm:pt modelId="{64BF10F6-53CD-D745-92CE-7B5CC06FA983}" type="pres">
      <dgm:prSet presAssocID="{93EC1722-35A4-4893-B3A7-121984B36D33}" presName="node" presStyleLbl="node1" presStyleIdx="6" presStyleCnt="9" custLinFactNeighborX="6185" custLinFactNeighborY="1374">
        <dgm:presLayoutVars>
          <dgm:bulletEnabled val="1"/>
        </dgm:presLayoutVars>
      </dgm:prSet>
      <dgm:spPr/>
      <dgm:t>
        <a:bodyPr/>
        <a:lstStyle/>
        <a:p>
          <a:endParaRPr lang="en-US"/>
        </a:p>
      </dgm:t>
    </dgm:pt>
    <dgm:pt modelId="{E10D7349-45D3-5D40-91DD-AF16DDFDC9CE}" type="pres">
      <dgm:prSet presAssocID="{5761B0FD-ADF0-4C0C-A8B7-CBF2C2512236}" presName="sibTrans" presStyleCnt="0"/>
      <dgm:spPr/>
    </dgm:pt>
    <dgm:pt modelId="{0F8A1C01-0608-BD4D-BEAA-5A19EE276365}" type="pres">
      <dgm:prSet presAssocID="{56FAF703-2B83-4E0A-8B84-1898BE964FFE}" presName="node" presStyleLbl="node1" presStyleIdx="7" presStyleCnt="9" custLinFactNeighborX="6185" custLinFactNeighborY="1374">
        <dgm:presLayoutVars>
          <dgm:bulletEnabled val="1"/>
        </dgm:presLayoutVars>
      </dgm:prSet>
      <dgm:spPr/>
      <dgm:t>
        <a:bodyPr/>
        <a:lstStyle/>
        <a:p>
          <a:endParaRPr lang="en-US"/>
        </a:p>
      </dgm:t>
    </dgm:pt>
    <dgm:pt modelId="{D77EAFC5-8F5B-1048-A9CD-5763C5BB68C1}" type="pres">
      <dgm:prSet presAssocID="{48657A5A-D8E1-494C-B1C0-38CCAD8F7CD0}" presName="sibTrans" presStyleCnt="0"/>
      <dgm:spPr/>
    </dgm:pt>
    <dgm:pt modelId="{44103626-EB53-D94D-90EF-33092B9F3D7B}" type="pres">
      <dgm:prSet presAssocID="{1EAB25AF-3C20-4D13-8EE5-11330154B968}" presName="node" presStyleLbl="node1" presStyleIdx="8" presStyleCnt="9" custLinFactNeighborX="6185" custLinFactNeighborY="1374">
        <dgm:presLayoutVars>
          <dgm:bulletEnabled val="1"/>
        </dgm:presLayoutVars>
      </dgm:prSet>
      <dgm:spPr/>
      <dgm:t>
        <a:bodyPr/>
        <a:lstStyle/>
        <a:p>
          <a:endParaRPr lang="en-US"/>
        </a:p>
      </dgm:t>
    </dgm:pt>
  </dgm:ptLst>
  <dgm:cxnLst>
    <dgm:cxn modelId="{E6A2EF4F-9362-BC49-8E6F-E9C1A85B40D1}" type="presOf" srcId="{16C0D622-78EC-45A6-A3B4-32CBC57192C9}" destId="{D7AA023C-12C9-FC42-B4F1-312E43BFF89C}" srcOrd="0" destOrd="0" presId="urn:microsoft.com/office/officeart/2005/8/layout/default"/>
    <dgm:cxn modelId="{D03F9348-43D0-4141-B6F5-2A70E08EB67B}" srcId="{F72BDFC4-934E-4B30-BF8E-3BA88A35F3F2}" destId="{1EAB25AF-3C20-4D13-8EE5-11330154B968}" srcOrd="8" destOrd="0" parTransId="{F00611CF-C9FE-4695-AE84-0C45DC26F870}" sibTransId="{1E6A65E4-8064-411A-A690-0540EE393A19}"/>
    <dgm:cxn modelId="{48DC3392-5C61-F242-811A-26D25ABFC898}" type="presOf" srcId="{5C9D90C4-169B-4C29-8462-990B008CFAE5}" destId="{0369B987-75C2-DE44-A891-1318A72B59E3}" srcOrd="0" destOrd="0" presId="urn:microsoft.com/office/officeart/2005/8/layout/default"/>
    <dgm:cxn modelId="{15B35085-562D-4066-AB6C-BCE96A3DE4D7}" srcId="{F72BDFC4-934E-4B30-BF8E-3BA88A35F3F2}" destId="{93EC1722-35A4-4893-B3A7-121984B36D33}" srcOrd="6" destOrd="0" parTransId="{0579F255-0587-414E-AAFB-6E70084C8832}" sibTransId="{5761B0FD-ADF0-4C0C-A8B7-CBF2C2512236}"/>
    <dgm:cxn modelId="{0E06D606-3F3F-CC47-BFF3-B06E8E8818F0}" type="presOf" srcId="{4105084E-334A-4489-B2B0-D2FEF4484CF7}" destId="{3381F582-119E-E040-81C8-943D8B2830DF}" srcOrd="0" destOrd="0" presId="urn:microsoft.com/office/officeart/2005/8/layout/default"/>
    <dgm:cxn modelId="{C1083A84-B51E-B94C-9048-B4342691690D}" type="presOf" srcId="{589E65CA-3F5F-46CE-BB42-D3CEF5262891}" destId="{EA3E6DC0-C9B5-D84F-BF1D-B67A1080673A}" srcOrd="0" destOrd="0" presId="urn:microsoft.com/office/officeart/2005/8/layout/default"/>
    <dgm:cxn modelId="{F8C46579-5AA1-4E24-9EEE-FD4BDBA53CC5}" srcId="{F72BDFC4-934E-4B30-BF8E-3BA88A35F3F2}" destId="{56FAF703-2B83-4E0A-8B84-1898BE964FFE}" srcOrd="7" destOrd="0" parTransId="{78562566-8309-42C1-9E1E-1E7473664CB2}" sibTransId="{48657A5A-D8E1-494C-B1C0-38CCAD8F7CD0}"/>
    <dgm:cxn modelId="{A8DB2F3B-3EA6-0248-9965-550EE2359BA4}" type="presOf" srcId="{93EC1722-35A4-4893-B3A7-121984B36D33}" destId="{64BF10F6-53CD-D745-92CE-7B5CC06FA983}" srcOrd="0" destOrd="0" presId="urn:microsoft.com/office/officeart/2005/8/layout/default"/>
    <dgm:cxn modelId="{D70C3BAC-76C6-4A64-A82C-5B39F80E8B9E}" srcId="{F72BDFC4-934E-4B30-BF8E-3BA88A35F3F2}" destId="{4D626C2A-1EFB-4E38-8629-72FBA414ACA2}" srcOrd="3" destOrd="0" parTransId="{5F8DE95D-E221-4400-B9CD-113CCC219872}" sibTransId="{B13F6007-B6A7-45FB-8315-A73166B9EE37}"/>
    <dgm:cxn modelId="{3E1D47EE-AB72-4C43-A715-FB58F68C62EB}" type="presOf" srcId="{F72BDFC4-934E-4B30-BF8E-3BA88A35F3F2}" destId="{74386FAA-0305-8C46-A30B-FF4DB70A988B}" srcOrd="0" destOrd="0" presId="urn:microsoft.com/office/officeart/2005/8/layout/default"/>
    <dgm:cxn modelId="{5275CEC2-774B-8943-A775-82D9E545CB8C}" type="presOf" srcId="{D36CAF7A-FB4F-4B2D-B850-C65C9F90BAED}" destId="{9F3F8F7E-4213-E743-9572-ADF249C387D2}" srcOrd="0" destOrd="0" presId="urn:microsoft.com/office/officeart/2005/8/layout/default"/>
    <dgm:cxn modelId="{35658AEA-0302-2F42-A091-C64542481DA1}" type="presOf" srcId="{56FAF703-2B83-4E0A-8B84-1898BE964FFE}" destId="{0F8A1C01-0608-BD4D-BEAA-5A19EE276365}" srcOrd="0" destOrd="0" presId="urn:microsoft.com/office/officeart/2005/8/layout/default"/>
    <dgm:cxn modelId="{46068866-941B-4747-AC17-D7B5038F4EE5}" type="presOf" srcId="{4D626C2A-1EFB-4E38-8629-72FBA414ACA2}" destId="{E9EA318C-8B2A-8D40-AEE8-36E4E02A9045}" srcOrd="0" destOrd="0" presId="urn:microsoft.com/office/officeart/2005/8/layout/default"/>
    <dgm:cxn modelId="{504CBD5F-82BE-FD45-B031-646D3FCECD16}" type="presOf" srcId="{1EAB25AF-3C20-4D13-8EE5-11330154B968}" destId="{44103626-EB53-D94D-90EF-33092B9F3D7B}" srcOrd="0" destOrd="0" presId="urn:microsoft.com/office/officeart/2005/8/layout/default"/>
    <dgm:cxn modelId="{15885249-FBB5-4D27-BE9F-AFDBE4082E3D}" srcId="{F72BDFC4-934E-4B30-BF8E-3BA88A35F3F2}" destId="{D36CAF7A-FB4F-4B2D-B850-C65C9F90BAED}" srcOrd="2" destOrd="0" parTransId="{B50BFB50-FCFF-4196-8070-0A106FA0BADA}" sibTransId="{BBA40D06-38CE-4474-8A8D-E18947B0D441}"/>
    <dgm:cxn modelId="{8C6AA2ED-1A4A-40DC-AA01-BEAC4FC647E5}" srcId="{F72BDFC4-934E-4B30-BF8E-3BA88A35F3F2}" destId="{5C9D90C4-169B-4C29-8462-990B008CFAE5}" srcOrd="4" destOrd="0" parTransId="{95FB3458-0FBC-4724-9E4F-826E75C8ABFF}" sibTransId="{CC2AE2EA-7971-4924-BDBC-DF62BC490AFA}"/>
    <dgm:cxn modelId="{987BEBF0-D490-4B03-A35A-C26E987C297B}" srcId="{F72BDFC4-934E-4B30-BF8E-3BA88A35F3F2}" destId="{16C0D622-78EC-45A6-A3B4-32CBC57192C9}" srcOrd="5" destOrd="0" parTransId="{E9B81499-D692-43A3-88C6-D58E6CB5A485}" sibTransId="{8BC45489-D08B-4ADD-AFE8-90D142004E5B}"/>
    <dgm:cxn modelId="{75360CDE-1B04-4D2F-B497-3A73CDE05644}" srcId="{F72BDFC4-934E-4B30-BF8E-3BA88A35F3F2}" destId="{589E65CA-3F5F-46CE-BB42-D3CEF5262891}" srcOrd="0" destOrd="0" parTransId="{9A375964-5F03-4DD5-B690-27D266185743}" sibTransId="{3DAD890D-A630-4DB4-88DF-6D35E0680B7A}"/>
    <dgm:cxn modelId="{EA305F94-93BA-44FA-8385-7C2A07F4E43C}" srcId="{F72BDFC4-934E-4B30-BF8E-3BA88A35F3F2}" destId="{4105084E-334A-4489-B2B0-D2FEF4484CF7}" srcOrd="1" destOrd="0" parTransId="{BD30E7DF-C255-447B-BB7A-BAB10F8285EA}" sibTransId="{74EEF369-BACD-4131-AE8B-9FC756FC2593}"/>
    <dgm:cxn modelId="{6E604509-4526-1848-B999-3CCDC675C9D1}" type="presParOf" srcId="{74386FAA-0305-8C46-A30B-FF4DB70A988B}" destId="{EA3E6DC0-C9B5-D84F-BF1D-B67A1080673A}" srcOrd="0" destOrd="0" presId="urn:microsoft.com/office/officeart/2005/8/layout/default"/>
    <dgm:cxn modelId="{82E8536A-C816-804C-9DF5-FBE9C286F197}" type="presParOf" srcId="{74386FAA-0305-8C46-A30B-FF4DB70A988B}" destId="{13DE1F91-BB77-FE43-8A2B-719CF57958C4}" srcOrd="1" destOrd="0" presId="urn:microsoft.com/office/officeart/2005/8/layout/default"/>
    <dgm:cxn modelId="{2E0C004A-C0E2-EA44-9C7C-D932DD23A0D4}" type="presParOf" srcId="{74386FAA-0305-8C46-A30B-FF4DB70A988B}" destId="{3381F582-119E-E040-81C8-943D8B2830DF}" srcOrd="2" destOrd="0" presId="urn:microsoft.com/office/officeart/2005/8/layout/default"/>
    <dgm:cxn modelId="{00E83450-FFB9-B44A-A2FD-4566C5612860}" type="presParOf" srcId="{74386FAA-0305-8C46-A30B-FF4DB70A988B}" destId="{6151C810-D95F-3044-9B7D-86E5FDAE3513}" srcOrd="3" destOrd="0" presId="urn:microsoft.com/office/officeart/2005/8/layout/default"/>
    <dgm:cxn modelId="{1BE46A50-B956-0746-B6CE-9067E4BD6FB3}" type="presParOf" srcId="{74386FAA-0305-8C46-A30B-FF4DB70A988B}" destId="{9F3F8F7E-4213-E743-9572-ADF249C387D2}" srcOrd="4" destOrd="0" presId="urn:microsoft.com/office/officeart/2005/8/layout/default"/>
    <dgm:cxn modelId="{8A316D35-186A-5B47-8DEC-B881E9F9A126}" type="presParOf" srcId="{74386FAA-0305-8C46-A30B-FF4DB70A988B}" destId="{25DF9660-44BB-6846-9E06-DB7E37757BC0}" srcOrd="5" destOrd="0" presId="urn:microsoft.com/office/officeart/2005/8/layout/default"/>
    <dgm:cxn modelId="{B1815089-6A7F-1F41-B913-BCD0705EB545}" type="presParOf" srcId="{74386FAA-0305-8C46-A30B-FF4DB70A988B}" destId="{E9EA318C-8B2A-8D40-AEE8-36E4E02A9045}" srcOrd="6" destOrd="0" presId="urn:microsoft.com/office/officeart/2005/8/layout/default"/>
    <dgm:cxn modelId="{46656CAE-3847-3443-95DD-D3096646B30C}" type="presParOf" srcId="{74386FAA-0305-8C46-A30B-FF4DB70A988B}" destId="{B4730193-5C87-5B4E-AB1D-F6A27BC31F86}" srcOrd="7" destOrd="0" presId="urn:microsoft.com/office/officeart/2005/8/layout/default"/>
    <dgm:cxn modelId="{42E10E86-86F2-D54A-8426-6C2E1CFAF157}" type="presParOf" srcId="{74386FAA-0305-8C46-A30B-FF4DB70A988B}" destId="{0369B987-75C2-DE44-A891-1318A72B59E3}" srcOrd="8" destOrd="0" presId="urn:microsoft.com/office/officeart/2005/8/layout/default"/>
    <dgm:cxn modelId="{2D0BF47D-8E8D-3146-A0A7-0985908D38D0}" type="presParOf" srcId="{74386FAA-0305-8C46-A30B-FF4DB70A988B}" destId="{4D590BB1-FE34-7941-84F6-8995E05447E4}" srcOrd="9" destOrd="0" presId="urn:microsoft.com/office/officeart/2005/8/layout/default"/>
    <dgm:cxn modelId="{F53793C8-EDA1-DD4D-B4AA-53E36CFA79F8}" type="presParOf" srcId="{74386FAA-0305-8C46-A30B-FF4DB70A988B}" destId="{D7AA023C-12C9-FC42-B4F1-312E43BFF89C}" srcOrd="10" destOrd="0" presId="urn:microsoft.com/office/officeart/2005/8/layout/default"/>
    <dgm:cxn modelId="{6EC17483-5E22-F649-8FC8-DB902749C22A}" type="presParOf" srcId="{74386FAA-0305-8C46-A30B-FF4DB70A988B}" destId="{3343A7C9-C5C8-F441-AC7B-130D73D84DEF}" srcOrd="11" destOrd="0" presId="urn:microsoft.com/office/officeart/2005/8/layout/default"/>
    <dgm:cxn modelId="{55371265-FDD1-7C45-9D51-1C3F8F599EBA}" type="presParOf" srcId="{74386FAA-0305-8C46-A30B-FF4DB70A988B}" destId="{64BF10F6-53CD-D745-92CE-7B5CC06FA983}" srcOrd="12" destOrd="0" presId="urn:microsoft.com/office/officeart/2005/8/layout/default"/>
    <dgm:cxn modelId="{C623B662-ED59-1843-91BD-3FC16BACB3B7}" type="presParOf" srcId="{74386FAA-0305-8C46-A30B-FF4DB70A988B}" destId="{E10D7349-45D3-5D40-91DD-AF16DDFDC9CE}" srcOrd="13" destOrd="0" presId="urn:microsoft.com/office/officeart/2005/8/layout/default"/>
    <dgm:cxn modelId="{0C09DA6C-15F0-9E4B-9349-89716CC9A634}" type="presParOf" srcId="{74386FAA-0305-8C46-A30B-FF4DB70A988B}" destId="{0F8A1C01-0608-BD4D-BEAA-5A19EE276365}" srcOrd="14" destOrd="0" presId="urn:microsoft.com/office/officeart/2005/8/layout/default"/>
    <dgm:cxn modelId="{4177C173-2885-324A-BFF6-6200EDB07A00}" type="presParOf" srcId="{74386FAA-0305-8C46-A30B-FF4DB70A988B}" destId="{D77EAFC5-8F5B-1048-A9CD-5763C5BB68C1}" srcOrd="15" destOrd="0" presId="urn:microsoft.com/office/officeart/2005/8/layout/default"/>
    <dgm:cxn modelId="{EE086564-128F-0E49-92EA-3CDC68812124}" type="presParOf" srcId="{74386FAA-0305-8C46-A30B-FF4DB70A988B}" destId="{44103626-EB53-D94D-90EF-33092B9F3D7B}" srcOrd="16"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4BA0F09A-5EDD-3649-9DB4-A0E5CDBB3383}" type="doc">
      <dgm:prSet loTypeId="urn:microsoft.com/office/officeart/2005/8/layout/venn1" loCatId="relationship" qsTypeId="urn:microsoft.com/office/officeart/2005/8/quickstyle/3d3" qsCatId="3D" csTypeId="urn:microsoft.com/office/officeart/2005/8/colors/accent1_2" csCatId="accent1" phldr="1"/>
      <dgm:spPr/>
      <dgm:t>
        <a:bodyPr/>
        <a:lstStyle/>
        <a:p>
          <a:endParaRPr lang="en-GB"/>
        </a:p>
      </dgm:t>
    </dgm:pt>
    <dgm:pt modelId="{728DB8D0-ABCF-5F49-BDDB-5D1DBAA393BE}">
      <dgm:prSet/>
      <dgm:spPr>
        <a:solidFill>
          <a:schemeClr val="accent4">
            <a:lumMod val="75000"/>
            <a:alpha val="50000"/>
          </a:schemeClr>
        </a:solidFill>
        <a:ln>
          <a:solidFill>
            <a:srgbClr val="37E4DC"/>
          </a:solidFill>
        </a:ln>
      </dgm:spPr>
      <dgm:t>
        <a:bodyPr/>
        <a:lstStyle/>
        <a:p>
          <a:r>
            <a:rPr lang="en-US" b="1" dirty="0">
              <a:solidFill>
                <a:srgbClr val="C00000"/>
              </a:solidFill>
              <a:latin typeface="APPLE CHANCERY" panose="03020702040506060504" pitchFamily="66" charset="-79"/>
              <a:cs typeface="APPLE CHANCERY" panose="03020702040506060504" pitchFamily="66" charset="-79"/>
            </a:rPr>
            <a:t>The Quran’</a:t>
          </a:r>
          <a:endParaRPr lang="en-AU" dirty="0">
            <a:solidFill>
              <a:srgbClr val="C00000"/>
            </a:solidFill>
            <a:latin typeface="Apple Chancery" panose="03020702040506060504" pitchFamily="66" charset="-79"/>
            <a:cs typeface="Apple Chancery" panose="03020702040506060504" pitchFamily="66" charset="-79"/>
          </a:endParaRPr>
        </a:p>
      </dgm:t>
    </dgm:pt>
    <dgm:pt modelId="{5FA8BF5F-6D1C-6945-A95B-0E4CD85AF062}" type="parTrans" cxnId="{C97202C5-B223-284F-8FE7-E0005DA3708A}">
      <dgm:prSet/>
      <dgm:spPr/>
      <dgm:t>
        <a:bodyPr/>
        <a:lstStyle/>
        <a:p>
          <a:endParaRPr lang="en-GB"/>
        </a:p>
      </dgm:t>
    </dgm:pt>
    <dgm:pt modelId="{42BF890A-BE2F-6D47-B454-3C0347DF2C63}" type="sibTrans" cxnId="{C97202C5-B223-284F-8FE7-E0005DA3708A}">
      <dgm:prSet/>
      <dgm:spPr/>
      <dgm:t>
        <a:bodyPr/>
        <a:lstStyle/>
        <a:p>
          <a:endParaRPr lang="en-GB"/>
        </a:p>
      </dgm:t>
    </dgm:pt>
    <dgm:pt modelId="{0A9B4AD1-70DD-A047-B96C-3C058402BF88}" type="pres">
      <dgm:prSet presAssocID="{4BA0F09A-5EDD-3649-9DB4-A0E5CDBB3383}" presName="compositeShape" presStyleCnt="0">
        <dgm:presLayoutVars>
          <dgm:chMax val="7"/>
          <dgm:dir/>
          <dgm:resizeHandles val="exact"/>
        </dgm:presLayoutVars>
      </dgm:prSet>
      <dgm:spPr/>
      <dgm:t>
        <a:bodyPr/>
        <a:lstStyle/>
        <a:p>
          <a:endParaRPr lang="en-US"/>
        </a:p>
      </dgm:t>
    </dgm:pt>
    <dgm:pt modelId="{5CE805D0-068A-824B-A51B-4585B5BA8C66}" type="pres">
      <dgm:prSet presAssocID="{728DB8D0-ABCF-5F49-BDDB-5D1DBAA393BE}" presName="circ1TxSh" presStyleLbl="vennNode1" presStyleIdx="0" presStyleCnt="1" custLinFactNeighborY="-282"/>
      <dgm:spPr/>
      <dgm:t>
        <a:bodyPr/>
        <a:lstStyle/>
        <a:p>
          <a:endParaRPr lang="en-US"/>
        </a:p>
      </dgm:t>
    </dgm:pt>
  </dgm:ptLst>
  <dgm:cxnLst>
    <dgm:cxn modelId="{98603EAD-5B86-5B41-818F-B659AE13821D}" type="presOf" srcId="{728DB8D0-ABCF-5F49-BDDB-5D1DBAA393BE}" destId="{5CE805D0-068A-824B-A51B-4585B5BA8C66}" srcOrd="0" destOrd="0" presId="urn:microsoft.com/office/officeart/2005/8/layout/venn1"/>
    <dgm:cxn modelId="{C97202C5-B223-284F-8FE7-E0005DA3708A}" srcId="{4BA0F09A-5EDD-3649-9DB4-A0E5CDBB3383}" destId="{728DB8D0-ABCF-5F49-BDDB-5D1DBAA393BE}" srcOrd="0" destOrd="0" parTransId="{5FA8BF5F-6D1C-6945-A95B-0E4CD85AF062}" sibTransId="{42BF890A-BE2F-6D47-B454-3C0347DF2C63}"/>
    <dgm:cxn modelId="{2B8CFBBE-C99F-6846-966A-0DCED82B774D}" type="presOf" srcId="{4BA0F09A-5EDD-3649-9DB4-A0E5CDBB3383}" destId="{0A9B4AD1-70DD-A047-B96C-3C058402BF88}" srcOrd="0" destOrd="0" presId="urn:microsoft.com/office/officeart/2005/8/layout/venn1"/>
    <dgm:cxn modelId="{A807BF6D-1910-7E41-B2D8-7C25E88620A6}" type="presParOf" srcId="{0A9B4AD1-70DD-A047-B96C-3C058402BF88}" destId="{5CE805D0-068A-824B-A51B-4585B5BA8C66}"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A84E2FB5-060F-D641-9885-7F49E8C8C95E}" type="doc">
      <dgm:prSet loTypeId="urn:microsoft.com/office/officeart/2005/8/layout/venn3" loCatId="relationship" qsTypeId="urn:microsoft.com/office/officeart/2005/8/quickstyle/3d9" qsCatId="3D" csTypeId="urn:microsoft.com/office/officeart/2005/8/colors/colorful1" csCatId="colorful" phldr="1"/>
      <dgm:spPr/>
      <dgm:t>
        <a:bodyPr/>
        <a:lstStyle/>
        <a:p>
          <a:endParaRPr lang="en-GB"/>
        </a:p>
      </dgm:t>
    </dgm:pt>
    <dgm:pt modelId="{7F71BFF7-A0A2-114D-A39B-29536E175BF2}">
      <dgm:prSet/>
      <dgm:spPr>
        <a:ln>
          <a:solidFill>
            <a:schemeClr val="accent5">
              <a:lumMod val="75000"/>
            </a:schemeClr>
          </a:solidFill>
        </a:ln>
      </dgm:spPr>
      <dgm:t>
        <a:bodyPr/>
        <a:lstStyle/>
        <a:p>
          <a:r>
            <a:rPr lang="en-AU" b="1" dirty="0">
              <a:solidFill>
                <a:schemeClr val="accent1">
                  <a:lumMod val="50000"/>
                </a:schemeClr>
              </a:solidFill>
              <a:latin typeface="Batang" panose="02030600000101010101" pitchFamily="18" charset="-127"/>
              <a:ea typeface="Batang" panose="02030600000101010101" pitchFamily="18" charset="-127"/>
            </a:rPr>
            <a:t> Abu Bakr El-</a:t>
          </a:r>
          <a:r>
            <a:rPr lang="en-AU" b="1" dirty="0" err="1">
              <a:solidFill>
                <a:schemeClr val="accent1">
                  <a:lumMod val="50000"/>
                </a:schemeClr>
              </a:solidFill>
              <a:latin typeface="Batang" panose="02030600000101010101" pitchFamily="18" charset="-127"/>
              <a:ea typeface="Batang" panose="02030600000101010101" pitchFamily="18" charset="-127"/>
            </a:rPr>
            <a:t>sidiqq</a:t>
          </a:r>
          <a:endParaRPr lang="en-AU" b="1" dirty="0">
            <a:solidFill>
              <a:schemeClr val="accent1">
                <a:lumMod val="50000"/>
              </a:schemeClr>
            </a:solidFill>
            <a:latin typeface="Batang" panose="02030600000101010101" pitchFamily="18" charset="-127"/>
            <a:ea typeface="Batang" panose="02030600000101010101" pitchFamily="18" charset="-127"/>
          </a:endParaRPr>
        </a:p>
      </dgm:t>
    </dgm:pt>
    <dgm:pt modelId="{FAB35A5A-E41D-6945-84D1-7A67EE701745}" type="parTrans" cxnId="{9D8307FF-0DC8-CE41-ABE4-210825F68AAF}">
      <dgm:prSet/>
      <dgm:spPr/>
      <dgm:t>
        <a:bodyPr/>
        <a:lstStyle/>
        <a:p>
          <a:endParaRPr lang="en-GB"/>
        </a:p>
      </dgm:t>
    </dgm:pt>
    <dgm:pt modelId="{A7575E36-A0D1-2146-8F33-6D66DE8BDFF7}" type="sibTrans" cxnId="{9D8307FF-0DC8-CE41-ABE4-210825F68AAF}">
      <dgm:prSet/>
      <dgm:spPr/>
      <dgm:t>
        <a:bodyPr/>
        <a:lstStyle/>
        <a:p>
          <a:endParaRPr lang="en-GB"/>
        </a:p>
      </dgm:t>
    </dgm:pt>
    <dgm:pt modelId="{8E9B31F9-FDCA-D940-9FFD-125304A011DC}">
      <dgm:prSet/>
      <dgm:spPr>
        <a:ln>
          <a:solidFill>
            <a:schemeClr val="accent5">
              <a:lumMod val="75000"/>
            </a:schemeClr>
          </a:solidFill>
        </a:ln>
      </dgm:spPr>
      <dgm:t>
        <a:bodyPr/>
        <a:lstStyle/>
        <a:p>
          <a:r>
            <a:rPr lang="en-AU" b="1" dirty="0">
              <a:solidFill>
                <a:schemeClr val="accent1">
                  <a:lumMod val="50000"/>
                </a:schemeClr>
              </a:solidFill>
              <a:latin typeface="Batang" panose="02030600000101010101" pitchFamily="18" charset="-127"/>
              <a:ea typeface="Batang" panose="02030600000101010101" pitchFamily="18" charset="-127"/>
            </a:rPr>
            <a:t> Uthman bin </a:t>
          </a:r>
          <a:r>
            <a:rPr lang="en-AU" b="1" dirty="0" err="1">
              <a:solidFill>
                <a:schemeClr val="accent1">
                  <a:lumMod val="50000"/>
                </a:schemeClr>
              </a:solidFill>
              <a:latin typeface="Batang" panose="02030600000101010101" pitchFamily="18" charset="-127"/>
              <a:ea typeface="Batang" panose="02030600000101010101" pitchFamily="18" charset="-127"/>
            </a:rPr>
            <a:t>Affan</a:t>
          </a:r>
          <a:endParaRPr lang="en-AU" b="1" dirty="0">
            <a:solidFill>
              <a:schemeClr val="accent1">
                <a:lumMod val="50000"/>
              </a:schemeClr>
            </a:solidFill>
            <a:latin typeface="Batang" panose="02030600000101010101" pitchFamily="18" charset="-127"/>
            <a:ea typeface="Batang" panose="02030600000101010101" pitchFamily="18" charset="-127"/>
          </a:endParaRPr>
        </a:p>
      </dgm:t>
    </dgm:pt>
    <dgm:pt modelId="{00F393D3-45C0-AB44-AEC9-08F552825D36}" type="parTrans" cxnId="{8E194150-0126-0346-AAB8-7BE495ED5329}">
      <dgm:prSet/>
      <dgm:spPr/>
      <dgm:t>
        <a:bodyPr/>
        <a:lstStyle/>
        <a:p>
          <a:endParaRPr lang="en-GB"/>
        </a:p>
      </dgm:t>
    </dgm:pt>
    <dgm:pt modelId="{D8D77061-3CB1-2D4F-9408-BF3B9E72EAE0}" type="sibTrans" cxnId="{8E194150-0126-0346-AAB8-7BE495ED5329}">
      <dgm:prSet/>
      <dgm:spPr/>
      <dgm:t>
        <a:bodyPr/>
        <a:lstStyle/>
        <a:p>
          <a:endParaRPr lang="en-GB"/>
        </a:p>
      </dgm:t>
    </dgm:pt>
    <dgm:pt modelId="{BC59EFDA-8D61-704C-87DE-B189FA98967C}">
      <dgm:prSet/>
      <dgm:spPr>
        <a:ln>
          <a:solidFill>
            <a:schemeClr val="accent5">
              <a:lumMod val="75000"/>
            </a:schemeClr>
          </a:solidFill>
        </a:ln>
      </dgm:spPr>
      <dgm:t>
        <a:bodyPr/>
        <a:lstStyle/>
        <a:p>
          <a:r>
            <a:rPr lang="en-AU" b="1" dirty="0" err="1">
              <a:solidFill>
                <a:schemeClr val="accent1">
                  <a:lumMod val="50000"/>
                </a:schemeClr>
              </a:solidFill>
              <a:latin typeface="Batang" panose="02030600000101010101" pitchFamily="18" charset="-127"/>
              <a:ea typeface="Batang" panose="02030600000101010101" pitchFamily="18" charset="-127"/>
            </a:rPr>
            <a:t>AAmir</a:t>
          </a:r>
          <a:r>
            <a:rPr lang="en-AU" b="1" dirty="0">
              <a:solidFill>
                <a:schemeClr val="accent1">
                  <a:lumMod val="50000"/>
                </a:schemeClr>
              </a:solidFill>
              <a:latin typeface="Batang" panose="02030600000101010101" pitchFamily="18" charset="-127"/>
              <a:ea typeface="Batang" panose="02030600000101010101" pitchFamily="18" charset="-127"/>
            </a:rPr>
            <a:t> ibn </a:t>
          </a:r>
          <a:r>
            <a:rPr lang="en-AU" b="1" dirty="0" err="1">
              <a:solidFill>
                <a:schemeClr val="accent1">
                  <a:lumMod val="50000"/>
                </a:schemeClr>
              </a:solidFill>
              <a:latin typeface="Batang" panose="02030600000101010101" pitchFamily="18" charset="-127"/>
              <a:ea typeface="Batang" panose="02030600000101010101" pitchFamily="18" charset="-127"/>
            </a:rPr>
            <a:t>Fuhayra</a:t>
          </a:r>
          <a:endParaRPr lang="en-AU" b="1" dirty="0">
            <a:solidFill>
              <a:schemeClr val="accent1">
                <a:lumMod val="50000"/>
              </a:schemeClr>
            </a:solidFill>
            <a:latin typeface="Batang" panose="02030600000101010101" pitchFamily="18" charset="-127"/>
            <a:ea typeface="Batang" panose="02030600000101010101" pitchFamily="18" charset="-127"/>
          </a:endParaRPr>
        </a:p>
      </dgm:t>
    </dgm:pt>
    <dgm:pt modelId="{D30CB44E-CDF6-F945-A0B6-528CAB3CA7F2}" type="parTrans" cxnId="{C1F42553-3DC7-AE47-BA53-DD404ADB8F70}">
      <dgm:prSet/>
      <dgm:spPr/>
      <dgm:t>
        <a:bodyPr/>
        <a:lstStyle/>
        <a:p>
          <a:endParaRPr lang="en-GB"/>
        </a:p>
      </dgm:t>
    </dgm:pt>
    <dgm:pt modelId="{D6C2D5AC-9ACE-C945-AB5F-535157DD7765}" type="sibTrans" cxnId="{C1F42553-3DC7-AE47-BA53-DD404ADB8F70}">
      <dgm:prSet/>
      <dgm:spPr/>
      <dgm:t>
        <a:bodyPr/>
        <a:lstStyle/>
        <a:p>
          <a:endParaRPr lang="en-GB"/>
        </a:p>
      </dgm:t>
    </dgm:pt>
    <dgm:pt modelId="{DD379CF0-9D66-5F45-AB85-1F326600BD8B}">
      <dgm:prSet custT="1"/>
      <dgm:spPr>
        <a:ln>
          <a:solidFill>
            <a:schemeClr val="accent5">
              <a:lumMod val="75000"/>
            </a:schemeClr>
          </a:solidFill>
        </a:ln>
      </dgm:spPr>
      <dgm:t>
        <a:bodyPr/>
        <a:lstStyle/>
        <a:p>
          <a:r>
            <a:rPr lang="en-AU" sz="2400" b="1" dirty="0">
              <a:solidFill>
                <a:schemeClr val="accent1">
                  <a:lumMod val="50000"/>
                </a:schemeClr>
              </a:solidFill>
              <a:latin typeface="Batang" panose="02030600000101010101" pitchFamily="18" charset="-127"/>
              <a:ea typeface="Batang" panose="02030600000101010101" pitchFamily="18" charset="-127"/>
            </a:rPr>
            <a:t/>
          </a:r>
          <a:br>
            <a:rPr lang="en-AU" sz="2400" b="1" dirty="0">
              <a:solidFill>
                <a:schemeClr val="accent1">
                  <a:lumMod val="50000"/>
                </a:schemeClr>
              </a:solidFill>
              <a:latin typeface="Batang" panose="02030600000101010101" pitchFamily="18" charset="-127"/>
              <a:ea typeface="Batang" panose="02030600000101010101" pitchFamily="18" charset="-127"/>
            </a:rPr>
          </a:br>
          <a:r>
            <a:rPr lang="en-AU" sz="2400" b="1" dirty="0">
              <a:solidFill>
                <a:schemeClr val="accent1">
                  <a:lumMod val="50000"/>
                </a:schemeClr>
              </a:solidFill>
              <a:latin typeface="Batang" panose="02030600000101010101" pitchFamily="18" charset="-127"/>
              <a:ea typeface="Batang" panose="02030600000101010101" pitchFamily="18" charset="-127"/>
            </a:rPr>
            <a:t>Abd Allah ibn </a:t>
          </a:r>
          <a:r>
            <a:rPr lang="en-AU" sz="2400" b="1" dirty="0" err="1">
              <a:solidFill>
                <a:schemeClr val="accent1">
                  <a:lumMod val="50000"/>
                </a:schemeClr>
              </a:solidFill>
              <a:latin typeface="Batang" panose="02030600000101010101" pitchFamily="18" charset="-127"/>
              <a:ea typeface="Batang" panose="02030600000101010101" pitchFamily="18" charset="-127"/>
            </a:rPr>
            <a:t>Arkam</a:t>
          </a:r>
          <a:endParaRPr lang="en-AU" sz="2400" b="1" dirty="0">
            <a:solidFill>
              <a:schemeClr val="accent1">
                <a:lumMod val="50000"/>
              </a:schemeClr>
            </a:solidFill>
            <a:latin typeface="Batang" panose="02030600000101010101" pitchFamily="18" charset="-127"/>
            <a:ea typeface="Batang" panose="02030600000101010101" pitchFamily="18" charset="-127"/>
          </a:endParaRPr>
        </a:p>
      </dgm:t>
    </dgm:pt>
    <dgm:pt modelId="{05A7B7E3-CEF1-304F-96D0-02F59F5A0059}" type="parTrans" cxnId="{3D915CE5-EDDE-E349-A6C3-3EA09A6703CA}">
      <dgm:prSet/>
      <dgm:spPr/>
      <dgm:t>
        <a:bodyPr/>
        <a:lstStyle/>
        <a:p>
          <a:endParaRPr lang="en-GB"/>
        </a:p>
      </dgm:t>
    </dgm:pt>
    <dgm:pt modelId="{33E7F1B7-5DC4-774B-A0DD-B166DA05E8FF}" type="sibTrans" cxnId="{3D915CE5-EDDE-E349-A6C3-3EA09A6703CA}">
      <dgm:prSet/>
      <dgm:spPr/>
      <dgm:t>
        <a:bodyPr/>
        <a:lstStyle/>
        <a:p>
          <a:endParaRPr lang="en-GB"/>
        </a:p>
      </dgm:t>
    </dgm:pt>
    <dgm:pt modelId="{8148AFBD-BCA0-1F49-8015-8D2CEAED9FA5}">
      <dgm:prSet custT="1"/>
      <dgm:spPr>
        <a:ln>
          <a:solidFill>
            <a:schemeClr val="accent5">
              <a:lumMod val="75000"/>
            </a:schemeClr>
          </a:solidFill>
        </a:ln>
      </dgm:spPr>
      <dgm:t>
        <a:bodyPr/>
        <a:lstStyle/>
        <a:p>
          <a:r>
            <a:rPr lang="en-AU" sz="2400" b="1" dirty="0">
              <a:solidFill>
                <a:schemeClr val="accent1">
                  <a:lumMod val="50000"/>
                </a:schemeClr>
              </a:solidFill>
              <a:latin typeface="Batang" panose="02030600000101010101" pitchFamily="18" charset="-127"/>
              <a:ea typeface="Batang" panose="02030600000101010101" pitchFamily="18" charset="-127"/>
            </a:rPr>
            <a:t> Amr ibn As</a:t>
          </a:r>
        </a:p>
      </dgm:t>
    </dgm:pt>
    <dgm:pt modelId="{1D7CE94B-5465-F942-8B93-8441833BD581}" type="parTrans" cxnId="{2ED9B434-9C5F-E94A-B7A7-A2EE1C779DB8}">
      <dgm:prSet/>
      <dgm:spPr/>
      <dgm:t>
        <a:bodyPr/>
        <a:lstStyle/>
        <a:p>
          <a:endParaRPr lang="en-GB"/>
        </a:p>
      </dgm:t>
    </dgm:pt>
    <dgm:pt modelId="{86722E33-9DD5-9846-A54F-6DB0E55872BC}" type="sibTrans" cxnId="{2ED9B434-9C5F-E94A-B7A7-A2EE1C779DB8}">
      <dgm:prSet/>
      <dgm:spPr/>
      <dgm:t>
        <a:bodyPr/>
        <a:lstStyle/>
        <a:p>
          <a:endParaRPr lang="en-GB"/>
        </a:p>
      </dgm:t>
    </dgm:pt>
    <dgm:pt modelId="{1D14D931-5466-EB43-8902-95A0A3843162}">
      <dgm:prSet/>
      <dgm:spPr>
        <a:ln>
          <a:solidFill>
            <a:schemeClr val="accent5">
              <a:lumMod val="75000"/>
            </a:schemeClr>
          </a:solidFill>
        </a:ln>
      </dgm:spPr>
      <dgm:t>
        <a:bodyPr/>
        <a:lstStyle/>
        <a:p>
          <a:r>
            <a:rPr lang="en-AU" b="1" dirty="0">
              <a:solidFill>
                <a:schemeClr val="accent1">
                  <a:lumMod val="50000"/>
                </a:schemeClr>
              </a:solidFill>
              <a:latin typeface="Batang" panose="02030600000101010101" pitchFamily="18" charset="-127"/>
              <a:ea typeface="Batang" panose="02030600000101010101" pitchFamily="18" charset="-127"/>
            </a:rPr>
            <a:t/>
          </a:r>
          <a:br>
            <a:rPr lang="en-AU" b="1" dirty="0">
              <a:solidFill>
                <a:schemeClr val="accent1">
                  <a:lumMod val="50000"/>
                </a:schemeClr>
              </a:solidFill>
              <a:latin typeface="Batang" panose="02030600000101010101" pitchFamily="18" charset="-127"/>
              <a:ea typeface="Batang" panose="02030600000101010101" pitchFamily="18" charset="-127"/>
            </a:rPr>
          </a:br>
          <a:r>
            <a:rPr lang="en-AU" b="1" dirty="0">
              <a:solidFill>
                <a:schemeClr val="accent1">
                  <a:lumMod val="50000"/>
                </a:schemeClr>
              </a:solidFill>
              <a:latin typeface="Batang" panose="02030600000101010101" pitchFamily="18" charset="-127"/>
              <a:ea typeface="Batang" panose="02030600000101010101" pitchFamily="18" charset="-127"/>
            </a:rPr>
            <a:t> </a:t>
          </a:r>
          <a:r>
            <a:rPr lang="en-AU" b="1" dirty="0" err="1">
              <a:solidFill>
                <a:schemeClr val="accent1">
                  <a:lumMod val="50000"/>
                </a:schemeClr>
              </a:solidFill>
              <a:latin typeface="Batang" panose="02030600000101010101" pitchFamily="18" charset="-127"/>
              <a:ea typeface="Batang" panose="02030600000101010101" pitchFamily="18" charset="-127"/>
            </a:rPr>
            <a:t>Zubayr</a:t>
          </a:r>
          <a:r>
            <a:rPr lang="en-AU" b="1" dirty="0">
              <a:solidFill>
                <a:schemeClr val="accent1">
                  <a:lumMod val="50000"/>
                </a:schemeClr>
              </a:solidFill>
              <a:latin typeface="Batang" panose="02030600000101010101" pitchFamily="18" charset="-127"/>
              <a:ea typeface="Batang" panose="02030600000101010101" pitchFamily="18" charset="-127"/>
            </a:rPr>
            <a:t> ibn </a:t>
          </a:r>
          <a:r>
            <a:rPr lang="en-AU" b="1" dirty="0" err="1">
              <a:solidFill>
                <a:schemeClr val="accent1">
                  <a:lumMod val="50000"/>
                </a:schemeClr>
              </a:solidFill>
              <a:latin typeface="Batang" panose="02030600000101010101" pitchFamily="18" charset="-127"/>
              <a:ea typeface="Batang" panose="02030600000101010101" pitchFamily="18" charset="-127"/>
            </a:rPr>
            <a:t>Awwam</a:t>
          </a:r>
          <a:r>
            <a:rPr lang="en-AU" b="1" dirty="0">
              <a:solidFill>
                <a:schemeClr val="accent1">
                  <a:lumMod val="50000"/>
                </a:schemeClr>
              </a:solidFill>
              <a:latin typeface="Batang" panose="02030600000101010101" pitchFamily="18" charset="-127"/>
              <a:ea typeface="Batang" panose="02030600000101010101" pitchFamily="18" charset="-127"/>
            </a:rPr>
            <a:t> </a:t>
          </a:r>
        </a:p>
      </dgm:t>
    </dgm:pt>
    <dgm:pt modelId="{CFEB6597-1762-3C4C-B149-4C02CAA3D115}" type="parTrans" cxnId="{E6653793-EFB6-9541-B0ED-53A0031BE0CF}">
      <dgm:prSet/>
      <dgm:spPr/>
      <dgm:t>
        <a:bodyPr/>
        <a:lstStyle/>
        <a:p>
          <a:endParaRPr lang="en-GB"/>
        </a:p>
      </dgm:t>
    </dgm:pt>
    <dgm:pt modelId="{808C4DFC-4B36-774D-B93F-A76C90A4ADA2}" type="sibTrans" cxnId="{E6653793-EFB6-9541-B0ED-53A0031BE0CF}">
      <dgm:prSet/>
      <dgm:spPr/>
      <dgm:t>
        <a:bodyPr/>
        <a:lstStyle/>
        <a:p>
          <a:endParaRPr lang="en-GB"/>
        </a:p>
      </dgm:t>
    </dgm:pt>
    <dgm:pt modelId="{260FE3FB-487C-844A-86FB-A17E8DCA693B}">
      <dgm:prSet/>
      <dgm:spPr>
        <a:ln>
          <a:solidFill>
            <a:schemeClr val="accent5">
              <a:lumMod val="75000"/>
            </a:schemeClr>
          </a:solidFill>
        </a:ln>
      </dgm:spPr>
      <dgm:t>
        <a:bodyPr/>
        <a:lstStyle/>
        <a:p>
          <a:r>
            <a:rPr lang="en-AU" b="1" dirty="0">
              <a:solidFill>
                <a:schemeClr val="accent1">
                  <a:lumMod val="50000"/>
                </a:schemeClr>
              </a:solidFill>
              <a:latin typeface="Batang" panose="02030600000101010101" pitchFamily="18" charset="-127"/>
              <a:ea typeface="Batang" panose="02030600000101010101" pitchFamily="18" charset="-127"/>
            </a:rPr>
            <a:t>Ali bin Abi </a:t>
          </a:r>
          <a:r>
            <a:rPr lang="en-AU" b="1" dirty="0" err="1">
              <a:solidFill>
                <a:schemeClr val="accent1">
                  <a:lumMod val="50000"/>
                </a:schemeClr>
              </a:solidFill>
              <a:latin typeface="Batang" panose="02030600000101010101" pitchFamily="18" charset="-127"/>
              <a:ea typeface="Batang" panose="02030600000101010101" pitchFamily="18" charset="-127"/>
            </a:rPr>
            <a:t>Talbi</a:t>
          </a:r>
          <a:endParaRPr lang="en-AU" b="1" dirty="0">
            <a:solidFill>
              <a:schemeClr val="accent1">
                <a:lumMod val="50000"/>
              </a:schemeClr>
            </a:solidFill>
            <a:latin typeface="Batang" panose="02030600000101010101" pitchFamily="18" charset="-127"/>
            <a:ea typeface="Batang" panose="02030600000101010101" pitchFamily="18" charset="-127"/>
          </a:endParaRPr>
        </a:p>
      </dgm:t>
    </dgm:pt>
    <dgm:pt modelId="{E57A1C8F-4D31-6B49-9818-D1CFFC0A6CA3}" type="parTrans" cxnId="{106E0CD3-B52B-184F-8466-C5647DE8D5D2}">
      <dgm:prSet/>
      <dgm:spPr/>
      <dgm:t>
        <a:bodyPr/>
        <a:lstStyle/>
        <a:p>
          <a:endParaRPr lang="en-GB"/>
        </a:p>
      </dgm:t>
    </dgm:pt>
    <dgm:pt modelId="{265CC2E9-F170-194B-8654-28E701152DB5}" type="sibTrans" cxnId="{106E0CD3-B52B-184F-8466-C5647DE8D5D2}">
      <dgm:prSet/>
      <dgm:spPr/>
      <dgm:t>
        <a:bodyPr/>
        <a:lstStyle/>
        <a:p>
          <a:endParaRPr lang="en-GB"/>
        </a:p>
      </dgm:t>
    </dgm:pt>
    <dgm:pt modelId="{321B1321-0144-C54B-AF65-5E2C8828EF87}">
      <dgm:prSet/>
      <dgm:spPr>
        <a:ln>
          <a:solidFill>
            <a:schemeClr val="accent5">
              <a:lumMod val="75000"/>
            </a:schemeClr>
          </a:solidFill>
        </a:ln>
      </dgm:spPr>
      <dgm:t>
        <a:bodyPr/>
        <a:lstStyle/>
        <a:p>
          <a:r>
            <a:rPr lang="en-AU" b="1" dirty="0">
              <a:solidFill>
                <a:schemeClr val="accent1">
                  <a:lumMod val="50000"/>
                </a:schemeClr>
              </a:solidFill>
              <a:latin typeface="Batang" panose="02030600000101010101" pitchFamily="18" charset="-127"/>
              <a:ea typeface="Batang" panose="02030600000101010101" pitchFamily="18" charset="-127"/>
            </a:rPr>
            <a:t/>
          </a:r>
          <a:br>
            <a:rPr lang="en-AU" b="1" dirty="0">
              <a:solidFill>
                <a:schemeClr val="accent1">
                  <a:lumMod val="50000"/>
                </a:schemeClr>
              </a:solidFill>
              <a:latin typeface="Batang" panose="02030600000101010101" pitchFamily="18" charset="-127"/>
              <a:ea typeface="Batang" panose="02030600000101010101" pitchFamily="18" charset="-127"/>
            </a:rPr>
          </a:br>
          <a:r>
            <a:rPr lang="en-AU" b="1" dirty="0">
              <a:solidFill>
                <a:schemeClr val="accent1">
                  <a:lumMod val="50000"/>
                </a:schemeClr>
              </a:solidFill>
              <a:latin typeface="Batang" panose="02030600000101010101" pitchFamily="18" charset="-127"/>
              <a:ea typeface="Batang" panose="02030600000101010101" pitchFamily="18" charset="-127"/>
            </a:rPr>
            <a:t> Umar bin al-</a:t>
          </a:r>
          <a:r>
            <a:rPr lang="en-AU" b="1" dirty="0" err="1">
              <a:solidFill>
                <a:schemeClr val="accent1">
                  <a:lumMod val="50000"/>
                </a:schemeClr>
              </a:solidFill>
              <a:latin typeface="Batang" panose="02030600000101010101" pitchFamily="18" charset="-127"/>
              <a:ea typeface="Batang" panose="02030600000101010101" pitchFamily="18" charset="-127"/>
            </a:rPr>
            <a:t>khatab</a:t>
          </a:r>
          <a:endParaRPr lang="en-AU" b="1" dirty="0">
            <a:solidFill>
              <a:schemeClr val="accent1">
                <a:lumMod val="50000"/>
              </a:schemeClr>
            </a:solidFill>
            <a:latin typeface="Batang" panose="02030600000101010101" pitchFamily="18" charset="-127"/>
            <a:ea typeface="Batang" panose="02030600000101010101" pitchFamily="18" charset="-127"/>
          </a:endParaRPr>
        </a:p>
      </dgm:t>
    </dgm:pt>
    <dgm:pt modelId="{1C774DE5-930D-414C-BD87-81444FF628FC}" type="parTrans" cxnId="{BE3386E0-472B-FF47-9A30-64089D6008F3}">
      <dgm:prSet/>
      <dgm:spPr/>
      <dgm:t>
        <a:bodyPr/>
        <a:lstStyle/>
        <a:p>
          <a:endParaRPr lang="en-GB"/>
        </a:p>
      </dgm:t>
    </dgm:pt>
    <dgm:pt modelId="{C59B2BB0-3A27-3A42-9EFC-2AADA8E5AA21}" type="sibTrans" cxnId="{BE3386E0-472B-FF47-9A30-64089D6008F3}">
      <dgm:prSet/>
      <dgm:spPr/>
      <dgm:t>
        <a:bodyPr/>
        <a:lstStyle/>
        <a:p>
          <a:endParaRPr lang="en-GB"/>
        </a:p>
      </dgm:t>
    </dgm:pt>
    <dgm:pt modelId="{BEA1BEE3-73A7-5D4A-9093-56C2F7FFC14D}">
      <dgm:prSet custT="1"/>
      <dgm:spPr>
        <a:ln>
          <a:solidFill>
            <a:schemeClr val="accent5">
              <a:lumMod val="75000"/>
            </a:schemeClr>
          </a:solidFill>
        </a:ln>
      </dgm:spPr>
      <dgm:t>
        <a:bodyPr/>
        <a:lstStyle/>
        <a:p>
          <a:r>
            <a:rPr lang="en-AU" sz="2400" b="1" dirty="0">
              <a:solidFill>
                <a:schemeClr val="accent1">
                  <a:lumMod val="50000"/>
                </a:schemeClr>
              </a:solidFill>
              <a:latin typeface="Batang" panose="02030600000101010101" pitchFamily="18" charset="-127"/>
              <a:ea typeface="Batang" panose="02030600000101010101" pitchFamily="18" charset="-127"/>
            </a:rPr>
            <a:t> Thabit ibn </a:t>
          </a:r>
          <a:r>
            <a:rPr lang="en-AU" sz="2400" b="1" dirty="0" err="1">
              <a:solidFill>
                <a:schemeClr val="accent1">
                  <a:lumMod val="50000"/>
                </a:schemeClr>
              </a:solidFill>
              <a:latin typeface="Batang" panose="02030600000101010101" pitchFamily="18" charset="-127"/>
              <a:ea typeface="Batang" panose="02030600000101010101" pitchFamily="18" charset="-127"/>
            </a:rPr>
            <a:t>Qays</a:t>
          </a:r>
          <a:endParaRPr lang="en-AU" sz="2400" b="1" dirty="0">
            <a:solidFill>
              <a:schemeClr val="accent1">
                <a:lumMod val="50000"/>
              </a:schemeClr>
            </a:solidFill>
            <a:latin typeface="Batang" panose="02030600000101010101" pitchFamily="18" charset="-127"/>
            <a:ea typeface="Batang" panose="02030600000101010101" pitchFamily="18" charset="-127"/>
          </a:endParaRPr>
        </a:p>
      </dgm:t>
    </dgm:pt>
    <dgm:pt modelId="{02B944ED-93C2-6547-B420-3037B5980177}" type="parTrans" cxnId="{25F4523D-21D9-DB44-BCD5-EDD04E0B46BB}">
      <dgm:prSet/>
      <dgm:spPr/>
      <dgm:t>
        <a:bodyPr/>
        <a:lstStyle/>
        <a:p>
          <a:endParaRPr lang="en-GB"/>
        </a:p>
      </dgm:t>
    </dgm:pt>
    <dgm:pt modelId="{170F671C-E69F-A448-A5DE-C564650AFF65}" type="sibTrans" cxnId="{25F4523D-21D9-DB44-BCD5-EDD04E0B46BB}">
      <dgm:prSet/>
      <dgm:spPr/>
      <dgm:t>
        <a:bodyPr/>
        <a:lstStyle/>
        <a:p>
          <a:endParaRPr lang="en-GB"/>
        </a:p>
      </dgm:t>
    </dgm:pt>
    <dgm:pt modelId="{47FCE93E-32F0-B74E-A613-2DEBEF79F84B}" type="pres">
      <dgm:prSet presAssocID="{A84E2FB5-060F-D641-9885-7F49E8C8C95E}" presName="Name0" presStyleCnt="0">
        <dgm:presLayoutVars>
          <dgm:dir/>
          <dgm:resizeHandles val="exact"/>
        </dgm:presLayoutVars>
      </dgm:prSet>
      <dgm:spPr/>
      <dgm:t>
        <a:bodyPr/>
        <a:lstStyle/>
        <a:p>
          <a:endParaRPr lang="en-US"/>
        </a:p>
      </dgm:t>
    </dgm:pt>
    <dgm:pt modelId="{582EBAE5-2544-904A-AA9C-BC45AE2CAB67}" type="pres">
      <dgm:prSet presAssocID="{7F71BFF7-A0A2-114D-A39B-29536E175BF2}" presName="Name5" presStyleLbl="vennNode1" presStyleIdx="0" presStyleCnt="9">
        <dgm:presLayoutVars>
          <dgm:bulletEnabled val="1"/>
        </dgm:presLayoutVars>
      </dgm:prSet>
      <dgm:spPr/>
      <dgm:t>
        <a:bodyPr/>
        <a:lstStyle/>
        <a:p>
          <a:endParaRPr lang="en-US"/>
        </a:p>
      </dgm:t>
    </dgm:pt>
    <dgm:pt modelId="{1B03E4FE-8F21-404B-9D57-DDC92F9431B1}" type="pres">
      <dgm:prSet presAssocID="{A7575E36-A0D1-2146-8F33-6D66DE8BDFF7}" presName="space" presStyleCnt="0"/>
      <dgm:spPr/>
    </dgm:pt>
    <dgm:pt modelId="{9866B32C-8DB5-D346-B615-3E6FB3D1D460}" type="pres">
      <dgm:prSet presAssocID="{321B1321-0144-C54B-AF65-5E2C8828EF87}" presName="Name5" presStyleLbl="vennNode1" presStyleIdx="1" presStyleCnt="9">
        <dgm:presLayoutVars>
          <dgm:bulletEnabled val="1"/>
        </dgm:presLayoutVars>
      </dgm:prSet>
      <dgm:spPr/>
      <dgm:t>
        <a:bodyPr/>
        <a:lstStyle/>
        <a:p>
          <a:endParaRPr lang="en-US"/>
        </a:p>
      </dgm:t>
    </dgm:pt>
    <dgm:pt modelId="{B1A8AA05-E03C-A24A-8F42-F1582775112C}" type="pres">
      <dgm:prSet presAssocID="{C59B2BB0-3A27-3A42-9EFC-2AADA8E5AA21}" presName="space" presStyleCnt="0"/>
      <dgm:spPr/>
    </dgm:pt>
    <dgm:pt modelId="{2CF8BEFC-64B7-F84D-8C2D-B25A898B19F8}" type="pres">
      <dgm:prSet presAssocID="{8E9B31F9-FDCA-D940-9FFD-125304A011DC}" presName="Name5" presStyleLbl="vennNode1" presStyleIdx="2" presStyleCnt="9">
        <dgm:presLayoutVars>
          <dgm:bulletEnabled val="1"/>
        </dgm:presLayoutVars>
      </dgm:prSet>
      <dgm:spPr/>
      <dgm:t>
        <a:bodyPr/>
        <a:lstStyle/>
        <a:p>
          <a:endParaRPr lang="en-US"/>
        </a:p>
      </dgm:t>
    </dgm:pt>
    <dgm:pt modelId="{6BCBFC3A-670F-0A49-B570-F23F59C34D3D}" type="pres">
      <dgm:prSet presAssocID="{D8D77061-3CB1-2D4F-9408-BF3B9E72EAE0}" presName="space" presStyleCnt="0"/>
      <dgm:spPr/>
    </dgm:pt>
    <dgm:pt modelId="{B98764B7-8CFD-FA42-B93E-691A3978D3A5}" type="pres">
      <dgm:prSet presAssocID="{260FE3FB-487C-844A-86FB-A17E8DCA693B}" presName="Name5" presStyleLbl="vennNode1" presStyleIdx="3" presStyleCnt="9">
        <dgm:presLayoutVars>
          <dgm:bulletEnabled val="1"/>
        </dgm:presLayoutVars>
      </dgm:prSet>
      <dgm:spPr/>
      <dgm:t>
        <a:bodyPr/>
        <a:lstStyle/>
        <a:p>
          <a:endParaRPr lang="en-US"/>
        </a:p>
      </dgm:t>
    </dgm:pt>
    <dgm:pt modelId="{65623E13-D36A-164B-AC82-CE9189072618}" type="pres">
      <dgm:prSet presAssocID="{265CC2E9-F170-194B-8654-28E701152DB5}" presName="space" presStyleCnt="0"/>
      <dgm:spPr/>
    </dgm:pt>
    <dgm:pt modelId="{7112F31D-C3E3-7A40-85C2-203FC97066B8}" type="pres">
      <dgm:prSet presAssocID="{1D14D931-5466-EB43-8902-95A0A3843162}" presName="Name5" presStyleLbl="vennNode1" presStyleIdx="4" presStyleCnt="9">
        <dgm:presLayoutVars>
          <dgm:bulletEnabled val="1"/>
        </dgm:presLayoutVars>
      </dgm:prSet>
      <dgm:spPr/>
      <dgm:t>
        <a:bodyPr/>
        <a:lstStyle/>
        <a:p>
          <a:endParaRPr lang="en-US"/>
        </a:p>
      </dgm:t>
    </dgm:pt>
    <dgm:pt modelId="{5C34CAC6-3FB3-E04E-A883-D1DBAA34E473}" type="pres">
      <dgm:prSet presAssocID="{808C4DFC-4B36-774D-B93F-A76C90A4ADA2}" presName="space" presStyleCnt="0"/>
      <dgm:spPr/>
    </dgm:pt>
    <dgm:pt modelId="{2EDBE8FE-07AB-C44F-B61E-12B5F681E252}" type="pres">
      <dgm:prSet presAssocID="{BC59EFDA-8D61-704C-87DE-B189FA98967C}" presName="Name5" presStyleLbl="vennNode1" presStyleIdx="5" presStyleCnt="9">
        <dgm:presLayoutVars>
          <dgm:bulletEnabled val="1"/>
        </dgm:presLayoutVars>
      </dgm:prSet>
      <dgm:spPr/>
      <dgm:t>
        <a:bodyPr/>
        <a:lstStyle/>
        <a:p>
          <a:endParaRPr lang="en-US"/>
        </a:p>
      </dgm:t>
    </dgm:pt>
    <dgm:pt modelId="{B6026E5B-0E4C-7E4D-933B-F356D5E214B6}" type="pres">
      <dgm:prSet presAssocID="{D6C2D5AC-9ACE-C945-AB5F-535157DD7765}" presName="space" presStyleCnt="0"/>
      <dgm:spPr/>
    </dgm:pt>
    <dgm:pt modelId="{E316DFA7-0E60-9E42-AA25-3B56BCC8844D}" type="pres">
      <dgm:prSet presAssocID="{8148AFBD-BCA0-1F49-8015-8D2CEAED9FA5}" presName="Name5" presStyleLbl="vennNode1" presStyleIdx="6" presStyleCnt="9" custLinFactNeighborX="41681" custLinFactNeighborY="-6367">
        <dgm:presLayoutVars>
          <dgm:bulletEnabled val="1"/>
        </dgm:presLayoutVars>
      </dgm:prSet>
      <dgm:spPr/>
      <dgm:t>
        <a:bodyPr/>
        <a:lstStyle/>
        <a:p>
          <a:endParaRPr lang="en-US"/>
        </a:p>
      </dgm:t>
    </dgm:pt>
    <dgm:pt modelId="{EB10CFDB-95C6-3846-B102-E3648F28ADF7}" type="pres">
      <dgm:prSet presAssocID="{86722E33-9DD5-9846-A54F-6DB0E55872BC}" presName="space" presStyleCnt="0"/>
      <dgm:spPr/>
    </dgm:pt>
    <dgm:pt modelId="{76ED7A06-3833-F041-99A7-3B2452A5555D}" type="pres">
      <dgm:prSet presAssocID="{DD379CF0-9D66-5F45-AB85-1F326600BD8B}" presName="Name5" presStyleLbl="vennNode1" presStyleIdx="7" presStyleCnt="9" custLinFactX="3065" custLinFactNeighborX="100000" custLinFactNeighborY="-24924">
        <dgm:presLayoutVars>
          <dgm:bulletEnabled val="1"/>
        </dgm:presLayoutVars>
      </dgm:prSet>
      <dgm:spPr/>
      <dgm:t>
        <a:bodyPr/>
        <a:lstStyle/>
        <a:p>
          <a:endParaRPr lang="en-US"/>
        </a:p>
      </dgm:t>
    </dgm:pt>
    <dgm:pt modelId="{27879391-7A04-0242-9125-C39E231AEC90}" type="pres">
      <dgm:prSet presAssocID="{33E7F1B7-5DC4-774B-A0DD-B166DA05E8FF}" presName="space" presStyleCnt="0"/>
      <dgm:spPr/>
    </dgm:pt>
    <dgm:pt modelId="{1B70FE7F-5DA9-C34B-A3BC-0623413A06A9}" type="pres">
      <dgm:prSet presAssocID="{BEA1BEE3-73A7-5D4A-9093-56C2F7FFC14D}" presName="Name5" presStyleLbl="vennNode1" presStyleIdx="8" presStyleCnt="9" custLinFactX="-33899" custLinFactNeighborX="-100000" custLinFactNeighborY="91516">
        <dgm:presLayoutVars>
          <dgm:bulletEnabled val="1"/>
        </dgm:presLayoutVars>
      </dgm:prSet>
      <dgm:spPr/>
      <dgm:t>
        <a:bodyPr/>
        <a:lstStyle/>
        <a:p>
          <a:endParaRPr lang="en-US"/>
        </a:p>
      </dgm:t>
    </dgm:pt>
  </dgm:ptLst>
  <dgm:cxnLst>
    <dgm:cxn modelId="{BE3386E0-472B-FF47-9A30-64089D6008F3}" srcId="{A84E2FB5-060F-D641-9885-7F49E8C8C95E}" destId="{321B1321-0144-C54B-AF65-5E2C8828EF87}" srcOrd="1" destOrd="0" parTransId="{1C774DE5-930D-414C-BD87-81444FF628FC}" sibTransId="{C59B2BB0-3A27-3A42-9EFC-2AADA8E5AA21}"/>
    <dgm:cxn modelId="{E6653793-EFB6-9541-B0ED-53A0031BE0CF}" srcId="{A84E2FB5-060F-D641-9885-7F49E8C8C95E}" destId="{1D14D931-5466-EB43-8902-95A0A3843162}" srcOrd="4" destOrd="0" parTransId="{CFEB6597-1762-3C4C-B149-4C02CAA3D115}" sibTransId="{808C4DFC-4B36-774D-B93F-A76C90A4ADA2}"/>
    <dgm:cxn modelId="{25F4523D-21D9-DB44-BCD5-EDD04E0B46BB}" srcId="{A84E2FB5-060F-D641-9885-7F49E8C8C95E}" destId="{BEA1BEE3-73A7-5D4A-9093-56C2F7FFC14D}" srcOrd="8" destOrd="0" parTransId="{02B944ED-93C2-6547-B420-3037B5980177}" sibTransId="{170F671C-E69F-A448-A5DE-C564650AFF65}"/>
    <dgm:cxn modelId="{3D915CE5-EDDE-E349-A6C3-3EA09A6703CA}" srcId="{A84E2FB5-060F-D641-9885-7F49E8C8C95E}" destId="{DD379CF0-9D66-5F45-AB85-1F326600BD8B}" srcOrd="7" destOrd="0" parTransId="{05A7B7E3-CEF1-304F-96D0-02F59F5A0059}" sibTransId="{33E7F1B7-5DC4-774B-A0DD-B166DA05E8FF}"/>
    <dgm:cxn modelId="{A5658076-9C35-5045-B6B8-C82108F34771}" type="presOf" srcId="{1D14D931-5466-EB43-8902-95A0A3843162}" destId="{7112F31D-C3E3-7A40-85C2-203FC97066B8}" srcOrd="0" destOrd="0" presId="urn:microsoft.com/office/officeart/2005/8/layout/venn3"/>
    <dgm:cxn modelId="{2ED9B434-9C5F-E94A-B7A7-A2EE1C779DB8}" srcId="{A84E2FB5-060F-D641-9885-7F49E8C8C95E}" destId="{8148AFBD-BCA0-1F49-8015-8D2CEAED9FA5}" srcOrd="6" destOrd="0" parTransId="{1D7CE94B-5465-F942-8B93-8441833BD581}" sibTransId="{86722E33-9DD5-9846-A54F-6DB0E55872BC}"/>
    <dgm:cxn modelId="{9D8307FF-0DC8-CE41-ABE4-210825F68AAF}" srcId="{A84E2FB5-060F-D641-9885-7F49E8C8C95E}" destId="{7F71BFF7-A0A2-114D-A39B-29536E175BF2}" srcOrd="0" destOrd="0" parTransId="{FAB35A5A-E41D-6945-84D1-7A67EE701745}" sibTransId="{A7575E36-A0D1-2146-8F33-6D66DE8BDFF7}"/>
    <dgm:cxn modelId="{8E194150-0126-0346-AAB8-7BE495ED5329}" srcId="{A84E2FB5-060F-D641-9885-7F49E8C8C95E}" destId="{8E9B31F9-FDCA-D940-9FFD-125304A011DC}" srcOrd="2" destOrd="0" parTransId="{00F393D3-45C0-AB44-AEC9-08F552825D36}" sibTransId="{D8D77061-3CB1-2D4F-9408-BF3B9E72EAE0}"/>
    <dgm:cxn modelId="{C1F42553-3DC7-AE47-BA53-DD404ADB8F70}" srcId="{A84E2FB5-060F-D641-9885-7F49E8C8C95E}" destId="{BC59EFDA-8D61-704C-87DE-B189FA98967C}" srcOrd="5" destOrd="0" parTransId="{D30CB44E-CDF6-F945-A0B6-528CAB3CA7F2}" sibTransId="{D6C2D5AC-9ACE-C945-AB5F-535157DD7765}"/>
    <dgm:cxn modelId="{E160A2A8-4B50-EA4A-B9FA-93635A7CFB6C}" type="presOf" srcId="{8148AFBD-BCA0-1F49-8015-8D2CEAED9FA5}" destId="{E316DFA7-0E60-9E42-AA25-3B56BCC8844D}" srcOrd="0" destOrd="0" presId="urn:microsoft.com/office/officeart/2005/8/layout/venn3"/>
    <dgm:cxn modelId="{176446D7-36A3-AA41-B6F6-3CF48F679350}" type="presOf" srcId="{BC59EFDA-8D61-704C-87DE-B189FA98967C}" destId="{2EDBE8FE-07AB-C44F-B61E-12B5F681E252}" srcOrd="0" destOrd="0" presId="urn:microsoft.com/office/officeart/2005/8/layout/venn3"/>
    <dgm:cxn modelId="{AE517149-4B5D-0942-8A81-F2389F0A479C}" type="presOf" srcId="{8E9B31F9-FDCA-D940-9FFD-125304A011DC}" destId="{2CF8BEFC-64B7-F84D-8C2D-B25A898B19F8}" srcOrd="0" destOrd="0" presId="urn:microsoft.com/office/officeart/2005/8/layout/venn3"/>
    <dgm:cxn modelId="{0E74B02F-780B-1744-A7B9-9D100B87FCB0}" type="presOf" srcId="{321B1321-0144-C54B-AF65-5E2C8828EF87}" destId="{9866B32C-8DB5-D346-B615-3E6FB3D1D460}" srcOrd="0" destOrd="0" presId="urn:microsoft.com/office/officeart/2005/8/layout/venn3"/>
    <dgm:cxn modelId="{694E723D-8F2D-9E44-A6B4-EC27B6FC75DA}" type="presOf" srcId="{A84E2FB5-060F-D641-9885-7F49E8C8C95E}" destId="{47FCE93E-32F0-B74E-A613-2DEBEF79F84B}" srcOrd="0" destOrd="0" presId="urn:microsoft.com/office/officeart/2005/8/layout/venn3"/>
    <dgm:cxn modelId="{C9A94428-7EC4-8A4C-81FE-F9A5F46D761F}" type="presOf" srcId="{7F71BFF7-A0A2-114D-A39B-29536E175BF2}" destId="{582EBAE5-2544-904A-AA9C-BC45AE2CAB67}" srcOrd="0" destOrd="0" presId="urn:microsoft.com/office/officeart/2005/8/layout/venn3"/>
    <dgm:cxn modelId="{F63F08BD-3A6C-CB4E-959B-C1E4CCC1B58C}" type="presOf" srcId="{BEA1BEE3-73A7-5D4A-9093-56C2F7FFC14D}" destId="{1B70FE7F-5DA9-C34B-A3BC-0623413A06A9}" srcOrd="0" destOrd="0" presId="urn:microsoft.com/office/officeart/2005/8/layout/venn3"/>
    <dgm:cxn modelId="{5B5CBDD5-44CE-BB48-845E-14861ADC9BC4}" type="presOf" srcId="{260FE3FB-487C-844A-86FB-A17E8DCA693B}" destId="{B98764B7-8CFD-FA42-B93E-691A3978D3A5}" srcOrd="0" destOrd="0" presId="urn:microsoft.com/office/officeart/2005/8/layout/venn3"/>
    <dgm:cxn modelId="{CAE6F7CB-B584-2944-97EF-CFD936253A43}" type="presOf" srcId="{DD379CF0-9D66-5F45-AB85-1F326600BD8B}" destId="{76ED7A06-3833-F041-99A7-3B2452A5555D}" srcOrd="0" destOrd="0" presId="urn:microsoft.com/office/officeart/2005/8/layout/venn3"/>
    <dgm:cxn modelId="{106E0CD3-B52B-184F-8466-C5647DE8D5D2}" srcId="{A84E2FB5-060F-D641-9885-7F49E8C8C95E}" destId="{260FE3FB-487C-844A-86FB-A17E8DCA693B}" srcOrd="3" destOrd="0" parTransId="{E57A1C8F-4D31-6B49-9818-D1CFFC0A6CA3}" sibTransId="{265CC2E9-F170-194B-8654-28E701152DB5}"/>
    <dgm:cxn modelId="{E049CC16-CD3B-3D4F-A10A-AF1111488EDA}" type="presParOf" srcId="{47FCE93E-32F0-B74E-A613-2DEBEF79F84B}" destId="{582EBAE5-2544-904A-AA9C-BC45AE2CAB67}" srcOrd="0" destOrd="0" presId="urn:microsoft.com/office/officeart/2005/8/layout/venn3"/>
    <dgm:cxn modelId="{7310013D-957D-EF45-833C-2A87E0953676}" type="presParOf" srcId="{47FCE93E-32F0-B74E-A613-2DEBEF79F84B}" destId="{1B03E4FE-8F21-404B-9D57-DDC92F9431B1}" srcOrd="1" destOrd="0" presId="urn:microsoft.com/office/officeart/2005/8/layout/venn3"/>
    <dgm:cxn modelId="{A8EC33CD-8D53-F341-BC19-295FAD62D1B2}" type="presParOf" srcId="{47FCE93E-32F0-B74E-A613-2DEBEF79F84B}" destId="{9866B32C-8DB5-D346-B615-3E6FB3D1D460}" srcOrd="2" destOrd="0" presId="urn:microsoft.com/office/officeart/2005/8/layout/venn3"/>
    <dgm:cxn modelId="{5353364D-63B7-D147-ABE8-10EBCF4E26BB}" type="presParOf" srcId="{47FCE93E-32F0-B74E-A613-2DEBEF79F84B}" destId="{B1A8AA05-E03C-A24A-8F42-F1582775112C}" srcOrd="3" destOrd="0" presId="urn:microsoft.com/office/officeart/2005/8/layout/venn3"/>
    <dgm:cxn modelId="{BB798012-D8E9-6B4E-ADB1-7DD9248D941D}" type="presParOf" srcId="{47FCE93E-32F0-B74E-A613-2DEBEF79F84B}" destId="{2CF8BEFC-64B7-F84D-8C2D-B25A898B19F8}" srcOrd="4" destOrd="0" presId="urn:microsoft.com/office/officeart/2005/8/layout/venn3"/>
    <dgm:cxn modelId="{D7271404-206F-CE4C-AD71-CDBED0D5EA17}" type="presParOf" srcId="{47FCE93E-32F0-B74E-A613-2DEBEF79F84B}" destId="{6BCBFC3A-670F-0A49-B570-F23F59C34D3D}" srcOrd="5" destOrd="0" presId="urn:microsoft.com/office/officeart/2005/8/layout/venn3"/>
    <dgm:cxn modelId="{80E2F3FA-0393-A948-BFC5-C00F936A3D5F}" type="presParOf" srcId="{47FCE93E-32F0-B74E-A613-2DEBEF79F84B}" destId="{B98764B7-8CFD-FA42-B93E-691A3978D3A5}" srcOrd="6" destOrd="0" presId="urn:microsoft.com/office/officeart/2005/8/layout/venn3"/>
    <dgm:cxn modelId="{80BC1124-4430-B04F-ACBC-07F1D314822F}" type="presParOf" srcId="{47FCE93E-32F0-B74E-A613-2DEBEF79F84B}" destId="{65623E13-D36A-164B-AC82-CE9189072618}" srcOrd="7" destOrd="0" presId="urn:microsoft.com/office/officeart/2005/8/layout/venn3"/>
    <dgm:cxn modelId="{EACFC94F-2128-4C41-B748-2FE80BAE866C}" type="presParOf" srcId="{47FCE93E-32F0-B74E-A613-2DEBEF79F84B}" destId="{7112F31D-C3E3-7A40-85C2-203FC97066B8}" srcOrd="8" destOrd="0" presId="urn:microsoft.com/office/officeart/2005/8/layout/venn3"/>
    <dgm:cxn modelId="{FD483E13-0B25-E14E-A7FD-BB0AA64469A5}" type="presParOf" srcId="{47FCE93E-32F0-B74E-A613-2DEBEF79F84B}" destId="{5C34CAC6-3FB3-E04E-A883-D1DBAA34E473}" srcOrd="9" destOrd="0" presId="urn:microsoft.com/office/officeart/2005/8/layout/venn3"/>
    <dgm:cxn modelId="{BDEEE811-5001-3942-B88B-CF487FD0C8C4}" type="presParOf" srcId="{47FCE93E-32F0-B74E-A613-2DEBEF79F84B}" destId="{2EDBE8FE-07AB-C44F-B61E-12B5F681E252}" srcOrd="10" destOrd="0" presId="urn:microsoft.com/office/officeart/2005/8/layout/venn3"/>
    <dgm:cxn modelId="{D3F0B84C-DE30-584F-A6D2-5AA000A442D7}" type="presParOf" srcId="{47FCE93E-32F0-B74E-A613-2DEBEF79F84B}" destId="{B6026E5B-0E4C-7E4D-933B-F356D5E214B6}" srcOrd="11" destOrd="0" presId="urn:microsoft.com/office/officeart/2005/8/layout/venn3"/>
    <dgm:cxn modelId="{623BE5D8-FDE7-3942-821F-E43C11D3AF3E}" type="presParOf" srcId="{47FCE93E-32F0-B74E-A613-2DEBEF79F84B}" destId="{E316DFA7-0E60-9E42-AA25-3B56BCC8844D}" srcOrd="12" destOrd="0" presId="urn:microsoft.com/office/officeart/2005/8/layout/venn3"/>
    <dgm:cxn modelId="{9540ECF1-8A4C-EB42-8AD2-275C9A7C7DE6}" type="presParOf" srcId="{47FCE93E-32F0-B74E-A613-2DEBEF79F84B}" destId="{EB10CFDB-95C6-3846-B102-E3648F28ADF7}" srcOrd="13" destOrd="0" presId="urn:microsoft.com/office/officeart/2005/8/layout/venn3"/>
    <dgm:cxn modelId="{5AC2C3DE-941B-1248-8895-902EA2D13665}" type="presParOf" srcId="{47FCE93E-32F0-B74E-A613-2DEBEF79F84B}" destId="{76ED7A06-3833-F041-99A7-3B2452A5555D}" srcOrd="14" destOrd="0" presId="urn:microsoft.com/office/officeart/2005/8/layout/venn3"/>
    <dgm:cxn modelId="{C215E9E9-98EB-7142-A55F-2B2478D8FCC0}" type="presParOf" srcId="{47FCE93E-32F0-B74E-A613-2DEBEF79F84B}" destId="{27879391-7A04-0242-9125-C39E231AEC90}" srcOrd="15" destOrd="0" presId="urn:microsoft.com/office/officeart/2005/8/layout/venn3"/>
    <dgm:cxn modelId="{203C7F50-3E4B-B245-8987-EF45DE06A99B}" type="presParOf" srcId="{47FCE93E-32F0-B74E-A613-2DEBEF79F84B}" destId="{1B70FE7F-5DA9-C34B-A3BC-0623413A06A9}" srcOrd="16"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1EA12249-F362-B34B-A77C-65C0EDF8543A}" type="doc">
      <dgm:prSet loTypeId="urn:microsoft.com/office/officeart/2005/8/layout/venn3" loCatId="relationship" qsTypeId="urn:microsoft.com/office/officeart/2005/8/quickstyle/3d9" qsCatId="3D" csTypeId="urn:microsoft.com/office/officeart/2005/8/colors/colorful4" csCatId="colorful" phldr="1"/>
      <dgm:spPr/>
      <dgm:t>
        <a:bodyPr/>
        <a:lstStyle/>
        <a:p>
          <a:endParaRPr lang="en-GB"/>
        </a:p>
      </dgm:t>
    </dgm:pt>
    <dgm:pt modelId="{870F0943-6F61-8546-9B93-346CB754B18E}">
      <dgm:prSet/>
      <dgm:spPr>
        <a:ln>
          <a:solidFill>
            <a:schemeClr val="accent2">
              <a:lumMod val="75000"/>
            </a:schemeClr>
          </a:solidFill>
        </a:ln>
      </dgm:spPr>
      <dgm:t>
        <a:bodyPr/>
        <a:lstStyle/>
        <a:p>
          <a:r>
            <a:rPr lang="en-AU" b="1" dirty="0" err="1">
              <a:solidFill>
                <a:schemeClr val="accent5">
                  <a:lumMod val="50000"/>
                </a:schemeClr>
              </a:solidFill>
              <a:latin typeface="Batang" panose="02030600000101010101" pitchFamily="18" charset="-127"/>
              <a:ea typeface="Batang" panose="02030600000101010101" pitchFamily="18" charset="-127"/>
            </a:rPr>
            <a:t>Mughira</a:t>
          </a:r>
          <a:r>
            <a:rPr lang="en-AU" b="1" dirty="0">
              <a:solidFill>
                <a:schemeClr val="accent5">
                  <a:lumMod val="50000"/>
                </a:schemeClr>
              </a:solidFill>
              <a:latin typeface="Batang" panose="02030600000101010101" pitchFamily="18" charset="-127"/>
              <a:ea typeface="Batang" panose="02030600000101010101" pitchFamily="18" charset="-127"/>
            </a:rPr>
            <a:t> ibn </a:t>
          </a:r>
          <a:r>
            <a:rPr lang="en-AU" b="1" dirty="0" err="1">
              <a:solidFill>
                <a:schemeClr val="accent5">
                  <a:lumMod val="50000"/>
                </a:schemeClr>
              </a:solidFill>
              <a:latin typeface="Batang" panose="02030600000101010101" pitchFamily="18" charset="-127"/>
              <a:ea typeface="Batang" panose="02030600000101010101" pitchFamily="18" charset="-127"/>
            </a:rPr>
            <a:t>Shu’ba</a:t>
          </a:r>
          <a:endParaRPr lang="en-AU" b="1" dirty="0">
            <a:solidFill>
              <a:schemeClr val="accent5">
                <a:lumMod val="50000"/>
              </a:schemeClr>
            </a:solidFill>
            <a:latin typeface="Batang" panose="02030600000101010101" pitchFamily="18" charset="-127"/>
            <a:ea typeface="Batang" panose="02030600000101010101" pitchFamily="18" charset="-127"/>
          </a:endParaRPr>
        </a:p>
      </dgm:t>
    </dgm:pt>
    <dgm:pt modelId="{CC9BBE38-E73B-5A4A-A952-85092E187EA8}" type="parTrans" cxnId="{BEBF49BC-30E3-5649-93C9-24164F3E19B6}">
      <dgm:prSet/>
      <dgm:spPr/>
      <dgm:t>
        <a:bodyPr/>
        <a:lstStyle/>
        <a:p>
          <a:endParaRPr lang="en-GB"/>
        </a:p>
      </dgm:t>
    </dgm:pt>
    <dgm:pt modelId="{D8B6FADB-5704-C144-B96A-5C5BAC2523DB}" type="sibTrans" cxnId="{BEBF49BC-30E3-5649-93C9-24164F3E19B6}">
      <dgm:prSet/>
      <dgm:spPr/>
      <dgm:t>
        <a:bodyPr/>
        <a:lstStyle/>
        <a:p>
          <a:endParaRPr lang="en-GB"/>
        </a:p>
      </dgm:t>
    </dgm:pt>
    <dgm:pt modelId="{3AB8E59C-E4A3-EE47-ABC5-715FA26CF24B}">
      <dgm:prSet/>
      <dgm:spPr>
        <a:ln>
          <a:solidFill>
            <a:schemeClr val="accent2">
              <a:lumMod val="75000"/>
            </a:schemeClr>
          </a:solidFill>
        </a:ln>
      </dgm:spPr>
      <dgm:t>
        <a:bodyPr/>
        <a:lstStyle/>
        <a:p>
          <a:r>
            <a:rPr lang="en-AU" b="1" dirty="0">
              <a:solidFill>
                <a:schemeClr val="accent5">
                  <a:lumMod val="50000"/>
                </a:schemeClr>
              </a:solidFill>
              <a:latin typeface="Batang" panose="02030600000101010101" pitchFamily="18" charset="-127"/>
              <a:ea typeface="Batang" panose="02030600000101010101" pitchFamily="18" charset="-127"/>
            </a:rPr>
            <a:t> Abd Allah ibn </a:t>
          </a:r>
          <a:r>
            <a:rPr lang="en-AU" b="1" dirty="0" err="1">
              <a:solidFill>
                <a:schemeClr val="accent5">
                  <a:lumMod val="50000"/>
                </a:schemeClr>
              </a:solidFill>
              <a:latin typeface="Batang" panose="02030600000101010101" pitchFamily="18" charset="-127"/>
              <a:ea typeface="Batang" panose="02030600000101010101" pitchFamily="18" charset="-127"/>
            </a:rPr>
            <a:t>Rawaha</a:t>
          </a:r>
          <a:endParaRPr lang="en-AU" b="1" dirty="0">
            <a:solidFill>
              <a:schemeClr val="accent5">
                <a:lumMod val="50000"/>
              </a:schemeClr>
            </a:solidFill>
            <a:latin typeface="Batang" panose="02030600000101010101" pitchFamily="18" charset="-127"/>
            <a:ea typeface="Batang" panose="02030600000101010101" pitchFamily="18" charset="-127"/>
          </a:endParaRPr>
        </a:p>
      </dgm:t>
    </dgm:pt>
    <dgm:pt modelId="{3DFF0D49-986A-5B44-BA02-CEE182B67291}" type="parTrans" cxnId="{15713C58-D95A-7D41-8345-AA358BC968FA}">
      <dgm:prSet/>
      <dgm:spPr/>
      <dgm:t>
        <a:bodyPr/>
        <a:lstStyle/>
        <a:p>
          <a:endParaRPr lang="en-GB"/>
        </a:p>
      </dgm:t>
    </dgm:pt>
    <dgm:pt modelId="{BE6F0EC2-D986-6B47-B81D-83DC15BC6185}" type="sibTrans" cxnId="{15713C58-D95A-7D41-8345-AA358BC968FA}">
      <dgm:prSet/>
      <dgm:spPr/>
      <dgm:t>
        <a:bodyPr/>
        <a:lstStyle/>
        <a:p>
          <a:endParaRPr lang="en-GB"/>
        </a:p>
      </dgm:t>
    </dgm:pt>
    <dgm:pt modelId="{43C5B037-1708-7F45-9AF9-E19A321F92FF}">
      <dgm:prSet/>
      <dgm:spPr>
        <a:ln>
          <a:solidFill>
            <a:schemeClr val="accent2">
              <a:lumMod val="75000"/>
            </a:schemeClr>
          </a:solidFill>
        </a:ln>
      </dgm:spPr>
      <dgm:t>
        <a:bodyPr/>
        <a:lstStyle/>
        <a:p>
          <a:r>
            <a:rPr lang="en-AU" b="1" dirty="0" err="1">
              <a:solidFill>
                <a:schemeClr val="accent5">
                  <a:lumMod val="50000"/>
                </a:schemeClr>
              </a:solidFill>
              <a:latin typeface="Batang" panose="02030600000101010101" pitchFamily="18" charset="-127"/>
              <a:ea typeface="Batang" panose="02030600000101010101" pitchFamily="18" charset="-127"/>
            </a:rPr>
            <a:t>Hudhayfa</a:t>
          </a:r>
          <a:r>
            <a:rPr lang="en-AU" b="1" dirty="0">
              <a:solidFill>
                <a:schemeClr val="accent5">
                  <a:lumMod val="50000"/>
                </a:schemeClr>
              </a:solidFill>
              <a:latin typeface="Batang" panose="02030600000101010101" pitchFamily="18" charset="-127"/>
              <a:ea typeface="Batang" panose="02030600000101010101" pitchFamily="18" charset="-127"/>
            </a:rPr>
            <a:t> bin al-</a:t>
          </a:r>
          <a:r>
            <a:rPr lang="en-AU" b="1" dirty="0" err="1">
              <a:solidFill>
                <a:schemeClr val="accent5">
                  <a:lumMod val="50000"/>
                </a:schemeClr>
              </a:solidFill>
              <a:latin typeface="Batang" panose="02030600000101010101" pitchFamily="18" charset="-127"/>
              <a:ea typeface="Batang" panose="02030600000101010101" pitchFamily="18" charset="-127"/>
            </a:rPr>
            <a:t>Yaman</a:t>
          </a:r>
          <a:r>
            <a:rPr lang="en-AU" b="1" dirty="0">
              <a:solidFill>
                <a:schemeClr val="accent5">
                  <a:lumMod val="50000"/>
                </a:schemeClr>
              </a:solidFill>
              <a:latin typeface="Batang" panose="02030600000101010101" pitchFamily="18" charset="-127"/>
              <a:ea typeface="Batang" panose="02030600000101010101" pitchFamily="18" charset="-127"/>
            </a:rPr>
            <a:t/>
          </a:r>
          <a:br>
            <a:rPr lang="en-AU" b="1" dirty="0">
              <a:solidFill>
                <a:schemeClr val="accent5">
                  <a:lumMod val="50000"/>
                </a:schemeClr>
              </a:solidFill>
              <a:latin typeface="Batang" panose="02030600000101010101" pitchFamily="18" charset="-127"/>
              <a:ea typeface="Batang" panose="02030600000101010101" pitchFamily="18" charset="-127"/>
            </a:rPr>
          </a:br>
          <a:endParaRPr lang="en-AU" b="1" dirty="0">
            <a:solidFill>
              <a:schemeClr val="accent5">
                <a:lumMod val="50000"/>
              </a:schemeClr>
            </a:solidFill>
            <a:latin typeface="Batang" panose="02030600000101010101" pitchFamily="18" charset="-127"/>
            <a:ea typeface="Batang" panose="02030600000101010101" pitchFamily="18" charset="-127"/>
          </a:endParaRPr>
        </a:p>
      </dgm:t>
    </dgm:pt>
    <dgm:pt modelId="{5732EC0B-9E0E-4240-839B-D0D0137C2B22}" type="parTrans" cxnId="{51CBE9F4-5909-D04F-A329-B3BBBE199037}">
      <dgm:prSet/>
      <dgm:spPr/>
      <dgm:t>
        <a:bodyPr/>
        <a:lstStyle/>
        <a:p>
          <a:endParaRPr lang="en-GB"/>
        </a:p>
      </dgm:t>
    </dgm:pt>
    <dgm:pt modelId="{18803F05-8EA4-2D40-BF63-2DC00CA0C70A}" type="sibTrans" cxnId="{51CBE9F4-5909-D04F-A329-B3BBBE199037}">
      <dgm:prSet/>
      <dgm:spPr/>
      <dgm:t>
        <a:bodyPr/>
        <a:lstStyle/>
        <a:p>
          <a:endParaRPr lang="en-GB"/>
        </a:p>
      </dgm:t>
    </dgm:pt>
    <dgm:pt modelId="{320B7BCE-7327-5547-989B-CA1232112890}">
      <dgm:prSet custT="1"/>
      <dgm:spPr>
        <a:ln>
          <a:solidFill>
            <a:schemeClr val="accent2">
              <a:lumMod val="75000"/>
            </a:schemeClr>
          </a:solidFill>
        </a:ln>
      </dgm:spPr>
      <dgm:t>
        <a:bodyPr/>
        <a:lstStyle/>
        <a:p>
          <a:r>
            <a:rPr lang="en-AU" sz="1900" b="1" dirty="0">
              <a:solidFill>
                <a:schemeClr val="accent5">
                  <a:lumMod val="50000"/>
                </a:schemeClr>
              </a:solidFill>
              <a:latin typeface="Batang" panose="02030600000101010101" pitchFamily="18" charset="-127"/>
              <a:ea typeface="Batang" panose="02030600000101010101" pitchFamily="18" charset="-127"/>
            </a:rPr>
            <a:t> </a:t>
          </a:r>
          <a:r>
            <a:rPr lang="en-AU" sz="2000" b="1" dirty="0" err="1">
              <a:solidFill>
                <a:schemeClr val="accent5">
                  <a:lumMod val="50000"/>
                </a:schemeClr>
              </a:solidFill>
              <a:latin typeface="Batang" panose="02030600000101010101" pitchFamily="18" charset="-127"/>
              <a:ea typeface="Batang" panose="02030600000101010101" pitchFamily="18" charset="-127"/>
            </a:rPr>
            <a:t>Mu’awiya</a:t>
          </a:r>
          <a:r>
            <a:rPr lang="en-AU" sz="1900" b="1" dirty="0">
              <a:solidFill>
                <a:schemeClr val="accent5">
                  <a:lumMod val="50000"/>
                </a:schemeClr>
              </a:solidFill>
              <a:latin typeface="Batang" panose="02030600000101010101" pitchFamily="18" charset="-127"/>
              <a:ea typeface="Batang" panose="02030600000101010101" pitchFamily="18" charset="-127"/>
            </a:rPr>
            <a:t> ibn Abi Sufyan </a:t>
          </a:r>
        </a:p>
      </dgm:t>
    </dgm:pt>
    <dgm:pt modelId="{CD4F10C1-29AA-C040-B754-539AA6FAB70F}" type="parTrans" cxnId="{D09A5F2D-54B3-E74F-B383-CB3E2653E35F}">
      <dgm:prSet/>
      <dgm:spPr/>
      <dgm:t>
        <a:bodyPr/>
        <a:lstStyle/>
        <a:p>
          <a:endParaRPr lang="en-GB"/>
        </a:p>
      </dgm:t>
    </dgm:pt>
    <dgm:pt modelId="{4CC4D113-2D6B-A24E-8C3C-72CA3F668BFF}" type="sibTrans" cxnId="{D09A5F2D-54B3-E74F-B383-CB3E2653E35F}">
      <dgm:prSet/>
      <dgm:spPr/>
      <dgm:t>
        <a:bodyPr/>
        <a:lstStyle/>
        <a:p>
          <a:endParaRPr lang="en-GB"/>
        </a:p>
      </dgm:t>
    </dgm:pt>
    <dgm:pt modelId="{C1296370-D837-2B4E-8B91-0ED348FDC246}">
      <dgm:prSet custT="1"/>
      <dgm:spPr>
        <a:ln>
          <a:solidFill>
            <a:schemeClr val="accent2">
              <a:lumMod val="75000"/>
            </a:schemeClr>
          </a:solidFill>
        </a:ln>
      </dgm:spPr>
      <dgm:t>
        <a:bodyPr/>
        <a:lstStyle/>
        <a:p>
          <a:r>
            <a:rPr lang="en-AU" sz="1900" b="1" dirty="0">
              <a:solidFill>
                <a:schemeClr val="accent5">
                  <a:lumMod val="50000"/>
                </a:schemeClr>
              </a:solidFill>
              <a:latin typeface="Batang" panose="02030600000101010101" pitchFamily="18" charset="-127"/>
              <a:ea typeface="Batang" panose="02030600000101010101" pitchFamily="18" charset="-127"/>
            </a:rPr>
            <a:t> ‘</a:t>
          </a:r>
          <a:r>
            <a:rPr lang="en-AU" sz="2400" b="1" dirty="0" err="1">
              <a:solidFill>
                <a:schemeClr val="accent5">
                  <a:lumMod val="50000"/>
                </a:schemeClr>
              </a:solidFill>
              <a:latin typeface="Batang" panose="02030600000101010101" pitchFamily="18" charset="-127"/>
              <a:ea typeface="Batang" panose="02030600000101010101" pitchFamily="18" charset="-127"/>
            </a:rPr>
            <a:t>Ubayy</a:t>
          </a:r>
          <a:r>
            <a:rPr lang="en-AU" sz="1900" b="1" dirty="0">
              <a:solidFill>
                <a:schemeClr val="accent5">
                  <a:lumMod val="50000"/>
                </a:schemeClr>
              </a:solidFill>
              <a:latin typeface="Batang" panose="02030600000101010101" pitchFamily="18" charset="-127"/>
              <a:ea typeface="Batang" panose="02030600000101010101" pitchFamily="18" charset="-127"/>
            </a:rPr>
            <a:t> ibn </a:t>
          </a:r>
          <a:r>
            <a:rPr lang="en-AU" sz="1900" b="1" dirty="0" err="1">
              <a:solidFill>
                <a:schemeClr val="accent5">
                  <a:lumMod val="50000"/>
                </a:schemeClr>
              </a:solidFill>
              <a:latin typeface="Batang" panose="02030600000101010101" pitchFamily="18" charset="-127"/>
              <a:ea typeface="Batang" panose="02030600000101010101" pitchFamily="18" charset="-127"/>
            </a:rPr>
            <a:t>Ka’b</a:t>
          </a:r>
          <a:r>
            <a:rPr lang="en-AU" sz="1900" b="1" dirty="0">
              <a:solidFill>
                <a:schemeClr val="accent5">
                  <a:lumMod val="50000"/>
                </a:schemeClr>
              </a:solidFill>
              <a:latin typeface="Batang" panose="02030600000101010101" pitchFamily="18" charset="-127"/>
              <a:ea typeface="Batang" panose="02030600000101010101" pitchFamily="18" charset="-127"/>
            </a:rPr>
            <a:t> </a:t>
          </a:r>
        </a:p>
      </dgm:t>
    </dgm:pt>
    <dgm:pt modelId="{3C893BC8-9612-7244-B772-822B16584E9B}" type="parTrans" cxnId="{B9FEBC9A-9A38-FF44-A47C-56ECBE2A6CE0}">
      <dgm:prSet/>
      <dgm:spPr/>
      <dgm:t>
        <a:bodyPr/>
        <a:lstStyle/>
        <a:p>
          <a:endParaRPr lang="en-GB"/>
        </a:p>
      </dgm:t>
    </dgm:pt>
    <dgm:pt modelId="{33BC1A81-83F6-3041-8BC3-23EA36714F9D}" type="sibTrans" cxnId="{B9FEBC9A-9A38-FF44-A47C-56ECBE2A6CE0}">
      <dgm:prSet/>
      <dgm:spPr/>
      <dgm:t>
        <a:bodyPr/>
        <a:lstStyle/>
        <a:p>
          <a:endParaRPr lang="en-GB"/>
        </a:p>
      </dgm:t>
    </dgm:pt>
    <dgm:pt modelId="{A2F24BC8-9238-964B-9FCB-C1E1632CD005}">
      <dgm:prSet custT="1"/>
      <dgm:spPr>
        <a:ln>
          <a:solidFill>
            <a:schemeClr val="accent2">
              <a:lumMod val="75000"/>
            </a:schemeClr>
          </a:solidFill>
        </a:ln>
      </dgm:spPr>
      <dgm:t>
        <a:bodyPr/>
        <a:lstStyle/>
        <a:p>
          <a:r>
            <a:rPr lang="en-AU" sz="1900" b="1" dirty="0">
              <a:solidFill>
                <a:schemeClr val="accent5">
                  <a:lumMod val="50000"/>
                </a:schemeClr>
              </a:solidFill>
              <a:latin typeface="Batang" panose="02030600000101010101" pitchFamily="18" charset="-127"/>
              <a:ea typeface="Batang" panose="02030600000101010101" pitchFamily="18" charset="-127"/>
            </a:rPr>
            <a:t> Zayd ibn </a:t>
          </a:r>
          <a:r>
            <a:rPr lang="en-AU" sz="2400" b="1" dirty="0" err="1">
              <a:solidFill>
                <a:schemeClr val="accent5">
                  <a:lumMod val="50000"/>
                </a:schemeClr>
              </a:solidFill>
              <a:latin typeface="Batang" panose="02030600000101010101" pitchFamily="18" charset="-127"/>
              <a:ea typeface="Batang" panose="02030600000101010101" pitchFamily="18" charset="-127"/>
            </a:rPr>
            <a:t>Thabi</a:t>
          </a:r>
          <a:endParaRPr lang="en-AU" sz="2400" b="1" dirty="0">
            <a:solidFill>
              <a:schemeClr val="accent5">
                <a:lumMod val="50000"/>
              </a:schemeClr>
            </a:solidFill>
            <a:latin typeface="Batang" panose="02030600000101010101" pitchFamily="18" charset="-127"/>
            <a:ea typeface="Batang" panose="02030600000101010101" pitchFamily="18" charset="-127"/>
          </a:endParaRPr>
        </a:p>
      </dgm:t>
    </dgm:pt>
    <dgm:pt modelId="{543D512B-D61C-124E-ABF1-0451DDDA3F6C}" type="parTrans" cxnId="{8FD2943E-8DE2-CB4A-AD30-A33637DC7B30}">
      <dgm:prSet/>
      <dgm:spPr/>
      <dgm:t>
        <a:bodyPr/>
        <a:lstStyle/>
        <a:p>
          <a:endParaRPr lang="en-GB"/>
        </a:p>
      </dgm:t>
    </dgm:pt>
    <dgm:pt modelId="{3AF6B24B-8BB5-404E-BC2D-BDD1F4BD20AF}" type="sibTrans" cxnId="{8FD2943E-8DE2-CB4A-AD30-A33637DC7B30}">
      <dgm:prSet/>
      <dgm:spPr/>
      <dgm:t>
        <a:bodyPr/>
        <a:lstStyle/>
        <a:p>
          <a:endParaRPr lang="en-GB"/>
        </a:p>
      </dgm:t>
    </dgm:pt>
    <dgm:pt modelId="{DE71B987-04D3-BD4F-95CE-14E339240FDF}">
      <dgm:prSet/>
      <dgm:spPr>
        <a:ln>
          <a:solidFill>
            <a:schemeClr val="accent2">
              <a:lumMod val="75000"/>
            </a:schemeClr>
          </a:solidFill>
        </a:ln>
      </dgm:spPr>
      <dgm:t>
        <a:bodyPr/>
        <a:lstStyle/>
        <a:p>
          <a:r>
            <a:rPr lang="en-AU" b="1" dirty="0" err="1">
              <a:solidFill>
                <a:schemeClr val="accent5">
                  <a:lumMod val="50000"/>
                </a:schemeClr>
              </a:solidFill>
              <a:latin typeface="Batang" panose="02030600000101010101" pitchFamily="18" charset="-127"/>
              <a:ea typeface="Batang" panose="02030600000101010101" pitchFamily="18" charset="-127"/>
            </a:rPr>
            <a:t>Hanzala</a:t>
          </a:r>
          <a:r>
            <a:rPr lang="en-AU" b="1" dirty="0">
              <a:solidFill>
                <a:schemeClr val="accent5">
                  <a:lumMod val="50000"/>
                </a:schemeClr>
              </a:solidFill>
              <a:latin typeface="Batang" panose="02030600000101010101" pitchFamily="18" charset="-127"/>
              <a:ea typeface="Batang" panose="02030600000101010101" pitchFamily="18" charset="-127"/>
            </a:rPr>
            <a:t> ibn al-Rabi’ </a:t>
          </a:r>
        </a:p>
      </dgm:t>
    </dgm:pt>
    <dgm:pt modelId="{4A7C946E-D9A5-D747-B2C9-14EACF3B2F75}" type="parTrans" cxnId="{DAF5C944-AB68-3144-AADA-AA71EC7A88D3}">
      <dgm:prSet/>
      <dgm:spPr/>
      <dgm:t>
        <a:bodyPr/>
        <a:lstStyle/>
        <a:p>
          <a:endParaRPr lang="en-GB"/>
        </a:p>
      </dgm:t>
    </dgm:pt>
    <dgm:pt modelId="{D9CBC3D5-2698-194D-9486-64430B605906}" type="sibTrans" cxnId="{DAF5C944-AB68-3144-AADA-AA71EC7A88D3}">
      <dgm:prSet/>
      <dgm:spPr/>
      <dgm:t>
        <a:bodyPr/>
        <a:lstStyle/>
        <a:p>
          <a:endParaRPr lang="en-GB"/>
        </a:p>
      </dgm:t>
    </dgm:pt>
    <dgm:pt modelId="{CCCC8F5A-A462-CB44-BE2E-5947C65B213C}">
      <dgm:prSet/>
      <dgm:spPr>
        <a:ln>
          <a:solidFill>
            <a:schemeClr val="accent2">
              <a:lumMod val="75000"/>
            </a:schemeClr>
          </a:solidFill>
        </a:ln>
      </dgm:spPr>
      <dgm:t>
        <a:bodyPr/>
        <a:lstStyle/>
        <a:p>
          <a:r>
            <a:rPr lang="en-AU" b="1" dirty="0">
              <a:solidFill>
                <a:schemeClr val="accent5">
                  <a:lumMod val="50000"/>
                </a:schemeClr>
              </a:solidFill>
              <a:latin typeface="Batang" panose="02030600000101010101" pitchFamily="18" charset="-127"/>
              <a:ea typeface="Batang" panose="02030600000101010101" pitchFamily="18" charset="-127"/>
            </a:rPr>
            <a:t> Khalid ibn Walid</a:t>
          </a:r>
          <a:br>
            <a:rPr lang="en-AU" b="1" dirty="0">
              <a:solidFill>
                <a:schemeClr val="accent5">
                  <a:lumMod val="50000"/>
                </a:schemeClr>
              </a:solidFill>
              <a:latin typeface="Batang" panose="02030600000101010101" pitchFamily="18" charset="-127"/>
              <a:ea typeface="Batang" panose="02030600000101010101" pitchFamily="18" charset="-127"/>
            </a:rPr>
          </a:br>
          <a:endParaRPr lang="en-AU" b="1" dirty="0">
            <a:solidFill>
              <a:schemeClr val="accent5">
                <a:lumMod val="50000"/>
              </a:schemeClr>
            </a:solidFill>
            <a:latin typeface="Batang" panose="02030600000101010101" pitchFamily="18" charset="-127"/>
            <a:ea typeface="Batang" panose="02030600000101010101" pitchFamily="18" charset="-127"/>
          </a:endParaRPr>
        </a:p>
      </dgm:t>
    </dgm:pt>
    <dgm:pt modelId="{D175889F-EF68-7546-B8A3-3D12591D38EB}" type="parTrans" cxnId="{B9B9ECB7-8422-8841-B726-F9452517B5A9}">
      <dgm:prSet/>
      <dgm:spPr/>
      <dgm:t>
        <a:bodyPr/>
        <a:lstStyle/>
        <a:p>
          <a:endParaRPr lang="en-GB"/>
        </a:p>
      </dgm:t>
    </dgm:pt>
    <dgm:pt modelId="{B5E35C7B-2BA7-CD4E-A79B-AE72AF9CEE2A}" type="sibTrans" cxnId="{B9B9ECB7-8422-8841-B726-F9452517B5A9}">
      <dgm:prSet/>
      <dgm:spPr/>
      <dgm:t>
        <a:bodyPr/>
        <a:lstStyle/>
        <a:p>
          <a:endParaRPr lang="en-GB"/>
        </a:p>
      </dgm:t>
    </dgm:pt>
    <dgm:pt modelId="{293A57D0-DEF6-4347-A0AF-7616C285DD07}" type="pres">
      <dgm:prSet presAssocID="{1EA12249-F362-B34B-A77C-65C0EDF8543A}" presName="Name0" presStyleCnt="0">
        <dgm:presLayoutVars>
          <dgm:dir/>
          <dgm:resizeHandles val="exact"/>
        </dgm:presLayoutVars>
      </dgm:prSet>
      <dgm:spPr/>
      <dgm:t>
        <a:bodyPr/>
        <a:lstStyle/>
        <a:p>
          <a:endParaRPr lang="en-US"/>
        </a:p>
      </dgm:t>
    </dgm:pt>
    <dgm:pt modelId="{818EDF1D-3630-E74D-BF68-270AD8946A46}" type="pres">
      <dgm:prSet presAssocID="{870F0943-6F61-8546-9B93-346CB754B18E}" presName="Name5" presStyleLbl="vennNode1" presStyleIdx="0" presStyleCnt="8">
        <dgm:presLayoutVars>
          <dgm:bulletEnabled val="1"/>
        </dgm:presLayoutVars>
      </dgm:prSet>
      <dgm:spPr/>
      <dgm:t>
        <a:bodyPr/>
        <a:lstStyle/>
        <a:p>
          <a:endParaRPr lang="en-US"/>
        </a:p>
      </dgm:t>
    </dgm:pt>
    <dgm:pt modelId="{8E22CDE2-4DEE-824E-ABD3-BB455F43727D}" type="pres">
      <dgm:prSet presAssocID="{D8B6FADB-5704-C144-B96A-5C5BAC2523DB}" presName="space" presStyleCnt="0"/>
      <dgm:spPr/>
    </dgm:pt>
    <dgm:pt modelId="{2B074F9E-C616-F04F-B51F-CA9B9ADFAFA4}" type="pres">
      <dgm:prSet presAssocID="{DE71B987-04D3-BD4F-95CE-14E339240FDF}" presName="Name5" presStyleLbl="vennNode1" presStyleIdx="1" presStyleCnt="8">
        <dgm:presLayoutVars>
          <dgm:bulletEnabled val="1"/>
        </dgm:presLayoutVars>
      </dgm:prSet>
      <dgm:spPr/>
      <dgm:t>
        <a:bodyPr/>
        <a:lstStyle/>
        <a:p>
          <a:endParaRPr lang="en-US"/>
        </a:p>
      </dgm:t>
    </dgm:pt>
    <dgm:pt modelId="{9BFA98BE-ECD5-A34B-A099-8A9B4086148E}" type="pres">
      <dgm:prSet presAssocID="{D9CBC3D5-2698-194D-9486-64430B605906}" presName="space" presStyleCnt="0"/>
      <dgm:spPr/>
    </dgm:pt>
    <dgm:pt modelId="{CA1F1CC2-A0E4-214D-85EF-FB63506E6923}" type="pres">
      <dgm:prSet presAssocID="{3AB8E59C-E4A3-EE47-ABC5-715FA26CF24B}" presName="Name5" presStyleLbl="vennNode1" presStyleIdx="2" presStyleCnt="8">
        <dgm:presLayoutVars>
          <dgm:bulletEnabled val="1"/>
        </dgm:presLayoutVars>
      </dgm:prSet>
      <dgm:spPr/>
      <dgm:t>
        <a:bodyPr/>
        <a:lstStyle/>
        <a:p>
          <a:endParaRPr lang="en-US"/>
        </a:p>
      </dgm:t>
    </dgm:pt>
    <dgm:pt modelId="{E2A266E9-5311-BB4F-B4F7-724834652AA5}" type="pres">
      <dgm:prSet presAssocID="{BE6F0EC2-D986-6B47-B81D-83DC15BC6185}" presName="space" presStyleCnt="0"/>
      <dgm:spPr/>
    </dgm:pt>
    <dgm:pt modelId="{C2F099BB-FB0C-1F40-A2D6-F404CAB6FE68}" type="pres">
      <dgm:prSet presAssocID="{CCCC8F5A-A462-CB44-BE2E-5947C65B213C}" presName="Name5" presStyleLbl="vennNode1" presStyleIdx="3" presStyleCnt="8">
        <dgm:presLayoutVars>
          <dgm:bulletEnabled val="1"/>
        </dgm:presLayoutVars>
      </dgm:prSet>
      <dgm:spPr/>
      <dgm:t>
        <a:bodyPr/>
        <a:lstStyle/>
        <a:p>
          <a:endParaRPr lang="en-US"/>
        </a:p>
      </dgm:t>
    </dgm:pt>
    <dgm:pt modelId="{0AD6DC18-D140-0843-AF02-73F7CF4685AF}" type="pres">
      <dgm:prSet presAssocID="{B5E35C7B-2BA7-CD4E-A79B-AE72AF9CEE2A}" presName="space" presStyleCnt="0"/>
      <dgm:spPr/>
    </dgm:pt>
    <dgm:pt modelId="{D557D415-8F27-C94C-96DF-C1D31955DD93}" type="pres">
      <dgm:prSet presAssocID="{43C5B037-1708-7F45-9AF9-E19A321F92FF}" presName="Name5" presStyleLbl="vennNode1" presStyleIdx="4" presStyleCnt="8" custLinFactNeighborX="16163" custLinFactNeighborY="-1813">
        <dgm:presLayoutVars>
          <dgm:bulletEnabled val="1"/>
        </dgm:presLayoutVars>
      </dgm:prSet>
      <dgm:spPr/>
      <dgm:t>
        <a:bodyPr/>
        <a:lstStyle/>
        <a:p>
          <a:endParaRPr lang="en-US"/>
        </a:p>
      </dgm:t>
    </dgm:pt>
    <dgm:pt modelId="{C0D1CB6A-6C32-3E4F-BB17-78798EFF35BA}" type="pres">
      <dgm:prSet presAssocID="{18803F05-8EA4-2D40-BF63-2DC00CA0C70A}" presName="space" presStyleCnt="0"/>
      <dgm:spPr/>
    </dgm:pt>
    <dgm:pt modelId="{BC148D33-1D04-C74B-9BDF-7CA7D7A4C2D0}" type="pres">
      <dgm:prSet presAssocID="{320B7BCE-7327-5547-989B-CA1232112890}" presName="Name5" presStyleLbl="vennNode1" presStyleIdx="5" presStyleCnt="8" custLinFactNeighborX="-39791" custLinFactNeighborY="12722">
        <dgm:presLayoutVars>
          <dgm:bulletEnabled val="1"/>
        </dgm:presLayoutVars>
      </dgm:prSet>
      <dgm:spPr/>
      <dgm:t>
        <a:bodyPr/>
        <a:lstStyle/>
        <a:p>
          <a:endParaRPr lang="en-US"/>
        </a:p>
      </dgm:t>
    </dgm:pt>
    <dgm:pt modelId="{7077D69A-3F5F-B945-8ECB-6EB96BAB0A05}" type="pres">
      <dgm:prSet presAssocID="{4CC4D113-2D6B-A24E-8C3C-72CA3F668BFF}" presName="space" presStyleCnt="0"/>
      <dgm:spPr/>
    </dgm:pt>
    <dgm:pt modelId="{304D8094-C5B6-8649-9EB1-01A93613D7A6}" type="pres">
      <dgm:prSet presAssocID="{C1296370-D837-2B4E-8B91-0ED348FDC246}" presName="Name5" presStyleLbl="vennNode1" presStyleIdx="6" presStyleCnt="8" custLinFactNeighborX="13890" custLinFactNeighborY="-20669">
        <dgm:presLayoutVars>
          <dgm:bulletEnabled val="1"/>
        </dgm:presLayoutVars>
      </dgm:prSet>
      <dgm:spPr/>
      <dgm:t>
        <a:bodyPr/>
        <a:lstStyle/>
        <a:p>
          <a:endParaRPr lang="en-US"/>
        </a:p>
      </dgm:t>
    </dgm:pt>
    <dgm:pt modelId="{3E7C884B-B8DD-624F-88DD-D5759642CEE0}" type="pres">
      <dgm:prSet presAssocID="{33BC1A81-83F6-3041-8BC3-23EA36714F9D}" presName="space" presStyleCnt="0"/>
      <dgm:spPr/>
    </dgm:pt>
    <dgm:pt modelId="{3889B16D-EF24-7342-A887-7A2F401F6E6D}" type="pres">
      <dgm:prSet presAssocID="{A2F24BC8-9238-964B-9FCB-C1E1632CD005}" presName="Name5" presStyleLbl="vennNode1" presStyleIdx="7" presStyleCnt="8" custLinFactX="-12605" custLinFactNeighborX="-100000" custLinFactNeighborY="51178">
        <dgm:presLayoutVars>
          <dgm:bulletEnabled val="1"/>
        </dgm:presLayoutVars>
      </dgm:prSet>
      <dgm:spPr/>
      <dgm:t>
        <a:bodyPr/>
        <a:lstStyle/>
        <a:p>
          <a:endParaRPr lang="en-US"/>
        </a:p>
      </dgm:t>
    </dgm:pt>
  </dgm:ptLst>
  <dgm:cxnLst>
    <dgm:cxn modelId="{D2EFA23C-1D9C-2540-A7F8-04763595D6CD}" type="presOf" srcId="{3AB8E59C-E4A3-EE47-ABC5-715FA26CF24B}" destId="{CA1F1CC2-A0E4-214D-85EF-FB63506E6923}" srcOrd="0" destOrd="0" presId="urn:microsoft.com/office/officeart/2005/8/layout/venn3"/>
    <dgm:cxn modelId="{0CDE6792-53B3-2647-A7EE-51B7790D0C3D}" type="presOf" srcId="{320B7BCE-7327-5547-989B-CA1232112890}" destId="{BC148D33-1D04-C74B-9BDF-7CA7D7A4C2D0}" srcOrd="0" destOrd="0" presId="urn:microsoft.com/office/officeart/2005/8/layout/venn3"/>
    <dgm:cxn modelId="{B9FEBC9A-9A38-FF44-A47C-56ECBE2A6CE0}" srcId="{1EA12249-F362-B34B-A77C-65C0EDF8543A}" destId="{C1296370-D837-2B4E-8B91-0ED348FDC246}" srcOrd="6" destOrd="0" parTransId="{3C893BC8-9612-7244-B772-822B16584E9B}" sibTransId="{33BC1A81-83F6-3041-8BC3-23EA36714F9D}"/>
    <dgm:cxn modelId="{B9B9ECB7-8422-8841-B726-F9452517B5A9}" srcId="{1EA12249-F362-B34B-A77C-65C0EDF8543A}" destId="{CCCC8F5A-A462-CB44-BE2E-5947C65B213C}" srcOrd="3" destOrd="0" parTransId="{D175889F-EF68-7546-B8A3-3D12591D38EB}" sibTransId="{B5E35C7B-2BA7-CD4E-A79B-AE72AF9CEE2A}"/>
    <dgm:cxn modelId="{D09A5F2D-54B3-E74F-B383-CB3E2653E35F}" srcId="{1EA12249-F362-B34B-A77C-65C0EDF8543A}" destId="{320B7BCE-7327-5547-989B-CA1232112890}" srcOrd="5" destOrd="0" parTransId="{CD4F10C1-29AA-C040-B754-539AA6FAB70F}" sibTransId="{4CC4D113-2D6B-A24E-8C3C-72CA3F668BFF}"/>
    <dgm:cxn modelId="{968111AA-C112-E148-8D1C-F9EC22AA9A8C}" type="presOf" srcId="{1EA12249-F362-B34B-A77C-65C0EDF8543A}" destId="{293A57D0-DEF6-4347-A0AF-7616C285DD07}" srcOrd="0" destOrd="0" presId="urn:microsoft.com/office/officeart/2005/8/layout/venn3"/>
    <dgm:cxn modelId="{51BBED56-8EE8-8B42-9CF6-94E5FAF5EF1D}" type="presOf" srcId="{43C5B037-1708-7F45-9AF9-E19A321F92FF}" destId="{D557D415-8F27-C94C-96DF-C1D31955DD93}" srcOrd="0" destOrd="0" presId="urn:microsoft.com/office/officeart/2005/8/layout/venn3"/>
    <dgm:cxn modelId="{93B42F86-37E7-AA4C-87EA-B6D894E40CBF}" type="presOf" srcId="{A2F24BC8-9238-964B-9FCB-C1E1632CD005}" destId="{3889B16D-EF24-7342-A887-7A2F401F6E6D}" srcOrd="0" destOrd="0" presId="urn:microsoft.com/office/officeart/2005/8/layout/venn3"/>
    <dgm:cxn modelId="{BEBF49BC-30E3-5649-93C9-24164F3E19B6}" srcId="{1EA12249-F362-B34B-A77C-65C0EDF8543A}" destId="{870F0943-6F61-8546-9B93-346CB754B18E}" srcOrd="0" destOrd="0" parTransId="{CC9BBE38-E73B-5A4A-A952-85092E187EA8}" sibTransId="{D8B6FADB-5704-C144-B96A-5C5BAC2523DB}"/>
    <dgm:cxn modelId="{11C70287-9174-E44F-8694-508F68384E88}" type="presOf" srcId="{C1296370-D837-2B4E-8B91-0ED348FDC246}" destId="{304D8094-C5B6-8649-9EB1-01A93613D7A6}" srcOrd="0" destOrd="0" presId="urn:microsoft.com/office/officeart/2005/8/layout/venn3"/>
    <dgm:cxn modelId="{DAF5C944-AB68-3144-AADA-AA71EC7A88D3}" srcId="{1EA12249-F362-B34B-A77C-65C0EDF8543A}" destId="{DE71B987-04D3-BD4F-95CE-14E339240FDF}" srcOrd="1" destOrd="0" parTransId="{4A7C946E-D9A5-D747-B2C9-14EACF3B2F75}" sibTransId="{D9CBC3D5-2698-194D-9486-64430B605906}"/>
    <dgm:cxn modelId="{8FD2943E-8DE2-CB4A-AD30-A33637DC7B30}" srcId="{1EA12249-F362-B34B-A77C-65C0EDF8543A}" destId="{A2F24BC8-9238-964B-9FCB-C1E1632CD005}" srcOrd="7" destOrd="0" parTransId="{543D512B-D61C-124E-ABF1-0451DDDA3F6C}" sibTransId="{3AF6B24B-8BB5-404E-BC2D-BDD1F4BD20AF}"/>
    <dgm:cxn modelId="{FCA55A8E-F5BB-1E44-A797-B6AB8BDA1320}" type="presOf" srcId="{870F0943-6F61-8546-9B93-346CB754B18E}" destId="{818EDF1D-3630-E74D-BF68-270AD8946A46}" srcOrd="0" destOrd="0" presId="urn:microsoft.com/office/officeart/2005/8/layout/venn3"/>
    <dgm:cxn modelId="{51CBE9F4-5909-D04F-A329-B3BBBE199037}" srcId="{1EA12249-F362-B34B-A77C-65C0EDF8543A}" destId="{43C5B037-1708-7F45-9AF9-E19A321F92FF}" srcOrd="4" destOrd="0" parTransId="{5732EC0B-9E0E-4240-839B-D0D0137C2B22}" sibTransId="{18803F05-8EA4-2D40-BF63-2DC00CA0C70A}"/>
    <dgm:cxn modelId="{A6661D43-839A-DA4E-BC9C-88571A7C82E1}" type="presOf" srcId="{DE71B987-04D3-BD4F-95CE-14E339240FDF}" destId="{2B074F9E-C616-F04F-B51F-CA9B9ADFAFA4}" srcOrd="0" destOrd="0" presId="urn:microsoft.com/office/officeart/2005/8/layout/venn3"/>
    <dgm:cxn modelId="{15713C58-D95A-7D41-8345-AA358BC968FA}" srcId="{1EA12249-F362-B34B-A77C-65C0EDF8543A}" destId="{3AB8E59C-E4A3-EE47-ABC5-715FA26CF24B}" srcOrd="2" destOrd="0" parTransId="{3DFF0D49-986A-5B44-BA02-CEE182B67291}" sibTransId="{BE6F0EC2-D986-6B47-B81D-83DC15BC6185}"/>
    <dgm:cxn modelId="{1AA838F9-7896-0F4F-ABAE-D2846BB8E568}" type="presOf" srcId="{CCCC8F5A-A462-CB44-BE2E-5947C65B213C}" destId="{C2F099BB-FB0C-1F40-A2D6-F404CAB6FE68}" srcOrd="0" destOrd="0" presId="urn:microsoft.com/office/officeart/2005/8/layout/venn3"/>
    <dgm:cxn modelId="{2645F36F-4A02-2F4B-8D66-AC3DD51AD106}" type="presParOf" srcId="{293A57D0-DEF6-4347-A0AF-7616C285DD07}" destId="{818EDF1D-3630-E74D-BF68-270AD8946A46}" srcOrd="0" destOrd="0" presId="urn:microsoft.com/office/officeart/2005/8/layout/venn3"/>
    <dgm:cxn modelId="{3131C3D7-693E-2F4F-8B5D-C190AFC7264E}" type="presParOf" srcId="{293A57D0-DEF6-4347-A0AF-7616C285DD07}" destId="{8E22CDE2-4DEE-824E-ABD3-BB455F43727D}" srcOrd="1" destOrd="0" presId="urn:microsoft.com/office/officeart/2005/8/layout/venn3"/>
    <dgm:cxn modelId="{807438E1-AEAB-F449-89F4-9ABD3B5A17A5}" type="presParOf" srcId="{293A57D0-DEF6-4347-A0AF-7616C285DD07}" destId="{2B074F9E-C616-F04F-B51F-CA9B9ADFAFA4}" srcOrd="2" destOrd="0" presId="urn:microsoft.com/office/officeart/2005/8/layout/venn3"/>
    <dgm:cxn modelId="{AB8C689C-FA3E-0341-9234-96F66D7644B1}" type="presParOf" srcId="{293A57D0-DEF6-4347-A0AF-7616C285DD07}" destId="{9BFA98BE-ECD5-A34B-A099-8A9B4086148E}" srcOrd="3" destOrd="0" presId="urn:microsoft.com/office/officeart/2005/8/layout/venn3"/>
    <dgm:cxn modelId="{FDD0B280-6ADB-7249-B00C-B2214F2A456E}" type="presParOf" srcId="{293A57D0-DEF6-4347-A0AF-7616C285DD07}" destId="{CA1F1CC2-A0E4-214D-85EF-FB63506E6923}" srcOrd="4" destOrd="0" presId="urn:microsoft.com/office/officeart/2005/8/layout/venn3"/>
    <dgm:cxn modelId="{3D5D062E-0F6B-2E47-A5F5-0CCE539FD8E6}" type="presParOf" srcId="{293A57D0-DEF6-4347-A0AF-7616C285DD07}" destId="{E2A266E9-5311-BB4F-B4F7-724834652AA5}" srcOrd="5" destOrd="0" presId="urn:microsoft.com/office/officeart/2005/8/layout/venn3"/>
    <dgm:cxn modelId="{4D5D9033-DCB7-F74E-8C21-210754C8F964}" type="presParOf" srcId="{293A57D0-DEF6-4347-A0AF-7616C285DD07}" destId="{C2F099BB-FB0C-1F40-A2D6-F404CAB6FE68}" srcOrd="6" destOrd="0" presId="urn:microsoft.com/office/officeart/2005/8/layout/venn3"/>
    <dgm:cxn modelId="{0D6F145F-0E7A-0D43-BFBB-9BE07D2A2A06}" type="presParOf" srcId="{293A57D0-DEF6-4347-A0AF-7616C285DD07}" destId="{0AD6DC18-D140-0843-AF02-73F7CF4685AF}" srcOrd="7" destOrd="0" presId="urn:microsoft.com/office/officeart/2005/8/layout/venn3"/>
    <dgm:cxn modelId="{A73DCCA8-C67F-8C45-A3F5-6E4101BC1F16}" type="presParOf" srcId="{293A57D0-DEF6-4347-A0AF-7616C285DD07}" destId="{D557D415-8F27-C94C-96DF-C1D31955DD93}" srcOrd="8" destOrd="0" presId="urn:microsoft.com/office/officeart/2005/8/layout/venn3"/>
    <dgm:cxn modelId="{C01BB0A4-D7EA-8447-8743-317C23928711}" type="presParOf" srcId="{293A57D0-DEF6-4347-A0AF-7616C285DD07}" destId="{C0D1CB6A-6C32-3E4F-BB17-78798EFF35BA}" srcOrd="9" destOrd="0" presId="urn:microsoft.com/office/officeart/2005/8/layout/venn3"/>
    <dgm:cxn modelId="{F20D0B34-A6F9-8249-98A6-EA638F7109BD}" type="presParOf" srcId="{293A57D0-DEF6-4347-A0AF-7616C285DD07}" destId="{BC148D33-1D04-C74B-9BDF-7CA7D7A4C2D0}" srcOrd="10" destOrd="0" presId="urn:microsoft.com/office/officeart/2005/8/layout/venn3"/>
    <dgm:cxn modelId="{04247F8A-0E59-604F-86F5-BA194B9000F1}" type="presParOf" srcId="{293A57D0-DEF6-4347-A0AF-7616C285DD07}" destId="{7077D69A-3F5F-B945-8ECB-6EB96BAB0A05}" srcOrd="11" destOrd="0" presId="urn:microsoft.com/office/officeart/2005/8/layout/venn3"/>
    <dgm:cxn modelId="{BCFF5334-7D3C-9846-A1DD-94DF44ADDD8A}" type="presParOf" srcId="{293A57D0-DEF6-4347-A0AF-7616C285DD07}" destId="{304D8094-C5B6-8649-9EB1-01A93613D7A6}" srcOrd="12" destOrd="0" presId="urn:microsoft.com/office/officeart/2005/8/layout/venn3"/>
    <dgm:cxn modelId="{8B66719F-05B7-0640-8203-FFAC5660BEBC}" type="presParOf" srcId="{293A57D0-DEF6-4347-A0AF-7616C285DD07}" destId="{3E7C884B-B8DD-624F-88DD-D5759642CEE0}" srcOrd="13" destOrd="0" presId="urn:microsoft.com/office/officeart/2005/8/layout/venn3"/>
    <dgm:cxn modelId="{3A92EAB6-EEB8-C449-96B7-6A0DF0609069}" type="presParOf" srcId="{293A57D0-DEF6-4347-A0AF-7616C285DD07}" destId="{3889B16D-EF24-7342-A887-7A2F401F6E6D}" srcOrd="14" destOrd="0" presId="urn:microsoft.com/office/officeart/2005/8/layout/venn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5A2DC08F-489A-084D-ADAE-1D9D99C1D8E4}" type="doc">
      <dgm:prSet loTypeId="urn:microsoft.com/office/officeart/2005/8/layout/venn3" loCatId="relationship" qsTypeId="urn:microsoft.com/office/officeart/2005/8/quickstyle/3d1" qsCatId="3D" csTypeId="urn:microsoft.com/office/officeart/2005/8/colors/colorful3" csCatId="colorful" phldr="1"/>
      <dgm:spPr/>
      <dgm:t>
        <a:bodyPr/>
        <a:lstStyle/>
        <a:p>
          <a:endParaRPr lang="en-GB"/>
        </a:p>
      </dgm:t>
    </dgm:pt>
    <dgm:pt modelId="{57E199CD-9434-E14B-A15B-3EE9F65BB009}">
      <dgm:prSet custT="1"/>
      <dgm:spPr/>
      <dgm:t>
        <a:bodyPr/>
        <a:lstStyle/>
        <a:p>
          <a:r>
            <a:rPr lang="en-AU" sz="1800" b="1" dirty="0">
              <a:latin typeface="Batang" panose="02030600000101010101" pitchFamily="18" charset="-127"/>
              <a:ea typeface="Batang" panose="02030600000101010101" pitchFamily="18" charset="-127"/>
            </a:rPr>
            <a:t>Palm tree branches and leaves</a:t>
          </a:r>
        </a:p>
      </dgm:t>
    </dgm:pt>
    <dgm:pt modelId="{0CE3C02F-C35A-C245-BBA2-D22682A2F5A8}" type="parTrans" cxnId="{EF35E7A0-DB69-C44F-A96D-C5BA120E6AD6}">
      <dgm:prSet/>
      <dgm:spPr/>
      <dgm:t>
        <a:bodyPr/>
        <a:lstStyle/>
        <a:p>
          <a:endParaRPr lang="en-GB"/>
        </a:p>
      </dgm:t>
    </dgm:pt>
    <dgm:pt modelId="{68F44015-C67D-884D-B528-5FE5167C9A5B}" type="sibTrans" cxnId="{EF35E7A0-DB69-C44F-A96D-C5BA120E6AD6}">
      <dgm:prSet/>
      <dgm:spPr/>
      <dgm:t>
        <a:bodyPr/>
        <a:lstStyle/>
        <a:p>
          <a:endParaRPr lang="en-GB"/>
        </a:p>
      </dgm:t>
    </dgm:pt>
    <dgm:pt modelId="{CE71F074-0059-5B46-8C70-4D3DC2FEBAD2}">
      <dgm:prSet custT="1"/>
      <dgm:spPr/>
      <dgm:t>
        <a:bodyPr/>
        <a:lstStyle/>
        <a:p>
          <a:r>
            <a:rPr lang="en-AU" sz="1800" b="1" dirty="0">
              <a:latin typeface="Batang" panose="02030600000101010101" pitchFamily="18" charset="-127"/>
              <a:ea typeface="Batang" panose="02030600000101010101" pitchFamily="18" charset="-127"/>
            </a:rPr>
            <a:t>Animal skins </a:t>
          </a:r>
        </a:p>
      </dgm:t>
    </dgm:pt>
    <dgm:pt modelId="{C2DCE25A-944F-124A-A1C7-190628BC6B5A}" type="parTrans" cxnId="{8B298903-5848-DA49-8252-EF6AE6DC8026}">
      <dgm:prSet/>
      <dgm:spPr/>
      <dgm:t>
        <a:bodyPr/>
        <a:lstStyle/>
        <a:p>
          <a:endParaRPr lang="en-GB"/>
        </a:p>
      </dgm:t>
    </dgm:pt>
    <dgm:pt modelId="{6F804D01-9D97-3F40-BF61-9303DA5CDE69}" type="sibTrans" cxnId="{8B298903-5848-DA49-8252-EF6AE6DC8026}">
      <dgm:prSet/>
      <dgm:spPr/>
      <dgm:t>
        <a:bodyPr/>
        <a:lstStyle/>
        <a:p>
          <a:endParaRPr lang="en-GB"/>
        </a:p>
      </dgm:t>
    </dgm:pt>
    <dgm:pt modelId="{097C5F81-3759-274A-8577-BDC591FBD3D3}">
      <dgm:prSet custT="1"/>
      <dgm:spPr/>
      <dgm:t>
        <a:bodyPr/>
        <a:lstStyle/>
        <a:p>
          <a:r>
            <a:rPr lang="en-AU" sz="1800" b="1" dirty="0">
              <a:latin typeface="Batang" panose="02030600000101010101" pitchFamily="18" charset="-127"/>
              <a:ea typeface="Batang" panose="02030600000101010101" pitchFamily="18" charset="-127"/>
            </a:rPr>
            <a:t> Pieces of wood,</a:t>
          </a:r>
        </a:p>
      </dgm:t>
    </dgm:pt>
    <dgm:pt modelId="{35B5AB0D-D769-144C-AD6A-D0956B494FF9}" type="parTrans" cxnId="{DCC0018D-2DFE-5042-92EB-516E7648D93B}">
      <dgm:prSet/>
      <dgm:spPr/>
      <dgm:t>
        <a:bodyPr/>
        <a:lstStyle/>
        <a:p>
          <a:endParaRPr lang="en-GB"/>
        </a:p>
      </dgm:t>
    </dgm:pt>
    <dgm:pt modelId="{B2FA537F-4979-4E42-A889-384D33459275}" type="sibTrans" cxnId="{DCC0018D-2DFE-5042-92EB-516E7648D93B}">
      <dgm:prSet/>
      <dgm:spPr/>
      <dgm:t>
        <a:bodyPr/>
        <a:lstStyle/>
        <a:p>
          <a:endParaRPr lang="en-GB"/>
        </a:p>
      </dgm:t>
    </dgm:pt>
    <dgm:pt modelId="{37F4D4CF-BF59-0C40-9B53-5590906A75BA}">
      <dgm:prSet custT="1"/>
      <dgm:spPr/>
      <dgm:t>
        <a:bodyPr/>
        <a:lstStyle/>
        <a:p>
          <a:r>
            <a:rPr lang="en-AU" sz="1800" b="1" dirty="0">
              <a:latin typeface="Batang" panose="02030600000101010101" pitchFamily="18" charset="-127"/>
              <a:ea typeface="Batang" panose="02030600000101010101" pitchFamily="18" charset="-127"/>
            </a:rPr>
            <a:t>Animal scapula </a:t>
          </a:r>
        </a:p>
      </dgm:t>
    </dgm:pt>
    <dgm:pt modelId="{225999FA-08DF-0849-9561-B1D6680C8465}" type="parTrans" cxnId="{C81FC853-F584-1242-BC4A-BCF89D513D82}">
      <dgm:prSet/>
      <dgm:spPr/>
      <dgm:t>
        <a:bodyPr/>
        <a:lstStyle/>
        <a:p>
          <a:endParaRPr lang="en-GB"/>
        </a:p>
      </dgm:t>
    </dgm:pt>
    <dgm:pt modelId="{24DCF0C4-9AD6-C14B-9A6D-775FDC2FBB29}" type="sibTrans" cxnId="{C81FC853-F584-1242-BC4A-BCF89D513D82}">
      <dgm:prSet/>
      <dgm:spPr/>
      <dgm:t>
        <a:bodyPr/>
        <a:lstStyle/>
        <a:p>
          <a:endParaRPr lang="en-GB"/>
        </a:p>
      </dgm:t>
    </dgm:pt>
    <dgm:pt modelId="{F504C49C-6928-B841-974B-8FBE2A3156F9}">
      <dgm:prSet custT="1"/>
      <dgm:spPr/>
      <dgm:t>
        <a:bodyPr/>
        <a:lstStyle/>
        <a:p>
          <a:r>
            <a:rPr lang="en-AU" sz="1800" b="1" dirty="0">
              <a:latin typeface="Batang" panose="02030600000101010101" pitchFamily="18" charset="-127"/>
              <a:ea typeface="Batang" panose="02030600000101010101" pitchFamily="18" charset="-127"/>
            </a:rPr>
            <a:t>Thin white stone</a:t>
          </a:r>
        </a:p>
      </dgm:t>
    </dgm:pt>
    <dgm:pt modelId="{F91B9815-6B24-9848-8096-9BA5B96B63DD}" type="parTrans" cxnId="{D89A526C-96F2-E54B-AE98-7196AE3E38E9}">
      <dgm:prSet/>
      <dgm:spPr/>
      <dgm:t>
        <a:bodyPr/>
        <a:lstStyle/>
        <a:p>
          <a:endParaRPr lang="en-GB"/>
        </a:p>
      </dgm:t>
    </dgm:pt>
    <dgm:pt modelId="{F0739DF2-C75A-744A-81F3-74230B6D5420}" type="sibTrans" cxnId="{D89A526C-96F2-E54B-AE98-7196AE3E38E9}">
      <dgm:prSet/>
      <dgm:spPr/>
      <dgm:t>
        <a:bodyPr/>
        <a:lstStyle/>
        <a:p>
          <a:endParaRPr lang="en-GB"/>
        </a:p>
      </dgm:t>
    </dgm:pt>
    <dgm:pt modelId="{2BC06545-5578-3947-8F9C-A4E90E7E6F2E}">
      <dgm:prSet custT="1"/>
      <dgm:spPr/>
      <dgm:t>
        <a:bodyPr/>
        <a:lstStyle/>
        <a:p>
          <a:pPr rtl="0"/>
          <a:r>
            <a:rPr lang="en-GB" sz="2000" b="1" dirty="0">
              <a:solidFill>
                <a:schemeClr val="accent2">
                  <a:lumMod val="75000"/>
                </a:schemeClr>
              </a:solidFill>
              <a:latin typeface="Batang" panose="02030600000101010101" pitchFamily="18" charset="-127"/>
              <a:ea typeface="Batang" panose="02030600000101010101" pitchFamily="18" charset="-127"/>
            </a:rPr>
            <a:t>Material used to record verses</a:t>
          </a:r>
        </a:p>
      </dgm:t>
    </dgm:pt>
    <dgm:pt modelId="{9016E8E3-0F41-BB4E-B6C9-9FEC49E657B5}" type="parTrans" cxnId="{9377BC88-6305-0D4B-A3D8-C1AED2524BE8}">
      <dgm:prSet/>
      <dgm:spPr/>
      <dgm:t>
        <a:bodyPr/>
        <a:lstStyle/>
        <a:p>
          <a:endParaRPr lang="en-GB"/>
        </a:p>
      </dgm:t>
    </dgm:pt>
    <dgm:pt modelId="{58592E2E-8F51-6648-BF02-AC5B568C093C}" type="sibTrans" cxnId="{9377BC88-6305-0D4B-A3D8-C1AED2524BE8}">
      <dgm:prSet/>
      <dgm:spPr/>
      <dgm:t>
        <a:bodyPr/>
        <a:lstStyle/>
        <a:p>
          <a:endParaRPr lang="en-GB"/>
        </a:p>
      </dgm:t>
    </dgm:pt>
    <dgm:pt modelId="{ED453C3A-55A3-4B4C-A83F-33F4E615932C}">
      <dgm:prSet/>
      <dgm:spPr/>
      <dgm:t>
        <a:bodyPr/>
        <a:lstStyle/>
        <a:p>
          <a:r>
            <a:rPr lang="en-AU" b="1" dirty="0">
              <a:latin typeface="Batang" panose="02030600000101010101" pitchFamily="18" charset="-127"/>
              <a:ea typeface="Batang" panose="02030600000101010101" pitchFamily="18" charset="-127"/>
            </a:rPr>
            <a:t>Earthenware pots / other materials </a:t>
          </a:r>
          <a:endParaRPr lang="en-GB" b="1" dirty="0"/>
        </a:p>
      </dgm:t>
    </dgm:pt>
    <dgm:pt modelId="{62CE87AB-67C1-EB40-8021-D4C0B5E7E2D6}" type="sibTrans" cxnId="{3A240DD6-C84A-AF4E-AC4D-35186F5B67AD}">
      <dgm:prSet/>
      <dgm:spPr/>
      <dgm:t>
        <a:bodyPr/>
        <a:lstStyle/>
        <a:p>
          <a:endParaRPr lang="en-GB"/>
        </a:p>
      </dgm:t>
    </dgm:pt>
    <dgm:pt modelId="{5F4B63CC-97A6-C04F-96B2-DFE8A8CF2DBF}" type="parTrans" cxnId="{3A240DD6-C84A-AF4E-AC4D-35186F5B67AD}">
      <dgm:prSet/>
      <dgm:spPr/>
      <dgm:t>
        <a:bodyPr/>
        <a:lstStyle/>
        <a:p>
          <a:endParaRPr lang="en-GB"/>
        </a:p>
      </dgm:t>
    </dgm:pt>
    <dgm:pt modelId="{A4E35C1E-BD2C-3C44-8AD3-84393DF5624E}">
      <dgm:prSet custT="1"/>
      <dgm:spPr/>
      <dgm:t>
        <a:bodyPr/>
        <a:lstStyle/>
        <a:p>
          <a:r>
            <a:rPr lang="en-GB" sz="2000" b="1" dirty="0">
              <a:latin typeface="Batang" panose="02030600000101010101" pitchFamily="18" charset="-127"/>
              <a:ea typeface="Batang" panose="02030600000101010101" pitchFamily="18" charset="-127"/>
            </a:rPr>
            <a:t>Tree bark</a:t>
          </a:r>
        </a:p>
      </dgm:t>
    </dgm:pt>
    <dgm:pt modelId="{9374C830-6CFE-CF41-B473-F669E3608DEA}" type="parTrans" cxnId="{2468C487-09EC-BC4D-994F-F24ECA7E7B13}">
      <dgm:prSet/>
      <dgm:spPr/>
      <dgm:t>
        <a:bodyPr/>
        <a:lstStyle/>
        <a:p>
          <a:endParaRPr lang="en-GB"/>
        </a:p>
      </dgm:t>
    </dgm:pt>
    <dgm:pt modelId="{EC0E9899-9523-BE40-8E30-D8E897C20614}" type="sibTrans" cxnId="{2468C487-09EC-BC4D-994F-F24ECA7E7B13}">
      <dgm:prSet/>
      <dgm:spPr/>
      <dgm:t>
        <a:bodyPr/>
        <a:lstStyle/>
        <a:p>
          <a:endParaRPr lang="en-GB"/>
        </a:p>
      </dgm:t>
    </dgm:pt>
    <dgm:pt modelId="{1D4516DD-174B-6D48-9ECB-55CE2F35CF07}" type="pres">
      <dgm:prSet presAssocID="{5A2DC08F-489A-084D-ADAE-1D9D99C1D8E4}" presName="Name0" presStyleCnt="0">
        <dgm:presLayoutVars>
          <dgm:dir/>
          <dgm:resizeHandles val="exact"/>
        </dgm:presLayoutVars>
      </dgm:prSet>
      <dgm:spPr/>
      <dgm:t>
        <a:bodyPr/>
        <a:lstStyle/>
        <a:p>
          <a:endParaRPr lang="en-US"/>
        </a:p>
      </dgm:t>
    </dgm:pt>
    <dgm:pt modelId="{F5AF099F-A1EB-4647-9E93-B0F20F8AD057}" type="pres">
      <dgm:prSet presAssocID="{2BC06545-5578-3947-8F9C-A4E90E7E6F2E}" presName="Name5" presStyleLbl="vennNode1" presStyleIdx="0" presStyleCnt="8">
        <dgm:presLayoutVars>
          <dgm:bulletEnabled val="1"/>
        </dgm:presLayoutVars>
      </dgm:prSet>
      <dgm:spPr/>
      <dgm:t>
        <a:bodyPr/>
        <a:lstStyle/>
        <a:p>
          <a:endParaRPr lang="en-US"/>
        </a:p>
      </dgm:t>
    </dgm:pt>
    <dgm:pt modelId="{EA89AA7C-ED70-E74D-98F2-36F6B5D8730C}" type="pres">
      <dgm:prSet presAssocID="{58592E2E-8F51-6648-BF02-AC5B568C093C}" presName="space" presStyleCnt="0"/>
      <dgm:spPr/>
    </dgm:pt>
    <dgm:pt modelId="{1FC8EB20-02E0-B347-8A96-6342B49ACCA6}" type="pres">
      <dgm:prSet presAssocID="{57E199CD-9434-E14B-A15B-3EE9F65BB009}" presName="Name5" presStyleLbl="vennNode1" presStyleIdx="1" presStyleCnt="8">
        <dgm:presLayoutVars>
          <dgm:bulletEnabled val="1"/>
        </dgm:presLayoutVars>
      </dgm:prSet>
      <dgm:spPr/>
      <dgm:t>
        <a:bodyPr/>
        <a:lstStyle/>
        <a:p>
          <a:endParaRPr lang="en-US"/>
        </a:p>
      </dgm:t>
    </dgm:pt>
    <dgm:pt modelId="{1DD061DF-3472-BE4C-9ED7-FAAF325EB0DB}" type="pres">
      <dgm:prSet presAssocID="{68F44015-C67D-884D-B528-5FE5167C9A5B}" presName="space" presStyleCnt="0"/>
      <dgm:spPr/>
    </dgm:pt>
    <dgm:pt modelId="{A24901E0-C8F5-4744-82B3-7306B2E38822}" type="pres">
      <dgm:prSet presAssocID="{F504C49C-6928-B841-974B-8FBE2A3156F9}" presName="Name5" presStyleLbl="vennNode1" presStyleIdx="2" presStyleCnt="8">
        <dgm:presLayoutVars>
          <dgm:bulletEnabled val="1"/>
        </dgm:presLayoutVars>
      </dgm:prSet>
      <dgm:spPr/>
      <dgm:t>
        <a:bodyPr/>
        <a:lstStyle/>
        <a:p>
          <a:endParaRPr lang="en-US"/>
        </a:p>
      </dgm:t>
    </dgm:pt>
    <dgm:pt modelId="{E9A57D62-E54B-AD4B-BF2E-BB3104E8DED6}" type="pres">
      <dgm:prSet presAssocID="{F0739DF2-C75A-744A-81F3-74230B6D5420}" presName="space" presStyleCnt="0"/>
      <dgm:spPr/>
    </dgm:pt>
    <dgm:pt modelId="{AD350023-B73F-C24A-8FB8-72025D8CD1D4}" type="pres">
      <dgm:prSet presAssocID="{37F4D4CF-BF59-0C40-9B53-5590906A75BA}" presName="Name5" presStyleLbl="vennNode1" presStyleIdx="3" presStyleCnt="8">
        <dgm:presLayoutVars>
          <dgm:bulletEnabled val="1"/>
        </dgm:presLayoutVars>
      </dgm:prSet>
      <dgm:spPr/>
      <dgm:t>
        <a:bodyPr/>
        <a:lstStyle/>
        <a:p>
          <a:endParaRPr lang="en-US"/>
        </a:p>
      </dgm:t>
    </dgm:pt>
    <dgm:pt modelId="{E663CB3A-9027-4243-8E4B-FD16D7C37391}" type="pres">
      <dgm:prSet presAssocID="{24DCF0C4-9AD6-C14B-9A6D-775FDC2FBB29}" presName="space" presStyleCnt="0"/>
      <dgm:spPr/>
    </dgm:pt>
    <dgm:pt modelId="{F63C952E-07A5-C047-9D52-6AEC4BF6B37E}" type="pres">
      <dgm:prSet presAssocID="{A4E35C1E-BD2C-3C44-8AD3-84393DF5624E}" presName="Name5" presStyleLbl="vennNode1" presStyleIdx="4" presStyleCnt="8">
        <dgm:presLayoutVars>
          <dgm:bulletEnabled val="1"/>
        </dgm:presLayoutVars>
      </dgm:prSet>
      <dgm:spPr/>
      <dgm:t>
        <a:bodyPr/>
        <a:lstStyle/>
        <a:p>
          <a:endParaRPr lang="en-US"/>
        </a:p>
      </dgm:t>
    </dgm:pt>
    <dgm:pt modelId="{67742BFD-EEF8-C54D-B1C6-F26CED406A44}" type="pres">
      <dgm:prSet presAssocID="{EC0E9899-9523-BE40-8E30-D8E897C20614}" presName="space" presStyleCnt="0"/>
      <dgm:spPr/>
    </dgm:pt>
    <dgm:pt modelId="{F2BB1371-7BF9-6E42-BC8A-9C4BDBB0042A}" type="pres">
      <dgm:prSet presAssocID="{CE71F074-0059-5B46-8C70-4D3DC2FEBAD2}" presName="Name5" presStyleLbl="vennNode1" presStyleIdx="5" presStyleCnt="8">
        <dgm:presLayoutVars>
          <dgm:bulletEnabled val="1"/>
        </dgm:presLayoutVars>
      </dgm:prSet>
      <dgm:spPr/>
      <dgm:t>
        <a:bodyPr/>
        <a:lstStyle/>
        <a:p>
          <a:endParaRPr lang="en-US"/>
        </a:p>
      </dgm:t>
    </dgm:pt>
    <dgm:pt modelId="{4064E30F-0514-134B-A786-3AF0941AFDE1}" type="pres">
      <dgm:prSet presAssocID="{6F804D01-9D97-3F40-BF61-9303DA5CDE69}" presName="space" presStyleCnt="0"/>
      <dgm:spPr/>
    </dgm:pt>
    <dgm:pt modelId="{BD319204-6766-4A42-AEDA-181FA4B868B2}" type="pres">
      <dgm:prSet presAssocID="{097C5F81-3759-274A-8577-BDC591FBD3D3}" presName="Name5" presStyleLbl="vennNode1" presStyleIdx="6" presStyleCnt="8">
        <dgm:presLayoutVars>
          <dgm:bulletEnabled val="1"/>
        </dgm:presLayoutVars>
      </dgm:prSet>
      <dgm:spPr/>
      <dgm:t>
        <a:bodyPr/>
        <a:lstStyle/>
        <a:p>
          <a:endParaRPr lang="en-US"/>
        </a:p>
      </dgm:t>
    </dgm:pt>
    <dgm:pt modelId="{7646D675-EA27-FC47-85B6-F7AAB0FBDF78}" type="pres">
      <dgm:prSet presAssocID="{B2FA537F-4979-4E42-A889-384D33459275}" presName="space" presStyleCnt="0"/>
      <dgm:spPr/>
    </dgm:pt>
    <dgm:pt modelId="{564FEFC7-6612-3D42-A9F6-C6891D14EAEE}" type="pres">
      <dgm:prSet presAssocID="{ED453C3A-55A3-4B4C-A83F-33F4E615932C}" presName="Name5" presStyleLbl="vennNode1" presStyleIdx="7" presStyleCnt="8">
        <dgm:presLayoutVars>
          <dgm:bulletEnabled val="1"/>
        </dgm:presLayoutVars>
      </dgm:prSet>
      <dgm:spPr/>
      <dgm:t>
        <a:bodyPr/>
        <a:lstStyle/>
        <a:p>
          <a:endParaRPr lang="en-US"/>
        </a:p>
      </dgm:t>
    </dgm:pt>
  </dgm:ptLst>
  <dgm:cxnLst>
    <dgm:cxn modelId="{F5480099-29D0-3048-B787-136EBCA44690}" type="presOf" srcId="{097C5F81-3759-274A-8577-BDC591FBD3D3}" destId="{BD319204-6766-4A42-AEDA-181FA4B868B2}" srcOrd="0" destOrd="0" presId="urn:microsoft.com/office/officeart/2005/8/layout/venn3"/>
    <dgm:cxn modelId="{C81FC853-F584-1242-BC4A-BCF89D513D82}" srcId="{5A2DC08F-489A-084D-ADAE-1D9D99C1D8E4}" destId="{37F4D4CF-BF59-0C40-9B53-5590906A75BA}" srcOrd="3" destOrd="0" parTransId="{225999FA-08DF-0849-9561-B1D6680C8465}" sibTransId="{24DCF0C4-9AD6-C14B-9A6D-775FDC2FBB29}"/>
    <dgm:cxn modelId="{2468C487-09EC-BC4D-994F-F24ECA7E7B13}" srcId="{5A2DC08F-489A-084D-ADAE-1D9D99C1D8E4}" destId="{A4E35C1E-BD2C-3C44-8AD3-84393DF5624E}" srcOrd="4" destOrd="0" parTransId="{9374C830-6CFE-CF41-B473-F669E3608DEA}" sibTransId="{EC0E9899-9523-BE40-8E30-D8E897C20614}"/>
    <dgm:cxn modelId="{3A240DD6-C84A-AF4E-AC4D-35186F5B67AD}" srcId="{5A2DC08F-489A-084D-ADAE-1D9D99C1D8E4}" destId="{ED453C3A-55A3-4B4C-A83F-33F4E615932C}" srcOrd="7" destOrd="0" parTransId="{5F4B63CC-97A6-C04F-96B2-DFE8A8CF2DBF}" sibTransId="{62CE87AB-67C1-EB40-8021-D4C0B5E7E2D6}"/>
    <dgm:cxn modelId="{280D69E1-51DD-754F-845C-A4BAF96989E5}" type="presOf" srcId="{37F4D4CF-BF59-0C40-9B53-5590906A75BA}" destId="{AD350023-B73F-C24A-8FB8-72025D8CD1D4}" srcOrd="0" destOrd="0" presId="urn:microsoft.com/office/officeart/2005/8/layout/venn3"/>
    <dgm:cxn modelId="{7219C89F-BB21-4C43-8EBD-E093E67A4F64}" type="presOf" srcId="{ED453C3A-55A3-4B4C-A83F-33F4E615932C}" destId="{564FEFC7-6612-3D42-A9F6-C6891D14EAEE}" srcOrd="0" destOrd="0" presId="urn:microsoft.com/office/officeart/2005/8/layout/venn3"/>
    <dgm:cxn modelId="{AA85131D-0E92-054A-A4A4-41069559ADC7}" type="presOf" srcId="{57E199CD-9434-E14B-A15B-3EE9F65BB009}" destId="{1FC8EB20-02E0-B347-8A96-6342B49ACCA6}" srcOrd="0" destOrd="0" presId="urn:microsoft.com/office/officeart/2005/8/layout/venn3"/>
    <dgm:cxn modelId="{EF35E7A0-DB69-C44F-A96D-C5BA120E6AD6}" srcId="{5A2DC08F-489A-084D-ADAE-1D9D99C1D8E4}" destId="{57E199CD-9434-E14B-A15B-3EE9F65BB009}" srcOrd="1" destOrd="0" parTransId="{0CE3C02F-C35A-C245-BBA2-D22682A2F5A8}" sibTransId="{68F44015-C67D-884D-B528-5FE5167C9A5B}"/>
    <dgm:cxn modelId="{D89A526C-96F2-E54B-AE98-7196AE3E38E9}" srcId="{5A2DC08F-489A-084D-ADAE-1D9D99C1D8E4}" destId="{F504C49C-6928-B841-974B-8FBE2A3156F9}" srcOrd="2" destOrd="0" parTransId="{F91B9815-6B24-9848-8096-9BA5B96B63DD}" sibTransId="{F0739DF2-C75A-744A-81F3-74230B6D5420}"/>
    <dgm:cxn modelId="{52EA797A-BFFC-7045-9875-B1753C706A95}" type="presOf" srcId="{F504C49C-6928-B841-974B-8FBE2A3156F9}" destId="{A24901E0-C8F5-4744-82B3-7306B2E38822}" srcOrd="0" destOrd="0" presId="urn:microsoft.com/office/officeart/2005/8/layout/venn3"/>
    <dgm:cxn modelId="{8B298903-5848-DA49-8252-EF6AE6DC8026}" srcId="{5A2DC08F-489A-084D-ADAE-1D9D99C1D8E4}" destId="{CE71F074-0059-5B46-8C70-4D3DC2FEBAD2}" srcOrd="5" destOrd="0" parTransId="{C2DCE25A-944F-124A-A1C7-190628BC6B5A}" sibTransId="{6F804D01-9D97-3F40-BF61-9303DA5CDE69}"/>
    <dgm:cxn modelId="{9377BC88-6305-0D4B-A3D8-C1AED2524BE8}" srcId="{5A2DC08F-489A-084D-ADAE-1D9D99C1D8E4}" destId="{2BC06545-5578-3947-8F9C-A4E90E7E6F2E}" srcOrd="0" destOrd="0" parTransId="{9016E8E3-0F41-BB4E-B6C9-9FEC49E657B5}" sibTransId="{58592E2E-8F51-6648-BF02-AC5B568C093C}"/>
    <dgm:cxn modelId="{8227C6FA-0073-8343-8E02-5DA94AF66210}" type="presOf" srcId="{5A2DC08F-489A-084D-ADAE-1D9D99C1D8E4}" destId="{1D4516DD-174B-6D48-9ECB-55CE2F35CF07}" srcOrd="0" destOrd="0" presId="urn:microsoft.com/office/officeart/2005/8/layout/venn3"/>
    <dgm:cxn modelId="{EAC9427D-6191-E347-B702-8A41FEDFA302}" type="presOf" srcId="{CE71F074-0059-5B46-8C70-4D3DC2FEBAD2}" destId="{F2BB1371-7BF9-6E42-BC8A-9C4BDBB0042A}" srcOrd="0" destOrd="0" presId="urn:microsoft.com/office/officeart/2005/8/layout/venn3"/>
    <dgm:cxn modelId="{A92B73DC-2B2D-D144-8C63-4F26E3E77542}" type="presOf" srcId="{2BC06545-5578-3947-8F9C-A4E90E7E6F2E}" destId="{F5AF099F-A1EB-4647-9E93-B0F20F8AD057}" srcOrd="0" destOrd="0" presId="urn:microsoft.com/office/officeart/2005/8/layout/venn3"/>
    <dgm:cxn modelId="{20241196-4FC0-D74C-A815-547CE4E71F97}" type="presOf" srcId="{A4E35C1E-BD2C-3C44-8AD3-84393DF5624E}" destId="{F63C952E-07A5-C047-9D52-6AEC4BF6B37E}" srcOrd="0" destOrd="0" presId="urn:microsoft.com/office/officeart/2005/8/layout/venn3"/>
    <dgm:cxn modelId="{DCC0018D-2DFE-5042-92EB-516E7648D93B}" srcId="{5A2DC08F-489A-084D-ADAE-1D9D99C1D8E4}" destId="{097C5F81-3759-274A-8577-BDC591FBD3D3}" srcOrd="6" destOrd="0" parTransId="{35B5AB0D-D769-144C-AD6A-D0956B494FF9}" sibTransId="{B2FA537F-4979-4E42-A889-384D33459275}"/>
    <dgm:cxn modelId="{40B7D8E6-1FDA-2943-8B26-1EF43FDDC3FD}" type="presParOf" srcId="{1D4516DD-174B-6D48-9ECB-55CE2F35CF07}" destId="{F5AF099F-A1EB-4647-9E93-B0F20F8AD057}" srcOrd="0" destOrd="0" presId="urn:microsoft.com/office/officeart/2005/8/layout/venn3"/>
    <dgm:cxn modelId="{D5ACD050-80F4-A14D-95BC-3D53A692DF6C}" type="presParOf" srcId="{1D4516DD-174B-6D48-9ECB-55CE2F35CF07}" destId="{EA89AA7C-ED70-E74D-98F2-36F6B5D8730C}" srcOrd="1" destOrd="0" presId="urn:microsoft.com/office/officeart/2005/8/layout/venn3"/>
    <dgm:cxn modelId="{7915F3FE-C35F-8C4E-A751-7E4548FC15A5}" type="presParOf" srcId="{1D4516DD-174B-6D48-9ECB-55CE2F35CF07}" destId="{1FC8EB20-02E0-B347-8A96-6342B49ACCA6}" srcOrd="2" destOrd="0" presId="urn:microsoft.com/office/officeart/2005/8/layout/venn3"/>
    <dgm:cxn modelId="{522ECF61-7D08-E645-88FB-5CAAA3F68ACD}" type="presParOf" srcId="{1D4516DD-174B-6D48-9ECB-55CE2F35CF07}" destId="{1DD061DF-3472-BE4C-9ED7-FAAF325EB0DB}" srcOrd="3" destOrd="0" presId="urn:microsoft.com/office/officeart/2005/8/layout/venn3"/>
    <dgm:cxn modelId="{B64DB6F0-44DC-E044-B374-4A2899B1433A}" type="presParOf" srcId="{1D4516DD-174B-6D48-9ECB-55CE2F35CF07}" destId="{A24901E0-C8F5-4744-82B3-7306B2E38822}" srcOrd="4" destOrd="0" presId="urn:microsoft.com/office/officeart/2005/8/layout/venn3"/>
    <dgm:cxn modelId="{DDE6B274-DCDA-5344-AB30-C5A646972BF9}" type="presParOf" srcId="{1D4516DD-174B-6D48-9ECB-55CE2F35CF07}" destId="{E9A57D62-E54B-AD4B-BF2E-BB3104E8DED6}" srcOrd="5" destOrd="0" presId="urn:microsoft.com/office/officeart/2005/8/layout/venn3"/>
    <dgm:cxn modelId="{2D041362-42CD-724C-803A-F6A347B425EA}" type="presParOf" srcId="{1D4516DD-174B-6D48-9ECB-55CE2F35CF07}" destId="{AD350023-B73F-C24A-8FB8-72025D8CD1D4}" srcOrd="6" destOrd="0" presId="urn:microsoft.com/office/officeart/2005/8/layout/venn3"/>
    <dgm:cxn modelId="{FE6C5640-C8E0-2348-B7E9-34435FF349B2}" type="presParOf" srcId="{1D4516DD-174B-6D48-9ECB-55CE2F35CF07}" destId="{E663CB3A-9027-4243-8E4B-FD16D7C37391}" srcOrd="7" destOrd="0" presId="urn:microsoft.com/office/officeart/2005/8/layout/venn3"/>
    <dgm:cxn modelId="{623B55DD-17D3-924A-AF8B-B3BC1C71CBDB}" type="presParOf" srcId="{1D4516DD-174B-6D48-9ECB-55CE2F35CF07}" destId="{F63C952E-07A5-C047-9D52-6AEC4BF6B37E}" srcOrd="8" destOrd="0" presId="urn:microsoft.com/office/officeart/2005/8/layout/venn3"/>
    <dgm:cxn modelId="{375A7731-6D37-9946-829E-7A341F08EF55}" type="presParOf" srcId="{1D4516DD-174B-6D48-9ECB-55CE2F35CF07}" destId="{67742BFD-EEF8-C54D-B1C6-F26CED406A44}" srcOrd="9" destOrd="0" presId="urn:microsoft.com/office/officeart/2005/8/layout/venn3"/>
    <dgm:cxn modelId="{A9192C6A-281B-3A40-8FAD-A46EF0532606}" type="presParOf" srcId="{1D4516DD-174B-6D48-9ECB-55CE2F35CF07}" destId="{F2BB1371-7BF9-6E42-BC8A-9C4BDBB0042A}" srcOrd="10" destOrd="0" presId="urn:microsoft.com/office/officeart/2005/8/layout/venn3"/>
    <dgm:cxn modelId="{CA64C0D6-E671-C547-8690-1C9107BDC72C}" type="presParOf" srcId="{1D4516DD-174B-6D48-9ECB-55CE2F35CF07}" destId="{4064E30F-0514-134B-A786-3AF0941AFDE1}" srcOrd="11" destOrd="0" presId="urn:microsoft.com/office/officeart/2005/8/layout/venn3"/>
    <dgm:cxn modelId="{5CAAB90C-BD90-BE45-9395-7181B3FD1776}" type="presParOf" srcId="{1D4516DD-174B-6D48-9ECB-55CE2F35CF07}" destId="{BD319204-6766-4A42-AEDA-181FA4B868B2}" srcOrd="12" destOrd="0" presId="urn:microsoft.com/office/officeart/2005/8/layout/venn3"/>
    <dgm:cxn modelId="{B10DC114-BF03-634A-BFB2-C3FCF2E07E2B}" type="presParOf" srcId="{1D4516DD-174B-6D48-9ECB-55CE2F35CF07}" destId="{7646D675-EA27-FC47-85B6-F7AAB0FBDF78}" srcOrd="13" destOrd="0" presId="urn:microsoft.com/office/officeart/2005/8/layout/venn3"/>
    <dgm:cxn modelId="{F5C2F102-0B63-5E42-AA77-5C0FCDEB2297}" type="presParOf" srcId="{1D4516DD-174B-6D48-9ECB-55CE2F35CF07}" destId="{564FEFC7-6612-3D42-A9F6-C6891D14EAEE}" srcOrd="1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C81D022F-CAE0-7E43-BEDE-E2617A1D08A9}" type="doc">
      <dgm:prSet loTypeId="urn:microsoft.com/office/officeart/2005/8/layout/vList3" loCatId="list" qsTypeId="urn:microsoft.com/office/officeart/2005/8/quickstyle/simple1" qsCatId="simple" csTypeId="urn:microsoft.com/office/officeart/2005/8/colors/colorful3" csCatId="colorful" phldr="1"/>
      <dgm:spPr/>
      <dgm:t>
        <a:bodyPr/>
        <a:lstStyle/>
        <a:p>
          <a:endParaRPr lang="en-GB"/>
        </a:p>
      </dgm:t>
    </dgm:pt>
    <dgm:pt modelId="{A461EFC3-FE40-744D-96ED-B148B34D6BDC}">
      <dgm:prSet/>
      <dgm:spPr>
        <a:solidFill>
          <a:schemeClr val="accent1">
            <a:lumMod val="75000"/>
          </a:schemeClr>
        </a:solidFill>
      </dgm:spPr>
      <dgm:t>
        <a:bodyPr/>
        <a:lstStyle/>
        <a:p>
          <a:r>
            <a:rPr lang="en-AU" b="1" i="0" dirty="0">
              <a:solidFill>
                <a:schemeClr val="bg1"/>
              </a:solidFill>
              <a:latin typeface="Batang" panose="02030600000101010101" pitchFamily="18" charset="-127"/>
              <a:ea typeface="Batang" panose="02030600000101010101" pitchFamily="18" charset="-127"/>
              <a:cs typeface="Charmonman" pitchFamily="2" charset="-34"/>
            </a:rPr>
            <a:t>Why?     The prophet</a:t>
          </a:r>
          <a:r>
            <a:rPr lang="ar" b="1" i="0" dirty="0">
              <a:effectLst/>
              <a:latin typeface="proxima-nova"/>
            </a:rPr>
            <a:t>ﷺ</a:t>
          </a:r>
          <a:r>
            <a:rPr lang="en-AU" b="1" i="0" dirty="0">
              <a:solidFill>
                <a:schemeClr val="bg1"/>
              </a:solidFill>
              <a:latin typeface="Batang" panose="02030600000101010101" pitchFamily="18" charset="-127"/>
              <a:ea typeface="Batang" panose="02030600000101010101" pitchFamily="18" charset="-127"/>
              <a:cs typeface="Charmonman" pitchFamily="2" charset="-34"/>
            </a:rPr>
            <a:t> did not leave a single written volume.</a:t>
          </a:r>
        </a:p>
      </dgm:t>
    </dgm:pt>
    <dgm:pt modelId="{EDA08695-5730-9D44-BC0A-60DC67E2B2D4}" type="parTrans" cxnId="{88FE058E-BA38-3545-A5B9-4655051D201B}">
      <dgm:prSet/>
      <dgm:spPr/>
      <dgm:t>
        <a:bodyPr/>
        <a:lstStyle/>
        <a:p>
          <a:endParaRPr lang="en-GB" b="0" dirty="0">
            <a:latin typeface="Batang" panose="02030600000101010101" pitchFamily="18" charset="-127"/>
            <a:ea typeface="Batang" panose="02030600000101010101" pitchFamily="18" charset="-127"/>
          </a:endParaRPr>
        </a:p>
      </dgm:t>
    </dgm:pt>
    <dgm:pt modelId="{64DD227D-12F5-174B-BF56-F09826F5A610}" type="sibTrans" cxnId="{88FE058E-BA38-3545-A5B9-4655051D201B}">
      <dgm:prSet/>
      <dgm:spPr/>
      <dgm:t>
        <a:bodyPr/>
        <a:lstStyle/>
        <a:p>
          <a:endParaRPr lang="en-GB" b="0" dirty="0">
            <a:latin typeface="Batang" panose="02030600000101010101" pitchFamily="18" charset="-127"/>
            <a:ea typeface="Batang" panose="02030600000101010101" pitchFamily="18" charset="-127"/>
          </a:endParaRPr>
        </a:p>
      </dgm:t>
    </dgm:pt>
    <dgm:pt modelId="{FEC8CB02-22C4-1343-8489-F8C3D8C4B2D2}">
      <dgm:prSet/>
      <dgm:spPr>
        <a:solidFill>
          <a:schemeClr val="tx1"/>
        </a:solidFill>
      </dgm:spPr>
      <dgm:t>
        <a:bodyPr/>
        <a:lstStyle/>
        <a:p>
          <a:r>
            <a:rPr lang="en-AU" b="1" i="0" dirty="0">
              <a:solidFill>
                <a:schemeClr val="bg1"/>
              </a:solidFill>
              <a:latin typeface="Batang" panose="02030600000101010101" pitchFamily="18" charset="-127"/>
              <a:ea typeface="Batang" panose="02030600000101010101" pitchFamily="18" charset="-127"/>
              <a:cs typeface="Charmonman" pitchFamily="2" charset="-34"/>
            </a:rPr>
            <a:t>The revelation descended as intervals not as one piece and was received continuously until the end of the prophets life. </a:t>
          </a:r>
        </a:p>
      </dgm:t>
    </dgm:pt>
    <dgm:pt modelId="{790EC8DB-67E0-FA4A-AEFD-3D04B64CBD24}" type="parTrans" cxnId="{C30EE14B-9E68-974D-9330-BF29B70B82AC}">
      <dgm:prSet/>
      <dgm:spPr/>
      <dgm:t>
        <a:bodyPr/>
        <a:lstStyle/>
        <a:p>
          <a:endParaRPr lang="en-GB" b="0" dirty="0">
            <a:latin typeface="Batang" panose="02030600000101010101" pitchFamily="18" charset="-127"/>
            <a:ea typeface="Batang" panose="02030600000101010101" pitchFamily="18" charset="-127"/>
          </a:endParaRPr>
        </a:p>
      </dgm:t>
    </dgm:pt>
    <dgm:pt modelId="{19B7C6F8-4BF3-6B4C-8F85-8D1B3F58A20B}" type="sibTrans" cxnId="{C30EE14B-9E68-974D-9330-BF29B70B82AC}">
      <dgm:prSet/>
      <dgm:spPr/>
      <dgm:t>
        <a:bodyPr/>
        <a:lstStyle/>
        <a:p>
          <a:endParaRPr lang="en-GB" b="0" dirty="0">
            <a:latin typeface="Batang" panose="02030600000101010101" pitchFamily="18" charset="-127"/>
            <a:ea typeface="Batang" panose="02030600000101010101" pitchFamily="18" charset="-127"/>
          </a:endParaRPr>
        </a:p>
      </dgm:t>
    </dgm:pt>
    <dgm:pt modelId="{095EC8E6-1C91-434B-B3F1-51EF47AD485F}">
      <dgm:prSet/>
      <dgm:spPr/>
      <dgm:t>
        <a:bodyPr/>
        <a:lstStyle/>
        <a:p>
          <a:r>
            <a:rPr lang="en-AU" b="1" i="0" dirty="0">
              <a:solidFill>
                <a:schemeClr val="bg1"/>
              </a:solidFill>
              <a:latin typeface="Batang" panose="02030600000101010101" pitchFamily="18" charset="-127"/>
              <a:ea typeface="Batang" panose="02030600000101010101" pitchFamily="18" charset="-127"/>
              <a:cs typeface="Charmonman" pitchFamily="2" charset="-34"/>
            </a:rPr>
            <a:t>Some verses were abrogated during revelation, and therefore flexibility needed to be maintained. </a:t>
          </a:r>
        </a:p>
      </dgm:t>
    </dgm:pt>
    <dgm:pt modelId="{7C296B48-C555-2F4F-8692-0EFCE34AFDFD}" type="parTrans" cxnId="{F0A2E294-94D2-6F4C-81D3-E172327C46E4}">
      <dgm:prSet/>
      <dgm:spPr/>
      <dgm:t>
        <a:bodyPr/>
        <a:lstStyle/>
        <a:p>
          <a:endParaRPr lang="en-GB" b="0" dirty="0">
            <a:latin typeface="Batang" panose="02030600000101010101" pitchFamily="18" charset="-127"/>
            <a:ea typeface="Batang" panose="02030600000101010101" pitchFamily="18" charset="-127"/>
          </a:endParaRPr>
        </a:p>
      </dgm:t>
    </dgm:pt>
    <dgm:pt modelId="{3E7BE1D6-5E91-8941-95D3-DAFB9D247ACC}" type="sibTrans" cxnId="{F0A2E294-94D2-6F4C-81D3-E172327C46E4}">
      <dgm:prSet/>
      <dgm:spPr/>
      <dgm:t>
        <a:bodyPr/>
        <a:lstStyle/>
        <a:p>
          <a:endParaRPr lang="en-GB" b="0" dirty="0">
            <a:latin typeface="Batang" panose="02030600000101010101" pitchFamily="18" charset="-127"/>
            <a:ea typeface="Batang" panose="02030600000101010101" pitchFamily="18" charset="-127"/>
          </a:endParaRPr>
        </a:p>
      </dgm:t>
    </dgm:pt>
    <dgm:pt modelId="{8DECFB32-7A8D-B044-9204-311547C3ED4D}">
      <dgm:prSet/>
      <dgm:spPr>
        <a:solidFill>
          <a:schemeClr val="accent4">
            <a:lumMod val="50000"/>
          </a:schemeClr>
        </a:solidFill>
      </dgm:spPr>
      <dgm:t>
        <a:bodyPr/>
        <a:lstStyle/>
        <a:p>
          <a:r>
            <a:rPr lang="en-AU" b="1" i="0" dirty="0">
              <a:solidFill>
                <a:schemeClr val="bg1"/>
              </a:solidFill>
              <a:latin typeface="Batang" panose="02030600000101010101" pitchFamily="18" charset="-127"/>
              <a:ea typeface="Batang" panose="02030600000101010101" pitchFamily="18" charset="-127"/>
              <a:cs typeface="Charmonman" pitchFamily="2" charset="-34"/>
            </a:rPr>
            <a:t>The </a:t>
          </a:r>
          <a:r>
            <a:rPr lang="en-AU" dirty="0"/>
            <a:t>Arrangements of the verses and the Surahs was not chronological, and </a:t>
          </a:r>
          <a:r>
            <a:rPr lang="en-AU" b="1" i="0" dirty="0">
              <a:solidFill>
                <a:schemeClr val="bg1"/>
              </a:solidFill>
              <a:latin typeface="Batang" panose="02030600000101010101" pitchFamily="18" charset="-127"/>
              <a:ea typeface="Batang" panose="02030600000101010101" pitchFamily="18" charset="-127"/>
              <a:cs typeface="Charmonman" pitchFamily="2" charset="-34"/>
            </a:rPr>
            <a:t>surahs / Ayat were not always revealed in their final order but were arranged later. </a:t>
          </a:r>
        </a:p>
      </dgm:t>
    </dgm:pt>
    <dgm:pt modelId="{AB5ADAAE-B172-8445-8FF5-9C102CB8D3A9}" type="parTrans" cxnId="{47F4EA7D-A747-E843-996F-C283B91904CE}">
      <dgm:prSet/>
      <dgm:spPr/>
      <dgm:t>
        <a:bodyPr/>
        <a:lstStyle/>
        <a:p>
          <a:endParaRPr lang="en-GB" b="0" dirty="0">
            <a:latin typeface="Batang" panose="02030600000101010101" pitchFamily="18" charset="-127"/>
            <a:ea typeface="Batang" panose="02030600000101010101" pitchFamily="18" charset="-127"/>
          </a:endParaRPr>
        </a:p>
      </dgm:t>
    </dgm:pt>
    <dgm:pt modelId="{14CABEE8-9A85-6E4D-BE16-BFCD5D15573E}" type="sibTrans" cxnId="{47F4EA7D-A747-E843-996F-C283B91904CE}">
      <dgm:prSet/>
      <dgm:spPr/>
      <dgm:t>
        <a:bodyPr/>
        <a:lstStyle/>
        <a:p>
          <a:endParaRPr lang="en-GB" b="0" dirty="0">
            <a:latin typeface="Batang" panose="02030600000101010101" pitchFamily="18" charset="-127"/>
            <a:ea typeface="Batang" panose="02030600000101010101" pitchFamily="18" charset="-127"/>
          </a:endParaRPr>
        </a:p>
      </dgm:t>
    </dgm:pt>
    <dgm:pt modelId="{B478DD91-7BC4-EF41-B01A-47DC643D1089}">
      <dgm:prSet/>
      <dgm:spPr>
        <a:solidFill>
          <a:schemeClr val="tx1">
            <a:lumMod val="65000"/>
            <a:lumOff val="35000"/>
          </a:schemeClr>
        </a:solidFill>
      </dgm:spPr>
      <dgm:t>
        <a:bodyPr/>
        <a:lstStyle/>
        <a:p>
          <a:r>
            <a:rPr lang="en-AU" b="1" i="0" dirty="0">
              <a:solidFill>
                <a:schemeClr val="bg1"/>
              </a:solidFill>
              <a:latin typeface="Batang" panose="02030600000101010101" pitchFamily="18" charset="-127"/>
              <a:ea typeface="Batang" panose="02030600000101010101" pitchFamily="18" charset="-127"/>
              <a:cs typeface="Charmonman" pitchFamily="2" charset="-34"/>
            </a:rPr>
            <a:t>The prophet </a:t>
          </a:r>
          <a:r>
            <a:rPr lang="ar" b="1" i="0" dirty="0">
              <a:effectLst/>
              <a:latin typeface="proxima-nova"/>
            </a:rPr>
            <a:t>ﷺ</a:t>
          </a:r>
          <a:r>
            <a:rPr lang="en-AU" b="1" i="0" dirty="0">
              <a:solidFill>
                <a:schemeClr val="bg1"/>
              </a:solidFill>
              <a:latin typeface="Batang" panose="02030600000101010101" pitchFamily="18" charset="-127"/>
              <a:ea typeface="Batang" panose="02030600000101010101" pitchFamily="18" charset="-127"/>
              <a:cs typeface="Charmonman" pitchFamily="2" charset="-34"/>
            </a:rPr>
            <a:t> lived only 9 days after the last revelation and was severely ill. </a:t>
          </a:r>
        </a:p>
      </dgm:t>
    </dgm:pt>
    <dgm:pt modelId="{5C6A8F33-9FAF-8143-B447-EA17FFF29601}" type="parTrans" cxnId="{80879368-5AD0-D84D-9450-17733A4EE000}">
      <dgm:prSet/>
      <dgm:spPr/>
      <dgm:t>
        <a:bodyPr/>
        <a:lstStyle/>
        <a:p>
          <a:endParaRPr lang="en-GB" b="0" dirty="0">
            <a:latin typeface="Batang" panose="02030600000101010101" pitchFamily="18" charset="-127"/>
            <a:ea typeface="Batang" panose="02030600000101010101" pitchFamily="18" charset="-127"/>
          </a:endParaRPr>
        </a:p>
      </dgm:t>
    </dgm:pt>
    <dgm:pt modelId="{D99A3779-E204-4F4B-B1C8-A3CA4EF89F79}" type="sibTrans" cxnId="{80879368-5AD0-D84D-9450-17733A4EE000}">
      <dgm:prSet/>
      <dgm:spPr/>
      <dgm:t>
        <a:bodyPr/>
        <a:lstStyle/>
        <a:p>
          <a:endParaRPr lang="en-GB" b="0" dirty="0">
            <a:latin typeface="Batang" panose="02030600000101010101" pitchFamily="18" charset="-127"/>
            <a:ea typeface="Batang" panose="02030600000101010101" pitchFamily="18" charset="-127"/>
          </a:endParaRPr>
        </a:p>
      </dgm:t>
    </dgm:pt>
    <dgm:pt modelId="{C4FCA6A4-E056-D947-8FF8-18555E529B58}">
      <dgm:prSet/>
      <dgm:spPr>
        <a:solidFill>
          <a:srgbClr val="C00000"/>
        </a:solidFill>
      </dgm:spPr>
      <dgm:t>
        <a:bodyPr/>
        <a:lstStyle/>
        <a:p>
          <a:r>
            <a:rPr lang="en-AU" b="1" i="0" dirty="0">
              <a:solidFill>
                <a:schemeClr val="bg1"/>
              </a:solidFill>
              <a:latin typeface="Batang" panose="02030600000101010101" pitchFamily="18" charset="-127"/>
              <a:ea typeface="Batang" panose="02030600000101010101" pitchFamily="18" charset="-127"/>
              <a:cs typeface="Charmonman" pitchFamily="2" charset="-34"/>
            </a:rPr>
            <a:t>No dispute or friction about the Quran happened during the life of the prophet</a:t>
          </a:r>
          <a:r>
            <a:rPr lang="ar" b="1" i="0" dirty="0">
              <a:effectLst/>
              <a:latin typeface="proxima-nova"/>
            </a:rPr>
            <a:t>ﷺ</a:t>
          </a:r>
          <a:r>
            <a:rPr lang="en-AU" b="1" i="0" dirty="0">
              <a:solidFill>
                <a:schemeClr val="bg1"/>
              </a:solidFill>
              <a:latin typeface="Batang" panose="02030600000101010101" pitchFamily="18" charset="-127"/>
              <a:ea typeface="Batang" panose="02030600000101010101" pitchFamily="18" charset="-127"/>
              <a:cs typeface="Charmonman" pitchFamily="2" charset="-34"/>
            </a:rPr>
            <a:t> as it developed later after his death.</a:t>
          </a:r>
        </a:p>
      </dgm:t>
    </dgm:pt>
    <dgm:pt modelId="{002CF435-8F53-5A49-B2B6-043B946596ED}" type="parTrans" cxnId="{F14A5B88-1965-6C48-B0EA-22DCCC6E4BFE}">
      <dgm:prSet/>
      <dgm:spPr/>
      <dgm:t>
        <a:bodyPr/>
        <a:lstStyle/>
        <a:p>
          <a:endParaRPr lang="en-GB" b="0" dirty="0">
            <a:latin typeface="Batang" panose="02030600000101010101" pitchFamily="18" charset="-127"/>
            <a:ea typeface="Batang" panose="02030600000101010101" pitchFamily="18" charset="-127"/>
          </a:endParaRPr>
        </a:p>
      </dgm:t>
    </dgm:pt>
    <dgm:pt modelId="{30D5B4D3-AC51-6F46-B3FD-032C8065D484}" type="sibTrans" cxnId="{F14A5B88-1965-6C48-B0EA-22DCCC6E4BFE}">
      <dgm:prSet/>
      <dgm:spPr/>
      <dgm:t>
        <a:bodyPr/>
        <a:lstStyle/>
        <a:p>
          <a:endParaRPr lang="en-GB" b="0" dirty="0">
            <a:latin typeface="Batang" panose="02030600000101010101" pitchFamily="18" charset="-127"/>
            <a:ea typeface="Batang" panose="02030600000101010101" pitchFamily="18" charset="-127"/>
          </a:endParaRPr>
        </a:p>
      </dgm:t>
    </dgm:pt>
    <dgm:pt modelId="{B5E84E50-0A4D-9A4A-8F75-930E2C11D8B1}" type="pres">
      <dgm:prSet presAssocID="{C81D022F-CAE0-7E43-BEDE-E2617A1D08A9}" presName="linearFlow" presStyleCnt="0">
        <dgm:presLayoutVars>
          <dgm:dir/>
          <dgm:resizeHandles val="exact"/>
        </dgm:presLayoutVars>
      </dgm:prSet>
      <dgm:spPr/>
      <dgm:t>
        <a:bodyPr/>
        <a:lstStyle/>
        <a:p>
          <a:endParaRPr lang="en-US"/>
        </a:p>
      </dgm:t>
    </dgm:pt>
    <dgm:pt modelId="{A4D435EA-BB4D-7F48-98BD-B3ADDF186BEE}" type="pres">
      <dgm:prSet presAssocID="{A461EFC3-FE40-744D-96ED-B148B34D6BDC}" presName="composite" presStyleCnt="0"/>
      <dgm:spPr/>
    </dgm:pt>
    <dgm:pt modelId="{6B0CB6B8-F9F6-4E43-9052-0F520785A41A}" type="pres">
      <dgm:prSet presAssocID="{A461EFC3-FE40-744D-96ED-B148B34D6BDC}" presName="imgShp" presStyleLbl="fgImgPlace1" presStyleIdx="0" presStyleCnt="6"/>
      <dgm:spPr/>
    </dgm:pt>
    <dgm:pt modelId="{35DDABCD-8144-6840-A66A-6AE4E041576D}" type="pres">
      <dgm:prSet presAssocID="{A461EFC3-FE40-744D-96ED-B148B34D6BDC}" presName="txShp" presStyleLbl="node1" presStyleIdx="0" presStyleCnt="6" custScaleX="103504" custLinFactNeighborX="-1922" custLinFactNeighborY="-27151">
        <dgm:presLayoutVars>
          <dgm:bulletEnabled val="1"/>
        </dgm:presLayoutVars>
      </dgm:prSet>
      <dgm:spPr/>
      <dgm:t>
        <a:bodyPr/>
        <a:lstStyle/>
        <a:p>
          <a:endParaRPr lang="en-US"/>
        </a:p>
      </dgm:t>
    </dgm:pt>
    <dgm:pt modelId="{E84824F3-25BA-D543-9BF8-7639436716CB}" type="pres">
      <dgm:prSet presAssocID="{64DD227D-12F5-174B-BF56-F09826F5A610}" presName="spacing" presStyleCnt="0"/>
      <dgm:spPr/>
    </dgm:pt>
    <dgm:pt modelId="{EFA42EBD-F433-684D-9998-27B998D3A675}" type="pres">
      <dgm:prSet presAssocID="{FEC8CB02-22C4-1343-8489-F8C3D8C4B2D2}" presName="composite" presStyleCnt="0"/>
      <dgm:spPr/>
    </dgm:pt>
    <dgm:pt modelId="{CBC70798-832D-2B48-AA17-EAE08FFFFC9B}" type="pres">
      <dgm:prSet presAssocID="{FEC8CB02-22C4-1343-8489-F8C3D8C4B2D2}" presName="imgShp" presStyleLbl="fgImgPlace1" presStyleIdx="1" presStyleCnt="6"/>
      <dgm:spPr/>
    </dgm:pt>
    <dgm:pt modelId="{9FC87405-82C9-B64C-9656-03864C88E02B}" type="pres">
      <dgm:prSet presAssocID="{FEC8CB02-22C4-1343-8489-F8C3D8C4B2D2}" presName="txShp" presStyleLbl="node1" presStyleIdx="1" presStyleCnt="6">
        <dgm:presLayoutVars>
          <dgm:bulletEnabled val="1"/>
        </dgm:presLayoutVars>
      </dgm:prSet>
      <dgm:spPr/>
      <dgm:t>
        <a:bodyPr/>
        <a:lstStyle/>
        <a:p>
          <a:endParaRPr lang="en-US"/>
        </a:p>
      </dgm:t>
    </dgm:pt>
    <dgm:pt modelId="{983A5C29-A8DC-4744-A9F7-EE26767F91FC}" type="pres">
      <dgm:prSet presAssocID="{19B7C6F8-4BF3-6B4C-8F85-8D1B3F58A20B}" presName="spacing" presStyleCnt="0"/>
      <dgm:spPr/>
    </dgm:pt>
    <dgm:pt modelId="{1BBD60E0-9CCE-9D48-B6B1-8735C8C7D576}" type="pres">
      <dgm:prSet presAssocID="{095EC8E6-1C91-434B-B3F1-51EF47AD485F}" presName="composite" presStyleCnt="0"/>
      <dgm:spPr/>
    </dgm:pt>
    <dgm:pt modelId="{24687BA7-DB2F-C94B-9E75-B74D1C180022}" type="pres">
      <dgm:prSet presAssocID="{095EC8E6-1C91-434B-B3F1-51EF47AD485F}" presName="imgShp" presStyleLbl="fgImgPlace1" presStyleIdx="2" presStyleCnt="6"/>
      <dgm:spPr/>
    </dgm:pt>
    <dgm:pt modelId="{6D18060C-9045-CB4B-820B-16EE8184F602}" type="pres">
      <dgm:prSet presAssocID="{095EC8E6-1C91-434B-B3F1-51EF47AD485F}" presName="txShp" presStyleLbl="node1" presStyleIdx="2" presStyleCnt="6">
        <dgm:presLayoutVars>
          <dgm:bulletEnabled val="1"/>
        </dgm:presLayoutVars>
      </dgm:prSet>
      <dgm:spPr/>
      <dgm:t>
        <a:bodyPr/>
        <a:lstStyle/>
        <a:p>
          <a:endParaRPr lang="en-US"/>
        </a:p>
      </dgm:t>
    </dgm:pt>
    <dgm:pt modelId="{4AB5C4FB-94F9-774F-889B-76734C97767E}" type="pres">
      <dgm:prSet presAssocID="{3E7BE1D6-5E91-8941-95D3-DAFB9D247ACC}" presName="spacing" presStyleCnt="0"/>
      <dgm:spPr/>
    </dgm:pt>
    <dgm:pt modelId="{EFD6792C-D963-E545-95E4-68F2637AA61B}" type="pres">
      <dgm:prSet presAssocID="{8DECFB32-7A8D-B044-9204-311547C3ED4D}" presName="composite" presStyleCnt="0"/>
      <dgm:spPr/>
    </dgm:pt>
    <dgm:pt modelId="{DDBDE3E7-0CCA-5746-82BA-1BFCFB62374E}" type="pres">
      <dgm:prSet presAssocID="{8DECFB32-7A8D-B044-9204-311547C3ED4D}" presName="imgShp" presStyleLbl="fgImgPlace1" presStyleIdx="3" presStyleCnt="6"/>
      <dgm:spPr/>
    </dgm:pt>
    <dgm:pt modelId="{AC186DBD-4F1C-7E44-9570-988935966B70}" type="pres">
      <dgm:prSet presAssocID="{8DECFB32-7A8D-B044-9204-311547C3ED4D}" presName="txShp" presStyleLbl="node1" presStyleIdx="3" presStyleCnt="6" custScaleY="131744">
        <dgm:presLayoutVars>
          <dgm:bulletEnabled val="1"/>
        </dgm:presLayoutVars>
      </dgm:prSet>
      <dgm:spPr/>
      <dgm:t>
        <a:bodyPr/>
        <a:lstStyle/>
        <a:p>
          <a:endParaRPr lang="en-US"/>
        </a:p>
      </dgm:t>
    </dgm:pt>
    <dgm:pt modelId="{A87D3E78-BB94-3542-9B89-0F84458E22E6}" type="pres">
      <dgm:prSet presAssocID="{14CABEE8-9A85-6E4D-BE16-BFCD5D15573E}" presName="spacing" presStyleCnt="0"/>
      <dgm:spPr/>
    </dgm:pt>
    <dgm:pt modelId="{F68E4CB0-C227-AE4B-B9DD-22131AD3662D}" type="pres">
      <dgm:prSet presAssocID="{B478DD91-7BC4-EF41-B01A-47DC643D1089}" presName="composite" presStyleCnt="0"/>
      <dgm:spPr/>
    </dgm:pt>
    <dgm:pt modelId="{CB29DC87-CBFD-7247-A034-8245FA84DE31}" type="pres">
      <dgm:prSet presAssocID="{B478DD91-7BC4-EF41-B01A-47DC643D1089}" presName="imgShp" presStyleLbl="fgImgPlace1" presStyleIdx="4" presStyleCnt="6"/>
      <dgm:spPr/>
    </dgm:pt>
    <dgm:pt modelId="{AE27E979-1B61-9C49-8D2E-A25ED7586D3F}" type="pres">
      <dgm:prSet presAssocID="{B478DD91-7BC4-EF41-B01A-47DC643D1089}" presName="txShp" presStyleLbl="node1" presStyleIdx="4" presStyleCnt="6">
        <dgm:presLayoutVars>
          <dgm:bulletEnabled val="1"/>
        </dgm:presLayoutVars>
      </dgm:prSet>
      <dgm:spPr/>
      <dgm:t>
        <a:bodyPr/>
        <a:lstStyle/>
        <a:p>
          <a:endParaRPr lang="en-US"/>
        </a:p>
      </dgm:t>
    </dgm:pt>
    <dgm:pt modelId="{8B8004D7-ADAE-9945-9B42-5E4E52467CCF}" type="pres">
      <dgm:prSet presAssocID="{D99A3779-E204-4F4B-B1C8-A3CA4EF89F79}" presName="spacing" presStyleCnt="0"/>
      <dgm:spPr/>
    </dgm:pt>
    <dgm:pt modelId="{3B9F01A3-B5A3-0949-8329-45EF34623E18}" type="pres">
      <dgm:prSet presAssocID="{C4FCA6A4-E056-D947-8FF8-18555E529B58}" presName="composite" presStyleCnt="0"/>
      <dgm:spPr/>
    </dgm:pt>
    <dgm:pt modelId="{04492F9A-D2CE-3F48-894C-57D0726CBC47}" type="pres">
      <dgm:prSet presAssocID="{C4FCA6A4-E056-D947-8FF8-18555E529B58}" presName="imgShp" presStyleLbl="fgImgPlace1" presStyleIdx="5" presStyleCnt="6"/>
      <dgm:spPr/>
    </dgm:pt>
    <dgm:pt modelId="{662DAE30-6340-A942-9A85-D9CF0E0A72F3}" type="pres">
      <dgm:prSet presAssocID="{C4FCA6A4-E056-D947-8FF8-18555E529B58}" presName="txShp" presStyleLbl="node1" presStyleIdx="5" presStyleCnt="6">
        <dgm:presLayoutVars>
          <dgm:bulletEnabled val="1"/>
        </dgm:presLayoutVars>
      </dgm:prSet>
      <dgm:spPr/>
      <dgm:t>
        <a:bodyPr/>
        <a:lstStyle/>
        <a:p>
          <a:endParaRPr lang="en-US"/>
        </a:p>
      </dgm:t>
    </dgm:pt>
  </dgm:ptLst>
  <dgm:cxnLst>
    <dgm:cxn modelId="{5DF9A3EF-EA4F-2948-97ED-05474318B4AD}" type="presOf" srcId="{8DECFB32-7A8D-B044-9204-311547C3ED4D}" destId="{AC186DBD-4F1C-7E44-9570-988935966B70}" srcOrd="0" destOrd="0" presId="urn:microsoft.com/office/officeart/2005/8/layout/vList3"/>
    <dgm:cxn modelId="{406F1478-E5BA-F44D-A6B0-D368B5CA9BEC}" type="presOf" srcId="{FEC8CB02-22C4-1343-8489-F8C3D8C4B2D2}" destId="{9FC87405-82C9-B64C-9656-03864C88E02B}" srcOrd="0" destOrd="0" presId="urn:microsoft.com/office/officeart/2005/8/layout/vList3"/>
    <dgm:cxn modelId="{F14A5B88-1965-6C48-B0EA-22DCCC6E4BFE}" srcId="{C81D022F-CAE0-7E43-BEDE-E2617A1D08A9}" destId="{C4FCA6A4-E056-D947-8FF8-18555E529B58}" srcOrd="5" destOrd="0" parTransId="{002CF435-8F53-5A49-B2B6-043B946596ED}" sibTransId="{30D5B4D3-AC51-6F46-B3FD-032C8065D484}"/>
    <dgm:cxn modelId="{0052A642-BDF5-1C40-AEBB-2DF0C2AE0C46}" type="presOf" srcId="{B478DD91-7BC4-EF41-B01A-47DC643D1089}" destId="{AE27E979-1B61-9C49-8D2E-A25ED7586D3F}" srcOrd="0" destOrd="0" presId="urn:microsoft.com/office/officeart/2005/8/layout/vList3"/>
    <dgm:cxn modelId="{88FE058E-BA38-3545-A5B9-4655051D201B}" srcId="{C81D022F-CAE0-7E43-BEDE-E2617A1D08A9}" destId="{A461EFC3-FE40-744D-96ED-B148B34D6BDC}" srcOrd="0" destOrd="0" parTransId="{EDA08695-5730-9D44-BC0A-60DC67E2B2D4}" sibTransId="{64DD227D-12F5-174B-BF56-F09826F5A610}"/>
    <dgm:cxn modelId="{C30EE14B-9E68-974D-9330-BF29B70B82AC}" srcId="{C81D022F-CAE0-7E43-BEDE-E2617A1D08A9}" destId="{FEC8CB02-22C4-1343-8489-F8C3D8C4B2D2}" srcOrd="1" destOrd="0" parTransId="{790EC8DB-67E0-FA4A-AEFD-3D04B64CBD24}" sibTransId="{19B7C6F8-4BF3-6B4C-8F85-8D1B3F58A20B}"/>
    <dgm:cxn modelId="{6748E28A-DD7A-DB45-B65A-4A00AD8B7254}" type="presOf" srcId="{C81D022F-CAE0-7E43-BEDE-E2617A1D08A9}" destId="{B5E84E50-0A4D-9A4A-8F75-930E2C11D8B1}" srcOrd="0" destOrd="0" presId="urn:microsoft.com/office/officeart/2005/8/layout/vList3"/>
    <dgm:cxn modelId="{8E49D0BF-3628-7348-9F8E-6D177A37E9FD}" type="presOf" srcId="{A461EFC3-FE40-744D-96ED-B148B34D6BDC}" destId="{35DDABCD-8144-6840-A66A-6AE4E041576D}" srcOrd="0" destOrd="0" presId="urn:microsoft.com/office/officeart/2005/8/layout/vList3"/>
    <dgm:cxn modelId="{80879368-5AD0-D84D-9450-17733A4EE000}" srcId="{C81D022F-CAE0-7E43-BEDE-E2617A1D08A9}" destId="{B478DD91-7BC4-EF41-B01A-47DC643D1089}" srcOrd="4" destOrd="0" parTransId="{5C6A8F33-9FAF-8143-B447-EA17FFF29601}" sibTransId="{D99A3779-E204-4F4B-B1C8-A3CA4EF89F79}"/>
    <dgm:cxn modelId="{EBB2F737-AF8B-AC49-9F3B-82C68685C4DC}" type="presOf" srcId="{C4FCA6A4-E056-D947-8FF8-18555E529B58}" destId="{662DAE30-6340-A942-9A85-D9CF0E0A72F3}" srcOrd="0" destOrd="0" presId="urn:microsoft.com/office/officeart/2005/8/layout/vList3"/>
    <dgm:cxn modelId="{F0A2E294-94D2-6F4C-81D3-E172327C46E4}" srcId="{C81D022F-CAE0-7E43-BEDE-E2617A1D08A9}" destId="{095EC8E6-1C91-434B-B3F1-51EF47AD485F}" srcOrd="2" destOrd="0" parTransId="{7C296B48-C555-2F4F-8692-0EFCE34AFDFD}" sibTransId="{3E7BE1D6-5E91-8941-95D3-DAFB9D247ACC}"/>
    <dgm:cxn modelId="{6275904F-3652-0D4B-BC56-1D4D52660A94}" type="presOf" srcId="{095EC8E6-1C91-434B-B3F1-51EF47AD485F}" destId="{6D18060C-9045-CB4B-820B-16EE8184F602}" srcOrd="0" destOrd="0" presId="urn:microsoft.com/office/officeart/2005/8/layout/vList3"/>
    <dgm:cxn modelId="{47F4EA7D-A747-E843-996F-C283B91904CE}" srcId="{C81D022F-CAE0-7E43-BEDE-E2617A1D08A9}" destId="{8DECFB32-7A8D-B044-9204-311547C3ED4D}" srcOrd="3" destOrd="0" parTransId="{AB5ADAAE-B172-8445-8FF5-9C102CB8D3A9}" sibTransId="{14CABEE8-9A85-6E4D-BE16-BFCD5D15573E}"/>
    <dgm:cxn modelId="{53C76818-7BC6-8840-82F7-022F4658B7E0}" type="presParOf" srcId="{B5E84E50-0A4D-9A4A-8F75-930E2C11D8B1}" destId="{A4D435EA-BB4D-7F48-98BD-B3ADDF186BEE}" srcOrd="0" destOrd="0" presId="urn:microsoft.com/office/officeart/2005/8/layout/vList3"/>
    <dgm:cxn modelId="{93D55155-32B8-E343-B968-3D03202BD9B8}" type="presParOf" srcId="{A4D435EA-BB4D-7F48-98BD-B3ADDF186BEE}" destId="{6B0CB6B8-F9F6-4E43-9052-0F520785A41A}" srcOrd="0" destOrd="0" presId="urn:microsoft.com/office/officeart/2005/8/layout/vList3"/>
    <dgm:cxn modelId="{0EAD2764-8168-5B4B-A601-F82C4F696521}" type="presParOf" srcId="{A4D435EA-BB4D-7F48-98BD-B3ADDF186BEE}" destId="{35DDABCD-8144-6840-A66A-6AE4E041576D}" srcOrd="1" destOrd="0" presId="urn:microsoft.com/office/officeart/2005/8/layout/vList3"/>
    <dgm:cxn modelId="{BB5F0796-4A61-2241-A131-7FEAB7865809}" type="presParOf" srcId="{B5E84E50-0A4D-9A4A-8F75-930E2C11D8B1}" destId="{E84824F3-25BA-D543-9BF8-7639436716CB}" srcOrd="1" destOrd="0" presId="urn:microsoft.com/office/officeart/2005/8/layout/vList3"/>
    <dgm:cxn modelId="{D05F421A-88B6-6A45-A557-B99908D99AA0}" type="presParOf" srcId="{B5E84E50-0A4D-9A4A-8F75-930E2C11D8B1}" destId="{EFA42EBD-F433-684D-9998-27B998D3A675}" srcOrd="2" destOrd="0" presId="urn:microsoft.com/office/officeart/2005/8/layout/vList3"/>
    <dgm:cxn modelId="{6CFEBEE2-157D-2248-A5E3-75594C2A0619}" type="presParOf" srcId="{EFA42EBD-F433-684D-9998-27B998D3A675}" destId="{CBC70798-832D-2B48-AA17-EAE08FFFFC9B}" srcOrd="0" destOrd="0" presId="urn:microsoft.com/office/officeart/2005/8/layout/vList3"/>
    <dgm:cxn modelId="{A7B2CDA7-D240-104B-A64A-A92B175C295F}" type="presParOf" srcId="{EFA42EBD-F433-684D-9998-27B998D3A675}" destId="{9FC87405-82C9-B64C-9656-03864C88E02B}" srcOrd="1" destOrd="0" presId="urn:microsoft.com/office/officeart/2005/8/layout/vList3"/>
    <dgm:cxn modelId="{30A59102-0D12-5D45-9095-156431669E49}" type="presParOf" srcId="{B5E84E50-0A4D-9A4A-8F75-930E2C11D8B1}" destId="{983A5C29-A8DC-4744-A9F7-EE26767F91FC}" srcOrd="3" destOrd="0" presId="urn:microsoft.com/office/officeart/2005/8/layout/vList3"/>
    <dgm:cxn modelId="{4D0490A4-7E4F-D042-8FD5-D031204A52DF}" type="presParOf" srcId="{B5E84E50-0A4D-9A4A-8F75-930E2C11D8B1}" destId="{1BBD60E0-9CCE-9D48-B6B1-8735C8C7D576}" srcOrd="4" destOrd="0" presId="urn:microsoft.com/office/officeart/2005/8/layout/vList3"/>
    <dgm:cxn modelId="{93F0915A-817D-9649-A4EA-61DCC8B14A45}" type="presParOf" srcId="{1BBD60E0-9CCE-9D48-B6B1-8735C8C7D576}" destId="{24687BA7-DB2F-C94B-9E75-B74D1C180022}" srcOrd="0" destOrd="0" presId="urn:microsoft.com/office/officeart/2005/8/layout/vList3"/>
    <dgm:cxn modelId="{DDB9C634-5D3C-0248-8281-EE753612CC63}" type="presParOf" srcId="{1BBD60E0-9CCE-9D48-B6B1-8735C8C7D576}" destId="{6D18060C-9045-CB4B-820B-16EE8184F602}" srcOrd="1" destOrd="0" presId="urn:microsoft.com/office/officeart/2005/8/layout/vList3"/>
    <dgm:cxn modelId="{E329C1EF-27DD-C148-9185-4FB5AF576667}" type="presParOf" srcId="{B5E84E50-0A4D-9A4A-8F75-930E2C11D8B1}" destId="{4AB5C4FB-94F9-774F-889B-76734C97767E}" srcOrd="5" destOrd="0" presId="urn:microsoft.com/office/officeart/2005/8/layout/vList3"/>
    <dgm:cxn modelId="{76AC8786-3F4F-A543-9844-3417F079243B}" type="presParOf" srcId="{B5E84E50-0A4D-9A4A-8F75-930E2C11D8B1}" destId="{EFD6792C-D963-E545-95E4-68F2637AA61B}" srcOrd="6" destOrd="0" presId="urn:microsoft.com/office/officeart/2005/8/layout/vList3"/>
    <dgm:cxn modelId="{419CDD14-9C9D-6F40-BC58-8A511B891172}" type="presParOf" srcId="{EFD6792C-D963-E545-95E4-68F2637AA61B}" destId="{DDBDE3E7-0CCA-5746-82BA-1BFCFB62374E}" srcOrd="0" destOrd="0" presId="urn:microsoft.com/office/officeart/2005/8/layout/vList3"/>
    <dgm:cxn modelId="{2B039734-B571-7640-9FC7-2512DD770BCC}" type="presParOf" srcId="{EFD6792C-D963-E545-95E4-68F2637AA61B}" destId="{AC186DBD-4F1C-7E44-9570-988935966B70}" srcOrd="1" destOrd="0" presId="urn:microsoft.com/office/officeart/2005/8/layout/vList3"/>
    <dgm:cxn modelId="{96610E88-4A38-D748-898F-40279331A3A7}" type="presParOf" srcId="{B5E84E50-0A4D-9A4A-8F75-930E2C11D8B1}" destId="{A87D3E78-BB94-3542-9B89-0F84458E22E6}" srcOrd="7" destOrd="0" presId="urn:microsoft.com/office/officeart/2005/8/layout/vList3"/>
    <dgm:cxn modelId="{A223164E-897C-784F-9A92-FB055A7935FE}" type="presParOf" srcId="{B5E84E50-0A4D-9A4A-8F75-930E2C11D8B1}" destId="{F68E4CB0-C227-AE4B-B9DD-22131AD3662D}" srcOrd="8" destOrd="0" presId="urn:microsoft.com/office/officeart/2005/8/layout/vList3"/>
    <dgm:cxn modelId="{C238FB17-5792-6A41-B715-ABFA2DD39909}" type="presParOf" srcId="{F68E4CB0-C227-AE4B-B9DD-22131AD3662D}" destId="{CB29DC87-CBFD-7247-A034-8245FA84DE31}" srcOrd="0" destOrd="0" presId="urn:microsoft.com/office/officeart/2005/8/layout/vList3"/>
    <dgm:cxn modelId="{3AD7345F-47D4-5346-8EEF-2E51837BF4F5}" type="presParOf" srcId="{F68E4CB0-C227-AE4B-B9DD-22131AD3662D}" destId="{AE27E979-1B61-9C49-8D2E-A25ED7586D3F}" srcOrd="1" destOrd="0" presId="urn:microsoft.com/office/officeart/2005/8/layout/vList3"/>
    <dgm:cxn modelId="{2F225448-70C5-AF40-A4A6-76C13791E1CD}" type="presParOf" srcId="{B5E84E50-0A4D-9A4A-8F75-930E2C11D8B1}" destId="{8B8004D7-ADAE-9945-9B42-5E4E52467CCF}" srcOrd="9" destOrd="0" presId="urn:microsoft.com/office/officeart/2005/8/layout/vList3"/>
    <dgm:cxn modelId="{D209FE07-4993-D94E-8665-39151BBA77E3}" type="presParOf" srcId="{B5E84E50-0A4D-9A4A-8F75-930E2C11D8B1}" destId="{3B9F01A3-B5A3-0949-8329-45EF34623E18}" srcOrd="10" destOrd="0" presId="urn:microsoft.com/office/officeart/2005/8/layout/vList3"/>
    <dgm:cxn modelId="{642B6CA0-8D11-5041-8E20-747969A6D14A}" type="presParOf" srcId="{3B9F01A3-B5A3-0949-8329-45EF34623E18}" destId="{04492F9A-D2CE-3F48-894C-57D0726CBC47}" srcOrd="0" destOrd="0" presId="urn:microsoft.com/office/officeart/2005/8/layout/vList3"/>
    <dgm:cxn modelId="{D35D2B88-92CC-0748-9395-B1E200F39494}" type="presParOf" srcId="{3B9F01A3-B5A3-0949-8329-45EF34623E18}" destId="{662DAE30-6340-A942-9A85-D9CF0E0A72F3}"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F17918B1-538C-D24C-A05A-93628AF88F61}" type="doc">
      <dgm:prSet loTypeId="urn:microsoft.com/office/officeart/2005/8/layout/process1" loCatId="process" qsTypeId="urn:microsoft.com/office/officeart/2009/2/quickstyle/3d8" qsCatId="3D" csTypeId="urn:microsoft.com/office/officeart/2005/8/colors/colorful5" csCatId="colorful" phldr="1"/>
      <dgm:spPr/>
      <dgm:t>
        <a:bodyPr/>
        <a:lstStyle/>
        <a:p>
          <a:endParaRPr lang="en-GB"/>
        </a:p>
      </dgm:t>
    </dgm:pt>
    <dgm:pt modelId="{EC107197-2DF6-B84E-91FE-A85D2C414649}">
      <dgm:prSet/>
      <dgm:spPr/>
      <dgm:t>
        <a:bodyPr/>
        <a:lstStyle/>
        <a:p>
          <a:r>
            <a:rPr lang="en-AU" b="1" dirty="0">
              <a:latin typeface="Trade Gothic Inline" panose="020B0504030203020204" pitchFamily="34" charset="0"/>
            </a:rPr>
            <a:t>No compiled Book left by the Prophet when He died </a:t>
          </a:r>
          <a:br>
            <a:rPr lang="en-AU" b="1" dirty="0">
              <a:latin typeface="Trade Gothic Inline" panose="020B0504030203020204" pitchFamily="34" charset="0"/>
            </a:rPr>
          </a:br>
          <a:endParaRPr lang="en-AU" dirty="0">
            <a:latin typeface="Trade Gothic Inline" panose="020B0504030203020204" pitchFamily="34" charset="0"/>
          </a:endParaRPr>
        </a:p>
      </dgm:t>
    </dgm:pt>
    <dgm:pt modelId="{9148E3B0-C572-CB43-B568-7579FE10515D}" type="parTrans" cxnId="{254F9EAD-6459-9548-BFD3-DC2932233151}">
      <dgm:prSet/>
      <dgm:spPr/>
      <dgm:t>
        <a:bodyPr/>
        <a:lstStyle/>
        <a:p>
          <a:endParaRPr lang="en-GB"/>
        </a:p>
      </dgm:t>
    </dgm:pt>
    <dgm:pt modelId="{C100B235-B264-5B48-940A-7AFA3F6CAE90}" type="sibTrans" cxnId="{254F9EAD-6459-9548-BFD3-DC2932233151}">
      <dgm:prSet/>
      <dgm:spPr/>
      <dgm:t>
        <a:bodyPr/>
        <a:lstStyle/>
        <a:p>
          <a:endParaRPr lang="en-GB"/>
        </a:p>
      </dgm:t>
    </dgm:pt>
    <dgm:pt modelId="{31989279-DDCE-0946-B081-121A06E4E506}" type="pres">
      <dgm:prSet presAssocID="{F17918B1-538C-D24C-A05A-93628AF88F61}" presName="Name0" presStyleCnt="0">
        <dgm:presLayoutVars>
          <dgm:dir/>
          <dgm:resizeHandles val="exact"/>
        </dgm:presLayoutVars>
      </dgm:prSet>
      <dgm:spPr/>
      <dgm:t>
        <a:bodyPr/>
        <a:lstStyle/>
        <a:p>
          <a:endParaRPr lang="en-US"/>
        </a:p>
      </dgm:t>
    </dgm:pt>
    <dgm:pt modelId="{2BBF6FC5-73BB-7541-B5B8-B083943108C7}" type="pres">
      <dgm:prSet presAssocID="{EC107197-2DF6-B84E-91FE-A85D2C414649}" presName="node" presStyleLbl="node1" presStyleIdx="0" presStyleCnt="1">
        <dgm:presLayoutVars>
          <dgm:bulletEnabled val="1"/>
        </dgm:presLayoutVars>
      </dgm:prSet>
      <dgm:spPr/>
      <dgm:t>
        <a:bodyPr/>
        <a:lstStyle/>
        <a:p>
          <a:endParaRPr lang="en-US"/>
        </a:p>
      </dgm:t>
    </dgm:pt>
  </dgm:ptLst>
  <dgm:cxnLst>
    <dgm:cxn modelId="{60CC0D2A-41C3-FF4D-8A86-CAC64106BAEA}" type="presOf" srcId="{F17918B1-538C-D24C-A05A-93628AF88F61}" destId="{31989279-DDCE-0946-B081-121A06E4E506}" srcOrd="0" destOrd="0" presId="urn:microsoft.com/office/officeart/2005/8/layout/process1"/>
    <dgm:cxn modelId="{254F9EAD-6459-9548-BFD3-DC2932233151}" srcId="{F17918B1-538C-D24C-A05A-93628AF88F61}" destId="{EC107197-2DF6-B84E-91FE-A85D2C414649}" srcOrd="0" destOrd="0" parTransId="{9148E3B0-C572-CB43-B568-7579FE10515D}" sibTransId="{C100B235-B264-5B48-940A-7AFA3F6CAE90}"/>
    <dgm:cxn modelId="{EE57B0E3-4F18-354A-AFA5-ED3FD2DC83E7}" type="presOf" srcId="{EC107197-2DF6-B84E-91FE-A85D2C414649}" destId="{2BBF6FC5-73BB-7541-B5B8-B083943108C7}" srcOrd="0" destOrd="0" presId="urn:microsoft.com/office/officeart/2005/8/layout/process1"/>
    <dgm:cxn modelId="{3E16D46A-8734-C14D-8CEB-0CFB507573C5}" type="presParOf" srcId="{31989279-DDCE-0946-B081-121A06E4E506}" destId="{2BBF6FC5-73BB-7541-B5B8-B083943108C7}" srcOrd="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E50C4103-A9E6-6949-81F1-390928F3ED2D}" type="doc">
      <dgm:prSet loTypeId="urn:microsoft.com/office/officeart/2005/8/layout/target3" loCatId="relationship" qsTypeId="urn:microsoft.com/office/officeart/2005/8/quickstyle/3d9" qsCatId="3D" csTypeId="urn:microsoft.com/office/officeart/2005/8/colors/colorful5" csCatId="colorful" phldr="1"/>
      <dgm:spPr/>
      <dgm:t>
        <a:bodyPr/>
        <a:lstStyle/>
        <a:p>
          <a:endParaRPr lang="en-GB"/>
        </a:p>
      </dgm:t>
    </dgm:pt>
    <dgm:pt modelId="{1CB4DBD3-5753-CB48-8F22-07FB9579AEB6}">
      <dgm:prSet/>
      <dgm:spPr>
        <a:ln>
          <a:solidFill>
            <a:schemeClr val="accent1">
              <a:lumMod val="75000"/>
            </a:schemeClr>
          </a:solidFill>
        </a:ln>
      </dgm:spPr>
      <dgm:t>
        <a:bodyPr/>
        <a:lstStyle/>
        <a:p>
          <a:r>
            <a:rPr lang="en-AU" b="1" dirty="0">
              <a:solidFill>
                <a:schemeClr val="accent4">
                  <a:lumMod val="50000"/>
                </a:schemeClr>
              </a:solidFill>
              <a:latin typeface="ACADEMY ENGRAVED LET PLAIN:1.0" panose="02000000000000000000" pitchFamily="2" charset="0"/>
            </a:rPr>
            <a:t>Abu Bakr took over the affairs of the Muslims after the death of the Prophet</a:t>
          </a:r>
          <a:r>
            <a:rPr lang="en-AU" b="1" i="0" dirty="0">
              <a:solidFill>
                <a:schemeClr val="accent4">
                  <a:lumMod val="50000"/>
                </a:schemeClr>
              </a:solidFill>
              <a:latin typeface="ACADEMY ENGRAVED LET PLAIN:1.0" panose="02000000000000000000" pitchFamily="2" charset="0"/>
            </a:rPr>
            <a:t> </a:t>
          </a:r>
          <a:r>
            <a:rPr lang="en-AU" b="1" i="0" dirty="0" err="1">
              <a:solidFill>
                <a:schemeClr val="accent4">
                  <a:lumMod val="50000"/>
                </a:schemeClr>
              </a:solidFill>
              <a:latin typeface="ACADEMY ENGRAVED LET PLAIN:1.0" panose="02000000000000000000" pitchFamily="2" charset="0"/>
            </a:rPr>
            <a:t>ﷺ</a:t>
          </a:r>
          <a:r>
            <a:rPr lang="en-AU" b="1" i="0" dirty="0">
              <a:solidFill>
                <a:schemeClr val="accent4">
                  <a:lumMod val="50000"/>
                </a:schemeClr>
              </a:solidFill>
              <a:latin typeface="ACADEMY ENGRAVED LET PLAIN:1.0" panose="02000000000000000000" pitchFamily="2" charset="0"/>
            </a:rPr>
            <a:t> </a:t>
          </a:r>
          <a:r>
            <a:rPr lang="en-AU" b="1" dirty="0">
              <a:solidFill>
                <a:schemeClr val="accent4">
                  <a:lumMod val="50000"/>
                </a:schemeClr>
              </a:solidFill>
              <a:latin typeface="ACADEMY ENGRAVED LET PLAIN:1.0" panose="02000000000000000000" pitchFamily="2" charset="0"/>
            </a:rPr>
            <a:t>Abu Bakr had to deal with was the issue of apostasy. Some tribes refused to give allegiance to the new Islamic state.</a:t>
          </a:r>
        </a:p>
      </dgm:t>
    </dgm:pt>
    <dgm:pt modelId="{307B823D-6AC3-1B4E-854C-A58765799B5E}" type="parTrans" cxnId="{90E5795A-A81F-2A46-8D4D-215BED80917B}">
      <dgm:prSet/>
      <dgm:spPr/>
      <dgm:t>
        <a:bodyPr/>
        <a:lstStyle/>
        <a:p>
          <a:endParaRPr lang="en-GB"/>
        </a:p>
      </dgm:t>
    </dgm:pt>
    <dgm:pt modelId="{A6E91DD7-EAC4-E943-BD1E-32ABDEC3B471}" type="sibTrans" cxnId="{90E5795A-A81F-2A46-8D4D-215BED80917B}">
      <dgm:prSet/>
      <dgm:spPr/>
      <dgm:t>
        <a:bodyPr/>
        <a:lstStyle/>
        <a:p>
          <a:endParaRPr lang="en-GB"/>
        </a:p>
      </dgm:t>
    </dgm:pt>
    <dgm:pt modelId="{497F2651-06D8-DE48-8FB6-A4135001DA67}">
      <dgm:prSet/>
      <dgm:spPr>
        <a:ln>
          <a:solidFill>
            <a:schemeClr val="accent6">
              <a:lumMod val="75000"/>
            </a:schemeClr>
          </a:solidFill>
        </a:ln>
      </dgm:spPr>
      <dgm:t>
        <a:bodyPr/>
        <a:lstStyle/>
        <a:p>
          <a:r>
            <a:rPr lang="en-AU" b="1" dirty="0">
              <a:solidFill>
                <a:schemeClr val="accent4">
                  <a:lumMod val="50000"/>
                </a:schemeClr>
              </a:solidFill>
              <a:latin typeface="ACADEMY ENGRAVED LET PLAIN:1.0" panose="02000000000000000000" pitchFamily="2" charset="0"/>
            </a:rPr>
            <a:t>Abu  Bakr then undertook a series of wars that became known as the 'Wars of Apostasy' against these people, in order to consolidate the Muslim Ummah.</a:t>
          </a:r>
        </a:p>
      </dgm:t>
    </dgm:pt>
    <dgm:pt modelId="{C3D7CDDF-6B04-4F47-AA14-00C1CD6D8A8F}" type="parTrans" cxnId="{14EE8641-208B-AB41-A12A-FB4CA26A02FF}">
      <dgm:prSet/>
      <dgm:spPr/>
      <dgm:t>
        <a:bodyPr/>
        <a:lstStyle/>
        <a:p>
          <a:endParaRPr lang="en-GB"/>
        </a:p>
      </dgm:t>
    </dgm:pt>
    <dgm:pt modelId="{1207956E-3ACB-004A-9746-1D006057B1E4}" type="sibTrans" cxnId="{14EE8641-208B-AB41-A12A-FB4CA26A02FF}">
      <dgm:prSet/>
      <dgm:spPr/>
      <dgm:t>
        <a:bodyPr/>
        <a:lstStyle/>
        <a:p>
          <a:endParaRPr lang="en-GB"/>
        </a:p>
      </dgm:t>
    </dgm:pt>
    <dgm:pt modelId="{99FF0DA1-AB76-C741-8633-033793CCC18E}">
      <dgm:prSet/>
      <dgm:spPr>
        <a:ln>
          <a:solidFill>
            <a:schemeClr val="accent2">
              <a:lumMod val="75000"/>
            </a:schemeClr>
          </a:solidFill>
        </a:ln>
      </dgm:spPr>
      <dgm:t>
        <a:bodyPr/>
        <a:lstStyle/>
        <a:p>
          <a:r>
            <a:rPr lang="en-AU" b="1" dirty="0">
              <a:solidFill>
                <a:schemeClr val="accent4">
                  <a:lumMod val="50000"/>
                </a:schemeClr>
              </a:solidFill>
              <a:latin typeface="ACADEMY ENGRAVED LET PLAIN:1.0" panose="02000000000000000000" pitchFamily="2" charset="0"/>
            </a:rPr>
            <a:t> During one of these battles, the Battle of </a:t>
          </a:r>
          <a:r>
            <a:rPr lang="en-AU" b="1" dirty="0" err="1">
              <a:solidFill>
                <a:schemeClr val="accent4">
                  <a:lumMod val="50000"/>
                </a:schemeClr>
              </a:solidFill>
              <a:latin typeface="ACADEMY ENGRAVED LET PLAIN:1.0" panose="02000000000000000000" pitchFamily="2" charset="0"/>
            </a:rPr>
            <a:t>Yamamah</a:t>
          </a:r>
          <a:r>
            <a:rPr lang="en-AU" b="1" dirty="0">
              <a:solidFill>
                <a:schemeClr val="accent4">
                  <a:lumMod val="50000"/>
                </a:schemeClr>
              </a:solidFill>
              <a:latin typeface="ACADEMY ENGRAVED LET PLAIN:1.0" panose="02000000000000000000" pitchFamily="2" charset="0"/>
            </a:rPr>
            <a:t> (12 A.H.) around seventy Companions who had memorised the Quran were martyred</a:t>
          </a:r>
          <a:r>
            <a:rPr lang="en-GB" b="1" dirty="0">
              <a:solidFill>
                <a:schemeClr val="accent4">
                  <a:lumMod val="50000"/>
                </a:schemeClr>
              </a:solidFill>
              <a:latin typeface="ACADEMY ENGRAVED LET PLAIN:1.0" panose="02000000000000000000" pitchFamily="2" charset="0"/>
            </a:rPr>
            <a:t>. </a:t>
          </a:r>
          <a:endParaRPr lang="en-AU" b="1" dirty="0">
            <a:solidFill>
              <a:schemeClr val="accent4">
                <a:lumMod val="50000"/>
              </a:schemeClr>
            </a:solidFill>
            <a:latin typeface="ACADEMY ENGRAVED LET PLAIN:1.0" panose="02000000000000000000" pitchFamily="2" charset="0"/>
          </a:endParaRPr>
        </a:p>
      </dgm:t>
    </dgm:pt>
    <dgm:pt modelId="{A3FF750A-5698-254C-901A-6A9963B3CC04}" type="parTrans" cxnId="{638C765A-5AC8-9E48-80B0-9A4141761F2F}">
      <dgm:prSet/>
      <dgm:spPr/>
      <dgm:t>
        <a:bodyPr/>
        <a:lstStyle/>
        <a:p>
          <a:endParaRPr lang="en-GB"/>
        </a:p>
      </dgm:t>
    </dgm:pt>
    <dgm:pt modelId="{D5FC9FF0-8021-2644-A134-18EA0770F39A}" type="sibTrans" cxnId="{638C765A-5AC8-9E48-80B0-9A4141761F2F}">
      <dgm:prSet/>
      <dgm:spPr/>
      <dgm:t>
        <a:bodyPr/>
        <a:lstStyle/>
        <a:p>
          <a:endParaRPr lang="en-GB"/>
        </a:p>
      </dgm:t>
    </dgm:pt>
    <dgm:pt modelId="{05E018CD-2218-5646-ABC6-ACCFC20BD34C}">
      <dgm:prSet/>
      <dgm:spPr>
        <a:ln>
          <a:solidFill>
            <a:srgbClr val="7030A0"/>
          </a:solidFill>
        </a:ln>
      </dgm:spPr>
      <dgm:t>
        <a:bodyPr/>
        <a:lstStyle/>
        <a:p>
          <a:r>
            <a:rPr lang="en-GB" b="1" dirty="0">
              <a:solidFill>
                <a:schemeClr val="accent4">
                  <a:lumMod val="50000"/>
                </a:schemeClr>
              </a:solidFill>
              <a:latin typeface="ACADEMY ENGRAVED LET PLAIN:1.0" panose="02000000000000000000" pitchFamily="2" charset="0"/>
            </a:rPr>
            <a:t>Therefore, it was feared that unless a written copy of the entire revelation was produced, large parts of the Quran might be lost with the death of those who had memorized it (the </a:t>
          </a:r>
          <a:r>
            <a:rPr lang="en-GB" b="1" i="1" dirty="0" err="1">
              <a:solidFill>
                <a:schemeClr val="accent4">
                  <a:lumMod val="50000"/>
                </a:schemeClr>
              </a:solidFill>
              <a:latin typeface="ACADEMY ENGRAVED LET PLAIN:1.0" panose="02000000000000000000" pitchFamily="2" charset="0"/>
            </a:rPr>
            <a:t>huffadh</a:t>
          </a:r>
          <a:r>
            <a:rPr lang="en-GB" b="1" dirty="0">
              <a:solidFill>
                <a:schemeClr val="accent4">
                  <a:lumMod val="50000"/>
                </a:schemeClr>
              </a:solidFill>
              <a:latin typeface="ACADEMY ENGRAVED LET PLAIN:1.0" panose="02000000000000000000" pitchFamily="2" charset="0"/>
            </a:rPr>
            <a:t>). </a:t>
          </a:r>
          <a:endParaRPr lang="en-GB" dirty="0"/>
        </a:p>
      </dgm:t>
    </dgm:pt>
    <dgm:pt modelId="{ACF8C710-8DB2-784C-9619-E31226963655}" type="parTrans" cxnId="{3ED521AE-9482-9B4A-BF15-09173EADB4DD}">
      <dgm:prSet/>
      <dgm:spPr/>
      <dgm:t>
        <a:bodyPr/>
        <a:lstStyle/>
        <a:p>
          <a:endParaRPr lang="en-GB"/>
        </a:p>
      </dgm:t>
    </dgm:pt>
    <dgm:pt modelId="{1405EEC2-E5D0-7A49-A9F6-56097DAFEE7F}" type="sibTrans" cxnId="{3ED521AE-9482-9B4A-BF15-09173EADB4DD}">
      <dgm:prSet/>
      <dgm:spPr/>
      <dgm:t>
        <a:bodyPr/>
        <a:lstStyle/>
        <a:p>
          <a:endParaRPr lang="en-GB"/>
        </a:p>
      </dgm:t>
    </dgm:pt>
    <dgm:pt modelId="{5AA501E6-21D6-FD45-9174-0AA57ABEE497}" type="pres">
      <dgm:prSet presAssocID="{E50C4103-A9E6-6949-81F1-390928F3ED2D}" presName="Name0" presStyleCnt="0">
        <dgm:presLayoutVars>
          <dgm:chMax val="7"/>
          <dgm:dir/>
          <dgm:animLvl val="lvl"/>
          <dgm:resizeHandles val="exact"/>
        </dgm:presLayoutVars>
      </dgm:prSet>
      <dgm:spPr/>
      <dgm:t>
        <a:bodyPr/>
        <a:lstStyle/>
        <a:p>
          <a:endParaRPr lang="en-US"/>
        </a:p>
      </dgm:t>
    </dgm:pt>
    <dgm:pt modelId="{F3542A36-8F76-9A40-A93D-EF6D2FDDFD1C}" type="pres">
      <dgm:prSet presAssocID="{1CB4DBD3-5753-CB48-8F22-07FB9579AEB6}" presName="circle1" presStyleLbl="node1" presStyleIdx="0" presStyleCnt="4"/>
      <dgm:spPr/>
    </dgm:pt>
    <dgm:pt modelId="{12C936F9-BFEC-1C43-A19F-9FE409EED63D}" type="pres">
      <dgm:prSet presAssocID="{1CB4DBD3-5753-CB48-8F22-07FB9579AEB6}" presName="space" presStyleCnt="0"/>
      <dgm:spPr/>
    </dgm:pt>
    <dgm:pt modelId="{080183CC-AFDE-C641-A303-0C154D17F7B2}" type="pres">
      <dgm:prSet presAssocID="{1CB4DBD3-5753-CB48-8F22-07FB9579AEB6}" presName="rect1" presStyleLbl="alignAcc1" presStyleIdx="0" presStyleCnt="4"/>
      <dgm:spPr/>
      <dgm:t>
        <a:bodyPr/>
        <a:lstStyle/>
        <a:p>
          <a:endParaRPr lang="en-US"/>
        </a:p>
      </dgm:t>
    </dgm:pt>
    <dgm:pt modelId="{C7ACD092-3E06-7E43-B99E-515801AFBFC5}" type="pres">
      <dgm:prSet presAssocID="{497F2651-06D8-DE48-8FB6-A4135001DA67}" presName="vertSpace2" presStyleLbl="node1" presStyleIdx="0" presStyleCnt="4"/>
      <dgm:spPr/>
    </dgm:pt>
    <dgm:pt modelId="{4EFB8887-7D61-104E-9427-BF52B3793B2F}" type="pres">
      <dgm:prSet presAssocID="{497F2651-06D8-DE48-8FB6-A4135001DA67}" presName="circle2" presStyleLbl="node1" presStyleIdx="1" presStyleCnt="4"/>
      <dgm:spPr/>
    </dgm:pt>
    <dgm:pt modelId="{E39980B1-63D0-FF4A-94C7-253458419E44}" type="pres">
      <dgm:prSet presAssocID="{497F2651-06D8-DE48-8FB6-A4135001DA67}" presName="rect2" presStyleLbl="alignAcc1" presStyleIdx="1" presStyleCnt="4"/>
      <dgm:spPr/>
      <dgm:t>
        <a:bodyPr/>
        <a:lstStyle/>
        <a:p>
          <a:endParaRPr lang="en-US"/>
        </a:p>
      </dgm:t>
    </dgm:pt>
    <dgm:pt modelId="{DE2B844B-BF91-024C-BCAF-8388C2B0E38C}" type="pres">
      <dgm:prSet presAssocID="{99FF0DA1-AB76-C741-8633-033793CCC18E}" presName="vertSpace3" presStyleLbl="node1" presStyleIdx="1" presStyleCnt="4"/>
      <dgm:spPr/>
    </dgm:pt>
    <dgm:pt modelId="{53715132-8721-9C4D-A168-F685A3B1FA8C}" type="pres">
      <dgm:prSet presAssocID="{99FF0DA1-AB76-C741-8633-033793CCC18E}" presName="circle3" presStyleLbl="node1" presStyleIdx="2" presStyleCnt="4"/>
      <dgm:spPr/>
    </dgm:pt>
    <dgm:pt modelId="{21D43472-9DFB-BA47-85E2-6CAD4FE6F7FF}" type="pres">
      <dgm:prSet presAssocID="{99FF0DA1-AB76-C741-8633-033793CCC18E}" presName="rect3" presStyleLbl="alignAcc1" presStyleIdx="2" presStyleCnt="4"/>
      <dgm:spPr/>
      <dgm:t>
        <a:bodyPr/>
        <a:lstStyle/>
        <a:p>
          <a:endParaRPr lang="en-US"/>
        </a:p>
      </dgm:t>
    </dgm:pt>
    <dgm:pt modelId="{3D6E06FE-7B46-0C43-9AC3-CC31EE9405CD}" type="pres">
      <dgm:prSet presAssocID="{05E018CD-2218-5646-ABC6-ACCFC20BD34C}" presName="vertSpace4" presStyleLbl="node1" presStyleIdx="2" presStyleCnt="4"/>
      <dgm:spPr/>
    </dgm:pt>
    <dgm:pt modelId="{3D5A146A-9C12-8148-8DA1-4DB19EAEAE18}" type="pres">
      <dgm:prSet presAssocID="{05E018CD-2218-5646-ABC6-ACCFC20BD34C}" presName="circle4" presStyleLbl="node1" presStyleIdx="3" presStyleCnt="4"/>
      <dgm:spPr/>
    </dgm:pt>
    <dgm:pt modelId="{9F8A7D42-2AB4-F448-883E-44675CF56C2E}" type="pres">
      <dgm:prSet presAssocID="{05E018CD-2218-5646-ABC6-ACCFC20BD34C}" presName="rect4" presStyleLbl="alignAcc1" presStyleIdx="3" presStyleCnt="4"/>
      <dgm:spPr/>
      <dgm:t>
        <a:bodyPr/>
        <a:lstStyle/>
        <a:p>
          <a:endParaRPr lang="en-US"/>
        </a:p>
      </dgm:t>
    </dgm:pt>
    <dgm:pt modelId="{0E9AA84E-30C7-EA42-98BD-8DACE6ACFCAE}" type="pres">
      <dgm:prSet presAssocID="{1CB4DBD3-5753-CB48-8F22-07FB9579AEB6}" presName="rect1ParTxNoCh" presStyleLbl="alignAcc1" presStyleIdx="3" presStyleCnt="4">
        <dgm:presLayoutVars>
          <dgm:chMax val="1"/>
          <dgm:bulletEnabled val="1"/>
        </dgm:presLayoutVars>
      </dgm:prSet>
      <dgm:spPr/>
      <dgm:t>
        <a:bodyPr/>
        <a:lstStyle/>
        <a:p>
          <a:endParaRPr lang="en-US"/>
        </a:p>
      </dgm:t>
    </dgm:pt>
    <dgm:pt modelId="{B3E1383B-363B-A142-875A-6F1C0EA9B369}" type="pres">
      <dgm:prSet presAssocID="{497F2651-06D8-DE48-8FB6-A4135001DA67}" presName="rect2ParTxNoCh" presStyleLbl="alignAcc1" presStyleIdx="3" presStyleCnt="4">
        <dgm:presLayoutVars>
          <dgm:chMax val="1"/>
          <dgm:bulletEnabled val="1"/>
        </dgm:presLayoutVars>
      </dgm:prSet>
      <dgm:spPr/>
      <dgm:t>
        <a:bodyPr/>
        <a:lstStyle/>
        <a:p>
          <a:endParaRPr lang="en-US"/>
        </a:p>
      </dgm:t>
    </dgm:pt>
    <dgm:pt modelId="{357D2301-5E39-A544-A28B-EA11B765D750}" type="pres">
      <dgm:prSet presAssocID="{99FF0DA1-AB76-C741-8633-033793CCC18E}" presName="rect3ParTxNoCh" presStyleLbl="alignAcc1" presStyleIdx="3" presStyleCnt="4">
        <dgm:presLayoutVars>
          <dgm:chMax val="1"/>
          <dgm:bulletEnabled val="1"/>
        </dgm:presLayoutVars>
      </dgm:prSet>
      <dgm:spPr/>
      <dgm:t>
        <a:bodyPr/>
        <a:lstStyle/>
        <a:p>
          <a:endParaRPr lang="en-US"/>
        </a:p>
      </dgm:t>
    </dgm:pt>
    <dgm:pt modelId="{EB69D133-7879-984E-BF6B-0177986D54A0}" type="pres">
      <dgm:prSet presAssocID="{05E018CD-2218-5646-ABC6-ACCFC20BD34C}" presName="rect4ParTxNoCh" presStyleLbl="alignAcc1" presStyleIdx="3" presStyleCnt="4">
        <dgm:presLayoutVars>
          <dgm:chMax val="1"/>
          <dgm:bulletEnabled val="1"/>
        </dgm:presLayoutVars>
      </dgm:prSet>
      <dgm:spPr/>
      <dgm:t>
        <a:bodyPr/>
        <a:lstStyle/>
        <a:p>
          <a:endParaRPr lang="en-US"/>
        </a:p>
      </dgm:t>
    </dgm:pt>
  </dgm:ptLst>
  <dgm:cxnLst>
    <dgm:cxn modelId="{6ED8130C-89FD-0045-80EB-3D0F1936162A}" type="presOf" srcId="{497F2651-06D8-DE48-8FB6-A4135001DA67}" destId="{E39980B1-63D0-FF4A-94C7-253458419E44}" srcOrd="0" destOrd="0" presId="urn:microsoft.com/office/officeart/2005/8/layout/target3"/>
    <dgm:cxn modelId="{A8253DFA-7C67-454A-80B6-A11853C95756}" type="presOf" srcId="{05E018CD-2218-5646-ABC6-ACCFC20BD34C}" destId="{EB69D133-7879-984E-BF6B-0177986D54A0}" srcOrd="1" destOrd="0" presId="urn:microsoft.com/office/officeart/2005/8/layout/target3"/>
    <dgm:cxn modelId="{0DEA281E-A1DD-1042-AD29-98D48E73726B}" type="presOf" srcId="{497F2651-06D8-DE48-8FB6-A4135001DA67}" destId="{B3E1383B-363B-A142-875A-6F1C0EA9B369}" srcOrd="1" destOrd="0" presId="urn:microsoft.com/office/officeart/2005/8/layout/target3"/>
    <dgm:cxn modelId="{4B636343-B4F1-2D4F-93BA-9031D324B29B}" type="presOf" srcId="{99FF0DA1-AB76-C741-8633-033793CCC18E}" destId="{357D2301-5E39-A544-A28B-EA11B765D750}" srcOrd="1" destOrd="0" presId="urn:microsoft.com/office/officeart/2005/8/layout/target3"/>
    <dgm:cxn modelId="{638C765A-5AC8-9E48-80B0-9A4141761F2F}" srcId="{E50C4103-A9E6-6949-81F1-390928F3ED2D}" destId="{99FF0DA1-AB76-C741-8633-033793CCC18E}" srcOrd="2" destOrd="0" parTransId="{A3FF750A-5698-254C-901A-6A9963B3CC04}" sibTransId="{D5FC9FF0-8021-2644-A134-18EA0770F39A}"/>
    <dgm:cxn modelId="{4F374508-0686-C041-A387-28ACA44F43CB}" type="presOf" srcId="{99FF0DA1-AB76-C741-8633-033793CCC18E}" destId="{21D43472-9DFB-BA47-85E2-6CAD4FE6F7FF}" srcOrd="0" destOrd="0" presId="urn:microsoft.com/office/officeart/2005/8/layout/target3"/>
    <dgm:cxn modelId="{862E5507-1040-6249-97C7-5918166F4D37}" type="presOf" srcId="{05E018CD-2218-5646-ABC6-ACCFC20BD34C}" destId="{9F8A7D42-2AB4-F448-883E-44675CF56C2E}" srcOrd="0" destOrd="0" presId="urn:microsoft.com/office/officeart/2005/8/layout/target3"/>
    <dgm:cxn modelId="{14EE8641-208B-AB41-A12A-FB4CA26A02FF}" srcId="{E50C4103-A9E6-6949-81F1-390928F3ED2D}" destId="{497F2651-06D8-DE48-8FB6-A4135001DA67}" srcOrd="1" destOrd="0" parTransId="{C3D7CDDF-6B04-4F47-AA14-00C1CD6D8A8F}" sibTransId="{1207956E-3ACB-004A-9746-1D006057B1E4}"/>
    <dgm:cxn modelId="{59980DA2-EBE6-8348-929A-7417A53D4AC8}" type="presOf" srcId="{1CB4DBD3-5753-CB48-8F22-07FB9579AEB6}" destId="{080183CC-AFDE-C641-A303-0C154D17F7B2}" srcOrd="0" destOrd="0" presId="urn:microsoft.com/office/officeart/2005/8/layout/target3"/>
    <dgm:cxn modelId="{3ED521AE-9482-9B4A-BF15-09173EADB4DD}" srcId="{E50C4103-A9E6-6949-81F1-390928F3ED2D}" destId="{05E018CD-2218-5646-ABC6-ACCFC20BD34C}" srcOrd="3" destOrd="0" parTransId="{ACF8C710-8DB2-784C-9619-E31226963655}" sibTransId="{1405EEC2-E5D0-7A49-A9F6-56097DAFEE7F}"/>
    <dgm:cxn modelId="{4D7786E6-C04A-1A49-AA15-FE0F94B807B4}" type="presOf" srcId="{1CB4DBD3-5753-CB48-8F22-07FB9579AEB6}" destId="{0E9AA84E-30C7-EA42-98BD-8DACE6ACFCAE}" srcOrd="1" destOrd="0" presId="urn:microsoft.com/office/officeart/2005/8/layout/target3"/>
    <dgm:cxn modelId="{7192AC92-9D66-964D-9A9E-4271A7D75873}" type="presOf" srcId="{E50C4103-A9E6-6949-81F1-390928F3ED2D}" destId="{5AA501E6-21D6-FD45-9174-0AA57ABEE497}" srcOrd="0" destOrd="0" presId="urn:microsoft.com/office/officeart/2005/8/layout/target3"/>
    <dgm:cxn modelId="{90E5795A-A81F-2A46-8D4D-215BED80917B}" srcId="{E50C4103-A9E6-6949-81F1-390928F3ED2D}" destId="{1CB4DBD3-5753-CB48-8F22-07FB9579AEB6}" srcOrd="0" destOrd="0" parTransId="{307B823D-6AC3-1B4E-854C-A58765799B5E}" sibTransId="{A6E91DD7-EAC4-E943-BD1E-32ABDEC3B471}"/>
    <dgm:cxn modelId="{530F3114-D691-2C40-9FAE-4402BA46D887}" type="presParOf" srcId="{5AA501E6-21D6-FD45-9174-0AA57ABEE497}" destId="{F3542A36-8F76-9A40-A93D-EF6D2FDDFD1C}" srcOrd="0" destOrd="0" presId="urn:microsoft.com/office/officeart/2005/8/layout/target3"/>
    <dgm:cxn modelId="{55E7F52E-1AB7-744F-AF55-F0122606B8FD}" type="presParOf" srcId="{5AA501E6-21D6-FD45-9174-0AA57ABEE497}" destId="{12C936F9-BFEC-1C43-A19F-9FE409EED63D}" srcOrd="1" destOrd="0" presId="urn:microsoft.com/office/officeart/2005/8/layout/target3"/>
    <dgm:cxn modelId="{6F8538C9-2B66-D94F-9BBB-346F7E77CD23}" type="presParOf" srcId="{5AA501E6-21D6-FD45-9174-0AA57ABEE497}" destId="{080183CC-AFDE-C641-A303-0C154D17F7B2}" srcOrd="2" destOrd="0" presId="urn:microsoft.com/office/officeart/2005/8/layout/target3"/>
    <dgm:cxn modelId="{2D3BAB67-1F53-0749-A05F-2C9EF422FD1B}" type="presParOf" srcId="{5AA501E6-21D6-FD45-9174-0AA57ABEE497}" destId="{C7ACD092-3E06-7E43-B99E-515801AFBFC5}" srcOrd="3" destOrd="0" presId="urn:microsoft.com/office/officeart/2005/8/layout/target3"/>
    <dgm:cxn modelId="{7457FA19-0CE4-AF40-8837-C16739EC2644}" type="presParOf" srcId="{5AA501E6-21D6-FD45-9174-0AA57ABEE497}" destId="{4EFB8887-7D61-104E-9427-BF52B3793B2F}" srcOrd="4" destOrd="0" presId="urn:microsoft.com/office/officeart/2005/8/layout/target3"/>
    <dgm:cxn modelId="{FF73D0F4-D251-584C-88B3-550779439C45}" type="presParOf" srcId="{5AA501E6-21D6-FD45-9174-0AA57ABEE497}" destId="{E39980B1-63D0-FF4A-94C7-253458419E44}" srcOrd="5" destOrd="0" presId="urn:microsoft.com/office/officeart/2005/8/layout/target3"/>
    <dgm:cxn modelId="{ECB8E2CA-6E3B-5149-BED0-FFB1FFCEABD9}" type="presParOf" srcId="{5AA501E6-21D6-FD45-9174-0AA57ABEE497}" destId="{DE2B844B-BF91-024C-BCAF-8388C2B0E38C}" srcOrd="6" destOrd="0" presId="urn:microsoft.com/office/officeart/2005/8/layout/target3"/>
    <dgm:cxn modelId="{79DD18BD-F52A-3342-A513-0D94961C33BF}" type="presParOf" srcId="{5AA501E6-21D6-FD45-9174-0AA57ABEE497}" destId="{53715132-8721-9C4D-A168-F685A3B1FA8C}" srcOrd="7" destOrd="0" presId="urn:microsoft.com/office/officeart/2005/8/layout/target3"/>
    <dgm:cxn modelId="{AC792BCB-B7F6-BA45-9C35-89CCFDE5A494}" type="presParOf" srcId="{5AA501E6-21D6-FD45-9174-0AA57ABEE497}" destId="{21D43472-9DFB-BA47-85E2-6CAD4FE6F7FF}" srcOrd="8" destOrd="0" presId="urn:microsoft.com/office/officeart/2005/8/layout/target3"/>
    <dgm:cxn modelId="{EF93CDFD-2B35-0F4B-89E2-2694034FD7AC}" type="presParOf" srcId="{5AA501E6-21D6-FD45-9174-0AA57ABEE497}" destId="{3D6E06FE-7B46-0C43-9AC3-CC31EE9405CD}" srcOrd="9" destOrd="0" presId="urn:microsoft.com/office/officeart/2005/8/layout/target3"/>
    <dgm:cxn modelId="{73932781-C322-CB48-B302-F089AF5F3681}" type="presParOf" srcId="{5AA501E6-21D6-FD45-9174-0AA57ABEE497}" destId="{3D5A146A-9C12-8148-8DA1-4DB19EAEAE18}" srcOrd="10" destOrd="0" presId="urn:microsoft.com/office/officeart/2005/8/layout/target3"/>
    <dgm:cxn modelId="{6F5E1404-88DE-1A45-B78E-586AC39B4342}" type="presParOf" srcId="{5AA501E6-21D6-FD45-9174-0AA57ABEE497}" destId="{9F8A7D42-2AB4-F448-883E-44675CF56C2E}" srcOrd="11" destOrd="0" presId="urn:microsoft.com/office/officeart/2005/8/layout/target3"/>
    <dgm:cxn modelId="{9A0DFE99-C838-1744-A62E-B16ABBA5DC73}" type="presParOf" srcId="{5AA501E6-21D6-FD45-9174-0AA57ABEE497}" destId="{0E9AA84E-30C7-EA42-98BD-8DACE6ACFCAE}" srcOrd="12" destOrd="0" presId="urn:microsoft.com/office/officeart/2005/8/layout/target3"/>
    <dgm:cxn modelId="{71CFF1DC-2077-794C-B4FB-A8FDD5399AA8}" type="presParOf" srcId="{5AA501E6-21D6-FD45-9174-0AA57ABEE497}" destId="{B3E1383B-363B-A142-875A-6F1C0EA9B369}" srcOrd="13" destOrd="0" presId="urn:microsoft.com/office/officeart/2005/8/layout/target3"/>
    <dgm:cxn modelId="{2A903F67-3661-0846-86C7-C491D83E6C3E}" type="presParOf" srcId="{5AA501E6-21D6-FD45-9174-0AA57ABEE497}" destId="{357D2301-5E39-A544-A28B-EA11B765D750}" srcOrd="14" destOrd="0" presId="urn:microsoft.com/office/officeart/2005/8/layout/target3"/>
    <dgm:cxn modelId="{96A722AA-6C07-9F48-8EF7-01B34C4BBF43}" type="presParOf" srcId="{5AA501E6-21D6-FD45-9174-0AA57ABEE497}" destId="{EB69D133-7879-984E-BF6B-0177986D54A0}" srcOrd="15" destOrd="0" presId="urn:microsoft.com/office/officeart/2005/8/layout/targe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C7D6BAF1-8741-A341-B331-BB131897DEE0}" type="doc">
      <dgm:prSet loTypeId="urn:microsoft.com/office/officeart/2008/layout/AccentedPicture" loCatId="relationship" qsTypeId="urn:microsoft.com/office/officeart/2005/8/quickstyle/3d7" qsCatId="3D" csTypeId="urn:microsoft.com/office/officeart/2005/8/colors/colorful1" csCatId="colorful" phldr="1"/>
      <dgm:spPr/>
      <dgm:t>
        <a:bodyPr/>
        <a:lstStyle/>
        <a:p>
          <a:endParaRPr lang="en-GB"/>
        </a:p>
      </dgm:t>
    </dgm:pt>
    <dgm:pt modelId="{FA6A8CED-DC99-C048-B86F-C8C18933D26A}">
      <dgm:prSet custT="1"/>
      <dgm:spPr>
        <a:solidFill>
          <a:schemeClr val="accent5">
            <a:lumMod val="20000"/>
            <a:lumOff val="80000"/>
          </a:schemeClr>
        </a:solidFill>
        <a:ln>
          <a:solidFill>
            <a:schemeClr val="accent6">
              <a:lumMod val="50000"/>
            </a:schemeClr>
          </a:solidFill>
        </a:ln>
      </dgm:spPr>
      <dgm:t>
        <a:bodyPr/>
        <a:lstStyle/>
        <a:p>
          <a:r>
            <a:rPr lang="en-AU" sz="1400" b="1" dirty="0">
              <a:solidFill>
                <a:schemeClr val="accent1">
                  <a:lumMod val="75000"/>
                </a:schemeClr>
              </a:solidFill>
              <a:latin typeface="Batang" panose="02030600000101010101" pitchFamily="18" charset="-127"/>
              <a:ea typeface="Batang" panose="02030600000101010101" pitchFamily="18" charset="-127"/>
            </a:rPr>
            <a:t> </a:t>
          </a:r>
        </a:p>
      </dgm:t>
    </dgm:pt>
    <dgm:pt modelId="{C0B25318-6931-EC48-8D81-3B0AE85C86CA}" type="parTrans" cxnId="{6C53A702-5866-1A4A-82E4-381C84B74BFC}">
      <dgm:prSet/>
      <dgm:spPr/>
      <dgm:t>
        <a:bodyPr/>
        <a:lstStyle/>
        <a:p>
          <a:endParaRPr lang="en-GB" b="1"/>
        </a:p>
      </dgm:t>
    </dgm:pt>
    <dgm:pt modelId="{BD43F86C-7B85-214E-928A-F76FF803CF80}" type="sibTrans" cxnId="{6C53A702-5866-1A4A-82E4-381C84B74BFC}">
      <dgm:prSet/>
      <dgm:spPr>
        <a:solidFill>
          <a:schemeClr val="accent5">
            <a:lumMod val="20000"/>
            <a:lumOff val="80000"/>
          </a:schemeClr>
        </a:solidFill>
        <a:ln>
          <a:solidFill>
            <a:schemeClr val="accent6">
              <a:lumMod val="50000"/>
            </a:schemeClr>
          </a:solidFill>
        </a:ln>
      </dgm:spPr>
      <dgm:t>
        <a:bodyPr/>
        <a:lstStyle/>
        <a:p>
          <a:endParaRPr lang="en-GB" sz="1400" b="1">
            <a:solidFill>
              <a:schemeClr val="accent1">
                <a:lumMod val="75000"/>
              </a:schemeClr>
            </a:solidFill>
          </a:endParaRPr>
        </a:p>
      </dgm:t>
    </dgm:pt>
    <dgm:pt modelId="{70033CD8-FDC6-5449-B48A-3D7A936697F4}">
      <dgm:prSet custT="1"/>
      <dgm:spPr>
        <a:solidFill>
          <a:schemeClr val="accent5">
            <a:lumMod val="40000"/>
            <a:lumOff val="60000"/>
          </a:schemeClr>
        </a:solidFill>
        <a:ln>
          <a:solidFill>
            <a:schemeClr val="accent6">
              <a:lumMod val="50000"/>
            </a:schemeClr>
          </a:solidFill>
        </a:ln>
      </dgm:spPr>
      <dgm:t>
        <a:bodyPr/>
        <a:lstStyle/>
        <a:p>
          <a:r>
            <a:rPr lang="en-AU" sz="1400" b="1" dirty="0">
              <a:solidFill>
                <a:schemeClr val="accent1">
                  <a:lumMod val="75000"/>
                </a:schemeClr>
              </a:solidFill>
              <a:latin typeface="Batang" panose="02030600000101010101" pitchFamily="18" charset="-127"/>
              <a:ea typeface="Batang" panose="02030600000101010101" pitchFamily="18" charset="-127"/>
            </a:rPr>
            <a:t>He went to Caliph Abu Bakr </a:t>
          </a:r>
          <a:r>
            <a:rPr lang="en-GB" sz="1400" b="1" dirty="0">
              <a:solidFill>
                <a:schemeClr val="accent1">
                  <a:lumMod val="75000"/>
                </a:schemeClr>
              </a:solidFill>
              <a:latin typeface="Batang" panose="02030600000101010101" pitchFamily="18" charset="-127"/>
              <a:ea typeface="Batang" panose="02030600000101010101" pitchFamily="18" charset="-127"/>
            </a:rPr>
            <a:t>suggesting </a:t>
          </a:r>
          <a:r>
            <a:rPr lang="en-AU" sz="1400" b="1" dirty="0">
              <a:solidFill>
                <a:schemeClr val="accent1">
                  <a:lumMod val="75000"/>
                </a:schemeClr>
              </a:solidFill>
              <a:latin typeface="Batang" panose="02030600000101010101" pitchFamily="18" charset="-127"/>
              <a:ea typeface="Batang" panose="02030600000101010101" pitchFamily="18" charset="-127"/>
            </a:rPr>
            <a:t>and advising him to have the whole Quran written down in one book in order to preserve it from being lost. </a:t>
          </a:r>
        </a:p>
      </dgm:t>
    </dgm:pt>
    <dgm:pt modelId="{72A2510E-6D13-8249-A615-28A0C8369F95}" type="parTrans" cxnId="{E082C134-8BC3-0A4A-AF17-54843E26245E}">
      <dgm:prSet/>
      <dgm:spPr/>
      <dgm:t>
        <a:bodyPr/>
        <a:lstStyle/>
        <a:p>
          <a:endParaRPr lang="en-GB" b="1"/>
        </a:p>
      </dgm:t>
    </dgm:pt>
    <dgm:pt modelId="{61CB856F-E45F-854D-BEE8-C1A9F08E56DD}" type="sibTrans" cxnId="{E082C134-8BC3-0A4A-AF17-54843E26245E}">
      <dgm:prSet/>
      <dgm:spPr/>
      <dgm:t>
        <a:bodyPr/>
        <a:lstStyle/>
        <a:p>
          <a:endParaRPr lang="en-GB" b="1"/>
        </a:p>
      </dgm:t>
    </dgm:pt>
    <dgm:pt modelId="{4057995A-C4DD-194C-A658-EF19451BDA67}">
      <dgm:prSet custT="1"/>
      <dgm:spPr>
        <a:solidFill>
          <a:schemeClr val="accent5">
            <a:lumMod val="20000"/>
            <a:lumOff val="80000"/>
          </a:schemeClr>
        </a:solidFill>
        <a:ln>
          <a:solidFill>
            <a:schemeClr val="accent6">
              <a:lumMod val="50000"/>
            </a:schemeClr>
          </a:solidFill>
        </a:ln>
      </dgm:spPr>
      <dgm:t>
        <a:bodyPr/>
        <a:lstStyle/>
        <a:p>
          <a:r>
            <a:rPr lang="en-AU" sz="1400" b="1" dirty="0">
              <a:solidFill>
                <a:schemeClr val="accent1">
                  <a:lumMod val="75000"/>
                </a:schemeClr>
              </a:solidFill>
              <a:latin typeface="Batang" panose="02030600000101010101" pitchFamily="18" charset="-127"/>
              <a:ea typeface="Batang" panose="02030600000101010101" pitchFamily="18" charset="-127"/>
            </a:rPr>
            <a:t>Abu Bakr at first was hesitant refused to do so, because the Prophet</a:t>
          </a:r>
          <a:r>
            <a:rPr lang="en-AU" sz="1400" b="1" i="0" dirty="0">
              <a:solidFill>
                <a:schemeClr val="accent1">
                  <a:lumMod val="75000"/>
                </a:schemeClr>
              </a:solidFill>
              <a:latin typeface="Batang" panose="02030600000101010101" pitchFamily="18" charset="-127"/>
              <a:ea typeface="Batang" panose="02030600000101010101" pitchFamily="18" charset="-127"/>
            </a:rPr>
            <a:t> </a:t>
          </a:r>
          <a:r>
            <a:rPr lang="en-AU" sz="1400" b="1" i="0" dirty="0" err="1">
              <a:solidFill>
                <a:schemeClr val="accent1">
                  <a:lumMod val="75000"/>
                </a:schemeClr>
              </a:solidFill>
              <a:latin typeface="Batang" panose="02030600000101010101" pitchFamily="18" charset="-127"/>
              <a:ea typeface="Batang" panose="02030600000101010101" pitchFamily="18" charset="-127"/>
            </a:rPr>
            <a:t>ﷺ</a:t>
          </a:r>
          <a:r>
            <a:rPr lang="en-AU" sz="1400" b="1" i="0" dirty="0">
              <a:solidFill>
                <a:schemeClr val="accent1">
                  <a:lumMod val="75000"/>
                </a:schemeClr>
              </a:solidFill>
              <a:latin typeface="Batang" panose="02030600000101010101" pitchFamily="18" charset="-127"/>
              <a:ea typeface="Batang" panose="02030600000101010101" pitchFamily="18" charset="-127"/>
            </a:rPr>
            <a:t> </a:t>
          </a:r>
          <a:r>
            <a:rPr lang="en-AU" sz="1400" b="1" dirty="0">
              <a:solidFill>
                <a:schemeClr val="accent1">
                  <a:lumMod val="75000"/>
                </a:schemeClr>
              </a:solidFill>
              <a:latin typeface="Batang" panose="02030600000101010101" pitchFamily="18" charset="-127"/>
              <a:ea typeface="Batang" panose="02030600000101010101" pitchFamily="18" charset="-127"/>
            </a:rPr>
            <a:t>had warned them about changing the religion.</a:t>
          </a:r>
        </a:p>
      </dgm:t>
    </dgm:pt>
    <dgm:pt modelId="{F9135D91-0133-F246-B92F-8B65993DCB14}" type="parTrans" cxnId="{EB26D199-EAE4-C040-B7A4-161FCC838C04}">
      <dgm:prSet/>
      <dgm:spPr/>
      <dgm:t>
        <a:bodyPr/>
        <a:lstStyle/>
        <a:p>
          <a:endParaRPr lang="en-GB" b="1"/>
        </a:p>
      </dgm:t>
    </dgm:pt>
    <dgm:pt modelId="{E89163CD-54B7-E14C-8CC7-CE410EE70005}" type="sibTrans" cxnId="{EB26D199-EAE4-C040-B7A4-161FCC838C04}">
      <dgm:prSet/>
      <dgm:spPr/>
      <dgm:t>
        <a:bodyPr/>
        <a:lstStyle/>
        <a:p>
          <a:endParaRPr lang="en-GB" b="1"/>
        </a:p>
      </dgm:t>
    </dgm:pt>
    <dgm:pt modelId="{95107A67-2D22-9540-9A1F-8BC46D849A71}">
      <dgm:prSet custT="1"/>
      <dgm:spPr>
        <a:solidFill>
          <a:schemeClr val="accent5">
            <a:lumMod val="40000"/>
            <a:lumOff val="60000"/>
          </a:schemeClr>
        </a:solidFill>
        <a:ln>
          <a:solidFill>
            <a:schemeClr val="accent6">
              <a:lumMod val="50000"/>
            </a:schemeClr>
          </a:solidFill>
        </a:ln>
      </dgm:spPr>
      <dgm:t>
        <a:bodyPr/>
        <a:lstStyle/>
        <a:p>
          <a:r>
            <a:rPr lang="en-AU" sz="1400" b="1" dirty="0">
              <a:solidFill>
                <a:schemeClr val="accent1">
                  <a:lumMod val="75000"/>
                </a:schemeClr>
              </a:solidFill>
              <a:latin typeface="Batang" panose="02030600000101010101" pitchFamily="18" charset="-127"/>
              <a:ea typeface="Batang" panose="02030600000101010101" pitchFamily="18" charset="-127"/>
            </a:rPr>
            <a:t>However, after thinking over the situation carefully, he came to realize that ‘Umar’s advice was right and that it was not really changing in the religion. To Compile all of what was written into one complete book was then only the completion of what the Prophet </a:t>
          </a:r>
          <a:r>
            <a:rPr lang="ar" sz="1400" b="1" i="0" dirty="0">
              <a:solidFill>
                <a:schemeClr val="accent1">
                  <a:lumMod val="75000"/>
                </a:schemeClr>
              </a:solidFill>
              <a:effectLst/>
              <a:latin typeface="Chalkboard" panose="03050602040202020205" pitchFamily="66" charset="77"/>
            </a:rPr>
            <a:t>ﷺ</a:t>
          </a:r>
          <a:r>
            <a:rPr lang="en-AU" sz="1400" b="1" i="0" dirty="0">
              <a:solidFill>
                <a:schemeClr val="accent1">
                  <a:lumMod val="75000"/>
                </a:schemeClr>
              </a:solidFill>
              <a:latin typeface="Batang" panose="02030600000101010101" pitchFamily="18" charset="-127"/>
              <a:ea typeface="Batang" panose="02030600000101010101" pitchFamily="18" charset="-127"/>
            </a:rPr>
            <a:t> </a:t>
          </a:r>
          <a:r>
            <a:rPr lang="en-AU" sz="1400" b="1" dirty="0">
              <a:solidFill>
                <a:schemeClr val="accent1">
                  <a:lumMod val="75000"/>
                </a:schemeClr>
              </a:solidFill>
              <a:latin typeface="Batang" panose="02030600000101010101" pitchFamily="18" charset="-127"/>
              <a:ea typeface="Batang" panose="02030600000101010101" pitchFamily="18" charset="-127"/>
            </a:rPr>
            <a:t>had begun. </a:t>
          </a:r>
        </a:p>
      </dgm:t>
    </dgm:pt>
    <dgm:pt modelId="{C39FD4BF-795A-D347-B6A3-BB142B614BC5}" type="parTrans" cxnId="{EDC670BC-E003-C24B-AC9F-76E27EEBFF11}">
      <dgm:prSet/>
      <dgm:spPr/>
      <dgm:t>
        <a:bodyPr/>
        <a:lstStyle/>
        <a:p>
          <a:endParaRPr lang="en-GB" b="1"/>
        </a:p>
      </dgm:t>
    </dgm:pt>
    <dgm:pt modelId="{E41F42C1-92D6-DA4E-9B7F-F45DC0B08869}" type="sibTrans" cxnId="{EDC670BC-E003-C24B-AC9F-76E27EEBFF11}">
      <dgm:prSet/>
      <dgm:spPr/>
      <dgm:t>
        <a:bodyPr/>
        <a:lstStyle/>
        <a:p>
          <a:endParaRPr lang="en-GB" b="1"/>
        </a:p>
      </dgm:t>
    </dgm:pt>
    <dgm:pt modelId="{1F63E568-99AF-BB45-B3B3-DC1DD4B19F5F}">
      <dgm:prSet custT="1"/>
      <dgm:spPr>
        <a:solidFill>
          <a:schemeClr val="accent5">
            <a:lumMod val="20000"/>
            <a:lumOff val="80000"/>
          </a:schemeClr>
        </a:solidFill>
        <a:ln>
          <a:solidFill>
            <a:schemeClr val="accent6">
              <a:lumMod val="50000"/>
            </a:schemeClr>
          </a:solidFill>
        </a:ln>
      </dgm:spPr>
      <dgm:t>
        <a:bodyPr/>
        <a:lstStyle/>
        <a:p>
          <a:r>
            <a:rPr lang="en-GB" sz="1400" b="1" dirty="0">
              <a:solidFill>
                <a:schemeClr val="accent1">
                  <a:lumMod val="75000"/>
                </a:schemeClr>
              </a:solidFill>
              <a:latin typeface="Batang" panose="02030600000101010101" pitchFamily="18" charset="-127"/>
              <a:ea typeface="Batang" panose="02030600000101010101" pitchFamily="18" charset="-127"/>
            </a:rPr>
            <a:t>Zaid ibn Thabit was requested by Abu Bakar to head a committee which would gather all the scattered recordings of the Qur’an and prepare a </a:t>
          </a:r>
          <a:r>
            <a:rPr lang="en-GB" sz="1400" b="1" i="1" dirty="0" err="1">
              <a:solidFill>
                <a:schemeClr val="accent1">
                  <a:lumMod val="75000"/>
                </a:schemeClr>
              </a:solidFill>
              <a:latin typeface="Batang" panose="02030600000101010101" pitchFamily="18" charset="-127"/>
              <a:ea typeface="Batang" panose="02030600000101010101" pitchFamily="18" charset="-127"/>
            </a:rPr>
            <a:t>suhuf</a:t>
          </a:r>
          <a:r>
            <a:rPr lang="en-GB" sz="1400" b="1" i="1" dirty="0">
              <a:solidFill>
                <a:schemeClr val="accent1">
                  <a:lumMod val="75000"/>
                </a:schemeClr>
              </a:solidFill>
              <a:latin typeface="Batang" panose="02030600000101010101" pitchFamily="18" charset="-127"/>
              <a:ea typeface="Batang" panose="02030600000101010101" pitchFamily="18" charset="-127"/>
            </a:rPr>
            <a:t>. Zaid saw </a:t>
          </a:r>
          <a:r>
            <a:rPr lang="en-AU" sz="1400" b="1" dirty="0">
              <a:solidFill>
                <a:schemeClr val="accent1">
                  <a:lumMod val="75000"/>
                </a:schemeClr>
              </a:solidFill>
              <a:effectLst/>
              <a:latin typeface="Batang" panose="02030600000101010101" pitchFamily="18" charset="-127"/>
              <a:ea typeface="Batang" panose="02030600000101010101" pitchFamily="18" charset="-127"/>
            </a:rPr>
            <a:t>the project as a very weighty task</a:t>
          </a:r>
          <a:r>
            <a:rPr lang="en-AU" sz="1400" b="1" dirty="0">
              <a:effectLst/>
              <a:latin typeface="TimesNewRomanPSMT"/>
            </a:rPr>
            <a:t>. </a:t>
          </a:r>
          <a:endParaRPr lang="en-AU" sz="1400" b="1" dirty="0">
            <a:solidFill>
              <a:schemeClr val="accent1">
                <a:lumMod val="75000"/>
              </a:schemeClr>
            </a:solidFill>
            <a:latin typeface="Batang" panose="02030600000101010101" pitchFamily="18" charset="-127"/>
            <a:ea typeface="Batang" panose="02030600000101010101" pitchFamily="18" charset="-127"/>
          </a:endParaRPr>
        </a:p>
      </dgm:t>
    </dgm:pt>
    <dgm:pt modelId="{F892F59F-6076-BE4E-8C47-8B51427F43E4}" type="parTrans" cxnId="{84EF1CA3-6C1B-164D-ADAE-B933A5E2D26B}">
      <dgm:prSet/>
      <dgm:spPr/>
      <dgm:t>
        <a:bodyPr/>
        <a:lstStyle/>
        <a:p>
          <a:endParaRPr lang="en-GB" b="1"/>
        </a:p>
      </dgm:t>
    </dgm:pt>
    <dgm:pt modelId="{122B78A6-19F4-C84A-A3DA-485C82E02D27}" type="sibTrans" cxnId="{84EF1CA3-6C1B-164D-ADAE-B933A5E2D26B}">
      <dgm:prSet/>
      <dgm:spPr/>
      <dgm:t>
        <a:bodyPr/>
        <a:lstStyle/>
        <a:p>
          <a:endParaRPr lang="en-GB" b="1"/>
        </a:p>
      </dgm:t>
    </dgm:pt>
    <dgm:pt modelId="{0B9BEB98-4E74-5E46-8534-3556BBB8F4F2}">
      <dgm:prSet custT="1"/>
      <dgm:spPr>
        <a:solidFill>
          <a:schemeClr val="accent5">
            <a:lumMod val="40000"/>
            <a:lumOff val="60000"/>
          </a:schemeClr>
        </a:solidFill>
        <a:ln>
          <a:solidFill>
            <a:schemeClr val="accent6">
              <a:lumMod val="50000"/>
            </a:schemeClr>
          </a:solidFill>
        </a:ln>
      </dgm:spPr>
      <dgm:t>
        <a:bodyPr/>
        <a:lstStyle/>
        <a:p>
          <a:r>
            <a:rPr lang="en-GB" sz="1400" b="1" dirty="0">
              <a:solidFill>
                <a:schemeClr val="accent1">
                  <a:lumMod val="75000"/>
                </a:schemeClr>
              </a:solidFill>
              <a:latin typeface="Batang" panose="02030600000101010101" pitchFamily="18" charset="-127"/>
              <a:ea typeface="Batang" panose="02030600000101010101" pitchFamily="18" charset="-127"/>
            </a:rPr>
            <a:t>To safeguard the compilation from errors, the committee accepted only materials which had been written down in the presence of the Prophet </a:t>
          </a:r>
          <a:r>
            <a:rPr lang="ar" sz="1400" b="1" i="0" dirty="0">
              <a:solidFill>
                <a:schemeClr val="accent1">
                  <a:lumMod val="75000"/>
                </a:schemeClr>
              </a:solidFill>
              <a:effectLst/>
              <a:latin typeface="Chalkboard" panose="03050602040202020205" pitchFamily="66" charset="77"/>
            </a:rPr>
            <a:t>ﷺ</a:t>
          </a:r>
          <a:r>
            <a:rPr lang="en-AU" sz="1400" b="1" i="0" dirty="0">
              <a:solidFill>
                <a:schemeClr val="accent1">
                  <a:lumMod val="75000"/>
                </a:schemeClr>
              </a:solidFill>
              <a:effectLst/>
              <a:latin typeface="Chalkboard" panose="03050602040202020205" pitchFamily="66" charset="77"/>
            </a:rPr>
            <a:t> </a:t>
          </a:r>
          <a:r>
            <a:rPr lang="en-GB" sz="1400" b="1" dirty="0">
              <a:solidFill>
                <a:schemeClr val="accent1">
                  <a:lumMod val="75000"/>
                </a:schemeClr>
              </a:solidFill>
              <a:latin typeface="Batang" panose="02030600000101010101" pitchFamily="18" charset="-127"/>
              <a:ea typeface="Batang" panose="02030600000101010101" pitchFamily="18" charset="-127"/>
            </a:rPr>
            <a:t>himself, and which could be verified by at least two reliable witnesses who had actually heard the Prophet </a:t>
          </a:r>
          <a:r>
            <a:rPr lang="en-AU" sz="1400" b="1" i="0" dirty="0" err="1">
              <a:solidFill>
                <a:schemeClr val="accent1">
                  <a:lumMod val="75000"/>
                </a:schemeClr>
              </a:solidFill>
              <a:latin typeface="Batang" panose="02030600000101010101" pitchFamily="18" charset="-127"/>
              <a:ea typeface="Batang" panose="02030600000101010101" pitchFamily="18" charset="-127"/>
            </a:rPr>
            <a:t>ﷺ</a:t>
          </a:r>
          <a:r>
            <a:rPr lang="en-GB" sz="1400" b="1" dirty="0">
              <a:solidFill>
                <a:schemeClr val="accent1">
                  <a:lumMod val="75000"/>
                </a:schemeClr>
              </a:solidFill>
              <a:latin typeface="Batang" panose="02030600000101010101" pitchFamily="18" charset="-127"/>
              <a:ea typeface="Batang" panose="02030600000101010101" pitchFamily="18" charset="-127"/>
            </a:rPr>
            <a:t> recite the passage in question. </a:t>
          </a:r>
          <a:endParaRPr lang="en-AU" sz="1400" b="1" dirty="0">
            <a:solidFill>
              <a:schemeClr val="accent1">
                <a:lumMod val="75000"/>
              </a:schemeClr>
            </a:solidFill>
            <a:latin typeface="Batang" panose="02030600000101010101" pitchFamily="18" charset="-127"/>
            <a:ea typeface="Batang" panose="02030600000101010101" pitchFamily="18" charset="-127"/>
          </a:endParaRPr>
        </a:p>
      </dgm:t>
    </dgm:pt>
    <dgm:pt modelId="{10E75AE2-F816-B847-AFD2-2821028B6DC0}" type="parTrans" cxnId="{27D8AD92-F196-964B-A42C-BB5E1A0D0F81}">
      <dgm:prSet/>
      <dgm:spPr/>
      <dgm:t>
        <a:bodyPr/>
        <a:lstStyle/>
        <a:p>
          <a:endParaRPr lang="en-GB" b="1"/>
        </a:p>
      </dgm:t>
    </dgm:pt>
    <dgm:pt modelId="{23FAED1B-4FD9-5D4D-A7A5-F6D8D62986B1}" type="sibTrans" cxnId="{27D8AD92-F196-964B-A42C-BB5E1A0D0F81}">
      <dgm:prSet/>
      <dgm:spPr/>
      <dgm:t>
        <a:bodyPr/>
        <a:lstStyle/>
        <a:p>
          <a:endParaRPr lang="en-GB" b="1"/>
        </a:p>
      </dgm:t>
    </dgm:pt>
    <dgm:pt modelId="{E8EB7704-B29D-0C47-B3F3-0464632AD771}">
      <dgm:prSet custT="1"/>
      <dgm:spPr>
        <a:solidFill>
          <a:schemeClr val="accent5">
            <a:lumMod val="20000"/>
            <a:lumOff val="80000"/>
          </a:schemeClr>
        </a:solidFill>
        <a:ln>
          <a:solidFill>
            <a:schemeClr val="accent6">
              <a:lumMod val="50000"/>
            </a:schemeClr>
          </a:solidFill>
        </a:ln>
      </dgm:spPr>
      <dgm:t>
        <a:bodyPr/>
        <a:lstStyle/>
        <a:p>
          <a:r>
            <a:rPr lang="en-GB" sz="1400" b="1" dirty="0">
              <a:solidFill>
                <a:schemeClr val="accent1">
                  <a:lumMod val="75000"/>
                </a:schemeClr>
              </a:solidFill>
              <a:latin typeface="Batang" panose="02030600000101010101" pitchFamily="18" charset="-127"/>
              <a:ea typeface="Batang" panose="02030600000101010101" pitchFamily="18" charset="-127"/>
            </a:rPr>
            <a:t>After the compilation, the sheets were kept with the Caliph </a:t>
          </a:r>
          <a:r>
            <a:rPr lang="en-GB" sz="1400" b="1" i="1" dirty="0">
              <a:solidFill>
                <a:schemeClr val="accent1">
                  <a:lumMod val="75000"/>
                </a:schemeClr>
              </a:solidFill>
              <a:latin typeface="Batang" panose="02030600000101010101" pitchFamily="18" charset="-127"/>
              <a:ea typeface="Batang" panose="02030600000101010101" pitchFamily="18" charset="-127"/>
            </a:rPr>
            <a:t>Abu</a:t>
          </a:r>
          <a:r>
            <a:rPr lang="en-GB" sz="1400" b="1" dirty="0">
              <a:solidFill>
                <a:schemeClr val="accent1">
                  <a:lumMod val="75000"/>
                </a:schemeClr>
              </a:solidFill>
              <a:latin typeface="Batang" panose="02030600000101010101" pitchFamily="18" charset="-127"/>
              <a:ea typeface="Batang" panose="02030600000101010101" pitchFamily="18" charset="-127"/>
            </a:rPr>
            <a:t> </a:t>
          </a:r>
          <a:r>
            <a:rPr lang="en-GB" sz="1400" b="1" i="1" dirty="0">
              <a:solidFill>
                <a:schemeClr val="accent1">
                  <a:lumMod val="75000"/>
                </a:schemeClr>
              </a:solidFill>
              <a:latin typeface="Batang" panose="02030600000101010101" pitchFamily="18" charset="-127"/>
              <a:ea typeface="Batang" panose="02030600000101010101" pitchFamily="18" charset="-127"/>
            </a:rPr>
            <a:t>Bakar</a:t>
          </a:r>
          <a:r>
            <a:rPr lang="en-GB" sz="1400" b="1" dirty="0">
              <a:solidFill>
                <a:schemeClr val="accent1">
                  <a:lumMod val="75000"/>
                </a:schemeClr>
              </a:solidFill>
              <a:latin typeface="Batang" panose="02030600000101010101" pitchFamily="18" charset="-127"/>
              <a:ea typeface="Batang" panose="02030600000101010101" pitchFamily="18" charset="-127"/>
            </a:rPr>
            <a:t> (d.13 AH/634 CE), then passed on to Caliph </a:t>
          </a:r>
          <a:r>
            <a:rPr lang="en-GB" sz="1400" b="1" i="1" dirty="0">
              <a:solidFill>
                <a:schemeClr val="accent1">
                  <a:lumMod val="75000"/>
                </a:schemeClr>
              </a:solidFill>
              <a:latin typeface="Batang" panose="02030600000101010101" pitchFamily="18" charset="-127"/>
              <a:ea typeface="Batang" panose="02030600000101010101" pitchFamily="18" charset="-127"/>
            </a:rPr>
            <a:t>Umar</a:t>
          </a:r>
          <a:r>
            <a:rPr lang="en-GB" sz="1400" b="1" dirty="0">
              <a:solidFill>
                <a:schemeClr val="accent1">
                  <a:lumMod val="75000"/>
                </a:schemeClr>
              </a:solidFill>
              <a:latin typeface="Batang" panose="02030600000101010101" pitchFamily="18" charset="-127"/>
              <a:ea typeface="Batang" panose="02030600000101010101" pitchFamily="18" charset="-127"/>
            </a:rPr>
            <a:t> (13-23 AH/634-644 CE),’s  and then to </a:t>
          </a:r>
          <a:r>
            <a:rPr lang="en-GB" sz="1400" b="1" i="1" dirty="0">
              <a:solidFill>
                <a:schemeClr val="accent1">
                  <a:lumMod val="75000"/>
                </a:schemeClr>
              </a:solidFill>
              <a:latin typeface="Batang" panose="02030600000101010101" pitchFamily="18" charset="-127"/>
              <a:ea typeface="Batang" panose="02030600000101010101" pitchFamily="18" charset="-127"/>
            </a:rPr>
            <a:t>Umar’s</a:t>
          </a:r>
          <a:r>
            <a:rPr lang="en-GB" sz="1400" b="1" dirty="0">
              <a:solidFill>
                <a:schemeClr val="accent1">
                  <a:lumMod val="75000"/>
                </a:schemeClr>
              </a:solidFill>
              <a:latin typeface="Batang" panose="02030600000101010101" pitchFamily="18" charset="-127"/>
              <a:ea typeface="Batang" panose="02030600000101010101" pitchFamily="18" charset="-127"/>
            </a:rPr>
            <a:t> daughter </a:t>
          </a:r>
          <a:r>
            <a:rPr lang="en-GB" sz="1400" b="1" i="1" dirty="0" err="1">
              <a:solidFill>
                <a:schemeClr val="accent1">
                  <a:lumMod val="75000"/>
                </a:schemeClr>
              </a:solidFill>
              <a:latin typeface="Batang" panose="02030600000101010101" pitchFamily="18" charset="-127"/>
              <a:ea typeface="Batang" panose="02030600000101010101" pitchFamily="18" charset="-127"/>
            </a:rPr>
            <a:t>Hafswa</a:t>
          </a:r>
          <a:r>
            <a:rPr lang="en-GB" sz="1400" b="1" dirty="0">
              <a:solidFill>
                <a:schemeClr val="accent1">
                  <a:lumMod val="75000"/>
                </a:schemeClr>
              </a:solidFill>
              <a:latin typeface="Batang" panose="02030600000101010101" pitchFamily="18" charset="-127"/>
              <a:ea typeface="Batang" panose="02030600000101010101" pitchFamily="18" charset="-127"/>
            </a:rPr>
            <a:t>, the Prophet’s widow. </a:t>
          </a:r>
          <a:r>
            <a:rPr lang="en-GB" sz="1400" b="1" i="1" dirty="0">
              <a:solidFill>
                <a:schemeClr val="accent1">
                  <a:lumMod val="75000"/>
                </a:schemeClr>
              </a:solidFill>
              <a:latin typeface="Batang" panose="02030600000101010101" pitchFamily="18" charset="-127"/>
              <a:ea typeface="Batang" panose="02030600000101010101" pitchFamily="18" charset="-127"/>
            </a:rPr>
            <a:t>  </a:t>
          </a:r>
          <a:endParaRPr lang="en-AU" sz="1400" b="1" dirty="0">
            <a:solidFill>
              <a:schemeClr val="accent1">
                <a:lumMod val="75000"/>
              </a:schemeClr>
            </a:solidFill>
            <a:latin typeface="Batang" panose="02030600000101010101" pitchFamily="18" charset="-127"/>
            <a:ea typeface="Batang" panose="02030600000101010101" pitchFamily="18" charset="-127"/>
          </a:endParaRPr>
        </a:p>
      </dgm:t>
    </dgm:pt>
    <dgm:pt modelId="{33CCBE9C-2268-1D42-A6FC-AD6BB2571EE4}" type="parTrans" cxnId="{B0DCE581-7DA1-E241-8B31-C43849762792}">
      <dgm:prSet/>
      <dgm:spPr/>
      <dgm:t>
        <a:bodyPr/>
        <a:lstStyle/>
        <a:p>
          <a:endParaRPr lang="en-GB" b="1"/>
        </a:p>
      </dgm:t>
    </dgm:pt>
    <dgm:pt modelId="{7EF35E53-746D-BB4C-B11D-DC7F6C1DA6DC}" type="sibTrans" cxnId="{B0DCE581-7DA1-E241-8B31-C43849762792}">
      <dgm:prSet/>
      <dgm:spPr/>
      <dgm:t>
        <a:bodyPr/>
        <a:lstStyle/>
        <a:p>
          <a:endParaRPr lang="en-GB" b="1"/>
        </a:p>
      </dgm:t>
    </dgm:pt>
    <dgm:pt modelId="{710CFA76-9D6D-CB4D-9410-3B7161D45DC0}" type="pres">
      <dgm:prSet presAssocID="{C7D6BAF1-8741-A341-B331-BB131897DEE0}" presName="Name0" presStyleCnt="0">
        <dgm:presLayoutVars>
          <dgm:dir/>
        </dgm:presLayoutVars>
      </dgm:prSet>
      <dgm:spPr/>
      <dgm:t>
        <a:bodyPr/>
        <a:lstStyle/>
        <a:p>
          <a:endParaRPr lang="en-US"/>
        </a:p>
      </dgm:t>
    </dgm:pt>
    <dgm:pt modelId="{B68C5836-C2C7-8749-A629-D69501CD8EB9}" type="pres">
      <dgm:prSet presAssocID="{BD43F86C-7B85-214E-928A-F76FF803CF80}" presName="picture_1" presStyleLbl="bgImgPlace1" presStyleIdx="0" presStyleCnt="1" custLinFactNeighborX="11454" custLinFactNeighborY="-3436"/>
      <dgm:spPr/>
      <dgm:t>
        <a:bodyPr/>
        <a:lstStyle/>
        <a:p>
          <a:endParaRPr lang="en-US"/>
        </a:p>
      </dgm:t>
    </dgm:pt>
    <dgm:pt modelId="{D2168D82-ACEB-5D45-B249-674F460C390E}" type="pres">
      <dgm:prSet presAssocID="{FA6A8CED-DC99-C048-B86F-C8C18933D26A}" presName="text_1" presStyleLbl="node1" presStyleIdx="0" presStyleCnt="0">
        <dgm:presLayoutVars>
          <dgm:bulletEnabled val="1"/>
        </dgm:presLayoutVars>
      </dgm:prSet>
      <dgm:spPr/>
      <dgm:t>
        <a:bodyPr/>
        <a:lstStyle/>
        <a:p>
          <a:endParaRPr lang="en-US"/>
        </a:p>
      </dgm:t>
    </dgm:pt>
    <dgm:pt modelId="{C96457D4-BCC0-3F47-AC59-8696FDD172C0}" type="pres">
      <dgm:prSet presAssocID="{C7D6BAF1-8741-A341-B331-BB131897DEE0}" presName="linV" presStyleCnt="0"/>
      <dgm:spPr/>
    </dgm:pt>
    <dgm:pt modelId="{47888ADE-877D-2D47-AF11-8023B5EEB9E7}" type="pres">
      <dgm:prSet presAssocID="{70033CD8-FDC6-5449-B48A-3D7A936697F4}" presName="pair" presStyleCnt="0"/>
      <dgm:spPr/>
    </dgm:pt>
    <dgm:pt modelId="{986CC59E-C1DC-5744-B53B-B6A9C7FE2358}" type="pres">
      <dgm:prSet presAssocID="{70033CD8-FDC6-5449-B48A-3D7A936697F4}" presName="spaceH" presStyleLbl="node1" presStyleIdx="0" presStyleCnt="0"/>
      <dgm:spPr/>
    </dgm:pt>
    <dgm:pt modelId="{2213AB96-FCE3-3B46-A087-4D6CDCF64EC8}" type="pres">
      <dgm:prSet presAssocID="{70033CD8-FDC6-5449-B48A-3D7A936697F4}" presName="desPictures" presStyleLbl="alignImgPlace1" presStyleIdx="0" presStyleCnt="6"/>
      <dgm:spPr>
        <a:solidFill>
          <a:schemeClr val="accent5">
            <a:lumMod val="20000"/>
            <a:lumOff val="80000"/>
          </a:schemeClr>
        </a:solidFill>
        <a:ln>
          <a:solidFill>
            <a:schemeClr val="accent6">
              <a:lumMod val="50000"/>
            </a:schemeClr>
          </a:solidFill>
        </a:ln>
      </dgm:spPr>
    </dgm:pt>
    <dgm:pt modelId="{F29671CF-63D1-364D-BE04-3212E48C35E4}" type="pres">
      <dgm:prSet presAssocID="{70033CD8-FDC6-5449-B48A-3D7A936697F4}" presName="desTextWrapper" presStyleCnt="0"/>
      <dgm:spPr/>
    </dgm:pt>
    <dgm:pt modelId="{87510131-D856-6044-82E4-5B77C484326E}" type="pres">
      <dgm:prSet presAssocID="{70033CD8-FDC6-5449-B48A-3D7A936697F4}" presName="desText" presStyleLbl="revTx" presStyleIdx="0" presStyleCnt="6">
        <dgm:presLayoutVars>
          <dgm:bulletEnabled val="1"/>
        </dgm:presLayoutVars>
      </dgm:prSet>
      <dgm:spPr/>
      <dgm:t>
        <a:bodyPr/>
        <a:lstStyle/>
        <a:p>
          <a:endParaRPr lang="en-US"/>
        </a:p>
      </dgm:t>
    </dgm:pt>
    <dgm:pt modelId="{5AC68DED-10AC-F24D-9676-FC47FD8409B3}" type="pres">
      <dgm:prSet presAssocID="{61CB856F-E45F-854D-BEE8-C1A9F08E56DD}" presName="spaceV" presStyleCnt="0"/>
      <dgm:spPr/>
    </dgm:pt>
    <dgm:pt modelId="{86354278-81FC-F24B-BF7C-39E285BD09AC}" type="pres">
      <dgm:prSet presAssocID="{4057995A-C4DD-194C-A658-EF19451BDA67}" presName="pair" presStyleCnt="0"/>
      <dgm:spPr/>
    </dgm:pt>
    <dgm:pt modelId="{539CDF26-EFBE-9947-AF38-57B946451CB6}" type="pres">
      <dgm:prSet presAssocID="{4057995A-C4DD-194C-A658-EF19451BDA67}" presName="spaceH" presStyleLbl="node1" presStyleIdx="0" presStyleCnt="0"/>
      <dgm:spPr/>
    </dgm:pt>
    <dgm:pt modelId="{FA3C023C-9A6A-DF4C-ACCE-E2CA4E43248B}" type="pres">
      <dgm:prSet presAssocID="{4057995A-C4DD-194C-A658-EF19451BDA67}" presName="desPictures" presStyleLbl="alignImgPlace1" presStyleIdx="1" presStyleCnt="6"/>
      <dgm:spPr>
        <a:solidFill>
          <a:schemeClr val="accent5">
            <a:lumMod val="40000"/>
            <a:lumOff val="60000"/>
          </a:schemeClr>
        </a:solidFill>
        <a:ln>
          <a:solidFill>
            <a:schemeClr val="accent6">
              <a:lumMod val="50000"/>
            </a:schemeClr>
          </a:solidFill>
        </a:ln>
      </dgm:spPr>
    </dgm:pt>
    <dgm:pt modelId="{8983390F-226A-0246-97D7-E23BBBC2DD30}" type="pres">
      <dgm:prSet presAssocID="{4057995A-C4DD-194C-A658-EF19451BDA67}" presName="desTextWrapper" presStyleCnt="0"/>
      <dgm:spPr/>
    </dgm:pt>
    <dgm:pt modelId="{2AC57F3F-E9D5-A349-AC7F-9183B2FBFD9A}" type="pres">
      <dgm:prSet presAssocID="{4057995A-C4DD-194C-A658-EF19451BDA67}" presName="desText" presStyleLbl="revTx" presStyleIdx="1" presStyleCnt="6">
        <dgm:presLayoutVars>
          <dgm:bulletEnabled val="1"/>
        </dgm:presLayoutVars>
      </dgm:prSet>
      <dgm:spPr/>
      <dgm:t>
        <a:bodyPr/>
        <a:lstStyle/>
        <a:p>
          <a:endParaRPr lang="en-US"/>
        </a:p>
      </dgm:t>
    </dgm:pt>
    <dgm:pt modelId="{3474EA5A-2624-3A46-A2C7-C9D3B7B19115}" type="pres">
      <dgm:prSet presAssocID="{E89163CD-54B7-E14C-8CC7-CE410EE70005}" presName="spaceV" presStyleCnt="0"/>
      <dgm:spPr/>
    </dgm:pt>
    <dgm:pt modelId="{717B7748-09AF-044E-8ACA-D4FE394BF0BA}" type="pres">
      <dgm:prSet presAssocID="{95107A67-2D22-9540-9A1F-8BC46D849A71}" presName="pair" presStyleCnt="0"/>
      <dgm:spPr/>
    </dgm:pt>
    <dgm:pt modelId="{08DEF1DC-0D22-C248-B338-388723A6E00B}" type="pres">
      <dgm:prSet presAssocID="{95107A67-2D22-9540-9A1F-8BC46D849A71}" presName="spaceH" presStyleLbl="node1" presStyleIdx="0" presStyleCnt="0"/>
      <dgm:spPr/>
    </dgm:pt>
    <dgm:pt modelId="{AA40DA8E-C63D-2C4D-89DA-749773E1B211}" type="pres">
      <dgm:prSet presAssocID="{95107A67-2D22-9540-9A1F-8BC46D849A71}" presName="desPictures" presStyleLbl="alignImgPlace1" presStyleIdx="2" presStyleCnt="6"/>
      <dgm:spPr>
        <a:solidFill>
          <a:schemeClr val="accent5">
            <a:lumMod val="20000"/>
            <a:lumOff val="80000"/>
          </a:schemeClr>
        </a:solidFill>
        <a:ln>
          <a:solidFill>
            <a:schemeClr val="accent6">
              <a:lumMod val="50000"/>
            </a:schemeClr>
          </a:solidFill>
        </a:ln>
      </dgm:spPr>
    </dgm:pt>
    <dgm:pt modelId="{EB4DA7E3-656F-1A42-A6D4-6BF130EC8D68}" type="pres">
      <dgm:prSet presAssocID="{95107A67-2D22-9540-9A1F-8BC46D849A71}" presName="desTextWrapper" presStyleCnt="0"/>
      <dgm:spPr/>
    </dgm:pt>
    <dgm:pt modelId="{E7578314-5186-294E-A0C9-6231FC38D4F5}" type="pres">
      <dgm:prSet presAssocID="{95107A67-2D22-9540-9A1F-8BC46D849A71}" presName="desText" presStyleLbl="revTx" presStyleIdx="2" presStyleCnt="6">
        <dgm:presLayoutVars>
          <dgm:bulletEnabled val="1"/>
        </dgm:presLayoutVars>
      </dgm:prSet>
      <dgm:spPr/>
      <dgm:t>
        <a:bodyPr/>
        <a:lstStyle/>
        <a:p>
          <a:endParaRPr lang="en-US"/>
        </a:p>
      </dgm:t>
    </dgm:pt>
    <dgm:pt modelId="{18AC5424-ED1F-D042-A497-1BCED7D5D0B3}" type="pres">
      <dgm:prSet presAssocID="{E41F42C1-92D6-DA4E-9B7F-F45DC0B08869}" presName="spaceV" presStyleCnt="0"/>
      <dgm:spPr/>
    </dgm:pt>
    <dgm:pt modelId="{D23813B0-5B5D-294B-9A52-48DD36ECCA3C}" type="pres">
      <dgm:prSet presAssocID="{1F63E568-99AF-BB45-B3B3-DC1DD4B19F5F}" presName="pair" presStyleCnt="0"/>
      <dgm:spPr/>
    </dgm:pt>
    <dgm:pt modelId="{EDD0B6E2-DB1A-8241-B70E-A26C6EA2433F}" type="pres">
      <dgm:prSet presAssocID="{1F63E568-99AF-BB45-B3B3-DC1DD4B19F5F}" presName="spaceH" presStyleLbl="node1" presStyleIdx="0" presStyleCnt="0"/>
      <dgm:spPr/>
    </dgm:pt>
    <dgm:pt modelId="{8436949C-3882-2F41-8921-4ABC5D1B9DAB}" type="pres">
      <dgm:prSet presAssocID="{1F63E568-99AF-BB45-B3B3-DC1DD4B19F5F}" presName="desPictures" presStyleLbl="alignImgPlace1" presStyleIdx="3" presStyleCnt="6"/>
      <dgm:spPr>
        <a:solidFill>
          <a:schemeClr val="accent5">
            <a:lumMod val="40000"/>
            <a:lumOff val="60000"/>
          </a:schemeClr>
        </a:solidFill>
        <a:ln>
          <a:solidFill>
            <a:schemeClr val="accent6">
              <a:lumMod val="50000"/>
            </a:schemeClr>
          </a:solidFill>
        </a:ln>
      </dgm:spPr>
    </dgm:pt>
    <dgm:pt modelId="{BA1B4891-D306-5A49-BD61-0D2C073E9A79}" type="pres">
      <dgm:prSet presAssocID="{1F63E568-99AF-BB45-B3B3-DC1DD4B19F5F}" presName="desTextWrapper" presStyleCnt="0"/>
      <dgm:spPr/>
    </dgm:pt>
    <dgm:pt modelId="{78489277-7508-BF4D-9CE1-6AEF1D874D44}" type="pres">
      <dgm:prSet presAssocID="{1F63E568-99AF-BB45-B3B3-DC1DD4B19F5F}" presName="desText" presStyleLbl="revTx" presStyleIdx="3" presStyleCnt="6">
        <dgm:presLayoutVars>
          <dgm:bulletEnabled val="1"/>
        </dgm:presLayoutVars>
      </dgm:prSet>
      <dgm:spPr/>
      <dgm:t>
        <a:bodyPr/>
        <a:lstStyle/>
        <a:p>
          <a:endParaRPr lang="en-US"/>
        </a:p>
      </dgm:t>
    </dgm:pt>
    <dgm:pt modelId="{3242C285-4D3F-0E41-B66E-C68A852D69C7}" type="pres">
      <dgm:prSet presAssocID="{122B78A6-19F4-C84A-A3DA-485C82E02D27}" presName="spaceV" presStyleCnt="0"/>
      <dgm:spPr/>
    </dgm:pt>
    <dgm:pt modelId="{6D0806BB-9B97-6A41-AE22-6EBF6D651BE4}" type="pres">
      <dgm:prSet presAssocID="{0B9BEB98-4E74-5E46-8534-3556BBB8F4F2}" presName="pair" presStyleCnt="0"/>
      <dgm:spPr/>
    </dgm:pt>
    <dgm:pt modelId="{4A38E2BE-ECD6-4642-8203-2D071C36C148}" type="pres">
      <dgm:prSet presAssocID="{0B9BEB98-4E74-5E46-8534-3556BBB8F4F2}" presName="spaceH" presStyleLbl="node1" presStyleIdx="0" presStyleCnt="0"/>
      <dgm:spPr/>
    </dgm:pt>
    <dgm:pt modelId="{EBB857FA-257C-0D49-8DBB-9591282720FF}" type="pres">
      <dgm:prSet presAssocID="{0B9BEB98-4E74-5E46-8534-3556BBB8F4F2}" presName="desPictures" presStyleLbl="alignImgPlace1" presStyleIdx="4" presStyleCnt="6"/>
      <dgm:spPr>
        <a:solidFill>
          <a:schemeClr val="accent5">
            <a:lumMod val="20000"/>
            <a:lumOff val="80000"/>
          </a:schemeClr>
        </a:solidFill>
        <a:ln>
          <a:solidFill>
            <a:schemeClr val="accent6">
              <a:lumMod val="50000"/>
            </a:schemeClr>
          </a:solidFill>
        </a:ln>
      </dgm:spPr>
    </dgm:pt>
    <dgm:pt modelId="{67CCAA38-99E9-1B4D-A9E6-02A531C88EB1}" type="pres">
      <dgm:prSet presAssocID="{0B9BEB98-4E74-5E46-8534-3556BBB8F4F2}" presName="desTextWrapper" presStyleCnt="0"/>
      <dgm:spPr/>
    </dgm:pt>
    <dgm:pt modelId="{AE55CA71-1369-E24E-A082-24F096A767D7}" type="pres">
      <dgm:prSet presAssocID="{0B9BEB98-4E74-5E46-8534-3556BBB8F4F2}" presName="desText" presStyleLbl="revTx" presStyleIdx="4" presStyleCnt="6">
        <dgm:presLayoutVars>
          <dgm:bulletEnabled val="1"/>
        </dgm:presLayoutVars>
      </dgm:prSet>
      <dgm:spPr/>
      <dgm:t>
        <a:bodyPr/>
        <a:lstStyle/>
        <a:p>
          <a:endParaRPr lang="en-US"/>
        </a:p>
      </dgm:t>
    </dgm:pt>
    <dgm:pt modelId="{3EED2498-7532-B445-BC7A-C8346CEB1C76}" type="pres">
      <dgm:prSet presAssocID="{23FAED1B-4FD9-5D4D-A7A5-F6D8D62986B1}" presName="spaceV" presStyleCnt="0"/>
      <dgm:spPr/>
    </dgm:pt>
    <dgm:pt modelId="{941F3C47-406B-184A-9CBC-5C236D55055E}" type="pres">
      <dgm:prSet presAssocID="{E8EB7704-B29D-0C47-B3F3-0464632AD771}" presName="pair" presStyleCnt="0"/>
      <dgm:spPr/>
    </dgm:pt>
    <dgm:pt modelId="{DEE8426A-A04D-914D-8587-4AB12D8953ED}" type="pres">
      <dgm:prSet presAssocID="{E8EB7704-B29D-0C47-B3F3-0464632AD771}" presName="spaceH" presStyleLbl="node1" presStyleIdx="0" presStyleCnt="0"/>
      <dgm:spPr/>
    </dgm:pt>
    <dgm:pt modelId="{763C5275-CAA4-714E-ABE2-88C3921CFD71}" type="pres">
      <dgm:prSet presAssocID="{E8EB7704-B29D-0C47-B3F3-0464632AD771}" presName="desPictures" presStyleLbl="alignImgPlace1" presStyleIdx="5" presStyleCnt="6"/>
      <dgm:spPr>
        <a:solidFill>
          <a:schemeClr val="accent5">
            <a:lumMod val="40000"/>
            <a:lumOff val="60000"/>
          </a:schemeClr>
        </a:solidFill>
        <a:ln>
          <a:solidFill>
            <a:schemeClr val="accent6">
              <a:lumMod val="50000"/>
            </a:schemeClr>
          </a:solidFill>
        </a:ln>
      </dgm:spPr>
    </dgm:pt>
    <dgm:pt modelId="{181667D3-8E23-074D-95FD-6D87CEC1D33F}" type="pres">
      <dgm:prSet presAssocID="{E8EB7704-B29D-0C47-B3F3-0464632AD771}" presName="desTextWrapper" presStyleCnt="0"/>
      <dgm:spPr/>
    </dgm:pt>
    <dgm:pt modelId="{AA8E0262-DDDE-8045-922D-E260EFF02036}" type="pres">
      <dgm:prSet presAssocID="{E8EB7704-B29D-0C47-B3F3-0464632AD771}" presName="desText" presStyleLbl="revTx" presStyleIdx="5" presStyleCnt="6">
        <dgm:presLayoutVars>
          <dgm:bulletEnabled val="1"/>
        </dgm:presLayoutVars>
      </dgm:prSet>
      <dgm:spPr/>
      <dgm:t>
        <a:bodyPr/>
        <a:lstStyle/>
        <a:p>
          <a:endParaRPr lang="en-US"/>
        </a:p>
      </dgm:t>
    </dgm:pt>
    <dgm:pt modelId="{BA956D1A-9F19-BC45-8861-F9B634A6D043}" type="pres">
      <dgm:prSet presAssocID="{C7D6BAF1-8741-A341-B331-BB131897DEE0}" presName="maxNode" presStyleCnt="0"/>
      <dgm:spPr/>
    </dgm:pt>
    <dgm:pt modelId="{FA89B469-BD1F-5D41-9CDA-17DA301CDE46}" type="pres">
      <dgm:prSet presAssocID="{C7D6BAF1-8741-A341-B331-BB131897DEE0}" presName="Name33" presStyleCnt="0"/>
      <dgm:spPr/>
    </dgm:pt>
  </dgm:ptLst>
  <dgm:cxnLst>
    <dgm:cxn modelId="{063244CE-1692-C147-B0B5-FD4D50EFF83D}" type="presOf" srcId="{0B9BEB98-4E74-5E46-8534-3556BBB8F4F2}" destId="{AE55CA71-1369-E24E-A082-24F096A767D7}" srcOrd="0" destOrd="0" presId="urn:microsoft.com/office/officeart/2008/layout/AccentedPicture"/>
    <dgm:cxn modelId="{E082C134-8BC3-0A4A-AF17-54843E26245E}" srcId="{C7D6BAF1-8741-A341-B331-BB131897DEE0}" destId="{70033CD8-FDC6-5449-B48A-3D7A936697F4}" srcOrd="1" destOrd="0" parTransId="{72A2510E-6D13-8249-A615-28A0C8369F95}" sibTransId="{61CB856F-E45F-854D-BEE8-C1A9F08E56DD}"/>
    <dgm:cxn modelId="{84EF1CA3-6C1B-164D-ADAE-B933A5E2D26B}" srcId="{C7D6BAF1-8741-A341-B331-BB131897DEE0}" destId="{1F63E568-99AF-BB45-B3B3-DC1DD4B19F5F}" srcOrd="4" destOrd="0" parTransId="{F892F59F-6076-BE4E-8C47-8B51427F43E4}" sibTransId="{122B78A6-19F4-C84A-A3DA-485C82E02D27}"/>
    <dgm:cxn modelId="{AAE9CFDF-89CB-DA44-B9ED-F117C07B2C72}" type="presOf" srcId="{BD43F86C-7B85-214E-928A-F76FF803CF80}" destId="{B68C5836-C2C7-8749-A629-D69501CD8EB9}" srcOrd="0" destOrd="0" presId="urn:microsoft.com/office/officeart/2008/layout/AccentedPicture"/>
    <dgm:cxn modelId="{343F8C5D-8037-E047-85F1-2A8F8E7FA804}" type="presOf" srcId="{E8EB7704-B29D-0C47-B3F3-0464632AD771}" destId="{AA8E0262-DDDE-8045-922D-E260EFF02036}" srcOrd="0" destOrd="0" presId="urn:microsoft.com/office/officeart/2008/layout/AccentedPicture"/>
    <dgm:cxn modelId="{EB26D199-EAE4-C040-B7A4-161FCC838C04}" srcId="{C7D6BAF1-8741-A341-B331-BB131897DEE0}" destId="{4057995A-C4DD-194C-A658-EF19451BDA67}" srcOrd="2" destOrd="0" parTransId="{F9135D91-0133-F246-B92F-8B65993DCB14}" sibTransId="{E89163CD-54B7-E14C-8CC7-CE410EE70005}"/>
    <dgm:cxn modelId="{AB4B1581-F254-C445-B71E-985BC77618FF}" type="presOf" srcId="{95107A67-2D22-9540-9A1F-8BC46D849A71}" destId="{E7578314-5186-294E-A0C9-6231FC38D4F5}" srcOrd="0" destOrd="0" presId="urn:microsoft.com/office/officeart/2008/layout/AccentedPicture"/>
    <dgm:cxn modelId="{EDC670BC-E003-C24B-AC9F-76E27EEBFF11}" srcId="{C7D6BAF1-8741-A341-B331-BB131897DEE0}" destId="{95107A67-2D22-9540-9A1F-8BC46D849A71}" srcOrd="3" destOrd="0" parTransId="{C39FD4BF-795A-D347-B6A3-BB142B614BC5}" sibTransId="{E41F42C1-92D6-DA4E-9B7F-F45DC0B08869}"/>
    <dgm:cxn modelId="{FF194518-9E3E-8E4D-9302-C9E2D36EA441}" type="presOf" srcId="{FA6A8CED-DC99-C048-B86F-C8C18933D26A}" destId="{D2168D82-ACEB-5D45-B249-674F460C390E}" srcOrd="0" destOrd="0" presId="urn:microsoft.com/office/officeart/2008/layout/AccentedPicture"/>
    <dgm:cxn modelId="{B0DCE581-7DA1-E241-8B31-C43849762792}" srcId="{C7D6BAF1-8741-A341-B331-BB131897DEE0}" destId="{E8EB7704-B29D-0C47-B3F3-0464632AD771}" srcOrd="6" destOrd="0" parTransId="{33CCBE9C-2268-1D42-A6FC-AD6BB2571EE4}" sibTransId="{7EF35E53-746D-BB4C-B11D-DC7F6C1DA6DC}"/>
    <dgm:cxn modelId="{843F1497-D653-704D-B7D7-DE41E225BB29}" type="presOf" srcId="{C7D6BAF1-8741-A341-B331-BB131897DEE0}" destId="{710CFA76-9D6D-CB4D-9410-3B7161D45DC0}" srcOrd="0" destOrd="0" presId="urn:microsoft.com/office/officeart/2008/layout/AccentedPicture"/>
    <dgm:cxn modelId="{DCE51077-1662-714E-A899-B57DEC2B7614}" type="presOf" srcId="{4057995A-C4DD-194C-A658-EF19451BDA67}" destId="{2AC57F3F-E9D5-A349-AC7F-9183B2FBFD9A}" srcOrd="0" destOrd="0" presId="urn:microsoft.com/office/officeart/2008/layout/AccentedPicture"/>
    <dgm:cxn modelId="{014FC253-1560-FC4A-9819-08FFB638B445}" type="presOf" srcId="{70033CD8-FDC6-5449-B48A-3D7A936697F4}" destId="{87510131-D856-6044-82E4-5B77C484326E}" srcOrd="0" destOrd="0" presId="urn:microsoft.com/office/officeart/2008/layout/AccentedPicture"/>
    <dgm:cxn modelId="{27D8AD92-F196-964B-A42C-BB5E1A0D0F81}" srcId="{C7D6BAF1-8741-A341-B331-BB131897DEE0}" destId="{0B9BEB98-4E74-5E46-8534-3556BBB8F4F2}" srcOrd="5" destOrd="0" parTransId="{10E75AE2-F816-B847-AFD2-2821028B6DC0}" sibTransId="{23FAED1B-4FD9-5D4D-A7A5-F6D8D62986B1}"/>
    <dgm:cxn modelId="{3D70B194-1138-424F-B69F-4F14B8D19D76}" type="presOf" srcId="{1F63E568-99AF-BB45-B3B3-DC1DD4B19F5F}" destId="{78489277-7508-BF4D-9CE1-6AEF1D874D44}" srcOrd="0" destOrd="0" presId="urn:microsoft.com/office/officeart/2008/layout/AccentedPicture"/>
    <dgm:cxn modelId="{6C53A702-5866-1A4A-82E4-381C84B74BFC}" srcId="{C7D6BAF1-8741-A341-B331-BB131897DEE0}" destId="{FA6A8CED-DC99-C048-B86F-C8C18933D26A}" srcOrd="0" destOrd="0" parTransId="{C0B25318-6931-EC48-8D81-3B0AE85C86CA}" sibTransId="{BD43F86C-7B85-214E-928A-F76FF803CF80}"/>
    <dgm:cxn modelId="{9F694830-FED7-FE4A-A4B4-5247CF593F0D}" type="presParOf" srcId="{710CFA76-9D6D-CB4D-9410-3B7161D45DC0}" destId="{B68C5836-C2C7-8749-A629-D69501CD8EB9}" srcOrd="0" destOrd="0" presId="urn:microsoft.com/office/officeart/2008/layout/AccentedPicture"/>
    <dgm:cxn modelId="{E87A4D3F-1842-E048-9EF8-4DAB50D96994}" type="presParOf" srcId="{710CFA76-9D6D-CB4D-9410-3B7161D45DC0}" destId="{D2168D82-ACEB-5D45-B249-674F460C390E}" srcOrd="1" destOrd="0" presId="urn:microsoft.com/office/officeart/2008/layout/AccentedPicture"/>
    <dgm:cxn modelId="{9A4984CC-3058-7346-8481-97AFB8D118C3}" type="presParOf" srcId="{710CFA76-9D6D-CB4D-9410-3B7161D45DC0}" destId="{C96457D4-BCC0-3F47-AC59-8696FDD172C0}" srcOrd="2" destOrd="0" presId="urn:microsoft.com/office/officeart/2008/layout/AccentedPicture"/>
    <dgm:cxn modelId="{582397E2-3B5C-EF46-A0B4-4B838AD11B58}" type="presParOf" srcId="{C96457D4-BCC0-3F47-AC59-8696FDD172C0}" destId="{47888ADE-877D-2D47-AF11-8023B5EEB9E7}" srcOrd="0" destOrd="0" presId="urn:microsoft.com/office/officeart/2008/layout/AccentedPicture"/>
    <dgm:cxn modelId="{F7F494A9-C595-E94C-B511-5475F0D567B5}" type="presParOf" srcId="{47888ADE-877D-2D47-AF11-8023B5EEB9E7}" destId="{986CC59E-C1DC-5744-B53B-B6A9C7FE2358}" srcOrd="0" destOrd="0" presId="urn:microsoft.com/office/officeart/2008/layout/AccentedPicture"/>
    <dgm:cxn modelId="{ECFA892D-7E39-D540-B1BF-36E148810CC6}" type="presParOf" srcId="{47888ADE-877D-2D47-AF11-8023B5EEB9E7}" destId="{2213AB96-FCE3-3B46-A087-4D6CDCF64EC8}" srcOrd="1" destOrd="0" presId="urn:microsoft.com/office/officeart/2008/layout/AccentedPicture"/>
    <dgm:cxn modelId="{D3D7B1BC-7B32-EC42-BF07-2287521F0550}" type="presParOf" srcId="{47888ADE-877D-2D47-AF11-8023B5EEB9E7}" destId="{F29671CF-63D1-364D-BE04-3212E48C35E4}" srcOrd="2" destOrd="0" presId="urn:microsoft.com/office/officeart/2008/layout/AccentedPicture"/>
    <dgm:cxn modelId="{827DEACC-F627-6C4E-8784-21D2118F6B0B}" type="presParOf" srcId="{F29671CF-63D1-364D-BE04-3212E48C35E4}" destId="{87510131-D856-6044-82E4-5B77C484326E}" srcOrd="0" destOrd="0" presId="urn:microsoft.com/office/officeart/2008/layout/AccentedPicture"/>
    <dgm:cxn modelId="{19DE889D-B841-2742-BC23-4CB433AD8039}" type="presParOf" srcId="{C96457D4-BCC0-3F47-AC59-8696FDD172C0}" destId="{5AC68DED-10AC-F24D-9676-FC47FD8409B3}" srcOrd="1" destOrd="0" presId="urn:microsoft.com/office/officeart/2008/layout/AccentedPicture"/>
    <dgm:cxn modelId="{4AE65DD4-D2C1-E148-AAB5-71A70D4D4807}" type="presParOf" srcId="{C96457D4-BCC0-3F47-AC59-8696FDD172C0}" destId="{86354278-81FC-F24B-BF7C-39E285BD09AC}" srcOrd="2" destOrd="0" presId="urn:microsoft.com/office/officeart/2008/layout/AccentedPicture"/>
    <dgm:cxn modelId="{23ABA625-F702-D74A-B517-6A461FFA4DD1}" type="presParOf" srcId="{86354278-81FC-F24B-BF7C-39E285BD09AC}" destId="{539CDF26-EFBE-9947-AF38-57B946451CB6}" srcOrd="0" destOrd="0" presId="urn:microsoft.com/office/officeart/2008/layout/AccentedPicture"/>
    <dgm:cxn modelId="{09C18F83-C69B-EB40-98F3-A54F1B47F416}" type="presParOf" srcId="{86354278-81FC-F24B-BF7C-39E285BD09AC}" destId="{FA3C023C-9A6A-DF4C-ACCE-E2CA4E43248B}" srcOrd="1" destOrd="0" presId="urn:microsoft.com/office/officeart/2008/layout/AccentedPicture"/>
    <dgm:cxn modelId="{8601CD26-E090-C246-A3FC-EED5DFB0CCF5}" type="presParOf" srcId="{86354278-81FC-F24B-BF7C-39E285BD09AC}" destId="{8983390F-226A-0246-97D7-E23BBBC2DD30}" srcOrd="2" destOrd="0" presId="urn:microsoft.com/office/officeart/2008/layout/AccentedPicture"/>
    <dgm:cxn modelId="{B0585D0D-435E-0440-925D-93B40824F53E}" type="presParOf" srcId="{8983390F-226A-0246-97D7-E23BBBC2DD30}" destId="{2AC57F3F-E9D5-A349-AC7F-9183B2FBFD9A}" srcOrd="0" destOrd="0" presId="urn:microsoft.com/office/officeart/2008/layout/AccentedPicture"/>
    <dgm:cxn modelId="{8F2AA250-89B9-1C4D-8BAB-681597D11CAC}" type="presParOf" srcId="{C96457D4-BCC0-3F47-AC59-8696FDD172C0}" destId="{3474EA5A-2624-3A46-A2C7-C9D3B7B19115}" srcOrd="3" destOrd="0" presId="urn:microsoft.com/office/officeart/2008/layout/AccentedPicture"/>
    <dgm:cxn modelId="{430E8303-CE1B-3740-81A3-45A47EAC048C}" type="presParOf" srcId="{C96457D4-BCC0-3F47-AC59-8696FDD172C0}" destId="{717B7748-09AF-044E-8ACA-D4FE394BF0BA}" srcOrd="4" destOrd="0" presId="urn:microsoft.com/office/officeart/2008/layout/AccentedPicture"/>
    <dgm:cxn modelId="{8580D4FD-F37C-9642-AFB1-01CC929788DD}" type="presParOf" srcId="{717B7748-09AF-044E-8ACA-D4FE394BF0BA}" destId="{08DEF1DC-0D22-C248-B338-388723A6E00B}" srcOrd="0" destOrd="0" presId="urn:microsoft.com/office/officeart/2008/layout/AccentedPicture"/>
    <dgm:cxn modelId="{6BE4E77D-0F7C-834D-A944-3D9F678126D2}" type="presParOf" srcId="{717B7748-09AF-044E-8ACA-D4FE394BF0BA}" destId="{AA40DA8E-C63D-2C4D-89DA-749773E1B211}" srcOrd="1" destOrd="0" presId="urn:microsoft.com/office/officeart/2008/layout/AccentedPicture"/>
    <dgm:cxn modelId="{1CAB3F61-3D38-F049-82A1-08DAB4758266}" type="presParOf" srcId="{717B7748-09AF-044E-8ACA-D4FE394BF0BA}" destId="{EB4DA7E3-656F-1A42-A6D4-6BF130EC8D68}" srcOrd="2" destOrd="0" presId="urn:microsoft.com/office/officeart/2008/layout/AccentedPicture"/>
    <dgm:cxn modelId="{BC12CE12-C3D9-0949-B01D-D16E258981A5}" type="presParOf" srcId="{EB4DA7E3-656F-1A42-A6D4-6BF130EC8D68}" destId="{E7578314-5186-294E-A0C9-6231FC38D4F5}" srcOrd="0" destOrd="0" presId="urn:microsoft.com/office/officeart/2008/layout/AccentedPicture"/>
    <dgm:cxn modelId="{D2EC838D-3AE9-3441-B6AA-FDC92704DE83}" type="presParOf" srcId="{C96457D4-BCC0-3F47-AC59-8696FDD172C0}" destId="{18AC5424-ED1F-D042-A497-1BCED7D5D0B3}" srcOrd="5" destOrd="0" presId="urn:microsoft.com/office/officeart/2008/layout/AccentedPicture"/>
    <dgm:cxn modelId="{B7D01949-B296-8746-8981-64150EFC07DF}" type="presParOf" srcId="{C96457D4-BCC0-3F47-AC59-8696FDD172C0}" destId="{D23813B0-5B5D-294B-9A52-48DD36ECCA3C}" srcOrd="6" destOrd="0" presId="urn:microsoft.com/office/officeart/2008/layout/AccentedPicture"/>
    <dgm:cxn modelId="{299CE071-1D1B-CE4E-AFE0-41C135E8B832}" type="presParOf" srcId="{D23813B0-5B5D-294B-9A52-48DD36ECCA3C}" destId="{EDD0B6E2-DB1A-8241-B70E-A26C6EA2433F}" srcOrd="0" destOrd="0" presId="urn:microsoft.com/office/officeart/2008/layout/AccentedPicture"/>
    <dgm:cxn modelId="{370782D2-F531-A341-A12B-C15258BE9B91}" type="presParOf" srcId="{D23813B0-5B5D-294B-9A52-48DD36ECCA3C}" destId="{8436949C-3882-2F41-8921-4ABC5D1B9DAB}" srcOrd="1" destOrd="0" presId="urn:microsoft.com/office/officeart/2008/layout/AccentedPicture"/>
    <dgm:cxn modelId="{5726D626-91CD-214E-91AC-5DDB88C1DED1}" type="presParOf" srcId="{D23813B0-5B5D-294B-9A52-48DD36ECCA3C}" destId="{BA1B4891-D306-5A49-BD61-0D2C073E9A79}" srcOrd="2" destOrd="0" presId="urn:microsoft.com/office/officeart/2008/layout/AccentedPicture"/>
    <dgm:cxn modelId="{C986E624-B33D-124E-B422-AE69E9BC6378}" type="presParOf" srcId="{BA1B4891-D306-5A49-BD61-0D2C073E9A79}" destId="{78489277-7508-BF4D-9CE1-6AEF1D874D44}" srcOrd="0" destOrd="0" presId="urn:microsoft.com/office/officeart/2008/layout/AccentedPicture"/>
    <dgm:cxn modelId="{34DB1E5F-5C3F-E246-AFC1-DEE4BFA50729}" type="presParOf" srcId="{C96457D4-BCC0-3F47-AC59-8696FDD172C0}" destId="{3242C285-4D3F-0E41-B66E-C68A852D69C7}" srcOrd="7" destOrd="0" presId="urn:microsoft.com/office/officeart/2008/layout/AccentedPicture"/>
    <dgm:cxn modelId="{F2A744A8-1BD6-9444-9ABE-E6F13C0B3DEA}" type="presParOf" srcId="{C96457D4-BCC0-3F47-AC59-8696FDD172C0}" destId="{6D0806BB-9B97-6A41-AE22-6EBF6D651BE4}" srcOrd="8" destOrd="0" presId="urn:microsoft.com/office/officeart/2008/layout/AccentedPicture"/>
    <dgm:cxn modelId="{092C625C-35D1-C745-9472-CDCF963C7D37}" type="presParOf" srcId="{6D0806BB-9B97-6A41-AE22-6EBF6D651BE4}" destId="{4A38E2BE-ECD6-4642-8203-2D071C36C148}" srcOrd="0" destOrd="0" presId="urn:microsoft.com/office/officeart/2008/layout/AccentedPicture"/>
    <dgm:cxn modelId="{8B73FE24-5AEE-CE4C-B85F-F98EAB7045F5}" type="presParOf" srcId="{6D0806BB-9B97-6A41-AE22-6EBF6D651BE4}" destId="{EBB857FA-257C-0D49-8DBB-9591282720FF}" srcOrd="1" destOrd="0" presId="urn:microsoft.com/office/officeart/2008/layout/AccentedPicture"/>
    <dgm:cxn modelId="{5D923558-018B-3141-86E3-E04D6BEFCABB}" type="presParOf" srcId="{6D0806BB-9B97-6A41-AE22-6EBF6D651BE4}" destId="{67CCAA38-99E9-1B4D-A9E6-02A531C88EB1}" srcOrd="2" destOrd="0" presId="urn:microsoft.com/office/officeart/2008/layout/AccentedPicture"/>
    <dgm:cxn modelId="{C38100F5-1E10-1940-8A7C-C3EAD214D234}" type="presParOf" srcId="{67CCAA38-99E9-1B4D-A9E6-02A531C88EB1}" destId="{AE55CA71-1369-E24E-A082-24F096A767D7}" srcOrd="0" destOrd="0" presId="urn:microsoft.com/office/officeart/2008/layout/AccentedPicture"/>
    <dgm:cxn modelId="{093734D3-F62F-5A49-87C6-897AA2328224}" type="presParOf" srcId="{C96457D4-BCC0-3F47-AC59-8696FDD172C0}" destId="{3EED2498-7532-B445-BC7A-C8346CEB1C76}" srcOrd="9" destOrd="0" presId="urn:microsoft.com/office/officeart/2008/layout/AccentedPicture"/>
    <dgm:cxn modelId="{9F943DF8-BB84-FC45-94C4-8B2D87628F81}" type="presParOf" srcId="{C96457D4-BCC0-3F47-AC59-8696FDD172C0}" destId="{941F3C47-406B-184A-9CBC-5C236D55055E}" srcOrd="10" destOrd="0" presId="urn:microsoft.com/office/officeart/2008/layout/AccentedPicture"/>
    <dgm:cxn modelId="{7F889974-3BD1-1D44-8752-87C3E6774274}" type="presParOf" srcId="{941F3C47-406B-184A-9CBC-5C236D55055E}" destId="{DEE8426A-A04D-914D-8587-4AB12D8953ED}" srcOrd="0" destOrd="0" presId="urn:microsoft.com/office/officeart/2008/layout/AccentedPicture"/>
    <dgm:cxn modelId="{3A507A97-434B-CE40-90F9-2FA007D0A934}" type="presParOf" srcId="{941F3C47-406B-184A-9CBC-5C236D55055E}" destId="{763C5275-CAA4-714E-ABE2-88C3921CFD71}" srcOrd="1" destOrd="0" presId="urn:microsoft.com/office/officeart/2008/layout/AccentedPicture"/>
    <dgm:cxn modelId="{D785528E-E6D6-ED46-96B2-ED47CC1C2714}" type="presParOf" srcId="{941F3C47-406B-184A-9CBC-5C236D55055E}" destId="{181667D3-8E23-074D-95FD-6D87CEC1D33F}" srcOrd="2" destOrd="0" presId="urn:microsoft.com/office/officeart/2008/layout/AccentedPicture"/>
    <dgm:cxn modelId="{27C0E7DB-C9E0-1B47-9C9E-86EC320AAFBC}" type="presParOf" srcId="{181667D3-8E23-074D-95FD-6D87CEC1D33F}" destId="{AA8E0262-DDDE-8045-922D-E260EFF02036}" srcOrd="0" destOrd="0" presId="urn:microsoft.com/office/officeart/2008/layout/AccentedPicture"/>
    <dgm:cxn modelId="{226F09B7-0277-A146-A752-AABF126336B1}" type="presParOf" srcId="{710CFA76-9D6D-CB4D-9410-3B7161D45DC0}" destId="{BA956D1A-9F19-BC45-8861-F9B634A6D043}" srcOrd="3" destOrd="0" presId="urn:microsoft.com/office/officeart/2008/layout/AccentedPicture"/>
    <dgm:cxn modelId="{830F7952-54B8-C64B-B5A7-7BA229227D93}" type="presParOf" srcId="{BA956D1A-9F19-BC45-8861-F9B634A6D043}" destId="{FA89B469-BD1F-5D41-9CDA-17DA301CDE46}" srcOrd="0" destOrd="0" presId="urn:microsoft.com/office/officeart/2008/layout/Accented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29E125EF-68E8-764A-8C14-BE22DAEC5BCC}" type="doc">
      <dgm:prSet loTypeId="urn:microsoft.com/office/officeart/2005/8/layout/venn1" loCatId="relationship" qsTypeId="urn:microsoft.com/office/officeart/2005/8/quickstyle/3d9" qsCatId="3D" csTypeId="urn:microsoft.com/office/officeart/2005/8/colors/accent1_2" csCatId="accent1" phldr="1"/>
      <dgm:spPr/>
      <dgm:t>
        <a:bodyPr/>
        <a:lstStyle/>
        <a:p>
          <a:endParaRPr lang="en-GB"/>
        </a:p>
      </dgm:t>
    </dgm:pt>
    <dgm:pt modelId="{310F96E8-DDC4-B145-9D04-0718D0C6FE1A}">
      <dgm:prSet/>
      <dgm:spPr>
        <a:solidFill>
          <a:schemeClr val="accent6">
            <a:lumMod val="20000"/>
            <a:lumOff val="80000"/>
            <a:alpha val="50000"/>
          </a:schemeClr>
        </a:solidFill>
        <a:ln>
          <a:solidFill>
            <a:schemeClr val="accent1"/>
          </a:solidFill>
        </a:ln>
      </dgm:spPr>
      <dgm:t>
        <a:bodyPr/>
        <a:lstStyle/>
        <a:p>
          <a:r>
            <a:rPr lang="en-US" b="0" dirty="0">
              <a:solidFill>
                <a:srgbClr val="C00000"/>
              </a:solidFill>
              <a:latin typeface="Trade Gothic Inline" panose="020B0504030203020204" pitchFamily="34" charset="0"/>
            </a:rPr>
            <a:t>First compiled Quran from cover to cover</a:t>
          </a:r>
          <a:endParaRPr lang="en-AU" b="0" dirty="0">
            <a:solidFill>
              <a:srgbClr val="C00000"/>
            </a:solidFill>
            <a:latin typeface="Trade Gothic Inline" panose="020B0504030203020204" pitchFamily="34" charset="0"/>
          </a:endParaRPr>
        </a:p>
      </dgm:t>
    </dgm:pt>
    <dgm:pt modelId="{B4FDD52F-5502-514E-97D6-9E1EBB40A7B4}" type="parTrans" cxnId="{20AD4736-3BCD-0E43-A24C-E9FBD15C5322}">
      <dgm:prSet/>
      <dgm:spPr/>
      <dgm:t>
        <a:bodyPr/>
        <a:lstStyle/>
        <a:p>
          <a:endParaRPr lang="en-GB"/>
        </a:p>
      </dgm:t>
    </dgm:pt>
    <dgm:pt modelId="{FEA4029D-B737-4B44-B2BB-B53399861232}" type="sibTrans" cxnId="{20AD4736-3BCD-0E43-A24C-E9FBD15C5322}">
      <dgm:prSet/>
      <dgm:spPr/>
      <dgm:t>
        <a:bodyPr/>
        <a:lstStyle/>
        <a:p>
          <a:endParaRPr lang="en-GB"/>
        </a:p>
      </dgm:t>
    </dgm:pt>
    <dgm:pt modelId="{180227A5-11E5-0548-93B8-33071DCE4EB6}" type="pres">
      <dgm:prSet presAssocID="{29E125EF-68E8-764A-8C14-BE22DAEC5BCC}" presName="compositeShape" presStyleCnt="0">
        <dgm:presLayoutVars>
          <dgm:chMax val="7"/>
          <dgm:dir/>
          <dgm:resizeHandles val="exact"/>
        </dgm:presLayoutVars>
      </dgm:prSet>
      <dgm:spPr/>
      <dgm:t>
        <a:bodyPr/>
        <a:lstStyle/>
        <a:p>
          <a:endParaRPr lang="en-US"/>
        </a:p>
      </dgm:t>
    </dgm:pt>
    <dgm:pt modelId="{E3213E66-CB44-9944-A1AD-5D52CF51EC99}" type="pres">
      <dgm:prSet presAssocID="{310F96E8-DDC4-B145-9D04-0718D0C6FE1A}" presName="circ1TxSh" presStyleLbl="vennNode1" presStyleIdx="0" presStyleCnt="1"/>
      <dgm:spPr/>
      <dgm:t>
        <a:bodyPr/>
        <a:lstStyle/>
        <a:p>
          <a:endParaRPr lang="en-US"/>
        </a:p>
      </dgm:t>
    </dgm:pt>
  </dgm:ptLst>
  <dgm:cxnLst>
    <dgm:cxn modelId="{20AD4736-3BCD-0E43-A24C-E9FBD15C5322}" srcId="{29E125EF-68E8-764A-8C14-BE22DAEC5BCC}" destId="{310F96E8-DDC4-B145-9D04-0718D0C6FE1A}" srcOrd="0" destOrd="0" parTransId="{B4FDD52F-5502-514E-97D6-9E1EBB40A7B4}" sibTransId="{FEA4029D-B737-4B44-B2BB-B53399861232}"/>
    <dgm:cxn modelId="{76EBADD0-8A52-3043-82C1-8323F63D043B}" type="presOf" srcId="{310F96E8-DDC4-B145-9D04-0718D0C6FE1A}" destId="{E3213E66-CB44-9944-A1AD-5D52CF51EC99}" srcOrd="0" destOrd="0" presId="urn:microsoft.com/office/officeart/2005/8/layout/venn1"/>
    <dgm:cxn modelId="{51C45663-4DF2-AE4C-8150-73DB5B5F8B90}" type="presOf" srcId="{29E125EF-68E8-764A-8C14-BE22DAEC5BCC}" destId="{180227A5-11E5-0548-93B8-33071DCE4EB6}" srcOrd="0" destOrd="0" presId="urn:microsoft.com/office/officeart/2005/8/layout/venn1"/>
    <dgm:cxn modelId="{32EE1329-6838-0340-8933-CDDC02E3470A}" type="presParOf" srcId="{180227A5-11E5-0548-93B8-33071DCE4EB6}" destId="{E3213E66-CB44-9944-A1AD-5D52CF51EC99}"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0232BECA-0165-B045-97B6-81D7DA68A696}" type="doc">
      <dgm:prSet loTypeId="urn:microsoft.com/office/officeart/2005/8/layout/venn1" loCatId="relationship" qsTypeId="urn:microsoft.com/office/officeart/2005/8/quickstyle/3d9" qsCatId="3D" csTypeId="urn:microsoft.com/office/officeart/2005/8/colors/colorful3" csCatId="colorful" phldr="1"/>
      <dgm:spPr/>
      <dgm:t>
        <a:bodyPr/>
        <a:lstStyle/>
        <a:p>
          <a:endParaRPr lang="en-GB"/>
        </a:p>
      </dgm:t>
    </dgm:pt>
    <dgm:pt modelId="{4C08AFAF-FA5E-FD47-9D75-36A071BDFA7D}">
      <dgm:prSet custT="1"/>
      <dgm:spPr>
        <a:solidFill>
          <a:schemeClr val="accent6">
            <a:lumMod val="20000"/>
            <a:lumOff val="80000"/>
            <a:alpha val="50000"/>
          </a:schemeClr>
        </a:solidFill>
        <a:ln>
          <a:solidFill>
            <a:schemeClr val="accent1"/>
          </a:solidFill>
        </a:ln>
      </dgm:spPr>
      <dgm:t>
        <a:bodyPr/>
        <a:lstStyle/>
        <a:p>
          <a:r>
            <a:rPr lang="en-AU" sz="2800" b="0" dirty="0">
              <a:solidFill>
                <a:srgbClr val="0070C0"/>
              </a:solidFill>
              <a:latin typeface="Trade Gothic Inline" panose="020B0504030203020204" pitchFamily="34" charset="0"/>
            </a:rPr>
            <a:t>In the 12</a:t>
          </a:r>
          <a:r>
            <a:rPr lang="en-AU" sz="2800" b="0" baseline="30000" dirty="0">
              <a:solidFill>
                <a:srgbClr val="0070C0"/>
              </a:solidFill>
              <a:latin typeface="Trade Gothic Inline" panose="020B0504030203020204" pitchFamily="34" charset="0"/>
            </a:rPr>
            <a:t>th</a:t>
          </a:r>
          <a:r>
            <a:rPr lang="en-AU" sz="2800" b="0" dirty="0">
              <a:solidFill>
                <a:srgbClr val="0070C0"/>
              </a:solidFill>
              <a:latin typeface="Trade Gothic Inline" panose="020B0504030203020204" pitchFamily="34" charset="0"/>
            </a:rPr>
            <a:t> Year of the hijra, After the death of Prophet </a:t>
          </a:r>
          <a:r>
            <a:rPr lang="ar" sz="2800" b="0" i="0" dirty="0">
              <a:solidFill>
                <a:schemeClr val="accent1"/>
              </a:solidFill>
              <a:effectLst/>
              <a:latin typeface="Chalkboard" panose="03050602040202020205" pitchFamily="66" charset="77"/>
            </a:rPr>
            <a:t>ﷺ</a:t>
          </a:r>
          <a:r>
            <a:rPr lang="en-AU" sz="2800" b="0" i="0" dirty="0">
              <a:solidFill>
                <a:schemeClr val="accent1"/>
              </a:solidFill>
              <a:effectLst/>
              <a:latin typeface="Chalkboard" panose="03050602040202020205" pitchFamily="66" charset="77"/>
            </a:rPr>
            <a:t> </a:t>
          </a:r>
          <a:r>
            <a:rPr lang="en-AU" sz="2800" b="0" dirty="0">
              <a:solidFill>
                <a:schemeClr val="accent1"/>
              </a:solidFill>
              <a:latin typeface="Trade Gothic Inline" panose="020B0504030203020204" pitchFamily="34" charset="0"/>
            </a:rPr>
            <a:t>by </a:t>
          </a:r>
          <a:r>
            <a:rPr lang="en-AU" sz="2800" b="0" dirty="0">
              <a:solidFill>
                <a:srgbClr val="0070C0"/>
              </a:solidFill>
              <a:latin typeface="Trade Gothic Inline" panose="020B0504030203020204" pitchFamily="34" charset="0"/>
            </a:rPr>
            <a:t>one Year &amp; few months…</a:t>
          </a:r>
        </a:p>
      </dgm:t>
    </dgm:pt>
    <dgm:pt modelId="{551C6AAC-2E6C-5844-A2EB-F89765F4738F}" type="parTrans" cxnId="{B215D5F7-ED21-264A-A075-62E90AC24888}">
      <dgm:prSet/>
      <dgm:spPr/>
      <dgm:t>
        <a:bodyPr/>
        <a:lstStyle/>
        <a:p>
          <a:endParaRPr lang="en-GB"/>
        </a:p>
      </dgm:t>
    </dgm:pt>
    <dgm:pt modelId="{83D82456-A1A0-6942-90B2-D35DE5AD2B32}" type="sibTrans" cxnId="{B215D5F7-ED21-264A-A075-62E90AC24888}">
      <dgm:prSet/>
      <dgm:spPr/>
      <dgm:t>
        <a:bodyPr/>
        <a:lstStyle/>
        <a:p>
          <a:endParaRPr lang="en-GB"/>
        </a:p>
      </dgm:t>
    </dgm:pt>
    <dgm:pt modelId="{3B5AE753-7015-0C4E-86CD-47F35E87A3FB}">
      <dgm:prSet custT="1"/>
      <dgm:spPr>
        <a:solidFill>
          <a:schemeClr val="accent6">
            <a:lumMod val="20000"/>
            <a:lumOff val="80000"/>
            <a:alpha val="50000"/>
          </a:schemeClr>
        </a:solidFill>
        <a:ln>
          <a:solidFill>
            <a:srgbClr val="C00000"/>
          </a:solidFill>
        </a:ln>
      </dgm:spPr>
      <dgm:t>
        <a:bodyPr/>
        <a:lstStyle/>
        <a:p>
          <a:r>
            <a:rPr lang="en-AU" sz="2800" b="0" dirty="0">
              <a:solidFill>
                <a:srgbClr val="C00000"/>
              </a:solidFill>
              <a:latin typeface="Trade Gothic Inline" panose="020B0504030203020204" pitchFamily="34" charset="0"/>
            </a:rPr>
            <a:t>First Time the Quran is put in a book Form cover to cover, surah al-</a:t>
          </a:r>
          <a:r>
            <a:rPr lang="en-AU" sz="2800" b="0" dirty="0" err="1">
              <a:solidFill>
                <a:srgbClr val="C00000"/>
              </a:solidFill>
              <a:latin typeface="Trade Gothic Inline" panose="020B0504030203020204" pitchFamily="34" charset="0"/>
            </a:rPr>
            <a:t>fatiha</a:t>
          </a:r>
          <a:r>
            <a:rPr lang="en-AU" sz="2800" b="0" dirty="0">
              <a:solidFill>
                <a:srgbClr val="C00000"/>
              </a:solidFill>
              <a:latin typeface="Trade Gothic Inline" panose="020B0504030203020204" pitchFamily="34" charset="0"/>
            </a:rPr>
            <a:t>-to-Surah al-Nass. </a:t>
          </a:r>
        </a:p>
      </dgm:t>
    </dgm:pt>
    <dgm:pt modelId="{31B021A9-ECD6-F74A-B895-4FE84AE351CE}" type="parTrans" cxnId="{1AAD75B4-8F11-204E-B04D-F5F7DEF5DA1D}">
      <dgm:prSet/>
      <dgm:spPr/>
      <dgm:t>
        <a:bodyPr/>
        <a:lstStyle/>
        <a:p>
          <a:endParaRPr lang="en-GB"/>
        </a:p>
      </dgm:t>
    </dgm:pt>
    <dgm:pt modelId="{3867A55F-92D2-2444-B211-0258F1C5F755}" type="sibTrans" cxnId="{1AAD75B4-8F11-204E-B04D-F5F7DEF5DA1D}">
      <dgm:prSet/>
      <dgm:spPr/>
      <dgm:t>
        <a:bodyPr/>
        <a:lstStyle/>
        <a:p>
          <a:endParaRPr lang="en-GB"/>
        </a:p>
      </dgm:t>
    </dgm:pt>
    <dgm:pt modelId="{A6F34DBC-0E69-6B4C-BBEB-7D2017655F7C}" type="pres">
      <dgm:prSet presAssocID="{0232BECA-0165-B045-97B6-81D7DA68A696}" presName="compositeShape" presStyleCnt="0">
        <dgm:presLayoutVars>
          <dgm:chMax val="7"/>
          <dgm:dir/>
          <dgm:resizeHandles val="exact"/>
        </dgm:presLayoutVars>
      </dgm:prSet>
      <dgm:spPr/>
      <dgm:t>
        <a:bodyPr/>
        <a:lstStyle/>
        <a:p>
          <a:endParaRPr lang="en-US"/>
        </a:p>
      </dgm:t>
    </dgm:pt>
    <dgm:pt modelId="{FB72A549-DA88-3443-BD48-CDF18B7E51D2}" type="pres">
      <dgm:prSet presAssocID="{4C08AFAF-FA5E-FD47-9D75-36A071BDFA7D}" presName="circ1" presStyleLbl="vennNode1" presStyleIdx="0" presStyleCnt="2"/>
      <dgm:spPr/>
      <dgm:t>
        <a:bodyPr/>
        <a:lstStyle/>
        <a:p>
          <a:endParaRPr lang="en-US"/>
        </a:p>
      </dgm:t>
    </dgm:pt>
    <dgm:pt modelId="{34FB037E-7174-8E49-B5AF-10B1D20FC044}" type="pres">
      <dgm:prSet presAssocID="{4C08AFAF-FA5E-FD47-9D75-36A071BDFA7D}" presName="circ1Tx" presStyleLbl="revTx" presStyleIdx="0" presStyleCnt="0">
        <dgm:presLayoutVars>
          <dgm:chMax val="0"/>
          <dgm:chPref val="0"/>
          <dgm:bulletEnabled val="1"/>
        </dgm:presLayoutVars>
      </dgm:prSet>
      <dgm:spPr/>
      <dgm:t>
        <a:bodyPr/>
        <a:lstStyle/>
        <a:p>
          <a:endParaRPr lang="en-US"/>
        </a:p>
      </dgm:t>
    </dgm:pt>
    <dgm:pt modelId="{B4044099-2FFE-464B-84DA-38571E6D8BA0}" type="pres">
      <dgm:prSet presAssocID="{3B5AE753-7015-0C4E-86CD-47F35E87A3FB}" presName="circ2" presStyleLbl="vennNode1" presStyleIdx="1" presStyleCnt="2" custLinFactNeighborX="5004" custLinFactNeighborY="-273"/>
      <dgm:spPr/>
      <dgm:t>
        <a:bodyPr/>
        <a:lstStyle/>
        <a:p>
          <a:endParaRPr lang="en-US"/>
        </a:p>
      </dgm:t>
    </dgm:pt>
    <dgm:pt modelId="{92D11DCC-E02B-4740-A8B6-6AF40453F7F0}" type="pres">
      <dgm:prSet presAssocID="{3B5AE753-7015-0C4E-86CD-47F35E87A3FB}" presName="circ2Tx" presStyleLbl="revTx" presStyleIdx="0" presStyleCnt="0">
        <dgm:presLayoutVars>
          <dgm:chMax val="0"/>
          <dgm:chPref val="0"/>
          <dgm:bulletEnabled val="1"/>
        </dgm:presLayoutVars>
      </dgm:prSet>
      <dgm:spPr/>
      <dgm:t>
        <a:bodyPr/>
        <a:lstStyle/>
        <a:p>
          <a:endParaRPr lang="en-US"/>
        </a:p>
      </dgm:t>
    </dgm:pt>
  </dgm:ptLst>
  <dgm:cxnLst>
    <dgm:cxn modelId="{6926F2BC-717D-5B4C-BB1A-CF7B7BAD5F87}" type="presOf" srcId="{3B5AE753-7015-0C4E-86CD-47F35E87A3FB}" destId="{B4044099-2FFE-464B-84DA-38571E6D8BA0}" srcOrd="0" destOrd="0" presId="urn:microsoft.com/office/officeart/2005/8/layout/venn1"/>
    <dgm:cxn modelId="{401A75EB-3B75-1641-B970-719010136B47}" type="presOf" srcId="{4C08AFAF-FA5E-FD47-9D75-36A071BDFA7D}" destId="{34FB037E-7174-8E49-B5AF-10B1D20FC044}" srcOrd="1" destOrd="0" presId="urn:microsoft.com/office/officeart/2005/8/layout/venn1"/>
    <dgm:cxn modelId="{5EE383CA-5DAF-4446-A72B-B74264DFAC28}" type="presOf" srcId="{3B5AE753-7015-0C4E-86CD-47F35E87A3FB}" destId="{92D11DCC-E02B-4740-A8B6-6AF40453F7F0}" srcOrd="1" destOrd="0" presId="urn:microsoft.com/office/officeart/2005/8/layout/venn1"/>
    <dgm:cxn modelId="{3BED64EF-498D-624C-A032-97CD47EFCA72}" type="presOf" srcId="{0232BECA-0165-B045-97B6-81D7DA68A696}" destId="{A6F34DBC-0E69-6B4C-BBEB-7D2017655F7C}" srcOrd="0" destOrd="0" presId="urn:microsoft.com/office/officeart/2005/8/layout/venn1"/>
    <dgm:cxn modelId="{B215D5F7-ED21-264A-A075-62E90AC24888}" srcId="{0232BECA-0165-B045-97B6-81D7DA68A696}" destId="{4C08AFAF-FA5E-FD47-9D75-36A071BDFA7D}" srcOrd="0" destOrd="0" parTransId="{551C6AAC-2E6C-5844-A2EB-F89765F4738F}" sibTransId="{83D82456-A1A0-6942-90B2-D35DE5AD2B32}"/>
    <dgm:cxn modelId="{1AAD75B4-8F11-204E-B04D-F5F7DEF5DA1D}" srcId="{0232BECA-0165-B045-97B6-81D7DA68A696}" destId="{3B5AE753-7015-0C4E-86CD-47F35E87A3FB}" srcOrd="1" destOrd="0" parTransId="{31B021A9-ECD6-F74A-B895-4FE84AE351CE}" sibTransId="{3867A55F-92D2-2444-B211-0258F1C5F755}"/>
    <dgm:cxn modelId="{D74D761A-35AA-3649-945C-B1E81A5904FE}" type="presOf" srcId="{4C08AFAF-FA5E-FD47-9D75-36A071BDFA7D}" destId="{FB72A549-DA88-3443-BD48-CDF18B7E51D2}" srcOrd="0" destOrd="0" presId="urn:microsoft.com/office/officeart/2005/8/layout/venn1"/>
    <dgm:cxn modelId="{D4612685-2788-C742-9E25-232FDE41766C}" type="presParOf" srcId="{A6F34DBC-0E69-6B4C-BBEB-7D2017655F7C}" destId="{FB72A549-DA88-3443-BD48-CDF18B7E51D2}" srcOrd="0" destOrd="0" presId="urn:microsoft.com/office/officeart/2005/8/layout/venn1"/>
    <dgm:cxn modelId="{1E1ABBCF-A814-DB47-8BF3-9570FD17AE03}" type="presParOf" srcId="{A6F34DBC-0E69-6B4C-BBEB-7D2017655F7C}" destId="{34FB037E-7174-8E49-B5AF-10B1D20FC044}" srcOrd="1" destOrd="0" presId="urn:microsoft.com/office/officeart/2005/8/layout/venn1"/>
    <dgm:cxn modelId="{E35C2525-9977-1348-9229-2D7CE4BE49FD}" type="presParOf" srcId="{A6F34DBC-0E69-6B4C-BBEB-7D2017655F7C}" destId="{B4044099-2FFE-464B-84DA-38571E6D8BA0}" srcOrd="2" destOrd="0" presId="urn:microsoft.com/office/officeart/2005/8/layout/venn1"/>
    <dgm:cxn modelId="{660F8C81-D65B-B34D-8558-1A86D46E69A7}" type="presParOf" srcId="{A6F34DBC-0E69-6B4C-BBEB-7D2017655F7C}" destId="{92D11DCC-E02B-4740-A8B6-6AF40453F7F0}" srcOrd="3" destOrd="0" presId="urn:microsoft.com/office/officeart/2005/8/layout/venn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A44CF59D-BC05-F84B-BC95-E1E75AB82836}" type="doc">
      <dgm:prSet loTypeId="urn:microsoft.com/office/officeart/2005/8/layout/vList3" loCatId="list" qsTypeId="urn:microsoft.com/office/officeart/2005/8/quickstyle/3d7" qsCatId="3D" csTypeId="urn:microsoft.com/office/officeart/2005/8/colors/colorful1" csCatId="colorful"/>
      <dgm:spPr/>
      <dgm:t>
        <a:bodyPr/>
        <a:lstStyle/>
        <a:p>
          <a:endParaRPr lang="en-GB"/>
        </a:p>
      </dgm:t>
    </dgm:pt>
    <dgm:pt modelId="{8EE62BA7-89AC-0140-88EF-867E44E2F28E}">
      <dgm:prSet/>
      <dgm:spPr/>
      <dgm:t>
        <a:bodyPr/>
        <a:lstStyle/>
        <a:p>
          <a:r>
            <a:rPr lang="en-AU" b="1"/>
            <a:t>During the reign of Caliph ‘Umar (634-644 CE/13-23 AH), the Islamic state had expanded beyond the borders of the Arabian peninsula into Egypt, Syria and ‘Iraq.</a:t>
          </a:r>
          <a:endParaRPr lang="en-AU"/>
        </a:p>
      </dgm:t>
    </dgm:pt>
    <dgm:pt modelId="{88F585E4-4195-E74F-9486-9F115315DF81}" type="parTrans" cxnId="{955125AF-EF90-2E47-A63B-E616C1F123D4}">
      <dgm:prSet/>
      <dgm:spPr/>
      <dgm:t>
        <a:bodyPr/>
        <a:lstStyle/>
        <a:p>
          <a:endParaRPr lang="en-GB"/>
        </a:p>
      </dgm:t>
    </dgm:pt>
    <dgm:pt modelId="{303B2D82-42BD-584D-8294-27BE81F35E50}" type="sibTrans" cxnId="{955125AF-EF90-2E47-A63B-E616C1F123D4}">
      <dgm:prSet/>
      <dgm:spPr/>
      <dgm:t>
        <a:bodyPr/>
        <a:lstStyle/>
        <a:p>
          <a:endParaRPr lang="en-GB"/>
        </a:p>
      </dgm:t>
    </dgm:pt>
    <dgm:pt modelId="{688E7EAA-86D4-484C-AAB8-11CAB9786A45}">
      <dgm:prSet/>
      <dgm:spPr/>
      <dgm:t>
        <a:bodyPr/>
        <a:lstStyle/>
        <a:p>
          <a:r>
            <a:rPr lang="en-AU" b="1"/>
            <a:t>During the reign of Caliph ‘Uthman</a:t>
          </a:r>
          <a:r>
            <a:rPr lang="en-GB" b="1"/>
            <a:t> (24-35 AH/644-656 CE)</a:t>
          </a:r>
          <a:r>
            <a:rPr lang="en-AU" b="1"/>
            <a:t> the expansion continued into Persia, India, Russia, China, Turkey and across North Africa. Many of the people of these regions accepted Islam and learned the recitation of the Quran from the early Muslims.</a:t>
          </a:r>
          <a:endParaRPr lang="en-AU"/>
        </a:p>
      </dgm:t>
    </dgm:pt>
    <dgm:pt modelId="{69AA652E-96F9-EE4C-AE43-ED0A72EAB7EF}" type="parTrans" cxnId="{C365F867-0C7F-314A-BD88-3861D58CD6BD}">
      <dgm:prSet/>
      <dgm:spPr/>
      <dgm:t>
        <a:bodyPr/>
        <a:lstStyle/>
        <a:p>
          <a:endParaRPr lang="en-GB"/>
        </a:p>
      </dgm:t>
    </dgm:pt>
    <dgm:pt modelId="{43A24D2C-A59B-EE45-8586-B2A9456A6B6F}" type="sibTrans" cxnId="{C365F867-0C7F-314A-BD88-3861D58CD6BD}">
      <dgm:prSet/>
      <dgm:spPr/>
      <dgm:t>
        <a:bodyPr/>
        <a:lstStyle/>
        <a:p>
          <a:endParaRPr lang="en-GB"/>
        </a:p>
      </dgm:t>
    </dgm:pt>
    <dgm:pt modelId="{0791B80E-5FB0-0A4E-96AA-B26651B0DE1A}">
      <dgm:prSet/>
      <dgm:spPr/>
      <dgm:t>
        <a:bodyPr/>
        <a:lstStyle/>
        <a:p>
          <a:r>
            <a:rPr lang="en-AU" b="1"/>
            <a:t>The Quran was revealed to the Prophet </a:t>
          </a:r>
          <a:r>
            <a:rPr lang="en-AU" b="1" i="0"/>
            <a:t>ﷺ </a:t>
          </a:r>
          <a:r>
            <a:rPr lang="en-AU" b="1"/>
            <a:t> in seven different Arabian dialects, and the early Muslims taught the Quran in its different readings. </a:t>
          </a:r>
          <a:endParaRPr lang="en-AU"/>
        </a:p>
      </dgm:t>
    </dgm:pt>
    <dgm:pt modelId="{7989443D-D35E-4543-81BD-96C24233DAA5}" type="parTrans" cxnId="{E1FB2BCE-B206-4745-8A6E-CFE38DCD207A}">
      <dgm:prSet/>
      <dgm:spPr/>
      <dgm:t>
        <a:bodyPr/>
        <a:lstStyle/>
        <a:p>
          <a:endParaRPr lang="en-GB"/>
        </a:p>
      </dgm:t>
    </dgm:pt>
    <dgm:pt modelId="{7B96B3FC-EFBA-4845-AFB4-391A81D7BDC2}" type="sibTrans" cxnId="{E1FB2BCE-B206-4745-8A6E-CFE38DCD207A}">
      <dgm:prSet/>
      <dgm:spPr/>
      <dgm:t>
        <a:bodyPr/>
        <a:lstStyle/>
        <a:p>
          <a:endParaRPr lang="en-GB"/>
        </a:p>
      </dgm:t>
    </dgm:pt>
    <dgm:pt modelId="{08072342-A915-AE42-9161-ED6AC1806C56}">
      <dgm:prSet/>
      <dgm:spPr/>
      <dgm:t>
        <a:bodyPr/>
        <a:lstStyle/>
        <a:p>
          <a:r>
            <a:rPr lang="en-GB" b="1" dirty="0"/>
            <a:t>At the time of C. Uthman, it was observed that the people of Sham began to have friction over their different recitations of some words of the Quran.</a:t>
          </a:r>
          <a:endParaRPr lang="en-AU" dirty="0"/>
        </a:p>
      </dgm:t>
    </dgm:pt>
    <dgm:pt modelId="{FF8DA9A9-5C61-264E-9BDA-4A3BDAC7C288}" type="parTrans" cxnId="{EF30FC56-2126-CE49-B77E-65A7ADE6FFD8}">
      <dgm:prSet/>
      <dgm:spPr/>
      <dgm:t>
        <a:bodyPr/>
        <a:lstStyle/>
        <a:p>
          <a:endParaRPr lang="en-GB"/>
        </a:p>
      </dgm:t>
    </dgm:pt>
    <dgm:pt modelId="{F816D92D-B233-BD44-9F12-BDE23A3C3F45}" type="sibTrans" cxnId="{EF30FC56-2126-CE49-B77E-65A7ADE6FFD8}">
      <dgm:prSet/>
      <dgm:spPr/>
      <dgm:t>
        <a:bodyPr/>
        <a:lstStyle/>
        <a:p>
          <a:endParaRPr lang="en-GB"/>
        </a:p>
      </dgm:t>
    </dgm:pt>
    <dgm:pt modelId="{71C0BC8C-92FB-4941-8B17-F965D4780C4F}">
      <dgm:prSet/>
      <dgm:spPr/>
      <dgm:t>
        <a:bodyPr/>
        <a:lstStyle/>
        <a:p>
          <a:r>
            <a:rPr lang="en-GB" b="1" dirty="0"/>
            <a:t>Thus, Caliph </a:t>
          </a:r>
          <a:r>
            <a:rPr lang="en-GB" b="1" i="1" dirty="0"/>
            <a:t>Uthman</a:t>
          </a:r>
          <a:r>
            <a:rPr lang="en-GB" b="1" dirty="0"/>
            <a:t> perceived the danger of divisions, disunity and corruption arising based on different readings/linguistic variants of the Quran (</a:t>
          </a:r>
          <a:r>
            <a:rPr lang="en-GB" b="1" i="1" dirty="0" err="1"/>
            <a:t>Qiraat</a:t>
          </a:r>
          <a:r>
            <a:rPr lang="en-GB" b="1" dirty="0"/>
            <a:t> </a:t>
          </a:r>
          <a:r>
            <a:rPr lang="en-GB" b="1" i="1" dirty="0" err="1"/>
            <a:t>Saba’ah</a:t>
          </a:r>
          <a:r>
            <a:rPr lang="en-GB" b="1" dirty="0"/>
            <a:t>)  which were earlier on approved by the </a:t>
          </a:r>
          <a:r>
            <a:rPr lang="en-AU" b="1" i="0" dirty="0" err="1"/>
            <a:t>ﷺ</a:t>
          </a:r>
          <a:r>
            <a:rPr lang="en-AU" b="1" i="0" dirty="0"/>
            <a:t> .</a:t>
          </a:r>
          <a:endParaRPr lang="en-AU" dirty="0"/>
        </a:p>
      </dgm:t>
    </dgm:pt>
    <dgm:pt modelId="{AB9D5C30-706A-5346-B3DE-2A2B19667C08}" type="parTrans" cxnId="{0BB155D1-2636-6B46-A458-096FDDCD7F94}">
      <dgm:prSet/>
      <dgm:spPr/>
      <dgm:t>
        <a:bodyPr/>
        <a:lstStyle/>
        <a:p>
          <a:endParaRPr lang="en-GB"/>
        </a:p>
      </dgm:t>
    </dgm:pt>
    <dgm:pt modelId="{86E49143-F820-8745-A3E5-D6D201149840}" type="sibTrans" cxnId="{0BB155D1-2636-6B46-A458-096FDDCD7F94}">
      <dgm:prSet/>
      <dgm:spPr/>
      <dgm:t>
        <a:bodyPr/>
        <a:lstStyle/>
        <a:p>
          <a:endParaRPr lang="en-GB"/>
        </a:p>
      </dgm:t>
    </dgm:pt>
    <dgm:pt modelId="{B6FE3052-9220-3042-93B0-DC9F04D20EC3}">
      <dgm:prSet/>
      <dgm:spPr/>
      <dgm:t>
        <a:bodyPr/>
        <a:lstStyle/>
        <a:p>
          <a:r>
            <a:rPr lang="en-GB" b="1"/>
            <a:t>To end the conflict between the Muslims, Uthman requested Hafsa to send him the manuscript of the Quran which was in her safekeeping, and ordered the production of several bonded copies of it with a condition that any passage of copies had dispute should be returned into </a:t>
          </a:r>
          <a:r>
            <a:rPr lang="en-GB" b="1" i="1"/>
            <a:t>Quraish</a:t>
          </a:r>
          <a:r>
            <a:rPr lang="en-GB" b="1"/>
            <a:t> dialect.</a:t>
          </a:r>
          <a:endParaRPr lang="en-AU"/>
        </a:p>
      </dgm:t>
    </dgm:pt>
    <dgm:pt modelId="{957DAE35-24AD-C44B-A455-243A9560D914}" type="parTrans" cxnId="{0AE3F3B9-1BF6-B14E-91BE-DAF85F4CEC4F}">
      <dgm:prSet/>
      <dgm:spPr/>
      <dgm:t>
        <a:bodyPr/>
        <a:lstStyle/>
        <a:p>
          <a:endParaRPr lang="en-GB"/>
        </a:p>
      </dgm:t>
    </dgm:pt>
    <dgm:pt modelId="{7821668A-56EF-0F44-B86B-19F5A8896670}" type="sibTrans" cxnId="{0AE3F3B9-1BF6-B14E-91BE-DAF85F4CEC4F}">
      <dgm:prSet/>
      <dgm:spPr/>
      <dgm:t>
        <a:bodyPr/>
        <a:lstStyle/>
        <a:p>
          <a:endParaRPr lang="en-GB"/>
        </a:p>
      </dgm:t>
    </dgm:pt>
    <dgm:pt modelId="{91EFCAA3-CE85-9343-B7E6-667BBC57E531}">
      <dgm:prSet/>
      <dgm:spPr/>
      <dgm:t>
        <a:bodyPr/>
        <a:lstStyle/>
        <a:p>
          <a:r>
            <a:rPr lang="en-AU" b="1"/>
            <a:t>When the copies were completed, the original was returned to Hafsah. A total of seven copies were made and sent to Makkah, Syria, Basrah, Koofah, Yemen, one to Bahrayn, and one was kept in the capital, Madeenah </a:t>
          </a:r>
          <a:endParaRPr lang="en-AU"/>
        </a:p>
      </dgm:t>
    </dgm:pt>
    <dgm:pt modelId="{BD0B8963-6444-9141-9507-C156D0B901E2}" type="parTrans" cxnId="{0A004675-DF56-0D46-8EB5-EA823B6D6F69}">
      <dgm:prSet/>
      <dgm:spPr/>
      <dgm:t>
        <a:bodyPr/>
        <a:lstStyle/>
        <a:p>
          <a:endParaRPr lang="en-GB"/>
        </a:p>
      </dgm:t>
    </dgm:pt>
    <dgm:pt modelId="{37C65135-293C-1C42-AAEF-26BA6456F845}" type="sibTrans" cxnId="{0A004675-DF56-0D46-8EB5-EA823B6D6F69}">
      <dgm:prSet/>
      <dgm:spPr/>
      <dgm:t>
        <a:bodyPr/>
        <a:lstStyle/>
        <a:p>
          <a:endParaRPr lang="en-GB"/>
        </a:p>
      </dgm:t>
    </dgm:pt>
    <dgm:pt modelId="{0C94360E-F5F4-B84A-B3F8-B8C473647E3F}" type="pres">
      <dgm:prSet presAssocID="{A44CF59D-BC05-F84B-BC95-E1E75AB82836}" presName="linearFlow" presStyleCnt="0">
        <dgm:presLayoutVars>
          <dgm:dir/>
          <dgm:resizeHandles val="exact"/>
        </dgm:presLayoutVars>
      </dgm:prSet>
      <dgm:spPr/>
      <dgm:t>
        <a:bodyPr/>
        <a:lstStyle/>
        <a:p>
          <a:endParaRPr lang="en-US"/>
        </a:p>
      </dgm:t>
    </dgm:pt>
    <dgm:pt modelId="{77BD548D-3EAF-304E-94E2-15E2C7EFE03C}" type="pres">
      <dgm:prSet presAssocID="{8EE62BA7-89AC-0140-88EF-867E44E2F28E}" presName="composite" presStyleCnt="0"/>
      <dgm:spPr/>
    </dgm:pt>
    <dgm:pt modelId="{5778A1E0-252F-A549-B7DE-82A6D4B1E583}" type="pres">
      <dgm:prSet presAssocID="{8EE62BA7-89AC-0140-88EF-867E44E2F28E}" presName="imgShp" presStyleLbl="fgImgPlace1" presStyleIdx="0" presStyleCnt="7"/>
      <dgm:spPr/>
    </dgm:pt>
    <dgm:pt modelId="{95150174-0E7B-104A-9D6B-E20D362940E3}" type="pres">
      <dgm:prSet presAssocID="{8EE62BA7-89AC-0140-88EF-867E44E2F28E}" presName="txShp" presStyleLbl="node1" presStyleIdx="0" presStyleCnt="7">
        <dgm:presLayoutVars>
          <dgm:bulletEnabled val="1"/>
        </dgm:presLayoutVars>
      </dgm:prSet>
      <dgm:spPr/>
      <dgm:t>
        <a:bodyPr/>
        <a:lstStyle/>
        <a:p>
          <a:endParaRPr lang="en-US"/>
        </a:p>
      </dgm:t>
    </dgm:pt>
    <dgm:pt modelId="{E484DCB3-861F-8C48-8F90-8FC25179CF12}" type="pres">
      <dgm:prSet presAssocID="{303B2D82-42BD-584D-8294-27BE81F35E50}" presName="spacing" presStyleCnt="0"/>
      <dgm:spPr/>
    </dgm:pt>
    <dgm:pt modelId="{8E4B9CF6-583B-5349-BE37-4F131B039968}" type="pres">
      <dgm:prSet presAssocID="{688E7EAA-86D4-484C-AAB8-11CAB9786A45}" presName="composite" presStyleCnt="0"/>
      <dgm:spPr/>
    </dgm:pt>
    <dgm:pt modelId="{C0E6C59A-7BCD-0543-AACE-6EE8020AD8F6}" type="pres">
      <dgm:prSet presAssocID="{688E7EAA-86D4-484C-AAB8-11CAB9786A45}" presName="imgShp" presStyleLbl="fgImgPlace1" presStyleIdx="1" presStyleCnt="7"/>
      <dgm:spPr/>
    </dgm:pt>
    <dgm:pt modelId="{786B205A-5FA9-4E4B-9CE4-CECDD86E2ADA}" type="pres">
      <dgm:prSet presAssocID="{688E7EAA-86D4-484C-AAB8-11CAB9786A45}" presName="txShp" presStyleLbl="node1" presStyleIdx="1" presStyleCnt="7">
        <dgm:presLayoutVars>
          <dgm:bulletEnabled val="1"/>
        </dgm:presLayoutVars>
      </dgm:prSet>
      <dgm:spPr/>
      <dgm:t>
        <a:bodyPr/>
        <a:lstStyle/>
        <a:p>
          <a:endParaRPr lang="en-US"/>
        </a:p>
      </dgm:t>
    </dgm:pt>
    <dgm:pt modelId="{FB01E575-63E8-0E46-ACB6-F435464C1FDA}" type="pres">
      <dgm:prSet presAssocID="{43A24D2C-A59B-EE45-8586-B2A9456A6B6F}" presName="spacing" presStyleCnt="0"/>
      <dgm:spPr/>
    </dgm:pt>
    <dgm:pt modelId="{EEE48B0D-03D2-C646-AE35-302FEC4F9C58}" type="pres">
      <dgm:prSet presAssocID="{0791B80E-5FB0-0A4E-96AA-B26651B0DE1A}" presName="composite" presStyleCnt="0"/>
      <dgm:spPr/>
    </dgm:pt>
    <dgm:pt modelId="{BDDB91EE-4F98-C443-BE42-E8EA5479C4AE}" type="pres">
      <dgm:prSet presAssocID="{0791B80E-5FB0-0A4E-96AA-B26651B0DE1A}" presName="imgShp" presStyleLbl="fgImgPlace1" presStyleIdx="2" presStyleCnt="7"/>
      <dgm:spPr/>
    </dgm:pt>
    <dgm:pt modelId="{CB71D7D1-E39A-A640-A431-82B58D41A9C4}" type="pres">
      <dgm:prSet presAssocID="{0791B80E-5FB0-0A4E-96AA-B26651B0DE1A}" presName="txShp" presStyleLbl="node1" presStyleIdx="2" presStyleCnt="7">
        <dgm:presLayoutVars>
          <dgm:bulletEnabled val="1"/>
        </dgm:presLayoutVars>
      </dgm:prSet>
      <dgm:spPr/>
      <dgm:t>
        <a:bodyPr/>
        <a:lstStyle/>
        <a:p>
          <a:endParaRPr lang="en-US"/>
        </a:p>
      </dgm:t>
    </dgm:pt>
    <dgm:pt modelId="{E2683FAF-D83C-8048-A066-777C945415C4}" type="pres">
      <dgm:prSet presAssocID="{7B96B3FC-EFBA-4845-AFB4-391A81D7BDC2}" presName="spacing" presStyleCnt="0"/>
      <dgm:spPr/>
    </dgm:pt>
    <dgm:pt modelId="{C032CDB1-D4C1-0E4C-B685-6CEA7ADC28CD}" type="pres">
      <dgm:prSet presAssocID="{08072342-A915-AE42-9161-ED6AC1806C56}" presName="composite" presStyleCnt="0"/>
      <dgm:spPr/>
    </dgm:pt>
    <dgm:pt modelId="{2B1D83BB-3DB4-0C4B-B9B7-71644C45E0D7}" type="pres">
      <dgm:prSet presAssocID="{08072342-A915-AE42-9161-ED6AC1806C56}" presName="imgShp" presStyleLbl="fgImgPlace1" presStyleIdx="3" presStyleCnt="7"/>
      <dgm:spPr/>
    </dgm:pt>
    <dgm:pt modelId="{0070E81E-8FC7-C04A-9941-F1560DA16AD0}" type="pres">
      <dgm:prSet presAssocID="{08072342-A915-AE42-9161-ED6AC1806C56}" presName="txShp" presStyleLbl="node1" presStyleIdx="3" presStyleCnt="7">
        <dgm:presLayoutVars>
          <dgm:bulletEnabled val="1"/>
        </dgm:presLayoutVars>
      </dgm:prSet>
      <dgm:spPr/>
      <dgm:t>
        <a:bodyPr/>
        <a:lstStyle/>
        <a:p>
          <a:endParaRPr lang="en-US"/>
        </a:p>
      </dgm:t>
    </dgm:pt>
    <dgm:pt modelId="{AB9E96BB-0E82-5745-B01D-4BE200102D58}" type="pres">
      <dgm:prSet presAssocID="{F816D92D-B233-BD44-9F12-BDE23A3C3F45}" presName="spacing" presStyleCnt="0"/>
      <dgm:spPr/>
    </dgm:pt>
    <dgm:pt modelId="{510BC0EF-7F83-2641-9CBC-40C691681AAC}" type="pres">
      <dgm:prSet presAssocID="{71C0BC8C-92FB-4941-8B17-F965D4780C4F}" presName="composite" presStyleCnt="0"/>
      <dgm:spPr/>
    </dgm:pt>
    <dgm:pt modelId="{09F9672F-ECD5-8448-BBFA-8AE68BB0FEED}" type="pres">
      <dgm:prSet presAssocID="{71C0BC8C-92FB-4941-8B17-F965D4780C4F}" presName="imgShp" presStyleLbl="fgImgPlace1" presStyleIdx="4" presStyleCnt="7"/>
      <dgm:spPr/>
    </dgm:pt>
    <dgm:pt modelId="{34AB934D-D27A-8746-8DCF-D20D38622145}" type="pres">
      <dgm:prSet presAssocID="{71C0BC8C-92FB-4941-8B17-F965D4780C4F}" presName="txShp" presStyleLbl="node1" presStyleIdx="4" presStyleCnt="7">
        <dgm:presLayoutVars>
          <dgm:bulletEnabled val="1"/>
        </dgm:presLayoutVars>
      </dgm:prSet>
      <dgm:spPr/>
      <dgm:t>
        <a:bodyPr/>
        <a:lstStyle/>
        <a:p>
          <a:endParaRPr lang="en-US"/>
        </a:p>
      </dgm:t>
    </dgm:pt>
    <dgm:pt modelId="{527F97DA-BFB2-3346-BB0C-6BBEE4548EFD}" type="pres">
      <dgm:prSet presAssocID="{86E49143-F820-8745-A3E5-D6D201149840}" presName="spacing" presStyleCnt="0"/>
      <dgm:spPr/>
    </dgm:pt>
    <dgm:pt modelId="{8B303121-FD94-9F40-90D8-CF0B6D949D26}" type="pres">
      <dgm:prSet presAssocID="{B6FE3052-9220-3042-93B0-DC9F04D20EC3}" presName="composite" presStyleCnt="0"/>
      <dgm:spPr/>
    </dgm:pt>
    <dgm:pt modelId="{F6BBCAF2-4C6F-F149-9FAC-838FDD1D7A62}" type="pres">
      <dgm:prSet presAssocID="{B6FE3052-9220-3042-93B0-DC9F04D20EC3}" presName="imgShp" presStyleLbl="fgImgPlace1" presStyleIdx="5" presStyleCnt="7"/>
      <dgm:spPr/>
    </dgm:pt>
    <dgm:pt modelId="{29B8EB96-3747-2E49-BCD0-86D552D4DF41}" type="pres">
      <dgm:prSet presAssocID="{B6FE3052-9220-3042-93B0-DC9F04D20EC3}" presName="txShp" presStyleLbl="node1" presStyleIdx="5" presStyleCnt="7">
        <dgm:presLayoutVars>
          <dgm:bulletEnabled val="1"/>
        </dgm:presLayoutVars>
      </dgm:prSet>
      <dgm:spPr/>
      <dgm:t>
        <a:bodyPr/>
        <a:lstStyle/>
        <a:p>
          <a:endParaRPr lang="en-US"/>
        </a:p>
      </dgm:t>
    </dgm:pt>
    <dgm:pt modelId="{3E3F508A-8C96-064F-BB8F-AB791DBBA988}" type="pres">
      <dgm:prSet presAssocID="{7821668A-56EF-0F44-B86B-19F5A8896670}" presName="spacing" presStyleCnt="0"/>
      <dgm:spPr/>
    </dgm:pt>
    <dgm:pt modelId="{2FE4ED24-60DC-1A47-99DC-104D25739F37}" type="pres">
      <dgm:prSet presAssocID="{91EFCAA3-CE85-9343-B7E6-667BBC57E531}" presName="composite" presStyleCnt="0"/>
      <dgm:spPr/>
    </dgm:pt>
    <dgm:pt modelId="{9FAA73B3-7135-D640-8BC9-8C65FB877100}" type="pres">
      <dgm:prSet presAssocID="{91EFCAA3-CE85-9343-B7E6-667BBC57E531}" presName="imgShp" presStyleLbl="fgImgPlace1" presStyleIdx="6" presStyleCnt="7"/>
      <dgm:spPr/>
    </dgm:pt>
    <dgm:pt modelId="{D4912A39-BEBD-244D-BE59-AA8C0234C041}" type="pres">
      <dgm:prSet presAssocID="{91EFCAA3-CE85-9343-B7E6-667BBC57E531}" presName="txShp" presStyleLbl="node1" presStyleIdx="6" presStyleCnt="7">
        <dgm:presLayoutVars>
          <dgm:bulletEnabled val="1"/>
        </dgm:presLayoutVars>
      </dgm:prSet>
      <dgm:spPr/>
      <dgm:t>
        <a:bodyPr/>
        <a:lstStyle/>
        <a:p>
          <a:endParaRPr lang="en-US"/>
        </a:p>
      </dgm:t>
    </dgm:pt>
  </dgm:ptLst>
  <dgm:cxnLst>
    <dgm:cxn modelId="{955125AF-EF90-2E47-A63B-E616C1F123D4}" srcId="{A44CF59D-BC05-F84B-BC95-E1E75AB82836}" destId="{8EE62BA7-89AC-0140-88EF-867E44E2F28E}" srcOrd="0" destOrd="0" parTransId="{88F585E4-4195-E74F-9486-9F115315DF81}" sibTransId="{303B2D82-42BD-584D-8294-27BE81F35E50}"/>
    <dgm:cxn modelId="{68D1EE9A-F8B9-B746-B0F7-C1054E6140F2}" type="presOf" srcId="{91EFCAA3-CE85-9343-B7E6-667BBC57E531}" destId="{D4912A39-BEBD-244D-BE59-AA8C0234C041}" srcOrd="0" destOrd="0" presId="urn:microsoft.com/office/officeart/2005/8/layout/vList3"/>
    <dgm:cxn modelId="{EF30FC56-2126-CE49-B77E-65A7ADE6FFD8}" srcId="{A44CF59D-BC05-F84B-BC95-E1E75AB82836}" destId="{08072342-A915-AE42-9161-ED6AC1806C56}" srcOrd="3" destOrd="0" parTransId="{FF8DA9A9-5C61-264E-9BDA-4A3BDAC7C288}" sibTransId="{F816D92D-B233-BD44-9F12-BDE23A3C3F45}"/>
    <dgm:cxn modelId="{0A004675-DF56-0D46-8EB5-EA823B6D6F69}" srcId="{A44CF59D-BC05-F84B-BC95-E1E75AB82836}" destId="{91EFCAA3-CE85-9343-B7E6-667BBC57E531}" srcOrd="6" destOrd="0" parTransId="{BD0B8963-6444-9141-9507-C156D0B901E2}" sibTransId="{37C65135-293C-1C42-AAEF-26BA6456F845}"/>
    <dgm:cxn modelId="{C365F867-0C7F-314A-BD88-3861D58CD6BD}" srcId="{A44CF59D-BC05-F84B-BC95-E1E75AB82836}" destId="{688E7EAA-86D4-484C-AAB8-11CAB9786A45}" srcOrd="1" destOrd="0" parTransId="{69AA652E-96F9-EE4C-AE43-ED0A72EAB7EF}" sibTransId="{43A24D2C-A59B-EE45-8586-B2A9456A6B6F}"/>
    <dgm:cxn modelId="{0E1EFB26-275D-D641-9A8E-E5906A7ABF77}" type="presOf" srcId="{71C0BC8C-92FB-4941-8B17-F965D4780C4F}" destId="{34AB934D-D27A-8746-8DCF-D20D38622145}" srcOrd="0" destOrd="0" presId="urn:microsoft.com/office/officeart/2005/8/layout/vList3"/>
    <dgm:cxn modelId="{E1FB2BCE-B206-4745-8A6E-CFE38DCD207A}" srcId="{A44CF59D-BC05-F84B-BC95-E1E75AB82836}" destId="{0791B80E-5FB0-0A4E-96AA-B26651B0DE1A}" srcOrd="2" destOrd="0" parTransId="{7989443D-D35E-4543-81BD-96C24233DAA5}" sibTransId="{7B96B3FC-EFBA-4845-AFB4-391A81D7BDC2}"/>
    <dgm:cxn modelId="{C936D6A9-3EC3-BB40-AA3E-AAAF4E1EE2A2}" type="presOf" srcId="{0791B80E-5FB0-0A4E-96AA-B26651B0DE1A}" destId="{CB71D7D1-E39A-A640-A431-82B58D41A9C4}" srcOrd="0" destOrd="0" presId="urn:microsoft.com/office/officeart/2005/8/layout/vList3"/>
    <dgm:cxn modelId="{0AE3F3B9-1BF6-B14E-91BE-DAF85F4CEC4F}" srcId="{A44CF59D-BC05-F84B-BC95-E1E75AB82836}" destId="{B6FE3052-9220-3042-93B0-DC9F04D20EC3}" srcOrd="5" destOrd="0" parTransId="{957DAE35-24AD-C44B-A455-243A9560D914}" sibTransId="{7821668A-56EF-0F44-B86B-19F5A8896670}"/>
    <dgm:cxn modelId="{43C0C829-6E21-6047-9317-15EB7A9C0E6D}" type="presOf" srcId="{8EE62BA7-89AC-0140-88EF-867E44E2F28E}" destId="{95150174-0E7B-104A-9D6B-E20D362940E3}" srcOrd="0" destOrd="0" presId="urn:microsoft.com/office/officeart/2005/8/layout/vList3"/>
    <dgm:cxn modelId="{F7A0B455-2977-634F-AE67-3887DD1D0637}" type="presOf" srcId="{A44CF59D-BC05-F84B-BC95-E1E75AB82836}" destId="{0C94360E-F5F4-B84A-B3F8-B8C473647E3F}" srcOrd="0" destOrd="0" presId="urn:microsoft.com/office/officeart/2005/8/layout/vList3"/>
    <dgm:cxn modelId="{A1D8479A-1F10-C44B-A23C-8218533D3716}" type="presOf" srcId="{688E7EAA-86D4-484C-AAB8-11CAB9786A45}" destId="{786B205A-5FA9-4E4B-9CE4-CECDD86E2ADA}" srcOrd="0" destOrd="0" presId="urn:microsoft.com/office/officeart/2005/8/layout/vList3"/>
    <dgm:cxn modelId="{570DC9B1-C059-3A4C-B117-B85591CAE737}" type="presOf" srcId="{B6FE3052-9220-3042-93B0-DC9F04D20EC3}" destId="{29B8EB96-3747-2E49-BCD0-86D552D4DF41}" srcOrd="0" destOrd="0" presId="urn:microsoft.com/office/officeart/2005/8/layout/vList3"/>
    <dgm:cxn modelId="{C5051590-7358-9740-BED8-29A9369C75ED}" type="presOf" srcId="{08072342-A915-AE42-9161-ED6AC1806C56}" destId="{0070E81E-8FC7-C04A-9941-F1560DA16AD0}" srcOrd="0" destOrd="0" presId="urn:microsoft.com/office/officeart/2005/8/layout/vList3"/>
    <dgm:cxn modelId="{0BB155D1-2636-6B46-A458-096FDDCD7F94}" srcId="{A44CF59D-BC05-F84B-BC95-E1E75AB82836}" destId="{71C0BC8C-92FB-4941-8B17-F965D4780C4F}" srcOrd="4" destOrd="0" parTransId="{AB9D5C30-706A-5346-B3DE-2A2B19667C08}" sibTransId="{86E49143-F820-8745-A3E5-D6D201149840}"/>
    <dgm:cxn modelId="{D216A598-0B7C-6143-98DB-059EF503861F}" type="presParOf" srcId="{0C94360E-F5F4-B84A-B3F8-B8C473647E3F}" destId="{77BD548D-3EAF-304E-94E2-15E2C7EFE03C}" srcOrd="0" destOrd="0" presId="urn:microsoft.com/office/officeart/2005/8/layout/vList3"/>
    <dgm:cxn modelId="{6A66CAD8-CFAB-A54D-A508-5FF6CB046B92}" type="presParOf" srcId="{77BD548D-3EAF-304E-94E2-15E2C7EFE03C}" destId="{5778A1E0-252F-A549-B7DE-82A6D4B1E583}" srcOrd="0" destOrd="0" presId="urn:microsoft.com/office/officeart/2005/8/layout/vList3"/>
    <dgm:cxn modelId="{120C035D-C687-CE45-B420-20AC9F10FD16}" type="presParOf" srcId="{77BD548D-3EAF-304E-94E2-15E2C7EFE03C}" destId="{95150174-0E7B-104A-9D6B-E20D362940E3}" srcOrd="1" destOrd="0" presId="urn:microsoft.com/office/officeart/2005/8/layout/vList3"/>
    <dgm:cxn modelId="{74F23BA3-0FF3-DE4B-8B0A-9B85B61144D0}" type="presParOf" srcId="{0C94360E-F5F4-B84A-B3F8-B8C473647E3F}" destId="{E484DCB3-861F-8C48-8F90-8FC25179CF12}" srcOrd="1" destOrd="0" presId="urn:microsoft.com/office/officeart/2005/8/layout/vList3"/>
    <dgm:cxn modelId="{F724109F-E069-FA49-A845-96F7CA787AE4}" type="presParOf" srcId="{0C94360E-F5F4-B84A-B3F8-B8C473647E3F}" destId="{8E4B9CF6-583B-5349-BE37-4F131B039968}" srcOrd="2" destOrd="0" presId="urn:microsoft.com/office/officeart/2005/8/layout/vList3"/>
    <dgm:cxn modelId="{5ECD4564-9FA1-0945-9C99-4B1C01A2DC3E}" type="presParOf" srcId="{8E4B9CF6-583B-5349-BE37-4F131B039968}" destId="{C0E6C59A-7BCD-0543-AACE-6EE8020AD8F6}" srcOrd="0" destOrd="0" presId="urn:microsoft.com/office/officeart/2005/8/layout/vList3"/>
    <dgm:cxn modelId="{73237EF9-8B27-2E49-A556-542DA256795F}" type="presParOf" srcId="{8E4B9CF6-583B-5349-BE37-4F131B039968}" destId="{786B205A-5FA9-4E4B-9CE4-CECDD86E2ADA}" srcOrd="1" destOrd="0" presId="urn:microsoft.com/office/officeart/2005/8/layout/vList3"/>
    <dgm:cxn modelId="{38EC8015-7273-A14B-BA08-81499D246E44}" type="presParOf" srcId="{0C94360E-F5F4-B84A-B3F8-B8C473647E3F}" destId="{FB01E575-63E8-0E46-ACB6-F435464C1FDA}" srcOrd="3" destOrd="0" presId="urn:microsoft.com/office/officeart/2005/8/layout/vList3"/>
    <dgm:cxn modelId="{EC6FD8DF-49C5-D644-9D9F-19BE10A6FA5A}" type="presParOf" srcId="{0C94360E-F5F4-B84A-B3F8-B8C473647E3F}" destId="{EEE48B0D-03D2-C646-AE35-302FEC4F9C58}" srcOrd="4" destOrd="0" presId="urn:microsoft.com/office/officeart/2005/8/layout/vList3"/>
    <dgm:cxn modelId="{9BCE00FE-6DBC-DF41-8EBF-812DF7B0246C}" type="presParOf" srcId="{EEE48B0D-03D2-C646-AE35-302FEC4F9C58}" destId="{BDDB91EE-4F98-C443-BE42-E8EA5479C4AE}" srcOrd="0" destOrd="0" presId="urn:microsoft.com/office/officeart/2005/8/layout/vList3"/>
    <dgm:cxn modelId="{81B873F1-5186-3F47-8A44-8A32F8F953A3}" type="presParOf" srcId="{EEE48B0D-03D2-C646-AE35-302FEC4F9C58}" destId="{CB71D7D1-E39A-A640-A431-82B58D41A9C4}" srcOrd="1" destOrd="0" presId="urn:microsoft.com/office/officeart/2005/8/layout/vList3"/>
    <dgm:cxn modelId="{45D4AECD-7194-BB4A-8342-51276B8BFA78}" type="presParOf" srcId="{0C94360E-F5F4-B84A-B3F8-B8C473647E3F}" destId="{E2683FAF-D83C-8048-A066-777C945415C4}" srcOrd="5" destOrd="0" presId="urn:microsoft.com/office/officeart/2005/8/layout/vList3"/>
    <dgm:cxn modelId="{257E79EA-1C60-1949-A4FA-1530DDC76841}" type="presParOf" srcId="{0C94360E-F5F4-B84A-B3F8-B8C473647E3F}" destId="{C032CDB1-D4C1-0E4C-B685-6CEA7ADC28CD}" srcOrd="6" destOrd="0" presId="urn:microsoft.com/office/officeart/2005/8/layout/vList3"/>
    <dgm:cxn modelId="{BB441C05-85C2-B54B-9475-987A796D6FB9}" type="presParOf" srcId="{C032CDB1-D4C1-0E4C-B685-6CEA7ADC28CD}" destId="{2B1D83BB-3DB4-0C4B-B9B7-71644C45E0D7}" srcOrd="0" destOrd="0" presId="urn:microsoft.com/office/officeart/2005/8/layout/vList3"/>
    <dgm:cxn modelId="{EF32DCFC-6502-1048-BB31-2B6FF53E6260}" type="presParOf" srcId="{C032CDB1-D4C1-0E4C-B685-6CEA7ADC28CD}" destId="{0070E81E-8FC7-C04A-9941-F1560DA16AD0}" srcOrd="1" destOrd="0" presId="urn:microsoft.com/office/officeart/2005/8/layout/vList3"/>
    <dgm:cxn modelId="{2EEF0178-6B3E-6E42-898B-E87DF30436DA}" type="presParOf" srcId="{0C94360E-F5F4-B84A-B3F8-B8C473647E3F}" destId="{AB9E96BB-0E82-5745-B01D-4BE200102D58}" srcOrd="7" destOrd="0" presId="urn:microsoft.com/office/officeart/2005/8/layout/vList3"/>
    <dgm:cxn modelId="{76C825D6-CB1A-7B4C-83B1-F9E2E6E00EC4}" type="presParOf" srcId="{0C94360E-F5F4-B84A-B3F8-B8C473647E3F}" destId="{510BC0EF-7F83-2641-9CBC-40C691681AAC}" srcOrd="8" destOrd="0" presId="urn:microsoft.com/office/officeart/2005/8/layout/vList3"/>
    <dgm:cxn modelId="{BB4815C6-13DF-C94D-9C05-17C8C8089DBF}" type="presParOf" srcId="{510BC0EF-7F83-2641-9CBC-40C691681AAC}" destId="{09F9672F-ECD5-8448-BBFA-8AE68BB0FEED}" srcOrd="0" destOrd="0" presId="urn:microsoft.com/office/officeart/2005/8/layout/vList3"/>
    <dgm:cxn modelId="{F28E922D-2F17-6D4D-94FD-03703961FE4C}" type="presParOf" srcId="{510BC0EF-7F83-2641-9CBC-40C691681AAC}" destId="{34AB934D-D27A-8746-8DCF-D20D38622145}" srcOrd="1" destOrd="0" presId="urn:microsoft.com/office/officeart/2005/8/layout/vList3"/>
    <dgm:cxn modelId="{ADD7FEB5-C633-6B4A-8304-889077444179}" type="presParOf" srcId="{0C94360E-F5F4-B84A-B3F8-B8C473647E3F}" destId="{527F97DA-BFB2-3346-BB0C-6BBEE4548EFD}" srcOrd="9" destOrd="0" presId="urn:microsoft.com/office/officeart/2005/8/layout/vList3"/>
    <dgm:cxn modelId="{97858B1C-7CBF-9B40-BEBD-D9AE8FFDA74F}" type="presParOf" srcId="{0C94360E-F5F4-B84A-B3F8-B8C473647E3F}" destId="{8B303121-FD94-9F40-90D8-CF0B6D949D26}" srcOrd="10" destOrd="0" presId="urn:microsoft.com/office/officeart/2005/8/layout/vList3"/>
    <dgm:cxn modelId="{17EE48D8-408C-1B4B-8ED5-B477A6E8EF92}" type="presParOf" srcId="{8B303121-FD94-9F40-90D8-CF0B6D949D26}" destId="{F6BBCAF2-4C6F-F149-9FAC-838FDD1D7A62}" srcOrd="0" destOrd="0" presId="urn:microsoft.com/office/officeart/2005/8/layout/vList3"/>
    <dgm:cxn modelId="{58235A10-61C6-284C-873E-D96BF0658B0F}" type="presParOf" srcId="{8B303121-FD94-9F40-90D8-CF0B6D949D26}" destId="{29B8EB96-3747-2E49-BCD0-86D552D4DF41}" srcOrd="1" destOrd="0" presId="urn:microsoft.com/office/officeart/2005/8/layout/vList3"/>
    <dgm:cxn modelId="{6F2834F0-A434-9F4D-8C74-EBCE7EF5C99D}" type="presParOf" srcId="{0C94360E-F5F4-B84A-B3F8-B8C473647E3F}" destId="{3E3F508A-8C96-064F-BB8F-AB791DBBA988}" srcOrd="11" destOrd="0" presId="urn:microsoft.com/office/officeart/2005/8/layout/vList3"/>
    <dgm:cxn modelId="{60D9DFE7-91F6-D344-BB78-09EB59EF9FFA}" type="presParOf" srcId="{0C94360E-F5F4-B84A-B3F8-B8C473647E3F}" destId="{2FE4ED24-60DC-1A47-99DC-104D25739F37}" srcOrd="12" destOrd="0" presId="urn:microsoft.com/office/officeart/2005/8/layout/vList3"/>
    <dgm:cxn modelId="{1C4D3856-8663-C540-96F5-D5CCA7312B72}" type="presParOf" srcId="{2FE4ED24-60DC-1A47-99DC-104D25739F37}" destId="{9FAA73B3-7135-D640-8BC9-8C65FB877100}" srcOrd="0" destOrd="0" presId="urn:microsoft.com/office/officeart/2005/8/layout/vList3"/>
    <dgm:cxn modelId="{28128D22-BE6E-9D46-8B67-CA89D45C0FAA}" type="presParOf" srcId="{2FE4ED24-60DC-1A47-99DC-104D25739F37}" destId="{D4912A39-BEBD-244D-BE59-AA8C0234C041}"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F16E6A-E061-4A1F-B72C-8C9A863EC9FF}"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BE261E35-B2B8-49BE-8827-C2B6EC31315B}">
      <dgm:prSet custT="1"/>
      <dgm:spPr>
        <a:ln>
          <a:solidFill>
            <a:schemeClr val="tx1"/>
          </a:solidFill>
        </a:ln>
      </dgm:spPr>
      <dgm:t>
        <a:bodyPr/>
        <a:lstStyle/>
        <a:p>
          <a:r>
            <a:rPr lang="en-AU" sz="1600" b="1" dirty="0">
              <a:solidFill>
                <a:schemeClr val="tx1"/>
              </a:solidFill>
              <a:latin typeface="Andalus" panose="02020603050405020304" pitchFamily="18" charset="-78"/>
              <a:cs typeface="Andalus" panose="02020603050405020304" pitchFamily="18" charset="-78"/>
            </a:rPr>
            <a:t>1. A collection of revelations conveyed to Prophet Muhammad (</a:t>
          </a:r>
          <a:r>
            <a:rPr lang="ar" sz="1600" b="1" i="0" dirty="0">
              <a:solidFill>
                <a:srgbClr val="242A2E"/>
              </a:solidFill>
              <a:effectLst/>
              <a:latin typeface="proxima-nova"/>
            </a:rPr>
            <a:t>ﷺ</a:t>
          </a:r>
          <a:r>
            <a:rPr lang="en-AU" sz="1600" b="1" dirty="0">
              <a:solidFill>
                <a:schemeClr val="tx1"/>
              </a:solidFill>
              <a:latin typeface="Andalus" panose="02020603050405020304" pitchFamily="18" charset="-78"/>
              <a:cs typeface="Andalus" panose="02020603050405020304" pitchFamily="18" charset="-78"/>
            </a:rPr>
            <a:t>) by angel Gabriel over 23 years. </a:t>
          </a:r>
          <a:endParaRPr lang="en-US" sz="1600" b="1" dirty="0">
            <a:solidFill>
              <a:schemeClr val="tx1"/>
            </a:solidFill>
            <a:latin typeface="Andalus" panose="02020603050405020304" pitchFamily="18" charset="-78"/>
            <a:cs typeface="Andalus" panose="02020603050405020304" pitchFamily="18" charset="-78"/>
          </a:endParaRPr>
        </a:p>
      </dgm:t>
    </dgm:pt>
    <dgm:pt modelId="{C1793BF0-C7F8-48B8-B982-5435D1003E85}" type="parTrans" cxnId="{AF3F5EF2-6DC9-4B86-B06D-F09409C971A6}">
      <dgm:prSet/>
      <dgm:spPr/>
      <dgm:t>
        <a:bodyPr/>
        <a:lstStyle/>
        <a:p>
          <a:endParaRPr lang="en-US"/>
        </a:p>
      </dgm:t>
    </dgm:pt>
    <dgm:pt modelId="{C1E41442-DF63-4376-BE5C-29D22ECABCF5}" type="sibTrans" cxnId="{AF3F5EF2-6DC9-4B86-B06D-F09409C971A6}">
      <dgm:prSet/>
      <dgm:spPr/>
      <dgm:t>
        <a:bodyPr/>
        <a:lstStyle/>
        <a:p>
          <a:endParaRPr lang="en-US" b="1">
            <a:latin typeface="Andalus" panose="02020603050405020304" pitchFamily="18" charset="-78"/>
            <a:cs typeface="Andalus" panose="02020603050405020304" pitchFamily="18" charset="-78"/>
          </a:endParaRPr>
        </a:p>
      </dgm:t>
    </dgm:pt>
    <dgm:pt modelId="{5D0EC997-3F4D-4ED3-A19C-A4A43E688131}">
      <dgm:prSet custT="1"/>
      <dgm:spPr>
        <a:ln>
          <a:solidFill>
            <a:schemeClr val="tx1"/>
          </a:solidFill>
        </a:ln>
      </dgm:spPr>
      <dgm:t>
        <a:bodyPr/>
        <a:lstStyle/>
        <a:p>
          <a:r>
            <a:rPr lang="en-AU" sz="1600" b="1" dirty="0">
              <a:solidFill>
                <a:schemeClr val="tx1"/>
              </a:solidFill>
              <a:latin typeface="Andalus" panose="02020603050405020304" pitchFamily="18" charset="-78"/>
              <a:cs typeface="Andalus" panose="02020603050405020304" pitchFamily="18" charset="-78"/>
            </a:rPr>
            <a:t>2. First revelation was received in Ramadan, 610 C.E.. </a:t>
          </a:r>
          <a:endParaRPr lang="en-US" sz="1600" b="1" dirty="0">
            <a:solidFill>
              <a:schemeClr val="tx1"/>
            </a:solidFill>
            <a:latin typeface="Andalus" panose="02020603050405020304" pitchFamily="18" charset="-78"/>
            <a:cs typeface="Andalus" panose="02020603050405020304" pitchFamily="18" charset="-78"/>
          </a:endParaRPr>
        </a:p>
      </dgm:t>
    </dgm:pt>
    <dgm:pt modelId="{9274AFEC-F5BE-4305-87C3-C28A69B55025}" type="parTrans" cxnId="{CC17B595-86AD-4C64-BA3C-000B2384C2C4}">
      <dgm:prSet/>
      <dgm:spPr/>
      <dgm:t>
        <a:bodyPr/>
        <a:lstStyle/>
        <a:p>
          <a:endParaRPr lang="en-US"/>
        </a:p>
      </dgm:t>
    </dgm:pt>
    <dgm:pt modelId="{BF2842DB-C3DD-4307-A5DE-A5419F3AC21B}" type="sibTrans" cxnId="{CC17B595-86AD-4C64-BA3C-000B2384C2C4}">
      <dgm:prSet/>
      <dgm:spPr/>
      <dgm:t>
        <a:bodyPr/>
        <a:lstStyle/>
        <a:p>
          <a:endParaRPr lang="en-US" b="1">
            <a:latin typeface="Andalus" panose="02020603050405020304" pitchFamily="18" charset="-78"/>
            <a:cs typeface="Andalus" panose="02020603050405020304" pitchFamily="18" charset="-78"/>
          </a:endParaRPr>
        </a:p>
      </dgm:t>
    </dgm:pt>
    <dgm:pt modelId="{10DEEDE7-41CA-458B-9626-641B7CD5385A}">
      <dgm:prSet custT="1"/>
      <dgm:spPr>
        <a:ln>
          <a:solidFill>
            <a:schemeClr val="tx1"/>
          </a:solidFill>
        </a:ln>
      </dgm:spPr>
      <dgm:t>
        <a:bodyPr/>
        <a:lstStyle/>
        <a:p>
          <a:r>
            <a:rPr lang="en-AU" sz="1600" b="1">
              <a:solidFill>
                <a:schemeClr val="tx1"/>
              </a:solidFill>
              <a:latin typeface="Andalus" panose="02020603050405020304" pitchFamily="18" charset="-78"/>
              <a:cs typeface="Andalus" panose="02020603050405020304" pitchFamily="18" charset="-78"/>
            </a:rPr>
            <a:t>3. Taught the polytheist community belief in the oneness of God. </a:t>
          </a:r>
          <a:endParaRPr lang="en-US" sz="1600" b="1">
            <a:solidFill>
              <a:schemeClr val="tx1"/>
            </a:solidFill>
            <a:latin typeface="Andalus" panose="02020603050405020304" pitchFamily="18" charset="-78"/>
            <a:cs typeface="Andalus" panose="02020603050405020304" pitchFamily="18" charset="-78"/>
          </a:endParaRPr>
        </a:p>
      </dgm:t>
    </dgm:pt>
    <dgm:pt modelId="{E1EC1886-4981-4335-92B5-89C2ED6210D7}" type="parTrans" cxnId="{FF6DE17C-8BE6-43B5-83DB-2FEBA4360EAC}">
      <dgm:prSet/>
      <dgm:spPr/>
      <dgm:t>
        <a:bodyPr/>
        <a:lstStyle/>
        <a:p>
          <a:endParaRPr lang="en-US"/>
        </a:p>
      </dgm:t>
    </dgm:pt>
    <dgm:pt modelId="{DAC98C26-81D8-48BB-9384-E7D787155DE2}" type="sibTrans" cxnId="{FF6DE17C-8BE6-43B5-83DB-2FEBA4360EAC}">
      <dgm:prSet/>
      <dgm:spPr/>
      <dgm:t>
        <a:bodyPr/>
        <a:lstStyle/>
        <a:p>
          <a:endParaRPr lang="en-US" b="1">
            <a:latin typeface="Andalus" panose="02020603050405020304" pitchFamily="18" charset="-78"/>
            <a:cs typeface="Andalus" panose="02020603050405020304" pitchFamily="18" charset="-78"/>
          </a:endParaRPr>
        </a:p>
      </dgm:t>
    </dgm:pt>
    <dgm:pt modelId="{BFB47247-172A-4336-828B-FE5AE05C5771}">
      <dgm:prSet custT="1"/>
      <dgm:spPr>
        <a:ln>
          <a:solidFill>
            <a:schemeClr val="tx1"/>
          </a:solidFill>
        </a:ln>
      </dgm:spPr>
      <dgm:t>
        <a:bodyPr/>
        <a:lstStyle/>
        <a:p>
          <a:r>
            <a:rPr lang="en-AU" sz="1600" b="1">
              <a:solidFill>
                <a:schemeClr val="tx1"/>
              </a:solidFill>
              <a:latin typeface="Andalus" panose="02020603050405020304" pitchFamily="18" charset="-78"/>
              <a:cs typeface="Andalus" panose="02020603050405020304" pitchFamily="18" charset="-78"/>
            </a:rPr>
            <a:t>4. A holy book and highest form of literature. </a:t>
          </a:r>
          <a:endParaRPr lang="en-US" sz="1600" b="1">
            <a:solidFill>
              <a:schemeClr val="tx1"/>
            </a:solidFill>
            <a:latin typeface="Andalus" panose="02020603050405020304" pitchFamily="18" charset="-78"/>
            <a:cs typeface="Andalus" panose="02020603050405020304" pitchFamily="18" charset="-78"/>
          </a:endParaRPr>
        </a:p>
      </dgm:t>
    </dgm:pt>
    <dgm:pt modelId="{AA6CE826-48B1-4880-ACDD-CA45371EC499}" type="parTrans" cxnId="{52B36056-592D-4FA1-8CFA-0A9E52723D9D}">
      <dgm:prSet/>
      <dgm:spPr/>
      <dgm:t>
        <a:bodyPr/>
        <a:lstStyle/>
        <a:p>
          <a:endParaRPr lang="en-US"/>
        </a:p>
      </dgm:t>
    </dgm:pt>
    <dgm:pt modelId="{9F598BE9-C1D4-4923-AB7E-7AC0D651190D}" type="sibTrans" cxnId="{52B36056-592D-4FA1-8CFA-0A9E52723D9D}">
      <dgm:prSet/>
      <dgm:spPr/>
      <dgm:t>
        <a:bodyPr/>
        <a:lstStyle/>
        <a:p>
          <a:endParaRPr lang="en-US" b="1">
            <a:latin typeface="Andalus" panose="02020603050405020304" pitchFamily="18" charset="-78"/>
            <a:cs typeface="Andalus" panose="02020603050405020304" pitchFamily="18" charset="-78"/>
          </a:endParaRPr>
        </a:p>
      </dgm:t>
    </dgm:pt>
    <dgm:pt modelId="{BEDCA237-8B3E-4855-B6B9-C1748990162F}">
      <dgm:prSet custT="1"/>
      <dgm:spPr>
        <a:ln>
          <a:solidFill>
            <a:schemeClr val="tx1"/>
          </a:solidFill>
        </a:ln>
      </dgm:spPr>
      <dgm:t>
        <a:bodyPr/>
        <a:lstStyle/>
        <a:p>
          <a:r>
            <a:rPr lang="en-AU" sz="1600" b="1">
              <a:solidFill>
                <a:schemeClr val="tx1"/>
              </a:solidFill>
              <a:latin typeface="Andalus" panose="02020603050405020304" pitchFamily="18" charset="-78"/>
              <a:cs typeface="Andalus" panose="02020603050405020304" pitchFamily="18" charset="-78"/>
            </a:rPr>
            <a:t>5. A book beyond comparison regarding its content.</a:t>
          </a:r>
          <a:endParaRPr lang="en-US" sz="1600" b="1">
            <a:solidFill>
              <a:schemeClr val="tx1"/>
            </a:solidFill>
            <a:latin typeface="Andalus" panose="02020603050405020304" pitchFamily="18" charset="-78"/>
            <a:cs typeface="Andalus" panose="02020603050405020304" pitchFamily="18" charset="-78"/>
          </a:endParaRPr>
        </a:p>
      </dgm:t>
    </dgm:pt>
    <dgm:pt modelId="{B2C9E181-43CF-4D05-9687-8DBCB21357CE}" type="parTrans" cxnId="{C0AFA78E-6ED3-4D8B-A1F4-D60E154DC98D}">
      <dgm:prSet/>
      <dgm:spPr/>
      <dgm:t>
        <a:bodyPr/>
        <a:lstStyle/>
        <a:p>
          <a:endParaRPr lang="en-US"/>
        </a:p>
      </dgm:t>
    </dgm:pt>
    <dgm:pt modelId="{DA95E9DA-99A9-401B-91A1-7D515B14F0EE}" type="sibTrans" cxnId="{C0AFA78E-6ED3-4D8B-A1F4-D60E154DC98D}">
      <dgm:prSet/>
      <dgm:spPr/>
      <dgm:t>
        <a:bodyPr/>
        <a:lstStyle/>
        <a:p>
          <a:endParaRPr lang="en-US" b="1">
            <a:latin typeface="Andalus" panose="02020603050405020304" pitchFamily="18" charset="-78"/>
            <a:cs typeface="Andalus" panose="02020603050405020304" pitchFamily="18" charset="-78"/>
          </a:endParaRPr>
        </a:p>
      </dgm:t>
    </dgm:pt>
    <dgm:pt modelId="{D98B12B0-1B40-40A8-BD02-73318ECC1617}">
      <dgm:prSet custT="1"/>
      <dgm:spPr>
        <a:ln>
          <a:solidFill>
            <a:schemeClr val="tx1"/>
          </a:solidFill>
        </a:ln>
      </dgm:spPr>
      <dgm:t>
        <a:bodyPr/>
        <a:lstStyle/>
        <a:p>
          <a:r>
            <a:rPr lang="en-AU" sz="1600" b="1" dirty="0">
              <a:solidFill>
                <a:schemeClr val="tx1"/>
              </a:solidFill>
              <a:latin typeface="Andalus" panose="02020603050405020304" pitchFamily="18" charset="-78"/>
              <a:cs typeface="Andalus" panose="02020603050405020304" pitchFamily="18" charset="-78"/>
            </a:rPr>
            <a:t>6. It is the chief miracle of Prophet Muhammad (</a:t>
          </a:r>
          <a:r>
            <a:rPr lang="ar" sz="1600" b="1" i="0" dirty="0">
              <a:solidFill>
                <a:srgbClr val="242A2E"/>
              </a:solidFill>
              <a:effectLst/>
              <a:latin typeface="proxima-nova"/>
            </a:rPr>
            <a:t>ﷺ</a:t>
          </a:r>
          <a:r>
            <a:rPr lang="en-AU" sz="1600" b="1" dirty="0">
              <a:solidFill>
                <a:schemeClr val="tx1"/>
              </a:solidFill>
              <a:latin typeface="Andalus" panose="02020603050405020304" pitchFamily="18" charset="-78"/>
              <a:cs typeface="Andalus" panose="02020603050405020304" pitchFamily="18" charset="-78"/>
            </a:rPr>
            <a:t>) and cannot be matched by humans. </a:t>
          </a:r>
          <a:endParaRPr lang="en-US" sz="1600" b="1" dirty="0">
            <a:solidFill>
              <a:schemeClr val="tx1"/>
            </a:solidFill>
            <a:latin typeface="Andalus" panose="02020603050405020304" pitchFamily="18" charset="-78"/>
            <a:cs typeface="Andalus" panose="02020603050405020304" pitchFamily="18" charset="-78"/>
          </a:endParaRPr>
        </a:p>
      </dgm:t>
    </dgm:pt>
    <dgm:pt modelId="{2398521C-6F27-4364-81F0-BF1E706F0441}" type="parTrans" cxnId="{2FE2CFF1-F733-4E17-89FD-B8C18B0BB62B}">
      <dgm:prSet/>
      <dgm:spPr/>
      <dgm:t>
        <a:bodyPr/>
        <a:lstStyle/>
        <a:p>
          <a:endParaRPr lang="en-US"/>
        </a:p>
      </dgm:t>
    </dgm:pt>
    <dgm:pt modelId="{DF4B628E-FADD-4BBA-B502-2F60622AB916}" type="sibTrans" cxnId="{2FE2CFF1-F733-4E17-89FD-B8C18B0BB62B}">
      <dgm:prSet/>
      <dgm:spPr/>
      <dgm:t>
        <a:bodyPr/>
        <a:lstStyle/>
        <a:p>
          <a:endParaRPr lang="en-US" b="1">
            <a:latin typeface="Andalus" panose="02020603050405020304" pitchFamily="18" charset="-78"/>
            <a:cs typeface="Andalus" panose="02020603050405020304" pitchFamily="18" charset="-78"/>
          </a:endParaRPr>
        </a:p>
      </dgm:t>
    </dgm:pt>
    <dgm:pt modelId="{0DF533DD-9A79-41B6-AD9E-7F3699AFC1D1}">
      <dgm:prSet custT="1"/>
      <dgm:spPr>
        <a:ln>
          <a:solidFill>
            <a:schemeClr val="tx1"/>
          </a:solidFill>
        </a:ln>
      </dgm:spPr>
      <dgm:t>
        <a:bodyPr/>
        <a:lstStyle/>
        <a:p>
          <a:r>
            <a:rPr lang="en-AU" sz="1600" b="1">
              <a:solidFill>
                <a:schemeClr val="tx1"/>
              </a:solidFill>
              <a:latin typeface="Andalus" panose="02020603050405020304" pitchFamily="18" charset="-78"/>
              <a:cs typeface="Andalus" panose="02020603050405020304" pitchFamily="18" charset="-78"/>
            </a:rPr>
            <a:t>7. Speaks to all levels of people at the same time with the aim of guiding them to the truth.</a:t>
          </a:r>
          <a:endParaRPr lang="en-US" sz="1600" b="1">
            <a:solidFill>
              <a:schemeClr val="tx1"/>
            </a:solidFill>
            <a:latin typeface="Andalus" panose="02020603050405020304" pitchFamily="18" charset="-78"/>
            <a:cs typeface="Andalus" panose="02020603050405020304" pitchFamily="18" charset="-78"/>
          </a:endParaRPr>
        </a:p>
      </dgm:t>
    </dgm:pt>
    <dgm:pt modelId="{E72148FB-1DCC-45BF-9BB4-CA38D4A552EB}" type="parTrans" cxnId="{874118F7-3298-41DC-99BE-9BF26145370A}">
      <dgm:prSet/>
      <dgm:spPr/>
      <dgm:t>
        <a:bodyPr/>
        <a:lstStyle/>
        <a:p>
          <a:endParaRPr lang="en-US"/>
        </a:p>
      </dgm:t>
    </dgm:pt>
    <dgm:pt modelId="{FA6D6799-11E3-4625-A793-6495E89CD406}" type="sibTrans" cxnId="{874118F7-3298-41DC-99BE-9BF26145370A}">
      <dgm:prSet/>
      <dgm:spPr/>
      <dgm:t>
        <a:bodyPr/>
        <a:lstStyle/>
        <a:p>
          <a:endParaRPr lang="en-US" b="1">
            <a:latin typeface="Andalus" panose="02020603050405020304" pitchFamily="18" charset="-78"/>
            <a:cs typeface="Andalus" panose="02020603050405020304" pitchFamily="18" charset="-78"/>
          </a:endParaRPr>
        </a:p>
      </dgm:t>
    </dgm:pt>
    <dgm:pt modelId="{357375DF-B992-4D1D-B913-FE2346C6B55E}">
      <dgm:prSet custT="1"/>
      <dgm:spPr>
        <a:ln>
          <a:solidFill>
            <a:schemeClr val="tx1"/>
          </a:solidFill>
        </a:ln>
      </dgm:spPr>
      <dgm:t>
        <a:bodyPr/>
        <a:lstStyle/>
        <a:p>
          <a:r>
            <a:rPr lang="en-AU" sz="1600" b="1" dirty="0">
              <a:solidFill>
                <a:schemeClr val="tx1"/>
              </a:solidFill>
              <a:latin typeface="Andalus" panose="02020603050405020304" pitchFamily="18" charset="-78"/>
              <a:cs typeface="Andalus" panose="02020603050405020304" pitchFamily="18" charset="-78"/>
            </a:rPr>
            <a:t>8. Contains information on worship, standards for living, science, history, psychology, law, sociology and many more. </a:t>
          </a:r>
          <a:endParaRPr lang="en-US" sz="1600" b="1" dirty="0">
            <a:solidFill>
              <a:schemeClr val="tx1"/>
            </a:solidFill>
            <a:latin typeface="Andalus" panose="02020603050405020304" pitchFamily="18" charset="-78"/>
            <a:cs typeface="Andalus" panose="02020603050405020304" pitchFamily="18" charset="-78"/>
          </a:endParaRPr>
        </a:p>
      </dgm:t>
    </dgm:pt>
    <dgm:pt modelId="{EBE635DB-2320-4904-A770-E153A5425531}" type="parTrans" cxnId="{B4E07E68-85F8-4323-95BE-233D65FD1759}">
      <dgm:prSet/>
      <dgm:spPr/>
      <dgm:t>
        <a:bodyPr/>
        <a:lstStyle/>
        <a:p>
          <a:endParaRPr lang="en-US"/>
        </a:p>
      </dgm:t>
    </dgm:pt>
    <dgm:pt modelId="{E87DECAC-FA4B-4720-BE67-4880FCE0D619}" type="sibTrans" cxnId="{B4E07E68-85F8-4323-95BE-233D65FD1759}">
      <dgm:prSet/>
      <dgm:spPr/>
      <dgm:t>
        <a:bodyPr/>
        <a:lstStyle/>
        <a:p>
          <a:endParaRPr lang="en-US" b="1">
            <a:latin typeface="Andalus" panose="02020603050405020304" pitchFamily="18" charset="-78"/>
            <a:cs typeface="Andalus" panose="02020603050405020304" pitchFamily="18" charset="-78"/>
          </a:endParaRPr>
        </a:p>
      </dgm:t>
    </dgm:pt>
    <dgm:pt modelId="{97E9E862-E9FF-4C00-8FEE-CE9634F07D1E}">
      <dgm:prSet custT="1"/>
      <dgm:spPr>
        <a:ln>
          <a:solidFill>
            <a:schemeClr val="tx1"/>
          </a:solidFill>
        </a:ln>
      </dgm:spPr>
      <dgm:t>
        <a:bodyPr/>
        <a:lstStyle/>
        <a:p>
          <a:r>
            <a:rPr lang="en-AU" sz="1600" b="1" dirty="0">
              <a:solidFill>
                <a:schemeClr val="tx1"/>
              </a:solidFill>
              <a:latin typeface="Andalus" panose="02020603050405020304" pitchFamily="18" charset="-78"/>
              <a:cs typeface="Andalus" panose="02020603050405020304" pitchFamily="18" charset="-78"/>
            </a:rPr>
            <a:t>9. Its letters, words and verses speak for themselves and turn hearts to the truth just by listening to it.</a:t>
          </a:r>
          <a:endParaRPr lang="en-US" sz="1600" b="1" dirty="0">
            <a:solidFill>
              <a:schemeClr val="tx1"/>
            </a:solidFill>
            <a:latin typeface="Andalus" panose="02020603050405020304" pitchFamily="18" charset="-78"/>
            <a:cs typeface="Andalus" panose="02020603050405020304" pitchFamily="18" charset="-78"/>
          </a:endParaRPr>
        </a:p>
      </dgm:t>
    </dgm:pt>
    <dgm:pt modelId="{071A4E4A-B7F7-4EB8-A159-1A1E04C1A901}" type="parTrans" cxnId="{DA3A61F0-41A2-487F-943C-4E54A83FFC79}">
      <dgm:prSet/>
      <dgm:spPr/>
      <dgm:t>
        <a:bodyPr/>
        <a:lstStyle/>
        <a:p>
          <a:endParaRPr lang="en-US"/>
        </a:p>
      </dgm:t>
    </dgm:pt>
    <dgm:pt modelId="{080FE3F4-5F8B-4707-B01A-15E55696C32B}" type="sibTrans" cxnId="{DA3A61F0-41A2-487F-943C-4E54A83FFC79}">
      <dgm:prSet/>
      <dgm:spPr/>
      <dgm:t>
        <a:bodyPr/>
        <a:lstStyle/>
        <a:p>
          <a:endParaRPr lang="en-US"/>
        </a:p>
      </dgm:t>
    </dgm:pt>
    <dgm:pt modelId="{A3356454-995C-114E-A638-26F1EDB83316}" type="pres">
      <dgm:prSet presAssocID="{FDF16E6A-E061-4A1F-B72C-8C9A863EC9FF}" presName="diagram" presStyleCnt="0">
        <dgm:presLayoutVars>
          <dgm:dir/>
          <dgm:resizeHandles val="exact"/>
        </dgm:presLayoutVars>
      </dgm:prSet>
      <dgm:spPr/>
      <dgm:t>
        <a:bodyPr/>
        <a:lstStyle/>
        <a:p>
          <a:endParaRPr lang="en-US"/>
        </a:p>
      </dgm:t>
    </dgm:pt>
    <dgm:pt modelId="{20491EF7-4351-2646-A931-64BC9312D456}" type="pres">
      <dgm:prSet presAssocID="{BE261E35-B2B8-49BE-8827-C2B6EC31315B}" presName="node" presStyleLbl="node1" presStyleIdx="0" presStyleCnt="9">
        <dgm:presLayoutVars>
          <dgm:bulletEnabled val="1"/>
        </dgm:presLayoutVars>
      </dgm:prSet>
      <dgm:spPr/>
      <dgm:t>
        <a:bodyPr/>
        <a:lstStyle/>
        <a:p>
          <a:endParaRPr lang="en-US"/>
        </a:p>
      </dgm:t>
    </dgm:pt>
    <dgm:pt modelId="{A2F0FD7E-525B-1749-B9F4-1D2CC6CDE745}" type="pres">
      <dgm:prSet presAssocID="{C1E41442-DF63-4376-BE5C-29D22ECABCF5}" presName="sibTrans" presStyleCnt="0"/>
      <dgm:spPr/>
    </dgm:pt>
    <dgm:pt modelId="{62BB8321-081F-4649-A8E0-E08C08A97C09}" type="pres">
      <dgm:prSet presAssocID="{5D0EC997-3F4D-4ED3-A19C-A4A43E688131}" presName="node" presStyleLbl="node1" presStyleIdx="1" presStyleCnt="9">
        <dgm:presLayoutVars>
          <dgm:bulletEnabled val="1"/>
        </dgm:presLayoutVars>
      </dgm:prSet>
      <dgm:spPr/>
      <dgm:t>
        <a:bodyPr/>
        <a:lstStyle/>
        <a:p>
          <a:endParaRPr lang="en-US"/>
        </a:p>
      </dgm:t>
    </dgm:pt>
    <dgm:pt modelId="{9095B198-8D9F-B14B-9F87-676377392795}" type="pres">
      <dgm:prSet presAssocID="{BF2842DB-C3DD-4307-A5DE-A5419F3AC21B}" presName="sibTrans" presStyleCnt="0"/>
      <dgm:spPr/>
    </dgm:pt>
    <dgm:pt modelId="{C6836A27-C990-9F44-879A-E42248D2ED80}" type="pres">
      <dgm:prSet presAssocID="{10DEEDE7-41CA-458B-9626-641B7CD5385A}" presName="node" presStyleLbl="node1" presStyleIdx="2" presStyleCnt="9">
        <dgm:presLayoutVars>
          <dgm:bulletEnabled val="1"/>
        </dgm:presLayoutVars>
      </dgm:prSet>
      <dgm:spPr/>
      <dgm:t>
        <a:bodyPr/>
        <a:lstStyle/>
        <a:p>
          <a:endParaRPr lang="en-US"/>
        </a:p>
      </dgm:t>
    </dgm:pt>
    <dgm:pt modelId="{59E0AEB2-74CB-9949-8F3C-FA9FEAF389D8}" type="pres">
      <dgm:prSet presAssocID="{DAC98C26-81D8-48BB-9384-E7D787155DE2}" presName="sibTrans" presStyleCnt="0"/>
      <dgm:spPr/>
    </dgm:pt>
    <dgm:pt modelId="{4DE4D75C-F448-BB4A-9F4A-74028E83E371}" type="pres">
      <dgm:prSet presAssocID="{BFB47247-172A-4336-828B-FE5AE05C5771}" presName="node" presStyleLbl="node1" presStyleIdx="3" presStyleCnt="9">
        <dgm:presLayoutVars>
          <dgm:bulletEnabled val="1"/>
        </dgm:presLayoutVars>
      </dgm:prSet>
      <dgm:spPr/>
      <dgm:t>
        <a:bodyPr/>
        <a:lstStyle/>
        <a:p>
          <a:endParaRPr lang="en-US"/>
        </a:p>
      </dgm:t>
    </dgm:pt>
    <dgm:pt modelId="{21771C68-9CCE-334D-928E-D47BDEE8F3B3}" type="pres">
      <dgm:prSet presAssocID="{9F598BE9-C1D4-4923-AB7E-7AC0D651190D}" presName="sibTrans" presStyleCnt="0"/>
      <dgm:spPr/>
    </dgm:pt>
    <dgm:pt modelId="{7F3219A5-FD2A-AD4A-95B0-4EA15A9C71E0}" type="pres">
      <dgm:prSet presAssocID="{BEDCA237-8B3E-4855-B6B9-C1748990162F}" presName="node" presStyleLbl="node1" presStyleIdx="4" presStyleCnt="9">
        <dgm:presLayoutVars>
          <dgm:bulletEnabled val="1"/>
        </dgm:presLayoutVars>
      </dgm:prSet>
      <dgm:spPr/>
      <dgm:t>
        <a:bodyPr/>
        <a:lstStyle/>
        <a:p>
          <a:endParaRPr lang="en-US"/>
        </a:p>
      </dgm:t>
    </dgm:pt>
    <dgm:pt modelId="{270EFD15-ECC3-E946-AEAA-A269A13BC4A1}" type="pres">
      <dgm:prSet presAssocID="{DA95E9DA-99A9-401B-91A1-7D515B14F0EE}" presName="sibTrans" presStyleCnt="0"/>
      <dgm:spPr/>
    </dgm:pt>
    <dgm:pt modelId="{823E4240-123F-504B-B8E5-694DBBC4558B}" type="pres">
      <dgm:prSet presAssocID="{D98B12B0-1B40-40A8-BD02-73318ECC1617}" presName="node" presStyleLbl="node1" presStyleIdx="5" presStyleCnt="9">
        <dgm:presLayoutVars>
          <dgm:bulletEnabled val="1"/>
        </dgm:presLayoutVars>
      </dgm:prSet>
      <dgm:spPr/>
      <dgm:t>
        <a:bodyPr/>
        <a:lstStyle/>
        <a:p>
          <a:endParaRPr lang="en-US"/>
        </a:p>
      </dgm:t>
    </dgm:pt>
    <dgm:pt modelId="{F4A68442-316B-9542-8D69-EBA707E34933}" type="pres">
      <dgm:prSet presAssocID="{DF4B628E-FADD-4BBA-B502-2F60622AB916}" presName="sibTrans" presStyleCnt="0"/>
      <dgm:spPr/>
    </dgm:pt>
    <dgm:pt modelId="{7BF03DB6-F038-A248-A1B6-A14E1E0B1DA3}" type="pres">
      <dgm:prSet presAssocID="{0DF533DD-9A79-41B6-AD9E-7F3699AFC1D1}" presName="node" presStyleLbl="node1" presStyleIdx="6" presStyleCnt="9">
        <dgm:presLayoutVars>
          <dgm:bulletEnabled val="1"/>
        </dgm:presLayoutVars>
      </dgm:prSet>
      <dgm:spPr/>
      <dgm:t>
        <a:bodyPr/>
        <a:lstStyle/>
        <a:p>
          <a:endParaRPr lang="en-US"/>
        </a:p>
      </dgm:t>
    </dgm:pt>
    <dgm:pt modelId="{6F8B8EB0-AA2A-0646-AE36-8B87DD42DA95}" type="pres">
      <dgm:prSet presAssocID="{FA6D6799-11E3-4625-A793-6495E89CD406}" presName="sibTrans" presStyleCnt="0"/>
      <dgm:spPr/>
    </dgm:pt>
    <dgm:pt modelId="{BD304AEC-2E9D-074B-A14F-C31A76F9A66A}" type="pres">
      <dgm:prSet presAssocID="{357375DF-B992-4D1D-B913-FE2346C6B55E}" presName="node" presStyleLbl="node1" presStyleIdx="7" presStyleCnt="9">
        <dgm:presLayoutVars>
          <dgm:bulletEnabled val="1"/>
        </dgm:presLayoutVars>
      </dgm:prSet>
      <dgm:spPr/>
      <dgm:t>
        <a:bodyPr/>
        <a:lstStyle/>
        <a:p>
          <a:endParaRPr lang="en-US"/>
        </a:p>
      </dgm:t>
    </dgm:pt>
    <dgm:pt modelId="{81343A0D-D28A-D645-8F47-68DE182C7BD3}" type="pres">
      <dgm:prSet presAssocID="{E87DECAC-FA4B-4720-BE67-4880FCE0D619}" presName="sibTrans" presStyleCnt="0"/>
      <dgm:spPr/>
    </dgm:pt>
    <dgm:pt modelId="{2444BC96-7DCC-A44E-867F-2F2B4F65291C}" type="pres">
      <dgm:prSet presAssocID="{97E9E862-E9FF-4C00-8FEE-CE9634F07D1E}" presName="node" presStyleLbl="node1" presStyleIdx="8" presStyleCnt="9">
        <dgm:presLayoutVars>
          <dgm:bulletEnabled val="1"/>
        </dgm:presLayoutVars>
      </dgm:prSet>
      <dgm:spPr/>
      <dgm:t>
        <a:bodyPr/>
        <a:lstStyle/>
        <a:p>
          <a:endParaRPr lang="en-US"/>
        </a:p>
      </dgm:t>
    </dgm:pt>
  </dgm:ptLst>
  <dgm:cxnLst>
    <dgm:cxn modelId="{C769A0F5-1F26-A147-9408-3B4C792B2BA4}" type="presOf" srcId="{BEDCA237-8B3E-4855-B6B9-C1748990162F}" destId="{7F3219A5-FD2A-AD4A-95B0-4EA15A9C71E0}" srcOrd="0" destOrd="0" presId="urn:microsoft.com/office/officeart/2005/8/layout/default"/>
    <dgm:cxn modelId="{443F3233-A39B-AD42-97E6-48EFF23048FD}" type="presOf" srcId="{97E9E862-E9FF-4C00-8FEE-CE9634F07D1E}" destId="{2444BC96-7DCC-A44E-867F-2F2B4F65291C}" srcOrd="0" destOrd="0" presId="urn:microsoft.com/office/officeart/2005/8/layout/default"/>
    <dgm:cxn modelId="{C0AFA78E-6ED3-4D8B-A1F4-D60E154DC98D}" srcId="{FDF16E6A-E061-4A1F-B72C-8C9A863EC9FF}" destId="{BEDCA237-8B3E-4855-B6B9-C1748990162F}" srcOrd="4" destOrd="0" parTransId="{B2C9E181-43CF-4D05-9687-8DBCB21357CE}" sibTransId="{DA95E9DA-99A9-401B-91A1-7D515B14F0EE}"/>
    <dgm:cxn modelId="{FF6DE17C-8BE6-43B5-83DB-2FEBA4360EAC}" srcId="{FDF16E6A-E061-4A1F-B72C-8C9A863EC9FF}" destId="{10DEEDE7-41CA-458B-9626-641B7CD5385A}" srcOrd="2" destOrd="0" parTransId="{E1EC1886-4981-4335-92B5-89C2ED6210D7}" sibTransId="{DAC98C26-81D8-48BB-9384-E7D787155DE2}"/>
    <dgm:cxn modelId="{56998CEB-91F9-EE49-BC85-CD00D61A8A5D}" type="presOf" srcId="{FDF16E6A-E061-4A1F-B72C-8C9A863EC9FF}" destId="{A3356454-995C-114E-A638-26F1EDB83316}" srcOrd="0" destOrd="0" presId="urn:microsoft.com/office/officeart/2005/8/layout/default"/>
    <dgm:cxn modelId="{CC17B595-86AD-4C64-BA3C-000B2384C2C4}" srcId="{FDF16E6A-E061-4A1F-B72C-8C9A863EC9FF}" destId="{5D0EC997-3F4D-4ED3-A19C-A4A43E688131}" srcOrd="1" destOrd="0" parTransId="{9274AFEC-F5BE-4305-87C3-C28A69B55025}" sibTransId="{BF2842DB-C3DD-4307-A5DE-A5419F3AC21B}"/>
    <dgm:cxn modelId="{2FE2CFF1-F733-4E17-89FD-B8C18B0BB62B}" srcId="{FDF16E6A-E061-4A1F-B72C-8C9A863EC9FF}" destId="{D98B12B0-1B40-40A8-BD02-73318ECC1617}" srcOrd="5" destOrd="0" parTransId="{2398521C-6F27-4364-81F0-BF1E706F0441}" sibTransId="{DF4B628E-FADD-4BBA-B502-2F60622AB916}"/>
    <dgm:cxn modelId="{09E3A33F-4E92-D84E-9806-EAED6E466B2D}" type="presOf" srcId="{BFB47247-172A-4336-828B-FE5AE05C5771}" destId="{4DE4D75C-F448-BB4A-9F4A-74028E83E371}" srcOrd="0" destOrd="0" presId="urn:microsoft.com/office/officeart/2005/8/layout/default"/>
    <dgm:cxn modelId="{879C3C54-A9BD-8C43-B8CD-1CB43DC2949B}" type="presOf" srcId="{10DEEDE7-41CA-458B-9626-641B7CD5385A}" destId="{C6836A27-C990-9F44-879A-E42248D2ED80}" srcOrd="0" destOrd="0" presId="urn:microsoft.com/office/officeart/2005/8/layout/default"/>
    <dgm:cxn modelId="{874118F7-3298-41DC-99BE-9BF26145370A}" srcId="{FDF16E6A-E061-4A1F-B72C-8C9A863EC9FF}" destId="{0DF533DD-9A79-41B6-AD9E-7F3699AFC1D1}" srcOrd="6" destOrd="0" parTransId="{E72148FB-1DCC-45BF-9BB4-CA38D4A552EB}" sibTransId="{FA6D6799-11E3-4625-A793-6495E89CD406}"/>
    <dgm:cxn modelId="{AF3F5EF2-6DC9-4B86-B06D-F09409C971A6}" srcId="{FDF16E6A-E061-4A1F-B72C-8C9A863EC9FF}" destId="{BE261E35-B2B8-49BE-8827-C2B6EC31315B}" srcOrd="0" destOrd="0" parTransId="{C1793BF0-C7F8-48B8-B982-5435D1003E85}" sibTransId="{C1E41442-DF63-4376-BE5C-29D22ECABCF5}"/>
    <dgm:cxn modelId="{E13307AD-196B-BF42-A07C-F084B349C982}" type="presOf" srcId="{D98B12B0-1B40-40A8-BD02-73318ECC1617}" destId="{823E4240-123F-504B-B8E5-694DBBC4558B}" srcOrd="0" destOrd="0" presId="urn:microsoft.com/office/officeart/2005/8/layout/default"/>
    <dgm:cxn modelId="{8C35D7F6-2DC8-3D43-B3BF-2B25B071B57A}" type="presOf" srcId="{357375DF-B992-4D1D-B913-FE2346C6B55E}" destId="{BD304AEC-2E9D-074B-A14F-C31A76F9A66A}" srcOrd="0" destOrd="0" presId="urn:microsoft.com/office/officeart/2005/8/layout/default"/>
    <dgm:cxn modelId="{CCF1B9FB-37AB-4446-82B2-DD0CE354E0BF}" type="presOf" srcId="{0DF533DD-9A79-41B6-AD9E-7F3699AFC1D1}" destId="{7BF03DB6-F038-A248-A1B6-A14E1E0B1DA3}" srcOrd="0" destOrd="0" presId="urn:microsoft.com/office/officeart/2005/8/layout/default"/>
    <dgm:cxn modelId="{8B2D3A89-7DF5-0A49-BD47-84392487C3B5}" type="presOf" srcId="{5D0EC997-3F4D-4ED3-A19C-A4A43E688131}" destId="{62BB8321-081F-4649-A8E0-E08C08A97C09}" srcOrd="0" destOrd="0" presId="urn:microsoft.com/office/officeart/2005/8/layout/default"/>
    <dgm:cxn modelId="{C904521C-27B7-4B48-8039-218A32C98679}" type="presOf" srcId="{BE261E35-B2B8-49BE-8827-C2B6EC31315B}" destId="{20491EF7-4351-2646-A931-64BC9312D456}" srcOrd="0" destOrd="0" presId="urn:microsoft.com/office/officeart/2005/8/layout/default"/>
    <dgm:cxn modelId="{B4E07E68-85F8-4323-95BE-233D65FD1759}" srcId="{FDF16E6A-E061-4A1F-B72C-8C9A863EC9FF}" destId="{357375DF-B992-4D1D-B913-FE2346C6B55E}" srcOrd="7" destOrd="0" parTransId="{EBE635DB-2320-4904-A770-E153A5425531}" sibTransId="{E87DECAC-FA4B-4720-BE67-4880FCE0D619}"/>
    <dgm:cxn modelId="{DA3A61F0-41A2-487F-943C-4E54A83FFC79}" srcId="{FDF16E6A-E061-4A1F-B72C-8C9A863EC9FF}" destId="{97E9E862-E9FF-4C00-8FEE-CE9634F07D1E}" srcOrd="8" destOrd="0" parTransId="{071A4E4A-B7F7-4EB8-A159-1A1E04C1A901}" sibTransId="{080FE3F4-5F8B-4707-B01A-15E55696C32B}"/>
    <dgm:cxn modelId="{52B36056-592D-4FA1-8CFA-0A9E52723D9D}" srcId="{FDF16E6A-E061-4A1F-B72C-8C9A863EC9FF}" destId="{BFB47247-172A-4336-828B-FE5AE05C5771}" srcOrd="3" destOrd="0" parTransId="{AA6CE826-48B1-4880-ACDD-CA45371EC499}" sibTransId="{9F598BE9-C1D4-4923-AB7E-7AC0D651190D}"/>
    <dgm:cxn modelId="{FC3D8330-0B2B-F042-88FD-EFCC55214D61}" type="presParOf" srcId="{A3356454-995C-114E-A638-26F1EDB83316}" destId="{20491EF7-4351-2646-A931-64BC9312D456}" srcOrd="0" destOrd="0" presId="urn:microsoft.com/office/officeart/2005/8/layout/default"/>
    <dgm:cxn modelId="{EDF83E2E-D86B-7D4C-A032-AC765A5DA459}" type="presParOf" srcId="{A3356454-995C-114E-A638-26F1EDB83316}" destId="{A2F0FD7E-525B-1749-B9F4-1D2CC6CDE745}" srcOrd="1" destOrd="0" presId="urn:microsoft.com/office/officeart/2005/8/layout/default"/>
    <dgm:cxn modelId="{82D1CCFA-E398-2645-B847-D0F5316B9505}" type="presParOf" srcId="{A3356454-995C-114E-A638-26F1EDB83316}" destId="{62BB8321-081F-4649-A8E0-E08C08A97C09}" srcOrd="2" destOrd="0" presId="urn:microsoft.com/office/officeart/2005/8/layout/default"/>
    <dgm:cxn modelId="{FA597DCC-C473-4948-9B70-491B95F76B60}" type="presParOf" srcId="{A3356454-995C-114E-A638-26F1EDB83316}" destId="{9095B198-8D9F-B14B-9F87-676377392795}" srcOrd="3" destOrd="0" presId="urn:microsoft.com/office/officeart/2005/8/layout/default"/>
    <dgm:cxn modelId="{7366E463-C2FE-BC4C-887D-479AC614F028}" type="presParOf" srcId="{A3356454-995C-114E-A638-26F1EDB83316}" destId="{C6836A27-C990-9F44-879A-E42248D2ED80}" srcOrd="4" destOrd="0" presId="urn:microsoft.com/office/officeart/2005/8/layout/default"/>
    <dgm:cxn modelId="{D6F4FC16-0238-1948-8544-B13A77DF2D4E}" type="presParOf" srcId="{A3356454-995C-114E-A638-26F1EDB83316}" destId="{59E0AEB2-74CB-9949-8F3C-FA9FEAF389D8}" srcOrd="5" destOrd="0" presId="urn:microsoft.com/office/officeart/2005/8/layout/default"/>
    <dgm:cxn modelId="{600B2F4B-8365-4D4D-AEAF-7A8392584AD6}" type="presParOf" srcId="{A3356454-995C-114E-A638-26F1EDB83316}" destId="{4DE4D75C-F448-BB4A-9F4A-74028E83E371}" srcOrd="6" destOrd="0" presId="urn:microsoft.com/office/officeart/2005/8/layout/default"/>
    <dgm:cxn modelId="{9BEDC2AC-4ED1-E34E-86AF-42D6329654D2}" type="presParOf" srcId="{A3356454-995C-114E-A638-26F1EDB83316}" destId="{21771C68-9CCE-334D-928E-D47BDEE8F3B3}" srcOrd="7" destOrd="0" presId="urn:microsoft.com/office/officeart/2005/8/layout/default"/>
    <dgm:cxn modelId="{239DBC71-78FB-244A-9805-45C1EA66D900}" type="presParOf" srcId="{A3356454-995C-114E-A638-26F1EDB83316}" destId="{7F3219A5-FD2A-AD4A-95B0-4EA15A9C71E0}" srcOrd="8" destOrd="0" presId="urn:microsoft.com/office/officeart/2005/8/layout/default"/>
    <dgm:cxn modelId="{3675C7FF-B4CA-D647-A4C4-D36873FB77F1}" type="presParOf" srcId="{A3356454-995C-114E-A638-26F1EDB83316}" destId="{270EFD15-ECC3-E946-AEAA-A269A13BC4A1}" srcOrd="9" destOrd="0" presId="urn:microsoft.com/office/officeart/2005/8/layout/default"/>
    <dgm:cxn modelId="{05689550-25C6-C346-96EF-47DB1419C574}" type="presParOf" srcId="{A3356454-995C-114E-A638-26F1EDB83316}" destId="{823E4240-123F-504B-B8E5-694DBBC4558B}" srcOrd="10" destOrd="0" presId="urn:microsoft.com/office/officeart/2005/8/layout/default"/>
    <dgm:cxn modelId="{AA534D9F-C3F5-084E-A177-C6089048B758}" type="presParOf" srcId="{A3356454-995C-114E-A638-26F1EDB83316}" destId="{F4A68442-316B-9542-8D69-EBA707E34933}" srcOrd="11" destOrd="0" presId="urn:microsoft.com/office/officeart/2005/8/layout/default"/>
    <dgm:cxn modelId="{0892A463-DD27-5B47-B2B5-90DD3CD79F0D}" type="presParOf" srcId="{A3356454-995C-114E-A638-26F1EDB83316}" destId="{7BF03DB6-F038-A248-A1B6-A14E1E0B1DA3}" srcOrd="12" destOrd="0" presId="urn:microsoft.com/office/officeart/2005/8/layout/default"/>
    <dgm:cxn modelId="{E1C01C86-E7BA-6641-86D4-2418B3693FBA}" type="presParOf" srcId="{A3356454-995C-114E-A638-26F1EDB83316}" destId="{6F8B8EB0-AA2A-0646-AE36-8B87DD42DA95}" srcOrd="13" destOrd="0" presId="urn:microsoft.com/office/officeart/2005/8/layout/default"/>
    <dgm:cxn modelId="{6E5CEB82-65E5-5842-9C26-6B90719C44C7}" type="presParOf" srcId="{A3356454-995C-114E-A638-26F1EDB83316}" destId="{BD304AEC-2E9D-074B-A14F-C31A76F9A66A}" srcOrd="14" destOrd="0" presId="urn:microsoft.com/office/officeart/2005/8/layout/default"/>
    <dgm:cxn modelId="{77526C5B-9BB5-E643-ACC0-9C6892858ECC}" type="presParOf" srcId="{A3356454-995C-114E-A638-26F1EDB83316}" destId="{81343A0D-D28A-D645-8F47-68DE182C7BD3}" srcOrd="15" destOrd="0" presId="urn:microsoft.com/office/officeart/2005/8/layout/default"/>
    <dgm:cxn modelId="{ABBBEF00-D8F3-2441-842A-DB298C0ADE27}" type="presParOf" srcId="{A3356454-995C-114E-A638-26F1EDB83316}" destId="{2444BC96-7DCC-A44E-867F-2F2B4F65291C}" srcOrd="16"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6877D553-C678-41E8-AB99-36E17FFDAA5B}" type="doc">
      <dgm:prSet loTypeId="urn:microsoft.com/office/officeart/2005/8/layout/bProcess4" loCatId="process" qsTypeId="urn:microsoft.com/office/officeart/2005/8/quickstyle/simple4" qsCatId="simple" csTypeId="urn:microsoft.com/office/officeart/2005/8/colors/colorful2" csCatId="colorful" phldr="1"/>
      <dgm:spPr/>
      <dgm:t>
        <a:bodyPr/>
        <a:lstStyle/>
        <a:p>
          <a:endParaRPr lang="en-US"/>
        </a:p>
      </dgm:t>
    </dgm:pt>
    <dgm:pt modelId="{0F982367-6529-402A-8DE4-8A51B4C2C337}">
      <dgm:prSet custT="1"/>
      <dgm:spPr/>
      <dgm:t>
        <a:bodyPr/>
        <a:lstStyle/>
        <a:p>
          <a:r>
            <a:rPr lang="en-AU" sz="1600" b="1" i="1" dirty="0">
              <a:solidFill>
                <a:schemeClr val="tx1"/>
              </a:solidFill>
              <a:latin typeface="Batang" panose="02030600000101010101" pitchFamily="18" charset="-127"/>
              <a:ea typeface="Batang" panose="02030600000101010101" pitchFamily="18" charset="-127"/>
            </a:rPr>
            <a:t>The Uthman Collection: </a:t>
          </a:r>
          <a:endParaRPr lang="en-US" sz="1600" b="1" dirty="0">
            <a:solidFill>
              <a:schemeClr val="tx1"/>
            </a:solidFill>
            <a:latin typeface="Batang" panose="02030600000101010101" pitchFamily="18" charset="-127"/>
            <a:ea typeface="Batang" panose="02030600000101010101" pitchFamily="18" charset="-127"/>
          </a:endParaRPr>
        </a:p>
      </dgm:t>
    </dgm:pt>
    <dgm:pt modelId="{E6256C2E-F519-44CF-9D3D-C642E844D841}" type="parTrans" cxnId="{1B86D80E-FDE5-4AEA-8EB5-80F612462617}">
      <dgm:prSet/>
      <dgm:spPr/>
      <dgm:t>
        <a:bodyPr/>
        <a:lstStyle/>
        <a:p>
          <a:endParaRPr lang="en-US"/>
        </a:p>
      </dgm:t>
    </dgm:pt>
    <dgm:pt modelId="{1F422D54-7B6E-486B-926E-7DC331E88343}" type="sibTrans" cxnId="{1B86D80E-FDE5-4AEA-8EB5-80F612462617}">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4BE356B8-793C-4E5A-9222-19B2CF966268}">
      <dgm:prSet custT="1"/>
      <dgm:spPr/>
      <dgm:t>
        <a:bodyPr/>
        <a:lstStyle/>
        <a:p>
          <a:r>
            <a:rPr lang="en-AU" sz="1600" b="1" dirty="0">
              <a:solidFill>
                <a:schemeClr val="tx1"/>
              </a:solidFill>
              <a:latin typeface="Batang" panose="02030600000101010101" pitchFamily="18" charset="-127"/>
              <a:ea typeface="Batang" panose="02030600000101010101" pitchFamily="18" charset="-127"/>
            </a:rPr>
            <a:t>1. Uthman assigned a committee of 12 to collect and arrange all the Quran parchments that were written in the presence of Prophet</a:t>
          </a:r>
          <a:r>
            <a:rPr lang="ar" sz="1600" b="1" i="0" dirty="0">
              <a:solidFill>
                <a:schemeClr val="tx1"/>
              </a:solidFill>
              <a:effectLst/>
              <a:latin typeface="proxima-nova"/>
            </a:rPr>
            <a:t>ﷺ</a:t>
          </a:r>
          <a:endParaRPr lang="en-US" sz="1600" b="1" dirty="0">
            <a:solidFill>
              <a:schemeClr val="tx1"/>
            </a:solidFill>
            <a:latin typeface="Batang" panose="02030600000101010101" pitchFamily="18" charset="-127"/>
            <a:ea typeface="Batang" panose="02030600000101010101" pitchFamily="18" charset="-127"/>
          </a:endParaRPr>
        </a:p>
      </dgm:t>
    </dgm:pt>
    <dgm:pt modelId="{299FE991-5342-43EC-BF8C-A0C6BA0BFBC3}" type="parTrans" cxnId="{DEE23B94-4D64-40C5-90BC-338F1CBD7F06}">
      <dgm:prSet/>
      <dgm:spPr/>
      <dgm:t>
        <a:bodyPr/>
        <a:lstStyle/>
        <a:p>
          <a:endParaRPr lang="en-US"/>
        </a:p>
      </dgm:t>
    </dgm:pt>
    <dgm:pt modelId="{1D426D89-5B4D-45A9-BF60-4E05989A7590}" type="sibTrans" cxnId="{DEE23B94-4D64-40C5-90BC-338F1CBD7F06}">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A6DF2F4E-4BAA-4A3B-AF93-4966613526FD}">
      <dgm:prSet custT="1"/>
      <dgm:spPr/>
      <dgm:t>
        <a:bodyPr/>
        <a:lstStyle/>
        <a:p>
          <a:r>
            <a:rPr lang="en-AU" sz="1600" b="1" dirty="0">
              <a:solidFill>
                <a:schemeClr val="tx1"/>
              </a:solidFill>
              <a:latin typeface="Batang" panose="02030600000101010101" pitchFamily="18" charset="-127"/>
              <a:ea typeface="Batang" panose="02030600000101010101" pitchFamily="18" charset="-127"/>
            </a:rPr>
            <a:t>2. Uthman prepared an independent copy of the Quran relying entirely on primary sources. </a:t>
          </a:r>
          <a:endParaRPr lang="en-US" sz="1600" b="1" dirty="0">
            <a:solidFill>
              <a:schemeClr val="tx1"/>
            </a:solidFill>
            <a:latin typeface="Batang" panose="02030600000101010101" pitchFamily="18" charset="-127"/>
            <a:ea typeface="Batang" panose="02030600000101010101" pitchFamily="18" charset="-127"/>
          </a:endParaRPr>
        </a:p>
      </dgm:t>
    </dgm:pt>
    <dgm:pt modelId="{EED24CD0-39D6-4A4D-A77C-9A17FE81DDA6}" type="parTrans" cxnId="{920DD2EF-A10F-49D0-B10B-334E38C8E695}">
      <dgm:prSet/>
      <dgm:spPr/>
      <dgm:t>
        <a:bodyPr/>
        <a:lstStyle/>
        <a:p>
          <a:endParaRPr lang="en-US"/>
        </a:p>
      </dgm:t>
    </dgm:pt>
    <dgm:pt modelId="{CDCB819E-D018-42A1-84EA-8F56E9CC061D}" type="sibTrans" cxnId="{920DD2EF-A10F-49D0-B10B-334E38C8E695}">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67EB4A8F-2B27-477A-8D98-194FE8973257}">
      <dgm:prSet custT="1"/>
      <dgm:spPr/>
      <dgm:t>
        <a:bodyPr/>
        <a:lstStyle/>
        <a:p>
          <a:r>
            <a:rPr lang="en-AU" sz="1600" b="1" dirty="0">
              <a:solidFill>
                <a:schemeClr val="tx1"/>
              </a:solidFill>
              <a:latin typeface="Batang" panose="02030600000101010101" pitchFamily="18" charset="-127"/>
              <a:ea typeface="Batang" panose="02030600000101010101" pitchFamily="18" charset="-127"/>
            </a:rPr>
            <a:t>3. The committee completed their work within five years. </a:t>
          </a:r>
          <a:endParaRPr lang="en-US" sz="1600" b="1" dirty="0">
            <a:solidFill>
              <a:schemeClr val="tx1"/>
            </a:solidFill>
            <a:latin typeface="Batang" panose="02030600000101010101" pitchFamily="18" charset="-127"/>
            <a:ea typeface="Batang" panose="02030600000101010101" pitchFamily="18" charset="-127"/>
          </a:endParaRPr>
        </a:p>
      </dgm:t>
    </dgm:pt>
    <dgm:pt modelId="{BACFB009-7FD6-4468-8BF2-BF0CE4870162}" type="parTrans" cxnId="{C459C027-4901-4480-AE8B-A5B7D4D5230C}">
      <dgm:prSet/>
      <dgm:spPr/>
      <dgm:t>
        <a:bodyPr/>
        <a:lstStyle/>
        <a:p>
          <a:endParaRPr lang="en-US"/>
        </a:p>
      </dgm:t>
    </dgm:pt>
    <dgm:pt modelId="{809D4DFA-C510-4D10-BF40-ACA837D34022}" type="sibTrans" cxnId="{C459C027-4901-4480-AE8B-A5B7D4D5230C}">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AE5ADCB9-C6F1-49E0-A2FA-2E256ED75609}">
      <dgm:prSet custT="1"/>
      <dgm:spPr/>
      <dgm:t>
        <a:bodyPr/>
        <a:lstStyle/>
        <a:p>
          <a:r>
            <a:rPr lang="en-AU" sz="1600" b="1" dirty="0">
              <a:solidFill>
                <a:schemeClr val="tx1"/>
              </a:solidFill>
              <a:latin typeface="Batang" panose="02030600000101010101" pitchFamily="18" charset="-127"/>
              <a:ea typeface="Batang" panose="02030600000101010101" pitchFamily="18" charset="-127"/>
            </a:rPr>
            <a:t>4. Seven copies were made. One was kept in Medina and the others were sent to Mecca, Kufa, Basra, Damascus, Yemen and Bahrain. </a:t>
          </a:r>
          <a:endParaRPr lang="en-US" sz="1600" b="1" dirty="0">
            <a:solidFill>
              <a:schemeClr val="tx1"/>
            </a:solidFill>
            <a:latin typeface="Batang" panose="02030600000101010101" pitchFamily="18" charset="-127"/>
            <a:ea typeface="Batang" panose="02030600000101010101" pitchFamily="18" charset="-127"/>
          </a:endParaRPr>
        </a:p>
      </dgm:t>
    </dgm:pt>
    <dgm:pt modelId="{D69EB99A-A7BD-4379-86EF-A6BF58CAA4A5}" type="parTrans" cxnId="{4D4D3568-5C9A-4192-A7BD-11ADE9BBC001}">
      <dgm:prSet/>
      <dgm:spPr/>
      <dgm:t>
        <a:bodyPr/>
        <a:lstStyle/>
        <a:p>
          <a:endParaRPr lang="en-US"/>
        </a:p>
      </dgm:t>
    </dgm:pt>
    <dgm:pt modelId="{0DC788DF-D115-40FB-BA00-4FB8EE3D1A71}" type="sibTrans" cxnId="{4D4D3568-5C9A-4192-A7BD-11ADE9BBC001}">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F00A400C-7D74-4F63-B3A7-A35001DB7B55}">
      <dgm:prSet custT="1"/>
      <dgm:spPr/>
      <dgm:t>
        <a:bodyPr/>
        <a:lstStyle/>
        <a:p>
          <a:r>
            <a:rPr lang="en-AU" sz="1600" b="1" dirty="0">
              <a:solidFill>
                <a:schemeClr val="tx1"/>
              </a:solidFill>
              <a:latin typeface="Batang" panose="02030600000101010101" pitchFamily="18" charset="-127"/>
              <a:ea typeface="Batang" panose="02030600000101010101" pitchFamily="18" charset="-127"/>
            </a:rPr>
            <a:t>5. The Medina copy was named </a:t>
          </a:r>
          <a:r>
            <a:rPr lang="en-AU" sz="1600" b="1" i="1" dirty="0">
              <a:solidFill>
                <a:schemeClr val="tx1"/>
              </a:solidFill>
              <a:latin typeface="Batang" panose="02030600000101010101" pitchFamily="18" charset="-127"/>
              <a:ea typeface="Batang" panose="02030600000101010101" pitchFamily="18" charset="-127"/>
            </a:rPr>
            <a:t>Imam </a:t>
          </a:r>
          <a:r>
            <a:rPr lang="en-AU" sz="1600" b="1" i="0" dirty="0">
              <a:solidFill>
                <a:schemeClr val="tx1"/>
              </a:solidFill>
              <a:latin typeface="Batang" panose="02030600000101010101" pitchFamily="18" charset="-127"/>
              <a:ea typeface="Batang" panose="02030600000101010101" pitchFamily="18" charset="-127"/>
            </a:rPr>
            <a:t>Mus-</a:t>
          </a:r>
          <a:r>
            <a:rPr lang="en-AU" sz="1600" b="1" i="0" dirty="0" err="1">
              <a:solidFill>
                <a:schemeClr val="tx1"/>
              </a:solidFill>
              <a:latin typeface="Batang" panose="02030600000101010101" pitchFamily="18" charset="-127"/>
              <a:ea typeface="Batang" panose="02030600000101010101" pitchFamily="18" charset="-127"/>
            </a:rPr>
            <a:t>haf</a:t>
          </a:r>
          <a:endParaRPr lang="en-US" sz="1600" b="1" i="0" dirty="0">
            <a:solidFill>
              <a:schemeClr val="tx1"/>
            </a:solidFill>
            <a:latin typeface="Batang" panose="02030600000101010101" pitchFamily="18" charset="-127"/>
            <a:ea typeface="Batang" panose="02030600000101010101" pitchFamily="18" charset="-127"/>
          </a:endParaRPr>
        </a:p>
      </dgm:t>
    </dgm:pt>
    <dgm:pt modelId="{D77A2E8C-36D4-483D-BF86-E0587A00FB93}" type="parTrans" cxnId="{277134C3-EE6B-4797-A8DB-707FB86E8EC6}">
      <dgm:prSet/>
      <dgm:spPr/>
      <dgm:t>
        <a:bodyPr/>
        <a:lstStyle/>
        <a:p>
          <a:endParaRPr lang="en-US"/>
        </a:p>
      </dgm:t>
    </dgm:pt>
    <dgm:pt modelId="{9A61C4B9-4D33-4AEB-A026-F84DD04C96A0}" type="sibTrans" cxnId="{277134C3-EE6B-4797-A8DB-707FB86E8EC6}">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DAF4FCD7-69C1-44C5-9B65-192867C8EE4E}">
      <dgm:prSet custT="1"/>
      <dgm:spPr/>
      <dgm:t>
        <a:bodyPr/>
        <a:lstStyle/>
        <a:p>
          <a:r>
            <a:rPr lang="en-AU" sz="1600" b="1" dirty="0">
              <a:solidFill>
                <a:schemeClr val="tx1"/>
              </a:solidFill>
              <a:latin typeface="Batang" panose="02030600000101010101" pitchFamily="18" charset="-127"/>
              <a:ea typeface="Batang" panose="02030600000101010101" pitchFamily="18" charset="-127"/>
            </a:rPr>
            <a:t>6. All previous fragments of the Quran were burned on order of Uthman after consultation with the Muslim community. </a:t>
          </a:r>
          <a:endParaRPr lang="en-US" sz="1600" b="1" dirty="0">
            <a:solidFill>
              <a:schemeClr val="tx1"/>
            </a:solidFill>
            <a:latin typeface="Batang" panose="02030600000101010101" pitchFamily="18" charset="-127"/>
            <a:ea typeface="Batang" panose="02030600000101010101" pitchFamily="18" charset="-127"/>
          </a:endParaRPr>
        </a:p>
      </dgm:t>
    </dgm:pt>
    <dgm:pt modelId="{A36E410A-500B-4059-A58F-857697231AF9}" type="parTrans" cxnId="{3292DD3E-C20C-4512-8F35-AB8078180392}">
      <dgm:prSet/>
      <dgm:spPr/>
      <dgm:t>
        <a:bodyPr/>
        <a:lstStyle/>
        <a:p>
          <a:endParaRPr lang="en-US"/>
        </a:p>
      </dgm:t>
    </dgm:pt>
    <dgm:pt modelId="{F2C5DBB8-FA77-40CD-82AF-E953DCD73776}" type="sibTrans" cxnId="{3292DD3E-C20C-4512-8F35-AB8078180392}">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C216F56C-B551-4E10-BEE7-D96663515471}">
      <dgm:prSet custT="1"/>
      <dgm:spPr/>
      <dgm:t>
        <a:bodyPr/>
        <a:lstStyle/>
        <a:p>
          <a:r>
            <a:rPr lang="en-AU" sz="1600" b="1" dirty="0">
              <a:solidFill>
                <a:schemeClr val="tx1"/>
              </a:solidFill>
              <a:latin typeface="Batang" panose="02030600000101010101" pitchFamily="18" charset="-127"/>
              <a:ea typeface="Batang" panose="02030600000101010101" pitchFamily="18" charset="-127"/>
            </a:rPr>
            <a:t>7. Each copy of the Quran was accompanied by a teacher to instruct in the recitation. </a:t>
          </a:r>
          <a:endParaRPr lang="en-US" sz="1600" b="1" dirty="0">
            <a:solidFill>
              <a:schemeClr val="tx1"/>
            </a:solidFill>
            <a:latin typeface="Batang" panose="02030600000101010101" pitchFamily="18" charset="-127"/>
            <a:ea typeface="Batang" panose="02030600000101010101" pitchFamily="18" charset="-127"/>
          </a:endParaRPr>
        </a:p>
      </dgm:t>
    </dgm:pt>
    <dgm:pt modelId="{A11D6232-B9EB-452C-90C7-C4C0CB6E4B2F}" type="parTrans" cxnId="{61753057-4FED-48D1-A304-8DB46590BD33}">
      <dgm:prSet/>
      <dgm:spPr/>
      <dgm:t>
        <a:bodyPr/>
        <a:lstStyle/>
        <a:p>
          <a:endParaRPr lang="en-US"/>
        </a:p>
      </dgm:t>
    </dgm:pt>
    <dgm:pt modelId="{1C8316B4-132F-47A8-8169-FB0DB3FC94D8}" type="sibTrans" cxnId="{61753057-4FED-48D1-A304-8DB46590BD33}">
      <dgm:prSet/>
      <dgm:spPr/>
      <dgm:t>
        <a:bodyPr/>
        <a:lstStyle/>
        <a:p>
          <a:endParaRPr lang="en-US" sz="1600" b="1">
            <a:solidFill>
              <a:schemeClr val="tx1"/>
            </a:solidFill>
            <a:latin typeface="Batang" panose="02030600000101010101" pitchFamily="18" charset="-127"/>
            <a:ea typeface="Batang" panose="02030600000101010101" pitchFamily="18" charset="-127"/>
          </a:endParaRPr>
        </a:p>
      </dgm:t>
    </dgm:pt>
    <dgm:pt modelId="{14FBFD3B-0E2E-4599-8F1E-7508B1659506}">
      <dgm:prSet custT="1"/>
      <dgm:spPr/>
      <dgm:t>
        <a:bodyPr/>
        <a:lstStyle/>
        <a:p>
          <a:r>
            <a:rPr lang="en-AU" sz="1600" b="1" dirty="0">
              <a:solidFill>
                <a:schemeClr val="tx1"/>
              </a:solidFill>
              <a:latin typeface="Batang" panose="02030600000101010101" pitchFamily="18" charset="-127"/>
              <a:ea typeface="Batang" panose="02030600000101010101" pitchFamily="18" charset="-127"/>
            </a:rPr>
            <a:t>8. The Quran was written in one dialect of Quraish. This copy quickly gained authority and achieved the unity of recitation that was Uthman’s main purpose, </a:t>
          </a:r>
          <a:endParaRPr lang="en-US" sz="1600" b="1" dirty="0">
            <a:solidFill>
              <a:schemeClr val="tx1"/>
            </a:solidFill>
            <a:latin typeface="Batang" panose="02030600000101010101" pitchFamily="18" charset="-127"/>
            <a:ea typeface="Batang" panose="02030600000101010101" pitchFamily="18" charset="-127"/>
          </a:endParaRPr>
        </a:p>
      </dgm:t>
    </dgm:pt>
    <dgm:pt modelId="{5D44B276-4191-4355-B8EE-483F74A39E98}" type="parTrans" cxnId="{9A12DA19-D830-4BAE-BCB7-2BA1B704E954}">
      <dgm:prSet/>
      <dgm:spPr/>
      <dgm:t>
        <a:bodyPr/>
        <a:lstStyle/>
        <a:p>
          <a:endParaRPr lang="en-US"/>
        </a:p>
      </dgm:t>
    </dgm:pt>
    <dgm:pt modelId="{3B2A7C46-8645-4A66-AB46-28432DE488DE}" type="sibTrans" cxnId="{9A12DA19-D830-4BAE-BCB7-2BA1B704E954}">
      <dgm:prSet/>
      <dgm:spPr/>
      <dgm:t>
        <a:bodyPr/>
        <a:lstStyle/>
        <a:p>
          <a:endParaRPr lang="en-US"/>
        </a:p>
      </dgm:t>
    </dgm:pt>
    <dgm:pt modelId="{6DCE9D21-BC26-3F48-A1E9-1012EB091B52}" type="pres">
      <dgm:prSet presAssocID="{6877D553-C678-41E8-AB99-36E17FFDAA5B}" presName="Name0" presStyleCnt="0">
        <dgm:presLayoutVars>
          <dgm:dir/>
          <dgm:resizeHandles/>
        </dgm:presLayoutVars>
      </dgm:prSet>
      <dgm:spPr/>
      <dgm:t>
        <a:bodyPr/>
        <a:lstStyle/>
        <a:p>
          <a:endParaRPr lang="en-US"/>
        </a:p>
      </dgm:t>
    </dgm:pt>
    <dgm:pt modelId="{D4054DE2-9081-144D-9518-1F217C0E3925}" type="pres">
      <dgm:prSet presAssocID="{0F982367-6529-402A-8DE4-8A51B4C2C337}" presName="compNode" presStyleCnt="0"/>
      <dgm:spPr/>
    </dgm:pt>
    <dgm:pt modelId="{6839017B-CD33-0A45-BADF-ECB14AA853CA}" type="pres">
      <dgm:prSet presAssocID="{0F982367-6529-402A-8DE4-8A51B4C2C337}" presName="dummyConnPt" presStyleCnt="0"/>
      <dgm:spPr/>
    </dgm:pt>
    <dgm:pt modelId="{B1C3D1C0-1EA1-514F-BB8B-207198EC92D0}" type="pres">
      <dgm:prSet presAssocID="{0F982367-6529-402A-8DE4-8A51B4C2C337}" presName="node" presStyleLbl="node1" presStyleIdx="0" presStyleCnt="9">
        <dgm:presLayoutVars>
          <dgm:bulletEnabled val="1"/>
        </dgm:presLayoutVars>
      </dgm:prSet>
      <dgm:spPr/>
      <dgm:t>
        <a:bodyPr/>
        <a:lstStyle/>
        <a:p>
          <a:endParaRPr lang="en-US"/>
        </a:p>
      </dgm:t>
    </dgm:pt>
    <dgm:pt modelId="{D58ED3BE-E00D-AB4B-B345-AF2E77B5A685}" type="pres">
      <dgm:prSet presAssocID="{1F422D54-7B6E-486B-926E-7DC331E88343}" presName="sibTrans" presStyleLbl="bgSibTrans2D1" presStyleIdx="0" presStyleCnt="8"/>
      <dgm:spPr/>
      <dgm:t>
        <a:bodyPr/>
        <a:lstStyle/>
        <a:p>
          <a:endParaRPr lang="en-US"/>
        </a:p>
      </dgm:t>
    </dgm:pt>
    <dgm:pt modelId="{06B613BA-4965-0E49-AAC2-E390A14B2DB1}" type="pres">
      <dgm:prSet presAssocID="{4BE356B8-793C-4E5A-9222-19B2CF966268}" presName="compNode" presStyleCnt="0"/>
      <dgm:spPr/>
    </dgm:pt>
    <dgm:pt modelId="{CAB56264-2420-4947-9A81-ECB81DB192A4}" type="pres">
      <dgm:prSet presAssocID="{4BE356B8-793C-4E5A-9222-19B2CF966268}" presName="dummyConnPt" presStyleCnt="0"/>
      <dgm:spPr/>
    </dgm:pt>
    <dgm:pt modelId="{58493551-EB54-B445-892A-89A676906C93}" type="pres">
      <dgm:prSet presAssocID="{4BE356B8-793C-4E5A-9222-19B2CF966268}" presName="node" presStyleLbl="node1" presStyleIdx="1" presStyleCnt="9" custScaleX="111767" custLinFactNeighborX="1018" custLinFactNeighborY="-4112">
        <dgm:presLayoutVars>
          <dgm:bulletEnabled val="1"/>
        </dgm:presLayoutVars>
      </dgm:prSet>
      <dgm:spPr/>
      <dgm:t>
        <a:bodyPr/>
        <a:lstStyle/>
        <a:p>
          <a:endParaRPr lang="en-US"/>
        </a:p>
      </dgm:t>
    </dgm:pt>
    <dgm:pt modelId="{B654200B-AF8B-5848-80AE-E08BBD7E8BC0}" type="pres">
      <dgm:prSet presAssocID="{1D426D89-5B4D-45A9-BF60-4E05989A7590}" presName="sibTrans" presStyleLbl="bgSibTrans2D1" presStyleIdx="1" presStyleCnt="8"/>
      <dgm:spPr/>
      <dgm:t>
        <a:bodyPr/>
        <a:lstStyle/>
        <a:p>
          <a:endParaRPr lang="en-US"/>
        </a:p>
      </dgm:t>
    </dgm:pt>
    <dgm:pt modelId="{795A62C7-0BC8-2A45-A079-76DFD27DBB46}" type="pres">
      <dgm:prSet presAssocID="{A6DF2F4E-4BAA-4A3B-AF93-4966613526FD}" presName="compNode" presStyleCnt="0"/>
      <dgm:spPr/>
    </dgm:pt>
    <dgm:pt modelId="{5B0D0B94-0F5D-5845-B0A9-2B4EA86D3824}" type="pres">
      <dgm:prSet presAssocID="{A6DF2F4E-4BAA-4A3B-AF93-4966613526FD}" presName="dummyConnPt" presStyleCnt="0"/>
      <dgm:spPr/>
    </dgm:pt>
    <dgm:pt modelId="{51B741C3-C896-7946-AB28-5866D8AC79F2}" type="pres">
      <dgm:prSet presAssocID="{A6DF2F4E-4BAA-4A3B-AF93-4966613526FD}" presName="node" presStyleLbl="node1" presStyleIdx="2" presStyleCnt="9" custScaleX="114706">
        <dgm:presLayoutVars>
          <dgm:bulletEnabled val="1"/>
        </dgm:presLayoutVars>
      </dgm:prSet>
      <dgm:spPr/>
      <dgm:t>
        <a:bodyPr/>
        <a:lstStyle/>
        <a:p>
          <a:endParaRPr lang="en-US"/>
        </a:p>
      </dgm:t>
    </dgm:pt>
    <dgm:pt modelId="{F5498121-11F5-B343-BAF4-EDC0E70B108B}" type="pres">
      <dgm:prSet presAssocID="{CDCB819E-D018-42A1-84EA-8F56E9CC061D}" presName="sibTrans" presStyleLbl="bgSibTrans2D1" presStyleIdx="2" presStyleCnt="8"/>
      <dgm:spPr/>
      <dgm:t>
        <a:bodyPr/>
        <a:lstStyle/>
        <a:p>
          <a:endParaRPr lang="en-US"/>
        </a:p>
      </dgm:t>
    </dgm:pt>
    <dgm:pt modelId="{A05AFACF-DAE0-3D45-AA42-745770668E0B}" type="pres">
      <dgm:prSet presAssocID="{67EB4A8F-2B27-477A-8D98-194FE8973257}" presName="compNode" presStyleCnt="0"/>
      <dgm:spPr/>
    </dgm:pt>
    <dgm:pt modelId="{0886F2C3-DCA2-8C4C-8626-96303407BCC4}" type="pres">
      <dgm:prSet presAssocID="{67EB4A8F-2B27-477A-8D98-194FE8973257}" presName="dummyConnPt" presStyleCnt="0"/>
      <dgm:spPr/>
    </dgm:pt>
    <dgm:pt modelId="{60E582A0-40E2-1344-AE40-E9B00793B37B}" type="pres">
      <dgm:prSet presAssocID="{67EB4A8F-2B27-477A-8D98-194FE8973257}" presName="node" presStyleLbl="node1" presStyleIdx="3" presStyleCnt="9" custScaleX="122369">
        <dgm:presLayoutVars>
          <dgm:bulletEnabled val="1"/>
        </dgm:presLayoutVars>
      </dgm:prSet>
      <dgm:spPr/>
      <dgm:t>
        <a:bodyPr/>
        <a:lstStyle/>
        <a:p>
          <a:endParaRPr lang="en-US"/>
        </a:p>
      </dgm:t>
    </dgm:pt>
    <dgm:pt modelId="{9EBC6AAF-AF05-2542-8C41-293730DD76F9}" type="pres">
      <dgm:prSet presAssocID="{809D4DFA-C510-4D10-BF40-ACA837D34022}" presName="sibTrans" presStyleLbl="bgSibTrans2D1" presStyleIdx="3" presStyleCnt="8"/>
      <dgm:spPr/>
      <dgm:t>
        <a:bodyPr/>
        <a:lstStyle/>
        <a:p>
          <a:endParaRPr lang="en-US"/>
        </a:p>
      </dgm:t>
    </dgm:pt>
    <dgm:pt modelId="{7D7325D2-75C7-B448-9631-DEF7E5CA4890}" type="pres">
      <dgm:prSet presAssocID="{AE5ADCB9-C6F1-49E0-A2FA-2E256ED75609}" presName="compNode" presStyleCnt="0"/>
      <dgm:spPr/>
    </dgm:pt>
    <dgm:pt modelId="{111A73A1-8B68-8249-BBD5-81D60CCF1111}" type="pres">
      <dgm:prSet presAssocID="{AE5ADCB9-C6F1-49E0-A2FA-2E256ED75609}" presName="dummyConnPt" presStyleCnt="0"/>
      <dgm:spPr/>
    </dgm:pt>
    <dgm:pt modelId="{3644EDF4-0F5B-5C4D-9249-AB3A141944BA}" type="pres">
      <dgm:prSet presAssocID="{AE5ADCB9-C6F1-49E0-A2FA-2E256ED75609}" presName="node" presStyleLbl="node1" presStyleIdx="4" presStyleCnt="9" custScaleX="110332">
        <dgm:presLayoutVars>
          <dgm:bulletEnabled val="1"/>
        </dgm:presLayoutVars>
      </dgm:prSet>
      <dgm:spPr/>
      <dgm:t>
        <a:bodyPr/>
        <a:lstStyle/>
        <a:p>
          <a:endParaRPr lang="en-US"/>
        </a:p>
      </dgm:t>
    </dgm:pt>
    <dgm:pt modelId="{D2068F86-617E-DB48-83D4-211A14D799D2}" type="pres">
      <dgm:prSet presAssocID="{0DC788DF-D115-40FB-BA00-4FB8EE3D1A71}" presName="sibTrans" presStyleLbl="bgSibTrans2D1" presStyleIdx="4" presStyleCnt="8"/>
      <dgm:spPr/>
      <dgm:t>
        <a:bodyPr/>
        <a:lstStyle/>
        <a:p>
          <a:endParaRPr lang="en-US"/>
        </a:p>
      </dgm:t>
    </dgm:pt>
    <dgm:pt modelId="{4BD164B1-53F8-C546-90E6-AB90F4A14FCB}" type="pres">
      <dgm:prSet presAssocID="{F00A400C-7D74-4F63-B3A7-A35001DB7B55}" presName="compNode" presStyleCnt="0"/>
      <dgm:spPr/>
    </dgm:pt>
    <dgm:pt modelId="{EEC552C4-87ED-A54A-B912-CC5BFEF200D4}" type="pres">
      <dgm:prSet presAssocID="{F00A400C-7D74-4F63-B3A7-A35001DB7B55}" presName="dummyConnPt" presStyleCnt="0"/>
      <dgm:spPr/>
    </dgm:pt>
    <dgm:pt modelId="{F52CFF20-6293-3741-BA25-B64418DB2A99}" type="pres">
      <dgm:prSet presAssocID="{F00A400C-7D74-4F63-B3A7-A35001DB7B55}" presName="node" presStyleLbl="node1" presStyleIdx="5" presStyleCnt="9" custScaleX="120674" custLinFactNeighborX="455" custLinFactNeighborY="4695">
        <dgm:presLayoutVars>
          <dgm:bulletEnabled val="1"/>
        </dgm:presLayoutVars>
      </dgm:prSet>
      <dgm:spPr/>
      <dgm:t>
        <a:bodyPr/>
        <a:lstStyle/>
        <a:p>
          <a:endParaRPr lang="en-US"/>
        </a:p>
      </dgm:t>
    </dgm:pt>
    <dgm:pt modelId="{4E6E0D60-E52D-F346-9CA2-623E5E0F9E8F}" type="pres">
      <dgm:prSet presAssocID="{9A61C4B9-4D33-4AEB-A026-F84DD04C96A0}" presName="sibTrans" presStyleLbl="bgSibTrans2D1" presStyleIdx="5" presStyleCnt="8"/>
      <dgm:spPr/>
      <dgm:t>
        <a:bodyPr/>
        <a:lstStyle/>
        <a:p>
          <a:endParaRPr lang="en-US"/>
        </a:p>
      </dgm:t>
    </dgm:pt>
    <dgm:pt modelId="{DE5C83B5-D5DF-6349-AF2C-A56084211418}" type="pres">
      <dgm:prSet presAssocID="{DAF4FCD7-69C1-44C5-9B65-192867C8EE4E}" presName="compNode" presStyleCnt="0"/>
      <dgm:spPr/>
    </dgm:pt>
    <dgm:pt modelId="{56D3C096-6735-6C44-99E5-70A9FE89EFCC}" type="pres">
      <dgm:prSet presAssocID="{DAF4FCD7-69C1-44C5-9B65-192867C8EE4E}" presName="dummyConnPt" presStyleCnt="0"/>
      <dgm:spPr/>
    </dgm:pt>
    <dgm:pt modelId="{47BA52BD-A3B1-4C4F-AA6B-896A23419FEB}" type="pres">
      <dgm:prSet presAssocID="{DAF4FCD7-69C1-44C5-9B65-192867C8EE4E}" presName="node" presStyleLbl="node1" presStyleIdx="6" presStyleCnt="9" custScaleX="114207">
        <dgm:presLayoutVars>
          <dgm:bulletEnabled val="1"/>
        </dgm:presLayoutVars>
      </dgm:prSet>
      <dgm:spPr/>
      <dgm:t>
        <a:bodyPr/>
        <a:lstStyle/>
        <a:p>
          <a:endParaRPr lang="en-US"/>
        </a:p>
      </dgm:t>
    </dgm:pt>
    <dgm:pt modelId="{4CD25205-E873-CC44-96EE-36F1FD49E595}" type="pres">
      <dgm:prSet presAssocID="{F2C5DBB8-FA77-40CD-82AF-E953DCD73776}" presName="sibTrans" presStyleLbl="bgSibTrans2D1" presStyleIdx="6" presStyleCnt="8"/>
      <dgm:spPr/>
      <dgm:t>
        <a:bodyPr/>
        <a:lstStyle/>
        <a:p>
          <a:endParaRPr lang="en-US"/>
        </a:p>
      </dgm:t>
    </dgm:pt>
    <dgm:pt modelId="{678C0EED-A245-0546-9322-145E89ABB7AE}" type="pres">
      <dgm:prSet presAssocID="{C216F56C-B551-4E10-BEE7-D96663515471}" presName="compNode" presStyleCnt="0"/>
      <dgm:spPr/>
    </dgm:pt>
    <dgm:pt modelId="{F686E2BE-13A5-B34F-81C4-28F23D2262CC}" type="pres">
      <dgm:prSet presAssocID="{C216F56C-B551-4E10-BEE7-D96663515471}" presName="dummyConnPt" presStyleCnt="0"/>
      <dgm:spPr/>
    </dgm:pt>
    <dgm:pt modelId="{BCC7D7FE-0320-7748-9F5E-8596BC38395A}" type="pres">
      <dgm:prSet presAssocID="{C216F56C-B551-4E10-BEE7-D96663515471}" presName="node" presStyleLbl="node1" presStyleIdx="7" presStyleCnt="9" custScaleX="118043">
        <dgm:presLayoutVars>
          <dgm:bulletEnabled val="1"/>
        </dgm:presLayoutVars>
      </dgm:prSet>
      <dgm:spPr/>
      <dgm:t>
        <a:bodyPr/>
        <a:lstStyle/>
        <a:p>
          <a:endParaRPr lang="en-US"/>
        </a:p>
      </dgm:t>
    </dgm:pt>
    <dgm:pt modelId="{74DDEB7D-3D57-A647-9B92-54FB5F89D153}" type="pres">
      <dgm:prSet presAssocID="{1C8316B4-132F-47A8-8169-FB0DB3FC94D8}" presName="sibTrans" presStyleLbl="bgSibTrans2D1" presStyleIdx="7" presStyleCnt="8"/>
      <dgm:spPr/>
      <dgm:t>
        <a:bodyPr/>
        <a:lstStyle/>
        <a:p>
          <a:endParaRPr lang="en-US"/>
        </a:p>
      </dgm:t>
    </dgm:pt>
    <dgm:pt modelId="{2F71763C-D6FD-0541-8923-D76EDFB7B3BA}" type="pres">
      <dgm:prSet presAssocID="{14FBFD3B-0E2E-4599-8F1E-7508B1659506}" presName="compNode" presStyleCnt="0"/>
      <dgm:spPr/>
    </dgm:pt>
    <dgm:pt modelId="{52E01C1B-620F-034A-BB0D-80BEDD1F5FB7}" type="pres">
      <dgm:prSet presAssocID="{14FBFD3B-0E2E-4599-8F1E-7508B1659506}" presName="dummyConnPt" presStyleCnt="0"/>
      <dgm:spPr/>
    </dgm:pt>
    <dgm:pt modelId="{A20C8653-617D-1D4F-8410-CBE0D0140AEF}" type="pres">
      <dgm:prSet presAssocID="{14FBFD3B-0E2E-4599-8F1E-7508B1659506}" presName="node" presStyleLbl="node1" presStyleIdx="8" presStyleCnt="9" custScaleX="123434">
        <dgm:presLayoutVars>
          <dgm:bulletEnabled val="1"/>
        </dgm:presLayoutVars>
      </dgm:prSet>
      <dgm:spPr/>
      <dgm:t>
        <a:bodyPr/>
        <a:lstStyle/>
        <a:p>
          <a:endParaRPr lang="en-US"/>
        </a:p>
      </dgm:t>
    </dgm:pt>
  </dgm:ptLst>
  <dgm:cxnLst>
    <dgm:cxn modelId="{920DD2EF-A10F-49D0-B10B-334E38C8E695}" srcId="{6877D553-C678-41E8-AB99-36E17FFDAA5B}" destId="{A6DF2F4E-4BAA-4A3B-AF93-4966613526FD}" srcOrd="2" destOrd="0" parTransId="{EED24CD0-39D6-4A4D-A77C-9A17FE81DDA6}" sibTransId="{CDCB819E-D018-42A1-84EA-8F56E9CC061D}"/>
    <dgm:cxn modelId="{4A8B9C5D-E33C-1043-9F4E-7E7167DC45D4}" type="presOf" srcId="{67EB4A8F-2B27-477A-8D98-194FE8973257}" destId="{60E582A0-40E2-1344-AE40-E9B00793B37B}" srcOrd="0" destOrd="0" presId="urn:microsoft.com/office/officeart/2005/8/layout/bProcess4"/>
    <dgm:cxn modelId="{D203AD2D-4C8C-BC44-9C75-407BCE2505F0}" type="presOf" srcId="{F00A400C-7D74-4F63-B3A7-A35001DB7B55}" destId="{F52CFF20-6293-3741-BA25-B64418DB2A99}" srcOrd="0" destOrd="0" presId="urn:microsoft.com/office/officeart/2005/8/layout/bProcess4"/>
    <dgm:cxn modelId="{1B86D80E-FDE5-4AEA-8EB5-80F612462617}" srcId="{6877D553-C678-41E8-AB99-36E17FFDAA5B}" destId="{0F982367-6529-402A-8DE4-8A51B4C2C337}" srcOrd="0" destOrd="0" parTransId="{E6256C2E-F519-44CF-9D3D-C642E844D841}" sibTransId="{1F422D54-7B6E-486B-926E-7DC331E88343}"/>
    <dgm:cxn modelId="{277134C3-EE6B-4797-A8DB-707FB86E8EC6}" srcId="{6877D553-C678-41E8-AB99-36E17FFDAA5B}" destId="{F00A400C-7D74-4F63-B3A7-A35001DB7B55}" srcOrd="5" destOrd="0" parTransId="{D77A2E8C-36D4-483D-BF86-E0587A00FB93}" sibTransId="{9A61C4B9-4D33-4AEB-A026-F84DD04C96A0}"/>
    <dgm:cxn modelId="{A9700C4C-6955-0844-B4C5-7F854436EADE}" type="presOf" srcId="{1D426D89-5B4D-45A9-BF60-4E05989A7590}" destId="{B654200B-AF8B-5848-80AE-E08BBD7E8BC0}" srcOrd="0" destOrd="0" presId="urn:microsoft.com/office/officeart/2005/8/layout/bProcess4"/>
    <dgm:cxn modelId="{FFF365BB-C4CE-FC46-B417-E79724BDC583}" type="presOf" srcId="{CDCB819E-D018-42A1-84EA-8F56E9CC061D}" destId="{F5498121-11F5-B343-BAF4-EDC0E70B108B}" srcOrd="0" destOrd="0" presId="urn:microsoft.com/office/officeart/2005/8/layout/bProcess4"/>
    <dgm:cxn modelId="{3D48F076-058F-1848-802B-D7564E297060}" type="presOf" srcId="{6877D553-C678-41E8-AB99-36E17FFDAA5B}" destId="{6DCE9D21-BC26-3F48-A1E9-1012EB091B52}" srcOrd="0" destOrd="0" presId="urn:microsoft.com/office/officeart/2005/8/layout/bProcess4"/>
    <dgm:cxn modelId="{61753057-4FED-48D1-A304-8DB46590BD33}" srcId="{6877D553-C678-41E8-AB99-36E17FFDAA5B}" destId="{C216F56C-B551-4E10-BEE7-D96663515471}" srcOrd="7" destOrd="0" parTransId="{A11D6232-B9EB-452C-90C7-C4C0CB6E4B2F}" sibTransId="{1C8316B4-132F-47A8-8169-FB0DB3FC94D8}"/>
    <dgm:cxn modelId="{D497B41A-3C00-8D4C-AB6B-5D8DA0318587}" type="presOf" srcId="{0DC788DF-D115-40FB-BA00-4FB8EE3D1A71}" destId="{D2068F86-617E-DB48-83D4-211A14D799D2}" srcOrd="0" destOrd="0" presId="urn:microsoft.com/office/officeart/2005/8/layout/bProcess4"/>
    <dgm:cxn modelId="{C459C027-4901-4480-AE8B-A5B7D4D5230C}" srcId="{6877D553-C678-41E8-AB99-36E17FFDAA5B}" destId="{67EB4A8F-2B27-477A-8D98-194FE8973257}" srcOrd="3" destOrd="0" parTransId="{BACFB009-7FD6-4468-8BF2-BF0CE4870162}" sibTransId="{809D4DFA-C510-4D10-BF40-ACA837D34022}"/>
    <dgm:cxn modelId="{95DE3686-09FE-7447-AB7B-B41057A97D56}" type="presOf" srcId="{AE5ADCB9-C6F1-49E0-A2FA-2E256ED75609}" destId="{3644EDF4-0F5B-5C4D-9249-AB3A141944BA}" srcOrd="0" destOrd="0" presId="urn:microsoft.com/office/officeart/2005/8/layout/bProcess4"/>
    <dgm:cxn modelId="{5873AB2D-927C-0E4F-B29C-08A8E7D5709E}" type="presOf" srcId="{809D4DFA-C510-4D10-BF40-ACA837D34022}" destId="{9EBC6AAF-AF05-2542-8C41-293730DD76F9}" srcOrd="0" destOrd="0" presId="urn:microsoft.com/office/officeart/2005/8/layout/bProcess4"/>
    <dgm:cxn modelId="{DEE23B94-4D64-40C5-90BC-338F1CBD7F06}" srcId="{6877D553-C678-41E8-AB99-36E17FFDAA5B}" destId="{4BE356B8-793C-4E5A-9222-19B2CF966268}" srcOrd="1" destOrd="0" parTransId="{299FE991-5342-43EC-BF8C-A0C6BA0BFBC3}" sibTransId="{1D426D89-5B4D-45A9-BF60-4E05989A7590}"/>
    <dgm:cxn modelId="{0AA553C0-4B79-B042-9CA6-9259E5A6A6DD}" type="presOf" srcId="{9A61C4B9-4D33-4AEB-A026-F84DD04C96A0}" destId="{4E6E0D60-E52D-F346-9CA2-623E5E0F9E8F}" srcOrd="0" destOrd="0" presId="urn:microsoft.com/office/officeart/2005/8/layout/bProcess4"/>
    <dgm:cxn modelId="{769F47DC-E8C1-8A4F-B686-E140F330021F}" type="presOf" srcId="{4BE356B8-793C-4E5A-9222-19B2CF966268}" destId="{58493551-EB54-B445-892A-89A676906C93}" srcOrd="0" destOrd="0" presId="urn:microsoft.com/office/officeart/2005/8/layout/bProcess4"/>
    <dgm:cxn modelId="{727809D8-AC12-0D4E-9F11-862D262EC61E}" type="presOf" srcId="{1F422D54-7B6E-486B-926E-7DC331E88343}" destId="{D58ED3BE-E00D-AB4B-B345-AF2E77B5A685}" srcOrd="0" destOrd="0" presId="urn:microsoft.com/office/officeart/2005/8/layout/bProcess4"/>
    <dgm:cxn modelId="{3160099C-95FD-5746-B8E1-C15B5260B53B}" type="presOf" srcId="{0F982367-6529-402A-8DE4-8A51B4C2C337}" destId="{B1C3D1C0-1EA1-514F-BB8B-207198EC92D0}" srcOrd="0" destOrd="0" presId="urn:microsoft.com/office/officeart/2005/8/layout/bProcess4"/>
    <dgm:cxn modelId="{828A9696-529A-F14F-8E04-9C95A30DE9DC}" type="presOf" srcId="{A6DF2F4E-4BAA-4A3B-AF93-4966613526FD}" destId="{51B741C3-C896-7946-AB28-5866D8AC79F2}" srcOrd="0" destOrd="0" presId="urn:microsoft.com/office/officeart/2005/8/layout/bProcess4"/>
    <dgm:cxn modelId="{1819DD70-3957-7A46-9F63-D29BD1A1EC82}" type="presOf" srcId="{1C8316B4-132F-47A8-8169-FB0DB3FC94D8}" destId="{74DDEB7D-3D57-A647-9B92-54FB5F89D153}" srcOrd="0" destOrd="0" presId="urn:microsoft.com/office/officeart/2005/8/layout/bProcess4"/>
    <dgm:cxn modelId="{3292DD3E-C20C-4512-8F35-AB8078180392}" srcId="{6877D553-C678-41E8-AB99-36E17FFDAA5B}" destId="{DAF4FCD7-69C1-44C5-9B65-192867C8EE4E}" srcOrd="6" destOrd="0" parTransId="{A36E410A-500B-4059-A58F-857697231AF9}" sibTransId="{F2C5DBB8-FA77-40CD-82AF-E953DCD73776}"/>
    <dgm:cxn modelId="{71787FEE-AC96-7443-ADEE-44A81715779C}" type="presOf" srcId="{F2C5DBB8-FA77-40CD-82AF-E953DCD73776}" destId="{4CD25205-E873-CC44-96EE-36F1FD49E595}" srcOrd="0" destOrd="0" presId="urn:microsoft.com/office/officeart/2005/8/layout/bProcess4"/>
    <dgm:cxn modelId="{4D4D3568-5C9A-4192-A7BD-11ADE9BBC001}" srcId="{6877D553-C678-41E8-AB99-36E17FFDAA5B}" destId="{AE5ADCB9-C6F1-49E0-A2FA-2E256ED75609}" srcOrd="4" destOrd="0" parTransId="{D69EB99A-A7BD-4379-86EF-A6BF58CAA4A5}" sibTransId="{0DC788DF-D115-40FB-BA00-4FB8EE3D1A71}"/>
    <dgm:cxn modelId="{8905B935-B339-654F-8A0D-F7E18B79E3F4}" type="presOf" srcId="{14FBFD3B-0E2E-4599-8F1E-7508B1659506}" destId="{A20C8653-617D-1D4F-8410-CBE0D0140AEF}" srcOrd="0" destOrd="0" presId="urn:microsoft.com/office/officeart/2005/8/layout/bProcess4"/>
    <dgm:cxn modelId="{9A12DA19-D830-4BAE-BCB7-2BA1B704E954}" srcId="{6877D553-C678-41E8-AB99-36E17FFDAA5B}" destId="{14FBFD3B-0E2E-4599-8F1E-7508B1659506}" srcOrd="8" destOrd="0" parTransId="{5D44B276-4191-4355-B8EE-483F74A39E98}" sibTransId="{3B2A7C46-8645-4A66-AB46-28432DE488DE}"/>
    <dgm:cxn modelId="{D1907071-0382-0B46-BCD6-033749ED0632}" type="presOf" srcId="{DAF4FCD7-69C1-44C5-9B65-192867C8EE4E}" destId="{47BA52BD-A3B1-4C4F-AA6B-896A23419FEB}" srcOrd="0" destOrd="0" presId="urn:microsoft.com/office/officeart/2005/8/layout/bProcess4"/>
    <dgm:cxn modelId="{FA799A62-CA90-D54C-B42C-BF58F4B4A394}" type="presOf" srcId="{C216F56C-B551-4E10-BEE7-D96663515471}" destId="{BCC7D7FE-0320-7748-9F5E-8596BC38395A}" srcOrd="0" destOrd="0" presId="urn:microsoft.com/office/officeart/2005/8/layout/bProcess4"/>
    <dgm:cxn modelId="{123D4841-1C7D-824C-98B9-7B0825F424CC}" type="presParOf" srcId="{6DCE9D21-BC26-3F48-A1E9-1012EB091B52}" destId="{D4054DE2-9081-144D-9518-1F217C0E3925}" srcOrd="0" destOrd="0" presId="urn:microsoft.com/office/officeart/2005/8/layout/bProcess4"/>
    <dgm:cxn modelId="{2510DF99-6C54-5D4B-AD24-F57D24FF43BC}" type="presParOf" srcId="{D4054DE2-9081-144D-9518-1F217C0E3925}" destId="{6839017B-CD33-0A45-BADF-ECB14AA853CA}" srcOrd="0" destOrd="0" presId="urn:microsoft.com/office/officeart/2005/8/layout/bProcess4"/>
    <dgm:cxn modelId="{EA73D2D9-7D69-9249-88A7-512095E30B4B}" type="presParOf" srcId="{D4054DE2-9081-144D-9518-1F217C0E3925}" destId="{B1C3D1C0-1EA1-514F-BB8B-207198EC92D0}" srcOrd="1" destOrd="0" presId="urn:microsoft.com/office/officeart/2005/8/layout/bProcess4"/>
    <dgm:cxn modelId="{8031F467-E3D4-1046-A59E-2821376FDA1E}" type="presParOf" srcId="{6DCE9D21-BC26-3F48-A1E9-1012EB091B52}" destId="{D58ED3BE-E00D-AB4B-B345-AF2E77B5A685}" srcOrd="1" destOrd="0" presId="urn:microsoft.com/office/officeart/2005/8/layout/bProcess4"/>
    <dgm:cxn modelId="{3540A9CF-6EB1-DA4F-822E-6D0E18C2D68A}" type="presParOf" srcId="{6DCE9D21-BC26-3F48-A1E9-1012EB091B52}" destId="{06B613BA-4965-0E49-AAC2-E390A14B2DB1}" srcOrd="2" destOrd="0" presId="urn:microsoft.com/office/officeart/2005/8/layout/bProcess4"/>
    <dgm:cxn modelId="{7A70F20B-5AC3-264D-BFD6-48123AB25A62}" type="presParOf" srcId="{06B613BA-4965-0E49-AAC2-E390A14B2DB1}" destId="{CAB56264-2420-4947-9A81-ECB81DB192A4}" srcOrd="0" destOrd="0" presId="urn:microsoft.com/office/officeart/2005/8/layout/bProcess4"/>
    <dgm:cxn modelId="{399334E1-7AD7-544C-B75A-23162ECB6912}" type="presParOf" srcId="{06B613BA-4965-0E49-AAC2-E390A14B2DB1}" destId="{58493551-EB54-B445-892A-89A676906C93}" srcOrd="1" destOrd="0" presId="urn:microsoft.com/office/officeart/2005/8/layout/bProcess4"/>
    <dgm:cxn modelId="{CBAC7551-99FA-AD47-967D-493EEC5C7CF4}" type="presParOf" srcId="{6DCE9D21-BC26-3F48-A1E9-1012EB091B52}" destId="{B654200B-AF8B-5848-80AE-E08BBD7E8BC0}" srcOrd="3" destOrd="0" presId="urn:microsoft.com/office/officeart/2005/8/layout/bProcess4"/>
    <dgm:cxn modelId="{A99F7B39-2865-A841-A439-A53F886DD5EF}" type="presParOf" srcId="{6DCE9D21-BC26-3F48-A1E9-1012EB091B52}" destId="{795A62C7-0BC8-2A45-A079-76DFD27DBB46}" srcOrd="4" destOrd="0" presId="urn:microsoft.com/office/officeart/2005/8/layout/bProcess4"/>
    <dgm:cxn modelId="{8594A359-4E6D-5444-A134-36D798B98C83}" type="presParOf" srcId="{795A62C7-0BC8-2A45-A079-76DFD27DBB46}" destId="{5B0D0B94-0F5D-5845-B0A9-2B4EA86D3824}" srcOrd="0" destOrd="0" presId="urn:microsoft.com/office/officeart/2005/8/layout/bProcess4"/>
    <dgm:cxn modelId="{DA31514C-A853-BC41-B162-25F226F3F49F}" type="presParOf" srcId="{795A62C7-0BC8-2A45-A079-76DFD27DBB46}" destId="{51B741C3-C896-7946-AB28-5866D8AC79F2}" srcOrd="1" destOrd="0" presId="urn:microsoft.com/office/officeart/2005/8/layout/bProcess4"/>
    <dgm:cxn modelId="{1B0C50DB-593E-D541-BE03-6A6CB329E710}" type="presParOf" srcId="{6DCE9D21-BC26-3F48-A1E9-1012EB091B52}" destId="{F5498121-11F5-B343-BAF4-EDC0E70B108B}" srcOrd="5" destOrd="0" presId="urn:microsoft.com/office/officeart/2005/8/layout/bProcess4"/>
    <dgm:cxn modelId="{7AF2BBA6-62FA-D14E-BA01-695693FBCDE5}" type="presParOf" srcId="{6DCE9D21-BC26-3F48-A1E9-1012EB091B52}" destId="{A05AFACF-DAE0-3D45-AA42-745770668E0B}" srcOrd="6" destOrd="0" presId="urn:microsoft.com/office/officeart/2005/8/layout/bProcess4"/>
    <dgm:cxn modelId="{4E8DF68E-2025-A54F-9C2E-32B99A392B90}" type="presParOf" srcId="{A05AFACF-DAE0-3D45-AA42-745770668E0B}" destId="{0886F2C3-DCA2-8C4C-8626-96303407BCC4}" srcOrd="0" destOrd="0" presId="urn:microsoft.com/office/officeart/2005/8/layout/bProcess4"/>
    <dgm:cxn modelId="{3B8880C3-DEAD-BA46-B73D-F939197A99F7}" type="presParOf" srcId="{A05AFACF-DAE0-3D45-AA42-745770668E0B}" destId="{60E582A0-40E2-1344-AE40-E9B00793B37B}" srcOrd="1" destOrd="0" presId="urn:microsoft.com/office/officeart/2005/8/layout/bProcess4"/>
    <dgm:cxn modelId="{874620A7-51C3-B647-ACE8-854DCA81EE4B}" type="presParOf" srcId="{6DCE9D21-BC26-3F48-A1E9-1012EB091B52}" destId="{9EBC6AAF-AF05-2542-8C41-293730DD76F9}" srcOrd="7" destOrd="0" presId="urn:microsoft.com/office/officeart/2005/8/layout/bProcess4"/>
    <dgm:cxn modelId="{950A3740-4186-F642-972E-B5899D43E275}" type="presParOf" srcId="{6DCE9D21-BC26-3F48-A1E9-1012EB091B52}" destId="{7D7325D2-75C7-B448-9631-DEF7E5CA4890}" srcOrd="8" destOrd="0" presId="urn:microsoft.com/office/officeart/2005/8/layout/bProcess4"/>
    <dgm:cxn modelId="{B922BAFD-9A2B-044E-93D1-34B93707AAD8}" type="presParOf" srcId="{7D7325D2-75C7-B448-9631-DEF7E5CA4890}" destId="{111A73A1-8B68-8249-BBD5-81D60CCF1111}" srcOrd="0" destOrd="0" presId="urn:microsoft.com/office/officeart/2005/8/layout/bProcess4"/>
    <dgm:cxn modelId="{5D4ABAC2-651D-CA48-BB8F-E51B6964876B}" type="presParOf" srcId="{7D7325D2-75C7-B448-9631-DEF7E5CA4890}" destId="{3644EDF4-0F5B-5C4D-9249-AB3A141944BA}" srcOrd="1" destOrd="0" presId="urn:microsoft.com/office/officeart/2005/8/layout/bProcess4"/>
    <dgm:cxn modelId="{5CCAA4FC-D5A0-CE44-A628-1BBF5C111B05}" type="presParOf" srcId="{6DCE9D21-BC26-3F48-A1E9-1012EB091B52}" destId="{D2068F86-617E-DB48-83D4-211A14D799D2}" srcOrd="9" destOrd="0" presId="urn:microsoft.com/office/officeart/2005/8/layout/bProcess4"/>
    <dgm:cxn modelId="{63CECEC6-63BC-EB4E-A523-6EE9EDBE2015}" type="presParOf" srcId="{6DCE9D21-BC26-3F48-A1E9-1012EB091B52}" destId="{4BD164B1-53F8-C546-90E6-AB90F4A14FCB}" srcOrd="10" destOrd="0" presId="urn:microsoft.com/office/officeart/2005/8/layout/bProcess4"/>
    <dgm:cxn modelId="{26C9B2EB-E097-344D-B94B-76CC2E2C4919}" type="presParOf" srcId="{4BD164B1-53F8-C546-90E6-AB90F4A14FCB}" destId="{EEC552C4-87ED-A54A-B912-CC5BFEF200D4}" srcOrd="0" destOrd="0" presId="urn:microsoft.com/office/officeart/2005/8/layout/bProcess4"/>
    <dgm:cxn modelId="{52A6AFAD-19FD-7949-8D06-1BA37F2DA059}" type="presParOf" srcId="{4BD164B1-53F8-C546-90E6-AB90F4A14FCB}" destId="{F52CFF20-6293-3741-BA25-B64418DB2A99}" srcOrd="1" destOrd="0" presId="urn:microsoft.com/office/officeart/2005/8/layout/bProcess4"/>
    <dgm:cxn modelId="{5D081B23-D5F5-FB46-966C-98D510DFD760}" type="presParOf" srcId="{6DCE9D21-BC26-3F48-A1E9-1012EB091B52}" destId="{4E6E0D60-E52D-F346-9CA2-623E5E0F9E8F}" srcOrd="11" destOrd="0" presId="urn:microsoft.com/office/officeart/2005/8/layout/bProcess4"/>
    <dgm:cxn modelId="{6FD78450-3D10-3C4B-B9CC-CB09CFFA1602}" type="presParOf" srcId="{6DCE9D21-BC26-3F48-A1E9-1012EB091B52}" destId="{DE5C83B5-D5DF-6349-AF2C-A56084211418}" srcOrd="12" destOrd="0" presId="urn:microsoft.com/office/officeart/2005/8/layout/bProcess4"/>
    <dgm:cxn modelId="{36BCE223-1AAB-914A-89BF-4F5128FAE004}" type="presParOf" srcId="{DE5C83B5-D5DF-6349-AF2C-A56084211418}" destId="{56D3C096-6735-6C44-99E5-70A9FE89EFCC}" srcOrd="0" destOrd="0" presId="urn:microsoft.com/office/officeart/2005/8/layout/bProcess4"/>
    <dgm:cxn modelId="{ECFE3536-ABCD-254A-B3FA-E6CB8CFF8258}" type="presParOf" srcId="{DE5C83B5-D5DF-6349-AF2C-A56084211418}" destId="{47BA52BD-A3B1-4C4F-AA6B-896A23419FEB}" srcOrd="1" destOrd="0" presId="urn:microsoft.com/office/officeart/2005/8/layout/bProcess4"/>
    <dgm:cxn modelId="{58A3D8D7-FA3A-B941-82AC-31C43AAFD5E4}" type="presParOf" srcId="{6DCE9D21-BC26-3F48-A1E9-1012EB091B52}" destId="{4CD25205-E873-CC44-96EE-36F1FD49E595}" srcOrd="13" destOrd="0" presId="urn:microsoft.com/office/officeart/2005/8/layout/bProcess4"/>
    <dgm:cxn modelId="{D3E55E01-989F-B744-B779-4C6A8E5F16E0}" type="presParOf" srcId="{6DCE9D21-BC26-3F48-A1E9-1012EB091B52}" destId="{678C0EED-A245-0546-9322-145E89ABB7AE}" srcOrd="14" destOrd="0" presId="urn:microsoft.com/office/officeart/2005/8/layout/bProcess4"/>
    <dgm:cxn modelId="{E88E3D98-27E5-B842-8371-E2AD430985F4}" type="presParOf" srcId="{678C0EED-A245-0546-9322-145E89ABB7AE}" destId="{F686E2BE-13A5-B34F-81C4-28F23D2262CC}" srcOrd="0" destOrd="0" presId="urn:microsoft.com/office/officeart/2005/8/layout/bProcess4"/>
    <dgm:cxn modelId="{34D9ABE2-05BF-8143-B784-A781DDB285A2}" type="presParOf" srcId="{678C0EED-A245-0546-9322-145E89ABB7AE}" destId="{BCC7D7FE-0320-7748-9F5E-8596BC38395A}" srcOrd="1" destOrd="0" presId="urn:microsoft.com/office/officeart/2005/8/layout/bProcess4"/>
    <dgm:cxn modelId="{E1DB0D5A-9358-8649-A2BA-7B7500C8BBB3}" type="presParOf" srcId="{6DCE9D21-BC26-3F48-A1E9-1012EB091B52}" destId="{74DDEB7D-3D57-A647-9B92-54FB5F89D153}" srcOrd="15" destOrd="0" presId="urn:microsoft.com/office/officeart/2005/8/layout/bProcess4"/>
    <dgm:cxn modelId="{0D2FDC3D-F88A-5A48-BBC3-2D730190230D}" type="presParOf" srcId="{6DCE9D21-BC26-3F48-A1E9-1012EB091B52}" destId="{2F71763C-D6FD-0541-8923-D76EDFB7B3BA}" srcOrd="16" destOrd="0" presId="urn:microsoft.com/office/officeart/2005/8/layout/bProcess4"/>
    <dgm:cxn modelId="{032ABBD5-A279-B649-A3C1-AA59ECF95485}" type="presParOf" srcId="{2F71763C-D6FD-0541-8923-D76EDFB7B3BA}" destId="{52E01C1B-620F-034A-BB0D-80BEDD1F5FB7}" srcOrd="0" destOrd="0" presId="urn:microsoft.com/office/officeart/2005/8/layout/bProcess4"/>
    <dgm:cxn modelId="{13101734-FF0E-7A4B-B8E8-E9CB956477F5}" type="presParOf" srcId="{2F71763C-D6FD-0541-8923-D76EDFB7B3BA}" destId="{A20C8653-617D-1D4F-8410-CBE0D0140AEF}" srcOrd="1" destOrd="0" presId="urn:microsoft.com/office/officeart/2005/8/layout/b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FEEAC3DA-AF85-1142-BFC4-1934843151A5}" type="doc">
      <dgm:prSet loTypeId="urn:microsoft.com/office/officeart/2005/8/layout/process1" loCatId="process" qsTypeId="urn:microsoft.com/office/officeart/2005/8/quickstyle/3d9" qsCatId="3D" csTypeId="urn:microsoft.com/office/officeart/2005/8/colors/colorful1" csCatId="colorful" phldr="1"/>
      <dgm:spPr/>
      <dgm:t>
        <a:bodyPr/>
        <a:lstStyle/>
        <a:p>
          <a:endParaRPr lang="en-GB"/>
        </a:p>
      </dgm:t>
    </dgm:pt>
    <dgm:pt modelId="{4941C0B4-7488-334B-90E6-FD5E4A93C87B}">
      <dgm:prSet custT="1"/>
      <dgm:spPr/>
      <dgm:t>
        <a:bodyPr/>
        <a:lstStyle/>
        <a:p>
          <a:r>
            <a:rPr lang="en-AU" sz="2000" b="1" dirty="0" err="1"/>
            <a:t>Kathīr</a:t>
          </a:r>
          <a:r>
            <a:rPr lang="en-AU" sz="2000" b="1" dirty="0"/>
            <a:t> bin </a:t>
          </a:r>
          <a:r>
            <a:rPr lang="en-AU" sz="2000" b="1" dirty="0" err="1"/>
            <a:t>Aflah</a:t>
          </a:r>
          <a:r>
            <a:rPr lang="en-AU" sz="2000" b="1" dirty="0"/>
            <a:t>, </a:t>
          </a:r>
        </a:p>
      </dgm:t>
    </dgm:pt>
    <dgm:pt modelId="{271251BC-1B0F-6046-A5EC-0CC929B2F39E}" type="parTrans" cxnId="{0E7992DD-E90A-A04A-89F8-3C95D005D251}">
      <dgm:prSet/>
      <dgm:spPr/>
      <dgm:t>
        <a:bodyPr/>
        <a:lstStyle/>
        <a:p>
          <a:endParaRPr lang="en-GB"/>
        </a:p>
      </dgm:t>
    </dgm:pt>
    <dgm:pt modelId="{288CF95D-3F5B-074C-9E50-04C32405A4B0}" type="sibTrans" cxnId="{0E7992DD-E90A-A04A-89F8-3C95D005D251}">
      <dgm:prSet custT="1"/>
      <dgm:spPr/>
      <dgm:t>
        <a:bodyPr/>
        <a:lstStyle/>
        <a:p>
          <a:endParaRPr lang="en-GB" sz="2000" b="1"/>
        </a:p>
      </dgm:t>
    </dgm:pt>
    <dgm:pt modelId="{B2DC7C75-2A91-D445-96C0-FF818197A882}">
      <dgm:prSet custT="1"/>
      <dgm:spPr/>
      <dgm:t>
        <a:bodyPr/>
        <a:lstStyle/>
        <a:p>
          <a:r>
            <a:rPr lang="en-AU" sz="2000" b="1" dirty="0"/>
            <a:t>Anas bin Malik, </a:t>
          </a:r>
        </a:p>
      </dgm:t>
    </dgm:pt>
    <dgm:pt modelId="{5E1771F7-939A-4643-AF3C-3FE7D62A7BD8}" type="parTrans" cxnId="{B54EEAF0-CAF3-6946-81F8-FAD9A6490FB3}">
      <dgm:prSet/>
      <dgm:spPr/>
      <dgm:t>
        <a:bodyPr/>
        <a:lstStyle/>
        <a:p>
          <a:endParaRPr lang="en-GB"/>
        </a:p>
      </dgm:t>
    </dgm:pt>
    <dgm:pt modelId="{11A33E24-139E-9A47-ABE7-02D57065EEE4}" type="sibTrans" cxnId="{B54EEAF0-CAF3-6946-81F8-FAD9A6490FB3}">
      <dgm:prSet custT="1"/>
      <dgm:spPr/>
      <dgm:t>
        <a:bodyPr/>
        <a:lstStyle/>
        <a:p>
          <a:endParaRPr lang="en-GB" sz="2000" b="1"/>
        </a:p>
      </dgm:t>
    </dgm:pt>
    <dgm:pt modelId="{819BA987-0177-4D42-990E-6D6C89199BA2}">
      <dgm:prSet custT="1"/>
      <dgm:spPr/>
      <dgm:t>
        <a:bodyPr/>
        <a:lstStyle/>
        <a:p>
          <a:r>
            <a:rPr lang="en-AU" sz="2000" b="1" dirty="0"/>
            <a:t>Abd Allah bin ‘</a:t>
          </a:r>
          <a:r>
            <a:rPr lang="en-AU" sz="2000" b="1" dirty="0" err="1"/>
            <a:t>Abbās</a:t>
          </a:r>
          <a:r>
            <a:rPr lang="en-AU" sz="2000" b="1" dirty="0"/>
            <a:t> , </a:t>
          </a:r>
        </a:p>
      </dgm:t>
    </dgm:pt>
    <dgm:pt modelId="{BBD874F5-FC94-F040-85FF-7947C81C1C6F}" type="parTrans" cxnId="{BBA511B9-6BC5-8C4C-BDF0-5DD1AA173E1C}">
      <dgm:prSet/>
      <dgm:spPr/>
      <dgm:t>
        <a:bodyPr/>
        <a:lstStyle/>
        <a:p>
          <a:endParaRPr lang="en-GB"/>
        </a:p>
      </dgm:t>
    </dgm:pt>
    <dgm:pt modelId="{C6EA6146-799B-474A-A9EC-5AD5669AE80B}" type="sibTrans" cxnId="{BBA511B9-6BC5-8C4C-BDF0-5DD1AA173E1C}">
      <dgm:prSet custT="1"/>
      <dgm:spPr/>
      <dgm:t>
        <a:bodyPr/>
        <a:lstStyle/>
        <a:p>
          <a:endParaRPr lang="en-GB" sz="2000" b="1"/>
        </a:p>
      </dgm:t>
    </dgm:pt>
    <dgm:pt modelId="{0A6E31CA-F79E-1F48-8FCB-5297DE013787}">
      <dgm:prSet custT="1"/>
      <dgm:spPr/>
      <dgm:t>
        <a:bodyPr/>
        <a:lstStyle/>
        <a:p>
          <a:r>
            <a:rPr lang="en-AU" sz="2000" b="1" dirty="0"/>
            <a:t>Abd Allah bin Amr b. As, </a:t>
          </a:r>
        </a:p>
      </dgm:t>
    </dgm:pt>
    <dgm:pt modelId="{B5A602E6-A756-8B48-A74B-D745F0B08204}" type="parTrans" cxnId="{318A6927-ED5B-FD4A-8B36-2DED328EDAE7}">
      <dgm:prSet/>
      <dgm:spPr/>
      <dgm:t>
        <a:bodyPr/>
        <a:lstStyle/>
        <a:p>
          <a:endParaRPr lang="en-GB"/>
        </a:p>
      </dgm:t>
    </dgm:pt>
    <dgm:pt modelId="{AA18044A-DC40-0A42-B8A6-3AC5C1974892}" type="sibTrans" cxnId="{318A6927-ED5B-FD4A-8B36-2DED328EDAE7}">
      <dgm:prSet custT="1"/>
      <dgm:spPr/>
      <dgm:t>
        <a:bodyPr/>
        <a:lstStyle/>
        <a:p>
          <a:endParaRPr lang="en-GB" sz="2000" b="1"/>
        </a:p>
      </dgm:t>
    </dgm:pt>
    <dgm:pt modelId="{7A3DC867-7553-7940-8CBF-E6DB3DEE493A}">
      <dgm:prSet custT="1"/>
      <dgm:spPr/>
      <dgm:t>
        <a:bodyPr/>
        <a:lstStyle/>
        <a:p>
          <a:r>
            <a:rPr lang="en-AU" sz="2000" b="1" dirty="0"/>
            <a:t>Malik bin Abī Amr, </a:t>
          </a:r>
        </a:p>
      </dgm:t>
    </dgm:pt>
    <dgm:pt modelId="{3FCB483B-8432-ED47-8E8D-2DF0205F9C06}" type="parTrans" cxnId="{910F4BEF-0C19-A34F-A6DB-60EF947DB7D5}">
      <dgm:prSet/>
      <dgm:spPr/>
      <dgm:t>
        <a:bodyPr/>
        <a:lstStyle/>
        <a:p>
          <a:endParaRPr lang="en-GB"/>
        </a:p>
      </dgm:t>
    </dgm:pt>
    <dgm:pt modelId="{55F88D75-C10A-644B-B571-48D342B79C11}" type="sibTrans" cxnId="{910F4BEF-0C19-A34F-A6DB-60EF947DB7D5}">
      <dgm:prSet custT="1"/>
      <dgm:spPr/>
      <dgm:t>
        <a:bodyPr/>
        <a:lstStyle/>
        <a:p>
          <a:endParaRPr lang="en-GB" sz="2000" b="1"/>
        </a:p>
      </dgm:t>
    </dgm:pt>
    <dgm:pt modelId="{95E10AA2-CA3F-BB4E-8333-BDDAB3B92CBC}">
      <dgm:prSet custT="1"/>
      <dgm:spPr/>
      <dgm:t>
        <a:bodyPr/>
        <a:lstStyle/>
        <a:p>
          <a:r>
            <a:rPr lang="en-AU" sz="2000" b="1" dirty="0"/>
            <a:t>Abd Allah bin ‘Umar. </a:t>
          </a:r>
        </a:p>
      </dgm:t>
    </dgm:pt>
    <dgm:pt modelId="{CEA2CA18-F1D5-F848-8783-80DBF7311196}" type="parTrans" cxnId="{C9F595D9-334A-4B49-BBFD-D87C6D5C7375}">
      <dgm:prSet/>
      <dgm:spPr/>
      <dgm:t>
        <a:bodyPr/>
        <a:lstStyle/>
        <a:p>
          <a:endParaRPr lang="en-GB"/>
        </a:p>
      </dgm:t>
    </dgm:pt>
    <dgm:pt modelId="{100E2084-8042-E543-BCA6-D149850542A0}" type="sibTrans" cxnId="{C9F595D9-334A-4B49-BBFD-D87C6D5C7375}">
      <dgm:prSet/>
      <dgm:spPr/>
      <dgm:t>
        <a:bodyPr/>
        <a:lstStyle/>
        <a:p>
          <a:endParaRPr lang="en-GB"/>
        </a:p>
      </dgm:t>
    </dgm:pt>
    <dgm:pt modelId="{7185DCDB-118C-EA44-805C-895E444E7763}" type="pres">
      <dgm:prSet presAssocID="{FEEAC3DA-AF85-1142-BFC4-1934843151A5}" presName="Name0" presStyleCnt="0">
        <dgm:presLayoutVars>
          <dgm:dir/>
          <dgm:resizeHandles val="exact"/>
        </dgm:presLayoutVars>
      </dgm:prSet>
      <dgm:spPr/>
      <dgm:t>
        <a:bodyPr/>
        <a:lstStyle/>
        <a:p>
          <a:endParaRPr lang="en-US"/>
        </a:p>
      </dgm:t>
    </dgm:pt>
    <dgm:pt modelId="{A1541953-35D3-384C-AAD9-A75C46F5356E}" type="pres">
      <dgm:prSet presAssocID="{4941C0B4-7488-334B-90E6-FD5E4A93C87B}" presName="node" presStyleLbl="node1" presStyleIdx="0" presStyleCnt="6">
        <dgm:presLayoutVars>
          <dgm:bulletEnabled val="1"/>
        </dgm:presLayoutVars>
      </dgm:prSet>
      <dgm:spPr/>
      <dgm:t>
        <a:bodyPr/>
        <a:lstStyle/>
        <a:p>
          <a:endParaRPr lang="en-US"/>
        </a:p>
      </dgm:t>
    </dgm:pt>
    <dgm:pt modelId="{191E4DB8-9B1C-A94A-B7C9-AD7ADE06BC56}" type="pres">
      <dgm:prSet presAssocID="{288CF95D-3F5B-074C-9E50-04C32405A4B0}" presName="sibTrans" presStyleLbl="sibTrans2D1" presStyleIdx="0" presStyleCnt="5"/>
      <dgm:spPr/>
      <dgm:t>
        <a:bodyPr/>
        <a:lstStyle/>
        <a:p>
          <a:endParaRPr lang="en-US"/>
        </a:p>
      </dgm:t>
    </dgm:pt>
    <dgm:pt modelId="{9813CAF2-1819-744D-96A0-EDB286D32C3F}" type="pres">
      <dgm:prSet presAssocID="{288CF95D-3F5B-074C-9E50-04C32405A4B0}" presName="connectorText" presStyleLbl="sibTrans2D1" presStyleIdx="0" presStyleCnt="5"/>
      <dgm:spPr/>
      <dgm:t>
        <a:bodyPr/>
        <a:lstStyle/>
        <a:p>
          <a:endParaRPr lang="en-US"/>
        </a:p>
      </dgm:t>
    </dgm:pt>
    <dgm:pt modelId="{E5094D74-F261-AC47-B27D-FFBEE4C96B49}" type="pres">
      <dgm:prSet presAssocID="{B2DC7C75-2A91-D445-96C0-FF818197A882}" presName="node" presStyleLbl="node1" presStyleIdx="1" presStyleCnt="6">
        <dgm:presLayoutVars>
          <dgm:bulletEnabled val="1"/>
        </dgm:presLayoutVars>
      </dgm:prSet>
      <dgm:spPr/>
      <dgm:t>
        <a:bodyPr/>
        <a:lstStyle/>
        <a:p>
          <a:endParaRPr lang="en-US"/>
        </a:p>
      </dgm:t>
    </dgm:pt>
    <dgm:pt modelId="{19377455-3744-504B-B6B9-EBBA85506274}" type="pres">
      <dgm:prSet presAssocID="{11A33E24-139E-9A47-ABE7-02D57065EEE4}" presName="sibTrans" presStyleLbl="sibTrans2D1" presStyleIdx="1" presStyleCnt="5"/>
      <dgm:spPr/>
      <dgm:t>
        <a:bodyPr/>
        <a:lstStyle/>
        <a:p>
          <a:endParaRPr lang="en-US"/>
        </a:p>
      </dgm:t>
    </dgm:pt>
    <dgm:pt modelId="{C941BED5-85E5-D94E-94B3-2E02F2801B1B}" type="pres">
      <dgm:prSet presAssocID="{11A33E24-139E-9A47-ABE7-02D57065EEE4}" presName="connectorText" presStyleLbl="sibTrans2D1" presStyleIdx="1" presStyleCnt="5"/>
      <dgm:spPr/>
      <dgm:t>
        <a:bodyPr/>
        <a:lstStyle/>
        <a:p>
          <a:endParaRPr lang="en-US"/>
        </a:p>
      </dgm:t>
    </dgm:pt>
    <dgm:pt modelId="{7D61847C-B932-6345-94E2-51C2FDEA26B6}" type="pres">
      <dgm:prSet presAssocID="{819BA987-0177-4D42-990E-6D6C89199BA2}" presName="node" presStyleLbl="node1" presStyleIdx="2" presStyleCnt="6">
        <dgm:presLayoutVars>
          <dgm:bulletEnabled val="1"/>
        </dgm:presLayoutVars>
      </dgm:prSet>
      <dgm:spPr/>
      <dgm:t>
        <a:bodyPr/>
        <a:lstStyle/>
        <a:p>
          <a:endParaRPr lang="en-US"/>
        </a:p>
      </dgm:t>
    </dgm:pt>
    <dgm:pt modelId="{46E1B200-4CCF-DF44-AB2B-C270DDA39668}" type="pres">
      <dgm:prSet presAssocID="{C6EA6146-799B-474A-A9EC-5AD5669AE80B}" presName="sibTrans" presStyleLbl="sibTrans2D1" presStyleIdx="2" presStyleCnt="5"/>
      <dgm:spPr/>
      <dgm:t>
        <a:bodyPr/>
        <a:lstStyle/>
        <a:p>
          <a:endParaRPr lang="en-US"/>
        </a:p>
      </dgm:t>
    </dgm:pt>
    <dgm:pt modelId="{A59552B7-282B-2141-886E-9F0DD1DC853D}" type="pres">
      <dgm:prSet presAssocID="{C6EA6146-799B-474A-A9EC-5AD5669AE80B}" presName="connectorText" presStyleLbl="sibTrans2D1" presStyleIdx="2" presStyleCnt="5"/>
      <dgm:spPr/>
      <dgm:t>
        <a:bodyPr/>
        <a:lstStyle/>
        <a:p>
          <a:endParaRPr lang="en-US"/>
        </a:p>
      </dgm:t>
    </dgm:pt>
    <dgm:pt modelId="{208FBEE4-AB8D-184E-A79E-7A420E1C2D8E}" type="pres">
      <dgm:prSet presAssocID="{0A6E31CA-F79E-1F48-8FCB-5297DE013787}" presName="node" presStyleLbl="node1" presStyleIdx="3" presStyleCnt="6">
        <dgm:presLayoutVars>
          <dgm:bulletEnabled val="1"/>
        </dgm:presLayoutVars>
      </dgm:prSet>
      <dgm:spPr/>
      <dgm:t>
        <a:bodyPr/>
        <a:lstStyle/>
        <a:p>
          <a:endParaRPr lang="en-US"/>
        </a:p>
      </dgm:t>
    </dgm:pt>
    <dgm:pt modelId="{B4ED9749-F602-EC40-91A8-B6E62B24EBFE}" type="pres">
      <dgm:prSet presAssocID="{AA18044A-DC40-0A42-B8A6-3AC5C1974892}" presName="sibTrans" presStyleLbl="sibTrans2D1" presStyleIdx="3" presStyleCnt="5"/>
      <dgm:spPr/>
      <dgm:t>
        <a:bodyPr/>
        <a:lstStyle/>
        <a:p>
          <a:endParaRPr lang="en-US"/>
        </a:p>
      </dgm:t>
    </dgm:pt>
    <dgm:pt modelId="{69CBF6B8-F4C5-D54A-B915-98D4BC1D4C1E}" type="pres">
      <dgm:prSet presAssocID="{AA18044A-DC40-0A42-B8A6-3AC5C1974892}" presName="connectorText" presStyleLbl="sibTrans2D1" presStyleIdx="3" presStyleCnt="5"/>
      <dgm:spPr/>
      <dgm:t>
        <a:bodyPr/>
        <a:lstStyle/>
        <a:p>
          <a:endParaRPr lang="en-US"/>
        </a:p>
      </dgm:t>
    </dgm:pt>
    <dgm:pt modelId="{E9ACD7D5-8E8C-A147-816F-AA1E51DDD6C1}" type="pres">
      <dgm:prSet presAssocID="{7A3DC867-7553-7940-8CBF-E6DB3DEE493A}" presName="node" presStyleLbl="node1" presStyleIdx="4" presStyleCnt="6">
        <dgm:presLayoutVars>
          <dgm:bulletEnabled val="1"/>
        </dgm:presLayoutVars>
      </dgm:prSet>
      <dgm:spPr/>
      <dgm:t>
        <a:bodyPr/>
        <a:lstStyle/>
        <a:p>
          <a:endParaRPr lang="en-US"/>
        </a:p>
      </dgm:t>
    </dgm:pt>
    <dgm:pt modelId="{AB4D091A-686E-AA42-92FA-C348609A6FF8}" type="pres">
      <dgm:prSet presAssocID="{55F88D75-C10A-644B-B571-48D342B79C11}" presName="sibTrans" presStyleLbl="sibTrans2D1" presStyleIdx="4" presStyleCnt="5"/>
      <dgm:spPr/>
      <dgm:t>
        <a:bodyPr/>
        <a:lstStyle/>
        <a:p>
          <a:endParaRPr lang="en-US"/>
        </a:p>
      </dgm:t>
    </dgm:pt>
    <dgm:pt modelId="{E6E263F3-A920-1441-9774-C08EFBBF481C}" type="pres">
      <dgm:prSet presAssocID="{55F88D75-C10A-644B-B571-48D342B79C11}" presName="connectorText" presStyleLbl="sibTrans2D1" presStyleIdx="4" presStyleCnt="5"/>
      <dgm:spPr/>
      <dgm:t>
        <a:bodyPr/>
        <a:lstStyle/>
        <a:p>
          <a:endParaRPr lang="en-US"/>
        </a:p>
      </dgm:t>
    </dgm:pt>
    <dgm:pt modelId="{4230EE6D-F20A-6F47-9FEE-760E74320EDF}" type="pres">
      <dgm:prSet presAssocID="{95E10AA2-CA3F-BB4E-8333-BDDAB3B92CBC}" presName="node" presStyleLbl="node1" presStyleIdx="5" presStyleCnt="6">
        <dgm:presLayoutVars>
          <dgm:bulletEnabled val="1"/>
        </dgm:presLayoutVars>
      </dgm:prSet>
      <dgm:spPr/>
      <dgm:t>
        <a:bodyPr/>
        <a:lstStyle/>
        <a:p>
          <a:endParaRPr lang="en-US"/>
        </a:p>
      </dgm:t>
    </dgm:pt>
  </dgm:ptLst>
  <dgm:cxnLst>
    <dgm:cxn modelId="{8E358C81-D28A-2D4D-96FC-75D1455B9F15}" type="presOf" srcId="{4941C0B4-7488-334B-90E6-FD5E4A93C87B}" destId="{A1541953-35D3-384C-AAD9-A75C46F5356E}" srcOrd="0" destOrd="0" presId="urn:microsoft.com/office/officeart/2005/8/layout/process1"/>
    <dgm:cxn modelId="{0E7992DD-E90A-A04A-89F8-3C95D005D251}" srcId="{FEEAC3DA-AF85-1142-BFC4-1934843151A5}" destId="{4941C0B4-7488-334B-90E6-FD5E4A93C87B}" srcOrd="0" destOrd="0" parTransId="{271251BC-1B0F-6046-A5EC-0CC929B2F39E}" sibTransId="{288CF95D-3F5B-074C-9E50-04C32405A4B0}"/>
    <dgm:cxn modelId="{00D17788-E50F-2345-BEBB-6F6127D1115E}" type="presOf" srcId="{11A33E24-139E-9A47-ABE7-02D57065EEE4}" destId="{19377455-3744-504B-B6B9-EBBA85506274}" srcOrd="0" destOrd="0" presId="urn:microsoft.com/office/officeart/2005/8/layout/process1"/>
    <dgm:cxn modelId="{BBA511B9-6BC5-8C4C-BDF0-5DD1AA173E1C}" srcId="{FEEAC3DA-AF85-1142-BFC4-1934843151A5}" destId="{819BA987-0177-4D42-990E-6D6C89199BA2}" srcOrd="2" destOrd="0" parTransId="{BBD874F5-FC94-F040-85FF-7947C81C1C6F}" sibTransId="{C6EA6146-799B-474A-A9EC-5AD5669AE80B}"/>
    <dgm:cxn modelId="{04EDF6B6-7907-1140-9FFB-9C845C7F8859}" type="presOf" srcId="{11A33E24-139E-9A47-ABE7-02D57065EEE4}" destId="{C941BED5-85E5-D94E-94B3-2E02F2801B1B}" srcOrd="1" destOrd="0" presId="urn:microsoft.com/office/officeart/2005/8/layout/process1"/>
    <dgm:cxn modelId="{8B820FCB-FFDE-D441-A08A-9C85063A2647}" type="presOf" srcId="{AA18044A-DC40-0A42-B8A6-3AC5C1974892}" destId="{B4ED9749-F602-EC40-91A8-B6E62B24EBFE}" srcOrd="0" destOrd="0" presId="urn:microsoft.com/office/officeart/2005/8/layout/process1"/>
    <dgm:cxn modelId="{B54EEAF0-CAF3-6946-81F8-FAD9A6490FB3}" srcId="{FEEAC3DA-AF85-1142-BFC4-1934843151A5}" destId="{B2DC7C75-2A91-D445-96C0-FF818197A882}" srcOrd="1" destOrd="0" parTransId="{5E1771F7-939A-4643-AF3C-3FE7D62A7BD8}" sibTransId="{11A33E24-139E-9A47-ABE7-02D57065EEE4}"/>
    <dgm:cxn modelId="{E3F04B50-5700-014B-823C-7E375A861BCF}" type="presOf" srcId="{7A3DC867-7553-7940-8CBF-E6DB3DEE493A}" destId="{E9ACD7D5-8E8C-A147-816F-AA1E51DDD6C1}" srcOrd="0" destOrd="0" presId="urn:microsoft.com/office/officeart/2005/8/layout/process1"/>
    <dgm:cxn modelId="{910F4BEF-0C19-A34F-A6DB-60EF947DB7D5}" srcId="{FEEAC3DA-AF85-1142-BFC4-1934843151A5}" destId="{7A3DC867-7553-7940-8CBF-E6DB3DEE493A}" srcOrd="4" destOrd="0" parTransId="{3FCB483B-8432-ED47-8E8D-2DF0205F9C06}" sibTransId="{55F88D75-C10A-644B-B571-48D342B79C11}"/>
    <dgm:cxn modelId="{5062BAD4-5566-3C4C-BBA6-6006541EAC3F}" type="presOf" srcId="{B2DC7C75-2A91-D445-96C0-FF818197A882}" destId="{E5094D74-F261-AC47-B27D-FFBEE4C96B49}" srcOrd="0" destOrd="0" presId="urn:microsoft.com/office/officeart/2005/8/layout/process1"/>
    <dgm:cxn modelId="{C9F595D9-334A-4B49-BBFD-D87C6D5C7375}" srcId="{FEEAC3DA-AF85-1142-BFC4-1934843151A5}" destId="{95E10AA2-CA3F-BB4E-8333-BDDAB3B92CBC}" srcOrd="5" destOrd="0" parTransId="{CEA2CA18-F1D5-F848-8783-80DBF7311196}" sibTransId="{100E2084-8042-E543-BCA6-D149850542A0}"/>
    <dgm:cxn modelId="{C6459E63-E4E5-8F4C-A0A7-A1E78414FB4C}" type="presOf" srcId="{55F88D75-C10A-644B-B571-48D342B79C11}" destId="{AB4D091A-686E-AA42-92FA-C348609A6FF8}" srcOrd="0" destOrd="0" presId="urn:microsoft.com/office/officeart/2005/8/layout/process1"/>
    <dgm:cxn modelId="{791DB29D-726A-CC42-B33E-B7C4305CD7F0}" type="presOf" srcId="{55F88D75-C10A-644B-B571-48D342B79C11}" destId="{E6E263F3-A920-1441-9774-C08EFBBF481C}" srcOrd="1" destOrd="0" presId="urn:microsoft.com/office/officeart/2005/8/layout/process1"/>
    <dgm:cxn modelId="{D1F276BF-52A3-BE41-B73F-C4E35FDBE2D1}" type="presOf" srcId="{95E10AA2-CA3F-BB4E-8333-BDDAB3B92CBC}" destId="{4230EE6D-F20A-6F47-9FEE-760E74320EDF}" srcOrd="0" destOrd="0" presId="urn:microsoft.com/office/officeart/2005/8/layout/process1"/>
    <dgm:cxn modelId="{C4E8660D-34AD-B64B-9D48-6A15B4925009}" type="presOf" srcId="{0A6E31CA-F79E-1F48-8FCB-5297DE013787}" destId="{208FBEE4-AB8D-184E-A79E-7A420E1C2D8E}" srcOrd="0" destOrd="0" presId="urn:microsoft.com/office/officeart/2005/8/layout/process1"/>
    <dgm:cxn modelId="{A09720A8-39D5-BA43-8E17-92B77773AE39}" type="presOf" srcId="{C6EA6146-799B-474A-A9EC-5AD5669AE80B}" destId="{A59552B7-282B-2141-886E-9F0DD1DC853D}" srcOrd="1" destOrd="0" presId="urn:microsoft.com/office/officeart/2005/8/layout/process1"/>
    <dgm:cxn modelId="{318A6927-ED5B-FD4A-8B36-2DED328EDAE7}" srcId="{FEEAC3DA-AF85-1142-BFC4-1934843151A5}" destId="{0A6E31CA-F79E-1F48-8FCB-5297DE013787}" srcOrd="3" destOrd="0" parTransId="{B5A602E6-A756-8B48-A74B-D745F0B08204}" sibTransId="{AA18044A-DC40-0A42-B8A6-3AC5C1974892}"/>
    <dgm:cxn modelId="{94CA727D-A24C-8D45-83E7-2786DDA9DAC5}" type="presOf" srcId="{288CF95D-3F5B-074C-9E50-04C32405A4B0}" destId="{9813CAF2-1819-744D-96A0-EDB286D32C3F}" srcOrd="1" destOrd="0" presId="urn:microsoft.com/office/officeart/2005/8/layout/process1"/>
    <dgm:cxn modelId="{B8EE5E65-0CCE-4344-A400-5E6467BBBB38}" type="presOf" srcId="{288CF95D-3F5B-074C-9E50-04C32405A4B0}" destId="{191E4DB8-9B1C-A94A-B7C9-AD7ADE06BC56}" srcOrd="0" destOrd="0" presId="urn:microsoft.com/office/officeart/2005/8/layout/process1"/>
    <dgm:cxn modelId="{1D7B95F8-B1DE-FB47-B089-20AB3F73B945}" type="presOf" srcId="{819BA987-0177-4D42-990E-6D6C89199BA2}" destId="{7D61847C-B932-6345-94E2-51C2FDEA26B6}" srcOrd="0" destOrd="0" presId="urn:microsoft.com/office/officeart/2005/8/layout/process1"/>
    <dgm:cxn modelId="{E7C7392B-1F29-BF4D-8702-BEF856275BC3}" type="presOf" srcId="{FEEAC3DA-AF85-1142-BFC4-1934843151A5}" destId="{7185DCDB-118C-EA44-805C-895E444E7763}" srcOrd="0" destOrd="0" presId="urn:microsoft.com/office/officeart/2005/8/layout/process1"/>
    <dgm:cxn modelId="{91624DE6-A191-6C4A-9C7C-A97628984EEB}" type="presOf" srcId="{C6EA6146-799B-474A-A9EC-5AD5669AE80B}" destId="{46E1B200-4CCF-DF44-AB2B-C270DDA39668}" srcOrd="0" destOrd="0" presId="urn:microsoft.com/office/officeart/2005/8/layout/process1"/>
    <dgm:cxn modelId="{41B232A5-0BFC-4B41-8C92-959453A9208A}" type="presOf" srcId="{AA18044A-DC40-0A42-B8A6-3AC5C1974892}" destId="{69CBF6B8-F4C5-D54A-B915-98D4BC1D4C1E}" srcOrd="1" destOrd="0" presId="urn:microsoft.com/office/officeart/2005/8/layout/process1"/>
    <dgm:cxn modelId="{05592176-D8D3-124C-8A20-DC5734365BAE}" type="presParOf" srcId="{7185DCDB-118C-EA44-805C-895E444E7763}" destId="{A1541953-35D3-384C-AAD9-A75C46F5356E}" srcOrd="0" destOrd="0" presId="urn:microsoft.com/office/officeart/2005/8/layout/process1"/>
    <dgm:cxn modelId="{19DDC6C1-B1BD-C845-BC0D-4EA1B5759665}" type="presParOf" srcId="{7185DCDB-118C-EA44-805C-895E444E7763}" destId="{191E4DB8-9B1C-A94A-B7C9-AD7ADE06BC56}" srcOrd="1" destOrd="0" presId="urn:microsoft.com/office/officeart/2005/8/layout/process1"/>
    <dgm:cxn modelId="{F981DC08-BE29-A24F-B1BF-120C48C36057}" type="presParOf" srcId="{191E4DB8-9B1C-A94A-B7C9-AD7ADE06BC56}" destId="{9813CAF2-1819-744D-96A0-EDB286D32C3F}" srcOrd="0" destOrd="0" presId="urn:microsoft.com/office/officeart/2005/8/layout/process1"/>
    <dgm:cxn modelId="{EA0BE82F-ECF7-F14B-883C-2BD82D6EF104}" type="presParOf" srcId="{7185DCDB-118C-EA44-805C-895E444E7763}" destId="{E5094D74-F261-AC47-B27D-FFBEE4C96B49}" srcOrd="2" destOrd="0" presId="urn:microsoft.com/office/officeart/2005/8/layout/process1"/>
    <dgm:cxn modelId="{DADDEA7E-B2E7-7140-BDCC-D48E966FFFB9}" type="presParOf" srcId="{7185DCDB-118C-EA44-805C-895E444E7763}" destId="{19377455-3744-504B-B6B9-EBBA85506274}" srcOrd="3" destOrd="0" presId="urn:microsoft.com/office/officeart/2005/8/layout/process1"/>
    <dgm:cxn modelId="{B9F7140C-9FD6-AD46-BBEE-E6B03DECC95E}" type="presParOf" srcId="{19377455-3744-504B-B6B9-EBBA85506274}" destId="{C941BED5-85E5-D94E-94B3-2E02F2801B1B}" srcOrd="0" destOrd="0" presId="urn:microsoft.com/office/officeart/2005/8/layout/process1"/>
    <dgm:cxn modelId="{6AA5451F-0700-274F-976E-1F7BAEAE1B6D}" type="presParOf" srcId="{7185DCDB-118C-EA44-805C-895E444E7763}" destId="{7D61847C-B932-6345-94E2-51C2FDEA26B6}" srcOrd="4" destOrd="0" presId="urn:microsoft.com/office/officeart/2005/8/layout/process1"/>
    <dgm:cxn modelId="{3211FB19-19DF-F849-8CCD-A47D658B26F2}" type="presParOf" srcId="{7185DCDB-118C-EA44-805C-895E444E7763}" destId="{46E1B200-4CCF-DF44-AB2B-C270DDA39668}" srcOrd="5" destOrd="0" presId="urn:microsoft.com/office/officeart/2005/8/layout/process1"/>
    <dgm:cxn modelId="{50F94EC8-FBF5-214F-88C8-3A708F43149A}" type="presParOf" srcId="{46E1B200-4CCF-DF44-AB2B-C270DDA39668}" destId="{A59552B7-282B-2141-886E-9F0DD1DC853D}" srcOrd="0" destOrd="0" presId="urn:microsoft.com/office/officeart/2005/8/layout/process1"/>
    <dgm:cxn modelId="{0AE5EF5B-4046-1B4B-BA84-4C5BE59F2CB6}" type="presParOf" srcId="{7185DCDB-118C-EA44-805C-895E444E7763}" destId="{208FBEE4-AB8D-184E-A79E-7A420E1C2D8E}" srcOrd="6" destOrd="0" presId="urn:microsoft.com/office/officeart/2005/8/layout/process1"/>
    <dgm:cxn modelId="{F3976F00-FEF7-974F-B8F3-905B95209967}" type="presParOf" srcId="{7185DCDB-118C-EA44-805C-895E444E7763}" destId="{B4ED9749-F602-EC40-91A8-B6E62B24EBFE}" srcOrd="7" destOrd="0" presId="urn:microsoft.com/office/officeart/2005/8/layout/process1"/>
    <dgm:cxn modelId="{A61C6338-4CCE-784B-846D-6241ECE8A523}" type="presParOf" srcId="{B4ED9749-F602-EC40-91A8-B6E62B24EBFE}" destId="{69CBF6B8-F4C5-D54A-B915-98D4BC1D4C1E}" srcOrd="0" destOrd="0" presId="urn:microsoft.com/office/officeart/2005/8/layout/process1"/>
    <dgm:cxn modelId="{28173EE2-9B39-FC44-9110-C59E8DD8F9F9}" type="presParOf" srcId="{7185DCDB-118C-EA44-805C-895E444E7763}" destId="{E9ACD7D5-8E8C-A147-816F-AA1E51DDD6C1}" srcOrd="8" destOrd="0" presId="urn:microsoft.com/office/officeart/2005/8/layout/process1"/>
    <dgm:cxn modelId="{057ECAEA-2543-7C4B-ACD1-00293AD21C12}" type="presParOf" srcId="{7185DCDB-118C-EA44-805C-895E444E7763}" destId="{AB4D091A-686E-AA42-92FA-C348609A6FF8}" srcOrd="9" destOrd="0" presId="urn:microsoft.com/office/officeart/2005/8/layout/process1"/>
    <dgm:cxn modelId="{A6485D35-417B-F148-BE18-B43C63245DC9}" type="presParOf" srcId="{AB4D091A-686E-AA42-92FA-C348609A6FF8}" destId="{E6E263F3-A920-1441-9774-C08EFBBF481C}" srcOrd="0" destOrd="0" presId="urn:microsoft.com/office/officeart/2005/8/layout/process1"/>
    <dgm:cxn modelId="{F26D3C41-B37B-0F44-A61C-B28DBB20DF84}" type="presParOf" srcId="{7185DCDB-118C-EA44-805C-895E444E7763}" destId="{4230EE6D-F20A-6F47-9FEE-760E74320EDF}" srcOrd="1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C42D0855-DA17-924E-9D58-A82923380301}" type="doc">
      <dgm:prSet loTypeId="urn:microsoft.com/office/officeart/2005/8/layout/process1" loCatId="process" qsTypeId="urn:microsoft.com/office/officeart/2005/8/quickstyle/3d9" qsCatId="3D" csTypeId="urn:microsoft.com/office/officeart/2005/8/colors/colorful3" csCatId="colorful" phldr="1"/>
      <dgm:spPr/>
      <dgm:t>
        <a:bodyPr/>
        <a:lstStyle/>
        <a:p>
          <a:endParaRPr lang="en-GB"/>
        </a:p>
      </dgm:t>
    </dgm:pt>
    <dgm:pt modelId="{3E41D158-888A-A548-A882-E956B23955AB}">
      <dgm:prSet custT="1"/>
      <dgm:spPr/>
      <dgm:t>
        <a:bodyPr/>
        <a:lstStyle/>
        <a:p>
          <a:r>
            <a:rPr lang="en-AU" sz="2000" b="1" dirty="0"/>
            <a:t>Zayd bin Thabit, </a:t>
          </a:r>
        </a:p>
      </dgm:t>
    </dgm:pt>
    <dgm:pt modelId="{D57F166E-212B-5040-9E58-0FA2662263D6}" type="parTrans" cxnId="{8DF2690A-D126-904A-BFCC-9EE52FA6AC4F}">
      <dgm:prSet/>
      <dgm:spPr/>
      <dgm:t>
        <a:bodyPr/>
        <a:lstStyle/>
        <a:p>
          <a:endParaRPr lang="en-GB"/>
        </a:p>
      </dgm:t>
    </dgm:pt>
    <dgm:pt modelId="{B0265DA3-C47D-7F44-AFF5-4D0E0054EC13}" type="sibTrans" cxnId="{8DF2690A-D126-904A-BFCC-9EE52FA6AC4F}">
      <dgm:prSet custT="1"/>
      <dgm:spPr/>
      <dgm:t>
        <a:bodyPr/>
        <a:lstStyle/>
        <a:p>
          <a:endParaRPr lang="en-GB" sz="2000" b="1"/>
        </a:p>
      </dgm:t>
    </dgm:pt>
    <dgm:pt modelId="{1198A473-45AD-CA49-A5A3-E12B0CAE13DB}">
      <dgm:prSet custT="1"/>
      <dgm:spPr/>
      <dgm:t>
        <a:bodyPr/>
        <a:lstStyle/>
        <a:p>
          <a:r>
            <a:rPr lang="en-AU" sz="2000" b="1" dirty="0"/>
            <a:t>Said bin As, </a:t>
          </a:r>
        </a:p>
      </dgm:t>
    </dgm:pt>
    <dgm:pt modelId="{46607623-4A79-F94B-BB46-7B389562EC0E}" type="parTrans" cxnId="{91A9A9E0-03AF-E746-AEC4-49CBD5E2F442}">
      <dgm:prSet/>
      <dgm:spPr/>
      <dgm:t>
        <a:bodyPr/>
        <a:lstStyle/>
        <a:p>
          <a:endParaRPr lang="en-GB"/>
        </a:p>
      </dgm:t>
    </dgm:pt>
    <dgm:pt modelId="{6756F501-E2A7-3248-B57C-221160B55ACA}" type="sibTrans" cxnId="{91A9A9E0-03AF-E746-AEC4-49CBD5E2F442}">
      <dgm:prSet custT="1"/>
      <dgm:spPr/>
      <dgm:t>
        <a:bodyPr/>
        <a:lstStyle/>
        <a:p>
          <a:endParaRPr lang="en-GB" sz="2000" b="1"/>
        </a:p>
      </dgm:t>
    </dgm:pt>
    <dgm:pt modelId="{1E9E43BC-48BD-8B42-9080-7666DAC4D116}">
      <dgm:prSet custT="1"/>
      <dgm:spPr/>
      <dgm:t>
        <a:bodyPr/>
        <a:lstStyle/>
        <a:p>
          <a:r>
            <a:rPr lang="en-AU" sz="2000" b="1" dirty="0" err="1"/>
            <a:t>Nāfi</a:t>
          </a:r>
          <a:r>
            <a:rPr lang="en-AU" sz="2000" b="1" dirty="0"/>
            <a:t> bin </a:t>
          </a:r>
          <a:r>
            <a:rPr lang="en-AU" sz="2000" b="1" dirty="0" err="1"/>
            <a:t>Zurayb</a:t>
          </a:r>
          <a:r>
            <a:rPr lang="en-AU" sz="2000" b="1" dirty="0"/>
            <a:t>, </a:t>
          </a:r>
        </a:p>
      </dgm:t>
    </dgm:pt>
    <dgm:pt modelId="{7762A6CF-FF26-0142-A3FE-7C59D4FD0C1F}" type="parTrans" cxnId="{24E7BB40-8227-FC48-A007-F3BECFA460A9}">
      <dgm:prSet/>
      <dgm:spPr/>
      <dgm:t>
        <a:bodyPr/>
        <a:lstStyle/>
        <a:p>
          <a:endParaRPr lang="en-GB"/>
        </a:p>
      </dgm:t>
    </dgm:pt>
    <dgm:pt modelId="{50392AFF-AAE8-DE44-91B3-C627D243AF87}" type="sibTrans" cxnId="{24E7BB40-8227-FC48-A007-F3BECFA460A9}">
      <dgm:prSet custT="1"/>
      <dgm:spPr/>
      <dgm:t>
        <a:bodyPr/>
        <a:lstStyle/>
        <a:p>
          <a:endParaRPr lang="en-GB" sz="2000" b="1"/>
        </a:p>
      </dgm:t>
    </dgm:pt>
    <dgm:pt modelId="{ADB754B9-4FAF-9344-BF0A-8C08AF93A306}">
      <dgm:prSet custT="1"/>
      <dgm:spPr/>
      <dgm:t>
        <a:bodyPr/>
        <a:lstStyle/>
        <a:p>
          <a:r>
            <a:rPr lang="en-AU" sz="2000" b="1" dirty="0"/>
            <a:t>‘</a:t>
          </a:r>
          <a:r>
            <a:rPr lang="en-AU" sz="2000" b="1" dirty="0" err="1"/>
            <a:t>Ubayy</a:t>
          </a:r>
          <a:r>
            <a:rPr lang="en-AU" sz="2000" b="1" dirty="0"/>
            <a:t> bin </a:t>
          </a:r>
          <a:r>
            <a:rPr lang="en-AU" sz="2000" b="1" dirty="0" err="1"/>
            <a:t>Ka’b</a:t>
          </a:r>
          <a:r>
            <a:rPr lang="en-AU" sz="2000" b="1" dirty="0"/>
            <a:t>, </a:t>
          </a:r>
        </a:p>
      </dgm:t>
    </dgm:pt>
    <dgm:pt modelId="{F704FDB3-0768-6D4E-9AA1-CABAB7238791}" type="parTrans" cxnId="{B9106301-A575-8D49-B867-87E69F124654}">
      <dgm:prSet/>
      <dgm:spPr/>
      <dgm:t>
        <a:bodyPr/>
        <a:lstStyle/>
        <a:p>
          <a:endParaRPr lang="en-GB"/>
        </a:p>
      </dgm:t>
    </dgm:pt>
    <dgm:pt modelId="{CE639D88-398F-9C44-BBD9-D2AC8C4E0DFC}" type="sibTrans" cxnId="{B9106301-A575-8D49-B867-87E69F124654}">
      <dgm:prSet custT="1"/>
      <dgm:spPr/>
      <dgm:t>
        <a:bodyPr/>
        <a:lstStyle/>
        <a:p>
          <a:endParaRPr lang="en-GB" sz="2000" b="1"/>
        </a:p>
      </dgm:t>
    </dgm:pt>
    <dgm:pt modelId="{7DF04C6A-308B-9D4E-A1C5-3F1D25F55846}">
      <dgm:prSet custT="1"/>
      <dgm:spPr/>
      <dgm:t>
        <a:bodyPr/>
        <a:lstStyle/>
        <a:p>
          <a:r>
            <a:rPr lang="en-AU" sz="2000" b="1" dirty="0"/>
            <a:t>Abd Allah bin </a:t>
          </a:r>
          <a:r>
            <a:rPr lang="en-AU" sz="2000" b="1" dirty="0" err="1"/>
            <a:t>Zubayr</a:t>
          </a:r>
          <a:r>
            <a:rPr lang="en-AU" sz="2000" b="1" dirty="0"/>
            <a:t>,</a:t>
          </a:r>
        </a:p>
      </dgm:t>
    </dgm:pt>
    <dgm:pt modelId="{3B0086B6-1F6B-6B44-ADBB-5B9345BC8802}" type="parTrans" cxnId="{9996BCB1-A9A2-3F46-B0B2-94DB03EDBA7D}">
      <dgm:prSet/>
      <dgm:spPr/>
      <dgm:t>
        <a:bodyPr/>
        <a:lstStyle/>
        <a:p>
          <a:endParaRPr lang="en-GB"/>
        </a:p>
      </dgm:t>
    </dgm:pt>
    <dgm:pt modelId="{0F805F66-D3EB-6E48-A2B3-8EE3FB200CCD}" type="sibTrans" cxnId="{9996BCB1-A9A2-3F46-B0B2-94DB03EDBA7D}">
      <dgm:prSet custT="1"/>
      <dgm:spPr/>
      <dgm:t>
        <a:bodyPr/>
        <a:lstStyle/>
        <a:p>
          <a:pPr rtl="0"/>
          <a:endParaRPr lang="en-GB" sz="2000" b="1"/>
        </a:p>
      </dgm:t>
    </dgm:pt>
    <dgm:pt modelId="{8346434E-3C23-9040-A8AF-559E886E56C4}">
      <dgm:prSet custT="1"/>
      <dgm:spPr/>
      <dgm:t>
        <a:bodyPr/>
        <a:lstStyle/>
        <a:p>
          <a:r>
            <a:rPr lang="en-AU" sz="2000" b="1" dirty="0"/>
            <a:t>‘Abdurrahman bin </a:t>
          </a:r>
          <a:r>
            <a:rPr lang="en-AU" sz="2000" b="1" dirty="0" err="1"/>
            <a:t>Hishām</a:t>
          </a:r>
          <a:r>
            <a:rPr lang="en-AU" sz="2000" b="1" dirty="0"/>
            <a:t>,</a:t>
          </a:r>
        </a:p>
      </dgm:t>
    </dgm:pt>
    <dgm:pt modelId="{A8911E22-9469-9A45-B561-9510857BDC5A}" type="parTrans" cxnId="{E0412D05-BE68-B944-885D-2664F992BD55}">
      <dgm:prSet/>
      <dgm:spPr/>
      <dgm:t>
        <a:bodyPr/>
        <a:lstStyle/>
        <a:p>
          <a:endParaRPr lang="en-GB"/>
        </a:p>
      </dgm:t>
    </dgm:pt>
    <dgm:pt modelId="{83F0F7E2-E317-164A-AB26-281818D9C68A}" type="sibTrans" cxnId="{E0412D05-BE68-B944-885D-2664F992BD55}">
      <dgm:prSet/>
      <dgm:spPr/>
      <dgm:t>
        <a:bodyPr/>
        <a:lstStyle/>
        <a:p>
          <a:endParaRPr lang="en-GB"/>
        </a:p>
      </dgm:t>
    </dgm:pt>
    <dgm:pt modelId="{54D2AE6D-B840-EA4B-AA0F-31F414E39D3E}" type="pres">
      <dgm:prSet presAssocID="{C42D0855-DA17-924E-9D58-A82923380301}" presName="Name0" presStyleCnt="0">
        <dgm:presLayoutVars>
          <dgm:dir/>
          <dgm:resizeHandles val="exact"/>
        </dgm:presLayoutVars>
      </dgm:prSet>
      <dgm:spPr/>
      <dgm:t>
        <a:bodyPr/>
        <a:lstStyle/>
        <a:p>
          <a:endParaRPr lang="en-US"/>
        </a:p>
      </dgm:t>
    </dgm:pt>
    <dgm:pt modelId="{EBF45B6C-E8DB-8F41-B0D9-C1726AB4EF7C}" type="pres">
      <dgm:prSet presAssocID="{3E41D158-888A-A548-A882-E956B23955AB}" presName="node" presStyleLbl="node1" presStyleIdx="0" presStyleCnt="6">
        <dgm:presLayoutVars>
          <dgm:bulletEnabled val="1"/>
        </dgm:presLayoutVars>
      </dgm:prSet>
      <dgm:spPr/>
      <dgm:t>
        <a:bodyPr/>
        <a:lstStyle/>
        <a:p>
          <a:endParaRPr lang="en-US"/>
        </a:p>
      </dgm:t>
    </dgm:pt>
    <dgm:pt modelId="{CE335EBD-271A-6D48-BFF7-F542C1D06723}" type="pres">
      <dgm:prSet presAssocID="{B0265DA3-C47D-7F44-AFF5-4D0E0054EC13}" presName="sibTrans" presStyleLbl="sibTrans2D1" presStyleIdx="0" presStyleCnt="5"/>
      <dgm:spPr/>
      <dgm:t>
        <a:bodyPr/>
        <a:lstStyle/>
        <a:p>
          <a:endParaRPr lang="en-US"/>
        </a:p>
      </dgm:t>
    </dgm:pt>
    <dgm:pt modelId="{BC8681C1-3D33-4A4C-B9BB-E3356BB4EEB3}" type="pres">
      <dgm:prSet presAssocID="{B0265DA3-C47D-7F44-AFF5-4D0E0054EC13}" presName="connectorText" presStyleLbl="sibTrans2D1" presStyleIdx="0" presStyleCnt="5"/>
      <dgm:spPr/>
      <dgm:t>
        <a:bodyPr/>
        <a:lstStyle/>
        <a:p>
          <a:endParaRPr lang="en-US"/>
        </a:p>
      </dgm:t>
    </dgm:pt>
    <dgm:pt modelId="{1C3C2BED-2EAB-9546-B5B7-4766A7B4A49F}" type="pres">
      <dgm:prSet presAssocID="{1198A473-45AD-CA49-A5A3-E12B0CAE13DB}" presName="node" presStyleLbl="node1" presStyleIdx="1" presStyleCnt="6">
        <dgm:presLayoutVars>
          <dgm:bulletEnabled val="1"/>
        </dgm:presLayoutVars>
      </dgm:prSet>
      <dgm:spPr/>
      <dgm:t>
        <a:bodyPr/>
        <a:lstStyle/>
        <a:p>
          <a:endParaRPr lang="en-US"/>
        </a:p>
      </dgm:t>
    </dgm:pt>
    <dgm:pt modelId="{0D47106D-02EF-384E-9242-F33F5A1B3E00}" type="pres">
      <dgm:prSet presAssocID="{6756F501-E2A7-3248-B57C-221160B55ACA}" presName="sibTrans" presStyleLbl="sibTrans2D1" presStyleIdx="1" presStyleCnt="5"/>
      <dgm:spPr/>
      <dgm:t>
        <a:bodyPr/>
        <a:lstStyle/>
        <a:p>
          <a:endParaRPr lang="en-US"/>
        </a:p>
      </dgm:t>
    </dgm:pt>
    <dgm:pt modelId="{EAA8DB6F-742A-B54F-BB06-771778D2B483}" type="pres">
      <dgm:prSet presAssocID="{6756F501-E2A7-3248-B57C-221160B55ACA}" presName="connectorText" presStyleLbl="sibTrans2D1" presStyleIdx="1" presStyleCnt="5"/>
      <dgm:spPr/>
      <dgm:t>
        <a:bodyPr/>
        <a:lstStyle/>
        <a:p>
          <a:endParaRPr lang="en-US"/>
        </a:p>
      </dgm:t>
    </dgm:pt>
    <dgm:pt modelId="{9BB5DF65-6047-8146-916A-754DE2025322}" type="pres">
      <dgm:prSet presAssocID="{1E9E43BC-48BD-8B42-9080-7666DAC4D116}" presName="node" presStyleLbl="node1" presStyleIdx="2" presStyleCnt="6">
        <dgm:presLayoutVars>
          <dgm:bulletEnabled val="1"/>
        </dgm:presLayoutVars>
      </dgm:prSet>
      <dgm:spPr/>
      <dgm:t>
        <a:bodyPr/>
        <a:lstStyle/>
        <a:p>
          <a:endParaRPr lang="en-US"/>
        </a:p>
      </dgm:t>
    </dgm:pt>
    <dgm:pt modelId="{2BA827DC-5D9C-0540-9026-E361BB7EE220}" type="pres">
      <dgm:prSet presAssocID="{50392AFF-AAE8-DE44-91B3-C627D243AF87}" presName="sibTrans" presStyleLbl="sibTrans2D1" presStyleIdx="2" presStyleCnt="5"/>
      <dgm:spPr/>
      <dgm:t>
        <a:bodyPr/>
        <a:lstStyle/>
        <a:p>
          <a:endParaRPr lang="en-US"/>
        </a:p>
      </dgm:t>
    </dgm:pt>
    <dgm:pt modelId="{3130207F-45B6-794B-8A2B-FF67DCB02C5D}" type="pres">
      <dgm:prSet presAssocID="{50392AFF-AAE8-DE44-91B3-C627D243AF87}" presName="connectorText" presStyleLbl="sibTrans2D1" presStyleIdx="2" presStyleCnt="5"/>
      <dgm:spPr/>
      <dgm:t>
        <a:bodyPr/>
        <a:lstStyle/>
        <a:p>
          <a:endParaRPr lang="en-US"/>
        </a:p>
      </dgm:t>
    </dgm:pt>
    <dgm:pt modelId="{5CB6E024-2556-054B-BB40-54C21D5C9588}" type="pres">
      <dgm:prSet presAssocID="{ADB754B9-4FAF-9344-BF0A-8C08AF93A306}" presName="node" presStyleLbl="node1" presStyleIdx="3" presStyleCnt="6">
        <dgm:presLayoutVars>
          <dgm:bulletEnabled val="1"/>
        </dgm:presLayoutVars>
      </dgm:prSet>
      <dgm:spPr/>
      <dgm:t>
        <a:bodyPr/>
        <a:lstStyle/>
        <a:p>
          <a:endParaRPr lang="en-US"/>
        </a:p>
      </dgm:t>
    </dgm:pt>
    <dgm:pt modelId="{DC7A5AF1-D922-F345-AC09-A6E4E2E6DC82}" type="pres">
      <dgm:prSet presAssocID="{CE639D88-398F-9C44-BBD9-D2AC8C4E0DFC}" presName="sibTrans" presStyleLbl="sibTrans2D1" presStyleIdx="3" presStyleCnt="5"/>
      <dgm:spPr/>
      <dgm:t>
        <a:bodyPr/>
        <a:lstStyle/>
        <a:p>
          <a:endParaRPr lang="en-US"/>
        </a:p>
      </dgm:t>
    </dgm:pt>
    <dgm:pt modelId="{AD7DD571-3148-6C46-93F2-5B22ED832A17}" type="pres">
      <dgm:prSet presAssocID="{CE639D88-398F-9C44-BBD9-D2AC8C4E0DFC}" presName="connectorText" presStyleLbl="sibTrans2D1" presStyleIdx="3" presStyleCnt="5"/>
      <dgm:spPr/>
      <dgm:t>
        <a:bodyPr/>
        <a:lstStyle/>
        <a:p>
          <a:endParaRPr lang="en-US"/>
        </a:p>
      </dgm:t>
    </dgm:pt>
    <dgm:pt modelId="{085E5585-7C3A-864A-9F12-F48ECC1370E6}" type="pres">
      <dgm:prSet presAssocID="{7DF04C6A-308B-9D4E-A1C5-3F1D25F55846}" presName="node" presStyleLbl="node1" presStyleIdx="4" presStyleCnt="6">
        <dgm:presLayoutVars>
          <dgm:bulletEnabled val="1"/>
        </dgm:presLayoutVars>
      </dgm:prSet>
      <dgm:spPr/>
      <dgm:t>
        <a:bodyPr/>
        <a:lstStyle/>
        <a:p>
          <a:endParaRPr lang="en-US"/>
        </a:p>
      </dgm:t>
    </dgm:pt>
    <dgm:pt modelId="{8606BEF9-B010-E747-A257-4764A6B704B1}" type="pres">
      <dgm:prSet presAssocID="{0F805F66-D3EB-6E48-A2B3-8EE3FB200CCD}" presName="sibTrans" presStyleLbl="sibTrans2D1" presStyleIdx="4" presStyleCnt="5"/>
      <dgm:spPr/>
      <dgm:t>
        <a:bodyPr/>
        <a:lstStyle/>
        <a:p>
          <a:endParaRPr lang="en-US"/>
        </a:p>
      </dgm:t>
    </dgm:pt>
    <dgm:pt modelId="{44271970-2499-D640-B773-B6C71EEE6FD3}" type="pres">
      <dgm:prSet presAssocID="{0F805F66-D3EB-6E48-A2B3-8EE3FB200CCD}" presName="connectorText" presStyleLbl="sibTrans2D1" presStyleIdx="4" presStyleCnt="5"/>
      <dgm:spPr/>
      <dgm:t>
        <a:bodyPr/>
        <a:lstStyle/>
        <a:p>
          <a:endParaRPr lang="en-US"/>
        </a:p>
      </dgm:t>
    </dgm:pt>
    <dgm:pt modelId="{B5343F38-FB75-0A44-8003-0AB2F0457ECB}" type="pres">
      <dgm:prSet presAssocID="{8346434E-3C23-9040-A8AF-559E886E56C4}" presName="node" presStyleLbl="node1" presStyleIdx="5" presStyleCnt="6">
        <dgm:presLayoutVars>
          <dgm:bulletEnabled val="1"/>
        </dgm:presLayoutVars>
      </dgm:prSet>
      <dgm:spPr/>
      <dgm:t>
        <a:bodyPr/>
        <a:lstStyle/>
        <a:p>
          <a:endParaRPr lang="en-US"/>
        </a:p>
      </dgm:t>
    </dgm:pt>
  </dgm:ptLst>
  <dgm:cxnLst>
    <dgm:cxn modelId="{A18B3849-7879-774B-96AE-6D8A9E084159}" type="presOf" srcId="{7DF04C6A-308B-9D4E-A1C5-3F1D25F55846}" destId="{085E5585-7C3A-864A-9F12-F48ECC1370E6}" srcOrd="0" destOrd="0" presId="urn:microsoft.com/office/officeart/2005/8/layout/process1"/>
    <dgm:cxn modelId="{91A9A9E0-03AF-E746-AEC4-49CBD5E2F442}" srcId="{C42D0855-DA17-924E-9D58-A82923380301}" destId="{1198A473-45AD-CA49-A5A3-E12B0CAE13DB}" srcOrd="1" destOrd="0" parTransId="{46607623-4A79-F94B-BB46-7B389562EC0E}" sibTransId="{6756F501-E2A7-3248-B57C-221160B55ACA}"/>
    <dgm:cxn modelId="{E96AA6F0-32E9-9F49-A824-7F639EC0630B}" type="presOf" srcId="{6756F501-E2A7-3248-B57C-221160B55ACA}" destId="{EAA8DB6F-742A-B54F-BB06-771778D2B483}" srcOrd="1" destOrd="0" presId="urn:microsoft.com/office/officeart/2005/8/layout/process1"/>
    <dgm:cxn modelId="{B9106301-A575-8D49-B867-87E69F124654}" srcId="{C42D0855-DA17-924E-9D58-A82923380301}" destId="{ADB754B9-4FAF-9344-BF0A-8C08AF93A306}" srcOrd="3" destOrd="0" parTransId="{F704FDB3-0768-6D4E-9AA1-CABAB7238791}" sibTransId="{CE639D88-398F-9C44-BBD9-D2AC8C4E0DFC}"/>
    <dgm:cxn modelId="{8B5151FA-B216-644A-A4DB-7FE97F4AD5C3}" type="presOf" srcId="{0F805F66-D3EB-6E48-A2B3-8EE3FB200CCD}" destId="{8606BEF9-B010-E747-A257-4764A6B704B1}" srcOrd="0" destOrd="0" presId="urn:microsoft.com/office/officeart/2005/8/layout/process1"/>
    <dgm:cxn modelId="{782F529C-5A27-BB40-968C-1F344A3E4A9F}" type="presOf" srcId="{8346434E-3C23-9040-A8AF-559E886E56C4}" destId="{B5343F38-FB75-0A44-8003-0AB2F0457ECB}" srcOrd="0" destOrd="0" presId="urn:microsoft.com/office/officeart/2005/8/layout/process1"/>
    <dgm:cxn modelId="{E0412D05-BE68-B944-885D-2664F992BD55}" srcId="{C42D0855-DA17-924E-9D58-A82923380301}" destId="{8346434E-3C23-9040-A8AF-559E886E56C4}" srcOrd="5" destOrd="0" parTransId="{A8911E22-9469-9A45-B561-9510857BDC5A}" sibTransId="{83F0F7E2-E317-164A-AB26-281818D9C68A}"/>
    <dgm:cxn modelId="{8DF2690A-D126-904A-BFCC-9EE52FA6AC4F}" srcId="{C42D0855-DA17-924E-9D58-A82923380301}" destId="{3E41D158-888A-A548-A882-E956B23955AB}" srcOrd="0" destOrd="0" parTransId="{D57F166E-212B-5040-9E58-0FA2662263D6}" sibTransId="{B0265DA3-C47D-7F44-AFF5-4D0E0054EC13}"/>
    <dgm:cxn modelId="{3CF97638-DF47-3949-BCA2-726AC8D20DCB}" type="presOf" srcId="{CE639D88-398F-9C44-BBD9-D2AC8C4E0DFC}" destId="{AD7DD571-3148-6C46-93F2-5B22ED832A17}" srcOrd="1" destOrd="0" presId="urn:microsoft.com/office/officeart/2005/8/layout/process1"/>
    <dgm:cxn modelId="{65F76918-538B-7643-A89B-9976A4EF9574}" type="presOf" srcId="{50392AFF-AAE8-DE44-91B3-C627D243AF87}" destId="{3130207F-45B6-794B-8A2B-FF67DCB02C5D}" srcOrd="1" destOrd="0" presId="urn:microsoft.com/office/officeart/2005/8/layout/process1"/>
    <dgm:cxn modelId="{512E1702-1338-774E-9021-C509ABBBBAFF}" type="presOf" srcId="{50392AFF-AAE8-DE44-91B3-C627D243AF87}" destId="{2BA827DC-5D9C-0540-9026-E361BB7EE220}" srcOrd="0" destOrd="0" presId="urn:microsoft.com/office/officeart/2005/8/layout/process1"/>
    <dgm:cxn modelId="{0FB59C7B-9E19-1441-B956-F3563C6E6D39}" type="presOf" srcId="{0F805F66-D3EB-6E48-A2B3-8EE3FB200CCD}" destId="{44271970-2499-D640-B773-B6C71EEE6FD3}" srcOrd="1" destOrd="0" presId="urn:microsoft.com/office/officeart/2005/8/layout/process1"/>
    <dgm:cxn modelId="{31B838EA-1AD9-3B42-B43C-4EA390A97A71}" type="presOf" srcId="{6756F501-E2A7-3248-B57C-221160B55ACA}" destId="{0D47106D-02EF-384E-9242-F33F5A1B3E00}" srcOrd="0" destOrd="0" presId="urn:microsoft.com/office/officeart/2005/8/layout/process1"/>
    <dgm:cxn modelId="{D2842CF0-C3A3-0B40-8C93-8692EACCE690}" type="presOf" srcId="{ADB754B9-4FAF-9344-BF0A-8C08AF93A306}" destId="{5CB6E024-2556-054B-BB40-54C21D5C9588}" srcOrd="0" destOrd="0" presId="urn:microsoft.com/office/officeart/2005/8/layout/process1"/>
    <dgm:cxn modelId="{39DFC606-38C8-AF46-83B4-D0E65F348259}" type="presOf" srcId="{1198A473-45AD-CA49-A5A3-E12B0CAE13DB}" destId="{1C3C2BED-2EAB-9546-B5B7-4766A7B4A49F}" srcOrd="0" destOrd="0" presId="urn:microsoft.com/office/officeart/2005/8/layout/process1"/>
    <dgm:cxn modelId="{E798DCF6-DC0E-7C49-9CA2-C704A54A3F4E}" type="presOf" srcId="{1E9E43BC-48BD-8B42-9080-7666DAC4D116}" destId="{9BB5DF65-6047-8146-916A-754DE2025322}" srcOrd="0" destOrd="0" presId="urn:microsoft.com/office/officeart/2005/8/layout/process1"/>
    <dgm:cxn modelId="{8EA7804E-C4C3-F047-BFEC-A3DAC90D07FC}" type="presOf" srcId="{C42D0855-DA17-924E-9D58-A82923380301}" destId="{54D2AE6D-B840-EA4B-AA0F-31F414E39D3E}" srcOrd="0" destOrd="0" presId="urn:microsoft.com/office/officeart/2005/8/layout/process1"/>
    <dgm:cxn modelId="{CF8F3F43-4712-EA4A-8C29-80C93CDFF737}" type="presOf" srcId="{B0265DA3-C47D-7F44-AFF5-4D0E0054EC13}" destId="{BC8681C1-3D33-4A4C-B9BB-E3356BB4EEB3}" srcOrd="1" destOrd="0" presId="urn:microsoft.com/office/officeart/2005/8/layout/process1"/>
    <dgm:cxn modelId="{9996BCB1-A9A2-3F46-B0B2-94DB03EDBA7D}" srcId="{C42D0855-DA17-924E-9D58-A82923380301}" destId="{7DF04C6A-308B-9D4E-A1C5-3F1D25F55846}" srcOrd="4" destOrd="0" parTransId="{3B0086B6-1F6B-6B44-ADBB-5B9345BC8802}" sibTransId="{0F805F66-D3EB-6E48-A2B3-8EE3FB200CCD}"/>
    <dgm:cxn modelId="{AB2FA898-EE44-9D47-A780-2F08A0907DCA}" type="presOf" srcId="{CE639D88-398F-9C44-BBD9-D2AC8C4E0DFC}" destId="{DC7A5AF1-D922-F345-AC09-A6E4E2E6DC82}" srcOrd="0" destOrd="0" presId="urn:microsoft.com/office/officeart/2005/8/layout/process1"/>
    <dgm:cxn modelId="{46927C63-B546-434A-907D-41A1556A1448}" type="presOf" srcId="{B0265DA3-C47D-7F44-AFF5-4D0E0054EC13}" destId="{CE335EBD-271A-6D48-BFF7-F542C1D06723}" srcOrd="0" destOrd="0" presId="urn:microsoft.com/office/officeart/2005/8/layout/process1"/>
    <dgm:cxn modelId="{D9EDC8FE-53C5-D149-AF67-2E45802A2E8F}" type="presOf" srcId="{3E41D158-888A-A548-A882-E956B23955AB}" destId="{EBF45B6C-E8DB-8F41-B0D9-C1726AB4EF7C}" srcOrd="0" destOrd="0" presId="urn:microsoft.com/office/officeart/2005/8/layout/process1"/>
    <dgm:cxn modelId="{24E7BB40-8227-FC48-A007-F3BECFA460A9}" srcId="{C42D0855-DA17-924E-9D58-A82923380301}" destId="{1E9E43BC-48BD-8B42-9080-7666DAC4D116}" srcOrd="2" destOrd="0" parTransId="{7762A6CF-FF26-0142-A3FE-7C59D4FD0C1F}" sibTransId="{50392AFF-AAE8-DE44-91B3-C627D243AF87}"/>
    <dgm:cxn modelId="{AD51E9DF-3E0E-C34D-AE9C-7CF17D585B50}" type="presParOf" srcId="{54D2AE6D-B840-EA4B-AA0F-31F414E39D3E}" destId="{EBF45B6C-E8DB-8F41-B0D9-C1726AB4EF7C}" srcOrd="0" destOrd="0" presId="urn:microsoft.com/office/officeart/2005/8/layout/process1"/>
    <dgm:cxn modelId="{8A9058DA-E6B3-6848-B822-3D4C77E360FA}" type="presParOf" srcId="{54D2AE6D-B840-EA4B-AA0F-31F414E39D3E}" destId="{CE335EBD-271A-6D48-BFF7-F542C1D06723}" srcOrd="1" destOrd="0" presId="urn:microsoft.com/office/officeart/2005/8/layout/process1"/>
    <dgm:cxn modelId="{C98CE007-9968-9C4C-969D-67931B6A021F}" type="presParOf" srcId="{CE335EBD-271A-6D48-BFF7-F542C1D06723}" destId="{BC8681C1-3D33-4A4C-B9BB-E3356BB4EEB3}" srcOrd="0" destOrd="0" presId="urn:microsoft.com/office/officeart/2005/8/layout/process1"/>
    <dgm:cxn modelId="{EDC7357A-5706-5D42-B3BB-B5213DAABD57}" type="presParOf" srcId="{54D2AE6D-B840-EA4B-AA0F-31F414E39D3E}" destId="{1C3C2BED-2EAB-9546-B5B7-4766A7B4A49F}" srcOrd="2" destOrd="0" presId="urn:microsoft.com/office/officeart/2005/8/layout/process1"/>
    <dgm:cxn modelId="{954281EC-97B5-AF42-833F-B48D9F7C2DBA}" type="presParOf" srcId="{54D2AE6D-B840-EA4B-AA0F-31F414E39D3E}" destId="{0D47106D-02EF-384E-9242-F33F5A1B3E00}" srcOrd="3" destOrd="0" presId="urn:microsoft.com/office/officeart/2005/8/layout/process1"/>
    <dgm:cxn modelId="{A8034406-8E74-774C-85FF-195322C842EA}" type="presParOf" srcId="{0D47106D-02EF-384E-9242-F33F5A1B3E00}" destId="{EAA8DB6F-742A-B54F-BB06-771778D2B483}" srcOrd="0" destOrd="0" presId="urn:microsoft.com/office/officeart/2005/8/layout/process1"/>
    <dgm:cxn modelId="{FC4FBF3A-2F8F-0F4E-B8E5-0E3F0CDDB4BB}" type="presParOf" srcId="{54D2AE6D-B840-EA4B-AA0F-31F414E39D3E}" destId="{9BB5DF65-6047-8146-916A-754DE2025322}" srcOrd="4" destOrd="0" presId="urn:microsoft.com/office/officeart/2005/8/layout/process1"/>
    <dgm:cxn modelId="{1BB790EC-C030-9141-B0FF-43D086FC6F52}" type="presParOf" srcId="{54D2AE6D-B840-EA4B-AA0F-31F414E39D3E}" destId="{2BA827DC-5D9C-0540-9026-E361BB7EE220}" srcOrd="5" destOrd="0" presId="urn:microsoft.com/office/officeart/2005/8/layout/process1"/>
    <dgm:cxn modelId="{B4E7EC1C-545A-404D-BA79-79ECE7DE212E}" type="presParOf" srcId="{2BA827DC-5D9C-0540-9026-E361BB7EE220}" destId="{3130207F-45B6-794B-8A2B-FF67DCB02C5D}" srcOrd="0" destOrd="0" presId="urn:microsoft.com/office/officeart/2005/8/layout/process1"/>
    <dgm:cxn modelId="{7AA81B4B-E54C-0340-ADEA-18A6003DCB9A}" type="presParOf" srcId="{54D2AE6D-B840-EA4B-AA0F-31F414E39D3E}" destId="{5CB6E024-2556-054B-BB40-54C21D5C9588}" srcOrd="6" destOrd="0" presId="urn:microsoft.com/office/officeart/2005/8/layout/process1"/>
    <dgm:cxn modelId="{52A7252E-1B28-6243-BEAF-9842934B8D9C}" type="presParOf" srcId="{54D2AE6D-B840-EA4B-AA0F-31F414E39D3E}" destId="{DC7A5AF1-D922-F345-AC09-A6E4E2E6DC82}" srcOrd="7" destOrd="0" presId="urn:microsoft.com/office/officeart/2005/8/layout/process1"/>
    <dgm:cxn modelId="{BD15030A-11FB-E243-8E25-86EB983BA99D}" type="presParOf" srcId="{DC7A5AF1-D922-F345-AC09-A6E4E2E6DC82}" destId="{AD7DD571-3148-6C46-93F2-5B22ED832A17}" srcOrd="0" destOrd="0" presId="urn:microsoft.com/office/officeart/2005/8/layout/process1"/>
    <dgm:cxn modelId="{AC8227F4-058D-E44B-B2E1-87F3961E3481}" type="presParOf" srcId="{54D2AE6D-B840-EA4B-AA0F-31F414E39D3E}" destId="{085E5585-7C3A-864A-9F12-F48ECC1370E6}" srcOrd="8" destOrd="0" presId="urn:microsoft.com/office/officeart/2005/8/layout/process1"/>
    <dgm:cxn modelId="{16686ACF-01F1-9D43-8F0D-189A5B8CD195}" type="presParOf" srcId="{54D2AE6D-B840-EA4B-AA0F-31F414E39D3E}" destId="{8606BEF9-B010-E747-A257-4764A6B704B1}" srcOrd="9" destOrd="0" presId="urn:microsoft.com/office/officeart/2005/8/layout/process1"/>
    <dgm:cxn modelId="{65545EC0-99B2-1941-B078-0EC24DCA8A56}" type="presParOf" srcId="{8606BEF9-B010-E747-A257-4764A6B704B1}" destId="{44271970-2499-D640-B773-B6C71EEE6FD3}" srcOrd="0" destOrd="0" presId="urn:microsoft.com/office/officeart/2005/8/layout/process1"/>
    <dgm:cxn modelId="{C140DAA5-867C-9B43-AA4D-3FDB35289D0D}" type="presParOf" srcId="{54D2AE6D-B840-EA4B-AA0F-31F414E39D3E}" destId="{B5343F38-FB75-0A44-8003-0AB2F0457ECB}" srcOrd="10"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0F04F2B8-FC60-B744-89B9-6ADD456411C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DFEEF924-651B-AF43-960E-DAA4D310A9D7}">
      <dgm:prSet custT="1"/>
      <dgm:spPr>
        <a:solidFill>
          <a:schemeClr val="accent3">
            <a:lumMod val="75000"/>
          </a:schemeClr>
        </a:solidFill>
        <a:ln>
          <a:solidFill>
            <a:schemeClr val="tx1"/>
          </a:solidFill>
        </a:ln>
      </dgm:spPr>
      <dgm:t>
        <a:bodyPr/>
        <a:lstStyle/>
        <a:p>
          <a:r>
            <a:rPr lang="en-AU" sz="1800" b="1" dirty="0">
              <a:solidFill>
                <a:schemeClr val="accent4">
                  <a:lumMod val="60000"/>
                  <a:lumOff val="40000"/>
                </a:schemeClr>
              </a:solidFill>
              <a:latin typeface="Chalkboard" panose="03050602040202020205" pitchFamily="66" charset="77"/>
              <a:ea typeface="Batang" panose="02030600000101010101" pitchFamily="18" charset="-127"/>
            </a:rPr>
            <a:t>1. The reason for compilation of the Quran differed for each of them: </a:t>
          </a:r>
        </a:p>
        <a:p>
          <a:r>
            <a:rPr lang="en-AU" sz="1600" b="1" dirty="0">
              <a:solidFill>
                <a:schemeClr val="bg1"/>
              </a:solidFill>
              <a:latin typeface="Batang" panose="02030600000101010101" pitchFamily="18" charset="-127"/>
              <a:ea typeface="Batang" panose="02030600000101010101" pitchFamily="18" charset="-127"/>
            </a:rPr>
            <a:t>Abu Bakr compiled the Quran in response to the large number of deaths of the </a:t>
          </a:r>
          <a:r>
            <a:rPr lang="en-AU" sz="1600" b="1" dirty="0" err="1">
              <a:solidFill>
                <a:schemeClr val="bg1"/>
              </a:solidFill>
              <a:latin typeface="Batang" panose="02030600000101010101" pitchFamily="18" charset="-127"/>
              <a:ea typeface="Batang" panose="02030600000101010101" pitchFamily="18" charset="-127"/>
            </a:rPr>
            <a:t>Hufaz</a:t>
          </a:r>
          <a:r>
            <a:rPr lang="en-AU" sz="1600" b="1" dirty="0">
              <a:solidFill>
                <a:schemeClr val="bg1"/>
              </a:solidFill>
              <a:latin typeface="Batang" panose="02030600000101010101" pitchFamily="18" charset="-127"/>
              <a:ea typeface="Batang" panose="02030600000101010101" pitchFamily="18" charset="-127"/>
            </a:rPr>
            <a:t> who had memorised the Quran, and in fear of its being lost..</a:t>
          </a:r>
        </a:p>
        <a:p>
          <a:r>
            <a:rPr lang="en-AU" sz="1600" b="1" dirty="0">
              <a:solidFill>
                <a:schemeClr val="bg1"/>
              </a:solidFill>
              <a:latin typeface="Batang" panose="02030600000101010101" pitchFamily="18" charset="-127"/>
              <a:ea typeface="Batang" panose="02030600000101010101" pitchFamily="18" charset="-127"/>
            </a:rPr>
            <a:t>"Uthman, on the other hand, compiled the </a:t>
          </a:r>
          <a:r>
            <a:rPr lang="en-AU" sz="1600" b="1" dirty="0" err="1">
              <a:solidFill>
                <a:schemeClr val="bg1"/>
              </a:solidFill>
              <a:latin typeface="Batang" panose="02030600000101010101" pitchFamily="18" charset="-127"/>
              <a:ea typeface="Batang" panose="02030600000101010101" pitchFamily="18" charset="-127"/>
            </a:rPr>
            <a:t>mus</a:t>
          </a:r>
          <a:r>
            <a:rPr lang="en-AU" sz="1600" b="1" dirty="0">
              <a:solidFill>
                <a:schemeClr val="bg1"/>
              </a:solidFill>
              <a:latin typeface="Batang" panose="02030600000101010101" pitchFamily="18" charset="-127"/>
              <a:ea typeface="Batang" panose="02030600000101010101" pitchFamily="18" charset="-127"/>
            </a:rPr>
            <a:t>-hafs in response to the inauthentic recitations that newcomers to Islam, who were ignorant of the Arabic of the Quran, were reciting. He wished to unite the Muslims on the proper recitation of the Qur'aan, and therefore ordered to eradicate all other </a:t>
          </a:r>
          <a:r>
            <a:rPr lang="en-AU" sz="1600" b="1" dirty="0" err="1">
              <a:solidFill>
                <a:schemeClr val="bg1"/>
              </a:solidFill>
              <a:latin typeface="Batang" panose="02030600000101010101" pitchFamily="18" charset="-127"/>
              <a:ea typeface="Batang" panose="02030600000101010101" pitchFamily="18" charset="-127"/>
            </a:rPr>
            <a:t>mus</a:t>
          </a:r>
          <a:r>
            <a:rPr lang="en-AU" sz="1600" b="1" dirty="0">
              <a:solidFill>
                <a:schemeClr val="bg1"/>
              </a:solidFill>
              <a:latin typeface="Batang" panose="02030600000101010101" pitchFamily="18" charset="-127"/>
              <a:ea typeface="Batang" panose="02030600000101010101" pitchFamily="18" charset="-127"/>
            </a:rPr>
            <a:t>-hafs, so that the people would have only one </a:t>
          </a:r>
          <a:r>
            <a:rPr lang="en-AU" sz="1600" b="1" dirty="0" err="1">
              <a:solidFill>
                <a:schemeClr val="bg1"/>
              </a:solidFill>
              <a:latin typeface="Batang" panose="02030600000101010101" pitchFamily="18" charset="-127"/>
              <a:ea typeface="Batang" panose="02030600000101010101" pitchFamily="18" charset="-127"/>
            </a:rPr>
            <a:t>mus-haf</a:t>
          </a:r>
          <a:r>
            <a:rPr lang="en-AU" sz="1600" b="1" dirty="0">
              <a:solidFill>
                <a:schemeClr val="bg1"/>
              </a:solidFill>
              <a:latin typeface="Batang" panose="02030600000101010101" pitchFamily="18" charset="-127"/>
              <a:ea typeface="Batang" panose="02030600000101010101" pitchFamily="18" charset="-127"/>
            </a:rPr>
            <a:t> in their hand.</a:t>
          </a:r>
        </a:p>
      </dgm:t>
    </dgm:pt>
    <dgm:pt modelId="{2CD36691-E52F-F64A-9A31-640CF2ADBF1B}" type="parTrans" cxnId="{F10E6FBF-6FDF-4E42-87EE-1A1D815E3F53}">
      <dgm:prSet/>
      <dgm:spPr/>
      <dgm:t>
        <a:bodyPr/>
        <a:lstStyle/>
        <a:p>
          <a:endParaRPr lang="en-GB"/>
        </a:p>
      </dgm:t>
    </dgm:pt>
    <dgm:pt modelId="{91F4E903-9AD3-FF45-84E8-CDDD7F3DD47A}" type="sibTrans" cxnId="{F10E6FBF-6FDF-4E42-87EE-1A1D815E3F53}">
      <dgm:prSet/>
      <dgm:spPr/>
      <dgm:t>
        <a:bodyPr/>
        <a:lstStyle/>
        <a:p>
          <a:endParaRPr lang="en-GB"/>
        </a:p>
      </dgm:t>
    </dgm:pt>
    <dgm:pt modelId="{C4F0E1FF-D67A-FE4D-B40D-F5F43999FC01}">
      <dgm:prSet custT="1"/>
      <dgm:spPr>
        <a:ln>
          <a:solidFill>
            <a:schemeClr val="tx1"/>
          </a:solidFill>
        </a:ln>
      </dgm:spPr>
      <dgm:t>
        <a:bodyPr/>
        <a:lstStyle/>
        <a:p>
          <a:r>
            <a:rPr lang="en-AU" sz="1800" b="1" dirty="0">
              <a:solidFill>
                <a:schemeClr val="accent4">
                  <a:lumMod val="60000"/>
                  <a:lumOff val="40000"/>
                </a:schemeClr>
              </a:solidFill>
              <a:latin typeface="Chalkboard" panose="03050602040202020205" pitchFamily="66" charset="77"/>
              <a:ea typeface="Batang" panose="02030600000101010101" pitchFamily="18" charset="-127"/>
            </a:rPr>
            <a:t>2.The number of people who were in charge of the two compilations was different. </a:t>
          </a:r>
        </a:p>
        <a:p>
          <a:r>
            <a:rPr lang="en-AU" sz="1600" b="1" dirty="0">
              <a:solidFill>
                <a:schemeClr val="bg1"/>
              </a:solidFill>
              <a:latin typeface="Batang" panose="02030600000101010101" pitchFamily="18" charset="-127"/>
              <a:ea typeface="Batang" panose="02030600000101010101" pitchFamily="18" charset="-127"/>
            </a:rPr>
            <a:t>Abu Bakr relied on the person who was the best suited and most qualified to do so, namely Zayd ibn Thabit. </a:t>
          </a:r>
        </a:p>
        <a:p>
          <a:r>
            <a:rPr lang="en-AU" sz="1600" b="1" dirty="0">
              <a:solidFill>
                <a:schemeClr val="bg1"/>
              </a:solidFill>
              <a:latin typeface="Batang" panose="02030600000101010101" pitchFamily="18" charset="-127"/>
              <a:ea typeface="Batang" panose="02030600000101010101" pitchFamily="18" charset="-127"/>
            </a:rPr>
            <a:t> 'Uthman, on the other hand, used the services of Zayd but also had three of the major Companions, all of whom were known for their knowledge of the Quran, to help him.</a:t>
          </a:r>
        </a:p>
      </dgm:t>
    </dgm:pt>
    <dgm:pt modelId="{F5A4D34A-ADEA-E943-8E25-6F7089E9DB38}" type="parTrans" cxnId="{F5752A30-4930-C845-9E02-05C61235F62A}">
      <dgm:prSet/>
      <dgm:spPr/>
      <dgm:t>
        <a:bodyPr/>
        <a:lstStyle/>
        <a:p>
          <a:endParaRPr lang="en-GB"/>
        </a:p>
      </dgm:t>
    </dgm:pt>
    <dgm:pt modelId="{72374964-4CD8-5344-BED2-C85707F282EE}" type="sibTrans" cxnId="{F5752A30-4930-C845-9E02-05C61235F62A}">
      <dgm:prSet/>
      <dgm:spPr/>
      <dgm:t>
        <a:bodyPr/>
        <a:lstStyle/>
        <a:p>
          <a:endParaRPr lang="en-GB"/>
        </a:p>
      </dgm:t>
    </dgm:pt>
    <dgm:pt modelId="{8F237139-BDF4-C04E-8154-321A3CCF30F3}">
      <dgm:prSet custT="1"/>
      <dgm:spPr>
        <a:ln>
          <a:solidFill>
            <a:schemeClr val="tx1"/>
          </a:solidFill>
        </a:ln>
      </dgm:spPr>
      <dgm:t>
        <a:bodyPr/>
        <a:lstStyle/>
        <a:p>
          <a:r>
            <a:rPr lang="en-AU" sz="1800" b="1" dirty="0">
              <a:solidFill>
                <a:schemeClr val="accent4">
                  <a:lumMod val="60000"/>
                  <a:lumOff val="40000"/>
                </a:schemeClr>
              </a:solidFill>
              <a:latin typeface="Chalkboard" panose="03050602040202020205" pitchFamily="66" charset="77"/>
              <a:ea typeface="Batang" panose="02030600000101010101" pitchFamily="18" charset="-127"/>
            </a:rPr>
            <a:t>3. The number of </a:t>
          </a:r>
          <a:r>
            <a:rPr lang="en-AU" sz="1800" b="1" dirty="0" err="1">
              <a:solidFill>
                <a:schemeClr val="accent4">
                  <a:lumMod val="60000"/>
                  <a:lumOff val="40000"/>
                </a:schemeClr>
              </a:solidFill>
              <a:latin typeface="Chalkboard" panose="03050602040202020205" pitchFamily="66" charset="77"/>
              <a:ea typeface="Batang" panose="02030600000101010101" pitchFamily="18" charset="-127"/>
            </a:rPr>
            <a:t>mus</a:t>
          </a:r>
          <a:r>
            <a:rPr lang="en-AU" sz="1800" b="1" dirty="0">
              <a:solidFill>
                <a:schemeClr val="accent4">
                  <a:lumMod val="60000"/>
                  <a:lumOff val="40000"/>
                </a:schemeClr>
              </a:solidFill>
              <a:latin typeface="Chalkboard" panose="03050602040202020205" pitchFamily="66" charset="77"/>
              <a:ea typeface="Batang" panose="02030600000101010101" pitchFamily="18" charset="-127"/>
            </a:rPr>
            <a:t>-hafs </a:t>
          </a:r>
        </a:p>
        <a:p>
          <a:r>
            <a:rPr lang="en-AU" sz="1600" b="1" dirty="0">
              <a:solidFill>
                <a:schemeClr val="bg1"/>
              </a:solidFill>
              <a:latin typeface="Batang" panose="02030600000101010101" pitchFamily="18" charset="-127"/>
              <a:ea typeface="Batang" panose="02030600000101010101" pitchFamily="18" charset="-127"/>
            </a:rPr>
            <a:t>Abu Bakr ordered to be made was only one, whereas </a:t>
          </a:r>
        </a:p>
        <a:p>
          <a:r>
            <a:rPr lang="en-AU" sz="1600" b="1" dirty="0">
              <a:solidFill>
                <a:schemeClr val="bg1"/>
              </a:solidFill>
              <a:latin typeface="Batang" panose="02030600000101010101" pitchFamily="18" charset="-127"/>
              <a:ea typeface="Batang" panose="02030600000101010101" pitchFamily="18" charset="-127"/>
            </a:rPr>
            <a:t>'Uthman ordered seven.</a:t>
          </a:r>
        </a:p>
      </dgm:t>
    </dgm:pt>
    <dgm:pt modelId="{E9540509-1849-954B-96D3-44A48075C8DC}" type="parTrans" cxnId="{0FA851FF-7BF8-FA4F-8406-401F394F15C0}">
      <dgm:prSet/>
      <dgm:spPr/>
      <dgm:t>
        <a:bodyPr/>
        <a:lstStyle/>
        <a:p>
          <a:endParaRPr lang="en-GB"/>
        </a:p>
      </dgm:t>
    </dgm:pt>
    <dgm:pt modelId="{CF0CF06F-9511-7446-A1F7-E89876D601E6}" type="sibTrans" cxnId="{0FA851FF-7BF8-FA4F-8406-401F394F15C0}">
      <dgm:prSet/>
      <dgm:spPr/>
      <dgm:t>
        <a:bodyPr/>
        <a:lstStyle/>
        <a:p>
          <a:endParaRPr lang="en-GB"/>
        </a:p>
      </dgm:t>
    </dgm:pt>
    <dgm:pt modelId="{2E98E1D5-FDB0-DB48-A44E-57BA9EC5EFE0}" type="pres">
      <dgm:prSet presAssocID="{0F04F2B8-FC60-B744-89B9-6ADD456411C5}" presName="linear" presStyleCnt="0">
        <dgm:presLayoutVars>
          <dgm:animLvl val="lvl"/>
          <dgm:resizeHandles val="exact"/>
        </dgm:presLayoutVars>
      </dgm:prSet>
      <dgm:spPr/>
      <dgm:t>
        <a:bodyPr/>
        <a:lstStyle/>
        <a:p>
          <a:endParaRPr lang="en-US"/>
        </a:p>
      </dgm:t>
    </dgm:pt>
    <dgm:pt modelId="{534673BD-FDB7-484A-A8D3-F1E20ABCC45B}" type="pres">
      <dgm:prSet presAssocID="{DFEEF924-651B-AF43-960E-DAA4D310A9D7}" presName="parentText" presStyleLbl="node1" presStyleIdx="0" presStyleCnt="3" custScaleY="145934">
        <dgm:presLayoutVars>
          <dgm:chMax val="0"/>
          <dgm:bulletEnabled val="1"/>
        </dgm:presLayoutVars>
      </dgm:prSet>
      <dgm:spPr/>
      <dgm:t>
        <a:bodyPr/>
        <a:lstStyle/>
        <a:p>
          <a:endParaRPr lang="en-US"/>
        </a:p>
      </dgm:t>
    </dgm:pt>
    <dgm:pt modelId="{3961ADD4-06D9-B84F-BF37-6C93887BE3C6}" type="pres">
      <dgm:prSet presAssocID="{91F4E903-9AD3-FF45-84E8-CDDD7F3DD47A}" presName="spacer" presStyleCnt="0"/>
      <dgm:spPr/>
    </dgm:pt>
    <dgm:pt modelId="{FC29C1E3-C573-D14D-9D91-DF0525A44413}" type="pres">
      <dgm:prSet presAssocID="{C4F0E1FF-D67A-FE4D-B40D-F5F43999FC01}" presName="parentText" presStyleLbl="node1" presStyleIdx="1" presStyleCnt="3">
        <dgm:presLayoutVars>
          <dgm:chMax val="0"/>
          <dgm:bulletEnabled val="1"/>
        </dgm:presLayoutVars>
      </dgm:prSet>
      <dgm:spPr/>
      <dgm:t>
        <a:bodyPr/>
        <a:lstStyle/>
        <a:p>
          <a:endParaRPr lang="en-US"/>
        </a:p>
      </dgm:t>
    </dgm:pt>
    <dgm:pt modelId="{E74C7F4A-A66B-DA43-8000-7C738F94B7EA}" type="pres">
      <dgm:prSet presAssocID="{72374964-4CD8-5344-BED2-C85707F282EE}" presName="spacer" presStyleCnt="0"/>
      <dgm:spPr/>
    </dgm:pt>
    <dgm:pt modelId="{DE94111A-C547-FD4E-86A7-B42E34ADB420}" type="pres">
      <dgm:prSet presAssocID="{8F237139-BDF4-C04E-8154-321A3CCF30F3}" presName="parentText" presStyleLbl="node1" presStyleIdx="2" presStyleCnt="3" custScaleY="68664" custLinFactNeighborX="1393" custLinFactNeighborY="59541">
        <dgm:presLayoutVars>
          <dgm:chMax val="0"/>
          <dgm:bulletEnabled val="1"/>
        </dgm:presLayoutVars>
      </dgm:prSet>
      <dgm:spPr/>
      <dgm:t>
        <a:bodyPr/>
        <a:lstStyle/>
        <a:p>
          <a:endParaRPr lang="en-US"/>
        </a:p>
      </dgm:t>
    </dgm:pt>
  </dgm:ptLst>
  <dgm:cxnLst>
    <dgm:cxn modelId="{0FA851FF-7BF8-FA4F-8406-401F394F15C0}" srcId="{0F04F2B8-FC60-B744-89B9-6ADD456411C5}" destId="{8F237139-BDF4-C04E-8154-321A3CCF30F3}" srcOrd="2" destOrd="0" parTransId="{E9540509-1849-954B-96D3-44A48075C8DC}" sibTransId="{CF0CF06F-9511-7446-A1F7-E89876D601E6}"/>
    <dgm:cxn modelId="{E10D3860-45CD-5148-8C35-01F47EA6ECB9}" type="presOf" srcId="{8F237139-BDF4-C04E-8154-321A3CCF30F3}" destId="{DE94111A-C547-FD4E-86A7-B42E34ADB420}" srcOrd="0" destOrd="0" presId="urn:microsoft.com/office/officeart/2005/8/layout/vList2"/>
    <dgm:cxn modelId="{F5752A30-4930-C845-9E02-05C61235F62A}" srcId="{0F04F2B8-FC60-B744-89B9-6ADD456411C5}" destId="{C4F0E1FF-D67A-FE4D-B40D-F5F43999FC01}" srcOrd="1" destOrd="0" parTransId="{F5A4D34A-ADEA-E943-8E25-6F7089E9DB38}" sibTransId="{72374964-4CD8-5344-BED2-C85707F282EE}"/>
    <dgm:cxn modelId="{8EB850DF-A764-DD4B-8EE8-B11C1059AC93}" type="presOf" srcId="{0F04F2B8-FC60-B744-89B9-6ADD456411C5}" destId="{2E98E1D5-FDB0-DB48-A44E-57BA9EC5EFE0}" srcOrd="0" destOrd="0" presId="urn:microsoft.com/office/officeart/2005/8/layout/vList2"/>
    <dgm:cxn modelId="{F10E6FBF-6FDF-4E42-87EE-1A1D815E3F53}" srcId="{0F04F2B8-FC60-B744-89B9-6ADD456411C5}" destId="{DFEEF924-651B-AF43-960E-DAA4D310A9D7}" srcOrd="0" destOrd="0" parTransId="{2CD36691-E52F-F64A-9A31-640CF2ADBF1B}" sibTransId="{91F4E903-9AD3-FF45-84E8-CDDD7F3DD47A}"/>
    <dgm:cxn modelId="{473EC7C1-BC0E-254F-8A57-5A19B30880F0}" type="presOf" srcId="{C4F0E1FF-D67A-FE4D-B40D-F5F43999FC01}" destId="{FC29C1E3-C573-D14D-9D91-DF0525A44413}" srcOrd="0" destOrd="0" presId="urn:microsoft.com/office/officeart/2005/8/layout/vList2"/>
    <dgm:cxn modelId="{E3953AFE-A42F-DC4F-9D3A-1FBFF6D5D75C}" type="presOf" srcId="{DFEEF924-651B-AF43-960E-DAA4D310A9D7}" destId="{534673BD-FDB7-484A-A8D3-F1E20ABCC45B}" srcOrd="0" destOrd="0" presId="urn:microsoft.com/office/officeart/2005/8/layout/vList2"/>
    <dgm:cxn modelId="{6FC69786-724A-1945-8EC5-92E8093B466D}" type="presParOf" srcId="{2E98E1D5-FDB0-DB48-A44E-57BA9EC5EFE0}" destId="{534673BD-FDB7-484A-A8D3-F1E20ABCC45B}" srcOrd="0" destOrd="0" presId="urn:microsoft.com/office/officeart/2005/8/layout/vList2"/>
    <dgm:cxn modelId="{210295BB-8CC3-D34D-A123-F6409F3E528D}" type="presParOf" srcId="{2E98E1D5-FDB0-DB48-A44E-57BA9EC5EFE0}" destId="{3961ADD4-06D9-B84F-BF37-6C93887BE3C6}" srcOrd="1" destOrd="0" presId="urn:microsoft.com/office/officeart/2005/8/layout/vList2"/>
    <dgm:cxn modelId="{CD4AE49E-25EB-2A42-892D-C56B1258152B}" type="presParOf" srcId="{2E98E1D5-FDB0-DB48-A44E-57BA9EC5EFE0}" destId="{FC29C1E3-C573-D14D-9D91-DF0525A44413}" srcOrd="2" destOrd="0" presId="urn:microsoft.com/office/officeart/2005/8/layout/vList2"/>
    <dgm:cxn modelId="{51764131-B12E-DE47-B982-8AE192C5588E}" type="presParOf" srcId="{2E98E1D5-FDB0-DB48-A44E-57BA9EC5EFE0}" destId="{E74C7F4A-A66B-DA43-8000-7C738F94B7EA}" srcOrd="3" destOrd="0" presId="urn:microsoft.com/office/officeart/2005/8/layout/vList2"/>
    <dgm:cxn modelId="{5C622030-12EA-7B49-BAD5-3578FBC888E0}" type="presParOf" srcId="{2E98E1D5-FDB0-DB48-A44E-57BA9EC5EFE0}" destId="{DE94111A-C547-FD4E-86A7-B42E34ADB420}"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0F04F2B8-FC60-B744-89B9-6ADD456411C5}"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GB"/>
        </a:p>
      </dgm:t>
    </dgm:pt>
    <dgm:pt modelId="{49CEF8A2-BB17-7A41-B051-E392B41DE807}">
      <dgm:prSet custT="1"/>
      <dgm:spPr>
        <a:ln>
          <a:solidFill>
            <a:schemeClr val="tx1"/>
          </a:solidFill>
        </a:ln>
      </dgm:spPr>
      <dgm:t>
        <a:bodyPr/>
        <a:lstStyle/>
        <a:p>
          <a:r>
            <a:rPr lang="en-AU" sz="1800" b="1" dirty="0">
              <a:solidFill>
                <a:schemeClr val="accent4">
                  <a:lumMod val="60000"/>
                  <a:lumOff val="40000"/>
                </a:schemeClr>
              </a:solidFill>
              <a:latin typeface="Chalkboard" panose="03050602040202020205" pitchFamily="66" charset="77"/>
              <a:ea typeface="Batang" panose="02030600000101010101" pitchFamily="18" charset="-127"/>
            </a:rPr>
            <a:t>4.Destroying other written Quran copies:</a:t>
          </a:r>
        </a:p>
        <a:p>
          <a:r>
            <a:rPr lang="en-AU" sz="1800" b="1" dirty="0">
              <a:solidFill>
                <a:schemeClr val="bg1"/>
              </a:solidFill>
              <a:latin typeface="Batang" panose="02030600000101010101" pitchFamily="18" charset="-127"/>
              <a:ea typeface="Batang" panose="02030600000101010101" pitchFamily="18" charset="-127"/>
            </a:rPr>
            <a:t> Abu Bakr did not destroy, because he didn't face the problem of inauthentic recitations of the Quran, </a:t>
          </a:r>
        </a:p>
        <a:p>
          <a:r>
            <a:rPr lang="en-AU" sz="1800" b="1" dirty="0">
              <a:solidFill>
                <a:schemeClr val="bg1"/>
              </a:solidFill>
              <a:latin typeface="Batang" panose="02030600000101010101" pitchFamily="18" charset="-127"/>
              <a:ea typeface="Batang" panose="02030600000101010101" pitchFamily="18" charset="-127"/>
            </a:rPr>
            <a:t>Uthman’s decision to destroy all other written copies of Quran, ensured that in future all copies would rely upon the original ‘Uthmanic Ones.</a:t>
          </a:r>
        </a:p>
      </dgm:t>
    </dgm:pt>
    <dgm:pt modelId="{3ACCF587-E81F-674E-9276-21ABE8854B7E}" type="parTrans" cxnId="{93B4CBFF-175C-8443-A9B0-B276C31EC2B4}">
      <dgm:prSet/>
      <dgm:spPr/>
      <dgm:t>
        <a:bodyPr/>
        <a:lstStyle/>
        <a:p>
          <a:endParaRPr lang="en-GB"/>
        </a:p>
      </dgm:t>
    </dgm:pt>
    <dgm:pt modelId="{F04E40E6-0148-8241-B8F7-D915F13E2D80}" type="sibTrans" cxnId="{93B4CBFF-175C-8443-A9B0-B276C31EC2B4}">
      <dgm:prSet/>
      <dgm:spPr/>
      <dgm:t>
        <a:bodyPr/>
        <a:lstStyle/>
        <a:p>
          <a:endParaRPr lang="en-GB"/>
        </a:p>
      </dgm:t>
    </dgm:pt>
    <dgm:pt modelId="{EE56FFE0-EC0F-6F43-9C1C-DB93F49E90E6}">
      <dgm:prSet custT="1"/>
      <dgm:spPr>
        <a:ln>
          <a:solidFill>
            <a:schemeClr val="tx1"/>
          </a:solidFill>
        </a:ln>
      </dgm:spPr>
      <dgm:t>
        <a:bodyPr/>
        <a:lstStyle/>
        <a:p>
          <a:r>
            <a:rPr lang="en-AU" sz="1800" b="1" dirty="0">
              <a:solidFill>
                <a:schemeClr val="accent4">
                  <a:lumMod val="60000"/>
                  <a:lumOff val="40000"/>
                </a:schemeClr>
              </a:solidFill>
              <a:latin typeface="Chalkboard" panose="03050602040202020205" pitchFamily="66" charset="77"/>
              <a:ea typeface="Batang" panose="02030600000101010101" pitchFamily="18" charset="-127"/>
            </a:rPr>
            <a:t>5.Type of material</a:t>
          </a:r>
        </a:p>
        <a:p>
          <a:r>
            <a:rPr lang="en-AU" sz="1800" b="1" dirty="0">
              <a:solidFill>
                <a:schemeClr val="bg1"/>
              </a:solidFill>
              <a:latin typeface="Batang" panose="02030600000101010101" pitchFamily="18" charset="-127"/>
              <a:ea typeface="Batang" panose="02030600000101010101" pitchFamily="18" charset="-127"/>
            </a:rPr>
            <a:t>Abu Bakr compiled the Quran from '...date-palm leaves, wood and the hearts of people..." whereas </a:t>
          </a:r>
        </a:p>
        <a:p>
          <a:r>
            <a:rPr lang="en-AU" sz="1800" b="1" dirty="0">
              <a:solidFill>
                <a:schemeClr val="bg1"/>
              </a:solidFill>
              <a:latin typeface="Batang" panose="02030600000101010101" pitchFamily="18" charset="-127"/>
              <a:ea typeface="Batang" panose="02030600000101010101" pitchFamily="18" charset="-127"/>
            </a:rPr>
            <a:t>'Uthman ordered the rewriting of Abu Bakr's </a:t>
          </a:r>
          <a:r>
            <a:rPr lang="en-AU" sz="1800" b="1" dirty="0" err="1">
              <a:solidFill>
                <a:schemeClr val="bg1"/>
              </a:solidFill>
              <a:latin typeface="Batang" panose="02030600000101010101" pitchFamily="18" charset="-127"/>
              <a:ea typeface="Batang" panose="02030600000101010101" pitchFamily="18" charset="-127"/>
            </a:rPr>
            <a:t>mus-haf</a:t>
          </a:r>
          <a:r>
            <a:rPr lang="en-AU" sz="1800" b="1" dirty="0">
              <a:solidFill>
                <a:schemeClr val="bg1"/>
              </a:solidFill>
              <a:latin typeface="Batang" panose="02030600000101010101" pitchFamily="18" charset="-127"/>
              <a:ea typeface="Batang" panose="02030600000101010101" pitchFamily="18" charset="-127"/>
            </a:rPr>
            <a:t> in the writing style of the Quraysh.</a:t>
          </a:r>
        </a:p>
      </dgm:t>
    </dgm:pt>
    <dgm:pt modelId="{54AD4736-8BC3-9042-B029-6EAA5D30EB5C}" type="parTrans" cxnId="{CE9F5DD5-4367-5143-8B26-F11921B9F954}">
      <dgm:prSet/>
      <dgm:spPr/>
      <dgm:t>
        <a:bodyPr/>
        <a:lstStyle/>
        <a:p>
          <a:endParaRPr lang="en-GB"/>
        </a:p>
      </dgm:t>
    </dgm:pt>
    <dgm:pt modelId="{BE504352-4B98-C042-A7BF-9EECBD66F16C}" type="sibTrans" cxnId="{CE9F5DD5-4367-5143-8B26-F11921B9F954}">
      <dgm:prSet/>
      <dgm:spPr/>
      <dgm:t>
        <a:bodyPr/>
        <a:lstStyle/>
        <a:p>
          <a:endParaRPr lang="en-GB"/>
        </a:p>
      </dgm:t>
    </dgm:pt>
    <dgm:pt modelId="{7063D566-E368-EA49-A1D5-0DEFD95B6005}">
      <dgm:prSet custT="1"/>
      <dgm:spPr>
        <a:ln>
          <a:solidFill>
            <a:schemeClr val="tx1"/>
          </a:solidFill>
        </a:ln>
      </dgm:spPr>
      <dgm:t>
        <a:bodyPr/>
        <a:lstStyle/>
        <a:p>
          <a:r>
            <a:rPr lang="en-AU" sz="1800" b="1" dirty="0">
              <a:solidFill>
                <a:schemeClr val="accent4">
                  <a:lumMod val="60000"/>
                  <a:lumOff val="40000"/>
                </a:schemeClr>
              </a:solidFill>
              <a:latin typeface="Chalkboard" panose="03050602040202020205" pitchFamily="66" charset="77"/>
              <a:ea typeface="Batang" panose="02030600000101010101" pitchFamily="18" charset="-127"/>
            </a:rPr>
            <a:t>6. Arranging the surahs</a:t>
          </a:r>
        </a:p>
        <a:p>
          <a:r>
            <a:rPr lang="en-AU" sz="1800" b="1" dirty="0">
              <a:solidFill>
                <a:schemeClr val="bg1"/>
              </a:solidFill>
              <a:latin typeface="Batang" panose="02030600000101010101" pitchFamily="18" charset="-127"/>
              <a:ea typeface="Batang" panose="02030600000101010101" pitchFamily="18" charset="-127"/>
            </a:rPr>
            <a:t>Abu Bakr's </a:t>
          </a:r>
          <a:r>
            <a:rPr lang="en-AU" sz="1800" b="1" dirty="0" err="1">
              <a:solidFill>
                <a:schemeClr val="bg1"/>
              </a:solidFill>
              <a:latin typeface="Batang" panose="02030600000101010101" pitchFamily="18" charset="-127"/>
              <a:ea typeface="Batang" panose="02030600000101010101" pitchFamily="18" charset="-127"/>
            </a:rPr>
            <a:t>mus-haf</a:t>
          </a:r>
          <a:r>
            <a:rPr lang="en-AU" sz="1800" b="1" dirty="0">
              <a:solidFill>
                <a:schemeClr val="bg1"/>
              </a:solidFill>
              <a:latin typeface="Batang" panose="02030600000101010101" pitchFamily="18" charset="-127"/>
              <a:ea typeface="Batang" panose="02030600000101010101" pitchFamily="18" charset="-127"/>
            </a:rPr>
            <a:t> according to one opinion, did not concern itself with arranging the surahs properly; only the verses of each surah were arranged. 'Uthman, on the other hand, arranged the surahs and verses in their proper arrangement</a:t>
          </a:r>
        </a:p>
      </dgm:t>
    </dgm:pt>
    <dgm:pt modelId="{0B916176-A097-5F4E-85FE-88F90CF950A1}" type="parTrans" cxnId="{7157F5B5-98ED-4444-9B55-D9862C48EE29}">
      <dgm:prSet/>
      <dgm:spPr/>
      <dgm:t>
        <a:bodyPr/>
        <a:lstStyle/>
        <a:p>
          <a:endParaRPr lang="en-GB"/>
        </a:p>
      </dgm:t>
    </dgm:pt>
    <dgm:pt modelId="{26D001A2-5121-1945-892F-33B873D2B9AF}" type="sibTrans" cxnId="{7157F5B5-98ED-4444-9B55-D9862C48EE29}">
      <dgm:prSet/>
      <dgm:spPr/>
      <dgm:t>
        <a:bodyPr/>
        <a:lstStyle/>
        <a:p>
          <a:endParaRPr lang="en-GB"/>
        </a:p>
      </dgm:t>
    </dgm:pt>
    <dgm:pt modelId="{B8463BF0-0DB2-194C-8D16-4123213C3750}">
      <dgm:prSet custT="1"/>
      <dgm:spPr>
        <a:ln>
          <a:solidFill>
            <a:schemeClr val="tx1"/>
          </a:solidFill>
        </a:ln>
      </dgm:spPr>
      <dgm:t>
        <a:bodyPr/>
        <a:lstStyle/>
        <a:p>
          <a:r>
            <a:rPr lang="en-AU" sz="1800" b="1" dirty="0">
              <a:solidFill>
                <a:schemeClr val="accent4">
                  <a:lumMod val="60000"/>
                  <a:lumOff val="40000"/>
                </a:schemeClr>
              </a:solidFill>
              <a:latin typeface="Chalkboard" panose="03050602040202020205" pitchFamily="66" charset="77"/>
              <a:ea typeface="Batang" panose="02030600000101010101" pitchFamily="18" charset="-127"/>
            </a:rPr>
            <a:t> 7) the dialect</a:t>
          </a:r>
        </a:p>
        <a:p>
          <a:r>
            <a:rPr lang="en-AU" sz="1800" b="1" dirty="0">
              <a:solidFill>
                <a:schemeClr val="bg1"/>
              </a:solidFill>
              <a:latin typeface="Batang" panose="02030600000101010101" pitchFamily="18" charset="-127"/>
              <a:ea typeface="Batang" panose="02030600000101010101" pitchFamily="18" charset="-127"/>
            </a:rPr>
            <a:t>According to some,  the </a:t>
          </a:r>
          <a:r>
            <a:rPr lang="en-AU" sz="1800" b="1" dirty="0" err="1">
              <a:solidFill>
                <a:schemeClr val="bg1"/>
              </a:solidFill>
              <a:latin typeface="Batang" panose="02030600000101010101" pitchFamily="18" charset="-127"/>
              <a:ea typeface="Batang" panose="02030600000101010101" pitchFamily="18" charset="-127"/>
            </a:rPr>
            <a:t>mus-haf</a:t>
          </a:r>
          <a:r>
            <a:rPr lang="en-AU" sz="1800" b="1" dirty="0">
              <a:solidFill>
                <a:schemeClr val="bg1"/>
              </a:solidFill>
              <a:latin typeface="Batang" panose="02030600000101010101" pitchFamily="18" charset="-127"/>
              <a:ea typeface="Batang" panose="02030600000101010101" pitchFamily="18" charset="-127"/>
            </a:rPr>
            <a:t> of Abu Bakr was written to preserve all seven Ahruf.</a:t>
          </a:r>
        </a:p>
        <a:p>
          <a:r>
            <a:rPr lang="en-AU" sz="1800" b="1" dirty="0">
              <a:solidFill>
                <a:schemeClr val="bg1"/>
              </a:solidFill>
              <a:latin typeface="Batang" panose="02030600000101010101" pitchFamily="18" charset="-127"/>
              <a:ea typeface="Batang" panose="02030600000101010101" pitchFamily="18" charset="-127"/>
            </a:rPr>
            <a:t>The </a:t>
          </a:r>
          <a:r>
            <a:rPr lang="en-AU" sz="1800" b="1" dirty="0" err="1">
              <a:solidFill>
                <a:schemeClr val="bg1"/>
              </a:solidFill>
              <a:latin typeface="Batang" panose="02030600000101010101" pitchFamily="18" charset="-127"/>
              <a:ea typeface="Batang" panose="02030600000101010101" pitchFamily="18" charset="-127"/>
            </a:rPr>
            <a:t>mus-haf</a:t>
          </a:r>
          <a:r>
            <a:rPr lang="en-AU" sz="1800" b="1" dirty="0">
              <a:solidFill>
                <a:schemeClr val="bg1"/>
              </a:solidFill>
              <a:latin typeface="Batang" panose="02030600000101010101" pitchFamily="18" charset="-127"/>
              <a:ea typeface="Batang" panose="02030600000101010101" pitchFamily="18" charset="-127"/>
            </a:rPr>
            <a:t> of” Uthman only included one </a:t>
          </a:r>
          <a:r>
            <a:rPr lang="en-AU" sz="1800" b="1" dirty="0" err="1">
              <a:solidFill>
                <a:schemeClr val="bg1"/>
              </a:solidFill>
              <a:latin typeface="Batang" panose="02030600000101010101" pitchFamily="18" charset="-127"/>
              <a:ea typeface="Batang" panose="02030600000101010101" pitchFamily="18" charset="-127"/>
            </a:rPr>
            <a:t>harf</a:t>
          </a:r>
          <a:r>
            <a:rPr lang="en-AU" sz="1800" b="1" dirty="0">
              <a:solidFill>
                <a:schemeClr val="bg1"/>
              </a:solidFill>
              <a:latin typeface="Batang" panose="02030600000101010101" pitchFamily="18" charset="-127"/>
              <a:ea typeface="Batang" panose="02030600000101010101" pitchFamily="18" charset="-127"/>
            </a:rPr>
            <a:t> </a:t>
          </a:r>
          <a:r>
            <a:rPr lang="en-AU" sz="1800" b="1" dirty="0" err="1">
              <a:solidFill>
                <a:schemeClr val="bg1"/>
              </a:solidFill>
              <a:latin typeface="Batang" panose="02030600000101010101" pitchFamily="18" charset="-127"/>
              <a:ea typeface="Batang" panose="02030600000101010101" pitchFamily="18" charset="-127"/>
            </a:rPr>
            <a:t>Quraiysh</a:t>
          </a:r>
          <a:r>
            <a:rPr lang="en-AU" sz="1800" b="1" dirty="0">
              <a:solidFill>
                <a:schemeClr val="bg1"/>
              </a:solidFill>
              <a:latin typeface="Batang" panose="02030600000101010101" pitchFamily="18" charset="-127"/>
              <a:ea typeface="Batang" panose="02030600000101010101" pitchFamily="18" charset="-127"/>
            </a:rPr>
            <a:t> dialect. </a:t>
          </a:r>
        </a:p>
      </dgm:t>
    </dgm:pt>
    <dgm:pt modelId="{2C7A2F12-8C57-B54E-87C3-052701E882E0}" type="parTrans" cxnId="{813C08F4-005D-0449-9ED2-CE38AA4CE7CB}">
      <dgm:prSet/>
      <dgm:spPr/>
      <dgm:t>
        <a:bodyPr/>
        <a:lstStyle/>
        <a:p>
          <a:endParaRPr lang="en-GB"/>
        </a:p>
      </dgm:t>
    </dgm:pt>
    <dgm:pt modelId="{1C3668BC-A429-C148-920B-CA092D88F903}" type="sibTrans" cxnId="{813C08F4-005D-0449-9ED2-CE38AA4CE7CB}">
      <dgm:prSet/>
      <dgm:spPr/>
      <dgm:t>
        <a:bodyPr/>
        <a:lstStyle/>
        <a:p>
          <a:endParaRPr lang="en-GB"/>
        </a:p>
      </dgm:t>
    </dgm:pt>
    <dgm:pt modelId="{2E98E1D5-FDB0-DB48-A44E-57BA9EC5EFE0}" type="pres">
      <dgm:prSet presAssocID="{0F04F2B8-FC60-B744-89B9-6ADD456411C5}" presName="linear" presStyleCnt="0">
        <dgm:presLayoutVars>
          <dgm:animLvl val="lvl"/>
          <dgm:resizeHandles val="exact"/>
        </dgm:presLayoutVars>
      </dgm:prSet>
      <dgm:spPr/>
      <dgm:t>
        <a:bodyPr/>
        <a:lstStyle/>
        <a:p>
          <a:endParaRPr lang="en-US"/>
        </a:p>
      </dgm:t>
    </dgm:pt>
    <dgm:pt modelId="{4F73DA32-2879-1443-892A-12A4BCE359FF}" type="pres">
      <dgm:prSet presAssocID="{49CEF8A2-BB17-7A41-B051-E392B41DE807}" presName="parentText" presStyleLbl="node1" presStyleIdx="0" presStyleCnt="4" custLinFactNeighborX="2128" custLinFactNeighborY="17948">
        <dgm:presLayoutVars>
          <dgm:chMax val="0"/>
          <dgm:bulletEnabled val="1"/>
        </dgm:presLayoutVars>
      </dgm:prSet>
      <dgm:spPr/>
      <dgm:t>
        <a:bodyPr/>
        <a:lstStyle/>
        <a:p>
          <a:endParaRPr lang="en-US"/>
        </a:p>
      </dgm:t>
    </dgm:pt>
    <dgm:pt modelId="{87854E50-98D8-B744-BFF1-F7970AFC4C7B}" type="pres">
      <dgm:prSet presAssocID="{F04E40E6-0148-8241-B8F7-D915F13E2D80}" presName="spacer" presStyleCnt="0"/>
      <dgm:spPr/>
    </dgm:pt>
    <dgm:pt modelId="{47B463AE-B6BF-B649-8045-0E4D80F6659B}" type="pres">
      <dgm:prSet presAssocID="{EE56FFE0-EC0F-6F43-9C1C-DB93F49E90E6}" presName="parentText" presStyleLbl="node1" presStyleIdx="1" presStyleCnt="4">
        <dgm:presLayoutVars>
          <dgm:chMax val="0"/>
          <dgm:bulletEnabled val="1"/>
        </dgm:presLayoutVars>
      </dgm:prSet>
      <dgm:spPr/>
      <dgm:t>
        <a:bodyPr/>
        <a:lstStyle/>
        <a:p>
          <a:endParaRPr lang="en-US"/>
        </a:p>
      </dgm:t>
    </dgm:pt>
    <dgm:pt modelId="{C27F1DE1-26FA-FA46-9C3A-DEE99BE93F95}" type="pres">
      <dgm:prSet presAssocID="{BE504352-4B98-C042-A7BF-9EECBD66F16C}" presName="spacer" presStyleCnt="0"/>
      <dgm:spPr/>
    </dgm:pt>
    <dgm:pt modelId="{BCD9D14C-1E5B-6B49-BE03-A2B1587D3A88}" type="pres">
      <dgm:prSet presAssocID="{7063D566-E368-EA49-A1D5-0DEFD95B6005}" presName="parentText" presStyleLbl="node1" presStyleIdx="2" presStyleCnt="4">
        <dgm:presLayoutVars>
          <dgm:chMax val="0"/>
          <dgm:bulletEnabled val="1"/>
        </dgm:presLayoutVars>
      </dgm:prSet>
      <dgm:spPr/>
      <dgm:t>
        <a:bodyPr/>
        <a:lstStyle/>
        <a:p>
          <a:endParaRPr lang="en-US"/>
        </a:p>
      </dgm:t>
    </dgm:pt>
    <dgm:pt modelId="{912B7924-85A9-2541-90D6-60B0FD663BE6}" type="pres">
      <dgm:prSet presAssocID="{26D001A2-5121-1945-892F-33B873D2B9AF}" presName="spacer" presStyleCnt="0"/>
      <dgm:spPr/>
    </dgm:pt>
    <dgm:pt modelId="{2B79E6C5-1B32-B140-9B5A-A112CD0534B9}" type="pres">
      <dgm:prSet presAssocID="{B8463BF0-0DB2-194C-8D16-4123213C3750}" presName="parentText" presStyleLbl="node1" presStyleIdx="3" presStyleCnt="4">
        <dgm:presLayoutVars>
          <dgm:chMax val="0"/>
          <dgm:bulletEnabled val="1"/>
        </dgm:presLayoutVars>
      </dgm:prSet>
      <dgm:spPr/>
      <dgm:t>
        <a:bodyPr/>
        <a:lstStyle/>
        <a:p>
          <a:endParaRPr lang="en-US"/>
        </a:p>
      </dgm:t>
    </dgm:pt>
  </dgm:ptLst>
  <dgm:cxnLst>
    <dgm:cxn modelId="{93B4CBFF-175C-8443-A9B0-B276C31EC2B4}" srcId="{0F04F2B8-FC60-B744-89B9-6ADD456411C5}" destId="{49CEF8A2-BB17-7A41-B051-E392B41DE807}" srcOrd="0" destOrd="0" parTransId="{3ACCF587-E81F-674E-9276-21ABE8854B7E}" sibTransId="{F04E40E6-0148-8241-B8F7-D915F13E2D80}"/>
    <dgm:cxn modelId="{5CB87FD1-7140-4B41-8C49-90DCF2FD4CC5}" type="presOf" srcId="{B8463BF0-0DB2-194C-8D16-4123213C3750}" destId="{2B79E6C5-1B32-B140-9B5A-A112CD0534B9}" srcOrd="0" destOrd="0" presId="urn:microsoft.com/office/officeart/2005/8/layout/vList2"/>
    <dgm:cxn modelId="{CE9F5DD5-4367-5143-8B26-F11921B9F954}" srcId="{0F04F2B8-FC60-B744-89B9-6ADD456411C5}" destId="{EE56FFE0-EC0F-6F43-9C1C-DB93F49E90E6}" srcOrd="1" destOrd="0" parTransId="{54AD4736-8BC3-9042-B029-6EAA5D30EB5C}" sibTransId="{BE504352-4B98-C042-A7BF-9EECBD66F16C}"/>
    <dgm:cxn modelId="{8EB850DF-A764-DD4B-8EE8-B11C1059AC93}" type="presOf" srcId="{0F04F2B8-FC60-B744-89B9-6ADD456411C5}" destId="{2E98E1D5-FDB0-DB48-A44E-57BA9EC5EFE0}" srcOrd="0" destOrd="0" presId="urn:microsoft.com/office/officeart/2005/8/layout/vList2"/>
    <dgm:cxn modelId="{F3F91845-7C53-FA45-A804-5995EFCAF7FD}" type="presOf" srcId="{7063D566-E368-EA49-A1D5-0DEFD95B6005}" destId="{BCD9D14C-1E5B-6B49-BE03-A2B1587D3A88}" srcOrd="0" destOrd="0" presId="urn:microsoft.com/office/officeart/2005/8/layout/vList2"/>
    <dgm:cxn modelId="{B6D29A65-0450-8D44-88A2-43C15D20F6DB}" type="presOf" srcId="{49CEF8A2-BB17-7A41-B051-E392B41DE807}" destId="{4F73DA32-2879-1443-892A-12A4BCE359FF}" srcOrd="0" destOrd="0" presId="urn:microsoft.com/office/officeart/2005/8/layout/vList2"/>
    <dgm:cxn modelId="{5B243386-1F3C-FD41-B209-EBD893638BD3}" type="presOf" srcId="{EE56FFE0-EC0F-6F43-9C1C-DB93F49E90E6}" destId="{47B463AE-B6BF-B649-8045-0E4D80F6659B}" srcOrd="0" destOrd="0" presId="urn:microsoft.com/office/officeart/2005/8/layout/vList2"/>
    <dgm:cxn modelId="{813C08F4-005D-0449-9ED2-CE38AA4CE7CB}" srcId="{0F04F2B8-FC60-B744-89B9-6ADD456411C5}" destId="{B8463BF0-0DB2-194C-8D16-4123213C3750}" srcOrd="3" destOrd="0" parTransId="{2C7A2F12-8C57-B54E-87C3-052701E882E0}" sibTransId="{1C3668BC-A429-C148-920B-CA092D88F903}"/>
    <dgm:cxn modelId="{7157F5B5-98ED-4444-9B55-D9862C48EE29}" srcId="{0F04F2B8-FC60-B744-89B9-6ADD456411C5}" destId="{7063D566-E368-EA49-A1D5-0DEFD95B6005}" srcOrd="2" destOrd="0" parTransId="{0B916176-A097-5F4E-85FE-88F90CF950A1}" sibTransId="{26D001A2-5121-1945-892F-33B873D2B9AF}"/>
    <dgm:cxn modelId="{192948CF-AC2B-614D-92F4-1F37375FC442}" type="presParOf" srcId="{2E98E1D5-FDB0-DB48-A44E-57BA9EC5EFE0}" destId="{4F73DA32-2879-1443-892A-12A4BCE359FF}" srcOrd="0" destOrd="0" presId="urn:microsoft.com/office/officeart/2005/8/layout/vList2"/>
    <dgm:cxn modelId="{661AEE4F-DB7D-A543-AC32-2FAA6CC72139}" type="presParOf" srcId="{2E98E1D5-FDB0-DB48-A44E-57BA9EC5EFE0}" destId="{87854E50-98D8-B744-BFF1-F7970AFC4C7B}" srcOrd="1" destOrd="0" presId="urn:microsoft.com/office/officeart/2005/8/layout/vList2"/>
    <dgm:cxn modelId="{CFA37E02-42BF-6344-943F-1DFE988A4A6C}" type="presParOf" srcId="{2E98E1D5-FDB0-DB48-A44E-57BA9EC5EFE0}" destId="{47B463AE-B6BF-B649-8045-0E4D80F6659B}" srcOrd="2" destOrd="0" presId="urn:microsoft.com/office/officeart/2005/8/layout/vList2"/>
    <dgm:cxn modelId="{D0AFFB70-EB88-FD4E-982C-4D40F1E2BA43}" type="presParOf" srcId="{2E98E1D5-FDB0-DB48-A44E-57BA9EC5EFE0}" destId="{C27F1DE1-26FA-FA46-9C3A-DEE99BE93F95}" srcOrd="3" destOrd="0" presId="urn:microsoft.com/office/officeart/2005/8/layout/vList2"/>
    <dgm:cxn modelId="{54E8D026-B185-0147-96B8-846D07DDA518}" type="presParOf" srcId="{2E98E1D5-FDB0-DB48-A44E-57BA9EC5EFE0}" destId="{BCD9D14C-1E5B-6B49-BE03-A2B1587D3A88}" srcOrd="4" destOrd="0" presId="urn:microsoft.com/office/officeart/2005/8/layout/vList2"/>
    <dgm:cxn modelId="{13646847-8A4B-CF4A-BC61-9A53C3F6C370}" type="presParOf" srcId="{2E98E1D5-FDB0-DB48-A44E-57BA9EC5EFE0}" destId="{912B7924-85A9-2541-90D6-60B0FD663BE6}" srcOrd="5" destOrd="0" presId="urn:microsoft.com/office/officeart/2005/8/layout/vList2"/>
    <dgm:cxn modelId="{A230BA63-0C3C-5647-8545-1C2F5CD24DB6}" type="presParOf" srcId="{2E98E1D5-FDB0-DB48-A44E-57BA9EC5EFE0}" destId="{2B79E6C5-1B32-B140-9B5A-A112CD0534B9}"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7C37FAA-72E1-AB49-9407-E463505F563E}">
      <dgm:prSet custT="1"/>
      <dgm:spPr>
        <a:ln>
          <a:solidFill>
            <a:srgbClr val="C00000"/>
          </a:solidFill>
        </a:ln>
      </dgm:spPr>
      <dgm:t>
        <a:bodyPr/>
        <a:lstStyle/>
        <a:p>
          <a:pPr algn="ctr"/>
          <a:r>
            <a:rPr lang="en-US" sz="4400" b="1" dirty="0">
              <a:solidFill>
                <a:schemeClr val="accent1">
                  <a:lumMod val="75000"/>
                </a:schemeClr>
              </a:solidFill>
              <a:latin typeface="Monotype Corsiva" panose="03010101010201010101" pitchFamily="66" charset="0"/>
            </a:rPr>
            <a:t>END OF LECTURE 3</a:t>
          </a:r>
          <a:endParaRPr lang="en-AU" sz="4400" b="1" dirty="0">
            <a:solidFill>
              <a:schemeClr val="accent1">
                <a:lumMod val="75000"/>
              </a:schemeClr>
            </a:solidFill>
            <a:latin typeface="Monotype Corsiva" panose="03010101010201010101" pitchFamily="66" charset="0"/>
          </a:endParaRPr>
        </a:p>
      </dgm:t>
    </dgm:pt>
    <dgm:pt modelId="{7E49CC06-8F3D-1D44-9E7F-B730DB77A2D5}" type="parTrans" cxnId="{D2B33671-66D5-C044-858A-E3A8DB19DD66}">
      <dgm:prSet/>
      <dgm:spPr/>
      <dgm:t>
        <a:bodyPr/>
        <a:lstStyle/>
        <a:p>
          <a:endParaRPr lang="en-GB"/>
        </a:p>
      </dgm:t>
    </dgm:pt>
    <dgm:pt modelId="{5794DC60-B3DD-EC49-BCF0-BAFFBB2730AD}" type="sibTrans" cxnId="{D2B33671-66D5-C044-858A-E3A8DB19DD66}">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A4D0091D-CBA7-C146-8A6F-0CB431B8EB30}" type="pres">
      <dgm:prSet presAssocID="{B7C37FAA-72E1-AB49-9407-E463505F563E}" presName="circ1TxSh" presStyleLbl="vennNode1" presStyleIdx="0" presStyleCnt="1"/>
      <dgm:spPr/>
      <dgm:t>
        <a:bodyPr/>
        <a:lstStyle/>
        <a:p>
          <a:endParaRPr lang="en-US"/>
        </a:p>
      </dgm:t>
    </dgm:pt>
  </dgm:ptLst>
  <dgm:cxnLst>
    <dgm:cxn modelId="{D2B33671-66D5-C044-858A-E3A8DB19DD66}" srcId="{1A7ED3C4-25F0-AE4D-BC76-2968299A5D4E}" destId="{B7C37FAA-72E1-AB49-9407-E463505F563E}" srcOrd="0" destOrd="0" parTransId="{7E49CC06-8F3D-1D44-9E7F-B730DB77A2D5}" sibTransId="{5794DC60-B3DD-EC49-BCF0-BAFFBB2730AD}"/>
    <dgm:cxn modelId="{3D30B5DD-68F5-384D-ADCD-36D8D72541E7}" type="presOf" srcId="{B7C37FAA-72E1-AB49-9407-E463505F563E}" destId="{A4D0091D-CBA7-C146-8A6F-0CB431B8EB30}"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4B66909C-3155-114C-A041-1573A54DE242}" type="presParOf" srcId="{D51F023F-58AF-5E4E-86C1-88E5610D20EB}" destId="{A4D0091D-CBA7-C146-8A6F-0CB431B8EB3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EDCE3B1-A246-6D46-B087-6D084A5E5940}">
      <dgm:prSet custT="1"/>
      <dgm:spPr>
        <a:ln>
          <a:solidFill>
            <a:srgbClr val="C00000"/>
          </a:solidFill>
        </a:ln>
      </dgm:spPr>
      <dgm:t>
        <a:bodyPr/>
        <a:lstStyle/>
        <a:p>
          <a:pPr algn="ctr"/>
          <a:endParaRPr lang="en-AU" sz="4000" b="1" dirty="0">
            <a:solidFill>
              <a:schemeClr val="accent1">
                <a:lumMod val="75000"/>
              </a:schemeClr>
            </a:solidFill>
            <a:latin typeface="APPLE CHANCERY" panose="03020702040506060504" pitchFamily="66" charset="-79"/>
            <a:cs typeface="APPLE CHANCERY" panose="03020702040506060504" pitchFamily="66" charset="-79"/>
          </a:endParaRPr>
        </a:p>
        <a:p>
          <a:pPr algn="ctr"/>
          <a:r>
            <a:rPr lang="en-AU" sz="4000" b="1" dirty="0">
              <a:solidFill>
                <a:schemeClr val="accent1">
                  <a:lumMod val="75000"/>
                </a:schemeClr>
              </a:solidFill>
              <a:latin typeface="APPLE CHANCERY" panose="03020702040506060504" pitchFamily="66" charset="-79"/>
              <a:cs typeface="APPLE CHANCERY" panose="03020702040506060504" pitchFamily="66" charset="-79"/>
            </a:rPr>
            <a:t>LECTURE 4</a:t>
          </a:r>
        </a:p>
        <a:p>
          <a:pPr algn="ctr"/>
          <a:r>
            <a:rPr lang="en-AU" sz="3600" b="1" dirty="0">
              <a:solidFill>
                <a:schemeClr val="accent1">
                  <a:lumMod val="75000"/>
                </a:schemeClr>
              </a:solidFill>
              <a:effectLst/>
              <a:latin typeface="APPLE CHANCERY" panose="03020702040506060504" pitchFamily="66" charset="-79"/>
              <a:cs typeface="APPLE CHANCERY" panose="03020702040506060504" pitchFamily="66" charset="-79"/>
            </a:rPr>
            <a:t>THE QUANIC TEXT </a:t>
          </a:r>
          <a:r>
            <a:rPr lang="en-AU" sz="3600" b="1" dirty="0">
              <a:solidFill>
                <a:schemeClr val="accent1">
                  <a:lumMod val="75000"/>
                </a:schemeClr>
              </a:solidFill>
              <a:latin typeface="APPLE CHANCERY" panose="03020702040506060504" pitchFamily="66" charset="-79"/>
              <a:cs typeface="APPLE CHANCERY" panose="03020702040506060504" pitchFamily="66" charset="-79"/>
            </a:rPr>
            <a:t/>
          </a:r>
          <a:br>
            <a:rPr lang="en-AU" sz="3600" b="1" dirty="0">
              <a:solidFill>
                <a:schemeClr val="accent1">
                  <a:lumMod val="75000"/>
                </a:schemeClr>
              </a:solidFill>
              <a:latin typeface="APPLE CHANCERY" panose="03020702040506060504" pitchFamily="66" charset="-79"/>
              <a:cs typeface="APPLE CHANCERY" panose="03020702040506060504" pitchFamily="66" charset="-79"/>
            </a:rPr>
          </a:br>
          <a:r>
            <a:rPr lang="en-AU" sz="3600" b="1" dirty="0">
              <a:solidFill>
                <a:schemeClr val="accent1">
                  <a:lumMod val="75000"/>
                </a:schemeClr>
              </a:solidFill>
              <a:latin typeface="APPLE CHANCERY" panose="03020702040506060504" pitchFamily="66" charset="-79"/>
              <a:cs typeface="APPLE CHANCERY" panose="03020702040506060504" pitchFamily="66" charset="-79"/>
            </a:rPr>
            <a:t>O</a:t>
          </a:r>
          <a:r>
            <a:rPr lang="en-AU" sz="3600" b="1" dirty="0">
              <a:solidFill>
                <a:schemeClr val="accent1">
                  <a:lumMod val="75000"/>
                </a:schemeClr>
              </a:solidFill>
              <a:effectLst/>
              <a:latin typeface="APPLE CHANCERY" panose="03020702040506060504" pitchFamily="66" charset="-79"/>
              <a:cs typeface="APPLE CHANCERY" panose="03020702040506060504" pitchFamily="66" charset="-79"/>
            </a:rPr>
            <a:t>rder of the Verses and Chapters</a:t>
          </a:r>
          <a:r>
            <a:rPr lang="en-AU" sz="3600" b="1" dirty="0">
              <a:solidFill>
                <a:schemeClr val="accent1">
                  <a:lumMod val="75000"/>
                </a:schemeClr>
              </a:solidFill>
              <a:latin typeface="APPLE CHANCERY" panose="03020702040506060504" pitchFamily="66" charset="-79"/>
              <a:cs typeface="APPLE CHANCERY" panose="03020702040506060504" pitchFamily="66" charset="-79"/>
            </a:rPr>
            <a:t/>
          </a:r>
          <a:br>
            <a:rPr lang="en-AU" sz="3600" b="1" dirty="0">
              <a:solidFill>
                <a:schemeClr val="accent1">
                  <a:lumMod val="75000"/>
                </a:schemeClr>
              </a:solidFill>
              <a:latin typeface="APPLE CHANCERY" panose="03020702040506060504" pitchFamily="66" charset="-79"/>
              <a:cs typeface="APPLE CHANCERY" panose="03020702040506060504" pitchFamily="66" charset="-79"/>
            </a:rPr>
          </a:br>
          <a:r>
            <a:rPr lang="en-AU" sz="3600" b="1" dirty="0">
              <a:solidFill>
                <a:schemeClr val="accent1">
                  <a:lumMod val="75000"/>
                </a:schemeClr>
              </a:solidFill>
              <a:effectLst/>
              <a:latin typeface="APPLE CHANCERY" panose="03020702040506060504" pitchFamily="66" charset="-79"/>
              <a:cs typeface="APPLE CHANCERY" panose="03020702040506060504" pitchFamily="66" charset="-79"/>
            </a:rPr>
            <a:t>Dialects And Recitations </a:t>
          </a:r>
          <a:r>
            <a:rPr lang="en-AU" sz="4000" b="1" dirty="0">
              <a:solidFill>
                <a:schemeClr val="accent1">
                  <a:lumMod val="75000"/>
                </a:schemeClr>
              </a:solidFill>
              <a:latin typeface="APPLE CHANCERY" panose="03020702040506060504" pitchFamily="66" charset="-79"/>
              <a:cs typeface="APPLE CHANCERY" panose="03020702040506060504" pitchFamily="66" charset="-79"/>
            </a:rPr>
            <a:t/>
          </a:r>
          <a:br>
            <a:rPr lang="en-AU" sz="4000" b="1" dirty="0">
              <a:solidFill>
                <a:schemeClr val="accent1">
                  <a:lumMod val="75000"/>
                </a:schemeClr>
              </a:solidFill>
              <a:latin typeface="APPLE CHANCERY" panose="03020702040506060504" pitchFamily="66" charset="-79"/>
              <a:cs typeface="APPLE CHANCERY" panose="03020702040506060504" pitchFamily="66" charset="-79"/>
            </a:rPr>
          </a:br>
          <a:endParaRPr lang="en-AU" sz="4000" b="1" dirty="0">
            <a:solidFill>
              <a:schemeClr val="accent1">
                <a:lumMod val="75000"/>
              </a:schemeClr>
            </a:solidFill>
            <a:latin typeface="APPLE CHANCERY" panose="03020702040506060504" pitchFamily="66" charset="-79"/>
            <a:cs typeface="APPLE CHANCERY" panose="03020702040506060504" pitchFamily="66" charset="-79"/>
          </a:endParaRPr>
        </a:p>
      </dgm:t>
    </dgm:pt>
    <dgm:pt modelId="{ED09E8DE-FA0A-1D4A-9295-BAB78E9302FF}" type="parTrans" cxnId="{C59E7644-0B67-5147-AE15-4BD50D8D4AD5}">
      <dgm:prSet/>
      <dgm:spPr/>
      <dgm:t>
        <a:bodyPr/>
        <a:lstStyle/>
        <a:p>
          <a:endParaRPr lang="en-GB"/>
        </a:p>
      </dgm:t>
    </dgm:pt>
    <dgm:pt modelId="{EAE27B28-5D7C-CD43-80F8-0C4246C75220}" type="sibTrans" cxnId="{C59E7644-0B67-5147-AE15-4BD50D8D4AD5}">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F512D20B-15C6-8A4C-BF4F-5EF533D26E81}" type="pres">
      <dgm:prSet presAssocID="{BEDCE3B1-A246-6D46-B087-6D084A5E5940}" presName="circ1TxSh" presStyleLbl="vennNode1" presStyleIdx="0" presStyleCnt="1"/>
      <dgm:spPr/>
      <dgm:t>
        <a:bodyPr/>
        <a:lstStyle/>
        <a:p>
          <a:endParaRPr lang="en-US"/>
        </a:p>
      </dgm:t>
    </dgm:pt>
  </dgm:ptLst>
  <dgm:cxnLst>
    <dgm:cxn modelId="{C59E7644-0B67-5147-AE15-4BD50D8D4AD5}" srcId="{1A7ED3C4-25F0-AE4D-BC76-2968299A5D4E}" destId="{BEDCE3B1-A246-6D46-B087-6D084A5E5940}" srcOrd="0" destOrd="0" parTransId="{ED09E8DE-FA0A-1D4A-9295-BAB78E9302FF}" sibTransId="{EAE27B28-5D7C-CD43-80F8-0C4246C75220}"/>
    <dgm:cxn modelId="{86F4F94F-B94E-F047-980A-2D76C9DB128C}" type="presOf" srcId="{BEDCE3B1-A246-6D46-B087-6D084A5E5940}" destId="{F512D20B-15C6-8A4C-BF4F-5EF533D26E81}"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8A25ED3B-6BC4-464F-B030-B8074E4A4C34}" type="presParOf" srcId="{D51F023F-58AF-5E4E-86C1-88E5610D20EB}" destId="{F512D20B-15C6-8A4C-BF4F-5EF533D26E81}"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7DF27FD2-F841-854C-9F06-D22DB7A046BD}" type="doc">
      <dgm:prSet loTypeId="urn:microsoft.com/office/officeart/2005/8/layout/venn1" loCatId="relationship" qsTypeId="urn:microsoft.com/office/officeart/2005/8/quickstyle/3d5" qsCatId="3D" csTypeId="urn:microsoft.com/office/officeart/2005/8/colors/colorful3" csCatId="colorful" phldr="1"/>
      <dgm:spPr/>
      <dgm:t>
        <a:bodyPr/>
        <a:lstStyle/>
        <a:p>
          <a:endParaRPr lang="en-GB"/>
        </a:p>
      </dgm:t>
    </dgm:pt>
    <dgm:pt modelId="{59FCE65E-AC0B-0346-AD4B-BAC34A707483}">
      <dgm:prSet/>
      <dgm:spPr/>
      <dgm:t>
        <a:bodyPr/>
        <a:lstStyle/>
        <a:p>
          <a:r>
            <a:rPr lang="en-AU" b="0" dirty="0">
              <a:solidFill>
                <a:schemeClr val="accent1">
                  <a:lumMod val="75000"/>
                </a:schemeClr>
              </a:solidFill>
              <a:latin typeface="Algerian" pitchFamily="82" charset="77"/>
            </a:rPr>
            <a:t>Verses</a:t>
          </a:r>
        </a:p>
        <a:p>
          <a:r>
            <a:rPr lang="en-AU" b="0" dirty="0">
              <a:solidFill>
                <a:schemeClr val="accent1">
                  <a:lumMod val="75000"/>
                </a:schemeClr>
              </a:solidFill>
              <a:latin typeface="Algerian" pitchFamily="82" charset="77"/>
            </a:rPr>
            <a:t>&amp;</a:t>
          </a:r>
          <a:endParaRPr lang="en-AU" dirty="0">
            <a:solidFill>
              <a:schemeClr val="accent1">
                <a:lumMod val="75000"/>
              </a:schemeClr>
            </a:solidFill>
            <a:latin typeface="Algerian" pitchFamily="82" charset="77"/>
          </a:endParaRPr>
        </a:p>
      </dgm:t>
    </dgm:pt>
    <dgm:pt modelId="{F3CDA1E9-33AF-DC42-ADC1-6798827EB7E7}" type="parTrans" cxnId="{A3C7AFDF-D505-574D-B28F-F55F232DDE46}">
      <dgm:prSet/>
      <dgm:spPr/>
      <dgm:t>
        <a:bodyPr/>
        <a:lstStyle/>
        <a:p>
          <a:endParaRPr lang="en-GB">
            <a:solidFill>
              <a:schemeClr val="accent1">
                <a:lumMod val="75000"/>
              </a:schemeClr>
            </a:solidFill>
          </a:endParaRPr>
        </a:p>
      </dgm:t>
    </dgm:pt>
    <dgm:pt modelId="{6F708BFE-9829-3B49-A27F-936FE352A87D}" type="sibTrans" cxnId="{A3C7AFDF-D505-574D-B28F-F55F232DDE46}">
      <dgm:prSet/>
      <dgm:spPr/>
      <dgm:t>
        <a:bodyPr/>
        <a:lstStyle/>
        <a:p>
          <a:endParaRPr lang="en-GB">
            <a:solidFill>
              <a:schemeClr val="accent1">
                <a:lumMod val="75000"/>
              </a:schemeClr>
            </a:solidFill>
          </a:endParaRPr>
        </a:p>
      </dgm:t>
    </dgm:pt>
    <dgm:pt modelId="{6CB7FEB6-7F5B-1D47-A4AA-E67E61C2EFD4}">
      <dgm:prSet/>
      <dgm:spPr/>
      <dgm:t>
        <a:bodyPr/>
        <a:lstStyle/>
        <a:p>
          <a:r>
            <a:rPr lang="en-GB" dirty="0">
              <a:solidFill>
                <a:schemeClr val="accent1">
                  <a:lumMod val="75000"/>
                </a:schemeClr>
              </a:solidFill>
              <a:latin typeface="Algerian" pitchFamily="82" charset="77"/>
            </a:rPr>
            <a:t>Of</a:t>
          </a:r>
        </a:p>
        <a:p>
          <a:r>
            <a:rPr lang="en-GB" dirty="0">
              <a:solidFill>
                <a:schemeClr val="accent1">
                  <a:lumMod val="75000"/>
                </a:schemeClr>
              </a:solidFill>
              <a:latin typeface="Algerian" pitchFamily="82" charset="77"/>
            </a:rPr>
            <a:t> the Quran</a:t>
          </a:r>
        </a:p>
      </dgm:t>
    </dgm:pt>
    <dgm:pt modelId="{563707DF-3407-5C4A-9504-535D6BE8B044}" type="parTrans" cxnId="{83AB6019-F181-7449-A4F4-4AFEB61175CA}">
      <dgm:prSet/>
      <dgm:spPr/>
      <dgm:t>
        <a:bodyPr/>
        <a:lstStyle/>
        <a:p>
          <a:endParaRPr lang="en-GB">
            <a:solidFill>
              <a:schemeClr val="accent1">
                <a:lumMod val="75000"/>
              </a:schemeClr>
            </a:solidFill>
          </a:endParaRPr>
        </a:p>
      </dgm:t>
    </dgm:pt>
    <dgm:pt modelId="{02C6DE5E-DC19-084E-AE7C-B0460498B2D3}" type="sibTrans" cxnId="{83AB6019-F181-7449-A4F4-4AFEB61175CA}">
      <dgm:prSet/>
      <dgm:spPr/>
      <dgm:t>
        <a:bodyPr/>
        <a:lstStyle/>
        <a:p>
          <a:endParaRPr lang="en-GB">
            <a:solidFill>
              <a:schemeClr val="accent1">
                <a:lumMod val="75000"/>
              </a:schemeClr>
            </a:solidFill>
          </a:endParaRPr>
        </a:p>
      </dgm:t>
    </dgm:pt>
    <dgm:pt modelId="{6B360010-7E17-2242-8629-6647819F0DC1}">
      <dgm:prSet/>
      <dgm:spPr/>
      <dgm:t>
        <a:bodyPr/>
        <a:lstStyle/>
        <a:p>
          <a:r>
            <a:rPr lang="en-AU" b="0" dirty="0">
              <a:solidFill>
                <a:schemeClr val="accent1">
                  <a:lumMod val="75000"/>
                </a:schemeClr>
              </a:solidFill>
              <a:latin typeface="Algerian" pitchFamily="82" charset="77"/>
            </a:rPr>
            <a:t>Chapters</a:t>
          </a:r>
          <a:endParaRPr lang="en-GB" dirty="0">
            <a:solidFill>
              <a:schemeClr val="accent1">
                <a:lumMod val="75000"/>
              </a:schemeClr>
            </a:solidFill>
            <a:latin typeface="Algerian" pitchFamily="82" charset="77"/>
          </a:endParaRPr>
        </a:p>
      </dgm:t>
    </dgm:pt>
    <dgm:pt modelId="{C379C4EB-69C3-704C-B5A8-765775E7B1D4}" type="parTrans" cxnId="{D16C14B4-3A9C-A544-A2C7-1FF856D2EB4B}">
      <dgm:prSet/>
      <dgm:spPr/>
      <dgm:t>
        <a:bodyPr/>
        <a:lstStyle/>
        <a:p>
          <a:endParaRPr lang="en-GB">
            <a:solidFill>
              <a:schemeClr val="accent1">
                <a:lumMod val="75000"/>
              </a:schemeClr>
            </a:solidFill>
          </a:endParaRPr>
        </a:p>
      </dgm:t>
    </dgm:pt>
    <dgm:pt modelId="{2BC22E98-4519-3447-BC01-E99559E717B0}" type="sibTrans" cxnId="{D16C14B4-3A9C-A544-A2C7-1FF856D2EB4B}">
      <dgm:prSet/>
      <dgm:spPr/>
      <dgm:t>
        <a:bodyPr/>
        <a:lstStyle/>
        <a:p>
          <a:endParaRPr lang="en-GB">
            <a:solidFill>
              <a:schemeClr val="accent1">
                <a:lumMod val="75000"/>
              </a:schemeClr>
            </a:solidFill>
          </a:endParaRPr>
        </a:p>
      </dgm:t>
    </dgm:pt>
    <dgm:pt modelId="{71C5A382-9A52-2C44-8FA9-8A9AD543A608}" type="pres">
      <dgm:prSet presAssocID="{7DF27FD2-F841-854C-9F06-D22DB7A046BD}" presName="compositeShape" presStyleCnt="0">
        <dgm:presLayoutVars>
          <dgm:chMax val="7"/>
          <dgm:dir/>
          <dgm:resizeHandles val="exact"/>
        </dgm:presLayoutVars>
      </dgm:prSet>
      <dgm:spPr/>
      <dgm:t>
        <a:bodyPr/>
        <a:lstStyle/>
        <a:p>
          <a:endParaRPr lang="en-US"/>
        </a:p>
      </dgm:t>
    </dgm:pt>
    <dgm:pt modelId="{EF63B26E-CEFA-3342-964C-A53D472EA274}" type="pres">
      <dgm:prSet presAssocID="{59FCE65E-AC0B-0346-AD4B-BAC34A707483}" presName="circ1" presStyleLbl="vennNode1" presStyleIdx="0" presStyleCnt="3"/>
      <dgm:spPr/>
      <dgm:t>
        <a:bodyPr/>
        <a:lstStyle/>
        <a:p>
          <a:endParaRPr lang="en-US"/>
        </a:p>
      </dgm:t>
    </dgm:pt>
    <dgm:pt modelId="{735840AC-0BF1-0B4B-A45B-6F859AA71FE4}" type="pres">
      <dgm:prSet presAssocID="{59FCE65E-AC0B-0346-AD4B-BAC34A707483}" presName="circ1Tx" presStyleLbl="revTx" presStyleIdx="0" presStyleCnt="0">
        <dgm:presLayoutVars>
          <dgm:chMax val="0"/>
          <dgm:chPref val="0"/>
          <dgm:bulletEnabled val="1"/>
        </dgm:presLayoutVars>
      </dgm:prSet>
      <dgm:spPr/>
      <dgm:t>
        <a:bodyPr/>
        <a:lstStyle/>
        <a:p>
          <a:endParaRPr lang="en-US"/>
        </a:p>
      </dgm:t>
    </dgm:pt>
    <dgm:pt modelId="{8648E4E3-A864-FD48-B278-9BF175D37196}" type="pres">
      <dgm:prSet presAssocID="{6CB7FEB6-7F5B-1D47-A4AA-E67E61C2EFD4}" presName="circ2" presStyleLbl="vennNode1" presStyleIdx="1" presStyleCnt="3"/>
      <dgm:spPr/>
      <dgm:t>
        <a:bodyPr/>
        <a:lstStyle/>
        <a:p>
          <a:endParaRPr lang="en-US"/>
        </a:p>
      </dgm:t>
    </dgm:pt>
    <dgm:pt modelId="{5CE1E72F-7D1B-2D48-8CBE-556CF03D5993}" type="pres">
      <dgm:prSet presAssocID="{6CB7FEB6-7F5B-1D47-A4AA-E67E61C2EFD4}" presName="circ2Tx" presStyleLbl="revTx" presStyleIdx="0" presStyleCnt="0">
        <dgm:presLayoutVars>
          <dgm:chMax val="0"/>
          <dgm:chPref val="0"/>
          <dgm:bulletEnabled val="1"/>
        </dgm:presLayoutVars>
      </dgm:prSet>
      <dgm:spPr/>
      <dgm:t>
        <a:bodyPr/>
        <a:lstStyle/>
        <a:p>
          <a:endParaRPr lang="en-US"/>
        </a:p>
      </dgm:t>
    </dgm:pt>
    <dgm:pt modelId="{D7B29F4E-EEB8-6F49-AF1A-492E84F8E9BA}" type="pres">
      <dgm:prSet presAssocID="{6B360010-7E17-2242-8629-6647819F0DC1}" presName="circ3" presStyleLbl="vennNode1" presStyleIdx="2" presStyleCnt="3" custLinFactNeighborX="-7666" custLinFactNeighborY="12146"/>
      <dgm:spPr/>
      <dgm:t>
        <a:bodyPr/>
        <a:lstStyle/>
        <a:p>
          <a:endParaRPr lang="en-US"/>
        </a:p>
      </dgm:t>
    </dgm:pt>
    <dgm:pt modelId="{66AB0A3C-8EEA-E344-9159-71EA4CBE9D0B}" type="pres">
      <dgm:prSet presAssocID="{6B360010-7E17-2242-8629-6647819F0DC1}" presName="circ3Tx" presStyleLbl="revTx" presStyleIdx="0" presStyleCnt="0">
        <dgm:presLayoutVars>
          <dgm:chMax val="0"/>
          <dgm:chPref val="0"/>
          <dgm:bulletEnabled val="1"/>
        </dgm:presLayoutVars>
      </dgm:prSet>
      <dgm:spPr/>
      <dgm:t>
        <a:bodyPr/>
        <a:lstStyle/>
        <a:p>
          <a:endParaRPr lang="en-US"/>
        </a:p>
      </dgm:t>
    </dgm:pt>
  </dgm:ptLst>
  <dgm:cxnLst>
    <dgm:cxn modelId="{D16C14B4-3A9C-A544-A2C7-1FF856D2EB4B}" srcId="{7DF27FD2-F841-854C-9F06-D22DB7A046BD}" destId="{6B360010-7E17-2242-8629-6647819F0DC1}" srcOrd="2" destOrd="0" parTransId="{C379C4EB-69C3-704C-B5A8-765775E7B1D4}" sibTransId="{2BC22E98-4519-3447-BC01-E99559E717B0}"/>
    <dgm:cxn modelId="{83AB6019-F181-7449-A4F4-4AFEB61175CA}" srcId="{7DF27FD2-F841-854C-9F06-D22DB7A046BD}" destId="{6CB7FEB6-7F5B-1D47-A4AA-E67E61C2EFD4}" srcOrd="1" destOrd="0" parTransId="{563707DF-3407-5C4A-9504-535D6BE8B044}" sibTransId="{02C6DE5E-DC19-084E-AE7C-B0460498B2D3}"/>
    <dgm:cxn modelId="{52C13D8A-1174-9D42-BA25-9AF3CAEF6935}" type="presOf" srcId="{6B360010-7E17-2242-8629-6647819F0DC1}" destId="{66AB0A3C-8EEA-E344-9159-71EA4CBE9D0B}" srcOrd="1" destOrd="0" presId="urn:microsoft.com/office/officeart/2005/8/layout/venn1"/>
    <dgm:cxn modelId="{F02E046C-9FEF-2542-935F-326ACAC37F41}" type="presOf" srcId="{7DF27FD2-F841-854C-9F06-D22DB7A046BD}" destId="{71C5A382-9A52-2C44-8FA9-8A9AD543A608}" srcOrd="0" destOrd="0" presId="urn:microsoft.com/office/officeart/2005/8/layout/venn1"/>
    <dgm:cxn modelId="{27DE5E97-9A5A-CD4A-AC70-466719F2FE54}" type="presOf" srcId="{6B360010-7E17-2242-8629-6647819F0DC1}" destId="{D7B29F4E-EEB8-6F49-AF1A-492E84F8E9BA}" srcOrd="0" destOrd="0" presId="urn:microsoft.com/office/officeart/2005/8/layout/venn1"/>
    <dgm:cxn modelId="{E98FE552-7D0A-1D4E-996B-70350C7654E6}" type="presOf" srcId="{6CB7FEB6-7F5B-1D47-A4AA-E67E61C2EFD4}" destId="{8648E4E3-A864-FD48-B278-9BF175D37196}" srcOrd="0" destOrd="0" presId="urn:microsoft.com/office/officeart/2005/8/layout/venn1"/>
    <dgm:cxn modelId="{A3C7AFDF-D505-574D-B28F-F55F232DDE46}" srcId="{7DF27FD2-F841-854C-9F06-D22DB7A046BD}" destId="{59FCE65E-AC0B-0346-AD4B-BAC34A707483}" srcOrd="0" destOrd="0" parTransId="{F3CDA1E9-33AF-DC42-ADC1-6798827EB7E7}" sibTransId="{6F708BFE-9829-3B49-A27F-936FE352A87D}"/>
    <dgm:cxn modelId="{6B37D0B3-AAAC-E843-A55B-0A8CABEC502E}" type="presOf" srcId="{59FCE65E-AC0B-0346-AD4B-BAC34A707483}" destId="{735840AC-0BF1-0B4B-A45B-6F859AA71FE4}" srcOrd="1" destOrd="0" presId="urn:microsoft.com/office/officeart/2005/8/layout/venn1"/>
    <dgm:cxn modelId="{1B9D4E57-B375-1947-A259-0A7049EFDBFB}" type="presOf" srcId="{59FCE65E-AC0B-0346-AD4B-BAC34A707483}" destId="{EF63B26E-CEFA-3342-964C-A53D472EA274}" srcOrd="0" destOrd="0" presId="urn:microsoft.com/office/officeart/2005/8/layout/venn1"/>
    <dgm:cxn modelId="{203A8016-8CB4-444E-BD64-861D412E637D}" type="presOf" srcId="{6CB7FEB6-7F5B-1D47-A4AA-E67E61C2EFD4}" destId="{5CE1E72F-7D1B-2D48-8CBE-556CF03D5993}" srcOrd="1" destOrd="0" presId="urn:microsoft.com/office/officeart/2005/8/layout/venn1"/>
    <dgm:cxn modelId="{D3D5FF1B-F046-7243-A418-A31FA73907F2}" type="presParOf" srcId="{71C5A382-9A52-2C44-8FA9-8A9AD543A608}" destId="{EF63B26E-CEFA-3342-964C-A53D472EA274}" srcOrd="0" destOrd="0" presId="urn:microsoft.com/office/officeart/2005/8/layout/venn1"/>
    <dgm:cxn modelId="{7869F009-6179-F64E-AA55-3DF0141B5654}" type="presParOf" srcId="{71C5A382-9A52-2C44-8FA9-8A9AD543A608}" destId="{735840AC-0BF1-0B4B-A45B-6F859AA71FE4}" srcOrd="1" destOrd="0" presId="urn:microsoft.com/office/officeart/2005/8/layout/venn1"/>
    <dgm:cxn modelId="{A91F869C-9AC7-AF4B-8DD4-997B2012816D}" type="presParOf" srcId="{71C5A382-9A52-2C44-8FA9-8A9AD543A608}" destId="{8648E4E3-A864-FD48-B278-9BF175D37196}" srcOrd="2" destOrd="0" presId="urn:microsoft.com/office/officeart/2005/8/layout/venn1"/>
    <dgm:cxn modelId="{557D3AA3-BBC4-A84C-B4A7-5B5063CE38B6}" type="presParOf" srcId="{71C5A382-9A52-2C44-8FA9-8A9AD543A608}" destId="{5CE1E72F-7D1B-2D48-8CBE-556CF03D5993}" srcOrd="3" destOrd="0" presId="urn:microsoft.com/office/officeart/2005/8/layout/venn1"/>
    <dgm:cxn modelId="{DBEECB8A-CF11-DD4C-8BD7-53DABC419DB2}" type="presParOf" srcId="{71C5A382-9A52-2C44-8FA9-8A9AD543A608}" destId="{D7B29F4E-EEB8-6F49-AF1A-492E84F8E9BA}" srcOrd="4" destOrd="0" presId="urn:microsoft.com/office/officeart/2005/8/layout/venn1"/>
    <dgm:cxn modelId="{57AED14E-198E-254B-97AB-6C26991D6FAA}" type="presParOf" srcId="{71C5A382-9A52-2C44-8FA9-8A9AD543A608}" destId="{66AB0A3C-8EEA-E344-9159-71EA4CBE9D0B}"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B3DD8E1C-1D4B-A24C-AAC1-6A94CCB6D0D4}" type="doc">
      <dgm:prSet loTypeId="urn:microsoft.com/office/officeart/2005/8/layout/venn3" loCatId="relationship" qsTypeId="urn:microsoft.com/office/officeart/2005/8/quickstyle/3d3" qsCatId="3D" csTypeId="urn:microsoft.com/office/officeart/2005/8/colors/colorful1" csCatId="colorful" phldr="1"/>
      <dgm:spPr/>
      <dgm:t>
        <a:bodyPr/>
        <a:lstStyle/>
        <a:p>
          <a:endParaRPr lang="en-GB"/>
        </a:p>
      </dgm:t>
    </dgm:pt>
    <dgm:pt modelId="{44BA374E-29FB-5C41-9A93-67EDF43E5416}">
      <dgm:prSet custT="1"/>
      <dgm:spPr/>
      <dgm:t>
        <a:bodyPr/>
        <a:lstStyle/>
        <a:p>
          <a:r>
            <a:rPr lang="en-AU" sz="2000" dirty="0">
              <a:latin typeface="Algerian" pitchFamily="82" charset="77"/>
            </a:rPr>
            <a:t>'</a:t>
          </a:r>
          <a:r>
            <a:rPr lang="en-AU" sz="2000" dirty="0" err="1">
              <a:latin typeface="Algerian" pitchFamily="82" charset="77"/>
            </a:rPr>
            <a:t>Hizb</a:t>
          </a:r>
          <a:r>
            <a:rPr lang="en-AU" sz="2000" dirty="0">
              <a:latin typeface="Algerian" pitchFamily="82" charset="77"/>
            </a:rPr>
            <a:t>' or 'Manzil’ each consist</a:t>
          </a:r>
        </a:p>
        <a:p>
          <a:r>
            <a:rPr lang="en-AU" sz="2000" dirty="0">
              <a:latin typeface="Algerian" pitchFamily="82" charset="77"/>
            </a:rPr>
            <a:t>Of:</a:t>
          </a:r>
        </a:p>
      </dgm:t>
    </dgm:pt>
    <dgm:pt modelId="{4DAADA8C-1F81-3A4D-965A-CE8180D6E036}" type="parTrans" cxnId="{F8E6106C-8B5C-A94E-A9BE-87CD8A107EC5}">
      <dgm:prSet/>
      <dgm:spPr/>
      <dgm:t>
        <a:bodyPr/>
        <a:lstStyle/>
        <a:p>
          <a:endParaRPr lang="en-GB"/>
        </a:p>
      </dgm:t>
    </dgm:pt>
    <dgm:pt modelId="{D4D42830-7D5C-BF4B-B869-ECAEF6BDB18B}" type="sibTrans" cxnId="{F8E6106C-8B5C-A94E-A9BE-87CD8A107EC5}">
      <dgm:prSet/>
      <dgm:spPr/>
      <dgm:t>
        <a:bodyPr/>
        <a:lstStyle/>
        <a:p>
          <a:endParaRPr lang="en-GB"/>
        </a:p>
      </dgm:t>
    </dgm:pt>
    <dgm:pt modelId="{1C108A30-9373-084E-B434-A0630E25E934}">
      <dgm:prSet custT="1"/>
      <dgm:spPr/>
      <dgm:t>
        <a:bodyPr/>
        <a:lstStyle/>
        <a:p>
          <a:r>
            <a:rPr lang="en-AU" sz="2000" dirty="0">
              <a:latin typeface="Algerian" pitchFamily="82" charset="77"/>
            </a:rPr>
            <a:t>first </a:t>
          </a:r>
          <a:r>
            <a:rPr lang="en-AU" sz="2000" dirty="0" err="1">
              <a:latin typeface="Algerian" pitchFamily="82" charset="77"/>
            </a:rPr>
            <a:t>hizb</a:t>
          </a:r>
          <a:r>
            <a:rPr lang="en-AU" sz="2000" dirty="0">
              <a:latin typeface="Algerian" pitchFamily="82" charset="77"/>
            </a:rPr>
            <a:t> 3 surahs </a:t>
          </a:r>
        </a:p>
      </dgm:t>
    </dgm:pt>
    <dgm:pt modelId="{DB0995D6-1B28-F345-9F3D-C06DA97BACFE}" type="parTrans" cxnId="{DFBE7E62-07D3-704E-B857-C0F3837378D0}">
      <dgm:prSet/>
      <dgm:spPr/>
      <dgm:t>
        <a:bodyPr/>
        <a:lstStyle/>
        <a:p>
          <a:endParaRPr lang="en-GB"/>
        </a:p>
      </dgm:t>
    </dgm:pt>
    <dgm:pt modelId="{8660100C-EFB8-0748-95F9-22961699CF4B}" type="sibTrans" cxnId="{DFBE7E62-07D3-704E-B857-C0F3837378D0}">
      <dgm:prSet/>
      <dgm:spPr/>
      <dgm:t>
        <a:bodyPr/>
        <a:lstStyle/>
        <a:p>
          <a:endParaRPr lang="en-GB"/>
        </a:p>
      </dgm:t>
    </dgm:pt>
    <dgm:pt modelId="{70B8BDD0-E4CC-BB49-8E9C-55BCD36CF377}">
      <dgm:prSet custT="1"/>
      <dgm:spPr/>
      <dgm:t>
        <a:bodyPr/>
        <a:lstStyle/>
        <a:p>
          <a:r>
            <a:rPr lang="en-AU" sz="2000" dirty="0">
              <a:latin typeface="Algerian" pitchFamily="82" charset="77"/>
            </a:rPr>
            <a:t>second </a:t>
          </a:r>
          <a:r>
            <a:rPr lang="en-AU" sz="2000" dirty="0" err="1">
              <a:latin typeface="Algerian" pitchFamily="82" charset="77"/>
            </a:rPr>
            <a:t>Hizb</a:t>
          </a:r>
          <a:r>
            <a:rPr lang="en-AU" sz="2000" dirty="0">
              <a:latin typeface="Algerian" pitchFamily="82" charset="77"/>
            </a:rPr>
            <a:t> of 5 </a:t>
          </a:r>
        </a:p>
      </dgm:t>
    </dgm:pt>
    <dgm:pt modelId="{63B23B5A-4C28-674B-9237-9C01D1F41C34}" type="parTrans" cxnId="{6439F071-941C-1A46-A959-148C488854ED}">
      <dgm:prSet/>
      <dgm:spPr/>
      <dgm:t>
        <a:bodyPr/>
        <a:lstStyle/>
        <a:p>
          <a:endParaRPr lang="en-GB"/>
        </a:p>
      </dgm:t>
    </dgm:pt>
    <dgm:pt modelId="{1CE68FE1-B491-F245-A4DE-F201F739945D}" type="sibTrans" cxnId="{6439F071-941C-1A46-A959-148C488854ED}">
      <dgm:prSet/>
      <dgm:spPr/>
      <dgm:t>
        <a:bodyPr/>
        <a:lstStyle/>
        <a:p>
          <a:endParaRPr lang="en-GB"/>
        </a:p>
      </dgm:t>
    </dgm:pt>
    <dgm:pt modelId="{B95A4DD1-A5A5-884B-A438-A711F9D6005A}">
      <dgm:prSet custT="1"/>
      <dgm:spPr/>
      <dgm:t>
        <a:bodyPr/>
        <a:lstStyle/>
        <a:p>
          <a:r>
            <a:rPr lang="en-AU" sz="2000" dirty="0">
              <a:latin typeface="Algerian" pitchFamily="82" charset="77"/>
            </a:rPr>
            <a:t>third </a:t>
          </a:r>
          <a:r>
            <a:rPr lang="en-AU" sz="2000" dirty="0" err="1">
              <a:latin typeface="Algerian" pitchFamily="82" charset="77"/>
            </a:rPr>
            <a:t>Hizb</a:t>
          </a:r>
          <a:r>
            <a:rPr lang="en-AU" sz="2000" dirty="0">
              <a:latin typeface="Algerian" pitchFamily="82" charset="77"/>
            </a:rPr>
            <a:t> of 7 </a:t>
          </a:r>
        </a:p>
      </dgm:t>
    </dgm:pt>
    <dgm:pt modelId="{3B088BC6-7BB2-5E40-8809-9C5A711667E0}" type="parTrans" cxnId="{0F384366-98D4-094A-ABA2-9B13BABE9F93}">
      <dgm:prSet/>
      <dgm:spPr/>
      <dgm:t>
        <a:bodyPr/>
        <a:lstStyle/>
        <a:p>
          <a:endParaRPr lang="en-GB"/>
        </a:p>
      </dgm:t>
    </dgm:pt>
    <dgm:pt modelId="{AB698553-4627-204D-9AB9-2517DCFF655C}" type="sibTrans" cxnId="{0F384366-98D4-094A-ABA2-9B13BABE9F93}">
      <dgm:prSet/>
      <dgm:spPr/>
      <dgm:t>
        <a:bodyPr/>
        <a:lstStyle/>
        <a:p>
          <a:endParaRPr lang="en-GB"/>
        </a:p>
      </dgm:t>
    </dgm:pt>
    <dgm:pt modelId="{22015A71-EEF3-7A43-A716-A4CABBF42204}">
      <dgm:prSet custT="1"/>
      <dgm:spPr/>
      <dgm:t>
        <a:bodyPr/>
        <a:lstStyle/>
        <a:p>
          <a:r>
            <a:rPr lang="en-AU" sz="2000" dirty="0">
              <a:latin typeface="Algerian" pitchFamily="82" charset="77"/>
            </a:rPr>
            <a:t>fourth </a:t>
          </a:r>
          <a:r>
            <a:rPr lang="en-AU" sz="2000" dirty="0" err="1">
              <a:latin typeface="Algerian" pitchFamily="82" charset="77"/>
            </a:rPr>
            <a:t>Hizb</a:t>
          </a:r>
          <a:r>
            <a:rPr lang="en-AU" sz="2000" dirty="0">
              <a:latin typeface="Algerian" pitchFamily="82" charset="77"/>
            </a:rPr>
            <a:t> of 9</a:t>
          </a:r>
        </a:p>
      </dgm:t>
    </dgm:pt>
    <dgm:pt modelId="{D652615C-C672-7D4E-B3CF-96D4B8297BAD}" type="parTrans" cxnId="{084BB0C8-2FF7-7146-B2D1-E2B12E930BBF}">
      <dgm:prSet/>
      <dgm:spPr/>
      <dgm:t>
        <a:bodyPr/>
        <a:lstStyle/>
        <a:p>
          <a:endParaRPr lang="en-GB"/>
        </a:p>
      </dgm:t>
    </dgm:pt>
    <dgm:pt modelId="{16DFEBED-A87E-3B4D-8A4F-7886ED7CBB64}" type="sibTrans" cxnId="{084BB0C8-2FF7-7146-B2D1-E2B12E930BBF}">
      <dgm:prSet/>
      <dgm:spPr/>
      <dgm:t>
        <a:bodyPr/>
        <a:lstStyle/>
        <a:p>
          <a:endParaRPr lang="en-GB"/>
        </a:p>
      </dgm:t>
    </dgm:pt>
    <dgm:pt modelId="{C38CF9B0-94CB-454E-928B-2BECC327E03B}">
      <dgm:prSet custT="1"/>
      <dgm:spPr/>
      <dgm:t>
        <a:bodyPr/>
        <a:lstStyle/>
        <a:p>
          <a:r>
            <a:rPr lang="en-AU" sz="2000" dirty="0">
              <a:latin typeface="Algerian" pitchFamily="82" charset="77"/>
            </a:rPr>
            <a:t>fifth </a:t>
          </a:r>
          <a:r>
            <a:rPr lang="en-AU" sz="2000" dirty="0" err="1">
              <a:latin typeface="Algerian" pitchFamily="82" charset="77"/>
            </a:rPr>
            <a:t>Hizb</a:t>
          </a:r>
          <a:r>
            <a:rPr lang="en-AU" sz="2000" dirty="0">
              <a:latin typeface="Algerian" pitchFamily="82" charset="77"/>
            </a:rPr>
            <a:t> of 11 </a:t>
          </a:r>
        </a:p>
      </dgm:t>
    </dgm:pt>
    <dgm:pt modelId="{7CB724BC-DF6A-4F42-8B68-7BA6DB333652}" type="parTrans" cxnId="{0989EDA5-637C-7A4D-AAA0-C18C60B3EAF8}">
      <dgm:prSet/>
      <dgm:spPr/>
      <dgm:t>
        <a:bodyPr/>
        <a:lstStyle/>
        <a:p>
          <a:endParaRPr lang="en-GB"/>
        </a:p>
      </dgm:t>
    </dgm:pt>
    <dgm:pt modelId="{01702E95-F077-B542-887D-A16D95060E59}" type="sibTrans" cxnId="{0989EDA5-637C-7A4D-AAA0-C18C60B3EAF8}">
      <dgm:prSet/>
      <dgm:spPr/>
      <dgm:t>
        <a:bodyPr/>
        <a:lstStyle/>
        <a:p>
          <a:endParaRPr lang="en-GB"/>
        </a:p>
      </dgm:t>
    </dgm:pt>
    <dgm:pt modelId="{0AD7EF59-363B-C44A-8EBF-0B2F199A2158}">
      <dgm:prSet custT="1"/>
      <dgm:spPr/>
      <dgm:t>
        <a:bodyPr/>
        <a:lstStyle/>
        <a:p>
          <a:r>
            <a:rPr lang="en-AU" sz="2000" dirty="0">
              <a:latin typeface="Algerian" pitchFamily="82" charset="77"/>
            </a:rPr>
            <a:t>sixth </a:t>
          </a:r>
          <a:r>
            <a:rPr lang="en-AU" sz="2000" dirty="0" err="1">
              <a:latin typeface="Algerian" pitchFamily="82" charset="77"/>
            </a:rPr>
            <a:t>Hizb</a:t>
          </a:r>
          <a:r>
            <a:rPr lang="en-AU" sz="2000" dirty="0">
              <a:latin typeface="Algerian" pitchFamily="82" charset="77"/>
            </a:rPr>
            <a:t> of 13 </a:t>
          </a:r>
        </a:p>
      </dgm:t>
    </dgm:pt>
    <dgm:pt modelId="{616E0A9B-DAEB-8B4E-815D-9DA93EFD128C}" type="parTrans" cxnId="{25D74443-7A89-C742-97E8-4E8CFEC932A9}">
      <dgm:prSet/>
      <dgm:spPr/>
      <dgm:t>
        <a:bodyPr/>
        <a:lstStyle/>
        <a:p>
          <a:endParaRPr lang="en-GB"/>
        </a:p>
      </dgm:t>
    </dgm:pt>
    <dgm:pt modelId="{0CC7A09E-7BCF-C444-A76B-6B1463DF8E70}" type="sibTrans" cxnId="{25D74443-7A89-C742-97E8-4E8CFEC932A9}">
      <dgm:prSet/>
      <dgm:spPr/>
      <dgm:t>
        <a:bodyPr/>
        <a:lstStyle/>
        <a:p>
          <a:endParaRPr lang="en-GB"/>
        </a:p>
      </dgm:t>
    </dgm:pt>
    <dgm:pt modelId="{DA7E1338-F23C-7B48-8AE3-6E6F7B22CEB9}">
      <dgm:prSet custT="1"/>
      <dgm:spPr/>
      <dgm:t>
        <a:bodyPr/>
        <a:lstStyle/>
        <a:p>
          <a:r>
            <a:rPr lang="en-AU" sz="2000" dirty="0">
              <a:latin typeface="Algerian" pitchFamily="82" charset="77"/>
            </a:rPr>
            <a:t>seventh </a:t>
          </a:r>
          <a:r>
            <a:rPr lang="en-AU" sz="2000" dirty="0" err="1">
              <a:latin typeface="Algerian" pitchFamily="82" charset="77"/>
            </a:rPr>
            <a:t>Hizb</a:t>
          </a:r>
          <a:r>
            <a:rPr lang="en-AU" sz="2000" dirty="0">
              <a:latin typeface="Algerian" pitchFamily="82" charset="77"/>
            </a:rPr>
            <a:t> from Surah </a:t>
          </a:r>
          <a:r>
            <a:rPr lang="en-AU" sz="2000" dirty="0" err="1">
              <a:latin typeface="Algerian" pitchFamily="82" charset="77"/>
            </a:rPr>
            <a:t>Qaf</a:t>
          </a:r>
          <a:r>
            <a:rPr lang="en-AU" sz="2000" dirty="0">
              <a:latin typeface="Algerian" pitchFamily="82" charset="77"/>
            </a:rPr>
            <a:t> to al-Nass</a:t>
          </a:r>
        </a:p>
      </dgm:t>
    </dgm:pt>
    <dgm:pt modelId="{27EC962D-0104-5C46-A415-8D3288FA3CD7}" type="parTrans" cxnId="{DC5D528B-71C8-7848-8991-37B782179BEA}">
      <dgm:prSet/>
      <dgm:spPr/>
      <dgm:t>
        <a:bodyPr/>
        <a:lstStyle/>
        <a:p>
          <a:endParaRPr lang="en-GB"/>
        </a:p>
      </dgm:t>
    </dgm:pt>
    <dgm:pt modelId="{95FEDEB0-A40C-574A-8618-12B5DA825A8E}" type="sibTrans" cxnId="{DC5D528B-71C8-7848-8991-37B782179BEA}">
      <dgm:prSet/>
      <dgm:spPr/>
      <dgm:t>
        <a:bodyPr/>
        <a:lstStyle/>
        <a:p>
          <a:endParaRPr lang="en-GB"/>
        </a:p>
      </dgm:t>
    </dgm:pt>
    <dgm:pt modelId="{6239344B-88E0-8A4D-84E1-125C5019EC7F}" type="pres">
      <dgm:prSet presAssocID="{B3DD8E1C-1D4B-A24C-AAC1-6A94CCB6D0D4}" presName="Name0" presStyleCnt="0">
        <dgm:presLayoutVars>
          <dgm:dir/>
          <dgm:resizeHandles val="exact"/>
        </dgm:presLayoutVars>
      </dgm:prSet>
      <dgm:spPr/>
      <dgm:t>
        <a:bodyPr/>
        <a:lstStyle/>
        <a:p>
          <a:endParaRPr lang="en-US"/>
        </a:p>
      </dgm:t>
    </dgm:pt>
    <dgm:pt modelId="{DCC4038D-90AC-8144-B7BB-16B912D03AD1}" type="pres">
      <dgm:prSet presAssocID="{44BA374E-29FB-5C41-9A93-67EDF43E5416}" presName="Name5" presStyleLbl="vennNode1" presStyleIdx="0" presStyleCnt="8">
        <dgm:presLayoutVars>
          <dgm:bulletEnabled val="1"/>
        </dgm:presLayoutVars>
      </dgm:prSet>
      <dgm:spPr/>
      <dgm:t>
        <a:bodyPr/>
        <a:lstStyle/>
        <a:p>
          <a:endParaRPr lang="en-US"/>
        </a:p>
      </dgm:t>
    </dgm:pt>
    <dgm:pt modelId="{940AC89F-183C-5A46-998C-2D482683CF5D}" type="pres">
      <dgm:prSet presAssocID="{D4D42830-7D5C-BF4B-B869-ECAEF6BDB18B}" presName="space" presStyleCnt="0"/>
      <dgm:spPr/>
    </dgm:pt>
    <dgm:pt modelId="{DDDAEEF1-406C-F546-82DF-0E163BD6E163}" type="pres">
      <dgm:prSet presAssocID="{1C108A30-9373-084E-B434-A0630E25E934}" presName="Name5" presStyleLbl="vennNode1" presStyleIdx="1" presStyleCnt="8">
        <dgm:presLayoutVars>
          <dgm:bulletEnabled val="1"/>
        </dgm:presLayoutVars>
      </dgm:prSet>
      <dgm:spPr/>
      <dgm:t>
        <a:bodyPr/>
        <a:lstStyle/>
        <a:p>
          <a:endParaRPr lang="en-US"/>
        </a:p>
      </dgm:t>
    </dgm:pt>
    <dgm:pt modelId="{D83E762D-9B82-104A-B648-66A70EF14DA2}" type="pres">
      <dgm:prSet presAssocID="{8660100C-EFB8-0748-95F9-22961699CF4B}" presName="space" presStyleCnt="0"/>
      <dgm:spPr/>
    </dgm:pt>
    <dgm:pt modelId="{D26A15D3-246A-C44A-AF52-D209C0B1D91B}" type="pres">
      <dgm:prSet presAssocID="{70B8BDD0-E4CC-BB49-8E9C-55BCD36CF377}" presName="Name5" presStyleLbl="vennNode1" presStyleIdx="2" presStyleCnt="8">
        <dgm:presLayoutVars>
          <dgm:bulletEnabled val="1"/>
        </dgm:presLayoutVars>
      </dgm:prSet>
      <dgm:spPr/>
      <dgm:t>
        <a:bodyPr/>
        <a:lstStyle/>
        <a:p>
          <a:endParaRPr lang="en-US"/>
        </a:p>
      </dgm:t>
    </dgm:pt>
    <dgm:pt modelId="{829BB656-FE87-A94F-ABEA-CE32EBBB8820}" type="pres">
      <dgm:prSet presAssocID="{1CE68FE1-B491-F245-A4DE-F201F739945D}" presName="space" presStyleCnt="0"/>
      <dgm:spPr/>
    </dgm:pt>
    <dgm:pt modelId="{D6F98E88-B00F-0547-B826-91321E7FA99F}" type="pres">
      <dgm:prSet presAssocID="{B95A4DD1-A5A5-884B-A438-A711F9D6005A}" presName="Name5" presStyleLbl="vennNode1" presStyleIdx="3" presStyleCnt="8">
        <dgm:presLayoutVars>
          <dgm:bulletEnabled val="1"/>
        </dgm:presLayoutVars>
      </dgm:prSet>
      <dgm:spPr/>
      <dgm:t>
        <a:bodyPr/>
        <a:lstStyle/>
        <a:p>
          <a:endParaRPr lang="en-US"/>
        </a:p>
      </dgm:t>
    </dgm:pt>
    <dgm:pt modelId="{F4DAB211-315B-7C46-9128-48C0E1C8624D}" type="pres">
      <dgm:prSet presAssocID="{AB698553-4627-204D-9AB9-2517DCFF655C}" presName="space" presStyleCnt="0"/>
      <dgm:spPr/>
    </dgm:pt>
    <dgm:pt modelId="{A37DC59A-BD4D-8A46-B8DA-73C18F34CA91}" type="pres">
      <dgm:prSet presAssocID="{22015A71-EEF3-7A43-A716-A4CABBF42204}" presName="Name5" presStyleLbl="vennNode1" presStyleIdx="4" presStyleCnt="8">
        <dgm:presLayoutVars>
          <dgm:bulletEnabled val="1"/>
        </dgm:presLayoutVars>
      </dgm:prSet>
      <dgm:spPr/>
      <dgm:t>
        <a:bodyPr/>
        <a:lstStyle/>
        <a:p>
          <a:endParaRPr lang="en-US"/>
        </a:p>
      </dgm:t>
    </dgm:pt>
    <dgm:pt modelId="{98C5E6B3-D05A-0545-9854-2DD2E05E4713}" type="pres">
      <dgm:prSet presAssocID="{16DFEBED-A87E-3B4D-8A4F-7886ED7CBB64}" presName="space" presStyleCnt="0"/>
      <dgm:spPr/>
    </dgm:pt>
    <dgm:pt modelId="{5B2E4791-8E9D-9142-A33A-6F6880EADFF9}" type="pres">
      <dgm:prSet presAssocID="{C38CF9B0-94CB-454E-928B-2BECC327E03B}" presName="Name5" presStyleLbl="vennNode1" presStyleIdx="5" presStyleCnt="8">
        <dgm:presLayoutVars>
          <dgm:bulletEnabled val="1"/>
        </dgm:presLayoutVars>
      </dgm:prSet>
      <dgm:spPr/>
      <dgm:t>
        <a:bodyPr/>
        <a:lstStyle/>
        <a:p>
          <a:endParaRPr lang="en-US"/>
        </a:p>
      </dgm:t>
    </dgm:pt>
    <dgm:pt modelId="{5578A992-115F-0F49-8488-D8E0306B83A7}" type="pres">
      <dgm:prSet presAssocID="{01702E95-F077-B542-887D-A16D95060E59}" presName="space" presStyleCnt="0"/>
      <dgm:spPr/>
    </dgm:pt>
    <dgm:pt modelId="{FDF37F95-F198-0E4A-BE2D-88FC123269A4}" type="pres">
      <dgm:prSet presAssocID="{0AD7EF59-363B-C44A-8EBF-0B2F199A2158}" presName="Name5" presStyleLbl="vennNode1" presStyleIdx="6" presStyleCnt="8">
        <dgm:presLayoutVars>
          <dgm:bulletEnabled val="1"/>
        </dgm:presLayoutVars>
      </dgm:prSet>
      <dgm:spPr/>
      <dgm:t>
        <a:bodyPr/>
        <a:lstStyle/>
        <a:p>
          <a:endParaRPr lang="en-US"/>
        </a:p>
      </dgm:t>
    </dgm:pt>
    <dgm:pt modelId="{121CE327-2F32-DE44-8A50-51DAD5B624D2}" type="pres">
      <dgm:prSet presAssocID="{0CC7A09E-7BCF-C444-A76B-6B1463DF8E70}" presName="space" presStyleCnt="0"/>
      <dgm:spPr/>
    </dgm:pt>
    <dgm:pt modelId="{DB3F97F0-D4A9-CE4B-9B5A-07934E6FDC50}" type="pres">
      <dgm:prSet presAssocID="{DA7E1338-F23C-7B48-8AE3-6E6F7B22CEB9}" presName="Name5" presStyleLbl="vennNode1" presStyleIdx="7" presStyleCnt="8">
        <dgm:presLayoutVars>
          <dgm:bulletEnabled val="1"/>
        </dgm:presLayoutVars>
      </dgm:prSet>
      <dgm:spPr/>
      <dgm:t>
        <a:bodyPr/>
        <a:lstStyle/>
        <a:p>
          <a:endParaRPr lang="en-US"/>
        </a:p>
      </dgm:t>
    </dgm:pt>
  </dgm:ptLst>
  <dgm:cxnLst>
    <dgm:cxn modelId="{1D9F6A42-01BE-8348-BFBE-6EF9AECE2A38}" type="presOf" srcId="{C38CF9B0-94CB-454E-928B-2BECC327E03B}" destId="{5B2E4791-8E9D-9142-A33A-6F6880EADFF9}" srcOrd="0" destOrd="0" presId="urn:microsoft.com/office/officeart/2005/8/layout/venn3"/>
    <dgm:cxn modelId="{F8E6106C-8B5C-A94E-A9BE-87CD8A107EC5}" srcId="{B3DD8E1C-1D4B-A24C-AAC1-6A94CCB6D0D4}" destId="{44BA374E-29FB-5C41-9A93-67EDF43E5416}" srcOrd="0" destOrd="0" parTransId="{4DAADA8C-1F81-3A4D-965A-CE8180D6E036}" sibTransId="{D4D42830-7D5C-BF4B-B869-ECAEF6BDB18B}"/>
    <dgm:cxn modelId="{FAEC6FCC-3C59-9D4B-A43D-AC8169C0D834}" type="presOf" srcId="{70B8BDD0-E4CC-BB49-8E9C-55BCD36CF377}" destId="{D26A15D3-246A-C44A-AF52-D209C0B1D91B}" srcOrd="0" destOrd="0" presId="urn:microsoft.com/office/officeart/2005/8/layout/venn3"/>
    <dgm:cxn modelId="{DC5D528B-71C8-7848-8991-37B782179BEA}" srcId="{B3DD8E1C-1D4B-A24C-AAC1-6A94CCB6D0D4}" destId="{DA7E1338-F23C-7B48-8AE3-6E6F7B22CEB9}" srcOrd="7" destOrd="0" parTransId="{27EC962D-0104-5C46-A415-8D3288FA3CD7}" sibTransId="{95FEDEB0-A40C-574A-8618-12B5DA825A8E}"/>
    <dgm:cxn modelId="{6439F071-941C-1A46-A959-148C488854ED}" srcId="{B3DD8E1C-1D4B-A24C-AAC1-6A94CCB6D0D4}" destId="{70B8BDD0-E4CC-BB49-8E9C-55BCD36CF377}" srcOrd="2" destOrd="0" parTransId="{63B23B5A-4C28-674B-9237-9C01D1F41C34}" sibTransId="{1CE68FE1-B491-F245-A4DE-F201F739945D}"/>
    <dgm:cxn modelId="{8ADD9C4C-13A9-CD47-A279-5AD16C1BB98B}" type="presOf" srcId="{22015A71-EEF3-7A43-A716-A4CABBF42204}" destId="{A37DC59A-BD4D-8A46-B8DA-73C18F34CA91}" srcOrd="0" destOrd="0" presId="urn:microsoft.com/office/officeart/2005/8/layout/venn3"/>
    <dgm:cxn modelId="{357EDDA4-B817-054E-8717-F04680C7C0AB}" type="presOf" srcId="{44BA374E-29FB-5C41-9A93-67EDF43E5416}" destId="{DCC4038D-90AC-8144-B7BB-16B912D03AD1}" srcOrd="0" destOrd="0" presId="urn:microsoft.com/office/officeart/2005/8/layout/venn3"/>
    <dgm:cxn modelId="{25D74443-7A89-C742-97E8-4E8CFEC932A9}" srcId="{B3DD8E1C-1D4B-A24C-AAC1-6A94CCB6D0D4}" destId="{0AD7EF59-363B-C44A-8EBF-0B2F199A2158}" srcOrd="6" destOrd="0" parTransId="{616E0A9B-DAEB-8B4E-815D-9DA93EFD128C}" sibTransId="{0CC7A09E-7BCF-C444-A76B-6B1463DF8E70}"/>
    <dgm:cxn modelId="{DFBE7E62-07D3-704E-B857-C0F3837378D0}" srcId="{B3DD8E1C-1D4B-A24C-AAC1-6A94CCB6D0D4}" destId="{1C108A30-9373-084E-B434-A0630E25E934}" srcOrd="1" destOrd="0" parTransId="{DB0995D6-1B28-F345-9F3D-C06DA97BACFE}" sibTransId="{8660100C-EFB8-0748-95F9-22961699CF4B}"/>
    <dgm:cxn modelId="{0F384366-98D4-094A-ABA2-9B13BABE9F93}" srcId="{B3DD8E1C-1D4B-A24C-AAC1-6A94CCB6D0D4}" destId="{B95A4DD1-A5A5-884B-A438-A711F9D6005A}" srcOrd="3" destOrd="0" parTransId="{3B088BC6-7BB2-5E40-8809-9C5A711667E0}" sibTransId="{AB698553-4627-204D-9AB9-2517DCFF655C}"/>
    <dgm:cxn modelId="{581F9861-73ED-C645-8FD5-D55F6EC28C36}" type="presOf" srcId="{0AD7EF59-363B-C44A-8EBF-0B2F199A2158}" destId="{FDF37F95-F198-0E4A-BE2D-88FC123269A4}" srcOrd="0" destOrd="0" presId="urn:microsoft.com/office/officeart/2005/8/layout/venn3"/>
    <dgm:cxn modelId="{407602F7-47E4-4848-9F16-D528C82A77B3}" type="presOf" srcId="{DA7E1338-F23C-7B48-8AE3-6E6F7B22CEB9}" destId="{DB3F97F0-D4A9-CE4B-9B5A-07934E6FDC50}" srcOrd="0" destOrd="0" presId="urn:microsoft.com/office/officeart/2005/8/layout/venn3"/>
    <dgm:cxn modelId="{EB417D0B-39A1-254D-91AC-B96FA088DCAE}" type="presOf" srcId="{B3DD8E1C-1D4B-A24C-AAC1-6A94CCB6D0D4}" destId="{6239344B-88E0-8A4D-84E1-125C5019EC7F}" srcOrd="0" destOrd="0" presId="urn:microsoft.com/office/officeart/2005/8/layout/venn3"/>
    <dgm:cxn modelId="{F04E8F25-8B60-EE40-A691-56CB7CFA7ED8}" type="presOf" srcId="{B95A4DD1-A5A5-884B-A438-A711F9D6005A}" destId="{D6F98E88-B00F-0547-B826-91321E7FA99F}" srcOrd="0" destOrd="0" presId="urn:microsoft.com/office/officeart/2005/8/layout/venn3"/>
    <dgm:cxn modelId="{42FCA3E3-4884-1D4D-B3B1-B9FE5EABFC58}" type="presOf" srcId="{1C108A30-9373-084E-B434-A0630E25E934}" destId="{DDDAEEF1-406C-F546-82DF-0E163BD6E163}" srcOrd="0" destOrd="0" presId="urn:microsoft.com/office/officeart/2005/8/layout/venn3"/>
    <dgm:cxn modelId="{0989EDA5-637C-7A4D-AAA0-C18C60B3EAF8}" srcId="{B3DD8E1C-1D4B-A24C-AAC1-6A94CCB6D0D4}" destId="{C38CF9B0-94CB-454E-928B-2BECC327E03B}" srcOrd="5" destOrd="0" parTransId="{7CB724BC-DF6A-4F42-8B68-7BA6DB333652}" sibTransId="{01702E95-F077-B542-887D-A16D95060E59}"/>
    <dgm:cxn modelId="{084BB0C8-2FF7-7146-B2D1-E2B12E930BBF}" srcId="{B3DD8E1C-1D4B-A24C-AAC1-6A94CCB6D0D4}" destId="{22015A71-EEF3-7A43-A716-A4CABBF42204}" srcOrd="4" destOrd="0" parTransId="{D652615C-C672-7D4E-B3CF-96D4B8297BAD}" sibTransId="{16DFEBED-A87E-3B4D-8A4F-7886ED7CBB64}"/>
    <dgm:cxn modelId="{DC70353A-76F3-3E49-A8E4-C88615A9180C}" type="presParOf" srcId="{6239344B-88E0-8A4D-84E1-125C5019EC7F}" destId="{DCC4038D-90AC-8144-B7BB-16B912D03AD1}" srcOrd="0" destOrd="0" presId="urn:microsoft.com/office/officeart/2005/8/layout/venn3"/>
    <dgm:cxn modelId="{F565838B-D2EE-BB47-831B-6F13E1B76873}" type="presParOf" srcId="{6239344B-88E0-8A4D-84E1-125C5019EC7F}" destId="{940AC89F-183C-5A46-998C-2D482683CF5D}" srcOrd="1" destOrd="0" presId="urn:microsoft.com/office/officeart/2005/8/layout/venn3"/>
    <dgm:cxn modelId="{7D24FE3B-E9F1-5F4D-A55C-E559EC926B79}" type="presParOf" srcId="{6239344B-88E0-8A4D-84E1-125C5019EC7F}" destId="{DDDAEEF1-406C-F546-82DF-0E163BD6E163}" srcOrd="2" destOrd="0" presId="urn:microsoft.com/office/officeart/2005/8/layout/venn3"/>
    <dgm:cxn modelId="{38E61A2A-983A-8943-AA14-567FC771DDFD}" type="presParOf" srcId="{6239344B-88E0-8A4D-84E1-125C5019EC7F}" destId="{D83E762D-9B82-104A-B648-66A70EF14DA2}" srcOrd="3" destOrd="0" presId="urn:microsoft.com/office/officeart/2005/8/layout/venn3"/>
    <dgm:cxn modelId="{4AC3BC8C-EC40-D54F-8670-DE6D5B76EA93}" type="presParOf" srcId="{6239344B-88E0-8A4D-84E1-125C5019EC7F}" destId="{D26A15D3-246A-C44A-AF52-D209C0B1D91B}" srcOrd="4" destOrd="0" presId="urn:microsoft.com/office/officeart/2005/8/layout/venn3"/>
    <dgm:cxn modelId="{E5FC4D27-D8C3-C54F-86B0-B2559A647FCD}" type="presParOf" srcId="{6239344B-88E0-8A4D-84E1-125C5019EC7F}" destId="{829BB656-FE87-A94F-ABEA-CE32EBBB8820}" srcOrd="5" destOrd="0" presId="urn:microsoft.com/office/officeart/2005/8/layout/venn3"/>
    <dgm:cxn modelId="{E85F6EBA-232F-154C-9A28-2FB3305F03F6}" type="presParOf" srcId="{6239344B-88E0-8A4D-84E1-125C5019EC7F}" destId="{D6F98E88-B00F-0547-B826-91321E7FA99F}" srcOrd="6" destOrd="0" presId="urn:microsoft.com/office/officeart/2005/8/layout/venn3"/>
    <dgm:cxn modelId="{81B9A137-FA48-E04A-9764-D620ADE4BC2F}" type="presParOf" srcId="{6239344B-88E0-8A4D-84E1-125C5019EC7F}" destId="{F4DAB211-315B-7C46-9128-48C0E1C8624D}" srcOrd="7" destOrd="0" presId="urn:microsoft.com/office/officeart/2005/8/layout/venn3"/>
    <dgm:cxn modelId="{AC686769-3EFF-5341-9FCC-212D647B4678}" type="presParOf" srcId="{6239344B-88E0-8A4D-84E1-125C5019EC7F}" destId="{A37DC59A-BD4D-8A46-B8DA-73C18F34CA91}" srcOrd="8" destOrd="0" presId="urn:microsoft.com/office/officeart/2005/8/layout/venn3"/>
    <dgm:cxn modelId="{548A7FEB-63CE-1440-8E16-6662CF95EDF3}" type="presParOf" srcId="{6239344B-88E0-8A4D-84E1-125C5019EC7F}" destId="{98C5E6B3-D05A-0545-9854-2DD2E05E4713}" srcOrd="9" destOrd="0" presId="urn:microsoft.com/office/officeart/2005/8/layout/venn3"/>
    <dgm:cxn modelId="{3E2C9CED-E5D8-EF48-972C-AA19FCDA7D4B}" type="presParOf" srcId="{6239344B-88E0-8A4D-84E1-125C5019EC7F}" destId="{5B2E4791-8E9D-9142-A33A-6F6880EADFF9}" srcOrd="10" destOrd="0" presId="urn:microsoft.com/office/officeart/2005/8/layout/venn3"/>
    <dgm:cxn modelId="{44EFFEA1-0C4E-9F4E-B6B1-071CC50B472B}" type="presParOf" srcId="{6239344B-88E0-8A4D-84E1-125C5019EC7F}" destId="{5578A992-115F-0F49-8488-D8E0306B83A7}" srcOrd="11" destOrd="0" presId="urn:microsoft.com/office/officeart/2005/8/layout/venn3"/>
    <dgm:cxn modelId="{A8652721-C6AC-954C-98D8-841E58D097B8}" type="presParOf" srcId="{6239344B-88E0-8A4D-84E1-125C5019EC7F}" destId="{FDF37F95-F198-0E4A-BE2D-88FC123269A4}" srcOrd="12" destOrd="0" presId="urn:microsoft.com/office/officeart/2005/8/layout/venn3"/>
    <dgm:cxn modelId="{26040714-D721-424E-8A7B-6B6A3F0A3DFF}" type="presParOf" srcId="{6239344B-88E0-8A4D-84E1-125C5019EC7F}" destId="{121CE327-2F32-DE44-8A50-51DAD5B624D2}" srcOrd="13" destOrd="0" presId="urn:microsoft.com/office/officeart/2005/8/layout/venn3"/>
    <dgm:cxn modelId="{E8EBA07C-F0A1-C34C-AE36-DA6F26C548A2}" type="presParOf" srcId="{6239344B-88E0-8A4D-84E1-125C5019EC7F}" destId="{DB3F97F0-D4A9-CE4B-9B5A-07934E6FDC50}" srcOrd="1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DA2CC69F-B7F6-C14F-A3B9-2E026866D3AB}" type="doc">
      <dgm:prSet loTypeId="urn:microsoft.com/office/officeart/2005/8/layout/venn1" loCatId="relationship" qsTypeId="urn:microsoft.com/office/officeart/2005/8/quickstyle/3d6" qsCatId="3D" csTypeId="urn:microsoft.com/office/officeart/2005/8/colors/colorful4" csCatId="colorful" phldr="1"/>
      <dgm:spPr/>
      <dgm:t>
        <a:bodyPr/>
        <a:lstStyle/>
        <a:p>
          <a:endParaRPr lang="en-GB"/>
        </a:p>
      </dgm:t>
    </dgm:pt>
    <dgm:pt modelId="{22100243-ACAF-0B4D-9C4C-2761270647ED}">
      <dgm:prSet/>
      <dgm:spPr>
        <a:solidFill>
          <a:schemeClr val="bg2">
            <a:lumMod val="10000"/>
            <a:alpha val="50000"/>
          </a:schemeClr>
        </a:solidFill>
      </dgm:spPr>
      <dgm:t>
        <a:bodyPr/>
        <a:lstStyle/>
        <a:p>
          <a:r>
            <a:rPr lang="en-AU" b="1" dirty="0">
              <a:solidFill>
                <a:srgbClr val="36DCD5"/>
              </a:solidFill>
              <a:latin typeface="ACADEMY ENGRAVED LET PLAIN:1.0" panose="02000000000000000000" pitchFamily="2" charset="0"/>
            </a:rPr>
            <a:t>SAB‘AH AHRUF (THE SEVEN FORMS) DIALECTS</a:t>
          </a:r>
        </a:p>
      </dgm:t>
    </dgm:pt>
    <dgm:pt modelId="{55F0341E-6293-1143-AE79-CA36D780BE0C}" type="parTrans" cxnId="{9A337AA2-3382-BF46-B3DD-21907136EB53}">
      <dgm:prSet/>
      <dgm:spPr/>
      <dgm:t>
        <a:bodyPr/>
        <a:lstStyle/>
        <a:p>
          <a:endParaRPr lang="en-GB"/>
        </a:p>
      </dgm:t>
    </dgm:pt>
    <dgm:pt modelId="{1F24F1F4-7C0C-C44D-8B72-6D8780085D17}" type="sibTrans" cxnId="{9A337AA2-3382-BF46-B3DD-21907136EB53}">
      <dgm:prSet/>
      <dgm:spPr/>
      <dgm:t>
        <a:bodyPr/>
        <a:lstStyle/>
        <a:p>
          <a:endParaRPr lang="en-GB"/>
        </a:p>
      </dgm:t>
    </dgm:pt>
    <dgm:pt modelId="{98BF7E66-CC66-9D43-95A0-6576D9B0BA89}">
      <dgm:prSet/>
      <dgm:spPr>
        <a:solidFill>
          <a:schemeClr val="accent4">
            <a:lumMod val="50000"/>
            <a:alpha val="50000"/>
          </a:schemeClr>
        </a:solidFill>
      </dgm:spPr>
      <dgm:t>
        <a:bodyPr/>
        <a:lstStyle/>
        <a:p>
          <a:endParaRPr lang="en-AU" dirty="0">
            <a:solidFill>
              <a:srgbClr val="36DCD5"/>
            </a:solidFill>
            <a:latin typeface="ACADEMY ENGRAVED LET PLAIN:1.0" panose="02000000000000000000" pitchFamily="2" charset="0"/>
          </a:endParaRPr>
        </a:p>
        <a:p>
          <a:r>
            <a:rPr lang="en-AU" b="1" dirty="0">
              <a:solidFill>
                <a:srgbClr val="36DCD5"/>
              </a:solidFill>
              <a:latin typeface="ACADEMY ENGRAVED LET PLAIN:1.0" panose="02000000000000000000" pitchFamily="2" charset="0"/>
            </a:rPr>
            <a:t>QIRA’AAT  RECITATIONS</a:t>
          </a:r>
        </a:p>
      </dgm:t>
    </dgm:pt>
    <dgm:pt modelId="{EDB723AD-B324-3344-9948-A4528235DCAF}" type="parTrans" cxnId="{9E6159C3-EAB8-BD44-85D8-4CF4E5F0087A}">
      <dgm:prSet/>
      <dgm:spPr/>
      <dgm:t>
        <a:bodyPr/>
        <a:lstStyle/>
        <a:p>
          <a:endParaRPr lang="en-GB"/>
        </a:p>
      </dgm:t>
    </dgm:pt>
    <dgm:pt modelId="{F7E88EB5-B142-5745-9203-776CE4E86767}" type="sibTrans" cxnId="{9E6159C3-EAB8-BD44-85D8-4CF4E5F0087A}">
      <dgm:prSet/>
      <dgm:spPr/>
      <dgm:t>
        <a:bodyPr/>
        <a:lstStyle/>
        <a:p>
          <a:endParaRPr lang="en-GB"/>
        </a:p>
      </dgm:t>
    </dgm:pt>
    <dgm:pt modelId="{DE5FF373-5C45-834C-AC73-CF83FC77E540}" type="pres">
      <dgm:prSet presAssocID="{DA2CC69F-B7F6-C14F-A3B9-2E026866D3AB}" presName="compositeShape" presStyleCnt="0">
        <dgm:presLayoutVars>
          <dgm:chMax val="7"/>
          <dgm:dir/>
          <dgm:resizeHandles val="exact"/>
        </dgm:presLayoutVars>
      </dgm:prSet>
      <dgm:spPr/>
      <dgm:t>
        <a:bodyPr/>
        <a:lstStyle/>
        <a:p>
          <a:endParaRPr lang="en-US"/>
        </a:p>
      </dgm:t>
    </dgm:pt>
    <dgm:pt modelId="{BB36B06A-C194-5041-8AD9-6F13481F8A54}" type="pres">
      <dgm:prSet presAssocID="{22100243-ACAF-0B4D-9C4C-2761270647ED}" presName="circ1" presStyleLbl="vennNode1" presStyleIdx="0" presStyleCnt="2"/>
      <dgm:spPr/>
      <dgm:t>
        <a:bodyPr/>
        <a:lstStyle/>
        <a:p>
          <a:endParaRPr lang="en-US"/>
        </a:p>
      </dgm:t>
    </dgm:pt>
    <dgm:pt modelId="{C99398BC-490C-C245-B1AE-EDFA7D9A52CF}" type="pres">
      <dgm:prSet presAssocID="{22100243-ACAF-0B4D-9C4C-2761270647ED}" presName="circ1Tx" presStyleLbl="revTx" presStyleIdx="0" presStyleCnt="0">
        <dgm:presLayoutVars>
          <dgm:chMax val="0"/>
          <dgm:chPref val="0"/>
          <dgm:bulletEnabled val="1"/>
        </dgm:presLayoutVars>
      </dgm:prSet>
      <dgm:spPr/>
      <dgm:t>
        <a:bodyPr/>
        <a:lstStyle/>
        <a:p>
          <a:endParaRPr lang="en-US"/>
        </a:p>
      </dgm:t>
    </dgm:pt>
    <dgm:pt modelId="{6A1F5BCC-F518-1048-95A4-0EF4D476C496}" type="pres">
      <dgm:prSet presAssocID="{98BF7E66-CC66-9D43-95A0-6576D9B0BA89}" presName="circ2" presStyleLbl="vennNode1" presStyleIdx="1" presStyleCnt="2" custLinFactNeighborX="6354" custLinFactNeighborY="0"/>
      <dgm:spPr/>
      <dgm:t>
        <a:bodyPr/>
        <a:lstStyle/>
        <a:p>
          <a:endParaRPr lang="en-US"/>
        </a:p>
      </dgm:t>
    </dgm:pt>
    <dgm:pt modelId="{A66F9882-90E2-8145-BBAD-78D91EA63DB9}" type="pres">
      <dgm:prSet presAssocID="{98BF7E66-CC66-9D43-95A0-6576D9B0BA89}" presName="circ2Tx" presStyleLbl="revTx" presStyleIdx="0" presStyleCnt="0">
        <dgm:presLayoutVars>
          <dgm:chMax val="0"/>
          <dgm:chPref val="0"/>
          <dgm:bulletEnabled val="1"/>
        </dgm:presLayoutVars>
      </dgm:prSet>
      <dgm:spPr/>
      <dgm:t>
        <a:bodyPr/>
        <a:lstStyle/>
        <a:p>
          <a:endParaRPr lang="en-US"/>
        </a:p>
      </dgm:t>
    </dgm:pt>
  </dgm:ptLst>
  <dgm:cxnLst>
    <dgm:cxn modelId="{F3213FEC-4476-E64F-956F-22DAB991A35B}" type="presOf" srcId="{DA2CC69F-B7F6-C14F-A3B9-2E026866D3AB}" destId="{DE5FF373-5C45-834C-AC73-CF83FC77E540}" srcOrd="0" destOrd="0" presId="urn:microsoft.com/office/officeart/2005/8/layout/venn1"/>
    <dgm:cxn modelId="{6C2CC29D-D1F9-6A48-9847-32EE52C08D40}" type="presOf" srcId="{98BF7E66-CC66-9D43-95A0-6576D9B0BA89}" destId="{A66F9882-90E2-8145-BBAD-78D91EA63DB9}" srcOrd="1" destOrd="0" presId="urn:microsoft.com/office/officeart/2005/8/layout/venn1"/>
    <dgm:cxn modelId="{8CA319E0-499F-9843-B0EF-B0B00AE84023}" type="presOf" srcId="{22100243-ACAF-0B4D-9C4C-2761270647ED}" destId="{C99398BC-490C-C245-B1AE-EDFA7D9A52CF}" srcOrd="1" destOrd="0" presId="urn:microsoft.com/office/officeart/2005/8/layout/venn1"/>
    <dgm:cxn modelId="{9A337AA2-3382-BF46-B3DD-21907136EB53}" srcId="{DA2CC69F-B7F6-C14F-A3B9-2E026866D3AB}" destId="{22100243-ACAF-0B4D-9C4C-2761270647ED}" srcOrd="0" destOrd="0" parTransId="{55F0341E-6293-1143-AE79-CA36D780BE0C}" sibTransId="{1F24F1F4-7C0C-C44D-8B72-6D8780085D17}"/>
    <dgm:cxn modelId="{F95E3EFB-1377-F742-91B8-FCBC2868ACF4}" type="presOf" srcId="{98BF7E66-CC66-9D43-95A0-6576D9B0BA89}" destId="{6A1F5BCC-F518-1048-95A4-0EF4D476C496}" srcOrd="0" destOrd="0" presId="urn:microsoft.com/office/officeart/2005/8/layout/venn1"/>
    <dgm:cxn modelId="{1D826E6E-A5F1-AC40-972E-E3E2FA5B0BA3}" type="presOf" srcId="{22100243-ACAF-0B4D-9C4C-2761270647ED}" destId="{BB36B06A-C194-5041-8AD9-6F13481F8A54}" srcOrd="0" destOrd="0" presId="urn:microsoft.com/office/officeart/2005/8/layout/venn1"/>
    <dgm:cxn modelId="{9E6159C3-EAB8-BD44-85D8-4CF4E5F0087A}" srcId="{DA2CC69F-B7F6-C14F-A3B9-2E026866D3AB}" destId="{98BF7E66-CC66-9D43-95A0-6576D9B0BA89}" srcOrd="1" destOrd="0" parTransId="{EDB723AD-B324-3344-9948-A4528235DCAF}" sibTransId="{F7E88EB5-B142-5745-9203-776CE4E86767}"/>
    <dgm:cxn modelId="{32AD658F-3A36-A849-9C0C-019428FB2A0A}" type="presParOf" srcId="{DE5FF373-5C45-834C-AC73-CF83FC77E540}" destId="{BB36B06A-C194-5041-8AD9-6F13481F8A54}" srcOrd="0" destOrd="0" presId="urn:microsoft.com/office/officeart/2005/8/layout/venn1"/>
    <dgm:cxn modelId="{EC377E42-E3A8-2F40-A5F3-DC4E28204B5D}" type="presParOf" srcId="{DE5FF373-5C45-834C-AC73-CF83FC77E540}" destId="{C99398BC-490C-C245-B1AE-EDFA7D9A52CF}" srcOrd="1" destOrd="0" presId="urn:microsoft.com/office/officeart/2005/8/layout/venn1"/>
    <dgm:cxn modelId="{A5F4C1DA-A489-6A41-B902-C0427883FE7D}" type="presParOf" srcId="{DE5FF373-5C45-834C-AC73-CF83FC77E540}" destId="{6A1F5BCC-F518-1048-95A4-0EF4D476C496}" srcOrd="2" destOrd="0" presId="urn:microsoft.com/office/officeart/2005/8/layout/venn1"/>
    <dgm:cxn modelId="{68BC9D18-FA9D-E74C-B14D-594997028C74}" type="presParOf" srcId="{DE5FF373-5C45-834C-AC73-CF83FC77E540}" destId="{A66F9882-90E2-8145-BBAD-78D91EA63DB9}" srcOrd="3" destOrd="0" presId="urn:microsoft.com/office/officeart/2005/8/layout/venn1"/>
  </dgm:cxnLst>
  <dgm:bg>
    <a:solidFill>
      <a:schemeClr val="accent5">
        <a:lumMod val="40000"/>
        <a:lumOff val="60000"/>
      </a:schemeClr>
    </a:solidFill>
  </dgm:bg>
  <dgm:whole>
    <a:ln>
      <a:solidFill>
        <a:srgbClr val="36DCD5"/>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0BA6CE5-74A5-0B41-B8BC-A844AACEBCAA}" type="doc">
      <dgm:prSet loTypeId="urn:microsoft.com/office/officeart/2008/layout/VerticalCurvedList" loCatId="process" qsTypeId="urn:microsoft.com/office/officeart/2005/8/quickstyle/simple1" qsCatId="simple" csTypeId="urn:microsoft.com/office/officeart/2005/8/colors/accent1_2" csCatId="accent1" phldr="1"/>
      <dgm:spPr/>
      <dgm:t>
        <a:bodyPr/>
        <a:lstStyle/>
        <a:p>
          <a:endParaRPr lang="en-GB"/>
        </a:p>
      </dgm:t>
    </dgm:pt>
    <dgm:pt modelId="{72E9EBA2-1CDA-DC42-BFF4-F953F79EF3A1}">
      <dgm:prSet custT="1"/>
      <dgm:spPr>
        <a:solidFill>
          <a:schemeClr val="bg2"/>
        </a:solidFill>
        <a:ln>
          <a:solidFill>
            <a:srgbClr val="C00000"/>
          </a:solidFill>
        </a:ln>
      </dgm:spPr>
      <dgm:t>
        <a:bodyPr/>
        <a:lstStyle/>
        <a:p>
          <a:r>
            <a:rPr lang="en-GB" sz="2400" b="1" dirty="0">
              <a:solidFill>
                <a:srgbClr val="C00000"/>
              </a:solidFill>
              <a:latin typeface="ACADEMY ENGRAVED LET PLAIN:1.0" panose="02000000000000000000" pitchFamily="2" charset="0"/>
            </a:rPr>
            <a:t>The Quran today is Same as the Quran that was revealed to the Prophet </a:t>
          </a:r>
          <a:r>
            <a:rPr lang="ar" sz="2400" b="1" i="0" dirty="0">
              <a:solidFill>
                <a:srgbClr val="242A2E"/>
              </a:solidFill>
              <a:effectLst/>
              <a:latin typeface="proxima-nova"/>
            </a:rPr>
            <a:t>ﷺ</a:t>
          </a:r>
          <a:r>
            <a:rPr lang="en-AU" sz="2400" b="1" i="0" dirty="0">
              <a:solidFill>
                <a:srgbClr val="242A2E"/>
              </a:solidFill>
              <a:effectLst/>
              <a:latin typeface="proxima-nova"/>
            </a:rPr>
            <a:t>.</a:t>
          </a:r>
          <a:endParaRPr lang="en-AU" sz="2400" b="1" dirty="0">
            <a:solidFill>
              <a:srgbClr val="C00000"/>
            </a:solidFill>
            <a:latin typeface="ACADEMY ENGRAVED LET PLAIN:1.0" panose="02000000000000000000" pitchFamily="2" charset="0"/>
          </a:endParaRPr>
        </a:p>
      </dgm:t>
    </dgm:pt>
    <dgm:pt modelId="{9FE01A72-B604-DF4C-B75E-F12344F9188E}" type="parTrans" cxnId="{95942A52-BA42-1747-A34A-C0E96F52A5DA}">
      <dgm:prSet/>
      <dgm:spPr/>
      <dgm:t>
        <a:bodyPr/>
        <a:lstStyle/>
        <a:p>
          <a:endParaRPr lang="en-GB"/>
        </a:p>
      </dgm:t>
    </dgm:pt>
    <dgm:pt modelId="{6A791AAC-4105-244C-B2D1-79EF39CD1261}" type="sibTrans" cxnId="{95942A52-BA42-1747-A34A-C0E96F52A5DA}">
      <dgm:prSet/>
      <dgm:spPr/>
      <dgm:t>
        <a:bodyPr/>
        <a:lstStyle/>
        <a:p>
          <a:endParaRPr lang="en-GB"/>
        </a:p>
      </dgm:t>
    </dgm:pt>
    <dgm:pt modelId="{08DDBE0C-D0EE-B041-A541-030D776ADDC2}">
      <dgm:prSet/>
      <dgm:spPr>
        <a:solidFill>
          <a:schemeClr val="accent4">
            <a:lumMod val="40000"/>
            <a:lumOff val="60000"/>
          </a:schemeClr>
        </a:solidFill>
        <a:ln>
          <a:solidFill>
            <a:srgbClr val="C00000"/>
          </a:solidFill>
        </a:ln>
      </dgm:spPr>
      <dgm:t>
        <a:bodyPr/>
        <a:lstStyle/>
        <a:p>
          <a:r>
            <a:rPr lang="en-GB" b="1" dirty="0">
              <a:solidFill>
                <a:srgbClr val="C00000"/>
              </a:solidFill>
              <a:latin typeface="ACADEMY ENGRAVED LET PLAIN:1.0" panose="02000000000000000000" pitchFamily="2" charset="0"/>
            </a:rPr>
            <a:t>There is No corruption has taken place in the transmission of the Massage. </a:t>
          </a:r>
          <a:endParaRPr lang="en-AU" b="1" dirty="0">
            <a:solidFill>
              <a:srgbClr val="C00000"/>
            </a:solidFill>
            <a:latin typeface="ACADEMY ENGRAVED LET PLAIN:1.0" panose="02000000000000000000" pitchFamily="2" charset="0"/>
          </a:endParaRPr>
        </a:p>
      </dgm:t>
    </dgm:pt>
    <dgm:pt modelId="{76C20DEF-A217-E846-982E-6B32D614FBD5}" type="parTrans" cxnId="{ACD51119-49C8-4346-8910-3617319ECC8C}">
      <dgm:prSet/>
      <dgm:spPr/>
      <dgm:t>
        <a:bodyPr/>
        <a:lstStyle/>
        <a:p>
          <a:endParaRPr lang="en-GB"/>
        </a:p>
      </dgm:t>
    </dgm:pt>
    <dgm:pt modelId="{BF1EF3B0-DE8B-1A48-8328-25E19BF9DA8A}" type="sibTrans" cxnId="{ACD51119-49C8-4346-8910-3617319ECC8C}">
      <dgm:prSet/>
      <dgm:spPr/>
      <dgm:t>
        <a:bodyPr/>
        <a:lstStyle/>
        <a:p>
          <a:endParaRPr lang="en-GB"/>
        </a:p>
      </dgm:t>
    </dgm:pt>
    <dgm:pt modelId="{6E4AEBE0-CB25-B74C-B7D1-0A06F211F049}">
      <dgm:prSet/>
      <dgm:spPr>
        <a:solidFill>
          <a:schemeClr val="accent5">
            <a:lumMod val="40000"/>
            <a:lumOff val="60000"/>
          </a:schemeClr>
        </a:solidFill>
        <a:ln>
          <a:solidFill>
            <a:srgbClr val="C00000"/>
          </a:solidFill>
        </a:ln>
      </dgm:spPr>
      <dgm:t>
        <a:bodyPr/>
        <a:lstStyle/>
        <a:p>
          <a:r>
            <a:rPr lang="en-GB" b="1" dirty="0">
              <a:solidFill>
                <a:srgbClr val="C00000"/>
              </a:solidFill>
              <a:latin typeface="ACADEMY ENGRAVED LET PLAIN:1.0" panose="02000000000000000000" pitchFamily="2" charset="0"/>
            </a:rPr>
            <a:t>The Quran has survived history perfectly preserved</a:t>
          </a:r>
          <a:r>
            <a:rPr lang="en-GB" dirty="0">
              <a:solidFill>
                <a:srgbClr val="C00000"/>
              </a:solidFill>
            </a:rPr>
            <a:t>.</a:t>
          </a:r>
          <a:endParaRPr lang="en-AU" dirty="0">
            <a:solidFill>
              <a:srgbClr val="C00000"/>
            </a:solidFill>
          </a:endParaRPr>
        </a:p>
      </dgm:t>
    </dgm:pt>
    <dgm:pt modelId="{A7E75460-CC9F-794F-9428-5BD60399073C}" type="parTrans" cxnId="{7A0EBD3C-DD93-0F47-9E16-B45B8D15280A}">
      <dgm:prSet/>
      <dgm:spPr/>
      <dgm:t>
        <a:bodyPr/>
        <a:lstStyle/>
        <a:p>
          <a:endParaRPr lang="en-GB"/>
        </a:p>
      </dgm:t>
    </dgm:pt>
    <dgm:pt modelId="{EE48BE3E-F020-3F40-85E9-823CB92B2C09}" type="sibTrans" cxnId="{7A0EBD3C-DD93-0F47-9E16-B45B8D15280A}">
      <dgm:prSet/>
      <dgm:spPr/>
      <dgm:t>
        <a:bodyPr/>
        <a:lstStyle/>
        <a:p>
          <a:endParaRPr lang="en-GB"/>
        </a:p>
      </dgm:t>
    </dgm:pt>
    <dgm:pt modelId="{2D97945A-B605-D24C-8ADC-212EADFFD4A9}">
      <dgm:prSet/>
      <dgm:spPr>
        <a:solidFill>
          <a:schemeClr val="accent6">
            <a:lumMod val="40000"/>
            <a:lumOff val="60000"/>
          </a:schemeClr>
        </a:solidFill>
        <a:ln>
          <a:solidFill>
            <a:srgbClr val="C00000"/>
          </a:solidFill>
        </a:ln>
      </dgm:spPr>
      <dgm:t>
        <a:bodyPr/>
        <a:lstStyle/>
        <a:p>
          <a:r>
            <a:rPr lang="en-GB" b="1" dirty="0">
              <a:solidFill>
                <a:srgbClr val="C00000"/>
              </a:solidFill>
              <a:latin typeface="ACADEMY ENGRAVED LET PLAIN:1.0" panose="02000000000000000000" pitchFamily="2" charset="0"/>
            </a:rPr>
            <a:t>The Quran is God words, Attribute. So its not a human product.  </a:t>
          </a:r>
          <a:endParaRPr lang="en-AU" b="1" dirty="0">
            <a:solidFill>
              <a:srgbClr val="C00000"/>
            </a:solidFill>
            <a:latin typeface="ACADEMY ENGRAVED LET PLAIN:1.0" panose="02000000000000000000" pitchFamily="2" charset="0"/>
          </a:endParaRPr>
        </a:p>
      </dgm:t>
    </dgm:pt>
    <dgm:pt modelId="{28460D86-D065-A14C-BDC1-B0D8F13B43B6}" type="parTrans" cxnId="{11A6EEC5-6437-9144-8D5A-47710D34521B}">
      <dgm:prSet/>
      <dgm:spPr/>
      <dgm:t>
        <a:bodyPr/>
        <a:lstStyle/>
        <a:p>
          <a:endParaRPr lang="en-GB"/>
        </a:p>
      </dgm:t>
    </dgm:pt>
    <dgm:pt modelId="{C2124A13-72B3-E143-A438-7DBD3222843E}" type="sibTrans" cxnId="{11A6EEC5-6437-9144-8D5A-47710D34521B}">
      <dgm:prSet/>
      <dgm:spPr/>
      <dgm:t>
        <a:bodyPr/>
        <a:lstStyle/>
        <a:p>
          <a:endParaRPr lang="en-GB"/>
        </a:p>
      </dgm:t>
    </dgm:pt>
    <dgm:pt modelId="{E63A6D91-79C0-0C41-95A5-371D860AFE6D}" type="pres">
      <dgm:prSet presAssocID="{40BA6CE5-74A5-0B41-B8BC-A844AACEBCAA}" presName="Name0" presStyleCnt="0">
        <dgm:presLayoutVars>
          <dgm:chMax val="7"/>
          <dgm:chPref val="7"/>
          <dgm:dir/>
        </dgm:presLayoutVars>
      </dgm:prSet>
      <dgm:spPr/>
      <dgm:t>
        <a:bodyPr/>
        <a:lstStyle/>
        <a:p>
          <a:endParaRPr lang="en-US"/>
        </a:p>
      </dgm:t>
    </dgm:pt>
    <dgm:pt modelId="{7DA0F690-FA7B-DD47-AB9F-617A07846F0C}" type="pres">
      <dgm:prSet presAssocID="{40BA6CE5-74A5-0B41-B8BC-A844AACEBCAA}" presName="Name1" presStyleCnt="0"/>
      <dgm:spPr/>
    </dgm:pt>
    <dgm:pt modelId="{6E850D77-1F88-CA48-BED6-F5C33B898062}" type="pres">
      <dgm:prSet presAssocID="{40BA6CE5-74A5-0B41-B8BC-A844AACEBCAA}" presName="cycle" presStyleCnt="0"/>
      <dgm:spPr/>
    </dgm:pt>
    <dgm:pt modelId="{16D8617E-D08F-7E41-8CF1-E5AE4773D353}" type="pres">
      <dgm:prSet presAssocID="{40BA6CE5-74A5-0B41-B8BC-A844AACEBCAA}" presName="srcNode" presStyleLbl="node1" presStyleIdx="0" presStyleCnt="4"/>
      <dgm:spPr/>
    </dgm:pt>
    <dgm:pt modelId="{A9F6EFB3-CBCA-F145-BEEE-580778AA1094}" type="pres">
      <dgm:prSet presAssocID="{40BA6CE5-74A5-0B41-B8BC-A844AACEBCAA}" presName="conn" presStyleLbl="parChTrans1D2" presStyleIdx="0" presStyleCnt="1" custScaleX="93608" custLinFactNeighborX="-1214" custLinFactNeighborY="173"/>
      <dgm:spPr/>
      <dgm:t>
        <a:bodyPr/>
        <a:lstStyle/>
        <a:p>
          <a:endParaRPr lang="en-US"/>
        </a:p>
      </dgm:t>
    </dgm:pt>
    <dgm:pt modelId="{D89B3B1D-C8E9-1748-AA17-91FAC6E02FE5}" type="pres">
      <dgm:prSet presAssocID="{40BA6CE5-74A5-0B41-B8BC-A844AACEBCAA}" presName="extraNode" presStyleLbl="node1" presStyleIdx="0" presStyleCnt="4"/>
      <dgm:spPr/>
    </dgm:pt>
    <dgm:pt modelId="{64796DB1-C317-D646-9537-C1129337574A}" type="pres">
      <dgm:prSet presAssocID="{40BA6CE5-74A5-0B41-B8BC-A844AACEBCAA}" presName="dstNode" presStyleLbl="node1" presStyleIdx="0" presStyleCnt="4"/>
      <dgm:spPr/>
    </dgm:pt>
    <dgm:pt modelId="{5D68464E-CADF-0C4B-BFAA-2C5D2B3D6259}" type="pres">
      <dgm:prSet presAssocID="{72E9EBA2-1CDA-DC42-BFF4-F953F79EF3A1}" presName="text_1" presStyleLbl="node1" presStyleIdx="0" presStyleCnt="4" custScaleX="97913">
        <dgm:presLayoutVars>
          <dgm:bulletEnabled val="1"/>
        </dgm:presLayoutVars>
      </dgm:prSet>
      <dgm:spPr/>
      <dgm:t>
        <a:bodyPr/>
        <a:lstStyle/>
        <a:p>
          <a:endParaRPr lang="en-US"/>
        </a:p>
      </dgm:t>
    </dgm:pt>
    <dgm:pt modelId="{456950AE-2720-3B44-B412-718D506D0E28}" type="pres">
      <dgm:prSet presAssocID="{72E9EBA2-1CDA-DC42-BFF4-F953F79EF3A1}" presName="accent_1" presStyleCnt="0"/>
      <dgm:spPr/>
    </dgm:pt>
    <dgm:pt modelId="{DBF081F0-14EC-6C43-8F65-9D60DA36F1DC}" type="pres">
      <dgm:prSet presAssocID="{72E9EBA2-1CDA-DC42-BFF4-F953F79EF3A1}" presName="accentRepeatNode" presStyleLbl="solidFgAcc1" presStyleIdx="0" presStyleCnt="4"/>
      <dgm:spPr>
        <a:solidFill>
          <a:schemeClr val="accent1">
            <a:lumMod val="60000"/>
            <a:lumOff val="40000"/>
          </a:schemeClr>
        </a:solidFill>
      </dgm:spPr>
    </dgm:pt>
    <dgm:pt modelId="{27E7DA87-4D9B-764B-9B8B-B03BB7C5987E}" type="pres">
      <dgm:prSet presAssocID="{08DDBE0C-D0EE-B041-A541-030D776ADDC2}" presName="text_2" presStyleLbl="node1" presStyleIdx="1" presStyleCnt="4">
        <dgm:presLayoutVars>
          <dgm:bulletEnabled val="1"/>
        </dgm:presLayoutVars>
      </dgm:prSet>
      <dgm:spPr/>
      <dgm:t>
        <a:bodyPr/>
        <a:lstStyle/>
        <a:p>
          <a:endParaRPr lang="en-US"/>
        </a:p>
      </dgm:t>
    </dgm:pt>
    <dgm:pt modelId="{44A5617C-8346-E849-A01E-D288888421F3}" type="pres">
      <dgm:prSet presAssocID="{08DDBE0C-D0EE-B041-A541-030D776ADDC2}" presName="accent_2" presStyleCnt="0"/>
      <dgm:spPr/>
    </dgm:pt>
    <dgm:pt modelId="{B16CE744-1A08-4344-8E6E-B71369194831}" type="pres">
      <dgm:prSet presAssocID="{08DDBE0C-D0EE-B041-A541-030D776ADDC2}" presName="accentRepeatNode" presStyleLbl="solidFgAcc1" presStyleIdx="1" presStyleCnt="4"/>
      <dgm:spPr>
        <a:solidFill>
          <a:srgbClr val="DCD1A4"/>
        </a:solidFill>
      </dgm:spPr>
    </dgm:pt>
    <dgm:pt modelId="{B5D5B97C-49C3-7A48-8E3B-98236E7637E1}" type="pres">
      <dgm:prSet presAssocID="{6E4AEBE0-CB25-B74C-B7D1-0A06F211F049}" presName="text_3" presStyleLbl="node1" presStyleIdx="2" presStyleCnt="4">
        <dgm:presLayoutVars>
          <dgm:bulletEnabled val="1"/>
        </dgm:presLayoutVars>
      </dgm:prSet>
      <dgm:spPr/>
      <dgm:t>
        <a:bodyPr/>
        <a:lstStyle/>
        <a:p>
          <a:endParaRPr lang="en-US"/>
        </a:p>
      </dgm:t>
    </dgm:pt>
    <dgm:pt modelId="{949D319E-9086-5E47-944B-BB14A2ECBBDE}" type="pres">
      <dgm:prSet presAssocID="{6E4AEBE0-CB25-B74C-B7D1-0A06F211F049}" presName="accent_3" presStyleCnt="0"/>
      <dgm:spPr/>
    </dgm:pt>
    <dgm:pt modelId="{4AF889B0-4C99-6B4D-8F82-25EE7E363223}" type="pres">
      <dgm:prSet presAssocID="{6E4AEBE0-CB25-B74C-B7D1-0A06F211F049}" presName="accentRepeatNode" presStyleLbl="solidFgAcc1" presStyleIdx="2" presStyleCnt="4"/>
      <dgm:spPr>
        <a:solidFill>
          <a:schemeClr val="accent6">
            <a:lumMod val="60000"/>
            <a:lumOff val="40000"/>
          </a:schemeClr>
        </a:solidFill>
      </dgm:spPr>
    </dgm:pt>
    <dgm:pt modelId="{C24934CF-64DE-E841-84DF-B1A80976C35B}" type="pres">
      <dgm:prSet presAssocID="{2D97945A-B605-D24C-8ADC-212EADFFD4A9}" presName="text_4" presStyleLbl="node1" presStyleIdx="3" presStyleCnt="4">
        <dgm:presLayoutVars>
          <dgm:bulletEnabled val="1"/>
        </dgm:presLayoutVars>
      </dgm:prSet>
      <dgm:spPr/>
      <dgm:t>
        <a:bodyPr/>
        <a:lstStyle/>
        <a:p>
          <a:endParaRPr lang="en-US"/>
        </a:p>
      </dgm:t>
    </dgm:pt>
    <dgm:pt modelId="{482E2C2F-2834-A04D-8071-E1E1594E1C3D}" type="pres">
      <dgm:prSet presAssocID="{2D97945A-B605-D24C-8ADC-212EADFFD4A9}" presName="accent_4" presStyleCnt="0"/>
      <dgm:spPr/>
    </dgm:pt>
    <dgm:pt modelId="{E9BFF637-4D68-9143-8332-762AB5E62EAA}" type="pres">
      <dgm:prSet presAssocID="{2D97945A-B605-D24C-8ADC-212EADFFD4A9}" presName="accentRepeatNode" presStyleLbl="solidFgAcc1" presStyleIdx="3" presStyleCnt="4"/>
      <dgm:spPr>
        <a:solidFill>
          <a:schemeClr val="accent4">
            <a:lumMod val="75000"/>
          </a:schemeClr>
        </a:solidFill>
      </dgm:spPr>
    </dgm:pt>
  </dgm:ptLst>
  <dgm:cxnLst>
    <dgm:cxn modelId="{95942A52-BA42-1747-A34A-C0E96F52A5DA}" srcId="{40BA6CE5-74A5-0B41-B8BC-A844AACEBCAA}" destId="{72E9EBA2-1CDA-DC42-BFF4-F953F79EF3A1}" srcOrd="0" destOrd="0" parTransId="{9FE01A72-B604-DF4C-B75E-F12344F9188E}" sibTransId="{6A791AAC-4105-244C-B2D1-79EF39CD1261}"/>
    <dgm:cxn modelId="{B9233A2E-EC35-054F-867B-9FAF7B513CB8}" type="presOf" srcId="{40BA6CE5-74A5-0B41-B8BC-A844AACEBCAA}" destId="{E63A6D91-79C0-0C41-95A5-371D860AFE6D}" srcOrd="0" destOrd="0" presId="urn:microsoft.com/office/officeart/2008/layout/VerticalCurvedList"/>
    <dgm:cxn modelId="{7A0EBD3C-DD93-0F47-9E16-B45B8D15280A}" srcId="{40BA6CE5-74A5-0B41-B8BC-A844AACEBCAA}" destId="{6E4AEBE0-CB25-B74C-B7D1-0A06F211F049}" srcOrd="2" destOrd="0" parTransId="{A7E75460-CC9F-794F-9428-5BD60399073C}" sibTransId="{EE48BE3E-F020-3F40-85E9-823CB92B2C09}"/>
    <dgm:cxn modelId="{0374F943-85DD-214A-A48C-D540382E0B24}" type="presOf" srcId="{6A791AAC-4105-244C-B2D1-79EF39CD1261}" destId="{A9F6EFB3-CBCA-F145-BEEE-580778AA1094}" srcOrd="0" destOrd="0" presId="urn:microsoft.com/office/officeart/2008/layout/VerticalCurvedList"/>
    <dgm:cxn modelId="{9B5931E7-F213-CB42-A747-12412B366507}" type="presOf" srcId="{08DDBE0C-D0EE-B041-A541-030D776ADDC2}" destId="{27E7DA87-4D9B-764B-9B8B-B03BB7C5987E}" srcOrd="0" destOrd="0" presId="urn:microsoft.com/office/officeart/2008/layout/VerticalCurvedList"/>
    <dgm:cxn modelId="{ACD51119-49C8-4346-8910-3617319ECC8C}" srcId="{40BA6CE5-74A5-0B41-B8BC-A844AACEBCAA}" destId="{08DDBE0C-D0EE-B041-A541-030D776ADDC2}" srcOrd="1" destOrd="0" parTransId="{76C20DEF-A217-E846-982E-6B32D614FBD5}" sibTransId="{BF1EF3B0-DE8B-1A48-8328-25E19BF9DA8A}"/>
    <dgm:cxn modelId="{0AEAFCEA-506B-2B43-872A-AF42177C5B44}" type="presOf" srcId="{2D97945A-B605-D24C-8ADC-212EADFFD4A9}" destId="{C24934CF-64DE-E841-84DF-B1A80976C35B}" srcOrd="0" destOrd="0" presId="urn:microsoft.com/office/officeart/2008/layout/VerticalCurvedList"/>
    <dgm:cxn modelId="{1E833ACD-B23B-7C4C-8EE9-3AF89E6A9746}" type="presOf" srcId="{72E9EBA2-1CDA-DC42-BFF4-F953F79EF3A1}" destId="{5D68464E-CADF-0C4B-BFAA-2C5D2B3D6259}" srcOrd="0" destOrd="0" presId="urn:microsoft.com/office/officeart/2008/layout/VerticalCurvedList"/>
    <dgm:cxn modelId="{11A6EEC5-6437-9144-8D5A-47710D34521B}" srcId="{40BA6CE5-74A5-0B41-B8BC-A844AACEBCAA}" destId="{2D97945A-B605-D24C-8ADC-212EADFFD4A9}" srcOrd="3" destOrd="0" parTransId="{28460D86-D065-A14C-BDC1-B0D8F13B43B6}" sibTransId="{C2124A13-72B3-E143-A438-7DBD3222843E}"/>
    <dgm:cxn modelId="{3CB4D6B7-1562-1E4A-993E-0D58E390015D}" type="presOf" srcId="{6E4AEBE0-CB25-B74C-B7D1-0A06F211F049}" destId="{B5D5B97C-49C3-7A48-8E3B-98236E7637E1}" srcOrd="0" destOrd="0" presId="urn:microsoft.com/office/officeart/2008/layout/VerticalCurvedList"/>
    <dgm:cxn modelId="{E83E6644-8BA6-3742-AC2B-52E2166F665F}" type="presParOf" srcId="{E63A6D91-79C0-0C41-95A5-371D860AFE6D}" destId="{7DA0F690-FA7B-DD47-AB9F-617A07846F0C}" srcOrd="0" destOrd="0" presId="urn:microsoft.com/office/officeart/2008/layout/VerticalCurvedList"/>
    <dgm:cxn modelId="{810389E7-5BA1-1D47-B6EF-F61AE9F5F91F}" type="presParOf" srcId="{7DA0F690-FA7B-DD47-AB9F-617A07846F0C}" destId="{6E850D77-1F88-CA48-BED6-F5C33B898062}" srcOrd="0" destOrd="0" presId="urn:microsoft.com/office/officeart/2008/layout/VerticalCurvedList"/>
    <dgm:cxn modelId="{17A53FE7-FE17-8E41-957C-6213DF63B6E6}" type="presParOf" srcId="{6E850D77-1F88-CA48-BED6-F5C33B898062}" destId="{16D8617E-D08F-7E41-8CF1-E5AE4773D353}" srcOrd="0" destOrd="0" presId="urn:microsoft.com/office/officeart/2008/layout/VerticalCurvedList"/>
    <dgm:cxn modelId="{C9EE38B4-56FA-474B-8424-B03398368005}" type="presParOf" srcId="{6E850D77-1F88-CA48-BED6-F5C33B898062}" destId="{A9F6EFB3-CBCA-F145-BEEE-580778AA1094}" srcOrd="1" destOrd="0" presId="urn:microsoft.com/office/officeart/2008/layout/VerticalCurvedList"/>
    <dgm:cxn modelId="{04A81FD9-B48C-E544-A9B0-938D1AD72C03}" type="presParOf" srcId="{6E850D77-1F88-CA48-BED6-F5C33B898062}" destId="{D89B3B1D-C8E9-1748-AA17-91FAC6E02FE5}" srcOrd="2" destOrd="0" presId="urn:microsoft.com/office/officeart/2008/layout/VerticalCurvedList"/>
    <dgm:cxn modelId="{315B9FB3-3EA2-AD4E-988D-AA3A1DDF0B4F}" type="presParOf" srcId="{6E850D77-1F88-CA48-BED6-F5C33B898062}" destId="{64796DB1-C317-D646-9537-C1129337574A}" srcOrd="3" destOrd="0" presId="urn:microsoft.com/office/officeart/2008/layout/VerticalCurvedList"/>
    <dgm:cxn modelId="{C96D567E-C223-964E-B659-AD63EE8B69C3}" type="presParOf" srcId="{7DA0F690-FA7B-DD47-AB9F-617A07846F0C}" destId="{5D68464E-CADF-0C4B-BFAA-2C5D2B3D6259}" srcOrd="1" destOrd="0" presId="urn:microsoft.com/office/officeart/2008/layout/VerticalCurvedList"/>
    <dgm:cxn modelId="{04BD0469-FCC6-1B4E-9DE1-74C7EAD2C10A}" type="presParOf" srcId="{7DA0F690-FA7B-DD47-AB9F-617A07846F0C}" destId="{456950AE-2720-3B44-B412-718D506D0E28}" srcOrd="2" destOrd="0" presId="urn:microsoft.com/office/officeart/2008/layout/VerticalCurvedList"/>
    <dgm:cxn modelId="{6A953075-4622-B945-9238-347FD8AA2C79}" type="presParOf" srcId="{456950AE-2720-3B44-B412-718D506D0E28}" destId="{DBF081F0-14EC-6C43-8F65-9D60DA36F1DC}" srcOrd="0" destOrd="0" presId="urn:microsoft.com/office/officeart/2008/layout/VerticalCurvedList"/>
    <dgm:cxn modelId="{05CDB284-CAFE-FC41-9DF2-8DE721CA6904}" type="presParOf" srcId="{7DA0F690-FA7B-DD47-AB9F-617A07846F0C}" destId="{27E7DA87-4D9B-764B-9B8B-B03BB7C5987E}" srcOrd="3" destOrd="0" presId="urn:microsoft.com/office/officeart/2008/layout/VerticalCurvedList"/>
    <dgm:cxn modelId="{8999F3EB-9ABE-5945-B8C0-5F55B57E0206}" type="presParOf" srcId="{7DA0F690-FA7B-DD47-AB9F-617A07846F0C}" destId="{44A5617C-8346-E849-A01E-D288888421F3}" srcOrd="4" destOrd="0" presId="urn:microsoft.com/office/officeart/2008/layout/VerticalCurvedList"/>
    <dgm:cxn modelId="{3457CF23-BEB7-CA41-B919-AA2EFFFE12C2}" type="presParOf" srcId="{44A5617C-8346-E849-A01E-D288888421F3}" destId="{B16CE744-1A08-4344-8E6E-B71369194831}" srcOrd="0" destOrd="0" presId="urn:microsoft.com/office/officeart/2008/layout/VerticalCurvedList"/>
    <dgm:cxn modelId="{631AF66A-4CBD-AC4D-AF7E-C2743707DC80}" type="presParOf" srcId="{7DA0F690-FA7B-DD47-AB9F-617A07846F0C}" destId="{B5D5B97C-49C3-7A48-8E3B-98236E7637E1}" srcOrd="5" destOrd="0" presId="urn:microsoft.com/office/officeart/2008/layout/VerticalCurvedList"/>
    <dgm:cxn modelId="{020D23CD-BB53-8C41-9776-BAD445435326}" type="presParOf" srcId="{7DA0F690-FA7B-DD47-AB9F-617A07846F0C}" destId="{949D319E-9086-5E47-944B-BB14A2ECBBDE}" srcOrd="6" destOrd="0" presId="urn:microsoft.com/office/officeart/2008/layout/VerticalCurvedList"/>
    <dgm:cxn modelId="{A1A61BB6-92EA-E74C-AC91-8DC00F73FC34}" type="presParOf" srcId="{949D319E-9086-5E47-944B-BB14A2ECBBDE}" destId="{4AF889B0-4C99-6B4D-8F82-25EE7E363223}" srcOrd="0" destOrd="0" presId="urn:microsoft.com/office/officeart/2008/layout/VerticalCurvedList"/>
    <dgm:cxn modelId="{59915781-6921-3B49-9B7A-D5FFB65CD447}" type="presParOf" srcId="{7DA0F690-FA7B-DD47-AB9F-617A07846F0C}" destId="{C24934CF-64DE-E841-84DF-B1A80976C35B}" srcOrd="7" destOrd="0" presId="urn:microsoft.com/office/officeart/2008/layout/VerticalCurvedList"/>
    <dgm:cxn modelId="{5316F2F4-C83F-2044-8B73-33B9F622215E}" type="presParOf" srcId="{7DA0F690-FA7B-DD47-AB9F-617A07846F0C}" destId="{482E2C2F-2834-A04D-8071-E1E1594E1C3D}" srcOrd="8" destOrd="0" presId="urn:microsoft.com/office/officeart/2008/layout/VerticalCurvedList"/>
    <dgm:cxn modelId="{AA78008A-E969-DC41-BFEB-BF4989AE2915}" type="presParOf" srcId="{482E2C2F-2834-A04D-8071-E1E1594E1C3D}" destId="{E9BFF637-4D68-9143-8332-762AB5E62EAA}"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0.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7C37FAA-72E1-AB49-9407-E463505F563E}">
      <dgm:prSet custT="1"/>
      <dgm:spPr>
        <a:solidFill>
          <a:schemeClr val="accent1">
            <a:alpha val="50000"/>
          </a:schemeClr>
        </a:solidFill>
        <a:ln>
          <a:solidFill>
            <a:srgbClr val="C00000"/>
          </a:solidFill>
        </a:ln>
      </dgm:spPr>
      <dgm:t>
        <a:bodyPr/>
        <a:lstStyle/>
        <a:p>
          <a:pPr algn="ctr"/>
          <a:r>
            <a:rPr lang="en-US" sz="4400" b="1" dirty="0">
              <a:solidFill>
                <a:schemeClr val="accent1">
                  <a:lumMod val="75000"/>
                </a:schemeClr>
              </a:solidFill>
              <a:latin typeface="Monotype Corsiva" panose="03010101010201010101" pitchFamily="66" charset="0"/>
            </a:rPr>
            <a:t>END OF LECTURE 4</a:t>
          </a:r>
          <a:endParaRPr lang="en-AU" sz="4400" b="1" dirty="0">
            <a:solidFill>
              <a:schemeClr val="accent1">
                <a:lumMod val="75000"/>
              </a:schemeClr>
            </a:solidFill>
            <a:latin typeface="Monotype Corsiva" panose="03010101010201010101" pitchFamily="66" charset="0"/>
          </a:endParaRPr>
        </a:p>
      </dgm:t>
    </dgm:pt>
    <dgm:pt modelId="{7E49CC06-8F3D-1D44-9E7F-B730DB77A2D5}" type="parTrans" cxnId="{D2B33671-66D5-C044-858A-E3A8DB19DD66}">
      <dgm:prSet/>
      <dgm:spPr/>
      <dgm:t>
        <a:bodyPr/>
        <a:lstStyle/>
        <a:p>
          <a:endParaRPr lang="en-GB"/>
        </a:p>
      </dgm:t>
    </dgm:pt>
    <dgm:pt modelId="{5794DC60-B3DD-EC49-BCF0-BAFFBB2730AD}" type="sibTrans" cxnId="{D2B33671-66D5-C044-858A-E3A8DB19DD66}">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A4D0091D-CBA7-C146-8A6F-0CB431B8EB30}" type="pres">
      <dgm:prSet presAssocID="{B7C37FAA-72E1-AB49-9407-E463505F563E}" presName="circ1TxSh" presStyleLbl="vennNode1" presStyleIdx="0" presStyleCnt="1"/>
      <dgm:spPr/>
      <dgm:t>
        <a:bodyPr/>
        <a:lstStyle/>
        <a:p>
          <a:endParaRPr lang="en-US"/>
        </a:p>
      </dgm:t>
    </dgm:pt>
  </dgm:ptLst>
  <dgm:cxnLst>
    <dgm:cxn modelId="{D2B33671-66D5-C044-858A-E3A8DB19DD66}" srcId="{1A7ED3C4-25F0-AE4D-BC76-2968299A5D4E}" destId="{B7C37FAA-72E1-AB49-9407-E463505F563E}" srcOrd="0" destOrd="0" parTransId="{7E49CC06-8F3D-1D44-9E7F-B730DB77A2D5}" sibTransId="{5794DC60-B3DD-EC49-BCF0-BAFFBB2730AD}"/>
    <dgm:cxn modelId="{3D30B5DD-68F5-384D-ADCD-36D8D72541E7}" type="presOf" srcId="{B7C37FAA-72E1-AB49-9407-E463505F563E}" destId="{A4D0091D-CBA7-C146-8A6F-0CB431B8EB30}"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4B66909C-3155-114C-A041-1573A54DE242}" type="presParOf" srcId="{D51F023F-58AF-5E4E-86C1-88E5610D20EB}" destId="{A4D0091D-CBA7-C146-8A6F-0CB431B8EB3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1.xml><?xml version="1.0" encoding="utf-8"?>
<dgm:dataModel xmlns:dgm="http://schemas.openxmlformats.org/drawingml/2006/diagram" xmlns:a="http://schemas.openxmlformats.org/drawingml/2006/main">
  <dgm:ptLst>
    <dgm:pt modelId="{D26E8DD3-5D9C-6648-A59D-129D5AB34372}" type="doc">
      <dgm:prSet loTypeId="urn:microsoft.com/office/officeart/2005/8/layout/venn1" loCatId="relationship" qsTypeId="urn:microsoft.com/office/officeart/2005/8/quickstyle/3d9" qsCatId="3D" csTypeId="urn:microsoft.com/office/officeart/2005/8/colors/colorful1" csCatId="colorful" phldr="1"/>
      <dgm:spPr/>
      <dgm:t>
        <a:bodyPr/>
        <a:lstStyle/>
        <a:p>
          <a:endParaRPr lang="en-GB"/>
        </a:p>
      </dgm:t>
    </dgm:pt>
    <dgm:pt modelId="{F21E9217-C114-0B4B-86B7-6C5AF5EADEFC}">
      <dgm:prSet custT="1"/>
      <dgm:spPr/>
      <dgm:t>
        <a:bodyPr/>
        <a:lstStyle/>
        <a:p>
          <a:r>
            <a:rPr lang="en-AU" sz="2400" b="1" dirty="0">
              <a:solidFill>
                <a:schemeClr val="accent4">
                  <a:lumMod val="50000"/>
                </a:schemeClr>
              </a:solidFill>
              <a:latin typeface="Chalkboard" panose="03050602040202020205" pitchFamily="66" charset="77"/>
            </a:rPr>
            <a:t>Lecture 5</a:t>
          </a:r>
        </a:p>
      </dgm:t>
    </dgm:pt>
    <dgm:pt modelId="{A5CE51FC-B88B-7E4E-9F09-76B65DEA4EF7}" type="parTrans" cxnId="{37995BDF-3EC0-844E-A9E5-647546C2E7FD}">
      <dgm:prSet/>
      <dgm:spPr/>
      <dgm:t>
        <a:bodyPr/>
        <a:lstStyle/>
        <a:p>
          <a:endParaRPr lang="en-GB"/>
        </a:p>
      </dgm:t>
    </dgm:pt>
    <dgm:pt modelId="{015E9ED2-5855-534F-A147-2481E6DC3EBB}" type="sibTrans" cxnId="{37995BDF-3EC0-844E-A9E5-647546C2E7FD}">
      <dgm:prSet/>
      <dgm:spPr/>
      <dgm:t>
        <a:bodyPr/>
        <a:lstStyle/>
        <a:p>
          <a:endParaRPr lang="en-GB"/>
        </a:p>
      </dgm:t>
    </dgm:pt>
    <dgm:pt modelId="{2729BF1D-637F-2945-989D-9A97AF33122A}">
      <dgm:prSet custT="1"/>
      <dgm:spPr/>
      <dgm:t>
        <a:bodyPr/>
        <a:lstStyle/>
        <a:p>
          <a:pPr algn="ctr" rtl="1"/>
          <a:r>
            <a:rPr lang="en-AU" sz="2000" b="1" i="0" dirty="0">
              <a:solidFill>
                <a:schemeClr val="accent4">
                  <a:lumMod val="50000"/>
                </a:schemeClr>
              </a:solidFill>
              <a:latin typeface="Chalkboard" panose="03050602040202020205" pitchFamily="66" charset="77"/>
            </a:rPr>
            <a:t> </a:t>
          </a:r>
          <a:r>
            <a:rPr lang="en-AU" sz="2000" b="1" i="0" dirty="0" err="1">
              <a:solidFill>
                <a:schemeClr val="accent4">
                  <a:lumMod val="50000"/>
                </a:schemeClr>
              </a:solidFill>
              <a:latin typeface="Chalkboard" panose="03050602040202020205" pitchFamily="66" charset="77"/>
            </a:rPr>
            <a:t>Qira'atr</a:t>
          </a:r>
          <a:r>
            <a:rPr lang="en-AU" sz="2000" b="1" i="0">
              <a:solidFill>
                <a:schemeClr val="accent4">
                  <a:lumMod val="50000"/>
                </a:schemeClr>
              </a:solidFill>
              <a:latin typeface="Chalkboard" panose="03050602040202020205" pitchFamily="66" charset="77"/>
            </a:rPr>
            <a:t>  &amp; Recitation</a:t>
          </a:r>
          <a:endParaRPr lang="en-AU" sz="2000" b="1" i="0" dirty="0">
            <a:solidFill>
              <a:schemeClr val="accent4">
                <a:lumMod val="50000"/>
              </a:schemeClr>
            </a:solidFill>
            <a:latin typeface="Chalkboard" panose="03050602040202020205" pitchFamily="66" charset="77"/>
          </a:endParaRPr>
        </a:p>
      </dgm:t>
    </dgm:pt>
    <dgm:pt modelId="{5AFE6CD8-DAA4-624A-BA04-AB31355DFEDC}" type="parTrans" cxnId="{0E34767D-CB49-F344-87B7-AEA0C27BF357}">
      <dgm:prSet/>
      <dgm:spPr/>
      <dgm:t>
        <a:bodyPr/>
        <a:lstStyle/>
        <a:p>
          <a:endParaRPr lang="en-GB"/>
        </a:p>
      </dgm:t>
    </dgm:pt>
    <dgm:pt modelId="{267FD5CC-755F-CA48-90E7-4588AA3E3FAB}" type="sibTrans" cxnId="{0E34767D-CB49-F344-87B7-AEA0C27BF357}">
      <dgm:prSet/>
      <dgm:spPr/>
      <dgm:t>
        <a:bodyPr/>
        <a:lstStyle/>
        <a:p>
          <a:endParaRPr lang="en-GB"/>
        </a:p>
      </dgm:t>
    </dgm:pt>
    <dgm:pt modelId="{2F589F61-72ED-8740-9F16-504120F46C49}">
      <dgm:prSet custT="1"/>
      <dgm:spPr/>
      <dgm:t>
        <a:bodyPr/>
        <a:lstStyle/>
        <a:p>
          <a:r>
            <a:rPr lang="en-AU" sz="2400" b="1" i="1" dirty="0">
              <a:solidFill>
                <a:schemeClr val="accent4">
                  <a:lumMod val="50000"/>
                </a:schemeClr>
              </a:solidFill>
              <a:latin typeface="Chalkboard" panose="03050602040202020205" pitchFamily="66" charset="77"/>
            </a:rPr>
            <a:t>Aam</a:t>
          </a:r>
          <a:r>
            <a:rPr lang="en-AU" sz="2400" b="1" dirty="0">
              <a:solidFill>
                <a:schemeClr val="accent4">
                  <a:lumMod val="50000"/>
                </a:schemeClr>
              </a:solidFill>
              <a:latin typeface="Chalkboard" panose="03050602040202020205" pitchFamily="66" charset="77"/>
            </a:rPr>
            <a:t> 'general’ &amp;  </a:t>
          </a:r>
          <a:r>
            <a:rPr lang="en-AU" sz="2400" b="1" i="1" dirty="0" err="1">
              <a:solidFill>
                <a:schemeClr val="accent4">
                  <a:lumMod val="50000"/>
                </a:schemeClr>
              </a:solidFill>
              <a:latin typeface="Chalkboard" panose="03050602040202020205" pitchFamily="66" charset="77"/>
            </a:rPr>
            <a:t>khass</a:t>
          </a:r>
          <a:r>
            <a:rPr lang="en-AU" sz="2400" b="1" dirty="0">
              <a:solidFill>
                <a:schemeClr val="accent4">
                  <a:lumMod val="50000"/>
                </a:schemeClr>
              </a:solidFill>
              <a:latin typeface="Chalkboard" panose="03050602040202020205" pitchFamily="66" charset="77"/>
            </a:rPr>
            <a:t> ‘specific’</a:t>
          </a:r>
        </a:p>
      </dgm:t>
    </dgm:pt>
    <dgm:pt modelId="{8BF91880-E99C-C64F-BD33-C13039287F28}" type="parTrans" cxnId="{FC522BC4-9391-604F-9F04-745B38DB88F0}">
      <dgm:prSet/>
      <dgm:spPr/>
      <dgm:t>
        <a:bodyPr/>
        <a:lstStyle/>
        <a:p>
          <a:endParaRPr lang="en-GB"/>
        </a:p>
      </dgm:t>
    </dgm:pt>
    <dgm:pt modelId="{01D0AFEC-39DF-2F4C-9FF1-E905145A3C99}" type="sibTrans" cxnId="{FC522BC4-9391-604F-9F04-745B38DB88F0}">
      <dgm:prSet/>
      <dgm:spPr/>
      <dgm:t>
        <a:bodyPr/>
        <a:lstStyle/>
        <a:p>
          <a:endParaRPr lang="en-GB"/>
        </a:p>
      </dgm:t>
    </dgm:pt>
    <dgm:pt modelId="{4E9CE8BC-AE85-2343-BD2E-4B7C15F9EE9D}">
      <dgm:prSet custT="1"/>
      <dgm:spPr/>
      <dgm:t>
        <a:bodyPr/>
        <a:lstStyle/>
        <a:p>
          <a:r>
            <a:rPr lang="en-AU" sz="2400" b="1" i="0" dirty="0">
              <a:solidFill>
                <a:schemeClr val="accent4">
                  <a:lumMod val="50000"/>
                </a:schemeClr>
              </a:solidFill>
              <a:latin typeface="Chalkboard" panose="03050602040202020205" pitchFamily="66" charset="77"/>
            </a:rPr>
            <a:t>Mutashabih Unclear’ / Muhkam ‘Clear’ </a:t>
          </a:r>
          <a:endParaRPr lang="en-GB" sz="2400" b="1" dirty="0"/>
        </a:p>
      </dgm:t>
    </dgm:pt>
    <dgm:pt modelId="{CA683ED9-A636-9C46-9038-42F05F9C3B8E}" type="parTrans" cxnId="{04F14BC9-F03D-AA47-9C09-F217FF391FEF}">
      <dgm:prSet/>
      <dgm:spPr/>
      <dgm:t>
        <a:bodyPr/>
        <a:lstStyle/>
        <a:p>
          <a:endParaRPr lang="en-GB"/>
        </a:p>
      </dgm:t>
    </dgm:pt>
    <dgm:pt modelId="{B1E79FB2-B1A0-CA40-A902-E2F3AB44260F}" type="sibTrans" cxnId="{04F14BC9-F03D-AA47-9C09-F217FF391FEF}">
      <dgm:prSet/>
      <dgm:spPr/>
      <dgm:t>
        <a:bodyPr/>
        <a:lstStyle/>
        <a:p>
          <a:endParaRPr lang="en-GB"/>
        </a:p>
      </dgm:t>
    </dgm:pt>
    <dgm:pt modelId="{2417D123-961F-9F4F-B887-BA755F8F73C6}" type="pres">
      <dgm:prSet presAssocID="{D26E8DD3-5D9C-6648-A59D-129D5AB34372}" presName="compositeShape" presStyleCnt="0">
        <dgm:presLayoutVars>
          <dgm:chMax val="7"/>
          <dgm:dir/>
          <dgm:resizeHandles val="exact"/>
        </dgm:presLayoutVars>
      </dgm:prSet>
      <dgm:spPr/>
      <dgm:t>
        <a:bodyPr/>
        <a:lstStyle/>
        <a:p>
          <a:endParaRPr lang="en-US"/>
        </a:p>
      </dgm:t>
    </dgm:pt>
    <dgm:pt modelId="{87E1D475-692B-944A-ADB5-951BD138C444}" type="pres">
      <dgm:prSet presAssocID="{F21E9217-C114-0B4B-86B7-6C5AF5EADEFC}" presName="circ1" presStyleLbl="vennNode1" presStyleIdx="0" presStyleCnt="4" custLinFactNeighborX="14318" custLinFactNeighborY="10635"/>
      <dgm:spPr/>
      <dgm:t>
        <a:bodyPr/>
        <a:lstStyle/>
        <a:p>
          <a:endParaRPr lang="en-US"/>
        </a:p>
      </dgm:t>
    </dgm:pt>
    <dgm:pt modelId="{7624F703-2768-3A44-B898-E2012A931E75}" type="pres">
      <dgm:prSet presAssocID="{F21E9217-C114-0B4B-86B7-6C5AF5EADEFC}" presName="circ1Tx" presStyleLbl="revTx" presStyleIdx="0" presStyleCnt="0">
        <dgm:presLayoutVars>
          <dgm:chMax val="0"/>
          <dgm:chPref val="0"/>
          <dgm:bulletEnabled val="1"/>
        </dgm:presLayoutVars>
      </dgm:prSet>
      <dgm:spPr/>
      <dgm:t>
        <a:bodyPr/>
        <a:lstStyle/>
        <a:p>
          <a:endParaRPr lang="en-US"/>
        </a:p>
      </dgm:t>
    </dgm:pt>
    <dgm:pt modelId="{4D023764-C3A2-EA4C-B72E-D0E63E92956F}" type="pres">
      <dgm:prSet presAssocID="{2729BF1D-637F-2945-989D-9A97AF33122A}" presName="circ2" presStyleLbl="vennNode1" presStyleIdx="1" presStyleCnt="4" custLinFactNeighborX="39218" custLinFactNeighborY="1475"/>
      <dgm:spPr/>
      <dgm:t>
        <a:bodyPr/>
        <a:lstStyle/>
        <a:p>
          <a:endParaRPr lang="en-US"/>
        </a:p>
      </dgm:t>
    </dgm:pt>
    <dgm:pt modelId="{AD97FF33-D456-3D48-BFE4-B2AAE41B8C61}" type="pres">
      <dgm:prSet presAssocID="{2729BF1D-637F-2945-989D-9A97AF33122A}" presName="circ2Tx" presStyleLbl="revTx" presStyleIdx="0" presStyleCnt="0">
        <dgm:presLayoutVars>
          <dgm:chMax val="0"/>
          <dgm:chPref val="0"/>
          <dgm:bulletEnabled val="1"/>
        </dgm:presLayoutVars>
      </dgm:prSet>
      <dgm:spPr/>
      <dgm:t>
        <a:bodyPr/>
        <a:lstStyle/>
        <a:p>
          <a:endParaRPr lang="en-US"/>
        </a:p>
      </dgm:t>
    </dgm:pt>
    <dgm:pt modelId="{C5891001-197C-B741-B129-AC1C1C4CBE6B}" type="pres">
      <dgm:prSet presAssocID="{4E9CE8BC-AE85-2343-BD2E-4B7C15F9EE9D}" presName="circ3" presStyleLbl="vennNode1" presStyleIdx="2" presStyleCnt="4"/>
      <dgm:spPr/>
      <dgm:t>
        <a:bodyPr/>
        <a:lstStyle/>
        <a:p>
          <a:endParaRPr lang="en-US"/>
        </a:p>
      </dgm:t>
    </dgm:pt>
    <dgm:pt modelId="{2E3C4571-5EBB-2B4D-BEC4-4ABA8A17B94C}" type="pres">
      <dgm:prSet presAssocID="{4E9CE8BC-AE85-2343-BD2E-4B7C15F9EE9D}" presName="circ3Tx" presStyleLbl="revTx" presStyleIdx="0" presStyleCnt="0">
        <dgm:presLayoutVars>
          <dgm:chMax val="0"/>
          <dgm:chPref val="0"/>
          <dgm:bulletEnabled val="1"/>
        </dgm:presLayoutVars>
      </dgm:prSet>
      <dgm:spPr/>
      <dgm:t>
        <a:bodyPr/>
        <a:lstStyle/>
        <a:p>
          <a:endParaRPr lang="en-US"/>
        </a:p>
      </dgm:t>
    </dgm:pt>
    <dgm:pt modelId="{B7E7D55C-EAE8-8341-B06D-CA92211E4A03}" type="pres">
      <dgm:prSet presAssocID="{2F589F61-72ED-8740-9F16-504120F46C49}" presName="circ4" presStyleLbl="vennNode1" presStyleIdx="3" presStyleCnt="4"/>
      <dgm:spPr/>
      <dgm:t>
        <a:bodyPr/>
        <a:lstStyle/>
        <a:p>
          <a:endParaRPr lang="en-US"/>
        </a:p>
      </dgm:t>
    </dgm:pt>
    <dgm:pt modelId="{384056A8-CC8C-7540-A29A-2A9328885ADA}" type="pres">
      <dgm:prSet presAssocID="{2F589F61-72ED-8740-9F16-504120F46C49}" presName="circ4Tx" presStyleLbl="revTx" presStyleIdx="0" presStyleCnt="0">
        <dgm:presLayoutVars>
          <dgm:chMax val="0"/>
          <dgm:chPref val="0"/>
          <dgm:bulletEnabled val="1"/>
        </dgm:presLayoutVars>
      </dgm:prSet>
      <dgm:spPr/>
      <dgm:t>
        <a:bodyPr/>
        <a:lstStyle/>
        <a:p>
          <a:endParaRPr lang="en-US"/>
        </a:p>
      </dgm:t>
    </dgm:pt>
  </dgm:ptLst>
  <dgm:cxnLst>
    <dgm:cxn modelId="{30548F72-11F8-6040-A3BC-D78F38C00F7B}" type="presOf" srcId="{2F589F61-72ED-8740-9F16-504120F46C49}" destId="{384056A8-CC8C-7540-A29A-2A9328885ADA}" srcOrd="0" destOrd="0" presId="urn:microsoft.com/office/officeart/2005/8/layout/venn1"/>
    <dgm:cxn modelId="{37995BDF-3EC0-844E-A9E5-647546C2E7FD}" srcId="{D26E8DD3-5D9C-6648-A59D-129D5AB34372}" destId="{F21E9217-C114-0B4B-86B7-6C5AF5EADEFC}" srcOrd="0" destOrd="0" parTransId="{A5CE51FC-B88B-7E4E-9F09-76B65DEA4EF7}" sibTransId="{015E9ED2-5855-534F-A147-2481E6DC3EBB}"/>
    <dgm:cxn modelId="{0E34767D-CB49-F344-87B7-AEA0C27BF357}" srcId="{D26E8DD3-5D9C-6648-A59D-129D5AB34372}" destId="{2729BF1D-637F-2945-989D-9A97AF33122A}" srcOrd="1" destOrd="0" parTransId="{5AFE6CD8-DAA4-624A-BA04-AB31355DFEDC}" sibTransId="{267FD5CC-755F-CA48-90E7-4588AA3E3FAB}"/>
    <dgm:cxn modelId="{91C71E21-4EFB-9A4D-8BC8-961A8DE08AB0}" type="presOf" srcId="{D26E8DD3-5D9C-6648-A59D-129D5AB34372}" destId="{2417D123-961F-9F4F-B887-BA755F8F73C6}" srcOrd="0" destOrd="0" presId="urn:microsoft.com/office/officeart/2005/8/layout/venn1"/>
    <dgm:cxn modelId="{61D9FCC2-6739-2D4F-8827-A0FCA6C8435D}" type="presOf" srcId="{F21E9217-C114-0B4B-86B7-6C5AF5EADEFC}" destId="{7624F703-2768-3A44-B898-E2012A931E75}" srcOrd="0" destOrd="0" presId="urn:microsoft.com/office/officeart/2005/8/layout/venn1"/>
    <dgm:cxn modelId="{04F14BC9-F03D-AA47-9C09-F217FF391FEF}" srcId="{D26E8DD3-5D9C-6648-A59D-129D5AB34372}" destId="{4E9CE8BC-AE85-2343-BD2E-4B7C15F9EE9D}" srcOrd="2" destOrd="0" parTransId="{CA683ED9-A636-9C46-9038-42F05F9C3B8E}" sibTransId="{B1E79FB2-B1A0-CA40-A902-E2F3AB44260F}"/>
    <dgm:cxn modelId="{9DD079EF-603C-1E4B-832F-A6B7253DAC25}" type="presOf" srcId="{4E9CE8BC-AE85-2343-BD2E-4B7C15F9EE9D}" destId="{2E3C4571-5EBB-2B4D-BEC4-4ABA8A17B94C}" srcOrd="0" destOrd="0" presId="urn:microsoft.com/office/officeart/2005/8/layout/venn1"/>
    <dgm:cxn modelId="{FC522BC4-9391-604F-9F04-745B38DB88F0}" srcId="{D26E8DD3-5D9C-6648-A59D-129D5AB34372}" destId="{2F589F61-72ED-8740-9F16-504120F46C49}" srcOrd="3" destOrd="0" parTransId="{8BF91880-E99C-C64F-BD33-C13039287F28}" sibTransId="{01D0AFEC-39DF-2F4C-9FF1-E905145A3C99}"/>
    <dgm:cxn modelId="{8BBF3D35-F6B6-1245-8AF4-8DBAEE662A23}" type="presOf" srcId="{F21E9217-C114-0B4B-86B7-6C5AF5EADEFC}" destId="{87E1D475-692B-944A-ADB5-951BD138C444}" srcOrd="1" destOrd="0" presId="urn:microsoft.com/office/officeart/2005/8/layout/venn1"/>
    <dgm:cxn modelId="{4AEDBDB6-C4A4-1741-BB8C-DD62B3A0D34C}" type="presOf" srcId="{4E9CE8BC-AE85-2343-BD2E-4B7C15F9EE9D}" destId="{C5891001-197C-B741-B129-AC1C1C4CBE6B}" srcOrd="1" destOrd="0" presId="urn:microsoft.com/office/officeart/2005/8/layout/venn1"/>
    <dgm:cxn modelId="{BF01E7BE-52D1-834E-82F5-8A3E719E0011}" type="presOf" srcId="{2729BF1D-637F-2945-989D-9A97AF33122A}" destId="{AD97FF33-D456-3D48-BFE4-B2AAE41B8C61}" srcOrd="0" destOrd="0" presId="urn:microsoft.com/office/officeart/2005/8/layout/venn1"/>
    <dgm:cxn modelId="{653F37A1-8899-B440-9CEC-DB5F73711725}" type="presOf" srcId="{2F589F61-72ED-8740-9F16-504120F46C49}" destId="{B7E7D55C-EAE8-8341-B06D-CA92211E4A03}" srcOrd="1" destOrd="0" presId="urn:microsoft.com/office/officeart/2005/8/layout/venn1"/>
    <dgm:cxn modelId="{3297005C-5232-7440-AA46-B079C2BEF0F6}" type="presOf" srcId="{2729BF1D-637F-2945-989D-9A97AF33122A}" destId="{4D023764-C3A2-EA4C-B72E-D0E63E92956F}" srcOrd="1" destOrd="0" presId="urn:microsoft.com/office/officeart/2005/8/layout/venn1"/>
    <dgm:cxn modelId="{63EC3702-8182-FC4C-A280-FE8474B7C3A3}" type="presParOf" srcId="{2417D123-961F-9F4F-B887-BA755F8F73C6}" destId="{87E1D475-692B-944A-ADB5-951BD138C444}" srcOrd="0" destOrd="0" presId="urn:microsoft.com/office/officeart/2005/8/layout/venn1"/>
    <dgm:cxn modelId="{FEF7B4E1-6A8D-FA4D-8F77-5E2D9CFA493C}" type="presParOf" srcId="{2417D123-961F-9F4F-B887-BA755F8F73C6}" destId="{7624F703-2768-3A44-B898-E2012A931E75}" srcOrd="1" destOrd="0" presId="urn:microsoft.com/office/officeart/2005/8/layout/venn1"/>
    <dgm:cxn modelId="{F62B27C2-06AE-6642-A328-05EB1EB349C3}" type="presParOf" srcId="{2417D123-961F-9F4F-B887-BA755F8F73C6}" destId="{4D023764-C3A2-EA4C-B72E-D0E63E92956F}" srcOrd="2" destOrd="0" presId="urn:microsoft.com/office/officeart/2005/8/layout/venn1"/>
    <dgm:cxn modelId="{EF2CA0E8-1340-844F-88C7-43D114EED168}" type="presParOf" srcId="{2417D123-961F-9F4F-B887-BA755F8F73C6}" destId="{AD97FF33-D456-3D48-BFE4-B2AAE41B8C61}" srcOrd="3" destOrd="0" presId="urn:microsoft.com/office/officeart/2005/8/layout/venn1"/>
    <dgm:cxn modelId="{D5868D4A-3E8E-0B45-95A8-527E13568B3B}" type="presParOf" srcId="{2417D123-961F-9F4F-B887-BA755F8F73C6}" destId="{C5891001-197C-B741-B129-AC1C1C4CBE6B}" srcOrd="4" destOrd="0" presId="urn:microsoft.com/office/officeart/2005/8/layout/venn1"/>
    <dgm:cxn modelId="{B96C3B60-7A62-8440-B805-5FC6220E9AD2}" type="presParOf" srcId="{2417D123-961F-9F4F-B887-BA755F8F73C6}" destId="{2E3C4571-5EBB-2B4D-BEC4-4ABA8A17B94C}" srcOrd="5" destOrd="0" presId="urn:microsoft.com/office/officeart/2005/8/layout/venn1"/>
    <dgm:cxn modelId="{537D505A-C8B3-C14E-984A-B89BCB7C4C58}" type="presParOf" srcId="{2417D123-961F-9F4F-B887-BA755F8F73C6}" destId="{B7E7D55C-EAE8-8341-B06D-CA92211E4A03}" srcOrd="6" destOrd="0" presId="urn:microsoft.com/office/officeart/2005/8/layout/venn1"/>
    <dgm:cxn modelId="{0AFA7F81-2FDE-704F-83F8-8B0092250472}" type="presParOf" srcId="{2417D123-961F-9F4F-B887-BA755F8F73C6}" destId="{384056A8-CC8C-7540-A29A-2A9328885ADA}" srcOrd="7"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2.xml><?xml version="1.0" encoding="utf-8"?>
<dgm:dataModel xmlns:dgm="http://schemas.openxmlformats.org/drawingml/2006/diagram" xmlns:a="http://schemas.openxmlformats.org/drawingml/2006/main">
  <dgm:ptLst>
    <dgm:pt modelId="{97541528-B06F-9845-9B36-C78670E279D4}" type="doc">
      <dgm:prSet loTypeId="urn:microsoft.com/office/officeart/2005/8/layout/bProcess3" loCatId="relationship" qsTypeId="urn:microsoft.com/office/officeart/2005/8/quickstyle/3d5" qsCatId="3D" csTypeId="urn:microsoft.com/office/officeart/2005/8/colors/colorful1" csCatId="colorful" phldr="1"/>
      <dgm:spPr/>
      <dgm:t>
        <a:bodyPr/>
        <a:lstStyle/>
        <a:p>
          <a:endParaRPr lang="en-GB"/>
        </a:p>
      </dgm:t>
    </dgm:pt>
    <dgm:pt modelId="{000AAAFC-D004-354D-AD0D-3E7C8FFB0DF3}">
      <dgm:prSet custT="1"/>
      <dgm:spPr/>
      <dgm:t>
        <a:bodyPr/>
        <a:lstStyle/>
        <a:p>
          <a:r>
            <a:rPr lang="en-AU" sz="1800" b="1" dirty="0">
              <a:solidFill>
                <a:schemeClr val="tx1"/>
              </a:solidFill>
              <a:latin typeface="Chalkboard" panose="03050602040202020205" pitchFamily="66" charset="77"/>
            </a:rPr>
            <a:t>Abu ‘Amr ibn al-‘Alaa</a:t>
          </a:r>
        </a:p>
        <a:p>
          <a:r>
            <a:rPr lang="en-AU" sz="1200" b="1" dirty="0">
              <a:solidFill>
                <a:schemeClr val="tx1"/>
              </a:solidFill>
              <a:latin typeface="Chalkboard" panose="03050602040202020205" pitchFamily="66" charset="77"/>
            </a:rPr>
            <a:t> (d. 771 CE/154 AH) of </a:t>
          </a:r>
          <a:r>
            <a:rPr lang="en-AU" sz="1200" b="1" dirty="0" err="1">
              <a:solidFill>
                <a:schemeClr val="tx1"/>
              </a:solidFill>
              <a:latin typeface="Chalkboard" panose="03050602040202020205" pitchFamily="66" charset="77"/>
            </a:rPr>
            <a:t>Basrah</a:t>
          </a:r>
          <a:r>
            <a:rPr lang="en-AU" sz="1200" b="1" dirty="0">
              <a:solidFill>
                <a:schemeClr val="tx1"/>
              </a:solidFill>
              <a:latin typeface="Chalkboard" panose="03050602040202020205" pitchFamily="66" charset="77"/>
            </a:rPr>
            <a:t> </a:t>
          </a:r>
        </a:p>
      </dgm:t>
    </dgm:pt>
    <dgm:pt modelId="{460F1AD5-2BB9-D545-875B-2400D7493B6D}" type="parTrans" cxnId="{5B11E83A-C5B5-1F48-8ECC-C319F31AF377}">
      <dgm:prSet/>
      <dgm:spPr/>
      <dgm:t>
        <a:bodyPr/>
        <a:lstStyle/>
        <a:p>
          <a:endParaRPr lang="en-GB"/>
        </a:p>
      </dgm:t>
    </dgm:pt>
    <dgm:pt modelId="{9D505297-BB2B-5E40-8698-D26ECC7A652D}" type="sibTrans" cxnId="{5B11E83A-C5B5-1F48-8ECC-C319F31AF377}">
      <dgm:prSet custT="1"/>
      <dgm:spPr/>
      <dgm:t>
        <a:bodyPr/>
        <a:lstStyle/>
        <a:p>
          <a:endParaRPr lang="en-GB" sz="1200" b="1">
            <a:solidFill>
              <a:schemeClr val="tx1"/>
            </a:solidFill>
            <a:latin typeface="Chalkboard" panose="03050602040202020205" pitchFamily="66" charset="77"/>
          </a:endParaRPr>
        </a:p>
      </dgm:t>
    </dgm:pt>
    <dgm:pt modelId="{CD7051BE-4198-9D46-ABA7-1E1993763F93}">
      <dgm:prSet custT="1"/>
      <dgm:spPr/>
      <dgm:t>
        <a:bodyPr/>
        <a:lstStyle/>
        <a:p>
          <a:r>
            <a:rPr lang="en-AU" sz="2000" b="1" dirty="0">
              <a:solidFill>
                <a:schemeClr val="tx1"/>
              </a:solidFill>
              <a:latin typeface="Chalkboard" panose="03050602040202020205" pitchFamily="66" charset="77"/>
            </a:rPr>
            <a:t>Ibn </a:t>
          </a:r>
          <a:r>
            <a:rPr lang="en-AU" sz="2000" b="1" dirty="0" err="1">
              <a:solidFill>
                <a:schemeClr val="tx1"/>
              </a:solidFill>
              <a:latin typeface="Chalkboard" panose="03050602040202020205" pitchFamily="66" charset="77"/>
            </a:rPr>
            <a:t>Katheer</a:t>
          </a:r>
          <a:endParaRPr lang="en-AU" sz="2000" b="1" dirty="0">
            <a:solidFill>
              <a:schemeClr val="tx1"/>
            </a:solidFill>
            <a:latin typeface="Chalkboard" panose="03050602040202020205" pitchFamily="66" charset="77"/>
          </a:endParaRPr>
        </a:p>
        <a:p>
          <a:r>
            <a:rPr lang="en-AU" sz="1200" b="1" dirty="0">
              <a:solidFill>
                <a:schemeClr val="tx1"/>
              </a:solidFill>
              <a:latin typeface="Chalkboard" panose="03050602040202020205" pitchFamily="66" charset="77"/>
            </a:rPr>
            <a:t> (d. 738 CE/119 AH) was among the students of the </a:t>
          </a:r>
          <a:r>
            <a:rPr lang="en-AU" sz="1200" b="1" dirty="0" err="1">
              <a:solidFill>
                <a:schemeClr val="tx1"/>
              </a:solidFill>
              <a:latin typeface="Chalkboard" panose="03050602040202020205" pitchFamily="66" charset="77"/>
            </a:rPr>
            <a:t>sahaabah</a:t>
          </a:r>
          <a:r>
            <a:rPr lang="en-AU" sz="1200" b="1" dirty="0">
              <a:solidFill>
                <a:schemeClr val="tx1"/>
              </a:solidFill>
              <a:latin typeface="Chalkboard" panose="03050602040202020205" pitchFamily="66" charset="77"/>
            </a:rPr>
            <a:t> of Makkah. </a:t>
          </a:r>
        </a:p>
      </dgm:t>
    </dgm:pt>
    <dgm:pt modelId="{2E2E6A75-C1AF-574D-BDCC-2361D6D8966B}" type="parTrans" cxnId="{6C42A3F3-11E4-A149-8C49-327DABC1EBFD}">
      <dgm:prSet/>
      <dgm:spPr/>
      <dgm:t>
        <a:bodyPr/>
        <a:lstStyle/>
        <a:p>
          <a:endParaRPr lang="en-GB"/>
        </a:p>
      </dgm:t>
    </dgm:pt>
    <dgm:pt modelId="{B903D828-1EE0-6F4C-977D-9E44962E81CC}" type="sibTrans" cxnId="{6C42A3F3-11E4-A149-8C49-327DABC1EBFD}">
      <dgm:prSet custT="1"/>
      <dgm:spPr/>
      <dgm:t>
        <a:bodyPr/>
        <a:lstStyle/>
        <a:p>
          <a:endParaRPr lang="en-GB" sz="1200" b="1">
            <a:solidFill>
              <a:schemeClr val="tx1"/>
            </a:solidFill>
            <a:latin typeface="Chalkboard" panose="03050602040202020205" pitchFamily="66" charset="77"/>
          </a:endParaRPr>
        </a:p>
      </dgm:t>
    </dgm:pt>
    <dgm:pt modelId="{1C7CCC55-A498-AF49-9675-42B0E103C81A}">
      <dgm:prSet custT="1"/>
      <dgm:spPr/>
      <dgm:t>
        <a:bodyPr/>
        <a:lstStyle/>
        <a:p>
          <a:r>
            <a:rPr lang="en-AU" sz="1800" b="1" dirty="0" err="1">
              <a:solidFill>
                <a:schemeClr val="tx1"/>
              </a:solidFill>
              <a:latin typeface="Chalkboard" panose="03050602040202020205" pitchFamily="66" charset="77"/>
            </a:rPr>
            <a:t>Naafi</a:t>
          </a:r>
          <a:r>
            <a:rPr lang="en-AU" sz="1200" b="1" dirty="0">
              <a:solidFill>
                <a:schemeClr val="tx1"/>
              </a:solidFill>
              <a:latin typeface="Chalkboard" panose="03050602040202020205" pitchFamily="66" charset="77"/>
            </a:rPr>
            <a:t>‘</a:t>
          </a:r>
        </a:p>
        <a:p>
          <a:r>
            <a:rPr lang="en-AU" sz="1400" b="1" dirty="0">
              <a:solidFill>
                <a:schemeClr val="tx1"/>
              </a:solidFill>
              <a:latin typeface="Chalkboard" panose="03050602040202020205" pitchFamily="66" charset="77"/>
            </a:rPr>
            <a:t> (d. 786 CE/169 AH) was originally from </a:t>
          </a:r>
          <a:r>
            <a:rPr lang="en-AU" sz="1400" b="1" dirty="0" err="1">
              <a:solidFill>
                <a:schemeClr val="tx1"/>
              </a:solidFill>
              <a:latin typeface="Chalkboard" panose="03050602040202020205" pitchFamily="66" charset="77"/>
            </a:rPr>
            <a:t>Isfahaan</a:t>
          </a:r>
          <a:r>
            <a:rPr lang="en-AU" sz="1400" b="1" dirty="0">
              <a:solidFill>
                <a:schemeClr val="tx1"/>
              </a:solidFill>
              <a:latin typeface="Chalkboard" panose="03050602040202020205" pitchFamily="66" charset="77"/>
            </a:rPr>
            <a:t>, and his recitation, as transmitted by two student, </a:t>
          </a:r>
          <a:r>
            <a:rPr lang="en-AU" sz="1400" b="1" dirty="0" err="1">
              <a:solidFill>
                <a:schemeClr val="tx1"/>
              </a:solidFill>
              <a:latin typeface="Chalkboard" panose="03050602040202020205" pitchFamily="66" charset="77"/>
            </a:rPr>
            <a:t>Warsh</a:t>
          </a:r>
          <a:r>
            <a:rPr lang="en-AU" sz="1400" b="1" dirty="0">
              <a:solidFill>
                <a:schemeClr val="tx1"/>
              </a:solidFill>
              <a:latin typeface="Chalkboard" panose="03050602040202020205" pitchFamily="66" charset="77"/>
            </a:rPr>
            <a:t>, </a:t>
          </a:r>
          <a:r>
            <a:rPr lang="en-AU" sz="1400" b="1" dirty="0" err="1">
              <a:solidFill>
                <a:schemeClr val="tx1"/>
              </a:solidFill>
              <a:latin typeface="Chalkboard" panose="03050602040202020205" pitchFamily="66" charset="77"/>
            </a:rPr>
            <a:t>Qaloon</a:t>
          </a:r>
          <a:endParaRPr lang="en-AU" sz="1400" b="1" dirty="0">
            <a:solidFill>
              <a:schemeClr val="tx1"/>
            </a:solidFill>
            <a:latin typeface="Chalkboard" panose="03050602040202020205" pitchFamily="66" charset="77"/>
          </a:endParaRPr>
        </a:p>
      </dgm:t>
    </dgm:pt>
    <dgm:pt modelId="{04650E5A-C889-3B41-A58C-A61821286227}" type="parTrans" cxnId="{848F7C19-D187-534E-9029-11D048D77D25}">
      <dgm:prSet/>
      <dgm:spPr/>
      <dgm:t>
        <a:bodyPr/>
        <a:lstStyle/>
        <a:p>
          <a:endParaRPr lang="en-GB"/>
        </a:p>
      </dgm:t>
    </dgm:pt>
    <dgm:pt modelId="{60119BFC-AF60-C346-8499-AA5C88B9461F}" type="sibTrans" cxnId="{848F7C19-D187-534E-9029-11D048D77D25}">
      <dgm:prSet custT="1"/>
      <dgm:spPr/>
      <dgm:t>
        <a:bodyPr/>
        <a:lstStyle/>
        <a:p>
          <a:endParaRPr lang="en-GB" sz="1200" b="1">
            <a:solidFill>
              <a:schemeClr val="tx1"/>
            </a:solidFill>
            <a:latin typeface="Chalkboard" panose="03050602040202020205" pitchFamily="66" charset="77"/>
          </a:endParaRPr>
        </a:p>
      </dgm:t>
    </dgm:pt>
    <dgm:pt modelId="{727131D9-1411-194B-817E-254A852C14B1}">
      <dgm:prSet custT="1"/>
      <dgm:spPr/>
      <dgm:t>
        <a:bodyPr/>
        <a:lstStyle/>
        <a:p>
          <a:r>
            <a:rPr lang="en-AU" sz="1400" b="1" dirty="0">
              <a:solidFill>
                <a:schemeClr val="tx1"/>
              </a:solidFill>
              <a:latin typeface="Chalkboard" panose="03050602040202020205" pitchFamily="66" charset="77"/>
            </a:rPr>
            <a:t>Ibn ‘Aamir </a:t>
          </a:r>
          <a:r>
            <a:rPr lang="en-AU" sz="1200" b="1" dirty="0">
              <a:solidFill>
                <a:schemeClr val="tx1"/>
              </a:solidFill>
              <a:latin typeface="Chalkboard" panose="03050602040202020205" pitchFamily="66" charset="77"/>
            </a:rPr>
            <a:t>(d. 737 CE/118 AH) was the chief judge (</a:t>
          </a:r>
          <a:r>
            <a:rPr lang="en-AU" sz="1200" b="1" dirty="0" err="1">
              <a:solidFill>
                <a:schemeClr val="tx1"/>
              </a:solidFill>
              <a:latin typeface="Chalkboard" panose="03050602040202020205" pitchFamily="66" charset="77"/>
            </a:rPr>
            <a:t>qaadi</a:t>
          </a:r>
          <a:r>
            <a:rPr lang="en-AU" sz="1200" b="1" dirty="0">
              <a:solidFill>
                <a:schemeClr val="tx1"/>
              </a:solidFill>
              <a:latin typeface="Chalkboard" panose="03050602040202020205" pitchFamily="66" charset="77"/>
            </a:rPr>
            <a:t>) of Damascus during the reign of al-Waleed ibn ‘Abdul Maalik, who, along with the other Umayyad caliphs, made that city his capital. </a:t>
          </a:r>
        </a:p>
      </dgm:t>
    </dgm:pt>
    <dgm:pt modelId="{0CD80F5B-2023-3D4B-8454-118096B64076}" type="parTrans" cxnId="{FE0F8AC6-CA68-1646-BFD9-9F33D8BB5FAD}">
      <dgm:prSet/>
      <dgm:spPr/>
      <dgm:t>
        <a:bodyPr/>
        <a:lstStyle/>
        <a:p>
          <a:endParaRPr lang="en-GB"/>
        </a:p>
      </dgm:t>
    </dgm:pt>
    <dgm:pt modelId="{179C7DFA-20FF-144F-805E-ACC99B08F105}" type="sibTrans" cxnId="{FE0F8AC6-CA68-1646-BFD9-9F33D8BB5FAD}">
      <dgm:prSet custT="1"/>
      <dgm:spPr/>
      <dgm:t>
        <a:bodyPr/>
        <a:lstStyle/>
        <a:p>
          <a:endParaRPr lang="en-GB" sz="1200" b="1">
            <a:solidFill>
              <a:schemeClr val="tx1"/>
            </a:solidFill>
            <a:latin typeface="Chalkboard" panose="03050602040202020205" pitchFamily="66" charset="77"/>
          </a:endParaRPr>
        </a:p>
      </dgm:t>
    </dgm:pt>
    <dgm:pt modelId="{44C2D6A2-46EA-3A48-9B05-EB9CD59EC1CB}">
      <dgm:prSet custT="1"/>
      <dgm:spPr/>
      <dgm:t>
        <a:bodyPr/>
        <a:lstStyle/>
        <a:p>
          <a:r>
            <a:rPr lang="en-AU" sz="1800" b="1" dirty="0">
              <a:solidFill>
                <a:schemeClr val="tx1"/>
              </a:solidFill>
              <a:latin typeface="Chalkboard" panose="03050602040202020205" pitchFamily="66" charset="77"/>
            </a:rPr>
            <a:t>‘</a:t>
          </a:r>
          <a:r>
            <a:rPr lang="en-AU" sz="1800" b="1" dirty="0" err="1">
              <a:solidFill>
                <a:schemeClr val="tx1"/>
              </a:solidFill>
              <a:latin typeface="Chalkboard" panose="03050602040202020205" pitchFamily="66" charset="77"/>
            </a:rPr>
            <a:t>Aasim</a:t>
          </a:r>
          <a:r>
            <a:rPr lang="en-AU" sz="1800" b="1" dirty="0">
              <a:solidFill>
                <a:schemeClr val="tx1"/>
              </a:solidFill>
              <a:latin typeface="Chalkboard" panose="03050602040202020205" pitchFamily="66" charset="77"/>
            </a:rPr>
            <a:t> </a:t>
          </a:r>
          <a:r>
            <a:rPr lang="en-AU" sz="1200" b="1" dirty="0">
              <a:solidFill>
                <a:schemeClr val="tx1"/>
              </a:solidFill>
              <a:latin typeface="Chalkboard" panose="03050602040202020205" pitchFamily="66" charset="77"/>
            </a:rPr>
            <a:t>(d. 746 CE/128 AH) of </a:t>
          </a:r>
          <a:r>
            <a:rPr lang="en-AU" sz="1200" b="1" dirty="0" err="1">
              <a:solidFill>
                <a:schemeClr val="tx1"/>
              </a:solidFill>
              <a:latin typeface="Chalkboard" panose="03050602040202020205" pitchFamily="66" charset="77"/>
            </a:rPr>
            <a:t>Koofah</a:t>
          </a:r>
          <a:r>
            <a:rPr lang="en-AU" sz="1200" b="1" dirty="0">
              <a:solidFill>
                <a:schemeClr val="tx1"/>
              </a:solidFill>
              <a:latin typeface="Chalkboard" panose="03050602040202020205" pitchFamily="66" charset="77"/>
            </a:rPr>
            <a:t> was the narrator of the dominant recitation in current use. His narration, as transmitted by Hafs, is the most common method of narration used in the Muslim world today with the exception of Africa.. </a:t>
          </a:r>
        </a:p>
      </dgm:t>
    </dgm:pt>
    <dgm:pt modelId="{8744D529-7C61-B74F-82B0-FA55360BE829}" type="parTrans" cxnId="{2C7105CF-3779-3749-8582-29F93A8880DE}">
      <dgm:prSet/>
      <dgm:spPr/>
      <dgm:t>
        <a:bodyPr/>
        <a:lstStyle/>
        <a:p>
          <a:endParaRPr lang="en-GB"/>
        </a:p>
      </dgm:t>
    </dgm:pt>
    <dgm:pt modelId="{C074A7AD-2F7B-8C4C-ACD4-3E9BFC95A32B}" type="sibTrans" cxnId="{2C7105CF-3779-3749-8582-29F93A8880DE}">
      <dgm:prSet custT="1"/>
      <dgm:spPr/>
      <dgm:t>
        <a:bodyPr/>
        <a:lstStyle/>
        <a:p>
          <a:endParaRPr lang="en-GB" sz="1200" b="1">
            <a:solidFill>
              <a:schemeClr val="tx1"/>
            </a:solidFill>
            <a:latin typeface="Chalkboard" panose="03050602040202020205" pitchFamily="66" charset="77"/>
          </a:endParaRPr>
        </a:p>
      </dgm:t>
    </dgm:pt>
    <dgm:pt modelId="{43C276D7-3217-1B43-8728-E890C0C7C451}">
      <dgm:prSet custT="1"/>
      <dgm:spPr/>
      <dgm:t>
        <a:bodyPr/>
        <a:lstStyle/>
        <a:p>
          <a:r>
            <a:rPr lang="en-AU" sz="2000" b="1" dirty="0">
              <a:solidFill>
                <a:schemeClr val="tx1"/>
              </a:solidFill>
              <a:latin typeface="Chalkboard" panose="03050602040202020205" pitchFamily="66" charset="77"/>
            </a:rPr>
            <a:t>Al-</a:t>
          </a:r>
          <a:r>
            <a:rPr lang="en-AU" sz="2000" b="1" dirty="0" err="1">
              <a:solidFill>
                <a:schemeClr val="tx1"/>
              </a:solidFill>
              <a:latin typeface="Chalkboard" panose="03050602040202020205" pitchFamily="66" charset="77"/>
            </a:rPr>
            <a:t>Kisaa’ee</a:t>
          </a:r>
          <a:endParaRPr lang="en-AU" sz="2000" b="1" dirty="0">
            <a:solidFill>
              <a:schemeClr val="tx1"/>
            </a:solidFill>
            <a:latin typeface="Chalkboard" panose="03050602040202020205" pitchFamily="66" charset="77"/>
          </a:endParaRPr>
        </a:p>
        <a:p>
          <a:r>
            <a:rPr lang="en-AU" sz="1200" b="1" dirty="0">
              <a:solidFill>
                <a:schemeClr val="tx1"/>
              </a:solidFill>
              <a:latin typeface="Chalkboard" panose="03050602040202020205" pitchFamily="66" charset="77"/>
            </a:rPr>
            <a:t> (d. 805 CE/189 AH) of </a:t>
          </a:r>
          <a:r>
            <a:rPr lang="en-AU" sz="1200" b="1" dirty="0" err="1">
              <a:solidFill>
                <a:schemeClr val="tx1"/>
              </a:solidFill>
              <a:latin typeface="Chalkboard" panose="03050602040202020205" pitchFamily="66" charset="77"/>
            </a:rPr>
            <a:t>Kufah</a:t>
          </a:r>
          <a:r>
            <a:rPr lang="en-AU" sz="1200" b="1" dirty="0">
              <a:solidFill>
                <a:schemeClr val="tx1"/>
              </a:solidFill>
              <a:latin typeface="Chalkboard" panose="03050602040202020205" pitchFamily="66" charset="77"/>
            </a:rPr>
            <a:t> was one of the  foremost grammarians. He played a major role in the formulation of Arabic grammar rules. </a:t>
          </a:r>
        </a:p>
      </dgm:t>
    </dgm:pt>
    <dgm:pt modelId="{E189539F-5684-B542-B0EF-AA73C7DDF757}" type="parTrans" cxnId="{61F39DD7-7F52-8E41-98E8-928A23D960AC}">
      <dgm:prSet/>
      <dgm:spPr/>
      <dgm:t>
        <a:bodyPr/>
        <a:lstStyle/>
        <a:p>
          <a:endParaRPr lang="en-GB"/>
        </a:p>
      </dgm:t>
    </dgm:pt>
    <dgm:pt modelId="{D5D0B84D-8E71-D34A-BCF4-148B4B548BF9}" type="sibTrans" cxnId="{61F39DD7-7F52-8E41-98E8-928A23D960AC}">
      <dgm:prSet custT="1"/>
      <dgm:spPr/>
      <dgm:t>
        <a:bodyPr/>
        <a:lstStyle/>
        <a:p>
          <a:endParaRPr lang="en-GB" sz="1200" b="1">
            <a:solidFill>
              <a:schemeClr val="tx1"/>
            </a:solidFill>
            <a:latin typeface="Chalkboard" panose="03050602040202020205" pitchFamily="66" charset="77"/>
          </a:endParaRPr>
        </a:p>
      </dgm:t>
    </dgm:pt>
    <dgm:pt modelId="{1B8D4D7D-B06E-2445-9753-2BE75CE8AFE6}">
      <dgm:prSet custT="1"/>
      <dgm:spPr/>
      <dgm:t>
        <a:bodyPr/>
        <a:lstStyle/>
        <a:p>
          <a:r>
            <a:rPr lang="en-AU" sz="1800" b="1" dirty="0">
              <a:solidFill>
                <a:schemeClr val="tx1"/>
              </a:solidFill>
              <a:latin typeface="Chalkboard" panose="03050602040202020205" pitchFamily="66" charset="77"/>
            </a:rPr>
            <a:t>Abu </a:t>
          </a:r>
          <a:r>
            <a:rPr lang="en-AU" sz="1800" b="1" dirty="0" err="1">
              <a:solidFill>
                <a:schemeClr val="tx1"/>
              </a:solidFill>
              <a:latin typeface="Chalkboard" panose="03050602040202020205" pitchFamily="66" charset="77"/>
            </a:rPr>
            <a:t>Ja‘far</a:t>
          </a:r>
          <a:endParaRPr lang="en-AU" sz="1800" b="1" dirty="0">
            <a:solidFill>
              <a:schemeClr val="tx1"/>
            </a:solidFill>
            <a:latin typeface="Chalkboard" panose="03050602040202020205" pitchFamily="66" charset="77"/>
          </a:endParaRPr>
        </a:p>
        <a:p>
          <a:r>
            <a:rPr lang="en-AU" sz="1200" b="1" dirty="0">
              <a:solidFill>
                <a:schemeClr val="tx1"/>
              </a:solidFill>
              <a:latin typeface="Chalkboard" panose="03050602040202020205" pitchFamily="66" charset="77"/>
            </a:rPr>
            <a:t> (d. 750 CE/132 AH) of </a:t>
          </a:r>
          <a:r>
            <a:rPr lang="en-AU" sz="1200" b="1" dirty="0" err="1">
              <a:solidFill>
                <a:schemeClr val="tx1"/>
              </a:solidFill>
              <a:latin typeface="Chalkboard" panose="03050602040202020205" pitchFamily="66" charset="77"/>
            </a:rPr>
            <a:t>Madeenah</a:t>
          </a:r>
          <a:r>
            <a:rPr lang="en-AU" sz="1200" b="1" dirty="0">
              <a:solidFill>
                <a:schemeClr val="tx1"/>
              </a:solidFill>
              <a:latin typeface="Chalkboard" panose="03050602040202020205" pitchFamily="66" charset="77"/>
            </a:rPr>
            <a:t>. </a:t>
          </a:r>
        </a:p>
      </dgm:t>
    </dgm:pt>
    <dgm:pt modelId="{F1CD8509-0B5A-5041-B2CC-456EDE7FD1C8}" type="parTrans" cxnId="{A3CCB2C2-0519-5F48-9FE3-9960BBF9403F}">
      <dgm:prSet/>
      <dgm:spPr/>
      <dgm:t>
        <a:bodyPr/>
        <a:lstStyle/>
        <a:p>
          <a:endParaRPr lang="en-GB"/>
        </a:p>
      </dgm:t>
    </dgm:pt>
    <dgm:pt modelId="{EBA68E8A-9C27-FC4C-850E-1EB73686122A}" type="sibTrans" cxnId="{A3CCB2C2-0519-5F48-9FE3-9960BBF9403F}">
      <dgm:prSet custT="1"/>
      <dgm:spPr/>
      <dgm:t>
        <a:bodyPr/>
        <a:lstStyle/>
        <a:p>
          <a:endParaRPr lang="en-GB" sz="1200" b="1">
            <a:solidFill>
              <a:schemeClr val="tx1"/>
            </a:solidFill>
            <a:latin typeface="Chalkboard" panose="03050602040202020205" pitchFamily="66" charset="77"/>
          </a:endParaRPr>
        </a:p>
      </dgm:t>
    </dgm:pt>
    <dgm:pt modelId="{0EB2756F-799F-E049-B4F0-C8BC549FF2FF}">
      <dgm:prSet custT="1"/>
      <dgm:spPr/>
      <dgm:t>
        <a:bodyPr/>
        <a:lstStyle/>
        <a:p>
          <a:r>
            <a:rPr lang="en-AU" sz="2000" b="1" dirty="0" err="1">
              <a:solidFill>
                <a:schemeClr val="tx1"/>
              </a:solidFill>
              <a:latin typeface="Chalkboard" panose="03050602040202020205" pitchFamily="66" charset="77"/>
            </a:rPr>
            <a:t>Ya‘qoob</a:t>
          </a:r>
          <a:r>
            <a:rPr lang="en-AU" sz="2000" b="1" dirty="0">
              <a:solidFill>
                <a:schemeClr val="tx1"/>
              </a:solidFill>
              <a:latin typeface="Chalkboard" panose="03050602040202020205" pitchFamily="66" charset="77"/>
            </a:rPr>
            <a:t> </a:t>
          </a:r>
        </a:p>
        <a:p>
          <a:r>
            <a:rPr lang="en-AU" sz="1200" b="1" dirty="0">
              <a:solidFill>
                <a:schemeClr val="tx1"/>
              </a:solidFill>
              <a:latin typeface="Chalkboard" panose="03050602040202020205" pitchFamily="66" charset="77"/>
            </a:rPr>
            <a:t>(d. 820 CE/204 AH) of </a:t>
          </a:r>
          <a:r>
            <a:rPr lang="en-AU" sz="1200" b="1" dirty="0" err="1">
              <a:solidFill>
                <a:schemeClr val="tx1"/>
              </a:solidFill>
              <a:latin typeface="Chalkboard" panose="03050602040202020205" pitchFamily="66" charset="77"/>
            </a:rPr>
            <a:t>Basrah</a:t>
          </a:r>
          <a:r>
            <a:rPr lang="en-AU" sz="1200" b="1" dirty="0">
              <a:solidFill>
                <a:schemeClr val="tx1"/>
              </a:solidFill>
              <a:latin typeface="Chalkboard" panose="03050602040202020205" pitchFamily="66" charset="77"/>
            </a:rPr>
            <a:t>. </a:t>
          </a:r>
        </a:p>
      </dgm:t>
    </dgm:pt>
    <dgm:pt modelId="{EB8ED96C-CDCF-4449-8B8D-7B2C99F740AF}" type="parTrans" cxnId="{6A9F3669-D826-1A4C-ABC8-0F4167C8B279}">
      <dgm:prSet/>
      <dgm:spPr/>
      <dgm:t>
        <a:bodyPr/>
        <a:lstStyle/>
        <a:p>
          <a:endParaRPr lang="en-GB"/>
        </a:p>
      </dgm:t>
    </dgm:pt>
    <dgm:pt modelId="{58B3EF7A-B9EE-2D40-8E64-33BB2D77F7BA}" type="sibTrans" cxnId="{6A9F3669-D826-1A4C-ABC8-0F4167C8B279}">
      <dgm:prSet custT="1"/>
      <dgm:spPr/>
      <dgm:t>
        <a:bodyPr/>
        <a:lstStyle/>
        <a:p>
          <a:endParaRPr lang="en-GB" sz="1200" b="1">
            <a:solidFill>
              <a:schemeClr val="tx1"/>
            </a:solidFill>
            <a:latin typeface="Chalkboard" panose="03050602040202020205" pitchFamily="66" charset="77"/>
          </a:endParaRPr>
        </a:p>
      </dgm:t>
    </dgm:pt>
    <dgm:pt modelId="{DD85E33B-9789-5E46-892E-019C859A38D0}">
      <dgm:prSet custT="1"/>
      <dgm:spPr/>
      <dgm:t>
        <a:bodyPr/>
        <a:lstStyle/>
        <a:p>
          <a:r>
            <a:rPr lang="en-AU" sz="2000" b="1" dirty="0">
              <a:solidFill>
                <a:schemeClr val="tx1"/>
              </a:solidFill>
              <a:latin typeface="Chalkboard" panose="03050602040202020205" pitchFamily="66" charset="77"/>
            </a:rPr>
            <a:t>Khalaf</a:t>
          </a:r>
        </a:p>
        <a:p>
          <a:r>
            <a:rPr lang="en-AU" sz="1200" b="1" dirty="0">
              <a:solidFill>
                <a:schemeClr val="tx1"/>
              </a:solidFill>
              <a:latin typeface="Chalkboard" panose="03050602040202020205" pitchFamily="66" charset="77"/>
            </a:rPr>
            <a:t>(d.844CE/229AH)of </a:t>
          </a:r>
          <a:r>
            <a:rPr lang="en-AU" sz="1200" b="1" dirty="0" err="1">
              <a:solidFill>
                <a:schemeClr val="tx1"/>
              </a:solidFill>
              <a:latin typeface="Chalkboard" panose="03050602040202020205" pitchFamily="66" charset="77"/>
            </a:rPr>
            <a:t>Baghdaad</a:t>
          </a:r>
          <a:r>
            <a:rPr lang="en-AU" sz="1200" b="1" dirty="0">
              <a:solidFill>
                <a:schemeClr val="tx1"/>
              </a:solidFill>
              <a:latin typeface="Chalkboard" panose="03050602040202020205" pitchFamily="66" charset="77"/>
            </a:rPr>
            <a:t>. </a:t>
          </a:r>
        </a:p>
      </dgm:t>
    </dgm:pt>
    <dgm:pt modelId="{9248D4E1-4F8E-0149-8826-9EF07CB7CE8B}" type="parTrans" cxnId="{E7F83968-AE1E-C847-A7C8-CD0C4AD931C2}">
      <dgm:prSet/>
      <dgm:spPr/>
      <dgm:t>
        <a:bodyPr/>
        <a:lstStyle/>
        <a:p>
          <a:endParaRPr lang="en-GB"/>
        </a:p>
      </dgm:t>
    </dgm:pt>
    <dgm:pt modelId="{AEF4B875-8342-4D41-BDED-81700A665884}" type="sibTrans" cxnId="{E7F83968-AE1E-C847-A7C8-CD0C4AD931C2}">
      <dgm:prSet/>
      <dgm:spPr/>
      <dgm:t>
        <a:bodyPr/>
        <a:lstStyle/>
        <a:p>
          <a:endParaRPr lang="en-GB"/>
        </a:p>
      </dgm:t>
    </dgm:pt>
    <dgm:pt modelId="{90328188-8A2B-0F41-8D61-478A73D3E55E}">
      <dgm:prSet custT="1"/>
      <dgm:spPr>
        <a:solidFill>
          <a:schemeClr val="accent6"/>
        </a:solidFill>
      </dgm:spPr>
      <dgm:t>
        <a:bodyPr/>
        <a:lstStyle/>
        <a:p>
          <a:r>
            <a:rPr lang="en-AU" sz="2000" b="1" dirty="0">
              <a:solidFill>
                <a:schemeClr val="tx1"/>
              </a:solidFill>
              <a:latin typeface="Chalkboard" panose="03050602040202020205" pitchFamily="66" charset="77"/>
            </a:rPr>
            <a:t>Hamzah</a:t>
          </a:r>
        </a:p>
        <a:p>
          <a:r>
            <a:rPr lang="en-AU" sz="2000" b="1" dirty="0">
              <a:solidFill>
                <a:schemeClr val="tx1"/>
              </a:solidFill>
              <a:latin typeface="Chalkboard" panose="03050602040202020205" pitchFamily="66" charset="77"/>
            </a:rPr>
            <a:t> (d. 773 CE/156 AH) of </a:t>
          </a:r>
          <a:r>
            <a:rPr lang="en-AU" sz="2000" b="1" dirty="0" err="1">
              <a:solidFill>
                <a:schemeClr val="tx1"/>
              </a:solidFill>
              <a:latin typeface="Chalkboard" panose="03050602040202020205" pitchFamily="66" charset="77"/>
            </a:rPr>
            <a:t>Kufah</a:t>
          </a:r>
          <a:r>
            <a:rPr lang="en-AU" sz="2000" b="1" dirty="0">
              <a:solidFill>
                <a:schemeClr val="tx1"/>
              </a:solidFill>
              <a:latin typeface="Chalkboard" panose="03050602040202020205" pitchFamily="66" charset="77"/>
            </a:rPr>
            <a:t>. </a:t>
          </a:r>
          <a:endParaRPr lang="en-GB" sz="2000" dirty="0"/>
        </a:p>
      </dgm:t>
    </dgm:pt>
    <dgm:pt modelId="{1A06CA35-9E92-2C4A-A3A8-5F2E7C26C480}" type="parTrans" cxnId="{6FC63AC0-2982-E849-85FC-AAF8E45309FC}">
      <dgm:prSet/>
      <dgm:spPr/>
      <dgm:t>
        <a:bodyPr/>
        <a:lstStyle/>
        <a:p>
          <a:endParaRPr lang="en-GB"/>
        </a:p>
      </dgm:t>
    </dgm:pt>
    <dgm:pt modelId="{AB6E4502-E0F3-C44F-999C-31D1981AB4EF}" type="sibTrans" cxnId="{6FC63AC0-2982-E849-85FC-AAF8E45309FC}">
      <dgm:prSet/>
      <dgm:spPr/>
      <dgm:t>
        <a:bodyPr/>
        <a:lstStyle/>
        <a:p>
          <a:endParaRPr lang="en-GB"/>
        </a:p>
      </dgm:t>
    </dgm:pt>
    <dgm:pt modelId="{791AEC81-FC87-4145-9B37-12A612023049}">
      <dgm:prSet custT="1"/>
      <dgm:spPr>
        <a:solidFill>
          <a:schemeClr val="accent4"/>
        </a:solidFill>
      </dgm:spPr>
      <dgm:t>
        <a:bodyPr/>
        <a:lstStyle/>
        <a:p>
          <a:pPr rtl="0"/>
          <a:r>
            <a:rPr lang="en-GB" sz="1800" b="1" dirty="0">
              <a:solidFill>
                <a:schemeClr val="tx1"/>
              </a:solidFill>
            </a:rPr>
            <a:t>2. </a:t>
          </a:r>
          <a:r>
            <a:rPr lang="en-GB" sz="1800" b="1" dirty="0" err="1">
              <a:solidFill>
                <a:schemeClr val="tx1"/>
              </a:solidFill>
            </a:rPr>
            <a:t>Qaloon</a:t>
          </a:r>
          <a:r>
            <a:rPr lang="en-GB" sz="1800" b="1" dirty="0">
              <a:solidFill>
                <a:schemeClr val="tx1"/>
              </a:solidFill>
            </a:rPr>
            <a:t>, </a:t>
          </a:r>
        </a:p>
        <a:p>
          <a:pPr rtl="0"/>
          <a:r>
            <a:rPr lang="en-GB" sz="1800" b="1" dirty="0" err="1">
              <a:solidFill>
                <a:schemeClr val="tx1"/>
              </a:solidFill>
            </a:rPr>
            <a:t>Eesa</a:t>
          </a:r>
          <a:r>
            <a:rPr lang="en-GB" sz="1800" b="1" dirty="0">
              <a:solidFill>
                <a:schemeClr val="tx1"/>
              </a:solidFill>
            </a:rPr>
            <a:t> ibn Meena </a:t>
          </a:r>
          <a:r>
            <a:rPr lang="en-GB" sz="1800" b="1" dirty="0" err="1">
              <a:solidFill>
                <a:schemeClr val="tx1"/>
              </a:solidFill>
            </a:rPr>
            <a:t>az-Zarqee</a:t>
          </a:r>
          <a:endParaRPr lang="en-GB" sz="1800" b="1" dirty="0">
            <a:solidFill>
              <a:schemeClr val="tx1"/>
            </a:solidFill>
          </a:endParaRPr>
        </a:p>
      </dgm:t>
    </dgm:pt>
    <dgm:pt modelId="{ACA184EB-21CB-8744-97B2-F68FFEAC362E}" type="parTrans" cxnId="{AA4EF81B-DDBA-3C48-B37B-98FD204507F9}">
      <dgm:prSet/>
      <dgm:spPr/>
      <dgm:t>
        <a:bodyPr/>
        <a:lstStyle/>
        <a:p>
          <a:endParaRPr lang="en-GB"/>
        </a:p>
      </dgm:t>
    </dgm:pt>
    <dgm:pt modelId="{7DAB2ED1-D17B-FC43-B326-CE8818919A00}" type="sibTrans" cxnId="{AA4EF81B-DDBA-3C48-B37B-98FD204507F9}">
      <dgm:prSet/>
      <dgm:spPr/>
      <dgm:t>
        <a:bodyPr/>
        <a:lstStyle/>
        <a:p>
          <a:endParaRPr lang="en-GB"/>
        </a:p>
      </dgm:t>
    </dgm:pt>
    <dgm:pt modelId="{5902CAEB-1893-FF45-A21C-8EB62371CFD0}">
      <dgm:prSet custT="1"/>
      <dgm:spPr>
        <a:solidFill>
          <a:schemeClr val="accent4"/>
        </a:solidFill>
      </dgm:spPr>
      <dgm:t>
        <a:bodyPr/>
        <a:lstStyle/>
        <a:p>
          <a:r>
            <a:rPr lang="en-AU" sz="1600" b="1" dirty="0">
              <a:solidFill>
                <a:schemeClr val="tx1"/>
              </a:solidFill>
              <a:latin typeface="Chalkboard" panose="03050602040202020205" pitchFamily="66" charset="77"/>
            </a:rPr>
            <a:t>1. </a:t>
          </a:r>
          <a:r>
            <a:rPr lang="en-AU" sz="1600" b="1" dirty="0" err="1">
              <a:solidFill>
                <a:schemeClr val="tx1"/>
              </a:solidFill>
              <a:latin typeface="Chalkboard" panose="03050602040202020205" pitchFamily="66" charset="77"/>
            </a:rPr>
            <a:t>Warsh</a:t>
          </a:r>
          <a:r>
            <a:rPr lang="en-AU" sz="1600" b="1" dirty="0">
              <a:solidFill>
                <a:schemeClr val="tx1"/>
              </a:solidFill>
              <a:latin typeface="Chalkboard" panose="03050602040202020205" pitchFamily="66" charset="77"/>
            </a:rPr>
            <a:t>, </a:t>
          </a:r>
          <a:r>
            <a:rPr lang="en-AU" sz="1600" b="1" dirty="0" err="1">
              <a:solidFill>
                <a:schemeClr val="tx1"/>
              </a:solidFill>
              <a:latin typeface="Chalkboard" panose="03050602040202020205" pitchFamily="66" charset="77"/>
            </a:rPr>
            <a:t>uthman</a:t>
          </a:r>
          <a:r>
            <a:rPr lang="en-AU" sz="1600" b="1" dirty="0">
              <a:solidFill>
                <a:schemeClr val="tx1"/>
              </a:solidFill>
              <a:latin typeface="Chalkboard" panose="03050602040202020205" pitchFamily="66" charset="77"/>
            </a:rPr>
            <a:t> </a:t>
          </a:r>
          <a:r>
            <a:rPr lang="en-AU" sz="1600" b="1" dirty="0" err="1">
              <a:solidFill>
                <a:schemeClr val="tx1"/>
              </a:solidFill>
              <a:latin typeface="Chalkboard" panose="03050602040202020205" pitchFamily="66" charset="77"/>
            </a:rPr>
            <a:t>Almasri</a:t>
          </a:r>
          <a:r>
            <a:rPr lang="en-AU" sz="1600" b="1" dirty="0">
              <a:solidFill>
                <a:schemeClr val="tx1"/>
              </a:solidFill>
              <a:latin typeface="Chalkboard" panose="03050602040202020205" pitchFamily="66" charset="77"/>
            </a:rPr>
            <a:t>( d. 812 CE/196 AH), was of </a:t>
          </a:r>
          <a:r>
            <a:rPr lang="en-AU" sz="1600" b="1" dirty="0" err="1">
              <a:solidFill>
                <a:schemeClr val="tx1"/>
              </a:solidFill>
              <a:latin typeface="Chalkboard" panose="03050602040202020205" pitchFamily="66" charset="77"/>
            </a:rPr>
            <a:t>Madeenah</a:t>
          </a:r>
          <a:r>
            <a:rPr lang="en-AU" sz="1600" b="1" dirty="0">
              <a:solidFill>
                <a:schemeClr val="tx1"/>
              </a:solidFill>
              <a:latin typeface="Chalkboard" panose="03050602040202020205" pitchFamily="66" charset="77"/>
            </a:rPr>
            <a:t>. </a:t>
          </a:r>
        </a:p>
      </dgm:t>
    </dgm:pt>
    <dgm:pt modelId="{1CCBCF85-DB43-334C-B9A8-5F7BBD0986F5}" type="parTrans" cxnId="{1EDA503A-9682-5240-8567-0E08C8B7784A}">
      <dgm:prSet/>
      <dgm:spPr/>
      <dgm:t>
        <a:bodyPr/>
        <a:lstStyle/>
        <a:p>
          <a:endParaRPr lang="en-GB"/>
        </a:p>
      </dgm:t>
    </dgm:pt>
    <dgm:pt modelId="{604DEB30-314D-7542-91A2-FB8E13CE493C}" type="sibTrans" cxnId="{1EDA503A-9682-5240-8567-0E08C8B7784A}">
      <dgm:prSet/>
      <dgm:spPr/>
      <dgm:t>
        <a:bodyPr/>
        <a:lstStyle/>
        <a:p>
          <a:endParaRPr lang="en-GB"/>
        </a:p>
      </dgm:t>
    </dgm:pt>
    <dgm:pt modelId="{3804A371-26B4-504F-85EF-7FCF94DD1D0C}" type="pres">
      <dgm:prSet presAssocID="{97541528-B06F-9845-9B36-C78670E279D4}" presName="Name0" presStyleCnt="0">
        <dgm:presLayoutVars>
          <dgm:dir/>
          <dgm:resizeHandles val="exact"/>
        </dgm:presLayoutVars>
      </dgm:prSet>
      <dgm:spPr/>
      <dgm:t>
        <a:bodyPr/>
        <a:lstStyle/>
        <a:p>
          <a:endParaRPr lang="en-US"/>
        </a:p>
      </dgm:t>
    </dgm:pt>
    <dgm:pt modelId="{03ACECDE-5CDC-9945-BDCF-9AB7E3245850}" type="pres">
      <dgm:prSet presAssocID="{000AAAFC-D004-354D-AD0D-3E7C8FFB0DF3}" presName="node" presStyleLbl="node1" presStyleIdx="0" presStyleCnt="12" custLinFactNeighborX="-12575" custLinFactNeighborY="-2168">
        <dgm:presLayoutVars>
          <dgm:bulletEnabled val="1"/>
        </dgm:presLayoutVars>
      </dgm:prSet>
      <dgm:spPr/>
      <dgm:t>
        <a:bodyPr/>
        <a:lstStyle/>
        <a:p>
          <a:endParaRPr lang="en-US"/>
        </a:p>
      </dgm:t>
    </dgm:pt>
    <dgm:pt modelId="{4720E57B-BE0E-714B-8FC1-42437DA64F57}" type="pres">
      <dgm:prSet presAssocID="{9D505297-BB2B-5E40-8698-D26ECC7A652D}" presName="sibTrans" presStyleLbl="sibTrans1D1" presStyleIdx="0" presStyleCnt="11"/>
      <dgm:spPr/>
      <dgm:t>
        <a:bodyPr/>
        <a:lstStyle/>
        <a:p>
          <a:endParaRPr lang="en-US"/>
        </a:p>
      </dgm:t>
    </dgm:pt>
    <dgm:pt modelId="{20A6F477-DBA8-4349-BCF1-B8D5F11013D8}" type="pres">
      <dgm:prSet presAssocID="{9D505297-BB2B-5E40-8698-D26ECC7A652D}" presName="connectorText" presStyleLbl="sibTrans1D1" presStyleIdx="0" presStyleCnt="11"/>
      <dgm:spPr/>
      <dgm:t>
        <a:bodyPr/>
        <a:lstStyle/>
        <a:p>
          <a:endParaRPr lang="en-US"/>
        </a:p>
      </dgm:t>
    </dgm:pt>
    <dgm:pt modelId="{9CE8C7EC-220B-454D-A9B8-7CF73EB969A5}" type="pres">
      <dgm:prSet presAssocID="{CD7051BE-4198-9D46-ABA7-1E1993763F93}" presName="node" presStyleLbl="node1" presStyleIdx="1" presStyleCnt="12">
        <dgm:presLayoutVars>
          <dgm:bulletEnabled val="1"/>
        </dgm:presLayoutVars>
      </dgm:prSet>
      <dgm:spPr/>
      <dgm:t>
        <a:bodyPr/>
        <a:lstStyle/>
        <a:p>
          <a:endParaRPr lang="en-US"/>
        </a:p>
      </dgm:t>
    </dgm:pt>
    <dgm:pt modelId="{A5CA1387-8F03-244B-9008-0F7CF0882154}" type="pres">
      <dgm:prSet presAssocID="{B903D828-1EE0-6F4C-977D-9E44962E81CC}" presName="sibTrans" presStyleLbl="sibTrans1D1" presStyleIdx="1" presStyleCnt="11"/>
      <dgm:spPr/>
      <dgm:t>
        <a:bodyPr/>
        <a:lstStyle/>
        <a:p>
          <a:endParaRPr lang="en-US"/>
        </a:p>
      </dgm:t>
    </dgm:pt>
    <dgm:pt modelId="{3BFD9F1E-24BF-414D-939F-24D15E47A772}" type="pres">
      <dgm:prSet presAssocID="{B903D828-1EE0-6F4C-977D-9E44962E81CC}" presName="connectorText" presStyleLbl="sibTrans1D1" presStyleIdx="1" presStyleCnt="11"/>
      <dgm:spPr/>
      <dgm:t>
        <a:bodyPr/>
        <a:lstStyle/>
        <a:p>
          <a:endParaRPr lang="en-US"/>
        </a:p>
      </dgm:t>
    </dgm:pt>
    <dgm:pt modelId="{C90FFEA9-570F-2840-820F-B57547BC7F22}" type="pres">
      <dgm:prSet presAssocID="{1C7CCC55-A498-AF49-9675-42B0E103C81A}" presName="node" presStyleLbl="node1" presStyleIdx="2" presStyleCnt="12">
        <dgm:presLayoutVars>
          <dgm:bulletEnabled val="1"/>
        </dgm:presLayoutVars>
      </dgm:prSet>
      <dgm:spPr/>
      <dgm:t>
        <a:bodyPr/>
        <a:lstStyle/>
        <a:p>
          <a:endParaRPr lang="en-US"/>
        </a:p>
      </dgm:t>
    </dgm:pt>
    <dgm:pt modelId="{596433F8-1E76-5F49-9DD0-31FB6D076F66}" type="pres">
      <dgm:prSet presAssocID="{60119BFC-AF60-C346-8499-AA5C88B9461F}" presName="sibTrans" presStyleLbl="sibTrans1D1" presStyleIdx="2" presStyleCnt="11"/>
      <dgm:spPr/>
      <dgm:t>
        <a:bodyPr/>
        <a:lstStyle/>
        <a:p>
          <a:endParaRPr lang="en-US"/>
        </a:p>
      </dgm:t>
    </dgm:pt>
    <dgm:pt modelId="{DE8EE916-C10E-2A49-97A7-A14F4C26FB8D}" type="pres">
      <dgm:prSet presAssocID="{60119BFC-AF60-C346-8499-AA5C88B9461F}" presName="connectorText" presStyleLbl="sibTrans1D1" presStyleIdx="2" presStyleCnt="11"/>
      <dgm:spPr/>
      <dgm:t>
        <a:bodyPr/>
        <a:lstStyle/>
        <a:p>
          <a:endParaRPr lang="en-US"/>
        </a:p>
      </dgm:t>
    </dgm:pt>
    <dgm:pt modelId="{C74C622E-FDEC-274E-869A-BDCD1B9364D8}" type="pres">
      <dgm:prSet presAssocID="{5902CAEB-1893-FF45-A21C-8EB62371CFD0}" presName="node" presStyleLbl="node1" presStyleIdx="3" presStyleCnt="12">
        <dgm:presLayoutVars>
          <dgm:bulletEnabled val="1"/>
        </dgm:presLayoutVars>
      </dgm:prSet>
      <dgm:spPr/>
      <dgm:t>
        <a:bodyPr/>
        <a:lstStyle/>
        <a:p>
          <a:endParaRPr lang="en-US"/>
        </a:p>
      </dgm:t>
    </dgm:pt>
    <dgm:pt modelId="{9A47AB84-6001-7349-B497-FDF7E8EA832F}" type="pres">
      <dgm:prSet presAssocID="{604DEB30-314D-7542-91A2-FB8E13CE493C}" presName="sibTrans" presStyleLbl="sibTrans1D1" presStyleIdx="3" presStyleCnt="11"/>
      <dgm:spPr/>
      <dgm:t>
        <a:bodyPr/>
        <a:lstStyle/>
        <a:p>
          <a:endParaRPr lang="en-US"/>
        </a:p>
      </dgm:t>
    </dgm:pt>
    <dgm:pt modelId="{32C5A2B1-EDEA-DE48-868E-CD5D6E03486A}" type="pres">
      <dgm:prSet presAssocID="{604DEB30-314D-7542-91A2-FB8E13CE493C}" presName="connectorText" presStyleLbl="sibTrans1D1" presStyleIdx="3" presStyleCnt="11"/>
      <dgm:spPr/>
      <dgm:t>
        <a:bodyPr/>
        <a:lstStyle/>
        <a:p>
          <a:endParaRPr lang="en-US"/>
        </a:p>
      </dgm:t>
    </dgm:pt>
    <dgm:pt modelId="{F13AEA38-AE98-FA49-8E4D-D451F8D09AD6}" type="pres">
      <dgm:prSet presAssocID="{791AEC81-FC87-4145-9B37-12A612023049}" presName="node" presStyleLbl="node1" presStyleIdx="4" presStyleCnt="12">
        <dgm:presLayoutVars>
          <dgm:bulletEnabled val="1"/>
        </dgm:presLayoutVars>
      </dgm:prSet>
      <dgm:spPr/>
      <dgm:t>
        <a:bodyPr/>
        <a:lstStyle/>
        <a:p>
          <a:endParaRPr lang="en-US"/>
        </a:p>
      </dgm:t>
    </dgm:pt>
    <dgm:pt modelId="{8D1CF58B-BFB5-6543-9597-0844553DC7E7}" type="pres">
      <dgm:prSet presAssocID="{7DAB2ED1-D17B-FC43-B326-CE8818919A00}" presName="sibTrans" presStyleLbl="sibTrans1D1" presStyleIdx="4" presStyleCnt="11"/>
      <dgm:spPr/>
      <dgm:t>
        <a:bodyPr/>
        <a:lstStyle/>
        <a:p>
          <a:endParaRPr lang="en-US"/>
        </a:p>
      </dgm:t>
    </dgm:pt>
    <dgm:pt modelId="{6EEBBBBE-212C-F946-85CE-D6DA773CFBE5}" type="pres">
      <dgm:prSet presAssocID="{7DAB2ED1-D17B-FC43-B326-CE8818919A00}" presName="connectorText" presStyleLbl="sibTrans1D1" presStyleIdx="4" presStyleCnt="11"/>
      <dgm:spPr/>
      <dgm:t>
        <a:bodyPr/>
        <a:lstStyle/>
        <a:p>
          <a:endParaRPr lang="en-US"/>
        </a:p>
      </dgm:t>
    </dgm:pt>
    <dgm:pt modelId="{E6DA5478-BCE4-C04B-8CFA-1AE949D51031}" type="pres">
      <dgm:prSet presAssocID="{727131D9-1411-194B-817E-254A852C14B1}" presName="node" presStyleLbl="node1" presStyleIdx="5" presStyleCnt="12">
        <dgm:presLayoutVars>
          <dgm:bulletEnabled val="1"/>
        </dgm:presLayoutVars>
      </dgm:prSet>
      <dgm:spPr/>
      <dgm:t>
        <a:bodyPr/>
        <a:lstStyle/>
        <a:p>
          <a:endParaRPr lang="en-US"/>
        </a:p>
      </dgm:t>
    </dgm:pt>
    <dgm:pt modelId="{DCAAC08E-1E5F-0046-97B2-F52AA23913F8}" type="pres">
      <dgm:prSet presAssocID="{179C7DFA-20FF-144F-805E-ACC99B08F105}" presName="sibTrans" presStyleLbl="sibTrans1D1" presStyleIdx="5" presStyleCnt="11"/>
      <dgm:spPr/>
      <dgm:t>
        <a:bodyPr/>
        <a:lstStyle/>
        <a:p>
          <a:endParaRPr lang="en-US"/>
        </a:p>
      </dgm:t>
    </dgm:pt>
    <dgm:pt modelId="{5F051903-8F3E-9742-BECC-133B796EE72D}" type="pres">
      <dgm:prSet presAssocID="{179C7DFA-20FF-144F-805E-ACC99B08F105}" presName="connectorText" presStyleLbl="sibTrans1D1" presStyleIdx="5" presStyleCnt="11"/>
      <dgm:spPr/>
      <dgm:t>
        <a:bodyPr/>
        <a:lstStyle/>
        <a:p>
          <a:endParaRPr lang="en-US"/>
        </a:p>
      </dgm:t>
    </dgm:pt>
    <dgm:pt modelId="{A40D2015-9842-424D-B0FD-6DEC3B5FCF7E}" type="pres">
      <dgm:prSet presAssocID="{44C2D6A2-46EA-3A48-9B05-EB9CD59EC1CB}" presName="node" presStyleLbl="node1" presStyleIdx="6" presStyleCnt="12">
        <dgm:presLayoutVars>
          <dgm:bulletEnabled val="1"/>
        </dgm:presLayoutVars>
      </dgm:prSet>
      <dgm:spPr/>
      <dgm:t>
        <a:bodyPr/>
        <a:lstStyle/>
        <a:p>
          <a:endParaRPr lang="en-US"/>
        </a:p>
      </dgm:t>
    </dgm:pt>
    <dgm:pt modelId="{A8E82DD0-397C-B74E-A1D2-246A7B7C145F}" type="pres">
      <dgm:prSet presAssocID="{C074A7AD-2F7B-8C4C-ACD4-3E9BFC95A32B}" presName="sibTrans" presStyleLbl="sibTrans1D1" presStyleIdx="6" presStyleCnt="11"/>
      <dgm:spPr/>
      <dgm:t>
        <a:bodyPr/>
        <a:lstStyle/>
        <a:p>
          <a:endParaRPr lang="en-US"/>
        </a:p>
      </dgm:t>
    </dgm:pt>
    <dgm:pt modelId="{98C39E66-3B2D-7542-8B30-96140395F4C4}" type="pres">
      <dgm:prSet presAssocID="{C074A7AD-2F7B-8C4C-ACD4-3E9BFC95A32B}" presName="connectorText" presStyleLbl="sibTrans1D1" presStyleIdx="6" presStyleCnt="11"/>
      <dgm:spPr/>
      <dgm:t>
        <a:bodyPr/>
        <a:lstStyle/>
        <a:p>
          <a:endParaRPr lang="en-US"/>
        </a:p>
      </dgm:t>
    </dgm:pt>
    <dgm:pt modelId="{956D1EB2-7FA3-864D-B6B8-EE24A60AB666}" type="pres">
      <dgm:prSet presAssocID="{90328188-8A2B-0F41-8D61-478A73D3E55E}" presName="node" presStyleLbl="node1" presStyleIdx="7" presStyleCnt="12">
        <dgm:presLayoutVars>
          <dgm:bulletEnabled val="1"/>
        </dgm:presLayoutVars>
      </dgm:prSet>
      <dgm:spPr/>
      <dgm:t>
        <a:bodyPr/>
        <a:lstStyle/>
        <a:p>
          <a:endParaRPr lang="en-US"/>
        </a:p>
      </dgm:t>
    </dgm:pt>
    <dgm:pt modelId="{4810DF75-9D1D-CC42-8BC2-F5D9421C0C32}" type="pres">
      <dgm:prSet presAssocID="{AB6E4502-E0F3-C44F-999C-31D1981AB4EF}" presName="sibTrans" presStyleLbl="sibTrans1D1" presStyleIdx="7" presStyleCnt="11"/>
      <dgm:spPr/>
      <dgm:t>
        <a:bodyPr/>
        <a:lstStyle/>
        <a:p>
          <a:endParaRPr lang="en-US"/>
        </a:p>
      </dgm:t>
    </dgm:pt>
    <dgm:pt modelId="{25C335C8-F4D5-6247-A5B9-AF2EBE2516D2}" type="pres">
      <dgm:prSet presAssocID="{AB6E4502-E0F3-C44F-999C-31D1981AB4EF}" presName="connectorText" presStyleLbl="sibTrans1D1" presStyleIdx="7" presStyleCnt="11"/>
      <dgm:spPr/>
      <dgm:t>
        <a:bodyPr/>
        <a:lstStyle/>
        <a:p>
          <a:endParaRPr lang="en-US"/>
        </a:p>
      </dgm:t>
    </dgm:pt>
    <dgm:pt modelId="{750787EE-55D6-9E43-A52B-33DC8BBBCBA7}" type="pres">
      <dgm:prSet presAssocID="{43C276D7-3217-1B43-8728-E890C0C7C451}" presName="node" presStyleLbl="node1" presStyleIdx="8" presStyleCnt="12">
        <dgm:presLayoutVars>
          <dgm:bulletEnabled val="1"/>
        </dgm:presLayoutVars>
      </dgm:prSet>
      <dgm:spPr/>
      <dgm:t>
        <a:bodyPr/>
        <a:lstStyle/>
        <a:p>
          <a:endParaRPr lang="en-US"/>
        </a:p>
      </dgm:t>
    </dgm:pt>
    <dgm:pt modelId="{4322D4F6-9EBF-764D-B6F1-F815727B4505}" type="pres">
      <dgm:prSet presAssocID="{D5D0B84D-8E71-D34A-BCF4-148B4B548BF9}" presName="sibTrans" presStyleLbl="sibTrans1D1" presStyleIdx="8" presStyleCnt="11"/>
      <dgm:spPr/>
      <dgm:t>
        <a:bodyPr/>
        <a:lstStyle/>
        <a:p>
          <a:endParaRPr lang="en-US"/>
        </a:p>
      </dgm:t>
    </dgm:pt>
    <dgm:pt modelId="{05CF2947-80D2-9F44-8E17-3EA192BBBCBD}" type="pres">
      <dgm:prSet presAssocID="{D5D0B84D-8E71-D34A-BCF4-148B4B548BF9}" presName="connectorText" presStyleLbl="sibTrans1D1" presStyleIdx="8" presStyleCnt="11"/>
      <dgm:spPr/>
      <dgm:t>
        <a:bodyPr/>
        <a:lstStyle/>
        <a:p>
          <a:endParaRPr lang="en-US"/>
        </a:p>
      </dgm:t>
    </dgm:pt>
    <dgm:pt modelId="{E83B3DEA-3B3F-244E-8672-ED1E72012C9C}" type="pres">
      <dgm:prSet presAssocID="{1B8D4D7D-B06E-2445-9753-2BE75CE8AFE6}" presName="node" presStyleLbl="node1" presStyleIdx="9" presStyleCnt="12">
        <dgm:presLayoutVars>
          <dgm:bulletEnabled val="1"/>
        </dgm:presLayoutVars>
      </dgm:prSet>
      <dgm:spPr/>
      <dgm:t>
        <a:bodyPr/>
        <a:lstStyle/>
        <a:p>
          <a:endParaRPr lang="en-US"/>
        </a:p>
      </dgm:t>
    </dgm:pt>
    <dgm:pt modelId="{301224AB-E4C1-2744-A3F0-DEC5C5381B66}" type="pres">
      <dgm:prSet presAssocID="{EBA68E8A-9C27-FC4C-850E-1EB73686122A}" presName="sibTrans" presStyleLbl="sibTrans1D1" presStyleIdx="9" presStyleCnt="11"/>
      <dgm:spPr/>
      <dgm:t>
        <a:bodyPr/>
        <a:lstStyle/>
        <a:p>
          <a:endParaRPr lang="en-US"/>
        </a:p>
      </dgm:t>
    </dgm:pt>
    <dgm:pt modelId="{7BCF839A-7BEE-1F44-808B-4D24DEE9508C}" type="pres">
      <dgm:prSet presAssocID="{EBA68E8A-9C27-FC4C-850E-1EB73686122A}" presName="connectorText" presStyleLbl="sibTrans1D1" presStyleIdx="9" presStyleCnt="11"/>
      <dgm:spPr/>
      <dgm:t>
        <a:bodyPr/>
        <a:lstStyle/>
        <a:p>
          <a:endParaRPr lang="en-US"/>
        </a:p>
      </dgm:t>
    </dgm:pt>
    <dgm:pt modelId="{597594D4-80CD-084D-B30B-D704688F8A06}" type="pres">
      <dgm:prSet presAssocID="{0EB2756F-799F-E049-B4F0-C8BC549FF2FF}" presName="node" presStyleLbl="node1" presStyleIdx="10" presStyleCnt="12">
        <dgm:presLayoutVars>
          <dgm:bulletEnabled val="1"/>
        </dgm:presLayoutVars>
      </dgm:prSet>
      <dgm:spPr/>
      <dgm:t>
        <a:bodyPr/>
        <a:lstStyle/>
        <a:p>
          <a:endParaRPr lang="en-US"/>
        </a:p>
      </dgm:t>
    </dgm:pt>
    <dgm:pt modelId="{FA4B432C-B490-2941-B4D8-18406D4149E1}" type="pres">
      <dgm:prSet presAssocID="{58B3EF7A-B9EE-2D40-8E64-33BB2D77F7BA}" presName="sibTrans" presStyleLbl="sibTrans1D1" presStyleIdx="10" presStyleCnt="11"/>
      <dgm:spPr/>
      <dgm:t>
        <a:bodyPr/>
        <a:lstStyle/>
        <a:p>
          <a:endParaRPr lang="en-US"/>
        </a:p>
      </dgm:t>
    </dgm:pt>
    <dgm:pt modelId="{07FDE884-E0F2-5245-BF78-01E7F7266719}" type="pres">
      <dgm:prSet presAssocID="{58B3EF7A-B9EE-2D40-8E64-33BB2D77F7BA}" presName="connectorText" presStyleLbl="sibTrans1D1" presStyleIdx="10" presStyleCnt="11"/>
      <dgm:spPr/>
      <dgm:t>
        <a:bodyPr/>
        <a:lstStyle/>
        <a:p>
          <a:endParaRPr lang="en-US"/>
        </a:p>
      </dgm:t>
    </dgm:pt>
    <dgm:pt modelId="{B10318A9-FD8C-5D40-8900-DBE7E9DE0F14}" type="pres">
      <dgm:prSet presAssocID="{DD85E33B-9789-5E46-892E-019C859A38D0}" presName="node" presStyleLbl="node1" presStyleIdx="11" presStyleCnt="12" custLinFactNeighborX="-2526" custLinFactNeighborY="-4389">
        <dgm:presLayoutVars>
          <dgm:bulletEnabled val="1"/>
        </dgm:presLayoutVars>
      </dgm:prSet>
      <dgm:spPr/>
      <dgm:t>
        <a:bodyPr/>
        <a:lstStyle/>
        <a:p>
          <a:endParaRPr lang="en-US"/>
        </a:p>
      </dgm:t>
    </dgm:pt>
  </dgm:ptLst>
  <dgm:cxnLst>
    <dgm:cxn modelId="{34037EB8-87B5-0C4B-B8AB-F18B2E898096}" type="presOf" srcId="{43C276D7-3217-1B43-8728-E890C0C7C451}" destId="{750787EE-55D6-9E43-A52B-33DC8BBBCBA7}" srcOrd="0" destOrd="0" presId="urn:microsoft.com/office/officeart/2005/8/layout/bProcess3"/>
    <dgm:cxn modelId="{6A9F3669-D826-1A4C-ABC8-0F4167C8B279}" srcId="{97541528-B06F-9845-9B36-C78670E279D4}" destId="{0EB2756F-799F-E049-B4F0-C8BC549FF2FF}" srcOrd="10" destOrd="0" parTransId="{EB8ED96C-CDCF-4449-8B8D-7B2C99F740AF}" sibTransId="{58B3EF7A-B9EE-2D40-8E64-33BB2D77F7BA}"/>
    <dgm:cxn modelId="{B1D61CFE-A1A5-B740-8F19-673BDE826198}" type="presOf" srcId="{727131D9-1411-194B-817E-254A852C14B1}" destId="{E6DA5478-BCE4-C04B-8CFA-1AE949D51031}" srcOrd="0" destOrd="0" presId="urn:microsoft.com/office/officeart/2005/8/layout/bProcess3"/>
    <dgm:cxn modelId="{DD6E7F67-9814-194A-BD61-84C4B89CFD18}" type="presOf" srcId="{CD7051BE-4198-9D46-ABA7-1E1993763F93}" destId="{9CE8C7EC-220B-454D-A9B8-7CF73EB969A5}" srcOrd="0" destOrd="0" presId="urn:microsoft.com/office/officeart/2005/8/layout/bProcess3"/>
    <dgm:cxn modelId="{1EDA503A-9682-5240-8567-0E08C8B7784A}" srcId="{97541528-B06F-9845-9B36-C78670E279D4}" destId="{5902CAEB-1893-FF45-A21C-8EB62371CFD0}" srcOrd="3" destOrd="0" parTransId="{1CCBCF85-DB43-334C-B9A8-5F7BBD0986F5}" sibTransId="{604DEB30-314D-7542-91A2-FB8E13CE493C}"/>
    <dgm:cxn modelId="{99075D99-F7AC-1242-9CA5-36CE988EA487}" type="presOf" srcId="{0EB2756F-799F-E049-B4F0-C8BC549FF2FF}" destId="{597594D4-80CD-084D-B30B-D704688F8A06}" srcOrd="0" destOrd="0" presId="urn:microsoft.com/office/officeart/2005/8/layout/bProcess3"/>
    <dgm:cxn modelId="{07C35E4D-E27E-5D4A-88A9-CF8BB2C743CE}" type="presOf" srcId="{EBA68E8A-9C27-FC4C-850E-1EB73686122A}" destId="{301224AB-E4C1-2744-A3F0-DEC5C5381B66}" srcOrd="0" destOrd="0" presId="urn:microsoft.com/office/officeart/2005/8/layout/bProcess3"/>
    <dgm:cxn modelId="{1130A2FE-2724-A848-BA0B-18F8C16609A9}" type="presOf" srcId="{5902CAEB-1893-FF45-A21C-8EB62371CFD0}" destId="{C74C622E-FDEC-274E-869A-BDCD1B9364D8}" srcOrd="0" destOrd="0" presId="urn:microsoft.com/office/officeart/2005/8/layout/bProcess3"/>
    <dgm:cxn modelId="{FA0691B0-9AE5-1A4F-815A-499611666C70}" type="presOf" srcId="{604DEB30-314D-7542-91A2-FB8E13CE493C}" destId="{32C5A2B1-EDEA-DE48-868E-CD5D6E03486A}" srcOrd="1" destOrd="0" presId="urn:microsoft.com/office/officeart/2005/8/layout/bProcess3"/>
    <dgm:cxn modelId="{5B11E83A-C5B5-1F48-8ECC-C319F31AF377}" srcId="{97541528-B06F-9845-9B36-C78670E279D4}" destId="{000AAAFC-D004-354D-AD0D-3E7C8FFB0DF3}" srcOrd="0" destOrd="0" parTransId="{460F1AD5-2BB9-D545-875B-2400D7493B6D}" sibTransId="{9D505297-BB2B-5E40-8698-D26ECC7A652D}"/>
    <dgm:cxn modelId="{755F1DAE-B726-3945-8284-D8E202F2B67D}" type="presOf" srcId="{60119BFC-AF60-C346-8499-AA5C88B9461F}" destId="{596433F8-1E76-5F49-9DD0-31FB6D076F66}" srcOrd="0" destOrd="0" presId="urn:microsoft.com/office/officeart/2005/8/layout/bProcess3"/>
    <dgm:cxn modelId="{62353B0A-893E-264B-8B0A-33294FCFBA69}" type="presOf" srcId="{9D505297-BB2B-5E40-8698-D26ECC7A652D}" destId="{20A6F477-DBA8-4349-BCF1-B8D5F11013D8}" srcOrd="1" destOrd="0" presId="urn:microsoft.com/office/officeart/2005/8/layout/bProcess3"/>
    <dgm:cxn modelId="{182873C9-3326-AA4F-A754-05108D156E35}" type="presOf" srcId="{97541528-B06F-9845-9B36-C78670E279D4}" destId="{3804A371-26B4-504F-85EF-7FCF94DD1D0C}" srcOrd="0" destOrd="0" presId="urn:microsoft.com/office/officeart/2005/8/layout/bProcess3"/>
    <dgm:cxn modelId="{CE50BE82-DE46-C94D-9F57-5FF8452FBDA6}" type="presOf" srcId="{58B3EF7A-B9EE-2D40-8E64-33BB2D77F7BA}" destId="{FA4B432C-B490-2941-B4D8-18406D4149E1}" srcOrd="0" destOrd="0" presId="urn:microsoft.com/office/officeart/2005/8/layout/bProcess3"/>
    <dgm:cxn modelId="{5485E2A1-8726-8840-855D-88761C960BFD}" type="presOf" srcId="{7DAB2ED1-D17B-FC43-B326-CE8818919A00}" destId="{6EEBBBBE-212C-F946-85CE-D6DA773CFBE5}" srcOrd="1" destOrd="0" presId="urn:microsoft.com/office/officeart/2005/8/layout/bProcess3"/>
    <dgm:cxn modelId="{AA4EF81B-DDBA-3C48-B37B-98FD204507F9}" srcId="{97541528-B06F-9845-9B36-C78670E279D4}" destId="{791AEC81-FC87-4145-9B37-12A612023049}" srcOrd="4" destOrd="0" parTransId="{ACA184EB-21CB-8744-97B2-F68FFEAC362E}" sibTransId="{7DAB2ED1-D17B-FC43-B326-CE8818919A00}"/>
    <dgm:cxn modelId="{6FC63AC0-2982-E849-85FC-AAF8E45309FC}" srcId="{97541528-B06F-9845-9B36-C78670E279D4}" destId="{90328188-8A2B-0F41-8D61-478A73D3E55E}" srcOrd="7" destOrd="0" parTransId="{1A06CA35-9E92-2C4A-A3A8-5F2E7C26C480}" sibTransId="{AB6E4502-E0F3-C44F-999C-31D1981AB4EF}"/>
    <dgm:cxn modelId="{B83AE39F-5B0D-B84A-9C4C-9F8C0BD29D4A}" type="presOf" srcId="{179C7DFA-20FF-144F-805E-ACC99B08F105}" destId="{DCAAC08E-1E5F-0046-97B2-F52AA23913F8}" srcOrd="0" destOrd="0" presId="urn:microsoft.com/office/officeart/2005/8/layout/bProcess3"/>
    <dgm:cxn modelId="{8F04EE8E-5CEF-8149-B929-CCA7CEE7EEEB}" type="presOf" srcId="{EBA68E8A-9C27-FC4C-850E-1EB73686122A}" destId="{7BCF839A-7BEE-1F44-808B-4D24DEE9508C}" srcOrd="1" destOrd="0" presId="urn:microsoft.com/office/officeart/2005/8/layout/bProcess3"/>
    <dgm:cxn modelId="{D028A844-0822-6F47-920D-CF4F2D85EA71}" type="presOf" srcId="{000AAAFC-D004-354D-AD0D-3E7C8FFB0DF3}" destId="{03ACECDE-5CDC-9945-BDCF-9AB7E3245850}" srcOrd="0" destOrd="0" presId="urn:microsoft.com/office/officeart/2005/8/layout/bProcess3"/>
    <dgm:cxn modelId="{95773189-A389-8141-A110-DBC97BF2B5F7}" type="presOf" srcId="{604DEB30-314D-7542-91A2-FB8E13CE493C}" destId="{9A47AB84-6001-7349-B497-FDF7E8EA832F}" srcOrd="0" destOrd="0" presId="urn:microsoft.com/office/officeart/2005/8/layout/bProcess3"/>
    <dgm:cxn modelId="{E2F111CA-6C0F-0E40-8B07-A879D75F9CF9}" type="presOf" srcId="{791AEC81-FC87-4145-9B37-12A612023049}" destId="{F13AEA38-AE98-FA49-8E4D-D451F8D09AD6}" srcOrd="0" destOrd="0" presId="urn:microsoft.com/office/officeart/2005/8/layout/bProcess3"/>
    <dgm:cxn modelId="{61F39DD7-7F52-8E41-98E8-928A23D960AC}" srcId="{97541528-B06F-9845-9B36-C78670E279D4}" destId="{43C276D7-3217-1B43-8728-E890C0C7C451}" srcOrd="8" destOrd="0" parTransId="{E189539F-5684-B542-B0EF-AA73C7DDF757}" sibTransId="{D5D0B84D-8E71-D34A-BCF4-148B4B548BF9}"/>
    <dgm:cxn modelId="{40B89EC8-146E-594C-932B-BF89A789A5E1}" type="presOf" srcId="{C074A7AD-2F7B-8C4C-ACD4-3E9BFC95A32B}" destId="{98C39E66-3B2D-7542-8B30-96140395F4C4}" srcOrd="1" destOrd="0" presId="urn:microsoft.com/office/officeart/2005/8/layout/bProcess3"/>
    <dgm:cxn modelId="{3980F343-FDBC-0649-B80C-436D989FACCF}" type="presOf" srcId="{44C2D6A2-46EA-3A48-9B05-EB9CD59EC1CB}" destId="{A40D2015-9842-424D-B0FD-6DEC3B5FCF7E}" srcOrd="0" destOrd="0" presId="urn:microsoft.com/office/officeart/2005/8/layout/bProcess3"/>
    <dgm:cxn modelId="{B0E96A9A-C5D1-B340-B5AC-2A3EC7332D58}" type="presOf" srcId="{B903D828-1EE0-6F4C-977D-9E44962E81CC}" destId="{A5CA1387-8F03-244B-9008-0F7CF0882154}" srcOrd="0" destOrd="0" presId="urn:microsoft.com/office/officeart/2005/8/layout/bProcess3"/>
    <dgm:cxn modelId="{848F7C19-D187-534E-9029-11D048D77D25}" srcId="{97541528-B06F-9845-9B36-C78670E279D4}" destId="{1C7CCC55-A498-AF49-9675-42B0E103C81A}" srcOrd="2" destOrd="0" parTransId="{04650E5A-C889-3B41-A58C-A61821286227}" sibTransId="{60119BFC-AF60-C346-8499-AA5C88B9461F}"/>
    <dgm:cxn modelId="{294D49BD-B975-804F-B878-959B1FF84E73}" type="presOf" srcId="{D5D0B84D-8E71-D34A-BCF4-148B4B548BF9}" destId="{05CF2947-80D2-9F44-8E17-3EA192BBBCBD}" srcOrd="1" destOrd="0" presId="urn:microsoft.com/office/officeart/2005/8/layout/bProcess3"/>
    <dgm:cxn modelId="{AD909DD2-90DE-DA45-BF6B-63A37BA9C1C4}" type="presOf" srcId="{B903D828-1EE0-6F4C-977D-9E44962E81CC}" destId="{3BFD9F1E-24BF-414D-939F-24D15E47A772}" srcOrd="1" destOrd="0" presId="urn:microsoft.com/office/officeart/2005/8/layout/bProcess3"/>
    <dgm:cxn modelId="{E0900C63-8731-FE42-8FC4-10FEDB325443}" type="presOf" srcId="{AB6E4502-E0F3-C44F-999C-31D1981AB4EF}" destId="{25C335C8-F4D5-6247-A5B9-AF2EBE2516D2}" srcOrd="1" destOrd="0" presId="urn:microsoft.com/office/officeart/2005/8/layout/bProcess3"/>
    <dgm:cxn modelId="{6C42A3F3-11E4-A149-8C49-327DABC1EBFD}" srcId="{97541528-B06F-9845-9B36-C78670E279D4}" destId="{CD7051BE-4198-9D46-ABA7-1E1993763F93}" srcOrd="1" destOrd="0" parTransId="{2E2E6A75-C1AF-574D-BDCC-2361D6D8966B}" sibTransId="{B903D828-1EE0-6F4C-977D-9E44962E81CC}"/>
    <dgm:cxn modelId="{E7812968-9F4B-4348-A4F6-92356E54CE1B}" type="presOf" srcId="{60119BFC-AF60-C346-8499-AA5C88B9461F}" destId="{DE8EE916-C10E-2A49-97A7-A14F4C26FB8D}" srcOrd="1" destOrd="0" presId="urn:microsoft.com/office/officeart/2005/8/layout/bProcess3"/>
    <dgm:cxn modelId="{FE0F8AC6-CA68-1646-BFD9-9F33D8BB5FAD}" srcId="{97541528-B06F-9845-9B36-C78670E279D4}" destId="{727131D9-1411-194B-817E-254A852C14B1}" srcOrd="5" destOrd="0" parTransId="{0CD80F5B-2023-3D4B-8454-118096B64076}" sibTransId="{179C7DFA-20FF-144F-805E-ACC99B08F105}"/>
    <dgm:cxn modelId="{AFF20D75-2053-8440-9708-5D5C1662F998}" type="presOf" srcId="{DD85E33B-9789-5E46-892E-019C859A38D0}" destId="{B10318A9-FD8C-5D40-8900-DBE7E9DE0F14}" srcOrd="0" destOrd="0" presId="urn:microsoft.com/office/officeart/2005/8/layout/bProcess3"/>
    <dgm:cxn modelId="{79D20F07-C81A-BA4D-A14D-63A355AC9511}" type="presOf" srcId="{AB6E4502-E0F3-C44F-999C-31D1981AB4EF}" destId="{4810DF75-9D1D-CC42-8BC2-F5D9421C0C32}" srcOrd="0" destOrd="0" presId="urn:microsoft.com/office/officeart/2005/8/layout/bProcess3"/>
    <dgm:cxn modelId="{302FD96F-BB55-CC4B-AB0E-56378EC487E2}" type="presOf" srcId="{90328188-8A2B-0F41-8D61-478A73D3E55E}" destId="{956D1EB2-7FA3-864D-B6B8-EE24A60AB666}" srcOrd="0" destOrd="0" presId="urn:microsoft.com/office/officeart/2005/8/layout/bProcess3"/>
    <dgm:cxn modelId="{C399254F-7405-C949-8095-D98269447404}" type="presOf" srcId="{1C7CCC55-A498-AF49-9675-42B0E103C81A}" destId="{C90FFEA9-570F-2840-820F-B57547BC7F22}" srcOrd="0" destOrd="0" presId="urn:microsoft.com/office/officeart/2005/8/layout/bProcess3"/>
    <dgm:cxn modelId="{3B8FC0B6-9BB1-2A41-BDEF-680381153369}" type="presOf" srcId="{C074A7AD-2F7B-8C4C-ACD4-3E9BFC95A32B}" destId="{A8E82DD0-397C-B74E-A1D2-246A7B7C145F}" srcOrd="0" destOrd="0" presId="urn:microsoft.com/office/officeart/2005/8/layout/bProcess3"/>
    <dgm:cxn modelId="{F7BC7E9C-F055-F04E-8210-DB8AE935240C}" type="presOf" srcId="{179C7DFA-20FF-144F-805E-ACC99B08F105}" destId="{5F051903-8F3E-9742-BECC-133B796EE72D}" srcOrd="1" destOrd="0" presId="urn:microsoft.com/office/officeart/2005/8/layout/bProcess3"/>
    <dgm:cxn modelId="{A3CCB2C2-0519-5F48-9FE3-9960BBF9403F}" srcId="{97541528-B06F-9845-9B36-C78670E279D4}" destId="{1B8D4D7D-B06E-2445-9753-2BE75CE8AFE6}" srcOrd="9" destOrd="0" parTransId="{F1CD8509-0B5A-5041-B2CC-456EDE7FD1C8}" sibTransId="{EBA68E8A-9C27-FC4C-850E-1EB73686122A}"/>
    <dgm:cxn modelId="{E7F83968-AE1E-C847-A7C8-CD0C4AD931C2}" srcId="{97541528-B06F-9845-9B36-C78670E279D4}" destId="{DD85E33B-9789-5E46-892E-019C859A38D0}" srcOrd="11" destOrd="0" parTransId="{9248D4E1-4F8E-0149-8826-9EF07CB7CE8B}" sibTransId="{AEF4B875-8342-4D41-BDED-81700A665884}"/>
    <dgm:cxn modelId="{2C7105CF-3779-3749-8582-29F93A8880DE}" srcId="{97541528-B06F-9845-9B36-C78670E279D4}" destId="{44C2D6A2-46EA-3A48-9B05-EB9CD59EC1CB}" srcOrd="6" destOrd="0" parTransId="{8744D529-7C61-B74F-82B0-FA55360BE829}" sibTransId="{C074A7AD-2F7B-8C4C-ACD4-3E9BFC95A32B}"/>
    <dgm:cxn modelId="{824CE8A0-C364-AB4F-9667-0E7E76F47201}" type="presOf" srcId="{9D505297-BB2B-5E40-8698-D26ECC7A652D}" destId="{4720E57B-BE0E-714B-8FC1-42437DA64F57}" srcOrd="0" destOrd="0" presId="urn:microsoft.com/office/officeart/2005/8/layout/bProcess3"/>
    <dgm:cxn modelId="{D114F791-5D7F-1345-BED1-54483D228C31}" type="presOf" srcId="{D5D0B84D-8E71-D34A-BCF4-148B4B548BF9}" destId="{4322D4F6-9EBF-764D-B6F1-F815727B4505}" srcOrd="0" destOrd="0" presId="urn:microsoft.com/office/officeart/2005/8/layout/bProcess3"/>
    <dgm:cxn modelId="{73DD69DD-7428-6948-9356-38C9C85C9AB0}" type="presOf" srcId="{7DAB2ED1-D17B-FC43-B326-CE8818919A00}" destId="{8D1CF58B-BFB5-6543-9597-0844553DC7E7}" srcOrd="0" destOrd="0" presId="urn:microsoft.com/office/officeart/2005/8/layout/bProcess3"/>
    <dgm:cxn modelId="{CE08BD14-39D8-034E-89A3-2503363B73D9}" type="presOf" srcId="{1B8D4D7D-B06E-2445-9753-2BE75CE8AFE6}" destId="{E83B3DEA-3B3F-244E-8672-ED1E72012C9C}" srcOrd="0" destOrd="0" presId="urn:microsoft.com/office/officeart/2005/8/layout/bProcess3"/>
    <dgm:cxn modelId="{7DC1C8F5-5BAF-4E4A-9B6A-8204DC720D0B}" type="presOf" srcId="{58B3EF7A-B9EE-2D40-8E64-33BB2D77F7BA}" destId="{07FDE884-E0F2-5245-BF78-01E7F7266719}" srcOrd="1" destOrd="0" presId="urn:microsoft.com/office/officeart/2005/8/layout/bProcess3"/>
    <dgm:cxn modelId="{6DEED70B-7987-9444-9D20-885A1407243E}" type="presParOf" srcId="{3804A371-26B4-504F-85EF-7FCF94DD1D0C}" destId="{03ACECDE-5CDC-9945-BDCF-9AB7E3245850}" srcOrd="0" destOrd="0" presId="urn:microsoft.com/office/officeart/2005/8/layout/bProcess3"/>
    <dgm:cxn modelId="{A7D2A0F4-4B68-A347-BF16-F6302F9FC006}" type="presParOf" srcId="{3804A371-26B4-504F-85EF-7FCF94DD1D0C}" destId="{4720E57B-BE0E-714B-8FC1-42437DA64F57}" srcOrd="1" destOrd="0" presId="urn:microsoft.com/office/officeart/2005/8/layout/bProcess3"/>
    <dgm:cxn modelId="{CAFE9AF3-C34A-F94F-A129-75EEBBC4F111}" type="presParOf" srcId="{4720E57B-BE0E-714B-8FC1-42437DA64F57}" destId="{20A6F477-DBA8-4349-BCF1-B8D5F11013D8}" srcOrd="0" destOrd="0" presId="urn:microsoft.com/office/officeart/2005/8/layout/bProcess3"/>
    <dgm:cxn modelId="{F15FCC5B-2D50-2845-A92B-3D5AA3010E25}" type="presParOf" srcId="{3804A371-26B4-504F-85EF-7FCF94DD1D0C}" destId="{9CE8C7EC-220B-454D-A9B8-7CF73EB969A5}" srcOrd="2" destOrd="0" presId="urn:microsoft.com/office/officeart/2005/8/layout/bProcess3"/>
    <dgm:cxn modelId="{33DA98CA-E060-B64B-939E-A4501D23B2C8}" type="presParOf" srcId="{3804A371-26B4-504F-85EF-7FCF94DD1D0C}" destId="{A5CA1387-8F03-244B-9008-0F7CF0882154}" srcOrd="3" destOrd="0" presId="urn:microsoft.com/office/officeart/2005/8/layout/bProcess3"/>
    <dgm:cxn modelId="{44BFF970-243D-194A-AD3D-3D72C4BC401F}" type="presParOf" srcId="{A5CA1387-8F03-244B-9008-0F7CF0882154}" destId="{3BFD9F1E-24BF-414D-939F-24D15E47A772}" srcOrd="0" destOrd="0" presId="urn:microsoft.com/office/officeart/2005/8/layout/bProcess3"/>
    <dgm:cxn modelId="{81DB9CBD-FF29-174F-953C-CCA9FC5ABB77}" type="presParOf" srcId="{3804A371-26B4-504F-85EF-7FCF94DD1D0C}" destId="{C90FFEA9-570F-2840-820F-B57547BC7F22}" srcOrd="4" destOrd="0" presId="urn:microsoft.com/office/officeart/2005/8/layout/bProcess3"/>
    <dgm:cxn modelId="{5C8AC194-76DA-D34D-A2D6-269D746BA313}" type="presParOf" srcId="{3804A371-26B4-504F-85EF-7FCF94DD1D0C}" destId="{596433F8-1E76-5F49-9DD0-31FB6D076F66}" srcOrd="5" destOrd="0" presId="urn:microsoft.com/office/officeart/2005/8/layout/bProcess3"/>
    <dgm:cxn modelId="{DBE3F028-5A56-E14A-A22D-5A14256652D4}" type="presParOf" srcId="{596433F8-1E76-5F49-9DD0-31FB6D076F66}" destId="{DE8EE916-C10E-2A49-97A7-A14F4C26FB8D}" srcOrd="0" destOrd="0" presId="urn:microsoft.com/office/officeart/2005/8/layout/bProcess3"/>
    <dgm:cxn modelId="{C1B31B74-4CC5-5E48-9442-5FED21D966A6}" type="presParOf" srcId="{3804A371-26B4-504F-85EF-7FCF94DD1D0C}" destId="{C74C622E-FDEC-274E-869A-BDCD1B9364D8}" srcOrd="6" destOrd="0" presId="urn:microsoft.com/office/officeart/2005/8/layout/bProcess3"/>
    <dgm:cxn modelId="{460DE924-A6F1-B94D-92E4-22C97E463DD6}" type="presParOf" srcId="{3804A371-26B4-504F-85EF-7FCF94DD1D0C}" destId="{9A47AB84-6001-7349-B497-FDF7E8EA832F}" srcOrd="7" destOrd="0" presId="urn:microsoft.com/office/officeart/2005/8/layout/bProcess3"/>
    <dgm:cxn modelId="{7FCB5E79-E0D0-F241-9D5A-BF4DB532D1DF}" type="presParOf" srcId="{9A47AB84-6001-7349-B497-FDF7E8EA832F}" destId="{32C5A2B1-EDEA-DE48-868E-CD5D6E03486A}" srcOrd="0" destOrd="0" presId="urn:microsoft.com/office/officeart/2005/8/layout/bProcess3"/>
    <dgm:cxn modelId="{6E4FA9AE-F5CC-C344-BEFA-869DC6CDA427}" type="presParOf" srcId="{3804A371-26B4-504F-85EF-7FCF94DD1D0C}" destId="{F13AEA38-AE98-FA49-8E4D-D451F8D09AD6}" srcOrd="8" destOrd="0" presId="urn:microsoft.com/office/officeart/2005/8/layout/bProcess3"/>
    <dgm:cxn modelId="{5901425A-BCAA-3A42-974B-FBAFE358C0B5}" type="presParOf" srcId="{3804A371-26B4-504F-85EF-7FCF94DD1D0C}" destId="{8D1CF58B-BFB5-6543-9597-0844553DC7E7}" srcOrd="9" destOrd="0" presId="urn:microsoft.com/office/officeart/2005/8/layout/bProcess3"/>
    <dgm:cxn modelId="{6878A02C-4674-5F4D-8AFA-A9386F2D0B85}" type="presParOf" srcId="{8D1CF58B-BFB5-6543-9597-0844553DC7E7}" destId="{6EEBBBBE-212C-F946-85CE-D6DA773CFBE5}" srcOrd="0" destOrd="0" presId="urn:microsoft.com/office/officeart/2005/8/layout/bProcess3"/>
    <dgm:cxn modelId="{975B8D36-6751-864E-BB33-EE65478D2CB8}" type="presParOf" srcId="{3804A371-26B4-504F-85EF-7FCF94DD1D0C}" destId="{E6DA5478-BCE4-C04B-8CFA-1AE949D51031}" srcOrd="10" destOrd="0" presId="urn:microsoft.com/office/officeart/2005/8/layout/bProcess3"/>
    <dgm:cxn modelId="{A573C402-DE8F-8944-813A-E61E19A502A6}" type="presParOf" srcId="{3804A371-26B4-504F-85EF-7FCF94DD1D0C}" destId="{DCAAC08E-1E5F-0046-97B2-F52AA23913F8}" srcOrd="11" destOrd="0" presId="urn:microsoft.com/office/officeart/2005/8/layout/bProcess3"/>
    <dgm:cxn modelId="{34298E74-2BD8-B441-B678-CB9A2BF19050}" type="presParOf" srcId="{DCAAC08E-1E5F-0046-97B2-F52AA23913F8}" destId="{5F051903-8F3E-9742-BECC-133B796EE72D}" srcOrd="0" destOrd="0" presId="urn:microsoft.com/office/officeart/2005/8/layout/bProcess3"/>
    <dgm:cxn modelId="{AEF3B9D4-E697-1148-B763-61A74BF78280}" type="presParOf" srcId="{3804A371-26B4-504F-85EF-7FCF94DD1D0C}" destId="{A40D2015-9842-424D-B0FD-6DEC3B5FCF7E}" srcOrd="12" destOrd="0" presId="urn:microsoft.com/office/officeart/2005/8/layout/bProcess3"/>
    <dgm:cxn modelId="{B7F47152-E40A-D841-B643-AF3F5C44D351}" type="presParOf" srcId="{3804A371-26B4-504F-85EF-7FCF94DD1D0C}" destId="{A8E82DD0-397C-B74E-A1D2-246A7B7C145F}" srcOrd="13" destOrd="0" presId="urn:microsoft.com/office/officeart/2005/8/layout/bProcess3"/>
    <dgm:cxn modelId="{477CE75C-39D7-5B4E-92B6-B8875DF5ECB4}" type="presParOf" srcId="{A8E82DD0-397C-B74E-A1D2-246A7B7C145F}" destId="{98C39E66-3B2D-7542-8B30-96140395F4C4}" srcOrd="0" destOrd="0" presId="urn:microsoft.com/office/officeart/2005/8/layout/bProcess3"/>
    <dgm:cxn modelId="{17CC6345-B668-494C-AF53-320709E6667B}" type="presParOf" srcId="{3804A371-26B4-504F-85EF-7FCF94DD1D0C}" destId="{956D1EB2-7FA3-864D-B6B8-EE24A60AB666}" srcOrd="14" destOrd="0" presId="urn:microsoft.com/office/officeart/2005/8/layout/bProcess3"/>
    <dgm:cxn modelId="{7B0CCF20-93F3-BC4D-93F9-BE5F27BC513B}" type="presParOf" srcId="{3804A371-26B4-504F-85EF-7FCF94DD1D0C}" destId="{4810DF75-9D1D-CC42-8BC2-F5D9421C0C32}" srcOrd="15" destOrd="0" presId="urn:microsoft.com/office/officeart/2005/8/layout/bProcess3"/>
    <dgm:cxn modelId="{FD75177D-1DBD-9A4D-B1BB-C5C75FB299AC}" type="presParOf" srcId="{4810DF75-9D1D-CC42-8BC2-F5D9421C0C32}" destId="{25C335C8-F4D5-6247-A5B9-AF2EBE2516D2}" srcOrd="0" destOrd="0" presId="urn:microsoft.com/office/officeart/2005/8/layout/bProcess3"/>
    <dgm:cxn modelId="{7A189364-D750-3146-AE10-2A4D0700FD3D}" type="presParOf" srcId="{3804A371-26B4-504F-85EF-7FCF94DD1D0C}" destId="{750787EE-55D6-9E43-A52B-33DC8BBBCBA7}" srcOrd="16" destOrd="0" presId="urn:microsoft.com/office/officeart/2005/8/layout/bProcess3"/>
    <dgm:cxn modelId="{19820D59-844D-C94E-BAEC-F6C5593EF030}" type="presParOf" srcId="{3804A371-26B4-504F-85EF-7FCF94DD1D0C}" destId="{4322D4F6-9EBF-764D-B6F1-F815727B4505}" srcOrd="17" destOrd="0" presId="urn:microsoft.com/office/officeart/2005/8/layout/bProcess3"/>
    <dgm:cxn modelId="{161C6617-D774-1641-A481-23EE8A960CD1}" type="presParOf" srcId="{4322D4F6-9EBF-764D-B6F1-F815727B4505}" destId="{05CF2947-80D2-9F44-8E17-3EA192BBBCBD}" srcOrd="0" destOrd="0" presId="urn:microsoft.com/office/officeart/2005/8/layout/bProcess3"/>
    <dgm:cxn modelId="{80ADBDB5-FD73-7245-B520-146A8A70B767}" type="presParOf" srcId="{3804A371-26B4-504F-85EF-7FCF94DD1D0C}" destId="{E83B3DEA-3B3F-244E-8672-ED1E72012C9C}" srcOrd="18" destOrd="0" presId="urn:microsoft.com/office/officeart/2005/8/layout/bProcess3"/>
    <dgm:cxn modelId="{3C700DE3-2C91-C543-A6EE-CC59D59756FB}" type="presParOf" srcId="{3804A371-26B4-504F-85EF-7FCF94DD1D0C}" destId="{301224AB-E4C1-2744-A3F0-DEC5C5381B66}" srcOrd="19" destOrd="0" presId="urn:microsoft.com/office/officeart/2005/8/layout/bProcess3"/>
    <dgm:cxn modelId="{20F8FB8B-1E9E-414F-92DE-326D32AD7522}" type="presParOf" srcId="{301224AB-E4C1-2744-A3F0-DEC5C5381B66}" destId="{7BCF839A-7BEE-1F44-808B-4D24DEE9508C}" srcOrd="0" destOrd="0" presId="urn:microsoft.com/office/officeart/2005/8/layout/bProcess3"/>
    <dgm:cxn modelId="{B22AF1CF-D36F-634C-B91D-004349C9A542}" type="presParOf" srcId="{3804A371-26B4-504F-85EF-7FCF94DD1D0C}" destId="{597594D4-80CD-084D-B30B-D704688F8A06}" srcOrd="20" destOrd="0" presId="urn:microsoft.com/office/officeart/2005/8/layout/bProcess3"/>
    <dgm:cxn modelId="{FBF75915-D98D-5148-811B-5EE063106651}" type="presParOf" srcId="{3804A371-26B4-504F-85EF-7FCF94DD1D0C}" destId="{FA4B432C-B490-2941-B4D8-18406D4149E1}" srcOrd="21" destOrd="0" presId="urn:microsoft.com/office/officeart/2005/8/layout/bProcess3"/>
    <dgm:cxn modelId="{4ED1A144-653D-A64E-8775-17A8F9CADAF4}" type="presParOf" srcId="{FA4B432C-B490-2941-B4D8-18406D4149E1}" destId="{07FDE884-E0F2-5245-BF78-01E7F7266719}" srcOrd="0" destOrd="0" presId="urn:microsoft.com/office/officeart/2005/8/layout/bProcess3"/>
    <dgm:cxn modelId="{6D73E28B-EC56-BE47-AEB0-076B7A596679}" type="presParOf" srcId="{3804A371-26B4-504F-85EF-7FCF94DD1D0C}" destId="{B10318A9-FD8C-5D40-8900-DBE7E9DE0F14}" srcOrd="22" destOrd="0" presId="urn:microsoft.com/office/officeart/2005/8/layout/b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3.xml><?xml version="1.0" encoding="utf-8"?>
<dgm:dataModel xmlns:dgm="http://schemas.openxmlformats.org/drawingml/2006/diagram" xmlns:a="http://schemas.openxmlformats.org/drawingml/2006/main">
  <dgm:ptLst>
    <dgm:pt modelId="{56B382C3-F43F-A94B-BE76-D688FABD109E}" type="doc">
      <dgm:prSet loTypeId="urn:microsoft.com/office/officeart/2005/8/layout/hierarchy4" loCatId="relationship" qsTypeId="urn:microsoft.com/office/officeart/2009/2/quickstyle/3d8" qsCatId="3D" csTypeId="urn:microsoft.com/office/officeart/2005/8/colors/accent1_1" csCatId="accent1" phldr="1"/>
      <dgm:spPr/>
      <dgm:t>
        <a:bodyPr/>
        <a:lstStyle/>
        <a:p>
          <a:endParaRPr lang="en-GB"/>
        </a:p>
      </dgm:t>
    </dgm:pt>
    <dgm:pt modelId="{C42689CA-EB6C-AA49-8F4E-6745E33B2D7E}">
      <dgm:prSet custT="1"/>
      <dgm:spPr>
        <a:ln>
          <a:solidFill>
            <a:schemeClr val="accent1"/>
          </a:solidFill>
        </a:ln>
      </dgm:spPr>
      <dgm:t>
        <a:bodyPr/>
        <a:lstStyle/>
        <a:p>
          <a:r>
            <a:rPr lang="en-AU" sz="2400" b="1" dirty="0">
              <a:solidFill>
                <a:srgbClr val="0070C0"/>
              </a:solidFill>
              <a:latin typeface="Batang" panose="02030600000101010101" pitchFamily="18" charset="-127"/>
              <a:ea typeface="Batang" panose="02030600000101010101" pitchFamily="18" charset="-127"/>
            </a:rPr>
            <a:t>Asim (</a:t>
          </a:r>
          <a:r>
            <a:rPr lang="en-AU" sz="2400" b="1" dirty="0" err="1">
              <a:solidFill>
                <a:srgbClr val="0070C0"/>
              </a:solidFill>
              <a:latin typeface="Batang" panose="02030600000101010101" pitchFamily="18" charset="-127"/>
              <a:ea typeface="Batang" panose="02030600000101010101" pitchFamily="18" charset="-127"/>
            </a:rPr>
            <a:t>Rawi</a:t>
          </a:r>
          <a:r>
            <a:rPr lang="en-AU" sz="2400" b="1" dirty="0">
              <a:solidFill>
                <a:srgbClr val="0070C0"/>
              </a:solidFill>
              <a:latin typeface="Batang" panose="02030600000101010101" pitchFamily="18" charset="-127"/>
              <a:ea typeface="Batang" panose="02030600000101010101" pitchFamily="18" charset="-127"/>
            </a:rPr>
            <a:t>: Hafs): </a:t>
          </a:r>
          <a:r>
            <a:rPr lang="en-AU" sz="2400" b="1" dirty="0">
              <a:solidFill>
                <a:srgbClr val="C00000"/>
              </a:solidFill>
              <a:latin typeface="Batang" panose="02030600000101010101" pitchFamily="18" charset="-127"/>
              <a:ea typeface="Batang" panose="02030600000101010101" pitchFamily="18" charset="-127"/>
            </a:rPr>
            <a:t>95% </a:t>
          </a:r>
          <a:r>
            <a:rPr lang="en-AU" sz="2400" b="1" dirty="0">
              <a:solidFill>
                <a:srgbClr val="0070C0"/>
              </a:solidFill>
              <a:latin typeface="Batang" panose="02030600000101010101" pitchFamily="18" charset="-127"/>
              <a:ea typeface="Batang" panose="02030600000101010101" pitchFamily="18" charset="-127"/>
            </a:rPr>
            <a:t>Most of the Muslim world</a:t>
          </a:r>
        </a:p>
      </dgm:t>
    </dgm:pt>
    <dgm:pt modelId="{ACB6B717-02F7-AC45-8938-9531F1A2997B}" type="parTrans" cxnId="{3196801E-0384-DE47-8781-08083F31461D}">
      <dgm:prSet/>
      <dgm:spPr/>
      <dgm:t>
        <a:bodyPr/>
        <a:lstStyle/>
        <a:p>
          <a:endParaRPr lang="en-GB"/>
        </a:p>
      </dgm:t>
    </dgm:pt>
    <dgm:pt modelId="{0C5D8CB7-2F63-9F45-844F-B633F99D2DD6}" type="sibTrans" cxnId="{3196801E-0384-DE47-8781-08083F31461D}">
      <dgm:prSet/>
      <dgm:spPr/>
      <dgm:t>
        <a:bodyPr/>
        <a:lstStyle/>
        <a:p>
          <a:endParaRPr lang="en-GB"/>
        </a:p>
      </dgm:t>
    </dgm:pt>
    <dgm:pt modelId="{6B7A434D-08AB-204A-989F-51B7CEC70A5E}">
      <dgm:prSet custT="1"/>
      <dgm:spPr>
        <a:ln>
          <a:solidFill>
            <a:srgbClr val="0070C0"/>
          </a:solidFill>
        </a:ln>
      </dgm:spPr>
      <dgm:t>
        <a:bodyPr/>
        <a:lstStyle/>
        <a:p>
          <a:r>
            <a:rPr lang="en-AU" sz="2400" b="1" dirty="0" err="1">
              <a:solidFill>
                <a:srgbClr val="0070C0"/>
              </a:solidFill>
              <a:latin typeface="Batang" panose="02030600000101010101" pitchFamily="18" charset="-127"/>
              <a:ea typeface="Batang" panose="02030600000101010101" pitchFamily="18" charset="-127"/>
            </a:rPr>
            <a:t>Nafi</a:t>
          </a:r>
          <a:r>
            <a:rPr lang="en-AU" sz="2400" b="1" dirty="0">
              <a:solidFill>
                <a:srgbClr val="0070C0"/>
              </a:solidFill>
              <a:latin typeface="Batang" panose="02030600000101010101" pitchFamily="18" charset="-127"/>
              <a:ea typeface="Batang" panose="02030600000101010101" pitchFamily="18" charset="-127"/>
            </a:rPr>
            <a:t> (</a:t>
          </a:r>
          <a:r>
            <a:rPr lang="en-AU" sz="2400" b="1" dirty="0" err="1">
              <a:solidFill>
                <a:srgbClr val="0070C0"/>
              </a:solidFill>
              <a:latin typeface="Batang" panose="02030600000101010101" pitchFamily="18" charset="-127"/>
              <a:ea typeface="Batang" panose="02030600000101010101" pitchFamily="18" charset="-127"/>
            </a:rPr>
            <a:t>Rawi</a:t>
          </a:r>
          <a:r>
            <a:rPr lang="en-AU" sz="2400" b="1" dirty="0">
              <a:solidFill>
                <a:srgbClr val="0070C0"/>
              </a:solidFill>
              <a:latin typeface="Batang" panose="02030600000101010101" pitchFamily="18" charset="-127"/>
              <a:ea typeface="Batang" panose="02030600000101010101" pitchFamily="18" charset="-127"/>
            </a:rPr>
            <a:t>: </a:t>
          </a:r>
          <a:r>
            <a:rPr lang="en-AU" sz="2400" b="1" dirty="0" err="1">
              <a:solidFill>
                <a:srgbClr val="0070C0"/>
              </a:solidFill>
              <a:latin typeface="Batang" panose="02030600000101010101" pitchFamily="18" charset="-127"/>
              <a:ea typeface="Batang" panose="02030600000101010101" pitchFamily="18" charset="-127"/>
            </a:rPr>
            <a:t>Warsh</a:t>
          </a:r>
          <a:r>
            <a:rPr lang="en-AU" sz="2400" b="1" dirty="0">
              <a:solidFill>
                <a:srgbClr val="0070C0"/>
              </a:solidFill>
              <a:latin typeface="Batang" panose="02030600000101010101" pitchFamily="18" charset="-127"/>
              <a:ea typeface="Batang" panose="02030600000101010101" pitchFamily="18" charset="-127"/>
            </a:rPr>
            <a:t>):</a:t>
          </a:r>
          <a:r>
            <a:rPr lang="en-AU" sz="2400" b="1" dirty="0">
              <a:solidFill>
                <a:srgbClr val="C00000"/>
              </a:solidFill>
              <a:latin typeface="Batang" panose="02030600000101010101" pitchFamily="18" charset="-127"/>
              <a:ea typeface="Batang" panose="02030600000101010101" pitchFamily="18" charset="-127"/>
            </a:rPr>
            <a:t> 3% </a:t>
          </a:r>
          <a:r>
            <a:rPr lang="en-AU" sz="2400" b="1" dirty="0">
              <a:solidFill>
                <a:srgbClr val="0070C0"/>
              </a:solidFill>
              <a:latin typeface="Batang" panose="02030600000101010101" pitchFamily="18" charset="-127"/>
              <a:ea typeface="Batang" panose="02030600000101010101" pitchFamily="18" charset="-127"/>
            </a:rPr>
            <a:t>Algeria, Morocco, parts of Tunisia, West Africa, Sudan</a:t>
          </a:r>
        </a:p>
      </dgm:t>
    </dgm:pt>
    <dgm:pt modelId="{3ECF318F-0FA9-5F46-965A-21A6654F88AC}" type="parTrans" cxnId="{1B774CC4-118B-B84B-A7F8-07F3461A28F4}">
      <dgm:prSet/>
      <dgm:spPr/>
      <dgm:t>
        <a:bodyPr/>
        <a:lstStyle/>
        <a:p>
          <a:endParaRPr lang="en-GB"/>
        </a:p>
      </dgm:t>
    </dgm:pt>
    <dgm:pt modelId="{D66E99E0-C587-994A-967D-D9E12764A724}" type="sibTrans" cxnId="{1B774CC4-118B-B84B-A7F8-07F3461A28F4}">
      <dgm:prSet/>
      <dgm:spPr/>
      <dgm:t>
        <a:bodyPr/>
        <a:lstStyle/>
        <a:p>
          <a:endParaRPr lang="en-GB"/>
        </a:p>
      </dgm:t>
    </dgm:pt>
    <dgm:pt modelId="{3E56F990-3932-3D4C-BB8D-73F39A2277F1}">
      <dgm:prSet custT="1"/>
      <dgm:spPr>
        <a:ln>
          <a:solidFill>
            <a:schemeClr val="accent1"/>
          </a:solidFill>
        </a:ln>
      </dgm:spPr>
      <dgm:t>
        <a:bodyPr/>
        <a:lstStyle/>
        <a:p>
          <a:r>
            <a:rPr lang="en-AU" sz="2400" b="1" dirty="0" err="1">
              <a:solidFill>
                <a:srgbClr val="0070C0"/>
              </a:solidFill>
              <a:latin typeface="Batang" panose="02030600000101010101" pitchFamily="18" charset="-127"/>
              <a:ea typeface="Batang" panose="02030600000101010101" pitchFamily="18" charset="-127"/>
            </a:rPr>
            <a:t>Nafi</a:t>
          </a:r>
          <a:r>
            <a:rPr lang="en-AU" sz="2400" b="1" dirty="0">
              <a:solidFill>
                <a:srgbClr val="0070C0"/>
              </a:solidFill>
              <a:latin typeface="Batang" panose="02030600000101010101" pitchFamily="18" charset="-127"/>
              <a:ea typeface="Batang" panose="02030600000101010101" pitchFamily="18" charset="-127"/>
            </a:rPr>
            <a:t> (</a:t>
          </a:r>
          <a:r>
            <a:rPr lang="en-AU" sz="2400" b="1" dirty="0" err="1">
              <a:solidFill>
                <a:srgbClr val="0070C0"/>
              </a:solidFill>
              <a:latin typeface="Batang" panose="02030600000101010101" pitchFamily="18" charset="-127"/>
              <a:ea typeface="Batang" panose="02030600000101010101" pitchFamily="18" charset="-127"/>
            </a:rPr>
            <a:t>Rawi</a:t>
          </a:r>
          <a:r>
            <a:rPr lang="en-AU" sz="2400" b="1" dirty="0">
              <a:solidFill>
                <a:srgbClr val="0070C0"/>
              </a:solidFill>
              <a:latin typeface="Batang" panose="02030600000101010101" pitchFamily="18" charset="-127"/>
              <a:ea typeface="Batang" panose="02030600000101010101" pitchFamily="18" charset="-127"/>
            </a:rPr>
            <a:t>: </a:t>
          </a:r>
          <a:r>
            <a:rPr lang="en-AU" sz="2400" b="1" dirty="0" err="1">
              <a:solidFill>
                <a:srgbClr val="0070C0"/>
              </a:solidFill>
              <a:latin typeface="Batang" panose="02030600000101010101" pitchFamily="18" charset="-127"/>
              <a:ea typeface="Batang" panose="02030600000101010101" pitchFamily="18" charset="-127"/>
            </a:rPr>
            <a:t>Qalun</a:t>
          </a:r>
          <a:r>
            <a:rPr lang="en-AU" sz="2400" b="1" dirty="0">
              <a:solidFill>
                <a:srgbClr val="C00000"/>
              </a:solidFill>
              <a:latin typeface="Batang" panose="02030600000101010101" pitchFamily="18" charset="-127"/>
              <a:ea typeface="Batang" panose="02030600000101010101" pitchFamily="18" charset="-127"/>
            </a:rPr>
            <a:t>): 0.7%</a:t>
          </a:r>
        </a:p>
        <a:p>
          <a:r>
            <a:rPr lang="en-AU" sz="2400" b="1" dirty="0">
              <a:solidFill>
                <a:srgbClr val="0070C0"/>
              </a:solidFill>
              <a:latin typeface="Batang" panose="02030600000101010101" pitchFamily="18" charset="-127"/>
              <a:ea typeface="Batang" panose="02030600000101010101" pitchFamily="18" charset="-127"/>
            </a:rPr>
            <a:t>Libya, Tunisia and Parts of Qatar </a:t>
          </a:r>
        </a:p>
      </dgm:t>
    </dgm:pt>
    <dgm:pt modelId="{9274D7A1-7316-7B46-9B49-4B78E761710A}" type="parTrans" cxnId="{D2742470-0C2D-2440-90D5-F6B377CEA9C6}">
      <dgm:prSet/>
      <dgm:spPr/>
      <dgm:t>
        <a:bodyPr/>
        <a:lstStyle/>
        <a:p>
          <a:endParaRPr lang="en-GB"/>
        </a:p>
      </dgm:t>
    </dgm:pt>
    <dgm:pt modelId="{5239BFD5-801D-9947-8B82-FDE61CAFF7F7}" type="sibTrans" cxnId="{D2742470-0C2D-2440-90D5-F6B377CEA9C6}">
      <dgm:prSet/>
      <dgm:spPr/>
      <dgm:t>
        <a:bodyPr/>
        <a:lstStyle/>
        <a:p>
          <a:endParaRPr lang="en-GB"/>
        </a:p>
      </dgm:t>
    </dgm:pt>
    <dgm:pt modelId="{75E18095-4579-7B4C-8ABE-B61B7CD07804}">
      <dgm:prSet custT="1"/>
      <dgm:spPr>
        <a:ln>
          <a:solidFill>
            <a:schemeClr val="accent1"/>
          </a:solidFill>
        </a:ln>
      </dgm:spPr>
      <dgm:t>
        <a:bodyPr/>
        <a:lstStyle/>
        <a:p>
          <a:r>
            <a:rPr lang="en-AU" sz="2400" b="1" dirty="0">
              <a:solidFill>
                <a:srgbClr val="0070C0"/>
              </a:solidFill>
              <a:latin typeface="Batang" panose="02030600000101010101" pitchFamily="18" charset="-127"/>
              <a:ea typeface="Batang" panose="02030600000101010101" pitchFamily="18" charset="-127"/>
            </a:rPr>
            <a:t>Abu Amr (</a:t>
          </a:r>
          <a:r>
            <a:rPr lang="en-AU" sz="2400" b="1" dirty="0" err="1">
              <a:solidFill>
                <a:srgbClr val="0070C0"/>
              </a:solidFill>
              <a:latin typeface="Batang" panose="02030600000101010101" pitchFamily="18" charset="-127"/>
              <a:ea typeface="Batang" panose="02030600000101010101" pitchFamily="18" charset="-127"/>
            </a:rPr>
            <a:t>Rawi</a:t>
          </a:r>
          <a:r>
            <a:rPr lang="en-AU" sz="2400" b="1" dirty="0">
              <a:solidFill>
                <a:srgbClr val="0070C0"/>
              </a:solidFill>
              <a:latin typeface="Batang" panose="02030600000101010101" pitchFamily="18" charset="-127"/>
              <a:ea typeface="Batang" panose="02030600000101010101" pitchFamily="18" charset="-127"/>
            </a:rPr>
            <a:t>: </a:t>
          </a:r>
          <a:r>
            <a:rPr lang="en-AU" sz="2400" b="1" dirty="0" err="1">
              <a:solidFill>
                <a:srgbClr val="0070C0"/>
              </a:solidFill>
              <a:latin typeface="Batang" panose="02030600000101010101" pitchFamily="18" charset="-127"/>
              <a:ea typeface="Batang" panose="02030600000101010101" pitchFamily="18" charset="-127"/>
            </a:rPr>
            <a:t>Duri</a:t>
          </a:r>
          <a:r>
            <a:rPr lang="en-AU" sz="2400" b="1" dirty="0">
              <a:solidFill>
                <a:srgbClr val="0070C0"/>
              </a:solidFill>
              <a:latin typeface="Batang" panose="02030600000101010101" pitchFamily="18" charset="-127"/>
              <a:ea typeface="Batang" panose="02030600000101010101" pitchFamily="18" charset="-127"/>
            </a:rPr>
            <a:t>): </a:t>
          </a:r>
          <a:r>
            <a:rPr lang="en-AU" sz="2400" b="1" dirty="0">
              <a:solidFill>
                <a:srgbClr val="C00000"/>
              </a:solidFill>
              <a:latin typeface="Batang" panose="02030600000101010101" pitchFamily="18" charset="-127"/>
              <a:ea typeface="Batang" panose="02030600000101010101" pitchFamily="18" charset="-127"/>
            </a:rPr>
            <a:t>0.3% </a:t>
          </a:r>
          <a:r>
            <a:rPr lang="en-AU" sz="2400" b="1" dirty="0">
              <a:solidFill>
                <a:srgbClr val="0070C0"/>
              </a:solidFill>
              <a:latin typeface="Batang" panose="02030600000101010101" pitchFamily="18" charset="-127"/>
              <a:ea typeface="Batang" panose="02030600000101010101" pitchFamily="18" charset="-127"/>
            </a:rPr>
            <a:t>Parts of Sudan and West Africa </a:t>
          </a:r>
        </a:p>
      </dgm:t>
    </dgm:pt>
    <dgm:pt modelId="{7BB02E7E-2071-D845-9647-8C8DC26DE0A1}" type="parTrans" cxnId="{8234363E-9B4F-9841-A8D4-31F9C9B09B4C}">
      <dgm:prSet/>
      <dgm:spPr/>
      <dgm:t>
        <a:bodyPr/>
        <a:lstStyle/>
        <a:p>
          <a:endParaRPr lang="en-GB"/>
        </a:p>
      </dgm:t>
    </dgm:pt>
    <dgm:pt modelId="{079CA56A-B8D6-964A-AAFC-91379FEBDA89}" type="sibTrans" cxnId="{8234363E-9B4F-9841-A8D4-31F9C9B09B4C}">
      <dgm:prSet/>
      <dgm:spPr/>
      <dgm:t>
        <a:bodyPr/>
        <a:lstStyle/>
        <a:p>
          <a:endParaRPr lang="en-GB"/>
        </a:p>
      </dgm:t>
    </dgm:pt>
    <dgm:pt modelId="{38035CE7-4BA0-0343-B78B-E85DCAE2E752}">
      <dgm:prSet custT="1"/>
      <dgm:spPr>
        <a:ln>
          <a:solidFill>
            <a:schemeClr val="accent1"/>
          </a:solidFill>
        </a:ln>
      </dgm:spPr>
      <dgm:t>
        <a:bodyPr/>
        <a:lstStyle/>
        <a:p>
          <a:r>
            <a:rPr lang="en-AU" sz="2400" b="1" dirty="0">
              <a:solidFill>
                <a:srgbClr val="0070C0"/>
              </a:solidFill>
              <a:latin typeface="Batang" panose="02030600000101010101" pitchFamily="18" charset="-127"/>
              <a:ea typeface="Batang" panose="02030600000101010101" pitchFamily="18" charset="-127"/>
            </a:rPr>
            <a:t>Ibn Amir: </a:t>
          </a:r>
          <a:r>
            <a:rPr lang="en-AU" sz="2400" b="1" dirty="0">
              <a:solidFill>
                <a:srgbClr val="C00000"/>
              </a:solidFill>
              <a:latin typeface="Batang" panose="02030600000101010101" pitchFamily="18" charset="-127"/>
              <a:ea typeface="Batang" panose="02030600000101010101" pitchFamily="18" charset="-127"/>
            </a:rPr>
            <a:t>1% </a:t>
          </a:r>
          <a:r>
            <a:rPr lang="en-AU" sz="2400" b="1" dirty="0">
              <a:solidFill>
                <a:srgbClr val="0070C0"/>
              </a:solidFill>
              <a:latin typeface="Batang" panose="02030600000101010101" pitchFamily="18" charset="-127"/>
              <a:ea typeface="Batang" panose="02030600000101010101" pitchFamily="18" charset="-127"/>
            </a:rPr>
            <a:t>Parts of Yemen. . </a:t>
          </a:r>
        </a:p>
      </dgm:t>
    </dgm:pt>
    <dgm:pt modelId="{26A1FB49-D354-B348-989C-DA530A0A18BF}" type="parTrans" cxnId="{B058CA55-891D-B342-959D-22336DD1078A}">
      <dgm:prSet/>
      <dgm:spPr/>
      <dgm:t>
        <a:bodyPr/>
        <a:lstStyle/>
        <a:p>
          <a:endParaRPr lang="en-GB"/>
        </a:p>
      </dgm:t>
    </dgm:pt>
    <dgm:pt modelId="{C35C2EC9-5A63-3040-9E14-A9196A54E2EB}" type="sibTrans" cxnId="{B058CA55-891D-B342-959D-22336DD1078A}">
      <dgm:prSet/>
      <dgm:spPr/>
      <dgm:t>
        <a:bodyPr/>
        <a:lstStyle/>
        <a:p>
          <a:endParaRPr lang="en-GB"/>
        </a:p>
      </dgm:t>
    </dgm:pt>
    <dgm:pt modelId="{DDB39F25-6FAA-5B44-900D-D57DAC8D4F41}" type="pres">
      <dgm:prSet presAssocID="{56B382C3-F43F-A94B-BE76-D688FABD109E}" presName="Name0" presStyleCnt="0">
        <dgm:presLayoutVars>
          <dgm:chPref val="1"/>
          <dgm:dir/>
          <dgm:animOne val="branch"/>
          <dgm:animLvl val="lvl"/>
          <dgm:resizeHandles/>
        </dgm:presLayoutVars>
      </dgm:prSet>
      <dgm:spPr/>
      <dgm:t>
        <a:bodyPr/>
        <a:lstStyle/>
        <a:p>
          <a:endParaRPr lang="en-US"/>
        </a:p>
      </dgm:t>
    </dgm:pt>
    <dgm:pt modelId="{17E2C4DC-CDA1-B048-A269-21947F2DD663}" type="pres">
      <dgm:prSet presAssocID="{C42689CA-EB6C-AA49-8F4E-6745E33B2D7E}" presName="vertOne" presStyleCnt="0"/>
      <dgm:spPr/>
    </dgm:pt>
    <dgm:pt modelId="{B3666866-74D7-4643-9FF2-5FECF27AAEAB}" type="pres">
      <dgm:prSet presAssocID="{C42689CA-EB6C-AA49-8F4E-6745E33B2D7E}" presName="txOne" presStyleLbl="node0" presStyleIdx="0" presStyleCnt="5">
        <dgm:presLayoutVars>
          <dgm:chPref val="3"/>
        </dgm:presLayoutVars>
      </dgm:prSet>
      <dgm:spPr/>
      <dgm:t>
        <a:bodyPr/>
        <a:lstStyle/>
        <a:p>
          <a:endParaRPr lang="en-US"/>
        </a:p>
      </dgm:t>
    </dgm:pt>
    <dgm:pt modelId="{B3F634F2-4EB4-B745-B705-A880A5E7159A}" type="pres">
      <dgm:prSet presAssocID="{C42689CA-EB6C-AA49-8F4E-6745E33B2D7E}" presName="horzOne" presStyleCnt="0"/>
      <dgm:spPr/>
    </dgm:pt>
    <dgm:pt modelId="{2435ED32-822B-A240-9885-5BA78ABBA85D}" type="pres">
      <dgm:prSet presAssocID="{0C5D8CB7-2F63-9F45-844F-B633F99D2DD6}" presName="sibSpaceOne" presStyleCnt="0"/>
      <dgm:spPr/>
    </dgm:pt>
    <dgm:pt modelId="{A73FF827-AEA6-B94F-BE1A-A89F12C3CFFB}" type="pres">
      <dgm:prSet presAssocID="{6B7A434D-08AB-204A-989F-51B7CEC70A5E}" presName="vertOne" presStyleCnt="0"/>
      <dgm:spPr/>
    </dgm:pt>
    <dgm:pt modelId="{513463C4-DFEF-6D41-9D54-B63C47E0D856}" type="pres">
      <dgm:prSet presAssocID="{6B7A434D-08AB-204A-989F-51B7CEC70A5E}" presName="txOne" presStyleLbl="node0" presStyleIdx="1" presStyleCnt="5">
        <dgm:presLayoutVars>
          <dgm:chPref val="3"/>
        </dgm:presLayoutVars>
      </dgm:prSet>
      <dgm:spPr/>
      <dgm:t>
        <a:bodyPr/>
        <a:lstStyle/>
        <a:p>
          <a:endParaRPr lang="en-US"/>
        </a:p>
      </dgm:t>
    </dgm:pt>
    <dgm:pt modelId="{F9AD6674-B0F6-7440-9B7D-5C2DA6CE809C}" type="pres">
      <dgm:prSet presAssocID="{6B7A434D-08AB-204A-989F-51B7CEC70A5E}" presName="horzOne" presStyleCnt="0"/>
      <dgm:spPr/>
    </dgm:pt>
    <dgm:pt modelId="{45104E6A-5C8C-8C49-9B4B-9C02B24E7C44}" type="pres">
      <dgm:prSet presAssocID="{D66E99E0-C587-994A-967D-D9E12764A724}" presName="sibSpaceOne" presStyleCnt="0"/>
      <dgm:spPr/>
    </dgm:pt>
    <dgm:pt modelId="{93539802-D4FF-AC4D-B017-760D7C6FD7DD}" type="pres">
      <dgm:prSet presAssocID="{3E56F990-3932-3D4C-BB8D-73F39A2277F1}" presName="vertOne" presStyleCnt="0"/>
      <dgm:spPr/>
    </dgm:pt>
    <dgm:pt modelId="{B0E58BDC-BFDA-3048-B470-29015A6EB1A3}" type="pres">
      <dgm:prSet presAssocID="{3E56F990-3932-3D4C-BB8D-73F39A2277F1}" presName="txOne" presStyleLbl="node0" presStyleIdx="2" presStyleCnt="5">
        <dgm:presLayoutVars>
          <dgm:chPref val="3"/>
        </dgm:presLayoutVars>
      </dgm:prSet>
      <dgm:spPr/>
      <dgm:t>
        <a:bodyPr/>
        <a:lstStyle/>
        <a:p>
          <a:endParaRPr lang="en-US"/>
        </a:p>
      </dgm:t>
    </dgm:pt>
    <dgm:pt modelId="{D70F2934-67B3-BF46-B6D5-C34E76F5C5A6}" type="pres">
      <dgm:prSet presAssocID="{3E56F990-3932-3D4C-BB8D-73F39A2277F1}" presName="horzOne" presStyleCnt="0"/>
      <dgm:spPr/>
    </dgm:pt>
    <dgm:pt modelId="{DD5F374B-8E54-2543-86FE-28991FAD4D56}" type="pres">
      <dgm:prSet presAssocID="{5239BFD5-801D-9947-8B82-FDE61CAFF7F7}" presName="sibSpaceOne" presStyleCnt="0"/>
      <dgm:spPr/>
    </dgm:pt>
    <dgm:pt modelId="{7559DB23-2AB5-4C4D-92E7-A77DB5F6EB00}" type="pres">
      <dgm:prSet presAssocID="{75E18095-4579-7B4C-8ABE-B61B7CD07804}" presName="vertOne" presStyleCnt="0"/>
      <dgm:spPr/>
    </dgm:pt>
    <dgm:pt modelId="{4E44AC09-BC71-CC42-A245-1240C72BA0AC}" type="pres">
      <dgm:prSet presAssocID="{75E18095-4579-7B4C-8ABE-B61B7CD07804}" presName="txOne" presStyleLbl="node0" presStyleIdx="3" presStyleCnt="5">
        <dgm:presLayoutVars>
          <dgm:chPref val="3"/>
        </dgm:presLayoutVars>
      </dgm:prSet>
      <dgm:spPr/>
      <dgm:t>
        <a:bodyPr/>
        <a:lstStyle/>
        <a:p>
          <a:endParaRPr lang="en-US"/>
        </a:p>
      </dgm:t>
    </dgm:pt>
    <dgm:pt modelId="{EDE54955-7B92-3D46-9C04-8382D1B44E19}" type="pres">
      <dgm:prSet presAssocID="{75E18095-4579-7B4C-8ABE-B61B7CD07804}" presName="horzOne" presStyleCnt="0"/>
      <dgm:spPr/>
    </dgm:pt>
    <dgm:pt modelId="{932B1410-0511-BD46-A4E2-BC7E4F2DF70B}" type="pres">
      <dgm:prSet presAssocID="{079CA56A-B8D6-964A-AAFC-91379FEBDA89}" presName="sibSpaceOne" presStyleCnt="0"/>
      <dgm:spPr/>
    </dgm:pt>
    <dgm:pt modelId="{E55EF562-AA4B-E14A-8B28-FF2840E49B98}" type="pres">
      <dgm:prSet presAssocID="{38035CE7-4BA0-0343-B78B-E85DCAE2E752}" presName="vertOne" presStyleCnt="0"/>
      <dgm:spPr/>
    </dgm:pt>
    <dgm:pt modelId="{F7700FC8-95F5-024A-ABD3-31B8CA86C389}" type="pres">
      <dgm:prSet presAssocID="{38035CE7-4BA0-0343-B78B-E85DCAE2E752}" presName="txOne" presStyleLbl="node0" presStyleIdx="4" presStyleCnt="5">
        <dgm:presLayoutVars>
          <dgm:chPref val="3"/>
        </dgm:presLayoutVars>
      </dgm:prSet>
      <dgm:spPr/>
      <dgm:t>
        <a:bodyPr/>
        <a:lstStyle/>
        <a:p>
          <a:endParaRPr lang="en-US"/>
        </a:p>
      </dgm:t>
    </dgm:pt>
    <dgm:pt modelId="{A1831144-8354-8948-9933-2DD403C39C45}" type="pres">
      <dgm:prSet presAssocID="{38035CE7-4BA0-0343-B78B-E85DCAE2E752}" presName="horzOne" presStyleCnt="0"/>
      <dgm:spPr/>
    </dgm:pt>
  </dgm:ptLst>
  <dgm:cxnLst>
    <dgm:cxn modelId="{3196801E-0384-DE47-8781-08083F31461D}" srcId="{56B382C3-F43F-A94B-BE76-D688FABD109E}" destId="{C42689CA-EB6C-AA49-8F4E-6745E33B2D7E}" srcOrd="0" destOrd="0" parTransId="{ACB6B717-02F7-AC45-8938-9531F1A2997B}" sibTransId="{0C5D8CB7-2F63-9F45-844F-B633F99D2DD6}"/>
    <dgm:cxn modelId="{1B774CC4-118B-B84B-A7F8-07F3461A28F4}" srcId="{56B382C3-F43F-A94B-BE76-D688FABD109E}" destId="{6B7A434D-08AB-204A-989F-51B7CEC70A5E}" srcOrd="1" destOrd="0" parTransId="{3ECF318F-0FA9-5F46-965A-21A6654F88AC}" sibTransId="{D66E99E0-C587-994A-967D-D9E12764A724}"/>
    <dgm:cxn modelId="{1D65B05B-ACA0-7B4A-B771-06837412B5EC}" type="presOf" srcId="{3E56F990-3932-3D4C-BB8D-73F39A2277F1}" destId="{B0E58BDC-BFDA-3048-B470-29015A6EB1A3}" srcOrd="0" destOrd="0" presId="urn:microsoft.com/office/officeart/2005/8/layout/hierarchy4"/>
    <dgm:cxn modelId="{069ABFD0-5614-D841-9F9A-4593E58ABCEA}" type="presOf" srcId="{56B382C3-F43F-A94B-BE76-D688FABD109E}" destId="{DDB39F25-6FAA-5B44-900D-D57DAC8D4F41}" srcOrd="0" destOrd="0" presId="urn:microsoft.com/office/officeart/2005/8/layout/hierarchy4"/>
    <dgm:cxn modelId="{8234363E-9B4F-9841-A8D4-31F9C9B09B4C}" srcId="{56B382C3-F43F-A94B-BE76-D688FABD109E}" destId="{75E18095-4579-7B4C-8ABE-B61B7CD07804}" srcOrd="3" destOrd="0" parTransId="{7BB02E7E-2071-D845-9647-8C8DC26DE0A1}" sibTransId="{079CA56A-B8D6-964A-AAFC-91379FEBDA89}"/>
    <dgm:cxn modelId="{34AA1418-A17B-1649-8975-EFBEBD4FE35D}" type="presOf" srcId="{6B7A434D-08AB-204A-989F-51B7CEC70A5E}" destId="{513463C4-DFEF-6D41-9D54-B63C47E0D856}" srcOrd="0" destOrd="0" presId="urn:microsoft.com/office/officeart/2005/8/layout/hierarchy4"/>
    <dgm:cxn modelId="{93A2E59A-3154-8546-9183-F0CE18A21A08}" type="presOf" srcId="{75E18095-4579-7B4C-8ABE-B61B7CD07804}" destId="{4E44AC09-BC71-CC42-A245-1240C72BA0AC}" srcOrd="0" destOrd="0" presId="urn:microsoft.com/office/officeart/2005/8/layout/hierarchy4"/>
    <dgm:cxn modelId="{D2742470-0C2D-2440-90D5-F6B377CEA9C6}" srcId="{56B382C3-F43F-A94B-BE76-D688FABD109E}" destId="{3E56F990-3932-3D4C-BB8D-73F39A2277F1}" srcOrd="2" destOrd="0" parTransId="{9274D7A1-7316-7B46-9B49-4B78E761710A}" sibTransId="{5239BFD5-801D-9947-8B82-FDE61CAFF7F7}"/>
    <dgm:cxn modelId="{8011CD79-EA9A-B748-A3A8-FAA7A5BEE79E}" type="presOf" srcId="{C42689CA-EB6C-AA49-8F4E-6745E33B2D7E}" destId="{B3666866-74D7-4643-9FF2-5FECF27AAEAB}" srcOrd="0" destOrd="0" presId="urn:microsoft.com/office/officeart/2005/8/layout/hierarchy4"/>
    <dgm:cxn modelId="{DD1C5BE6-311F-2344-B5FA-C16C9E3B3E6E}" type="presOf" srcId="{38035CE7-4BA0-0343-B78B-E85DCAE2E752}" destId="{F7700FC8-95F5-024A-ABD3-31B8CA86C389}" srcOrd="0" destOrd="0" presId="urn:microsoft.com/office/officeart/2005/8/layout/hierarchy4"/>
    <dgm:cxn modelId="{B058CA55-891D-B342-959D-22336DD1078A}" srcId="{56B382C3-F43F-A94B-BE76-D688FABD109E}" destId="{38035CE7-4BA0-0343-B78B-E85DCAE2E752}" srcOrd="4" destOrd="0" parTransId="{26A1FB49-D354-B348-989C-DA530A0A18BF}" sibTransId="{C35C2EC9-5A63-3040-9E14-A9196A54E2EB}"/>
    <dgm:cxn modelId="{B449789F-7BC7-6A4D-827B-84A00492BB80}" type="presParOf" srcId="{DDB39F25-6FAA-5B44-900D-D57DAC8D4F41}" destId="{17E2C4DC-CDA1-B048-A269-21947F2DD663}" srcOrd="0" destOrd="0" presId="urn:microsoft.com/office/officeart/2005/8/layout/hierarchy4"/>
    <dgm:cxn modelId="{E0EBC403-E351-3143-BAB0-1C5AB6346F25}" type="presParOf" srcId="{17E2C4DC-CDA1-B048-A269-21947F2DD663}" destId="{B3666866-74D7-4643-9FF2-5FECF27AAEAB}" srcOrd="0" destOrd="0" presId="urn:microsoft.com/office/officeart/2005/8/layout/hierarchy4"/>
    <dgm:cxn modelId="{78BA5007-EACC-604A-BD7A-8B463C121260}" type="presParOf" srcId="{17E2C4DC-CDA1-B048-A269-21947F2DD663}" destId="{B3F634F2-4EB4-B745-B705-A880A5E7159A}" srcOrd="1" destOrd="0" presId="urn:microsoft.com/office/officeart/2005/8/layout/hierarchy4"/>
    <dgm:cxn modelId="{B0BAB0E4-79EC-1345-BFD9-B693E7E372E4}" type="presParOf" srcId="{DDB39F25-6FAA-5B44-900D-D57DAC8D4F41}" destId="{2435ED32-822B-A240-9885-5BA78ABBA85D}" srcOrd="1" destOrd="0" presId="urn:microsoft.com/office/officeart/2005/8/layout/hierarchy4"/>
    <dgm:cxn modelId="{A58252E6-6814-3249-A561-F20A983BF2A6}" type="presParOf" srcId="{DDB39F25-6FAA-5B44-900D-D57DAC8D4F41}" destId="{A73FF827-AEA6-B94F-BE1A-A89F12C3CFFB}" srcOrd="2" destOrd="0" presId="urn:microsoft.com/office/officeart/2005/8/layout/hierarchy4"/>
    <dgm:cxn modelId="{DF2A59B6-95E7-C04F-A0B4-26854C167DFA}" type="presParOf" srcId="{A73FF827-AEA6-B94F-BE1A-A89F12C3CFFB}" destId="{513463C4-DFEF-6D41-9D54-B63C47E0D856}" srcOrd="0" destOrd="0" presId="urn:microsoft.com/office/officeart/2005/8/layout/hierarchy4"/>
    <dgm:cxn modelId="{447367CE-A2E5-5B4B-B37C-F84B745396DB}" type="presParOf" srcId="{A73FF827-AEA6-B94F-BE1A-A89F12C3CFFB}" destId="{F9AD6674-B0F6-7440-9B7D-5C2DA6CE809C}" srcOrd="1" destOrd="0" presId="urn:microsoft.com/office/officeart/2005/8/layout/hierarchy4"/>
    <dgm:cxn modelId="{DB9C8116-D26D-234C-A51D-18E9811F2382}" type="presParOf" srcId="{DDB39F25-6FAA-5B44-900D-D57DAC8D4F41}" destId="{45104E6A-5C8C-8C49-9B4B-9C02B24E7C44}" srcOrd="3" destOrd="0" presId="urn:microsoft.com/office/officeart/2005/8/layout/hierarchy4"/>
    <dgm:cxn modelId="{AD4D1002-62BD-5647-9B2B-B2E2DF466D7A}" type="presParOf" srcId="{DDB39F25-6FAA-5B44-900D-D57DAC8D4F41}" destId="{93539802-D4FF-AC4D-B017-760D7C6FD7DD}" srcOrd="4" destOrd="0" presId="urn:microsoft.com/office/officeart/2005/8/layout/hierarchy4"/>
    <dgm:cxn modelId="{5EDB27C6-EA86-C648-A482-FFF5ABBE70D7}" type="presParOf" srcId="{93539802-D4FF-AC4D-B017-760D7C6FD7DD}" destId="{B0E58BDC-BFDA-3048-B470-29015A6EB1A3}" srcOrd="0" destOrd="0" presId="urn:microsoft.com/office/officeart/2005/8/layout/hierarchy4"/>
    <dgm:cxn modelId="{E0ED3AC3-89FB-F84E-A6CA-180D4A87B07E}" type="presParOf" srcId="{93539802-D4FF-AC4D-B017-760D7C6FD7DD}" destId="{D70F2934-67B3-BF46-B6D5-C34E76F5C5A6}" srcOrd="1" destOrd="0" presId="urn:microsoft.com/office/officeart/2005/8/layout/hierarchy4"/>
    <dgm:cxn modelId="{CFDB0D87-6C29-1E41-9475-B0A812085640}" type="presParOf" srcId="{DDB39F25-6FAA-5B44-900D-D57DAC8D4F41}" destId="{DD5F374B-8E54-2543-86FE-28991FAD4D56}" srcOrd="5" destOrd="0" presId="urn:microsoft.com/office/officeart/2005/8/layout/hierarchy4"/>
    <dgm:cxn modelId="{25591732-C091-304B-A1C4-09934BE67008}" type="presParOf" srcId="{DDB39F25-6FAA-5B44-900D-D57DAC8D4F41}" destId="{7559DB23-2AB5-4C4D-92E7-A77DB5F6EB00}" srcOrd="6" destOrd="0" presId="urn:microsoft.com/office/officeart/2005/8/layout/hierarchy4"/>
    <dgm:cxn modelId="{907D3984-E6AC-2A42-B3BC-FCF02950E08E}" type="presParOf" srcId="{7559DB23-2AB5-4C4D-92E7-A77DB5F6EB00}" destId="{4E44AC09-BC71-CC42-A245-1240C72BA0AC}" srcOrd="0" destOrd="0" presId="urn:microsoft.com/office/officeart/2005/8/layout/hierarchy4"/>
    <dgm:cxn modelId="{98856F4A-A89D-6043-AF3E-9BFEBD7E4B8B}" type="presParOf" srcId="{7559DB23-2AB5-4C4D-92E7-A77DB5F6EB00}" destId="{EDE54955-7B92-3D46-9C04-8382D1B44E19}" srcOrd="1" destOrd="0" presId="urn:microsoft.com/office/officeart/2005/8/layout/hierarchy4"/>
    <dgm:cxn modelId="{B9898326-62E5-084C-A42E-E63CD945DE42}" type="presParOf" srcId="{DDB39F25-6FAA-5B44-900D-D57DAC8D4F41}" destId="{932B1410-0511-BD46-A4E2-BC7E4F2DF70B}" srcOrd="7" destOrd="0" presId="urn:microsoft.com/office/officeart/2005/8/layout/hierarchy4"/>
    <dgm:cxn modelId="{D3E31E83-645B-D249-8344-23EA4444DBF9}" type="presParOf" srcId="{DDB39F25-6FAA-5B44-900D-D57DAC8D4F41}" destId="{E55EF562-AA4B-E14A-8B28-FF2840E49B98}" srcOrd="8" destOrd="0" presId="urn:microsoft.com/office/officeart/2005/8/layout/hierarchy4"/>
    <dgm:cxn modelId="{F5CAFA1F-9765-8D4E-9FE0-F5936CAC6930}" type="presParOf" srcId="{E55EF562-AA4B-E14A-8B28-FF2840E49B98}" destId="{F7700FC8-95F5-024A-ABD3-31B8CA86C389}" srcOrd="0" destOrd="0" presId="urn:microsoft.com/office/officeart/2005/8/layout/hierarchy4"/>
    <dgm:cxn modelId="{F2889F56-D094-CC46-8C4C-F5D06A90005D}" type="presParOf" srcId="{E55EF562-AA4B-E14A-8B28-FF2840E49B98}" destId="{A1831144-8354-8948-9933-2DD403C39C45}"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4.xml><?xml version="1.0" encoding="utf-8"?>
<dgm:dataModel xmlns:dgm="http://schemas.openxmlformats.org/drawingml/2006/diagram" xmlns:a="http://schemas.openxmlformats.org/drawingml/2006/main">
  <dgm:ptLst>
    <dgm:pt modelId="{6103F6CA-5430-4895-A4BE-B3FACB4EC35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CA03681-58BF-4A44-9B5C-3E0B112CD7A2}">
      <dgm:prSet custT="1"/>
      <dgm:spPr>
        <a:solidFill>
          <a:schemeClr val="accent5">
            <a:lumMod val="40000"/>
            <a:lumOff val="60000"/>
          </a:schemeClr>
        </a:solidFill>
        <a:ln>
          <a:solidFill>
            <a:schemeClr val="accent6">
              <a:lumMod val="50000"/>
            </a:schemeClr>
          </a:solidFill>
        </a:ln>
      </dgm:spPr>
      <dgm:t>
        <a:bodyPr/>
        <a:lstStyle/>
        <a:p>
          <a:r>
            <a:rPr lang="en-US" sz="1600" b="1" dirty="0">
              <a:solidFill>
                <a:srgbClr val="C00000"/>
              </a:solidFill>
              <a:latin typeface="Batang" panose="02030600000101010101" pitchFamily="18" charset="-127"/>
              <a:ea typeface="Batang" panose="02030600000101010101" pitchFamily="18" charset="-127"/>
            </a:rPr>
            <a:t>To understand </a:t>
          </a:r>
          <a:r>
            <a:rPr lang="en-US" sz="1600" dirty="0">
              <a:solidFill>
                <a:srgbClr val="C00000"/>
              </a:solidFill>
              <a:latin typeface="Chalkboard" panose="03050602040202020205" pitchFamily="66" charset="77"/>
            </a:rPr>
            <a:t>The relationship between Ahruf </a:t>
          </a:r>
          <a:br>
            <a:rPr lang="en-US" sz="1600" dirty="0">
              <a:solidFill>
                <a:srgbClr val="C00000"/>
              </a:solidFill>
              <a:latin typeface="Chalkboard" panose="03050602040202020205" pitchFamily="66" charset="77"/>
            </a:rPr>
          </a:br>
          <a:r>
            <a:rPr lang="en-US" sz="1600" dirty="0">
              <a:solidFill>
                <a:srgbClr val="C00000"/>
              </a:solidFill>
              <a:latin typeface="Chalkboard" panose="03050602040202020205" pitchFamily="66" charset="77"/>
            </a:rPr>
            <a:t>&amp; Qira’aat i</a:t>
          </a:r>
          <a:r>
            <a:rPr lang="en-US" sz="1600" b="1" dirty="0">
              <a:solidFill>
                <a:srgbClr val="C00000"/>
              </a:solidFill>
              <a:latin typeface="Batang" panose="02030600000101010101" pitchFamily="18" charset="-127"/>
              <a:ea typeface="Batang" panose="02030600000101010101" pitchFamily="18" charset="-127"/>
            </a:rPr>
            <a:t>n a simple way…</a:t>
          </a:r>
          <a:endParaRPr lang="en-US" sz="1600" dirty="0">
            <a:solidFill>
              <a:srgbClr val="C00000"/>
            </a:solidFill>
            <a:latin typeface="Batang" panose="02030600000101010101" pitchFamily="18" charset="-127"/>
            <a:ea typeface="Batang" panose="02030600000101010101" pitchFamily="18" charset="-127"/>
          </a:endParaRPr>
        </a:p>
      </dgm:t>
    </dgm:pt>
    <dgm:pt modelId="{64EB1C66-6D94-459B-9974-DB6FFBE15365}" type="parTrans" cxnId="{15D7E938-AC9D-4DAB-8336-74726521CE5A}">
      <dgm:prSet/>
      <dgm:spPr/>
      <dgm:t>
        <a:bodyPr/>
        <a:lstStyle/>
        <a:p>
          <a:endParaRPr lang="en-US"/>
        </a:p>
      </dgm:t>
    </dgm:pt>
    <dgm:pt modelId="{A8B92360-FECD-45F3-9293-B8C050240FFF}" type="sibTrans" cxnId="{15D7E938-AC9D-4DAB-8336-74726521CE5A}">
      <dgm:prSet/>
      <dgm:spPr/>
      <dgm:t>
        <a:bodyPr/>
        <a:lstStyle/>
        <a:p>
          <a:endParaRPr lang="en-US"/>
        </a:p>
      </dgm:t>
    </dgm:pt>
    <dgm:pt modelId="{8F61F5D4-3E68-44BF-BC41-5638F6FC2EF9}">
      <dgm:prSet custT="1"/>
      <dgm:spPr>
        <a:solidFill>
          <a:srgbClr val="DCD1A4"/>
        </a:solidFill>
        <a:ln>
          <a:solidFill>
            <a:srgbClr val="FF0000"/>
          </a:solidFill>
        </a:ln>
      </dgm:spPr>
      <dgm:t>
        <a:bodyPr/>
        <a:lstStyle/>
        <a:p>
          <a:r>
            <a:rPr lang="en-AU" sz="1600" b="1" dirty="0">
              <a:solidFill>
                <a:srgbClr val="FF0000"/>
              </a:solidFill>
              <a:latin typeface="Batang" panose="02030600000101010101" pitchFamily="18" charset="-127"/>
              <a:ea typeface="Batang" panose="02030600000101010101" pitchFamily="18" charset="-127"/>
            </a:rPr>
            <a:t>When bringing up all the </a:t>
          </a:r>
          <a:r>
            <a:rPr lang="en-AU" sz="1600" b="1" dirty="0" err="1">
              <a:solidFill>
                <a:srgbClr val="FF0000"/>
              </a:solidFill>
              <a:latin typeface="Batang" panose="02030600000101010101" pitchFamily="18" charset="-127"/>
              <a:ea typeface="Batang" panose="02030600000101010101" pitchFamily="18" charset="-127"/>
            </a:rPr>
            <a:t>ahruf</a:t>
          </a:r>
          <a:r>
            <a:rPr lang="en-AU" sz="1600" b="1" dirty="0">
              <a:solidFill>
                <a:srgbClr val="FF0000"/>
              </a:solidFill>
              <a:latin typeface="Batang" panose="02030600000101010101" pitchFamily="18" charset="-127"/>
              <a:ea typeface="Batang" panose="02030600000101010101" pitchFamily="18" charset="-127"/>
            </a:rPr>
            <a:t> together, and then Spreading them to every person to recite according to one of the recitations, with some mixture of these recitations, these become the </a:t>
          </a:r>
          <a:r>
            <a:rPr lang="en-AU" sz="1600" b="1" dirty="0" err="1">
              <a:solidFill>
                <a:srgbClr val="FF0000"/>
              </a:solidFill>
              <a:latin typeface="Batang" panose="02030600000101010101" pitchFamily="18" charset="-127"/>
              <a:ea typeface="Batang" panose="02030600000101010101" pitchFamily="18" charset="-127"/>
            </a:rPr>
            <a:t>qiarat</a:t>
          </a:r>
          <a:r>
            <a:rPr lang="en-AU" sz="1600" b="1" dirty="0">
              <a:solidFill>
                <a:srgbClr val="FF0000"/>
              </a:solidFill>
              <a:latin typeface="Batang" panose="02030600000101010101" pitchFamily="18" charset="-127"/>
              <a:ea typeface="Batang" panose="02030600000101010101" pitchFamily="18" charset="-127"/>
            </a:rPr>
            <a:t>, and they are named after specific people who were specialized in them (</a:t>
          </a:r>
          <a:r>
            <a:rPr lang="en-AU" sz="1600" b="1" dirty="0" err="1">
              <a:solidFill>
                <a:srgbClr val="FF0000"/>
              </a:solidFill>
              <a:latin typeface="Batang" panose="02030600000101010101" pitchFamily="18" charset="-127"/>
              <a:ea typeface="Batang" panose="02030600000101010101" pitchFamily="18" charset="-127"/>
            </a:rPr>
            <a:t>Qaree</a:t>
          </a:r>
          <a:r>
            <a:rPr lang="en-AU" sz="1600" b="1" dirty="0">
              <a:solidFill>
                <a:srgbClr val="FF0000"/>
              </a:solidFill>
              <a:latin typeface="Batang" panose="02030600000101010101" pitchFamily="18" charset="-127"/>
              <a:ea typeface="Batang" panose="02030600000101010101" pitchFamily="18" charset="-127"/>
            </a:rPr>
            <a:t>).</a:t>
          </a:r>
          <a:endParaRPr lang="en-US" sz="1600" dirty="0">
            <a:solidFill>
              <a:srgbClr val="FF0000"/>
            </a:solidFill>
            <a:latin typeface="Batang" panose="02030600000101010101" pitchFamily="18" charset="-127"/>
            <a:ea typeface="Batang" panose="02030600000101010101" pitchFamily="18" charset="-127"/>
          </a:endParaRPr>
        </a:p>
      </dgm:t>
    </dgm:pt>
    <dgm:pt modelId="{953929BF-F877-42D1-A64A-EC39BB6BA772}" type="parTrans" cxnId="{6AC867AE-FE0C-4722-9705-FA14D217BD10}">
      <dgm:prSet/>
      <dgm:spPr/>
      <dgm:t>
        <a:bodyPr/>
        <a:lstStyle/>
        <a:p>
          <a:endParaRPr lang="en-US"/>
        </a:p>
      </dgm:t>
    </dgm:pt>
    <dgm:pt modelId="{3687F5CE-0FC4-4C8C-9291-10666A588FB8}" type="sibTrans" cxnId="{6AC867AE-FE0C-4722-9705-FA14D217BD10}">
      <dgm:prSet/>
      <dgm:spPr/>
      <dgm:t>
        <a:bodyPr/>
        <a:lstStyle/>
        <a:p>
          <a:endParaRPr lang="en-US"/>
        </a:p>
      </dgm:t>
    </dgm:pt>
    <dgm:pt modelId="{8B287DC8-345A-4B87-BB51-6DA6168859DE}">
      <dgm:prSet custT="1"/>
      <dgm:spPr>
        <a:solidFill>
          <a:schemeClr val="accent6">
            <a:lumMod val="60000"/>
            <a:lumOff val="40000"/>
          </a:schemeClr>
        </a:solidFill>
        <a:ln>
          <a:solidFill>
            <a:srgbClr val="FF0000"/>
          </a:solidFill>
        </a:ln>
      </dgm:spPr>
      <dgm:t>
        <a:bodyPr/>
        <a:lstStyle/>
        <a:p>
          <a:r>
            <a:rPr lang="en-AU" sz="1600" b="1" dirty="0">
              <a:solidFill>
                <a:srgbClr val="FF0000"/>
              </a:solidFill>
              <a:latin typeface="Batang" panose="02030600000101010101" pitchFamily="18" charset="-127"/>
              <a:ea typeface="Batang" panose="02030600000101010101" pitchFamily="18" charset="-127"/>
            </a:rPr>
            <a:t>These Specialized institutions known as the Schools of the </a:t>
          </a:r>
          <a:r>
            <a:rPr lang="en-AU" sz="1600" b="1" dirty="0" err="1">
              <a:solidFill>
                <a:srgbClr val="FF0000"/>
              </a:solidFill>
              <a:latin typeface="Batang" panose="02030600000101010101" pitchFamily="18" charset="-127"/>
              <a:ea typeface="Batang" panose="02030600000101010101" pitchFamily="18" charset="-127"/>
            </a:rPr>
            <a:t>qira’aat</a:t>
          </a:r>
          <a:r>
            <a:rPr lang="en-AU" sz="1600" b="1" dirty="0">
              <a:solidFill>
                <a:srgbClr val="FF0000"/>
              </a:solidFill>
              <a:latin typeface="Batang" panose="02030600000101010101" pitchFamily="18" charset="-127"/>
              <a:ea typeface="Batang" panose="02030600000101010101" pitchFamily="18" charset="-127"/>
            </a:rPr>
            <a:t>.</a:t>
          </a:r>
          <a:endParaRPr lang="en-US" sz="1600" dirty="0">
            <a:solidFill>
              <a:srgbClr val="FF0000"/>
            </a:solidFill>
            <a:latin typeface="Batang" panose="02030600000101010101" pitchFamily="18" charset="-127"/>
            <a:ea typeface="Batang" panose="02030600000101010101" pitchFamily="18" charset="-127"/>
          </a:endParaRPr>
        </a:p>
      </dgm:t>
    </dgm:pt>
    <dgm:pt modelId="{500358AC-1A0F-4970-90A6-EAB697DFB1A7}" type="parTrans" cxnId="{ABA751F6-25A6-40A5-A69A-6232D4A80FA3}">
      <dgm:prSet/>
      <dgm:spPr/>
      <dgm:t>
        <a:bodyPr/>
        <a:lstStyle/>
        <a:p>
          <a:endParaRPr lang="en-US"/>
        </a:p>
      </dgm:t>
    </dgm:pt>
    <dgm:pt modelId="{1FA95DC6-4D26-4BA2-8508-3A363EC1B0EA}" type="sibTrans" cxnId="{ABA751F6-25A6-40A5-A69A-6232D4A80FA3}">
      <dgm:prSet/>
      <dgm:spPr/>
      <dgm:t>
        <a:bodyPr/>
        <a:lstStyle/>
        <a:p>
          <a:endParaRPr lang="en-US"/>
        </a:p>
      </dgm:t>
    </dgm:pt>
    <dgm:pt modelId="{4105F392-EA8B-A449-8279-1F346F5F8B95}">
      <dgm:prSet custT="1"/>
      <dgm:spPr>
        <a:solidFill>
          <a:schemeClr val="accent4">
            <a:lumMod val="40000"/>
            <a:lumOff val="60000"/>
          </a:schemeClr>
        </a:solidFill>
        <a:ln>
          <a:solidFill>
            <a:srgbClr val="FF0000"/>
          </a:solidFill>
        </a:ln>
      </dgm:spPr>
      <dgm:t>
        <a:bodyPr/>
        <a:lstStyle/>
        <a:p>
          <a:r>
            <a:rPr lang="en-AU" sz="1600" b="1" dirty="0">
              <a:solidFill>
                <a:srgbClr val="FF0000"/>
              </a:solidFill>
              <a:latin typeface="Batang" panose="02030600000101010101" pitchFamily="18" charset="-127"/>
              <a:ea typeface="Batang" panose="02030600000101010101" pitchFamily="18" charset="-127"/>
            </a:rPr>
            <a:t>The Ahruf is what Allah has revealed divinely in seven forms.</a:t>
          </a:r>
          <a:endParaRPr lang="en-US" sz="1600" dirty="0">
            <a:solidFill>
              <a:srgbClr val="FF0000"/>
            </a:solidFill>
            <a:latin typeface="Batang" panose="02030600000101010101" pitchFamily="18" charset="-127"/>
            <a:ea typeface="Batang" panose="02030600000101010101" pitchFamily="18" charset="-127"/>
          </a:endParaRPr>
        </a:p>
      </dgm:t>
    </dgm:pt>
    <dgm:pt modelId="{03A9957A-12EF-8D48-BBAD-EF5666B066F7}" type="parTrans" cxnId="{D403A8DE-5DF4-4342-99AF-E3D7FC926BE4}">
      <dgm:prSet/>
      <dgm:spPr/>
      <dgm:t>
        <a:bodyPr/>
        <a:lstStyle/>
        <a:p>
          <a:endParaRPr lang="en-GB"/>
        </a:p>
      </dgm:t>
    </dgm:pt>
    <dgm:pt modelId="{C0A080EE-8E2D-874E-BABB-19AF9A5DF4A9}" type="sibTrans" cxnId="{D403A8DE-5DF4-4342-99AF-E3D7FC926BE4}">
      <dgm:prSet/>
      <dgm:spPr/>
      <dgm:t>
        <a:bodyPr/>
        <a:lstStyle/>
        <a:p>
          <a:endParaRPr lang="en-GB"/>
        </a:p>
      </dgm:t>
    </dgm:pt>
    <dgm:pt modelId="{B1691099-7196-CD45-9C52-E81469C1A2ED}" type="pres">
      <dgm:prSet presAssocID="{6103F6CA-5430-4895-A4BE-B3FACB4EC35B}" presName="linear" presStyleCnt="0">
        <dgm:presLayoutVars>
          <dgm:animLvl val="lvl"/>
          <dgm:resizeHandles val="exact"/>
        </dgm:presLayoutVars>
      </dgm:prSet>
      <dgm:spPr/>
      <dgm:t>
        <a:bodyPr/>
        <a:lstStyle/>
        <a:p>
          <a:endParaRPr lang="en-US"/>
        </a:p>
      </dgm:t>
    </dgm:pt>
    <dgm:pt modelId="{27F096AB-E830-2242-9CCB-57FCA91E6B71}" type="pres">
      <dgm:prSet presAssocID="{CCA03681-58BF-4A44-9B5C-3E0B112CD7A2}" presName="parentText" presStyleLbl="node1" presStyleIdx="0" presStyleCnt="4" custScaleY="137698">
        <dgm:presLayoutVars>
          <dgm:chMax val="0"/>
          <dgm:bulletEnabled val="1"/>
        </dgm:presLayoutVars>
      </dgm:prSet>
      <dgm:spPr/>
      <dgm:t>
        <a:bodyPr/>
        <a:lstStyle/>
        <a:p>
          <a:endParaRPr lang="en-US"/>
        </a:p>
      </dgm:t>
    </dgm:pt>
    <dgm:pt modelId="{1D00213C-317F-D844-A6DF-ACA3FF00D6FD}" type="pres">
      <dgm:prSet presAssocID="{A8B92360-FECD-45F3-9293-B8C050240FFF}" presName="spacer" presStyleCnt="0"/>
      <dgm:spPr/>
    </dgm:pt>
    <dgm:pt modelId="{2E971338-3BD9-B944-974B-C5063DD0AF33}" type="pres">
      <dgm:prSet presAssocID="{4105F392-EA8B-A449-8279-1F346F5F8B95}" presName="parentText" presStyleLbl="node1" presStyleIdx="1" presStyleCnt="4" custLinFactY="17742" custLinFactNeighborY="100000">
        <dgm:presLayoutVars>
          <dgm:chMax val="0"/>
          <dgm:bulletEnabled val="1"/>
        </dgm:presLayoutVars>
      </dgm:prSet>
      <dgm:spPr/>
      <dgm:t>
        <a:bodyPr/>
        <a:lstStyle/>
        <a:p>
          <a:endParaRPr lang="en-US"/>
        </a:p>
      </dgm:t>
    </dgm:pt>
    <dgm:pt modelId="{3D3ECD03-B259-7C46-AD28-CF42E6D9AE8F}" type="pres">
      <dgm:prSet presAssocID="{C0A080EE-8E2D-874E-BABB-19AF9A5DF4A9}" presName="spacer" presStyleCnt="0"/>
      <dgm:spPr/>
    </dgm:pt>
    <dgm:pt modelId="{6AB288F4-6E34-B94D-8FB9-A1BAEC5F1541}" type="pres">
      <dgm:prSet presAssocID="{8F61F5D4-3E68-44BF-BC41-5638F6FC2EF9}" presName="parentText" presStyleLbl="node1" presStyleIdx="2" presStyleCnt="4" custScaleY="230597" custLinFactY="39633" custLinFactNeighborY="100000">
        <dgm:presLayoutVars>
          <dgm:chMax val="0"/>
          <dgm:bulletEnabled val="1"/>
        </dgm:presLayoutVars>
      </dgm:prSet>
      <dgm:spPr/>
      <dgm:t>
        <a:bodyPr/>
        <a:lstStyle/>
        <a:p>
          <a:endParaRPr lang="en-US"/>
        </a:p>
      </dgm:t>
    </dgm:pt>
    <dgm:pt modelId="{62BC5AF8-98EB-1D4D-9644-608CE6D885A6}" type="pres">
      <dgm:prSet presAssocID="{3687F5CE-0FC4-4C8C-9291-10666A588FB8}" presName="spacer" presStyleCnt="0"/>
      <dgm:spPr/>
    </dgm:pt>
    <dgm:pt modelId="{97A55F74-6FE8-4849-9318-D95D198A3F98}" type="pres">
      <dgm:prSet presAssocID="{8B287DC8-345A-4B87-BB51-6DA6168859DE}" presName="parentText" presStyleLbl="node1" presStyleIdx="3" presStyleCnt="4" custScaleY="159848" custLinFactY="92499" custLinFactNeighborY="100000">
        <dgm:presLayoutVars>
          <dgm:chMax val="0"/>
          <dgm:bulletEnabled val="1"/>
        </dgm:presLayoutVars>
      </dgm:prSet>
      <dgm:spPr/>
      <dgm:t>
        <a:bodyPr/>
        <a:lstStyle/>
        <a:p>
          <a:endParaRPr lang="en-US"/>
        </a:p>
      </dgm:t>
    </dgm:pt>
  </dgm:ptLst>
  <dgm:cxnLst>
    <dgm:cxn modelId="{1A0A9BD4-AFCA-C04B-B1C5-98E2B971695D}" type="presOf" srcId="{8B287DC8-345A-4B87-BB51-6DA6168859DE}" destId="{97A55F74-6FE8-4849-9318-D95D198A3F98}" srcOrd="0" destOrd="0" presId="urn:microsoft.com/office/officeart/2005/8/layout/vList2"/>
    <dgm:cxn modelId="{ABA751F6-25A6-40A5-A69A-6232D4A80FA3}" srcId="{6103F6CA-5430-4895-A4BE-B3FACB4EC35B}" destId="{8B287DC8-345A-4B87-BB51-6DA6168859DE}" srcOrd="3" destOrd="0" parTransId="{500358AC-1A0F-4970-90A6-EAB697DFB1A7}" sibTransId="{1FA95DC6-4D26-4BA2-8508-3A363EC1B0EA}"/>
    <dgm:cxn modelId="{9655EBEF-6708-1A40-92A9-A8E23A3B8CD5}" type="presOf" srcId="{8F61F5D4-3E68-44BF-BC41-5638F6FC2EF9}" destId="{6AB288F4-6E34-B94D-8FB9-A1BAEC5F1541}" srcOrd="0" destOrd="0" presId="urn:microsoft.com/office/officeart/2005/8/layout/vList2"/>
    <dgm:cxn modelId="{68D185F6-406E-F845-B0FD-3C2EB311D83C}" type="presOf" srcId="{6103F6CA-5430-4895-A4BE-B3FACB4EC35B}" destId="{B1691099-7196-CD45-9C52-E81469C1A2ED}" srcOrd="0" destOrd="0" presId="urn:microsoft.com/office/officeart/2005/8/layout/vList2"/>
    <dgm:cxn modelId="{D403A8DE-5DF4-4342-99AF-E3D7FC926BE4}" srcId="{6103F6CA-5430-4895-A4BE-B3FACB4EC35B}" destId="{4105F392-EA8B-A449-8279-1F346F5F8B95}" srcOrd="1" destOrd="0" parTransId="{03A9957A-12EF-8D48-BBAD-EF5666B066F7}" sibTransId="{C0A080EE-8E2D-874E-BABB-19AF9A5DF4A9}"/>
    <dgm:cxn modelId="{15D7E938-AC9D-4DAB-8336-74726521CE5A}" srcId="{6103F6CA-5430-4895-A4BE-B3FACB4EC35B}" destId="{CCA03681-58BF-4A44-9B5C-3E0B112CD7A2}" srcOrd="0" destOrd="0" parTransId="{64EB1C66-6D94-459B-9974-DB6FFBE15365}" sibTransId="{A8B92360-FECD-45F3-9293-B8C050240FFF}"/>
    <dgm:cxn modelId="{F8726CAC-0C4F-C440-8ECB-2D277134A783}" type="presOf" srcId="{CCA03681-58BF-4A44-9B5C-3E0B112CD7A2}" destId="{27F096AB-E830-2242-9CCB-57FCA91E6B71}" srcOrd="0" destOrd="0" presId="urn:microsoft.com/office/officeart/2005/8/layout/vList2"/>
    <dgm:cxn modelId="{6AC867AE-FE0C-4722-9705-FA14D217BD10}" srcId="{6103F6CA-5430-4895-A4BE-B3FACB4EC35B}" destId="{8F61F5D4-3E68-44BF-BC41-5638F6FC2EF9}" srcOrd="2" destOrd="0" parTransId="{953929BF-F877-42D1-A64A-EC39BB6BA772}" sibTransId="{3687F5CE-0FC4-4C8C-9291-10666A588FB8}"/>
    <dgm:cxn modelId="{1724CCCD-5A3F-CD49-BAC3-66533B18A27A}" type="presOf" srcId="{4105F392-EA8B-A449-8279-1F346F5F8B95}" destId="{2E971338-3BD9-B944-974B-C5063DD0AF33}" srcOrd="0" destOrd="0" presId="urn:microsoft.com/office/officeart/2005/8/layout/vList2"/>
    <dgm:cxn modelId="{CF877009-6ED5-E24B-8EE5-CD78BB807813}" type="presParOf" srcId="{B1691099-7196-CD45-9C52-E81469C1A2ED}" destId="{27F096AB-E830-2242-9CCB-57FCA91E6B71}" srcOrd="0" destOrd="0" presId="urn:microsoft.com/office/officeart/2005/8/layout/vList2"/>
    <dgm:cxn modelId="{C9818938-F4A2-2D40-8677-474D7C50E58B}" type="presParOf" srcId="{B1691099-7196-CD45-9C52-E81469C1A2ED}" destId="{1D00213C-317F-D844-A6DF-ACA3FF00D6FD}" srcOrd="1" destOrd="0" presId="urn:microsoft.com/office/officeart/2005/8/layout/vList2"/>
    <dgm:cxn modelId="{89448385-8BE6-5749-A736-F9E893B2BA7E}" type="presParOf" srcId="{B1691099-7196-CD45-9C52-E81469C1A2ED}" destId="{2E971338-3BD9-B944-974B-C5063DD0AF33}" srcOrd="2" destOrd="0" presId="urn:microsoft.com/office/officeart/2005/8/layout/vList2"/>
    <dgm:cxn modelId="{DE16CE0A-B169-8C46-8F7A-C1FE4A642AA0}" type="presParOf" srcId="{B1691099-7196-CD45-9C52-E81469C1A2ED}" destId="{3D3ECD03-B259-7C46-AD28-CF42E6D9AE8F}" srcOrd="3" destOrd="0" presId="urn:microsoft.com/office/officeart/2005/8/layout/vList2"/>
    <dgm:cxn modelId="{A1F376FD-599E-E845-8834-100CA0B00522}" type="presParOf" srcId="{B1691099-7196-CD45-9C52-E81469C1A2ED}" destId="{6AB288F4-6E34-B94D-8FB9-A1BAEC5F1541}" srcOrd="4" destOrd="0" presId="urn:microsoft.com/office/officeart/2005/8/layout/vList2"/>
    <dgm:cxn modelId="{F9BAC128-DBCE-2740-84D9-1FE656C660C6}" type="presParOf" srcId="{B1691099-7196-CD45-9C52-E81469C1A2ED}" destId="{62BC5AF8-98EB-1D4D-9644-608CE6D885A6}" srcOrd="5" destOrd="0" presId="urn:microsoft.com/office/officeart/2005/8/layout/vList2"/>
    <dgm:cxn modelId="{26E34661-9740-0E4E-9417-F9BFDB603078}" type="presParOf" srcId="{B1691099-7196-CD45-9C52-E81469C1A2ED}" destId="{97A55F74-6FE8-4849-9318-D95D198A3F98}" srcOrd="6" destOrd="0" presId="urn:microsoft.com/office/officeart/2005/8/layout/vList2"/>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75.xml><?xml version="1.0" encoding="utf-8"?>
<dgm:dataModel xmlns:dgm="http://schemas.openxmlformats.org/drawingml/2006/diagram" xmlns:a="http://schemas.openxmlformats.org/drawingml/2006/main">
  <dgm:ptLst>
    <dgm:pt modelId="{1925FAF7-3B73-1245-B9D6-A9C423644D96}" type="doc">
      <dgm:prSet loTypeId="urn:microsoft.com/office/officeart/2005/8/layout/venn1" loCatId="relationship" qsTypeId="urn:microsoft.com/office/officeart/2005/8/quickstyle/3d9" qsCatId="3D" csTypeId="urn:microsoft.com/office/officeart/2005/8/colors/colorful4" csCatId="colorful" phldr="1"/>
      <dgm:spPr/>
      <dgm:t>
        <a:bodyPr/>
        <a:lstStyle/>
        <a:p>
          <a:endParaRPr lang="en-GB"/>
        </a:p>
      </dgm:t>
    </dgm:pt>
    <dgm:pt modelId="{5469B1A9-7C92-FC4D-8887-2556A36963FA}">
      <dgm:prSet custT="1"/>
      <dgm:spPr>
        <a:solidFill>
          <a:srgbClr val="46EBCD">
            <a:alpha val="50000"/>
          </a:srgbClr>
        </a:solidFill>
        <a:ln>
          <a:solidFill>
            <a:srgbClr val="DC46CD"/>
          </a:solidFill>
        </a:ln>
      </dgm:spPr>
      <dgm:t>
        <a:bodyPr/>
        <a:lstStyle/>
        <a:p>
          <a:r>
            <a:rPr lang="en-AU" sz="3200" b="1" i="0" dirty="0">
              <a:solidFill>
                <a:srgbClr val="DC46CD"/>
              </a:solidFill>
              <a:latin typeface="Batang" panose="02030600000101010101" pitchFamily="18" charset="-127"/>
              <a:ea typeface="Batang" panose="02030600000101010101" pitchFamily="18" charset="-127"/>
            </a:rPr>
            <a:t>Muhkam ‘Clear’</a:t>
          </a:r>
        </a:p>
        <a:p>
          <a:r>
            <a:rPr lang="en-AU" sz="3200" b="1" i="0" dirty="0">
              <a:solidFill>
                <a:srgbClr val="DC46CD"/>
              </a:solidFill>
              <a:latin typeface="Batang" panose="02030600000101010101" pitchFamily="18" charset="-127"/>
              <a:ea typeface="Batang" panose="02030600000101010101" pitchFamily="18" charset="-127"/>
            </a:rPr>
            <a:t>Mutashabih ‘Unclear’</a:t>
          </a:r>
          <a:endParaRPr lang="en-AU" sz="3200" dirty="0">
            <a:solidFill>
              <a:srgbClr val="DC46CD"/>
            </a:solidFill>
            <a:latin typeface="Batang" panose="02030600000101010101" pitchFamily="18" charset="-127"/>
            <a:ea typeface="Batang" panose="02030600000101010101" pitchFamily="18" charset="-127"/>
          </a:endParaRPr>
        </a:p>
      </dgm:t>
    </dgm:pt>
    <dgm:pt modelId="{B70F9CF4-5312-E049-9568-50328DA89454}" type="parTrans" cxnId="{A93B8903-3499-A047-B3BE-3A53AED2C911}">
      <dgm:prSet/>
      <dgm:spPr/>
      <dgm:t>
        <a:bodyPr/>
        <a:lstStyle/>
        <a:p>
          <a:endParaRPr lang="en-GB"/>
        </a:p>
      </dgm:t>
    </dgm:pt>
    <dgm:pt modelId="{E6B47D76-90D5-8549-9EF3-593113EE2CC8}" type="sibTrans" cxnId="{A93B8903-3499-A047-B3BE-3A53AED2C911}">
      <dgm:prSet/>
      <dgm:spPr/>
      <dgm:t>
        <a:bodyPr/>
        <a:lstStyle/>
        <a:p>
          <a:endParaRPr lang="en-GB"/>
        </a:p>
      </dgm:t>
    </dgm:pt>
    <dgm:pt modelId="{47E78071-B0F0-E04E-9A56-1817B4584FB7}" type="pres">
      <dgm:prSet presAssocID="{1925FAF7-3B73-1245-B9D6-A9C423644D96}" presName="compositeShape" presStyleCnt="0">
        <dgm:presLayoutVars>
          <dgm:chMax val="7"/>
          <dgm:dir/>
          <dgm:resizeHandles val="exact"/>
        </dgm:presLayoutVars>
      </dgm:prSet>
      <dgm:spPr/>
      <dgm:t>
        <a:bodyPr/>
        <a:lstStyle/>
        <a:p>
          <a:endParaRPr lang="en-US"/>
        </a:p>
      </dgm:t>
    </dgm:pt>
    <dgm:pt modelId="{311E80D5-6D05-CC4A-9088-0108D4259BE0}" type="pres">
      <dgm:prSet presAssocID="{5469B1A9-7C92-FC4D-8887-2556A36963FA}" presName="circ1TxSh" presStyleLbl="vennNode1" presStyleIdx="0" presStyleCnt="1"/>
      <dgm:spPr/>
      <dgm:t>
        <a:bodyPr/>
        <a:lstStyle/>
        <a:p>
          <a:endParaRPr lang="en-US"/>
        </a:p>
      </dgm:t>
    </dgm:pt>
  </dgm:ptLst>
  <dgm:cxnLst>
    <dgm:cxn modelId="{290BB88B-B35F-7541-8E05-03165800CAC6}" type="presOf" srcId="{5469B1A9-7C92-FC4D-8887-2556A36963FA}" destId="{311E80D5-6D05-CC4A-9088-0108D4259BE0}" srcOrd="0" destOrd="0" presId="urn:microsoft.com/office/officeart/2005/8/layout/venn1"/>
    <dgm:cxn modelId="{99627B50-B448-2F46-8F53-15326190702B}" type="presOf" srcId="{1925FAF7-3B73-1245-B9D6-A9C423644D96}" destId="{47E78071-B0F0-E04E-9A56-1817B4584FB7}" srcOrd="0" destOrd="0" presId="urn:microsoft.com/office/officeart/2005/8/layout/venn1"/>
    <dgm:cxn modelId="{A93B8903-3499-A047-B3BE-3A53AED2C911}" srcId="{1925FAF7-3B73-1245-B9D6-A9C423644D96}" destId="{5469B1A9-7C92-FC4D-8887-2556A36963FA}" srcOrd="0" destOrd="0" parTransId="{B70F9CF4-5312-E049-9568-50328DA89454}" sibTransId="{E6B47D76-90D5-8549-9EF3-593113EE2CC8}"/>
    <dgm:cxn modelId="{C824732B-7E29-3341-B48A-66AA7878DFA6}" type="presParOf" srcId="{47E78071-B0F0-E04E-9A56-1817B4584FB7}" destId="{311E80D5-6D05-CC4A-9088-0108D4259BE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6.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7C37FAA-72E1-AB49-9407-E463505F563E}">
      <dgm:prSet custT="1"/>
      <dgm:spPr>
        <a:solidFill>
          <a:srgbClr val="37E4DC">
            <a:alpha val="50000"/>
          </a:srgbClr>
        </a:solidFill>
        <a:ln>
          <a:solidFill>
            <a:schemeClr val="bg2">
              <a:lumMod val="50000"/>
            </a:schemeClr>
          </a:solidFill>
        </a:ln>
      </dgm:spPr>
      <dgm:t>
        <a:bodyPr/>
        <a:lstStyle/>
        <a:p>
          <a:pPr algn="ctr"/>
          <a:r>
            <a:rPr lang="en-US" sz="4400" b="1" dirty="0">
              <a:solidFill>
                <a:srgbClr val="FF0000"/>
              </a:solidFill>
              <a:latin typeface="Monotype Corsiva" panose="03010101010201010101" pitchFamily="66" charset="0"/>
            </a:rPr>
            <a:t>END OF LECTURE 5</a:t>
          </a:r>
          <a:endParaRPr lang="en-AU" sz="4400" b="1" dirty="0">
            <a:solidFill>
              <a:srgbClr val="FF0000"/>
            </a:solidFill>
            <a:latin typeface="Monotype Corsiva" panose="03010101010201010101" pitchFamily="66" charset="0"/>
          </a:endParaRPr>
        </a:p>
      </dgm:t>
    </dgm:pt>
    <dgm:pt modelId="{7E49CC06-8F3D-1D44-9E7F-B730DB77A2D5}" type="parTrans" cxnId="{D2B33671-66D5-C044-858A-E3A8DB19DD66}">
      <dgm:prSet/>
      <dgm:spPr/>
      <dgm:t>
        <a:bodyPr/>
        <a:lstStyle/>
        <a:p>
          <a:endParaRPr lang="en-GB"/>
        </a:p>
      </dgm:t>
    </dgm:pt>
    <dgm:pt modelId="{5794DC60-B3DD-EC49-BCF0-BAFFBB2730AD}" type="sibTrans" cxnId="{D2B33671-66D5-C044-858A-E3A8DB19DD66}">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A4D0091D-CBA7-C146-8A6F-0CB431B8EB30}" type="pres">
      <dgm:prSet presAssocID="{B7C37FAA-72E1-AB49-9407-E463505F563E}" presName="circ1TxSh" presStyleLbl="vennNode1" presStyleIdx="0" presStyleCnt="1" custLinFactNeighborX="-1164" custLinFactNeighborY="248"/>
      <dgm:spPr/>
      <dgm:t>
        <a:bodyPr/>
        <a:lstStyle/>
        <a:p>
          <a:endParaRPr lang="en-US"/>
        </a:p>
      </dgm:t>
    </dgm:pt>
  </dgm:ptLst>
  <dgm:cxnLst>
    <dgm:cxn modelId="{D2B33671-66D5-C044-858A-E3A8DB19DD66}" srcId="{1A7ED3C4-25F0-AE4D-BC76-2968299A5D4E}" destId="{B7C37FAA-72E1-AB49-9407-E463505F563E}" srcOrd="0" destOrd="0" parTransId="{7E49CC06-8F3D-1D44-9E7F-B730DB77A2D5}" sibTransId="{5794DC60-B3DD-EC49-BCF0-BAFFBB2730AD}"/>
    <dgm:cxn modelId="{3D30B5DD-68F5-384D-ADCD-36D8D72541E7}" type="presOf" srcId="{B7C37FAA-72E1-AB49-9407-E463505F563E}" destId="{A4D0091D-CBA7-C146-8A6F-0CB431B8EB30}"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4B66909C-3155-114C-A041-1573A54DE242}" type="presParOf" srcId="{D51F023F-58AF-5E4E-86C1-88E5610D20EB}" destId="{A4D0091D-CBA7-C146-8A6F-0CB431B8EB3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7.xml><?xml version="1.0" encoding="utf-8"?>
<dgm:dataModel xmlns:dgm="http://schemas.openxmlformats.org/drawingml/2006/diagram" xmlns:a="http://schemas.openxmlformats.org/drawingml/2006/main">
  <dgm:ptLst>
    <dgm:pt modelId="{198452D4-09C3-F542-A2F3-D0319384FACF}" type="doc">
      <dgm:prSet loTypeId="urn:microsoft.com/office/officeart/2005/8/layout/venn3" loCatId="relationship" qsTypeId="urn:microsoft.com/office/officeart/2005/8/quickstyle/3d5" qsCatId="3D" csTypeId="urn:microsoft.com/office/officeart/2005/8/colors/accent1_2" csCatId="accent1" phldr="1"/>
      <dgm:spPr/>
      <dgm:t>
        <a:bodyPr/>
        <a:lstStyle/>
        <a:p>
          <a:endParaRPr lang="en-GB"/>
        </a:p>
      </dgm:t>
    </dgm:pt>
    <dgm:pt modelId="{D5E67A68-8C8D-2747-A840-82D697660161}">
      <dgm:prSet/>
      <dgm:spPr>
        <a:solidFill>
          <a:srgbClr val="37E4DC">
            <a:alpha val="50000"/>
          </a:srgbClr>
        </a:solidFill>
        <a:ln>
          <a:solidFill>
            <a:srgbClr val="FF0000"/>
          </a:solidFill>
        </a:ln>
      </dgm:spPr>
      <dgm:t>
        <a:bodyPr/>
        <a:lstStyle/>
        <a:p>
          <a:r>
            <a:rPr lang="en-US" dirty="0">
              <a:solidFill>
                <a:srgbClr val="FF0000"/>
              </a:solidFill>
              <a:latin typeface="Apple Chancery" panose="03020702040506060504" pitchFamily="66" charset="-79"/>
              <a:cs typeface="Apple Chancery" panose="03020702040506060504" pitchFamily="66" charset="-79"/>
            </a:rPr>
            <a:t>Aam, </a:t>
          </a:r>
          <a:r>
            <a:rPr lang="en-US" dirty="0" err="1">
              <a:solidFill>
                <a:srgbClr val="FF0000"/>
              </a:solidFill>
              <a:latin typeface="Apple Chancery" panose="03020702040506060504" pitchFamily="66" charset="-79"/>
              <a:cs typeface="Apple Chancery" panose="03020702040506060504" pitchFamily="66" charset="-79"/>
            </a:rPr>
            <a:t>khass</a:t>
          </a:r>
          <a:r>
            <a:rPr lang="en-US" dirty="0">
              <a:solidFill>
                <a:srgbClr val="FF0000"/>
              </a:solidFill>
              <a:latin typeface="Apple Chancery" panose="03020702040506060504" pitchFamily="66" charset="-79"/>
              <a:cs typeface="Apple Chancery" panose="03020702040506060504" pitchFamily="66" charset="-79"/>
            </a:rPr>
            <a:t>, general, specific</a:t>
          </a:r>
          <a:endParaRPr lang="en-AU" dirty="0">
            <a:solidFill>
              <a:srgbClr val="FF0000"/>
            </a:solidFill>
            <a:latin typeface="Apple Chancery" panose="03020702040506060504" pitchFamily="66" charset="-79"/>
            <a:cs typeface="Apple Chancery" panose="03020702040506060504" pitchFamily="66" charset="-79"/>
          </a:endParaRPr>
        </a:p>
      </dgm:t>
    </dgm:pt>
    <dgm:pt modelId="{0DF1BA0F-CB1B-7645-884A-D485A9207987}" type="parTrans" cxnId="{02241913-5CE0-AD45-AF7C-54B6A8E3E9E9}">
      <dgm:prSet/>
      <dgm:spPr/>
      <dgm:t>
        <a:bodyPr/>
        <a:lstStyle/>
        <a:p>
          <a:endParaRPr lang="en-GB"/>
        </a:p>
      </dgm:t>
    </dgm:pt>
    <dgm:pt modelId="{E1A74A0B-7F63-C74F-9A0C-DCC22A3AFDE6}" type="sibTrans" cxnId="{02241913-5CE0-AD45-AF7C-54B6A8E3E9E9}">
      <dgm:prSet/>
      <dgm:spPr/>
      <dgm:t>
        <a:bodyPr/>
        <a:lstStyle/>
        <a:p>
          <a:endParaRPr lang="en-GB"/>
        </a:p>
      </dgm:t>
    </dgm:pt>
    <dgm:pt modelId="{6864708D-DBE2-8D4B-8DE7-FDE451CAC2AF}">
      <dgm:prSet/>
      <dgm:spPr>
        <a:solidFill>
          <a:schemeClr val="accent5">
            <a:lumMod val="75000"/>
            <a:alpha val="50000"/>
          </a:schemeClr>
        </a:solidFill>
        <a:ln>
          <a:solidFill>
            <a:srgbClr val="FF0000"/>
          </a:solidFill>
        </a:ln>
      </dgm:spPr>
      <dgm:t>
        <a:bodyPr/>
        <a:lstStyle/>
        <a:p>
          <a:r>
            <a:rPr lang="en-AU" dirty="0">
              <a:solidFill>
                <a:srgbClr val="FF0000"/>
              </a:solidFill>
              <a:latin typeface="Apple Chancery" panose="03020702040506060504" pitchFamily="66" charset="-79"/>
              <a:cs typeface="Apple Chancery" panose="03020702040506060504" pitchFamily="66" charset="-79"/>
            </a:rPr>
            <a:t>Mutlaq (absolute) and Muqayyad (Restricted</a:t>
          </a:r>
          <a:r>
            <a:rPr lang="en-AU" dirty="0">
              <a:solidFill>
                <a:srgbClr val="FF0000"/>
              </a:solidFill>
            </a:rPr>
            <a:t>)</a:t>
          </a:r>
          <a:r>
            <a:rPr lang="en-AU" dirty="0"/>
            <a:t> </a:t>
          </a:r>
          <a:endParaRPr lang="en-GB" dirty="0"/>
        </a:p>
      </dgm:t>
    </dgm:pt>
    <dgm:pt modelId="{8854E024-A9EF-7148-8CC6-17147B7F0CFA}" type="parTrans" cxnId="{F469DAA3-42AB-2646-A002-D3AB1CBA82A9}">
      <dgm:prSet/>
      <dgm:spPr/>
      <dgm:t>
        <a:bodyPr/>
        <a:lstStyle/>
        <a:p>
          <a:endParaRPr lang="en-GB"/>
        </a:p>
      </dgm:t>
    </dgm:pt>
    <dgm:pt modelId="{193559D6-3FBF-1943-B809-A18452092453}" type="sibTrans" cxnId="{F469DAA3-42AB-2646-A002-D3AB1CBA82A9}">
      <dgm:prSet/>
      <dgm:spPr/>
      <dgm:t>
        <a:bodyPr/>
        <a:lstStyle/>
        <a:p>
          <a:endParaRPr lang="en-GB"/>
        </a:p>
      </dgm:t>
    </dgm:pt>
    <dgm:pt modelId="{70C581A2-5327-A942-8FEA-CC2282EC696F}">
      <dgm:prSet/>
      <dgm:spPr>
        <a:solidFill>
          <a:schemeClr val="accent4">
            <a:lumMod val="75000"/>
            <a:alpha val="50000"/>
          </a:schemeClr>
        </a:solidFill>
        <a:ln>
          <a:solidFill>
            <a:srgbClr val="FF0000"/>
          </a:solidFill>
        </a:ln>
      </dgm:spPr>
      <dgm:t>
        <a:bodyPr/>
        <a:lstStyle/>
        <a:p>
          <a:r>
            <a:rPr lang="en-AU" dirty="0">
              <a:solidFill>
                <a:srgbClr val="FF0000"/>
              </a:solidFill>
              <a:latin typeface="Apple Chancery" panose="03020702040506060504" pitchFamily="66" charset="-79"/>
              <a:cs typeface="Apple Chancery" panose="03020702040506060504" pitchFamily="66" charset="-79"/>
            </a:rPr>
            <a:t>Lecture 6</a:t>
          </a:r>
        </a:p>
      </dgm:t>
    </dgm:pt>
    <dgm:pt modelId="{D229EBEF-6A5F-C247-BE89-003CC329774D}" type="parTrans" cxnId="{3B8AB674-EE9A-B74D-8FE4-EF6F7A91AB91}">
      <dgm:prSet/>
      <dgm:spPr/>
      <dgm:t>
        <a:bodyPr/>
        <a:lstStyle/>
        <a:p>
          <a:endParaRPr lang="en-GB"/>
        </a:p>
      </dgm:t>
    </dgm:pt>
    <dgm:pt modelId="{189CC169-A6A8-1142-B1C4-C8C2BCABBC00}" type="sibTrans" cxnId="{3B8AB674-EE9A-B74D-8FE4-EF6F7A91AB91}">
      <dgm:prSet/>
      <dgm:spPr/>
      <dgm:t>
        <a:bodyPr/>
        <a:lstStyle/>
        <a:p>
          <a:endParaRPr lang="en-GB"/>
        </a:p>
      </dgm:t>
    </dgm:pt>
    <dgm:pt modelId="{2240B9F8-BA03-954D-84AE-012A02F3D4F3}" type="pres">
      <dgm:prSet presAssocID="{198452D4-09C3-F542-A2F3-D0319384FACF}" presName="Name0" presStyleCnt="0">
        <dgm:presLayoutVars>
          <dgm:dir/>
          <dgm:resizeHandles val="exact"/>
        </dgm:presLayoutVars>
      </dgm:prSet>
      <dgm:spPr/>
      <dgm:t>
        <a:bodyPr/>
        <a:lstStyle/>
        <a:p>
          <a:endParaRPr lang="en-US"/>
        </a:p>
      </dgm:t>
    </dgm:pt>
    <dgm:pt modelId="{C66AB269-3F79-4D40-929C-38BE4D02D1AF}" type="pres">
      <dgm:prSet presAssocID="{70C581A2-5327-A942-8FEA-CC2282EC696F}" presName="Name5" presStyleLbl="vennNode1" presStyleIdx="0" presStyleCnt="3">
        <dgm:presLayoutVars>
          <dgm:bulletEnabled val="1"/>
        </dgm:presLayoutVars>
      </dgm:prSet>
      <dgm:spPr/>
      <dgm:t>
        <a:bodyPr/>
        <a:lstStyle/>
        <a:p>
          <a:endParaRPr lang="en-US"/>
        </a:p>
      </dgm:t>
    </dgm:pt>
    <dgm:pt modelId="{D2E66E4B-ED94-6D4C-B2BA-412CE2E07D45}" type="pres">
      <dgm:prSet presAssocID="{189CC169-A6A8-1142-B1C4-C8C2BCABBC00}" presName="space" presStyleCnt="0"/>
      <dgm:spPr/>
    </dgm:pt>
    <dgm:pt modelId="{02D65983-7484-F54E-8B7E-A7F090D00F1F}" type="pres">
      <dgm:prSet presAssocID="{D5E67A68-8C8D-2747-A840-82D697660161}" presName="Name5" presStyleLbl="vennNode1" presStyleIdx="1" presStyleCnt="3" custLinFactNeighborX="0" custLinFactNeighborY="373">
        <dgm:presLayoutVars>
          <dgm:bulletEnabled val="1"/>
        </dgm:presLayoutVars>
      </dgm:prSet>
      <dgm:spPr/>
      <dgm:t>
        <a:bodyPr/>
        <a:lstStyle/>
        <a:p>
          <a:endParaRPr lang="en-US"/>
        </a:p>
      </dgm:t>
    </dgm:pt>
    <dgm:pt modelId="{3FEED71A-F68A-3E4D-A529-917DCACA833C}" type="pres">
      <dgm:prSet presAssocID="{E1A74A0B-7F63-C74F-9A0C-DCC22A3AFDE6}" presName="space" presStyleCnt="0"/>
      <dgm:spPr/>
    </dgm:pt>
    <dgm:pt modelId="{94D8F92F-68BD-E743-A6CC-9EA25B2B1D1C}" type="pres">
      <dgm:prSet presAssocID="{6864708D-DBE2-8D4B-8DE7-FDE451CAC2AF}" presName="Name5" presStyleLbl="vennNode1" presStyleIdx="2" presStyleCnt="3">
        <dgm:presLayoutVars>
          <dgm:bulletEnabled val="1"/>
        </dgm:presLayoutVars>
      </dgm:prSet>
      <dgm:spPr/>
      <dgm:t>
        <a:bodyPr/>
        <a:lstStyle/>
        <a:p>
          <a:endParaRPr lang="en-US"/>
        </a:p>
      </dgm:t>
    </dgm:pt>
  </dgm:ptLst>
  <dgm:cxnLst>
    <dgm:cxn modelId="{1EDD94BD-5995-0743-A469-6C5497D489BF}" type="presOf" srcId="{198452D4-09C3-F542-A2F3-D0319384FACF}" destId="{2240B9F8-BA03-954D-84AE-012A02F3D4F3}" srcOrd="0" destOrd="0" presId="urn:microsoft.com/office/officeart/2005/8/layout/venn3"/>
    <dgm:cxn modelId="{6AE25F57-D36A-A149-9823-9DAFA15B0C91}" type="presOf" srcId="{D5E67A68-8C8D-2747-A840-82D697660161}" destId="{02D65983-7484-F54E-8B7E-A7F090D00F1F}" srcOrd="0" destOrd="0" presId="urn:microsoft.com/office/officeart/2005/8/layout/venn3"/>
    <dgm:cxn modelId="{3B8AB674-EE9A-B74D-8FE4-EF6F7A91AB91}" srcId="{198452D4-09C3-F542-A2F3-D0319384FACF}" destId="{70C581A2-5327-A942-8FEA-CC2282EC696F}" srcOrd="0" destOrd="0" parTransId="{D229EBEF-6A5F-C247-BE89-003CC329774D}" sibTransId="{189CC169-A6A8-1142-B1C4-C8C2BCABBC00}"/>
    <dgm:cxn modelId="{02241913-5CE0-AD45-AF7C-54B6A8E3E9E9}" srcId="{198452D4-09C3-F542-A2F3-D0319384FACF}" destId="{D5E67A68-8C8D-2747-A840-82D697660161}" srcOrd="1" destOrd="0" parTransId="{0DF1BA0F-CB1B-7645-884A-D485A9207987}" sibTransId="{E1A74A0B-7F63-C74F-9A0C-DCC22A3AFDE6}"/>
    <dgm:cxn modelId="{F469DAA3-42AB-2646-A002-D3AB1CBA82A9}" srcId="{198452D4-09C3-F542-A2F3-D0319384FACF}" destId="{6864708D-DBE2-8D4B-8DE7-FDE451CAC2AF}" srcOrd="2" destOrd="0" parTransId="{8854E024-A9EF-7148-8CC6-17147B7F0CFA}" sibTransId="{193559D6-3FBF-1943-B809-A18452092453}"/>
    <dgm:cxn modelId="{A9E50EA9-652F-C245-8000-58FE1BC63F9A}" type="presOf" srcId="{70C581A2-5327-A942-8FEA-CC2282EC696F}" destId="{C66AB269-3F79-4D40-929C-38BE4D02D1AF}" srcOrd="0" destOrd="0" presId="urn:microsoft.com/office/officeart/2005/8/layout/venn3"/>
    <dgm:cxn modelId="{E07F8BA8-1B68-4E40-8A8D-4C990D213DCE}" type="presOf" srcId="{6864708D-DBE2-8D4B-8DE7-FDE451CAC2AF}" destId="{94D8F92F-68BD-E743-A6CC-9EA25B2B1D1C}" srcOrd="0" destOrd="0" presId="urn:microsoft.com/office/officeart/2005/8/layout/venn3"/>
    <dgm:cxn modelId="{E11030D7-57A9-144C-B53B-CF5146A556A1}" type="presParOf" srcId="{2240B9F8-BA03-954D-84AE-012A02F3D4F3}" destId="{C66AB269-3F79-4D40-929C-38BE4D02D1AF}" srcOrd="0" destOrd="0" presId="urn:microsoft.com/office/officeart/2005/8/layout/venn3"/>
    <dgm:cxn modelId="{072F82A8-ECAE-0149-B54B-85CE27D8F090}" type="presParOf" srcId="{2240B9F8-BA03-954D-84AE-012A02F3D4F3}" destId="{D2E66E4B-ED94-6D4C-B2BA-412CE2E07D45}" srcOrd="1" destOrd="0" presId="urn:microsoft.com/office/officeart/2005/8/layout/venn3"/>
    <dgm:cxn modelId="{06B88C48-E913-3D45-867B-E6E970F26214}" type="presParOf" srcId="{2240B9F8-BA03-954D-84AE-012A02F3D4F3}" destId="{02D65983-7484-F54E-8B7E-A7F090D00F1F}" srcOrd="2" destOrd="0" presId="urn:microsoft.com/office/officeart/2005/8/layout/venn3"/>
    <dgm:cxn modelId="{F89D8DD4-00EE-744F-ADDE-20AAC160D542}" type="presParOf" srcId="{2240B9F8-BA03-954D-84AE-012A02F3D4F3}" destId="{3FEED71A-F68A-3E4D-A529-917DCACA833C}" srcOrd="3" destOrd="0" presId="urn:microsoft.com/office/officeart/2005/8/layout/venn3"/>
    <dgm:cxn modelId="{49B70B56-A6B4-3F41-A3F0-715A91C43617}" type="presParOf" srcId="{2240B9F8-BA03-954D-84AE-012A02F3D4F3}" destId="{94D8F92F-68BD-E743-A6CC-9EA25B2B1D1C}"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8.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7C37FAA-72E1-AB49-9407-E463505F563E}">
      <dgm:prSet custT="1"/>
      <dgm:spPr>
        <a:solidFill>
          <a:schemeClr val="accent4">
            <a:lumMod val="20000"/>
            <a:lumOff val="80000"/>
            <a:alpha val="50000"/>
          </a:schemeClr>
        </a:solidFill>
        <a:ln>
          <a:solidFill>
            <a:schemeClr val="bg2">
              <a:lumMod val="50000"/>
            </a:schemeClr>
          </a:solidFill>
        </a:ln>
      </dgm:spPr>
      <dgm:t>
        <a:bodyPr/>
        <a:lstStyle/>
        <a:p>
          <a:pPr algn="ctr"/>
          <a:r>
            <a:rPr lang="en-AU" sz="4400" b="0">
              <a:solidFill>
                <a:srgbClr val="C00000"/>
              </a:solidFill>
              <a:effectLst/>
              <a:latin typeface="Algerian" pitchFamily="82" charset="77"/>
            </a:rPr>
            <a:t>Mutlaq (absolute) and muqayyad (qualified) </a:t>
          </a:r>
          <a:r>
            <a:rPr lang="en-AU" sz="4400" b="0">
              <a:latin typeface="Algerian" pitchFamily="82" charset="77"/>
            </a:rPr>
            <a:t/>
          </a:r>
          <a:br>
            <a:rPr lang="en-AU" sz="4400" b="0">
              <a:latin typeface="Algerian" pitchFamily="82" charset="77"/>
            </a:rPr>
          </a:br>
          <a:endParaRPr lang="en-AU" sz="4400" b="1" dirty="0">
            <a:solidFill>
              <a:srgbClr val="FF0000"/>
            </a:solidFill>
            <a:latin typeface="Monotype Corsiva" panose="03010101010201010101" pitchFamily="66" charset="0"/>
          </a:endParaRPr>
        </a:p>
      </dgm:t>
    </dgm:pt>
    <dgm:pt modelId="{5794DC60-B3DD-EC49-BCF0-BAFFBB2730AD}" type="sibTrans" cxnId="{D2B33671-66D5-C044-858A-E3A8DB19DD66}">
      <dgm:prSet/>
      <dgm:spPr/>
      <dgm:t>
        <a:bodyPr/>
        <a:lstStyle/>
        <a:p>
          <a:endParaRPr lang="en-GB"/>
        </a:p>
      </dgm:t>
    </dgm:pt>
    <dgm:pt modelId="{7E49CC06-8F3D-1D44-9E7F-B730DB77A2D5}" type="parTrans" cxnId="{D2B33671-66D5-C044-858A-E3A8DB19DD66}">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A4D0091D-CBA7-C146-8A6F-0CB431B8EB30}" type="pres">
      <dgm:prSet presAssocID="{B7C37FAA-72E1-AB49-9407-E463505F563E}" presName="circ1TxSh" presStyleLbl="vennNode1" presStyleIdx="0" presStyleCnt="1" custLinFactNeighborX="-1164" custLinFactNeighborY="248"/>
      <dgm:spPr/>
      <dgm:t>
        <a:bodyPr/>
        <a:lstStyle/>
        <a:p>
          <a:endParaRPr lang="en-US"/>
        </a:p>
      </dgm:t>
    </dgm:pt>
  </dgm:ptLst>
  <dgm:cxnLst>
    <dgm:cxn modelId="{D2B33671-66D5-C044-858A-E3A8DB19DD66}" srcId="{1A7ED3C4-25F0-AE4D-BC76-2968299A5D4E}" destId="{B7C37FAA-72E1-AB49-9407-E463505F563E}" srcOrd="0" destOrd="0" parTransId="{7E49CC06-8F3D-1D44-9E7F-B730DB77A2D5}" sibTransId="{5794DC60-B3DD-EC49-BCF0-BAFFBB2730AD}"/>
    <dgm:cxn modelId="{3D30B5DD-68F5-384D-ADCD-36D8D72541E7}" type="presOf" srcId="{B7C37FAA-72E1-AB49-9407-E463505F563E}" destId="{A4D0091D-CBA7-C146-8A6F-0CB431B8EB30}"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4B66909C-3155-114C-A041-1573A54DE242}" type="presParOf" srcId="{D51F023F-58AF-5E4E-86C1-88E5610D20EB}" destId="{A4D0091D-CBA7-C146-8A6F-0CB431B8EB3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9.xml><?xml version="1.0" encoding="utf-8"?>
<dgm:dataModel xmlns:dgm="http://schemas.openxmlformats.org/drawingml/2006/diagram" xmlns:a="http://schemas.openxmlformats.org/drawingml/2006/main">
  <dgm:ptLst>
    <dgm:pt modelId="{1A7ED3C4-25F0-AE4D-BC76-2968299A5D4E}" type="doc">
      <dgm:prSet loTypeId="urn:microsoft.com/office/officeart/2005/8/layout/venn1" loCatId="relationship" qsTypeId="urn:microsoft.com/office/officeart/2005/8/quickstyle/3d6" qsCatId="3D" csTypeId="urn:microsoft.com/office/officeart/2005/8/colors/colorful2" csCatId="colorful" phldr="1"/>
      <dgm:spPr/>
      <dgm:t>
        <a:bodyPr/>
        <a:lstStyle/>
        <a:p>
          <a:endParaRPr lang="en-GB"/>
        </a:p>
      </dgm:t>
    </dgm:pt>
    <dgm:pt modelId="{B7C37FAA-72E1-AB49-9407-E463505F563E}">
      <dgm:prSet custT="1"/>
      <dgm:spPr>
        <a:solidFill>
          <a:srgbClr val="37E4DC">
            <a:alpha val="50000"/>
          </a:srgbClr>
        </a:solidFill>
        <a:ln>
          <a:solidFill>
            <a:schemeClr val="bg2">
              <a:lumMod val="50000"/>
            </a:schemeClr>
          </a:solidFill>
        </a:ln>
      </dgm:spPr>
      <dgm:t>
        <a:bodyPr/>
        <a:lstStyle/>
        <a:p>
          <a:pPr algn="ctr"/>
          <a:r>
            <a:rPr lang="en-US" sz="4400" b="1" dirty="0">
              <a:solidFill>
                <a:srgbClr val="FF0000"/>
              </a:solidFill>
              <a:latin typeface="Monotype Corsiva" panose="03010101010201010101" pitchFamily="66" charset="0"/>
            </a:rPr>
            <a:t>END OF LECTURE 6</a:t>
          </a:r>
          <a:endParaRPr lang="en-AU" sz="4400" b="1" dirty="0">
            <a:solidFill>
              <a:srgbClr val="FF0000"/>
            </a:solidFill>
            <a:latin typeface="Monotype Corsiva" panose="03010101010201010101" pitchFamily="66" charset="0"/>
          </a:endParaRPr>
        </a:p>
      </dgm:t>
    </dgm:pt>
    <dgm:pt modelId="{7E49CC06-8F3D-1D44-9E7F-B730DB77A2D5}" type="parTrans" cxnId="{D2B33671-66D5-C044-858A-E3A8DB19DD66}">
      <dgm:prSet/>
      <dgm:spPr/>
      <dgm:t>
        <a:bodyPr/>
        <a:lstStyle/>
        <a:p>
          <a:endParaRPr lang="en-GB"/>
        </a:p>
      </dgm:t>
    </dgm:pt>
    <dgm:pt modelId="{5794DC60-B3DD-EC49-BCF0-BAFFBB2730AD}" type="sibTrans" cxnId="{D2B33671-66D5-C044-858A-E3A8DB19DD66}">
      <dgm:prSet/>
      <dgm:spPr/>
      <dgm:t>
        <a:bodyPr/>
        <a:lstStyle/>
        <a:p>
          <a:endParaRPr lang="en-GB"/>
        </a:p>
      </dgm:t>
    </dgm:pt>
    <dgm:pt modelId="{D51F023F-58AF-5E4E-86C1-88E5610D20EB}" type="pres">
      <dgm:prSet presAssocID="{1A7ED3C4-25F0-AE4D-BC76-2968299A5D4E}" presName="compositeShape" presStyleCnt="0">
        <dgm:presLayoutVars>
          <dgm:chMax val="7"/>
          <dgm:dir/>
          <dgm:resizeHandles val="exact"/>
        </dgm:presLayoutVars>
      </dgm:prSet>
      <dgm:spPr/>
      <dgm:t>
        <a:bodyPr/>
        <a:lstStyle/>
        <a:p>
          <a:endParaRPr lang="en-US"/>
        </a:p>
      </dgm:t>
    </dgm:pt>
    <dgm:pt modelId="{A4D0091D-CBA7-C146-8A6F-0CB431B8EB30}" type="pres">
      <dgm:prSet presAssocID="{B7C37FAA-72E1-AB49-9407-E463505F563E}" presName="circ1TxSh" presStyleLbl="vennNode1" presStyleIdx="0" presStyleCnt="1" custLinFactNeighborX="-1164" custLinFactNeighborY="248"/>
      <dgm:spPr/>
      <dgm:t>
        <a:bodyPr/>
        <a:lstStyle/>
        <a:p>
          <a:endParaRPr lang="en-US"/>
        </a:p>
      </dgm:t>
    </dgm:pt>
  </dgm:ptLst>
  <dgm:cxnLst>
    <dgm:cxn modelId="{D2B33671-66D5-C044-858A-E3A8DB19DD66}" srcId="{1A7ED3C4-25F0-AE4D-BC76-2968299A5D4E}" destId="{B7C37FAA-72E1-AB49-9407-E463505F563E}" srcOrd="0" destOrd="0" parTransId="{7E49CC06-8F3D-1D44-9E7F-B730DB77A2D5}" sibTransId="{5794DC60-B3DD-EC49-BCF0-BAFFBB2730AD}"/>
    <dgm:cxn modelId="{3D30B5DD-68F5-384D-ADCD-36D8D72541E7}" type="presOf" srcId="{B7C37FAA-72E1-AB49-9407-E463505F563E}" destId="{A4D0091D-CBA7-C146-8A6F-0CB431B8EB30}" srcOrd="0" destOrd="0" presId="urn:microsoft.com/office/officeart/2005/8/layout/venn1"/>
    <dgm:cxn modelId="{5109CC16-46EC-FE4D-BD1C-29E1EB551C51}" type="presOf" srcId="{1A7ED3C4-25F0-AE4D-BC76-2968299A5D4E}" destId="{D51F023F-58AF-5E4E-86C1-88E5610D20EB}" srcOrd="0" destOrd="0" presId="urn:microsoft.com/office/officeart/2005/8/layout/venn1"/>
    <dgm:cxn modelId="{4B66909C-3155-114C-A041-1573A54DE242}" type="presParOf" srcId="{D51F023F-58AF-5E4E-86C1-88E5610D20EB}" destId="{A4D0091D-CBA7-C146-8A6F-0CB431B8EB30}"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C1B7232-374B-F64D-B2AB-825623F11275}" type="doc">
      <dgm:prSet loTypeId="urn:microsoft.com/office/officeart/2005/8/layout/lProcess3" loCatId="process" qsTypeId="urn:microsoft.com/office/officeart/2005/8/quickstyle/simple2" qsCatId="simple" csTypeId="urn:microsoft.com/office/officeart/2005/8/colors/accent1_2" csCatId="accent1" phldr="1"/>
      <dgm:spPr/>
      <dgm:t>
        <a:bodyPr/>
        <a:lstStyle/>
        <a:p>
          <a:endParaRPr lang="en-GB"/>
        </a:p>
      </dgm:t>
    </dgm:pt>
    <dgm:pt modelId="{86FB203B-AECF-F049-AA8F-C620636F1890}">
      <dgm:prSet custT="1"/>
      <dgm:spPr>
        <a:solidFill>
          <a:schemeClr val="accent2">
            <a:lumMod val="75000"/>
          </a:schemeClr>
        </a:solidFill>
        <a:ln>
          <a:solidFill>
            <a:schemeClr val="tx1"/>
          </a:solidFill>
        </a:ln>
      </dgm:spPr>
      <dgm:t>
        <a:bodyPr/>
        <a:lstStyle/>
        <a:p>
          <a:r>
            <a:rPr lang="en-AU" sz="2800" dirty="0"/>
            <a:t>The Hadith from or about the Prophet Muhammad </a:t>
          </a:r>
          <a:r>
            <a:rPr lang="ar" sz="2800" b="1" i="0" dirty="0">
              <a:solidFill>
                <a:schemeClr val="bg1"/>
              </a:solidFill>
              <a:effectLst/>
              <a:latin typeface="proxima-nova"/>
            </a:rPr>
            <a:t>ﷺ</a:t>
          </a:r>
          <a:endParaRPr lang="en-AU" sz="2800" dirty="0">
            <a:solidFill>
              <a:schemeClr val="bg1"/>
            </a:solidFill>
          </a:endParaRPr>
        </a:p>
      </dgm:t>
    </dgm:pt>
    <dgm:pt modelId="{50B37338-C137-6E4D-B887-097D38EB4B77}" type="parTrans" cxnId="{6666BC75-EB8E-0B4C-82FF-EC84229FFB97}">
      <dgm:prSet/>
      <dgm:spPr/>
      <dgm:t>
        <a:bodyPr/>
        <a:lstStyle/>
        <a:p>
          <a:endParaRPr lang="en-GB"/>
        </a:p>
      </dgm:t>
    </dgm:pt>
    <dgm:pt modelId="{8128D84B-C718-734B-A746-0F366CD966E7}" type="sibTrans" cxnId="{6666BC75-EB8E-0B4C-82FF-EC84229FFB97}">
      <dgm:prSet/>
      <dgm:spPr/>
      <dgm:t>
        <a:bodyPr/>
        <a:lstStyle/>
        <a:p>
          <a:endParaRPr lang="en-GB"/>
        </a:p>
      </dgm:t>
    </dgm:pt>
    <dgm:pt modelId="{8E322EA1-E097-1448-A3A7-EF443B9E6277}">
      <dgm:prSet custT="1"/>
      <dgm:spPr>
        <a:solidFill>
          <a:schemeClr val="accent5">
            <a:lumMod val="60000"/>
            <a:lumOff val="40000"/>
          </a:schemeClr>
        </a:solidFill>
        <a:ln>
          <a:solidFill>
            <a:schemeClr val="tx1"/>
          </a:solidFill>
        </a:ln>
      </dgm:spPr>
      <dgm:t>
        <a:bodyPr/>
        <a:lstStyle/>
        <a:p>
          <a:r>
            <a:rPr lang="en-AU" sz="2800" dirty="0">
              <a:solidFill>
                <a:schemeClr val="tx1"/>
              </a:solidFill>
            </a:rPr>
            <a:t>The words or actions of a human being, and not the speech of God as the Quran is.</a:t>
          </a:r>
        </a:p>
      </dgm:t>
    </dgm:pt>
    <dgm:pt modelId="{355B275E-06FC-A440-84FF-F7C69155EF98}" type="parTrans" cxnId="{CA6037CA-98FE-6E49-8F47-C5B6186B08BC}">
      <dgm:prSet/>
      <dgm:spPr/>
      <dgm:t>
        <a:bodyPr/>
        <a:lstStyle/>
        <a:p>
          <a:endParaRPr lang="en-GB"/>
        </a:p>
      </dgm:t>
    </dgm:pt>
    <dgm:pt modelId="{BD1ACA74-07CB-D24B-A0D4-0AC28C41DD5A}" type="sibTrans" cxnId="{CA6037CA-98FE-6E49-8F47-C5B6186B08BC}">
      <dgm:prSet/>
      <dgm:spPr/>
      <dgm:t>
        <a:bodyPr/>
        <a:lstStyle/>
        <a:p>
          <a:endParaRPr lang="en-GB"/>
        </a:p>
      </dgm:t>
    </dgm:pt>
    <dgm:pt modelId="{80A2CED3-5714-5A4E-A8AB-36727714B2DD}">
      <dgm:prSet custT="1"/>
      <dgm:spPr>
        <a:solidFill>
          <a:schemeClr val="accent2">
            <a:lumMod val="75000"/>
          </a:schemeClr>
        </a:solidFill>
        <a:ln>
          <a:solidFill>
            <a:schemeClr val="tx1"/>
          </a:solidFill>
        </a:ln>
      </dgm:spPr>
      <dgm:t>
        <a:bodyPr/>
        <a:lstStyle/>
        <a:p>
          <a:r>
            <a:rPr lang="en-AU" sz="2800" dirty="0"/>
            <a:t>Not necessarily reported in their precise wording, as the Quran  </a:t>
          </a:r>
        </a:p>
      </dgm:t>
    </dgm:pt>
    <dgm:pt modelId="{DCBC6C54-1706-DB46-9AF7-8CC23BE00B17}" type="parTrans" cxnId="{31072B60-B3EB-C646-9E90-358CCD4ACB81}">
      <dgm:prSet/>
      <dgm:spPr/>
      <dgm:t>
        <a:bodyPr/>
        <a:lstStyle/>
        <a:p>
          <a:endParaRPr lang="en-GB"/>
        </a:p>
      </dgm:t>
    </dgm:pt>
    <dgm:pt modelId="{2C4262C8-524F-8840-BA13-3CC67CAEF7B6}" type="sibTrans" cxnId="{31072B60-B3EB-C646-9E90-358CCD4ACB81}">
      <dgm:prSet/>
      <dgm:spPr/>
      <dgm:t>
        <a:bodyPr/>
        <a:lstStyle/>
        <a:p>
          <a:endParaRPr lang="en-GB"/>
        </a:p>
      </dgm:t>
    </dgm:pt>
    <dgm:pt modelId="{B118CE5A-69FF-284D-9DA8-593258433A97}">
      <dgm:prSet/>
      <dgm:spPr>
        <a:solidFill>
          <a:schemeClr val="accent5">
            <a:lumMod val="60000"/>
            <a:lumOff val="40000"/>
          </a:schemeClr>
        </a:solidFill>
        <a:ln>
          <a:solidFill>
            <a:schemeClr val="tx1"/>
          </a:solidFill>
        </a:ln>
      </dgm:spPr>
      <dgm:t>
        <a:bodyPr/>
        <a:lstStyle/>
        <a:p>
          <a:pPr rtl="0"/>
          <a:endParaRPr lang="en-GB"/>
        </a:p>
      </dgm:t>
    </dgm:pt>
    <dgm:pt modelId="{2C289240-67BC-EE41-8E98-73B0EB9EF2E9}" type="parTrans" cxnId="{618AA6F8-1E66-7048-8286-E4938931046C}">
      <dgm:prSet/>
      <dgm:spPr/>
      <dgm:t>
        <a:bodyPr/>
        <a:lstStyle/>
        <a:p>
          <a:endParaRPr lang="en-GB"/>
        </a:p>
      </dgm:t>
    </dgm:pt>
    <dgm:pt modelId="{7C1663F3-61F0-8D4F-A7BD-D7272AE05CF3}" type="sibTrans" cxnId="{618AA6F8-1E66-7048-8286-E4938931046C}">
      <dgm:prSet/>
      <dgm:spPr/>
      <dgm:t>
        <a:bodyPr/>
        <a:lstStyle/>
        <a:p>
          <a:endParaRPr lang="en-GB"/>
        </a:p>
      </dgm:t>
    </dgm:pt>
    <dgm:pt modelId="{52336282-DCF0-3246-9EEB-958C03B55F00}" type="pres">
      <dgm:prSet presAssocID="{DC1B7232-374B-F64D-B2AB-825623F11275}" presName="Name0" presStyleCnt="0">
        <dgm:presLayoutVars>
          <dgm:chPref val="3"/>
          <dgm:dir/>
          <dgm:animLvl val="lvl"/>
          <dgm:resizeHandles/>
        </dgm:presLayoutVars>
      </dgm:prSet>
      <dgm:spPr/>
      <dgm:t>
        <a:bodyPr/>
        <a:lstStyle/>
        <a:p>
          <a:endParaRPr lang="en-US"/>
        </a:p>
      </dgm:t>
    </dgm:pt>
    <dgm:pt modelId="{FDB5B994-E144-CF43-B451-0B61D06E2289}" type="pres">
      <dgm:prSet presAssocID="{86FB203B-AECF-F049-AA8F-C620636F1890}" presName="horFlow" presStyleCnt="0"/>
      <dgm:spPr/>
    </dgm:pt>
    <dgm:pt modelId="{7C95057A-5A3A-BD47-B79B-5E4EC546E4B4}" type="pres">
      <dgm:prSet presAssocID="{86FB203B-AECF-F049-AA8F-C620636F1890}" presName="bigChev" presStyleLbl="node1" presStyleIdx="0" presStyleCnt="4" custScaleX="302511" custScaleY="128249" custLinFactNeighborX="529" custLinFactNeighborY="30359"/>
      <dgm:spPr/>
      <dgm:t>
        <a:bodyPr/>
        <a:lstStyle/>
        <a:p>
          <a:endParaRPr lang="en-US"/>
        </a:p>
      </dgm:t>
    </dgm:pt>
    <dgm:pt modelId="{1EEB0AA2-31F8-D64D-B3F0-2C5DB5541340}" type="pres">
      <dgm:prSet presAssocID="{86FB203B-AECF-F049-AA8F-C620636F1890}" presName="vSp" presStyleCnt="0"/>
      <dgm:spPr/>
    </dgm:pt>
    <dgm:pt modelId="{8F854F2E-6037-794F-8264-56030D8FAC10}" type="pres">
      <dgm:prSet presAssocID="{B118CE5A-69FF-284D-9DA8-593258433A97}" presName="horFlow" presStyleCnt="0"/>
      <dgm:spPr/>
    </dgm:pt>
    <dgm:pt modelId="{36F44CDC-EFC1-6E44-9EDB-4A1ECA6970AF}" type="pres">
      <dgm:prSet presAssocID="{B118CE5A-69FF-284D-9DA8-593258433A97}" presName="bigChev" presStyleLbl="node1" presStyleIdx="1" presStyleCnt="4" custScaleX="300333" custScaleY="139126" custLinFactY="100000" custLinFactNeighborX="6326" custLinFactNeighborY="167444"/>
      <dgm:spPr/>
      <dgm:t>
        <a:bodyPr/>
        <a:lstStyle/>
        <a:p>
          <a:endParaRPr lang="en-US"/>
        </a:p>
      </dgm:t>
    </dgm:pt>
    <dgm:pt modelId="{4B5DB239-B718-594E-BAC1-DF0C8B33C142}" type="pres">
      <dgm:prSet presAssocID="{B118CE5A-69FF-284D-9DA8-593258433A97}" presName="vSp" presStyleCnt="0"/>
      <dgm:spPr/>
    </dgm:pt>
    <dgm:pt modelId="{87B1791E-2423-B44C-A7E9-1B4DEAB75206}" type="pres">
      <dgm:prSet presAssocID="{8E322EA1-E097-1448-A3A7-EF443B9E6277}" presName="horFlow" presStyleCnt="0"/>
      <dgm:spPr/>
    </dgm:pt>
    <dgm:pt modelId="{550C9EB1-6B3B-FD49-8B90-01E033BBBD81}" type="pres">
      <dgm:prSet presAssocID="{8E322EA1-E097-1448-A3A7-EF443B9E6277}" presName="bigChev" presStyleLbl="node1" presStyleIdx="2" presStyleCnt="4" custScaleX="302511" custScaleY="125764" custLinFactY="-33007" custLinFactNeighborX="-519" custLinFactNeighborY="-100000"/>
      <dgm:spPr/>
      <dgm:t>
        <a:bodyPr/>
        <a:lstStyle/>
        <a:p>
          <a:endParaRPr lang="en-US"/>
        </a:p>
      </dgm:t>
    </dgm:pt>
    <dgm:pt modelId="{D49EB9F5-88C8-9E4F-9682-8F33A3087CB6}" type="pres">
      <dgm:prSet presAssocID="{8E322EA1-E097-1448-A3A7-EF443B9E6277}" presName="vSp" presStyleCnt="0"/>
      <dgm:spPr/>
    </dgm:pt>
    <dgm:pt modelId="{B02C6CA8-186B-F347-8D03-423CB9D468F4}" type="pres">
      <dgm:prSet presAssocID="{80A2CED3-5714-5A4E-A8AB-36727714B2DD}" presName="horFlow" presStyleCnt="0"/>
      <dgm:spPr/>
    </dgm:pt>
    <dgm:pt modelId="{ACCE4D75-822C-8348-9270-C2EBCC404AD1}" type="pres">
      <dgm:prSet presAssocID="{80A2CED3-5714-5A4E-A8AB-36727714B2DD}" presName="bigChev" presStyleLbl="node1" presStyleIdx="3" presStyleCnt="4" custScaleX="302511" custScaleY="109279" custLinFactY="-43213" custLinFactNeighborX="-744" custLinFactNeighborY="-100000"/>
      <dgm:spPr/>
      <dgm:t>
        <a:bodyPr/>
        <a:lstStyle/>
        <a:p>
          <a:endParaRPr lang="en-US"/>
        </a:p>
      </dgm:t>
    </dgm:pt>
  </dgm:ptLst>
  <dgm:cxnLst>
    <dgm:cxn modelId="{7ED14FAF-B376-024C-9B44-D690B4E6C7FE}" type="presOf" srcId="{86FB203B-AECF-F049-AA8F-C620636F1890}" destId="{7C95057A-5A3A-BD47-B79B-5E4EC546E4B4}" srcOrd="0" destOrd="0" presId="urn:microsoft.com/office/officeart/2005/8/layout/lProcess3"/>
    <dgm:cxn modelId="{4E11B146-F451-FF4B-859C-7B215A9AD0BC}" type="presOf" srcId="{DC1B7232-374B-F64D-B2AB-825623F11275}" destId="{52336282-DCF0-3246-9EEB-958C03B55F00}" srcOrd="0" destOrd="0" presId="urn:microsoft.com/office/officeart/2005/8/layout/lProcess3"/>
    <dgm:cxn modelId="{CA6037CA-98FE-6E49-8F47-C5B6186B08BC}" srcId="{DC1B7232-374B-F64D-B2AB-825623F11275}" destId="{8E322EA1-E097-1448-A3A7-EF443B9E6277}" srcOrd="2" destOrd="0" parTransId="{355B275E-06FC-A440-84FF-F7C69155EF98}" sibTransId="{BD1ACA74-07CB-D24B-A0D4-0AC28C41DD5A}"/>
    <dgm:cxn modelId="{6666BC75-EB8E-0B4C-82FF-EC84229FFB97}" srcId="{DC1B7232-374B-F64D-B2AB-825623F11275}" destId="{86FB203B-AECF-F049-AA8F-C620636F1890}" srcOrd="0" destOrd="0" parTransId="{50B37338-C137-6E4D-B887-097D38EB4B77}" sibTransId="{8128D84B-C718-734B-A746-0F366CD966E7}"/>
    <dgm:cxn modelId="{0FB7A400-3E9D-E64B-83E1-2A01F33F7360}" type="presOf" srcId="{B118CE5A-69FF-284D-9DA8-593258433A97}" destId="{36F44CDC-EFC1-6E44-9EDB-4A1ECA6970AF}" srcOrd="0" destOrd="0" presId="urn:microsoft.com/office/officeart/2005/8/layout/lProcess3"/>
    <dgm:cxn modelId="{27032462-2EF5-934E-BE50-9AC96282548F}" type="presOf" srcId="{80A2CED3-5714-5A4E-A8AB-36727714B2DD}" destId="{ACCE4D75-822C-8348-9270-C2EBCC404AD1}" srcOrd="0" destOrd="0" presId="urn:microsoft.com/office/officeart/2005/8/layout/lProcess3"/>
    <dgm:cxn modelId="{0C6C8530-B0FD-924A-811E-BD3768E876A7}" type="presOf" srcId="{8E322EA1-E097-1448-A3A7-EF443B9E6277}" destId="{550C9EB1-6B3B-FD49-8B90-01E033BBBD81}" srcOrd="0" destOrd="0" presId="urn:microsoft.com/office/officeart/2005/8/layout/lProcess3"/>
    <dgm:cxn modelId="{31072B60-B3EB-C646-9E90-358CCD4ACB81}" srcId="{DC1B7232-374B-F64D-B2AB-825623F11275}" destId="{80A2CED3-5714-5A4E-A8AB-36727714B2DD}" srcOrd="3" destOrd="0" parTransId="{DCBC6C54-1706-DB46-9AF7-8CC23BE00B17}" sibTransId="{2C4262C8-524F-8840-BA13-3CC67CAEF7B6}"/>
    <dgm:cxn modelId="{618AA6F8-1E66-7048-8286-E4938931046C}" srcId="{DC1B7232-374B-F64D-B2AB-825623F11275}" destId="{B118CE5A-69FF-284D-9DA8-593258433A97}" srcOrd="1" destOrd="0" parTransId="{2C289240-67BC-EE41-8E98-73B0EB9EF2E9}" sibTransId="{7C1663F3-61F0-8D4F-A7BD-D7272AE05CF3}"/>
    <dgm:cxn modelId="{D32B60D6-5D0B-394A-BE66-F0FD6B3DFBD5}" type="presParOf" srcId="{52336282-DCF0-3246-9EEB-958C03B55F00}" destId="{FDB5B994-E144-CF43-B451-0B61D06E2289}" srcOrd="0" destOrd="0" presId="urn:microsoft.com/office/officeart/2005/8/layout/lProcess3"/>
    <dgm:cxn modelId="{DE53CF91-5C05-804F-AF3E-73971061764C}" type="presParOf" srcId="{FDB5B994-E144-CF43-B451-0B61D06E2289}" destId="{7C95057A-5A3A-BD47-B79B-5E4EC546E4B4}" srcOrd="0" destOrd="0" presId="urn:microsoft.com/office/officeart/2005/8/layout/lProcess3"/>
    <dgm:cxn modelId="{989343AA-14F1-3147-A748-D4805DE26594}" type="presParOf" srcId="{52336282-DCF0-3246-9EEB-958C03B55F00}" destId="{1EEB0AA2-31F8-D64D-B3F0-2C5DB5541340}" srcOrd="1" destOrd="0" presId="urn:microsoft.com/office/officeart/2005/8/layout/lProcess3"/>
    <dgm:cxn modelId="{A5FB24C4-0827-F44A-A2F8-B463CA31F43B}" type="presParOf" srcId="{52336282-DCF0-3246-9EEB-958C03B55F00}" destId="{8F854F2E-6037-794F-8264-56030D8FAC10}" srcOrd="2" destOrd="0" presId="urn:microsoft.com/office/officeart/2005/8/layout/lProcess3"/>
    <dgm:cxn modelId="{491A8BD2-28B3-3C47-9003-B05002472010}" type="presParOf" srcId="{8F854F2E-6037-794F-8264-56030D8FAC10}" destId="{36F44CDC-EFC1-6E44-9EDB-4A1ECA6970AF}" srcOrd="0" destOrd="0" presId="urn:microsoft.com/office/officeart/2005/8/layout/lProcess3"/>
    <dgm:cxn modelId="{BD6E4C78-295F-0343-866B-17C907BCDD54}" type="presParOf" srcId="{52336282-DCF0-3246-9EEB-958C03B55F00}" destId="{4B5DB239-B718-594E-BAC1-DF0C8B33C142}" srcOrd="3" destOrd="0" presId="urn:microsoft.com/office/officeart/2005/8/layout/lProcess3"/>
    <dgm:cxn modelId="{E7EE2F96-57E0-4742-893B-258DA3402296}" type="presParOf" srcId="{52336282-DCF0-3246-9EEB-958C03B55F00}" destId="{87B1791E-2423-B44C-A7E9-1B4DEAB75206}" srcOrd="4" destOrd="0" presId="urn:microsoft.com/office/officeart/2005/8/layout/lProcess3"/>
    <dgm:cxn modelId="{15A2177F-AFD1-EE45-980E-7247501413A4}" type="presParOf" srcId="{87B1791E-2423-B44C-A7E9-1B4DEAB75206}" destId="{550C9EB1-6B3B-FD49-8B90-01E033BBBD81}" srcOrd="0" destOrd="0" presId="urn:microsoft.com/office/officeart/2005/8/layout/lProcess3"/>
    <dgm:cxn modelId="{5E67A3AC-8FD8-2047-8893-CB21C914E46A}" type="presParOf" srcId="{52336282-DCF0-3246-9EEB-958C03B55F00}" destId="{D49EB9F5-88C8-9E4F-9682-8F33A3087CB6}" srcOrd="5" destOrd="0" presId="urn:microsoft.com/office/officeart/2005/8/layout/lProcess3"/>
    <dgm:cxn modelId="{E526F0ED-5FC9-9D43-8408-E59257182ED2}" type="presParOf" srcId="{52336282-DCF0-3246-9EEB-958C03B55F00}" destId="{B02C6CA8-186B-F347-8D03-423CB9D468F4}" srcOrd="6" destOrd="0" presId="urn:microsoft.com/office/officeart/2005/8/layout/lProcess3"/>
    <dgm:cxn modelId="{8CB4728E-368B-CB42-BB4A-741EF394A319}" type="presParOf" srcId="{B02C6CA8-186B-F347-8D03-423CB9D468F4}" destId="{ACCE4D75-822C-8348-9270-C2EBCC404AD1}" srcOrd="0"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0.xml><?xml version="1.0" encoding="utf-8"?>
<dgm:dataModel xmlns:dgm="http://schemas.openxmlformats.org/drawingml/2006/diagram" xmlns:a="http://schemas.openxmlformats.org/drawingml/2006/main">
  <dgm:ptLst>
    <dgm:pt modelId="{198452D4-09C3-F542-A2F3-D0319384FACF}" type="doc">
      <dgm:prSet loTypeId="urn:microsoft.com/office/officeart/2005/8/layout/venn3" loCatId="relationship" qsTypeId="urn:microsoft.com/office/officeart/2005/8/quickstyle/3d5" qsCatId="3D" csTypeId="urn:microsoft.com/office/officeart/2005/8/colors/accent1_2" csCatId="accent1" phldr="1"/>
      <dgm:spPr/>
      <dgm:t>
        <a:bodyPr/>
        <a:lstStyle/>
        <a:p>
          <a:endParaRPr lang="en-GB"/>
        </a:p>
      </dgm:t>
    </dgm:pt>
    <dgm:pt modelId="{70C581A2-5327-A942-8FEA-CC2282EC696F}">
      <dgm:prSet/>
      <dgm:spPr>
        <a:solidFill>
          <a:schemeClr val="accent4">
            <a:lumMod val="20000"/>
            <a:lumOff val="80000"/>
            <a:alpha val="50000"/>
          </a:schemeClr>
        </a:solidFill>
        <a:ln>
          <a:solidFill>
            <a:srgbClr val="FF0000"/>
          </a:solidFill>
        </a:ln>
      </dgm:spPr>
      <dgm:t>
        <a:bodyPr/>
        <a:lstStyle/>
        <a:p>
          <a:r>
            <a:rPr lang="en-AU" dirty="0">
              <a:solidFill>
                <a:srgbClr val="FF0000"/>
              </a:solidFill>
              <a:latin typeface="Apple Chancery" panose="03020702040506060504" pitchFamily="66" charset="-79"/>
              <a:cs typeface="Apple Chancery" panose="03020702040506060504" pitchFamily="66" charset="-79"/>
            </a:rPr>
            <a:t>Lecture 7</a:t>
          </a:r>
        </a:p>
      </dgm:t>
    </dgm:pt>
    <dgm:pt modelId="{D229EBEF-6A5F-C247-BE89-003CC329774D}" type="parTrans" cxnId="{3B8AB674-EE9A-B74D-8FE4-EF6F7A91AB91}">
      <dgm:prSet/>
      <dgm:spPr/>
      <dgm:t>
        <a:bodyPr/>
        <a:lstStyle/>
        <a:p>
          <a:endParaRPr lang="en-GB"/>
        </a:p>
      </dgm:t>
    </dgm:pt>
    <dgm:pt modelId="{189CC169-A6A8-1142-B1C4-C8C2BCABBC00}" type="sibTrans" cxnId="{3B8AB674-EE9A-B74D-8FE4-EF6F7A91AB91}">
      <dgm:prSet/>
      <dgm:spPr/>
      <dgm:t>
        <a:bodyPr/>
        <a:lstStyle/>
        <a:p>
          <a:endParaRPr lang="en-GB"/>
        </a:p>
      </dgm:t>
    </dgm:pt>
    <dgm:pt modelId="{7270853B-6A55-FA45-BF20-DBC061758B77}">
      <dgm:prSet/>
      <dgm:spPr>
        <a:solidFill>
          <a:schemeClr val="bg2">
            <a:lumMod val="25000"/>
            <a:alpha val="50000"/>
          </a:schemeClr>
        </a:solidFill>
        <a:ln>
          <a:solidFill>
            <a:srgbClr val="46EBCD"/>
          </a:solidFill>
        </a:ln>
      </dgm:spPr>
      <dgm:t>
        <a:bodyPr/>
        <a:lstStyle/>
        <a:p>
          <a:r>
            <a:rPr lang="en-AU" b="1" dirty="0">
              <a:solidFill>
                <a:srgbClr val="37E4DC"/>
              </a:solidFill>
              <a:latin typeface="Monotype Corsiva" panose="03010101010201010101" pitchFamily="66" charset="0"/>
              <a:cs typeface="APPLE CHANCERY" panose="03020702040506060504" pitchFamily="66" charset="-79"/>
            </a:rPr>
            <a:t>MANTOOQ (STATED) AND MAFHOOM (IMPLIED) MEANINGS</a:t>
          </a:r>
          <a:endParaRPr lang="en-GB" dirty="0"/>
        </a:p>
      </dgm:t>
    </dgm:pt>
    <dgm:pt modelId="{2BEBF759-FF5A-2546-ADEB-2F0338132E0B}" type="parTrans" cxnId="{976BC8A6-C513-9E40-B4BF-CF95EB1A7FA2}">
      <dgm:prSet/>
      <dgm:spPr/>
      <dgm:t>
        <a:bodyPr/>
        <a:lstStyle/>
        <a:p>
          <a:endParaRPr lang="en-GB"/>
        </a:p>
      </dgm:t>
    </dgm:pt>
    <dgm:pt modelId="{0048E563-81D3-CC4B-99D1-716F23E7F3F5}" type="sibTrans" cxnId="{976BC8A6-C513-9E40-B4BF-CF95EB1A7FA2}">
      <dgm:prSet/>
      <dgm:spPr/>
      <dgm:t>
        <a:bodyPr/>
        <a:lstStyle/>
        <a:p>
          <a:endParaRPr lang="en-GB"/>
        </a:p>
      </dgm:t>
    </dgm:pt>
    <dgm:pt modelId="{1B30B082-2730-294E-80AA-B05959A99BEB}">
      <dgm:prSet/>
      <dgm:spPr>
        <a:solidFill>
          <a:srgbClr val="37E4DC">
            <a:alpha val="50000"/>
          </a:srgbClr>
        </a:solidFill>
        <a:ln>
          <a:solidFill>
            <a:schemeClr val="bg2">
              <a:lumMod val="50000"/>
            </a:schemeClr>
          </a:solidFill>
        </a:ln>
      </dgm:spPr>
      <dgm:t>
        <a:bodyPr/>
        <a:lstStyle/>
        <a:p>
          <a:r>
            <a:rPr lang="en-GB" b="1" dirty="0">
              <a:effectLst/>
              <a:latin typeface="APPLE CHANCERY" panose="03020702040506060504" pitchFamily="66" charset="-79"/>
              <a:ea typeface="Calibri" panose="020F0502020204030204" pitchFamily="34" charset="0"/>
              <a:cs typeface="APPLE CHANCERY" panose="03020702040506060504" pitchFamily="66" charset="-79"/>
            </a:rPr>
            <a:t>Nasikh  Abrogation</a:t>
          </a:r>
          <a:endParaRPr lang="en-GB" b="1" dirty="0">
            <a:latin typeface="APPLE CHANCERY" panose="03020702040506060504" pitchFamily="66" charset="-79"/>
            <a:cs typeface="APPLE CHANCERY" panose="03020702040506060504" pitchFamily="66" charset="-79"/>
          </a:endParaRPr>
        </a:p>
      </dgm:t>
    </dgm:pt>
    <dgm:pt modelId="{5BC391D8-9046-FF4A-BC6E-38B922CE98D5}" type="parTrans" cxnId="{2FBE88E9-1352-0146-B7EB-DBFF8474B9AC}">
      <dgm:prSet/>
      <dgm:spPr/>
      <dgm:t>
        <a:bodyPr/>
        <a:lstStyle/>
        <a:p>
          <a:endParaRPr lang="en-GB"/>
        </a:p>
      </dgm:t>
    </dgm:pt>
    <dgm:pt modelId="{CF2754E7-CBBB-2F4C-80C3-11DEEEF4C8D1}" type="sibTrans" cxnId="{2FBE88E9-1352-0146-B7EB-DBFF8474B9AC}">
      <dgm:prSet/>
      <dgm:spPr/>
      <dgm:t>
        <a:bodyPr/>
        <a:lstStyle/>
        <a:p>
          <a:endParaRPr lang="en-GB"/>
        </a:p>
      </dgm:t>
    </dgm:pt>
    <dgm:pt modelId="{2240B9F8-BA03-954D-84AE-012A02F3D4F3}" type="pres">
      <dgm:prSet presAssocID="{198452D4-09C3-F542-A2F3-D0319384FACF}" presName="Name0" presStyleCnt="0">
        <dgm:presLayoutVars>
          <dgm:dir/>
          <dgm:resizeHandles val="exact"/>
        </dgm:presLayoutVars>
      </dgm:prSet>
      <dgm:spPr/>
      <dgm:t>
        <a:bodyPr/>
        <a:lstStyle/>
        <a:p>
          <a:endParaRPr lang="en-US"/>
        </a:p>
      </dgm:t>
    </dgm:pt>
    <dgm:pt modelId="{C66AB269-3F79-4D40-929C-38BE4D02D1AF}" type="pres">
      <dgm:prSet presAssocID="{70C581A2-5327-A942-8FEA-CC2282EC696F}" presName="Name5" presStyleLbl="vennNode1" presStyleIdx="0" presStyleCnt="3">
        <dgm:presLayoutVars>
          <dgm:bulletEnabled val="1"/>
        </dgm:presLayoutVars>
      </dgm:prSet>
      <dgm:spPr/>
      <dgm:t>
        <a:bodyPr/>
        <a:lstStyle/>
        <a:p>
          <a:endParaRPr lang="en-US"/>
        </a:p>
      </dgm:t>
    </dgm:pt>
    <dgm:pt modelId="{D2E66E4B-ED94-6D4C-B2BA-412CE2E07D45}" type="pres">
      <dgm:prSet presAssocID="{189CC169-A6A8-1142-B1C4-C8C2BCABBC00}" presName="space" presStyleCnt="0"/>
      <dgm:spPr/>
    </dgm:pt>
    <dgm:pt modelId="{75D114F6-F6D5-DF4E-97D3-1F5A50D7C0D9}" type="pres">
      <dgm:prSet presAssocID="{7270853B-6A55-FA45-BF20-DBC061758B77}" presName="Name5" presStyleLbl="vennNode1" presStyleIdx="1" presStyleCnt="3">
        <dgm:presLayoutVars>
          <dgm:bulletEnabled val="1"/>
        </dgm:presLayoutVars>
      </dgm:prSet>
      <dgm:spPr/>
      <dgm:t>
        <a:bodyPr/>
        <a:lstStyle/>
        <a:p>
          <a:endParaRPr lang="en-US"/>
        </a:p>
      </dgm:t>
    </dgm:pt>
    <dgm:pt modelId="{157503FF-37C6-B64D-8364-7C3253B442D3}" type="pres">
      <dgm:prSet presAssocID="{0048E563-81D3-CC4B-99D1-716F23E7F3F5}" presName="space" presStyleCnt="0"/>
      <dgm:spPr/>
    </dgm:pt>
    <dgm:pt modelId="{636DA3A6-0AD8-E941-B1E4-030EC520B8A5}" type="pres">
      <dgm:prSet presAssocID="{1B30B082-2730-294E-80AA-B05959A99BEB}" presName="Name5" presStyleLbl="vennNode1" presStyleIdx="2" presStyleCnt="3">
        <dgm:presLayoutVars>
          <dgm:bulletEnabled val="1"/>
        </dgm:presLayoutVars>
      </dgm:prSet>
      <dgm:spPr/>
      <dgm:t>
        <a:bodyPr/>
        <a:lstStyle/>
        <a:p>
          <a:endParaRPr lang="en-US"/>
        </a:p>
      </dgm:t>
    </dgm:pt>
  </dgm:ptLst>
  <dgm:cxnLst>
    <dgm:cxn modelId="{6967F437-52F3-2C45-B995-F5F6391C28EA}" type="presOf" srcId="{7270853B-6A55-FA45-BF20-DBC061758B77}" destId="{75D114F6-F6D5-DF4E-97D3-1F5A50D7C0D9}" srcOrd="0" destOrd="0" presId="urn:microsoft.com/office/officeart/2005/8/layout/venn3"/>
    <dgm:cxn modelId="{1EDD94BD-5995-0743-A469-6C5497D489BF}" type="presOf" srcId="{198452D4-09C3-F542-A2F3-D0319384FACF}" destId="{2240B9F8-BA03-954D-84AE-012A02F3D4F3}" srcOrd="0" destOrd="0" presId="urn:microsoft.com/office/officeart/2005/8/layout/venn3"/>
    <dgm:cxn modelId="{3B8AB674-EE9A-B74D-8FE4-EF6F7A91AB91}" srcId="{198452D4-09C3-F542-A2F3-D0319384FACF}" destId="{70C581A2-5327-A942-8FEA-CC2282EC696F}" srcOrd="0" destOrd="0" parTransId="{D229EBEF-6A5F-C247-BE89-003CC329774D}" sibTransId="{189CC169-A6A8-1142-B1C4-C8C2BCABBC00}"/>
    <dgm:cxn modelId="{A9E50EA9-652F-C245-8000-58FE1BC63F9A}" type="presOf" srcId="{70C581A2-5327-A942-8FEA-CC2282EC696F}" destId="{C66AB269-3F79-4D40-929C-38BE4D02D1AF}" srcOrd="0" destOrd="0" presId="urn:microsoft.com/office/officeart/2005/8/layout/venn3"/>
    <dgm:cxn modelId="{976BC8A6-C513-9E40-B4BF-CF95EB1A7FA2}" srcId="{198452D4-09C3-F542-A2F3-D0319384FACF}" destId="{7270853B-6A55-FA45-BF20-DBC061758B77}" srcOrd="1" destOrd="0" parTransId="{2BEBF759-FF5A-2546-ADEB-2F0338132E0B}" sibTransId="{0048E563-81D3-CC4B-99D1-716F23E7F3F5}"/>
    <dgm:cxn modelId="{2FBE88E9-1352-0146-B7EB-DBFF8474B9AC}" srcId="{198452D4-09C3-F542-A2F3-D0319384FACF}" destId="{1B30B082-2730-294E-80AA-B05959A99BEB}" srcOrd="2" destOrd="0" parTransId="{5BC391D8-9046-FF4A-BC6E-38B922CE98D5}" sibTransId="{CF2754E7-CBBB-2F4C-80C3-11DEEEF4C8D1}"/>
    <dgm:cxn modelId="{CABEF8A3-D259-A849-BAA0-0D664F6D9C37}" type="presOf" srcId="{1B30B082-2730-294E-80AA-B05959A99BEB}" destId="{636DA3A6-0AD8-E941-B1E4-030EC520B8A5}" srcOrd="0" destOrd="0" presId="urn:microsoft.com/office/officeart/2005/8/layout/venn3"/>
    <dgm:cxn modelId="{E11030D7-57A9-144C-B53B-CF5146A556A1}" type="presParOf" srcId="{2240B9F8-BA03-954D-84AE-012A02F3D4F3}" destId="{C66AB269-3F79-4D40-929C-38BE4D02D1AF}" srcOrd="0" destOrd="0" presId="urn:microsoft.com/office/officeart/2005/8/layout/venn3"/>
    <dgm:cxn modelId="{072F82A8-ECAE-0149-B54B-85CE27D8F090}" type="presParOf" srcId="{2240B9F8-BA03-954D-84AE-012A02F3D4F3}" destId="{D2E66E4B-ED94-6D4C-B2BA-412CE2E07D45}" srcOrd="1" destOrd="0" presId="urn:microsoft.com/office/officeart/2005/8/layout/venn3"/>
    <dgm:cxn modelId="{4395F988-B53C-3644-8BA0-C5BFA4EC0AFF}" type="presParOf" srcId="{2240B9F8-BA03-954D-84AE-012A02F3D4F3}" destId="{75D114F6-F6D5-DF4E-97D3-1F5A50D7C0D9}" srcOrd="2" destOrd="0" presId="urn:microsoft.com/office/officeart/2005/8/layout/venn3"/>
    <dgm:cxn modelId="{6D2EB9F7-D614-BB4E-A1C2-9B4F79FAEA64}" type="presParOf" srcId="{2240B9F8-BA03-954D-84AE-012A02F3D4F3}" destId="{157503FF-37C6-B64D-8364-7C3253B442D3}" srcOrd="3" destOrd="0" presId="urn:microsoft.com/office/officeart/2005/8/layout/venn3"/>
    <dgm:cxn modelId="{200E0C59-2968-9B44-B17B-30D144FC030D}" type="presParOf" srcId="{2240B9F8-BA03-954D-84AE-012A02F3D4F3}" destId="{636DA3A6-0AD8-E941-B1E4-030EC520B8A5}" srcOrd="4" destOrd="0" presId="urn:microsoft.com/office/officeart/2005/8/layout/venn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1.xml><?xml version="1.0" encoding="utf-8"?>
<dgm:dataModel xmlns:dgm="http://schemas.openxmlformats.org/drawingml/2006/diagram" xmlns:a="http://schemas.openxmlformats.org/drawingml/2006/main">
  <dgm:ptLst>
    <dgm:pt modelId="{569BD229-2D6B-7846-8705-90C0F533C73B}" type="doc">
      <dgm:prSet loTypeId="urn:microsoft.com/office/officeart/2005/8/layout/venn1" loCatId="relationship" qsTypeId="urn:microsoft.com/office/officeart/2005/8/quickstyle/3d1" qsCatId="3D" csTypeId="urn:microsoft.com/office/officeart/2005/8/colors/colorful1" csCatId="colorful" phldr="1"/>
      <dgm:spPr/>
      <dgm:t>
        <a:bodyPr/>
        <a:lstStyle/>
        <a:p>
          <a:endParaRPr lang="en-GB"/>
        </a:p>
      </dgm:t>
    </dgm:pt>
    <dgm:pt modelId="{B22BB69D-8937-164D-B2D2-CFD71ED60211}">
      <dgm:prSet/>
      <dgm:spPr>
        <a:solidFill>
          <a:schemeClr val="bg2">
            <a:lumMod val="25000"/>
            <a:alpha val="50000"/>
          </a:schemeClr>
        </a:solidFill>
        <a:ln>
          <a:solidFill>
            <a:srgbClr val="46EBCD"/>
          </a:solidFill>
        </a:ln>
      </dgm:spPr>
      <dgm:t>
        <a:bodyPr/>
        <a:lstStyle/>
        <a:p>
          <a:r>
            <a:rPr lang="en-AU" b="1" dirty="0">
              <a:solidFill>
                <a:srgbClr val="37E4DC"/>
              </a:solidFill>
              <a:latin typeface="Monotype Corsiva" panose="03010101010201010101" pitchFamily="66" charset="0"/>
              <a:cs typeface="APPLE CHANCERY" panose="03020702040506060504" pitchFamily="66" charset="-79"/>
            </a:rPr>
            <a:t>MANTOOQ (STATED) AND MAFHOOM (IMPLIED) MEANINGS </a:t>
          </a:r>
        </a:p>
      </dgm:t>
    </dgm:pt>
    <dgm:pt modelId="{46BBF0DD-8A43-A444-9192-BA3068C59A0E}" type="parTrans" cxnId="{30817B25-0D4F-3D47-A070-6E6A592C2C7E}">
      <dgm:prSet/>
      <dgm:spPr/>
      <dgm:t>
        <a:bodyPr/>
        <a:lstStyle/>
        <a:p>
          <a:endParaRPr lang="en-GB"/>
        </a:p>
      </dgm:t>
    </dgm:pt>
    <dgm:pt modelId="{A2FE664D-0E96-7040-92CF-A030CD1A328A}" type="sibTrans" cxnId="{30817B25-0D4F-3D47-A070-6E6A592C2C7E}">
      <dgm:prSet/>
      <dgm:spPr/>
      <dgm:t>
        <a:bodyPr/>
        <a:lstStyle/>
        <a:p>
          <a:endParaRPr lang="en-GB"/>
        </a:p>
      </dgm:t>
    </dgm:pt>
    <dgm:pt modelId="{1D0A8F22-6545-1947-ACE0-17FDE2AA88F5}" type="pres">
      <dgm:prSet presAssocID="{569BD229-2D6B-7846-8705-90C0F533C73B}" presName="compositeShape" presStyleCnt="0">
        <dgm:presLayoutVars>
          <dgm:chMax val="7"/>
          <dgm:dir/>
          <dgm:resizeHandles val="exact"/>
        </dgm:presLayoutVars>
      </dgm:prSet>
      <dgm:spPr/>
      <dgm:t>
        <a:bodyPr/>
        <a:lstStyle/>
        <a:p>
          <a:endParaRPr lang="en-US"/>
        </a:p>
      </dgm:t>
    </dgm:pt>
    <dgm:pt modelId="{711751A3-0CA0-974E-AAFA-D29454A7602A}" type="pres">
      <dgm:prSet presAssocID="{B22BB69D-8937-164D-B2D2-CFD71ED60211}" presName="circ1TxSh" presStyleLbl="vennNode1" presStyleIdx="0" presStyleCnt="1"/>
      <dgm:spPr/>
      <dgm:t>
        <a:bodyPr/>
        <a:lstStyle/>
        <a:p>
          <a:endParaRPr lang="en-US"/>
        </a:p>
      </dgm:t>
    </dgm:pt>
  </dgm:ptLst>
  <dgm:cxnLst>
    <dgm:cxn modelId="{9926CE58-C608-3C42-93EC-8AD32A08DBDC}" type="presOf" srcId="{569BD229-2D6B-7846-8705-90C0F533C73B}" destId="{1D0A8F22-6545-1947-ACE0-17FDE2AA88F5}" srcOrd="0" destOrd="0" presId="urn:microsoft.com/office/officeart/2005/8/layout/venn1"/>
    <dgm:cxn modelId="{30817B25-0D4F-3D47-A070-6E6A592C2C7E}" srcId="{569BD229-2D6B-7846-8705-90C0F533C73B}" destId="{B22BB69D-8937-164D-B2D2-CFD71ED60211}" srcOrd="0" destOrd="0" parTransId="{46BBF0DD-8A43-A444-9192-BA3068C59A0E}" sibTransId="{A2FE664D-0E96-7040-92CF-A030CD1A328A}"/>
    <dgm:cxn modelId="{9547780A-4759-C14E-B0C1-6338D32EA77B}" type="presOf" srcId="{B22BB69D-8937-164D-B2D2-CFD71ED60211}" destId="{711751A3-0CA0-974E-AAFA-D29454A7602A}" srcOrd="0" destOrd="0" presId="urn:microsoft.com/office/officeart/2005/8/layout/venn1"/>
    <dgm:cxn modelId="{62051794-B010-F54D-8CE1-E7BC7AD10809}" type="presParOf" srcId="{1D0A8F22-6545-1947-ACE0-17FDE2AA88F5}" destId="{711751A3-0CA0-974E-AAFA-D29454A7602A}"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82.xml><?xml version="1.0" encoding="utf-8"?>
<dgm:dataModel xmlns:dgm="http://schemas.openxmlformats.org/drawingml/2006/diagram" xmlns:a="http://schemas.openxmlformats.org/drawingml/2006/main">
  <dgm:ptLst>
    <dgm:pt modelId="{3E06456E-3240-FF4E-96DE-FBE2B5F784CE}" type="doc">
      <dgm:prSet loTypeId="urn:microsoft.com/office/officeart/2005/8/layout/venn1" loCatId="relationship" qsTypeId="urn:microsoft.com/office/officeart/2005/8/quickstyle/3d9" qsCatId="3D" csTypeId="urn:microsoft.com/office/officeart/2005/8/colors/accent1_2" csCatId="accent1" phldr="1"/>
      <dgm:spPr/>
      <dgm:t>
        <a:bodyPr/>
        <a:lstStyle/>
        <a:p>
          <a:endParaRPr lang="en-GB"/>
        </a:p>
      </dgm:t>
    </dgm:pt>
    <dgm:pt modelId="{C668F7BF-425D-784A-91DE-5446698EC90F}">
      <dgm:prSet custT="1"/>
      <dgm:spPr>
        <a:solidFill>
          <a:schemeClr val="accent4">
            <a:lumMod val="75000"/>
            <a:alpha val="50000"/>
          </a:schemeClr>
        </a:solidFill>
        <a:ln>
          <a:solidFill>
            <a:srgbClr val="C00000"/>
          </a:solidFill>
        </a:ln>
      </dgm:spPr>
      <dgm:t>
        <a:bodyPr/>
        <a:lstStyle/>
        <a:p>
          <a:r>
            <a:rPr lang="en-AU" sz="2800" b="1" dirty="0">
              <a:solidFill>
                <a:srgbClr val="C00000"/>
              </a:solidFill>
              <a:effectLst/>
              <a:latin typeface="Chalkboard" panose="03050602040202020205" pitchFamily="66" charset="77"/>
            </a:rPr>
            <a:t>1. </a:t>
          </a:r>
        </a:p>
        <a:p>
          <a:r>
            <a:rPr lang="en-AU" sz="2800" b="1" dirty="0">
              <a:solidFill>
                <a:srgbClr val="C00000"/>
              </a:solidFill>
              <a:latin typeface="Algerian" pitchFamily="82" charset="77"/>
            </a:rPr>
            <a:t>Nass</a:t>
          </a:r>
          <a:endParaRPr lang="en-AU" sz="2800" dirty="0">
            <a:solidFill>
              <a:srgbClr val="C00000"/>
            </a:solidFill>
            <a:latin typeface="Algerian" pitchFamily="82" charset="77"/>
          </a:endParaRPr>
        </a:p>
      </dgm:t>
    </dgm:pt>
    <dgm:pt modelId="{8C0907DA-96AE-AF46-9DED-856D0BAB31ED}" type="parTrans" cxnId="{26F5C798-1415-E44B-B787-2888B7E65CAA}">
      <dgm:prSet/>
      <dgm:spPr/>
      <dgm:t>
        <a:bodyPr/>
        <a:lstStyle/>
        <a:p>
          <a:endParaRPr lang="en-GB"/>
        </a:p>
      </dgm:t>
    </dgm:pt>
    <dgm:pt modelId="{6F45000E-A84D-2343-9DD9-3D5B6A6B9BA4}" type="sibTrans" cxnId="{26F5C798-1415-E44B-B787-2888B7E65CAA}">
      <dgm:prSet/>
      <dgm:spPr/>
      <dgm:t>
        <a:bodyPr/>
        <a:lstStyle/>
        <a:p>
          <a:endParaRPr lang="en-GB"/>
        </a:p>
      </dgm:t>
    </dgm:pt>
    <dgm:pt modelId="{8D46DBFB-E0B0-024F-B0C0-85239D52E6B7}" type="pres">
      <dgm:prSet presAssocID="{3E06456E-3240-FF4E-96DE-FBE2B5F784CE}" presName="compositeShape" presStyleCnt="0">
        <dgm:presLayoutVars>
          <dgm:chMax val="7"/>
          <dgm:dir/>
          <dgm:resizeHandles val="exact"/>
        </dgm:presLayoutVars>
      </dgm:prSet>
      <dgm:spPr/>
      <dgm:t>
        <a:bodyPr/>
        <a:lstStyle/>
        <a:p>
          <a:endParaRPr lang="en-US"/>
        </a:p>
      </dgm:t>
    </dgm:pt>
    <dgm:pt modelId="{3A3642F2-1B1C-3445-8C6E-E0B7547E3FD1}" type="pres">
      <dgm:prSet presAssocID="{C668F7BF-425D-784A-91DE-5446698EC90F}" presName="circ1TxSh" presStyleLbl="vennNode1" presStyleIdx="0" presStyleCnt="1" custLinFactNeighborX="32054"/>
      <dgm:spPr/>
      <dgm:t>
        <a:bodyPr/>
        <a:lstStyle/>
        <a:p>
          <a:endParaRPr lang="en-US"/>
        </a:p>
      </dgm:t>
    </dgm:pt>
  </dgm:ptLst>
  <dgm:cxnLst>
    <dgm:cxn modelId="{8B4AC003-78A0-E642-98CE-611B307A3BB3}" type="presOf" srcId="{C668F7BF-425D-784A-91DE-5446698EC90F}" destId="{3A3642F2-1B1C-3445-8C6E-E0B7547E3FD1}" srcOrd="0" destOrd="0" presId="urn:microsoft.com/office/officeart/2005/8/layout/venn1"/>
    <dgm:cxn modelId="{B63A6D73-4174-3348-9F05-E8DF597698A1}" type="presOf" srcId="{3E06456E-3240-FF4E-96DE-FBE2B5F784CE}" destId="{8D46DBFB-E0B0-024F-B0C0-85239D52E6B7}" srcOrd="0" destOrd="0" presId="urn:microsoft.com/office/officeart/2005/8/layout/venn1"/>
    <dgm:cxn modelId="{26F5C798-1415-E44B-B787-2888B7E65CAA}" srcId="{3E06456E-3240-FF4E-96DE-FBE2B5F784CE}" destId="{C668F7BF-425D-784A-91DE-5446698EC90F}" srcOrd="0" destOrd="0" parTransId="{8C0907DA-96AE-AF46-9DED-856D0BAB31ED}" sibTransId="{6F45000E-A84D-2343-9DD9-3D5B6A6B9BA4}"/>
    <dgm:cxn modelId="{C6880DE1-7B38-E543-8BE6-CC561087F4EF}" type="presParOf" srcId="{8D46DBFB-E0B0-024F-B0C0-85239D52E6B7}" destId="{3A3642F2-1B1C-3445-8C6E-E0B7547E3FD1}"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3.xml><?xml version="1.0" encoding="utf-8"?>
<dgm:dataModel xmlns:dgm="http://schemas.openxmlformats.org/drawingml/2006/diagram" xmlns:a="http://schemas.openxmlformats.org/drawingml/2006/main">
  <dgm:ptLst>
    <dgm:pt modelId="{FD523B2E-2E79-FA40-912A-A0DC01ED51FF}" type="doc">
      <dgm:prSet loTypeId="urn:microsoft.com/office/officeart/2005/8/layout/venn1" loCatId="relationship" qsTypeId="urn:microsoft.com/office/officeart/2005/8/quickstyle/3d9" qsCatId="3D" csTypeId="urn:microsoft.com/office/officeart/2005/8/colors/accent1_2" csCatId="accent1" phldr="1"/>
      <dgm:spPr/>
      <dgm:t>
        <a:bodyPr/>
        <a:lstStyle/>
        <a:p>
          <a:endParaRPr lang="en-GB"/>
        </a:p>
      </dgm:t>
    </dgm:pt>
    <dgm:pt modelId="{28E3304B-E43B-7A48-9397-081A21D46350}">
      <dgm:prSet/>
      <dgm:spPr>
        <a:solidFill>
          <a:srgbClr val="F2F2D7">
            <a:alpha val="50000"/>
          </a:srgbClr>
        </a:solidFill>
        <a:ln>
          <a:solidFill>
            <a:srgbClr val="C00000"/>
          </a:solidFill>
        </a:ln>
      </dgm:spPr>
      <dgm:t>
        <a:bodyPr/>
        <a:lstStyle/>
        <a:p>
          <a:r>
            <a:rPr lang="en-AU" b="0" dirty="0">
              <a:solidFill>
                <a:srgbClr val="C00000"/>
              </a:solidFill>
              <a:latin typeface="Algerian" pitchFamily="82" charset="77"/>
            </a:rPr>
            <a:t>2. </a:t>
          </a:r>
          <a:r>
            <a:rPr lang="en-AU" b="0" dirty="0" err="1">
              <a:solidFill>
                <a:srgbClr val="C00000"/>
              </a:solidFill>
              <a:latin typeface="Algerian" pitchFamily="82" charset="77"/>
            </a:rPr>
            <a:t>Thaahir</a:t>
          </a:r>
          <a:endParaRPr lang="en-GB" dirty="0"/>
        </a:p>
      </dgm:t>
    </dgm:pt>
    <dgm:pt modelId="{A3C8423C-70A4-1A46-8E8D-DE80A1A1C109}" type="parTrans" cxnId="{11C32446-E033-8A43-9E12-EAFCFF0D17EA}">
      <dgm:prSet/>
      <dgm:spPr/>
      <dgm:t>
        <a:bodyPr/>
        <a:lstStyle/>
        <a:p>
          <a:endParaRPr lang="en-GB"/>
        </a:p>
      </dgm:t>
    </dgm:pt>
    <dgm:pt modelId="{C2540497-4064-094D-A7F2-CBB10E0AE99B}" type="sibTrans" cxnId="{11C32446-E033-8A43-9E12-EAFCFF0D17EA}">
      <dgm:prSet/>
      <dgm:spPr/>
      <dgm:t>
        <a:bodyPr/>
        <a:lstStyle/>
        <a:p>
          <a:endParaRPr lang="en-GB"/>
        </a:p>
      </dgm:t>
    </dgm:pt>
    <dgm:pt modelId="{624FED4A-DF89-FB4C-93F0-0CF2EA930736}" type="pres">
      <dgm:prSet presAssocID="{FD523B2E-2E79-FA40-912A-A0DC01ED51FF}" presName="compositeShape" presStyleCnt="0">
        <dgm:presLayoutVars>
          <dgm:chMax val="7"/>
          <dgm:dir/>
          <dgm:resizeHandles val="exact"/>
        </dgm:presLayoutVars>
      </dgm:prSet>
      <dgm:spPr/>
      <dgm:t>
        <a:bodyPr/>
        <a:lstStyle/>
        <a:p>
          <a:endParaRPr lang="en-US"/>
        </a:p>
      </dgm:t>
    </dgm:pt>
    <dgm:pt modelId="{FAC2B32F-9236-AF4A-AEFF-A957BA32F0D9}" type="pres">
      <dgm:prSet presAssocID="{28E3304B-E43B-7A48-9397-081A21D46350}" presName="circ1TxSh" presStyleLbl="vennNode1" presStyleIdx="0" presStyleCnt="1" custLinFactNeighborX="-18167" custLinFactNeighborY="-6061"/>
      <dgm:spPr/>
      <dgm:t>
        <a:bodyPr/>
        <a:lstStyle/>
        <a:p>
          <a:endParaRPr lang="en-US"/>
        </a:p>
      </dgm:t>
    </dgm:pt>
  </dgm:ptLst>
  <dgm:cxnLst>
    <dgm:cxn modelId="{41D136EA-1C5F-6043-8302-297B0B85975D}" type="presOf" srcId="{FD523B2E-2E79-FA40-912A-A0DC01ED51FF}" destId="{624FED4A-DF89-FB4C-93F0-0CF2EA930736}" srcOrd="0" destOrd="0" presId="urn:microsoft.com/office/officeart/2005/8/layout/venn1"/>
    <dgm:cxn modelId="{73BA74F9-E8B4-0948-A905-BD8A9165136F}" type="presOf" srcId="{28E3304B-E43B-7A48-9397-081A21D46350}" destId="{FAC2B32F-9236-AF4A-AEFF-A957BA32F0D9}" srcOrd="0" destOrd="0" presId="urn:microsoft.com/office/officeart/2005/8/layout/venn1"/>
    <dgm:cxn modelId="{11C32446-E033-8A43-9E12-EAFCFF0D17EA}" srcId="{FD523B2E-2E79-FA40-912A-A0DC01ED51FF}" destId="{28E3304B-E43B-7A48-9397-081A21D46350}" srcOrd="0" destOrd="0" parTransId="{A3C8423C-70A4-1A46-8E8D-DE80A1A1C109}" sibTransId="{C2540497-4064-094D-A7F2-CBB10E0AE99B}"/>
    <dgm:cxn modelId="{D95A6000-38E8-D244-B9A4-0609FC6DCEA3}" type="presParOf" srcId="{624FED4A-DF89-FB4C-93F0-0CF2EA930736}" destId="{FAC2B32F-9236-AF4A-AEFF-A957BA32F0D9}" srcOrd="0" destOrd="0" presId="urn:microsoft.com/office/officeart/2005/8/layout/ven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4.xml><?xml version="1.0" encoding="utf-8"?>
<dgm:dataModel xmlns:dgm="http://schemas.openxmlformats.org/drawingml/2006/diagram" xmlns:a="http://schemas.openxmlformats.org/drawingml/2006/main">
  <dgm:ptLst>
    <dgm:pt modelId="{CE67DA40-8BA1-2640-B2E0-8939B4B980F9}" type="doc">
      <dgm:prSet loTypeId="urn:microsoft.com/office/officeart/2005/8/layout/venn1" loCatId="relationship" qsTypeId="urn:microsoft.com/office/officeart/2005/8/quickstyle/3d9" qsCatId="3D" csTypeId="urn:microsoft.com/office/officeart/2005/8/colors/accent1_2" csCatId="accent1" phldr="1"/>
      <dgm:spPr/>
      <dgm:t>
        <a:bodyPr/>
        <a:lstStyle/>
        <a:p>
          <a:endParaRPr lang="en-GB"/>
        </a:p>
      </dgm:t>
    </dgm:pt>
    <dgm:pt modelId="{FD750B78-DB19-6F4F-ABB6-C3DAB913D63F}">
      <dgm:prSet/>
      <dgm:spPr>
        <a:solidFill>
          <a:schemeClr val="accent6">
            <a:lumMod val="60000"/>
            <a:lumOff val="40000"/>
            <a:alpha val="50000"/>
          </a:schemeClr>
        </a:solidFill>
        <a:ln>
          <a:solidFill>
            <a:schemeClr val="accent5"/>
          </a:solidFill>
        </a:ln>
      </dgm:spPr>
      <dgm:t>
        <a:bodyPr/>
        <a:lstStyle/>
        <a:p>
          <a:r>
            <a:rPr lang="en-AU" b="1" dirty="0">
              <a:solidFill>
                <a:srgbClr val="C00000"/>
              </a:solidFill>
            </a:rPr>
            <a:t>3. </a:t>
          </a:r>
          <a:r>
            <a:rPr lang="en-AU" b="1" dirty="0" err="1">
              <a:solidFill>
                <a:srgbClr val="C00000"/>
              </a:solidFill>
            </a:rPr>
            <a:t>Mu’awwal</a:t>
          </a:r>
          <a:r>
            <a:rPr lang="en-AU" b="1" dirty="0">
              <a:solidFill>
                <a:srgbClr val="C00000"/>
              </a:solidFill>
            </a:rPr>
            <a:t> explained</a:t>
          </a:r>
          <a:endParaRPr lang="en-AU" dirty="0">
            <a:solidFill>
              <a:srgbClr val="C00000"/>
            </a:solidFill>
          </a:endParaRPr>
        </a:p>
      </dgm:t>
    </dgm:pt>
    <dgm:pt modelId="{8BFEB21E-C95F-5A40-A5C7-60140922CDF0}" type="parTrans" cxnId="{48B52C4F-F9D3-0C4A-AFFA-672D08BD99CF}">
      <dgm:prSet/>
      <dgm:spPr/>
      <dgm:t>
        <a:bodyPr/>
        <a:lstStyle/>
        <a:p>
          <a:endParaRPr lang="en-GB"/>
        </a:p>
      </dgm:t>
    </dgm:pt>
    <dgm:pt modelId="{CCF15BA8-AC7C-8144-8DC9-EF82888C7E50}" type="sibTrans" cxnId="{48B52C4F-F9D3-0C4A-AFFA-672D08BD99CF}">
      <dgm:prSet/>
      <dgm:spPr/>
      <dgm:t>
        <a:bodyPr/>
        <a:lstStyle/>
        <a:p>
          <a:endParaRPr lang="en-GB"/>
        </a:p>
      </dgm:t>
    </dgm:pt>
    <dgm:pt modelId="{55F0AC08-2FC8-CF47-B6E2-FFD0FF35D8FF}" type="pres">
      <dgm:prSet presAssocID="{CE67DA40-8BA1-2640-B2E0-8939B4B980F9}" presName="compositeShape" presStyleCnt="0">
        <dgm:presLayoutVars>
          <dgm:chMax val="7"/>
          <dgm:dir/>
          <dgm:resizeHandles val="exact"/>
        </dgm:presLayoutVars>
      </dgm:prSet>
      <dgm:spPr/>
      <dgm:t>
        <a:bodyPr/>
        <a:lstStyle/>
        <a:p>
          <a:endParaRPr lang="en-US"/>
        </a:p>
      </dgm:t>
    </dgm:pt>
    <dgm:pt modelId="{A2FE9097-C93A-244A-BA8E-CD00ECB7349E}" type="pres">
      <dgm:prSet presAssocID="{FD750B78-DB19-6F4F-ABB6-C3DAB913D63F}" presName="circ1TxSh" presStyleLbl="vennNode1" presStyleIdx="0" presStyleCnt="1" custLinFactNeighborX="-14710" custLinFactNeighborY="-1770"/>
      <dgm:spPr/>
      <dgm:t>
        <a:bodyPr/>
        <a:lstStyle/>
        <a:p>
          <a:endParaRPr lang="en-US"/>
        </a:p>
      </dgm:t>
    </dgm:pt>
  </dgm:ptLst>
  <dgm:cxnLst>
    <dgm:cxn modelId="{BE9D0BFC-D18E-E04E-8F11-2E06C4C3D2A0}" type="presOf" srcId="{FD750B78-DB19-6F4F-ABB6-C3DAB913D63F}" destId="{A2FE9097-C93A-244A-BA8E-CD00ECB7349E}" srcOrd="0" destOrd="0" presId="urn:microsoft.com/office/officeart/2005/8/layout/venn1"/>
    <dgm:cxn modelId="{48B52C4F-F9D3-0C4A-AFFA-672D08BD99CF}" srcId="{CE67DA40-8BA1-2640-B2E0-8939B4B980F9}" destId="{FD750B78-DB19-6F4F-ABB6-C3DAB913D63F}" srcOrd="0" destOrd="0" parTransId="{8BFEB21E-C95F-5A40-A5C7-60140922CDF0}" sibTransId="{CCF15BA8-AC7C-8144-8DC9-EF82888C7E50}"/>
    <dgm:cxn modelId="{68A21B1E-FF68-D945-8C5C-57BE2BC8431B}" type="presOf" srcId="{CE67DA40-8BA1-2640-B2E0-8939B4B980F9}" destId="{55F0AC08-2FC8-CF47-B6E2-FFD0FF35D8FF}" srcOrd="0" destOrd="0" presId="urn:microsoft.com/office/officeart/2005/8/layout/venn1"/>
    <dgm:cxn modelId="{5E601B9B-4B5E-4A43-A250-B625167E763E}" type="presParOf" srcId="{55F0AC08-2FC8-CF47-B6E2-FFD0FF35D8FF}" destId="{A2FE9097-C93A-244A-BA8E-CD00ECB7349E}" srcOrd="0" destOrd="0" presId="urn:microsoft.com/office/officeart/2005/8/layout/venn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5.xml><?xml version="1.0" encoding="utf-8"?>
<dgm:dataModel xmlns:dgm="http://schemas.openxmlformats.org/drawingml/2006/diagram" xmlns:a="http://schemas.openxmlformats.org/drawingml/2006/main">
  <dgm:ptLst>
    <dgm:pt modelId="{4235D76A-40E3-F641-B57A-C54F9EA7F172}" type="doc">
      <dgm:prSet loTypeId="urn:microsoft.com/office/officeart/2005/8/layout/venn1" loCatId="relationship" qsTypeId="urn:microsoft.com/office/officeart/2005/8/quickstyle/3d9" qsCatId="3D" csTypeId="urn:microsoft.com/office/officeart/2005/8/colors/accent1_2" csCatId="accent1" phldr="1"/>
      <dgm:spPr/>
      <dgm:t>
        <a:bodyPr/>
        <a:lstStyle/>
        <a:p>
          <a:endParaRPr lang="en-GB"/>
        </a:p>
      </dgm:t>
    </dgm:pt>
    <dgm:pt modelId="{4164048C-1939-B948-A63E-1FB13BA2EF3E}">
      <dgm:prSet/>
      <dgm:spPr>
        <a:ln>
          <a:solidFill>
            <a:srgbClr val="7030A0"/>
          </a:solidFill>
        </a:ln>
      </dgm:spPr>
      <dgm:t>
        <a:bodyPr/>
        <a:lstStyle/>
        <a:p>
          <a:r>
            <a:rPr lang="en-AU" b="1" dirty="0">
              <a:solidFill>
                <a:srgbClr val="C00000"/>
              </a:solidFill>
              <a:latin typeface="Batang" panose="02030600000101010101" pitchFamily="18" charset="-127"/>
              <a:ea typeface="Batang" panose="02030600000101010101" pitchFamily="18" charset="-127"/>
            </a:rPr>
            <a:t>4.  </a:t>
          </a:r>
          <a:r>
            <a:rPr lang="en-AU" b="1" dirty="0" err="1">
              <a:solidFill>
                <a:srgbClr val="C00000"/>
              </a:solidFill>
              <a:latin typeface="Batang" panose="02030600000101010101" pitchFamily="18" charset="-127"/>
              <a:ea typeface="Batang" panose="02030600000101010101" pitchFamily="18" charset="-127"/>
            </a:rPr>
            <a:t>Iqtidaa</a:t>
          </a:r>
          <a:r>
            <a:rPr lang="en-AU" b="1" dirty="0">
              <a:solidFill>
                <a:srgbClr val="C00000"/>
              </a:solidFill>
              <a:latin typeface="Batang" panose="02030600000101010101" pitchFamily="18" charset="-127"/>
              <a:ea typeface="Batang" panose="02030600000101010101" pitchFamily="18" charset="-127"/>
            </a:rPr>
            <a:t> necessity</a:t>
          </a:r>
          <a:endParaRPr lang="en-AU" dirty="0">
            <a:solidFill>
              <a:srgbClr val="C00000"/>
            </a:solidFill>
            <a:latin typeface="Batang" panose="02030600000101010101" pitchFamily="18" charset="-127"/>
            <a:ea typeface="Batang" panose="02030600000101010101" pitchFamily="18" charset="-127"/>
          </a:endParaRPr>
        </a:p>
      </dgm:t>
    </dgm:pt>
    <dgm:pt modelId="{D21A6050-4AFF-7A4F-92EB-02D8A6503657}" type="parTrans" cxnId="{9FBE987A-74D7-B94C-AEF6-036F8DDE1B45}">
      <dgm:prSet/>
      <dgm:spPr/>
      <dgm:t>
        <a:bodyPr/>
        <a:lstStyle/>
        <a:p>
          <a:endParaRPr lang="en-GB"/>
        </a:p>
      </dgm:t>
    </dgm:pt>
    <dgm:pt modelId="{1368C81C-AE31-E840-86F9-0BA574BE56B8}" type="sibTrans" cxnId="{9FBE987A-74D7-B94C-AEF6-036F8DDE1B45}">
      <dgm:prSet/>
      <dgm:spPr/>
      <dgm:t>
        <a:bodyPr/>
        <a:lstStyle/>
        <a:p>
          <a:endParaRPr lang="en-GB"/>
        </a:p>
      </dgm:t>
    </dgm:pt>
    <dgm:pt modelId="{CC986CC7-07F9-3348-8284-9ED5A4389E0F}" type="pres">
      <dgm:prSet presAssocID="{4235D76A-40E3-F641-B57A-C54F9EA7F172}" presName="compositeShape" presStyleCnt="0">
        <dgm:presLayoutVars>
          <dgm:chMax val="7"/>
          <dgm:dir/>
          <dgm:resizeHandles val="exact"/>
        </dgm:presLayoutVars>
      </dgm:prSet>
      <dgm:spPr/>
      <dgm:t>
        <a:bodyPr/>
        <a:lstStyle/>
        <a:p>
          <a:endParaRPr lang="en-US"/>
        </a:p>
      </dgm:t>
    </dgm:pt>
    <dgm:pt modelId="{9D3CC617-700A-A842-B6A6-64F037A15CA6}" type="pres">
      <dgm:prSet presAssocID="{4164048C-1939-B948-A63E-1FB13BA2EF3E}" presName="circ1TxSh" presStyleLbl="vennNode1" presStyleIdx="0" presStyleCnt="1"/>
      <dgm:spPr/>
      <dgm:t>
        <a:bodyPr/>
        <a:lstStyle/>
        <a:p>
          <a:endParaRPr lang="en-US"/>
        </a:p>
      </dgm:t>
    </dgm:pt>
  </dgm:ptLst>
  <dgm:cxnLst>
    <dgm:cxn modelId="{FDE204BE-642F-0246-8237-E7FD804BAC14}" type="presOf" srcId="{4164048C-1939-B948-A63E-1FB13BA2EF3E}" destId="{9D3CC617-700A-A842-B6A6-64F037A15CA6}" srcOrd="0" destOrd="0" presId="urn:microsoft.com/office/officeart/2005/8/layout/venn1"/>
    <dgm:cxn modelId="{9FBE987A-74D7-B94C-AEF6-036F8DDE1B45}" srcId="{4235D76A-40E3-F641-B57A-C54F9EA7F172}" destId="{4164048C-1939-B948-A63E-1FB13BA2EF3E}" srcOrd="0" destOrd="0" parTransId="{D21A6050-4AFF-7A4F-92EB-02D8A6503657}" sibTransId="{1368C81C-AE31-E840-86F9-0BA574BE56B8}"/>
    <dgm:cxn modelId="{2A4CDF7B-AFF2-0A46-BD48-29BC9BA399E9}" type="presOf" srcId="{4235D76A-40E3-F641-B57A-C54F9EA7F172}" destId="{CC986CC7-07F9-3348-8284-9ED5A4389E0F}" srcOrd="0" destOrd="0" presId="urn:microsoft.com/office/officeart/2005/8/layout/venn1"/>
    <dgm:cxn modelId="{33923708-9220-B54E-B01C-2995C8C0741F}" type="presParOf" srcId="{CC986CC7-07F9-3348-8284-9ED5A4389E0F}" destId="{9D3CC617-700A-A842-B6A6-64F037A15CA6}"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6.xml><?xml version="1.0" encoding="utf-8"?>
<dgm:dataModel xmlns:dgm="http://schemas.openxmlformats.org/drawingml/2006/diagram" xmlns:a="http://schemas.openxmlformats.org/drawingml/2006/main">
  <dgm:ptLst>
    <dgm:pt modelId="{C72C6F79-6279-A44E-B20E-C6BEBD8E6EE1}" type="doc">
      <dgm:prSet loTypeId="urn:microsoft.com/office/officeart/2005/8/layout/venn1" loCatId="relationship" qsTypeId="urn:microsoft.com/office/officeart/2005/8/quickstyle/3d9" qsCatId="3D" csTypeId="urn:microsoft.com/office/officeart/2005/8/colors/accent1_2" csCatId="accent1" phldr="1"/>
      <dgm:spPr/>
      <dgm:t>
        <a:bodyPr/>
        <a:lstStyle/>
        <a:p>
          <a:endParaRPr lang="en-GB"/>
        </a:p>
      </dgm:t>
    </dgm:pt>
    <dgm:pt modelId="{55ADF3DA-9FC6-A64D-AE92-F19368A65398}">
      <dgm:prSet custT="1"/>
      <dgm:spPr/>
      <dgm:t>
        <a:bodyPr/>
        <a:lstStyle/>
        <a:p>
          <a:r>
            <a:rPr lang="en-AU" sz="2000" b="0" dirty="0">
              <a:solidFill>
                <a:srgbClr val="C00000"/>
              </a:solidFill>
              <a:latin typeface="Algerian" pitchFamily="82" charset="77"/>
            </a:rPr>
            <a:t>5</a:t>
          </a:r>
          <a:r>
            <a:rPr lang="en-AU" sz="2000" b="0" dirty="0">
              <a:solidFill>
                <a:srgbClr val="C00000"/>
              </a:solidFill>
              <a:latin typeface="Batang" panose="02030600000101010101" pitchFamily="18" charset="-127"/>
              <a:ea typeface="Batang" panose="02030600000101010101" pitchFamily="18" charset="-127"/>
            </a:rPr>
            <a:t>.  </a:t>
          </a:r>
        </a:p>
        <a:p>
          <a:r>
            <a:rPr lang="en-AU" sz="2000" b="0" dirty="0">
              <a:solidFill>
                <a:srgbClr val="C00000"/>
              </a:solidFill>
              <a:latin typeface="Batang" panose="02030600000101010101" pitchFamily="18" charset="-127"/>
              <a:ea typeface="Batang" panose="02030600000101010101" pitchFamily="18" charset="-127"/>
            </a:rPr>
            <a:t> </a:t>
          </a:r>
          <a:r>
            <a:rPr lang="en-AU" sz="2000" b="0" dirty="0" err="1">
              <a:solidFill>
                <a:srgbClr val="C00000"/>
              </a:solidFill>
              <a:latin typeface="Batang" panose="02030600000101010101" pitchFamily="18" charset="-127"/>
              <a:ea typeface="Batang" panose="02030600000101010101" pitchFamily="18" charset="-127"/>
            </a:rPr>
            <a:t>Ishaarah</a:t>
          </a:r>
          <a:r>
            <a:rPr lang="en-AU" sz="2000" b="1" dirty="0">
              <a:solidFill>
                <a:srgbClr val="C00000"/>
              </a:solidFill>
              <a:latin typeface="Batang" panose="02030600000101010101" pitchFamily="18" charset="-127"/>
              <a:ea typeface="Batang" panose="02030600000101010101" pitchFamily="18" charset="-127"/>
            </a:rPr>
            <a:t> (</a:t>
          </a:r>
          <a:r>
            <a:rPr lang="en-AU" sz="2000" b="0" dirty="0">
              <a:solidFill>
                <a:srgbClr val="C00000"/>
              </a:solidFill>
              <a:latin typeface="Batang" panose="02030600000101010101" pitchFamily="18" charset="-127"/>
              <a:ea typeface="Batang" panose="02030600000101010101" pitchFamily="18" charset="-127"/>
            </a:rPr>
            <a:t>suggestion</a:t>
          </a:r>
        </a:p>
      </dgm:t>
    </dgm:pt>
    <dgm:pt modelId="{0C9C3F35-1BA3-6E46-9CFB-8F3E3B688922}" type="parTrans" cxnId="{04D8D3C9-0EF8-B741-A996-661A7DAC6E0D}">
      <dgm:prSet/>
      <dgm:spPr/>
      <dgm:t>
        <a:bodyPr/>
        <a:lstStyle/>
        <a:p>
          <a:endParaRPr lang="en-GB"/>
        </a:p>
      </dgm:t>
    </dgm:pt>
    <dgm:pt modelId="{A676F5B0-3852-0347-B591-F848F082B368}" type="sibTrans" cxnId="{04D8D3C9-0EF8-B741-A996-661A7DAC6E0D}">
      <dgm:prSet/>
      <dgm:spPr/>
      <dgm:t>
        <a:bodyPr/>
        <a:lstStyle/>
        <a:p>
          <a:endParaRPr lang="en-GB"/>
        </a:p>
      </dgm:t>
    </dgm:pt>
    <dgm:pt modelId="{55AF1930-E85B-024B-9ECA-EC62392AC231}" type="pres">
      <dgm:prSet presAssocID="{C72C6F79-6279-A44E-B20E-C6BEBD8E6EE1}" presName="compositeShape" presStyleCnt="0">
        <dgm:presLayoutVars>
          <dgm:chMax val="7"/>
          <dgm:dir/>
          <dgm:resizeHandles val="exact"/>
        </dgm:presLayoutVars>
      </dgm:prSet>
      <dgm:spPr/>
      <dgm:t>
        <a:bodyPr/>
        <a:lstStyle/>
        <a:p>
          <a:endParaRPr lang="en-US"/>
        </a:p>
      </dgm:t>
    </dgm:pt>
    <dgm:pt modelId="{77A0AA77-D3C8-CC45-B6E2-380FCA27BDB6}" type="pres">
      <dgm:prSet presAssocID="{55ADF3DA-9FC6-A64D-AE92-F19368A65398}" presName="circ1TxSh" presStyleLbl="vennNode1" presStyleIdx="0" presStyleCnt="1"/>
      <dgm:spPr/>
      <dgm:t>
        <a:bodyPr/>
        <a:lstStyle/>
        <a:p>
          <a:endParaRPr lang="en-US"/>
        </a:p>
      </dgm:t>
    </dgm:pt>
  </dgm:ptLst>
  <dgm:cxnLst>
    <dgm:cxn modelId="{F97EADA1-E475-604F-BD5B-57236D8EF175}" type="presOf" srcId="{55ADF3DA-9FC6-A64D-AE92-F19368A65398}" destId="{77A0AA77-D3C8-CC45-B6E2-380FCA27BDB6}" srcOrd="0" destOrd="0" presId="urn:microsoft.com/office/officeart/2005/8/layout/venn1"/>
    <dgm:cxn modelId="{04D8D3C9-0EF8-B741-A996-661A7DAC6E0D}" srcId="{C72C6F79-6279-A44E-B20E-C6BEBD8E6EE1}" destId="{55ADF3DA-9FC6-A64D-AE92-F19368A65398}" srcOrd="0" destOrd="0" parTransId="{0C9C3F35-1BA3-6E46-9CFB-8F3E3B688922}" sibTransId="{A676F5B0-3852-0347-B591-F848F082B368}"/>
    <dgm:cxn modelId="{E241BF14-B206-AE41-9FB4-9FE0762E47FA}" type="presOf" srcId="{C72C6F79-6279-A44E-B20E-C6BEBD8E6EE1}" destId="{55AF1930-E85B-024B-9ECA-EC62392AC231}" srcOrd="0" destOrd="0" presId="urn:microsoft.com/office/officeart/2005/8/layout/venn1"/>
    <dgm:cxn modelId="{6D040912-3206-1142-864F-911730EA6F6A}" type="presParOf" srcId="{55AF1930-E85B-024B-9ECA-EC62392AC231}" destId="{77A0AA77-D3C8-CC45-B6E2-380FCA27BDB6}" srcOrd="0"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7.xml><?xml version="1.0" encoding="utf-8"?>
<dgm:dataModel xmlns:dgm="http://schemas.openxmlformats.org/drawingml/2006/diagram" xmlns:a="http://schemas.openxmlformats.org/drawingml/2006/main">
  <dgm:ptLst>
    <dgm:pt modelId="{D9EE1557-615C-DC47-8C5E-D982B3054D92}" type="doc">
      <dgm:prSet loTypeId="urn:microsoft.com/office/officeart/2005/8/layout/venn1" loCatId="relationship" qsTypeId="urn:microsoft.com/office/officeart/2005/8/quickstyle/3d4" qsCatId="3D" csTypeId="urn:microsoft.com/office/officeart/2005/8/colors/colorful1" csCatId="colorful" phldr="1"/>
      <dgm:spPr/>
      <dgm:t>
        <a:bodyPr/>
        <a:lstStyle/>
        <a:p>
          <a:endParaRPr lang="en-GB"/>
        </a:p>
      </dgm:t>
    </dgm:pt>
    <dgm:pt modelId="{831DDFEA-5D04-5142-A1BA-C2E455F814FF}">
      <dgm:prSet/>
      <dgm:spPr/>
      <dgm:t>
        <a:bodyPr/>
        <a:lstStyle/>
        <a:p>
          <a:r>
            <a:rPr lang="en-AU" b="1" dirty="0">
              <a:solidFill>
                <a:srgbClr val="7030A0"/>
              </a:solidFill>
              <a:latin typeface="Chalkboard" panose="03050602040202020205" pitchFamily="66" charset="77"/>
            </a:rPr>
            <a:t>NASKH</a:t>
          </a:r>
        </a:p>
      </dgm:t>
    </dgm:pt>
    <dgm:pt modelId="{34EA7425-0666-2B48-B976-607DDB7506E1}" type="parTrans" cxnId="{E35C1EA0-F85A-CD4E-A411-2D0ABA72A8DB}">
      <dgm:prSet/>
      <dgm:spPr/>
      <dgm:t>
        <a:bodyPr/>
        <a:lstStyle/>
        <a:p>
          <a:endParaRPr lang="en-GB"/>
        </a:p>
      </dgm:t>
    </dgm:pt>
    <dgm:pt modelId="{B6346598-7F56-4541-A977-744725EFBCB6}" type="sibTrans" cxnId="{E35C1EA0-F85A-CD4E-A411-2D0ABA72A8DB}">
      <dgm:prSet/>
      <dgm:spPr/>
      <dgm:t>
        <a:bodyPr/>
        <a:lstStyle/>
        <a:p>
          <a:endParaRPr lang="en-GB"/>
        </a:p>
      </dgm:t>
    </dgm:pt>
    <dgm:pt modelId="{D71E83D0-EA8C-5C43-A985-4815B385C76E}">
      <dgm:prSet/>
      <dgm:spPr/>
      <dgm:t>
        <a:bodyPr/>
        <a:lstStyle/>
        <a:p>
          <a:r>
            <a:rPr lang="en-AU" b="1" dirty="0">
              <a:solidFill>
                <a:srgbClr val="7030A0"/>
              </a:solidFill>
              <a:latin typeface="Chalkboard" panose="03050602040202020205" pitchFamily="66" charset="77"/>
            </a:rPr>
            <a:t>REPEAL AND REPLACEMENT OF DIVINE LAWS </a:t>
          </a:r>
        </a:p>
      </dgm:t>
    </dgm:pt>
    <dgm:pt modelId="{FEEF833C-628D-3042-B1AC-C5B35AA47199}" type="parTrans" cxnId="{2B424EE1-7671-D24E-A89C-0E9B694A3A18}">
      <dgm:prSet/>
      <dgm:spPr/>
      <dgm:t>
        <a:bodyPr/>
        <a:lstStyle/>
        <a:p>
          <a:endParaRPr lang="en-GB"/>
        </a:p>
      </dgm:t>
    </dgm:pt>
    <dgm:pt modelId="{8DE7EB94-3CAD-D048-A40D-6D7C45198E81}" type="sibTrans" cxnId="{2B424EE1-7671-D24E-A89C-0E9B694A3A18}">
      <dgm:prSet/>
      <dgm:spPr/>
      <dgm:t>
        <a:bodyPr/>
        <a:lstStyle/>
        <a:p>
          <a:endParaRPr lang="en-GB"/>
        </a:p>
      </dgm:t>
    </dgm:pt>
    <dgm:pt modelId="{98E356DB-0466-9F43-83BE-E5E65E2A0259}">
      <dgm:prSet/>
      <dgm:spPr/>
      <dgm:t>
        <a:bodyPr/>
        <a:lstStyle/>
        <a:p>
          <a:r>
            <a:rPr lang="en-GB" b="1" dirty="0">
              <a:solidFill>
                <a:srgbClr val="7030A0"/>
              </a:solidFill>
              <a:latin typeface="Chalkboard" panose="03050602040202020205" pitchFamily="66" charset="77"/>
            </a:rPr>
            <a:t>ABROGATION</a:t>
          </a:r>
        </a:p>
      </dgm:t>
    </dgm:pt>
    <dgm:pt modelId="{13E4424E-E24B-394E-AFCB-CA76565B184C}" type="parTrans" cxnId="{9532CA81-A9C8-7C49-B08D-7036855385D6}">
      <dgm:prSet/>
      <dgm:spPr/>
      <dgm:t>
        <a:bodyPr/>
        <a:lstStyle/>
        <a:p>
          <a:endParaRPr lang="en-GB"/>
        </a:p>
      </dgm:t>
    </dgm:pt>
    <dgm:pt modelId="{C50D534F-1CED-2E47-A469-F26DA0C64D33}" type="sibTrans" cxnId="{9532CA81-A9C8-7C49-B08D-7036855385D6}">
      <dgm:prSet/>
      <dgm:spPr/>
      <dgm:t>
        <a:bodyPr/>
        <a:lstStyle/>
        <a:p>
          <a:endParaRPr lang="en-GB"/>
        </a:p>
      </dgm:t>
    </dgm:pt>
    <dgm:pt modelId="{E876D1F1-19B7-B64E-9C2E-51A972583B18}" type="pres">
      <dgm:prSet presAssocID="{D9EE1557-615C-DC47-8C5E-D982B3054D92}" presName="compositeShape" presStyleCnt="0">
        <dgm:presLayoutVars>
          <dgm:chMax val="7"/>
          <dgm:dir/>
          <dgm:resizeHandles val="exact"/>
        </dgm:presLayoutVars>
      </dgm:prSet>
      <dgm:spPr/>
      <dgm:t>
        <a:bodyPr/>
        <a:lstStyle/>
        <a:p>
          <a:endParaRPr lang="en-US"/>
        </a:p>
      </dgm:t>
    </dgm:pt>
    <dgm:pt modelId="{3FF8B921-EDE5-B340-BC4D-B06600C36F90}" type="pres">
      <dgm:prSet presAssocID="{831DDFEA-5D04-5142-A1BA-C2E455F814FF}" presName="circ1" presStyleLbl="vennNode1" presStyleIdx="0" presStyleCnt="3"/>
      <dgm:spPr/>
      <dgm:t>
        <a:bodyPr/>
        <a:lstStyle/>
        <a:p>
          <a:endParaRPr lang="en-US"/>
        </a:p>
      </dgm:t>
    </dgm:pt>
    <dgm:pt modelId="{347A9340-6A78-9D4C-AB57-2C42C6203459}" type="pres">
      <dgm:prSet presAssocID="{831DDFEA-5D04-5142-A1BA-C2E455F814FF}" presName="circ1Tx" presStyleLbl="revTx" presStyleIdx="0" presStyleCnt="0">
        <dgm:presLayoutVars>
          <dgm:chMax val="0"/>
          <dgm:chPref val="0"/>
          <dgm:bulletEnabled val="1"/>
        </dgm:presLayoutVars>
      </dgm:prSet>
      <dgm:spPr/>
      <dgm:t>
        <a:bodyPr/>
        <a:lstStyle/>
        <a:p>
          <a:endParaRPr lang="en-US"/>
        </a:p>
      </dgm:t>
    </dgm:pt>
    <dgm:pt modelId="{D45690DC-3BCC-9140-A2FE-7BCD25A2020C}" type="pres">
      <dgm:prSet presAssocID="{98E356DB-0466-9F43-83BE-E5E65E2A0259}" presName="circ2" presStyleLbl="vennNode1" presStyleIdx="1" presStyleCnt="3"/>
      <dgm:spPr/>
      <dgm:t>
        <a:bodyPr/>
        <a:lstStyle/>
        <a:p>
          <a:endParaRPr lang="en-US"/>
        </a:p>
      </dgm:t>
    </dgm:pt>
    <dgm:pt modelId="{E97FC076-266F-994F-841D-66EDD659CE2E}" type="pres">
      <dgm:prSet presAssocID="{98E356DB-0466-9F43-83BE-E5E65E2A0259}" presName="circ2Tx" presStyleLbl="revTx" presStyleIdx="0" presStyleCnt="0">
        <dgm:presLayoutVars>
          <dgm:chMax val="0"/>
          <dgm:chPref val="0"/>
          <dgm:bulletEnabled val="1"/>
        </dgm:presLayoutVars>
      </dgm:prSet>
      <dgm:spPr/>
      <dgm:t>
        <a:bodyPr/>
        <a:lstStyle/>
        <a:p>
          <a:endParaRPr lang="en-US"/>
        </a:p>
      </dgm:t>
    </dgm:pt>
    <dgm:pt modelId="{37633103-2782-9146-9BF7-498979FB463B}" type="pres">
      <dgm:prSet presAssocID="{D71E83D0-EA8C-5C43-A985-4815B385C76E}" presName="circ3" presStyleLbl="vennNode1" presStyleIdx="2" presStyleCnt="3"/>
      <dgm:spPr/>
      <dgm:t>
        <a:bodyPr/>
        <a:lstStyle/>
        <a:p>
          <a:endParaRPr lang="en-US"/>
        </a:p>
      </dgm:t>
    </dgm:pt>
    <dgm:pt modelId="{9C81D143-8699-4C4F-9E68-8E285F1B8E9C}" type="pres">
      <dgm:prSet presAssocID="{D71E83D0-EA8C-5C43-A985-4815B385C76E}" presName="circ3Tx" presStyleLbl="revTx" presStyleIdx="0" presStyleCnt="0">
        <dgm:presLayoutVars>
          <dgm:chMax val="0"/>
          <dgm:chPref val="0"/>
          <dgm:bulletEnabled val="1"/>
        </dgm:presLayoutVars>
      </dgm:prSet>
      <dgm:spPr/>
      <dgm:t>
        <a:bodyPr/>
        <a:lstStyle/>
        <a:p>
          <a:endParaRPr lang="en-US"/>
        </a:p>
      </dgm:t>
    </dgm:pt>
  </dgm:ptLst>
  <dgm:cxnLst>
    <dgm:cxn modelId="{2A3FFAC6-8177-6048-AE29-18EAE8AA86E7}" type="presOf" srcId="{98E356DB-0466-9F43-83BE-E5E65E2A0259}" destId="{E97FC076-266F-994F-841D-66EDD659CE2E}" srcOrd="1" destOrd="0" presId="urn:microsoft.com/office/officeart/2005/8/layout/venn1"/>
    <dgm:cxn modelId="{08C95FC6-C684-7548-854A-A3F777BBDEA2}" type="presOf" srcId="{D71E83D0-EA8C-5C43-A985-4815B385C76E}" destId="{9C81D143-8699-4C4F-9E68-8E285F1B8E9C}" srcOrd="1" destOrd="0" presId="urn:microsoft.com/office/officeart/2005/8/layout/venn1"/>
    <dgm:cxn modelId="{9532CA81-A9C8-7C49-B08D-7036855385D6}" srcId="{D9EE1557-615C-DC47-8C5E-D982B3054D92}" destId="{98E356DB-0466-9F43-83BE-E5E65E2A0259}" srcOrd="1" destOrd="0" parTransId="{13E4424E-E24B-394E-AFCB-CA76565B184C}" sibTransId="{C50D534F-1CED-2E47-A469-F26DA0C64D33}"/>
    <dgm:cxn modelId="{15A6F009-F5F3-DB41-A5FD-99C6F246AA81}" type="presOf" srcId="{D71E83D0-EA8C-5C43-A985-4815B385C76E}" destId="{37633103-2782-9146-9BF7-498979FB463B}" srcOrd="0" destOrd="0" presId="urn:microsoft.com/office/officeart/2005/8/layout/venn1"/>
    <dgm:cxn modelId="{7A92E566-44A1-A64A-9D6F-4DA0B6D7272E}" type="presOf" srcId="{98E356DB-0466-9F43-83BE-E5E65E2A0259}" destId="{D45690DC-3BCC-9140-A2FE-7BCD25A2020C}" srcOrd="0" destOrd="0" presId="urn:microsoft.com/office/officeart/2005/8/layout/venn1"/>
    <dgm:cxn modelId="{E35C1EA0-F85A-CD4E-A411-2D0ABA72A8DB}" srcId="{D9EE1557-615C-DC47-8C5E-D982B3054D92}" destId="{831DDFEA-5D04-5142-A1BA-C2E455F814FF}" srcOrd="0" destOrd="0" parTransId="{34EA7425-0666-2B48-B976-607DDB7506E1}" sibTransId="{B6346598-7F56-4541-A977-744725EFBCB6}"/>
    <dgm:cxn modelId="{490821D9-8916-C746-A5E2-40F010D2C6C0}" type="presOf" srcId="{831DDFEA-5D04-5142-A1BA-C2E455F814FF}" destId="{3FF8B921-EDE5-B340-BC4D-B06600C36F90}" srcOrd="0" destOrd="0" presId="urn:microsoft.com/office/officeart/2005/8/layout/venn1"/>
    <dgm:cxn modelId="{220E92C3-7D03-174E-AD60-A29103294E9D}" type="presOf" srcId="{831DDFEA-5D04-5142-A1BA-C2E455F814FF}" destId="{347A9340-6A78-9D4C-AB57-2C42C6203459}" srcOrd="1" destOrd="0" presId="urn:microsoft.com/office/officeart/2005/8/layout/venn1"/>
    <dgm:cxn modelId="{2B424EE1-7671-D24E-A89C-0E9B694A3A18}" srcId="{D9EE1557-615C-DC47-8C5E-D982B3054D92}" destId="{D71E83D0-EA8C-5C43-A985-4815B385C76E}" srcOrd="2" destOrd="0" parTransId="{FEEF833C-628D-3042-B1AC-C5B35AA47199}" sibTransId="{8DE7EB94-3CAD-D048-A40D-6D7C45198E81}"/>
    <dgm:cxn modelId="{9008F6EA-93ED-6C43-A0F7-6A427F25D08C}" type="presOf" srcId="{D9EE1557-615C-DC47-8C5E-D982B3054D92}" destId="{E876D1F1-19B7-B64E-9C2E-51A972583B18}" srcOrd="0" destOrd="0" presId="urn:microsoft.com/office/officeart/2005/8/layout/venn1"/>
    <dgm:cxn modelId="{AD4511FF-0426-A84F-92FB-F892FF0006C2}" type="presParOf" srcId="{E876D1F1-19B7-B64E-9C2E-51A972583B18}" destId="{3FF8B921-EDE5-B340-BC4D-B06600C36F90}" srcOrd="0" destOrd="0" presId="urn:microsoft.com/office/officeart/2005/8/layout/venn1"/>
    <dgm:cxn modelId="{0A0BA052-1A00-2944-9DA2-141C36F662FC}" type="presParOf" srcId="{E876D1F1-19B7-B64E-9C2E-51A972583B18}" destId="{347A9340-6A78-9D4C-AB57-2C42C6203459}" srcOrd="1" destOrd="0" presId="urn:microsoft.com/office/officeart/2005/8/layout/venn1"/>
    <dgm:cxn modelId="{475DE81B-17E3-E742-9BE5-3A1B64F82B65}" type="presParOf" srcId="{E876D1F1-19B7-B64E-9C2E-51A972583B18}" destId="{D45690DC-3BCC-9140-A2FE-7BCD25A2020C}" srcOrd="2" destOrd="0" presId="urn:microsoft.com/office/officeart/2005/8/layout/venn1"/>
    <dgm:cxn modelId="{1C5520C9-90A6-8F4F-87DE-9D4505D95D7A}" type="presParOf" srcId="{E876D1F1-19B7-B64E-9C2E-51A972583B18}" destId="{E97FC076-266F-994F-841D-66EDD659CE2E}" srcOrd="3" destOrd="0" presId="urn:microsoft.com/office/officeart/2005/8/layout/venn1"/>
    <dgm:cxn modelId="{518F84C3-AC1A-F54F-AAA8-BD401C71A093}" type="presParOf" srcId="{E876D1F1-19B7-B64E-9C2E-51A972583B18}" destId="{37633103-2782-9146-9BF7-498979FB463B}" srcOrd="4" destOrd="0" presId="urn:microsoft.com/office/officeart/2005/8/layout/venn1"/>
    <dgm:cxn modelId="{88766A5A-9CD6-604A-981B-89FBC265E092}" type="presParOf" srcId="{E876D1F1-19B7-B64E-9C2E-51A972583B18}" destId="{9C81D143-8699-4C4F-9E68-8E285F1B8E9C}"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8.xml><?xml version="1.0" encoding="utf-8"?>
<dgm:dataModel xmlns:dgm="http://schemas.openxmlformats.org/drawingml/2006/diagram" xmlns:a="http://schemas.openxmlformats.org/drawingml/2006/main">
  <dgm:ptLst>
    <dgm:pt modelId="{7B94C0B7-566E-C541-A49E-9B251C83E105}" type="doc">
      <dgm:prSet loTypeId="urn:microsoft.com/office/officeart/2005/8/layout/chevron1" loCatId="relationship" qsTypeId="urn:microsoft.com/office/officeart/2005/8/quickstyle/3d5" qsCatId="3D" csTypeId="urn:microsoft.com/office/officeart/2005/8/colors/accent1_2" csCatId="accent1" phldr="1"/>
      <dgm:spPr/>
      <dgm:t>
        <a:bodyPr/>
        <a:lstStyle/>
        <a:p>
          <a:endParaRPr lang="en-GB"/>
        </a:p>
      </dgm:t>
    </dgm:pt>
    <dgm:pt modelId="{58800B68-60B8-EC44-A6EB-011434EF28A8}">
      <dgm:prSet custT="1"/>
      <dgm:spPr>
        <a:solidFill>
          <a:srgbClr val="36DCD5"/>
        </a:solidFill>
        <a:ln>
          <a:solidFill>
            <a:schemeClr val="accent4">
              <a:lumMod val="75000"/>
            </a:schemeClr>
          </a:solidFill>
        </a:ln>
      </dgm:spPr>
      <dgm:t>
        <a:bodyPr/>
        <a:lstStyle/>
        <a:p>
          <a:r>
            <a:rPr lang="en-AU" sz="2000" b="1" dirty="0">
              <a:solidFill>
                <a:schemeClr val="accent1">
                  <a:lumMod val="75000"/>
                </a:schemeClr>
              </a:solidFill>
              <a:latin typeface="Batang" panose="02030600000101010101" pitchFamily="18" charset="-127"/>
              <a:ea typeface="Batang" panose="02030600000101010101" pitchFamily="18" charset="-127"/>
            </a:rPr>
            <a:t>Naskh of the Quran by the Quran </a:t>
          </a:r>
        </a:p>
      </dgm:t>
    </dgm:pt>
    <dgm:pt modelId="{219DD8EF-1C19-844F-AC4B-178D695DEF17}" type="parTrans" cxnId="{3881B042-10D4-EF4C-8FE8-3E4438BF273B}">
      <dgm:prSet/>
      <dgm:spPr/>
      <dgm:t>
        <a:bodyPr/>
        <a:lstStyle/>
        <a:p>
          <a:endParaRPr lang="en-GB"/>
        </a:p>
      </dgm:t>
    </dgm:pt>
    <dgm:pt modelId="{2C05AC7F-F968-AE48-9AE9-429DE11ABF38}" type="sibTrans" cxnId="{3881B042-10D4-EF4C-8FE8-3E4438BF273B}">
      <dgm:prSet/>
      <dgm:spPr/>
      <dgm:t>
        <a:bodyPr/>
        <a:lstStyle/>
        <a:p>
          <a:endParaRPr lang="en-GB"/>
        </a:p>
      </dgm:t>
    </dgm:pt>
    <dgm:pt modelId="{9B8EC9CC-D0AD-C042-93A8-A8CC2614EB3C}">
      <dgm:prSet custT="1"/>
      <dgm:spPr>
        <a:solidFill>
          <a:srgbClr val="36DCD5"/>
        </a:solidFill>
        <a:ln>
          <a:solidFill>
            <a:schemeClr val="accent4">
              <a:lumMod val="75000"/>
            </a:schemeClr>
          </a:solidFill>
        </a:ln>
      </dgm:spPr>
      <dgm:t>
        <a:bodyPr/>
        <a:lstStyle/>
        <a:p>
          <a:r>
            <a:rPr lang="en-AU" sz="2000" b="1" dirty="0">
              <a:solidFill>
                <a:schemeClr val="accent1">
                  <a:lumMod val="75000"/>
                </a:schemeClr>
              </a:solidFill>
              <a:latin typeface="Batang" panose="02030600000101010101" pitchFamily="18" charset="-127"/>
              <a:ea typeface="Batang" panose="02030600000101010101" pitchFamily="18" charset="-127"/>
            </a:rPr>
            <a:t>Naskh of the Quran by the Sunnah. </a:t>
          </a:r>
        </a:p>
      </dgm:t>
    </dgm:pt>
    <dgm:pt modelId="{C64205E9-ADA4-7C4C-AACB-A1CC0089EBE1}" type="parTrans" cxnId="{2CE23DB3-5FF9-B749-9593-7D134118B83F}">
      <dgm:prSet/>
      <dgm:spPr/>
      <dgm:t>
        <a:bodyPr/>
        <a:lstStyle/>
        <a:p>
          <a:endParaRPr lang="en-GB"/>
        </a:p>
      </dgm:t>
    </dgm:pt>
    <dgm:pt modelId="{65BBA5DD-75B5-004E-AE72-56C3443F5401}" type="sibTrans" cxnId="{2CE23DB3-5FF9-B749-9593-7D134118B83F}">
      <dgm:prSet/>
      <dgm:spPr/>
      <dgm:t>
        <a:bodyPr/>
        <a:lstStyle/>
        <a:p>
          <a:endParaRPr lang="en-GB"/>
        </a:p>
      </dgm:t>
    </dgm:pt>
    <dgm:pt modelId="{62777717-6805-2046-8BD5-A11A4BE8E38A}">
      <dgm:prSet custT="1"/>
      <dgm:spPr>
        <a:solidFill>
          <a:srgbClr val="36DCD5"/>
        </a:solidFill>
        <a:ln>
          <a:solidFill>
            <a:schemeClr val="accent4">
              <a:lumMod val="75000"/>
            </a:schemeClr>
          </a:solidFill>
        </a:ln>
      </dgm:spPr>
      <dgm:t>
        <a:bodyPr/>
        <a:lstStyle/>
        <a:p>
          <a:r>
            <a:rPr lang="en-AU" sz="2000" b="1" dirty="0">
              <a:solidFill>
                <a:schemeClr val="accent1">
                  <a:lumMod val="75000"/>
                </a:schemeClr>
              </a:solidFill>
              <a:latin typeface="Batang" panose="02030600000101010101" pitchFamily="18" charset="-127"/>
              <a:ea typeface="Batang" panose="02030600000101010101" pitchFamily="18" charset="-127"/>
            </a:rPr>
            <a:t>Naskh of the Sunnah by the Quran</a:t>
          </a:r>
        </a:p>
      </dgm:t>
    </dgm:pt>
    <dgm:pt modelId="{A4402B55-95A3-164F-9437-8BD716C82133}" type="parTrans" cxnId="{AB5D208B-379F-6A4D-AEB6-8A231E70A95A}">
      <dgm:prSet/>
      <dgm:spPr/>
      <dgm:t>
        <a:bodyPr/>
        <a:lstStyle/>
        <a:p>
          <a:endParaRPr lang="en-GB"/>
        </a:p>
      </dgm:t>
    </dgm:pt>
    <dgm:pt modelId="{5E702D55-3DB7-5846-895E-7114F2191D04}" type="sibTrans" cxnId="{AB5D208B-379F-6A4D-AEB6-8A231E70A95A}">
      <dgm:prSet/>
      <dgm:spPr/>
      <dgm:t>
        <a:bodyPr/>
        <a:lstStyle/>
        <a:p>
          <a:endParaRPr lang="en-GB"/>
        </a:p>
      </dgm:t>
    </dgm:pt>
    <dgm:pt modelId="{879C5D5E-6170-8C45-8699-0C65158F3F74}">
      <dgm:prSet custT="1"/>
      <dgm:spPr>
        <a:solidFill>
          <a:srgbClr val="36DCD5"/>
        </a:solidFill>
        <a:ln>
          <a:solidFill>
            <a:schemeClr val="accent4">
              <a:lumMod val="75000"/>
            </a:schemeClr>
          </a:solidFill>
        </a:ln>
      </dgm:spPr>
      <dgm:t>
        <a:bodyPr/>
        <a:lstStyle/>
        <a:p>
          <a:r>
            <a:rPr lang="en-AU" sz="2000" b="1" dirty="0">
              <a:solidFill>
                <a:schemeClr val="accent1">
                  <a:lumMod val="75000"/>
                </a:schemeClr>
              </a:solidFill>
              <a:latin typeface="Batang" panose="02030600000101010101" pitchFamily="18" charset="-127"/>
              <a:ea typeface="Batang" panose="02030600000101010101" pitchFamily="18" charset="-127"/>
            </a:rPr>
            <a:t>Naskh of the Sunnah by the Sunnah. </a:t>
          </a:r>
        </a:p>
      </dgm:t>
    </dgm:pt>
    <dgm:pt modelId="{302D79AB-674C-5540-94BC-003C8C6EEEA1}" type="parTrans" cxnId="{8761D55B-8570-4645-85E4-3D325F901016}">
      <dgm:prSet/>
      <dgm:spPr/>
      <dgm:t>
        <a:bodyPr/>
        <a:lstStyle/>
        <a:p>
          <a:endParaRPr lang="en-GB"/>
        </a:p>
      </dgm:t>
    </dgm:pt>
    <dgm:pt modelId="{E429BE09-5291-3B4B-BDE5-9FF5BC96DC02}" type="sibTrans" cxnId="{8761D55B-8570-4645-85E4-3D325F901016}">
      <dgm:prSet/>
      <dgm:spPr/>
      <dgm:t>
        <a:bodyPr/>
        <a:lstStyle/>
        <a:p>
          <a:endParaRPr lang="en-GB"/>
        </a:p>
      </dgm:t>
    </dgm:pt>
    <dgm:pt modelId="{F9FC76F0-8E51-5E48-8166-7D9CE53CB474}">
      <dgm:prSet custT="1"/>
      <dgm:spPr>
        <a:solidFill>
          <a:srgbClr val="36DCD5"/>
        </a:solidFill>
        <a:ln>
          <a:solidFill>
            <a:schemeClr val="accent4">
              <a:lumMod val="75000"/>
            </a:schemeClr>
          </a:solidFill>
        </a:ln>
      </dgm:spPr>
      <dgm:t>
        <a:bodyPr/>
        <a:lstStyle/>
        <a:p>
          <a:r>
            <a:rPr lang="en-AU" sz="2000" b="1" dirty="0">
              <a:solidFill>
                <a:schemeClr val="accent1">
                  <a:lumMod val="75000"/>
                </a:schemeClr>
              </a:solidFill>
              <a:latin typeface="Batang" panose="02030600000101010101" pitchFamily="18" charset="-127"/>
              <a:ea typeface="Batang" panose="02030600000101010101" pitchFamily="18" charset="-127"/>
            </a:rPr>
            <a:t>No  nasikh by </a:t>
          </a:r>
          <a:r>
            <a:rPr lang="en-AU" sz="2000" b="1" dirty="0" err="1">
              <a:solidFill>
                <a:schemeClr val="accent1">
                  <a:lumMod val="75000"/>
                </a:schemeClr>
              </a:solidFill>
              <a:latin typeface="Batang" panose="02030600000101010101" pitchFamily="18" charset="-127"/>
              <a:ea typeface="Batang" panose="02030600000101010101" pitchFamily="18" charset="-127"/>
            </a:rPr>
            <a:t>i'jma</a:t>
          </a:r>
          <a:r>
            <a:rPr lang="en-AU" sz="2000" b="1" dirty="0">
              <a:solidFill>
                <a:schemeClr val="accent1">
                  <a:lumMod val="75000"/>
                </a:schemeClr>
              </a:solidFill>
              <a:latin typeface="Batang" panose="02030600000101010101" pitchFamily="18" charset="-127"/>
              <a:ea typeface="Batang" panose="02030600000101010101" pitchFamily="18" charset="-127"/>
            </a:rPr>
            <a:t>‘ for  Quran or  Sunnah</a:t>
          </a:r>
        </a:p>
      </dgm:t>
    </dgm:pt>
    <dgm:pt modelId="{F71F1000-9F4A-F545-B408-79371667713F}" type="parTrans" cxnId="{B5911246-C3B3-B14A-A5D4-9CDAB066C75D}">
      <dgm:prSet/>
      <dgm:spPr/>
      <dgm:t>
        <a:bodyPr/>
        <a:lstStyle/>
        <a:p>
          <a:endParaRPr lang="en-GB"/>
        </a:p>
      </dgm:t>
    </dgm:pt>
    <dgm:pt modelId="{336AA0B0-7AED-4349-B4CD-4DB251539E56}" type="sibTrans" cxnId="{B5911246-C3B3-B14A-A5D4-9CDAB066C75D}">
      <dgm:prSet/>
      <dgm:spPr/>
      <dgm:t>
        <a:bodyPr/>
        <a:lstStyle/>
        <a:p>
          <a:endParaRPr lang="en-GB"/>
        </a:p>
      </dgm:t>
    </dgm:pt>
    <dgm:pt modelId="{FF2D6C43-AD77-0344-9BC5-CE1A1EB34B71}" type="pres">
      <dgm:prSet presAssocID="{7B94C0B7-566E-C541-A49E-9B251C83E105}" presName="Name0" presStyleCnt="0">
        <dgm:presLayoutVars>
          <dgm:dir/>
          <dgm:animLvl val="lvl"/>
          <dgm:resizeHandles val="exact"/>
        </dgm:presLayoutVars>
      </dgm:prSet>
      <dgm:spPr/>
      <dgm:t>
        <a:bodyPr/>
        <a:lstStyle/>
        <a:p>
          <a:endParaRPr lang="en-US"/>
        </a:p>
      </dgm:t>
    </dgm:pt>
    <dgm:pt modelId="{9E8CCE2B-296C-6C42-90B6-512494F6444D}" type="pres">
      <dgm:prSet presAssocID="{58800B68-60B8-EC44-A6EB-011434EF28A8}" presName="parTxOnly" presStyleLbl="node1" presStyleIdx="0" presStyleCnt="5">
        <dgm:presLayoutVars>
          <dgm:chMax val="0"/>
          <dgm:chPref val="0"/>
          <dgm:bulletEnabled val="1"/>
        </dgm:presLayoutVars>
      </dgm:prSet>
      <dgm:spPr/>
      <dgm:t>
        <a:bodyPr/>
        <a:lstStyle/>
        <a:p>
          <a:endParaRPr lang="en-US"/>
        </a:p>
      </dgm:t>
    </dgm:pt>
    <dgm:pt modelId="{83DA3E02-6984-3946-B16A-E5A7B0D26B53}" type="pres">
      <dgm:prSet presAssocID="{2C05AC7F-F968-AE48-9AE9-429DE11ABF38}" presName="parTxOnlySpace" presStyleCnt="0"/>
      <dgm:spPr/>
    </dgm:pt>
    <dgm:pt modelId="{B38C1DDC-5BE7-2641-ACDB-E10ED6BFAB8F}" type="pres">
      <dgm:prSet presAssocID="{9B8EC9CC-D0AD-C042-93A8-A8CC2614EB3C}" presName="parTxOnly" presStyleLbl="node1" presStyleIdx="1" presStyleCnt="5">
        <dgm:presLayoutVars>
          <dgm:chMax val="0"/>
          <dgm:chPref val="0"/>
          <dgm:bulletEnabled val="1"/>
        </dgm:presLayoutVars>
      </dgm:prSet>
      <dgm:spPr/>
      <dgm:t>
        <a:bodyPr/>
        <a:lstStyle/>
        <a:p>
          <a:endParaRPr lang="en-US"/>
        </a:p>
      </dgm:t>
    </dgm:pt>
    <dgm:pt modelId="{35FDC822-EE56-4D46-B833-9EA5BDCA6616}" type="pres">
      <dgm:prSet presAssocID="{65BBA5DD-75B5-004E-AE72-56C3443F5401}" presName="parTxOnlySpace" presStyleCnt="0"/>
      <dgm:spPr/>
    </dgm:pt>
    <dgm:pt modelId="{58DC8065-C42E-5F49-9BB2-CA3780FCC8A1}" type="pres">
      <dgm:prSet presAssocID="{62777717-6805-2046-8BD5-A11A4BE8E38A}" presName="parTxOnly" presStyleLbl="node1" presStyleIdx="2" presStyleCnt="5">
        <dgm:presLayoutVars>
          <dgm:chMax val="0"/>
          <dgm:chPref val="0"/>
          <dgm:bulletEnabled val="1"/>
        </dgm:presLayoutVars>
      </dgm:prSet>
      <dgm:spPr/>
      <dgm:t>
        <a:bodyPr/>
        <a:lstStyle/>
        <a:p>
          <a:endParaRPr lang="en-US"/>
        </a:p>
      </dgm:t>
    </dgm:pt>
    <dgm:pt modelId="{6BAD83E7-DDDA-C24B-8D24-348D9E9E23BD}" type="pres">
      <dgm:prSet presAssocID="{5E702D55-3DB7-5846-895E-7114F2191D04}" presName="parTxOnlySpace" presStyleCnt="0"/>
      <dgm:spPr/>
    </dgm:pt>
    <dgm:pt modelId="{D8870C43-F9D6-C449-8051-FA5A8872261D}" type="pres">
      <dgm:prSet presAssocID="{879C5D5E-6170-8C45-8699-0C65158F3F74}" presName="parTxOnly" presStyleLbl="node1" presStyleIdx="3" presStyleCnt="5">
        <dgm:presLayoutVars>
          <dgm:chMax val="0"/>
          <dgm:chPref val="0"/>
          <dgm:bulletEnabled val="1"/>
        </dgm:presLayoutVars>
      </dgm:prSet>
      <dgm:spPr/>
      <dgm:t>
        <a:bodyPr/>
        <a:lstStyle/>
        <a:p>
          <a:endParaRPr lang="en-US"/>
        </a:p>
      </dgm:t>
    </dgm:pt>
    <dgm:pt modelId="{317C98A3-6F4B-AF45-9482-3518B054A3AA}" type="pres">
      <dgm:prSet presAssocID="{E429BE09-5291-3B4B-BDE5-9FF5BC96DC02}" presName="parTxOnlySpace" presStyleCnt="0"/>
      <dgm:spPr/>
    </dgm:pt>
    <dgm:pt modelId="{4CBB839C-327E-914B-9633-0A9DFA79D58B}" type="pres">
      <dgm:prSet presAssocID="{F9FC76F0-8E51-5E48-8166-7D9CE53CB474}" presName="parTxOnly" presStyleLbl="node1" presStyleIdx="4" presStyleCnt="5" custLinFactX="-200000" custLinFactY="37302" custLinFactNeighborX="-242133" custLinFactNeighborY="100000">
        <dgm:presLayoutVars>
          <dgm:chMax val="0"/>
          <dgm:chPref val="0"/>
          <dgm:bulletEnabled val="1"/>
        </dgm:presLayoutVars>
      </dgm:prSet>
      <dgm:spPr/>
      <dgm:t>
        <a:bodyPr/>
        <a:lstStyle/>
        <a:p>
          <a:endParaRPr lang="en-US"/>
        </a:p>
      </dgm:t>
    </dgm:pt>
  </dgm:ptLst>
  <dgm:cxnLst>
    <dgm:cxn modelId="{8761D55B-8570-4645-85E4-3D325F901016}" srcId="{7B94C0B7-566E-C541-A49E-9B251C83E105}" destId="{879C5D5E-6170-8C45-8699-0C65158F3F74}" srcOrd="3" destOrd="0" parTransId="{302D79AB-674C-5540-94BC-003C8C6EEEA1}" sibTransId="{E429BE09-5291-3B4B-BDE5-9FF5BC96DC02}"/>
    <dgm:cxn modelId="{2CE23DB3-5FF9-B749-9593-7D134118B83F}" srcId="{7B94C0B7-566E-C541-A49E-9B251C83E105}" destId="{9B8EC9CC-D0AD-C042-93A8-A8CC2614EB3C}" srcOrd="1" destOrd="0" parTransId="{C64205E9-ADA4-7C4C-AACB-A1CC0089EBE1}" sibTransId="{65BBA5DD-75B5-004E-AE72-56C3443F5401}"/>
    <dgm:cxn modelId="{70F060DE-74E9-B24E-98B3-1C35765059EC}" type="presOf" srcId="{9B8EC9CC-D0AD-C042-93A8-A8CC2614EB3C}" destId="{B38C1DDC-5BE7-2641-ACDB-E10ED6BFAB8F}" srcOrd="0" destOrd="0" presId="urn:microsoft.com/office/officeart/2005/8/layout/chevron1"/>
    <dgm:cxn modelId="{766BB700-126E-5A4E-BB67-000B40776F03}" type="presOf" srcId="{58800B68-60B8-EC44-A6EB-011434EF28A8}" destId="{9E8CCE2B-296C-6C42-90B6-512494F6444D}" srcOrd="0" destOrd="0" presId="urn:microsoft.com/office/officeart/2005/8/layout/chevron1"/>
    <dgm:cxn modelId="{E4487B80-F5DC-AD47-9F01-184FE0B24205}" type="presOf" srcId="{F9FC76F0-8E51-5E48-8166-7D9CE53CB474}" destId="{4CBB839C-327E-914B-9633-0A9DFA79D58B}" srcOrd="0" destOrd="0" presId="urn:microsoft.com/office/officeart/2005/8/layout/chevron1"/>
    <dgm:cxn modelId="{AB5D208B-379F-6A4D-AEB6-8A231E70A95A}" srcId="{7B94C0B7-566E-C541-A49E-9B251C83E105}" destId="{62777717-6805-2046-8BD5-A11A4BE8E38A}" srcOrd="2" destOrd="0" parTransId="{A4402B55-95A3-164F-9437-8BD716C82133}" sibTransId="{5E702D55-3DB7-5846-895E-7114F2191D04}"/>
    <dgm:cxn modelId="{B5911246-C3B3-B14A-A5D4-9CDAB066C75D}" srcId="{7B94C0B7-566E-C541-A49E-9B251C83E105}" destId="{F9FC76F0-8E51-5E48-8166-7D9CE53CB474}" srcOrd="4" destOrd="0" parTransId="{F71F1000-9F4A-F545-B408-79371667713F}" sibTransId="{336AA0B0-7AED-4349-B4CD-4DB251539E56}"/>
    <dgm:cxn modelId="{512FB67A-62DD-C14B-81A0-9CEDF177435B}" type="presOf" srcId="{62777717-6805-2046-8BD5-A11A4BE8E38A}" destId="{58DC8065-C42E-5F49-9BB2-CA3780FCC8A1}" srcOrd="0" destOrd="0" presId="urn:microsoft.com/office/officeart/2005/8/layout/chevron1"/>
    <dgm:cxn modelId="{9B230315-F36E-1E49-A405-4BBC1C53BBE6}" type="presOf" srcId="{879C5D5E-6170-8C45-8699-0C65158F3F74}" destId="{D8870C43-F9D6-C449-8051-FA5A8872261D}" srcOrd="0" destOrd="0" presId="urn:microsoft.com/office/officeart/2005/8/layout/chevron1"/>
    <dgm:cxn modelId="{01F04EE2-D3BB-4F44-8D7D-99D2E42DED7A}" type="presOf" srcId="{7B94C0B7-566E-C541-A49E-9B251C83E105}" destId="{FF2D6C43-AD77-0344-9BC5-CE1A1EB34B71}" srcOrd="0" destOrd="0" presId="urn:microsoft.com/office/officeart/2005/8/layout/chevron1"/>
    <dgm:cxn modelId="{3881B042-10D4-EF4C-8FE8-3E4438BF273B}" srcId="{7B94C0B7-566E-C541-A49E-9B251C83E105}" destId="{58800B68-60B8-EC44-A6EB-011434EF28A8}" srcOrd="0" destOrd="0" parTransId="{219DD8EF-1C19-844F-AC4B-178D695DEF17}" sibTransId="{2C05AC7F-F968-AE48-9AE9-429DE11ABF38}"/>
    <dgm:cxn modelId="{8167784D-E66A-524D-B6C8-1E84A9CC6C5F}" type="presParOf" srcId="{FF2D6C43-AD77-0344-9BC5-CE1A1EB34B71}" destId="{9E8CCE2B-296C-6C42-90B6-512494F6444D}" srcOrd="0" destOrd="0" presId="urn:microsoft.com/office/officeart/2005/8/layout/chevron1"/>
    <dgm:cxn modelId="{22574A4F-92E6-0D49-BD30-2B8479770538}" type="presParOf" srcId="{FF2D6C43-AD77-0344-9BC5-CE1A1EB34B71}" destId="{83DA3E02-6984-3946-B16A-E5A7B0D26B53}" srcOrd="1" destOrd="0" presId="urn:microsoft.com/office/officeart/2005/8/layout/chevron1"/>
    <dgm:cxn modelId="{23AAA2D8-2864-064B-BCAB-1F7995581BE6}" type="presParOf" srcId="{FF2D6C43-AD77-0344-9BC5-CE1A1EB34B71}" destId="{B38C1DDC-5BE7-2641-ACDB-E10ED6BFAB8F}" srcOrd="2" destOrd="0" presId="urn:microsoft.com/office/officeart/2005/8/layout/chevron1"/>
    <dgm:cxn modelId="{77A83143-89C1-1043-92EC-4465066B05BF}" type="presParOf" srcId="{FF2D6C43-AD77-0344-9BC5-CE1A1EB34B71}" destId="{35FDC822-EE56-4D46-B833-9EA5BDCA6616}" srcOrd="3" destOrd="0" presId="urn:microsoft.com/office/officeart/2005/8/layout/chevron1"/>
    <dgm:cxn modelId="{0CED2C11-BFFE-3044-A711-8DC89B3C2BFB}" type="presParOf" srcId="{FF2D6C43-AD77-0344-9BC5-CE1A1EB34B71}" destId="{58DC8065-C42E-5F49-9BB2-CA3780FCC8A1}" srcOrd="4" destOrd="0" presId="urn:microsoft.com/office/officeart/2005/8/layout/chevron1"/>
    <dgm:cxn modelId="{9515DE2A-AF9B-8042-8A96-CB665CC07B08}" type="presParOf" srcId="{FF2D6C43-AD77-0344-9BC5-CE1A1EB34B71}" destId="{6BAD83E7-DDDA-C24B-8D24-348D9E9E23BD}" srcOrd="5" destOrd="0" presId="urn:microsoft.com/office/officeart/2005/8/layout/chevron1"/>
    <dgm:cxn modelId="{28418F2D-A107-2646-91C7-E55CE5E189A4}" type="presParOf" srcId="{FF2D6C43-AD77-0344-9BC5-CE1A1EB34B71}" destId="{D8870C43-F9D6-C449-8051-FA5A8872261D}" srcOrd="6" destOrd="0" presId="urn:microsoft.com/office/officeart/2005/8/layout/chevron1"/>
    <dgm:cxn modelId="{8717BFB1-C912-F64E-AB59-52C1C192DA09}" type="presParOf" srcId="{FF2D6C43-AD77-0344-9BC5-CE1A1EB34B71}" destId="{317C98A3-6F4B-AF45-9482-3518B054A3AA}" srcOrd="7" destOrd="0" presId="urn:microsoft.com/office/officeart/2005/8/layout/chevron1"/>
    <dgm:cxn modelId="{F558575B-B186-E240-B7F4-6794D121FDF3}" type="presParOf" srcId="{FF2D6C43-AD77-0344-9BC5-CE1A1EB34B71}" destId="{4CBB839C-327E-914B-9633-0A9DFA79D58B}" srcOrd="8" destOrd="0" presId="urn:microsoft.com/office/officeart/2005/8/layout/chevron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89.xml><?xml version="1.0" encoding="utf-8"?>
<dgm:dataModel xmlns:dgm="http://schemas.openxmlformats.org/drawingml/2006/diagram" xmlns:a="http://schemas.openxmlformats.org/drawingml/2006/main">
  <dgm:ptLst>
    <dgm:pt modelId="{2A8B4B33-A427-C84A-8A0C-FDF9022AC5E6}" type="doc">
      <dgm:prSet loTypeId="urn:microsoft.com/office/officeart/2005/8/layout/vList2" loCatId="list" qsTypeId="urn:microsoft.com/office/officeart/2005/8/quickstyle/3d7" qsCatId="3D" csTypeId="urn:microsoft.com/office/officeart/2005/8/colors/accent1_2" csCatId="accent1" phldr="1"/>
      <dgm:spPr/>
      <dgm:t>
        <a:bodyPr/>
        <a:lstStyle/>
        <a:p>
          <a:endParaRPr lang="en-GB"/>
        </a:p>
      </dgm:t>
    </dgm:pt>
    <dgm:pt modelId="{1AA2B168-7F31-B74B-B299-F4762F977188}">
      <dgm:prSet/>
      <dgm:spPr>
        <a:solidFill>
          <a:schemeClr val="accent5">
            <a:lumMod val="60000"/>
            <a:lumOff val="40000"/>
          </a:schemeClr>
        </a:solidFill>
        <a:ln>
          <a:solidFill>
            <a:srgbClr val="C00000"/>
          </a:solidFill>
        </a:ln>
      </dgm:spPr>
      <dgm:t>
        <a:bodyPr/>
        <a:lstStyle/>
        <a:p>
          <a:pPr rtl="0"/>
          <a:r>
            <a:rPr lang="en-AU" b="1" dirty="0">
              <a:solidFill>
                <a:srgbClr val="C00000"/>
              </a:solidFill>
              <a:effectLst/>
              <a:latin typeface="ACADEMY ENGRAVED LET PLAIN:1.0" panose="02000000000000000000" pitchFamily="2" charset="0"/>
            </a:rPr>
            <a:t>Naskh of the Verse Alone, Not the Law</a:t>
          </a:r>
        </a:p>
      </dgm:t>
    </dgm:pt>
    <dgm:pt modelId="{2898F790-3FCA-7741-AF2A-0923AA731AEC}" type="parTrans" cxnId="{22D9C447-0E67-7E4B-8C3D-E3721F7C8371}">
      <dgm:prSet/>
      <dgm:spPr/>
      <dgm:t>
        <a:bodyPr/>
        <a:lstStyle/>
        <a:p>
          <a:endParaRPr lang="en-GB"/>
        </a:p>
      </dgm:t>
    </dgm:pt>
    <dgm:pt modelId="{DC7A63C3-04C5-9A45-BA47-3B3FE1DE1725}" type="sibTrans" cxnId="{22D9C447-0E67-7E4B-8C3D-E3721F7C8371}">
      <dgm:prSet/>
      <dgm:spPr/>
      <dgm:t>
        <a:bodyPr/>
        <a:lstStyle/>
        <a:p>
          <a:endParaRPr lang="en-GB"/>
        </a:p>
      </dgm:t>
    </dgm:pt>
    <dgm:pt modelId="{2785FAF0-7C3B-6440-BC95-4DAFC981CFDE}">
      <dgm:prSet/>
      <dgm:spPr>
        <a:ln>
          <a:solidFill>
            <a:srgbClr val="C00000"/>
          </a:solidFill>
        </a:ln>
      </dgm:spPr>
      <dgm:t>
        <a:bodyPr/>
        <a:lstStyle/>
        <a:p>
          <a:pPr rtl="0"/>
          <a:r>
            <a:rPr lang="en-AU" b="1" dirty="0">
              <a:solidFill>
                <a:srgbClr val="C00000"/>
              </a:solidFill>
              <a:effectLst/>
              <a:latin typeface="ACADEMY ENGRAVED LET PLAIN:1.0" panose="02000000000000000000" pitchFamily="2" charset="0"/>
            </a:rPr>
            <a:t>Naskh of the Verse and the Law</a:t>
          </a:r>
          <a:endParaRPr lang="en-US" dirty="0"/>
        </a:p>
      </dgm:t>
    </dgm:pt>
    <dgm:pt modelId="{093CE016-B1D6-C148-AE78-DAD5A8A6CFEA}" type="parTrans" cxnId="{126EEE06-FED9-8147-9BB4-0B16C124A635}">
      <dgm:prSet/>
      <dgm:spPr/>
      <dgm:t>
        <a:bodyPr/>
        <a:lstStyle/>
        <a:p>
          <a:endParaRPr lang="en-GB"/>
        </a:p>
      </dgm:t>
    </dgm:pt>
    <dgm:pt modelId="{A4526CE8-DCDE-A649-BD7D-A7030FE03006}" type="sibTrans" cxnId="{126EEE06-FED9-8147-9BB4-0B16C124A635}">
      <dgm:prSet/>
      <dgm:spPr/>
      <dgm:t>
        <a:bodyPr/>
        <a:lstStyle/>
        <a:p>
          <a:endParaRPr lang="en-GB"/>
        </a:p>
      </dgm:t>
    </dgm:pt>
    <dgm:pt modelId="{E54C5D73-3801-F343-8EB2-0AE2756A6285}">
      <dgm:prSet/>
      <dgm:spPr>
        <a:ln>
          <a:solidFill>
            <a:srgbClr val="C00000"/>
          </a:solidFill>
        </a:ln>
      </dgm:spPr>
      <dgm:t>
        <a:bodyPr/>
        <a:lstStyle/>
        <a:p>
          <a:pPr rtl="0"/>
          <a:r>
            <a:rPr lang="en-AU" b="1" dirty="0">
              <a:solidFill>
                <a:srgbClr val="C00000"/>
              </a:solidFill>
              <a:effectLst/>
              <a:latin typeface="ACADEMY ENGRAVED LET PLAIN:1.0" panose="02000000000000000000" pitchFamily="2" charset="0"/>
            </a:rPr>
            <a:t>Naskh of the Law Alone, Not the Verse</a:t>
          </a:r>
          <a:endParaRPr lang="en-US" dirty="0"/>
        </a:p>
      </dgm:t>
    </dgm:pt>
    <dgm:pt modelId="{79C2E6E0-E6F2-044A-852D-021FA29153BD}" type="parTrans" cxnId="{378E2CCF-D212-1D40-BA24-96772A13979A}">
      <dgm:prSet/>
      <dgm:spPr/>
      <dgm:t>
        <a:bodyPr/>
        <a:lstStyle/>
        <a:p>
          <a:endParaRPr lang="en-GB"/>
        </a:p>
      </dgm:t>
    </dgm:pt>
    <dgm:pt modelId="{89DE70F5-29D2-8648-A5FE-5E4C1CF40B58}" type="sibTrans" cxnId="{378E2CCF-D212-1D40-BA24-96772A13979A}">
      <dgm:prSet/>
      <dgm:spPr/>
      <dgm:t>
        <a:bodyPr/>
        <a:lstStyle/>
        <a:p>
          <a:endParaRPr lang="en-GB"/>
        </a:p>
      </dgm:t>
    </dgm:pt>
    <dgm:pt modelId="{33E67F62-A070-7142-A13D-869F669C8A8E}" type="pres">
      <dgm:prSet presAssocID="{2A8B4B33-A427-C84A-8A0C-FDF9022AC5E6}" presName="linear" presStyleCnt="0">
        <dgm:presLayoutVars>
          <dgm:animLvl val="lvl"/>
          <dgm:resizeHandles val="exact"/>
        </dgm:presLayoutVars>
      </dgm:prSet>
      <dgm:spPr/>
      <dgm:t>
        <a:bodyPr/>
        <a:lstStyle/>
        <a:p>
          <a:endParaRPr lang="en-US"/>
        </a:p>
      </dgm:t>
    </dgm:pt>
    <dgm:pt modelId="{A94DB88C-835E-9A41-9B8D-AFADD11AB490}" type="pres">
      <dgm:prSet presAssocID="{2785FAF0-7C3B-6440-BC95-4DAFC981CFDE}" presName="parentText" presStyleLbl="node1" presStyleIdx="0" presStyleCnt="3">
        <dgm:presLayoutVars>
          <dgm:chMax val="0"/>
          <dgm:bulletEnabled val="1"/>
        </dgm:presLayoutVars>
      </dgm:prSet>
      <dgm:spPr/>
      <dgm:t>
        <a:bodyPr/>
        <a:lstStyle/>
        <a:p>
          <a:endParaRPr lang="en-US"/>
        </a:p>
      </dgm:t>
    </dgm:pt>
    <dgm:pt modelId="{44B38DE1-3C93-2045-BB92-5B23F1331935}" type="pres">
      <dgm:prSet presAssocID="{A4526CE8-DCDE-A649-BD7D-A7030FE03006}" presName="spacer" presStyleCnt="0"/>
      <dgm:spPr/>
    </dgm:pt>
    <dgm:pt modelId="{EFFF626E-BEDA-3246-858E-07DE270069E1}" type="pres">
      <dgm:prSet presAssocID="{1AA2B168-7F31-B74B-B299-F4762F977188}" presName="parentText" presStyleLbl="node1" presStyleIdx="1" presStyleCnt="3">
        <dgm:presLayoutVars>
          <dgm:chMax val="0"/>
          <dgm:bulletEnabled val="1"/>
        </dgm:presLayoutVars>
      </dgm:prSet>
      <dgm:spPr/>
      <dgm:t>
        <a:bodyPr/>
        <a:lstStyle/>
        <a:p>
          <a:endParaRPr lang="en-US"/>
        </a:p>
      </dgm:t>
    </dgm:pt>
    <dgm:pt modelId="{1C2EE253-3D5B-204B-A4C0-91410CE7F1D4}" type="pres">
      <dgm:prSet presAssocID="{DC7A63C3-04C5-9A45-BA47-3B3FE1DE1725}" presName="spacer" presStyleCnt="0"/>
      <dgm:spPr/>
    </dgm:pt>
    <dgm:pt modelId="{41661D5B-EC88-7B40-9A9D-6CE3AFF5ABB5}" type="pres">
      <dgm:prSet presAssocID="{E54C5D73-3801-F343-8EB2-0AE2756A6285}" presName="parentText" presStyleLbl="node1" presStyleIdx="2" presStyleCnt="3">
        <dgm:presLayoutVars>
          <dgm:chMax val="0"/>
          <dgm:bulletEnabled val="1"/>
        </dgm:presLayoutVars>
      </dgm:prSet>
      <dgm:spPr/>
      <dgm:t>
        <a:bodyPr/>
        <a:lstStyle/>
        <a:p>
          <a:endParaRPr lang="en-US"/>
        </a:p>
      </dgm:t>
    </dgm:pt>
  </dgm:ptLst>
  <dgm:cxnLst>
    <dgm:cxn modelId="{CA6EB061-3F92-0941-A689-2BA06D05AD47}" type="presOf" srcId="{1AA2B168-7F31-B74B-B299-F4762F977188}" destId="{EFFF626E-BEDA-3246-858E-07DE270069E1}" srcOrd="0" destOrd="0" presId="urn:microsoft.com/office/officeart/2005/8/layout/vList2"/>
    <dgm:cxn modelId="{22D9C447-0E67-7E4B-8C3D-E3721F7C8371}" srcId="{2A8B4B33-A427-C84A-8A0C-FDF9022AC5E6}" destId="{1AA2B168-7F31-B74B-B299-F4762F977188}" srcOrd="1" destOrd="0" parTransId="{2898F790-3FCA-7741-AF2A-0923AA731AEC}" sibTransId="{DC7A63C3-04C5-9A45-BA47-3B3FE1DE1725}"/>
    <dgm:cxn modelId="{126EEE06-FED9-8147-9BB4-0B16C124A635}" srcId="{2A8B4B33-A427-C84A-8A0C-FDF9022AC5E6}" destId="{2785FAF0-7C3B-6440-BC95-4DAFC981CFDE}" srcOrd="0" destOrd="0" parTransId="{093CE016-B1D6-C148-AE78-DAD5A8A6CFEA}" sibTransId="{A4526CE8-DCDE-A649-BD7D-A7030FE03006}"/>
    <dgm:cxn modelId="{1AB65EFF-781B-524C-9A78-4F1B6B48C312}" type="presOf" srcId="{2A8B4B33-A427-C84A-8A0C-FDF9022AC5E6}" destId="{33E67F62-A070-7142-A13D-869F669C8A8E}" srcOrd="0" destOrd="0" presId="urn:microsoft.com/office/officeart/2005/8/layout/vList2"/>
    <dgm:cxn modelId="{880EA609-E455-6446-8CB8-D8FB3B89C316}" type="presOf" srcId="{E54C5D73-3801-F343-8EB2-0AE2756A6285}" destId="{41661D5B-EC88-7B40-9A9D-6CE3AFF5ABB5}" srcOrd="0" destOrd="0" presId="urn:microsoft.com/office/officeart/2005/8/layout/vList2"/>
    <dgm:cxn modelId="{0D1A623D-8E8E-0940-88D6-D13D25434FD8}" type="presOf" srcId="{2785FAF0-7C3B-6440-BC95-4DAFC981CFDE}" destId="{A94DB88C-835E-9A41-9B8D-AFADD11AB490}" srcOrd="0" destOrd="0" presId="urn:microsoft.com/office/officeart/2005/8/layout/vList2"/>
    <dgm:cxn modelId="{378E2CCF-D212-1D40-BA24-96772A13979A}" srcId="{2A8B4B33-A427-C84A-8A0C-FDF9022AC5E6}" destId="{E54C5D73-3801-F343-8EB2-0AE2756A6285}" srcOrd="2" destOrd="0" parTransId="{79C2E6E0-E6F2-044A-852D-021FA29153BD}" sibTransId="{89DE70F5-29D2-8648-A5FE-5E4C1CF40B58}"/>
    <dgm:cxn modelId="{0F85E498-78D7-0D48-BF51-68C0251A1B0A}" type="presParOf" srcId="{33E67F62-A070-7142-A13D-869F669C8A8E}" destId="{A94DB88C-835E-9A41-9B8D-AFADD11AB490}" srcOrd="0" destOrd="0" presId="urn:microsoft.com/office/officeart/2005/8/layout/vList2"/>
    <dgm:cxn modelId="{EB42C0E0-6DA7-7240-996C-073703FA060D}" type="presParOf" srcId="{33E67F62-A070-7142-A13D-869F669C8A8E}" destId="{44B38DE1-3C93-2045-BB92-5B23F1331935}" srcOrd="1" destOrd="0" presId="urn:microsoft.com/office/officeart/2005/8/layout/vList2"/>
    <dgm:cxn modelId="{A89C1A25-8DE4-D846-9458-5DADDB568EE1}" type="presParOf" srcId="{33E67F62-A070-7142-A13D-869F669C8A8E}" destId="{EFFF626E-BEDA-3246-858E-07DE270069E1}" srcOrd="2" destOrd="0" presId="urn:microsoft.com/office/officeart/2005/8/layout/vList2"/>
    <dgm:cxn modelId="{9DA8C671-DBB4-6047-B21D-D578C3683579}" type="presParOf" srcId="{33E67F62-A070-7142-A13D-869F669C8A8E}" destId="{1C2EE253-3D5B-204B-A4C0-91410CE7F1D4}" srcOrd="3" destOrd="0" presId="urn:microsoft.com/office/officeart/2005/8/layout/vList2"/>
    <dgm:cxn modelId="{DCA5336E-A36F-274D-B932-2B991C4A7EC2}" type="presParOf" srcId="{33E67F62-A070-7142-A13D-869F669C8A8E}" destId="{41661D5B-EC88-7B40-9A9D-6CE3AFF5ABB5}" srcOrd="4" destOrd="0" presId="urn:microsoft.com/office/officeart/2005/8/layout/vList2"/>
  </dgm:cxnLst>
  <dgm:bg>
    <a:solidFill>
      <a:srgbClr val="DCD1A4"/>
    </a:solidFill>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118A148-E717-3D4F-BEE7-7BE66FA4229C}" type="doc">
      <dgm:prSet loTypeId="urn:microsoft.com/office/officeart/2005/8/layout/venn1" loCatId="relationship" qsTypeId="urn:microsoft.com/office/officeart/2005/8/quickstyle/simple1" qsCatId="simple" csTypeId="urn:microsoft.com/office/officeart/2005/8/colors/accent1_2" csCatId="accent1" phldr="1"/>
      <dgm:spPr/>
      <dgm:t>
        <a:bodyPr/>
        <a:lstStyle/>
        <a:p>
          <a:endParaRPr lang="en-GB"/>
        </a:p>
      </dgm:t>
    </dgm:pt>
    <dgm:pt modelId="{33355C86-2F30-1E48-85F0-07B68C10BD2E}">
      <dgm:prSet/>
      <dgm:spPr>
        <a:solidFill>
          <a:schemeClr val="accent6">
            <a:lumMod val="20000"/>
            <a:lumOff val="80000"/>
            <a:alpha val="50000"/>
          </a:schemeClr>
        </a:solidFill>
      </dgm:spPr>
      <dgm:t>
        <a:bodyPr/>
        <a:lstStyle/>
        <a:p>
          <a:r>
            <a:rPr lang="en-AU" b="1" dirty="0">
              <a:solidFill>
                <a:schemeClr val="accent1">
                  <a:lumMod val="50000"/>
                </a:schemeClr>
              </a:solidFill>
              <a:latin typeface="ACADEMY ENGRAVED LET PLAIN:1.0" panose="02000000000000000000" pitchFamily="2" charset="0"/>
            </a:rPr>
            <a:t>Common</a:t>
          </a:r>
          <a:r>
            <a:rPr lang="en-AU" dirty="0">
              <a:solidFill>
                <a:schemeClr val="accent1">
                  <a:lumMod val="50000"/>
                </a:schemeClr>
              </a:solidFill>
            </a:rPr>
            <a:t> </a:t>
          </a:r>
        </a:p>
      </dgm:t>
    </dgm:pt>
    <dgm:pt modelId="{6B2D50C3-A675-7C47-A9A8-8438B95954A5}" type="sibTrans" cxnId="{B45128A7-5A81-D44E-AFEF-D44B64EEAF0A}">
      <dgm:prSet/>
      <dgm:spPr/>
      <dgm:t>
        <a:bodyPr/>
        <a:lstStyle/>
        <a:p>
          <a:endParaRPr lang="en-GB"/>
        </a:p>
      </dgm:t>
    </dgm:pt>
    <dgm:pt modelId="{C54FF3B0-8A2C-0049-B448-4F013CA39BC4}" type="parTrans" cxnId="{B45128A7-5A81-D44E-AFEF-D44B64EEAF0A}">
      <dgm:prSet/>
      <dgm:spPr/>
      <dgm:t>
        <a:bodyPr/>
        <a:lstStyle/>
        <a:p>
          <a:endParaRPr lang="en-GB"/>
        </a:p>
      </dgm:t>
    </dgm:pt>
    <dgm:pt modelId="{C7488D87-3CD9-A648-801B-DB3CB42AD688}" type="pres">
      <dgm:prSet presAssocID="{4118A148-E717-3D4F-BEE7-7BE66FA4229C}" presName="compositeShape" presStyleCnt="0">
        <dgm:presLayoutVars>
          <dgm:chMax val="7"/>
          <dgm:dir/>
          <dgm:resizeHandles val="exact"/>
        </dgm:presLayoutVars>
      </dgm:prSet>
      <dgm:spPr/>
      <dgm:t>
        <a:bodyPr/>
        <a:lstStyle/>
        <a:p>
          <a:endParaRPr lang="en-US"/>
        </a:p>
      </dgm:t>
    </dgm:pt>
    <dgm:pt modelId="{D363C0AD-BF77-D84E-97D2-67FB1EA7CA6A}" type="pres">
      <dgm:prSet presAssocID="{33355C86-2F30-1E48-85F0-07B68C10BD2E}" presName="circ1TxSh" presStyleLbl="vennNode1" presStyleIdx="0" presStyleCnt="1" custScaleX="161186" custLinFactNeighborY="782"/>
      <dgm:spPr/>
      <dgm:t>
        <a:bodyPr/>
        <a:lstStyle/>
        <a:p>
          <a:endParaRPr lang="en-US"/>
        </a:p>
      </dgm:t>
    </dgm:pt>
  </dgm:ptLst>
  <dgm:cxnLst>
    <dgm:cxn modelId="{B45128A7-5A81-D44E-AFEF-D44B64EEAF0A}" srcId="{4118A148-E717-3D4F-BEE7-7BE66FA4229C}" destId="{33355C86-2F30-1E48-85F0-07B68C10BD2E}" srcOrd="0" destOrd="0" parTransId="{C54FF3B0-8A2C-0049-B448-4F013CA39BC4}" sibTransId="{6B2D50C3-A675-7C47-A9A8-8438B95954A5}"/>
    <dgm:cxn modelId="{8048D196-3B21-974A-AB48-6B05F5D864AC}" type="presOf" srcId="{33355C86-2F30-1E48-85F0-07B68C10BD2E}" destId="{D363C0AD-BF77-D84E-97D2-67FB1EA7CA6A}" srcOrd="0" destOrd="0" presId="urn:microsoft.com/office/officeart/2005/8/layout/venn1"/>
    <dgm:cxn modelId="{767D0E09-25B7-1244-AD03-A99A54C4798F}" type="presOf" srcId="{4118A148-E717-3D4F-BEE7-7BE66FA4229C}" destId="{C7488D87-3CD9-A648-801B-DB3CB42AD688}" srcOrd="0" destOrd="0" presId="urn:microsoft.com/office/officeart/2005/8/layout/venn1"/>
    <dgm:cxn modelId="{7A98E647-5E2C-4E43-BA0B-0F7E81852F8D}" type="presParOf" srcId="{C7488D87-3CD9-A648-801B-DB3CB42AD688}" destId="{D363C0AD-BF77-D84E-97D2-67FB1EA7CA6A}" srcOrd="0" destOrd="0" presId="urn:microsoft.com/office/officeart/2005/8/layout/venn1"/>
  </dgm:cxnLst>
  <dgm:bg>
    <a:solidFill>
      <a:schemeClr val="accent4">
        <a:lumMod val="50000"/>
      </a:schemeClr>
    </a:solid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90.xml><?xml version="1.0" encoding="utf-8"?>
<dgm:dataModel xmlns:dgm="http://schemas.openxmlformats.org/drawingml/2006/diagram" xmlns:a="http://schemas.openxmlformats.org/drawingml/2006/main">
  <dgm:ptLst>
    <dgm:pt modelId="{2A8B4B33-A427-C84A-8A0C-FDF9022AC5E6}" type="doc">
      <dgm:prSet loTypeId="urn:microsoft.com/office/officeart/2005/8/layout/vList2" loCatId="list" qsTypeId="urn:microsoft.com/office/officeart/2005/8/quickstyle/3d7" qsCatId="3D" csTypeId="urn:microsoft.com/office/officeart/2005/8/colors/accent1_2" csCatId="accent1" phldr="1"/>
      <dgm:spPr/>
      <dgm:t>
        <a:bodyPr/>
        <a:lstStyle/>
        <a:p>
          <a:endParaRPr lang="en-GB"/>
        </a:p>
      </dgm:t>
    </dgm:pt>
    <dgm:pt modelId="{25A090F0-7249-0342-96DA-DAB5BCC19E58}">
      <dgm:prSet/>
      <dgm:spPr>
        <a:solidFill>
          <a:schemeClr val="accent5">
            <a:lumMod val="60000"/>
            <a:lumOff val="40000"/>
          </a:schemeClr>
        </a:solidFill>
        <a:ln>
          <a:solidFill>
            <a:srgbClr val="C00000"/>
          </a:solidFill>
        </a:ln>
      </dgm:spPr>
      <dgm:t>
        <a:bodyPr/>
        <a:lstStyle/>
        <a:p>
          <a:pPr rtl="0"/>
          <a:r>
            <a:rPr lang="en-AU" b="0" dirty="0">
              <a:solidFill>
                <a:srgbClr val="C00000"/>
              </a:solidFill>
              <a:effectLst/>
              <a:latin typeface="Algerian" pitchFamily="82" charset="77"/>
            </a:rPr>
            <a:t>Naskh Without Replacement </a:t>
          </a:r>
          <a:endParaRPr lang="en-AU" b="0" dirty="0">
            <a:solidFill>
              <a:srgbClr val="C00000"/>
            </a:solidFill>
            <a:latin typeface="Algerian" pitchFamily="82" charset="77"/>
          </a:endParaRPr>
        </a:p>
      </dgm:t>
    </dgm:pt>
    <dgm:pt modelId="{35322B1A-4BFE-AA4D-BB84-3F01A9249951}" type="parTrans" cxnId="{35892558-FAD2-2442-BEF1-419FE717B992}">
      <dgm:prSet/>
      <dgm:spPr/>
      <dgm:t>
        <a:bodyPr/>
        <a:lstStyle/>
        <a:p>
          <a:endParaRPr lang="en-GB"/>
        </a:p>
      </dgm:t>
    </dgm:pt>
    <dgm:pt modelId="{AE2E2E8C-3C51-BD42-B554-4281F094435C}" type="sibTrans" cxnId="{35892558-FAD2-2442-BEF1-419FE717B992}">
      <dgm:prSet/>
      <dgm:spPr/>
      <dgm:t>
        <a:bodyPr/>
        <a:lstStyle/>
        <a:p>
          <a:endParaRPr lang="en-GB"/>
        </a:p>
      </dgm:t>
    </dgm:pt>
    <dgm:pt modelId="{4DDB3B89-BE38-3541-BA54-83D473A9CAA0}">
      <dgm:prSet/>
      <dgm:spPr>
        <a:solidFill>
          <a:schemeClr val="accent5">
            <a:lumMod val="60000"/>
            <a:lumOff val="40000"/>
          </a:schemeClr>
        </a:solidFill>
        <a:ln>
          <a:solidFill>
            <a:srgbClr val="C00000"/>
          </a:solidFill>
        </a:ln>
      </dgm:spPr>
      <dgm:t>
        <a:bodyPr/>
        <a:lstStyle/>
        <a:p>
          <a:pPr rtl="0"/>
          <a:r>
            <a:rPr lang="en-AU" b="0" dirty="0">
              <a:solidFill>
                <a:srgbClr val="C00000"/>
              </a:solidFill>
              <a:effectLst/>
              <a:latin typeface="Algerian" pitchFamily="82" charset="77"/>
            </a:rPr>
            <a:t>Naskh by a Similar Law</a:t>
          </a:r>
          <a:endParaRPr lang="en-US" b="0" dirty="0">
            <a:latin typeface="Algerian" pitchFamily="82" charset="77"/>
          </a:endParaRPr>
        </a:p>
      </dgm:t>
    </dgm:pt>
    <dgm:pt modelId="{286B8498-D227-3440-9187-38E8D41CF029}" type="parTrans" cxnId="{CED05F4B-A3AA-9C4D-A350-A2A6491E82FD}">
      <dgm:prSet/>
      <dgm:spPr/>
      <dgm:t>
        <a:bodyPr/>
        <a:lstStyle/>
        <a:p>
          <a:endParaRPr lang="en-GB"/>
        </a:p>
      </dgm:t>
    </dgm:pt>
    <dgm:pt modelId="{62A945A8-1425-1947-B62B-94C6DC96F884}" type="sibTrans" cxnId="{CED05F4B-A3AA-9C4D-A350-A2A6491E82FD}">
      <dgm:prSet/>
      <dgm:spPr/>
      <dgm:t>
        <a:bodyPr/>
        <a:lstStyle/>
        <a:p>
          <a:endParaRPr lang="en-GB"/>
        </a:p>
      </dgm:t>
    </dgm:pt>
    <dgm:pt modelId="{0F2AE453-3A0C-CB43-BF94-4B6ADC58100A}">
      <dgm:prSet/>
      <dgm:spPr>
        <a:ln>
          <a:solidFill>
            <a:srgbClr val="C00000"/>
          </a:solidFill>
        </a:ln>
      </dgm:spPr>
      <dgm:t>
        <a:bodyPr/>
        <a:lstStyle/>
        <a:p>
          <a:pPr rtl="0"/>
          <a:r>
            <a:rPr lang="en-AU" b="0" dirty="0">
              <a:solidFill>
                <a:srgbClr val="C00000"/>
              </a:solidFill>
              <a:effectLst/>
              <a:latin typeface="Algerian" pitchFamily="82" charset="77"/>
            </a:rPr>
            <a:t>Naskh by a More Difficult Law</a:t>
          </a:r>
          <a:endParaRPr lang="en-US" b="0" dirty="0">
            <a:latin typeface="Algerian" pitchFamily="82" charset="77"/>
          </a:endParaRPr>
        </a:p>
      </dgm:t>
    </dgm:pt>
    <dgm:pt modelId="{2F2C4E05-BFB4-B24D-917E-5E96AB3E7FC7}" type="parTrans" cxnId="{FBD9D19C-CCEA-C04D-812C-7BA138B68B97}">
      <dgm:prSet/>
      <dgm:spPr/>
      <dgm:t>
        <a:bodyPr/>
        <a:lstStyle/>
        <a:p>
          <a:endParaRPr lang="en-GB"/>
        </a:p>
      </dgm:t>
    </dgm:pt>
    <dgm:pt modelId="{77488567-F565-6541-A512-80FFCCB227B9}" type="sibTrans" cxnId="{FBD9D19C-CCEA-C04D-812C-7BA138B68B97}">
      <dgm:prSet/>
      <dgm:spPr/>
      <dgm:t>
        <a:bodyPr/>
        <a:lstStyle/>
        <a:p>
          <a:endParaRPr lang="en-GB"/>
        </a:p>
      </dgm:t>
    </dgm:pt>
    <dgm:pt modelId="{5DD46E1B-285A-2D40-826B-C376E8BB8AEA}">
      <dgm:prSet/>
      <dgm:spPr/>
      <dgm:t>
        <a:bodyPr/>
        <a:lstStyle/>
        <a:p>
          <a:r>
            <a:rPr lang="en-AU" b="0" dirty="0">
              <a:solidFill>
                <a:srgbClr val="C00000"/>
              </a:solidFill>
              <a:latin typeface="Algerian" pitchFamily="82" charset="77"/>
            </a:rPr>
            <a:t>Naskh by an Easier Law</a:t>
          </a:r>
          <a:endParaRPr lang="en-GB" b="0" dirty="0">
            <a:latin typeface="Algerian" pitchFamily="82" charset="77"/>
          </a:endParaRPr>
        </a:p>
      </dgm:t>
    </dgm:pt>
    <dgm:pt modelId="{8E969921-6D73-674B-BB05-F98ACA7020D4}" type="parTrans" cxnId="{6003693C-2256-1342-83AF-621B9782CE0C}">
      <dgm:prSet/>
      <dgm:spPr/>
      <dgm:t>
        <a:bodyPr/>
        <a:lstStyle/>
        <a:p>
          <a:endParaRPr lang="en-GB"/>
        </a:p>
      </dgm:t>
    </dgm:pt>
    <dgm:pt modelId="{971E5F73-EECF-9D49-A9C7-E945D36EE33A}" type="sibTrans" cxnId="{6003693C-2256-1342-83AF-621B9782CE0C}">
      <dgm:prSet/>
      <dgm:spPr/>
      <dgm:t>
        <a:bodyPr/>
        <a:lstStyle/>
        <a:p>
          <a:endParaRPr lang="en-GB"/>
        </a:p>
      </dgm:t>
    </dgm:pt>
    <dgm:pt modelId="{33E67F62-A070-7142-A13D-869F669C8A8E}" type="pres">
      <dgm:prSet presAssocID="{2A8B4B33-A427-C84A-8A0C-FDF9022AC5E6}" presName="linear" presStyleCnt="0">
        <dgm:presLayoutVars>
          <dgm:animLvl val="lvl"/>
          <dgm:resizeHandles val="exact"/>
        </dgm:presLayoutVars>
      </dgm:prSet>
      <dgm:spPr/>
      <dgm:t>
        <a:bodyPr/>
        <a:lstStyle/>
        <a:p>
          <a:endParaRPr lang="en-US"/>
        </a:p>
      </dgm:t>
    </dgm:pt>
    <dgm:pt modelId="{211F5688-1EAA-3D43-A9E0-AF3389EC4201}" type="pres">
      <dgm:prSet presAssocID="{25A090F0-7249-0342-96DA-DAB5BCC19E58}" presName="parentText" presStyleLbl="node1" presStyleIdx="0" presStyleCnt="4" custLinFactNeighborX="545" custLinFactNeighborY="-56594">
        <dgm:presLayoutVars>
          <dgm:chMax val="0"/>
          <dgm:bulletEnabled val="1"/>
        </dgm:presLayoutVars>
      </dgm:prSet>
      <dgm:spPr/>
      <dgm:t>
        <a:bodyPr/>
        <a:lstStyle/>
        <a:p>
          <a:endParaRPr lang="en-US"/>
        </a:p>
      </dgm:t>
    </dgm:pt>
    <dgm:pt modelId="{886ECA2A-6EC0-394C-9242-6703F430C711}" type="pres">
      <dgm:prSet presAssocID="{AE2E2E8C-3C51-BD42-B554-4281F094435C}" presName="spacer" presStyleCnt="0"/>
      <dgm:spPr/>
    </dgm:pt>
    <dgm:pt modelId="{AF1791F3-1C78-E646-BFDA-0351761AF6DA}" type="pres">
      <dgm:prSet presAssocID="{5DD46E1B-285A-2D40-826B-C376E8BB8AEA}" presName="parentText" presStyleLbl="node1" presStyleIdx="1" presStyleCnt="4">
        <dgm:presLayoutVars>
          <dgm:chMax val="0"/>
          <dgm:bulletEnabled val="1"/>
        </dgm:presLayoutVars>
      </dgm:prSet>
      <dgm:spPr/>
      <dgm:t>
        <a:bodyPr/>
        <a:lstStyle/>
        <a:p>
          <a:endParaRPr lang="en-US"/>
        </a:p>
      </dgm:t>
    </dgm:pt>
    <dgm:pt modelId="{EA6DEC45-F0DE-0346-A056-B2FB0E199067}" type="pres">
      <dgm:prSet presAssocID="{971E5F73-EECF-9D49-A9C7-E945D36EE33A}" presName="spacer" presStyleCnt="0"/>
      <dgm:spPr/>
    </dgm:pt>
    <dgm:pt modelId="{AF22D4A9-C707-4D4C-94A9-8E5BC7DFFBBD}" type="pres">
      <dgm:prSet presAssocID="{0F2AE453-3A0C-CB43-BF94-4B6ADC58100A}" presName="parentText" presStyleLbl="node1" presStyleIdx="2" presStyleCnt="4">
        <dgm:presLayoutVars>
          <dgm:chMax val="0"/>
          <dgm:bulletEnabled val="1"/>
        </dgm:presLayoutVars>
      </dgm:prSet>
      <dgm:spPr/>
      <dgm:t>
        <a:bodyPr/>
        <a:lstStyle/>
        <a:p>
          <a:endParaRPr lang="en-US"/>
        </a:p>
      </dgm:t>
    </dgm:pt>
    <dgm:pt modelId="{690E517B-4E30-5F41-A2B4-B410512DE0E3}" type="pres">
      <dgm:prSet presAssocID="{77488567-F565-6541-A512-80FFCCB227B9}" presName="spacer" presStyleCnt="0"/>
      <dgm:spPr/>
    </dgm:pt>
    <dgm:pt modelId="{6E2DEE9E-982C-1342-A540-E0313A7C37E1}" type="pres">
      <dgm:prSet presAssocID="{4DDB3B89-BE38-3541-BA54-83D473A9CAA0}" presName="parentText" presStyleLbl="node1" presStyleIdx="3" presStyleCnt="4">
        <dgm:presLayoutVars>
          <dgm:chMax val="0"/>
          <dgm:bulletEnabled val="1"/>
        </dgm:presLayoutVars>
      </dgm:prSet>
      <dgm:spPr/>
      <dgm:t>
        <a:bodyPr/>
        <a:lstStyle/>
        <a:p>
          <a:endParaRPr lang="en-US"/>
        </a:p>
      </dgm:t>
    </dgm:pt>
  </dgm:ptLst>
  <dgm:cxnLst>
    <dgm:cxn modelId="{9B23E78C-A7CA-AC41-A5F3-6B6391EA512C}" type="presOf" srcId="{4DDB3B89-BE38-3541-BA54-83D473A9CAA0}" destId="{6E2DEE9E-982C-1342-A540-E0313A7C37E1}" srcOrd="0" destOrd="0" presId="urn:microsoft.com/office/officeart/2005/8/layout/vList2"/>
    <dgm:cxn modelId="{080AC418-F104-E140-B855-9C7B83592C39}" type="presOf" srcId="{0F2AE453-3A0C-CB43-BF94-4B6ADC58100A}" destId="{AF22D4A9-C707-4D4C-94A9-8E5BC7DFFBBD}" srcOrd="0" destOrd="0" presId="urn:microsoft.com/office/officeart/2005/8/layout/vList2"/>
    <dgm:cxn modelId="{35892558-FAD2-2442-BEF1-419FE717B992}" srcId="{2A8B4B33-A427-C84A-8A0C-FDF9022AC5E6}" destId="{25A090F0-7249-0342-96DA-DAB5BCC19E58}" srcOrd="0" destOrd="0" parTransId="{35322B1A-4BFE-AA4D-BB84-3F01A9249951}" sibTransId="{AE2E2E8C-3C51-BD42-B554-4281F094435C}"/>
    <dgm:cxn modelId="{1AB65EFF-781B-524C-9A78-4F1B6B48C312}" type="presOf" srcId="{2A8B4B33-A427-C84A-8A0C-FDF9022AC5E6}" destId="{33E67F62-A070-7142-A13D-869F669C8A8E}" srcOrd="0" destOrd="0" presId="urn:microsoft.com/office/officeart/2005/8/layout/vList2"/>
    <dgm:cxn modelId="{05B6FCA1-0739-2C49-B285-AD6765E7BC16}" type="presOf" srcId="{25A090F0-7249-0342-96DA-DAB5BCC19E58}" destId="{211F5688-1EAA-3D43-A9E0-AF3389EC4201}" srcOrd="0" destOrd="0" presId="urn:microsoft.com/office/officeart/2005/8/layout/vList2"/>
    <dgm:cxn modelId="{FBD9D19C-CCEA-C04D-812C-7BA138B68B97}" srcId="{2A8B4B33-A427-C84A-8A0C-FDF9022AC5E6}" destId="{0F2AE453-3A0C-CB43-BF94-4B6ADC58100A}" srcOrd="2" destOrd="0" parTransId="{2F2C4E05-BFB4-B24D-917E-5E96AB3E7FC7}" sibTransId="{77488567-F565-6541-A512-80FFCCB227B9}"/>
    <dgm:cxn modelId="{CED05F4B-A3AA-9C4D-A350-A2A6491E82FD}" srcId="{2A8B4B33-A427-C84A-8A0C-FDF9022AC5E6}" destId="{4DDB3B89-BE38-3541-BA54-83D473A9CAA0}" srcOrd="3" destOrd="0" parTransId="{286B8498-D227-3440-9187-38E8D41CF029}" sibTransId="{62A945A8-1425-1947-B62B-94C6DC96F884}"/>
    <dgm:cxn modelId="{6003693C-2256-1342-83AF-621B9782CE0C}" srcId="{2A8B4B33-A427-C84A-8A0C-FDF9022AC5E6}" destId="{5DD46E1B-285A-2D40-826B-C376E8BB8AEA}" srcOrd="1" destOrd="0" parTransId="{8E969921-6D73-674B-BB05-F98ACA7020D4}" sibTransId="{971E5F73-EECF-9D49-A9C7-E945D36EE33A}"/>
    <dgm:cxn modelId="{0F05B303-BC0F-7649-9890-1A48EEFB17C3}" type="presOf" srcId="{5DD46E1B-285A-2D40-826B-C376E8BB8AEA}" destId="{AF1791F3-1C78-E646-BFDA-0351761AF6DA}" srcOrd="0" destOrd="0" presId="urn:microsoft.com/office/officeart/2005/8/layout/vList2"/>
    <dgm:cxn modelId="{18A91A83-E016-2849-9B60-81A312E61678}" type="presParOf" srcId="{33E67F62-A070-7142-A13D-869F669C8A8E}" destId="{211F5688-1EAA-3D43-A9E0-AF3389EC4201}" srcOrd="0" destOrd="0" presId="urn:microsoft.com/office/officeart/2005/8/layout/vList2"/>
    <dgm:cxn modelId="{FE12C27B-9C2F-6B47-BADA-3A328548A114}" type="presParOf" srcId="{33E67F62-A070-7142-A13D-869F669C8A8E}" destId="{886ECA2A-6EC0-394C-9242-6703F430C711}" srcOrd="1" destOrd="0" presId="urn:microsoft.com/office/officeart/2005/8/layout/vList2"/>
    <dgm:cxn modelId="{D969CC82-73D8-F045-A9AB-E8A9D948A652}" type="presParOf" srcId="{33E67F62-A070-7142-A13D-869F669C8A8E}" destId="{AF1791F3-1C78-E646-BFDA-0351761AF6DA}" srcOrd="2" destOrd="0" presId="urn:microsoft.com/office/officeart/2005/8/layout/vList2"/>
    <dgm:cxn modelId="{E5886E2C-6D2E-D24B-BFC2-6AC032231CA3}" type="presParOf" srcId="{33E67F62-A070-7142-A13D-869F669C8A8E}" destId="{EA6DEC45-F0DE-0346-A056-B2FB0E199067}" srcOrd="3" destOrd="0" presId="urn:microsoft.com/office/officeart/2005/8/layout/vList2"/>
    <dgm:cxn modelId="{D942E57F-C585-FC4B-ADD5-079C2937E081}" type="presParOf" srcId="{33E67F62-A070-7142-A13D-869F669C8A8E}" destId="{AF22D4A9-C707-4D4C-94A9-8E5BC7DFFBBD}" srcOrd="4" destOrd="0" presId="urn:microsoft.com/office/officeart/2005/8/layout/vList2"/>
    <dgm:cxn modelId="{BAF27DC7-8E9E-5140-AEF1-8A2A982CBF47}" type="presParOf" srcId="{33E67F62-A070-7142-A13D-869F669C8A8E}" destId="{690E517B-4E30-5F41-A2B4-B410512DE0E3}" srcOrd="5" destOrd="0" presId="urn:microsoft.com/office/officeart/2005/8/layout/vList2"/>
    <dgm:cxn modelId="{3316FB99-2A8F-9041-BA13-5323B0E84E99}" type="presParOf" srcId="{33E67F62-A070-7142-A13D-869F669C8A8E}" destId="{6E2DEE9E-982C-1342-A540-E0313A7C37E1}" srcOrd="6" destOrd="0" presId="urn:microsoft.com/office/officeart/2005/8/layout/vList2"/>
  </dgm:cxnLst>
  <dgm:bg>
    <a:solidFill>
      <a:schemeClr val="accent1">
        <a:lumMod val="20000"/>
        <a:lumOff val="80000"/>
      </a:schemeClr>
    </a:solidFill>
  </dgm:bg>
  <dgm:whole>
    <a:ln>
      <a:solidFill>
        <a:srgbClr val="C00000"/>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91.xml><?xml version="1.0" encoding="utf-8"?>
<dgm:dataModel xmlns:dgm="http://schemas.openxmlformats.org/drawingml/2006/diagram" xmlns:a="http://schemas.openxmlformats.org/drawingml/2006/main">
  <dgm:ptLst>
    <dgm:pt modelId="{12B5D91D-6042-4100-80F0-A045E15220C7}"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1CFA8AAA-8988-46EF-8FA2-5F56FD0589E1}">
      <dgm:prSet custT="1"/>
      <dgm:spPr/>
      <dgm:t>
        <a:bodyPr/>
        <a:lstStyle/>
        <a:p>
          <a:r>
            <a:rPr lang="en-AU" sz="2000" b="1"/>
            <a:t>Ibn Hazm ath-Thaahiree (d. 932 CE/320 AH), </a:t>
          </a:r>
          <a:r>
            <a:rPr lang="ar-SA" sz="2000" b="1"/>
            <a:t>ابن حمزة الظاهري</a:t>
          </a:r>
          <a:endParaRPr lang="en-US" sz="2000"/>
        </a:p>
      </dgm:t>
    </dgm:pt>
    <dgm:pt modelId="{848B77C6-D864-4AD9-B499-BEADBF124B07}" type="parTrans" cxnId="{C4E6A6AB-3EA5-43C7-A2E8-6419D1195B62}">
      <dgm:prSet/>
      <dgm:spPr/>
      <dgm:t>
        <a:bodyPr/>
        <a:lstStyle/>
        <a:p>
          <a:endParaRPr lang="en-US"/>
        </a:p>
      </dgm:t>
    </dgm:pt>
    <dgm:pt modelId="{7B02ED52-2ABC-41B7-BBEA-FAC8B49DA7EC}" type="sibTrans" cxnId="{C4E6A6AB-3EA5-43C7-A2E8-6419D1195B62}">
      <dgm:prSet/>
      <dgm:spPr/>
      <dgm:t>
        <a:bodyPr/>
        <a:lstStyle/>
        <a:p>
          <a:endParaRPr lang="en-US"/>
        </a:p>
      </dgm:t>
    </dgm:pt>
    <dgm:pt modelId="{F13A807A-95D8-4067-843B-410C138188DB}">
      <dgm:prSet custT="1"/>
      <dgm:spPr/>
      <dgm:t>
        <a:bodyPr/>
        <a:lstStyle/>
        <a:p>
          <a:r>
            <a:rPr lang="en-AU" sz="2000" b="1" dirty="0"/>
            <a:t>An-</a:t>
          </a:r>
          <a:r>
            <a:rPr lang="en-AU" sz="2000" b="1" dirty="0" err="1"/>
            <a:t>Naasikh</a:t>
          </a:r>
          <a:r>
            <a:rPr lang="en-AU" sz="2000" b="1" dirty="0"/>
            <a:t> </a:t>
          </a:r>
          <a:r>
            <a:rPr lang="en-AU" sz="2000" b="1" dirty="0" err="1"/>
            <a:t>wa</a:t>
          </a:r>
          <a:r>
            <a:rPr lang="en-AU" sz="2000" b="1" dirty="0"/>
            <a:t> al-Mansookh by Ahmad ibn Muhammad an-</a:t>
          </a:r>
          <a:r>
            <a:rPr lang="en-AU" sz="2000" b="1" dirty="0" err="1"/>
            <a:t>Nahhaas</a:t>
          </a:r>
          <a:r>
            <a:rPr lang="en-AU" sz="2000" b="1" dirty="0"/>
            <a:t> (d. 950 CE/338 AH), </a:t>
          </a:r>
          <a:r>
            <a:rPr lang="ar-SA" sz="2000" b="1" dirty="0"/>
            <a:t>كتاب الناسخ والمنسوخ أبي جعفر النحاس</a:t>
          </a:r>
          <a:endParaRPr lang="en-US" sz="2000" dirty="0"/>
        </a:p>
      </dgm:t>
    </dgm:pt>
    <dgm:pt modelId="{FB436E89-08BF-438C-9B36-B8C2143AE32C}" type="parTrans" cxnId="{43C710CC-F572-47A0-9945-65C411F528DC}">
      <dgm:prSet/>
      <dgm:spPr/>
      <dgm:t>
        <a:bodyPr/>
        <a:lstStyle/>
        <a:p>
          <a:endParaRPr lang="en-US"/>
        </a:p>
      </dgm:t>
    </dgm:pt>
    <dgm:pt modelId="{E2795F0D-5DEC-4702-A3AA-FDA4BB500F77}" type="sibTrans" cxnId="{43C710CC-F572-47A0-9945-65C411F528DC}">
      <dgm:prSet/>
      <dgm:spPr/>
      <dgm:t>
        <a:bodyPr/>
        <a:lstStyle/>
        <a:p>
          <a:endParaRPr lang="en-US"/>
        </a:p>
      </dgm:t>
    </dgm:pt>
    <dgm:pt modelId="{E60AE2AC-EF0A-4BCD-BCD3-D07C366FDD9F}">
      <dgm:prSet custT="1"/>
      <dgm:spPr/>
      <dgm:t>
        <a:bodyPr/>
        <a:lstStyle/>
        <a:p>
          <a:r>
            <a:rPr lang="en-AU" sz="2000" b="1"/>
            <a:t>Makee ibn Abee Taalib (d. 1046 CE/ 437AH) </a:t>
          </a:r>
          <a:r>
            <a:rPr lang="en-US" sz="2000" b="1" i="0"/>
            <a:t>الإيضاح لناسخ القرآن ومنسوخه، للإمام أبي محمد مكي بن أبي طالب القيسي</a:t>
          </a:r>
          <a:r>
            <a:rPr lang="en-US" sz="2000" b="1"/>
            <a:t/>
          </a:r>
          <a:br>
            <a:rPr lang="en-US" sz="2000" b="1"/>
          </a:br>
          <a:endParaRPr lang="en-US" sz="2000"/>
        </a:p>
      </dgm:t>
    </dgm:pt>
    <dgm:pt modelId="{407FEC47-8630-4926-A372-721BB876F062}" type="parTrans" cxnId="{1411F38A-3158-49A5-81EF-672F3D25F191}">
      <dgm:prSet/>
      <dgm:spPr/>
      <dgm:t>
        <a:bodyPr/>
        <a:lstStyle/>
        <a:p>
          <a:endParaRPr lang="en-US"/>
        </a:p>
      </dgm:t>
    </dgm:pt>
    <dgm:pt modelId="{CD58D215-DB30-4FCB-ADEF-084A3AB3F6B5}" type="sibTrans" cxnId="{1411F38A-3158-49A5-81EF-672F3D25F191}">
      <dgm:prSet/>
      <dgm:spPr/>
      <dgm:t>
        <a:bodyPr/>
        <a:lstStyle/>
        <a:p>
          <a:endParaRPr lang="en-US"/>
        </a:p>
      </dgm:t>
    </dgm:pt>
    <dgm:pt modelId="{EEB33111-A3B9-477E-97E0-9CA149E843A2}">
      <dgm:prSet custT="1"/>
      <dgm:spPr/>
      <dgm:t>
        <a:bodyPr/>
        <a:lstStyle/>
        <a:p>
          <a:r>
            <a:rPr lang="en-AU" sz="2000" b="1"/>
            <a:t>Ibn al-Jawzee (d. 1201 CE/597 AH).452 </a:t>
          </a:r>
          <a:r>
            <a:rPr lang="en-US" sz="2000" b="1" i="0"/>
            <a:t>المصفى بأكف أهل الرسوخ من علم الناسخ والمنسوخ لابن الجوزي</a:t>
          </a:r>
          <a:r>
            <a:rPr lang="en-US" sz="2000" b="1"/>
            <a:t/>
          </a:r>
          <a:br>
            <a:rPr lang="en-US" sz="2000" b="1"/>
          </a:br>
          <a:r>
            <a:rPr lang="en-AU" sz="2000" b="1"/>
            <a:t> </a:t>
          </a:r>
          <a:endParaRPr lang="en-US" sz="2000"/>
        </a:p>
      </dgm:t>
    </dgm:pt>
    <dgm:pt modelId="{105A97B3-555A-4249-A4A1-3B3376726D64}" type="parTrans" cxnId="{3FED35B0-CFD9-4FB8-8401-24BB7C739BDA}">
      <dgm:prSet/>
      <dgm:spPr/>
      <dgm:t>
        <a:bodyPr/>
        <a:lstStyle/>
        <a:p>
          <a:endParaRPr lang="en-US"/>
        </a:p>
      </dgm:t>
    </dgm:pt>
    <dgm:pt modelId="{2627475E-F65A-4347-855E-D2D17092E533}" type="sibTrans" cxnId="{3FED35B0-CFD9-4FB8-8401-24BB7C739BDA}">
      <dgm:prSet/>
      <dgm:spPr/>
      <dgm:t>
        <a:bodyPr/>
        <a:lstStyle/>
        <a:p>
          <a:endParaRPr lang="en-US"/>
        </a:p>
      </dgm:t>
    </dgm:pt>
    <dgm:pt modelId="{ECC771BB-580B-4307-8511-54EB870D4304}">
      <dgm:prSet custT="1"/>
      <dgm:spPr/>
      <dgm:t>
        <a:bodyPr/>
        <a:lstStyle/>
        <a:p>
          <a:r>
            <a:rPr lang="en-AU" sz="2000" b="1" i="0"/>
            <a:t>Alshanqeetii</a:t>
          </a:r>
          <a:r>
            <a:rPr lang="ar-SA" sz="2000" b="1" i="0"/>
            <a:t>أ</a:t>
          </a:r>
          <a:r>
            <a:rPr lang="en-US" sz="2000" b="1" i="0"/>
            <a:t>ضواء البيان في إيضاح القرآن بالقرآن للشنقيطي</a:t>
          </a:r>
          <a:r>
            <a:rPr lang="en-US" sz="2000" b="1"/>
            <a:t/>
          </a:r>
          <a:br>
            <a:rPr lang="en-US" sz="2000" b="1"/>
          </a:br>
          <a:r>
            <a:rPr lang="en-US" sz="2000" b="1"/>
            <a:t/>
          </a:r>
          <a:br>
            <a:rPr lang="en-US" sz="2000" b="1"/>
          </a:br>
          <a:endParaRPr lang="en-US" sz="2000"/>
        </a:p>
      </dgm:t>
    </dgm:pt>
    <dgm:pt modelId="{2694A6F8-C58E-4A73-AEA0-436935CED289}" type="parTrans" cxnId="{7B82043D-5FD3-4518-BF63-3523B935223C}">
      <dgm:prSet/>
      <dgm:spPr/>
      <dgm:t>
        <a:bodyPr/>
        <a:lstStyle/>
        <a:p>
          <a:endParaRPr lang="en-US"/>
        </a:p>
      </dgm:t>
    </dgm:pt>
    <dgm:pt modelId="{85CC785F-A549-445F-BCC4-A96BB1BDAB21}" type="sibTrans" cxnId="{7B82043D-5FD3-4518-BF63-3523B935223C}">
      <dgm:prSet/>
      <dgm:spPr/>
      <dgm:t>
        <a:bodyPr/>
        <a:lstStyle/>
        <a:p>
          <a:endParaRPr lang="en-US"/>
        </a:p>
      </dgm:t>
    </dgm:pt>
    <dgm:pt modelId="{57E5FF66-9293-394A-B336-9505BDA07A44}">
      <dgm:prSet custT="1"/>
      <dgm:spPr/>
      <dgm:t>
        <a:bodyPr/>
        <a:lstStyle/>
        <a:p>
          <a:r>
            <a:rPr lang="en-AU" sz="2000" b="1" dirty="0"/>
            <a:t>An-</a:t>
          </a:r>
          <a:r>
            <a:rPr lang="en-AU" sz="2000" b="1" dirty="0" err="1"/>
            <a:t>Naasikh</a:t>
          </a:r>
          <a:r>
            <a:rPr lang="en-AU" sz="2000" b="1" dirty="0"/>
            <a:t> </a:t>
          </a:r>
          <a:r>
            <a:rPr lang="en-AU" sz="2000" b="1" dirty="0" err="1"/>
            <a:t>wa</a:t>
          </a:r>
          <a:r>
            <a:rPr lang="en-AU" sz="2000" b="1" dirty="0"/>
            <a:t> al-Mansookh fee </a:t>
          </a:r>
          <a:r>
            <a:rPr lang="en-AU" sz="2000" b="1" dirty="0" err="1"/>
            <a:t>Kitaab</a:t>
          </a:r>
          <a:r>
            <a:rPr lang="en-AU" sz="2000" b="1" dirty="0"/>
            <a:t> Allah, by </a:t>
          </a:r>
          <a:r>
            <a:rPr lang="en-AU" sz="2000" b="1" dirty="0" err="1"/>
            <a:t>Qataadah</a:t>
          </a:r>
          <a:r>
            <a:rPr lang="en-AU" sz="2000" b="1" dirty="0"/>
            <a:t> ibn </a:t>
          </a:r>
          <a:r>
            <a:rPr lang="en-AU" sz="2000" b="1" dirty="0" err="1"/>
            <a:t>Di‘aamah</a:t>
          </a:r>
          <a:r>
            <a:rPr lang="en-AU" sz="2000" b="1" dirty="0"/>
            <a:t> (d. 737 CE/118 AH), a prominent hadeeth scholar from among the </a:t>
          </a:r>
          <a:r>
            <a:rPr lang="en-AU" sz="2000" b="1" dirty="0" err="1"/>
            <a:t>taabi‘een</a:t>
          </a:r>
          <a:r>
            <a:rPr lang="en-AU" sz="2000" b="1" dirty="0"/>
            <a:t> </a:t>
          </a:r>
          <a:r>
            <a:rPr lang="ar-SA" sz="2000" b="1" dirty="0"/>
            <a:t>الناسخ والمنسوخ </a:t>
          </a:r>
          <a:r>
            <a:rPr lang="en-US" sz="2000" b="1" i="0" dirty="0" err="1"/>
            <a:t>قتادة</a:t>
          </a:r>
          <a:r>
            <a:rPr lang="en-US" sz="2000" b="1" i="0" dirty="0"/>
            <a:t> </a:t>
          </a:r>
          <a:r>
            <a:rPr lang="en-US" sz="2000" b="1" i="0" dirty="0" err="1"/>
            <a:t>بن</a:t>
          </a:r>
          <a:r>
            <a:rPr lang="en-US" sz="2000" b="1" i="0" dirty="0"/>
            <a:t> </a:t>
          </a:r>
          <a:r>
            <a:rPr lang="en-US" sz="2000" b="1" i="0" dirty="0" err="1"/>
            <a:t>دعامة</a:t>
          </a:r>
          <a:r>
            <a:rPr lang="en-US" sz="2000" b="1" i="0" dirty="0"/>
            <a:t> </a:t>
          </a:r>
          <a:endParaRPr lang="en-US" sz="2000" dirty="0"/>
        </a:p>
      </dgm:t>
    </dgm:pt>
    <dgm:pt modelId="{1546424C-43EB-CD45-8C4B-35B3728AAA81}" type="parTrans" cxnId="{CA393976-8133-3C40-AC67-E9AC5BFCB7B1}">
      <dgm:prSet/>
      <dgm:spPr/>
      <dgm:t>
        <a:bodyPr/>
        <a:lstStyle/>
        <a:p>
          <a:endParaRPr lang="en-GB"/>
        </a:p>
      </dgm:t>
    </dgm:pt>
    <dgm:pt modelId="{C1275B3D-8B5D-5F41-BCF7-0411AB9049E6}" type="sibTrans" cxnId="{CA393976-8133-3C40-AC67-E9AC5BFCB7B1}">
      <dgm:prSet/>
      <dgm:spPr/>
      <dgm:t>
        <a:bodyPr/>
        <a:lstStyle/>
        <a:p>
          <a:endParaRPr lang="en-GB"/>
        </a:p>
      </dgm:t>
    </dgm:pt>
    <dgm:pt modelId="{14A5C5F1-B7EE-5A4E-A844-3CB017A21162}" type="pres">
      <dgm:prSet presAssocID="{12B5D91D-6042-4100-80F0-A045E15220C7}" presName="vert0" presStyleCnt="0">
        <dgm:presLayoutVars>
          <dgm:dir/>
          <dgm:animOne val="branch"/>
          <dgm:animLvl val="lvl"/>
        </dgm:presLayoutVars>
      </dgm:prSet>
      <dgm:spPr/>
      <dgm:t>
        <a:bodyPr/>
        <a:lstStyle/>
        <a:p>
          <a:endParaRPr lang="en-US"/>
        </a:p>
      </dgm:t>
    </dgm:pt>
    <dgm:pt modelId="{EF32679C-DE1C-4440-8712-F04323FC8E1C}" type="pres">
      <dgm:prSet presAssocID="{57E5FF66-9293-394A-B336-9505BDA07A44}" presName="thickLine" presStyleLbl="alignNode1" presStyleIdx="0" presStyleCnt="6"/>
      <dgm:spPr/>
    </dgm:pt>
    <dgm:pt modelId="{9992872B-A51C-6C4E-A39E-FB69B8E46D5A}" type="pres">
      <dgm:prSet presAssocID="{57E5FF66-9293-394A-B336-9505BDA07A44}" presName="horz1" presStyleCnt="0"/>
      <dgm:spPr/>
    </dgm:pt>
    <dgm:pt modelId="{22492620-ACA9-404D-8461-E2A9E5B85882}" type="pres">
      <dgm:prSet presAssocID="{57E5FF66-9293-394A-B336-9505BDA07A44}" presName="tx1" presStyleLbl="revTx" presStyleIdx="0" presStyleCnt="6"/>
      <dgm:spPr/>
      <dgm:t>
        <a:bodyPr/>
        <a:lstStyle/>
        <a:p>
          <a:endParaRPr lang="en-US"/>
        </a:p>
      </dgm:t>
    </dgm:pt>
    <dgm:pt modelId="{DE7B06E9-C99A-5042-9B72-92915ADABAD5}" type="pres">
      <dgm:prSet presAssocID="{57E5FF66-9293-394A-B336-9505BDA07A44}" presName="vert1" presStyleCnt="0"/>
      <dgm:spPr/>
    </dgm:pt>
    <dgm:pt modelId="{15050049-0C4D-F24D-B8E2-FB7A15B5F52E}" type="pres">
      <dgm:prSet presAssocID="{1CFA8AAA-8988-46EF-8FA2-5F56FD0589E1}" presName="thickLine" presStyleLbl="alignNode1" presStyleIdx="1" presStyleCnt="6"/>
      <dgm:spPr/>
    </dgm:pt>
    <dgm:pt modelId="{B40256CB-1728-8240-8385-89FA84352126}" type="pres">
      <dgm:prSet presAssocID="{1CFA8AAA-8988-46EF-8FA2-5F56FD0589E1}" presName="horz1" presStyleCnt="0"/>
      <dgm:spPr/>
    </dgm:pt>
    <dgm:pt modelId="{48F1C4DD-4E67-0642-82F8-0CA8DB02AB68}" type="pres">
      <dgm:prSet presAssocID="{1CFA8AAA-8988-46EF-8FA2-5F56FD0589E1}" presName="tx1" presStyleLbl="revTx" presStyleIdx="1" presStyleCnt="6"/>
      <dgm:spPr/>
      <dgm:t>
        <a:bodyPr/>
        <a:lstStyle/>
        <a:p>
          <a:endParaRPr lang="en-US"/>
        </a:p>
      </dgm:t>
    </dgm:pt>
    <dgm:pt modelId="{0A6B1CDD-783D-0D4B-947D-7DB79F57192A}" type="pres">
      <dgm:prSet presAssocID="{1CFA8AAA-8988-46EF-8FA2-5F56FD0589E1}" presName="vert1" presStyleCnt="0"/>
      <dgm:spPr/>
    </dgm:pt>
    <dgm:pt modelId="{A9CFA4FC-8B71-3645-B919-032CD6EDC4AA}" type="pres">
      <dgm:prSet presAssocID="{F13A807A-95D8-4067-843B-410C138188DB}" presName="thickLine" presStyleLbl="alignNode1" presStyleIdx="2" presStyleCnt="6"/>
      <dgm:spPr/>
    </dgm:pt>
    <dgm:pt modelId="{D1CA5779-7749-C14E-A955-B94A336D50F2}" type="pres">
      <dgm:prSet presAssocID="{F13A807A-95D8-4067-843B-410C138188DB}" presName="horz1" presStyleCnt="0"/>
      <dgm:spPr/>
    </dgm:pt>
    <dgm:pt modelId="{82BAF70A-174F-3448-A767-5BAF88E4112A}" type="pres">
      <dgm:prSet presAssocID="{F13A807A-95D8-4067-843B-410C138188DB}" presName="tx1" presStyleLbl="revTx" presStyleIdx="2" presStyleCnt="6"/>
      <dgm:spPr/>
      <dgm:t>
        <a:bodyPr/>
        <a:lstStyle/>
        <a:p>
          <a:endParaRPr lang="en-US"/>
        </a:p>
      </dgm:t>
    </dgm:pt>
    <dgm:pt modelId="{DB73431E-E1C9-F548-B7E7-0781DE18EC63}" type="pres">
      <dgm:prSet presAssocID="{F13A807A-95D8-4067-843B-410C138188DB}" presName="vert1" presStyleCnt="0"/>
      <dgm:spPr/>
    </dgm:pt>
    <dgm:pt modelId="{4DE20A12-A3C4-1B4A-B950-32D135E1C5B8}" type="pres">
      <dgm:prSet presAssocID="{E60AE2AC-EF0A-4BCD-BCD3-D07C366FDD9F}" presName="thickLine" presStyleLbl="alignNode1" presStyleIdx="3" presStyleCnt="6"/>
      <dgm:spPr/>
    </dgm:pt>
    <dgm:pt modelId="{E8961F9D-D6E0-1542-938F-D3E64984CA50}" type="pres">
      <dgm:prSet presAssocID="{E60AE2AC-EF0A-4BCD-BCD3-D07C366FDD9F}" presName="horz1" presStyleCnt="0"/>
      <dgm:spPr/>
    </dgm:pt>
    <dgm:pt modelId="{C7BE4C34-7BED-104C-B405-7B225D2A99C3}" type="pres">
      <dgm:prSet presAssocID="{E60AE2AC-EF0A-4BCD-BCD3-D07C366FDD9F}" presName="tx1" presStyleLbl="revTx" presStyleIdx="3" presStyleCnt="6"/>
      <dgm:spPr/>
      <dgm:t>
        <a:bodyPr/>
        <a:lstStyle/>
        <a:p>
          <a:endParaRPr lang="en-US"/>
        </a:p>
      </dgm:t>
    </dgm:pt>
    <dgm:pt modelId="{64CB750B-0E81-5042-8B1C-DFF4600489E4}" type="pres">
      <dgm:prSet presAssocID="{E60AE2AC-EF0A-4BCD-BCD3-D07C366FDD9F}" presName="vert1" presStyleCnt="0"/>
      <dgm:spPr/>
    </dgm:pt>
    <dgm:pt modelId="{3C2F6C2B-D8DA-AD47-A83E-8AD1F6A2337B}" type="pres">
      <dgm:prSet presAssocID="{EEB33111-A3B9-477E-97E0-9CA149E843A2}" presName="thickLine" presStyleLbl="alignNode1" presStyleIdx="4" presStyleCnt="6"/>
      <dgm:spPr/>
    </dgm:pt>
    <dgm:pt modelId="{75B0D7C4-39CE-8542-9292-8B8530749C86}" type="pres">
      <dgm:prSet presAssocID="{EEB33111-A3B9-477E-97E0-9CA149E843A2}" presName="horz1" presStyleCnt="0"/>
      <dgm:spPr/>
    </dgm:pt>
    <dgm:pt modelId="{F5FA1DED-F27A-614F-BDAC-765026E3042F}" type="pres">
      <dgm:prSet presAssocID="{EEB33111-A3B9-477E-97E0-9CA149E843A2}" presName="tx1" presStyleLbl="revTx" presStyleIdx="4" presStyleCnt="6"/>
      <dgm:spPr/>
      <dgm:t>
        <a:bodyPr/>
        <a:lstStyle/>
        <a:p>
          <a:endParaRPr lang="en-US"/>
        </a:p>
      </dgm:t>
    </dgm:pt>
    <dgm:pt modelId="{DBA10C56-8D92-7B4D-9C51-196F58D4F764}" type="pres">
      <dgm:prSet presAssocID="{EEB33111-A3B9-477E-97E0-9CA149E843A2}" presName="vert1" presStyleCnt="0"/>
      <dgm:spPr/>
    </dgm:pt>
    <dgm:pt modelId="{5EA69A9B-F0E8-6C44-8B81-7F68EA2496B8}" type="pres">
      <dgm:prSet presAssocID="{ECC771BB-580B-4307-8511-54EB870D4304}" presName="thickLine" presStyleLbl="alignNode1" presStyleIdx="5" presStyleCnt="6"/>
      <dgm:spPr/>
    </dgm:pt>
    <dgm:pt modelId="{FC99626C-A56A-2140-9D38-4364F905FE8A}" type="pres">
      <dgm:prSet presAssocID="{ECC771BB-580B-4307-8511-54EB870D4304}" presName="horz1" presStyleCnt="0"/>
      <dgm:spPr/>
    </dgm:pt>
    <dgm:pt modelId="{4B3D0C90-9D21-F947-9FD5-6677FC007D8B}" type="pres">
      <dgm:prSet presAssocID="{ECC771BB-580B-4307-8511-54EB870D4304}" presName="tx1" presStyleLbl="revTx" presStyleIdx="5" presStyleCnt="6"/>
      <dgm:spPr/>
      <dgm:t>
        <a:bodyPr/>
        <a:lstStyle/>
        <a:p>
          <a:endParaRPr lang="en-US"/>
        </a:p>
      </dgm:t>
    </dgm:pt>
    <dgm:pt modelId="{17F3635B-68FC-304F-9641-5EAC44B15C50}" type="pres">
      <dgm:prSet presAssocID="{ECC771BB-580B-4307-8511-54EB870D4304}" presName="vert1" presStyleCnt="0"/>
      <dgm:spPr/>
    </dgm:pt>
  </dgm:ptLst>
  <dgm:cxnLst>
    <dgm:cxn modelId="{43C710CC-F572-47A0-9945-65C411F528DC}" srcId="{12B5D91D-6042-4100-80F0-A045E15220C7}" destId="{F13A807A-95D8-4067-843B-410C138188DB}" srcOrd="2" destOrd="0" parTransId="{FB436E89-08BF-438C-9B36-B8C2143AE32C}" sibTransId="{E2795F0D-5DEC-4702-A3AA-FDA4BB500F77}"/>
    <dgm:cxn modelId="{94438FDC-5D38-ED4E-80F8-198F586545A4}" type="presOf" srcId="{E60AE2AC-EF0A-4BCD-BCD3-D07C366FDD9F}" destId="{C7BE4C34-7BED-104C-B405-7B225D2A99C3}" srcOrd="0" destOrd="0" presId="urn:microsoft.com/office/officeart/2008/layout/LinedList"/>
    <dgm:cxn modelId="{C4E6A6AB-3EA5-43C7-A2E8-6419D1195B62}" srcId="{12B5D91D-6042-4100-80F0-A045E15220C7}" destId="{1CFA8AAA-8988-46EF-8FA2-5F56FD0589E1}" srcOrd="1" destOrd="0" parTransId="{848B77C6-D864-4AD9-B499-BEADBF124B07}" sibTransId="{7B02ED52-2ABC-41B7-BBEA-FAC8B49DA7EC}"/>
    <dgm:cxn modelId="{59A26C22-CFD3-A547-BBC0-9A22996C6B3C}" type="presOf" srcId="{EEB33111-A3B9-477E-97E0-9CA149E843A2}" destId="{F5FA1DED-F27A-614F-BDAC-765026E3042F}" srcOrd="0" destOrd="0" presId="urn:microsoft.com/office/officeart/2008/layout/LinedList"/>
    <dgm:cxn modelId="{7B82043D-5FD3-4518-BF63-3523B935223C}" srcId="{12B5D91D-6042-4100-80F0-A045E15220C7}" destId="{ECC771BB-580B-4307-8511-54EB870D4304}" srcOrd="5" destOrd="0" parTransId="{2694A6F8-C58E-4A73-AEA0-436935CED289}" sibTransId="{85CC785F-A549-445F-BCC4-A96BB1BDAB21}"/>
    <dgm:cxn modelId="{1411F38A-3158-49A5-81EF-672F3D25F191}" srcId="{12B5D91D-6042-4100-80F0-A045E15220C7}" destId="{E60AE2AC-EF0A-4BCD-BCD3-D07C366FDD9F}" srcOrd="3" destOrd="0" parTransId="{407FEC47-8630-4926-A372-721BB876F062}" sibTransId="{CD58D215-DB30-4FCB-ADEF-084A3AB3F6B5}"/>
    <dgm:cxn modelId="{CA393976-8133-3C40-AC67-E9AC5BFCB7B1}" srcId="{12B5D91D-6042-4100-80F0-A045E15220C7}" destId="{57E5FF66-9293-394A-B336-9505BDA07A44}" srcOrd="0" destOrd="0" parTransId="{1546424C-43EB-CD45-8C4B-35B3728AAA81}" sibTransId="{C1275B3D-8B5D-5F41-BCF7-0411AB9049E6}"/>
    <dgm:cxn modelId="{AC46FB5A-73B2-EB49-8C7E-035DF612F25F}" type="presOf" srcId="{ECC771BB-580B-4307-8511-54EB870D4304}" destId="{4B3D0C90-9D21-F947-9FD5-6677FC007D8B}" srcOrd="0" destOrd="0" presId="urn:microsoft.com/office/officeart/2008/layout/LinedList"/>
    <dgm:cxn modelId="{AD31304D-157E-E246-8C74-36000BCC10CC}" type="presOf" srcId="{12B5D91D-6042-4100-80F0-A045E15220C7}" destId="{14A5C5F1-B7EE-5A4E-A844-3CB017A21162}" srcOrd="0" destOrd="0" presId="urn:microsoft.com/office/officeart/2008/layout/LinedList"/>
    <dgm:cxn modelId="{C83E4065-2274-1B4D-8EE5-175D5328C7C1}" type="presOf" srcId="{57E5FF66-9293-394A-B336-9505BDA07A44}" destId="{22492620-ACA9-404D-8461-E2A9E5B85882}" srcOrd="0" destOrd="0" presId="urn:microsoft.com/office/officeart/2008/layout/LinedList"/>
    <dgm:cxn modelId="{62545FF9-F4BE-104F-896A-4A98B547B864}" type="presOf" srcId="{F13A807A-95D8-4067-843B-410C138188DB}" destId="{82BAF70A-174F-3448-A767-5BAF88E4112A}" srcOrd="0" destOrd="0" presId="urn:microsoft.com/office/officeart/2008/layout/LinedList"/>
    <dgm:cxn modelId="{3FED35B0-CFD9-4FB8-8401-24BB7C739BDA}" srcId="{12B5D91D-6042-4100-80F0-A045E15220C7}" destId="{EEB33111-A3B9-477E-97E0-9CA149E843A2}" srcOrd="4" destOrd="0" parTransId="{105A97B3-555A-4249-A4A1-3B3376726D64}" sibTransId="{2627475E-F65A-4347-855E-D2D17092E533}"/>
    <dgm:cxn modelId="{4B0C9CAF-509B-3D41-BBD6-FC4AB2D36696}" type="presOf" srcId="{1CFA8AAA-8988-46EF-8FA2-5F56FD0589E1}" destId="{48F1C4DD-4E67-0642-82F8-0CA8DB02AB68}" srcOrd="0" destOrd="0" presId="urn:microsoft.com/office/officeart/2008/layout/LinedList"/>
    <dgm:cxn modelId="{26E14E30-3829-C44F-A9FE-492535383BAB}" type="presParOf" srcId="{14A5C5F1-B7EE-5A4E-A844-3CB017A21162}" destId="{EF32679C-DE1C-4440-8712-F04323FC8E1C}" srcOrd="0" destOrd="0" presId="urn:microsoft.com/office/officeart/2008/layout/LinedList"/>
    <dgm:cxn modelId="{41949BAF-00FE-3A45-B44D-195BA9DAEDA4}" type="presParOf" srcId="{14A5C5F1-B7EE-5A4E-A844-3CB017A21162}" destId="{9992872B-A51C-6C4E-A39E-FB69B8E46D5A}" srcOrd="1" destOrd="0" presId="urn:microsoft.com/office/officeart/2008/layout/LinedList"/>
    <dgm:cxn modelId="{6B9880F9-BC90-324A-9CE2-BB0B9524AC78}" type="presParOf" srcId="{9992872B-A51C-6C4E-A39E-FB69B8E46D5A}" destId="{22492620-ACA9-404D-8461-E2A9E5B85882}" srcOrd="0" destOrd="0" presId="urn:microsoft.com/office/officeart/2008/layout/LinedList"/>
    <dgm:cxn modelId="{1060677B-5D5D-AD4C-9EE2-9B2B4CB0214C}" type="presParOf" srcId="{9992872B-A51C-6C4E-A39E-FB69B8E46D5A}" destId="{DE7B06E9-C99A-5042-9B72-92915ADABAD5}" srcOrd="1" destOrd="0" presId="urn:microsoft.com/office/officeart/2008/layout/LinedList"/>
    <dgm:cxn modelId="{B9349F62-EE6E-C24A-B3FC-BCB13BC34896}" type="presParOf" srcId="{14A5C5F1-B7EE-5A4E-A844-3CB017A21162}" destId="{15050049-0C4D-F24D-B8E2-FB7A15B5F52E}" srcOrd="2" destOrd="0" presId="urn:microsoft.com/office/officeart/2008/layout/LinedList"/>
    <dgm:cxn modelId="{DA43A516-CF25-104B-989F-9E20631A9EC2}" type="presParOf" srcId="{14A5C5F1-B7EE-5A4E-A844-3CB017A21162}" destId="{B40256CB-1728-8240-8385-89FA84352126}" srcOrd="3" destOrd="0" presId="urn:microsoft.com/office/officeart/2008/layout/LinedList"/>
    <dgm:cxn modelId="{E19D00B1-AA17-B84F-B031-A0D394BC4E2E}" type="presParOf" srcId="{B40256CB-1728-8240-8385-89FA84352126}" destId="{48F1C4DD-4E67-0642-82F8-0CA8DB02AB68}" srcOrd="0" destOrd="0" presId="urn:microsoft.com/office/officeart/2008/layout/LinedList"/>
    <dgm:cxn modelId="{019EAF4A-28E5-D946-A3C8-6CB9BFEE5CF5}" type="presParOf" srcId="{B40256CB-1728-8240-8385-89FA84352126}" destId="{0A6B1CDD-783D-0D4B-947D-7DB79F57192A}" srcOrd="1" destOrd="0" presId="urn:microsoft.com/office/officeart/2008/layout/LinedList"/>
    <dgm:cxn modelId="{955A9AEB-49AB-7C43-9682-6613600FBAF2}" type="presParOf" srcId="{14A5C5F1-B7EE-5A4E-A844-3CB017A21162}" destId="{A9CFA4FC-8B71-3645-B919-032CD6EDC4AA}" srcOrd="4" destOrd="0" presId="urn:microsoft.com/office/officeart/2008/layout/LinedList"/>
    <dgm:cxn modelId="{A393887F-BC68-0F49-98E9-85E82F547BAB}" type="presParOf" srcId="{14A5C5F1-B7EE-5A4E-A844-3CB017A21162}" destId="{D1CA5779-7749-C14E-A955-B94A336D50F2}" srcOrd="5" destOrd="0" presId="urn:microsoft.com/office/officeart/2008/layout/LinedList"/>
    <dgm:cxn modelId="{5C5991DC-896B-C14A-B3AF-7DA795B7463A}" type="presParOf" srcId="{D1CA5779-7749-C14E-A955-B94A336D50F2}" destId="{82BAF70A-174F-3448-A767-5BAF88E4112A}" srcOrd="0" destOrd="0" presId="urn:microsoft.com/office/officeart/2008/layout/LinedList"/>
    <dgm:cxn modelId="{B2573652-B710-AA41-B1FF-287E9237C571}" type="presParOf" srcId="{D1CA5779-7749-C14E-A955-B94A336D50F2}" destId="{DB73431E-E1C9-F548-B7E7-0781DE18EC63}" srcOrd="1" destOrd="0" presId="urn:microsoft.com/office/officeart/2008/layout/LinedList"/>
    <dgm:cxn modelId="{279D7608-F07E-6E4F-A815-B7BA70CEF303}" type="presParOf" srcId="{14A5C5F1-B7EE-5A4E-A844-3CB017A21162}" destId="{4DE20A12-A3C4-1B4A-B950-32D135E1C5B8}" srcOrd="6" destOrd="0" presId="urn:microsoft.com/office/officeart/2008/layout/LinedList"/>
    <dgm:cxn modelId="{2351779A-DC43-B44E-9B0D-623E64600815}" type="presParOf" srcId="{14A5C5F1-B7EE-5A4E-A844-3CB017A21162}" destId="{E8961F9D-D6E0-1542-938F-D3E64984CA50}" srcOrd="7" destOrd="0" presId="urn:microsoft.com/office/officeart/2008/layout/LinedList"/>
    <dgm:cxn modelId="{341C78D7-A8AF-E946-B761-806DD47F472B}" type="presParOf" srcId="{E8961F9D-D6E0-1542-938F-D3E64984CA50}" destId="{C7BE4C34-7BED-104C-B405-7B225D2A99C3}" srcOrd="0" destOrd="0" presId="urn:microsoft.com/office/officeart/2008/layout/LinedList"/>
    <dgm:cxn modelId="{A0716A5F-3A26-1B43-843B-72357F2A042A}" type="presParOf" srcId="{E8961F9D-D6E0-1542-938F-D3E64984CA50}" destId="{64CB750B-0E81-5042-8B1C-DFF4600489E4}" srcOrd="1" destOrd="0" presId="urn:microsoft.com/office/officeart/2008/layout/LinedList"/>
    <dgm:cxn modelId="{6177B745-E792-4644-AC87-37ACCE69DA1E}" type="presParOf" srcId="{14A5C5F1-B7EE-5A4E-A844-3CB017A21162}" destId="{3C2F6C2B-D8DA-AD47-A83E-8AD1F6A2337B}" srcOrd="8" destOrd="0" presId="urn:microsoft.com/office/officeart/2008/layout/LinedList"/>
    <dgm:cxn modelId="{00689B3B-1478-5F47-B17B-F51635FCE987}" type="presParOf" srcId="{14A5C5F1-B7EE-5A4E-A844-3CB017A21162}" destId="{75B0D7C4-39CE-8542-9292-8B8530749C86}" srcOrd="9" destOrd="0" presId="urn:microsoft.com/office/officeart/2008/layout/LinedList"/>
    <dgm:cxn modelId="{DA330B2C-DBD4-0241-8350-816E86904533}" type="presParOf" srcId="{75B0D7C4-39CE-8542-9292-8B8530749C86}" destId="{F5FA1DED-F27A-614F-BDAC-765026E3042F}" srcOrd="0" destOrd="0" presId="urn:microsoft.com/office/officeart/2008/layout/LinedList"/>
    <dgm:cxn modelId="{3E3B4CD3-DD9F-6F43-A764-884A03981521}" type="presParOf" srcId="{75B0D7C4-39CE-8542-9292-8B8530749C86}" destId="{DBA10C56-8D92-7B4D-9C51-196F58D4F764}" srcOrd="1" destOrd="0" presId="urn:microsoft.com/office/officeart/2008/layout/LinedList"/>
    <dgm:cxn modelId="{D025645D-EA8C-7B47-AE36-B5F6C3A7553F}" type="presParOf" srcId="{14A5C5F1-B7EE-5A4E-A844-3CB017A21162}" destId="{5EA69A9B-F0E8-6C44-8B81-7F68EA2496B8}" srcOrd="10" destOrd="0" presId="urn:microsoft.com/office/officeart/2008/layout/LinedList"/>
    <dgm:cxn modelId="{7907AB0B-6EAC-4545-A736-A0A58AAECCFD}" type="presParOf" srcId="{14A5C5F1-B7EE-5A4E-A844-3CB017A21162}" destId="{FC99626C-A56A-2140-9D38-4364F905FE8A}" srcOrd="11" destOrd="0" presId="urn:microsoft.com/office/officeart/2008/layout/LinedList"/>
    <dgm:cxn modelId="{FB42F36F-846C-F446-97F8-AA3A6DB11178}" type="presParOf" srcId="{FC99626C-A56A-2140-9D38-4364F905FE8A}" destId="{4B3D0C90-9D21-F947-9FD5-6677FC007D8B}" srcOrd="0" destOrd="0" presId="urn:microsoft.com/office/officeart/2008/layout/LinedList"/>
    <dgm:cxn modelId="{DFC24078-0FD0-424E-B8E6-8CFC1F0BE3F0}" type="presParOf" srcId="{FC99626C-A56A-2140-9D38-4364F905FE8A}" destId="{17F3635B-68FC-304F-9641-5EAC44B15C50}"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3">
  <dgm:title val=""/>
  <dgm:desc val=""/>
  <dgm:catLst>
    <dgm:cat type="pyramid" pri="2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T"/>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T"/>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rev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t"/>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16.xml><?xml version="1.0" encoding="utf-8"?>
<dgm:layoutDef xmlns:dgm="http://schemas.openxmlformats.org/drawingml/2006/diagram" xmlns:a="http://schemas.openxmlformats.org/drawingml/2006/main" uniqueId="urn:microsoft.com/office/officeart/2005/8/layout/target1">
  <dgm:title val=""/>
  <dgm:desc val=""/>
  <dgm:catLst>
    <dgm:cat type="relationship" pri="25000"/>
    <dgm:cat type="convert" pri="2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resizeHandles val="exact"/>
    </dgm:varLst>
    <dgm:alg type="composite">
      <dgm:param type="ar" val="1.25"/>
    </dgm:alg>
    <dgm:shape xmlns:r="http://schemas.openxmlformats.org/officeDocument/2006/relationships" r:blip="">
      <dgm:adjLst/>
    </dgm:shape>
    <dgm:presOf/>
    <dgm:choose name="Name0">
      <dgm:if name="Name1" func="var" arg="dir" op="equ" val="norm">
        <dgm:choose name="Name2">
          <dgm:if name="Name3" axis="ch" ptType="node" func="cnt" op="equ" val="0">
            <dgm:constrLst/>
          </dgm:if>
          <dgm:if name="Name4"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r" for="ch" forName="line1" refType="l" refFor="ch" refForName="text1"/>
              <dgm:constr type="h" for="ch" forName="line1"/>
              <dgm:constr type="l" for="ch" forName="d1" refType="w" fact="0.3"/>
              <dgm:constr type="b" for="ch" forName="d1" refType="h" fact="0.625"/>
              <dgm:constr type="w" for="ch" forName="d1" refType="w" fact="0.32475"/>
              <dgm:constr type="h" for="ch" forName="d1" refType="h" fact="0.469"/>
            </dgm:constrLst>
          </dgm:if>
          <dgm:if name="Name5"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312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312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44325"/>
              <dgm:constr type="b" for="ch" forName="d2" refType="h" fact="0.7975"/>
              <dgm:constr type="w" for="ch" forName="d2" refType="w" fact="0.1815"/>
              <dgm:constr type="h" for="ch" forName="d2" refType="h" fact="0.3283"/>
            </dgm:constrLst>
          </dgm:if>
          <dgm:if name="Name6"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21875"/>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21875"/>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86"/>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7175"/>
              <dgm:constr type="b" for="ch" forName="d3" refType="h" fact="0.83375"/>
              <dgm:constr type="w" for="ch" forName="d3" refType="w" fact="0.1527"/>
              <dgm:constr type="h" for="ch" forName="d3" refType="h" fact="0.287"/>
            </dgm:constrLst>
          </dgm:if>
          <dgm:if name="Name7"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7938"/>
              <dgm:constr type="r" for="ch" forName="text1" refType="w"/>
              <dgm:constr type="t" for="ch" forName="text1"/>
              <dgm:constr type="l" for="ch" forName="line1" refType="w" fact="0.625"/>
              <dgm:constr type="ctrY" for="ch" forName="line1" refType="ctrY" refFor="ch" refForName="text1"/>
              <dgm:constr type="w" for="ch" forName="line1" refType="w" fact="0.075"/>
              <dgm:constr type="h" for="ch" forName="line1"/>
              <dgm:constr type="l" for="ch" forName="d1" refType="w" fact="0.29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7938"/>
              <dgm:constr type="r" for="ch" forName="text2" refType="w"/>
              <dgm:constr type="t" for="ch" forName="text2" refType="b" refFor="ch" refForName="text1"/>
              <dgm:constr type="l" for="ch" forName="line2" refType="w" fact="0.625"/>
              <dgm:constr type="ctrY" for="ch" forName="line2" refType="ctrY" refFor="ch" refForName="text2"/>
              <dgm:constr type="w" for="ch" forName="line2" refType="w" fact="0.075"/>
              <dgm:constr type="h" for="ch" forName="line2"/>
              <dgm:constr type="l" for="ch" forName="d2" refType="w" fact="0.3662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r" for="ch" forName="text3" refType="w"/>
              <dgm:constr type="t" for="ch" forName="text3" refType="b" refFor="ch" refForName="text2"/>
              <dgm:constr type="l" for="ch" forName="line3" refType="w" fact="0.625"/>
              <dgm:constr type="ctrY" for="ch" forName="line3" refType="ctrY" refFor="ch" refForName="text3"/>
              <dgm:constr type="w" for="ch" forName="line3" refType="w" fact="0.075"/>
              <dgm:constr type="h" for="ch" forName="line3"/>
              <dgm:constr type="l" for="ch" forName="d3" refType="w" fact="0.425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r" for="ch" forName="text4" refType="w"/>
              <dgm:constr type="t" for="ch" forName="text4" refType="b" refFor="ch" refForName="text3"/>
              <dgm:constr type="l" for="ch" forName="line4" refType="w" fact="0.625"/>
              <dgm:constr type="ctrY" for="ch" forName="line4" refType="ctrY" refFor="ch" refForName="text4"/>
              <dgm:constr type="w" for="ch" forName="line4" refType="w" fact="0.075"/>
              <dgm:constr type="h" for="ch" forName="line4"/>
              <dgm:constr type="l" for="ch" forName="d4" refType="w" fact="0.48525"/>
              <dgm:constr type="b" for="ch" forName="d4" refType="h" fact="0.85594"/>
              <dgm:constr type="w" for="ch" forName="d4" refType="w" fact="0.1394"/>
              <dgm:constr type="h" for="ch" forName="d4" refType="h" fact="0.2282"/>
            </dgm:constrLst>
          </dgm:if>
          <dgm:if name="Name8"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3"/>
              <dgm:constr type="ctrY" for="ch" forName="circle1" refType="h" fact="0.625"/>
              <dgm:constr type="w" for="ch" forName="text1" refType="w" fact="0.3"/>
              <dgm:constr type="h" for="ch" forName="text1" refType="h" fact="0.1324"/>
              <dgm:constr type="r" for="ch" forName="text1" refType="w"/>
              <dgm:constr type="ctrY" for="ch" forName="text1" refType="h" fact="0.13"/>
              <dgm:constr type="l" for="ch" forName="line1" refType="w" fact="0.625"/>
              <dgm:constr type="ctrY" for="ch" forName="line1" refType="ctrY" refFor="ch" refForName="text1"/>
              <dgm:constr type="w" for="ch" forName="line1" refType="w" fact="0.075"/>
              <dgm:constr type="h" for="ch" forName="line1"/>
              <dgm:constr type="l" for="ch" forName="d1" refType="w" fact="0.3"/>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3"/>
              <dgm:constr type="ctrY" for="ch" forName="circle2" refType="h" fact="0.625"/>
              <dgm:constr type="w" for="ch" forName="text2" refType="w" fact="0.3"/>
              <dgm:constr type="h" for="ch" forName="text2" refType="h" fact="0.1324"/>
              <dgm:constr type="r" for="ch" forName="text2" refType="w"/>
              <dgm:constr type="ctrY" for="ch" forName="text2" refType="h" fact="0.27"/>
              <dgm:constr type="l" for="ch" forName="line2" refType="w" fact="0.625"/>
              <dgm:constr type="ctrY" for="ch" forName="line2" refType="ctrY" refFor="ch" refForName="text2"/>
              <dgm:constr type="w" for="ch" forName="line2" refType="w" fact="0.075"/>
              <dgm:constr type="h" for="ch" forName="line2"/>
              <dgm:constr type="l" for="ch" forName="d2" refType="w" fact="0.3498"/>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r" for="ch" forName="text3" refType="w"/>
              <dgm:constr type="ctrY" for="ch" forName="text3" refType="h" fact="0.41"/>
              <dgm:constr type="l" for="ch" forName="line3" refType="w" fact="0.625"/>
              <dgm:constr type="ctrY" for="ch" forName="line3" refType="ctrY" refFor="ch" refForName="text3"/>
              <dgm:constr type="w" for="ch" forName="line3" refType="w" fact="0.075"/>
              <dgm:constr type="h" for="ch" forName="line3"/>
              <dgm:constr type="l" for="ch" forName="d3" refType="w" fact="0.394"/>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r" for="ch" forName="text4" refType="w"/>
              <dgm:constr type="ctrY" for="ch" forName="text4" refType="h" fact="0.547"/>
              <dgm:constr type="l" for="ch" forName="line4" refType="w" fact="0.625"/>
              <dgm:constr type="ctrY" for="ch" forName="line4" refType="ctrY" refFor="ch" refForName="text4"/>
              <dgm:constr type="w" for="ch" forName="line4" refType="w" fact="0.075"/>
              <dgm:constr type="h" for="ch" forName="line4"/>
              <dgm:constr type="l" for="ch" forName="d4" refType="w" fact="0.446"/>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r" for="ch" forName="text5" refType="w"/>
              <dgm:constr type="ctrY" for="ch" forName="text5" refType="h" fact="0.68"/>
              <dgm:constr type="l" for="ch" forName="line5" refType="w" fact="0.625"/>
              <dgm:constr type="ctrY" for="ch" forName="line5" refType="ctrY" refFor="ch" refForName="text5"/>
              <dgm:constr type="w" for="ch" forName="line5" refType="w" fact="0.075"/>
              <dgm:constr type="h" for="ch" forName="line5"/>
              <dgm:constr type="l" for="ch" forName="d5" refType="w" fact="0.495"/>
              <dgm:constr type="b" for="ch" forName="d5" refType="h" fact="0.855"/>
              <dgm:constr type="w" for="ch" forName="d5" refType="w" fact="0.13"/>
              <dgm:constr type="h" for="ch" forName="d5" refType="h" fact="0.175"/>
            </dgm:constrLst>
          </dgm:if>
          <dgm:else name="Name9"/>
        </dgm:choose>
      </dgm:if>
      <dgm:else name="Name10">
        <dgm:choose name="Name11">
          <dgm:if name="Name12" axis="ch" ptType="node" func="cnt" op="equ" val="0">
            <dgm:constrLst/>
          </dgm:if>
          <dgm:if name="Name13" axis="ch" ptType="node" func="cnt" op="equ" val="1">
            <dgm:constrLst>
              <dgm:constr type="primFontSz" for="des" ptType="node" op="equ" val="65"/>
              <dgm:constr type="w" for="ch" forName="circle1" refType="w" fact="0.6"/>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Lst>
          </dgm:if>
          <dgm:if name="Name14" axis="ch" ptType="node" func="cnt" op="equ" val="2">
            <dgm:constrLst>
              <dgm:constr type="primFontSz" for="des" ptType="node" op="equ" val="65"/>
              <dgm:constr type="w" for="ch" forName="circle1" refType="w" fact="0.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312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5"/>
              <dgm:constr type="h" for="ch" forName="d1" refType="h" fact="0.469"/>
              <dgm:constr type="w" for="ch" forName="circle2" refType="w" fact="0.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312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55675"/>
              <dgm:constr type="b" for="ch" forName="d2" refType="h" fact="0.7975"/>
              <dgm:constr type="w" for="ch" forName="d2" refType="w" fact="0.1815"/>
              <dgm:constr type="h" for="ch" forName="d2" refType="h" fact="0.3283"/>
            </dgm:constrLst>
          </dgm:if>
          <dgm:if name="Name15" axis="ch" ptType="node" func="cnt" op="equ" val="3">
            <dgm:constrLst>
              <dgm:constr type="primFontSz" for="des" ptType="node" op="equ" val="65"/>
              <dgm:constr type="w" for="ch" forName="circle1" refType="w" fact="0.12"/>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21875"/>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7"/>
              <dgm:constr type="h" for="ch" forName="d1" refType="h" fact="0.5155"/>
              <dgm:constr type="w" for="ch" forName="circle2" refType="w" fact="0.36"/>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21875"/>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14"/>
              <dgm:constr type="b" for="ch" forName="d2" refType="h" fact="0.72969"/>
              <dgm:constr type="w" for="ch" forName="d2" refType="w" fact="0.2387"/>
              <dgm:constr type="h" for="ch" forName="d2" refType="h" fact="0.4017"/>
              <dgm:constr type="w" for="ch" forName="circle3" refType="w" fact="0.6"/>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21875"/>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2825"/>
              <dgm:constr type="b" for="ch" forName="d3" refType="h" fact="0.83375"/>
              <dgm:constr type="w" for="ch" forName="d3" refType="w" fact="0.1527"/>
              <dgm:constr type="h" for="ch" forName="d3" refType="h" fact="0.287"/>
            </dgm:constrLst>
          </dgm:if>
          <dgm:if name="Name16" axis="ch" ptType="node" func="cnt" op="equ" val="4">
            <dgm:constrLst>
              <dgm:constr type="primFontSz" for="des" ptType="node" op="equ" val="65"/>
              <dgm:constr type="w" for="ch" forName="circle1" refType="w" fact="0.085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7938"/>
              <dgm:constr type="l" for="ch" forName="text1"/>
              <dgm:constr type="t" for="ch" forName="text1"/>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05"/>
              <dgm:constr type="b" for="ch" forName="d1" refType="h" fact="0.62"/>
              <dgm:constr type="w" for="ch" forName="d1" refType="w" fact="0.33"/>
              <dgm:constr type="h" for="ch" forName="d1" refType="h" fact="0.53"/>
              <dgm:constr type="w" for="ch" forName="circle2" refType="w" fact="0.2571"/>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7938"/>
              <dgm:constr type="l" for="ch" forName="text2"/>
              <dgm:constr type="t" for="ch" forName="text2" refType="b" refFor="ch" refForName="text1"/>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3375"/>
              <dgm:constr type="b" for="ch" forName="d2" refType="h" fact="0.70438"/>
              <dgm:constr type="w" for="ch" forName="d2" refType="w" fact="0.2585"/>
              <dgm:constr type="h" for="ch" forName="d2" refType="h" fact="0.43525"/>
              <dgm:constr type="w" for="ch" forName="circle3" refType="w" fact="0.4285"/>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7938"/>
              <dgm:constr type="l" for="ch" forName="text3"/>
              <dgm:constr type="t" for="ch" forName="text3" refType="b" refFor="ch" refForName="text2"/>
              <dgm:constr type="l" for="ch" forName="line3" refType="r" refFor="ch" refForName="text3"/>
              <dgm:constr type="ctrY" for="ch" forName="line3" refType="ctrY" refFor="ch" refForName="text3"/>
              <dgm:constr type="r" for="ch" forName="line3" refType="w" fact="0.375"/>
              <dgm:constr type="h" for="ch" forName="line3"/>
              <dgm:constr type="r" for="ch" forName="d3" refType="w" fact="0.5745"/>
              <dgm:constr type="b" for="ch" forName="d3" refType="h" fact="0.78031"/>
              <dgm:constr type="w" for="ch" forName="d3" refType="w" fact="0.1995"/>
              <dgm:constr type="h" for="ch" forName="d3" refType="h" fact="0.332"/>
              <dgm:constr type="w" for="ch" forName="circle4" refType="w" fact="0.6"/>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7938"/>
              <dgm:constr type="l" for="ch" forName="text4"/>
              <dgm:constr type="t" for="ch" forName="text4" refType="b" refFor="ch" refForName="text3"/>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1475"/>
              <dgm:constr type="b" for="ch" forName="d4" refType="h" fact="0.85594"/>
              <dgm:constr type="w" for="ch" forName="d4" refType="w" fact="0.1394"/>
              <dgm:constr type="h" for="ch" forName="d4" refType="h" fact="0.2282"/>
            </dgm:constrLst>
          </dgm:if>
          <dgm:if name="Name17" axis="ch" ptType="node" func="cnt" op="gte" val="5">
            <dgm:constrLst>
              <dgm:constr type="primFontSz" for="des" ptType="node" op="equ" val="65"/>
              <dgm:constr type="w" for="ch" forName="circle1" refType="w" fact="0.0667"/>
              <dgm:constr type="h" for="ch" forName="circle1" refType="w" refFor="ch" refForName="circle1"/>
              <dgm:constr type="ctrX" for="ch" forName="circle1" refType="w" fact="0.7"/>
              <dgm:constr type="ctrY" for="ch" forName="circle1" refType="h" fact="0.625"/>
              <dgm:constr type="w" for="ch" forName="text1" refType="w" fact="0.3"/>
              <dgm:constr type="h" for="ch" forName="text1" refType="h" fact="0.1324"/>
              <dgm:constr type="l" for="ch" forName="text1"/>
              <dgm:constr type="ctrY" for="ch" forName="text1" refType="h" fact="0.13"/>
              <dgm:constr type="l" for="ch" forName="line1" refType="r" refFor="ch" refForName="text1"/>
              <dgm:constr type="ctrY" for="ch" forName="line1" refType="ctrY" refFor="ch" refForName="text1"/>
              <dgm:constr type="r" for="ch" forName="line1" refType="w" fact="0.375"/>
              <dgm:constr type="h" for="ch" forName="line1"/>
              <dgm:constr type="r" for="ch" forName="d1" refType="w" fact="0.7"/>
              <dgm:constr type="b" for="ch" forName="d1" refType="h" fact="0.625"/>
              <dgm:constr type="w" for="ch" forName="d1" refType="w" fact="0.3245"/>
              <dgm:constr type="h" for="ch" forName="d1" refType="h" fact="0.495"/>
              <dgm:constr type="w" for="ch" forName="circle2" refType="w" fact="0.2"/>
              <dgm:constr type="h" for="ch" forName="circle2" refType="w" refFor="ch" refForName="circle2"/>
              <dgm:constr type="ctrX" for="ch" forName="circle2" refType="w" fact="0.7"/>
              <dgm:constr type="ctrY" for="ch" forName="circle2" refType="h" fact="0.625"/>
              <dgm:constr type="w" for="ch" forName="text2" refType="w" fact="0.3"/>
              <dgm:constr type="h" for="ch" forName="text2" refType="h" fact="0.1324"/>
              <dgm:constr type="l" for="ch" forName="text2"/>
              <dgm:constr type="ctrY" for="ch" forName="text2" refType="h" fact="0.27"/>
              <dgm:constr type="l" for="ch" forName="line2" refType="r" refFor="ch" refForName="text2"/>
              <dgm:constr type="ctrY" for="ch" forName="line2" refType="ctrY" refFor="ch" refForName="text2"/>
              <dgm:constr type="r" for="ch" forName="line2" refType="w" fact="0.375"/>
              <dgm:constr type="h" for="ch" forName="line2"/>
              <dgm:constr type="r" for="ch" forName="d2" refType="w" fact="0.6502"/>
              <dgm:constr type="b" for="ch" forName="d2" refType="h" fact="0.682"/>
              <dgm:constr type="w" for="ch" forName="d2" refType="w" fact="0.275"/>
              <dgm:constr type="h" for="ch" forName="d2" refType="h" fact="0.41215"/>
              <dgm:constr type="w" for="ch" forName="circle3" refType="w" fact="0.3334"/>
              <dgm:constr type="h" for="ch" forName="circle3" refType="w" refFor="ch" refForName="circle3"/>
              <dgm:constr type="ctrX" for="ch" forName="circle3" refType="ctrX" refFor="ch" refForName="circle1"/>
              <dgm:constr type="ctrY" for="ch" forName="circle3" refType="ctrY" refFor="ch" refForName="circle1"/>
              <dgm:constr type="w" for="ch" forName="text3" refType="w" fact="0.3"/>
              <dgm:constr type="h" for="ch" forName="text3" refType="h" fact="0.1324"/>
              <dgm:constr type="l" for="ch" forName="text3"/>
              <dgm:constr type="ctrY" for="ch" forName="text3" refType="h" fact="0.41"/>
              <dgm:constr type="l" for="ch" forName="line3" refType="r" refFor="ch" refForName="text3"/>
              <dgm:constr type="ctrY" for="ch" forName="line3" refType="ctrY" refFor="ch" refForName="text3"/>
              <dgm:constr type="r" for="ch" forName="line3" refType="w" fact="0.375"/>
              <dgm:constr type="h" for="ch" forName="line3"/>
              <dgm:constr type="r" for="ch" forName="d3" refType="w" fact="0.606"/>
              <dgm:constr type="b" for="ch" forName="d3" refType="h" fact="0.735"/>
              <dgm:constr type="w" for="ch" forName="d3" refType="w" fact="0.231"/>
              <dgm:constr type="h" for="ch" forName="d3" refType="h" fact="0.325"/>
              <dgm:constr type="w" for="ch" forName="circle4" refType="w" fact="0.4667"/>
              <dgm:constr type="h" for="ch" forName="circle4" refType="w" refFor="ch" refForName="circle4"/>
              <dgm:constr type="ctrX" for="ch" forName="circle4" refType="ctrX" refFor="ch" refForName="circle1"/>
              <dgm:constr type="ctrY" for="ch" forName="circle4" refType="ctrY" refFor="ch" refForName="circle1"/>
              <dgm:constr type="w" for="ch" forName="text4" refType="w" fact="0.3"/>
              <dgm:constr type="h" for="ch" forName="text4" refType="h" fact="0.1324"/>
              <dgm:constr type="l" for="ch" forName="text4"/>
              <dgm:constr type="ctrY" for="ch" forName="text4" refType="h" fact="0.547"/>
              <dgm:constr type="l" for="ch" forName="line4" refType="r" refFor="ch" refForName="text4"/>
              <dgm:constr type="ctrY" for="ch" forName="line4" refType="ctrY" refFor="ch" refForName="text4"/>
              <dgm:constr type="r" for="ch" forName="line4" refType="w" fact="0.375"/>
              <dgm:constr type="h" for="ch" forName="line4"/>
              <dgm:constr type="r" for="ch" forName="d4" refType="w" fact="0.554"/>
              <dgm:constr type="b" for="ch" forName="d4" refType="h" fact="0.795"/>
              <dgm:constr type="w" for="ch" forName="d4" refType="w" fact="0.179"/>
              <dgm:constr type="h" for="ch" forName="d4" refType="h" fact="0.248"/>
              <dgm:constr type="w" for="ch" forName="circle5" refType="w" fact="0.6"/>
              <dgm:constr type="h" for="ch" forName="circle5" refType="w" refFor="ch" refForName="circle5"/>
              <dgm:constr type="ctrX" for="ch" forName="circle5" refType="ctrX" refFor="ch" refForName="circle1"/>
              <dgm:constr type="ctrY" for="ch" forName="circle5" refType="ctrY" refFor="ch" refForName="circle1"/>
              <dgm:constr type="w" for="ch" forName="text5" refType="w" fact="0.3"/>
              <dgm:constr type="h" for="ch" forName="text5" refType="h" fact="0.1324"/>
              <dgm:constr type="l" for="ch" forName="text5"/>
              <dgm:constr type="ctrY" for="ch" forName="text5" refType="h" fact="0.68"/>
              <dgm:constr type="l" for="ch" forName="line5" refType="r" refFor="ch" refForName="text5"/>
              <dgm:constr type="ctrY" for="ch" forName="line5" refType="ctrY" refFor="ch" refForName="text5"/>
              <dgm:constr type="r" for="ch" forName="line5" refType="w" fact="0.375"/>
              <dgm:constr type="h" for="ch" forName="line5"/>
              <dgm:constr type="r" for="ch" forName="d5" refType="w" fact="0.505"/>
              <dgm:constr type="b" for="ch" forName="d5" refType="h" fact="0.855"/>
              <dgm:constr type="w" for="ch" forName="d5" refType="w" fact="0.13"/>
              <dgm:constr type="h" for="ch" forName="d5" refType="h" fact="0.175"/>
            </dgm:constrLst>
          </dgm:if>
          <dgm:else name="Name18"/>
        </dgm:choose>
      </dgm:else>
    </dgm:choose>
    <dgm:ruleLst/>
    <dgm:forEach name="Name19" axis="ch" ptType="node" cnt="1">
      <dgm:layoutNode name="circle1" styleLbl="lnNode1">
        <dgm:alg type="sp"/>
        <dgm:shape xmlns:r="http://schemas.openxmlformats.org/officeDocument/2006/relationships" type="ellipse" r:blip="">
          <dgm:adjLst/>
        </dgm:shape>
        <dgm:presOf/>
        <dgm:constrLst/>
        <dgm:ruleLst/>
      </dgm:layoutNode>
      <dgm:layoutNode name="text1" styleLbl="revTx">
        <dgm:varLst>
          <dgm:bulletEnabled val="1"/>
        </dgm:varLst>
        <dgm:choose name="Name20">
          <dgm:if name="Name21" func="var" arg="dir" op="equ" val="norm">
            <dgm:choose name="Name22">
              <dgm:if name="Name23" axis="root des" ptType="all node" func="maxDepth" op="gt" val="1">
                <dgm:alg type="tx">
                  <dgm:param type="parTxLTRAlign" val="l"/>
                  <dgm:param type="parTxRTLAlign" val="r"/>
                </dgm:alg>
              </dgm:if>
              <dgm:else name="Name24">
                <dgm:alg type="tx">
                  <dgm:param type="parTxLTRAlign" val="l"/>
                  <dgm:param type="parTxRTLAlign" val="l"/>
                </dgm:alg>
              </dgm:else>
            </dgm:choose>
          </dgm:if>
          <dgm:else name="Name25">
            <dgm:choose name="Name26">
              <dgm:if name="Name27" axis="root des" ptType="all node" func="maxDepth" op="gt" val="1">
                <dgm:alg type="tx">
                  <dgm:param type="parTxLTRAlign" val="l"/>
                  <dgm:param type="parTxRTLAlign" val="r"/>
                </dgm:alg>
              </dgm:if>
              <dgm:else name="Name28">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29">
          <dgm:if name="Name30" func="var" arg="dir" op="equ" val="norm">
            <dgm:constrLst>
              <dgm:constr type="tMarg" refType="primFontSz" fact="0.1"/>
              <dgm:constr type="bMarg" refType="primFontSz" fact="0.1"/>
              <dgm:constr type="rMarg" refType="primFontSz" fact="0.1"/>
            </dgm:constrLst>
          </dgm:if>
          <dgm:else name="Name31">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1" styleLbl="callout">
        <dgm:alg type="sp"/>
        <dgm:shape xmlns:r="http://schemas.openxmlformats.org/officeDocument/2006/relationships" type="line" r:blip="">
          <dgm:adjLst/>
        </dgm:shape>
        <dgm:presOf/>
        <dgm:constrLst/>
        <dgm:ruleLst/>
      </dgm:layoutNode>
      <dgm:layoutNode name="d1" styleLbl="callout">
        <dgm:alg type="sp"/>
        <dgm:choose name="Name32">
          <dgm:if name="Name33" func="var" arg="dir" op="equ" val="norm">
            <dgm:shape xmlns:r="http://schemas.openxmlformats.org/officeDocument/2006/relationships" rot="90" type="line" r:blip="">
              <dgm:adjLst/>
            </dgm:shape>
          </dgm:if>
          <dgm:else name="Name34">
            <dgm:shape xmlns:r="http://schemas.openxmlformats.org/officeDocument/2006/relationships" rot="180" type="line" r:blip="">
              <dgm:adjLst/>
            </dgm:shape>
          </dgm:else>
        </dgm:choose>
        <dgm:presOf/>
        <dgm:constrLst/>
        <dgm:ruleLst/>
      </dgm:layoutNode>
    </dgm:forEach>
    <dgm:forEach name="Name35" axis="ch" ptType="node" st="2" cnt="1">
      <dgm:layoutNode name="circle2" styleLbl="lnNode1">
        <dgm:alg type="sp"/>
        <dgm:shape xmlns:r="http://schemas.openxmlformats.org/officeDocument/2006/relationships" type="ellipse" r:blip="" zOrderOff="-5">
          <dgm:adjLst/>
        </dgm:shape>
        <dgm:presOf/>
        <dgm:constrLst/>
        <dgm:ruleLst/>
      </dgm:layoutNode>
      <dgm:layoutNode name="text2" styleLbl="revTx">
        <dgm:varLst>
          <dgm:bulletEnabled val="1"/>
        </dgm:varLst>
        <dgm:choose name="Name36">
          <dgm:if name="Name37" func="var" arg="dir" op="equ" val="norm">
            <dgm:choose name="Name38">
              <dgm:if name="Name39" axis="root des" ptType="all node" func="maxDepth" op="gt" val="1">
                <dgm:alg type="tx">
                  <dgm:param type="parTxLTRAlign" val="l"/>
                  <dgm:param type="parTxRTLAlign" val="r"/>
                </dgm:alg>
              </dgm:if>
              <dgm:else name="Name40">
                <dgm:alg type="tx">
                  <dgm:param type="parTxLTRAlign" val="l"/>
                  <dgm:param type="parTxRTLAlign" val="l"/>
                </dgm:alg>
              </dgm:else>
            </dgm:choose>
          </dgm:if>
          <dgm:else name="Name41">
            <dgm:choose name="Name42">
              <dgm:if name="Name43" axis="root des" ptType="all node" func="maxDepth" op="gt" val="1">
                <dgm:alg type="tx">
                  <dgm:param type="parTxLTRAlign" val="l"/>
                  <dgm:param type="parTxRTLAlign" val="r"/>
                </dgm:alg>
              </dgm:if>
              <dgm:else name="Name44">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45">
          <dgm:if name="Name46" func="var" arg="dir" op="equ" val="norm">
            <dgm:constrLst>
              <dgm:constr type="tMarg" refType="primFontSz" fact="0.1"/>
              <dgm:constr type="bMarg" refType="primFontSz" fact="0.1"/>
              <dgm:constr type="rMarg" refType="primFontSz" fact="0.1"/>
            </dgm:constrLst>
          </dgm:if>
          <dgm:else name="Name47">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2" styleLbl="callout">
        <dgm:alg type="sp"/>
        <dgm:shape xmlns:r="http://schemas.openxmlformats.org/officeDocument/2006/relationships" type="line" r:blip="">
          <dgm:adjLst/>
        </dgm:shape>
        <dgm:presOf/>
        <dgm:constrLst/>
        <dgm:ruleLst/>
      </dgm:layoutNode>
      <dgm:layoutNode name="d2" styleLbl="callout">
        <dgm:alg type="sp"/>
        <dgm:choose name="Name48">
          <dgm:if name="Name49" func="var" arg="dir" op="equ" val="norm">
            <dgm:shape xmlns:r="http://schemas.openxmlformats.org/officeDocument/2006/relationships" rot="90" type="line" r:blip="">
              <dgm:adjLst/>
            </dgm:shape>
          </dgm:if>
          <dgm:else name="Name50">
            <dgm:shape xmlns:r="http://schemas.openxmlformats.org/officeDocument/2006/relationships" rot="180" type="line" r:blip="">
              <dgm:adjLst/>
            </dgm:shape>
          </dgm:else>
        </dgm:choose>
        <dgm:presOf/>
        <dgm:constrLst/>
        <dgm:ruleLst/>
      </dgm:layoutNode>
    </dgm:forEach>
    <dgm:forEach name="Name51" axis="ch" ptType="node" st="3" cnt="1">
      <dgm:layoutNode name="circle3" styleLbl="lnNode1">
        <dgm:alg type="sp"/>
        <dgm:shape xmlns:r="http://schemas.openxmlformats.org/officeDocument/2006/relationships" type="ellipse" r:blip="" zOrderOff="-10">
          <dgm:adjLst/>
        </dgm:shape>
        <dgm:presOf/>
        <dgm:constrLst/>
        <dgm:ruleLst/>
      </dgm:layoutNode>
      <dgm:layoutNode name="text3" styleLbl="revTx">
        <dgm:varLst>
          <dgm:bulletEnabled val="1"/>
        </dgm:varLst>
        <dgm:choose name="Name52">
          <dgm:if name="Name53" func="var" arg="dir" op="equ" val="norm">
            <dgm:choose name="Name54">
              <dgm:if name="Name55" axis="root des" ptType="all node" func="maxDepth" op="gt" val="1">
                <dgm:alg type="tx">
                  <dgm:param type="parTxLTRAlign" val="l"/>
                  <dgm:param type="parTxRTLAlign" val="r"/>
                </dgm:alg>
              </dgm:if>
              <dgm:else name="Name56">
                <dgm:alg type="tx">
                  <dgm:param type="parTxLTRAlign" val="l"/>
                  <dgm:param type="parTxRTLAlign" val="l"/>
                </dgm:alg>
              </dgm:else>
            </dgm:choose>
          </dgm:if>
          <dgm:else name="Name57">
            <dgm:choose name="Name58">
              <dgm:if name="Name59" axis="root des" ptType="all node" func="maxDepth" op="gt" val="1">
                <dgm:alg type="tx">
                  <dgm:param type="parTxLTRAlign" val="l"/>
                  <dgm:param type="parTxRTLAlign" val="r"/>
                </dgm:alg>
              </dgm:if>
              <dgm:else name="Name60">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61">
          <dgm:if name="Name62" func="var" arg="dir" op="equ" val="norm">
            <dgm:constrLst>
              <dgm:constr type="tMarg" refType="primFontSz" fact="0.1"/>
              <dgm:constr type="bMarg" refType="primFontSz" fact="0.1"/>
              <dgm:constr type="rMarg" refType="primFontSz" fact="0.1"/>
            </dgm:constrLst>
          </dgm:if>
          <dgm:else name="Name63">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3" styleLbl="callout">
        <dgm:alg type="sp"/>
        <dgm:shape xmlns:r="http://schemas.openxmlformats.org/officeDocument/2006/relationships" type="line" r:blip="">
          <dgm:adjLst/>
        </dgm:shape>
        <dgm:presOf/>
        <dgm:constrLst/>
        <dgm:ruleLst/>
      </dgm:layoutNode>
      <dgm:layoutNode name="d3" styleLbl="callout">
        <dgm:alg type="sp"/>
        <dgm:choose name="Name64">
          <dgm:if name="Name65" func="var" arg="dir" op="equ" val="norm">
            <dgm:shape xmlns:r="http://schemas.openxmlformats.org/officeDocument/2006/relationships" rot="90" type="line" r:blip="">
              <dgm:adjLst/>
            </dgm:shape>
          </dgm:if>
          <dgm:else name="Name66">
            <dgm:shape xmlns:r="http://schemas.openxmlformats.org/officeDocument/2006/relationships" rot="180" type="line" r:blip="">
              <dgm:adjLst/>
            </dgm:shape>
          </dgm:else>
        </dgm:choose>
        <dgm:presOf/>
        <dgm:constrLst/>
        <dgm:ruleLst/>
      </dgm:layoutNode>
    </dgm:forEach>
    <dgm:forEach name="Name67" axis="ch" ptType="node" st="4" cnt="1">
      <dgm:layoutNode name="circle4" styleLbl="lnNode1">
        <dgm:alg type="sp"/>
        <dgm:shape xmlns:r="http://schemas.openxmlformats.org/officeDocument/2006/relationships" type="ellipse" r:blip="" zOrderOff="-15">
          <dgm:adjLst/>
        </dgm:shape>
        <dgm:presOf/>
        <dgm:constrLst/>
        <dgm:ruleLst/>
      </dgm:layoutNode>
      <dgm:layoutNode name="text4" styleLbl="revTx">
        <dgm:varLst>
          <dgm:bulletEnabled val="1"/>
        </dgm:varLst>
        <dgm:choose name="Name68">
          <dgm:if name="Name69" func="var" arg="dir" op="equ" val="norm">
            <dgm:choose name="Name70">
              <dgm:if name="Name71" axis="root des" ptType="all node" func="maxDepth" op="gt" val="1">
                <dgm:alg type="tx">
                  <dgm:param type="parTxLTRAlign" val="l"/>
                  <dgm:param type="parTxRTLAlign" val="r"/>
                </dgm:alg>
              </dgm:if>
              <dgm:else name="Name72">
                <dgm:alg type="tx">
                  <dgm:param type="parTxLTRAlign" val="l"/>
                  <dgm:param type="parTxRTLAlign" val="l"/>
                </dgm:alg>
              </dgm:else>
            </dgm:choose>
          </dgm:if>
          <dgm:else name="Name73">
            <dgm:choose name="Name74">
              <dgm:if name="Name75" axis="root des" ptType="all node" func="maxDepth" op="gt" val="1">
                <dgm:alg type="tx">
                  <dgm:param type="parTxLTRAlign" val="l"/>
                  <dgm:param type="parTxRTLAlign" val="r"/>
                </dgm:alg>
              </dgm:if>
              <dgm:else name="Name76">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77">
          <dgm:if name="Name78" func="var" arg="dir" op="equ" val="norm">
            <dgm:constrLst>
              <dgm:constr type="tMarg" refType="primFontSz" fact="0.1"/>
              <dgm:constr type="bMarg" refType="primFontSz" fact="0.1"/>
              <dgm:constr type="rMarg" refType="primFontSz" fact="0.1"/>
            </dgm:constrLst>
          </dgm:if>
          <dgm:else name="Name79">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4" styleLbl="callout">
        <dgm:alg type="sp"/>
        <dgm:shape xmlns:r="http://schemas.openxmlformats.org/officeDocument/2006/relationships" type="line" r:blip="">
          <dgm:adjLst/>
        </dgm:shape>
        <dgm:presOf/>
        <dgm:constrLst/>
        <dgm:ruleLst/>
      </dgm:layoutNode>
      <dgm:layoutNode name="d4" styleLbl="callout">
        <dgm:alg type="sp"/>
        <dgm:choose name="Name80">
          <dgm:if name="Name81" func="var" arg="dir" op="equ" val="norm">
            <dgm:shape xmlns:r="http://schemas.openxmlformats.org/officeDocument/2006/relationships" rot="90" type="line" r:blip="">
              <dgm:adjLst/>
            </dgm:shape>
          </dgm:if>
          <dgm:else name="Name82">
            <dgm:shape xmlns:r="http://schemas.openxmlformats.org/officeDocument/2006/relationships" rot="180" type="line" r:blip="">
              <dgm:adjLst/>
            </dgm:shape>
          </dgm:else>
        </dgm:choose>
        <dgm:presOf/>
        <dgm:constrLst/>
        <dgm:ruleLst/>
      </dgm:layoutNode>
    </dgm:forEach>
    <dgm:forEach name="Name83" axis="ch" ptType="node" st="5" cnt="1">
      <dgm:layoutNode name="circle5" styleLbl="lnNode1">
        <dgm:alg type="sp"/>
        <dgm:shape xmlns:r="http://schemas.openxmlformats.org/officeDocument/2006/relationships" type="ellipse" r:blip="" zOrderOff="-20">
          <dgm:adjLst/>
        </dgm:shape>
        <dgm:presOf/>
        <dgm:constrLst/>
        <dgm:ruleLst/>
      </dgm:layoutNode>
      <dgm:layoutNode name="text5" styleLbl="revTx">
        <dgm:varLst>
          <dgm:bulletEnabled val="1"/>
        </dgm:varLst>
        <dgm:choose name="Name84">
          <dgm:if name="Name85" func="var" arg="dir" op="equ" val="norm">
            <dgm:choose name="Name86">
              <dgm:if name="Name87" axis="root des" ptType="all node" func="maxDepth" op="gt" val="1">
                <dgm:alg type="tx">
                  <dgm:param type="parTxLTRAlign" val="l"/>
                  <dgm:param type="parTxRTLAlign" val="r"/>
                </dgm:alg>
              </dgm:if>
              <dgm:else name="Name88">
                <dgm:alg type="tx">
                  <dgm:param type="parTxLTRAlign" val="l"/>
                  <dgm:param type="parTxRTLAlign" val="l"/>
                </dgm:alg>
              </dgm:else>
            </dgm:choose>
          </dgm:if>
          <dgm:else name="Name89">
            <dgm:choose name="Name90">
              <dgm:if name="Name91" axis="root des" ptType="all node" func="maxDepth" op="gt" val="1">
                <dgm:alg type="tx">
                  <dgm:param type="parTxLTRAlign" val="l"/>
                  <dgm:param type="parTxRTLAlign" val="r"/>
                </dgm:alg>
              </dgm:if>
              <dgm:else name="Name92">
                <dgm:alg type="tx">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tMarg" refType="primFontSz" fact="0.1"/>
              <dgm:constr type="bMarg" refType="primFontSz" fact="0.1"/>
              <dgm:constr type="rMarg" refType="primFontSz" fact="0.1"/>
            </dgm:constrLst>
          </dgm:if>
          <dgm:else name="Name95">
            <dgm:constrLst>
              <dgm:constr type="tMarg" refType="primFontSz" fact="0.1"/>
              <dgm:constr type="bMarg" refType="primFontSz" fact="0.1"/>
              <dgm:constr type="lMarg" refType="primFontSz" fact="0.1"/>
            </dgm:constrLst>
          </dgm:else>
        </dgm:choose>
        <dgm:ruleLst>
          <dgm:rule type="primFontSz" val="5" fact="NaN" max="NaN"/>
        </dgm:ruleLst>
      </dgm:layoutNode>
      <dgm:layoutNode name="line5" styleLbl="callout">
        <dgm:alg type="sp"/>
        <dgm:shape xmlns:r="http://schemas.openxmlformats.org/officeDocument/2006/relationships" type="line" r:blip="">
          <dgm:adjLst/>
        </dgm:shape>
        <dgm:presOf/>
        <dgm:constrLst/>
        <dgm:ruleLst/>
      </dgm:layoutNode>
      <dgm:layoutNode name="d5" styleLbl="callout">
        <dgm:alg type="sp"/>
        <dgm:choose name="Name96">
          <dgm:if name="Name97" func="var" arg="dir" op="equ" val="norm">
            <dgm:shape xmlns:r="http://schemas.openxmlformats.org/officeDocument/2006/relationships" rot="90" type="line" r:blip="">
              <dgm:adjLst/>
            </dgm:shape>
          </dgm:if>
          <dgm:else name="Name98">
            <dgm:shape xmlns:r="http://schemas.openxmlformats.org/officeDocument/2006/relationships" rot="180" type="line" r:blip="">
              <dgm:adjLst/>
            </dgm:shape>
          </dgm:else>
        </dgm:choose>
        <dgm:presOf/>
        <dgm:constrLst/>
        <dgm:ruleLst/>
      </dgm:layoutNode>
    </dgm:forEach>
  </dgm:layoutNode>
</dgm:layoutDef>
</file>

<file path=ppt/diagrams/layout17.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6.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dgm1612:lstStyle>
    </a:ext>
  </dgm:extLst>
</dgm:layoutDef>
</file>

<file path=ppt/diagrams/layout3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3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7.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38.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0.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43.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4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5.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6.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7.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4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4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5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5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59.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0.xml><?xml version="1.0" encoding="utf-8"?>
<dgm:layoutDef xmlns:dgm="http://schemas.openxmlformats.org/drawingml/2006/diagram" xmlns:a="http://schemas.openxmlformats.org/drawingml/2006/main" uniqueId="urn:microsoft.com/office/officeart/2005/8/layout/bProcess4">
  <dgm:title val=""/>
  <dgm:desc val=""/>
  <dgm:catLst>
    <dgm:cat type="process" pri="19000"/>
  </dgm:catLst>
  <dgm:sampData>
    <dgm:dataModel>
      <dgm:ptLst>
        <dgm:pt modelId="0" type="doc"/>
        <dgm:pt modelId="1">
          <dgm:prSet phldr="1"/>
        </dgm:pt>
        <dgm:pt modelId="2">
          <dgm:prSet phldr="1"/>
        </dgm:pt>
        <dgm:pt modelId="3">
          <dgm:prSet phldr="1"/>
        </dgm:pt>
        <dgm:pt modelId="4">
          <dgm:prSet phldr="1"/>
        </dgm:pt>
        <dgm:pt modelId="5">
          <dgm:prSet phldr="1"/>
        </dgm:pt>
        <dgm:pt modelId="6">
          <dgm:prSet phldr="1"/>
        </dgm:pt>
        <dgm:pt modelId="7">
          <dgm:prSet phldr="1"/>
        </dgm:pt>
        <dgm:pt modelId="8">
          <dgm:prSet phldr="1"/>
        </dgm:pt>
        <dgm:pt modelId="9">
          <dgm:prSet phldr="1"/>
        </dgm:pt>
      </dgm:ptLst>
      <dgm:cxnLst>
        <dgm:cxn modelId="10" srcId="0" destId="1" srcOrd="0" destOrd="0"/>
        <dgm:cxn modelId="11" srcId="0" destId="2" srcOrd="1" destOrd="0"/>
        <dgm:cxn modelId="12" srcId="0" destId="3" srcOrd="2" destOrd="0"/>
        <dgm:cxn modelId="13" srcId="0" destId="4" srcOrd="3" destOrd="0"/>
        <dgm:cxn modelId="14" srcId="0" destId="5" srcOrd="4" destOrd="0"/>
        <dgm:cxn modelId="15" srcId="0" destId="6" srcOrd="5" destOrd="0"/>
        <dgm:cxn modelId="16" srcId="0" destId="7" srcOrd="6" destOrd="0"/>
        <dgm:cxn modelId="17" srcId="0" destId="8" srcOrd="7" destOrd="0"/>
        <dgm:cxn modelId="18" srcId="0" destId="9" srcOrd="8"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dgm:varLst>
    <dgm:choose name="Name1">
      <dgm:if name="Name2" func="var" arg="dir" op="equ" val="norm">
        <dgm:alg type="snake">
          <dgm:param type="grDir" val="tL"/>
          <dgm:param type="flowDir" val="col"/>
          <dgm:param type="contDir" val="revDir"/>
          <dgm:param type="bkpt" val="bal"/>
        </dgm:alg>
      </dgm:if>
      <dgm:else name="Name3">
        <dgm:alg type="snake">
          <dgm:param type="grDir" val="tR"/>
          <dgm:param type="flowDir" val="col"/>
          <dgm:param type="contDir" val="revDir"/>
          <dgm:param type="bkpt" val="bal"/>
        </dgm:alg>
      </dgm:else>
    </dgm:choose>
    <dgm:shape xmlns:r="http://schemas.openxmlformats.org/officeDocument/2006/relationships" r:blip="">
      <dgm:adjLst/>
    </dgm:shape>
    <dgm:presOf/>
    <dgm:constrLst>
      <dgm:constr type="w" for="ch" forName="compNode" refType="w"/>
      <dgm:constr type="h" for="ch" forName="compNode" refType="w" fact="0.6"/>
      <dgm:constr type="h" for="ch" forName="sibTrans" refType="h" refFor="ch" refForName="compNode" op="equ" fact="0.25"/>
      <dgm:constr type="sp" refType="w" fact="0.33"/>
      <dgm:constr type="primFontSz" for="des" forName="node" op="equ" val="65"/>
    </dgm:constrLst>
    <dgm:ruleLst/>
    <dgm:forEach name="nodesForEach" axis="ch" ptType="node">
      <dgm:layoutNode name="compNode">
        <dgm:alg type="composite"/>
        <dgm:shape xmlns:r="http://schemas.openxmlformats.org/officeDocument/2006/relationships" r:blip="">
          <dgm:adjLst/>
        </dgm:shape>
        <dgm:presOf/>
        <dgm:choose name="Name4">
          <dgm:if name="Name5" axis="self" func="var" arg="dir" op="equ" val="norm">
            <dgm:constrLst>
              <dgm:constr type="l" for="ch" forName="dummyConnPt" refType="w" fact="0.2"/>
              <dgm:constr type="t" for="ch" forName="dummyConnPt" refType="w" fact="0.145"/>
              <dgm:constr type="l" for="ch" forName="node"/>
              <dgm:constr type="t" for="ch" forName="node"/>
              <dgm:constr type="h" for="ch" forName="node" refType="h"/>
              <dgm:constr type="w" for="ch" forName="node" refType="w"/>
            </dgm:constrLst>
          </dgm:if>
          <dgm:else name="Name6">
            <dgm:constrLst>
              <dgm:constr type="l" for="ch" forName="dummyConnPt" refType="w" fact="0.8"/>
              <dgm:constr type="t" for="ch" forName="dummyConnPt" refType="w" fact="0.145"/>
              <dgm:constr type="l" for="ch" forName="node"/>
              <dgm:constr type="t" for="ch" forName="node"/>
              <dgm:constr type="h" for="ch" forName="node" refType="h"/>
              <dgm:constr type="w" for="ch" forName="node" refType="w"/>
            </dgm:constrLst>
          </dgm:else>
        </dgm:choose>
        <dgm:ruleLst/>
        <dgm:layoutNode name="dummyConnPt" styleLbl="node1" moveWith="node">
          <dgm:alg type="sp"/>
          <dgm:shape xmlns:r="http://schemas.openxmlformats.org/officeDocument/2006/relationships" r:blip="">
            <dgm:adjLst/>
          </dgm:shape>
          <dgm:presOf/>
          <dgm:constrLst>
            <dgm:constr type="w" val="1"/>
            <dgm:constr type="h" val="1"/>
          </dgm:constrLst>
          <dgm:ruleLst/>
        </dgm:layout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 type="primFontSz" val="65"/>
          </dgm:constrLst>
          <dgm:ruleLst>
            <dgm:rule type="primFontSz" val="5" fact="NaN" max="NaN"/>
          </dgm:ruleLst>
        </dgm:layoutNode>
      </dgm:layoutNode>
      <dgm:forEach name="sibTransForEach" axis="followSib" cnt="1">
        <dgm:layoutNode name="sibTrans" styleLbl="bgSibTrans2D1">
          <dgm:choose name="Name7">
            <dgm:if name="Name8" axis="self" func="var" arg="dir" op="equ" val="norm">
              <dgm:alg type="conn">
                <dgm:param type="srcNode" val="dummyConnPt"/>
                <dgm:param type="dstNode" val="dummyConnPt"/>
                <dgm:param type="begPts" val="bCtr, midR, tCtr"/>
                <dgm:param type="endPts" val="tCtr, midL, bCtr"/>
                <dgm:param type="begSty" val="noArr"/>
                <dgm:param type="endSty" val="noArr"/>
              </dgm:alg>
            </dgm:if>
            <dgm:else name="Name9">
              <dgm:alg type="conn">
                <dgm:param type="srcNode" val="dummyConnPt"/>
                <dgm:param type="dstNode" val="dummyConnPt"/>
                <dgm:param type="begPts" val="bCtr, midL, tCtr"/>
                <dgm:param type="endPts" val="tCtr, midR, bCtr"/>
                <dgm:param type="begSty" val="noArr"/>
                <dgm:param type="endSty" val="noArr"/>
              </dgm:alg>
            </dgm:else>
          </dgm:choose>
          <dgm:shape xmlns:r="http://schemas.openxmlformats.org/officeDocument/2006/relationships" type="conn" r:blip="" zOrderOff="-2">
            <dgm:adjLst/>
          </dgm:shape>
          <dgm:presOf axis="self"/>
          <dgm:constrLst>
            <dgm:constr type="begPad"/>
            <dgm:constr type="endPad"/>
          </dgm:constrLst>
          <dgm:ruleLst/>
        </dgm:layoutNode>
      </dgm:forEach>
    </dgm:forEach>
  </dgm:layoutNode>
</dgm:layoutDef>
</file>

<file path=ppt/diagrams/layout6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68.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6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0.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7.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8.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7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8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8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2.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3.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4.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5.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6.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7.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88.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8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9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0.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1.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2.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3.xml><?xml version="1.0" encoding="utf-8"?>
<dgm:styleDef xmlns:dgm="http://schemas.openxmlformats.org/drawingml/2006/diagram" xmlns:a="http://schemas.openxmlformats.org/drawingml/2006/main" uniqueId="urn:microsoft.com/office/officeart/2009/2/quickstyle/3d8">
  <dgm:title val=""/>
  <dgm:desc val=""/>
  <dgm:catLst>
    <dgm:cat type="3D" pri="11800"/>
  </dgm:catLst>
  <dgm:scene3d>
    <a:camera prst="perspectiveHeroicExtremeRightFacing" zoom="82000">
      <a:rot lat="21300000" lon="20400000" rev="180000"/>
    </a:camera>
    <a:lightRig rig="morning" dir="t">
      <a:rot lat="0" lon="0" rev="20400000"/>
    </a:lightRig>
  </dgm:scene3d>
  <dgm:styleLbl name="node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0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60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635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1520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conF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90500" prstMaterial="matte">
      <a:bevelT w="120650" h="38100"/>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solidFgAcc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152400" extrusionH="63500" prstMaterial="matte">
      <a:bevelT w="44450" h="6350" prst="relaxedInset"/>
      <a:contourClr>
        <a:schemeClr val="bg1"/>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190500" prstMaterial="matte">
      <a:bevelT w="120650" h="38100" prst="relaxedInset"/>
      <a:bevelB w="120650" h="571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76.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7.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8.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79.xml><?xml version="1.0" encoding="utf-8"?>
<dgm:styleDef xmlns:dgm="http://schemas.openxmlformats.org/drawingml/2006/diagram" xmlns:a="http://schemas.openxmlformats.org/drawingml/2006/main" uniqueId="urn:microsoft.com/office/officeart/2005/8/quickstyle/3d6">
  <dgm:title val=""/>
  <dgm:desc val=""/>
  <dgm:catLst>
    <dgm:cat type="3D" pri="11600"/>
  </dgm:catLst>
  <dgm:scene3d>
    <a:camera prst="perspectiveRelaxedModerately" zoom="92000"/>
    <a:lightRig rig="balanced" dir="t">
      <a:rot lat="0" lon="0" rev="12700000"/>
    </a:lightRig>
  </dgm:scene3d>
  <dgm:styleLbl name="node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z="-54000" prstMaterial="plastic">
      <a:bevelT w="50800" h="50800"/>
      <a:bevelB w="50800" h="50800"/>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z="-2540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fgSibTrans2D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54080" prstMaterial="plastic">
      <a:bevelT w="25400" h="25400"/>
      <a:bevelB w="25400" h="25400"/>
    </dgm:sp3d>
    <dgm:txPr/>
    <dgm:style>
      <a:lnRef idx="1">
        <a:scrgbClr r="0" g="0" b="0"/>
      </a:lnRef>
      <a:fillRef idx="1">
        <a:scrgbClr r="0" g="0" b="0"/>
      </a:fillRef>
      <a:effectRef idx="2">
        <a:scrgbClr r="0" g="0" b="0"/>
      </a:effectRef>
      <a:fontRef idx="minor">
        <a:schemeClr val="lt1"/>
      </a:fontRef>
    </dgm:style>
  </dgm:styleLbl>
  <dgm:styleLbl name="sibTrans1D1">
    <dgm:scene3d>
      <a:camera prst="orthographicFront"/>
      <a:lightRig rig="threePt" dir="t"/>
    </dgm:scene3d>
    <dgm:sp3d z="-25400" prstMaterial="plastic"/>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75000" prstMaterial="plastic"/>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3">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2D4">
    <dgm:scene3d>
      <a:camera prst="orthographicFront"/>
      <a:lightRig rig="threePt" dir="t"/>
    </dgm:scene3d>
    <dgm:sp3d z="-25400" prstMaterial="plastic">
      <a:bevelT w="25400" h="25400"/>
      <a:bevelB w="25400" h="25400"/>
    </dgm:sp3d>
    <dgm:txPr/>
    <dgm:style>
      <a:lnRef idx="0">
        <a:scrgbClr r="0" g="0" b="0"/>
      </a:lnRef>
      <a:fillRef idx="1">
        <a:scrgbClr r="0" g="0" b="0"/>
      </a:fillRef>
      <a:effectRef idx="2">
        <a:scrgbClr r="0" g="0" b="0"/>
      </a:effectRef>
      <a:fontRef idx="minor">
        <a:schemeClr val="lt1"/>
      </a:fontRef>
    </dgm:style>
  </dgm:styleLbl>
  <dgm:styleLbl name="parChTrans1D1">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2">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3">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parChTrans1D4">
    <dgm:scene3d>
      <a:camera prst="orthographicFront"/>
      <a:lightRig rig="threePt" dir="t"/>
    </dgm:scene3d>
    <dgm:sp3d z="-25400" prstMaterial="plastic"/>
    <dgm:txPr/>
    <dgm:style>
      <a:lnRef idx="2">
        <a:scrgbClr r="0" g="0" b="0"/>
      </a:lnRef>
      <a:fillRef idx="0">
        <a:scrgbClr r="0" g="0" b="0"/>
      </a:fillRef>
      <a:effectRef idx="0">
        <a:scrgbClr r="0" g="0" b="0"/>
      </a:effectRef>
      <a:fontRef idx="minor">
        <a:schemeClr val="tx1"/>
      </a:fontRef>
    </dgm:style>
  </dgm:styleLbl>
  <dgm:styleLbl name="fgAcc1">
    <dgm:scene3d>
      <a:camera prst="orthographicFront"/>
      <a:lightRig rig="threePt" dir="t"/>
    </dgm:scene3d>
    <dgm:sp3d z="50080" prstMaterial="plastic">
      <a:bevelT w="25400" h="25400"/>
      <a:bevelB w="25400" h="25400"/>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prstMaterial="plastic">
      <a:bevelT w="50800" h="50800"/>
      <a:bevelB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prstMaterial="plastic">
      <a:bevelT w="25400" h="25400"/>
      <a:bevelB w="25400" h="254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152400" prstMaterial="plastic">
      <a:bevelT w="25400" h="25400"/>
      <a:bevelB w="25400" h="254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sp3d z="50080" prstMaterial="plastic">
      <a:bevelT w="25400" h="25400"/>
      <a:bevelB w="25400" h="25400"/>
    </dgm:sp3d>
    <dgm:txPr/>
    <dgm:style>
      <a:lnRef idx="0">
        <a:scrgbClr r="0" g="0" b="0"/>
      </a:lnRef>
      <a:fillRef idx="1">
        <a:scrgbClr r="0" g="0" b="0"/>
      </a:fillRef>
      <a:effectRef idx="2">
        <a:scrgbClr r="0" g="0" b="0"/>
      </a:effectRef>
      <a:fontRef idx="minor"/>
    </dgm:style>
  </dgm:styleLbl>
  <dgm:styleLbl name="alignAccFollowNode1">
    <dgm:scene3d>
      <a:camera prst="orthographicFront"/>
      <a:lightRig rig="threePt" dir="t"/>
    </dgm:scene3d>
    <dgm:sp3d prstMaterial="plastic">
      <a:bevelT w="25400" h="25400"/>
      <a:bevelB w="25400" h="25400"/>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152400" prstMaterial="plastic">
      <a:bevelT w="25400" h="25400"/>
      <a:bevelB w="25400" h="25400"/>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0080" prstMaterial="plastic">
      <a:bevelT w="25400" h="25400"/>
      <a:bevelB w="25400" h="25400"/>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52400" prstMaterial="plastic">
      <a:bevelT w="25400" h="25400"/>
      <a:bevelB w="25400" h="25400"/>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prstMaterial="plastic">
      <a:bevelT w="50800" h="50800"/>
      <a:bevelB w="50800" h="50800"/>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z="-10400" extrusionH="12700" prstMaterial="plastic"/>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0080" prstMaterial="plastic">
      <a:bevelT w="50800" h="50800"/>
      <a:bevelB w="50800" h="50800"/>
    </dgm:sp3d>
    <dgm:txPr/>
    <dgm:style>
      <a:lnRef idx="0">
        <a:scrgbClr r="0" g="0" b="0"/>
      </a:lnRef>
      <a:fillRef idx="1">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1">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0.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2.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3.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4.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5.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6.xml><?xml version="1.0" encoding="utf-8"?>
<dgm:styleDef xmlns:dgm="http://schemas.openxmlformats.org/drawingml/2006/diagram" xmlns:a="http://schemas.openxmlformats.org/drawingml/2006/main" uniqueId="urn:microsoft.com/office/officeart/2005/8/quickstyle/3d9">
  <dgm:title val=""/>
  <dgm:desc val=""/>
  <dgm:catLst>
    <dgm:cat type="3D" pri="11900"/>
  </dgm:catLst>
  <dgm:scene3d>
    <a:camera prst="perspectiveRelaxed">
      <a:rot lat="19149996" lon="20104178" rev="1577324"/>
    </a:camera>
    <a:lightRig rig="soft" dir="t"/>
    <a:backdrop>
      <a:anchor x="0" y="0" z="-210000"/>
      <a:norm dx="0" dy="0" dz="914400"/>
      <a:up dx="0" dy="914400" dz="0"/>
    </a:backdrop>
  </dgm:scene3d>
  <dgm:styleLbl name="node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venn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tx1"/>
      </a:fontRef>
    </dgm:style>
  </dgm:styleLbl>
  <dgm:styleLbl name="alignNode1">
    <dgm:scene3d>
      <a:camera prst="orthographicFront"/>
      <a:lightRig rig="threePt" dir="t"/>
    </dgm:scene3d>
    <dgm:sp3d extrusionH="152250" prstMaterial="matte">
      <a:bevelT w="165100" prst="coolSlant"/>
    </dgm:sp3d>
    <dgm:txPr>
      <a:sp3d extrusionH="28000" prstMaterial="matte"/>
    </dgm:txPr>
    <dgm:style>
      <a:lnRef idx="1">
        <a:scrgbClr r="0" g="0" b="0"/>
      </a:lnRef>
      <a:fillRef idx="1">
        <a:scrgbClr r="0" g="0" b="0"/>
      </a:fillRef>
      <a:effectRef idx="2">
        <a:scrgbClr r="0" g="0" b="0"/>
      </a:effectRef>
      <a:fontRef idx="minor">
        <a:schemeClr val="lt1"/>
      </a:fontRef>
    </dgm:style>
  </dgm:styleLbl>
  <dgm:styleLbl name="node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node4">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fgImgPlace1">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152250" prstMaterial="matte">
      <a:bevelT w="165100" prst="coolSlant"/>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prstMaterial="matte"/>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22735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1">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2">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asst3">
    <dgm:scene3d>
      <a:camera prst="orthographicFront"/>
      <a:lightRig rig="threePt" dir="t"/>
    </dgm:scene3d>
    <dgm:sp3d extrusionH="152250" prstMaterial="matte">
      <a:bevelT w="165100" prst="coolSlant"/>
    </dgm:sp3d>
    <dgm:txPr>
      <a:sp3d extrusionH="28000" prstMaterial="matte"/>
    </dgm:txPr>
    <dgm:style>
      <a:lnRef idx="0">
        <a:scrgbClr r="0" g="0" b="0"/>
      </a:lnRef>
      <a:fillRef idx="1">
        <a:scrgbClr r="0" g="0" b="0"/>
      </a:fillRef>
      <a:effectRef idx="2">
        <a:scrgbClr r="0" g="0" b="0"/>
      </a:effectRef>
      <a:fontRef idx="minor">
        <a:schemeClr val="lt1"/>
      </a:fontRef>
    </dgm:style>
  </dgm:styleLbl>
  <dgm:styleLbl name="parChTrans2D1">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2D4">
    <dgm:scene3d>
      <a:camera prst="orthographicFront"/>
      <a:lightRig rig="threePt" dir="t"/>
    </dgm:scene3d>
    <dgm:sp3d z="-227350" prstMaterial="matte"/>
    <dgm:txPr/>
    <dgm:style>
      <a:lnRef idx="0">
        <a:scrgbClr r="0" g="0" b="0"/>
      </a:lnRef>
      <a:fillRef idx="3">
        <a:scrgbClr r="0" g="0" b="0"/>
      </a:fillRef>
      <a:effectRef idx="0">
        <a:scrgbClr r="0" g="0" b="0"/>
      </a:effectRef>
      <a:fontRef idx="minor">
        <a:schemeClr val="lt1"/>
      </a:fontRef>
    </dgm:style>
  </dgm:styleLbl>
  <dgm:styleLbl name="parChTrans1D1">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22735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tr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solidBgAcc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prstMaterial="matte"/>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152250" prstMaterial="matte">
      <a:bevelT w="165100" prst="coolSlant"/>
    </dgm:sp3d>
    <dgm:txPr/>
    <dgm:style>
      <a:lnRef idx="0">
        <a:scrgbClr r="0" g="0" b="0"/>
      </a:lnRef>
      <a:fillRef idx="1">
        <a:scrgbClr r="0" g="0" b="0"/>
      </a:fillRef>
      <a:effectRef idx="2">
        <a:scrgbClr r="0" g="0" b="0"/>
      </a:effectRef>
      <a:fontRef idx="minor"/>
    </dgm:style>
  </dgm:styleLbl>
  <dgm:styleLbl name="bgAccFollowNode1">
    <dgm:scene3d>
      <a:camera prst="orthographicFront"/>
      <a:lightRig rig="threePt" dir="t"/>
    </dgm:scene3d>
    <dgm:sp3d z="-227350" prstMaterial="matte"/>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2">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3">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fgAcc4">
    <dgm:scene3d>
      <a:camera prst="orthographicFront"/>
      <a:lightRig rig="threePt" dir="t"/>
    </dgm:scene3d>
    <dgm:sp3d prstMaterial="matte"/>
    <dgm:txPr/>
    <dgm:style>
      <a:lnRef idx="0">
        <a:scrgbClr r="0" g="0" b="0"/>
      </a:lnRef>
      <a:fillRef idx="1">
        <a:scrgbClr r="0" g="0" b="0"/>
      </a:fillRef>
      <a:effectRef idx="0">
        <a:scrgbClr r="0" g="0" b="0"/>
      </a:effectRef>
      <a:fontRef idx="minor"/>
    </dgm:style>
  </dgm:styleLbl>
  <dgm:styleLbl name="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z="-227350" prstMaterial="matte"/>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22735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prstMaterial="matte"/>
    <dgm:txPr/>
    <dgm:style>
      <a:lnRef idx="0">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a:sp3d extrusionH="28000" prstMaterial="matte"/>
    </dgm:txPr>
    <dgm:style>
      <a:lnRef idx="0">
        <a:scrgbClr r="0" g="0" b="0"/>
      </a:lnRef>
      <a:fillRef idx="0">
        <a:scrgbClr r="0" g="0" b="0"/>
      </a:fillRef>
      <a:effectRef idx="0">
        <a:scrgbClr r="0" g="0" b="0"/>
      </a:effectRef>
      <a:fontRef idx="minor"/>
    </dgm:style>
  </dgm:styleLbl>
</dgm:styleDef>
</file>

<file path=ppt/diagrams/quickStyle87.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8.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9.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0.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C97DA2-CF9B-0548-89BC-41DD59467B85}" type="datetimeFigureOut">
              <a:rPr lang="en-US" smtClean="0"/>
              <a:t>9/11/2023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BDEBF2-CC02-1548-9470-B528E3625D40}" type="slidenum">
              <a:rPr lang="en-US" smtClean="0"/>
              <a:t>‹#›</a:t>
            </a:fld>
            <a:endParaRPr lang="en-US"/>
          </a:p>
        </p:txBody>
      </p:sp>
    </p:spTree>
    <p:extLst>
      <p:ext uri="{BB962C8B-B14F-4D97-AF65-F5344CB8AC3E}">
        <p14:creationId xmlns:p14="http://schemas.microsoft.com/office/powerpoint/2010/main" val="17874983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xmlns="" id="{A9530D08-FCBC-2442-8AF0-6F57396B269F}"/>
              </a:ext>
            </a:extLst>
          </p:cNvPr>
          <p:cNvSpPr>
            <a:spLocks noGrp="1"/>
          </p:cNvSpPr>
          <p:nvPr>
            <p:ph type="subTitle" idx="1"/>
          </p:nvPr>
        </p:nvSpPr>
        <p:spPr>
          <a:xfrm>
            <a:off x="1524000" y="470219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xmlns="" id="{49FB2A54-FC40-FE44-B3CA-E2D3E1BD244C}"/>
              </a:ext>
            </a:extLst>
          </p:cNvPr>
          <p:cNvSpPr>
            <a:spLocks noGrp="1"/>
          </p:cNvSpPr>
          <p:nvPr>
            <p:ph type="dt" sz="half" idx="10"/>
          </p:nvPr>
        </p:nvSpPr>
        <p:spPr/>
        <p:txBody>
          <a:bodyPr/>
          <a:lstStyle/>
          <a:p>
            <a:fld id="{CB593966-26D0-A043-8471-F0B8A976B40F}" type="datetime1">
              <a:rPr lang="en-CA" smtClean="0"/>
              <a:t>2023-09-11</a:t>
            </a:fld>
            <a:endParaRPr lang="en-US"/>
          </a:p>
        </p:txBody>
      </p:sp>
      <p:sp>
        <p:nvSpPr>
          <p:cNvPr id="6" name="Slide Number Placeholder 5">
            <a:extLst>
              <a:ext uri="{FF2B5EF4-FFF2-40B4-BE49-F238E27FC236}">
                <a16:creationId xmlns:a16="http://schemas.microsoft.com/office/drawing/2014/main" xmlns="" id="{6CF84A88-7E80-B240-B1D0-E6162EFB86F5}"/>
              </a:ext>
            </a:extLst>
          </p:cNvPr>
          <p:cNvSpPr>
            <a:spLocks noGrp="1"/>
          </p:cNvSpPr>
          <p:nvPr>
            <p:ph type="sldNum" sz="quarter" idx="12"/>
          </p:nvPr>
        </p:nvSpPr>
        <p:spPr/>
        <p:txBody>
          <a:bodyPr/>
          <a:lstStyle/>
          <a:p>
            <a:fld id="{C8784B88-F3D9-6A4F-9660-1A0A1E561ED7}" type="slidenum">
              <a:rPr lang="en-US" smtClean="0"/>
              <a:t>‹#›</a:t>
            </a:fld>
            <a:endParaRPr lang="en-US"/>
          </a:p>
        </p:txBody>
      </p:sp>
      <p:sp>
        <p:nvSpPr>
          <p:cNvPr id="16" name="Rectangle 15">
            <a:extLst>
              <a:ext uri="{FF2B5EF4-FFF2-40B4-BE49-F238E27FC236}">
                <a16:creationId xmlns:a16="http://schemas.microsoft.com/office/drawing/2014/main" xmlns="" id="{2DBDC0EF-082B-474B-8CA4-98454AF4AEBA}"/>
              </a:ext>
            </a:extLst>
          </p:cNvPr>
          <p:cNvSpPr/>
          <p:nvPr userDrawn="1"/>
        </p:nvSpPr>
        <p:spPr>
          <a:xfrm>
            <a:off x="9982200" y="242888"/>
            <a:ext cx="2062163" cy="1714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D375D6A4-DD0F-A54E-8615-5D0133DAE6EA}"/>
              </a:ext>
            </a:extLst>
          </p:cNvPr>
          <p:cNvSpPr>
            <a:spLocks noGrp="1"/>
          </p:cNvSpPr>
          <p:nvPr>
            <p:ph type="ctrTitle"/>
          </p:nvPr>
        </p:nvSpPr>
        <p:spPr>
          <a:xfrm>
            <a:off x="1524000" y="2222523"/>
            <a:ext cx="9144000" cy="2387600"/>
          </a:xfrm>
        </p:spPr>
        <p:txBody>
          <a:bodyPr anchor="b"/>
          <a:lstStyle>
            <a:lvl1pPr algn="ctr">
              <a:defRPr sz="6000"/>
            </a:lvl1pPr>
          </a:lstStyle>
          <a:p>
            <a:r>
              <a:rPr lang="en-US" dirty="0"/>
              <a:t>Click to edit Master title style</a:t>
            </a:r>
          </a:p>
        </p:txBody>
      </p:sp>
      <p:pic>
        <p:nvPicPr>
          <p:cNvPr id="17" name="Picture 16">
            <a:extLst>
              <a:ext uri="{FF2B5EF4-FFF2-40B4-BE49-F238E27FC236}">
                <a16:creationId xmlns:a16="http://schemas.microsoft.com/office/drawing/2014/main" xmlns="" id="{03BDEBF7-FA97-0741-A594-97BCE55D7662}"/>
              </a:ext>
            </a:extLst>
          </p:cNvPr>
          <p:cNvPicPr>
            <a:picLocks noChangeAspect="1"/>
          </p:cNvPicPr>
          <p:nvPr userDrawn="1"/>
        </p:nvPicPr>
        <p:blipFill>
          <a:blip r:embed="rId2"/>
          <a:stretch>
            <a:fillRect/>
          </a:stretch>
        </p:blipFill>
        <p:spPr>
          <a:xfrm>
            <a:off x="5183274" y="242888"/>
            <a:ext cx="1825452" cy="1333141"/>
          </a:xfrm>
          <a:prstGeom prst="rect">
            <a:avLst/>
          </a:prstGeom>
        </p:spPr>
      </p:pic>
      <p:sp>
        <p:nvSpPr>
          <p:cNvPr id="18" name="Rectangle 17">
            <a:extLst>
              <a:ext uri="{FF2B5EF4-FFF2-40B4-BE49-F238E27FC236}">
                <a16:creationId xmlns:a16="http://schemas.microsoft.com/office/drawing/2014/main" xmlns="" id="{FC41CAC8-26EE-AD4F-92B7-481D2D348569}"/>
              </a:ext>
            </a:extLst>
          </p:cNvPr>
          <p:cNvSpPr/>
          <p:nvPr userDrawn="1"/>
        </p:nvSpPr>
        <p:spPr>
          <a:xfrm>
            <a:off x="4857750" y="1417708"/>
            <a:ext cx="2476500" cy="338554"/>
          </a:xfrm>
          <a:prstGeom prst="rect">
            <a:avLst/>
          </a:prstGeom>
        </p:spPr>
        <p:txBody>
          <a:bodyPr wrap="square">
            <a:spAutoFit/>
          </a:bodyPr>
          <a:lstStyle/>
          <a:p>
            <a:pPr algn="ctr"/>
            <a:r>
              <a:rPr lang="ar-KW" sz="1600" b="1" dirty="0">
                <a:solidFill>
                  <a:schemeClr val="accent1">
                    <a:lumMod val="75000"/>
                  </a:schemeClr>
                </a:solidFill>
              </a:rPr>
              <a:t>أكاديمية آيات للعلوم الإسلامية </a:t>
            </a:r>
            <a:endParaRPr lang="en-US" sz="1600" dirty="0">
              <a:solidFill>
                <a:schemeClr val="accent1">
                  <a:lumMod val="75000"/>
                </a:schemeClr>
              </a:solidFill>
            </a:endParaRPr>
          </a:p>
        </p:txBody>
      </p:sp>
      <p:sp>
        <p:nvSpPr>
          <p:cNvPr id="19" name="TextBox 18">
            <a:extLst>
              <a:ext uri="{FF2B5EF4-FFF2-40B4-BE49-F238E27FC236}">
                <a16:creationId xmlns:a16="http://schemas.microsoft.com/office/drawing/2014/main" xmlns="" id="{B1122BF2-C2B8-FA49-843E-12C8E5D64BD1}"/>
              </a:ext>
            </a:extLst>
          </p:cNvPr>
          <p:cNvSpPr txBox="1"/>
          <p:nvPr userDrawn="1"/>
        </p:nvSpPr>
        <p:spPr>
          <a:xfrm>
            <a:off x="0" y="1791401"/>
            <a:ext cx="12192000" cy="338554"/>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rtl="0"/>
            <a:endParaRPr lang="en-US" sz="1600" dirty="0"/>
          </a:p>
        </p:txBody>
      </p:sp>
    </p:spTree>
    <p:extLst>
      <p:ext uri="{BB962C8B-B14F-4D97-AF65-F5344CB8AC3E}">
        <p14:creationId xmlns:p14="http://schemas.microsoft.com/office/powerpoint/2010/main" val="3426675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0DF3F3-9817-DF45-9720-EC62753AD38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B639DE9E-49B4-5245-8859-91B7E5EA2D0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C62670A9-CBAB-2C49-950E-5B31284F2D97}"/>
              </a:ext>
            </a:extLst>
          </p:cNvPr>
          <p:cNvSpPr>
            <a:spLocks noGrp="1"/>
          </p:cNvSpPr>
          <p:nvPr>
            <p:ph type="dt" sz="half" idx="10"/>
          </p:nvPr>
        </p:nvSpPr>
        <p:spPr/>
        <p:txBody>
          <a:bodyPr/>
          <a:lstStyle/>
          <a:p>
            <a:fld id="{9D5C2231-41B9-BF4B-AC8F-6AAA2392B4CB}" type="datetime1">
              <a:rPr lang="en-CA" smtClean="0"/>
              <a:t>2023-09-11</a:t>
            </a:fld>
            <a:endParaRPr lang="en-US"/>
          </a:p>
        </p:txBody>
      </p:sp>
      <p:sp>
        <p:nvSpPr>
          <p:cNvPr id="6" name="Slide Number Placeholder 5">
            <a:extLst>
              <a:ext uri="{FF2B5EF4-FFF2-40B4-BE49-F238E27FC236}">
                <a16:creationId xmlns:a16="http://schemas.microsoft.com/office/drawing/2014/main" xmlns="" id="{ACE9C57E-F3D0-124E-BE46-E8D0BC6F51B4}"/>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9829004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DE7EF1F6-BFC8-E54B-BD75-AD0467B4D7A9}"/>
              </a:ext>
            </a:extLst>
          </p:cNvPr>
          <p:cNvSpPr>
            <a:spLocks noGrp="1"/>
          </p:cNvSpPr>
          <p:nvPr>
            <p:ph type="title" orient="vert"/>
          </p:nvPr>
        </p:nvSpPr>
        <p:spPr>
          <a:xfrm>
            <a:off x="8724900" y="365125"/>
            <a:ext cx="2628900" cy="5811838"/>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xmlns="" id="{9CEC5120-FFD1-DF48-80C8-000736276E5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EE515DF-717B-B242-AE59-FBFEC115EAFF}"/>
              </a:ext>
            </a:extLst>
          </p:cNvPr>
          <p:cNvSpPr>
            <a:spLocks noGrp="1"/>
          </p:cNvSpPr>
          <p:nvPr>
            <p:ph type="dt" sz="half" idx="10"/>
          </p:nvPr>
        </p:nvSpPr>
        <p:spPr/>
        <p:txBody>
          <a:bodyPr/>
          <a:lstStyle/>
          <a:p>
            <a:fld id="{D89C327E-A5E9-4841-9928-CA51388405C3}" type="datetime1">
              <a:rPr lang="en-CA" smtClean="0"/>
              <a:t>2023-09-11</a:t>
            </a:fld>
            <a:endParaRPr lang="en-US"/>
          </a:p>
        </p:txBody>
      </p:sp>
      <p:sp>
        <p:nvSpPr>
          <p:cNvPr id="6" name="Slide Number Placeholder 5">
            <a:extLst>
              <a:ext uri="{FF2B5EF4-FFF2-40B4-BE49-F238E27FC236}">
                <a16:creationId xmlns:a16="http://schemas.microsoft.com/office/drawing/2014/main" xmlns="" id="{6BACAEFF-B8AB-074B-AAD7-B40D9E5BE132}"/>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2571875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432FA-8667-4446-A71D-C97A83700C4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E4910346-13AE-AC46-BB14-BD42A0147E5F}"/>
              </a:ext>
            </a:extLst>
          </p:cNvPr>
          <p:cNvSpPr>
            <a:spLocks noGrp="1"/>
          </p:cNvSpPr>
          <p:nvPr>
            <p:ph idx="1"/>
          </p:nvPr>
        </p:nvSpPr>
        <p:spPr/>
        <p:txBody>
          <a:bodyPr/>
          <a:lstStyle>
            <a:lvl1pPr>
              <a:defRPr sz="26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A9F3B3C2-584D-B04F-9C08-AEBABB5984D6}"/>
              </a:ext>
            </a:extLst>
          </p:cNvPr>
          <p:cNvSpPr>
            <a:spLocks noGrp="1"/>
          </p:cNvSpPr>
          <p:nvPr>
            <p:ph type="dt" sz="half" idx="10"/>
          </p:nvPr>
        </p:nvSpPr>
        <p:spPr/>
        <p:txBody>
          <a:bodyPr/>
          <a:lstStyle/>
          <a:p>
            <a:fld id="{C7C2E498-9DB2-374D-B6FE-EA25ED9D1CEA}" type="datetime1">
              <a:rPr lang="en-CA" smtClean="0"/>
              <a:t>2023-09-11</a:t>
            </a:fld>
            <a:endParaRPr lang="en-US"/>
          </a:p>
        </p:txBody>
      </p:sp>
      <p:sp>
        <p:nvSpPr>
          <p:cNvPr id="6" name="Slide Number Placeholder 5">
            <a:extLst>
              <a:ext uri="{FF2B5EF4-FFF2-40B4-BE49-F238E27FC236}">
                <a16:creationId xmlns:a16="http://schemas.microsoft.com/office/drawing/2014/main" xmlns="" id="{8048785F-521D-0C44-8EE3-2CFF92EC9775}"/>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2718694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CD92CDF-C717-7044-AA4A-5150F849899D}"/>
              </a:ext>
            </a:extLst>
          </p:cNvPr>
          <p:cNvSpPr>
            <a:spLocks noGrp="1"/>
          </p:cNvSpPr>
          <p:nvPr>
            <p:ph type="title"/>
          </p:nvPr>
        </p:nvSpPr>
        <p:spPr>
          <a:xfrm>
            <a:off x="831850" y="1709738"/>
            <a:ext cx="10515600"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xmlns="" id="{4610F1A3-EE6B-B643-8A96-7EB5355F43B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sp>
        <p:nvSpPr>
          <p:cNvPr id="4" name="Date Placeholder 3">
            <a:extLst>
              <a:ext uri="{FF2B5EF4-FFF2-40B4-BE49-F238E27FC236}">
                <a16:creationId xmlns:a16="http://schemas.microsoft.com/office/drawing/2014/main" xmlns="" id="{912EA2A2-1905-F64F-A921-98677409C732}"/>
              </a:ext>
            </a:extLst>
          </p:cNvPr>
          <p:cNvSpPr>
            <a:spLocks noGrp="1"/>
          </p:cNvSpPr>
          <p:nvPr>
            <p:ph type="dt" sz="half" idx="10"/>
          </p:nvPr>
        </p:nvSpPr>
        <p:spPr/>
        <p:txBody>
          <a:bodyPr/>
          <a:lstStyle/>
          <a:p>
            <a:fld id="{BC9F89EE-E0C9-8343-814F-2407F94C8442}" type="datetime1">
              <a:rPr lang="en-CA" smtClean="0"/>
              <a:t>2023-09-11</a:t>
            </a:fld>
            <a:endParaRPr lang="en-US"/>
          </a:p>
        </p:txBody>
      </p:sp>
      <p:sp>
        <p:nvSpPr>
          <p:cNvPr id="6" name="Slide Number Placeholder 5">
            <a:extLst>
              <a:ext uri="{FF2B5EF4-FFF2-40B4-BE49-F238E27FC236}">
                <a16:creationId xmlns:a16="http://schemas.microsoft.com/office/drawing/2014/main" xmlns="" id="{1AB12FB8-D1DA-5C42-865C-4E2AF1F5487D}"/>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10711875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93EAE3-61A7-F749-875E-C4F204A1FF52}"/>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xmlns="" id="{22690A70-3233-6345-B755-997D04AE3888}"/>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xmlns="" id="{5EF07842-B9FF-AE49-814C-4AD1A5B0F32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C6BCD8A8-3C59-E545-B02E-2C1655DF8219}"/>
              </a:ext>
            </a:extLst>
          </p:cNvPr>
          <p:cNvSpPr>
            <a:spLocks noGrp="1"/>
          </p:cNvSpPr>
          <p:nvPr>
            <p:ph type="dt" sz="half" idx="10"/>
          </p:nvPr>
        </p:nvSpPr>
        <p:spPr/>
        <p:txBody>
          <a:bodyPr/>
          <a:lstStyle/>
          <a:p>
            <a:fld id="{9C0E1059-13FE-6547-B679-2BFD6B2757AA}" type="datetime1">
              <a:rPr lang="en-CA" smtClean="0"/>
              <a:t>2023-09-11</a:t>
            </a:fld>
            <a:endParaRPr lang="en-US"/>
          </a:p>
        </p:txBody>
      </p:sp>
      <p:sp>
        <p:nvSpPr>
          <p:cNvPr id="7" name="Slide Number Placeholder 6">
            <a:extLst>
              <a:ext uri="{FF2B5EF4-FFF2-40B4-BE49-F238E27FC236}">
                <a16:creationId xmlns:a16="http://schemas.microsoft.com/office/drawing/2014/main" xmlns="" id="{EA882D9E-F43F-D44C-82D8-8DC2B412D099}"/>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620031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8C3363-FA41-1940-8E68-047776A8510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C8131B48-0769-F746-A5E4-D04C2A776A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xmlns="" id="{873771C5-36C7-4348-94E9-B488F912ED33}"/>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xmlns="" id="{D54492BF-37AF-F14B-92DB-45CF3B7B0B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FC2C5698-46FB-3D46-A19E-E67525E4FEA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117F8ED-C600-CB41-A494-4CC0D8ACAEF7}"/>
              </a:ext>
            </a:extLst>
          </p:cNvPr>
          <p:cNvSpPr>
            <a:spLocks noGrp="1"/>
          </p:cNvSpPr>
          <p:nvPr>
            <p:ph type="dt" sz="half" idx="10"/>
          </p:nvPr>
        </p:nvSpPr>
        <p:spPr/>
        <p:txBody>
          <a:bodyPr/>
          <a:lstStyle/>
          <a:p>
            <a:fld id="{1F9803E7-74FE-8246-BE60-9B75ECD762A5}" type="datetime1">
              <a:rPr lang="en-CA" smtClean="0"/>
              <a:t>2023-09-11</a:t>
            </a:fld>
            <a:endParaRPr lang="en-US"/>
          </a:p>
        </p:txBody>
      </p:sp>
      <p:sp>
        <p:nvSpPr>
          <p:cNvPr id="9" name="Slide Number Placeholder 8">
            <a:extLst>
              <a:ext uri="{FF2B5EF4-FFF2-40B4-BE49-F238E27FC236}">
                <a16:creationId xmlns:a16="http://schemas.microsoft.com/office/drawing/2014/main" xmlns="" id="{C5487123-0779-FB4A-827B-51AC31926FE8}"/>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23034849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3DA3E6-AEA3-B54D-9374-6AE6FBDBA2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D04D16E0-8AC1-FB48-892C-65E7457A1629}"/>
              </a:ext>
            </a:extLst>
          </p:cNvPr>
          <p:cNvSpPr>
            <a:spLocks noGrp="1"/>
          </p:cNvSpPr>
          <p:nvPr>
            <p:ph type="dt" sz="half" idx="10"/>
          </p:nvPr>
        </p:nvSpPr>
        <p:spPr/>
        <p:txBody>
          <a:bodyPr/>
          <a:lstStyle/>
          <a:p>
            <a:fld id="{89B3DF9E-A8EF-CC4F-A4D8-8E271FDC089D}" type="datetime1">
              <a:rPr lang="en-CA" smtClean="0"/>
              <a:t>2023-09-11</a:t>
            </a:fld>
            <a:endParaRPr lang="en-US"/>
          </a:p>
        </p:txBody>
      </p:sp>
      <p:sp>
        <p:nvSpPr>
          <p:cNvPr id="5" name="Slide Number Placeholder 4">
            <a:extLst>
              <a:ext uri="{FF2B5EF4-FFF2-40B4-BE49-F238E27FC236}">
                <a16:creationId xmlns:a16="http://schemas.microsoft.com/office/drawing/2014/main" xmlns="" id="{E936B769-975D-F442-93E9-0CEA33453752}"/>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8078877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5A3B0DD-3463-5344-B094-815387B42932}"/>
              </a:ext>
            </a:extLst>
          </p:cNvPr>
          <p:cNvSpPr>
            <a:spLocks noGrp="1"/>
          </p:cNvSpPr>
          <p:nvPr>
            <p:ph type="dt" sz="half" idx="10"/>
          </p:nvPr>
        </p:nvSpPr>
        <p:spPr/>
        <p:txBody>
          <a:bodyPr/>
          <a:lstStyle/>
          <a:p>
            <a:fld id="{A38ECF56-8D96-1B41-8BFD-5E0C1BD9161C}" type="datetime1">
              <a:rPr lang="en-CA" smtClean="0"/>
              <a:t>2023-09-11</a:t>
            </a:fld>
            <a:endParaRPr lang="en-US"/>
          </a:p>
        </p:txBody>
      </p:sp>
      <p:sp>
        <p:nvSpPr>
          <p:cNvPr id="4" name="Slide Number Placeholder 3">
            <a:extLst>
              <a:ext uri="{FF2B5EF4-FFF2-40B4-BE49-F238E27FC236}">
                <a16:creationId xmlns:a16="http://schemas.microsoft.com/office/drawing/2014/main" xmlns="" id="{94EC7B5A-ACA7-1149-B4B9-6FC902D09F41}"/>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1436204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E692AF-27A0-C249-800F-C129E9BB1AAE}"/>
              </a:ext>
            </a:extLst>
          </p:cNvPr>
          <p:cNvSpPr>
            <a:spLocks noGrp="1"/>
          </p:cNvSpPr>
          <p:nvPr>
            <p:ph type="title"/>
          </p:nvPr>
        </p:nvSpPr>
        <p:spPr>
          <a:xfrm>
            <a:off x="839788" y="457200"/>
            <a:ext cx="3932237" cy="1600200"/>
          </a:xfrm>
        </p:spPr>
        <p:txBody>
          <a:bodyPr anchor="b"/>
          <a:lstStyle>
            <a:lvl1pPr>
              <a:defRPr sz="3200"/>
            </a:lvl1pPr>
          </a:lstStyle>
          <a:p>
            <a:r>
              <a:rPr lang="en-US" dirty="0"/>
              <a:t>Click to edit Master title style</a:t>
            </a:r>
          </a:p>
        </p:txBody>
      </p:sp>
      <p:sp>
        <p:nvSpPr>
          <p:cNvPr id="3" name="Content Placeholder 2">
            <a:extLst>
              <a:ext uri="{FF2B5EF4-FFF2-40B4-BE49-F238E27FC236}">
                <a16:creationId xmlns:a16="http://schemas.microsoft.com/office/drawing/2014/main" xmlns="" id="{58F05945-3F90-1F41-8D50-86FDDCDDF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75FF419-5B04-CA4D-B134-92D8E45F2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027EFE-F754-E54E-92CC-853C3A3E3843}"/>
              </a:ext>
            </a:extLst>
          </p:cNvPr>
          <p:cNvSpPr>
            <a:spLocks noGrp="1"/>
          </p:cNvSpPr>
          <p:nvPr>
            <p:ph type="dt" sz="half" idx="10"/>
          </p:nvPr>
        </p:nvSpPr>
        <p:spPr/>
        <p:txBody>
          <a:bodyPr/>
          <a:lstStyle/>
          <a:p>
            <a:fld id="{F084AE7A-E355-D04F-903E-26E3C128122F}" type="datetime1">
              <a:rPr lang="en-CA" smtClean="0"/>
              <a:t>2023-09-11</a:t>
            </a:fld>
            <a:endParaRPr lang="en-US"/>
          </a:p>
        </p:txBody>
      </p:sp>
      <p:sp>
        <p:nvSpPr>
          <p:cNvPr id="7" name="Slide Number Placeholder 6">
            <a:extLst>
              <a:ext uri="{FF2B5EF4-FFF2-40B4-BE49-F238E27FC236}">
                <a16:creationId xmlns:a16="http://schemas.microsoft.com/office/drawing/2014/main" xmlns="" id="{3FC53744-71D3-DE4B-85B7-2122B010BB52}"/>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8923603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78B656-7A5A-F843-9502-BFA3B1FFB8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D43EA3C-67FA-964E-9DB0-ED8DEA2F977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94A2A11A-2029-3640-9DD4-B7D24EDA76D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094D85BC-44AD-2443-953B-FAF3B3FEC79F}"/>
              </a:ext>
            </a:extLst>
          </p:cNvPr>
          <p:cNvSpPr>
            <a:spLocks noGrp="1"/>
          </p:cNvSpPr>
          <p:nvPr>
            <p:ph type="dt" sz="half" idx="10"/>
          </p:nvPr>
        </p:nvSpPr>
        <p:spPr/>
        <p:txBody>
          <a:bodyPr/>
          <a:lstStyle/>
          <a:p>
            <a:fld id="{508BE43D-89D6-BD42-931A-2E2C7AD0B70D}" type="datetime1">
              <a:rPr lang="en-CA" smtClean="0"/>
              <a:t>2023-09-11</a:t>
            </a:fld>
            <a:endParaRPr lang="en-US"/>
          </a:p>
        </p:txBody>
      </p:sp>
      <p:sp>
        <p:nvSpPr>
          <p:cNvPr id="7" name="Slide Number Placeholder 6">
            <a:extLst>
              <a:ext uri="{FF2B5EF4-FFF2-40B4-BE49-F238E27FC236}">
                <a16:creationId xmlns:a16="http://schemas.microsoft.com/office/drawing/2014/main" xmlns="" id="{F0BBF23B-F646-BF47-AE26-9F9D9402CD2C}"/>
              </a:ext>
            </a:extLst>
          </p:cNvPr>
          <p:cNvSpPr>
            <a:spLocks noGrp="1"/>
          </p:cNvSpPr>
          <p:nvPr>
            <p:ph type="sldNum" sz="quarter" idx="12"/>
          </p:nvPr>
        </p:nvSpPr>
        <p:spPr/>
        <p:txBody>
          <a:bodyPr/>
          <a:lstStyle/>
          <a:p>
            <a:fld id="{C8784B88-F3D9-6A4F-9660-1A0A1E561ED7}" type="slidenum">
              <a:rPr lang="en-US" smtClean="0"/>
              <a:t>‹#›</a:t>
            </a:fld>
            <a:endParaRPr lang="en-US"/>
          </a:p>
        </p:txBody>
      </p:sp>
    </p:spTree>
    <p:extLst>
      <p:ext uri="{BB962C8B-B14F-4D97-AF65-F5344CB8AC3E}">
        <p14:creationId xmlns:p14="http://schemas.microsoft.com/office/powerpoint/2010/main" val="27881495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xmlns="" id="{5AA4472B-77C3-C84F-B148-9A6105B11873}"/>
              </a:ext>
            </a:extLst>
          </p:cNvPr>
          <p:cNvSpPr txBox="1"/>
          <p:nvPr userDrawn="1"/>
        </p:nvSpPr>
        <p:spPr>
          <a:xfrm>
            <a:off x="1" y="6519446"/>
            <a:ext cx="12192000" cy="369332"/>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rtl="1"/>
            <a:r>
              <a:rPr lang="ar-KW" sz="1800" b="1" dirty="0"/>
              <a:t>أكاديمية آيات للعلوم الإسلامية      </a:t>
            </a:r>
            <a:r>
              <a:rPr lang="en-US" sz="1600" dirty="0"/>
              <a:t>www.ayaatacademy.ca     </a:t>
            </a:r>
          </a:p>
        </p:txBody>
      </p:sp>
      <p:sp>
        <p:nvSpPr>
          <p:cNvPr id="2" name="Title Placeholder 1">
            <a:extLst>
              <a:ext uri="{FF2B5EF4-FFF2-40B4-BE49-F238E27FC236}">
                <a16:creationId xmlns:a16="http://schemas.microsoft.com/office/drawing/2014/main" xmlns="" id="{17DDCA45-CB87-4846-A6A1-55A1929CB6A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C30F31F4-BF77-CA4D-AD13-C0EF018F7E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xmlns="" id="{00A73850-9D85-2A4A-B6B7-456EA1583E36}"/>
              </a:ext>
            </a:extLst>
          </p:cNvPr>
          <p:cNvSpPr>
            <a:spLocks noGrp="1"/>
          </p:cNvSpPr>
          <p:nvPr>
            <p:ph type="dt" sz="half" idx="2"/>
          </p:nvPr>
        </p:nvSpPr>
        <p:spPr>
          <a:xfrm>
            <a:off x="838200" y="6527806"/>
            <a:ext cx="2743200" cy="365125"/>
          </a:xfrm>
          <a:prstGeom prst="rect">
            <a:avLst/>
          </a:prstGeom>
        </p:spPr>
        <p:txBody>
          <a:bodyPr vert="horz" lIns="91440" tIns="45720" rIns="91440" bIns="45720" rtlCol="0" anchor="ctr"/>
          <a:lstStyle>
            <a:lvl1pPr algn="l">
              <a:defRPr sz="1800" b="1">
                <a:solidFill>
                  <a:schemeClr val="bg1"/>
                </a:solidFill>
                <a:latin typeface="Arial" panose="020B0604020202020204" pitchFamily="34" charset="0"/>
                <a:cs typeface="Arial" panose="020B0604020202020204" pitchFamily="34" charset="0"/>
              </a:defRPr>
            </a:lvl1pPr>
          </a:lstStyle>
          <a:p>
            <a:fld id="{8C1CD534-F58D-BF4F-B7FC-F1A9D9CC6475}" type="datetime1">
              <a:rPr lang="en-CA" smtClean="0"/>
              <a:t>2023-09-11</a:t>
            </a:fld>
            <a:endParaRPr lang="en-US" dirty="0"/>
          </a:p>
        </p:txBody>
      </p:sp>
      <p:sp>
        <p:nvSpPr>
          <p:cNvPr id="6" name="Slide Number Placeholder 5">
            <a:extLst>
              <a:ext uri="{FF2B5EF4-FFF2-40B4-BE49-F238E27FC236}">
                <a16:creationId xmlns:a16="http://schemas.microsoft.com/office/drawing/2014/main" xmlns="" id="{19CBF62B-EBD9-1342-8CB5-9BCC68E882CD}"/>
              </a:ext>
            </a:extLst>
          </p:cNvPr>
          <p:cNvSpPr>
            <a:spLocks noGrp="1"/>
          </p:cNvSpPr>
          <p:nvPr>
            <p:ph type="sldNum" sz="quarter" idx="4"/>
          </p:nvPr>
        </p:nvSpPr>
        <p:spPr>
          <a:xfrm>
            <a:off x="8610600" y="6527806"/>
            <a:ext cx="2743200" cy="365125"/>
          </a:xfrm>
          <a:prstGeom prst="rect">
            <a:avLst/>
          </a:prstGeom>
        </p:spPr>
        <p:txBody>
          <a:bodyPr vert="horz" lIns="91440" tIns="45720" rIns="91440" bIns="45720" rtlCol="0" anchor="ctr"/>
          <a:lstStyle>
            <a:lvl1pPr algn="r">
              <a:defRPr sz="1800" b="1">
                <a:solidFill>
                  <a:schemeClr val="bg1"/>
                </a:solidFill>
                <a:latin typeface="Arial" panose="020B0604020202020204" pitchFamily="34" charset="0"/>
                <a:cs typeface="Arial" panose="020B0604020202020204" pitchFamily="34" charset="0"/>
              </a:defRPr>
            </a:lvl1pPr>
          </a:lstStyle>
          <a:p>
            <a:fld id="{C8784B88-F3D9-6A4F-9660-1A0A1E561ED7}" type="slidenum">
              <a:rPr lang="en-US" smtClean="0"/>
              <a:pPr/>
              <a:t>‹#›</a:t>
            </a:fld>
            <a:endParaRPr lang="en-US" dirty="0"/>
          </a:p>
        </p:txBody>
      </p:sp>
      <p:pic>
        <p:nvPicPr>
          <p:cNvPr id="7" name="Picture 6">
            <a:extLst>
              <a:ext uri="{FF2B5EF4-FFF2-40B4-BE49-F238E27FC236}">
                <a16:creationId xmlns:a16="http://schemas.microsoft.com/office/drawing/2014/main" xmlns="" id="{27A79718-0341-3243-9AE1-3D0C2DA74180}"/>
              </a:ext>
            </a:extLst>
          </p:cNvPr>
          <p:cNvPicPr>
            <a:picLocks noChangeAspect="1"/>
          </p:cNvPicPr>
          <p:nvPr userDrawn="1"/>
        </p:nvPicPr>
        <p:blipFill>
          <a:blip r:embed="rId13"/>
          <a:stretch>
            <a:fillRect/>
          </a:stretch>
        </p:blipFill>
        <p:spPr>
          <a:xfrm>
            <a:off x="10069186" y="230188"/>
            <a:ext cx="1825452" cy="1333141"/>
          </a:xfrm>
          <a:prstGeom prst="rect">
            <a:avLst/>
          </a:prstGeom>
        </p:spPr>
      </p:pic>
      <p:sp>
        <p:nvSpPr>
          <p:cNvPr id="8" name="Rectangle 7">
            <a:extLst>
              <a:ext uri="{FF2B5EF4-FFF2-40B4-BE49-F238E27FC236}">
                <a16:creationId xmlns:a16="http://schemas.microsoft.com/office/drawing/2014/main" xmlns="" id="{3D8A766A-995A-9C41-BF6C-E3EBFD67ED69}"/>
              </a:ext>
            </a:extLst>
          </p:cNvPr>
          <p:cNvSpPr/>
          <p:nvPr userDrawn="1"/>
        </p:nvSpPr>
        <p:spPr>
          <a:xfrm>
            <a:off x="9743662" y="1405008"/>
            <a:ext cx="2476500" cy="338554"/>
          </a:xfrm>
          <a:prstGeom prst="rect">
            <a:avLst/>
          </a:prstGeom>
        </p:spPr>
        <p:txBody>
          <a:bodyPr wrap="square">
            <a:spAutoFit/>
          </a:bodyPr>
          <a:lstStyle/>
          <a:p>
            <a:pPr algn="ctr"/>
            <a:r>
              <a:rPr lang="ar-KW" sz="1600" b="1" dirty="0">
                <a:solidFill>
                  <a:schemeClr val="accent1">
                    <a:lumMod val="75000"/>
                  </a:schemeClr>
                </a:solidFill>
              </a:rPr>
              <a:t>أكاديمية آيات للعلوم الإسلامية </a:t>
            </a:r>
            <a:endParaRPr lang="en-US" sz="1600" dirty="0">
              <a:solidFill>
                <a:schemeClr val="accent1">
                  <a:lumMod val="75000"/>
                </a:schemeClr>
              </a:solidFill>
            </a:endParaRPr>
          </a:p>
        </p:txBody>
      </p:sp>
    </p:spTree>
    <p:extLst>
      <p:ext uri="{BB962C8B-B14F-4D97-AF65-F5344CB8AC3E}">
        <p14:creationId xmlns:p14="http://schemas.microsoft.com/office/powerpoint/2010/main" val="33795824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6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diagramLayout" Target="../diagrams/layout45.xml"/><Relationship Id="rId2" Type="http://schemas.openxmlformats.org/officeDocument/2006/relationships/diagramData" Target="../diagrams/data45.xml"/><Relationship Id="rId1" Type="http://schemas.openxmlformats.org/officeDocument/2006/relationships/slideLayout" Target="../slideLayouts/slideLayout2.xml"/><Relationship Id="rId6" Type="http://schemas.microsoft.com/office/2007/relationships/diagramDrawing" Target="../diagrams/drawing45.xml"/><Relationship Id="rId5" Type="http://schemas.openxmlformats.org/officeDocument/2006/relationships/diagramColors" Target="../diagrams/colors45.xml"/><Relationship Id="rId4" Type="http://schemas.openxmlformats.org/officeDocument/2006/relationships/diagramQuickStyle" Target="../diagrams/quickStyle45.xml"/></Relationships>
</file>

<file path=ppt/slides/_rels/slide101.xml.rels><?xml version="1.0" encoding="UTF-8" standalone="yes"?>
<Relationships xmlns="http://schemas.openxmlformats.org/package/2006/relationships"><Relationship Id="rId3" Type="http://schemas.openxmlformats.org/officeDocument/2006/relationships/diagramLayout" Target="../diagrams/layout46.xml"/><Relationship Id="rId2" Type="http://schemas.openxmlformats.org/officeDocument/2006/relationships/diagramData" Target="../diagrams/data46.xml"/><Relationship Id="rId1" Type="http://schemas.openxmlformats.org/officeDocument/2006/relationships/slideLayout" Target="../slideLayouts/slideLayout2.xml"/><Relationship Id="rId6" Type="http://schemas.microsoft.com/office/2007/relationships/diagramDrawing" Target="../diagrams/drawing46.xml"/><Relationship Id="rId5" Type="http://schemas.openxmlformats.org/officeDocument/2006/relationships/diagramColors" Target="../diagrams/colors46.xml"/><Relationship Id="rId4" Type="http://schemas.openxmlformats.org/officeDocument/2006/relationships/diagramQuickStyle" Target="../diagrams/quickStyle4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8" Type="http://schemas.openxmlformats.org/officeDocument/2006/relationships/diagramLayout" Target="../diagrams/layout48.xml"/><Relationship Id="rId3" Type="http://schemas.openxmlformats.org/officeDocument/2006/relationships/diagramLayout" Target="../diagrams/layout47.xml"/><Relationship Id="rId7" Type="http://schemas.openxmlformats.org/officeDocument/2006/relationships/diagramData" Target="../diagrams/data48.xml"/><Relationship Id="rId2" Type="http://schemas.openxmlformats.org/officeDocument/2006/relationships/diagramData" Target="../diagrams/data47.xml"/><Relationship Id="rId1" Type="http://schemas.openxmlformats.org/officeDocument/2006/relationships/slideLayout" Target="../slideLayouts/slideLayout2.xml"/><Relationship Id="rId6" Type="http://schemas.microsoft.com/office/2007/relationships/diagramDrawing" Target="../diagrams/drawing47.xml"/><Relationship Id="rId11" Type="http://schemas.microsoft.com/office/2007/relationships/diagramDrawing" Target="../diagrams/drawing48.xml"/><Relationship Id="rId5" Type="http://schemas.openxmlformats.org/officeDocument/2006/relationships/diagramColors" Target="../diagrams/colors47.xml"/><Relationship Id="rId10" Type="http://schemas.openxmlformats.org/officeDocument/2006/relationships/diagramColors" Target="../diagrams/colors48.xml"/><Relationship Id="rId4" Type="http://schemas.openxmlformats.org/officeDocument/2006/relationships/diagramQuickStyle" Target="../diagrams/quickStyle47.xml"/><Relationship Id="rId9" Type="http://schemas.openxmlformats.org/officeDocument/2006/relationships/diagramQuickStyle" Target="../diagrams/quickStyle48.xml"/></Relationships>
</file>

<file path=ppt/slides/_rels/slide10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diagramLayout" Target="../diagrams/layout49.xml"/><Relationship Id="rId2" Type="http://schemas.openxmlformats.org/officeDocument/2006/relationships/diagramData" Target="../diagrams/data49.xml"/><Relationship Id="rId1" Type="http://schemas.openxmlformats.org/officeDocument/2006/relationships/slideLayout" Target="../slideLayouts/slideLayout2.xml"/><Relationship Id="rId6" Type="http://schemas.microsoft.com/office/2007/relationships/diagramDrawing" Target="../diagrams/drawing49.xml"/><Relationship Id="rId5" Type="http://schemas.openxmlformats.org/officeDocument/2006/relationships/diagramColors" Target="../diagrams/colors49.xml"/><Relationship Id="rId4" Type="http://schemas.openxmlformats.org/officeDocument/2006/relationships/diagramQuickStyle" Target="../diagrams/quickStyle49.xml"/></Relationships>
</file>

<file path=ppt/slides/_rels/slide108.xml.rels><?xml version="1.0" encoding="UTF-8" standalone="yes"?>
<Relationships xmlns="http://schemas.openxmlformats.org/package/2006/relationships"><Relationship Id="rId8" Type="http://schemas.openxmlformats.org/officeDocument/2006/relationships/diagramLayout" Target="../diagrams/layout51.xml"/><Relationship Id="rId3" Type="http://schemas.openxmlformats.org/officeDocument/2006/relationships/diagramLayout" Target="../diagrams/layout50.xml"/><Relationship Id="rId7" Type="http://schemas.openxmlformats.org/officeDocument/2006/relationships/diagramData" Target="../diagrams/data51.xml"/><Relationship Id="rId2" Type="http://schemas.openxmlformats.org/officeDocument/2006/relationships/diagramData" Target="../diagrams/data50.xml"/><Relationship Id="rId1" Type="http://schemas.openxmlformats.org/officeDocument/2006/relationships/slideLayout" Target="../slideLayouts/slideLayout2.xml"/><Relationship Id="rId6" Type="http://schemas.microsoft.com/office/2007/relationships/diagramDrawing" Target="../diagrams/drawing50.xml"/><Relationship Id="rId11" Type="http://schemas.microsoft.com/office/2007/relationships/diagramDrawing" Target="../diagrams/drawing51.xml"/><Relationship Id="rId5" Type="http://schemas.openxmlformats.org/officeDocument/2006/relationships/diagramColors" Target="../diagrams/colors50.xml"/><Relationship Id="rId10" Type="http://schemas.openxmlformats.org/officeDocument/2006/relationships/diagramColors" Target="../diagrams/colors51.xml"/><Relationship Id="rId4" Type="http://schemas.openxmlformats.org/officeDocument/2006/relationships/diagramQuickStyle" Target="../diagrams/quickStyle50.xml"/><Relationship Id="rId9" Type="http://schemas.openxmlformats.org/officeDocument/2006/relationships/diagramQuickStyle" Target="../diagrams/quickStyle51.xml"/></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52.xml"/><Relationship Id="rId2" Type="http://schemas.openxmlformats.org/officeDocument/2006/relationships/diagramData" Target="../diagrams/data52.xml"/><Relationship Id="rId1" Type="http://schemas.openxmlformats.org/officeDocument/2006/relationships/slideLayout" Target="../slideLayouts/slideLayout2.xml"/><Relationship Id="rId6" Type="http://schemas.microsoft.com/office/2007/relationships/diagramDrawing" Target="../diagrams/drawing52.xml"/><Relationship Id="rId5" Type="http://schemas.openxmlformats.org/officeDocument/2006/relationships/diagramColors" Target="../diagrams/colors52.xml"/><Relationship Id="rId4" Type="http://schemas.openxmlformats.org/officeDocument/2006/relationships/diagramQuickStyle" Target="../diagrams/quickStyle5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8" Type="http://schemas.openxmlformats.org/officeDocument/2006/relationships/diagramLayout" Target="../diagrams/layout54.xml"/><Relationship Id="rId3" Type="http://schemas.openxmlformats.org/officeDocument/2006/relationships/diagramLayout" Target="../diagrams/layout53.xml"/><Relationship Id="rId7" Type="http://schemas.openxmlformats.org/officeDocument/2006/relationships/diagramData" Target="../diagrams/data54.xml"/><Relationship Id="rId2" Type="http://schemas.openxmlformats.org/officeDocument/2006/relationships/diagramData" Target="../diagrams/data53.xml"/><Relationship Id="rId1" Type="http://schemas.openxmlformats.org/officeDocument/2006/relationships/slideLayout" Target="../slideLayouts/slideLayout2.xml"/><Relationship Id="rId6" Type="http://schemas.microsoft.com/office/2007/relationships/diagramDrawing" Target="../diagrams/drawing53.xml"/><Relationship Id="rId11" Type="http://schemas.microsoft.com/office/2007/relationships/diagramDrawing" Target="../diagrams/drawing54.xml"/><Relationship Id="rId5" Type="http://schemas.openxmlformats.org/officeDocument/2006/relationships/diagramColors" Target="../diagrams/colors53.xml"/><Relationship Id="rId10" Type="http://schemas.openxmlformats.org/officeDocument/2006/relationships/diagramColors" Target="../diagrams/colors54.xml"/><Relationship Id="rId4" Type="http://schemas.openxmlformats.org/officeDocument/2006/relationships/diagramQuickStyle" Target="../diagrams/quickStyle53.xml"/><Relationship Id="rId9" Type="http://schemas.openxmlformats.org/officeDocument/2006/relationships/diagramQuickStyle" Target="../diagrams/quickStyle54.xml"/></Relationships>
</file>

<file path=ppt/slides/_rels/slide112.xml.rels><?xml version="1.0" encoding="UTF-8" standalone="yes"?>
<Relationships xmlns="http://schemas.openxmlformats.org/package/2006/relationships"><Relationship Id="rId3" Type="http://schemas.openxmlformats.org/officeDocument/2006/relationships/diagramLayout" Target="../diagrams/layout55.xml"/><Relationship Id="rId2" Type="http://schemas.openxmlformats.org/officeDocument/2006/relationships/diagramData" Target="../diagrams/data55.xml"/><Relationship Id="rId1" Type="http://schemas.openxmlformats.org/officeDocument/2006/relationships/slideLayout" Target="../slideLayouts/slideLayout2.xml"/><Relationship Id="rId6" Type="http://schemas.microsoft.com/office/2007/relationships/diagramDrawing" Target="../diagrams/drawing55.xml"/><Relationship Id="rId5" Type="http://schemas.openxmlformats.org/officeDocument/2006/relationships/diagramColors" Target="../diagrams/colors55.xml"/><Relationship Id="rId4" Type="http://schemas.openxmlformats.org/officeDocument/2006/relationships/diagramQuickStyle" Target="../diagrams/quickStyle55.xml"/></Relationships>
</file>

<file path=ppt/slides/_rels/slide113.xml.rels><?xml version="1.0" encoding="UTF-8" standalone="yes"?>
<Relationships xmlns="http://schemas.openxmlformats.org/package/2006/relationships"><Relationship Id="rId3" Type="http://schemas.openxmlformats.org/officeDocument/2006/relationships/diagramLayout" Target="../diagrams/layout56.xml"/><Relationship Id="rId2" Type="http://schemas.openxmlformats.org/officeDocument/2006/relationships/diagramData" Target="../diagrams/data56.xml"/><Relationship Id="rId1" Type="http://schemas.openxmlformats.org/officeDocument/2006/relationships/slideLayout" Target="../slideLayouts/slideLayout2.xml"/><Relationship Id="rId6" Type="http://schemas.microsoft.com/office/2007/relationships/diagramDrawing" Target="../diagrams/drawing56.xml"/><Relationship Id="rId5" Type="http://schemas.openxmlformats.org/officeDocument/2006/relationships/diagramColors" Target="../diagrams/colors56.xml"/><Relationship Id="rId4" Type="http://schemas.openxmlformats.org/officeDocument/2006/relationships/diagramQuickStyle" Target="../diagrams/quickStyle56.xml"/></Relationships>
</file>

<file path=ppt/slides/_rels/slide114.xml.rels><?xml version="1.0" encoding="UTF-8" standalone="yes"?>
<Relationships xmlns="http://schemas.openxmlformats.org/package/2006/relationships"><Relationship Id="rId8" Type="http://schemas.openxmlformats.org/officeDocument/2006/relationships/diagramLayout" Target="../diagrams/layout58.xml"/><Relationship Id="rId3" Type="http://schemas.openxmlformats.org/officeDocument/2006/relationships/diagramLayout" Target="../diagrams/layout57.xml"/><Relationship Id="rId7" Type="http://schemas.openxmlformats.org/officeDocument/2006/relationships/diagramData" Target="../diagrams/data58.xml"/><Relationship Id="rId2" Type="http://schemas.openxmlformats.org/officeDocument/2006/relationships/diagramData" Target="../diagrams/data57.xml"/><Relationship Id="rId1" Type="http://schemas.openxmlformats.org/officeDocument/2006/relationships/slideLayout" Target="../slideLayouts/slideLayout2.xml"/><Relationship Id="rId6" Type="http://schemas.microsoft.com/office/2007/relationships/diagramDrawing" Target="../diagrams/drawing57.xml"/><Relationship Id="rId11" Type="http://schemas.microsoft.com/office/2007/relationships/diagramDrawing" Target="../diagrams/drawing58.xml"/><Relationship Id="rId5" Type="http://schemas.openxmlformats.org/officeDocument/2006/relationships/diagramColors" Target="../diagrams/colors57.xml"/><Relationship Id="rId10" Type="http://schemas.openxmlformats.org/officeDocument/2006/relationships/diagramColors" Target="../diagrams/colors58.xml"/><Relationship Id="rId4" Type="http://schemas.openxmlformats.org/officeDocument/2006/relationships/diagramQuickStyle" Target="../diagrams/quickStyle57.xml"/><Relationship Id="rId9" Type="http://schemas.openxmlformats.org/officeDocument/2006/relationships/diagramQuickStyle" Target="../diagrams/quickStyle58.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diagramLayout" Target="../diagrams/layout59.xml"/><Relationship Id="rId2" Type="http://schemas.openxmlformats.org/officeDocument/2006/relationships/diagramData" Target="../diagrams/data59.xml"/><Relationship Id="rId1" Type="http://schemas.openxmlformats.org/officeDocument/2006/relationships/slideLayout" Target="../slideLayouts/slideLayout2.xml"/><Relationship Id="rId6" Type="http://schemas.microsoft.com/office/2007/relationships/diagramDrawing" Target="../diagrams/drawing59.xml"/><Relationship Id="rId5" Type="http://schemas.openxmlformats.org/officeDocument/2006/relationships/diagramColors" Target="../diagrams/colors59.xml"/><Relationship Id="rId4" Type="http://schemas.openxmlformats.org/officeDocument/2006/relationships/diagramQuickStyle" Target="../diagrams/quickStyle59.xml"/></Relationships>
</file>

<file path=ppt/slides/_rels/slide118.xml.rels><?xml version="1.0" encoding="UTF-8" standalone="yes"?>
<Relationships xmlns="http://schemas.openxmlformats.org/package/2006/relationships"><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s>
</file>

<file path=ppt/slides/_rels/slide1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diagramLayout" Target="../diagrams/layout62.xml"/><Relationship Id="rId3" Type="http://schemas.openxmlformats.org/officeDocument/2006/relationships/diagramLayout" Target="../diagrams/layout61.xml"/><Relationship Id="rId7" Type="http://schemas.openxmlformats.org/officeDocument/2006/relationships/diagramData" Target="../diagrams/data62.xml"/><Relationship Id="rId2" Type="http://schemas.openxmlformats.org/officeDocument/2006/relationships/diagramData" Target="../diagrams/data61.xml"/><Relationship Id="rId1" Type="http://schemas.openxmlformats.org/officeDocument/2006/relationships/slideLayout" Target="../slideLayouts/slideLayout2.xml"/><Relationship Id="rId6" Type="http://schemas.microsoft.com/office/2007/relationships/diagramDrawing" Target="../diagrams/drawing61.xml"/><Relationship Id="rId11" Type="http://schemas.microsoft.com/office/2007/relationships/diagramDrawing" Target="../diagrams/drawing62.xml"/><Relationship Id="rId5" Type="http://schemas.openxmlformats.org/officeDocument/2006/relationships/diagramColors" Target="../diagrams/colors61.xml"/><Relationship Id="rId10" Type="http://schemas.openxmlformats.org/officeDocument/2006/relationships/diagramColors" Target="../diagrams/colors62.xml"/><Relationship Id="rId4" Type="http://schemas.openxmlformats.org/officeDocument/2006/relationships/diagramQuickStyle" Target="../diagrams/quickStyle61.xml"/><Relationship Id="rId9" Type="http://schemas.openxmlformats.org/officeDocument/2006/relationships/diagramQuickStyle" Target="../diagrams/quickStyle62.xml"/></Relationships>
</file>

<file path=ppt/slides/_rels/slide121.xml.rels><?xml version="1.0" encoding="UTF-8" standalone="yes"?>
<Relationships xmlns="http://schemas.openxmlformats.org/package/2006/relationships"><Relationship Id="rId3" Type="http://schemas.openxmlformats.org/officeDocument/2006/relationships/diagramLayout" Target="../diagrams/layout63.xml"/><Relationship Id="rId2" Type="http://schemas.openxmlformats.org/officeDocument/2006/relationships/diagramData" Target="../diagrams/data63.xml"/><Relationship Id="rId1" Type="http://schemas.openxmlformats.org/officeDocument/2006/relationships/slideLayout" Target="../slideLayouts/slideLayout2.xml"/><Relationship Id="rId6" Type="http://schemas.microsoft.com/office/2007/relationships/diagramDrawing" Target="../diagrams/drawing63.xml"/><Relationship Id="rId5" Type="http://schemas.openxmlformats.org/officeDocument/2006/relationships/diagramColors" Target="../diagrams/colors63.xml"/><Relationship Id="rId4" Type="http://schemas.openxmlformats.org/officeDocument/2006/relationships/diagramQuickStyle" Target="../diagrams/quickStyle63.xml"/></Relationships>
</file>

<file path=ppt/slides/_rels/slide122.xml.rels><?xml version="1.0" encoding="UTF-8" standalone="yes"?>
<Relationships xmlns="http://schemas.openxmlformats.org/package/2006/relationships"><Relationship Id="rId3" Type="http://schemas.openxmlformats.org/officeDocument/2006/relationships/diagramLayout" Target="../diagrams/layout64.xml"/><Relationship Id="rId2" Type="http://schemas.openxmlformats.org/officeDocument/2006/relationships/diagramData" Target="../diagrams/data64.xml"/><Relationship Id="rId1" Type="http://schemas.openxmlformats.org/officeDocument/2006/relationships/slideLayout" Target="../slideLayouts/slideLayout2.xml"/><Relationship Id="rId6" Type="http://schemas.microsoft.com/office/2007/relationships/diagramDrawing" Target="../diagrams/drawing64.xml"/><Relationship Id="rId5" Type="http://schemas.openxmlformats.org/officeDocument/2006/relationships/diagramColors" Target="../diagrams/colors64.xml"/><Relationship Id="rId4" Type="http://schemas.openxmlformats.org/officeDocument/2006/relationships/diagramQuickStyle" Target="../diagrams/quickStyle6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65.xml"/><Relationship Id="rId2" Type="http://schemas.openxmlformats.org/officeDocument/2006/relationships/diagramData" Target="../diagrams/data65.xml"/><Relationship Id="rId1" Type="http://schemas.openxmlformats.org/officeDocument/2006/relationships/slideLayout" Target="../slideLayouts/slideLayout2.xml"/><Relationship Id="rId6" Type="http://schemas.microsoft.com/office/2007/relationships/diagramDrawing" Target="../diagrams/drawing65.xml"/><Relationship Id="rId5" Type="http://schemas.openxmlformats.org/officeDocument/2006/relationships/diagramColors" Target="../diagrams/colors65.xml"/><Relationship Id="rId4" Type="http://schemas.openxmlformats.org/officeDocument/2006/relationships/diagramQuickStyle" Target="../diagrams/quickStyle65.xml"/></Relationships>
</file>

<file path=ppt/slides/_rels/slide125.xml.rels><?xml version="1.0" encoding="UTF-8" standalone="yes"?>
<Relationships xmlns="http://schemas.openxmlformats.org/package/2006/relationships"><Relationship Id="rId3" Type="http://schemas.openxmlformats.org/officeDocument/2006/relationships/diagramLayout" Target="../diagrams/layout66.xml"/><Relationship Id="rId2" Type="http://schemas.openxmlformats.org/officeDocument/2006/relationships/diagramData" Target="../diagrams/data66.xml"/><Relationship Id="rId1" Type="http://schemas.openxmlformats.org/officeDocument/2006/relationships/slideLayout" Target="../slideLayouts/slideLayout2.xml"/><Relationship Id="rId6" Type="http://schemas.microsoft.com/office/2007/relationships/diagramDrawing" Target="../diagrams/drawing66.xml"/><Relationship Id="rId5" Type="http://schemas.openxmlformats.org/officeDocument/2006/relationships/diagramColors" Target="../diagrams/colors66.xml"/><Relationship Id="rId4" Type="http://schemas.openxmlformats.org/officeDocument/2006/relationships/diagramQuickStyle" Target="../diagrams/quickStyle66.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67.xml"/><Relationship Id="rId2" Type="http://schemas.openxmlformats.org/officeDocument/2006/relationships/diagramData" Target="../diagrams/data67.xml"/><Relationship Id="rId1" Type="http://schemas.openxmlformats.org/officeDocument/2006/relationships/slideLayout" Target="../slideLayouts/slideLayout2.xml"/><Relationship Id="rId6" Type="http://schemas.microsoft.com/office/2007/relationships/diagramDrawing" Target="../diagrams/drawing67.xml"/><Relationship Id="rId5" Type="http://schemas.openxmlformats.org/officeDocument/2006/relationships/diagramColors" Target="../diagrams/colors67.xml"/><Relationship Id="rId4" Type="http://schemas.openxmlformats.org/officeDocument/2006/relationships/diagramQuickStyle" Target="../diagrams/quickStyle67.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diagramLayout" Target="../diagrams/layout68.xml"/><Relationship Id="rId2" Type="http://schemas.openxmlformats.org/officeDocument/2006/relationships/diagramData" Target="../diagrams/data68.xml"/><Relationship Id="rId1" Type="http://schemas.openxmlformats.org/officeDocument/2006/relationships/slideLayout" Target="../slideLayouts/slideLayout2.xml"/><Relationship Id="rId6" Type="http://schemas.microsoft.com/office/2007/relationships/diagramDrawing" Target="../diagrams/drawing68.xml"/><Relationship Id="rId5" Type="http://schemas.openxmlformats.org/officeDocument/2006/relationships/diagramColors" Target="../diagrams/colors68.xml"/><Relationship Id="rId4" Type="http://schemas.openxmlformats.org/officeDocument/2006/relationships/diagramQuickStyle" Target="../diagrams/quickStyle68.xml"/></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9.jpe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4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diagramLayout" Target="../diagrams/layout69.xml"/><Relationship Id="rId2" Type="http://schemas.openxmlformats.org/officeDocument/2006/relationships/diagramData" Target="../diagrams/data69.xml"/><Relationship Id="rId1" Type="http://schemas.openxmlformats.org/officeDocument/2006/relationships/slideLayout" Target="../slideLayouts/slideLayout2.xml"/><Relationship Id="rId6" Type="http://schemas.microsoft.com/office/2007/relationships/diagramDrawing" Target="../diagrams/drawing69.xml"/><Relationship Id="rId5" Type="http://schemas.openxmlformats.org/officeDocument/2006/relationships/diagramColors" Target="../diagrams/colors69.xml"/><Relationship Id="rId4" Type="http://schemas.openxmlformats.org/officeDocument/2006/relationships/diagramQuickStyle" Target="../diagrams/quickStyle69.xml"/></Relationships>
</file>

<file path=ppt/slides/_rels/slide1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5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diagramLayout" Target="../diagrams/layout70.xml"/><Relationship Id="rId2" Type="http://schemas.openxmlformats.org/officeDocument/2006/relationships/diagramData" Target="../diagrams/data70.xml"/><Relationship Id="rId1" Type="http://schemas.openxmlformats.org/officeDocument/2006/relationships/slideLayout" Target="../slideLayouts/slideLayout2.xml"/><Relationship Id="rId6" Type="http://schemas.microsoft.com/office/2007/relationships/diagramDrawing" Target="../diagrams/drawing70.xml"/><Relationship Id="rId5" Type="http://schemas.openxmlformats.org/officeDocument/2006/relationships/diagramColors" Target="../diagrams/colors70.xml"/><Relationship Id="rId4" Type="http://schemas.openxmlformats.org/officeDocument/2006/relationships/diagramQuickStyle" Target="../diagrams/quickStyle70.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diagramLayout" Target="../diagrams/layout71.xml"/><Relationship Id="rId2" Type="http://schemas.openxmlformats.org/officeDocument/2006/relationships/diagramData" Target="../diagrams/data71.xml"/><Relationship Id="rId1" Type="http://schemas.openxmlformats.org/officeDocument/2006/relationships/slideLayout" Target="../slideLayouts/slideLayout2.xml"/><Relationship Id="rId6" Type="http://schemas.microsoft.com/office/2007/relationships/diagramDrawing" Target="../diagrams/drawing71.xml"/><Relationship Id="rId5" Type="http://schemas.openxmlformats.org/officeDocument/2006/relationships/diagramColors" Target="../diagrams/colors71.xml"/><Relationship Id="rId4" Type="http://schemas.openxmlformats.org/officeDocument/2006/relationships/diagramQuickStyle" Target="../diagrams/quickStyle7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6.xml.rels><?xml version="1.0" encoding="UTF-8" standalone="yes"?>
<Relationships xmlns="http://schemas.openxmlformats.org/package/2006/relationships"><Relationship Id="rId3" Type="http://schemas.openxmlformats.org/officeDocument/2006/relationships/diagramLayout" Target="../diagrams/layout72.xml"/><Relationship Id="rId2" Type="http://schemas.openxmlformats.org/officeDocument/2006/relationships/diagramData" Target="../diagrams/data72.xml"/><Relationship Id="rId1" Type="http://schemas.openxmlformats.org/officeDocument/2006/relationships/slideLayout" Target="../slideLayouts/slideLayout2.xml"/><Relationship Id="rId6" Type="http://schemas.microsoft.com/office/2007/relationships/diagramDrawing" Target="../diagrams/drawing72.xml"/><Relationship Id="rId5" Type="http://schemas.openxmlformats.org/officeDocument/2006/relationships/diagramColors" Target="../diagrams/colors72.xml"/><Relationship Id="rId4" Type="http://schemas.openxmlformats.org/officeDocument/2006/relationships/diagramQuickStyle" Target="../diagrams/quickStyle72.xml"/></Relationships>
</file>

<file path=ppt/slides/_rels/slide167.xml.rels><?xml version="1.0" encoding="UTF-8" standalone="yes"?>
<Relationships xmlns="http://schemas.openxmlformats.org/package/2006/relationships"><Relationship Id="rId3" Type="http://schemas.openxmlformats.org/officeDocument/2006/relationships/diagramLayout" Target="../diagrams/layout73.xml"/><Relationship Id="rId2" Type="http://schemas.openxmlformats.org/officeDocument/2006/relationships/diagramData" Target="../diagrams/data73.xml"/><Relationship Id="rId1" Type="http://schemas.openxmlformats.org/officeDocument/2006/relationships/slideLayout" Target="../slideLayouts/slideLayout2.xml"/><Relationship Id="rId6" Type="http://schemas.microsoft.com/office/2007/relationships/diagramDrawing" Target="../diagrams/drawing73.xml"/><Relationship Id="rId5" Type="http://schemas.openxmlformats.org/officeDocument/2006/relationships/diagramColors" Target="../diagrams/colors73.xml"/><Relationship Id="rId4" Type="http://schemas.openxmlformats.org/officeDocument/2006/relationships/diagramQuickStyle" Target="../diagrams/quickStyle7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diagramData" Target="../diagrams/data74.xml"/><Relationship Id="rId7" Type="http://schemas.microsoft.com/office/2007/relationships/diagramDrawing" Target="../diagrams/drawing74.xml"/><Relationship Id="rId2" Type="http://schemas.openxmlformats.org/officeDocument/2006/relationships/image" Target="../media/image45.jpeg"/><Relationship Id="rId1" Type="http://schemas.openxmlformats.org/officeDocument/2006/relationships/slideLayout" Target="../slideLayouts/slideLayout2.xml"/><Relationship Id="rId6" Type="http://schemas.openxmlformats.org/officeDocument/2006/relationships/diagramColors" Target="../diagrams/colors74.xml"/><Relationship Id="rId5" Type="http://schemas.openxmlformats.org/officeDocument/2006/relationships/diagramQuickStyle" Target="../diagrams/quickStyle74.xml"/><Relationship Id="rId4" Type="http://schemas.openxmlformats.org/officeDocument/2006/relationships/diagramLayout" Target="../diagrams/layout74.xml"/></Relationships>
</file>

<file path=ppt/slides/_rels/slide17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3" Type="http://schemas.openxmlformats.org/officeDocument/2006/relationships/diagramLayout" Target="../diagrams/layout75.xml"/><Relationship Id="rId2" Type="http://schemas.openxmlformats.org/officeDocument/2006/relationships/diagramData" Target="../diagrams/data75.xml"/><Relationship Id="rId1" Type="http://schemas.openxmlformats.org/officeDocument/2006/relationships/slideLayout" Target="../slideLayouts/slideLayout2.xml"/><Relationship Id="rId6" Type="http://schemas.microsoft.com/office/2007/relationships/diagramDrawing" Target="../diagrams/drawing75.xml"/><Relationship Id="rId5" Type="http://schemas.openxmlformats.org/officeDocument/2006/relationships/diagramColors" Target="../diagrams/colors75.xml"/><Relationship Id="rId4" Type="http://schemas.openxmlformats.org/officeDocument/2006/relationships/diagramQuickStyle" Target="../diagrams/quickStyle75.xml"/></Relationships>
</file>

<file path=ppt/slides/_rels/slide17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3" Type="http://schemas.openxmlformats.org/officeDocument/2006/relationships/diagramLayout" Target="../diagrams/layout76.xml"/><Relationship Id="rId2" Type="http://schemas.openxmlformats.org/officeDocument/2006/relationships/diagramData" Target="../diagrams/data76.xml"/><Relationship Id="rId1" Type="http://schemas.openxmlformats.org/officeDocument/2006/relationships/slideLayout" Target="../slideLayouts/slideLayout2.xml"/><Relationship Id="rId6" Type="http://schemas.microsoft.com/office/2007/relationships/diagramDrawing" Target="../diagrams/drawing76.xml"/><Relationship Id="rId5" Type="http://schemas.openxmlformats.org/officeDocument/2006/relationships/diagramColors" Target="../diagrams/colors76.xml"/><Relationship Id="rId4" Type="http://schemas.openxmlformats.org/officeDocument/2006/relationships/diagramQuickStyle" Target="../diagrams/quickStyle76.xml"/></Relationships>
</file>

<file path=ppt/slides/_rels/slide196.xml.rels><?xml version="1.0" encoding="UTF-8" standalone="yes"?>
<Relationships xmlns="http://schemas.openxmlformats.org/package/2006/relationships"><Relationship Id="rId3" Type="http://schemas.openxmlformats.org/officeDocument/2006/relationships/diagramLayout" Target="../diagrams/layout77.xml"/><Relationship Id="rId2" Type="http://schemas.openxmlformats.org/officeDocument/2006/relationships/diagramData" Target="../diagrams/data77.xml"/><Relationship Id="rId1" Type="http://schemas.openxmlformats.org/officeDocument/2006/relationships/slideLayout" Target="../slideLayouts/slideLayout2.xml"/><Relationship Id="rId6" Type="http://schemas.microsoft.com/office/2007/relationships/diagramDrawing" Target="../diagrams/drawing77.xml"/><Relationship Id="rId5" Type="http://schemas.openxmlformats.org/officeDocument/2006/relationships/diagramColors" Target="../diagrams/colors77.xml"/><Relationship Id="rId4" Type="http://schemas.openxmlformats.org/officeDocument/2006/relationships/diagramQuickStyle" Target="../diagrams/quickStyle77.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2.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0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diagramLayout" Target="../diagrams/layout78.xml"/><Relationship Id="rId2" Type="http://schemas.openxmlformats.org/officeDocument/2006/relationships/diagramData" Target="../diagrams/data78.xml"/><Relationship Id="rId1" Type="http://schemas.openxmlformats.org/officeDocument/2006/relationships/slideLayout" Target="../slideLayouts/slideLayout2.xml"/><Relationship Id="rId6" Type="http://schemas.microsoft.com/office/2007/relationships/diagramDrawing" Target="../diagrams/drawing78.xml"/><Relationship Id="rId5" Type="http://schemas.openxmlformats.org/officeDocument/2006/relationships/diagramColors" Target="../diagrams/colors78.xml"/><Relationship Id="rId4" Type="http://schemas.openxmlformats.org/officeDocument/2006/relationships/diagramQuickStyle" Target="../diagrams/quickStyle78.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3" Type="http://schemas.openxmlformats.org/officeDocument/2006/relationships/diagramLayout" Target="../diagrams/layout79.xml"/><Relationship Id="rId2" Type="http://schemas.openxmlformats.org/officeDocument/2006/relationships/diagramData" Target="../diagrams/data79.xml"/><Relationship Id="rId1" Type="http://schemas.openxmlformats.org/officeDocument/2006/relationships/slideLayout" Target="../slideLayouts/slideLayout2.xml"/><Relationship Id="rId6" Type="http://schemas.microsoft.com/office/2007/relationships/diagramDrawing" Target="../diagrams/drawing79.xml"/><Relationship Id="rId5" Type="http://schemas.openxmlformats.org/officeDocument/2006/relationships/diagramColors" Target="../diagrams/colors79.xml"/><Relationship Id="rId4" Type="http://schemas.openxmlformats.org/officeDocument/2006/relationships/diagramQuickStyle" Target="../diagrams/quickStyle79.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diagramLayout" Target="../diagrams/layout80.xml"/><Relationship Id="rId2" Type="http://schemas.openxmlformats.org/officeDocument/2006/relationships/diagramData" Target="../diagrams/data80.xml"/><Relationship Id="rId1" Type="http://schemas.openxmlformats.org/officeDocument/2006/relationships/slideLayout" Target="../slideLayouts/slideLayout2.xml"/><Relationship Id="rId6" Type="http://schemas.microsoft.com/office/2007/relationships/diagramDrawing" Target="../diagrams/drawing80.xml"/><Relationship Id="rId5" Type="http://schemas.openxmlformats.org/officeDocument/2006/relationships/diagramColors" Target="../diagrams/colors80.xml"/><Relationship Id="rId4" Type="http://schemas.openxmlformats.org/officeDocument/2006/relationships/diagramQuickStyle" Target="../diagrams/quickStyle80.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2.xml.rels><?xml version="1.0" encoding="UTF-8" standalone="yes"?>
<Relationships xmlns="http://schemas.openxmlformats.org/package/2006/relationships"><Relationship Id="rId3" Type="http://schemas.openxmlformats.org/officeDocument/2006/relationships/diagramLayout" Target="../diagrams/layout81.xml"/><Relationship Id="rId2" Type="http://schemas.openxmlformats.org/officeDocument/2006/relationships/diagramData" Target="../diagrams/data81.xml"/><Relationship Id="rId1" Type="http://schemas.openxmlformats.org/officeDocument/2006/relationships/slideLayout" Target="../slideLayouts/slideLayout2.xml"/><Relationship Id="rId6" Type="http://schemas.microsoft.com/office/2007/relationships/diagramDrawing" Target="../diagrams/drawing81.xml"/><Relationship Id="rId5" Type="http://schemas.openxmlformats.org/officeDocument/2006/relationships/diagramColors" Target="../diagrams/colors81.xml"/><Relationship Id="rId4" Type="http://schemas.openxmlformats.org/officeDocument/2006/relationships/diagramQuickStyle" Target="../diagrams/quickStyle81.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diagramLayout" Target="../diagrams/layout82.xml"/><Relationship Id="rId2" Type="http://schemas.openxmlformats.org/officeDocument/2006/relationships/diagramData" Target="../diagrams/data82.xml"/><Relationship Id="rId1" Type="http://schemas.openxmlformats.org/officeDocument/2006/relationships/slideLayout" Target="../slideLayouts/slideLayout2.xml"/><Relationship Id="rId6" Type="http://schemas.microsoft.com/office/2007/relationships/diagramDrawing" Target="../diagrams/drawing82.xml"/><Relationship Id="rId5" Type="http://schemas.openxmlformats.org/officeDocument/2006/relationships/diagramColors" Target="../diagrams/colors82.xml"/><Relationship Id="rId4" Type="http://schemas.openxmlformats.org/officeDocument/2006/relationships/diagramQuickStyle" Target="../diagrams/quickStyle82.xml"/></Relationships>
</file>

<file path=ppt/slides/_rels/slide235.xml.rels><?xml version="1.0" encoding="UTF-8" standalone="yes"?>
<Relationships xmlns="http://schemas.openxmlformats.org/package/2006/relationships"><Relationship Id="rId3" Type="http://schemas.openxmlformats.org/officeDocument/2006/relationships/diagramLayout" Target="../diagrams/layout83.xml"/><Relationship Id="rId2" Type="http://schemas.openxmlformats.org/officeDocument/2006/relationships/diagramData" Target="../diagrams/data83.xml"/><Relationship Id="rId1" Type="http://schemas.openxmlformats.org/officeDocument/2006/relationships/slideLayout" Target="../slideLayouts/slideLayout2.xml"/><Relationship Id="rId6" Type="http://schemas.microsoft.com/office/2007/relationships/diagramDrawing" Target="../diagrams/drawing83.xml"/><Relationship Id="rId5" Type="http://schemas.openxmlformats.org/officeDocument/2006/relationships/diagramColors" Target="../diagrams/colors83.xml"/><Relationship Id="rId4" Type="http://schemas.openxmlformats.org/officeDocument/2006/relationships/diagramQuickStyle" Target="../diagrams/quickStyle83.xml"/></Relationships>
</file>

<file path=ppt/slides/_rels/slide236.xml.rels><?xml version="1.0" encoding="UTF-8" standalone="yes"?>
<Relationships xmlns="http://schemas.openxmlformats.org/package/2006/relationships"><Relationship Id="rId3" Type="http://schemas.openxmlformats.org/officeDocument/2006/relationships/diagramLayout" Target="../diagrams/layout84.xml"/><Relationship Id="rId7" Type="http://schemas.openxmlformats.org/officeDocument/2006/relationships/image" Target="../media/image43.jpeg"/><Relationship Id="rId2" Type="http://schemas.openxmlformats.org/officeDocument/2006/relationships/diagramData" Target="../diagrams/data84.xml"/><Relationship Id="rId1" Type="http://schemas.openxmlformats.org/officeDocument/2006/relationships/slideLayout" Target="../slideLayouts/slideLayout2.xml"/><Relationship Id="rId6" Type="http://schemas.microsoft.com/office/2007/relationships/diagramDrawing" Target="../diagrams/drawing84.xml"/><Relationship Id="rId5" Type="http://schemas.openxmlformats.org/officeDocument/2006/relationships/diagramColors" Target="../diagrams/colors84.xml"/><Relationship Id="rId4" Type="http://schemas.openxmlformats.org/officeDocument/2006/relationships/diagramQuickStyle" Target="../diagrams/quickStyle84.xml"/></Relationships>
</file>

<file path=ppt/slides/_rels/slide237.xml.rels><?xml version="1.0" encoding="UTF-8" standalone="yes"?>
<Relationships xmlns="http://schemas.openxmlformats.org/package/2006/relationships"><Relationship Id="rId3" Type="http://schemas.openxmlformats.org/officeDocument/2006/relationships/diagramLayout" Target="../diagrams/layout85.xml"/><Relationship Id="rId2" Type="http://schemas.openxmlformats.org/officeDocument/2006/relationships/diagramData" Target="../diagrams/data85.xml"/><Relationship Id="rId1" Type="http://schemas.openxmlformats.org/officeDocument/2006/relationships/slideLayout" Target="../slideLayouts/slideLayout2.xml"/><Relationship Id="rId6" Type="http://schemas.microsoft.com/office/2007/relationships/diagramDrawing" Target="../diagrams/drawing85.xml"/><Relationship Id="rId5" Type="http://schemas.openxmlformats.org/officeDocument/2006/relationships/diagramColors" Target="../diagrams/colors85.xml"/><Relationship Id="rId4" Type="http://schemas.openxmlformats.org/officeDocument/2006/relationships/diagramQuickStyle" Target="../diagrams/quickStyle85.xml"/></Relationships>
</file>

<file path=ppt/slides/_rels/slide238.xml.rels><?xml version="1.0" encoding="UTF-8" standalone="yes"?>
<Relationships xmlns="http://schemas.openxmlformats.org/package/2006/relationships"><Relationship Id="rId3" Type="http://schemas.openxmlformats.org/officeDocument/2006/relationships/diagramLayout" Target="../diagrams/layout86.xml"/><Relationship Id="rId2" Type="http://schemas.openxmlformats.org/officeDocument/2006/relationships/diagramData" Target="../diagrams/data86.xml"/><Relationship Id="rId1" Type="http://schemas.openxmlformats.org/officeDocument/2006/relationships/slideLayout" Target="../slideLayouts/slideLayout2.xml"/><Relationship Id="rId6" Type="http://schemas.microsoft.com/office/2007/relationships/diagramDrawing" Target="../diagrams/drawing86.xml"/><Relationship Id="rId5" Type="http://schemas.openxmlformats.org/officeDocument/2006/relationships/diagramColors" Target="../diagrams/colors86.xml"/><Relationship Id="rId4" Type="http://schemas.openxmlformats.org/officeDocument/2006/relationships/diagramQuickStyle" Target="../diagrams/quickStyle86.xml"/></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diagramLayout" Target="../diagrams/layout87.xml"/><Relationship Id="rId2" Type="http://schemas.openxmlformats.org/officeDocument/2006/relationships/diagramData" Target="../diagrams/data87.xml"/><Relationship Id="rId1" Type="http://schemas.openxmlformats.org/officeDocument/2006/relationships/slideLayout" Target="../slideLayouts/slideLayout2.xml"/><Relationship Id="rId6" Type="http://schemas.microsoft.com/office/2007/relationships/diagramDrawing" Target="../diagrams/drawing87.xml"/><Relationship Id="rId5" Type="http://schemas.openxmlformats.org/officeDocument/2006/relationships/diagramColors" Target="../diagrams/colors87.xml"/><Relationship Id="rId4" Type="http://schemas.openxmlformats.org/officeDocument/2006/relationships/diagramQuickStyle" Target="../diagrams/quickStyle87.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diagramLayout" Target="../diagrams/layout88.xml"/><Relationship Id="rId2" Type="http://schemas.openxmlformats.org/officeDocument/2006/relationships/diagramData" Target="../diagrams/data88.xml"/><Relationship Id="rId1" Type="http://schemas.openxmlformats.org/officeDocument/2006/relationships/slideLayout" Target="../slideLayouts/slideLayout2.xml"/><Relationship Id="rId6" Type="http://schemas.microsoft.com/office/2007/relationships/diagramDrawing" Target="../diagrams/drawing88.xml"/><Relationship Id="rId5" Type="http://schemas.openxmlformats.org/officeDocument/2006/relationships/diagramColors" Target="../diagrams/colors88.xml"/><Relationship Id="rId4" Type="http://schemas.openxmlformats.org/officeDocument/2006/relationships/diagramQuickStyle" Target="../diagrams/quickStyle88.xml"/></Relationships>
</file>

<file path=ppt/slides/_rels/slide25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diagramLayout" Target="../diagrams/layout89.xml"/><Relationship Id="rId2" Type="http://schemas.openxmlformats.org/officeDocument/2006/relationships/diagramData" Target="../diagrams/data89.xml"/><Relationship Id="rId1" Type="http://schemas.openxmlformats.org/officeDocument/2006/relationships/slideLayout" Target="../slideLayouts/slideLayout2.xml"/><Relationship Id="rId6" Type="http://schemas.microsoft.com/office/2007/relationships/diagramDrawing" Target="../diagrams/drawing89.xml"/><Relationship Id="rId5" Type="http://schemas.openxmlformats.org/officeDocument/2006/relationships/diagramColors" Target="../diagrams/colors89.xml"/><Relationship Id="rId4" Type="http://schemas.openxmlformats.org/officeDocument/2006/relationships/diagramQuickStyle" Target="../diagrams/quickStyle89.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0.xml"/><Relationship Id="rId3" Type="http://schemas.openxmlformats.org/officeDocument/2006/relationships/diagramLayout" Target="../diagrams/layout9.xml"/><Relationship Id="rId7" Type="http://schemas.openxmlformats.org/officeDocument/2006/relationships/diagramData" Target="../diagrams/data10.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11" Type="http://schemas.microsoft.com/office/2007/relationships/diagramDrawing" Target="../diagrams/drawing10.xml"/><Relationship Id="rId5" Type="http://schemas.openxmlformats.org/officeDocument/2006/relationships/diagramColors" Target="../diagrams/colors9.xml"/><Relationship Id="rId10" Type="http://schemas.openxmlformats.org/officeDocument/2006/relationships/diagramColors" Target="../diagrams/colors10.xml"/><Relationship Id="rId4" Type="http://schemas.openxmlformats.org/officeDocument/2006/relationships/diagramQuickStyle" Target="../diagrams/quickStyle9.xml"/><Relationship Id="rId9" Type="http://schemas.openxmlformats.org/officeDocument/2006/relationships/diagramQuickStyle" Target="../diagrams/quickStyle10.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diagramLayout" Target="../diagrams/layout90.xml"/><Relationship Id="rId2" Type="http://schemas.openxmlformats.org/officeDocument/2006/relationships/diagramData" Target="../diagrams/data90.xml"/><Relationship Id="rId1" Type="http://schemas.openxmlformats.org/officeDocument/2006/relationships/slideLayout" Target="../slideLayouts/slideLayout2.xml"/><Relationship Id="rId6" Type="http://schemas.microsoft.com/office/2007/relationships/diagramDrawing" Target="../diagrams/drawing90.xml"/><Relationship Id="rId5" Type="http://schemas.openxmlformats.org/officeDocument/2006/relationships/diagramColors" Target="../diagrams/colors90.xml"/><Relationship Id="rId4" Type="http://schemas.openxmlformats.org/officeDocument/2006/relationships/diagramQuickStyle" Target="../diagrams/quickStyle90.xm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diagramLayout" Target="../diagrams/layout91.xml"/><Relationship Id="rId2" Type="http://schemas.openxmlformats.org/officeDocument/2006/relationships/diagramData" Target="../diagrams/data91.xml"/><Relationship Id="rId1" Type="http://schemas.openxmlformats.org/officeDocument/2006/relationships/slideLayout" Target="../slideLayouts/slideLayout2.xml"/><Relationship Id="rId6" Type="http://schemas.microsoft.com/office/2007/relationships/diagramDrawing" Target="../diagrams/drawing91.xml"/><Relationship Id="rId5" Type="http://schemas.openxmlformats.org/officeDocument/2006/relationships/diagramColors" Target="../diagrams/colors91.xml"/><Relationship Id="rId4" Type="http://schemas.openxmlformats.org/officeDocument/2006/relationships/diagramQuickStyle" Target="../diagrams/quickStyle91.xml"/></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31.xml.rels><?xml version="1.0" encoding="UTF-8" standalone="yes"?>
<Relationships xmlns="http://schemas.openxmlformats.org/package/2006/relationships"><Relationship Id="rId3" Type="http://schemas.openxmlformats.org/officeDocument/2006/relationships/hyperlink" Target="https://www.publicdomainpictures.net/en/view-image.php?image=262234&amp;picture=clouds-sky-background" TargetMode="External"/><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diagramLayout" Target="../diagrams/layout14.xml"/><Relationship Id="rId3" Type="http://schemas.openxmlformats.org/officeDocument/2006/relationships/diagramLayout" Target="../diagrams/layout13.xml"/><Relationship Id="rId7" Type="http://schemas.openxmlformats.org/officeDocument/2006/relationships/diagramData" Target="../diagrams/data14.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2.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17.xml"/><Relationship Id="rId7" Type="http://schemas.microsoft.com/office/2007/relationships/diagramDrawing" Target="../diagrams/drawing17.xml"/><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diagramColors" Target="../diagrams/colors17.xml"/><Relationship Id="rId5" Type="http://schemas.openxmlformats.org/officeDocument/2006/relationships/diagramQuickStyle" Target="../diagrams/quickStyle17.xml"/><Relationship Id="rId4" Type="http://schemas.openxmlformats.org/officeDocument/2006/relationships/diagramLayout" Target="../diagrams/layout17.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4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2.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2.jpeg"/><Relationship Id="rId1" Type="http://schemas.openxmlformats.org/officeDocument/2006/relationships/slideLayout" Target="../slideLayouts/slideLayout2.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2.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3.jpeg"/><Relationship Id="rId1" Type="http://schemas.openxmlformats.org/officeDocument/2006/relationships/slideLayout" Target="../slideLayouts/slideLayout2.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2.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2.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2.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5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diagramLayout" Target="../diagrams/layout27.xml"/><Relationship Id="rId7" Type="http://schemas.openxmlformats.org/officeDocument/2006/relationships/image" Target="../media/image29.jpeg"/><Relationship Id="rId2" Type="http://schemas.openxmlformats.org/officeDocument/2006/relationships/diagramData" Target="../diagrams/data27.xml"/><Relationship Id="rId1" Type="http://schemas.openxmlformats.org/officeDocument/2006/relationships/slideLayout" Target="../slideLayouts/slideLayout2.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6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s>
</file>

<file path=ppt/slides/_rels/slide67.xml.rels><?xml version="1.0" encoding="UTF-8" standalone="yes"?>
<Relationships xmlns="http://schemas.openxmlformats.org/package/2006/relationships"><Relationship Id="rId8" Type="http://schemas.openxmlformats.org/officeDocument/2006/relationships/diagramLayout" Target="../diagrams/layout30.xml"/><Relationship Id="rId3" Type="http://schemas.openxmlformats.org/officeDocument/2006/relationships/diagramLayout" Target="../diagrams/layout29.xml"/><Relationship Id="rId7" Type="http://schemas.openxmlformats.org/officeDocument/2006/relationships/diagramData" Target="../diagrams/data30.xml"/><Relationship Id="rId2" Type="http://schemas.openxmlformats.org/officeDocument/2006/relationships/diagramData" Target="../diagrams/data29.xml"/><Relationship Id="rId1" Type="http://schemas.openxmlformats.org/officeDocument/2006/relationships/slideLayout" Target="../slideLayouts/slideLayout2.xml"/><Relationship Id="rId6" Type="http://schemas.microsoft.com/office/2007/relationships/diagramDrawing" Target="../diagrams/drawing29.xml"/><Relationship Id="rId11" Type="http://schemas.microsoft.com/office/2007/relationships/diagramDrawing" Target="../diagrams/drawing30.xml"/><Relationship Id="rId5" Type="http://schemas.openxmlformats.org/officeDocument/2006/relationships/diagramColors" Target="../diagrams/colors29.xml"/><Relationship Id="rId10" Type="http://schemas.openxmlformats.org/officeDocument/2006/relationships/diagramColors" Target="../diagrams/colors30.xml"/><Relationship Id="rId4" Type="http://schemas.openxmlformats.org/officeDocument/2006/relationships/diagramQuickStyle" Target="../diagrams/quickStyle29.xml"/><Relationship Id="rId9" Type="http://schemas.openxmlformats.org/officeDocument/2006/relationships/diagramQuickStyle" Target="../diagrams/quickStyle3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diagramLayout" Target="../diagrams/layout32.xml"/><Relationship Id="rId3" Type="http://schemas.openxmlformats.org/officeDocument/2006/relationships/diagramLayout" Target="../diagrams/layout31.xml"/><Relationship Id="rId7" Type="http://schemas.openxmlformats.org/officeDocument/2006/relationships/diagramData" Target="../diagrams/data32.xml"/><Relationship Id="rId2" Type="http://schemas.openxmlformats.org/officeDocument/2006/relationships/diagramData" Target="../diagrams/data31.xml"/><Relationship Id="rId1" Type="http://schemas.openxmlformats.org/officeDocument/2006/relationships/slideLayout" Target="../slideLayouts/slideLayout2.xml"/><Relationship Id="rId6" Type="http://schemas.microsoft.com/office/2007/relationships/diagramDrawing" Target="../diagrams/drawing31.xml"/><Relationship Id="rId11" Type="http://schemas.microsoft.com/office/2007/relationships/diagramDrawing" Target="../diagrams/drawing32.xml"/><Relationship Id="rId5" Type="http://schemas.openxmlformats.org/officeDocument/2006/relationships/diagramColors" Target="../diagrams/colors31.xml"/><Relationship Id="rId10" Type="http://schemas.openxmlformats.org/officeDocument/2006/relationships/diagramColors" Target="../diagrams/colors32.xml"/><Relationship Id="rId4" Type="http://schemas.openxmlformats.org/officeDocument/2006/relationships/diagramQuickStyle" Target="../diagrams/quickStyle31.xml"/><Relationship Id="rId9" Type="http://schemas.openxmlformats.org/officeDocument/2006/relationships/diagramQuickStyle" Target="../diagrams/quickStyle32.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33.xml"/><Relationship Id="rId2" Type="http://schemas.openxmlformats.org/officeDocument/2006/relationships/diagramData" Target="../diagrams/data33.xml"/><Relationship Id="rId1" Type="http://schemas.openxmlformats.org/officeDocument/2006/relationships/slideLayout" Target="../slideLayouts/slideLayout2.xml"/><Relationship Id="rId6" Type="http://schemas.microsoft.com/office/2007/relationships/diagramDrawing" Target="../diagrams/drawing33.xml"/><Relationship Id="rId5" Type="http://schemas.openxmlformats.org/officeDocument/2006/relationships/diagramColors" Target="../diagrams/colors33.xml"/><Relationship Id="rId4" Type="http://schemas.openxmlformats.org/officeDocument/2006/relationships/diagramQuickStyle" Target="../diagrams/quickStyle33.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34.xml"/><Relationship Id="rId2" Type="http://schemas.openxmlformats.org/officeDocument/2006/relationships/diagramData" Target="../diagrams/data34.xml"/><Relationship Id="rId1" Type="http://schemas.openxmlformats.org/officeDocument/2006/relationships/slideLayout" Target="../slideLayouts/slideLayout2.xml"/><Relationship Id="rId6" Type="http://schemas.microsoft.com/office/2007/relationships/diagramDrawing" Target="../diagrams/drawing34.xml"/><Relationship Id="rId5" Type="http://schemas.openxmlformats.org/officeDocument/2006/relationships/diagramColors" Target="../diagrams/colors34.xml"/><Relationship Id="rId4" Type="http://schemas.openxmlformats.org/officeDocument/2006/relationships/diagramQuickStyle" Target="../diagrams/quickStyle34.xml"/></Relationships>
</file>

<file path=ppt/slides/_rels/slide86.xml.rels><?xml version="1.0" encoding="UTF-8" standalone="yes"?>
<Relationships xmlns="http://schemas.openxmlformats.org/package/2006/relationships"><Relationship Id="rId3" Type="http://schemas.openxmlformats.org/officeDocument/2006/relationships/diagramLayout" Target="../diagrams/layout35.xml"/><Relationship Id="rId2" Type="http://schemas.openxmlformats.org/officeDocument/2006/relationships/diagramData" Target="../diagrams/data35.xml"/><Relationship Id="rId1" Type="http://schemas.openxmlformats.org/officeDocument/2006/relationships/slideLayout" Target="../slideLayouts/slideLayout2.xml"/><Relationship Id="rId6" Type="http://schemas.microsoft.com/office/2007/relationships/diagramDrawing" Target="../diagrams/drawing35.xml"/><Relationship Id="rId5" Type="http://schemas.openxmlformats.org/officeDocument/2006/relationships/diagramColors" Target="../diagrams/colors35.xml"/><Relationship Id="rId4" Type="http://schemas.openxmlformats.org/officeDocument/2006/relationships/diagramQuickStyle" Target="../diagrams/quickStyle35.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diagramLayout" Target="../diagrams/layout36.xml"/><Relationship Id="rId2" Type="http://schemas.openxmlformats.org/officeDocument/2006/relationships/diagramData" Target="../diagrams/data36.xml"/><Relationship Id="rId1" Type="http://schemas.openxmlformats.org/officeDocument/2006/relationships/slideLayout" Target="../slideLayouts/slideLayout2.xml"/><Relationship Id="rId6" Type="http://schemas.microsoft.com/office/2007/relationships/diagramDrawing" Target="../diagrams/drawing36.xml"/><Relationship Id="rId5" Type="http://schemas.openxmlformats.org/officeDocument/2006/relationships/diagramColors" Target="../diagrams/colors36.xml"/><Relationship Id="rId4" Type="http://schemas.openxmlformats.org/officeDocument/2006/relationships/diagramQuickStyle" Target="../diagrams/quickStyle36.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37.xml"/><Relationship Id="rId2" Type="http://schemas.openxmlformats.org/officeDocument/2006/relationships/diagramData" Target="../diagrams/data37.xml"/><Relationship Id="rId1" Type="http://schemas.openxmlformats.org/officeDocument/2006/relationships/slideLayout" Target="../slideLayouts/slideLayout2.xml"/><Relationship Id="rId6" Type="http://schemas.microsoft.com/office/2007/relationships/diagramDrawing" Target="../diagrams/drawing37.xml"/><Relationship Id="rId5" Type="http://schemas.openxmlformats.org/officeDocument/2006/relationships/diagramColors" Target="../diagrams/colors37.xml"/><Relationship Id="rId4" Type="http://schemas.openxmlformats.org/officeDocument/2006/relationships/diagramQuickStyle" Target="../diagrams/quickStyle3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diagramLayout" Target="../diagrams/layout38.xml"/><Relationship Id="rId2" Type="http://schemas.openxmlformats.org/officeDocument/2006/relationships/diagramData" Target="../diagrams/data38.xml"/><Relationship Id="rId1" Type="http://schemas.openxmlformats.org/officeDocument/2006/relationships/slideLayout" Target="../slideLayouts/slideLayout2.xml"/><Relationship Id="rId6" Type="http://schemas.microsoft.com/office/2007/relationships/diagramDrawing" Target="../diagrams/drawing38.xml"/><Relationship Id="rId5" Type="http://schemas.openxmlformats.org/officeDocument/2006/relationships/diagramColors" Target="../diagrams/colors38.xml"/><Relationship Id="rId4" Type="http://schemas.openxmlformats.org/officeDocument/2006/relationships/diagramQuickStyle" Target="../diagrams/quickStyle38.xml"/></Relationships>
</file>

<file path=ppt/slides/_rels/slide9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diagramColors" Target="../diagrams/colors39.xml"/><Relationship Id="rId5" Type="http://schemas.openxmlformats.org/officeDocument/2006/relationships/diagramQuickStyle" Target="../diagrams/quickStyle39.xml"/><Relationship Id="rId4" Type="http://schemas.openxmlformats.org/officeDocument/2006/relationships/diagramLayout" Target="../diagrams/layout39.xml"/></Relationships>
</file>

<file path=ppt/slides/_rels/slide94.xml.rels><?xml version="1.0" encoding="UTF-8" standalone="yes"?>
<Relationships xmlns="http://schemas.openxmlformats.org/package/2006/relationships"><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image" Target="../media/image35.jpeg"/><Relationship Id="rId1" Type="http://schemas.openxmlformats.org/officeDocument/2006/relationships/slideLayout" Target="../slideLayouts/slideLayout2.xml"/><Relationship Id="rId6" Type="http://schemas.openxmlformats.org/officeDocument/2006/relationships/diagramColors" Target="../diagrams/colors40.xml"/><Relationship Id="rId5" Type="http://schemas.openxmlformats.org/officeDocument/2006/relationships/diagramQuickStyle" Target="../diagrams/quickStyle40.xml"/><Relationship Id="rId4" Type="http://schemas.openxmlformats.org/officeDocument/2006/relationships/diagramLayout" Target="../diagrams/layout40.xml"/></Relationships>
</file>

<file path=ppt/slides/_rels/slide9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diagramLayout" Target="../diagrams/layout41.xml"/><Relationship Id="rId2" Type="http://schemas.openxmlformats.org/officeDocument/2006/relationships/diagramData" Target="../diagrams/data41.xml"/><Relationship Id="rId1" Type="http://schemas.openxmlformats.org/officeDocument/2006/relationships/slideLayout" Target="../slideLayouts/slideLayout2.xml"/><Relationship Id="rId6" Type="http://schemas.microsoft.com/office/2007/relationships/diagramDrawing" Target="../diagrams/drawing41.xml"/><Relationship Id="rId5" Type="http://schemas.openxmlformats.org/officeDocument/2006/relationships/diagramColors" Target="../diagrams/colors41.xml"/><Relationship Id="rId4" Type="http://schemas.openxmlformats.org/officeDocument/2006/relationships/diagramQuickStyle" Target="../diagrams/quickStyle41.xml"/></Relationships>
</file>

<file path=ppt/slides/_rels/slide97.xml.rels><?xml version="1.0" encoding="UTF-8" standalone="yes"?>
<Relationships xmlns="http://schemas.openxmlformats.org/package/2006/relationships"><Relationship Id="rId8" Type="http://schemas.openxmlformats.org/officeDocument/2006/relationships/diagramLayout" Target="../diagrams/layout43.xml"/><Relationship Id="rId3" Type="http://schemas.openxmlformats.org/officeDocument/2006/relationships/diagramLayout" Target="../diagrams/layout42.xml"/><Relationship Id="rId7" Type="http://schemas.openxmlformats.org/officeDocument/2006/relationships/diagramData" Target="../diagrams/data43.xml"/><Relationship Id="rId2" Type="http://schemas.openxmlformats.org/officeDocument/2006/relationships/diagramData" Target="../diagrams/data42.xml"/><Relationship Id="rId1" Type="http://schemas.openxmlformats.org/officeDocument/2006/relationships/slideLayout" Target="../slideLayouts/slideLayout2.xml"/><Relationship Id="rId6" Type="http://schemas.microsoft.com/office/2007/relationships/diagramDrawing" Target="../diagrams/drawing42.xml"/><Relationship Id="rId11" Type="http://schemas.microsoft.com/office/2007/relationships/diagramDrawing" Target="../diagrams/drawing43.xml"/><Relationship Id="rId5" Type="http://schemas.openxmlformats.org/officeDocument/2006/relationships/diagramColors" Target="../diagrams/colors42.xml"/><Relationship Id="rId10" Type="http://schemas.openxmlformats.org/officeDocument/2006/relationships/diagramColors" Target="../diagrams/colors43.xml"/><Relationship Id="rId4" Type="http://schemas.openxmlformats.org/officeDocument/2006/relationships/diagramQuickStyle" Target="../diagrams/quickStyle42.xml"/><Relationship Id="rId9" Type="http://schemas.openxmlformats.org/officeDocument/2006/relationships/diagramQuickStyle" Target="../diagrams/quickStyle43.xml"/></Relationships>
</file>

<file path=ppt/slides/_rels/slide9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2B0BB-85E7-444B-A033-873561327BFC}"/>
              </a:ext>
            </a:extLst>
          </p:cNvPr>
          <p:cNvSpPr>
            <a:spLocks noGrp="1"/>
          </p:cNvSpPr>
          <p:nvPr>
            <p:ph type="ctrTitle"/>
          </p:nvPr>
        </p:nvSpPr>
        <p:spPr>
          <a:xfrm>
            <a:off x="2138766" y="2571262"/>
            <a:ext cx="8529234" cy="1655762"/>
          </a:xfrm>
        </p:spPr>
        <p:txBody>
          <a:bodyPr>
            <a:normAutofit fontScale="90000"/>
          </a:bodyPr>
          <a:lstStyle/>
          <a:p>
            <a:r>
              <a:rPr lang="en-US" sz="4000" dirty="0"/>
              <a:t>INTRODUCTION TO ULOOM AL-QURAN</a:t>
            </a:r>
            <a:br>
              <a:rPr lang="en-US" sz="4000" dirty="0"/>
            </a:br>
            <a:r>
              <a:rPr lang="en-US" sz="4000" dirty="0"/>
              <a:t>SCIENCES OF THE QURAN</a:t>
            </a:r>
          </a:p>
        </p:txBody>
      </p:sp>
      <p:sp>
        <p:nvSpPr>
          <p:cNvPr id="3" name="Subtitle 2">
            <a:extLst>
              <a:ext uri="{FF2B5EF4-FFF2-40B4-BE49-F238E27FC236}">
                <a16:creationId xmlns:a16="http://schemas.microsoft.com/office/drawing/2014/main" xmlns="" id="{D2CE41B7-91BB-2643-B51E-9483CCFAA46F}"/>
              </a:ext>
            </a:extLst>
          </p:cNvPr>
          <p:cNvSpPr>
            <a:spLocks noGrp="1"/>
          </p:cNvSpPr>
          <p:nvPr>
            <p:ph type="subTitle" idx="1"/>
          </p:nvPr>
        </p:nvSpPr>
        <p:spPr>
          <a:xfrm>
            <a:off x="1821366" y="4568384"/>
            <a:ext cx="9144000" cy="1655762"/>
          </a:xfrm>
        </p:spPr>
        <p:txBody>
          <a:bodyPr>
            <a:normAutofit/>
          </a:bodyPr>
          <a:lstStyle/>
          <a:p>
            <a:r>
              <a:rPr lang="en-US" sz="3600" b="1" dirty="0"/>
              <a:t>UST. HALA AMERAH</a:t>
            </a:r>
          </a:p>
        </p:txBody>
      </p:sp>
      <p:sp>
        <p:nvSpPr>
          <p:cNvPr id="5" name="Slide Number Placeholder 4">
            <a:extLst>
              <a:ext uri="{FF2B5EF4-FFF2-40B4-BE49-F238E27FC236}">
                <a16:creationId xmlns:a16="http://schemas.microsoft.com/office/drawing/2014/main" xmlns="" id="{5C1C79E2-969B-654E-9C3F-A0C291F5423E}"/>
              </a:ext>
            </a:extLst>
          </p:cNvPr>
          <p:cNvSpPr>
            <a:spLocks noGrp="1"/>
          </p:cNvSpPr>
          <p:nvPr>
            <p:ph type="sldNum" sz="quarter" idx="12"/>
          </p:nvPr>
        </p:nvSpPr>
        <p:spPr/>
        <p:txBody>
          <a:bodyPr/>
          <a:lstStyle/>
          <a:p>
            <a:fld id="{C8784B88-F3D9-6A4F-9660-1A0A1E561ED7}" type="slidenum">
              <a:rPr lang="en-US" smtClean="0"/>
              <a:t>1</a:t>
            </a:fld>
            <a:endParaRPr lang="en-US"/>
          </a:p>
        </p:txBody>
      </p:sp>
      <p:sp>
        <p:nvSpPr>
          <p:cNvPr id="7" name="TextBox 6">
            <a:extLst>
              <a:ext uri="{FF2B5EF4-FFF2-40B4-BE49-F238E27FC236}">
                <a16:creationId xmlns:a16="http://schemas.microsoft.com/office/drawing/2014/main" xmlns="" id="{3F55A7A9-5738-CF48-B5C0-8FEFD5979462}"/>
              </a:ext>
            </a:extLst>
          </p:cNvPr>
          <p:cNvSpPr txBox="1"/>
          <p:nvPr/>
        </p:nvSpPr>
        <p:spPr>
          <a:xfrm>
            <a:off x="3925066" y="1714591"/>
            <a:ext cx="4037067" cy="369332"/>
          </a:xfrm>
          <a:prstGeom prst="rect">
            <a:avLst/>
          </a:prstGeom>
          <a:noFill/>
        </p:spPr>
        <p:txBody>
          <a:bodyPr wrap="none" rtlCol="0">
            <a:spAutoFit/>
          </a:bodyPr>
          <a:lstStyle/>
          <a:p>
            <a:r>
              <a:rPr lang="en-CA" b="1" dirty="0">
                <a:solidFill>
                  <a:schemeClr val="bg1"/>
                </a:solidFill>
              </a:rPr>
              <a:t>A 111   Uloom Al- Quran – Lecture No. 1 </a:t>
            </a:r>
            <a:endParaRPr lang="en-US" dirty="0"/>
          </a:p>
        </p:txBody>
      </p:sp>
    </p:spTree>
    <p:extLst>
      <p:ext uri="{BB962C8B-B14F-4D97-AF65-F5344CB8AC3E}">
        <p14:creationId xmlns:p14="http://schemas.microsoft.com/office/powerpoint/2010/main" val="39340972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632EBD-5759-FDEE-1A35-EF3458672F61}"/>
              </a:ext>
            </a:extLst>
          </p:cNvPr>
          <p:cNvSpPr>
            <a:spLocks noGrp="1"/>
          </p:cNvSpPr>
          <p:nvPr>
            <p:ph type="title"/>
          </p:nvPr>
        </p:nvSpPr>
        <p:spPr>
          <a:xfrm>
            <a:off x="554182" y="332509"/>
            <a:ext cx="6634894" cy="881436"/>
          </a:xfrm>
          <a:ln>
            <a:solidFill>
              <a:srgbClr val="37E4DC"/>
            </a:solidFill>
          </a:ln>
        </p:spPr>
        <p:txBody>
          <a:bodyPr>
            <a:normAutofit/>
          </a:bodyPr>
          <a:lstStyle/>
          <a:p>
            <a:r>
              <a:rPr lang="en-AU" sz="280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The History of </a:t>
            </a:r>
            <a:r>
              <a:rPr lang="en-AU" sz="2800" i="1"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'Uloom al-Qur’an </a:t>
            </a:r>
            <a:r>
              <a:rPr lang="en-AU" sz="2800" i="1" dirty="0">
                <a:effectLst/>
                <a:latin typeface="APPLE CHANCERY" panose="03020702040506060504" pitchFamily="66" charset="-79"/>
                <a:ea typeface="Times New Roman" panose="02020603050405020304" pitchFamily="18" charset="0"/>
                <a:cs typeface="APPLE CHANCERY" panose="03020702040506060504" pitchFamily="66" charset="-79"/>
              </a:rPr>
              <a:t>3</a:t>
            </a:r>
            <a:endParaRPr lang="en-US" sz="2800" dirty="0">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B907930C-2F63-E548-90F7-C136C3A6D1D0}"/>
              </a:ext>
            </a:extLst>
          </p:cNvPr>
          <p:cNvSpPr>
            <a:spLocks noGrp="1"/>
          </p:cNvSpPr>
          <p:nvPr>
            <p:ph idx="1"/>
          </p:nvPr>
        </p:nvSpPr>
        <p:spPr>
          <a:xfrm>
            <a:off x="268014" y="1406531"/>
            <a:ext cx="11587655" cy="4868145"/>
          </a:xfrm>
          <a:ln>
            <a:solidFill>
              <a:srgbClr val="37E4DC"/>
            </a:solidFill>
          </a:ln>
        </p:spPr>
        <p:txBody>
          <a:bodyPr>
            <a:noAutofit/>
          </a:bodyPr>
          <a:lstStyle/>
          <a:p>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Thus, the knowledge of the </a:t>
            </a:r>
            <a:r>
              <a:rPr lang="en-AU" sz="2000" b="1" i="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Qur'an</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 was passed on: </a:t>
            </a:r>
          </a:p>
          <a:p>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 ... by the trustworthy (scholars) of the </a:t>
            </a:r>
            <a:r>
              <a:rPr lang="en-AU" sz="2000" b="1" i="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'Ummah</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 who protected it from the alteration of the heretics, the false claims of the liars, and the false interpretations of the ignorant.</a:t>
            </a:r>
            <a:r>
              <a:rPr lang="en-AU" sz="2000" b="1" dirty="0">
                <a:solidFill>
                  <a:schemeClr val="accent1">
                    <a:lumMod val="50000"/>
                  </a:schemeClr>
                </a:solidFill>
                <a:effectLst/>
                <a:latin typeface="Andalus" panose="02020603050405020304" pitchFamily="18" charset="-78"/>
                <a:cs typeface="Andalus" panose="02020603050405020304" pitchFamily="18" charset="-78"/>
              </a:rPr>
              <a:t> </a:t>
            </a:r>
            <a:endPar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endParaRPr>
          </a:p>
          <a:p>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Sufyan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ath-Thawri</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161H), Sufyan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Uyaynah</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198H),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Waki</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al-Jarrah (d. 197H), and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Shu'bah</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al-</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Hajjaj</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160H).</a:t>
            </a:r>
            <a:r>
              <a:rPr lang="en-AU" sz="2000" b="1" dirty="0">
                <a:solidFill>
                  <a:schemeClr val="accent1">
                    <a:lumMod val="50000"/>
                  </a:schemeClr>
                </a:solidFill>
                <a:latin typeface="Andalus" panose="02020603050405020304" pitchFamily="18" charset="-78"/>
                <a:ea typeface="Times New Roman" panose="02020603050405020304" pitchFamily="18" charset="0"/>
                <a:cs typeface="Andalus" panose="02020603050405020304" pitchFamily="18" charset="-78"/>
              </a:rPr>
              <a:t> </a:t>
            </a:r>
          </a:p>
          <a:p>
            <a:r>
              <a:rPr lang="en-AU" sz="2000" b="1" dirty="0">
                <a:solidFill>
                  <a:schemeClr val="accent1">
                    <a:lumMod val="50000"/>
                  </a:schemeClr>
                </a:solidFill>
                <a:latin typeface="Andalus" panose="02020603050405020304" pitchFamily="18" charset="-78"/>
                <a:ea typeface="Times New Roman" panose="02020603050405020304" pitchFamily="18" charset="0"/>
                <a:cs typeface="Andalus" panose="02020603050405020304" pitchFamily="18" charset="-78"/>
              </a:rPr>
              <a:t>Each </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wrote a </a:t>
            </a:r>
            <a:r>
              <a:rPr lang="en-AU" sz="2000" b="1" i="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tafsir</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 of the </a:t>
            </a:r>
            <a:r>
              <a:rPr lang="en-AU" sz="2000" b="1" i="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Qur'an</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 composed of statements from the Prophet and the Companions.</a:t>
            </a:r>
          </a:p>
          <a:p>
            <a:pPr>
              <a:spcAft>
                <a:spcPts val="900"/>
              </a:spcAft>
            </a:pPr>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Following his predecessor's footsteps:</a:t>
            </a:r>
          </a:p>
          <a:p>
            <a:pPr>
              <a:spcAft>
                <a:spcPts val="900"/>
              </a:spcAft>
            </a:pP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Muhammad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Jarir</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at-Tabari (d. 310H) wrote the monumental </a:t>
            </a:r>
            <a:r>
              <a:rPr lang="en-AU" sz="2000" b="1" i="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Jami' al-Bayan 'an </a:t>
            </a:r>
            <a:r>
              <a:rPr lang="en-AU" sz="2000" b="1" i="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Ta'wil</a:t>
            </a:r>
            <a:r>
              <a:rPr lang="en-AU" sz="2000" b="1" i="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ay al-Qur’an”</a:t>
            </a:r>
            <a:r>
              <a:rPr lang="en-AU" sz="2000" b="1" i="1" dirty="0">
                <a:solidFill>
                  <a:schemeClr val="accent1">
                    <a:lumMod val="50000"/>
                  </a:schemeClr>
                </a:solidFill>
                <a:latin typeface="Andalus" panose="02020603050405020304" pitchFamily="18" charset="-78"/>
                <a:ea typeface="Times New Roman" panose="02020603050405020304" pitchFamily="18" charset="0"/>
                <a:cs typeface="Andalus" panose="02020603050405020304" pitchFamily="18" charset="-78"/>
              </a:rPr>
              <a:t> </a:t>
            </a:r>
            <a:r>
              <a:rPr lang="en-AU" sz="2000" b="1" i="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tafsir</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that all later scholars who benefit from. </a:t>
            </a:r>
          </a:p>
        </p:txBody>
      </p:sp>
      <p:sp>
        <p:nvSpPr>
          <p:cNvPr id="4" name="Slide Number Placeholder 3">
            <a:extLst>
              <a:ext uri="{FF2B5EF4-FFF2-40B4-BE49-F238E27FC236}">
                <a16:creationId xmlns:a16="http://schemas.microsoft.com/office/drawing/2014/main" xmlns="" id="{19897331-5EBA-E301-99E2-58295971C9CA}"/>
              </a:ext>
            </a:extLst>
          </p:cNvPr>
          <p:cNvSpPr>
            <a:spLocks noGrp="1"/>
          </p:cNvSpPr>
          <p:nvPr>
            <p:ph type="sldNum" sz="quarter" idx="12"/>
          </p:nvPr>
        </p:nvSpPr>
        <p:spPr/>
        <p:txBody>
          <a:bodyPr/>
          <a:lstStyle/>
          <a:p>
            <a:fld id="{C8784B88-F3D9-6A4F-9660-1A0A1E561ED7}" type="slidenum">
              <a:rPr lang="en-US" smtClean="0"/>
              <a:t>10</a:t>
            </a:fld>
            <a:endParaRPr lang="en-US"/>
          </a:p>
        </p:txBody>
      </p:sp>
    </p:spTree>
    <p:extLst>
      <p:ext uri="{BB962C8B-B14F-4D97-AF65-F5344CB8AC3E}">
        <p14:creationId xmlns:p14="http://schemas.microsoft.com/office/powerpoint/2010/main" val="324147349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B830B1B8-9C98-F329-62D9-4147A64E5726}"/>
              </a:ext>
            </a:extLst>
          </p:cNvPr>
          <p:cNvGraphicFramePr>
            <a:graphicFrameLocks noGrp="1"/>
          </p:cNvGraphicFramePr>
          <p:nvPr>
            <p:ph idx="1"/>
            <p:extLst>
              <p:ext uri="{D42A27DB-BD31-4B8C-83A1-F6EECF244321}">
                <p14:modId xmlns:p14="http://schemas.microsoft.com/office/powerpoint/2010/main" val="3448211344"/>
              </p:ext>
            </p:extLst>
          </p:nvPr>
        </p:nvGraphicFramePr>
        <p:xfrm>
          <a:off x="838200" y="1068779"/>
          <a:ext cx="10515600" cy="51081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554A165-D9D1-3F2C-590B-A5B6C76D64DA}"/>
              </a:ext>
            </a:extLst>
          </p:cNvPr>
          <p:cNvSpPr>
            <a:spLocks noGrp="1"/>
          </p:cNvSpPr>
          <p:nvPr>
            <p:ph type="sldNum" sz="quarter" idx="12"/>
          </p:nvPr>
        </p:nvSpPr>
        <p:spPr/>
        <p:txBody>
          <a:bodyPr/>
          <a:lstStyle/>
          <a:p>
            <a:fld id="{C8784B88-F3D9-6A4F-9660-1A0A1E561ED7}" type="slidenum">
              <a:rPr lang="en-US" smtClean="0"/>
              <a:t>100</a:t>
            </a:fld>
            <a:endParaRPr lang="en-US"/>
          </a:p>
        </p:txBody>
      </p:sp>
    </p:spTree>
    <p:extLst>
      <p:ext uri="{BB962C8B-B14F-4D97-AF65-F5344CB8AC3E}">
        <p14:creationId xmlns:p14="http://schemas.microsoft.com/office/powerpoint/2010/main" val="209417726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4B2DE1AF-66BD-4F22-FC33-AD2E789B0D1F}"/>
              </a:ext>
            </a:extLst>
          </p:cNvPr>
          <p:cNvGraphicFramePr/>
          <p:nvPr>
            <p:extLst>
              <p:ext uri="{D42A27DB-BD31-4B8C-83A1-F6EECF244321}">
                <p14:modId xmlns:p14="http://schemas.microsoft.com/office/powerpoint/2010/main" val="818666395"/>
              </p:ext>
            </p:extLst>
          </p:nvPr>
        </p:nvGraphicFramePr>
        <p:xfrm>
          <a:off x="-1332409" y="-235129"/>
          <a:ext cx="10682472" cy="23987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51A6B45B-44BE-DF0B-A60A-C5CC65E9236B}"/>
              </a:ext>
            </a:extLst>
          </p:cNvPr>
          <p:cNvSpPr>
            <a:spLocks noGrp="1"/>
          </p:cNvSpPr>
          <p:nvPr>
            <p:ph idx="1"/>
          </p:nvPr>
        </p:nvSpPr>
        <p:spPr>
          <a:xfrm>
            <a:off x="3067291" y="1960384"/>
            <a:ext cx="7040512" cy="4467497"/>
          </a:xfrm>
          <a:solidFill>
            <a:schemeClr val="accent5">
              <a:lumMod val="20000"/>
              <a:lumOff val="80000"/>
            </a:schemeClr>
          </a:solidFill>
          <a:ln>
            <a:solidFill>
              <a:schemeClr val="accent4">
                <a:lumMod val="50000"/>
              </a:schemeClr>
            </a:solidFill>
          </a:ln>
        </p:spPr>
        <p:txBody>
          <a:bodyPr>
            <a:normAutofit fontScale="62500" lnSpcReduction="20000"/>
          </a:bodyPr>
          <a:lstStyle/>
          <a:p>
            <a:pPr>
              <a:buFont typeface="Wingdings" pitchFamily="2" charset="2"/>
              <a:buChar char="q"/>
            </a:pPr>
            <a:r>
              <a:rPr lang="en-AU" sz="2300" b="1" dirty="0">
                <a:effectLst/>
                <a:latin typeface="Chalkboard" panose="03050602040202020205" pitchFamily="66" charset="77"/>
                <a:ea typeface="Batang" panose="02030600000101010101" pitchFamily="18" charset="-127"/>
              </a:rPr>
              <a:t>linguistic meaning of jam‘ al-Quran:  </a:t>
            </a:r>
            <a:r>
              <a:rPr lang="en-AU" sz="2300" b="1" dirty="0">
                <a:solidFill>
                  <a:schemeClr val="accent1"/>
                </a:solidFill>
                <a:effectLst/>
                <a:latin typeface="Chalkboard" panose="03050602040202020205" pitchFamily="66" charset="77"/>
                <a:ea typeface="Batang" panose="02030600000101010101" pitchFamily="18" charset="-127"/>
              </a:rPr>
              <a:t>is to ‘bring together the Quran’. </a:t>
            </a:r>
          </a:p>
          <a:p>
            <a:r>
              <a:rPr lang="en-AU" sz="2300" b="1" dirty="0">
                <a:solidFill>
                  <a:schemeClr val="accent1"/>
                </a:solidFill>
                <a:effectLst/>
                <a:latin typeface="Chalkboard" panose="03050602040202020205" pitchFamily="66" charset="77"/>
                <a:ea typeface="Batang" panose="02030600000101010101" pitchFamily="18" charset="-127"/>
              </a:rPr>
              <a:t>To “bring together the Quran” must be understood in two ways:</a:t>
            </a:r>
            <a:endParaRPr lang="en-AU" sz="2300" b="1" dirty="0">
              <a:solidFill>
                <a:schemeClr val="accent1"/>
              </a:solidFill>
              <a:latin typeface="Chalkboard" panose="03050602040202020205" pitchFamily="66" charset="77"/>
              <a:ea typeface="Batang" panose="02030600000101010101" pitchFamily="18" charset="-127"/>
            </a:endParaRPr>
          </a:p>
          <a:p>
            <a:pPr>
              <a:buFont typeface="Wingdings" pitchFamily="2" charset="2"/>
              <a:buChar char="Ø"/>
            </a:pPr>
            <a:r>
              <a:rPr lang="en-AU" sz="2300" b="1" dirty="0">
                <a:solidFill>
                  <a:schemeClr val="accent1"/>
                </a:solidFill>
                <a:effectLst/>
                <a:latin typeface="Chalkboard" panose="03050602040202020205" pitchFamily="66" charset="77"/>
                <a:ea typeface="Batang" panose="02030600000101010101" pitchFamily="18" charset="-127"/>
              </a:rPr>
              <a:t>bringing together the Quran orally, or in one’s mind (</a:t>
            </a:r>
            <a:r>
              <a:rPr lang="en-AU" sz="2300" b="1" dirty="0" err="1">
                <a:solidFill>
                  <a:schemeClr val="accent1"/>
                </a:solidFill>
                <a:effectLst/>
                <a:latin typeface="Chalkboard" panose="03050602040202020205" pitchFamily="66" charset="77"/>
                <a:ea typeface="Batang" panose="02030600000101010101" pitchFamily="18" charset="-127"/>
              </a:rPr>
              <a:t>hifz</a:t>
            </a:r>
            <a:r>
              <a:rPr lang="en-AU" sz="2300" b="1" dirty="0">
                <a:solidFill>
                  <a:schemeClr val="accent1"/>
                </a:solidFill>
                <a:effectLst/>
                <a:latin typeface="Chalkboard" panose="03050602040202020205" pitchFamily="66" charset="77"/>
                <a:ea typeface="Batang" panose="02030600000101010101" pitchFamily="18" charset="-127"/>
              </a:rPr>
              <a:t>).</a:t>
            </a:r>
          </a:p>
          <a:p>
            <a:pPr>
              <a:buFont typeface="Wingdings" pitchFamily="2" charset="2"/>
              <a:buChar char="Ø"/>
            </a:pPr>
            <a:r>
              <a:rPr lang="en-AU" sz="2300" b="1" dirty="0">
                <a:solidFill>
                  <a:schemeClr val="accent1"/>
                </a:solidFill>
                <a:effectLst/>
                <a:latin typeface="Chalkboard" panose="03050602040202020205" pitchFamily="66" charset="77"/>
                <a:ea typeface="Batang" panose="02030600000101010101" pitchFamily="18" charset="-127"/>
              </a:rPr>
              <a:t>bringing together the Quran in written form, or on sheets, or in a book. </a:t>
            </a:r>
            <a:endParaRPr lang="en-AU" sz="2300" b="1" dirty="0">
              <a:solidFill>
                <a:schemeClr val="accent1"/>
              </a:solidFill>
              <a:latin typeface="Chalkboard" panose="03050602040202020205" pitchFamily="66" charset="77"/>
              <a:ea typeface="Batang" panose="02030600000101010101" pitchFamily="18" charset="-127"/>
            </a:endParaRPr>
          </a:p>
          <a:p>
            <a:pPr>
              <a:buFont typeface="Wingdings" pitchFamily="2" charset="2"/>
              <a:buChar char="q"/>
            </a:pPr>
            <a:r>
              <a:rPr lang="en-AU" sz="2300" b="1" dirty="0">
                <a:effectLst/>
                <a:latin typeface="Chalkboard" panose="03050602040202020205" pitchFamily="66" charset="77"/>
                <a:ea typeface="Batang" panose="02030600000101010101" pitchFamily="18" charset="-127"/>
              </a:rPr>
              <a:t>In the classical literature, has many meanings: </a:t>
            </a:r>
            <a:endParaRPr lang="en-AU" sz="2300" b="1" dirty="0">
              <a:latin typeface="Chalkboard" panose="03050602040202020205" pitchFamily="66" charset="77"/>
              <a:ea typeface="Batang" panose="02030600000101010101" pitchFamily="18" charset="-127"/>
            </a:endParaRPr>
          </a:p>
          <a:p>
            <a:pPr>
              <a:buFont typeface="Wingdings" pitchFamily="2" charset="2"/>
              <a:buChar char="Ø"/>
            </a:pPr>
            <a:r>
              <a:rPr lang="en-AU" sz="2300" b="1" dirty="0">
                <a:solidFill>
                  <a:schemeClr val="accent1"/>
                </a:solidFill>
                <a:effectLst/>
                <a:latin typeface="Chalkboard" panose="03050602040202020205" pitchFamily="66" charset="77"/>
                <a:ea typeface="Batang" panose="02030600000101010101" pitchFamily="18" charset="-127"/>
              </a:rPr>
              <a:t>to learn the Quran by heart. </a:t>
            </a:r>
            <a:endParaRPr lang="en-AU" sz="2300" b="1" dirty="0">
              <a:solidFill>
                <a:schemeClr val="accent1"/>
              </a:solidFill>
              <a:latin typeface="Chalkboard" panose="03050602040202020205" pitchFamily="66" charset="77"/>
              <a:ea typeface="Batang" panose="02030600000101010101" pitchFamily="18" charset="-127"/>
            </a:endParaRPr>
          </a:p>
          <a:p>
            <a:pPr>
              <a:buFont typeface="Wingdings" pitchFamily="2" charset="2"/>
              <a:buChar char="Ø"/>
            </a:pPr>
            <a:r>
              <a:rPr lang="en-AU" sz="2300" b="1" dirty="0">
                <a:solidFill>
                  <a:schemeClr val="accent1"/>
                </a:solidFill>
                <a:effectLst/>
                <a:latin typeface="Chalkboard" panose="03050602040202020205" pitchFamily="66" charset="77"/>
                <a:ea typeface="Batang" panose="02030600000101010101" pitchFamily="18" charset="-127"/>
              </a:rPr>
              <a:t>to write down every revelation. </a:t>
            </a:r>
            <a:endParaRPr lang="en-AU" sz="2300" b="1" dirty="0">
              <a:solidFill>
                <a:schemeClr val="accent1"/>
              </a:solidFill>
              <a:latin typeface="Chalkboard" panose="03050602040202020205" pitchFamily="66" charset="77"/>
              <a:ea typeface="Batang" panose="02030600000101010101" pitchFamily="18" charset="-127"/>
            </a:endParaRPr>
          </a:p>
          <a:p>
            <a:pPr>
              <a:buFont typeface="Wingdings" pitchFamily="2" charset="2"/>
              <a:buChar char="Ø"/>
            </a:pPr>
            <a:r>
              <a:rPr lang="en-AU" sz="2300" b="1" dirty="0">
                <a:solidFill>
                  <a:schemeClr val="accent1"/>
                </a:solidFill>
                <a:effectLst/>
                <a:latin typeface="Chalkboard" panose="03050602040202020205" pitchFamily="66" charset="77"/>
                <a:ea typeface="Batang" panose="02030600000101010101" pitchFamily="18" charset="-127"/>
              </a:rPr>
              <a:t>to bring together those materials upon which the Quran has been written. </a:t>
            </a:r>
            <a:endParaRPr lang="en-AU" sz="2300" b="1" dirty="0">
              <a:solidFill>
                <a:schemeClr val="accent1"/>
              </a:solidFill>
              <a:latin typeface="Chalkboard" panose="03050602040202020205" pitchFamily="66" charset="77"/>
              <a:ea typeface="Batang" panose="02030600000101010101" pitchFamily="18" charset="-127"/>
            </a:endParaRPr>
          </a:p>
          <a:p>
            <a:pPr>
              <a:buFont typeface="Wingdings" pitchFamily="2" charset="2"/>
              <a:buChar char="Ø"/>
            </a:pPr>
            <a:r>
              <a:rPr lang="en-AU" sz="2300" b="1" dirty="0">
                <a:solidFill>
                  <a:schemeClr val="accent1"/>
                </a:solidFill>
                <a:effectLst/>
                <a:latin typeface="Chalkboard" panose="03050602040202020205" pitchFamily="66" charset="77"/>
                <a:ea typeface="Batang" panose="02030600000101010101" pitchFamily="18" charset="-127"/>
              </a:rPr>
              <a:t>to bring together the reports of people who have memorised the Quran. </a:t>
            </a:r>
            <a:endParaRPr lang="en-AU" sz="2300" b="1" dirty="0">
              <a:solidFill>
                <a:schemeClr val="accent1"/>
              </a:solidFill>
              <a:latin typeface="Chalkboard" panose="03050602040202020205" pitchFamily="66" charset="77"/>
              <a:ea typeface="Batang" panose="02030600000101010101" pitchFamily="18" charset="-127"/>
            </a:endParaRPr>
          </a:p>
          <a:p>
            <a:pPr>
              <a:buFont typeface="Wingdings" pitchFamily="2" charset="2"/>
              <a:buChar char="Ø"/>
            </a:pPr>
            <a:r>
              <a:rPr lang="en-AU" sz="2300" b="1" dirty="0">
                <a:solidFill>
                  <a:schemeClr val="accent1"/>
                </a:solidFill>
                <a:effectLst/>
                <a:latin typeface="Chalkboard" panose="03050602040202020205" pitchFamily="66" charset="77"/>
                <a:ea typeface="Batang" panose="02030600000101010101" pitchFamily="18" charset="-127"/>
              </a:rPr>
              <a:t> to bring together all such sources, both oral and written.</a:t>
            </a:r>
            <a:endParaRPr lang="en-AU" sz="2300" b="1" dirty="0">
              <a:solidFill>
                <a:schemeClr val="accent1"/>
              </a:solidFill>
              <a:latin typeface="Chalkboard" panose="03050602040202020205" pitchFamily="66" charset="77"/>
              <a:ea typeface="Batang" panose="02030600000101010101" pitchFamily="18" charset="-127"/>
            </a:endParaRPr>
          </a:p>
        </p:txBody>
      </p:sp>
      <p:sp>
        <p:nvSpPr>
          <p:cNvPr id="4" name="Slide Number Placeholder 3">
            <a:extLst>
              <a:ext uri="{FF2B5EF4-FFF2-40B4-BE49-F238E27FC236}">
                <a16:creationId xmlns:a16="http://schemas.microsoft.com/office/drawing/2014/main" xmlns="" id="{AA33F233-1F5D-C45E-38DA-BCDC763CD1B6}"/>
              </a:ext>
            </a:extLst>
          </p:cNvPr>
          <p:cNvSpPr>
            <a:spLocks noGrp="1"/>
          </p:cNvSpPr>
          <p:nvPr>
            <p:ph type="sldNum" sz="quarter" idx="12"/>
          </p:nvPr>
        </p:nvSpPr>
        <p:spPr/>
        <p:txBody>
          <a:bodyPr/>
          <a:lstStyle/>
          <a:p>
            <a:fld id="{C8784B88-F3D9-6A4F-9660-1A0A1E561ED7}" type="slidenum">
              <a:rPr lang="en-US" smtClean="0"/>
              <a:t>101</a:t>
            </a:fld>
            <a:endParaRPr lang="en-US"/>
          </a:p>
        </p:txBody>
      </p:sp>
      <p:sp>
        <p:nvSpPr>
          <p:cNvPr id="8" name="TextBox 7">
            <a:extLst>
              <a:ext uri="{FF2B5EF4-FFF2-40B4-BE49-F238E27FC236}">
                <a16:creationId xmlns:a16="http://schemas.microsoft.com/office/drawing/2014/main" xmlns="" id="{A2D10166-CAFD-978E-2EC5-F3396E0E912B}"/>
              </a:ext>
            </a:extLst>
          </p:cNvPr>
          <p:cNvSpPr txBox="1"/>
          <p:nvPr/>
        </p:nvSpPr>
        <p:spPr>
          <a:xfrm>
            <a:off x="176463" y="2114189"/>
            <a:ext cx="2890828" cy="4247317"/>
          </a:xfrm>
          <a:prstGeom prst="rect">
            <a:avLst/>
          </a:prstGeom>
          <a:noFill/>
        </p:spPr>
        <p:txBody>
          <a:bodyPr wrap="square" rtlCol="0">
            <a:spAutoFit/>
          </a:bodyPr>
          <a:lstStyle/>
          <a:p>
            <a:endParaRPr lang="en-AU" b="1" dirty="0">
              <a:solidFill>
                <a:schemeClr val="accent4">
                  <a:lumMod val="50000"/>
                </a:schemeClr>
              </a:solidFill>
              <a:latin typeface="ProximaVara"/>
            </a:endParaRPr>
          </a:p>
          <a:p>
            <a:pPr algn="r" rtl="1"/>
            <a:r>
              <a:rPr lang="ar" b="1" dirty="0">
                <a:solidFill>
                  <a:schemeClr val="accent4">
                    <a:lumMod val="50000"/>
                  </a:schemeClr>
                </a:solidFill>
              </a:rPr>
              <a:t>إِنَّ ٱلَّذِينَ كَفَرُوا۟ بِٱلذِّكْرِ لَمَّا جَآءَهُمْ ۖ وَإِنَّهُۥ لَكِتَـٰبٌ عَزِيزٌۭ</a:t>
            </a:r>
            <a:endParaRPr lang="en-AU" b="1" dirty="0">
              <a:solidFill>
                <a:schemeClr val="accent4">
                  <a:lumMod val="50000"/>
                </a:schemeClr>
              </a:solidFill>
            </a:endParaRPr>
          </a:p>
          <a:p>
            <a:pPr algn="r" rtl="1"/>
            <a:r>
              <a:rPr lang="ar" b="1" dirty="0">
                <a:solidFill>
                  <a:schemeClr val="accent4">
                    <a:lumMod val="50000"/>
                  </a:schemeClr>
                </a:solidFill>
              </a:rPr>
              <a:t>لَّا يَأْتِيهِ ٱلْبَـٰطِلُ مِنۢ بَيْنِ يَدَيْهِ وَلَا مِنْ خَلْفِهِۦ ۖ تَنزِيلٌۭ مِّنْ حَكِيمٍ حَمِيدٍۢ</a:t>
            </a:r>
            <a:endParaRPr lang="en-AU" b="1" i="0" dirty="0">
              <a:solidFill>
                <a:schemeClr val="accent4">
                  <a:lumMod val="50000"/>
                </a:schemeClr>
              </a:solidFill>
              <a:effectLst/>
            </a:endParaRPr>
          </a:p>
          <a:p>
            <a:pPr algn="r" rtl="1"/>
            <a:r>
              <a:rPr lang="ar-SA" b="1" dirty="0">
                <a:solidFill>
                  <a:schemeClr val="accent4">
                    <a:lumMod val="50000"/>
                  </a:schemeClr>
                </a:solidFill>
                <a:latin typeface="ProximaVara"/>
              </a:rPr>
              <a:t>(فصلت: 41-42)</a:t>
            </a:r>
            <a:endParaRPr lang="en-AU" b="1" dirty="0">
              <a:solidFill>
                <a:schemeClr val="accent4">
                  <a:lumMod val="50000"/>
                </a:schemeClr>
              </a:solidFill>
              <a:latin typeface="ProximaVara"/>
            </a:endParaRPr>
          </a:p>
          <a:p>
            <a:r>
              <a:rPr lang="en-AU" b="1" i="0" dirty="0">
                <a:solidFill>
                  <a:schemeClr val="accent4">
                    <a:lumMod val="50000"/>
                  </a:schemeClr>
                </a:solidFill>
                <a:effectLst/>
                <a:latin typeface="ProximaVara"/>
              </a:rPr>
              <a:t>“Indeed, those who deny the Reminder after it has come to them ˹are doomed˺, for it is truly a mighty Book. It cannot be proven false from any angle. ˹It is˺ a revelation from the ˹One Who is˺ All-Wise, Praiseworthy.” (41: 41-42)</a:t>
            </a:r>
            <a:endParaRPr lang="en-AU" b="1" dirty="0">
              <a:solidFill>
                <a:schemeClr val="accent4">
                  <a:lumMod val="50000"/>
                </a:schemeClr>
              </a:solidFill>
            </a:endParaRPr>
          </a:p>
        </p:txBody>
      </p:sp>
      <p:sp>
        <p:nvSpPr>
          <p:cNvPr id="9" name="TextBox 8">
            <a:extLst>
              <a:ext uri="{FF2B5EF4-FFF2-40B4-BE49-F238E27FC236}">
                <a16:creationId xmlns:a16="http://schemas.microsoft.com/office/drawing/2014/main" xmlns="" id="{37F96A66-28C3-369B-C5CF-EBDFBC279283}"/>
              </a:ext>
            </a:extLst>
          </p:cNvPr>
          <p:cNvSpPr txBox="1"/>
          <p:nvPr/>
        </p:nvSpPr>
        <p:spPr>
          <a:xfrm>
            <a:off x="10107803" y="2311353"/>
            <a:ext cx="1907734" cy="3693319"/>
          </a:xfrm>
          <a:prstGeom prst="rect">
            <a:avLst/>
          </a:prstGeom>
          <a:solidFill>
            <a:schemeClr val="accent3">
              <a:lumMod val="75000"/>
            </a:schemeClr>
          </a:solidFill>
          <a:ln>
            <a:solidFill>
              <a:schemeClr val="accent1">
                <a:lumMod val="75000"/>
              </a:schemeClr>
            </a:solidFill>
          </a:ln>
        </p:spPr>
        <p:txBody>
          <a:bodyPr wrap="square" rtlCol="0">
            <a:spAutoFit/>
          </a:bodyPr>
          <a:lstStyle/>
          <a:p>
            <a:r>
              <a:rPr lang="en-AU" sz="1800" b="1" dirty="0">
                <a:solidFill>
                  <a:schemeClr val="bg1"/>
                </a:solidFill>
                <a:effectLst/>
                <a:latin typeface="Chalkboard" panose="03050602040202020205" pitchFamily="66" charset="77"/>
                <a:ea typeface="Batang" panose="02030600000101010101" pitchFamily="18" charset="-127"/>
              </a:rPr>
              <a:t>The expression </a:t>
            </a:r>
            <a:r>
              <a:rPr lang="en-AU" sz="1800" b="1" i="1" dirty="0">
                <a:solidFill>
                  <a:schemeClr val="bg1"/>
                </a:solidFill>
                <a:effectLst/>
                <a:latin typeface="Chalkboard" panose="03050602040202020205" pitchFamily="66" charset="77"/>
                <a:ea typeface="Batang" panose="02030600000101010101" pitchFamily="18" charset="-127"/>
              </a:rPr>
              <a:t>jam’ al-Quran </a:t>
            </a:r>
            <a:r>
              <a:rPr lang="en-AU" sz="1800" b="1" dirty="0">
                <a:solidFill>
                  <a:schemeClr val="bg1"/>
                </a:solidFill>
                <a:effectLst/>
                <a:latin typeface="Chalkboard" panose="03050602040202020205" pitchFamily="66" charset="77"/>
                <a:ea typeface="Batang" panose="02030600000101010101" pitchFamily="18" charset="-127"/>
              </a:rPr>
              <a:t>contains two aspects:</a:t>
            </a:r>
          </a:p>
          <a:p>
            <a:r>
              <a:rPr lang="en-AU" sz="1800" b="1" dirty="0">
                <a:solidFill>
                  <a:schemeClr val="bg1"/>
                </a:solidFill>
                <a:effectLst/>
                <a:latin typeface="Chalkboard" panose="03050602040202020205" pitchFamily="66" charset="77"/>
                <a:ea typeface="Batang" panose="02030600000101010101" pitchFamily="18" charset="-127"/>
              </a:rPr>
              <a:t>1. memorising the whole Quran in one’s mind.  </a:t>
            </a:r>
          </a:p>
          <a:p>
            <a:r>
              <a:rPr lang="en-AU" sz="1800" b="1" dirty="0">
                <a:solidFill>
                  <a:schemeClr val="bg1"/>
                </a:solidFill>
                <a:effectLst/>
                <a:latin typeface="Chalkboard" panose="03050602040202020205" pitchFamily="66" charset="77"/>
                <a:ea typeface="Batang" panose="02030600000101010101" pitchFamily="18" charset="-127"/>
              </a:rPr>
              <a:t>2. writing all the verses of the Quran in a book or on sheets. </a:t>
            </a:r>
          </a:p>
        </p:txBody>
      </p:sp>
    </p:spTree>
    <p:extLst>
      <p:ext uri="{BB962C8B-B14F-4D97-AF65-F5344CB8AC3E}">
        <p14:creationId xmlns:p14="http://schemas.microsoft.com/office/powerpoint/2010/main" val="57712115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DEA42D2-2246-1ADC-442A-F641B3168AEE}"/>
              </a:ext>
            </a:extLst>
          </p:cNvPr>
          <p:cNvSpPr>
            <a:spLocks noGrp="1"/>
          </p:cNvSpPr>
          <p:nvPr>
            <p:ph idx="1"/>
          </p:nvPr>
        </p:nvSpPr>
        <p:spPr>
          <a:xfrm>
            <a:off x="126572" y="1289940"/>
            <a:ext cx="6466733" cy="5237866"/>
          </a:xfrm>
          <a:solidFill>
            <a:schemeClr val="accent5">
              <a:lumMod val="20000"/>
              <a:lumOff val="80000"/>
            </a:schemeClr>
          </a:solidFill>
          <a:ln>
            <a:solidFill>
              <a:srgbClr val="C00000"/>
            </a:solidFill>
          </a:ln>
        </p:spPr>
        <p:txBody>
          <a:bodyPr>
            <a:noAutofit/>
          </a:bodyPr>
          <a:lstStyle/>
          <a:p>
            <a:r>
              <a:rPr lang="en-AU" sz="1400" b="1" dirty="0">
                <a:effectLst/>
                <a:latin typeface="Chalkboard" panose="03050602040202020205" pitchFamily="66" charset="77"/>
                <a:ea typeface="Calibri" panose="020F0502020204030204" pitchFamily="34" charset="0"/>
              </a:rPr>
              <a:t>The compilation of the Quran is a unique phenomenon that is atypical to Islamic history, as no other religious book can be near as authentic as the Quran. </a:t>
            </a:r>
          </a:p>
          <a:p>
            <a:pPr marL="0" indent="0">
              <a:buNone/>
            </a:pPr>
            <a:r>
              <a:rPr lang="en-AU" sz="1400" b="1" dirty="0">
                <a:latin typeface="Chalkboard" panose="03050602040202020205" pitchFamily="66" charset="77"/>
              </a:rPr>
              <a:t>1. Allah has taken it upon Himself to guard the Quran and protect it.</a:t>
            </a:r>
          </a:p>
          <a:p>
            <a:r>
              <a:rPr lang="en-AU" sz="1400" dirty="0"/>
              <a:t> “</a:t>
            </a:r>
            <a:r>
              <a:rPr lang="en-AU" sz="1400" b="1" i="0" dirty="0">
                <a:solidFill>
                  <a:srgbClr val="272727"/>
                </a:solidFill>
                <a:effectLst/>
                <a:latin typeface="Chalkboard" panose="03050602040202020205" pitchFamily="66" charset="77"/>
              </a:rPr>
              <a:t>It is certainly We Who have revealed the Reminder, and it is certainly We Who will preserve it</a:t>
            </a:r>
            <a:r>
              <a:rPr lang="en-AU" sz="1400" b="1" i="0" dirty="0">
                <a:solidFill>
                  <a:schemeClr val="accent1">
                    <a:lumMod val="50000"/>
                  </a:schemeClr>
                </a:solidFill>
                <a:effectLst/>
                <a:latin typeface="Chalkboard" panose="03050602040202020205" pitchFamily="66" charset="77"/>
              </a:rPr>
              <a:t>.”(15:9)</a:t>
            </a:r>
            <a:r>
              <a:rPr lang="ar" sz="1400" b="1" dirty="0">
                <a:solidFill>
                  <a:schemeClr val="accent1">
                    <a:lumMod val="50000"/>
                  </a:schemeClr>
                </a:solidFill>
                <a:effectLst/>
                <a:latin typeface="Chalkboard" panose="03050602040202020205" pitchFamily="66" charset="77"/>
              </a:rPr>
              <a:t> </a:t>
            </a:r>
            <a:r>
              <a:rPr lang="en-AU" sz="1400" b="1" dirty="0">
                <a:solidFill>
                  <a:schemeClr val="accent1">
                    <a:lumMod val="50000"/>
                  </a:schemeClr>
                </a:solidFill>
                <a:effectLst/>
                <a:latin typeface="Chalkboard" panose="03050602040202020205" pitchFamily="66" charset="77"/>
              </a:rPr>
              <a:t>“</a:t>
            </a:r>
            <a:r>
              <a:rPr lang="ar" sz="1400" b="1" dirty="0">
                <a:solidFill>
                  <a:schemeClr val="accent1">
                    <a:lumMod val="50000"/>
                  </a:schemeClr>
                </a:solidFill>
                <a:effectLst/>
                <a:latin typeface="Chalkboard" panose="03050602040202020205" pitchFamily="66" charset="77"/>
              </a:rPr>
              <a:t>إِنَّا نَحْنُ نَزَّلْنَا ٱلذِّكْرَ وَإِنَّا لَهُۥ لَحَـٰفِظُون</a:t>
            </a:r>
            <a:endParaRPr lang="en-AU" sz="1400" b="1" dirty="0">
              <a:solidFill>
                <a:schemeClr val="accent1">
                  <a:lumMod val="50000"/>
                </a:schemeClr>
              </a:solidFill>
              <a:effectLst/>
              <a:latin typeface="Chalkboard" panose="03050602040202020205" pitchFamily="66" charset="77"/>
            </a:endParaRPr>
          </a:p>
          <a:p>
            <a:r>
              <a:rPr lang="en-AU" sz="1400" b="1" dirty="0">
                <a:latin typeface="Chalkboard" panose="03050602040202020205" pitchFamily="66" charset="77"/>
              </a:rPr>
              <a:t>2.the Prophet</a:t>
            </a:r>
            <a:r>
              <a:rPr lang="ar" sz="1400" b="1" i="0" dirty="0">
                <a:effectLst/>
                <a:latin typeface="Chalkboard" panose="03050602040202020205" pitchFamily="66" charset="77"/>
              </a:rPr>
              <a:t>ﷺ </a:t>
            </a:r>
            <a:r>
              <a:rPr lang="en-AU" sz="1400" b="1" dirty="0">
                <a:latin typeface="Chalkboard" panose="03050602040202020205" pitchFamily="66" charset="77"/>
              </a:rPr>
              <a:t>was fearful of forgetting the verses</a:t>
            </a:r>
            <a:r>
              <a:rPr lang="en-AU" sz="1400" dirty="0"/>
              <a:t>.</a:t>
            </a:r>
            <a:endParaRPr lang="en-AU" sz="1400" b="1" dirty="0">
              <a:solidFill>
                <a:schemeClr val="accent1">
                  <a:lumMod val="50000"/>
                </a:schemeClr>
              </a:solidFill>
              <a:effectLst/>
              <a:latin typeface="Chalkboard" panose="03050602040202020205" pitchFamily="66" charset="77"/>
            </a:endParaRPr>
          </a:p>
          <a:p>
            <a:pPr>
              <a:lnSpc>
                <a:spcPct val="140000"/>
              </a:lnSpc>
            </a:pPr>
            <a:r>
              <a:rPr lang="en-AU" sz="1400" b="1" i="0" dirty="0">
                <a:solidFill>
                  <a:srgbClr val="C00000"/>
                </a:solidFill>
                <a:effectLst/>
                <a:latin typeface="Chalkboard" panose="03050602040202020205" pitchFamily="66" charset="77"/>
              </a:rPr>
              <a:t>“Do not rush your tongue trying to memorize ˹a revelation of˺ the Quran. It is certainly upon Us to ˹make you˺ memorize and recite it. So, once We have recited a revelation ˹through Gabriel˺, follow its recitation ˹closely˺ Then it is surely upon Us to make it clear ˹to you˺..(75: 16-19)”. </a:t>
            </a:r>
            <a:endParaRPr lang="en-AU" sz="1400" b="1" i="0" dirty="0">
              <a:solidFill>
                <a:schemeClr val="bg1"/>
              </a:solidFill>
              <a:effectLst/>
              <a:latin typeface="Chalkboard" panose="03050602040202020205" pitchFamily="66" charset="77"/>
            </a:endParaRPr>
          </a:p>
          <a:p>
            <a:pPr marL="0" indent="0" algn="r" rtl="1">
              <a:lnSpc>
                <a:spcPct val="100000"/>
              </a:lnSpc>
              <a:buNone/>
            </a:pPr>
            <a:r>
              <a:rPr lang="ar" sz="1400" b="1" dirty="0">
                <a:solidFill>
                  <a:schemeClr val="accent1">
                    <a:lumMod val="50000"/>
                  </a:schemeClr>
                </a:solidFill>
                <a:latin typeface="Chalkboard" panose="03050602040202020205" pitchFamily="66" charset="77"/>
              </a:rPr>
              <a:t>لَا تُحَرِّكْ بِهِۦ لِسَانَكَ لِتَعْجَلَ بِهِۦ إِنَّ عَلَيْنَا جَمْعَهُۥ وَقُرْءَانَهُۥ فَإِذَا قَرَأْنَـٰهُ فَٱتَّبِعْ قُرْءَانَهُ ثُمَّ إِنَّ عَلَيْنَا بَيَانَهُۥ (القيامة).</a:t>
            </a:r>
            <a:endParaRPr lang="en-AU" sz="1400" b="1" dirty="0">
              <a:solidFill>
                <a:schemeClr val="accent1">
                  <a:lumMod val="50000"/>
                </a:schemeClr>
              </a:solidFill>
              <a:latin typeface="Chalkboard" panose="03050602040202020205" pitchFamily="66" charset="77"/>
            </a:endParaRPr>
          </a:p>
          <a:p>
            <a:pPr marL="0" indent="0" algn="l">
              <a:lnSpc>
                <a:spcPct val="100000"/>
              </a:lnSpc>
              <a:buNone/>
            </a:pPr>
            <a:r>
              <a:rPr lang="en-AU" sz="1400" b="1" dirty="0">
                <a:latin typeface="Chalkboard" panose="03050602040202020205" pitchFamily="66" charset="77"/>
              </a:rPr>
              <a:t>So, the Quran’s protection was the responsibility of the Creator</a:t>
            </a:r>
            <a:r>
              <a:rPr lang="ar" sz="1400" b="1" dirty="0">
                <a:solidFill>
                  <a:srgbClr val="C00000"/>
                </a:solidFill>
                <a:latin typeface="Chalkboard" panose="03050602040202020205" pitchFamily="66" charset="77"/>
              </a:rPr>
              <a:t> </a:t>
            </a:r>
            <a:r>
              <a:rPr lang="en-AU" sz="1400" b="1" dirty="0">
                <a:solidFill>
                  <a:srgbClr val="C00000"/>
                </a:solidFill>
                <a:latin typeface="Chalkboard" panose="03050602040202020205" pitchFamily="66" charset="77"/>
              </a:rPr>
              <a:t>.SWT</a:t>
            </a:r>
          </a:p>
        </p:txBody>
      </p:sp>
      <p:sp>
        <p:nvSpPr>
          <p:cNvPr id="4" name="Slide Number Placeholder 3">
            <a:extLst>
              <a:ext uri="{FF2B5EF4-FFF2-40B4-BE49-F238E27FC236}">
                <a16:creationId xmlns:a16="http://schemas.microsoft.com/office/drawing/2014/main" xmlns="" id="{968B37CB-49FB-B7B7-3550-59D8233D2F18}"/>
              </a:ext>
            </a:extLst>
          </p:cNvPr>
          <p:cNvSpPr>
            <a:spLocks noGrp="1"/>
          </p:cNvSpPr>
          <p:nvPr>
            <p:ph type="sldNum" sz="quarter" idx="12"/>
          </p:nvPr>
        </p:nvSpPr>
        <p:spPr/>
        <p:txBody>
          <a:bodyPr/>
          <a:lstStyle/>
          <a:p>
            <a:fld id="{C8784B88-F3D9-6A4F-9660-1A0A1E561ED7}" type="slidenum">
              <a:rPr lang="en-US" smtClean="0"/>
              <a:t>102</a:t>
            </a:fld>
            <a:endParaRPr lang="en-US"/>
          </a:p>
        </p:txBody>
      </p:sp>
      <p:sp>
        <p:nvSpPr>
          <p:cNvPr id="8" name="Oval 4">
            <a:extLst>
              <a:ext uri="{FF2B5EF4-FFF2-40B4-BE49-F238E27FC236}">
                <a16:creationId xmlns:a16="http://schemas.microsoft.com/office/drawing/2014/main" xmlns="" id="{40BCA51D-CDB9-E352-9485-B13C30B49086}"/>
              </a:ext>
            </a:extLst>
          </p:cNvPr>
          <p:cNvSpPr txBox="1"/>
          <p:nvPr/>
        </p:nvSpPr>
        <p:spPr>
          <a:xfrm>
            <a:off x="4630301" y="448403"/>
            <a:ext cx="7084341" cy="1363272"/>
          </a:xfrm>
          <a:prstGeom prst="rect">
            <a:avLst/>
          </a:prstGeom>
          <a:scene3d>
            <a:camera prst="perspectiveRelaxed">
              <a:rot lat="19149996" lon="20104178" rev="1577324"/>
            </a:camera>
            <a:lightRig rig="soft" dir="t"/>
            <a:backdrop>
              <a:anchor x="0" y="0" z="-210000"/>
              <a:norm dx="0" dy="0" dz="914400"/>
              <a:up dx="0" dy="914400" dz="0"/>
            </a:backdrop>
          </a:scene3d>
          <a:sp3d/>
        </p:spPr>
        <p:style>
          <a:lnRef idx="0">
            <a:scrgbClr r="0" g="0" b="0"/>
          </a:lnRef>
          <a:fillRef idx="0">
            <a:scrgbClr r="0" g="0" b="0"/>
          </a:fillRef>
          <a:effectRef idx="0">
            <a:scrgbClr r="0" g="0" b="0"/>
          </a:effectRef>
          <a:fontRef idx="minor">
            <a:schemeClr val="tx1"/>
          </a:fontRef>
        </p:style>
        <p:txBody>
          <a:bodyPr spcFirstLastPara="0" vert="horz" wrap="square" lIns="111809" tIns="30480" rIns="111809" bIns="30480" numCol="1" spcCol="1270" anchor="ctr" anchorCtr="0">
            <a:noAutofit/>
            <a:sp3d extrusionH="28000" prstMaterial="matte"/>
          </a:bodyPr>
          <a:lstStyle/>
          <a:p>
            <a:pPr marL="0" lvl="0" indent="0" algn="ctr" defTabSz="1066800">
              <a:lnSpc>
                <a:spcPct val="90000"/>
              </a:lnSpc>
              <a:spcBef>
                <a:spcPct val="0"/>
              </a:spcBef>
              <a:spcAft>
                <a:spcPct val="35000"/>
              </a:spcAft>
              <a:buNone/>
            </a:pPr>
            <a:endParaRPr lang="en-AU" sz="5400" b="1" kern="1200" dirty="0">
              <a:solidFill>
                <a:srgbClr val="C00000"/>
              </a:solidFill>
              <a:latin typeface="Trade Gothic Inline" panose="020B0504030203020204" pitchFamily="34" charset="0"/>
            </a:endParaRPr>
          </a:p>
          <a:p>
            <a:pPr marL="0" lvl="0" indent="0" algn="ctr" defTabSz="1066800">
              <a:lnSpc>
                <a:spcPct val="90000"/>
              </a:lnSpc>
              <a:spcBef>
                <a:spcPct val="0"/>
              </a:spcBef>
              <a:spcAft>
                <a:spcPct val="35000"/>
              </a:spcAft>
              <a:buNone/>
            </a:pPr>
            <a:r>
              <a:rPr lang="en-AU" sz="5400" b="1" kern="1200" dirty="0">
                <a:solidFill>
                  <a:srgbClr val="C00000"/>
                </a:solidFill>
                <a:latin typeface="Trade Gothic Inline" panose="020B0504030203020204" pitchFamily="34" charset="0"/>
              </a:rPr>
              <a:t>What is Jam‘ al-Quran?</a:t>
            </a:r>
            <a:r>
              <a:rPr lang="en-AU" sz="5400" b="1" kern="1200" dirty="0">
                <a:solidFill>
                  <a:srgbClr val="C00000"/>
                </a:solidFill>
              </a:rPr>
              <a:t/>
            </a:r>
            <a:br>
              <a:rPr lang="en-AU" sz="5400" b="1" kern="1200" dirty="0">
                <a:solidFill>
                  <a:srgbClr val="C00000"/>
                </a:solidFill>
              </a:rPr>
            </a:br>
            <a:r>
              <a:rPr lang="en-AU" sz="5400" b="1" kern="1200" dirty="0">
                <a:solidFill>
                  <a:srgbClr val="C00000"/>
                </a:solidFill>
              </a:rPr>
              <a:t/>
            </a:r>
            <a:br>
              <a:rPr lang="en-AU" sz="5400" b="1" kern="1200" dirty="0">
                <a:solidFill>
                  <a:srgbClr val="C00000"/>
                </a:solidFill>
              </a:rPr>
            </a:br>
            <a:endParaRPr lang="en-AU" sz="5400" kern="1200" dirty="0">
              <a:solidFill>
                <a:srgbClr val="C00000"/>
              </a:solidFill>
            </a:endParaRPr>
          </a:p>
        </p:txBody>
      </p:sp>
      <p:sp>
        <p:nvSpPr>
          <p:cNvPr id="12" name="TextBox 11">
            <a:extLst>
              <a:ext uri="{FF2B5EF4-FFF2-40B4-BE49-F238E27FC236}">
                <a16:creationId xmlns:a16="http://schemas.microsoft.com/office/drawing/2014/main" xmlns="" id="{FF48DEED-FE1C-7544-F582-95C3D7543684}"/>
              </a:ext>
            </a:extLst>
          </p:cNvPr>
          <p:cNvSpPr txBox="1"/>
          <p:nvPr/>
        </p:nvSpPr>
        <p:spPr>
          <a:xfrm>
            <a:off x="6702743" y="2176598"/>
            <a:ext cx="5362685" cy="3986284"/>
          </a:xfrm>
          <a:prstGeom prst="rect">
            <a:avLst/>
          </a:prstGeom>
          <a:noFill/>
        </p:spPr>
        <p:txBody>
          <a:bodyPr wrap="square" rtlCol="0">
            <a:spAutoFit/>
          </a:bodyPr>
          <a:lstStyle/>
          <a:p>
            <a:pPr marL="0" indent="0" rtl="1">
              <a:lnSpc>
                <a:spcPct val="140000"/>
              </a:lnSpc>
              <a:buNone/>
            </a:pPr>
            <a:r>
              <a:rPr lang="en-AU" sz="1400" b="1" dirty="0">
                <a:latin typeface="Chalkboard" panose="03050602040202020205" pitchFamily="66" charset="77"/>
              </a:rPr>
              <a:t>While the responsibility of preserving the earlier Scriptures had been placed upon its recipients, without any divine aid. </a:t>
            </a:r>
          </a:p>
          <a:p>
            <a:pPr marL="0" indent="0" rtl="1">
              <a:lnSpc>
                <a:spcPct val="140000"/>
              </a:lnSpc>
              <a:buNone/>
            </a:pPr>
            <a:r>
              <a:rPr lang="en-AU" sz="1400" b="1" dirty="0">
                <a:latin typeface="Chalkboard" panose="03050602040202020205" pitchFamily="66" charset="77"/>
              </a:rPr>
              <a:t>Allah mentions, concerning the earlier Scriptures,</a:t>
            </a:r>
          </a:p>
          <a:p>
            <a:pPr marL="0" indent="0" rtl="1">
              <a:lnSpc>
                <a:spcPct val="140000"/>
              </a:lnSpc>
              <a:buNone/>
            </a:pPr>
            <a:endParaRPr lang="en-AU" sz="1400" b="1" dirty="0">
              <a:latin typeface="Chalkboard" panose="03050602040202020205" pitchFamily="66" charset="77"/>
            </a:endParaRPr>
          </a:p>
          <a:p>
            <a:pPr rtl="1">
              <a:lnSpc>
                <a:spcPct val="140000"/>
              </a:lnSpc>
            </a:pPr>
            <a:r>
              <a:rPr lang="en-AU" sz="1400" b="1" i="0" dirty="0">
                <a:solidFill>
                  <a:srgbClr val="272727"/>
                </a:solidFill>
                <a:effectLst/>
                <a:latin typeface="Chalkboard" panose="03050602040202020205" pitchFamily="66" charset="77"/>
              </a:rPr>
              <a:t>“Indeed, We revealed the Torah, containing guidance and light, by which the prophets, who submitted themselves to Allah, made judgments for Jews. So too did the rabbis and scholars judge according to Allah’s Book, with which they were entrusted and of which they were made keepers</a:t>
            </a:r>
            <a:r>
              <a:rPr lang="en-AU" sz="1100" b="1" i="0" dirty="0">
                <a:solidFill>
                  <a:srgbClr val="272727"/>
                </a:solidFill>
                <a:effectLst/>
                <a:latin typeface="Chalkboard" panose="03050602040202020205" pitchFamily="66" charset="77"/>
              </a:rPr>
              <a:t>”(5:44)</a:t>
            </a:r>
          </a:p>
          <a:p>
            <a:pPr marL="0" indent="0" rtl="1">
              <a:lnSpc>
                <a:spcPct val="140000"/>
              </a:lnSpc>
              <a:buNone/>
            </a:pPr>
            <a:r>
              <a:rPr lang="ar-SA" sz="1400" b="1" i="0" dirty="0">
                <a:solidFill>
                  <a:srgbClr val="272727"/>
                </a:solidFill>
                <a:effectLst/>
                <a:latin typeface="Chalkboard" panose="03050602040202020205" pitchFamily="66" charset="77"/>
              </a:rPr>
              <a:t> </a:t>
            </a:r>
          </a:p>
          <a:p>
            <a:pPr marL="0" indent="0" algn="r" rtl="1">
              <a:lnSpc>
                <a:spcPct val="140000"/>
              </a:lnSpc>
              <a:buNone/>
            </a:pPr>
            <a:r>
              <a:rPr lang="ar" sz="1400" b="1" dirty="0">
                <a:solidFill>
                  <a:srgbClr val="C00000"/>
                </a:solidFill>
                <a:latin typeface="Chalkboard" panose="03050602040202020205" pitchFamily="66" charset="77"/>
              </a:rPr>
              <a:t>إِنَّآ أَنزَلْنَا ٱلتَّوْرَىٰةَ فِيهَا هُدًۭى وَنُورٌۭ ۚ يَحْكُمُ بِهَا ٱلنَّبِيُّونَ ٱلَّذِينَ أَسْلَمُوا۟ لِلَّذِينَ هَادُوا۟ وَٱلرَّبَّـٰنِيُّونَ وَٱلْأَحْبَارُ بِمَا ٱسْتُحْفِظُوا۟ مِن كِتَـٰبِ ٱللَّهِ وَكَانُوا۟ عَلَيْهِ شُهَدَآءَ ۚ(المائدة:44).</a:t>
            </a:r>
            <a:endParaRPr lang="en-AU" sz="1400" b="1" dirty="0">
              <a:solidFill>
                <a:srgbClr val="C00000"/>
              </a:solidFill>
              <a:latin typeface="Chalkboard" panose="03050602040202020205" pitchFamily="66" charset="77"/>
            </a:endParaRPr>
          </a:p>
          <a:p>
            <a:pPr marL="0" indent="0" algn="l">
              <a:lnSpc>
                <a:spcPct val="140000"/>
              </a:lnSpc>
              <a:buNone/>
            </a:pPr>
            <a:r>
              <a:rPr lang="en-AU" sz="1400" b="1" dirty="0">
                <a:latin typeface="Chalkboard" panose="03050602040202020205" pitchFamily="66" charset="77"/>
              </a:rPr>
              <a:t>.</a:t>
            </a:r>
            <a:endParaRPr lang="en-AU" sz="1400" b="1" dirty="0">
              <a:solidFill>
                <a:srgbClr val="C00000"/>
              </a:solidFill>
              <a:latin typeface="Chalkboard" panose="03050602040202020205" pitchFamily="66" charset="77"/>
            </a:endParaRPr>
          </a:p>
        </p:txBody>
      </p:sp>
    </p:spTree>
    <p:extLst>
      <p:ext uri="{BB962C8B-B14F-4D97-AF65-F5344CB8AC3E}">
        <p14:creationId xmlns:p14="http://schemas.microsoft.com/office/powerpoint/2010/main" val="215779103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760EE1E2-B0D9-F68E-8BEF-1EA4ACEFE108}"/>
              </a:ext>
            </a:extLst>
          </p:cNvPr>
          <p:cNvGraphicFramePr/>
          <p:nvPr>
            <p:extLst>
              <p:ext uri="{D42A27DB-BD31-4B8C-83A1-F6EECF244321}">
                <p14:modId xmlns:p14="http://schemas.microsoft.com/office/powerpoint/2010/main" val="3346152980"/>
              </p:ext>
            </p:extLst>
          </p:nvPr>
        </p:nvGraphicFramePr>
        <p:xfrm>
          <a:off x="420189" y="843148"/>
          <a:ext cx="11351622" cy="22007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61126E8D-18BD-F6F9-FBC3-077D4E74E174}"/>
              </a:ext>
            </a:extLst>
          </p:cNvPr>
          <p:cNvSpPr>
            <a:spLocks noGrp="1"/>
          </p:cNvSpPr>
          <p:nvPr>
            <p:ph type="sldNum" sz="quarter" idx="12"/>
          </p:nvPr>
        </p:nvSpPr>
        <p:spPr/>
        <p:txBody>
          <a:bodyPr/>
          <a:lstStyle/>
          <a:p>
            <a:fld id="{C8784B88-F3D9-6A4F-9660-1A0A1E561ED7}" type="slidenum">
              <a:rPr lang="en-US" smtClean="0"/>
              <a:t>103</a:t>
            </a:fld>
            <a:endParaRPr lang="en-US"/>
          </a:p>
        </p:txBody>
      </p:sp>
      <p:graphicFrame>
        <p:nvGraphicFramePr>
          <p:cNvPr id="5" name="Content Placeholder 4">
            <a:extLst>
              <a:ext uri="{FF2B5EF4-FFF2-40B4-BE49-F238E27FC236}">
                <a16:creationId xmlns:a16="http://schemas.microsoft.com/office/drawing/2014/main" xmlns="" id="{1F1AE3FC-76B2-DB48-4411-01B482AE0A87}"/>
              </a:ext>
            </a:extLst>
          </p:cNvPr>
          <p:cNvGraphicFramePr>
            <a:graphicFrameLocks noGrp="1"/>
          </p:cNvGraphicFramePr>
          <p:nvPr>
            <p:ph idx="1"/>
            <p:extLst>
              <p:ext uri="{D42A27DB-BD31-4B8C-83A1-F6EECF244321}">
                <p14:modId xmlns:p14="http://schemas.microsoft.com/office/powerpoint/2010/main" val="3167109467"/>
              </p:ext>
            </p:extLst>
          </p:nvPr>
        </p:nvGraphicFramePr>
        <p:xfrm>
          <a:off x="574766" y="-4572001"/>
          <a:ext cx="12950734" cy="1722120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379686218"/>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86F437CC-CA66-2495-F9CA-C6576F6AB35E}"/>
              </a:ext>
            </a:extLst>
          </p:cNvPr>
          <p:cNvSpPr>
            <a:spLocks noGrp="1"/>
          </p:cNvSpPr>
          <p:nvPr>
            <p:ph idx="1"/>
          </p:nvPr>
        </p:nvSpPr>
        <p:spPr>
          <a:xfrm>
            <a:off x="48940" y="0"/>
            <a:ext cx="10075333" cy="6705600"/>
          </a:xfrm>
          <a:solidFill>
            <a:schemeClr val="bg1"/>
          </a:solidFill>
          <a:ln>
            <a:solidFill>
              <a:srgbClr val="C00000"/>
            </a:solidFill>
          </a:ln>
        </p:spPr>
        <p:txBody>
          <a:bodyPr>
            <a:noAutofit/>
          </a:bodyPr>
          <a:lstStyle/>
          <a:p>
            <a:pPr marL="0" indent="0">
              <a:buNone/>
            </a:pPr>
            <a:r>
              <a:rPr lang="en-AU" sz="1800" b="1" i="0" dirty="0">
                <a:solidFill>
                  <a:schemeClr val="accent4">
                    <a:lumMod val="50000"/>
                  </a:schemeClr>
                </a:solidFill>
                <a:effectLst/>
                <a:latin typeface="Chalkboard" panose="03050602040202020205" pitchFamily="66" charset="77"/>
              </a:rPr>
              <a:t>“He is the One Who raised for the illiterate ˹people˺ a messenger from among themselves—reciting to them His revelations, purifying them, and teaching them the Book and wisdom, for indeed they had previously been clearly astray”</a:t>
            </a:r>
            <a:r>
              <a:rPr lang="en-AU" sz="1800" b="1" dirty="0">
                <a:solidFill>
                  <a:schemeClr val="accent4">
                    <a:lumMod val="50000"/>
                  </a:schemeClr>
                </a:solidFill>
                <a:effectLst/>
                <a:latin typeface="Chalkboard" panose="03050602040202020205" pitchFamily="66" charset="77"/>
              </a:rPr>
              <a:t>. ..”(Al-Jumma, 62:2).</a:t>
            </a:r>
          </a:p>
          <a:p>
            <a:pPr marL="0" indent="0">
              <a:buNone/>
            </a:pPr>
            <a:r>
              <a:rPr lang="ar" sz="1800" b="1" dirty="0">
                <a:solidFill>
                  <a:schemeClr val="accent1">
                    <a:lumMod val="75000"/>
                  </a:schemeClr>
                </a:solidFill>
                <a:effectLst/>
                <a:latin typeface="Chalkboard" panose="03050602040202020205" pitchFamily="66" charset="77"/>
              </a:rPr>
              <a:t>ه</a:t>
            </a:r>
            <a:r>
              <a:rPr lang="ar" sz="1600" b="1" dirty="0">
                <a:solidFill>
                  <a:schemeClr val="accent1">
                    <a:lumMod val="75000"/>
                  </a:schemeClr>
                </a:solidFill>
                <a:effectLst/>
                <a:latin typeface="Chalkboard" panose="03050602040202020205" pitchFamily="66" charset="77"/>
              </a:rPr>
              <a:t>وَ ٱلَّذِى بَعَثَ فِى ٱلْأُمِّيِّـۧنَ رَسُولًۭا مِّنْهُمْ يَتْلُوا۟ عَلَيْهِمْ ءَايَـٰتِهِۦ وَيُزَكِّيهِمْ وَيُعَلِّمُهُمُ ٱلْكِتَـٰبَ وَٱلْحِكْمَةَ وَإِن كَانُوا۟ مِن قَبْلُ لَفِى ضَلَـٰلٍۢ مُّبِينٍۢ(الجمعة:2) </a:t>
            </a:r>
            <a:endParaRPr lang="en-AU" sz="1600" b="1" dirty="0">
              <a:solidFill>
                <a:schemeClr val="accent1">
                  <a:lumMod val="75000"/>
                </a:schemeClr>
              </a:solidFill>
              <a:latin typeface="Chalkboard" panose="03050602040202020205" pitchFamily="66" charset="77"/>
            </a:endParaRPr>
          </a:p>
          <a:p>
            <a:r>
              <a:rPr lang="en-AU" sz="1800" b="1" dirty="0">
                <a:latin typeface="Chalkboard" panose="03050602040202020205" pitchFamily="66" charset="77"/>
              </a:rPr>
              <a:t>“</a:t>
            </a:r>
            <a:r>
              <a:rPr lang="en-AU" sz="1800" b="1" dirty="0">
                <a:solidFill>
                  <a:schemeClr val="accent4">
                    <a:lumMod val="50000"/>
                  </a:schemeClr>
                </a:solidFill>
                <a:effectLst/>
                <a:latin typeface="Chalkboard" panose="03050602040202020205" pitchFamily="66" charset="77"/>
              </a:rPr>
              <a:t>Those who follow the apostle, the unlettered prophet one…” (</a:t>
            </a:r>
            <a:r>
              <a:rPr lang="en-AU" sz="1800" b="1" dirty="0" err="1">
                <a:solidFill>
                  <a:schemeClr val="accent4">
                    <a:lumMod val="50000"/>
                  </a:schemeClr>
                </a:solidFill>
                <a:effectLst/>
                <a:latin typeface="Chalkboard" panose="03050602040202020205" pitchFamily="66" charset="77"/>
              </a:rPr>
              <a:t>ala’raf</a:t>
            </a:r>
            <a:r>
              <a:rPr lang="en-AU" sz="1800" b="1" dirty="0">
                <a:solidFill>
                  <a:schemeClr val="accent4">
                    <a:lumMod val="50000"/>
                  </a:schemeClr>
                </a:solidFill>
                <a:effectLst/>
                <a:latin typeface="Chalkboard" panose="03050602040202020205" pitchFamily="66" charset="77"/>
              </a:rPr>
              <a:t>, 8:157)</a:t>
            </a:r>
            <a:r>
              <a:rPr lang="ar" sz="1800" b="1" dirty="0">
                <a:solidFill>
                  <a:schemeClr val="accent4">
                    <a:lumMod val="50000"/>
                  </a:schemeClr>
                </a:solidFill>
                <a:effectLst/>
                <a:latin typeface="Chalkboard" panose="03050602040202020205" pitchFamily="66" charset="77"/>
              </a:rPr>
              <a:t> </a:t>
            </a:r>
            <a:endParaRPr lang="en-AU" sz="1800" b="1" dirty="0">
              <a:solidFill>
                <a:schemeClr val="accent4">
                  <a:lumMod val="50000"/>
                </a:schemeClr>
              </a:solidFill>
              <a:effectLst/>
              <a:latin typeface="Chalkboard" panose="03050602040202020205" pitchFamily="66" charset="77"/>
            </a:endParaRPr>
          </a:p>
          <a:p>
            <a:r>
              <a:rPr lang="ar" sz="1600" b="1" dirty="0">
                <a:solidFill>
                  <a:schemeClr val="accent4">
                    <a:lumMod val="50000"/>
                  </a:schemeClr>
                </a:solidFill>
                <a:effectLst/>
                <a:latin typeface="Chalkboard" panose="03050602040202020205" pitchFamily="66" charset="77"/>
              </a:rPr>
              <a:t>ٱلَّذِينَ يَتَّبِعُونَ ٱلرَّسُولَ ٱلنَّبِىَّ ٱلْأُمِّىَّ ٱلَّذِى يَجِدُونَهُۥ مَكْتُوبًا عِندَهُمْ فِى ٱلتَّوْرَىٰةِ وَٱلْإِنجِيلِ يَأْمُرُهُم بِٱلْمَعْرُوفِ وَيَنْهَىٰهُمْ عَنِ ٱلْمُنكَر</a:t>
            </a:r>
            <a:r>
              <a:rPr lang="ar-SA" sz="1600" b="1" dirty="0">
                <a:solidFill>
                  <a:schemeClr val="accent4">
                    <a:lumMod val="50000"/>
                  </a:schemeClr>
                </a:solidFill>
                <a:latin typeface="Chalkboard" panose="03050602040202020205" pitchFamily="66" charset="77"/>
              </a:rPr>
              <a:t>…(الأعراف، 157)</a:t>
            </a:r>
            <a:endParaRPr lang="en-AU" sz="1600" b="1" dirty="0">
              <a:solidFill>
                <a:schemeClr val="accent4">
                  <a:lumMod val="50000"/>
                </a:schemeClr>
              </a:solidFill>
              <a:effectLst/>
              <a:latin typeface="Chalkboard" panose="03050602040202020205" pitchFamily="66" charset="77"/>
            </a:endParaRPr>
          </a:p>
          <a:p>
            <a:r>
              <a:rPr lang="en-AU" sz="1800" b="1" dirty="0">
                <a:solidFill>
                  <a:schemeClr val="accent4">
                    <a:lumMod val="50000"/>
                  </a:schemeClr>
                </a:solidFill>
                <a:effectLst/>
                <a:latin typeface="Chalkboard" panose="03050602040202020205" pitchFamily="66" charset="77"/>
              </a:rPr>
              <a:t>“You ˹O Prophet˺ could not read any writing ˹even˺ before this ˹revelation˺, nor could you write at all. Otherwise, the people of falsehood would have been suspiciou</a:t>
            </a:r>
            <a:r>
              <a:rPr lang="en-AU" sz="1800" b="1" dirty="0">
                <a:solidFill>
                  <a:schemeClr val="accent4">
                    <a:lumMod val="50000"/>
                  </a:schemeClr>
                </a:solidFill>
                <a:latin typeface="Chalkboard" panose="03050602040202020205" pitchFamily="66" charset="77"/>
              </a:rPr>
              <a:t>s.     (an-kabout,29:48)</a:t>
            </a:r>
            <a:r>
              <a:rPr lang="ar" sz="1800" b="1" dirty="0">
                <a:solidFill>
                  <a:schemeClr val="accent1">
                    <a:lumMod val="75000"/>
                  </a:schemeClr>
                </a:solidFill>
                <a:latin typeface="Chalkboard" panose="03050602040202020205" pitchFamily="66" charset="77"/>
                <a:cs typeface="+mn-cs"/>
              </a:rPr>
              <a:t> وَمَا كُنتَ تَتْلُوا۟ مِن قَبْلِهِۦ مِن كِتَـٰبٍۢ وَلَا تَخُطُّهُۥ بِيَمِينِكَ ۖ إِذًۭا لَّٱرْتَابَ ٱلْمُبْطِلُونَ" (العنكبوت: 48)</a:t>
            </a:r>
            <a:endParaRPr lang="en-AU" sz="1800" b="1" dirty="0">
              <a:solidFill>
                <a:schemeClr val="accent1">
                  <a:lumMod val="75000"/>
                </a:schemeClr>
              </a:solidFill>
              <a:latin typeface="Chalkboard" panose="03050602040202020205" pitchFamily="66" charset="77"/>
              <a:cs typeface="+mn-cs"/>
            </a:endParaRPr>
          </a:p>
          <a:p>
            <a:r>
              <a:rPr lang="en-AU" sz="1800" b="1" dirty="0">
                <a:effectLst/>
                <a:latin typeface="Chalkboard" panose="03050602040202020205" pitchFamily="66" charset="77"/>
              </a:rPr>
              <a:t>Writing was not widespread in Arabia, at the time of the Prophet there were some people who did write. </a:t>
            </a:r>
            <a:r>
              <a:rPr lang="en-AU" sz="1800" b="1" dirty="0" err="1">
                <a:effectLst/>
                <a:latin typeface="Chalkboard" panose="03050602040202020205" pitchFamily="66" charset="77"/>
              </a:rPr>
              <a:t>Waraqa</a:t>
            </a:r>
            <a:r>
              <a:rPr lang="en-AU" sz="1800" b="1" dirty="0">
                <a:effectLst/>
                <a:latin typeface="Chalkboard" panose="03050602040202020205" pitchFamily="66" charset="77"/>
              </a:rPr>
              <a:t>, Khadija’s cousin, wrote the Gospel in Arabic as he could.</a:t>
            </a:r>
            <a:endParaRPr lang="en-AU" sz="1800" b="1" dirty="0">
              <a:latin typeface="Chalkboard" panose="03050602040202020205" pitchFamily="66" charset="77"/>
            </a:endParaRPr>
          </a:p>
          <a:p>
            <a:r>
              <a:rPr lang="en-AU" sz="1800" b="1" dirty="0">
                <a:effectLst/>
                <a:latin typeface="Chalkboard" panose="03050602040202020205" pitchFamily="66" charset="77"/>
              </a:rPr>
              <a:t>The Prophe</a:t>
            </a:r>
            <a:r>
              <a:rPr lang="en-AU" sz="1800" b="1" dirty="0">
                <a:latin typeface="Chalkboard" panose="03050602040202020205" pitchFamily="66" charset="77"/>
              </a:rPr>
              <a:t>t </a:t>
            </a:r>
            <a:r>
              <a:rPr lang="ar" sz="1800" b="1" i="0" dirty="0">
                <a:effectLst/>
                <a:latin typeface="Chalkboard" panose="03050602040202020205" pitchFamily="66" charset="77"/>
              </a:rPr>
              <a:t>ﷺ</a:t>
            </a:r>
            <a:r>
              <a:rPr lang="en-AU" sz="1800" b="1" dirty="0">
                <a:latin typeface="Chalkboard" panose="03050602040202020205" pitchFamily="66" charset="77"/>
              </a:rPr>
              <a:t> </a:t>
            </a:r>
            <a:r>
              <a:rPr lang="en-AU" sz="1800" b="1" dirty="0">
                <a:effectLst/>
                <a:latin typeface="Chalkboard" panose="03050602040202020205" pitchFamily="66" charset="77"/>
              </a:rPr>
              <a:t>encouraged the Muslims to learn to write. </a:t>
            </a:r>
          </a:p>
          <a:p>
            <a:r>
              <a:rPr lang="en-AU" sz="1800" b="1" dirty="0">
                <a:effectLst/>
                <a:latin typeface="Chalkboard" panose="03050602040202020205" pitchFamily="66" charset="77"/>
              </a:rPr>
              <a:t>The Prophe</a:t>
            </a:r>
            <a:r>
              <a:rPr lang="en-AU" sz="1800" b="1" dirty="0">
                <a:latin typeface="Chalkboard" panose="03050602040202020205" pitchFamily="66" charset="77"/>
              </a:rPr>
              <a:t>t </a:t>
            </a:r>
            <a:r>
              <a:rPr lang="ar" sz="1800" b="1" i="0" dirty="0">
                <a:effectLst/>
                <a:latin typeface="Chalkboard" panose="03050602040202020205" pitchFamily="66" charset="77"/>
              </a:rPr>
              <a:t>ﷺ</a:t>
            </a:r>
            <a:r>
              <a:rPr lang="en-AU" sz="1800" b="1" dirty="0">
                <a:latin typeface="Chalkboard" panose="03050602040202020205" pitchFamily="66" charset="77"/>
              </a:rPr>
              <a:t> </a:t>
            </a:r>
            <a:r>
              <a:rPr lang="en-AU" sz="1800" b="1" dirty="0">
                <a:effectLst/>
                <a:latin typeface="Chalkboard" panose="03050602040202020205" pitchFamily="66" charset="77"/>
              </a:rPr>
              <a:t>freed who were captured as prisoners of Quraish at the battle of  </a:t>
            </a:r>
            <a:r>
              <a:rPr lang="en-AU" sz="1800" b="1" dirty="0" err="1">
                <a:effectLst/>
                <a:latin typeface="Chalkboard" panose="03050602040202020205" pitchFamily="66" charset="77"/>
              </a:rPr>
              <a:t>Badr</a:t>
            </a:r>
            <a:r>
              <a:rPr lang="en-AU" sz="1800" b="1" dirty="0">
                <a:effectLst/>
                <a:latin typeface="Chalkboard" panose="03050602040202020205" pitchFamily="66" charset="77"/>
              </a:rPr>
              <a:t>, in return of teaching some of the Muslims the art of writing.</a:t>
            </a:r>
            <a:endParaRPr lang="en-AU" sz="18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05DD209A-7D2E-0550-6B8C-90CF5E68EBD8}"/>
              </a:ext>
            </a:extLst>
          </p:cNvPr>
          <p:cNvSpPr>
            <a:spLocks noGrp="1"/>
          </p:cNvSpPr>
          <p:nvPr>
            <p:ph type="sldNum" sz="quarter" idx="12"/>
          </p:nvPr>
        </p:nvSpPr>
        <p:spPr/>
        <p:txBody>
          <a:bodyPr/>
          <a:lstStyle/>
          <a:p>
            <a:fld id="{C8784B88-F3D9-6A4F-9660-1A0A1E561ED7}" type="slidenum">
              <a:rPr lang="en-US" smtClean="0"/>
              <a:t>104</a:t>
            </a:fld>
            <a:endParaRPr lang="en-US"/>
          </a:p>
        </p:txBody>
      </p:sp>
      <p:pic>
        <p:nvPicPr>
          <p:cNvPr id="8" name="Content Placeholder 4" descr="A close-up of a spiraling light&#10;&#10;Description automatically generated with medium confidence">
            <a:extLst>
              <a:ext uri="{FF2B5EF4-FFF2-40B4-BE49-F238E27FC236}">
                <a16:creationId xmlns:a16="http://schemas.microsoft.com/office/drawing/2014/main" xmlns="" id="{D6D8AD36-78D4-FFAD-45BC-3FFD6D21F32E}"/>
              </a:ext>
            </a:extLst>
          </p:cNvPr>
          <p:cNvPicPr>
            <a:picLocks noChangeAspect="1"/>
          </p:cNvPicPr>
          <p:nvPr/>
        </p:nvPicPr>
        <p:blipFill rotWithShape="1">
          <a:blip r:embed="rId2"/>
          <a:srcRect l="6553" r="40113"/>
          <a:stretch/>
        </p:blipFill>
        <p:spPr>
          <a:xfrm>
            <a:off x="9906000" y="1854205"/>
            <a:ext cx="2285999" cy="4673601"/>
          </a:xfrm>
          <a:prstGeom prst="rect">
            <a:avLst/>
          </a:prstGeom>
        </p:spPr>
      </p:pic>
      <p:sp>
        <p:nvSpPr>
          <p:cNvPr id="12" name="TextBox 11">
            <a:extLst>
              <a:ext uri="{FF2B5EF4-FFF2-40B4-BE49-F238E27FC236}">
                <a16:creationId xmlns:a16="http://schemas.microsoft.com/office/drawing/2014/main" xmlns="" id="{7749875D-8724-F729-9AB3-8AE48EA19D4F}"/>
              </a:ext>
            </a:extLst>
          </p:cNvPr>
          <p:cNvSpPr txBox="1"/>
          <p:nvPr/>
        </p:nvSpPr>
        <p:spPr>
          <a:xfrm>
            <a:off x="10320866" y="2472268"/>
            <a:ext cx="1871133" cy="2800767"/>
          </a:xfrm>
          <a:prstGeom prst="rect">
            <a:avLst/>
          </a:prstGeom>
          <a:noFill/>
        </p:spPr>
        <p:txBody>
          <a:bodyPr wrap="square" rtlCol="0">
            <a:spAutoFit/>
          </a:bodyPr>
          <a:lstStyle/>
          <a:p>
            <a:r>
              <a:rPr lang="en-AU" sz="3600" b="1" dirty="0">
                <a:solidFill>
                  <a:schemeClr val="bg1"/>
                </a:solidFill>
                <a:effectLst/>
                <a:latin typeface="Apple Chancery" panose="03020702040506060504" pitchFamily="66" charset="-79"/>
                <a:cs typeface="Apple Chancery" panose="03020702040506060504" pitchFamily="66" charset="-79"/>
              </a:rPr>
              <a:t>Did the Prophet</a:t>
            </a:r>
            <a:r>
              <a:rPr lang="en-AU" sz="3600" b="1" dirty="0">
                <a:solidFill>
                  <a:schemeClr val="bg1"/>
                </a:solidFill>
                <a:latin typeface="Apple Chancery" panose="03020702040506060504" pitchFamily="66" charset="-79"/>
                <a:cs typeface="Apple Chancery" panose="03020702040506060504" pitchFamily="66" charset="-79"/>
              </a:rPr>
              <a:t> </a:t>
            </a:r>
            <a:br>
              <a:rPr lang="en-AU" sz="3600" b="1" dirty="0">
                <a:solidFill>
                  <a:schemeClr val="bg1"/>
                </a:solidFill>
                <a:latin typeface="Apple Chancery" panose="03020702040506060504" pitchFamily="66" charset="-79"/>
                <a:cs typeface="Apple Chancery" panose="03020702040506060504" pitchFamily="66" charset="-79"/>
              </a:rPr>
            </a:br>
            <a:r>
              <a:rPr lang="en-AU" sz="3600" b="1" dirty="0">
                <a:solidFill>
                  <a:schemeClr val="bg1"/>
                </a:solidFill>
                <a:effectLst/>
                <a:latin typeface="Apple Chancery" panose="03020702040506060504" pitchFamily="66" charset="-79"/>
                <a:cs typeface="Apple Chancery" panose="03020702040506060504" pitchFamily="66" charset="-79"/>
              </a:rPr>
              <a:t>himself write? </a:t>
            </a:r>
            <a:r>
              <a:rPr lang="en-AU" sz="3200" dirty="0">
                <a:latin typeface="Apple Chancery" panose="03020702040506060504" pitchFamily="66" charset="-79"/>
                <a:cs typeface="Apple Chancery" panose="03020702040506060504" pitchFamily="66" charset="-79"/>
              </a:rPr>
              <a:t/>
            </a:r>
            <a:br>
              <a:rPr lang="en-AU" sz="3200" dirty="0">
                <a:latin typeface="Apple Chancery" panose="03020702040506060504" pitchFamily="66" charset="-79"/>
                <a:cs typeface="Apple Chancery" panose="03020702040506060504" pitchFamily="66" charset="-79"/>
              </a:rPr>
            </a:br>
            <a:endParaRPr lang="en-US" sz="3200" dirty="0"/>
          </a:p>
        </p:txBody>
      </p:sp>
    </p:spTree>
    <p:extLst>
      <p:ext uri="{BB962C8B-B14F-4D97-AF65-F5344CB8AC3E}">
        <p14:creationId xmlns:p14="http://schemas.microsoft.com/office/powerpoint/2010/main" val="2593610810"/>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2B68C3-79D4-8C94-93E6-7F8A625829E8}"/>
              </a:ext>
            </a:extLst>
          </p:cNvPr>
          <p:cNvSpPr>
            <a:spLocks noGrp="1"/>
          </p:cNvSpPr>
          <p:nvPr>
            <p:ph type="title"/>
          </p:nvPr>
        </p:nvSpPr>
        <p:spPr>
          <a:xfrm>
            <a:off x="1811868" y="36711"/>
            <a:ext cx="6026632" cy="1181370"/>
          </a:xfrm>
        </p:spPr>
        <p:txBody>
          <a:bodyPr>
            <a:noAutofit/>
          </a:bodyPr>
          <a:lstStyle/>
          <a:p>
            <a:r>
              <a:rPr lang="en-AU" sz="4000" dirty="0">
                <a:solidFill>
                  <a:schemeClr val="accent4">
                    <a:lumMod val="75000"/>
                  </a:schemeClr>
                </a:solidFill>
                <a:latin typeface="Monotype Corsiva" panose="03010101010201010101" pitchFamily="66" charset="0"/>
              </a:rPr>
              <a:t>Stage 1</a:t>
            </a:r>
            <a:br>
              <a:rPr lang="en-AU" sz="4000" dirty="0">
                <a:solidFill>
                  <a:schemeClr val="accent4">
                    <a:lumMod val="75000"/>
                  </a:schemeClr>
                </a:solidFill>
                <a:latin typeface="Monotype Corsiva" panose="03010101010201010101" pitchFamily="66" charset="0"/>
              </a:rPr>
            </a:br>
            <a:r>
              <a:rPr lang="en-AU" sz="4000" dirty="0">
                <a:solidFill>
                  <a:schemeClr val="accent4">
                    <a:lumMod val="75000"/>
                  </a:schemeClr>
                </a:solidFill>
                <a:latin typeface="Monotype Corsiva" panose="03010101010201010101" pitchFamily="66" charset="0"/>
              </a:rPr>
              <a:t>During the Prophet's Life</a:t>
            </a:r>
            <a:endParaRPr lang="en-US" sz="4000" dirty="0">
              <a:solidFill>
                <a:schemeClr val="accent4">
                  <a:lumMod val="75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E3BA8A9A-A700-ED05-8B68-47F55E9763F9}"/>
              </a:ext>
            </a:extLst>
          </p:cNvPr>
          <p:cNvSpPr>
            <a:spLocks noGrp="1"/>
          </p:cNvSpPr>
          <p:nvPr>
            <p:ph idx="1"/>
          </p:nvPr>
        </p:nvSpPr>
        <p:spPr>
          <a:xfrm>
            <a:off x="74428" y="1175544"/>
            <a:ext cx="6803136" cy="5352262"/>
          </a:xfrm>
          <a:ln>
            <a:solidFill>
              <a:schemeClr val="accent4">
                <a:lumMod val="75000"/>
              </a:schemeClr>
            </a:solidFill>
          </a:ln>
        </p:spPr>
        <p:txBody>
          <a:bodyPr>
            <a:noAutofit/>
          </a:bodyPr>
          <a:lstStyle/>
          <a:p>
            <a:pPr marL="0" indent="0">
              <a:lnSpc>
                <a:spcPct val="100000"/>
              </a:lnSpc>
              <a:buNone/>
            </a:pPr>
            <a:r>
              <a:rPr lang="en-AU" sz="1800" b="1" dirty="0">
                <a:solidFill>
                  <a:srgbClr val="000000"/>
                </a:solidFill>
                <a:effectLst/>
                <a:latin typeface="Chalkboard" panose="03050602040202020205" pitchFamily="66" charset="77"/>
                <a:ea typeface="Times New Roman" panose="02020603050405020304" pitchFamily="18" charset="0"/>
              </a:rPr>
              <a:t>The compilation the quran in the life of the prophet</a:t>
            </a:r>
            <a:r>
              <a:rPr lang="ar" sz="1800" b="1" i="0" dirty="0">
                <a:effectLst/>
                <a:latin typeface="Chalkboard" panose="03050602040202020205" pitchFamily="66" charset="77"/>
              </a:rPr>
              <a:t> ﷺ</a:t>
            </a:r>
            <a:r>
              <a:rPr lang="en-AU" sz="1800" b="1" dirty="0">
                <a:solidFill>
                  <a:srgbClr val="000000"/>
                </a:solidFill>
                <a:effectLst/>
                <a:latin typeface="Chalkboard" panose="03050602040202020205" pitchFamily="66" charset="77"/>
                <a:ea typeface="Times New Roman" panose="02020603050405020304" pitchFamily="18" charset="0"/>
              </a:rPr>
              <a:t> preserved in two ways: </a:t>
            </a:r>
            <a:r>
              <a:rPr lang="en-AU" sz="1800" b="1" dirty="0">
                <a:solidFill>
                  <a:schemeClr val="accent4">
                    <a:lumMod val="50000"/>
                  </a:schemeClr>
                </a:solidFill>
                <a:effectLst/>
                <a:latin typeface="Chalkboard" panose="03050602040202020205" pitchFamily="66" charset="77"/>
                <a:ea typeface="Times New Roman" panose="02020603050405020304" pitchFamily="18" charset="0"/>
              </a:rPr>
              <a:t>through memorization and writing </a:t>
            </a:r>
            <a:endParaRPr lang="en-AU" sz="1800" b="1" dirty="0">
              <a:solidFill>
                <a:srgbClr val="000000"/>
              </a:solidFill>
              <a:effectLst/>
              <a:latin typeface="Chalkboard" panose="03050602040202020205" pitchFamily="66" charset="77"/>
              <a:ea typeface="Times New Roman" panose="02020603050405020304" pitchFamily="18" charset="0"/>
            </a:endParaRPr>
          </a:p>
          <a:p>
            <a:pPr marL="0" indent="0">
              <a:lnSpc>
                <a:spcPct val="100000"/>
              </a:lnSpc>
              <a:buNone/>
            </a:pPr>
            <a:r>
              <a:rPr lang="en-AU" sz="1800" b="1" dirty="0">
                <a:solidFill>
                  <a:schemeClr val="accent4">
                    <a:lumMod val="50000"/>
                  </a:schemeClr>
                </a:solidFill>
                <a:latin typeface="Chalkboard" panose="03050602040202020205" pitchFamily="66" charset="77"/>
                <a:ea typeface="Times New Roman" panose="02020603050405020304" pitchFamily="18" charset="0"/>
              </a:rPr>
              <a:t>1. P</a:t>
            </a:r>
            <a:r>
              <a:rPr lang="en-AU" sz="1800" b="1" dirty="0">
                <a:solidFill>
                  <a:schemeClr val="accent4">
                    <a:lumMod val="50000"/>
                  </a:schemeClr>
                </a:solidFill>
                <a:effectLst/>
                <a:latin typeface="Chalkboard" panose="03050602040202020205" pitchFamily="66" charset="77"/>
                <a:ea typeface="Times New Roman" panose="02020603050405020304" pitchFamily="18" charset="0"/>
              </a:rPr>
              <a:t>rimary way it was preserved is through memorization</a:t>
            </a:r>
          </a:p>
          <a:p>
            <a:pPr>
              <a:lnSpc>
                <a:spcPct val="100000"/>
              </a:lnSpc>
            </a:pPr>
            <a:r>
              <a:rPr lang="en-AU" sz="1800" b="1" dirty="0">
                <a:solidFill>
                  <a:srgbClr val="000000"/>
                </a:solidFill>
                <a:latin typeface="Chalkboard" panose="03050602040202020205" pitchFamily="66" charset="77"/>
                <a:ea typeface="Times New Roman" panose="02020603050405020304" pitchFamily="18" charset="0"/>
              </a:rPr>
              <a:t>B</a:t>
            </a:r>
            <a:r>
              <a:rPr lang="en-AU" sz="1800" b="1" dirty="0">
                <a:solidFill>
                  <a:srgbClr val="000000"/>
                </a:solidFill>
                <a:effectLst/>
                <a:latin typeface="Chalkboard" panose="03050602040202020205" pitchFamily="66" charset="77"/>
                <a:ea typeface="Times New Roman" panose="02020603050405020304" pitchFamily="18" charset="0"/>
              </a:rPr>
              <a:t>ecause the Arabs were a illiterate Bedouin society, they had a civilization based on oral traditions, not written books. So, they would memorize their poetry</a:t>
            </a:r>
            <a:r>
              <a:rPr lang="en-AU" sz="1800" b="1" dirty="0">
                <a:latin typeface="Chalkboard" panose="03050602040202020205" pitchFamily="66" charset="77"/>
              </a:rPr>
              <a:t> and they pass on most of their history and poetry orally</a:t>
            </a:r>
            <a:r>
              <a:rPr lang="en-AU" sz="1800" b="1" dirty="0">
                <a:solidFill>
                  <a:srgbClr val="000000"/>
                </a:solidFill>
                <a:effectLst/>
                <a:latin typeface="Chalkboard" panose="03050602040202020205" pitchFamily="66" charset="77"/>
                <a:ea typeface="Times New Roman" panose="02020603050405020304" pitchFamily="18" charset="0"/>
              </a:rPr>
              <a:t>. </a:t>
            </a:r>
            <a:r>
              <a:rPr lang="en-AU" sz="1800" b="1" dirty="0">
                <a:latin typeface="Chalkboard" panose="03050602040202020205" pitchFamily="66" charset="77"/>
              </a:rPr>
              <a:t> They became well known for their strong memories. </a:t>
            </a:r>
            <a:endParaRPr lang="en-AU" sz="1800" b="1" dirty="0">
              <a:solidFill>
                <a:srgbClr val="000000"/>
              </a:solidFill>
              <a:effectLst/>
              <a:latin typeface="Chalkboard" panose="03050602040202020205" pitchFamily="66" charset="77"/>
              <a:ea typeface="Times New Roman" panose="02020603050405020304" pitchFamily="18" charset="0"/>
            </a:endParaRPr>
          </a:p>
          <a:p>
            <a:pPr>
              <a:lnSpc>
                <a:spcPct val="100000"/>
              </a:lnSpc>
            </a:pPr>
            <a:r>
              <a:rPr lang="en-AU" sz="1800" b="1" dirty="0">
                <a:solidFill>
                  <a:srgbClr val="000000"/>
                </a:solidFill>
                <a:latin typeface="Chalkboard" panose="03050602040202020205" pitchFamily="66" charset="77"/>
                <a:ea typeface="Times New Roman" panose="02020603050405020304" pitchFamily="18" charset="0"/>
              </a:rPr>
              <a:t>A</a:t>
            </a:r>
            <a:r>
              <a:rPr lang="en-AU" sz="1800" b="1" dirty="0">
                <a:solidFill>
                  <a:srgbClr val="000000"/>
                </a:solidFill>
                <a:effectLst/>
                <a:latin typeface="Chalkboard" panose="03050602040202020205" pitchFamily="66" charset="77"/>
                <a:ea typeface="Times New Roman" panose="02020603050405020304" pitchFamily="18" charset="0"/>
              </a:rPr>
              <a:t>llah has mentioned in Quran that the nation that the prophet</a:t>
            </a:r>
            <a:r>
              <a:rPr lang="ar" sz="1800" b="1" i="0" dirty="0">
                <a:effectLst/>
                <a:latin typeface="Chalkboard" panose="03050602040202020205" pitchFamily="66" charset="77"/>
              </a:rPr>
              <a:t> ﷺ</a:t>
            </a:r>
            <a:r>
              <a:rPr lang="en-AU" sz="1800" b="1" dirty="0">
                <a:solidFill>
                  <a:srgbClr val="000000"/>
                </a:solidFill>
                <a:effectLst/>
                <a:latin typeface="Chalkboard" panose="03050602040202020205" pitchFamily="66" charset="77"/>
                <a:ea typeface="Times New Roman" panose="02020603050405020304" pitchFamily="18" charset="0"/>
              </a:rPr>
              <a:t>has been sent to is an illiterate generation.</a:t>
            </a:r>
            <a:endParaRPr lang="en-AU" sz="1800" b="1" i="0" dirty="0">
              <a:solidFill>
                <a:schemeClr val="accent4">
                  <a:lumMod val="50000"/>
                </a:schemeClr>
              </a:solidFill>
              <a:effectLst/>
              <a:latin typeface="Chalkboard" panose="03050602040202020205" pitchFamily="66" charset="77"/>
            </a:endParaRPr>
          </a:p>
          <a:p>
            <a:pPr marL="0" indent="0">
              <a:lnSpc>
                <a:spcPct val="100000"/>
              </a:lnSpc>
              <a:buNone/>
            </a:pPr>
            <a:r>
              <a:rPr lang="en-AU" sz="1800" b="1" i="0" dirty="0">
                <a:solidFill>
                  <a:schemeClr val="accent4">
                    <a:lumMod val="50000"/>
                  </a:schemeClr>
                </a:solidFill>
                <a:effectLst/>
                <a:latin typeface="Chalkboard" panose="03050602040202020205" pitchFamily="66" charset="77"/>
              </a:rPr>
              <a:t>“He is the One Who raised for the illiterate ˹people˺ a messenger from among themselves—reciting to them His revelations, purifying them, and teaching them the Book and wisdom, for indeed they had previously been clearly astray”</a:t>
            </a:r>
            <a:r>
              <a:rPr lang="en-AU" sz="1800" b="1" dirty="0">
                <a:solidFill>
                  <a:schemeClr val="accent4">
                    <a:lumMod val="50000"/>
                  </a:schemeClr>
                </a:solidFill>
                <a:effectLst/>
                <a:latin typeface="Chalkboard" panose="03050602040202020205" pitchFamily="66" charset="77"/>
              </a:rPr>
              <a:t>. ..”(62:2).</a:t>
            </a:r>
          </a:p>
          <a:p>
            <a:pPr marL="0" indent="0" algn="r" rtl="1">
              <a:lnSpc>
                <a:spcPct val="100000"/>
              </a:lnSpc>
              <a:buNone/>
            </a:pPr>
            <a:r>
              <a:rPr lang="en-AU" sz="1800" b="1" dirty="0">
                <a:effectLst/>
                <a:latin typeface="Chalkboard" panose="03050602040202020205" pitchFamily="66" charset="77"/>
              </a:rPr>
              <a:t>“</a:t>
            </a:r>
            <a:r>
              <a:rPr lang="ar" sz="1800" b="1" dirty="0">
                <a:effectLst/>
                <a:latin typeface="Chalkboard" panose="03050602040202020205" pitchFamily="66" charset="77"/>
              </a:rPr>
              <a:t>هُوَ ٱلَّذِى بَعَثَ فِى ٱلْأُمِّيِّـۧنَ رَسُولًۭا مِّنْهُمْ يَتْلُوا۟ عَلَيْهِمْ ءَايَـٰتِهِۦ وَيُزَكِّيهِمْ وَيُعَلِّمُهُمُ ٱلْكِتَـٰبَ وَٱلْحِكْمَةَ وَإِن كَانُوا۟ مِن قَبْلُ لَفِى ضَلَـٰلٍۢ مُّبِين</a:t>
            </a:r>
            <a:r>
              <a:rPr lang="en-AU" sz="1800" b="1" dirty="0">
                <a:effectLst/>
                <a:latin typeface="Chalkboard" panose="03050602040202020205" pitchFamily="66" charset="77"/>
              </a:rPr>
              <a:t>”</a:t>
            </a:r>
          </a:p>
        </p:txBody>
      </p:sp>
      <p:sp>
        <p:nvSpPr>
          <p:cNvPr id="4" name="Slide Number Placeholder 3">
            <a:extLst>
              <a:ext uri="{FF2B5EF4-FFF2-40B4-BE49-F238E27FC236}">
                <a16:creationId xmlns:a16="http://schemas.microsoft.com/office/drawing/2014/main" xmlns="" id="{A2B735F6-A865-1EA0-5837-0BBAAA6A069A}"/>
              </a:ext>
            </a:extLst>
          </p:cNvPr>
          <p:cNvSpPr>
            <a:spLocks noGrp="1"/>
          </p:cNvSpPr>
          <p:nvPr>
            <p:ph type="sldNum" sz="quarter" idx="12"/>
          </p:nvPr>
        </p:nvSpPr>
        <p:spPr/>
        <p:txBody>
          <a:bodyPr/>
          <a:lstStyle/>
          <a:p>
            <a:fld id="{C8784B88-F3D9-6A4F-9660-1A0A1E561ED7}" type="slidenum">
              <a:rPr lang="en-US" smtClean="0"/>
              <a:t>105</a:t>
            </a:fld>
            <a:endParaRPr lang="en-US"/>
          </a:p>
        </p:txBody>
      </p:sp>
      <p:sp>
        <p:nvSpPr>
          <p:cNvPr id="5" name="TextBox 4">
            <a:extLst>
              <a:ext uri="{FF2B5EF4-FFF2-40B4-BE49-F238E27FC236}">
                <a16:creationId xmlns:a16="http://schemas.microsoft.com/office/drawing/2014/main" xmlns="" id="{3A178F08-232F-8C9D-D98C-6DF7A388407E}"/>
              </a:ext>
            </a:extLst>
          </p:cNvPr>
          <p:cNvSpPr txBox="1"/>
          <p:nvPr/>
        </p:nvSpPr>
        <p:spPr>
          <a:xfrm flipH="1">
            <a:off x="6970697" y="1449493"/>
            <a:ext cx="5186066" cy="5078313"/>
          </a:xfrm>
          <a:prstGeom prst="rect">
            <a:avLst/>
          </a:prstGeom>
          <a:noFill/>
          <a:ln>
            <a:solidFill>
              <a:schemeClr val="accent4">
                <a:lumMod val="75000"/>
              </a:schemeClr>
            </a:solidFill>
          </a:ln>
        </p:spPr>
        <p:txBody>
          <a:bodyPr wrap="square" rtlCol="0">
            <a:spAutoFit/>
          </a:bodyPr>
          <a:lstStyle/>
          <a:p>
            <a:pPr marL="0" indent="0">
              <a:buNone/>
            </a:pPr>
            <a:r>
              <a:rPr lang="en-AU" sz="1800" b="1" dirty="0">
                <a:latin typeface="Chalkboard" panose="03050602040202020205" pitchFamily="66" charset="77"/>
              </a:rPr>
              <a:t>It was meant to be one of the greatest proofs that the Quran was not from him, </a:t>
            </a:r>
            <a:r>
              <a:rPr lang="en-AU" sz="1800" b="1" i="0" dirty="0">
                <a:solidFill>
                  <a:srgbClr val="272727"/>
                </a:solidFill>
                <a:effectLst/>
                <a:latin typeface="Chalkboard" panose="03050602040202020205" pitchFamily="66" charset="77"/>
              </a:rPr>
              <a:t>“</a:t>
            </a:r>
            <a:r>
              <a:rPr lang="en-AU" sz="1800" b="1" i="0" dirty="0">
                <a:solidFill>
                  <a:schemeClr val="accent4">
                    <a:lumMod val="50000"/>
                  </a:schemeClr>
                </a:solidFill>
                <a:effectLst/>
                <a:latin typeface="Chalkboard" panose="03050602040202020205" pitchFamily="66" charset="77"/>
              </a:rPr>
              <a:t>You ˹O Prophet˺ could not read any writing ˹even˺ before this ˹revelation˺, nor could you write at all. Otherwise, the people of falsehood would have been suspicious.”(alankabout:48). </a:t>
            </a:r>
          </a:p>
          <a:p>
            <a:pPr marL="0" indent="0" algn="r" rtl="1">
              <a:buNone/>
            </a:pPr>
            <a:r>
              <a:rPr lang="ar" sz="1800" b="1" dirty="0">
                <a:latin typeface="Chalkboard" panose="03050602040202020205" pitchFamily="66" charset="77"/>
              </a:rPr>
              <a:t>وَمَا كُنتَ تَتْلُوا۟ مِن قَبْلِهِۦ مِن كِتَـٰبٍۢ وَلَا تَخُطُّهُۥ بِيَمِينِكَ ۖ إِذًۭا لَّٱرْتَابَ ٱلْمُبْطِلُونَ" (العنكبوت: 48)</a:t>
            </a:r>
            <a:endParaRPr lang="en-AU" sz="1800" b="1" dirty="0">
              <a:latin typeface="Chalkboard" panose="03050602040202020205" pitchFamily="66" charset="77"/>
            </a:endParaRPr>
          </a:p>
          <a:p>
            <a:pPr marL="0" indent="0">
              <a:buNone/>
            </a:pPr>
            <a:r>
              <a:rPr lang="en-AU" sz="1800" b="1" dirty="0">
                <a:latin typeface="Chalkboard" panose="03050602040202020205" pitchFamily="66" charset="77"/>
              </a:rPr>
              <a:t>if the Prophet </a:t>
            </a:r>
            <a:r>
              <a:rPr lang="ar" sz="1800" b="1" i="0" dirty="0">
                <a:effectLst/>
                <a:latin typeface="Chalkboard" panose="03050602040202020205" pitchFamily="66" charset="77"/>
              </a:rPr>
              <a:t>ﷺ</a:t>
            </a:r>
            <a:r>
              <a:rPr lang="en-AU" sz="1800" b="1" i="0" dirty="0">
                <a:effectLst/>
                <a:latin typeface="Chalkboard" panose="03050602040202020205" pitchFamily="66" charset="77"/>
              </a:rPr>
              <a:t> </a:t>
            </a:r>
            <a:r>
              <a:rPr lang="en-AU" sz="1800" b="1" dirty="0">
                <a:latin typeface="Chalkboard" panose="03050602040202020205" pitchFamily="66" charset="77"/>
              </a:rPr>
              <a:t>had been a writer, and one whom the people knew to be an eloquent author, this might have given reason to doubt the Prophet's </a:t>
            </a:r>
            <a:r>
              <a:rPr lang="ar" sz="1800" b="1" i="0" dirty="0">
                <a:effectLst/>
                <a:latin typeface="Chalkboard" panose="03050602040202020205" pitchFamily="66" charset="77"/>
              </a:rPr>
              <a:t>ﷺ</a:t>
            </a:r>
            <a:r>
              <a:rPr lang="en-AU" sz="1800" b="1" dirty="0">
                <a:latin typeface="Chalkboard" panose="03050602040202020205" pitchFamily="66" charset="77"/>
              </a:rPr>
              <a:t> claim of prophethood; but since the Prophet </a:t>
            </a:r>
            <a:r>
              <a:rPr lang="ar" sz="1800" b="1" i="0" dirty="0">
                <a:effectLst/>
                <a:latin typeface="Chalkboard" panose="03050602040202020205" pitchFamily="66" charset="77"/>
              </a:rPr>
              <a:t>ﷺ </a:t>
            </a:r>
            <a:r>
              <a:rPr lang="en-AU" sz="1800" b="1" dirty="0">
                <a:latin typeface="Chalkboard" panose="03050602040202020205" pitchFamily="66" charset="77"/>
              </a:rPr>
              <a:t> was illiterate, and well-known to be so, then such a doubt could not exist!</a:t>
            </a:r>
          </a:p>
          <a:p>
            <a:pPr marL="0" indent="0">
              <a:buNone/>
            </a:pPr>
            <a:r>
              <a:rPr lang="en-AU" sz="1800" b="1" dirty="0">
                <a:latin typeface="Chalkboard" panose="03050602040202020205" pitchFamily="66" charset="77"/>
              </a:rPr>
              <a:t>This was exactly the situation of the people that the Prophet </a:t>
            </a:r>
            <a:r>
              <a:rPr lang="ar" sz="1800" b="1" i="0" dirty="0">
                <a:effectLst/>
                <a:latin typeface="Chalkboard" panose="03050602040202020205" pitchFamily="66" charset="77"/>
              </a:rPr>
              <a:t>ﷺ</a:t>
            </a:r>
            <a:r>
              <a:rPr lang="en-AU" sz="1800" b="1" dirty="0">
                <a:latin typeface="Chalkboard" panose="03050602040202020205" pitchFamily="66" charset="77"/>
              </a:rPr>
              <a:t> was sent to.</a:t>
            </a:r>
          </a:p>
        </p:txBody>
      </p:sp>
    </p:spTree>
    <p:extLst>
      <p:ext uri="{BB962C8B-B14F-4D97-AF65-F5344CB8AC3E}">
        <p14:creationId xmlns:p14="http://schemas.microsoft.com/office/powerpoint/2010/main" val="1321130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D01467-6C86-C528-E473-7D47F29722ED}"/>
              </a:ext>
            </a:extLst>
          </p:cNvPr>
          <p:cNvSpPr>
            <a:spLocks noGrp="1"/>
          </p:cNvSpPr>
          <p:nvPr>
            <p:ph type="title"/>
          </p:nvPr>
        </p:nvSpPr>
        <p:spPr>
          <a:xfrm>
            <a:off x="742507" y="690926"/>
            <a:ext cx="10515600" cy="531818"/>
          </a:xfrm>
        </p:spPr>
        <p:txBody>
          <a:bodyPr>
            <a:normAutofit fontScale="90000"/>
          </a:bodyPr>
          <a:lstStyle/>
          <a:p>
            <a:r>
              <a:rPr lang="en-AU" sz="4400" dirty="0">
                <a:solidFill>
                  <a:schemeClr val="accent2">
                    <a:lumMod val="75000"/>
                  </a:schemeClr>
                </a:solidFill>
                <a:effectLst/>
                <a:latin typeface="Monotype Corsiva" panose="03010101010201010101" pitchFamily="66" charset="0"/>
              </a:rPr>
              <a:t>Memorisation and Oral </a:t>
            </a:r>
            <a:r>
              <a:rPr lang="en-AU" dirty="0">
                <a:solidFill>
                  <a:schemeClr val="accent2">
                    <a:lumMod val="75000"/>
                  </a:schemeClr>
                </a:solidFill>
                <a:effectLst/>
                <a:latin typeface="Monotype Corsiva" panose="03010101010201010101" pitchFamily="66" charset="0"/>
              </a:rPr>
              <a:t> T</a:t>
            </a:r>
            <a:r>
              <a:rPr lang="en-AU" sz="4400" dirty="0">
                <a:solidFill>
                  <a:schemeClr val="accent2">
                    <a:lumMod val="75000"/>
                  </a:schemeClr>
                </a:solidFill>
                <a:effectLst/>
                <a:latin typeface="Monotype Corsiva" panose="03010101010201010101" pitchFamily="66" charset="0"/>
              </a:rPr>
              <a:t>ransmission of the Quran</a:t>
            </a:r>
            <a:endParaRPr lang="en-US" dirty="0"/>
          </a:p>
        </p:txBody>
      </p:sp>
      <p:sp>
        <p:nvSpPr>
          <p:cNvPr id="3" name="Content Placeholder 2">
            <a:extLst>
              <a:ext uri="{FF2B5EF4-FFF2-40B4-BE49-F238E27FC236}">
                <a16:creationId xmlns:a16="http://schemas.microsoft.com/office/drawing/2014/main" xmlns="" id="{FBC0D468-CE1A-5237-849E-A83DB5822C40}"/>
              </a:ext>
            </a:extLst>
          </p:cNvPr>
          <p:cNvSpPr>
            <a:spLocks noGrp="1"/>
          </p:cNvSpPr>
          <p:nvPr>
            <p:ph idx="1"/>
          </p:nvPr>
        </p:nvSpPr>
        <p:spPr>
          <a:xfrm>
            <a:off x="93921" y="1222744"/>
            <a:ext cx="6212957" cy="5294650"/>
          </a:xfrm>
          <a:ln>
            <a:solidFill>
              <a:schemeClr val="accent2">
                <a:lumMod val="75000"/>
              </a:schemeClr>
            </a:solidFill>
          </a:ln>
        </p:spPr>
        <p:txBody>
          <a:bodyPr>
            <a:noAutofit/>
          </a:bodyPr>
          <a:lstStyle/>
          <a:p>
            <a:pPr>
              <a:buFont typeface="+mj-lt"/>
              <a:buAutoNum type="arabicPeriod"/>
            </a:pPr>
            <a:r>
              <a:rPr lang="en-AU" sz="1600" dirty="0">
                <a:solidFill>
                  <a:schemeClr val="accent1">
                    <a:lumMod val="75000"/>
                  </a:schemeClr>
                </a:solidFill>
                <a:effectLst/>
                <a:latin typeface="Chalkboard" panose="03050602040202020205" pitchFamily="66" charset="77"/>
              </a:rPr>
              <a:t>Companions used to hear parts of the Quran daily in the congregational prayers from the recitation of the prophet. </a:t>
            </a:r>
            <a:r>
              <a:rPr lang="ar" sz="1600" b="1" i="0" dirty="0">
                <a:solidFill>
                  <a:schemeClr val="accent1">
                    <a:lumMod val="75000"/>
                  </a:schemeClr>
                </a:solidFill>
                <a:effectLst/>
                <a:latin typeface="Chalkboard" panose="03050602040202020205" pitchFamily="66" charset="77"/>
              </a:rPr>
              <a:t>ﷺ</a:t>
            </a:r>
            <a:endParaRPr lang="en-AU" sz="1600" b="1" i="0" dirty="0">
              <a:solidFill>
                <a:schemeClr val="accent1">
                  <a:lumMod val="75000"/>
                </a:schemeClr>
              </a:solidFill>
              <a:effectLst/>
              <a:latin typeface="Chalkboard" panose="03050602040202020205" pitchFamily="66" charset="77"/>
            </a:endParaRPr>
          </a:p>
          <a:p>
            <a:pPr>
              <a:buFont typeface="+mj-lt"/>
              <a:buAutoNum type="arabicPeriod"/>
            </a:pPr>
            <a:r>
              <a:rPr lang="en-AU" sz="1600" dirty="0">
                <a:solidFill>
                  <a:schemeClr val="accent1">
                    <a:lumMod val="75000"/>
                  </a:schemeClr>
                </a:solidFill>
                <a:effectLst/>
                <a:latin typeface="Chalkboard" panose="03050602040202020205" pitchFamily="66" charset="77"/>
              </a:rPr>
              <a:t>Many companions were able to memorize portions of the Quran, hence some memorised the entire Quran during the Prophet’s lifetime.</a:t>
            </a:r>
            <a:endParaRPr lang="en-AU" sz="1600" dirty="0">
              <a:solidFill>
                <a:schemeClr val="accent1">
                  <a:lumMod val="75000"/>
                </a:schemeClr>
              </a:solidFill>
              <a:latin typeface="Chalkboard" panose="03050602040202020205" pitchFamily="66" charset="77"/>
            </a:endParaRPr>
          </a:p>
          <a:p>
            <a:pPr>
              <a:buFont typeface="+mj-lt"/>
              <a:buAutoNum type="arabicPeriod"/>
            </a:pPr>
            <a:r>
              <a:rPr lang="en-AU" sz="1600" dirty="0">
                <a:solidFill>
                  <a:schemeClr val="accent1">
                    <a:lumMod val="75000"/>
                  </a:schemeClr>
                </a:solidFill>
                <a:effectLst/>
                <a:latin typeface="Chalkboard" panose="03050602040202020205" pitchFamily="66" charset="77"/>
              </a:rPr>
              <a:t>The Prophet </a:t>
            </a:r>
            <a:r>
              <a:rPr lang="ar" sz="1600" b="1" i="0" dirty="0">
                <a:solidFill>
                  <a:schemeClr val="accent1">
                    <a:lumMod val="75000"/>
                  </a:schemeClr>
                </a:solidFill>
                <a:effectLst/>
                <a:latin typeface="Chalkboard" panose="03050602040202020205" pitchFamily="66" charset="77"/>
              </a:rPr>
              <a:t>ﷺ </a:t>
            </a:r>
            <a:r>
              <a:rPr lang="en-AU" sz="1600" dirty="0">
                <a:solidFill>
                  <a:schemeClr val="accent1">
                    <a:lumMod val="75000"/>
                  </a:schemeClr>
                </a:solidFill>
                <a:effectLst/>
                <a:latin typeface="Chalkboard" panose="03050602040202020205" pitchFamily="66" charset="77"/>
              </a:rPr>
              <a:t>informed his followers that the best of them were those who learned and taught the Quran. This encouraged them to make even greater efforts to memorize the Quran and teach it to others. </a:t>
            </a:r>
          </a:p>
          <a:p>
            <a:pPr>
              <a:buFont typeface="+mj-lt"/>
              <a:buAutoNum type="arabicPeriod"/>
            </a:pPr>
            <a:r>
              <a:rPr lang="en-AU" sz="1600" dirty="0">
                <a:solidFill>
                  <a:schemeClr val="accent1">
                    <a:lumMod val="75000"/>
                  </a:schemeClr>
                </a:solidFill>
                <a:latin typeface="Chalkboard" panose="03050602040202020205" pitchFamily="66" charset="77"/>
              </a:rPr>
              <a:t>T</a:t>
            </a:r>
            <a:r>
              <a:rPr lang="en-AU" sz="1600" dirty="0">
                <a:solidFill>
                  <a:schemeClr val="accent1">
                    <a:lumMod val="75000"/>
                  </a:schemeClr>
                </a:solidFill>
                <a:effectLst/>
                <a:latin typeface="Chalkboard" panose="03050602040202020205" pitchFamily="66" charset="77"/>
              </a:rPr>
              <a:t>he Prophet </a:t>
            </a:r>
            <a:r>
              <a:rPr lang="ar" sz="1600" b="1" i="0" dirty="0">
                <a:solidFill>
                  <a:schemeClr val="accent1">
                    <a:lumMod val="75000"/>
                  </a:schemeClr>
                </a:solidFill>
                <a:effectLst/>
                <a:latin typeface="Chalkboard" panose="03050602040202020205" pitchFamily="66" charset="77"/>
              </a:rPr>
              <a:t>ﷺ </a:t>
            </a:r>
            <a:r>
              <a:rPr lang="en-AU" sz="1600" b="1" i="0" dirty="0">
                <a:solidFill>
                  <a:schemeClr val="accent1">
                    <a:lumMod val="75000"/>
                  </a:schemeClr>
                </a:solidFill>
                <a:effectLst/>
                <a:latin typeface="Chalkboard" panose="03050602040202020205" pitchFamily="66" charset="77"/>
              </a:rPr>
              <a:t>told the companions who were able</a:t>
            </a:r>
            <a:r>
              <a:rPr lang="ar" sz="1600" b="1" i="0" dirty="0">
                <a:solidFill>
                  <a:schemeClr val="accent1">
                    <a:lumMod val="75000"/>
                  </a:schemeClr>
                </a:solidFill>
                <a:effectLst/>
                <a:latin typeface="Chalkboard" panose="03050602040202020205" pitchFamily="66" charset="77"/>
              </a:rPr>
              <a:t> </a:t>
            </a:r>
            <a:r>
              <a:rPr lang="en-AU" sz="1600" dirty="0">
                <a:solidFill>
                  <a:schemeClr val="accent1">
                    <a:lumMod val="75000"/>
                  </a:schemeClr>
                </a:solidFill>
                <a:effectLst/>
                <a:latin typeface="Chalkboard" panose="03050602040202020205" pitchFamily="66" charset="77"/>
              </a:rPr>
              <a:t>to read and write, to write down the verses as they were revealed.</a:t>
            </a:r>
          </a:p>
          <a:p>
            <a:pPr>
              <a:buFont typeface="+mj-lt"/>
              <a:buAutoNum type="arabicPeriod"/>
            </a:pPr>
            <a:r>
              <a:rPr lang="en-AU" sz="1600" dirty="0">
                <a:solidFill>
                  <a:schemeClr val="accent1">
                    <a:lumMod val="75000"/>
                  </a:schemeClr>
                </a:solidFill>
                <a:effectLst/>
                <a:latin typeface="Chalkboard" panose="03050602040202020205" pitchFamily="66" charset="77"/>
              </a:rPr>
              <a:t>The Prophet </a:t>
            </a:r>
            <a:r>
              <a:rPr lang="ar" sz="1600" b="1" i="0" dirty="0">
                <a:solidFill>
                  <a:schemeClr val="accent1">
                    <a:lumMod val="75000"/>
                  </a:schemeClr>
                </a:solidFill>
                <a:effectLst/>
                <a:latin typeface="Chalkboard" panose="03050602040202020205" pitchFamily="66" charset="77"/>
              </a:rPr>
              <a:t>ﷺ </a:t>
            </a:r>
            <a:r>
              <a:rPr lang="en-AU" sz="1600" dirty="0">
                <a:solidFill>
                  <a:schemeClr val="accent1">
                    <a:lumMod val="75000"/>
                  </a:schemeClr>
                </a:solidFill>
                <a:effectLst/>
                <a:latin typeface="Chalkboard" panose="03050602040202020205" pitchFamily="66" charset="77"/>
              </a:rPr>
              <a:t>would tell them the order in which they should record the verses.</a:t>
            </a:r>
          </a:p>
          <a:p>
            <a:pPr>
              <a:buFont typeface="+mj-lt"/>
              <a:buAutoNum type="arabicPeriod"/>
            </a:pPr>
            <a:endParaRPr lang="en-AU" sz="1600" dirty="0">
              <a:solidFill>
                <a:schemeClr val="accent1">
                  <a:lumMod val="75000"/>
                </a:schemeClr>
              </a:solidFill>
              <a:effectLst/>
              <a:latin typeface="Chalkboard" panose="03050602040202020205" pitchFamily="66" charset="77"/>
            </a:endParaRPr>
          </a:p>
          <a:p>
            <a:pPr marL="0" indent="0">
              <a:buNone/>
            </a:pPr>
            <a:endParaRPr lang="en-US" sz="1600" dirty="0">
              <a:solidFill>
                <a:schemeClr val="accent2">
                  <a:lumMod val="75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DDC6B461-03AD-0C07-59EA-C023EA97223B}"/>
              </a:ext>
            </a:extLst>
          </p:cNvPr>
          <p:cNvSpPr>
            <a:spLocks noGrp="1"/>
          </p:cNvSpPr>
          <p:nvPr>
            <p:ph type="sldNum" sz="quarter" idx="12"/>
          </p:nvPr>
        </p:nvSpPr>
        <p:spPr/>
        <p:txBody>
          <a:bodyPr/>
          <a:lstStyle/>
          <a:p>
            <a:fld id="{C8784B88-F3D9-6A4F-9660-1A0A1E561ED7}" type="slidenum">
              <a:rPr lang="en-US" smtClean="0"/>
              <a:t>106</a:t>
            </a:fld>
            <a:endParaRPr lang="en-US"/>
          </a:p>
        </p:txBody>
      </p:sp>
      <p:sp>
        <p:nvSpPr>
          <p:cNvPr id="7" name="TextBox 6">
            <a:extLst>
              <a:ext uri="{FF2B5EF4-FFF2-40B4-BE49-F238E27FC236}">
                <a16:creationId xmlns:a16="http://schemas.microsoft.com/office/drawing/2014/main" xmlns="" id="{EC053F93-A87F-5036-4A3D-9E50519C37E2}"/>
              </a:ext>
            </a:extLst>
          </p:cNvPr>
          <p:cNvSpPr txBox="1"/>
          <p:nvPr/>
        </p:nvSpPr>
        <p:spPr>
          <a:xfrm>
            <a:off x="6400799" y="1953124"/>
            <a:ext cx="5791201" cy="4524315"/>
          </a:xfrm>
          <a:prstGeom prst="rect">
            <a:avLst/>
          </a:prstGeom>
          <a:noFill/>
          <a:ln>
            <a:solidFill>
              <a:schemeClr val="accent2">
                <a:lumMod val="75000"/>
              </a:schemeClr>
            </a:solidFill>
          </a:ln>
        </p:spPr>
        <p:txBody>
          <a:bodyPr wrap="square" rtlCol="0">
            <a:spAutoFit/>
          </a:bodyPr>
          <a:lstStyle/>
          <a:p>
            <a:r>
              <a:rPr lang="en-AU" sz="1600" dirty="0">
                <a:solidFill>
                  <a:schemeClr val="accent1">
                    <a:lumMod val="75000"/>
                  </a:schemeClr>
                </a:solidFill>
                <a:effectLst/>
                <a:latin typeface="Chalkboard" panose="03050602040202020205" pitchFamily="66" charset="77"/>
              </a:rPr>
              <a:t>Al- </a:t>
            </a:r>
            <a:r>
              <a:rPr lang="en-AU" sz="1600" dirty="0" err="1">
                <a:solidFill>
                  <a:schemeClr val="accent1">
                    <a:lumMod val="75000"/>
                  </a:schemeClr>
                </a:solidFill>
                <a:effectLst/>
                <a:latin typeface="Chalkboard" panose="03050602040202020205" pitchFamily="66" charset="77"/>
              </a:rPr>
              <a:t>Baraa</a:t>
            </a:r>
            <a:r>
              <a:rPr lang="en-AU" sz="1600" dirty="0">
                <a:solidFill>
                  <a:schemeClr val="accent1">
                    <a:lumMod val="75000"/>
                  </a:schemeClr>
                </a:solidFill>
                <a:effectLst/>
                <a:latin typeface="Chalkboard" panose="03050602040202020205" pitchFamily="66" charset="77"/>
              </a:rPr>
              <a:t>’ ibn ‘</a:t>
            </a:r>
            <a:r>
              <a:rPr lang="en-AU" sz="1600" dirty="0" err="1">
                <a:solidFill>
                  <a:schemeClr val="accent1">
                    <a:lumMod val="75000"/>
                  </a:schemeClr>
                </a:solidFill>
                <a:effectLst/>
                <a:latin typeface="Chalkboard" panose="03050602040202020205" pitchFamily="66" charset="77"/>
              </a:rPr>
              <a:t>Aazib</a:t>
            </a:r>
            <a:r>
              <a:rPr lang="en-AU" sz="1600" dirty="0">
                <a:solidFill>
                  <a:schemeClr val="accent1">
                    <a:lumMod val="75000"/>
                  </a:schemeClr>
                </a:solidFill>
                <a:effectLst/>
                <a:latin typeface="Chalkboard" panose="03050602040202020205" pitchFamily="66" charset="77"/>
              </a:rPr>
              <a:t> stated that when the verse, </a:t>
            </a:r>
          </a:p>
          <a:p>
            <a:r>
              <a:rPr lang="en-AU" sz="1600" b="1" dirty="0">
                <a:solidFill>
                  <a:schemeClr val="accent2">
                    <a:lumMod val="75000"/>
                  </a:schemeClr>
                </a:solidFill>
                <a:effectLst/>
                <a:latin typeface="Chalkboard" panose="03050602040202020205" pitchFamily="66" charset="77"/>
              </a:rPr>
              <a:t>“Those believers who sit (at home) are not equal with those who strive,”(al- </a:t>
            </a:r>
            <a:r>
              <a:rPr lang="en-AU" sz="1600" b="1" dirty="0" err="1">
                <a:solidFill>
                  <a:schemeClr val="accent2">
                    <a:lumMod val="75000"/>
                  </a:schemeClr>
                </a:solidFill>
                <a:effectLst/>
                <a:latin typeface="Chalkboard" panose="03050602040202020205" pitchFamily="66" charset="77"/>
              </a:rPr>
              <a:t>nisa</a:t>
            </a:r>
            <a:r>
              <a:rPr lang="en-AU" sz="1600" b="1" dirty="0">
                <a:solidFill>
                  <a:schemeClr val="accent2">
                    <a:lumMod val="75000"/>
                  </a:schemeClr>
                </a:solidFill>
                <a:effectLst/>
                <a:latin typeface="Chalkboard" panose="03050602040202020205" pitchFamily="66" charset="77"/>
              </a:rPr>
              <a:t>, 4:95) </a:t>
            </a:r>
          </a:p>
          <a:p>
            <a:r>
              <a:rPr lang="ar" sz="1600" b="1" dirty="0">
                <a:solidFill>
                  <a:schemeClr val="accent2">
                    <a:lumMod val="75000"/>
                  </a:schemeClr>
                </a:solidFill>
                <a:latin typeface="Chalkboard" panose="03050602040202020205" pitchFamily="66" charset="77"/>
              </a:rPr>
              <a:t>لَّا يَسْتَوِى ٱلْقَـٰعِدُونَ مِنَ ٱلْمُؤْمِنِينَ غَيْرُ أُو۟لِى ٱلضَّرَرِ وَٱلْمُجَـٰهِدُونَ فِى سَبِيلِ ٱللَّهِ</a:t>
            </a:r>
            <a:endParaRPr lang="en-AU" sz="1600" b="1" dirty="0">
              <a:solidFill>
                <a:schemeClr val="accent2">
                  <a:lumMod val="75000"/>
                </a:schemeClr>
              </a:solidFill>
              <a:latin typeface="Chalkboard" panose="03050602040202020205" pitchFamily="66" charset="77"/>
            </a:endParaRPr>
          </a:p>
          <a:p>
            <a:r>
              <a:rPr lang="en-AU" sz="1600" b="1" dirty="0">
                <a:solidFill>
                  <a:schemeClr val="accent1">
                    <a:lumMod val="75000"/>
                  </a:schemeClr>
                </a:solidFill>
                <a:effectLst/>
                <a:latin typeface="Chalkboard" panose="03050602040202020205" pitchFamily="66" charset="77"/>
              </a:rPr>
              <a:t>was revealed, the Prophet </a:t>
            </a:r>
            <a:r>
              <a:rPr lang="ar" sz="1600" b="1" i="0" dirty="0">
                <a:solidFill>
                  <a:schemeClr val="accent1">
                    <a:lumMod val="75000"/>
                  </a:schemeClr>
                </a:solidFill>
                <a:effectLst/>
                <a:latin typeface="Chalkboard" panose="03050602040202020205" pitchFamily="66" charset="77"/>
              </a:rPr>
              <a:t>ﷺ </a:t>
            </a:r>
            <a:r>
              <a:rPr lang="en-AU" sz="1600" b="1" i="0" dirty="0">
                <a:solidFill>
                  <a:schemeClr val="accent1">
                    <a:lumMod val="75000"/>
                  </a:schemeClr>
                </a:solidFill>
                <a:effectLst/>
                <a:latin typeface="Chalkboard" panose="03050602040202020205" pitchFamily="66" charset="77"/>
              </a:rPr>
              <a:t> </a:t>
            </a:r>
            <a:r>
              <a:rPr lang="en-AU" sz="1600" b="1" dirty="0">
                <a:solidFill>
                  <a:schemeClr val="accent1">
                    <a:lumMod val="75000"/>
                  </a:schemeClr>
                </a:solidFill>
                <a:effectLst/>
                <a:latin typeface="Chalkboard" panose="03050602040202020205" pitchFamily="66" charset="77"/>
              </a:rPr>
              <a:t>said, “Call So- and-so.” He came with an inkpot and a wooden board or a shoulder blade. The Prophet </a:t>
            </a:r>
            <a:r>
              <a:rPr lang="ar" sz="1600" b="1" i="0" dirty="0">
                <a:solidFill>
                  <a:schemeClr val="accent1">
                    <a:lumMod val="75000"/>
                  </a:schemeClr>
                </a:solidFill>
                <a:effectLst/>
                <a:latin typeface="Chalkboard" panose="03050602040202020205" pitchFamily="66" charset="77"/>
              </a:rPr>
              <a:t>ﷺ </a:t>
            </a:r>
            <a:r>
              <a:rPr lang="en-AU" sz="1600" b="1" dirty="0">
                <a:solidFill>
                  <a:schemeClr val="accent1">
                    <a:lumMod val="75000"/>
                  </a:schemeClr>
                </a:solidFill>
                <a:effectLst/>
                <a:latin typeface="Chalkboard" panose="03050602040202020205" pitchFamily="66" charset="77"/>
              </a:rPr>
              <a:t>said, “Write: ‘Those believers who sit (at home) are not equal with those who strive in the cause of Allah</a:t>
            </a:r>
            <a:r>
              <a:rPr lang="en-AU" sz="1600" dirty="0">
                <a:solidFill>
                  <a:schemeClr val="accent1">
                    <a:lumMod val="75000"/>
                  </a:schemeClr>
                </a:solidFill>
                <a:effectLst/>
                <a:latin typeface="Chalkboard" panose="03050602040202020205" pitchFamily="66" charset="77"/>
              </a:rPr>
              <a:t>...’</a:t>
            </a:r>
          </a:p>
          <a:p>
            <a:endParaRPr lang="en-AU" sz="1600" dirty="0">
              <a:solidFill>
                <a:schemeClr val="accent1">
                  <a:lumMod val="75000"/>
                </a:schemeClr>
              </a:solidFill>
              <a:effectLst/>
              <a:latin typeface="Chalkboard" panose="03050602040202020205" pitchFamily="66" charset="77"/>
            </a:endParaRPr>
          </a:p>
          <a:p>
            <a:r>
              <a:rPr lang="en-AU" sz="1600" dirty="0">
                <a:solidFill>
                  <a:schemeClr val="accent1">
                    <a:lumMod val="75000"/>
                  </a:schemeClr>
                </a:solidFill>
                <a:effectLst/>
                <a:latin typeface="Chalkboard" panose="03050602040202020205" pitchFamily="66" charset="77"/>
              </a:rPr>
              <a:t>The Prophet</a:t>
            </a:r>
            <a:r>
              <a:rPr lang="en-AU" sz="1600" b="1" i="0" dirty="0">
                <a:solidFill>
                  <a:schemeClr val="accent1">
                    <a:lumMod val="75000"/>
                  </a:schemeClr>
                </a:solidFill>
                <a:effectLst/>
                <a:latin typeface="Chalkboard" panose="03050602040202020205" pitchFamily="66" charset="77"/>
              </a:rPr>
              <a:t> </a:t>
            </a:r>
            <a:r>
              <a:rPr lang="en-AU" sz="1600" dirty="0">
                <a:solidFill>
                  <a:schemeClr val="accent1">
                    <a:lumMod val="75000"/>
                  </a:schemeClr>
                </a:solidFill>
                <a:effectLst/>
                <a:latin typeface="Chalkboard" panose="03050602040202020205" pitchFamily="66" charset="77"/>
              </a:rPr>
              <a:t>in addition to teaching the Quran to the people in Mecca, he sent Companions outside Mecca to teach them the Quran and Islam. </a:t>
            </a:r>
          </a:p>
          <a:p>
            <a:endParaRPr lang="en-AU" sz="1600" dirty="0">
              <a:solidFill>
                <a:schemeClr val="accent1">
                  <a:lumMod val="75000"/>
                </a:schemeClr>
              </a:solidFill>
              <a:latin typeface="Chalkboard" panose="03050602040202020205" pitchFamily="66" charset="77"/>
            </a:endParaRPr>
          </a:p>
          <a:p>
            <a:r>
              <a:rPr lang="en-AU" sz="1600" dirty="0">
                <a:solidFill>
                  <a:schemeClr val="accent1">
                    <a:lumMod val="75000"/>
                  </a:schemeClr>
                </a:solidFill>
                <a:effectLst/>
                <a:latin typeface="Chalkboard" panose="03050602040202020205" pitchFamily="66" charset="77"/>
              </a:rPr>
              <a:t>The companion who collected the Quran at the time of the Prophet, were four from the Ansar: </a:t>
            </a:r>
          </a:p>
          <a:p>
            <a:r>
              <a:rPr lang="en-AU" sz="1600" dirty="0">
                <a:solidFill>
                  <a:schemeClr val="accent1">
                    <a:lumMod val="75000"/>
                  </a:schemeClr>
                </a:solidFill>
                <a:effectLst/>
                <a:latin typeface="Chalkboard" panose="03050602040202020205" pitchFamily="66" charset="77"/>
              </a:rPr>
              <a:t> </a:t>
            </a:r>
            <a:r>
              <a:rPr lang="en-AU" sz="1600" dirty="0">
                <a:solidFill>
                  <a:schemeClr val="accent2">
                    <a:lumMod val="75000"/>
                  </a:schemeClr>
                </a:solidFill>
                <a:effectLst/>
                <a:latin typeface="Chalkboard" panose="03050602040202020205" pitchFamily="66" charset="77"/>
              </a:rPr>
              <a:t>‘</a:t>
            </a:r>
            <a:r>
              <a:rPr lang="en-AU" sz="1600" dirty="0" err="1">
                <a:solidFill>
                  <a:schemeClr val="accent2">
                    <a:lumMod val="75000"/>
                  </a:schemeClr>
                </a:solidFill>
                <a:effectLst/>
                <a:latin typeface="Chalkboard" panose="03050602040202020205" pitchFamily="66" charset="77"/>
              </a:rPr>
              <a:t>Ubayy</a:t>
            </a:r>
            <a:r>
              <a:rPr lang="en-AU" sz="1600" dirty="0">
                <a:solidFill>
                  <a:schemeClr val="accent2">
                    <a:lumMod val="75000"/>
                  </a:schemeClr>
                </a:solidFill>
                <a:effectLst/>
                <a:latin typeface="Chalkboard" panose="03050602040202020205" pitchFamily="66" charset="77"/>
              </a:rPr>
              <a:t> b. </a:t>
            </a:r>
            <a:r>
              <a:rPr lang="en-AU" sz="1600" dirty="0" err="1">
                <a:solidFill>
                  <a:schemeClr val="accent2">
                    <a:lumMod val="75000"/>
                  </a:schemeClr>
                </a:solidFill>
                <a:effectLst/>
                <a:latin typeface="Chalkboard" panose="03050602040202020205" pitchFamily="66" charset="77"/>
              </a:rPr>
              <a:t>Ka’b</a:t>
            </a:r>
            <a:r>
              <a:rPr lang="en-AU" sz="1600" dirty="0">
                <a:solidFill>
                  <a:schemeClr val="accent2">
                    <a:lumMod val="75000"/>
                  </a:schemeClr>
                </a:solidFill>
                <a:effectLst/>
                <a:latin typeface="Chalkboard" panose="03050602040202020205" pitchFamily="66" charset="77"/>
              </a:rPr>
              <a:t>, </a:t>
            </a:r>
            <a:r>
              <a:rPr lang="en-AU" sz="1600" dirty="0" err="1">
                <a:solidFill>
                  <a:schemeClr val="accent2">
                    <a:lumMod val="75000"/>
                  </a:schemeClr>
                </a:solidFill>
                <a:effectLst/>
                <a:latin typeface="Chalkboard" panose="03050602040202020205" pitchFamily="66" charset="77"/>
              </a:rPr>
              <a:t>Mu’adh</a:t>
            </a:r>
            <a:r>
              <a:rPr lang="en-AU" sz="1600" dirty="0">
                <a:solidFill>
                  <a:schemeClr val="accent2">
                    <a:lumMod val="75000"/>
                  </a:schemeClr>
                </a:solidFill>
                <a:effectLst/>
                <a:latin typeface="Chalkboard" panose="03050602040202020205" pitchFamily="66" charset="77"/>
              </a:rPr>
              <a:t> b. Jabal, Zayd b. Thabit and Abū Zayd</a:t>
            </a:r>
            <a:r>
              <a:rPr lang="en-AU" sz="1600" dirty="0">
                <a:solidFill>
                  <a:schemeClr val="accent1">
                    <a:lumMod val="75000"/>
                  </a:schemeClr>
                </a:solidFill>
                <a:effectLst/>
                <a:latin typeface="Chalkboard" panose="03050602040202020205" pitchFamily="66" charset="77"/>
              </a:rPr>
              <a:t>. </a:t>
            </a:r>
            <a:endParaRPr lang="en-AU" sz="1600" dirty="0">
              <a:solidFill>
                <a:schemeClr val="accent1">
                  <a:lumMod val="75000"/>
                </a:schemeClr>
              </a:solidFill>
              <a:latin typeface="Chalkboard" panose="03050602040202020205" pitchFamily="66" charset="77"/>
            </a:endParaRPr>
          </a:p>
        </p:txBody>
      </p:sp>
    </p:spTree>
    <p:extLst>
      <p:ext uri="{BB962C8B-B14F-4D97-AF65-F5344CB8AC3E}">
        <p14:creationId xmlns:p14="http://schemas.microsoft.com/office/powerpoint/2010/main" val="131092714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15FB51-0124-6F98-1341-B1A00FCEA977}"/>
              </a:ext>
            </a:extLst>
          </p:cNvPr>
          <p:cNvSpPr>
            <a:spLocks noGrp="1"/>
          </p:cNvSpPr>
          <p:nvPr>
            <p:ph type="title"/>
          </p:nvPr>
        </p:nvSpPr>
        <p:spPr>
          <a:xfrm>
            <a:off x="10248900" y="1383742"/>
            <a:ext cx="1943100" cy="5182710"/>
          </a:xfrm>
        </p:spPr>
        <p:txBody>
          <a:bodyPr>
            <a:normAutofit/>
          </a:bodyPr>
          <a:lstStyle/>
          <a:p>
            <a:pPr algn="ctr"/>
            <a: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Written Text of </a:t>
            </a:r>
            <a:b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br>
            <a: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the </a:t>
            </a:r>
            <a:b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br>
            <a: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Quran</a:t>
            </a:r>
            <a:b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br>
            <a: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 at </a:t>
            </a:r>
            <a:b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br>
            <a: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the Time</a:t>
            </a:r>
            <a:b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br>
            <a:r>
              <a:rPr lang="en-AU" sz="3200" b="1" i="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 of the Prophet </a:t>
            </a:r>
            <a:r>
              <a:rPr lang="ar" sz="3200" b="1" i="0"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ﷺ</a:t>
            </a:r>
            <a:r>
              <a:rPr lang="en-AU" sz="3200" dirty="0">
                <a:solidFill>
                  <a:schemeClr val="accent2">
                    <a:lumMod val="75000"/>
                  </a:schemeClr>
                </a:solidFill>
                <a:latin typeface="Apple Chancery" panose="03020702040506060504" pitchFamily="66" charset="-79"/>
                <a:ea typeface="Batang" panose="02030600000101010101" pitchFamily="18" charset="-127"/>
                <a:cs typeface="Apple Chancery" panose="03020702040506060504" pitchFamily="66" charset="-79"/>
              </a:rPr>
              <a:t/>
            </a:r>
            <a:br>
              <a:rPr lang="en-AU" sz="3200" dirty="0">
                <a:solidFill>
                  <a:schemeClr val="accent2">
                    <a:lumMod val="75000"/>
                  </a:schemeClr>
                </a:solidFill>
                <a:latin typeface="Apple Chancery" panose="03020702040506060504" pitchFamily="66" charset="-79"/>
                <a:ea typeface="Batang" panose="02030600000101010101" pitchFamily="18" charset="-127"/>
                <a:cs typeface="Apple Chancery" panose="03020702040506060504" pitchFamily="66" charset="-79"/>
              </a:rPr>
            </a:br>
            <a:endParaRPr lang="en-US" sz="3200" dirty="0">
              <a:solidFill>
                <a:schemeClr val="accent2">
                  <a:lumMod val="75000"/>
                </a:schemeClr>
              </a:solidFill>
              <a:latin typeface="Apple Chancery" panose="03020702040506060504" pitchFamily="66" charset="-79"/>
              <a:ea typeface="Batang" panose="02030600000101010101" pitchFamily="18" charset="-127"/>
              <a:cs typeface="Apple Chancery" panose="03020702040506060504" pitchFamily="66" charset="-79"/>
            </a:endParaRPr>
          </a:p>
        </p:txBody>
      </p:sp>
      <p:graphicFrame>
        <p:nvGraphicFramePr>
          <p:cNvPr id="7" name="Content Placeholder 2">
            <a:extLst>
              <a:ext uri="{FF2B5EF4-FFF2-40B4-BE49-F238E27FC236}">
                <a16:creationId xmlns:a16="http://schemas.microsoft.com/office/drawing/2014/main" xmlns="" id="{768E581A-6DC3-91FC-9296-F020CD95419D}"/>
              </a:ext>
            </a:extLst>
          </p:cNvPr>
          <p:cNvGraphicFramePr>
            <a:graphicFrameLocks noGrp="1"/>
          </p:cNvGraphicFramePr>
          <p:nvPr>
            <p:ph idx="1"/>
            <p:extLst>
              <p:ext uri="{D42A27DB-BD31-4B8C-83A1-F6EECF244321}">
                <p14:modId xmlns:p14="http://schemas.microsoft.com/office/powerpoint/2010/main" val="1053780152"/>
              </p:ext>
            </p:extLst>
          </p:nvPr>
        </p:nvGraphicFramePr>
        <p:xfrm>
          <a:off x="-479833" y="98658"/>
          <a:ext cx="10861254" cy="64291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7FA20809-104F-AE10-4131-4DE55F6675E5}"/>
              </a:ext>
            </a:extLst>
          </p:cNvPr>
          <p:cNvSpPr>
            <a:spLocks noGrp="1"/>
          </p:cNvSpPr>
          <p:nvPr>
            <p:ph type="sldNum" sz="quarter" idx="12"/>
          </p:nvPr>
        </p:nvSpPr>
        <p:spPr/>
        <p:txBody>
          <a:bodyPr/>
          <a:lstStyle/>
          <a:p>
            <a:fld id="{C8784B88-F3D9-6A4F-9660-1A0A1E561ED7}" type="slidenum">
              <a:rPr lang="en-US" smtClean="0"/>
              <a:t>107</a:t>
            </a:fld>
            <a:endParaRPr lang="en-US"/>
          </a:p>
        </p:txBody>
      </p:sp>
    </p:spTree>
    <p:extLst>
      <p:ext uri="{BB962C8B-B14F-4D97-AF65-F5344CB8AC3E}">
        <p14:creationId xmlns:p14="http://schemas.microsoft.com/office/powerpoint/2010/main" val="5880324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65625E-DC36-0379-0944-E1DEE03739B1}"/>
              </a:ext>
            </a:extLst>
          </p:cNvPr>
          <p:cNvSpPr>
            <a:spLocks noGrp="1"/>
          </p:cNvSpPr>
          <p:nvPr>
            <p:ph type="title"/>
          </p:nvPr>
        </p:nvSpPr>
        <p:spPr>
          <a:xfrm rot="21289487">
            <a:off x="1004813" y="467965"/>
            <a:ext cx="10502461" cy="2799412"/>
          </a:xfrm>
        </p:spPr>
        <p:txBody>
          <a:bodyPr>
            <a:noAutofit/>
          </a:bodyPr>
          <a:lstStyle/>
          <a:p>
            <a:r>
              <a:rPr lang="en-AU" sz="4800" b="0" dirty="0">
                <a:solidFill>
                  <a:schemeClr val="accent4">
                    <a:lumMod val="50000"/>
                  </a:schemeClr>
                </a:solidFill>
                <a:latin typeface="Algerian" pitchFamily="82" charset="77"/>
              </a:rPr>
              <a:t>N</a:t>
            </a:r>
            <a:r>
              <a:rPr lang="en-AU" sz="4800" b="0" dirty="0">
                <a:solidFill>
                  <a:schemeClr val="accent4">
                    <a:lumMod val="50000"/>
                  </a:schemeClr>
                </a:solidFill>
                <a:effectLst/>
                <a:latin typeface="Algerian" pitchFamily="82" charset="77"/>
              </a:rPr>
              <a:t>ames of the scribes</a:t>
            </a:r>
            <a:br>
              <a:rPr lang="en-AU" sz="4800" b="0" dirty="0">
                <a:solidFill>
                  <a:schemeClr val="accent4">
                    <a:lumMod val="50000"/>
                  </a:schemeClr>
                </a:solidFill>
                <a:effectLst/>
                <a:latin typeface="Algerian" pitchFamily="82" charset="77"/>
              </a:rPr>
            </a:br>
            <a:r>
              <a:rPr lang="en-AU" sz="4800" b="0" dirty="0">
                <a:solidFill>
                  <a:schemeClr val="accent4">
                    <a:lumMod val="50000"/>
                  </a:schemeClr>
                </a:solidFill>
                <a:effectLst/>
                <a:latin typeface="Algerian" pitchFamily="82" charset="77"/>
              </a:rPr>
              <a:t> of the </a:t>
            </a:r>
            <a:r>
              <a:rPr lang="en-AU" sz="4800" b="0" dirty="0">
                <a:solidFill>
                  <a:schemeClr val="accent4">
                    <a:lumMod val="50000"/>
                  </a:schemeClr>
                </a:solidFill>
                <a:latin typeface="Algerian" pitchFamily="82" charset="77"/>
              </a:rPr>
              <a:t>R</a:t>
            </a:r>
            <a:r>
              <a:rPr lang="en-AU" sz="4800" b="0" dirty="0">
                <a:solidFill>
                  <a:schemeClr val="accent4">
                    <a:lumMod val="50000"/>
                  </a:schemeClr>
                </a:solidFill>
                <a:effectLst/>
                <a:latin typeface="Algerian" pitchFamily="82" charset="77"/>
              </a:rPr>
              <a:t>evelation</a:t>
            </a:r>
            <a:br>
              <a:rPr lang="en-AU" sz="4800" b="0" dirty="0">
                <a:solidFill>
                  <a:schemeClr val="accent4">
                    <a:lumMod val="50000"/>
                  </a:schemeClr>
                </a:solidFill>
                <a:effectLst/>
                <a:latin typeface="Algerian" pitchFamily="82" charset="77"/>
              </a:rPr>
            </a:br>
            <a:r>
              <a:rPr lang="en-AU" sz="4800" b="0" dirty="0">
                <a:solidFill>
                  <a:schemeClr val="accent4">
                    <a:lumMod val="50000"/>
                  </a:schemeClr>
                </a:solidFill>
                <a:latin typeface="Algerian" pitchFamily="82" charset="77"/>
              </a:rPr>
              <a:t/>
            </a:r>
            <a:br>
              <a:rPr lang="en-AU" sz="4800" b="0" dirty="0">
                <a:solidFill>
                  <a:schemeClr val="accent4">
                    <a:lumMod val="50000"/>
                  </a:schemeClr>
                </a:solidFill>
                <a:latin typeface="Algerian" pitchFamily="82" charset="77"/>
              </a:rPr>
            </a:br>
            <a:endParaRPr lang="en-US" sz="4800" b="0" dirty="0">
              <a:solidFill>
                <a:schemeClr val="accent4">
                  <a:lumMod val="50000"/>
                </a:schemeClr>
              </a:solidFill>
              <a:latin typeface="Algerian" pitchFamily="82" charset="77"/>
            </a:endParaRPr>
          </a:p>
        </p:txBody>
      </p:sp>
      <p:graphicFrame>
        <p:nvGraphicFramePr>
          <p:cNvPr id="7" name="Content Placeholder 6">
            <a:extLst>
              <a:ext uri="{FF2B5EF4-FFF2-40B4-BE49-F238E27FC236}">
                <a16:creationId xmlns:a16="http://schemas.microsoft.com/office/drawing/2014/main" xmlns="" id="{E6B97A39-8986-CF79-1D26-CD695DB171F0}"/>
              </a:ext>
            </a:extLst>
          </p:cNvPr>
          <p:cNvGraphicFramePr>
            <a:graphicFrameLocks noGrp="1"/>
          </p:cNvGraphicFramePr>
          <p:nvPr>
            <p:ph idx="1"/>
            <p:extLst>
              <p:ext uri="{D42A27DB-BD31-4B8C-83A1-F6EECF244321}">
                <p14:modId xmlns:p14="http://schemas.microsoft.com/office/powerpoint/2010/main" val="473064837"/>
              </p:ext>
            </p:extLst>
          </p:nvPr>
        </p:nvGraphicFramePr>
        <p:xfrm>
          <a:off x="477077" y="-213756"/>
          <a:ext cx="13202477" cy="52728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7BAADD8C-D97F-A53D-AEB3-9532DF370CC2}"/>
              </a:ext>
            </a:extLst>
          </p:cNvPr>
          <p:cNvSpPr>
            <a:spLocks noGrp="1"/>
          </p:cNvSpPr>
          <p:nvPr>
            <p:ph type="sldNum" sz="quarter" idx="12"/>
          </p:nvPr>
        </p:nvSpPr>
        <p:spPr/>
        <p:txBody>
          <a:bodyPr/>
          <a:lstStyle/>
          <a:p>
            <a:fld id="{C8784B88-F3D9-6A4F-9660-1A0A1E561ED7}" type="slidenum">
              <a:rPr lang="en-US" smtClean="0"/>
              <a:t>108</a:t>
            </a:fld>
            <a:endParaRPr lang="en-US"/>
          </a:p>
        </p:txBody>
      </p:sp>
      <p:graphicFrame>
        <p:nvGraphicFramePr>
          <p:cNvPr id="6" name="Diagram 5">
            <a:extLst>
              <a:ext uri="{FF2B5EF4-FFF2-40B4-BE49-F238E27FC236}">
                <a16:creationId xmlns:a16="http://schemas.microsoft.com/office/drawing/2014/main" xmlns="" id="{B4F4BC94-4666-F5A9-7129-5980C91227D8}"/>
              </a:ext>
            </a:extLst>
          </p:cNvPr>
          <p:cNvGraphicFramePr/>
          <p:nvPr>
            <p:extLst>
              <p:ext uri="{D42A27DB-BD31-4B8C-83A1-F6EECF244321}">
                <p14:modId xmlns:p14="http://schemas.microsoft.com/office/powerpoint/2010/main" val="453154365"/>
              </p:ext>
            </p:extLst>
          </p:nvPr>
        </p:nvGraphicFramePr>
        <p:xfrm>
          <a:off x="579876" y="3075709"/>
          <a:ext cx="12615862" cy="303994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1030665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D393ECB-254D-F1BD-8A6E-81B1124D74D9}"/>
              </a:ext>
            </a:extLst>
          </p:cNvPr>
          <p:cNvSpPr>
            <a:spLocks noGrp="1"/>
          </p:cNvSpPr>
          <p:nvPr>
            <p:ph type="title"/>
          </p:nvPr>
        </p:nvSpPr>
        <p:spPr>
          <a:xfrm>
            <a:off x="838200" y="1049061"/>
            <a:ext cx="10515600" cy="832493"/>
          </a:xfrm>
        </p:spPr>
        <p:txBody>
          <a:bodyPr>
            <a:normAutofit fontScale="90000"/>
          </a:bodyPr>
          <a:lstStyle/>
          <a:p>
            <a:r>
              <a:rPr lang="en-AU" sz="4400" dirty="0">
                <a:solidFill>
                  <a:schemeClr val="accent4">
                    <a:lumMod val="50000"/>
                  </a:schemeClr>
                </a:solidFill>
                <a:effectLst/>
                <a:latin typeface="Apple Chancery" panose="03020702040506060504" pitchFamily="66" charset="-79"/>
                <a:cs typeface="Apple Chancery" panose="03020702040506060504" pitchFamily="66" charset="-79"/>
              </a:rPr>
              <a:t>Materials used to record the verses </a:t>
            </a:r>
            <a:r>
              <a:rPr lang="en-AU" sz="4400" b="0" dirty="0">
                <a:solidFill>
                  <a:schemeClr val="accent4">
                    <a:lumMod val="50000"/>
                  </a:schemeClr>
                </a:solidFill>
                <a:latin typeface="Apple Chancery" panose="03020702040506060504" pitchFamily="66" charset="-79"/>
                <a:cs typeface="Apple Chancery" panose="03020702040506060504" pitchFamily="66" charset="-79"/>
              </a:rPr>
              <a:t/>
            </a:r>
            <a:br>
              <a:rPr lang="en-AU" sz="4400" b="0" dirty="0">
                <a:solidFill>
                  <a:schemeClr val="accent4">
                    <a:lumMod val="50000"/>
                  </a:schemeClr>
                </a:solidFill>
                <a:latin typeface="Apple Chancery" panose="03020702040506060504" pitchFamily="66" charset="-79"/>
                <a:cs typeface="Apple Chancery" panose="03020702040506060504" pitchFamily="66" charset="-79"/>
              </a:rPr>
            </a:br>
            <a:endParaRPr lang="en-US" b="0" dirty="0">
              <a:solidFill>
                <a:schemeClr val="accent4">
                  <a:lumMod val="50000"/>
                </a:schemeClr>
              </a:solidFill>
              <a:latin typeface="Apple Chancery" panose="03020702040506060504" pitchFamily="66" charset="-79"/>
              <a:cs typeface="Apple Chancery" panose="03020702040506060504" pitchFamily="66" charset="-79"/>
            </a:endParaRPr>
          </a:p>
        </p:txBody>
      </p:sp>
      <p:graphicFrame>
        <p:nvGraphicFramePr>
          <p:cNvPr id="5" name="Content Placeholder 4">
            <a:extLst>
              <a:ext uri="{FF2B5EF4-FFF2-40B4-BE49-F238E27FC236}">
                <a16:creationId xmlns:a16="http://schemas.microsoft.com/office/drawing/2014/main" xmlns="" id="{79709CB6-97B7-6E1D-1E16-58ADC99D32ED}"/>
              </a:ext>
            </a:extLst>
          </p:cNvPr>
          <p:cNvGraphicFramePr>
            <a:graphicFrameLocks noGrp="1"/>
          </p:cNvGraphicFramePr>
          <p:nvPr>
            <p:ph idx="1"/>
            <p:extLst>
              <p:ext uri="{D42A27DB-BD31-4B8C-83A1-F6EECF244321}">
                <p14:modId xmlns:p14="http://schemas.microsoft.com/office/powerpoint/2010/main" val="1058758104"/>
              </p:ext>
            </p:extLst>
          </p:nvPr>
        </p:nvGraphicFramePr>
        <p:xfrm>
          <a:off x="154378" y="2276669"/>
          <a:ext cx="12037622" cy="55320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A4D00F89-09E0-A2B3-EB37-98AAA8B7D114}"/>
              </a:ext>
            </a:extLst>
          </p:cNvPr>
          <p:cNvSpPr>
            <a:spLocks noGrp="1"/>
          </p:cNvSpPr>
          <p:nvPr>
            <p:ph type="sldNum" sz="quarter" idx="12"/>
          </p:nvPr>
        </p:nvSpPr>
        <p:spPr/>
        <p:txBody>
          <a:bodyPr/>
          <a:lstStyle/>
          <a:p>
            <a:fld id="{C8784B88-F3D9-6A4F-9660-1A0A1E561ED7}" type="slidenum">
              <a:rPr lang="en-US" smtClean="0"/>
              <a:t>109</a:t>
            </a:fld>
            <a:endParaRPr lang="en-US"/>
          </a:p>
        </p:txBody>
      </p:sp>
      <p:sp>
        <p:nvSpPr>
          <p:cNvPr id="6" name="TextBox 5">
            <a:extLst>
              <a:ext uri="{FF2B5EF4-FFF2-40B4-BE49-F238E27FC236}">
                <a16:creationId xmlns:a16="http://schemas.microsoft.com/office/drawing/2014/main" xmlns="" id="{EA9566EE-F562-23FB-51BA-89947AF7941C}"/>
              </a:ext>
            </a:extLst>
          </p:cNvPr>
          <p:cNvSpPr txBox="1"/>
          <p:nvPr/>
        </p:nvSpPr>
        <p:spPr>
          <a:xfrm>
            <a:off x="1348839" y="2118085"/>
            <a:ext cx="6077079" cy="1569660"/>
          </a:xfrm>
          <a:prstGeom prst="rect">
            <a:avLst/>
          </a:prstGeom>
          <a:noFill/>
          <a:ln>
            <a:solidFill>
              <a:schemeClr val="accent4">
                <a:lumMod val="75000"/>
              </a:schemeClr>
            </a:solidFill>
          </a:ln>
        </p:spPr>
        <p:txBody>
          <a:bodyPr wrap="square" rtlCol="0">
            <a:spAutoFit/>
          </a:bodyPr>
          <a:lstStyle/>
          <a:p>
            <a:r>
              <a:rPr lang="en-AU" sz="2400" b="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Quran was completed and accurately recorded:</a:t>
            </a:r>
          </a:p>
          <a:p>
            <a:endParaRPr lang="en-AU" sz="2400" b="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endParaRPr>
          </a:p>
          <a:p>
            <a:pPr marL="342900" indent="-342900">
              <a:buFont typeface="Wingdings" pitchFamily="2" charset="2"/>
              <a:buChar char="v"/>
            </a:pPr>
            <a:r>
              <a:rPr lang="en-AU" sz="2400" b="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 In the memories of the Companions.</a:t>
            </a:r>
          </a:p>
          <a:p>
            <a:pPr marL="342900" indent="-342900">
              <a:buFont typeface="Wingdings" pitchFamily="2" charset="2"/>
              <a:buChar char="v"/>
            </a:pPr>
            <a:r>
              <a:rPr lang="en-AU" sz="2400" b="1" dirty="0">
                <a:solidFill>
                  <a:schemeClr val="accent2">
                    <a:lumMod val="75000"/>
                  </a:schemeClr>
                </a:solidFill>
                <a:effectLst/>
                <a:latin typeface="APPLE CHANCERY" panose="03020702040506060504" pitchFamily="66" charset="-79"/>
                <a:ea typeface="Batang" panose="02030600000101010101" pitchFamily="18" charset="-127"/>
                <a:cs typeface="APPLE CHANCERY" panose="03020702040506060504" pitchFamily="66" charset="-79"/>
              </a:rPr>
              <a:t> In the writings of the scribes. </a:t>
            </a:r>
          </a:p>
        </p:txBody>
      </p:sp>
    </p:spTree>
    <p:extLst>
      <p:ext uri="{BB962C8B-B14F-4D97-AF65-F5344CB8AC3E}">
        <p14:creationId xmlns:p14="http://schemas.microsoft.com/office/powerpoint/2010/main" val="19088272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AC256E-AE0F-A91A-F3D1-5A0E0912715F}"/>
              </a:ext>
            </a:extLst>
          </p:cNvPr>
          <p:cNvSpPr>
            <a:spLocks noGrp="1"/>
          </p:cNvSpPr>
          <p:nvPr>
            <p:ph type="title"/>
          </p:nvPr>
        </p:nvSpPr>
        <p:spPr>
          <a:xfrm>
            <a:off x="387928" y="173421"/>
            <a:ext cx="7731313" cy="928015"/>
          </a:xfrm>
          <a:ln>
            <a:solidFill>
              <a:srgbClr val="37E4DC"/>
            </a:solidFill>
          </a:ln>
        </p:spPr>
        <p:txBody>
          <a:bodyPr>
            <a:normAutofit fontScale="90000"/>
          </a:bodyPr>
          <a:lstStyle/>
          <a:p>
            <a:r>
              <a:rPr lang="en-AU" sz="3600" dirty="0">
                <a:solidFill>
                  <a:srgbClr val="C00000"/>
                </a:solidFill>
                <a:latin typeface="Apple Chancery" panose="03020702040506060504" pitchFamily="66" charset="-79"/>
                <a:ea typeface="Times New Roman" panose="02020603050405020304" pitchFamily="18" charset="0"/>
                <a:cs typeface="Apple Chancery" panose="03020702040506060504" pitchFamily="66" charset="-79"/>
              </a:rPr>
              <a:t/>
            </a:r>
            <a:br>
              <a:rPr lang="en-AU" sz="3600" dirty="0">
                <a:solidFill>
                  <a:srgbClr val="C00000"/>
                </a:solidFill>
                <a:latin typeface="Apple Chancery" panose="03020702040506060504" pitchFamily="66" charset="-79"/>
                <a:ea typeface="Times New Roman" panose="02020603050405020304" pitchFamily="18" charset="0"/>
                <a:cs typeface="Apple Chancery" panose="03020702040506060504" pitchFamily="66" charset="-79"/>
              </a:rPr>
            </a:br>
            <a:r>
              <a:rPr lang="en-AU" sz="3600" dirty="0">
                <a:solidFill>
                  <a:srgbClr val="C00000"/>
                </a:solidFill>
                <a:latin typeface="Apple Chancery" panose="03020702040506060504" pitchFamily="66" charset="-79"/>
                <a:ea typeface="Times New Roman" panose="02020603050405020304" pitchFamily="18" charset="0"/>
                <a:cs typeface="Apple Chancery" panose="03020702040506060504" pitchFamily="66" charset="-79"/>
              </a:rPr>
              <a:t>B</a:t>
            </a:r>
            <a:r>
              <a:rPr lang="en-AU" sz="360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ooks on the other sciences of the </a:t>
            </a:r>
            <a:r>
              <a:rPr lang="en-AU" sz="3600" i="1"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Qur'an</a:t>
            </a:r>
            <a:r>
              <a:rPr lang="en-AU" sz="4400" dirty="0">
                <a:effectLst/>
                <a:latin typeface="Times New Roman" panose="02020603050405020304" pitchFamily="18" charset="0"/>
                <a:ea typeface="Times New Roman" panose="02020603050405020304" pitchFamily="18" charset="0"/>
              </a:rPr>
              <a:t/>
            </a:r>
            <a:br>
              <a:rPr lang="en-AU" sz="4400" dirty="0">
                <a:effectLst/>
                <a:latin typeface="Times New Roman" panose="02020603050405020304" pitchFamily="18" charset="0"/>
                <a:ea typeface="Times New Roman" panose="02020603050405020304" pitchFamily="18" charset="0"/>
              </a:rPr>
            </a:br>
            <a:endParaRPr lang="en-US" dirty="0"/>
          </a:p>
        </p:txBody>
      </p:sp>
      <p:sp>
        <p:nvSpPr>
          <p:cNvPr id="3" name="Content Placeholder 2">
            <a:extLst>
              <a:ext uri="{FF2B5EF4-FFF2-40B4-BE49-F238E27FC236}">
                <a16:creationId xmlns:a16="http://schemas.microsoft.com/office/drawing/2014/main" xmlns="" id="{15073D2B-CC75-2CE8-BF18-2C406F6AD50C}"/>
              </a:ext>
            </a:extLst>
          </p:cNvPr>
          <p:cNvSpPr>
            <a:spLocks noGrp="1"/>
          </p:cNvSpPr>
          <p:nvPr>
            <p:ph idx="1"/>
          </p:nvPr>
        </p:nvSpPr>
        <p:spPr>
          <a:xfrm>
            <a:off x="138546" y="928188"/>
            <a:ext cx="11906309" cy="5441081"/>
          </a:xfrm>
          <a:ln>
            <a:solidFill>
              <a:srgbClr val="37E4DC"/>
            </a:solidFill>
          </a:ln>
        </p:spPr>
        <p:txBody>
          <a:bodyPr>
            <a:noAutofit/>
          </a:bodyPr>
          <a:lstStyle/>
          <a:p>
            <a:r>
              <a:rPr lang="en-AU" sz="1800" b="1" dirty="0">
                <a:solidFill>
                  <a:srgbClr val="C00000"/>
                </a:solidFill>
                <a:effectLst/>
                <a:latin typeface="Chalkboard" panose="03050602040202020205" pitchFamily="66" charset="77"/>
                <a:ea typeface="Calibri" panose="020F0502020204030204" pitchFamily="34" charset="0"/>
                <a:cs typeface="Andalus" panose="02020603050405020304" pitchFamily="18" charset="-78"/>
              </a:rPr>
              <a:t>Other early </a:t>
            </a:r>
            <a:r>
              <a:rPr lang="en-AU" sz="1800" b="1" i="1" dirty="0" err="1">
                <a:solidFill>
                  <a:srgbClr val="C00000"/>
                </a:solidFill>
                <a:effectLst/>
                <a:latin typeface="Chalkboard" panose="03050602040202020205" pitchFamily="66" charset="77"/>
                <a:ea typeface="Calibri" panose="020F0502020204030204" pitchFamily="34" charset="0"/>
                <a:cs typeface="Andalus" panose="02020603050405020304" pitchFamily="18" charset="-78"/>
              </a:rPr>
              <a:t>tafasir</a:t>
            </a:r>
            <a:r>
              <a:rPr lang="en-AU" sz="1800" b="1" dirty="0">
                <a:solidFill>
                  <a:srgbClr val="C00000"/>
                </a:solidFill>
                <a:effectLst/>
                <a:latin typeface="Chalkboard" panose="03050602040202020205" pitchFamily="66" charset="77"/>
                <a:ea typeface="Calibri" panose="020F0502020204030204" pitchFamily="34" charset="0"/>
                <a:cs typeface="Andalus" panose="02020603050405020304" pitchFamily="18" charset="-78"/>
              </a:rPr>
              <a:t> were written</a:t>
            </a:r>
            <a:r>
              <a:rPr lang="en-AU" sz="1800" b="1" dirty="0">
                <a:solidFill>
                  <a:srgbClr val="C00000"/>
                </a:solidFill>
                <a:effectLst/>
                <a:latin typeface="Chalkboard" panose="03050602040202020205" pitchFamily="66" charset="77"/>
                <a:ea typeface="Times New Roman" panose="02020603050405020304" pitchFamily="18" charset="0"/>
                <a:cs typeface="Andalus" panose="02020603050405020304" pitchFamily="18" charset="-78"/>
              </a:rPr>
              <a:t> based on reports from the Prophet </a:t>
            </a:r>
            <a:r>
              <a:rPr lang="en-AU" sz="1800" b="1" i="1" dirty="0">
                <a:solidFill>
                  <a:srgbClr val="C00000"/>
                </a:solidFill>
                <a:effectLst/>
                <a:latin typeface="Chalkboard" panose="03050602040202020205" pitchFamily="66" charset="77"/>
                <a:ea typeface="Times New Roman" panose="02020603050405020304" pitchFamily="18" charset="0"/>
                <a:cs typeface="Andalus" panose="02020603050405020304" pitchFamily="18" charset="-78"/>
              </a:rPr>
              <a:t>pbuh </a:t>
            </a:r>
            <a:r>
              <a:rPr lang="en-AU" sz="1800" b="1" dirty="0">
                <a:solidFill>
                  <a:srgbClr val="C00000"/>
                </a:solidFill>
                <a:effectLst/>
                <a:latin typeface="Chalkboard" panose="03050602040202020205" pitchFamily="66" charset="77"/>
                <a:ea typeface="Times New Roman" panose="02020603050405020304" pitchFamily="18" charset="0"/>
                <a:cs typeface="Andalus" panose="02020603050405020304" pitchFamily="18" charset="-78"/>
              </a:rPr>
              <a:t>and the Companions and Successors, included the chains of narration (</a:t>
            </a:r>
            <a:r>
              <a:rPr lang="en-AU" sz="1800" b="1" i="1" dirty="0">
                <a:solidFill>
                  <a:srgbClr val="C00000"/>
                </a:solidFill>
                <a:effectLst/>
                <a:latin typeface="Chalkboard" panose="03050602040202020205" pitchFamily="66" charset="77"/>
                <a:ea typeface="Times New Roman" panose="02020603050405020304" pitchFamily="18" charset="0"/>
                <a:cs typeface="Andalus" panose="02020603050405020304" pitchFamily="18" charset="-78"/>
              </a:rPr>
              <a:t>isnad</a:t>
            </a:r>
            <a:r>
              <a:rPr lang="en-AU" sz="1800" b="1" dirty="0">
                <a:solidFill>
                  <a:srgbClr val="C00000"/>
                </a:solidFill>
                <a:effectLst/>
                <a:latin typeface="Chalkboard" panose="03050602040202020205" pitchFamily="66" charset="77"/>
                <a:ea typeface="Times New Roman" panose="02020603050405020304" pitchFamily="18" charset="0"/>
                <a:cs typeface="Andalus" panose="02020603050405020304" pitchFamily="18" charset="-78"/>
              </a:rPr>
              <a:t>) of the report</a:t>
            </a:r>
            <a:r>
              <a:rPr lang="en-AU" sz="1800" b="1" dirty="0">
                <a:solidFill>
                  <a:srgbClr val="C00000"/>
                </a:solidFill>
                <a:latin typeface="Chalkboard" panose="03050602040202020205" pitchFamily="66" charset="77"/>
                <a:ea typeface="Times New Roman" panose="02020603050405020304" pitchFamily="18" charset="0"/>
                <a:cs typeface="Andalus" panose="02020603050405020304" pitchFamily="18" charset="-78"/>
              </a:rPr>
              <a:t>s.</a:t>
            </a:r>
            <a:endParaRPr lang="en-AU" sz="1800" b="1" dirty="0">
              <a:solidFill>
                <a:srgbClr val="C00000"/>
              </a:solidFill>
              <a:effectLst/>
              <a:latin typeface="Chalkboard" panose="03050602040202020205" pitchFamily="66" charset="77"/>
              <a:ea typeface="Calibri" panose="020F0502020204030204" pitchFamily="34" charset="0"/>
              <a:cs typeface="Andalus" panose="02020603050405020304" pitchFamily="18" charset="-78"/>
            </a:endParaRPr>
          </a:p>
          <a:p>
            <a:r>
              <a:rPr lang="en-AU" sz="18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Abu Bakr ibn </a:t>
            </a:r>
            <a:r>
              <a:rPr lang="en-AU" sz="1800" b="1" dirty="0" err="1">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Mundhir</a:t>
            </a:r>
            <a:r>
              <a:rPr lang="en-AU" sz="18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an-</a:t>
            </a:r>
            <a:r>
              <a:rPr lang="en-AU" sz="1800" b="1" dirty="0" err="1">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Naysaburi</a:t>
            </a:r>
            <a:r>
              <a:rPr lang="en-AU" sz="18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(d. 318H), Ibn Abi Hatim (d. 328H), Ibn </a:t>
            </a:r>
            <a:r>
              <a:rPr lang="en-AU" sz="1800" b="1" dirty="0" err="1">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Hibban</a:t>
            </a:r>
            <a:r>
              <a:rPr lang="en-AU" sz="18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(d. 369H),  al-Hakim (d. 405H) and Ibn </a:t>
            </a:r>
            <a:r>
              <a:rPr lang="en-AU" sz="1800" b="1" dirty="0" err="1">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Mardawayh</a:t>
            </a:r>
            <a:r>
              <a:rPr lang="en-AU" sz="18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(d. 410H)</a:t>
            </a:r>
            <a:endPar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endParaRPr>
          </a:p>
          <a:p>
            <a:pPr>
              <a:spcAft>
                <a:spcPts val="900"/>
              </a:spcAft>
            </a:pP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'Ali al-</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Madini</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234H), the teacher of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Imam</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al-Bukhari, wrote </a:t>
            </a:r>
            <a:r>
              <a:rPr lang="en-AU" sz="1800" b="1" dirty="0">
                <a:solidFill>
                  <a:schemeClr val="accent1">
                    <a:lumMod val="50000"/>
                  </a:schemeClr>
                </a:solidFill>
                <a:latin typeface="Chalkboard" panose="03050602040202020205" pitchFamily="66" charset="77"/>
                <a:ea typeface="Times New Roman" panose="02020603050405020304" pitchFamily="18" charset="0"/>
                <a:cs typeface="Andalus" panose="02020603050405020304" pitchFamily="18" charset="-78"/>
              </a:rPr>
              <a:t>“</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Asbab an-</a:t>
            </a:r>
            <a:r>
              <a:rPr lang="en-AU" sz="18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Nuzul</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p>
          <a:p>
            <a:pPr>
              <a:spcAft>
                <a:spcPts val="900"/>
              </a:spcAft>
            </a:pP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Abu al-'</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Ubayd</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al-Asim ibn </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Sallam</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224H) wrote two books: The science of the </a:t>
            </a:r>
            <a:r>
              <a:rPr lang="en-AU" sz="18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Qira'at</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(which was one of the first of its kind), Abrogation in the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Qur'an</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Nasikh </a:t>
            </a:r>
            <a:r>
              <a:rPr lang="en-AU" sz="18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wal</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-Mansukh</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p>
          <a:p>
            <a:pPr>
              <a:spcAft>
                <a:spcPts val="900"/>
              </a:spcAft>
            </a:pP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Ibn </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Qutaybah</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276H) wrote a book on rare words in the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Qur'an</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Mushkil al-Qur'an</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t>
            </a:r>
          </a:p>
          <a:p>
            <a:pPr>
              <a:spcAft>
                <a:spcPts val="900"/>
              </a:spcAft>
            </a:pPr>
            <a:r>
              <a:rPr lang="ar-SA" sz="18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Abu </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Ishaq</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az-Zajjaj</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311H) wrote a grammatical analysis of the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Qur'an</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t>
            </a:r>
            <a:r>
              <a:rPr lang="en-AU" sz="18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Irab</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al-Qur'an</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p>
          <a:p>
            <a:pPr>
              <a:spcAft>
                <a:spcPts val="900"/>
              </a:spcAft>
            </a:pP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Ibn </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Darstawayh</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330H) composed a tract on the miraculous nature of the </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Qur'an</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18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I'jaz</a:t>
            </a:r>
            <a:r>
              <a:rPr lang="en-AU" sz="18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al-Qur’an</a:t>
            </a:r>
            <a:endPar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endParaRPr>
          </a:p>
          <a:p>
            <a:pPr marL="0" indent="0">
              <a:buNone/>
            </a:pPr>
            <a:endParaRPr lang="en-US" sz="1600" b="1" dirty="0">
              <a:solidFill>
                <a:schemeClr val="accent1">
                  <a:lumMod val="50000"/>
                </a:schemeClr>
              </a:solidFill>
              <a:latin typeface="Chalkboard" panose="03050602040202020205" pitchFamily="66" charset="77"/>
              <a:cs typeface="Andalus" panose="02020603050405020304" pitchFamily="18" charset="-78"/>
            </a:endParaRPr>
          </a:p>
        </p:txBody>
      </p:sp>
      <p:sp>
        <p:nvSpPr>
          <p:cNvPr id="4" name="Slide Number Placeholder 3">
            <a:extLst>
              <a:ext uri="{FF2B5EF4-FFF2-40B4-BE49-F238E27FC236}">
                <a16:creationId xmlns:a16="http://schemas.microsoft.com/office/drawing/2014/main" xmlns="" id="{230D99C4-1336-1783-53A2-603783A6EAE3}"/>
              </a:ext>
            </a:extLst>
          </p:cNvPr>
          <p:cNvSpPr>
            <a:spLocks noGrp="1"/>
          </p:cNvSpPr>
          <p:nvPr>
            <p:ph type="sldNum" sz="quarter" idx="12"/>
          </p:nvPr>
        </p:nvSpPr>
        <p:spPr/>
        <p:txBody>
          <a:bodyPr/>
          <a:lstStyle/>
          <a:p>
            <a:fld id="{C8784B88-F3D9-6A4F-9660-1A0A1E561ED7}" type="slidenum">
              <a:rPr lang="en-US" smtClean="0"/>
              <a:t>11</a:t>
            </a:fld>
            <a:endParaRPr lang="en-US"/>
          </a:p>
        </p:txBody>
      </p:sp>
    </p:spTree>
    <p:extLst>
      <p:ext uri="{BB962C8B-B14F-4D97-AF65-F5344CB8AC3E}">
        <p14:creationId xmlns:p14="http://schemas.microsoft.com/office/powerpoint/2010/main" val="375351250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663B0D-044E-C7A5-EC5E-AFA2B97D65D9}"/>
              </a:ext>
            </a:extLst>
          </p:cNvPr>
          <p:cNvSpPr>
            <a:spLocks noGrp="1"/>
          </p:cNvSpPr>
          <p:nvPr>
            <p:ph type="title"/>
          </p:nvPr>
        </p:nvSpPr>
        <p:spPr>
          <a:xfrm>
            <a:off x="300790" y="972447"/>
            <a:ext cx="2447261" cy="4523807"/>
          </a:xfrm>
        </p:spPr>
        <p:txBody>
          <a:bodyPr>
            <a:normAutofit/>
          </a:bodyPr>
          <a:lstStyle/>
          <a:p>
            <a:r>
              <a:rPr lang="en-AU" sz="2800" dirty="0">
                <a:solidFill>
                  <a:schemeClr val="accent4">
                    <a:lumMod val="75000"/>
                  </a:schemeClr>
                </a:solidFill>
                <a:effectLst/>
                <a:latin typeface="Chalkboard" panose="03050602040202020205" pitchFamily="66" charset="77"/>
              </a:rPr>
              <a:t>‘The Qur’an </a:t>
            </a:r>
            <a:r>
              <a:rPr lang="en-AU" sz="2800" dirty="0">
                <a:solidFill>
                  <a:schemeClr val="accent4">
                    <a:lumMod val="75000"/>
                  </a:schemeClr>
                </a:solidFill>
                <a:effectLst/>
                <a:latin typeface="Chalkboard" panose="03050602040202020205" pitchFamily="66" charset="77"/>
                <a:ea typeface="Calibri" panose="020F0502020204030204" pitchFamily="34" charset="0"/>
                <a:cs typeface="Times New Roman" panose="02020603050405020304" pitchFamily="18" charset="0"/>
              </a:rPr>
              <a:t>existed</a:t>
            </a:r>
            <a:br>
              <a:rPr lang="en-AU" sz="2800" dirty="0">
                <a:solidFill>
                  <a:schemeClr val="accent4">
                    <a:lumMod val="75000"/>
                  </a:schemeClr>
                </a:solidFill>
                <a:effectLst/>
                <a:latin typeface="Chalkboard" panose="03050602040202020205" pitchFamily="66" charset="77"/>
                <a:ea typeface="Calibri" panose="020F0502020204030204" pitchFamily="34" charset="0"/>
                <a:cs typeface="Times New Roman" panose="02020603050405020304" pitchFamily="18" charset="0"/>
              </a:rPr>
            </a:br>
            <a:r>
              <a:rPr lang="en-AU" sz="2800" dirty="0">
                <a:solidFill>
                  <a:schemeClr val="accent4">
                    <a:lumMod val="75000"/>
                  </a:schemeClr>
                </a:solidFill>
                <a:effectLst/>
                <a:latin typeface="Chalkboard" panose="03050602040202020205" pitchFamily="66" charset="77"/>
                <a:ea typeface="Calibri" panose="020F0502020204030204" pitchFamily="34" charset="0"/>
                <a:cs typeface="Times New Roman" panose="02020603050405020304" pitchFamily="18" charset="0"/>
              </a:rPr>
              <a:t> in </a:t>
            </a:r>
            <a:br>
              <a:rPr lang="en-AU" sz="2800" dirty="0">
                <a:solidFill>
                  <a:schemeClr val="accent4">
                    <a:lumMod val="75000"/>
                  </a:schemeClr>
                </a:solidFill>
                <a:effectLst/>
                <a:latin typeface="Chalkboard" panose="03050602040202020205" pitchFamily="66" charset="77"/>
                <a:ea typeface="Calibri" panose="020F0502020204030204" pitchFamily="34" charset="0"/>
                <a:cs typeface="Times New Roman" panose="02020603050405020304" pitchFamily="18" charset="0"/>
              </a:rPr>
            </a:br>
            <a:r>
              <a:rPr lang="en-AU" sz="2800" dirty="0">
                <a:solidFill>
                  <a:schemeClr val="accent4">
                    <a:lumMod val="75000"/>
                  </a:schemeClr>
                </a:solidFill>
                <a:effectLst/>
                <a:latin typeface="Chalkboard" panose="03050602040202020205" pitchFamily="66" charset="77"/>
              </a:rPr>
              <a:t>written </a:t>
            </a:r>
            <a:br>
              <a:rPr lang="en-AU" sz="2800" dirty="0">
                <a:solidFill>
                  <a:schemeClr val="accent4">
                    <a:lumMod val="75000"/>
                  </a:schemeClr>
                </a:solidFill>
                <a:effectLst/>
                <a:latin typeface="Chalkboard" panose="03050602040202020205" pitchFamily="66" charset="77"/>
              </a:rPr>
            </a:br>
            <a:r>
              <a:rPr lang="en-AU" sz="2800" dirty="0">
                <a:solidFill>
                  <a:schemeClr val="accent4">
                    <a:lumMod val="75000"/>
                  </a:schemeClr>
                </a:solidFill>
                <a:effectLst/>
                <a:latin typeface="Chalkboard" panose="03050602040202020205" pitchFamily="66" charset="77"/>
              </a:rPr>
              <a:t>form</a:t>
            </a:r>
            <a:r>
              <a:rPr lang="en-AU" sz="2800" dirty="0">
                <a:solidFill>
                  <a:schemeClr val="accent4">
                    <a:lumMod val="75000"/>
                  </a:schemeClr>
                </a:solidFill>
                <a:latin typeface="Chalkboard" panose="03050602040202020205" pitchFamily="66" charset="77"/>
              </a:rPr>
              <a:t> </a:t>
            </a:r>
            <a:r>
              <a:rPr lang="en-AU" sz="2800" dirty="0">
                <a:solidFill>
                  <a:schemeClr val="accent4">
                    <a:lumMod val="75000"/>
                  </a:schemeClr>
                </a:solidFill>
                <a:effectLst/>
                <a:latin typeface="Chalkboard" panose="03050602040202020205" pitchFamily="66" charset="77"/>
              </a:rPr>
              <a:t>on </a:t>
            </a:r>
            <a:br>
              <a:rPr lang="en-AU" sz="2800" dirty="0">
                <a:solidFill>
                  <a:schemeClr val="accent4">
                    <a:lumMod val="75000"/>
                  </a:schemeClr>
                </a:solidFill>
                <a:effectLst/>
                <a:latin typeface="Chalkboard" panose="03050602040202020205" pitchFamily="66" charset="77"/>
              </a:rPr>
            </a:br>
            <a:r>
              <a:rPr lang="en-AU" sz="2800" dirty="0">
                <a:solidFill>
                  <a:schemeClr val="accent4">
                    <a:lumMod val="75000"/>
                  </a:schemeClr>
                </a:solidFill>
                <a:effectLst/>
                <a:latin typeface="Chalkboard" panose="03050602040202020205" pitchFamily="66" charset="77"/>
                <a:ea typeface="Calibri" panose="020F0502020204030204" pitchFamily="34" charset="0"/>
                <a:cs typeface="Times New Roman" panose="02020603050405020304" pitchFamily="18" charset="0"/>
              </a:rPr>
              <a:t>unattached portions</a:t>
            </a:r>
            <a:r>
              <a:rPr lang="en-AU" sz="2800" dirty="0">
                <a:solidFill>
                  <a:schemeClr val="accent4">
                    <a:lumMod val="75000"/>
                  </a:schemeClr>
                </a:solidFill>
                <a:effectLst/>
                <a:latin typeface="Chalkboard" panose="03050602040202020205" pitchFamily="66" charset="77"/>
              </a:rPr>
              <a:t> </a:t>
            </a:r>
            <a:br>
              <a:rPr lang="en-AU" sz="2800" dirty="0">
                <a:solidFill>
                  <a:schemeClr val="accent4">
                    <a:lumMod val="75000"/>
                  </a:schemeClr>
                </a:solidFill>
                <a:effectLst/>
                <a:latin typeface="Chalkboard" panose="03050602040202020205" pitchFamily="66" charset="77"/>
              </a:rPr>
            </a:br>
            <a:r>
              <a:rPr lang="en-AU" sz="2800" dirty="0">
                <a:solidFill>
                  <a:schemeClr val="accent4">
                    <a:lumMod val="75000"/>
                  </a:schemeClr>
                </a:solidFill>
                <a:effectLst/>
                <a:latin typeface="Chalkboard" panose="03050602040202020205" pitchFamily="66" charset="77"/>
              </a:rPr>
              <a:t>during the Prophet’s Lifetime</a:t>
            </a:r>
            <a:endParaRPr lang="en-US" sz="2800" dirty="0">
              <a:solidFill>
                <a:schemeClr val="accent4">
                  <a:lumMod val="75000"/>
                </a:schemeClr>
              </a:solidFill>
              <a:latin typeface="Chalkboard" panose="03050602040202020205" pitchFamily="66" charset="77"/>
            </a:endParaRPr>
          </a:p>
        </p:txBody>
      </p:sp>
      <p:sp>
        <p:nvSpPr>
          <p:cNvPr id="3" name="Content Placeholder 2">
            <a:extLst>
              <a:ext uri="{FF2B5EF4-FFF2-40B4-BE49-F238E27FC236}">
                <a16:creationId xmlns:a16="http://schemas.microsoft.com/office/drawing/2014/main" xmlns="" id="{36DBFDF3-2F10-A831-4072-EF403677CCDF}"/>
              </a:ext>
            </a:extLst>
          </p:cNvPr>
          <p:cNvSpPr>
            <a:spLocks noGrp="1"/>
          </p:cNvSpPr>
          <p:nvPr>
            <p:ph idx="1"/>
          </p:nvPr>
        </p:nvSpPr>
        <p:spPr>
          <a:xfrm>
            <a:off x="2310063" y="1846385"/>
            <a:ext cx="9581147" cy="4319336"/>
          </a:xfrm>
          <a:solidFill>
            <a:schemeClr val="accent4">
              <a:lumMod val="75000"/>
            </a:schemeClr>
          </a:solidFill>
          <a:ln>
            <a:solidFill>
              <a:schemeClr val="accent2">
                <a:lumMod val="75000"/>
              </a:schemeClr>
            </a:solidFill>
          </a:ln>
        </p:spPr>
        <p:txBody>
          <a:bodyPr>
            <a:noAutofit/>
          </a:bodyPr>
          <a:lstStyle/>
          <a:p>
            <a:pPr marL="0" indent="0">
              <a:buNone/>
            </a:pPr>
            <a:endParaRPr lang="en-AU" sz="2400" b="1" dirty="0">
              <a:solidFill>
                <a:schemeClr val="bg1"/>
              </a:solidFill>
              <a:latin typeface="Chalkboard" panose="03050602040202020205" pitchFamily="66" charset="77"/>
              <a:ea typeface="Calibri" panose="020F0502020204030204" pitchFamily="34" charset="0"/>
              <a:cs typeface="Times New Roman" panose="02020603050405020304" pitchFamily="18" charset="0"/>
            </a:endParaRPr>
          </a:p>
          <a:p>
            <a:r>
              <a:rPr lang="en-AU" sz="2400" b="1" dirty="0">
                <a:solidFill>
                  <a:schemeClr val="bg1"/>
                </a:solidFill>
                <a:latin typeface="Chalkboard" panose="03050602040202020205" pitchFamily="66" charset="77"/>
                <a:ea typeface="Calibri" panose="020F0502020204030204" pitchFamily="34" charset="0"/>
                <a:cs typeface="Times New Roman" panose="02020603050405020304" pitchFamily="18" charset="0"/>
              </a:rPr>
              <a:t>W</a:t>
            </a:r>
            <a:r>
              <a:rPr lang="en-AU" sz="2400" b="1" dirty="0">
                <a:solidFill>
                  <a:schemeClr val="bg1"/>
                </a:solidFill>
                <a:effectLst/>
                <a:latin typeface="Chalkboard" panose="03050602040202020205" pitchFamily="66" charset="77"/>
                <a:ea typeface="Calibri" panose="020F0502020204030204" pitchFamily="34" charset="0"/>
                <a:cs typeface="Times New Roman" panose="02020603050405020304" pitchFamily="18" charset="0"/>
              </a:rPr>
              <a:t>hen the Prophet</a:t>
            </a:r>
            <a:r>
              <a:rPr lang="ar" sz="2400" b="1" i="0" dirty="0">
                <a:solidFill>
                  <a:schemeClr val="bg1"/>
                </a:solidFill>
                <a:effectLst/>
                <a:latin typeface="Chalkboard" panose="03050602040202020205" pitchFamily="66" charset="77"/>
              </a:rPr>
              <a:t> ﷺ </a:t>
            </a:r>
            <a:r>
              <a:rPr lang="en-AU" sz="2400" b="1" dirty="0">
                <a:solidFill>
                  <a:schemeClr val="bg1"/>
                </a:solidFill>
                <a:effectLst/>
                <a:latin typeface="Chalkboard" panose="03050602040202020205" pitchFamily="66" charset="77"/>
                <a:ea typeface="Calibri" panose="020F0502020204030204" pitchFamily="34" charset="0"/>
                <a:cs typeface="Times New Roman" panose="02020603050405020304" pitchFamily="18" charset="0"/>
              </a:rPr>
              <a:t>passed away,</a:t>
            </a:r>
            <a:r>
              <a:rPr lang="en-AU" sz="2400" b="1" dirty="0">
                <a:solidFill>
                  <a:schemeClr val="bg1"/>
                </a:solidFill>
                <a:effectLst/>
                <a:latin typeface="Chalkboard" panose="03050602040202020205" pitchFamily="66" charset="77"/>
              </a:rPr>
              <a:t> in the year 632 CE</a:t>
            </a:r>
            <a:r>
              <a:rPr lang="en-AU" sz="2400" b="1" dirty="0">
                <a:solidFill>
                  <a:schemeClr val="bg1"/>
                </a:solidFill>
                <a:effectLst/>
                <a:latin typeface="Chalkboard" panose="03050602040202020205" pitchFamily="66" charset="77"/>
                <a:ea typeface="Calibri" panose="020F0502020204030204" pitchFamily="34" charset="0"/>
                <a:cs typeface="Times New Roman" panose="02020603050405020304" pitchFamily="18" charset="0"/>
              </a:rPr>
              <a:t> the entire Quran had been memorised by many of the Companions</a:t>
            </a:r>
            <a:r>
              <a:rPr lang="en-AU" sz="2400" b="1" dirty="0">
                <a:solidFill>
                  <a:schemeClr val="bg1"/>
                </a:solidFill>
                <a:latin typeface="Chalkboard" panose="03050602040202020205" pitchFamily="66" charset="77"/>
                <a:ea typeface="Calibri" panose="020F0502020204030204" pitchFamily="34" charset="0"/>
                <a:cs typeface="Times New Roman" panose="02020603050405020304" pitchFamily="18" charset="0"/>
              </a:rPr>
              <a:t>.</a:t>
            </a:r>
          </a:p>
          <a:p>
            <a:r>
              <a:rPr lang="en-AU" sz="2400" b="1" dirty="0">
                <a:solidFill>
                  <a:schemeClr val="bg1"/>
                </a:solidFill>
                <a:effectLst/>
                <a:latin typeface="Chalkboard" panose="03050602040202020205" pitchFamily="66" charset="77"/>
                <a:ea typeface="Calibri" panose="020F0502020204030204" pitchFamily="34" charset="0"/>
                <a:cs typeface="Times New Roman" panose="02020603050405020304" pitchFamily="18" charset="0"/>
              </a:rPr>
              <a:t> It existed in written form; it was scattered in unattached portions that were owned by different people, but it had not been compiled </a:t>
            </a:r>
            <a:r>
              <a:rPr lang="en-AU" sz="2400" b="1" dirty="0">
                <a:solidFill>
                  <a:schemeClr val="bg1"/>
                </a:solidFill>
                <a:effectLst/>
                <a:latin typeface="Chalkboard" panose="03050602040202020205" pitchFamily="66" charset="77"/>
              </a:rPr>
              <a:t>in one complete book</a:t>
            </a:r>
            <a:r>
              <a:rPr lang="en-AU" sz="2400" b="1" dirty="0">
                <a:solidFill>
                  <a:schemeClr val="bg1"/>
                </a:solidFill>
                <a:latin typeface="Chalkboard" panose="03050602040202020205" pitchFamily="66" charset="77"/>
                <a:cs typeface="Times New Roman" panose="02020603050405020304" pitchFamily="18" charset="0"/>
              </a:rPr>
              <a:t>.</a:t>
            </a:r>
            <a:endParaRPr lang="en-AU" sz="2400" dirty="0">
              <a:solidFill>
                <a:schemeClr val="bg1"/>
              </a:solidFill>
            </a:endParaRPr>
          </a:p>
          <a:p>
            <a:endParaRPr lang="en-US" sz="2400" dirty="0">
              <a:solidFill>
                <a:schemeClr val="bg1"/>
              </a:solidFill>
            </a:endParaRPr>
          </a:p>
        </p:txBody>
      </p:sp>
      <p:sp>
        <p:nvSpPr>
          <p:cNvPr id="4" name="Slide Number Placeholder 3">
            <a:extLst>
              <a:ext uri="{FF2B5EF4-FFF2-40B4-BE49-F238E27FC236}">
                <a16:creationId xmlns:a16="http://schemas.microsoft.com/office/drawing/2014/main" xmlns="" id="{5D874D2C-A60B-F9C1-63F9-8C3E7240F501}"/>
              </a:ext>
            </a:extLst>
          </p:cNvPr>
          <p:cNvSpPr>
            <a:spLocks noGrp="1"/>
          </p:cNvSpPr>
          <p:nvPr>
            <p:ph type="sldNum" sz="quarter" idx="12"/>
          </p:nvPr>
        </p:nvSpPr>
        <p:spPr/>
        <p:txBody>
          <a:bodyPr/>
          <a:lstStyle/>
          <a:p>
            <a:fld id="{C8784B88-F3D9-6A4F-9660-1A0A1E561ED7}" type="slidenum">
              <a:rPr lang="en-US" smtClean="0"/>
              <a:t>110</a:t>
            </a:fld>
            <a:endParaRPr lang="en-US"/>
          </a:p>
        </p:txBody>
      </p:sp>
    </p:spTree>
    <p:extLst>
      <p:ext uri="{BB962C8B-B14F-4D97-AF65-F5344CB8AC3E}">
        <p14:creationId xmlns:p14="http://schemas.microsoft.com/office/powerpoint/2010/main" val="107714463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xmlns="" id="{69F8C171-821C-C3A2-3673-494E57005327}"/>
              </a:ext>
            </a:extLst>
          </p:cNvPr>
          <p:cNvGraphicFramePr>
            <a:graphicFrameLocks noGrp="1"/>
          </p:cNvGraphicFramePr>
          <p:nvPr>
            <p:ph idx="1"/>
            <p:extLst>
              <p:ext uri="{D42A27DB-BD31-4B8C-83A1-F6EECF244321}">
                <p14:modId xmlns:p14="http://schemas.microsoft.com/office/powerpoint/2010/main" val="3596956603"/>
              </p:ext>
            </p:extLst>
          </p:nvPr>
        </p:nvGraphicFramePr>
        <p:xfrm>
          <a:off x="-1965386" y="1596044"/>
          <a:ext cx="14608942" cy="4931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A681F8E2-C2A3-849D-2D4D-02E922DDAAE8}"/>
              </a:ext>
            </a:extLst>
          </p:cNvPr>
          <p:cNvSpPr>
            <a:spLocks noGrp="1"/>
          </p:cNvSpPr>
          <p:nvPr>
            <p:ph type="sldNum" sz="quarter" idx="12"/>
          </p:nvPr>
        </p:nvSpPr>
        <p:spPr/>
        <p:txBody>
          <a:bodyPr/>
          <a:lstStyle/>
          <a:p>
            <a:fld id="{C8784B88-F3D9-6A4F-9660-1A0A1E561ED7}" type="slidenum">
              <a:rPr lang="en-US" smtClean="0"/>
              <a:t>111</a:t>
            </a:fld>
            <a:endParaRPr lang="en-US"/>
          </a:p>
        </p:txBody>
      </p:sp>
      <p:graphicFrame>
        <p:nvGraphicFramePr>
          <p:cNvPr id="9" name="Diagram 8">
            <a:extLst>
              <a:ext uri="{FF2B5EF4-FFF2-40B4-BE49-F238E27FC236}">
                <a16:creationId xmlns:a16="http://schemas.microsoft.com/office/drawing/2014/main" xmlns="" id="{63EC7EC1-3FE7-636D-6C0D-80D6271430F3}"/>
              </a:ext>
            </a:extLst>
          </p:cNvPr>
          <p:cNvGraphicFramePr/>
          <p:nvPr>
            <p:extLst>
              <p:ext uri="{D42A27DB-BD31-4B8C-83A1-F6EECF244321}">
                <p14:modId xmlns:p14="http://schemas.microsoft.com/office/powerpoint/2010/main" val="268019450"/>
              </p:ext>
            </p:extLst>
          </p:nvPr>
        </p:nvGraphicFramePr>
        <p:xfrm>
          <a:off x="1468244" y="0"/>
          <a:ext cx="9802268" cy="138571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9610404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9E05353-C8FC-846D-DB63-BFFBC3ADD98E}"/>
              </a:ext>
            </a:extLst>
          </p:cNvPr>
          <p:cNvSpPr>
            <a:spLocks noGrp="1"/>
          </p:cNvSpPr>
          <p:nvPr>
            <p:ph type="title"/>
          </p:nvPr>
        </p:nvSpPr>
        <p:spPr>
          <a:xfrm rot="21294503">
            <a:off x="-118216" y="314066"/>
            <a:ext cx="10515600" cy="1325563"/>
          </a:xfrm>
        </p:spPr>
        <p:txBody>
          <a:bodyPr/>
          <a:lstStyle/>
          <a:p>
            <a:r>
              <a:rPr lang="en-AU" dirty="0">
                <a:solidFill>
                  <a:schemeClr val="accent4">
                    <a:lumMod val="50000"/>
                  </a:schemeClr>
                </a:solidFill>
                <a:latin typeface="Trade Gothic Inline" panose="020B0504030203020204" pitchFamily="34" charset="0"/>
              </a:rPr>
              <a:t>The second Compilation /stage 2</a:t>
            </a:r>
            <a:endParaRPr lang="en-US" dirty="0">
              <a:solidFill>
                <a:schemeClr val="accent4">
                  <a:lumMod val="50000"/>
                </a:schemeClr>
              </a:solidFill>
              <a:latin typeface="Trade Gothic Inline" panose="020B0504030203020204" pitchFamily="34" charset="0"/>
            </a:endParaRPr>
          </a:p>
        </p:txBody>
      </p:sp>
      <p:graphicFrame>
        <p:nvGraphicFramePr>
          <p:cNvPr id="6" name="Content Placeholder 5">
            <a:extLst>
              <a:ext uri="{FF2B5EF4-FFF2-40B4-BE49-F238E27FC236}">
                <a16:creationId xmlns:a16="http://schemas.microsoft.com/office/drawing/2014/main" xmlns="" id="{A02C7D17-E519-30EE-8575-4819D7648048}"/>
              </a:ext>
            </a:extLst>
          </p:cNvPr>
          <p:cNvGraphicFramePr>
            <a:graphicFrameLocks noGrp="1"/>
          </p:cNvGraphicFramePr>
          <p:nvPr>
            <p:ph idx="1"/>
            <p:extLst>
              <p:ext uri="{D42A27DB-BD31-4B8C-83A1-F6EECF244321}">
                <p14:modId xmlns:p14="http://schemas.microsoft.com/office/powerpoint/2010/main" val="819376506"/>
              </p:ext>
            </p:extLst>
          </p:nvPr>
        </p:nvGraphicFramePr>
        <p:xfrm>
          <a:off x="-156290" y="-66958"/>
          <a:ext cx="12173806" cy="65947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ADEB6172-37A2-CD84-2291-5AC19C2EE065}"/>
              </a:ext>
            </a:extLst>
          </p:cNvPr>
          <p:cNvSpPr>
            <a:spLocks noGrp="1"/>
          </p:cNvSpPr>
          <p:nvPr>
            <p:ph type="sldNum" sz="quarter" idx="12"/>
          </p:nvPr>
        </p:nvSpPr>
        <p:spPr/>
        <p:txBody>
          <a:bodyPr/>
          <a:lstStyle/>
          <a:p>
            <a:fld id="{C8784B88-F3D9-6A4F-9660-1A0A1E561ED7}" type="slidenum">
              <a:rPr lang="en-US" smtClean="0"/>
              <a:t>112</a:t>
            </a:fld>
            <a:endParaRPr lang="en-US"/>
          </a:p>
        </p:txBody>
      </p:sp>
    </p:spTree>
    <p:extLst>
      <p:ext uri="{BB962C8B-B14F-4D97-AF65-F5344CB8AC3E}">
        <p14:creationId xmlns:p14="http://schemas.microsoft.com/office/powerpoint/2010/main" val="30815881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B29DD87-03DF-3F45-146F-EA352056D1F1}"/>
              </a:ext>
            </a:extLst>
          </p:cNvPr>
          <p:cNvSpPr>
            <a:spLocks noGrp="1"/>
          </p:cNvSpPr>
          <p:nvPr>
            <p:ph type="title"/>
          </p:nvPr>
        </p:nvSpPr>
        <p:spPr>
          <a:xfrm>
            <a:off x="9230794" y="1769290"/>
            <a:ext cx="2961206" cy="4836943"/>
          </a:xfrm>
          <a:ln>
            <a:noFill/>
          </a:ln>
        </p:spPr>
        <p:txBody>
          <a:bodyPr anchor="t">
            <a:noAutofit/>
          </a:bodyPr>
          <a:lstStyle/>
          <a:p>
            <a:pPr algn="ctr"/>
            <a: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The compilation </a:t>
            </a:r>
            <a:b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br>
            <a: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of the Quran into </a:t>
            </a:r>
            <a:b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br>
            <a: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a book form during the Caliphate </a:t>
            </a:r>
            <a:b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br>
            <a: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of </a:t>
            </a:r>
            <a:b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br>
            <a:r>
              <a:rPr lang="en-GB" sz="3600" i="1"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Abu</a:t>
            </a:r>
            <a:r>
              <a:rPr lang="en-GB" sz="3600"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 </a:t>
            </a:r>
            <a:r>
              <a:rPr lang="en-GB" sz="3600" i="1" dirty="0">
                <a:solidFill>
                  <a:schemeClr val="accent2">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Bakar</a:t>
            </a:r>
            <a:endParaRPr lang="en-US" sz="3600" dirty="0">
              <a:solidFill>
                <a:schemeClr val="accent2">
                  <a:lumMod val="50000"/>
                </a:schemeClr>
              </a:solidFill>
              <a:latin typeface="Apple Chancery" panose="03020702040506060504" pitchFamily="66" charset="-79"/>
              <a:cs typeface="Apple Chancery" panose="03020702040506060504" pitchFamily="66" charset="-79"/>
            </a:endParaRPr>
          </a:p>
        </p:txBody>
      </p:sp>
      <p:graphicFrame>
        <p:nvGraphicFramePr>
          <p:cNvPr id="7" name="Content Placeholder 6">
            <a:extLst>
              <a:ext uri="{FF2B5EF4-FFF2-40B4-BE49-F238E27FC236}">
                <a16:creationId xmlns:a16="http://schemas.microsoft.com/office/drawing/2014/main" xmlns="" id="{E869AB0A-A9D1-AAC9-4773-68ABCE8A9C1B}"/>
              </a:ext>
            </a:extLst>
          </p:cNvPr>
          <p:cNvGraphicFramePr>
            <a:graphicFrameLocks noGrp="1"/>
          </p:cNvGraphicFramePr>
          <p:nvPr>
            <p:ph idx="1"/>
            <p:extLst>
              <p:ext uri="{D42A27DB-BD31-4B8C-83A1-F6EECF244321}">
                <p14:modId xmlns:p14="http://schemas.microsoft.com/office/powerpoint/2010/main" val="2226358937"/>
              </p:ext>
            </p:extLst>
          </p:nvPr>
        </p:nvGraphicFramePr>
        <p:xfrm>
          <a:off x="-3614057" y="136525"/>
          <a:ext cx="14967857" cy="63382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921F370E-6160-B4EB-5233-43E09FBFD06D}"/>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113</a:t>
            </a:fld>
            <a:endParaRPr lang="en-US">
              <a:solidFill>
                <a:schemeClr val="tx1">
                  <a:lumMod val="50000"/>
                  <a:lumOff val="50000"/>
                </a:schemeClr>
              </a:solidFill>
            </a:endParaRPr>
          </a:p>
        </p:txBody>
      </p:sp>
      <p:grpSp>
        <p:nvGrpSpPr>
          <p:cNvPr id="9" name="Group 8">
            <a:extLst>
              <a:ext uri="{FF2B5EF4-FFF2-40B4-BE49-F238E27FC236}">
                <a16:creationId xmlns:a16="http://schemas.microsoft.com/office/drawing/2014/main" xmlns="" id="{62EF589D-1946-AC37-0BAA-9A9E3E5E71A7}"/>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025" y="6737718"/>
            <a:ext cx="12207200" cy="123363"/>
            <a:chOff x="-5025" y="6737718"/>
            <a:chExt cx="12207200" cy="123363"/>
          </a:xfrm>
        </p:grpSpPr>
        <p:sp>
          <p:nvSpPr>
            <p:cNvPr id="10" name="Rectangle 9">
              <a:extLst>
                <a:ext uri="{FF2B5EF4-FFF2-40B4-BE49-F238E27FC236}">
                  <a16:creationId xmlns:a16="http://schemas.microsoft.com/office/drawing/2014/main" xmlns="" id="{CD888693-6C18-882C-73B2-7F2C4E4E062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xmlns="" id="{88ACC3AC-8A38-9C97-5A5E-4F5F4772CDB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TextBox 7">
            <a:extLst>
              <a:ext uri="{FF2B5EF4-FFF2-40B4-BE49-F238E27FC236}">
                <a16:creationId xmlns:a16="http://schemas.microsoft.com/office/drawing/2014/main" xmlns="" id="{75452455-A9AD-DAFD-3B65-56D09BAF405E}"/>
              </a:ext>
            </a:extLst>
          </p:cNvPr>
          <p:cNvSpPr txBox="1"/>
          <p:nvPr/>
        </p:nvSpPr>
        <p:spPr>
          <a:xfrm>
            <a:off x="669757" y="1320478"/>
            <a:ext cx="2113004" cy="3970318"/>
          </a:xfrm>
          <a:prstGeom prst="rect">
            <a:avLst/>
          </a:prstGeom>
          <a:noFill/>
          <a:ln>
            <a:noFill/>
          </a:ln>
        </p:spPr>
        <p:txBody>
          <a:bodyPr wrap="square" rtlCol="0">
            <a:spAutoFit/>
          </a:bodyPr>
          <a:lstStyle/>
          <a:p>
            <a:pPr lvl="0"/>
            <a:r>
              <a:rPr lang="en-AU" sz="2800" b="1" dirty="0">
                <a:solidFill>
                  <a:schemeClr val="accent1">
                    <a:lumMod val="75000"/>
                  </a:schemeClr>
                </a:solidFill>
                <a:latin typeface="Monotype Corsiva" panose="03010101010201010101" pitchFamily="66" charset="0"/>
                <a:ea typeface="Batang" panose="02030600000101010101" pitchFamily="18" charset="-127"/>
              </a:rPr>
              <a:t>Umar ibn al-Khattab realized the danger that the Quran would be lost to future generations of Muslims.</a:t>
            </a:r>
            <a:endParaRPr lang="en-GB" sz="2800" dirty="0">
              <a:solidFill>
                <a:schemeClr val="accent1">
                  <a:lumMod val="75000"/>
                </a:schemeClr>
              </a:solidFill>
              <a:latin typeface="Monotype Corsiva" panose="03010101010201010101" pitchFamily="66" charset="0"/>
            </a:endParaRPr>
          </a:p>
        </p:txBody>
      </p:sp>
    </p:spTree>
    <p:extLst>
      <p:ext uri="{BB962C8B-B14F-4D97-AF65-F5344CB8AC3E}">
        <p14:creationId xmlns:p14="http://schemas.microsoft.com/office/powerpoint/2010/main" val="249980567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xmlns="" id="{35E2647D-743F-240C-183F-35C95CD4F601}"/>
              </a:ext>
            </a:extLst>
          </p:cNvPr>
          <p:cNvGraphicFramePr/>
          <p:nvPr>
            <p:extLst>
              <p:ext uri="{D42A27DB-BD31-4B8C-83A1-F6EECF244321}">
                <p14:modId xmlns:p14="http://schemas.microsoft.com/office/powerpoint/2010/main" val="1360518594"/>
              </p:ext>
            </p:extLst>
          </p:nvPr>
        </p:nvGraphicFramePr>
        <p:xfrm>
          <a:off x="-817418" y="-528638"/>
          <a:ext cx="10799618" cy="33089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xmlns="" id="{94DABD18-F299-38CA-6FA0-3A2481110990}"/>
              </a:ext>
            </a:extLst>
          </p:cNvPr>
          <p:cNvGraphicFramePr>
            <a:graphicFrameLocks noGrp="1"/>
          </p:cNvGraphicFramePr>
          <p:nvPr>
            <p:ph idx="1"/>
            <p:extLst>
              <p:ext uri="{D42A27DB-BD31-4B8C-83A1-F6EECF244321}">
                <p14:modId xmlns:p14="http://schemas.microsoft.com/office/powerpoint/2010/main" val="3697009445"/>
              </p:ext>
            </p:extLst>
          </p:nvPr>
        </p:nvGraphicFramePr>
        <p:xfrm>
          <a:off x="-1948295" y="1125860"/>
          <a:ext cx="15336982" cy="516774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lide Number Placeholder 3">
            <a:extLst>
              <a:ext uri="{FF2B5EF4-FFF2-40B4-BE49-F238E27FC236}">
                <a16:creationId xmlns:a16="http://schemas.microsoft.com/office/drawing/2014/main" xmlns="" id="{75CD9B66-0FF4-86A0-96B0-C54F7B6E1B38}"/>
              </a:ext>
            </a:extLst>
          </p:cNvPr>
          <p:cNvSpPr>
            <a:spLocks noGrp="1"/>
          </p:cNvSpPr>
          <p:nvPr>
            <p:ph type="sldNum" sz="quarter" idx="12"/>
          </p:nvPr>
        </p:nvSpPr>
        <p:spPr/>
        <p:txBody>
          <a:bodyPr/>
          <a:lstStyle/>
          <a:p>
            <a:fld id="{C8784B88-F3D9-6A4F-9660-1A0A1E561ED7}" type="slidenum">
              <a:rPr lang="en-US" smtClean="0">
                <a:solidFill>
                  <a:srgbClr val="0070C0"/>
                </a:solidFill>
              </a:rPr>
              <a:t>114</a:t>
            </a:fld>
            <a:endParaRPr lang="en-US">
              <a:solidFill>
                <a:srgbClr val="0070C0"/>
              </a:solidFill>
            </a:endParaRPr>
          </a:p>
        </p:txBody>
      </p:sp>
    </p:spTree>
    <p:extLst>
      <p:ext uri="{BB962C8B-B14F-4D97-AF65-F5344CB8AC3E}">
        <p14:creationId xmlns:p14="http://schemas.microsoft.com/office/powerpoint/2010/main" val="328012397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3DA4CC-01CC-B0B6-8E6C-EA26CAFD38FF}"/>
              </a:ext>
            </a:extLst>
          </p:cNvPr>
          <p:cNvSpPr>
            <a:spLocks noGrp="1"/>
          </p:cNvSpPr>
          <p:nvPr>
            <p:ph type="title"/>
          </p:nvPr>
        </p:nvSpPr>
        <p:spPr>
          <a:xfrm>
            <a:off x="180109" y="204814"/>
            <a:ext cx="11291455" cy="1325563"/>
          </a:xfrm>
        </p:spPr>
        <p:txBody>
          <a:bodyPr>
            <a:noAutofit/>
          </a:bodyPr>
          <a:lstStyle/>
          <a:p>
            <a:r>
              <a:rPr lang="en-AU" sz="2800" b="0" dirty="0">
                <a:solidFill>
                  <a:srgbClr val="C00000"/>
                </a:solidFill>
                <a:effectLst/>
                <a:latin typeface="Algerian" pitchFamily="82" charset="77"/>
              </a:rPr>
              <a:t>Reasons for Choosing Zaid ibn Thabit </a:t>
            </a:r>
            <a:br>
              <a:rPr lang="en-AU" sz="2800" b="0" dirty="0">
                <a:solidFill>
                  <a:srgbClr val="C00000"/>
                </a:solidFill>
                <a:effectLst/>
                <a:latin typeface="Algerian" pitchFamily="82" charset="77"/>
              </a:rPr>
            </a:br>
            <a:r>
              <a:rPr lang="en-AU" sz="2800" b="0" dirty="0">
                <a:solidFill>
                  <a:srgbClr val="C00000"/>
                </a:solidFill>
                <a:effectLst/>
                <a:latin typeface="Algerian" pitchFamily="82" charset="77"/>
              </a:rPr>
              <a:t>for the Collection of the Quran</a:t>
            </a:r>
            <a:endParaRPr lang="en-US" sz="2800" b="0" dirty="0">
              <a:solidFill>
                <a:srgbClr val="C00000"/>
              </a:solidFill>
              <a:latin typeface="Algerian" pitchFamily="82" charset="77"/>
            </a:endParaRPr>
          </a:p>
        </p:txBody>
      </p:sp>
      <p:sp>
        <p:nvSpPr>
          <p:cNvPr id="3" name="Content Placeholder 2">
            <a:extLst>
              <a:ext uri="{FF2B5EF4-FFF2-40B4-BE49-F238E27FC236}">
                <a16:creationId xmlns:a16="http://schemas.microsoft.com/office/drawing/2014/main" xmlns="" id="{2D9D4528-B2DA-649C-E12A-D9970CE16324}"/>
              </a:ext>
            </a:extLst>
          </p:cNvPr>
          <p:cNvSpPr>
            <a:spLocks noGrp="1"/>
          </p:cNvSpPr>
          <p:nvPr>
            <p:ph idx="1"/>
          </p:nvPr>
        </p:nvSpPr>
        <p:spPr>
          <a:xfrm>
            <a:off x="-38938" y="1474959"/>
            <a:ext cx="12269876" cy="5052847"/>
          </a:xfrm>
          <a:solidFill>
            <a:schemeClr val="accent6">
              <a:lumMod val="20000"/>
              <a:lumOff val="80000"/>
            </a:schemeClr>
          </a:solidFill>
          <a:ln>
            <a:solidFill>
              <a:schemeClr val="tx1"/>
            </a:solidFill>
          </a:ln>
        </p:spPr>
        <p:txBody>
          <a:bodyPr>
            <a:noAutofit/>
          </a:bodyPr>
          <a:lstStyle/>
          <a:p>
            <a:pPr>
              <a:buFont typeface="Wingdings" pitchFamily="2" charset="2"/>
              <a:buChar char="Ø"/>
            </a:pPr>
            <a:r>
              <a:rPr lang="en-AU" sz="1800" b="1" dirty="0">
                <a:effectLst/>
                <a:latin typeface="Chalkboard" panose="03050602040202020205" pitchFamily="66" charset="77"/>
                <a:ea typeface="Batang" panose="02030600000101010101" pitchFamily="18" charset="-127"/>
                <a:cs typeface="AL BAYAN PLAIN" pitchFamily="2" charset="-78"/>
              </a:rPr>
              <a:t>Zaid was among the few Companions at the time of the Prophet </a:t>
            </a:r>
            <a:r>
              <a:rPr lang="ar" sz="1800" b="1" i="0" dirty="0">
                <a:effectLst/>
                <a:latin typeface="Chalkboard" panose="03050602040202020205" pitchFamily="66" charset="77"/>
              </a:rPr>
              <a:t>ﷺ </a:t>
            </a:r>
            <a:r>
              <a:rPr lang="en-AU" sz="1800" b="1" dirty="0">
                <a:effectLst/>
                <a:latin typeface="Chalkboard" panose="03050602040202020205" pitchFamily="66" charset="77"/>
                <a:ea typeface="Batang" panose="02030600000101010101" pitchFamily="18" charset="-127"/>
                <a:cs typeface="AL BAYAN PLAIN" pitchFamily="2" charset="-78"/>
              </a:rPr>
              <a:t>who memorised the whole of the Quran and was reciting it very well. He </a:t>
            </a:r>
            <a:r>
              <a:rPr lang="ar" sz="1800" b="1" i="0" dirty="0">
                <a:effectLst/>
                <a:latin typeface="Chalkboard" panose="03050602040202020205" pitchFamily="66" charset="77"/>
              </a:rPr>
              <a:t>ﷺ </a:t>
            </a:r>
            <a:r>
              <a:rPr lang="en-AU" sz="1800" b="1" dirty="0">
                <a:effectLst/>
                <a:latin typeface="Chalkboard" panose="03050602040202020205" pitchFamily="66" charset="77"/>
                <a:ea typeface="Batang" panose="02030600000101010101" pitchFamily="18" charset="-127"/>
                <a:cs typeface="AL BAYAN PLAIN" pitchFamily="2" charset="-78"/>
              </a:rPr>
              <a:t>gave him the flag of Banī </a:t>
            </a:r>
            <a:r>
              <a:rPr lang="en-AU" sz="1800" b="1" dirty="0" err="1">
                <a:effectLst/>
                <a:latin typeface="Chalkboard" panose="03050602040202020205" pitchFamily="66" charset="77"/>
                <a:ea typeface="Batang" panose="02030600000101010101" pitchFamily="18" charset="-127"/>
                <a:cs typeface="AL BAYAN PLAIN" pitchFamily="2" charset="-78"/>
              </a:rPr>
              <a:t>Najār</a:t>
            </a:r>
            <a:r>
              <a:rPr lang="en-AU" sz="1800" b="1" dirty="0">
                <a:effectLst/>
                <a:latin typeface="Chalkboard" panose="03050602040202020205" pitchFamily="66" charset="77"/>
                <a:ea typeface="Batang" panose="02030600000101010101" pitchFamily="18" charset="-127"/>
                <a:cs typeface="AL BAYAN PLAIN" pitchFamily="2" charset="-78"/>
              </a:rPr>
              <a:t> in the battle of Tabuk and said, ‘Zayd is the best who knows and memorises the Quran. </a:t>
            </a:r>
            <a:endParaRPr lang="en-AU" sz="1800" b="1" dirty="0">
              <a:latin typeface="Chalkboard" panose="03050602040202020205" pitchFamily="66" charset="77"/>
              <a:ea typeface="Batang" panose="02030600000101010101" pitchFamily="18" charset="-127"/>
              <a:cs typeface="Al Bayan Plain" pitchFamily="2" charset="-78"/>
            </a:endParaRPr>
          </a:p>
          <a:p>
            <a:pPr>
              <a:buFont typeface="Wingdings" pitchFamily="2" charset="2"/>
              <a:buChar char="Ø"/>
            </a:pPr>
            <a:r>
              <a:rPr lang="en-AU" sz="1800" b="1" dirty="0">
                <a:effectLst/>
                <a:latin typeface="Chalkboard" panose="03050602040202020205" pitchFamily="66" charset="77"/>
                <a:ea typeface="Batang" panose="02030600000101010101" pitchFamily="18" charset="-127"/>
                <a:cs typeface="AL BAYAN PLAIN" pitchFamily="2" charset="-78"/>
              </a:rPr>
              <a:t>He was present  with the Prophet </a:t>
            </a:r>
            <a:r>
              <a:rPr lang="ar" sz="1800" b="1" i="0" dirty="0">
                <a:effectLst/>
                <a:latin typeface="Chalkboard" panose="03050602040202020205" pitchFamily="66" charset="77"/>
              </a:rPr>
              <a:t>ﷺ </a:t>
            </a:r>
            <a:r>
              <a:rPr lang="en-AU" sz="1800" b="1" dirty="0">
                <a:effectLst/>
                <a:latin typeface="Chalkboard" panose="03050602040202020205" pitchFamily="66" charset="77"/>
                <a:ea typeface="Batang" panose="02030600000101010101" pitchFamily="18" charset="-127"/>
                <a:cs typeface="AL BAYAN PLAIN" pitchFamily="2" charset="-78"/>
              </a:rPr>
              <a:t>during the last joint recitation of the Quran with the angel Gabriel during the Ramadan nights (also with other Companions present). </a:t>
            </a:r>
            <a:endParaRPr lang="en-AU" sz="1800" b="1" dirty="0">
              <a:latin typeface="Chalkboard" panose="03050602040202020205" pitchFamily="66" charset="77"/>
              <a:ea typeface="Batang" panose="02030600000101010101" pitchFamily="18" charset="-127"/>
              <a:cs typeface="Al Bayan Plain" pitchFamily="2" charset="-78"/>
            </a:endParaRPr>
          </a:p>
          <a:p>
            <a:pPr>
              <a:buFont typeface="Wingdings" pitchFamily="2" charset="2"/>
              <a:buChar char="Ø"/>
            </a:pPr>
            <a:r>
              <a:rPr lang="en-AU" sz="1800" b="1" dirty="0">
                <a:effectLst/>
                <a:latin typeface="Chalkboard" panose="03050602040202020205" pitchFamily="66" charset="77"/>
                <a:ea typeface="Batang" panose="02030600000101010101" pitchFamily="18" charset="-127"/>
                <a:cs typeface="AL BAYAN PLAIN" pitchFamily="2" charset="-78"/>
              </a:rPr>
              <a:t>He was young and very intelligent. The Prophet </a:t>
            </a:r>
            <a:r>
              <a:rPr lang="ar" sz="1800" b="1" i="0" dirty="0">
                <a:effectLst/>
                <a:latin typeface="Chalkboard" panose="03050602040202020205" pitchFamily="66" charset="77"/>
              </a:rPr>
              <a:t>ﷺ </a:t>
            </a:r>
            <a:r>
              <a:rPr lang="en-AU" sz="1800" b="1" dirty="0">
                <a:effectLst/>
                <a:latin typeface="Chalkboard" panose="03050602040202020205" pitchFamily="66" charset="77"/>
                <a:ea typeface="Batang" panose="02030600000101010101" pitchFamily="18" charset="-127"/>
                <a:cs typeface="AL BAYAN PLAIN" pitchFamily="2" charset="-78"/>
              </a:rPr>
              <a:t>admired these features &amp; assigned him as the controller of his written communications and  asked him to learn Hebrew’. And he did learn Hebrew in 17 days. </a:t>
            </a:r>
            <a:endParaRPr lang="en-AU" sz="1800" b="1" dirty="0">
              <a:latin typeface="Chalkboard" panose="03050602040202020205" pitchFamily="66" charset="77"/>
              <a:ea typeface="Batang" panose="02030600000101010101" pitchFamily="18" charset="-127"/>
              <a:cs typeface="AL BAYAN PLAIN" pitchFamily="2" charset="-78"/>
            </a:endParaRPr>
          </a:p>
          <a:p>
            <a:pPr>
              <a:buFont typeface="Wingdings" pitchFamily="2" charset="2"/>
              <a:buChar char="Ø"/>
            </a:pPr>
            <a:r>
              <a:rPr lang="en-AU" sz="1800" b="1" dirty="0">
                <a:effectLst/>
                <a:latin typeface="Chalkboard" panose="03050602040202020205" pitchFamily="66" charset="77"/>
                <a:ea typeface="Batang" panose="02030600000101010101" pitchFamily="18" charset="-127"/>
                <a:cs typeface="AL BAYAN PLAIN" pitchFamily="2" charset="-78"/>
              </a:rPr>
              <a:t>Zaid was trusted by all people. He was one of the main scribes of the Prophet </a:t>
            </a:r>
            <a:r>
              <a:rPr lang="ar" sz="1800" b="1" i="0" dirty="0">
                <a:effectLst/>
                <a:latin typeface="Chalkboard" panose="03050602040202020205" pitchFamily="66" charset="77"/>
              </a:rPr>
              <a:t>ﷺ </a:t>
            </a:r>
            <a:r>
              <a:rPr lang="en-AU" sz="1800" b="1" dirty="0">
                <a:effectLst/>
                <a:latin typeface="Chalkboard" panose="03050602040202020205" pitchFamily="66" charset="77"/>
                <a:ea typeface="Batang" panose="02030600000101010101" pitchFamily="18" charset="-127"/>
                <a:cs typeface="AL BAYAN PLAIN" pitchFamily="2" charset="-78"/>
              </a:rPr>
              <a:t>and his writing was very accomplished. </a:t>
            </a:r>
            <a:endParaRPr lang="en-AU" sz="1800" b="1" dirty="0">
              <a:latin typeface="Chalkboard" panose="03050602040202020205" pitchFamily="66" charset="77"/>
              <a:ea typeface="Batang" panose="02030600000101010101" pitchFamily="18" charset="-127"/>
              <a:cs typeface="Al Bayan Plain" pitchFamily="2" charset="-78"/>
            </a:endParaRPr>
          </a:p>
          <a:p>
            <a:pPr>
              <a:buFont typeface="Wingdings" pitchFamily="2" charset="2"/>
              <a:buChar char="Ø"/>
            </a:pPr>
            <a:r>
              <a:rPr lang="en-AU" sz="1800" b="1" dirty="0">
                <a:effectLst/>
                <a:latin typeface="Chalkboard" panose="03050602040202020205" pitchFamily="66" charset="77"/>
                <a:ea typeface="Batang" panose="02030600000101010101" pitchFamily="18" charset="-127"/>
                <a:cs typeface="AL BAYAN PLAIN" pitchFamily="2" charset="-78"/>
              </a:rPr>
              <a:t>He was also a neighbour of the Prophet </a:t>
            </a:r>
            <a:r>
              <a:rPr lang="ar" sz="1800" b="1" i="0" dirty="0">
                <a:effectLst/>
                <a:latin typeface="Chalkboard" panose="03050602040202020205" pitchFamily="66" charset="77"/>
              </a:rPr>
              <a:t>ﷺ </a:t>
            </a:r>
            <a:r>
              <a:rPr lang="en-AU" sz="1800" b="1" dirty="0">
                <a:effectLst/>
                <a:latin typeface="Chalkboard" panose="03050602040202020205" pitchFamily="66" charset="77"/>
                <a:ea typeface="Batang" panose="02030600000101010101" pitchFamily="18" charset="-127"/>
                <a:cs typeface="AL BAYAN PLAIN" pitchFamily="2" charset="-78"/>
              </a:rPr>
              <a:t>in Medina and, as such, had the opportunity to learn directly from him.</a:t>
            </a:r>
            <a:endParaRPr lang="en-AU" sz="1800" b="1" dirty="0">
              <a:latin typeface="Chalkboard" panose="03050602040202020205" pitchFamily="66" charset="77"/>
              <a:ea typeface="Batang" panose="02030600000101010101" pitchFamily="18" charset="-127"/>
              <a:cs typeface="Al Bayan Plain" pitchFamily="2" charset="-78"/>
            </a:endParaRPr>
          </a:p>
        </p:txBody>
      </p:sp>
      <p:sp>
        <p:nvSpPr>
          <p:cNvPr id="4" name="Slide Number Placeholder 3">
            <a:extLst>
              <a:ext uri="{FF2B5EF4-FFF2-40B4-BE49-F238E27FC236}">
                <a16:creationId xmlns:a16="http://schemas.microsoft.com/office/drawing/2014/main" xmlns="" id="{C43EC89D-DB34-B256-2FF2-83BEAB46B74E}"/>
              </a:ext>
            </a:extLst>
          </p:cNvPr>
          <p:cNvSpPr>
            <a:spLocks noGrp="1"/>
          </p:cNvSpPr>
          <p:nvPr>
            <p:ph type="sldNum" sz="quarter" idx="12"/>
          </p:nvPr>
        </p:nvSpPr>
        <p:spPr/>
        <p:txBody>
          <a:bodyPr/>
          <a:lstStyle/>
          <a:p>
            <a:fld id="{C8784B88-F3D9-6A4F-9660-1A0A1E561ED7}" type="slidenum">
              <a:rPr lang="en-US" smtClean="0"/>
              <a:t>115</a:t>
            </a:fld>
            <a:endParaRPr lang="en-US"/>
          </a:p>
        </p:txBody>
      </p:sp>
    </p:spTree>
    <p:extLst>
      <p:ext uri="{BB962C8B-B14F-4D97-AF65-F5344CB8AC3E}">
        <p14:creationId xmlns:p14="http://schemas.microsoft.com/office/powerpoint/2010/main" val="314339214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E4C7B8-56DB-13BA-2C88-E515DA4C7B44}"/>
              </a:ext>
            </a:extLst>
          </p:cNvPr>
          <p:cNvSpPr>
            <a:spLocks noGrp="1"/>
          </p:cNvSpPr>
          <p:nvPr>
            <p:ph type="title"/>
          </p:nvPr>
        </p:nvSpPr>
        <p:spPr>
          <a:xfrm>
            <a:off x="1421991" y="230103"/>
            <a:ext cx="9100432" cy="678779"/>
          </a:xfrm>
          <a:ln>
            <a:solidFill>
              <a:srgbClr val="C00000"/>
            </a:solidFill>
          </a:ln>
        </p:spPr>
        <p:txBody>
          <a:bodyPr anchor="b">
            <a:noAutofit/>
          </a:bodyPr>
          <a:lstStyle/>
          <a:p>
            <a:r>
              <a:rPr lang="en-AU" sz="3200" b="1" dirty="0">
                <a:solidFill>
                  <a:schemeClr val="accent1">
                    <a:lumMod val="75000"/>
                  </a:schemeClr>
                </a:solidFill>
                <a:effectLst/>
                <a:latin typeface="APPLE CHANCERY" panose="03020702040506060504" pitchFamily="66" charset="-79"/>
                <a:cs typeface="APPLE CHANCERY" panose="03020702040506060504" pitchFamily="66" charset="-79"/>
              </a:rPr>
              <a:t/>
            </a:r>
            <a:br>
              <a:rPr lang="en-AU" sz="3200" b="1" dirty="0">
                <a:solidFill>
                  <a:schemeClr val="accent1">
                    <a:lumMod val="75000"/>
                  </a:schemeClr>
                </a:solidFill>
                <a:effectLst/>
                <a:latin typeface="APPLE CHANCERY" panose="03020702040506060504" pitchFamily="66" charset="-79"/>
                <a:cs typeface="APPLE CHANCERY" panose="03020702040506060504" pitchFamily="66" charset="-79"/>
              </a:rPr>
            </a:br>
            <a:r>
              <a:rPr lang="en-AU" sz="3200" b="1" dirty="0">
                <a:solidFill>
                  <a:schemeClr val="accent1">
                    <a:lumMod val="75000"/>
                  </a:schemeClr>
                </a:solidFill>
                <a:effectLst/>
                <a:latin typeface="APPLE CHANCERY" panose="03020702040506060504" pitchFamily="66" charset="-79"/>
                <a:cs typeface="APPLE CHANCERY" panose="03020702040506060504" pitchFamily="66" charset="-79"/>
              </a:rPr>
              <a:t/>
            </a:r>
            <a:br>
              <a:rPr lang="en-AU" sz="3200" b="1" dirty="0">
                <a:solidFill>
                  <a:schemeClr val="accent1">
                    <a:lumMod val="75000"/>
                  </a:schemeClr>
                </a:solidFill>
                <a:effectLst/>
                <a:latin typeface="APPLE CHANCERY" panose="03020702040506060504" pitchFamily="66" charset="-79"/>
                <a:cs typeface="APPLE CHANCERY" panose="03020702040506060504" pitchFamily="66" charset="-79"/>
              </a:rPr>
            </a:br>
            <a:r>
              <a:rPr lang="en-AU" sz="3200" b="1" dirty="0">
                <a:solidFill>
                  <a:schemeClr val="accent1">
                    <a:lumMod val="75000"/>
                  </a:schemeClr>
                </a:solidFill>
                <a:effectLst/>
                <a:latin typeface="APPLE CHANCERY" panose="03020702040506060504" pitchFamily="66" charset="-79"/>
                <a:cs typeface="APPLE CHANCERY" panose="03020702040506060504" pitchFamily="66" charset="-79"/>
              </a:rPr>
              <a:t/>
            </a:r>
            <a:br>
              <a:rPr lang="en-AU" sz="3200" b="1" dirty="0">
                <a:solidFill>
                  <a:schemeClr val="accent1">
                    <a:lumMod val="75000"/>
                  </a:schemeClr>
                </a:solidFill>
                <a:effectLst/>
                <a:latin typeface="APPLE CHANCERY" panose="03020702040506060504" pitchFamily="66" charset="-79"/>
                <a:cs typeface="APPLE CHANCERY" panose="03020702040506060504" pitchFamily="66" charset="-79"/>
              </a:rPr>
            </a:br>
            <a:r>
              <a:rPr lang="en-AU" sz="3200" b="1" dirty="0">
                <a:solidFill>
                  <a:schemeClr val="accent1">
                    <a:lumMod val="75000"/>
                  </a:schemeClr>
                </a:solidFill>
                <a:effectLst/>
                <a:latin typeface="APPLE CHANCERY" panose="03020702040506060504" pitchFamily="66" charset="-79"/>
                <a:cs typeface="APPLE CHANCERY" panose="03020702040506060504" pitchFamily="66" charset="-79"/>
              </a:rPr>
              <a:t>Zaid’s Methodology in the Collection of </a:t>
            </a:r>
            <a:r>
              <a:rPr lang="en-AU" sz="3200" dirty="0">
                <a:solidFill>
                  <a:schemeClr val="accent1">
                    <a:lumMod val="75000"/>
                  </a:schemeClr>
                </a:solidFill>
                <a:latin typeface="Apple Chancery" panose="03020702040506060504" pitchFamily="66" charset="-79"/>
                <a:cs typeface="Apple Chancery" panose="03020702040506060504" pitchFamily="66" charset="-79"/>
              </a:rPr>
              <a:t>Abu Bakar</a:t>
            </a:r>
            <a:endParaRPr lang="en-US" sz="3200" dirty="0">
              <a:solidFill>
                <a:schemeClr val="accent1">
                  <a:lumMod val="75000"/>
                </a:schemeClr>
              </a:solidFill>
              <a:latin typeface="Apple Chancery" panose="03020702040506060504" pitchFamily="66" charset="-79"/>
              <a:cs typeface="Apple Chancery" panose="03020702040506060504" pitchFamily="66" charset="-79"/>
            </a:endParaRPr>
          </a:p>
        </p:txBody>
      </p:sp>
      <p:pic>
        <p:nvPicPr>
          <p:cNvPr id="6" name="Picture 5" descr="Complex maths formulae on a blackboard">
            <a:extLst>
              <a:ext uri="{FF2B5EF4-FFF2-40B4-BE49-F238E27FC236}">
                <a16:creationId xmlns:a16="http://schemas.microsoft.com/office/drawing/2014/main" xmlns="" id="{313339C0-A3EE-744D-E39E-2A397D6E2C21}"/>
              </a:ext>
            </a:extLst>
          </p:cNvPr>
          <p:cNvPicPr>
            <a:picLocks noChangeAspect="1"/>
          </p:cNvPicPr>
          <p:nvPr/>
        </p:nvPicPr>
        <p:blipFill rotWithShape="1">
          <a:blip r:embed="rId2"/>
          <a:srcRect l="24787" r="10310" b="1"/>
          <a:stretch/>
        </p:blipFill>
        <p:spPr>
          <a:xfrm>
            <a:off x="26643" y="0"/>
            <a:ext cx="1199317" cy="649458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A6D74C0C-0CE7-F159-01D2-4C10AC7C5C82}"/>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116</a:t>
            </a:fld>
            <a:endParaRPr lang="en-US" sz="1200">
              <a:solidFill>
                <a:srgbClr val="FFFFFF"/>
              </a:solidFill>
            </a:endParaRPr>
          </a:p>
        </p:txBody>
      </p:sp>
      <p:sp>
        <p:nvSpPr>
          <p:cNvPr id="3" name="Content Placeholder 2">
            <a:extLst>
              <a:ext uri="{FF2B5EF4-FFF2-40B4-BE49-F238E27FC236}">
                <a16:creationId xmlns:a16="http://schemas.microsoft.com/office/drawing/2014/main" xmlns="" id="{7668A4E0-ED54-983C-8FB6-B5B159D9CF00}"/>
              </a:ext>
            </a:extLst>
          </p:cNvPr>
          <p:cNvSpPr>
            <a:spLocks noGrp="1"/>
          </p:cNvSpPr>
          <p:nvPr>
            <p:ph idx="1"/>
          </p:nvPr>
        </p:nvSpPr>
        <p:spPr>
          <a:xfrm>
            <a:off x="1225960" y="999227"/>
            <a:ext cx="10939397" cy="5539685"/>
          </a:xfrm>
        </p:spPr>
        <p:txBody>
          <a:bodyPr>
            <a:noAutofit/>
          </a:bodyPr>
          <a:lstStyle/>
          <a:p>
            <a:pPr>
              <a:lnSpc>
                <a:spcPct val="140000"/>
              </a:lnSpc>
              <a:buFont typeface="Wingdings" pitchFamily="2" charset="2"/>
              <a:buChar char="Ø"/>
            </a:pPr>
            <a:r>
              <a:rPr lang="en-AU" sz="1600" b="1" dirty="0">
                <a:solidFill>
                  <a:schemeClr val="accent4">
                    <a:lumMod val="50000"/>
                  </a:schemeClr>
                </a:solidFill>
                <a:effectLst/>
                <a:latin typeface="Chalkboard" panose="03050602040202020205" pitchFamily="66" charset="77"/>
                <a:ea typeface="Batang" panose="02030600000101010101" pitchFamily="18" charset="-127"/>
              </a:rPr>
              <a:t>The Quran was collated according to the strongest methodology and scientific methods. </a:t>
            </a:r>
          </a:p>
          <a:p>
            <a:pPr>
              <a:lnSpc>
                <a:spcPct val="140000"/>
              </a:lnSpc>
              <a:buFont typeface="Wingdings" pitchFamily="2" charset="2"/>
              <a:buChar char="Ø"/>
            </a:pPr>
            <a:r>
              <a:rPr lang="en-AU" sz="1600" b="1" dirty="0">
                <a:solidFill>
                  <a:schemeClr val="accent4">
                    <a:lumMod val="50000"/>
                  </a:schemeClr>
                </a:solidFill>
                <a:effectLst/>
                <a:latin typeface="Chalkboard" panose="03050602040202020205" pitchFamily="66" charset="77"/>
                <a:ea typeface="Batang" panose="02030600000101010101" pitchFamily="18" charset="-127"/>
              </a:rPr>
              <a:t>The entire Quran was collated in written form and authenticated by those who had memorised it. </a:t>
            </a:r>
            <a:endParaRPr lang="en-AU" sz="1600" b="1" dirty="0">
              <a:solidFill>
                <a:schemeClr val="accent4">
                  <a:lumMod val="50000"/>
                </a:schemeClr>
              </a:solidFill>
              <a:latin typeface="Chalkboard" panose="03050602040202020205" pitchFamily="66" charset="77"/>
              <a:ea typeface="Batang" panose="02030600000101010101" pitchFamily="18" charset="-127"/>
            </a:endParaRPr>
          </a:p>
          <a:p>
            <a:pPr>
              <a:lnSpc>
                <a:spcPct val="140000"/>
              </a:lnSpc>
              <a:buFont typeface="Wingdings" pitchFamily="2" charset="2"/>
              <a:buChar char="Ø"/>
            </a:pPr>
            <a:r>
              <a:rPr lang="en-AU" sz="1600" b="1" dirty="0">
                <a:solidFill>
                  <a:schemeClr val="accent4">
                    <a:lumMod val="50000"/>
                  </a:schemeClr>
                </a:solidFill>
                <a:effectLst/>
                <a:latin typeface="Chalkboard" panose="03050602040202020205" pitchFamily="66" charset="77"/>
                <a:ea typeface="Batang" panose="02030600000101010101" pitchFamily="18" charset="-127"/>
              </a:rPr>
              <a:t>He  accepted the written portions of the Quran which were found to be reliable. </a:t>
            </a:r>
            <a:endParaRPr lang="en-AU" sz="1600" b="1" dirty="0">
              <a:solidFill>
                <a:schemeClr val="accent4">
                  <a:lumMod val="50000"/>
                </a:schemeClr>
              </a:solidFill>
              <a:latin typeface="Chalkboard" panose="03050602040202020205" pitchFamily="66" charset="77"/>
              <a:ea typeface="Batang" panose="02030600000101010101" pitchFamily="18" charset="-127"/>
            </a:endParaRPr>
          </a:p>
          <a:p>
            <a:pPr>
              <a:lnSpc>
                <a:spcPct val="140000"/>
              </a:lnSpc>
              <a:buFont typeface="Wingdings" pitchFamily="2" charset="2"/>
              <a:buChar char="Ø"/>
            </a:pPr>
            <a:r>
              <a:rPr lang="en-AU" sz="1600" b="1" dirty="0">
                <a:solidFill>
                  <a:schemeClr val="accent4">
                    <a:lumMod val="50000"/>
                  </a:schemeClr>
                </a:solidFill>
                <a:latin typeface="Chalkboard" panose="03050602040202020205" pitchFamily="66" charset="77"/>
                <a:ea typeface="Batang" panose="02030600000101010101" pitchFamily="18" charset="-127"/>
              </a:rPr>
              <a:t>He </a:t>
            </a:r>
            <a:r>
              <a:rPr lang="en-AU" sz="1600" b="1" dirty="0">
                <a:solidFill>
                  <a:schemeClr val="accent4">
                    <a:lumMod val="50000"/>
                  </a:schemeClr>
                </a:solidFill>
                <a:effectLst/>
                <a:latin typeface="Chalkboard" panose="03050602040202020205" pitchFamily="66" charset="77"/>
                <a:ea typeface="Batang" panose="02030600000101010101" pitchFamily="18" charset="-127"/>
              </a:rPr>
              <a:t>accepted  only the material of which at least two written copies were available. </a:t>
            </a:r>
            <a:endParaRPr lang="en-AU" sz="1600" b="1" dirty="0">
              <a:solidFill>
                <a:schemeClr val="accent4">
                  <a:lumMod val="50000"/>
                </a:schemeClr>
              </a:solidFill>
              <a:latin typeface="Chalkboard" panose="03050602040202020205" pitchFamily="66" charset="77"/>
              <a:ea typeface="Batang" panose="02030600000101010101" pitchFamily="18" charset="-127"/>
            </a:endParaRPr>
          </a:p>
          <a:p>
            <a:pPr>
              <a:lnSpc>
                <a:spcPct val="140000"/>
              </a:lnSpc>
              <a:buFont typeface="Wingdings" pitchFamily="2" charset="2"/>
              <a:buChar char="Ø"/>
            </a:pPr>
            <a:r>
              <a:rPr lang="en-AU" sz="1600" b="1" dirty="0">
                <a:solidFill>
                  <a:schemeClr val="accent4">
                    <a:lumMod val="50000"/>
                  </a:schemeClr>
                </a:solidFill>
                <a:latin typeface="Chalkboard" panose="03050602040202020205" pitchFamily="66" charset="77"/>
                <a:ea typeface="Batang" panose="02030600000101010101" pitchFamily="18" charset="-127"/>
              </a:rPr>
              <a:t>Zaid</a:t>
            </a:r>
            <a:r>
              <a:rPr lang="en-AU" sz="1600" b="1" dirty="0">
                <a:solidFill>
                  <a:schemeClr val="accent4">
                    <a:lumMod val="50000"/>
                  </a:schemeClr>
                </a:solidFill>
                <a:effectLst/>
                <a:latin typeface="Chalkboard" panose="03050602040202020205" pitchFamily="66" charset="77"/>
                <a:ea typeface="Batang" panose="02030600000101010101" pitchFamily="18" charset="-127"/>
              </a:rPr>
              <a:t> obtained a testimony from at least two witnesses that whatever was submitted to the commission was written in front of the Prophet </a:t>
            </a:r>
            <a:r>
              <a:rPr lang="ar" sz="1600" b="1" i="0" dirty="0">
                <a:solidFill>
                  <a:schemeClr val="accent4">
                    <a:lumMod val="50000"/>
                  </a:schemeClr>
                </a:solidFill>
                <a:effectLst/>
                <a:latin typeface="Chalkboard" panose="03050602040202020205" pitchFamily="66" charset="77"/>
              </a:rPr>
              <a:t>ﷺ </a:t>
            </a:r>
            <a:r>
              <a:rPr lang="en-AU" sz="1600" b="1" dirty="0">
                <a:solidFill>
                  <a:schemeClr val="accent4">
                    <a:lumMod val="50000"/>
                  </a:schemeClr>
                </a:solidFill>
                <a:effectLst/>
                <a:latin typeface="Chalkboard" panose="03050602040202020205" pitchFamily="66" charset="77"/>
                <a:ea typeface="Batang" panose="02030600000101010101" pitchFamily="18" charset="-127"/>
              </a:rPr>
              <a:t>and whichever portions of the Quran were recited before the commission were the same as heard from the Prophet </a:t>
            </a:r>
            <a:r>
              <a:rPr lang="ar" sz="1600" b="1" i="0" dirty="0">
                <a:solidFill>
                  <a:schemeClr val="accent4">
                    <a:lumMod val="50000"/>
                  </a:schemeClr>
                </a:solidFill>
                <a:effectLst/>
                <a:latin typeface="Chalkboard" panose="03050602040202020205" pitchFamily="66" charset="77"/>
              </a:rPr>
              <a:t>ﷺ </a:t>
            </a:r>
            <a:r>
              <a:rPr lang="en-AU" sz="1600" b="1" dirty="0">
                <a:solidFill>
                  <a:schemeClr val="accent4">
                    <a:lumMod val="50000"/>
                  </a:schemeClr>
                </a:solidFill>
                <a:effectLst/>
                <a:latin typeface="Chalkboard" panose="03050602040202020205" pitchFamily="66" charset="77"/>
                <a:ea typeface="Batang" panose="02030600000101010101" pitchFamily="18" charset="-127"/>
              </a:rPr>
              <a:t>and were also recited before him. </a:t>
            </a:r>
            <a:endParaRPr lang="en-AU" sz="1600" b="1" dirty="0">
              <a:solidFill>
                <a:schemeClr val="accent4">
                  <a:lumMod val="50000"/>
                </a:schemeClr>
              </a:solidFill>
              <a:latin typeface="Chalkboard" panose="03050602040202020205" pitchFamily="66" charset="77"/>
              <a:ea typeface="Batang" panose="02030600000101010101" pitchFamily="18" charset="-127"/>
            </a:endParaRPr>
          </a:p>
          <a:p>
            <a:pPr>
              <a:lnSpc>
                <a:spcPct val="140000"/>
              </a:lnSpc>
              <a:buFont typeface="Wingdings" pitchFamily="2" charset="2"/>
              <a:buChar char="Ø"/>
            </a:pPr>
            <a:r>
              <a:rPr lang="en-AU" sz="1600" b="1" dirty="0">
                <a:solidFill>
                  <a:schemeClr val="accent4">
                    <a:lumMod val="50000"/>
                  </a:schemeClr>
                </a:solidFill>
                <a:latin typeface="Chalkboard" panose="03050602040202020205" pitchFamily="66" charset="77"/>
                <a:ea typeface="Batang" panose="02030600000101010101" pitchFamily="18" charset="-127"/>
              </a:rPr>
              <a:t>He </a:t>
            </a:r>
            <a:r>
              <a:rPr lang="en-AU" sz="1600" b="1" dirty="0">
                <a:solidFill>
                  <a:schemeClr val="accent4">
                    <a:lumMod val="50000"/>
                  </a:schemeClr>
                </a:solidFill>
                <a:effectLst/>
                <a:latin typeface="Chalkboard" panose="03050602040202020205" pitchFamily="66" charset="77"/>
                <a:ea typeface="Batang" panose="02030600000101010101" pitchFamily="18" charset="-127"/>
              </a:rPr>
              <a:t>compared the written material with the last recitation of the Quran by the Prophet </a:t>
            </a:r>
            <a:r>
              <a:rPr lang="ar" sz="1600" b="1" i="0" dirty="0">
                <a:solidFill>
                  <a:schemeClr val="accent4">
                    <a:lumMod val="50000"/>
                  </a:schemeClr>
                </a:solidFill>
                <a:effectLst/>
                <a:latin typeface="Chalkboard" panose="03050602040202020205" pitchFamily="66" charset="77"/>
              </a:rPr>
              <a:t>ﷺ</a:t>
            </a:r>
            <a:r>
              <a:rPr lang="en-AU" sz="1600" b="1" i="0" dirty="0">
                <a:solidFill>
                  <a:schemeClr val="accent4">
                    <a:lumMod val="50000"/>
                  </a:schemeClr>
                </a:solidFill>
                <a:effectLst/>
                <a:latin typeface="Chalkboard" panose="03050602040202020205" pitchFamily="66" charset="77"/>
              </a:rPr>
              <a:t>.</a:t>
            </a:r>
          </a:p>
          <a:p>
            <a:pPr>
              <a:lnSpc>
                <a:spcPct val="140000"/>
              </a:lnSpc>
              <a:buFont typeface="Wingdings" pitchFamily="2" charset="2"/>
              <a:buChar char="Ø"/>
            </a:pPr>
            <a:r>
              <a:rPr lang="en-AU" sz="1600" b="1" dirty="0">
                <a:solidFill>
                  <a:schemeClr val="accent4">
                    <a:lumMod val="50000"/>
                  </a:schemeClr>
                </a:solidFill>
                <a:effectLst/>
                <a:latin typeface="Chalkboard" panose="03050602040202020205" pitchFamily="66" charset="77"/>
                <a:ea typeface="Batang" panose="02030600000101010101" pitchFamily="18" charset="-127"/>
              </a:rPr>
              <a:t>The Abrogated verses were not written in this edition</a:t>
            </a:r>
            <a:r>
              <a:rPr lang="en-AU" sz="1600" b="1" dirty="0">
                <a:solidFill>
                  <a:schemeClr val="accent4">
                    <a:lumMod val="50000"/>
                  </a:schemeClr>
                </a:solidFill>
                <a:latin typeface="Chalkboard" panose="03050602040202020205" pitchFamily="66" charset="77"/>
                <a:ea typeface="Batang" panose="02030600000101010101" pitchFamily="18" charset="-127"/>
              </a:rPr>
              <a:t>.</a:t>
            </a:r>
          </a:p>
          <a:p>
            <a:pPr>
              <a:lnSpc>
                <a:spcPct val="140000"/>
              </a:lnSpc>
              <a:buFont typeface="Wingdings" pitchFamily="2" charset="2"/>
              <a:buChar char="Ø"/>
            </a:pPr>
            <a:r>
              <a:rPr lang="en-AU" sz="1600" b="1" dirty="0">
                <a:solidFill>
                  <a:schemeClr val="accent4">
                    <a:lumMod val="50000"/>
                  </a:schemeClr>
                </a:solidFill>
                <a:effectLst/>
                <a:latin typeface="Chalkboard" panose="03050602040202020205" pitchFamily="66" charset="77"/>
                <a:ea typeface="Batang" panose="02030600000101010101" pitchFamily="18" charset="-127"/>
              </a:rPr>
              <a:t> The verses of this collection were transmitted to us through the soundest channels </a:t>
            </a:r>
            <a:r>
              <a:rPr lang="en-AU" sz="1600" b="1" i="1" dirty="0" err="1">
                <a:solidFill>
                  <a:schemeClr val="accent4">
                    <a:lumMod val="50000"/>
                  </a:schemeClr>
                </a:solidFill>
                <a:effectLst/>
                <a:latin typeface="Chalkboard" panose="03050602040202020205" pitchFamily="66" charset="77"/>
                <a:ea typeface="Batang" panose="02030600000101010101" pitchFamily="18" charset="-127"/>
              </a:rPr>
              <a:t>mutawatir</a:t>
            </a:r>
            <a:r>
              <a:rPr lang="en-AU" sz="1600" b="1" i="1" dirty="0">
                <a:solidFill>
                  <a:schemeClr val="accent4">
                    <a:lumMod val="50000"/>
                  </a:schemeClr>
                </a:solidFill>
                <a:effectLst/>
                <a:latin typeface="Chalkboard" panose="03050602040202020205" pitchFamily="66" charset="77"/>
                <a:ea typeface="Batang" panose="02030600000101010101" pitchFamily="18" charset="-127"/>
              </a:rPr>
              <a:t>. A </a:t>
            </a:r>
            <a:r>
              <a:rPr lang="en-AU" sz="1600" b="1" dirty="0">
                <a:solidFill>
                  <a:schemeClr val="accent4">
                    <a:lumMod val="50000"/>
                  </a:schemeClr>
                </a:solidFill>
                <a:effectLst/>
                <a:latin typeface="Chalkboard" panose="03050602040202020205" pitchFamily="66" charset="77"/>
                <a:ea typeface="Batang" panose="02030600000101010101" pitchFamily="18" charset="-127"/>
              </a:rPr>
              <a:t> general consensus on this.</a:t>
            </a:r>
            <a:r>
              <a:rPr lang="en-AU" sz="1600" b="1" dirty="0">
                <a:solidFill>
                  <a:schemeClr val="accent4">
                    <a:lumMod val="50000"/>
                  </a:schemeClr>
                </a:solidFill>
                <a:latin typeface="Chalkboard" panose="03050602040202020205" pitchFamily="66" charset="77"/>
                <a:ea typeface="Batang" panose="02030600000101010101" pitchFamily="18" charset="-127"/>
              </a:rPr>
              <a:t> </a:t>
            </a:r>
          </a:p>
          <a:p>
            <a:pPr>
              <a:lnSpc>
                <a:spcPct val="140000"/>
              </a:lnSpc>
              <a:buFont typeface="Wingdings" pitchFamily="2" charset="2"/>
              <a:buChar char="Ø"/>
            </a:pPr>
            <a:r>
              <a:rPr lang="en-AU" sz="1600" b="1" dirty="0">
                <a:solidFill>
                  <a:schemeClr val="accent4">
                    <a:lumMod val="50000"/>
                  </a:schemeClr>
                </a:solidFill>
                <a:effectLst/>
                <a:latin typeface="Chalkboard" panose="03050602040202020205" pitchFamily="66" charset="77"/>
                <a:ea typeface="Batang" panose="02030600000101010101" pitchFamily="18" charset="-127"/>
              </a:rPr>
              <a:t>This </a:t>
            </a:r>
            <a:r>
              <a:rPr lang="en-AU" sz="1600" b="1" i="1" dirty="0">
                <a:solidFill>
                  <a:schemeClr val="accent4">
                    <a:lumMod val="50000"/>
                  </a:schemeClr>
                </a:solidFill>
                <a:effectLst/>
                <a:latin typeface="Chalkboard" panose="03050602040202020205" pitchFamily="66" charset="77"/>
                <a:ea typeface="Batang" panose="02030600000101010101" pitchFamily="18" charset="-127"/>
              </a:rPr>
              <a:t>Mus-</a:t>
            </a:r>
            <a:r>
              <a:rPr lang="en-AU" sz="1600" b="1" i="1" dirty="0" err="1">
                <a:solidFill>
                  <a:schemeClr val="accent4">
                    <a:lumMod val="50000"/>
                  </a:schemeClr>
                </a:solidFill>
                <a:effectLst/>
                <a:latin typeface="Chalkboard" panose="03050602040202020205" pitchFamily="66" charset="77"/>
                <a:ea typeface="Batang" panose="02030600000101010101" pitchFamily="18" charset="-127"/>
              </a:rPr>
              <a:t>huf</a:t>
            </a:r>
            <a:r>
              <a:rPr lang="en-AU" sz="1600" b="1" i="1" dirty="0">
                <a:solidFill>
                  <a:schemeClr val="accent4">
                    <a:lumMod val="50000"/>
                  </a:schemeClr>
                </a:solidFill>
                <a:effectLst/>
                <a:latin typeface="Chalkboard" panose="03050602040202020205" pitchFamily="66" charset="77"/>
                <a:ea typeface="Batang" panose="02030600000101010101" pitchFamily="18" charset="-127"/>
              </a:rPr>
              <a:t> </a:t>
            </a:r>
            <a:r>
              <a:rPr lang="en-AU" sz="1600" b="1" dirty="0">
                <a:solidFill>
                  <a:schemeClr val="accent4">
                    <a:lumMod val="50000"/>
                  </a:schemeClr>
                </a:solidFill>
                <a:effectLst/>
                <a:latin typeface="Chalkboard" panose="03050602040202020205" pitchFamily="66" charset="77"/>
                <a:ea typeface="Batang" panose="02030600000101010101" pitchFamily="18" charset="-127"/>
              </a:rPr>
              <a:t>(written Quran) at Abu Bakar’s collection included the seven letters (Ahruf) of the Quran, was named ‘</a:t>
            </a:r>
            <a:r>
              <a:rPr lang="en-AU" sz="1600" b="1" i="1" dirty="0">
                <a:solidFill>
                  <a:schemeClr val="accent4">
                    <a:lumMod val="50000"/>
                  </a:schemeClr>
                </a:solidFill>
                <a:effectLst/>
                <a:latin typeface="Chalkboard" panose="03050602040202020205" pitchFamily="66" charset="77"/>
                <a:ea typeface="Batang" panose="02030600000101010101" pitchFamily="18" charset="-127"/>
              </a:rPr>
              <a:t>Mus-</a:t>
            </a:r>
            <a:r>
              <a:rPr lang="en-AU" sz="1600" b="1" i="1" dirty="0" err="1">
                <a:solidFill>
                  <a:schemeClr val="accent4">
                    <a:lumMod val="50000"/>
                  </a:schemeClr>
                </a:solidFill>
                <a:effectLst/>
                <a:latin typeface="Chalkboard" panose="03050602040202020205" pitchFamily="66" charset="77"/>
                <a:ea typeface="Batang" panose="02030600000101010101" pitchFamily="18" charset="-127"/>
              </a:rPr>
              <a:t>hu</a:t>
            </a:r>
            <a:r>
              <a:rPr lang="en-AU" sz="1600" b="1" i="1" dirty="0" err="1">
                <a:solidFill>
                  <a:schemeClr val="accent4">
                    <a:lumMod val="50000"/>
                  </a:schemeClr>
                </a:solidFill>
                <a:latin typeface="Chalkboard" panose="03050602040202020205" pitchFamily="66" charset="77"/>
                <a:ea typeface="Batang" panose="02030600000101010101" pitchFamily="18" charset="-127"/>
              </a:rPr>
              <a:t>f</a:t>
            </a:r>
            <a:r>
              <a:rPr lang="en-AU" sz="1600" b="1" dirty="0">
                <a:solidFill>
                  <a:schemeClr val="accent4">
                    <a:lumMod val="50000"/>
                  </a:schemeClr>
                </a:solidFill>
                <a:effectLst/>
                <a:latin typeface="Chalkboard" panose="03050602040202020205" pitchFamily="66" charset="77"/>
                <a:ea typeface="Batang" panose="02030600000101010101" pitchFamily="18" charset="-127"/>
              </a:rPr>
              <a:t> by the recommendation of ‘Abd Allah ibn </a:t>
            </a:r>
            <a:r>
              <a:rPr lang="en-AU" sz="1600" b="1" dirty="0" err="1">
                <a:solidFill>
                  <a:schemeClr val="accent4">
                    <a:lumMod val="50000"/>
                  </a:schemeClr>
                </a:solidFill>
                <a:effectLst/>
                <a:latin typeface="Chalkboard" panose="03050602040202020205" pitchFamily="66" charset="77"/>
                <a:ea typeface="Batang" panose="02030600000101010101" pitchFamily="18" charset="-127"/>
              </a:rPr>
              <a:t>Mas’ud</a:t>
            </a:r>
            <a:r>
              <a:rPr lang="en-AU" sz="1600" b="1" dirty="0">
                <a:solidFill>
                  <a:schemeClr val="accent4">
                    <a:lumMod val="50000"/>
                  </a:schemeClr>
                </a:solidFill>
                <a:effectLst/>
                <a:latin typeface="Chalkboard" panose="03050602040202020205" pitchFamily="66" charset="77"/>
                <a:ea typeface="Batang" panose="02030600000101010101" pitchFamily="18" charset="-127"/>
              </a:rPr>
              <a:t>. </a:t>
            </a:r>
            <a:endParaRPr lang="en-AU" sz="1600" b="1" dirty="0">
              <a:solidFill>
                <a:schemeClr val="accent4">
                  <a:lumMod val="50000"/>
                </a:schemeClr>
              </a:solidFill>
              <a:latin typeface="Chalkboard" panose="03050602040202020205" pitchFamily="66" charset="77"/>
              <a:ea typeface="Batang" panose="02030600000101010101" pitchFamily="18" charset="-127"/>
            </a:endParaRPr>
          </a:p>
          <a:p>
            <a:pPr>
              <a:lnSpc>
                <a:spcPct val="140000"/>
              </a:lnSpc>
            </a:pPr>
            <a:endParaRPr lang="en-AU" sz="1600" b="1" dirty="0">
              <a:solidFill>
                <a:schemeClr val="accent4">
                  <a:lumMod val="50000"/>
                </a:schemeClr>
              </a:solidFill>
              <a:latin typeface="Chalkboard" panose="03050602040202020205" pitchFamily="66" charset="77"/>
              <a:ea typeface="Batang" panose="02030600000101010101" pitchFamily="18" charset="-127"/>
            </a:endParaRPr>
          </a:p>
          <a:p>
            <a:pPr>
              <a:lnSpc>
                <a:spcPct val="140000"/>
              </a:lnSpc>
            </a:pPr>
            <a:endParaRPr lang="en-US" sz="1600" b="1" dirty="0">
              <a:solidFill>
                <a:schemeClr val="accent4">
                  <a:lumMod val="50000"/>
                </a:schemeClr>
              </a:solidFill>
              <a:latin typeface="Chalkboard" panose="03050602040202020205" pitchFamily="66" charset="77"/>
              <a:ea typeface="Batang" panose="02030600000101010101" pitchFamily="18" charset="-127"/>
            </a:endParaRPr>
          </a:p>
        </p:txBody>
      </p:sp>
    </p:spTree>
    <p:extLst>
      <p:ext uri="{BB962C8B-B14F-4D97-AF65-F5344CB8AC3E}">
        <p14:creationId xmlns:p14="http://schemas.microsoft.com/office/powerpoint/2010/main" val="334333713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xmlns="" id="{249EDD1B-F94D-B4E6-ACAA-566B9A26FD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6422" y="3517997"/>
            <a:ext cx="10459156"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graphicFrame>
        <p:nvGraphicFramePr>
          <p:cNvPr id="13" name="Content Placeholder 12">
            <a:extLst>
              <a:ext uri="{FF2B5EF4-FFF2-40B4-BE49-F238E27FC236}">
                <a16:creationId xmlns:a16="http://schemas.microsoft.com/office/drawing/2014/main" xmlns="" id="{349CDC65-F147-1F81-E592-93D1D7AFF79D}"/>
              </a:ext>
            </a:extLst>
          </p:cNvPr>
          <p:cNvGraphicFramePr>
            <a:graphicFrameLocks noGrp="1"/>
          </p:cNvGraphicFramePr>
          <p:nvPr>
            <p:ph idx="1"/>
            <p:extLst>
              <p:ext uri="{D42A27DB-BD31-4B8C-83A1-F6EECF244321}">
                <p14:modId xmlns:p14="http://schemas.microsoft.com/office/powerpoint/2010/main" val="24651271"/>
              </p:ext>
            </p:extLst>
          </p:nvPr>
        </p:nvGraphicFramePr>
        <p:xfrm>
          <a:off x="-3976255" y="504633"/>
          <a:ext cx="17179637" cy="60267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4B9AAA48-F812-7256-E3DE-B94807CA9B6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117</a:t>
            </a:fld>
            <a:endParaRPr lang="en-US"/>
          </a:p>
        </p:txBody>
      </p:sp>
      <p:sp>
        <p:nvSpPr>
          <p:cNvPr id="14" name="TextBox 13">
            <a:extLst>
              <a:ext uri="{FF2B5EF4-FFF2-40B4-BE49-F238E27FC236}">
                <a16:creationId xmlns:a16="http://schemas.microsoft.com/office/drawing/2014/main" xmlns="" id="{16466405-1404-255C-F769-BF5F6C49421C}"/>
              </a:ext>
            </a:extLst>
          </p:cNvPr>
          <p:cNvSpPr txBox="1"/>
          <p:nvPr/>
        </p:nvSpPr>
        <p:spPr>
          <a:xfrm rot="21161326">
            <a:off x="180375" y="42968"/>
            <a:ext cx="4547991" cy="923330"/>
          </a:xfrm>
          <a:prstGeom prst="rect">
            <a:avLst/>
          </a:prstGeom>
          <a:noFill/>
        </p:spPr>
        <p:txBody>
          <a:bodyPr wrap="square" rtlCol="0">
            <a:spAutoFit/>
          </a:bodyPr>
          <a:lstStyle/>
          <a:p>
            <a:r>
              <a:rPr lang="en-GB" sz="1800" b="1" dirty="0">
                <a:solidFill>
                  <a:schemeClr val="accent1">
                    <a:lumMod val="75000"/>
                  </a:schemeClr>
                </a:solidFill>
                <a:effectLst/>
                <a:latin typeface="Trade Gothic Inline" panose="020B0504030203020204" pitchFamily="34" charset="0"/>
                <a:ea typeface="Calibri" panose="020F0502020204030204" pitchFamily="34" charset="0"/>
                <a:cs typeface="Times New Roman" panose="02020603050405020304" pitchFamily="18" charset="0"/>
              </a:rPr>
              <a:t>Stage 3</a:t>
            </a:r>
          </a:p>
          <a:p>
            <a:r>
              <a:rPr lang="en-GB" sz="1800" b="1" dirty="0">
                <a:solidFill>
                  <a:schemeClr val="accent1">
                    <a:lumMod val="75000"/>
                  </a:schemeClr>
                </a:solidFill>
                <a:effectLst/>
                <a:latin typeface="Trade Gothic Inline" panose="020B0504030203020204" pitchFamily="34" charset="0"/>
                <a:ea typeface="Calibri" panose="020F0502020204030204" pitchFamily="34" charset="0"/>
                <a:cs typeface="Times New Roman" panose="02020603050405020304" pitchFamily="18" charset="0"/>
              </a:rPr>
              <a:t>The Third compilation of the</a:t>
            </a:r>
            <a:r>
              <a:rPr lang="en-GB" sz="1800" b="1" dirty="0">
                <a:solidFill>
                  <a:schemeClr val="accent1">
                    <a:lumMod val="75000"/>
                  </a:schemeClr>
                </a:solidFill>
                <a:latin typeface="Trade Gothic Inline" panose="020B0504030203020204" pitchFamily="34" charset="0"/>
                <a:ea typeface="Calibri" panose="020F0502020204030204" pitchFamily="34" charset="0"/>
                <a:cs typeface="Times New Roman" panose="02020603050405020304" pitchFamily="18" charset="0"/>
              </a:rPr>
              <a:t> </a:t>
            </a:r>
            <a:r>
              <a:rPr lang="en-GB" sz="1800" b="1" dirty="0">
                <a:solidFill>
                  <a:schemeClr val="accent1">
                    <a:lumMod val="75000"/>
                  </a:schemeClr>
                </a:solidFill>
                <a:effectLst/>
                <a:latin typeface="Trade Gothic Inline" panose="020B0504030203020204" pitchFamily="34" charset="0"/>
                <a:ea typeface="Calibri" panose="020F0502020204030204" pitchFamily="34" charset="0"/>
                <a:cs typeface="Times New Roman" panose="02020603050405020304" pitchFamily="18" charset="0"/>
              </a:rPr>
              <a:t>Quran</a:t>
            </a:r>
            <a:endParaRPr lang="en-US" sz="1800" b="1" dirty="0">
              <a:solidFill>
                <a:schemeClr val="accent1">
                  <a:lumMod val="75000"/>
                </a:schemeClr>
              </a:solidFill>
            </a:endParaRPr>
          </a:p>
        </p:txBody>
      </p:sp>
    </p:spTree>
    <p:extLst>
      <p:ext uri="{BB962C8B-B14F-4D97-AF65-F5344CB8AC3E}">
        <p14:creationId xmlns:p14="http://schemas.microsoft.com/office/powerpoint/2010/main" val="71665001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olourful maths learning objects">
            <a:extLst>
              <a:ext uri="{FF2B5EF4-FFF2-40B4-BE49-F238E27FC236}">
                <a16:creationId xmlns:a16="http://schemas.microsoft.com/office/drawing/2014/main" xmlns="" id="{49E0C029-90FE-90CD-0C46-AAD5817FB52B}"/>
              </a:ext>
            </a:extLst>
          </p:cNvPr>
          <p:cNvPicPr>
            <a:picLocks noChangeAspect="1"/>
          </p:cNvPicPr>
          <p:nvPr/>
        </p:nvPicPr>
        <p:blipFill rotWithShape="1">
          <a:blip r:embed="rId2">
            <a:duotone>
              <a:prstClr val="black"/>
              <a:schemeClr val="tx2">
                <a:tint val="45000"/>
                <a:satMod val="400000"/>
              </a:schemeClr>
            </a:duotone>
            <a:alphaModFix amt="25000"/>
          </a:blip>
          <a:srcRect t="6642" b="9089"/>
          <a:stretch/>
        </p:blipFill>
        <p:spPr>
          <a:xfrm>
            <a:off x="193963" y="1318875"/>
            <a:ext cx="11998037" cy="5402600"/>
          </a:xfrm>
          <a:prstGeom prst="rect">
            <a:avLst/>
          </a:prstGeom>
        </p:spPr>
      </p:pic>
      <p:sp>
        <p:nvSpPr>
          <p:cNvPr id="2" name="Title 1">
            <a:extLst>
              <a:ext uri="{FF2B5EF4-FFF2-40B4-BE49-F238E27FC236}">
                <a16:creationId xmlns:a16="http://schemas.microsoft.com/office/drawing/2014/main" xmlns="" id="{5098FBA0-A92C-4603-AF5B-3EBE7D1C1FC4}"/>
              </a:ext>
            </a:extLst>
          </p:cNvPr>
          <p:cNvSpPr>
            <a:spLocks noGrp="1"/>
          </p:cNvSpPr>
          <p:nvPr>
            <p:ph type="title"/>
          </p:nvPr>
        </p:nvSpPr>
        <p:spPr>
          <a:xfrm>
            <a:off x="549563" y="368082"/>
            <a:ext cx="9101447" cy="1325563"/>
          </a:xfrm>
        </p:spPr>
        <p:txBody>
          <a:bodyPr>
            <a:normAutofit/>
          </a:bodyPr>
          <a:lstStyle/>
          <a:p>
            <a:r>
              <a:rPr lang="en-AU" sz="3200" dirty="0">
                <a:latin typeface="Batang" panose="02030600000101010101" pitchFamily="18" charset="-127"/>
                <a:ea typeface="Batang" panose="02030600000101010101" pitchFamily="18" charset="-127"/>
                <a:cs typeface="Apple Chancery" panose="03020702040506060504" pitchFamily="66" charset="-79"/>
              </a:rPr>
              <a:t>T</a:t>
            </a:r>
            <a:r>
              <a:rPr lang="en-AU" sz="3200" dirty="0">
                <a:effectLst/>
                <a:latin typeface="Batang" panose="02030600000101010101" pitchFamily="18" charset="-127"/>
                <a:ea typeface="Batang" panose="02030600000101010101" pitchFamily="18" charset="-127"/>
                <a:cs typeface="Apple Chancery" panose="03020702040506060504" pitchFamily="66" charset="-79"/>
              </a:rPr>
              <a:t>he Committee for the Uthman Collection </a:t>
            </a:r>
            <a:r>
              <a:rPr lang="en-AU" sz="3200" dirty="0">
                <a:latin typeface="Batang" panose="02030600000101010101" pitchFamily="18" charset="-127"/>
                <a:ea typeface="Batang" panose="02030600000101010101" pitchFamily="18" charset="-127"/>
                <a:cs typeface="Apple Chancery" panose="03020702040506060504" pitchFamily="66" charset="-79"/>
              </a:rPr>
              <a:t/>
            </a:r>
            <a:br>
              <a:rPr lang="en-AU" sz="3200" dirty="0">
                <a:latin typeface="Batang" panose="02030600000101010101" pitchFamily="18" charset="-127"/>
                <a:ea typeface="Batang" panose="02030600000101010101" pitchFamily="18" charset="-127"/>
                <a:cs typeface="Apple Chancery" panose="03020702040506060504" pitchFamily="66" charset="-79"/>
              </a:rPr>
            </a:br>
            <a:endParaRPr lang="en-US" sz="3200" dirty="0">
              <a:latin typeface="Batang" panose="02030600000101010101" pitchFamily="18" charset="-127"/>
              <a:ea typeface="Batang" panose="02030600000101010101" pitchFamily="18" charset="-127"/>
              <a:cs typeface="Apple Chancery" panose="03020702040506060504" pitchFamily="66" charset="-79"/>
            </a:endParaRPr>
          </a:p>
        </p:txBody>
      </p:sp>
      <p:sp>
        <p:nvSpPr>
          <p:cNvPr id="4" name="Slide Number Placeholder 3">
            <a:extLst>
              <a:ext uri="{FF2B5EF4-FFF2-40B4-BE49-F238E27FC236}">
                <a16:creationId xmlns:a16="http://schemas.microsoft.com/office/drawing/2014/main" xmlns="" id="{B2884125-ED73-AFE7-B957-C813DBA8A03F}"/>
              </a:ext>
            </a:extLst>
          </p:cNvPr>
          <p:cNvSpPr>
            <a:spLocks noGrp="1"/>
          </p:cNvSpPr>
          <p:nvPr>
            <p:ph type="sldNum" sz="quarter" idx="12"/>
          </p:nvPr>
        </p:nvSpPr>
        <p:spPr>
          <a:xfrm>
            <a:off x="8610600" y="6356350"/>
            <a:ext cx="2743200" cy="365125"/>
          </a:xfrm>
        </p:spPr>
        <p:txBody>
          <a:bodyPr>
            <a:normAutofit/>
          </a:bodyPr>
          <a:lstStyle/>
          <a:p>
            <a:pPr>
              <a:spcAft>
                <a:spcPts val="600"/>
              </a:spcAft>
            </a:pPr>
            <a:fld id="{C8784B88-F3D9-6A4F-9660-1A0A1E561ED7}" type="slidenum">
              <a:rPr lang="en-US" sz="1200">
                <a:solidFill>
                  <a:schemeClr val="tx1"/>
                </a:solidFill>
              </a:rPr>
              <a:pPr>
                <a:spcAft>
                  <a:spcPts val="600"/>
                </a:spcAft>
              </a:pPr>
              <a:t>118</a:t>
            </a:fld>
            <a:endParaRPr lang="en-US" sz="1200">
              <a:solidFill>
                <a:schemeClr val="tx1"/>
              </a:solidFill>
            </a:endParaRPr>
          </a:p>
        </p:txBody>
      </p:sp>
      <p:graphicFrame>
        <p:nvGraphicFramePr>
          <p:cNvPr id="8" name="Content Placeholder 2">
            <a:extLst>
              <a:ext uri="{FF2B5EF4-FFF2-40B4-BE49-F238E27FC236}">
                <a16:creationId xmlns:a16="http://schemas.microsoft.com/office/drawing/2014/main" xmlns="" id="{D2BB4B53-9535-C2A4-7467-BC97193615FA}"/>
              </a:ext>
            </a:extLst>
          </p:cNvPr>
          <p:cNvGraphicFramePr>
            <a:graphicFrameLocks noGrp="1"/>
          </p:cNvGraphicFramePr>
          <p:nvPr>
            <p:ph idx="1"/>
            <p:extLst>
              <p:ext uri="{D42A27DB-BD31-4B8C-83A1-F6EECF244321}">
                <p14:modId xmlns:p14="http://schemas.microsoft.com/office/powerpoint/2010/main" val="3718434039"/>
              </p:ext>
            </p:extLst>
          </p:nvPr>
        </p:nvGraphicFramePr>
        <p:xfrm>
          <a:off x="-1492250" y="1353167"/>
          <a:ext cx="13392150" cy="50460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3232668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39C3D1-4368-B760-E27B-7EE76CADC573}"/>
              </a:ext>
            </a:extLst>
          </p:cNvPr>
          <p:cNvSpPr>
            <a:spLocks noGrp="1"/>
          </p:cNvSpPr>
          <p:nvPr>
            <p:ph type="title"/>
          </p:nvPr>
        </p:nvSpPr>
        <p:spPr>
          <a:xfrm>
            <a:off x="8467225" y="1455729"/>
            <a:ext cx="2298380" cy="2185861"/>
          </a:xfrm>
        </p:spPr>
        <p:txBody>
          <a:bodyPr anchor="t">
            <a:noAutofit/>
          </a:bodyPr>
          <a:lstStyle/>
          <a:p>
            <a:r>
              <a:rPr lang="en-AU" sz="2400" b="0" dirty="0">
                <a:solidFill>
                  <a:schemeClr val="accent1">
                    <a:lumMod val="75000"/>
                  </a:schemeClr>
                </a:solidFill>
                <a:effectLst/>
                <a:latin typeface="Algerian" pitchFamily="82" charset="77"/>
              </a:rPr>
              <a:t>The Methodology in the Collection of Uthman </a:t>
            </a:r>
            <a:r>
              <a:rPr lang="en-AU" sz="2400" b="0" dirty="0">
                <a:solidFill>
                  <a:schemeClr val="accent1">
                    <a:lumMod val="75000"/>
                  </a:schemeClr>
                </a:solidFill>
                <a:latin typeface="Algerian" pitchFamily="82" charset="77"/>
              </a:rPr>
              <a:t/>
            </a:r>
            <a:br>
              <a:rPr lang="en-AU" sz="2400" b="0" dirty="0">
                <a:solidFill>
                  <a:schemeClr val="accent1">
                    <a:lumMod val="75000"/>
                  </a:schemeClr>
                </a:solidFill>
                <a:latin typeface="Algerian" pitchFamily="82" charset="77"/>
              </a:rPr>
            </a:br>
            <a:endParaRPr lang="en-US" sz="2400" b="0" dirty="0">
              <a:solidFill>
                <a:schemeClr val="accent1">
                  <a:lumMod val="75000"/>
                </a:schemeClr>
              </a:solidFill>
              <a:latin typeface="Algerian" pitchFamily="82" charset="77"/>
            </a:endParaRPr>
          </a:p>
        </p:txBody>
      </p:sp>
      <p:cxnSp>
        <p:nvCxnSpPr>
          <p:cNvPr id="15" name="Straight Connector 14">
            <a:extLst>
              <a:ext uri="{FF2B5EF4-FFF2-40B4-BE49-F238E27FC236}">
                <a16:creationId xmlns:a16="http://schemas.microsoft.com/office/drawing/2014/main" xmlns=""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3699BCB-3364-AD50-96FE-CD71FE1454EA}"/>
              </a:ext>
            </a:extLst>
          </p:cNvPr>
          <p:cNvSpPr>
            <a:spLocks noGrp="1"/>
          </p:cNvSpPr>
          <p:nvPr>
            <p:ph idx="1"/>
          </p:nvPr>
        </p:nvSpPr>
        <p:spPr>
          <a:xfrm>
            <a:off x="182892" y="229268"/>
            <a:ext cx="8091828" cy="6127082"/>
          </a:xfrm>
          <a:solidFill>
            <a:schemeClr val="accent4">
              <a:lumMod val="40000"/>
              <a:lumOff val="60000"/>
            </a:schemeClr>
          </a:solidFill>
          <a:ln>
            <a:solidFill>
              <a:schemeClr val="tx2">
                <a:lumMod val="50000"/>
              </a:schemeClr>
            </a:solidFill>
          </a:ln>
        </p:spPr>
        <p:txBody>
          <a:bodyPr>
            <a:noAutofit/>
          </a:bodyPr>
          <a:lstStyle/>
          <a:p>
            <a:pPr marL="0" indent="0">
              <a:lnSpc>
                <a:spcPct val="140000"/>
              </a:lnSpc>
              <a:buNone/>
            </a:pPr>
            <a:r>
              <a:rPr lang="en-AU" sz="1600" b="1" dirty="0">
                <a:solidFill>
                  <a:schemeClr val="bg2">
                    <a:lumMod val="25000"/>
                  </a:schemeClr>
                </a:solidFill>
                <a:effectLst/>
                <a:latin typeface="Batang" panose="02030600000101010101" pitchFamily="18" charset="-127"/>
                <a:ea typeface="Batang" panose="02030600000101010101" pitchFamily="18" charset="-127"/>
              </a:rPr>
              <a:t>1) Uthman ordered the committee assigned to collect and copy the Quran to follow certain criteria: </a:t>
            </a:r>
            <a:endParaRPr lang="en-AU" sz="1600" b="1" dirty="0">
              <a:solidFill>
                <a:schemeClr val="bg2">
                  <a:lumMod val="25000"/>
                </a:schemeClr>
              </a:solidFill>
              <a:latin typeface="Batang" panose="02030600000101010101" pitchFamily="18" charset="-127"/>
              <a:ea typeface="Batang" panose="02030600000101010101" pitchFamily="18" charset="-127"/>
            </a:endParaRPr>
          </a:p>
          <a:p>
            <a:pPr marL="0" indent="0">
              <a:lnSpc>
                <a:spcPct val="140000"/>
              </a:lnSpc>
              <a:buNone/>
            </a:pPr>
            <a:r>
              <a:rPr lang="en-AU" sz="1600" b="1" dirty="0">
                <a:solidFill>
                  <a:schemeClr val="bg2">
                    <a:lumMod val="25000"/>
                  </a:schemeClr>
                </a:solidFill>
                <a:effectLst/>
                <a:latin typeface="Batang" panose="02030600000101010101" pitchFamily="18" charset="-127"/>
                <a:ea typeface="Batang" panose="02030600000101010101" pitchFamily="18" charset="-127"/>
              </a:rPr>
              <a:t>1) To use the collection of Abu Bakr as an essential base for copying the Quran.</a:t>
            </a:r>
            <a:br>
              <a:rPr lang="en-AU" sz="1600" b="1" dirty="0">
                <a:solidFill>
                  <a:schemeClr val="bg2">
                    <a:lumMod val="25000"/>
                  </a:schemeClr>
                </a:solidFill>
                <a:effectLst/>
                <a:latin typeface="Batang" panose="02030600000101010101" pitchFamily="18" charset="-127"/>
                <a:ea typeface="Batang" panose="02030600000101010101" pitchFamily="18" charset="-127"/>
              </a:rPr>
            </a:br>
            <a:r>
              <a:rPr lang="en-AU" sz="1600" b="1" dirty="0">
                <a:solidFill>
                  <a:schemeClr val="bg2">
                    <a:lumMod val="25000"/>
                  </a:schemeClr>
                </a:solidFill>
                <a:effectLst/>
                <a:latin typeface="Batang" panose="02030600000101010101" pitchFamily="18" charset="-127"/>
                <a:ea typeface="Batang" panose="02030600000101010101" pitchFamily="18" charset="-127"/>
              </a:rPr>
              <a:t>2) To write the Quran according to the last recitation of the Prophet </a:t>
            </a:r>
            <a:r>
              <a:rPr lang="ar" sz="1600" b="1" i="0" dirty="0">
                <a:solidFill>
                  <a:schemeClr val="bg2">
                    <a:lumMod val="25000"/>
                  </a:schemeClr>
                </a:solidFill>
                <a:effectLst/>
                <a:latin typeface="Batang" panose="02030600000101010101" pitchFamily="18" charset="-127"/>
                <a:ea typeface="Batang" panose="02030600000101010101" pitchFamily="18" charset="-127"/>
              </a:rPr>
              <a:t>ﷺ </a:t>
            </a:r>
            <a:r>
              <a:rPr lang="en-AU" sz="1600" b="1" dirty="0">
                <a:solidFill>
                  <a:schemeClr val="bg2">
                    <a:lumMod val="25000"/>
                  </a:schemeClr>
                </a:solidFill>
                <a:effectLst/>
                <a:latin typeface="Batang" panose="02030600000101010101" pitchFamily="18" charset="-127"/>
                <a:ea typeface="Batang" panose="02030600000101010101" pitchFamily="18" charset="-127"/>
              </a:rPr>
              <a:t>to the angel Gabriel in the Quraysh dialect only. It was the prophet’s dialect and </a:t>
            </a:r>
            <a:r>
              <a:rPr lang="en-GB" sz="1600" b="1" dirty="0">
                <a:effectLst/>
                <a:latin typeface="Batang" panose="02030600000101010101" pitchFamily="18" charset="-127"/>
                <a:ea typeface="Batang" panose="02030600000101010101" pitchFamily="18" charset="-127"/>
                <a:cs typeface="Times New Roman" panose="02020603050405020304" pitchFamily="18" charset="0"/>
              </a:rPr>
              <a:t>most widely accepted  among all tribes..</a:t>
            </a:r>
            <a:r>
              <a:rPr lang="en-AU" sz="1600" b="1" dirty="0">
                <a:solidFill>
                  <a:schemeClr val="bg2">
                    <a:lumMod val="25000"/>
                  </a:schemeClr>
                </a:solidFill>
                <a:effectLst/>
                <a:latin typeface="Batang" panose="02030600000101010101" pitchFamily="18" charset="-127"/>
                <a:ea typeface="Batang" panose="02030600000101010101" pitchFamily="18" charset="-127"/>
              </a:rPr>
              <a:t/>
            </a:r>
            <a:br>
              <a:rPr lang="en-AU" sz="1600" b="1" dirty="0">
                <a:solidFill>
                  <a:schemeClr val="bg2">
                    <a:lumMod val="25000"/>
                  </a:schemeClr>
                </a:solidFill>
                <a:effectLst/>
                <a:latin typeface="Batang" panose="02030600000101010101" pitchFamily="18" charset="-127"/>
                <a:ea typeface="Batang" panose="02030600000101010101" pitchFamily="18" charset="-127"/>
              </a:rPr>
            </a:br>
            <a:r>
              <a:rPr lang="en-AU" sz="1600" b="1" dirty="0">
                <a:solidFill>
                  <a:schemeClr val="bg2">
                    <a:lumMod val="25000"/>
                  </a:schemeClr>
                </a:solidFill>
                <a:effectLst/>
                <a:latin typeface="Batang" panose="02030600000101010101" pitchFamily="18" charset="-127"/>
                <a:ea typeface="Batang" panose="02030600000101010101" pitchFamily="18" charset="-127"/>
              </a:rPr>
              <a:t>3) To exclude abrogated verses in these copies.</a:t>
            </a:r>
          </a:p>
          <a:p>
            <a:pPr marL="0" indent="0">
              <a:lnSpc>
                <a:spcPct val="140000"/>
              </a:lnSpc>
              <a:buNone/>
            </a:pPr>
            <a:r>
              <a:rPr lang="en-AU" sz="1600" b="1" dirty="0">
                <a:solidFill>
                  <a:schemeClr val="bg2">
                    <a:lumMod val="25000"/>
                  </a:schemeClr>
                </a:solidFill>
                <a:effectLst/>
                <a:latin typeface="Batang" panose="02030600000101010101" pitchFamily="18" charset="-127"/>
                <a:ea typeface="Batang" panose="02030600000101010101" pitchFamily="18" charset="-127"/>
              </a:rPr>
              <a:t>4) If any dispute arose among the members of committee, the Quraysh dialect would be essential, and the verses would be written according to it.</a:t>
            </a:r>
          </a:p>
          <a:p>
            <a:pPr marL="0" indent="0">
              <a:lnSpc>
                <a:spcPct val="140000"/>
              </a:lnSpc>
              <a:buNone/>
            </a:pPr>
            <a:r>
              <a:rPr lang="en-AU" sz="1600" b="1" dirty="0">
                <a:solidFill>
                  <a:schemeClr val="bg2">
                    <a:lumMod val="25000"/>
                  </a:schemeClr>
                </a:solidFill>
                <a:effectLst/>
                <a:latin typeface="Batang" panose="02030600000101010101" pitchFamily="18" charset="-127"/>
                <a:ea typeface="Batang" panose="02030600000101010101" pitchFamily="18" charset="-127"/>
              </a:rPr>
              <a:t>5) To make multiple copies of the Quran and send each to an Islamic centre and to burn any personal copies that differed from this copy.</a:t>
            </a:r>
            <a:endParaRPr lang="en-AU" sz="1600" b="1" dirty="0">
              <a:solidFill>
                <a:schemeClr val="bg2">
                  <a:lumMod val="25000"/>
                </a:schemeClr>
              </a:solidFill>
              <a:latin typeface="Batang" panose="02030600000101010101" pitchFamily="18" charset="-127"/>
              <a:ea typeface="Batang" panose="02030600000101010101" pitchFamily="18" charset="-127"/>
            </a:endParaRPr>
          </a:p>
          <a:p>
            <a:pPr marL="0" indent="0">
              <a:lnSpc>
                <a:spcPct val="140000"/>
              </a:lnSpc>
              <a:buNone/>
            </a:pPr>
            <a:r>
              <a:rPr lang="en-AU" sz="1600" b="1" dirty="0">
                <a:solidFill>
                  <a:schemeClr val="bg2">
                    <a:lumMod val="25000"/>
                  </a:schemeClr>
                </a:solidFill>
                <a:effectLst/>
                <a:latin typeface="Batang" panose="02030600000101010101" pitchFamily="18" charset="-127"/>
                <a:ea typeface="Batang" panose="02030600000101010101" pitchFamily="18" charset="-127"/>
              </a:rPr>
              <a:t>6) To arrange the order of the </a:t>
            </a:r>
            <a:r>
              <a:rPr lang="en-AU" sz="1600" b="1" i="1" dirty="0">
                <a:solidFill>
                  <a:schemeClr val="bg2">
                    <a:lumMod val="25000"/>
                  </a:schemeClr>
                </a:solidFill>
                <a:effectLst/>
                <a:latin typeface="Batang" panose="02030600000101010101" pitchFamily="18" charset="-127"/>
                <a:ea typeface="Batang" panose="02030600000101010101" pitchFamily="18" charset="-127"/>
              </a:rPr>
              <a:t>surah </a:t>
            </a:r>
            <a:r>
              <a:rPr lang="en-AU" sz="1600" b="1" dirty="0">
                <a:solidFill>
                  <a:schemeClr val="bg2">
                    <a:lumMod val="25000"/>
                  </a:schemeClr>
                </a:solidFill>
                <a:effectLst/>
                <a:latin typeface="Batang" panose="02030600000101010101" pitchFamily="18" charset="-127"/>
                <a:ea typeface="Batang" panose="02030600000101010101" pitchFamily="18" charset="-127"/>
              </a:rPr>
              <a:t>(chapters of Quran) as we know it today. The order of the verses was the same in the collection of Abu Bakr and Uthman, but the order of the </a:t>
            </a:r>
            <a:r>
              <a:rPr lang="en-AU" sz="1600" b="1" i="1" dirty="0">
                <a:solidFill>
                  <a:schemeClr val="bg2">
                    <a:lumMod val="25000"/>
                  </a:schemeClr>
                </a:solidFill>
                <a:effectLst/>
                <a:latin typeface="Batang" panose="02030600000101010101" pitchFamily="18" charset="-127"/>
                <a:ea typeface="Batang" panose="02030600000101010101" pitchFamily="18" charset="-127"/>
              </a:rPr>
              <a:t>surah </a:t>
            </a:r>
            <a:r>
              <a:rPr lang="en-AU" sz="1600" b="1" dirty="0">
                <a:solidFill>
                  <a:schemeClr val="bg2">
                    <a:lumMod val="25000"/>
                  </a:schemeClr>
                </a:solidFill>
                <a:effectLst/>
                <a:latin typeface="Batang" panose="02030600000101010101" pitchFamily="18" charset="-127"/>
                <a:ea typeface="Batang" panose="02030600000101010101" pitchFamily="18" charset="-127"/>
              </a:rPr>
              <a:t>was different in the Abu</a:t>
            </a:r>
            <a:r>
              <a:rPr lang="en-AU" sz="1600" b="1" dirty="0">
                <a:solidFill>
                  <a:schemeClr val="bg2">
                    <a:lumMod val="25000"/>
                  </a:schemeClr>
                </a:solidFill>
                <a:latin typeface="Batang" panose="02030600000101010101" pitchFamily="18" charset="-127"/>
                <a:ea typeface="Batang" panose="02030600000101010101" pitchFamily="18" charset="-127"/>
              </a:rPr>
              <a:t> </a:t>
            </a:r>
            <a:r>
              <a:rPr lang="en-AU" sz="1600" b="1" dirty="0">
                <a:solidFill>
                  <a:schemeClr val="bg2">
                    <a:lumMod val="25000"/>
                  </a:schemeClr>
                </a:solidFill>
                <a:effectLst/>
                <a:latin typeface="Batang" panose="02030600000101010101" pitchFamily="18" charset="-127"/>
                <a:ea typeface="Batang" panose="02030600000101010101" pitchFamily="18" charset="-127"/>
              </a:rPr>
              <a:t>Bakr collection. Uthman ordered the members to arrange the </a:t>
            </a:r>
            <a:r>
              <a:rPr lang="en-AU" sz="1600" b="1" i="1" dirty="0">
                <a:solidFill>
                  <a:schemeClr val="bg2">
                    <a:lumMod val="25000"/>
                  </a:schemeClr>
                </a:solidFill>
                <a:effectLst/>
                <a:latin typeface="Batang" panose="02030600000101010101" pitchFamily="18" charset="-127"/>
                <a:ea typeface="Batang" panose="02030600000101010101" pitchFamily="18" charset="-127"/>
              </a:rPr>
              <a:t>surah </a:t>
            </a:r>
            <a:r>
              <a:rPr lang="en-AU" sz="1600" b="1" dirty="0">
                <a:solidFill>
                  <a:schemeClr val="bg2">
                    <a:lumMod val="25000"/>
                  </a:schemeClr>
                </a:solidFill>
                <a:effectLst/>
                <a:latin typeface="Batang" panose="02030600000101010101" pitchFamily="18" charset="-127"/>
                <a:ea typeface="Batang" panose="02030600000101010101" pitchFamily="18" charset="-127"/>
              </a:rPr>
              <a:t>order in the Quran too. </a:t>
            </a:r>
            <a:endParaRPr lang="en-AU" sz="1600" b="1" dirty="0">
              <a:solidFill>
                <a:schemeClr val="bg2">
                  <a:lumMod val="25000"/>
                </a:schemeClr>
              </a:solidFill>
              <a:latin typeface="Batang" panose="02030600000101010101" pitchFamily="18" charset="-127"/>
              <a:ea typeface="Batang" panose="02030600000101010101" pitchFamily="18" charset="-127"/>
            </a:endParaRPr>
          </a:p>
          <a:p>
            <a:pPr marL="0" indent="0">
              <a:lnSpc>
                <a:spcPct val="140000"/>
              </a:lnSpc>
              <a:buNone/>
            </a:pPr>
            <a:r>
              <a:rPr lang="en-AU" sz="1600" b="1" dirty="0">
                <a:solidFill>
                  <a:schemeClr val="bg2">
                    <a:lumMod val="25000"/>
                  </a:schemeClr>
                </a:solidFill>
                <a:effectLst/>
                <a:latin typeface="Batang" panose="02030600000101010101" pitchFamily="18" charset="-127"/>
                <a:ea typeface="Batang" panose="02030600000101010101" pitchFamily="18" charset="-127"/>
              </a:rPr>
              <a:t>7) To exclude any additional words of explanation from the copies. </a:t>
            </a:r>
            <a:endParaRPr lang="en-AU" sz="1600" b="1" dirty="0">
              <a:solidFill>
                <a:schemeClr val="bg2">
                  <a:lumMod val="25000"/>
                </a:schemeClr>
              </a:solidFill>
              <a:latin typeface="Batang" panose="02030600000101010101" pitchFamily="18" charset="-127"/>
              <a:ea typeface="Batang" panose="02030600000101010101" pitchFamily="18" charset="-127"/>
            </a:endParaRPr>
          </a:p>
          <a:p>
            <a:pPr>
              <a:lnSpc>
                <a:spcPct val="140000"/>
              </a:lnSpc>
            </a:pPr>
            <a:endParaRPr lang="en-US" sz="1600" b="1" dirty="0">
              <a:solidFill>
                <a:schemeClr val="bg2">
                  <a:lumMod val="25000"/>
                </a:schemeClr>
              </a:solidFill>
              <a:latin typeface="Batang" panose="02030600000101010101" pitchFamily="18" charset="-127"/>
              <a:ea typeface="Batang" panose="02030600000101010101" pitchFamily="18" charset="-127"/>
            </a:endParaRPr>
          </a:p>
        </p:txBody>
      </p:sp>
      <p:pic>
        <p:nvPicPr>
          <p:cNvPr id="6" name="Picture 5" descr="Many question marks on black background">
            <a:extLst>
              <a:ext uri="{FF2B5EF4-FFF2-40B4-BE49-F238E27FC236}">
                <a16:creationId xmlns:a16="http://schemas.microsoft.com/office/drawing/2014/main" xmlns="" id="{755D3DA7-4186-6993-423B-6CF27C8C48EF}"/>
              </a:ext>
            </a:extLst>
          </p:cNvPr>
          <p:cNvPicPr>
            <a:picLocks noChangeAspect="1"/>
          </p:cNvPicPr>
          <p:nvPr/>
        </p:nvPicPr>
        <p:blipFill rotWithShape="1">
          <a:blip r:embed="rId2"/>
          <a:srcRect l="39000"/>
          <a:stretch/>
        </p:blipFill>
        <p:spPr>
          <a:xfrm rot="9856267">
            <a:off x="8559499" y="3107535"/>
            <a:ext cx="3461675" cy="3343865"/>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sp>
        <p:nvSpPr>
          <p:cNvPr id="4" name="Slide Number Placeholder 3">
            <a:extLst>
              <a:ext uri="{FF2B5EF4-FFF2-40B4-BE49-F238E27FC236}">
                <a16:creationId xmlns:a16="http://schemas.microsoft.com/office/drawing/2014/main" xmlns="" id="{E28ADDBA-6773-71A2-C7DB-89C862DFDA82}"/>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119</a:t>
            </a:fld>
            <a:endParaRPr lang="en-US"/>
          </a:p>
        </p:txBody>
      </p:sp>
    </p:spTree>
    <p:extLst>
      <p:ext uri="{BB962C8B-B14F-4D97-AF65-F5344CB8AC3E}">
        <p14:creationId xmlns:p14="http://schemas.microsoft.com/office/powerpoint/2010/main" val="1214448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55F1E5-99FA-E909-5D4F-545D969D5EF0}"/>
              </a:ext>
            </a:extLst>
          </p:cNvPr>
          <p:cNvSpPr>
            <a:spLocks noGrp="1"/>
          </p:cNvSpPr>
          <p:nvPr>
            <p:ph type="title"/>
          </p:nvPr>
        </p:nvSpPr>
        <p:spPr>
          <a:xfrm>
            <a:off x="656419" y="214424"/>
            <a:ext cx="9023608" cy="986769"/>
          </a:xfrm>
          <a:ln>
            <a:solidFill>
              <a:srgbClr val="37E4DC"/>
            </a:solidFill>
          </a:ln>
        </p:spPr>
        <p:txBody>
          <a:bodyPr>
            <a:normAutofit/>
          </a:bodyPr>
          <a:lstStyle/>
          <a:p>
            <a:r>
              <a:rPr lang="en-AU" sz="4000" dirty="0">
                <a:solidFill>
                  <a:srgbClr val="C00000"/>
                </a:solidFill>
                <a:latin typeface="Apple Chancery" panose="03020702040506060504" pitchFamily="66" charset="-79"/>
                <a:ea typeface="Times New Roman" panose="02020603050405020304" pitchFamily="18" charset="0"/>
                <a:cs typeface="Apple Chancery" panose="03020702040506060504" pitchFamily="66" charset="-79"/>
              </a:rPr>
              <a:t>B</a:t>
            </a:r>
            <a:r>
              <a:rPr lang="en-AU" sz="400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ooks on the other sciences of the </a:t>
            </a:r>
            <a:r>
              <a:rPr lang="en-AU" sz="4000" i="1"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Qur'an</a:t>
            </a:r>
            <a:r>
              <a:rPr lang="en-AU" sz="400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  </a:t>
            </a:r>
            <a:endParaRPr lang="en-US" sz="4000" dirty="0">
              <a:solidFill>
                <a:srgbClr val="C00000"/>
              </a:solidFill>
            </a:endParaRPr>
          </a:p>
        </p:txBody>
      </p:sp>
      <p:sp>
        <p:nvSpPr>
          <p:cNvPr id="3" name="Content Placeholder 2">
            <a:extLst>
              <a:ext uri="{FF2B5EF4-FFF2-40B4-BE49-F238E27FC236}">
                <a16:creationId xmlns:a16="http://schemas.microsoft.com/office/drawing/2014/main" xmlns="" id="{BF8FF849-AF92-6771-DB9A-3F6C6B398E96}"/>
              </a:ext>
            </a:extLst>
          </p:cNvPr>
          <p:cNvSpPr>
            <a:spLocks noGrp="1"/>
          </p:cNvSpPr>
          <p:nvPr>
            <p:ph idx="1"/>
          </p:nvPr>
        </p:nvSpPr>
        <p:spPr>
          <a:xfrm>
            <a:off x="238298" y="1438558"/>
            <a:ext cx="11115502" cy="4899180"/>
          </a:xfrm>
          <a:ln>
            <a:solidFill>
              <a:srgbClr val="37E4DC"/>
            </a:solidFill>
          </a:ln>
        </p:spPr>
        <p:txBody>
          <a:bodyPr>
            <a:normAutofit fontScale="85000" lnSpcReduction="20000"/>
          </a:bodyPr>
          <a:lstStyle/>
          <a:p>
            <a:pPr>
              <a:spcAft>
                <a:spcPts val="900"/>
              </a:spcAft>
            </a:pP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Abu Bakr as-</a:t>
            </a:r>
            <a:r>
              <a:rPr lang="en-AU" sz="20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Sijistani</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330H) wrote another book on rare words in the </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Qur'an</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Gharib al-Qur’an</a:t>
            </a:r>
          </a:p>
          <a:p>
            <a:pPr>
              <a:spcAft>
                <a:spcPts val="900"/>
              </a:spcAft>
            </a:pP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Imam</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an-</a:t>
            </a:r>
            <a:r>
              <a:rPr lang="en-AU" sz="20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Nasa'i</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303H), the author of the </a:t>
            </a:r>
            <a:r>
              <a:rPr lang="en-AU" sz="20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Sunan</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wrote one on the merits of the </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Qur'an</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20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Fada'il</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al-Qur’an</a:t>
            </a:r>
            <a:r>
              <a:rPr lang="en-AU" sz="2000" b="1" i="1" dirty="0">
                <a:solidFill>
                  <a:schemeClr val="accent1">
                    <a:lumMod val="50000"/>
                  </a:schemeClr>
                </a:solidFill>
                <a:latin typeface="Chalkboard" panose="03050602040202020205" pitchFamily="66" charset="77"/>
                <a:ea typeface="Times New Roman" panose="02020603050405020304" pitchFamily="18" charset="0"/>
                <a:cs typeface="Andalus" panose="02020603050405020304" pitchFamily="18" charset="-78"/>
              </a:rPr>
              <a:t>.</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p>
          <a:p>
            <a:pPr>
              <a:spcAft>
                <a:spcPts val="900"/>
              </a:spcAft>
            </a:pP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Abu al-Hasan al-</a:t>
            </a:r>
            <a:r>
              <a:rPr lang="en-AU" sz="20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Wahidi</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468H) wrote his famous book on </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Asbab an-</a:t>
            </a:r>
            <a:r>
              <a:rPr lang="en-AU" sz="20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Nuzul</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p>
          <a:p>
            <a:pPr>
              <a:spcAft>
                <a:spcPts val="900"/>
              </a:spcAft>
            </a:pPr>
            <a:r>
              <a:rPr lang="en-AU" sz="2000" b="1" i="1" dirty="0" err="1">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Ilm</a:t>
            </a:r>
            <a:r>
              <a:rPr lang="en-AU" sz="2000" b="1" i="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ad-Din</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as-</a:t>
            </a:r>
            <a:r>
              <a:rPr lang="en-AU" sz="2000" b="1" dirty="0" err="1">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Sakhawi</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(d. 634H) wrote one on the various </a:t>
            </a:r>
            <a:r>
              <a:rPr lang="en-AU" sz="2000" b="1" i="1" dirty="0" err="1">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qira'at</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a:t>
            </a:r>
            <a:r>
              <a:rPr lang="en-AU" sz="2000" b="1" dirty="0">
                <a:solidFill>
                  <a:schemeClr val="accent1">
                    <a:lumMod val="50000"/>
                  </a:schemeClr>
                </a:solidFill>
                <a:effectLst/>
                <a:latin typeface="Chalkboard" panose="03050602040202020205" pitchFamily="66" charset="77"/>
                <a:cs typeface="Andalus" panose="02020603050405020304" pitchFamily="18" charset="-78"/>
              </a:rPr>
              <a:t> </a:t>
            </a:r>
          </a:p>
          <a:p>
            <a:r>
              <a:rPr lang="en-AU" sz="20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Sahihayn</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of al-Bukhari and Muslim, included sections on various topics of </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t>
            </a:r>
            <a:r>
              <a:rPr lang="en-AU" sz="20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Ulum</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al-Qur’an</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p>
          <a:p>
            <a:r>
              <a:rPr lang="en-AU" sz="2000" b="1" dirty="0">
                <a:solidFill>
                  <a:schemeClr val="accent1">
                    <a:lumMod val="50000"/>
                  </a:schemeClr>
                </a:solidFill>
                <a:latin typeface="Chalkboard" panose="03050602040202020205" pitchFamily="66" charset="77"/>
                <a:ea typeface="Calibri" panose="020F0502020204030204" pitchFamily="34" charset="0"/>
                <a:cs typeface="Andalus" panose="02020603050405020304" pitchFamily="18" charset="-78"/>
              </a:rPr>
              <a:t>M</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ost of the books of the </a:t>
            </a:r>
            <a:r>
              <a:rPr lang="en-AU" sz="2000" b="1" i="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Sunnah</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have chapters on the </a:t>
            </a:r>
            <a:r>
              <a:rPr lang="en-AU" sz="2000" b="1" i="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tafsir</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of the </a:t>
            </a:r>
            <a:r>
              <a:rPr lang="en-AU" sz="2000" b="1" i="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Quran</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the benefits of reciting the </a:t>
            </a:r>
            <a:r>
              <a:rPr lang="en-AU" sz="2000" b="1" i="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Quran</a:t>
            </a:r>
            <a:r>
              <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rPr>
              <a:t>, the history of its compilation, and other topics.</a:t>
            </a:r>
          </a:p>
          <a:p>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Abu Bakr al-</a:t>
            </a:r>
            <a:r>
              <a:rPr lang="en-AU" sz="20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Baqillani</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(d. 403H) wrote his famous treatise, also related to the miraculous nature of the </a:t>
            </a:r>
            <a:r>
              <a:rPr lang="en-AU" sz="20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Qur'an</a:t>
            </a:r>
            <a:r>
              <a:rPr lang="en-AU" sz="2000" b="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a:t>
            </a:r>
            <a:r>
              <a:rPr lang="en-AU" sz="2000" b="1" i="1" dirty="0" err="1">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I'jaz</a:t>
            </a:r>
            <a:r>
              <a:rPr lang="en-AU" sz="2000" b="1" i="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al-Qur'an</a:t>
            </a:r>
            <a:r>
              <a:rPr lang="en-AU" sz="2000" b="1" dirty="0">
                <a:solidFill>
                  <a:schemeClr val="accent1">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p>
          <a:p>
            <a:endParaRPr lang="en-AU" sz="2000" b="1" dirty="0">
              <a:solidFill>
                <a:schemeClr val="accent1">
                  <a:lumMod val="50000"/>
                </a:schemeClr>
              </a:solidFill>
              <a:effectLst/>
              <a:latin typeface="Chalkboard" panose="03050602040202020205" pitchFamily="66" charset="77"/>
              <a:ea typeface="Calibri" panose="020F0502020204030204" pitchFamily="34" charset="0"/>
              <a:cs typeface="Andalus" panose="02020603050405020304" pitchFamily="18" charset="-78"/>
            </a:endParaRPr>
          </a:p>
          <a:p>
            <a:pPr>
              <a:spcAft>
                <a:spcPts val="900"/>
              </a:spcAft>
            </a:pPr>
            <a:endParaRPr lang="en-US" sz="2000" b="1" dirty="0">
              <a:solidFill>
                <a:schemeClr val="accent1">
                  <a:lumMod val="50000"/>
                </a:schemeClr>
              </a:solidFill>
              <a:latin typeface="Chalkboard" panose="03050602040202020205" pitchFamily="66" charset="77"/>
              <a:cs typeface="Andalus" panose="02020603050405020304" pitchFamily="18" charset="-78"/>
            </a:endParaRPr>
          </a:p>
        </p:txBody>
      </p:sp>
      <p:sp>
        <p:nvSpPr>
          <p:cNvPr id="4" name="Slide Number Placeholder 3">
            <a:extLst>
              <a:ext uri="{FF2B5EF4-FFF2-40B4-BE49-F238E27FC236}">
                <a16:creationId xmlns:a16="http://schemas.microsoft.com/office/drawing/2014/main" xmlns="" id="{626A9182-7B08-3FB8-3FC6-69A76CEA3A2B}"/>
              </a:ext>
            </a:extLst>
          </p:cNvPr>
          <p:cNvSpPr>
            <a:spLocks noGrp="1"/>
          </p:cNvSpPr>
          <p:nvPr>
            <p:ph type="sldNum" sz="quarter" idx="12"/>
          </p:nvPr>
        </p:nvSpPr>
        <p:spPr/>
        <p:txBody>
          <a:bodyPr/>
          <a:lstStyle/>
          <a:p>
            <a:fld id="{C8784B88-F3D9-6A4F-9660-1A0A1E561ED7}" type="slidenum">
              <a:rPr lang="en-US" smtClean="0"/>
              <a:t>12</a:t>
            </a:fld>
            <a:endParaRPr lang="en-US"/>
          </a:p>
        </p:txBody>
      </p:sp>
    </p:spTree>
    <p:extLst>
      <p:ext uri="{BB962C8B-B14F-4D97-AF65-F5344CB8AC3E}">
        <p14:creationId xmlns:p14="http://schemas.microsoft.com/office/powerpoint/2010/main" val="321922965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FC484FD-4448-C77C-0ABB-185EFACC375D}"/>
              </a:ext>
            </a:extLst>
          </p:cNvPr>
          <p:cNvSpPr>
            <a:spLocks noGrp="1"/>
          </p:cNvSpPr>
          <p:nvPr>
            <p:ph type="title"/>
          </p:nvPr>
        </p:nvSpPr>
        <p:spPr>
          <a:xfrm>
            <a:off x="614362" y="490450"/>
            <a:ext cx="9586913" cy="1025148"/>
          </a:xfrm>
        </p:spPr>
        <p:txBody>
          <a:bodyPr>
            <a:noAutofit/>
          </a:bodyPr>
          <a:lstStyle/>
          <a:p>
            <a:r>
              <a:rPr lang="en-AU" sz="3200" b="0" dirty="0">
                <a:solidFill>
                  <a:srgbClr val="C00000"/>
                </a:solidFill>
                <a:latin typeface="Trade Gothic Inline" panose="020B0504030203020204" pitchFamily="34" charset="0"/>
              </a:rPr>
              <a:t>T</a:t>
            </a:r>
            <a:r>
              <a:rPr lang="en-AU" sz="3200" b="0" dirty="0">
                <a:solidFill>
                  <a:srgbClr val="C00000"/>
                </a:solidFill>
                <a:effectLst/>
                <a:latin typeface="Trade Gothic Inline" panose="020B0504030203020204" pitchFamily="34" charset="0"/>
              </a:rPr>
              <a:t>he Committee for the Uthman Collection </a:t>
            </a:r>
            <a:r>
              <a:rPr lang="en-AU" sz="3200" b="0" dirty="0">
                <a:solidFill>
                  <a:srgbClr val="C00000"/>
                </a:solidFill>
                <a:latin typeface="Trade Gothic Inline" panose="020B0504030203020204" pitchFamily="34" charset="0"/>
              </a:rPr>
              <a:t/>
            </a:r>
            <a:br>
              <a:rPr lang="en-AU" sz="3200" b="0" dirty="0">
                <a:solidFill>
                  <a:srgbClr val="C00000"/>
                </a:solidFill>
                <a:latin typeface="Trade Gothic Inline" panose="020B0504030203020204" pitchFamily="34" charset="0"/>
              </a:rPr>
            </a:br>
            <a:endParaRPr lang="en-US" sz="3200" b="0" dirty="0">
              <a:solidFill>
                <a:srgbClr val="C00000"/>
              </a:solidFill>
              <a:latin typeface="Trade Gothic Inline" panose="020B0504030203020204" pitchFamily="34" charset="0"/>
            </a:endParaRPr>
          </a:p>
        </p:txBody>
      </p:sp>
      <p:sp>
        <p:nvSpPr>
          <p:cNvPr id="3" name="Content Placeholder 2">
            <a:extLst>
              <a:ext uri="{FF2B5EF4-FFF2-40B4-BE49-F238E27FC236}">
                <a16:creationId xmlns:a16="http://schemas.microsoft.com/office/drawing/2014/main" xmlns="" id="{7BED0DFE-68E7-5CA3-27A5-432E520DAE9E}"/>
              </a:ext>
            </a:extLst>
          </p:cNvPr>
          <p:cNvSpPr>
            <a:spLocks noGrp="1"/>
          </p:cNvSpPr>
          <p:nvPr>
            <p:ph idx="1"/>
          </p:nvPr>
        </p:nvSpPr>
        <p:spPr>
          <a:xfrm>
            <a:off x="0" y="1003024"/>
            <a:ext cx="9433731" cy="3155457"/>
          </a:xfrm>
        </p:spPr>
        <p:txBody>
          <a:bodyPr>
            <a:noAutofit/>
          </a:bodyPr>
          <a:lstStyle/>
          <a:p>
            <a:r>
              <a:rPr lang="en-AU" sz="2000" b="1" dirty="0">
                <a:effectLst/>
                <a:latin typeface="Chalkboard" panose="03050602040202020205" pitchFamily="66" charset="77"/>
              </a:rPr>
              <a:t>Uthman assembled a committee of twelve, </a:t>
            </a:r>
          </a:p>
          <a:p>
            <a:pPr marL="0" indent="0">
              <a:buNone/>
            </a:pPr>
            <a:r>
              <a:rPr lang="en-AU" sz="2000" b="1" dirty="0">
                <a:effectLst/>
                <a:latin typeface="Chalkboard" panose="03050602040202020205" pitchFamily="66" charset="77"/>
              </a:rPr>
              <a:t>(including ‘</a:t>
            </a:r>
            <a:r>
              <a:rPr lang="en-AU" sz="2000" b="1" dirty="0" err="1">
                <a:effectLst/>
                <a:latin typeface="Chalkboard" panose="03050602040202020205" pitchFamily="66" charset="77"/>
              </a:rPr>
              <a:t>Ubayy</a:t>
            </a:r>
            <a:r>
              <a:rPr lang="en-AU" sz="2000" b="1" dirty="0">
                <a:effectLst/>
                <a:latin typeface="Chalkboard" panose="03050602040202020205" pitchFamily="66" charset="77"/>
              </a:rPr>
              <a:t> b. </a:t>
            </a:r>
            <a:r>
              <a:rPr lang="en-AU" sz="2000" b="1" dirty="0" err="1">
                <a:effectLst/>
                <a:latin typeface="Chalkboard" panose="03050602040202020205" pitchFamily="66" charset="77"/>
              </a:rPr>
              <a:t>Ka’b</a:t>
            </a:r>
            <a:r>
              <a:rPr lang="en-AU" sz="2000" b="1" dirty="0">
                <a:effectLst/>
                <a:latin typeface="Chalkboard" panose="03050602040202020205" pitchFamily="66" charset="77"/>
              </a:rPr>
              <a:t> / Zayd b. Thabit) both from Quraysh and the Ansar (the residents of Medina), to manage the task by collecting and arranging all the Quran parchments written in the Prophet’s </a:t>
            </a:r>
            <a:r>
              <a:rPr lang="ar" sz="2000" b="1" i="0" dirty="0">
                <a:solidFill>
                  <a:schemeClr val="accent4">
                    <a:lumMod val="50000"/>
                  </a:schemeClr>
                </a:solidFill>
                <a:effectLst/>
                <a:latin typeface="Chalkboard" panose="03050602040202020205" pitchFamily="66" charset="77"/>
              </a:rPr>
              <a:t>ﷺ </a:t>
            </a:r>
            <a:r>
              <a:rPr lang="en-AU" sz="2000" b="1" dirty="0">
                <a:effectLst/>
                <a:latin typeface="Chalkboard" panose="03050602040202020205" pitchFamily="66" charset="77"/>
              </a:rPr>
              <a:t>presence. Companions took part in the copying are: </a:t>
            </a:r>
          </a:p>
          <a:p>
            <a:endParaRPr lang="en-US" sz="20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86A7088-EA26-17B1-C604-29A3E1176682}"/>
              </a:ext>
            </a:extLst>
          </p:cNvPr>
          <p:cNvSpPr>
            <a:spLocks noGrp="1"/>
          </p:cNvSpPr>
          <p:nvPr>
            <p:ph type="sldNum" sz="quarter" idx="12"/>
          </p:nvPr>
        </p:nvSpPr>
        <p:spPr/>
        <p:txBody>
          <a:bodyPr/>
          <a:lstStyle/>
          <a:p>
            <a:fld id="{C8784B88-F3D9-6A4F-9660-1A0A1E561ED7}" type="slidenum">
              <a:rPr lang="en-US" smtClean="0"/>
              <a:t>120</a:t>
            </a:fld>
            <a:endParaRPr lang="en-US"/>
          </a:p>
        </p:txBody>
      </p:sp>
      <p:graphicFrame>
        <p:nvGraphicFramePr>
          <p:cNvPr id="14" name="Diagram 13">
            <a:extLst>
              <a:ext uri="{FF2B5EF4-FFF2-40B4-BE49-F238E27FC236}">
                <a16:creationId xmlns:a16="http://schemas.microsoft.com/office/drawing/2014/main" xmlns="" id="{CB9F34B6-AB76-A72A-E365-19CEE585656D}"/>
              </a:ext>
            </a:extLst>
          </p:cNvPr>
          <p:cNvGraphicFramePr/>
          <p:nvPr>
            <p:extLst>
              <p:ext uri="{D42A27DB-BD31-4B8C-83A1-F6EECF244321}">
                <p14:modId xmlns:p14="http://schemas.microsoft.com/office/powerpoint/2010/main" val="3668010093"/>
              </p:ext>
            </p:extLst>
          </p:nvPr>
        </p:nvGraphicFramePr>
        <p:xfrm>
          <a:off x="1293018" y="3940435"/>
          <a:ext cx="11353798" cy="2031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35" name="Diagram 34">
            <a:extLst>
              <a:ext uri="{FF2B5EF4-FFF2-40B4-BE49-F238E27FC236}">
                <a16:creationId xmlns:a16="http://schemas.microsoft.com/office/drawing/2014/main" xmlns="" id="{0CD0543E-B1E0-8897-67DF-1335F4A5EE5D}"/>
              </a:ext>
            </a:extLst>
          </p:cNvPr>
          <p:cNvGraphicFramePr/>
          <p:nvPr>
            <p:extLst>
              <p:ext uri="{D42A27DB-BD31-4B8C-83A1-F6EECF244321}">
                <p14:modId xmlns:p14="http://schemas.microsoft.com/office/powerpoint/2010/main" val="1204587214"/>
              </p:ext>
            </p:extLst>
          </p:nvPr>
        </p:nvGraphicFramePr>
        <p:xfrm>
          <a:off x="614362" y="2901249"/>
          <a:ext cx="11353799" cy="20313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76720017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53756F-2A86-99A3-E6E9-9690BB599E7C}"/>
              </a:ext>
            </a:extLst>
          </p:cNvPr>
          <p:cNvSpPr>
            <a:spLocks noGrp="1"/>
          </p:cNvSpPr>
          <p:nvPr>
            <p:ph type="title"/>
          </p:nvPr>
        </p:nvSpPr>
        <p:spPr>
          <a:xfrm>
            <a:off x="9858376" y="1828800"/>
            <a:ext cx="2428875" cy="4143375"/>
          </a:xfrm>
        </p:spPr>
        <p:txBody>
          <a:bodyPr>
            <a:normAutofit/>
          </a:bodyPr>
          <a:lstStyle/>
          <a:p>
            <a:pPr algn="ctr"/>
            <a:r>
              <a:rPr lang="en-US" sz="2800" b="0" dirty="0">
                <a:solidFill>
                  <a:schemeClr val="accent4">
                    <a:lumMod val="75000"/>
                  </a:schemeClr>
                </a:solidFill>
                <a:latin typeface="Algerian" pitchFamily="82" charset="77"/>
                <a:cs typeface="Apple Chancery" panose="03020702040506060504" pitchFamily="66" charset="-79"/>
              </a:rPr>
              <a:t>Differences between</a:t>
            </a:r>
            <a:br>
              <a:rPr lang="en-US" sz="2800" b="0" dirty="0">
                <a:solidFill>
                  <a:schemeClr val="accent4">
                    <a:lumMod val="75000"/>
                  </a:schemeClr>
                </a:solidFill>
                <a:latin typeface="Algerian" pitchFamily="82" charset="77"/>
                <a:cs typeface="Apple Chancery" panose="03020702040506060504" pitchFamily="66" charset="-79"/>
              </a:rPr>
            </a:br>
            <a:r>
              <a:rPr lang="en-US" sz="2800" b="0" dirty="0">
                <a:solidFill>
                  <a:schemeClr val="accent4">
                    <a:lumMod val="75000"/>
                  </a:schemeClr>
                </a:solidFill>
                <a:latin typeface="Algerian" pitchFamily="82" charset="77"/>
                <a:cs typeface="Apple Chancery" panose="03020702040506060504" pitchFamily="66" charset="-79"/>
              </a:rPr>
              <a:t> </a:t>
            </a:r>
            <a:r>
              <a:rPr lang="en-AU" sz="2800" b="0" dirty="0">
                <a:solidFill>
                  <a:schemeClr val="accent4">
                    <a:lumMod val="75000"/>
                  </a:schemeClr>
                </a:solidFill>
                <a:latin typeface="Algerian" pitchFamily="82" charset="77"/>
                <a:cs typeface="Apple Chancery" panose="03020702040506060504" pitchFamily="66" charset="-79"/>
              </a:rPr>
              <a:t>Abu Bakr's and </a:t>
            </a:r>
            <a:br>
              <a:rPr lang="en-AU" sz="2800" b="0" dirty="0">
                <a:solidFill>
                  <a:schemeClr val="accent4">
                    <a:lumMod val="75000"/>
                  </a:schemeClr>
                </a:solidFill>
                <a:latin typeface="Algerian" pitchFamily="82" charset="77"/>
                <a:cs typeface="Apple Chancery" panose="03020702040506060504" pitchFamily="66" charset="-79"/>
              </a:rPr>
            </a:br>
            <a:r>
              <a:rPr lang="en-AU" sz="2800" b="0" dirty="0">
                <a:solidFill>
                  <a:schemeClr val="accent4">
                    <a:lumMod val="75000"/>
                  </a:schemeClr>
                </a:solidFill>
                <a:latin typeface="Algerian" pitchFamily="82" charset="77"/>
                <a:cs typeface="Apple Chancery" panose="03020702040506060504" pitchFamily="66" charset="-79"/>
              </a:rPr>
              <a:t>'Uthman's compilation </a:t>
            </a:r>
            <a:endParaRPr lang="en-US" sz="2800" b="0" dirty="0">
              <a:solidFill>
                <a:schemeClr val="accent4">
                  <a:lumMod val="75000"/>
                </a:schemeClr>
              </a:solidFill>
              <a:latin typeface="Algerian" pitchFamily="82" charset="77"/>
              <a:cs typeface="Apple Chancery" panose="03020702040506060504" pitchFamily="66" charset="-79"/>
            </a:endParaRPr>
          </a:p>
        </p:txBody>
      </p:sp>
      <p:graphicFrame>
        <p:nvGraphicFramePr>
          <p:cNvPr id="8" name="Content Placeholder 7">
            <a:extLst>
              <a:ext uri="{FF2B5EF4-FFF2-40B4-BE49-F238E27FC236}">
                <a16:creationId xmlns:a16="http://schemas.microsoft.com/office/drawing/2014/main" xmlns="" id="{7ACCC6F9-5249-2FA7-F107-E5C4ADB8ACC0}"/>
              </a:ext>
            </a:extLst>
          </p:cNvPr>
          <p:cNvGraphicFramePr>
            <a:graphicFrameLocks noGrp="1"/>
          </p:cNvGraphicFramePr>
          <p:nvPr>
            <p:ph idx="1"/>
            <p:extLst>
              <p:ext uri="{D42A27DB-BD31-4B8C-83A1-F6EECF244321}">
                <p14:modId xmlns:p14="http://schemas.microsoft.com/office/powerpoint/2010/main" val="4073887785"/>
              </p:ext>
            </p:extLst>
          </p:nvPr>
        </p:nvGraphicFramePr>
        <p:xfrm>
          <a:off x="100014" y="236534"/>
          <a:ext cx="9758362" cy="63849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63C8AF3F-3836-65F9-47D3-9A42CFB73564}"/>
              </a:ext>
            </a:extLst>
          </p:cNvPr>
          <p:cNvSpPr>
            <a:spLocks noGrp="1"/>
          </p:cNvSpPr>
          <p:nvPr>
            <p:ph type="sldNum" sz="quarter" idx="12"/>
          </p:nvPr>
        </p:nvSpPr>
        <p:spPr/>
        <p:txBody>
          <a:bodyPr/>
          <a:lstStyle/>
          <a:p>
            <a:fld id="{C8784B88-F3D9-6A4F-9660-1A0A1E561ED7}" type="slidenum">
              <a:rPr lang="en-US" smtClean="0"/>
              <a:t>121</a:t>
            </a:fld>
            <a:endParaRPr lang="en-US"/>
          </a:p>
        </p:txBody>
      </p:sp>
    </p:spTree>
    <p:extLst>
      <p:ext uri="{BB962C8B-B14F-4D97-AF65-F5344CB8AC3E}">
        <p14:creationId xmlns:p14="http://schemas.microsoft.com/office/powerpoint/2010/main" val="398750492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C53756F-2A86-99A3-E6E9-9690BB599E7C}"/>
              </a:ext>
            </a:extLst>
          </p:cNvPr>
          <p:cNvSpPr>
            <a:spLocks noGrp="1"/>
          </p:cNvSpPr>
          <p:nvPr>
            <p:ph type="title"/>
          </p:nvPr>
        </p:nvSpPr>
        <p:spPr>
          <a:xfrm>
            <a:off x="10015538" y="0"/>
            <a:ext cx="1969488" cy="7946812"/>
          </a:xfrm>
        </p:spPr>
        <p:txBody>
          <a:bodyPr>
            <a:normAutofit/>
          </a:bodyPr>
          <a:lstStyle/>
          <a:p>
            <a:pPr algn="ctr"/>
            <a:r>
              <a:rPr lang="en-US" sz="2800" dirty="0">
                <a:latin typeface="Apple Chancery" panose="03020702040506060504" pitchFamily="66" charset="-79"/>
                <a:cs typeface="Apple Chancery" panose="03020702040506060504" pitchFamily="66" charset="-79"/>
              </a:rPr>
              <a:t>Differences between</a:t>
            </a:r>
            <a:br>
              <a:rPr lang="en-US" sz="2800" dirty="0">
                <a:latin typeface="Apple Chancery" panose="03020702040506060504" pitchFamily="66" charset="-79"/>
                <a:cs typeface="Apple Chancery" panose="03020702040506060504" pitchFamily="66" charset="-79"/>
              </a:rPr>
            </a:br>
            <a:r>
              <a:rPr lang="en-US" sz="2800" dirty="0">
                <a:latin typeface="Apple Chancery" panose="03020702040506060504" pitchFamily="66" charset="-79"/>
                <a:cs typeface="Apple Chancery" panose="03020702040506060504" pitchFamily="66" charset="-79"/>
              </a:rPr>
              <a:t> </a:t>
            </a:r>
            <a:r>
              <a:rPr lang="en-AU" sz="2800" dirty="0">
                <a:latin typeface="Apple Chancery" panose="03020702040506060504" pitchFamily="66" charset="-79"/>
                <a:cs typeface="Apple Chancery" panose="03020702040506060504" pitchFamily="66" charset="-79"/>
              </a:rPr>
              <a:t>Abu Bakr's and </a:t>
            </a:r>
            <a:br>
              <a:rPr lang="en-AU" sz="2800" dirty="0">
                <a:latin typeface="Apple Chancery" panose="03020702040506060504" pitchFamily="66" charset="-79"/>
                <a:cs typeface="Apple Chancery" panose="03020702040506060504" pitchFamily="66" charset="-79"/>
              </a:rPr>
            </a:br>
            <a:r>
              <a:rPr lang="en-AU" sz="2800" dirty="0">
                <a:latin typeface="Apple Chancery" panose="03020702040506060504" pitchFamily="66" charset="-79"/>
                <a:cs typeface="Apple Chancery" panose="03020702040506060504" pitchFamily="66" charset="-79"/>
              </a:rPr>
              <a:t>'Uthman's compilation </a:t>
            </a:r>
            <a:endParaRPr lang="en-US" sz="2800" dirty="0">
              <a:latin typeface="Apple Chancery" panose="03020702040506060504" pitchFamily="66" charset="-79"/>
              <a:cs typeface="Apple Chancery" panose="03020702040506060504" pitchFamily="66" charset="-79"/>
            </a:endParaRPr>
          </a:p>
        </p:txBody>
      </p:sp>
      <p:graphicFrame>
        <p:nvGraphicFramePr>
          <p:cNvPr id="8" name="Content Placeholder 7">
            <a:extLst>
              <a:ext uri="{FF2B5EF4-FFF2-40B4-BE49-F238E27FC236}">
                <a16:creationId xmlns:a16="http://schemas.microsoft.com/office/drawing/2014/main" xmlns="" id="{7ACCC6F9-5249-2FA7-F107-E5C4ADB8ACC0}"/>
              </a:ext>
            </a:extLst>
          </p:cNvPr>
          <p:cNvGraphicFramePr>
            <a:graphicFrameLocks noGrp="1"/>
          </p:cNvGraphicFramePr>
          <p:nvPr>
            <p:ph idx="1"/>
            <p:extLst>
              <p:ext uri="{D42A27DB-BD31-4B8C-83A1-F6EECF244321}">
                <p14:modId xmlns:p14="http://schemas.microsoft.com/office/powerpoint/2010/main" val="3809732901"/>
              </p:ext>
            </p:extLst>
          </p:nvPr>
        </p:nvGraphicFramePr>
        <p:xfrm>
          <a:off x="257176" y="80011"/>
          <a:ext cx="9758362" cy="64477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63C8AF3F-3836-65F9-47D3-9A42CFB73564}"/>
              </a:ext>
            </a:extLst>
          </p:cNvPr>
          <p:cNvSpPr>
            <a:spLocks noGrp="1"/>
          </p:cNvSpPr>
          <p:nvPr>
            <p:ph type="sldNum" sz="quarter" idx="12"/>
          </p:nvPr>
        </p:nvSpPr>
        <p:spPr/>
        <p:txBody>
          <a:bodyPr/>
          <a:lstStyle/>
          <a:p>
            <a:fld id="{C8784B88-F3D9-6A4F-9660-1A0A1E561ED7}" type="slidenum">
              <a:rPr lang="en-US" smtClean="0"/>
              <a:t>122</a:t>
            </a:fld>
            <a:endParaRPr lang="en-US"/>
          </a:p>
        </p:txBody>
      </p:sp>
    </p:spTree>
    <p:extLst>
      <p:ext uri="{BB962C8B-B14F-4D97-AF65-F5344CB8AC3E}">
        <p14:creationId xmlns:p14="http://schemas.microsoft.com/office/powerpoint/2010/main" val="306769541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BA6DE-F8B9-DE5D-06AE-B8FB8A28F7DC}"/>
              </a:ext>
            </a:extLst>
          </p:cNvPr>
          <p:cNvSpPr>
            <a:spLocks noGrp="1"/>
          </p:cNvSpPr>
          <p:nvPr>
            <p:ph type="title"/>
          </p:nvPr>
        </p:nvSpPr>
        <p:spPr>
          <a:xfrm>
            <a:off x="3015343" y="483734"/>
            <a:ext cx="4566557" cy="1325563"/>
          </a:xfrm>
          <a:ln>
            <a:solidFill>
              <a:srgbClr val="C00000"/>
            </a:solidFill>
          </a:ln>
        </p:spPr>
        <p:txBody>
          <a:bodyPr/>
          <a:lstStyle/>
          <a:p>
            <a:r>
              <a:rPr lang="en-US" dirty="0">
                <a:solidFill>
                  <a:srgbClr val="C00000"/>
                </a:solidFill>
              </a:rPr>
              <a:t>REFERENCES</a:t>
            </a:r>
            <a:endParaRPr lang="en-US" dirty="0"/>
          </a:p>
        </p:txBody>
      </p:sp>
      <p:sp>
        <p:nvSpPr>
          <p:cNvPr id="3" name="Content Placeholder 2">
            <a:extLst>
              <a:ext uri="{FF2B5EF4-FFF2-40B4-BE49-F238E27FC236}">
                <a16:creationId xmlns:a16="http://schemas.microsoft.com/office/drawing/2014/main" xmlns="" id="{1B615294-2DEB-969B-C1D2-459F690D181B}"/>
              </a:ext>
            </a:extLst>
          </p:cNvPr>
          <p:cNvSpPr>
            <a:spLocks noGrp="1"/>
          </p:cNvSpPr>
          <p:nvPr>
            <p:ph idx="1"/>
          </p:nvPr>
        </p:nvSpPr>
        <p:spPr>
          <a:xfrm>
            <a:off x="1596788" y="1809297"/>
            <a:ext cx="7579869" cy="4351338"/>
          </a:xfrm>
          <a:ln>
            <a:solidFill>
              <a:srgbClr val="C00000"/>
            </a:solidFill>
          </a:ln>
        </p:spPr>
        <p:txBody>
          <a:bodyPr>
            <a:normAutofit/>
          </a:bodyPr>
          <a:lstStyle/>
          <a:p>
            <a:pPr marL="0" indent="0">
              <a:buNone/>
            </a:pPr>
            <a:r>
              <a:rPr lang="en-AU" sz="2000" b="1" dirty="0">
                <a:solidFill>
                  <a:srgbClr val="C00000"/>
                </a:solidFill>
                <a:effectLst/>
                <a:latin typeface="Andalus" panose="02020603050405020304" pitchFamily="18" charset="-78"/>
                <a:cs typeface="Andalus" panose="02020603050405020304" pitchFamily="18" charset="-78"/>
              </a:rPr>
              <a:t>Qadhi, </a:t>
            </a:r>
            <a:r>
              <a:rPr lang="en-AU" sz="2000" b="1" i="1" dirty="0">
                <a:solidFill>
                  <a:srgbClr val="C00000"/>
                </a:solidFill>
                <a:effectLst/>
                <a:latin typeface="Andalus" panose="02020603050405020304" pitchFamily="18" charset="-78"/>
                <a:cs typeface="Andalus" panose="02020603050405020304" pitchFamily="18" charset="-78"/>
              </a:rPr>
              <a:t>An Introduction To The Sciences Of The Quran</a:t>
            </a:r>
            <a:r>
              <a:rPr lang="en-AU" sz="2000" b="1" i="1" dirty="0">
                <a:latin typeface="Andalus" panose="02020603050405020304" pitchFamily="18" charset="-78"/>
                <a:cs typeface="Andalus" panose="02020603050405020304" pitchFamily="18" charset="-78"/>
              </a:rPr>
              <a:t>:</a:t>
            </a:r>
          </a:p>
          <a:p>
            <a:pPr marL="0" indent="0">
              <a:buNone/>
            </a:pPr>
            <a:r>
              <a:rPr lang="en-AU" sz="2000" b="1" dirty="0">
                <a:latin typeface="Andalus" panose="02020603050405020304" pitchFamily="18" charset="-78"/>
                <a:cs typeface="Andalus" panose="02020603050405020304" pitchFamily="18" charset="-78"/>
              </a:rPr>
              <a:t>The </a:t>
            </a:r>
            <a:r>
              <a:rPr lang="en-AU" sz="2000" b="1" dirty="0" err="1">
                <a:latin typeface="Andalus" panose="02020603050405020304" pitchFamily="18" charset="-78"/>
                <a:cs typeface="Andalus" panose="02020603050405020304" pitchFamily="18" charset="-78"/>
              </a:rPr>
              <a:t>Makkee</a:t>
            </a:r>
            <a:r>
              <a:rPr lang="en-AU" sz="2000" b="1" dirty="0">
                <a:latin typeface="Andalus" panose="02020603050405020304" pitchFamily="18" charset="-78"/>
                <a:cs typeface="Andalus" panose="02020603050405020304" pitchFamily="18" charset="-78"/>
              </a:rPr>
              <a:t> And the </a:t>
            </a:r>
            <a:r>
              <a:rPr lang="en-AU" sz="2000" b="1" dirty="0" err="1">
                <a:latin typeface="Andalus" panose="02020603050405020304" pitchFamily="18" charset="-78"/>
                <a:cs typeface="Andalus" panose="02020603050405020304" pitchFamily="18" charset="-78"/>
              </a:rPr>
              <a:t>Madanee</a:t>
            </a:r>
            <a:r>
              <a:rPr lang="en-AU" sz="2000" b="1" dirty="0">
                <a:latin typeface="Andalus" panose="02020603050405020304" pitchFamily="18" charset="-78"/>
                <a:cs typeface="Andalus" panose="02020603050405020304" pitchFamily="18" charset="-78"/>
              </a:rPr>
              <a:t> Verses, 97-105.</a:t>
            </a:r>
          </a:p>
          <a:p>
            <a:pPr marL="0" indent="0">
              <a:buNone/>
            </a:pPr>
            <a:r>
              <a:rPr lang="en-AU" sz="2000" b="1" dirty="0">
                <a:latin typeface="Andalus" panose="02020603050405020304" pitchFamily="18" charset="-78"/>
                <a:cs typeface="Andalus" panose="02020603050405020304" pitchFamily="18" charset="-78"/>
              </a:rPr>
              <a:t>The Compilation Of The Quran, page 124-149.</a:t>
            </a:r>
          </a:p>
          <a:p>
            <a:pPr marL="0" indent="0">
              <a:buNone/>
            </a:pPr>
            <a:endParaRPr lang="en-AU" sz="2000" b="1" dirty="0">
              <a:effectLst/>
              <a:latin typeface="Andalus" panose="02020603050405020304" pitchFamily="18" charset="-78"/>
              <a:cs typeface="Andalus" panose="02020603050405020304" pitchFamily="18" charset="-78"/>
            </a:endParaRPr>
          </a:p>
          <a:p>
            <a:pPr marL="0" indent="0">
              <a:buNone/>
            </a:pPr>
            <a:r>
              <a:rPr lang="en-AU" sz="2000" b="1" dirty="0">
                <a:solidFill>
                  <a:srgbClr val="C00000"/>
                </a:solidFill>
                <a:effectLst/>
                <a:latin typeface="Andalus" panose="02020603050405020304" pitchFamily="18" charset="-78"/>
                <a:cs typeface="Andalus" panose="02020603050405020304" pitchFamily="18" charset="-78"/>
              </a:rPr>
              <a:t>Philips, </a:t>
            </a:r>
            <a:r>
              <a:rPr lang="en-AU" sz="2000" b="1" i="1" dirty="0">
                <a:solidFill>
                  <a:srgbClr val="C00000"/>
                </a:solidFill>
                <a:effectLst/>
                <a:latin typeface="Andalus" panose="02020603050405020304" pitchFamily="18" charset="-78"/>
                <a:cs typeface="Andalus" panose="02020603050405020304" pitchFamily="18" charset="-78"/>
              </a:rPr>
              <a:t>Usool At-</a:t>
            </a:r>
            <a:r>
              <a:rPr lang="en-AU" sz="2000" b="1" i="1" dirty="0" err="1">
                <a:solidFill>
                  <a:srgbClr val="C00000"/>
                </a:solidFill>
                <a:latin typeface="Andalus" panose="02020603050405020304" pitchFamily="18" charset="-78"/>
                <a:cs typeface="Andalus" panose="02020603050405020304" pitchFamily="18" charset="-78"/>
              </a:rPr>
              <a:t>t</a:t>
            </a:r>
            <a:r>
              <a:rPr lang="en-AU" sz="2000" b="1" i="1" dirty="0" err="1">
                <a:solidFill>
                  <a:srgbClr val="C00000"/>
                </a:solidFill>
                <a:effectLst/>
                <a:latin typeface="Andalus" panose="02020603050405020304" pitchFamily="18" charset="-78"/>
                <a:cs typeface="Andalus" panose="02020603050405020304" pitchFamily="18" charset="-78"/>
              </a:rPr>
              <a:t>afseer</a:t>
            </a:r>
            <a:r>
              <a:rPr lang="en-AU" sz="2000" b="1" i="1" dirty="0">
                <a:latin typeface="Andalus" panose="02020603050405020304" pitchFamily="18" charset="-78"/>
                <a:cs typeface="Andalus" panose="02020603050405020304" pitchFamily="18" charset="-78"/>
              </a:rPr>
              <a:t>: </a:t>
            </a:r>
          </a:p>
          <a:p>
            <a:pPr marL="0" indent="0">
              <a:buNone/>
            </a:pPr>
            <a:r>
              <a:rPr lang="en-AU" sz="1800" dirty="0" err="1">
                <a:effectLst/>
                <a:latin typeface="TimesNewRoman,Bold"/>
              </a:rPr>
              <a:t>Makkan</a:t>
            </a:r>
            <a:r>
              <a:rPr lang="en-AU" sz="1800" dirty="0">
                <a:effectLst/>
                <a:latin typeface="TimesNewRoman,Bold"/>
              </a:rPr>
              <a:t> &amp; </a:t>
            </a:r>
            <a:r>
              <a:rPr lang="en-AU" sz="1800" dirty="0" err="1">
                <a:effectLst/>
                <a:latin typeface="TimesNewRoman,Bold"/>
              </a:rPr>
              <a:t>Madeenan</a:t>
            </a:r>
            <a:r>
              <a:rPr lang="en-AU" sz="1800" dirty="0">
                <a:effectLst/>
                <a:latin typeface="TimesNewRoman,Bold"/>
              </a:rPr>
              <a:t> Revelations 203-216.</a:t>
            </a:r>
            <a:endParaRPr lang="en-AU" sz="2000" b="1" i="1" dirty="0">
              <a:latin typeface="Andalus" panose="02020603050405020304" pitchFamily="18" charset="-78"/>
              <a:cs typeface="Andalus" panose="02020603050405020304" pitchFamily="18" charset="-78"/>
            </a:endParaRPr>
          </a:p>
          <a:p>
            <a:pPr marL="0" indent="0">
              <a:buNone/>
            </a:pPr>
            <a:r>
              <a:rPr lang="en-AU" sz="1800" dirty="0">
                <a:effectLst/>
                <a:latin typeface="Andalus" panose="02020603050405020304" pitchFamily="18" charset="-78"/>
                <a:cs typeface="Andalus" panose="02020603050405020304" pitchFamily="18" charset="-78"/>
              </a:rPr>
              <a:t>The Collection of the Quran 147-165.</a:t>
            </a:r>
          </a:p>
          <a:p>
            <a:endParaRPr lang="en-US" sz="1800" dirty="0"/>
          </a:p>
        </p:txBody>
      </p:sp>
      <p:sp>
        <p:nvSpPr>
          <p:cNvPr id="4" name="Slide Number Placeholder 3">
            <a:extLst>
              <a:ext uri="{FF2B5EF4-FFF2-40B4-BE49-F238E27FC236}">
                <a16:creationId xmlns:a16="http://schemas.microsoft.com/office/drawing/2014/main" xmlns="" id="{71659F74-906F-81EC-52D2-CE70FB028E26}"/>
              </a:ext>
            </a:extLst>
          </p:cNvPr>
          <p:cNvSpPr>
            <a:spLocks noGrp="1"/>
          </p:cNvSpPr>
          <p:nvPr>
            <p:ph type="sldNum" sz="quarter" idx="12"/>
          </p:nvPr>
        </p:nvSpPr>
        <p:spPr/>
        <p:txBody>
          <a:bodyPr/>
          <a:lstStyle/>
          <a:p>
            <a:fld id="{C8784B88-F3D9-6A4F-9660-1A0A1E561ED7}" type="slidenum">
              <a:rPr lang="en-US" smtClean="0"/>
              <a:t>123</a:t>
            </a:fld>
            <a:endParaRPr lang="en-US"/>
          </a:p>
        </p:txBody>
      </p:sp>
    </p:spTree>
    <p:extLst>
      <p:ext uri="{BB962C8B-B14F-4D97-AF65-F5344CB8AC3E}">
        <p14:creationId xmlns:p14="http://schemas.microsoft.com/office/powerpoint/2010/main" val="107844520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3100666187"/>
              </p:ext>
            </p:extLst>
          </p:nvPr>
        </p:nvGraphicFramePr>
        <p:xfrm>
          <a:off x="368135" y="346364"/>
          <a:ext cx="11578442" cy="527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124</a:t>
            </a:fld>
            <a:endParaRPr lang="en-US"/>
          </a:p>
        </p:txBody>
      </p:sp>
    </p:spTree>
    <p:extLst>
      <p:ext uri="{BB962C8B-B14F-4D97-AF65-F5344CB8AC3E}">
        <p14:creationId xmlns:p14="http://schemas.microsoft.com/office/powerpoint/2010/main" val="404011546"/>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1745273062"/>
              </p:ext>
            </p:extLst>
          </p:nvPr>
        </p:nvGraphicFramePr>
        <p:xfrm>
          <a:off x="368135" y="0"/>
          <a:ext cx="11578442" cy="561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125</a:t>
            </a:fld>
            <a:endParaRPr lang="en-US"/>
          </a:p>
        </p:txBody>
      </p:sp>
    </p:spTree>
    <p:extLst>
      <p:ext uri="{BB962C8B-B14F-4D97-AF65-F5344CB8AC3E}">
        <p14:creationId xmlns:p14="http://schemas.microsoft.com/office/powerpoint/2010/main" val="244125731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2B0BB-85E7-444B-A033-873561327BFC}"/>
              </a:ext>
            </a:extLst>
          </p:cNvPr>
          <p:cNvSpPr>
            <a:spLocks noGrp="1"/>
          </p:cNvSpPr>
          <p:nvPr>
            <p:ph type="ctrTitle"/>
          </p:nvPr>
        </p:nvSpPr>
        <p:spPr>
          <a:xfrm>
            <a:off x="2138766" y="2571262"/>
            <a:ext cx="8529234" cy="1655762"/>
          </a:xfrm>
        </p:spPr>
        <p:txBody>
          <a:bodyPr>
            <a:normAutofit fontScale="90000"/>
          </a:bodyPr>
          <a:lstStyle/>
          <a:p>
            <a:r>
              <a:rPr lang="en-US" sz="4000" dirty="0"/>
              <a:t>INTRODUCTION TO ULOOM AL-QURAN</a:t>
            </a:r>
            <a:br>
              <a:rPr lang="en-US" sz="4000" dirty="0"/>
            </a:br>
            <a:r>
              <a:rPr lang="en-US" sz="4000" dirty="0"/>
              <a:t>SCIENCES OF THE QURAN</a:t>
            </a:r>
          </a:p>
        </p:txBody>
      </p:sp>
      <p:sp>
        <p:nvSpPr>
          <p:cNvPr id="3" name="Subtitle 2">
            <a:extLst>
              <a:ext uri="{FF2B5EF4-FFF2-40B4-BE49-F238E27FC236}">
                <a16:creationId xmlns:a16="http://schemas.microsoft.com/office/drawing/2014/main" xmlns="" id="{D2CE41B7-91BB-2643-B51E-9483CCFAA46F}"/>
              </a:ext>
            </a:extLst>
          </p:cNvPr>
          <p:cNvSpPr>
            <a:spLocks noGrp="1"/>
          </p:cNvSpPr>
          <p:nvPr>
            <p:ph type="subTitle" idx="1"/>
          </p:nvPr>
        </p:nvSpPr>
        <p:spPr>
          <a:xfrm>
            <a:off x="1821366" y="4568384"/>
            <a:ext cx="9144000" cy="1655762"/>
          </a:xfrm>
        </p:spPr>
        <p:txBody>
          <a:bodyPr>
            <a:normAutofit/>
          </a:bodyPr>
          <a:lstStyle/>
          <a:p>
            <a:r>
              <a:rPr lang="en-US" sz="3600" b="1" dirty="0"/>
              <a:t>UST. HALA AMERAH</a:t>
            </a:r>
          </a:p>
        </p:txBody>
      </p:sp>
      <p:sp>
        <p:nvSpPr>
          <p:cNvPr id="5" name="Slide Number Placeholder 4">
            <a:extLst>
              <a:ext uri="{FF2B5EF4-FFF2-40B4-BE49-F238E27FC236}">
                <a16:creationId xmlns:a16="http://schemas.microsoft.com/office/drawing/2014/main" xmlns="" id="{5C1C79E2-969B-654E-9C3F-A0C291F5423E}"/>
              </a:ext>
            </a:extLst>
          </p:cNvPr>
          <p:cNvSpPr>
            <a:spLocks noGrp="1"/>
          </p:cNvSpPr>
          <p:nvPr>
            <p:ph type="sldNum" sz="quarter" idx="12"/>
          </p:nvPr>
        </p:nvSpPr>
        <p:spPr/>
        <p:txBody>
          <a:bodyPr/>
          <a:lstStyle/>
          <a:p>
            <a:fld id="{C8784B88-F3D9-6A4F-9660-1A0A1E561ED7}" type="slidenum">
              <a:rPr lang="en-US" smtClean="0"/>
              <a:t>126</a:t>
            </a:fld>
            <a:endParaRPr lang="en-US"/>
          </a:p>
        </p:txBody>
      </p:sp>
      <p:sp>
        <p:nvSpPr>
          <p:cNvPr id="7" name="TextBox 6">
            <a:extLst>
              <a:ext uri="{FF2B5EF4-FFF2-40B4-BE49-F238E27FC236}">
                <a16:creationId xmlns:a16="http://schemas.microsoft.com/office/drawing/2014/main" xmlns="" id="{3F55A7A9-5738-CF48-B5C0-8FEFD5979462}"/>
              </a:ext>
            </a:extLst>
          </p:cNvPr>
          <p:cNvSpPr txBox="1"/>
          <p:nvPr/>
        </p:nvSpPr>
        <p:spPr>
          <a:xfrm>
            <a:off x="3893025" y="1782325"/>
            <a:ext cx="4037067" cy="369332"/>
          </a:xfrm>
          <a:prstGeom prst="rect">
            <a:avLst/>
          </a:prstGeom>
          <a:noFill/>
        </p:spPr>
        <p:txBody>
          <a:bodyPr wrap="none" rtlCol="0">
            <a:spAutoFit/>
          </a:bodyPr>
          <a:lstStyle/>
          <a:p>
            <a:r>
              <a:rPr lang="en-CA" b="1" dirty="0">
                <a:solidFill>
                  <a:schemeClr val="bg1"/>
                </a:solidFill>
              </a:rPr>
              <a:t>A 111   Uloom Al- Quran – Lecture No. </a:t>
            </a:r>
            <a:r>
              <a:rPr lang="ar-SA" b="1" dirty="0">
                <a:solidFill>
                  <a:schemeClr val="bg1"/>
                </a:solidFill>
              </a:rPr>
              <a:t>4</a:t>
            </a:r>
            <a:r>
              <a:rPr lang="en-CA" b="1" dirty="0">
                <a:solidFill>
                  <a:schemeClr val="bg1"/>
                </a:solidFill>
              </a:rPr>
              <a:t> </a:t>
            </a:r>
            <a:endParaRPr lang="en-US" dirty="0"/>
          </a:p>
        </p:txBody>
      </p:sp>
    </p:spTree>
    <p:extLst>
      <p:ext uri="{BB962C8B-B14F-4D97-AF65-F5344CB8AC3E}">
        <p14:creationId xmlns:p14="http://schemas.microsoft.com/office/powerpoint/2010/main" val="126366417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C0BC03-6E53-643D-3D37-B05361789B70}"/>
              </a:ext>
            </a:extLst>
          </p:cNvPr>
          <p:cNvSpPr>
            <a:spLocks noGrp="1"/>
          </p:cNvSpPr>
          <p:nvPr>
            <p:ph type="title"/>
          </p:nvPr>
        </p:nvSpPr>
        <p:spPr>
          <a:xfrm>
            <a:off x="529389" y="173376"/>
            <a:ext cx="9416121" cy="553957"/>
          </a:xfrm>
          <a:ln>
            <a:solidFill>
              <a:schemeClr val="accent1">
                <a:lumMod val="75000"/>
              </a:schemeClr>
            </a:solidFill>
          </a:ln>
        </p:spPr>
        <p:txBody>
          <a:bodyPr>
            <a:normAutofit fontScale="90000"/>
          </a:bodyPr>
          <a:lstStyle/>
          <a:p>
            <a:r>
              <a:rPr lang="en-US" dirty="0">
                <a:solidFill>
                  <a:srgbClr val="DCD1A4"/>
                </a:solidFill>
                <a:latin typeface="Apple Chancery" panose="03020702040506060504" pitchFamily="66" charset="-79"/>
                <a:cs typeface="Apple Chancery" panose="03020702040506060504" pitchFamily="66" charset="-79"/>
              </a:rPr>
              <a:t>Summary of compilation of the Quran </a:t>
            </a:r>
          </a:p>
        </p:txBody>
      </p:sp>
      <p:sp>
        <p:nvSpPr>
          <p:cNvPr id="3" name="Content Placeholder 2">
            <a:extLst>
              <a:ext uri="{FF2B5EF4-FFF2-40B4-BE49-F238E27FC236}">
                <a16:creationId xmlns:a16="http://schemas.microsoft.com/office/drawing/2014/main" xmlns="" id="{E9528A34-5175-AC51-24EB-119278F60801}"/>
              </a:ext>
            </a:extLst>
          </p:cNvPr>
          <p:cNvSpPr>
            <a:spLocks noGrp="1"/>
          </p:cNvSpPr>
          <p:nvPr>
            <p:ph idx="1"/>
          </p:nvPr>
        </p:nvSpPr>
        <p:spPr>
          <a:xfrm>
            <a:off x="174979" y="910783"/>
            <a:ext cx="9770532" cy="5433573"/>
          </a:xfrm>
          <a:solidFill>
            <a:srgbClr val="DCD1A4"/>
          </a:solidFill>
          <a:ln>
            <a:solidFill>
              <a:schemeClr val="accent4">
                <a:lumMod val="75000"/>
              </a:schemeClr>
            </a:solidFill>
          </a:ln>
        </p:spPr>
        <p:txBody>
          <a:bodyPr>
            <a:noAutofit/>
          </a:bodyPr>
          <a:lstStyle/>
          <a:p>
            <a:r>
              <a:rPr lang="en-AU" sz="1800" b="1" dirty="0">
                <a:solidFill>
                  <a:schemeClr val="accent1">
                    <a:lumMod val="75000"/>
                  </a:schemeClr>
                </a:solidFill>
                <a:latin typeface="Chalkboard" panose="03050602040202020205" pitchFamily="66" charset="77"/>
              </a:rPr>
              <a:t>The entire Quran was memorised and written during the life of the </a:t>
            </a:r>
            <a:r>
              <a:rPr lang="en-AU" sz="1800" b="1" dirty="0" err="1">
                <a:solidFill>
                  <a:schemeClr val="accent1">
                    <a:lumMod val="75000"/>
                  </a:schemeClr>
                </a:solidFill>
                <a:latin typeface="Chalkboard" panose="03050602040202020205" pitchFamily="66" charset="77"/>
              </a:rPr>
              <a:t>Prophet</a:t>
            </a:r>
            <a:r>
              <a:rPr lang="en-AU" sz="1800" b="1" i="0" dirty="0" err="1">
                <a:solidFill>
                  <a:schemeClr val="accent1">
                    <a:lumMod val="75000"/>
                  </a:schemeClr>
                </a:solidFill>
                <a:latin typeface="Chalkboard" panose="03050602040202020205" pitchFamily="66" charset="77"/>
              </a:rPr>
              <a:t>ﷺ</a:t>
            </a:r>
            <a:r>
              <a:rPr lang="en-AU" sz="1800" b="1" i="0" dirty="0">
                <a:solidFill>
                  <a:schemeClr val="accent1">
                    <a:lumMod val="75000"/>
                  </a:schemeClr>
                </a:solidFill>
                <a:latin typeface="Chalkboard" panose="03050602040202020205" pitchFamily="66" charset="77"/>
              </a:rPr>
              <a:t> and was </a:t>
            </a:r>
            <a:r>
              <a:rPr lang="en-AU" sz="1800" b="1" dirty="0">
                <a:solidFill>
                  <a:schemeClr val="accent1">
                    <a:lumMod val="75000"/>
                  </a:schemeClr>
                </a:solidFill>
                <a:effectLst/>
                <a:latin typeface="Chalkboard" panose="03050602040202020205" pitchFamily="66" charset="77"/>
              </a:rPr>
              <a:t>preserved in his home, and also with the companions.</a:t>
            </a:r>
            <a:endParaRPr lang="en-AU" sz="1800" b="1" dirty="0">
              <a:solidFill>
                <a:schemeClr val="accent1">
                  <a:lumMod val="75000"/>
                </a:schemeClr>
              </a:solidFill>
              <a:latin typeface="Chalkboard" panose="03050602040202020205" pitchFamily="66" charset="77"/>
            </a:endParaRPr>
          </a:p>
          <a:p>
            <a:r>
              <a:rPr lang="en-AU" sz="1800" b="1" dirty="0">
                <a:solidFill>
                  <a:schemeClr val="accent1">
                    <a:lumMod val="75000"/>
                  </a:schemeClr>
                </a:solidFill>
                <a:latin typeface="Chalkboard" panose="03050602040202020205" pitchFamily="66" charset="77"/>
              </a:rPr>
              <a:t>In the year that the Prophet </a:t>
            </a:r>
            <a:r>
              <a:rPr lang="ar" sz="1800" b="1" i="0" dirty="0">
                <a:solidFill>
                  <a:schemeClr val="accent1">
                    <a:lumMod val="75000"/>
                  </a:schemeClr>
                </a:solidFill>
                <a:effectLst/>
                <a:latin typeface="Chalkboard" panose="03050602040202020205" pitchFamily="66" charset="77"/>
              </a:rPr>
              <a:t>ﷺ</a:t>
            </a:r>
            <a:r>
              <a:rPr lang="en-AU" sz="1800" b="1" dirty="0">
                <a:solidFill>
                  <a:schemeClr val="accent1">
                    <a:lumMod val="75000"/>
                  </a:schemeClr>
                </a:solidFill>
                <a:latin typeface="Chalkboard" panose="03050602040202020205" pitchFamily="66" charset="77"/>
              </a:rPr>
              <a:t> passed away, </a:t>
            </a:r>
            <a:r>
              <a:rPr lang="en-AU" sz="1800" b="1" dirty="0" err="1">
                <a:solidFill>
                  <a:schemeClr val="accent1">
                    <a:lumMod val="75000"/>
                  </a:schemeClr>
                </a:solidFill>
                <a:latin typeface="Chalkboard" panose="03050602040202020205" pitchFamily="66" charset="77"/>
              </a:rPr>
              <a:t>Jibrel</a:t>
            </a:r>
            <a:r>
              <a:rPr lang="en-AU" sz="1800" b="1" dirty="0">
                <a:solidFill>
                  <a:schemeClr val="accent1">
                    <a:lumMod val="75000"/>
                  </a:schemeClr>
                </a:solidFill>
                <a:latin typeface="Chalkboard" panose="03050602040202020205" pitchFamily="66" charset="77"/>
              </a:rPr>
              <a:t> went over the Quran with him twice, and this last rehearsal is the recitation of Zayd ibn Thabit and others, and it is the recitation that the caliphate </a:t>
            </a:r>
            <a:r>
              <a:rPr lang="en-AU" sz="1800" b="1" dirty="0" err="1">
                <a:solidFill>
                  <a:schemeClr val="accent1">
                    <a:lumMod val="75000"/>
                  </a:schemeClr>
                </a:solidFill>
                <a:latin typeface="Chalkboard" panose="03050602040202020205" pitchFamily="66" charset="77"/>
              </a:rPr>
              <a:t>Rashiden</a:t>
            </a:r>
            <a:r>
              <a:rPr lang="en-AU" sz="1800" b="1" dirty="0">
                <a:solidFill>
                  <a:schemeClr val="accent1">
                    <a:lumMod val="75000"/>
                  </a:schemeClr>
                </a:solidFill>
                <a:latin typeface="Chalkboard" panose="03050602040202020205" pitchFamily="66" charset="77"/>
              </a:rPr>
              <a:t>, Abu Bakr, 'Umar, 'Uthman and 'Alee agreed and ordered to be written in </a:t>
            </a:r>
            <a:r>
              <a:rPr lang="en-AU" sz="1800" b="1" dirty="0" err="1">
                <a:solidFill>
                  <a:schemeClr val="accent1">
                    <a:lumMod val="75000"/>
                  </a:schemeClr>
                </a:solidFill>
                <a:latin typeface="Chalkboard" panose="03050602040202020205" pitchFamily="66" charset="77"/>
              </a:rPr>
              <a:t>mus</a:t>
            </a:r>
            <a:r>
              <a:rPr lang="en-AU" sz="1800" b="1" dirty="0">
                <a:solidFill>
                  <a:schemeClr val="accent1">
                    <a:lumMod val="75000"/>
                  </a:schemeClr>
                </a:solidFill>
                <a:latin typeface="Chalkboard" panose="03050602040202020205" pitchFamily="66" charset="77"/>
              </a:rPr>
              <a:t>-hafs.</a:t>
            </a:r>
          </a:p>
          <a:p>
            <a:r>
              <a:rPr lang="en-AU" sz="1800" b="1" dirty="0">
                <a:solidFill>
                  <a:schemeClr val="accent1">
                    <a:lumMod val="75000"/>
                  </a:schemeClr>
                </a:solidFill>
                <a:latin typeface="Chalkboard" panose="03050602040202020205" pitchFamily="66" charset="77"/>
              </a:rPr>
              <a:t>Abu Bakr (was the first) to write it from cover to cover. </a:t>
            </a:r>
          </a:p>
          <a:p>
            <a:r>
              <a:rPr lang="en-AU" sz="1800" b="1" dirty="0">
                <a:solidFill>
                  <a:schemeClr val="accent1">
                    <a:lumMod val="75000"/>
                  </a:schemeClr>
                </a:solidFill>
                <a:latin typeface="Chalkboard" panose="03050602040202020205" pitchFamily="66" charset="77"/>
              </a:rPr>
              <a:t>Then 'Uthman, during his caliphate, ordered it to be written (again), in Quraysh dialect, and was sent to all of the provinces and all the Companions agreed to that.</a:t>
            </a:r>
          </a:p>
          <a:p>
            <a:r>
              <a:rPr lang="en-AU" sz="1800" b="1" dirty="0">
                <a:solidFill>
                  <a:schemeClr val="accent1">
                    <a:lumMod val="75000"/>
                  </a:schemeClr>
                </a:solidFill>
                <a:latin typeface="Chalkboard" panose="03050602040202020205" pitchFamily="66" charset="77"/>
              </a:rPr>
              <a:t>It is obligatory to adhere to the spelling of the </a:t>
            </a:r>
            <a:r>
              <a:rPr lang="en-AU" sz="1800" b="1" dirty="0" err="1">
                <a:solidFill>
                  <a:schemeClr val="accent1">
                    <a:lumMod val="75000"/>
                  </a:schemeClr>
                </a:solidFill>
                <a:latin typeface="Chalkboard" panose="03050602040202020205" pitchFamily="66" charset="77"/>
              </a:rPr>
              <a:t>mushaf</a:t>
            </a:r>
            <a:r>
              <a:rPr lang="en-AU" sz="1800" b="1" dirty="0">
                <a:solidFill>
                  <a:schemeClr val="accent1">
                    <a:lumMod val="75000"/>
                  </a:schemeClr>
                </a:solidFill>
                <a:latin typeface="Chalkboard" panose="03050602040202020205" pitchFamily="66" charset="77"/>
              </a:rPr>
              <a:t> of Uthman, since this spelling was accepted and agreed upon by the Companions and the generations after them.</a:t>
            </a:r>
            <a:endParaRPr lang="en-US" sz="1800" b="1" dirty="0">
              <a:solidFill>
                <a:schemeClr val="accent1">
                  <a:lumMod val="75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699C7676-51C8-FFE8-DBD7-0D015CAA587A}"/>
              </a:ext>
            </a:extLst>
          </p:cNvPr>
          <p:cNvSpPr>
            <a:spLocks noGrp="1"/>
          </p:cNvSpPr>
          <p:nvPr>
            <p:ph type="sldNum" sz="quarter" idx="12"/>
          </p:nvPr>
        </p:nvSpPr>
        <p:spPr/>
        <p:txBody>
          <a:bodyPr/>
          <a:lstStyle/>
          <a:p>
            <a:fld id="{C8784B88-F3D9-6A4F-9660-1A0A1E561ED7}" type="slidenum">
              <a:rPr lang="en-US" smtClean="0"/>
              <a:t>127</a:t>
            </a:fld>
            <a:endParaRPr lang="en-US"/>
          </a:p>
        </p:txBody>
      </p:sp>
    </p:spTree>
    <p:extLst>
      <p:ext uri="{BB962C8B-B14F-4D97-AF65-F5344CB8AC3E}">
        <p14:creationId xmlns:p14="http://schemas.microsoft.com/office/powerpoint/2010/main" val="8411064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AFCF16-D407-54E1-6F4D-D43466071523}"/>
              </a:ext>
            </a:extLst>
          </p:cNvPr>
          <p:cNvSpPr>
            <a:spLocks noGrp="1"/>
          </p:cNvSpPr>
          <p:nvPr>
            <p:ph type="title"/>
          </p:nvPr>
        </p:nvSpPr>
        <p:spPr>
          <a:xfrm>
            <a:off x="1224246" y="205954"/>
            <a:ext cx="5272088" cy="570225"/>
          </a:xfrm>
        </p:spPr>
        <p:txBody>
          <a:bodyPr>
            <a:noAutofit/>
          </a:bodyPr>
          <a:lstStyle/>
          <a:p>
            <a:r>
              <a:rPr lang="en-AU" sz="2800" i="1" dirty="0">
                <a:latin typeface="TimesNewRomanPS"/>
              </a:rPr>
              <a:t/>
            </a:r>
            <a:br>
              <a:rPr lang="en-AU" sz="2800" i="1" dirty="0">
                <a:latin typeface="TimesNewRomanPS"/>
              </a:rPr>
            </a:br>
            <a:r>
              <a:rPr lang="en-AU" sz="2800" i="1" dirty="0">
                <a:latin typeface="TimesNewRomanPS"/>
              </a:rPr>
              <a:t/>
            </a:r>
            <a:br>
              <a:rPr lang="en-AU" sz="2800" i="1" dirty="0">
                <a:latin typeface="TimesNewRomanPS"/>
              </a:rPr>
            </a:br>
            <a:r>
              <a:rPr lang="en-AU" sz="2800" i="1" dirty="0">
                <a:solidFill>
                  <a:schemeClr val="accent4">
                    <a:lumMod val="50000"/>
                  </a:schemeClr>
                </a:solidFill>
                <a:latin typeface="TimesNewRomanPS"/>
              </a:rPr>
              <a:t>Stage 4 T</a:t>
            </a:r>
            <a:r>
              <a:rPr lang="en-AU" sz="2800" b="1" i="1" dirty="0">
                <a:solidFill>
                  <a:schemeClr val="accent4">
                    <a:lumMod val="50000"/>
                  </a:schemeClr>
                </a:solidFill>
                <a:effectLst/>
                <a:latin typeface="TimesNewRomanPS"/>
              </a:rPr>
              <a:t>he Quranic</a:t>
            </a:r>
            <a:r>
              <a:rPr lang="en-AU" sz="2800" i="1" dirty="0">
                <a:solidFill>
                  <a:schemeClr val="accent4">
                    <a:lumMod val="50000"/>
                  </a:schemeClr>
                </a:solidFill>
                <a:latin typeface="TimesNewRomanPS"/>
              </a:rPr>
              <a:t> </a:t>
            </a:r>
            <a:r>
              <a:rPr lang="en-AU" sz="2800" b="1" i="1" dirty="0">
                <a:solidFill>
                  <a:schemeClr val="accent4">
                    <a:lumMod val="50000"/>
                  </a:schemeClr>
                </a:solidFill>
                <a:effectLst/>
                <a:latin typeface="TimesNewRomanPS"/>
              </a:rPr>
              <a:t>Script </a:t>
            </a:r>
            <a:r>
              <a:rPr lang="en-AU" sz="2800" dirty="0"/>
              <a:t/>
            </a:r>
            <a:br>
              <a:rPr lang="en-AU" sz="2800" dirty="0"/>
            </a:br>
            <a:endParaRPr lang="en-US" sz="2800" dirty="0"/>
          </a:p>
        </p:txBody>
      </p:sp>
      <p:sp>
        <p:nvSpPr>
          <p:cNvPr id="3" name="Content Placeholder 2">
            <a:extLst>
              <a:ext uri="{FF2B5EF4-FFF2-40B4-BE49-F238E27FC236}">
                <a16:creationId xmlns:a16="http://schemas.microsoft.com/office/drawing/2014/main" xmlns="" id="{74394C93-4077-2A64-B6D9-F8702BBD8BD3}"/>
              </a:ext>
            </a:extLst>
          </p:cNvPr>
          <p:cNvSpPr>
            <a:spLocks noGrp="1"/>
          </p:cNvSpPr>
          <p:nvPr>
            <p:ph idx="1"/>
          </p:nvPr>
        </p:nvSpPr>
        <p:spPr>
          <a:xfrm>
            <a:off x="155662" y="1192992"/>
            <a:ext cx="11880675" cy="4941929"/>
          </a:xfrm>
          <a:ln>
            <a:solidFill>
              <a:schemeClr val="accent4">
                <a:lumMod val="75000"/>
              </a:schemeClr>
            </a:solidFill>
          </a:ln>
        </p:spPr>
        <p:txBody>
          <a:bodyPr>
            <a:noAutofit/>
          </a:bodyPr>
          <a:lstStyle/>
          <a:p>
            <a:pPr indent="0">
              <a:spcBef>
                <a:spcPts val="600"/>
              </a:spcBef>
              <a:buNone/>
            </a:pPr>
            <a:r>
              <a:rPr lang="en-AU" sz="1800" b="1" dirty="0">
                <a:solidFill>
                  <a:srgbClr val="C00000"/>
                </a:solidFill>
                <a:effectLst/>
                <a:latin typeface="Chalkboard" panose="03050602040202020205" pitchFamily="66" charset="77"/>
              </a:rPr>
              <a:t>The Quran’s modern script came to us in stages. </a:t>
            </a:r>
            <a:endParaRPr lang="en-AU" sz="1800" b="1" dirty="0">
              <a:solidFill>
                <a:srgbClr val="C00000"/>
              </a:solidFill>
              <a:latin typeface="Chalkboard" panose="03050602040202020205" pitchFamily="66" charset="77"/>
            </a:endParaRPr>
          </a:p>
          <a:p>
            <a:pPr marL="514350" indent="-285750">
              <a:spcBef>
                <a:spcPts val="600"/>
              </a:spcBef>
              <a:buFont typeface="Wingdings" pitchFamily="2" charset="2"/>
              <a:buChar char="q"/>
            </a:pPr>
            <a:r>
              <a:rPr lang="en-AU" sz="1800" b="1" dirty="0">
                <a:effectLst/>
                <a:latin typeface="Chalkboard" panose="03050602040202020205" pitchFamily="66" charset="77"/>
              </a:rPr>
              <a:t> </a:t>
            </a:r>
            <a:r>
              <a:rPr lang="en-AU" sz="1800" b="1" dirty="0">
                <a:solidFill>
                  <a:srgbClr val="C00000"/>
                </a:solidFill>
                <a:effectLst/>
                <a:latin typeface="Chalkboard" panose="03050602040202020205" pitchFamily="66" charset="77"/>
              </a:rPr>
              <a:t>The Uthmanic text written in ancient Kufī script </a:t>
            </a:r>
            <a:r>
              <a:rPr lang="en-AU" sz="1800" b="1" dirty="0">
                <a:effectLst/>
                <a:latin typeface="Chalkboard" panose="03050602040202020205" pitchFamily="66" charset="77"/>
              </a:rPr>
              <a:t>contained no markings to differentiate the letters and sounds and no signs to indicate the end of the </a:t>
            </a:r>
            <a:r>
              <a:rPr lang="en-AU" sz="1800" b="1" i="1" dirty="0">
                <a:effectLst/>
                <a:latin typeface="Chalkboard" panose="03050602040202020205" pitchFamily="66" charset="77"/>
              </a:rPr>
              <a:t>surah. </a:t>
            </a:r>
            <a:r>
              <a:rPr lang="en-AU" sz="1800" b="1" dirty="0">
                <a:effectLst/>
                <a:latin typeface="Chalkboard" panose="03050602040202020205" pitchFamily="66" charset="77"/>
              </a:rPr>
              <a:t>The first Muslims had no problem reading this as they were used to it.</a:t>
            </a:r>
            <a:r>
              <a:rPr lang="en-AU" sz="1800" dirty="0"/>
              <a:t> It was also not customary with the early Arabs to put dots on letters, and scribes used to write blank letters. it was very often considered to be an insult to put dots.</a:t>
            </a:r>
            <a:r>
              <a:rPr lang="en-AU" sz="1800" b="1" dirty="0">
                <a:effectLst/>
                <a:latin typeface="Chalkboard" panose="03050602040202020205" pitchFamily="66" charset="77"/>
              </a:rPr>
              <a:t> </a:t>
            </a:r>
          </a:p>
          <a:p>
            <a:pPr indent="0">
              <a:spcBef>
                <a:spcPts val="600"/>
              </a:spcBef>
              <a:buNone/>
            </a:pPr>
            <a:r>
              <a:rPr lang="en-AU" sz="1800" b="1" dirty="0">
                <a:effectLst/>
                <a:latin typeface="Chalkboard" panose="03050602040202020205" pitchFamily="66" charset="77"/>
              </a:rPr>
              <a:t>So, the </a:t>
            </a:r>
            <a:r>
              <a:rPr lang="en-AU" sz="1800" b="1" dirty="0">
                <a:latin typeface="Chalkboard" panose="03050602040202020205" pitchFamily="66" charset="77"/>
              </a:rPr>
              <a:t>Quranic transcriptions </a:t>
            </a:r>
            <a:r>
              <a:rPr lang="en-AU" sz="1800" dirty="0">
                <a:latin typeface="Chalkboard" panose="03050602040202020205" pitchFamily="66" charset="77"/>
              </a:rPr>
              <a:t>were still without dots and diacritical marks that made it difficult for the non-Arabs to recite them freely.</a:t>
            </a:r>
          </a:p>
          <a:p>
            <a:pPr marL="514350" indent="-285750">
              <a:spcBef>
                <a:spcPts val="600"/>
              </a:spcBef>
              <a:buFont typeface="Wingdings" pitchFamily="2" charset="2"/>
              <a:buChar char="q"/>
            </a:pPr>
            <a:r>
              <a:rPr lang="en-AU" sz="1800" b="1" dirty="0">
                <a:solidFill>
                  <a:schemeClr val="accent4">
                    <a:lumMod val="75000"/>
                  </a:schemeClr>
                </a:solidFill>
                <a:latin typeface="Chalkboard" panose="03050602040202020205" pitchFamily="66" charset="77"/>
              </a:rPr>
              <a:t> Dots, </a:t>
            </a:r>
            <a:r>
              <a:rPr lang="en-AU" sz="1800" dirty="0">
                <a:latin typeface="Chalkboard" panose="03050602040202020205" pitchFamily="66" charset="77"/>
              </a:rPr>
              <a:t>were placed later on letters, by</a:t>
            </a:r>
            <a:r>
              <a:rPr lang="en-AU" sz="1800" b="1" dirty="0">
                <a:solidFill>
                  <a:srgbClr val="C00000"/>
                </a:solidFill>
                <a:effectLst/>
                <a:latin typeface="Chalkboard" panose="03050602040202020205" pitchFamily="66" charset="77"/>
              </a:rPr>
              <a:t> Abu Aswad al-</a:t>
            </a:r>
            <a:r>
              <a:rPr lang="en-AU" sz="1800" b="1" dirty="0" err="1">
                <a:solidFill>
                  <a:srgbClr val="C00000"/>
                </a:solidFill>
                <a:effectLst/>
                <a:latin typeface="Chalkboard" panose="03050602040202020205" pitchFamily="66" charset="77"/>
              </a:rPr>
              <a:t>Duali</a:t>
            </a:r>
            <a:r>
              <a:rPr lang="en-AU" sz="1800" b="1" dirty="0">
                <a:solidFill>
                  <a:srgbClr val="C00000"/>
                </a:solidFill>
                <a:latin typeface="Chalkboard" panose="03050602040202020205" pitchFamily="66" charset="77"/>
              </a:rPr>
              <a:t>, </a:t>
            </a:r>
            <a:r>
              <a:rPr lang="en-AU" sz="1800" b="1" dirty="0">
                <a:effectLst/>
                <a:latin typeface="Chalkboard" panose="03050602040202020205" pitchFamily="66" charset="77"/>
              </a:rPr>
              <a:t>student of Imam Ali b. Talib, first person to introduce </a:t>
            </a:r>
            <a:r>
              <a:rPr lang="en-AU" sz="1800" b="1" dirty="0">
                <a:solidFill>
                  <a:schemeClr val="accent4">
                    <a:lumMod val="75000"/>
                  </a:schemeClr>
                </a:solidFill>
                <a:effectLst/>
                <a:latin typeface="Chalkboard" panose="03050602040202020205" pitchFamily="66" charset="77"/>
              </a:rPr>
              <a:t>diacritical marks</a:t>
            </a:r>
            <a:r>
              <a:rPr lang="en-AU" sz="1800" b="1" dirty="0">
                <a:effectLst/>
                <a:latin typeface="Chalkboard" panose="03050602040202020205" pitchFamily="66" charset="77"/>
              </a:rPr>
              <a:t>, </a:t>
            </a:r>
            <a:r>
              <a:rPr lang="en-AU" sz="1800" dirty="0">
                <a:latin typeface="Chalkboard" panose="03050602040202020205" pitchFamily="66" charset="77"/>
              </a:rPr>
              <a:t>for the convenience of non-Arabs and less educated Muslims.</a:t>
            </a:r>
            <a:endParaRPr lang="en-AU" sz="1800" b="1" dirty="0">
              <a:effectLst/>
              <a:latin typeface="Chalkboard" panose="03050602040202020205" pitchFamily="66" charset="77"/>
            </a:endParaRPr>
          </a:p>
          <a:p>
            <a:pPr indent="0">
              <a:spcBef>
                <a:spcPts val="600"/>
              </a:spcBef>
              <a:buNone/>
            </a:pPr>
            <a:r>
              <a:rPr lang="en-AU" sz="1800" b="1" dirty="0">
                <a:effectLst/>
                <a:latin typeface="Chalkboard" panose="03050602040202020205" pitchFamily="66" charset="77"/>
              </a:rPr>
              <a:t>There are also other names mentioned by the sources in this process such as ‘Nasr b. </a:t>
            </a:r>
            <a:r>
              <a:rPr lang="en-AU" sz="1800" b="1" dirty="0" err="1">
                <a:effectLst/>
                <a:latin typeface="Chalkboard" panose="03050602040202020205" pitchFamily="66" charset="77"/>
              </a:rPr>
              <a:t>Asım</a:t>
            </a:r>
            <a:r>
              <a:rPr lang="en-AU" sz="1800" b="1" dirty="0">
                <a:effectLst/>
                <a:latin typeface="Chalkboard" panose="03050602040202020205" pitchFamily="66" charset="77"/>
              </a:rPr>
              <a:t> al-</a:t>
            </a:r>
            <a:r>
              <a:rPr lang="en-AU" sz="1800" b="1" dirty="0" err="1">
                <a:effectLst/>
                <a:latin typeface="Chalkboard" panose="03050602040202020205" pitchFamily="66" charset="77"/>
              </a:rPr>
              <a:t>Laysi</a:t>
            </a:r>
            <a:r>
              <a:rPr lang="en-AU" sz="1800" b="1" dirty="0">
                <a:effectLst/>
                <a:latin typeface="Chalkboard" panose="03050602040202020205" pitchFamily="66" charset="77"/>
              </a:rPr>
              <a:t>, Hasan al-</a:t>
            </a:r>
            <a:r>
              <a:rPr lang="en-AU" sz="1800" b="1" dirty="0" err="1">
                <a:effectLst/>
                <a:latin typeface="Chalkboard" panose="03050602040202020205" pitchFamily="66" charset="77"/>
              </a:rPr>
              <a:t>Basri</a:t>
            </a:r>
            <a:r>
              <a:rPr lang="en-AU" sz="1800" b="1" dirty="0">
                <a:latin typeface="Chalkboard" panose="03050602040202020205" pitchFamily="66" charset="77"/>
              </a:rPr>
              <a:t>,</a:t>
            </a:r>
            <a:r>
              <a:rPr lang="en-AU" sz="1800" b="1" dirty="0">
                <a:effectLst/>
                <a:latin typeface="Chalkboard" panose="03050602040202020205" pitchFamily="66" charset="77"/>
              </a:rPr>
              <a:t> Yahya bin. </a:t>
            </a:r>
            <a:r>
              <a:rPr lang="en-AU" sz="1800" b="1" dirty="0" err="1">
                <a:effectLst/>
                <a:latin typeface="Chalkboard" panose="03050602040202020205" pitchFamily="66" charset="77"/>
              </a:rPr>
              <a:t>Ya’mer</a:t>
            </a:r>
            <a:r>
              <a:rPr lang="en-AU" sz="1800" b="1" dirty="0">
                <a:effectLst/>
                <a:latin typeface="Chalkboard" panose="03050602040202020205" pitchFamily="66" charset="77"/>
              </a:rPr>
              <a:t> al-</a:t>
            </a:r>
            <a:r>
              <a:rPr lang="en-AU" sz="1800" b="1" dirty="0" err="1">
                <a:effectLst/>
                <a:latin typeface="Chalkboard" panose="03050602040202020205" pitchFamily="66" charset="77"/>
              </a:rPr>
              <a:t>Adawani</a:t>
            </a:r>
            <a:r>
              <a:rPr lang="en-AU" sz="1800" b="1" dirty="0">
                <a:effectLst/>
                <a:latin typeface="Chalkboard" panose="03050602040202020205" pitchFamily="66" charset="77"/>
              </a:rPr>
              <a:t>, all from Basra. </a:t>
            </a:r>
          </a:p>
          <a:p>
            <a:pPr indent="0">
              <a:spcBef>
                <a:spcPts val="600"/>
              </a:spcBef>
              <a:buNone/>
            </a:pPr>
            <a:endParaRPr lang="en-AU" sz="1800" b="1" dirty="0">
              <a:latin typeface="Chalkboard" panose="03050602040202020205" pitchFamily="66" charset="77"/>
            </a:endParaRPr>
          </a:p>
          <a:p>
            <a:pPr indent="0">
              <a:spcBef>
                <a:spcPts val="600"/>
              </a:spcBef>
              <a:buNone/>
            </a:pPr>
            <a:endParaRPr lang="en-AU" sz="18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B06E38F2-09F6-DE1A-B206-C51693FC08BE}"/>
              </a:ext>
            </a:extLst>
          </p:cNvPr>
          <p:cNvSpPr>
            <a:spLocks noGrp="1"/>
          </p:cNvSpPr>
          <p:nvPr>
            <p:ph type="sldNum" sz="quarter" idx="12"/>
          </p:nvPr>
        </p:nvSpPr>
        <p:spPr/>
        <p:txBody>
          <a:bodyPr/>
          <a:lstStyle/>
          <a:p>
            <a:fld id="{C8784B88-F3D9-6A4F-9660-1A0A1E561ED7}" type="slidenum">
              <a:rPr lang="en-US" smtClean="0"/>
              <a:t>128</a:t>
            </a:fld>
            <a:endParaRPr lang="en-US"/>
          </a:p>
        </p:txBody>
      </p:sp>
    </p:spTree>
    <p:extLst>
      <p:ext uri="{BB962C8B-B14F-4D97-AF65-F5344CB8AC3E}">
        <p14:creationId xmlns:p14="http://schemas.microsoft.com/office/powerpoint/2010/main" val="11810481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AFCF16-D407-54E1-6F4D-D43466071523}"/>
              </a:ext>
            </a:extLst>
          </p:cNvPr>
          <p:cNvSpPr>
            <a:spLocks noGrp="1"/>
          </p:cNvSpPr>
          <p:nvPr>
            <p:ph type="title"/>
          </p:nvPr>
        </p:nvSpPr>
        <p:spPr>
          <a:xfrm>
            <a:off x="1119427" y="172901"/>
            <a:ext cx="5272088" cy="157293"/>
          </a:xfrm>
        </p:spPr>
        <p:txBody>
          <a:bodyPr>
            <a:noAutofit/>
          </a:bodyPr>
          <a:lstStyle/>
          <a:p>
            <a:r>
              <a:rPr lang="en-AU" sz="2800" i="1" dirty="0">
                <a:latin typeface="TimesNewRomanPS"/>
              </a:rPr>
              <a:t/>
            </a:r>
            <a:br>
              <a:rPr lang="en-AU" sz="2800" i="1" dirty="0">
                <a:latin typeface="TimesNewRomanPS"/>
              </a:rPr>
            </a:br>
            <a:r>
              <a:rPr lang="en-AU" sz="2800" i="1" dirty="0">
                <a:solidFill>
                  <a:schemeClr val="accent4">
                    <a:lumMod val="75000"/>
                  </a:schemeClr>
                </a:solidFill>
                <a:latin typeface="TimesNewRomanPS"/>
              </a:rPr>
              <a:t>T</a:t>
            </a:r>
            <a:r>
              <a:rPr lang="en-AU" sz="2800" b="1" i="1" dirty="0">
                <a:solidFill>
                  <a:schemeClr val="accent4">
                    <a:lumMod val="75000"/>
                  </a:schemeClr>
                </a:solidFill>
                <a:effectLst/>
                <a:latin typeface="TimesNewRomanPS"/>
              </a:rPr>
              <a:t>he Quranic</a:t>
            </a:r>
            <a:r>
              <a:rPr lang="en-AU" sz="2800" i="1" dirty="0">
                <a:solidFill>
                  <a:schemeClr val="accent4">
                    <a:lumMod val="75000"/>
                  </a:schemeClr>
                </a:solidFill>
                <a:latin typeface="TimesNewRomanPS"/>
              </a:rPr>
              <a:t> </a:t>
            </a:r>
            <a:r>
              <a:rPr lang="en-AU" sz="2800" b="1" i="1" dirty="0">
                <a:solidFill>
                  <a:schemeClr val="accent4">
                    <a:lumMod val="75000"/>
                  </a:schemeClr>
                </a:solidFill>
                <a:effectLst/>
                <a:latin typeface="TimesNewRomanPS"/>
              </a:rPr>
              <a:t>Script </a:t>
            </a:r>
            <a:r>
              <a:rPr lang="en-AU" sz="2800" dirty="0"/>
              <a:t/>
            </a:r>
            <a:br>
              <a:rPr lang="en-AU" sz="2800" dirty="0"/>
            </a:br>
            <a:endParaRPr lang="en-US" sz="2800" dirty="0"/>
          </a:p>
        </p:txBody>
      </p:sp>
      <p:sp>
        <p:nvSpPr>
          <p:cNvPr id="3" name="Content Placeholder 2">
            <a:extLst>
              <a:ext uri="{FF2B5EF4-FFF2-40B4-BE49-F238E27FC236}">
                <a16:creationId xmlns:a16="http://schemas.microsoft.com/office/drawing/2014/main" xmlns="" id="{74394C93-4077-2A64-B6D9-F8702BBD8BD3}"/>
              </a:ext>
            </a:extLst>
          </p:cNvPr>
          <p:cNvSpPr>
            <a:spLocks noGrp="1"/>
          </p:cNvSpPr>
          <p:nvPr>
            <p:ph idx="1"/>
          </p:nvPr>
        </p:nvSpPr>
        <p:spPr>
          <a:xfrm>
            <a:off x="168812" y="534653"/>
            <a:ext cx="10621108" cy="5788694"/>
          </a:xfrm>
          <a:ln>
            <a:solidFill>
              <a:schemeClr val="accent4">
                <a:lumMod val="75000"/>
              </a:schemeClr>
            </a:solidFill>
          </a:ln>
        </p:spPr>
        <p:txBody>
          <a:bodyPr>
            <a:noAutofit/>
          </a:bodyPr>
          <a:lstStyle/>
          <a:p>
            <a:pPr>
              <a:buFont typeface="Wingdings" pitchFamily="2" charset="2"/>
              <a:buChar char="q"/>
            </a:pPr>
            <a:r>
              <a:rPr lang="en-AU" sz="1600" b="1" dirty="0">
                <a:effectLst/>
                <a:latin typeface="Chalkboard" panose="03050602040202020205" pitchFamily="66" charset="77"/>
              </a:rPr>
              <a:t>The additions to the Quranic text began with vowel marks </a:t>
            </a:r>
            <a:r>
              <a:rPr lang="en-AU" sz="1600" b="1" dirty="0">
                <a:solidFill>
                  <a:srgbClr val="C00000"/>
                </a:solidFill>
                <a:latin typeface="Chalkboard" panose="03050602040202020205" pitchFamily="66" charset="77"/>
              </a:rPr>
              <a:t>(the </a:t>
            </a:r>
            <a:r>
              <a:rPr lang="en-AU" sz="1600" b="1" dirty="0" err="1">
                <a:solidFill>
                  <a:srgbClr val="C00000"/>
                </a:solidFill>
                <a:latin typeface="Chalkboard" panose="03050602040202020205" pitchFamily="66" charset="77"/>
              </a:rPr>
              <a:t>fatha</a:t>
            </a:r>
            <a:r>
              <a:rPr lang="en-AU" sz="1600" b="1" dirty="0">
                <a:solidFill>
                  <a:srgbClr val="C00000"/>
                </a:solidFill>
                <a:latin typeface="Chalkboard" panose="03050602040202020205" pitchFamily="66" charset="77"/>
              </a:rPr>
              <a:t>, </a:t>
            </a:r>
            <a:r>
              <a:rPr lang="en-AU" sz="1600" b="1" dirty="0" err="1">
                <a:solidFill>
                  <a:srgbClr val="C00000"/>
                </a:solidFill>
                <a:latin typeface="Chalkboard" panose="03050602040202020205" pitchFamily="66" charset="77"/>
              </a:rPr>
              <a:t>kasrah</a:t>
            </a:r>
            <a:r>
              <a:rPr lang="en-AU" sz="1600" b="1" dirty="0">
                <a:solidFill>
                  <a:srgbClr val="C00000"/>
                </a:solidFill>
                <a:latin typeface="Chalkboard" panose="03050602040202020205" pitchFamily="66" charset="77"/>
              </a:rPr>
              <a:t> and </a:t>
            </a:r>
            <a:r>
              <a:rPr lang="en-AU" sz="1600" b="1" dirty="0" err="1">
                <a:solidFill>
                  <a:srgbClr val="C00000"/>
                </a:solidFill>
                <a:latin typeface="Chalkboard" panose="03050602040202020205" pitchFamily="66" charset="77"/>
              </a:rPr>
              <a:t>damma</a:t>
            </a:r>
            <a:r>
              <a:rPr lang="en-AU" sz="1600" b="1" dirty="0">
                <a:solidFill>
                  <a:srgbClr val="C00000"/>
                </a:solidFill>
                <a:latin typeface="Chalkboard" panose="03050602040202020205" pitchFamily="66" charset="77"/>
              </a:rPr>
              <a:t>) </a:t>
            </a:r>
            <a:r>
              <a:rPr lang="en-AU" sz="1600" b="1" dirty="0">
                <a:solidFill>
                  <a:srgbClr val="C00000"/>
                </a:solidFill>
                <a:effectLst/>
                <a:latin typeface="Chalkboard" panose="03050602040202020205" pitchFamily="66" charset="77"/>
              </a:rPr>
              <a:t>(</a:t>
            </a:r>
            <a:r>
              <a:rPr lang="en-AU" sz="1600" b="1" i="1" dirty="0" err="1">
                <a:solidFill>
                  <a:srgbClr val="C00000"/>
                </a:solidFill>
                <a:effectLst/>
                <a:latin typeface="Chalkboard" panose="03050602040202020205" pitchFamily="66" charset="77"/>
              </a:rPr>
              <a:t>tashkeel</a:t>
            </a:r>
            <a:r>
              <a:rPr lang="en-AU" sz="1600" b="1" i="1" dirty="0">
                <a:solidFill>
                  <a:srgbClr val="C00000"/>
                </a:solidFill>
                <a:effectLst/>
                <a:latin typeface="Chalkboard" panose="03050602040202020205" pitchFamily="66" charset="77"/>
              </a:rPr>
              <a:t>/</a:t>
            </a:r>
            <a:r>
              <a:rPr lang="en-AU" sz="1600" b="1" i="1" dirty="0" err="1">
                <a:solidFill>
                  <a:srgbClr val="C00000"/>
                </a:solidFill>
                <a:effectLst/>
                <a:latin typeface="Chalkboard" panose="03050602040202020205" pitchFamily="66" charset="77"/>
              </a:rPr>
              <a:t>haraka</a:t>
            </a:r>
            <a:r>
              <a:rPr lang="en-AU" sz="1600" b="1" dirty="0">
                <a:solidFill>
                  <a:srgbClr val="C00000"/>
                </a:solidFill>
                <a:effectLst/>
                <a:latin typeface="Chalkboard" panose="03050602040202020205" pitchFamily="66" charset="77"/>
              </a:rPr>
              <a:t>) </a:t>
            </a:r>
            <a:r>
              <a:rPr lang="en-AU" sz="1600" b="1" dirty="0">
                <a:effectLst/>
                <a:latin typeface="Chalkboard" panose="03050602040202020205" pitchFamily="66" charset="77"/>
              </a:rPr>
              <a:t>and then the diacritical marks </a:t>
            </a:r>
            <a:r>
              <a:rPr lang="en-AU" sz="1600" b="1" dirty="0">
                <a:solidFill>
                  <a:srgbClr val="C00000"/>
                </a:solidFill>
                <a:effectLst/>
                <a:latin typeface="Chalkboard" panose="03050602040202020205" pitchFamily="66" charset="77"/>
              </a:rPr>
              <a:t>(</a:t>
            </a:r>
            <a:r>
              <a:rPr lang="en-AU" sz="1600" b="1" i="1" dirty="0" err="1">
                <a:solidFill>
                  <a:srgbClr val="C00000"/>
                </a:solidFill>
                <a:effectLst/>
                <a:latin typeface="Chalkboard" panose="03050602040202020205" pitchFamily="66" charset="77"/>
              </a:rPr>
              <a:t>nuqat</a:t>
            </a:r>
            <a:r>
              <a:rPr lang="en-AU" sz="1600" b="1" i="1" dirty="0">
                <a:solidFill>
                  <a:srgbClr val="C00000"/>
                </a:solidFill>
                <a:latin typeface="Chalkboard" panose="03050602040202020205" pitchFamily="66" charset="77"/>
              </a:rPr>
              <a:t> </a:t>
            </a:r>
            <a:r>
              <a:rPr lang="en-AU" sz="1600" b="1" dirty="0">
                <a:solidFill>
                  <a:srgbClr val="C00000"/>
                </a:solidFill>
                <a:effectLst/>
                <a:latin typeface="Chalkboard" panose="03050602040202020205" pitchFamily="66" charset="77"/>
              </a:rPr>
              <a:t>and </a:t>
            </a:r>
            <a:r>
              <a:rPr lang="en-AU" sz="1600" b="1" i="1" dirty="0" err="1">
                <a:solidFill>
                  <a:srgbClr val="C00000"/>
                </a:solidFill>
                <a:effectLst/>
                <a:latin typeface="Chalkboard" panose="03050602040202020205" pitchFamily="66" charset="77"/>
              </a:rPr>
              <a:t>i’jam</a:t>
            </a:r>
            <a:r>
              <a:rPr lang="en-AU" sz="1600" b="1" dirty="0">
                <a:solidFill>
                  <a:srgbClr val="C00000"/>
                </a:solidFill>
                <a:effectLst/>
                <a:latin typeface="Chalkboard" panose="03050602040202020205" pitchFamily="66" charset="77"/>
              </a:rPr>
              <a:t>).</a:t>
            </a:r>
            <a:endParaRPr lang="en-AU" sz="1600" b="1" dirty="0">
              <a:solidFill>
                <a:srgbClr val="C00000"/>
              </a:solidFill>
              <a:latin typeface="Chalkboard" panose="03050602040202020205" pitchFamily="66" charset="77"/>
            </a:endParaRPr>
          </a:p>
          <a:p>
            <a:pPr>
              <a:buFont typeface="Wingdings" pitchFamily="2" charset="2"/>
              <a:buChar char="q"/>
            </a:pPr>
            <a:r>
              <a:rPr lang="en-AU" sz="1600" b="1" dirty="0">
                <a:latin typeface="Chalkboard" panose="03050602040202020205" pitchFamily="66" charset="77"/>
              </a:rPr>
              <a:t>Diacritical marks were used by Abul Aswad </a:t>
            </a:r>
            <a:r>
              <a:rPr lang="en-AU" sz="1600" b="1" dirty="0" err="1">
                <a:latin typeface="Chalkboard" panose="03050602040202020205" pitchFamily="66" charset="77"/>
              </a:rPr>
              <a:t>Du'Ui</a:t>
            </a:r>
            <a:r>
              <a:rPr lang="en-AU" sz="1600" b="1" dirty="0">
                <a:latin typeface="Chalkboard" panose="03050602040202020205" pitchFamily="66" charset="77"/>
              </a:rPr>
              <a:t> but they were different from what they are today. Instead, for short vowel 'a' (fat-ha) he placed a dot over the letter (__,_), for short vowel '</a:t>
            </a:r>
            <a:r>
              <a:rPr lang="en-AU" sz="1600" b="1" dirty="0" err="1">
                <a:latin typeface="Chalkboard" panose="03050602040202020205" pitchFamily="66" charset="77"/>
              </a:rPr>
              <a:t>i</a:t>
            </a:r>
            <a:r>
              <a:rPr lang="en-AU" sz="1600" b="1" dirty="0">
                <a:latin typeface="Chalkboard" panose="03050602040202020205" pitchFamily="66" charset="77"/>
              </a:rPr>
              <a:t>' (</a:t>
            </a:r>
            <a:r>
              <a:rPr lang="en-AU" sz="1600" b="1" dirty="0" err="1">
                <a:latin typeface="Chalkboard" panose="03050602040202020205" pitchFamily="66" charset="77"/>
              </a:rPr>
              <a:t>Kasrah</a:t>
            </a:r>
            <a:r>
              <a:rPr lang="en-AU" sz="1600" b="1" dirty="0">
                <a:latin typeface="Chalkboard" panose="03050602040202020205" pitchFamily="66" charset="77"/>
              </a:rPr>
              <a:t>) a dot under the letter ( . ) for short vowel 'u' (</a:t>
            </a:r>
            <a:r>
              <a:rPr lang="en-AU" sz="1600" b="1" dirty="0" err="1">
                <a:latin typeface="Chalkboard" panose="03050602040202020205" pitchFamily="66" charset="77"/>
              </a:rPr>
              <a:t>dhammah</a:t>
            </a:r>
            <a:r>
              <a:rPr lang="en-AU" sz="1600" b="1" dirty="0">
                <a:latin typeface="Chalkboard" panose="03050602040202020205" pitchFamily="66" charset="77"/>
              </a:rPr>
              <a:t>) a dot in front of the letter ( </a:t>
            </a:r>
            <a:r>
              <a:rPr lang="ar-SA" sz="1600" b="1" dirty="0">
                <a:latin typeface="Chalkboard" panose="03050602040202020205" pitchFamily="66" charset="77"/>
              </a:rPr>
              <a:t> </a:t>
            </a:r>
            <a:r>
              <a:rPr lang="ar-SA" sz="1600" b="1" dirty="0" err="1">
                <a:latin typeface="Chalkboard" panose="03050602040202020205" pitchFamily="66" charset="77"/>
              </a:rPr>
              <a:t>ح</a:t>
            </a:r>
            <a:r>
              <a:rPr lang="ar-SA" sz="1600" b="1" dirty="0">
                <a:latin typeface="Chalkboard" panose="03050602040202020205" pitchFamily="66" charset="77"/>
              </a:rPr>
              <a:t> .</a:t>
            </a:r>
            <a:r>
              <a:rPr lang="en-AU" sz="1600" b="1" dirty="0">
                <a:latin typeface="Chalkboard" panose="03050602040202020205" pitchFamily="66" charset="77"/>
              </a:rPr>
              <a:t>) and for nunation (</a:t>
            </a:r>
            <a:r>
              <a:rPr lang="en-AU" sz="1600" b="1" dirty="0" err="1">
                <a:latin typeface="Chalkboard" panose="03050602040202020205" pitchFamily="66" charset="77"/>
              </a:rPr>
              <a:t>Tanwin</a:t>
            </a:r>
            <a:r>
              <a:rPr lang="en-AU" sz="1600" b="1" dirty="0">
                <a:latin typeface="Chalkboard" panose="03050602040202020205" pitchFamily="66" charset="77"/>
              </a:rPr>
              <a:t>) two dots </a:t>
            </a:r>
            <a:r>
              <a:rPr lang="ar-SA" sz="1600" b="1" dirty="0" err="1">
                <a:latin typeface="Chalkboard" panose="03050602040202020205" pitchFamily="66" charset="77"/>
              </a:rPr>
              <a:t>ح</a:t>
            </a:r>
            <a:r>
              <a:rPr lang="ar-SA" sz="1600" b="1" dirty="0">
                <a:latin typeface="Chalkboard" panose="03050602040202020205" pitchFamily="66" charset="77"/>
              </a:rPr>
              <a:t> . .)</a:t>
            </a:r>
            <a:r>
              <a:rPr lang="en-AU" sz="1600" b="1" dirty="0">
                <a:latin typeface="Chalkboard" panose="03050602040202020205" pitchFamily="66" charset="77"/>
              </a:rPr>
              <a:t>).     Then, Later on,</a:t>
            </a:r>
          </a:p>
          <a:p>
            <a:pPr>
              <a:buFont typeface="Wingdings" pitchFamily="2" charset="2"/>
              <a:buChar char="q"/>
            </a:pPr>
            <a:r>
              <a:rPr lang="en-AU" sz="1600" b="1" dirty="0">
                <a:latin typeface="Chalkboard" panose="03050602040202020205" pitchFamily="66" charset="77"/>
              </a:rPr>
              <a:t>Khalil bin Ahmad, founded the signs of (</a:t>
            </a:r>
            <a:r>
              <a:rPr lang="en-AU" sz="1600" b="1" dirty="0">
                <a:solidFill>
                  <a:srgbClr val="C00000"/>
                </a:solidFill>
                <a:latin typeface="Chalkboard" panose="03050602040202020205" pitchFamily="66" charset="77"/>
              </a:rPr>
              <a:t>glottal stop, Hamzah) and doubling </a:t>
            </a:r>
            <a:r>
              <a:rPr lang="ar-SA" sz="1600" b="1" dirty="0">
                <a:solidFill>
                  <a:srgbClr val="C00000"/>
                </a:solidFill>
                <a:latin typeface="Chalkboard" panose="03050602040202020205" pitchFamily="66" charset="77"/>
              </a:rPr>
              <a:t> )</a:t>
            </a:r>
            <a:r>
              <a:rPr lang="en-AU" sz="1600" b="1" dirty="0">
                <a:solidFill>
                  <a:srgbClr val="C00000"/>
                </a:solidFill>
                <a:latin typeface="Chalkboard" panose="03050602040202020205" pitchFamily="66" charset="77"/>
              </a:rPr>
              <a:t>tashdid). </a:t>
            </a:r>
          </a:p>
          <a:p>
            <a:pPr>
              <a:buFont typeface="Wingdings" pitchFamily="2" charset="2"/>
              <a:buChar char="q"/>
            </a:pPr>
            <a:r>
              <a:rPr lang="en-AU" sz="1600" b="1" dirty="0">
                <a:effectLst/>
                <a:latin typeface="Chalkboard" panose="03050602040202020205" pitchFamily="66" charset="77"/>
              </a:rPr>
              <a:t>The vowel demarcations helped people to read the Quran but non-Arabs still faced difficulties in discerning the text, for example; 2:259</a:t>
            </a:r>
            <a:r>
              <a:rPr lang="en-AU" sz="1600" b="1" i="0" dirty="0">
                <a:solidFill>
                  <a:srgbClr val="272727"/>
                </a:solidFill>
                <a:effectLst/>
                <a:latin typeface="Chalkboard" panose="03050602040202020205" pitchFamily="66" charset="77"/>
              </a:rPr>
              <a:t> “</a:t>
            </a:r>
            <a:r>
              <a:rPr lang="en-AU" sz="1600" b="1" i="0" dirty="0">
                <a:solidFill>
                  <a:schemeClr val="accent4">
                    <a:lumMod val="75000"/>
                  </a:schemeClr>
                </a:solidFill>
                <a:effectLst/>
                <a:latin typeface="Chalkboard" panose="03050602040202020205" pitchFamily="66" charset="77"/>
              </a:rPr>
              <a:t>And look at the bones ˹of the donkey˺, how We bring them together then clothe them with flesh”</a:t>
            </a:r>
            <a:r>
              <a:rPr lang="en-AU" sz="1600" b="1" dirty="0">
                <a:effectLst/>
                <a:latin typeface="Chalkboard" panose="03050602040202020205" pitchFamily="66" charset="77"/>
              </a:rPr>
              <a:t> </a:t>
            </a:r>
            <a:r>
              <a:rPr lang="en-AU" sz="1600" b="1" dirty="0" err="1">
                <a:effectLst/>
                <a:latin typeface="Chalkboard" panose="03050602040202020205" pitchFamily="66" charset="77"/>
              </a:rPr>
              <a:t>albaqara</a:t>
            </a:r>
            <a:r>
              <a:rPr lang="en-AU" sz="1600" b="1" dirty="0">
                <a:effectLst/>
                <a:latin typeface="Chalkboard" panose="03050602040202020205" pitchFamily="66" charset="77"/>
              </a:rPr>
              <a:t>, (2:259) , </a:t>
            </a:r>
            <a:r>
              <a:rPr lang="en-AU" sz="1600" b="1" dirty="0">
                <a:latin typeface="Chalkboard" panose="03050602040202020205" pitchFamily="66" charset="77"/>
              </a:rPr>
              <a:t>I</a:t>
            </a:r>
            <a:r>
              <a:rPr lang="en-AU" sz="1600" b="1" dirty="0">
                <a:effectLst/>
                <a:latin typeface="Chalkboard" panose="03050602040202020205" pitchFamily="66" charset="77"/>
              </a:rPr>
              <a:t>s it </a:t>
            </a:r>
            <a:r>
              <a:rPr lang="ar-SA" sz="1600" b="1" dirty="0">
                <a:effectLst/>
                <a:latin typeface="Chalkboard" panose="03050602040202020205" pitchFamily="66" charset="77"/>
              </a:rPr>
              <a:t>ننش</a:t>
            </a:r>
            <a:r>
              <a:rPr lang="ar-SA" sz="1600" b="1" dirty="0">
                <a:solidFill>
                  <a:srgbClr val="C00000"/>
                </a:solidFill>
                <a:effectLst/>
                <a:latin typeface="Chalkboard" panose="03050602040202020205" pitchFamily="66" charset="77"/>
              </a:rPr>
              <a:t>ر</a:t>
            </a:r>
            <a:r>
              <a:rPr lang="ar-SA" sz="1600" b="1" dirty="0">
                <a:effectLst/>
                <a:latin typeface="Chalkboard" panose="03050602040202020205" pitchFamily="66" charset="77"/>
              </a:rPr>
              <a:t>ها</a:t>
            </a:r>
            <a:r>
              <a:rPr lang="en-AU" sz="1600" b="1" dirty="0">
                <a:effectLst/>
                <a:latin typeface="Chalkboard" panose="03050602040202020205" pitchFamily="66" charset="77"/>
              </a:rPr>
              <a:t> </a:t>
            </a:r>
            <a:r>
              <a:rPr lang="en-AU" sz="1600" b="1" i="1" dirty="0" err="1">
                <a:effectLst/>
                <a:latin typeface="Chalkboard" panose="03050602040202020205" pitchFamily="66" charset="77"/>
              </a:rPr>
              <a:t>nunshiruha</a:t>
            </a:r>
            <a:r>
              <a:rPr lang="en-AU" sz="1600" b="1" i="1" dirty="0">
                <a:effectLst/>
                <a:latin typeface="Chalkboard" panose="03050602040202020205" pitchFamily="66" charset="77"/>
              </a:rPr>
              <a:t> </a:t>
            </a:r>
            <a:r>
              <a:rPr lang="en-AU" sz="1600" b="1" dirty="0">
                <a:effectLst/>
                <a:latin typeface="Chalkboard" panose="03050602040202020205" pitchFamily="66" charset="77"/>
              </a:rPr>
              <a:t>or </a:t>
            </a:r>
            <a:r>
              <a:rPr lang="ar-SA" sz="1600" b="1" dirty="0">
                <a:effectLst/>
                <a:latin typeface="Chalkboard" panose="03050602040202020205" pitchFamily="66" charset="77"/>
              </a:rPr>
              <a:t>ننش</a:t>
            </a:r>
            <a:r>
              <a:rPr lang="ar-SA" sz="1600" b="1" dirty="0">
                <a:solidFill>
                  <a:srgbClr val="C00000"/>
                </a:solidFill>
                <a:effectLst/>
                <a:latin typeface="Chalkboard" panose="03050602040202020205" pitchFamily="66" charset="77"/>
              </a:rPr>
              <a:t>ز</a:t>
            </a:r>
            <a:r>
              <a:rPr lang="ar-SA" sz="1600" b="1" dirty="0">
                <a:effectLst/>
                <a:latin typeface="Chalkboard" panose="03050602040202020205" pitchFamily="66" charset="77"/>
              </a:rPr>
              <a:t>ها</a:t>
            </a:r>
            <a:r>
              <a:rPr lang="en-AU" sz="1600" b="1" dirty="0">
                <a:effectLst/>
                <a:latin typeface="Chalkboard" panose="03050602040202020205" pitchFamily="66" charset="77"/>
              </a:rPr>
              <a:t> </a:t>
            </a:r>
            <a:r>
              <a:rPr lang="en-AU" sz="1600" b="1" i="1" dirty="0" err="1">
                <a:effectLst/>
                <a:latin typeface="Chalkboard" panose="03050602040202020205" pitchFamily="66" charset="77"/>
              </a:rPr>
              <a:t>nunshizuha</a:t>
            </a:r>
            <a:r>
              <a:rPr lang="en-AU" sz="1600" b="1" dirty="0">
                <a:effectLst/>
                <a:latin typeface="Chalkboard" panose="03050602040202020205" pitchFamily="66" charset="77"/>
              </a:rPr>
              <a:t>.</a:t>
            </a:r>
            <a:r>
              <a:rPr lang="ar" sz="1600" b="1" dirty="0">
                <a:effectLst/>
                <a:latin typeface="Chalkboard" panose="03050602040202020205" pitchFamily="66" charset="77"/>
              </a:rPr>
              <a:t> </a:t>
            </a:r>
            <a:endParaRPr lang="en-AU" sz="1600" b="1" dirty="0">
              <a:effectLst/>
              <a:latin typeface="Chalkboard" panose="03050602040202020205" pitchFamily="66" charset="77"/>
            </a:endParaRPr>
          </a:p>
          <a:p>
            <a:pPr indent="0">
              <a:spcBef>
                <a:spcPts val="600"/>
              </a:spcBef>
              <a:buNone/>
            </a:pPr>
            <a:r>
              <a:rPr lang="ar" sz="1600" b="1" dirty="0">
                <a:effectLst/>
                <a:latin typeface="Chalkboard" panose="03050602040202020205" pitchFamily="66" charset="77"/>
              </a:rPr>
              <a:t>وَٱنظُرْ إِلَى ٱلْعِظَامِ </a:t>
            </a:r>
            <a:r>
              <a:rPr lang="ar" sz="1600" b="1" dirty="0">
                <a:latin typeface="Chalkboard" panose="03050602040202020205" pitchFamily="66" charset="77"/>
              </a:rPr>
              <a:t>ُكَيْفَ </a:t>
            </a:r>
            <a:r>
              <a:rPr lang="ar" sz="1600" b="1" dirty="0">
                <a:solidFill>
                  <a:srgbClr val="C00000"/>
                </a:solidFill>
                <a:latin typeface="Chalkboard" panose="03050602040202020205" pitchFamily="66" charset="77"/>
              </a:rPr>
              <a:t>نُنشِزهَا</a:t>
            </a:r>
            <a:r>
              <a:rPr lang="ar" sz="1600" b="1" dirty="0">
                <a:latin typeface="Chalkboard" panose="03050602040202020205" pitchFamily="66" charset="77"/>
              </a:rPr>
              <a:t> </a:t>
            </a:r>
            <a:r>
              <a:rPr lang="ar" sz="1600" b="1" dirty="0">
                <a:effectLst/>
                <a:latin typeface="Chalkboard" panose="03050602040202020205" pitchFamily="66" charset="77"/>
              </a:rPr>
              <a:t>ثُمَّ نَكْسُوهَا لَحْمًۭا ۚ فَلَمَّا تَبَيَّنَ لَهُۥ قَالَ أَعْلَمُ أَنَّ ٱللَّهَ عَلَىٰ كُلِّ شَىْءٍۢ قَدِيرٌ</a:t>
            </a:r>
            <a:endParaRPr lang="en-AU" sz="1600" b="1" dirty="0">
              <a:effectLst/>
              <a:latin typeface="Chalkboard" panose="03050602040202020205" pitchFamily="66" charset="77"/>
            </a:endParaRPr>
          </a:p>
          <a:p>
            <a:pPr marL="514350" indent="-285750">
              <a:spcBef>
                <a:spcPts val="600"/>
              </a:spcBef>
              <a:buFont typeface="Wingdings" pitchFamily="2" charset="2"/>
              <a:buChar char="q"/>
            </a:pPr>
            <a:r>
              <a:rPr lang="en-AU" sz="1600" b="1" dirty="0">
                <a:effectLst/>
                <a:latin typeface="Chalkboard" panose="03050602040202020205" pitchFamily="66" charset="77"/>
              </a:rPr>
              <a:t>Abu al-Aswad controlled the writing and corrected any mistakes in them. He meticulously marked the whole Quran from beginning to end. This new system was to prevent </a:t>
            </a:r>
            <a:r>
              <a:rPr lang="en-AU" sz="1600" b="1" dirty="0">
                <a:latin typeface="Chalkboard" panose="03050602040202020205" pitchFamily="66" charset="77"/>
              </a:rPr>
              <a:t>any </a:t>
            </a:r>
            <a:r>
              <a:rPr lang="en-AU" sz="1600" b="1" dirty="0">
                <a:effectLst/>
                <a:latin typeface="Chalkboard" panose="03050602040202020205" pitchFamily="66" charset="77"/>
              </a:rPr>
              <a:t>mistakes in the </a:t>
            </a:r>
            <a:r>
              <a:rPr lang="en-AU" sz="1600" b="1" i="1" dirty="0" err="1">
                <a:effectLst/>
                <a:latin typeface="Chalkboard" panose="03050602040202020205" pitchFamily="66" charset="77"/>
              </a:rPr>
              <a:t>i’rab</a:t>
            </a:r>
            <a:r>
              <a:rPr lang="en-AU" sz="1600" b="1" i="1" dirty="0">
                <a:effectLst/>
                <a:latin typeface="Chalkboard" panose="03050602040202020205" pitchFamily="66" charset="77"/>
              </a:rPr>
              <a:t> </a:t>
            </a:r>
            <a:r>
              <a:rPr lang="en-AU" sz="1600" b="1" dirty="0">
                <a:effectLst/>
                <a:latin typeface="Chalkboard" panose="03050602040202020205" pitchFamily="66" charset="77"/>
              </a:rPr>
              <a:t>(the placement of words in the sentence, known by the sound of the last letter of each word). </a:t>
            </a:r>
            <a:endParaRPr lang="en-AU" sz="1600" b="1" dirty="0">
              <a:latin typeface="Chalkboard" panose="03050602040202020205" pitchFamily="66" charset="77"/>
            </a:endParaRPr>
          </a:p>
          <a:p>
            <a:pPr indent="0">
              <a:spcBef>
                <a:spcPts val="600"/>
              </a:spcBef>
              <a:buNone/>
            </a:pPr>
            <a:endParaRPr lang="en-AU"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B06E38F2-09F6-DE1A-B206-C51693FC08BE}"/>
              </a:ext>
            </a:extLst>
          </p:cNvPr>
          <p:cNvSpPr>
            <a:spLocks noGrp="1"/>
          </p:cNvSpPr>
          <p:nvPr>
            <p:ph type="sldNum" sz="quarter" idx="12"/>
          </p:nvPr>
        </p:nvSpPr>
        <p:spPr/>
        <p:txBody>
          <a:bodyPr/>
          <a:lstStyle/>
          <a:p>
            <a:fld id="{C8784B88-F3D9-6A4F-9660-1A0A1E561ED7}" type="slidenum">
              <a:rPr lang="en-US" smtClean="0"/>
              <a:t>129</a:t>
            </a:fld>
            <a:endParaRPr lang="en-US"/>
          </a:p>
        </p:txBody>
      </p:sp>
    </p:spTree>
    <p:extLst>
      <p:ext uri="{BB962C8B-B14F-4D97-AF65-F5344CB8AC3E}">
        <p14:creationId xmlns:p14="http://schemas.microsoft.com/office/powerpoint/2010/main" val="1410878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50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2A6B319F-86FE-4754-878E-06F0804D882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xmlns="" id="{DCF7D1B5-3477-499F-ACC5-2C8B07F4EDB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FCB4F09F-1658-95AD-B4FC-587E73A30A9D}"/>
              </a:ext>
            </a:extLst>
          </p:cNvPr>
          <p:cNvSpPr>
            <a:spLocks noGrp="1"/>
          </p:cNvSpPr>
          <p:nvPr>
            <p:ph idx="1"/>
          </p:nvPr>
        </p:nvSpPr>
        <p:spPr>
          <a:xfrm>
            <a:off x="4547697" y="1608667"/>
            <a:ext cx="6811918" cy="4930245"/>
          </a:xfrm>
          <a:ln>
            <a:solidFill>
              <a:schemeClr val="tx1"/>
            </a:solidFill>
          </a:ln>
        </p:spPr>
        <p:txBody>
          <a:bodyPr vert="horz" lIns="91440" tIns="45720" rIns="91440" bIns="45720" rtlCol="0">
            <a:normAutofit fontScale="92500" lnSpcReduction="10000"/>
          </a:bodyPr>
          <a:lstStyle/>
          <a:p>
            <a:pPr marL="114300" indent="-342900">
              <a:lnSpc>
                <a:spcPct val="90000"/>
              </a:lnSpc>
              <a:buFont typeface="Wingdings" pitchFamily="2" charset="2"/>
              <a:buChar char="v"/>
            </a:pPr>
            <a:r>
              <a:rPr lang="en-US" sz="2400" b="1" dirty="0">
                <a:latin typeface="ACADEMY ENGRAVED LET PLAIN:1.0" panose="02000000000000000000" pitchFamily="2" charset="0"/>
                <a:cs typeface="+mn-cs"/>
              </a:rPr>
              <a:t>T</a:t>
            </a:r>
            <a:r>
              <a:rPr lang="en-US" sz="2400" b="1" dirty="0">
                <a:effectLst/>
                <a:latin typeface="ACADEMY ENGRAVED LET PLAIN:1.0" panose="02000000000000000000" pitchFamily="2" charset="0"/>
                <a:cs typeface="+mn-cs"/>
              </a:rPr>
              <a:t>he scholars of the later generations started compiling all of these sciences into one book</a:t>
            </a:r>
            <a:endParaRPr lang="en-US" sz="2400" b="1" dirty="0">
              <a:latin typeface="ACADEMY ENGRAVED LET PLAIN:1.0" panose="02000000000000000000" pitchFamily="2" charset="0"/>
              <a:cs typeface="+mn-cs"/>
            </a:endParaRPr>
          </a:p>
          <a:p>
            <a:pPr marL="0">
              <a:lnSpc>
                <a:spcPct val="90000"/>
              </a:lnSpc>
            </a:pPr>
            <a:endParaRPr lang="en-US" sz="2000" b="1" dirty="0">
              <a:effectLst/>
              <a:highlight>
                <a:srgbClr val="ADCABC"/>
              </a:highlight>
              <a:latin typeface="+mn-lt"/>
              <a:cs typeface="+mn-cs"/>
            </a:endParaRPr>
          </a:p>
          <a:p>
            <a:pPr>
              <a:lnSpc>
                <a:spcPct val="90000"/>
              </a:lnSpc>
            </a:pPr>
            <a:r>
              <a:rPr lang="en-US" sz="2400" b="1" dirty="0">
                <a:effectLst/>
                <a:latin typeface="+mn-lt"/>
                <a:cs typeface="+mn-cs"/>
              </a:rPr>
              <a:t>Abu Bakr Muhammad ibn Khalaf ibn al-</a:t>
            </a:r>
            <a:r>
              <a:rPr lang="en-US" sz="2400" b="1" dirty="0" err="1">
                <a:effectLst/>
                <a:latin typeface="+mn-lt"/>
                <a:cs typeface="+mn-cs"/>
              </a:rPr>
              <a:t>Marzaban</a:t>
            </a:r>
            <a:r>
              <a:rPr lang="en-US" sz="2400" b="1" dirty="0">
                <a:effectLst/>
                <a:latin typeface="+mn-lt"/>
                <a:cs typeface="+mn-cs"/>
              </a:rPr>
              <a:t> (d. 309H), entitled Al-</a:t>
            </a:r>
            <a:r>
              <a:rPr lang="en-US" sz="2400" b="1" dirty="0" err="1">
                <a:effectLst/>
                <a:latin typeface="+mn-lt"/>
                <a:cs typeface="+mn-cs"/>
              </a:rPr>
              <a:t>Hawi</a:t>
            </a:r>
            <a:r>
              <a:rPr lang="en-US" sz="2400" b="1" dirty="0">
                <a:effectLst/>
                <a:latin typeface="+mn-lt"/>
                <a:cs typeface="+mn-cs"/>
              </a:rPr>
              <a:t> fi '</a:t>
            </a:r>
            <a:r>
              <a:rPr lang="en-US" sz="2400" b="1" dirty="0" err="1">
                <a:effectLst/>
                <a:latin typeface="+mn-lt"/>
                <a:cs typeface="+mn-cs"/>
              </a:rPr>
              <a:t>Ulum</a:t>
            </a:r>
            <a:r>
              <a:rPr lang="en-US" sz="2400" b="1" dirty="0">
                <a:effectLst/>
                <a:latin typeface="+mn-lt"/>
                <a:cs typeface="+mn-cs"/>
              </a:rPr>
              <a:t> al-Qur’an</a:t>
            </a:r>
            <a:r>
              <a:rPr lang="en-US" sz="2400" b="1" dirty="0">
                <a:latin typeface="+mn-lt"/>
                <a:cs typeface="+mn-cs"/>
              </a:rPr>
              <a:t>.</a:t>
            </a:r>
          </a:p>
          <a:p>
            <a:pPr marL="0" indent="0">
              <a:lnSpc>
                <a:spcPct val="90000"/>
              </a:lnSpc>
              <a:buNone/>
            </a:pPr>
            <a:endParaRPr lang="en-US" sz="2400" b="1" dirty="0">
              <a:latin typeface="+mn-lt"/>
              <a:cs typeface="+mn-cs"/>
            </a:endParaRPr>
          </a:p>
          <a:p>
            <a:pPr>
              <a:lnSpc>
                <a:spcPct val="90000"/>
              </a:lnSpc>
              <a:spcAft>
                <a:spcPts val="900"/>
              </a:spcAft>
            </a:pPr>
            <a:r>
              <a:rPr lang="en-US" sz="2400" b="1" dirty="0">
                <a:effectLst/>
                <a:latin typeface="+mn-lt"/>
                <a:cs typeface="+mn-cs"/>
              </a:rPr>
              <a:t>'Ali ibn Ibrahim </a:t>
            </a:r>
            <a:r>
              <a:rPr lang="en-US" sz="2400" b="1" dirty="0" err="1">
                <a:effectLst/>
                <a:latin typeface="+mn-lt"/>
                <a:cs typeface="+mn-cs"/>
              </a:rPr>
              <a:t>Sa'id</a:t>
            </a:r>
            <a:r>
              <a:rPr lang="en-US" sz="2400" b="1" dirty="0">
                <a:effectLst/>
                <a:latin typeface="+mn-lt"/>
                <a:cs typeface="+mn-cs"/>
              </a:rPr>
              <a:t> (d. 330H), known as al-</a:t>
            </a:r>
            <a:r>
              <a:rPr lang="en-US" sz="2400" b="1" dirty="0" err="1">
                <a:effectLst/>
                <a:latin typeface="+mn-lt"/>
                <a:cs typeface="+mn-cs"/>
              </a:rPr>
              <a:t>Hufi</a:t>
            </a:r>
            <a:r>
              <a:rPr lang="en-US" sz="2400" b="1" dirty="0">
                <a:effectLst/>
                <a:latin typeface="+mn-lt"/>
                <a:cs typeface="+mn-cs"/>
              </a:rPr>
              <a:t>, which he entitled, Al-Burhan fi '</a:t>
            </a:r>
            <a:r>
              <a:rPr lang="en-US" sz="2400" b="1" dirty="0" err="1">
                <a:effectLst/>
                <a:latin typeface="+mn-lt"/>
                <a:cs typeface="+mn-cs"/>
              </a:rPr>
              <a:t>Ulum</a:t>
            </a:r>
            <a:r>
              <a:rPr lang="en-US" sz="2400" b="1" dirty="0">
                <a:effectLst/>
                <a:latin typeface="+mn-lt"/>
                <a:cs typeface="+mn-cs"/>
              </a:rPr>
              <a:t> al-Qur'an. </a:t>
            </a:r>
          </a:p>
          <a:p>
            <a:pPr>
              <a:lnSpc>
                <a:spcPct val="90000"/>
              </a:lnSpc>
              <a:spcAft>
                <a:spcPts val="900"/>
              </a:spcAft>
            </a:pPr>
            <a:r>
              <a:rPr lang="en-US" sz="2400" b="1" dirty="0">
                <a:latin typeface="+mn-lt"/>
                <a:cs typeface="+mn-cs"/>
              </a:rPr>
              <a:t>A</a:t>
            </a:r>
            <a:r>
              <a:rPr lang="en-US" sz="2400" b="1" dirty="0">
                <a:effectLst/>
                <a:latin typeface="+mn-lt"/>
                <a:cs typeface="+mn-cs"/>
              </a:rPr>
              <a:t>z-</a:t>
            </a:r>
            <a:r>
              <a:rPr lang="en-US" sz="2400" b="1" dirty="0" err="1">
                <a:effectLst/>
                <a:latin typeface="+mn-lt"/>
                <a:cs typeface="+mn-cs"/>
              </a:rPr>
              <a:t>Zarqani</a:t>
            </a:r>
            <a:r>
              <a:rPr lang="en-US" sz="2400" b="1" dirty="0">
                <a:effectLst/>
                <a:latin typeface="+mn-lt"/>
                <a:cs typeface="+mn-cs"/>
              </a:rPr>
              <a:t>, al-'Irfan fi '</a:t>
            </a:r>
            <a:r>
              <a:rPr lang="en-US" sz="2400" b="1" dirty="0" err="1">
                <a:effectLst/>
                <a:latin typeface="+mn-lt"/>
                <a:cs typeface="+mn-cs"/>
              </a:rPr>
              <a:t>Ulum</a:t>
            </a:r>
            <a:r>
              <a:rPr lang="en-US" sz="2400" b="1" dirty="0">
                <a:effectLst/>
                <a:latin typeface="+mn-lt"/>
                <a:cs typeface="+mn-cs"/>
              </a:rPr>
              <a:t> al-Qur'an, </a:t>
            </a:r>
          </a:p>
          <a:p>
            <a:pPr>
              <a:lnSpc>
                <a:spcPct val="90000"/>
              </a:lnSpc>
              <a:spcAft>
                <a:spcPts val="900"/>
              </a:spcAft>
            </a:pPr>
            <a:r>
              <a:rPr lang="en-US" sz="2400" b="1" dirty="0" err="1">
                <a:effectLst/>
                <a:latin typeface="+mn-lt"/>
                <a:cs typeface="+mn-cs"/>
              </a:rPr>
              <a:t>Badr</a:t>
            </a:r>
            <a:r>
              <a:rPr lang="en-US" sz="2400" b="1" dirty="0">
                <a:effectLst/>
                <a:latin typeface="+mn-lt"/>
                <a:cs typeface="+mn-cs"/>
              </a:rPr>
              <a:t> ad-Din </a:t>
            </a:r>
            <a:r>
              <a:rPr lang="en-US" sz="2400" b="1" dirty="0" err="1">
                <a:effectLst/>
                <a:latin typeface="+mn-lt"/>
                <a:cs typeface="+mn-cs"/>
              </a:rPr>
              <a:t>az</a:t>
            </a:r>
            <a:r>
              <a:rPr lang="en-US" sz="2400" b="1" dirty="0">
                <a:effectLst/>
                <a:latin typeface="+mn-lt"/>
                <a:cs typeface="+mn-cs"/>
              </a:rPr>
              <a:t>-Zarkashi (d. 794H) appeared with his monumental Al-Burhan fi '</a:t>
            </a:r>
            <a:r>
              <a:rPr lang="en-US" sz="2400" b="1" dirty="0" err="1">
                <a:effectLst/>
                <a:latin typeface="+mn-lt"/>
                <a:cs typeface="+mn-cs"/>
              </a:rPr>
              <a:t>Ulum</a:t>
            </a:r>
            <a:r>
              <a:rPr lang="en-US" sz="2400" b="1" dirty="0">
                <a:effectLst/>
                <a:latin typeface="+mn-lt"/>
                <a:cs typeface="+mn-cs"/>
              </a:rPr>
              <a:t> al-Qur’an </a:t>
            </a:r>
          </a:p>
          <a:p>
            <a:pPr>
              <a:lnSpc>
                <a:spcPct val="90000"/>
              </a:lnSpc>
              <a:spcAft>
                <a:spcPts val="900"/>
              </a:spcAft>
            </a:pPr>
            <a:r>
              <a:rPr lang="en-US" sz="2400" b="1" dirty="0">
                <a:effectLst/>
                <a:latin typeface="+mn-lt"/>
                <a:cs typeface="+mn-cs"/>
              </a:rPr>
              <a:t> Jalal ad-Din as-</a:t>
            </a:r>
            <a:r>
              <a:rPr lang="en-US" sz="2400" b="1" dirty="0" err="1">
                <a:effectLst/>
                <a:latin typeface="+mn-lt"/>
                <a:cs typeface="+mn-cs"/>
              </a:rPr>
              <a:t>Suyuti</a:t>
            </a:r>
            <a:r>
              <a:rPr lang="en-US" sz="2400" b="1" dirty="0">
                <a:effectLst/>
                <a:latin typeface="+mn-lt"/>
                <a:cs typeface="+mn-cs"/>
              </a:rPr>
              <a:t> (d. 911H), entitled al-</a:t>
            </a:r>
            <a:r>
              <a:rPr lang="en-US" sz="2400" b="1" dirty="0" err="1">
                <a:effectLst/>
                <a:latin typeface="+mn-lt"/>
                <a:cs typeface="+mn-cs"/>
              </a:rPr>
              <a:t>Itqan</a:t>
            </a:r>
            <a:r>
              <a:rPr lang="en-US" sz="2400" b="1" dirty="0">
                <a:effectLst/>
                <a:latin typeface="+mn-lt"/>
                <a:cs typeface="+mn-cs"/>
              </a:rPr>
              <a:t> fi '</a:t>
            </a:r>
            <a:r>
              <a:rPr lang="en-US" sz="2400" b="1" dirty="0" err="1">
                <a:effectLst/>
                <a:latin typeface="+mn-lt"/>
                <a:cs typeface="+mn-cs"/>
              </a:rPr>
              <a:t>Ulum</a:t>
            </a:r>
            <a:r>
              <a:rPr lang="en-US" sz="2400" b="1" dirty="0">
                <a:effectLst/>
                <a:latin typeface="+mn-lt"/>
                <a:cs typeface="+mn-cs"/>
              </a:rPr>
              <a:t> al-Qur'an. </a:t>
            </a:r>
          </a:p>
          <a:p>
            <a:pPr>
              <a:lnSpc>
                <a:spcPct val="90000"/>
              </a:lnSpc>
              <a:spcAft>
                <a:spcPts val="900"/>
              </a:spcAft>
            </a:pPr>
            <a:endParaRPr lang="en-US" sz="1400" b="1" dirty="0">
              <a:effectLst/>
              <a:latin typeface="+mn-lt"/>
              <a:cs typeface="+mn-cs"/>
            </a:endParaRPr>
          </a:p>
        </p:txBody>
      </p:sp>
      <p:sp>
        <p:nvSpPr>
          <p:cNvPr id="2" name="TextBox 1">
            <a:extLst>
              <a:ext uri="{FF2B5EF4-FFF2-40B4-BE49-F238E27FC236}">
                <a16:creationId xmlns:a16="http://schemas.microsoft.com/office/drawing/2014/main" xmlns="" id="{6EB6D9A3-CCE5-5593-23F7-2B767A800116}"/>
              </a:ext>
            </a:extLst>
          </p:cNvPr>
          <p:cNvSpPr txBox="1"/>
          <p:nvPr/>
        </p:nvSpPr>
        <p:spPr>
          <a:xfrm>
            <a:off x="955915" y="1400783"/>
            <a:ext cx="2620044" cy="4709011"/>
          </a:xfrm>
          <a:prstGeom prst="rect">
            <a:avLst/>
          </a:prstGeom>
          <a:ln>
            <a:solidFill>
              <a:schemeClr val="tx1"/>
            </a:solidFill>
          </a:ln>
        </p:spPr>
        <p:txBody>
          <a:bodyPr vert="horz" lIns="91440" tIns="45720" rIns="91440" bIns="45720" rtlCol="0">
            <a:normAutofit/>
          </a:bodyPr>
          <a:lstStyle/>
          <a:p>
            <a:pPr marL="0" indent="-228600">
              <a:lnSpc>
                <a:spcPct val="90000"/>
              </a:lnSpc>
              <a:spcAft>
                <a:spcPts val="600"/>
              </a:spcAft>
              <a:buFont typeface="Arial" panose="020B0604020202020204" pitchFamily="34" charset="0"/>
              <a:buChar char="•"/>
            </a:pPr>
            <a:endParaRPr lang="en-US" sz="2000" b="1" dirty="0"/>
          </a:p>
          <a:p>
            <a:pPr marL="0" indent="-228600">
              <a:lnSpc>
                <a:spcPct val="90000"/>
              </a:lnSpc>
              <a:spcAft>
                <a:spcPts val="600"/>
              </a:spcAft>
              <a:buFont typeface="Arial" panose="020B0604020202020204" pitchFamily="34" charset="0"/>
              <a:buChar char="•"/>
            </a:pPr>
            <a:r>
              <a:rPr lang="en-US" sz="3600" b="1" dirty="0">
                <a:latin typeface="APPLE CHANCERY" panose="03020702040506060504" pitchFamily="66" charset="-79"/>
                <a:cs typeface="APPLE CHANCERY" panose="03020702040506060504" pitchFamily="66" charset="-79"/>
              </a:rPr>
              <a:t>T</a:t>
            </a:r>
            <a:r>
              <a:rPr lang="en-US" sz="3600" b="1" dirty="0">
                <a:effectLst/>
                <a:latin typeface="APPLE CHANCERY" panose="03020702040506060504" pitchFamily="66" charset="-79"/>
                <a:cs typeface="APPLE CHANCERY" panose="03020702040506060504" pitchFamily="66" charset="-79"/>
              </a:rPr>
              <a:t>he biggening </a:t>
            </a:r>
          </a:p>
          <a:p>
            <a:pPr marL="0" indent="-228600">
              <a:lnSpc>
                <a:spcPct val="90000"/>
              </a:lnSpc>
              <a:spcAft>
                <a:spcPts val="600"/>
              </a:spcAft>
              <a:buFont typeface="Arial" panose="020B0604020202020204" pitchFamily="34" charset="0"/>
              <a:buChar char="•"/>
            </a:pPr>
            <a:r>
              <a:rPr lang="en-US" sz="3600" b="1" dirty="0">
                <a:effectLst/>
                <a:latin typeface="APPLE CHANCERY" panose="03020702040506060504" pitchFamily="66" charset="-79"/>
                <a:cs typeface="APPLE CHANCERY" panose="03020702040506060504" pitchFamily="66" charset="-79"/>
              </a:rPr>
              <a:t>of the era of the classic works on </a:t>
            </a:r>
          </a:p>
          <a:p>
            <a:pPr marL="0" indent="-228600">
              <a:lnSpc>
                <a:spcPct val="90000"/>
              </a:lnSpc>
              <a:spcAft>
                <a:spcPts val="600"/>
              </a:spcAft>
              <a:buFont typeface="Arial" panose="020B0604020202020204" pitchFamily="34" charset="0"/>
              <a:buChar char="•"/>
            </a:pPr>
            <a:r>
              <a:rPr lang="en-US" sz="3600" b="1" dirty="0">
                <a:effectLst/>
                <a:latin typeface="APPLE CHANCERY" panose="03020702040506060504" pitchFamily="66" charset="-79"/>
                <a:cs typeface="APPLE CHANCERY" panose="03020702040506060504" pitchFamily="66" charset="-79"/>
              </a:rPr>
              <a:t>’Uloom al-Qur’an</a:t>
            </a:r>
          </a:p>
          <a:p>
            <a:pPr marL="0" indent="-228600">
              <a:lnSpc>
                <a:spcPct val="90000"/>
              </a:lnSpc>
              <a:spcAft>
                <a:spcPts val="600"/>
              </a:spcAft>
              <a:buFont typeface="Arial" panose="020B0604020202020204" pitchFamily="34" charset="0"/>
              <a:buChar char="•"/>
            </a:pPr>
            <a:endParaRPr lang="en-US" sz="2000" b="1" dirty="0">
              <a:effectLst/>
            </a:endParaRPr>
          </a:p>
        </p:txBody>
      </p:sp>
      <p:sp>
        <p:nvSpPr>
          <p:cNvPr id="4" name="Slide Number Placeholder 3">
            <a:extLst>
              <a:ext uri="{FF2B5EF4-FFF2-40B4-BE49-F238E27FC236}">
                <a16:creationId xmlns:a16="http://schemas.microsoft.com/office/drawing/2014/main" xmlns="" id="{B7205D01-CB2D-3EFA-BD3F-79D890F829D4}"/>
              </a:ext>
            </a:extLst>
          </p:cNvPr>
          <p:cNvSpPr>
            <a:spLocks noGrp="1"/>
          </p:cNvSpPr>
          <p:nvPr>
            <p:ph type="sldNum" sz="quarter" idx="12"/>
          </p:nvPr>
        </p:nvSpPr>
        <p:spPr>
          <a:xfrm>
            <a:off x="10353368" y="6356350"/>
            <a:ext cx="1358284" cy="365125"/>
          </a:xfrm>
        </p:spPr>
        <p:txBody>
          <a:bodyPr vert="horz" lIns="91440" tIns="45720" rIns="91440" bIns="45720" rtlCol="0" anchor="ctr">
            <a:normAutofit/>
          </a:bodyPr>
          <a:lstStyle/>
          <a:p>
            <a:pPr>
              <a:spcAft>
                <a:spcPts val="600"/>
              </a:spcAft>
            </a:pPr>
            <a:fld id="{C8784B88-F3D9-6A4F-9660-1A0A1E561ED7}" type="slidenum">
              <a:rPr lang="en-US" sz="1050">
                <a:solidFill>
                  <a:schemeClr val="tx1">
                    <a:tint val="75000"/>
                  </a:schemeClr>
                </a:solidFill>
                <a:latin typeface="+mn-lt"/>
                <a:cs typeface="+mn-cs"/>
              </a:rPr>
              <a:pPr>
                <a:spcAft>
                  <a:spcPts val="600"/>
                </a:spcAft>
              </a:pPr>
              <a:t>13</a:t>
            </a:fld>
            <a:endParaRPr lang="en-US" sz="1050">
              <a:solidFill>
                <a:schemeClr val="tx1">
                  <a:tint val="75000"/>
                </a:schemeClr>
              </a:solidFill>
              <a:latin typeface="+mn-lt"/>
              <a:cs typeface="+mn-cs"/>
            </a:endParaRPr>
          </a:p>
        </p:txBody>
      </p:sp>
    </p:spTree>
    <p:extLst>
      <p:ext uri="{BB962C8B-B14F-4D97-AF65-F5344CB8AC3E}">
        <p14:creationId xmlns:p14="http://schemas.microsoft.com/office/powerpoint/2010/main" val="2506407492"/>
      </p:ext>
    </p:extLst>
  </p:cSld>
  <p:clrMapOvr>
    <a:overrideClrMapping bg1="dk1" tx1="lt1" bg2="dk2" tx2="lt2" accent1="accent1" accent2="accent2" accent3="accent3" accent4="accent4" accent5="accent5" accent6="accent6" hlink="hlink" folHlink="folHlink"/>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E27A852-63B7-31CD-3566-E7FB44AB8898}"/>
              </a:ext>
            </a:extLst>
          </p:cNvPr>
          <p:cNvSpPr>
            <a:spLocks noGrp="1"/>
          </p:cNvSpPr>
          <p:nvPr>
            <p:ph type="title"/>
          </p:nvPr>
        </p:nvSpPr>
        <p:spPr>
          <a:xfrm>
            <a:off x="2485717" y="0"/>
            <a:ext cx="6423377" cy="762368"/>
          </a:xfrm>
        </p:spPr>
        <p:txBody>
          <a:bodyPr>
            <a:normAutofit/>
          </a:bodyPr>
          <a:lstStyle/>
          <a:p>
            <a:r>
              <a:rPr lang="en-AU" sz="3600" i="1" dirty="0">
                <a:solidFill>
                  <a:schemeClr val="accent4">
                    <a:lumMod val="75000"/>
                  </a:schemeClr>
                </a:solidFill>
                <a:latin typeface="TimesNewRomanPS"/>
              </a:rPr>
              <a:t>T</a:t>
            </a:r>
            <a:r>
              <a:rPr lang="en-AU" sz="3600" b="1" i="1" dirty="0">
                <a:solidFill>
                  <a:schemeClr val="accent4">
                    <a:lumMod val="75000"/>
                  </a:schemeClr>
                </a:solidFill>
                <a:effectLst/>
                <a:latin typeface="TimesNewRomanPS"/>
              </a:rPr>
              <a:t>he Quranic</a:t>
            </a:r>
            <a:r>
              <a:rPr lang="en-AU" sz="3600" i="1" dirty="0">
                <a:solidFill>
                  <a:schemeClr val="accent4">
                    <a:lumMod val="75000"/>
                  </a:schemeClr>
                </a:solidFill>
                <a:latin typeface="TimesNewRomanPS"/>
              </a:rPr>
              <a:t> </a:t>
            </a:r>
            <a:r>
              <a:rPr lang="en-AU" sz="3600" b="1" i="1" dirty="0">
                <a:solidFill>
                  <a:schemeClr val="accent4">
                    <a:lumMod val="75000"/>
                  </a:schemeClr>
                </a:solidFill>
                <a:effectLst/>
                <a:latin typeface="TimesNewRomanPS"/>
              </a:rPr>
              <a:t>Script</a:t>
            </a:r>
            <a:endParaRPr lang="en-US" sz="3600" dirty="0">
              <a:solidFill>
                <a:schemeClr val="accent4">
                  <a:lumMod val="75000"/>
                </a:schemeClr>
              </a:solidFill>
            </a:endParaRPr>
          </a:p>
        </p:txBody>
      </p:sp>
      <p:sp>
        <p:nvSpPr>
          <p:cNvPr id="3" name="Content Placeholder 2">
            <a:extLst>
              <a:ext uri="{FF2B5EF4-FFF2-40B4-BE49-F238E27FC236}">
                <a16:creationId xmlns:a16="http://schemas.microsoft.com/office/drawing/2014/main" xmlns="" id="{1B179074-9009-BCF3-5410-91BE14E8FC7C}"/>
              </a:ext>
            </a:extLst>
          </p:cNvPr>
          <p:cNvSpPr>
            <a:spLocks noGrp="1"/>
          </p:cNvSpPr>
          <p:nvPr>
            <p:ph idx="1"/>
          </p:nvPr>
        </p:nvSpPr>
        <p:spPr>
          <a:xfrm>
            <a:off x="101600" y="626901"/>
            <a:ext cx="11914100" cy="5900905"/>
          </a:xfrm>
          <a:ln>
            <a:solidFill>
              <a:schemeClr val="accent4">
                <a:lumMod val="75000"/>
              </a:schemeClr>
            </a:solidFill>
          </a:ln>
        </p:spPr>
        <p:txBody>
          <a:bodyPr>
            <a:noAutofit/>
          </a:bodyPr>
          <a:lstStyle/>
          <a:p>
            <a:pPr>
              <a:buFont typeface="Wingdings" pitchFamily="2" charset="2"/>
              <a:buChar char="q"/>
            </a:pPr>
            <a:r>
              <a:rPr lang="en-AU" sz="1600" b="1" dirty="0">
                <a:latin typeface="Chalkboard" panose="03050602040202020205" pitchFamily="66" charset="77"/>
              </a:rPr>
              <a:t> </a:t>
            </a:r>
            <a:r>
              <a:rPr lang="en-AU" sz="1600" b="1" dirty="0">
                <a:effectLst/>
                <a:latin typeface="Chalkboard" panose="03050602040202020205" pitchFamily="66" charset="77"/>
              </a:rPr>
              <a:t>To prevent confusion of the vowels and dots, the scholars used different colours to write the Quran letters and their marks. In the beginning, scribes used to write </a:t>
            </a:r>
            <a:r>
              <a:rPr lang="en-AU" sz="1600" b="1" dirty="0">
                <a:solidFill>
                  <a:schemeClr val="accent4">
                    <a:lumMod val="75000"/>
                  </a:schemeClr>
                </a:solidFill>
                <a:effectLst/>
                <a:latin typeface="Chalkboard" panose="03050602040202020205" pitchFamily="66" charset="77"/>
              </a:rPr>
              <a:t>the dots in black and the </a:t>
            </a:r>
            <a:r>
              <a:rPr lang="en-AU" sz="1600" b="1" i="1" dirty="0" err="1">
                <a:solidFill>
                  <a:schemeClr val="accent4">
                    <a:lumMod val="75000"/>
                  </a:schemeClr>
                </a:solidFill>
                <a:effectLst/>
                <a:latin typeface="Chalkboard" panose="03050602040202020205" pitchFamily="66" charset="77"/>
              </a:rPr>
              <a:t>tashkeel</a:t>
            </a:r>
            <a:r>
              <a:rPr lang="en-AU" sz="1600" b="1" i="1" dirty="0">
                <a:solidFill>
                  <a:schemeClr val="accent4">
                    <a:lumMod val="75000"/>
                  </a:schemeClr>
                </a:solidFill>
                <a:effectLst/>
                <a:latin typeface="Chalkboard" panose="03050602040202020205" pitchFamily="66" charset="77"/>
              </a:rPr>
              <a:t> </a:t>
            </a:r>
            <a:r>
              <a:rPr lang="en-AU" sz="1600" b="1" dirty="0">
                <a:solidFill>
                  <a:schemeClr val="accent4">
                    <a:lumMod val="75000"/>
                  </a:schemeClr>
                </a:solidFill>
                <a:effectLst/>
                <a:latin typeface="Chalkboard" panose="03050602040202020205" pitchFamily="66" charset="77"/>
              </a:rPr>
              <a:t>in red</a:t>
            </a:r>
            <a:r>
              <a:rPr lang="en-AU" sz="1600" b="1" dirty="0">
                <a:effectLst/>
                <a:latin typeface="Chalkboard" panose="03050602040202020205" pitchFamily="66" charset="77"/>
              </a:rPr>
              <a:t> to               distinguish them from the actual text of the Quran. </a:t>
            </a:r>
            <a:endParaRPr lang="en-AU" sz="1600" b="1" dirty="0">
              <a:latin typeface="Chalkboard" panose="03050602040202020205" pitchFamily="66" charset="77"/>
            </a:endParaRPr>
          </a:p>
          <a:p>
            <a:pPr>
              <a:buFont typeface="Wingdings" pitchFamily="2" charset="2"/>
              <a:buChar char="q"/>
            </a:pPr>
            <a:r>
              <a:rPr lang="en-AU" sz="1600" b="1" dirty="0">
                <a:effectLst/>
                <a:latin typeface="Chalkboard" panose="03050602040202020205" pitchFamily="66" charset="77"/>
              </a:rPr>
              <a:t>The governor of Iraq, </a:t>
            </a:r>
            <a:r>
              <a:rPr lang="en-AU" sz="1600" b="1" dirty="0" err="1">
                <a:effectLst/>
                <a:latin typeface="Chalkboard" panose="03050602040202020205" pitchFamily="66" charset="77"/>
              </a:rPr>
              <a:t>Ḫajjāj</a:t>
            </a:r>
            <a:r>
              <a:rPr lang="en-AU" sz="1600" b="1" dirty="0">
                <a:effectLst/>
                <a:latin typeface="Chalkboard" panose="03050602040202020205" pitchFamily="66" charset="77"/>
              </a:rPr>
              <a:t>  Yusuf al-</a:t>
            </a:r>
            <a:r>
              <a:rPr lang="en-AU" sz="1600" b="1" dirty="0" err="1">
                <a:effectLst/>
                <a:latin typeface="Chalkboard" panose="03050602040202020205" pitchFamily="66" charset="77"/>
              </a:rPr>
              <a:t>Thaqafi</a:t>
            </a:r>
            <a:r>
              <a:rPr lang="en-AU" sz="1600" b="1" dirty="0">
                <a:effectLst/>
                <a:latin typeface="Chalkboard" panose="03050602040202020205" pitchFamily="66" charset="77"/>
              </a:rPr>
              <a:t>, played a significant role by asking </a:t>
            </a:r>
            <a:r>
              <a:rPr lang="en-AU" sz="1600" b="1" dirty="0">
                <a:solidFill>
                  <a:srgbClr val="C00000"/>
                </a:solidFill>
                <a:effectLst/>
                <a:latin typeface="Chalkboard" panose="03050602040202020205" pitchFamily="66" charset="77"/>
              </a:rPr>
              <a:t>Abu Aswad’s student </a:t>
            </a:r>
            <a:r>
              <a:rPr lang="en-AU" sz="1600" b="1" dirty="0">
                <a:effectLst/>
                <a:latin typeface="Chalkboard" panose="03050602040202020205" pitchFamily="66" charset="77"/>
              </a:rPr>
              <a:t>to work on how to distinguish the letters’ reading.</a:t>
            </a:r>
          </a:p>
          <a:p>
            <a:pPr>
              <a:buFont typeface="Wingdings" pitchFamily="2" charset="2"/>
              <a:buChar char="q"/>
            </a:pPr>
            <a:r>
              <a:rPr lang="en-AU" sz="1600" b="1" dirty="0">
                <a:effectLst/>
                <a:latin typeface="Chalkboard" panose="03050602040202020205" pitchFamily="66" charset="77"/>
              </a:rPr>
              <a:t> Walid b. Abd al-Malik was the first Umayyad caliph to order the beautification of the </a:t>
            </a:r>
            <a:r>
              <a:rPr lang="en-AU" sz="1600" b="1" i="1" dirty="0" err="1">
                <a:effectLst/>
                <a:latin typeface="Chalkboard" panose="03050602040202020205" pitchFamily="66" charset="77"/>
              </a:rPr>
              <a:t>Mushuf</a:t>
            </a:r>
            <a:r>
              <a:rPr lang="en-AU" sz="1600" b="1" dirty="0">
                <a:effectLst/>
                <a:latin typeface="Chalkboard" panose="03050602040202020205" pitchFamily="66" charset="77"/>
              </a:rPr>
              <a:t> </a:t>
            </a:r>
            <a:r>
              <a:rPr lang="en-AU" sz="1600" b="1" dirty="0">
                <a:solidFill>
                  <a:schemeClr val="accent4">
                    <a:lumMod val="75000"/>
                  </a:schemeClr>
                </a:solidFill>
                <a:effectLst/>
                <a:latin typeface="Chalkboard" panose="03050602040202020205" pitchFamily="66" charset="77"/>
              </a:rPr>
              <a:t>Khalil b. Ahmad </a:t>
            </a:r>
            <a:r>
              <a:rPr lang="en-AU" sz="1600" b="1" dirty="0">
                <a:effectLst/>
                <a:latin typeface="Chalkboard" panose="03050602040202020205" pitchFamily="66" charset="77"/>
              </a:rPr>
              <a:t>first beautified and put </a:t>
            </a:r>
            <a:r>
              <a:rPr lang="en-AU" sz="1600" b="1" dirty="0">
                <a:solidFill>
                  <a:srgbClr val="C00000"/>
                </a:solidFill>
                <a:effectLst/>
                <a:latin typeface="Chalkboard" panose="03050602040202020205" pitchFamily="66" charset="77"/>
              </a:rPr>
              <a:t>today’s </a:t>
            </a:r>
            <a:r>
              <a:rPr lang="en-AU" sz="1600" b="1" i="1" dirty="0" err="1">
                <a:solidFill>
                  <a:srgbClr val="C00000"/>
                </a:solidFill>
                <a:effectLst/>
                <a:latin typeface="Chalkboard" panose="03050602040202020205" pitchFamily="66" charset="77"/>
              </a:rPr>
              <a:t>tashkeel</a:t>
            </a:r>
            <a:r>
              <a:rPr lang="en-AU" sz="1600" b="1" i="1" dirty="0">
                <a:solidFill>
                  <a:srgbClr val="C00000"/>
                </a:solidFill>
                <a:effectLst/>
                <a:latin typeface="Chalkboard" panose="03050602040202020205" pitchFamily="66" charset="77"/>
              </a:rPr>
              <a:t> </a:t>
            </a:r>
            <a:r>
              <a:rPr lang="en-AU" sz="1600" b="1" dirty="0">
                <a:effectLst/>
                <a:latin typeface="Chalkboard" panose="03050602040202020205" pitchFamily="66" charset="77"/>
              </a:rPr>
              <a:t>(</a:t>
            </a:r>
            <a:r>
              <a:rPr lang="en-AU" sz="1600" b="1" i="1" dirty="0">
                <a:effectLst/>
                <a:latin typeface="Chalkboard" panose="03050602040202020205" pitchFamily="66" charset="77"/>
              </a:rPr>
              <a:t>harakat</a:t>
            </a:r>
            <a:r>
              <a:rPr lang="en-AU" sz="1600" b="1" dirty="0">
                <a:effectLst/>
                <a:latin typeface="Chalkboard" panose="03050602040202020205" pitchFamily="66" charset="77"/>
              </a:rPr>
              <a:t>-vowel) in the Qura</a:t>
            </a:r>
            <a:r>
              <a:rPr lang="en-AU" sz="1600" b="1" dirty="0">
                <a:latin typeface="Chalkboard" panose="03050602040202020205" pitchFamily="66" charset="77"/>
              </a:rPr>
              <a:t>n</a:t>
            </a:r>
            <a:r>
              <a:rPr lang="en-AU" sz="1600" b="1" dirty="0">
                <a:effectLst/>
                <a:latin typeface="Chalkboard" panose="03050602040202020205" pitchFamily="66" charset="77"/>
              </a:rPr>
              <a:t>. He also developed </a:t>
            </a:r>
            <a:r>
              <a:rPr lang="en-AU" sz="1600" b="1" i="1" dirty="0" err="1">
                <a:effectLst/>
                <a:latin typeface="Chalkboard" panose="03050602040202020205" pitchFamily="66" charset="77"/>
              </a:rPr>
              <a:t>sukun</a:t>
            </a:r>
            <a:r>
              <a:rPr lang="en-AU" sz="1600" b="1" dirty="0">
                <a:effectLst/>
                <a:latin typeface="Chalkboard" panose="03050602040202020205" pitchFamily="66" charset="77"/>
              </a:rPr>
              <a:t>, </a:t>
            </a:r>
            <a:r>
              <a:rPr lang="en-AU" sz="1600" b="1" i="1" dirty="0" err="1">
                <a:effectLst/>
                <a:latin typeface="Chalkboard" panose="03050602040202020205" pitchFamily="66" charset="77"/>
              </a:rPr>
              <a:t>shadda</a:t>
            </a:r>
            <a:r>
              <a:rPr lang="en-AU" sz="1600" b="1" i="1" dirty="0">
                <a:effectLst/>
                <a:latin typeface="Chalkboard" panose="03050602040202020205" pitchFamily="66" charset="77"/>
              </a:rPr>
              <a:t> </a:t>
            </a:r>
            <a:r>
              <a:rPr lang="en-AU" sz="1600" b="1" dirty="0">
                <a:effectLst/>
                <a:latin typeface="Chalkboard" panose="03050602040202020205" pitchFamily="66" charset="77"/>
              </a:rPr>
              <a:t>and </a:t>
            </a:r>
            <a:r>
              <a:rPr lang="en-AU" sz="1600" b="1" i="1" dirty="0">
                <a:effectLst/>
                <a:latin typeface="Chalkboard" panose="03050602040202020205" pitchFamily="66" charset="77"/>
              </a:rPr>
              <a:t>hamza </a:t>
            </a:r>
            <a:r>
              <a:rPr lang="en-AU" sz="1600" b="1" dirty="0">
                <a:effectLst/>
                <a:latin typeface="Chalkboard" panose="03050602040202020205" pitchFamily="66" charset="77"/>
              </a:rPr>
              <a:t>which we use today. </a:t>
            </a:r>
            <a:endParaRPr lang="en-AU" sz="1600" b="1" dirty="0">
              <a:latin typeface="Chalkboard" panose="03050602040202020205" pitchFamily="66" charset="77"/>
            </a:endParaRPr>
          </a:p>
          <a:p>
            <a:pPr>
              <a:buFont typeface="Wingdings" pitchFamily="2" charset="2"/>
              <a:buChar char="q"/>
            </a:pPr>
            <a:r>
              <a:rPr lang="en-AU" sz="1600" b="1" dirty="0">
                <a:solidFill>
                  <a:schemeClr val="accent4">
                    <a:lumMod val="75000"/>
                  </a:schemeClr>
                </a:solidFill>
                <a:effectLst/>
                <a:latin typeface="Chalkboard" panose="03050602040202020205" pitchFamily="66" charset="77"/>
              </a:rPr>
              <a:t>Ibn </a:t>
            </a:r>
            <a:r>
              <a:rPr lang="en-AU" sz="1600" b="1" dirty="0" err="1">
                <a:solidFill>
                  <a:schemeClr val="accent4">
                    <a:lumMod val="75000"/>
                  </a:schemeClr>
                </a:solidFill>
                <a:effectLst/>
                <a:latin typeface="Chalkboard" panose="03050602040202020205" pitchFamily="66" charset="77"/>
              </a:rPr>
              <a:t>Muqlah</a:t>
            </a:r>
            <a:r>
              <a:rPr lang="en-AU" sz="1600" b="1" dirty="0">
                <a:solidFill>
                  <a:schemeClr val="accent4">
                    <a:lumMod val="75000"/>
                  </a:schemeClr>
                </a:solidFill>
                <a:effectLst/>
                <a:latin typeface="Chalkboard" panose="03050602040202020205" pitchFamily="66" charset="77"/>
              </a:rPr>
              <a:t> </a:t>
            </a:r>
            <a:r>
              <a:rPr lang="en-AU" sz="1600" b="1" dirty="0">
                <a:effectLst/>
                <a:latin typeface="Chalkboard" panose="03050602040202020205" pitchFamily="66" charset="77"/>
              </a:rPr>
              <a:t>introduced the </a:t>
            </a:r>
            <a:r>
              <a:rPr lang="en-AU" sz="1600" b="1" i="1" dirty="0" err="1">
                <a:effectLst/>
                <a:latin typeface="Chalkboard" panose="03050602040202020205" pitchFamily="66" charset="77"/>
              </a:rPr>
              <a:t>naskh</a:t>
            </a:r>
            <a:r>
              <a:rPr lang="en-AU" sz="1600" b="1" i="1" dirty="0">
                <a:effectLst/>
                <a:latin typeface="Chalkboard" panose="03050602040202020205" pitchFamily="66" charset="77"/>
              </a:rPr>
              <a:t> </a:t>
            </a:r>
            <a:r>
              <a:rPr lang="en-AU" sz="1600" b="1" dirty="0">
                <a:effectLst/>
                <a:latin typeface="Chalkboard" panose="03050602040202020205" pitchFamily="66" charset="77"/>
              </a:rPr>
              <a:t>script to the Quranic text. </a:t>
            </a:r>
            <a:endParaRPr lang="en-AU" sz="1600" b="1" dirty="0">
              <a:latin typeface="Chalkboard" panose="03050602040202020205" pitchFamily="66" charset="77"/>
            </a:endParaRPr>
          </a:p>
          <a:p>
            <a:pPr>
              <a:buFont typeface="Wingdings" pitchFamily="2" charset="2"/>
              <a:buChar char="q"/>
            </a:pPr>
            <a:r>
              <a:rPr lang="en-AU" sz="1600" b="1" dirty="0">
                <a:effectLst/>
                <a:latin typeface="Chalkboard" panose="03050602040202020205" pitchFamily="66" charset="77"/>
              </a:rPr>
              <a:t> In the 6th century, </a:t>
            </a:r>
            <a:r>
              <a:rPr lang="en-AU" sz="1600" b="1" dirty="0">
                <a:solidFill>
                  <a:schemeClr val="accent4">
                    <a:lumMod val="75000"/>
                  </a:schemeClr>
                </a:solidFill>
                <a:effectLst/>
                <a:latin typeface="Chalkboard" panose="03050602040202020205" pitchFamily="66" charset="77"/>
              </a:rPr>
              <a:t>Muhammad b. </a:t>
            </a:r>
            <a:r>
              <a:rPr lang="en-AU" sz="1600" b="1" dirty="0" err="1">
                <a:solidFill>
                  <a:schemeClr val="accent4">
                    <a:lumMod val="75000"/>
                  </a:schemeClr>
                </a:solidFill>
                <a:effectLst/>
                <a:latin typeface="Chalkboard" panose="03050602040202020205" pitchFamily="66" charset="77"/>
              </a:rPr>
              <a:t>Tayfur</a:t>
            </a:r>
            <a:r>
              <a:rPr lang="en-AU" sz="1600" b="1" dirty="0">
                <a:solidFill>
                  <a:schemeClr val="accent4">
                    <a:lumMod val="75000"/>
                  </a:schemeClr>
                </a:solidFill>
                <a:effectLst/>
                <a:latin typeface="Chalkboard" panose="03050602040202020205" pitchFamily="66" charset="77"/>
              </a:rPr>
              <a:t> al-</a:t>
            </a:r>
            <a:r>
              <a:rPr lang="en-AU" sz="1600" b="1" dirty="0" err="1">
                <a:solidFill>
                  <a:schemeClr val="accent4">
                    <a:lumMod val="75000"/>
                  </a:schemeClr>
                </a:solidFill>
                <a:effectLst/>
                <a:latin typeface="Chalkboard" panose="03050602040202020205" pitchFamily="66" charset="77"/>
              </a:rPr>
              <a:t>Sajawandi</a:t>
            </a:r>
            <a:r>
              <a:rPr lang="en-AU" sz="1600" b="1" dirty="0">
                <a:solidFill>
                  <a:schemeClr val="accent4">
                    <a:lumMod val="75000"/>
                  </a:schemeClr>
                </a:solidFill>
                <a:effectLst/>
                <a:latin typeface="Chalkboard" panose="03050602040202020205" pitchFamily="66" charset="77"/>
              </a:rPr>
              <a:t> </a:t>
            </a:r>
            <a:r>
              <a:rPr lang="en-AU" sz="1600" b="1" dirty="0">
                <a:effectLst/>
                <a:latin typeface="Chalkboard" panose="03050602040202020205" pitchFamily="66" charset="77"/>
              </a:rPr>
              <a:t>(560 A.H. / 1165 C.E.) put stop </a:t>
            </a:r>
            <a:r>
              <a:rPr lang="en-AU" sz="1600" b="1" dirty="0">
                <a:solidFill>
                  <a:srgbClr val="C00000"/>
                </a:solidFill>
                <a:effectLst/>
                <a:latin typeface="Chalkboard" panose="03050602040202020205" pitchFamily="66" charset="77"/>
              </a:rPr>
              <a:t>(</a:t>
            </a:r>
            <a:r>
              <a:rPr lang="en-AU" sz="1600" b="1" i="1" dirty="0" err="1">
                <a:solidFill>
                  <a:srgbClr val="C00000"/>
                </a:solidFill>
                <a:effectLst/>
                <a:latin typeface="Chalkboard" panose="03050602040202020205" pitchFamily="66" charset="77"/>
              </a:rPr>
              <a:t>wuquf</a:t>
            </a:r>
            <a:r>
              <a:rPr lang="en-AU" sz="1600" b="1" dirty="0">
                <a:solidFill>
                  <a:srgbClr val="C00000"/>
                </a:solidFill>
                <a:effectLst/>
                <a:latin typeface="Chalkboard" panose="03050602040202020205" pitchFamily="66" charset="77"/>
              </a:rPr>
              <a:t>) marks at the end of the verses</a:t>
            </a:r>
            <a:r>
              <a:rPr lang="en-AU" sz="1600" b="1" dirty="0">
                <a:effectLst/>
                <a:latin typeface="Chalkboard" panose="03050602040202020205" pitchFamily="66" charset="77"/>
              </a:rPr>
              <a:t> or where the meaning of the verse is completed.     These signs are called ‘</a:t>
            </a:r>
            <a:r>
              <a:rPr lang="en-AU" sz="1600" b="1" i="1" dirty="0" err="1">
                <a:effectLst/>
                <a:latin typeface="Chalkboard" panose="03050602040202020205" pitchFamily="66" charset="77"/>
              </a:rPr>
              <a:t>sajawand</a:t>
            </a:r>
            <a:r>
              <a:rPr lang="en-AU" sz="1600" b="1" i="1" dirty="0">
                <a:effectLst/>
                <a:latin typeface="Chalkboard" panose="03050602040202020205" pitchFamily="66" charset="77"/>
              </a:rPr>
              <a:t>’</a:t>
            </a:r>
            <a:r>
              <a:rPr lang="en-AU" sz="1600" b="1" dirty="0">
                <a:effectLst/>
                <a:latin typeface="Chalkboard" panose="03050602040202020205" pitchFamily="66" charset="77"/>
              </a:rPr>
              <a:t>. </a:t>
            </a:r>
            <a:endParaRPr lang="en-AU" sz="1600" b="1" dirty="0">
              <a:latin typeface="Chalkboard" panose="03050602040202020205" pitchFamily="66" charset="77"/>
            </a:endParaRPr>
          </a:p>
          <a:p>
            <a:pPr>
              <a:buFont typeface="Wingdings" pitchFamily="2" charset="2"/>
              <a:buChar char="q"/>
            </a:pPr>
            <a:r>
              <a:rPr lang="en-AU" sz="1600" b="1" dirty="0">
                <a:solidFill>
                  <a:schemeClr val="accent4">
                    <a:lumMod val="75000"/>
                  </a:schemeClr>
                </a:solidFill>
                <a:effectLst/>
                <a:latin typeface="Chalkboard" panose="03050602040202020205" pitchFamily="66" charset="77"/>
              </a:rPr>
              <a:t>Gustav Flugel </a:t>
            </a:r>
            <a:r>
              <a:rPr lang="en-AU" sz="1600" b="1" dirty="0">
                <a:effectLst/>
                <a:latin typeface="Chalkboard" panose="03050602040202020205" pitchFamily="66" charset="77"/>
              </a:rPr>
              <a:t>(1841 C.E.) (using Hafiz Uthman’s script) introduced </a:t>
            </a:r>
            <a:r>
              <a:rPr lang="en-AU" sz="1600" b="1" dirty="0">
                <a:solidFill>
                  <a:srgbClr val="C00000"/>
                </a:solidFill>
                <a:effectLst/>
                <a:latin typeface="Chalkboard" panose="03050602040202020205" pitchFamily="66" charset="77"/>
              </a:rPr>
              <a:t>the verse numbers</a:t>
            </a:r>
            <a:r>
              <a:rPr lang="en-AU" sz="1600" b="1" dirty="0">
                <a:effectLst/>
                <a:latin typeface="Chalkboard" panose="03050602040202020205" pitchFamily="66" charset="77"/>
              </a:rPr>
              <a:t>. </a:t>
            </a:r>
            <a:endParaRPr lang="en-AU" sz="1600" b="1" dirty="0">
              <a:latin typeface="Chalkboard" panose="03050602040202020205" pitchFamily="66" charset="77"/>
            </a:endParaRPr>
          </a:p>
          <a:p>
            <a:pPr>
              <a:buFont typeface="Wingdings" pitchFamily="2" charset="2"/>
              <a:buChar char="q"/>
            </a:pPr>
            <a:r>
              <a:rPr lang="en-AU" sz="1600" b="1" dirty="0">
                <a:effectLst/>
                <a:latin typeface="Chalkboard" panose="03050602040202020205" pitchFamily="66" charset="77"/>
              </a:rPr>
              <a:t>There were </a:t>
            </a:r>
            <a:r>
              <a:rPr lang="en-AU" sz="1600" b="1" i="1" dirty="0" err="1">
                <a:effectLst/>
                <a:latin typeface="Chalkboard" panose="03050602040202020205" pitchFamily="66" charset="77"/>
              </a:rPr>
              <a:t>Mushuf</a:t>
            </a:r>
            <a:r>
              <a:rPr lang="en-AU" sz="1600" b="1" dirty="0">
                <a:effectLst/>
                <a:latin typeface="Chalkboard" panose="03050602040202020205" pitchFamily="66" charset="77"/>
              </a:rPr>
              <a:t> published in Kazan, Cairo, Tehran, and Istanbul. In 1925 </a:t>
            </a:r>
            <a:r>
              <a:rPr lang="en-AU" sz="1600" b="1" dirty="0">
                <a:solidFill>
                  <a:srgbClr val="C00000"/>
                </a:solidFill>
                <a:effectLst/>
                <a:latin typeface="Chalkboard" panose="03050602040202020205" pitchFamily="66" charset="77"/>
              </a:rPr>
              <a:t>King </a:t>
            </a:r>
            <a:r>
              <a:rPr lang="en-AU" sz="1600" b="1" dirty="0" err="1">
                <a:solidFill>
                  <a:srgbClr val="C00000"/>
                </a:solidFill>
                <a:effectLst/>
                <a:latin typeface="Chalkboard" panose="03050602040202020205" pitchFamily="66" charset="77"/>
              </a:rPr>
              <a:t>Fu’ad’s</a:t>
            </a:r>
            <a:r>
              <a:rPr lang="en-AU" sz="1600" b="1" dirty="0">
                <a:effectLst/>
                <a:latin typeface="Chalkboard" panose="03050602040202020205" pitchFamily="66" charset="77"/>
              </a:rPr>
              <a:t> standard edition was published under the supervision of Shaykh Muhammad Ali </a:t>
            </a:r>
            <a:r>
              <a:rPr lang="en-AU" sz="1600" b="1" dirty="0" err="1">
                <a:effectLst/>
                <a:latin typeface="Chalkboard" panose="03050602040202020205" pitchFamily="66" charset="77"/>
              </a:rPr>
              <a:t>Halaf</a:t>
            </a:r>
            <a:r>
              <a:rPr lang="en-AU" sz="1600" b="1" dirty="0">
                <a:effectLst/>
                <a:latin typeface="Chalkboard" panose="03050602040202020205" pitchFamily="66" charset="77"/>
              </a:rPr>
              <a:t> al-</a:t>
            </a:r>
            <a:r>
              <a:rPr lang="en-AU" sz="1600" b="1" dirty="0" err="1">
                <a:effectLst/>
                <a:latin typeface="Chalkboard" panose="03050602040202020205" pitchFamily="66" charset="77"/>
              </a:rPr>
              <a:t>Husayni</a:t>
            </a:r>
            <a:r>
              <a:rPr lang="en-AU" sz="1600" b="1" dirty="0">
                <a:effectLst/>
                <a:latin typeface="Chalkboard" panose="03050602040202020205" pitchFamily="66" charset="77"/>
              </a:rPr>
              <a:t>. </a:t>
            </a:r>
            <a:endParaRPr lang="en-AU" sz="1600" b="1" dirty="0">
              <a:latin typeface="Chalkboard" panose="03050602040202020205" pitchFamily="66" charset="77"/>
            </a:endParaRPr>
          </a:p>
          <a:p>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D32C25A8-2DD7-7B2E-309A-C5FE9C70ACA5}"/>
              </a:ext>
            </a:extLst>
          </p:cNvPr>
          <p:cNvSpPr>
            <a:spLocks noGrp="1"/>
          </p:cNvSpPr>
          <p:nvPr>
            <p:ph type="sldNum" sz="quarter" idx="12"/>
          </p:nvPr>
        </p:nvSpPr>
        <p:spPr/>
        <p:txBody>
          <a:bodyPr/>
          <a:lstStyle/>
          <a:p>
            <a:fld id="{C8784B88-F3D9-6A4F-9660-1A0A1E561ED7}" type="slidenum">
              <a:rPr lang="en-US" smtClean="0"/>
              <a:t>130</a:t>
            </a:fld>
            <a:endParaRPr lang="en-US"/>
          </a:p>
        </p:txBody>
      </p:sp>
    </p:spTree>
    <p:extLst>
      <p:ext uri="{BB962C8B-B14F-4D97-AF65-F5344CB8AC3E}">
        <p14:creationId xmlns:p14="http://schemas.microsoft.com/office/powerpoint/2010/main" val="4017504393"/>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C2265A-00B5-7A07-B586-7123F55A19D7}"/>
              </a:ext>
            </a:extLst>
          </p:cNvPr>
          <p:cNvSpPr>
            <a:spLocks noGrp="1"/>
          </p:cNvSpPr>
          <p:nvPr>
            <p:ph type="title"/>
          </p:nvPr>
        </p:nvSpPr>
        <p:spPr>
          <a:xfrm>
            <a:off x="2259038" y="1092108"/>
            <a:ext cx="6491067" cy="1325563"/>
          </a:xfrm>
          <a:solidFill>
            <a:schemeClr val="accent5">
              <a:lumMod val="20000"/>
              <a:lumOff val="80000"/>
            </a:schemeClr>
          </a:solidFill>
          <a:ln>
            <a:solidFill>
              <a:schemeClr val="accent1">
                <a:lumMod val="75000"/>
              </a:schemeClr>
            </a:solidFill>
          </a:ln>
        </p:spPr>
        <p:txBody>
          <a:bodyPr/>
          <a:lstStyle/>
          <a:p>
            <a:r>
              <a:rPr lang="en-AU" sz="4400" i="1" dirty="0">
                <a:solidFill>
                  <a:schemeClr val="accent1">
                    <a:lumMod val="75000"/>
                  </a:schemeClr>
                </a:solidFill>
                <a:latin typeface="TimesNewRomanPS"/>
              </a:rPr>
              <a:t>T</a:t>
            </a:r>
            <a:r>
              <a:rPr lang="en-AU" sz="4400" b="1" i="1" dirty="0">
                <a:solidFill>
                  <a:schemeClr val="accent1">
                    <a:lumMod val="75000"/>
                  </a:schemeClr>
                </a:solidFill>
                <a:effectLst/>
                <a:latin typeface="TimesNewRomanPS"/>
              </a:rPr>
              <a:t>he Quranic</a:t>
            </a:r>
            <a:r>
              <a:rPr lang="en-AU" sz="4400" i="1" dirty="0">
                <a:solidFill>
                  <a:schemeClr val="accent1">
                    <a:lumMod val="75000"/>
                  </a:schemeClr>
                </a:solidFill>
                <a:latin typeface="TimesNewRomanPS"/>
              </a:rPr>
              <a:t> </a:t>
            </a:r>
            <a:r>
              <a:rPr lang="en-AU" sz="4400" b="1" i="1" dirty="0">
                <a:solidFill>
                  <a:schemeClr val="accent1">
                    <a:lumMod val="75000"/>
                  </a:schemeClr>
                </a:solidFill>
                <a:effectLst/>
                <a:latin typeface="TimesNewRomanPS"/>
              </a:rPr>
              <a:t>Script Images</a:t>
            </a: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xmlns="" id="{773D01A2-4727-2E74-6C79-A62DB126D5C1}"/>
              </a:ext>
            </a:extLst>
          </p:cNvPr>
          <p:cNvSpPr>
            <a:spLocks noGrp="1"/>
          </p:cNvSpPr>
          <p:nvPr>
            <p:ph idx="1"/>
          </p:nvPr>
        </p:nvSpPr>
        <p:spPr>
          <a:xfrm>
            <a:off x="592601" y="2683755"/>
            <a:ext cx="11006798" cy="3624055"/>
          </a:xfrm>
          <a:solidFill>
            <a:schemeClr val="accent5">
              <a:lumMod val="20000"/>
              <a:lumOff val="80000"/>
            </a:schemeClr>
          </a:solidFill>
          <a:ln>
            <a:solidFill>
              <a:schemeClr val="accent1">
                <a:lumMod val="75000"/>
              </a:schemeClr>
            </a:solidFill>
          </a:ln>
        </p:spPr>
        <p:txBody>
          <a:bodyPr>
            <a:normAutofit/>
          </a:bodyPr>
          <a:lstStyle/>
          <a:p>
            <a:r>
              <a:rPr lang="en-US" sz="2000" dirty="0"/>
              <a:t>https://</a:t>
            </a:r>
            <a:r>
              <a:rPr lang="en-US" sz="2000" dirty="0" err="1"/>
              <a:t>www.google.com</a:t>
            </a:r>
            <a:r>
              <a:rPr lang="en-US" sz="2000" dirty="0"/>
              <a:t>/</a:t>
            </a:r>
            <a:r>
              <a:rPr lang="en-US" sz="2000" dirty="0" err="1"/>
              <a:t>search?rlz</a:t>
            </a:r>
            <a:r>
              <a:rPr lang="en-US" sz="2000" dirty="0"/>
              <a:t>=1C5CHFA_enAU914AU914&amp;sxsrf=AB5stBiO1Ddy3gAfkLLxE1CzAt8z6TfX7Q:1691131353609&amp;q=</a:t>
            </a:r>
            <a:r>
              <a:rPr lang="en-US" sz="2000" dirty="0" err="1"/>
              <a:t>istanbul+copy+mushaf&amp;tbm</a:t>
            </a:r>
            <a:r>
              <a:rPr lang="en-US" sz="2000" dirty="0"/>
              <a:t>=</a:t>
            </a:r>
            <a:r>
              <a:rPr lang="en-US" sz="2000" dirty="0" err="1"/>
              <a:t>isch&amp;source</a:t>
            </a:r>
            <a:r>
              <a:rPr lang="en-US" sz="2000" dirty="0"/>
              <a:t>=</a:t>
            </a:r>
            <a:r>
              <a:rPr lang="en-US" sz="2000" dirty="0" err="1"/>
              <a:t>lnms&amp;sa</a:t>
            </a:r>
            <a:r>
              <a:rPr lang="en-US" sz="2000" dirty="0"/>
              <a:t>=</a:t>
            </a:r>
            <a:r>
              <a:rPr lang="en-US" sz="2000" dirty="0" err="1"/>
              <a:t>X&amp;ved</a:t>
            </a:r>
            <a:r>
              <a:rPr lang="en-US" sz="2000" dirty="0"/>
              <a:t>=2ahUKEwjXvOacs8KAAxUJxTgGHW4ZBK8Q0pQJegQIDBAB&amp;biw=1081&amp;bih=740&amp;dpr=2</a:t>
            </a:r>
          </a:p>
          <a:p>
            <a:pPr marL="0" indent="0">
              <a:buNone/>
            </a:pPr>
            <a:r>
              <a:rPr lang="en-AU" sz="2000" dirty="0">
                <a:solidFill>
                  <a:srgbClr val="C00000"/>
                </a:solidFill>
                <a:effectLst/>
                <a:latin typeface="Algerian" pitchFamily="82" charset="77"/>
                <a:ea typeface="Times New Roman" panose="02020603050405020304" pitchFamily="18" charset="0"/>
              </a:rPr>
              <a:t>The Earliest manuscripts</a:t>
            </a:r>
            <a:r>
              <a:rPr lang="en-AU" sz="2000" b="0" dirty="0">
                <a:solidFill>
                  <a:srgbClr val="C00000"/>
                </a:solidFill>
                <a:latin typeface="Algerian" pitchFamily="82" charset="77"/>
              </a:rPr>
              <a:t/>
            </a:r>
            <a:br>
              <a:rPr lang="en-AU" sz="2000" b="0" dirty="0">
                <a:solidFill>
                  <a:srgbClr val="C00000"/>
                </a:solidFill>
                <a:latin typeface="Algerian" pitchFamily="82" charset="77"/>
              </a:rPr>
            </a:br>
            <a:r>
              <a:rPr lang="en-AU" sz="2000" b="0" i="0" dirty="0">
                <a:solidFill>
                  <a:srgbClr val="C00000"/>
                </a:solidFill>
                <a:effectLst/>
                <a:latin typeface="Algerian" pitchFamily="82" charset="77"/>
              </a:rPr>
              <a:t>THE BLUE QURAN IS  very famous and beautiful ancient Qurans in the world.</a:t>
            </a:r>
            <a:br>
              <a:rPr lang="en-AU" sz="2000" b="0" i="0" dirty="0">
                <a:solidFill>
                  <a:srgbClr val="C00000"/>
                </a:solidFill>
                <a:effectLst/>
                <a:latin typeface="Algerian" pitchFamily="82" charset="77"/>
              </a:rPr>
            </a:br>
            <a:r>
              <a:rPr lang="en-US" sz="2000" dirty="0">
                <a:solidFill>
                  <a:srgbClr val="C00000"/>
                </a:solidFill>
                <a:latin typeface="Algerian" pitchFamily="82" charset="77"/>
              </a:rPr>
              <a:t>Tashkent </a:t>
            </a:r>
            <a:r>
              <a:rPr lang="en-US" sz="2000" dirty="0" err="1">
                <a:solidFill>
                  <a:srgbClr val="C00000"/>
                </a:solidFill>
                <a:latin typeface="Algerian" pitchFamily="82" charset="77"/>
              </a:rPr>
              <a:t>mushaf</a:t>
            </a:r>
            <a:r>
              <a:rPr lang="en-US" sz="2000" dirty="0">
                <a:solidFill>
                  <a:srgbClr val="C00000"/>
                </a:solidFill>
                <a:latin typeface="Algerian" pitchFamily="82" charset="77"/>
              </a:rPr>
              <a:t>.</a:t>
            </a:r>
          </a:p>
          <a:p>
            <a:endParaRPr lang="en-US" sz="2000" dirty="0"/>
          </a:p>
        </p:txBody>
      </p:sp>
      <p:sp>
        <p:nvSpPr>
          <p:cNvPr id="4" name="Slide Number Placeholder 3">
            <a:extLst>
              <a:ext uri="{FF2B5EF4-FFF2-40B4-BE49-F238E27FC236}">
                <a16:creationId xmlns:a16="http://schemas.microsoft.com/office/drawing/2014/main" xmlns="" id="{9EC4AA1A-CBFE-5EB4-4D10-1DFE789A282D}"/>
              </a:ext>
            </a:extLst>
          </p:cNvPr>
          <p:cNvSpPr>
            <a:spLocks noGrp="1"/>
          </p:cNvSpPr>
          <p:nvPr>
            <p:ph type="sldNum" sz="quarter" idx="12"/>
          </p:nvPr>
        </p:nvSpPr>
        <p:spPr/>
        <p:txBody>
          <a:bodyPr/>
          <a:lstStyle/>
          <a:p>
            <a:fld id="{C8784B88-F3D9-6A4F-9660-1A0A1E561ED7}" type="slidenum">
              <a:rPr lang="en-US" smtClean="0"/>
              <a:t>131</a:t>
            </a:fld>
            <a:endParaRPr lang="en-US"/>
          </a:p>
        </p:txBody>
      </p:sp>
    </p:spTree>
    <p:extLst>
      <p:ext uri="{BB962C8B-B14F-4D97-AF65-F5344CB8AC3E}">
        <p14:creationId xmlns:p14="http://schemas.microsoft.com/office/powerpoint/2010/main" val="161022140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C135B8E-46FA-7699-4824-A480203ABAD2}"/>
              </a:ext>
            </a:extLst>
          </p:cNvPr>
          <p:cNvSpPr>
            <a:spLocks noGrp="1"/>
          </p:cNvSpPr>
          <p:nvPr>
            <p:ph type="title"/>
          </p:nvPr>
        </p:nvSpPr>
        <p:spPr>
          <a:xfrm>
            <a:off x="0" y="-188561"/>
            <a:ext cx="11604977" cy="1325563"/>
          </a:xfrm>
        </p:spPr>
        <p:txBody>
          <a:bodyPr>
            <a:normAutofit/>
          </a:bodyPr>
          <a:lstStyle/>
          <a:p>
            <a:r>
              <a:rPr lang="en-US" sz="2800" b="0" dirty="0">
                <a:solidFill>
                  <a:srgbClr val="7030A0"/>
                </a:solidFill>
                <a:latin typeface="Algerian" pitchFamily="82" charset="77"/>
                <a:cs typeface="Apple Chancery" panose="03020702040506060504" pitchFamily="66" charset="-79"/>
              </a:rPr>
              <a:t>DOUBTS ABOUT PRESERVATION OF THE QURAN AND Their ANSWERS</a:t>
            </a:r>
          </a:p>
        </p:txBody>
      </p:sp>
      <p:sp>
        <p:nvSpPr>
          <p:cNvPr id="3" name="Content Placeholder 2">
            <a:extLst>
              <a:ext uri="{FF2B5EF4-FFF2-40B4-BE49-F238E27FC236}">
                <a16:creationId xmlns:a16="http://schemas.microsoft.com/office/drawing/2014/main" xmlns="" id="{A409746A-ECE7-4AB4-2F50-BD6B2D28F6EB}"/>
              </a:ext>
            </a:extLst>
          </p:cNvPr>
          <p:cNvSpPr>
            <a:spLocks noGrp="1"/>
          </p:cNvSpPr>
          <p:nvPr>
            <p:ph idx="1"/>
          </p:nvPr>
        </p:nvSpPr>
        <p:spPr>
          <a:xfrm>
            <a:off x="73378" y="712620"/>
            <a:ext cx="12045244" cy="5634428"/>
          </a:xfrm>
          <a:ln>
            <a:solidFill>
              <a:srgbClr val="7030A0"/>
            </a:solidFill>
          </a:ln>
        </p:spPr>
        <p:txBody>
          <a:bodyPr>
            <a:noAutofit/>
          </a:bodyPr>
          <a:lstStyle/>
          <a:p>
            <a:pPr marL="0" indent="0">
              <a:lnSpc>
                <a:spcPct val="100000"/>
              </a:lnSpc>
              <a:spcBef>
                <a:spcPts val="600"/>
              </a:spcBef>
              <a:buNone/>
            </a:pPr>
            <a:r>
              <a:rPr lang="en-US" sz="1400" dirty="0">
                <a:latin typeface="Chalkboard" panose="03050602040202020205" pitchFamily="66" charset="77"/>
              </a:rPr>
              <a:t>Some non-Muslim writers have raised suspicions and objections about the preservation of the Holy Quran.</a:t>
            </a:r>
          </a:p>
          <a:p>
            <a:pPr marL="0" indent="0">
              <a:lnSpc>
                <a:spcPct val="100000"/>
              </a:lnSpc>
              <a:spcBef>
                <a:spcPts val="600"/>
              </a:spcBef>
              <a:buNone/>
            </a:pPr>
            <a:r>
              <a:rPr lang="en-US" sz="1400" b="1" dirty="0">
                <a:solidFill>
                  <a:schemeClr val="accent2">
                    <a:lumMod val="75000"/>
                  </a:schemeClr>
                </a:solidFill>
                <a:latin typeface="Chalkboard" panose="03050602040202020205" pitchFamily="66" charset="77"/>
              </a:rPr>
              <a:t>OBJECTION</a:t>
            </a:r>
            <a:r>
              <a:rPr lang="en-US" sz="1400" dirty="0">
                <a:solidFill>
                  <a:schemeClr val="accent2">
                    <a:lumMod val="75000"/>
                  </a:schemeClr>
                </a:solidFill>
                <a:latin typeface="Chalkboard" panose="03050602040202020205" pitchFamily="66" charset="77"/>
              </a:rPr>
              <a:t> 1</a:t>
            </a:r>
            <a:r>
              <a:rPr lang="en-US" sz="1400" dirty="0">
                <a:latin typeface="Chalkboard" panose="03050602040202020205" pitchFamily="66" charset="77"/>
              </a:rPr>
              <a:t>: they say, that Quranic verses were not being written in early days of their revelation, and their preservation</a:t>
            </a:r>
          </a:p>
          <a:p>
            <a:pPr marL="0" indent="0">
              <a:lnSpc>
                <a:spcPct val="100000"/>
              </a:lnSpc>
              <a:spcBef>
                <a:spcPts val="600"/>
              </a:spcBef>
              <a:buNone/>
            </a:pPr>
            <a:r>
              <a:rPr lang="en-US" sz="1400" dirty="0">
                <a:latin typeface="Chalkboard" panose="03050602040202020205" pitchFamily="66" charset="77"/>
              </a:rPr>
              <a:t> depended entirely on the memory of the Prophet </a:t>
            </a:r>
            <a:r>
              <a:rPr lang="ar" sz="1400" b="1" i="0" dirty="0">
                <a:solidFill>
                  <a:schemeClr val="accent4">
                    <a:lumMod val="50000"/>
                  </a:schemeClr>
                </a:solidFill>
                <a:effectLst/>
                <a:latin typeface="Chalkboard" panose="03050602040202020205" pitchFamily="66" charset="77"/>
              </a:rPr>
              <a:t>ﷺ</a:t>
            </a:r>
            <a:r>
              <a:rPr lang="en-US" sz="1400" dirty="0">
                <a:latin typeface="Chalkboard" panose="03050602040202020205" pitchFamily="66" charset="77"/>
              </a:rPr>
              <a:t> and his Companions. And in Quran these verses affirms that the</a:t>
            </a:r>
          </a:p>
          <a:p>
            <a:pPr marL="0" indent="0">
              <a:lnSpc>
                <a:spcPct val="100000"/>
              </a:lnSpc>
              <a:spcBef>
                <a:spcPts val="600"/>
              </a:spcBef>
              <a:buNone/>
            </a:pPr>
            <a:r>
              <a:rPr lang="en-US" sz="1400" dirty="0">
                <a:latin typeface="Chalkboard" panose="03050602040202020205" pitchFamily="66" charset="77"/>
              </a:rPr>
              <a:t> prophet do forget , because Allah made an exception “</a:t>
            </a:r>
            <a:r>
              <a:rPr lang="en-US" sz="1400" dirty="0">
                <a:solidFill>
                  <a:srgbClr val="C00000"/>
                </a:solidFill>
                <a:latin typeface="Chalkboard" panose="03050602040202020205" pitchFamily="66" charset="77"/>
              </a:rPr>
              <a:t>except what Allah wills”</a:t>
            </a:r>
          </a:p>
          <a:p>
            <a:pPr marL="0" indent="0">
              <a:lnSpc>
                <a:spcPct val="100000"/>
              </a:lnSpc>
              <a:spcBef>
                <a:spcPts val="600"/>
              </a:spcBef>
              <a:buNone/>
            </a:pPr>
            <a:endParaRPr lang="en-US" sz="1400" dirty="0">
              <a:latin typeface="Chalkboard" panose="03050602040202020205" pitchFamily="66" charset="77"/>
            </a:endParaRPr>
          </a:p>
          <a:p>
            <a:pPr marL="0" indent="0">
              <a:lnSpc>
                <a:spcPct val="100000"/>
              </a:lnSpc>
              <a:spcBef>
                <a:spcPts val="400"/>
              </a:spcBef>
              <a:buNone/>
            </a:pPr>
            <a:r>
              <a:rPr lang="en-US" sz="1400" dirty="0">
                <a:latin typeface="Chalkboard" panose="03050602040202020205" pitchFamily="66" charset="77"/>
              </a:rPr>
              <a:t>1.</a:t>
            </a:r>
            <a:r>
              <a:rPr lang="en-US" sz="1400" dirty="0">
                <a:solidFill>
                  <a:srgbClr val="C00000"/>
                </a:solidFill>
                <a:latin typeface="Chalkboard" panose="03050602040202020205" pitchFamily="66" charset="77"/>
              </a:rPr>
              <a:t>We shall make you (O Prophet) recite (our revelations) so that you shall not forget, except what Allah wills. </a:t>
            </a:r>
            <a:r>
              <a:rPr lang="en-US" sz="1400" dirty="0">
                <a:latin typeface="Chalkboard" panose="03050602040202020205" pitchFamily="66" charset="77"/>
              </a:rPr>
              <a:t>(</a:t>
            </a:r>
            <a:r>
              <a:rPr lang="en-US" sz="1400" dirty="0" err="1">
                <a:latin typeface="Chalkboard" panose="03050602040202020205" pitchFamily="66" charset="77"/>
              </a:rPr>
              <a:t>AlAIa</a:t>
            </a:r>
            <a:r>
              <a:rPr lang="en-US" sz="1400" dirty="0">
                <a:latin typeface="Chalkboard" panose="03050602040202020205" pitchFamily="66" charset="77"/>
              </a:rPr>
              <a:t>, 68:6)</a:t>
            </a:r>
            <a:r>
              <a:rPr lang="ar" sz="1400" dirty="0">
                <a:latin typeface="Chalkboard" panose="03050602040202020205" pitchFamily="66" charset="77"/>
              </a:rPr>
              <a:t> </a:t>
            </a:r>
          </a:p>
          <a:p>
            <a:pPr marL="0" indent="0">
              <a:lnSpc>
                <a:spcPct val="100000"/>
              </a:lnSpc>
              <a:spcBef>
                <a:spcPts val="400"/>
              </a:spcBef>
              <a:buNone/>
            </a:pPr>
            <a:r>
              <a:rPr lang="ar" sz="1400" dirty="0">
                <a:solidFill>
                  <a:srgbClr val="C00000"/>
                </a:solidFill>
                <a:latin typeface="Chalkboard" panose="03050602040202020205" pitchFamily="66" charset="77"/>
              </a:rPr>
              <a:t>سنُقْرِئُكَ فَلَا تَنسَىٰٓ ۞ إِلَّا مَا شَآءَ ٱللَّهُ ۚ إِنَّهُۥ يَعْلَمُ ٱلْجَهْرَ وَمَا يَخْفَىٰ ۞</a:t>
            </a:r>
            <a:endParaRPr lang="en-AU" sz="1400" dirty="0">
              <a:solidFill>
                <a:srgbClr val="C00000"/>
              </a:solidFill>
              <a:latin typeface="Chalkboard" panose="03050602040202020205" pitchFamily="66" charset="77"/>
            </a:endParaRPr>
          </a:p>
          <a:p>
            <a:pPr marL="0" indent="0">
              <a:lnSpc>
                <a:spcPct val="100000"/>
              </a:lnSpc>
              <a:spcBef>
                <a:spcPts val="400"/>
              </a:spcBef>
              <a:buNone/>
            </a:pPr>
            <a:endParaRPr lang="en-US" sz="1400" dirty="0">
              <a:solidFill>
                <a:srgbClr val="C00000"/>
              </a:solidFill>
              <a:latin typeface="Chalkboard" panose="03050602040202020205" pitchFamily="66" charset="77"/>
            </a:endParaRPr>
          </a:p>
          <a:p>
            <a:pPr marL="0" indent="0">
              <a:lnSpc>
                <a:spcPct val="100000"/>
              </a:lnSpc>
              <a:spcBef>
                <a:spcPts val="400"/>
              </a:spcBef>
              <a:buNone/>
            </a:pPr>
            <a:r>
              <a:rPr lang="en-US" sz="1400" dirty="0">
                <a:latin typeface="Chalkboard" panose="03050602040202020205" pitchFamily="66" charset="77"/>
              </a:rPr>
              <a:t>2.</a:t>
            </a:r>
            <a:r>
              <a:rPr lang="en-US" sz="1400" dirty="0">
                <a:solidFill>
                  <a:srgbClr val="C00000"/>
                </a:solidFill>
                <a:latin typeface="Chalkboard" panose="03050602040202020205" pitchFamily="66" charset="77"/>
              </a:rPr>
              <a:t>Whatever revelation We abrogate or cause to be forgotten, We bring one better than it or similar to it.</a:t>
            </a:r>
            <a:r>
              <a:rPr lang="ar" sz="1400" dirty="0">
                <a:solidFill>
                  <a:srgbClr val="C00000"/>
                </a:solidFill>
                <a:latin typeface="Chalkboard" panose="03050602040202020205" pitchFamily="66" charset="77"/>
              </a:rPr>
              <a:t> </a:t>
            </a:r>
            <a:r>
              <a:rPr lang="en-AU" sz="1400" dirty="0">
                <a:solidFill>
                  <a:srgbClr val="C00000"/>
                </a:solidFill>
                <a:latin typeface="Chalkboard" panose="03050602040202020205" pitchFamily="66" charset="77"/>
              </a:rPr>
              <a:t>2:106).</a:t>
            </a:r>
          </a:p>
          <a:p>
            <a:pPr marL="0" indent="0">
              <a:lnSpc>
                <a:spcPct val="100000"/>
              </a:lnSpc>
              <a:spcBef>
                <a:spcPts val="400"/>
              </a:spcBef>
              <a:buNone/>
            </a:pPr>
            <a:r>
              <a:rPr lang="ar" sz="1400" dirty="0">
                <a:solidFill>
                  <a:srgbClr val="C00000"/>
                </a:solidFill>
                <a:latin typeface="Chalkboard" panose="03050602040202020205" pitchFamily="66" charset="77"/>
              </a:rPr>
              <a:t>۞ مَا نَنسَخْ مِنْ ءَايَةٍ أَوْ نُنسِهَا نَأْتِ بِخَيْرٍۢ مِّنْهَآ أَوْ مِثْلِهَآ ۗ أَلَمْ تَعْلَمْ أَنَّ ٱللَّهَ عَلَىٰ كُلِّ شَىْءٍۢ قَدِيرٌ</a:t>
            </a:r>
            <a:endParaRPr lang="en-AU" sz="1400" dirty="0">
              <a:solidFill>
                <a:srgbClr val="C00000"/>
              </a:solidFill>
              <a:latin typeface="Chalkboard" panose="03050602040202020205" pitchFamily="66" charset="77"/>
            </a:endParaRPr>
          </a:p>
          <a:p>
            <a:pPr marL="0" indent="0">
              <a:lnSpc>
                <a:spcPct val="100000"/>
              </a:lnSpc>
              <a:spcBef>
                <a:spcPts val="400"/>
              </a:spcBef>
              <a:buNone/>
            </a:pPr>
            <a:endParaRPr lang="en-AU" sz="1400" dirty="0">
              <a:solidFill>
                <a:srgbClr val="C00000"/>
              </a:solidFill>
              <a:latin typeface="Chalkboard" panose="03050602040202020205" pitchFamily="66" charset="77"/>
            </a:endParaRPr>
          </a:p>
          <a:p>
            <a:pPr marL="0" indent="0">
              <a:lnSpc>
                <a:spcPct val="100000"/>
              </a:lnSpc>
              <a:spcBef>
                <a:spcPts val="400"/>
              </a:spcBef>
              <a:buNone/>
            </a:pPr>
            <a:r>
              <a:rPr lang="en-AU" sz="1400" dirty="0">
                <a:solidFill>
                  <a:srgbClr val="C00000"/>
                </a:solidFill>
                <a:latin typeface="Chalkboard" panose="03050602040202020205" pitchFamily="66" charset="77"/>
              </a:rPr>
              <a:t>(</a:t>
            </a:r>
            <a:r>
              <a:rPr lang="en-US" sz="1400" dirty="0">
                <a:latin typeface="Chalkboard" panose="03050602040202020205" pitchFamily="66" charset="77"/>
              </a:rPr>
              <a:t>This only means that only that verse would be forgotten that was abrogated and not otherwise. Similarly, the other verse only denotes that due to their abrogation some verses would be forgotten by the Prophet </a:t>
            </a:r>
            <a:r>
              <a:rPr lang="ar" sz="1400" b="1" i="0" dirty="0">
                <a:solidFill>
                  <a:schemeClr val="accent4">
                    <a:lumMod val="50000"/>
                  </a:schemeClr>
                </a:solidFill>
                <a:effectLst/>
                <a:latin typeface="Chalkboard" panose="03050602040202020205" pitchFamily="66" charset="77"/>
              </a:rPr>
              <a:t>ﷺ </a:t>
            </a:r>
            <a:r>
              <a:rPr lang="en-US" sz="1400" dirty="0">
                <a:latin typeface="Chalkboard" panose="03050602040202020205" pitchFamily="66" charset="77"/>
              </a:rPr>
              <a:t>and his Companions. However, if the prophet had forgotten anything as a human being that won’t affect his conveying the message. </a:t>
            </a:r>
          </a:p>
          <a:p>
            <a:pPr marL="0" indent="0">
              <a:lnSpc>
                <a:spcPct val="100000"/>
              </a:lnSpc>
              <a:spcBef>
                <a:spcPts val="400"/>
              </a:spcBef>
              <a:buNone/>
            </a:pPr>
            <a:r>
              <a:rPr lang="en-US" sz="1400" dirty="0">
                <a:latin typeface="Chalkboard" panose="03050602040202020205" pitchFamily="66" charset="77"/>
              </a:rPr>
              <a:t>Hence, Quran was present in written form and some of its verses were erased due to their abrogation.</a:t>
            </a:r>
            <a:r>
              <a:rPr lang="en-AU" sz="1400" dirty="0">
                <a:latin typeface="Chalkboard" panose="03050602040202020205" pitchFamily="66" charset="77"/>
              </a:rPr>
              <a:t> It was proven that </a:t>
            </a:r>
            <a:r>
              <a:rPr lang="en-US" sz="1400" dirty="0">
                <a:latin typeface="Chalkboard" panose="03050602040202020205" pitchFamily="66" charset="77"/>
              </a:rPr>
              <a:t>Umar read verses of surah Taha from a parchment at his sister’s house, when he embraced Islam.</a:t>
            </a:r>
            <a:endParaRPr lang="ar-SA" sz="1400" dirty="0">
              <a:latin typeface="Chalkboard" panose="03050602040202020205" pitchFamily="66" charset="77"/>
            </a:endParaRPr>
          </a:p>
          <a:p>
            <a:pPr marL="0" indent="0">
              <a:buNone/>
            </a:pPr>
            <a:r>
              <a:rPr lang="en-US" sz="1400" b="1" dirty="0">
                <a:solidFill>
                  <a:schemeClr val="accent2">
                    <a:lumMod val="75000"/>
                  </a:schemeClr>
                </a:solidFill>
                <a:latin typeface="Chalkboard" panose="03050602040202020205" pitchFamily="66" charset="77"/>
              </a:rPr>
              <a:t>OBJECTION</a:t>
            </a:r>
            <a:r>
              <a:rPr lang="en-US" sz="1400" dirty="0">
                <a:solidFill>
                  <a:schemeClr val="accent2">
                    <a:lumMod val="75000"/>
                  </a:schemeClr>
                </a:solidFill>
                <a:latin typeface="Chalkboard" panose="03050602040202020205" pitchFamily="66" charset="77"/>
              </a:rPr>
              <a:t> 2</a:t>
            </a:r>
            <a:r>
              <a:rPr lang="en-US" sz="1400" dirty="0">
                <a:latin typeface="Chalkboard" panose="03050602040202020205" pitchFamily="66" charset="77"/>
              </a:rPr>
              <a:t>: they claimed that some surah like </a:t>
            </a:r>
            <a:r>
              <a:rPr lang="en-US" sz="1400" dirty="0" err="1">
                <a:latin typeface="Chalkboard" panose="03050602040202020205" pitchFamily="66" charset="77"/>
              </a:rPr>
              <a:t>Alfatiha</a:t>
            </a:r>
            <a:r>
              <a:rPr lang="en-US" sz="1400" dirty="0">
                <a:latin typeface="Chalkboard" panose="03050602040202020205" pitchFamily="66" charset="77"/>
              </a:rPr>
              <a:t> and (</a:t>
            </a:r>
            <a:r>
              <a:rPr lang="en-US" sz="1400" dirty="0" err="1">
                <a:latin typeface="Chalkboard" panose="03050602040202020205" pitchFamily="66" charset="77"/>
              </a:rPr>
              <a:t>almoawithat</a:t>
            </a:r>
            <a:r>
              <a:rPr lang="en-US" sz="1400" dirty="0">
                <a:latin typeface="Chalkboard" panose="03050602040202020205" pitchFamily="66" charset="77"/>
              </a:rPr>
              <a:t> 113,114). are not from the Quran. However,  we have a consensus from all Muslims that </a:t>
            </a:r>
            <a:r>
              <a:rPr lang="en-US" sz="1400" dirty="0" err="1">
                <a:latin typeface="Chalkboard" panose="03050602040202020205" pitchFamily="66" charset="77"/>
              </a:rPr>
              <a:t>Fatiha</a:t>
            </a:r>
            <a:r>
              <a:rPr lang="en-US" sz="1400" dirty="0">
                <a:latin typeface="Chalkboard" panose="03050602040202020205" pitchFamily="66" charset="77"/>
              </a:rPr>
              <a:t> and </a:t>
            </a:r>
            <a:r>
              <a:rPr lang="en-US" sz="1400" dirty="0" err="1">
                <a:latin typeface="Chalkboard" panose="03050602040202020205" pitchFamily="66" charset="77"/>
              </a:rPr>
              <a:t>moawithat</a:t>
            </a:r>
            <a:r>
              <a:rPr lang="en-US" sz="1400" dirty="0">
                <a:latin typeface="Chalkboard" panose="03050602040202020205" pitchFamily="66" charset="77"/>
              </a:rPr>
              <a:t> are from the Quran, even if they were not written in ibn </a:t>
            </a:r>
            <a:r>
              <a:rPr lang="en-US" sz="1400" dirty="0" err="1">
                <a:latin typeface="Chalkboard" panose="03050602040202020205" pitchFamily="66" charset="77"/>
              </a:rPr>
              <a:t>masood’s</a:t>
            </a:r>
            <a:r>
              <a:rPr lang="en-US" sz="1400" dirty="0">
                <a:latin typeface="Chalkboard" panose="03050602040202020205" pitchFamily="66" charset="77"/>
              </a:rPr>
              <a:t> </a:t>
            </a:r>
            <a:r>
              <a:rPr lang="en-US" sz="1400" dirty="0" err="1">
                <a:latin typeface="Chalkboard" panose="03050602040202020205" pitchFamily="66" charset="77"/>
              </a:rPr>
              <a:t>parchements</a:t>
            </a:r>
            <a:r>
              <a:rPr lang="en-US" sz="1400" dirty="0">
                <a:latin typeface="Chalkboard" panose="03050602040202020205" pitchFamily="66" charset="77"/>
              </a:rPr>
              <a:t>.</a:t>
            </a:r>
            <a:endParaRPr lang="en-AU" sz="1400" b="1" dirty="0">
              <a:solidFill>
                <a:srgbClr val="7030A0"/>
              </a:solidFill>
              <a:latin typeface="Chalkboard" panose="03050602040202020205" pitchFamily="66" charset="77"/>
              <a:cs typeface="Apple Chancery" panose="03020702040506060504" pitchFamily="66" charset="-79"/>
            </a:endParaRPr>
          </a:p>
          <a:p>
            <a:pPr marL="0" indent="0">
              <a:buNone/>
            </a:pPr>
            <a:r>
              <a:rPr lang="en-AU" sz="1400" b="1" dirty="0">
                <a:solidFill>
                  <a:srgbClr val="7030A0"/>
                </a:solidFill>
                <a:latin typeface="Chalkboard" panose="03050602040202020205" pitchFamily="66" charset="77"/>
                <a:cs typeface="Apple Chancery" panose="03020702040506060504" pitchFamily="66" charset="-79"/>
              </a:rPr>
              <a:t>Please refer to more objections: (An Approach to the science of the Quran, shaykh </a:t>
            </a:r>
            <a:r>
              <a:rPr lang="en-AU" sz="1400" b="1" dirty="0" err="1">
                <a:solidFill>
                  <a:srgbClr val="7030A0"/>
                </a:solidFill>
                <a:latin typeface="Chalkboard" panose="03050602040202020205" pitchFamily="66" charset="77"/>
                <a:cs typeface="Apple Chancery" panose="03020702040506060504" pitchFamily="66" charset="-79"/>
              </a:rPr>
              <a:t>Taqi</a:t>
            </a:r>
            <a:r>
              <a:rPr lang="en-AU" sz="1400" b="1" dirty="0">
                <a:solidFill>
                  <a:srgbClr val="7030A0"/>
                </a:solidFill>
                <a:latin typeface="Chalkboard" panose="03050602040202020205" pitchFamily="66" charset="77"/>
                <a:cs typeface="Apple Chancery" panose="03020702040506060504" pitchFamily="66" charset="-79"/>
              </a:rPr>
              <a:t> Usmani)“Chapter 6, page 223—251 “D</a:t>
            </a:r>
            <a:r>
              <a:rPr lang="en-US" sz="1400" b="1" dirty="0" err="1">
                <a:solidFill>
                  <a:srgbClr val="7030A0"/>
                </a:solidFill>
                <a:latin typeface="Chalkboard" panose="03050602040202020205" pitchFamily="66" charset="77"/>
                <a:cs typeface="Apple Chancery" panose="03020702040506060504" pitchFamily="66" charset="-79"/>
              </a:rPr>
              <a:t>oubts</a:t>
            </a:r>
            <a:r>
              <a:rPr lang="en-US" sz="1400" b="1" dirty="0">
                <a:solidFill>
                  <a:srgbClr val="7030A0"/>
                </a:solidFill>
                <a:latin typeface="Chalkboard" panose="03050602040202020205" pitchFamily="66" charset="77"/>
                <a:cs typeface="Apple Chancery" panose="03020702040506060504" pitchFamily="66" charset="-79"/>
              </a:rPr>
              <a:t> about preservation of the quran and their answers</a:t>
            </a:r>
            <a:r>
              <a:rPr lang="en-AU" sz="1400" b="1" dirty="0">
                <a:solidFill>
                  <a:srgbClr val="7030A0"/>
                </a:solidFill>
                <a:latin typeface="Chalkboard" panose="03050602040202020205" pitchFamily="66" charset="77"/>
                <a:cs typeface="Apple Chancery" panose="03020702040506060504" pitchFamily="66" charset="-79"/>
              </a:rPr>
              <a:t>”.</a:t>
            </a:r>
            <a:endParaRPr lang="en-US" sz="1400" b="1" dirty="0">
              <a:solidFill>
                <a:srgbClr val="7030A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7BAB791-072F-F721-EC10-05EC304AA14A}"/>
              </a:ext>
            </a:extLst>
          </p:cNvPr>
          <p:cNvSpPr>
            <a:spLocks noGrp="1"/>
          </p:cNvSpPr>
          <p:nvPr>
            <p:ph type="sldNum" sz="quarter" idx="12"/>
          </p:nvPr>
        </p:nvSpPr>
        <p:spPr/>
        <p:txBody>
          <a:bodyPr/>
          <a:lstStyle/>
          <a:p>
            <a:fld id="{C8784B88-F3D9-6A4F-9660-1A0A1E561ED7}" type="slidenum">
              <a:rPr lang="en-US" smtClean="0"/>
              <a:t>132</a:t>
            </a:fld>
            <a:endParaRPr lang="en-US"/>
          </a:p>
        </p:txBody>
      </p:sp>
    </p:spTree>
    <p:extLst>
      <p:ext uri="{BB962C8B-B14F-4D97-AF65-F5344CB8AC3E}">
        <p14:creationId xmlns:p14="http://schemas.microsoft.com/office/powerpoint/2010/main" val="47606609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6E299F36-B3EA-5EFD-DB14-D2F74A2C8DE6}"/>
              </a:ext>
            </a:extLst>
          </p:cNvPr>
          <p:cNvGraphicFramePr>
            <a:graphicFrameLocks noGrp="1"/>
          </p:cNvGraphicFramePr>
          <p:nvPr>
            <p:ph idx="1"/>
            <p:extLst>
              <p:ext uri="{D42A27DB-BD31-4B8C-83A1-F6EECF244321}">
                <p14:modId xmlns:p14="http://schemas.microsoft.com/office/powerpoint/2010/main" val="2811574167"/>
              </p:ext>
            </p:extLst>
          </p:nvPr>
        </p:nvGraphicFramePr>
        <p:xfrm>
          <a:off x="-1925310" y="0"/>
          <a:ext cx="15418190" cy="6698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645A088E-8E19-5DFB-2A44-7B3EC3A79894}"/>
              </a:ext>
            </a:extLst>
          </p:cNvPr>
          <p:cNvSpPr>
            <a:spLocks noGrp="1"/>
          </p:cNvSpPr>
          <p:nvPr>
            <p:ph type="sldNum" sz="quarter" idx="12"/>
          </p:nvPr>
        </p:nvSpPr>
        <p:spPr/>
        <p:txBody>
          <a:bodyPr/>
          <a:lstStyle/>
          <a:p>
            <a:fld id="{C8784B88-F3D9-6A4F-9660-1A0A1E561ED7}" type="slidenum">
              <a:rPr lang="en-US" smtClean="0"/>
              <a:t>133</a:t>
            </a:fld>
            <a:endParaRPr lang="en-US"/>
          </a:p>
        </p:txBody>
      </p:sp>
    </p:spTree>
    <p:extLst>
      <p:ext uri="{BB962C8B-B14F-4D97-AF65-F5344CB8AC3E}">
        <p14:creationId xmlns:p14="http://schemas.microsoft.com/office/powerpoint/2010/main" val="335801993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CE3A721-2818-34AB-5436-3FD784ED5787}"/>
              </a:ext>
            </a:extLst>
          </p:cNvPr>
          <p:cNvSpPr>
            <a:spLocks noGrp="1"/>
          </p:cNvSpPr>
          <p:nvPr>
            <p:ph type="title"/>
          </p:nvPr>
        </p:nvSpPr>
        <p:spPr>
          <a:xfrm>
            <a:off x="541442" y="0"/>
            <a:ext cx="10515600" cy="1325563"/>
          </a:xfrm>
        </p:spPr>
        <p:txBody>
          <a:bodyPr>
            <a:noAutofit/>
          </a:bodyPr>
          <a:lstStyle/>
          <a:p>
            <a:r>
              <a:rPr lang="en-AU" sz="2800" dirty="0">
                <a:effectLst/>
                <a:latin typeface="TimesNewRoman,Bold"/>
              </a:rPr>
              <a:t/>
            </a:r>
            <a:br>
              <a:rPr lang="en-AU" sz="2800" dirty="0">
                <a:effectLst/>
                <a:latin typeface="TimesNewRoman,Bold"/>
              </a:rPr>
            </a:br>
            <a:r>
              <a:rPr lang="en-AU" sz="2800" dirty="0">
                <a:effectLst/>
                <a:latin typeface="TimesNewRoman,Bold"/>
              </a:rPr>
              <a:t/>
            </a:r>
            <a:br>
              <a:rPr lang="en-AU" sz="2800" dirty="0">
                <a:effectLst/>
                <a:latin typeface="TimesNewRoman,Bold"/>
              </a:rPr>
            </a:br>
            <a:r>
              <a:rPr lang="en-AU" sz="2800" b="0" dirty="0">
                <a:solidFill>
                  <a:srgbClr val="C00000"/>
                </a:solidFill>
                <a:effectLst/>
                <a:latin typeface="Algerian" pitchFamily="82" charset="77"/>
              </a:rPr>
              <a:t>THE names and </a:t>
            </a:r>
            <a:r>
              <a:rPr lang="en-AU" sz="2800" b="0" dirty="0">
                <a:solidFill>
                  <a:srgbClr val="C00000"/>
                </a:solidFill>
                <a:latin typeface="Algerian" pitchFamily="82" charset="77"/>
              </a:rPr>
              <a:t>O</a:t>
            </a:r>
            <a:r>
              <a:rPr lang="en-AU" sz="2800" b="0" dirty="0">
                <a:solidFill>
                  <a:srgbClr val="C00000"/>
                </a:solidFill>
                <a:effectLst/>
                <a:latin typeface="Algerian" pitchFamily="82" charset="77"/>
              </a:rPr>
              <a:t>rders of the Verses and Chapters</a:t>
            </a:r>
            <a:r>
              <a:rPr lang="en-AU" sz="2800" dirty="0">
                <a:effectLst/>
                <a:latin typeface="TimesNewRoman,Bold"/>
              </a:rPr>
              <a:t/>
            </a:r>
            <a:br>
              <a:rPr lang="en-AU" sz="2800" dirty="0">
                <a:effectLst/>
                <a:latin typeface="TimesNewRoman,Bold"/>
              </a:rPr>
            </a:br>
            <a:r>
              <a:rPr lang="en-AU" sz="2800" dirty="0"/>
              <a:t/>
            </a:r>
            <a:br>
              <a:rPr lang="en-AU" sz="2800" dirty="0"/>
            </a:br>
            <a:endParaRPr lang="en-US" sz="2800" dirty="0"/>
          </a:p>
        </p:txBody>
      </p:sp>
      <p:sp>
        <p:nvSpPr>
          <p:cNvPr id="3" name="Content Placeholder 2">
            <a:extLst>
              <a:ext uri="{FF2B5EF4-FFF2-40B4-BE49-F238E27FC236}">
                <a16:creationId xmlns:a16="http://schemas.microsoft.com/office/drawing/2014/main" xmlns="" id="{EE9C411A-D77A-0C70-E46C-D0B2EFB06E9B}"/>
              </a:ext>
            </a:extLst>
          </p:cNvPr>
          <p:cNvSpPr>
            <a:spLocks noGrp="1"/>
          </p:cNvSpPr>
          <p:nvPr>
            <p:ph idx="1"/>
          </p:nvPr>
        </p:nvSpPr>
        <p:spPr>
          <a:xfrm>
            <a:off x="393063" y="995066"/>
            <a:ext cx="11494137" cy="5417925"/>
          </a:xfrm>
          <a:ln>
            <a:solidFill>
              <a:schemeClr val="accent1">
                <a:lumMod val="75000"/>
              </a:schemeClr>
            </a:solidFill>
          </a:ln>
        </p:spPr>
        <p:txBody>
          <a:bodyPr>
            <a:noAutofit/>
          </a:bodyPr>
          <a:lstStyle/>
          <a:p>
            <a:r>
              <a:rPr lang="en-AU" sz="1600" b="1" dirty="0">
                <a:latin typeface="Chalkboard" panose="03050602040202020205" pitchFamily="66" charset="77"/>
              </a:rPr>
              <a:t>A</a:t>
            </a:r>
            <a:r>
              <a:rPr lang="en-AU" sz="1600" b="1" dirty="0">
                <a:effectLst/>
                <a:latin typeface="Chalkboard" panose="03050602040202020205" pitchFamily="66" charset="77"/>
              </a:rPr>
              <a:t> chapter is referred to as a “surah,” which literally means wall, enclosure or </a:t>
            </a:r>
            <a:r>
              <a:rPr lang="en-AU" sz="1600" b="1" dirty="0">
                <a:solidFill>
                  <a:srgbClr val="212121"/>
                </a:solidFill>
                <a:effectLst/>
                <a:latin typeface="Chalkboard" panose="03050602040202020205" pitchFamily="66" charset="77"/>
              </a:rPr>
              <a:t>fencing.</a:t>
            </a:r>
            <a:r>
              <a:rPr lang="en-AU" sz="1600" b="1" dirty="0">
                <a:effectLst/>
                <a:latin typeface="Chalkboard" panose="03050602040202020205" pitchFamily="66" charset="77"/>
              </a:rPr>
              <a:t> </a:t>
            </a:r>
          </a:p>
          <a:p>
            <a:r>
              <a:rPr lang="en-AU" sz="1600" b="1" dirty="0">
                <a:latin typeface="Chalkboard" panose="03050602040202020205" pitchFamily="66" charset="77"/>
              </a:rPr>
              <a:t>A verse' is known as an '</a:t>
            </a:r>
            <a:r>
              <a:rPr lang="en-AU" sz="1600" b="1" dirty="0" err="1">
                <a:latin typeface="Chalkboard" panose="03050602040202020205" pitchFamily="66" charset="77"/>
              </a:rPr>
              <a:t>aya</a:t>
            </a:r>
            <a:r>
              <a:rPr lang="en-AU" sz="1600" b="1" dirty="0">
                <a:latin typeface="Chalkboard" panose="03050602040202020205" pitchFamily="66" charset="77"/>
              </a:rPr>
              <a:t>.</a:t>
            </a:r>
            <a:r>
              <a:rPr lang="en-AU" sz="1600" b="1" dirty="0">
                <a:effectLst/>
                <a:latin typeface="Chalkboard" panose="03050602040202020205" pitchFamily="66" charset="77"/>
              </a:rPr>
              <a:t> literally means a sign or token by which a person or thing is known.</a:t>
            </a:r>
            <a:r>
              <a:rPr lang="en-AU" sz="1600" b="1" dirty="0">
                <a:latin typeface="Chalkboard" panose="03050602040202020205" pitchFamily="66" charset="77"/>
              </a:rPr>
              <a:t> </a:t>
            </a:r>
          </a:p>
          <a:p>
            <a:r>
              <a:rPr lang="en-AU" sz="1600" b="1" dirty="0">
                <a:solidFill>
                  <a:srgbClr val="C00000"/>
                </a:solidFill>
                <a:effectLst/>
                <a:latin typeface="Chalkboard" panose="03050602040202020205" pitchFamily="66" charset="77"/>
                <a:ea typeface="Times New Roman" panose="02020603050405020304" pitchFamily="18" charset="0"/>
              </a:rPr>
              <a:t>Allah himself clearly says that The quran itself is composed of verses And that these verses come together to Form surahs.</a:t>
            </a:r>
            <a:r>
              <a:rPr lang="ar" sz="1600" b="1" dirty="0">
                <a:solidFill>
                  <a:schemeClr val="accent4">
                    <a:lumMod val="75000"/>
                  </a:schemeClr>
                </a:solidFill>
                <a:effectLst/>
                <a:latin typeface="Chalkboard" panose="03050602040202020205" pitchFamily="66" charset="77"/>
                <a:ea typeface="Times New Roman" panose="02020603050405020304" pitchFamily="18" charset="0"/>
              </a:rPr>
              <a:t> سُورَةٌ أَنزَلْنَـٰهَا وَفَرَضْنَـٰهَا وَأَنزَلْنَا فِيهَآ ءَايَـٰتٍۭ بَيِّنَـٰتٍۢ لَّعَلَّكُمْ تَذَكَّرُونَ</a:t>
            </a:r>
            <a:endParaRPr lang="en-AU" sz="1600" b="1" dirty="0">
              <a:solidFill>
                <a:schemeClr val="accent4">
                  <a:lumMod val="75000"/>
                </a:schemeClr>
              </a:solidFill>
              <a:latin typeface="Chalkboard" panose="03050602040202020205" pitchFamily="66" charset="77"/>
              <a:ea typeface="Times New Roman" panose="02020603050405020304" pitchFamily="18" charset="0"/>
            </a:endParaRPr>
          </a:p>
          <a:p>
            <a:r>
              <a:rPr lang="en-AU" sz="1600" b="1" i="0" dirty="0">
                <a:solidFill>
                  <a:schemeClr val="accent4">
                    <a:lumMod val="75000"/>
                  </a:schemeClr>
                </a:solidFill>
                <a:effectLst/>
                <a:latin typeface="Chalkboard" panose="03050602040202020205" pitchFamily="66" charset="77"/>
              </a:rPr>
              <a:t>“˹This is˺ a surah which We have revealed and made ˹its rulings˺ obligatory and revealed in it clear commandments so that you may be mindful.”(</a:t>
            </a:r>
            <a:r>
              <a:rPr lang="en-AU" sz="1600" b="1" i="0" dirty="0" err="1">
                <a:solidFill>
                  <a:schemeClr val="accent4">
                    <a:lumMod val="75000"/>
                  </a:schemeClr>
                </a:solidFill>
                <a:effectLst/>
                <a:latin typeface="Chalkboard" panose="03050602040202020205" pitchFamily="66" charset="77"/>
              </a:rPr>
              <a:t>alnoor</a:t>
            </a:r>
            <a:r>
              <a:rPr lang="en-AU" sz="1600" b="1" i="0" dirty="0">
                <a:solidFill>
                  <a:schemeClr val="accent4">
                    <a:lumMod val="75000"/>
                  </a:schemeClr>
                </a:solidFill>
                <a:effectLst/>
                <a:latin typeface="Chalkboard" panose="03050602040202020205" pitchFamily="66" charset="77"/>
              </a:rPr>
              <a:t> 24: 1) </a:t>
            </a:r>
          </a:p>
          <a:p>
            <a:pPr marL="0" indent="0">
              <a:buNone/>
            </a:pPr>
            <a:r>
              <a:rPr lang="en-AU" sz="1600" b="1" dirty="0">
                <a:effectLst/>
                <a:latin typeface="Chalkboard" panose="03050602040202020205" pitchFamily="66" charset="77"/>
              </a:rPr>
              <a:t>Also, the Prophet</a:t>
            </a:r>
            <a:r>
              <a:rPr lang="ar" sz="1600" b="1" i="0" dirty="0">
                <a:solidFill>
                  <a:schemeClr val="accent4">
                    <a:lumMod val="50000"/>
                  </a:schemeClr>
                </a:solidFill>
                <a:effectLst/>
                <a:latin typeface="Chalkboard" panose="03050602040202020205" pitchFamily="66" charset="77"/>
              </a:rPr>
              <a:t>ﷺ </a:t>
            </a:r>
            <a:r>
              <a:rPr lang="en-AU" sz="1600" b="1" dirty="0">
                <a:effectLst/>
                <a:latin typeface="Chalkboard" panose="03050602040202020205" pitchFamily="66" charset="77"/>
              </a:rPr>
              <a:t>said, “Whoever memorizes the first ten verses of Surah al-</a:t>
            </a:r>
            <a:r>
              <a:rPr lang="en-AU" sz="1600" b="1" dirty="0" err="1">
                <a:effectLst/>
                <a:latin typeface="Chalkboard" panose="03050602040202020205" pitchFamily="66" charset="77"/>
              </a:rPr>
              <a:t>Kahf</a:t>
            </a:r>
            <a:r>
              <a:rPr lang="en-AU" sz="1600" b="1" dirty="0">
                <a:effectLst/>
                <a:latin typeface="Chalkboard" panose="03050602040202020205" pitchFamily="66" charset="77"/>
              </a:rPr>
              <a:t> will be protected from Ad-Dajjal (the Anti-Christ).</a:t>
            </a:r>
          </a:p>
          <a:p>
            <a:pPr marL="0" indent="0">
              <a:buNone/>
            </a:pPr>
            <a:r>
              <a:rPr lang="en-AU" sz="1600" b="1" dirty="0">
                <a:solidFill>
                  <a:srgbClr val="212121"/>
                </a:solidFill>
                <a:effectLst/>
                <a:latin typeface="Chalkboard" panose="03050602040202020205" pitchFamily="66" charset="77"/>
              </a:rPr>
              <a:t>The Quran is divided into 114 surahs. In technical language, surah is the chapter­ wise division of the Quranic text - a chapter or part set apart from the preceding and following text.</a:t>
            </a:r>
          </a:p>
          <a:p>
            <a:pPr marL="0" indent="0">
              <a:buNone/>
            </a:pPr>
            <a:r>
              <a:rPr lang="en-AU" sz="1600" b="1" dirty="0">
                <a:solidFill>
                  <a:srgbClr val="212121"/>
                </a:solidFill>
                <a:effectLst/>
                <a:latin typeface="Chalkboard" panose="03050602040202020205" pitchFamily="66" charset="77"/>
              </a:rPr>
              <a:t>When applied to the Quran, it signifies a specific group of verses, arranged in a specific manner.</a:t>
            </a:r>
          </a:p>
          <a:p>
            <a:pPr marL="0" indent="0">
              <a:buNone/>
            </a:pPr>
            <a:r>
              <a:rPr lang="en-US" sz="1600" b="1" dirty="0">
                <a:solidFill>
                  <a:schemeClr val="accent4">
                    <a:lumMod val="75000"/>
                  </a:schemeClr>
                </a:solidFill>
                <a:latin typeface="Chalkboard" panose="03050602040202020205" pitchFamily="66" charset="77"/>
              </a:rPr>
              <a:t>So, the arrangement of the verses were done by the prophet</a:t>
            </a:r>
            <a:r>
              <a:rPr lang="ar" sz="1600" b="1" i="0" dirty="0">
                <a:solidFill>
                  <a:schemeClr val="accent4">
                    <a:lumMod val="50000"/>
                  </a:schemeClr>
                </a:solidFill>
                <a:effectLst/>
                <a:latin typeface="Chalkboard" panose="03050602040202020205" pitchFamily="66" charset="77"/>
              </a:rPr>
              <a:t> ﷺ </a:t>
            </a:r>
            <a:r>
              <a:rPr lang="en-AU" sz="1600" b="1" i="0" dirty="0">
                <a:solidFill>
                  <a:schemeClr val="accent4">
                    <a:lumMod val="50000"/>
                  </a:schemeClr>
                </a:solidFill>
                <a:effectLst/>
                <a:latin typeface="Chalkboard" panose="03050602040202020205" pitchFamily="66" charset="77"/>
              </a:rPr>
              <a:t>.</a:t>
            </a:r>
            <a:endParaRPr lang="en-US" sz="1600" b="1" dirty="0">
              <a:solidFill>
                <a:schemeClr val="accent4">
                  <a:lumMod val="75000"/>
                </a:schemeClr>
              </a:solidFill>
              <a:latin typeface="Chalkboard" panose="03050602040202020205" pitchFamily="66" charset="77"/>
            </a:endParaRPr>
          </a:p>
          <a:p>
            <a:pPr marL="0" indent="0">
              <a:buNone/>
            </a:pPr>
            <a:endParaRPr lang="en-AU" sz="1600" b="1" dirty="0">
              <a:effectLst/>
              <a:latin typeface="Chalkboard" panose="03050602040202020205" pitchFamily="66" charset="77"/>
              <a:ea typeface="Calibri" panose="020F0502020204030204" pitchFamily="34" charset="0"/>
            </a:endParaRPr>
          </a:p>
        </p:txBody>
      </p:sp>
      <p:sp>
        <p:nvSpPr>
          <p:cNvPr id="4" name="Slide Number Placeholder 3">
            <a:extLst>
              <a:ext uri="{FF2B5EF4-FFF2-40B4-BE49-F238E27FC236}">
                <a16:creationId xmlns:a16="http://schemas.microsoft.com/office/drawing/2014/main" xmlns="" id="{4D6EE286-DC5A-5824-7DE8-CE18DA392765}"/>
              </a:ext>
            </a:extLst>
          </p:cNvPr>
          <p:cNvSpPr>
            <a:spLocks noGrp="1"/>
          </p:cNvSpPr>
          <p:nvPr>
            <p:ph type="sldNum" sz="quarter" idx="12"/>
          </p:nvPr>
        </p:nvSpPr>
        <p:spPr/>
        <p:txBody>
          <a:bodyPr/>
          <a:lstStyle/>
          <a:p>
            <a:fld id="{C8784B88-F3D9-6A4F-9660-1A0A1E561ED7}" type="slidenum">
              <a:rPr lang="en-US" smtClean="0"/>
              <a:t>134</a:t>
            </a:fld>
            <a:endParaRPr lang="en-US"/>
          </a:p>
        </p:txBody>
      </p:sp>
    </p:spTree>
    <p:extLst>
      <p:ext uri="{BB962C8B-B14F-4D97-AF65-F5344CB8AC3E}">
        <p14:creationId xmlns:p14="http://schemas.microsoft.com/office/powerpoint/2010/main" val="390852437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2E050F2-E372-3E4F-B9EA-0E3B64D43F51}"/>
              </a:ext>
            </a:extLst>
          </p:cNvPr>
          <p:cNvSpPr>
            <a:spLocks noGrp="1"/>
          </p:cNvSpPr>
          <p:nvPr>
            <p:ph type="title"/>
          </p:nvPr>
        </p:nvSpPr>
        <p:spPr>
          <a:xfrm>
            <a:off x="1383030" y="317181"/>
            <a:ext cx="10515600" cy="697448"/>
          </a:xfrm>
        </p:spPr>
        <p:txBody>
          <a:bodyPr>
            <a:normAutofit/>
          </a:bodyPr>
          <a:lstStyle/>
          <a:p>
            <a:r>
              <a:rPr lang="en-AU" sz="2800" b="0" dirty="0">
                <a:solidFill>
                  <a:schemeClr val="accent2">
                    <a:lumMod val="50000"/>
                  </a:schemeClr>
                </a:solidFill>
                <a:effectLst/>
                <a:latin typeface="Algerian" pitchFamily="82" charset="77"/>
              </a:rPr>
              <a:t>THE </a:t>
            </a:r>
            <a:r>
              <a:rPr lang="en-AU" sz="2800" b="0" dirty="0">
                <a:solidFill>
                  <a:schemeClr val="accent2">
                    <a:lumMod val="50000"/>
                  </a:schemeClr>
                </a:solidFill>
                <a:latin typeface="Algerian" pitchFamily="82" charset="77"/>
              </a:rPr>
              <a:t>O</a:t>
            </a:r>
            <a:r>
              <a:rPr lang="en-AU" sz="2800" b="0" dirty="0">
                <a:solidFill>
                  <a:schemeClr val="accent2">
                    <a:lumMod val="50000"/>
                  </a:schemeClr>
                </a:solidFill>
                <a:effectLst/>
                <a:latin typeface="Algerian" pitchFamily="82" charset="77"/>
              </a:rPr>
              <a:t>rder</a:t>
            </a:r>
            <a:r>
              <a:rPr lang="en-AU" sz="2800" dirty="0">
                <a:solidFill>
                  <a:schemeClr val="accent2">
                    <a:lumMod val="50000"/>
                  </a:schemeClr>
                </a:solidFill>
                <a:effectLst/>
                <a:latin typeface="Chalkboard" panose="03050602040202020205" pitchFamily="66" charset="77"/>
              </a:rPr>
              <a:t> </a:t>
            </a:r>
            <a:r>
              <a:rPr lang="en-AU" sz="2800" b="0" dirty="0">
                <a:solidFill>
                  <a:schemeClr val="accent2">
                    <a:lumMod val="50000"/>
                  </a:schemeClr>
                </a:solidFill>
                <a:effectLst/>
                <a:latin typeface="Algerian" pitchFamily="82" charset="77"/>
              </a:rPr>
              <a:t>of the surahs</a:t>
            </a:r>
            <a:endParaRPr lang="en-US" sz="2800" b="0" dirty="0">
              <a:solidFill>
                <a:schemeClr val="accent2">
                  <a:lumMod val="50000"/>
                </a:schemeClr>
              </a:solidFill>
              <a:latin typeface="Algerian" pitchFamily="82" charset="77"/>
            </a:endParaRPr>
          </a:p>
        </p:txBody>
      </p:sp>
      <p:sp>
        <p:nvSpPr>
          <p:cNvPr id="3" name="Content Placeholder 2">
            <a:extLst>
              <a:ext uri="{FF2B5EF4-FFF2-40B4-BE49-F238E27FC236}">
                <a16:creationId xmlns:a16="http://schemas.microsoft.com/office/drawing/2014/main" xmlns="" id="{4866927B-81E9-FD36-9FB3-C8DACB520E34}"/>
              </a:ext>
            </a:extLst>
          </p:cNvPr>
          <p:cNvSpPr>
            <a:spLocks noGrp="1"/>
          </p:cNvSpPr>
          <p:nvPr>
            <p:ph idx="1"/>
          </p:nvPr>
        </p:nvSpPr>
        <p:spPr>
          <a:xfrm>
            <a:off x="209608" y="1031030"/>
            <a:ext cx="11202977" cy="5496776"/>
          </a:xfrm>
          <a:ln>
            <a:solidFill>
              <a:schemeClr val="accent4">
                <a:lumMod val="75000"/>
              </a:schemeClr>
            </a:solidFill>
          </a:ln>
        </p:spPr>
        <p:txBody>
          <a:bodyPr>
            <a:noAutofit/>
          </a:bodyPr>
          <a:lstStyle/>
          <a:p>
            <a:pPr>
              <a:buFont typeface="Wingdings" pitchFamily="2" charset="2"/>
              <a:buChar char="v"/>
            </a:pPr>
            <a:r>
              <a:rPr lang="en-AU" sz="1600" dirty="0">
                <a:latin typeface="Chalkboard" panose="03050602040202020205" pitchFamily="66" charset="77"/>
              </a:rPr>
              <a:t>T</a:t>
            </a:r>
            <a:r>
              <a:rPr lang="en-AU" sz="1600" dirty="0">
                <a:effectLst/>
                <a:latin typeface="Chalkboard" panose="03050602040202020205" pitchFamily="66" charset="77"/>
              </a:rPr>
              <a:t>he order of the surahs was fixed by the Prophet</a:t>
            </a:r>
            <a:r>
              <a:rPr lang="ar" sz="1600" b="1" i="0" dirty="0">
                <a:solidFill>
                  <a:schemeClr val="accent4">
                    <a:lumMod val="50000"/>
                  </a:schemeClr>
                </a:solidFill>
                <a:effectLst/>
                <a:latin typeface="Chalkboard" panose="03050602040202020205" pitchFamily="66" charset="77"/>
              </a:rPr>
              <a:t> ﷺ </a:t>
            </a:r>
            <a:r>
              <a:rPr lang="en-AU" sz="1600" dirty="0">
                <a:effectLst/>
                <a:latin typeface="Chalkboard" panose="03050602040202020205" pitchFamily="66" charset="77"/>
              </a:rPr>
              <a:t>himself.</a:t>
            </a:r>
          </a:p>
          <a:p>
            <a:pPr>
              <a:buFont typeface="Wingdings" pitchFamily="2" charset="2"/>
              <a:buChar char="v"/>
            </a:pPr>
            <a:r>
              <a:rPr lang="en-AU" sz="1600" b="1" dirty="0">
                <a:solidFill>
                  <a:srgbClr val="C00000"/>
                </a:solidFill>
                <a:effectLst/>
                <a:latin typeface="Chalkboard" panose="03050602040202020205" pitchFamily="66" charset="77"/>
              </a:rPr>
              <a:t>Alee ibn </a:t>
            </a:r>
            <a:r>
              <a:rPr lang="en-AU" sz="1600" b="1" dirty="0" err="1">
                <a:solidFill>
                  <a:srgbClr val="C00000"/>
                </a:solidFill>
                <a:effectLst/>
                <a:latin typeface="Chalkboard" panose="03050602040202020205" pitchFamily="66" charset="77"/>
              </a:rPr>
              <a:t>Abee</a:t>
            </a:r>
            <a:r>
              <a:rPr lang="en-AU" sz="1600" b="1" dirty="0">
                <a:solidFill>
                  <a:srgbClr val="C00000"/>
                </a:solidFill>
                <a:effectLst/>
                <a:latin typeface="Chalkboard" panose="03050602040202020205" pitchFamily="66" charset="77"/>
              </a:rPr>
              <a:t> </a:t>
            </a:r>
            <a:r>
              <a:rPr lang="en-AU" sz="1600" b="1" dirty="0" err="1">
                <a:solidFill>
                  <a:srgbClr val="C00000"/>
                </a:solidFill>
                <a:effectLst/>
                <a:latin typeface="Chalkboard" panose="03050602040202020205" pitchFamily="66" charset="77"/>
              </a:rPr>
              <a:t>Taalib</a:t>
            </a:r>
            <a:r>
              <a:rPr lang="en-AU" sz="1600" b="1" dirty="0">
                <a:solidFill>
                  <a:srgbClr val="C00000"/>
                </a:solidFill>
                <a:latin typeface="Chalkboard" panose="03050602040202020205" pitchFamily="66" charset="77"/>
              </a:rPr>
              <a:t>, </a:t>
            </a:r>
            <a:r>
              <a:rPr lang="en-AU" sz="1600" dirty="0">
                <a:effectLst/>
                <a:latin typeface="Chalkboard" panose="03050602040202020205" pitchFamily="66" charset="77"/>
              </a:rPr>
              <a:t>had compiled a text in which the surahs were ordered according to the time of their revelation. began with Surah al-‘</a:t>
            </a:r>
            <a:r>
              <a:rPr lang="en-AU" sz="1600" dirty="0" err="1">
                <a:effectLst/>
                <a:latin typeface="Chalkboard" panose="03050602040202020205" pitchFamily="66" charset="77"/>
              </a:rPr>
              <a:t>Alaq</a:t>
            </a:r>
            <a:r>
              <a:rPr lang="en-AU" sz="1600" dirty="0">
                <a:effectLst/>
                <a:latin typeface="Chalkboard" panose="03050602040202020205" pitchFamily="66" charset="77"/>
              </a:rPr>
              <a:t>, then al-</a:t>
            </a:r>
            <a:r>
              <a:rPr lang="en-AU" sz="1600" dirty="0" err="1">
                <a:effectLst/>
                <a:latin typeface="Chalkboard" panose="03050602040202020205" pitchFamily="66" charset="77"/>
              </a:rPr>
              <a:t>Mudath</a:t>
            </a:r>
            <a:r>
              <a:rPr lang="en-AU" sz="1600" dirty="0">
                <a:effectLst/>
                <a:latin typeface="Chalkboard" panose="03050602040202020205" pitchFamily="66" charset="77"/>
              </a:rPr>
              <a:t>-</a:t>
            </a:r>
            <a:r>
              <a:rPr lang="en-AU" sz="1600" dirty="0" err="1">
                <a:effectLst/>
                <a:latin typeface="Chalkboard" panose="03050602040202020205" pitchFamily="66" charset="77"/>
              </a:rPr>
              <a:t>thir</a:t>
            </a:r>
            <a:r>
              <a:rPr lang="en-AU" sz="1600" dirty="0">
                <a:effectLst/>
                <a:latin typeface="Chalkboard" panose="03050602040202020205" pitchFamily="66" charset="77"/>
              </a:rPr>
              <a:t>, and then Noon.</a:t>
            </a:r>
          </a:p>
          <a:p>
            <a:pPr>
              <a:buFont typeface="Wingdings" pitchFamily="2" charset="2"/>
              <a:buChar char="v"/>
            </a:pPr>
            <a:r>
              <a:rPr lang="en-AU" sz="1600" b="1" dirty="0">
                <a:solidFill>
                  <a:srgbClr val="C00000"/>
                </a:solidFill>
                <a:effectLst/>
                <a:latin typeface="Chalkboard" panose="03050602040202020205" pitchFamily="66" charset="77"/>
              </a:rPr>
              <a:t>Ibn Mas‘ood, </a:t>
            </a:r>
            <a:r>
              <a:rPr lang="en-AU" sz="1600" dirty="0">
                <a:effectLst/>
                <a:latin typeface="Chalkboard" panose="03050602040202020205" pitchFamily="66" charset="77"/>
              </a:rPr>
              <a:t>had a text which began with Surah al-Baqarah, then an-</a:t>
            </a:r>
            <a:r>
              <a:rPr lang="en-AU" sz="1600" dirty="0" err="1">
                <a:effectLst/>
                <a:latin typeface="Chalkboard" panose="03050602040202020205" pitchFamily="66" charset="77"/>
              </a:rPr>
              <a:t>Nisaa</a:t>
            </a:r>
            <a:r>
              <a:rPr lang="en-AU" sz="1600" dirty="0">
                <a:effectLst/>
                <a:latin typeface="Chalkboard" panose="03050602040202020205" pitchFamily="66" charset="77"/>
              </a:rPr>
              <a:t>’, and then </a:t>
            </a:r>
            <a:r>
              <a:rPr lang="en-AU" sz="1600" dirty="0" err="1">
                <a:effectLst/>
                <a:latin typeface="Chalkboard" panose="03050602040202020205" pitchFamily="66" charset="77"/>
              </a:rPr>
              <a:t>Aal‘Imran</a:t>
            </a:r>
            <a:r>
              <a:rPr lang="en-AU" sz="1600" dirty="0">
                <a:effectLst/>
                <a:latin typeface="Chalkboard" panose="03050602040202020205" pitchFamily="66" charset="77"/>
              </a:rPr>
              <a:t>;</a:t>
            </a:r>
          </a:p>
          <a:p>
            <a:pPr>
              <a:buFont typeface="Wingdings" pitchFamily="2" charset="2"/>
              <a:buChar char="v"/>
            </a:pPr>
            <a:r>
              <a:rPr lang="en-AU" sz="1600" b="1" dirty="0" err="1">
                <a:solidFill>
                  <a:srgbClr val="C00000"/>
                </a:solidFill>
                <a:effectLst/>
                <a:latin typeface="Chalkboard" panose="03050602040202020205" pitchFamily="66" charset="77"/>
              </a:rPr>
              <a:t>Ubayy</a:t>
            </a:r>
            <a:r>
              <a:rPr lang="en-AU" sz="1600" b="1" dirty="0">
                <a:solidFill>
                  <a:srgbClr val="C00000"/>
                </a:solidFill>
                <a:effectLst/>
                <a:latin typeface="Chalkboard" panose="03050602040202020205" pitchFamily="66" charset="77"/>
              </a:rPr>
              <a:t> bin </a:t>
            </a:r>
            <a:r>
              <a:rPr lang="en-AU" sz="1600" b="1" dirty="0" err="1">
                <a:solidFill>
                  <a:srgbClr val="C00000"/>
                </a:solidFill>
                <a:effectLst/>
                <a:latin typeface="Chalkboard" panose="03050602040202020205" pitchFamily="66" charset="77"/>
              </a:rPr>
              <a:t>Ka’b</a:t>
            </a:r>
            <a:r>
              <a:rPr lang="en-AU" sz="1600" b="1" dirty="0">
                <a:solidFill>
                  <a:srgbClr val="C00000"/>
                </a:solidFill>
                <a:effectLst/>
                <a:latin typeface="Chalkboard" panose="03050602040202020205" pitchFamily="66" charset="77"/>
              </a:rPr>
              <a:t>, </a:t>
            </a:r>
            <a:r>
              <a:rPr lang="en-AU" sz="1600" dirty="0">
                <a:effectLst/>
                <a:latin typeface="Chalkboard" panose="03050602040202020205" pitchFamily="66" charset="77"/>
              </a:rPr>
              <a:t>had one which began with Surah al-</a:t>
            </a:r>
            <a:r>
              <a:rPr lang="en-AU" sz="1600" dirty="0" err="1">
                <a:effectLst/>
                <a:latin typeface="Chalkboard" panose="03050602040202020205" pitchFamily="66" charset="77"/>
              </a:rPr>
              <a:t>Fatihah</a:t>
            </a:r>
            <a:r>
              <a:rPr lang="en-AU" sz="1600" dirty="0">
                <a:effectLst/>
                <a:latin typeface="Chalkboard" panose="03050602040202020205" pitchFamily="66" charset="77"/>
              </a:rPr>
              <a:t>, then al-Baqarah, an-</a:t>
            </a:r>
            <a:r>
              <a:rPr lang="en-AU" sz="1600" dirty="0" err="1">
                <a:effectLst/>
                <a:latin typeface="Chalkboard" panose="03050602040202020205" pitchFamily="66" charset="77"/>
              </a:rPr>
              <a:t>Nisaa</a:t>
            </a:r>
            <a:r>
              <a:rPr lang="en-AU" sz="1600" dirty="0">
                <a:effectLst/>
                <a:latin typeface="Chalkboard" panose="03050602040202020205" pitchFamily="66" charset="77"/>
              </a:rPr>
              <a:t>’, and Aal ‘Imran. </a:t>
            </a:r>
          </a:p>
          <a:p>
            <a:r>
              <a:rPr lang="en-AU" sz="1600" dirty="0">
                <a:effectLst/>
                <a:latin typeface="Chalkboard" panose="03050602040202020205" pitchFamily="66" charset="77"/>
              </a:rPr>
              <a:t>However, none of these great companions of the Prophet </a:t>
            </a:r>
            <a:r>
              <a:rPr lang="ar" sz="1600" b="1" i="0" dirty="0">
                <a:solidFill>
                  <a:schemeClr val="accent4">
                    <a:lumMod val="50000"/>
                  </a:schemeClr>
                </a:solidFill>
                <a:effectLst/>
                <a:latin typeface="Chalkboard" panose="03050602040202020205" pitchFamily="66" charset="77"/>
              </a:rPr>
              <a:t>ﷺ </a:t>
            </a:r>
            <a:r>
              <a:rPr lang="en-AU" sz="1600" b="1" i="0" dirty="0">
                <a:solidFill>
                  <a:schemeClr val="accent4">
                    <a:lumMod val="50000"/>
                  </a:schemeClr>
                </a:solidFill>
                <a:latin typeface="Chalkboard" panose="03050602040202020205" pitchFamily="66" charset="77"/>
              </a:rPr>
              <a:t> </a:t>
            </a:r>
            <a:r>
              <a:rPr lang="en-AU" sz="1600" i="0" dirty="0">
                <a:latin typeface="Chalkboard" panose="03050602040202020205" pitchFamily="66" charset="77"/>
              </a:rPr>
              <a:t>a</a:t>
            </a:r>
            <a:r>
              <a:rPr lang="en-AU" sz="1600" dirty="0">
                <a:effectLst/>
                <a:latin typeface="Chalkboard" panose="03050602040202020205" pitchFamily="66" charset="77"/>
              </a:rPr>
              <a:t>rgued with the order confirmed by Caliph ‘Uthman and the committee of sahabah that copied and distributed copies of the Quran to the various </a:t>
            </a:r>
            <a:r>
              <a:rPr lang="en-AU" sz="1600" dirty="0" err="1">
                <a:effectLst/>
                <a:latin typeface="Chalkboard" panose="03050602040202020205" pitchFamily="66" charset="77"/>
              </a:rPr>
              <a:t>centers</a:t>
            </a:r>
            <a:r>
              <a:rPr lang="en-AU" sz="1600" dirty="0">
                <a:effectLst/>
                <a:latin typeface="Chalkboard" panose="03050602040202020205" pitchFamily="66" charset="77"/>
              </a:rPr>
              <a:t> of the Muslim state. In fact, these and other companions burned their copies in order to avoid any confusion.</a:t>
            </a:r>
          </a:p>
          <a:p>
            <a:r>
              <a:rPr lang="en-AU" sz="1600" dirty="0">
                <a:effectLst/>
                <a:latin typeface="Chalkboard" panose="03050602040202020205" pitchFamily="66" charset="77"/>
              </a:rPr>
              <a:t> None of this would have taken place if the order of the surahs was not fixed. </a:t>
            </a:r>
            <a:endParaRPr lang="en-AU" sz="1600" dirty="0">
              <a:latin typeface="Chalkboard" panose="03050602040202020205" pitchFamily="66" charset="77"/>
            </a:endParaRPr>
          </a:p>
          <a:p>
            <a:r>
              <a:rPr lang="en-AU" sz="1600" dirty="0">
                <a:effectLst/>
                <a:latin typeface="Chalkboard" panose="03050602040202020205" pitchFamily="66" charset="77"/>
              </a:rPr>
              <a:t>It should also be noted that </a:t>
            </a:r>
            <a:r>
              <a:rPr lang="en-AU" sz="1600" dirty="0" err="1">
                <a:effectLst/>
                <a:latin typeface="Chalkboard" panose="03050602040202020205" pitchFamily="66" charset="77"/>
              </a:rPr>
              <a:t>Jibrel</a:t>
            </a:r>
            <a:r>
              <a:rPr lang="en-AU" sz="1600" dirty="0">
                <a:effectLst/>
                <a:latin typeface="Chalkboard" panose="03050602040202020205" pitchFamily="66" charset="77"/>
              </a:rPr>
              <a:t> reviewed the Quran once during every Ramadan of the Prophet’s life except during the final year, in which he recited it to him twice. For such a review to be of any value, a fixed order had to have been there, especially since some of the sahabah used to listen to the Prophet </a:t>
            </a:r>
            <a:r>
              <a:rPr lang="ar" sz="1600" b="1" i="0" dirty="0">
                <a:solidFill>
                  <a:schemeClr val="accent4">
                    <a:lumMod val="50000"/>
                  </a:schemeClr>
                </a:solidFill>
                <a:effectLst/>
                <a:latin typeface="Chalkboard" panose="03050602040202020205" pitchFamily="66" charset="77"/>
              </a:rPr>
              <a:t>ﷺ </a:t>
            </a:r>
            <a:r>
              <a:rPr lang="en-AU" sz="1600" dirty="0">
                <a:effectLst/>
                <a:latin typeface="Chalkboard" panose="03050602040202020205" pitchFamily="66" charset="77"/>
              </a:rPr>
              <a:t>as he recited it to </a:t>
            </a:r>
            <a:r>
              <a:rPr lang="en-AU" sz="1600" dirty="0" err="1">
                <a:effectLst/>
                <a:latin typeface="Chalkboard" panose="03050602040202020205" pitchFamily="66" charset="77"/>
              </a:rPr>
              <a:t>Jibrel</a:t>
            </a:r>
            <a:r>
              <a:rPr lang="en-AU" sz="1600" dirty="0">
                <a:effectLst/>
                <a:latin typeface="Chalkboard" panose="03050602040202020205" pitchFamily="66" charset="77"/>
              </a:rPr>
              <a:t>. </a:t>
            </a:r>
            <a:endParaRPr lang="en-AU" sz="1600" dirty="0">
              <a:latin typeface="Chalkboard" panose="03050602040202020205" pitchFamily="66" charset="77"/>
            </a:endParaRPr>
          </a:p>
          <a:p>
            <a:endParaRPr lang="en-AU" sz="1600" dirty="0">
              <a:latin typeface="Chalkboard" panose="03050602040202020205" pitchFamily="66" charset="77"/>
            </a:endParaRP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F68C8E20-DD33-C86F-204D-33F961CD1CB4}"/>
              </a:ext>
            </a:extLst>
          </p:cNvPr>
          <p:cNvSpPr>
            <a:spLocks noGrp="1"/>
          </p:cNvSpPr>
          <p:nvPr>
            <p:ph type="sldNum" sz="quarter" idx="12"/>
          </p:nvPr>
        </p:nvSpPr>
        <p:spPr/>
        <p:txBody>
          <a:bodyPr/>
          <a:lstStyle/>
          <a:p>
            <a:fld id="{C8784B88-F3D9-6A4F-9660-1A0A1E561ED7}" type="slidenum">
              <a:rPr lang="en-US" smtClean="0"/>
              <a:t>135</a:t>
            </a:fld>
            <a:endParaRPr lang="en-US"/>
          </a:p>
        </p:txBody>
      </p:sp>
    </p:spTree>
    <p:extLst>
      <p:ext uri="{BB962C8B-B14F-4D97-AF65-F5344CB8AC3E}">
        <p14:creationId xmlns:p14="http://schemas.microsoft.com/office/powerpoint/2010/main" val="38834994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7D8D3B-5647-48B0-B54D-2C7402D3CBFA}"/>
              </a:ext>
            </a:extLst>
          </p:cNvPr>
          <p:cNvSpPr>
            <a:spLocks noGrp="1"/>
          </p:cNvSpPr>
          <p:nvPr>
            <p:ph type="title"/>
          </p:nvPr>
        </p:nvSpPr>
        <p:spPr>
          <a:xfrm>
            <a:off x="2564090" y="213055"/>
            <a:ext cx="4892220" cy="1048984"/>
          </a:xfrm>
          <a:ln>
            <a:solidFill>
              <a:schemeClr val="accent1">
                <a:lumMod val="75000"/>
              </a:schemeClr>
            </a:solidFill>
          </a:ln>
        </p:spPr>
        <p:txBody>
          <a:bodyPr>
            <a:noAutofit/>
          </a:bodyPr>
          <a:lstStyle/>
          <a:p>
            <a:r>
              <a:rPr lang="en-AU" sz="2800" dirty="0">
                <a:effectLst/>
                <a:latin typeface="TimesNewRoman,Bold"/>
              </a:rPr>
              <a:t/>
            </a:r>
            <a:br>
              <a:rPr lang="en-AU" sz="2800" dirty="0">
                <a:effectLst/>
                <a:latin typeface="TimesNewRoman,Bold"/>
              </a:rPr>
            </a:br>
            <a:r>
              <a:rPr lang="en-AU" sz="2800" dirty="0">
                <a:effectLst/>
                <a:latin typeface="TimesNewRoman,Bold"/>
              </a:rPr>
              <a:t/>
            </a:r>
            <a:br>
              <a:rPr lang="en-AU" sz="2800" dirty="0">
                <a:effectLst/>
                <a:latin typeface="TimesNewRoman,Bold"/>
              </a:rPr>
            </a:br>
            <a:r>
              <a:rPr lang="en-AU" sz="2800" b="0" dirty="0">
                <a:solidFill>
                  <a:srgbClr val="C00000"/>
                </a:solidFill>
                <a:effectLst/>
                <a:latin typeface="Algerian" pitchFamily="82" charset="77"/>
              </a:rPr>
              <a:t>THE QUANIC TEXT </a:t>
            </a:r>
            <a:r>
              <a:rPr lang="en-AU" sz="2800" b="0" dirty="0">
                <a:solidFill>
                  <a:srgbClr val="C00000"/>
                </a:solidFill>
                <a:latin typeface="Algerian" pitchFamily="82" charset="77"/>
              </a:rPr>
              <a:t>O</a:t>
            </a:r>
            <a:r>
              <a:rPr lang="en-AU" sz="2800" b="0" dirty="0">
                <a:solidFill>
                  <a:srgbClr val="C00000"/>
                </a:solidFill>
                <a:effectLst/>
                <a:latin typeface="Algerian" pitchFamily="82" charset="77"/>
              </a:rPr>
              <a:t>rder of </a:t>
            </a:r>
            <a:br>
              <a:rPr lang="en-AU" sz="2800" b="0" dirty="0">
                <a:solidFill>
                  <a:srgbClr val="C00000"/>
                </a:solidFill>
                <a:effectLst/>
                <a:latin typeface="Algerian" pitchFamily="82" charset="77"/>
              </a:rPr>
            </a:br>
            <a:r>
              <a:rPr lang="en-AU" sz="2800" b="0" dirty="0">
                <a:solidFill>
                  <a:srgbClr val="C00000"/>
                </a:solidFill>
                <a:effectLst/>
                <a:latin typeface="Algerian" pitchFamily="82" charset="77"/>
              </a:rPr>
              <a:t>the Verses and Chapters</a:t>
            </a:r>
            <a:r>
              <a:rPr lang="en-AU" sz="2800" dirty="0">
                <a:effectLst/>
                <a:latin typeface="TimesNewRoman,Bold"/>
              </a:rPr>
              <a:t/>
            </a:r>
            <a:br>
              <a:rPr lang="en-AU" sz="2800" dirty="0">
                <a:effectLst/>
                <a:latin typeface="TimesNewRoman,Bold"/>
              </a:rPr>
            </a:br>
            <a:r>
              <a:rPr lang="en-AU" sz="2800" dirty="0"/>
              <a:t/>
            </a:r>
            <a:br>
              <a:rPr lang="en-AU" sz="2800" dirty="0"/>
            </a:br>
            <a:endParaRPr lang="en-US" sz="2800" dirty="0"/>
          </a:p>
        </p:txBody>
      </p:sp>
      <p:sp>
        <p:nvSpPr>
          <p:cNvPr id="3" name="Content Placeholder 2">
            <a:extLst>
              <a:ext uri="{FF2B5EF4-FFF2-40B4-BE49-F238E27FC236}">
                <a16:creationId xmlns:a16="http://schemas.microsoft.com/office/drawing/2014/main" xmlns="" id="{E9677651-ECB6-9375-A04F-24E3296015C9}"/>
              </a:ext>
            </a:extLst>
          </p:cNvPr>
          <p:cNvSpPr>
            <a:spLocks noGrp="1"/>
          </p:cNvSpPr>
          <p:nvPr>
            <p:ph idx="1"/>
          </p:nvPr>
        </p:nvSpPr>
        <p:spPr>
          <a:xfrm>
            <a:off x="182374" y="1262039"/>
            <a:ext cx="12009626" cy="5087961"/>
          </a:xfrm>
          <a:ln>
            <a:solidFill>
              <a:srgbClr val="C00000"/>
            </a:solidFill>
          </a:ln>
        </p:spPr>
        <p:txBody>
          <a:bodyPr>
            <a:noAutofit/>
          </a:bodyPr>
          <a:lstStyle/>
          <a:p>
            <a:pPr marL="0" indent="0">
              <a:buNone/>
            </a:pPr>
            <a:r>
              <a:rPr lang="en-AU" sz="1600" b="1" dirty="0">
                <a:latin typeface="Chalkboard" panose="03050602040202020205" pitchFamily="66" charset="77"/>
              </a:rPr>
              <a:t>Linguistically, Aya, has several meanings to it, including:</a:t>
            </a:r>
          </a:p>
          <a:p>
            <a:pPr marL="0" indent="0">
              <a:buNone/>
            </a:pPr>
            <a:r>
              <a:rPr lang="en-AU" sz="1600" b="1" dirty="0">
                <a:solidFill>
                  <a:schemeClr val="accent4">
                    <a:lumMod val="75000"/>
                  </a:schemeClr>
                </a:solidFill>
                <a:latin typeface="Chalkboard" panose="03050602040202020205" pitchFamily="66" charset="77"/>
              </a:rPr>
              <a:t>1. </a:t>
            </a:r>
            <a:r>
              <a:rPr lang="en-AU" sz="1800" b="1" dirty="0">
                <a:solidFill>
                  <a:schemeClr val="accent4">
                    <a:lumMod val="75000"/>
                  </a:schemeClr>
                </a:solidFill>
                <a:latin typeface="Chalkboard" panose="03050602040202020205" pitchFamily="66" charset="77"/>
              </a:rPr>
              <a:t>A sign or indication</a:t>
            </a:r>
            <a:r>
              <a:rPr lang="en-AU" sz="1800" b="1" dirty="0">
                <a:latin typeface="Chalkboard" panose="03050602040202020205" pitchFamily="66" charset="77"/>
              </a:rPr>
              <a:t>. </a:t>
            </a:r>
            <a:r>
              <a:rPr lang="en-AU" sz="1600" b="1" dirty="0">
                <a:latin typeface="Chalkboard" panose="03050602040202020205" pitchFamily="66" charset="77"/>
              </a:rPr>
              <a:t>Allah says,: </a:t>
            </a:r>
            <a:r>
              <a:rPr lang="en-AU" sz="1600" b="1" dirty="0">
                <a:solidFill>
                  <a:srgbClr val="C00000"/>
                </a:solidFill>
                <a:latin typeface="Chalkboard" panose="03050602040202020205" pitchFamily="66" charset="77"/>
              </a:rPr>
              <a:t>“</a:t>
            </a:r>
            <a:r>
              <a:rPr lang="en-AU" sz="1600" b="1" i="0" dirty="0">
                <a:solidFill>
                  <a:srgbClr val="C00000"/>
                </a:solidFill>
                <a:effectLst/>
                <a:latin typeface="Chalkboard" panose="03050602040202020205" pitchFamily="66" charset="77"/>
              </a:rPr>
              <a:t>And their prophet said to them, "Indeed, a </a:t>
            </a:r>
            <a:r>
              <a:rPr lang="en-AU" sz="1600" b="1" i="0" dirty="0">
                <a:solidFill>
                  <a:schemeClr val="accent4">
                    <a:lumMod val="75000"/>
                  </a:schemeClr>
                </a:solidFill>
                <a:effectLst/>
                <a:latin typeface="Chalkboard" panose="03050602040202020205" pitchFamily="66" charset="77"/>
              </a:rPr>
              <a:t>sign</a:t>
            </a:r>
            <a:r>
              <a:rPr lang="en-AU" sz="1600" b="1" i="0" dirty="0">
                <a:solidFill>
                  <a:srgbClr val="C00000"/>
                </a:solidFill>
                <a:effectLst/>
                <a:latin typeface="Chalkboard" panose="03050602040202020205" pitchFamily="66" charset="77"/>
              </a:rPr>
              <a:t> of his kingship is that the chest will come to you in which is assurance” (2: 248). </a:t>
            </a:r>
            <a:r>
              <a:rPr lang="ar" sz="1600" b="1" dirty="0">
                <a:solidFill>
                  <a:srgbClr val="C00000"/>
                </a:solidFill>
                <a:latin typeface="Chalkboard" panose="03050602040202020205" pitchFamily="66" charset="77"/>
              </a:rPr>
              <a:t> </a:t>
            </a:r>
            <a:r>
              <a:rPr lang="en-AU" sz="1600" b="1" dirty="0">
                <a:solidFill>
                  <a:srgbClr val="C00000"/>
                </a:solidFill>
                <a:latin typeface="Chalkboard" panose="03050602040202020205" pitchFamily="66" charset="77"/>
              </a:rPr>
              <a:t>  </a:t>
            </a:r>
            <a:r>
              <a:rPr lang="ar" sz="1600" b="1" dirty="0">
                <a:latin typeface="Chalkboard" panose="03050602040202020205" pitchFamily="66" charset="77"/>
              </a:rPr>
              <a:t>وَقَالَ لَهُمْ نَبِيُّهُمْ إِنَّ ء</a:t>
            </a:r>
            <a:r>
              <a:rPr lang="ar" sz="1600" b="1" dirty="0">
                <a:solidFill>
                  <a:schemeClr val="accent4">
                    <a:lumMod val="75000"/>
                  </a:schemeClr>
                </a:solidFill>
                <a:latin typeface="Chalkboard" panose="03050602040202020205" pitchFamily="66" charset="77"/>
              </a:rPr>
              <a:t>َايَةَ</a:t>
            </a:r>
            <a:r>
              <a:rPr lang="ar" sz="1600" b="1" dirty="0">
                <a:latin typeface="Chalkboard" panose="03050602040202020205" pitchFamily="66" charset="77"/>
              </a:rPr>
              <a:t> مُلْكِهِۦٓ أَن يَأْتِيَكُمُ ٱلتَّابُوتُ</a:t>
            </a:r>
            <a:r>
              <a:rPr lang="en-AU" sz="1600" b="1" dirty="0">
                <a:latin typeface="Chalkboard" panose="03050602040202020205" pitchFamily="66" charset="77"/>
              </a:rPr>
              <a:t> </a:t>
            </a:r>
          </a:p>
          <a:p>
            <a:pPr marL="0" indent="0">
              <a:buNone/>
            </a:pPr>
            <a:r>
              <a:rPr lang="en-AU" sz="1600" b="1" dirty="0">
                <a:solidFill>
                  <a:schemeClr val="accent4">
                    <a:lumMod val="75000"/>
                  </a:schemeClr>
                </a:solidFill>
                <a:latin typeface="Chalkboard" panose="03050602040202020205" pitchFamily="66" charset="77"/>
              </a:rPr>
              <a:t>2. </a:t>
            </a:r>
            <a:r>
              <a:rPr lang="en-AU" sz="1800" b="1" dirty="0">
                <a:solidFill>
                  <a:schemeClr val="accent4">
                    <a:lumMod val="75000"/>
                  </a:schemeClr>
                </a:solidFill>
                <a:latin typeface="Chalkboard" panose="03050602040202020205" pitchFamily="66" charset="77"/>
              </a:rPr>
              <a:t>An admonition or lesson</a:t>
            </a:r>
            <a:r>
              <a:rPr lang="en-AU" sz="1600" b="1" dirty="0">
                <a:latin typeface="Chalkboard" panose="03050602040202020205" pitchFamily="66" charset="77"/>
              </a:rPr>
              <a:t>. Allah says:</a:t>
            </a:r>
            <a:r>
              <a:rPr lang="ar" sz="1600" b="1" dirty="0">
                <a:latin typeface="Chalkboard" panose="03050602040202020205" pitchFamily="66" charset="77"/>
              </a:rPr>
              <a:t> </a:t>
            </a:r>
            <a:r>
              <a:rPr lang="en-AU" sz="1600" b="1" i="0" dirty="0">
                <a:solidFill>
                  <a:srgbClr val="C00000"/>
                </a:solidFill>
                <a:effectLst/>
                <a:latin typeface="Chalkboard" panose="03050602040202020205" pitchFamily="66" charset="77"/>
              </a:rPr>
              <a:t>“Surely in this is a </a:t>
            </a:r>
            <a:r>
              <a:rPr lang="en-AU" sz="1600" b="1" i="0" dirty="0">
                <a:solidFill>
                  <a:schemeClr val="accent4">
                    <a:lumMod val="75000"/>
                  </a:schemeClr>
                </a:solidFill>
                <a:effectLst/>
                <a:latin typeface="Chalkboard" panose="03050602040202020205" pitchFamily="66" charset="77"/>
              </a:rPr>
              <a:t>sign</a:t>
            </a:r>
            <a:r>
              <a:rPr lang="en-AU" sz="1600" b="1" i="0" dirty="0">
                <a:solidFill>
                  <a:srgbClr val="C00000"/>
                </a:solidFill>
                <a:effectLst/>
                <a:latin typeface="Chalkboard" panose="03050602040202020205" pitchFamily="66" charset="77"/>
              </a:rPr>
              <a:t> for those who reflect”(16:11).</a:t>
            </a:r>
            <a:r>
              <a:rPr lang="ar" sz="1600" b="1" dirty="0">
                <a:latin typeface="Chalkboard" panose="03050602040202020205" pitchFamily="66" charset="77"/>
              </a:rPr>
              <a:t> </a:t>
            </a:r>
            <a:r>
              <a:rPr lang="en-AU" sz="1600" b="1" dirty="0">
                <a:latin typeface="Chalkboard" panose="03050602040202020205" pitchFamily="66" charset="77"/>
              </a:rPr>
              <a:t>   </a:t>
            </a:r>
            <a:r>
              <a:rPr lang="ar" sz="1600" b="1" dirty="0">
                <a:latin typeface="Chalkboard" panose="03050602040202020205" pitchFamily="66" charset="77"/>
              </a:rPr>
              <a:t>إِنَّ فِى ذَٰلِكَ ل</a:t>
            </a:r>
            <a:r>
              <a:rPr lang="ar" sz="1600" b="1" dirty="0">
                <a:solidFill>
                  <a:schemeClr val="accent4">
                    <a:lumMod val="75000"/>
                  </a:schemeClr>
                </a:solidFill>
                <a:latin typeface="Chalkboard" panose="03050602040202020205" pitchFamily="66" charset="77"/>
              </a:rPr>
              <a:t>َـَٔايَةًۭ</a:t>
            </a:r>
            <a:r>
              <a:rPr lang="ar" sz="1600" b="1" dirty="0">
                <a:latin typeface="Chalkboard" panose="03050602040202020205" pitchFamily="66" charset="77"/>
              </a:rPr>
              <a:t> لِّقَوْمٍۢ يَتَفَكَّرُون</a:t>
            </a:r>
            <a:r>
              <a:rPr lang="en-AU" sz="1600" b="1" i="0" dirty="0">
                <a:solidFill>
                  <a:srgbClr val="272727"/>
                </a:solidFill>
                <a:effectLst/>
                <a:latin typeface="Chalkboard" panose="03050602040202020205" pitchFamily="66" charset="77"/>
              </a:rPr>
              <a:t> </a:t>
            </a:r>
            <a:endParaRPr lang="en-AU" sz="1600" b="1" dirty="0">
              <a:solidFill>
                <a:srgbClr val="C00000"/>
              </a:solidFill>
              <a:latin typeface="Chalkboard" panose="03050602040202020205" pitchFamily="66" charset="77"/>
            </a:endParaRPr>
          </a:p>
          <a:p>
            <a:pPr marL="0" indent="0">
              <a:buNone/>
            </a:pPr>
            <a:r>
              <a:rPr lang="en-AU" sz="1600" b="1" dirty="0">
                <a:solidFill>
                  <a:schemeClr val="accent4">
                    <a:lumMod val="75000"/>
                  </a:schemeClr>
                </a:solidFill>
                <a:latin typeface="Chalkboard" panose="03050602040202020205" pitchFamily="66" charset="77"/>
              </a:rPr>
              <a:t>3. </a:t>
            </a:r>
            <a:r>
              <a:rPr lang="en-AU" sz="1800" b="1" dirty="0">
                <a:solidFill>
                  <a:schemeClr val="accent4">
                    <a:lumMod val="75000"/>
                  </a:schemeClr>
                </a:solidFill>
                <a:latin typeface="Chalkboard" panose="03050602040202020205" pitchFamily="66" charset="77"/>
              </a:rPr>
              <a:t>A miracle. </a:t>
            </a:r>
            <a:r>
              <a:rPr lang="en-AU" sz="1600" b="1" dirty="0">
                <a:latin typeface="Chalkboard" panose="03050602040202020205" pitchFamily="66" charset="77"/>
              </a:rPr>
              <a:t>Allah says,</a:t>
            </a:r>
            <a:r>
              <a:rPr lang="ar" sz="1600" b="1" dirty="0">
                <a:latin typeface="Chalkboard" panose="03050602040202020205" pitchFamily="66" charset="77"/>
              </a:rPr>
              <a:t> ۗ</a:t>
            </a:r>
            <a:r>
              <a:rPr lang="en-AU" sz="1600" b="1" i="0" dirty="0">
                <a:solidFill>
                  <a:srgbClr val="272727"/>
                </a:solidFill>
                <a:effectLst/>
                <a:latin typeface="Chalkboard" panose="03050602040202020205" pitchFamily="66" charset="77"/>
              </a:rPr>
              <a:t>“</a:t>
            </a:r>
            <a:r>
              <a:rPr lang="en-AU" sz="1600" b="1" i="0" dirty="0">
                <a:solidFill>
                  <a:srgbClr val="C00000"/>
                </a:solidFill>
                <a:effectLst/>
                <a:latin typeface="Chalkboard" panose="03050602040202020205" pitchFamily="66" charset="77"/>
              </a:rPr>
              <a:t>Ask the Children of Israel how many clear </a:t>
            </a:r>
            <a:r>
              <a:rPr lang="en-AU" sz="1600" b="1" i="0" dirty="0">
                <a:solidFill>
                  <a:schemeClr val="accent4">
                    <a:lumMod val="75000"/>
                  </a:schemeClr>
                </a:solidFill>
                <a:effectLst/>
                <a:latin typeface="Chalkboard" panose="03050602040202020205" pitchFamily="66" charset="77"/>
              </a:rPr>
              <a:t>signs</a:t>
            </a:r>
            <a:r>
              <a:rPr lang="en-AU" sz="1600" b="1" i="0" dirty="0">
                <a:solidFill>
                  <a:srgbClr val="C00000"/>
                </a:solidFill>
                <a:effectLst/>
                <a:latin typeface="Chalkboard" panose="03050602040202020205" pitchFamily="66" charset="77"/>
              </a:rPr>
              <a:t> We have given them..”(2:211)</a:t>
            </a:r>
            <a:r>
              <a:rPr lang="ar" sz="1600" b="1" dirty="0">
                <a:solidFill>
                  <a:srgbClr val="C00000"/>
                </a:solidFill>
                <a:latin typeface="Chalkboard" panose="03050602040202020205" pitchFamily="66" charset="77"/>
              </a:rPr>
              <a:t> </a:t>
            </a:r>
            <a:r>
              <a:rPr lang="en-AU" sz="1600" b="1" dirty="0">
                <a:solidFill>
                  <a:srgbClr val="C00000"/>
                </a:solidFill>
                <a:latin typeface="Chalkboard" panose="03050602040202020205" pitchFamily="66" charset="77"/>
              </a:rPr>
              <a:t> </a:t>
            </a:r>
          </a:p>
          <a:p>
            <a:pPr marL="0" indent="0">
              <a:buNone/>
            </a:pPr>
            <a:r>
              <a:rPr lang="ar" sz="1600" b="1" dirty="0">
                <a:latin typeface="Chalkboard" panose="03050602040202020205" pitchFamily="66" charset="77"/>
              </a:rPr>
              <a:t>سلْ بَنِىٓ إِسْرَٰٓءِيلَ كَمْ ءَاتَيْنَـٰهُم مِّنْ </a:t>
            </a:r>
            <a:r>
              <a:rPr lang="ar" sz="1600" b="1" dirty="0">
                <a:solidFill>
                  <a:schemeClr val="accent4">
                    <a:lumMod val="75000"/>
                  </a:schemeClr>
                </a:solidFill>
                <a:latin typeface="Chalkboard" panose="03050602040202020205" pitchFamily="66" charset="77"/>
              </a:rPr>
              <a:t>ءَايَةٍۭ </a:t>
            </a:r>
            <a:r>
              <a:rPr lang="ar" sz="1600" b="1" dirty="0">
                <a:latin typeface="Chalkboard" panose="03050602040202020205" pitchFamily="66" charset="77"/>
              </a:rPr>
              <a:t>بَيِّنَةٍۢ </a:t>
            </a:r>
            <a:endParaRPr lang="en-AU" sz="1600" b="1" dirty="0">
              <a:latin typeface="Chalkboard" panose="03050602040202020205" pitchFamily="66" charset="77"/>
            </a:endParaRPr>
          </a:p>
          <a:p>
            <a:pPr marL="0" indent="0">
              <a:buNone/>
            </a:pPr>
            <a:r>
              <a:rPr lang="en-AU" sz="1800" b="1" dirty="0">
                <a:solidFill>
                  <a:schemeClr val="accent4">
                    <a:lumMod val="75000"/>
                  </a:schemeClr>
                </a:solidFill>
                <a:latin typeface="Chalkboard" panose="03050602040202020205" pitchFamily="66" charset="77"/>
              </a:rPr>
              <a:t>4. A verse or sentence</a:t>
            </a:r>
            <a:r>
              <a:rPr lang="en-AU" sz="1600" b="1" dirty="0">
                <a:latin typeface="Chalkboard" panose="03050602040202020205" pitchFamily="66" charset="77"/>
              </a:rPr>
              <a:t>. Allah says,</a:t>
            </a:r>
            <a:r>
              <a:rPr lang="ar" sz="1600" b="1" dirty="0">
                <a:solidFill>
                  <a:srgbClr val="C00000"/>
                </a:solidFill>
                <a:latin typeface="Chalkboard" panose="03050602040202020205" pitchFamily="66" charset="77"/>
              </a:rPr>
              <a:t> </a:t>
            </a:r>
            <a:r>
              <a:rPr lang="en-AU" sz="1600" b="1" dirty="0">
                <a:solidFill>
                  <a:srgbClr val="C00000"/>
                </a:solidFill>
                <a:latin typeface="Chalkboard" panose="03050602040202020205" pitchFamily="66" charset="77"/>
              </a:rPr>
              <a:t>“</a:t>
            </a:r>
            <a:r>
              <a:rPr lang="en-AU" sz="1600" b="1" i="0" dirty="0">
                <a:solidFill>
                  <a:srgbClr val="C00000"/>
                </a:solidFill>
                <a:effectLst/>
                <a:latin typeface="Chalkboard" panose="03050602040202020205" pitchFamily="66" charset="77"/>
              </a:rPr>
              <a:t>And when We substitute a </a:t>
            </a:r>
            <a:r>
              <a:rPr lang="en-AU" sz="1600" b="1" i="0" dirty="0">
                <a:solidFill>
                  <a:schemeClr val="accent4">
                    <a:lumMod val="75000"/>
                  </a:schemeClr>
                </a:solidFill>
                <a:effectLst/>
                <a:latin typeface="Chalkboard" panose="03050602040202020205" pitchFamily="66" charset="77"/>
              </a:rPr>
              <a:t>verse</a:t>
            </a:r>
            <a:r>
              <a:rPr lang="en-AU" sz="1600" b="1" i="0" dirty="0">
                <a:solidFill>
                  <a:srgbClr val="C00000"/>
                </a:solidFill>
                <a:effectLst/>
                <a:latin typeface="Chalkboard" panose="03050602040202020205" pitchFamily="66" charset="77"/>
              </a:rPr>
              <a:t> in place of a </a:t>
            </a:r>
            <a:r>
              <a:rPr lang="en-AU" sz="1600" b="1" i="0" dirty="0">
                <a:solidFill>
                  <a:schemeClr val="accent4">
                    <a:lumMod val="75000"/>
                  </a:schemeClr>
                </a:solidFill>
                <a:effectLst/>
                <a:latin typeface="Chalkboard" panose="03050602040202020205" pitchFamily="66" charset="77"/>
              </a:rPr>
              <a:t>verse</a:t>
            </a:r>
            <a:r>
              <a:rPr lang="en-AU" sz="1600" b="1" i="0" dirty="0">
                <a:solidFill>
                  <a:srgbClr val="C00000"/>
                </a:solidFill>
                <a:effectLst/>
                <a:latin typeface="Chalkboard" panose="03050602040202020205" pitchFamily="66" charset="77"/>
              </a:rPr>
              <a:t>”(16:101</a:t>
            </a:r>
            <a:r>
              <a:rPr lang="ar" sz="1600" b="1" dirty="0">
                <a:solidFill>
                  <a:srgbClr val="C00000"/>
                </a:solidFill>
                <a:latin typeface="Chalkboard" panose="03050602040202020205" pitchFamily="66" charset="77"/>
              </a:rPr>
              <a:t>   </a:t>
            </a:r>
            <a:r>
              <a:rPr lang="en-AU" sz="1600" b="1" dirty="0">
                <a:solidFill>
                  <a:srgbClr val="C00000"/>
                </a:solidFill>
                <a:latin typeface="Chalkboard" panose="03050602040202020205" pitchFamily="66" charset="77"/>
              </a:rPr>
              <a:t>   </a:t>
            </a:r>
            <a:r>
              <a:rPr lang="ar" sz="1600" b="1" dirty="0">
                <a:latin typeface="Chalkboard" panose="03050602040202020205" pitchFamily="66" charset="77"/>
              </a:rPr>
              <a:t>وَإِذَا بَدَّلْنَآ ء</a:t>
            </a:r>
            <a:r>
              <a:rPr lang="ar" sz="1600" b="1" dirty="0">
                <a:solidFill>
                  <a:schemeClr val="accent4">
                    <a:lumMod val="75000"/>
                  </a:schemeClr>
                </a:solidFill>
                <a:latin typeface="Chalkboard" panose="03050602040202020205" pitchFamily="66" charset="77"/>
              </a:rPr>
              <a:t>َايَةًۭ </a:t>
            </a:r>
            <a:r>
              <a:rPr lang="ar" sz="1600" b="1" dirty="0">
                <a:latin typeface="Chalkboard" panose="03050602040202020205" pitchFamily="66" charset="77"/>
              </a:rPr>
              <a:t>مَّكَا</a:t>
            </a:r>
            <a:r>
              <a:rPr lang="ar-SA" sz="1600" b="1" dirty="0">
                <a:latin typeface="Chalkboard" panose="03050602040202020205" pitchFamily="66" charset="77"/>
              </a:rPr>
              <a:t>ن</a:t>
            </a:r>
            <a:r>
              <a:rPr lang="ar" sz="1600" b="1" dirty="0">
                <a:latin typeface="Chalkboard" panose="03050602040202020205" pitchFamily="66" charset="77"/>
              </a:rPr>
              <a:t> </a:t>
            </a:r>
            <a:r>
              <a:rPr lang="ar" sz="1600" b="1" dirty="0">
                <a:solidFill>
                  <a:schemeClr val="accent4">
                    <a:lumMod val="75000"/>
                  </a:schemeClr>
                </a:solidFill>
                <a:latin typeface="Chalkboard" panose="03050602040202020205" pitchFamily="66" charset="77"/>
              </a:rPr>
              <a:t>ءَايَة</a:t>
            </a:r>
            <a:r>
              <a:rPr lang="ar" sz="1600" b="1" dirty="0">
                <a:latin typeface="Chalkboard" panose="03050602040202020205" pitchFamily="66" charset="77"/>
              </a:rPr>
              <a:t>ٍۢ ۙ</a:t>
            </a:r>
            <a:endParaRPr lang="en-AU" sz="1600" b="1" dirty="0">
              <a:latin typeface="Chalkboard" panose="03050602040202020205" pitchFamily="66" charset="77"/>
            </a:endParaRPr>
          </a:p>
          <a:p>
            <a:pPr marL="0" indent="0">
              <a:buNone/>
            </a:pPr>
            <a:r>
              <a:rPr lang="en-AU" sz="1600" b="1" dirty="0">
                <a:latin typeface="Chalkboard" panose="03050602040202020205" pitchFamily="66" charset="77"/>
              </a:rPr>
              <a:t> 5.</a:t>
            </a:r>
            <a:r>
              <a:rPr lang="en-AU" sz="1800" b="1" dirty="0">
                <a:latin typeface="Chalkboard" panose="03050602040202020205" pitchFamily="66" charset="77"/>
              </a:rPr>
              <a:t>To combine the above linguistic meanings</a:t>
            </a:r>
            <a:r>
              <a:rPr lang="en-AU" sz="1800" b="1" dirty="0">
                <a:solidFill>
                  <a:schemeClr val="accent1">
                    <a:lumMod val="75000"/>
                  </a:schemeClr>
                </a:solidFill>
                <a:latin typeface="Chalkboard" panose="03050602040202020205" pitchFamily="66" charset="77"/>
              </a:rPr>
              <a:t>:  An ayah is a verse of the Quran, and a miracle from Allah (since it is inimitable, It contains lessons for mankind to benefit from, and admonitions for the believers and disbelievers.</a:t>
            </a:r>
          </a:p>
          <a:p>
            <a:pPr marL="0" indent="0">
              <a:buNone/>
            </a:pPr>
            <a:r>
              <a:rPr lang="en-AU" sz="1800" b="1" dirty="0">
                <a:solidFill>
                  <a:schemeClr val="accent1">
                    <a:lumMod val="75000"/>
                  </a:schemeClr>
                </a:solidFill>
                <a:effectLst/>
                <a:latin typeface="Chalkboard" panose="03050602040202020205" pitchFamily="66" charset="77"/>
              </a:rPr>
              <a:t/>
            </a:r>
            <a:br>
              <a:rPr lang="en-AU" sz="1800" b="1" dirty="0">
                <a:solidFill>
                  <a:schemeClr val="accent1">
                    <a:lumMod val="75000"/>
                  </a:schemeClr>
                </a:solidFill>
                <a:effectLst/>
                <a:latin typeface="Chalkboard" panose="03050602040202020205" pitchFamily="66" charset="77"/>
              </a:rPr>
            </a:br>
            <a:endParaRPr lang="en-AU" sz="1800" b="1" dirty="0">
              <a:solidFill>
                <a:schemeClr val="accent1">
                  <a:lumMod val="75000"/>
                </a:schemeClr>
              </a:solidFill>
              <a:latin typeface="Chalkboard" panose="03050602040202020205" pitchFamily="66" charset="77"/>
            </a:endParaRPr>
          </a:p>
          <a:p>
            <a:endParaRPr lang="en-AU" sz="1600" b="1" dirty="0">
              <a:latin typeface="Chalkboard" panose="03050602040202020205" pitchFamily="66" charset="77"/>
            </a:endParaRPr>
          </a:p>
          <a:p>
            <a:endParaRPr lang="en-AU" sz="1600" b="1" dirty="0">
              <a:latin typeface="Chalkboard" panose="03050602040202020205" pitchFamily="66" charset="77"/>
            </a:endParaRPr>
          </a:p>
          <a:p>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7679161-3F15-7AF9-87A5-53BC6084803C}"/>
              </a:ext>
            </a:extLst>
          </p:cNvPr>
          <p:cNvSpPr>
            <a:spLocks noGrp="1"/>
          </p:cNvSpPr>
          <p:nvPr>
            <p:ph type="sldNum" sz="quarter" idx="12"/>
          </p:nvPr>
        </p:nvSpPr>
        <p:spPr/>
        <p:txBody>
          <a:bodyPr/>
          <a:lstStyle/>
          <a:p>
            <a:fld id="{C8784B88-F3D9-6A4F-9660-1A0A1E561ED7}" type="slidenum">
              <a:rPr lang="en-US" smtClean="0"/>
              <a:t>136</a:t>
            </a:fld>
            <a:endParaRPr lang="en-US"/>
          </a:p>
        </p:txBody>
      </p:sp>
    </p:spTree>
    <p:extLst>
      <p:ext uri="{BB962C8B-B14F-4D97-AF65-F5344CB8AC3E}">
        <p14:creationId xmlns:p14="http://schemas.microsoft.com/office/powerpoint/2010/main" val="351036434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5454C0-4F4A-3E5C-E109-E66890CEB51B}"/>
              </a:ext>
            </a:extLst>
          </p:cNvPr>
          <p:cNvSpPr>
            <a:spLocks noGrp="1"/>
          </p:cNvSpPr>
          <p:nvPr>
            <p:ph type="title"/>
          </p:nvPr>
        </p:nvSpPr>
        <p:spPr>
          <a:xfrm>
            <a:off x="838200" y="324640"/>
            <a:ext cx="10515600" cy="1325563"/>
          </a:xfrm>
        </p:spPr>
        <p:txBody>
          <a:bodyPr>
            <a:normAutofit fontScale="90000"/>
          </a:bodyPr>
          <a:lstStyle/>
          <a:p>
            <a:r>
              <a:rPr lang="en-AU" sz="2700" dirty="0">
                <a:effectLst/>
                <a:latin typeface="TimesNewRoman,Bold"/>
              </a:rPr>
              <a:t/>
            </a:r>
            <a:br>
              <a:rPr lang="en-AU" sz="2700" dirty="0">
                <a:effectLst/>
                <a:latin typeface="TimesNewRoman,Bold"/>
              </a:rPr>
            </a:br>
            <a:r>
              <a:rPr lang="en-AU" sz="2700" dirty="0">
                <a:effectLst/>
                <a:latin typeface="TimesNewRoman,Bold"/>
              </a:rPr>
              <a:t/>
            </a:r>
            <a:br>
              <a:rPr lang="en-AU" sz="2700" dirty="0">
                <a:effectLst/>
                <a:latin typeface="TimesNewRoman,Bold"/>
              </a:rPr>
            </a:br>
            <a:r>
              <a:rPr lang="en-AU" sz="3100" b="0" dirty="0">
                <a:solidFill>
                  <a:srgbClr val="C00000"/>
                </a:solidFill>
                <a:effectLst/>
                <a:latin typeface="Algerian" pitchFamily="82" charset="77"/>
              </a:rPr>
              <a:t>THE QUANIC TEXT </a:t>
            </a:r>
            <a:r>
              <a:rPr lang="en-AU" sz="3100" b="0" dirty="0">
                <a:solidFill>
                  <a:srgbClr val="C00000"/>
                </a:solidFill>
                <a:latin typeface="Algerian" pitchFamily="82" charset="77"/>
              </a:rPr>
              <a:t/>
            </a:r>
            <a:br>
              <a:rPr lang="en-AU" sz="3100" b="0" dirty="0">
                <a:solidFill>
                  <a:srgbClr val="C00000"/>
                </a:solidFill>
                <a:latin typeface="Algerian" pitchFamily="82" charset="77"/>
              </a:rPr>
            </a:br>
            <a:r>
              <a:rPr lang="en-AU" sz="3100" b="0" dirty="0">
                <a:solidFill>
                  <a:srgbClr val="C00000"/>
                </a:solidFill>
                <a:latin typeface="Algerian" pitchFamily="82" charset="77"/>
              </a:rPr>
              <a:t>O</a:t>
            </a:r>
            <a:r>
              <a:rPr lang="en-AU" sz="3100" b="0" dirty="0">
                <a:solidFill>
                  <a:srgbClr val="C00000"/>
                </a:solidFill>
                <a:effectLst/>
                <a:latin typeface="Algerian" pitchFamily="82" charset="77"/>
              </a:rPr>
              <a:t>rder of the Verses and Chapters</a:t>
            </a:r>
            <a:r>
              <a:rPr lang="en-AU" sz="1800" dirty="0">
                <a:effectLst/>
                <a:latin typeface="TimesNewRoman,Bold"/>
              </a:rPr>
              <a:t/>
            </a:r>
            <a:br>
              <a:rPr lang="en-AU" sz="1800" dirty="0">
                <a:effectLst/>
                <a:latin typeface="TimesNewRoman,Bold"/>
              </a:rPr>
            </a:br>
            <a:r>
              <a:rPr lang="en-AU" dirty="0"/>
              <a:t/>
            </a:r>
            <a:br>
              <a:rPr lang="en-AU" dirty="0"/>
            </a:br>
            <a:endParaRPr lang="en-US" dirty="0"/>
          </a:p>
        </p:txBody>
      </p:sp>
      <p:sp>
        <p:nvSpPr>
          <p:cNvPr id="3" name="Content Placeholder 2">
            <a:extLst>
              <a:ext uri="{FF2B5EF4-FFF2-40B4-BE49-F238E27FC236}">
                <a16:creationId xmlns:a16="http://schemas.microsoft.com/office/drawing/2014/main" xmlns="" id="{2D25393B-4A20-EFD8-3072-665BBD827B42}"/>
              </a:ext>
            </a:extLst>
          </p:cNvPr>
          <p:cNvSpPr>
            <a:spLocks noGrp="1"/>
          </p:cNvSpPr>
          <p:nvPr>
            <p:ph idx="1"/>
          </p:nvPr>
        </p:nvSpPr>
        <p:spPr>
          <a:xfrm>
            <a:off x="95742" y="1269643"/>
            <a:ext cx="11478107" cy="5160962"/>
          </a:xfrm>
          <a:ln>
            <a:solidFill>
              <a:schemeClr val="accent1">
                <a:lumMod val="75000"/>
              </a:schemeClr>
            </a:solidFill>
          </a:ln>
        </p:spPr>
        <p:txBody>
          <a:bodyPr>
            <a:noAutofit/>
          </a:bodyPr>
          <a:lstStyle/>
          <a:p>
            <a:r>
              <a:rPr lang="en-AU" sz="1800" b="1" dirty="0">
                <a:solidFill>
                  <a:srgbClr val="444444"/>
                </a:solidFill>
                <a:effectLst/>
                <a:latin typeface="Chalkboard" panose="03050602040202020205" pitchFamily="66" charset="77"/>
              </a:rPr>
              <a:t>All surahs except (surah 9, Al-</a:t>
            </a:r>
            <a:r>
              <a:rPr lang="en-AU" sz="1800" b="1" dirty="0" err="1">
                <a:solidFill>
                  <a:srgbClr val="444444"/>
                </a:solidFill>
                <a:effectLst/>
                <a:latin typeface="Chalkboard" panose="03050602040202020205" pitchFamily="66" charset="77"/>
              </a:rPr>
              <a:t>Tawba</a:t>
            </a:r>
            <a:r>
              <a:rPr lang="en-AU" sz="1800" b="1" dirty="0">
                <a:solidFill>
                  <a:srgbClr val="444444"/>
                </a:solidFill>
                <a:effectLst/>
                <a:latin typeface="Chalkboard" panose="03050602040202020205" pitchFamily="66" charset="77"/>
              </a:rPr>
              <a:t>) begins with the( Bismillah- Rahman-Rahim),                   All 114 surahs in the Quran have their names, which serve as a sort of heading. </a:t>
            </a:r>
          </a:p>
          <a:p>
            <a:r>
              <a:rPr lang="en-AU" sz="1800" b="1" dirty="0">
                <a:solidFill>
                  <a:srgbClr val="444444"/>
                </a:solidFill>
                <a:effectLst/>
                <a:latin typeface="Chalkboard" panose="03050602040202020205" pitchFamily="66" charset="77"/>
              </a:rPr>
              <a:t>Both arrangement of the surahs and the order of the </a:t>
            </a:r>
            <a:r>
              <a:rPr lang="en-AU" sz="1800" b="1" dirty="0" err="1">
                <a:solidFill>
                  <a:srgbClr val="444444"/>
                </a:solidFill>
                <a:effectLst/>
                <a:latin typeface="Chalkboard" panose="03050602040202020205" pitchFamily="66" charset="77"/>
              </a:rPr>
              <a:t>ayat</a:t>
            </a:r>
            <a:r>
              <a:rPr lang="en-AU" sz="1800" b="1" dirty="0">
                <a:solidFill>
                  <a:srgbClr val="444444"/>
                </a:solidFill>
                <a:effectLst/>
                <a:latin typeface="Chalkboard" panose="03050602040202020205" pitchFamily="66" charset="77"/>
              </a:rPr>
              <a:t> within each surah were determined by the prophet </a:t>
            </a:r>
            <a:r>
              <a:rPr lang="ar" sz="1800" i="0" dirty="0">
                <a:solidFill>
                  <a:schemeClr val="accent4">
                    <a:lumMod val="50000"/>
                  </a:schemeClr>
                </a:solidFill>
                <a:effectLst/>
                <a:latin typeface="Chalkboard" panose="03050602040202020205" pitchFamily="66" charset="77"/>
              </a:rPr>
              <a:t>ﷺ</a:t>
            </a:r>
            <a:r>
              <a:rPr lang="en-AU" sz="1800" b="1" dirty="0">
                <a:solidFill>
                  <a:srgbClr val="444444"/>
                </a:solidFill>
                <a:effectLst/>
                <a:latin typeface="Chalkboard" panose="03050602040202020205" pitchFamily="66" charset="77"/>
              </a:rPr>
              <a:t> under the guidance of Jabril.</a:t>
            </a:r>
          </a:p>
          <a:p>
            <a:r>
              <a:rPr lang="en-AU" sz="1800" b="1" dirty="0" err="1">
                <a:solidFill>
                  <a:srgbClr val="C00000"/>
                </a:solidFill>
                <a:latin typeface="Chalkboard" panose="03050602040202020205" pitchFamily="66" charset="77"/>
              </a:rPr>
              <a:t>Eg</a:t>
            </a:r>
            <a:r>
              <a:rPr lang="en-AU" sz="1800" b="1" dirty="0">
                <a:solidFill>
                  <a:srgbClr val="C00000"/>
                </a:solidFill>
                <a:latin typeface="Chalkboard" panose="03050602040202020205" pitchFamily="66" charset="77"/>
              </a:rPr>
              <a:t>:</a:t>
            </a:r>
            <a:r>
              <a:rPr lang="en-AU" sz="1800" b="1" dirty="0">
                <a:solidFill>
                  <a:srgbClr val="C00000"/>
                </a:solidFill>
                <a:effectLst/>
                <a:latin typeface="Chalkboard" panose="03050602040202020205" pitchFamily="66" charset="77"/>
              </a:rPr>
              <a:t> ‘Uthman ibn Abe al-‘</a:t>
            </a:r>
            <a:r>
              <a:rPr lang="en-AU" sz="1800" b="1" dirty="0" err="1">
                <a:solidFill>
                  <a:srgbClr val="C00000"/>
                </a:solidFill>
                <a:effectLst/>
                <a:latin typeface="Chalkboard" panose="03050602040202020205" pitchFamily="66" charset="77"/>
              </a:rPr>
              <a:t>Aas</a:t>
            </a:r>
            <a:r>
              <a:rPr lang="en-AU" sz="1800" b="1" dirty="0">
                <a:solidFill>
                  <a:srgbClr val="C00000"/>
                </a:solidFill>
                <a:effectLst/>
                <a:latin typeface="Chalkboard" panose="03050602040202020205" pitchFamily="66" charset="77"/>
              </a:rPr>
              <a:t> said, “Once while I was sitting with Allah’s Messenger </a:t>
            </a:r>
            <a:r>
              <a:rPr lang="ar" sz="1800" b="1" i="0" dirty="0">
                <a:solidFill>
                  <a:srgbClr val="C00000"/>
                </a:solidFill>
                <a:effectLst/>
                <a:latin typeface="Chalkboard" panose="03050602040202020205" pitchFamily="66" charset="77"/>
              </a:rPr>
              <a:t>ﷺ</a:t>
            </a:r>
            <a:r>
              <a:rPr lang="en-AU" sz="1800" b="1" i="0" dirty="0">
                <a:solidFill>
                  <a:srgbClr val="C00000"/>
                </a:solidFill>
                <a:effectLst/>
                <a:latin typeface="Chalkboard" panose="03050602040202020205" pitchFamily="66" charset="77"/>
              </a:rPr>
              <a:t> </a:t>
            </a:r>
            <a:r>
              <a:rPr lang="en-AU" sz="1800" b="1" dirty="0">
                <a:solidFill>
                  <a:srgbClr val="C00000"/>
                </a:solidFill>
                <a:effectLst/>
                <a:latin typeface="Chalkboard" panose="03050602040202020205" pitchFamily="66" charset="77"/>
              </a:rPr>
              <a:t>he rolled his eyes upwards in a stare, then after a while he lowered them and said, “‘</a:t>
            </a:r>
            <a:r>
              <a:rPr lang="en-AU" sz="1800" b="1" dirty="0" err="1">
                <a:solidFill>
                  <a:srgbClr val="C00000"/>
                </a:solidFill>
                <a:effectLst/>
                <a:latin typeface="Chalkboard" panose="03050602040202020205" pitchFamily="66" charset="77"/>
              </a:rPr>
              <a:t>Jibrel</a:t>
            </a:r>
            <a:r>
              <a:rPr lang="en-AU" sz="1800" b="1" dirty="0">
                <a:solidFill>
                  <a:srgbClr val="C00000"/>
                </a:solidFill>
                <a:effectLst/>
                <a:latin typeface="Chalkboard" panose="03050602040202020205" pitchFamily="66" charset="77"/>
              </a:rPr>
              <a:t> came to me and ordered me to place this ayah in this place in this surah”: </a:t>
            </a:r>
            <a:endParaRPr lang="en-AU" sz="1800" b="1" dirty="0">
              <a:solidFill>
                <a:srgbClr val="C00000"/>
              </a:solidFill>
              <a:latin typeface="Chalkboard" panose="03050602040202020205" pitchFamily="66" charset="77"/>
            </a:endParaRPr>
          </a:p>
          <a:p>
            <a:pPr algn="r" rtl="1"/>
            <a:r>
              <a:rPr lang="ar" sz="1800" b="1" dirty="0">
                <a:solidFill>
                  <a:schemeClr val="accent1">
                    <a:lumMod val="75000"/>
                  </a:schemeClr>
                </a:solidFill>
                <a:effectLst/>
                <a:latin typeface="Chalkboard" panose="03050602040202020205" pitchFamily="66" charset="77"/>
              </a:rPr>
              <a:t>إِنَّ ٱللَّهَ يَأْمُرُ بِٱلْعَدْلِ وَٱلْإِحْسَـٰنِ وَإِيتَآئِ ذِى ٱلْقُرْبَىٰ وَيَنْهَىٰ عَنِ ٱلْفَحْشَآءِ وَٱلْمُنكَرِ وَٱلْبَغْىِ ۚ يَعِظُكُمْ لَعَلَّكُمْ تَذَكَّرُونَ </a:t>
            </a:r>
            <a:endParaRPr lang="en-AU" sz="1800" b="1" dirty="0">
              <a:solidFill>
                <a:schemeClr val="accent1">
                  <a:lumMod val="75000"/>
                </a:schemeClr>
              </a:solidFill>
              <a:effectLst/>
              <a:latin typeface="Chalkboard" panose="03050602040202020205" pitchFamily="66" charset="77"/>
            </a:endParaRPr>
          </a:p>
          <a:p>
            <a:r>
              <a:rPr lang="en-AU" sz="1800" b="1" i="0" dirty="0">
                <a:solidFill>
                  <a:schemeClr val="accent1">
                    <a:lumMod val="75000"/>
                  </a:schemeClr>
                </a:solidFill>
                <a:effectLst/>
                <a:latin typeface="Chalkboard" panose="03050602040202020205" pitchFamily="66" charset="77"/>
              </a:rPr>
              <a:t>“Indeed, Allah commands justice, grace, as well as courtesy to close relatives. He forbids indecency, wickedness, and aggression. He instructs you so perhaps you will be mindful”.(2:259)</a:t>
            </a:r>
          </a:p>
        </p:txBody>
      </p:sp>
      <p:sp>
        <p:nvSpPr>
          <p:cNvPr id="4" name="Slide Number Placeholder 3">
            <a:extLst>
              <a:ext uri="{FF2B5EF4-FFF2-40B4-BE49-F238E27FC236}">
                <a16:creationId xmlns:a16="http://schemas.microsoft.com/office/drawing/2014/main" xmlns="" id="{2733A0BE-CC1B-5A84-969C-F93D7416B24D}"/>
              </a:ext>
            </a:extLst>
          </p:cNvPr>
          <p:cNvSpPr>
            <a:spLocks noGrp="1"/>
          </p:cNvSpPr>
          <p:nvPr>
            <p:ph type="sldNum" sz="quarter" idx="12"/>
          </p:nvPr>
        </p:nvSpPr>
        <p:spPr/>
        <p:txBody>
          <a:bodyPr/>
          <a:lstStyle/>
          <a:p>
            <a:fld id="{C8784B88-F3D9-6A4F-9660-1A0A1E561ED7}" type="slidenum">
              <a:rPr lang="en-US" smtClean="0"/>
              <a:t>137</a:t>
            </a:fld>
            <a:endParaRPr lang="en-US"/>
          </a:p>
        </p:txBody>
      </p:sp>
    </p:spTree>
    <p:extLst>
      <p:ext uri="{BB962C8B-B14F-4D97-AF65-F5344CB8AC3E}">
        <p14:creationId xmlns:p14="http://schemas.microsoft.com/office/powerpoint/2010/main" val="244171362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6D55F3-F4F3-1170-C882-BF2FF96D0530}"/>
              </a:ext>
            </a:extLst>
          </p:cNvPr>
          <p:cNvSpPr>
            <a:spLocks noGrp="1"/>
          </p:cNvSpPr>
          <p:nvPr>
            <p:ph type="title"/>
          </p:nvPr>
        </p:nvSpPr>
        <p:spPr>
          <a:xfrm>
            <a:off x="2167466" y="636059"/>
            <a:ext cx="6409267" cy="706432"/>
          </a:xfrm>
          <a:solidFill>
            <a:srgbClr val="DCD1A4"/>
          </a:solidFill>
          <a:ln>
            <a:solidFill>
              <a:schemeClr val="accent1">
                <a:lumMod val="75000"/>
              </a:schemeClr>
            </a:solidFill>
          </a:ln>
        </p:spPr>
        <p:txBody>
          <a:bodyPr>
            <a:normAutofit/>
          </a:bodyPr>
          <a:lstStyle/>
          <a:p>
            <a:r>
              <a:rPr lang="en-AU" sz="3600" b="0" dirty="0">
                <a:solidFill>
                  <a:schemeClr val="accent1">
                    <a:lumMod val="75000"/>
                  </a:schemeClr>
                </a:solidFill>
                <a:latin typeface="Algerian" pitchFamily="82" charset="77"/>
              </a:rPr>
              <a:t> A</a:t>
            </a:r>
            <a:r>
              <a:rPr lang="en-AU" sz="3600" b="0" dirty="0">
                <a:solidFill>
                  <a:schemeClr val="accent1">
                    <a:lumMod val="75000"/>
                  </a:schemeClr>
                </a:solidFill>
                <a:latin typeface="Algerian" pitchFamily="82" charset="77"/>
                <a:ea typeface="Batang" panose="02030600000101010101" pitchFamily="18" charset="-127"/>
              </a:rPr>
              <a:t>JZA’&amp; A</a:t>
            </a:r>
            <a:r>
              <a:rPr lang="en-AU" sz="3600" b="0" dirty="0">
                <a:solidFill>
                  <a:schemeClr val="accent1">
                    <a:lumMod val="75000"/>
                  </a:schemeClr>
                </a:solidFill>
                <a:latin typeface="Algerian" pitchFamily="82" charset="77"/>
              </a:rPr>
              <a:t>HZAB &amp; MANAZIL</a:t>
            </a:r>
            <a:endParaRPr lang="en-US" sz="3600" dirty="0"/>
          </a:p>
        </p:txBody>
      </p:sp>
      <p:sp>
        <p:nvSpPr>
          <p:cNvPr id="3" name="Content Placeholder 2">
            <a:extLst>
              <a:ext uri="{FF2B5EF4-FFF2-40B4-BE49-F238E27FC236}">
                <a16:creationId xmlns:a16="http://schemas.microsoft.com/office/drawing/2014/main" xmlns="" id="{66CA4172-EE8B-F3AF-EE33-02859D897A3C}"/>
              </a:ext>
            </a:extLst>
          </p:cNvPr>
          <p:cNvSpPr>
            <a:spLocks noGrp="1"/>
          </p:cNvSpPr>
          <p:nvPr>
            <p:ph idx="1"/>
          </p:nvPr>
        </p:nvSpPr>
        <p:spPr>
          <a:xfrm>
            <a:off x="1188155" y="1636711"/>
            <a:ext cx="8940799" cy="4754563"/>
          </a:xfrm>
          <a:solidFill>
            <a:srgbClr val="DCD1A4"/>
          </a:solidFill>
          <a:ln>
            <a:solidFill>
              <a:schemeClr val="accent1">
                <a:lumMod val="75000"/>
              </a:schemeClr>
            </a:solidFill>
          </a:ln>
        </p:spPr>
        <p:txBody>
          <a:bodyPr>
            <a:normAutofit/>
          </a:bodyPr>
          <a:lstStyle/>
          <a:p>
            <a:pPr>
              <a:buFont typeface="Wingdings" pitchFamily="2" charset="2"/>
              <a:buChar char="v"/>
            </a:pPr>
            <a:r>
              <a:rPr lang="en-AU" sz="1800" b="1" dirty="0">
                <a:solidFill>
                  <a:schemeClr val="accent1">
                    <a:lumMod val="75000"/>
                  </a:schemeClr>
                </a:solidFill>
                <a:effectLst/>
                <a:latin typeface="Chalkboard" panose="03050602040202020205" pitchFamily="66" charset="77"/>
              </a:rPr>
              <a:t>The Quran is divided into 30 portions of approximately equal length for easy recitation during the thirty days of a month , called </a:t>
            </a:r>
            <a:r>
              <a:rPr lang="en-AU" sz="1800" b="1" dirty="0" err="1">
                <a:solidFill>
                  <a:schemeClr val="accent1">
                    <a:lumMod val="75000"/>
                  </a:schemeClr>
                </a:solidFill>
                <a:effectLst/>
                <a:latin typeface="Chalkboard" panose="03050602040202020205" pitchFamily="66" charset="77"/>
              </a:rPr>
              <a:t>ajuz</a:t>
            </a:r>
            <a:r>
              <a:rPr lang="en-AU" sz="1800" b="1" dirty="0">
                <a:solidFill>
                  <a:schemeClr val="accent1">
                    <a:lumMod val="75000"/>
                  </a:schemeClr>
                </a:solidFill>
                <a:effectLst/>
                <a:latin typeface="Chalkboard" panose="03050602040202020205" pitchFamily="66" charset="77"/>
              </a:rPr>
              <a:t>'(</a:t>
            </a:r>
            <a:r>
              <a:rPr lang="en-AU" sz="1800" b="1" dirty="0" err="1">
                <a:solidFill>
                  <a:schemeClr val="accent1">
                    <a:lumMod val="75000"/>
                  </a:schemeClr>
                </a:solidFill>
                <a:effectLst/>
                <a:latin typeface="Chalkboard" panose="03050602040202020205" pitchFamily="66" charset="77"/>
              </a:rPr>
              <a:t>pl.ajzaa</a:t>
            </a:r>
            <a:r>
              <a:rPr lang="en-AU" sz="1800" b="1" dirty="0">
                <a:solidFill>
                  <a:schemeClr val="accent1">
                    <a:lumMod val="75000"/>
                  </a:schemeClr>
                </a:solidFill>
                <a:effectLst/>
                <a:latin typeface="Chalkboard" panose="03050602040202020205" pitchFamily="66" charset="77"/>
              </a:rPr>
              <a:t>’), .</a:t>
            </a:r>
            <a:r>
              <a:rPr lang="en-AU" sz="1800" b="1" dirty="0" err="1">
                <a:solidFill>
                  <a:schemeClr val="accent1">
                    <a:lumMod val="75000"/>
                  </a:schemeClr>
                </a:solidFill>
                <a:effectLst/>
                <a:latin typeface="Chalkboard" panose="03050602040202020205" pitchFamily="66" charset="77"/>
              </a:rPr>
              <a:t>Juz</a:t>
            </a:r>
            <a:r>
              <a:rPr lang="en-AU" sz="1800" b="1" dirty="0">
                <a:solidFill>
                  <a:schemeClr val="accent1">
                    <a:lumMod val="75000"/>
                  </a:schemeClr>
                </a:solidFill>
                <a:effectLst/>
                <a:latin typeface="Chalkboard" panose="03050602040202020205" pitchFamily="66" charset="77"/>
              </a:rPr>
              <a:t>’ literally means 'part' or 'portion’.</a:t>
            </a:r>
          </a:p>
          <a:p>
            <a:pPr>
              <a:buFont typeface="Wingdings" pitchFamily="2" charset="2"/>
              <a:buChar char="v"/>
            </a:pPr>
            <a:r>
              <a:rPr lang="en-AU" sz="1800" b="1" dirty="0">
                <a:solidFill>
                  <a:schemeClr val="accent1">
                    <a:lumMod val="75000"/>
                  </a:schemeClr>
                </a:solidFill>
                <a:effectLst/>
                <a:latin typeface="Chalkboard" panose="03050602040202020205" pitchFamily="66" charset="77"/>
              </a:rPr>
              <a:t>Each </a:t>
            </a:r>
            <a:r>
              <a:rPr lang="en-AU" sz="1800" b="1" dirty="0" err="1">
                <a:solidFill>
                  <a:schemeClr val="accent1">
                    <a:lumMod val="75000"/>
                  </a:schemeClr>
                </a:solidFill>
                <a:effectLst/>
                <a:latin typeface="Chalkboard" panose="03050602040202020205" pitchFamily="66" charset="77"/>
              </a:rPr>
              <a:t>juz</a:t>
            </a:r>
            <a:r>
              <a:rPr lang="en-AU" sz="1800" b="1" dirty="0">
                <a:solidFill>
                  <a:schemeClr val="accent1">
                    <a:lumMod val="75000"/>
                  </a:schemeClr>
                </a:solidFill>
                <a:effectLst/>
                <a:latin typeface="Chalkboard" panose="03050602040202020205" pitchFamily="66" charset="77"/>
              </a:rPr>
              <a:t>’ subdivided in to four </a:t>
            </a:r>
            <a:r>
              <a:rPr lang="en-AU" sz="1800" b="1" dirty="0" err="1">
                <a:solidFill>
                  <a:schemeClr val="accent1">
                    <a:lumMod val="75000"/>
                  </a:schemeClr>
                </a:solidFill>
                <a:effectLst/>
                <a:latin typeface="Chalkboard" panose="03050602040202020205" pitchFamily="66" charset="77"/>
              </a:rPr>
              <a:t>ahzab</a:t>
            </a:r>
            <a:r>
              <a:rPr lang="en-AU" sz="1800" b="1" dirty="0">
                <a:solidFill>
                  <a:schemeClr val="accent1">
                    <a:lumMod val="75000"/>
                  </a:schemeClr>
                </a:solidFill>
                <a:effectLst/>
                <a:latin typeface="Chalkboard" panose="03050602040202020205" pitchFamily="66" charset="77"/>
              </a:rPr>
              <a:t> (singular, </a:t>
            </a:r>
            <a:r>
              <a:rPr lang="en-AU" sz="1800" b="1" dirty="0" err="1">
                <a:solidFill>
                  <a:schemeClr val="accent1">
                    <a:lumMod val="75000"/>
                  </a:schemeClr>
                </a:solidFill>
                <a:latin typeface="Chalkboard" panose="03050602040202020205" pitchFamily="66" charset="77"/>
              </a:rPr>
              <a:t>h</a:t>
            </a:r>
            <a:r>
              <a:rPr lang="en-AU" sz="1800" b="1" dirty="0" err="1">
                <a:solidFill>
                  <a:schemeClr val="accent1">
                    <a:lumMod val="75000"/>
                  </a:schemeClr>
                </a:solidFill>
                <a:effectLst/>
                <a:latin typeface="Chalkboard" panose="03050602040202020205" pitchFamily="66" charset="77"/>
              </a:rPr>
              <a:t>izb</a:t>
            </a:r>
            <a:r>
              <a:rPr lang="en-AU" sz="1800" b="1" dirty="0">
                <a:solidFill>
                  <a:schemeClr val="accent1">
                    <a:lumMod val="75000"/>
                  </a:schemeClr>
                </a:solidFill>
                <a:effectLst/>
                <a:latin typeface="Chalkboard" panose="03050602040202020205" pitchFamily="66" charset="77"/>
              </a:rPr>
              <a:t>) indicated by the word </a:t>
            </a:r>
            <a:r>
              <a:rPr lang="en-AU" sz="1800" b="1" dirty="0" err="1">
                <a:solidFill>
                  <a:schemeClr val="accent1">
                    <a:lumMod val="75000"/>
                  </a:schemeClr>
                </a:solidFill>
                <a:latin typeface="Chalkboard" panose="03050602040202020205" pitchFamily="66" charset="77"/>
              </a:rPr>
              <a:t>h</a:t>
            </a:r>
            <a:r>
              <a:rPr lang="en-AU" sz="1800" b="1" dirty="0" err="1">
                <a:solidFill>
                  <a:schemeClr val="accent1">
                    <a:lumMod val="75000"/>
                  </a:schemeClr>
                </a:solidFill>
                <a:effectLst/>
                <a:latin typeface="Chalkboard" panose="03050602040202020205" pitchFamily="66" charset="77"/>
              </a:rPr>
              <a:t>izb</a:t>
            </a:r>
            <a:r>
              <a:rPr lang="en-AU" sz="1800" b="1" dirty="0">
                <a:solidFill>
                  <a:schemeClr val="accent1">
                    <a:lumMod val="75000"/>
                  </a:schemeClr>
                </a:solidFill>
                <a:effectLst/>
                <a:latin typeface="Chalkboard" panose="03050602040202020205" pitchFamily="66" charset="77"/>
              </a:rPr>
              <a:t>, printed in Arabic. </a:t>
            </a:r>
          </a:p>
          <a:p>
            <a:pPr>
              <a:buFont typeface="Wingdings" pitchFamily="2" charset="2"/>
              <a:buChar char="v"/>
            </a:pPr>
            <a:r>
              <a:rPr lang="en-AU" sz="1800" b="1" dirty="0">
                <a:solidFill>
                  <a:schemeClr val="accent1">
                    <a:lumMod val="75000"/>
                  </a:schemeClr>
                </a:solidFill>
                <a:effectLst/>
                <a:latin typeface="Chalkboard" panose="03050602040202020205" pitchFamily="66" charset="77"/>
              </a:rPr>
              <a:t>Each </a:t>
            </a:r>
            <a:r>
              <a:rPr lang="en-AU" sz="1800" b="1" dirty="0" err="1">
                <a:solidFill>
                  <a:schemeClr val="accent1">
                    <a:lumMod val="75000"/>
                  </a:schemeClr>
                </a:solidFill>
                <a:latin typeface="Chalkboard" panose="03050602040202020205" pitchFamily="66" charset="77"/>
              </a:rPr>
              <a:t>hi</a:t>
            </a:r>
            <a:r>
              <a:rPr lang="en-AU" sz="1800" b="1" dirty="0" err="1">
                <a:solidFill>
                  <a:schemeClr val="accent1">
                    <a:lumMod val="75000"/>
                  </a:schemeClr>
                </a:solidFill>
                <a:effectLst/>
                <a:latin typeface="Chalkboard" panose="03050602040202020205" pitchFamily="66" charset="77"/>
              </a:rPr>
              <a:t>zb</a:t>
            </a:r>
            <a:r>
              <a:rPr lang="en-AU" sz="1800" b="1" dirty="0">
                <a:solidFill>
                  <a:schemeClr val="accent1">
                    <a:lumMod val="75000"/>
                  </a:schemeClr>
                </a:solidFill>
                <a:effectLst/>
                <a:latin typeface="Chalkboard" panose="03050602040202020205" pitchFamily="66" charset="77"/>
              </a:rPr>
              <a:t> is subdivided into four quarters called rub'. </a:t>
            </a:r>
            <a:endParaRPr lang="en-AU" sz="1800" b="1" dirty="0">
              <a:solidFill>
                <a:schemeClr val="accent1">
                  <a:lumMod val="75000"/>
                </a:schemeClr>
              </a:solidFill>
              <a:latin typeface="Chalkboard" panose="03050602040202020205" pitchFamily="66" charset="77"/>
            </a:endParaRPr>
          </a:p>
          <a:p>
            <a:pPr>
              <a:buFont typeface="Wingdings" pitchFamily="2" charset="2"/>
              <a:buChar char="v"/>
            </a:pPr>
            <a:r>
              <a:rPr lang="en-AU" sz="1800" b="1" dirty="0">
                <a:solidFill>
                  <a:schemeClr val="accent1">
                    <a:lumMod val="75000"/>
                  </a:schemeClr>
                </a:solidFill>
                <a:effectLst/>
                <a:latin typeface="Chalkboard" panose="03050602040202020205" pitchFamily="66" charset="77"/>
              </a:rPr>
              <a:t>The Quranic text is also divided into seven parts of approximately equal lengths, each of which is called manzil, so that if a person wishes to complete the recitation of the Quran in one week, he may do so by reciting one manzil a day. </a:t>
            </a:r>
            <a:endParaRPr lang="en-AU" sz="1800" b="1" dirty="0">
              <a:solidFill>
                <a:schemeClr val="accent1">
                  <a:lumMod val="75000"/>
                </a:schemeClr>
              </a:solidFill>
              <a:latin typeface="Chalkboard" panose="03050602040202020205" pitchFamily="66" charset="77"/>
            </a:endParaRPr>
          </a:p>
          <a:p>
            <a:endParaRPr lang="en-AU" sz="1800" b="1" dirty="0">
              <a:solidFill>
                <a:schemeClr val="accent1">
                  <a:lumMod val="75000"/>
                </a:schemeClr>
              </a:solidFill>
              <a:latin typeface="Chalkboard" panose="03050602040202020205" pitchFamily="66" charset="77"/>
            </a:endParaRPr>
          </a:p>
          <a:p>
            <a:endParaRPr lang="en-US" sz="1800" b="1" dirty="0">
              <a:solidFill>
                <a:schemeClr val="accent1">
                  <a:lumMod val="75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94EBF75-FEC2-F650-83D4-2E2911165298}"/>
              </a:ext>
            </a:extLst>
          </p:cNvPr>
          <p:cNvSpPr>
            <a:spLocks noGrp="1"/>
          </p:cNvSpPr>
          <p:nvPr>
            <p:ph type="sldNum" sz="quarter" idx="12"/>
          </p:nvPr>
        </p:nvSpPr>
        <p:spPr/>
        <p:txBody>
          <a:bodyPr/>
          <a:lstStyle/>
          <a:p>
            <a:fld id="{C8784B88-F3D9-6A4F-9660-1A0A1E561ED7}" type="slidenum">
              <a:rPr lang="en-US" smtClean="0"/>
              <a:t>138</a:t>
            </a:fld>
            <a:endParaRPr lang="en-US"/>
          </a:p>
        </p:txBody>
      </p:sp>
    </p:spTree>
    <p:extLst>
      <p:ext uri="{BB962C8B-B14F-4D97-AF65-F5344CB8AC3E}">
        <p14:creationId xmlns:p14="http://schemas.microsoft.com/office/powerpoint/2010/main" val="427667238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AD4CF4B6-B695-A61E-86F3-2094C2ECBB2B}"/>
              </a:ext>
            </a:extLst>
          </p:cNvPr>
          <p:cNvGraphicFramePr>
            <a:graphicFrameLocks noGrp="1"/>
          </p:cNvGraphicFramePr>
          <p:nvPr>
            <p:ph idx="1"/>
            <p:extLst>
              <p:ext uri="{D42A27DB-BD31-4B8C-83A1-F6EECF244321}">
                <p14:modId xmlns:p14="http://schemas.microsoft.com/office/powerpoint/2010/main" val="2889424768"/>
              </p:ext>
            </p:extLst>
          </p:nvPr>
        </p:nvGraphicFramePr>
        <p:xfrm>
          <a:off x="132735" y="1932972"/>
          <a:ext cx="12059265" cy="5291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6547676B-61E2-89E9-F2C0-553ADE9E6942}"/>
              </a:ext>
            </a:extLst>
          </p:cNvPr>
          <p:cNvSpPr>
            <a:spLocks noGrp="1"/>
          </p:cNvSpPr>
          <p:nvPr>
            <p:ph type="sldNum" sz="quarter" idx="12"/>
          </p:nvPr>
        </p:nvSpPr>
        <p:spPr/>
        <p:txBody>
          <a:bodyPr/>
          <a:lstStyle/>
          <a:p>
            <a:fld id="{C8784B88-F3D9-6A4F-9660-1A0A1E561ED7}" type="slidenum">
              <a:rPr lang="en-US" smtClean="0"/>
              <a:t>139</a:t>
            </a:fld>
            <a:endParaRPr lang="en-US"/>
          </a:p>
        </p:txBody>
      </p:sp>
      <p:sp>
        <p:nvSpPr>
          <p:cNvPr id="7" name="TextBox 6">
            <a:extLst>
              <a:ext uri="{FF2B5EF4-FFF2-40B4-BE49-F238E27FC236}">
                <a16:creationId xmlns:a16="http://schemas.microsoft.com/office/drawing/2014/main" xmlns="" id="{268F57E9-9A63-DAA6-5A95-958A84B7D7BE}"/>
              </a:ext>
            </a:extLst>
          </p:cNvPr>
          <p:cNvSpPr txBox="1"/>
          <p:nvPr/>
        </p:nvSpPr>
        <p:spPr>
          <a:xfrm>
            <a:off x="2061548" y="1718831"/>
            <a:ext cx="7626461" cy="1323439"/>
          </a:xfrm>
          <a:prstGeom prst="rect">
            <a:avLst/>
          </a:prstGeom>
          <a:noFill/>
          <a:ln>
            <a:solidFill>
              <a:schemeClr val="accent4">
                <a:lumMod val="75000"/>
              </a:schemeClr>
            </a:solidFill>
          </a:ln>
        </p:spPr>
        <p:txBody>
          <a:bodyPr wrap="square" rtlCol="0">
            <a:spAutoFit/>
          </a:bodyPr>
          <a:lstStyle/>
          <a:p>
            <a:r>
              <a:rPr lang="en-AU" sz="2000" b="1" dirty="0">
                <a:solidFill>
                  <a:schemeClr val="accent1">
                    <a:lumMod val="75000"/>
                  </a:schemeClr>
                </a:solidFill>
                <a:latin typeface="Batang" panose="02030600000101010101" pitchFamily="18" charset="-127"/>
                <a:ea typeface="Batang" panose="02030600000101010101" pitchFamily="18" charset="-127"/>
              </a:rPr>
              <a:t>The Companions and their successors used to complete the recital of the entire Quran in one week. </a:t>
            </a:r>
          </a:p>
          <a:p>
            <a:r>
              <a:rPr lang="en-AU" sz="2000" b="1" dirty="0">
                <a:solidFill>
                  <a:schemeClr val="accent1">
                    <a:lumMod val="75000"/>
                  </a:schemeClr>
                </a:solidFill>
                <a:latin typeface="Batang" panose="02030600000101010101" pitchFamily="18" charset="-127"/>
                <a:ea typeface="Batang" panose="02030600000101010101" pitchFamily="18" charset="-127"/>
              </a:rPr>
              <a:t>Daily fixed portions of recitation, the '</a:t>
            </a:r>
            <a:r>
              <a:rPr lang="en-AU" sz="2000" b="1" dirty="0" err="1">
                <a:solidFill>
                  <a:schemeClr val="accent1">
                    <a:lumMod val="75000"/>
                  </a:schemeClr>
                </a:solidFill>
                <a:latin typeface="Batang" panose="02030600000101010101" pitchFamily="18" charset="-127"/>
                <a:ea typeface="Batang" panose="02030600000101010101" pitchFamily="18" charset="-127"/>
              </a:rPr>
              <a:t>Hizb</a:t>
            </a:r>
            <a:r>
              <a:rPr lang="en-AU" sz="2000" b="1" dirty="0">
                <a:solidFill>
                  <a:schemeClr val="accent1">
                    <a:lumMod val="75000"/>
                  </a:schemeClr>
                </a:solidFill>
                <a:latin typeface="Batang" panose="02030600000101010101" pitchFamily="18" charset="-127"/>
                <a:ea typeface="Batang" panose="02030600000101010101" pitchFamily="18" charset="-127"/>
              </a:rPr>
              <a:t>' or 'Manzil’. </a:t>
            </a:r>
          </a:p>
          <a:p>
            <a:r>
              <a:rPr lang="en-AU" sz="2000" b="1" dirty="0">
                <a:solidFill>
                  <a:schemeClr val="accent1">
                    <a:lumMod val="75000"/>
                  </a:schemeClr>
                </a:solidFill>
                <a:latin typeface="Batang" panose="02030600000101010101" pitchFamily="18" charset="-127"/>
                <a:ea typeface="Batang" panose="02030600000101010101" pitchFamily="18" charset="-127"/>
              </a:rPr>
              <a:t>So, they divide the Quran into seven stages of recitation.</a:t>
            </a:r>
          </a:p>
        </p:txBody>
      </p:sp>
      <p:sp>
        <p:nvSpPr>
          <p:cNvPr id="13" name="Title 1">
            <a:extLst>
              <a:ext uri="{FF2B5EF4-FFF2-40B4-BE49-F238E27FC236}">
                <a16:creationId xmlns:a16="http://schemas.microsoft.com/office/drawing/2014/main" xmlns="" id="{DEA95366-2EBD-26C1-3B87-1B1073DADE09}"/>
              </a:ext>
            </a:extLst>
          </p:cNvPr>
          <p:cNvSpPr>
            <a:spLocks noGrp="1"/>
          </p:cNvSpPr>
          <p:nvPr>
            <p:ph type="title"/>
          </p:nvPr>
        </p:nvSpPr>
        <p:spPr>
          <a:xfrm>
            <a:off x="2407355" y="697189"/>
            <a:ext cx="6307667" cy="752475"/>
          </a:xfrm>
          <a:solidFill>
            <a:srgbClr val="DCD1A4"/>
          </a:solidFill>
          <a:ln>
            <a:solidFill>
              <a:schemeClr val="accent1">
                <a:lumMod val="75000"/>
              </a:schemeClr>
            </a:solidFill>
          </a:ln>
        </p:spPr>
        <p:txBody>
          <a:bodyPr>
            <a:normAutofit/>
          </a:bodyPr>
          <a:lstStyle/>
          <a:p>
            <a:r>
              <a:rPr lang="en-AU" sz="3600" b="0" dirty="0">
                <a:solidFill>
                  <a:schemeClr val="accent1">
                    <a:lumMod val="75000"/>
                  </a:schemeClr>
                </a:solidFill>
                <a:latin typeface="Algerian" pitchFamily="82" charset="77"/>
              </a:rPr>
              <a:t> A</a:t>
            </a:r>
            <a:r>
              <a:rPr lang="en-AU" sz="3600" b="0" dirty="0">
                <a:solidFill>
                  <a:schemeClr val="accent1">
                    <a:lumMod val="75000"/>
                  </a:schemeClr>
                </a:solidFill>
                <a:latin typeface="Algerian" pitchFamily="82" charset="77"/>
                <a:ea typeface="Batang" panose="02030600000101010101" pitchFamily="18" charset="-127"/>
              </a:rPr>
              <a:t>JZA’&amp; A</a:t>
            </a:r>
            <a:r>
              <a:rPr lang="en-AU" sz="3600" b="0" dirty="0">
                <a:solidFill>
                  <a:schemeClr val="accent1">
                    <a:lumMod val="75000"/>
                  </a:schemeClr>
                </a:solidFill>
                <a:latin typeface="Algerian" pitchFamily="82" charset="77"/>
              </a:rPr>
              <a:t>HZAB &amp; MANAZIL</a:t>
            </a:r>
            <a:endParaRPr lang="en-US" sz="3600" dirty="0"/>
          </a:p>
        </p:txBody>
      </p:sp>
    </p:spTree>
    <p:extLst>
      <p:ext uri="{BB962C8B-B14F-4D97-AF65-F5344CB8AC3E}">
        <p14:creationId xmlns:p14="http://schemas.microsoft.com/office/powerpoint/2010/main" val="30977032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295200D-28D9-6AD0-28D5-155852BB4EC3}"/>
              </a:ext>
            </a:extLst>
          </p:cNvPr>
          <p:cNvSpPr>
            <a:spLocks noGrp="1"/>
          </p:cNvSpPr>
          <p:nvPr>
            <p:ph type="title"/>
          </p:nvPr>
        </p:nvSpPr>
        <p:spPr>
          <a:xfrm>
            <a:off x="838200" y="139838"/>
            <a:ext cx="10515600" cy="1325563"/>
          </a:xfrm>
        </p:spPr>
        <p:txBody>
          <a:bodyPr/>
          <a:lstStyle/>
          <a:p>
            <a:r>
              <a:rPr lang="en-AU" sz="4400" b="1" dirty="0">
                <a:solidFill>
                  <a:schemeClr val="accent2">
                    <a:lumMod val="75000"/>
                  </a:schemeClr>
                </a:solidFill>
                <a:effectLst/>
                <a:latin typeface="Chalkboard" panose="03050602040202020205" pitchFamily="66" charset="77"/>
                <a:ea typeface="Times New Roman" panose="02020603050405020304" pitchFamily="18" charset="0"/>
                <a:cs typeface="Andalus" panose="02020603050405020304" pitchFamily="18" charset="-78"/>
              </a:rPr>
              <a:t>The better-known books</a:t>
            </a:r>
            <a:endParaRPr lang="en-US" dirty="0">
              <a:solidFill>
                <a:schemeClr val="accent2">
                  <a:lumMod val="75000"/>
                </a:schemeClr>
              </a:solidFill>
            </a:endParaRPr>
          </a:p>
        </p:txBody>
      </p:sp>
      <p:graphicFrame>
        <p:nvGraphicFramePr>
          <p:cNvPr id="7" name="Content Placeholder 2">
            <a:extLst>
              <a:ext uri="{FF2B5EF4-FFF2-40B4-BE49-F238E27FC236}">
                <a16:creationId xmlns:a16="http://schemas.microsoft.com/office/drawing/2014/main" xmlns="" id="{1A86768C-C4DD-4515-8EC1-822761508444}"/>
              </a:ext>
            </a:extLst>
          </p:cNvPr>
          <p:cNvGraphicFramePr>
            <a:graphicFrameLocks noGrp="1"/>
          </p:cNvGraphicFramePr>
          <p:nvPr>
            <p:ph idx="1"/>
            <p:extLst>
              <p:ext uri="{D42A27DB-BD31-4B8C-83A1-F6EECF244321}">
                <p14:modId xmlns:p14="http://schemas.microsoft.com/office/powerpoint/2010/main" val="3262337321"/>
              </p:ext>
            </p:extLst>
          </p:nvPr>
        </p:nvGraphicFramePr>
        <p:xfrm>
          <a:off x="212036" y="1272208"/>
          <a:ext cx="8865704" cy="525559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4BAB0800-2190-76D6-E3F6-6B117C8336F1}"/>
              </a:ext>
            </a:extLst>
          </p:cNvPr>
          <p:cNvSpPr>
            <a:spLocks noGrp="1"/>
          </p:cNvSpPr>
          <p:nvPr>
            <p:ph type="sldNum" sz="quarter" idx="12"/>
          </p:nvPr>
        </p:nvSpPr>
        <p:spPr/>
        <p:txBody>
          <a:bodyPr/>
          <a:lstStyle/>
          <a:p>
            <a:fld id="{C8784B88-F3D9-6A4F-9660-1A0A1E561ED7}" type="slidenum">
              <a:rPr lang="en-US" smtClean="0"/>
              <a:t>14</a:t>
            </a:fld>
            <a:endParaRPr lang="en-US"/>
          </a:p>
        </p:txBody>
      </p:sp>
      <p:pic>
        <p:nvPicPr>
          <p:cNvPr id="8" name="Picture 7" descr="Desert sand dune wave pattern">
            <a:extLst>
              <a:ext uri="{FF2B5EF4-FFF2-40B4-BE49-F238E27FC236}">
                <a16:creationId xmlns:a16="http://schemas.microsoft.com/office/drawing/2014/main" xmlns="" id="{BCE6D1AA-0D78-C95A-6F3B-5CE2510CEEC7}"/>
              </a:ext>
            </a:extLst>
          </p:cNvPr>
          <p:cNvPicPr>
            <a:picLocks noChangeAspect="1"/>
          </p:cNvPicPr>
          <p:nvPr/>
        </p:nvPicPr>
        <p:blipFill rotWithShape="1">
          <a:blip r:embed="rId7"/>
          <a:srcRect l="2191" r="33593" b="2"/>
          <a:stretch/>
        </p:blipFill>
        <p:spPr>
          <a:xfrm>
            <a:off x="9236764" y="1789043"/>
            <a:ext cx="3087758" cy="4401445"/>
          </a:xfrm>
          <a:prstGeom prst="rect">
            <a:avLst/>
          </a:prstGeom>
        </p:spPr>
      </p:pic>
    </p:spTree>
    <p:extLst>
      <p:ext uri="{BB962C8B-B14F-4D97-AF65-F5344CB8AC3E}">
        <p14:creationId xmlns:p14="http://schemas.microsoft.com/office/powerpoint/2010/main" val="985310486"/>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0108B-2CA3-E9E7-457E-F06AF263CAF8}"/>
              </a:ext>
            </a:extLst>
          </p:cNvPr>
          <p:cNvSpPr>
            <a:spLocks noGrp="1"/>
          </p:cNvSpPr>
          <p:nvPr>
            <p:ph type="title"/>
          </p:nvPr>
        </p:nvSpPr>
        <p:spPr>
          <a:xfrm>
            <a:off x="-34513" y="31513"/>
            <a:ext cx="1940602" cy="839633"/>
          </a:xfrm>
        </p:spPr>
        <p:txBody>
          <a:bodyPr anchor="t">
            <a:normAutofit fontScale="90000"/>
          </a:bodyPr>
          <a:lstStyle/>
          <a:p>
            <a:pPr algn="ctr"/>
            <a:r>
              <a:rPr lang="en-AU" sz="2800" dirty="0">
                <a:solidFill>
                  <a:schemeClr val="accent1">
                    <a:lumMod val="75000"/>
                  </a:schemeClr>
                </a:solidFill>
                <a:latin typeface="Trade Gothic Inline" panose="020B0504030203020204" pitchFamily="34" charset="0"/>
              </a:rPr>
              <a:t/>
            </a:r>
            <a:br>
              <a:rPr lang="en-AU" sz="2800" dirty="0">
                <a:solidFill>
                  <a:schemeClr val="accent1">
                    <a:lumMod val="75000"/>
                  </a:schemeClr>
                </a:solidFill>
                <a:latin typeface="Trade Gothic Inline" panose="020B0504030203020204" pitchFamily="34" charset="0"/>
              </a:rPr>
            </a:br>
            <a:r>
              <a:rPr lang="en-AU" sz="2800" dirty="0">
                <a:solidFill>
                  <a:schemeClr val="accent4">
                    <a:lumMod val="75000"/>
                  </a:schemeClr>
                </a:solidFill>
                <a:latin typeface="Trade Gothic Inline" panose="020B0504030203020204" pitchFamily="34" charset="0"/>
              </a:rPr>
              <a:t>Beginning and </a:t>
            </a:r>
            <a:br>
              <a:rPr lang="en-AU" sz="2800" dirty="0">
                <a:solidFill>
                  <a:schemeClr val="accent4">
                    <a:lumMod val="75000"/>
                  </a:schemeClr>
                </a:solidFill>
                <a:latin typeface="Trade Gothic Inline" panose="020B0504030203020204" pitchFamily="34" charset="0"/>
              </a:rPr>
            </a:br>
            <a:r>
              <a:rPr lang="en-AU" sz="2800" dirty="0">
                <a:solidFill>
                  <a:schemeClr val="accent4">
                    <a:lumMod val="75000"/>
                  </a:schemeClr>
                </a:solidFill>
                <a:latin typeface="Trade Gothic Inline" panose="020B0504030203020204" pitchFamily="34" charset="0"/>
              </a:rPr>
              <a:t>ending </a:t>
            </a:r>
            <a:br>
              <a:rPr lang="en-AU" sz="2800" dirty="0">
                <a:solidFill>
                  <a:schemeClr val="accent4">
                    <a:lumMod val="75000"/>
                  </a:schemeClr>
                </a:solidFill>
                <a:latin typeface="Trade Gothic Inline" panose="020B0504030203020204" pitchFamily="34" charset="0"/>
              </a:rPr>
            </a:br>
            <a:r>
              <a:rPr lang="en-AU" sz="2800" dirty="0">
                <a:solidFill>
                  <a:schemeClr val="accent4">
                    <a:lumMod val="75000"/>
                  </a:schemeClr>
                </a:solidFill>
                <a:latin typeface="Trade Gothic Inline" panose="020B0504030203020204" pitchFamily="34" charset="0"/>
              </a:rPr>
              <a:t>of</a:t>
            </a:r>
            <a:br>
              <a:rPr lang="en-AU" sz="2800" dirty="0">
                <a:solidFill>
                  <a:schemeClr val="accent4">
                    <a:lumMod val="75000"/>
                  </a:schemeClr>
                </a:solidFill>
                <a:latin typeface="Trade Gothic Inline" panose="020B0504030203020204" pitchFamily="34" charset="0"/>
              </a:rPr>
            </a:br>
            <a:r>
              <a:rPr lang="en-AU" sz="2800" dirty="0">
                <a:solidFill>
                  <a:schemeClr val="accent4">
                    <a:lumMod val="75000"/>
                  </a:schemeClr>
                </a:solidFill>
                <a:latin typeface="Trade Gothic Inline" panose="020B0504030203020204" pitchFamily="34" charset="0"/>
              </a:rPr>
              <a:t> a verse</a:t>
            </a:r>
            <a:endParaRPr lang="en-US" sz="2800" dirty="0">
              <a:solidFill>
                <a:schemeClr val="accent4">
                  <a:lumMod val="75000"/>
                </a:schemeClr>
              </a:solidFill>
              <a:latin typeface="Trade Gothic Inline" panose="020B0504030203020204" pitchFamily="34" charset="0"/>
            </a:endParaRPr>
          </a:p>
        </p:txBody>
      </p:sp>
      <p:pic>
        <p:nvPicPr>
          <p:cNvPr id="5" name="Picture 4" descr="Many question marks on black background">
            <a:extLst>
              <a:ext uri="{FF2B5EF4-FFF2-40B4-BE49-F238E27FC236}">
                <a16:creationId xmlns:a16="http://schemas.microsoft.com/office/drawing/2014/main" xmlns="" id="{A53F81C8-93B0-96BB-D550-36970D94F791}"/>
              </a:ext>
            </a:extLst>
          </p:cNvPr>
          <p:cNvPicPr>
            <a:picLocks noChangeAspect="1"/>
          </p:cNvPicPr>
          <p:nvPr/>
        </p:nvPicPr>
        <p:blipFill rotWithShape="1">
          <a:blip r:embed="rId2"/>
          <a:srcRect l="39000"/>
          <a:stretch/>
        </p:blipFill>
        <p:spPr>
          <a:xfrm rot="10800000">
            <a:off x="178159" y="2247101"/>
            <a:ext cx="1736006" cy="4123107"/>
          </a:xfrm>
          <a:prstGeom prst="rect">
            <a:avLst/>
          </a:prstGeom>
        </p:spPr>
      </p:pic>
      <p:cxnSp>
        <p:nvCxnSpPr>
          <p:cNvPr id="17" name="Straight Connector 16">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77E0EA96-43C5-9A4D-F0BF-F2187F3CAA62}"/>
              </a:ext>
            </a:extLst>
          </p:cNvPr>
          <p:cNvSpPr>
            <a:spLocks noGrp="1"/>
          </p:cNvSpPr>
          <p:nvPr>
            <p:ph idx="1"/>
          </p:nvPr>
        </p:nvSpPr>
        <p:spPr>
          <a:xfrm>
            <a:off x="1906089" y="319087"/>
            <a:ext cx="9924287" cy="6219825"/>
          </a:xfrm>
          <a:noFill/>
          <a:ln>
            <a:solidFill>
              <a:schemeClr val="accent1">
                <a:lumMod val="75000"/>
              </a:schemeClr>
            </a:solidFill>
          </a:ln>
        </p:spPr>
        <p:txBody>
          <a:bodyPr>
            <a:noAutofit/>
          </a:bodyPr>
          <a:lstStyle/>
          <a:p>
            <a:pPr>
              <a:lnSpc>
                <a:spcPct val="140000"/>
              </a:lnSpc>
            </a:pPr>
            <a:r>
              <a:rPr lang="en-AU" sz="1600" b="1" dirty="0">
                <a:latin typeface="Chalkboard" panose="03050602040202020205" pitchFamily="66" charset="77"/>
              </a:rPr>
              <a:t>Two opinions about the location of the beginning and ending of a verse is known.</a:t>
            </a:r>
          </a:p>
          <a:p>
            <a:pPr>
              <a:lnSpc>
                <a:spcPct val="140000"/>
              </a:lnSpc>
              <a:buFont typeface="Wingdings" pitchFamily="2" charset="2"/>
              <a:buChar char="Ø"/>
            </a:pPr>
            <a:r>
              <a:rPr lang="en-AU" sz="1600" b="1" dirty="0">
                <a:solidFill>
                  <a:schemeClr val="accent4">
                    <a:lumMod val="75000"/>
                  </a:schemeClr>
                </a:solidFill>
                <a:latin typeface="Chalkboard" panose="03050602040202020205" pitchFamily="66" charset="77"/>
              </a:rPr>
              <a:t>First opinion:  </a:t>
            </a:r>
            <a:r>
              <a:rPr lang="en-AU" sz="1600" b="1" dirty="0">
                <a:solidFill>
                  <a:schemeClr val="accent6">
                    <a:lumMod val="75000"/>
                  </a:schemeClr>
                </a:solidFill>
                <a:latin typeface="Chalkboard" panose="03050602040202020205" pitchFamily="66" charset="77"/>
              </a:rPr>
              <a:t>The beginning and end of every single verse was taught to the Companions by the Prophet</a:t>
            </a:r>
            <a:r>
              <a:rPr lang="ar" sz="1600" b="1" i="0" dirty="0">
                <a:solidFill>
                  <a:schemeClr val="accent6">
                    <a:lumMod val="75000"/>
                  </a:schemeClr>
                </a:solidFill>
                <a:effectLst/>
                <a:latin typeface="Chalkboard" panose="03050602040202020205" pitchFamily="66" charset="77"/>
              </a:rPr>
              <a:t> ﷺ</a:t>
            </a:r>
            <a:r>
              <a:rPr lang="en-AU" sz="1600" b="1" i="0" dirty="0">
                <a:solidFill>
                  <a:schemeClr val="accent6">
                    <a:lumMod val="75000"/>
                  </a:schemeClr>
                </a:solidFill>
                <a:effectLst/>
                <a:latin typeface="Chalkboard" panose="03050602040202020205" pitchFamily="66" charset="77"/>
              </a:rPr>
              <a:t>, he </a:t>
            </a:r>
            <a:r>
              <a:rPr lang="en-AU" sz="1600" b="1" dirty="0">
                <a:solidFill>
                  <a:schemeClr val="accent6">
                    <a:lumMod val="75000"/>
                  </a:schemeClr>
                </a:solidFill>
                <a:latin typeface="Chalkboard" panose="03050602040202020205" pitchFamily="66" charset="77"/>
              </a:rPr>
              <a:t>clearly mentions particular verses in certain surahs..   </a:t>
            </a:r>
          </a:p>
          <a:p>
            <a:pPr marL="0" indent="0">
              <a:buNone/>
            </a:pPr>
            <a:r>
              <a:rPr lang="en-AU" sz="1600" b="1" i="0" dirty="0">
                <a:solidFill>
                  <a:schemeClr val="accent4">
                    <a:lumMod val="50000"/>
                  </a:schemeClr>
                </a:solidFill>
                <a:latin typeface="Chalkboard" panose="03050602040202020205" pitchFamily="66" charset="77"/>
              </a:rPr>
              <a:t>Also,</a:t>
            </a:r>
            <a:r>
              <a:rPr lang="ar" sz="1600" b="1" i="0" dirty="0">
                <a:solidFill>
                  <a:schemeClr val="accent4">
                    <a:lumMod val="50000"/>
                  </a:schemeClr>
                </a:solidFill>
                <a:effectLst/>
                <a:latin typeface="Chalkboard" panose="03050602040202020205" pitchFamily="66" charset="77"/>
              </a:rPr>
              <a:t>ﷺ </a:t>
            </a:r>
            <a:r>
              <a:rPr lang="en-AU" sz="1600" b="1" dirty="0">
                <a:effectLst/>
                <a:latin typeface="Chalkboard" panose="03050602040202020205" pitchFamily="66" charset="77"/>
              </a:rPr>
              <a:t> referred to ayahs in particular positions in surahs, when talking about the virtues of reading the Quran.           </a:t>
            </a:r>
            <a:r>
              <a:rPr lang="en-AU" sz="1600" b="1" dirty="0">
                <a:solidFill>
                  <a:schemeClr val="accent4">
                    <a:lumMod val="75000"/>
                  </a:schemeClr>
                </a:solidFill>
                <a:latin typeface="Chalkboard" panose="03050602040202020205" pitchFamily="66" charset="77"/>
              </a:rPr>
              <a:t>Example: </a:t>
            </a:r>
            <a:endParaRPr lang="en-AU" sz="1600" b="1" dirty="0">
              <a:solidFill>
                <a:schemeClr val="accent4">
                  <a:lumMod val="75000"/>
                </a:schemeClr>
              </a:solidFill>
              <a:effectLst/>
              <a:latin typeface="Chalkboard" panose="03050602040202020205" pitchFamily="66" charset="77"/>
            </a:endParaRPr>
          </a:p>
          <a:p>
            <a:pPr>
              <a:lnSpc>
                <a:spcPct val="140000"/>
              </a:lnSpc>
              <a:buFont typeface="Wingdings" pitchFamily="2" charset="2"/>
              <a:buChar char="q"/>
            </a:pPr>
            <a:r>
              <a:rPr lang="en-AU" sz="1600" b="1" dirty="0">
                <a:solidFill>
                  <a:srgbClr val="C00000"/>
                </a:solidFill>
                <a:latin typeface="Chalkboard" panose="03050602040202020205" pitchFamily="66" charset="77"/>
              </a:rPr>
              <a:t>"Whoever memorises the last ten verses of Surah al-</a:t>
            </a:r>
            <a:r>
              <a:rPr lang="en-AU" sz="1600" b="1" dirty="0" err="1">
                <a:solidFill>
                  <a:srgbClr val="C00000"/>
                </a:solidFill>
                <a:latin typeface="Chalkboard" panose="03050602040202020205" pitchFamily="66" charset="77"/>
              </a:rPr>
              <a:t>Kahf</a:t>
            </a:r>
            <a:r>
              <a:rPr lang="en-AU" sz="1600" b="1" dirty="0">
                <a:solidFill>
                  <a:srgbClr val="C00000"/>
                </a:solidFill>
                <a:latin typeface="Chalkboard" panose="03050602040202020205" pitchFamily="66" charset="77"/>
              </a:rPr>
              <a:t> will be saved from the tribulation of Dajjal,"</a:t>
            </a:r>
            <a:r>
              <a:rPr lang="ar" sz="1600" b="1" dirty="0">
                <a:solidFill>
                  <a:srgbClr val="C00000"/>
                </a:solidFill>
                <a:latin typeface="Chalkboard" panose="03050602040202020205" pitchFamily="66" charset="77"/>
              </a:rPr>
              <a:t> </a:t>
            </a:r>
            <a:endParaRPr lang="en-AU" sz="1600" b="1" dirty="0">
              <a:solidFill>
                <a:srgbClr val="C00000"/>
              </a:solidFill>
              <a:latin typeface="Chalkboard" panose="03050602040202020205" pitchFamily="66" charset="77"/>
            </a:endParaRPr>
          </a:p>
          <a:p>
            <a:pPr>
              <a:lnSpc>
                <a:spcPct val="140000"/>
              </a:lnSpc>
              <a:buFont typeface="Wingdings" pitchFamily="2" charset="2"/>
              <a:buChar char="q"/>
            </a:pPr>
            <a:r>
              <a:rPr lang="en-AU" sz="1600" b="1" dirty="0">
                <a:solidFill>
                  <a:srgbClr val="C00000"/>
                </a:solidFill>
                <a:latin typeface="Chalkboard" panose="03050602040202020205" pitchFamily="66" charset="77"/>
              </a:rPr>
              <a:t>Verily, there is surah in the Quran composed of thirty verses that interceded lor its companions until he was forgiven.</a:t>
            </a:r>
          </a:p>
          <a:p>
            <a:pPr>
              <a:lnSpc>
                <a:spcPct val="140000"/>
              </a:lnSpc>
              <a:buFont typeface="Wingdings" pitchFamily="2" charset="2"/>
              <a:buChar char="q"/>
            </a:pPr>
            <a:r>
              <a:rPr lang="en-AU" sz="1600" b="1" dirty="0">
                <a:solidFill>
                  <a:srgbClr val="C00000"/>
                </a:solidFill>
                <a:latin typeface="Chalkboard" panose="03050602040202020205" pitchFamily="66" charset="77"/>
              </a:rPr>
              <a:t>"Read the last two verses o given in it {Surah al-Baqarah), there is a verse which is the Queen of all other verses, (Ayat </a:t>
            </a:r>
            <a:r>
              <a:rPr lang="en-AU" sz="1600" b="1" dirty="0" err="1">
                <a:solidFill>
                  <a:srgbClr val="C00000"/>
                </a:solidFill>
                <a:latin typeface="Chalkboard" panose="03050602040202020205" pitchFamily="66" charset="77"/>
              </a:rPr>
              <a:t>alkursi</a:t>
            </a:r>
            <a:r>
              <a:rPr lang="en-AU" sz="1600" b="1" dirty="0">
                <a:solidFill>
                  <a:srgbClr val="C00000"/>
                </a:solidFill>
                <a:latin typeface="Chalkboard" panose="03050602040202020205" pitchFamily="66" charset="77"/>
              </a:rPr>
              <a:t>) 'Verse of the Foot-Stool.”</a:t>
            </a:r>
          </a:p>
          <a:p>
            <a:pPr>
              <a:lnSpc>
                <a:spcPct val="140000"/>
              </a:lnSpc>
              <a:buFont typeface="Wingdings" pitchFamily="2" charset="2"/>
              <a:buChar char="q"/>
            </a:pPr>
            <a:r>
              <a:rPr lang="en-AU" sz="1600" b="1" dirty="0">
                <a:solidFill>
                  <a:srgbClr val="C00000"/>
                </a:solidFill>
                <a:effectLst/>
                <a:latin typeface="Chalkboard" panose="03050602040202020205" pitchFamily="66" charset="77"/>
                <a:ea typeface="Times New Roman" panose="02020603050405020304" pitchFamily="18" charset="0"/>
              </a:rPr>
              <a:t>Example surah Al-</a:t>
            </a:r>
            <a:r>
              <a:rPr lang="en-AU" sz="1600" b="1" dirty="0" err="1">
                <a:solidFill>
                  <a:srgbClr val="C00000"/>
                </a:solidFill>
                <a:effectLst/>
                <a:latin typeface="Chalkboard" panose="03050602040202020205" pitchFamily="66" charset="77"/>
                <a:ea typeface="Times New Roman" panose="02020603050405020304" pitchFamily="18" charset="0"/>
              </a:rPr>
              <a:t>fatiha</a:t>
            </a:r>
            <a:r>
              <a:rPr lang="en-AU" sz="1600" b="1" dirty="0">
                <a:solidFill>
                  <a:srgbClr val="C00000"/>
                </a:solidFill>
                <a:effectLst/>
                <a:latin typeface="Chalkboard" panose="03050602040202020205" pitchFamily="66" charset="77"/>
                <a:ea typeface="Times New Roman" panose="02020603050405020304" pitchFamily="18" charset="0"/>
              </a:rPr>
              <a:t> Allah says this is a verse That </a:t>
            </a:r>
            <a:r>
              <a:rPr lang="en-AU" sz="1600" b="1" dirty="0">
                <a:solidFill>
                  <a:srgbClr val="C00000"/>
                </a:solidFill>
                <a:latin typeface="Chalkboard" panose="03050602040202020205" pitchFamily="66" charset="77"/>
                <a:ea typeface="Times New Roman" panose="02020603050405020304" pitchFamily="18" charset="0"/>
              </a:rPr>
              <a:t>its </a:t>
            </a:r>
            <a:r>
              <a:rPr lang="en-AU" sz="1600" b="1" dirty="0">
                <a:solidFill>
                  <a:srgbClr val="C00000"/>
                </a:solidFill>
                <a:effectLst/>
                <a:latin typeface="Chalkboard" panose="03050602040202020205" pitchFamily="66" charset="77"/>
                <a:ea typeface="Times New Roman" panose="02020603050405020304" pitchFamily="18" charset="0"/>
              </a:rPr>
              <a:t>seven Verses </a:t>
            </a:r>
            <a:r>
              <a:rPr lang="ar-SA" sz="1600" b="1" dirty="0">
                <a:solidFill>
                  <a:srgbClr val="C00000"/>
                </a:solidFill>
                <a:effectLst/>
                <a:latin typeface="Chalkboard" panose="03050602040202020205" pitchFamily="66" charset="77"/>
                <a:ea typeface="Times New Roman" panose="02020603050405020304" pitchFamily="18" charset="0"/>
              </a:rPr>
              <a:t>السبع المثاني  </a:t>
            </a:r>
            <a:endParaRPr lang="en-AU" sz="1600" b="1" dirty="0">
              <a:solidFill>
                <a:srgbClr val="C00000"/>
              </a:solidFill>
              <a:effectLst/>
              <a:latin typeface="Chalkboard" panose="03050602040202020205" pitchFamily="66" charset="77"/>
              <a:ea typeface="Times New Roman" panose="02020603050405020304" pitchFamily="18" charset="0"/>
            </a:endParaRPr>
          </a:p>
          <a:p>
            <a:pPr>
              <a:buFont typeface="Wingdings" pitchFamily="2" charset="2"/>
              <a:buChar char="Ø"/>
            </a:pPr>
            <a:r>
              <a:rPr lang="en-AU" sz="1600" b="1" dirty="0">
                <a:solidFill>
                  <a:schemeClr val="accent4">
                    <a:lumMod val="75000"/>
                  </a:schemeClr>
                </a:solidFill>
                <a:latin typeface="Chalkboard" panose="03050602040202020205" pitchFamily="66" charset="77"/>
              </a:rPr>
              <a:t>Second opinion:  </a:t>
            </a:r>
            <a:r>
              <a:rPr lang="en-AU" sz="1600" b="1" dirty="0">
                <a:solidFill>
                  <a:schemeClr val="accent6">
                    <a:lumMod val="75000"/>
                  </a:schemeClr>
                </a:solidFill>
                <a:latin typeface="Chalkboard" panose="03050602040202020205" pitchFamily="66" charset="77"/>
              </a:rPr>
              <a:t>Most of this knowledge is from the Prophet </a:t>
            </a:r>
            <a:r>
              <a:rPr lang="ar" sz="1600" b="1" i="0" dirty="0">
                <a:solidFill>
                  <a:schemeClr val="accent6">
                    <a:lumMod val="75000"/>
                  </a:schemeClr>
                </a:solidFill>
                <a:effectLst/>
                <a:latin typeface="Chalkboard" panose="03050602040202020205" pitchFamily="66" charset="77"/>
              </a:rPr>
              <a:t>ﷺ </a:t>
            </a:r>
            <a:r>
              <a:rPr lang="en-AU" sz="1600" b="1" dirty="0">
                <a:solidFill>
                  <a:schemeClr val="accent6">
                    <a:lumMod val="75000"/>
                  </a:schemeClr>
                </a:solidFill>
                <a:latin typeface="Chalkboard" panose="03050602040202020205" pitchFamily="66" charset="77"/>
              </a:rPr>
              <a:t>and some of it is based upon the personal reasoning (ijtihad) of the scholars of the Salaf. That’s because a difference of opinion over some 'verses' in the Quran exists. </a:t>
            </a:r>
          </a:p>
        </p:txBody>
      </p:sp>
      <p:sp>
        <p:nvSpPr>
          <p:cNvPr id="4" name="Slide Number Placeholder 3">
            <a:extLst>
              <a:ext uri="{FF2B5EF4-FFF2-40B4-BE49-F238E27FC236}">
                <a16:creationId xmlns:a16="http://schemas.microsoft.com/office/drawing/2014/main" xmlns="" id="{F63B201E-3CE6-5CC2-B907-282B5FF80907}"/>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140</a:t>
            </a:fld>
            <a:endParaRPr lang="en-US" dirty="0">
              <a:solidFill>
                <a:schemeClr val="tx1">
                  <a:lumMod val="50000"/>
                  <a:lumOff val="50000"/>
                </a:schemeClr>
              </a:solidFill>
            </a:endParaRPr>
          </a:p>
        </p:txBody>
      </p:sp>
    </p:spTree>
    <p:extLst>
      <p:ext uri="{BB962C8B-B14F-4D97-AF65-F5344CB8AC3E}">
        <p14:creationId xmlns:p14="http://schemas.microsoft.com/office/powerpoint/2010/main" val="353033984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D80108B-2CA3-E9E7-457E-F06AF263CAF8}"/>
              </a:ext>
            </a:extLst>
          </p:cNvPr>
          <p:cNvSpPr>
            <a:spLocks noGrp="1"/>
          </p:cNvSpPr>
          <p:nvPr>
            <p:ph type="title"/>
          </p:nvPr>
        </p:nvSpPr>
        <p:spPr>
          <a:xfrm>
            <a:off x="0" y="153458"/>
            <a:ext cx="1627772" cy="2996141"/>
          </a:xfrm>
        </p:spPr>
        <p:txBody>
          <a:bodyPr anchor="t">
            <a:normAutofit/>
          </a:bodyPr>
          <a:lstStyle/>
          <a:p>
            <a:r>
              <a:rPr lang="en-AU" sz="2800" b="0" dirty="0">
                <a:solidFill>
                  <a:schemeClr val="accent1">
                    <a:lumMod val="75000"/>
                  </a:schemeClr>
                </a:solidFill>
                <a:latin typeface="Algerian" pitchFamily="82" charset="77"/>
              </a:rPr>
              <a:t>The Number of Verses in the quran</a:t>
            </a:r>
          </a:p>
        </p:txBody>
      </p:sp>
      <p:pic>
        <p:nvPicPr>
          <p:cNvPr id="5" name="Picture 4" descr="Many question marks on black background">
            <a:extLst>
              <a:ext uri="{FF2B5EF4-FFF2-40B4-BE49-F238E27FC236}">
                <a16:creationId xmlns:a16="http://schemas.microsoft.com/office/drawing/2014/main" xmlns="" id="{A53F81C8-93B0-96BB-D550-36970D94F791}"/>
              </a:ext>
            </a:extLst>
          </p:cNvPr>
          <p:cNvPicPr>
            <a:picLocks noChangeAspect="1"/>
          </p:cNvPicPr>
          <p:nvPr/>
        </p:nvPicPr>
        <p:blipFill rotWithShape="1">
          <a:blip r:embed="rId2"/>
          <a:srcRect l="39000"/>
          <a:stretch/>
        </p:blipFill>
        <p:spPr>
          <a:xfrm rot="10800000">
            <a:off x="118531" y="2594504"/>
            <a:ext cx="1320801" cy="3761845"/>
          </a:xfrm>
          <a:prstGeom prst="rect">
            <a:avLst/>
          </a:prstGeom>
        </p:spPr>
      </p:pic>
      <p:sp>
        <p:nvSpPr>
          <p:cNvPr id="3" name="Content Placeholder 2">
            <a:extLst>
              <a:ext uri="{FF2B5EF4-FFF2-40B4-BE49-F238E27FC236}">
                <a16:creationId xmlns:a16="http://schemas.microsoft.com/office/drawing/2014/main" xmlns="" id="{77E0EA96-43C5-9A4D-F0BF-F2187F3CAA62}"/>
              </a:ext>
            </a:extLst>
          </p:cNvPr>
          <p:cNvSpPr>
            <a:spLocks noGrp="1"/>
          </p:cNvSpPr>
          <p:nvPr>
            <p:ph idx="1"/>
          </p:nvPr>
        </p:nvSpPr>
        <p:spPr>
          <a:xfrm>
            <a:off x="1439333" y="136525"/>
            <a:ext cx="10634137" cy="6333723"/>
          </a:xfrm>
          <a:noFill/>
          <a:ln>
            <a:solidFill>
              <a:schemeClr val="accent1">
                <a:lumMod val="75000"/>
              </a:schemeClr>
            </a:solidFill>
          </a:ln>
        </p:spPr>
        <p:txBody>
          <a:bodyPr>
            <a:noAutofit/>
          </a:bodyPr>
          <a:lstStyle/>
          <a:p>
            <a:pPr>
              <a:buFont typeface="Wingdings" pitchFamily="2" charset="2"/>
              <a:buChar char="Ø"/>
            </a:pPr>
            <a:r>
              <a:rPr lang="en-AU" sz="1600" b="1" dirty="0">
                <a:solidFill>
                  <a:srgbClr val="FF0000"/>
                </a:solidFill>
                <a:latin typeface="Batang" panose="02030600000101010101" pitchFamily="18" charset="-127"/>
                <a:ea typeface="Batang" panose="02030600000101010101" pitchFamily="18" charset="-127"/>
              </a:rPr>
              <a:t>Most of the verse breaks are agreed upon, and some are subject to a difference of opinion..</a:t>
            </a:r>
          </a:p>
          <a:p>
            <a:r>
              <a:rPr lang="en-AU" sz="1600" b="1" dirty="0">
                <a:latin typeface="Batang" panose="02030600000101010101" pitchFamily="18" charset="-127"/>
                <a:ea typeface="Batang" panose="02030600000101010101" pitchFamily="18" charset="-127"/>
              </a:rPr>
              <a:t>The scholars of </a:t>
            </a:r>
            <a:r>
              <a:rPr lang="en-AU" sz="1600" b="1" dirty="0" err="1">
                <a:latin typeface="Batang" panose="02030600000101010101" pitchFamily="18" charset="-127"/>
                <a:ea typeface="Batang" panose="02030600000101010101" pitchFamily="18" charset="-127"/>
              </a:rPr>
              <a:t>Kufah</a:t>
            </a:r>
            <a:r>
              <a:rPr lang="en-AU" sz="1600" b="1" dirty="0">
                <a:latin typeface="Batang" panose="02030600000101010101" pitchFamily="18" charset="-127"/>
                <a:ea typeface="Batang" panose="02030600000101010101" pitchFamily="18" charset="-127"/>
              </a:rPr>
              <a:t> held the view that only </a:t>
            </a:r>
            <a:r>
              <a:rPr lang="en-AU" sz="1600" b="1" dirty="0">
                <a:solidFill>
                  <a:srgbClr val="FF0000"/>
                </a:solidFill>
                <a:latin typeface="Batang" panose="02030600000101010101" pitchFamily="18" charset="-127"/>
                <a:ea typeface="Batang" panose="02030600000101010101" pitchFamily="18" charset="-127"/>
              </a:rPr>
              <a:t>6236</a:t>
            </a:r>
            <a:r>
              <a:rPr lang="en-AU" sz="1600" b="1" dirty="0">
                <a:latin typeface="Batang" panose="02030600000101010101" pitchFamily="18" charset="-127"/>
                <a:ea typeface="Batang" panose="02030600000101010101" pitchFamily="18" charset="-127"/>
              </a:rPr>
              <a:t> verses present in the </a:t>
            </a:r>
            <a:r>
              <a:rPr lang="en-AU" sz="1600" b="1" dirty="0" err="1">
                <a:latin typeface="Batang" panose="02030600000101010101" pitchFamily="18" charset="-127"/>
                <a:ea typeface="Batang" panose="02030600000101010101" pitchFamily="18" charset="-127"/>
              </a:rPr>
              <a:t>Mushaf</a:t>
            </a:r>
            <a:r>
              <a:rPr lang="en-AU" sz="1600" b="1" dirty="0">
                <a:latin typeface="Batang" panose="02030600000101010101" pitchFamily="18" charset="-127"/>
                <a:ea typeface="Batang" panose="02030600000101010101" pitchFamily="18" charset="-127"/>
              </a:rPr>
              <a:t> written                   in the </a:t>
            </a:r>
            <a:r>
              <a:rPr lang="en-AU" sz="1600" b="1" dirty="0" err="1">
                <a:latin typeface="Batang" panose="02030600000101010101" pitchFamily="18" charset="-127"/>
                <a:ea typeface="Batang" panose="02030600000101010101" pitchFamily="18" charset="-127"/>
              </a:rPr>
              <a:t>qiraa'a</a:t>
            </a:r>
            <a:r>
              <a:rPr lang="en-AU" sz="1600" b="1" dirty="0">
                <a:latin typeface="Batang" panose="02030600000101010101" pitchFamily="18" charset="-127"/>
                <a:ea typeface="Batang" panose="02030600000101010101" pitchFamily="18" charset="-127"/>
              </a:rPr>
              <a:t> of </a:t>
            </a:r>
            <a:r>
              <a:rPr lang="en-AU" sz="1600" b="1" dirty="0">
                <a:solidFill>
                  <a:srgbClr val="FF0000"/>
                </a:solidFill>
                <a:latin typeface="Batang" panose="02030600000101010101" pitchFamily="18" charset="-127"/>
                <a:ea typeface="Batang" panose="02030600000101010101" pitchFamily="18" charset="-127"/>
              </a:rPr>
              <a:t>Hafs 'an '</a:t>
            </a:r>
            <a:r>
              <a:rPr lang="en-AU" sz="1600" b="1" dirty="0" err="1">
                <a:solidFill>
                  <a:srgbClr val="FF0000"/>
                </a:solidFill>
                <a:latin typeface="Batang" panose="02030600000101010101" pitchFamily="18" charset="-127"/>
                <a:ea typeface="Batang" panose="02030600000101010101" pitchFamily="18" charset="-127"/>
              </a:rPr>
              <a:t>Aasim</a:t>
            </a:r>
            <a:r>
              <a:rPr lang="en-AU" sz="1600" b="1" dirty="0">
                <a:solidFill>
                  <a:srgbClr val="FF0000"/>
                </a:solidFill>
                <a:latin typeface="Batang" panose="02030600000101010101" pitchFamily="18" charset="-127"/>
                <a:ea typeface="Batang" panose="02030600000101010101" pitchFamily="18" charset="-127"/>
              </a:rPr>
              <a:t>).</a:t>
            </a:r>
          </a:p>
          <a:p>
            <a:r>
              <a:rPr lang="en-AU" sz="1600" b="1" dirty="0">
                <a:latin typeface="Batang" panose="02030600000101010101" pitchFamily="18" charset="-127"/>
                <a:ea typeface="Batang" panose="02030600000101010101" pitchFamily="18" charset="-127"/>
              </a:rPr>
              <a:t>The scholars of </a:t>
            </a:r>
            <a:r>
              <a:rPr lang="en-AU" sz="1600" b="1" dirty="0" err="1">
                <a:latin typeface="Batang" panose="02030600000101010101" pitchFamily="18" charset="-127"/>
                <a:ea typeface="Batang" panose="02030600000101010101" pitchFamily="18" charset="-127"/>
              </a:rPr>
              <a:t>Basrah</a:t>
            </a:r>
            <a:r>
              <a:rPr lang="en-AU" sz="1600" b="1" dirty="0">
                <a:latin typeface="Batang" panose="02030600000101010101" pitchFamily="18" charset="-127"/>
                <a:ea typeface="Batang" panose="02030600000101010101" pitchFamily="18" charset="-127"/>
              </a:rPr>
              <a:t> considered there to be </a:t>
            </a:r>
            <a:r>
              <a:rPr lang="en-AU" sz="1600" b="1" dirty="0">
                <a:solidFill>
                  <a:srgbClr val="FF0000"/>
                </a:solidFill>
                <a:latin typeface="Batang" panose="02030600000101010101" pitchFamily="18" charset="-127"/>
                <a:ea typeface="Batang" panose="02030600000101010101" pitchFamily="18" charset="-127"/>
              </a:rPr>
              <a:t>6204</a:t>
            </a:r>
            <a:r>
              <a:rPr lang="en-AU" sz="1600" b="1" dirty="0">
                <a:latin typeface="Batang" panose="02030600000101010101" pitchFamily="18" charset="-127"/>
                <a:ea typeface="Batang" panose="02030600000101010101" pitchFamily="18" charset="-127"/>
              </a:rPr>
              <a:t> verses. Of the Quran.</a:t>
            </a:r>
          </a:p>
          <a:p>
            <a:r>
              <a:rPr lang="en-AU" sz="1600" b="1" dirty="0">
                <a:latin typeface="Batang" panose="02030600000101010101" pitchFamily="18" charset="-127"/>
                <a:ea typeface="Batang" panose="02030600000101010101" pitchFamily="18" charset="-127"/>
              </a:rPr>
              <a:t>In Damascus, the scholars agreed that the verses were </a:t>
            </a:r>
            <a:r>
              <a:rPr lang="en-AU" sz="1600" b="1" dirty="0">
                <a:solidFill>
                  <a:srgbClr val="FF0000"/>
                </a:solidFill>
                <a:latin typeface="Batang" panose="02030600000101010101" pitchFamily="18" charset="-127"/>
                <a:ea typeface="Batang" panose="02030600000101010101" pitchFamily="18" charset="-127"/>
              </a:rPr>
              <a:t>6227.</a:t>
            </a:r>
          </a:p>
          <a:p>
            <a:r>
              <a:rPr lang="en-AU" sz="1600" b="1" dirty="0">
                <a:latin typeface="Batang" panose="02030600000101010101" pitchFamily="18" charset="-127"/>
                <a:ea typeface="Batang" panose="02030600000101010101" pitchFamily="18" charset="-127"/>
              </a:rPr>
              <a:t>In Palestine they held that there were </a:t>
            </a:r>
            <a:r>
              <a:rPr lang="en-AU" sz="1600" b="1" dirty="0">
                <a:solidFill>
                  <a:srgbClr val="FF0000"/>
                </a:solidFill>
                <a:latin typeface="Batang" panose="02030600000101010101" pitchFamily="18" charset="-127"/>
                <a:ea typeface="Batang" panose="02030600000101010101" pitchFamily="18" charset="-127"/>
              </a:rPr>
              <a:t>6232 </a:t>
            </a:r>
            <a:r>
              <a:rPr lang="en-AU" sz="1600" b="1" dirty="0">
                <a:latin typeface="Batang" panose="02030600000101010101" pitchFamily="18" charset="-127"/>
                <a:ea typeface="Batang" panose="02030600000101010101" pitchFamily="18" charset="-127"/>
              </a:rPr>
              <a:t>verses. </a:t>
            </a:r>
          </a:p>
          <a:p>
            <a:r>
              <a:rPr lang="en-AU" sz="1600" b="1" dirty="0">
                <a:latin typeface="Batang" panose="02030600000101010101" pitchFamily="18" charset="-127"/>
                <a:ea typeface="Batang" panose="02030600000101010101" pitchFamily="18" charset="-127"/>
              </a:rPr>
              <a:t>In Makkah, </a:t>
            </a:r>
            <a:r>
              <a:rPr lang="en-AU" sz="1600" b="1" dirty="0">
                <a:solidFill>
                  <a:srgbClr val="FF0000"/>
                </a:solidFill>
                <a:latin typeface="Batang" panose="02030600000101010101" pitchFamily="18" charset="-127"/>
                <a:ea typeface="Batang" panose="02030600000101010101" pitchFamily="18" charset="-127"/>
              </a:rPr>
              <a:t>6210</a:t>
            </a:r>
            <a:r>
              <a:rPr lang="en-AU" sz="1600" b="1" dirty="0">
                <a:latin typeface="Batang" panose="02030600000101010101" pitchFamily="18" charset="-127"/>
                <a:ea typeface="Batang" panose="02030600000101010101" pitchFamily="18" charset="-127"/>
              </a:rPr>
              <a:t> verses was the common opinion.</a:t>
            </a:r>
          </a:p>
          <a:p>
            <a:r>
              <a:rPr lang="en-AU" sz="1600" b="1" dirty="0">
                <a:latin typeface="Batang" panose="02030600000101010101" pitchFamily="18" charset="-127"/>
                <a:ea typeface="Batang" panose="02030600000101010101" pitchFamily="18" charset="-127"/>
              </a:rPr>
              <a:t>In </a:t>
            </a:r>
            <a:r>
              <a:rPr lang="en-AU" sz="1600" b="1" dirty="0" err="1">
                <a:latin typeface="Batang" panose="02030600000101010101" pitchFamily="18" charset="-127"/>
                <a:ea typeface="Batang" panose="02030600000101010101" pitchFamily="18" charset="-127"/>
              </a:rPr>
              <a:t>Madenah</a:t>
            </a:r>
            <a:r>
              <a:rPr lang="en-AU" sz="1600" b="1" dirty="0">
                <a:latin typeface="Batang" panose="02030600000101010101" pitchFamily="18" charset="-127"/>
                <a:ea typeface="Batang" panose="02030600000101010101" pitchFamily="18" charset="-127"/>
              </a:rPr>
              <a:t> the earlier scholars said that  </a:t>
            </a:r>
            <a:r>
              <a:rPr lang="en-AU" sz="1600" b="1" dirty="0">
                <a:solidFill>
                  <a:srgbClr val="FF0000"/>
                </a:solidFill>
                <a:latin typeface="Batang" panose="02030600000101010101" pitchFamily="18" charset="-127"/>
                <a:ea typeface="Batang" panose="02030600000101010101" pitchFamily="18" charset="-127"/>
              </a:rPr>
              <a:t>6217</a:t>
            </a:r>
            <a:r>
              <a:rPr lang="en-AU" sz="1600" b="1" dirty="0">
                <a:latin typeface="Batang" panose="02030600000101010101" pitchFamily="18" charset="-127"/>
                <a:ea typeface="Batang" panose="02030600000101010101" pitchFamily="18" charset="-127"/>
              </a:rPr>
              <a:t> verses, while later ones held there to be </a:t>
            </a:r>
            <a:r>
              <a:rPr lang="en-AU" sz="1600" b="1" dirty="0">
                <a:solidFill>
                  <a:srgbClr val="FF0000"/>
                </a:solidFill>
                <a:latin typeface="Batang" panose="02030600000101010101" pitchFamily="18" charset="-127"/>
                <a:ea typeface="Batang" panose="02030600000101010101" pitchFamily="18" charset="-127"/>
              </a:rPr>
              <a:t>6214</a:t>
            </a:r>
            <a:r>
              <a:rPr lang="en-AU" sz="1600" b="1" dirty="0">
                <a:latin typeface="Batang" panose="02030600000101010101" pitchFamily="18" charset="-127"/>
                <a:ea typeface="Batang" panose="02030600000101010101" pitchFamily="18" charset="-127"/>
              </a:rPr>
              <a:t> verse.</a:t>
            </a:r>
          </a:p>
          <a:p>
            <a:r>
              <a:rPr lang="en-AU" sz="1600" b="1" dirty="0">
                <a:solidFill>
                  <a:srgbClr val="FF0000"/>
                </a:solidFill>
                <a:latin typeface="Batang" panose="02030600000101010101" pitchFamily="18" charset="-127"/>
                <a:ea typeface="Batang" panose="02030600000101010101" pitchFamily="18" charset="-127"/>
              </a:rPr>
              <a:t>The difference occurs only in where to stop one verse and start another. </a:t>
            </a:r>
            <a:r>
              <a:rPr lang="en-AU" sz="1600" b="1" dirty="0">
                <a:solidFill>
                  <a:schemeClr val="accent1">
                    <a:lumMod val="75000"/>
                  </a:schemeClr>
                </a:solidFill>
                <a:latin typeface="Batang" panose="02030600000101010101" pitchFamily="18" charset="-127"/>
                <a:ea typeface="Batang" panose="02030600000101010101" pitchFamily="18" charset="-127"/>
              </a:rPr>
              <a:t>Because …</a:t>
            </a:r>
          </a:p>
          <a:p>
            <a:r>
              <a:rPr lang="en-AU" sz="1600" b="1" dirty="0">
                <a:solidFill>
                  <a:srgbClr val="FF0000"/>
                </a:solidFill>
                <a:latin typeface="Batang" panose="02030600000101010101" pitchFamily="18" charset="-127"/>
                <a:ea typeface="Batang" panose="02030600000101010101" pitchFamily="18" charset="-127"/>
              </a:rPr>
              <a:t>When the Prophet</a:t>
            </a:r>
            <a:r>
              <a:rPr lang="ar" sz="1600" b="1" i="0" dirty="0">
                <a:solidFill>
                  <a:srgbClr val="FF0000"/>
                </a:solidFill>
                <a:effectLst/>
                <a:latin typeface="Batang" panose="02030600000101010101" pitchFamily="18" charset="-127"/>
                <a:ea typeface="Batang" panose="02030600000101010101" pitchFamily="18" charset="-127"/>
              </a:rPr>
              <a:t>ﷺ </a:t>
            </a:r>
            <a:r>
              <a:rPr lang="en-AU" sz="1600" b="1" i="0" dirty="0">
                <a:solidFill>
                  <a:srgbClr val="FF0000"/>
                </a:solidFill>
                <a:effectLst/>
                <a:latin typeface="Batang" panose="02030600000101010101" pitchFamily="18" charset="-127"/>
                <a:ea typeface="Batang" panose="02030600000101010101" pitchFamily="18" charset="-127"/>
              </a:rPr>
              <a:t> </a:t>
            </a:r>
            <a:r>
              <a:rPr lang="en-AU" sz="1600" b="1" dirty="0">
                <a:solidFill>
                  <a:srgbClr val="FF0000"/>
                </a:solidFill>
                <a:latin typeface="Batang" panose="02030600000101010101" pitchFamily="18" charset="-127"/>
                <a:ea typeface="Batang" panose="02030600000101010101" pitchFamily="18" charset="-127"/>
              </a:rPr>
              <a:t>used to recite the Quran. He would stop at particular places. Those places where he continually stopped whenever he</a:t>
            </a:r>
            <a:r>
              <a:rPr lang="ar" sz="1600" b="1" i="0" dirty="0">
                <a:solidFill>
                  <a:srgbClr val="FF0000"/>
                </a:solidFill>
                <a:effectLst/>
                <a:latin typeface="Batang" panose="02030600000101010101" pitchFamily="18" charset="-127"/>
                <a:ea typeface="Batang" panose="02030600000101010101" pitchFamily="18" charset="-127"/>
              </a:rPr>
              <a:t>ﷺ </a:t>
            </a:r>
            <a:r>
              <a:rPr lang="en-AU" sz="1600" b="1" dirty="0">
                <a:solidFill>
                  <a:srgbClr val="FF0000"/>
                </a:solidFill>
                <a:latin typeface="Batang" panose="02030600000101010101" pitchFamily="18" charset="-127"/>
                <a:ea typeface="Batang" panose="02030600000101010101" pitchFamily="18" charset="-127"/>
              </a:rPr>
              <a:t>recited that passage are taken as verse breaks, without any difference of opinion</a:t>
            </a:r>
            <a:r>
              <a:rPr lang="en-AU" sz="1600" b="1" dirty="0">
                <a:latin typeface="Batang" panose="02030600000101010101" pitchFamily="18" charset="-127"/>
                <a:ea typeface="Batang" panose="02030600000101010101" pitchFamily="18" charset="-127"/>
              </a:rPr>
              <a:t>. </a:t>
            </a:r>
            <a:r>
              <a:rPr lang="en-AU" sz="1800" b="1" dirty="0">
                <a:latin typeface="Batang" panose="02030600000101010101" pitchFamily="18" charset="-127"/>
                <a:ea typeface="Batang" panose="02030600000101010101" pitchFamily="18" charset="-127"/>
              </a:rPr>
              <a:t>The difference of opinion occurs at those places where he </a:t>
            </a:r>
            <a:r>
              <a:rPr lang="ar" sz="1800" b="1" i="0" dirty="0">
                <a:effectLst/>
                <a:latin typeface="Batang" panose="02030600000101010101" pitchFamily="18" charset="-127"/>
                <a:ea typeface="Batang" panose="02030600000101010101" pitchFamily="18" charset="-127"/>
              </a:rPr>
              <a:t>ﷺ</a:t>
            </a:r>
            <a:r>
              <a:rPr lang="en-AU" sz="1800" b="1" dirty="0">
                <a:latin typeface="Batang" panose="02030600000101010101" pitchFamily="18" charset="-127"/>
                <a:ea typeface="Batang" panose="02030600000101010101" pitchFamily="18" charset="-127"/>
              </a:rPr>
              <a:t>sometimes stopped and sometimes did not; some scholars took this to be a stop for breath, and thus did not count it as a verse break, whereas other took this to be the beginning of a new verse</a:t>
            </a:r>
            <a:r>
              <a:rPr lang="en-AU" sz="1800" b="1" dirty="0">
                <a:solidFill>
                  <a:schemeClr val="accent1"/>
                </a:solidFill>
                <a:latin typeface="Batang" panose="02030600000101010101" pitchFamily="18" charset="-127"/>
                <a:ea typeface="Batang" panose="02030600000101010101" pitchFamily="18" charset="-127"/>
              </a:rPr>
              <a:t>.</a:t>
            </a:r>
            <a:endParaRPr lang="en-US" sz="1800" b="1" dirty="0">
              <a:solidFill>
                <a:schemeClr val="accent1"/>
              </a:solidFill>
              <a:latin typeface="Batang" panose="02030600000101010101" pitchFamily="18" charset="-127"/>
              <a:ea typeface="Batang" panose="02030600000101010101" pitchFamily="18" charset="-127"/>
            </a:endParaRPr>
          </a:p>
          <a:p>
            <a:pPr>
              <a:lnSpc>
                <a:spcPct val="140000"/>
              </a:lnSpc>
            </a:pPr>
            <a:endParaRPr lang="en-US" sz="1600" b="1" dirty="0">
              <a:latin typeface="Batang" panose="02030600000101010101" pitchFamily="18" charset="-127"/>
              <a:ea typeface="Batang" panose="02030600000101010101" pitchFamily="18" charset="-127"/>
            </a:endParaRPr>
          </a:p>
        </p:txBody>
      </p:sp>
      <p:sp>
        <p:nvSpPr>
          <p:cNvPr id="4" name="Slide Number Placeholder 3">
            <a:extLst>
              <a:ext uri="{FF2B5EF4-FFF2-40B4-BE49-F238E27FC236}">
                <a16:creationId xmlns:a16="http://schemas.microsoft.com/office/drawing/2014/main" xmlns="" id="{F63B201E-3CE6-5CC2-B907-282B5FF80907}"/>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141</a:t>
            </a:fld>
            <a:endParaRPr lang="en-US">
              <a:solidFill>
                <a:schemeClr val="tx1">
                  <a:lumMod val="50000"/>
                  <a:lumOff val="50000"/>
                </a:schemeClr>
              </a:solidFill>
            </a:endParaRPr>
          </a:p>
        </p:txBody>
      </p:sp>
    </p:spTree>
    <p:extLst>
      <p:ext uri="{BB962C8B-B14F-4D97-AF65-F5344CB8AC3E}">
        <p14:creationId xmlns:p14="http://schemas.microsoft.com/office/powerpoint/2010/main" val="3819996339"/>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2FB1E4A-DFB1-2FEB-0130-75EEAD8D3C73}"/>
              </a:ext>
            </a:extLst>
          </p:cNvPr>
          <p:cNvSpPr>
            <a:spLocks noGrp="1"/>
          </p:cNvSpPr>
          <p:nvPr>
            <p:ph type="title"/>
          </p:nvPr>
        </p:nvSpPr>
        <p:spPr>
          <a:xfrm>
            <a:off x="9982201" y="1896534"/>
            <a:ext cx="2082800" cy="4631272"/>
          </a:xfrm>
          <a:solidFill>
            <a:srgbClr val="F8ECB9"/>
          </a:solidFill>
          <a:ln>
            <a:solidFill>
              <a:schemeClr val="accent5">
                <a:lumMod val="50000"/>
              </a:schemeClr>
            </a:solidFill>
          </a:ln>
        </p:spPr>
        <p:txBody>
          <a:bodyPr>
            <a:normAutofit/>
          </a:bodyPr>
          <a:lstStyle/>
          <a:p>
            <a:pPr algn="ctr"/>
            <a:r>
              <a:rPr lang="en-AU" sz="4000" b="0" dirty="0">
                <a:solidFill>
                  <a:schemeClr val="accent1">
                    <a:lumMod val="75000"/>
                  </a:schemeClr>
                </a:solidFill>
                <a:latin typeface="Algerian" pitchFamily="82" charset="77"/>
              </a:rPr>
              <a:t>The Number of Verses in the quran</a:t>
            </a:r>
            <a:endParaRPr lang="en-US" sz="4000" dirty="0"/>
          </a:p>
        </p:txBody>
      </p:sp>
      <p:sp>
        <p:nvSpPr>
          <p:cNvPr id="3" name="Content Placeholder 2">
            <a:extLst>
              <a:ext uri="{FF2B5EF4-FFF2-40B4-BE49-F238E27FC236}">
                <a16:creationId xmlns:a16="http://schemas.microsoft.com/office/drawing/2014/main" xmlns="" id="{F99ED002-8975-F148-54FB-FA03BDC63478}"/>
              </a:ext>
            </a:extLst>
          </p:cNvPr>
          <p:cNvSpPr>
            <a:spLocks noGrp="1"/>
          </p:cNvSpPr>
          <p:nvPr>
            <p:ph idx="1"/>
          </p:nvPr>
        </p:nvSpPr>
        <p:spPr>
          <a:xfrm>
            <a:off x="0" y="115747"/>
            <a:ext cx="9855200" cy="6412059"/>
          </a:xfrm>
          <a:solidFill>
            <a:srgbClr val="F8ECB9"/>
          </a:solidFill>
          <a:ln>
            <a:solidFill>
              <a:srgbClr val="36DCD5"/>
            </a:solidFill>
          </a:ln>
        </p:spPr>
        <p:txBody>
          <a:bodyPr>
            <a:noAutofit/>
          </a:bodyPr>
          <a:lstStyle/>
          <a:p>
            <a:r>
              <a:rPr lang="en-AU" sz="1600" b="1" dirty="0">
                <a:solidFill>
                  <a:srgbClr val="C00000"/>
                </a:solidFill>
                <a:latin typeface="Chalkboard" panose="03050602040202020205" pitchFamily="66" charset="77"/>
                <a:ea typeface="Batang" panose="02030600000101010101" pitchFamily="18" charset="-127"/>
              </a:rPr>
              <a:t>T</a:t>
            </a:r>
            <a:r>
              <a:rPr lang="en-AU" sz="1600" b="1" dirty="0">
                <a:solidFill>
                  <a:srgbClr val="C00000"/>
                </a:solidFill>
                <a:effectLst/>
                <a:latin typeface="Chalkboard" panose="03050602040202020205" pitchFamily="66" charset="77"/>
                <a:ea typeface="Batang" panose="02030600000101010101" pitchFamily="18" charset="-127"/>
              </a:rPr>
              <a:t>he Arrangement Of the verses is unanimously agreed upon.</a:t>
            </a:r>
          </a:p>
          <a:p>
            <a:r>
              <a:rPr lang="en-AU" sz="1600" b="1" dirty="0">
                <a:solidFill>
                  <a:srgbClr val="C00000"/>
                </a:solidFill>
                <a:effectLst/>
                <a:latin typeface="Chalkboard" panose="03050602040202020205" pitchFamily="66" charset="77"/>
                <a:ea typeface="Batang" panose="02030600000101010101" pitchFamily="18" charset="-127"/>
              </a:rPr>
              <a:t>A Consensus of all the scholars of </a:t>
            </a:r>
            <a:r>
              <a:rPr lang="en-AU" sz="1600" b="1" dirty="0">
                <a:solidFill>
                  <a:srgbClr val="C00000"/>
                </a:solidFill>
                <a:latin typeface="Chalkboard" panose="03050602040202020205" pitchFamily="66" charset="77"/>
                <a:ea typeface="Batang" panose="02030600000101010101" pitchFamily="18" charset="-127"/>
              </a:rPr>
              <a:t>I</a:t>
            </a:r>
            <a:r>
              <a:rPr lang="en-AU" sz="1600" b="1" dirty="0">
                <a:solidFill>
                  <a:srgbClr val="C00000"/>
                </a:solidFill>
                <a:effectLst/>
                <a:latin typeface="Chalkboard" panose="03050602040202020205" pitchFamily="66" charset="77"/>
                <a:ea typeface="Batang" panose="02030600000101010101" pitchFamily="18" charset="-127"/>
              </a:rPr>
              <a:t>slam that the </a:t>
            </a:r>
            <a:r>
              <a:rPr lang="en-AU" sz="1600" b="1" dirty="0">
                <a:solidFill>
                  <a:srgbClr val="C00000"/>
                </a:solidFill>
                <a:effectLst/>
                <a:latin typeface="Chalkboard" panose="03050602040202020205" pitchFamily="66" charset="77"/>
                <a:ea typeface="Times New Roman" panose="02020603050405020304" pitchFamily="18" charset="0"/>
              </a:rPr>
              <a:t>Entire Quran, </a:t>
            </a:r>
            <a:r>
              <a:rPr lang="en-AU" sz="1600" b="1" dirty="0">
                <a:solidFill>
                  <a:srgbClr val="C00000"/>
                </a:solidFill>
                <a:effectLst/>
                <a:latin typeface="Chalkboard" panose="03050602040202020205" pitchFamily="66" charset="77"/>
                <a:ea typeface="Batang" panose="02030600000101010101" pitchFamily="18" charset="-127"/>
              </a:rPr>
              <a:t>within a surah the arrangement of the Verses we are reciting, is exactly the same as in all the recitations.</a:t>
            </a:r>
            <a:r>
              <a:rPr lang="en-AU" sz="1600" b="1" dirty="0">
                <a:solidFill>
                  <a:srgbClr val="C00000"/>
                </a:solidFill>
                <a:latin typeface="Chalkboard" panose="03050602040202020205" pitchFamily="66" charset="77"/>
                <a:ea typeface="Batang" panose="02030600000101010101" pitchFamily="18" charset="-127"/>
              </a:rPr>
              <a:t> </a:t>
            </a:r>
          </a:p>
          <a:p>
            <a:r>
              <a:rPr lang="en-AU" sz="1600" b="1" dirty="0">
                <a:solidFill>
                  <a:srgbClr val="C00000"/>
                </a:solidFill>
                <a:latin typeface="Chalkboard" panose="03050602040202020205" pitchFamily="66" charset="77"/>
                <a:ea typeface="Batang" panose="02030600000101010101" pitchFamily="18" charset="-127"/>
              </a:rPr>
              <a:t>However</a:t>
            </a:r>
            <a:r>
              <a:rPr lang="en-AU" sz="1600" dirty="0">
                <a:solidFill>
                  <a:srgbClr val="C00000"/>
                </a:solidFill>
                <a:latin typeface="Chalkboard" panose="03050602040202020205" pitchFamily="66" charset="77"/>
                <a:ea typeface="Batang" panose="02030600000101010101" pitchFamily="18" charset="-127"/>
              </a:rPr>
              <a:t>, </a:t>
            </a:r>
            <a:r>
              <a:rPr lang="en-AU" sz="1600" dirty="0">
                <a:solidFill>
                  <a:srgbClr val="C00000"/>
                </a:solidFill>
                <a:effectLst/>
                <a:latin typeface="Chalkboard" panose="03050602040202020205" pitchFamily="66" charset="77"/>
                <a:ea typeface="Times New Roman" panose="02020603050405020304" pitchFamily="18" charset="0"/>
              </a:rPr>
              <a:t>one recitation might have Split a long verse into two another. </a:t>
            </a:r>
          </a:p>
          <a:p>
            <a:r>
              <a:rPr lang="en-AU" sz="1600" dirty="0">
                <a:solidFill>
                  <a:srgbClr val="000000"/>
                </a:solidFill>
                <a:effectLst/>
                <a:latin typeface="Chalkboard" panose="03050602040202020205" pitchFamily="66" charset="77"/>
                <a:ea typeface="Times New Roman" panose="02020603050405020304" pitchFamily="18" charset="0"/>
              </a:rPr>
              <a:t>Recitation might have taken those two Verses made them into one.</a:t>
            </a:r>
          </a:p>
          <a:p>
            <a:r>
              <a:rPr lang="en-AU" sz="1600" dirty="0">
                <a:solidFill>
                  <a:srgbClr val="C00000"/>
                </a:solidFill>
                <a:effectLst/>
                <a:latin typeface="Chalkboard" panose="03050602040202020205" pitchFamily="66" charset="77"/>
                <a:ea typeface="Times New Roman" panose="02020603050405020304" pitchFamily="18" charset="0"/>
              </a:rPr>
              <a:t>So what is different is where the verse begins and Ends but not the actual words within the Verses</a:t>
            </a:r>
            <a:r>
              <a:rPr lang="en-AU" sz="1600" dirty="0">
                <a:effectLst/>
                <a:latin typeface="Chalkboard" panose="03050602040202020205" pitchFamily="66" charset="77"/>
              </a:rPr>
              <a:t> </a:t>
            </a:r>
            <a:r>
              <a:rPr lang="en-AU" sz="1600" dirty="0">
                <a:solidFill>
                  <a:srgbClr val="000000"/>
                </a:solidFill>
                <a:effectLst/>
                <a:latin typeface="Chalkboard" panose="03050602040202020205" pitchFamily="66" charset="77"/>
                <a:ea typeface="Times New Roman" panose="02020603050405020304" pitchFamily="18" charset="0"/>
              </a:rPr>
              <a:t> </a:t>
            </a:r>
            <a:endParaRPr lang="en-AU" sz="1600" dirty="0">
              <a:effectLst/>
              <a:latin typeface="Chalkboard" panose="03050602040202020205" pitchFamily="66" charset="77"/>
              <a:ea typeface="Calibri" panose="020F0502020204030204" pitchFamily="34" charset="0"/>
            </a:endParaRPr>
          </a:p>
          <a:p>
            <a:r>
              <a:rPr lang="en-AU" sz="1600" dirty="0" err="1">
                <a:latin typeface="Chalkboard" panose="03050602040202020205" pitchFamily="66" charset="77"/>
              </a:rPr>
              <a:t>Eg</a:t>
            </a:r>
            <a:r>
              <a:rPr lang="en-AU" sz="1600" dirty="0">
                <a:latin typeface="Chalkboard" panose="03050602040202020205" pitchFamily="66" charset="77"/>
              </a:rPr>
              <a:t>, some of the Qira'aat consider the last verse of Surah </a:t>
            </a:r>
            <a:r>
              <a:rPr lang="en-AU" sz="1600" dirty="0" err="1">
                <a:latin typeface="Chalkboard" panose="03050602040202020205" pitchFamily="66" charset="77"/>
              </a:rPr>
              <a:t>Fatihah</a:t>
            </a:r>
            <a:r>
              <a:rPr lang="en-AU" sz="1600" dirty="0">
                <a:latin typeface="Chalkboard" panose="03050602040202020205" pitchFamily="66" charset="77"/>
              </a:rPr>
              <a:t> to start from ‘</a:t>
            </a:r>
            <a:r>
              <a:rPr lang="en-AU" sz="1600" dirty="0" err="1">
                <a:latin typeface="Chalkboard" panose="03050602040202020205" pitchFamily="66" charset="77"/>
              </a:rPr>
              <a:t>Siraata-ladheen</a:t>
            </a:r>
            <a:r>
              <a:rPr lang="en-AU" sz="1600" dirty="0">
                <a:latin typeface="Chalkboard" panose="03050602040202020205" pitchFamily="66" charset="77"/>
              </a:rPr>
              <a:t> </a:t>
            </a:r>
            <a:r>
              <a:rPr lang="en-AU" sz="1600" dirty="0" err="1">
                <a:latin typeface="Chalkboard" panose="03050602040202020205" pitchFamily="66" charset="77"/>
              </a:rPr>
              <a:t>an'amta'a</a:t>
            </a:r>
            <a:r>
              <a:rPr lang="en-AU" sz="1600" dirty="0">
                <a:latin typeface="Chalkboard" panose="03050602040202020205" pitchFamily="66" charset="77"/>
              </a:rPr>
              <a:t> ...' whereas others consider it to start from 'Ghayr il-</a:t>
            </a:r>
            <a:r>
              <a:rPr lang="en-AU" sz="1600" dirty="0" err="1">
                <a:latin typeface="Chalkboard" panose="03050602040202020205" pitchFamily="66" charset="77"/>
              </a:rPr>
              <a:t>maghdoobi</a:t>
            </a:r>
            <a:r>
              <a:rPr lang="en-AU" sz="1600" dirty="0">
                <a:latin typeface="Chalkboard" panose="03050602040202020205" pitchFamily="66" charset="77"/>
              </a:rPr>
              <a:t>'...’’. Thus, breaking the last 'verse' into two verses.</a:t>
            </a:r>
          </a:p>
          <a:p>
            <a:r>
              <a:rPr lang="en-AU" sz="2000" b="1" dirty="0">
                <a:solidFill>
                  <a:srgbClr val="00B0F0"/>
                </a:solidFill>
                <a:latin typeface="Chalkboard" panose="03050602040202020205" pitchFamily="66" charset="77"/>
              </a:rPr>
              <a:t>The Number of Words and Letters</a:t>
            </a:r>
          </a:p>
          <a:p>
            <a:r>
              <a:rPr lang="en-AU" sz="1600" dirty="0">
                <a:latin typeface="Chalkboard" panose="03050602040202020205" pitchFamily="66" charset="77"/>
              </a:rPr>
              <a:t>There are 77,437 words in the Quran, and 323,671 letters, </a:t>
            </a:r>
          </a:p>
          <a:p>
            <a:r>
              <a:rPr lang="en-AU" sz="1600" dirty="0">
                <a:latin typeface="Chalkboard" panose="03050602040202020205" pitchFamily="66" charset="77"/>
              </a:rPr>
              <a:t>there were 77,439 words, and 323,015 letters in the Quran</a:t>
            </a:r>
          </a:p>
          <a:p>
            <a:r>
              <a:rPr lang="en-AU" sz="1600" dirty="0">
                <a:latin typeface="Chalkboard" panose="03050602040202020205" pitchFamily="66" charset="77"/>
              </a:rPr>
              <a:t>The reason this difference of opinion exists is due to the fact that certain </a:t>
            </a:r>
            <a:r>
              <a:rPr lang="en-AU" sz="1600" dirty="0" err="1">
                <a:latin typeface="Chalkboard" panose="03050602040202020205" pitchFamily="66" charset="77"/>
              </a:rPr>
              <a:t>qira'at</a:t>
            </a:r>
            <a:r>
              <a:rPr lang="en-AU" sz="1600" dirty="0">
                <a:latin typeface="Chalkboard" panose="03050602040202020205" pitchFamily="66" charset="77"/>
              </a:rPr>
              <a:t> pronounce letters that are not written in the script, and the Mus-</a:t>
            </a:r>
            <a:r>
              <a:rPr lang="en-AU" sz="1600" dirty="0" err="1">
                <a:latin typeface="Chalkboard" panose="03050602040202020205" pitchFamily="66" charset="77"/>
              </a:rPr>
              <a:t>haf</a:t>
            </a:r>
            <a:r>
              <a:rPr lang="en-AU" sz="1600" dirty="0">
                <a:latin typeface="Chalkboard" panose="03050602040202020205" pitchFamily="66" charset="77"/>
              </a:rPr>
              <a:t> of 'Uthman were not identical to one another.</a:t>
            </a:r>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9D8817CB-92C1-FF44-DC8A-E2441A9BE8F9}"/>
              </a:ext>
            </a:extLst>
          </p:cNvPr>
          <p:cNvSpPr>
            <a:spLocks noGrp="1"/>
          </p:cNvSpPr>
          <p:nvPr>
            <p:ph type="sldNum" sz="quarter" idx="12"/>
          </p:nvPr>
        </p:nvSpPr>
        <p:spPr/>
        <p:txBody>
          <a:bodyPr/>
          <a:lstStyle/>
          <a:p>
            <a:fld id="{C8784B88-F3D9-6A4F-9660-1A0A1E561ED7}" type="slidenum">
              <a:rPr lang="en-US" smtClean="0"/>
              <a:t>142</a:t>
            </a:fld>
            <a:endParaRPr lang="en-US"/>
          </a:p>
        </p:txBody>
      </p:sp>
    </p:spTree>
    <p:extLst>
      <p:ext uri="{BB962C8B-B14F-4D97-AF65-F5344CB8AC3E}">
        <p14:creationId xmlns:p14="http://schemas.microsoft.com/office/powerpoint/2010/main" val="42299562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9954870-558A-38F9-0D78-D2334FB5B536}"/>
              </a:ext>
            </a:extLst>
          </p:cNvPr>
          <p:cNvSpPr>
            <a:spLocks noGrp="1"/>
          </p:cNvSpPr>
          <p:nvPr>
            <p:ph type="title"/>
          </p:nvPr>
        </p:nvSpPr>
        <p:spPr>
          <a:xfrm>
            <a:off x="1103338" y="372130"/>
            <a:ext cx="7688580" cy="925201"/>
          </a:xfrm>
        </p:spPr>
        <p:txBody>
          <a:bodyPr>
            <a:normAutofit fontScale="90000"/>
          </a:bodyPr>
          <a:lstStyle/>
          <a:p>
            <a:r>
              <a:rPr lang="en-AU" dirty="0">
                <a:solidFill>
                  <a:srgbClr val="C00000"/>
                </a:solidFill>
                <a:latin typeface="ACADEMY ENGRAVED LET PLAIN:1.0" panose="02000000000000000000" pitchFamily="2" charset="0"/>
              </a:rPr>
              <a:t>The Classification of the Surahs</a:t>
            </a:r>
            <a:endParaRPr lang="en-US" dirty="0">
              <a:solidFill>
                <a:srgbClr val="C00000"/>
              </a:solidFill>
              <a:latin typeface="ACADEMY ENGRAVED LET PLAIN:1.0" panose="02000000000000000000" pitchFamily="2" charset="0"/>
            </a:endParaRPr>
          </a:p>
        </p:txBody>
      </p:sp>
      <p:sp>
        <p:nvSpPr>
          <p:cNvPr id="3" name="Content Placeholder 2">
            <a:extLst>
              <a:ext uri="{FF2B5EF4-FFF2-40B4-BE49-F238E27FC236}">
                <a16:creationId xmlns:a16="http://schemas.microsoft.com/office/drawing/2014/main" xmlns="" id="{B80A9170-B23C-1FF8-4BA0-BCBB94E59B64}"/>
              </a:ext>
            </a:extLst>
          </p:cNvPr>
          <p:cNvSpPr>
            <a:spLocks noGrp="1"/>
          </p:cNvSpPr>
          <p:nvPr>
            <p:ph idx="1"/>
          </p:nvPr>
        </p:nvSpPr>
        <p:spPr>
          <a:xfrm>
            <a:off x="0" y="1114519"/>
            <a:ext cx="12192000" cy="5778412"/>
          </a:xfrm>
          <a:noFill/>
          <a:ln>
            <a:solidFill>
              <a:srgbClr val="C00000"/>
            </a:solidFill>
          </a:ln>
        </p:spPr>
        <p:txBody>
          <a:bodyPr>
            <a:noAutofit/>
          </a:bodyPr>
          <a:lstStyle/>
          <a:p>
            <a:pPr marL="0" indent="0" algn="l" defTabSz="914400" eaLnBrk="1" latinLnBrk="0" hangingPunct="1">
              <a:lnSpc>
                <a:spcPct val="150000"/>
              </a:lnSpc>
              <a:spcBef>
                <a:spcPts val="1000"/>
              </a:spcBef>
              <a:buNone/>
            </a:pPr>
            <a:r>
              <a:rPr lang="en-AU" sz="1600" b="1" dirty="0">
                <a:latin typeface="Chalkboard" panose="03050602040202020205" pitchFamily="66" charset="77"/>
                <a:cs typeface="Andalus" panose="02020603050405020304" pitchFamily="18" charset="-78"/>
              </a:rPr>
              <a:t>The surahs of the Quran are grouped into four categories, based on a hadeeth of the Prophet:</a:t>
            </a:r>
            <a:r>
              <a:rPr lang="ar" sz="1600" b="1" i="0" dirty="0">
                <a:solidFill>
                  <a:schemeClr val="accent4">
                    <a:lumMod val="50000"/>
                  </a:schemeClr>
                </a:solidFill>
                <a:effectLst/>
                <a:latin typeface="Chalkboard" panose="03050602040202020205" pitchFamily="66" charset="77"/>
                <a:cs typeface="Andalus" panose="02020603050405020304" pitchFamily="18" charset="-78"/>
              </a:rPr>
              <a:t>ﷺ </a:t>
            </a:r>
            <a:endParaRPr lang="en-AU" sz="1600" b="1" dirty="0">
              <a:latin typeface="Chalkboard" panose="03050602040202020205" pitchFamily="66" charset="77"/>
              <a:cs typeface="Andalus" panose="02020603050405020304" pitchFamily="18" charset="-78"/>
            </a:endParaRPr>
          </a:p>
          <a:p>
            <a:pPr marL="0" indent="0" algn="l" defTabSz="914400" eaLnBrk="1" latinLnBrk="0" hangingPunct="1">
              <a:lnSpc>
                <a:spcPct val="150000"/>
              </a:lnSpc>
              <a:spcBef>
                <a:spcPts val="1000"/>
              </a:spcBef>
              <a:buNone/>
            </a:pPr>
            <a:r>
              <a:rPr lang="en-AU" sz="1600" b="1" dirty="0">
                <a:solidFill>
                  <a:schemeClr val="accent4">
                    <a:lumMod val="75000"/>
                  </a:schemeClr>
                </a:solidFill>
                <a:latin typeface="Chalkboard" panose="03050602040202020205" pitchFamily="66" charset="77"/>
                <a:cs typeface="Andalus" panose="02020603050405020304" pitchFamily="18" charset="-78"/>
              </a:rPr>
              <a:t> "I have been given in place of the Torah the seven </a:t>
            </a:r>
            <a:r>
              <a:rPr lang="en-AU" sz="1600" b="1" dirty="0" err="1">
                <a:solidFill>
                  <a:schemeClr val="accent4">
                    <a:lumMod val="75000"/>
                  </a:schemeClr>
                </a:solidFill>
                <a:latin typeface="Chalkboard" panose="03050602040202020205" pitchFamily="66" charset="77"/>
                <a:cs typeface="Andalus" panose="02020603050405020304" pitchFamily="18" charset="-78"/>
              </a:rPr>
              <a:t>tiwaal</a:t>
            </a:r>
            <a:r>
              <a:rPr lang="en-AU" sz="1600" b="1" dirty="0">
                <a:solidFill>
                  <a:schemeClr val="accent4">
                    <a:lumMod val="75000"/>
                  </a:schemeClr>
                </a:solidFill>
                <a:latin typeface="Chalkboard" panose="03050602040202020205" pitchFamily="66" charset="77"/>
                <a:cs typeface="Andalus" panose="02020603050405020304" pitchFamily="18" charset="-78"/>
              </a:rPr>
              <a:t>, and I have been given in place of the Psalms the </a:t>
            </a:r>
            <a:r>
              <a:rPr lang="en-AU" sz="1600" b="1" dirty="0" err="1">
                <a:solidFill>
                  <a:schemeClr val="accent4">
                    <a:lumMod val="75000"/>
                  </a:schemeClr>
                </a:solidFill>
                <a:latin typeface="Chalkboard" panose="03050602040202020205" pitchFamily="66" charset="77"/>
                <a:cs typeface="Andalus" panose="02020603050405020304" pitchFamily="18" charset="-78"/>
              </a:rPr>
              <a:t>mi’een</a:t>
            </a:r>
            <a:r>
              <a:rPr lang="en-AU" sz="1600" b="1" dirty="0">
                <a:solidFill>
                  <a:schemeClr val="accent4">
                    <a:lumMod val="75000"/>
                  </a:schemeClr>
                </a:solidFill>
                <a:latin typeface="Chalkboard" panose="03050602040202020205" pitchFamily="66" charset="77"/>
                <a:cs typeface="Andalus" panose="02020603050405020304" pitchFamily="18" charset="-78"/>
              </a:rPr>
              <a:t>, and I have been given in place of the Gospel the </a:t>
            </a:r>
            <a:r>
              <a:rPr lang="en-AU" sz="1600" b="1" dirty="0" err="1">
                <a:solidFill>
                  <a:schemeClr val="accent4">
                    <a:lumMod val="75000"/>
                  </a:schemeClr>
                </a:solidFill>
                <a:latin typeface="Chalkboard" panose="03050602040202020205" pitchFamily="66" charset="77"/>
                <a:cs typeface="Andalus" panose="02020603050405020304" pitchFamily="18" charset="-78"/>
              </a:rPr>
              <a:t>mathani</a:t>
            </a:r>
            <a:r>
              <a:rPr lang="en-AU" sz="1600" b="1" dirty="0">
                <a:solidFill>
                  <a:schemeClr val="accent4">
                    <a:lumMod val="75000"/>
                  </a:schemeClr>
                </a:solidFill>
                <a:latin typeface="Chalkboard" panose="03050602040202020205" pitchFamily="66" charset="77"/>
                <a:cs typeface="Andalus" panose="02020603050405020304" pitchFamily="18" charset="-78"/>
              </a:rPr>
              <a:t>, and I was honoured over the others with the </a:t>
            </a:r>
            <a:r>
              <a:rPr lang="en-AU" sz="1600" b="1" dirty="0" err="1">
                <a:solidFill>
                  <a:schemeClr val="accent4">
                    <a:lumMod val="75000"/>
                  </a:schemeClr>
                </a:solidFill>
                <a:latin typeface="Chalkboard" panose="03050602040202020205" pitchFamily="66" charset="77"/>
                <a:cs typeface="Andalus" panose="02020603050405020304" pitchFamily="18" charset="-78"/>
              </a:rPr>
              <a:t>mufasal</a:t>
            </a:r>
            <a:r>
              <a:rPr lang="en-AU" sz="1600" b="1" dirty="0">
                <a:solidFill>
                  <a:schemeClr val="accent4">
                    <a:lumMod val="75000"/>
                  </a:schemeClr>
                </a:solidFill>
                <a:latin typeface="Chalkboard" panose="03050602040202020205" pitchFamily="66" charset="77"/>
                <a:cs typeface="Andalus" panose="02020603050405020304" pitchFamily="18" charset="-78"/>
              </a:rPr>
              <a:t>.”</a:t>
            </a:r>
          </a:p>
          <a:p>
            <a:pPr marL="0" indent="0" algn="l" defTabSz="914400" eaLnBrk="1" latinLnBrk="0" hangingPunct="1">
              <a:lnSpc>
                <a:spcPct val="150000"/>
              </a:lnSpc>
              <a:spcBef>
                <a:spcPts val="1000"/>
              </a:spcBef>
              <a:buNone/>
            </a:pPr>
            <a:r>
              <a:rPr lang="en-AU" sz="1600" b="1" dirty="0">
                <a:solidFill>
                  <a:srgbClr val="C00000"/>
                </a:solidFill>
                <a:latin typeface="Chalkboard" panose="03050602040202020205" pitchFamily="66" charset="77"/>
                <a:cs typeface="Andalus" panose="02020603050405020304" pitchFamily="18" charset="-78"/>
              </a:rPr>
              <a:t>1.The </a:t>
            </a:r>
            <a:r>
              <a:rPr lang="en-AU" sz="1600" b="1" dirty="0" err="1">
                <a:solidFill>
                  <a:srgbClr val="C00000"/>
                </a:solidFill>
                <a:latin typeface="Chalkboard" panose="03050602040202020205" pitchFamily="66" charset="77"/>
                <a:cs typeface="Andalus" panose="02020603050405020304" pitchFamily="18" charset="-78"/>
              </a:rPr>
              <a:t>tiwal</a:t>
            </a:r>
            <a:r>
              <a:rPr lang="en-AU" sz="1600" b="1" dirty="0">
                <a:solidFill>
                  <a:srgbClr val="C00000"/>
                </a:solidFill>
                <a:latin typeface="Chalkboard" panose="03050602040202020205" pitchFamily="66" charset="77"/>
                <a:cs typeface="Andalus" panose="02020603050405020304" pitchFamily="18" charset="-78"/>
              </a:rPr>
              <a:t> surahs</a:t>
            </a:r>
            <a:r>
              <a:rPr lang="en-AU" sz="1600" b="1" dirty="0">
                <a:solidFill>
                  <a:srgbClr val="C00000"/>
                </a:solidFill>
                <a:latin typeface="Chalkboard" panose="03050602040202020205" pitchFamily="66" charset="77"/>
                <a:cs typeface="+mn-cs"/>
              </a:rPr>
              <a:t>:</a:t>
            </a:r>
            <a:r>
              <a:rPr lang="ar" sz="1600" b="1" i="0" dirty="0">
                <a:solidFill>
                  <a:srgbClr val="000000"/>
                </a:solidFill>
                <a:effectLst/>
                <a:latin typeface="Chalkboard" panose="03050602040202020205" pitchFamily="66" charset="77"/>
                <a:cs typeface="+mn-cs"/>
              </a:rPr>
              <a:t> الطوال. </a:t>
            </a:r>
            <a:r>
              <a:rPr lang="en-AU" sz="1600" b="1" dirty="0">
                <a:latin typeface="Chalkboard" panose="03050602040202020205" pitchFamily="66" charset="77"/>
                <a:cs typeface="Andalus" panose="02020603050405020304" pitchFamily="18" charset="-78"/>
              </a:rPr>
              <a:t>(long) surahs, they are the longest surahs in the Quran. The first 7 surahs after the </a:t>
            </a:r>
            <a:r>
              <a:rPr lang="en-AU" sz="1600" b="1" dirty="0" err="1">
                <a:latin typeface="Chalkboard" panose="03050602040202020205" pitchFamily="66" charset="77"/>
                <a:cs typeface="Andalus" panose="02020603050405020304" pitchFamily="18" charset="-78"/>
              </a:rPr>
              <a:t>Fatihah</a:t>
            </a:r>
            <a:r>
              <a:rPr lang="en-AU" sz="1600" b="1" dirty="0">
                <a:latin typeface="Chalkboard" panose="03050602040202020205" pitchFamily="66" charset="77"/>
                <a:cs typeface="Andalus" panose="02020603050405020304" pitchFamily="18" charset="-78"/>
              </a:rPr>
              <a:t>, some have added at-</a:t>
            </a:r>
            <a:r>
              <a:rPr lang="en-AU" sz="1600" b="1" dirty="0" err="1">
                <a:latin typeface="Chalkboard" panose="03050602040202020205" pitchFamily="66" charset="77"/>
                <a:cs typeface="Andalus" panose="02020603050405020304" pitchFamily="18" charset="-78"/>
              </a:rPr>
              <a:t>Tawbah</a:t>
            </a:r>
            <a:r>
              <a:rPr lang="en-AU" sz="1600" b="1" dirty="0">
                <a:latin typeface="Chalkboard" panose="03050602040202020205" pitchFamily="66" charset="77"/>
                <a:cs typeface="Andalus" panose="02020603050405020304" pitchFamily="18" charset="-78"/>
              </a:rPr>
              <a:t> as included in the </a:t>
            </a:r>
            <a:r>
              <a:rPr lang="en-AU" sz="1600" b="1" dirty="0" err="1">
                <a:latin typeface="Chalkboard" panose="03050602040202020205" pitchFamily="66" charset="77"/>
                <a:cs typeface="Andalus" panose="02020603050405020304" pitchFamily="18" charset="-78"/>
              </a:rPr>
              <a:t>tiwaal</a:t>
            </a:r>
            <a:r>
              <a:rPr lang="en-AU" sz="1600" b="1" dirty="0">
                <a:latin typeface="Chalkboard" panose="03050602040202020205" pitchFamily="66" charset="77"/>
                <a:cs typeface="Andalus" panose="02020603050405020304" pitchFamily="18" charset="-78"/>
              </a:rPr>
              <a:t> since there is no basmalah that separates it from Surah al-Anfal. </a:t>
            </a:r>
          </a:p>
          <a:p>
            <a:pPr marL="0" indent="0" algn="l" defTabSz="914400" eaLnBrk="1" latinLnBrk="0" hangingPunct="1">
              <a:lnSpc>
                <a:spcPct val="150000"/>
              </a:lnSpc>
              <a:spcBef>
                <a:spcPts val="1000"/>
              </a:spcBef>
              <a:buNone/>
            </a:pPr>
            <a:r>
              <a:rPr lang="en-AU" sz="1600" b="1" dirty="0">
                <a:solidFill>
                  <a:srgbClr val="C00000"/>
                </a:solidFill>
                <a:latin typeface="Chalkboard" panose="03050602040202020205" pitchFamily="66" charset="77"/>
                <a:cs typeface="Andalus" panose="02020603050405020304" pitchFamily="18" charset="-78"/>
              </a:rPr>
              <a:t>2. The </a:t>
            </a:r>
            <a:r>
              <a:rPr lang="en-AU" sz="1600" b="1" dirty="0" err="1">
                <a:solidFill>
                  <a:srgbClr val="C00000"/>
                </a:solidFill>
                <a:latin typeface="Chalkboard" panose="03050602040202020205" pitchFamily="66" charset="77"/>
                <a:cs typeface="Andalus" panose="02020603050405020304" pitchFamily="18" charset="-78"/>
              </a:rPr>
              <a:t>mi’een</a:t>
            </a:r>
            <a:r>
              <a:rPr lang="en-AU" sz="1600" b="1" dirty="0">
                <a:solidFill>
                  <a:srgbClr val="C00000"/>
                </a:solidFill>
                <a:latin typeface="Chalkboard" panose="03050602040202020205" pitchFamily="66" charset="77"/>
                <a:cs typeface="Andalus" panose="02020603050405020304" pitchFamily="18" charset="-78"/>
              </a:rPr>
              <a:t> (hundred):</a:t>
            </a:r>
            <a:r>
              <a:rPr lang="ar" sz="1600" b="1" i="0" dirty="0">
                <a:solidFill>
                  <a:srgbClr val="000000"/>
                </a:solidFill>
                <a:effectLst/>
                <a:latin typeface="Chalkboard" panose="03050602040202020205" pitchFamily="66" charset="77"/>
                <a:cs typeface="+mn-cs"/>
              </a:rPr>
              <a:t>المئين</a:t>
            </a:r>
            <a:r>
              <a:rPr lang="en-AU" sz="1600" b="1" i="0" dirty="0">
                <a:solidFill>
                  <a:srgbClr val="000000"/>
                </a:solidFill>
                <a:effectLst/>
                <a:latin typeface="Chalkboard" panose="03050602040202020205" pitchFamily="66" charset="77"/>
                <a:cs typeface="+mn-cs"/>
              </a:rPr>
              <a:t> </a:t>
            </a:r>
            <a:r>
              <a:rPr lang="en-AU" sz="1600" b="1" i="0" dirty="0">
                <a:solidFill>
                  <a:srgbClr val="000000"/>
                </a:solidFill>
                <a:effectLst/>
                <a:latin typeface="Chalkboard" panose="03050602040202020205" pitchFamily="66" charset="77"/>
                <a:cs typeface="Andalus" panose="02020603050405020304" pitchFamily="18" charset="-78"/>
              </a:rPr>
              <a:t>  </a:t>
            </a:r>
            <a:r>
              <a:rPr lang="en-AU" sz="1600" b="1" dirty="0">
                <a:latin typeface="Chalkboard" panose="03050602040202020205" pitchFamily="66" charset="77"/>
                <a:cs typeface="Andalus" panose="02020603050405020304" pitchFamily="18" charset="-78"/>
              </a:rPr>
              <a:t>These are the surahs that have over or around a hundred verses, hence their name.</a:t>
            </a:r>
          </a:p>
          <a:p>
            <a:pPr marL="0" indent="0">
              <a:buNone/>
            </a:pPr>
            <a:r>
              <a:rPr lang="en-AU" sz="1600" b="1" dirty="0">
                <a:solidFill>
                  <a:srgbClr val="C00000"/>
                </a:solidFill>
                <a:latin typeface="Chalkboard" panose="03050602040202020205" pitchFamily="66" charset="77"/>
                <a:cs typeface="Andalus" panose="02020603050405020304" pitchFamily="18" charset="-78"/>
              </a:rPr>
              <a:t>3.The </a:t>
            </a:r>
            <a:r>
              <a:rPr lang="en-AU" sz="1600" b="1" dirty="0" err="1">
                <a:solidFill>
                  <a:srgbClr val="C00000"/>
                </a:solidFill>
                <a:latin typeface="Chalkboard" panose="03050602040202020205" pitchFamily="66" charset="77"/>
                <a:cs typeface="Andalus" panose="02020603050405020304" pitchFamily="18" charset="-78"/>
              </a:rPr>
              <a:t>mathani</a:t>
            </a:r>
            <a:r>
              <a:rPr lang="en-AU" sz="1600" b="1" dirty="0">
                <a:latin typeface="Chalkboard" panose="03050602040202020205" pitchFamily="66" charset="77"/>
                <a:cs typeface="Andalus" panose="02020603050405020304" pitchFamily="18" charset="-78"/>
              </a:rPr>
              <a:t> (oft-recited) </a:t>
            </a:r>
            <a:r>
              <a:rPr lang="en-AU" sz="1600" b="1" dirty="0">
                <a:solidFill>
                  <a:srgbClr val="C00000"/>
                </a:solidFill>
                <a:latin typeface="Chalkboard" panose="03050602040202020205" pitchFamily="66" charset="77"/>
                <a:cs typeface="+mn-cs"/>
              </a:rPr>
              <a:t>:  </a:t>
            </a:r>
            <a:r>
              <a:rPr lang="ar" sz="1600" b="1" i="0" dirty="0">
                <a:solidFill>
                  <a:srgbClr val="000000"/>
                </a:solidFill>
                <a:effectLst/>
                <a:latin typeface="Chalkboard" panose="03050602040202020205" pitchFamily="66" charset="77"/>
                <a:cs typeface="+mn-cs"/>
              </a:rPr>
              <a:t>المثاني</a:t>
            </a:r>
            <a:r>
              <a:rPr lang="en-AU" sz="1600" b="1" i="0" dirty="0">
                <a:solidFill>
                  <a:srgbClr val="000000"/>
                </a:solidFill>
                <a:effectLst/>
                <a:latin typeface="Chalkboard" panose="03050602040202020205" pitchFamily="66" charset="77"/>
                <a:cs typeface="+mn-cs"/>
              </a:rPr>
              <a:t> </a:t>
            </a:r>
            <a:r>
              <a:rPr lang="ar" sz="1600" b="1" i="0" dirty="0">
                <a:solidFill>
                  <a:srgbClr val="000000"/>
                </a:solidFill>
                <a:effectLst/>
                <a:latin typeface="Chalkboard" panose="03050602040202020205" pitchFamily="66" charset="77"/>
                <a:cs typeface="+mn-cs"/>
              </a:rPr>
              <a:t> </a:t>
            </a:r>
            <a:r>
              <a:rPr lang="en-AU" sz="1600" b="1" dirty="0">
                <a:solidFill>
                  <a:srgbClr val="000000"/>
                </a:solidFill>
                <a:latin typeface="Chalkboard" panose="03050602040202020205" pitchFamily="66" charset="77"/>
                <a:cs typeface="+mn-cs"/>
              </a:rPr>
              <a:t> </a:t>
            </a:r>
            <a:r>
              <a:rPr lang="en-AU" sz="1600" b="1" dirty="0">
                <a:solidFill>
                  <a:srgbClr val="000000"/>
                </a:solidFill>
                <a:latin typeface="Chalkboard" panose="03050602040202020205" pitchFamily="66" charset="77"/>
                <a:cs typeface="Andalus" panose="02020603050405020304" pitchFamily="18" charset="-78"/>
              </a:rPr>
              <a:t> </a:t>
            </a:r>
            <a:r>
              <a:rPr lang="en-AU" sz="1600" b="1" dirty="0">
                <a:latin typeface="Chalkboard" panose="03050602040202020205" pitchFamily="66" charset="77"/>
                <a:cs typeface="Andalus" panose="02020603050405020304" pitchFamily="18" charset="-78"/>
              </a:rPr>
              <a:t>These surahs are the oft-repeated ones, its recited in prayers more often than the longer ones. Occur after the </a:t>
            </a:r>
            <a:r>
              <a:rPr lang="en-AU" sz="1600" b="1" dirty="0" err="1">
                <a:latin typeface="Chalkboard" panose="03050602040202020205" pitchFamily="66" charset="77"/>
                <a:cs typeface="Andalus" panose="02020603050405020304" pitchFamily="18" charset="-78"/>
              </a:rPr>
              <a:t>mi’een</a:t>
            </a:r>
            <a:r>
              <a:rPr lang="en-AU" sz="1600" b="1" dirty="0">
                <a:latin typeface="Chalkboard" panose="03050602040202020205" pitchFamily="66" charset="77"/>
                <a:cs typeface="Andalus" panose="02020603050405020304" pitchFamily="18" charset="-78"/>
              </a:rPr>
              <a:t>.</a:t>
            </a:r>
          </a:p>
          <a:p>
            <a:pPr marL="0" indent="0" algn="l" defTabSz="914400" eaLnBrk="1" latinLnBrk="0" hangingPunct="1">
              <a:lnSpc>
                <a:spcPct val="150000"/>
              </a:lnSpc>
              <a:spcBef>
                <a:spcPts val="600"/>
              </a:spcBef>
              <a:buNone/>
            </a:pPr>
            <a:r>
              <a:rPr lang="en-AU" sz="1600" b="1" dirty="0">
                <a:solidFill>
                  <a:srgbClr val="C00000"/>
                </a:solidFill>
                <a:latin typeface="Chalkboard" panose="03050602040202020205" pitchFamily="66" charset="77"/>
                <a:cs typeface="Andalus" panose="02020603050405020304" pitchFamily="18" charset="-78"/>
              </a:rPr>
              <a:t>4.The </a:t>
            </a:r>
            <a:r>
              <a:rPr lang="en-AU" sz="1600" b="1" dirty="0" err="1">
                <a:solidFill>
                  <a:srgbClr val="C00000"/>
                </a:solidFill>
                <a:latin typeface="Chalkboard" panose="03050602040202020205" pitchFamily="66" charset="77"/>
                <a:cs typeface="Andalus" panose="02020603050405020304" pitchFamily="18" charset="-78"/>
              </a:rPr>
              <a:t>mufasal</a:t>
            </a:r>
            <a:r>
              <a:rPr lang="en-AU" sz="1600" b="1" dirty="0">
                <a:solidFill>
                  <a:srgbClr val="C00000"/>
                </a:solidFill>
                <a:latin typeface="Chalkboard" panose="03050602040202020205" pitchFamily="66" charset="77"/>
                <a:cs typeface="Andalus" panose="02020603050405020304" pitchFamily="18" charset="-78"/>
              </a:rPr>
              <a:t> </a:t>
            </a:r>
            <a:r>
              <a:rPr lang="en-AU" sz="1600" b="1" dirty="0">
                <a:latin typeface="Chalkboard" panose="03050602040202020205" pitchFamily="66" charset="77"/>
                <a:cs typeface="Andalus" panose="02020603050405020304" pitchFamily="18" charset="-78"/>
              </a:rPr>
              <a:t>(disjointed) </a:t>
            </a:r>
            <a:r>
              <a:rPr lang="en-AU" sz="1600" b="1" dirty="0">
                <a:solidFill>
                  <a:srgbClr val="C00000"/>
                </a:solidFill>
                <a:latin typeface="Chalkboard" panose="03050602040202020205" pitchFamily="66" charset="77"/>
                <a:cs typeface="Andalus" panose="02020603050405020304" pitchFamily="18" charset="-78"/>
              </a:rPr>
              <a:t>: </a:t>
            </a:r>
            <a:r>
              <a:rPr lang="ar" sz="1600" b="1" i="0" dirty="0">
                <a:solidFill>
                  <a:srgbClr val="000000"/>
                </a:solidFill>
                <a:effectLst/>
                <a:latin typeface="Chalkboard" panose="03050602040202020205" pitchFamily="66" charset="77"/>
                <a:cs typeface="Andalus" panose="02020603050405020304" pitchFamily="18" charset="-78"/>
              </a:rPr>
              <a:t> </a:t>
            </a:r>
            <a:r>
              <a:rPr lang="ar" sz="1600" b="1" i="0" dirty="0">
                <a:solidFill>
                  <a:srgbClr val="000000"/>
                </a:solidFill>
                <a:effectLst/>
                <a:latin typeface="Chalkboard" panose="03050602040202020205" pitchFamily="66" charset="77"/>
                <a:cs typeface="+mn-cs"/>
              </a:rPr>
              <a:t>المفصل </a:t>
            </a:r>
            <a:r>
              <a:rPr lang="en-AU" sz="1600" b="1" i="0" dirty="0">
                <a:solidFill>
                  <a:srgbClr val="C00000"/>
                </a:solidFill>
                <a:effectLst/>
                <a:latin typeface="Chalkboard" panose="03050602040202020205" pitchFamily="66" charset="77"/>
                <a:cs typeface="+mn-cs"/>
              </a:rPr>
              <a:t> </a:t>
            </a:r>
            <a:r>
              <a:rPr lang="en-AU" sz="1600" b="1" dirty="0">
                <a:solidFill>
                  <a:srgbClr val="C00000"/>
                </a:solidFill>
                <a:latin typeface="Chalkboard" panose="03050602040202020205" pitchFamily="66" charset="77"/>
                <a:cs typeface="+mn-cs"/>
              </a:rPr>
              <a:t> </a:t>
            </a:r>
            <a:r>
              <a:rPr lang="en-AU" sz="1600" b="1" dirty="0">
                <a:latin typeface="Chalkboard" panose="03050602040202020205" pitchFamily="66" charset="77"/>
                <a:cs typeface="Andalus" panose="02020603050405020304" pitchFamily="18" charset="-78"/>
              </a:rPr>
              <a:t>These surahs are called disjointed or broken because of the frequent occurrence of the basmalah. They start from Qaaf (or, according to another opinion, al-</a:t>
            </a:r>
            <a:r>
              <a:rPr lang="en-AU" sz="1600" b="1" dirty="0" err="1">
                <a:latin typeface="Chalkboard" panose="03050602040202020205" pitchFamily="66" charset="77"/>
                <a:cs typeface="Andalus" panose="02020603050405020304" pitchFamily="18" charset="-78"/>
              </a:rPr>
              <a:t>Hujuraat</a:t>
            </a:r>
            <a:r>
              <a:rPr lang="en-AU" sz="1600" b="1" dirty="0">
                <a:latin typeface="Chalkboard" panose="03050602040202020205" pitchFamily="66" charset="77"/>
                <a:cs typeface="Andalus" panose="02020603050405020304" pitchFamily="18" charset="-78"/>
              </a:rPr>
              <a:t>) and finish with an-Naas.</a:t>
            </a:r>
          </a:p>
          <a:p>
            <a:pPr>
              <a:spcBef>
                <a:spcPts val="600"/>
              </a:spcBef>
            </a:pPr>
            <a:r>
              <a:rPr lang="en-AU" sz="1800" b="1" dirty="0">
                <a:solidFill>
                  <a:schemeClr val="accent6">
                    <a:lumMod val="75000"/>
                  </a:schemeClr>
                </a:solidFill>
                <a:effectLst/>
                <a:highlight>
                  <a:srgbClr val="56AECA"/>
                </a:highlight>
                <a:latin typeface="Chalkboard" panose="03050602040202020205" pitchFamily="66" charset="77"/>
                <a:cs typeface="Andalus" panose="02020603050405020304" pitchFamily="18" charset="-78"/>
              </a:rPr>
              <a:t>The longest verse </a:t>
            </a:r>
            <a:r>
              <a:rPr lang="en-AU" sz="1800" b="1" dirty="0">
                <a:solidFill>
                  <a:schemeClr val="accent6">
                    <a:lumMod val="75000"/>
                  </a:schemeClr>
                </a:solidFill>
                <a:effectLst/>
                <a:latin typeface="Chalkboard" panose="03050602040202020205" pitchFamily="66" charset="77"/>
                <a:cs typeface="Andalus" panose="02020603050405020304" pitchFamily="18" charset="-78"/>
              </a:rPr>
              <a:t>is the verse of debt, Surah al-Baqarah.(2:282), </a:t>
            </a:r>
            <a:r>
              <a:rPr lang="en-AU" sz="1800" b="1" dirty="0">
                <a:solidFill>
                  <a:schemeClr val="accent1">
                    <a:lumMod val="75000"/>
                  </a:schemeClr>
                </a:solidFill>
                <a:effectLst/>
                <a:latin typeface="Chalkboard" panose="03050602040202020205" pitchFamily="66" charset="77"/>
                <a:cs typeface="Andalus" panose="02020603050405020304" pitchFamily="18" charset="-78"/>
              </a:rPr>
              <a:t>longest surah is Surah al-Baqarah.</a:t>
            </a:r>
            <a:endParaRPr lang="en-AU" sz="1600" b="1" dirty="0">
              <a:solidFill>
                <a:schemeClr val="accent1">
                  <a:lumMod val="75000"/>
                </a:schemeClr>
              </a:solidFill>
              <a:effectLst/>
              <a:latin typeface="Chalkboard" panose="03050602040202020205" pitchFamily="66" charset="77"/>
              <a:cs typeface="Andalus" panose="02020603050405020304" pitchFamily="18" charset="-78"/>
            </a:endParaRPr>
          </a:p>
          <a:p>
            <a:pPr>
              <a:spcBef>
                <a:spcPts val="600"/>
              </a:spcBef>
            </a:pPr>
            <a:r>
              <a:rPr lang="en-AU" sz="1800" b="1" dirty="0">
                <a:solidFill>
                  <a:schemeClr val="accent2">
                    <a:lumMod val="75000"/>
                  </a:schemeClr>
                </a:solidFill>
                <a:highlight>
                  <a:srgbClr val="56AECA"/>
                </a:highlight>
                <a:latin typeface="Chalkboard" panose="03050602040202020205" pitchFamily="66" charset="77"/>
                <a:cs typeface="Andalus" panose="02020603050405020304" pitchFamily="18" charset="-78"/>
              </a:rPr>
              <a:t>Shortest verse</a:t>
            </a:r>
            <a:r>
              <a:rPr lang="en-AU" sz="1200" dirty="0">
                <a:highlight>
                  <a:srgbClr val="56AECA"/>
                </a:highlight>
              </a:rPr>
              <a:t> </a:t>
            </a:r>
            <a:r>
              <a:rPr lang="en-AU" sz="1600" b="1" dirty="0">
                <a:solidFill>
                  <a:schemeClr val="accent2">
                    <a:lumMod val="75000"/>
                  </a:schemeClr>
                </a:solidFill>
                <a:latin typeface="Chalkboard" panose="03050602040202020205" pitchFamily="66" charset="77"/>
              </a:rPr>
              <a:t>is 93:1, wad-</a:t>
            </a:r>
            <a:r>
              <a:rPr lang="en-AU" sz="1600" b="1" dirty="0" err="1">
                <a:solidFill>
                  <a:schemeClr val="accent2">
                    <a:lumMod val="75000"/>
                  </a:schemeClr>
                </a:solidFill>
                <a:latin typeface="Chalkboard" panose="03050602040202020205" pitchFamily="66" charset="77"/>
              </a:rPr>
              <a:t>duha</a:t>
            </a:r>
            <a:r>
              <a:rPr lang="en-AU" sz="1600" b="1" dirty="0">
                <a:solidFill>
                  <a:schemeClr val="accent2">
                    <a:lumMod val="75000"/>
                  </a:schemeClr>
                </a:solidFill>
                <a:latin typeface="Chalkboard" panose="03050602040202020205" pitchFamily="66" charset="77"/>
              </a:rPr>
              <a:t> and '</a:t>
            </a:r>
            <a:r>
              <a:rPr lang="en-AU" sz="1600" b="1" dirty="0" err="1">
                <a:solidFill>
                  <a:schemeClr val="accent2">
                    <a:lumMod val="75000"/>
                  </a:schemeClr>
                </a:solidFill>
                <a:latin typeface="Chalkboard" panose="03050602040202020205" pitchFamily="66" charset="77"/>
              </a:rPr>
              <a:t>Wa</a:t>
            </a:r>
            <a:r>
              <a:rPr lang="en-AU" sz="1600" b="1" dirty="0">
                <a:solidFill>
                  <a:schemeClr val="accent2">
                    <a:lumMod val="75000"/>
                  </a:schemeClr>
                </a:solidFill>
                <a:latin typeface="Chalkboard" panose="03050602040202020205" pitchFamily="66" charset="77"/>
              </a:rPr>
              <a:t> al-</a:t>
            </a:r>
            <a:r>
              <a:rPr lang="en-AU" sz="1600" b="1" dirty="0" err="1">
                <a:solidFill>
                  <a:schemeClr val="accent2">
                    <a:lumMod val="75000"/>
                  </a:schemeClr>
                </a:solidFill>
                <a:latin typeface="Chalkboard" panose="03050602040202020205" pitchFamily="66" charset="77"/>
              </a:rPr>
              <a:t>fajr</a:t>
            </a:r>
            <a:r>
              <a:rPr lang="en-AU" sz="1600" b="1" dirty="0">
                <a:solidFill>
                  <a:schemeClr val="accent2">
                    <a:lumMod val="75000"/>
                  </a:schemeClr>
                </a:solidFill>
                <a:latin typeface="Chalkboard" panose="03050602040202020205" pitchFamily="66" charset="77"/>
              </a:rPr>
              <a:t>'.Both consist of six letters in writing, but only five in pronunciation</a:t>
            </a:r>
            <a:r>
              <a:rPr lang="en-AU" sz="1600" b="1" i="0" dirty="0">
                <a:solidFill>
                  <a:srgbClr val="000000"/>
                </a:solidFill>
                <a:effectLst/>
                <a:latin typeface="Chalkboard" panose="03050602040202020205" pitchFamily="66" charset="77"/>
                <a:cs typeface="Andalus" panose="02020603050405020304" pitchFamily="18" charset="-78"/>
              </a:rPr>
              <a:t/>
            </a:r>
            <a:br>
              <a:rPr lang="en-AU" sz="1600" b="1" i="0" dirty="0">
                <a:solidFill>
                  <a:srgbClr val="000000"/>
                </a:solidFill>
                <a:effectLst/>
                <a:latin typeface="Chalkboard" panose="03050602040202020205" pitchFamily="66" charset="77"/>
                <a:cs typeface="Andalus" panose="02020603050405020304" pitchFamily="18" charset="-78"/>
              </a:rPr>
            </a:br>
            <a:endParaRPr lang="en-AU" sz="1600" b="1" dirty="0">
              <a:effectLst/>
              <a:latin typeface="Chalkboard" panose="03050602040202020205" pitchFamily="66" charset="77"/>
              <a:cs typeface="Andalus" panose="02020603050405020304" pitchFamily="18" charset="-78"/>
            </a:endParaRPr>
          </a:p>
          <a:p>
            <a:pPr marL="0" indent="0" algn="l" defTabSz="914400" eaLnBrk="1" latinLnBrk="0" hangingPunct="1">
              <a:lnSpc>
                <a:spcPct val="150000"/>
              </a:lnSpc>
              <a:spcBef>
                <a:spcPts val="1000"/>
              </a:spcBef>
              <a:buNone/>
            </a:pPr>
            <a:endParaRPr lang="ar-SA" sz="1600" b="1" dirty="0">
              <a:latin typeface="Chalkboard" panose="03050602040202020205" pitchFamily="66" charset="77"/>
              <a:cs typeface="Andalus" panose="02020603050405020304" pitchFamily="18" charset="-78"/>
            </a:endParaRPr>
          </a:p>
        </p:txBody>
      </p:sp>
      <p:sp>
        <p:nvSpPr>
          <p:cNvPr id="4" name="Slide Number Placeholder 3">
            <a:extLst>
              <a:ext uri="{FF2B5EF4-FFF2-40B4-BE49-F238E27FC236}">
                <a16:creationId xmlns:a16="http://schemas.microsoft.com/office/drawing/2014/main" xmlns="" id="{55F00389-048D-0A5B-9E7A-4537CDB05244}"/>
              </a:ext>
            </a:extLst>
          </p:cNvPr>
          <p:cNvSpPr>
            <a:spLocks noGrp="1"/>
          </p:cNvSpPr>
          <p:nvPr>
            <p:ph type="sldNum" sz="quarter" idx="12"/>
          </p:nvPr>
        </p:nvSpPr>
        <p:spPr/>
        <p:txBody>
          <a:bodyPr/>
          <a:lstStyle/>
          <a:p>
            <a:fld id="{C8784B88-F3D9-6A4F-9660-1A0A1E561ED7}" type="slidenum">
              <a:rPr lang="en-US" smtClean="0"/>
              <a:t>143</a:t>
            </a:fld>
            <a:endParaRPr lang="en-US"/>
          </a:p>
        </p:txBody>
      </p:sp>
    </p:spTree>
    <p:extLst>
      <p:ext uri="{BB962C8B-B14F-4D97-AF65-F5344CB8AC3E}">
        <p14:creationId xmlns:p14="http://schemas.microsoft.com/office/powerpoint/2010/main" val="18179268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6AB8E3-E5A2-0D3A-6AE4-C0E0AC8AC739}"/>
              </a:ext>
            </a:extLst>
          </p:cNvPr>
          <p:cNvSpPr>
            <a:spLocks noGrp="1"/>
          </p:cNvSpPr>
          <p:nvPr>
            <p:ph type="title"/>
          </p:nvPr>
        </p:nvSpPr>
        <p:spPr>
          <a:xfrm>
            <a:off x="3091457" y="286172"/>
            <a:ext cx="5676338" cy="693803"/>
          </a:xfrm>
          <a:solidFill>
            <a:srgbClr val="DCD1A4"/>
          </a:solidFill>
          <a:ln>
            <a:solidFill>
              <a:srgbClr val="C00000"/>
            </a:solidFill>
          </a:ln>
        </p:spPr>
        <p:txBody>
          <a:bodyPr>
            <a:normAutofit/>
          </a:bodyPr>
          <a:lstStyle/>
          <a:p>
            <a:r>
              <a:rPr lang="en-AU" sz="4000" dirty="0">
                <a:solidFill>
                  <a:srgbClr val="C00000"/>
                </a:solidFill>
                <a:latin typeface="Monotype Corsiva" panose="03010101010201010101" pitchFamily="66" charset="0"/>
              </a:rPr>
              <a:t>The Beginning of the Surahs</a:t>
            </a:r>
            <a:endParaRPr lang="en-US" sz="4000" dirty="0">
              <a:solidFill>
                <a:srgbClr val="C00000"/>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EBD316A5-DF36-FA3F-B5C0-2CE4AD61A98D}"/>
              </a:ext>
            </a:extLst>
          </p:cNvPr>
          <p:cNvSpPr>
            <a:spLocks noGrp="1"/>
          </p:cNvSpPr>
          <p:nvPr>
            <p:ph idx="1"/>
          </p:nvPr>
        </p:nvSpPr>
        <p:spPr>
          <a:xfrm>
            <a:off x="73540" y="1162538"/>
            <a:ext cx="12044920" cy="5274838"/>
          </a:xfrm>
          <a:noFill/>
          <a:ln>
            <a:solidFill>
              <a:srgbClr val="C00000"/>
            </a:solidFill>
          </a:ln>
        </p:spPr>
        <p:txBody>
          <a:bodyPr>
            <a:noAutofit/>
          </a:bodyPr>
          <a:lstStyle/>
          <a:p>
            <a:pPr marL="0" indent="0">
              <a:buNone/>
            </a:pPr>
            <a:r>
              <a:rPr lang="en-AU" sz="1600" b="1" dirty="0">
                <a:solidFill>
                  <a:srgbClr val="0070C0"/>
                </a:solidFill>
                <a:latin typeface="Chalkboard" panose="03050602040202020205" pitchFamily="66" charset="77"/>
              </a:rPr>
              <a:t>The beginning of the surahs may be divided into ten categories</a:t>
            </a:r>
            <a:r>
              <a:rPr lang="en-AU" sz="1600" b="1" dirty="0">
                <a:latin typeface="Chalkboard" panose="03050602040202020205" pitchFamily="66" charset="77"/>
              </a:rPr>
              <a:t>, all the 114 surahs may be classified</a:t>
            </a:r>
          </a:p>
          <a:p>
            <a:pPr marL="0" indent="0">
              <a:buNone/>
            </a:pPr>
            <a:r>
              <a:rPr lang="en-AU" sz="1600" b="1" dirty="0">
                <a:solidFill>
                  <a:srgbClr val="0070C0"/>
                </a:solidFill>
                <a:latin typeface="Chalkboard" panose="03050602040202020205" pitchFamily="66" charset="77"/>
              </a:rPr>
              <a:t> 1) The Disjointed Letters</a:t>
            </a:r>
            <a:r>
              <a:rPr lang="ar-SA" sz="1600" b="1" dirty="0">
                <a:solidFill>
                  <a:srgbClr val="0070C0"/>
                </a:solidFill>
                <a:latin typeface="Chalkboard" panose="03050602040202020205" pitchFamily="66" charset="77"/>
              </a:rPr>
              <a:t>:</a:t>
            </a:r>
            <a:r>
              <a:rPr lang="en-AU" sz="1600" b="1" dirty="0">
                <a:solidFill>
                  <a:srgbClr val="0070C0"/>
                </a:solidFill>
                <a:latin typeface="Chalkboard" panose="03050602040202020205" pitchFamily="66" charset="77"/>
              </a:rPr>
              <a:t> </a:t>
            </a:r>
            <a:r>
              <a:rPr lang="en-AU" sz="1600" b="1" dirty="0">
                <a:latin typeface="Chalkboard" panose="03050602040202020205" pitchFamily="66" charset="77"/>
              </a:rPr>
              <a:t>(al-</a:t>
            </a:r>
            <a:r>
              <a:rPr lang="en-AU" sz="1600" b="1" dirty="0" err="1">
                <a:latin typeface="Chalkboard" panose="03050602040202020205" pitchFamily="66" charset="77"/>
              </a:rPr>
              <a:t>MuqaUa'tiat</a:t>
            </a:r>
            <a:r>
              <a:rPr lang="en-AU" sz="1600" b="1" dirty="0">
                <a:latin typeface="Chalkboard" panose="03050602040202020205" pitchFamily="66" charset="77"/>
              </a:rPr>
              <a:t>). For example, Alf-</a:t>
            </a:r>
            <a:r>
              <a:rPr lang="en-AU" sz="1600" b="1" dirty="0" err="1">
                <a:latin typeface="Chalkboard" panose="03050602040202020205" pitchFamily="66" charset="77"/>
              </a:rPr>
              <a:t>Laatn</a:t>
            </a:r>
            <a:r>
              <a:rPr lang="en-AU" sz="1600" b="1" dirty="0">
                <a:latin typeface="Chalkboard" panose="03050602040202020205" pitchFamily="66" charset="77"/>
              </a:rPr>
              <a:t>-</a:t>
            </a:r>
            <a:r>
              <a:rPr lang="en-AU" sz="1600" b="1" dirty="0" err="1">
                <a:latin typeface="Chalkboard" panose="03050602040202020205" pitchFamily="66" charset="77"/>
              </a:rPr>
              <a:t>Meem,Yaa</a:t>
            </a:r>
            <a:r>
              <a:rPr lang="en-AU" sz="1600" b="1" dirty="0">
                <a:latin typeface="Chalkboard" panose="03050602040202020205" pitchFamily="66" charset="77"/>
              </a:rPr>
              <a:t>-'Ayn-Saad, etc. These are </a:t>
            </a:r>
            <a:r>
              <a:rPr lang="en-AU" sz="1600" b="1" dirty="0">
                <a:solidFill>
                  <a:schemeClr val="accent4">
                    <a:lumMod val="75000"/>
                  </a:schemeClr>
                </a:solidFill>
                <a:latin typeface="Chalkboard" panose="03050602040202020205" pitchFamily="66" charset="77"/>
              </a:rPr>
              <a:t>29 surahs.</a:t>
            </a:r>
            <a:endParaRPr lang="en-AU" sz="1600" b="1" dirty="0">
              <a:latin typeface="Chalkboard" panose="03050602040202020205" pitchFamily="66" charset="77"/>
            </a:endParaRPr>
          </a:p>
          <a:p>
            <a:pPr marL="0" indent="0">
              <a:buNone/>
            </a:pPr>
            <a:r>
              <a:rPr lang="en-AU" sz="1600" b="1" dirty="0">
                <a:solidFill>
                  <a:schemeClr val="accent1"/>
                </a:solidFill>
                <a:latin typeface="Chalkboard" panose="03050602040202020205" pitchFamily="66" charset="77"/>
              </a:rPr>
              <a:t>2) The Glorification of Allah</a:t>
            </a:r>
            <a:r>
              <a:rPr lang="ar-SA" sz="1600" b="1" dirty="0">
                <a:solidFill>
                  <a:schemeClr val="accent1"/>
                </a:solidFill>
                <a:latin typeface="Chalkboard" panose="03050602040202020205" pitchFamily="66" charset="77"/>
              </a:rPr>
              <a:t>:</a:t>
            </a:r>
            <a:r>
              <a:rPr lang="en-AU" sz="1600" b="1" dirty="0">
                <a:latin typeface="Chalkboard" panose="03050602040202020205" pitchFamily="66" charset="77"/>
              </a:rPr>
              <a:t> </a:t>
            </a:r>
            <a:r>
              <a:rPr lang="en-AU" sz="1600" b="1" dirty="0">
                <a:solidFill>
                  <a:srgbClr val="C00000"/>
                </a:solidFill>
                <a:latin typeface="Chalkboard" panose="03050602040202020205" pitchFamily="66" charset="77"/>
              </a:rPr>
              <a:t>“All Praise is due to Allah..”(1:1), -”Blessed he He in whose Hands is the Dominion”(67:1)</a:t>
            </a:r>
          </a:p>
          <a:p>
            <a:pPr marL="0" indent="0">
              <a:buNone/>
            </a:pPr>
            <a:r>
              <a:rPr lang="en-AU" sz="1600" b="1" dirty="0">
                <a:solidFill>
                  <a:schemeClr val="accent1"/>
                </a:solidFill>
                <a:latin typeface="Chalkboard" panose="03050602040202020205" pitchFamily="66" charset="77"/>
              </a:rPr>
              <a:t>3) A Call</a:t>
            </a:r>
            <a:r>
              <a:rPr lang="ar-SA" sz="1600" b="1" dirty="0">
                <a:solidFill>
                  <a:schemeClr val="accent1"/>
                </a:solidFill>
                <a:latin typeface="Chalkboard" panose="03050602040202020205" pitchFamily="66" charset="77"/>
              </a:rPr>
              <a:t>:</a:t>
            </a:r>
            <a:r>
              <a:rPr lang="en-AU" sz="1600" b="1" dirty="0">
                <a:solidFill>
                  <a:schemeClr val="accent1"/>
                </a:solidFill>
                <a:latin typeface="Chalkboard" panose="03050602040202020205" pitchFamily="66" charset="77"/>
              </a:rPr>
              <a:t> </a:t>
            </a:r>
            <a:r>
              <a:rPr lang="en-AU" sz="1600" b="1" dirty="0">
                <a:solidFill>
                  <a:srgbClr val="C00000"/>
                </a:solidFill>
                <a:latin typeface="Chalkboard" panose="03050602040202020205" pitchFamily="66" charset="77"/>
              </a:rPr>
              <a:t> "O You who Believe”, </a:t>
            </a:r>
            <a:r>
              <a:rPr lang="en-AU" sz="1600" b="1" dirty="0">
                <a:latin typeface="Chalkboard" panose="03050602040202020205" pitchFamily="66" charset="77"/>
              </a:rPr>
              <a:t>"</a:t>
            </a:r>
            <a:r>
              <a:rPr lang="en-AU" sz="1600" b="1" dirty="0">
                <a:solidFill>
                  <a:srgbClr val="C00000"/>
                </a:solidFill>
                <a:latin typeface="Chalkboard" panose="03050602040202020205" pitchFamily="66" charset="77"/>
              </a:rPr>
              <a:t>0 Mankind, "O Prophet</a:t>
            </a:r>
            <a:r>
              <a:rPr lang="en-AU" sz="1600" b="1" dirty="0">
                <a:latin typeface="Chalkboard" panose="03050602040202020205" pitchFamily="66" charset="77"/>
              </a:rPr>
              <a:t>" </a:t>
            </a:r>
            <a:r>
              <a:rPr lang="ar-SA" sz="1600" b="1" dirty="0">
                <a:latin typeface="Chalkboard" panose="03050602040202020205" pitchFamily="66" charset="77"/>
              </a:rPr>
              <a:t>10 </a:t>
            </a:r>
            <a:r>
              <a:rPr lang="en-AU" sz="1600" b="1" dirty="0">
                <a:latin typeface="Chalkboard" panose="03050602040202020205" pitchFamily="66" charset="77"/>
              </a:rPr>
              <a:t>surahs that fit into this category, </a:t>
            </a:r>
            <a:r>
              <a:rPr lang="en-AU" sz="1600" b="1" dirty="0">
                <a:solidFill>
                  <a:schemeClr val="accent4">
                    <a:lumMod val="75000"/>
                  </a:schemeClr>
                </a:solidFill>
                <a:latin typeface="Chalkboard" panose="03050602040202020205" pitchFamily="66" charset="77"/>
              </a:rPr>
              <a:t>5 address Prophet.</a:t>
            </a:r>
          </a:p>
          <a:p>
            <a:pPr marL="0" indent="0">
              <a:buNone/>
            </a:pPr>
            <a:r>
              <a:rPr lang="en-AU" sz="1600" b="1" dirty="0">
                <a:solidFill>
                  <a:schemeClr val="accent1"/>
                </a:solidFill>
                <a:latin typeface="Chalkboard" panose="03050602040202020205" pitchFamily="66" charset="77"/>
              </a:rPr>
              <a:t>4) A Statement of Fact</a:t>
            </a:r>
            <a:r>
              <a:rPr lang="ar-SA" sz="1600" b="1" dirty="0">
                <a:solidFill>
                  <a:schemeClr val="accent1"/>
                </a:solidFill>
                <a:latin typeface="Chalkboard" panose="03050602040202020205" pitchFamily="66" charset="77"/>
              </a:rPr>
              <a:t>:</a:t>
            </a:r>
            <a:r>
              <a:rPr lang="en-AU" sz="1600" b="1" dirty="0">
                <a:latin typeface="Chalkboard" panose="03050602040202020205" pitchFamily="66" charset="77"/>
              </a:rPr>
              <a:t> </a:t>
            </a:r>
            <a:r>
              <a:rPr lang="en-AU" sz="1600" b="1" dirty="0">
                <a:solidFill>
                  <a:srgbClr val="C00000"/>
                </a:solidFill>
                <a:latin typeface="Chalkboard" panose="03050602040202020205" pitchFamily="66" charset="77"/>
              </a:rPr>
              <a:t>“Successful indeed are the Believers" (23:1), “He frowned and turned away" (80:1)</a:t>
            </a:r>
            <a:r>
              <a:rPr lang="en-AU" sz="1600" b="1" dirty="0">
                <a:latin typeface="Chalkboard" panose="03050602040202020205" pitchFamily="66" charset="77"/>
              </a:rPr>
              <a:t> in </a:t>
            </a:r>
            <a:r>
              <a:rPr lang="en-AU" sz="1600" b="1" dirty="0">
                <a:solidFill>
                  <a:schemeClr val="accent4">
                    <a:lumMod val="75000"/>
                  </a:schemeClr>
                </a:solidFill>
                <a:latin typeface="Chalkboard" panose="03050602040202020205" pitchFamily="66" charset="77"/>
              </a:rPr>
              <a:t>23 surahs</a:t>
            </a:r>
          </a:p>
          <a:p>
            <a:pPr marL="0" indent="0">
              <a:buNone/>
            </a:pPr>
            <a:r>
              <a:rPr lang="en-AU" sz="1600" b="1" dirty="0">
                <a:solidFill>
                  <a:schemeClr val="accent1"/>
                </a:solidFill>
                <a:latin typeface="Chalkboard" panose="03050602040202020205" pitchFamily="66" charset="77"/>
              </a:rPr>
              <a:t>5) An Oath</a:t>
            </a:r>
            <a:r>
              <a:rPr lang="ar-SA" sz="1600" b="1" dirty="0">
                <a:solidFill>
                  <a:schemeClr val="accent1"/>
                </a:solidFill>
                <a:latin typeface="Chalkboard" panose="03050602040202020205" pitchFamily="66" charset="77"/>
              </a:rPr>
              <a:t>:</a:t>
            </a:r>
            <a:r>
              <a:rPr lang="en-AU" sz="1600" b="1" dirty="0">
                <a:solidFill>
                  <a:schemeClr val="accent1"/>
                </a:solidFill>
                <a:latin typeface="Chalkboard" panose="03050602040202020205" pitchFamily="66" charset="77"/>
              </a:rPr>
              <a:t> “</a:t>
            </a:r>
            <a:r>
              <a:rPr lang="en-AU" sz="1600" b="1" dirty="0">
                <a:solidFill>
                  <a:srgbClr val="C00000"/>
                </a:solidFill>
                <a:latin typeface="Chalkboard" panose="03050602040202020205" pitchFamily="66" charset="77"/>
              </a:rPr>
              <a:t>By the Time!”, (103:1) "By the Star when it goes down, (53:1</a:t>
            </a:r>
            <a:r>
              <a:rPr lang="en-AU" sz="1600" b="1" dirty="0">
                <a:latin typeface="Chalkboard" panose="03050602040202020205" pitchFamily="66" charset="77"/>
              </a:rPr>
              <a:t>). This occurs in</a:t>
            </a:r>
            <a:r>
              <a:rPr lang="en-AU" sz="1600" b="1" dirty="0">
                <a:solidFill>
                  <a:schemeClr val="accent4">
                    <a:lumMod val="75000"/>
                  </a:schemeClr>
                </a:solidFill>
                <a:latin typeface="Chalkboard" panose="03050602040202020205" pitchFamily="66" charset="77"/>
              </a:rPr>
              <a:t> 15 surahs</a:t>
            </a:r>
            <a:r>
              <a:rPr lang="en-AU" sz="1600" b="1" dirty="0">
                <a:latin typeface="Chalkboard" panose="03050602040202020205" pitchFamily="66" charset="77"/>
              </a:rPr>
              <a:t>, all </a:t>
            </a:r>
            <a:r>
              <a:rPr lang="en-AU" sz="1600" b="1" dirty="0" err="1">
                <a:latin typeface="Chalkboard" panose="03050602040202020205" pitchFamily="66" charset="77"/>
              </a:rPr>
              <a:t>Makkan</a:t>
            </a:r>
            <a:r>
              <a:rPr lang="en-AU" sz="1600" b="1" dirty="0">
                <a:latin typeface="Chalkboard" panose="03050602040202020205" pitchFamily="66" charset="77"/>
              </a:rPr>
              <a:t> verses.</a:t>
            </a:r>
          </a:p>
          <a:p>
            <a:pPr marL="0" indent="0">
              <a:buNone/>
            </a:pPr>
            <a:r>
              <a:rPr lang="en-AU" sz="1600" b="1" dirty="0">
                <a:solidFill>
                  <a:schemeClr val="accent1"/>
                </a:solidFill>
                <a:latin typeface="Chalkboard" panose="03050602040202020205" pitchFamily="66" charset="77"/>
              </a:rPr>
              <a:t>6) A Condition</a:t>
            </a:r>
            <a:r>
              <a:rPr lang="ar-SA" sz="1600" b="1" dirty="0">
                <a:solidFill>
                  <a:schemeClr val="accent1"/>
                </a:solidFill>
                <a:latin typeface="Chalkboard" panose="03050602040202020205" pitchFamily="66" charset="77"/>
              </a:rPr>
              <a:t>:</a:t>
            </a:r>
            <a:r>
              <a:rPr lang="en-AU" sz="1600" b="1" dirty="0">
                <a:latin typeface="Chalkboard" panose="03050602040202020205" pitchFamily="66" charset="77"/>
              </a:rPr>
              <a:t> </a:t>
            </a:r>
            <a:r>
              <a:rPr lang="en-AU" sz="1600" b="1" dirty="0">
                <a:solidFill>
                  <a:srgbClr val="C00000"/>
                </a:solidFill>
                <a:latin typeface="Chalkboard" panose="03050602040202020205" pitchFamily="66" charset="77"/>
              </a:rPr>
              <a:t>"When the Help of Allah Comes, and the Conquest" (110:1) "When the Event Befalls" (56:1).</a:t>
            </a:r>
            <a:r>
              <a:rPr lang="en-AU" sz="1600" b="1" dirty="0">
                <a:latin typeface="Chalkboard" panose="03050602040202020205" pitchFamily="66" charset="77"/>
              </a:rPr>
              <a:t> in </a:t>
            </a:r>
            <a:r>
              <a:rPr lang="en-AU" sz="1600" b="1" dirty="0">
                <a:solidFill>
                  <a:schemeClr val="accent4">
                    <a:lumMod val="75000"/>
                  </a:schemeClr>
                </a:solidFill>
                <a:latin typeface="Chalkboard" panose="03050602040202020205" pitchFamily="66" charset="77"/>
              </a:rPr>
              <a:t>7 surahs.</a:t>
            </a:r>
          </a:p>
          <a:p>
            <a:pPr marL="0" indent="0">
              <a:buNone/>
            </a:pPr>
            <a:r>
              <a:rPr lang="en-AU" sz="1600" b="1" dirty="0">
                <a:solidFill>
                  <a:schemeClr val="accent1"/>
                </a:solidFill>
                <a:latin typeface="Chalkboard" panose="03050602040202020205" pitchFamily="66" charset="77"/>
              </a:rPr>
              <a:t>7) A Command</a:t>
            </a:r>
            <a:r>
              <a:rPr lang="ar-SA" sz="1600" b="1" dirty="0">
                <a:solidFill>
                  <a:schemeClr val="accent1"/>
                </a:solidFill>
                <a:latin typeface="Chalkboard" panose="03050602040202020205" pitchFamily="66" charset="77"/>
              </a:rPr>
              <a:t>: </a:t>
            </a:r>
            <a:r>
              <a:rPr lang="en-AU" sz="1600" b="1" dirty="0">
                <a:solidFill>
                  <a:srgbClr val="C00000"/>
                </a:solidFill>
                <a:latin typeface="Chalkboard" panose="03050602040202020205" pitchFamily="66" charset="77"/>
              </a:rPr>
              <a:t>"Read, in the name of your Lord!" (96: 1 ), "Say: He is Allaah, the One!" (1 12:1) only</a:t>
            </a:r>
            <a:r>
              <a:rPr lang="en-AU" sz="1600" b="1" dirty="0">
                <a:solidFill>
                  <a:schemeClr val="accent4">
                    <a:lumMod val="75000"/>
                  </a:schemeClr>
                </a:solidFill>
                <a:latin typeface="Chalkboard" panose="03050602040202020205" pitchFamily="66" charset="77"/>
              </a:rPr>
              <a:t> 6 surahs </a:t>
            </a:r>
            <a:r>
              <a:rPr lang="en-AU" sz="1600" b="1" dirty="0">
                <a:latin typeface="Chalkboard" panose="03050602040202020205" pitchFamily="66" charset="77"/>
              </a:rPr>
              <a:t>here.</a:t>
            </a:r>
          </a:p>
          <a:p>
            <a:pPr marL="0" indent="0">
              <a:buNone/>
            </a:pPr>
            <a:r>
              <a:rPr lang="en-AU" sz="1600" b="1" dirty="0">
                <a:solidFill>
                  <a:schemeClr val="accent1"/>
                </a:solidFill>
                <a:latin typeface="Chalkboard" panose="03050602040202020205" pitchFamily="66" charset="77"/>
              </a:rPr>
              <a:t>9) An Invocation</a:t>
            </a:r>
            <a:r>
              <a:rPr lang="ar-SA" sz="1600" b="1" dirty="0">
                <a:solidFill>
                  <a:schemeClr val="accent1"/>
                </a:solidFill>
                <a:latin typeface="Chalkboard" panose="03050602040202020205" pitchFamily="66" charset="77"/>
              </a:rPr>
              <a:t>:</a:t>
            </a:r>
            <a:r>
              <a:rPr lang="en-AU" sz="1600" b="1" dirty="0">
                <a:solidFill>
                  <a:schemeClr val="accent1"/>
                </a:solidFill>
                <a:latin typeface="Chalkboard" panose="03050602040202020205" pitchFamily="66" charset="77"/>
              </a:rPr>
              <a:t> </a:t>
            </a:r>
            <a:r>
              <a:rPr lang="en-AU" sz="1600" b="1" dirty="0">
                <a:solidFill>
                  <a:srgbClr val="C00000"/>
                </a:solidFill>
                <a:latin typeface="Chalkboard" panose="03050602040202020205" pitchFamily="66" charset="77"/>
              </a:rPr>
              <a:t>"Woe to those who give less in measure and weight!" (83:1), “May the two hands of Abu </a:t>
            </a:r>
            <a:r>
              <a:rPr lang="en-AU" sz="1600" b="1" dirty="0" err="1">
                <a:solidFill>
                  <a:srgbClr val="C00000"/>
                </a:solidFill>
                <a:latin typeface="Chalkboard" panose="03050602040202020205" pitchFamily="66" charset="77"/>
              </a:rPr>
              <a:t>lahab</a:t>
            </a:r>
            <a:r>
              <a:rPr lang="en-AU" sz="1600" b="1" dirty="0">
                <a:solidFill>
                  <a:srgbClr val="C00000"/>
                </a:solidFill>
                <a:latin typeface="Chalkboard" panose="03050602040202020205" pitchFamily="66" charset="77"/>
              </a:rPr>
              <a:t> perish” (111:1) </a:t>
            </a:r>
            <a:r>
              <a:rPr lang="en-AU" sz="1600" b="1" dirty="0">
                <a:solidFill>
                  <a:schemeClr val="accent4">
                    <a:lumMod val="75000"/>
                  </a:schemeClr>
                </a:solidFill>
                <a:latin typeface="Chalkboard" panose="03050602040202020205" pitchFamily="66" charset="77"/>
              </a:rPr>
              <a:t>3 surahs </a:t>
            </a:r>
            <a:endParaRPr lang="ar-SA" sz="1600" b="1" dirty="0">
              <a:solidFill>
                <a:schemeClr val="accent4">
                  <a:lumMod val="75000"/>
                </a:schemeClr>
              </a:solidFill>
              <a:latin typeface="Chalkboard" panose="03050602040202020205" pitchFamily="66" charset="77"/>
            </a:endParaRPr>
          </a:p>
          <a:p>
            <a:pPr marL="0" indent="0">
              <a:buNone/>
            </a:pPr>
            <a:r>
              <a:rPr lang="en-AU" sz="1600" b="1" dirty="0">
                <a:latin typeface="Chalkboard" panose="03050602040202020205" pitchFamily="66" charset="77"/>
              </a:rPr>
              <a:t> </a:t>
            </a:r>
            <a:r>
              <a:rPr lang="en-AU" sz="1600" b="1" dirty="0">
                <a:solidFill>
                  <a:schemeClr val="accent1"/>
                </a:solidFill>
                <a:latin typeface="Chalkboard" panose="03050602040202020205" pitchFamily="66" charset="77"/>
              </a:rPr>
              <a:t>10) A Reason or Cause</a:t>
            </a:r>
            <a:r>
              <a:rPr lang="ar-SA" sz="1600" b="1" dirty="0">
                <a:solidFill>
                  <a:schemeClr val="accent1"/>
                </a:solidFill>
                <a:latin typeface="Chalkboard" panose="03050602040202020205" pitchFamily="66" charset="77"/>
              </a:rPr>
              <a:t>: </a:t>
            </a:r>
            <a:r>
              <a:rPr lang="en-AU" sz="1600" b="1" dirty="0">
                <a:latin typeface="Chalkboard" panose="03050602040202020205" pitchFamily="66" charset="77"/>
              </a:rPr>
              <a:t> </a:t>
            </a:r>
            <a:r>
              <a:rPr lang="en-AU" sz="1600" b="1" dirty="0">
                <a:solidFill>
                  <a:srgbClr val="C00000"/>
                </a:solidFill>
                <a:latin typeface="Chalkboard" panose="03050602040202020205" pitchFamily="66" charset="77"/>
              </a:rPr>
              <a:t>"For the taming of the Quraysh!" (106:1).</a:t>
            </a:r>
            <a:r>
              <a:rPr lang="en-AU" sz="1600" b="1" dirty="0">
                <a:latin typeface="Chalkboard" panose="03050602040202020205" pitchFamily="66" charset="77"/>
              </a:rPr>
              <a:t> only </a:t>
            </a:r>
            <a:r>
              <a:rPr lang="ar-SA" sz="1600" b="1" dirty="0">
                <a:latin typeface="Chalkboard" panose="03050602040202020205" pitchFamily="66" charset="77"/>
              </a:rPr>
              <a:t>1</a:t>
            </a:r>
            <a:r>
              <a:rPr lang="en-AU" sz="1600" b="1" dirty="0">
                <a:latin typeface="Chalkboard" panose="03050602040202020205" pitchFamily="66" charset="77"/>
              </a:rPr>
              <a:t> surah occurs this category. </a:t>
            </a:r>
            <a:endParaRPr lang="en-US" sz="1600" b="1" dirty="0">
              <a:solidFill>
                <a:srgbClr val="C0000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F2DC2016-1FFD-3469-664C-C226FE1B0A09}"/>
              </a:ext>
            </a:extLst>
          </p:cNvPr>
          <p:cNvSpPr>
            <a:spLocks noGrp="1"/>
          </p:cNvSpPr>
          <p:nvPr>
            <p:ph type="sldNum" sz="quarter" idx="12"/>
          </p:nvPr>
        </p:nvSpPr>
        <p:spPr/>
        <p:txBody>
          <a:bodyPr/>
          <a:lstStyle/>
          <a:p>
            <a:fld id="{C8784B88-F3D9-6A4F-9660-1A0A1E561ED7}" type="slidenum">
              <a:rPr lang="en-US" smtClean="0"/>
              <a:t>144</a:t>
            </a:fld>
            <a:endParaRPr lang="en-US"/>
          </a:p>
        </p:txBody>
      </p:sp>
    </p:spTree>
    <p:extLst>
      <p:ext uri="{BB962C8B-B14F-4D97-AF65-F5344CB8AC3E}">
        <p14:creationId xmlns:p14="http://schemas.microsoft.com/office/powerpoint/2010/main" val="1741981077"/>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59840A69-ADB0-E7A8-AD89-9CCD611890BF}"/>
              </a:ext>
            </a:extLst>
          </p:cNvPr>
          <p:cNvSpPr>
            <a:spLocks noGrp="1"/>
          </p:cNvSpPr>
          <p:nvPr>
            <p:ph idx="1"/>
          </p:nvPr>
        </p:nvSpPr>
        <p:spPr>
          <a:xfrm>
            <a:off x="1" y="1690688"/>
            <a:ext cx="12192000" cy="4710112"/>
          </a:xfrm>
          <a:solidFill>
            <a:srgbClr val="DCD1A4"/>
          </a:solidFill>
        </p:spPr>
        <p:txBody>
          <a:bodyPr>
            <a:noAutofit/>
          </a:bodyPr>
          <a:lstStyle/>
          <a:p>
            <a:r>
              <a:rPr lang="en-AU" sz="2000" dirty="0">
                <a:latin typeface="Chalkboard" panose="03050602040202020205" pitchFamily="66" charset="77"/>
              </a:rPr>
              <a:t>The beginning of a surah is related to the ending of the previous one, either by meaning, or wording. </a:t>
            </a:r>
          </a:p>
          <a:p>
            <a:pPr marL="0" indent="0">
              <a:buNone/>
            </a:pPr>
            <a:r>
              <a:rPr lang="en-AU" sz="2000" dirty="0">
                <a:latin typeface="Chalkboard" panose="03050602040202020205" pitchFamily="66" charset="77"/>
              </a:rPr>
              <a:t>Examples, </a:t>
            </a:r>
          </a:p>
          <a:p>
            <a:pPr>
              <a:buFont typeface="Wingdings" pitchFamily="2" charset="2"/>
              <a:buChar char="Ø"/>
            </a:pPr>
            <a:r>
              <a:rPr lang="en-AU" sz="2000" dirty="0">
                <a:latin typeface="Chalkboard" panose="03050602040202020205" pitchFamily="66" charset="77"/>
              </a:rPr>
              <a:t>The ending of" </a:t>
            </a:r>
            <a:r>
              <a:rPr lang="en-AU" sz="2000" dirty="0">
                <a:solidFill>
                  <a:srgbClr val="C00000"/>
                </a:solidFill>
                <a:latin typeface="Chalkboard" panose="03050602040202020205" pitchFamily="66" charset="77"/>
              </a:rPr>
              <a:t>Surah al-</a:t>
            </a:r>
            <a:r>
              <a:rPr lang="en-AU" sz="2000" dirty="0" err="1">
                <a:solidFill>
                  <a:srgbClr val="C00000"/>
                </a:solidFill>
                <a:latin typeface="Chalkboard" panose="03050602040202020205" pitchFamily="66" charset="77"/>
              </a:rPr>
              <a:t>F'atihah</a:t>
            </a:r>
            <a:r>
              <a:rPr lang="en-AU" sz="2000" dirty="0">
                <a:solidFill>
                  <a:srgbClr val="C00000"/>
                </a:solidFill>
                <a:latin typeface="Chalkboard" panose="03050602040202020205" pitchFamily="66" charset="77"/>
              </a:rPr>
              <a:t> </a:t>
            </a:r>
            <a:r>
              <a:rPr lang="en-AU" sz="2000" dirty="0">
                <a:latin typeface="Chalkboard" panose="03050602040202020205" pitchFamily="66" charset="77"/>
              </a:rPr>
              <a:t>is (request /</a:t>
            </a:r>
            <a:r>
              <a:rPr lang="en-AU" sz="2000" dirty="0" err="1">
                <a:latin typeface="Chalkboard" panose="03050602040202020205" pitchFamily="66" charset="77"/>
              </a:rPr>
              <a:t>du’aa</a:t>
            </a:r>
            <a:r>
              <a:rPr lang="en-AU" sz="2000" dirty="0">
                <a:latin typeface="Chalkboard" panose="03050602040202020205" pitchFamily="66" charset="77"/>
              </a:rPr>
              <a:t>) to Allah to guide us to the Straight Path, while the beginning of </a:t>
            </a:r>
            <a:r>
              <a:rPr lang="en-AU" sz="2000" dirty="0">
                <a:solidFill>
                  <a:srgbClr val="C00000"/>
                </a:solidFill>
                <a:latin typeface="Chalkboard" panose="03050602040202020205" pitchFamily="66" charset="77"/>
              </a:rPr>
              <a:t>Surah al-Baqarah </a:t>
            </a:r>
            <a:r>
              <a:rPr lang="en-AU" sz="2000" dirty="0">
                <a:latin typeface="Chalkboard" panose="03050602040202020205" pitchFamily="66" charset="77"/>
              </a:rPr>
              <a:t>describes the Quran as a guidance, as if its answer to the prayer. </a:t>
            </a:r>
          </a:p>
          <a:p>
            <a:pPr>
              <a:buFont typeface="Wingdings" pitchFamily="2" charset="2"/>
              <a:buChar char="Ø"/>
            </a:pPr>
            <a:r>
              <a:rPr lang="en-AU" sz="2000" dirty="0">
                <a:latin typeface="Chalkboard" panose="03050602040202020205" pitchFamily="66" charset="77"/>
              </a:rPr>
              <a:t>The ending of </a:t>
            </a:r>
            <a:r>
              <a:rPr lang="en-AU" sz="2000" dirty="0">
                <a:solidFill>
                  <a:srgbClr val="C00000"/>
                </a:solidFill>
                <a:latin typeface="Chalkboard" panose="03050602040202020205" pitchFamily="66" charset="77"/>
              </a:rPr>
              <a:t>Surah Ali-'Imran</a:t>
            </a:r>
            <a:r>
              <a:rPr lang="en-AU" sz="2000" dirty="0">
                <a:latin typeface="Chalkboard" panose="03050602040202020205" pitchFamily="66" charset="77"/>
              </a:rPr>
              <a:t> exhorts the believers to be patient and fear Allah, and the beginning of </a:t>
            </a:r>
            <a:r>
              <a:rPr lang="en-AU" sz="2000" dirty="0">
                <a:solidFill>
                  <a:srgbClr val="C00000"/>
                </a:solidFill>
                <a:latin typeface="Chalkboard" panose="03050602040202020205" pitchFamily="66" charset="77"/>
              </a:rPr>
              <a:t>Surah an-</a:t>
            </a:r>
            <a:r>
              <a:rPr lang="en-AU" sz="2000" dirty="0" err="1">
                <a:solidFill>
                  <a:srgbClr val="C00000"/>
                </a:solidFill>
                <a:latin typeface="Chalkboard" panose="03050602040202020205" pitchFamily="66" charset="77"/>
              </a:rPr>
              <a:t>Nisaa</a:t>
            </a:r>
            <a:r>
              <a:rPr lang="en-AU" sz="2000" dirty="0">
                <a:solidFill>
                  <a:srgbClr val="C00000"/>
                </a:solidFill>
                <a:latin typeface="Chalkboard" panose="03050602040202020205" pitchFamily="66" charset="77"/>
              </a:rPr>
              <a:t>' </a:t>
            </a:r>
            <a:r>
              <a:rPr lang="en-AU" sz="2000" dirty="0">
                <a:latin typeface="Chalkboard" panose="03050602040202020205" pitchFamily="66" charset="77"/>
              </a:rPr>
              <a:t>commands mankind to fear Allah and fulfil the ties of kinship. </a:t>
            </a:r>
          </a:p>
          <a:p>
            <a:pPr>
              <a:buFont typeface="Wingdings" pitchFamily="2" charset="2"/>
              <a:buChar char="Ø"/>
            </a:pPr>
            <a:r>
              <a:rPr lang="en-AU" sz="2000" dirty="0">
                <a:latin typeface="Chalkboard" panose="03050602040202020205" pitchFamily="66" charset="77"/>
              </a:rPr>
              <a:t>The ending of </a:t>
            </a:r>
            <a:r>
              <a:rPr lang="en-AU" sz="2000" dirty="0">
                <a:solidFill>
                  <a:srgbClr val="C00000"/>
                </a:solidFill>
                <a:latin typeface="Chalkboard" panose="03050602040202020205" pitchFamily="66" charset="77"/>
              </a:rPr>
              <a:t>Surah an-</a:t>
            </a:r>
            <a:r>
              <a:rPr lang="en-AU" sz="2000" dirty="0" err="1">
                <a:solidFill>
                  <a:srgbClr val="C00000"/>
                </a:solidFill>
                <a:latin typeface="Chalkboard" panose="03050602040202020205" pitchFamily="66" charset="77"/>
              </a:rPr>
              <a:t>Nisaa</a:t>
            </a:r>
            <a:r>
              <a:rPr lang="en-AU" sz="2000" dirty="0">
                <a:solidFill>
                  <a:srgbClr val="C00000"/>
                </a:solidFill>
                <a:latin typeface="Chalkboard" panose="03050602040202020205" pitchFamily="66" charset="77"/>
              </a:rPr>
              <a:t>' </a:t>
            </a:r>
            <a:r>
              <a:rPr lang="en-AU" sz="2000" dirty="0">
                <a:latin typeface="Chalkboard" panose="03050602040202020205" pitchFamily="66" charset="77"/>
              </a:rPr>
              <a:t>contains the laws of being just amongst relatives with regards to the laws of inheritance, and the beginning of </a:t>
            </a:r>
            <a:r>
              <a:rPr lang="en-AU" sz="2000" dirty="0">
                <a:solidFill>
                  <a:srgbClr val="C00000"/>
                </a:solidFill>
                <a:latin typeface="Chalkboard" panose="03050602040202020205" pitchFamily="66" charset="77"/>
              </a:rPr>
              <a:t>Surah al-</a:t>
            </a:r>
            <a:r>
              <a:rPr lang="en-AU" sz="2000" dirty="0" err="1">
                <a:solidFill>
                  <a:srgbClr val="C00000"/>
                </a:solidFill>
                <a:latin typeface="Chalkboard" panose="03050602040202020205" pitchFamily="66" charset="77"/>
              </a:rPr>
              <a:t>Ma’idah</a:t>
            </a:r>
            <a:r>
              <a:rPr lang="en-AU" sz="2000" dirty="0">
                <a:solidFill>
                  <a:srgbClr val="C00000"/>
                </a:solidFill>
                <a:latin typeface="Chalkboard" panose="03050602040202020205" pitchFamily="66" charset="77"/>
              </a:rPr>
              <a:t> </a:t>
            </a:r>
            <a:r>
              <a:rPr lang="en-AU" sz="2000" dirty="0">
                <a:latin typeface="Chalkboard" panose="03050602040202020205" pitchFamily="66" charset="77"/>
              </a:rPr>
              <a:t>reaffirms these commands by commanding the believers to be just in fulfilling their promises and obligations.</a:t>
            </a:r>
            <a:endParaRPr lang="en-US" sz="20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004407A6-2F20-7F2E-56E2-E69381E5B0F0}"/>
              </a:ext>
            </a:extLst>
          </p:cNvPr>
          <p:cNvSpPr>
            <a:spLocks noGrp="1"/>
          </p:cNvSpPr>
          <p:nvPr>
            <p:ph type="sldNum" sz="quarter" idx="12"/>
          </p:nvPr>
        </p:nvSpPr>
        <p:spPr/>
        <p:txBody>
          <a:bodyPr/>
          <a:lstStyle/>
          <a:p>
            <a:fld id="{C8784B88-F3D9-6A4F-9660-1A0A1E561ED7}" type="slidenum">
              <a:rPr lang="en-US" smtClean="0"/>
              <a:t>145</a:t>
            </a:fld>
            <a:endParaRPr lang="en-US"/>
          </a:p>
        </p:txBody>
      </p:sp>
      <p:sp>
        <p:nvSpPr>
          <p:cNvPr id="5" name="Title 1">
            <a:extLst>
              <a:ext uri="{FF2B5EF4-FFF2-40B4-BE49-F238E27FC236}">
                <a16:creationId xmlns:a16="http://schemas.microsoft.com/office/drawing/2014/main" xmlns="" id="{F91D99DF-E027-83FB-BADA-4FEF461C003C}"/>
              </a:ext>
            </a:extLst>
          </p:cNvPr>
          <p:cNvSpPr>
            <a:spLocks noGrp="1"/>
          </p:cNvSpPr>
          <p:nvPr>
            <p:ph type="title"/>
          </p:nvPr>
        </p:nvSpPr>
        <p:spPr>
          <a:xfrm>
            <a:off x="854825" y="153192"/>
            <a:ext cx="8189422" cy="1325563"/>
          </a:xfrm>
          <a:solidFill>
            <a:srgbClr val="DCD1A4"/>
          </a:solidFill>
          <a:ln>
            <a:solidFill>
              <a:srgbClr val="C00000"/>
            </a:solidFill>
          </a:ln>
        </p:spPr>
        <p:txBody>
          <a:bodyPr>
            <a:normAutofit/>
          </a:bodyPr>
          <a:lstStyle/>
          <a:p>
            <a:r>
              <a:rPr lang="en-AU" sz="4000" dirty="0">
                <a:solidFill>
                  <a:srgbClr val="C00000"/>
                </a:solidFill>
                <a:latin typeface="Monotype Corsiva" panose="03010101010201010101" pitchFamily="66" charset="0"/>
              </a:rPr>
              <a:t>Relationship between the ending of Surah and the Beginning of the next Surah</a:t>
            </a:r>
            <a:endParaRPr lang="en-US" sz="4000" dirty="0">
              <a:solidFill>
                <a:srgbClr val="C00000"/>
              </a:solidFill>
              <a:latin typeface="Monotype Corsiva" panose="03010101010201010101" pitchFamily="66" charset="0"/>
            </a:endParaRPr>
          </a:p>
        </p:txBody>
      </p:sp>
    </p:spTree>
    <p:extLst>
      <p:ext uri="{BB962C8B-B14F-4D97-AF65-F5344CB8AC3E}">
        <p14:creationId xmlns:p14="http://schemas.microsoft.com/office/powerpoint/2010/main" val="1289567642"/>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36A00E-7752-F656-8F14-0CF608EDE60C}"/>
              </a:ext>
            </a:extLst>
          </p:cNvPr>
          <p:cNvSpPr>
            <a:spLocks noGrp="1"/>
          </p:cNvSpPr>
          <p:nvPr>
            <p:ph type="title"/>
          </p:nvPr>
        </p:nvSpPr>
        <p:spPr>
          <a:xfrm>
            <a:off x="856130" y="-34467"/>
            <a:ext cx="9251576" cy="761999"/>
          </a:xfrm>
          <a:ln>
            <a:noFill/>
          </a:ln>
        </p:spPr>
        <p:txBody>
          <a:bodyPr>
            <a:normAutofit fontScale="90000"/>
          </a:bodyPr>
          <a:lstStyle/>
          <a:p>
            <a:r>
              <a:rPr lang="en-AU" sz="3200" b="0" dirty="0">
                <a:solidFill>
                  <a:schemeClr val="accent1">
                    <a:lumMod val="75000"/>
                  </a:schemeClr>
                </a:solidFill>
                <a:latin typeface="ACADEMY ENGRAVED LET PLAIN:1.0" panose="02000000000000000000" pitchFamily="2" charset="0"/>
              </a:rPr>
              <a:t/>
            </a:r>
            <a:br>
              <a:rPr lang="en-AU" sz="3200" b="0" dirty="0">
                <a:solidFill>
                  <a:schemeClr val="accent1">
                    <a:lumMod val="75000"/>
                  </a:schemeClr>
                </a:solidFill>
                <a:latin typeface="ACADEMY ENGRAVED LET PLAIN:1.0" panose="02000000000000000000" pitchFamily="2" charset="0"/>
              </a:rPr>
            </a:br>
            <a:r>
              <a:rPr lang="en-AU" sz="3200" dirty="0">
                <a:solidFill>
                  <a:schemeClr val="accent5">
                    <a:lumMod val="50000"/>
                  </a:schemeClr>
                </a:solidFill>
                <a:latin typeface="ACADEMY ENGRAVED LET PLAIN:1.0" panose="02000000000000000000" pitchFamily="2" charset="0"/>
              </a:rPr>
              <a:t>The </a:t>
            </a:r>
            <a:r>
              <a:rPr lang="en-AU" sz="3200" dirty="0" err="1">
                <a:solidFill>
                  <a:schemeClr val="accent5">
                    <a:lumMod val="50000"/>
                  </a:schemeClr>
                </a:solidFill>
                <a:latin typeface="ACADEMY ENGRAVED LET PLAIN:1.0" panose="02000000000000000000" pitchFamily="2" charset="0"/>
              </a:rPr>
              <a:t>muqata’at</a:t>
            </a:r>
            <a:r>
              <a:rPr lang="en-AU" sz="3200" dirty="0">
                <a:solidFill>
                  <a:schemeClr val="accent5">
                    <a:lumMod val="50000"/>
                  </a:schemeClr>
                </a:solidFill>
                <a:latin typeface="ACADEMY ENGRAVED LET PLAIN:1.0" panose="02000000000000000000" pitchFamily="2" charset="0"/>
              </a:rPr>
              <a:t> / Disjointed Letters</a:t>
            </a:r>
            <a:r>
              <a:rPr lang="ar-SA" sz="3200" b="0" dirty="0">
                <a:solidFill>
                  <a:schemeClr val="accent1">
                    <a:lumMod val="75000"/>
                  </a:schemeClr>
                </a:solidFill>
                <a:latin typeface="ACADEMY ENGRAVED LET PLAIN:1.0" panose="02000000000000000000" pitchFamily="2" charset="0"/>
              </a:rPr>
              <a:t/>
            </a:r>
            <a:br>
              <a:rPr lang="ar-SA" sz="3200" b="0" dirty="0">
                <a:solidFill>
                  <a:schemeClr val="accent1">
                    <a:lumMod val="75000"/>
                  </a:schemeClr>
                </a:solidFill>
                <a:latin typeface="ACADEMY ENGRAVED LET PLAIN:1.0" panose="02000000000000000000" pitchFamily="2" charset="0"/>
              </a:rPr>
            </a:br>
            <a:r>
              <a:rPr lang="ar-SA" sz="3200" b="0" dirty="0">
                <a:solidFill>
                  <a:schemeClr val="accent1">
                    <a:lumMod val="75000"/>
                  </a:schemeClr>
                </a:solidFill>
                <a:latin typeface="ACADEMY ENGRAVED LET PLAIN:1.0" panose="02000000000000000000" pitchFamily="2" charset="0"/>
              </a:rPr>
              <a:t> </a:t>
            </a:r>
            <a:endParaRPr lang="en-US" sz="3200" b="0" dirty="0">
              <a:solidFill>
                <a:schemeClr val="accent1">
                  <a:lumMod val="75000"/>
                </a:schemeClr>
              </a:solidFill>
              <a:latin typeface="ACADEMY ENGRAVED LET PLAIN:1.0" panose="02000000000000000000" pitchFamily="2" charset="0"/>
            </a:endParaRPr>
          </a:p>
        </p:txBody>
      </p:sp>
      <p:sp>
        <p:nvSpPr>
          <p:cNvPr id="3" name="Content Placeholder 2">
            <a:extLst>
              <a:ext uri="{FF2B5EF4-FFF2-40B4-BE49-F238E27FC236}">
                <a16:creationId xmlns:a16="http://schemas.microsoft.com/office/drawing/2014/main" xmlns="" id="{AC56DD6D-17D0-0A61-75D0-0B2DCE44AAFE}"/>
              </a:ext>
            </a:extLst>
          </p:cNvPr>
          <p:cNvSpPr>
            <a:spLocks noGrp="1"/>
          </p:cNvSpPr>
          <p:nvPr>
            <p:ph idx="1"/>
          </p:nvPr>
        </p:nvSpPr>
        <p:spPr>
          <a:xfrm>
            <a:off x="0" y="532434"/>
            <a:ext cx="12066494" cy="5995372"/>
          </a:xfrm>
          <a:noFill/>
          <a:ln>
            <a:solidFill>
              <a:schemeClr val="accent4">
                <a:lumMod val="50000"/>
              </a:schemeClr>
            </a:solidFill>
          </a:ln>
        </p:spPr>
        <p:txBody>
          <a:bodyPr>
            <a:noAutofit/>
          </a:bodyPr>
          <a:lstStyle/>
          <a:p>
            <a:pPr>
              <a:buFont typeface="Wingdings" pitchFamily="2" charset="2"/>
              <a:buChar char="q"/>
            </a:pPr>
            <a:r>
              <a:rPr lang="en-AU" sz="1600" b="1" dirty="0">
                <a:solidFill>
                  <a:schemeClr val="accent1">
                    <a:lumMod val="75000"/>
                  </a:schemeClr>
                </a:solidFill>
                <a:latin typeface="Chalkboard" panose="03050602040202020205" pitchFamily="66" charset="77"/>
              </a:rPr>
              <a:t>The disjointed letter or the Mutashabihat.  </a:t>
            </a:r>
            <a:r>
              <a:rPr lang="en-AU" sz="1600" b="1" dirty="0">
                <a:solidFill>
                  <a:schemeClr val="tx1">
                    <a:lumMod val="95000"/>
                    <a:lumOff val="5000"/>
                  </a:schemeClr>
                </a:solidFill>
                <a:latin typeface="Chalkboard" panose="03050602040202020205" pitchFamily="66" charset="77"/>
              </a:rPr>
              <a:t>occur at the beginning of twenty-nine surahs in the Quran</a:t>
            </a:r>
          </a:p>
          <a:p>
            <a:pPr marL="0" indent="0">
              <a:lnSpc>
                <a:spcPct val="100000"/>
              </a:lnSpc>
              <a:buNone/>
            </a:pPr>
            <a:r>
              <a:rPr lang="en-AU" sz="1600" b="1" dirty="0">
                <a:solidFill>
                  <a:srgbClr val="C00000"/>
                </a:solidFill>
                <a:latin typeface="Chalkboard" panose="03050602040202020205" pitchFamily="66" charset="77"/>
              </a:rPr>
              <a:t>1 ) These letters of the </a:t>
            </a:r>
            <a:r>
              <a:rPr lang="en-AU" sz="1600" b="1" dirty="0" err="1">
                <a:solidFill>
                  <a:srgbClr val="C00000"/>
                </a:solidFill>
                <a:latin typeface="Chalkboard" panose="03050602040202020205" pitchFamily="66" charset="77"/>
              </a:rPr>
              <a:t>muqata'aat</a:t>
            </a:r>
            <a:r>
              <a:rPr lang="en-AU" sz="1600" b="1" dirty="0">
                <a:solidFill>
                  <a:srgbClr val="C00000"/>
                </a:solidFill>
                <a:latin typeface="Chalkboard" panose="03050602040202020205" pitchFamily="66" charset="77"/>
              </a:rPr>
              <a:t>" only Allah knows their meanings</a:t>
            </a:r>
            <a:r>
              <a:rPr lang="en-AU" sz="1600" b="1" dirty="0">
                <a:solidFill>
                  <a:schemeClr val="tx1">
                    <a:lumMod val="95000"/>
                    <a:lumOff val="5000"/>
                  </a:schemeClr>
                </a:solidFill>
                <a:latin typeface="Chalkboard" panose="03050602040202020205" pitchFamily="66" charset="77"/>
              </a:rPr>
              <a:t>, </a:t>
            </a:r>
          </a:p>
          <a:p>
            <a:pPr marL="0" indent="0">
              <a:lnSpc>
                <a:spcPct val="100000"/>
              </a:lnSpc>
              <a:buNone/>
            </a:pPr>
            <a:r>
              <a:rPr lang="en-AU" sz="1600" b="1" dirty="0">
                <a:solidFill>
                  <a:schemeClr val="tx1">
                    <a:lumMod val="95000"/>
                    <a:lumOff val="5000"/>
                  </a:schemeClr>
                </a:solidFill>
                <a:latin typeface="Chalkboard" panose="03050602040202020205" pitchFamily="66" charset="77"/>
              </a:rPr>
              <a:t>Ahu Bakr said, "Every book has secrets in it, and the secret of the Quran is in the beginning of the                   surahs (in the </a:t>
            </a:r>
            <a:r>
              <a:rPr lang="en-AU" sz="1600" b="1" dirty="0" err="1">
                <a:solidFill>
                  <a:schemeClr val="tx1">
                    <a:lumMod val="95000"/>
                    <a:lumOff val="5000"/>
                  </a:schemeClr>
                </a:solidFill>
                <a:latin typeface="Chalkboard" panose="03050602040202020205" pitchFamily="66" charset="77"/>
              </a:rPr>
              <a:t>muqata’aat</a:t>
            </a:r>
            <a:r>
              <a:rPr lang="en-AU" sz="1600" b="1" dirty="0">
                <a:solidFill>
                  <a:schemeClr val="tx1">
                    <a:lumMod val="95000"/>
                    <a:lumOff val="5000"/>
                  </a:schemeClr>
                </a:solidFill>
                <a:latin typeface="Chalkboard" panose="03050602040202020205" pitchFamily="66" charset="77"/>
              </a:rPr>
              <a:t>). </a:t>
            </a:r>
            <a:r>
              <a:rPr lang="en-AU" sz="1600" b="1" dirty="0">
                <a:solidFill>
                  <a:schemeClr val="accent1">
                    <a:lumMod val="75000"/>
                  </a:schemeClr>
                </a:solidFill>
                <a:latin typeface="Chalkboard" panose="03050602040202020205" pitchFamily="66" charset="77"/>
              </a:rPr>
              <a:t>The safest opinion</a:t>
            </a:r>
          </a:p>
          <a:p>
            <a:pPr marL="0" indent="0">
              <a:lnSpc>
                <a:spcPct val="100000"/>
              </a:lnSpc>
              <a:buNone/>
            </a:pPr>
            <a:r>
              <a:rPr lang="en-AU" sz="1600" b="1" dirty="0">
                <a:solidFill>
                  <a:srgbClr val="C00000"/>
                </a:solidFill>
                <a:latin typeface="Chalkboard" panose="03050602040202020205" pitchFamily="66" charset="77"/>
              </a:rPr>
              <a:t>2) These letters are from the names of Allah</a:t>
            </a:r>
            <a:r>
              <a:rPr lang="en-AU" sz="1600" b="1" dirty="0">
                <a:solidFill>
                  <a:schemeClr val="tx1">
                    <a:lumMod val="95000"/>
                    <a:lumOff val="5000"/>
                  </a:schemeClr>
                </a:solidFill>
                <a:latin typeface="Chalkboard" panose="03050602040202020205" pitchFamily="66" charset="77"/>
              </a:rPr>
              <a:t>, Ibn 'Abas: as ‘Alif-Lum-</a:t>
            </a:r>
            <a:r>
              <a:rPr lang="en-AU" sz="1600" b="1" dirty="0" err="1">
                <a:solidFill>
                  <a:schemeClr val="tx1">
                    <a:lumMod val="95000"/>
                    <a:lumOff val="5000"/>
                  </a:schemeClr>
                </a:solidFill>
                <a:latin typeface="Chalkboard" panose="03050602040202020205" pitchFamily="66" charset="77"/>
              </a:rPr>
              <a:t>Meem</a:t>
            </a:r>
            <a:r>
              <a:rPr lang="en-AU" sz="1600" b="1" dirty="0">
                <a:solidFill>
                  <a:schemeClr val="tx1">
                    <a:lumMod val="95000"/>
                    <a:lumOff val="5000"/>
                  </a:schemeClr>
                </a:solidFill>
                <a:latin typeface="Chalkboard" panose="03050602040202020205" pitchFamily="66" charset="77"/>
              </a:rPr>
              <a:t>' indicates the 3 names:          </a:t>
            </a:r>
          </a:p>
          <a:p>
            <a:pPr marL="0" indent="0">
              <a:lnSpc>
                <a:spcPct val="100000"/>
              </a:lnSpc>
              <a:buNone/>
            </a:pPr>
            <a:r>
              <a:rPr lang="en-AU" sz="1600" b="1" dirty="0">
                <a:solidFill>
                  <a:schemeClr val="tx1">
                    <a:lumMod val="95000"/>
                    <a:lumOff val="5000"/>
                  </a:schemeClr>
                </a:solidFill>
                <a:latin typeface="Chalkboard" panose="03050602040202020205" pitchFamily="66" charset="77"/>
              </a:rPr>
              <a:t>  Allah /</a:t>
            </a:r>
            <a:r>
              <a:rPr lang="en-AU" sz="1600" b="1" dirty="0" err="1">
                <a:solidFill>
                  <a:schemeClr val="tx1">
                    <a:lumMod val="95000"/>
                    <a:lumOff val="5000"/>
                  </a:schemeClr>
                </a:solidFill>
                <a:latin typeface="Chalkboard" panose="03050602040202020205" pitchFamily="66" charset="77"/>
              </a:rPr>
              <a:t>Latef</a:t>
            </a:r>
            <a:r>
              <a:rPr lang="en-AU" sz="1600" b="1" dirty="0">
                <a:solidFill>
                  <a:schemeClr val="tx1">
                    <a:lumMod val="95000"/>
                    <a:lumOff val="5000"/>
                  </a:schemeClr>
                </a:solidFill>
                <a:latin typeface="Chalkboard" panose="03050602040202020205" pitchFamily="66" charset="77"/>
              </a:rPr>
              <a:t>/ Majeed, all of which are amongst the names of Allah. </a:t>
            </a:r>
          </a:p>
          <a:p>
            <a:pPr marL="0" indent="0">
              <a:lnSpc>
                <a:spcPct val="100000"/>
              </a:lnSpc>
              <a:buNone/>
            </a:pPr>
            <a:r>
              <a:rPr lang="en-AU" sz="1600" b="1" dirty="0">
                <a:solidFill>
                  <a:srgbClr val="C00000"/>
                </a:solidFill>
                <a:latin typeface="Chalkboard" panose="03050602040202020205" pitchFamily="66" charset="77"/>
              </a:rPr>
              <a:t>3) Allah has sworn by these letters.                 4) These letters represent numerical values</a:t>
            </a:r>
          </a:p>
          <a:p>
            <a:pPr marL="0" indent="0">
              <a:lnSpc>
                <a:spcPct val="100000"/>
              </a:lnSpc>
              <a:buNone/>
            </a:pPr>
            <a:r>
              <a:rPr lang="en-AU" sz="1600" b="1" dirty="0">
                <a:solidFill>
                  <a:srgbClr val="C00000"/>
                </a:solidFill>
                <a:latin typeface="Chalkboard" panose="03050602040202020205" pitchFamily="66" charset="77"/>
              </a:rPr>
              <a:t> 5) Esoteric Interpretations.                          6) They stand for specific meanings.          </a:t>
            </a:r>
          </a:p>
          <a:p>
            <a:pPr marL="0" indent="0">
              <a:lnSpc>
                <a:spcPct val="100000"/>
              </a:lnSpc>
              <a:buNone/>
            </a:pPr>
            <a:r>
              <a:rPr lang="en-AU" sz="1600" b="1" dirty="0">
                <a:solidFill>
                  <a:srgbClr val="C00000"/>
                </a:solidFill>
                <a:latin typeface="Chalkboard" panose="03050602040202020205" pitchFamily="66" charset="77"/>
              </a:rPr>
              <a:t> 7) They are from the names of the Quran.         8) They are meant to baffle the disbelievers</a:t>
            </a:r>
            <a:r>
              <a:rPr lang="en-AU" sz="1600" b="1" dirty="0">
                <a:solidFill>
                  <a:schemeClr val="tx1">
                    <a:lumMod val="95000"/>
                    <a:lumOff val="5000"/>
                  </a:schemeClr>
                </a:solidFill>
                <a:latin typeface="Chalkboard" panose="03050602040202020205" pitchFamily="66" charset="77"/>
              </a:rPr>
              <a:t>. </a:t>
            </a:r>
          </a:p>
          <a:p>
            <a:pPr marL="0" indent="0">
              <a:lnSpc>
                <a:spcPct val="100000"/>
              </a:lnSpc>
              <a:buNone/>
            </a:pPr>
            <a:r>
              <a:rPr lang="en-AU" sz="1600" b="1" dirty="0">
                <a:solidFill>
                  <a:schemeClr val="tx1">
                    <a:lumMod val="95000"/>
                    <a:lumOff val="5000"/>
                  </a:schemeClr>
                </a:solidFill>
                <a:latin typeface="Chalkboard" panose="03050602040202020205" pitchFamily="66" charset="77"/>
              </a:rPr>
              <a:t> </a:t>
            </a:r>
            <a:r>
              <a:rPr lang="en-AU" sz="1600" b="1" dirty="0">
                <a:solidFill>
                  <a:srgbClr val="C00000"/>
                </a:solidFill>
                <a:latin typeface="Chalkboard" panose="03050602040202020205" pitchFamily="66" charset="77"/>
              </a:rPr>
              <a:t>9) They are meant to demonstrate man's limited knowledge    10) They are the names of the surahs</a:t>
            </a:r>
            <a:r>
              <a:rPr lang="en-AU" sz="1600" b="1" dirty="0">
                <a:solidFill>
                  <a:schemeClr val="tx1">
                    <a:lumMod val="95000"/>
                    <a:lumOff val="5000"/>
                  </a:schemeClr>
                </a:solidFill>
                <a:latin typeface="Chalkboard" panose="03050602040202020205" pitchFamily="66" charset="77"/>
              </a:rPr>
              <a:t>.          </a:t>
            </a:r>
          </a:p>
          <a:p>
            <a:pPr marL="0" indent="0">
              <a:lnSpc>
                <a:spcPct val="100000"/>
              </a:lnSpc>
              <a:buNone/>
            </a:pPr>
            <a:r>
              <a:rPr lang="en-AU" sz="1600" b="1" dirty="0">
                <a:solidFill>
                  <a:schemeClr val="tx1">
                    <a:lumMod val="95000"/>
                    <a:lumOff val="5000"/>
                  </a:schemeClr>
                </a:solidFill>
                <a:latin typeface="Chalkboard" panose="03050602040202020205" pitchFamily="66" charset="77"/>
              </a:rPr>
              <a:t> </a:t>
            </a:r>
            <a:r>
              <a:rPr lang="en-AU" sz="1600" b="1" dirty="0">
                <a:solidFill>
                  <a:srgbClr val="C00000"/>
                </a:solidFill>
                <a:latin typeface="Chalkboard" panose="03050602040202020205" pitchFamily="66" charset="77"/>
              </a:rPr>
              <a:t>11) They are a reference to the other half of the alphabet.    12) They are used to attract attention.</a:t>
            </a:r>
          </a:p>
          <a:p>
            <a:pPr marL="0" indent="0">
              <a:spcBef>
                <a:spcPts val="400"/>
              </a:spcBef>
              <a:buNone/>
            </a:pPr>
            <a:r>
              <a:rPr lang="en-US" sz="1600" b="1" dirty="0">
                <a:solidFill>
                  <a:schemeClr val="accent1">
                    <a:lumMod val="75000"/>
                  </a:schemeClr>
                </a:solidFill>
                <a:latin typeface="Chalkboard" panose="03050602040202020205" pitchFamily="66" charset="77"/>
              </a:rPr>
              <a:t>To conclude</a:t>
            </a:r>
            <a:r>
              <a:rPr lang="en-US" sz="1600" b="1" dirty="0">
                <a:solidFill>
                  <a:schemeClr val="accent2">
                    <a:lumMod val="75000"/>
                  </a:schemeClr>
                </a:solidFill>
                <a:latin typeface="Chalkboard" panose="03050602040202020205" pitchFamily="66" charset="77"/>
              </a:rPr>
              <a:t>,</a:t>
            </a:r>
          </a:p>
          <a:p>
            <a:pPr marL="0" indent="0">
              <a:spcBef>
                <a:spcPts val="400"/>
              </a:spcBef>
              <a:buNone/>
            </a:pPr>
            <a:r>
              <a:rPr lang="en-US" sz="1600" b="1" dirty="0">
                <a:solidFill>
                  <a:schemeClr val="accent2">
                    <a:lumMod val="75000"/>
                  </a:schemeClr>
                </a:solidFill>
                <a:latin typeface="Chalkboard" panose="03050602040202020205" pitchFamily="66" charset="77"/>
              </a:rPr>
              <a:t> the actual purpose of the </a:t>
            </a:r>
            <a:r>
              <a:rPr lang="en-US" sz="1600" b="1" dirty="0" err="1">
                <a:solidFill>
                  <a:schemeClr val="accent2">
                    <a:lumMod val="75000"/>
                  </a:schemeClr>
                </a:solidFill>
                <a:latin typeface="Chalkboard" panose="03050602040202020205" pitchFamily="66" charset="77"/>
              </a:rPr>
              <a:t>muqata'aat</a:t>
            </a:r>
            <a:r>
              <a:rPr lang="en-US" sz="1600" b="1" dirty="0">
                <a:solidFill>
                  <a:schemeClr val="accent2">
                    <a:lumMod val="75000"/>
                  </a:schemeClr>
                </a:solidFill>
                <a:latin typeface="Chalkboard" panose="03050602040202020205" pitchFamily="66" charset="77"/>
              </a:rPr>
              <a:t> is known only to Allah;  it seems reasonable to claim that their purpose is to prove the miraculous nature of the Quran, both by showing the Arabs that the Quran despite its inimitability - was composed of their letters and words, and by using the techniques of the </a:t>
            </a:r>
            <a:r>
              <a:rPr lang="en-US" sz="1600" b="1" dirty="0" err="1">
                <a:solidFill>
                  <a:schemeClr val="accent2">
                    <a:lumMod val="75000"/>
                  </a:schemeClr>
                </a:solidFill>
                <a:latin typeface="Chalkboard" panose="03050602040202020205" pitchFamily="66" charset="77"/>
              </a:rPr>
              <a:t>Jahiliyah</a:t>
            </a:r>
            <a:r>
              <a:rPr lang="en-US" sz="1600" b="1" dirty="0">
                <a:solidFill>
                  <a:schemeClr val="accent2">
                    <a:lumMod val="75000"/>
                  </a:schemeClr>
                </a:solidFill>
                <a:latin typeface="Chalkboard" panose="03050602040202020205" pitchFamily="66" charset="77"/>
              </a:rPr>
              <a:t> poets to challenge and prevail over the eloquence of the poems of old.</a:t>
            </a:r>
          </a:p>
          <a:p>
            <a:pPr marL="0" indent="0">
              <a:lnSpc>
                <a:spcPct val="100000"/>
              </a:lnSpc>
              <a:buNone/>
            </a:pPr>
            <a:endParaRPr lang="en-US" sz="1600" b="1" dirty="0">
              <a:solidFill>
                <a:schemeClr val="tx1">
                  <a:lumMod val="95000"/>
                  <a:lumOff val="5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426872DA-335F-D74C-15D9-6E57B21F3279}"/>
              </a:ext>
            </a:extLst>
          </p:cNvPr>
          <p:cNvSpPr>
            <a:spLocks noGrp="1"/>
          </p:cNvSpPr>
          <p:nvPr>
            <p:ph type="sldNum" sz="quarter" idx="12"/>
          </p:nvPr>
        </p:nvSpPr>
        <p:spPr/>
        <p:txBody>
          <a:bodyPr/>
          <a:lstStyle/>
          <a:p>
            <a:fld id="{C8784B88-F3D9-6A4F-9660-1A0A1E561ED7}" type="slidenum">
              <a:rPr lang="en-US" smtClean="0"/>
              <a:t>146</a:t>
            </a:fld>
            <a:endParaRPr lang="en-US"/>
          </a:p>
        </p:txBody>
      </p:sp>
      <p:sp>
        <p:nvSpPr>
          <p:cNvPr id="5" name="Oval 4">
            <a:extLst>
              <a:ext uri="{FF2B5EF4-FFF2-40B4-BE49-F238E27FC236}">
                <a16:creationId xmlns:a16="http://schemas.microsoft.com/office/drawing/2014/main" xmlns="" id="{F93AD4D7-D08A-FFC1-0A13-2F86E21E05E9}"/>
              </a:ext>
            </a:extLst>
          </p:cNvPr>
          <p:cNvSpPr/>
          <p:nvPr/>
        </p:nvSpPr>
        <p:spPr>
          <a:xfrm>
            <a:off x="9982200" y="1690561"/>
            <a:ext cx="2084294" cy="2720973"/>
          </a:xfrm>
          <a:prstGeom prst="ellipse">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SA" sz="2800" b="0" dirty="0">
                <a:solidFill>
                  <a:schemeClr val="bg1"/>
                </a:solidFill>
                <a:latin typeface="Algerian" pitchFamily="82" charset="77"/>
              </a:rPr>
              <a:t>آلم، </a:t>
            </a:r>
            <a:endParaRPr lang="en-AU" sz="2800" b="0" dirty="0">
              <a:solidFill>
                <a:schemeClr val="bg1"/>
              </a:solidFill>
              <a:latin typeface="Algerian" pitchFamily="82" charset="77"/>
            </a:endParaRPr>
          </a:p>
          <a:p>
            <a:pPr algn="ctr"/>
            <a:r>
              <a:rPr lang="en-AU" sz="2800" b="1" dirty="0">
                <a:solidFill>
                  <a:schemeClr val="bg1"/>
                </a:solidFill>
                <a:latin typeface="Chalkboard" panose="03050602040202020205" pitchFamily="66" charset="77"/>
              </a:rPr>
              <a:t>‘</a:t>
            </a:r>
            <a:r>
              <a:rPr lang="en-AU" sz="2000" b="1" dirty="0">
                <a:solidFill>
                  <a:schemeClr val="bg1"/>
                </a:solidFill>
                <a:latin typeface="Chalkboard" panose="03050602040202020205" pitchFamily="66" charset="77"/>
              </a:rPr>
              <a:t>Alif-Lum-</a:t>
            </a:r>
            <a:r>
              <a:rPr lang="en-AU" sz="2000" b="1" dirty="0" err="1">
                <a:solidFill>
                  <a:schemeClr val="bg1"/>
                </a:solidFill>
                <a:latin typeface="Chalkboard" panose="03050602040202020205" pitchFamily="66" charset="77"/>
              </a:rPr>
              <a:t>Meem</a:t>
            </a:r>
            <a:r>
              <a:rPr lang="en-AU" sz="2000" b="1" dirty="0">
                <a:solidFill>
                  <a:schemeClr val="bg1"/>
                </a:solidFill>
                <a:latin typeface="Chalkboard" panose="03050602040202020205" pitchFamily="66" charset="77"/>
              </a:rPr>
              <a:t>'</a:t>
            </a:r>
            <a:endParaRPr lang="en-AU" sz="2000" b="0" dirty="0">
              <a:solidFill>
                <a:schemeClr val="bg1"/>
              </a:solidFill>
              <a:latin typeface="Algerian" pitchFamily="82" charset="77"/>
            </a:endParaRPr>
          </a:p>
          <a:p>
            <a:pPr algn="ctr"/>
            <a:r>
              <a:rPr lang="ar-SA" sz="2800" b="0" dirty="0">
                <a:solidFill>
                  <a:schemeClr val="bg1"/>
                </a:solidFill>
                <a:latin typeface="Algerian" pitchFamily="82" charset="77"/>
              </a:rPr>
              <a:t>حم، يس،</a:t>
            </a:r>
            <a:endParaRPr lang="en-AU" sz="2800" b="0" dirty="0">
              <a:solidFill>
                <a:schemeClr val="bg1"/>
              </a:solidFill>
              <a:latin typeface="Algerian" pitchFamily="82" charset="77"/>
            </a:endParaRPr>
          </a:p>
          <a:p>
            <a:pPr algn="ctr"/>
            <a:r>
              <a:rPr lang="ar-SA" sz="2800" b="0" dirty="0">
                <a:solidFill>
                  <a:schemeClr val="bg1"/>
                </a:solidFill>
                <a:latin typeface="Algerian" pitchFamily="82" charset="77"/>
              </a:rPr>
              <a:t> كهيعص،</a:t>
            </a:r>
            <a:endParaRPr lang="en-AU" sz="2800" b="0" dirty="0">
              <a:solidFill>
                <a:schemeClr val="bg1"/>
              </a:solidFill>
              <a:latin typeface="Algerian" pitchFamily="82" charset="77"/>
            </a:endParaRPr>
          </a:p>
          <a:p>
            <a:pPr algn="ctr"/>
            <a:r>
              <a:rPr lang="ar-SA" sz="2800" b="0" dirty="0">
                <a:solidFill>
                  <a:schemeClr val="bg1"/>
                </a:solidFill>
                <a:latin typeface="Algerian" pitchFamily="82" charset="77"/>
              </a:rPr>
              <a:t> ص..</a:t>
            </a:r>
            <a:endParaRPr lang="en-US" sz="2800" dirty="0">
              <a:solidFill>
                <a:schemeClr val="bg1"/>
              </a:solidFill>
            </a:endParaRPr>
          </a:p>
        </p:txBody>
      </p:sp>
    </p:spTree>
    <p:extLst>
      <p:ext uri="{BB962C8B-B14F-4D97-AF65-F5344CB8AC3E}">
        <p14:creationId xmlns:p14="http://schemas.microsoft.com/office/powerpoint/2010/main" val="81341829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D4DEA8-82E7-4A8A-0167-D818E169A273}"/>
              </a:ext>
            </a:extLst>
          </p:cNvPr>
          <p:cNvSpPr>
            <a:spLocks noGrp="1"/>
          </p:cNvSpPr>
          <p:nvPr>
            <p:ph type="title"/>
          </p:nvPr>
        </p:nvSpPr>
        <p:spPr>
          <a:xfrm>
            <a:off x="838200" y="0"/>
            <a:ext cx="5400368" cy="604684"/>
          </a:xfrm>
          <a:solidFill>
            <a:schemeClr val="accent4">
              <a:lumMod val="40000"/>
              <a:lumOff val="60000"/>
            </a:schemeClr>
          </a:solidFill>
          <a:ln>
            <a:solidFill>
              <a:schemeClr val="tx1">
                <a:lumMod val="95000"/>
                <a:lumOff val="5000"/>
              </a:schemeClr>
            </a:solidFill>
          </a:ln>
        </p:spPr>
        <p:txBody>
          <a:bodyPr>
            <a:normAutofit/>
          </a:bodyPr>
          <a:lstStyle/>
          <a:p>
            <a:r>
              <a:rPr lang="en-AU" sz="3200" dirty="0">
                <a:solidFill>
                  <a:schemeClr val="accent1">
                    <a:lumMod val="75000"/>
                  </a:schemeClr>
                </a:solidFill>
                <a:latin typeface="Algerian" pitchFamily="82" charset="77"/>
              </a:rPr>
              <a:t>The </a:t>
            </a:r>
            <a:r>
              <a:rPr lang="en-AU" sz="3200" dirty="0" err="1">
                <a:solidFill>
                  <a:schemeClr val="accent1">
                    <a:lumMod val="75000"/>
                  </a:schemeClr>
                </a:solidFill>
                <a:latin typeface="Algerian" pitchFamily="82" charset="77"/>
              </a:rPr>
              <a:t>Basmala</a:t>
            </a:r>
            <a:r>
              <a:rPr lang="en-AU" sz="3200" dirty="0">
                <a:solidFill>
                  <a:schemeClr val="accent1">
                    <a:lumMod val="75000"/>
                  </a:schemeClr>
                </a:solidFill>
                <a:latin typeface="Algerian" pitchFamily="82" charset="77"/>
              </a:rPr>
              <a:t> as a Verse</a:t>
            </a:r>
            <a:endParaRPr lang="en-US" sz="3200" dirty="0">
              <a:solidFill>
                <a:schemeClr val="accent1">
                  <a:lumMod val="75000"/>
                </a:schemeClr>
              </a:solidFill>
              <a:latin typeface="Algerian" pitchFamily="82" charset="77"/>
            </a:endParaRPr>
          </a:p>
        </p:txBody>
      </p:sp>
      <p:sp>
        <p:nvSpPr>
          <p:cNvPr id="3" name="Content Placeholder 2">
            <a:extLst>
              <a:ext uri="{FF2B5EF4-FFF2-40B4-BE49-F238E27FC236}">
                <a16:creationId xmlns:a16="http://schemas.microsoft.com/office/drawing/2014/main" xmlns="" id="{47B2855B-6846-99A1-91F6-936A29FEFC29}"/>
              </a:ext>
            </a:extLst>
          </p:cNvPr>
          <p:cNvSpPr>
            <a:spLocks noGrp="1"/>
          </p:cNvSpPr>
          <p:nvPr>
            <p:ph idx="1"/>
          </p:nvPr>
        </p:nvSpPr>
        <p:spPr>
          <a:xfrm>
            <a:off x="176981" y="604684"/>
            <a:ext cx="11488993" cy="5923122"/>
          </a:xfrm>
          <a:noFill/>
          <a:ln>
            <a:solidFill>
              <a:schemeClr val="tx1">
                <a:lumMod val="95000"/>
                <a:lumOff val="5000"/>
              </a:schemeClr>
            </a:solidFill>
          </a:ln>
        </p:spPr>
        <p:txBody>
          <a:bodyPr>
            <a:noAutofit/>
          </a:bodyPr>
          <a:lstStyle/>
          <a:p>
            <a:r>
              <a:rPr lang="en-AU" sz="1800" dirty="0">
                <a:solidFill>
                  <a:srgbClr val="FF0000"/>
                </a:solidFill>
                <a:latin typeface="Andalus" panose="02020603050405020304" pitchFamily="18" charset="-78"/>
                <a:cs typeface="Andalus" panose="02020603050405020304" pitchFamily="18" charset="-78"/>
              </a:rPr>
              <a:t>The basmalah is the phrase that occurs at the beginning of each surah or the Quran, except for Surah at-</a:t>
            </a:r>
            <a:r>
              <a:rPr lang="en-AU" sz="1800" dirty="0" err="1">
                <a:solidFill>
                  <a:srgbClr val="FF0000"/>
                </a:solidFill>
                <a:latin typeface="Andalus" panose="02020603050405020304" pitchFamily="18" charset="-78"/>
                <a:cs typeface="Andalus" panose="02020603050405020304" pitchFamily="18" charset="-78"/>
              </a:rPr>
              <a:t>Tawbah</a:t>
            </a:r>
            <a:r>
              <a:rPr lang="en-AU" sz="1800" dirty="0">
                <a:solidFill>
                  <a:srgbClr val="FF0000"/>
                </a:solidFill>
                <a:latin typeface="Andalus" panose="02020603050405020304" pitchFamily="18" charset="-78"/>
                <a:cs typeface="Andalus" panose="02020603050405020304" pitchFamily="18" charset="-78"/>
              </a:rPr>
              <a:t>, </a:t>
            </a:r>
          </a:p>
          <a:p>
            <a:r>
              <a:rPr lang="en-AU" sz="1800" b="1" dirty="0">
                <a:solidFill>
                  <a:srgbClr val="FF0000"/>
                </a:solidFill>
                <a:latin typeface="Andalus" panose="02020603050405020304" pitchFamily="18" charset="-78"/>
                <a:cs typeface="Andalus" panose="02020603050405020304" pitchFamily="18" charset="-78"/>
              </a:rPr>
              <a:t>Five opinions for scholars whether the basmalah at the beginning of the surahs is a verse in the Quran or not</a:t>
            </a:r>
            <a:r>
              <a:rPr lang="en-AU" sz="1800" b="1" dirty="0">
                <a:solidFill>
                  <a:schemeClr val="accent2">
                    <a:lumMod val="75000"/>
                  </a:schemeClr>
                </a:solidFill>
                <a:latin typeface="Andalus" panose="02020603050405020304" pitchFamily="18" charset="-78"/>
                <a:cs typeface="Andalus" panose="02020603050405020304" pitchFamily="18" charset="-78"/>
              </a:rPr>
              <a:t>:</a:t>
            </a:r>
            <a:endParaRPr lang="ar-SA" sz="1800" b="1" dirty="0">
              <a:solidFill>
                <a:schemeClr val="accent2">
                  <a:lumMod val="75000"/>
                </a:schemeClr>
              </a:solidFill>
              <a:latin typeface="Andalus" panose="02020603050405020304" pitchFamily="18" charset="-78"/>
              <a:cs typeface="Andalus" panose="02020603050405020304" pitchFamily="18" charset="-78"/>
            </a:endParaRPr>
          </a:p>
          <a:p>
            <a:r>
              <a:rPr lang="en-AU" sz="1800" dirty="0">
                <a:latin typeface="Andalus" panose="02020603050405020304" pitchFamily="18" charset="-78"/>
                <a:cs typeface="Andalus" panose="02020603050405020304" pitchFamily="18" charset="-78"/>
              </a:rPr>
              <a:t>1) The basmalah </a:t>
            </a:r>
            <a:r>
              <a:rPr lang="en-AU" sz="1800" dirty="0">
                <a:solidFill>
                  <a:srgbClr val="FF0000"/>
                </a:solidFill>
                <a:latin typeface="Andalus" panose="02020603050405020304" pitchFamily="18" charset="-78"/>
                <a:cs typeface="Andalus" panose="02020603050405020304" pitchFamily="18" charset="-78"/>
              </a:rPr>
              <a:t>is a separate verse at the beginning of every surah</a:t>
            </a:r>
            <a:r>
              <a:rPr lang="en-AU" sz="1800" dirty="0">
                <a:latin typeface="Andalus" panose="02020603050405020304" pitchFamily="18" charset="-78"/>
                <a:cs typeface="Andalus" panose="02020603050405020304" pitchFamily="18" charset="-78"/>
              </a:rPr>
              <a:t>. This would imply that the basmalah is the first verse of every surah.</a:t>
            </a:r>
          </a:p>
          <a:p>
            <a:r>
              <a:rPr lang="en-AU" sz="1800" dirty="0">
                <a:latin typeface="Andalus" panose="02020603050405020304" pitchFamily="18" charset="-78"/>
                <a:cs typeface="Andalus" panose="02020603050405020304" pitchFamily="18" charset="-78"/>
              </a:rPr>
              <a:t> 2) The basmalah </a:t>
            </a:r>
            <a:r>
              <a:rPr lang="en-AU" sz="1800" dirty="0">
                <a:solidFill>
                  <a:srgbClr val="FF0000"/>
                </a:solidFill>
                <a:latin typeface="Andalus" panose="02020603050405020304" pitchFamily="18" charset="-78"/>
                <a:cs typeface="Andalus" panose="02020603050405020304" pitchFamily="18" charset="-78"/>
              </a:rPr>
              <a:t>is only a part of a verse at the beginning of every surah. </a:t>
            </a:r>
            <a:r>
              <a:rPr lang="en-AU" sz="1800" dirty="0">
                <a:latin typeface="Andalus" panose="02020603050405020304" pitchFamily="18" charset="-78"/>
                <a:cs typeface="Andalus" panose="02020603050405020304" pitchFamily="18" charset="-78"/>
              </a:rPr>
              <a:t>Means that, the basmalah is the first part of the first verse in every surah, and not a separate verse. </a:t>
            </a:r>
          </a:p>
          <a:p>
            <a:r>
              <a:rPr lang="en-AU" sz="1800" dirty="0">
                <a:latin typeface="Andalus" panose="02020603050405020304" pitchFamily="18" charset="-78"/>
                <a:cs typeface="Andalus" panose="02020603050405020304" pitchFamily="18" charset="-78"/>
              </a:rPr>
              <a:t>3) The basmalah </a:t>
            </a:r>
            <a:r>
              <a:rPr lang="en-AU" sz="1800" dirty="0">
                <a:solidFill>
                  <a:srgbClr val="FF0000"/>
                </a:solidFill>
                <a:latin typeface="Andalus" panose="02020603050405020304" pitchFamily="18" charset="-78"/>
                <a:cs typeface="Andalus" panose="02020603050405020304" pitchFamily="18" charset="-78"/>
              </a:rPr>
              <a:t>is a verse only at the beginning of Surah al-</a:t>
            </a:r>
            <a:r>
              <a:rPr lang="en-AU" sz="1800" dirty="0" err="1">
                <a:solidFill>
                  <a:srgbClr val="FF0000"/>
                </a:solidFill>
                <a:latin typeface="Andalus" panose="02020603050405020304" pitchFamily="18" charset="-78"/>
                <a:cs typeface="Andalus" panose="02020603050405020304" pitchFamily="18" charset="-78"/>
              </a:rPr>
              <a:t>Fatihah</a:t>
            </a:r>
            <a:r>
              <a:rPr lang="en-AU" sz="1800" dirty="0">
                <a:latin typeface="Andalus" panose="02020603050405020304" pitchFamily="18" charset="-78"/>
                <a:cs typeface="Andalus" panose="02020603050405020304" pitchFamily="18" charset="-78"/>
              </a:rPr>
              <a:t>, and not lor other surahs.</a:t>
            </a:r>
          </a:p>
          <a:p>
            <a:r>
              <a:rPr lang="en-AU" sz="1800" dirty="0">
                <a:latin typeface="Andalus" panose="02020603050405020304" pitchFamily="18" charset="-78"/>
                <a:cs typeface="Andalus" panose="02020603050405020304" pitchFamily="18" charset="-78"/>
              </a:rPr>
              <a:t> 4) The basmalah </a:t>
            </a:r>
            <a:r>
              <a:rPr lang="en-AU" sz="1800" dirty="0">
                <a:solidFill>
                  <a:srgbClr val="FF0000"/>
                </a:solidFill>
                <a:latin typeface="Andalus" panose="02020603050405020304" pitchFamily="18" charset="-78"/>
                <a:cs typeface="Andalus" panose="02020603050405020304" pitchFamily="18" charset="-78"/>
              </a:rPr>
              <a:t>is a separate verse, not a part of any surah</a:t>
            </a:r>
            <a:r>
              <a:rPr lang="en-AU" sz="1800" dirty="0">
                <a:latin typeface="Andalus" panose="02020603050405020304" pitchFamily="18" charset="-78"/>
                <a:cs typeface="Andalus" panose="02020603050405020304" pitchFamily="18" charset="-78"/>
              </a:rPr>
              <a:t>, that has been placed at the beginning of the surah. In other words, the basmalah is not to be counted as a verse in any surah but is a verse of the Quran. </a:t>
            </a:r>
          </a:p>
          <a:p>
            <a:r>
              <a:rPr lang="en-AU" sz="1800" dirty="0">
                <a:latin typeface="Andalus" panose="02020603050405020304" pitchFamily="18" charset="-78"/>
                <a:cs typeface="Andalus" panose="02020603050405020304" pitchFamily="18" charset="-78"/>
              </a:rPr>
              <a:t>5) The basmalah </a:t>
            </a:r>
            <a:r>
              <a:rPr lang="en-AU" sz="1800" dirty="0">
                <a:solidFill>
                  <a:srgbClr val="FF0000"/>
                </a:solidFill>
                <a:latin typeface="Andalus" panose="02020603050405020304" pitchFamily="18" charset="-78"/>
                <a:cs typeface="Andalus" panose="02020603050405020304" pitchFamily="18" charset="-78"/>
              </a:rPr>
              <a:t>is not a verse of the Quran, but rather a phrase </a:t>
            </a:r>
            <a:r>
              <a:rPr lang="en-AU" sz="1800" dirty="0">
                <a:latin typeface="Andalus" panose="02020603050405020304" pitchFamily="18" charset="-78"/>
                <a:cs typeface="Andalus" panose="02020603050405020304" pitchFamily="18" charset="-78"/>
              </a:rPr>
              <a:t>which is used to distinguish one surah from another.</a:t>
            </a:r>
          </a:p>
          <a:p>
            <a:r>
              <a:rPr lang="en-AU" sz="1800" dirty="0">
                <a:solidFill>
                  <a:srgbClr val="FF0000"/>
                </a:solidFill>
                <a:latin typeface="Andalus" panose="02020603050405020304" pitchFamily="18" charset="-78"/>
                <a:cs typeface="Andalus" panose="02020603050405020304" pitchFamily="18" charset="-78"/>
              </a:rPr>
              <a:t>Many scholars counts basmalah as a verse at the beginning of Surah al-</a:t>
            </a:r>
            <a:r>
              <a:rPr lang="en-AU" sz="1800" dirty="0" err="1">
                <a:solidFill>
                  <a:srgbClr val="FF0000"/>
                </a:solidFill>
                <a:latin typeface="Andalus" panose="02020603050405020304" pitchFamily="18" charset="-78"/>
                <a:cs typeface="Andalus" panose="02020603050405020304" pitchFamily="18" charset="-78"/>
              </a:rPr>
              <a:t>Fatihah</a:t>
            </a:r>
            <a:r>
              <a:rPr lang="en-AU" sz="1800" dirty="0">
                <a:solidFill>
                  <a:srgbClr val="FF0000"/>
                </a:solidFill>
                <a:latin typeface="Andalus" panose="02020603050405020304" pitchFamily="18" charset="-78"/>
                <a:cs typeface="Andalus" panose="02020603050405020304" pitchFamily="18" charset="-78"/>
              </a:rPr>
              <a:t> but is not a verse at the beginning of any other surah</a:t>
            </a:r>
            <a:r>
              <a:rPr lang="en-AU" sz="1800" dirty="0">
                <a:solidFill>
                  <a:srgbClr val="C00000"/>
                </a:solidFill>
                <a:latin typeface="Andalus" panose="02020603050405020304" pitchFamily="18" charset="-78"/>
                <a:cs typeface="Andalus" panose="02020603050405020304" pitchFamily="18" charset="-78"/>
              </a:rPr>
              <a:t>.</a:t>
            </a:r>
            <a:endParaRPr lang="en-US" sz="1800" dirty="0">
              <a:solidFill>
                <a:srgbClr val="C00000"/>
              </a:solidFill>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148519DF-9CA6-8B52-E41E-D938EAB6C5AB}"/>
              </a:ext>
            </a:extLst>
          </p:cNvPr>
          <p:cNvSpPr>
            <a:spLocks noGrp="1"/>
          </p:cNvSpPr>
          <p:nvPr>
            <p:ph type="sldNum" sz="quarter" idx="12"/>
          </p:nvPr>
        </p:nvSpPr>
        <p:spPr/>
        <p:txBody>
          <a:bodyPr/>
          <a:lstStyle/>
          <a:p>
            <a:fld id="{C8784B88-F3D9-6A4F-9660-1A0A1E561ED7}" type="slidenum">
              <a:rPr lang="en-US" smtClean="0"/>
              <a:t>147</a:t>
            </a:fld>
            <a:endParaRPr lang="en-US"/>
          </a:p>
        </p:txBody>
      </p:sp>
    </p:spTree>
    <p:extLst>
      <p:ext uri="{BB962C8B-B14F-4D97-AF65-F5344CB8AC3E}">
        <p14:creationId xmlns:p14="http://schemas.microsoft.com/office/powerpoint/2010/main" val="6278327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58A0C21C-C05D-D87A-E5CB-CC435CC2B0F1}"/>
              </a:ext>
            </a:extLst>
          </p:cNvPr>
          <p:cNvGraphicFramePr>
            <a:graphicFrameLocks noGrp="1"/>
          </p:cNvGraphicFramePr>
          <p:nvPr>
            <p:ph idx="1"/>
            <p:extLst>
              <p:ext uri="{D42A27DB-BD31-4B8C-83A1-F6EECF244321}">
                <p14:modId xmlns:p14="http://schemas.microsoft.com/office/powerpoint/2010/main" val="2175341739"/>
              </p:ext>
            </p:extLst>
          </p:nvPr>
        </p:nvGraphicFramePr>
        <p:xfrm>
          <a:off x="836964" y="1476312"/>
          <a:ext cx="9120852" cy="49539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D1387D20-A1E6-BBC9-9EA5-FFB276B707B5}"/>
              </a:ext>
            </a:extLst>
          </p:cNvPr>
          <p:cNvSpPr>
            <a:spLocks noGrp="1"/>
          </p:cNvSpPr>
          <p:nvPr>
            <p:ph type="sldNum" sz="quarter" idx="12"/>
          </p:nvPr>
        </p:nvSpPr>
        <p:spPr/>
        <p:txBody>
          <a:bodyPr/>
          <a:lstStyle/>
          <a:p>
            <a:fld id="{C8784B88-F3D9-6A4F-9660-1A0A1E561ED7}" type="slidenum">
              <a:rPr lang="en-US" smtClean="0"/>
              <a:t>148</a:t>
            </a:fld>
            <a:endParaRPr lang="en-US"/>
          </a:p>
        </p:txBody>
      </p:sp>
    </p:spTree>
    <p:extLst>
      <p:ext uri="{BB962C8B-B14F-4D97-AF65-F5344CB8AC3E}">
        <p14:creationId xmlns:p14="http://schemas.microsoft.com/office/powerpoint/2010/main" val="1771804982"/>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E6A68F-946C-32DE-D77A-FD742639A2D9}"/>
              </a:ext>
            </a:extLst>
          </p:cNvPr>
          <p:cNvSpPr>
            <a:spLocks noGrp="1"/>
          </p:cNvSpPr>
          <p:nvPr>
            <p:ph type="title"/>
          </p:nvPr>
        </p:nvSpPr>
        <p:spPr>
          <a:xfrm>
            <a:off x="2670709" y="298001"/>
            <a:ext cx="4940033" cy="472605"/>
          </a:xfrm>
          <a:solidFill>
            <a:schemeClr val="accent4">
              <a:lumMod val="60000"/>
              <a:lumOff val="40000"/>
            </a:schemeClr>
          </a:solidFill>
          <a:ln>
            <a:solidFill>
              <a:srgbClr val="00B0F0"/>
            </a:solidFill>
          </a:ln>
        </p:spPr>
        <p:txBody>
          <a:bodyPr>
            <a:normAutofit fontScale="90000"/>
          </a:bodyPr>
          <a:lstStyle/>
          <a:p>
            <a:r>
              <a:rPr lang="en-AU" sz="3200" dirty="0">
                <a:solidFill>
                  <a:srgbClr val="00B0F0"/>
                </a:solidFill>
                <a:effectLst/>
                <a:latin typeface="Andalus" panose="02020603050405020304" pitchFamily="18" charset="-78"/>
                <a:cs typeface="Andalus" panose="02020603050405020304" pitchFamily="18" charset="-78"/>
              </a:rPr>
              <a:t/>
            </a:r>
            <a:br>
              <a:rPr lang="en-AU" sz="3200" dirty="0">
                <a:solidFill>
                  <a:srgbClr val="00B0F0"/>
                </a:solidFill>
                <a:effectLst/>
                <a:latin typeface="Andalus" panose="02020603050405020304" pitchFamily="18" charset="-78"/>
                <a:cs typeface="Andalus" panose="02020603050405020304" pitchFamily="18" charset="-78"/>
              </a:rPr>
            </a:br>
            <a:r>
              <a:rPr lang="en-AU" sz="3200" dirty="0">
                <a:solidFill>
                  <a:srgbClr val="00B0F0"/>
                </a:solidFill>
                <a:effectLst/>
                <a:latin typeface="Andalus" panose="02020603050405020304" pitchFamily="18" charset="-78"/>
                <a:cs typeface="Andalus" panose="02020603050405020304" pitchFamily="18" charset="-78"/>
              </a:rPr>
              <a:t>DIALECTS AND RECITATIONS </a:t>
            </a:r>
            <a:r>
              <a:rPr lang="en-AU" sz="3200" dirty="0">
                <a:solidFill>
                  <a:srgbClr val="00B0F0"/>
                </a:solidFill>
                <a:latin typeface="Andalus" panose="02020603050405020304" pitchFamily="18" charset="-78"/>
                <a:cs typeface="Andalus" panose="02020603050405020304" pitchFamily="18" charset="-78"/>
              </a:rPr>
              <a:t/>
            </a:r>
            <a:br>
              <a:rPr lang="en-AU" sz="3200" dirty="0">
                <a:solidFill>
                  <a:srgbClr val="00B0F0"/>
                </a:solidFill>
                <a:latin typeface="Andalus" panose="02020603050405020304" pitchFamily="18" charset="-78"/>
                <a:cs typeface="Andalus" panose="02020603050405020304" pitchFamily="18" charset="-78"/>
              </a:rPr>
            </a:br>
            <a:endParaRPr lang="en-US" sz="3200" dirty="0">
              <a:solidFill>
                <a:srgbClr val="00B0F0"/>
              </a:solidFill>
              <a:latin typeface="Andalus" panose="02020603050405020304" pitchFamily="18" charset="-78"/>
              <a:cs typeface="Andalus" panose="02020603050405020304" pitchFamily="18" charset="-78"/>
            </a:endParaRPr>
          </a:p>
        </p:txBody>
      </p:sp>
      <p:sp>
        <p:nvSpPr>
          <p:cNvPr id="3" name="Content Placeholder 2">
            <a:extLst>
              <a:ext uri="{FF2B5EF4-FFF2-40B4-BE49-F238E27FC236}">
                <a16:creationId xmlns:a16="http://schemas.microsoft.com/office/drawing/2014/main" xmlns="" id="{53AE83A2-15A2-E365-BCB8-1A26FB91F94E}"/>
              </a:ext>
            </a:extLst>
          </p:cNvPr>
          <p:cNvSpPr>
            <a:spLocks noGrp="1"/>
          </p:cNvSpPr>
          <p:nvPr>
            <p:ph idx="1"/>
          </p:nvPr>
        </p:nvSpPr>
        <p:spPr>
          <a:xfrm>
            <a:off x="133005" y="770606"/>
            <a:ext cx="11506890" cy="5666770"/>
          </a:xfrm>
          <a:ln>
            <a:solidFill>
              <a:srgbClr val="36DCD5"/>
            </a:solidFill>
          </a:ln>
        </p:spPr>
        <p:txBody>
          <a:bodyPr>
            <a:noAutofit/>
          </a:bodyPr>
          <a:lstStyle/>
          <a:p>
            <a:r>
              <a:rPr lang="en-AU" sz="1400" b="1" dirty="0">
                <a:effectLst/>
                <a:latin typeface="Chalkboard" panose="03050602040202020205" pitchFamily="66" charset="77"/>
              </a:rPr>
              <a:t>Arabic is the language throughout the Arabian peninsula, however, due to different environments and histories of various     tribes produced a wide variety of dialects. </a:t>
            </a:r>
          </a:p>
          <a:p>
            <a:r>
              <a:rPr lang="en-AU" sz="1400" b="1" dirty="0">
                <a:effectLst/>
                <a:latin typeface="Chalkboard" panose="03050602040202020205" pitchFamily="66" charset="77"/>
              </a:rPr>
              <a:t>Sometimes each tribe used different words to describe the same object. For example:                                                     some tribes called </a:t>
            </a:r>
            <a:r>
              <a:rPr lang="en-AU" sz="1400" b="1" dirty="0">
                <a:solidFill>
                  <a:schemeClr val="accent4">
                    <a:lumMod val="75000"/>
                  </a:schemeClr>
                </a:solidFill>
                <a:effectLst/>
                <a:latin typeface="Chalkboard" panose="03050602040202020205" pitchFamily="66" charset="77"/>
              </a:rPr>
              <a:t>the lion an “</a:t>
            </a:r>
            <a:r>
              <a:rPr lang="en-AU" sz="1400" b="1" dirty="0" err="1">
                <a:solidFill>
                  <a:schemeClr val="accent4">
                    <a:lumMod val="75000"/>
                  </a:schemeClr>
                </a:solidFill>
                <a:effectLst/>
                <a:latin typeface="Chalkboard" panose="03050602040202020205" pitchFamily="66" charset="77"/>
              </a:rPr>
              <a:t>asad</a:t>
            </a:r>
            <a:r>
              <a:rPr lang="en-AU" sz="1400" b="1" dirty="0">
                <a:solidFill>
                  <a:schemeClr val="accent4">
                    <a:lumMod val="75000"/>
                  </a:schemeClr>
                </a:solidFill>
                <a:effectLst/>
                <a:latin typeface="Chalkboard" panose="03050602040202020205" pitchFamily="66" charset="77"/>
              </a:rPr>
              <a:t>,”, other tribes called it a “</a:t>
            </a:r>
            <a:r>
              <a:rPr lang="en-AU" sz="1400" b="1" dirty="0" err="1">
                <a:solidFill>
                  <a:schemeClr val="accent4">
                    <a:lumMod val="75000"/>
                  </a:schemeClr>
                </a:solidFill>
                <a:effectLst/>
                <a:latin typeface="Chalkboard" panose="03050602040202020205" pitchFamily="66" charset="77"/>
              </a:rPr>
              <a:t>layth</a:t>
            </a:r>
            <a:r>
              <a:rPr lang="en-AU" sz="1400" b="1" dirty="0">
                <a:solidFill>
                  <a:schemeClr val="accent4">
                    <a:lumMod val="75000"/>
                  </a:schemeClr>
                </a:solidFill>
                <a:effectLst/>
                <a:latin typeface="Chalkboard" panose="03050602040202020205" pitchFamily="66" charset="77"/>
              </a:rPr>
              <a:t>,” “</a:t>
            </a:r>
            <a:r>
              <a:rPr lang="en-AU" sz="1400" b="1" dirty="0" err="1">
                <a:solidFill>
                  <a:schemeClr val="accent4">
                    <a:lumMod val="75000"/>
                  </a:schemeClr>
                </a:solidFill>
                <a:effectLst/>
                <a:latin typeface="Chalkboard" panose="03050602040202020205" pitchFamily="66" charset="77"/>
              </a:rPr>
              <a:t>hamzah</a:t>
            </a:r>
            <a:r>
              <a:rPr lang="en-AU" sz="1400" b="1" dirty="0">
                <a:solidFill>
                  <a:schemeClr val="accent4">
                    <a:lumMod val="75000"/>
                  </a:schemeClr>
                </a:solidFill>
                <a:effectLst/>
                <a:latin typeface="Chalkboard" panose="03050602040202020205" pitchFamily="66" charset="77"/>
              </a:rPr>
              <a:t>,” “hafs,” or a “</a:t>
            </a:r>
            <a:r>
              <a:rPr lang="en-AU" sz="1400" b="1" dirty="0" err="1">
                <a:solidFill>
                  <a:schemeClr val="accent4">
                    <a:lumMod val="75000"/>
                  </a:schemeClr>
                </a:solidFill>
                <a:effectLst/>
                <a:latin typeface="Chalkboard" panose="03050602040202020205" pitchFamily="66" charset="77"/>
              </a:rPr>
              <a:t>ghadanfar</a:t>
            </a:r>
            <a:r>
              <a:rPr lang="en-AU" sz="1400" b="1" dirty="0">
                <a:solidFill>
                  <a:schemeClr val="accent4">
                    <a:lumMod val="75000"/>
                  </a:schemeClr>
                </a:solidFill>
                <a:effectLst/>
                <a:latin typeface="Chalkboard" panose="03050602040202020205" pitchFamily="66" charset="77"/>
              </a:rPr>
              <a:t>.</a:t>
            </a:r>
            <a:r>
              <a:rPr lang="en-AU" sz="1400" b="1" dirty="0">
                <a:solidFill>
                  <a:srgbClr val="36DCD5"/>
                </a:solidFill>
                <a:effectLst/>
                <a:latin typeface="Chalkboard" panose="03050602040202020205" pitchFamily="66" charset="77"/>
              </a:rPr>
              <a:t> </a:t>
            </a:r>
            <a:endParaRPr lang="en-AU" sz="1400" b="1" dirty="0">
              <a:solidFill>
                <a:srgbClr val="36DCD5"/>
              </a:solidFill>
              <a:latin typeface="Chalkboard" panose="03050602040202020205" pitchFamily="66" charset="77"/>
            </a:endParaRPr>
          </a:p>
          <a:p>
            <a:r>
              <a:rPr lang="en-AU" sz="1400" b="1" dirty="0">
                <a:solidFill>
                  <a:schemeClr val="accent4">
                    <a:lumMod val="75000"/>
                  </a:schemeClr>
                </a:solidFill>
                <a:effectLst/>
                <a:latin typeface="Chalkboard" panose="03050602040202020205" pitchFamily="66" charset="77"/>
              </a:rPr>
              <a:t>In other cases, differences occurred in the way certain letters were pronounced due to vowel differences. </a:t>
            </a:r>
          </a:p>
          <a:p>
            <a:r>
              <a:rPr lang="en-AU" sz="1400" b="1" dirty="0">
                <a:effectLst/>
                <a:latin typeface="Chalkboard" panose="03050602040202020205" pitchFamily="66" charset="77"/>
              </a:rPr>
              <a:t>Allah </a:t>
            </a:r>
            <a:r>
              <a:rPr lang="en-AU" sz="1400" b="1" dirty="0" err="1">
                <a:effectLst/>
                <a:latin typeface="Chalkboard" panose="03050602040202020205" pitchFamily="66" charset="77"/>
              </a:rPr>
              <a:t>swt</a:t>
            </a:r>
            <a:r>
              <a:rPr lang="en-AU" sz="1400" b="1" dirty="0">
                <a:effectLst/>
                <a:latin typeface="Chalkboard" panose="03050602040202020205" pitchFamily="66" charset="77"/>
              </a:rPr>
              <a:t> took into consideration the differences that existed among the Arabian dialects, as He  revealed the Quran in seven different forms. The seven tribes: </a:t>
            </a:r>
            <a:r>
              <a:rPr lang="en-AU" sz="1400" b="1" dirty="0">
                <a:solidFill>
                  <a:schemeClr val="accent4">
                    <a:lumMod val="75000"/>
                  </a:schemeClr>
                </a:solidFill>
                <a:effectLst/>
                <a:latin typeface="Chalkboard" panose="03050602040202020205" pitchFamily="66" charset="77"/>
              </a:rPr>
              <a:t>Quraysh, </a:t>
            </a:r>
            <a:r>
              <a:rPr lang="en-AU" sz="1400" b="1" dirty="0" err="1">
                <a:solidFill>
                  <a:schemeClr val="accent4">
                    <a:lumMod val="75000"/>
                  </a:schemeClr>
                </a:solidFill>
                <a:effectLst/>
                <a:latin typeface="Chalkboard" panose="03050602040202020205" pitchFamily="66" charset="77"/>
              </a:rPr>
              <a:t>Huthayl</a:t>
            </a:r>
            <a:r>
              <a:rPr lang="en-AU" sz="1400" b="1" dirty="0">
                <a:solidFill>
                  <a:schemeClr val="accent4">
                    <a:lumMod val="75000"/>
                  </a:schemeClr>
                </a:solidFill>
                <a:effectLst/>
                <a:latin typeface="Chalkboard" panose="03050602040202020205" pitchFamily="66" charset="77"/>
              </a:rPr>
              <a:t>, </a:t>
            </a:r>
            <a:r>
              <a:rPr lang="en-AU" sz="1400" b="1" dirty="0" err="1">
                <a:solidFill>
                  <a:schemeClr val="accent4">
                    <a:lumMod val="75000"/>
                  </a:schemeClr>
                </a:solidFill>
                <a:effectLst/>
                <a:latin typeface="Chalkboard" panose="03050602040202020205" pitchFamily="66" charset="77"/>
              </a:rPr>
              <a:t>Thaqeef</a:t>
            </a:r>
            <a:r>
              <a:rPr lang="en-AU" sz="1400" b="1" dirty="0">
                <a:solidFill>
                  <a:schemeClr val="accent4">
                    <a:lumMod val="75000"/>
                  </a:schemeClr>
                </a:solidFill>
                <a:effectLst/>
                <a:latin typeface="Chalkboard" panose="03050602040202020205" pitchFamily="66" charset="77"/>
              </a:rPr>
              <a:t>, </a:t>
            </a:r>
            <a:r>
              <a:rPr lang="en-AU" sz="1400" b="1" dirty="0" err="1">
                <a:solidFill>
                  <a:schemeClr val="accent4">
                    <a:lumMod val="75000"/>
                  </a:schemeClr>
                </a:solidFill>
                <a:effectLst/>
                <a:latin typeface="Chalkboard" panose="03050602040202020205" pitchFamily="66" charset="77"/>
              </a:rPr>
              <a:t>Hawaazin</a:t>
            </a:r>
            <a:r>
              <a:rPr lang="en-AU" sz="1400" b="1" dirty="0">
                <a:solidFill>
                  <a:schemeClr val="accent4">
                    <a:lumMod val="75000"/>
                  </a:schemeClr>
                </a:solidFill>
                <a:effectLst/>
                <a:latin typeface="Chalkboard" panose="03050602040202020205" pitchFamily="66" charset="77"/>
              </a:rPr>
              <a:t>, </a:t>
            </a:r>
            <a:r>
              <a:rPr lang="en-AU" sz="1400" b="1" dirty="0" err="1">
                <a:solidFill>
                  <a:schemeClr val="accent4">
                    <a:lumMod val="75000"/>
                  </a:schemeClr>
                </a:solidFill>
                <a:effectLst/>
                <a:latin typeface="Chalkboard" panose="03050602040202020205" pitchFamily="66" charset="77"/>
              </a:rPr>
              <a:t>Kinaanah</a:t>
            </a:r>
            <a:r>
              <a:rPr lang="en-AU" sz="1400" b="1" dirty="0">
                <a:solidFill>
                  <a:schemeClr val="accent4">
                    <a:lumMod val="75000"/>
                  </a:schemeClr>
                </a:solidFill>
                <a:effectLst/>
                <a:latin typeface="Chalkboard" panose="03050602040202020205" pitchFamily="66" charset="77"/>
              </a:rPr>
              <a:t>, </a:t>
            </a:r>
            <a:r>
              <a:rPr lang="en-AU" sz="1400" b="1" dirty="0" err="1">
                <a:solidFill>
                  <a:schemeClr val="accent4">
                    <a:lumMod val="75000"/>
                  </a:schemeClr>
                </a:solidFill>
                <a:effectLst/>
                <a:latin typeface="Chalkboard" panose="03050602040202020205" pitchFamily="66" charset="77"/>
              </a:rPr>
              <a:t>Tameem</a:t>
            </a:r>
            <a:r>
              <a:rPr lang="en-AU" sz="1400" b="1" dirty="0">
                <a:solidFill>
                  <a:schemeClr val="accent4">
                    <a:lumMod val="75000"/>
                  </a:schemeClr>
                </a:solidFill>
                <a:effectLst/>
                <a:latin typeface="Chalkboard" panose="03050602040202020205" pitchFamily="66" charset="77"/>
              </a:rPr>
              <a:t>, and Yemen.</a:t>
            </a:r>
          </a:p>
          <a:p>
            <a:r>
              <a:rPr lang="en-AU" sz="1400" b="1" dirty="0">
                <a:solidFill>
                  <a:schemeClr val="accent4">
                    <a:lumMod val="75000"/>
                  </a:schemeClr>
                </a:solidFill>
                <a:effectLst/>
                <a:latin typeface="Chalkboard" panose="03050602040202020205" pitchFamily="66" charset="77"/>
              </a:rPr>
              <a:t>However, in time the dialect of the tribe of Quraysh emerged from among the various dialects as the most prominent dialect. </a:t>
            </a:r>
          </a:p>
          <a:p>
            <a:pPr algn="l" fontAlgn="base"/>
            <a:r>
              <a:rPr lang="en-AU" sz="1400" b="1" dirty="0">
                <a:effectLst/>
                <a:latin typeface="Chalkboard" panose="03050602040202020205" pitchFamily="66" charset="77"/>
              </a:rPr>
              <a:t>These various forms did not represent different Qurans, as </a:t>
            </a:r>
            <a:r>
              <a:rPr lang="en-AU" sz="1400" b="1" dirty="0" err="1">
                <a:effectLst/>
                <a:latin typeface="Chalkboard" panose="03050602040202020205" pitchFamily="66" charset="77"/>
              </a:rPr>
              <a:t>Jibrel</a:t>
            </a:r>
            <a:r>
              <a:rPr lang="en-AU" sz="1400" b="1" dirty="0">
                <a:effectLst/>
                <a:latin typeface="Chalkboard" panose="03050602040202020205" pitchFamily="66" charset="77"/>
              </a:rPr>
              <a:t> only conveyed verses from a single Quran written on a protected tablet (al-</a:t>
            </a:r>
            <a:r>
              <a:rPr lang="en-AU" sz="1400" b="1" dirty="0" err="1">
                <a:effectLst/>
                <a:latin typeface="Chalkboard" panose="03050602040202020205" pitchFamily="66" charset="77"/>
              </a:rPr>
              <a:t>Lawh</a:t>
            </a:r>
            <a:r>
              <a:rPr lang="en-AU" sz="1400" b="1" dirty="0">
                <a:effectLst/>
                <a:latin typeface="Chalkboard" panose="03050602040202020205" pitchFamily="66" charset="77"/>
              </a:rPr>
              <a:t> al-</a:t>
            </a:r>
            <a:r>
              <a:rPr lang="en-AU" sz="1400" b="1" dirty="0" err="1">
                <a:effectLst/>
                <a:latin typeface="Chalkboard" panose="03050602040202020205" pitchFamily="66" charset="77"/>
              </a:rPr>
              <a:t>Mahfooth</a:t>
            </a:r>
            <a:r>
              <a:rPr lang="en-AU" sz="1400" b="1" dirty="0">
                <a:effectLst/>
                <a:latin typeface="Chalkboard" panose="03050602040202020205" pitchFamily="66" charset="77"/>
              </a:rPr>
              <a:t>) in the heavens . However, </a:t>
            </a:r>
            <a:r>
              <a:rPr lang="en-AU" sz="1400" b="1" dirty="0" err="1">
                <a:effectLst/>
                <a:latin typeface="Chalkboard" panose="03050602040202020205" pitchFamily="66" charset="77"/>
              </a:rPr>
              <a:t>Jibrel</a:t>
            </a:r>
            <a:r>
              <a:rPr lang="en-AU" sz="1400" b="1" dirty="0">
                <a:effectLst/>
                <a:latin typeface="Chalkboard" panose="03050602040202020205" pitchFamily="66" charset="77"/>
              </a:rPr>
              <a:t> was instructed to recite the verses that he brought in seven forms corresponding to the dialects of the major tribes. </a:t>
            </a:r>
          </a:p>
          <a:p>
            <a:pPr algn="l" fontAlgn="base"/>
            <a:r>
              <a:rPr lang="en-AU" sz="1400" b="1" dirty="0">
                <a:solidFill>
                  <a:srgbClr val="242A2E"/>
                </a:solidFill>
                <a:latin typeface="Chalkboard" panose="03050602040202020205" pitchFamily="66" charset="77"/>
              </a:rPr>
              <a:t>T</a:t>
            </a:r>
            <a:r>
              <a:rPr lang="en-AU" sz="1400" b="1" dirty="0">
                <a:solidFill>
                  <a:srgbClr val="242A2E"/>
                </a:solidFill>
                <a:effectLst/>
                <a:latin typeface="Chalkboard" panose="03050602040202020205" pitchFamily="66" charset="77"/>
              </a:rPr>
              <a:t>he Quranic text was recited in different ways (termed </a:t>
            </a:r>
            <a:r>
              <a:rPr lang="en-AU" sz="1400" b="1" dirty="0" err="1">
                <a:solidFill>
                  <a:srgbClr val="242A2E"/>
                </a:solidFill>
                <a:effectLst/>
                <a:latin typeface="Chalkboard" panose="03050602040202020205" pitchFamily="66" charset="77"/>
              </a:rPr>
              <a:t>ahruf</a:t>
            </a:r>
            <a:r>
              <a:rPr lang="en-AU" sz="1400" b="1" dirty="0">
                <a:solidFill>
                  <a:srgbClr val="242A2E"/>
                </a:solidFill>
                <a:effectLst/>
                <a:latin typeface="Chalkboard" panose="03050602040202020205" pitchFamily="66" charset="77"/>
              </a:rPr>
              <a:t>) during the lifetime of the Prophet </a:t>
            </a:r>
            <a:r>
              <a:rPr lang="ar" sz="1400" b="1" dirty="0">
                <a:solidFill>
                  <a:srgbClr val="242A2E"/>
                </a:solidFill>
                <a:effectLst/>
                <a:latin typeface="Chalkboard" panose="03050602040202020205" pitchFamily="66" charset="77"/>
              </a:rPr>
              <a:t>ﷺ </a:t>
            </a:r>
            <a:r>
              <a:rPr lang="en-AU" sz="1400" b="1" dirty="0">
                <a:solidFill>
                  <a:srgbClr val="242A2E"/>
                </a:solidFill>
                <a:effectLst/>
                <a:latin typeface="Chalkboard" panose="03050602040202020205" pitchFamily="66" charset="77"/>
              </a:rPr>
              <a:t> . There are several authentic reports that support this fact, transmitted through so many chains from the earliest sources</a:t>
            </a:r>
            <a:r>
              <a:rPr lang="en-AU" sz="1400" b="1" baseline="30000" dirty="0">
                <a:solidFill>
                  <a:srgbClr val="242A2E"/>
                </a:solidFill>
                <a:latin typeface="Chalkboard" panose="03050602040202020205" pitchFamily="66" charset="77"/>
              </a:rPr>
              <a:t> </a:t>
            </a:r>
            <a:r>
              <a:rPr lang="en-AU" sz="1400" b="1" dirty="0">
                <a:solidFill>
                  <a:srgbClr val="242A2E"/>
                </a:solidFill>
                <a:effectLst/>
                <a:latin typeface="Chalkboard" panose="03050602040202020205" pitchFamily="66" charset="77"/>
              </a:rPr>
              <a:t>that it reaches the level of </a:t>
            </a:r>
            <a:r>
              <a:rPr lang="en-AU" sz="1400" b="1" dirty="0" err="1">
                <a:solidFill>
                  <a:srgbClr val="242A2E"/>
                </a:solidFill>
                <a:effectLst/>
                <a:latin typeface="Chalkboard" panose="03050602040202020205" pitchFamily="66" charset="77"/>
              </a:rPr>
              <a:t>mutawātir</a:t>
            </a:r>
            <a:r>
              <a:rPr lang="en-AU" sz="1400" b="1" dirty="0">
                <a:solidFill>
                  <a:srgbClr val="242A2E"/>
                </a:solidFill>
                <a:latin typeface="Chalkboard" panose="03050602040202020205" pitchFamily="66" charset="77"/>
              </a:rPr>
              <a:t>.  </a:t>
            </a:r>
            <a:r>
              <a:rPr lang="en-AU" sz="1400" b="1" dirty="0" err="1">
                <a:solidFill>
                  <a:srgbClr val="242A2E"/>
                </a:solidFill>
                <a:latin typeface="Chalkboard" panose="03050602040202020205" pitchFamily="66" charset="77"/>
              </a:rPr>
              <a:t>Eg</a:t>
            </a:r>
            <a:r>
              <a:rPr lang="en-AU" sz="1400" b="1" dirty="0">
                <a:solidFill>
                  <a:srgbClr val="242A2E"/>
                </a:solidFill>
                <a:latin typeface="Chalkboard" panose="03050602040202020205" pitchFamily="66" charset="77"/>
              </a:rPr>
              <a:t>:  </a:t>
            </a:r>
            <a:r>
              <a:rPr lang="en-AU" sz="1400" b="1" dirty="0">
                <a:solidFill>
                  <a:srgbClr val="242A2E"/>
                </a:solidFill>
                <a:effectLst/>
                <a:latin typeface="Chalkboard" panose="03050602040202020205" pitchFamily="66" charset="77"/>
              </a:rPr>
              <a:t>Ibn </a:t>
            </a:r>
            <a:r>
              <a:rPr lang="en-AU" sz="1400" b="1" dirty="0" err="1">
                <a:solidFill>
                  <a:srgbClr val="242A2E"/>
                </a:solidFill>
                <a:effectLst/>
                <a:latin typeface="Chalkboard" panose="03050602040202020205" pitchFamily="66" charset="77"/>
              </a:rPr>
              <a:t>ʿAbbās</a:t>
            </a:r>
            <a:r>
              <a:rPr lang="en-AU" sz="1400" b="1" dirty="0">
                <a:solidFill>
                  <a:srgbClr val="242A2E"/>
                </a:solidFill>
                <a:effectLst/>
                <a:latin typeface="Chalkboard" panose="03050602040202020205" pitchFamily="66" charset="77"/>
              </a:rPr>
              <a:t> narrated that the Prophet </a:t>
            </a:r>
            <a:r>
              <a:rPr lang="ar" sz="1400" b="1" dirty="0">
                <a:solidFill>
                  <a:srgbClr val="242A2E"/>
                </a:solidFill>
                <a:effectLst/>
                <a:latin typeface="Chalkboard" panose="03050602040202020205" pitchFamily="66" charset="77"/>
              </a:rPr>
              <a:t>ﷺ </a:t>
            </a:r>
            <a:r>
              <a:rPr lang="en-AU" sz="1400" b="1" dirty="0">
                <a:solidFill>
                  <a:srgbClr val="242A2E"/>
                </a:solidFill>
                <a:effectLst/>
                <a:latin typeface="Chalkboard" panose="03050602040202020205" pitchFamily="66" charset="77"/>
              </a:rPr>
              <a:t>said: </a:t>
            </a:r>
            <a:r>
              <a:rPr lang="en-AU" sz="1400" b="1" dirty="0">
                <a:solidFill>
                  <a:schemeClr val="accent4">
                    <a:lumMod val="75000"/>
                  </a:schemeClr>
                </a:solidFill>
                <a:effectLst/>
                <a:latin typeface="Chalkboard" panose="03050602040202020205" pitchFamily="66" charset="77"/>
              </a:rPr>
              <a:t>“</a:t>
            </a:r>
            <a:r>
              <a:rPr lang="en-AU" sz="1400" b="1" dirty="0" err="1">
                <a:solidFill>
                  <a:schemeClr val="accent4">
                    <a:lumMod val="75000"/>
                  </a:schemeClr>
                </a:solidFill>
                <a:effectLst/>
                <a:latin typeface="Chalkboard" panose="03050602040202020205" pitchFamily="66" charset="77"/>
              </a:rPr>
              <a:t>Jibrel</a:t>
            </a:r>
            <a:r>
              <a:rPr lang="en-AU" sz="1400" b="1" dirty="0">
                <a:solidFill>
                  <a:schemeClr val="accent4">
                    <a:lumMod val="75000"/>
                  </a:schemeClr>
                </a:solidFill>
                <a:effectLst/>
                <a:latin typeface="Chalkboard" panose="03050602040202020205" pitchFamily="66" charset="77"/>
              </a:rPr>
              <a:t> recited the Quran to me in one </a:t>
            </a:r>
            <a:r>
              <a:rPr lang="en-AU" sz="1400" b="1" dirty="0" err="1">
                <a:solidFill>
                  <a:schemeClr val="accent4">
                    <a:lumMod val="75000"/>
                  </a:schemeClr>
                </a:solidFill>
                <a:latin typeface="Chalkboard" panose="03050602040202020205" pitchFamily="66" charset="77"/>
              </a:rPr>
              <a:t>harf</a:t>
            </a:r>
            <a:r>
              <a:rPr lang="en-AU" sz="1400" b="1" dirty="0">
                <a:solidFill>
                  <a:schemeClr val="accent4">
                    <a:lumMod val="75000"/>
                  </a:schemeClr>
                </a:solidFill>
                <a:latin typeface="Chalkboard" panose="03050602040202020205" pitchFamily="66" charset="77"/>
              </a:rPr>
              <a:t>, </a:t>
            </a:r>
            <a:r>
              <a:rPr lang="en-AU" sz="1400" b="1" dirty="0">
                <a:solidFill>
                  <a:schemeClr val="accent4">
                    <a:lumMod val="75000"/>
                  </a:schemeClr>
                </a:solidFill>
                <a:effectLst/>
                <a:latin typeface="Chalkboard" panose="03050602040202020205" pitchFamily="66" charset="77"/>
              </a:rPr>
              <a:t>Then I requested him [to read it in another </a:t>
            </a:r>
            <a:r>
              <a:rPr lang="en-AU" sz="1400" b="1" dirty="0" err="1">
                <a:solidFill>
                  <a:schemeClr val="accent4">
                    <a:lumMod val="75000"/>
                  </a:schemeClr>
                </a:solidFill>
                <a:latin typeface="Chalkboard" panose="03050602040202020205" pitchFamily="66" charset="77"/>
              </a:rPr>
              <a:t>h</a:t>
            </a:r>
            <a:r>
              <a:rPr lang="en-AU" sz="1400" b="1" dirty="0" err="1">
                <a:solidFill>
                  <a:schemeClr val="accent4">
                    <a:lumMod val="75000"/>
                  </a:schemeClr>
                </a:solidFill>
                <a:effectLst/>
                <a:latin typeface="Chalkboard" panose="03050602040202020205" pitchFamily="66" charset="77"/>
              </a:rPr>
              <a:t>arf</a:t>
            </a:r>
            <a:r>
              <a:rPr lang="en-AU" sz="1400" b="1" dirty="0">
                <a:solidFill>
                  <a:schemeClr val="accent4">
                    <a:lumMod val="75000"/>
                  </a:schemeClr>
                </a:solidFill>
                <a:effectLst/>
                <a:latin typeface="Chalkboard" panose="03050602040202020205" pitchFamily="66" charset="77"/>
              </a:rPr>
              <a:t>] and continued asking him to recite in other </a:t>
            </a:r>
            <a:r>
              <a:rPr lang="en-AU" sz="1400" b="1" dirty="0" err="1">
                <a:solidFill>
                  <a:schemeClr val="accent4">
                    <a:lumMod val="75000"/>
                  </a:schemeClr>
                </a:solidFill>
                <a:effectLst/>
                <a:latin typeface="Chalkboard" panose="03050602040202020205" pitchFamily="66" charset="77"/>
              </a:rPr>
              <a:t>ahruf</a:t>
            </a:r>
            <a:r>
              <a:rPr lang="en-AU" sz="1400" b="1" dirty="0">
                <a:solidFill>
                  <a:schemeClr val="accent4">
                    <a:lumMod val="75000"/>
                  </a:schemeClr>
                </a:solidFill>
                <a:effectLst/>
                <a:latin typeface="Chalkboard" panose="03050602040202020205" pitchFamily="66" charset="77"/>
              </a:rPr>
              <a:t> until he ultimately recited it in seven </a:t>
            </a:r>
            <a:r>
              <a:rPr lang="en-AU" sz="1400" b="1" dirty="0" err="1">
                <a:solidFill>
                  <a:schemeClr val="accent4">
                    <a:lumMod val="75000"/>
                  </a:schemeClr>
                </a:solidFill>
                <a:effectLst/>
                <a:latin typeface="Chalkboard" panose="03050602040202020205" pitchFamily="66" charset="77"/>
              </a:rPr>
              <a:t>ahruf</a:t>
            </a:r>
            <a:r>
              <a:rPr lang="en-AU" sz="1400" b="1" dirty="0">
                <a:solidFill>
                  <a:schemeClr val="accent4">
                    <a:lumMod val="75000"/>
                  </a:schemeClr>
                </a:solidFill>
                <a:effectLst/>
                <a:latin typeface="Chalkboard" panose="03050602040202020205" pitchFamily="66" charset="77"/>
              </a:rPr>
              <a:t>.</a:t>
            </a:r>
            <a:endParaRPr lang="en-AU" sz="1400" b="1" baseline="30000" dirty="0">
              <a:solidFill>
                <a:schemeClr val="accent4">
                  <a:lumMod val="75000"/>
                </a:schemeClr>
              </a:solidFill>
              <a:effectLst/>
              <a:latin typeface="Chalkboard" panose="03050602040202020205" pitchFamily="66" charset="77"/>
            </a:endParaRPr>
          </a:p>
          <a:p>
            <a:endParaRPr lang="en-AU" sz="1400" b="1" dirty="0">
              <a:latin typeface="Chalkboard" panose="03050602040202020205" pitchFamily="66" charset="77"/>
            </a:endParaRPr>
          </a:p>
          <a:p>
            <a:endParaRPr lang="en-AU" sz="1400" b="1" dirty="0">
              <a:latin typeface="Chalkboard" panose="03050602040202020205" pitchFamily="66" charset="77"/>
            </a:endParaRPr>
          </a:p>
          <a:p>
            <a:r>
              <a:rPr lang="en-AU" sz="1400" b="1" dirty="0">
                <a:effectLst/>
                <a:latin typeface="Chalkboard" panose="03050602040202020205" pitchFamily="66" charset="77"/>
              </a:rPr>
              <a:t> </a:t>
            </a:r>
            <a:endParaRPr lang="en-AU" sz="1400" b="1" dirty="0">
              <a:latin typeface="Chalkboard" panose="03050602040202020205" pitchFamily="66" charset="77"/>
            </a:endParaRPr>
          </a:p>
          <a:p>
            <a:endParaRPr lang="en-AU" sz="1400" b="1" dirty="0">
              <a:latin typeface="Chalkboard" panose="03050602040202020205" pitchFamily="66" charset="77"/>
            </a:endParaRPr>
          </a:p>
          <a:p>
            <a:endParaRPr lang="en-AU" sz="1400" b="1" dirty="0">
              <a:latin typeface="Chalkboard" panose="03050602040202020205" pitchFamily="66" charset="77"/>
            </a:endParaRPr>
          </a:p>
          <a:p>
            <a:endParaRPr lang="en-AU" sz="1400" b="1" dirty="0">
              <a:latin typeface="Chalkboard" panose="03050602040202020205" pitchFamily="66" charset="77"/>
            </a:endParaRPr>
          </a:p>
          <a:p>
            <a:endParaRPr lang="en-AU" sz="1400" b="1" dirty="0">
              <a:effectLst/>
              <a:latin typeface="Chalkboard" panose="03050602040202020205" pitchFamily="66" charset="77"/>
            </a:endParaRPr>
          </a:p>
          <a:p>
            <a:endParaRPr lang="en-AU" sz="1400" b="1" dirty="0">
              <a:latin typeface="Chalkboard" panose="03050602040202020205" pitchFamily="66" charset="77"/>
            </a:endParaRPr>
          </a:p>
          <a:p>
            <a:endParaRPr lang="en-US" sz="14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64EA2EB-1619-26EC-86DA-2C7A387915F4}"/>
              </a:ext>
            </a:extLst>
          </p:cNvPr>
          <p:cNvSpPr>
            <a:spLocks noGrp="1"/>
          </p:cNvSpPr>
          <p:nvPr>
            <p:ph type="sldNum" sz="quarter" idx="12"/>
          </p:nvPr>
        </p:nvSpPr>
        <p:spPr/>
        <p:txBody>
          <a:bodyPr/>
          <a:lstStyle/>
          <a:p>
            <a:fld id="{C8784B88-F3D9-6A4F-9660-1A0A1E561ED7}" type="slidenum">
              <a:rPr lang="en-US" smtClean="0"/>
              <a:t>149</a:t>
            </a:fld>
            <a:endParaRPr lang="en-US"/>
          </a:p>
        </p:txBody>
      </p:sp>
      <p:pic>
        <p:nvPicPr>
          <p:cNvPr id="5" name="Picture 4" descr="Magnifying glass on clear background">
            <a:extLst>
              <a:ext uri="{FF2B5EF4-FFF2-40B4-BE49-F238E27FC236}">
                <a16:creationId xmlns:a16="http://schemas.microsoft.com/office/drawing/2014/main" xmlns="" id="{C19E8F1C-C6DF-806E-31CB-96D1991BF1CD}"/>
              </a:ext>
            </a:extLst>
          </p:cNvPr>
          <p:cNvPicPr>
            <a:picLocks noChangeAspect="1"/>
          </p:cNvPicPr>
          <p:nvPr/>
        </p:nvPicPr>
        <p:blipFill rotWithShape="1">
          <a:blip r:embed="rId2"/>
          <a:srcRect l="26287" r="7" b="-1"/>
          <a:stretch/>
        </p:blipFill>
        <p:spPr>
          <a:xfrm>
            <a:off x="11639895" y="1698171"/>
            <a:ext cx="552105" cy="4829635"/>
          </a:xfrm>
          <a:prstGeom prst="rect">
            <a:avLst/>
          </a:prstGeom>
        </p:spPr>
      </p:pic>
    </p:spTree>
    <p:extLst>
      <p:ext uri="{BB962C8B-B14F-4D97-AF65-F5344CB8AC3E}">
        <p14:creationId xmlns:p14="http://schemas.microsoft.com/office/powerpoint/2010/main" val="39430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AAB13C04-484F-C348-58B7-85E619FB7122}"/>
              </a:ext>
            </a:extLst>
          </p:cNvPr>
          <p:cNvGraphicFramePr/>
          <p:nvPr>
            <p:extLst>
              <p:ext uri="{D42A27DB-BD31-4B8C-83A1-F6EECF244321}">
                <p14:modId xmlns:p14="http://schemas.microsoft.com/office/powerpoint/2010/main" val="153033552"/>
              </p:ext>
            </p:extLst>
          </p:nvPr>
        </p:nvGraphicFramePr>
        <p:xfrm>
          <a:off x="838200" y="365125"/>
          <a:ext cx="10515600" cy="55867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764DCF79-FA7A-95AC-6FF8-89DA897E0E7F}"/>
              </a:ext>
            </a:extLst>
          </p:cNvPr>
          <p:cNvSpPr>
            <a:spLocks noGrp="1"/>
          </p:cNvSpPr>
          <p:nvPr>
            <p:ph type="sldNum" sz="quarter" idx="12"/>
          </p:nvPr>
        </p:nvSpPr>
        <p:spPr/>
        <p:txBody>
          <a:bodyPr/>
          <a:lstStyle/>
          <a:p>
            <a:fld id="{C8784B88-F3D9-6A4F-9660-1A0A1E561ED7}" type="slidenum">
              <a:rPr lang="en-US" smtClean="0"/>
              <a:t>15</a:t>
            </a:fld>
            <a:endParaRPr lang="en-US"/>
          </a:p>
        </p:txBody>
      </p:sp>
    </p:spTree>
    <p:extLst>
      <p:ext uri="{BB962C8B-B14F-4D97-AF65-F5344CB8AC3E}">
        <p14:creationId xmlns:p14="http://schemas.microsoft.com/office/powerpoint/2010/main" val="2987120316"/>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B8847A-D4B2-9757-B409-6C5968294262}"/>
              </a:ext>
            </a:extLst>
          </p:cNvPr>
          <p:cNvSpPr>
            <a:spLocks noGrp="1"/>
          </p:cNvSpPr>
          <p:nvPr>
            <p:ph type="title"/>
          </p:nvPr>
        </p:nvSpPr>
        <p:spPr>
          <a:xfrm>
            <a:off x="9104764" y="1703540"/>
            <a:ext cx="3087236" cy="2044264"/>
          </a:xfrm>
          <a:solidFill>
            <a:schemeClr val="bg2">
              <a:lumMod val="25000"/>
            </a:schemeClr>
          </a:solidFill>
        </p:spPr>
        <p:txBody>
          <a:bodyPr anchor="t">
            <a:normAutofit/>
          </a:bodyPr>
          <a:lstStyle/>
          <a:p>
            <a:pPr algn="ctr"/>
            <a:r>
              <a:rPr lang="en-AU" sz="3200" dirty="0">
                <a:solidFill>
                  <a:schemeClr val="accent6">
                    <a:lumMod val="20000"/>
                    <a:lumOff val="80000"/>
                  </a:schemeClr>
                </a:solidFill>
                <a:latin typeface="Algerian" pitchFamily="82" charset="77"/>
              </a:rPr>
              <a:t/>
            </a:r>
            <a:br>
              <a:rPr lang="en-AU" sz="3200" dirty="0">
                <a:solidFill>
                  <a:schemeClr val="accent6">
                    <a:lumMod val="20000"/>
                    <a:lumOff val="80000"/>
                  </a:schemeClr>
                </a:solidFill>
                <a:latin typeface="Algerian" pitchFamily="82" charset="77"/>
              </a:rPr>
            </a:br>
            <a:r>
              <a:rPr lang="en-AU" sz="3200" dirty="0">
                <a:solidFill>
                  <a:schemeClr val="accent6">
                    <a:lumMod val="20000"/>
                    <a:lumOff val="80000"/>
                  </a:schemeClr>
                </a:solidFill>
                <a:latin typeface="Algerian" pitchFamily="82" charset="77"/>
              </a:rPr>
              <a:t>What are the Ahruf of the Quran?</a:t>
            </a:r>
            <a:endParaRPr lang="en-US" sz="3200" dirty="0">
              <a:solidFill>
                <a:schemeClr val="accent6">
                  <a:lumMod val="20000"/>
                  <a:lumOff val="80000"/>
                </a:schemeClr>
              </a:solidFill>
              <a:latin typeface="Algerian" pitchFamily="82" charset="77"/>
            </a:endParaRPr>
          </a:p>
        </p:txBody>
      </p:sp>
      <p:sp>
        <p:nvSpPr>
          <p:cNvPr id="3" name="Content Placeholder 2">
            <a:extLst>
              <a:ext uri="{FF2B5EF4-FFF2-40B4-BE49-F238E27FC236}">
                <a16:creationId xmlns:a16="http://schemas.microsoft.com/office/drawing/2014/main" xmlns="" id="{AD023D38-F908-E273-191F-D3A26CFDE58D}"/>
              </a:ext>
            </a:extLst>
          </p:cNvPr>
          <p:cNvSpPr>
            <a:spLocks noGrp="1"/>
          </p:cNvSpPr>
          <p:nvPr>
            <p:ph idx="1"/>
          </p:nvPr>
        </p:nvSpPr>
        <p:spPr>
          <a:xfrm>
            <a:off x="51138" y="481584"/>
            <a:ext cx="8951350" cy="5894832"/>
          </a:xfrm>
          <a:solidFill>
            <a:schemeClr val="tx1">
              <a:lumMod val="50000"/>
              <a:lumOff val="50000"/>
            </a:schemeClr>
          </a:solidFill>
          <a:ln>
            <a:solidFill>
              <a:srgbClr val="46EBCD"/>
            </a:solidFill>
          </a:ln>
        </p:spPr>
        <p:txBody>
          <a:bodyPr>
            <a:noAutofit/>
          </a:bodyPr>
          <a:lstStyle/>
          <a:p>
            <a:pPr>
              <a:lnSpc>
                <a:spcPct val="140000"/>
              </a:lnSpc>
              <a:buFont typeface="Wingdings" pitchFamily="2" charset="2"/>
              <a:buChar char="v"/>
            </a:pPr>
            <a:r>
              <a:rPr lang="en-AU" sz="1600" dirty="0">
                <a:solidFill>
                  <a:schemeClr val="accent4">
                    <a:lumMod val="40000"/>
                    <a:lumOff val="60000"/>
                  </a:schemeClr>
                </a:solidFill>
                <a:latin typeface="Chalkboard" panose="03050602040202020205" pitchFamily="66" charset="77"/>
              </a:rPr>
              <a:t>The Meaning of the Word 'Ahruf:  </a:t>
            </a:r>
            <a:r>
              <a:rPr lang="en-AU" sz="1600" dirty="0" err="1">
                <a:solidFill>
                  <a:schemeClr val="accent4">
                    <a:lumMod val="40000"/>
                    <a:lumOff val="60000"/>
                  </a:schemeClr>
                </a:solidFill>
                <a:latin typeface="Chalkboard" panose="03050602040202020205" pitchFamily="66" charset="77"/>
              </a:rPr>
              <a:t>ahrufs</a:t>
            </a:r>
            <a:r>
              <a:rPr lang="en-AU" sz="1600" dirty="0">
                <a:solidFill>
                  <a:schemeClr val="accent4">
                    <a:lumMod val="40000"/>
                    <a:lumOff val="60000"/>
                  </a:schemeClr>
                </a:solidFill>
                <a:latin typeface="Chalkboard" panose="03050602040202020205" pitchFamily="66" charset="77"/>
              </a:rPr>
              <a:t> the plural of </a:t>
            </a:r>
            <a:r>
              <a:rPr lang="en-AU" sz="1600" dirty="0" err="1">
                <a:solidFill>
                  <a:schemeClr val="accent4">
                    <a:lumMod val="40000"/>
                    <a:lumOff val="60000"/>
                  </a:schemeClr>
                </a:solidFill>
                <a:latin typeface="Chalkboard" panose="03050602040202020205" pitchFamily="66" charset="77"/>
              </a:rPr>
              <a:t>harf</a:t>
            </a:r>
            <a:r>
              <a:rPr lang="en-AU" sz="1600" dirty="0">
                <a:solidFill>
                  <a:schemeClr val="accent4">
                    <a:lumMod val="40000"/>
                    <a:lumOff val="60000"/>
                  </a:schemeClr>
                </a:solidFill>
                <a:latin typeface="Chalkboard" panose="03050602040202020205" pitchFamily="66" charset="77"/>
              </a:rPr>
              <a:t>.</a:t>
            </a:r>
          </a:p>
          <a:p>
            <a:pPr>
              <a:lnSpc>
                <a:spcPct val="140000"/>
              </a:lnSpc>
              <a:buFont typeface="Wingdings" pitchFamily="2" charset="2"/>
              <a:buChar char="v"/>
            </a:pPr>
            <a:r>
              <a:rPr lang="en-AU" sz="1600" dirty="0">
                <a:solidFill>
                  <a:schemeClr val="accent4">
                    <a:lumMod val="40000"/>
                    <a:lumOff val="60000"/>
                  </a:schemeClr>
                </a:solidFill>
                <a:latin typeface="Chalkboard" panose="03050602040202020205" pitchFamily="66" charset="77"/>
              </a:rPr>
              <a:t> Linguistically, ‘</a:t>
            </a:r>
            <a:r>
              <a:rPr lang="en-AU" sz="1600" dirty="0" err="1">
                <a:solidFill>
                  <a:schemeClr val="accent4">
                    <a:lumMod val="40000"/>
                    <a:lumOff val="60000"/>
                  </a:schemeClr>
                </a:solidFill>
                <a:latin typeface="Chalkboard" panose="03050602040202020205" pitchFamily="66" charset="77"/>
              </a:rPr>
              <a:t>harf</a:t>
            </a:r>
            <a:r>
              <a:rPr lang="en-AU" sz="1600" dirty="0">
                <a:solidFill>
                  <a:schemeClr val="accent4">
                    <a:lumMod val="40000"/>
                    <a:lumOff val="60000"/>
                  </a:schemeClr>
                </a:solidFill>
                <a:latin typeface="Chalkboard" panose="03050602040202020205" pitchFamily="66" charset="77"/>
              </a:rPr>
              <a:t> has a number of meanings, including:</a:t>
            </a:r>
          </a:p>
          <a:p>
            <a:pPr marL="0" indent="0">
              <a:lnSpc>
                <a:spcPct val="140000"/>
              </a:lnSpc>
              <a:buNone/>
            </a:pPr>
            <a:r>
              <a:rPr lang="en-AU" sz="1600" dirty="0">
                <a:solidFill>
                  <a:schemeClr val="accent4">
                    <a:lumMod val="40000"/>
                    <a:lumOff val="60000"/>
                  </a:schemeClr>
                </a:solidFill>
                <a:latin typeface="Chalkboard" panose="03050602040202020205" pitchFamily="66" charset="77"/>
              </a:rPr>
              <a:t>1) Al-</a:t>
            </a:r>
            <a:r>
              <a:rPr lang="en-AU" sz="1600" dirty="0" err="1">
                <a:solidFill>
                  <a:schemeClr val="accent4">
                    <a:lumMod val="40000"/>
                    <a:lumOff val="60000"/>
                  </a:schemeClr>
                </a:solidFill>
                <a:latin typeface="Chalkboard" panose="03050602040202020205" pitchFamily="66" charset="77"/>
              </a:rPr>
              <a:t>hurufal</a:t>
            </a:r>
            <a:r>
              <a:rPr lang="en-AU" sz="1600" dirty="0">
                <a:solidFill>
                  <a:schemeClr val="accent4">
                    <a:lumMod val="40000"/>
                    <a:lumOff val="60000"/>
                  </a:schemeClr>
                </a:solidFill>
                <a:latin typeface="Chalkboard" panose="03050602040202020205" pitchFamily="66" charset="77"/>
              </a:rPr>
              <a:t>-</a:t>
            </a:r>
            <a:r>
              <a:rPr lang="en-AU" sz="1600" dirty="0" err="1">
                <a:solidFill>
                  <a:schemeClr val="accent4">
                    <a:lumMod val="40000"/>
                    <a:lumOff val="60000"/>
                  </a:schemeClr>
                </a:solidFill>
                <a:latin typeface="Chalkboard" panose="03050602040202020205" pitchFamily="66" charset="77"/>
              </a:rPr>
              <a:t>abjadiyya</a:t>
            </a:r>
            <a:r>
              <a:rPr lang="en-AU" sz="1600" dirty="0">
                <a:solidFill>
                  <a:schemeClr val="accent4">
                    <a:lumMod val="40000"/>
                    <a:lumOff val="60000"/>
                  </a:schemeClr>
                </a:solidFill>
                <a:latin typeface="Chalkboard" panose="03050602040202020205" pitchFamily="66" charset="77"/>
              </a:rPr>
              <a:t>,( letters of the alphabet).</a:t>
            </a:r>
          </a:p>
          <a:p>
            <a:pPr marL="0" indent="0">
              <a:lnSpc>
                <a:spcPct val="140000"/>
              </a:lnSpc>
              <a:buNone/>
            </a:pPr>
            <a:r>
              <a:rPr lang="en-AU" sz="1600" dirty="0">
                <a:solidFill>
                  <a:schemeClr val="accent4">
                    <a:lumMod val="40000"/>
                    <a:lumOff val="60000"/>
                  </a:schemeClr>
                </a:solidFill>
                <a:latin typeface="Chalkboard" panose="03050602040202020205" pitchFamily="66" charset="77"/>
              </a:rPr>
              <a:t>2) 'The border, the edge of something, the brink.’</a:t>
            </a:r>
            <a:endParaRPr lang="ar-SA" sz="1600" dirty="0">
              <a:solidFill>
                <a:schemeClr val="accent4">
                  <a:lumMod val="40000"/>
                  <a:lumOff val="60000"/>
                </a:schemeClr>
              </a:solidFill>
              <a:latin typeface="Chalkboard" panose="03050602040202020205" pitchFamily="66" charset="77"/>
            </a:endParaRPr>
          </a:p>
          <a:p>
            <a:pPr marL="0" indent="0">
              <a:lnSpc>
                <a:spcPct val="140000"/>
              </a:lnSpc>
              <a:buNone/>
            </a:pPr>
            <a:r>
              <a:rPr lang="en-AU" sz="1600" dirty="0">
                <a:solidFill>
                  <a:schemeClr val="accent2">
                    <a:lumMod val="20000"/>
                    <a:lumOff val="80000"/>
                  </a:schemeClr>
                </a:solidFill>
                <a:latin typeface="Chalkboard" panose="03050602040202020205" pitchFamily="66" charset="77"/>
              </a:rPr>
              <a:t> For example, Allah says</a:t>
            </a:r>
            <a:r>
              <a:rPr lang="en-AU" sz="1600" dirty="0">
                <a:latin typeface="Chalkboard" panose="03050602040202020205" pitchFamily="66" charset="77"/>
              </a:rPr>
              <a:t>: </a:t>
            </a:r>
            <a:r>
              <a:rPr lang="ar" sz="1600" dirty="0">
                <a:solidFill>
                  <a:schemeClr val="bg1"/>
                </a:solidFill>
                <a:latin typeface="Chalkboard" panose="03050602040202020205" pitchFamily="66" charset="77"/>
                <a:cs typeface="+mn-cs"/>
              </a:rPr>
              <a:t>وَمِنَ ٱلنَّاسِ مَن يَعْبُدُ ٱللَّهَ عَلَىٰ حَرْفٍۢ ۖ فَإِنْ أَصَابَهُۥ خَيْرٌ ٱطْمَأَنَّ بِهِۦ ۖ</a:t>
            </a:r>
            <a:endParaRPr lang="en-AU" sz="1600" dirty="0">
              <a:solidFill>
                <a:schemeClr val="bg1"/>
              </a:solidFill>
              <a:latin typeface="Chalkboard" panose="03050602040202020205" pitchFamily="66" charset="77"/>
              <a:cs typeface="+mn-cs"/>
            </a:endParaRPr>
          </a:p>
          <a:p>
            <a:pPr marL="0" indent="0">
              <a:lnSpc>
                <a:spcPct val="140000"/>
              </a:lnSpc>
              <a:buNone/>
            </a:pPr>
            <a:r>
              <a:rPr lang="en-AU" sz="1600" i="0" dirty="0">
                <a:solidFill>
                  <a:srgbClr val="36DCD5"/>
                </a:solidFill>
                <a:effectLst/>
                <a:latin typeface="Chalkboard" panose="03050602040202020205" pitchFamily="66" charset="77"/>
              </a:rPr>
              <a:t>“And among men there is one who worships Allah (standing) on the verge</a:t>
            </a:r>
            <a:r>
              <a:rPr lang="en-AU" sz="1600" i="0" dirty="0">
                <a:solidFill>
                  <a:schemeClr val="accent4">
                    <a:lumMod val="20000"/>
                    <a:lumOff val="80000"/>
                  </a:schemeClr>
                </a:solidFill>
                <a:effectLst/>
                <a:latin typeface="Chalkboard" panose="03050602040202020205" pitchFamily="66" charset="77"/>
              </a:rPr>
              <a:t>: </a:t>
            </a:r>
            <a:r>
              <a:rPr lang="en-AU" sz="1600" i="0" dirty="0">
                <a:solidFill>
                  <a:schemeClr val="accent2">
                    <a:lumMod val="20000"/>
                    <a:lumOff val="80000"/>
                  </a:schemeClr>
                </a:solidFill>
                <a:effectLst/>
                <a:latin typeface="Chalkboard" panose="03050602040202020205" pitchFamily="66" charset="77"/>
              </a:rPr>
              <a:t>so if some good thing happens to him, he is satisfied with it, and if a trial befalls him, he turns his face back. He loses both this world and the Hereafter. That is the manifest loss”.(22:11)</a:t>
            </a:r>
          </a:p>
          <a:p>
            <a:pPr marL="0" indent="0">
              <a:lnSpc>
                <a:spcPct val="140000"/>
              </a:lnSpc>
              <a:buNone/>
            </a:pPr>
            <a:r>
              <a:rPr lang="ar" sz="1600" dirty="0">
                <a:solidFill>
                  <a:schemeClr val="bg1"/>
                </a:solidFill>
                <a:latin typeface="Chalkboard" panose="03050602040202020205" pitchFamily="66" charset="77"/>
              </a:rPr>
              <a:t>مِّنَ ٱلَّذِينَ هَادُوا۟ يُحَرِّفُونَ ٱلْكَلِمَ عَن مَّوَاضِعِهِ وَيَقُولُونَ سَمِعْنَا وَعَصَيْنَاۦ</a:t>
            </a:r>
            <a:r>
              <a:rPr lang="en-AU" sz="1600" dirty="0">
                <a:solidFill>
                  <a:schemeClr val="bg1"/>
                </a:solidFill>
                <a:latin typeface="Chalkboard" panose="03050602040202020205" pitchFamily="66" charset="77"/>
              </a:rPr>
              <a:t>”</a:t>
            </a:r>
          </a:p>
          <a:p>
            <a:pPr marL="0" indent="0">
              <a:lnSpc>
                <a:spcPct val="140000"/>
              </a:lnSpc>
              <a:buNone/>
            </a:pPr>
            <a:r>
              <a:rPr lang="en-AU" sz="1600" dirty="0">
                <a:solidFill>
                  <a:srgbClr val="36DCD5"/>
                </a:solidFill>
                <a:latin typeface="Chalkboard" panose="03050602040202020205" pitchFamily="66" charset="77"/>
              </a:rPr>
              <a:t>“ </a:t>
            </a:r>
            <a:r>
              <a:rPr lang="en-AU" sz="1600" i="0" dirty="0">
                <a:solidFill>
                  <a:srgbClr val="36DCD5"/>
                </a:solidFill>
                <a:effectLst/>
                <a:latin typeface="Chalkboard" panose="03050602040202020205" pitchFamily="66" charset="77"/>
              </a:rPr>
              <a:t>Some Jews take words out of context and say, “We listen and we disobey,”(4:46)</a:t>
            </a:r>
          </a:p>
          <a:p>
            <a:pPr marL="0" indent="0">
              <a:lnSpc>
                <a:spcPct val="140000"/>
              </a:lnSpc>
              <a:buNone/>
            </a:pPr>
            <a:r>
              <a:rPr lang="en-AU" sz="1600" dirty="0">
                <a:solidFill>
                  <a:schemeClr val="accent4">
                    <a:lumMod val="40000"/>
                    <a:lumOff val="60000"/>
                  </a:schemeClr>
                </a:solidFill>
                <a:latin typeface="Chalkboard" panose="03050602040202020205" pitchFamily="66" charset="77"/>
              </a:rPr>
              <a:t>The Ahruf are the various ways that the verses of the Quran are read. Imam al-</a:t>
            </a:r>
            <a:r>
              <a:rPr lang="en-AU" sz="1600" dirty="0" err="1">
                <a:solidFill>
                  <a:schemeClr val="accent4">
                    <a:lumMod val="40000"/>
                    <a:lumOff val="60000"/>
                  </a:schemeClr>
                </a:solidFill>
                <a:latin typeface="Chalkboard" panose="03050602040202020205" pitchFamily="66" charset="77"/>
              </a:rPr>
              <a:t>Qurtubi</a:t>
            </a:r>
            <a:r>
              <a:rPr lang="en-AU" sz="1600" dirty="0">
                <a:solidFill>
                  <a:schemeClr val="accent4">
                    <a:lumMod val="40000"/>
                    <a:lumOff val="60000"/>
                  </a:schemeClr>
                </a:solidFill>
                <a:latin typeface="Chalkboard" panose="03050602040202020205" pitchFamily="66" charset="77"/>
              </a:rPr>
              <a:t>, said, "Every variation of a word in the Quran is said to be a </a:t>
            </a:r>
            <a:r>
              <a:rPr lang="en-AU" sz="1600" dirty="0" err="1">
                <a:solidFill>
                  <a:schemeClr val="accent4">
                    <a:lumMod val="40000"/>
                    <a:lumOff val="60000"/>
                  </a:schemeClr>
                </a:solidFill>
                <a:latin typeface="Chalkboard" panose="03050602040202020205" pitchFamily="66" charset="77"/>
              </a:rPr>
              <a:t>harf</a:t>
            </a:r>
            <a:r>
              <a:rPr lang="en-AU" sz="1600" dirty="0">
                <a:solidFill>
                  <a:schemeClr val="accent4">
                    <a:lumMod val="40000"/>
                    <a:lumOff val="60000"/>
                  </a:schemeClr>
                </a:solidFill>
                <a:latin typeface="Chalkboard" panose="03050602040202020205" pitchFamily="66" charset="77"/>
              </a:rPr>
              <a:t>. So, for example, when we say the </a:t>
            </a:r>
            <a:r>
              <a:rPr lang="en-AU" sz="1600" dirty="0" err="1">
                <a:solidFill>
                  <a:schemeClr val="accent4">
                    <a:lumMod val="40000"/>
                    <a:lumOff val="60000"/>
                  </a:schemeClr>
                </a:solidFill>
                <a:latin typeface="Chalkboard" panose="03050602040202020205" pitchFamily="66" charset="77"/>
              </a:rPr>
              <a:t>harf</a:t>
            </a:r>
            <a:r>
              <a:rPr lang="en-AU" sz="1600" dirty="0">
                <a:solidFill>
                  <a:schemeClr val="accent4">
                    <a:lumMod val="40000"/>
                    <a:lumOff val="60000"/>
                  </a:schemeClr>
                </a:solidFill>
                <a:latin typeface="Chalkboard" panose="03050602040202020205" pitchFamily="66" charset="77"/>
              </a:rPr>
              <a:t> of Ibn Mas'ood, it means the way that Ibn Mas'ood used to recite that verse or word. Some authors translate Ahruf as 'modes' or 'dialects.’</a:t>
            </a:r>
          </a:p>
        </p:txBody>
      </p:sp>
      <p:pic>
        <p:nvPicPr>
          <p:cNvPr id="6" name="Picture 5" descr="Question mark on green pastel background">
            <a:extLst>
              <a:ext uri="{FF2B5EF4-FFF2-40B4-BE49-F238E27FC236}">
                <a16:creationId xmlns:a16="http://schemas.microsoft.com/office/drawing/2014/main" xmlns="" id="{E58813EF-A3DB-062E-0F1A-74743C1F043E}"/>
              </a:ext>
            </a:extLst>
          </p:cNvPr>
          <p:cNvPicPr>
            <a:picLocks noChangeAspect="1"/>
          </p:cNvPicPr>
          <p:nvPr/>
        </p:nvPicPr>
        <p:blipFill rotWithShape="1">
          <a:blip r:embed="rId2"/>
          <a:srcRect l="33259"/>
          <a:stretch/>
        </p:blipFill>
        <p:spPr>
          <a:xfrm>
            <a:off x="9104764" y="3747803"/>
            <a:ext cx="3087235" cy="2756207"/>
          </a:xfrm>
          <a:prstGeom prst="rect">
            <a:avLst/>
          </a:prstGeom>
        </p:spPr>
      </p:pic>
      <p:sp>
        <p:nvSpPr>
          <p:cNvPr id="4" name="Slide Number Placeholder 3">
            <a:extLst>
              <a:ext uri="{FF2B5EF4-FFF2-40B4-BE49-F238E27FC236}">
                <a16:creationId xmlns:a16="http://schemas.microsoft.com/office/drawing/2014/main" xmlns="" id="{90B9E8A1-735F-7ADA-6627-8C5B2FC2F0F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150</a:t>
            </a:fld>
            <a:endParaRPr lang="en-US"/>
          </a:p>
        </p:txBody>
      </p:sp>
      <p:sp>
        <p:nvSpPr>
          <p:cNvPr id="7" name="TextBox 6">
            <a:extLst>
              <a:ext uri="{FF2B5EF4-FFF2-40B4-BE49-F238E27FC236}">
                <a16:creationId xmlns:a16="http://schemas.microsoft.com/office/drawing/2014/main" xmlns="" id="{DF39116B-1104-890B-0100-D446EAF0DDA8}"/>
              </a:ext>
            </a:extLst>
          </p:cNvPr>
          <p:cNvSpPr txBox="1"/>
          <p:nvPr/>
        </p:nvSpPr>
        <p:spPr>
          <a:xfrm>
            <a:off x="6383442" y="127641"/>
            <a:ext cx="1997254" cy="707886"/>
          </a:xfrm>
          <a:prstGeom prst="rect">
            <a:avLst/>
          </a:prstGeom>
          <a:solidFill>
            <a:srgbClr val="37E4DC"/>
          </a:solidFill>
          <a:ln>
            <a:solidFill>
              <a:schemeClr val="bg2">
                <a:lumMod val="25000"/>
              </a:schemeClr>
            </a:solidFill>
          </a:ln>
        </p:spPr>
        <p:txBody>
          <a:bodyPr wrap="square" rtlCol="0">
            <a:spAutoFit/>
          </a:bodyPr>
          <a:lstStyle/>
          <a:p>
            <a:r>
              <a:rPr lang="en-AU" sz="4000" b="1" dirty="0">
                <a:solidFill>
                  <a:schemeClr val="bg2">
                    <a:lumMod val="25000"/>
                  </a:schemeClr>
                </a:solidFill>
                <a:latin typeface="Algerian" pitchFamily="82" charset="77"/>
              </a:rPr>
              <a:t>Ahruf</a:t>
            </a:r>
            <a:endParaRPr lang="en-US" sz="4000" b="1" dirty="0">
              <a:solidFill>
                <a:schemeClr val="bg2">
                  <a:lumMod val="25000"/>
                </a:schemeClr>
              </a:solidFill>
            </a:endParaRPr>
          </a:p>
        </p:txBody>
      </p:sp>
    </p:spTree>
    <p:extLst>
      <p:ext uri="{BB962C8B-B14F-4D97-AF65-F5344CB8AC3E}">
        <p14:creationId xmlns:p14="http://schemas.microsoft.com/office/powerpoint/2010/main" val="3774655564"/>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0CF1AE-4869-F4BA-A212-3EF7D1872598}"/>
              </a:ext>
            </a:extLst>
          </p:cNvPr>
          <p:cNvSpPr>
            <a:spLocks noGrp="1"/>
          </p:cNvSpPr>
          <p:nvPr>
            <p:ph type="title"/>
          </p:nvPr>
        </p:nvSpPr>
        <p:spPr>
          <a:xfrm>
            <a:off x="496711" y="112888"/>
            <a:ext cx="7360356" cy="575733"/>
          </a:xfrm>
        </p:spPr>
        <p:txBody>
          <a:bodyPr>
            <a:noAutofit/>
          </a:bodyPr>
          <a:lstStyle/>
          <a:p>
            <a:r>
              <a:rPr lang="en-AU" sz="2400" b="1" dirty="0">
                <a:effectLst/>
                <a:latin typeface="TimesNewRomanPS"/>
              </a:rPr>
              <a:t/>
            </a:r>
            <a:br>
              <a:rPr lang="en-AU" sz="2400" b="1" dirty="0">
                <a:effectLst/>
                <a:latin typeface="TimesNewRomanPS"/>
              </a:rPr>
            </a:br>
            <a:r>
              <a:rPr lang="en-AU" sz="2400" b="1" dirty="0">
                <a:effectLst/>
                <a:latin typeface="TimesNewRomanPS"/>
              </a:rPr>
              <a:t/>
            </a:r>
            <a:br>
              <a:rPr lang="en-AU" sz="2400" b="1" dirty="0">
                <a:effectLst/>
                <a:latin typeface="TimesNewRomanPS"/>
              </a:rPr>
            </a:br>
            <a:r>
              <a:rPr lang="en-AU" sz="2400" b="1" dirty="0">
                <a:solidFill>
                  <a:schemeClr val="accent5">
                    <a:lumMod val="50000"/>
                  </a:schemeClr>
                </a:solidFill>
                <a:effectLst/>
                <a:latin typeface="ACADEMY ENGRAVED LET PLAIN:1.0" panose="02000000000000000000" pitchFamily="2" charset="0"/>
              </a:rPr>
              <a:t>The Meaning of Seven Letters </a:t>
            </a:r>
            <a:br>
              <a:rPr lang="en-AU" sz="2400" b="1" dirty="0">
                <a:solidFill>
                  <a:schemeClr val="accent5">
                    <a:lumMod val="50000"/>
                  </a:schemeClr>
                </a:solidFill>
                <a:effectLst/>
                <a:latin typeface="ACADEMY ENGRAVED LET PLAIN:1.0" panose="02000000000000000000" pitchFamily="2" charset="0"/>
              </a:rPr>
            </a:br>
            <a:r>
              <a:rPr lang="en-AU" sz="2400" b="1" dirty="0">
                <a:solidFill>
                  <a:schemeClr val="accent5">
                    <a:lumMod val="50000"/>
                  </a:schemeClr>
                </a:solidFill>
                <a:latin typeface="ACADEMY ENGRAVED LET PLAIN:1.0" panose="02000000000000000000" pitchFamily="2" charset="0"/>
              </a:rPr>
              <a:t>D</a:t>
            </a:r>
            <a:r>
              <a:rPr lang="en-AU" sz="2400" dirty="0">
                <a:solidFill>
                  <a:schemeClr val="accent5">
                    <a:lumMod val="50000"/>
                  </a:schemeClr>
                </a:solidFill>
                <a:effectLst/>
                <a:latin typeface="ACADEMY ENGRAVED LET PLAIN:1.0" panose="02000000000000000000" pitchFamily="2" charset="0"/>
              </a:rPr>
              <a:t>ifferent opinions of Scholars about the seven letters </a:t>
            </a:r>
            <a:r>
              <a:rPr lang="en-AU" sz="2400" dirty="0"/>
              <a:t/>
            </a:r>
            <a:br>
              <a:rPr lang="en-AU" sz="2400" dirty="0"/>
            </a:br>
            <a:endParaRPr lang="en-US" sz="2400" dirty="0"/>
          </a:p>
        </p:txBody>
      </p:sp>
      <p:sp>
        <p:nvSpPr>
          <p:cNvPr id="3" name="Content Placeholder 2">
            <a:extLst>
              <a:ext uri="{FF2B5EF4-FFF2-40B4-BE49-F238E27FC236}">
                <a16:creationId xmlns:a16="http://schemas.microsoft.com/office/drawing/2014/main" xmlns="" id="{62EC36FE-FF30-FFDD-14AC-BE4F06EBA166}"/>
              </a:ext>
            </a:extLst>
          </p:cNvPr>
          <p:cNvSpPr>
            <a:spLocks noGrp="1"/>
          </p:cNvSpPr>
          <p:nvPr>
            <p:ph idx="1"/>
          </p:nvPr>
        </p:nvSpPr>
        <p:spPr>
          <a:xfrm>
            <a:off x="306801" y="1129603"/>
            <a:ext cx="11046999" cy="5398203"/>
          </a:xfrm>
          <a:ln>
            <a:solidFill>
              <a:schemeClr val="accent5">
                <a:lumMod val="50000"/>
              </a:schemeClr>
            </a:solidFill>
          </a:ln>
        </p:spPr>
        <p:txBody>
          <a:bodyPr>
            <a:normAutofit fontScale="92500" lnSpcReduction="10000"/>
          </a:bodyPr>
          <a:lstStyle/>
          <a:p>
            <a:pPr marL="0" indent="0">
              <a:buNone/>
            </a:pPr>
            <a:r>
              <a:rPr lang="en-AU" sz="1800" dirty="0">
                <a:solidFill>
                  <a:srgbClr val="C00000"/>
                </a:solidFill>
                <a:effectLst/>
                <a:latin typeface="TimesNewRomanPSMT"/>
              </a:rPr>
              <a:t>1) Seven letters </a:t>
            </a:r>
            <a:r>
              <a:rPr lang="en-AU" sz="1800" dirty="0">
                <a:solidFill>
                  <a:schemeClr val="accent5">
                    <a:lumMod val="50000"/>
                  </a:schemeClr>
                </a:solidFill>
                <a:effectLst/>
                <a:latin typeface="TimesNewRomanPSMT"/>
              </a:rPr>
              <a:t>refers to the seven dialects (</a:t>
            </a:r>
            <a:r>
              <a:rPr lang="en-AU" sz="1800" i="1" dirty="0" err="1">
                <a:solidFill>
                  <a:schemeClr val="accent5">
                    <a:lumMod val="50000"/>
                  </a:schemeClr>
                </a:solidFill>
                <a:effectLst/>
                <a:latin typeface="TimesNewRomanPS"/>
              </a:rPr>
              <a:t>lughat</a:t>
            </a:r>
            <a:r>
              <a:rPr lang="en-AU" sz="1800" dirty="0">
                <a:solidFill>
                  <a:schemeClr val="accent5">
                    <a:lumMod val="50000"/>
                  </a:schemeClr>
                </a:solidFill>
                <a:effectLst/>
                <a:latin typeface="TimesNewRomanPSMT"/>
              </a:rPr>
              <a:t>) of the tribes</a:t>
            </a:r>
            <a:r>
              <a:rPr lang="en-AU" sz="1800" dirty="0">
                <a:solidFill>
                  <a:srgbClr val="C00000"/>
                </a:solidFill>
                <a:effectLst/>
                <a:latin typeface="TimesNewRomanPSMT"/>
              </a:rPr>
              <a:t>: Quraysh, </a:t>
            </a:r>
            <a:r>
              <a:rPr lang="en-AU" sz="1800" dirty="0" err="1">
                <a:solidFill>
                  <a:srgbClr val="C00000"/>
                </a:solidFill>
                <a:effectLst/>
                <a:latin typeface="TimesNewRomanPSMT"/>
              </a:rPr>
              <a:t>Hudhayl</a:t>
            </a:r>
            <a:r>
              <a:rPr lang="en-AU" sz="1800" dirty="0">
                <a:solidFill>
                  <a:srgbClr val="C00000"/>
                </a:solidFill>
                <a:effectLst/>
                <a:latin typeface="TimesNewRomanPSMT"/>
              </a:rPr>
              <a:t>, Tamim, </a:t>
            </a:r>
            <a:r>
              <a:rPr lang="en-AU" sz="1800" dirty="0" err="1">
                <a:solidFill>
                  <a:srgbClr val="C00000"/>
                </a:solidFill>
                <a:effectLst/>
                <a:latin typeface="TimesNewRomanPSMT"/>
              </a:rPr>
              <a:t>Hawāzin</a:t>
            </a:r>
            <a:r>
              <a:rPr lang="en-AU" sz="1800" dirty="0">
                <a:solidFill>
                  <a:srgbClr val="C00000"/>
                </a:solidFill>
                <a:effectLst/>
                <a:latin typeface="TimesNewRomanPSMT"/>
              </a:rPr>
              <a:t>,                           </a:t>
            </a:r>
            <a:r>
              <a:rPr lang="en-AU" sz="1800" dirty="0" err="1">
                <a:solidFill>
                  <a:srgbClr val="C00000"/>
                </a:solidFill>
                <a:effectLst/>
                <a:latin typeface="TimesNewRomanPSMT"/>
              </a:rPr>
              <a:t>Thaqīf</a:t>
            </a:r>
            <a:r>
              <a:rPr lang="en-AU" sz="1800" dirty="0">
                <a:solidFill>
                  <a:srgbClr val="C00000"/>
                </a:solidFill>
                <a:effectLst/>
                <a:latin typeface="TimesNewRomanPSMT"/>
              </a:rPr>
              <a:t>, </a:t>
            </a:r>
            <a:r>
              <a:rPr lang="en-AU" sz="1800" dirty="0" err="1">
                <a:solidFill>
                  <a:srgbClr val="C00000"/>
                </a:solidFill>
                <a:effectLst/>
                <a:latin typeface="TimesNewRomanPSMT"/>
              </a:rPr>
              <a:t>Kinana</a:t>
            </a:r>
            <a:r>
              <a:rPr lang="en-AU" sz="1800" dirty="0">
                <a:solidFill>
                  <a:srgbClr val="C00000"/>
                </a:solidFill>
                <a:effectLst/>
                <a:latin typeface="TimesNewRomanPSMT"/>
              </a:rPr>
              <a:t> and Yemen. </a:t>
            </a:r>
            <a:r>
              <a:rPr lang="en-AU" sz="1800" dirty="0">
                <a:effectLst/>
                <a:latin typeface="TimesNewRomanPSMT"/>
              </a:rPr>
              <a:t>They believe that verses would be pronounced according to the pronunciation of the tribes. Where words did not match in each dialect, the corresponding word of the dialect would be used</a:t>
            </a:r>
            <a:r>
              <a:rPr lang="en-AU" sz="1800" dirty="0">
                <a:solidFill>
                  <a:srgbClr val="C00000"/>
                </a:solidFill>
                <a:effectLst/>
                <a:latin typeface="TimesNewRomanPSMT"/>
              </a:rPr>
              <a:t>. </a:t>
            </a:r>
            <a:endParaRPr lang="ar-SA" sz="1800" dirty="0">
              <a:solidFill>
                <a:srgbClr val="C00000"/>
              </a:solidFill>
              <a:effectLst/>
              <a:latin typeface="TimesNewRomanPSMT"/>
            </a:endParaRPr>
          </a:p>
          <a:p>
            <a:pPr marL="0" indent="0">
              <a:buNone/>
            </a:pPr>
            <a:r>
              <a:rPr lang="en-AU" sz="1800" dirty="0">
                <a:solidFill>
                  <a:srgbClr val="C00000"/>
                </a:solidFill>
                <a:effectLst/>
                <a:latin typeface="TimesNewRomanPSMT"/>
              </a:rPr>
              <a:t>2) Seven letters </a:t>
            </a:r>
            <a:r>
              <a:rPr lang="en-AU" sz="1800" dirty="0">
                <a:solidFill>
                  <a:schemeClr val="accent5">
                    <a:lumMod val="50000"/>
                  </a:schemeClr>
                </a:solidFill>
                <a:effectLst/>
                <a:latin typeface="TimesNewRomanPSMT"/>
              </a:rPr>
              <a:t>refers to the seven ways of recitation (</a:t>
            </a:r>
            <a:r>
              <a:rPr lang="en-AU" sz="1800" i="1" dirty="0" err="1">
                <a:solidFill>
                  <a:schemeClr val="accent5">
                    <a:lumMod val="50000"/>
                  </a:schemeClr>
                </a:solidFill>
                <a:effectLst/>
                <a:latin typeface="TimesNewRomanPS"/>
              </a:rPr>
              <a:t>lahajat</a:t>
            </a:r>
            <a:r>
              <a:rPr lang="en-AU" sz="1800" dirty="0">
                <a:solidFill>
                  <a:schemeClr val="accent5">
                    <a:lumMod val="50000"/>
                  </a:schemeClr>
                </a:solidFill>
                <a:effectLst/>
                <a:latin typeface="TimesNewRomanPSMT"/>
              </a:rPr>
              <a:t>) </a:t>
            </a:r>
            <a:r>
              <a:rPr lang="ar-SA" sz="1800" dirty="0">
                <a:solidFill>
                  <a:schemeClr val="accent5">
                    <a:lumMod val="50000"/>
                  </a:schemeClr>
                </a:solidFill>
                <a:effectLst/>
                <a:latin typeface="TimesNewRomanPSMT"/>
              </a:rPr>
              <a:t>ل</a:t>
            </a:r>
            <a:r>
              <a:rPr lang="ar-SA" sz="1800" dirty="0">
                <a:solidFill>
                  <a:srgbClr val="C00000"/>
                </a:solidFill>
                <a:effectLst/>
                <a:latin typeface="TimesNewRomanPSMT"/>
              </a:rPr>
              <a:t>هجات</a:t>
            </a:r>
            <a:r>
              <a:rPr lang="en-AU" sz="1800" dirty="0">
                <a:solidFill>
                  <a:srgbClr val="C00000"/>
                </a:solidFill>
                <a:effectLst/>
                <a:latin typeface="TimesNewRomanPSMT"/>
              </a:rPr>
              <a:t>such that words are replaced by their synonyms.  The Letters have the exact same meaning but different wording. </a:t>
            </a:r>
            <a:endParaRPr lang="en-AU" dirty="0">
              <a:solidFill>
                <a:srgbClr val="C00000"/>
              </a:solidFill>
            </a:endParaRPr>
          </a:p>
          <a:p>
            <a:pPr marL="0" indent="0">
              <a:buNone/>
            </a:pPr>
            <a:r>
              <a:rPr lang="en-AU" sz="1800" dirty="0">
                <a:solidFill>
                  <a:srgbClr val="C00000"/>
                </a:solidFill>
                <a:effectLst/>
                <a:latin typeface="TimesNewRomanPSMT"/>
              </a:rPr>
              <a:t>3) It refers to </a:t>
            </a:r>
            <a:r>
              <a:rPr lang="en-AU" sz="1800" dirty="0">
                <a:solidFill>
                  <a:schemeClr val="accent5">
                    <a:lumMod val="50000"/>
                  </a:schemeClr>
                </a:solidFill>
                <a:effectLst/>
                <a:latin typeface="TimesNewRomanPSMT"/>
              </a:rPr>
              <a:t>the usage of words from the different languages </a:t>
            </a:r>
            <a:r>
              <a:rPr lang="en-AU" sz="1800" dirty="0">
                <a:solidFill>
                  <a:srgbClr val="C00000"/>
                </a:solidFill>
                <a:effectLst/>
                <a:latin typeface="TimesNewRomanPSMT"/>
              </a:rPr>
              <a:t>in the Quran. </a:t>
            </a:r>
            <a:endParaRPr lang="en-AU" dirty="0">
              <a:solidFill>
                <a:srgbClr val="C00000"/>
              </a:solidFill>
            </a:endParaRPr>
          </a:p>
          <a:p>
            <a:pPr marL="0" indent="0">
              <a:buNone/>
            </a:pPr>
            <a:r>
              <a:rPr lang="en-AU" sz="1800" dirty="0">
                <a:solidFill>
                  <a:srgbClr val="C00000"/>
                </a:solidFill>
                <a:effectLst/>
                <a:latin typeface="TimesNewRomanPSMT"/>
              </a:rPr>
              <a:t>4) It refers to </a:t>
            </a:r>
            <a:r>
              <a:rPr lang="en-AU" sz="1800" dirty="0">
                <a:solidFill>
                  <a:schemeClr val="accent5">
                    <a:lumMod val="50000"/>
                  </a:schemeClr>
                </a:solidFill>
                <a:effectLst/>
                <a:latin typeface="TimesNewRomanPSMT"/>
              </a:rPr>
              <a:t>different aspects of the revelation</a:t>
            </a:r>
            <a:r>
              <a:rPr lang="en-AU" sz="1800" dirty="0">
                <a:solidFill>
                  <a:srgbClr val="C00000"/>
                </a:solidFill>
                <a:effectLst/>
                <a:latin typeface="TimesNewRomanPSMT"/>
              </a:rPr>
              <a:t>, such as order, prohibitions, promises, narrations, etc.</a:t>
            </a:r>
            <a:endParaRPr lang="ar-SA" sz="1800" dirty="0">
              <a:solidFill>
                <a:srgbClr val="C00000"/>
              </a:solidFill>
              <a:effectLst/>
              <a:latin typeface="TimesNewRomanPSMT"/>
            </a:endParaRPr>
          </a:p>
          <a:p>
            <a:pPr marL="0" indent="0">
              <a:buNone/>
            </a:pPr>
            <a:r>
              <a:rPr lang="en-AU" sz="1800" dirty="0">
                <a:solidFill>
                  <a:srgbClr val="C00000"/>
                </a:solidFill>
                <a:effectLst/>
                <a:latin typeface="TimesNewRomanPSMT"/>
              </a:rPr>
              <a:t> 5) It may refer to </a:t>
            </a:r>
            <a:r>
              <a:rPr lang="en-AU" sz="1800" dirty="0">
                <a:solidFill>
                  <a:schemeClr val="accent5">
                    <a:lumMod val="50000"/>
                  </a:schemeClr>
                </a:solidFill>
                <a:effectLst/>
                <a:latin typeface="TimesNewRomanPSMT"/>
              </a:rPr>
              <a:t>different ways of pronouncing</a:t>
            </a:r>
            <a:r>
              <a:rPr lang="en-AU" sz="1800" dirty="0">
                <a:solidFill>
                  <a:srgbClr val="C00000"/>
                </a:solidFill>
                <a:effectLst/>
                <a:latin typeface="TimesNewRomanPSMT"/>
              </a:rPr>
              <a:t> the words. </a:t>
            </a:r>
            <a:endParaRPr lang="ar-SA" sz="1800" dirty="0">
              <a:solidFill>
                <a:srgbClr val="C00000"/>
              </a:solidFill>
              <a:effectLst/>
              <a:latin typeface="TimesNewRomanPSMT"/>
            </a:endParaRPr>
          </a:p>
          <a:p>
            <a:pPr marL="0" indent="0">
              <a:buNone/>
            </a:pPr>
            <a:r>
              <a:rPr lang="en-AU" sz="1800" dirty="0">
                <a:solidFill>
                  <a:srgbClr val="C00000"/>
                </a:solidFill>
                <a:effectLst/>
                <a:latin typeface="TimesNewRomanPSMT"/>
              </a:rPr>
              <a:t>6) It refers to seven </a:t>
            </a:r>
            <a:r>
              <a:rPr lang="en-AU" sz="1800" dirty="0">
                <a:solidFill>
                  <a:schemeClr val="accent5">
                    <a:lumMod val="50000"/>
                  </a:schemeClr>
                </a:solidFill>
                <a:effectLst/>
                <a:latin typeface="TimesNewRomanPSMT"/>
              </a:rPr>
              <a:t>different categories of texts. </a:t>
            </a:r>
          </a:p>
          <a:p>
            <a:pPr marL="0" indent="0">
              <a:buNone/>
            </a:pPr>
            <a:r>
              <a:rPr lang="en-AU" sz="1800" dirty="0">
                <a:solidFill>
                  <a:schemeClr val="accent1">
                    <a:lumMod val="75000"/>
                  </a:schemeClr>
                </a:solidFill>
                <a:effectLst/>
                <a:latin typeface="TimesNewRomanPSMT"/>
              </a:rPr>
              <a:t>For example</a:t>
            </a:r>
            <a:r>
              <a:rPr lang="en-AU" sz="1800" dirty="0">
                <a:solidFill>
                  <a:srgbClr val="C00000"/>
                </a:solidFill>
                <a:effectLst/>
                <a:latin typeface="TimesNewRomanPSMT"/>
              </a:rPr>
              <a:t>: </a:t>
            </a:r>
            <a:r>
              <a:rPr lang="en-AU" sz="1800" dirty="0">
                <a:effectLst/>
                <a:latin typeface="TimesNewRomanPSMT"/>
              </a:rPr>
              <a:t>constrained and unconstrained, general and specific, literal and metaphoric, </a:t>
            </a:r>
            <a:r>
              <a:rPr lang="en-AU" sz="1800" i="1" dirty="0">
                <a:effectLst/>
                <a:latin typeface="TimesNewRomanPS"/>
              </a:rPr>
              <a:t>nasikh </a:t>
            </a:r>
            <a:r>
              <a:rPr lang="en-AU" sz="1800" dirty="0">
                <a:effectLst/>
                <a:latin typeface="TimesNewRomanPSMT"/>
              </a:rPr>
              <a:t>and </a:t>
            </a:r>
            <a:r>
              <a:rPr lang="en-AU" sz="1800" i="1" dirty="0" err="1">
                <a:effectLst/>
                <a:latin typeface="TimesNewRomanPS"/>
              </a:rPr>
              <a:t>mansukh</a:t>
            </a:r>
            <a:r>
              <a:rPr lang="en-AU" sz="1800" dirty="0">
                <a:effectLst/>
                <a:latin typeface="TimesNewRomanPSMT"/>
              </a:rPr>
              <a:t>. Other categories include those given by grammarians and linguists, specifying different verb forms. </a:t>
            </a:r>
            <a:endParaRPr lang="en-AU" dirty="0"/>
          </a:p>
          <a:p>
            <a:pPr marL="0" indent="0">
              <a:buNone/>
            </a:pPr>
            <a:r>
              <a:rPr lang="en-AU" sz="1800" dirty="0">
                <a:solidFill>
                  <a:srgbClr val="C00000"/>
                </a:solidFill>
                <a:effectLst/>
                <a:latin typeface="TimesNewRomanPSMT"/>
              </a:rPr>
              <a:t>7) It refers to seven </a:t>
            </a:r>
            <a:r>
              <a:rPr lang="en-AU" sz="1800" dirty="0">
                <a:solidFill>
                  <a:schemeClr val="accent5">
                    <a:lumMod val="50000"/>
                  </a:schemeClr>
                </a:solidFill>
                <a:effectLst/>
                <a:latin typeface="TimesNewRomanPSMT"/>
              </a:rPr>
              <a:t>different branches of knowledge</a:t>
            </a:r>
            <a:r>
              <a:rPr lang="en-AU" sz="1800" dirty="0">
                <a:solidFill>
                  <a:srgbClr val="C00000"/>
                </a:solidFill>
                <a:effectLst/>
                <a:latin typeface="TimesNewRomanPSMT"/>
              </a:rPr>
              <a:t>, such as unity of God (</a:t>
            </a:r>
            <a:r>
              <a:rPr lang="en-AU" sz="1800" i="1" dirty="0" err="1">
                <a:solidFill>
                  <a:srgbClr val="C00000"/>
                </a:solidFill>
                <a:effectLst/>
                <a:latin typeface="TimesNewRomanPS"/>
              </a:rPr>
              <a:t>tawḫīd</a:t>
            </a:r>
            <a:r>
              <a:rPr lang="en-AU" sz="1800" dirty="0">
                <a:solidFill>
                  <a:srgbClr val="C00000"/>
                </a:solidFill>
                <a:effectLst/>
                <a:latin typeface="TimesNewRomanPSMT"/>
              </a:rPr>
              <a:t>), the rulings (</a:t>
            </a:r>
            <a:r>
              <a:rPr lang="en-AU" sz="1800" i="1" dirty="0" err="1">
                <a:solidFill>
                  <a:srgbClr val="C00000"/>
                </a:solidFill>
                <a:effectLst/>
                <a:latin typeface="TimesNewRomanPS"/>
              </a:rPr>
              <a:t>aḫkām</a:t>
            </a:r>
            <a:r>
              <a:rPr lang="en-AU" sz="1800" dirty="0">
                <a:solidFill>
                  <a:srgbClr val="C00000"/>
                </a:solidFill>
                <a:effectLst/>
                <a:latin typeface="TimesNewRomanPSMT"/>
              </a:rPr>
              <a:t>), etc. </a:t>
            </a:r>
            <a:endParaRPr lang="en-AU" dirty="0">
              <a:solidFill>
                <a:srgbClr val="C00000"/>
              </a:solidFill>
            </a:endParaRPr>
          </a:p>
          <a:p>
            <a:endParaRPr lang="en-AU" dirty="0">
              <a:solidFill>
                <a:srgbClr val="C00000"/>
              </a:solidFill>
            </a:endParaRPr>
          </a:p>
          <a:p>
            <a:endParaRPr lang="en-AU" dirty="0">
              <a:solidFill>
                <a:srgbClr val="C00000"/>
              </a:solidFill>
            </a:endParaRPr>
          </a:p>
          <a:p>
            <a:endParaRPr lang="en-AU" dirty="0">
              <a:solidFill>
                <a:srgbClr val="C00000"/>
              </a:solidFill>
            </a:endParaRPr>
          </a:p>
          <a:p>
            <a:endParaRPr lang="en-AU" dirty="0">
              <a:solidFill>
                <a:srgbClr val="C00000"/>
              </a:solidFill>
            </a:endParaRPr>
          </a:p>
        </p:txBody>
      </p:sp>
      <p:sp>
        <p:nvSpPr>
          <p:cNvPr id="4" name="Slide Number Placeholder 3">
            <a:extLst>
              <a:ext uri="{FF2B5EF4-FFF2-40B4-BE49-F238E27FC236}">
                <a16:creationId xmlns:a16="http://schemas.microsoft.com/office/drawing/2014/main" xmlns="" id="{39BCC954-54D4-1E9A-87B8-29B52B425D1D}"/>
              </a:ext>
            </a:extLst>
          </p:cNvPr>
          <p:cNvSpPr>
            <a:spLocks noGrp="1"/>
          </p:cNvSpPr>
          <p:nvPr>
            <p:ph type="sldNum" sz="quarter" idx="12"/>
          </p:nvPr>
        </p:nvSpPr>
        <p:spPr/>
        <p:txBody>
          <a:bodyPr/>
          <a:lstStyle/>
          <a:p>
            <a:fld id="{C8784B88-F3D9-6A4F-9660-1A0A1E561ED7}" type="slidenum">
              <a:rPr lang="en-US" smtClean="0"/>
              <a:t>151</a:t>
            </a:fld>
            <a:endParaRPr lang="en-US"/>
          </a:p>
        </p:txBody>
      </p:sp>
    </p:spTree>
    <p:extLst>
      <p:ext uri="{BB962C8B-B14F-4D97-AF65-F5344CB8AC3E}">
        <p14:creationId xmlns:p14="http://schemas.microsoft.com/office/powerpoint/2010/main" val="622255465"/>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E84D7E6-E424-4F83-4EC9-1974739C64EB}"/>
              </a:ext>
            </a:extLst>
          </p:cNvPr>
          <p:cNvSpPr>
            <a:spLocks noGrp="1"/>
          </p:cNvSpPr>
          <p:nvPr>
            <p:ph type="title"/>
          </p:nvPr>
        </p:nvSpPr>
        <p:spPr>
          <a:xfrm>
            <a:off x="386787" y="-224810"/>
            <a:ext cx="10515600" cy="1325563"/>
          </a:xfrm>
        </p:spPr>
        <p:txBody>
          <a:bodyPr>
            <a:normAutofit/>
          </a:bodyPr>
          <a:lstStyle/>
          <a:p>
            <a:pPr algn="l" defTabSz="914400" rtl="1" eaLnBrk="1" latinLnBrk="0" hangingPunct="1">
              <a:lnSpc>
                <a:spcPct val="90000"/>
              </a:lnSpc>
              <a:spcBef>
                <a:spcPct val="0"/>
              </a:spcBef>
              <a:buNone/>
            </a:pPr>
            <a:r>
              <a:rPr lang="en-AU" sz="2400" b="1" dirty="0">
                <a:solidFill>
                  <a:schemeClr val="accent5">
                    <a:lumMod val="50000"/>
                  </a:schemeClr>
                </a:solidFill>
                <a:effectLst/>
                <a:latin typeface="ACADEMY ENGRAVED LET PLAIN:1.0" panose="02000000000000000000" pitchFamily="2" charset="0"/>
              </a:rPr>
              <a:t>The Meaning of Seven Letters </a:t>
            </a:r>
            <a:br>
              <a:rPr lang="en-AU" sz="2400" b="1" dirty="0">
                <a:solidFill>
                  <a:schemeClr val="accent5">
                    <a:lumMod val="50000"/>
                  </a:schemeClr>
                </a:solidFill>
                <a:effectLst/>
                <a:latin typeface="ACADEMY ENGRAVED LET PLAIN:1.0" panose="02000000000000000000" pitchFamily="2" charset="0"/>
              </a:rPr>
            </a:br>
            <a:r>
              <a:rPr lang="en-AU" sz="2400" b="1" dirty="0">
                <a:solidFill>
                  <a:schemeClr val="accent5">
                    <a:lumMod val="50000"/>
                  </a:schemeClr>
                </a:solidFill>
                <a:latin typeface="ACADEMY ENGRAVED LET PLAIN:1.0" panose="02000000000000000000" pitchFamily="2" charset="0"/>
              </a:rPr>
              <a:t>D</a:t>
            </a:r>
            <a:r>
              <a:rPr lang="en-AU" sz="2400" dirty="0">
                <a:solidFill>
                  <a:schemeClr val="accent5">
                    <a:lumMod val="50000"/>
                  </a:schemeClr>
                </a:solidFill>
                <a:effectLst/>
                <a:latin typeface="ACADEMY ENGRAVED LET PLAIN:1.0" panose="02000000000000000000" pitchFamily="2" charset="0"/>
              </a:rPr>
              <a:t>ifferent opinions of Scholars about the seven letters</a:t>
            </a:r>
            <a:endParaRPr lang="en-US" sz="2400" dirty="0"/>
          </a:p>
        </p:txBody>
      </p:sp>
      <p:sp>
        <p:nvSpPr>
          <p:cNvPr id="3" name="Content Placeholder 2">
            <a:extLst>
              <a:ext uri="{FF2B5EF4-FFF2-40B4-BE49-F238E27FC236}">
                <a16:creationId xmlns:a16="http://schemas.microsoft.com/office/drawing/2014/main" xmlns="" id="{C2186FCC-6EB3-31EA-1179-EB46C13DA92F}"/>
              </a:ext>
            </a:extLst>
          </p:cNvPr>
          <p:cNvSpPr>
            <a:spLocks noGrp="1"/>
          </p:cNvSpPr>
          <p:nvPr>
            <p:ph idx="1"/>
          </p:nvPr>
        </p:nvSpPr>
        <p:spPr>
          <a:xfrm>
            <a:off x="0" y="765086"/>
            <a:ext cx="12192000" cy="5762719"/>
          </a:xfrm>
          <a:noFill/>
          <a:ln>
            <a:solidFill>
              <a:schemeClr val="accent5">
                <a:lumMod val="50000"/>
              </a:schemeClr>
            </a:solidFill>
          </a:ln>
        </p:spPr>
        <p:txBody>
          <a:bodyPr>
            <a:noAutofit/>
          </a:bodyPr>
          <a:lstStyle/>
          <a:p>
            <a:pPr marL="0" indent="0">
              <a:buNone/>
            </a:pPr>
            <a:r>
              <a:rPr lang="en-AU" sz="1400" b="1" dirty="0">
                <a:solidFill>
                  <a:srgbClr val="C00000"/>
                </a:solidFill>
                <a:effectLst/>
                <a:latin typeface="Andalus" panose="02020603050405020304" pitchFamily="18" charset="-78"/>
                <a:cs typeface="Andalus" panose="02020603050405020304" pitchFamily="18" charset="-78"/>
              </a:rPr>
              <a:t>8) It refers to seven </a:t>
            </a:r>
            <a:r>
              <a:rPr lang="en-AU" sz="1400" b="1" dirty="0">
                <a:solidFill>
                  <a:schemeClr val="accent1">
                    <a:lumMod val="50000"/>
                  </a:schemeClr>
                </a:solidFill>
                <a:effectLst/>
                <a:latin typeface="Andalus" panose="02020603050405020304" pitchFamily="18" charset="-78"/>
                <a:cs typeface="Andalus" panose="02020603050405020304" pitchFamily="18" charset="-78"/>
              </a:rPr>
              <a:t>types of verses in the Qur</a:t>
            </a:r>
            <a:r>
              <a:rPr lang="en-AU" sz="1400" b="1" dirty="0">
                <a:solidFill>
                  <a:schemeClr val="accent1">
                    <a:lumMod val="50000"/>
                  </a:schemeClr>
                </a:solidFill>
                <a:latin typeface="Andalus" panose="02020603050405020304" pitchFamily="18" charset="-78"/>
                <a:cs typeface="Andalus" panose="02020603050405020304" pitchFamily="18" charset="-78"/>
              </a:rPr>
              <a:t>an</a:t>
            </a:r>
            <a:r>
              <a:rPr lang="en-AU" sz="1400" b="1" dirty="0">
                <a:solidFill>
                  <a:srgbClr val="C00000"/>
                </a:solidFill>
                <a:effectLst/>
                <a:latin typeface="Andalus" panose="02020603050405020304" pitchFamily="18" charset="-78"/>
                <a:cs typeface="Andalus" panose="02020603050405020304" pitchFamily="18" charset="-78"/>
              </a:rPr>
              <a:t>: </a:t>
            </a:r>
            <a:r>
              <a:rPr lang="en-AU" sz="1400" dirty="0">
                <a:solidFill>
                  <a:srgbClr val="C00000"/>
                </a:solidFill>
                <a:effectLst/>
                <a:latin typeface="Andalus" panose="02020603050405020304" pitchFamily="18" charset="-78"/>
                <a:cs typeface="Andalus" panose="02020603050405020304" pitchFamily="18" charset="-78"/>
              </a:rPr>
              <a:t>apparent, commands, recommendations, specific, particular, general and parables. </a:t>
            </a:r>
            <a:endParaRPr lang="en-AU" sz="1400" dirty="0">
              <a:solidFill>
                <a:srgbClr val="C00000"/>
              </a:solidFill>
              <a:latin typeface="Andalus" panose="02020603050405020304" pitchFamily="18" charset="-78"/>
              <a:cs typeface="Andalus" panose="02020603050405020304" pitchFamily="18" charset="-78"/>
            </a:endParaRPr>
          </a:p>
          <a:p>
            <a:pPr marL="0" indent="0">
              <a:buNone/>
            </a:pPr>
            <a:r>
              <a:rPr lang="en-AU" sz="1400" b="1" dirty="0">
                <a:solidFill>
                  <a:srgbClr val="C00000"/>
                </a:solidFill>
                <a:effectLst/>
                <a:latin typeface="Andalus" panose="02020603050405020304" pitchFamily="18" charset="-78"/>
                <a:cs typeface="Andalus" panose="02020603050405020304" pitchFamily="18" charset="-78"/>
              </a:rPr>
              <a:t>9) It refers to seven </a:t>
            </a:r>
            <a:r>
              <a:rPr lang="en-AU" sz="1400" b="1" dirty="0">
                <a:solidFill>
                  <a:schemeClr val="accent1">
                    <a:lumMod val="50000"/>
                  </a:schemeClr>
                </a:solidFill>
                <a:effectLst/>
                <a:latin typeface="Andalus" panose="02020603050405020304" pitchFamily="18" charset="-78"/>
                <a:cs typeface="Andalus" panose="02020603050405020304" pitchFamily="18" charset="-78"/>
              </a:rPr>
              <a:t>different ways that the verse can be changed:</a:t>
            </a:r>
          </a:p>
          <a:p>
            <a:pPr>
              <a:buFont typeface="Wingdings" pitchFamily="2" charset="2"/>
              <a:buChar char="q"/>
            </a:pPr>
            <a:r>
              <a:rPr lang="en-AU" sz="1400" b="1" dirty="0">
                <a:solidFill>
                  <a:schemeClr val="accent1">
                    <a:lumMod val="50000"/>
                  </a:schemeClr>
                </a:solidFill>
                <a:latin typeface="Andalus" panose="02020603050405020304" pitchFamily="18" charset="-78"/>
                <a:cs typeface="Andalus" panose="02020603050405020304" pitchFamily="18" charset="-78"/>
              </a:rPr>
              <a:t>Example:</a:t>
            </a:r>
          </a:p>
          <a:p>
            <a:pPr>
              <a:buFont typeface="Wingdings" pitchFamily="2" charset="2"/>
              <a:buChar char="q"/>
            </a:pPr>
            <a:r>
              <a:rPr lang="en-AU" sz="1400" dirty="0">
                <a:solidFill>
                  <a:schemeClr val="accent1">
                    <a:lumMod val="50000"/>
                  </a:schemeClr>
                </a:solidFill>
                <a:effectLst/>
                <a:latin typeface="Andalus" panose="02020603050405020304" pitchFamily="18" charset="-78"/>
                <a:cs typeface="Andalus" panose="02020603050405020304" pitchFamily="18" charset="-78"/>
              </a:rPr>
              <a:t>The wording</a:t>
            </a:r>
            <a:r>
              <a:rPr lang="en-AU" sz="1400" dirty="0">
                <a:solidFill>
                  <a:srgbClr val="C00000"/>
                </a:solidFill>
                <a:effectLst/>
                <a:latin typeface="Andalus" panose="02020603050405020304" pitchFamily="18" charset="-78"/>
                <a:cs typeface="Andalus" panose="02020603050405020304" pitchFamily="18" charset="-78"/>
              </a:rPr>
              <a:t>: 101:5 ‘</a:t>
            </a:r>
            <a:r>
              <a:rPr lang="en-AU" sz="1400" i="1" dirty="0" err="1">
                <a:solidFill>
                  <a:srgbClr val="C00000"/>
                </a:solidFill>
                <a:effectLst/>
                <a:latin typeface="Andalus" panose="02020603050405020304" pitchFamily="18" charset="-78"/>
                <a:cs typeface="Andalus" panose="02020603050405020304" pitchFamily="18" charset="-78"/>
              </a:rPr>
              <a:t>kal</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ihn</a:t>
            </a:r>
            <a:r>
              <a:rPr lang="en-AU" sz="1400" i="1" dirty="0">
                <a:solidFill>
                  <a:srgbClr val="C00000"/>
                </a:solidFill>
                <a:effectLst/>
                <a:latin typeface="Andalus" panose="02020603050405020304" pitchFamily="18" charset="-78"/>
                <a:cs typeface="Andalus" panose="02020603050405020304" pitchFamily="18" charset="-78"/>
              </a:rPr>
              <a:t> al-</a:t>
            </a:r>
            <a:r>
              <a:rPr lang="en-AU" sz="1400" i="1" dirty="0" err="1">
                <a:solidFill>
                  <a:srgbClr val="C00000"/>
                </a:solidFill>
                <a:effectLst/>
                <a:latin typeface="Andalus" panose="02020603050405020304" pitchFamily="18" charset="-78"/>
                <a:cs typeface="Andalus" panose="02020603050405020304" pitchFamily="18" charset="-78"/>
              </a:rPr>
              <a:t>manfush</a:t>
            </a:r>
            <a:r>
              <a:rPr lang="en-AU" sz="1400" dirty="0">
                <a:solidFill>
                  <a:srgbClr val="C00000"/>
                </a:solidFill>
                <a:effectLst/>
                <a:latin typeface="Andalus" panose="02020603050405020304" pitchFamily="18" charset="-78"/>
                <a:cs typeface="Andalus" panose="02020603050405020304" pitchFamily="18" charset="-78"/>
              </a:rPr>
              <a:t>’ </a:t>
            </a:r>
            <a:r>
              <a:rPr lang="ar-SA" sz="1400" dirty="0">
                <a:solidFill>
                  <a:srgbClr val="C00000"/>
                </a:solidFill>
                <a:effectLst/>
                <a:latin typeface="Andalus" panose="02020603050405020304" pitchFamily="18" charset="-78"/>
                <a:cs typeface="+mn-cs"/>
              </a:rPr>
              <a:t>كالعهن المنفوش</a:t>
            </a:r>
            <a:r>
              <a:rPr lang="en-AU" sz="1400" dirty="0">
                <a:solidFill>
                  <a:srgbClr val="C00000"/>
                </a:solidFill>
                <a:effectLst/>
                <a:latin typeface="Andalus" panose="02020603050405020304" pitchFamily="18" charset="-78"/>
                <a:cs typeface="Andalus" panose="02020603050405020304" pitchFamily="18" charset="-78"/>
              </a:rPr>
              <a:t>‘humans will be like </a:t>
            </a:r>
            <a:r>
              <a:rPr lang="en-AU" sz="1400" i="1" dirty="0">
                <a:solidFill>
                  <a:srgbClr val="C00000"/>
                </a:solidFill>
                <a:effectLst/>
                <a:latin typeface="Andalus" panose="02020603050405020304" pitchFamily="18" charset="-78"/>
                <a:cs typeface="Andalus" panose="02020603050405020304" pitchFamily="18" charset="-78"/>
              </a:rPr>
              <a:t>moths scattered</a:t>
            </a:r>
            <a:r>
              <a:rPr lang="en-AU" sz="1400" dirty="0">
                <a:solidFill>
                  <a:srgbClr val="C00000"/>
                </a:solidFill>
                <a:effectLst/>
                <a:latin typeface="Andalus" panose="02020603050405020304" pitchFamily="18" charset="-78"/>
                <a:cs typeface="Andalus" panose="02020603050405020304" pitchFamily="18" charset="-78"/>
              </a:rPr>
              <a:t>’ is changed to ‘</a:t>
            </a:r>
            <a:r>
              <a:rPr lang="en-AU" sz="1400" i="1" dirty="0">
                <a:solidFill>
                  <a:srgbClr val="C00000"/>
                </a:solidFill>
                <a:effectLst/>
                <a:latin typeface="Andalus" panose="02020603050405020304" pitchFamily="18" charset="-78"/>
                <a:cs typeface="Andalus" panose="02020603050405020304" pitchFamily="18" charset="-78"/>
              </a:rPr>
              <a:t>al-</a:t>
            </a:r>
            <a:r>
              <a:rPr lang="en-AU" sz="1400" i="1" dirty="0" err="1">
                <a:solidFill>
                  <a:srgbClr val="C00000"/>
                </a:solidFill>
                <a:effectLst/>
                <a:latin typeface="Andalus" panose="02020603050405020304" pitchFamily="18" charset="-78"/>
                <a:cs typeface="Andalus" panose="02020603050405020304" pitchFamily="18" charset="-78"/>
              </a:rPr>
              <a:t>suf</a:t>
            </a:r>
            <a:r>
              <a:rPr lang="en-AU" sz="1400" i="1" dirty="0">
                <a:solidFill>
                  <a:srgbClr val="C00000"/>
                </a:solidFill>
                <a:effectLst/>
                <a:latin typeface="Andalus" panose="02020603050405020304" pitchFamily="18" charset="-78"/>
                <a:cs typeface="Andalus" panose="02020603050405020304" pitchFamily="18" charset="-78"/>
              </a:rPr>
              <a:t> al-</a:t>
            </a:r>
            <a:r>
              <a:rPr lang="en-AU" sz="1400" i="1" dirty="0" err="1">
                <a:solidFill>
                  <a:srgbClr val="C00000"/>
                </a:solidFill>
                <a:effectLst/>
                <a:latin typeface="Andalus" panose="02020603050405020304" pitchFamily="18" charset="-78"/>
                <a:cs typeface="Andalus" panose="02020603050405020304" pitchFamily="18" charset="-78"/>
              </a:rPr>
              <a:t>manfush</a:t>
            </a:r>
            <a:r>
              <a:rPr lang="en-AU" sz="1400" dirty="0">
                <a:solidFill>
                  <a:srgbClr val="C00000"/>
                </a:solidFill>
                <a:effectLst/>
                <a:latin typeface="Andalus" panose="02020603050405020304" pitchFamily="18" charset="-78"/>
                <a:cs typeface="Andalus" panose="02020603050405020304" pitchFamily="18" charset="-78"/>
              </a:rPr>
              <a:t>’ </a:t>
            </a:r>
            <a:r>
              <a:rPr lang="ar-SA" sz="1400" dirty="0">
                <a:solidFill>
                  <a:srgbClr val="C00000"/>
                </a:solidFill>
                <a:effectLst/>
                <a:latin typeface="Andalus" panose="02020603050405020304" pitchFamily="18" charset="-78"/>
                <a:cs typeface="+mn-cs"/>
              </a:rPr>
              <a:t>كالصوف المنفوش </a:t>
            </a:r>
            <a:r>
              <a:rPr lang="en-AU" sz="1400" dirty="0">
                <a:solidFill>
                  <a:srgbClr val="C00000"/>
                </a:solidFill>
                <a:effectLst/>
                <a:latin typeface="Andalus" panose="02020603050405020304" pitchFamily="18" charset="-78"/>
                <a:cs typeface="Andalus" panose="02020603050405020304" pitchFamily="18" charset="-78"/>
              </a:rPr>
              <a:t> same meaning.</a:t>
            </a:r>
            <a:r>
              <a:rPr lang="ar-SA" sz="1400" dirty="0">
                <a:effectLst/>
                <a:latin typeface="Andalus" panose="02020603050405020304" pitchFamily="18" charset="-78"/>
                <a:cs typeface="+mn-cs"/>
              </a:rPr>
              <a:t>القارعة</a:t>
            </a:r>
            <a:endParaRPr lang="en-AU" sz="1400" dirty="0">
              <a:latin typeface="Andalus" panose="02020603050405020304" pitchFamily="18" charset="-78"/>
              <a:cs typeface="+mn-cs"/>
            </a:endParaRPr>
          </a:p>
          <a:p>
            <a:pPr>
              <a:buFont typeface="Wingdings" pitchFamily="2" charset="2"/>
              <a:buChar char="q"/>
            </a:pPr>
            <a:r>
              <a:rPr lang="en-AU" sz="1400" dirty="0">
                <a:solidFill>
                  <a:srgbClr val="C00000"/>
                </a:solidFill>
                <a:effectLst/>
                <a:latin typeface="Andalus" panose="02020603050405020304" pitchFamily="18" charset="-78"/>
                <a:cs typeface="Andalus" panose="02020603050405020304" pitchFamily="18" charset="-78"/>
              </a:rPr>
              <a:t>Differences </a:t>
            </a:r>
            <a:r>
              <a:rPr lang="en-AU" sz="1400" dirty="0">
                <a:solidFill>
                  <a:schemeClr val="accent1">
                    <a:lumMod val="50000"/>
                  </a:schemeClr>
                </a:solidFill>
                <a:effectLst/>
                <a:latin typeface="Andalus" panose="02020603050405020304" pitchFamily="18" charset="-78"/>
                <a:cs typeface="Andalus" panose="02020603050405020304" pitchFamily="18" charset="-78"/>
              </a:rPr>
              <a:t>conform to the vowels </a:t>
            </a:r>
            <a:r>
              <a:rPr lang="en-AU" sz="1400" dirty="0">
                <a:effectLst/>
                <a:latin typeface="Andalus" panose="02020603050405020304" pitchFamily="18" charset="-78"/>
                <a:cs typeface="Andalus" panose="02020603050405020304" pitchFamily="18" charset="-78"/>
              </a:rPr>
              <a:t>and writing of the script of Uthman; the word ‘</a:t>
            </a:r>
            <a:r>
              <a:rPr lang="en-AU" sz="1400" i="1" dirty="0">
                <a:effectLst/>
                <a:latin typeface="Andalus" panose="02020603050405020304" pitchFamily="18" charset="-78"/>
                <a:cs typeface="Andalus" panose="02020603050405020304" pitchFamily="18" charset="-78"/>
              </a:rPr>
              <a:t>fa-</a:t>
            </a:r>
            <a:r>
              <a:rPr lang="en-AU" sz="1400" i="1" dirty="0" err="1">
                <a:effectLst/>
                <a:latin typeface="Andalus" panose="02020603050405020304" pitchFamily="18" charset="-78"/>
                <a:cs typeface="Andalus" panose="02020603050405020304" pitchFamily="18" charset="-78"/>
              </a:rPr>
              <a:t>tabayyanu</a:t>
            </a:r>
            <a:r>
              <a:rPr lang="en-AU" sz="1400" dirty="0">
                <a:effectLst/>
                <a:latin typeface="Andalus" panose="02020603050405020304" pitchFamily="18" charset="-78"/>
                <a:cs typeface="Andalus" panose="02020603050405020304" pitchFamily="18" charset="-78"/>
              </a:rPr>
              <a:t>’ </a:t>
            </a:r>
            <a:r>
              <a:rPr lang="ar-SA" sz="1400" dirty="0">
                <a:effectLst/>
                <a:latin typeface="Andalus" panose="02020603050405020304" pitchFamily="18" charset="-78"/>
                <a:cs typeface="Andalus" panose="02020603050405020304" pitchFamily="18" charset="-78"/>
              </a:rPr>
              <a:t>فتبينوا </a:t>
            </a:r>
            <a:r>
              <a:rPr lang="en-AU" sz="1400" dirty="0">
                <a:effectLst/>
                <a:latin typeface="Andalus" panose="02020603050405020304" pitchFamily="18" charset="-78"/>
                <a:cs typeface="Andalus" panose="02020603050405020304" pitchFamily="18" charset="-78"/>
              </a:rPr>
              <a:t>(investigate) 49:6 is changed to </a:t>
            </a:r>
            <a:r>
              <a:rPr lang="en-AU" sz="1400" i="1" dirty="0">
                <a:effectLst/>
                <a:latin typeface="Andalus" panose="02020603050405020304" pitchFamily="18" charset="-78"/>
                <a:cs typeface="Andalus" panose="02020603050405020304" pitchFamily="18" charset="-78"/>
              </a:rPr>
              <a:t>fa-</a:t>
            </a:r>
            <a:r>
              <a:rPr lang="en-AU" sz="1400" i="1" dirty="0" err="1">
                <a:effectLst/>
                <a:latin typeface="Andalus" panose="02020603050405020304" pitchFamily="18" charset="-78"/>
                <a:cs typeface="Andalus" panose="02020603050405020304" pitchFamily="18" charset="-78"/>
              </a:rPr>
              <a:t>tathabbatu</a:t>
            </a:r>
            <a:r>
              <a:rPr lang="en-AU" sz="1400" i="1" dirty="0">
                <a:effectLst/>
                <a:latin typeface="Andalus" panose="02020603050405020304" pitchFamily="18" charset="-78"/>
                <a:cs typeface="Andalus" panose="02020603050405020304" pitchFamily="18" charset="-78"/>
              </a:rPr>
              <a:t> </a:t>
            </a:r>
            <a:r>
              <a:rPr lang="en-AU" sz="1400" dirty="0">
                <a:effectLst/>
                <a:latin typeface="Andalus" panose="02020603050405020304" pitchFamily="18" charset="-78"/>
                <a:cs typeface="Andalus" panose="02020603050405020304" pitchFamily="18" charset="-78"/>
              </a:rPr>
              <a:t>. </a:t>
            </a:r>
            <a:r>
              <a:rPr lang="ar-SA" sz="1400" dirty="0" err="1">
                <a:effectLst/>
                <a:latin typeface="Andalus" panose="02020603050405020304" pitchFamily="18" charset="-78"/>
                <a:cs typeface="+mn-cs"/>
              </a:rPr>
              <a:t>فنثبتوا</a:t>
            </a:r>
            <a:endParaRPr lang="en-AU" sz="1400" dirty="0">
              <a:latin typeface="Andalus" panose="02020603050405020304" pitchFamily="18" charset="-78"/>
              <a:cs typeface="+mn-cs"/>
            </a:endParaRPr>
          </a:p>
          <a:p>
            <a:pPr>
              <a:buFont typeface="Wingdings" pitchFamily="2" charset="2"/>
              <a:buChar char="q"/>
            </a:pPr>
            <a:r>
              <a:rPr lang="en-AU" sz="1400" dirty="0">
                <a:solidFill>
                  <a:srgbClr val="C00000"/>
                </a:solidFill>
                <a:effectLst/>
                <a:latin typeface="Andalus" panose="02020603050405020304" pitchFamily="18" charset="-78"/>
                <a:cs typeface="Andalus" panose="02020603050405020304" pitchFamily="18" charset="-78"/>
              </a:rPr>
              <a:t> The </a:t>
            </a:r>
            <a:r>
              <a:rPr lang="en-AU" sz="1400" dirty="0">
                <a:solidFill>
                  <a:schemeClr val="accent1">
                    <a:lumMod val="50000"/>
                  </a:schemeClr>
                </a:solidFill>
                <a:effectLst/>
                <a:latin typeface="Andalus" panose="02020603050405020304" pitchFamily="18" charset="-78"/>
                <a:cs typeface="Andalus" panose="02020603050405020304" pitchFamily="18" charset="-78"/>
              </a:rPr>
              <a:t>word order in the verses may be changed; </a:t>
            </a:r>
            <a:r>
              <a:rPr lang="en-AU" sz="1400" dirty="0">
                <a:solidFill>
                  <a:srgbClr val="C00000"/>
                </a:solidFill>
                <a:effectLst/>
                <a:latin typeface="Andalus" panose="02020603050405020304" pitchFamily="18" charset="-78"/>
                <a:cs typeface="Andalus" panose="02020603050405020304" pitchFamily="18" charset="-78"/>
              </a:rPr>
              <a:t>the word ‘</a:t>
            </a:r>
            <a:r>
              <a:rPr lang="en-AU" sz="1400" i="1" dirty="0" err="1">
                <a:solidFill>
                  <a:srgbClr val="C00000"/>
                </a:solidFill>
                <a:effectLst/>
                <a:latin typeface="Andalus" panose="02020603050405020304" pitchFamily="18" charset="-78"/>
                <a:cs typeface="Andalus" panose="02020603050405020304" pitchFamily="18" charset="-78"/>
              </a:rPr>
              <a:t>wa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qaatalu</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wa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qutilu</a:t>
            </a:r>
            <a:r>
              <a:rPr lang="en-AU" sz="1400" dirty="0">
                <a:solidFill>
                  <a:srgbClr val="C00000"/>
                </a:solidFill>
                <a:effectLst/>
                <a:latin typeface="Andalus" panose="02020603050405020304" pitchFamily="18" charset="-78"/>
                <a:cs typeface="Andalus" panose="02020603050405020304" pitchFamily="18" charset="-78"/>
              </a:rPr>
              <a:t>’ </a:t>
            </a:r>
            <a:r>
              <a:rPr lang="ar" sz="1400" b="1" i="0" dirty="0">
                <a:effectLst/>
                <a:latin typeface="Andalus" panose="02020603050405020304" pitchFamily="18" charset="-78"/>
                <a:cs typeface="+mn-cs"/>
              </a:rPr>
              <a:t>وَقَاتَلُواْ وَقُتِلُواْ </a:t>
            </a:r>
            <a:r>
              <a:rPr lang="en-AU" sz="1400" dirty="0">
                <a:solidFill>
                  <a:srgbClr val="C00000"/>
                </a:solidFill>
                <a:effectLst/>
                <a:latin typeface="Andalus" panose="02020603050405020304" pitchFamily="18" charset="-78"/>
                <a:cs typeface="Andalus" panose="02020603050405020304" pitchFamily="18" charset="-78"/>
              </a:rPr>
              <a:t>in </a:t>
            </a:r>
            <a:r>
              <a:rPr lang="ar-SA" sz="1400" dirty="0">
                <a:solidFill>
                  <a:srgbClr val="C00000"/>
                </a:solidFill>
                <a:effectLst/>
                <a:latin typeface="Andalus" panose="02020603050405020304" pitchFamily="18" charset="-78"/>
                <a:cs typeface="Andalus" panose="02020603050405020304" pitchFamily="18" charset="-78"/>
              </a:rPr>
              <a:t>3</a:t>
            </a:r>
            <a:r>
              <a:rPr lang="en-AU" sz="1400" dirty="0">
                <a:solidFill>
                  <a:srgbClr val="C00000"/>
                </a:solidFill>
                <a:effectLst/>
                <a:latin typeface="Andalus" panose="02020603050405020304" pitchFamily="18" charset="-78"/>
                <a:cs typeface="Andalus" panose="02020603050405020304" pitchFamily="18" charset="-78"/>
              </a:rPr>
              <a:t>: 19</a:t>
            </a:r>
            <a:r>
              <a:rPr lang="ar-SA" sz="1400" dirty="0">
                <a:solidFill>
                  <a:srgbClr val="C00000"/>
                </a:solidFill>
                <a:effectLst/>
                <a:latin typeface="Andalus" panose="02020603050405020304" pitchFamily="18" charset="-78"/>
                <a:cs typeface="Andalus" panose="02020603050405020304" pitchFamily="18" charset="-78"/>
              </a:rPr>
              <a:t>5</a:t>
            </a:r>
            <a:r>
              <a:rPr lang="en-AU" sz="1400" dirty="0">
                <a:solidFill>
                  <a:srgbClr val="C00000"/>
                </a:solidFill>
                <a:effectLst/>
                <a:latin typeface="Andalus" panose="02020603050405020304" pitchFamily="18" charset="-78"/>
                <a:cs typeface="Andalus" panose="02020603050405020304" pitchFamily="18" charset="-78"/>
              </a:rPr>
              <a:t> is changed to ‘</a:t>
            </a:r>
            <a:r>
              <a:rPr lang="en-AU" sz="1400" i="1" dirty="0" err="1">
                <a:solidFill>
                  <a:srgbClr val="C00000"/>
                </a:solidFill>
                <a:effectLst/>
                <a:latin typeface="Andalus" panose="02020603050405020304" pitchFamily="18" charset="-78"/>
                <a:cs typeface="Andalus" panose="02020603050405020304" pitchFamily="18" charset="-78"/>
              </a:rPr>
              <a:t>wa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qutilu</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wa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qaatalu</a:t>
            </a:r>
            <a:r>
              <a:rPr lang="en-AU" sz="1400" dirty="0">
                <a:solidFill>
                  <a:srgbClr val="C00000"/>
                </a:solidFill>
                <a:effectLst/>
                <a:latin typeface="Andalus" panose="02020603050405020304" pitchFamily="18" charset="-78"/>
                <a:cs typeface="Andalus" panose="02020603050405020304" pitchFamily="18" charset="-78"/>
              </a:rPr>
              <a:t>’</a:t>
            </a:r>
            <a:r>
              <a:rPr lang="ar" sz="1400" b="1" i="0" dirty="0">
                <a:solidFill>
                  <a:srgbClr val="715746"/>
                </a:solidFill>
                <a:effectLst/>
                <a:latin typeface="Andalus" panose="02020603050405020304" pitchFamily="18" charset="-78"/>
                <a:cs typeface="Andalus" panose="02020603050405020304" pitchFamily="18" charset="-78"/>
              </a:rPr>
              <a:t> </a:t>
            </a:r>
            <a:r>
              <a:rPr lang="ar" sz="1400" b="1" i="0" dirty="0">
                <a:effectLst/>
                <a:latin typeface="Andalus" panose="02020603050405020304" pitchFamily="18" charset="-78"/>
                <a:cs typeface="+mn-cs"/>
              </a:rPr>
              <a:t>وَقُتِلُوا وَقَاتَلُواْ اْ</a:t>
            </a:r>
            <a:r>
              <a:rPr lang="en-AU" sz="1400" dirty="0">
                <a:effectLst/>
                <a:latin typeface="Andalus" panose="02020603050405020304" pitchFamily="18" charset="-78"/>
                <a:cs typeface="Andalus" panose="02020603050405020304" pitchFamily="18" charset="-78"/>
              </a:rPr>
              <a:t>. </a:t>
            </a:r>
            <a:r>
              <a:rPr lang="en-AU" sz="1400" dirty="0">
                <a:solidFill>
                  <a:srgbClr val="C00000"/>
                </a:solidFill>
                <a:effectLst/>
                <a:latin typeface="Andalus" panose="02020603050405020304" pitchFamily="18" charset="-78"/>
                <a:cs typeface="Andalus" panose="02020603050405020304" pitchFamily="18" charset="-78"/>
              </a:rPr>
              <a:t>This does not change the meaning of the verse. </a:t>
            </a:r>
            <a:endParaRPr lang="en-AU" sz="1400" dirty="0">
              <a:solidFill>
                <a:srgbClr val="C00000"/>
              </a:solidFill>
              <a:latin typeface="Andalus" panose="02020603050405020304" pitchFamily="18" charset="-78"/>
              <a:cs typeface="Andalus" panose="02020603050405020304" pitchFamily="18" charset="-78"/>
            </a:endParaRPr>
          </a:p>
          <a:p>
            <a:pPr>
              <a:buFont typeface="Wingdings" pitchFamily="2" charset="2"/>
              <a:buChar char="q"/>
            </a:pPr>
            <a:r>
              <a:rPr lang="en-AU" sz="1400" dirty="0">
                <a:solidFill>
                  <a:srgbClr val="C00000"/>
                </a:solidFill>
                <a:effectLst/>
                <a:latin typeface="Andalus" panose="02020603050405020304" pitchFamily="18" charset="-78"/>
                <a:cs typeface="Andalus" panose="02020603050405020304" pitchFamily="18" charset="-78"/>
              </a:rPr>
              <a:t> A</a:t>
            </a:r>
            <a:r>
              <a:rPr lang="en-AU" sz="1400" dirty="0">
                <a:solidFill>
                  <a:schemeClr val="accent1">
                    <a:lumMod val="50000"/>
                  </a:schemeClr>
                </a:solidFill>
                <a:effectLst/>
                <a:latin typeface="Andalus" panose="02020603050405020304" pitchFamily="18" charset="-78"/>
                <a:cs typeface="Andalus" panose="02020603050405020304" pitchFamily="18" charset="-78"/>
              </a:rPr>
              <a:t> letter or a word in a verse maybe added or subtracted; </a:t>
            </a:r>
            <a:r>
              <a:rPr lang="en-AU" sz="1400" dirty="0" err="1">
                <a:solidFill>
                  <a:srgbClr val="C00000"/>
                </a:solidFill>
                <a:latin typeface="Andalus" panose="02020603050405020304" pitchFamily="18" charset="-78"/>
                <a:cs typeface="Andalus" panose="02020603050405020304" pitchFamily="18" charset="-78"/>
              </a:rPr>
              <a:t>Eg</a:t>
            </a:r>
            <a:r>
              <a:rPr lang="en-AU" sz="1400" dirty="0">
                <a:solidFill>
                  <a:srgbClr val="C00000"/>
                </a:solidFill>
                <a:latin typeface="Andalus" panose="02020603050405020304" pitchFamily="18" charset="-78"/>
                <a:cs typeface="Andalus" panose="02020603050405020304" pitchFamily="18" charset="-78"/>
              </a:rPr>
              <a:t>, </a:t>
            </a:r>
            <a:r>
              <a:rPr lang="en-AU" sz="1400" dirty="0">
                <a:solidFill>
                  <a:srgbClr val="C00000"/>
                </a:solidFill>
                <a:effectLst/>
                <a:latin typeface="Andalus" panose="02020603050405020304" pitchFamily="18" charset="-78"/>
                <a:cs typeface="Andalus" panose="02020603050405020304" pitchFamily="18" charset="-78"/>
              </a:rPr>
              <a:t>the verse 57:24 ‘</a:t>
            </a:r>
            <a:r>
              <a:rPr lang="en-AU" sz="1400" i="1" dirty="0">
                <a:solidFill>
                  <a:srgbClr val="C00000"/>
                </a:solidFill>
                <a:effectLst/>
                <a:latin typeface="Andalus" panose="02020603050405020304" pitchFamily="18" charset="-78"/>
                <a:cs typeface="Andalus" panose="02020603050405020304" pitchFamily="18" charset="-78"/>
              </a:rPr>
              <a:t>fa </a:t>
            </a:r>
            <a:r>
              <a:rPr lang="en-AU" sz="1400" i="1" dirty="0" err="1">
                <a:solidFill>
                  <a:srgbClr val="C00000"/>
                </a:solidFill>
                <a:effectLst/>
                <a:latin typeface="Andalus" panose="02020603050405020304" pitchFamily="18" charset="-78"/>
                <a:cs typeface="Andalus" panose="02020603050405020304" pitchFamily="18" charset="-78"/>
              </a:rPr>
              <a:t>inna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Allaha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huwa</a:t>
            </a:r>
            <a:r>
              <a:rPr lang="en-AU" sz="1400" i="1" dirty="0">
                <a:solidFill>
                  <a:srgbClr val="C00000"/>
                </a:solidFill>
                <a:effectLst/>
                <a:latin typeface="Andalus" panose="02020603050405020304" pitchFamily="18" charset="-78"/>
                <a:cs typeface="Andalus" panose="02020603050405020304" pitchFamily="18" charset="-78"/>
              </a:rPr>
              <a:t> al-</a:t>
            </a:r>
            <a:r>
              <a:rPr lang="en-AU" sz="1400" i="1" dirty="0" err="1">
                <a:solidFill>
                  <a:srgbClr val="C00000"/>
                </a:solidFill>
                <a:effectLst/>
                <a:latin typeface="Andalus" panose="02020603050405020304" pitchFamily="18" charset="-78"/>
                <a:cs typeface="Andalus" panose="02020603050405020304" pitchFamily="18" charset="-78"/>
              </a:rPr>
              <a:t>ghaniyy</a:t>
            </a:r>
            <a:r>
              <a:rPr lang="en-AU" sz="1400" i="1" dirty="0">
                <a:solidFill>
                  <a:srgbClr val="C00000"/>
                </a:solidFill>
                <a:effectLst/>
                <a:latin typeface="Andalus" panose="02020603050405020304" pitchFamily="18" charset="-78"/>
                <a:cs typeface="Andalus" panose="02020603050405020304" pitchFamily="18" charset="-78"/>
              </a:rPr>
              <a:t> al-</a:t>
            </a:r>
            <a:r>
              <a:rPr lang="en-AU" sz="1400" i="1" dirty="0" err="1">
                <a:solidFill>
                  <a:srgbClr val="C00000"/>
                </a:solidFill>
                <a:effectLst/>
                <a:latin typeface="Andalus" panose="02020603050405020304" pitchFamily="18" charset="-78"/>
                <a:cs typeface="Andalus" panose="02020603050405020304" pitchFamily="18" charset="-78"/>
              </a:rPr>
              <a:t>hamid</a:t>
            </a:r>
            <a:r>
              <a:rPr lang="en-AU" sz="1400" dirty="0">
                <a:solidFill>
                  <a:srgbClr val="C00000"/>
                </a:solidFill>
                <a:effectLst/>
                <a:latin typeface="Andalus" panose="02020603050405020304" pitchFamily="18" charset="-78"/>
                <a:cs typeface="Andalus" panose="02020603050405020304" pitchFamily="18" charset="-78"/>
              </a:rPr>
              <a:t>’</a:t>
            </a:r>
            <a:r>
              <a:rPr lang="ar-SA" sz="1400" dirty="0">
                <a:solidFill>
                  <a:srgbClr val="C00000"/>
                </a:solidFill>
                <a:effectLst/>
                <a:latin typeface="Andalus" panose="02020603050405020304" pitchFamily="18" charset="-78"/>
                <a:cs typeface="+mn-cs"/>
              </a:rPr>
              <a:t>فإن الله هو الغني الحميد   </a:t>
            </a:r>
            <a:r>
              <a:rPr lang="en-AU" sz="1400" dirty="0">
                <a:solidFill>
                  <a:srgbClr val="C00000"/>
                </a:solidFill>
                <a:effectLst/>
                <a:latin typeface="Andalus" panose="02020603050405020304" pitchFamily="18" charset="-78"/>
                <a:cs typeface="+mn-cs"/>
              </a:rPr>
              <a:t> </a:t>
            </a:r>
            <a:r>
              <a:rPr lang="en-AU" sz="1400" dirty="0">
                <a:solidFill>
                  <a:srgbClr val="C00000"/>
                </a:solidFill>
                <a:effectLst/>
                <a:latin typeface="Andalus" panose="02020603050405020304" pitchFamily="18" charset="-78"/>
                <a:cs typeface="Andalus" panose="02020603050405020304" pitchFamily="18" charset="-78"/>
              </a:rPr>
              <a:t>is recited as ‘</a:t>
            </a:r>
            <a:r>
              <a:rPr lang="en-AU" sz="1400" i="1" dirty="0">
                <a:solidFill>
                  <a:srgbClr val="C00000"/>
                </a:solidFill>
                <a:effectLst/>
                <a:latin typeface="Andalus" panose="02020603050405020304" pitchFamily="18" charset="-78"/>
                <a:cs typeface="Andalus" panose="02020603050405020304" pitchFamily="18" charset="-78"/>
              </a:rPr>
              <a:t>fa-</a:t>
            </a:r>
            <a:r>
              <a:rPr lang="en-AU" sz="1400" i="1" dirty="0" err="1">
                <a:solidFill>
                  <a:srgbClr val="C00000"/>
                </a:solidFill>
                <a:effectLst/>
                <a:latin typeface="Andalus" panose="02020603050405020304" pitchFamily="18" charset="-78"/>
                <a:cs typeface="Andalus" panose="02020603050405020304" pitchFamily="18" charset="-78"/>
              </a:rPr>
              <a:t>inna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Allaha</a:t>
            </a:r>
            <a:r>
              <a:rPr lang="en-AU" sz="1400" i="1" dirty="0">
                <a:solidFill>
                  <a:srgbClr val="C00000"/>
                </a:solidFill>
                <a:effectLst/>
                <a:latin typeface="Andalus" panose="02020603050405020304" pitchFamily="18" charset="-78"/>
                <a:cs typeface="Andalus" panose="02020603050405020304" pitchFamily="18" charset="-78"/>
              </a:rPr>
              <a:t> </a:t>
            </a:r>
            <a:r>
              <a:rPr lang="en-AU" sz="1400" i="1" dirty="0" err="1">
                <a:solidFill>
                  <a:srgbClr val="C00000"/>
                </a:solidFill>
                <a:effectLst/>
                <a:latin typeface="Andalus" panose="02020603050405020304" pitchFamily="18" charset="-78"/>
                <a:cs typeface="Andalus" panose="02020603050405020304" pitchFamily="18" charset="-78"/>
              </a:rPr>
              <a:t>ghaniyy</a:t>
            </a:r>
            <a:r>
              <a:rPr lang="en-AU" sz="1400" i="1" dirty="0">
                <a:solidFill>
                  <a:srgbClr val="C00000"/>
                </a:solidFill>
                <a:effectLst/>
                <a:latin typeface="Andalus" panose="02020603050405020304" pitchFamily="18" charset="-78"/>
                <a:cs typeface="Andalus" panose="02020603050405020304" pitchFamily="18" charset="-78"/>
              </a:rPr>
              <a:t> al-</a:t>
            </a:r>
            <a:r>
              <a:rPr lang="en-AU" sz="1400" i="1" dirty="0" err="1">
                <a:solidFill>
                  <a:srgbClr val="C00000"/>
                </a:solidFill>
                <a:effectLst/>
                <a:latin typeface="Andalus" panose="02020603050405020304" pitchFamily="18" charset="-78"/>
                <a:cs typeface="Andalus" panose="02020603050405020304" pitchFamily="18" charset="-78"/>
              </a:rPr>
              <a:t>hamid</a:t>
            </a:r>
            <a:r>
              <a:rPr lang="en-AU" sz="1400" dirty="0">
                <a:solidFill>
                  <a:srgbClr val="C00000"/>
                </a:solidFill>
                <a:effectLst/>
                <a:latin typeface="Andalus" panose="02020603050405020304" pitchFamily="18" charset="-78"/>
                <a:cs typeface="Andalus" panose="02020603050405020304" pitchFamily="18" charset="-78"/>
              </a:rPr>
              <a:t>’ </a:t>
            </a:r>
            <a:r>
              <a:rPr lang="ar-SA" sz="1400" dirty="0">
                <a:solidFill>
                  <a:srgbClr val="C00000"/>
                </a:solidFill>
                <a:effectLst/>
                <a:latin typeface="Andalus" panose="02020603050405020304" pitchFamily="18" charset="-78"/>
                <a:cs typeface="+mn-cs"/>
              </a:rPr>
              <a:t>فإن الله غني حميد </a:t>
            </a:r>
            <a:r>
              <a:rPr lang="en-AU" sz="1400" dirty="0">
                <a:solidFill>
                  <a:srgbClr val="C00000"/>
                </a:solidFill>
                <a:effectLst/>
                <a:latin typeface="Andalus" panose="02020603050405020304" pitchFamily="18" charset="-78"/>
                <a:cs typeface="Andalus" panose="02020603050405020304" pitchFamily="18" charset="-78"/>
              </a:rPr>
              <a:t>without the word ‘</a:t>
            </a:r>
            <a:r>
              <a:rPr lang="en-AU" sz="1400" i="1" dirty="0" err="1">
                <a:solidFill>
                  <a:srgbClr val="C00000"/>
                </a:solidFill>
                <a:effectLst/>
                <a:latin typeface="Andalus" panose="02020603050405020304" pitchFamily="18" charset="-78"/>
                <a:cs typeface="Andalus" panose="02020603050405020304" pitchFamily="18" charset="-78"/>
              </a:rPr>
              <a:t>huwa</a:t>
            </a:r>
            <a:r>
              <a:rPr lang="en-AU" sz="1400" dirty="0">
                <a:solidFill>
                  <a:srgbClr val="C00000"/>
                </a:solidFill>
                <a:effectLst/>
                <a:latin typeface="Andalus" panose="02020603050405020304" pitchFamily="18" charset="-78"/>
                <a:cs typeface="Andalus" panose="02020603050405020304" pitchFamily="18" charset="-78"/>
              </a:rPr>
              <a:t>’ </a:t>
            </a:r>
            <a:r>
              <a:rPr lang="ar-SA" sz="1400" dirty="0">
                <a:solidFill>
                  <a:srgbClr val="C00000"/>
                </a:solidFill>
                <a:effectLst/>
                <a:latin typeface="Andalus" panose="02020603050405020304" pitchFamily="18" charset="-78"/>
                <a:cs typeface="+mn-cs"/>
              </a:rPr>
              <a:t>هو </a:t>
            </a:r>
            <a:r>
              <a:rPr lang="en-AU" sz="1400" dirty="0">
                <a:solidFill>
                  <a:srgbClr val="C00000"/>
                </a:solidFill>
                <a:effectLst/>
                <a:latin typeface="Andalus" panose="02020603050405020304" pitchFamily="18" charset="-78"/>
                <a:cs typeface="Andalus" panose="02020603050405020304" pitchFamily="18" charset="-78"/>
              </a:rPr>
              <a:t>which means ‘He’. </a:t>
            </a:r>
            <a:r>
              <a:rPr lang="en-AU" sz="1400" dirty="0">
                <a:solidFill>
                  <a:schemeClr val="accent1">
                    <a:lumMod val="50000"/>
                  </a:schemeClr>
                </a:solidFill>
                <a:effectLst/>
                <a:latin typeface="Andalus" panose="02020603050405020304" pitchFamily="18" charset="-78"/>
                <a:cs typeface="Andalus" panose="02020603050405020304" pitchFamily="18" charset="-78"/>
              </a:rPr>
              <a:t>This omission does not change the meaning at all. </a:t>
            </a:r>
            <a:endParaRPr lang="en-AU" sz="1400" dirty="0">
              <a:solidFill>
                <a:schemeClr val="accent1">
                  <a:lumMod val="50000"/>
                </a:schemeClr>
              </a:solidFill>
              <a:latin typeface="Andalus" panose="02020603050405020304" pitchFamily="18" charset="-78"/>
              <a:cs typeface="Andalus" panose="02020603050405020304" pitchFamily="18" charset="-78"/>
            </a:endParaRPr>
          </a:p>
          <a:p>
            <a:pPr>
              <a:buFont typeface="Wingdings" pitchFamily="2" charset="2"/>
              <a:buChar char="q"/>
            </a:pPr>
            <a:r>
              <a:rPr lang="en-AU" sz="1400" dirty="0">
                <a:solidFill>
                  <a:srgbClr val="C00000"/>
                </a:solidFill>
                <a:effectLst/>
                <a:latin typeface="Andalus" panose="02020603050405020304" pitchFamily="18" charset="-78"/>
                <a:cs typeface="Andalus" panose="02020603050405020304" pitchFamily="18" charset="-78"/>
              </a:rPr>
              <a:t> The change may </a:t>
            </a:r>
            <a:r>
              <a:rPr lang="en-AU" sz="1400" dirty="0">
                <a:solidFill>
                  <a:schemeClr val="accent1">
                    <a:lumMod val="50000"/>
                  </a:schemeClr>
                </a:solidFill>
                <a:effectLst/>
                <a:latin typeface="Andalus" panose="02020603050405020304" pitchFamily="18" charset="-78"/>
                <a:cs typeface="Andalus" panose="02020603050405020304" pitchFamily="18" charset="-78"/>
              </a:rPr>
              <a:t>occur in the form of the word in a verse; </a:t>
            </a:r>
            <a:r>
              <a:rPr lang="en-AU" sz="1400" dirty="0">
                <a:solidFill>
                  <a:srgbClr val="C00000"/>
                </a:solidFill>
                <a:effectLst/>
                <a:latin typeface="Andalus" panose="02020603050405020304" pitchFamily="18" charset="-78"/>
                <a:cs typeface="Andalus" panose="02020603050405020304" pitchFamily="18" charset="-78"/>
              </a:rPr>
              <a:t>the word in the verse 23:8 ‘</a:t>
            </a:r>
            <a:r>
              <a:rPr lang="en-AU" sz="1400" i="1" dirty="0">
                <a:solidFill>
                  <a:srgbClr val="C00000"/>
                </a:solidFill>
                <a:effectLst/>
                <a:latin typeface="Andalus" panose="02020603050405020304" pitchFamily="18" charset="-78"/>
                <a:cs typeface="Andalus" panose="02020603050405020304" pitchFamily="18" charset="-78"/>
              </a:rPr>
              <a:t>li </a:t>
            </a:r>
            <a:r>
              <a:rPr lang="en-AU" sz="1400" i="1" dirty="0" err="1">
                <a:solidFill>
                  <a:srgbClr val="C00000"/>
                </a:solidFill>
                <a:effectLst/>
                <a:latin typeface="Andalus" panose="02020603050405020304" pitchFamily="18" charset="-78"/>
                <a:cs typeface="Andalus" panose="02020603050405020304" pitchFamily="18" charset="-78"/>
              </a:rPr>
              <a:t>amānātihim</a:t>
            </a:r>
            <a:r>
              <a:rPr lang="en-AU" sz="1400" dirty="0">
                <a:solidFill>
                  <a:srgbClr val="C00000"/>
                </a:solidFill>
                <a:effectLst/>
                <a:latin typeface="Andalus" panose="02020603050405020304" pitchFamily="18" charset="-78"/>
                <a:cs typeface="Andalus" panose="02020603050405020304" pitchFamily="18" charset="-78"/>
              </a:rPr>
              <a:t>’ </a:t>
            </a:r>
            <a:r>
              <a:rPr lang="ar-SA" sz="1400" dirty="0">
                <a:solidFill>
                  <a:srgbClr val="C00000"/>
                </a:solidFill>
                <a:effectLst/>
                <a:latin typeface="Andalus" panose="02020603050405020304" pitchFamily="18" charset="-78"/>
                <a:cs typeface="+mn-cs"/>
              </a:rPr>
              <a:t>لأماناتهم</a:t>
            </a:r>
            <a:r>
              <a:rPr lang="en-AU" sz="1400" dirty="0">
                <a:solidFill>
                  <a:srgbClr val="C00000"/>
                </a:solidFill>
                <a:effectLst/>
                <a:latin typeface="Andalus" panose="02020603050405020304" pitchFamily="18" charset="-78"/>
                <a:cs typeface="+mn-cs"/>
              </a:rPr>
              <a:t>(this </a:t>
            </a:r>
            <a:r>
              <a:rPr lang="en-AU" sz="1400" dirty="0">
                <a:solidFill>
                  <a:srgbClr val="C00000"/>
                </a:solidFill>
                <a:effectLst/>
                <a:latin typeface="Andalus" panose="02020603050405020304" pitchFamily="18" charset="-78"/>
                <a:cs typeface="Andalus" panose="02020603050405020304" pitchFamily="18" charset="-78"/>
              </a:rPr>
              <a:t>word is plural and means trustees) is changed into the singular form, ‘li </a:t>
            </a:r>
            <a:r>
              <a:rPr lang="en-AU" sz="1400" i="1" dirty="0" err="1">
                <a:solidFill>
                  <a:srgbClr val="C00000"/>
                </a:solidFill>
                <a:effectLst/>
                <a:latin typeface="Andalus" panose="02020603050405020304" pitchFamily="18" charset="-78"/>
                <a:cs typeface="Andalus" panose="02020603050405020304" pitchFamily="18" charset="-78"/>
              </a:rPr>
              <a:t>amānātihi</a:t>
            </a:r>
            <a:r>
              <a:rPr lang="en-AU" sz="1400" dirty="0">
                <a:solidFill>
                  <a:srgbClr val="C00000"/>
                </a:solidFill>
                <a:effectLst/>
                <a:latin typeface="Andalus" panose="02020603050405020304" pitchFamily="18" charset="-78"/>
                <a:cs typeface="Andalus" panose="02020603050405020304" pitchFamily="18" charset="-78"/>
              </a:rPr>
              <a:t>’. </a:t>
            </a:r>
            <a:r>
              <a:rPr lang="en-AU" sz="1400" dirty="0">
                <a:solidFill>
                  <a:schemeClr val="accent1">
                    <a:lumMod val="50000"/>
                  </a:schemeClr>
                </a:solidFill>
                <a:effectLst/>
                <a:latin typeface="Andalus" panose="02020603050405020304" pitchFamily="18" charset="-78"/>
                <a:cs typeface="Andalus" panose="02020603050405020304" pitchFamily="18" charset="-78"/>
              </a:rPr>
              <a:t>This does not change the meaning very much. </a:t>
            </a:r>
            <a:endParaRPr lang="en-AU" sz="1400" dirty="0">
              <a:solidFill>
                <a:schemeClr val="accent1">
                  <a:lumMod val="50000"/>
                </a:schemeClr>
              </a:solidFill>
              <a:latin typeface="Andalus" panose="02020603050405020304" pitchFamily="18" charset="-78"/>
              <a:cs typeface="Andalus" panose="02020603050405020304" pitchFamily="18" charset="-78"/>
            </a:endParaRPr>
          </a:p>
          <a:p>
            <a:pPr>
              <a:buFont typeface="Wingdings" pitchFamily="2" charset="2"/>
              <a:buChar char="q"/>
            </a:pPr>
            <a:r>
              <a:rPr lang="en-AU" sz="1400" dirty="0">
                <a:solidFill>
                  <a:srgbClr val="C00000"/>
                </a:solidFill>
                <a:effectLst/>
                <a:latin typeface="Andalus" panose="02020603050405020304" pitchFamily="18" charset="-78"/>
                <a:cs typeface="Andalus" panose="02020603050405020304" pitchFamily="18" charset="-78"/>
              </a:rPr>
              <a:t>The </a:t>
            </a:r>
            <a:r>
              <a:rPr lang="en-AU" sz="1400" dirty="0">
                <a:solidFill>
                  <a:schemeClr val="accent1">
                    <a:lumMod val="50000"/>
                  </a:schemeClr>
                </a:solidFill>
                <a:effectLst/>
                <a:latin typeface="Andalus" panose="02020603050405020304" pitchFamily="18" charset="-78"/>
                <a:cs typeface="Andalus" panose="02020603050405020304" pitchFamily="18" charset="-78"/>
              </a:rPr>
              <a:t>differences may occur in the diacritical markings, </a:t>
            </a:r>
            <a:r>
              <a:rPr lang="en-AU" sz="1400" dirty="0">
                <a:solidFill>
                  <a:srgbClr val="C00000"/>
                </a:solidFill>
                <a:effectLst/>
                <a:latin typeface="Andalus" panose="02020603050405020304" pitchFamily="18" charset="-78"/>
                <a:cs typeface="Andalus" panose="02020603050405020304" pitchFamily="18" charset="-78"/>
              </a:rPr>
              <a:t>in other words, the sound of some letters may be different in regard to the ‘a-</a:t>
            </a:r>
            <a:r>
              <a:rPr lang="en-AU" sz="1400" dirty="0" err="1">
                <a:solidFill>
                  <a:srgbClr val="C00000"/>
                </a:solidFill>
                <a:effectLst/>
                <a:latin typeface="Andalus" panose="02020603050405020304" pitchFamily="18" charset="-78"/>
                <a:cs typeface="Andalus" panose="02020603050405020304" pitchFamily="18" charset="-78"/>
              </a:rPr>
              <a:t>i</a:t>
            </a:r>
            <a:r>
              <a:rPr lang="en-AU" sz="1400" dirty="0">
                <a:solidFill>
                  <a:srgbClr val="C00000"/>
                </a:solidFill>
                <a:effectLst/>
                <a:latin typeface="Andalus" panose="02020603050405020304" pitchFamily="18" charset="-78"/>
                <a:cs typeface="Andalus" panose="02020603050405020304" pitchFamily="18" charset="-78"/>
              </a:rPr>
              <a:t>-u’ sounds; for example, the word in the verse 2: 215 ‘</a:t>
            </a:r>
            <a:r>
              <a:rPr lang="en-AU" sz="1400" i="1" dirty="0" err="1">
                <a:solidFill>
                  <a:srgbClr val="C00000"/>
                </a:solidFill>
                <a:effectLst/>
                <a:latin typeface="Andalus" panose="02020603050405020304" pitchFamily="18" charset="-78"/>
                <a:cs typeface="Andalus" panose="02020603050405020304" pitchFamily="18" charset="-78"/>
              </a:rPr>
              <a:t>wa-ttakhadhu</a:t>
            </a:r>
            <a:r>
              <a:rPr lang="en-AU" sz="1400" dirty="0">
                <a:solidFill>
                  <a:srgbClr val="C00000"/>
                </a:solidFill>
                <a:effectLst/>
                <a:latin typeface="Andalus" panose="02020603050405020304" pitchFamily="18" charset="-78"/>
                <a:cs typeface="Andalus" panose="02020603050405020304" pitchFamily="18" charset="-78"/>
              </a:rPr>
              <a:t>’</a:t>
            </a:r>
            <a:r>
              <a:rPr lang="ar-SA" sz="1400" dirty="0">
                <a:solidFill>
                  <a:srgbClr val="C00000"/>
                </a:solidFill>
                <a:effectLst/>
                <a:latin typeface="Andalus" panose="02020603050405020304" pitchFamily="18" charset="-78"/>
                <a:cs typeface="+mn-cs"/>
              </a:rPr>
              <a:t>واتخَذوا</a:t>
            </a:r>
            <a:r>
              <a:rPr lang="en-AU" sz="1400" dirty="0">
                <a:solidFill>
                  <a:srgbClr val="C00000"/>
                </a:solidFill>
                <a:effectLst/>
                <a:latin typeface="Andalus" panose="02020603050405020304" pitchFamily="18" charset="-78"/>
                <a:cs typeface="+mn-cs"/>
              </a:rPr>
              <a:t> </a:t>
            </a:r>
            <a:r>
              <a:rPr lang="en-AU" sz="1400" dirty="0">
                <a:solidFill>
                  <a:srgbClr val="C00000"/>
                </a:solidFill>
                <a:effectLst/>
                <a:latin typeface="Andalus" panose="02020603050405020304" pitchFamily="18" charset="-78"/>
                <a:cs typeface="Andalus" panose="02020603050405020304" pitchFamily="18" charset="-78"/>
              </a:rPr>
              <a:t>is changed to ‘</a:t>
            </a:r>
            <a:r>
              <a:rPr lang="en-AU" sz="1400" i="1" dirty="0" err="1">
                <a:solidFill>
                  <a:srgbClr val="C00000"/>
                </a:solidFill>
                <a:effectLst/>
                <a:latin typeface="Andalus" panose="02020603050405020304" pitchFamily="18" charset="-78"/>
                <a:cs typeface="Andalus" panose="02020603050405020304" pitchFamily="18" charset="-78"/>
              </a:rPr>
              <a:t>wa-ttakhidhu</a:t>
            </a:r>
            <a:r>
              <a:rPr lang="en-AU" sz="1400" dirty="0">
                <a:solidFill>
                  <a:srgbClr val="C00000"/>
                </a:solidFill>
                <a:effectLst/>
                <a:latin typeface="Andalus" panose="02020603050405020304" pitchFamily="18" charset="-78"/>
                <a:cs typeface="Andalus" panose="02020603050405020304" pitchFamily="18" charset="-78"/>
              </a:rPr>
              <a:t>’. </a:t>
            </a:r>
            <a:r>
              <a:rPr lang="ar-SA" sz="1400" dirty="0">
                <a:solidFill>
                  <a:srgbClr val="C00000"/>
                </a:solidFill>
                <a:effectLst/>
                <a:latin typeface="Andalus" panose="02020603050405020304" pitchFamily="18" charset="-78"/>
                <a:cs typeface="Andalus" panose="02020603050405020304" pitchFamily="18" charset="-78"/>
              </a:rPr>
              <a:t>و</a:t>
            </a:r>
            <a:r>
              <a:rPr lang="ar-SA" sz="1400" dirty="0">
                <a:solidFill>
                  <a:srgbClr val="C00000"/>
                </a:solidFill>
                <a:effectLst/>
                <a:latin typeface="Andalus" panose="02020603050405020304" pitchFamily="18" charset="-78"/>
                <a:cs typeface="+mn-cs"/>
              </a:rPr>
              <a:t>اتخِذوا</a:t>
            </a:r>
            <a:endParaRPr lang="en-AU" sz="1400" dirty="0">
              <a:solidFill>
                <a:srgbClr val="C00000"/>
              </a:solidFill>
              <a:latin typeface="Andalus" panose="02020603050405020304" pitchFamily="18" charset="-78"/>
              <a:cs typeface="+mn-cs"/>
            </a:endParaRPr>
          </a:p>
          <a:p>
            <a:pPr>
              <a:buFont typeface="Wingdings" pitchFamily="2" charset="2"/>
              <a:buChar char="q"/>
            </a:pPr>
            <a:r>
              <a:rPr lang="en-AU" sz="1400" dirty="0">
                <a:solidFill>
                  <a:srgbClr val="C00000"/>
                </a:solidFill>
                <a:effectLst/>
                <a:latin typeface="Andalus" panose="02020603050405020304" pitchFamily="18" charset="-78"/>
                <a:cs typeface="Andalus" panose="02020603050405020304" pitchFamily="18" charset="-78"/>
              </a:rPr>
              <a:t> Differences may occur in </a:t>
            </a:r>
            <a:r>
              <a:rPr lang="en-AU" sz="1400" dirty="0">
                <a:solidFill>
                  <a:schemeClr val="accent1">
                    <a:lumMod val="50000"/>
                  </a:schemeClr>
                </a:solidFill>
                <a:effectLst/>
                <a:latin typeface="Andalus" panose="02020603050405020304" pitchFamily="18" charset="-78"/>
                <a:cs typeface="Andalus" panose="02020603050405020304" pitchFamily="18" charset="-78"/>
              </a:rPr>
              <a:t>pronunciation with regard to lessening the effect </a:t>
            </a:r>
            <a:r>
              <a:rPr lang="en-AU" sz="1400" dirty="0">
                <a:solidFill>
                  <a:srgbClr val="C00000"/>
                </a:solidFill>
                <a:effectLst/>
                <a:latin typeface="Andalus" panose="02020603050405020304" pitchFamily="18" charset="-78"/>
                <a:cs typeface="Andalus" panose="02020603050405020304" pitchFamily="18" charset="-78"/>
              </a:rPr>
              <a:t>of </a:t>
            </a:r>
            <a:r>
              <a:rPr lang="en-AU" sz="1400" i="1" dirty="0" err="1">
                <a:solidFill>
                  <a:srgbClr val="C00000"/>
                </a:solidFill>
                <a:effectLst/>
                <a:latin typeface="Andalus" panose="02020603050405020304" pitchFamily="18" charset="-78"/>
                <a:cs typeface="Andalus" panose="02020603050405020304" pitchFamily="18" charset="-78"/>
              </a:rPr>
              <a:t>hamzah</a:t>
            </a:r>
            <a:r>
              <a:rPr lang="en-AU" sz="1400" i="1" dirty="0">
                <a:solidFill>
                  <a:srgbClr val="C00000"/>
                </a:solidFill>
                <a:effectLst/>
                <a:latin typeface="Andalus" panose="02020603050405020304" pitchFamily="18" charset="-78"/>
                <a:cs typeface="Andalus" panose="02020603050405020304" pitchFamily="18" charset="-78"/>
              </a:rPr>
              <a:t> </a:t>
            </a:r>
            <a:r>
              <a:rPr lang="en-AU" sz="1400" dirty="0">
                <a:solidFill>
                  <a:srgbClr val="C00000"/>
                </a:solidFill>
                <a:effectLst/>
                <a:latin typeface="Andalus" panose="02020603050405020304" pitchFamily="18" charset="-78"/>
                <a:cs typeface="Andalus" panose="02020603050405020304" pitchFamily="18" charset="-78"/>
              </a:rPr>
              <a:t>or </a:t>
            </a:r>
            <a:r>
              <a:rPr lang="en-AU" sz="1400" i="1" dirty="0" err="1">
                <a:solidFill>
                  <a:srgbClr val="C00000"/>
                </a:solidFill>
                <a:effectLst/>
                <a:latin typeface="Andalus" panose="02020603050405020304" pitchFamily="18" charset="-78"/>
                <a:cs typeface="Andalus" panose="02020603050405020304" pitchFamily="18" charset="-78"/>
              </a:rPr>
              <a:t>imalah</a:t>
            </a:r>
            <a:r>
              <a:rPr lang="en-AU" sz="1400" dirty="0">
                <a:solidFill>
                  <a:srgbClr val="C00000"/>
                </a:solidFill>
                <a:effectLst/>
                <a:latin typeface="Andalus" panose="02020603050405020304" pitchFamily="18" charset="-78"/>
                <a:cs typeface="Andalus" panose="02020603050405020304" pitchFamily="18" charset="-78"/>
              </a:rPr>
              <a:t>. </a:t>
            </a:r>
            <a:r>
              <a:rPr lang="en-AU" sz="1400" dirty="0" err="1">
                <a:solidFill>
                  <a:srgbClr val="C00000"/>
                </a:solidFill>
                <a:latin typeface="Andalus" panose="02020603050405020304" pitchFamily="18" charset="-78"/>
                <a:cs typeface="Andalus" panose="02020603050405020304" pitchFamily="18" charset="-78"/>
              </a:rPr>
              <a:t>Eg</a:t>
            </a:r>
            <a:r>
              <a:rPr lang="en-AU" sz="1400" dirty="0">
                <a:solidFill>
                  <a:srgbClr val="C00000"/>
                </a:solidFill>
                <a:latin typeface="Andalus" panose="02020603050405020304" pitchFamily="18" charset="-78"/>
                <a:cs typeface="Andalus" panose="02020603050405020304" pitchFamily="18" charset="-78"/>
              </a:rPr>
              <a:t>: </a:t>
            </a:r>
            <a:r>
              <a:rPr lang="en-AU" sz="1400" dirty="0">
                <a:solidFill>
                  <a:srgbClr val="C00000"/>
                </a:solidFill>
                <a:effectLst/>
                <a:latin typeface="Andalus" panose="02020603050405020304" pitchFamily="18" charset="-78"/>
                <a:cs typeface="Andalus" panose="02020603050405020304" pitchFamily="18" charset="-78"/>
              </a:rPr>
              <a:t> the word ‘</a:t>
            </a:r>
            <a:r>
              <a:rPr lang="en-AU" sz="1400" i="1" dirty="0" err="1">
                <a:solidFill>
                  <a:srgbClr val="C00000"/>
                </a:solidFill>
                <a:effectLst/>
                <a:latin typeface="Andalus" panose="02020603050405020304" pitchFamily="18" charset="-78"/>
                <a:cs typeface="Andalus" panose="02020603050405020304" pitchFamily="18" charset="-78"/>
              </a:rPr>
              <a:t>mu’minun</a:t>
            </a:r>
            <a:r>
              <a:rPr lang="en-AU" sz="1400" dirty="0">
                <a:solidFill>
                  <a:srgbClr val="C00000"/>
                </a:solidFill>
                <a:effectLst/>
                <a:latin typeface="Andalus" panose="02020603050405020304" pitchFamily="18" charset="-78"/>
                <a:cs typeface="Andalus" panose="02020603050405020304" pitchFamily="18" charset="-78"/>
              </a:rPr>
              <a:t>’</a:t>
            </a:r>
            <a:r>
              <a:rPr lang="ar-SA" sz="1400" dirty="0">
                <a:solidFill>
                  <a:srgbClr val="C00000"/>
                </a:solidFill>
                <a:effectLst/>
                <a:latin typeface="Andalus" panose="02020603050405020304" pitchFamily="18" charset="-78"/>
                <a:cs typeface="+mn-cs"/>
              </a:rPr>
              <a:t>مؤمنون</a:t>
            </a:r>
            <a:r>
              <a:rPr lang="en-AU" sz="1400" dirty="0">
                <a:solidFill>
                  <a:srgbClr val="C00000"/>
                </a:solidFill>
                <a:effectLst/>
                <a:latin typeface="Andalus" panose="02020603050405020304" pitchFamily="18" charset="-78"/>
                <a:cs typeface="Andalus" panose="02020603050405020304" pitchFamily="18" charset="-78"/>
              </a:rPr>
              <a:t> is changed to ‘</a:t>
            </a:r>
            <a:r>
              <a:rPr lang="en-AU" sz="1400" i="1" dirty="0" err="1">
                <a:solidFill>
                  <a:srgbClr val="C00000"/>
                </a:solidFill>
                <a:effectLst/>
                <a:latin typeface="Andalus" panose="02020603050405020304" pitchFamily="18" charset="-78"/>
                <a:cs typeface="Andalus" panose="02020603050405020304" pitchFamily="18" charset="-78"/>
              </a:rPr>
              <a:t>muminun</a:t>
            </a:r>
            <a:r>
              <a:rPr lang="en-AU" sz="1400" dirty="0">
                <a:solidFill>
                  <a:srgbClr val="C00000"/>
                </a:solidFill>
                <a:effectLst/>
                <a:latin typeface="Andalus" panose="02020603050405020304" pitchFamily="18" charset="-78"/>
                <a:cs typeface="Andalus" panose="02020603050405020304" pitchFamily="18" charset="-78"/>
              </a:rPr>
              <a:t>’ </a:t>
            </a:r>
            <a:r>
              <a:rPr lang="ar-SA" sz="1400" dirty="0">
                <a:solidFill>
                  <a:srgbClr val="C00000"/>
                </a:solidFill>
                <a:effectLst/>
                <a:latin typeface="Andalus" panose="02020603050405020304" pitchFamily="18" charset="-78"/>
                <a:cs typeface="+mn-cs"/>
              </a:rPr>
              <a:t>مؤمنين</a:t>
            </a:r>
            <a:endParaRPr lang="en-AU" sz="1400" dirty="0">
              <a:solidFill>
                <a:srgbClr val="C00000"/>
              </a:solidFill>
              <a:latin typeface="Andalus" panose="02020603050405020304" pitchFamily="18" charset="-78"/>
              <a:cs typeface="+mn-cs"/>
            </a:endParaRPr>
          </a:p>
          <a:p>
            <a:pPr marL="228600" indent="-228600" algn="r" defTabSz="914400" rtl="1" eaLnBrk="1" latinLnBrk="0" hangingPunct="1">
              <a:lnSpc>
                <a:spcPct val="150000"/>
              </a:lnSpc>
              <a:spcBef>
                <a:spcPts val="1000"/>
              </a:spcBef>
              <a:buFont typeface="Arial" panose="020B0604020202020204" pitchFamily="34" charset="0"/>
              <a:buChar char="•"/>
            </a:pPr>
            <a:endParaRPr lang="en-US" sz="1400" dirty="0">
              <a:solidFill>
                <a:srgbClr val="C00000"/>
              </a:solidFill>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ADFEDCDF-5FBC-4903-D3FE-81F0FFA4DD5A}"/>
              </a:ext>
            </a:extLst>
          </p:cNvPr>
          <p:cNvSpPr>
            <a:spLocks noGrp="1"/>
          </p:cNvSpPr>
          <p:nvPr>
            <p:ph type="sldNum" sz="quarter" idx="12"/>
          </p:nvPr>
        </p:nvSpPr>
        <p:spPr/>
        <p:txBody>
          <a:bodyPr/>
          <a:lstStyle/>
          <a:p>
            <a:fld id="{C8784B88-F3D9-6A4F-9660-1A0A1E561ED7}" type="slidenum">
              <a:rPr lang="en-US" smtClean="0"/>
              <a:t>152</a:t>
            </a:fld>
            <a:endParaRPr lang="en-US"/>
          </a:p>
        </p:txBody>
      </p:sp>
    </p:spTree>
    <p:extLst>
      <p:ext uri="{BB962C8B-B14F-4D97-AF65-F5344CB8AC3E}">
        <p14:creationId xmlns:p14="http://schemas.microsoft.com/office/powerpoint/2010/main" val="159834362"/>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5288B4-2F01-FC86-3473-15EC49324991}"/>
              </a:ext>
            </a:extLst>
          </p:cNvPr>
          <p:cNvSpPr>
            <a:spLocks noGrp="1"/>
          </p:cNvSpPr>
          <p:nvPr>
            <p:ph type="title"/>
          </p:nvPr>
        </p:nvSpPr>
        <p:spPr>
          <a:xfrm>
            <a:off x="268223" y="166255"/>
            <a:ext cx="10143745" cy="810229"/>
          </a:xfrm>
          <a:ln>
            <a:solidFill>
              <a:srgbClr val="37E4DC"/>
            </a:solidFill>
          </a:ln>
        </p:spPr>
        <p:txBody>
          <a:bodyPr>
            <a:noAutofit/>
          </a:bodyPr>
          <a:lstStyle/>
          <a:p>
            <a:r>
              <a:rPr lang="en-AU" sz="3600" b="1" dirty="0">
                <a:solidFill>
                  <a:srgbClr val="36DCD5"/>
                </a:solidFill>
                <a:effectLst/>
                <a:latin typeface="Trade Gothic Inline" panose="020B0504030203020204" pitchFamily="34" charset="0"/>
              </a:rPr>
              <a:t/>
            </a:r>
            <a:br>
              <a:rPr lang="en-AU" sz="3600" b="1" dirty="0">
                <a:solidFill>
                  <a:srgbClr val="36DCD5"/>
                </a:solidFill>
                <a:effectLst/>
                <a:latin typeface="Trade Gothic Inline" panose="020B0504030203020204" pitchFamily="34" charset="0"/>
              </a:rPr>
            </a:br>
            <a:r>
              <a:rPr lang="en-AU" sz="3600" b="1" dirty="0">
                <a:solidFill>
                  <a:srgbClr val="36DCD5"/>
                </a:solidFill>
                <a:effectLst/>
                <a:latin typeface="Trade Gothic Inline" panose="020B0504030203020204" pitchFamily="34" charset="0"/>
              </a:rPr>
              <a:t>the Prophet</a:t>
            </a:r>
            <a:r>
              <a:rPr lang="ar" sz="3600" b="1" dirty="0">
                <a:solidFill>
                  <a:srgbClr val="36DCD5"/>
                </a:solidFill>
                <a:effectLst/>
                <a:latin typeface="Trade Gothic Inline" panose="020B0504030203020204" pitchFamily="34" charset="0"/>
              </a:rPr>
              <a:t>ﷺ </a:t>
            </a:r>
            <a:r>
              <a:rPr lang="en-AU" sz="3600" b="1" dirty="0">
                <a:solidFill>
                  <a:srgbClr val="36DCD5"/>
                </a:solidFill>
                <a:effectLst/>
                <a:latin typeface="Trade Gothic Inline" panose="020B0504030203020204" pitchFamily="34" charset="0"/>
              </a:rPr>
              <a:t> taught multiple readings</a:t>
            </a:r>
            <a:br>
              <a:rPr lang="en-AU" sz="3600" b="1" dirty="0">
                <a:solidFill>
                  <a:srgbClr val="36DCD5"/>
                </a:solidFill>
                <a:effectLst/>
                <a:latin typeface="Trade Gothic Inline" panose="020B0504030203020204" pitchFamily="34" charset="0"/>
              </a:rPr>
            </a:br>
            <a:endParaRPr lang="en-US" sz="3600" dirty="0">
              <a:solidFill>
                <a:srgbClr val="36DCD5"/>
              </a:solidFill>
              <a:latin typeface="Trade Gothic Inline" panose="020B0504030203020204" pitchFamily="34" charset="0"/>
            </a:endParaRPr>
          </a:p>
        </p:txBody>
      </p:sp>
      <p:sp>
        <p:nvSpPr>
          <p:cNvPr id="3" name="Content Placeholder 2">
            <a:extLst>
              <a:ext uri="{FF2B5EF4-FFF2-40B4-BE49-F238E27FC236}">
                <a16:creationId xmlns:a16="http://schemas.microsoft.com/office/drawing/2014/main" xmlns="" id="{D591C278-A16B-1592-E6B8-5440E0C552BE}"/>
              </a:ext>
            </a:extLst>
          </p:cNvPr>
          <p:cNvSpPr>
            <a:spLocks noGrp="1"/>
          </p:cNvSpPr>
          <p:nvPr>
            <p:ph idx="1"/>
          </p:nvPr>
        </p:nvSpPr>
        <p:spPr>
          <a:xfrm>
            <a:off x="142504" y="1061926"/>
            <a:ext cx="11067802" cy="5291373"/>
          </a:xfrm>
          <a:ln>
            <a:solidFill>
              <a:srgbClr val="46EBCD"/>
            </a:solidFill>
          </a:ln>
        </p:spPr>
        <p:txBody>
          <a:bodyPr>
            <a:noAutofit/>
          </a:bodyPr>
          <a:lstStyle/>
          <a:p>
            <a:r>
              <a:rPr lang="en-AU" sz="1800" dirty="0">
                <a:effectLst/>
                <a:latin typeface="TimesNewRoman"/>
              </a:rPr>
              <a:t>‘Umar ibn al-</a:t>
            </a:r>
            <a:r>
              <a:rPr lang="en-AU" sz="1800" dirty="0" err="1">
                <a:effectLst/>
                <a:latin typeface="TimesNewRoman"/>
              </a:rPr>
              <a:t>Khatab</a:t>
            </a:r>
            <a:r>
              <a:rPr lang="en-AU" sz="1800" dirty="0">
                <a:effectLst/>
                <a:latin typeface="TimesNewRoman"/>
              </a:rPr>
              <a:t> said, “Once during the lifetime of Allah’s Messenger </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b="1" i="0" dirty="0">
                <a:solidFill>
                  <a:schemeClr val="accent4">
                    <a:lumMod val="50000"/>
                  </a:schemeClr>
                </a:solidFill>
                <a:effectLst/>
                <a:latin typeface="Chalkboard" panose="03050602040202020205" pitchFamily="66" charset="77"/>
                <a:cs typeface="Andalus" panose="02020603050405020304" pitchFamily="18" charset="-78"/>
              </a:rPr>
              <a:t> </a:t>
            </a:r>
            <a:r>
              <a:rPr lang="en-AU" sz="1800" dirty="0">
                <a:effectLst/>
                <a:latin typeface="TimesNewRoman"/>
              </a:rPr>
              <a:t>I heard Hisham ibn </a:t>
            </a:r>
            <a:r>
              <a:rPr lang="en-AU" sz="1800" dirty="0" err="1">
                <a:effectLst/>
                <a:latin typeface="TimesNewRoman"/>
              </a:rPr>
              <a:t>Hakem</a:t>
            </a:r>
            <a:r>
              <a:rPr lang="en-AU" sz="1800" dirty="0">
                <a:effectLst/>
                <a:latin typeface="TimesNewRoman"/>
              </a:rPr>
              <a:t> </a:t>
            </a:r>
            <a:r>
              <a:rPr lang="ar-SA" sz="1800" dirty="0">
                <a:effectLst/>
                <a:latin typeface="TimesNewRoman"/>
              </a:rPr>
              <a:t>       </a:t>
            </a:r>
            <a:r>
              <a:rPr lang="en-AU" sz="1800" dirty="0">
                <a:effectLst/>
                <a:latin typeface="TimesNewRoman"/>
              </a:rPr>
              <a:t>reciting </a:t>
            </a:r>
            <a:r>
              <a:rPr lang="en-AU" sz="1800" dirty="0">
                <a:latin typeface="TimesNewRoman,Italic"/>
              </a:rPr>
              <a:t>Su</a:t>
            </a:r>
            <a:r>
              <a:rPr lang="en-AU" sz="1800" dirty="0">
                <a:effectLst/>
                <a:latin typeface="TimesNewRoman,Italic"/>
              </a:rPr>
              <a:t>rah al-Furqan </a:t>
            </a:r>
            <a:r>
              <a:rPr lang="en-AU" sz="1800" dirty="0">
                <a:effectLst/>
                <a:latin typeface="TimesNewRoman"/>
              </a:rPr>
              <a:t>in </a:t>
            </a:r>
            <a:r>
              <a:rPr lang="en-AU" sz="1800" dirty="0">
                <a:effectLst/>
                <a:latin typeface="TimesNewRoman,Italic"/>
              </a:rPr>
              <a:t>salah</a:t>
            </a:r>
            <a:r>
              <a:rPr lang="en-AU" sz="1800" dirty="0">
                <a:effectLst/>
                <a:latin typeface="TimesNewRoman"/>
              </a:rPr>
              <a:t>, and I noticed that he recited it differently from the way in which the </a:t>
            </a:r>
            <a:r>
              <a:rPr lang="ar-SA" sz="1800" dirty="0">
                <a:effectLst/>
                <a:latin typeface="TimesNewRoman"/>
              </a:rPr>
              <a:t>             </a:t>
            </a:r>
            <a:r>
              <a:rPr lang="en-AU" sz="1800" dirty="0">
                <a:effectLst/>
                <a:latin typeface="TimesNewRoman"/>
              </a:rPr>
              <a:t>Prophet </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dirty="0">
                <a:effectLst/>
                <a:latin typeface="TimesNewRoman"/>
              </a:rPr>
              <a:t>had taught me. I was on the verge of jumping on him during his </a:t>
            </a:r>
            <a:r>
              <a:rPr lang="en-AU" sz="1800" dirty="0">
                <a:effectLst/>
                <a:latin typeface="TimesNewRoman,Italic"/>
              </a:rPr>
              <a:t>salah</a:t>
            </a:r>
            <a:r>
              <a:rPr lang="en-AU" sz="1800" dirty="0">
                <a:effectLst/>
                <a:latin typeface="TimesNewRoman,Bold"/>
              </a:rPr>
              <a:t>, </a:t>
            </a:r>
            <a:r>
              <a:rPr lang="en-AU" sz="1800" dirty="0">
                <a:effectLst/>
                <a:latin typeface="TimesNewRoman"/>
              </a:rPr>
              <a:t>but I managed to control my anger until he completed his prayer. Upon its completion, I grabbed him by the neck of his cloak and said, ‘Who taught you this </a:t>
            </a:r>
            <a:r>
              <a:rPr lang="en-AU" sz="1800" dirty="0">
                <a:effectLst/>
                <a:latin typeface="TimesNewRoman,Italic"/>
              </a:rPr>
              <a:t>surah </a:t>
            </a:r>
            <a:r>
              <a:rPr lang="en-AU" sz="1800" dirty="0">
                <a:effectLst/>
                <a:latin typeface="TimesNewRoman"/>
              </a:rPr>
              <a:t>that I heard you reciting?’ He replied, ‘Allah’s Messenge</a:t>
            </a:r>
            <a:r>
              <a:rPr lang="en-AU" sz="1800" dirty="0">
                <a:latin typeface="TimesNewRoman"/>
              </a:rPr>
              <a:t>r</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dirty="0">
                <a:effectLst/>
                <a:latin typeface="TimesNewRoman"/>
              </a:rPr>
              <a:t>taught it to me!’ I said, ‘You are a liar, for Allah’s Messenger </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dirty="0">
                <a:effectLst/>
                <a:latin typeface="TimesNewRoman"/>
              </a:rPr>
              <a:t>has taught it to me in a different way from the way you recited it!’ I then dragged him to Allah’s Messenger </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dirty="0">
                <a:effectLst/>
                <a:latin typeface="TimesNewRoman"/>
              </a:rPr>
              <a:t>and said to him, ‘I heard this person reciting </a:t>
            </a:r>
            <a:r>
              <a:rPr lang="en-AU" sz="1800" dirty="0">
                <a:effectLst/>
                <a:latin typeface="TimesNewRoman,Italic"/>
              </a:rPr>
              <a:t>Surah al-Furqan </a:t>
            </a:r>
            <a:r>
              <a:rPr lang="en-AU" sz="1800" dirty="0">
                <a:effectLst/>
                <a:latin typeface="TimesNewRoman"/>
              </a:rPr>
              <a:t>in a different way from the way that you taught me.’ Allah’s Messenger</a:t>
            </a:r>
            <a:r>
              <a:rPr lang="ar" sz="1800" b="1" i="0" dirty="0">
                <a:solidFill>
                  <a:schemeClr val="accent4">
                    <a:lumMod val="50000"/>
                  </a:schemeClr>
                </a:solidFill>
                <a:effectLst/>
                <a:latin typeface="Chalkboard" panose="03050602040202020205" pitchFamily="66" charset="77"/>
                <a:cs typeface="Andalus" panose="02020603050405020304" pitchFamily="18" charset="-78"/>
              </a:rPr>
              <a:t> ﷺ</a:t>
            </a:r>
            <a:r>
              <a:rPr lang="el-GR" sz="1800" dirty="0">
                <a:effectLst/>
                <a:latin typeface="TimesNewRoman"/>
              </a:rPr>
              <a:t> </a:t>
            </a:r>
            <a:r>
              <a:rPr lang="en-AU" sz="1800" dirty="0">
                <a:effectLst/>
                <a:latin typeface="TimesNewRoman"/>
              </a:rPr>
              <a:t>then said, </a:t>
            </a:r>
            <a:r>
              <a:rPr lang="en-AU" sz="1800" dirty="0">
                <a:effectLst/>
                <a:latin typeface="TimesNewRoman,Italic"/>
              </a:rPr>
              <a:t>‘Release him ‘Umar! Recite Hisham!’ </a:t>
            </a:r>
            <a:r>
              <a:rPr lang="en-AU" sz="1800" dirty="0">
                <a:effectLst/>
                <a:latin typeface="TimesNewRoman"/>
              </a:rPr>
              <a:t>Hisham recited in the same way that I heard him reciting previously. Then the Messenger of Allah</a:t>
            </a:r>
            <a:r>
              <a:rPr lang="ar" sz="1800" b="1" i="0" dirty="0">
                <a:solidFill>
                  <a:schemeClr val="accent4">
                    <a:lumMod val="50000"/>
                  </a:schemeClr>
                </a:solidFill>
                <a:effectLst/>
                <a:latin typeface="Chalkboard" panose="03050602040202020205" pitchFamily="66" charset="77"/>
                <a:cs typeface="Andalus" panose="02020603050405020304" pitchFamily="18" charset="-78"/>
              </a:rPr>
              <a:t> ﷺ </a:t>
            </a:r>
            <a:r>
              <a:rPr lang="en-AU" sz="1800" dirty="0">
                <a:effectLst/>
                <a:latin typeface="TimesNewRoman"/>
              </a:rPr>
              <a:t>said, </a:t>
            </a:r>
            <a:r>
              <a:rPr lang="en-AU" sz="1800" dirty="0">
                <a:effectLst/>
                <a:latin typeface="TimesNewRoman,Italic"/>
              </a:rPr>
              <a:t>‘It was revealed in this way!’ </a:t>
            </a:r>
            <a:r>
              <a:rPr lang="en-AU" sz="1800" dirty="0">
                <a:effectLst/>
                <a:latin typeface="TimesNewRoman"/>
              </a:rPr>
              <a:t>He then said, </a:t>
            </a:r>
            <a:r>
              <a:rPr lang="en-AU" sz="1800" dirty="0">
                <a:effectLst/>
                <a:latin typeface="TimesNewRoman,Italic"/>
              </a:rPr>
              <a:t>‘Recite ‘Umar!’ </a:t>
            </a:r>
            <a:r>
              <a:rPr lang="en-AU" sz="1800" dirty="0">
                <a:effectLst/>
                <a:latin typeface="TimesNewRoman"/>
              </a:rPr>
              <a:t>When I completed reciting it the way he had taught me, he said: </a:t>
            </a:r>
          </a:p>
          <a:p>
            <a:pPr marL="0" indent="0">
              <a:buNone/>
            </a:pPr>
            <a:r>
              <a:rPr lang="ar-SA" sz="1800" dirty="0">
                <a:solidFill>
                  <a:schemeClr val="accent6">
                    <a:lumMod val="50000"/>
                  </a:schemeClr>
                </a:solidFill>
                <a:latin typeface="TimesNewRoman"/>
              </a:rPr>
              <a:t>هكذا أُنزلت. إن القرآن أُنزل على سبعة أحرف فاقرءوا منه ما تيسر”</a:t>
            </a:r>
            <a:r>
              <a:rPr lang="en-AU" sz="1800" dirty="0">
                <a:solidFill>
                  <a:schemeClr val="accent6">
                    <a:lumMod val="50000"/>
                  </a:schemeClr>
                </a:solidFill>
                <a:latin typeface="TimesNewRoman"/>
              </a:rPr>
              <a:t> </a:t>
            </a:r>
          </a:p>
          <a:p>
            <a:pPr marL="0" indent="0">
              <a:buNone/>
            </a:pPr>
            <a:r>
              <a:rPr lang="en-AU" sz="1800" dirty="0">
                <a:effectLst/>
                <a:latin typeface="TimesNewRoman"/>
              </a:rPr>
              <a:t>“</a:t>
            </a:r>
            <a:r>
              <a:rPr lang="en-AU" sz="1800" dirty="0">
                <a:effectLst/>
                <a:latin typeface="TimesNewRoman,Italic"/>
              </a:rPr>
              <a:t>It was also revealed in this way. This Quran has been revealed in seven forms, so recite whichever is easiest for you</a:t>
            </a:r>
            <a:r>
              <a:rPr lang="ar-SA" sz="1800" dirty="0">
                <a:effectLst/>
                <a:latin typeface="TimesNewRoman,Italic"/>
              </a:rPr>
              <a:t>.</a:t>
            </a:r>
            <a:r>
              <a:rPr lang="en-AU" sz="1800" dirty="0">
                <a:effectLst/>
                <a:latin typeface="TimesNewRoman,Italic"/>
              </a:rPr>
              <a:t> </a:t>
            </a:r>
            <a:endParaRPr lang="en-AU" sz="800" dirty="0"/>
          </a:p>
          <a:p>
            <a:endParaRPr lang="en-AU" sz="800" dirty="0"/>
          </a:p>
          <a:p>
            <a:endParaRPr lang="en-AU" sz="1050" dirty="0"/>
          </a:p>
          <a:p>
            <a:pPr algn="l"/>
            <a:endParaRPr lang="en-AU" sz="1400" b="1" dirty="0">
              <a:solidFill>
                <a:srgbClr val="00B0F0"/>
              </a:solidFill>
              <a:effectLst/>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927B1B65-B781-46B8-8A20-B17C6D38F4AB}"/>
              </a:ext>
            </a:extLst>
          </p:cNvPr>
          <p:cNvSpPr>
            <a:spLocks noGrp="1"/>
          </p:cNvSpPr>
          <p:nvPr>
            <p:ph type="sldNum" sz="quarter" idx="12"/>
          </p:nvPr>
        </p:nvSpPr>
        <p:spPr/>
        <p:txBody>
          <a:bodyPr/>
          <a:lstStyle/>
          <a:p>
            <a:fld id="{C8784B88-F3D9-6A4F-9660-1A0A1E561ED7}" type="slidenum">
              <a:rPr lang="en-US" smtClean="0"/>
              <a:t>153</a:t>
            </a:fld>
            <a:endParaRPr lang="en-US"/>
          </a:p>
        </p:txBody>
      </p:sp>
    </p:spTree>
    <p:extLst>
      <p:ext uri="{BB962C8B-B14F-4D97-AF65-F5344CB8AC3E}">
        <p14:creationId xmlns:p14="http://schemas.microsoft.com/office/powerpoint/2010/main" val="3204045305"/>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DBA2BCF2-94E4-59B6-6076-3406B29BFACA}"/>
              </a:ext>
            </a:extLst>
          </p:cNvPr>
          <p:cNvSpPr>
            <a:spLocks noGrp="1"/>
          </p:cNvSpPr>
          <p:nvPr>
            <p:ph idx="1"/>
          </p:nvPr>
        </p:nvSpPr>
        <p:spPr>
          <a:xfrm>
            <a:off x="310745" y="1713144"/>
            <a:ext cx="11043055" cy="4554651"/>
          </a:xfrm>
          <a:solidFill>
            <a:schemeClr val="bg2">
              <a:lumMod val="25000"/>
            </a:schemeClr>
          </a:solidFill>
          <a:ln>
            <a:solidFill>
              <a:srgbClr val="46EBCD"/>
            </a:solidFill>
          </a:ln>
        </p:spPr>
        <p:txBody>
          <a:bodyPr>
            <a:noAutofit/>
          </a:bodyPr>
          <a:lstStyle/>
          <a:p>
            <a:pPr marL="342900" indent="-342900">
              <a:buFont typeface="+mj-lt"/>
              <a:buAutoNum type="arabicPeriod"/>
            </a:pPr>
            <a:r>
              <a:rPr lang="en-AU" sz="2000" dirty="0">
                <a:solidFill>
                  <a:srgbClr val="46EBCD"/>
                </a:solidFill>
                <a:effectLst/>
                <a:latin typeface="Chalkboard" panose="03050602040202020205" pitchFamily="66" charset="77"/>
              </a:rPr>
              <a:t>Variations in vowel markings, while the letters and meaning are unchanged;  </a:t>
            </a:r>
            <a:r>
              <a:rPr lang="en-AU" sz="2000" dirty="0" err="1">
                <a:solidFill>
                  <a:srgbClr val="46EBCD"/>
                </a:solidFill>
                <a:latin typeface="Chalkboard" panose="03050602040202020205" pitchFamily="66" charset="77"/>
              </a:rPr>
              <a:t>Eg</a:t>
            </a:r>
            <a:r>
              <a:rPr lang="en-AU" sz="2000" dirty="0">
                <a:solidFill>
                  <a:srgbClr val="46EBCD"/>
                </a:solidFill>
                <a:latin typeface="Chalkboard" panose="03050602040202020205" pitchFamily="66" charset="77"/>
              </a:rPr>
              <a:t> :</a:t>
            </a:r>
            <a:r>
              <a:rPr lang="en-AU" sz="2000" dirty="0">
                <a:solidFill>
                  <a:srgbClr val="46EBCD"/>
                </a:solidFill>
                <a:latin typeface="Chalkboard" panose="03050602040202020205" pitchFamily="66" charset="77"/>
                <a:sym typeface="Wingdings" pitchFamily="2" charset="2"/>
              </a:rPr>
              <a:t>(</a:t>
            </a:r>
            <a:r>
              <a:rPr lang="en-AU" sz="2000" dirty="0">
                <a:solidFill>
                  <a:srgbClr val="46EBCD"/>
                </a:solidFill>
                <a:effectLst/>
                <a:latin typeface="Chalkboard" panose="03050602040202020205" pitchFamily="66" charset="77"/>
              </a:rPr>
              <a:t> </a:t>
            </a:r>
            <a:r>
              <a:rPr lang="en-AU" sz="2000" dirty="0" err="1">
                <a:solidFill>
                  <a:srgbClr val="46EBCD"/>
                </a:solidFill>
                <a:effectLst/>
                <a:latin typeface="Chalkboard" panose="03050602040202020205" pitchFamily="66" charset="77"/>
              </a:rPr>
              <a:t>laa</a:t>
            </a:r>
            <a:r>
              <a:rPr lang="en-AU" sz="2000" dirty="0">
                <a:solidFill>
                  <a:srgbClr val="46EBCD"/>
                </a:solidFill>
                <a:effectLst/>
                <a:latin typeface="Chalkboard" panose="03050602040202020205" pitchFamily="66" charset="77"/>
              </a:rPr>
              <a:t> </a:t>
            </a:r>
            <a:r>
              <a:rPr lang="en-AU" sz="2000" dirty="0" err="1">
                <a:solidFill>
                  <a:srgbClr val="46EBCD"/>
                </a:solidFill>
                <a:effectLst/>
                <a:latin typeface="Chalkboard" panose="03050602040202020205" pitchFamily="66" charset="77"/>
              </a:rPr>
              <a:t>yudaarra</a:t>
            </a:r>
            <a:r>
              <a:rPr lang="en-AU" sz="2000" dirty="0">
                <a:solidFill>
                  <a:srgbClr val="46EBCD"/>
                </a:solidFill>
                <a:effectLst/>
                <a:latin typeface="Chalkboard" panose="03050602040202020205" pitchFamily="66" charset="77"/>
              </a:rPr>
              <a:t> and </a:t>
            </a:r>
            <a:r>
              <a:rPr lang="en-AU" sz="2000" dirty="0" err="1">
                <a:solidFill>
                  <a:srgbClr val="46EBCD"/>
                </a:solidFill>
                <a:effectLst/>
                <a:latin typeface="Chalkboard" panose="03050602040202020205" pitchFamily="66" charset="77"/>
              </a:rPr>
              <a:t>laa</a:t>
            </a:r>
            <a:r>
              <a:rPr lang="en-AU" sz="2000" dirty="0">
                <a:solidFill>
                  <a:srgbClr val="46EBCD"/>
                </a:solidFill>
                <a:effectLst/>
                <a:latin typeface="Chalkboard" panose="03050602040202020205" pitchFamily="66" charset="77"/>
              </a:rPr>
              <a:t> </a:t>
            </a:r>
            <a:r>
              <a:rPr lang="en-AU" sz="2000" dirty="0" err="1">
                <a:solidFill>
                  <a:srgbClr val="46EBCD"/>
                </a:solidFill>
                <a:effectLst/>
                <a:latin typeface="Chalkboard" panose="03050602040202020205" pitchFamily="66" charset="77"/>
              </a:rPr>
              <a:t>yudaarru</a:t>
            </a:r>
            <a:r>
              <a:rPr lang="en-AU" sz="2000" dirty="0">
                <a:solidFill>
                  <a:srgbClr val="46EBCD"/>
                </a:solidFill>
                <a:effectLst/>
                <a:latin typeface="Chalkboard" panose="03050602040202020205" pitchFamily="66" charset="77"/>
              </a:rPr>
              <a:t>) in Surah al-Baqarah: “</a:t>
            </a:r>
            <a:r>
              <a:rPr lang="en-AU" sz="2000" dirty="0">
                <a:solidFill>
                  <a:schemeClr val="accent4">
                    <a:lumMod val="75000"/>
                  </a:schemeClr>
                </a:solidFill>
                <a:effectLst/>
                <a:latin typeface="Chalkboard" panose="03050602040202020205" pitchFamily="66" charset="77"/>
              </a:rPr>
              <a:t>Neither the scribe nor the witness should be harmed</a:t>
            </a:r>
            <a:r>
              <a:rPr lang="en-AU" sz="2000" dirty="0">
                <a:solidFill>
                  <a:srgbClr val="46EBCD"/>
                </a:solidFill>
                <a:effectLst/>
                <a:latin typeface="Chalkboard" panose="03050602040202020205" pitchFamily="66" charset="77"/>
              </a:rPr>
              <a:t>.”(2:282) </a:t>
            </a:r>
            <a:r>
              <a:rPr lang="ar-SA" sz="2000" dirty="0">
                <a:solidFill>
                  <a:schemeClr val="accent4">
                    <a:lumMod val="75000"/>
                  </a:schemeClr>
                </a:solidFill>
                <a:effectLst/>
                <a:latin typeface="Chalkboard" panose="03050602040202020205" pitchFamily="66" charset="77"/>
              </a:rPr>
              <a:t>ولا يضارَّ كاتب ولا شهيد</a:t>
            </a:r>
            <a:endParaRPr lang="en-AU" sz="2000" dirty="0">
              <a:solidFill>
                <a:schemeClr val="accent4">
                  <a:lumMod val="75000"/>
                </a:schemeClr>
              </a:solidFill>
              <a:effectLst/>
              <a:latin typeface="Chalkboard" panose="03050602040202020205" pitchFamily="66" charset="77"/>
            </a:endParaRPr>
          </a:p>
          <a:p>
            <a:pPr marL="342900" indent="-342900">
              <a:buFont typeface="+mj-lt"/>
              <a:buAutoNum type="arabicPeriod"/>
            </a:pPr>
            <a:r>
              <a:rPr lang="en-AU" sz="2000" dirty="0">
                <a:solidFill>
                  <a:srgbClr val="46EBCD"/>
                </a:solidFill>
                <a:latin typeface="Chalkboard" panose="03050602040202020205" pitchFamily="66" charset="77"/>
              </a:rPr>
              <a:t>V</a:t>
            </a:r>
            <a:r>
              <a:rPr lang="en-AU" sz="2000" dirty="0">
                <a:solidFill>
                  <a:srgbClr val="46EBCD"/>
                </a:solidFill>
                <a:effectLst/>
                <a:latin typeface="Chalkboard" panose="03050602040202020205" pitchFamily="66" charset="77"/>
              </a:rPr>
              <a:t>ariations in the form of a verb; for example: </a:t>
            </a:r>
            <a:r>
              <a:rPr lang="en-AU" sz="2000" dirty="0" err="1">
                <a:solidFill>
                  <a:srgbClr val="46EBCD"/>
                </a:solidFill>
                <a:effectLst/>
                <a:latin typeface="Chalkboard" panose="03050602040202020205" pitchFamily="66" charset="77"/>
              </a:rPr>
              <a:t>ba</a:t>
            </a:r>
            <a:r>
              <a:rPr lang="en-AU" sz="2000" dirty="0">
                <a:solidFill>
                  <a:srgbClr val="46EBCD"/>
                </a:solidFill>
                <a:effectLst/>
                <a:latin typeface="Chalkboard" panose="03050602040202020205" pitchFamily="66" charset="77"/>
              </a:rPr>
              <a:t>‘‘</a:t>
            </a:r>
            <a:r>
              <a:rPr lang="en-AU" sz="2000" dirty="0" err="1">
                <a:solidFill>
                  <a:srgbClr val="46EBCD"/>
                </a:solidFill>
                <a:effectLst/>
                <a:latin typeface="Chalkboard" panose="03050602040202020205" pitchFamily="66" charset="77"/>
              </a:rPr>
              <a:t>ada</a:t>
            </a:r>
            <a:r>
              <a:rPr lang="en-AU" sz="2000" dirty="0">
                <a:solidFill>
                  <a:srgbClr val="46EBCD"/>
                </a:solidFill>
                <a:effectLst/>
                <a:latin typeface="Chalkboard" panose="03050602040202020205" pitchFamily="66" charset="77"/>
              </a:rPr>
              <a:t> and </a:t>
            </a:r>
            <a:r>
              <a:rPr lang="en-AU" sz="2000" dirty="0" err="1">
                <a:solidFill>
                  <a:srgbClr val="46EBCD"/>
                </a:solidFill>
                <a:effectLst/>
                <a:latin typeface="Chalkboard" panose="03050602040202020205" pitchFamily="66" charset="77"/>
              </a:rPr>
              <a:t>baa‘id</a:t>
            </a:r>
            <a:r>
              <a:rPr lang="en-AU" sz="2000" dirty="0">
                <a:solidFill>
                  <a:srgbClr val="46EBCD"/>
                </a:solidFill>
                <a:effectLst/>
                <a:latin typeface="Chalkboard" panose="03050602040202020205" pitchFamily="66" charset="77"/>
              </a:rPr>
              <a:t> in verse 19 of Surah Saba’:” “</a:t>
            </a:r>
            <a:r>
              <a:rPr lang="en-AU" sz="2000" dirty="0">
                <a:solidFill>
                  <a:schemeClr val="accent4">
                    <a:lumMod val="75000"/>
                  </a:schemeClr>
                </a:solidFill>
                <a:effectLst/>
                <a:latin typeface="Chalkboard" panose="03050602040202020205" pitchFamily="66" charset="77"/>
              </a:rPr>
              <a:t>They said, ‘Our Lord, make the stages between our journeys longer.’ </a:t>
            </a:r>
            <a:r>
              <a:rPr lang="en-AU" sz="2000" dirty="0">
                <a:solidFill>
                  <a:srgbClr val="46EBCD"/>
                </a:solidFill>
                <a:effectLst/>
                <a:latin typeface="Chalkboard" panose="03050602040202020205" pitchFamily="66" charset="77"/>
              </a:rPr>
              <a:t>” </a:t>
            </a:r>
          </a:p>
          <a:p>
            <a:pPr marL="0" indent="0">
              <a:buNone/>
            </a:pPr>
            <a:r>
              <a:rPr lang="ar" sz="2000" dirty="0">
                <a:solidFill>
                  <a:schemeClr val="accent4">
                    <a:lumMod val="75000"/>
                  </a:schemeClr>
                </a:solidFill>
                <a:effectLst/>
                <a:latin typeface="Chalkboard" panose="03050602040202020205" pitchFamily="66" charset="77"/>
              </a:rPr>
              <a:t>فَقَالُوا َربنَا بَاعد بَين أَسفَارنَا </a:t>
            </a:r>
            <a:r>
              <a:rPr lang="ar" sz="2000" dirty="0">
                <a:solidFill>
                  <a:srgbClr val="46EBCD"/>
                </a:solidFill>
                <a:effectLst/>
                <a:latin typeface="Chalkboard" panose="03050602040202020205" pitchFamily="66" charset="77"/>
              </a:rPr>
              <a:t/>
            </a:r>
            <a:br>
              <a:rPr lang="ar" sz="2000" dirty="0">
                <a:solidFill>
                  <a:srgbClr val="46EBCD"/>
                </a:solidFill>
                <a:effectLst/>
                <a:latin typeface="Chalkboard" panose="03050602040202020205" pitchFamily="66" charset="77"/>
              </a:rPr>
            </a:br>
            <a:r>
              <a:rPr lang="en-AU" sz="2000" dirty="0">
                <a:solidFill>
                  <a:srgbClr val="46EBCD"/>
                </a:solidFill>
                <a:effectLst/>
                <a:latin typeface="Chalkboard" panose="03050602040202020205" pitchFamily="66" charset="77"/>
              </a:rPr>
              <a:t>the variation in this example is in two aspects: between the past tense and the imperative and between the second form and the third form of the root, i.e. </a:t>
            </a:r>
            <a:r>
              <a:rPr lang="en-AU" sz="2000" dirty="0" err="1">
                <a:solidFill>
                  <a:srgbClr val="46EBCD"/>
                </a:solidFill>
                <a:effectLst/>
                <a:latin typeface="Chalkboard" panose="03050602040202020205" pitchFamily="66" charset="77"/>
              </a:rPr>
              <a:t>fa‘‘ala</a:t>
            </a:r>
            <a:r>
              <a:rPr lang="en-AU" sz="2000" dirty="0">
                <a:solidFill>
                  <a:srgbClr val="46EBCD"/>
                </a:solidFill>
                <a:effectLst/>
                <a:latin typeface="Chalkboard" panose="03050602040202020205" pitchFamily="66" charset="77"/>
              </a:rPr>
              <a:t> and </a:t>
            </a:r>
            <a:r>
              <a:rPr lang="en-AU" sz="2000" dirty="0" err="1">
                <a:solidFill>
                  <a:srgbClr val="46EBCD"/>
                </a:solidFill>
                <a:effectLst/>
                <a:latin typeface="Chalkboard" panose="03050602040202020205" pitchFamily="66" charset="77"/>
              </a:rPr>
              <a:t>faa‘ala</a:t>
            </a:r>
            <a:r>
              <a:rPr lang="en-AU" sz="2000" dirty="0">
                <a:solidFill>
                  <a:srgbClr val="46EBCD"/>
                </a:solidFill>
                <a:effectLst/>
                <a:latin typeface="Chalkboard" panose="03050602040202020205" pitchFamily="66" charset="77"/>
              </a:rPr>
              <a:t>. </a:t>
            </a:r>
            <a:endParaRPr lang="en-AU" sz="2000" dirty="0">
              <a:solidFill>
                <a:srgbClr val="46EBCD"/>
              </a:solidFill>
              <a:latin typeface="Chalkboard" panose="03050602040202020205" pitchFamily="66" charset="77"/>
            </a:endParaRPr>
          </a:p>
          <a:p>
            <a:pPr>
              <a:buFont typeface="Wingdings" pitchFamily="2" charset="2"/>
              <a:buChar char="v"/>
            </a:pPr>
            <a:endParaRPr lang="en-AU" sz="2000" dirty="0">
              <a:solidFill>
                <a:srgbClr val="46EBCD"/>
              </a:solidFill>
              <a:effectLst/>
              <a:latin typeface="Chalkboard" panose="03050602040202020205" pitchFamily="66" charset="77"/>
            </a:endParaRPr>
          </a:p>
          <a:p>
            <a:endParaRPr lang="en-AU" sz="2000" dirty="0">
              <a:solidFill>
                <a:srgbClr val="46EBCD"/>
              </a:solidFill>
              <a:effectLst/>
              <a:latin typeface="Chalkboard" panose="03050602040202020205" pitchFamily="66" charset="77"/>
            </a:endParaRPr>
          </a:p>
          <a:p>
            <a:endParaRPr lang="en-US" sz="2000" dirty="0">
              <a:solidFill>
                <a:srgbClr val="46EBCD"/>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1C37CA1-179E-70A4-4904-93ECB89222B3}"/>
              </a:ext>
            </a:extLst>
          </p:cNvPr>
          <p:cNvSpPr>
            <a:spLocks noGrp="1"/>
          </p:cNvSpPr>
          <p:nvPr>
            <p:ph type="sldNum" sz="quarter" idx="12"/>
          </p:nvPr>
        </p:nvSpPr>
        <p:spPr/>
        <p:txBody>
          <a:bodyPr/>
          <a:lstStyle/>
          <a:p>
            <a:fld id="{C8784B88-F3D9-6A4F-9660-1A0A1E561ED7}" type="slidenum">
              <a:rPr lang="en-US" smtClean="0"/>
              <a:t>154</a:t>
            </a:fld>
            <a:endParaRPr lang="en-US" dirty="0"/>
          </a:p>
        </p:txBody>
      </p:sp>
      <p:sp>
        <p:nvSpPr>
          <p:cNvPr id="5" name="Title 1">
            <a:extLst>
              <a:ext uri="{FF2B5EF4-FFF2-40B4-BE49-F238E27FC236}">
                <a16:creationId xmlns:a16="http://schemas.microsoft.com/office/drawing/2014/main" xmlns="" id="{E201ACAD-A2BD-8F8B-695C-49E4609BDF45}"/>
              </a:ext>
            </a:extLst>
          </p:cNvPr>
          <p:cNvSpPr txBox="1">
            <a:spLocks/>
          </p:cNvSpPr>
          <p:nvPr/>
        </p:nvSpPr>
        <p:spPr>
          <a:xfrm>
            <a:off x="310745" y="590205"/>
            <a:ext cx="9493135" cy="1048642"/>
          </a:xfrm>
          <a:prstGeom prst="rect">
            <a:avLst/>
          </a:prstGeom>
          <a:solidFill>
            <a:schemeClr val="accent3">
              <a:lumMod val="75000"/>
            </a:schemeClr>
          </a:solidFill>
          <a:ln>
            <a:solidFill>
              <a:srgbClr val="46EBCD"/>
            </a:solid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AU" sz="2800" b="0" dirty="0">
                <a:solidFill>
                  <a:srgbClr val="46EBCD"/>
                </a:solidFill>
                <a:latin typeface="Chalkboard" panose="03050602040202020205" pitchFamily="66" charset="77"/>
                <a:cs typeface="Andalus" panose="02020603050405020304" pitchFamily="18" charset="-78"/>
              </a:rPr>
              <a:t/>
            </a:r>
            <a:br>
              <a:rPr lang="en-AU" sz="2800" b="0" dirty="0">
                <a:solidFill>
                  <a:srgbClr val="46EBCD"/>
                </a:solidFill>
                <a:latin typeface="Chalkboard" panose="03050602040202020205" pitchFamily="66" charset="77"/>
                <a:cs typeface="Andalus" panose="02020603050405020304" pitchFamily="18" charset="-78"/>
              </a:rPr>
            </a:br>
            <a:r>
              <a:rPr lang="en-AU" sz="2800" b="0" dirty="0">
                <a:solidFill>
                  <a:srgbClr val="46EBCD"/>
                </a:solidFill>
                <a:latin typeface="Chalkboard" panose="03050602040202020205" pitchFamily="66" charset="77"/>
                <a:cs typeface="Andalus" panose="02020603050405020304" pitchFamily="18" charset="-78"/>
              </a:rPr>
              <a:t>Ibn </a:t>
            </a:r>
            <a:r>
              <a:rPr lang="en-AU" sz="2800" b="0" dirty="0" err="1">
                <a:solidFill>
                  <a:srgbClr val="46EBCD"/>
                </a:solidFill>
                <a:latin typeface="Chalkboard" panose="03050602040202020205" pitchFamily="66" charset="77"/>
                <a:cs typeface="Andalus" panose="02020603050405020304" pitchFamily="18" charset="-78"/>
              </a:rPr>
              <a:t>Qutaybah</a:t>
            </a:r>
            <a:r>
              <a:rPr lang="en-AU" sz="2800" b="0" dirty="0">
                <a:solidFill>
                  <a:srgbClr val="46EBCD"/>
                </a:solidFill>
                <a:latin typeface="Chalkboard" panose="03050602040202020205" pitchFamily="66" charset="77"/>
                <a:cs typeface="Andalus" panose="02020603050405020304" pitchFamily="18" charset="-78"/>
              </a:rPr>
              <a:t> proposed a </a:t>
            </a:r>
          </a:p>
          <a:p>
            <a:pPr algn="ctr"/>
            <a:r>
              <a:rPr lang="en-AU" sz="2800" b="0" dirty="0">
                <a:solidFill>
                  <a:srgbClr val="46EBCD"/>
                </a:solidFill>
                <a:latin typeface="Chalkboard" panose="03050602040202020205" pitchFamily="66" charset="77"/>
                <a:cs typeface="Andalus" panose="02020603050405020304" pitchFamily="18" charset="-78"/>
              </a:rPr>
              <a:t>Different interpretation of the seven forms</a:t>
            </a:r>
            <a:r>
              <a:rPr lang="en-AU" sz="2800" dirty="0">
                <a:solidFill>
                  <a:srgbClr val="46EBCD"/>
                </a:solidFill>
                <a:latin typeface="Chalkboard" panose="03050602040202020205" pitchFamily="66" charset="77"/>
              </a:rPr>
              <a:t/>
            </a:r>
            <a:br>
              <a:rPr lang="en-AU" sz="2800" dirty="0">
                <a:solidFill>
                  <a:srgbClr val="46EBCD"/>
                </a:solidFill>
                <a:latin typeface="Chalkboard" panose="03050602040202020205" pitchFamily="66" charset="77"/>
              </a:rPr>
            </a:br>
            <a:endParaRPr lang="en-US" sz="2800" dirty="0">
              <a:solidFill>
                <a:srgbClr val="46EBCD"/>
              </a:solidFill>
              <a:latin typeface="Chalkboard" panose="03050602040202020205" pitchFamily="66" charset="77"/>
            </a:endParaRPr>
          </a:p>
        </p:txBody>
      </p:sp>
    </p:spTree>
    <p:extLst>
      <p:ext uri="{BB962C8B-B14F-4D97-AF65-F5344CB8AC3E}">
        <p14:creationId xmlns:p14="http://schemas.microsoft.com/office/powerpoint/2010/main" val="1475416687"/>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51A3929-6684-575B-370B-5337A9F5A012}"/>
              </a:ext>
            </a:extLst>
          </p:cNvPr>
          <p:cNvSpPr>
            <a:spLocks noGrp="1"/>
          </p:cNvSpPr>
          <p:nvPr>
            <p:ph idx="1"/>
          </p:nvPr>
        </p:nvSpPr>
        <p:spPr>
          <a:xfrm>
            <a:off x="166254" y="1582342"/>
            <a:ext cx="12025745" cy="4945464"/>
          </a:xfrm>
          <a:solidFill>
            <a:schemeClr val="bg2">
              <a:lumMod val="25000"/>
            </a:schemeClr>
          </a:solidFill>
          <a:ln>
            <a:solidFill>
              <a:srgbClr val="C00000"/>
            </a:solidFill>
          </a:ln>
        </p:spPr>
        <p:txBody>
          <a:bodyPr>
            <a:noAutofit/>
          </a:bodyPr>
          <a:lstStyle/>
          <a:p>
            <a:pPr marL="0" indent="0">
              <a:buNone/>
            </a:pPr>
            <a:r>
              <a:rPr lang="en-AU" sz="1800" dirty="0">
                <a:solidFill>
                  <a:srgbClr val="46EBCD"/>
                </a:solidFill>
                <a:latin typeface="Chalkboard" panose="03050602040202020205" pitchFamily="66" charset="77"/>
              </a:rPr>
              <a:t>3. V</a:t>
            </a:r>
            <a:r>
              <a:rPr lang="en-AU" sz="1800" dirty="0">
                <a:solidFill>
                  <a:srgbClr val="46EBCD"/>
                </a:solidFill>
                <a:effectLst/>
                <a:latin typeface="Chalkboard" panose="03050602040202020205" pitchFamily="66" charset="77"/>
              </a:rPr>
              <a:t>ariations in dots of letters that have the same basic shape; for example, </a:t>
            </a:r>
            <a:r>
              <a:rPr lang="en-AU" sz="1800" dirty="0" err="1">
                <a:solidFill>
                  <a:srgbClr val="46EBCD"/>
                </a:solidFill>
                <a:effectLst/>
                <a:latin typeface="Chalkboard" panose="03050602040202020205" pitchFamily="66" charset="77"/>
              </a:rPr>
              <a:t>raa</a:t>
            </a:r>
            <a:r>
              <a:rPr lang="en-AU" sz="1800" dirty="0">
                <a:solidFill>
                  <a:srgbClr val="46EBCD"/>
                </a:solidFill>
                <a:effectLst/>
                <a:latin typeface="Chalkboard" panose="03050602040202020205" pitchFamily="66" charset="77"/>
              </a:rPr>
              <a:t>’ and </a:t>
            </a:r>
            <a:r>
              <a:rPr lang="en-AU" sz="1800" dirty="0" err="1">
                <a:solidFill>
                  <a:srgbClr val="46EBCD"/>
                </a:solidFill>
                <a:effectLst/>
                <a:latin typeface="Chalkboard" panose="03050602040202020205" pitchFamily="66" charset="77"/>
              </a:rPr>
              <a:t>zaa</a:t>
            </a:r>
            <a:r>
              <a:rPr lang="en-AU" sz="1800" dirty="0">
                <a:solidFill>
                  <a:srgbClr val="46EBCD"/>
                </a:solidFill>
                <a:effectLst/>
                <a:latin typeface="Chalkboard" panose="03050602040202020205" pitchFamily="66" charset="77"/>
              </a:rPr>
              <a:t>’ in the words </a:t>
            </a:r>
            <a:r>
              <a:rPr lang="en-AU" sz="1800" dirty="0" err="1">
                <a:solidFill>
                  <a:srgbClr val="46EBCD"/>
                </a:solidFill>
                <a:effectLst/>
                <a:latin typeface="Chalkboard" panose="03050602040202020205" pitchFamily="66" charset="77"/>
              </a:rPr>
              <a:t>nunshiruhaa</a:t>
            </a:r>
            <a:r>
              <a:rPr lang="en-AU" sz="1800" dirty="0">
                <a:solidFill>
                  <a:srgbClr val="46EBCD"/>
                </a:solidFill>
                <a:effectLst/>
                <a:latin typeface="Chalkboard" panose="03050602040202020205" pitchFamily="66" charset="77"/>
              </a:rPr>
              <a:t> and </a:t>
            </a:r>
            <a:r>
              <a:rPr lang="en-AU" sz="1800" dirty="0" err="1">
                <a:solidFill>
                  <a:srgbClr val="46EBCD"/>
                </a:solidFill>
                <a:effectLst/>
                <a:latin typeface="Chalkboard" panose="03050602040202020205" pitchFamily="66" charset="77"/>
              </a:rPr>
              <a:t>nunshizuhaa</a:t>
            </a:r>
            <a:r>
              <a:rPr lang="en-AU" sz="1800" dirty="0">
                <a:solidFill>
                  <a:srgbClr val="46EBCD"/>
                </a:solidFill>
                <a:effectLst/>
                <a:latin typeface="Chalkboard" panose="03050602040202020205" pitchFamily="66" charset="77"/>
              </a:rPr>
              <a:t>, two variant wordings of (Surah al-Baqarah, 2: 259 )of “And look at the bones (of your donkey), how We raise them up. </a:t>
            </a:r>
            <a:r>
              <a:rPr lang="ar" sz="1800" dirty="0">
                <a:solidFill>
                  <a:schemeClr val="accent4">
                    <a:lumMod val="75000"/>
                  </a:schemeClr>
                </a:solidFill>
                <a:effectLst/>
                <a:highlight>
                  <a:srgbClr val="F2F2D7"/>
                </a:highlight>
                <a:latin typeface="Chalkboard" panose="03050602040202020205" pitchFamily="66" charset="77"/>
              </a:rPr>
              <a:t>وَٱنظُرْ إِلَى ٱلْعِظَامِ كَيْفَ نُنشِزُهَا</a:t>
            </a:r>
            <a:r>
              <a:rPr lang="en-AU" sz="1800" dirty="0">
                <a:solidFill>
                  <a:schemeClr val="accent4">
                    <a:lumMod val="75000"/>
                  </a:schemeClr>
                </a:solidFill>
                <a:highlight>
                  <a:srgbClr val="F2F2D7"/>
                </a:highlight>
                <a:latin typeface="Chalkboard" panose="03050602040202020205" pitchFamily="66" charset="77"/>
              </a:rPr>
              <a:t> </a:t>
            </a:r>
            <a:r>
              <a:rPr lang="en-AU" sz="1800" dirty="0">
                <a:solidFill>
                  <a:srgbClr val="46EBCD"/>
                </a:solidFill>
                <a:effectLst/>
                <a:latin typeface="Chalkboard" panose="03050602040202020205" pitchFamily="66" charset="77"/>
              </a:rPr>
              <a:t>The variant wording, </a:t>
            </a:r>
            <a:r>
              <a:rPr lang="en-AU" sz="1800" dirty="0" err="1">
                <a:solidFill>
                  <a:srgbClr val="46EBCD"/>
                </a:solidFill>
                <a:effectLst/>
                <a:latin typeface="Chalkboard" panose="03050602040202020205" pitchFamily="66" charset="77"/>
              </a:rPr>
              <a:t>nunshiruhaa</a:t>
            </a:r>
            <a:r>
              <a:rPr lang="en-AU" sz="1800" dirty="0">
                <a:solidFill>
                  <a:srgbClr val="46EBCD"/>
                </a:solidFill>
                <a:effectLst/>
                <a:latin typeface="Chalkboard" panose="03050602040202020205" pitchFamily="66" charset="77"/>
              </a:rPr>
              <a:t>, means ‘We restore them to life.’</a:t>
            </a:r>
            <a:endParaRPr lang="en-AU" sz="1800" dirty="0">
              <a:solidFill>
                <a:srgbClr val="46EBCD"/>
              </a:solidFill>
              <a:latin typeface="Chalkboard" panose="03050602040202020205" pitchFamily="66" charset="77"/>
            </a:endParaRPr>
          </a:p>
          <a:p>
            <a:pPr marL="0" indent="0">
              <a:buNone/>
            </a:pPr>
            <a:r>
              <a:rPr lang="en-AU" sz="1800" dirty="0">
                <a:solidFill>
                  <a:srgbClr val="46EBCD"/>
                </a:solidFill>
                <a:effectLst/>
                <a:latin typeface="Chalkboard" panose="03050602040202020205" pitchFamily="66" charset="77"/>
              </a:rPr>
              <a:t>4. variations due to substitution of one letter for another that is pronounced.</a:t>
            </a:r>
            <a:r>
              <a:rPr lang="ar-SA" sz="1800" dirty="0">
                <a:solidFill>
                  <a:srgbClr val="46EBCD"/>
                </a:solidFill>
                <a:effectLst/>
                <a:latin typeface="Chalkboard" panose="03050602040202020205" pitchFamily="66" charset="77"/>
              </a:rPr>
              <a:t> </a:t>
            </a:r>
            <a:r>
              <a:rPr lang="en-AU" sz="1800" dirty="0">
                <a:solidFill>
                  <a:srgbClr val="46EBCD"/>
                </a:solidFill>
                <a:effectLst/>
                <a:latin typeface="Chalkboard" panose="03050602040202020205" pitchFamily="66" charset="77"/>
              </a:rPr>
              <a:t>from a nearby location in the mouth or throat; </a:t>
            </a:r>
            <a:r>
              <a:rPr lang="en-AU" sz="1800" dirty="0" err="1">
                <a:solidFill>
                  <a:srgbClr val="46EBCD"/>
                </a:solidFill>
                <a:effectLst/>
                <a:latin typeface="Chalkboard" panose="03050602040202020205" pitchFamily="66" charset="77"/>
              </a:rPr>
              <a:t>Eg</a:t>
            </a:r>
            <a:r>
              <a:rPr lang="en-AU" sz="1800" dirty="0">
                <a:solidFill>
                  <a:srgbClr val="46EBCD"/>
                </a:solidFill>
                <a:latin typeface="Chalkboard" panose="03050602040202020205" pitchFamily="66" charset="77"/>
              </a:rPr>
              <a:t>:</a:t>
            </a:r>
            <a:r>
              <a:rPr lang="en-AU" sz="1800" dirty="0">
                <a:solidFill>
                  <a:srgbClr val="46EBCD"/>
                </a:solidFill>
                <a:effectLst/>
                <a:latin typeface="Chalkboard" panose="03050602040202020205" pitchFamily="66" charset="77"/>
              </a:rPr>
              <a:t> '</a:t>
            </a:r>
            <a:r>
              <a:rPr lang="en-AU" sz="1800" dirty="0" err="1">
                <a:solidFill>
                  <a:srgbClr val="46EBCD"/>
                </a:solidFill>
                <a:effectLst/>
                <a:latin typeface="Chalkboard" panose="03050602040202020205" pitchFamily="66" charset="77"/>
              </a:rPr>
              <a:t>ayn</a:t>
            </a:r>
            <a:r>
              <a:rPr lang="en-AU" sz="1800" dirty="0">
                <a:solidFill>
                  <a:srgbClr val="46EBCD"/>
                </a:solidFill>
                <a:effectLst/>
                <a:latin typeface="Chalkboard" panose="03050602040202020205" pitchFamily="66" charset="77"/>
              </a:rPr>
              <a:t> and </a:t>
            </a:r>
            <a:r>
              <a:rPr lang="en-AU" sz="1800" dirty="0" err="1">
                <a:solidFill>
                  <a:srgbClr val="46EBCD"/>
                </a:solidFill>
                <a:effectLst/>
                <a:latin typeface="Chalkboard" panose="03050602040202020205" pitchFamily="66" charset="77"/>
              </a:rPr>
              <a:t>haa</a:t>
            </a:r>
            <a:r>
              <a:rPr lang="en-AU" sz="1800" dirty="0">
                <a:solidFill>
                  <a:srgbClr val="46EBCD"/>
                </a:solidFill>
                <a:effectLst/>
                <a:latin typeface="Chalkboard" panose="03050602040202020205" pitchFamily="66" charset="77"/>
              </a:rPr>
              <a:t>’ both originate from the middle of the throat. In verse 29 of Surah al-</a:t>
            </a:r>
            <a:r>
              <a:rPr lang="en-AU" sz="1800" dirty="0" err="1">
                <a:solidFill>
                  <a:srgbClr val="46EBCD"/>
                </a:solidFill>
                <a:effectLst/>
                <a:latin typeface="Chalkboard" panose="03050602040202020205" pitchFamily="66" charset="77"/>
              </a:rPr>
              <a:t>Waaqi‘ah</a:t>
            </a:r>
            <a:r>
              <a:rPr lang="en-AU" sz="1800" dirty="0">
                <a:solidFill>
                  <a:srgbClr val="46EBCD"/>
                </a:solidFill>
                <a:effectLst/>
                <a:latin typeface="Chalkboard" panose="03050602040202020205" pitchFamily="66" charset="77"/>
              </a:rPr>
              <a:t>, the word, </a:t>
            </a:r>
            <a:r>
              <a:rPr lang="en-AU" sz="1800" dirty="0" err="1">
                <a:solidFill>
                  <a:srgbClr val="46EBCD"/>
                </a:solidFill>
                <a:effectLst/>
                <a:latin typeface="Chalkboard" panose="03050602040202020205" pitchFamily="66" charset="77"/>
              </a:rPr>
              <a:t>talhin</a:t>
            </a:r>
            <a:r>
              <a:rPr lang="ar-SA" sz="1800" dirty="0">
                <a:solidFill>
                  <a:srgbClr val="46EBCD"/>
                </a:solidFill>
                <a:effectLst/>
                <a:latin typeface="Chalkboard" panose="03050602040202020205" pitchFamily="66" charset="77"/>
              </a:rPr>
              <a:t>طلحٍ </a:t>
            </a:r>
            <a:r>
              <a:rPr lang="en-AU" sz="1800" dirty="0">
                <a:solidFill>
                  <a:srgbClr val="46EBCD"/>
                </a:solidFill>
                <a:effectLst/>
                <a:latin typeface="Chalkboard" panose="03050602040202020205" pitchFamily="66" charset="77"/>
              </a:rPr>
              <a:t> (banana trees or a kind of acacia tree) is also recited </a:t>
            </a:r>
            <a:r>
              <a:rPr lang="en-AU" sz="1800" dirty="0" err="1">
                <a:solidFill>
                  <a:srgbClr val="46EBCD"/>
                </a:solidFill>
                <a:effectLst/>
                <a:latin typeface="Chalkboard" panose="03050602040202020205" pitchFamily="66" charset="77"/>
              </a:rPr>
              <a:t>tal‘in</a:t>
            </a:r>
            <a:r>
              <a:rPr lang="ar-SA" sz="1800" dirty="0">
                <a:solidFill>
                  <a:srgbClr val="46EBCD"/>
                </a:solidFill>
                <a:effectLst/>
                <a:latin typeface="Chalkboard" panose="03050602040202020205" pitchFamily="66" charset="77"/>
              </a:rPr>
              <a:t>طلعٍ </a:t>
            </a:r>
            <a:r>
              <a:rPr lang="en-AU" sz="1800" dirty="0">
                <a:solidFill>
                  <a:srgbClr val="46EBCD"/>
                </a:solidFill>
                <a:effectLst/>
                <a:latin typeface="Chalkboard" panose="03050602040202020205" pitchFamily="66" charset="77"/>
              </a:rPr>
              <a:t> (spadix of a palm tree). </a:t>
            </a:r>
          </a:p>
          <a:p>
            <a:pPr marL="0" indent="0">
              <a:buNone/>
            </a:pPr>
            <a:r>
              <a:rPr lang="en-AU" sz="1800" dirty="0">
                <a:solidFill>
                  <a:srgbClr val="46EBCD"/>
                </a:solidFill>
                <a:effectLst/>
                <a:latin typeface="Chalkboard" panose="03050602040202020205" pitchFamily="66" charset="77"/>
              </a:rPr>
              <a:t>5. Variations due to the transposition of words in a phrase; </a:t>
            </a:r>
            <a:r>
              <a:rPr lang="en-AU" sz="1800" dirty="0" err="1">
                <a:solidFill>
                  <a:srgbClr val="46EBCD"/>
                </a:solidFill>
                <a:effectLst/>
                <a:latin typeface="Chalkboard" panose="03050602040202020205" pitchFamily="66" charset="77"/>
              </a:rPr>
              <a:t>Eg</a:t>
            </a:r>
            <a:r>
              <a:rPr lang="en-AU" sz="1800" dirty="0">
                <a:solidFill>
                  <a:srgbClr val="46EBCD"/>
                </a:solidFill>
                <a:latin typeface="Chalkboard" panose="03050602040202020205" pitchFamily="66" charset="77"/>
              </a:rPr>
              <a:t>:</a:t>
            </a:r>
            <a:r>
              <a:rPr lang="en-AU" sz="1800" dirty="0">
                <a:solidFill>
                  <a:srgbClr val="46EBCD"/>
                </a:solidFill>
                <a:effectLst/>
                <a:latin typeface="Chalkboard" panose="03050602040202020205" pitchFamily="66" charset="77"/>
              </a:rPr>
              <a:t> Surah Qaaf,(50:19)  “And the stupor of death will come in truth,” </a:t>
            </a:r>
            <a:r>
              <a:rPr lang="ar" sz="1800" dirty="0">
                <a:solidFill>
                  <a:schemeClr val="accent4">
                    <a:lumMod val="75000"/>
                  </a:schemeClr>
                </a:solidFill>
                <a:effectLst/>
                <a:highlight>
                  <a:srgbClr val="F2F2D7"/>
                </a:highlight>
                <a:latin typeface="Chalkboard" panose="03050602040202020205" pitchFamily="66" charset="77"/>
              </a:rPr>
              <a:t>وَجَآءَتْ سَكْرَةُ ٱلْمَوْتِ بِٱلْحَقِّ ۖ ذَٰلِكَ مَا كُنتَ مِنْهُ تَحِيدُ</a:t>
            </a:r>
            <a:r>
              <a:rPr lang="en-AU" sz="1800" dirty="0">
                <a:solidFill>
                  <a:schemeClr val="accent4">
                    <a:lumMod val="75000"/>
                  </a:schemeClr>
                </a:solidFill>
                <a:effectLst/>
                <a:highlight>
                  <a:srgbClr val="F2F2D7"/>
                </a:highlight>
                <a:latin typeface="Chalkboard" panose="03050602040202020205" pitchFamily="66" charset="77"/>
              </a:rPr>
              <a:t> </a:t>
            </a:r>
            <a:r>
              <a:rPr lang="en-AU" sz="1800" dirty="0">
                <a:solidFill>
                  <a:srgbClr val="46EBCD"/>
                </a:solidFill>
                <a:effectLst/>
                <a:latin typeface="Chalkboard" panose="03050602040202020205" pitchFamily="66" charset="77"/>
              </a:rPr>
              <a:t>a variant recitation attributed to Abu Bakr is: “And the stupor (ordained by) al-Haqq (Allah) will come, accompanied by death.” </a:t>
            </a:r>
            <a:r>
              <a:rPr lang="ar" sz="1800" dirty="0">
                <a:solidFill>
                  <a:schemeClr val="accent4">
                    <a:lumMod val="75000"/>
                  </a:schemeClr>
                </a:solidFill>
                <a:effectLst/>
                <a:highlight>
                  <a:srgbClr val="F2F2D7"/>
                </a:highlight>
                <a:latin typeface="Chalkboard" panose="03050602040202020205" pitchFamily="66" charset="77"/>
              </a:rPr>
              <a:t>وَجَآءَتْ سَكْرَةُ الْحَقِّ ۖ </a:t>
            </a:r>
            <a:r>
              <a:rPr lang="ar-SA" sz="1800" dirty="0">
                <a:solidFill>
                  <a:schemeClr val="accent4">
                    <a:lumMod val="75000"/>
                  </a:schemeClr>
                </a:solidFill>
                <a:effectLst/>
                <a:highlight>
                  <a:srgbClr val="F2F2D7"/>
                </a:highlight>
                <a:latin typeface="Chalkboard" panose="03050602040202020205" pitchFamily="66" charset="77"/>
              </a:rPr>
              <a:t>بالموت</a:t>
            </a:r>
            <a:endParaRPr lang="en-AU" sz="1800" dirty="0">
              <a:solidFill>
                <a:srgbClr val="46EBCD"/>
              </a:solidFill>
              <a:effectLst/>
              <a:highlight>
                <a:srgbClr val="F2F2D7"/>
              </a:highlight>
              <a:latin typeface="Chalkboard" panose="03050602040202020205" pitchFamily="66" charset="77"/>
            </a:endParaRPr>
          </a:p>
          <a:p>
            <a:pPr marL="0" indent="0">
              <a:buNone/>
            </a:pPr>
            <a:endParaRPr lang="en-AU" sz="1800" dirty="0">
              <a:solidFill>
                <a:schemeClr val="accent4">
                  <a:lumMod val="75000"/>
                </a:schemeClr>
              </a:solidFill>
              <a:effectLst/>
              <a:latin typeface="Chalkboard" panose="03050602040202020205" pitchFamily="66" charset="77"/>
            </a:endParaRPr>
          </a:p>
          <a:p>
            <a:pPr marL="0" indent="0">
              <a:buNone/>
            </a:pPr>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FE338121-EA95-0B87-DD7E-B80F52E60F49}"/>
              </a:ext>
            </a:extLst>
          </p:cNvPr>
          <p:cNvSpPr>
            <a:spLocks noGrp="1"/>
          </p:cNvSpPr>
          <p:nvPr>
            <p:ph type="sldNum" sz="quarter" idx="12"/>
          </p:nvPr>
        </p:nvSpPr>
        <p:spPr/>
        <p:txBody>
          <a:bodyPr/>
          <a:lstStyle/>
          <a:p>
            <a:fld id="{C8784B88-F3D9-6A4F-9660-1A0A1E561ED7}" type="slidenum">
              <a:rPr lang="en-US" smtClean="0"/>
              <a:t>155</a:t>
            </a:fld>
            <a:endParaRPr lang="en-US"/>
          </a:p>
        </p:txBody>
      </p:sp>
      <p:sp>
        <p:nvSpPr>
          <p:cNvPr id="7" name="Title 1">
            <a:extLst>
              <a:ext uri="{FF2B5EF4-FFF2-40B4-BE49-F238E27FC236}">
                <a16:creationId xmlns:a16="http://schemas.microsoft.com/office/drawing/2014/main" xmlns="" id="{48ADEA2F-A620-EB52-9AD4-1D76834B6CC9}"/>
              </a:ext>
            </a:extLst>
          </p:cNvPr>
          <p:cNvSpPr>
            <a:spLocks noGrp="1"/>
          </p:cNvSpPr>
          <p:nvPr>
            <p:ph type="title"/>
          </p:nvPr>
        </p:nvSpPr>
        <p:spPr>
          <a:xfrm>
            <a:off x="325464" y="507433"/>
            <a:ext cx="9493135" cy="1048642"/>
          </a:xfrm>
          <a:solidFill>
            <a:schemeClr val="accent3">
              <a:lumMod val="75000"/>
            </a:schemeClr>
          </a:solidFill>
          <a:ln>
            <a:solidFill>
              <a:srgbClr val="46EBCD"/>
            </a:solidFill>
          </a:ln>
        </p:spPr>
        <p:txBody>
          <a:bodyPr>
            <a:noAutofit/>
          </a:bodyPr>
          <a:lstStyle/>
          <a:p>
            <a:pPr algn="ctr"/>
            <a:r>
              <a:rPr lang="en-AU" sz="2800" b="0" dirty="0">
                <a:solidFill>
                  <a:srgbClr val="46EBCD"/>
                </a:solidFill>
                <a:effectLst/>
                <a:latin typeface="Chalkboard" panose="03050602040202020205" pitchFamily="66" charset="77"/>
                <a:cs typeface="Andalus" panose="02020603050405020304" pitchFamily="18" charset="-78"/>
              </a:rPr>
              <a:t/>
            </a:r>
            <a:br>
              <a:rPr lang="en-AU" sz="2800" b="0" dirty="0">
                <a:solidFill>
                  <a:srgbClr val="46EBCD"/>
                </a:solidFill>
                <a:effectLst/>
                <a:latin typeface="Chalkboard" panose="03050602040202020205" pitchFamily="66" charset="77"/>
                <a:cs typeface="Andalus" panose="02020603050405020304" pitchFamily="18" charset="-78"/>
              </a:rPr>
            </a:br>
            <a:r>
              <a:rPr lang="en-AU" sz="2800" b="0" dirty="0">
                <a:solidFill>
                  <a:srgbClr val="46EBCD"/>
                </a:solidFill>
                <a:latin typeface="Chalkboard" panose="03050602040202020205" pitchFamily="66" charset="77"/>
                <a:cs typeface="Andalus" panose="02020603050405020304" pitchFamily="18" charset="-78"/>
              </a:rPr>
              <a:t>D</a:t>
            </a:r>
            <a:r>
              <a:rPr lang="en-AU" sz="2800" b="0" dirty="0">
                <a:solidFill>
                  <a:srgbClr val="46EBCD"/>
                </a:solidFill>
                <a:effectLst/>
                <a:latin typeface="Chalkboard" panose="03050602040202020205" pitchFamily="66" charset="77"/>
                <a:cs typeface="Andalus" panose="02020603050405020304" pitchFamily="18" charset="-78"/>
              </a:rPr>
              <a:t>ifferent interpretation of the seven forms</a:t>
            </a:r>
            <a:r>
              <a:rPr lang="en-AU" sz="2800" dirty="0">
                <a:solidFill>
                  <a:srgbClr val="46EBCD"/>
                </a:solidFill>
                <a:latin typeface="Chalkboard" panose="03050602040202020205" pitchFamily="66" charset="77"/>
              </a:rPr>
              <a:t/>
            </a:r>
            <a:br>
              <a:rPr lang="en-AU" sz="2800" dirty="0">
                <a:solidFill>
                  <a:srgbClr val="46EBCD"/>
                </a:solidFill>
                <a:latin typeface="Chalkboard" panose="03050602040202020205" pitchFamily="66" charset="77"/>
              </a:rPr>
            </a:br>
            <a:endParaRPr lang="en-US" sz="2800" dirty="0">
              <a:solidFill>
                <a:srgbClr val="46EBCD"/>
              </a:solidFill>
              <a:latin typeface="Chalkboard" panose="03050602040202020205" pitchFamily="66" charset="77"/>
            </a:endParaRPr>
          </a:p>
        </p:txBody>
      </p:sp>
    </p:spTree>
    <p:extLst>
      <p:ext uri="{BB962C8B-B14F-4D97-AF65-F5344CB8AC3E}">
        <p14:creationId xmlns:p14="http://schemas.microsoft.com/office/powerpoint/2010/main" val="329510654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E79DE19-0C03-07CE-146F-6D0A9421748E}"/>
              </a:ext>
            </a:extLst>
          </p:cNvPr>
          <p:cNvSpPr>
            <a:spLocks noGrp="1"/>
          </p:cNvSpPr>
          <p:nvPr>
            <p:ph idx="1"/>
          </p:nvPr>
        </p:nvSpPr>
        <p:spPr>
          <a:xfrm>
            <a:off x="245441" y="1549073"/>
            <a:ext cx="11701117" cy="4755223"/>
          </a:xfrm>
          <a:solidFill>
            <a:schemeClr val="bg2">
              <a:lumMod val="25000"/>
            </a:schemeClr>
          </a:solidFill>
          <a:ln>
            <a:solidFill>
              <a:srgbClr val="C00000"/>
            </a:solidFill>
          </a:ln>
        </p:spPr>
        <p:txBody>
          <a:bodyPr>
            <a:noAutofit/>
          </a:bodyPr>
          <a:lstStyle/>
          <a:p>
            <a:pPr marL="0" indent="0">
              <a:buNone/>
            </a:pPr>
            <a:r>
              <a:rPr lang="en-AU" sz="1800" dirty="0">
                <a:solidFill>
                  <a:srgbClr val="46EBCD"/>
                </a:solidFill>
                <a:latin typeface="Chalkboard" panose="03050602040202020205" pitchFamily="66" charset="77"/>
              </a:rPr>
              <a:t>6. </a:t>
            </a:r>
            <a:r>
              <a:rPr lang="en-AU" sz="1800" dirty="0">
                <a:solidFill>
                  <a:srgbClr val="46EBCD"/>
                </a:solidFill>
                <a:effectLst/>
                <a:latin typeface="Chalkboard" panose="03050602040202020205" pitchFamily="66" charset="77"/>
              </a:rPr>
              <a:t>variations due to the addition or subtraction of letters or words; </a:t>
            </a:r>
          </a:p>
          <a:p>
            <a:pPr marL="0" indent="0">
              <a:buNone/>
            </a:pPr>
            <a:r>
              <a:rPr lang="en-AU" sz="1800" dirty="0">
                <a:solidFill>
                  <a:srgbClr val="46EBCD"/>
                </a:solidFill>
                <a:effectLst/>
                <a:latin typeface="Chalkboard" panose="03050602040202020205" pitchFamily="66" charset="77"/>
              </a:rPr>
              <a:t>for example, </a:t>
            </a:r>
          </a:p>
          <a:p>
            <a:pPr>
              <a:buFont typeface="Wingdings" pitchFamily="2" charset="2"/>
              <a:buChar char="Ø"/>
            </a:pPr>
            <a:r>
              <a:rPr lang="en-AU" sz="1800" dirty="0">
                <a:solidFill>
                  <a:srgbClr val="46EBCD"/>
                </a:solidFill>
                <a:effectLst/>
                <a:latin typeface="Chalkboard" panose="03050602040202020205" pitchFamily="66" charset="77"/>
              </a:rPr>
              <a:t>S</a:t>
            </a:r>
            <a:r>
              <a:rPr lang="en-AU" sz="1800" dirty="0">
                <a:solidFill>
                  <a:srgbClr val="46EBCD"/>
                </a:solidFill>
                <a:latin typeface="Chalkboard" panose="03050602040202020205" pitchFamily="66" charset="77"/>
              </a:rPr>
              <a:t>u</a:t>
            </a:r>
            <a:r>
              <a:rPr lang="en-AU" sz="1800" dirty="0">
                <a:solidFill>
                  <a:srgbClr val="46EBCD"/>
                </a:solidFill>
                <a:effectLst/>
                <a:latin typeface="Chalkboard" panose="03050602040202020205" pitchFamily="66" charset="77"/>
              </a:rPr>
              <a:t>rah al-</a:t>
            </a:r>
            <a:r>
              <a:rPr lang="en-AU" sz="1800" dirty="0" err="1">
                <a:solidFill>
                  <a:srgbClr val="46EBCD"/>
                </a:solidFill>
                <a:effectLst/>
                <a:latin typeface="Chalkboard" panose="03050602040202020205" pitchFamily="66" charset="77"/>
              </a:rPr>
              <a:t>Layl</a:t>
            </a:r>
            <a:r>
              <a:rPr lang="en-AU" sz="1800" dirty="0">
                <a:solidFill>
                  <a:srgbClr val="46EBCD"/>
                </a:solidFill>
                <a:effectLst/>
                <a:latin typeface="Chalkboard" panose="03050602040202020205" pitchFamily="66" charset="77"/>
              </a:rPr>
              <a:t>: “By the night when it veils, and the day when it shines in brightness, and Him Who created the male and female...”( 92:1-3) </a:t>
            </a:r>
            <a:r>
              <a:rPr lang="ar" sz="1800" dirty="0">
                <a:solidFill>
                  <a:schemeClr val="accent4">
                    <a:lumMod val="75000"/>
                  </a:schemeClr>
                </a:solidFill>
                <a:highlight>
                  <a:srgbClr val="F2F2D7"/>
                </a:highlight>
                <a:latin typeface="Chalkboard" panose="03050602040202020205" pitchFamily="66" charset="77"/>
              </a:rPr>
              <a:t>وَٱلَّيْلِ إِذَا يَغْشَىٰ وَٱلنَّهَارِ إِذَا تَجَلَّىٰ وَمَا خَلَقَ ٱلذَّكَرَ وَٱلْأُنثَىٰٓ(الليل:1-3)</a:t>
            </a:r>
            <a:endParaRPr lang="en-AU" sz="1800" dirty="0">
              <a:solidFill>
                <a:schemeClr val="accent4">
                  <a:lumMod val="75000"/>
                </a:schemeClr>
              </a:solidFill>
              <a:highlight>
                <a:srgbClr val="F2F2D7"/>
              </a:highlight>
              <a:latin typeface="Chalkboard" panose="03050602040202020205" pitchFamily="66" charset="77"/>
            </a:endParaRPr>
          </a:p>
          <a:p>
            <a:pPr>
              <a:buFont typeface="Wingdings" pitchFamily="2" charset="2"/>
              <a:buChar char="Ø"/>
            </a:pPr>
            <a:r>
              <a:rPr lang="en-AU" sz="1800" dirty="0">
                <a:solidFill>
                  <a:srgbClr val="46EBCD"/>
                </a:solidFill>
                <a:effectLst/>
                <a:latin typeface="Chalkboard" panose="03050602040202020205" pitchFamily="66" charset="77"/>
              </a:rPr>
              <a:t>The recitation of Ibn Mas‘ood and Abu ad-</a:t>
            </a:r>
            <a:r>
              <a:rPr lang="en-AU" sz="1800" dirty="0" err="1">
                <a:solidFill>
                  <a:srgbClr val="46EBCD"/>
                </a:solidFill>
                <a:effectLst/>
                <a:latin typeface="Chalkboard" panose="03050602040202020205" pitchFamily="66" charset="77"/>
              </a:rPr>
              <a:t>Darda</a:t>
            </a:r>
            <a:r>
              <a:rPr lang="en-AU" sz="1800" dirty="0">
                <a:solidFill>
                  <a:srgbClr val="46EBCD"/>
                </a:solidFill>
                <a:effectLst/>
                <a:latin typeface="Chalkboard" panose="03050602040202020205" pitchFamily="66" charset="77"/>
              </a:rPr>
              <a:t>’ omitted the first three words of verse 3, </a:t>
            </a:r>
            <a:r>
              <a:rPr lang="en-AU" sz="1800" dirty="0" err="1">
                <a:solidFill>
                  <a:srgbClr val="46EBCD"/>
                </a:solidFill>
                <a:effectLst/>
                <a:latin typeface="Chalkboard" panose="03050602040202020205" pitchFamily="66" charset="77"/>
              </a:rPr>
              <a:t>wa</a:t>
            </a:r>
            <a:r>
              <a:rPr lang="en-AU" sz="1800" dirty="0">
                <a:solidFill>
                  <a:srgbClr val="46EBCD"/>
                </a:solidFill>
                <a:effectLst/>
                <a:latin typeface="Chalkboard" panose="03050602040202020205" pitchFamily="66" charset="77"/>
              </a:rPr>
              <a:t> maa </a:t>
            </a:r>
            <a:r>
              <a:rPr lang="en-AU" sz="1800" dirty="0" err="1">
                <a:solidFill>
                  <a:srgbClr val="46EBCD"/>
                </a:solidFill>
                <a:effectLst/>
                <a:latin typeface="Chalkboard" panose="03050602040202020205" pitchFamily="66" charset="77"/>
              </a:rPr>
              <a:t>khalaqa</a:t>
            </a:r>
            <a:r>
              <a:rPr lang="en-AU" sz="1800" dirty="0">
                <a:solidFill>
                  <a:srgbClr val="46EBCD"/>
                </a:solidFill>
                <a:effectLst/>
                <a:latin typeface="Chalkboard" panose="03050602040202020205" pitchFamily="66" charset="77"/>
              </a:rPr>
              <a:t>, (and [by] Him Who created).</a:t>
            </a:r>
          </a:p>
          <a:p>
            <a:pPr>
              <a:buFont typeface="Wingdings" pitchFamily="2" charset="2"/>
              <a:buChar char="Ø"/>
            </a:pPr>
            <a:r>
              <a:rPr lang="en-AU" sz="1800" dirty="0">
                <a:solidFill>
                  <a:srgbClr val="46EBCD"/>
                </a:solidFill>
                <a:effectLst/>
                <a:latin typeface="Chalkboard" panose="03050602040202020205" pitchFamily="66" charset="77"/>
              </a:rPr>
              <a:t>variations due to the use of one synonym in place of another. This is what Ibn ‘Abdul Barr was referring to. An example of this is Ibn </a:t>
            </a:r>
            <a:r>
              <a:rPr lang="en-AU" sz="1800" dirty="0" err="1">
                <a:solidFill>
                  <a:srgbClr val="46EBCD"/>
                </a:solidFill>
                <a:effectLst/>
                <a:latin typeface="Chalkboard" panose="03050602040202020205" pitchFamily="66" charset="77"/>
              </a:rPr>
              <a:t>Mas‘ood’s</a:t>
            </a:r>
            <a:r>
              <a:rPr lang="en-AU" sz="1800" dirty="0">
                <a:solidFill>
                  <a:srgbClr val="46EBCD"/>
                </a:solidFill>
                <a:effectLst/>
                <a:latin typeface="Chalkboard" panose="03050602040202020205" pitchFamily="66" charset="77"/>
              </a:rPr>
              <a:t> recitation of verse 5 of Surah al-</a:t>
            </a:r>
            <a:r>
              <a:rPr lang="en-AU" sz="1800" dirty="0" err="1">
                <a:solidFill>
                  <a:srgbClr val="46EBCD"/>
                </a:solidFill>
                <a:effectLst/>
                <a:latin typeface="Chalkboard" panose="03050602040202020205" pitchFamily="66" charset="77"/>
              </a:rPr>
              <a:t>Qari‘ah</a:t>
            </a:r>
            <a:r>
              <a:rPr lang="en-AU" sz="1800" dirty="0">
                <a:solidFill>
                  <a:srgbClr val="46EBCD"/>
                </a:solidFill>
                <a:effectLst/>
                <a:latin typeface="Chalkboard" panose="03050602040202020205" pitchFamily="66" charset="77"/>
              </a:rPr>
              <a:t> , instead of </a:t>
            </a:r>
            <a:r>
              <a:rPr lang="ar-SA" sz="1800" dirty="0">
                <a:solidFill>
                  <a:schemeClr val="accent4">
                    <a:lumMod val="75000"/>
                  </a:schemeClr>
                </a:solidFill>
                <a:effectLst/>
                <a:highlight>
                  <a:srgbClr val="F2F2D7"/>
                </a:highlight>
                <a:latin typeface="Chalkboard" panose="03050602040202020205" pitchFamily="66" charset="77"/>
              </a:rPr>
              <a:t>كالعهن المنفوش</a:t>
            </a:r>
            <a:r>
              <a:rPr lang="en-AU" sz="1800" dirty="0">
                <a:solidFill>
                  <a:schemeClr val="accent4">
                    <a:lumMod val="75000"/>
                  </a:schemeClr>
                </a:solidFill>
                <a:latin typeface="Chalkboard" panose="03050602040202020205" pitchFamily="66" charset="77"/>
              </a:rPr>
              <a:t>.       </a:t>
            </a:r>
            <a:r>
              <a:rPr lang="en-AU" sz="1800" dirty="0">
                <a:solidFill>
                  <a:srgbClr val="46EBCD"/>
                </a:solidFill>
                <a:effectLst/>
                <a:latin typeface="Chalkboard" panose="03050602040202020205" pitchFamily="66" charset="77"/>
              </a:rPr>
              <a:t>Both phrases mean ‘like carded wool </a:t>
            </a:r>
            <a:r>
              <a:rPr lang="ar-SA" sz="1800" dirty="0">
                <a:solidFill>
                  <a:schemeClr val="accent4">
                    <a:lumMod val="75000"/>
                  </a:schemeClr>
                </a:solidFill>
                <a:effectLst/>
                <a:highlight>
                  <a:srgbClr val="F2F2D7"/>
                </a:highlight>
                <a:latin typeface="Chalkboard" panose="03050602040202020205" pitchFamily="66" charset="77"/>
              </a:rPr>
              <a:t>كالصوف المنفوش.</a:t>
            </a:r>
            <a:endParaRPr lang="en-AU" sz="1800" dirty="0">
              <a:solidFill>
                <a:schemeClr val="accent4">
                  <a:lumMod val="75000"/>
                </a:schemeClr>
              </a:solidFill>
              <a:highlight>
                <a:srgbClr val="F2F2D7"/>
              </a:highlight>
              <a:latin typeface="Chalkboard" panose="03050602040202020205" pitchFamily="66" charset="77"/>
            </a:endParaRPr>
          </a:p>
          <a:p>
            <a:pPr marL="0" indent="0">
              <a:buNone/>
            </a:pPr>
            <a:endParaRPr lang="en-AU" sz="1800" dirty="0">
              <a:solidFill>
                <a:srgbClr val="46EBCD"/>
              </a:solidFill>
              <a:latin typeface="Chalkboard" panose="03050602040202020205" pitchFamily="66" charset="77"/>
            </a:endParaRPr>
          </a:p>
          <a:p>
            <a:endParaRPr lang="en-AU" sz="1800" dirty="0">
              <a:solidFill>
                <a:srgbClr val="46EBCD"/>
              </a:solidFill>
              <a:latin typeface="Chalkboard" panose="03050602040202020205" pitchFamily="66" charset="77"/>
            </a:endParaRPr>
          </a:p>
          <a:p>
            <a:endParaRPr lang="en-US" sz="1800" dirty="0">
              <a:solidFill>
                <a:srgbClr val="46EBCD"/>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FAC41D5-19E4-B5D7-16E4-7F3E58DF1B84}"/>
              </a:ext>
            </a:extLst>
          </p:cNvPr>
          <p:cNvSpPr>
            <a:spLocks noGrp="1"/>
          </p:cNvSpPr>
          <p:nvPr>
            <p:ph type="sldNum" sz="quarter" idx="12"/>
          </p:nvPr>
        </p:nvSpPr>
        <p:spPr/>
        <p:txBody>
          <a:bodyPr/>
          <a:lstStyle/>
          <a:p>
            <a:fld id="{C8784B88-F3D9-6A4F-9660-1A0A1E561ED7}" type="slidenum">
              <a:rPr lang="en-US" smtClean="0"/>
              <a:t>156</a:t>
            </a:fld>
            <a:endParaRPr lang="en-US"/>
          </a:p>
        </p:txBody>
      </p:sp>
      <p:sp>
        <p:nvSpPr>
          <p:cNvPr id="7" name="Title 1">
            <a:extLst>
              <a:ext uri="{FF2B5EF4-FFF2-40B4-BE49-F238E27FC236}">
                <a16:creationId xmlns:a16="http://schemas.microsoft.com/office/drawing/2014/main" xmlns="" id="{CDCE1467-39B4-4DE4-4DDD-080DFA37D75C}"/>
              </a:ext>
            </a:extLst>
          </p:cNvPr>
          <p:cNvSpPr>
            <a:spLocks noGrp="1"/>
          </p:cNvSpPr>
          <p:nvPr>
            <p:ph type="title"/>
          </p:nvPr>
        </p:nvSpPr>
        <p:spPr>
          <a:xfrm>
            <a:off x="365078" y="500431"/>
            <a:ext cx="9493135" cy="1048642"/>
          </a:xfrm>
          <a:solidFill>
            <a:schemeClr val="accent3">
              <a:lumMod val="75000"/>
            </a:schemeClr>
          </a:solidFill>
          <a:ln>
            <a:solidFill>
              <a:srgbClr val="46EBCD"/>
            </a:solidFill>
          </a:ln>
        </p:spPr>
        <p:txBody>
          <a:bodyPr>
            <a:noAutofit/>
          </a:bodyPr>
          <a:lstStyle/>
          <a:p>
            <a:pPr algn="ctr"/>
            <a:r>
              <a:rPr lang="en-AU" sz="2800" b="0" dirty="0">
                <a:solidFill>
                  <a:srgbClr val="46EBCD"/>
                </a:solidFill>
                <a:effectLst/>
                <a:latin typeface="Chalkboard" panose="03050602040202020205" pitchFamily="66" charset="77"/>
                <a:cs typeface="Andalus" panose="02020603050405020304" pitchFamily="18" charset="-78"/>
              </a:rPr>
              <a:t/>
            </a:r>
            <a:br>
              <a:rPr lang="en-AU" sz="2800" b="0" dirty="0">
                <a:solidFill>
                  <a:srgbClr val="46EBCD"/>
                </a:solidFill>
                <a:effectLst/>
                <a:latin typeface="Chalkboard" panose="03050602040202020205" pitchFamily="66" charset="77"/>
                <a:cs typeface="Andalus" panose="02020603050405020304" pitchFamily="18" charset="-78"/>
              </a:rPr>
            </a:br>
            <a:r>
              <a:rPr lang="en-AU" sz="2800" b="0" dirty="0">
                <a:solidFill>
                  <a:srgbClr val="46EBCD"/>
                </a:solidFill>
                <a:latin typeface="Chalkboard" panose="03050602040202020205" pitchFamily="66" charset="77"/>
                <a:cs typeface="Andalus" panose="02020603050405020304" pitchFamily="18" charset="-78"/>
              </a:rPr>
              <a:t>D</a:t>
            </a:r>
            <a:r>
              <a:rPr lang="en-AU" sz="2800" b="0" dirty="0">
                <a:solidFill>
                  <a:srgbClr val="46EBCD"/>
                </a:solidFill>
                <a:effectLst/>
                <a:latin typeface="Chalkboard" panose="03050602040202020205" pitchFamily="66" charset="77"/>
                <a:cs typeface="Andalus" panose="02020603050405020304" pitchFamily="18" charset="-78"/>
              </a:rPr>
              <a:t>ifferent interpretation of the seven forms</a:t>
            </a:r>
            <a:r>
              <a:rPr lang="en-AU" sz="2800" dirty="0">
                <a:solidFill>
                  <a:srgbClr val="46EBCD"/>
                </a:solidFill>
                <a:latin typeface="Chalkboard" panose="03050602040202020205" pitchFamily="66" charset="77"/>
              </a:rPr>
              <a:t/>
            </a:r>
            <a:br>
              <a:rPr lang="en-AU" sz="2800" dirty="0">
                <a:solidFill>
                  <a:srgbClr val="46EBCD"/>
                </a:solidFill>
                <a:latin typeface="Chalkboard" panose="03050602040202020205" pitchFamily="66" charset="77"/>
              </a:rPr>
            </a:br>
            <a:endParaRPr lang="en-US" sz="2800" dirty="0">
              <a:solidFill>
                <a:srgbClr val="46EBCD"/>
              </a:solidFill>
              <a:latin typeface="Chalkboard" panose="03050602040202020205" pitchFamily="66" charset="77"/>
            </a:endParaRPr>
          </a:p>
        </p:txBody>
      </p:sp>
    </p:spTree>
    <p:extLst>
      <p:ext uri="{BB962C8B-B14F-4D97-AF65-F5344CB8AC3E}">
        <p14:creationId xmlns:p14="http://schemas.microsoft.com/office/powerpoint/2010/main" val="2978628412"/>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CE6155-FCD3-D951-53EA-85A7ECAA47F4}"/>
              </a:ext>
            </a:extLst>
          </p:cNvPr>
          <p:cNvSpPr>
            <a:spLocks noGrp="1"/>
          </p:cNvSpPr>
          <p:nvPr>
            <p:ph type="title"/>
          </p:nvPr>
        </p:nvSpPr>
        <p:spPr>
          <a:xfrm>
            <a:off x="2700944" y="234908"/>
            <a:ext cx="6790111" cy="641614"/>
          </a:xfrm>
          <a:noFill/>
          <a:ln>
            <a:solidFill>
              <a:srgbClr val="FF0000"/>
            </a:solidFill>
          </a:ln>
        </p:spPr>
        <p:txBody>
          <a:bodyPr anchor="t">
            <a:normAutofit/>
          </a:bodyPr>
          <a:lstStyle/>
          <a:p>
            <a:r>
              <a:rPr lang="en-AU" sz="3200" dirty="0">
                <a:solidFill>
                  <a:schemeClr val="accent1"/>
                </a:solidFill>
                <a:latin typeface="ACADEMY ENGRAVED LET PLAIN:1.0" panose="02000000000000000000" pitchFamily="2" charset="0"/>
              </a:rPr>
              <a:t>The Wisdom in the Various Ahruf</a:t>
            </a:r>
            <a:endParaRPr lang="en-US" sz="3200" dirty="0">
              <a:solidFill>
                <a:schemeClr val="accent1"/>
              </a:solidFill>
              <a:latin typeface="ACADEMY ENGRAVED LET PLAIN:1.0" panose="02000000000000000000" pitchFamily="2" charset="0"/>
            </a:endParaRPr>
          </a:p>
        </p:txBody>
      </p:sp>
      <p:pic>
        <p:nvPicPr>
          <p:cNvPr id="6" name="Picture 5" descr="Many question marks on black background">
            <a:extLst>
              <a:ext uri="{FF2B5EF4-FFF2-40B4-BE49-F238E27FC236}">
                <a16:creationId xmlns:a16="http://schemas.microsoft.com/office/drawing/2014/main" xmlns="" id="{957196FE-AA47-2F5B-9099-8AD6D322B035}"/>
              </a:ext>
            </a:extLst>
          </p:cNvPr>
          <p:cNvPicPr>
            <a:picLocks noChangeAspect="1"/>
          </p:cNvPicPr>
          <p:nvPr/>
        </p:nvPicPr>
        <p:blipFill rotWithShape="1">
          <a:blip r:embed="rId2"/>
          <a:srcRect l="54181" r="2" b="2"/>
          <a:stretch/>
        </p:blipFill>
        <p:spPr>
          <a:xfrm>
            <a:off x="201478" y="36123"/>
            <a:ext cx="2402237" cy="6356334"/>
          </a:xfrm>
          <a:prstGeom prst="rect">
            <a:avLst/>
          </a:prstGeom>
          <a:ln>
            <a:solidFill>
              <a:srgbClr val="FF0000"/>
            </a:solidFill>
          </a:ln>
        </p:spPr>
      </p:pic>
      <p:sp>
        <p:nvSpPr>
          <p:cNvPr id="3" name="Content Placeholder 2">
            <a:extLst>
              <a:ext uri="{FF2B5EF4-FFF2-40B4-BE49-F238E27FC236}">
                <a16:creationId xmlns:a16="http://schemas.microsoft.com/office/drawing/2014/main" xmlns="" id="{7A667F31-31F1-17F1-E593-6A0AB70C38CF}"/>
              </a:ext>
            </a:extLst>
          </p:cNvPr>
          <p:cNvSpPr>
            <a:spLocks noGrp="1"/>
          </p:cNvSpPr>
          <p:nvPr>
            <p:ph idx="1"/>
          </p:nvPr>
        </p:nvSpPr>
        <p:spPr>
          <a:xfrm>
            <a:off x="2603715" y="879697"/>
            <a:ext cx="9588285" cy="5942179"/>
          </a:xfrm>
          <a:ln>
            <a:solidFill>
              <a:srgbClr val="FF0000"/>
            </a:solidFill>
          </a:ln>
        </p:spPr>
        <p:txBody>
          <a:bodyPr>
            <a:noAutofit/>
          </a:bodyPr>
          <a:lstStyle/>
          <a:p>
            <a:pPr marL="0" indent="0">
              <a:lnSpc>
                <a:spcPct val="140000"/>
              </a:lnSpc>
              <a:buNone/>
            </a:pPr>
            <a:r>
              <a:rPr lang="en-AU" sz="1800" b="1" dirty="0">
                <a:solidFill>
                  <a:srgbClr val="FF0000"/>
                </a:solidFill>
                <a:latin typeface="Chalkboard" panose="03050602040202020205" pitchFamily="66" charset="77"/>
              </a:rPr>
              <a:t>1)To facilitate the memorisation of the Quran</a:t>
            </a:r>
            <a:r>
              <a:rPr lang="en-AU" sz="1800" b="1" dirty="0">
                <a:latin typeface="Chalkboard" panose="03050602040202020205" pitchFamily="66" charset="77"/>
              </a:rPr>
              <a:t>.</a:t>
            </a:r>
          </a:p>
          <a:p>
            <a:pPr marL="0" indent="0">
              <a:buNone/>
            </a:pPr>
            <a:r>
              <a:rPr lang="en-AU" sz="1800" dirty="0">
                <a:latin typeface="Chalkboard" panose="03050602040202020205" pitchFamily="66" charset="77"/>
              </a:rPr>
              <a:t>“And We have sent no Messenger but with the language of his people </a:t>
            </a:r>
            <a:r>
              <a:rPr lang="en-AU" sz="1800" b="0" i="0" dirty="0">
                <a:solidFill>
                  <a:srgbClr val="272727"/>
                </a:solidFill>
                <a:effectLst/>
                <a:latin typeface="Chalkboard" panose="03050602040202020205" pitchFamily="66" charset="77"/>
              </a:rPr>
              <a:t>to clarify ˹the message˺ for them</a:t>
            </a:r>
            <a:r>
              <a:rPr lang="en-AU" sz="1600" b="0" i="0" dirty="0">
                <a:solidFill>
                  <a:srgbClr val="272727"/>
                </a:solidFill>
                <a:effectLst/>
                <a:latin typeface="Chalkboard" panose="03050602040202020205" pitchFamily="66" charset="77"/>
              </a:rPr>
              <a:t>”. (</a:t>
            </a:r>
            <a:r>
              <a:rPr lang="en-AU" sz="1600" dirty="0">
                <a:latin typeface="Chalkboard" panose="03050602040202020205" pitchFamily="66" charset="77"/>
              </a:rPr>
              <a:t> Ibrahim, 14:4</a:t>
            </a:r>
            <a:r>
              <a:rPr lang="en-AU" sz="1800" dirty="0">
                <a:solidFill>
                  <a:schemeClr val="accent1">
                    <a:lumMod val="75000"/>
                  </a:schemeClr>
                </a:solidFill>
                <a:latin typeface="Chalkboard" panose="03050602040202020205" pitchFamily="66" charset="77"/>
              </a:rPr>
              <a:t>)</a:t>
            </a:r>
            <a:r>
              <a:rPr lang="ar" sz="1800" b="1" dirty="0">
                <a:solidFill>
                  <a:schemeClr val="accent1">
                    <a:lumMod val="75000"/>
                  </a:schemeClr>
                </a:solidFill>
                <a:latin typeface="Chalkboard" panose="03050602040202020205" pitchFamily="66" charset="77"/>
              </a:rPr>
              <a:t> وَمَآ أَرْسَلْنَا مِن رَّسُولٍ إِلَّا بِلِسَانِ قَوْمِهِۦ لِيُبَيِّنَ لَهُمْ </a:t>
            </a:r>
            <a:endParaRPr lang="en-AU" sz="1800" b="1" dirty="0">
              <a:solidFill>
                <a:schemeClr val="accent1">
                  <a:lumMod val="75000"/>
                </a:schemeClr>
              </a:solidFill>
              <a:latin typeface="Chalkboard" panose="03050602040202020205" pitchFamily="66" charset="77"/>
            </a:endParaRPr>
          </a:p>
          <a:p>
            <a:pPr marL="0" indent="0">
              <a:lnSpc>
                <a:spcPct val="140000"/>
              </a:lnSpc>
              <a:buNone/>
            </a:pPr>
            <a:r>
              <a:rPr lang="en-AU" sz="1800" b="1" dirty="0">
                <a:solidFill>
                  <a:srgbClr val="FF0000"/>
                </a:solidFill>
                <a:latin typeface="Chalkboard" panose="03050602040202020205" pitchFamily="66" charset="77"/>
              </a:rPr>
              <a:t>2)To prove the miraculous nature of the Quran</a:t>
            </a:r>
            <a:r>
              <a:rPr lang="en-AU" sz="1800" b="1" dirty="0">
                <a:latin typeface="Chalkboard" panose="03050602040202020205" pitchFamily="66" charset="77"/>
              </a:rPr>
              <a:t>. With all these differences, meanings of the </a:t>
            </a:r>
            <a:r>
              <a:rPr lang="en-AU" sz="1800" b="1" dirty="0" err="1">
                <a:latin typeface="Chalkboard" panose="03050602040202020205" pitchFamily="66" charset="77"/>
              </a:rPr>
              <a:t>ahruf</a:t>
            </a:r>
            <a:r>
              <a:rPr lang="en-AU" sz="1800" b="1" dirty="0">
                <a:latin typeface="Chalkboard" panose="03050602040202020205" pitchFamily="66" charset="77"/>
              </a:rPr>
              <a:t> did not contradict one another, but rather were complementary. </a:t>
            </a:r>
          </a:p>
          <a:p>
            <a:pPr marL="0" indent="0">
              <a:lnSpc>
                <a:spcPct val="140000"/>
              </a:lnSpc>
              <a:buNone/>
            </a:pPr>
            <a:r>
              <a:rPr lang="en-AU" sz="1800" b="1" dirty="0">
                <a:solidFill>
                  <a:srgbClr val="FF0000"/>
                </a:solidFill>
                <a:latin typeface="Chalkboard" panose="03050602040202020205" pitchFamily="66" charset="77"/>
              </a:rPr>
              <a:t>3) To prove the truthfulness of the Prophet Muhammad </a:t>
            </a:r>
            <a:r>
              <a:rPr lang="en-AU" sz="1800" b="1" dirty="0">
                <a:latin typeface="Chalkboard" panose="03050602040202020205" pitchFamily="66" charset="77"/>
              </a:rPr>
              <a:t>(</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b="1" dirty="0">
                <a:latin typeface="Chalkboard" panose="03050602040202020205" pitchFamily="66" charset="77"/>
              </a:rPr>
              <a:t>), for even though he (</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b="1" dirty="0">
                <a:latin typeface="Chalkboard" panose="03050602040202020205" pitchFamily="66" charset="77"/>
              </a:rPr>
              <a:t>) was illiterate, the revelation of the Quran occurred in different tribal dialects and different words, all of which consisted of the most fluent and eloquent speech of his time.</a:t>
            </a:r>
          </a:p>
          <a:p>
            <a:pPr marL="0" indent="0">
              <a:lnSpc>
                <a:spcPct val="140000"/>
              </a:lnSpc>
              <a:buNone/>
            </a:pPr>
            <a:r>
              <a:rPr lang="en-AU" sz="1800" b="1" dirty="0">
                <a:solidFill>
                  <a:srgbClr val="FF0000"/>
                </a:solidFill>
                <a:latin typeface="Chalkboard" panose="03050602040202020205" pitchFamily="66" charset="77"/>
              </a:rPr>
              <a:t>4) To honour the ummah of the Prophet </a:t>
            </a:r>
            <a:r>
              <a:rPr lang="en-AU" sz="1800" b="1" dirty="0">
                <a:latin typeface="Chalkboard" panose="03050602040202020205" pitchFamily="66" charset="77"/>
              </a:rPr>
              <a:t>(</a:t>
            </a:r>
            <a:r>
              <a:rPr lang="ar" sz="1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800" b="1" dirty="0">
                <a:latin typeface="Chalkboard" panose="03050602040202020205" pitchFamily="66" charset="77"/>
              </a:rPr>
              <a:t>) and show its superiority overall other nations. No nation had been given its book in such a manner. </a:t>
            </a:r>
          </a:p>
          <a:p>
            <a:pPr marL="0" indent="0">
              <a:lnSpc>
                <a:spcPct val="140000"/>
              </a:lnSpc>
              <a:buNone/>
            </a:pPr>
            <a:r>
              <a:rPr lang="en-AU" sz="1800" b="1" dirty="0">
                <a:solidFill>
                  <a:srgbClr val="FF0000"/>
                </a:solidFill>
                <a:latin typeface="Chalkboard" panose="03050602040202020205" pitchFamily="66" charset="77"/>
              </a:rPr>
              <a:t>5) Through varying </a:t>
            </a:r>
            <a:r>
              <a:rPr lang="en-AU" sz="1800" b="1" dirty="0" err="1">
                <a:solidFill>
                  <a:srgbClr val="FF0000"/>
                </a:solidFill>
                <a:latin typeface="Chalkboard" panose="03050602040202020205" pitchFamily="66" charset="77"/>
              </a:rPr>
              <a:t>ahruf</a:t>
            </a:r>
            <a:r>
              <a:rPr lang="en-AU" sz="1800" b="1" dirty="0">
                <a:solidFill>
                  <a:srgbClr val="FF0000"/>
                </a:solidFill>
                <a:latin typeface="Chalkboard" panose="03050602040202020205" pitchFamily="66" charset="77"/>
              </a:rPr>
              <a:t>, it facilitate the process of preservation.</a:t>
            </a:r>
            <a:endParaRPr lang="en-US" sz="1800" b="1" dirty="0">
              <a:solidFill>
                <a:srgbClr val="FF000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9C3F0975-5030-C82C-88E0-5A00DB54B10D}"/>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157</a:t>
            </a:fld>
            <a:endParaRPr lang="en-US">
              <a:solidFill>
                <a:schemeClr val="tx1">
                  <a:lumMod val="50000"/>
                  <a:lumOff val="50000"/>
                </a:schemeClr>
              </a:solidFill>
            </a:endParaRPr>
          </a:p>
        </p:txBody>
      </p:sp>
      <p:pic>
        <p:nvPicPr>
          <p:cNvPr id="5" name="Picture 4" descr="Many question marks on black background">
            <a:extLst>
              <a:ext uri="{FF2B5EF4-FFF2-40B4-BE49-F238E27FC236}">
                <a16:creationId xmlns:a16="http://schemas.microsoft.com/office/drawing/2014/main" xmlns="" id="{00E031E3-326E-CAA1-D7E9-2E10F3F44639}"/>
              </a:ext>
            </a:extLst>
          </p:cNvPr>
          <p:cNvPicPr>
            <a:picLocks noChangeAspect="1"/>
          </p:cNvPicPr>
          <p:nvPr/>
        </p:nvPicPr>
        <p:blipFill rotWithShape="1">
          <a:blip r:embed="rId2"/>
          <a:srcRect l="54181" r="2" b="2"/>
          <a:stretch/>
        </p:blipFill>
        <p:spPr>
          <a:xfrm>
            <a:off x="838200" y="36123"/>
            <a:ext cx="1537745" cy="6356334"/>
          </a:xfrm>
          <a:prstGeom prst="rect">
            <a:avLst/>
          </a:prstGeom>
          <a:ln>
            <a:solidFill>
              <a:srgbClr val="FF0000"/>
            </a:solidFill>
          </a:ln>
        </p:spPr>
      </p:pic>
    </p:spTree>
    <p:extLst>
      <p:ext uri="{BB962C8B-B14F-4D97-AF65-F5344CB8AC3E}">
        <p14:creationId xmlns:p14="http://schemas.microsoft.com/office/powerpoint/2010/main" val="2331252535"/>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17FEE5-76B4-0664-CE44-E5F8F59D994D}"/>
              </a:ext>
            </a:extLst>
          </p:cNvPr>
          <p:cNvSpPr>
            <a:spLocks noGrp="1"/>
          </p:cNvSpPr>
          <p:nvPr>
            <p:ph type="title"/>
          </p:nvPr>
        </p:nvSpPr>
        <p:spPr>
          <a:xfrm>
            <a:off x="2830286" y="598936"/>
            <a:ext cx="4305300" cy="875846"/>
          </a:xfrm>
          <a:ln>
            <a:solidFill>
              <a:srgbClr val="C00000"/>
            </a:solidFill>
          </a:ln>
        </p:spPr>
        <p:txBody>
          <a:bodyPr/>
          <a:lstStyle/>
          <a:p>
            <a:r>
              <a:rPr lang="en-US" dirty="0">
                <a:solidFill>
                  <a:srgbClr val="C00000"/>
                </a:solidFill>
              </a:rPr>
              <a:t>REFERENCES</a:t>
            </a:r>
            <a:endParaRPr lang="en-US" dirty="0"/>
          </a:p>
        </p:txBody>
      </p:sp>
      <p:sp>
        <p:nvSpPr>
          <p:cNvPr id="3" name="Content Placeholder 2">
            <a:extLst>
              <a:ext uri="{FF2B5EF4-FFF2-40B4-BE49-F238E27FC236}">
                <a16:creationId xmlns:a16="http://schemas.microsoft.com/office/drawing/2014/main" xmlns="" id="{7524CAD7-F839-F743-FFD7-ACE376B50B5A}"/>
              </a:ext>
            </a:extLst>
          </p:cNvPr>
          <p:cNvSpPr>
            <a:spLocks noGrp="1"/>
          </p:cNvSpPr>
          <p:nvPr>
            <p:ph idx="1"/>
          </p:nvPr>
        </p:nvSpPr>
        <p:spPr>
          <a:xfrm>
            <a:off x="1752600" y="1662339"/>
            <a:ext cx="7391400" cy="4351338"/>
          </a:xfrm>
          <a:ln>
            <a:solidFill>
              <a:srgbClr val="C00000"/>
            </a:solidFill>
          </a:ln>
        </p:spPr>
        <p:txBody>
          <a:bodyPr>
            <a:normAutofit/>
          </a:bodyPr>
          <a:lstStyle/>
          <a:p>
            <a:pPr marL="0" indent="0">
              <a:spcBef>
                <a:spcPts val="0"/>
              </a:spcBef>
              <a:buNone/>
            </a:pPr>
            <a:r>
              <a:rPr lang="en-AU" sz="2000" b="1" dirty="0">
                <a:solidFill>
                  <a:srgbClr val="C00000"/>
                </a:solidFill>
                <a:latin typeface="Andalus" panose="02020603050405020304" pitchFamily="18" charset="-78"/>
                <a:cs typeface="Andalus" panose="02020603050405020304" pitchFamily="18" charset="-78"/>
              </a:rPr>
              <a:t>Q</a:t>
            </a:r>
            <a:r>
              <a:rPr lang="en-AU" sz="2000" b="1" dirty="0">
                <a:solidFill>
                  <a:srgbClr val="C00000"/>
                </a:solidFill>
                <a:effectLst/>
                <a:latin typeface="Andalus" panose="02020603050405020304" pitchFamily="18" charset="-78"/>
                <a:cs typeface="Andalus" panose="02020603050405020304" pitchFamily="18" charset="-78"/>
              </a:rPr>
              <a:t>adhi, </a:t>
            </a:r>
            <a:r>
              <a:rPr lang="en-AU" sz="2000" b="1" i="1" dirty="0">
                <a:solidFill>
                  <a:srgbClr val="C00000"/>
                </a:solidFill>
                <a:effectLst/>
                <a:latin typeface="Andalus" panose="02020603050405020304" pitchFamily="18" charset="-78"/>
                <a:cs typeface="Andalus" panose="02020603050405020304" pitchFamily="18" charset="-78"/>
              </a:rPr>
              <a:t>an introduction to the sciences of the quran:</a:t>
            </a:r>
          </a:p>
          <a:p>
            <a:pPr marL="0" indent="0">
              <a:spcBef>
                <a:spcPts val="0"/>
              </a:spcBef>
            </a:pPr>
            <a:r>
              <a:rPr lang="en-AU" sz="2000" b="1" dirty="0">
                <a:latin typeface="Andalus" panose="02020603050405020304" pitchFamily="18" charset="-78"/>
                <a:cs typeface="Andalus" panose="02020603050405020304" pitchFamily="18" charset="-78"/>
              </a:rPr>
              <a:t>The </a:t>
            </a:r>
            <a:r>
              <a:rPr lang="en-AU" sz="2000" b="1" dirty="0">
                <a:effectLst/>
                <a:latin typeface="Andalus" panose="02020603050405020304" pitchFamily="18" charset="-78"/>
                <a:cs typeface="Andalus" panose="02020603050405020304" pitchFamily="18" charset="-78"/>
              </a:rPr>
              <a:t>beginning of the surahs</a:t>
            </a:r>
            <a:r>
              <a:rPr lang="en-AU" sz="2000" b="1" i="1" dirty="0">
                <a:latin typeface="Andalus" panose="02020603050405020304" pitchFamily="18" charset="-78"/>
                <a:cs typeface="Andalus" panose="02020603050405020304" pitchFamily="18" charset="-78"/>
              </a:rPr>
              <a:t>, 166-170</a:t>
            </a:r>
          </a:p>
          <a:p>
            <a:pPr marL="0" indent="0">
              <a:spcBef>
                <a:spcPts val="0"/>
              </a:spcBef>
            </a:pPr>
            <a:r>
              <a:rPr lang="en-AU" sz="2000" b="1" dirty="0">
                <a:latin typeface="Andalus" panose="02020603050405020304" pitchFamily="18" charset="-78"/>
                <a:cs typeface="Andalus" panose="02020603050405020304" pitchFamily="18" charset="-78"/>
              </a:rPr>
              <a:t>The verses of the Quran,</a:t>
            </a:r>
            <a:r>
              <a:rPr lang="en-AU" sz="2000" b="1" dirty="0">
                <a:effectLst/>
                <a:latin typeface="Andalus" panose="02020603050405020304" pitchFamily="18" charset="-78"/>
                <a:cs typeface="Andalus" panose="02020603050405020304" pitchFamily="18" charset="-78"/>
              </a:rPr>
              <a:t>151-158</a:t>
            </a:r>
          </a:p>
          <a:p>
            <a:pPr marL="0" indent="0">
              <a:spcBef>
                <a:spcPts val="0"/>
              </a:spcBef>
            </a:pPr>
            <a:r>
              <a:rPr lang="en-AU" sz="2000" b="1" dirty="0">
                <a:latin typeface="Andalus" panose="02020603050405020304" pitchFamily="18" charset="-78"/>
                <a:cs typeface="Andalus" panose="02020603050405020304" pitchFamily="18" charset="-78"/>
              </a:rPr>
              <a:t>A</a:t>
            </a:r>
            <a:r>
              <a:rPr lang="en-AU" sz="2000" b="1" dirty="0">
                <a:effectLst/>
                <a:latin typeface="Andalus" panose="02020603050405020304" pitchFamily="18" charset="-78"/>
                <a:cs typeface="Andalus" panose="02020603050405020304" pitchFamily="18" charset="-78"/>
              </a:rPr>
              <a:t>hruf, of the </a:t>
            </a:r>
            <a:r>
              <a:rPr lang="en-AU" sz="2000" b="1" dirty="0">
                <a:latin typeface="Andalus" panose="02020603050405020304" pitchFamily="18" charset="-78"/>
                <a:cs typeface="Andalus" panose="02020603050405020304" pitchFamily="18" charset="-78"/>
              </a:rPr>
              <a:t>Q</a:t>
            </a:r>
            <a:r>
              <a:rPr lang="en-AU" sz="2000" b="1" dirty="0">
                <a:effectLst/>
                <a:latin typeface="Andalus" panose="02020603050405020304" pitchFamily="18" charset="-78"/>
                <a:cs typeface="Andalus" panose="02020603050405020304" pitchFamily="18" charset="-78"/>
              </a:rPr>
              <a:t>ur’an, 172-182</a:t>
            </a:r>
          </a:p>
          <a:p>
            <a:pPr marL="0" indent="0">
              <a:buNone/>
            </a:pPr>
            <a:r>
              <a:rPr lang="en-AU" sz="2000" b="1" dirty="0" err="1">
                <a:solidFill>
                  <a:srgbClr val="C00000"/>
                </a:solidFill>
                <a:latin typeface="Andalus" panose="02020603050405020304" pitchFamily="18" charset="-78"/>
                <a:cs typeface="Andalus" panose="02020603050405020304" pitchFamily="18" charset="-78"/>
              </a:rPr>
              <a:t>Taqi</a:t>
            </a:r>
            <a:r>
              <a:rPr lang="en-AU" sz="2000" b="1" dirty="0">
                <a:solidFill>
                  <a:srgbClr val="C00000"/>
                </a:solidFill>
                <a:latin typeface="Andalus" panose="02020603050405020304" pitchFamily="18" charset="-78"/>
                <a:cs typeface="Andalus" panose="02020603050405020304" pitchFamily="18" charset="-78"/>
              </a:rPr>
              <a:t> Usmani, An Approach to the science of the Quran, </a:t>
            </a:r>
          </a:p>
          <a:p>
            <a:pPr marL="0" indent="0">
              <a:buNone/>
            </a:pPr>
            <a:r>
              <a:rPr lang="en-US" sz="2000" dirty="0">
                <a:latin typeface="Andalus" panose="02020603050405020304" pitchFamily="18" charset="-78"/>
                <a:cs typeface="Andalus" panose="02020603050405020304" pitchFamily="18" charset="-78"/>
              </a:rPr>
              <a:t>Doubts about preservation of the Quran, </a:t>
            </a:r>
            <a:r>
              <a:rPr lang="en-AU" sz="2000" b="1" dirty="0">
                <a:latin typeface="Andalus" panose="02020603050405020304" pitchFamily="18" charset="-78"/>
                <a:cs typeface="Andalus" panose="02020603050405020304" pitchFamily="18" charset="-78"/>
              </a:rPr>
              <a:t>Chapter 6, page 223—251.</a:t>
            </a:r>
          </a:p>
          <a:p>
            <a:pPr marL="0" indent="0">
              <a:buNone/>
            </a:pPr>
            <a:r>
              <a:rPr lang="en-AU" sz="2000" b="1" dirty="0">
                <a:latin typeface="Andalus" panose="02020603050405020304" pitchFamily="18" charset="-78"/>
                <a:cs typeface="Andalus" panose="02020603050405020304" pitchFamily="18" charset="-78"/>
              </a:rPr>
              <a:t>Dogan, </a:t>
            </a:r>
            <a:r>
              <a:rPr lang="en-AU" sz="2000" b="1" dirty="0" err="1">
                <a:latin typeface="Andalus" panose="02020603050405020304" pitchFamily="18" charset="-78"/>
                <a:cs typeface="Andalus" panose="02020603050405020304" pitchFamily="18" charset="-78"/>
              </a:rPr>
              <a:t>Usul</a:t>
            </a:r>
            <a:r>
              <a:rPr lang="en-AU" sz="2000" b="1" dirty="0">
                <a:latin typeface="Andalus" panose="02020603050405020304" pitchFamily="18" charset="-78"/>
                <a:cs typeface="Andalus" panose="02020603050405020304" pitchFamily="18" charset="-78"/>
              </a:rPr>
              <a:t> al Tafsir, page: 223- 238</a:t>
            </a:r>
            <a:endParaRPr lang="en-US" sz="2000" dirty="0">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3294A5BE-B67D-9887-2D99-992E9030EB22}"/>
              </a:ext>
            </a:extLst>
          </p:cNvPr>
          <p:cNvSpPr>
            <a:spLocks noGrp="1"/>
          </p:cNvSpPr>
          <p:nvPr>
            <p:ph type="sldNum" sz="quarter" idx="12"/>
          </p:nvPr>
        </p:nvSpPr>
        <p:spPr/>
        <p:txBody>
          <a:bodyPr/>
          <a:lstStyle/>
          <a:p>
            <a:fld id="{C8784B88-F3D9-6A4F-9660-1A0A1E561ED7}" type="slidenum">
              <a:rPr lang="en-US" smtClean="0"/>
              <a:t>158</a:t>
            </a:fld>
            <a:endParaRPr lang="en-US"/>
          </a:p>
        </p:txBody>
      </p:sp>
    </p:spTree>
    <p:extLst>
      <p:ext uri="{BB962C8B-B14F-4D97-AF65-F5344CB8AC3E}">
        <p14:creationId xmlns:p14="http://schemas.microsoft.com/office/powerpoint/2010/main" val="137340384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nvPr>
        </p:nvGraphicFramePr>
        <p:xfrm>
          <a:off x="368135" y="346364"/>
          <a:ext cx="11578442" cy="527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159</a:t>
            </a:fld>
            <a:endParaRPr lang="en-US"/>
          </a:p>
        </p:txBody>
      </p:sp>
    </p:spTree>
    <p:extLst>
      <p:ext uri="{BB962C8B-B14F-4D97-AF65-F5344CB8AC3E}">
        <p14:creationId xmlns:p14="http://schemas.microsoft.com/office/powerpoint/2010/main" val="9485222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 name="Title 46">
            <a:extLst>
              <a:ext uri="{FF2B5EF4-FFF2-40B4-BE49-F238E27FC236}">
                <a16:creationId xmlns:a16="http://schemas.microsoft.com/office/drawing/2014/main" xmlns="" id="{BF6E267C-D2BF-4034-69E3-870A78D8958D}"/>
              </a:ext>
            </a:extLst>
          </p:cNvPr>
          <p:cNvSpPr>
            <a:spLocks noGrp="1"/>
          </p:cNvSpPr>
          <p:nvPr>
            <p:ph type="title"/>
          </p:nvPr>
        </p:nvSpPr>
        <p:spPr>
          <a:xfrm>
            <a:off x="189187" y="81479"/>
            <a:ext cx="4482884" cy="1997765"/>
          </a:xfrm>
          <a:ln>
            <a:solidFill>
              <a:srgbClr val="37E4DC"/>
            </a:solidFill>
          </a:ln>
        </p:spPr>
        <p:txBody>
          <a:bodyPr vert="horz" lIns="91440" tIns="45720" rIns="91440" bIns="45720" rtlCol="0" anchor="b">
            <a:noAutofit/>
          </a:bodyPr>
          <a:lstStyle/>
          <a:p>
            <a:pPr algn="ctr" defTabSz="740664" rtl="1"/>
            <a:r>
              <a:rPr lang="en-US" sz="6000" b="1" kern="1200" dirty="0">
                <a:solidFill>
                  <a:schemeClr val="tx1"/>
                </a:solidFill>
                <a:latin typeface="APPLE CHANCERY" panose="03020702040506060504" pitchFamily="66" charset="-79"/>
                <a:cs typeface="APPLE CHANCERY" panose="03020702040506060504" pitchFamily="66" charset="-79"/>
              </a:rPr>
              <a:t>  </a:t>
            </a:r>
            <a:r>
              <a:rPr lang="en-US" sz="6000" b="1" kern="1200" dirty="0">
                <a:solidFill>
                  <a:schemeClr val="accent4">
                    <a:lumMod val="75000"/>
                  </a:schemeClr>
                </a:solidFill>
                <a:latin typeface="APPLE CHANCERY" panose="03020702040506060504" pitchFamily="66" charset="-79"/>
                <a:cs typeface="APPLE CHANCERY" panose="03020702040506060504" pitchFamily="66" charset="-79"/>
              </a:rPr>
              <a:t>The Arabic </a:t>
            </a:r>
            <a:br>
              <a:rPr lang="en-US" sz="6000" b="1" kern="1200" dirty="0">
                <a:solidFill>
                  <a:schemeClr val="accent4">
                    <a:lumMod val="75000"/>
                  </a:schemeClr>
                </a:solidFill>
                <a:latin typeface="APPLE CHANCERY" panose="03020702040506060504" pitchFamily="66" charset="-79"/>
                <a:cs typeface="APPLE CHANCERY" panose="03020702040506060504" pitchFamily="66" charset="-79"/>
              </a:rPr>
            </a:br>
            <a:r>
              <a:rPr lang="en-US" sz="6000" b="1" kern="1200" dirty="0">
                <a:solidFill>
                  <a:schemeClr val="accent4">
                    <a:lumMod val="75000"/>
                  </a:schemeClr>
                </a:solidFill>
                <a:latin typeface="APPLE CHANCERY" panose="03020702040506060504" pitchFamily="66" charset="-79"/>
                <a:cs typeface="APPLE CHANCERY" panose="03020702040506060504" pitchFamily="66" charset="-79"/>
              </a:rPr>
              <a:t>word Quran’</a:t>
            </a:r>
            <a:endParaRPr lang="en-US" sz="6000" kern="1200" dirty="0">
              <a:solidFill>
                <a:schemeClr val="accent4">
                  <a:lumMod val="75000"/>
                </a:schemeClr>
              </a:solidFill>
              <a:latin typeface="Apple Chancery" panose="03020702040506060504" pitchFamily="66" charset="-79"/>
              <a:cs typeface="Apple Chancery" panose="03020702040506060504" pitchFamily="66" charset="-79"/>
            </a:endParaRPr>
          </a:p>
        </p:txBody>
      </p:sp>
      <p:sp>
        <p:nvSpPr>
          <p:cNvPr id="37" name="TextBox 36">
            <a:extLst>
              <a:ext uri="{FF2B5EF4-FFF2-40B4-BE49-F238E27FC236}">
                <a16:creationId xmlns:a16="http://schemas.microsoft.com/office/drawing/2014/main" xmlns="" id="{6B719A0A-5FB7-2D0D-B68B-3C592489BC44}"/>
              </a:ext>
            </a:extLst>
          </p:cNvPr>
          <p:cNvSpPr txBox="1"/>
          <p:nvPr/>
        </p:nvSpPr>
        <p:spPr>
          <a:xfrm>
            <a:off x="570386" y="2448739"/>
            <a:ext cx="3021288" cy="3823908"/>
          </a:xfrm>
          <a:prstGeom prst="rect">
            <a:avLst/>
          </a:prstGeom>
          <a:solidFill>
            <a:schemeClr val="accent4">
              <a:lumMod val="20000"/>
              <a:lumOff val="80000"/>
            </a:schemeClr>
          </a:solidFill>
          <a:ln>
            <a:solidFill>
              <a:schemeClr val="tx1"/>
            </a:solidFill>
          </a:ln>
        </p:spPr>
        <p:txBody>
          <a:bodyPr vert="horz" lIns="91440" tIns="45720" rIns="91440" bIns="45720" rtlCol="0">
            <a:noAutofit/>
          </a:bodyPr>
          <a:lstStyle/>
          <a:p>
            <a:pPr defTabSz="740664">
              <a:lnSpc>
                <a:spcPct val="90000"/>
              </a:lnSpc>
              <a:spcBef>
                <a:spcPts val="810"/>
              </a:spcBef>
            </a:pPr>
            <a:r>
              <a:rPr lang="en-US" sz="2000" kern="1200" dirty="0">
                <a:solidFill>
                  <a:schemeClr val="tx1"/>
                </a:solidFill>
                <a:latin typeface="+mn-lt"/>
                <a:ea typeface="+mn-ea"/>
                <a:cs typeface="+mn-cs"/>
              </a:rPr>
              <a:t>2. </a:t>
            </a:r>
            <a:r>
              <a:rPr lang="en-US" sz="2000" b="1" kern="1200" dirty="0">
                <a:solidFill>
                  <a:schemeClr val="tx1"/>
                </a:solidFill>
                <a:highlight>
                  <a:srgbClr val="56AECA"/>
                </a:highlight>
                <a:latin typeface="ACADEMY ENGRAVED LET PLAIN:1.0" panose="02000000000000000000" pitchFamily="2" charset="0"/>
              </a:rPr>
              <a:t>Some scholars </a:t>
            </a:r>
            <a:r>
              <a:rPr lang="en-US" sz="2000" b="1" kern="1200" dirty="0">
                <a:solidFill>
                  <a:schemeClr val="tx1"/>
                </a:solidFill>
                <a:latin typeface="ACADEMY ENGRAVED LET PLAIN:1.0" panose="02000000000000000000" pitchFamily="2" charset="0"/>
              </a:rPr>
              <a:t>say its derived from a three-letter root  </a:t>
            </a:r>
            <a:r>
              <a:rPr lang="en-US" sz="2000" b="1" kern="1200" dirty="0" err="1">
                <a:solidFill>
                  <a:schemeClr val="tx1"/>
                </a:solidFill>
                <a:latin typeface="ACADEMY ENGRAVED LET PLAIN:1.0" panose="02000000000000000000" pitchFamily="2" charset="0"/>
              </a:rPr>
              <a:t>قرن</a:t>
            </a:r>
            <a:r>
              <a:rPr lang="en-US" sz="2000" b="1" kern="1200" dirty="0">
                <a:solidFill>
                  <a:schemeClr val="tx1"/>
                </a:solidFill>
                <a:latin typeface="ACADEMY ENGRAVED LET PLAIN:1.0" panose="02000000000000000000" pitchFamily="2" charset="0"/>
              </a:rPr>
              <a:t>   </a:t>
            </a:r>
            <a:r>
              <a:rPr lang="en-US" sz="2000" b="1" kern="1200" dirty="0" err="1">
                <a:solidFill>
                  <a:schemeClr val="tx1"/>
                </a:solidFill>
                <a:latin typeface="ACADEMY ENGRAVED LET PLAIN:1.0" panose="02000000000000000000" pitchFamily="2" charset="0"/>
              </a:rPr>
              <a:t>qarana</a:t>
            </a:r>
            <a:r>
              <a:rPr lang="en-US" sz="2000" b="1" kern="1200" dirty="0">
                <a:solidFill>
                  <a:schemeClr val="tx1"/>
                </a:solidFill>
                <a:latin typeface="ACADEMY ENGRAVED LET PLAIN:1.0" panose="02000000000000000000" pitchFamily="2" charset="0"/>
              </a:rPr>
              <a:t> </a:t>
            </a:r>
          </a:p>
          <a:p>
            <a:pPr defTabSz="740664">
              <a:lnSpc>
                <a:spcPct val="90000"/>
              </a:lnSpc>
              <a:spcBef>
                <a:spcPts val="810"/>
              </a:spcBef>
            </a:pPr>
            <a:r>
              <a:rPr lang="en-US" sz="2000" b="1" kern="1200" dirty="0">
                <a:solidFill>
                  <a:schemeClr val="tx1"/>
                </a:solidFill>
                <a:latin typeface="ACADEMY ENGRAVED LET PLAIN:1.0" panose="02000000000000000000" pitchFamily="2" charset="0"/>
              </a:rPr>
              <a:t> to combine, </a:t>
            </a:r>
          </a:p>
          <a:p>
            <a:pPr defTabSz="740664">
              <a:lnSpc>
                <a:spcPct val="90000"/>
              </a:lnSpc>
              <a:spcBef>
                <a:spcPts val="810"/>
              </a:spcBef>
            </a:pPr>
            <a:r>
              <a:rPr lang="en-US" sz="2000" b="1" kern="1200" dirty="0">
                <a:solidFill>
                  <a:schemeClr val="tx1"/>
                </a:solidFill>
                <a:latin typeface="ACADEMY ENGRAVED LET PLAIN:1.0" panose="02000000000000000000" pitchFamily="2" charset="0"/>
              </a:rPr>
              <a:t>to compiled together,</a:t>
            </a:r>
          </a:p>
          <a:p>
            <a:pPr defTabSz="740664">
              <a:lnSpc>
                <a:spcPct val="90000"/>
              </a:lnSpc>
              <a:spcBef>
                <a:spcPts val="810"/>
              </a:spcBef>
            </a:pPr>
            <a:r>
              <a:rPr lang="en-US" sz="2000" b="1" kern="1200" dirty="0">
                <a:solidFill>
                  <a:schemeClr val="tx1"/>
                </a:solidFill>
                <a:latin typeface="ACADEMY ENGRAVED LET PLAIN:1.0" panose="02000000000000000000" pitchFamily="2" charset="0"/>
              </a:rPr>
              <a:t> to put all of them one after the other. </a:t>
            </a:r>
          </a:p>
          <a:p>
            <a:pPr defTabSz="740664">
              <a:lnSpc>
                <a:spcPct val="90000"/>
              </a:lnSpc>
              <a:spcBef>
                <a:spcPts val="810"/>
              </a:spcBef>
            </a:pPr>
            <a:r>
              <a:rPr lang="en-US" sz="2000" b="1" kern="1200" dirty="0">
                <a:solidFill>
                  <a:schemeClr val="tx1"/>
                </a:solidFill>
                <a:latin typeface="ACADEMY ENGRAVED LET PLAIN:1.0" panose="02000000000000000000" pitchFamily="2" charset="0"/>
              </a:rPr>
              <a:t>So, </a:t>
            </a:r>
          </a:p>
          <a:p>
            <a:pPr defTabSz="740664">
              <a:lnSpc>
                <a:spcPct val="90000"/>
              </a:lnSpc>
              <a:spcBef>
                <a:spcPts val="810"/>
              </a:spcBef>
            </a:pPr>
            <a:r>
              <a:rPr lang="en-US" sz="2000" b="1" kern="1200" dirty="0">
                <a:solidFill>
                  <a:schemeClr val="tx1"/>
                </a:solidFill>
                <a:latin typeface="ACADEMY ENGRAVED LET PLAIN:1.0" panose="02000000000000000000" pitchFamily="2" charset="0"/>
              </a:rPr>
              <a:t>the Quran is compiled together or it’s verses aid and help one another</a:t>
            </a:r>
          </a:p>
        </p:txBody>
      </p:sp>
      <p:pic>
        <p:nvPicPr>
          <p:cNvPr id="64" name="Picture 49" descr="Exclamation mark on a yellow background">
            <a:extLst>
              <a:ext uri="{FF2B5EF4-FFF2-40B4-BE49-F238E27FC236}">
                <a16:creationId xmlns:a16="http://schemas.microsoft.com/office/drawing/2014/main" xmlns="" id="{57C99BEB-FEB1-32FF-7FE5-9CAB4576933D}"/>
              </a:ext>
            </a:extLst>
          </p:cNvPr>
          <p:cNvPicPr>
            <a:picLocks noChangeAspect="1"/>
          </p:cNvPicPr>
          <p:nvPr/>
        </p:nvPicPr>
        <p:blipFill rotWithShape="1">
          <a:blip r:embed="rId2"/>
          <a:srcRect t="38374" r="-3" b="-3"/>
          <a:stretch/>
        </p:blipFill>
        <p:spPr>
          <a:xfrm rot="2523780">
            <a:off x="3843552" y="1149278"/>
            <a:ext cx="5457087" cy="3648782"/>
          </a:xfrm>
          <a:custGeom>
            <a:avLst/>
            <a:gdLst/>
            <a:ahLst/>
            <a:cxnLst/>
            <a:rect l="l" t="t" r="r" b="b"/>
            <a:pathLst>
              <a:path w="4609359" h="2130473">
                <a:moveTo>
                  <a:pt x="986689" y="0"/>
                </a:moveTo>
                <a:lnTo>
                  <a:pt x="4609359" y="0"/>
                </a:lnTo>
                <a:lnTo>
                  <a:pt x="3622670" y="2130473"/>
                </a:lnTo>
                <a:lnTo>
                  <a:pt x="0" y="2130473"/>
                </a:lnTo>
                <a:close/>
              </a:path>
            </a:pathLst>
          </a:custGeom>
          <a:noFill/>
          <a:ln>
            <a:solidFill>
              <a:srgbClr val="37E4DC"/>
            </a:solidFill>
          </a:ln>
        </p:spPr>
      </p:pic>
      <p:sp>
        <p:nvSpPr>
          <p:cNvPr id="4" name="Slide Number Placeholder 3">
            <a:extLst>
              <a:ext uri="{FF2B5EF4-FFF2-40B4-BE49-F238E27FC236}">
                <a16:creationId xmlns:a16="http://schemas.microsoft.com/office/drawing/2014/main" xmlns="" id="{4DCEEDE4-A1E8-6234-0875-5AB6CFE85D56}"/>
              </a:ext>
            </a:extLst>
          </p:cNvPr>
          <p:cNvSpPr>
            <a:spLocks noGrp="1"/>
          </p:cNvSpPr>
          <p:nvPr>
            <p:ph type="sldNum" sz="quarter" idx="12"/>
          </p:nvPr>
        </p:nvSpPr>
        <p:spPr>
          <a:xfrm>
            <a:off x="8867846" y="5857496"/>
            <a:ext cx="2072002" cy="298597"/>
          </a:xfrm>
        </p:spPr>
        <p:txBody>
          <a:bodyPr vert="horz" lIns="91440" tIns="45720" rIns="91440" bIns="45720" rtlCol="0" anchor="ctr">
            <a:normAutofit/>
          </a:bodyPr>
          <a:lstStyle/>
          <a:p>
            <a:pPr defTabSz="740664">
              <a:spcAft>
                <a:spcPts val="486"/>
              </a:spcAft>
            </a:pPr>
            <a:fld id="{C8784B88-F3D9-6A4F-9660-1A0A1E561ED7}" type="slidenum">
              <a:rPr lang="en-US" sz="972" b="1" kern="1200">
                <a:solidFill>
                  <a:srgbClr val="FFFFFF"/>
                </a:solidFill>
                <a:latin typeface="+mn-lt"/>
                <a:ea typeface="+mn-ea"/>
                <a:cs typeface="+mn-cs"/>
              </a:rPr>
              <a:pPr defTabSz="740664">
                <a:spcAft>
                  <a:spcPts val="486"/>
                </a:spcAft>
              </a:pPr>
              <a:t>16</a:t>
            </a:fld>
            <a:endParaRPr lang="en-US" sz="1200">
              <a:solidFill>
                <a:srgbClr val="FFFFFF"/>
              </a:solidFill>
              <a:latin typeface="+mn-lt"/>
              <a:cs typeface="+mn-cs"/>
            </a:endParaRPr>
          </a:p>
        </p:txBody>
      </p:sp>
      <p:sp>
        <p:nvSpPr>
          <p:cNvPr id="33" name="TextBox 32">
            <a:extLst>
              <a:ext uri="{FF2B5EF4-FFF2-40B4-BE49-F238E27FC236}">
                <a16:creationId xmlns:a16="http://schemas.microsoft.com/office/drawing/2014/main" xmlns="" id="{0BD757BE-B2C2-E360-27BD-D17CC07FEE92}"/>
              </a:ext>
            </a:extLst>
          </p:cNvPr>
          <p:cNvSpPr txBox="1"/>
          <p:nvPr/>
        </p:nvSpPr>
        <p:spPr>
          <a:xfrm>
            <a:off x="4073495" y="1875717"/>
            <a:ext cx="3286913" cy="2148345"/>
          </a:xfrm>
          <a:prstGeom prst="rect">
            <a:avLst/>
          </a:prstGeom>
          <a:noFill/>
          <a:ln>
            <a:noFill/>
          </a:ln>
        </p:spPr>
        <p:txBody>
          <a:bodyPr wrap="square" rtlCol="0">
            <a:spAutoFit/>
          </a:bodyPr>
          <a:lstStyle/>
          <a:p>
            <a:pPr defTabSz="740664">
              <a:lnSpc>
                <a:spcPct val="150000"/>
              </a:lnSpc>
              <a:spcAft>
                <a:spcPts val="486"/>
              </a:spcAft>
            </a:pPr>
            <a:r>
              <a:rPr lang="en-AU" sz="2000" b="1" kern="1200" dirty="0">
                <a:solidFill>
                  <a:schemeClr val="tx1"/>
                </a:solidFill>
                <a:highlight>
                  <a:srgbClr val="56AECA"/>
                </a:highlight>
                <a:latin typeface="ACADEMY ENGRAVED LET PLAIN:1.0" panose="02000000000000000000" pitchFamily="2" charset="0"/>
              </a:rPr>
              <a:t>Linguistically:</a:t>
            </a:r>
          </a:p>
          <a:p>
            <a:pPr marL="277749" indent="-277749" defTabSz="740664">
              <a:lnSpc>
                <a:spcPct val="150000"/>
              </a:lnSpc>
              <a:spcAft>
                <a:spcPts val="486"/>
              </a:spcAft>
              <a:buAutoNum type="arabicPeriod"/>
            </a:pPr>
            <a:r>
              <a:rPr lang="en-AU" sz="2000" b="1" kern="1200" dirty="0">
                <a:solidFill>
                  <a:schemeClr val="tx1"/>
                </a:solidFill>
                <a:latin typeface="ACADEMY ENGRAVED LET PLAIN:1.0" panose="02000000000000000000" pitchFamily="2" charset="0"/>
              </a:rPr>
              <a:t>Imam </a:t>
            </a:r>
            <a:r>
              <a:rPr lang="en-AU" sz="2000" b="1" kern="1200" dirty="0" err="1">
                <a:solidFill>
                  <a:schemeClr val="tx1"/>
                </a:solidFill>
                <a:latin typeface="ACADEMY ENGRAVED LET PLAIN:1.0" panose="02000000000000000000" pitchFamily="2" charset="0"/>
              </a:rPr>
              <a:t>Shafii</a:t>
            </a:r>
            <a:r>
              <a:rPr lang="en-AU" sz="2000" b="1" dirty="0">
                <a:latin typeface="ACADEMY ENGRAVED LET PLAIN:1.0" panose="02000000000000000000" pitchFamily="2" charset="0"/>
              </a:rPr>
              <a:t>: N</a:t>
            </a:r>
            <a:r>
              <a:rPr lang="en-AU" sz="2000" b="1" kern="1200" dirty="0">
                <a:solidFill>
                  <a:schemeClr val="tx1"/>
                </a:solidFill>
                <a:latin typeface="ACADEMY ENGRAVED LET PLAIN:1.0" panose="02000000000000000000" pitchFamily="2" charset="0"/>
              </a:rPr>
              <a:t>o meaning</a:t>
            </a:r>
          </a:p>
          <a:p>
            <a:pPr defTabSz="740664">
              <a:lnSpc>
                <a:spcPct val="150000"/>
              </a:lnSpc>
              <a:spcAft>
                <a:spcPts val="486"/>
              </a:spcAft>
            </a:pPr>
            <a:r>
              <a:rPr lang="en-AU" sz="2000" b="1" dirty="0">
                <a:latin typeface="ACADEMY ENGRAVED LET PLAIN:1.0" panose="02000000000000000000" pitchFamily="2" charset="0"/>
              </a:rPr>
              <a:t>It’s </a:t>
            </a:r>
            <a:r>
              <a:rPr lang="en-AU" sz="2000" b="1" kern="1200" dirty="0">
                <a:solidFill>
                  <a:schemeClr val="tx1"/>
                </a:solidFill>
                <a:latin typeface="ACADEMY ENGRAVED LET PLAIN:1.0" panose="02000000000000000000" pitchFamily="2" charset="0"/>
              </a:rPr>
              <a:t>The proper name</a:t>
            </a:r>
            <a:endParaRPr lang="ar-SA" sz="2000" b="1" kern="1200" dirty="0">
              <a:solidFill>
                <a:schemeClr val="tx1"/>
              </a:solidFill>
              <a:latin typeface="ACADEMY ENGRAVED LET PLAIN:1.0" panose="02000000000000000000" pitchFamily="2" charset="0"/>
            </a:endParaRPr>
          </a:p>
          <a:p>
            <a:pPr defTabSz="740664">
              <a:lnSpc>
                <a:spcPct val="150000"/>
              </a:lnSpc>
              <a:spcAft>
                <a:spcPts val="486"/>
              </a:spcAft>
            </a:pPr>
            <a:endParaRPr lang="en-AU" sz="2400" dirty="0">
              <a:latin typeface="Tahoma" panose="020B0604030504040204" pitchFamily="34" charset="0"/>
            </a:endParaRPr>
          </a:p>
        </p:txBody>
      </p:sp>
      <p:sp>
        <p:nvSpPr>
          <p:cNvPr id="38" name="Rectangle 37">
            <a:extLst>
              <a:ext uri="{FF2B5EF4-FFF2-40B4-BE49-F238E27FC236}">
                <a16:creationId xmlns:a16="http://schemas.microsoft.com/office/drawing/2014/main" xmlns="" id="{5FE87074-61F6-B6BE-5C00-01F06BE4E543}"/>
              </a:ext>
            </a:extLst>
          </p:cNvPr>
          <p:cNvSpPr/>
          <p:nvPr/>
        </p:nvSpPr>
        <p:spPr>
          <a:xfrm>
            <a:off x="3815255" y="3917536"/>
            <a:ext cx="8182304" cy="2635084"/>
          </a:xfrm>
          <a:prstGeom prst="rect">
            <a:avLst/>
          </a:prstGeom>
          <a:solidFill>
            <a:schemeClr val="accent1">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0664" rtl="1">
              <a:spcAft>
                <a:spcPts val="486"/>
              </a:spcAft>
            </a:pPr>
            <a:r>
              <a:rPr lang="en-AU" sz="2000" b="1" kern="1200" dirty="0">
                <a:solidFill>
                  <a:schemeClr val="tx2">
                    <a:lumMod val="50000"/>
                  </a:schemeClr>
                </a:solidFill>
                <a:latin typeface="ACADEMY ENGRAVED LET PLAIN:1.0" panose="02000000000000000000" pitchFamily="2" charset="0"/>
              </a:rPr>
              <a:t>3. </a:t>
            </a:r>
            <a:r>
              <a:rPr lang="en-AU" sz="2000" b="1" kern="1200" dirty="0">
                <a:solidFill>
                  <a:schemeClr val="tx2">
                    <a:lumMod val="50000"/>
                  </a:schemeClr>
                </a:solidFill>
                <a:highlight>
                  <a:srgbClr val="56AECA"/>
                </a:highlight>
                <a:latin typeface="ACADEMY ENGRAVED LET PLAIN:1.0" panose="02000000000000000000" pitchFamily="2" charset="0"/>
              </a:rPr>
              <a:t>Vast majority of scholars </a:t>
            </a:r>
            <a:r>
              <a:rPr lang="en-AU" sz="2000" b="1" kern="1200" dirty="0">
                <a:solidFill>
                  <a:schemeClr val="tx2">
                    <a:lumMod val="50000"/>
                  </a:schemeClr>
                </a:solidFill>
                <a:latin typeface="ACADEMY ENGRAVED LET PLAIN:1.0" panose="02000000000000000000" pitchFamily="2" charset="0"/>
              </a:rPr>
              <a:t>….</a:t>
            </a:r>
            <a:r>
              <a:rPr lang="en-AU" sz="2000" b="1" kern="1200" dirty="0">
                <a:solidFill>
                  <a:schemeClr val="tx2">
                    <a:lumMod val="50000"/>
                  </a:schemeClr>
                </a:solidFill>
                <a:highlight>
                  <a:srgbClr val="DCD1A4"/>
                </a:highlight>
                <a:latin typeface="ACADEMY ENGRAVED LET PLAIN:1.0" panose="02000000000000000000" pitchFamily="2" charset="0"/>
              </a:rPr>
              <a:t> </a:t>
            </a:r>
          </a:p>
          <a:p>
            <a:pPr algn="ctr" defTabSz="740664" rtl="1">
              <a:spcAft>
                <a:spcPts val="486"/>
              </a:spcAft>
            </a:pPr>
            <a:r>
              <a:rPr lang="en-AU" sz="2000" b="1" dirty="0">
                <a:solidFill>
                  <a:schemeClr val="tx2">
                    <a:lumMod val="50000"/>
                  </a:schemeClr>
                </a:solidFill>
                <a:latin typeface="ACADEMY ENGRAVED LET PLAIN:1.0" panose="02000000000000000000" pitchFamily="2" charset="0"/>
              </a:rPr>
              <a:t>It’s d</a:t>
            </a:r>
            <a:r>
              <a:rPr lang="en-AU" sz="2000" b="1" kern="1200" dirty="0">
                <a:solidFill>
                  <a:schemeClr val="tx2">
                    <a:lumMod val="50000"/>
                  </a:schemeClr>
                </a:solidFill>
                <a:latin typeface="ACADEMY ENGRAVED LET PLAIN:1.0" panose="02000000000000000000" pitchFamily="2" charset="0"/>
              </a:rPr>
              <a:t>erived from the three-letter  </a:t>
            </a:r>
            <a:r>
              <a:rPr lang="en-AU" sz="2000" b="1" kern="1200" dirty="0" err="1">
                <a:solidFill>
                  <a:schemeClr val="tx2">
                    <a:lumMod val="50000"/>
                  </a:schemeClr>
                </a:solidFill>
                <a:latin typeface="ACADEMY ENGRAVED LET PLAIN:1.0" panose="02000000000000000000" pitchFamily="2" charset="0"/>
              </a:rPr>
              <a:t>qara’a</a:t>
            </a:r>
            <a:r>
              <a:rPr lang="en-AU" sz="2000" b="1" kern="1200" dirty="0">
                <a:solidFill>
                  <a:schemeClr val="tx2">
                    <a:lumMod val="50000"/>
                  </a:schemeClr>
                </a:solidFill>
                <a:latin typeface="ACADEMY ENGRAVED LET PLAIN:1.0" panose="02000000000000000000" pitchFamily="2" charset="0"/>
              </a:rPr>
              <a:t>,</a:t>
            </a:r>
            <a:r>
              <a:rPr lang="en-AU" sz="2000" b="1" kern="1200" dirty="0">
                <a:solidFill>
                  <a:schemeClr val="tx2">
                    <a:lumMod val="50000"/>
                  </a:schemeClr>
                </a:solidFill>
                <a:latin typeface="ACADEMY ENGRAVED LET PLAIN:1.0" panose="02000000000000000000" pitchFamily="2" charset="0"/>
                <a:cs typeface="Arial" panose="020B0604020202020204" pitchFamily="34" charset="0"/>
              </a:rPr>
              <a:t> </a:t>
            </a:r>
            <a:r>
              <a:rPr lang="en-AU" sz="2000" b="1" dirty="0">
                <a:solidFill>
                  <a:schemeClr val="tx2">
                    <a:lumMod val="50000"/>
                  </a:schemeClr>
                </a:solidFill>
                <a:latin typeface="ACADEMY ENGRAVED LET PLAIN:1.0" panose="02000000000000000000" pitchFamily="2" charset="0"/>
                <a:cs typeface="Arial" panose="020B0604020202020204" pitchFamily="34" charset="0"/>
              </a:rPr>
              <a:t>to</a:t>
            </a:r>
            <a:r>
              <a:rPr lang="en-AU" sz="2000" b="1" kern="1200" dirty="0">
                <a:solidFill>
                  <a:schemeClr val="tx2">
                    <a:lumMod val="50000"/>
                  </a:schemeClr>
                </a:solidFill>
                <a:latin typeface="ACADEMY ENGRAVED LET PLAIN:1.0" panose="02000000000000000000" pitchFamily="2" charset="0"/>
                <a:cs typeface="Arial" panose="020B0604020202020204" pitchFamily="34" charset="0"/>
              </a:rPr>
              <a:t> read, to recite. </a:t>
            </a:r>
            <a:r>
              <a:rPr lang="en-AU" sz="2000" b="1" kern="1200" dirty="0">
                <a:solidFill>
                  <a:schemeClr val="tx2">
                    <a:lumMod val="50000"/>
                  </a:schemeClr>
                </a:solidFill>
                <a:latin typeface="ACADEMY ENGRAVED LET PLAIN:1.0" panose="02000000000000000000" pitchFamily="2" charset="0"/>
              </a:rPr>
              <a:t>Quran' would then be the verbal noun (</a:t>
            </a:r>
            <a:r>
              <a:rPr lang="en-AU" sz="2000" b="1" kern="1200" dirty="0" err="1">
                <a:solidFill>
                  <a:schemeClr val="tx2">
                    <a:lumMod val="50000"/>
                  </a:schemeClr>
                </a:solidFill>
                <a:latin typeface="ACADEMY ENGRAVED LET PLAIN:1.0" panose="02000000000000000000" pitchFamily="2" charset="0"/>
              </a:rPr>
              <a:t>masdar</a:t>
            </a:r>
            <a:r>
              <a:rPr lang="en-AU" sz="2000" b="1" kern="1200" dirty="0">
                <a:solidFill>
                  <a:schemeClr val="tx2">
                    <a:lumMod val="50000"/>
                  </a:schemeClr>
                </a:solidFill>
                <a:latin typeface="ACADEMY ENGRAVED LET PLAIN:1.0" panose="02000000000000000000" pitchFamily="2" charset="0"/>
              </a:rPr>
              <a:t>) of </a:t>
            </a:r>
            <a:r>
              <a:rPr lang="en-AU" sz="2000" b="1" kern="1200" dirty="0" err="1">
                <a:solidFill>
                  <a:schemeClr val="tx2">
                    <a:lumMod val="50000"/>
                  </a:schemeClr>
                </a:solidFill>
                <a:latin typeface="ACADEMY ENGRAVED LET PLAIN:1.0" panose="02000000000000000000" pitchFamily="2" charset="0"/>
              </a:rPr>
              <a:t>qura’a</a:t>
            </a:r>
            <a:r>
              <a:rPr lang="en-AU" sz="2000" b="1" kern="1200" dirty="0">
                <a:solidFill>
                  <a:schemeClr val="tx2">
                    <a:lumMod val="50000"/>
                  </a:schemeClr>
                </a:solidFill>
                <a:latin typeface="ACADEMY ENGRAVED LET PLAIN:1.0" panose="02000000000000000000" pitchFamily="2" charset="0"/>
              </a:rPr>
              <a:t>, and thus translates as: 'The Recitation' or 'The Reading”</a:t>
            </a:r>
          </a:p>
          <a:p>
            <a:pPr algn="r" defTabSz="740664" rtl="1">
              <a:spcAft>
                <a:spcPts val="486"/>
              </a:spcAft>
            </a:pPr>
            <a:r>
              <a:rPr lang="en-AU" sz="2000" kern="1200" dirty="0">
                <a:solidFill>
                  <a:schemeClr val="tx1"/>
                </a:solidFill>
                <a:latin typeface="Calibri" panose="020F0502020204030204" pitchFamily="34" charset="0"/>
                <a:ea typeface="+mn-ea"/>
                <a:cs typeface="+mn-cs"/>
              </a:rPr>
              <a:t> </a:t>
            </a:r>
            <a:r>
              <a:rPr lang="en-AU" sz="2000" kern="1200" dirty="0">
                <a:solidFill>
                  <a:schemeClr val="tx1"/>
                </a:solidFill>
                <a:highlight>
                  <a:srgbClr val="DCD1A4"/>
                </a:highlight>
                <a:latin typeface="Calibri" panose="020F0502020204030204" pitchFamily="34" charset="0"/>
                <a:ea typeface="+mn-ea"/>
                <a:cs typeface="+mn-cs"/>
              </a:rPr>
              <a:t>“</a:t>
            </a:r>
            <a:r>
              <a:rPr lang="en-AU" sz="2000" b="1" kern="1200" dirty="0">
                <a:solidFill>
                  <a:srgbClr val="C00000"/>
                </a:solidFill>
                <a:highlight>
                  <a:srgbClr val="DCD1A4"/>
                </a:highlight>
                <a:latin typeface="ACADEMY ENGRAVED LET PLAIN:1.0" panose="02000000000000000000" pitchFamily="2" charset="0"/>
                <a:cs typeface="APPLE CHANCERY" panose="03020702040506060504" pitchFamily="66" charset="-79"/>
              </a:rPr>
              <a:t>So once We have recited a revelation (through Gabriel), follow its recitation ˹closely.</a:t>
            </a:r>
            <a:r>
              <a:rPr lang="en-AU" sz="2000" b="1" kern="1200" dirty="0">
                <a:solidFill>
                  <a:srgbClr val="C00000"/>
                </a:solidFill>
                <a:highlight>
                  <a:srgbClr val="DCD1A4"/>
                </a:highlight>
                <a:latin typeface="ACADEMY ENGRAVED LET PLAIN:1.0" panose="02000000000000000000" pitchFamily="2" charset="0"/>
              </a:rPr>
              <a:t>˺” (Q 75:18 )</a:t>
            </a:r>
          </a:p>
          <a:p>
            <a:pPr algn="r" defTabSz="740664" rtl="1">
              <a:spcAft>
                <a:spcPts val="486"/>
              </a:spcAft>
            </a:pPr>
            <a:r>
              <a:rPr lang="en-AU" sz="2000" b="1" kern="1200" dirty="0" err="1">
                <a:solidFill>
                  <a:srgbClr val="C00000"/>
                </a:solidFill>
                <a:highlight>
                  <a:srgbClr val="DCD1A4"/>
                </a:highlight>
                <a:latin typeface="ACADEMY ENGRAVED LET PLAIN:1.0" panose="02000000000000000000" pitchFamily="2" charset="0"/>
              </a:rPr>
              <a:t>فَإِذَا</a:t>
            </a:r>
            <a:r>
              <a:rPr lang="en-AU" sz="2000" b="1" kern="1200" dirty="0">
                <a:solidFill>
                  <a:srgbClr val="C00000"/>
                </a:solidFill>
                <a:highlight>
                  <a:srgbClr val="DCD1A4"/>
                </a:highlight>
                <a:latin typeface="ACADEMY ENGRAVED LET PLAIN:1.0" panose="02000000000000000000" pitchFamily="2" charset="0"/>
              </a:rPr>
              <a:t> </a:t>
            </a:r>
            <a:r>
              <a:rPr lang="en-AU" sz="2000" b="1" kern="1200" dirty="0" err="1">
                <a:solidFill>
                  <a:srgbClr val="C00000"/>
                </a:solidFill>
                <a:highlight>
                  <a:srgbClr val="DCD1A4"/>
                </a:highlight>
                <a:latin typeface="ACADEMY ENGRAVED LET PLAIN:1.0" panose="02000000000000000000" pitchFamily="2" charset="0"/>
              </a:rPr>
              <a:t>قَرَأْنَـٰهُ</a:t>
            </a:r>
            <a:r>
              <a:rPr lang="en-AU" sz="2000" b="1" kern="1200" dirty="0">
                <a:solidFill>
                  <a:srgbClr val="C00000"/>
                </a:solidFill>
                <a:highlight>
                  <a:srgbClr val="DCD1A4"/>
                </a:highlight>
                <a:latin typeface="ACADEMY ENGRAVED LET PLAIN:1.0" panose="02000000000000000000" pitchFamily="2" charset="0"/>
              </a:rPr>
              <a:t> </a:t>
            </a:r>
            <a:r>
              <a:rPr lang="en-AU" sz="2000" b="1" kern="1200" dirty="0" err="1">
                <a:solidFill>
                  <a:srgbClr val="C00000"/>
                </a:solidFill>
                <a:highlight>
                  <a:srgbClr val="DCD1A4"/>
                </a:highlight>
                <a:latin typeface="ACADEMY ENGRAVED LET PLAIN:1.0" panose="02000000000000000000" pitchFamily="2" charset="0"/>
              </a:rPr>
              <a:t>فَٱتَّبِعْ</a:t>
            </a:r>
            <a:r>
              <a:rPr lang="en-AU" sz="2000" b="1" kern="1200" dirty="0">
                <a:solidFill>
                  <a:srgbClr val="C00000"/>
                </a:solidFill>
                <a:highlight>
                  <a:srgbClr val="DCD1A4"/>
                </a:highlight>
                <a:latin typeface="ACADEMY ENGRAVED LET PLAIN:1.0" panose="02000000000000000000" pitchFamily="2" charset="0"/>
              </a:rPr>
              <a:t> </a:t>
            </a:r>
            <a:r>
              <a:rPr lang="en-AU" sz="2000" b="1" kern="1200" dirty="0" err="1">
                <a:solidFill>
                  <a:srgbClr val="C00000"/>
                </a:solidFill>
                <a:highlight>
                  <a:srgbClr val="DCD1A4"/>
                </a:highlight>
                <a:latin typeface="ACADEMY ENGRAVED LET PLAIN:1.0" panose="02000000000000000000" pitchFamily="2" charset="0"/>
              </a:rPr>
              <a:t>قُرْءَانَهُ</a:t>
            </a:r>
            <a:r>
              <a:rPr lang="ar-SA" sz="2000" b="1" kern="1200" dirty="0">
                <a:solidFill>
                  <a:srgbClr val="C00000"/>
                </a:solidFill>
                <a:highlight>
                  <a:srgbClr val="DCD1A4"/>
                </a:highlight>
                <a:latin typeface="ACADEMY ENGRAVED LET PLAIN:1.0" panose="02000000000000000000" pitchFamily="2" charset="0"/>
              </a:rPr>
              <a:t>"</a:t>
            </a:r>
            <a:r>
              <a:rPr lang="en-AU" sz="2000" b="1" kern="1200" dirty="0" err="1">
                <a:solidFill>
                  <a:srgbClr val="C00000"/>
                </a:solidFill>
                <a:highlight>
                  <a:srgbClr val="DCD1A4"/>
                </a:highlight>
                <a:latin typeface="ACADEMY ENGRAVED LET PLAIN:1.0" panose="02000000000000000000" pitchFamily="2" charset="0"/>
              </a:rPr>
              <a:t>ۥ</a:t>
            </a:r>
            <a:r>
              <a:rPr lang="ar-SA" sz="2000" b="1" kern="1200" dirty="0">
                <a:solidFill>
                  <a:srgbClr val="C00000"/>
                </a:solidFill>
                <a:highlight>
                  <a:srgbClr val="DCD1A4"/>
                </a:highlight>
                <a:latin typeface="ACADEMY ENGRAVED LET PLAIN:1.0" panose="02000000000000000000" pitchFamily="2" charset="0"/>
              </a:rPr>
              <a:t>. (</a:t>
            </a:r>
            <a:r>
              <a:rPr lang="ar-SA" sz="2000" b="1" kern="1200" dirty="0" err="1">
                <a:solidFill>
                  <a:srgbClr val="C00000"/>
                </a:solidFill>
                <a:highlight>
                  <a:srgbClr val="DCD1A4"/>
                </a:highlight>
                <a:latin typeface="ACADEMY ENGRAVED LET PLAIN:1.0" panose="02000000000000000000" pitchFamily="2" charset="0"/>
              </a:rPr>
              <a:t>ا</a:t>
            </a:r>
            <a:r>
              <a:rPr lang="en-AU" sz="2000" b="1" kern="1200" dirty="0" err="1">
                <a:solidFill>
                  <a:srgbClr val="C00000"/>
                </a:solidFill>
                <a:highlight>
                  <a:srgbClr val="DCD1A4"/>
                </a:highlight>
                <a:latin typeface="ACADEMY ENGRAVED LET PLAIN:1.0" panose="02000000000000000000" pitchFamily="2" charset="0"/>
              </a:rPr>
              <a:t>لقيامة</a:t>
            </a:r>
            <a:r>
              <a:rPr lang="ar-SA" sz="2000" b="1" kern="1200" dirty="0">
                <a:solidFill>
                  <a:srgbClr val="C00000"/>
                </a:solidFill>
                <a:highlight>
                  <a:srgbClr val="DCD1A4"/>
                </a:highlight>
                <a:latin typeface="ACADEMY ENGRAVED LET PLAIN:1.0" panose="02000000000000000000" pitchFamily="2" charset="0"/>
              </a:rPr>
              <a:t>: 18)"</a:t>
            </a:r>
            <a:r>
              <a:rPr lang="en-AU" sz="2000" b="1" kern="1200" dirty="0">
                <a:solidFill>
                  <a:srgbClr val="C00000"/>
                </a:solidFill>
                <a:highlight>
                  <a:srgbClr val="DCD1A4"/>
                </a:highlight>
                <a:latin typeface="ACADEMY ENGRAVED LET PLAIN:1.0" panose="02000000000000000000" pitchFamily="2" charset="0"/>
              </a:rPr>
              <a:t> </a:t>
            </a:r>
            <a:endParaRPr lang="ar-SA" sz="2000" b="1" dirty="0">
              <a:solidFill>
                <a:srgbClr val="C00000"/>
              </a:solidFill>
              <a:effectLst/>
              <a:highlight>
                <a:srgbClr val="DCD1A4"/>
              </a:highlight>
              <a:latin typeface="ACADEMY ENGRAVED LET PLAIN:1.0" panose="02000000000000000000" pitchFamily="2" charset="0"/>
              <a:ea typeface="Calibri" panose="020F0502020204030204" pitchFamily="34" charset="0"/>
            </a:endParaRPr>
          </a:p>
        </p:txBody>
      </p:sp>
      <p:sp>
        <p:nvSpPr>
          <p:cNvPr id="48" name="Rectangle 47">
            <a:extLst>
              <a:ext uri="{FF2B5EF4-FFF2-40B4-BE49-F238E27FC236}">
                <a16:creationId xmlns:a16="http://schemas.microsoft.com/office/drawing/2014/main" xmlns="" id="{818849EE-F667-2156-C109-55D4C4AC615C}"/>
              </a:ext>
            </a:extLst>
          </p:cNvPr>
          <p:cNvSpPr/>
          <p:nvPr/>
        </p:nvSpPr>
        <p:spPr>
          <a:xfrm>
            <a:off x="7360408" y="1872925"/>
            <a:ext cx="4831591" cy="2466047"/>
          </a:xfrm>
          <a:prstGeom prst="rect">
            <a:avLst/>
          </a:prstGeom>
          <a:solidFill>
            <a:schemeClr val="accent6">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740664">
              <a:lnSpc>
                <a:spcPct val="140000"/>
              </a:lnSpc>
              <a:spcAft>
                <a:spcPts val="486"/>
              </a:spcAft>
            </a:pPr>
            <a:r>
              <a:rPr lang="en-AU" sz="2000" b="1" i="1" kern="1200" dirty="0">
                <a:solidFill>
                  <a:srgbClr val="C00000"/>
                </a:solidFill>
                <a:latin typeface="ACADEMY ENGRAVED LET PLAIN:1.0" panose="02000000000000000000" pitchFamily="2" charset="0"/>
                <a:cs typeface="APPLE CHANCERY" panose="03020702040506060504" pitchFamily="66" charset="-79"/>
              </a:rPr>
              <a:t>“</a:t>
            </a:r>
            <a:r>
              <a:rPr lang="en-AU" sz="2000" b="1" kern="1200" dirty="0">
                <a:solidFill>
                  <a:srgbClr val="C00000"/>
                </a:solidFill>
                <a:latin typeface="ACADEMY ENGRAVED LET PLAIN:1.0" panose="02000000000000000000" pitchFamily="2" charset="0"/>
                <a:cs typeface="APPLE CHANCERY" panose="03020702040506060504" pitchFamily="66" charset="-79"/>
              </a:rPr>
              <a:t>We send down the Quran as a healing and mercy for the believers, but it only increases the wrongdoers in loss</a:t>
            </a:r>
            <a:r>
              <a:rPr lang="en-AU" sz="2000" b="1" kern="1200" dirty="0">
                <a:solidFill>
                  <a:srgbClr val="C00000"/>
                </a:solidFill>
                <a:latin typeface="ACADEMY ENGRAVED LET PLAIN:1.0" panose="02000000000000000000" pitchFamily="2" charset="0"/>
              </a:rPr>
              <a:t>.”(isra’:82)</a:t>
            </a:r>
            <a:endParaRPr lang="ar-SA" sz="2000" b="1" kern="1200" dirty="0">
              <a:solidFill>
                <a:srgbClr val="C00000"/>
              </a:solidFill>
              <a:latin typeface="ACADEMY ENGRAVED LET PLAIN:1.0" panose="02000000000000000000" pitchFamily="2" charset="0"/>
            </a:endParaRPr>
          </a:p>
          <a:p>
            <a:pPr algn="r" defTabSz="740664">
              <a:lnSpc>
                <a:spcPct val="140000"/>
              </a:lnSpc>
              <a:spcAft>
                <a:spcPts val="486"/>
              </a:spcAft>
            </a:pPr>
            <a:r>
              <a:rPr lang="ar" sz="2000" b="1" kern="1200" dirty="0">
                <a:solidFill>
                  <a:srgbClr val="C00000"/>
                </a:solidFill>
                <a:latin typeface="ACADEMY ENGRAVED LET PLAIN:1.0" panose="02000000000000000000" pitchFamily="2" charset="0"/>
              </a:rPr>
              <a:t>نُنَزِّلُ مِنَ ٱلْقُرْءَانِ مَا هُوَ شِفَآءٌۭ وَرَحْمَةٌۭ لِّلْمُؤْمِنِينَ ۙ وَلَا يَزِيدُ ٱلظَّـٰلِمِينَ إِلَّا خَسَاراً</a:t>
            </a:r>
            <a:endParaRPr lang="en-AU" sz="2000" b="1" dirty="0">
              <a:solidFill>
                <a:srgbClr val="C00000"/>
              </a:solidFill>
              <a:effectLst/>
              <a:latin typeface="ACADEMY ENGRAVED LET PLAIN:1.0" panose="02000000000000000000" pitchFamily="2" charset="0"/>
            </a:endParaRPr>
          </a:p>
        </p:txBody>
      </p:sp>
    </p:spTree>
    <p:extLst>
      <p:ext uri="{BB962C8B-B14F-4D97-AF65-F5344CB8AC3E}">
        <p14:creationId xmlns:p14="http://schemas.microsoft.com/office/powerpoint/2010/main" val="24259620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A80C6183-7AFA-EBAA-34FC-F348822A88BF}"/>
              </a:ext>
            </a:extLst>
          </p:cNvPr>
          <p:cNvGraphicFramePr>
            <a:graphicFrameLocks noGrp="1"/>
          </p:cNvGraphicFramePr>
          <p:nvPr>
            <p:ph idx="1"/>
            <p:extLst>
              <p:ext uri="{D42A27DB-BD31-4B8C-83A1-F6EECF244321}">
                <p14:modId xmlns:p14="http://schemas.microsoft.com/office/powerpoint/2010/main" val="2627512185"/>
              </p:ext>
            </p:extLst>
          </p:nvPr>
        </p:nvGraphicFramePr>
        <p:xfrm>
          <a:off x="-2913682" y="-449451"/>
          <a:ext cx="17032637" cy="66264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CF244552-7642-D5DE-AE7C-ECDFE9F966F8}"/>
              </a:ext>
            </a:extLst>
          </p:cNvPr>
          <p:cNvSpPr>
            <a:spLocks noGrp="1"/>
          </p:cNvSpPr>
          <p:nvPr>
            <p:ph type="sldNum" sz="quarter" idx="12"/>
          </p:nvPr>
        </p:nvSpPr>
        <p:spPr/>
        <p:txBody>
          <a:bodyPr/>
          <a:lstStyle/>
          <a:p>
            <a:fld id="{C8784B88-F3D9-6A4F-9660-1A0A1E561ED7}" type="slidenum">
              <a:rPr lang="en-US" smtClean="0"/>
              <a:t>160</a:t>
            </a:fld>
            <a:endParaRPr lang="en-US"/>
          </a:p>
        </p:txBody>
      </p:sp>
    </p:spTree>
    <p:extLst>
      <p:ext uri="{BB962C8B-B14F-4D97-AF65-F5344CB8AC3E}">
        <p14:creationId xmlns:p14="http://schemas.microsoft.com/office/powerpoint/2010/main" val="38245588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2B0BB-85E7-444B-A033-873561327BFC}"/>
              </a:ext>
            </a:extLst>
          </p:cNvPr>
          <p:cNvSpPr>
            <a:spLocks noGrp="1"/>
          </p:cNvSpPr>
          <p:nvPr>
            <p:ph type="ctrTitle"/>
          </p:nvPr>
        </p:nvSpPr>
        <p:spPr>
          <a:xfrm>
            <a:off x="2138766" y="2571262"/>
            <a:ext cx="8529234" cy="1655762"/>
          </a:xfrm>
        </p:spPr>
        <p:txBody>
          <a:bodyPr>
            <a:normAutofit fontScale="90000"/>
          </a:bodyPr>
          <a:lstStyle/>
          <a:p>
            <a:r>
              <a:rPr lang="en-US" sz="4000" dirty="0"/>
              <a:t>INTRODUCTION TO ULOOM AL-QURAN</a:t>
            </a:r>
            <a:br>
              <a:rPr lang="en-US" sz="4000" dirty="0"/>
            </a:br>
            <a:r>
              <a:rPr lang="en-US" sz="4000" dirty="0"/>
              <a:t>SCIENCES OF THE QURAN</a:t>
            </a:r>
          </a:p>
        </p:txBody>
      </p:sp>
      <p:sp>
        <p:nvSpPr>
          <p:cNvPr id="3" name="Subtitle 2">
            <a:extLst>
              <a:ext uri="{FF2B5EF4-FFF2-40B4-BE49-F238E27FC236}">
                <a16:creationId xmlns:a16="http://schemas.microsoft.com/office/drawing/2014/main" xmlns="" id="{D2CE41B7-91BB-2643-B51E-9483CCFAA46F}"/>
              </a:ext>
            </a:extLst>
          </p:cNvPr>
          <p:cNvSpPr>
            <a:spLocks noGrp="1"/>
          </p:cNvSpPr>
          <p:nvPr>
            <p:ph type="subTitle" idx="1"/>
          </p:nvPr>
        </p:nvSpPr>
        <p:spPr>
          <a:xfrm>
            <a:off x="1821366" y="4568384"/>
            <a:ext cx="9144000" cy="1655762"/>
          </a:xfrm>
        </p:spPr>
        <p:txBody>
          <a:bodyPr>
            <a:normAutofit/>
          </a:bodyPr>
          <a:lstStyle/>
          <a:p>
            <a:r>
              <a:rPr lang="en-US" sz="3600" b="1" dirty="0"/>
              <a:t>UST. HALA AMERAH</a:t>
            </a:r>
          </a:p>
        </p:txBody>
      </p:sp>
      <p:sp>
        <p:nvSpPr>
          <p:cNvPr id="5" name="Slide Number Placeholder 4">
            <a:extLst>
              <a:ext uri="{FF2B5EF4-FFF2-40B4-BE49-F238E27FC236}">
                <a16:creationId xmlns:a16="http://schemas.microsoft.com/office/drawing/2014/main" xmlns="" id="{5C1C79E2-969B-654E-9C3F-A0C291F5423E}"/>
              </a:ext>
            </a:extLst>
          </p:cNvPr>
          <p:cNvSpPr>
            <a:spLocks noGrp="1"/>
          </p:cNvSpPr>
          <p:nvPr>
            <p:ph type="sldNum" sz="quarter" idx="12"/>
          </p:nvPr>
        </p:nvSpPr>
        <p:spPr/>
        <p:txBody>
          <a:bodyPr/>
          <a:lstStyle/>
          <a:p>
            <a:fld id="{C8784B88-F3D9-6A4F-9660-1A0A1E561ED7}" type="slidenum">
              <a:rPr lang="en-US" smtClean="0"/>
              <a:t>161</a:t>
            </a:fld>
            <a:endParaRPr lang="en-US"/>
          </a:p>
        </p:txBody>
      </p:sp>
      <p:sp>
        <p:nvSpPr>
          <p:cNvPr id="7" name="TextBox 6">
            <a:extLst>
              <a:ext uri="{FF2B5EF4-FFF2-40B4-BE49-F238E27FC236}">
                <a16:creationId xmlns:a16="http://schemas.microsoft.com/office/drawing/2014/main" xmlns="" id="{3F55A7A9-5738-CF48-B5C0-8FEFD5979462}"/>
              </a:ext>
            </a:extLst>
          </p:cNvPr>
          <p:cNvSpPr txBox="1"/>
          <p:nvPr/>
        </p:nvSpPr>
        <p:spPr>
          <a:xfrm>
            <a:off x="3893025" y="1782325"/>
            <a:ext cx="4037067" cy="369332"/>
          </a:xfrm>
          <a:prstGeom prst="rect">
            <a:avLst/>
          </a:prstGeom>
          <a:noFill/>
        </p:spPr>
        <p:txBody>
          <a:bodyPr wrap="none" rtlCol="0">
            <a:spAutoFit/>
          </a:bodyPr>
          <a:lstStyle/>
          <a:p>
            <a:r>
              <a:rPr lang="en-CA" b="1" dirty="0">
                <a:solidFill>
                  <a:schemeClr val="bg1"/>
                </a:solidFill>
              </a:rPr>
              <a:t>A 111   Uloom Al- Quran – Lecture No. </a:t>
            </a:r>
            <a:r>
              <a:rPr lang="en-AU" b="1" dirty="0">
                <a:solidFill>
                  <a:schemeClr val="bg1"/>
                </a:solidFill>
              </a:rPr>
              <a:t>5</a:t>
            </a:r>
            <a:r>
              <a:rPr lang="en-CA" b="1" dirty="0">
                <a:solidFill>
                  <a:schemeClr val="bg1"/>
                </a:solidFill>
              </a:rPr>
              <a:t> </a:t>
            </a:r>
            <a:endParaRPr lang="en-US" dirty="0"/>
          </a:p>
        </p:txBody>
      </p:sp>
    </p:spTree>
    <p:extLst>
      <p:ext uri="{BB962C8B-B14F-4D97-AF65-F5344CB8AC3E}">
        <p14:creationId xmlns:p14="http://schemas.microsoft.com/office/powerpoint/2010/main" val="36001087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10F6D9F-6D47-8425-4F1F-9F2BE088B975}"/>
              </a:ext>
            </a:extLst>
          </p:cNvPr>
          <p:cNvSpPr>
            <a:spLocks noGrp="1"/>
          </p:cNvSpPr>
          <p:nvPr>
            <p:ph type="title"/>
          </p:nvPr>
        </p:nvSpPr>
        <p:spPr>
          <a:xfrm>
            <a:off x="9769033" y="1962886"/>
            <a:ext cx="2369949" cy="3608657"/>
          </a:xfrm>
          <a:solidFill>
            <a:srgbClr val="DCD1A4"/>
          </a:solidFill>
          <a:ln>
            <a:solidFill>
              <a:schemeClr val="tx1"/>
            </a:solidFill>
          </a:ln>
        </p:spPr>
        <p:txBody>
          <a:bodyPr anchor="t">
            <a:normAutofit/>
          </a:bodyPr>
          <a:lstStyle/>
          <a:p>
            <a:pPr algn="ctr"/>
            <a:r>
              <a:rPr lang="en-AU" sz="3000" b="1" dirty="0">
                <a:effectLst/>
                <a:latin typeface="ACADEMY ENGRAVED LET PLAIN:1.0" panose="02000000000000000000" pitchFamily="2" charset="0"/>
              </a:rPr>
              <a:t>  </a:t>
            </a:r>
            <a:r>
              <a:rPr lang="en-AU" sz="3000" b="1" dirty="0">
                <a:solidFill>
                  <a:srgbClr val="56AECA"/>
                </a:solidFill>
                <a:effectLst/>
                <a:latin typeface="ACADEMY ENGRAVED LET PLAIN:1.0" panose="02000000000000000000" pitchFamily="2" charset="0"/>
              </a:rPr>
              <a:t/>
            </a:r>
            <a:br>
              <a:rPr lang="en-AU" sz="3000" b="1" dirty="0">
                <a:solidFill>
                  <a:srgbClr val="56AECA"/>
                </a:solidFill>
                <a:effectLst/>
                <a:latin typeface="ACADEMY ENGRAVED LET PLAIN:1.0" panose="02000000000000000000" pitchFamily="2" charset="0"/>
              </a:rPr>
            </a:br>
            <a:r>
              <a:rPr lang="en-AU" sz="3000" b="1" dirty="0">
                <a:solidFill>
                  <a:srgbClr val="56AECA"/>
                </a:solidFill>
                <a:effectLst/>
                <a:latin typeface="ACADEMY ENGRAVED LET PLAIN:1.0" panose="02000000000000000000" pitchFamily="2" charset="0"/>
              </a:rPr>
              <a:t>The Seven Letters </a:t>
            </a:r>
            <a:br>
              <a:rPr lang="en-AU" sz="3000" b="1" dirty="0">
                <a:solidFill>
                  <a:srgbClr val="56AECA"/>
                </a:solidFill>
                <a:effectLst/>
                <a:latin typeface="ACADEMY ENGRAVED LET PLAIN:1.0" panose="02000000000000000000" pitchFamily="2" charset="0"/>
              </a:rPr>
            </a:br>
            <a:r>
              <a:rPr lang="en-AU" sz="3000" b="1" dirty="0">
                <a:solidFill>
                  <a:srgbClr val="56AECA"/>
                </a:solidFill>
                <a:effectLst/>
                <a:latin typeface="ACADEMY ENGRAVED LET PLAIN:1.0" panose="02000000000000000000" pitchFamily="2" charset="0"/>
              </a:rPr>
              <a:t>and </a:t>
            </a:r>
            <a:br>
              <a:rPr lang="en-AU" sz="3000" b="1" dirty="0">
                <a:solidFill>
                  <a:srgbClr val="56AECA"/>
                </a:solidFill>
                <a:effectLst/>
                <a:latin typeface="ACADEMY ENGRAVED LET PLAIN:1.0" panose="02000000000000000000" pitchFamily="2" charset="0"/>
              </a:rPr>
            </a:br>
            <a:r>
              <a:rPr lang="en-AU" sz="3000" b="1" dirty="0">
                <a:solidFill>
                  <a:srgbClr val="56AECA"/>
                </a:solidFill>
                <a:effectLst/>
                <a:latin typeface="ACADEMY ENGRAVED LET PLAIN:1.0" panose="02000000000000000000" pitchFamily="2" charset="0"/>
              </a:rPr>
              <a:t>Various Readings </a:t>
            </a:r>
            <a:endParaRPr lang="en-US" sz="3000" dirty="0">
              <a:solidFill>
                <a:srgbClr val="56AECA"/>
              </a:solidFill>
              <a:latin typeface="ACADEMY ENGRAVED LET PLAIN:1.0" panose="02000000000000000000" pitchFamily="2" charset="0"/>
            </a:endParaRPr>
          </a:p>
        </p:txBody>
      </p:sp>
      <p:pic>
        <p:nvPicPr>
          <p:cNvPr id="6" name="Picture 5" descr="Wooden letters in a blue background">
            <a:extLst>
              <a:ext uri="{FF2B5EF4-FFF2-40B4-BE49-F238E27FC236}">
                <a16:creationId xmlns:a16="http://schemas.microsoft.com/office/drawing/2014/main" xmlns="" id="{97973AC7-F708-7C10-7763-7EDD1EA1721E}"/>
              </a:ext>
            </a:extLst>
          </p:cNvPr>
          <p:cNvPicPr>
            <a:picLocks noChangeAspect="1"/>
          </p:cNvPicPr>
          <p:nvPr/>
        </p:nvPicPr>
        <p:blipFill rotWithShape="1">
          <a:blip r:embed="rId2"/>
          <a:srcRect l="49863" r="-1" b="-1"/>
          <a:stretch/>
        </p:blipFill>
        <p:spPr>
          <a:xfrm rot="10800000">
            <a:off x="0" y="136526"/>
            <a:ext cx="2037144" cy="6402386"/>
          </a:xfrm>
          <a:prstGeom prst="rect">
            <a:avLst/>
          </a:prstGeom>
        </p:spPr>
      </p:pic>
      <p:sp>
        <p:nvSpPr>
          <p:cNvPr id="3" name="Content Placeholder 2">
            <a:extLst>
              <a:ext uri="{FF2B5EF4-FFF2-40B4-BE49-F238E27FC236}">
                <a16:creationId xmlns:a16="http://schemas.microsoft.com/office/drawing/2014/main" xmlns="" id="{D2D18958-0DA4-B2D4-2AD0-8578138F32CC}"/>
              </a:ext>
            </a:extLst>
          </p:cNvPr>
          <p:cNvSpPr>
            <a:spLocks noGrp="1"/>
          </p:cNvSpPr>
          <p:nvPr>
            <p:ph idx="1"/>
          </p:nvPr>
        </p:nvSpPr>
        <p:spPr>
          <a:xfrm>
            <a:off x="2037145" y="136526"/>
            <a:ext cx="7731888" cy="6346556"/>
          </a:xfrm>
          <a:solidFill>
            <a:srgbClr val="56AECA"/>
          </a:solidFill>
          <a:ln>
            <a:solidFill>
              <a:schemeClr val="tx1"/>
            </a:solidFill>
          </a:ln>
        </p:spPr>
        <p:txBody>
          <a:bodyPr>
            <a:noAutofit/>
          </a:bodyPr>
          <a:lstStyle/>
          <a:p>
            <a:pPr>
              <a:lnSpc>
                <a:spcPct val="140000"/>
              </a:lnSpc>
              <a:buFont typeface="Wingdings" pitchFamily="2" charset="2"/>
              <a:buChar char="q"/>
            </a:pPr>
            <a:r>
              <a:rPr lang="en-AU" sz="1800" b="1" dirty="0">
                <a:solidFill>
                  <a:schemeClr val="bg1"/>
                </a:solidFill>
                <a:latin typeface="Chalkboard" panose="03050602040202020205" pitchFamily="66" charset="77"/>
              </a:rPr>
              <a:t>T</a:t>
            </a:r>
            <a:r>
              <a:rPr lang="en-AU" sz="1800" b="1" dirty="0">
                <a:solidFill>
                  <a:schemeClr val="bg1"/>
                </a:solidFill>
                <a:effectLst/>
                <a:latin typeface="Chalkboard" panose="03050602040202020205" pitchFamily="66" charset="77"/>
              </a:rPr>
              <a:t>hree opinions for scholars over whether the seven letters exist today:</a:t>
            </a:r>
            <a:endParaRPr lang="en-AU" sz="1800" b="1" dirty="0">
              <a:solidFill>
                <a:schemeClr val="bg1"/>
              </a:solidFill>
              <a:latin typeface="Chalkboard" panose="03050602040202020205" pitchFamily="66" charset="77"/>
            </a:endParaRPr>
          </a:p>
          <a:p>
            <a:pPr marL="0" indent="0">
              <a:lnSpc>
                <a:spcPct val="140000"/>
              </a:lnSpc>
              <a:buNone/>
            </a:pPr>
            <a:r>
              <a:rPr lang="en-AU" sz="1800" dirty="0">
                <a:effectLst/>
                <a:latin typeface="Chalkboard" panose="03050602040202020205" pitchFamily="66" charset="77"/>
              </a:rPr>
              <a:t>1</a:t>
            </a:r>
            <a:r>
              <a:rPr lang="en-AU" sz="1800" b="1" dirty="0">
                <a:effectLst/>
                <a:latin typeface="Chalkboard" panose="03050602040202020205" pitchFamily="66" charset="77"/>
              </a:rPr>
              <a:t>. Tabari, </a:t>
            </a:r>
            <a:r>
              <a:rPr lang="en-AU" sz="1800" b="1" dirty="0" err="1">
                <a:effectLst/>
                <a:latin typeface="Chalkboard" panose="03050602040202020205" pitchFamily="66" charset="77"/>
              </a:rPr>
              <a:t>Taḫawi</a:t>
            </a:r>
            <a:r>
              <a:rPr lang="en-AU" sz="1800" b="1" dirty="0">
                <a:effectLst/>
                <a:latin typeface="Chalkboard" panose="03050602040202020205" pitchFamily="66" charset="77"/>
              </a:rPr>
              <a:t>, Ibn </a:t>
            </a:r>
            <a:r>
              <a:rPr lang="en-AU" sz="1800" b="1" dirty="0" err="1">
                <a:effectLst/>
                <a:latin typeface="Chalkboard" panose="03050602040202020205" pitchFamily="66" charset="77"/>
              </a:rPr>
              <a:t>Hibban</a:t>
            </a:r>
            <a:r>
              <a:rPr lang="en-AU" sz="1800" b="1" dirty="0">
                <a:effectLst/>
                <a:latin typeface="Chalkboard" panose="03050602040202020205" pitchFamily="66" charset="77"/>
              </a:rPr>
              <a:t> and those who follow them, argue that only one letter from seven exists today. </a:t>
            </a:r>
            <a:endParaRPr lang="en-AU" sz="1800" b="1" dirty="0">
              <a:latin typeface="Chalkboard" panose="03050602040202020205" pitchFamily="66" charset="77"/>
            </a:endParaRPr>
          </a:p>
          <a:p>
            <a:pPr marL="0" indent="0">
              <a:lnSpc>
                <a:spcPct val="140000"/>
              </a:lnSpc>
              <a:buNone/>
            </a:pPr>
            <a:r>
              <a:rPr lang="en-AU" sz="1800" b="1" dirty="0">
                <a:effectLst/>
                <a:latin typeface="Chalkboard" panose="03050602040202020205" pitchFamily="66" charset="77"/>
              </a:rPr>
              <a:t>2. Abu Bakr </a:t>
            </a:r>
            <a:r>
              <a:rPr lang="en-AU" sz="1800" b="1" dirty="0" err="1">
                <a:effectLst/>
                <a:latin typeface="Chalkboard" panose="03050602040202020205" pitchFamily="66" charset="77"/>
              </a:rPr>
              <a:t>Baqillani</a:t>
            </a:r>
            <a:r>
              <a:rPr lang="en-AU" sz="1800" b="1" dirty="0">
                <a:effectLst/>
                <a:latin typeface="Chalkboard" panose="03050602040202020205" pitchFamily="66" charset="77"/>
              </a:rPr>
              <a:t> and those who follow him hold that all the seven letters were preserved and still exist today. </a:t>
            </a:r>
            <a:endParaRPr lang="en-AU" sz="1800" b="1" dirty="0">
              <a:latin typeface="Chalkboard" panose="03050602040202020205" pitchFamily="66" charset="77"/>
            </a:endParaRPr>
          </a:p>
          <a:p>
            <a:pPr marL="0" indent="0">
              <a:lnSpc>
                <a:spcPct val="140000"/>
              </a:lnSpc>
              <a:buNone/>
            </a:pPr>
            <a:r>
              <a:rPr lang="en-AU" sz="1800" b="1" dirty="0">
                <a:effectLst/>
                <a:latin typeface="Chalkboard" panose="03050602040202020205" pitchFamily="66" charset="77"/>
              </a:rPr>
              <a:t>3. Ibn </a:t>
            </a:r>
            <a:r>
              <a:rPr lang="en-AU" sz="1800" b="1" dirty="0" err="1">
                <a:effectLst/>
                <a:latin typeface="Chalkboard" panose="03050602040202020205" pitchFamily="66" charset="77"/>
              </a:rPr>
              <a:t>Taymiyyah</a:t>
            </a:r>
            <a:r>
              <a:rPr lang="en-AU" sz="1800" b="1" dirty="0">
                <a:effectLst/>
                <a:latin typeface="Chalkboard" panose="03050602040202020205" pitchFamily="66" charset="77"/>
              </a:rPr>
              <a:t>, </a:t>
            </a:r>
            <a:r>
              <a:rPr lang="en-AU" sz="1800" b="1" dirty="0" err="1">
                <a:effectLst/>
                <a:latin typeface="Chalkboard" panose="03050602040202020205" pitchFamily="66" charset="77"/>
              </a:rPr>
              <a:t>Shatibi</a:t>
            </a:r>
            <a:r>
              <a:rPr lang="en-AU" sz="1800" b="1" dirty="0">
                <a:effectLst/>
                <a:latin typeface="Chalkboard" panose="03050602040202020205" pitchFamily="66" charset="77"/>
              </a:rPr>
              <a:t>, Razi, Ibn </a:t>
            </a:r>
            <a:r>
              <a:rPr lang="en-AU" sz="1800" b="1" dirty="0" err="1">
                <a:effectLst/>
                <a:latin typeface="Chalkboard" panose="03050602040202020205" pitchFamily="66" charset="77"/>
              </a:rPr>
              <a:t>Kathir</a:t>
            </a:r>
            <a:r>
              <a:rPr lang="en-AU" sz="1800" b="1" dirty="0">
                <a:effectLst/>
                <a:latin typeface="Chalkboard" panose="03050602040202020205" pitchFamily="66" charset="77"/>
              </a:rPr>
              <a:t> and Ibn al-</a:t>
            </a:r>
            <a:r>
              <a:rPr lang="en-AU" sz="1800" b="1" dirty="0" err="1">
                <a:effectLst/>
                <a:latin typeface="Chalkboard" panose="03050602040202020205" pitchFamily="66" charset="77"/>
              </a:rPr>
              <a:t>Jazari</a:t>
            </a:r>
            <a:r>
              <a:rPr lang="en-AU" sz="1800" b="1" dirty="0">
                <a:effectLst/>
                <a:latin typeface="Chalkboard" panose="03050602040202020205" pitchFamily="66" charset="77"/>
              </a:rPr>
              <a:t> believe that Uthman preserved the seven letters to the extent that the script of his </a:t>
            </a:r>
            <a:r>
              <a:rPr lang="en-AU" sz="1800" b="1" i="1" dirty="0">
                <a:effectLst/>
                <a:latin typeface="Chalkboard" panose="03050602040202020205" pitchFamily="66" charset="77"/>
              </a:rPr>
              <a:t>Mus-</a:t>
            </a:r>
            <a:r>
              <a:rPr lang="en-AU" sz="1800" b="1" i="1" dirty="0" err="1">
                <a:effectLst/>
                <a:latin typeface="Chalkboard" panose="03050602040202020205" pitchFamily="66" charset="77"/>
              </a:rPr>
              <a:t>haf</a:t>
            </a:r>
            <a:r>
              <a:rPr lang="en-AU" sz="1800" b="1" i="1" dirty="0">
                <a:effectLst/>
                <a:latin typeface="Chalkboard" panose="03050602040202020205" pitchFamily="66" charset="77"/>
              </a:rPr>
              <a:t>  </a:t>
            </a:r>
            <a:r>
              <a:rPr lang="en-AU" sz="1800" b="1" dirty="0">
                <a:effectLst/>
                <a:latin typeface="Chalkboard" panose="03050602040202020205" pitchFamily="66" charset="77"/>
              </a:rPr>
              <a:t>allowed him to do so. </a:t>
            </a:r>
            <a:endParaRPr lang="en-AU" sz="1800" b="1" dirty="0">
              <a:latin typeface="Chalkboard" panose="03050602040202020205" pitchFamily="66" charset="77"/>
            </a:endParaRPr>
          </a:p>
          <a:p>
            <a:pPr>
              <a:lnSpc>
                <a:spcPct val="140000"/>
              </a:lnSpc>
              <a:buFont typeface="Wingdings" pitchFamily="2" charset="2"/>
              <a:buChar char="q"/>
            </a:pPr>
            <a:r>
              <a:rPr lang="en-AU" sz="1800" b="1" dirty="0">
                <a:solidFill>
                  <a:schemeClr val="bg1"/>
                </a:solidFill>
                <a:effectLst/>
                <a:latin typeface="Chalkboard" panose="03050602040202020205" pitchFamily="66" charset="77"/>
              </a:rPr>
              <a:t>The Companions were very careful in preserving the knowledge that they received from the Prophet </a:t>
            </a:r>
            <a:r>
              <a:rPr lang="ar" sz="1800" b="1" i="0" dirty="0">
                <a:solidFill>
                  <a:schemeClr val="bg1"/>
                </a:solidFill>
                <a:effectLst/>
                <a:latin typeface="Chalkboard" panose="03050602040202020205" pitchFamily="66" charset="77"/>
                <a:cs typeface="+mn-cs"/>
              </a:rPr>
              <a:t>ﷺ</a:t>
            </a:r>
            <a:r>
              <a:rPr lang="en-AU" sz="1800" b="1" i="0" dirty="0">
                <a:solidFill>
                  <a:schemeClr val="bg1"/>
                </a:solidFill>
                <a:effectLst/>
                <a:latin typeface="Chalkboard" panose="03050602040202020205" pitchFamily="66" charset="77"/>
                <a:cs typeface="+mn-cs"/>
              </a:rPr>
              <a:t>.</a:t>
            </a:r>
            <a:r>
              <a:rPr lang="en-AU" sz="1800" b="1" dirty="0">
                <a:solidFill>
                  <a:schemeClr val="bg1"/>
                </a:solidFill>
                <a:effectLst/>
                <a:latin typeface="Chalkboard" panose="03050602040202020205" pitchFamily="66" charset="77"/>
              </a:rPr>
              <a:t> They understood their responsibility in transferring this vast knowledge to the Muslims. </a:t>
            </a:r>
            <a:endParaRPr lang="en-AU" sz="1800" b="1" dirty="0">
              <a:solidFill>
                <a:schemeClr val="bg1"/>
              </a:solidFill>
              <a:latin typeface="Chalkboard" panose="03050602040202020205" pitchFamily="66" charset="77"/>
            </a:endParaRPr>
          </a:p>
          <a:p>
            <a:pPr>
              <a:lnSpc>
                <a:spcPct val="140000"/>
              </a:lnSpc>
              <a:buFont typeface="Wingdings" pitchFamily="2" charset="2"/>
              <a:buChar char="q"/>
            </a:pPr>
            <a:r>
              <a:rPr lang="en-AU" sz="1800" b="1" dirty="0">
                <a:solidFill>
                  <a:schemeClr val="bg1"/>
                </a:solidFill>
                <a:effectLst/>
                <a:latin typeface="Chalkboard" panose="03050602040202020205" pitchFamily="66" charset="77"/>
              </a:rPr>
              <a:t>The </a:t>
            </a:r>
            <a:r>
              <a:rPr lang="en-AU" sz="1800" b="1" i="1" dirty="0">
                <a:solidFill>
                  <a:schemeClr val="bg1"/>
                </a:solidFill>
                <a:effectLst/>
                <a:latin typeface="Chalkboard" panose="03050602040202020205" pitchFamily="66" charset="77"/>
              </a:rPr>
              <a:t>Mus-</a:t>
            </a:r>
            <a:r>
              <a:rPr lang="en-AU" sz="1800" b="1" i="1" dirty="0" err="1">
                <a:solidFill>
                  <a:schemeClr val="bg1"/>
                </a:solidFill>
                <a:effectLst/>
                <a:latin typeface="Chalkboard" panose="03050602040202020205" pitchFamily="66" charset="77"/>
              </a:rPr>
              <a:t>huf</a:t>
            </a:r>
            <a:r>
              <a:rPr lang="en-AU" sz="1800" b="1" i="1" dirty="0">
                <a:solidFill>
                  <a:schemeClr val="bg1"/>
                </a:solidFill>
                <a:effectLst/>
                <a:latin typeface="Chalkboard" panose="03050602040202020205" pitchFamily="66" charset="77"/>
              </a:rPr>
              <a:t> </a:t>
            </a:r>
            <a:r>
              <a:rPr lang="en-AU" sz="1800" b="1" dirty="0">
                <a:solidFill>
                  <a:schemeClr val="bg1"/>
                </a:solidFill>
                <a:effectLst/>
                <a:latin typeface="Chalkboard" panose="03050602040202020205" pitchFamily="66" charset="77"/>
              </a:rPr>
              <a:t>of Uthman was written without vowels and dots; this writing enabled the preservation of the seven letters. </a:t>
            </a:r>
            <a:endParaRPr lang="en-AU" sz="1800" b="1" dirty="0">
              <a:solidFill>
                <a:schemeClr val="bg1"/>
              </a:solidFill>
              <a:latin typeface="Chalkboard" panose="03050602040202020205" pitchFamily="66" charset="77"/>
            </a:endParaRPr>
          </a:p>
          <a:p>
            <a:pPr marL="0" indent="0">
              <a:lnSpc>
                <a:spcPct val="140000"/>
              </a:lnSpc>
              <a:buNone/>
            </a:pPr>
            <a:endParaRPr lang="en-US" sz="1800" dirty="0">
              <a:solidFill>
                <a:schemeClr val="accent4">
                  <a:lumMod val="40000"/>
                  <a:lumOff val="60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1355988-8793-8845-E790-50C92631C3B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162</a:t>
            </a:fld>
            <a:endParaRPr lang="en-US">
              <a:solidFill>
                <a:schemeClr val="tx1">
                  <a:lumMod val="50000"/>
                  <a:lumOff val="50000"/>
                </a:schemeClr>
              </a:solidFill>
            </a:endParaRPr>
          </a:p>
        </p:txBody>
      </p:sp>
    </p:spTree>
    <p:extLst>
      <p:ext uri="{BB962C8B-B14F-4D97-AF65-F5344CB8AC3E}">
        <p14:creationId xmlns:p14="http://schemas.microsoft.com/office/powerpoint/2010/main" val="1845972358"/>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31B14A9-AAB8-24AE-426B-C1EE5D5DB8D9}"/>
              </a:ext>
            </a:extLst>
          </p:cNvPr>
          <p:cNvSpPr>
            <a:spLocks noGrp="1"/>
          </p:cNvSpPr>
          <p:nvPr>
            <p:ph type="title"/>
          </p:nvPr>
        </p:nvSpPr>
        <p:spPr>
          <a:xfrm>
            <a:off x="939800" y="773107"/>
            <a:ext cx="5715000" cy="701675"/>
          </a:xfrm>
        </p:spPr>
        <p:txBody>
          <a:bodyPr>
            <a:noAutofit/>
          </a:bodyPr>
          <a:lstStyle/>
          <a:p>
            <a:r>
              <a:rPr lang="en-AU" sz="2800" dirty="0">
                <a:solidFill>
                  <a:srgbClr val="80B02E"/>
                </a:solidFill>
                <a:effectLst/>
                <a:latin typeface="Trade Gothic Inline" panose="020B0504030203020204" pitchFamily="34" charset="0"/>
              </a:rPr>
              <a:t>Qira’aat (The Recitations) </a:t>
            </a:r>
            <a:r>
              <a:rPr lang="en-AU" sz="2800" dirty="0">
                <a:solidFill>
                  <a:srgbClr val="80B02E"/>
                </a:solidFill>
                <a:latin typeface="Trade Gothic Inline" panose="020B0504030203020204" pitchFamily="34" charset="0"/>
              </a:rPr>
              <a:t/>
            </a:r>
            <a:br>
              <a:rPr lang="en-AU" sz="2800" dirty="0">
                <a:solidFill>
                  <a:srgbClr val="80B02E"/>
                </a:solidFill>
                <a:latin typeface="Trade Gothic Inline" panose="020B0504030203020204" pitchFamily="34" charset="0"/>
              </a:rPr>
            </a:br>
            <a:endParaRPr lang="en-US" sz="2800" dirty="0">
              <a:solidFill>
                <a:srgbClr val="80B02E"/>
              </a:solidFill>
              <a:latin typeface="Trade Gothic Inline" panose="020B0504030203020204" pitchFamily="34" charset="0"/>
            </a:endParaRPr>
          </a:p>
        </p:txBody>
      </p:sp>
      <p:sp>
        <p:nvSpPr>
          <p:cNvPr id="3" name="Content Placeholder 2">
            <a:extLst>
              <a:ext uri="{FF2B5EF4-FFF2-40B4-BE49-F238E27FC236}">
                <a16:creationId xmlns:a16="http://schemas.microsoft.com/office/drawing/2014/main" xmlns="" id="{40537BDF-F0E6-F58B-88B7-7237E9FB64E2}"/>
              </a:ext>
            </a:extLst>
          </p:cNvPr>
          <p:cNvSpPr>
            <a:spLocks noGrp="1"/>
          </p:cNvSpPr>
          <p:nvPr>
            <p:ph idx="1"/>
          </p:nvPr>
        </p:nvSpPr>
        <p:spPr>
          <a:xfrm>
            <a:off x="266700" y="1584324"/>
            <a:ext cx="8216900" cy="4943481"/>
          </a:xfrm>
          <a:noFill/>
        </p:spPr>
        <p:txBody>
          <a:bodyPr>
            <a:noAutofit/>
          </a:bodyPr>
          <a:lstStyle/>
          <a:p>
            <a:pPr>
              <a:buFont typeface="Wingdings" pitchFamily="2" charset="2"/>
              <a:buChar char="q"/>
            </a:pPr>
            <a:r>
              <a:rPr lang="en-AU" sz="1600" b="1" dirty="0">
                <a:solidFill>
                  <a:srgbClr val="80B02E"/>
                </a:solidFill>
                <a:effectLst/>
                <a:latin typeface="Chalkboard" panose="03050602040202020205" pitchFamily="66" charset="77"/>
              </a:rPr>
              <a:t>A </a:t>
            </a:r>
            <a:r>
              <a:rPr lang="en-AU" sz="1600" b="1" dirty="0" err="1">
                <a:solidFill>
                  <a:srgbClr val="80B02E"/>
                </a:solidFill>
                <a:effectLst/>
                <a:latin typeface="Chalkboard" panose="03050602040202020205" pitchFamily="66" charset="77"/>
              </a:rPr>
              <a:t>qiraa’ah</a:t>
            </a:r>
            <a:r>
              <a:rPr lang="en-AU" sz="1600" b="1" dirty="0">
                <a:solidFill>
                  <a:srgbClr val="80B02E"/>
                </a:solidFill>
                <a:effectLst/>
                <a:latin typeface="Chalkboard" panose="03050602040202020205" pitchFamily="66" charset="77"/>
              </a:rPr>
              <a:t> is, for the most part, a method of pronunciation used in the recitations of the Quran. </a:t>
            </a:r>
          </a:p>
          <a:p>
            <a:pPr>
              <a:buFont typeface="Wingdings" pitchFamily="2" charset="2"/>
              <a:buChar char="q"/>
            </a:pPr>
            <a:r>
              <a:rPr lang="en-AU" sz="1600" b="1" dirty="0">
                <a:solidFill>
                  <a:schemeClr val="accent1">
                    <a:lumMod val="75000"/>
                  </a:schemeClr>
                </a:solidFill>
                <a:effectLst/>
                <a:latin typeface="Chalkboard" panose="03050602040202020205" pitchFamily="66" charset="77"/>
              </a:rPr>
              <a:t>These </a:t>
            </a:r>
            <a:r>
              <a:rPr lang="en-AU" sz="1600" b="1" dirty="0" err="1">
                <a:solidFill>
                  <a:schemeClr val="accent1">
                    <a:lumMod val="75000"/>
                  </a:schemeClr>
                </a:solidFill>
                <a:effectLst/>
                <a:latin typeface="Chalkboard" panose="03050602040202020205" pitchFamily="66" charset="77"/>
              </a:rPr>
              <a:t>qiraa’ah</a:t>
            </a:r>
            <a:r>
              <a:rPr lang="en-AU" sz="1600" b="1" dirty="0" err="1">
                <a:solidFill>
                  <a:schemeClr val="accent1">
                    <a:lumMod val="75000"/>
                  </a:schemeClr>
                </a:solidFill>
                <a:latin typeface="Chalkboard" panose="03050602040202020205" pitchFamily="66" charset="77"/>
              </a:rPr>
              <a:t>’</a:t>
            </a:r>
            <a:r>
              <a:rPr lang="en-AU" sz="1600" b="1" dirty="0" err="1">
                <a:solidFill>
                  <a:schemeClr val="accent1">
                    <a:lumMod val="75000"/>
                  </a:schemeClr>
                </a:solidFill>
                <a:effectLst/>
                <a:latin typeface="Chalkboard" panose="03050602040202020205" pitchFamily="66" charset="77"/>
              </a:rPr>
              <a:t>s</a:t>
            </a:r>
            <a:r>
              <a:rPr lang="en-AU" sz="1600" b="1" dirty="0">
                <a:solidFill>
                  <a:schemeClr val="accent1">
                    <a:lumMod val="75000"/>
                  </a:schemeClr>
                </a:solidFill>
                <a:effectLst/>
                <a:latin typeface="Chalkboard" panose="03050602040202020205" pitchFamily="66" charset="77"/>
              </a:rPr>
              <a:t> are different from the seven forms or modes (</a:t>
            </a:r>
            <a:r>
              <a:rPr lang="en-AU" sz="1600" b="1" dirty="0" err="1">
                <a:solidFill>
                  <a:schemeClr val="accent1">
                    <a:lumMod val="75000"/>
                  </a:schemeClr>
                </a:solidFill>
                <a:effectLst/>
                <a:latin typeface="Chalkboard" panose="03050602040202020205" pitchFamily="66" charset="77"/>
              </a:rPr>
              <a:t>ahruf</a:t>
            </a:r>
            <a:r>
              <a:rPr lang="en-AU" sz="1600" b="1" dirty="0">
                <a:solidFill>
                  <a:schemeClr val="accent1">
                    <a:lumMod val="75000"/>
                  </a:schemeClr>
                </a:solidFill>
                <a:effectLst/>
                <a:latin typeface="Chalkboard" panose="03050602040202020205" pitchFamily="66" charset="77"/>
              </a:rPr>
              <a:t>) in which the Quran was revealed. </a:t>
            </a:r>
          </a:p>
          <a:p>
            <a:pPr>
              <a:buFont typeface="Wingdings" pitchFamily="2" charset="2"/>
              <a:buChar char="q"/>
            </a:pPr>
            <a:r>
              <a:rPr lang="en-AU" sz="1600" b="1" dirty="0">
                <a:solidFill>
                  <a:schemeClr val="accent1">
                    <a:lumMod val="75000"/>
                  </a:schemeClr>
                </a:solidFill>
                <a:effectLst/>
                <a:latin typeface="Chalkboard" panose="03050602040202020205" pitchFamily="66" charset="77"/>
              </a:rPr>
              <a:t>The seven modes were reduced to one, that of Quraysh, during the era of Caliph ‘Uthman </a:t>
            </a:r>
            <a:r>
              <a:rPr lang="en-AU" sz="1600" b="1" dirty="0">
                <a:solidFill>
                  <a:schemeClr val="accent1">
                    <a:lumMod val="75000"/>
                  </a:schemeClr>
                </a:solidFill>
                <a:latin typeface="Chalkboard" panose="03050602040202020205" pitchFamily="66" charset="77"/>
              </a:rPr>
              <a:t>when </a:t>
            </a:r>
            <a:r>
              <a:rPr lang="en-AU" sz="1600" b="1" dirty="0">
                <a:solidFill>
                  <a:schemeClr val="accent1">
                    <a:lumMod val="75000"/>
                  </a:schemeClr>
                </a:solidFill>
                <a:effectLst/>
                <a:latin typeface="Chalkboard" panose="03050602040202020205" pitchFamily="66" charset="77"/>
              </a:rPr>
              <a:t>he ordered that the Quran be copied in the </a:t>
            </a:r>
            <a:r>
              <a:rPr lang="en-AU" sz="1600" b="1" dirty="0" err="1">
                <a:solidFill>
                  <a:schemeClr val="accent1">
                    <a:lumMod val="75000"/>
                  </a:schemeClr>
                </a:solidFill>
                <a:effectLst/>
                <a:latin typeface="Chalkboard" panose="03050602040202020205" pitchFamily="66" charset="77"/>
              </a:rPr>
              <a:t>Qurayshi</a:t>
            </a:r>
            <a:r>
              <a:rPr lang="en-AU" sz="1600" b="1" dirty="0">
                <a:solidFill>
                  <a:schemeClr val="accent1">
                    <a:lumMod val="75000"/>
                  </a:schemeClr>
                </a:solidFill>
                <a:effectLst/>
                <a:latin typeface="Chalkboard" panose="03050602040202020205" pitchFamily="66" charset="77"/>
              </a:rPr>
              <a:t> dialect and distributed among the Islamic centres of the time. </a:t>
            </a:r>
          </a:p>
          <a:p>
            <a:pPr>
              <a:buFont typeface="Wingdings" pitchFamily="2" charset="2"/>
              <a:buChar char="q"/>
            </a:pPr>
            <a:r>
              <a:rPr lang="en-AU" sz="1600" b="1" dirty="0">
                <a:solidFill>
                  <a:schemeClr val="accent1">
                    <a:lumMod val="75000"/>
                  </a:schemeClr>
                </a:solidFill>
                <a:latin typeface="Chalkboard" panose="03050602040202020205" pitchFamily="66" charset="77"/>
              </a:rPr>
              <a:t>O</a:t>
            </a:r>
            <a:r>
              <a:rPr lang="en-AU" sz="1600" b="1" dirty="0">
                <a:solidFill>
                  <a:schemeClr val="accent1">
                    <a:lumMod val="75000"/>
                  </a:schemeClr>
                </a:solidFill>
                <a:effectLst/>
                <a:latin typeface="Chalkboard" panose="03050602040202020205" pitchFamily="66" charset="77"/>
              </a:rPr>
              <a:t>nly the </a:t>
            </a:r>
            <a:r>
              <a:rPr lang="en-AU" sz="1600" b="1" dirty="0" err="1">
                <a:solidFill>
                  <a:schemeClr val="accent1">
                    <a:lumMod val="75000"/>
                  </a:schemeClr>
                </a:solidFill>
                <a:effectLst/>
                <a:latin typeface="Chalkboard" panose="03050602040202020205" pitchFamily="66" charset="77"/>
              </a:rPr>
              <a:t>Qurayshi</a:t>
            </a:r>
            <a:r>
              <a:rPr lang="en-AU" sz="1600" b="1" dirty="0">
                <a:solidFill>
                  <a:schemeClr val="accent1">
                    <a:lumMod val="75000"/>
                  </a:schemeClr>
                </a:solidFill>
                <a:effectLst/>
                <a:latin typeface="Chalkboard" panose="03050602040202020205" pitchFamily="66" charset="77"/>
              </a:rPr>
              <a:t> mode remains today, and all of the methods of recitation are based on this mode. </a:t>
            </a:r>
          </a:p>
          <a:p>
            <a:pPr>
              <a:buFont typeface="Wingdings" pitchFamily="2" charset="2"/>
              <a:buChar char="q"/>
            </a:pPr>
            <a:r>
              <a:rPr lang="en-AU" sz="1600" b="1" dirty="0">
                <a:solidFill>
                  <a:schemeClr val="accent1">
                    <a:lumMod val="75000"/>
                  </a:schemeClr>
                </a:solidFill>
                <a:effectLst/>
                <a:latin typeface="Chalkboard" panose="03050602040202020205" pitchFamily="66" charset="77"/>
              </a:rPr>
              <a:t>The various methods have all been traced back to the Prophet (</a:t>
            </a:r>
            <a:r>
              <a:rPr lang="ar" sz="1600" b="1" i="0" dirty="0">
                <a:solidFill>
                  <a:schemeClr val="accent1">
                    <a:lumMod val="75000"/>
                  </a:schemeClr>
                </a:solidFill>
                <a:effectLst/>
                <a:latin typeface="Chalkboard" panose="03050602040202020205" pitchFamily="66" charset="77"/>
                <a:cs typeface="Andalus" panose="02020603050405020304" pitchFamily="18" charset="-78"/>
              </a:rPr>
              <a:t>ﷺ</a:t>
            </a:r>
            <a:r>
              <a:rPr lang="el-GR" sz="1600" b="1" dirty="0">
                <a:solidFill>
                  <a:schemeClr val="accent1">
                    <a:lumMod val="75000"/>
                  </a:schemeClr>
                </a:solidFill>
                <a:effectLst/>
                <a:latin typeface="TimesNewRoman"/>
              </a:rPr>
              <a:t>) </a:t>
            </a:r>
            <a:r>
              <a:rPr lang="en-AU" sz="1600" b="1" dirty="0">
                <a:solidFill>
                  <a:schemeClr val="accent1">
                    <a:lumMod val="75000"/>
                  </a:schemeClr>
                </a:solidFill>
                <a:effectLst/>
                <a:latin typeface="Chalkboard" panose="03050602040202020205" pitchFamily="66" charset="77"/>
              </a:rPr>
              <a:t>through a number of the sahabah who were most noted for their Quranic recitations. </a:t>
            </a:r>
            <a:endParaRPr lang="en-AU" sz="1600" b="1" dirty="0">
              <a:solidFill>
                <a:schemeClr val="accent1">
                  <a:lumMod val="75000"/>
                </a:schemeClr>
              </a:solidFill>
              <a:latin typeface="Chalkboard" panose="03050602040202020205" pitchFamily="66" charset="77"/>
            </a:endParaRPr>
          </a:p>
          <a:p>
            <a:pPr algn="l"/>
            <a:endParaRPr lang="en-AU" sz="1600" b="1" dirty="0">
              <a:solidFill>
                <a:srgbClr val="80B02E"/>
              </a:solidFill>
              <a:latin typeface="Chalkboard" panose="03050602040202020205" pitchFamily="66" charset="77"/>
            </a:endParaRPr>
          </a:p>
          <a:p>
            <a:pPr marL="228600" indent="-228600" algn="r" defTabSz="914400" rtl="1" eaLnBrk="1" latinLnBrk="0" hangingPunct="1">
              <a:lnSpc>
                <a:spcPct val="150000"/>
              </a:lnSpc>
              <a:spcBef>
                <a:spcPts val="1000"/>
              </a:spcBef>
              <a:buFont typeface="Arial" panose="020B0604020202020204" pitchFamily="34" charset="0"/>
              <a:buChar char="•"/>
            </a:pPr>
            <a:endParaRPr lang="en-US" sz="1600" b="1" dirty="0">
              <a:solidFill>
                <a:srgbClr val="80B02E"/>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E72B544F-7019-8A49-D32E-10F002439A15}"/>
              </a:ext>
            </a:extLst>
          </p:cNvPr>
          <p:cNvSpPr>
            <a:spLocks noGrp="1"/>
          </p:cNvSpPr>
          <p:nvPr>
            <p:ph type="sldNum" sz="quarter" idx="12"/>
          </p:nvPr>
        </p:nvSpPr>
        <p:spPr/>
        <p:txBody>
          <a:bodyPr/>
          <a:lstStyle/>
          <a:p>
            <a:fld id="{C8784B88-F3D9-6A4F-9660-1A0A1E561ED7}" type="slidenum">
              <a:rPr lang="en-US" smtClean="0"/>
              <a:t>163</a:t>
            </a:fld>
            <a:endParaRPr lang="en-US"/>
          </a:p>
        </p:txBody>
      </p:sp>
      <p:pic>
        <p:nvPicPr>
          <p:cNvPr id="5" name="Picture 4" descr="A tree on a hill&#10;&#10;Description automatically generated">
            <a:extLst>
              <a:ext uri="{FF2B5EF4-FFF2-40B4-BE49-F238E27FC236}">
                <a16:creationId xmlns:a16="http://schemas.microsoft.com/office/drawing/2014/main" xmlns="" id="{AD4BB557-FB5A-E8DD-DFDA-5FFA720E141B}"/>
              </a:ext>
            </a:extLst>
          </p:cNvPr>
          <p:cNvPicPr>
            <a:picLocks noChangeAspect="1"/>
          </p:cNvPicPr>
          <p:nvPr/>
        </p:nvPicPr>
        <p:blipFill rotWithShape="1">
          <a:blip r:embed="rId2"/>
          <a:srcRect r="16230" b="-3"/>
          <a:stretch/>
        </p:blipFill>
        <p:spPr>
          <a:xfrm>
            <a:off x="7833093" y="1789107"/>
            <a:ext cx="4092207" cy="4460881"/>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83057487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8537DE-3221-C2BD-9BFF-FC07D3B0FF5D}"/>
              </a:ext>
            </a:extLst>
          </p:cNvPr>
          <p:cNvSpPr>
            <a:spLocks noGrp="1"/>
          </p:cNvSpPr>
          <p:nvPr>
            <p:ph type="title"/>
          </p:nvPr>
        </p:nvSpPr>
        <p:spPr>
          <a:xfrm>
            <a:off x="212515" y="259392"/>
            <a:ext cx="9232719" cy="362818"/>
          </a:xfrm>
        </p:spPr>
        <p:txBody>
          <a:bodyPr anchor="t">
            <a:normAutofit fontScale="90000"/>
          </a:bodyPr>
          <a:lstStyle/>
          <a:p>
            <a:r>
              <a:rPr lang="en-AU" sz="3000" b="0" dirty="0">
                <a:solidFill>
                  <a:schemeClr val="accent1"/>
                </a:solidFill>
                <a:effectLst/>
                <a:latin typeface="Algerian" pitchFamily="82" charset="77"/>
                <a:cs typeface="Apple Chancery" panose="03020702040506060504" pitchFamily="66" charset="-79"/>
              </a:rPr>
              <a:t>The Various Readings of the </a:t>
            </a:r>
            <a:r>
              <a:rPr lang="en-AU" sz="3000" b="0" dirty="0" err="1">
                <a:solidFill>
                  <a:schemeClr val="accent1"/>
                </a:solidFill>
                <a:effectLst/>
                <a:latin typeface="Algerian" pitchFamily="82" charset="77"/>
                <a:cs typeface="Apple Chancery" panose="03020702040506060504" pitchFamily="66" charset="-79"/>
              </a:rPr>
              <a:t>Qur’ān</a:t>
            </a:r>
            <a:r>
              <a:rPr lang="en-AU" sz="3000" b="0" dirty="0">
                <a:solidFill>
                  <a:schemeClr val="accent1"/>
                </a:solidFill>
                <a:effectLst/>
                <a:latin typeface="Algerian" pitchFamily="82" charset="77"/>
                <a:cs typeface="Apple Chancery" panose="03020702040506060504" pitchFamily="66" charset="-79"/>
              </a:rPr>
              <a:t> (</a:t>
            </a:r>
            <a:r>
              <a:rPr lang="en-AU" sz="3000" b="0" i="1" dirty="0" err="1">
                <a:solidFill>
                  <a:schemeClr val="accent1"/>
                </a:solidFill>
                <a:effectLst/>
                <a:latin typeface="Algerian" pitchFamily="82" charset="77"/>
                <a:cs typeface="APPLE CHANCERY" panose="03020702040506060504" pitchFamily="66" charset="-79"/>
              </a:rPr>
              <a:t>Qiraat</a:t>
            </a:r>
            <a:r>
              <a:rPr lang="en-AU" sz="3000" b="0" dirty="0">
                <a:solidFill>
                  <a:schemeClr val="accent1"/>
                </a:solidFill>
                <a:effectLst/>
                <a:latin typeface="Algerian" pitchFamily="82" charset="77"/>
                <a:cs typeface="Apple Chancery" panose="03020702040506060504" pitchFamily="66" charset="-79"/>
              </a:rPr>
              <a:t>) </a:t>
            </a:r>
            <a:r>
              <a:rPr lang="en-AU" sz="3000" b="0" dirty="0"/>
              <a:t/>
            </a:r>
            <a:br>
              <a:rPr lang="en-AU" sz="3000" b="0" dirty="0"/>
            </a:br>
            <a:endParaRPr lang="en-US" sz="3000" b="0" dirty="0"/>
          </a:p>
        </p:txBody>
      </p:sp>
      <p:pic>
        <p:nvPicPr>
          <p:cNvPr id="8" name="Picture 7" descr="A blurry image of a blue and yellow light&#10;&#10;Description automatically generated">
            <a:extLst>
              <a:ext uri="{FF2B5EF4-FFF2-40B4-BE49-F238E27FC236}">
                <a16:creationId xmlns:a16="http://schemas.microsoft.com/office/drawing/2014/main" xmlns="" id="{BDAA36C3-BEB1-750E-5F63-D0E6FF764D0C}"/>
              </a:ext>
            </a:extLst>
          </p:cNvPr>
          <p:cNvPicPr>
            <a:picLocks noChangeAspect="1"/>
          </p:cNvPicPr>
          <p:nvPr/>
        </p:nvPicPr>
        <p:blipFill rotWithShape="1">
          <a:blip r:embed="rId2"/>
          <a:srcRect l="34433" r="15429" b="-1"/>
          <a:stretch/>
        </p:blipFill>
        <p:spPr>
          <a:xfrm>
            <a:off x="10104395" y="1718765"/>
            <a:ext cx="2043987" cy="4779571"/>
          </a:xfrm>
          <a:prstGeom prst="rect">
            <a:avLst/>
          </a:prstGeom>
          <a:ln>
            <a:solidFill>
              <a:srgbClr val="46EBCD"/>
            </a:solidFill>
          </a:ln>
        </p:spPr>
      </p:pic>
      <p:sp>
        <p:nvSpPr>
          <p:cNvPr id="3" name="Content Placeholder 2">
            <a:extLst>
              <a:ext uri="{FF2B5EF4-FFF2-40B4-BE49-F238E27FC236}">
                <a16:creationId xmlns:a16="http://schemas.microsoft.com/office/drawing/2014/main" xmlns="" id="{E31C8189-848F-71A8-47EF-33649B84FC1C}"/>
              </a:ext>
            </a:extLst>
          </p:cNvPr>
          <p:cNvSpPr>
            <a:spLocks noGrp="1"/>
          </p:cNvSpPr>
          <p:nvPr>
            <p:ph idx="1"/>
          </p:nvPr>
        </p:nvSpPr>
        <p:spPr>
          <a:xfrm>
            <a:off x="43618" y="622210"/>
            <a:ext cx="10060777" cy="5876126"/>
          </a:xfrm>
          <a:noFill/>
          <a:ln>
            <a:solidFill>
              <a:srgbClr val="00B050"/>
            </a:solidFill>
          </a:ln>
        </p:spPr>
        <p:txBody>
          <a:bodyPr>
            <a:noAutofit/>
          </a:bodyPr>
          <a:lstStyle/>
          <a:p>
            <a:pPr>
              <a:lnSpc>
                <a:spcPct val="140000"/>
              </a:lnSpc>
              <a:buFont typeface="Wingdings" pitchFamily="2" charset="2"/>
              <a:buChar char="q"/>
            </a:pPr>
            <a:r>
              <a:rPr lang="en-AU" sz="1600" b="1" dirty="0">
                <a:solidFill>
                  <a:srgbClr val="FF0000"/>
                </a:solidFill>
                <a:effectLst/>
                <a:latin typeface="Chalkboard" panose="03050602040202020205" pitchFamily="66" charset="77"/>
              </a:rPr>
              <a:t>Definition of the Readings (</a:t>
            </a:r>
            <a:r>
              <a:rPr lang="en-AU" sz="1600" b="1" i="1" dirty="0" err="1">
                <a:solidFill>
                  <a:srgbClr val="FF0000"/>
                </a:solidFill>
                <a:effectLst/>
                <a:latin typeface="Chalkboard" panose="03050602040202020205" pitchFamily="66" charset="77"/>
              </a:rPr>
              <a:t>Qiraat</a:t>
            </a:r>
            <a:r>
              <a:rPr lang="en-AU" sz="1600" b="1" dirty="0">
                <a:solidFill>
                  <a:srgbClr val="C00000"/>
                </a:solidFill>
                <a:effectLst/>
                <a:latin typeface="Chalkboard" panose="03050602040202020205" pitchFamily="66" charset="77"/>
              </a:rPr>
              <a:t>) </a:t>
            </a:r>
            <a:r>
              <a:rPr lang="en-AU" sz="1600" b="1" dirty="0">
                <a:solidFill>
                  <a:schemeClr val="accent6">
                    <a:lumMod val="50000"/>
                  </a:schemeClr>
                </a:solidFill>
                <a:effectLst/>
                <a:latin typeface="Chalkboard" panose="03050602040202020205" pitchFamily="66" charset="77"/>
              </a:rPr>
              <a:t>The Arabic word </a:t>
            </a:r>
            <a:r>
              <a:rPr lang="en-AU" sz="1600" b="1" dirty="0">
                <a:solidFill>
                  <a:schemeClr val="accent1"/>
                </a:solidFill>
                <a:effectLst/>
                <a:latin typeface="Chalkboard" panose="03050602040202020205" pitchFamily="66" charset="77"/>
              </a:rPr>
              <a:t>‘</a:t>
            </a:r>
            <a:r>
              <a:rPr lang="en-AU" sz="1600" b="1" i="1" dirty="0" err="1">
                <a:solidFill>
                  <a:schemeClr val="accent1"/>
                </a:solidFill>
                <a:effectLst/>
                <a:latin typeface="Chalkboard" panose="03050602040202020205" pitchFamily="66" charset="77"/>
              </a:rPr>
              <a:t>qiraat</a:t>
            </a:r>
            <a:r>
              <a:rPr lang="en-AU" sz="1600" b="1" dirty="0">
                <a:solidFill>
                  <a:schemeClr val="accent1"/>
                </a:solidFill>
                <a:effectLst/>
                <a:latin typeface="Chalkboard" panose="03050602040202020205" pitchFamily="66" charset="77"/>
              </a:rPr>
              <a:t> is the infinite form and derived from the root ‘</a:t>
            </a:r>
            <a:r>
              <a:rPr lang="en-AU" sz="1600" b="1" i="1" dirty="0" err="1">
                <a:solidFill>
                  <a:schemeClr val="accent1"/>
                </a:solidFill>
                <a:effectLst/>
                <a:latin typeface="Chalkboard" panose="03050602040202020205" pitchFamily="66" charset="77"/>
              </a:rPr>
              <a:t>qa</a:t>
            </a:r>
            <a:r>
              <a:rPr lang="en-AU" sz="1600" b="1" i="1" dirty="0">
                <a:solidFill>
                  <a:schemeClr val="accent1"/>
                </a:solidFill>
                <a:effectLst/>
                <a:latin typeface="Chalkboard" panose="03050602040202020205" pitchFamily="66" charset="77"/>
              </a:rPr>
              <a:t>-</a:t>
            </a:r>
            <a:r>
              <a:rPr lang="en-AU" sz="1600" b="1" i="1" dirty="0" err="1">
                <a:solidFill>
                  <a:schemeClr val="accent1"/>
                </a:solidFill>
                <a:effectLst/>
                <a:latin typeface="Chalkboard" panose="03050602040202020205" pitchFamily="66" charset="77"/>
              </a:rPr>
              <a:t>ra</a:t>
            </a:r>
            <a:r>
              <a:rPr lang="en-AU" sz="1600" b="1" i="1" dirty="0">
                <a:solidFill>
                  <a:schemeClr val="accent1"/>
                </a:solidFill>
                <a:effectLst/>
                <a:latin typeface="Chalkboard" panose="03050602040202020205" pitchFamily="66" charset="77"/>
              </a:rPr>
              <a:t>-a</a:t>
            </a:r>
            <a:r>
              <a:rPr lang="en-AU" sz="1600" b="1" dirty="0">
                <a:solidFill>
                  <a:schemeClr val="accent1"/>
                </a:solidFill>
                <a:effectLst/>
                <a:latin typeface="Chalkboard" panose="03050602040202020205" pitchFamily="66" charset="77"/>
              </a:rPr>
              <a:t>’, </a:t>
            </a:r>
            <a:r>
              <a:rPr lang="en-AU" sz="1600" b="1" dirty="0">
                <a:solidFill>
                  <a:schemeClr val="accent6">
                    <a:lumMod val="50000"/>
                  </a:schemeClr>
                </a:solidFill>
                <a:effectLst/>
                <a:latin typeface="Chalkboard" panose="03050602040202020205" pitchFamily="66" charset="77"/>
              </a:rPr>
              <a:t>which means reading and reciting. </a:t>
            </a:r>
          </a:p>
          <a:p>
            <a:pPr>
              <a:lnSpc>
                <a:spcPct val="140000"/>
              </a:lnSpc>
              <a:buFont typeface="Wingdings" pitchFamily="2" charset="2"/>
              <a:buChar char="q"/>
            </a:pPr>
            <a:r>
              <a:rPr lang="en-AU" sz="1600" b="1" dirty="0">
                <a:solidFill>
                  <a:srgbClr val="FF0000"/>
                </a:solidFill>
                <a:effectLst/>
                <a:latin typeface="Chalkboard" panose="03050602040202020205" pitchFamily="66" charset="77"/>
              </a:rPr>
              <a:t>In the Quranic sciences</a:t>
            </a:r>
            <a:r>
              <a:rPr lang="en-AU" sz="1600" b="1" dirty="0">
                <a:solidFill>
                  <a:schemeClr val="accent6">
                    <a:lumMod val="50000"/>
                  </a:schemeClr>
                </a:solidFill>
                <a:effectLst/>
                <a:latin typeface="Chalkboard" panose="03050602040202020205" pitchFamily="66" charset="77"/>
              </a:rPr>
              <a:t>, it means, the changes which occur in the words of the Quran with regard to the extension (</a:t>
            </a:r>
            <a:r>
              <a:rPr lang="en-AU" sz="1600" b="1" i="1" dirty="0" err="1">
                <a:solidFill>
                  <a:schemeClr val="accent6">
                    <a:lumMod val="50000"/>
                  </a:schemeClr>
                </a:solidFill>
                <a:effectLst/>
                <a:latin typeface="Chalkboard" panose="03050602040202020205" pitchFamily="66" charset="77"/>
              </a:rPr>
              <a:t>madd</a:t>
            </a:r>
            <a:r>
              <a:rPr lang="en-AU" sz="1600" b="1" dirty="0">
                <a:solidFill>
                  <a:schemeClr val="accent6">
                    <a:lumMod val="50000"/>
                  </a:schemeClr>
                </a:solidFill>
                <a:effectLst/>
                <a:latin typeface="Chalkboard" panose="03050602040202020205" pitchFamily="66" charset="77"/>
              </a:rPr>
              <a:t>), shortening (</a:t>
            </a:r>
            <a:r>
              <a:rPr lang="en-AU" sz="1600" b="1" i="1" dirty="0">
                <a:solidFill>
                  <a:schemeClr val="accent6">
                    <a:lumMod val="50000"/>
                  </a:schemeClr>
                </a:solidFill>
                <a:effectLst/>
                <a:latin typeface="Chalkboard" panose="03050602040202020205" pitchFamily="66" charset="77"/>
              </a:rPr>
              <a:t>qasr</a:t>
            </a:r>
            <a:r>
              <a:rPr lang="en-AU" sz="1600" b="1" dirty="0">
                <a:solidFill>
                  <a:schemeClr val="accent6">
                    <a:lumMod val="50000"/>
                  </a:schemeClr>
                </a:solidFill>
                <a:effectLst/>
                <a:latin typeface="Chalkboard" panose="03050602040202020205" pitchFamily="66" charset="77"/>
              </a:rPr>
              <a:t>), punctuation of the written text, the order of the words in the text and their reading accordingly (</a:t>
            </a:r>
            <a:r>
              <a:rPr lang="en-AU" sz="1600" b="1" i="1" dirty="0" err="1">
                <a:solidFill>
                  <a:schemeClr val="accent6">
                    <a:lumMod val="50000"/>
                  </a:schemeClr>
                </a:solidFill>
                <a:effectLst/>
                <a:latin typeface="Chalkboard" panose="03050602040202020205" pitchFamily="66" charset="77"/>
              </a:rPr>
              <a:t>I’rāb</a:t>
            </a:r>
            <a:r>
              <a:rPr lang="en-AU" sz="1600" b="1" dirty="0">
                <a:solidFill>
                  <a:schemeClr val="accent6">
                    <a:lumMod val="50000"/>
                  </a:schemeClr>
                </a:solidFill>
                <a:effectLst/>
                <a:latin typeface="Chalkboard" panose="03050602040202020205" pitchFamily="66" charset="77"/>
              </a:rPr>
              <a:t>).</a:t>
            </a:r>
            <a:endParaRPr lang="en-AU" sz="1600" b="1" dirty="0">
              <a:solidFill>
                <a:schemeClr val="accent6">
                  <a:lumMod val="50000"/>
                </a:schemeClr>
              </a:solidFill>
              <a:latin typeface="Chalkboard" panose="03050602040202020205" pitchFamily="66" charset="77"/>
            </a:endParaRPr>
          </a:p>
          <a:p>
            <a:pPr>
              <a:lnSpc>
                <a:spcPct val="140000"/>
              </a:lnSpc>
              <a:buFont typeface="Wingdings" pitchFamily="2" charset="2"/>
              <a:buChar char="q"/>
            </a:pPr>
            <a:r>
              <a:rPr lang="en-AU" sz="1600" b="1" dirty="0">
                <a:solidFill>
                  <a:srgbClr val="C00000"/>
                </a:solidFill>
                <a:effectLst/>
                <a:latin typeface="Chalkboard" panose="03050602040202020205" pitchFamily="66" charset="77"/>
              </a:rPr>
              <a:t> The word ‘</a:t>
            </a:r>
            <a:r>
              <a:rPr lang="en-AU" sz="1600" b="1" i="1" dirty="0" err="1">
                <a:solidFill>
                  <a:srgbClr val="C00000"/>
                </a:solidFill>
                <a:effectLst/>
                <a:latin typeface="Chalkboard" panose="03050602040202020205" pitchFamily="66" charset="77"/>
              </a:rPr>
              <a:t>qurra</a:t>
            </a:r>
            <a:r>
              <a:rPr lang="en-AU" sz="1600" b="1" dirty="0">
                <a:solidFill>
                  <a:srgbClr val="C00000"/>
                </a:solidFill>
                <a:effectLst/>
                <a:latin typeface="Chalkboard" panose="03050602040202020205" pitchFamily="66" charset="77"/>
              </a:rPr>
              <a:t>’, the plural of ‘</a:t>
            </a:r>
            <a:r>
              <a:rPr lang="en-AU" sz="1600" b="1" i="1" dirty="0" err="1">
                <a:solidFill>
                  <a:srgbClr val="C00000"/>
                </a:solidFill>
                <a:effectLst/>
                <a:latin typeface="Chalkboard" panose="03050602040202020205" pitchFamily="66" charset="77"/>
              </a:rPr>
              <a:t>qa</a:t>
            </a:r>
            <a:r>
              <a:rPr lang="en-AU" sz="1600" b="1" i="1" dirty="0" err="1">
                <a:solidFill>
                  <a:srgbClr val="C00000"/>
                </a:solidFill>
                <a:latin typeface="Chalkboard" panose="03050602040202020205" pitchFamily="66" charset="77"/>
              </a:rPr>
              <a:t>r</a:t>
            </a:r>
            <a:r>
              <a:rPr lang="en-AU" sz="1600" b="1" i="1" dirty="0" err="1">
                <a:solidFill>
                  <a:srgbClr val="C00000"/>
                </a:solidFill>
                <a:effectLst/>
                <a:latin typeface="Chalkboard" panose="03050602040202020205" pitchFamily="66" charset="77"/>
              </a:rPr>
              <a:t>i</a:t>
            </a:r>
            <a:r>
              <a:rPr lang="en-AU" sz="1600" b="1" dirty="0">
                <a:solidFill>
                  <a:srgbClr val="C00000"/>
                </a:solidFill>
                <a:effectLst/>
                <a:latin typeface="Chalkboard" panose="03050602040202020205" pitchFamily="66" charset="77"/>
              </a:rPr>
              <a:t>, means a reader and a reciter</a:t>
            </a:r>
            <a:r>
              <a:rPr lang="en-AU" sz="1600" b="1" dirty="0">
                <a:solidFill>
                  <a:schemeClr val="accent6">
                    <a:lumMod val="50000"/>
                  </a:schemeClr>
                </a:solidFill>
                <a:effectLst/>
                <a:latin typeface="Chalkboard" panose="03050602040202020205" pitchFamily="66" charset="77"/>
              </a:rPr>
              <a:t>. </a:t>
            </a:r>
            <a:endParaRPr lang="en-AU" sz="1600" b="1" dirty="0">
              <a:solidFill>
                <a:schemeClr val="accent6">
                  <a:lumMod val="50000"/>
                </a:schemeClr>
              </a:solidFill>
              <a:latin typeface="Chalkboard" panose="03050602040202020205" pitchFamily="66" charset="77"/>
            </a:endParaRPr>
          </a:p>
          <a:p>
            <a:pPr>
              <a:lnSpc>
                <a:spcPct val="140000"/>
              </a:lnSpc>
              <a:buFont typeface="Wingdings" pitchFamily="2" charset="2"/>
              <a:buChar char="q"/>
            </a:pPr>
            <a:r>
              <a:rPr lang="en-AU" sz="1600" b="1" i="1" dirty="0" err="1">
                <a:solidFill>
                  <a:srgbClr val="C00000"/>
                </a:solidFill>
                <a:effectLst/>
                <a:latin typeface="Chalkboard" panose="03050602040202020205" pitchFamily="66" charset="77"/>
              </a:rPr>
              <a:t>Qurra</a:t>
            </a:r>
            <a:r>
              <a:rPr lang="en-AU" sz="1600" b="1" i="1" dirty="0">
                <a:solidFill>
                  <a:srgbClr val="C00000"/>
                </a:solidFill>
                <a:effectLst/>
                <a:latin typeface="Chalkboard" panose="03050602040202020205" pitchFamily="66" charset="77"/>
              </a:rPr>
              <a:t> </a:t>
            </a:r>
            <a:r>
              <a:rPr lang="ar-SA" sz="1600" b="1" i="1" dirty="0">
                <a:solidFill>
                  <a:srgbClr val="C00000"/>
                </a:solidFill>
                <a:effectLst/>
                <a:latin typeface="Chalkboard" panose="03050602040202020205" pitchFamily="66" charset="77"/>
              </a:rPr>
              <a:t>قارئ</a:t>
            </a:r>
            <a:r>
              <a:rPr lang="en-AU" sz="1600" b="1" dirty="0">
                <a:solidFill>
                  <a:srgbClr val="C00000"/>
                </a:solidFill>
                <a:effectLst/>
                <a:latin typeface="Chalkboard" panose="03050602040202020205" pitchFamily="66" charset="77"/>
              </a:rPr>
              <a:t>means, </a:t>
            </a:r>
            <a:r>
              <a:rPr lang="en-AU" sz="1600" b="1" dirty="0">
                <a:solidFill>
                  <a:schemeClr val="accent6">
                    <a:lumMod val="50000"/>
                  </a:schemeClr>
                </a:solidFill>
                <a:effectLst/>
                <a:latin typeface="Chalkboard" panose="03050602040202020205" pitchFamily="66" charset="77"/>
              </a:rPr>
              <a:t>the imams who represent the seven modes of the Quran (</a:t>
            </a:r>
            <a:r>
              <a:rPr lang="en-AU" sz="1600" b="1" i="1" dirty="0" err="1">
                <a:solidFill>
                  <a:schemeClr val="accent6">
                    <a:lumMod val="50000"/>
                  </a:schemeClr>
                </a:solidFill>
                <a:effectLst/>
                <a:latin typeface="Chalkboard" panose="03050602040202020205" pitchFamily="66" charset="77"/>
              </a:rPr>
              <a:t>ahruf</a:t>
            </a:r>
            <a:r>
              <a:rPr lang="en-AU" sz="1600" b="1" i="1" dirty="0">
                <a:solidFill>
                  <a:schemeClr val="accent6">
                    <a:lumMod val="50000"/>
                  </a:schemeClr>
                </a:solidFill>
                <a:effectLst/>
                <a:latin typeface="Chalkboard" panose="03050602040202020205" pitchFamily="66" charset="77"/>
              </a:rPr>
              <a:t> </a:t>
            </a:r>
            <a:r>
              <a:rPr lang="en-AU" sz="1600" b="1" i="1" dirty="0" err="1">
                <a:solidFill>
                  <a:schemeClr val="accent6">
                    <a:lumMod val="50000"/>
                  </a:schemeClr>
                </a:solidFill>
                <a:effectLst/>
                <a:latin typeface="Chalkboard" panose="03050602040202020205" pitchFamily="66" charset="77"/>
              </a:rPr>
              <a:t>sab’a</a:t>
            </a:r>
            <a:r>
              <a:rPr lang="en-AU" sz="1600" b="1" dirty="0">
                <a:solidFill>
                  <a:schemeClr val="accent6">
                    <a:lumMod val="50000"/>
                  </a:schemeClr>
                </a:solidFill>
                <a:effectLst/>
                <a:latin typeface="Chalkboard" panose="03050602040202020205" pitchFamily="66" charset="77"/>
              </a:rPr>
              <a:t>) and  the various readings of the </a:t>
            </a:r>
            <a:r>
              <a:rPr lang="en-AU" sz="1600" b="1" dirty="0" err="1">
                <a:solidFill>
                  <a:schemeClr val="accent6">
                    <a:lumMod val="50000"/>
                  </a:schemeClr>
                </a:solidFill>
                <a:effectLst/>
                <a:latin typeface="Chalkboard" panose="03050602040202020205" pitchFamily="66" charset="77"/>
              </a:rPr>
              <a:t>Qur’ān</a:t>
            </a:r>
            <a:r>
              <a:rPr lang="en-AU" sz="1600" b="1" dirty="0">
                <a:solidFill>
                  <a:schemeClr val="accent6">
                    <a:lumMod val="50000"/>
                  </a:schemeClr>
                </a:solidFill>
                <a:effectLst/>
                <a:latin typeface="Chalkboard" panose="03050602040202020205" pitchFamily="66" charset="77"/>
              </a:rPr>
              <a:t> (</a:t>
            </a:r>
            <a:r>
              <a:rPr lang="en-AU" sz="1600" b="1" i="1" dirty="0" err="1">
                <a:solidFill>
                  <a:schemeClr val="accent6">
                    <a:lumMod val="50000"/>
                  </a:schemeClr>
                </a:solidFill>
                <a:effectLst/>
                <a:latin typeface="Chalkboard" panose="03050602040202020205" pitchFamily="66" charset="77"/>
              </a:rPr>
              <a:t>qiraat</a:t>
            </a:r>
            <a:r>
              <a:rPr lang="en-AU" sz="1600" b="1" dirty="0">
                <a:solidFill>
                  <a:schemeClr val="accent6">
                    <a:lumMod val="50000"/>
                  </a:schemeClr>
                </a:solidFill>
                <a:effectLst/>
                <a:latin typeface="Chalkboard" panose="03050602040202020205" pitchFamily="66" charset="77"/>
              </a:rPr>
              <a:t>).</a:t>
            </a:r>
            <a:r>
              <a:rPr lang="en-AU" sz="1600" b="1" dirty="0">
                <a:solidFill>
                  <a:schemeClr val="accent6">
                    <a:lumMod val="50000"/>
                  </a:schemeClr>
                </a:solidFill>
                <a:latin typeface="Chalkboard" panose="03050602040202020205" pitchFamily="66" charset="77"/>
              </a:rPr>
              <a:t> </a:t>
            </a:r>
            <a:r>
              <a:rPr lang="en-AU" sz="1600" b="1" dirty="0">
                <a:solidFill>
                  <a:schemeClr val="accent6">
                    <a:lumMod val="50000"/>
                  </a:schemeClr>
                </a:solidFill>
                <a:effectLst/>
                <a:latin typeface="Chalkboard" panose="03050602040202020205" pitchFamily="66" charset="77"/>
              </a:rPr>
              <a:t>It is also used for a scholar who has memorised the whole Quran and has a detailed knowledge of the various readings.</a:t>
            </a:r>
          </a:p>
          <a:p>
            <a:pPr>
              <a:lnSpc>
                <a:spcPct val="140000"/>
              </a:lnSpc>
              <a:buFont typeface="Wingdings" pitchFamily="2" charset="2"/>
              <a:buChar char="q"/>
            </a:pPr>
            <a:r>
              <a:rPr lang="en-AU" sz="1600" b="1" dirty="0">
                <a:solidFill>
                  <a:schemeClr val="accent6">
                    <a:lumMod val="50000"/>
                  </a:schemeClr>
                </a:solidFill>
                <a:latin typeface="Chalkboard" panose="03050602040202020205" pitchFamily="66" charset="77"/>
              </a:rPr>
              <a:t>Each </a:t>
            </a:r>
            <a:r>
              <a:rPr lang="en-AU" sz="1600" b="1" dirty="0" err="1">
                <a:solidFill>
                  <a:schemeClr val="accent6">
                    <a:lumMod val="50000"/>
                  </a:schemeClr>
                </a:solidFill>
                <a:latin typeface="Chalkboard" panose="03050602040202020205" pitchFamily="66" charset="77"/>
              </a:rPr>
              <a:t>qiraaa</a:t>
            </a:r>
            <a:r>
              <a:rPr lang="en-AU" sz="1600" b="1" dirty="0">
                <a:solidFill>
                  <a:schemeClr val="accent6">
                    <a:lumMod val="50000"/>
                  </a:schemeClr>
                </a:solidFill>
                <a:latin typeface="Chalkboard" panose="03050602040202020205" pitchFamily="66" charset="77"/>
              </a:rPr>
              <a:t> has its own rules of recitation (</a:t>
            </a:r>
            <a:r>
              <a:rPr lang="en-AU" sz="1600" b="1" dirty="0" err="1">
                <a:solidFill>
                  <a:schemeClr val="accent6">
                    <a:lumMod val="50000"/>
                  </a:schemeClr>
                </a:solidFill>
                <a:latin typeface="Chalkboard" panose="03050602040202020205" pitchFamily="66" charset="77"/>
              </a:rPr>
              <a:t>tajweed</a:t>
            </a:r>
            <a:r>
              <a:rPr lang="en-AU" sz="1600" b="1" dirty="0">
                <a:solidFill>
                  <a:schemeClr val="accent6">
                    <a:lumMod val="50000"/>
                  </a:schemeClr>
                </a:solidFill>
                <a:latin typeface="Chalkboard" panose="03050602040202020205" pitchFamily="66" charset="77"/>
              </a:rPr>
              <a:t>) and variations in words and letters and is named after the reciter (</a:t>
            </a:r>
            <a:r>
              <a:rPr lang="en-AU" sz="1600" b="1" dirty="0" err="1">
                <a:solidFill>
                  <a:schemeClr val="accent6">
                    <a:lumMod val="50000"/>
                  </a:schemeClr>
                </a:solidFill>
                <a:latin typeface="Chalkboard" panose="03050602040202020205" pitchFamily="66" charset="77"/>
              </a:rPr>
              <a:t>Qaree</a:t>
            </a:r>
            <a:r>
              <a:rPr lang="en-AU" sz="1600" b="1" dirty="0">
                <a:solidFill>
                  <a:schemeClr val="accent6">
                    <a:lumMod val="50000"/>
                  </a:schemeClr>
                </a:solidFill>
                <a:latin typeface="Chalkboard" panose="03050602040202020205" pitchFamily="66" charset="77"/>
              </a:rPr>
              <a:t>) who was famous for that particular </a:t>
            </a:r>
            <a:r>
              <a:rPr lang="en-AU" sz="1600" b="1" dirty="0" err="1">
                <a:solidFill>
                  <a:schemeClr val="accent6">
                    <a:lumMod val="50000"/>
                  </a:schemeClr>
                </a:solidFill>
                <a:latin typeface="Chalkboard" panose="03050602040202020205" pitchFamily="66" charset="77"/>
              </a:rPr>
              <a:t>qiraa'a</a:t>
            </a:r>
            <a:r>
              <a:rPr lang="en-AU" sz="1600" b="1" dirty="0">
                <a:solidFill>
                  <a:schemeClr val="accent6">
                    <a:lumMod val="50000"/>
                  </a:schemeClr>
                </a:solidFill>
                <a:latin typeface="Chalkboard" panose="03050602040202020205" pitchFamily="66" charset="77"/>
              </a:rPr>
              <a:t>.</a:t>
            </a:r>
            <a:endParaRPr lang="en-AU" sz="1600" b="1" dirty="0">
              <a:solidFill>
                <a:schemeClr val="accent6">
                  <a:lumMod val="50000"/>
                </a:schemeClr>
              </a:solidFill>
              <a:effectLst/>
              <a:latin typeface="Chalkboard" panose="03050602040202020205" pitchFamily="66" charset="77"/>
            </a:endParaRPr>
          </a:p>
          <a:p>
            <a:pPr>
              <a:lnSpc>
                <a:spcPct val="140000"/>
              </a:lnSpc>
              <a:buFont typeface="Wingdings" pitchFamily="2" charset="2"/>
              <a:buChar char="q"/>
            </a:pPr>
            <a:r>
              <a:rPr lang="en-AU" sz="1600" b="1" i="1" dirty="0" err="1">
                <a:solidFill>
                  <a:srgbClr val="C00000"/>
                </a:solidFill>
                <a:effectLst/>
                <a:latin typeface="Chalkboard" panose="03050602040202020205" pitchFamily="66" charset="77"/>
              </a:rPr>
              <a:t>Riwayah</a:t>
            </a:r>
            <a:r>
              <a:rPr lang="en-AU" sz="1600" b="1" i="1" dirty="0">
                <a:solidFill>
                  <a:srgbClr val="C00000"/>
                </a:solidFill>
                <a:effectLst/>
                <a:latin typeface="Chalkboard" panose="03050602040202020205" pitchFamily="66" charset="77"/>
              </a:rPr>
              <a:t> </a:t>
            </a:r>
            <a:r>
              <a:rPr lang="en-AU" sz="1600" b="1" dirty="0">
                <a:solidFill>
                  <a:srgbClr val="C00000"/>
                </a:solidFill>
                <a:effectLst/>
                <a:latin typeface="Chalkboard" panose="03050602040202020205" pitchFamily="66" charset="77"/>
              </a:rPr>
              <a:t>means </a:t>
            </a:r>
            <a:r>
              <a:rPr lang="en-AU" sz="1600" b="1" dirty="0">
                <a:solidFill>
                  <a:schemeClr val="accent6">
                    <a:lumMod val="50000"/>
                  </a:schemeClr>
                </a:solidFill>
                <a:effectLst/>
                <a:latin typeface="Chalkboard" panose="03050602040202020205" pitchFamily="66" charset="77"/>
              </a:rPr>
              <a:t>the narrative style of each </a:t>
            </a:r>
            <a:r>
              <a:rPr lang="en-AU" sz="1600" b="1" i="1" dirty="0" err="1">
                <a:solidFill>
                  <a:schemeClr val="accent6">
                    <a:lumMod val="50000"/>
                  </a:schemeClr>
                </a:solidFill>
                <a:effectLst/>
                <a:latin typeface="Chalkboard" panose="03050602040202020205" pitchFamily="66" charset="77"/>
              </a:rPr>
              <a:t>qiraat</a:t>
            </a:r>
            <a:r>
              <a:rPr lang="en-AU" sz="1600" b="1" i="1" dirty="0">
                <a:solidFill>
                  <a:schemeClr val="accent6">
                    <a:lumMod val="50000"/>
                  </a:schemeClr>
                </a:solidFill>
                <a:effectLst/>
                <a:latin typeface="Chalkboard" panose="03050602040202020205" pitchFamily="66" charset="77"/>
              </a:rPr>
              <a:t> </a:t>
            </a:r>
            <a:r>
              <a:rPr lang="en-AU" sz="1600" b="1" dirty="0">
                <a:solidFill>
                  <a:schemeClr val="accent6">
                    <a:lumMod val="50000"/>
                  </a:schemeClr>
                </a:solidFill>
                <a:effectLst/>
                <a:latin typeface="Chalkboard" panose="03050602040202020205" pitchFamily="66" charset="77"/>
              </a:rPr>
              <a:t>imam and the differences between these narrations. </a:t>
            </a:r>
            <a:endParaRPr lang="en-AU" sz="1600" b="1" dirty="0">
              <a:solidFill>
                <a:schemeClr val="accent6">
                  <a:lumMod val="50000"/>
                </a:schemeClr>
              </a:solidFill>
              <a:latin typeface="Chalkboard" panose="03050602040202020205" pitchFamily="66" charset="77"/>
            </a:endParaRPr>
          </a:p>
          <a:p>
            <a:pPr>
              <a:lnSpc>
                <a:spcPct val="140000"/>
              </a:lnSpc>
              <a:buFont typeface="Wingdings" pitchFamily="2" charset="2"/>
              <a:buChar char="q"/>
            </a:pPr>
            <a:r>
              <a:rPr lang="en-AU" sz="1600" b="1" i="1" dirty="0">
                <a:solidFill>
                  <a:srgbClr val="C00000"/>
                </a:solidFill>
                <a:effectLst/>
                <a:latin typeface="Chalkboard" panose="03050602040202020205" pitchFamily="66" charset="77"/>
              </a:rPr>
              <a:t>Tariqa </a:t>
            </a:r>
            <a:r>
              <a:rPr lang="en-AU" sz="1600" b="1" dirty="0">
                <a:solidFill>
                  <a:srgbClr val="C00000"/>
                </a:solidFill>
                <a:effectLst/>
                <a:latin typeface="Chalkboard" panose="03050602040202020205" pitchFamily="66" charset="77"/>
              </a:rPr>
              <a:t>is </a:t>
            </a:r>
            <a:r>
              <a:rPr lang="en-AU" sz="1600" b="1" dirty="0">
                <a:solidFill>
                  <a:schemeClr val="accent6">
                    <a:lumMod val="50000"/>
                  </a:schemeClr>
                </a:solidFill>
                <a:effectLst/>
                <a:latin typeface="Chalkboard" panose="03050602040202020205" pitchFamily="66" charset="77"/>
              </a:rPr>
              <a:t>the differences in narration between students who learned their reading mode from the same imam but differed from each other in their narration. </a:t>
            </a:r>
            <a:endParaRPr lang="en-AU" sz="1600" b="1" dirty="0">
              <a:solidFill>
                <a:schemeClr val="accent6">
                  <a:lumMod val="50000"/>
                </a:schemeClr>
              </a:solidFill>
              <a:latin typeface="Chalkboard" panose="03050602040202020205" pitchFamily="66" charset="77"/>
            </a:endParaRPr>
          </a:p>
          <a:p>
            <a:pPr>
              <a:lnSpc>
                <a:spcPct val="140000"/>
              </a:lnSpc>
            </a:pPr>
            <a:endParaRPr lang="en-AU" sz="1400" dirty="0"/>
          </a:p>
          <a:p>
            <a:pPr>
              <a:lnSpc>
                <a:spcPct val="140000"/>
              </a:lnSpc>
            </a:pPr>
            <a:endParaRPr lang="en-AU" sz="1400" dirty="0"/>
          </a:p>
          <a:p>
            <a:pPr>
              <a:lnSpc>
                <a:spcPct val="140000"/>
              </a:lnSpc>
            </a:pPr>
            <a:endParaRPr lang="en-US" sz="1400" dirty="0"/>
          </a:p>
        </p:txBody>
      </p:sp>
      <p:sp>
        <p:nvSpPr>
          <p:cNvPr id="4" name="Slide Number Placeholder 3">
            <a:extLst>
              <a:ext uri="{FF2B5EF4-FFF2-40B4-BE49-F238E27FC236}">
                <a16:creationId xmlns:a16="http://schemas.microsoft.com/office/drawing/2014/main" xmlns="" id="{CD4CAD44-B53D-C557-96C9-6B603772CE9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164</a:t>
            </a:fld>
            <a:endParaRPr lang="en-US">
              <a:solidFill>
                <a:schemeClr val="tx1">
                  <a:lumMod val="50000"/>
                  <a:lumOff val="50000"/>
                </a:schemeClr>
              </a:solidFill>
            </a:endParaRPr>
          </a:p>
        </p:txBody>
      </p:sp>
      <p:pic>
        <p:nvPicPr>
          <p:cNvPr id="5" name="Picture 4" descr="A blurry image of a blue and yellow light&#10;&#10;Description automatically generated">
            <a:extLst>
              <a:ext uri="{FF2B5EF4-FFF2-40B4-BE49-F238E27FC236}">
                <a16:creationId xmlns:a16="http://schemas.microsoft.com/office/drawing/2014/main" xmlns="" id="{F425F54F-DD96-8504-8B75-6FC6B0A4D1EA}"/>
              </a:ext>
            </a:extLst>
          </p:cNvPr>
          <p:cNvPicPr>
            <a:picLocks noChangeAspect="1"/>
          </p:cNvPicPr>
          <p:nvPr/>
        </p:nvPicPr>
        <p:blipFill rotWithShape="1">
          <a:blip r:embed="rId2"/>
          <a:srcRect l="34433" r="15429" b="-1"/>
          <a:stretch/>
        </p:blipFill>
        <p:spPr>
          <a:xfrm>
            <a:off x="10520517" y="2149872"/>
            <a:ext cx="1262543" cy="3631501"/>
          </a:xfrm>
          <a:prstGeom prst="rect">
            <a:avLst/>
          </a:prstGeom>
          <a:ln>
            <a:solidFill>
              <a:srgbClr val="46EBCD"/>
            </a:solidFill>
          </a:ln>
        </p:spPr>
      </p:pic>
    </p:spTree>
    <p:extLst>
      <p:ext uri="{BB962C8B-B14F-4D97-AF65-F5344CB8AC3E}">
        <p14:creationId xmlns:p14="http://schemas.microsoft.com/office/powerpoint/2010/main" val="253857921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81F627-00EF-88BC-01B2-044904AB7F5C}"/>
              </a:ext>
            </a:extLst>
          </p:cNvPr>
          <p:cNvSpPr>
            <a:spLocks noGrp="1"/>
          </p:cNvSpPr>
          <p:nvPr>
            <p:ph type="title"/>
          </p:nvPr>
        </p:nvSpPr>
        <p:spPr>
          <a:xfrm>
            <a:off x="532754" y="486570"/>
            <a:ext cx="8212810" cy="1325563"/>
          </a:xfrm>
          <a:solidFill>
            <a:srgbClr val="DCD1A4"/>
          </a:solidFill>
          <a:ln>
            <a:solidFill>
              <a:schemeClr val="accent2">
                <a:lumMod val="50000"/>
              </a:schemeClr>
            </a:solidFill>
          </a:ln>
        </p:spPr>
        <p:txBody>
          <a:bodyPr/>
          <a:lstStyle/>
          <a:p>
            <a:r>
              <a:rPr lang="en-US" dirty="0">
                <a:solidFill>
                  <a:schemeClr val="accent2">
                    <a:lumMod val="75000"/>
                  </a:schemeClr>
                </a:solidFill>
                <a:latin typeface="Trade Gothic Inline" panose="020B0504030203020204" pitchFamily="34" charset="0"/>
              </a:rPr>
              <a:t>the seven reciters (Qaris)</a:t>
            </a:r>
          </a:p>
        </p:txBody>
      </p:sp>
      <p:sp>
        <p:nvSpPr>
          <p:cNvPr id="3" name="Content Placeholder 2">
            <a:extLst>
              <a:ext uri="{FF2B5EF4-FFF2-40B4-BE49-F238E27FC236}">
                <a16:creationId xmlns:a16="http://schemas.microsoft.com/office/drawing/2014/main" xmlns="" id="{AAD270A6-DDCA-AEE4-F4AE-E979438117FC}"/>
              </a:ext>
            </a:extLst>
          </p:cNvPr>
          <p:cNvSpPr>
            <a:spLocks noGrp="1"/>
          </p:cNvSpPr>
          <p:nvPr>
            <p:ph idx="1"/>
          </p:nvPr>
        </p:nvSpPr>
        <p:spPr>
          <a:xfrm>
            <a:off x="532754" y="1933578"/>
            <a:ext cx="11462934" cy="4351338"/>
          </a:xfrm>
          <a:solidFill>
            <a:srgbClr val="DCD1A4"/>
          </a:solidFill>
          <a:ln>
            <a:solidFill>
              <a:schemeClr val="accent2">
                <a:lumMod val="50000"/>
              </a:schemeClr>
            </a:solidFill>
          </a:ln>
        </p:spPr>
        <p:txBody>
          <a:bodyPr>
            <a:noAutofit/>
          </a:bodyPr>
          <a:lstStyle/>
          <a:p>
            <a:pPr>
              <a:buFont typeface="Wingdings" pitchFamily="2" charset="2"/>
              <a:buChar char="q"/>
            </a:pPr>
            <a:r>
              <a:rPr lang="en-US" sz="1800" b="1" dirty="0">
                <a:solidFill>
                  <a:schemeClr val="accent2">
                    <a:lumMod val="75000"/>
                  </a:schemeClr>
                </a:solidFill>
                <a:latin typeface="Chalkboard" panose="03050602040202020205" pitchFamily="66" charset="77"/>
                <a:ea typeface="Batang" panose="02030600000101010101" pitchFamily="18" charset="-127"/>
              </a:rPr>
              <a:t>Abdullah bin </a:t>
            </a:r>
            <a:r>
              <a:rPr lang="en-US" sz="1800" b="1" dirty="0" err="1">
                <a:solidFill>
                  <a:schemeClr val="accent2">
                    <a:lumMod val="75000"/>
                  </a:schemeClr>
                </a:solidFill>
                <a:latin typeface="Chalkboard" panose="03050602040202020205" pitchFamily="66" charset="77"/>
                <a:ea typeface="Batang" panose="02030600000101010101" pitchFamily="18" charset="-127"/>
              </a:rPr>
              <a:t>Kathir</a:t>
            </a:r>
            <a:r>
              <a:rPr lang="en-US" sz="1800" b="1" dirty="0">
                <a:solidFill>
                  <a:schemeClr val="accent2">
                    <a:lumMod val="75000"/>
                  </a:schemeClr>
                </a:solidFill>
                <a:latin typeface="Chalkboard" panose="03050602040202020205" pitchFamily="66" charset="77"/>
                <a:ea typeface="Batang" panose="02030600000101010101" pitchFamily="18" charset="-127"/>
              </a:rPr>
              <a:t> ai-Dari  </a:t>
            </a:r>
            <a:r>
              <a:rPr lang="ar" sz="1800" b="0" i="0" dirty="0">
                <a:solidFill>
                  <a:srgbClr val="000000"/>
                </a:solidFill>
                <a:effectLst/>
                <a:latin typeface="Naskh"/>
              </a:rPr>
              <a:t>عبد الله بن كثير المكي</a:t>
            </a:r>
            <a:endParaRPr lang="en-US" sz="1800" b="1" dirty="0">
              <a:solidFill>
                <a:schemeClr val="accent2">
                  <a:lumMod val="75000"/>
                </a:schemeClr>
              </a:solidFill>
              <a:latin typeface="Chalkboard" panose="03050602040202020205" pitchFamily="66" charset="77"/>
              <a:ea typeface="Batang" panose="02030600000101010101" pitchFamily="18" charset="-127"/>
            </a:endParaRPr>
          </a:p>
          <a:p>
            <a:pPr>
              <a:buFont typeface="Wingdings" pitchFamily="2" charset="2"/>
              <a:buChar char="q"/>
            </a:pPr>
            <a:r>
              <a:rPr lang="en-US" sz="1800" b="1" dirty="0">
                <a:solidFill>
                  <a:schemeClr val="accent2">
                    <a:lumMod val="75000"/>
                  </a:schemeClr>
                </a:solidFill>
                <a:latin typeface="Chalkboard" panose="03050602040202020205" pitchFamily="66" charset="77"/>
                <a:ea typeface="Batang" panose="02030600000101010101" pitchFamily="18" charset="-127"/>
              </a:rPr>
              <a:t> </a:t>
            </a:r>
            <a:r>
              <a:rPr lang="en-US" sz="1800" b="1" dirty="0" err="1">
                <a:solidFill>
                  <a:schemeClr val="accent2">
                    <a:lumMod val="75000"/>
                  </a:schemeClr>
                </a:solidFill>
                <a:latin typeface="Chalkboard" panose="03050602040202020205" pitchFamily="66" charset="77"/>
                <a:ea typeface="Batang" panose="02030600000101010101" pitchFamily="18" charset="-127"/>
              </a:rPr>
              <a:t>Nafi</a:t>
            </a:r>
            <a:r>
              <a:rPr lang="en-US" sz="1800" b="1" dirty="0">
                <a:solidFill>
                  <a:schemeClr val="accent2">
                    <a:lumMod val="75000"/>
                  </a:schemeClr>
                </a:solidFill>
                <a:latin typeface="Chalkboard" panose="03050602040202020205" pitchFamily="66" charset="77"/>
                <a:ea typeface="Batang" panose="02030600000101010101" pitchFamily="18" charset="-127"/>
              </a:rPr>
              <a:t> bin </a:t>
            </a:r>
            <a:r>
              <a:rPr lang="en-US" sz="1800" b="1" dirty="0" err="1">
                <a:solidFill>
                  <a:schemeClr val="accent2">
                    <a:lumMod val="75000"/>
                  </a:schemeClr>
                </a:solidFill>
                <a:latin typeface="Chalkboard" panose="03050602040202020205" pitchFamily="66" charset="77"/>
                <a:ea typeface="Batang" panose="02030600000101010101" pitchFamily="18" charset="-127"/>
              </a:rPr>
              <a:t>Abdur</a:t>
            </a:r>
            <a:r>
              <a:rPr lang="en-US" sz="1800" b="1" dirty="0">
                <a:solidFill>
                  <a:schemeClr val="accent2">
                    <a:lumMod val="75000"/>
                  </a:schemeClr>
                </a:solidFill>
                <a:latin typeface="Chalkboard" panose="03050602040202020205" pitchFamily="66" charset="77"/>
                <a:ea typeface="Batang" panose="02030600000101010101" pitchFamily="18" charset="-127"/>
              </a:rPr>
              <a:t> Rahman bin Abi </a:t>
            </a:r>
            <a:r>
              <a:rPr lang="en-US" sz="1800" b="1" dirty="0" err="1">
                <a:solidFill>
                  <a:schemeClr val="accent2">
                    <a:lumMod val="75000"/>
                  </a:schemeClr>
                </a:solidFill>
                <a:latin typeface="Chalkboard" panose="03050602040202020205" pitchFamily="66" charset="77"/>
                <a:ea typeface="Batang" panose="02030600000101010101" pitchFamily="18" charset="-127"/>
              </a:rPr>
              <a:t>Nu’aim</a:t>
            </a:r>
            <a:r>
              <a:rPr lang="en-US" sz="1800" b="1" dirty="0">
                <a:solidFill>
                  <a:schemeClr val="accent2">
                    <a:lumMod val="75000"/>
                  </a:schemeClr>
                </a:solidFill>
                <a:latin typeface="Chalkboard" panose="03050602040202020205" pitchFamily="66" charset="77"/>
                <a:ea typeface="Batang" panose="02030600000101010101" pitchFamily="18" charset="-127"/>
              </a:rPr>
              <a:t>  </a:t>
            </a:r>
            <a:r>
              <a:rPr lang="ar" sz="1800" b="0" i="0" dirty="0">
                <a:solidFill>
                  <a:srgbClr val="000000"/>
                </a:solidFill>
                <a:effectLst/>
                <a:latin typeface="Naskh"/>
              </a:rPr>
              <a:t>أبو رويم نافع بن عبد الرحمن بن أبي نعيم الليثي،</a:t>
            </a:r>
            <a:endParaRPr lang="en-US" sz="1800" b="1" dirty="0">
              <a:solidFill>
                <a:schemeClr val="accent2">
                  <a:lumMod val="75000"/>
                </a:schemeClr>
              </a:solidFill>
              <a:latin typeface="Chalkboard" panose="03050602040202020205" pitchFamily="66" charset="77"/>
              <a:ea typeface="Batang" panose="02030600000101010101" pitchFamily="18" charset="-127"/>
            </a:endParaRPr>
          </a:p>
          <a:p>
            <a:pPr>
              <a:buFont typeface="Wingdings" pitchFamily="2" charset="2"/>
              <a:buChar char="q"/>
            </a:pPr>
            <a:r>
              <a:rPr lang="en-US" sz="1800" b="1" dirty="0">
                <a:solidFill>
                  <a:schemeClr val="accent2">
                    <a:lumMod val="75000"/>
                  </a:schemeClr>
                </a:solidFill>
                <a:latin typeface="Chalkboard" panose="03050602040202020205" pitchFamily="66" charset="77"/>
                <a:ea typeface="Batang" panose="02030600000101010101" pitchFamily="18" charset="-127"/>
              </a:rPr>
              <a:t>Abdullah </a:t>
            </a:r>
            <a:r>
              <a:rPr lang="en-US" sz="1800" b="1" dirty="0" err="1">
                <a:solidFill>
                  <a:schemeClr val="accent2">
                    <a:lumMod val="75000"/>
                  </a:schemeClr>
                </a:solidFill>
                <a:latin typeface="Chalkboard" panose="03050602040202020205" pitchFamily="66" charset="77"/>
                <a:ea typeface="Batang" panose="02030600000101010101" pitchFamily="18" charset="-127"/>
              </a:rPr>
              <a:t>Yahsubi</a:t>
            </a:r>
            <a:r>
              <a:rPr lang="en-US" sz="1800" b="1" dirty="0">
                <a:solidFill>
                  <a:schemeClr val="accent2">
                    <a:lumMod val="75000"/>
                  </a:schemeClr>
                </a:solidFill>
                <a:latin typeface="Chalkboard" panose="03050602040202020205" pitchFamily="66" charset="77"/>
                <a:ea typeface="Batang" panose="02030600000101010101" pitchFamily="18" charset="-127"/>
              </a:rPr>
              <a:t> popularly known as ‘Ibn Amir’ </a:t>
            </a:r>
            <a:r>
              <a:rPr lang="ar-SA" sz="1800" dirty="0">
                <a:solidFill>
                  <a:schemeClr val="tx1">
                    <a:lumMod val="95000"/>
                    <a:lumOff val="5000"/>
                  </a:schemeClr>
                </a:solidFill>
                <a:latin typeface="Chalkboard" panose="03050602040202020205" pitchFamily="66" charset="77"/>
                <a:ea typeface="Batang" panose="02030600000101010101" pitchFamily="18" charset="-127"/>
              </a:rPr>
              <a:t>ابن عامر الشامي </a:t>
            </a:r>
            <a:r>
              <a:rPr lang="ar" sz="1800" i="0" dirty="0">
                <a:solidFill>
                  <a:schemeClr val="tx1">
                    <a:lumMod val="95000"/>
                    <a:lumOff val="5000"/>
                  </a:schemeClr>
                </a:solidFill>
                <a:effectLst/>
                <a:latin typeface="Naskh"/>
              </a:rPr>
              <a:t>عبد الله بن عامر اليحصبي </a:t>
            </a:r>
            <a:r>
              <a:rPr lang="en-AU" sz="1800" i="0" dirty="0">
                <a:solidFill>
                  <a:schemeClr val="tx1">
                    <a:lumMod val="95000"/>
                    <a:lumOff val="5000"/>
                  </a:schemeClr>
                </a:solidFill>
                <a:effectLst/>
                <a:latin typeface="Naskh"/>
              </a:rPr>
              <a:t> </a:t>
            </a:r>
            <a:endParaRPr lang="en-US" sz="1800" dirty="0">
              <a:solidFill>
                <a:schemeClr val="tx1">
                  <a:lumMod val="95000"/>
                  <a:lumOff val="5000"/>
                </a:schemeClr>
              </a:solidFill>
              <a:latin typeface="Chalkboard" panose="03050602040202020205" pitchFamily="66" charset="77"/>
              <a:ea typeface="Batang" panose="02030600000101010101" pitchFamily="18" charset="-127"/>
            </a:endParaRPr>
          </a:p>
          <a:p>
            <a:pPr>
              <a:buFont typeface="Wingdings" pitchFamily="2" charset="2"/>
              <a:buChar char="q"/>
            </a:pPr>
            <a:r>
              <a:rPr lang="en-US" sz="1800" b="1" dirty="0">
                <a:solidFill>
                  <a:schemeClr val="accent2">
                    <a:lumMod val="75000"/>
                  </a:schemeClr>
                </a:solidFill>
                <a:latin typeface="Chalkboard" panose="03050602040202020205" pitchFamily="66" charset="77"/>
                <a:ea typeface="Batang" panose="02030600000101010101" pitchFamily="18" charset="-127"/>
              </a:rPr>
              <a:t>Abu 'Amr </a:t>
            </a:r>
            <a:r>
              <a:rPr lang="en-US" sz="1800" b="1" dirty="0" err="1">
                <a:solidFill>
                  <a:schemeClr val="accent2">
                    <a:lumMod val="75000"/>
                  </a:schemeClr>
                </a:solidFill>
                <a:latin typeface="Chalkboard" panose="03050602040202020205" pitchFamily="66" charset="77"/>
                <a:ea typeface="Batang" panose="02030600000101010101" pitchFamily="18" charset="-127"/>
              </a:rPr>
              <a:t>Zabban</a:t>
            </a:r>
            <a:r>
              <a:rPr lang="en-US" sz="1800" b="1" dirty="0">
                <a:solidFill>
                  <a:schemeClr val="accent2">
                    <a:lumMod val="75000"/>
                  </a:schemeClr>
                </a:solidFill>
                <a:latin typeface="Chalkboard" panose="03050602040202020205" pitchFamily="66" charset="77"/>
                <a:ea typeface="Batang" panose="02030600000101010101" pitchFamily="18" charset="-127"/>
              </a:rPr>
              <a:t> ibn </a:t>
            </a:r>
            <a:r>
              <a:rPr lang="en-US" sz="1800" b="1" dirty="0" err="1">
                <a:solidFill>
                  <a:schemeClr val="accent2">
                    <a:lumMod val="75000"/>
                  </a:schemeClr>
                </a:solidFill>
                <a:latin typeface="Chalkboard" panose="03050602040202020205" pitchFamily="66" charset="77"/>
                <a:ea typeface="Batang" panose="02030600000101010101" pitchFamily="18" charset="-127"/>
              </a:rPr>
              <a:t>ul</a:t>
            </a:r>
            <a:r>
              <a:rPr lang="en-US" sz="1800" b="1" dirty="0">
                <a:solidFill>
                  <a:schemeClr val="accent2">
                    <a:lumMod val="75000"/>
                  </a:schemeClr>
                </a:solidFill>
                <a:latin typeface="Chalkboard" panose="03050602040202020205" pitchFamily="66" charset="77"/>
                <a:ea typeface="Batang" panose="02030600000101010101" pitchFamily="18" charset="-127"/>
              </a:rPr>
              <a:t>-'Ala bin 'Ammar  </a:t>
            </a:r>
            <a:r>
              <a:rPr lang="ar" sz="1800" b="0" i="0" dirty="0">
                <a:solidFill>
                  <a:srgbClr val="000000"/>
                </a:solidFill>
                <a:effectLst/>
                <a:latin typeface="Naskh"/>
              </a:rPr>
              <a:t>زيان بن العلاء بن عمار المازني البصري</a:t>
            </a:r>
            <a:r>
              <a:rPr lang="en-AU" sz="1800" b="0" i="0" dirty="0">
                <a:solidFill>
                  <a:srgbClr val="000000"/>
                </a:solidFill>
                <a:effectLst/>
                <a:latin typeface="Naskh"/>
              </a:rPr>
              <a:t>  </a:t>
            </a:r>
            <a:endParaRPr lang="en-US" sz="1800" b="1" dirty="0">
              <a:solidFill>
                <a:schemeClr val="accent2">
                  <a:lumMod val="75000"/>
                </a:schemeClr>
              </a:solidFill>
              <a:latin typeface="Chalkboard" panose="03050602040202020205" pitchFamily="66" charset="77"/>
              <a:ea typeface="Batang" panose="02030600000101010101" pitchFamily="18" charset="-127"/>
            </a:endParaRPr>
          </a:p>
          <a:p>
            <a:pPr>
              <a:buFont typeface="Wingdings" pitchFamily="2" charset="2"/>
              <a:buChar char="q"/>
            </a:pPr>
            <a:r>
              <a:rPr lang="en-US" sz="1800" b="1" dirty="0">
                <a:solidFill>
                  <a:schemeClr val="accent2">
                    <a:lumMod val="75000"/>
                  </a:schemeClr>
                </a:solidFill>
                <a:latin typeface="Chalkboard" panose="03050602040202020205" pitchFamily="66" charset="77"/>
                <a:ea typeface="Batang" panose="02030600000101010101" pitchFamily="18" charset="-127"/>
              </a:rPr>
              <a:t>Hamzah bin </a:t>
            </a:r>
            <a:r>
              <a:rPr lang="en-US" sz="1800" b="1" dirty="0" err="1">
                <a:solidFill>
                  <a:schemeClr val="accent2">
                    <a:lumMod val="75000"/>
                  </a:schemeClr>
                </a:solidFill>
                <a:latin typeface="Chalkboard" panose="03050602040202020205" pitchFamily="66" charset="77"/>
                <a:ea typeface="Batang" panose="02030600000101010101" pitchFamily="18" charset="-127"/>
              </a:rPr>
              <a:t>HabTb</a:t>
            </a:r>
            <a:r>
              <a:rPr lang="en-US" sz="1800" b="1" dirty="0">
                <a:solidFill>
                  <a:schemeClr val="accent2">
                    <a:lumMod val="75000"/>
                  </a:schemeClr>
                </a:solidFill>
                <a:latin typeface="Chalkboard" panose="03050602040202020205" pitchFamily="66" charset="77"/>
                <a:ea typeface="Batang" panose="02030600000101010101" pitchFamily="18" charset="-127"/>
              </a:rPr>
              <a:t> Al-</a:t>
            </a:r>
            <a:r>
              <a:rPr lang="en-US" sz="1800" b="1" dirty="0" err="1">
                <a:solidFill>
                  <a:schemeClr val="accent2">
                    <a:lumMod val="75000"/>
                  </a:schemeClr>
                </a:solidFill>
                <a:latin typeface="Chalkboard" panose="03050602040202020205" pitchFamily="66" charset="77"/>
                <a:ea typeface="Batang" panose="02030600000101010101" pitchFamily="18" charset="-127"/>
              </a:rPr>
              <a:t>Zayyat</a:t>
            </a:r>
            <a:r>
              <a:rPr lang="en-US" sz="1800" b="1" dirty="0">
                <a:solidFill>
                  <a:schemeClr val="accent2">
                    <a:lumMod val="75000"/>
                  </a:schemeClr>
                </a:solidFill>
                <a:latin typeface="Chalkboard" panose="03050602040202020205" pitchFamily="66" charset="77"/>
                <a:ea typeface="Batang" panose="02030600000101010101" pitchFamily="18" charset="-127"/>
              </a:rPr>
              <a:t> Mawla '</a:t>
            </a:r>
            <a:r>
              <a:rPr lang="en-US" sz="1800" b="1" dirty="0" err="1">
                <a:solidFill>
                  <a:schemeClr val="accent2">
                    <a:lumMod val="75000"/>
                  </a:schemeClr>
                </a:solidFill>
                <a:latin typeface="Chalkboard" panose="03050602040202020205" pitchFamily="66" charset="77"/>
                <a:ea typeface="Batang" panose="02030600000101010101" pitchFamily="18" charset="-127"/>
              </a:rPr>
              <a:t>Akramah</a:t>
            </a:r>
            <a:r>
              <a:rPr lang="en-US" sz="1800" b="1" dirty="0">
                <a:solidFill>
                  <a:schemeClr val="accent2">
                    <a:lumMod val="75000"/>
                  </a:schemeClr>
                </a:solidFill>
                <a:latin typeface="Chalkboard" panose="03050602040202020205" pitchFamily="66" charset="77"/>
                <a:ea typeface="Batang" panose="02030600000101010101" pitchFamily="18" charset="-127"/>
              </a:rPr>
              <a:t> bin Rabi Al-</a:t>
            </a:r>
            <a:r>
              <a:rPr lang="en-US" sz="1800" b="1" dirty="0" err="1">
                <a:solidFill>
                  <a:schemeClr val="accent2">
                    <a:lumMod val="75000"/>
                  </a:schemeClr>
                </a:solidFill>
                <a:latin typeface="Chalkboard" panose="03050602040202020205" pitchFamily="66" charset="77"/>
                <a:ea typeface="Batang" panose="02030600000101010101" pitchFamily="18" charset="-127"/>
              </a:rPr>
              <a:t>Ta’imi</a:t>
            </a:r>
            <a:r>
              <a:rPr lang="ar" sz="1800" b="0" i="0" dirty="0">
                <a:solidFill>
                  <a:srgbClr val="000000"/>
                </a:solidFill>
                <a:effectLst/>
                <a:latin typeface="Naskh"/>
              </a:rPr>
              <a:t>حمزة بن حبيب بن عمارة الزيات الفرضي التيمي</a:t>
            </a:r>
            <a:endParaRPr lang="en-US" sz="1800" b="1" dirty="0">
              <a:solidFill>
                <a:schemeClr val="accent2">
                  <a:lumMod val="75000"/>
                </a:schemeClr>
              </a:solidFill>
              <a:latin typeface="Chalkboard" panose="03050602040202020205" pitchFamily="66" charset="77"/>
              <a:ea typeface="Batang" panose="02030600000101010101" pitchFamily="18" charset="-127"/>
            </a:endParaRPr>
          </a:p>
          <a:p>
            <a:pPr>
              <a:buFont typeface="Wingdings" pitchFamily="2" charset="2"/>
              <a:buChar char="q"/>
            </a:pPr>
            <a:r>
              <a:rPr lang="en-US" sz="1800" b="1" dirty="0">
                <a:solidFill>
                  <a:schemeClr val="accent2">
                    <a:lumMod val="75000"/>
                  </a:schemeClr>
                </a:solidFill>
                <a:latin typeface="Chalkboard" panose="03050602040202020205" pitchFamily="66" charset="77"/>
                <a:ea typeface="Batang" panose="02030600000101010101" pitchFamily="18" charset="-127"/>
              </a:rPr>
              <a:t>Asim bin Abi-an-</a:t>
            </a:r>
            <a:r>
              <a:rPr lang="en-US" sz="1800" b="1" dirty="0" err="1">
                <a:solidFill>
                  <a:schemeClr val="accent2">
                    <a:lumMod val="75000"/>
                  </a:schemeClr>
                </a:solidFill>
                <a:latin typeface="Chalkboard" panose="03050602040202020205" pitchFamily="66" charset="77"/>
                <a:ea typeface="Batang" panose="02030600000101010101" pitchFamily="18" charset="-127"/>
              </a:rPr>
              <a:t>Najud</a:t>
            </a:r>
            <a:r>
              <a:rPr lang="en-US" sz="1800" b="1" dirty="0">
                <a:solidFill>
                  <a:schemeClr val="accent2">
                    <a:lumMod val="75000"/>
                  </a:schemeClr>
                </a:solidFill>
                <a:latin typeface="Chalkboard" panose="03050602040202020205" pitchFamily="66" charset="77"/>
                <a:ea typeface="Batang" panose="02030600000101010101" pitchFamily="18" charset="-127"/>
              </a:rPr>
              <a:t> al-</a:t>
            </a:r>
            <a:r>
              <a:rPr lang="en-US" sz="1800" b="1" dirty="0" err="1">
                <a:solidFill>
                  <a:schemeClr val="accent2">
                    <a:lumMod val="75000"/>
                  </a:schemeClr>
                </a:solidFill>
                <a:latin typeface="Chalkboard" panose="03050602040202020205" pitchFamily="66" charset="77"/>
                <a:ea typeface="Batang" panose="02030600000101010101" pitchFamily="18" charset="-127"/>
              </a:rPr>
              <a:t>Asadi</a:t>
            </a:r>
            <a:r>
              <a:rPr lang="en-AU" sz="1800" b="1" dirty="0">
                <a:solidFill>
                  <a:schemeClr val="accent2">
                    <a:lumMod val="75000"/>
                  </a:schemeClr>
                </a:solidFill>
                <a:latin typeface="Chalkboard" panose="03050602040202020205" pitchFamily="66" charset="77"/>
                <a:ea typeface="Batang" panose="02030600000101010101" pitchFamily="18" charset="-127"/>
              </a:rPr>
              <a:t>  </a:t>
            </a:r>
            <a:r>
              <a:rPr lang="ar" sz="1800" b="0" i="0" dirty="0">
                <a:solidFill>
                  <a:srgbClr val="000000"/>
                </a:solidFill>
                <a:effectLst/>
                <a:latin typeface="Naskh"/>
              </a:rPr>
              <a:t>عاصم بن أبي النجود</a:t>
            </a:r>
            <a:endParaRPr lang="en-US" sz="1800" b="1" dirty="0">
              <a:solidFill>
                <a:schemeClr val="accent2">
                  <a:lumMod val="75000"/>
                </a:schemeClr>
              </a:solidFill>
              <a:latin typeface="Chalkboard" panose="03050602040202020205" pitchFamily="66" charset="77"/>
              <a:ea typeface="Batang" panose="02030600000101010101" pitchFamily="18" charset="-127"/>
            </a:endParaRPr>
          </a:p>
          <a:p>
            <a:pPr>
              <a:buFont typeface="Wingdings" pitchFamily="2" charset="2"/>
              <a:buChar char="q"/>
            </a:pPr>
            <a:r>
              <a:rPr lang="en-US" sz="1800" b="1" dirty="0">
                <a:solidFill>
                  <a:schemeClr val="accent2">
                    <a:lumMod val="75000"/>
                  </a:schemeClr>
                </a:solidFill>
                <a:latin typeface="Chalkboard" panose="03050602040202020205" pitchFamily="66" charset="77"/>
                <a:ea typeface="Batang" panose="02030600000101010101" pitchFamily="18" charset="-127"/>
              </a:rPr>
              <a:t>Abul Hasan Ali bin Hamzah Al-</a:t>
            </a:r>
            <a:r>
              <a:rPr lang="en-US" sz="1800" b="1" dirty="0" err="1">
                <a:solidFill>
                  <a:schemeClr val="accent2">
                    <a:lumMod val="75000"/>
                  </a:schemeClr>
                </a:solidFill>
                <a:latin typeface="Chalkboard" panose="03050602040202020205" pitchFamily="66" charset="77"/>
                <a:ea typeface="Batang" panose="02030600000101010101" pitchFamily="18" charset="-127"/>
              </a:rPr>
              <a:t>Kisaa</a:t>
            </a:r>
            <a:r>
              <a:rPr lang="en-US" sz="1800" b="1" dirty="0">
                <a:solidFill>
                  <a:schemeClr val="accent2">
                    <a:lumMod val="75000"/>
                  </a:schemeClr>
                </a:solidFill>
                <a:latin typeface="Chalkboard" panose="03050602040202020205" pitchFamily="66" charset="77"/>
                <a:ea typeface="Batang" panose="02030600000101010101" pitchFamily="18" charset="-127"/>
              </a:rPr>
              <a:t>’ Al-</a:t>
            </a:r>
            <a:r>
              <a:rPr lang="en-US" sz="1800" b="1" dirty="0" err="1">
                <a:solidFill>
                  <a:schemeClr val="accent2">
                    <a:lumMod val="75000"/>
                  </a:schemeClr>
                </a:solidFill>
                <a:latin typeface="Chalkboard" panose="03050602040202020205" pitchFamily="66" charset="77"/>
                <a:ea typeface="Batang" panose="02030600000101010101" pitchFamily="18" charset="-127"/>
              </a:rPr>
              <a:t>Nahvi</a:t>
            </a:r>
            <a:r>
              <a:rPr lang="en-US" sz="1800" b="1" dirty="0">
                <a:solidFill>
                  <a:schemeClr val="accent2">
                    <a:lumMod val="75000"/>
                  </a:schemeClr>
                </a:solidFill>
                <a:latin typeface="Chalkboard" panose="03050602040202020205" pitchFamily="66" charset="77"/>
                <a:ea typeface="Batang" panose="02030600000101010101" pitchFamily="18" charset="-127"/>
              </a:rPr>
              <a:t>.</a:t>
            </a:r>
            <a:r>
              <a:rPr lang="ar" sz="1800" b="0" i="0" dirty="0">
                <a:solidFill>
                  <a:srgbClr val="950000"/>
                </a:solidFill>
                <a:effectLst/>
                <a:latin typeface="Naskh"/>
              </a:rPr>
              <a:t>الكسائي)      </a:t>
            </a:r>
            <a:r>
              <a:rPr lang="en-AU" sz="1800" b="0" i="0" dirty="0">
                <a:solidFill>
                  <a:srgbClr val="950000"/>
                </a:solidFill>
                <a:effectLst/>
                <a:latin typeface="Naskh"/>
              </a:rPr>
              <a:t> )</a:t>
            </a:r>
            <a:r>
              <a:rPr lang="ar" sz="1800" b="0" i="0" dirty="0">
                <a:solidFill>
                  <a:srgbClr val="000000"/>
                </a:solidFill>
                <a:effectLst/>
                <a:latin typeface="Naskh"/>
              </a:rPr>
              <a:t>علي بن حمزة إمام النحاة الكوفيين</a:t>
            </a:r>
            <a:endParaRPr lang="en-US" sz="1800" b="1" dirty="0">
              <a:solidFill>
                <a:schemeClr val="accent2">
                  <a:lumMod val="75000"/>
                </a:schemeClr>
              </a:solidFill>
              <a:latin typeface="Chalkboard" panose="03050602040202020205" pitchFamily="66" charset="77"/>
              <a:ea typeface="Batang" panose="02030600000101010101" pitchFamily="18" charset="-127"/>
            </a:endParaRPr>
          </a:p>
        </p:txBody>
      </p:sp>
      <p:sp>
        <p:nvSpPr>
          <p:cNvPr id="4" name="Slide Number Placeholder 3">
            <a:extLst>
              <a:ext uri="{FF2B5EF4-FFF2-40B4-BE49-F238E27FC236}">
                <a16:creationId xmlns:a16="http://schemas.microsoft.com/office/drawing/2014/main" xmlns="" id="{494B3B51-526E-D0C8-76E3-E18879495DCE}"/>
              </a:ext>
            </a:extLst>
          </p:cNvPr>
          <p:cNvSpPr>
            <a:spLocks noGrp="1"/>
          </p:cNvSpPr>
          <p:nvPr>
            <p:ph type="sldNum" sz="quarter" idx="12"/>
          </p:nvPr>
        </p:nvSpPr>
        <p:spPr/>
        <p:txBody>
          <a:bodyPr/>
          <a:lstStyle/>
          <a:p>
            <a:fld id="{C8784B88-F3D9-6A4F-9660-1A0A1E561ED7}" type="slidenum">
              <a:rPr lang="en-US" smtClean="0"/>
              <a:t>165</a:t>
            </a:fld>
            <a:endParaRPr lang="en-US"/>
          </a:p>
        </p:txBody>
      </p:sp>
    </p:spTree>
    <p:extLst>
      <p:ext uri="{BB962C8B-B14F-4D97-AF65-F5344CB8AC3E}">
        <p14:creationId xmlns:p14="http://schemas.microsoft.com/office/powerpoint/2010/main" val="297109863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AB4B55-E6F4-9BAA-0D63-5C08C0BA8A47}"/>
              </a:ext>
            </a:extLst>
          </p:cNvPr>
          <p:cNvSpPr>
            <a:spLocks noGrp="1"/>
          </p:cNvSpPr>
          <p:nvPr>
            <p:ph type="title"/>
          </p:nvPr>
        </p:nvSpPr>
        <p:spPr>
          <a:xfrm>
            <a:off x="4031394" y="0"/>
            <a:ext cx="8160606" cy="862156"/>
          </a:xfrm>
        </p:spPr>
        <p:txBody>
          <a:bodyPr>
            <a:noAutofit/>
          </a:bodyPr>
          <a:lstStyle/>
          <a:p>
            <a:r>
              <a:rPr lang="en-AU" sz="3200" b="0" dirty="0">
                <a:solidFill>
                  <a:schemeClr val="accent4">
                    <a:lumMod val="75000"/>
                  </a:schemeClr>
                </a:solidFill>
                <a:latin typeface="Algerian" pitchFamily="82" charset="77"/>
              </a:rPr>
              <a:t/>
            </a:r>
            <a:br>
              <a:rPr lang="en-AU" sz="3200" b="0" dirty="0">
                <a:solidFill>
                  <a:schemeClr val="accent4">
                    <a:lumMod val="75000"/>
                  </a:schemeClr>
                </a:solidFill>
                <a:latin typeface="Algerian" pitchFamily="82" charset="77"/>
              </a:rPr>
            </a:br>
            <a:r>
              <a:rPr lang="en-AU" sz="3200" b="0" dirty="0">
                <a:solidFill>
                  <a:schemeClr val="accent4">
                    <a:lumMod val="75000"/>
                  </a:schemeClr>
                </a:solidFill>
                <a:latin typeface="Algerian" pitchFamily="82" charset="77"/>
              </a:rPr>
              <a:t>T</a:t>
            </a:r>
            <a:r>
              <a:rPr lang="en-AU" sz="3200" b="0" dirty="0">
                <a:solidFill>
                  <a:schemeClr val="accent4">
                    <a:lumMod val="75000"/>
                  </a:schemeClr>
                </a:solidFill>
                <a:effectLst/>
                <a:latin typeface="Algerian" pitchFamily="82" charset="77"/>
              </a:rPr>
              <a:t>en scholars of Quranic recitation </a:t>
            </a:r>
            <a:r>
              <a:rPr lang="en-AU" sz="3200" b="0" dirty="0">
                <a:solidFill>
                  <a:schemeClr val="accent4">
                    <a:lumMod val="75000"/>
                  </a:schemeClr>
                </a:solidFill>
                <a:latin typeface="Algerian" pitchFamily="82" charset="77"/>
              </a:rPr>
              <a:t/>
            </a:r>
            <a:br>
              <a:rPr lang="en-AU" sz="3200" b="0" dirty="0">
                <a:solidFill>
                  <a:schemeClr val="accent4">
                    <a:lumMod val="75000"/>
                  </a:schemeClr>
                </a:solidFill>
                <a:latin typeface="Algerian" pitchFamily="82" charset="77"/>
              </a:rPr>
            </a:br>
            <a:endParaRPr lang="en-US" sz="3200" b="0" dirty="0">
              <a:solidFill>
                <a:schemeClr val="accent4">
                  <a:lumMod val="75000"/>
                </a:schemeClr>
              </a:solidFill>
              <a:latin typeface="Algerian" pitchFamily="82" charset="77"/>
            </a:endParaRPr>
          </a:p>
        </p:txBody>
      </p:sp>
      <p:graphicFrame>
        <p:nvGraphicFramePr>
          <p:cNvPr id="5" name="Content Placeholder 4">
            <a:extLst>
              <a:ext uri="{FF2B5EF4-FFF2-40B4-BE49-F238E27FC236}">
                <a16:creationId xmlns:a16="http://schemas.microsoft.com/office/drawing/2014/main" xmlns="" id="{5A6A3489-7E0B-8871-D89E-B7E8A3CEB800}"/>
              </a:ext>
            </a:extLst>
          </p:cNvPr>
          <p:cNvGraphicFramePr>
            <a:graphicFrameLocks noGrp="1"/>
          </p:cNvGraphicFramePr>
          <p:nvPr>
            <p:ph idx="1"/>
            <p:extLst>
              <p:ext uri="{D42A27DB-BD31-4B8C-83A1-F6EECF244321}">
                <p14:modId xmlns:p14="http://schemas.microsoft.com/office/powerpoint/2010/main" val="2831644370"/>
              </p:ext>
            </p:extLst>
          </p:nvPr>
        </p:nvGraphicFramePr>
        <p:xfrm>
          <a:off x="-673769" y="565289"/>
          <a:ext cx="12544927" cy="5962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FA0F8B0A-0C8B-0760-9DA2-DDF176E88DD4}"/>
              </a:ext>
            </a:extLst>
          </p:cNvPr>
          <p:cNvSpPr>
            <a:spLocks noGrp="1"/>
          </p:cNvSpPr>
          <p:nvPr>
            <p:ph type="sldNum" sz="quarter" idx="12"/>
          </p:nvPr>
        </p:nvSpPr>
        <p:spPr/>
        <p:txBody>
          <a:bodyPr/>
          <a:lstStyle/>
          <a:p>
            <a:fld id="{C8784B88-F3D9-6A4F-9660-1A0A1E561ED7}" type="slidenum">
              <a:rPr lang="en-US" smtClean="0"/>
              <a:t>166</a:t>
            </a:fld>
            <a:endParaRPr lang="en-US"/>
          </a:p>
        </p:txBody>
      </p:sp>
    </p:spTree>
    <p:extLst>
      <p:ext uri="{BB962C8B-B14F-4D97-AF65-F5344CB8AC3E}">
        <p14:creationId xmlns:p14="http://schemas.microsoft.com/office/powerpoint/2010/main" val="2057613752"/>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8D100E-8D43-068E-6CFF-FED93BA99E01}"/>
              </a:ext>
            </a:extLst>
          </p:cNvPr>
          <p:cNvSpPr>
            <a:spLocks noGrp="1"/>
          </p:cNvSpPr>
          <p:nvPr>
            <p:ph type="title"/>
          </p:nvPr>
        </p:nvSpPr>
        <p:spPr>
          <a:xfrm rot="310429">
            <a:off x="1110184" y="930176"/>
            <a:ext cx="8842106" cy="1062855"/>
          </a:xfrm>
          <a:noFill/>
          <a:ln>
            <a:noFill/>
          </a:ln>
        </p:spPr>
        <p:txBody>
          <a:bodyPr>
            <a:normAutofit fontScale="90000"/>
          </a:bodyPr>
          <a:lstStyle/>
          <a:p>
            <a:r>
              <a:rPr lang="en-AU" sz="4400" b="0" dirty="0">
                <a:solidFill>
                  <a:srgbClr val="C00000"/>
                </a:solidFill>
                <a:effectLst/>
                <a:latin typeface="Algerian" pitchFamily="82" charset="77"/>
              </a:rPr>
              <a:t>The</a:t>
            </a:r>
            <a:r>
              <a:rPr lang="en-AU" b="0" dirty="0">
                <a:solidFill>
                  <a:srgbClr val="C00000"/>
                </a:solidFill>
                <a:latin typeface="Algerian" pitchFamily="82" charset="77"/>
              </a:rPr>
              <a:t> </a:t>
            </a:r>
            <a:r>
              <a:rPr lang="en-AU" sz="4400" b="0" dirty="0">
                <a:solidFill>
                  <a:srgbClr val="C00000"/>
                </a:solidFill>
                <a:effectLst/>
                <a:latin typeface="Algerian" pitchFamily="82" charset="77"/>
              </a:rPr>
              <a:t>Readings</a:t>
            </a:r>
            <a:r>
              <a:rPr lang="en-AU" b="0" dirty="0">
                <a:solidFill>
                  <a:srgbClr val="C00000"/>
                </a:solidFill>
                <a:latin typeface="Algerian" pitchFamily="82" charset="77"/>
              </a:rPr>
              <a:t> </a:t>
            </a:r>
            <a:r>
              <a:rPr lang="en-AU" sz="4400" b="0" dirty="0">
                <a:solidFill>
                  <a:srgbClr val="C00000"/>
                </a:solidFill>
                <a:effectLst/>
                <a:latin typeface="Algerian" pitchFamily="82" charset="77"/>
              </a:rPr>
              <a:t>of </a:t>
            </a:r>
            <a:r>
              <a:rPr lang="en-AU" b="0" dirty="0">
                <a:solidFill>
                  <a:srgbClr val="C00000"/>
                </a:solidFill>
                <a:latin typeface="Algerian" pitchFamily="82" charset="77"/>
              </a:rPr>
              <a:t> </a:t>
            </a:r>
            <a:r>
              <a:rPr lang="en-AU" sz="4400" b="0" dirty="0">
                <a:solidFill>
                  <a:srgbClr val="C00000"/>
                </a:solidFill>
                <a:effectLst/>
                <a:latin typeface="Algerian" pitchFamily="82" charset="77"/>
              </a:rPr>
              <a:t>Today’s Muslims</a:t>
            </a:r>
            <a:endParaRPr lang="en-US" b="0" dirty="0">
              <a:solidFill>
                <a:srgbClr val="C00000"/>
              </a:solidFill>
              <a:latin typeface="Algerian" pitchFamily="82" charset="77"/>
            </a:endParaRPr>
          </a:p>
        </p:txBody>
      </p:sp>
      <p:sp>
        <p:nvSpPr>
          <p:cNvPr id="4" name="Slide Number Placeholder 3">
            <a:extLst>
              <a:ext uri="{FF2B5EF4-FFF2-40B4-BE49-F238E27FC236}">
                <a16:creationId xmlns:a16="http://schemas.microsoft.com/office/drawing/2014/main" xmlns="" id="{48FB892B-B2AC-AF34-0EB8-241FECE67600}"/>
              </a:ext>
            </a:extLst>
          </p:cNvPr>
          <p:cNvSpPr>
            <a:spLocks noGrp="1"/>
          </p:cNvSpPr>
          <p:nvPr>
            <p:ph type="sldNum" sz="quarter" idx="12"/>
          </p:nvPr>
        </p:nvSpPr>
        <p:spPr/>
        <p:txBody>
          <a:bodyPr/>
          <a:lstStyle/>
          <a:p>
            <a:fld id="{C8784B88-F3D9-6A4F-9660-1A0A1E561ED7}" type="slidenum">
              <a:rPr lang="en-US" smtClean="0"/>
              <a:t>167</a:t>
            </a:fld>
            <a:endParaRPr lang="en-US"/>
          </a:p>
        </p:txBody>
      </p:sp>
      <p:graphicFrame>
        <p:nvGraphicFramePr>
          <p:cNvPr id="8" name="Content Placeholder 7">
            <a:extLst>
              <a:ext uri="{FF2B5EF4-FFF2-40B4-BE49-F238E27FC236}">
                <a16:creationId xmlns:a16="http://schemas.microsoft.com/office/drawing/2014/main" xmlns="" id="{B2CB4887-20E2-4AB7-506D-208BF883D6A6}"/>
              </a:ext>
            </a:extLst>
          </p:cNvPr>
          <p:cNvGraphicFramePr>
            <a:graphicFrameLocks noGrp="1"/>
          </p:cNvGraphicFramePr>
          <p:nvPr>
            <p:ph idx="1"/>
          </p:nvPr>
        </p:nvGraphicFramePr>
        <p:xfrm>
          <a:off x="1324767" y="1688038"/>
          <a:ext cx="12943390" cy="4076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26121741"/>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459E595-18A4-E55E-F47C-387982C30D92}"/>
              </a:ext>
            </a:extLst>
          </p:cNvPr>
          <p:cNvSpPr>
            <a:spLocks noGrp="1"/>
          </p:cNvSpPr>
          <p:nvPr>
            <p:ph idx="1"/>
          </p:nvPr>
        </p:nvSpPr>
        <p:spPr>
          <a:xfrm>
            <a:off x="0" y="1"/>
            <a:ext cx="8811490" cy="6527806"/>
          </a:xfrm>
          <a:solidFill>
            <a:schemeClr val="accent3">
              <a:lumMod val="20000"/>
              <a:lumOff val="80000"/>
            </a:schemeClr>
          </a:solidFill>
          <a:ln>
            <a:solidFill>
              <a:srgbClr val="FF0000"/>
            </a:solidFill>
          </a:ln>
        </p:spPr>
        <p:txBody>
          <a:bodyPr>
            <a:noAutofit/>
          </a:bodyPr>
          <a:lstStyle/>
          <a:p>
            <a:r>
              <a:rPr lang="en-AU" sz="2400" dirty="0">
                <a:solidFill>
                  <a:schemeClr val="accent6">
                    <a:lumMod val="50000"/>
                  </a:schemeClr>
                </a:solidFill>
                <a:latin typeface="Algerian" pitchFamily="82" charset="77"/>
                <a:cs typeface="+mn-cs"/>
              </a:rPr>
              <a:t>The Types of Qira’aat</a:t>
            </a:r>
          </a:p>
          <a:p>
            <a:pPr>
              <a:buFont typeface="Wingdings" pitchFamily="2" charset="2"/>
              <a:buChar char="q"/>
            </a:pPr>
            <a:r>
              <a:rPr lang="en-AU" sz="1400" b="1" dirty="0">
                <a:solidFill>
                  <a:srgbClr val="C00000"/>
                </a:solidFill>
                <a:highlight>
                  <a:srgbClr val="56AECA"/>
                </a:highlight>
                <a:latin typeface="Chalkboard" panose="03050602040202020205" pitchFamily="66" charset="77"/>
                <a:cs typeface="+mn-cs"/>
              </a:rPr>
              <a:t>The </a:t>
            </a:r>
            <a:r>
              <a:rPr lang="en-AU" sz="1400" b="1" dirty="0" err="1">
                <a:solidFill>
                  <a:srgbClr val="C00000"/>
                </a:solidFill>
                <a:highlight>
                  <a:srgbClr val="56AECA"/>
                </a:highlight>
                <a:latin typeface="Chalkboard" panose="03050602040202020205" pitchFamily="66" charset="77"/>
                <a:cs typeface="+mn-cs"/>
              </a:rPr>
              <a:t>Saheeh</a:t>
            </a:r>
            <a:r>
              <a:rPr lang="en-AU" sz="1400" b="1" dirty="0">
                <a:solidFill>
                  <a:srgbClr val="C00000"/>
                </a:solidFill>
                <a:highlight>
                  <a:srgbClr val="56AECA"/>
                </a:highlight>
                <a:latin typeface="Chalkboard" panose="03050602040202020205" pitchFamily="66" charset="77"/>
                <a:cs typeface="+mn-cs"/>
              </a:rPr>
              <a:t> (Authentic) Qira'aat</a:t>
            </a:r>
            <a:r>
              <a:rPr lang="en-AU" sz="1400" b="1" dirty="0">
                <a:highlight>
                  <a:srgbClr val="56AECA"/>
                </a:highlight>
                <a:latin typeface="Chalkboard" panose="03050602040202020205" pitchFamily="66" charset="77"/>
                <a:cs typeface="+mn-cs"/>
              </a:rPr>
              <a:t>: These are the ten authentic </a:t>
            </a:r>
            <a:r>
              <a:rPr lang="en-AU" sz="1400" b="1" dirty="0" err="1">
                <a:highlight>
                  <a:srgbClr val="56AECA"/>
                </a:highlight>
                <a:latin typeface="Chalkboard" panose="03050602040202020205" pitchFamily="66" charset="77"/>
                <a:cs typeface="+mn-cs"/>
              </a:rPr>
              <a:t>qira’aat</a:t>
            </a:r>
            <a:r>
              <a:rPr lang="en-AU" sz="1400" b="1" dirty="0">
                <a:highlight>
                  <a:srgbClr val="56AECA"/>
                </a:highlight>
                <a:latin typeface="Chalkboard" panose="03050602040202020205" pitchFamily="66" charset="77"/>
                <a:cs typeface="+mn-cs"/>
              </a:rPr>
              <a:t>.</a:t>
            </a:r>
          </a:p>
          <a:p>
            <a:pPr>
              <a:buFont typeface="Wingdings" pitchFamily="2" charset="2"/>
              <a:buChar char="q"/>
            </a:pPr>
            <a:r>
              <a:rPr lang="en-AU" sz="1400" b="1" dirty="0">
                <a:solidFill>
                  <a:srgbClr val="C00000"/>
                </a:solidFill>
                <a:highlight>
                  <a:srgbClr val="56AECA"/>
                </a:highlight>
                <a:latin typeface="Chalkboard" panose="03050602040202020205" pitchFamily="66" charset="77"/>
                <a:cs typeface="+mn-cs"/>
              </a:rPr>
              <a:t>The </a:t>
            </a:r>
            <a:r>
              <a:rPr lang="en-AU" sz="1400" b="1" dirty="0" err="1">
                <a:solidFill>
                  <a:srgbClr val="C00000"/>
                </a:solidFill>
                <a:highlight>
                  <a:srgbClr val="56AECA"/>
                </a:highlight>
                <a:latin typeface="Chalkboard" panose="03050602040202020205" pitchFamily="66" charset="77"/>
                <a:cs typeface="+mn-cs"/>
              </a:rPr>
              <a:t>Shadh</a:t>
            </a:r>
            <a:r>
              <a:rPr lang="en-AU" sz="1400" b="1" dirty="0">
                <a:solidFill>
                  <a:srgbClr val="C00000"/>
                </a:solidFill>
                <a:highlight>
                  <a:srgbClr val="56AECA"/>
                </a:highlight>
                <a:latin typeface="Chalkboard" panose="03050602040202020205" pitchFamily="66" charset="77"/>
                <a:cs typeface="+mn-cs"/>
              </a:rPr>
              <a:t> (Irregular) </a:t>
            </a:r>
            <a:r>
              <a:rPr lang="en-AU" sz="1400" b="1" dirty="0" err="1">
                <a:solidFill>
                  <a:srgbClr val="C00000"/>
                </a:solidFill>
                <a:highlight>
                  <a:srgbClr val="56AECA"/>
                </a:highlight>
                <a:latin typeface="Chalkboard" panose="03050602040202020205" pitchFamily="66" charset="77"/>
                <a:cs typeface="+mn-cs"/>
              </a:rPr>
              <a:t>Qir’aat</a:t>
            </a:r>
            <a:r>
              <a:rPr lang="en-AU" sz="1400" b="1" dirty="0">
                <a:solidFill>
                  <a:srgbClr val="C00000"/>
                </a:solidFill>
                <a:latin typeface="Chalkboard" panose="03050602040202020205" pitchFamily="66" charset="77"/>
                <a:cs typeface="+mn-cs"/>
              </a:rPr>
              <a:t>. </a:t>
            </a:r>
            <a:r>
              <a:rPr lang="en-AU" sz="1400" b="1" dirty="0">
                <a:latin typeface="Chalkboard" panose="03050602040202020205" pitchFamily="66" charset="77"/>
                <a:cs typeface="+mn-cs"/>
              </a:rPr>
              <a:t>These </a:t>
            </a:r>
            <a:r>
              <a:rPr lang="en-AU" sz="1400" b="1" dirty="0" err="1">
                <a:latin typeface="Chalkboard" panose="03050602040202020205" pitchFamily="66" charset="77"/>
                <a:cs typeface="+mn-cs"/>
              </a:rPr>
              <a:t>qira'aat</a:t>
            </a:r>
            <a:r>
              <a:rPr lang="en-AU" sz="1400" b="1" dirty="0">
                <a:latin typeface="Chalkboard" panose="03050602040202020205" pitchFamily="66" charset="77"/>
                <a:cs typeface="+mn-cs"/>
              </a:rPr>
              <a:t> have an authentic chain of narration back to the Prophet (</a:t>
            </a:r>
            <a:r>
              <a:rPr lang="ar" sz="1400" b="1" i="0" dirty="0">
                <a:solidFill>
                  <a:schemeClr val="accent4">
                    <a:lumMod val="50000"/>
                  </a:schemeClr>
                </a:solidFill>
                <a:effectLst/>
                <a:latin typeface="Chalkboard" panose="03050602040202020205" pitchFamily="66" charset="77"/>
                <a:cs typeface="+mn-cs"/>
              </a:rPr>
              <a:t>ﷺ</a:t>
            </a:r>
            <a:r>
              <a:rPr lang="en-AU" sz="1400" b="1" dirty="0">
                <a:latin typeface="Chalkboard" panose="03050602040202020205" pitchFamily="66" charset="77"/>
                <a:cs typeface="+mn-cs"/>
              </a:rPr>
              <a:t>) and conform to Arabic grammar, but do not match the </a:t>
            </a:r>
            <a:r>
              <a:rPr lang="en-AU" sz="1400" b="1" dirty="0" err="1">
                <a:latin typeface="Chalkboard" panose="03050602040202020205" pitchFamily="66" charset="77"/>
                <a:cs typeface="+mn-cs"/>
              </a:rPr>
              <a:t>mus</a:t>
            </a:r>
            <a:r>
              <a:rPr lang="en-AU" sz="1400" b="1" dirty="0">
                <a:latin typeface="Chalkboard" panose="03050602040202020205" pitchFamily="66" charset="77"/>
                <a:cs typeface="+mn-cs"/>
              </a:rPr>
              <a:t>-hafs of 'Uthman. they are not </a:t>
            </a:r>
            <a:r>
              <a:rPr lang="en-AU" sz="1400" b="1" dirty="0" err="1">
                <a:latin typeface="Chalkboard" panose="03050602040202020205" pitchFamily="66" charset="77"/>
                <a:cs typeface="+mn-cs"/>
              </a:rPr>
              <a:t>muitawaatir</a:t>
            </a:r>
            <a:r>
              <a:rPr lang="en-AU" sz="1400" b="1" dirty="0">
                <a:latin typeface="Chalkboard" panose="03050602040202020205" pitchFamily="66" charset="77"/>
                <a:cs typeface="+mn-cs"/>
              </a:rPr>
              <a:t>.</a:t>
            </a:r>
          </a:p>
          <a:p>
            <a:pPr>
              <a:buFont typeface="Wingdings" pitchFamily="2" charset="2"/>
              <a:buChar char="q"/>
            </a:pPr>
            <a:r>
              <a:rPr lang="en-AU" sz="1400" b="1" dirty="0">
                <a:solidFill>
                  <a:srgbClr val="C00000"/>
                </a:solidFill>
                <a:highlight>
                  <a:srgbClr val="56AECA"/>
                </a:highlight>
                <a:latin typeface="Chalkboard" panose="03050602040202020205" pitchFamily="66" charset="77"/>
                <a:cs typeface="+mn-cs"/>
              </a:rPr>
              <a:t>The </a:t>
            </a:r>
            <a:r>
              <a:rPr lang="en-AU" sz="1400" b="1" dirty="0" err="1">
                <a:solidFill>
                  <a:srgbClr val="C00000"/>
                </a:solidFill>
                <a:highlight>
                  <a:srgbClr val="56AECA"/>
                </a:highlight>
                <a:latin typeface="Chalkboard" panose="03050602040202020205" pitchFamily="66" charset="77"/>
                <a:cs typeface="+mn-cs"/>
              </a:rPr>
              <a:t>Da’eef</a:t>
            </a:r>
            <a:r>
              <a:rPr lang="en-AU" sz="1400" b="1" dirty="0">
                <a:solidFill>
                  <a:srgbClr val="C00000"/>
                </a:solidFill>
                <a:highlight>
                  <a:srgbClr val="56AECA"/>
                </a:highlight>
                <a:latin typeface="Chalkboard" panose="03050602040202020205" pitchFamily="66" charset="77"/>
                <a:cs typeface="+mn-cs"/>
              </a:rPr>
              <a:t> (Weak) </a:t>
            </a:r>
            <a:r>
              <a:rPr lang="en-AU" sz="1400" b="1" dirty="0" err="1">
                <a:solidFill>
                  <a:srgbClr val="C00000"/>
                </a:solidFill>
                <a:highlight>
                  <a:srgbClr val="56AECA"/>
                </a:highlight>
                <a:latin typeface="Chalkboard" panose="03050602040202020205" pitchFamily="66" charset="77"/>
                <a:cs typeface="+mn-cs"/>
              </a:rPr>
              <a:t>Qirdaat</a:t>
            </a:r>
            <a:r>
              <a:rPr lang="en-AU" sz="1400" b="1" dirty="0">
                <a:solidFill>
                  <a:srgbClr val="C00000"/>
                </a:solidFill>
                <a:latin typeface="Chalkboard" panose="03050602040202020205" pitchFamily="66" charset="77"/>
                <a:cs typeface="+mn-cs"/>
              </a:rPr>
              <a:t>: </a:t>
            </a:r>
            <a:r>
              <a:rPr lang="en-AU" sz="1400" b="1" dirty="0">
                <a:latin typeface="Chalkboard" panose="03050602040202020205" pitchFamily="66" charset="77"/>
                <a:cs typeface="+mn-cs"/>
              </a:rPr>
              <a:t>These </a:t>
            </a:r>
            <a:r>
              <a:rPr lang="en-AU" sz="1400" b="1" dirty="0" err="1">
                <a:latin typeface="Chalkboard" panose="03050602040202020205" pitchFamily="66" charset="77"/>
                <a:cs typeface="+mn-cs"/>
              </a:rPr>
              <a:t>qira'aat</a:t>
            </a:r>
            <a:r>
              <a:rPr lang="en-AU" sz="1400" b="1" dirty="0">
                <a:latin typeface="Chalkboard" panose="03050602040202020205" pitchFamily="66" charset="77"/>
                <a:cs typeface="+mn-cs"/>
              </a:rPr>
              <a:t> conform with Arabic grammar and are allowed by the </a:t>
            </a:r>
            <a:r>
              <a:rPr lang="en-AU" sz="1400" b="1" dirty="0" err="1">
                <a:latin typeface="Chalkboard" panose="03050602040202020205" pitchFamily="66" charset="77"/>
                <a:cs typeface="+mn-cs"/>
              </a:rPr>
              <a:t>mus-haf</a:t>
            </a:r>
            <a:r>
              <a:rPr lang="en-AU" sz="1400" b="1" dirty="0">
                <a:latin typeface="Chalkboard" panose="03050602040202020205" pitchFamily="66" charset="77"/>
                <a:cs typeface="+mn-cs"/>
              </a:rPr>
              <a:t> of '</a:t>
            </a:r>
            <a:r>
              <a:rPr lang="en-AU" sz="1400" b="1" dirty="0" err="1">
                <a:latin typeface="Chalkboard" panose="03050602040202020205" pitchFamily="66" charset="77"/>
                <a:cs typeface="+mn-cs"/>
              </a:rPr>
              <a:t>Uthmaan</a:t>
            </a:r>
            <a:r>
              <a:rPr lang="en-AU" sz="1400" b="1" dirty="0">
                <a:latin typeface="Chalkboard" panose="03050602040202020205" pitchFamily="66" charset="77"/>
                <a:cs typeface="+mn-cs"/>
              </a:rPr>
              <a:t>, but do not have authentic chains of narrations back to the Prophet (</a:t>
            </a:r>
            <a:r>
              <a:rPr lang="ar" sz="1400" b="1" i="0" dirty="0">
                <a:solidFill>
                  <a:schemeClr val="accent4">
                    <a:lumMod val="50000"/>
                  </a:schemeClr>
                </a:solidFill>
                <a:effectLst/>
                <a:latin typeface="Chalkboard" panose="03050602040202020205" pitchFamily="66" charset="77"/>
                <a:cs typeface="+mn-cs"/>
              </a:rPr>
              <a:t>ﷺ</a:t>
            </a:r>
            <a:r>
              <a:rPr lang="en-AU" sz="1400" b="1" dirty="0">
                <a:latin typeface="Chalkboard" panose="03050602040202020205" pitchFamily="66" charset="77"/>
                <a:cs typeface="+mn-cs"/>
              </a:rPr>
              <a:t>). </a:t>
            </a:r>
          </a:p>
          <a:p>
            <a:pPr>
              <a:buFont typeface="Wingdings" pitchFamily="2" charset="2"/>
              <a:buChar char="q"/>
            </a:pPr>
            <a:r>
              <a:rPr lang="en-AU" sz="1400" b="1" dirty="0">
                <a:solidFill>
                  <a:srgbClr val="C00000"/>
                </a:solidFill>
                <a:highlight>
                  <a:srgbClr val="56AECA"/>
                </a:highlight>
                <a:latin typeface="Chalkboard" panose="03050602040202020205" pitchFamily="66" charset="77"/>
                <a:cs typeface="+mn-cs"/>
              </a:rPr>
              <a:t>The </a:t>
            </a:r>
            <a:r>
              <a:rPr lang="en-AU" sz="1400" b="1" dirty="0" err="1">
                <a:solidFill>
                  <a:srgbClr val="C00000"/>
                </a:solidFill>
                <a:highlight>
                  <a:srgbClr val="56AECA"/>
                </a:highlight>
                <a:latin typeface="Chalkboard" panose="03050602040202020205" pitchFamily="66" charset="77"/>
                <a:cs typeface="+mn-cs"/>
              </a:rPr>
              <a:t>Baatil</a:t>
            </a:r>
            <a:r>
              <a:rPr lang="en-AU" sz="1400" b="1" dirty="0">
                <a:solidFill>
                  <a:srgbClr val="C00000"/>
                </a:solidFill>
                <a:highlight>
                  <a:srgbClr val="56AECA"/>
                </a:highlight>
                <a:latin typeface="Chalkboard" panose="03050602040202020205" pitchFamily="66" charset="77"/>
                <a:cs typeface="+mn-cs"/>
              </a:rPr>
              <a:t> (False) </a:t>
            </a:r>
            <a:r>
              <a:rPr lang="en-AU" sz="1400" b="1" dirty="0" err="1">
                <a:solidFill>
                  <a:srgbClr val="C00000"/>
                </a:solidFill>
                <a:highlight>
                  <a:srgbClr val="56AECA"/>
                </a:highlight>
                <a:latin typeface="Chalkboard" panose="03050602040202020205" pitchFamily="66" charset="77"/>
                <a:cs typeface="+mn-cs"/>
              </a:rPr>
              <a:t>Qiraat</a:t>
            </a:r>
            <a:r>
              <a:rPr lang="en-AU" sz="1400" b="1" dirty="0">
                <a:latin typeface="Chalkboard" panose="03050602040202020205" pitchFamily="66" charset="77"/>
                <a:cs typeface="+mn-cs"/>
              </a:rPr>
              <a:t>: These </a:t>
            </a:r>
            <a:r>
              <a:rPr lang="en-AU" sz="1400" b="1" dirty="0" err="1">
                <a:latin typeface="Chalkboard" panose="03050602040202020205" pitchFamily="66" charset="77"/>
                <a:cs typeface="+mn-cs"/>
              </a:rPr>
              <a:t>qiraat</a:t>
            </a:r>
            <a:r>
              <a:rPr lang="en-AU" sz="1400" b="1" dirty="0">
                <a:latin typeface="Chalkboard" panose="03050602040202020205" pitchFamily="66" charset="77"/>
                <a:cs typeface="+mn-cs"/>
              </a:rPr>
              <a:t> do not meet any of the three-criterion mentioned below, and are rejected completely, even as tafsir.</a:t>
            </a:r>
          </a:p>
          <a:p>
            <a:pPr marL="0" indent="0">
              <a:buNone/>
            </a:pPr>
            <a:r>
              <a:rPr lang="en-AU" sz="1400" b="1" dirty="0">
                <a:highlight>
                  <a:srgbClr val="FFFF00"/>
                </a:highlight>
                <a:latin typeface="Chalkboard" panose="03050602040202020205" pitchFamily="66" charset="77"/>
                <a:cs typeface="+mn-cs"/>
              </a:rPr>
              <a:t>Eg:1. The reading of v35:28 </a:t>
            </a:r>
            <a:r>
              <a:rPr lang="ar" sz="1400" b="1" dirty="0">
                <a:solidFill>
                  <a:srgbClr val="C00000"/>
                </a:solidFill>
                <a:latin typeface="Chalkboard" panose="03050602040202020205" pitchFamily="66" charset="77"/>
                <a:cs typeface="+mn-cs"/>
              </a:rPr>
              <a:t>إِن</a:t>
            </a:r>
            <a:r>
              <a:rPr lang="ar" sz="1400" b="1" dirty="0">
                <a:solidFill>
                  <a:schemeClr val="accent6">
                    <a:lumMod val="50000"/>
                  </a:schemeClr>
                </a:solidFill>
                <a:latin typeface="Chalkboard" panose="03050602040202020205" pitchFamily="66" charset="77"/>
                <a:cs typeface="+mn-cs"/>
              </a:rPr>
              <a:t>َّمَا يَخْشَى </a:t>
            </a:r>
            <a:r>
              <a:rPr lang="ar" sz="1400" b="1" dirty="0">
                <a:solidFill>
                  <a:srgbClr val="FF0000"/>
                </a:solidFill>
                <a:latin typeface="Chalkboard" panose="03050602040202020205" pitchFamily="66" charset="77"/>
                <a:cs typeface="+mn-cs"/>
              </a:rPr>
              <a:t>ٱللَّهَ </a:t>
            </a:r>
            <a:r>
              <a:rPr lang="ar" sz="1400" b="1" dirty="0">
                <a:solidFill>
                  <a:schemeClr val="accent6">
                    <a:lumMod val="50000"/>
                  </a:schemeClr>
                </a:solidFill>
                <a:latin typeface="Chalkboard" panose="03050602040202020205" pitchFamily="66" charset="77"/>
                <a:cs typeface="+mn-cs"/>
              </a:rPr>
              <a:t>مِنْ عِبَادِهِ ٱلْعُلَمَـٰٓؤُا۟ ۗ </a:t>
            </a:r>
            <a:r>
              <a:rPr lang="en-AU" sz="1400" b="1" dirty="0">
                <a:latin typeface="Chalkboard" panose="03050602040202020205" pitchFamily="66" charset="77"/>
                <a:cs typeface="+mn-cs"/>
              </a:rPr>
              <a:t>changes the meaning from</a:t>
            </a:r>
            <a:r>
              <a:rPr lang="en-AU" sz="1400" b="1" dirty="0">
                <a:solidFill>
                  <a:schemeClr val="tx1">
                    <a:lumMod val="95000"/>
                    <a:lumOff val="5000"/>
                  </a:schemeClr>
                </a:solidFill>
                <a:latin typeface="Chalkboard" panose="03050602040202020205" pitchFamily="66" charset="77"/>
                <a:cs typeface="+mn-cs"/>
              </a:rPr>
              <a:t>.</a:t>
            </a:r>
            <a:r>
              <a:rPr lang="ar" sz="1400" b="1" dirty="0">
                <a:solidFill>
                  <a:schemeClr val="tx1">
                    <a:lumMod val="95000"/>
                    <a:lumOff val="5000"/>
                  </a:schemeClr>
                </a:solidFill>
                <a:latin typeface="Chalkboard" panose="03050602040202020205" pitchFamily="66" charset="77"/>
                <a:cs typeface="+mn-cs"/>
              </a:rPr>
              <a:t> </a:t>
            </a:r>
            <a:r>
              <a:rPr lang="ar" sz="1400" b="1" dirty="0">
                <a:solidFill>
                  <a:srgbClr val="FF0000"/>
                </a:solidFill>
                <a:latin typeface="Chalkboard" panose="03050602040202020205" pitchFamily="66" charset="77"/>
                <a:cs typeface="+mn-cs"/>
              </a:rPr>
              <a:t>ٱللَّهُ</a:t>
            </a:r>
            <a:r>
              <a:rPr lang="en-AU" sz="1400" b="1" dirty="0">
                <a:solidFill>
                  <a:schemeClr val="tx1">
                    <a:lumMod val="95000"/>
                    <a:lumOff val="5000"/>
                  </a:schemeClr>
                </a:solidFill>
                <a:latin typeface="Chalkboard" panose="03050602040202020205" pitchFamily="66" charset="77"/>
                <a:cs typeface="+mn-cs"/>
              </a:rPr>
              <a:t> </a:t>
            </a:r>
            <a:r>
              <a:rPr lang="en-AU" sz="1400" b="1" dirty="0">
                <a:latin typeface="Chalkboard" panose="03050602040202020205" pitchFamily="66" charset="77"/>
                <a:cs typeface="+mn-cs"/>
              </a:rPr>
              <a:t>"It is only those who have knowledge amongst </a:t>
            </a:r>
            <a:r>
              <a:rPr lang="en-AU" sz="1400" b="1" dirty="0">
                <a:solidFill>
                  <a:srgbClr val="C00000"/>
                </a:solidFill>
                <a:latin typeface="Chalkboard" panose="03050602040202020205" pitchFamily="66" charset="77"/>
                <a:cs typeface="+mn-cs"/>
              </a:rPr>
              <a:t>His slaves that truly fear Allah</a:t>
            </a:r>
            <a:r>
              <a:rPr lang="en-AU" sz="1400" b="1" dirty="0">
                <a:latin typeface="Chalkboard" panose="03050602040202020205" pitchFamily="66" charset="77"/>
                <a:cs typeface="+mn-cs"/>
              </a:rPr>
              <a:t>," to, </a:t>
            </a:r>
            <a:r>
              <a:rPr lang="en-AU" sz="1400" b="1" dirty="0">
                <a:solidFill>
                  <a:srgbClr val="C00000"/>
                </a:solidFill>
                <a:latin typeface="Chalkboard" panose="03050602040202020205" pitchFamily="66" charset="77"/>
                <a:cs typeface="+mn-cs"/>
              </a:rPr>
              <a:t>"Allah is afraid of </a:t>
            </a:r>
            <a:r>
              <a:rPr lang="en-AU" sz="1400" b="1" dirty="0">
                <a:solidFill>
                  <a:schemeClr val="tx1">
                    <a:lumMod val="95000"/>
                    <a:lumOff val="5000"/>
                  </a:schemeClr>
                </a:solidFill>
                <a:latin typeface="Chalkboard" panose="03050602040202020205" pitchFamily="66" charset="77"/>
                <a:cs typeface="+mn-cs"/>
              </a:rPr>
              <a:t>the knowledgeable of His slaves</a:t>
            </a:r>
            <a:r>
              <a:rPr lang="en-AU" sz="1400" b="1" dirty="0">
                <a:solidFill>
                  <a:srgbClr val="C00000"/>
                </a:solidFill>
                <a:latin typeface="Chalkboard" panose="03050602040202020205" pitchFamily="66" charset="77"/>
                <a:cs typeface="+mn-cs"/>
              </a:rPr>
              <a:t>!" </a:t>
            </a:r>
            <a:r>
              <a:rPr lang="en-AU" sz="1200" b="1" dirty="0">
                <a:latin typeface="Chalkboard" panose="03050602040202020205" pitchFamily="66" charset="77"/>
                <a:cs typeface="+mn-cs"/>
              </a:rPr>
              <a:t>(All praise be to Allah He is far removed from all that they ascribe to Him!!)</a:t>
            </a:r>
          </a:p>
          <a:p>
            <a:pPr marL="0" indent="0">
              <a:buNone/>
            </a:pPr>
            <a:r>
              <a:rPr lang="en-AU" sz="1200" b="1" dirty="0">
                <a:highlight>
                  <a:srgbClr val="FFFF00"/>
                </a:highlight>
                <a:latin typeface="Chalkboard" panose="03050602040202020205" pitchFamily="66" charset="77"/>
              </a:rPr>
              <a:t>Eg:</a:t>
            </a:r>
            <a:r>
              <a:rPr lang="en-AU" sz="1400" b="1" dirty="0">
                <a:highlight>
                  <a:srgbClr val="FFFF00"/>
                </a:highlight>
                <a:latin typeface="Chalkboard" panose="03050602040202020205" pitchFamily="66" charset="77"/>
              </a:rPr>
              <a:t>2. The first reading</a:t>
            </a:r>
            <a:r>
              <a:rPr lang="en-AU" sz="1400" b="1" dirty="0">
                <a:latin typeface="Chalkboard" panose="03050602040202020205" pitchFamily="66" charset="77"/>
              </a:rPr>
              <a:t>, that of '</a:t>
            </a:r>
            <a:r>
              <a:rPr lang="en-AU" sz="1400" b="1" dirty="0" err="1">
                <a:latin typeface="Chalkboard" panose="03050602040202020205" pitchFamily="66" charset="77"/>
              </a:rPr>
              <a:t>Aasim</a:t>
            </a:r>
            <a:r>
              <a:rPr lang="en-AU" sz="1400" b="1" dirty="0">
                <a:latin typeface="Chalkboard" panose="03050602040202020205" pitchFamily="66" charset="77"/>
              </a:rPr>
              <a:t> and al-</a:t>
            </a:r>
            <a:r>
              <a:rPr lang="en-AU" sz="1400" b="1" dirty="0" err="1">
                <a:latin typeface="Chalkboard" panose="03050602040202020205" pitchFamily="66" charset="77"/>
              </a:rPr>
              <a:t>Kisa'ee</a:t>
            </a:r>
            <a:r>
              <a:rPr lang="en-AU" sz="1400" b="1" dirty="0">
                <a:latin typeface="Chalkboard" panose="03050602040202020205" pitchFamily="66" charset="77"/>
              </a:rPr>
              <a:t>, is Maalik </a:t>
            </a:r>
            <a:r>
              <a:rPr lang="en-AU" sz="1400" b="1" dirty="0" err="1">
                <a:latin typeface="Chalkboard" panose="03050602040202020205" pitchFamily="66" charset="77"/>
              </a:rPr>
              <a:t>yatvm</a:t>
            </a:r>
            <a:r>
              <a:rPr lang="en-AU" sz="1400" b="1" dirty="0">
                <a:latin typeface="Chalkboard" panose="03050602040202020205" pitchFamily="66" charset="77"/>
              </a:rPr>
              <a:t> ad-</a:t>
            </a:r>
            <a:r>
              <a:rPr lang="en-AU" sz="1400" b="1" dirty="0" err="1">
                <a:latin typeface="Chalkboard" panose="03050602040202020205" pitchFamily="66" charset="77"/>
              </a:rPr>
              <a:t>deen</a:t>
            </a:r>
            <a:r>
              <a:rPr lang="en-AU" sz="1400" b="1" dirty="0">
                <a:latin typeface="Chalkboard" panose="03050602040202020205" pitchFamily="66" charset="77"/>
              </a:rPr>
              <a:t>. </a:t>
            </a:r>
            <a:r>
              <a:rPr lang="en-AU" sz="1400" b="1" dirty="0" err="1">
                <a:latin typeface="Chalkboard" panose="03050602040202020205" pitchFamily="66" charset="77"/>
              </a:rPr>
              <a:t>maalik</a:t>
            </a:r>
            <a:r>
              <a:rPr lang="en-AU" sz="1400" b="1" dirty="0">
                <a:latin typeface="Chalkboard" panose="03050602040202020205" pitchFamily="66" charset="77"/>
              </a:rPr>
              <a:t> means ‘Master, Owner," and is one of the Names oi Allah. </a:t>
            </a:r>
            <a:r>
              <a:rPr lang="ar-SA" sz="1400" b="1" dirty="0">
                <a:solidFill>
                  <a:srgbClr val="FF0000"/>
                </a:solidFill>
                <a:latin typeface="Chalkboard" panose="03050602040202020205" pitchFamily="66" charset="77"/>
              </a:rPr>
              <a:t>مالك يوم الدين</a:t>
            </a:r>
            <a:r>
              <a:rPr lang="en-AU" sz="1400" b="1" dirty="0">
                <a:solidFill>
                  <a:srgbClr val="FF0000"/>
                </a:solidFill>
                <a:latin typeface="Chalkboard" panose="03050602040202020205" pitchFamily="66" charset="77"/>
              </a:rPr>
              <a:t>"</a:t>
            </a:r>
          </a:p>
          <a:p>
            <a:r>
              <a:rPr lang="en-AU" sz="1400" b="1" dirty="0">
                <a:highlight>
                  <a:srgbClr val="FFFF00"/>
                </a:highlight>
                <a:latin typeface="Chalkboard" panose="03050602040202020205" pitchFamily="66" charset="77"/>
              </a:rPr>
              <a:t>The second reading</a:t>
            </a:r>
            <a:r>
              <a:rPr lang="en-AU" sz="1400" b="1" dirty="0">
                <a:latin typeface="Chalkboard" panose="03050602040202020205" pitchFamily="66" charset="77"/>
              </a:rPr>
              <a:t>, that of </a:t>
            </a:r>
            <a:r>
              <a:rPr lang="en-AU" sz="1400" b="1" dirty="0" err="1">
                <a:latin typeface="Chalkboard" panose="03050602040202020205" pitchFamily="66" charset="77"/>
              </a:rPr>
              <a:t>Naafi</a:t>
            </a:r>
            <a:r>
              <a:rPr lang="en-AU" sz="1400" b="1" dirty="0">
                <a:latin typeface="Chalkboard" panose="03050602040202020205" pitchFamily="66" charset="77"/>
              </a:rPr>
              <a:t>", </a:t>
            </a:r>
            <a:r>
              <a:rPr lang="en-AU" sz="1400" b="1" dirty="0" err="1">
                <a:latin typeface="Chalkboard" panose="03050602040202020205" pitchFamily="66" charset="77"/>
              </a:rPr>
              <a:t>Aboo</a:t>
            </a:r>
            <a:r>
              <a:rPr lang="en-AU" sz="1400" b="1" dirty="0">
                <a:latin typeface="Chalkboard" panose="03050602040202020205" pitchFamily="66" charset="77"/>
              </a:rPr>
              <a:t> Amr, Ibn 'Aamir. Ibn </a:t>
            </a:r>
            <a:r>
              <a:rPr lang="en-AU" sz="1400" b="1" dirty="0" err="1">
                <a:latin typeface="Chalkboard" panose="03050602040202020205" pitchFamily="66" charset="77"/>
              </a:rPr>
              <a:t>Katheer</a:t>
            </a:r>
            <a:r>
              <a:rPr lang="en-AU" sz="1400" b="1" dirty="0">
                <a:latin typeface="Chalkboard" panose="03050602040202020205" pitchFamily="66" charset="77"/>
              </a:rPr>
              <a:t> and Ham/.ah, is malik </a:t>
            </a:r>
            <a:r>
              <a:rPr lang="en-AU" sz="1400" b="1" dirty="0" err="1">
                <a:latin typeface="Chalkboard" panose="03050602040202020205" pitchFamily="66" charset="77"/>
              </a:rPr>
              <a:t>yawm</a:t>
            </a:r>
            <a:r>
              <a:rPr lang="en-AU" sz="1400" b="1" dirty="0">
                <a:latin typeface="Chalkboard" panose="03050602040202020205" pitchFamily="66" charset="77"/>
              </a:rPr>
              <a:t> ad-</a:t>
            </a:r>
            <a:r>
              <a:rPr lang="en-AU" sz="1400" b="1" dirty="0" err="1">
                <a:latin typeface="Chalkboard" panose="03050602040202020205" pitchFamily="66" charset="77"/>
              </a:rPr>
              <a:t>deen</a:t>
            </a:r>
            <a:r>
              <a:rPr lang="en-AU" sz="1400" b="1" dirty="0">
                <a:latin typeface="Chalkboard" panose="03050602040202020205" pitchFamily="66" charset="77"/>
              </a:rPr>
              <a:t>, without the a/if. The word 'malik means, "king, sovereign, monarch,"</a:t>
            </a:r>
            <a:r>
              <a:rPr lang="ar-SA" sz="1400" b="1" dirty="0">
                <a:latin typeface="Chalkboard" panose="03050602040202020205" pitchFamily="66" charset="77"/>
              </a:rPr>
              <a:t>ملك يوم الدين/</a:t>
            </a:r>
            <a:endParaRPr lang="en-US" sz="1400" b="1" dirty="0">
              <a:solidFill>
                <a:srgbClr val="FF0000"/>
              </a:solidFill>
              <a:latin typeface="Chalkboard" panose="03050602040202020205" pitchFamily="66" charset="77"/>
              <a:cs typeface="+mn-cs"/>
            </a:endParaRPr>
          </a:p>
          <a:p>
            <a:endParaRPr lang="en-US" sz="1400" b="1" dirty="0">
              <a:latin typeface="Chalkboard" panose="03050602040202020205" pitchFamily="66" charset="77"/>
              <a:cs typeface="+mn-cs"/>
            </a:endParaRPr>
          </a:p>
        </p:txBody>
      </p:sp>
      <p:sp>
        <p:nvSpPr>
          <p:cNvPr id="4" name="Slide Number Placeholder 3">
            <a:extLst>
              <a:ext uri="{FF2B5EF4-FFF2-40B4-BE49-F238E27FC236}">
                <a16:creationId xmlns:a16="http://schemas.microsoft.com/office/drawing/2014/main" xmlns="" id="{07524E97-2ABC-D80E-6D21-AEDF8E382C27}"/>
              </a:ext>
            </a:extLst>
          </p:cNvPr>
          <p:cNvSpPr>
            <a:spLocks noGrp="1"/>
          </p:cNvSpPr>
          <p:nvPr>
            <p:ph type="sldNum" sz="quarter" idx="12"/>
          </p:nvPr>
        </p:nvSpPr>
        <p:spPr/>
        <p:txBody>
          <a:bodyPr/>
          <a:lstStyle/>
          <a:p>
            <a:fld id="{C8784B88-F3D9-6A4F-9660-1A0A1E561ED7}" type="slidenum">
              <a:rPr lang="en-US" smtClean="0"/>
              <a:t>168</a:t>
            </a:fld>
            <a:endParaRPr lang="en-US"/>
          </a:p>
        </p:txBody>
      </p:sp>
      <p:sp>
        <p:nvSpPr>
          <p:cNvPr id="5" name="TextBox 4">
            <a:extLst>
              <a:ext uri="{FF2B5EF4-FFF2-40B4-BE49-F238E27FC236}">
                <a16:creationId xmlns:a16="http://schemas.microsoft.com/office/drawing/2014/main" xmlns="" id="{B0AC8911-3F21-C62D-C05E-640BD09C1956}"/>
              </a:ext>
            </a:extLst>
          </p:cNvPr>
          <p:cNvSpPr txBox="1"/>
          <p:nvPr/>
        </p:nvSpPr>
        <p:spPr>
          <a:xfrm>
            <a:off x="8811491" y="1634159"/>
            <a:ext cx="3380509" cy="4893647"/>
          </a:xfrm>
          <a:prstGeom prst="rect">
            <a:avLst/>
          </a:prstGeom>
          <a:solidFill>
            <a:schemeClr val="accent4">
              <a:lumMod val="40000"/>
              <a:lumOff val="60000"/>
            </a:schemeClr>
          </a:solidFill>
          <a:ln>
            <a:solidFill>
              <a:srgbClr val="FF0000"/>
            </a:solidFill>
          </a:ln>
        </p:spPr>
        <p:txBody>
          <a:bodyPr wrap="square" rtlCol="0">
            <a:spAutoFit/>
          </a:bodyPr>
          <a:lstStyle/>
          <a:p>
            <a:pPr marL="285750" indent="-285750">
              <a:lnSpc>
                <a:spcPct val="100000"/>
              </a:lnSpc>
              <a:buFont typeface="Wingdings" pitchFamily="2" charset="2"/>
              <a:buChar char="Ø"/>
            </a:pPr>
            <a:r>
              <a:rPr lang="en-AU" sz="2000" dirty="0">
                <a:solidFill>
                  <a:srgbClr val="FF0000"/>
                </a:solidFill>
                <a:latin typeface="Algerian" pitchFamily="82" charset="77"/>
                <a:cs typeface="+mn-cs"/>
              </a:rPr>
              <a:t>The Conditions for an Authentic </a:t>
            </a:r>
            <a:r>
              <a:rPr lang="en-AU" sz="2000" dirty="0" err="1">
                <a:solidFill>
                  <a:srgbClr val="FF0000"/>
                </a:solidFill>
                <a:latin typeface="Algerian" pitchFamily="82" charset="77"/>
                <a:cs typeface="+mn-cs"/>
              </a:rPr>
              <a:t>Qiraa’a</a:t>
            </a:r>
            <a:endParaRPr lang="en-AU" sz="2000" dirty="0">
              <a:solidFill>
                <a:srgbClr val="FF0000"/>
              </a:solidFill>
              <a:latin typeface="Algerian" pitchFamily="82" charset="77"/>
              <a:cs typeface="+mn-cs"/>
            </a:endParaRPr>
          </a:p>
          <a:p>
            <a:pPr>
              <a:lnSpc>
                <a:spcPct val="100000"/>
              </a:lnSpc>
            </a:pPr>
            <a:endParaRPr lang="en-AU" sz="1600" b="1" dirty="0">
              <a:solidFill>
                <a:schemeClr val="accent6">
                  <a:lumMod val="50000"/>
                </a:schemeClr>
              </a:solidFill>
              <a:latin typeface="Algerian" pitchFamily="82" charset="77"/>
              <a:cs typeface="+mn-cs"/>
            </a:endParaRPr>
          </a:p>
          <a:p>
            <a:pPr marL="285750" indent="-285750">
              <a:lnSpc>
                <a:spcPct val="100000"/>
              </a:lnSpc>
              <a:buFont typeface="Wingdings" pitchFamily="2" charset="2"/>
              <a:buChar char="Ø"/>
            </a:pPr>
            <a:r>
              <a:rPr lang="en-AU" sz="1600" b="1" dirty="0">
                <a:latin typeface="Chalkboard" panose="03050602040202020205" pitchFamily="66" charset="77"/>
                <a:cs typeface="+mn-cs"/>
              </a:rPr>
              <a:t>The </a:t>
            </a:r>
            <a:r>
              <a:rPr lang="en-AU" sz="1600" b="1" dirty="0" err="1">
                <a:latin typeface="Chalkboard" panose="03050602040202020205" pitchFamily="66" charset="77"/>
                <a:cs typeface="+mn-cs"/>
              </a:rPr>
              <a:t>qiraa'a</a:t>
            </a:r>
            <a:r>
              <a:rPr lang="en-AU" sz="1600" b="1" dirty="0">
                <a:latin typeface="Chalkboard" panose="03050602040202020205" pitchFamily="66" charset="77"/>
                <a:cs typeface="+mn-cs"/>
              </a:rPr>
              <a:t> must </a:t>
            </a:r>
            <a:r>
              <a:rPr lang="en-AU" sz="1600" b="1" dirty="0">
                <a:solidFill>
                  <a:srgbClr val="C00000"/>
                </a:solidFill>
                <a:latin typeface="Chalkboard" panose="03050602040202020205" pitchFamily="66" charset="77"/>
                <a:cs typeface="+mn-cs"/>
              </a:rPr>
              <a:t>conform to Arabic grammar</a:t>
            </a:r>
            <a:r>
              <a:rPr lang="en-AU" sz="1600" b="1" dirty="0">
                <a:latin typeface="Chalkboard" panose="03050602040202020205" pitchFamily="66" charset="77"/>
                <a:cs typeface="+mn-cs"/>
              </a:rPr>
              <a:t>. It is not essential, however, that the grammar used be agreed upon by all Arabic grammarians.</a:t>
            </a:r>
          </a:p>
          <a:p>
            <a:pPr marL="285750" indent="-285750">
              <a:lnSpc>
                <a:spcPct val="100000"/>
              </a:lnSpc>
              <a:buFont typeface="Wingdings" pitchFamily="2" charset="2"/>
              <a:buChar char="Ø"/>
            </a:pPr>
            <a:endParaRPr lang="en-AU" sz="1600" b="1" dirty="0">
              <a:latin typeface="Chalkboard" panose="03050602040202020205" pitchFamily="66" charset="77"/>
              <a:cs typeface="+mn-cs"/>
            </a:endParaRPr>
          </a:p>
          <a:p>
            <a:pPr marL="285750" indent="-285750">
              <a:lnSpc>
                <a:spcPct val="100000"/>
              </a:lnSpc>
              <a:buFont typeface="Wingdings" pitchFamily="2" charset="2"/>
              <a:buChar char="Ø"/>
            </a:pPr>
            <a:r>
              <a:rPr lang="en-AU" sz="1600" b="1" dirty="0">
                <a:latin typeface="Chalkboard" panose="03050602040202020205" pitchFamily="66" charset="77"/>
                <a:cs typeface="+mn-cs"/>
              </a:rPr>
              <a:t>The </a:t>
            </a:r>
            <a:r>
              <a:rPr lang="en-AU" sz="1600" b="1" dirty="0" err="1">
                <a:latin typeface="Chalkboard" panose="03050602040202020205" pitchFamily="66" charset="77"/>
                <a:cs typeface="+mn-cs"/>
              </a:rPr>
              <a:t>qiraa'a</a:t>
            </a:r>
            <a:r>
              <a:rPr lang="en-AU" sz="1600" b="1" dirty="0">
                <a:latin typeface="Chalkboard" panose="03050602040202020205" pitchFamily="66" charset="77"/>
                <a:cs typeface="+mn-cs"/>
              </a:rPr>
              <a:t> must </a:t>
            </a:r>
            <a:r>
              <a:rPr lang="en-AU" sz="1600" b="1" dirty="0">
                <a:solidFill>
                  <a:srgbClr val="C00000"/>
                </a:solidFill>
                <a:latin typeface="Chalkboard" panose="03050602040202020205" pitchFamily="66" charset="77"/>
                <a:cs typeface="+mn-cs"/>
              </a:rPr>
              <a:t>conform with one of the </a:t>
            </a:r>
            <a:r>
              <a:rPr lang="en-AU" sz="1600" b="1" dirty="0" err="1">
                <a:solidFill>
                  <a:srgbClr val="C00000"/>
                </a:solidFill>
                <a:latin typeface="Chalkboard" panose="03050602040202020205" pitchFamily="66" charset="77"/>
                <a:cs typeface="+mn-cs"/>
              </a:rPr>
              <a:t>mus</a:t>
            </a:r>
            <a:r>
              <a:rPr lang="en-AU" sz="1600" b="1" dirty="0">
                <a:solidFill>
                  <a:srgbClr val="C00000"/>
                </a:solidFill>
                <a:latin typeface="Chalkboard" panose="03050602040202020205" pitchFamily="66" charset="77"/>
                <a:cs typeface="+mn-cs"/>
              </a:rPr>
              <a:t>-hafs of 'Uthman</a:t>
            </a:r>
            <a:r>
              <a:rPr lang="en-AU" sz="1600" b="1" dirty="0">
                <a:latin typeface="Chalkboard" panose="03050602040202020205" pitchFamily="66" charset="77"/>
                <a:cs typeface="+mn-cs"/>
              </a:rPr>
              <a:t>. In the chapter on the compilation of the Quran.</a:t>
            </a:r>
          </a:p>
          <a:p>
            <a:pPr marL="285750" indent="-285750">
              <a:lnSpc>
                <a:spcPct val="100000"/>
              </a:lnSpc>
              <a:buFont typeface="Wingdings" pitchFamily="2" charset="2"/>
              <a:buChar char="Ø"/>
            </a:pPr>
            <a:endParaRPr lang="en-AU" sz="1600" b="1" dirty="0">
              <a:latin typeface="Chalkboard" panose="03050602040202020205" pitchFamily="66" charset="77"/>
              <a:cs typeface="+mn-cs"/>
            </a:endParaRPr>
          </a:p>
          <a:p>
            <a:pPr marL="285750" indent="-285750">
              <a:lnSpc>
                <a:spcPct val="100000"/>
              </a:lnSpc>
              <a:buFont typeface="Wingdings" pitchFamily="2" charset="2"/>
              <a:buChar char="Ø"/>
            </a:pPr>
            <a:r>
              <a:rPr lang="en-AU" sz="1600" b="1" dirty="0">
                <a:latin typeface="Chalkboard" panose="03050602040202020205" pitchFamily="66" charset="77"/>
                <a:cs typeface="+mn-cs"/>
              </a:rPr>
              <a:t>The </a:t>
            </a:r>
            <a:r>
              <a:rPr lang="en-AU" sz="1600" b="1" dirty="0" err="1">
                <a:latin typeface="Chalkboard" panose="03050602040202020205" pitchFamily="66" charset="77"/>
                <a:cs typeface="+mn-cs"/>
              </a:rPr>
              <a:t>qiraa</a:t>
            </a:r>
            <a:r>
              <a:rPr lang="en-AU" sz="1600" b="1" dirty="0">
                <a:latin typeface="Chalkboard" panose="03050602040202020205" pitchFamily="66" charset="77"/>
                <a:cs typeface="+mn-cs"/>
              </a:rPr>
              <a:t> must have an </a:t>
            </a:r>
            <a:r>
              <a:rPr lang="en-AU" sz="1600" b="1" dirty="0">
                <a:solidFill>
                  <a:srgbClr val="C00000"/>
                </a:solidFill>
                <a:latin typeface="Chalkboard" panose="03050602040202020205" pitchFamily="66" charset="77"/>
                <a:cs typeface="+mn-cs"/>
              </a:rPr>
              <a:t>authentic (</a:t>
            </a:r>
            <a:r>
              <a:rPr lang="en-AU" sz="1600" b="1" dirty="0" err="1">
                <a:solidFill>
                  <a:srgbClr val="C00000"/>
                </a:solidFill>
                <a:latin typeface="Chalkboard" panose="03050602040202020205" pitchFamily="66" charset="77"/>
                <a:cs typeface="+mn-cs"/>
              </a:rPr>
              <a:t>saheeh</a:t>
            </a:r>
            <a:r>
              <a:rPr lang="en-AU" sz="1600" b="1" dirty="0">
                <a:solidFill>
                  <a:srgbClr val="C00000"/>
                </a:solidFill>
                <a:latin typeface="Chalkboard" panose="03050602040202020205" pitchFamily="66" charset="77"/>
                <a:cs typeface="+mn-cs"/>
              </a:rPr>
              <a:t>) chain of narrators back to the Prophet.</a:t>
            </a:r>
            <a:r>
              <a:rPr lang="ar" sz="1600" b="1" i="0" dirty="0">
                <a:solidFill>
                  <a:srgbClr val="C00000"/>
                </a:solidFill>
                <a:effectLst/>
                <a:latin typeface="Chalkboard" panose="03050602040202020205" pitchFamily="66" charset="77"/>
                <a:cs typeface="+mn-cs"/>
              </a:rPr>
              <a:t> </a:t>
            </a:r>
            <a:r>
              <a:rPr lang="ar" sz="1600" b="1" i="0" dirty="0">
                <a:solidFill>
                  <a:schemeClr val="accent4">
                    <a:lumMod val="50000"/>
                  </a:schemeClr>
                </a:solidFill>
                <a:effectLst/>
                <a:latin typeface="Chalkboard" panose="03050602040202020205" pitchFamily="66" charset="77"/>
                <a:cs typeface="+mn-cs"/>
              </a:rPr>
              <a:t>ﷺ</a:t>
            </a:r>
            <a:endParaRPr lang="en-AU" sz="1600" b="1" dirty="0">
              <a:latin typeface="Chalkboard" panose="03050602040202020205" pitchFamily="66" charset="77"/>
              <a:cs typeface="+mn-cs"/>
            </a:endParaRPr>
          </a:p>
        </p:txBody>
      </p:sp>
    </p:spTree>
    <p:extLst>
      <p:ext uri="{BB962C8B-B14F-4D97-AF65-F5344CB8AC3E}">
        <p14:creationId xmlns:p14="http://schemas.microsoft.com/office/powerpoint/2010/main" val="516100621"/>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DDA3D-CEF6-97CE-B823-D1E74F96CBC5}"/>
              </a:ext>
            </a:extLst>
          </p:cNvPr>
          <p:cNvSpPr>
            <a:spLocks noGrp="1"/>
          </p:cNvSpPr>
          <p:nvPr>
            <p:ph type="title"/>
          </p:nvPr>
        </p:nvSpPr>
        <p:spPr>
          <a:xfrm>
            <a:off x="890597" y="618346"/>
            <a:ext cx="8625570" cy="957044"/>
          </a:xfrm>
          <a:solidFill>
            <a:schemeClr val="accent5">
              <a:lumMod val="60000"/>
              <a:lumOff val="40000"/>
            </a:schemeClr>
          </a:solidFill>
          <a:ln>
            <a:solidFill>
              <a:srgbClr val="C00000"/>
            </a:solidFill>
          </a:ln>
        </p:spPr>
        <p:txBody>
          <a:bodyPr/>
          <a:lstStyle/>
          <a:p>
            <a:r>
              <a:rPr lang="en-AU" dirty="0">
                <a:solidFill>
                  <a:srgbClr val="C00000"/>
                </a:solidFill>
                <a:latin typeface="Andalus" panose="02020603050405020304" pitchFamily="18" charset="-78"/>
                <a:cs typeface="Andalus" panose="02020603050405020304" pitchFamily="18" charset="-78"/>
              </a:rPr>
              <a:t>Classification of the Various </a:t>
            </a:r>
            <a:r>
              <a:rPr lang="en-AU" dirty="0" err="1">
                <a:solidFill>
                  <a:srgbClr val="C00000"/>
                </a:solidFill>
                <a:latin typeface="Andalus" panose="02020603050405020304" pitchFamily="18" charset="-78"/>
                <a:cs typeface="Andalus" panose="02020603050405020304" pitchFamily="18" charset="-78"/>
              </a:rPr>
              <a:t>Qira'at</a:t>
            </a:r>
            <a:endParaRPr lang="en-US" dirty="0">
              <a:solidFill>
                <a:srgbClr val="C00000"/>
              </a:solidFill>
              <a:latin typeface="Andalus" panose="02020603050405020304" pitchFamily="18" charset="-78"/>
              <a:cs typeface="Andalus" panose="02020603050405020304" pitchFamily="18" charset="-78"/>
            </a:endParaRPr>
          </a:p>
        </p:txBody>
      </p:sp>
      <p:sp>
        <p:nvSpPr>
          <p:cNvPr id="3" name="Content Placeholder 2">
            <a:extLst>
              <a:ext uri="{FF2B5EF4-FFF2-40B4-BE49-F238E27FC236}">
                <a16:creationId xmlns:a16="http://schemas.microsoft.com/office/drawing/2014/main" xmlns="" id="{2CE20A42-C269-0D04-E44D-FAB4B0690CA8}"/>
              </a:ext>
            </a:extLst>
          </p:cNvPr>
          <p:cNvSpPr>
            <a:spLocks noGrp="1"/>
          </p:cNvSpPr>
          <p:nvPr>
            <p:ph idx="1"/>
          </p:nvPr>
        </p:nvSpPr>
        <p:spPr>
          <a:xfrm>
            <a:off x="294468" y="1735810"/>
            <a:ext cx="11741949" cy="4791996"/>
          </a:xfrm>
          <a:solidFill>
            <a:schemeClr val="accent5">
              <a:lumMod val="20000"/>
              <a:lumOff val="80000"/>
            </a:schemeClr>
          </a:solidFill>
          <a:ln>
            <a:solidFill>
              <a:srgbClr val="C00000"/>
            </a:solidFill>
          </a:ln>
        </p:spPr>
        <p:txBody>
          <a:bodyPr>
            <a:noAutofit/>
          </a:bodyPr>
          <a:lstStyle/>
          <a:p>
            <a:pPr marL="0" indent="0">
              <a:buNone/>
            </a:pPr>
            <a:r>
              <a:rPr lang="en-AU" sz="1600" b="1" dirty="0">
                <a:solidFill>
                  <a:schemeClr val="accent5">
                    <a:lumMod val="75000"/>
                  </a:schemeClr>
                </a:solidFill>
                <a:latin typeface="Andalus" panose="02020603050405020304" pitchFamily="18" charset="-78"/>
                <a:cs typeface="Andalus" panose="02020603050405020304" pitchFamily="18" charset="-78"/>
              </a:rPr>
              <a:t>As-</a:t>
            </a:r>
            <a:r>
              <a:rPr lang="en-AU" sz="1600" b="1" dirty="0" err="1">
                <a:solidFill>
                  <a:schemeClr val="accent5">
                    <a:lumMod val="75000"/>
                  </a:schemeClr>
                </a:solidFill>
                <a:latin typeface="Andalus" panose="02020603050405020304" pitchFamily="18" charset="-78"/>
                <a:cs typeface="Andalus" panose="02020603050405020304" pitchFamily="18" charset="-78"/>
              </a:rPr>
              <a:t>Suyuti</a:t>
            </a:r>
            <a:r>
              <a:rPr lang="en-AU" sz="1600" b="1" dirty="0">
                <a:solidFill>
                  <a:schemeClr val="accent5">
                    <a:lumMod val="75000"/>
                  </a:schemeClr>
                </a:solidFill>
                <a:latin typeface="Andalus" panose="02020603050405020304" pitchFamily="18" charset="-78"/>
                <a:cs typeface="Andalus" panose="02020603050405020304" pitchFamily="18" charset="-78"/>
              </a:rPr>
              <a:t>,"' following Ibn al-</a:t>
            </a:r>
            <a:r>
              <a:rPr lang="en-AU" sz="1600" b="1" dirty="0" err="1">
                <a:solidFill>
                  <a:schemeClr val="accent5">
                    <a:lumMod val="75000"/>
                  </a:schemeClr>
                </a:solidFill>
                <a:latin typeface="Andalus" panose="02020603050405020304" pitchFamily="18" charset="-78"/>
                <a:cs typeface="Andalus" panose="02020603050405020304" pitchFamily="18" charset="-78"/>
              </a:rPr>
              <a:t>Jazaree</a:t>
            </a:r>
            <a:r>
              <a:rPr lang="en-AU" sz="1600" b="1" dirty="0">
                <a:solidFill>
                  <a:schemeClr val="accent5">
                    <a:lumMod val="75000"/>
                  </a:schemeClr>
                </a:solidFill>
                <a:latin typeface="Andalus" panose="02020603050405020304" pitchFamily="18" charset="-78"/>
                <a:cs typeface="Andalus" panose="02020603050405020304" pitchFamily="18" charset="-78"/>
              </a:rPr>
              <a:t> (d. 832 A.H.). classifies the various </a:t>
            </a:r>
            <a:r>
              <a:rPr lang="en-AU" sz="1600" b="1" dirty="0" err="1">
                <a:solidFill>
                  <a:schemeClr val="accent5">
                    <a:lumMod val="75000"/>
                  </a:schemeClr>
                </a:solidFill>
                <a:latin typeface="Andalus" panose="02020603050405020304" pitchFamily="18" charset="-78"/>
                <a:cs typeface="Andalus" panose="02020603050405020304" pitchFamily="18" charset="-78"/>
              </a:rPr>
              <a:t>qira'aat</a:t>
            </a:r>
            <a:r>
              <a:rPr lang="en-AU" sz="1600" b="1" dirty="0">
                <a:solidFill>
                  <a:schemeClr val="accent5">
                    <a:lumMod val="75000"/>
                  </a:schemeClr>
                </a:solidFill>
                <a:latin typeface="Andalus" panose="02020603050405020304" pitchFamily="18" charset="-78"/>
                <a:cs typeface="Andalus" panose="02020603050405020304" pitchFamily="18" charset="-78"/>
              </a:rPr>
              <a:t> into six categories:</a:t>
            </a:r>
          </a:p>
          <a:p>
            <a:pPr marL="0" indent="0">
              <a:buNone/>
            </a:pPr>
            <a:r>
              <a:rPr lang="en-AU" sz="1600" b="1" dirty="0">
                <a:solidFill>
                  <a:schemeClr val="accent5">
                    <a:lumMod val="75000"/>
                  </a:schemeClr>
                </a:solidFill>
                <a:latin typeface="Andalus" panose="02020603050405020304" pitchFamily="18" charset="-78"/>
                <a:cs typeface="Andalus" panose="02020603050405020304" pitchFamily="18" charset="-78"/>
              </a:rPr>
              <a:t>1 ) </a:t>
            </a:r>
            <a:r>
              <a:rPr lang="en-AU" sz="1600" b="1" dirty="0" err="1">
                <a:solidFill>
                  <a:srgbClr val="C00000"/>
                </a:solidFill>
                <a:latin typeface="Andalus" panose="02020603050405020304" pitchFamily="18" charset="-78"/>
                <a:cs typeface="Andalus" panose="02020603050405020304" pitchFamily="18" charset="-78"/>
              </a:rPr>
              <a:t>Mutawaatir</a:t>
            </a:r>
            <a:r>
              <a:rPr lang="en-AU" sz="1600" b="1" dirty="0">
                <a:solidFill>
                  <a:srgbClr val="C00000"/>
                </a:solidFill>
                <a:latin typeface="Andalus" panose="02020603050405020304" pitchFamily="18" charset="-78"/>
                <a:cs typeface="Andalus" panose="02020603050405020304" pitchFamily="18" charset="-78"/>
              </a:rPr>
              <a:t>. </a:t>
            </a:r>
            <a:r>
              <a:rPr lang="ar" sz="1600" b="0" i="0" dirty="0">
                <a:solidFill>
                  <a:srgbClr val="C00000"/>
                </a:solidFill>
                <a:effectLst/>
                <a:latin typeface="Naskh"/>
              </a:rPr>
              <a:t> المتواتر</a:t>
            </a:r>
            <a:r>
              <a:rPr lang="en-AU" sz="1600" b="1" dirty="0">
                <a:solidFill>
                  <a:schemeClr val="accent5">
                    <a:lumMod val="75000"/>
                  </a:schemeClr>
                </a:solidFill>
                <a:latin typeface="Andalus" panose="02020603050405020304" pitchFamily="18" charset="-78"/>
                <a:cs typeface="Andalus" panose="02020603050405020304" pitchFamily="18" charset="-78"/>
              </a:rPr>
              <a:t>These are the seven </a:t>
            </a:r>
            <a:r>
              <a:rPr lang="en-AU" sz="1600" b="1" dirty="0" err="1">
                <a:solidFill>
                  <a:schemeClr val="accent5">
                    <a:lumMod val="75000"/>
                  </a:schemeClr>
                </a:solidFill>
                <a:latin typeface="Andalus" panose="02020603050405020304" pitchFamily="18" charset="-78"/>
                <a:cs typeface="Andalus" panose="02020603050405020304" pitchFamily="18" charset="-78"/>
              </a:rPr>
              <a:t>qira'aat</a:t>
            </a:r>
            <a:r>
              <a:rPr lang="en-AU" sz="1600" b="1" dirty="0">
                <a:solidFill>
                  <a:schemeClr val="accent5">
                    <a:lumMod val="75000"/>
                  </a:schemeClr>
                </a:solidFill>
                <a:latin typeface="Andalus" panose="02020603050405020304" pitchFamily="18" charset="-78"/>
                <a:cs typeface="Andalus" panose="02020603050405020304" pitchFamily="18" charset="-78"/>
              </a:rPr>
              <a:t> compiled by Ibn Mujahid, plus the Other three.</a:t>
            </a:r>
          </a:p>
          <a:p>
            <a:pPr marL="0" indent="0">
              <a:buNone/>
            </a:pPr>
            <a:r>
              <a:rPr lang="en-AU" sz="1600" b="1" dirty="0">
                <a:solidFill>
                  <a:schemeClr val="accent5">
                    <a:lumMod val="75000"/>
                  </a:schemeClr>
                </a:solidFill>
                <a:latin typeface="Andalus" panose="02020603050405020304" pitchFamily="18" charset="-78"/>
                <a:cs typeface="Andalus" panose="02020603050405020304" pitchFamily="18" charset="-78"/>
              </a:rPr>
              <a:t> 2) </a:t>
            </a:r>
            <a:r>
              <a:rPr lang="en-AU" sz="1600" b="1" dirty="0">
                <a:solidFill>
                  <a:srgbClr val="C00000"/>
                </a:solidFill>
                <a:latin typeface="Andalus" panose="02020603050405020304" pitchFamily="18" charset="-78"/>
                <a:cs typeface="Andalus" panose="02020603050405020304" pitchFamily="18" charset="-78"/>
              </a:rPr>
              <a:t>Mash-</a:t>
            </a:r>
            <a:r>
              <a:rPr lang="en-AU" sz="1600" b="1" dirty="0" err="1">
                <a:solidFill>
                  <a:srgbClr val="C00000"/>
                </a:solidFill>
                <a:latin typeface="Andalus" panose="02020603050405020304" pitchFamily="18" charset="-78"/>
                <a:cs typeface="Andalus" panose="02020603050405020304" pitchFamily="18" charset="-78"/>
              </a:rPr>
              <a:t>hur</a:t>
            </a:r>
            <a:r>
              <a:rPr lang="en-AU" sz="1600" b="1" dirty="0">
                <a:solidFill>
                  <a:srgbClr val="C00000"/>
                </a:solidFill>
                <a:latin typeface="Andalus" panose="02020603050405020304" pitchFamily="18" charset="-78"/>
                <a:cs typeface="Andalus" panose="02020603050405020304" pitchFamily="18" charset="-78"/>
              </a:rPr>
              <a:t> (Well-known)</a:t>
            </a:r>
            <a:r>
              <a:rPr lang="ar" sz="1600" b="0" i="0" dirty="0">
                <a:solidFill>
                  <a:srgbClr val="C00000"/>
                </a:solidFill>
                <a:effectLst/>
                <a:latin typeface="Naskh"/>
              </a:rPr>
              <a:t> المشهور</a:t>
            </a:r>
            <a:r>
              <a:rPr lang="en-AU" sz="1600" b="1" dirty="0">
                <a:solidFill>
                  <a:srgbClr val="C00000"/>
                </a:solidFill>
                <a:latin typeface="Andalus" panose="02020603050405020304" pitchFamily="18" charset="-78"/>
                <a:cs typeface="Andalus" panose="02020603050405020304" pitchFamily="18" charset="-78"/>
              </a:rPr>
              <a:t>: </a:t>
            </a:r>
            <a:r>
              <a:rPr lang="en-AU" sz="1600" b="1" dirty="0">
                <a:solidFill>
                  <a:schemeClr val="accent5">
                    <a:lumMod val="75000"/>
                  </a:schemeClr>
                </a:solidFill>
                <a:latin typeface="Andalus" panose="02020603050405020304" pitchFamily="18" charset="-78"/>
                <a:cs typeface="Andalus" panose="02020603050405020304" pitchFamily="18" charset="-78"/>
              </a:rPr>
              <a:t>These are some of the variations found within the ten authentic </a:t>
            </a:r>
            <a:r>
              <a:rPr lang="en-AU" sz="1600" b="1" dirty="0" err="1">
                <a:solidFill>
                  <a:schemeClr val="accent5">
                    <a:lumMod val="75000"/>
                  </a:schemeClr>
                </a:solidFill>
                <a:latin typeface="Andalus" panose="02020603050405020304" pitchFamily="18" charset="-78"/>
                <a:cs typeface="Andalus" panose="02020603050405020304" pitchFamily="18" charset="-78"/>
              </a:rPr>
              <a:t>qira'aat</a:t>
            </a:r>
            <a:r>
              <a:rPr lang="en-AU" sz="1600" b="1" dirty="0">
                <a:solidFill>
                  <a:schemeClr val="accent5">
                    <a:lumMod val="75000"/>
                  </a:schemeClr>
                </a:solidFill>
                <a:latin typeface="Andalus" panose="02020603050405020304" pitchFamily="18" charset="-78"/>
                <a:cs typeface="Andalus" panose="02020603050405020304" pitchFamily="18" charset="-78"/>
              </a:rPr>
              <a:t>, such as the differences between the </a:t>
            </a:r>
            <a:r>
              <a:rPr lang="en-AU" sz="1600" b="1" dirty="0" err="1">
                <a:solidFill>
                  <a:schemeClr val="accent5">
                    <a:lumMod val="75000"/>
                  </a:schemeClr>
                </a:solidFill>
                <a:latin typeface="Andalus" panose="02020603050405020304" pitchFamily="18" charset="-78"/>
                <a:cs typeface="Andalus" panose="02020603050405020304" pitchFamily="18" charset="-78"/>
              </a:rPr>
              <a:t>rawis</a:t>
            </a:r>
            <a:r>
              <a:rPr lang="en-AU" sz="1600" b="1" dirty="0">
                <a:solidFill>
                  <a:schemeClr val="accent5">
                    <a:lumMod val="75000"/>
                  </a:schemeClr>
                </a:solidFill>
                <a:latin typeface="Andalus" panose="02020603050405020304" pitchFamily="18" charset="-78"/>
                <a:cs typeface="Andalus" panose="02020603050405020304" pitchFamily="18" charset="-78"/>
              </a:rPr>
              <a:t> and </a:t>
            </a:r>
            <a:r>
              <a:rPr lang="en-AU" sz="1600" b="1" dirty="0" err="1">
                <a:solidFill>
                  <a:schemeClr val="accent5">
                    <a:lumMod val="75000"/>
                  </a:schemeClr>
                </a:solidFill>
                <a:latin typeface="Andalus" panose="02020603050405020304" pitchFamily="18" charset="-78"/>
                <a:cs typeface="Andalus" panose="02020603050405020304" pitchFamily="18" charset="-78"/>
              </a:rPr>
              <a:t>tjiruqs</a:t>
            </a:r>
            <a:r>
              <a:rPr lang="en-AU" sz="1600" b="1" dirty="0">
                <a:solidFill>
                  <a:schemeClr val="accent5">
                    <a:lumMod val="75000"/>
                  </a:schemeClr>
                </a:solidFill>
                <a:latin typeface="Andalus" panose="02020603050405020304" pitchFamily="18" charset="-78"/>
                <a:cs typeface="Andalus" panose="02020603050405020304" pitchFamily="18" charset="-78"/>
              </a:rPr>
              <a:t> (to be discussed below ).</a:t>
            </a:r>
          </a:p>
          <a:p>
            <a:pPr marL="0" indent="0">
              <a:buNone/>
            </a:pPr>
            <a:r>
              <a:rPr lang="en-AU" sz="1600" b="1" dirty="0">
                <a:solidFill>
                  <a:schemeClr val="accent5">
                    <a:lumMod val="75000"/>
                  </a:schemeClr>
                </a:solidFill>
                <a:latin typeface="Andalus" panose="02020603050405020304" pitchFamily="18" charset="-78"/>
                <a:cs typeface="Andalus" panose="02020603050405020304" pitchFamily="18" charset="-78"/>
              </a:rPr>
              <a:t> 3) </a:t>
            </a:r>
            <a:r>
              <a:rPr lang="en-AU" sz="1600" b="1" dirty="0">
                <a:solidFill>
                  <a:srgbClr val="C00000"/>
                </a:solidFill>
                <a:latin typeface="Andalus" panose="02020603050405020304" pitchFamily="18" charset="-78"/>
                <a:cs typeface="Andalus" panose="02020603050405020304" pitchFamily="18" charset="-78"/>
              </a:rPr>
              <a:t>Ahad (Singular):</a:t>
            </a:r>
            <a:r>
              <a:rPr lang="ar" sz="1600" b="0" i="0" dirty="0">
                <a:solidFill>
                  <a:srgbClr val="C00000"/>
                </a:solidFill>
                <a:effectLst/>
                <a:latin typeface="Naskh"/>
              </a:rPr>
              <a:t>الآحاد</a:t>
            </a:r>
            <a:r>
              <a:rPr lang="en-AU" sz="1600" b="1" dirty="0">
                <a:solidFill>
                  <a:srgbClr val="C00000"/>
                </a:solidFill>
                <a:latin typeface="Andalus" panose="02020603050405020304" pitchFamily="18" charset="-78"/>
                <a:cs typeface="Andalus" panose="02020603050405020304" pitchFamily="18" charset="-78"/>
              </a:rPr>
              <a:t> </a:t>
            </a:r>
            <a:r>
              <a:rPr lang="en-AU" sz="1600" b="1" dirty="0">
                <a:solidFill>
                  <a:schemeClr val="accent5">
                    <a:lumMod val="75000"/>
                  </a:schemeClr>
                </a:solidFill>
                <a:latin typeface="Andalus" panose="02020603050405020304" pitchFamily="18" charset="-78"/>
                <a:cs typeface="Andalus" panose="02020603050405020304" pitchFamily="18" charset="-78"/>
              </a:rPr>
              <a:t>These are the </a:t>
            </a:r>
            <a:r>
              <a:rPr lang="en-AU" sz="1600" b="1" dirty="0" err="1">
                <a:solidFill>
                  <a:schemeClr val="accent5">
                    <a:lumMod val="75000"/>
                  </a:schemeClr>
                </a:solidFill>
                <a:latin typeface="Andalus" panose="02020603050405020304" pitchFamily="18" charset="-78"/>
                <a:cs typeface="Andalus" panose="02020603050405020304" pitchFamily="18" charset="-78"/>
              </a:rPr>
              <a:t>qira'aat</a:t>
            </a:r>
            <a:r>
              <a:rPr lang="en-AU" sz="1600" b="1" dirty="0">
                <a:solidFill>
                  <a:schemeClr val="accent5">
                    <a:lumMod val="75000"/>
                  </a:schemeClr>
                </a:solidFill>
                <a:latin typeface="Andalus" panose="02020603050405020304" pitchFamily="18" charset="-78"/>
                <a:cs typeface="Andalus" panose="02020603050405020304" pitchFamily="18" charset="-78"/>
              </a:rPr>
              <a:t> that have an authentic chain of narration, but do not conform to the </a:t>
            </a:r>
            <a:r>
              <a:rPr lang="en-AU" sz="1600" b="1" dirty="0" err="1">
                <a:solidFill>
                  <a:schemeClr val="accent5">
                    <a:lumMod val="75000"/>
                  </a:schemeClr>
                </a:solidFill>
                <a:latin typeface="Andalus" panose="02020603050405020304" pitchFamily="18" charset="-78"/>
                <a:cs typeface="Andalus" panose="02020603050405020304" pitchFamily="18" charset="-78"/>
              </a:rPr>
              <a:t>mus-haf</a:t>
            </a:r>
            <a:r>
              <a:rPr lang="en-AU" sz="1600" b="1" dirty="0">
                <a:solidFill>
                  <a:schemeClr val="accent5">
                    <a:lumMod val="75000"/>
                  </a:schemeClr>
                </a:solidFill>
                <a:latin typeface="Andalus" panose="02020603050405020304" pitchFamily="18" charset="-78"/>
                <a:cs typeface="Andalus" panose="02020603050405020304" pitchFamily="18" charset="-78"/>
              </a:rPr>
              <a:t> of "Uthman. or contradict a rule of Arabic grammar (the same as </a:t>
            </a:r>
            <a:r>
              <a:rPr lang="en-AU" sz="1600" b="1" dirty="0" err="1">
                <a:solidFill>
                  <a:schemeClr val="accent5">
                    <a:lumMod val="75000"/>
                  </a:schemeClr>
                </a:solidFill>
                <a:latin typeface="Andalus" panose="02020603050405020304" pitchFamily="18" charset="-78"/>
                <a:cs typeface="Andalus" panose="02020603050405020304" pitchFamily="18" charset="-78"/>
              </a:rPr>
              <a:t>shadh</a:t>
            </a:r>
            <a:r>
              <a:rPr lang="en-AU" sz="1600" b="1" dirty="0">
                <a:solidFill>
                  <a:schemeClr val="accent5">
                    <a:lumMod val="75000"/>
                  </a:schemeClr>
                </a:solidFill>
                <a:latin typeface="Andalus" panose="02020603050405020304" pitchFamily="18" charset="-78"/>
                <a:cs typeface="Andalus" panose="02020603050405020304" pitchFamily="18" charset="-78"/>
              </a:rPr>
              <a:t> above). </a:t>
            </a:r>
          </a:p>
          <a:p>
            <a:pPr marL="0" indent="0">
              <a:buNone/>
            </a:pPr>
            <a:r>
              <a:rPr lang="en-AU" sz="1600" b="1" dirty="0">
                <a:solidFill>
                  <a:schemeClr val="accent5">
                    <a:lumMod val="75000"/>
                  </a:schemeClr>
                </a:solidFill>
                <a:latin typeface="Andalus" panose="02020603050405020304" pitchFamily="18" charset="-78"/>
                <a:cs typeface="Andalus" panose="02020603050405020304" pitchFamily="18" charset="-78"/>
              </a:rPr>
              <a:t>4) </a:t>
            </a:r>
            <a:r>
              <a:rPr lang="en-AU" sz="1600" b="1" dirty="0" err="1">
                <a:solidFill>
                  <a:srgbClr val="C00000"/>
                </a:solidFill>
                <a:latin typeface="Andalus" panose="02020603050405020304" pitchFamily="18" charset="-78"/>
                <a:cs typeface="Andalus" panose="02020603050405020304" pitchFamily="18" charset="-78"/>
              </a:rPr>
              <a:t>Shadh</a:t>
            </a:r>
            <a:r>
              <a:rPr lang="en-AU" sz="1600" b="1" dirty="0">
                <a:solidFill>
                  <a:srgbClr val="C00000"/>
                </a:solidFill>
                <a:latin typeface="Andalus" panose="02020603050405020304" pitchFamily="18" charset="-78"/>
                <a:cs typeface="Andalus" panose="02020603050405020304" pitchFamily="18" charset="-78"/>
              </a:rPr>
              <a:t> (Irregular)</a:t>
            </a:r>
            <a:r>
              <a:rPr lang="ar" sz="1600" b="0" i="0" dirty="0">
                <a:solidFill>
                  <a:srgbClr val="C00000"/>
                </a:solidFill>
                <a:effectLst/>
                <a:latin typeface="Naskh"/>
              </a:rPr>
              <a:t> الشاذ</a:t>
            </a:r>
            <a:r>
              <a:rPr lang="en-AU" sz="1600" b="1" dirty="0">
                <a:solidFill>
                  <a:srgbClr val="C00000"/>
                </a:solidFill>
                <a:latin typeface="Andalus" panose="02020603050405020304" pitchFamily="18" charset="-78"/>
                <a:cs typeface="Andalus" panose="02020603050405020304" pitchFamily="18" charset="-78"/>
              </a:rPr>
              <a:t>: </a:t>
            </a:r>
            <a:r>
              <a:rPr lang="en-AU" sz="1600" b="1" dirty="0">
                <a:solidFill>
                  <a:schemeClr val="accent5">
                    <a:lumMod val="75000"/>
                  </a:schemeClr>
                </a:solidFill>
                <a:latin typeface="Andalus" panose="02020603050405020304" pitchFamily="18" charset="-78"/>
                <a:cs typeface="Andalus" panose="02020603050405020304" pitchFamily="18" charset="-78"/>
              </a:rPr>
              <a:t>These are the </a:t>
            </a:r>
            <a:r>
              <a:rPr lang="en-AU" sz="1600" b="1" dirty="0" err="1">
                <a:solidFill>
                  <a:schemeClr val="accent5">
                    <a:lumMod val="75000"/>
                  </a:schemeClr>
                </a:solidFill>
                <a:latin typeface="Andalus" panose="02020603050405020304" pitchFamily="18" charset="-78"/>
                <a:cs typeface="Andalus" panose="02020603050405020304" pitchFamily="18" charset="-78"/>
              </a:rPr>
              <a:t>qira'aat</a:t>
            </a:r>
            <a:r>
              <a:rPr lang="en-AU" sz="1600" b="1" dirty="0">
                <a:solidFill>
                  <a:schemeClr val="accent5">
                    <a:lumMod val="75000"/>
                  </a:schemeClr>
                </a:solidFill>
                <a:latin typeface="Andalus" panose="02020603050405020304" pitchFamily="18" charset="-78"/>
                <a:cs typeface="Andalus" panose="02020603050405020304" pitchFamily="18" charset="-78"/>
              </a:rPr>
              <a:t> that do not have an authentic chain of narration back to the Prophet (</a:t>
            </a:r>
            <a:r>
              <a:rPr lang="ar" sz="16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1600" b="1" dirty="0">
                <a:solidFill>
                  <a:schemeClr val="accent5">
                    <a:lumMod val="75000"/>
                  </a:schemeClr>
                </a:solidFill>
                <a:latin typeface="Andalus" panose="02020603050405020304" pitchFamily="18" charset="-78"/>
                <a:cs typeface="Andalus" panose="02020603050405020304" pitchFamily="18" charset="-78"/>
              </a:rPr>
              <a:t>) same as </a:t>
            </a:r>
            <a:r>
              <a:rPr lang="en-AU" sz="1600" b="1" dirty="0" err="1">
                <a:solidFill>
                  <a:schemeClr val="accent5">
                    <a:lumMod val="75000"/>
                  </a:schemeClr>
                </a:solidFill>
                <a:latin typeface="Andalus" panose="02020603050405020304" pitchFamily="18" charset="-78"/>
                <a:cs typeface="Andalus" panose="02020603050405020304" pitchFamily="18" charset="-78"/>
              </a:rPr>
              <a:t>da’eef</a:t>
            </a:r>
            <a:r>
              <a:rPr lang="en-AU" sz="1600" b="1" dirty="0">
                <a:solidFill>
                  <a:schemeClr val="accent5">
                    <a:lumMod val="75000"/>
                  </a:schemeClr>
                </a:solidFill>
                <a:latin typeface="Andalus" panose="02020603050405020304" pitchFamily="18" charset="-78"/>
                <a:cs typeface="Andalus" panose="02020603050405020304" pitchFamily="18" charset="-78"/>
              </a:rPr>
              <a:t>.</a:t>
            </a:r>
          </a:p>
          <a:p>
            <a:pPr marL="0" indent="0">
              <a:buNone/>
            </a:pPr>
            <a:r>
              <a:rPr lang="en-AU" sz="1600" b="1" dirty="0">
                <a:solidFill>
                  <a:schemeClr val="accent5">
                    <a:lumMod val="75000"/>
                  </a:schemeClr>
                </a:solidFill>
                <a:latin typeface="Andalus" panose="02020603050405020304" pitchFamily="18" charset="-78"/>
                <a:cs typeface="Andalus" panose="02020603050405020304" pitchFamily="18" charset="-78"/>
              </a:rPr>
              <a:t>5) </a:t>
            </a:r>
            <a:r>
              <a:rPr lang="en-AU" sz="1600" b="1" dirty="0" err="1">
                <a:solidFill>
                  <a:srgbClr val="C00000"/>
                </a:solidFill>
                <a:latin typeface="Andalus" panose="02020603050405020304" pitchFamily="18" charset="-78"/>
                <a:cs typeface="Andalus" panose="02020603050405020304" pitchFamily="18" charset="-78"/>
              </a:rPr>
              <a:t>Mawduo</a:t>
            </a:r>
            <a:r>
              <a:rPr lang="en-AU" sz="1600" b="1" dirty="0">
                <a:solidFill>
                  <a:srgbClr val="C00000"/>
                </a:solidFill>
                <a:latin typeface="Andalus" panose="02020603050405020304" pitchFamily="18" charset="-78"/>
                <a:cs typeface="Andalus" panose="02020603050405020304" pitchFamily="18" charset="-78"/>
              </a:rPr>
              <a:t>' (Fabricated)</a:t>
            </a:r>
            <a:r>
              <a:rPr lang="ar" sz="1600" b="0" i="0" dirty="0">
                <a:solidFill>
                  <a:srgbClr val="C00000"/>
                </a:solidFill>
                <a:effectLst/>
                <a:latin typeface="Naskh"/>
              </a:rPr>
              <a:t> الموضوع</a:t>
            </a:r>
            <a:r>
              <a:rPr lang="en-AU" sz="1600" b="1" dirty="0">
                <a:solidFill>
                  <a:srgbClr val="C00000"/>
                </a:solidFill>
                <a:latin typeface="Andalus" panose="02020603050405020304" pitchFamily="18" charset="-78"/>
                <a:cs typeface="Andalus" panose="02020603050405020304" pitchFamily="18" charset="-78"/>
              </a:rPr>
              <a:t>: </a:t>
            </a:r>
            <a:r>
              <a:rPr lang="en-AU" sz="1600" b="1" dirty="0">
                <a:solidFill>
                  <a:schemeClr val="accent5">
                    <a:lumMod val="75000"/>
                  </a:schemeClr>
                </a:solidFill>
                <a:latin typeface="Andalus" panose="02020603050405020304" pitchFamily="18" charset="-78"/>
                <a:cs typeface="Andalus" panose="02020603050405020304" pitchFamily="18" charset="-78"/>
              </a:rPr>
              <a:t>These are the </a:t>
            </a:r>
            <a:r>
              <a:rPr lang="en-AU" sz="1600" b="1" dirty="0" err="1">
                <a:solidFill>
                  <a:schemeClr val="accent5">
                    <a:lumMod val="75000"/>
                  </a:schemeClr>
                </a:solidFill>
                <a:latin typeface="Andalus" panose="02020603050405020304" pitchFamily="18" charset="-78"/>
                <a:cs typeface="Andalus" panose="02020603050405020304" pitchFamily="18" charset="-78"/>
              </a:rPr>
              <a:t>qira'aat</a:t>
            </a:r>
            <a:r>
              <a:rPr lang="en-AU" sz="1600" b="1" dirty="0">
                <a:solidFill>
                  <a:schemeClr val="accent5">
                    <a:lumMod val="75000"/>
                  </a:schemeClr>
                </a:solidFill>
                <a:latin typeface="Andalus" panose="02020603050405020304" pitchFamily="18" charset="-78"/>
                <a:cs typeface="Andalus" panose="02020603050405020304" pitchFamily="18" charset="-78"/>
              </a:rPr>
              <a:t> that do not meet any of the three conditions (same as </a:t>
            </a:r>
            <a:r>
              <a:rPr lang="en-AU" sz="1600" b="1" dirty="0" err="1">
                <a:solidFill>
                  <a:schemeClr val="accent5">
                    <a:lumMod val="75000"/>
                  </a:schemeClr>
                </a:solidFill>
                <a:latin typeface="Andalus" panose="02020603050405020304" pitchFamily="18" charset="-78"/>
                <a:cs typeface="Andalus" panose="02020603050405020304" pitchFamily="18" charset="-78"/>
              </a:rPr>
              <a:t>batil</a:t>
            </a:r>
            <a:r>
              <a:rPr lang="en-AU" sz="1600" b="1" dirty="0">
                <a:solidFill>
                  <a:schemeClr val="accent5">
                    <a:lumMod val="75000"/>
                  </a:schemeClr>
                </a:solidFill>
                <a:latin typeface="Andalus" panose="02020603050405020304" pitchFamily="18" charset="-78"/>
                <a:cs typeface="Andalus" panose="02020603050405020304" pitchFamily="18" charset="-78"/>
              </a:rPr>
              <a:t>)</a:t>
            </a:r>
          </a:p>
          <a:p>
            <a:pPr marL="0" indent="0">
              <a:buNone/>
            </a:pPr>
            <a:r>
              <a:rPr lang="en-AU" sz="1600" b="1" dirty="0">
                <a:solidFill>
                  <a:schemeClr val="accent5">
                    <a:lumMod val="75000"/>
                  </a:schemeClr>
                </a:solidFill>
                <a:latin typeface="Andalus" panose="02020603050405020304" pitchFamily="18" charset="-78"/>
                <a:cs typeface="Andalus" panose="02020603050405020304" pitchFamily="18" charset="-78"/>
              </a:rPr>
              <a:t>6) </a:t>
            </a:r>
            <a:r>
              <a:rPr lang="en-AU" sz="1600" b="1" dirty="0" err="1">
                <a:solidFill>
                  <a:srgbClr val="C00000"/>
                </a:solidFill>
                <a:latin typeface="Andalus" panose="02020603050405020304" pitchFamily="18" charset="-78"/>
                <a:cs typeface="Andalus" panose="02020603050405020304" pitchFamily="18" charset="-78"/>
              </a:rPr>
              <a:t>Mudraj</a:t>
            </a:r>
            <a:r>
              <a:rPr lang="en-AU" sz="1600" b="1" dirty="0">
                <a:solidFill>
                  <a:srgbClr val="C00000"/>
                </a:solidFill>
                <a:latin typeface="Andalus" panose="02020603050405020304" pitchFamily="18" charset="-78"/>
                <a:cs typeface="Andalus" panose="02020603050405020304" pitchFamily="18" charset="-78"/>
              </a:rPr>
              <a:t> (Interpolated):</a:t>
            </a:r>
            <a:r>
              <a:rPr lang="ar" sz="1600" b="0" i="0" dirty="0">
                <a:solidFill>
                  <a:srgbClr val="C00000"/>
                </a:solidFill>
                <a:effectLst/>
                <a:latin typeface="Naskh"/>
              </a:rPr>
              <a:t>المدرج</a:t>
            </a:r>
            <a:r>
              <a:rPr lang="en-AU" sz="1600" b="1" dirty="0">
                <a:solidFill>
                  <a:schemeClr val="accent5">
                    <a:lumMod val="75000"/>
                  </a:schemeClr>
                </a:solidFill>
                <a:latin typeface="Andalus" panose="02020603050405020304" pitchFamily="18" charset="-78"/>
                <a:cs typeface="Andalus" panose="02020603050405020304" pitchFamily="18" charset="-78"/>
              </a:rPr>
              <a:t> In this category, as-</a:t>
            </a:r>
            <a:r>
              <a:rPr lang="en-AU" sz="1600" b="1" dirty="0" err="1">
                <a:solidFill>
                  <a:schemeClr val="accent5">
                    <a:lumMod val="75000"/>
                  </a:schemeClr>
                </a:solidFill>
                <a:latin typeface="Andalus" panose="02020603050405020304" pitchFamily="18" charset="-78"/>
                <a:cs typeface="Andalus" panose="02020603050405020304" pitchFamily="18" charset="-78"/>
              </a:rPr>
              <a:t>Suyuti</a:t>
            </a:r>
            <a:r>
              <a:rPr lang="en-AU" sz="1600" b="1" dirty="0">
                <a:solidFill>
                  <a:schemeClr val="accent5">
                    <a:lumMod val="75000"/>
                  </a:schemeClr>
                </a:solidFill>
                <a:latin typeface="Andalus" panose="02020603050405020304" pitchFamily="18" charset="-78"/>
                <a:cs typeface="Andalus" panose="02020603050405020304" pitchFamily="18" charset="-78"/>
              </a:rPr>
              <a:t> classified those readings that the Companions used to add for the sake of interpretation.</a:t>
            </a:r>
            <a:endParaRPr lang="en-US" sz="1600" b="1" dirty="0">
              <a:solidFill>
                <a:schemeClr val="accent5">
                  <a:lumMod val="75000"/>
                </a:schemeClr>
              </a:solidFill>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C2E304EA-B60E-DD71-3E87-4C673D1C847B}"/>
              </a:ext>
            </a:extLst>
          </p:cNvPr>
          <p:cNvSpPr>
            <a:spLocks noGrp="1"/>
          </p:cNvSpPr>
          <p:nvPr>
            <p:ph type="sldNum" sz="quarter" idx="12"/>
          </p:nvPr>
        </p:nvSpPr>
        <p:spPr/>
        <p:txBody>
          <a:bodyPr/>
          <a:lstStyle/>
          <a:p>
            <a:fld id="{C8784B88-F3D9-6A4F-9660-1A0A1E561ED7}" type="slidenum">
              <a:rPr lang="en-US" smtClean="0"/>
              <a:t>169</a:t>
            </a:fld>
            <a:endParaRPr lang="en-US"/>
          </a:p>
        </p:txBody>
      </p:sp>
    </p:spTree>
    <p:extLst>
      <p:ext uri="{BB962C8B-B14F-4D97-AF65-F5344CB8AC3E}">
        <p14:creationId xmlns:p14="http://schemas.microsoft.com/office/powerpoint/2010/main" val="38618572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AEA27-4F35-3963-3B76-94180F5D2E7B}"/>
              </a:ext>
            </a:extLst>
          </p:cNvPr>
          <p:cNvSpPr>
            <a:spLocks noGrp="1"/>
          </p:cNvSpPr>
          <p:nvPr>
            <p:ph type="title"/>
          </p:nvPr>
        </p:nvSpPr>
        <p:spPr>
          <a:xfrm>
            <a:off x="-128954" y="1783439"/>
            <a:ext cx="2731477" cy="3505126"/>
          </a:xfrm>
          <a:noFill/>
          <a:ln>
            <a:noFill/>
          </a:ln>
        </p:spPr>
        <p:txBody>
          <a:bodyPr>
            <a:normAutofit/>
          </a:bodyPr>
          <a:lstStyle/>
          <a:p>
            <a:pPr algn="ctr" defTabSz="804672"/>
            <a:r>
              <a:rPr lang="en-US" sz="2800" kern="1200" dirty="0">
                <a:ln w="22225">
                  <a:solidFill>
                    <a:schemeClr val="accent2"/>
                  </a:solidFill>
                  <a:prstDash val="solid"/>
                </a:ln>
                <a:latin typeface="ACADEMY ENGRAVED LET PLAIN:1.0" panose="02000000000000000000" pitchFamily="2" charset="0"/>
                <a:cs typeface="Aharoni" panose="020F0502020204030204" pitchFamily="34" charset="0"/>
              </a:rPr>
              <a:t>   </a:t>
            </a:r>
            <a:r>
              <a:rPr lang="en-US" sz="6000" b="0" i="1" dirty="0">
                <a:latin typeface="Algerian" pitchFamily="82" charset="77"/>
              </a:rPr>
              <a:t>What</a:t>
            </a:r>
            <a:br>
              <a:rPr lang="en-US" sz="6000" b="0" i="1" dirty="0">
                <a:latin typeface="Algerian" pitchFamily="82" charset="77"/>
              </a:rPr>
            </a:br>
            <a:r>
              <a:rPr lang="en-US" sz="6000" b="0" i="1" dirty="0">
                <a:latin typeface="Algerian" pitchFamily="82" charset="77"/>
              </a:rPr>
              <a:t> is          </a:t>
            </a:r>
            <a:br>
              <a:rPr lang="en-US" sz="6000" b="0" i="1" dirty="0">
                <a:latin typeface="Algerian" pitchFamily="82" charset="77"/>
              </a:rPr>
            </a:br>
            <a:r>
              <a:rPr lang="en-US" sz="6000" b="0" i="1" dirty="0">
                <a:latin typeface="Algerian" pitchFamily="82" charset="77"/>
              </a:rPr>
              <a:t>Quran?</a:t>
            </a:r>
            <a:endParaRPr lang="en-US" sz="6000" i="1" dirty="0">
              <a:ln w="22225">
                <a:solidFill>
                  <a:schemeClr val="accent2"/>
                </a:solidFill>
                <a:prstDash val="solid"/>
              </a:ln>
              <a:latin typeface="ACADEMY ENGRAVED LET PLAIN:1.0" panose="02000000000000000000" pitchFamily="2" charset="0"/>
              <a:cs typeface="Aharoni" panose="020F0502020204030204" pitchFamily="34" charset="0"/>
            </a:endParaRPr>
          </a:p>
        </p:txBody>
      </p:sp>
      <p:sp>
        <p:nvSpPr>
          <p:cNvPr id="15" name="Left Brace 14">
            <a:extLst>
              <a:ext uri="{FF2B5EF4-FFF2-40B4-BE49-F238E27FC236}">
                <a16:creationId xmlns:a16="http://schemas.microsoft.com/office/drawing/2014/main" xmlns="" id="{30B3A3D7-EEC7-C1A8-5FE3-C2A7886D85C8}"/>
              </a:ext>
            </a:extLst>
          </p:cNvPr>
          <p:cNvSpPr/>
          <p:nvPr/>
        </p:nvSpPr>
        <p:spPr>
          <a:xfrm>
            <a:off x="2449235" y="319398"/>
            <a:ext cx="504092" cy="5963225"/>
          </a:xfrm>
          <a:prstGeom prst="leftBrace">
            <a:avLst>
              <a:gd name="adj1" fmla="val 12059"/>
              <a:gd name="adj2" fmla="val 49777"/>
            </a:avLst>
          </a:prstGeom>
          <a:solidFill>
            <a:schemeClr val="accent1">
              <a:lumMod val="75000"/>
            </a:schemeClr>
          </a:solidFill>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800" b="1" dirty="0">
              <a:latin typeface="ACADEMY ENGRAVED LET PLAIN:1.0" panose="02000000000000000000" pitchFamily="2" charset="0"/>
              <a:cs typeface="Aharoni" panose="020F0502020204030204" pitchFamily="34" charset="0"/>
            </a:endParaRPr>
          </a:p>
        </p:txBody>
      </p:sp>
      <p:sp>
        <p:nvSpPr>
          <p:cNvPr id="17" name="Rounded Rectangle 16">
            <a:extLst>
              <a:ext uri="{FF2B5EF4-FFF2-40B4-BE49-F238E27FC236}">
                <a16:creationId xmlns:a16="http://schemas.microsoft.com/office/drawing/2014/main" xmlns="" id="{99840C59-8AB0-270D-B7E5-D30C28C7F484}"/>
              </a:ext>
            </a:extLst>
          </p:cNvPr>
          <p:cNvSpPr/>
          <p:nvPr/>
        </p:nvSpPr>
        <p:spPr>
          <a:xfrm>
            <a:off x="3389695" y="869855"/>
            <a:ext cx="6343464" cy="927949"/>
          </a:xfrm>
          <a:prstGeom prst="roundRect">
            <a:avLst>
              <a:gd name="adj" fmla="val 16667"/>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tx1"/>
                </a:solidFill>
                <a:effectLst/>
                <a:latin typeface="ACADEMY ENGRAVED LET PLAIN:1.0" panose="02000000000000000000" pitchFamily="2" charset="0"/>
                <a:cs typeface="Aharoni" panose="020F0502020204030204" pitchFamily="34" charset="0"/>
              </a:rPr>
              <a:t>Sent Down Upon The Last Prophet Muhammad Pbuh</a:t>
            </a:r>
            <a:endParaRPr lang="en-US" sz="2800" b="1" dirty="0">
              <a:solidFill>
                <a:schemeClr val="tx1"/>
              </a:solidFill>
              <a:latin typeface="ACADEMY ENGRAVED LET PLAIN:1.0" panose="02000000000000000000" pitchFamily="2" charset="0"/>
              <a:cs typeface="Aharoni" panose="020F0502020204030204" pitchFamily="34" charset="0"/>
            </a:endParaRPr>
          </a:p>
        </p:txBody>
      </p:sp>
      <p:sp>
        <p:nvSpPr>
          <p:cNvPr id="18" name="Rounded Rectangle 17">
            <a:extLst>
              <a:ext uri="{FF2B5EF4-FFF2-40B4-BE49-F238E27FC236}">
                <a16:creationId xmlns:a16="http://schemas.microsoft.com/office/drawing/2014/main" xmlns="" id="{D020F497-3A86-6216-5054-8EF9FCB548F8}"/>
              </a:ext>
            </a:extLst>
          </p:cNvPr>
          <p:cNvSpPr/>
          <p:nvPr/>
        </p:nvSpPr>
        <p:spPr>
          <a:xfrm>
            <a:off x="3354596" y="4602435"/>
            <a:ext cx="6378562" cy="915523"/>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800" b="1" dirty="0">
                <a:solidFill>
                  <a:schemeClr val="tx1"/>
                </a:solidFill>
                <a:effectLst/>
                <a:latin typeface="ACADEMY ENGRAVED LET PLAIN:1.0" panose="02000000000000000000" pitchFamily="2" charset="0"/>
                <a:ea typeface="Times New Roman" panose="02020603050405020304" pitchFamily="18" charset="0"/>
              </a:rPr>
              <a:t>A Challenge To Mankind To Produce Something Similar To It.</a:t>
            </a:r>
          </a:p>
        </p:txBody>
      </p:sp>
      <p:sp>
        <p:nvSpPr>
          <p:cNvPr id="20" name="Rounded Rectangle 19">
            <a:extLst>
              <a:ext uri="{FF2B5EF4-FFF2-40B4-BE49-F238E27FC236}">
                <a16:creationId xmlns:a16="http://schemas.microsoft.com/office/drawing/2014/main" xmlns="" id="{516F3FB6-73E0-262D-0DBE-24C987A71BA7}"/>
              </a:ext>
            </a:extLst>
          </p:cNvPr>
          <p:cNvSpPr/>
          <p:nvPr/>
        </p:nvSpPr>
        <p:spPr>
          <a:xfrm>
            <a:off x="3354596" y="1783439"/>
            <a:ext cx="6322523" cy="52443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tx1"/>
                </a:solidFill>
                <a:effectLst/>
                <a:latin typeface="ACADEMY ENGRAVED LET PLAIN:1.0" panose="02000000000000000000" pitchFamily="2" charset="0"/>
                <a:cs typeface="Aharoni" panose="020F0502020204030204" pitchFamily="34" charset="0"/>
              </a:rPr>
              <a:t>Through The Angel Gabriel</a:t>
            </a:r>
            <a:endParaRPr lang="en-US" sz="2800" b="1" dirty="0">
              <a:solidFill>
                <a:schemeClr val="tx1"/>
              </a:solidFill>
              <a:latin typeface="ACADEMY ENGRAVED LET PLAIN:1.0" panose="02000000000000000000" pitchFamily="2" charset="0"/>
              <a:cs typeface="Aharoni" panose="020F0502020204030204" pitchFamily="34" charset="0"/>
            </a:endParaRPr>
          </a:p>
        </p:txBody>
      </p:sp>
      <p:sp>
        <p:nvSpPr>
          <p:cNvPr id="21" name="Rounded Rectangle 20">
            <a:extLst>
              <a:ext uri="{FF2B5EF4-FFF2-40B4-BE49-F238E27FC236}">
                <a16:creationId xmlns:a16="http://schemas.microsoft.com/office/drawing/2014/main" xmlns="" id="{2E6C1713-4FA5-AE14-1908-F83B900538F3}"/>
              </a:ext>
            </a:extLst>
          </p:cNvPr>
          <p:cNvSpPr/>
          <p:nvPr/>
        </p:nvSpPr>
        <p:spPr>
          <a:xfrm>
            <a:off x="3354597" y="2329616"/>
            <a:ext cx="6397776" cy="7274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tx1"/>
                </a:solidFill>
                <a:effectLst/>
                <a:latin typeface="ACADEMY ENGRAVED LET PLAIN:1.0" panose="02000000000000000000" pitchFamily="2" charset="0"/>
                <a:cs typeface="Aharoni" panose="020F0502020204030204" pitchFamily="34" charset="0"/>
              </a:rPr>
              <a:t>In Its Precise Meaning And Precise Wording</a:t>
            </a:r>
            <a:endParaRPr lang="en-US" sz="2800" b="1" dirty="0">
              <a:solidFill>
                <a:schemeClr val="tx1"/>
              </a:solidFill>
              <a:latin typeface="ACADEMY ENGRAVED LET PLAIN:1.0" panose="02000000000000000000" pitchFamily="2" charset="0"/>
              <a:cs typeface="Aharoni" panose="020F0502020204030204" pitchFamily="34" charset="0"/>
            </a:endParaRPr>
          </a:p>
        </p:txBody>
      </p:sp>
      <p:sp>
        <p:nvSpPr>
          <p:cNvPr id="22" name="Rounded Rectangle 21">
            <a:extLst>
              <a:ext uri="{FF2B5EF4-FFF2-40B4-BE49-F238E27FC236}">
                <a16:creationId xmlns:a16="http://schemas.microsoft.com/office/drawing/2014/main" xmlns="" id="{4BEB364E-A754-4F83-0480-15AAD4C7792D}"/>
              </a:ext>
            </a:extLst>
          </p:cNvPr>
          <p:cNvSpPr/>
          <p:nvPr/>
        </p:nvSpPr>
        <p:spPr>
          <a:xfrm>
            <a:off x="3344989" y="3053514"/>
            <a:ext cx="6397776" cy="767181"/>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tx1"/>
                </a:solidFill>
                <a:effectLst/>
                <a:latin typeface="ACADEMY ENGRAVED LET PLAIN:1.0" panose="02000000000000000000" pitchFamily="2" charset="0"/>
                <a:cs typeface="Aharoni" panose="020F0502020204030204" pitchFamily="34" charset="0"/>
              </a:rPr>
              <a:t>Transmitted To Us By Numerous Persons (Tawatur)</a:t>
            </a:r>
            <a:endParaRPr lang="en-US" sz="2800" b="1" dirty="0">
              <a:solidFill>
                <a:schemeClr val="tx1"/>
              </a:solidFill>
              <a:latin typeface="ACADEMY ENGRAVED LET PLAIN:1.0" panose="02000000000000000000" pitchFamily="2" charset="0"/>
              <a:cs typeface="Aharoni" panose="020F0502020204030204" pitchFamily="34" charset="0"/>
            </a:endParaRPr>
          </a:p>
        </p:txBody>
      </p:sp>
      <p:sp>
        <p:nvSpPr>
          <p:cNvPr id="23" name="Rounded Rectangle 22">
            <a:extLst>
              <a:ext uri="{FF2B5EF4-FFF2-40B4-BE49-F238E27FC236}">
                <a16:creationId xmlns:a16="http://schemas.microsoft.com/office/drawing/2014/main" xmlns="" id="{42D653E9-66BC-04EF-26AD-B8ECF36B2A60}"/>
              </a:ext>
            </a:extLst>
          </p:cNvPr>
          <p:cNvSpPr/>
          <p:nvPr/>
        </p:nvSpPr>
        <p:spPr>
          <a:xfrm>
            <a:off x="3394753" y="291805"/>
            <a:ext cx="6357620" cy="624288"/>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tx1"/>
                </a:solidFill>
                <a:effectLst/>
                <a:latin typeface="ACADEMY ENGRAVED LET PLAIN:1.0" panose="02000000000000000000" pitchFamily="2" charset="0"/>
                <a:cs typeface="Aharoni" panose="020F0502020204030204" pitchFamily="34" charset="0"/>
              </a:rPr>
              <a:t>The Arabic Speech Of </a:t>
            </a:r>
            <a:r>
              <a:rPr lang="en-AU" sz="2800" b="1" dirty="0">
                <a:solidFill>
                  <a:schemeClr val="tx1"/>
                </a:solidFill>
                <a:latin typeface="ACADEMY ENGRAVED LET PLAIN:1.0" panose="02000000000000000000" pitchFamily="2" charset="0"/>
                <a:cs typeface="Aharoni" panose="020F0502020204030204" pitchFamily="34" charset="0"/>
              </a:rPr>
              <a:t>A</a:t>
            </a:r>
            <a:r>
              <a:rPr lang="en-AU" sz="2800" b="1" dirty="0">
                <a:solidFill>
                  <a:schemeClr val="tx1"/>
                </a:solidFill>
                <a:effectLst/>
                <a:latin typeface="ACADEMY ENGRAVED LET PLAIN:1.0" panose="02000000000000000000" pitchFamily="2" charset="0"/>
                <a:cs typeface="Aharoni" panose="020F0502020204030204" pitchFamily="34" charset="0"/>
              </a:rPr>
              <a:t>llah</a:t>
            </a:r>
            <a:endParaRPr lang="en-US" sz="2800" b="1" dirty="0">
              <a:solidFill>
                <a:schemeClr val="tx1"/>
              </a:solidFill>
              <a:latin typeface="ACADEMY ENGRAVED LET PLAIN:1.0" panose="02000000000000000000" pitchFamily="2" charset="0"/>
              <a:cs typeface="Aharoni" panose="020F0502020204030204" pitchFamily="34" charset="0"/>
            </a:endParaRPr>
          </a:p>
        </p:txBody>
      </p:sp>
      <p:sp>
        <p:nvSpPr>
          <p:cNvPr id="24" name="Rounded Rectangle 23">
            <a:extLst>
              <a:ext uri="{FF2B5EF4-FFF2-40B4-BE49-F238E27FC236}">
                <a16:creationId xmlns:a16="http://schemas.microsoft.com/office/drawing/2014/main" xmlns="" id="{1280F993-F62E-C079-74ED-F5824D297CFE}"/>
              </a:ext>
            </a:extLst>
          </p:cNvPr>
          <p:cNvSpPr/>
          <p:nvPr/>
        </p:nvSpPr>
        <p:spPr>
          <a:xfrm>
            <a:off x="3319498" y="5512381"/>
            <a:ext cx="6388170" cy="83038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800" b="1" dirty="0">
                <a:solidFill>
                  <a:srgbClr val="141111"/>
                </a:solidFill>
                <a:effectLst/>
                <a:latin typeface="ACADEMY ENGRAVED LET PLAIN:1.0" panose="02000000000000000000" pitchFamily="2" charset="0"/>
              </a:rPr>
              <a:t>It is the literal, uncreated Word of Allah </a:t>
            </a:r>
            <a:endParaRPr lang="en-AU" sz="2800" b="1" dirty="0">
              <a:latin typeface="ACADEMY ENGRAVED LET PLAIN:1.0" panose="02000000000000000000" pitchFamily="2" charset="0"/>
            </a:endParaRPr>
          </a:p>
        </p:txBody>
      </p:sp>
      <p:sp>
        <p:nvSpPr>
          <p:cNvPr id="3" name="Rounded Rectangle 2">
            <a:extLst>
              <a:ext uri="{FF2B5EF4-FFF2-40B4-BE49-F238E27FC236}">
                <a16:creationId xmlns:a16="http://schemas.microsoft.com/office/drawing/2014/main" xmlns="" id="{AE8336AD-05A1-CAA6-2974-A4276AC7DE2D}"/>
              </a:ext>
            </a:extLst>
          </p:cNvPr>
          <p:cNvSpPr/>
          <p:nvPr/>
        </p:nvSpPr>
        <p:spPr>
          <a:xfrm>
            <a:off x="3344989" y="3869379"/>
            <a:ext cx="6423267" cy="72743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800" b="1" dirty="0">
                <a:solidFill>
                  <a:schemeClr val="tx1"/>
                </a:solidFill>
                <a:effectLst/>
                <a:latin typeface="ACADEMY ENGRAVED LET PLAIN:1.0" panose="02000000000000000000" pitchFamily="2" charset="0"/>
                <a:ea typeface="Calibri" panose="020F0502020204030204" pitchFamily="34" charset="0"/>
              </a:rPr>
              <a:t>Preserved In The Mus-hafs</a:t>
            </a:r>
            <a:endParaRPr lang="en-US" sz="2800" b="1" dirty="0">
              <a:solidFill>
                <a:schemeClr val="tx1"/>
              </a:solidFill>
              <a:latin typeface="ACADEMY ENGRAVED LET PLAIN:1.0" panose="02000000000000000000" pitchFamily="2" charset="0"/>
              <a:cs typeface="Aharoni" panose="020F0502020204030204" pitchFamily="34" charset="0"/>
            </a:endParaRPr>
          </a:p>
        </p:txBody>
      </p:sp>
      <p:sp>
        <p:nvSpPr>
          <p:cNvPr id="5" name="TextBox 4">
            <a:extLst>
              <a:ext uri="{FF2B5EF4-FFF2-40B4-BE49-F238E27FC236}">
                <a16:creationId xmlns:a16="http://schemas.microsoft.com/office/drawing/2014/main" xmlns="" id="{8F6CC053-B91D-993F-A73A-031EB0866108}"/>
              </a:ext>
            </a:extLst>
          </p:cNvPr>
          <p:cNvSpPr txBox="1"/>
          <p:nvPr/>
        </p:nvSpPr>
        <p:spPr>
          <a:xfrm>
            <a:off x="9910943" y="1962491"/>
            <a:ext cx="2175549" cy="4247317"/>
          </a:xfrm>
          <a:prstGeom prst="rect">
            <a:avLst/>
          </a:prstGeom>
          <a:solidFill>
            <a:schemeClr val="accent6">
              <a:lumMod val="20000"/>
              <a:lumOff val="80000"/>
            </a:schemeClr>
          </a:solidFill>
          <a:ln>
            <a:solidFill>
              <a:schemeClr val="tx1"/>
            </a:solidFill>
          </a:ln>
        </p:spPr>
        <p:txBody>
          <a:bodyPr wrap="square" rtlCol="0">
            <a:spAutoFit/>
          </a:bodyPr>
          <a:lstStyle/>
          <a:p>
            <a:r>
              <a:rPr lang="ar-SA" sz="1800" b="1" dirty="0">
                <a:solidFill>
                  <a:schemeClr val="accent6">
                    <a:lumMod val="50000"/>
                  </a:schemeClr>
                </a:solidFill>
                <a:latin typeface="Chalkboard" panose="03050602040202020205" pitchFamily="66" charset="77"/>
                <a:ea typeface="ADLaM Display" panose="02010000000000000000" pitchFamily="2" charset="77"/>
                <a:cs typeface="+mj-cs"/>
              </a:rPr>
              <a:t>وَإِنْ </a:t>
            </a:r>
            <a:r>
              <a:rPr lang="ar-SA" sz="1800" b="1" dirty="0" err="1">
                <a:solidFill>
                  <a:schemeClr val="accent6">
                    <a:lumMod val="50000"/>
                  </a:schemeClr>
                </a:solidFill>
                <a:latin typeface="Chalkboard" panose="03050602040202020205" pitchFamily="66" charset="77"/>
                <a:ea typeface="ADLaM Display" panose="02010000000000000000" pitchFamily="2" charset="77"/>
                <a:cs typeface="+mj-cs"/>
              </a:rPr>
              <a:t>أَحَدٌۭ</a:t>
            </a:r>
            <a:r>
              <a:rPr lang="ar-SA" sz="1800" b="1" dirty="0">
                <a:solidFill>
                  <a:schemeClr val="accent6">
                    <a:lumMod val="50000"/>
                  </a:schemeClr>
                </a:solidFill>
                <a:latin typeface="Chalkboard" panose="03050602040202020205" pitchFamily="66" charset="77"/>
                <a:ea typeface="ADLaM Display" panose="02010000000000000000" pitchFamily="2" charset="77"/>
                <a:cs typeface="+mj-cs"/>
              </a:rPr>
              <a:t> مِّنَ </a:t>
            </a:r>
            <a:r>
              <a:rPr lang="ar-SA" sz="1800" b="1" dirty="0" err="1">
                <a:solidFill>
                  <a:schemeClr val="accent6">
                    <a:lumMod val="50000"/>
                  </a:schemeClr>
                </a:solidFill>
                <a:latin typeface="Chalkboard" panose="03050602040202020205" pitchFamily="66" charset="77"/>
                <a:ea typeface="ADLaM Display" panose="02010000000000000000" pitchFamily="2" charset="77"/>
                <a:cs typeface="+mj-cs"/>
              </a:rPr>
              <a:t>ٱلْمُشْرِكِينَ</a:t>
            </a:r>
            <a:r>
              <a:rPr lang="ar-SA" sz="1800" b="1" dirty="0">
                <a:solidFill>
                  <a:schemeClr val="accent6">
                    <a:lumMod val="50000"/>
                  </a:schemeClr>
                </a:solidFill>
                <a:latin typeface="Chalkboard" panose="03050602040202020205" pitchFamily="66" charset="77"/>
                <a:ea typeface="ADLaM Display" panose="02010000000000000000" pitchFamily="2" charset="77"/>
                <a:cs typeface="+mj-cs"/>
              </a:rPr>
              <a:t> </a:t>
            </a:r>
            <a:r>
              <a:rPr lang="ar-SA" sz="1800" b="1" dirty="0" err="1">
                <a:solidFill>
                  <a:schemeClr val="accent6">
                    <a:lumMod val="50000"/>
                  </a:schemeClr>
                </a:solidFill>
                <a:latin typeface="Chalkboard" panose="03050602040202020205" pitchFamily="66" charset="77"/>
                <a:ea typeface="ADLaM Display" panose="02010000000000000000" pitchFamily="2" charset="77"/>
                <a:cs typeface="+mj-cs"/>
              </a:rPr>
              <a:t>ٱسْتَجَارَكَ</a:t>
            </a:r>
            <a:r>
              <a:rPr lang="ar-SA" sz="1800" b="1" dirty="0">
                <a:solidFill>
                  <a:schemeClr val="accent6">
                    <a:lumMod val="50000"/>
                  </a:schemeClr>
                </a:solidFill>
                <a:latin typeface="Chalkboard" panose="03050602040202020205" pitchFamily="66" charset="77"/>
                <a:ea typeface="ADLaM Display" panose="02010000000000000000" pitchFamily="2" charset="77"/>
                <a:cs typeface="+mj-cs"/>
              </a:rPr>
              <a:t> فَأَجِرْهُ حَتَّىٰ يَسْمَعَ كَلَـٰمَ </a:t>
            </a:r>
            <a:r>
              <a:rPr lang="ar-SA" sz="1800" b="1" dirty="0" err="1">
                <a:solidFill>
                  <a:schemeClr val="accent6">
                    <a:lumMod val="50000"/>
                  </a:schemeClr>
                </a:solidFill>
                <a:latin typeface="Chalkboard" panose="03050602040202020205" pitchFamily="66" charset="77"/>
                <a:ea typeface="ADLaM Display" panose="02010000000000000000" pitchFamily="2" charset="77"/>
                <a:cs typeface="+mj-cs"/>
              </a:rPr>
              <a:t>ٱللَّهِ</a:t>
            </a:r>
            <a:r>
              <a:rPr lang="ar-SA" sz="1800" b="1" dirty="0">
                <a:solidFill>
                  <a:schemeClr val="accent6">
                    <a:lumMod val="50000"/>
                  </a:schemeClr>
                </a:solidFill>
                <a:latin typeface="Chalkboard" panose="03050602040202020205" pitchFamily="66" charset="77"/>
                <a:ea typeface="ADLaM Display" panose="02010000000000000000" pitchFamily="2" charset="77"/>
                <a:cs typeface="+mj-cs"/>
              </a:rPr>
              <a:t> ثُمَّ أَبْلِغْهُ </a:t>
            </a:r>
            <a:r>
              <a:rPr lang="ar-SA" sz="1800" b="1" dirty="0" err="1">
                <a:solidFill>
                  <a:schemeClr val="accent6">
                    <a:lumMod val="50000"/>
                  </a:schemeClr>
                </a:solidFill>
                <a:latin typeface="Chalkboard" panose="03050602040202020205" pitchFamily="66" charset="77"/>
                <a:ea typeface="ADLaM Display" panose="02010000000000000000" pitchFamily="2" charset="77"/>
                <a:cs typeface="+mj-cs"/>
              </a:rPr>
              <a:t>مَأْمَنَهُۥ</a:t>
            </a:r>
            <a:r>
              <a:rPr lang="ar-SA" sz="1800" b="1" dirty="0">
                <a:solidFill>
                  <a:schemeClr val="accent6">
                    <a:lumMod val="50000"/>
                  </a:schemeClr>
                </a:solidFill>
                <a:latin typeface="Chalkboard" panose="03050602040202020205" pitchFamily="66" charset="77"/>
                <a:ea typeface="ADLaM Display" panose="02010000000000000000" pitchFamily="2" charset="77"/>
                <a:cs typeface="+mj-cs"/>
              </a:rPr>
              <a:t> ذَٰلِكَ بِأَنَّهُمْ </a:t>
            </a:r>
            <a:r>
              <a:rPr lang="ar-SA" sz="1800" b="1" dirty="0" err="1">
                <a:solidFill>
                  <a:schemeClr val="accent6">
                    <a:lumMod val="50000"/>
                  </a:schemeClr>
                </a:solidFill>
                <a:latin typeface="Chalkboard" panose="03050602040202020205" pitchFamily="66" charset="77"/>
                <a:ea typeface="ADLaM Display" panose="02010000000000000000" pitchFamily="2" charset="77"/>
                <a:cs typeface="+mj-cs"/>
              </a:rPr>
              <a:t>قَوْمٌۭ</a:t>
            </a:r>
            <a:r>
              <a:rPr lang="ar-SA" sz="1800" b="1" dirty="0">
                <a:solidFill>
                  <a:schemeClr val="accent6">
                    <a:lumMod val="50000"/>
                  </a:schemeClr>
                </a:solidFill>
                <a:latin typeface="Chalkboard" panose="03050602040202020205" pitchFamily="66" charset="77"/>
                <a:ea typeface="ADLaM Display" panose="02010000000000000000" pitchFamily="2" charset="77"/>
                <a:cs typeface="+mj-cs"/>
              </a:rPr>
              <a:t> لَّا يَعْلَمُونَ</a:t>
            </a:r>
          </a:p>
          <a:p>
            <a:endParaRPr lang="en-AU" sz="1800" dirty="0">
              <a:latin typeface="Chalkboard" panose="03050602040202020205" pitchFamily="66" charset="77"/>
            </a:endParaRPr>
          </a:p>
          <a:p>
            <a:r>
              <a:rPr lang="en-AU" sz="1800" dirty="0">
                <a:latin typeface="Chalkboard" panose="03050602040202020205" pitchFamily="66" charset="77"/>
              </a:rPr>
              <a:t>And if anyone from the polytheists asks for your protection ˹O Prophet˺, grant it to them so they may hear the Word of Allah,..”</a:t>
            </a:r>
            <a:r>
              <a:rPr lang="en-AU" sz="1800" dirty="0" err="1">
                <a:latin typeface="Chalkboard" panose="03050602040202020205" pitchFamily="66" charset="77"/>
              </a:rPr>
              <a:t>Tawba</a:t>
            </a:r>
            <a:r>
              <a:rPr lang="en-AU" sz="1800" dirty="0">
                <a:latin typeface="Chalkboard" panose="03050602040202020205" pitchFamily="66" charset="77"/>
              </a:rPr>
              <a:t>: 6</a:t>
            </a:r>
            <a:endParaRPr lang="en-GB" dirty="0"/>
          </a:p>
          <a:p>
            <a:endParaRPr lang="en-US" dirty="0"/>
          </a:p>
        </p:txBody>
      </p:sp>
    </p:spTree>
    <p:extLst>
      <p:ext uri="{BB962C8B-B14F-4D97-AF65-F5344CB8AC3E}">
        <p14:creationId xmlns:p14="http://schemas.microsoft.com/office/powerpoint/2010/main" val="3674748280"/>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67DA2DB-E2D1-19F7-519E-8E05C2C5E470}"/>
              </a:ext>
            </a:extLst>
          </p:cNvPr>
          <p:cNvSpPr>
            <a:spLocks noGrp="1"/>
          </p:cNvSpPr>
          <p:nvPr>
            <p:ph type="title"/>
          </p:nvPr>
        </p:nvSpPr>
        <p:spPr>
          <a:xfrm>
            <a:off x="321590" y="615537"/>
            <a:ext cx="9660610" cy="852186"/>
          </a:xfrm>
          <a:solidFill>
            <a:schemeClr val="accent1">
              <a:lumMod val="20000"/>
              <a:lumOff val="80000"/>
            </a:schemeClr>
          </a:solidFill>
          <a:ln>
            <a:solidFill>
              <a:srgbClr val="C00000"/>
            </a:solidFill>
          </a:ln>
        </p:spPr>
        <p:txBody>
          <a:bodyPr>
            <a:normAutofit fontScale="90000"/>
          </a:bodyPr>
          <a:lstStyle/>
          <a:p>
            <a:r>
              <a:rPr lang="en-AU" sz="4400" dirty="0">
                <a:solidFill>
                  <a:schemeClr val="accent1">
                    <a:lumMod val="75000"/>
                  </a:schemeClr>
                </a:solidFill>
                <a:effectLst/>
                <a:latin typeface="TimesNewRoman"/>
              </a:rPr>
              <a:t/>
            </a:r>
            <a:br>
              <a:rPr lang="en-AU" sz="4400" dirty="0">
                <a:solidFill>
                  <a:schemeClr val="accent1">
                    <a:lumMod val="75000"/>
                  </a:schemeClr>
                </a:solidFill>
                <a:effectLst/>
                <a:latin typeface="TimesNewRoman"/>
              </a:rPr>
            </a:br>
            <a:r>
              <a:rPr lang="en-AU" sz="4400" dirty="0">
                <a:solidFill>
                  <a:schemeClr val="accent1">
                    <a:lumMod val="75000"/>
                  </a:schemeClr>
                </a:solidFill>
                <a:effectLst/>
                <a:latin typeface="Batang" panose="02030600000101010101" pitchFamily="18" charset="-127"/>
                <a:ea typeface="Batang" panose="02030600000101010101" pitchFamily="18" charset="-127"/>
              </a:rPr>
              <a:t>The variations of language of Ahruf</a:t>
            </a:r>
            <a:r>
              <a:rPr lang="en-AU" dirty="0">
                <a:solidFill>
                  <a:schemeClr val="accent1">
                    <a:lumMod val="75000"/>
                  </a:schemeClr>
                </a:solidFill>
              </a:rPr>
              <a:t/>
            </a:r>
            <a:br>
              <a:rPr lang="en-AU" dirty="0">
                <a:solidFill>
                  <a:schemeClr val="accent1">
                    <a:lumMod val="75000"/>
                  </a:schemeClr>
                </a:solidFill>
              </a:rPr>
            </a:br>
            <a:endParaRPr lang="en-US" dirty="0">
              <a:solidFill>
                <a:schemeClr val="accent1">
                  <a:lumMod val="75000"/>
                </a:schemeClr>
              </a:solidFill>
            </a:endParaRPr>
          </a:p>
        </p:txBody>
      </p:sp>
      <p:sp>
        <p:nvSpPr>
          <p:cNvPr id="3" name="Content Placeholder 2">
            <a:extLst>
              <a:ext uri="{FF2B5EF4-FFF2-40B4-BE49-F238E27FC236}">
                <a16:creationId xmlns:a16="http://schemas.microsoft.com/office/drawing/2014/main" xmlns="" id="{890B82A1-FABF-1E61-C423-601E3046F02C}"/>
              </a:ext>
            </a:extLst>
          </p:cNvPr>
          <p:cNvSpPr>
            <a:spLocks noGrp="1"/>
          </p:cNvSpPr>
          <p:nvPr>
            <p:ph idx="1"/>
          </p:nvPr>
        </p:nvSpPr>
        <p:spPr>
          <a:xfrm>
            <a:off x="452874" y="1571625"/>
            <a:ext cx="5419240" cy="4857652"/>
          </a:xfrm>
          <a:solidFill>
            <a:schemeClr val="accent1">
              <a:lumMod val="20000"/>
              <a:lumOff val="80000"/>
            </a:schemeClr>
          </a:solidFill>
          <a:ln>
            <a:solidFill>
              <a:srgbClr val="C00000"/>
            </a:solidFill>
          </a:ln>
        </p:spPr>
        <p:txBody>
          <a:bodyPr>
            <a:noAutofit/>
          </a:bodyPr>
          <a:lstStyle/>
          <a:p>
            <a:pPr marL="0" indent="0">
              <a:buNone/>
            </a:pPr>
            <a:r>
              <a:rPr lang="en-AU" sz="2000" b="1" dirty="0">
                <a:solidFill>
                  <a:schemeClr val="accent1">
                    <a:lumMod val="75000"/>
                  </a:schemeClr>
                </a:solidFill>
                <a:latin typeface="Andalus" panose="02020603050405020304" pitchFamily="18" charset="-78"/>
                <a:cs typeface="Andalus" panose="02020603050405020304" pitchFamily="18" charset="-78"/>
              </a:rPr>
              <a:t>Al-</a:t>
            </a:r>
            <a:r>
              <a:rPr lang="en-AU" sz="2000" b="1" dirty="0">
                <a:solidFill>
                  <a:schemeClr val="accent1">
                    <a:lumMod val="75000"/>
                  </a:schemeClr>
                </a:solidFill>
                <a:effectLst/>
                <a:latin typeface="Andalus" panose="02020603050405020304" pitchFamily="18" charset="-78"/>
                <a:cs typeface="Andalus" panose="02020603050405020304" pitchFamily="18" charset="-78"/>
              </a:rPr>
              <a:t>Razee wrote, “The variations of language do not go outside seven aspects: </a:t>
            </a:r>
            <a:endParaRPr lang="ar-SA" sz="2000" b="1" dirty="0">
              <a:solidFill>
                <a:schemeClr val="accent1">
                  <a:lumMod val="75000"/>
                </a:schemeClr>
              </a:solidFill>
              <a:effectLst/>
              <a:latin typeface="Andalus" panose="02020603050405020304" pitchFamily="18" charset="-78"/>
              <a:cs typeface="Andalus" panose="02020603050405020304" pitchFamily="18" charset="-78"/>
            </a:endParaRPr>
          </a:p>
          <a:p>
            <a:pPr>
              <a:buFont typeface="+mj-lt"/>
              <a:buAutoNum type="arabicPeriod"/>
            </a:pPr>
            <a:r>
              <a:rPr lang="en-AU" sz="2000" dirty="0">
                <a:solidFill>
                  <a:schemeClr val="accent1">
                    <a:lumMod val="75000"/>
                  </a:schemeClr>
                </a:solidFill>
                <a:effectLst/>
                <a:latin typeface="Andalus" panose="02020603050405020304" pitchFamily="18" charset="-78"/>
                <a:cs typeface="Andalus" panose="02020603050405020304" pitchFamily="18" charset="-78"/>
              </a:rPr>
              <a:t>variations of nouns between singular, dual and plural and between masculine and feminine.</a:t>
            </a:r>
          </a:p>
          <a:p>
            <a:pPr>
              <a:buFont typeface="+mj-lt"/>
              <a:buAutoNum type="arabicPeriod"/>
            </a:pPr>
            <a:r>
              <a:rPr lang="en-AU" sz="2000" dirty="0">
                <a:solidFill>
                  <a:schemeClr val="accent1">
                    <a:lumMod val="75000"/>
                  </a:schemeClr>
                </a:solidFill>
                <a:effectLst/>
                <a:latin typeface="Andalus" panose="02020603050405020304" pitchFamily="18" charset="-78"/>
                <a:cs typeface="Andalus" panose="02020603050405020304" pitchFamily="18" charset="-78"/>
              </a:rPr>
              <a:t>variations in verb tenses between perfect (past), imperfect (present and future) and imperative (command).</a:t>
            </a:r>
          </a:p>
          <a:p>
            <a:pPr>
              <a:buFont typeface="+mj-lt"/>
              <a:buAutoNum type="arabicPeriod"/>
            </a:pPr>
            <a:r>
              <a:rPr lang="en-AU" sz="2000" dirty="0">
                <a:solidFill>
                  <a:schemeClr val="accent1">
                    <a:lumMod val="75000"/>
                  </a:schemeClr>
                </a:solidFill>
                <a:effectLst/>
                <a:latin typeface="Andalus" panose="02020603050405020304" pitchFamily="18" charset="-78"/>
                <a:cs typeface="Andalus" panose="02020603050405020304" pitchFamily="18" charset="-78"/>
              </a:rPr>
              <a:t>variations in </a:t>
            </a:r>
            <a:r>
              <a:rPr lang="en-AU" sz="2000" dirty="0" err="1">
                <a:solidFill>
                  <a:schemeClr val="accent1">
                    <a:lumMod val="75000"/>
                  </a:schemeClr>
                </a:solidFill>
                <a:effectLst/>
                <a:latin typeface="Andalus" panose="02020603050405020304" pitchFamily="18" charset="-78"/>
                <a:cs typeface="Andalus" panose="02020603050405020304" pitchFamily="18" charset="-78"/>
              </a:rPr>
              <a:t>i‘rab</a:t>
            </a:r>
            <a:r>
              <a:rPr lang="en-AU" sz="2000" dirty="0">
                <a:solidFill>
                  <a:schemeClr val="accent1">
                    <a:lumMod val="75000"/>
                  </a:schemeClr>
                </a:solidFill>
                <a:effectLst/>
                <a:latin typeface="Andalus" panose="02020603050405020304" pitchFamily="18" charset="-78"/>
                <a:cs typeface="Andalus" panose="02020603050405020304" pitchFamily="18" charset="-78"/>
              </a:rPr>
              <a:t> (vowel endings that indicate the role of the word in the sentence).</a:t>
            </a:r>
          </a:p>
        </p:txBody>
      </p:sp>
      <p:sp>
        <p:nvSpPr>
          <p:cNvPr id="4" name="Slide Number Placeholder 3">
            <a:extLst>
              <a:ext uri="{FF2B5EF4-FFF2-40B4-BE49-F238E27FC236}">
                <a16:creationId xmlns:a16="http://schemas.microsoft.com/office/drawing/2014/main" xmlns="" id="{1B73F584-1725-D3BF-55B6-8ED5B6EEF2B4}"/>
              </a:ext>
            </a:extLst>
          </p:cNvPr>
          <p:cNvSpPr>
            <a:spLocks noGrp="1"/>
          </p:cNvSpPr>
          <p:nvPr>
            <p:ph type="sldNum" sz="quarter" idx="12"/>
          </p:nvPr>
        </p:nvSpPr>
        <p:spPr/>
        <p:txBody>
          <a:bodyPr/>
          <a:lstStyle/>
          <a:p>
            <a:fld id="{C8784B88-F3D9-6A4F-9660-1A0A1E561ED7}" type="slidenum">
              <a:rPr lang="en-US" smtClean="0"/>
              <a:t>170</a:t>
            </a:fld>
            <a:endParaRPr lang="en-US"/>
          </a:p>
        </p:txBody>
      </p:sp>
      <p:sp>
        <p:nvSpPr>
          <p:cNvPr id="5" name="TextBox 4">
            <a:extLst>
              <a:ext uri="{FF2B5EF4-FFF2-40B4-BE49-F238E27FC236}">
                <a16:creationId xmlns:a16="http://schemas.microsoft.com/office/drawing/2014/main" xmlns="" id="{E2CA9CD7-B420-5F1E-FE3B-BD9C69DC8E98}"/>
              </a:ext>
            </a:extLst>
          </p:cNvPr>
          <p:cNvSpPr txBox="1"/>
          <p:nvPr/>
        </p:nvSpPr>
        <p:spPr>
          <a:xfrm>
            <a:off x="5872114" y="2284500"/>
            <a:ext cx="5949917" cy="3785652"/>
          </a:xfrm>
          <a:prstGeom prst="rect">
            <a:avLst/>
          </a:prstGeom>
          <a:solidFill>
            <a:schemeClr val="accent1">
              <a:lumMod val="20000"/>
              <a:lumOff val="80000"/>
            </a:schemeClr>
          </a:solidFill>
          <a:ln>
            <a:solidFill>
              <a:srgbClr val="C00000"/>
            </a:solidFill>
          </a:ln>
        </p:spPr>
        <p:txBody>
          <a:bodyPr wrap="square" rtlCol="0">
            <a:spAutoFit/>
          </a:bodyPr>
          <a:lstStyle/>
          <a:p>
            <a:r>
              <a:rPr lang="en-AU" sz="2000" dirty="0">
                <a:solidFill>
                  <a:schemeClr val="accent1">
                    <a:lumMod val="75000"/>
                  </a:schemeClr>
                </a:solidFill>
                <a:effectLst/>
                <a:latin typeface="Andalus" panose="02020603050405020304" pitchFamily="18" charset="-78"/>
                <a:cs typeface="Andalus" panose="02020603050405020304" pitchFamily="18" charset="-78"/>
              </a:rPr>
              <a:t>4. </a:t>
            </a:r>
            <a:r>
              <a:rPr lang="en-AU" sz="2000" dirty="0">
                <a:solidFill>
                  <a:schemeClr val="accent1">
                    <a:lumMod val="75000"/>
                  </a:schemeClr>
                </a:solidFill>
                <a:latin typeface="Andalus" panose="02020603050405020304" pitchFamily="18" charset="-78"/>
                <a:cs typeface="Andalus" panose="02020603050405020304" pitchFamily="18" charset="-78"/>
              </a:rPr>
              <a:t>A</a:t>
            </a:r>
            <a:r>
              <a:rPr lang="en-AU" sz="2000" dirty="0">
                <a:solidFill>
                  <a:schemeClr val="accent1">
                    <a:lumMod val="75000"/>
                  </a:schemeClr>
                </a:solidFill>
                <a:effectLst/>
                <a:latin typeface="Andalus" panose="02020603050405020304" pitchFamily="18" charset="-78"/>
                <a:cs typeface="Andalus" panose="02020603050405020304" pitchFamily="18" charset="-78"/>
              </a:rPr>
              <a:t>ddition and deletion of letters.</a:t>
            </a:r>
          </a:p>
          <a:p>
            <a:endParaRPr lang="en-AU" sz="2000" dirty="0">
              <a:solidFill>
                <a:schemeClr val="accent1">
                  <a:lumMod val="75000"/>
                </a:schemeClr>
              </a:solidFill>
              <a:latin typeface="Andalus" panose="02020603050405020304" pitchFamily="18" charset="-78"/>
              <a:cs typeface="Andalus" panose="02020603050405020304" pitchFamily="18" charset="-78"/>
            </a:endParaRPr>
          </a:p>
          <a:p>
            <a:r>
              <a:rPr lang="en-AU" sz="2000" dirty="0">
                <a:solidFill>
                  <a:schemeClr val="accent1">
                    <a:lumMod val="75000"/>
                  </a:schemeClr>
                </a:solidFill>
                <a:latin typeface="Andalus" panose="02020603050405020304" pitchFamily="18" charset="-78"/>
                <a:cs typeface="Andalus" panose="02020603050405020304" pitchFamily="18" charset="-78"/>
              </a:rPr>
              <a:t>5. </a:t>
            </a:r>
            <a:r>
              <a:rPr lang="en-AU" sz="2000" dirty="0">
                <a:solidFill>
                  <a:schemeClr val="accent1">
                    <a:lumMod val="75000"/>
                  </a:schemeClr>
                </a:solidFill>
                <a:effectLst/>
                <a:latin typeface="Andalus" panose="02020603050405020304" pitchFamily="18" charset="-78"/>
                <a:cs typeface="Andalus" panose="02020603050405020304" pitchFamily="18" charset="-78"/>
              </a:rPr>
              <a:t>flipped word order.</a:t>
            </a:r>
          </a:p>
          <a:p>
            <a:endParaRPr lang="en-AU" sz="2000" dirty="0">
              <a:solidFill>
                <a:schemeClr val="accent1">
                  <a:lumMod val="75000"/>
                </a:schemeClr>
              </a:solidFill>
              <a:effectLst/>
              <a:latin typeface="Andalus" panose="02020603050405020304" pitchFamily="18" charset="-78"/>
              <a:cs typeface="Andalus" panose="02020603050405020304" pitchFamily="18" charset="-78"/>
            </a:endParaRPr>
          </a:p>
          <a:p>
            <a:r>
              <a:rPr lang="en-AU" sz="2000" dirty="0">
                <a:solidFill>
                  <a:schemeClr val="accent1">
                    <a:lumMod val="75000"/>
                  </a:schemeClr>
                </a:solidFill>
                <a:latin typeface="Andalus" panose="02020603050405020304" pitchFamily="18" charset="-78"/>
                <a:cs typeface="Andalus" panose="02020603050405020304" pitchFamily="18" charset="-78"/>
              </a:rPr>
              <a:t>6. </a:t>
            </a:r>
            <a:r>
              <a:rPr lang="en-AU" sz="2000" dirty="0">
                <a:solidFill>
                  <a:schemeClr val="accent1">
                    <a:lumMod val="75000"/>
                  </a:schemeClr>
                </a:solidFill>
                <a:effectLst/>
                <a:latin typeface="Andalus" panose="02020603050405020304" pitchFamily="18" charset="-78"/>
                <a:cs typeface="Andalus" panose="02020603050405020304" pitchFamily="18" charset="-78"/>
              </a:rPr>
              <a:t>substitution of one word for another.</a:t>
            </a:r>
          </a:p>
          <a:p>
            <a:pPr>
              <a:buFont typeface="+mj-lt"/>
              <a:buAutoNum type="arabicPeriod"/>
            </a:pPr>
            <a:endParaRPr lang="en-AU" sz="2000" dirty="0">
              <a:solidFill>
                <a:schemeClr val="accent1">
                  <a:lumMod val="75000"/>
                </a:schemeClr>
              </a:solidFill>
              <a:effectLst/>
              <a:latin typeface="Andalus" panose="02020603050405020304" pitchFamily="18" charset="-78"/>
              <a:cs typeface="Andalus" panose="02020603050405020304" pitchFamily="18" charset="-78"/>
            </a:endParaRPr>
          </a:p>
          <a:p>
            <a:r>
              <a:rPr lang="en-AU" sz="2000" dirty="0">
                <a:solidFill>
                  <a:schemeClr val="accent1">
                    <a:lumMod val="75000"/>
                  </a:schemeClr>
                </a:solidFill>
                <a:effectLst/>
                <a:latin typeface="Andalus" panose="02020603050405020304" pitchFamily="18" charset="-78"/>
                <a:cs typeface="Andalus" panose="02020603050405020304" pitchFamily="18" charset="-78"/>
              </a:rPr>
              <a:t>7. variations in pronunciation such al-</a:t>
            </a:r>
            <a:r>
              <a:rPr lang="en-AU" sz="2000" dirty="0" err="1">
                <a:solidFill>
                  <a:schemeClr val="accent1">
                    <a:lumMod val="75000"/>
                  </a:schemeClr>
                </a:solidFill>
                <a:effectLst/>
                <a:latin typeface="Andalus" panose="02020603050405020304" pitchFamily="18" charset="-78"/>
                <a:cs typeface="Andalus" panose="02020603050405020304" pitchFamily="18" charset="-78"/>
              </a:rPr>
              <a:t>imaalah</a:t>
            </a:r>
            <a:r>
              <a:rPr lang="en-AU" sz="2000" dirty="0">
                <a:solidFill>
                  <a:schemeClr val="accent1">
                    <a:lumMod val="75000"/>
                  </a:schemeClr>
                </a:solidFill>
                <a:effectLst/>
                <a:latin typeface="Andalus" panose="02020603050405020304" pitchFamily="18" charset="-78"/>
                <a:cs typeface="Andalus" panose="02020603050405020304" pitchFamily="18" charset="-78"/>
              </a:rPr>
              <a:t>, al-fat-h, at- </a:t>
            </a:r>
            <a:r>
              <a:rPr lang="en-AU" sz="2000" dirty="0" err="1">
                <a:solidFill>
                  <a:schemeClr val="accent1">
                    <a:lumMod val="75000"/>
                  </a:schemeClr>
                </a:solidFill>
                <a:effectLst/>
                <a:latin typeface="Andalus" panose="02020603050405020304" pitchFamily="18" charset="-78"/>
                <a:cs typeface="Andalus" panose="02020603050405020304" pitchFamily="18" charset="-78"/>
              </a:rPr>
              <a:t>tarqeeq</a:t>
            </a:r>
            <a:r>
              <a:rPr lang="en-AU" sz="2000" dirty="0">
                <a:solidFill>
                  <a:schemeClr val="accent1">
                    <a:lumMod val="75000"/>
                  </a:schemeClr>
                </a:solidFill>
                <a:effectLst/>
                <a:latin typeface="Andalus" panose="02020603050405020304" pitchFamily="18" charset="-78"/>
                <a:cs typeface="Andalus" panose="02020603050405020304" pitchFamily="18" charset="-78"/>
              </a:rPr>
              <a:t>, at-</a:t>
            </a:r>
            <a:r>
              <a:rPr lang="en-AU" sz="2000" dirty="0" err="1">
                <a:solidFill>
                  <a:schemeClr val="accent1">
                    <a:lumMod val="75000"/>
                  </a:schemeClr>
                </a:solidFill>
                <a:effectLst/>
                <a:latin typeface="Andalus" panose="02020603050405020304" pitchFamily="18" charset="-78"/>
                <a:cs typeface="Andalus" panose="02020603050405020304" pitchFamily="18" charset="-78"/>
              </a:rPr>
              <a:t>tafkheem</a:t>
            </a:r>
            <a:r>
              <a:rPr lang="en-AU" sz="2000" dirty="0">
                <a:solidFill>
                  <a:schemeClr val="accent1">
                    <a:lumMod val="75000"/>
                  </a:schemeClr>
                </a:solidFill>
                <a:effectLst/>
                <a:latin typeface="Andalus" panose="02020603050405020304" pitchFamily="18" charset="-78"/>
                <a:cs typeface="Andalus" panose="02020603050405020304" pitchFamily="18" charset="-78"/>
              </a:rPr>
              <a:t>, al-</a:t>
            </a:r>
            <a:r>
              <a:rPr lang="en-AU" sz="2000" dirty="0" err="1">
                <a:solidFill>
                  <a:schemeClr val="accent1">
                    <a:lumMod val="75000"/>
                  </a:schemeClr>
                </a:solidFill>
                <a:effectLst/>
                <a:latin typeface="Andalus" panose="02020603050405020304" pitchFamily="18" charset="-78"/>
                <a:cs typeface="Andalus" panose="02020603050405020304" pitchFamily="18" charset="-78"/>
              </a:rPr>
              <a:t>idghaam</a:t>
            </a:r>
            <a:r>
              <a:rPr lang="en-AU" sz="2000" dirty="0">
                <a:solidFill>
                  <a:schemeClr val="accent1">
                    <a:lumMod val="75000"/>
                  </a:schemeClr>
                </a:solidFill>
                <a:effectLst/>
                <a:latin typeface="Andalus" panose="02020603050405020304" pitchFamily="18" charset="-78"/>
                <a:cs typeface="Andalus" panose="02020603050405020304" pitchFamily="18" charset="-78"/>
              </a:rPr>
              <a:t> and al-</a:t>
            </a:r>
            <a:r>
              <a:rPr lang="en-AU" sz="2000" dirty="0" err="1">
                <a:solidFill>
                  <a:schemeClr val="accent1">
                    <a:lumMod val="75000"/>
                  </a:schemeClr>
                </a:solidFill>
                <a:effectLst/>
                <a:latin typeface="Andalus" panose="02020603050405020304" pitchFamily="18" charset="-78"/>
                <a:cs typeface="Andalus" panose="02020603050405020304" pitchFamily="18" charset="-78"/>
              </a:rPr>
              <a:t>ith</a:t>
            </a:r>
            <a:r>
              <a:rPr lang="en-AU" sz="2000" dirty="0">
                <a:solidFill>
                  <a:schemeClr val="accent1">
                    <a:lumMod val="75000"/>
                  </a:schemeClr>
                </a:solidFill>
                <a:effectLst/>
                <a:latin typeface="Andalus" panose="02020603050405020304" pitchFamily="18" charset="-78"/>
                <a:cs typeface="Andalus" panose="02020603050405020304" pitchFamily="18" charset="-78"/>
              </a:rPr>
              <a:t>-</a:t>
            </a:r>
            <a:r>
              <a:rPr lang="en-AU" sz="2000" dirty="0" err="1">
                <a:solidFill>
                  <a:schemeClr val="accent1">
                    <a:lumMod val="75000"/>
                  </a:schemeClr>
                </a:solidFill>
                <a:effectLst/>
                <a:latin typeface="Andalus" panose="02020603050405020304" pitchFamily="18" charset="-78"/>
                <a:cs typeface="Andalus" panose="02020603050405020304" pitchFamily="18" charset="-78"/>
              </a:rPr>
              <a:t>har</a:t>
            </a:r>
            <a:r>
              <a:rPr lang="en-AU" sz="2000" dirty="0">
                <a:solidFill>
                  <a:schemeClr val="accent1">
                    <a:lumMod val="75000"/>
                  </a:schemeClr>
                </a:solidFill>
                <a:effectLst/>
                <a:latin typeface="Andalus" panose="02020603050405020304" pitchFamily="18" charset="-78"/>
                <a:cs typeface="Andalus" panose="02020603050405020304" pitchFamily="18" charset="-78"/>
              </a:rPr>
              <a:t>.</a:t>
            </a:r>
          </a:p>
          <a:p>
            <a:endParaRPr lang="en-AU" sz="2000" dirty="0">
              <a:solidFill>
                <a:schemeClr val="accent1">
                  <a:lumMod val="75000"/>
                </a:schemeClr>
              </a:solidFill>
              <a:latin typeface="Andalus" panose="02020603050405020304" pitchFamily="18" charset="-78"/>
              <a:cs typeface="Andalus" panose="02020603050405020304" pitchFamily="18" charset="-78"/>
            </a:endParaRPr>
          </a:p>
          <a:p>
            <a:r>
              <a:rPr lang="en-AU" sz="2000" dirty="0">
                <a:solidFill>
                  <a:schemeClr val="accent1">
                    <a:lumMod val="75000"/>
                  </a:schemeClr>
                </a:solidFill>
                <a:effectLst/>
                <a:latin typeface="Andalus" panose="02020603050405020304" pitchFamily="18" charset="-78"/>
                <a:cs typeface="Andalus" panose="02020603050405020304" pitchFamily="18" charset="-78"/>
              </a:rPr>
              <a:t/>
            </a:r>
            <a:br>
              <a:rPr lang="en-AU" sz="2000" dirty="0">
                <a:solidFill>
                  <a:schemeClr val="accent1">
                    <a:lumMod val="75000"/>
                  </a:schemeClr>
                </a:solidFill>
                <a:effectLst/>
                <a:latin typeface="Andalus" panose="02020603050405020304" pitchFamily="18" charset="-78"/>
                <a:cs typeface="Andalus" panose="02020603050405020304" pitchFamily="18" charset="-78"/>
              </a:rPr>
            </a:br>
            <a:r>
              <a:rPr lang="en-AU" sz="2000" dirty="0">
                <a:solidFill>
                  <a:schemeClr val="accent1">
                    <a:lumMod val="75000"/>
                  </a:schemeClr>
                </a:solidFill>
                <a:effectLst/>
                <a:latin typeface="Andalus" panose="02020603050405020304" pitchFamily="18" charset="-78"/>
                <a:cs typeface="Andalus" panose="02020603050405020304" pitchFamily="18" charset="-78"/>
              </a:rPr>
              <a:t>Ibn </a:t>
            </a:r>
            <a:r>
              <a:rPr lang="en-AU" sz="2000" dirty="0" err="1">
                <a:solidFill>
                  <a:schemeClr val="accent1">
                    <a:lumMod val="75000"/>
                  </a:schemeClr>
                </a:solidFill>
                <a:effectLst/>
                <a:latin typeface="Andalus" panose="02020603050405020304" pitchFamily="18" charset="-78"/>
                <a:cs typeface="Andalus" panose="02020603050405020304" pitchFamily="18" charset="-78"/>
              </a:rPr>
              <a:t>Hajr</a:t>
            </a:r>
            <a:r>
              <a:rPr lang="en-AU" sz="2000" dirty="0">
                <a:solidFill>
                  <a:schemeClr val="accent1">
                    <a:lumMod val="75000"/>
                  </a:schemeClr>
                </a:solidFill>
                <a:effectLst/>
                <a:latin typeface="Andalus" panose="02020603050405020304" pitchFamily="18" charset="-78"/>
                <a:cs typeface="Andalus" panose="02020603050405020304" pitchFamily="18" charset="-78"/>
              </a:rPr>
              <a:t> pointed out,  that there is considerable overlap between all these various explanation. </a:t>
            </a:r>
          </a:p>
        </p:txBody>
      </p:sp>
    </p:spTree>
    <p:extLst>
      <p:ext uri="{BB962C8B-B14F-4D97-AF65-F5344CB8AC3E}">
        <p14:creationId xmlns:p14="http://schemas.microsoft.com/office/powerpoint/2010/main" val="206240014"/>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1E4F33-C851-9978-961F-4BCE4D00828A}"/>
              </a:ext>
            </a:extLst>
          </p:cNvPr>
          <p:cNvSpPr>
            <a:spLocks noGrp="1"/>
          </p:cNvSpPr>
          <p:nvPr>
            <p:ph type="title"/>
          </p:nvPr>
        </p:nvSpPr>
        <p:spPr>
          <a:xfrm>
            <a:off x="1277828" y="41628"/>
            <a:ext cx="6112434" cy="738921"/>
          </a:xfrm>
          <a:ln>
            <a:solidFill>
              <a:srgbClr val="C00000"/>
            </a:solidFill>
          </a:ln>
        </p:spPr>
        <p:txBody>
          <a:bodyPr anchor="b">
            <a:normAutofit/>
          </a:bodyPr>
          <a:lstStyle/>
          <a:p>
            <a:r>
              <a:rPr lang="en-AU" sz="3200" b="0" dirty="0">
                <a:latin typeface="Algerian" pitchFamily="82" charset="77"/>
              </a:rPr>
              <a:t>The Benefits of the </a:t>
            </a:r>
            <a:r>
              <a:rPr lang="en-AU" sz="3200" b="0" dirty="0" err="1">
                <a:latin typeface="Algerian" pitchFamily="82" charset="77"/>
              </a:rPr>
              <a:t>Qira’at</a:t>
            </a:r>
            <a:endParaRPr lang="en-US" sz="3200" b="0" dirty="0">
              <a:latin typeface="Algerian" pitchFamily="82" charset="77"/>
            </a:endParaRPr>
          </a:p>
        </p:txBody>
      </p:sp>
      <p:pic>
        <p:nvPicPr>
          <p:cNvPr id="6" name="Picture 5" descr="Question mark on green pastel background">
            <a:extLst>
              <a:ext uri="{FF2B5EF4-FFF2-40B4-BE49-F238E27FC236}">
                <a16:creationId xmlns:a16="http://schemas.microsoft.com/office/drawing/2014/main" xmlns="" id="{24413CFE-9FD0-C6B3-2F79-0571B767CBC6}"/>
              </a:ext>
            </a:extLst>
          </p:cNvPr>
          <p:cNvPicPr>
            <a:picLocks noChangeAspect="1"/>
          </p:cNvPicPr>
          <p:nvPr/>
        </p:nvPicPr>
        <p:blipFill rotWithShape="1">
          <a:blip r:embed="rId2"/>
          <a:srcRect l="19179"/>
          <a:stretch/>
        </p:blipFill>
        <p:spPr>
          <a:xfrm>
            <a:off x="201155" y="5638799"/>
            <a:ext cx="11990845" cy="900111"/>
          </a:xfrm>
          <a:prstGeom prst="rect">
            <a:avLst/>
          </a:prstGeom>
        </p:spPr>
      </p:pic>
      <p:sp>
        <p:nvSpPr>
          <p:cNvPr id="10" name="Rectangle 9">
            <a:extLst>
              <a:ext uri="{FF2B5EF4-FFF2-40B4-BE49-F238E27FC236}">
                <a16:creationId xmlns:a16="http://schemas.microsoft.com/office/drawing/2014/main" xmlns="" id="{AE3A741D-C19B-960A-5803-1C588714782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a:off x="2879677" y="2347416"/>
            <a:ext cx="1630908" cy="7390262"/>
          </a:xfrm>
          <a:prstGeom prst="rect">
            <a:avLst/>
          </a:prstGeom>
          <a:gradFill>
            <a:gsLst>
              <a:gs pos="0">
                <a:schemeClr val="accent5"/>
              </a:gs>
              <a:gs pos="47000">
                <a:schemeClr val="accent2">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DC39DE25-0E4E-0AA7-0932-1D78C237278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5400000" flipH="1" flipV="1">
            <a:off x="-1919061" y="1919060"/>
            <a:ext cx="6854280" cy="3016159"/>
          </a:xfrm>
          <a:prstGeom prst="rect">
            <a:avLst/>
          </a:prstGeom>
          <a:gradFill flip="none" rotWithShape="1">
            <a:gsLst>
              <a:gs pos="0">
                <a:schemeClr val="accent5"/>
              </a:gs>
              <a:gs pos="47000">
                <a:schemeClr val="accent2">
                  <a:alpha val="0"/>
                </a:schemeClr>
              </a:gs>
            </a:gsLst>
            <a:lin ang="4200000" scaled="0"/>
            <a:tileRect/>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14" name="Rectangle 13">
            <a:extLst>
              <a:ext uri="{FF2B5EF4-FFF2-40B4-BE49-F238E27FC236}">
                <a16:creationId xmlns:a16="http://schemas.microsoft.com/office/drawing/2014/main" xmlns="" id="{8D6EA299-0840-6DEA-E670-C49AEBC87E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rot="10800000">
            <a:off x="4461657" y="4425055"/>
            <a:ext cx="2928605" cy="2432945"/>
          </a:xfrm>
          <a:prstGeom prst="rect">
            <a:avLst/>
          </a:prstGeom>
          <a:gradFill flip="none" rotWithShape="1">
            <a:gsLst>
              <a:gs pos="0">
                <a:schemeClr val="accent2"/>
              </a:gs>
              <a:gs pos="51000">
                <a:schemeClr val="accent5">
                  <a:lumMod val="60000"/>
                  <a:lumOff val="40000"/>
                  <a:alpha val="0"/>
                </a:schemeClr>
              </a:gs>
            </a:gsLst>
            <a:path path="circle">
              <a:fillToRect r="100000" b="100000"/>
            </a:path>
            <a:tileRect l="-100000" t="-100000"/>
          </a:gra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US"/>
          </a:p>
        </p:txBody>
      </p:sp>
      <p:sp>
        <p:nvSpPr>
          <p:cNvPr id="3" name="Content Placeholder 2">
            <a:extLst>
              <a:ext uri="{FF2B5EF4-FFF2-40B4-BE49-F238E27FC236}">
                <a16:creationId xmlns:a16="http://schemas.microsoft.com/office/drawing/2014/main" xmlns="" id="{20504106-A442-1EC8-D4A9-531DB2E006A0}"/>
              </a:ext>
            </a:extLst>
          </p:cNvPr>
          <p:cNvSpPr>
            <a:spLocks noGrp="1"/>
          </p:cNvSpPr>
          <p:nvPr>
            <p:ph idx="1"/>
          </p:nvPr>
        </p:nvSpPr>
        <p:spPr>
          <a:xfrm>
            <a:off x="201155" y="824927"/>
            <a:ext cx="11298587" cy="5808732"/>
          </a:xfrm>
          <a:ln>
            <a:solidFill>
              <a:srgbClr val="C00000"/>
            </a:solidFill>
          </a:ln>
        </p:spPr>
        <p:txBody>
          <a:bodyPr anchor="t">
            <a:noAutofit/>
          </a:bodyPr>
          <a:lstStyle/>
          <a:p>
            <a:pPr marL="0" indent="0">
              <a:lnSpc>
                <a:spcPct val="140000"/>
              </a:lnSpc>
              <a:buNone/>
            </a:pPr>
            <a:r>
              <a:rPr lang="en-AU" sz="1800" b="1" dirty="0">
                <a:latin typeface="Chalkboard" panose="03050602040202020205" pitchFamily="66" charset="77"/>
              </a:rPr>
              <a:t>Since the </a:t>
            </a:r>
            <a:r>
              <a:rPr lang="en-AU" sz="1800" b="1" dirty="0" err="1">
                <a:latin typeface="Chalkboard" panose="03050602040202020205" pitchFamily="66" charset="77"/>
              </a:rPr>
              <a:t>qira'at</a:t>
            </a:r>
            <a:r>
              <a:rPr lang="en-AU" sz="1800" b="1" dirty="0">
                <a:latin typeface="Chalkboard" panose="03050602040202020205" pitchFamily="66" charset="77"/>
              </a:rPr>
              <a:t> are based on the </a:t>
            </a:r>
            <a:r>
              <a:rPr lang="en-AU" sz="1800" b="1" dirty="0" err="1">
                <a:latin typeface="Chalkboard" panose="03050602040202020205" pitchFamily="66" charset="77"/>
              </a:rPr>
              <a:t>ahruf</a:t>
            </a:r>
            <a:r>
              <a:rPr lang="en-AU" sz="1800" b="1" dirty="0">
                <a:latin typeface="Chalkboard" panose="03050602040202020205" pitchFamily="66" charset="77"/>
              </a:rPr>
              <a:t>, many of the benefits of the </a:t>
            </a:r>
            <a:r>
              <a:rPr lang="en-AU" sz="1800" b="1" dirty="0" err="1">
                <a:latin typeface="Chalkboard" panose="03050602040202020205" pitchFamily="66" charset="77"/>
              </a:rPr>
              <a:t>qira'at</a:t>
            </a:r>
            <a:r>
              <a:rPr lang="en-AU" sz="1800" b="1" dirty="0">
                <a:latin typeface="Chalkboard" panose="03050602040202020205" pitchFamily="66" charset="77"/>
              </a:rPr>
              <a:t> overlap with those of the </a:t>
            </a:r>
            <a:r>
              <a:rPr lang="en-AU" sz="1800" b="1" dirty="0" err="1">
                <a:latin typeface="Chalkboard" panose="03050602040202020205" pitchFamily="66" charset="77"/>
              </a:rPr>
              <a:t>ahruf</a:t>
            </a:r>
            <a:r>
              <a:rPr lang="en-AU" sz="1800" b="1" dirty="0">
                <a:latin typeface="Chalkboard" panose="03050602040202020205" pitchFamily="66" charset="77"/>
              </a:rPr>
              <a:t>. Benefits: </a:t>
            </a:r>
          </a:p>
          <a:p>
            <a:pPr marL="0" indent="0">
              <a:lnSpc>
                <a:spcPct val="140000"/>
              </a:lnSpc>
              <a:buNone/>
            </a:pPr>
            <a:r>
              <a:rPr lang="en-AU" sz="1800" b="1" dirty="0">
                <a:solidFill>
                  <a:srgbClr val="56AECA"/>
                </a:solidFill>
                <a:latin typeface="Chalkboard" panose="03050602040202020205" pitchFamily="66" charset="77"/>
              </a:rPr>
              <a:t>1)The facilitation of the memorisation of the Quran</a:t>
            </a:r>
            <a:r>
              <a:rPr lang="en-AU" sz="1800" b="1" dirty="0">
                <a:latin typeface="Chalkboard" panose="03050602040202020205" pitchFamily="66" charset="77"/>
              </a:rPr>
              <a:t>.</a:t>
            </a:r>
          </a:p>
          <a:p>
            <a:pPr marL="0" indent="0">
              <a:lnSpc>
                <a:spcPct val="140000"/>
              </a:lnSpc>
              <a:buNone/>
            </a:pPr>
            <a:r>
              <a:rPr lang="en-AU" sz="1800" b="1" dirty="0">
                <a:solidFill>
                  <a:srgbClr val="56AECA"/>
                </a:solidFill>
                <a:latin typeface="Chalkboard" panose="03050602040202020205" pitchFamily="66" charset="77"/>
              </a:rPr>
              <a:t>2)Proof that the Quran is a revelation From Allah</a:t>
            </a:r>
            <a:r>
              <a:rPr lang="en-AU" sz="1800" b="1" dirty="0">
                <a:latin typeface="Chalkboard" panose="03050602040202020205" pitchFamily="66" charset="77"/>
              </a:rPr>
              <a:t>. for not withstanding the thousands of differences between the </a:t>
            </a:r>
            <a:r>
              <a:rPr lang="en-AU" sz="1800" b="1" dirty="0" err="1">
                <a:latin typeface="Chalkboard" panose="03050602040202020205" pitchFamily="66" charset="77"/>
              </a:rPr>
              <a:t>qira'at</a:t>
            </a:r>
            <a:r>
              <a:rPr lang="en-AU" sz="1800" b="1" dirty="0">
                <a:latin typeface="Chalkboard" panose="03050602040202020205" pitchFamily="66" charset="77"/>
              </a:rPr>
              <a:t>. not a single differences is contradictor.</a:t>
            </a:r>
          </a:p>
          <a:p>
            <a:pPr marL="0" indent="0">
              <a:lnSpc>
                <a:spcPct val="140000"/>
              </a:lnSpc>
              <a:buNone/>
            </a:pPr>
            <a:r>
              <a:rPr lang="en-AU" sz="1800" b="1" dirty="0">
                <a:solidFill>
                  <a:srgbClr val="56AECA"/>
                </a:solidFill>
                <a:latin typeface="Chalkboard" panose="03050602040202020205" pitchFamily="66" charset="77"/>
              </a:rPr>
              <a:t>3)Proof that the Quran has been preserved exactly</a:t>
            </a:r>
            <a:r>
              <a:rPr lang="en-AU" sz="1800" b="1" dirty="0">
                <a:latin typeface="Chalkboard" panose="03050602040202020205" pitchFamily="66" charset="77"/>
              </a:rPr>
              <a:t>, as all of these </a:t>
            </a:r>
            <a:r>
              <a:rPr lang="en-AU" sz="1800" b="1" dirty="0" err="1">
                <a:latin typeface="Chalkboard" panose="03050602040202020205" pitchFamily="66" charset="77"/>
              </a:rPr>
              <a:t>qira'at</a:t>
            </a:r>
            <a:r>
              <a:rPr lang="en-AU" sz="1800" b="1" dirty="0">
                <a:latin typeface="Chalkboard" panose="03050602040202020205" pitchFamily="66" charset="77"/>
              </a:rPr>
              <a:t> have been recited with a </a:t>
            </a:r>
            <a:r>
              <a:rPr lang="en-AU" sz="1800" b="1" dirty="0">
                <a:solidFill>
                  <a:srgbClr val="56AECA"/>
                </a:solidFill>
                <a:latin typeface="Chalkboard" panose="03050602040202020205" pitchFamily="66" charset="77"/>
              </a:rPr>
              <a:t>direct, authentic, </a:t>
            </a:r>
            <a:r>
              <a:rPr lang="en-AU" sz="1800" b="1" dirty="0" err="1">
                <a:solidFill>
                  <a:srgbClr val="56AECA"/>
                </a:solidFill>
                <a:latin typeface="Chalkboard" panose="03050602040202020205" pitchFamily="66" charset="77"/>
              </a:rPr>
              <a:t>mutawaatir</a:t>
            </a:r>
            <a:r>
              <a:rPr lang="en-AU" sz="1800" b="1" dirty="0">
                <a:solidFill>
                  <a:srgbClr val="56AECA"/>
                </a:solidFill>
                <a:latin typeface="Chalkboard" panose="03050602040202020205" pitchFamily="66" charset="77"/>
              </a:rPr>
              <a:t> chain of narrators back to the Prophet (</a:t>
            </a:r>
            <a:r>
              <a:rPr lang="ar" sz="1800" b="1" i="0" dirty="0">
                <a:solidFill>
                  <a:srgbClr val="56AECA"/>
                </a:solidFill>
                <a:effectLst/>
                <a:latin typeface="Chalkboard" panose="03050602040202020205" pitchFamily="66" charset="77"/>
              </a:rPr>
              <a:t>ﷺ</a:t>
            </a:r>
            <a:r>
              <a:rPr lang="en-AU" sz="1800" b="1" dirty="0">
                <a:solidFill>
                  <a:srgbClr val="56AECA"/>
                </a:solidFill>
                <a:latin typeface="Chalkboard" panose="03050602040202020205" pitchFamily="66" charset="77"/>
              </a:rPr>
              <a:t>). </a:t>
            </a:r>
          </a:p>
          <a:p>
            <a:pPr marL="0" indent="0">
              <a:lnSpc>
                <a:spcPct val="140000"/>
              </a:lnSpc>
              <a:buNone/>
            </a:pPr>
            <a:r>
              <a:rPr lang="en-AU" sz="1800" b="1" dirty="0">
                <a:solidFill>
                  <a:srgbClr val="56AECA"/>
                </a:solidFill>
                <a:latin typeface="Chalkboard" panose="03050602040202020205" pitchFamily="66" charset="77"/>
              </a:rPr>
              <a:t>4) A further indication of the miraculous nature </a:t>
            </a:r>
            <a:r>
              <a:rPr lang="en-AU" sz="1800" b="1" dirty="0" err="1">
                <a:solidFill>
                  <a:srgbClr val="56AECA"/>
                </a:solidFill>
                <a:latin typeface="Chalkboard" panose="03050602040202020205" pitchFamily="66" charset="77"/>
              </a:rPr>
              <a:t>ijaaz</a:t>
            </a:r>
            <a:r>
              <a:rPr lang="en-AU" sz="1800" b="1" dirty="0">
                <a:solidFill>
                  <a:srgbClr val="56AECA"/>
                </a:solidFill>
                <a:latin typeface="Chalkboard" panose="03050602040202020205" pitchFamily="66" charset="77"/>
              </a:rPr>
              <a:t> of the Quran</a:t>
            </a:r>
            <a:r>
              <a:rPr lang="en-AU" sz="1800" b="1" dirty="0">
                <a:latin typeface="Chalkboard" panose="03050602040202020205" pitchFamily="66" charset="77"/>
              </a:rPr>
              <a:t>. because these </a:t>
            </a:r>
            <a:r>
              <a:rPr lang="en-AU" sz="1800" b="1" dirty="0" err="1">
                <a:latin typeface="Chalkboard" panose="03050602040202020205" pitchFamily="66" charset="77"/>
              </a:rPr>
              <a:t>qira’at</a:t>
            </a:r>
            <a:r>
              <a:rPr lang="en-AU" sz="1800" b="1" dirty="0">
                <a:latin typeface="Chalkboard" panose="03050602040202020205" pitchFamily="66" charset="77"/>
              </a:rPr>
              <a:t> add to the meaning and beauty of the Quran in a complementary manner</a:t>
            </a:r>
            <a:r>
              <a:rPr lang="ar-SA" sz="1800" b="1" dirty="0">
                <a:latin typeface="Chalkboard" panose="03050602040202020205" pitchFamily="66" charset="77"/>
              </a:rPr>
              <a:t>.</a:t>
            </a:r>
            <a:endParaRPr lang="en-AU" sz="1800" b="1" dirty="0">
              <a:latin typeface="Chalkboard" panose="03050602040202020205" pitchFamily="66" charset="77"/>
            </a:endParaRPr>
          </a:p>
          <a:p>
            <a:pPr marL="0" indent="0">
              <a:lnSpc>
                <a:spcPct val="140000"/>
              </a:lnSpc>
              <a:buNone/>
            </a:pPr>
            <a:r>
              <a:rPr lang="en-AU" sz="1800" b="1" dirty="0">
                <a:solidFill>
                  <a:srgbClr val="56AECA"/>
                </a:solidFill>
                <a:latin typeface="Chalkboard" panose="03050602040202020205" pitchFamily="66" charset="77"/>
              </a:rPr>
              <a:t>5) The removal of any stagnation that might exist with regards to the text of the Quran</a:t>
            </a:r>
            <a:r>
              <a:rPr lang="en-AU" sz="1800" b="1" dirty="0">
                <a:latin typeface="Chalkboard" panose="03050602040202020205" pitchFamily="66" charset="77"/>
              </a:rPr>
              <a:t>. There exist various ways and methodologies of reciting the Quran that are different From each other in pronunciation and meaning, and thus the text remains vibrant and never becomes dull.</a:t>
            </a:r>
          </a:p>
          <a:p>
            <a:pPr marL="0" indent="0">
              <a:lnSpc>
                <a:spcPct val="140000"/>
              </a:lnSpc>
              <a:buNone/>
            </a:pPr>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9BDC3269-42D3-F42E-1C47-CE8D1172583E}"/>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171</a:t>
            </a:fld>
            <a:endParaRPr lang="en-US">
              <a:solidFill>
                <a:schemeClr val="tx1">
                  <a:lumMod val="50000"/>
                  <a:lumOff val="50000"/>
                </a:schemeClr>
              </a:solidFill>
            </a:endParaRPr>
          </a:p>
        </p:txBody>
      </p:sp>
    </p:spTree>
    <p:extLst>
      <p:ext uri="{BB962C8B-B14F-4D97-AF65-F5344CB8AC3E}">
        <p14:creationId xmlns:p14="http://schemas.microsoft.com/office/powerpoint/2010/main" val="2393065510"/>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14BBE0-7854-3DA9-DFB5-0FAB3BB67EA3}"/>
              </a:ext>
            </a:extLst>
          </p:cNvPr>
          <p:cNvSpPr>
            <a:spLocks noGrp="1"/>
          </p:cNvSpPr>
          <p:nvPr>
            <p:ph type="title"/>
          </p:nvPr>
        </p:nvSpPr>
        <p:spPr>
          <a:xfrm rot="10800000" flipV="1">
            <a:off x="9286872" y="1757363"/>
            <a:ext cx="2905121" cy="2672156"/>
          </a:xfrm>
          <a:solidFill>
            <a:schemeClr val="bg2">
              <a:lumMod val="50000"/>
            </a:schemeClr>
          </a:solidFill>
          <a:ln>
            <a:solidFill>
              <a:srgbClr val="C00000"/>
            </a:solidFill>
          </a:ln>
        </p:spPr>
        <p:txBody>
          <a:bodyPr anchor="b">
            <a:noAutofit/>
          </a:bodyPr>
          <a:lstStyle/>
          <a:p>
            <a:pPr algn="ct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About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the Seven </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Letters</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&amp;</a:t>
            </a:r>
            <a:br>
              <a:rPr lang="en-AU" sz="3600" dirty="0">
                <a:solidFill>
                  <a:srgbClr val="36DCD5"/>
                </a:solidFill>
                <a:effectLst/>
                <a:latin typeface="Monotype Corsiva" panose="03010101010201010101" pitchFamily="66" charset="0"/>
              </a:rPr>
            </a:br>
            <a:r>
              <a:rPr lang="en-AU" sz="3600" dirty="0">
                <a:solidFill>
                  <a:srgbClr val="36DCD5"/>
                </a:solidFill>
                <a:effectLst/>
                <a:latin typeface="Monotype Corsiva" panose="03010101010201010101" pitchFamily="66" charset="0"/>
              </a:rPr>
              <a:t>Qira'aat</a:t>
            </a:r>
            <a:endParaRPr lang="en-US" sz="3600" dirty="0">
              <a:solidFill>
                <a:srgbClr val="36DCD5"/>
              </a:solidFill>
            </a:endParaRPr>
          </a:p>
        </p:txBody>
      </p:sp>
      <p:sp>
        <p:nvSpPr>
          <p:cNvPr id="3" name="Content Placeholder 2">
            <a:extLst>
              <a:ext uri="{FF2B5EF4-FFF2-40B4-BE49-F238E27FC236}">
                <a16:creationId xmlns:a16="http://schemas.microsoft.com/office/drawing/2014/main" xmlns="" id="{3DBE385D-9087-B777-6AFF-4F1FCE70B4CB}"/>
              </a:ext>
            </a:extLst>
          </p:cNvPr>
          <p:cNvSpPr>
            <a:spLocks noGrp="1"/>
          </p:cNvSpPr>
          <p:nvPr>
            <p:ph idx="1"/>
          </p:nvPr>
        </p:nvSpPr>
        <p:spPr>
          <a:xfrm>
            <a:off x="78998" y="223648"/>
            <a:ext cx="9207875" cy="6219824"/>
          </a:xfrm>
          <a:solidFill>
            <a:schemeClr val="accent6">
              <a:lumMod val="20000"/>
              <a:lumOff val="80000"/>
            </a:schemeClr>
          </a:solidFill>
          <a:ln>
            <a:solidFill>
              <a:schemeClr val="accent4">
                <a:lumMod val="50000"/>
              </a:schemeClr>
            </a:solidFill>
          </a:ln>
        </p:spPr>
        <p:txBody>
          <a:bodyPr anchor="t">
            <a:noAutofit/>
          </a:bodyPr>
          <a:lstStyle/>
          <a:p>
            <a:pPr>
              <a:lnSpc>
                <a:spcPct val="140000"/>
              </a:lnSpc>
            </a:pPr>
            <a:r>
              <a:rPr lang="en-AU" sz="1800" dirty="0">
                <a:solidFill>
                  <a:schemeClr val="accent4">
                    <a:lumMod val="50000"/>
                  </a:schemeClr>
                </a:solidFill>
                <a:effectLst/>
                <a:latin typeface="Chalkboard" panose="03050602040202020205" pitchFamily="66" charset="77"/>
              </a:rPr>
              <a:t>1. They come directly from God and were requested by the Prophet </a:t>
            </a:r>
            <a:r>
              <a:rPr lang="ar" sz="1800" b="1" i="0" dirty="0">
                <a:solidFill>
                  <a:schemeClr val="accent4">
                    <a:lumMod val="50000"/>
                  </a:schemeClr>
                </a:solidFill>
                <a:effectLst/>
                <a:latin typeface="Chalkboard" panose="03050602040202020205" pitchFamily="66" charset="77"/>
                <a:cs typeface="+mn-cs"/>
              </a:rPr>
              <a:t>ﷺ</a:t>
            </a:r>
            <a:r>
              <a:rPr lang="en-AU" sz="1800" dirty="0">
                <a:solidFill>
                  <a:schemeClr val="accent4">
                    <a:lumMod val="50000"/>
                  </a:schemeClr>
                </a:solidFill>
                <a:effectLst/>
                <a:latin typeface="Chalkboard" panose="03050602040202020205" pitchFamily="66" charset="77"/>
              </a:rPr>
              <a:t> to aid the memorisation of the Quran for his followers. </a:t>
            </a:r>
            <a:endParaRPr lang="en-AU" sz="1800" dirty="0">
              <a:solidFill>
                <a:schemeClr val="accent4">
                  <a:lumMod val="50000"/>
                </a:schemeClr>
              </a:solidFill>
              <a:latin typeface="Chalkboard" panose="03050602040202020205" pitchFamily="66" charset="77"/>
            </a:endParaRPr>
          </a:p>
          <a:p>
            <a:pPr>
              <a:lnSpc>
                <a:spcPct val="140000"/>
              </a:lnSpc>
            </a:pPr>
            <a:r>
              <a:rPr lang="en-AU" sz="1800" dirty="0">
                <a:solidFill>
                  <a:schemeClr val="accent4">
                    <a:lumMod val="50000"/>
                  </a:schemeClr>
                </a:solidFill>
                <a:effectLst/>
                <a:latin typeface="Chalkboard" panose="03050602040202020205" pitchFamily="66" charset="77"/>
              </a:rPr>
              <a:t>2. The differences between the seven letters were minor, each is accepted by God and the Companions were careful about preserving them correctly. </a:t>
            </a:r>
            <a:endParaRPr lang="en-AU" sz="1800" dirty="0">
              <a:solidFill>
                <a:schemeClr val="accent4">
                  <a:lumMod val="50000"/>
                </a:schemeClr>
              </a:solidFill>
              <a:latin typeface="Chalkboard" panose="03050602040202020205" pitchFamily="66" charset="77"/>
            </a:endParaRPr>
          </a:p>
          <a:p>
            <a:pPr>
              <a:lnSpc>
                <a:spcPct val="140000"/>
              </a:lnSpc>
            </a:pPr>
            <a:r>
              <a:rPr lang="en-AU" sz="1800" dirty="0">
                <a:solidFill>
                  <a:schemeClr val="accent4">
                    <a:lumMod val="50000"/>
                  </a:schemeClr>
                </a:solidFill>
                <a:effectLst/>
                <a:latin typeface="Chalkboard" panose="03050602040202020205" pitchFamily="66" charset="77"/>
              </a:rPr>
              <a:t>3. The revelation in seven letters started in Medina. </a:t>
            </a:r>
            <a:endParaRPr lang="en-AU" sz="1800" dirty="0">
              <a:solidFill>
                <a:schemeClr val="accent4">
                  <a:lumMod val="50000"/>
                </a:schemeClr>
              </a:solidFill>
              <a:latin typeface="Chalkboard" panose="03050602040202020205" pitchFamily="66" charset="77"/>
            </a:endParaRPr>
          </a:p>
          <a:p>
            <a:pPr>
              <a:lnSpc>
                <a:spcPct val="140000"/>
              </a:lnSpc>
            </a:pPr>
            <a:r>
              <a:rPr lang="en-AU" sz="1800" dirty="0">
                <a:solidFill>
                  <a:schemeClr val="accent4">
                    <a:lumMod val="50000"/>
                  </a:schemeClr>
                </a:solidFill>
                <a:effectLst/>
                <a:latin typeface="Chalkboard" panose="03050602040202020205" pitchFamily="66" charset="77"/>
              </a:rPr>
              <a:t>4. Reciting the Quran is Sunnah, and it must be recited as it was taught, even if there are some minor differences in recitation.</a:t>
            </a:r>
          </a:p>
          <a:p>
            <a:pPr>
              <a:lnSpc>
                <a:spcPct val="140000"/>
              </a:lnSpc>
            </a:pPr>
            <a:r>
              <a:rPr lang="en-AU" sz="1800" dirty="0">
                <a:solidFill>
                  <a:schemeClr val="accent4">
                    <a:lumMod val="50000"/>
                  </a:schemeClr>
                </a:solidFill>
                <a:effectLst/>
                <a:latin typeface="Chalkboard" panose="03050602040202020205" pitchFamily="66" charset="77"/>
              </a:rPr>
              <a:t>5. The readings are methodologies of reciting the Quran. These </a:t>
            </a:r>
            <a:r>
              <a:rPr lang="en-AU" sz="1800" i="1" dirty="0" err="1">
                <a:solidFill>
                  <a:schemeClr val="accent4">
                    <a:lumMod val="50000"/>
                  </a:schemeClr>
                </a:solidFill>
                <a:effectLst/>
                <a:latin typeface="Chalkboard" panose="03050602040202020205" pitchFamily="66" charset="77"/>
              </a:rPr>
              <a:t>qiraat</a:t>
            </a:r>
            <a:r>
              <a:rPr lang="en-AU" sz="1800" i="1" dirty="0">
                <a:solidFill>
                  <a:schemeClr val="accent4">
                    <a:lumMod val="50000"/>
                  </a:schemeClr>
                </a:solidFill>
                <a:effectLst/>
                <a:latin typeface="Chalkboard" panose="03050602040202020205" pitchFamily="66" charset="77"/>
              </a:rPr>
              <a:t> </a:t>
            </a:r>
            <a:r>
              <a:rPr lang="en-AU" sz="1800" dirty="0">
                <a:solidFill>
                  <a:schemeClr val="accent4">
                    <a:lumMod val="50000"/>
                  </a:schemeClr>
                </a:solidFill>
                <a:effectLst/>
                <a:latin typeface="Chalkboard" panose="03050602040202020205" pitchFamily="66" charset="77"/>
              </a:rPr>
              <a:t>are named after the reciter (</a:t>
            </a:r>
            <a:r>
              <a:rPr lang="en-AU" sz="1800" i="1" dirty="0" err="1">
                <a:solidFill>
                  <a:schemeClr val="accent4">
                    <a:lumMod val="50000"/>
                  </a:schemeClr>
                </a:solidFill>
                <a:effectLst/>
                <a:latin typeface="Chalkboard" panose="03050602040202020205" pitchFamily="66" charset="77"/>
              </a:rPr>
              <a:t>qāri</a:t>
            </a:r>
            <a:r>
              <a:rPr lang="en-AU" sz="1800" i="1" dirty="0">
                <a:solidFill>
                  <a:schemeClr val="accent4">
                    <a:lumMod val="50000"/>
                  </a:schemeClr>
                </a:solidFill>
                <a:effectLst/>
                <a:latin typeface="Chalkboard" panose="03050602040202020205" pitchFamily="66" charset="77"/>
              </a:rPr>
              <a:t>̄</a:t>
            </a:r>
            <a:r>
              <a:rPr lang="en-AU" sz="1800" dirty="0">
                <a:solidFill>
                  <a:schemeClr val="accent4">
                    <a:lumMod val="50000"/>
                  </a:schemeClr>
                </a:solidFill>
                <a:effectLst/>
                <a:latin typeface="Chalkboard" panose="03050602040202020205" pitchFamily="66" charset="77"/>
              </a:rPr>
              <a:t>) who recited the Quran in that particular manner and were famous as being the leaders in this field. </a:t>
            </a:r>
            <a:endParaRPr lang="en-AU" sz="1800" dirty="0">
              <a:solidFill>
                <a:schemeClr val="accent4">
                  <a:lumMod val="50000"/>
                </a:schemeClr>
              </a:solidFill>
              <a:latin typeface="Chalkboard" panose="03050602040202020205" pitchFamily="66" charset="77"/>
            </a:endParaRPr>
          </a:p>
          <a:p>
            <a:pPr>
              <a:lnSpc>
                <a:spcPct val="140000"/>
              </a:lnSpc>
            </a:pPr>
            <a:r>
              <a:rPr lang="en-AU" sz="1800" dirty="0">
                <a:solidFill>
                  <a:schemeClr val="accent4">
                    <a:lumMod val="50000"/>
                  </a:schemeClr>
                </a:solidFill>
                <a:effectLst/>
                <a:latin typeface="Chalkboard" panose="03050602040202020205" pitchFamily="66" charset="77"/>
              </a:rPr>
              <a:t> 6. These reciters sometimes differ from each other in the reading of some words, pronunciation and rules of recitation. Readings are not the same as the seven letters. </a:t>
            </a:r>
            <a:endParaRPr lang="en-AU" sz="1800" dirty="0">
              <a:solidFill>
                <a:schemeClr val="accent4">
                  <a:lumMod val="50000"/>
                </a:schemeClr>
              </a:solidFill>
              <a:latin typeface="Chalkboard" panose="03050602040202020205" pitchFamily="66" charset="77"/>
            </a:endParaRPr>
          </a:p>
          <a:p>
            <a:pPr>
              <a:lnSpc>
                <a:spcPct val="140000"/>
              </a:lnSpc>
            </a:pPr>
            <a:endParaRPr lang="en-AU" sz="1800" dirty="0">
              <a:solidFill>
                <a:srgbClr val="36DCD5"/>
              </a:solidFill>
              <a:latin typeface="Chalkboard" panose="03050602040202020205" pitchFamily="66" charset="77"/>
            </a:endParaRPr>
          </a:p>
          <a:p>
            <a:pPr>
              <a:lnSpc>
                <a:spcPct val="140000"/>
              </a:lnSpc>
            </a:pPr>
            <a:endParaRPr lang="en-US" sz="1800" dirty="0">
              <a:solidFill>
                <a:srgbClr val="36DCD5"/>
              </a:solidFill>
              <a:latin typeface="Chalkboard" panose="03050602040202020205" pitchFamily="66" charset="77"/>
            </a:endParaRPr>
          </a:p>
        </p:txBody>
      </p:sp>
      <p:pic>
        <p:nvPicPr>
          <p:cNvPr id="6" name="Picture 5" descr="A close-up of a mosaic&#10;&#10;Description automatically generated">
            <a:extLst>
              <a:ext uri="{FF2B5EF4-FFF2-40B4-BE49-F238E27FC236}">
                <a16:creationId xmlns:a16="http://schemas.microsoft.com/office/drawing/2014/main" xmlns="" id="{3A8793D3-9A63-7962-E1AF-5EF3C9D96C2B}"/>
              </a:ext>
            </a:extLst>
          </p:cNvPr>
          <p:cNvPicPr>
            <a:picLocks noChangeAspect="1"/>
          </p:cNvPicPr>
          <p:nvPr/>
        </p:nvPicPr>
        <p:blipFill rotWithShape="1">
          <a:blip r:embed="rId2"/>
          <a:srcRect l="22343" r="-1" b="-1"/>
          <a:stretch/>
        </p:blipFill>
        <p:spPr>
          <a:xfrm>
            <a:off x="9286873" y="4443413"/>
            <a:ext cx="2905126" cy="2013952"/>
          </a:xfrm>
          <a:prstGeom prst="rect">
            <a:avLst/>
          </a:prstGeom>
          <a:ln>
            <a:solidFill>
              <a:srgbClr val="36DCD5"/>
            </a:solidFill>
          </a:ln>
        </p:spPr>
      </p:pic>
      <p:sp>
        <p:nvSpPr>
          <p:cNvPr id="4" name="Slide Number Placeholder 3">
            <a:extLst>
              <a:ext uri="{FF2B5EF4-FFF2-40B4-BE49-F238E27FC236}">
                <a16:creationId xmlns:a16="http://schemas.microsoft.com/office/drawing/2014/main" xmlns="" id="{C44FA7E0-6601-F621-BD21-75E1DD4C35FA}"/>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172</a:t>
            </a:fld>
            <a:endParaRPr lang="en-US"/>
          </a:p>
        </p:txBody>
      </p:sp>
    </p:spTree>
    <p:extLst>
      <p:ext uri="{BB962C8B-B14F-4D97-AF65-F5344CB8AC3E}">
        <p14:creationId xmlns:p14="http://schemas.microsoft.com/office/powerpoint/2010/main" val="399976570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A434DA4E-C5B0-C9BD-1E00-1310BA363551}"/>
              </a:ext>
            </a:extLst>
          </p:cNvPr>
          <p:cNvSpPr>
            <a:spLocks noGrp="1"/>
          </p:cNvSpPr>
          <p:nvPr>
            <p:ph idx="1"/>
          </p:nvPr>
        </p:nvSpPr>
        <p:spPr>
          <a:xfrm>
            <a:off x="0" y="1"/>
            <a:ext cx="9912094" cy="6527806"/>
          </a:xfrm>
          <a:solidFill>
            <a:schemeClr val="accent6">
              <a:lumMod val="20000"/>
              <a:lumOff val="80000"/>
            </a:schemeClr>
          </a:solidFill>
          <a:ln>
            <a:solidFill>
              <a:schemeClr val="accent4">
                <a:lumMod val="50000"/>
              </a:schemeClr>
            </a:solidFill>
          </a:ln>
        </p:spPr>
        <p:txBody>
          <a:bodyPr>
            <a:noAutofit/>
          </a:bodyPr>
          <a:lstStyle/>
          <a:p>
            <a:endParaRPr lang="en-AU" sz="1800" dirty="0">
              <a:solidFill>
                <a:schemeClr val="accent4">
                  <a:lumMod val="50000"/>
                </a:schemeClr>
              </a:solidFill>
              <a:effectLst/>
              <a:latin typeface="Chalkboard" panose="03050602040202020205" pitchFamily="66" charset="77"/>
              <a:ea typeface="Batang" panose="02030600000101010101" pitchFamily="18" charset="-127"/>
            </a:endParaRPr>
          </a:p>
          <a:p>
            <a:r>
              <a:rPr lang="en-AU" sz="1800" dirty="0">
                <a:solidFill>
                  <a:schemeClr val="accent4">
                    <a:lumMod val="50000"/>
                  </a:schemeClr>
                </a:solidFill>
                <a:effectLst/>
                <a:latin typeface="Chalkboard" panose="03050602040202020205" pitchFamily="66" charset="77"/>
                <a:ea typeface="Batang" panose="02030600000101010101" pitchFamily="18" charset="-127"/>
              </a:rPr>
              <a:t>7. The existence of seven, 10, or more readings does not mean that each reciter reads the verse totally differently. The difference is about a word or mostly about pronunciation. </a:t>
            </a:r>
            <a:endParaRPr lang="en-AU" sz="1800" dirty="0">
              <a:solidFill>
                <a:schemeClr val="accent4">
                  <a:lumMod val="50000"/>
                </a:schemeClr>
              </a:solidFill>
              <a:latin typeface="Chalkboard" panose="03050602040202020205" pitchFamily="66" charset="77"/>
              <a:ea typeface="Batang" panose="02030600000101010101" pitchFamily="18" charset="-127"/>
            </a:endParaRPr>
          </a:p>
          <a:p>
            <a:r>
              <a:rPr lang="en-AU" sz="1800" dirty="0">
                <a:solidFill>
                  <a:schemeClr val="accent4">
                    <a:lumMod val="50000"/>
                  </a:schemeClr>
                </a:solidFill>
                <a:effectLst/>
                <a:latin typeface="Chalkboard" panose="03050602040202020205" pitchFamily="66" charset="77"/>
                <a:ea typeface="Batang" panose="02030600000101010101" pitchFamily="18" charset="-127"/>
              </a:rPr>
              <a:t>8. There are two main ways of recitation in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th</a:t>
            </a:r>
            <a:r>
              <a:rPr lang="en-AU" sz="1800" dirty="0">
                <a:solidFill>
                  <a:schemeClr val="accent4">
                    <a:lumMod val="50000"/>
                  </a:schemeClr>
                </a:solidFill>
                <a:effectLst/>
                <a:latin typeface="Chalkboard" panose="03050602040202020205" pitchFamily="66" charset="77"/>
                <a:ea typeface="Batang" panose="02030600000101010101" pitchFamily="18" charset="-127"/>
              </a:rPr>
              <a:t> Qur</a:t>
            </a:r>
            <a:r>
              <a:rPr lang="en-AU" sz="1800" dirty="0">
                <a:solidFill>
                  <a:schemeClr val="accent4">
                    <a:lumMod val="50000"/>
                  </a:schemeClr>
                </a:solidFill>
                <a:latin typeface="Chalkboard" panose="03050602040202020205" pitchFamily="66" charset="77"/>
                <a:ea typeface="Batang" panose="02030600000101010101" pitchFamily="18" charset="-127"/>
              </a:rPr>
              <a:t>a</a:t>
            </a:r>
            <a:r>
              <a:rPr lang="en-AU" sz="1800" dirty="0">
                <a:solidFill>
                  <a:schemeClr val="accent4">
                    <a:lumMod val="50000"/>
                  </a:schemeClr>
                </a:solidFill>
                <a:effectLst/>
                <a:latin typeface="Chalkboard" panose="03050602040202020205" pitchFamily="66" charset="77"/>
                <a:ea typeface="Batang" panose="02030600000101010101" pitchFamily="18" charset="-127"/>
              </a:rPr>
              <a:t>n:  a)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Usul</a:t>
            </a:r>
            <a:r>
              <a:rPr lang="en-AU" sz="1800" dirty="0">
                <a:solidFill>
                  <a:schemeClr val="accent4">
                    <a:lumMod val="50000"/>
                  </a:schemeClr>
                </a:solidFill>
                <a:effectLst/>
                <a:latin typeface="Chalkboard" panose="03050602040202020205" pitchFamily="66" charset="77"/>
                <a:ea typeface="Batang" panose="02030600000101010101" pitchFamily="18" charset="-127"/>
              </a:rPr>
              <a:t> and b)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Farsh</a:t>
            </a:r>
            <a:r>
              <a:rPr lang="en-AU" sz="1800" dirty="0">
                <a:solidFill>
                  <a:schemeClr val="accent4">
                    <a:lumMod val="50000"/>
                  </a:schemeClr>
                </a:solidFill>
                <a:effectLst/>
                <a:latin typeface="Chalkboard" panose="03050602040202020205" pitchFamily="66" charset="77"/>
                <a:ea typeface="Batang" panose="02030600000101010101" pitchFamily="18" charset="-127"/>
              </a:rPr>
              <a:t>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Usul</a:t>
            </a:r>
            <a:r>
              <a:rPr lang="en-AU" sz="1800" dirty="0">
                <a:solidFill>
                  <a:schemeClr val="accent4">
                    <a:lumMod val="50000"/>
                  </a:schemeClr>
                </a:solidFill>
                <a:effectLst/>
                <a:latin typeface="Chalkboard" panose="03050602040202020205" pitchFamily="66" charset="77"/>
                <a:ea typeface="Batang" panose="02030600000101010101" pitchFamily="18" charset="-127"/>
              </a:rPr>
              <a:t> differences are mainly differences in phonetics;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farsh</a:t>
            </a:r>
            <a:r>
              <a:rPr lang="en-AU" sz="1800" dirty="0">
                <a:solidFill>
                  <a:schemeClr val="accent4">
                    <a:lumMod val="50000"/>
                  </a:schemeClr>
                </a:solidFill>
                <a:effectLst/>
                <a:latin typeface="Chalkboard" panose="03050602040202020205" pitchFamily="66" charset="77"/>
                <a:ea typeface="Batang" panose="02030600000101010101" pitchFamily="18" charset="-127"/>
              </a:rPr>
              <a:t> differences are in the form and structure of the word. </a:t>
            </a:r>
            <a:endParaRPr lang="en-AU" sz="1800" dirty="0">
              <a:solidFill>
                <a:schemeClr val="accent4">
                  <a:lumMod val="50000"/>
                </a:schemeClr>
              </a:solidFill>
              <a:latin typeface="Chalkboard" panose="03050602040202020205" pitchFamily="66" charset="77"/>
              <a:ea typeface="Batang" panose="02030600000101010101" pitchFamily="18" charset="-127"/>
            </a:endParaRPr>
          </a:p>
          <a:p>
            <a:r>
              <a:rPr lang="en-AU" sz="1800" dirty="0">
                <a:solidFill>
                  <a:schemeClr val="accent4">
                    <a:lumMod val="50000"/>
                  </a:schemeClr>
                </a:solidFill>
                <a:effectLst/>
                <a:latin typeface="Chalkboard" panose="03050602040202020205" pitchFamily="66" charset="77"/>
                <a:ea typeface="Batang" panose="02030600000101010101" pitchFamily="18" charset="-127"/>
              </a:rPr>
              <a:t>9. The narration chains (isnad) of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qiraat</a:t>
            </a:r>
            <a:r>
              <a:rPr lang="en-AU" sz="1800" dirty="0">
                <a:solidFill>
                  <a:schemeClr val="accent4">
                    <a:lumMod val="50000"/>
                  </a:schemeClr>
                </a:solidFill>
                <a:effectLst/>
                <a:latin typeface="Chalkboard" panose="03050602040202020205" pitchFamily="66" charset="77"/>
                <a:ea typeface="Batang" panose="02030600000101010101" pitchFamily="18" charset="-127"/>
              </a:rPr>
              <a:t> are different from those of Hadith.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Qiraat</a:t>
            </a:r>
            <a:r>
              <a:rPr lang="en-AU" sz="1800" dirty="0">
                <a:solidFill>
                  <a:schemeClr val="accent4">
                    <a:lumMod val="50000"/>
                  </a:schemeClr>
                </a:solidFill>
                <a:effectLst/>
                <a:latin typeface="Chalkboard" panose="03050602040202020205" pitchFamily="66" charset="77"/>
                <a:ea typeface="Batang" panose="02030600000101010101" pitchFamily="18" charset="-127"/>
              </a:rPr>
              <a:t> are transmitted both written and orally. </a:t>
            </a:r>
            <a:endParaRPr lang="en-AU" sz="1800" dirty="0">
              <a:solidFill>
                <a:schemeClr val="accent4">
                  <a:lumMod val="50000"/>
                </a:schemeClr>
              </a:solidFill>
              <a:latin typeface="Chalkboard" panose="03050602040202020205" pitchFamily="66" charset="77"/>
              <a:ea typeface="Batang" panose="02030600000101010101" pitchFamily="18" charset="-127"/>
            </a:endParaRPr>
          </a:p>
          <a:p>
            <a:r>
              <a:rPr lang="en-AU" sz="1800" dirty="0">
                <a:solidFill>
                  <a:schemeClr val="accent4">
                    <a:lumMod val="50000"/>
                  </a:schemeClr>
                </a:solidFill>
                <a:effectLst/>
                <a:latin typeface="Chalkboard" panose="03050602040202020205" pitchFamily="66" charset="77"/>
                <a:ea typeface="Batang" panose="02030600000101010101" pitchFamily="18" charset="-127"/>
              </a:rPr>
              <a:t>10. Every reading that is in accordance with Arabic (grammar) even if only in some way, and in accordance with one of the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Masaḫif</a:t>
            </a:r>
            <a:r>
              <a:rPr lang="en-AU" sz="1800" dirty="0">
                <a:solidFill>
                  <a:schemeClr val="accent4">
                    <a:lumMod val="50000"/>
                  </a:schemeClr>
                </a:solidFill>
                <a:effectLst/>
                <a:latin typeface="Chalkboard" panose="03050602040202020205" pitchFamily="66" charset="77"/>
                <a:ea typeface="Batang" panose="02030600000101010101" pitchFamily="18" charset="-127"/>
              </a:rPr>
              <a:t> (the Quran books) of Uthman, even if (only) probable, and with sound chain of transmission, is a correct reading which must not be rejected. </a:t>
            </a:r>
          </a:p>
          <a:p>
            <a:r>
              <a:rPr lang="en-AU" sz="1800" dirty="0">
                <a:solidFill>
                  <a:schemeClr val="accent4">
                    <a:lumMod val="50000"/>
                  </a:schemeClr>
                </a:solidFill>
                <a:effectLst/>
                <a:latin typeface="Chalkboard" panose="03050602040202020205" pitchFamily="66" charset="77"/>
                <a:ea typeface="Batang" panose="02030600000101010101" pitchFamily="18" charset="-127"/>
              </a:rPr>
              <a:t>11. When one of these three conditions is not fulfilled, it must be rejected as weak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daif</a:t>
            </a:r>
            <a:r>
              <a:rPr lang="en-AU" sz="1800" dirty="0">
                <a:solidFill>
                  <a:schemeClr val="accent4">
                    <a:lumMod val="50000"/>
                  </a:schemeClr>
                </a:solidFill>
                <a:effectLst/>
                <a:latin typeface="Chalkboard" panose="03050602040202020205" pitchFamily="66" charset="77"/>
                <a:ea typeface="Batang" panose="02030600000101010101" pitchFamily="18" charset="-127"/>
              </a:rPr>
              <a:t>) or exceptional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shazz</a:t>
            </a:r>
            <a:r>
              <a:rPr lang="en-AU" sz="1800" dirty="0">
                <a:solidFill>
                  <a:schemeClr val="accent4">
                    <a:lumMod val="50000"/>
                  </a:schemeClr>
                </a:solidFill>
                <a:effectLst/>
                <a:latin typeface="Chalkboard" panose="03050602040202020205" pitchFamily="66" charset="77"/>
                <a:ea typeface="Batang" panose="02030600000101010101" pitchFamily="18" charset="-127"/>
              </a:rPr>
              <a:t>) or void (</a:t>
            </a:r>
            <a:r>
              <a:rPr lang="en-AU" sz="1800" dirty="0" err="1">
                <a:solidFill>
                  <a:schemeClr val="accent4">
                    <a:lumMod val="50000"/>
                  </a:schemeClr>
                </a:solidFill>
                <a:effectLst/>
                <a:latin typeface="Chalkboard" panose="03050602040202020205" pitchFamily="66" charset="77"/>
                <a:ea typeface="Batang" panose="02030600000101010101" pitchFamily="18" charset="-127"/>
              </a:rPr>
              <a:t>batil</a:t>
            </a:r>
            <a:r>
              <a:rPr lang="en-AU" sz="1800" dirty="0">
                <a:solidFill>
                  <a:schemeClr val="accent4">
                    <a:lumMod val="50000"/>
                  </a:schemeClr>
                </a:solidFill>
                <a:effectLst/>
                <a:latin typeface="Chalkboard" panose="03050602040202020205" pitchFamily="66" charset="77"/>
                <a:ea typeface="Batang" panose="02030600000101010101" pitchFamily="18" charset="-127"/>
              </a:rPr>
              <a:t>). </a:t>
            </a:r>
            <a:endParaRPr lang="en-AU" sz="1800" dirty="0">
              <a:solidFill>
                <a:schemeClr val="accent4">
                  <a:lumMod val="50000"/>
                </a:schemeClr>
              </a:solidFill>
              <a:latin typeface="Chalkboard" panose="03050602040202020205" pitchFamily="66" charset="77"/>
              <a:ea typeface="Batang" panose="02030600000101010101" pitchFamily="18" charset="-127"/>
            </a:endParaRPr>
          </a:p>
          <a:p>
            <a:endParaRPr lang="en-AU" sz="1800" dirty="0">
              <a:solidFill>
                <a:schemeClr val="accent4">
                  <a:lumMod val="50000"/>
                </a:schemeClr>
              </a:solidFill>
              <a:latin typeface="Chalkboard" panose="03050602040202020205" pitchFamily="66" charset="77"/>
              <a:ea typeface="Batang" panose="02030600000101010101" pitchFamily="18" charset="-127"/>
            </a:endParaRPr>
          </a:p>
          <a:p>
            <a:endParaRPr lang="en-US" sz="1800" dirty="0">
              <a:solidFill>
                <a:schemeClr val="accent4">
                  <a:lumMod val="50000"/>
                </a:schemeClr>
              </a:solidFill>
              <a:latin typeface="Chalkboard" panose="03050602040202020205" pitchFamily="66" charset="77"/>
              <a:ea typeface="Batang" panose="02030600000101010101" pitchFamily="18" charset="-127"/>
            </a:endParaRPr>
          </a:p>
        </p:txBody>
      </p:sp>
      <p:sp>
        <p:nvSpPr>
          <p:cNvPr id="4" name="Slide Number Placeholder 3">
            <a:extLst>
              <a:ext uri="{FF2B5EF4-FFF2-40B4-BE49-F238E27FC236}">
                <a16:creationId xmlns:a16="http://schemas.microsoft.com/office/drawing/2014/main" xmlns="" id="{4F6E2300-F441-D44D-39F6-4FF4CBFC05F8}"/>
              </a:ext>
            </a:extLst>
          </p:cNvPr>
          <p:cNvSpPr>
            <a:spLocks noGrp="1"/>
          </p:cNvSpPr>
          <p:nvPr>
            <p:ph type="sldNum" sz="quarter" idx="12"/>
          </p:nvPr>
        </p:nvSpPr>
        <p:spPr/>
        <p:txBody>
          <a:bodyPr/>
          <a:lstStyle/>
          <a:p>
            <a:fld id="{C8784B88-F3D9-6A4F-9660-1A0A1E561ED7}" type="slidenum">
              <a:rPr lang="en-US" smtClean="0"/>
              <a:t>173</a:t>
            </a:fld>
            <a:endParaRPr lang="en-US"/>
          </a:p>
        </p:txBody>
      </p:sp>
      <p:pic>
        <p:nvPicPr>
          <p:cNvPr id="5" name="Picture 4" descr="A close-up of a mosaic&#10;&#10;Description automatically generated">
            <a:extLst>
              <a:ext uri="{FF2B5EF4-FFF2-40B4-BE49-F238E27FC236}">
                <a16:creationId xmlns:a16="http://schemas.microsoft.com/office/drawing/2014/main" xmlns="" id="{7842613C-C547-E005-7537-CF490829E596}"/>
              </a:ext>
            </a:extLst>
          </p:cNvPr>
          <p:cNvPicPr>
            <a:picLocks noChangeAspect="1"/>
          </p:cNvPicPr>
          <p:nvPr/>
        </p:nvPicPr>
        <p:blipFill rotWithShape="1">
          <a:blip r:embed="rId2"/>
          <a:srcRect l="22343" r="-1" b="-1"/>
          <a:stretch/>
        </p:blipFill>
        <p:spPr>
          <a:xfrm>
            <a:off x="9887712" y="4582721"/>
            <a:ext cx="2304287" cy="1874643"/>
          </a:xfrm>
          <a:prstGeom prst="rect">
            <a:avLst/>
          </a:prstGeom>
          <a:ln>
            <a:solidFill>
              <a:srgbClr val="36DCD5"/>
            </a:solidFill>
          </a:ln>
        </p:spPr>
      </p:pic>
      <p:sp>
        <p:nvSpPr>
          <p:cNvPr id="8" name="Title 1">
            <a:extLst>
              <a:ext uri="{FF2B5EF4-FFF2-40B4-BE49-F238E27FC236}">
                <a16:creationId xmlns:a16="http://schemas.microsoft.com/office/drawing/2014/main" xmlns="" id="{82A00817-DFD0-59A9-26CE-03ADE7406EA4}"/>
              </a:ext>
            </a:extLst>
          </p:cNvPr>
          <p:cNvSpPr txBox="1">
            <a:spLocks/>
          </p:cNvSpPr>
          <p:nvPr/>
        </p:nvSpPr>
        <p:spPr>
          <a:xfrm rot="10800000" flipV="1">
            <a:off x="9912096" y="1814513"/>
            <a:ext cx="2279901" cy="2768209"/>
          </a:xfrm>
          <a:prstGeom prst="rect">
            <a:avLst/>
          </a:prstGeom>
          <a:solidFill>
            <a:schemeClr val="bg2">
              <a:lumMod val="50000"/>
            </a:schemeClr>
          </a:solidFill>
          <a:ln>
            <a:solidFill>
              <a:srgbClr val="36DCD5"/>
            </a:solidFill>
          </a:ln>
        </p:spPr>
        <p:txBody>
          <a:bodyPr vert="horz" lIns="91440" tIns="45720" rIns="91440" bIns="45720" rtlCol="0" anchor="b">
            <a:noAutofit/>
          </a:bodyPr>
          <a:lst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a:lstStyle>
          <a:p>
            <a:pPr algn="ct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About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the Seven </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Letters</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&amp;</a:t>
            </a:r>
            <a:br>
              <a:rPr lang="en-AU" sz="3600" dirty="0">
                <a:solidFill>
                  <a:srgbClr val="36DCD5"/>
                </a:solidFill>
                <a:latin typeface="Monotype Corsiva" panose="03010101010201010101" pitchFamily="66" charset="0"/>
              </a:rPr>
            </a:br>
            <a:r>
              <a:rPr lang="en-AU" sz="3600" dirty="0">
                <a:solidFill>
                  <a:srgbClr val="36DCD5"/>
                </a:solidFill>
                <a:latin typeface="Monotype Corsiva" panose="03010101010201010101" pitchFamily="66" charset="0"/>
              </a:rPr>
              <a:t>Qira'aat</a:t>
            </a:r>
            <a:endParaRPr lang="en-US" sz="3600" dirty="0">
              <a:solidFill>
                <a:srgbClr val="36DCD5"/>
              </a:solidFill>
            </a:endParaRPr>
          </a:p>
        </p:txBody>
      </p:sp>
    </p:spTree>
    <p:extLst>
      <p:ext uri="{BB962C8B-B14F-4D97-AF65-F5344CB8AC3E}">
        <p14:creationId xmlns:p14="http://schemas.microsoft.com/office/powerpoint/2010/main" val="3239189554"/>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46CBC31-D31C-1046-4874-1E219EB23538}"/>
              </a:ext>
            </a:extLst>
          </p:cNvPr>
          <p:cNvSpPr>
            <a:spLocks noGrp="1"/>
          </p:cNvSpPr>
          <p:nvPr>
            <p:ph type="title"/>
          </p:nvPr>
        </p:nvSpPr>
        <p:spPr>
          <a:xfrm>
            <a:off x="4024769" y="455394"/>
            <a:ext cx="5919332" cy="1172478"/>
          </a:xfrm>
          <a:ln>
            <a:solidFill>
              <a:schemeClr val="accent4">
                <a:lumMod val="60000"/>
                <a:lumOff val="40000"/>
              </a:schemeClr>
            </a:solidFill>
          </a:ln>
        </p:spPr>
        <p:txBody>
          <a:bodyPr anchor="b">
            <a:normAutofit fontScale="90000"/>
          </a:bodyPr>
          <a:lstStyle/>
          <a:p>
            <a:r>
              <a:rPr lang="en-US" sz="3700" dirty="0">
                <a:solidFill>
                  <a:schemeClr val="accent6">
                    <a:lumMod val="75000"/>
                  </a:schemeClr>
                </a:solidFill>
                <a:latin typeface="Chalkboard" panose="03050602040202020205" pitchFamily="66" charset="77"/>
              </a:rPr>
              <a:t>The relationship between Ahruf &amp; Qira’aat</a:t>
            </a:r>
          </a:p>
        </p:txBody>
      </p:sp>
      <p:pic>
        <p:nvPicPr>
          <p:cNvPr id="7" name="Picture 6" descr="Close-up of a blue surface&#10;&#10;Description automatically generated">
            <a:extLst>
              <a:ext uri="{FF2B5EF4-FFF2-40B4-BE49-F238E27FC236}">
                <a16:creationId xmlns:a16="http://schemas.microsoft.com/office/drawing/2014/main" xmlns="" id="{1F25CCED-CDFB-E1C3-30F3-87F3840FDB7D}"/>
              </a:ext>
            </a:extLst>
          </p:cNvPr>
          <p:cNvPicPr>
            <a:picLocks noChangeAspect="1"/>
          </p:cNvPicPr>
          <p:nvPr/>
        </p:nvPicPr>
        <p:blipFill rotWithShape="1">
          <a:blip r:embed="rId2"/>
          <a:srcRect l="2383" r="30936" b="1"/>
          <a:stretch/>
        </p:blipFill>
        <p:spPr>
          <a:xfrm>
            <a:off x="171450" y="170766"/>
            <a:ext cx="3657600" cy="623093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a:ln>
            <a:solidFill>
              <a:srgbClr val="C00000"/>
            </a:solidFill>
          </a:ln>
        </p:spPr>
      </p:pic>
      <p:sp>
        <p:nvSpPr>
          <p:cNvPr id="4" name="Slide Number Placeholder 3">
            <a:extLst>
              <a:ext uri="{FF2B5EF4-FFF2-40B4-BE49-F238E27FC236}">
                <a16:creationId xmlns:a16="http://schemas.microsoft.com/office/drawing/2014/main" xmlns="" id="{B3FF0D56-4434-C143-B03A-83AEC24C2086}"/>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174</a:t>
            </a:fld>
            <a:endParaRPr lang="en-US" sz="1200">
              <a:solidFill>
                <a:srgbClr val="FFFFFF"/>
              </a:solidFill>
            </a:endParaRPr>
          </a:p>
        </p:txBody>
      </p:sp>
      <p:graphicFrame>
        <p:nvGraphicFramePr>
          <p:cNvPr id="6" name="Content Placeholder 2">
            <a:extLst>
              <a:ext uri="{FF2B5EF4-FFF2-40B4-BE49-F238E27FC236}">
                <a16:creationId xmlns:a16="http://schemas.microsoft.com/office/drawing/2014/main" xmlns="" id="{74C7841C-62EF-1CEC-4862-D8CD533AB13B}"/>
              </a:ext>
            </a:extLst>
          </p:cNvPr>
          <p:cNvGraphicFramePr>
            <a:graphicFrameLocks noGrp="1"/>
          </p:cNvGraphicFramePr>
          <p:nvPr>
            <p:ph idx="1"/>
            <p:extLst>
              <p:ext uri="{D42A27DB-BD31-4B8C-83A1-F6EECF244321}">
                <p14:modId xmlns:p14="http://schemas.microsoft.com/office/powerpoint/2010/main" val="2287732010"/>
              </p:ext>
            </p:extLst>
          </p:nvPr>
        </p:nvGraphicFramePr>
        <p:xfrm>
          <a:off x="3829050" y="1175657"/>
          <a:ext cx="8191500" cy="52260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4993551"/>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26187092-6792-51C1-143A-766C5F6A2C36}"/>
              </a:ext>
            </a:extLst>
          </p:cNvPr>
          <p:cNvSpPr>
            <a:spLocks noGrp="1"/>
          </p:cNvSpPr>
          <p:nvPr>
            <p:ph idx="1"/>
          </p:nvPr>
        </p:nvSpPr>
        <p:spPr>
          <a:xfrm>
            <a:off x="29027" y="275455"/>
            <a:ext cx="10237919" cy="6252351"/>
          </a:xfrm>
          <a:noFill/>
          <a:ln>
            <a:solidFill>
              <a:srgbClr val="FF0000"/>
            </a:solidFill>
          </a:ln>
        </p:spPr>
        <p:txBody>
          <a:bodyPr>
            <a:noAutofit/>
          </a:bodyPr>
          <a:lstStyle/>
          <a:p>
            <a:r>
              <a:rPr lang="en-AU" sz="1400" b="1" dirty="0">
                <a:solidFill>
                  <a:schemeClr val="bg2">
                    <a:lumMod val="25000"/>
                  </a:schemeClr>
                </a:solidFill>
                <a:effectLst/>
                <a:latin typeface="Chalkboard" panose="03050602040202020205" pitchFamily="66" charset="77"/>
              </a:rPr>
              <a:t>Care was taken to see that the Quran was recited as closely to the way it was revealed as possible. </a:t>
            </a:r>
          </a:p>
          <a:p>
            <a:r>
              <a:rPr lang="en-AU" sz="1400" b="1" dirty="0">
                <a:solidFill>
                  <a:schemeClr val="bg2">
                    <a:lumMod val="25000"/>
                  </a:schemeClr>
                </a:solidFill>
                <a:effectLst/>
                <a:latin typeface="Chalkboard" panose="03050602040202020205" pitchFamily="66" charset="77"/>
                <a:cs typeface="Andalus" panose="02020603050405020304" pitchFamily="18" charset="-78"/>
              </a:rPr>
              <a:t>Scholars who specialized in the recitation of the Quran formulated rules of recitation based on the authentic recitations which they had learned. </a:t>
            </a:r>
            <a:r>
              <a:rPr lang="en-AU" sz="1400" b="1" dirty="0">
                <a:solidFill>
                  <a:srgbClr val="FF0000"/>
                </a:solidFill>
                <a:effectLst/>
                <a:latin typeface="Chalkboard" panose="03050602040202020205" pitchFamily="66" charset="77"/>
                <a:cs typeface="Andalus" panose="02020603050405020304" pitchFamily="18" charset="-78"/>
              </a:rPr>
              <a:t>These rules formed the basic science of Arabic phonetics (how to produce and perceive sounds), </a:t>
            </a:r>
            <a:r>
              <a:rPr lang="en-AU" sz="1400" b="1" dirty="0">
                <a:solidFill>
                  <a:schemeClr val="bg2">
                    <a:lumMod val="25000"/>
                  </a:schemeClr>
                </a:solidFill>
                <a:effectLst/>
                <a:latin typeface="Chalkboard" panose="03050602040202020205" pitchFamily="66" charset="77"/>
                <a:cs typeface="Andalus" panose="02020603050405020304" pitchFamily="18" charset="-78"/>
              </a:rPr>
              <a:t>outlining the correct method of pronunciation for the letters of the Arabic alphabet, individual words, and sentences. </a:t>
            </a:r>
          </a:p>
          <a:p>
            <a:r>
              <a:rPr lang="en-AU" sz="1400" b="1" dirty="0">
                <a:solidFill>
                  <a:schemeClr val="bg2">
                    <a:lumMod val="25000"/>
                  </a:schemeClr>
                </a:solidFill>
                <a:effectLst/>
                <a:latin typeface="Chalkboard" panose="03050602040202020205" pitchFamily="66" charset="77"/>
                <a:cs typeface="Andalus" panose="02020603050405020304" pitchFamily="18" charset="-78"/>
              </a:rPr>
              <a:t>The science which evolved out of this concern over the correct recitation of the Quran came to be known as the science of </a:t>
            </a:r>
            <a:r>
              <a:rPr lang="en-AU" sz="1400" b="1" dirty="0" err="1">
                <a:solidFill>
                  <a:schemeClr val="bg2">
                    <a:lumMod val="25000"/>
                  </a:schemeClr>
                </a:solidFill>
                <a:effectLst/>
                <a:latin typeface="Chalkboard" panose="03050602040202020205" pitchFamily="66" charset="77"/>
                <a:cs typeface="Andalus" panose="02020603050405020304" pitchFamily="18" charset="-78"/>
              </a:rPr>
              <a:t>tajweed</a:t>
            </a:r>
            <a:r>
              <a:rPr lang="en-AU" sz="1400" b="1" dirty="0">
                <a:solidFill>
                  <a:schemeClr val="bg2">
                    <a:lumMod val="25000"/>
                  </a:schemeClr>
                </a:solidFill>
                <a:effectLst/>
                <a:latin typeface="Chalkboard" panose="03050602040202020205" pitchFamily="66" charset="77"/>
                <a:cs typeface="Andalus" panose="02020603050405020304" pitchFamily="18" charset="-78"/>
              </a:rPr>
              <a:t>. </a:t>
            </a:r>
            <a:endParaRPr lang="en-AU" sz="1400" b="1" dirty="0">
              <a:solidFill>
                <a:schemeClr val="bg2">
                  <a:lumMod val="25000"/>
                </a:schemeClr>
              </a:solidFill>
              <a:latin typeface="Chalkboard" panose="03050602040202020205" pitchFamily="66" charset="77"/>
              <a:cs typeface="Andalus" panose="02020603050405020304" pitchFamily="18" charset="-78"/>
            </a:endParaRPr>
          </a:p>
          <a:p>
            <a:pPr>
              <a:buFont typeface="Wingdings" pitchFamily="2" charset="2"/>
              <a:buChar char="Ø"/>
            </a:pPr>
            <a:r>
              <a:rPr lang="en-AU" sz="1400" b="1" dirty="0" err="1">
                <a:solidFill>
                  <a:srgbClr val="FF0000"/>
                </a:solidFill>
                <a:effectLst/>
                <a:latin typeface="Chalkboard" panose="03050602040202020205" pitchFamily="66" charset="77"/>
                <a:cs typeface="Andalus" panose="02020603050405020304" pitchFamily="18" charset="-78"/>
              </a:rPr>
              <a:t>Tajweed</a:t>
            </a:r>
            <a:r>
              <a:rPr lang="en-AU" sz="1400" b="1" dirty="0">
                <a:solidFill>
                  <a:srgbClr val="FF0000"/>
                </a:solidFill>
                <a:effectLst/>
                <a:latin typeface="Chalkboard" panose="03050602040202020205" pitchFamily="66" charset="77"/>
                <a:cs typeface="Andalus" panose="02020603050405020304" pitchFamily="18" charset="-78"/>
              </a:rPr>
              <a:t> was defined as the articulation of each Arabic sound correctly and distinctly and the pronunciation of each consonant</a:t>
            </a:r>
            <a:r>
              <a:rPr lang="en-AU" sz="1400" b="1" dirty="0">
                <a:solidFill>
                  <a:srgbClr val="C00000"/>
                </a:solidFill>
                <a:effectLst/>
                <a:latin typeface="Chalkboard" panose="03050602040202020205" pitchFamily="66" charset="77"/>
                <a:cs typeface="Andalus" panose="02020603050405020304" pitchFamily="18" charset="-78"/>
              </a:rPr>
              <a:t>, </a:t>
            </a:r>
            <a:r>
              <a:rPr lang="en-AU" sz="1400" b="1" dirty="0">
                <a:solidFill>
                  <a:schemeClr val="bg2">
                    <a:lumMod val="25000"/>
                  </a:schemeClr>
                </a:solidFill>
                <a:effectLst/>
                <a:latin typeface="Chalkboard" panose="03050602040202020205" pitchFamily="66" charset="77"/>
                <a:cs typeface="Andalus" panose="02020603050405020304" pitchFamily="18" charset="-78"/>
              </a:rPr>
              <a:t>vowel, word, and sentence according to the standard of Arabic spoken by the Prophet’s </a:t>
            </a:r>
            <a:r>
              <a:rPr lang="ar" sz="1400" b="1" i="0" dirty="0">
                <a:solidFill>
                  <a:schemeClr val="accent4">
                    <a:lumMod val="50000"/>
                  </a:schemeClr>
                </a:solidFill>
                <a:effectLst/>
                <a:latin typeface="Chalkboard" panose="03050602040202020205" pitchFamily="66" charset="77"/>
              </a:rPr>
              <a:t>ﷺ </a:t>
            </a:r>
            <a:r>
              <a:rPr lang="en-AU" sz="1400" b="1" dirty="0">
                <a:solidFill>
                  <a:schemeClr val="bg2">
                    <a:lumMod val="25000"/>
                  </a:schemeClr>
                </a:solidFill>
                <a:effectLst/>
                <a:latin typeface="Chalkboard" panose="03050602040202020205" pitchFamily="66" charset="77"/>
                <a:cs typeface="Andalus" panose="02020603050405020304" pitchFamily="18" charset="-78"/>
              </a:rPr>
              <a:t>generation. The scholars also insisted that this should take place without </a:t>
            </a:r>
            <a:r>
              <a:rPr lang="en-AU" sz="1400" b="1" dirty="0">
                <a:solidFill>
                  <a:schemeClr val="bg2">
                    <a:lumMod val="25000"/>
                  </a:schemeClr>
                </a:solidFill>
                <a:effectLst/>
                <a:latin typeface="Chalkboard" panose="03050602040202020205" pitchFamily="66" charset="77"/>
                <a:ea typeface="Times New Roman" panose="02020603050405020304" pitchFamily="18" charset="0"/>
              </a:rPr>
              <a:t>excessive exaggeration and  unusual mannerisms.</a:t>
            </a:r>
            <a:endParaRPr lang="en-AU" sz="1400" b="1" dirty="0">
              <a:solidFill>
                <a:schemeClr val="bg2">
                  <a:lumMod val="25000"/>
                </a:schemeClr>
              </a:solidFill>
              <a:effectLst/>
              <a:latin typeface="Chalkboard" panose="03050602040202020205" pitchFamily="66" charset="77"/>
              <a:cs typeface="Andalus" panose="02020603050405020304" pitchFamily="18" charset="-78"/>
            </a:endParaRPr>
          </a:p>
          <a:p>
            <a:pPr>
              <a:buFont typeface="Wingdings" pitchFamily="2" charset="2"/>
              <a:buChar char="Ø"/>
            </a:pPr>
            <a:r>
              <a:rPr lang="en-AU" sz="1400" b="1" dirty="0">
                <a:solidFill>
                  <a:schemeClr val="bg2">
                    <a:lumMod val="25000"/>
                  </a:schemeClr>
                </a:solidFill>
                <a:effectLst/>
                <a:latin typeface="Chalkboard" panose="03050602040202020205" pitchFamily="66" charset="77"/>
                <a:cs typeface="Andalus" panose="02020603050405020304" pitchFamily="18" charset="-78"/>
              </a:rPr>
              <a:t> </a:t>
            </a:r>
            <a:r>
              <a:rPr lang="en-AU" sz="1400" b="1" dirty="0">
                <a:solidFill>
                  <a:schemeClr val="bg2">
                    <a:lumMod val="25000"/>
                  </a:schemeClr>
                </a:solidFill>
                <a:latin typeface="Chalkboard" panose="03050602040202020205" pitchFamily="66" charset="77"/>
                <a:cs typeface="Andalus" panose="02020603050405020304" pitchFamily="18" charset="-78"/>
              </a:rPr>
              <a:t>O</a:t>
            </a:r>
            <a:r>
              <a:rPr lang="en-AU" sz="1400" b="1" dirty="0">
                <a:solidFill>
                  <a:schemeClr val="bg2">
                    <a:lumMod val="25000"/>
                  </a:schemeClr>
                </a:solidFill>
                <a:effectLst/>
                <a:latin typeface="Chalkboard" panose="03050602040202020205" pitchFamily="66" charset="77"/>
                <a:cs typeface="Andalus" panose="02020603050405020304" pitchFamily="18" charset="-78"/>
              </a:rPr>
              <a:t>ne should recite the Quran in the best natural voice possible, based upon the Prophet’s </a:t>
            </a:r>
            <a:r>
              <a:rPr lang="ar" sz="1400" b="1" i="0" dirty="0">
                <a:solidFill>
                  <a:schemeClr val="accent4">
                    <a:lumMod val="50000"/>
                  </a:schemeClr>
                </a:solidFill>
                <a:effectLst/>
                <a:latin typeface="Chalkboard" panose="03050602040202020205" pitchFamily="66" charset="77"/>
              </a:rPr>
              <a:t>ﷺ </a:t>
            </a:r>
            <a:r>
              <a:rPr lang="en-AU" sz="1400" b="1" dirty="0">
                <a:solidFill>
                  <a:schemeClr val="bg2">
                    <a:lumMod val="25000"/>
                  </a:schemeClr>
                </a:solidFill>
                <a:effectLst/>
                <a:latin typeface="Chalkboard" panose="03050602040202020205" pitchFamily="66" charset="77"/>
                <a:cs typeface="Andalus" panose="02020603050405020304" pitchFamily="18" charset="-78"/>
              </a:rPr>
              <a:t>recommendation,</a:t>
            </a:r>
          </a:p>
          <a:p>
            <a:pPr>
              <a:buFont typeface="Wingdings" pitchFamily="2" charset="2"/>
              <a:buChar char="Ø"/>
            </a:pPr>
            <a:r>
              <a:rPr lang="en-AU" sz="1400" b="1" dirty="0">
                <a:solidFill>
                  <a:schemeClr val="bg2">
                    <a:lumMod val="25000"/>
                  </a:schemeClr>
                </a:solidFill>
                <a:effectLst/>
                <a:latin typeface="Chalkboard" panose="03050602040202020205" pitchFamily="66" charset="77"/>
                <a:cs typeface="Andalus" panose="02020603050405020304" pitchFamily="18" charset="-78"/>
              </a:rPr>
              <a:t> It should be noted, with </a:t>
            </a:r>
            <a:r>
              <a:rPr lang="en-AU" sz="1400" b="1" dirty="0">
                <a:solidFill>
                  <a:schemeClr val="bg2">
                    <a:lumMod val="25000"/>
                  </a:schemeClr>
                </a:solidFill>
                <a:latin typeface="Chalkboard" panose="03050602040202020205" pitchFamily="66" charset="77"/>
                <a:cs typeface="Andalus" panose="02020603050405020304" pitchFamily="18" charset="-78"/>
              </a:rPr>
              <a:t>the </a:t>
            </a:r>
            <a:r>
              <a:rPr lang="en-AU" sz="1400" b="1" dirty="0">
                <a:solidFill>
                  <a:schemeClr val="bg2">
                    <a:lumMod val="25000"/>
                  </a:schemeClr>
                </a:solidFill>
                <a:effectLst/>
                <a:latin typeface="Chalkboard" panose="03050602040202020205" pitchFamily="66" charset="77"/>
                <a:cs typeface="Andalus" panose="02020603050405020304" pitchFamily="18" charset="-78"/>
              </a:rPr>
              <a:t>great emphasis laid on the art of recitation</a:t>
            </a:r>
            <a:r>
              <a:rPr lang="en-AU" sz="1400" b="1" dirty="0">
                <a:solidFill>
                  <a:srgbClr val="FF0000"/>
                </a:solidFill>
                <a:effectLst/>
                <a:latin typeface="Chalkboard" panose="03050602040202020205" pitchFamily="66" charset="77"/>
                <a:cs typeface="Andalus" panose="02020603050405020304" pitchFamily="18" charset="-78"/>
              </a:rPr>
              <a:t>, it is not a goal to be sought in itself. </a:t>
            </a:r>
          </a:p>
          <a:p>
            <a:pPr>
              <a:buFont typeface="Wingdings" pitchFamily="2" charset="2"/>
              <a:buChar char="Ø"/>
            </a:pPr>
            <a:r>
              <a:rPr lang="en-AU" sz="1400" b="1" dirty="0">
                <a:solidFill>
                  <a:srgbClr val="FF0000"/>
                </a:solidFill>
                <a:effectLst/>
                <a:latin typeface="Chalkboard" panose="03050602040202020205" pitchFamily="66" charset="77"/>
                <a:cs typeface="Andalus" panose="02020603050405020304" pitchFamily="18" charset="-78"/>
              </a:rPr>
              <a:t>Recitation is only a means, a vehicle by which one may absorb the message so as to implement whatever the message entails. Recitation of the Quran should involve the organ of eye, speech and sense of hearing, heart, all of which serve to reinforce the message when recitation is done </a:t>
            </a:r>
            <a:r>
              <a:rPr lang="en-AU" sz="1400" b="1" dirty="0">
                <a:solidFill>
                  <a:srgbClr val="FF0000"/>
                </a:solidFill>
                <a:latin typeface="Chalkboard" panose="03050602040202020205" pitchFamily="66" charset="77"/>
                <a:cs typeface="Andalus" panose="02020603050405020304" pitchFamily="18" charset="-78"/>
              </a:rPr>
              <a:t>sincerely</a:t>
            </a:r>
            <a:r>
              <a:rPr lang="en-AU" sz="1400" b="1" dirty="0">
                <a:solidFill>
                  <a:srgbClr val="FF0000"/>
                </a:solidFill>
                <a:effectLst/>
                <a:latin typeface="Chalkboard" panose="03050602040202020205" pitchFamily="66" charset="77"/>
                <a:cs typeface="Andalus" panose="02020603050405020304" pitchFamily="18" charset="-78"/>
              </a:rPr>
              <a:t> and not habitually. </a:t>
            </a:r>
            <a:endParaRPr lang="en-AU" sz="1600" dirty="0"/>
          </a:p>
          <a:p>
            <a:endParaRPr lang="en-AU" sz="1600" dirty="0"/>
          </a:p>
          <a:p>
            <a:endParaRPr lang="en-AU" sz="1600" dirty="0"/>
          </a:p>
          <a:p>
            <a:endParaRPr lang="en-US" sz="1600" dirty="0"/>
          </a:p>
        </p:txBody>
      </p:sp>
      <p:sp>
        <p:nvSpPr>
          <p:cNvPr id="4" name="Slide Number Placeholder 3">
            <a:extLst>
              <a:ext uri="{FF2B5EF4-FFF2-40B4-BE49-F238E27FC236}">
                <a16:creationId xmlns:a16="http://schemas.microsoft.com/office/drawing/2014/main" xmlns="" id="{A56B5FB7-A698-9706-BE16-5D10CE1D9A07}"/>
              </a:ext>
            </a:extLst>
          </p:cNvPr>
          <p:cNvSpPr>
            <a:spLocks noGrp="1"/>
          </p:cNvSpPr>
          <p:nvPr>
            <p:ph type="sldNum" sz="quarter" idx="12"/>
          </p:nvPr>
        </p:nvSpPr>
        <p:spPr/>
        <p:txBody>
          <a:bodyPr/>
          <a:lstStyle/>
          <a:p>
            <a:fld id="{C8784B88-F3D9-6A4F-9660-1A0A1E561ED7}" type="slidenum">
              <a:rPr lang="en-US" smtClean="0"/>
              <a:t>175</a:t>
            </a:fld>
            <a:endParaRPr lang="en-US"/>
          </a:p>
        </p:txBody>
      </p:sp>
      <p:pic>
        <p:nvPicPr>
          <p:cNvPr id="5" name="Picture 4" descr="A tree on a hill&#10;&#10;Description automatically generated">
            <a:extLst>
              <a:ext uri="{FF2B5EF4-FFF2-40B4-BE49-F238E27FC236}">
                <a16:creationId xmlns:a16="http://schemas.microsoft.com/office/drawing/2014/main" xmlns="" id="{BA3EA4E1-EF45-B5BB-D349-60835A2CC4A7}"/>
              </a:ext>
            </a:extLst>
          </p:cNvPr>
          <p:cNvPicPr>
            <a:picLocks noChangeAspect="1"/>
          </p:cNvPicPr>
          <p:nvPr/>
        </p:nvPicPr>
        <p:blipFill rotWithShape="1">
          <a:blip r:embed="rId2"/>
          <a:srcRect r="16230" b="-3"/>
          <a:stretch/>
        </p:blipFill>
        <p:spPr>
          <a:xfrm>
            <a:off x="9982200" y="2010545"/>
            <a:ext cx="2377288" cy="4572000"/>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
        <p:nvSpPr>
          <p:cNvPr id="8" name="TextBox 7">
            <a:extLst>
              <a:ext uri="{FF2B5EF4-FFF2-40B4-BE49-F238E27FC236}">
                <a16:creationId xmlns:a16="http://schemas.microsoft.com/office/drawing/2014/main" xmlns="" id="{9453F6EB-A886-71A2-450A-EE12F83ECB56}"/>
              </a:ext>
            </a:extLst>
          </p:cNvPr>
          <p:cNvSpPr txBox="1"/>
          <p:nvPr/>
        </p:nvSpPr>
        <p:spPr>
          <a:xfrm>
            <a:off x="10570627" y="1812759"/>
            <a:ext cx="1566345" cy="2031325"/>
          </a:xfrm>
          <a:prstGeom prst="rect">
            <a:avLst/>
          </a:prstGeom>
          <a:noFill/>
          <a:ln>
            <a:solidFill>
              <a:srgbClr val="C00000"/>
            </a:solidFill>
          </a:ln>
        </p:spPr>
        <p:txBody>
          <a:bodyPr wrap="square" rtlCol="0">
            <a:spAutoFit/>
          </a:bodyPr>
          <a:lstStyle/>
          <a:p>
            <a:r>
              <a:rPr lang="en-AU" sz="1800" b="1" dirty="0">
                <a:solidFill>
                  <a:schemeClr val="bg1"/>
                </a:solidFill>
                <a:effectLst/>
                <a:latin typeface="Chalkboard" panose="03050602040202020205" pitchFamily="66" charset="77"/>
                <a:cs typeface="Apple Chancery" panose="03020702040506060504" pitchFamily="66" charset="-79"/>
              </a:rPr>
              <a:t> </a:t>
            </a:r>
            <a:r>
              <a:rPr lang="en-AU" sz="1800" b="1" dirty="0">
                <a:solidFill>
                  <a:srgbClr val="C00000"/>
                </a:solidFill>
                <a:effectLst/>
                <a:latin typeface="Chalkboard" panose="03050602040202020205" pitchFamily="66" charset="77"/>
                <a:cs typeface="Apple Chancery" panose="03020702040506060504" pitchFamily="66" charset="-79"/>
              </a:rPr>
              <a:t>TAJWEED</a:t>
            </a:r>
            <a:br>
              <a:rPr lang="en-AU" sz="1800" b="1" dirty="0">
                <a:solidFill>
                  <a:srgbClr val="C00000"/>
                </a:solidFill>
                <a:effectLst/>
                <a:latin typeface="Chalkboard" panose="03050602040202020205" pitchFamily="66" charset="77"/>
                <a:cs typeface="Apple Chancery" panose="03020702040506060504" pitchFamily="66" charset="-79"/>
              </a:rPr>
            </a:br>
            <a:r>
              <a:rPr lang="en-AU" sz="1800" b="1" dirty="0">
                <a:solidFill>
                  <a:srgbClr val="C00000"/>
                </a:solidFill>
                <a:effectLst/>
                <a:latin typeface="Chalkboard" panose="03050602040202020205" pitchFamily="66" charset="77"/>
                <a:cs typeface="Apple Chancery" panose="03020702040506060504" pitchFamily="66" charset="-79"/>
              </a:rPr>
              <a:t/>
            </a:r>
            <a:br>
              <a:rPr lang="en-AU" sz="1800" b="1" dirty="0">
                <a:solidFill>
                  <a:srgbClr val="C00000"/>
                </a:solidFill>
                <a:effectLst/>
                <a:latin typeface="Chalkboard" panose="03050602040202020205" pitchFamily="66" charset="77"/>
                <a:cs typeface="Apple Chancery" panose="03020702040506060504" pitchFamily="66" charset="-79"/>
              </a:rPr>
            </a:br>
            <a:r>
              <a:rPr lang="en-AU" sz="1800" b="1" dirty="0">
                <a:solidFill>
                  <a:srgbClr val="C00000"/>
                </a:solidFill>
                <a:effectLst/>
                <a:latin typeface="Chalkboard" panose="03050602040202020205" pitchFamily="66" charset="77"/>
                <a:cs typeface="Apple Chancery" panose="03020702040506060504" pitchFamily="66" charset="-79"/>
              </a:rPr>
              <a:t>PROPER</a:t>
            </a:r>
            <a:br>
              <a:rPr lang="en-AU" sz="1800" b="1" dirty="0">
                <a:solidFill>
                  <a:srgbClr val="C00000"/>
                </a:solidFill>
                <a:effectLst/>
                <a:latin typeface="Chalkboard" panose="03050602040202020205" pitchFamily="66" charset="77"/>
                <a:cs typeface="Apple Chancery" panose="03020702040506060504" pitchFamily="66" charset="-79"/>
              </a:rPr>
            </a:br>
            <a:r>
              <a:rPr lang="en-AU" sz="1800" b="1" dirty="0">
                <a:solidFill>
                  <a:srgbClr val="C00000"/>
                </a:solidFill>
                <a:effectLst/>
                <a:latin typeface="Chalkboard" panose="03050602040202020205" pitchFamily="66" charset="77"/>
                <a:cs typeface="Apple Chancery" panose="03020702040506060504" pitchFamily="66" charset="-79"/>
              </a:rPr>
              <a:t/>
            </a:r>
            <a:br>
              <a:rPr lang="en-AU" sz="1800" b="1" dirty="0">
                <a:solidFill>
                  <a:srgbClr val="C00000"/>
                </a:solidFill>
                <a:effectLst/>
                <a:latin typeface="Chalkboard" panose="03050602040202020205" pitchFamily="66" charset="77"/>
                <a:cs typeface="Apple Chancery" panose="03020702040506060504" pitchFamily="66" charset="-79"/>
              </a:rPr>
            </a:br>
            <a:r>
              <a:rPr lang="en-AU" sz="1800" b="1" dirty="0">
                <a:solidFill>
                  <a:srgbClr val="C00000"/>
                </a:solidFill>
                <a:effectLst/>
                <a:latin typeface="Chalkboard" panose="03050602040202020205" pitchFamily="66" charset="77"/>
                <a:cs typeface="Apple Chancery" panose="03020702040506060504" pitchFamily="66" charset="-79"/>
              </a:rPr>
              <a:t> QURANIC</a:t>
            </a:r>
            <a:br>
              <a:rPr lang="en-AU" sz="1800" b="1" dirty="0">
                <a:solidFill>
                  <a:srgbClr val="C00000"/>
                </a:solidFill>
                <a:effectLst/>
                <a:latin typeface="Chalkboard" panose="03050602040202020205" pitchFamily="66" charset="77"/>
                <a:cs typeface="Apple Chancery" panose="03020702040506060504" pitchFamily="66" charset="-79"/>
              </a:rPr>
            </a:br>
            <a:r>
              <a:rPr lang="en-AU" sz="1800" b="1" dirty="0">
                <a:solidFill>
                  <a:srgbClr val="C00000"/>
                </a:solidFill>
                <a:effectLst/>
                <a:latin typeface="Chalkboard" panose="03050602040202020205" pitchFamily="66" charset="77"/>
                <a:cs typeface="Apple Chancery" panose="03020702040506060504" pitchFamily="66" charset="-79"/>
              </a:rPr>
              <a:t> RECITATION</a:t>
            </a:r>
            <a:endParaRPr lang="en-US" b="1" dirty="0">
              <a:solidFill>
                <a:srgbClr val="C00000"/>
              </a:solidFill>
              <a:latin typeface="Chalkboard" panose="03050602040202020205" pitchFamily="66" charset="77"/>
            </a:endParaRPr>
          </a:p>
        </p:txBody>
      </p:sp>
    </p:spTree>
    <p:extLst>
      <p:ext uri="{BB962C8B-B14F-4D97-AF65-F5344CB8AC3E}">
        <p14:creationId xmlns:p14="http://schemas.microsoft.com/office/powerpoint/2010/main" val="3276274449"/>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D6F094-E7D5-CF0D-EB88-90C594537444}"/>
              </a:ext>
            </a:extLst>
          </p:cNvPr>
          <p:cNvSpPr>
            <a:spLocks noGrp="1"/>
          </p:cNvSpPr>
          <p:nvPr>
            <p:ph type="title"/>
          </p:nvPr>
        </p:nvSpPr>
        <p:spPr>
          <a:xfrm>
            <a:off x="481584" y="749300"/>
            <a:ext cx="9500616" cy="715422"/>
          </a:xfrm>
        </p:spPr>
        <p:txBody>
          <a:bodyPr>
            <a:normAutofit/>
          </a:bodyPr>
          <a:lstStyle/>
          <a:p>
            <a:pPr algn="l" defTabSz="914400" rtl="1" eaLnBrk="1" latinLnBrk="0" hangingPunct="1">
              <a:lnSpc>
                <a:spcPct val="90000"/>
              </a:lnSpc>
              <a:spcBef>
                <a:spcPct val="0"/>
              </a:spcBef>
              <a:buNone/>
            </a:pPr>
            <a:r>
              <a:rPr lang="en-AU" sz="3600" b="0" dirty="0">
                <a:solidFill>
                  <a:srgbClr val="FF0000"/>
                </a:solidFill>
                <a:effectLst/>
                <a:latin typeface="Algerian" pitchFamily="82" charset="77"/>
              </a:rPr>
              <a:t>virtue of Reading the quran</a:t>
            </a:r>
            <a:endParaRPr lang="en-US" sz="3600" b="0" dirty="0">
              <a:solidFill>
                <a:srgbClr val="FF0000"/>
              </a:solidFill>
              <a:latin typeface="Algerian" pitchFamily="82" charset="77"/>
            </a:endParaRPr>
          </a:p>
        </p:txBody>
      </p:sp>
      <p:sp>
        <p:nvSpPr>
          <p:cNvPr id="3" name="Content Placeholder 2">
            <a:extLst>
              <a:ext uri="{FF2B5EF4-FFF2-40B4-BE49-F238E27FC236}">
                <a16:creationId xmlns:a16="http://schemas.microsoft.com/office/drawing/2014/main" xmlns="" id="{061B5C1D-47CE-033C-DA13-B6DBF8B71480}"/>
              </a:ext>
            </a:extLst>
          </p:cNvPr>
          <p:cNvSpPr>
            <a:spLocks noGrp="1"/>
          </p:cNvSpPr>
          <p:nvPr>
            <p:ph idx="1"/>
          </p:nvPr>
        </p:nvSpPr>
        <p:spPr>
          <a:xfrm>
            <a:off x="128015" y="1690401"/>
            <a:ext cx="11922471" cy="4765427"/>
          </a:xfrm>
          <a:ln>
            <a:solidFill>
              <a:srgbClr val="FF0000"/>
            </a:solidFill>
          </a:ln>
        </p:spPr>
        <p:txBody>
          <a:bodyPr>
            <a:noAutofit/>
          </a:bodyPr>
          <a:lstStyle/>
          <a:p>
            <a:pPr>
              <a:buFont typeface="Wingdings" pitchFamily="2" charset="2"/>
              <a:buChar char="Ø"/>
            </a:pPr>
            <a:r>
              <a:rPr lang="en-AU" sz="1600" b="1" dirty="0">
                <a:solidFill>
                  <a:schemeClr val="accent4">
                    <a:lumMod val="50000"/>
                  </a:schemeClr>
                </a:solidFill>
                <a:effectLst/>
                <a:latin typeface="Chalkboard" panose="03050602040202020205" pitchFamily="66" charset="77"/>
              </a:rPr>
              <a:t>From the beginning of the final phase of prophethood, great stress was placed on the recitation of the Quran. The name “Quran” means a “reading” or “recitation,” and the first verse of the Quran to be revealed was, “Recite, In the name of your Lord Who created.   </a:t>
            </a:r>
            <a:r>
              <a:rPr lang="ar" sz="1600" b="1" dirty="0">
                <a:solidFill>
                  <a:schemeClr val="accent4">
                    <a:lumMod val="50000"/>
                  </a:schemeClr>
                </a:solidFill>
                <a:latin typeface="Chalkboard" panose="03050602040202020205" pitchFamily="66" charset="77"/>
              </a:rPr>
              <a:t>إ</a:t>
            </a:r>
            <a:r>
              <a:rPr lang="ar" sz="1600" b="1" dirty="0">
                <a:solidFill>
                  <a:srgbClr val="FF0000"/>
                </a:solidFill>
                <a:effectLst/>
                <a:latin typeface="Chalkboard" panose="03050602040202020205" pitchFamily="66" charset="77"/>
              </a:rPr>
              <a:t>قرأ  باسم ربك الذي خلق</a:t>
            </a:r>
            <a:endParaRPr lang="en-AU" sz="1600" b="1" dirty="0">
              <a:solidFill>
                <a:srgbClr val="FF0000"/>
              </a:solidFill>
              <a:effectLst/>
              <a:latin typeface="Chalkboard" panose="03050602040202020205" pitchFamily="66" charset="77"/>
            </a:endParaRPr>
          </a:p>
          <a:p>
            <a:pPr>
              <a:buFont typeface="Wingdings" pitchFamily="2" charset="2"/>
              <a:buChar char="Ø"/>
            </a:pPr>
            <a:r>
              <a:rPr lang="en-AU" sz="1600" b="1" dirty="0">
                <a:solidFill>
                  <a:schemeClr val="accent4">
                    <a:lumMod val="50000"/>
                  </a:schemeClr>
                </a:solidFill>
                <a:effectLst/>
                <a:latin typeface="Chalkboard" panose="03050602040202020205" pitchFamily="66" charset="77"/>
              </a:rPr>
              <a:t>“Whoever reads a single letter from Allah’s book will receive a blessing and each blessing is worth ten times its value”. </a:t>
            </a:r>
            <a:r>
              <a:rPr lang="ar-SA" sz="1600" b="1" dirty="0">
                <a:solidFill>
                  <a:srgbClr val="FF0000"/>
                </a:solidFill>
                <a:effectLst/>
                <a:latin typeface="Chalkboard" panose="03050602040202020205" pitchFamily="66" charset="77"/>
              </a:rPr>
              <a:t>من قرأ حرفاً من كتاب الله فله به حسنة والحسنة بعشر أمثالها </a:t>
            </a:r>
            <a:r>
              <a:rPr lang="en-AU" sz="1600" b="1" dirty="0">
                <a:solidFill>
                  <a:srgbClr val="FF0000"/>
                </a:solidFill>
                <a:effectLst/>
                <a:latin typeface="Chalkboard" panose="03050602040202020205" pitchFamily="66" charset="77"/>
              </a:rPr>
              <a:t>  </a:t>
            </a:r>
            <a:r>
              <a:rPr lang="en-AU" sz="1600" b="1" dirty="0">
                <a:solidFill>
                  <a:schemeClr val="accent4">
                    <a:lumMod val="50000"/>
                  </a:schemeClr>
                </a:solidFill>
                <a:effectLst/>
                <a:latin typeface="Chalkboard" panose="03050602040202020205" pitchFamily="66" charset="77"/>
              </a:rPr>
              <a:t/>
            </a:r>
            <a:br>
              <a:rPr lang="en-AU" sz="1600" b="1" dirty="0">
                <a:solidFill>
                  <a:schemeClr val="accent4">
                    <a:lumMod val="50000"/>
                  </a:schemeClr>
                </a:solidFill>
                <a:effectLst/>
                <a:latin typeface="Chalkboard" panose="03050602040202020205" pitchFamily="66" charset="77"/>
              </a:rPr>
            </a:br>
            <a:r>
              <a:rPr lang="en-AU" sz="1600" b="1" dirty="0">
                <a:solidFill>
                  <a:schemeClr val="accent4">
                    <a:lumMod val="50000"/>
                  </a:schemeClr>
                </a:solidFill>
                <a:effectLst/>
                <a:latin typeface="Chalkboard" panose="03050602040202020205" pitchFamily="66" charset="77"/>
              </a:rPr>
              <a:t>Abu </a:t>
            </a:r>
            <a:r>
              <a:rPr lang="en-AU" sz="1600" b="1" dirty="0" err="1">
                <a:solidFill>
                  <a:schemeClr val="accent4">
                    <a:lumMod val="50000"/>
                  </a:schemeClr>
                </a:solidFill>
                <a:effectLst/>
                <a:latin typeface="Chalkboard" panose="03050602040202020205" pitchFamily="66" charset="77"/>
              </a:rPr>
              <a:t>Umamah</a:t>
            </a:r>
            <a:r>
              <a:rPr lang="en-AU" sz="1600" b="1" dirty="0">
                <a:solidFill>
                  <a:schemeClr val="accent4">
                    <a:lumMod val="50000"/>
                  </a:schemeClr>
                </a:solidFill>
                <a:effectLst/>
                <a:latin typeface="Chalkboard" panose="03050602040202020205" pitchFamily="66" charset="77"/>
              </a:rPr>
              <a:t> reported that the prophet </a:t>
            </a:r>
            <a:r>
              <a:rPr lang="ar" sz="1600" b="1" i="0" dirty="0">
                <a:solidFill>
                  <a:schemeClr val="accent4">
                    <a:lumMod val="50000"/>
                  </a:schemeClr>
                </a:solidFill>
                <a:effectLst/>
                <a:latin typeface="Chalkboard" panose="03050602040202020205" pitchFamily="66" charset="77"/>
              </a:rPr>
              <a:t>ﷺ</a:t>
            </a:r>
            <a:r>
              <a:rPr lang="en-AU" sz="1600" b="1" dirty="0">
                <a:solidFill>
                  <a:schemeClr val="accent4">
                    <a:lumMod val="50000"/>
                  </a:schemeClr>
                </a:solidFill>
                <a:effectLst/>
                <a:latin typeface="Chalkboard" panose="03050602040202020205" pitchFamily="66" charset="77"/>
              </a:rPr>
              <a:t> said, </a:t>
            </a:r>
            <a:endParaRPr lang="en-AU" sz="1600" b="1" dirty="0">
              <a:solidFill>
                <a:srgbClr val="FF0000"/>
              </a:solidFill>
              <a:latin typeface="Chalkboard" panose="03050602040202020205" pitchFamily="66" charset="77"/>
            </a:endParaRPr>
          </a:p>
          <a:p>
            <a:pPr>
              <a:buFont typeface="Wingdings" pitchFamily="2" charset="2"/>
              <a:buChar char="Ø"/>
            </a:pPr>
            <a:r>
              <a:rPr lang="en-AU" sz="1600" b="1" dirty="0">
                <a:solidFill>
                  <a:schemeClr val="accent4">
                    <a:lumMod val="50000"/>
                  </a:schemeClr>
                </a:solidFill>
                <a:effectLst/>
                <a:latin typeface="Chalkboard" panose="03050602040202020205" pitchFamily="66" charset="77"/>
              </a:rPr>
              <a:t>“Recite the Quran, for verily on the Day of Resurrection it will act as an intercessor for its companions (those who read it often).” </a:t>
            </a:r>
            <a:r>
              <a:rPr lang="ar-SA" sz="1600" b="1" dirty="0">
                <a:solidFill>
                  <a:srgbClr val="FF0000"/>
                </a:solidFill>
                <a:effectLst/>
                <a:latin typeface="Chalkboard" panose="03050602040202020205" pitchFamily="66" charset="77"/>
              </a:rPr>
              <a:t>قرءوا القرآن فإنه يأتي يوم القيامة شفيعاً لأصحابه</a:t>
            </a:r>
            <a:endParaRPr lang="en-AU" sz="1600" b="1" dirty="0">
              <a:solidFill>
                <a:srgbClr val="FF0000"/>
              </a:solidFill>
              <a:latin typeface="Chalkboard" panose="03050602040202020205" pitchFamily="66" charset="77"/>
            </a:endParaRPr>
          </a:p>
          <a:p>
            <a:pPr>
              <a:buFont typeface="Wingdings" pitchFamily="2" charset="2"/>
              <a:buChar char="Ø"/>
            </a:pPr>
            <a:r>
              <a:rPr lang="en-AU" sz="1600" b="1" dirty="0">
                <a:solidFill>
                  <a:schemeClr val="accent4">
                    <a:lumMod val="50000"/>
                  </a:schemeClr>
                </a:solidFill>
                <a:effectLst/>
                <a:latin typeface="Chalkboard" panose="03050602040202020205" pitchFamily="66" charset="77"/>
              </a:rPr>
              <a:t>“Be regular in your reading of the Quran. For by the One in whose hand lies the soul of Muhammad, it will run away more quickly than a camel from its restraining cord”. </a:t>
            </a:r>
            <a:r>
              <a:rPr lang="ar-SA" sz="1600" b="1" dirty="0">
                <a:solidFill>
                  <a:srgbClr val="FF0000"/>
                </a:solidFill>
                <a:latin typeface="Chalkboard" panose="03050602040202020205" pitchFamily="66" charset="77"/>
              </a:rPr>
              <a:t>تعاهدوا هذا القرآن فوالذي نفس محمد بيده لهو أشد تفلتاً من الإبل</a:t>
            </a:r>
            <a:endParaRPr lang="en-AU" sz="1600" b="1" dirty="0">
              <a:solidFill>
                <a:srgbClr val="FF0000"/>
              </a:solidFill>
              <a:latin typeface="Chalkboard" panose="03050602040202020205" pitchFamily="66" charset="77"/>
            </a:endParaRPr>
          </a:p>
          <a:p>
            <a:pPr>
              <a:buFont typeface="Wingdings" pitchFamily="2" charset="2"/>
              <a:buChar char="Ø"/>
            </a:pPr>
            <a:r>
              <a:rPr lang="en-AU" sz="1600" b="1" dirty="0">
                <a:solidFill>
                  <a:schemeClr val="accent4">
                    <a:lumMod val="50000"/>
                  </a:schemeClr>
                </a:solidFill>
                <a:effectLst/>
                <a:latin typeface="Chalkboard" panose="03050602040202020205" pitchFamily="66" charset="77"/>
              </a:rPr>
              <a:t>“Beautify the Quran with your voices”</a:t>
            </a:r>
            <a:r>
              <a:rPr lang="ar-SA" sz="1600" b="1" dirty="0">
                <a:solidFill>
                  <a:schemeClr val="accent4">
                    <a:lumMod val="50000"/>
                  </a:schemeClr>
                </a:solidFill>
                <a:effectLst/>
                <a:latin typeface="Chalkboard" panose="03050602040202020205" pitchFamily="66" charset="77"/>
              </a:rPr>
              <a:t>. </a:t>
            </a:r>
            <a:r>
              <a:rPr lang="ar-SA" sz="1600" b="1" dirty="0">
                <a:solidFill>
                  <a:srgbClr val="FF0000"/>
                </a:solidFill>
                <a:effectLst/>
                <a:latin typeface="Chalkboard" panose="03050602040202020205" pitchFamily="66" charset="77"/>
              </a:rPr>
              <a:t>زينوا القرآن بأصواتكم. </a:t>
            </a:r>
            <a:r>
              <a:rPr lang="en-AU" sz="1800" b="1" dirty="0">
                <a:effectLst/>
                <a:latin typeface="Chalkboard" panose="03050602040202020205" pitchFamily="66" charset="77"/>
                <a:cs typeface="+mn-cs"/>
              </a:rPr>
              <a:t>He</a:t>
            </a:r>
            <a:r>
              <a:rPr lang="ar" sz="1800" b="1" i="0" dirty="0">
                <a:solidFill>
                  <a:schemeClr val="accent4">
                    <a:lumMod val="50000"/>
                  </a:schemeClr>
                </a:solidFill>
                <a:effectLst/>
                <a:latin typeface="Chalkboard" panose="03050602040202020205" pitchFamily="66" charset="77"/>
                <a:cs typeface="+mn-cs"/>
              </a:rPr>
              <a:t> ﷺ</a:t>
            </a:r>
            <a:r>
              <a:rPr lang="en-AU" sz="1800" b="1" dirty="0">
                <a:effectLst/>
                <a:latin typeface="Chalkboard" panose="03050602040202020205" pitchFamily="66" charset="77"/>
                <a:cs typeface="+mn-cs"/>
              </a:rPr>
              <a:t> encouraged us to read all of it once per month.</a:t>
            </a:r>
            <a:r>
              <a:rPr lang="en-AU" sz="1600" b="1" dirty="0">
                <a:solidFill>
                  <a:srgbClr val="FF0000"/>
                </a:solidFill>
                <a:effectLst/>
                <a:latin typeface="Chalkboard" panose="03050602040202020205" pitchFamily="66" charset="77"/>
              </a:rPr>
              <a:t/>
            </a:r>
            <a:br>
              <a:rPr lang="en-AU" sz="1600" b="1" dirty="0">
                <a:solidFill>
                  <a:srgbClr val="FF0000"/>
                </a:solidFill>
                <a:effectLst/>
                <a:latin typeface="Chalkboard" panose="03050602040202020205" pitchFamily="66" charset="77"/>
              </a:rPr>
            </a:br>
            <a:endParaRPr lang="en-AU" sz="1600" b="1" dirty="0">
              <a:solidFill>
                <a:srgbClr val="FF0000"/>
              </a:solidFill>
              <a:latin typeface="Chalkboard" panose="03050602040202020205" pitchFamily="66" charset="77"/>
            </a:endParaRPr>
          </a:p>
          <a:p>
            <a:pPr marL="0" indent="0">
              <a:buNone/>
            </a:pPr>
            <a:r>
              <a:rPr lang="en-AU" sz="1600" b="1" dirty="0">
                <a:solidFill>
                  <a:srgbClr val="FF0000"/>
                </a:solidFill>
                <a:effectLst/>
                <a:latin typeface="Chalkboard" panose="03050602040202020205" pitchFamily="66" charset="77"/>
              </a:rPr>
              <a:t/>
            </a:r>
            <a:br>
              <a:rPr lang="en-AU" sz="1600" b="1" dirty="0">
                <a:solidFill>
                  <a:srgbClr val="FF0000"/>
                </a:solidFill>
                <a:effectLst/>
                <a:latin typeface="Chalkboard" panose="03050602040202020205" pitchFamily="66" charset="77"/>
              </a:rPr>
            </a:br>
            <a:endParaRPr lang="en-AU" sz="1600" b="1" dirty="0">
              <a:solidFill>
                <a:srgbClr val="FF0000"/>
              </a:solidFill>
              <a:latin typeface="Chalkboard" panose="03050602040202020205" pitchFamily="66" charset="77"/>
            </a:endParaRPr>
          </a:p>
          <a:p>
            <a:pPr marL="0" indent="0">
              <a:buNone/>
            </a:pPr>
            <a:endParaRPr lang="ar" sz="1600" b="1" dirty="0">
              <a:solidFill>
                <a:srgbClr val="FF0000"/>
              </a:solidFill>
              <a:latin typeface="Chalkboard" panose="03050602040202020205" pitchFamily="66" charset="77"/>
            </a:endParaRPr>
          </a:p>
          <a:p>
            <a:endParaRPr lang="en-AU" sz="1600" b="1" dirty="0">
              <a:solidFill>
                <a:srgbClr val="FF0000"/>
              </a:solidFill>
              <a:latin typeface="Chalkboard" panose="03050602040202020205" pitchFamily="66" charset="77"/>
            </a:endParaRPr>
          </a:p>
          <a:p>
            <a:endParaRPr lang="en-AU" sz="1600" b="1" dirty="0">
              <a:solidFill>
                <a:srgbClr val="FF0000"/>
              </a:solidFill>
              <a:latin typeface="Chalkboard" panose="03050602040202020205" pitchFamily="66" charset="77"/>
            </a:endParaRPr>
          </a:p>
          <a:p>
            <a:endParaRPr lang="en-AU" sz="1600" b="1" dirty="0">
              <a:solidFill>
                <a:srgbClr val="FF0000"/>
              </a:solidFill>
              <a:latin typeface="Chalkboard" panose="03050602040202020205" pitchFamily="66" charset="77"/>
            </a:endParaRPr>
          </a:p>
          <a:p>
            <a:pPr marL="228600" indent="-228600" algn="r" defTabSz="914400" rtl="1" eaLnBrk="1" latinLnBrk="0" hangingPunct="1">
              <a:lnSpc>
                <a:spcPct val="150000"/>
              </a:lnSpc>
              <a:spcBef>
                <a:spcPts val="1000"/>
              </a:spcBef>
              <a:buFont typeface="Arial" panose="020B0604020202020204" pitchFamily="34" charset="0"/>
              <a:buChar char="•"/>
            </a:pPr>
            <a:endParaRPr lang="en-US" sz="1600" b="1" dirty="0">
              <a:solidFill>
                <a:srgbClr val="FF000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DA98DEE8-7F5E-103F-C41B-F01946173B45}"/>
              </a:ext>
            </a:extLst>
          </p:cNvPr>
          <p:cNvSpPr>
            <a:spLocks noGrp="1"/>
          </p:cNvSpPr>
          <p:nvPr>
            <p:ph type="sldNum" sz="quarter" idx="12"/>
          </p:nvPr>
        </p:nvSpPr>
        <p:spPr/>
        <p:txBody>
          <a:bodyPr/>
          <a:lstStyle/>
          <a:p>
            <a:fld id="{C8784B88-F3D9-6A4F-9660-1A0A1E561ED7}" type="slidenum">
              <a:rPr lang="en-US" smtClean="0"/>
              <a:t>176</a:t>
            </a:fld>
            <a:endParaRPr lang="en-US"/>
          </a:p>
        </p:txBody>
      </p:sp>
    </p:spTree>
    <p:extLst>
      <p:ext uri="{BB962C8B-B14F-4D97-AF65-F5344CB8AC3E}">
        <p14:creationId xmlns:p14="http://schemas.microsoft.com/office/powerpoint/2010/main" val="2398618892"/>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9264AB-ABA4-85BA-7CD7-2A1839B815A5}"/>
              </a:ext>
            </a:extLst>
          </p:cNvPr>
          <p:cNvSpPr>
            <a:spLocks noGrp="1"/>
          </p:cNvSpPr>
          <p:nvPr>
            <p:ph type="title"/>
          </p:nvPr>
        </p:nvSpPr>
        <p:spPr>
          <a:xfrm>
            <a:off x="673100" y="297653"/>
            <a:ext cx="7188200" cy="715963"/>
          </a:xfrm>
          <a:ln>
            <a:solidFill>
              <a:srgbClr val="FF0000"/>
            </a:solidFill>
          </a:ln>
        </p:spPr>
        <p:txBody>
          <a:bodyPr>
            <a:normAutofit/>
          </a:bodyPr>
          <a:lstStyle/>
          <a:p>
            <a:r>
              <a:rPr lang="en-AU" sz="2800" dirty="0">
                <a:solidFill>
                  <a:schemeClr val="accent1"/>
                </a:solidFill>
                <a:latin typeface="Apple Chancery" panose="03020702040506060504" pitchFamily="66" charset="-79"/>
                <a:ea typeface="Times New Roman" panose="02020603050405020304" pitchFamily="18" charset="0"/>
                <a:cs typeface="Apple Chancery" panose="03020702040506060504" pitchFamily="66" charset="-79"/>
              </a:rPr>
              <a:t>E</a:t>
            </a:r>
            <a:r>
              <a:rPr lang="en-AU" sz="2800" dirty="0">
                <a:solidFill>
                  <a:schemeClr val="accent1"/>
                </a:solidFill>
                <a:effectLst/>
                <a:latin typeface="Apple Chancery" panose="03020702040506060504" pitchFamily="66" charset="-79"/>
                <a:ea typeface="Times New Roman" panose="02020603050405020304" pitchFamily="18" charset="0"/>
                <a:cs typeface="Apple Chancery" panose="03020702040506060504" pitchFamily="66" charset="-79"/>
              </a:rPr>
              <a:t>tiquettes of Reading the Sacred Book of Allah</a:t>
            </a:r>
            <a:endParaRPr lang="en-US" sz="2800" dirty="0">
              <a:solidFill>
                <a:schemeClr val="accent1"/>
              </a:solidFill>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D18FB57D-D691-FC9B-E0E7-62758B1EF263}"/>
              </a:ext>
            </a:extLst>
          </p:cNvPr>
          <p:cNvSpPr>
            <a:spLocks noGrp="1"/>
          </p:cNvSpPr>
          <p:nvPr>
            <p:ph idx="1"/>
          </p:nvPr>
        </p:nvSpPr>
        <p:spPr>
          <a:xfrm>
            <a:off x="0" y="984252"/>
            <a:ext cx="12103100" cy="5391148"/>
          </a:xfrm>
          <a:ln>
            <a:solidFill>
              <a:srgbClr val="FF0000"/>
            </a:solidFill>
          </a:ln>
        </p:spPr>
        <p:txBody>
          <a:bodyPr>
            <a:noAutofit/>
          </a:bodyPr>
          <a:lstStyle/>
          <a:p>
            <a:pPr marL="514350" indent="-285750">
              <a:lnSpc>
                <a:spcPct val="120000"/>
              </a:lnSpc>
              <a:spcBef>
                <a:spcPts val="0"/>
              </a:spcBef>
              <a:buFont typeface="Wingdings" pitchFamily="2" charset="2"/>
              <a:buChar char="q"/>
            </a:pPr>
            <a:endParaRPr lang="en-AU" sz="1600" b="1" dirty="0">
              <a:solidFill>
                <a:srgbClr val="FF0000"/>
              </a:solidFill>
              <a:latin typeface="Chalkboard" panose="03050602040202020205" pitchFamily="66" charset="77"/>
              <a:ea typeface="Times New Roman" panose="02020603050405020304" pitchFamily="18" charset="0"/>
              <a:cs typeface="Calibri Light" panose="020F0302020204030204" pitchFamily="34" charset="0"/>
            </a:endParaRP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Being in State Of purity (cleanliness and wudu),</a:t>
            </a:r>
          </a:p>
          <a:p>
            <a:pPr indent="0">
              <a:lnSpc>
                <a:spcPct val="120000"/>
              </a:lnSpc>
              <a:spcBef>
                <a:spcPts val="0"/>
              </a:spcBef>
              <a:buNone/>
            </a:pPr>
            <a:r>
              <a:rPr lang="en-AU" sz="1600" b="1" dirty="0">
                <a:effectLst/>
                <a:latin typeface="Chalkboard" panose="03050602040202020205" pitchFamily="66" charset="77"/>
                <a:ea typeface="Batang" panose="02030600000101010101" pitchFamily="18" charset="-127"/>
                <a:cs typeface="Andalus" panose="02020603050405020304" pitchFamily="18" charset="-78"/>
              </a:rPr>
              <a:t> “</a:t>
            </a:r>
            <a:r>
              <a:rPr lang="en-AU" sz="1600" dirty="0">
                <a:effectLst/>
                <a:latin typeface="Chalkboard" panose="03050602040202020205" pitchFamily="66" charset="77"/>
                <a:ea typeface="Batang" panose="02030600000101010101" pitchFamily="18" charset="-127"/>
                <a:cs typeface="Andalus" panose="02020603050405020304" pitchFamily="18" charset="-78"/>
              </a:rPr>
              <a:t>Indeed, it is a noble Qur’an. In a Register well-protected; None touch it except the purified. [</a:t>
            </a:r>
            <a:r>
              <a:rPr lang="en-AU" sz="1100" dirty="0">
                <a:effectLst/>
                <a:latin typeface="Chalkboard" panose="03050602040202020205" pitchFamily="66" charset="77"/>
                <a:ea typeface="Batang" panose="02030600000101010101" pitchFamily="18" charset="-127"/>
                <a:cs typeface="Andalus" panose="02020603050405020304" pitchFamily="18" charset="-78"/>
              </a:rPr>
              <a:t>Quran, 56: 77-79]</a:t>
            </a: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Sitting in a respectable place and respectful Manner with covering the </a:t>
            </a:r>
            <a:r>
              <a:rPr lang="en-AU" sz="1600" b="1" dirty="0" err="1">
                <a:solidFill>
                  <a:srgbClr val="FF0000"/>
                </a:solidFill>
                <a:effectLst/>
                <a:latin typeface="Chalkboard" panose="03050602040202020205" pitchFamily="66" charset="77"/>
                <a:ea typeface="Batang" panose="02030600000101010101" pitchFamily="18" charset="-127"/>
                <a:cs typeface="Andalus" panose="02020603050405020304" pitchFamily="18" charset="-78"/>
              </a:rPr>
              <a:t>awra</a:t>
            </a:r>
            <a:r>
              <a:rPr lang="en-AU" sz="1600" b="1" dirty="0">
                <a:effectLst/>
                <a:latin typeface="Chalkboard" panose="03050602040202020205" pitchFamily="66" charset="77"/>
                <a:ea typeface="Batang" panose="02030600000101010101" pitchFamily="18" charset="-127"/>
                <a:cs typeface="Andalus" panose="02020603050405020304" pitchFamily="18" charset="-78"/>
              </a:rPr>
              <a:t>,,</a:t>
            </a:r>
            <a:r>
              <a:rPr lang="en-AU" sz="1600" dirty="0">
                <a:effectLst/>
                <a:latin typeface="Chalkboard" panose="03050602040202020205" pitchFamily="66" charset="77"/>
                <a:ea typeface="Batang" panose="02030600000101010101" pitchFamily="18" charset="-127"/>
                <a:cs typeface="Andalus" panose="02020603050405020304" pitchFamily="18" charset="-78"/>
              </a:rPr>
              <a:t> for one must pay due reverence to it by sitting in a decent and upright place. </a:t>
            </a: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Avoid putting it on the floor</a:t>
            </a:r>
            <a:r>
              <a:rPr lang="en-AU" sz="1600"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 </a:t>
            </a:r>
            <a:r>
              <a:rPr lang="en-AU" sz="1600" dirty="0">
                <a:effectLst/>
                <a:latin typeface="Chalkboard" panose="03050602040202020205" pitchFamily="66" charset="77"/>
                <a:ea typeface="Batang" panose="02030600000101010101" pitchFamily="18" charset="-127"/>
                <a:cs typeface="Andalus" panose="02020603050405020304" pitchFamily="18" charset="-78"/>
              </a:rPr>
              <a:t>as its extremely high status, better </a:t>
            </a:r>
            <a:r>
              <a:rPr lang="en-AU" sz="1600" dirty="0">
                <a:latin typeface="Chalkboard" panose="03050602040202020205" pitchFamily="66" charset="77"/>
                <a:ea typeface="Batang" panose="02030600000101010101" pitchFamily="18" charset="-127"/>
                <a:cs typeface="Andalus" panose="02020603050405020304" pitchFamily="18" charset="-78"/>
              </a:rPr>
              <a:t>p</a:t>
            </a:r>
            <a:r>
              <a:rPr lang="en-AU" sz="1600" dirty="0">
                <a:effectLst/>
                <a:latin typeface="Chalkboard" panose="03050602040202020205" pitchFamily="66" charset="77"/>
                <a:ea typeface="Batang" panose="02030600000101010101" pitchFamily="18" charset="-127"/>
                <a:cs typeface="Andalus" panose="02020603050405020304" pitchFamily="18" charset="-78"/>
              </a:rPr>
              <a:t>lace it on a pillow when sitting on the ground.</a:t>
            </a: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Hold The Sacred Book in Right Hand </a:t>
            </a:r>
            <a:r>
              <a:rPr lang="en-AU" sz="1600" i="1" dirty="0">
                <a:solidFill>
                  <a:srgbClr val="555555"/>
                </a:solidFill>
                <a:effectLst/>
                <a:latin typeface="Chalkboard" panose="03050602040202020205" pitchFamily="66" charset="77"/>
                <a:ea typeface="Batang" panose="02030600000101010101" pitchFamily="18" charset="-127"/>
                <a:cs typeface="Andalus" panose="02020603050405020304" pitchFamily="18" charset="-78"/>
              </a:rPr>
              <a:t>“</a:t>
            </a:r>
            <a:r>
              <a:rPr lang="en-AU" sz="1600" i="1" dirty="0">
                <a:effectLst/>
                <a:latin typeface="Chalkboard" panose="03050602040202020205" pitchFamily="66" charset="77"/>
                <a:ea typeface="Batang" panose="02030600000101010101" pitchFamily="18" charset="-127"/>
                <a:cs typeface="Andalus" panose="02020603050405020304" pitchFamily="18" charset="-78"/>
              </a:rPr>
              <a:t>The Prophet  used his right hand in applying perfume, in eating, and used his left hand in the toilet or when removing any harm.” (Abu Dawood).</a:t>
            </a:r>
            <a:endParaRPr lang="en-AU" sz="1600" dirty="0">
              <a:effectLst/>
              <a:latin typeface="Chalkboard" panose="03050602040202020205" pitchFamily="66" charset="77"/>
              <a:ea typeface="Batang" panose="02030600000101010101" pitchFamily="18" charset="-127"/>
              <a:cs typeface="Andalus" panose="02020603050405020304" pitchFamily="18" charset="-78"/>
            </a:endParaRP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Read “</a:t>
            </a:r>
            <a:r>
              <a:rPr lang="en-AU" sz="1600" b="1" dirty="0" err="1">
                <a:solidFill>
                  <a:srgbClr val="FF0000"/>
                </a:solidFill>
                <a:effectLst/>
                <a:latin typeface="Chalkboard" panose="03050602040202020205" pitchFamily="66" charset="77"/>
                <a:ea typeface="Batang" panose="02030600000101010101" pitchFamily="18" charset="-127"/>
                <a:cs typeface="Andalus" panose="02020603050405020304" pitchFamily="18" charset="-78"/>
              </a:rPr>
              <a:t>Tauz</a:t>
            </a: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 And “</a:t>
            </a:r>
            <a:r>
              <a:rPr lang="en-AU" sz="1600" b="1" dirty="0" err="1">
                <a:solidFill>
                  <a:srgbClr val="FF0000"/>
                </a:solidFill>
                <a:effectLst/>
                <a:latin typeface="Chalkboard" panose="03050602040202020205" pitchFamily="66" charset="77"/>
                <a:ea typeface="Batang" panose="02030600000101010101" pitchFamily="18" charset="-127"/>
                <a:cs typeface="Andalus" panose="02020603050405020304" pitchFamily="18" charset="-78"/>
              </a:rPr>
              <a:t>basmala</a:t>
            </a: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 Before Starting Recitation</a:t>
            </a:r>
            <a:r>
              <a:rPr lang="en-AU" sz="1600"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 </a:t>
            </a:r>
            <a:r>
              <a:rPr lang="en-AU" sz="1600" dirty="0">
                <a:effectLst/>
                <a:latin typeface="Chalkboard" panose="03050602040202020205" pitchFamily="66" charset="77"/>
                <a:ea typeface="Batang" panose="02030600000101010101" pitchFamily="18" charset="-127"/>
                <a:cs typeface="Andalus" panose="02020603050405020304" pitchFamily="18" charset="-78"/>
              </a:rPr>
              <a:t>since, reciting the Holy Quran requires great attention and concentration level; therefore, every Muslim is advised to seek refuge with Allah from </a:t>
            </a:r>
            <a:r>
              <a:rPr lang="en-AU" sz="1600" dirty="0" err="1">
                <a:effectLst/>
                <a:latin typeface="Chalkboard" panose="03050602040202020205" pitchFamily="66" charset="77"/>
                <a:ea typeface="Batang" panose="02030600000101010101" pitchFamily="18" charset="-127"/>
                <a:cs typeface="Andalus" panose="02020603050405020304" pitchFamily="18" charset="-78"/>
              </a:rPr>
              <a:t>shaytan</a:t>
            </a:r>
            <a:r>
              <a:rPr lang="en-AU" sz="1600" dirty="0">
                <a:effectLst/>
                <a:latin typeface="Chalkboard" panose="03050602040202020205" pitchFamily="66" charset="77"/>
                <a:ea typeface="Batang" panose="02030600000101010101" pitchFamily="18" charset="-127"/>
                <a:cs typeface="Andalus" panose="02020603050405020304" pitchFamily="18" charset="-78"/>
              </a:rPr>
              <a:t>.</a:t>
            </a: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Accomplishment of “</a:t>
            </a:r>
            <a:r>
              <a:rPr lang="en-AU" sz="1600" b="1" dirty="0" err="1">
                <a:solidFill>
                  <a:srgbClr val="FF0000"/>
                </a:solidFill>
                <a:effectLst/>
                <a:latin typeface="Chalkboard" panose="03050602040202020205" pitchFamily="66" charset="77"/>
                <a:ea typeface="Batang" panose="02030600000101010101" pitchFamily="18" charset="-127"/>
                <a:cs typeface="Andalus" panose="02020603050405020304" pitchFamily="18" charset="-78"/>
              </a:rPr>
              <a:t>Tajweed</a:t>
            </a: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 Rules  </a:t>
            </a:r>
            <a:r>
              <a:rPr lang="en-AU" sz="1600" i="1" dirty="0">
                <a:solidFill>
                  <a:srgbClr val="555555"/>
                </a:solidFill>
                <a:effectLst/>
                <a:latin typeface="Chalkboard" panose="03050602040202020205" pitchFamily="66" charset="77"/>
                <a:ea typeface="Batang" panose="02030600000101010101" pitchFamily="18" charset="-127"/>
                <a:cs typeface="Andalus" panose="02020603050405020304" pitchFamily="18" charset="-78"/>
              </a:rPr>
              <a:t>“</a:t>
            </a:r>
            <a:r>
              <a:rPr lang="en-AU" sz="1600" i="1" dirty="0">
                <a:effectLst/>
                <a:latin typeface="Chalkboard" panose="03050602040202020205" pitchFamily="66" charset="77"/>
                <a:ea typeface="Batang" panose="02030600000101010101" pitchFamily="18" charset="-127"/>
                <a:cs typeface="Andalus" panose="02020603050405020304" pitchFamily="18" charset="-78"/>
              </a:rPr>
              <a:t>He is not one of us who does not make his voice beautiful with the Quran.”</a:t>
            </a:r>
            <a:r>
              <a:rPr lang="en-AU" sz="1600" b="1" dirty="0">
                <a:effectLst/>
                <a:latin typeface="Chalkboard" panose="03050602040202020205" pitchFamily="66" charset="77"/>
                <a:ea typeface="Batang" panose="02030600000101010101" pitchFamily="18" charset="-127"/>
                <a:cs typeface="Andalus" panose="02020603050405020304" pitchFamily="18" charset="-78"/>
              </a:rPr>
              <a:t> </a:t>
            </a:r>
            <a:r>
              <a:rPr lang="en-AU" sz="1600" i="1" dirty="0">
                <a:effectLst/>
                <a:latin typeface="Chalkboard" panose="03050602040202020205" pitchFamily="66" charset="77"/>
                <a:ea typeface="Batang" panose="02030600000101010101" pitchFamily="18" charset="-127"/>
                <a:cs typeface="Andalus" panose="02020603050405020304" pitchFamily="18" charset="-78"/>
              </a:rPr>
              <a:t>(Bukhari and Muslim), “Beautify the Quran by your voices.” (Ahmad</a:t>
            </a:r>
            <a:r>
              <a:rPr lang="en-AU" sz="1600" i="1" dirty="0">
                <a:latin typeface="Chalkboard" panose="03050602040202020205" pitchFamily="66" charset="77"/>
                <a:ea typeface="Batang" panose="02030600000101010101" pitchFamily="18" charset="-127"/>
                <a:cs typeface="Andalus" panose="02020603050405020304" pitchFamily="18" charset="-78"/>
              </a:rPr>
              <a:t>).</a:t>
            </a: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Recite with A Slow pace</a:t>
            </a:r>
            <a:r>
              <a:rPr lang="en-AU" sz="1600"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 </a:t>
            </a:r>
            <a:r>
              <a:rPr lang="en-AU" sz="1600" dirty="0">
                <a:effectLst/>
                <a:latin typeface="Chalkboard" panose="03050602040202020205" pitchFamily="66" charset="77"/>
                <a:ea typeface="Batang" panose="02030600000101010101" pitchFamily="18" charset="-127"/>
                <a:cs typeface="Andalus" panose="02020603050405020304" pitchFamily="18" charset="-78"/>
              </a:rPr>
              <a:t>to better understand and absorb the true gist of its verses.</a:t>
            </a: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Fulfil All Rights of Quran</a:t>
            </a:r>
            <a:r>
              <a:rPr lang="en-AU" sz="1600" dirty="0">
                <a:effectLst/>
                <a:latin typeface="Chalkboard" panose="03050602040202020205" pitchFamily="66" charset="77"/>
                <a:ea typeface="Batang" panose="02030600000101010101" pitchFamily="18" charset="-127"/>
                <a:cs typeface="Andalus" panose="02020603050405020304" pitchFamily="18" charset="-78"/>
              </a:rPr>
              <a:t>, i.e. sajdah prostration, stop and pause sign,..</a:t>
            </a:r>
            <a:endParaRPr lang="en-AU" sz="1600" dirty="0">
              <a:latin typeface="Chalkboard" panose="03050602040202020205" pitchFamily="66" charset="77"/>
              <a:ea typeface="Batang" panose="02030600000101010101" pitchFamily="18" charset="-127"/>
              <a:cs typeface="Andalus" panose="02020603050405020304" pitchFamily="18" charset="-78"/>
            </a:endParaRP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Avoid Talking , drinking, eating While Reciting This Sacred Book.</a:t>
            </a:r>
            <a:endParaRPr lang="en-AU" sz="1600" dirty="0">
              <a:solidFill>
                <a:srgbClr val="FF0000"/>
              </a:solidFill>
              <a:latin typeface="Chalkboard" panose="03050602040202020205" pitchFamily="66" charset="77"/>
              <a:ea typeface="Batang" panose="02030600000101010101" pitchFamily="18" charset="-127"/>
              <a:cs typeface="Andalus" panose="02020603050405020304" pitchFamily="18" charset="-78"/>
            </a:endParaRPr>
          </a:p>
          <a:p>
            <a:pPr marL="514350" indent="-285750">
              <a:lnSpc>
                <a:spcPct val="120000"/>
              </a:lnSpc>
              <a:spcBef>
                <a:spcPts val="0"/>
              </a:spcBef>
              <a:buFont typeface="Wingdings" pitchFamily="2" charset="2"/>
              <a:buChar char="q"/>
            </a:pPr>
            <a:r>
              <a:rPr lang="en-AU" sz="1600" b="1" dirty="0">
                <a:solidFill>
                  <a:srgbClr val="FF0000"/>
                </a:solidFill>
                <a:effectLst/>
                <a:latin typeface="Chalkboard" panose="03050602040202020205" pitchFamily="66" charset="77"/>
                <a:ea typeface="Batang" panose="02030600000101010101" pitchFamily="18" charset="-127"/>
                <a:cs typeface="Andalus" panose="02020603050405020304" pitchFamily="18" charset="-78"/>
              </a:rPr>
              <a:t>Glorify Allah SWT having Finished Quran.</a:t>
            </a:r>
          </a:p>
          <a:p>
            <a:pPr marL="514350" indent="-285750">
              <a:lnSpc>
                <a:spcPct val="120000"/>
              </a:lnSpc>
              <a:spcBef>
                <a:spcPts val="0"/>
              </a:spcBef>
              <a:buFont typeface="Wingdings" pitchFamily="2" charset="2"/>
              <a:buChar char="q"/>
            </a:pPr>
            <a:r>
              <a:rPr lang="en-AU" sz="1600" dirty="0">
                <a:latin typeface="Chalkboard" panose="03050602040202020205" pitchFamily="66" charset="77"/>
                <a:ea typeface="Batang" panose="02030600000101010101" pitchFamily="18" charset="-127"/>
                <a:cs typeface="Andalus" panose="02020603050405020304" pitchFamily="18" charset="-78"/>
              </a:rPr>
              <a:t>To</a:t>
            </a:r>
            <a:r>
              <a:rPr lang="en-AU" sz="1600" dirty="0">
                <a:effectLst/>
                <a:latin typeface="Chalkboard" panose="03050602040202020205" pitchFamily="66" charset="77"/>
                <a:ea typeface="Batang" panose="02030600000101010101" pitchFamily="18" charset="-127"/>
                <a:cs typeface="Andalus" panose="02020603050405020304" pitchFamily="18" charset="-78"/>
              </a:rPr>
              <a:t> pay the required level of respect to the Holy Quran and understand it in the best way, these ethics and etiquettes must be fulfilled</a:t>
            </a:r>
            <a:r>
              <a:rPr lang="en-AU" sz="1600" dirty="0">
                <a:solidFill>
                  <a:schemeClr val="accent1"/>
                </a:solidFill>
                <a:effectLst/>
                <a:latin typeface="Chalkboard" panose="03050602040202020205" pitchFamily="66" charset="77"/>
                <a:ea typeface="Batang" panose="02030600000101010101" pitchFamily="18" charset="-127"/>
                <a:cs typeface="Andalus" panose="02020603050405020304" pitchFamily="18" charset="-78"/>
              </a:rPr>
              <a:t>.</a:t>
            </a:r>
          </a:p>
          <a:p>
            <a:pPr marL="0" indent="0">
              <a:lnSpc>
                <a:spcPct val="120000"/>
              </a:lnSpc>
              <a:spcBef>
                <a:spcPts val="0"/>
              </a:spcBef>
            </a:pPr>
            <a:endParaRPr lang="en-AU" sz="1600" dirty="0">
              <a:solidFill>
                <a:srgbClr val="FF0000"/>
              </a:solidFill>
              <a:effectLst/>
              <a:latin typeface="Chalkboard" panose="03050602040202020205" pitchFamily="66" charset="77"/>
              <a:ea typeface="Times New Roman" panose="02020603050405020304" pitchFamily="18" charset="0"/>
            </a:endParaRP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9FE2E5B2-F0E7-D106-63D2-21F42D52E005}"/>
              </a:ext>
            </a:extLst>
          </p:cNvPr>
          <p:cNvSpPr>
            <a:spLocks noGrp="1"/>
          </p:cNvSpPr>
          <p:nvPr>
            <p:ph type="sldNum" sz="quarter" idx="12"/>
          </p:nvPr>
        </p:nvSpPr>
        <p:spPr/>
        <p:txBody>
          <a:bodyPr/>
          <a:lstStyle/>
          <a:p>
            <a:fld id="{C8784B88-F3D9-6A4F-9660-1A0A1E561ED7}" type="slidenum">
              <a:rPr lang="en-US" smtClean="0"/>
              <a:t>177</a:t>
            </a:fld>
            <a:endParaRPr lang="en-US"/>
          </a:p>
        </p:txBody>
      </p:sp>
    </p:spTree>
    <p:extLst>
      <p:ext uri="{BB962C8B-B14F-4D97-AF65-F5344CB8AC3E}">
        <p14:creationId xmlns:p14="http://schemas.microsoft.com/office/powerpoint/2010/main" val="3119626779"/>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xmlns="" id="{5E6B2DE8-B92D-3342-1146-0FD9A6F04033}"/>
              </a:ext>
            </a:extLst>
          </p:cNvPr>
          <p:cNvGraphicFramePr>
            <a:graphicFrameLocks noGrp="1"/>
          </p:cNvGraphicFramePr>
          <p:nvPr>
            <p:ph idx="1"/>
            <p:extLst>
              <p:ext uri="{D42A27DB-BD31-4B8C-83A1-F6EECF244321}">
                <p14:modId xmlns:p14="http://schemas.microsoft.com/office/powerpoint/2010/main" val="952931897"/>
              </p:ext>
            </p:extLst>
          </p:nvPr>
        </p:nvGraphicFramePr>
        <p:xfrm>
          <a:off x="838200" y="88900"/>
          <a:ext cx="10515600" cy="64389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9FE4D927-62CA-D65D-AB8F-7D3FA5D10948}"/>
              </a:ext>
            </a:extLst>
          </p:cNvPr>
          <p:cNvSpPr>
            <a:spLocks noGrp="1"/>
          </p:cNvSpPr>
          <p:nvPr>
            <p:ph type="sldNum" sz="quarter" idx="12"/>
          </p:nvPr>
        </p:nvSpPr>
        <p:spPr/>
        <p:txBody>
          <a:bodyPr/>
          <a:lstStyle/>
          <a:p>
            <a:fld id="{C8784B88-F3D9-6A4F-9660-1A0A1E561ED7}" type="slidenum">
              <a:rPr lang="en-US" smtClean="0"/>
              <a:t>178</a:t>
            </a:fld>
            <a:endParaRPr lang="en-US"/>
          </a:p>
        </p:txBody>
      </p:sp>
    </p:spTree>
    <p:extLst>
      <p:ext uri="{BB962C8B-B14F-4D97-AF65-F5344CB8AC3E}">
        <p14:creationId xmlns:p14="http://schemas.microsoft.com/office/powerpoint/2010/main" val="3980315491"/>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69F899-8E1A-C9C8-7196-0DFAA38BD129}"/>
              </a:ext>
            </a:extLst>
          </p:cNvPr>
          <p:cNvSpPr>
            <a:spLocks noGrp="1"/>
          </p:cNvSpPr>
          <p:nvPr>
            <p:ph type="title"/>
          </p:nvPr>
        </p:nvSpPr>
        <p:spPr>
          <a:xfrm>
            <a:off x="962326" y="412300"/>
            <a:ext cx="5475050" cy="1220667"/>
          </a:xfrm>
        </p:spPr>
        <p:txBody>
          <a:bodyPr>
            <a:normAutofit fontScale="90000"/>
          </a:bodyPr>
          <a:lstStyle/>
          <a:p>
            <a:r>
              <a:rPr lang="en-AU" sz="4400" b="0" dirty="0">
                <a:solidFill>
                  <a:schemeClr val="accent4">
                    <a:lumMod val="75000"/>
                  </a:schemeClr>
                </a:solidFill>
                <a:effectLst/>
                <a:latin typeface="Algerian" pitchFamily="82" charset="77"/>
              </a:rPr>
              <a:t>Muh</a:t>
            </a:r>
            <a:r>
              <a:rPr lang="en-AU" sz="4400" b="0" dirty="0">
                <a:solidFill>
                  <a:schemeClr val="accent4">
                    <a:lumMod val="75000"/>
                  </a:schemeClr>
                </a:solidFill>
                <a:latin typeface="Algerian" pitchFamily="82" charset="77"/>
              </a:rPr>
              <a:t>kam </a:t>
            </a:r>
            <a:r>
              <a:rPr lang="en-AU" sz="4400" b="0" dirty="0">
                <a:solidFill>
                  <a:schemeClr val="accent4">
                    <a:lumMod val="75000"/>
                  </a:schemeClr>
                </a:solidFill>
                <a:effectLst/>
                <a:latin typeface="Algerian" pitchFamily="82" charset="77"/>
              </a:rPr>
              <a:t>Clear  </a:t>
            </a:r>
            <a:r>
              <a:rPr lang="en-AU" dirty="0"/>
              <a:t/>
            </a:r>
            <a:br>
              <a:rPr lang="en-AU" dirty="0"/>
            </a:br>
            <a:endParaRPr lang="en-US" dirty="0"/>
          </a:p>
        </p:txBody>
      </p:sp>
      <p:sp>
        <p:nvSpPr>
          <p:cNvPr id="3" name="Content Placeholder 2">
            <a:extLst>
              <a:ext uri="{FF2B5EF4-FFF2-40B4-BE49-F238E27FC236}">
                <a16:creationId xmlns:a16="http://schemas.microsoft.com/office/drawing/2014/main" xmlns="" id="{DBFDC6F9-BAB7-B639-4D2E-7C96F489815E}"/>
              </a:ext>
            </a:extLst>
          </p:cNvPr>
          <p:cNvSpPr>
            <a:spLocks noGrp="1"/>
          </p:cNvSpPr>
          <p:nvPr>
            <p:ph idx="1"/>
          </p:nvPr>
        </p:nvSpPr>
        <p:spPr>
          <a:xfrm>
            <a:off x="157654" y="946179"/>
            <a:ext cx="10287000" cy="5499521"/>
          </a:xfrm>
          <a:ln>
            <a:solidFill>
              <a:schemeClr val="accent2">
                <a:lumMod val="75000"/>
              </a:schemeClr>
            </a:solidFill>
          </a:ln>
        </p:spPr>
        <p:txBody>
          <a:bodyPr>
            <a:noAutofit/>
          </a:bodyPr>
          <a:lstStyle/>
          <a:p>
            <a:pPr>
              <a:buFont typeface="Wingdings" pitchFamily="2" charset="2"/>
              <a:buChar char="Ø"/>
            </a:pPr>
            <a:r>
              <a:rPr lang="en-AU" sz="1600" dirty="0">
                <a:solidFill>
                  <a:schemeClr val="accent2">
                    <a:lumMod val="75000"/>
                  </a:schemeClr>
                </a:solidFill>
                <a:effectLst/>
                <a:latin typeface="Chalkboard" panose="03050602040202020205" pitchFamily="66" charset="77"/>
              </a:rPr>
              <a:t>As Quran is revealed in Arabic</a:t>
            </a:r>
            <a:r>
              <a:rPr lang="en-AU" sz="1600" dirty="0">
                <a:effectLst/>
                <a:latin typeface="Chalkboard" panose="03050602040202020205" pitchFamily="66" charset="77"/>
              </a:rPr>
              <a:t>, it is important to know its language and its style of expression.</a:t>
            </a:r>
            <a:endParaRPr lang="en-AU" sz="1600" dirty="0">
              <a:latin typeface="Chalkboard" panose="03050602040202020205" pitchFamily="66" charset="77"/>
            </a:endParaRPr>
          </a:p>
          <a:p>
            <a:r>
              <a:rPr lang="en-AU" sz="1600" dirty="0">
                <a:effectLst/>
                <a:latin typeface="Chalkboard" panose="03050602040202020205" pitchFamily="66" charset="77"/>
              </a:rPr>
              <a:t>The usage of the words, the styles, the method for expressing the purpose, how the text conveys the desired meaning, etc. are all important for the interpretation of the Quran. One of the key concepts in the exegesis is the notion of Muh</a:t>
            </a:r>
            <a:r>
              <a:rPr lang="en-AU" sz="1600" dirty="0">
                <a:latin typeface="Chalkboard" panose="03050602040202020205" pitchFamily="66" charset="77"/>
              </a:rPr>
              <a:t>k</a:t>
            </a:r>
            <a:r>
              <a:rPr lang="en-AU" sz="1600" dirty="0">
                <a:effectLst/>
                <a:latin typeface="Chalkboard" panose="03050602040202020205" pitchFamily="66" charset="77"/>
              </a:rPr>
              <a:t>am and Mutashabih verses. </a:t>
            </a:r>
          </a:p>
          <a:p>
            <a:r>
              <a:rPr lang="en-AU" sz="1600" b="1" dirty="0">
                <a:solidFill>
                  <a:schemeClr val="accent2">
                    <a:lumMod val="50000"/>
                  </a:schemeClr>
                </a:solidFill>
                <a:effectLst/>
                <a:latin typeface="Chalkboard" panose="03050602040202020205" pitchFamily="66" charset="77"/>
              </a:rPr>
              <a:t>Muhkam </a:t>
            </a:r>
            <a:r>
              <a:rPr lang="en-AU" sz="1600" dirty="0">
                <a:effectLst/>
                <a:latin typeface="Chalkboard" panose="03050602040202020205" pitchFamily="66" charset="77"/>
              </a:rPr>
              <a:t>is derived from the </a:t>
            </a:r>
            <a:r>
              <a:rPr lang="en-AU" sz="1600" dirty="0">
                <a:solidFill>
                  <a:srgbClr val="C00000"/>
                </a:solidFill>
                <a:effectLst/>
                <a:latin typeface="Chalkboard" panose="03050602040202020205" pitchFamily="66" charset="77"/>
              </a:rPr>
              <a:t>root </a:t>
            </a:r>
            <a:r>
              <a:rPr lang="en-AU" sz="1600" dirty="0" err="1">
                <a:solidFill>
                  <a:srgbClr val="C00000"/>
                </a:solidFill>
                <a:effectLst/>
                <a:latin typeface="Chalkboard" panose="03050602040202020205" pitchFamily="66" charset="77"/>
              </a:rPr>
              <a:t>uh</a:t>
            </a:r>
            <a:r>
              <a:rPr lang="en-AU" sz="1600" dirty="0" err="1">
                <a:solidFill>
                  <a:srgbClr val="C00000"/>
                </a:solidFill>
                <a:latin typeface="Chalkboard" panose="03050602040202020205" pitchFamily="66" charset="77"/>
              </a:rPr>
              <a:t>kim</a:t>
            </a:r>
            <a:r>
              <a:rPr lang="en-AU" sz="1600" dirty="0" err="1">
                <a:solidFill>
                  <a:srgbClr val="C00000"/>
                </a:solidFill>
                <a:effectLst/>
                <a:latin typeface="Chalkboard" panose="03050602040202020205" pitchFamily="66" charset="77"/>
              </a:rPr>
              <a:t>a</a:t>
            </a:r>
            <a:r>
              <a:rPr lang="en-AU" sz="1600" dirty="0">
                <a:solidFill>
                  <a:srgbClr val="C00000"/>
                </a:solidFill>
                <a:effectLst/>
                <a:latin typeface="Chalkboard" panose="03050602040202020205" pitchFamily="66" charset="77"/>
              </a:rPr>
              <a:t> which means ‘to decide between two things </a:t>
            </a:r>
            <a:r>
              <a:rPr lang="en-AU" sz="1600" dirty="0">
                <a:effectLst/>
                <a:latin typeface="Chalkboard" panose="03050602040202020205" pitchFamily="66" charset="77"/>
              </a:rPr>
              <a:t>verbal noun in the plural meaning ‘judgements’ and ‘decisions..</a:t>
            </a:r>
            <a:r>
              <a:rPr lang="en-AU" sz="1600" b="1" dirty="0">
                <a:solidFill>
                  <a:schemeClr val="accent2">
                    <a:lumMod val="50000"/>
                  </a:schemeClr>
                </a:solidFill>
                <a:latin typeface="Chalkboard" panose="03050602040202020205" pitchFamily="66" charset="77"/>
              </a:rPr>
              <a:t> One of Allah's Names is Al-</a:t>
            </a:r>
            <a:r>
              <a:rPr lang="en-AU" sz="1600" b="1" dirty="0" err="1">
                <a:solidFill>
                  <a:schemeClr val="accent2">
                    <a:lumMod val="50000"/>
                  </a:schemeClr>
                </a:solidFill>
                <a:latin typeface="Chalkboard" panose="03050602040202020205" pitchFamily="66" charset="77"/>
              </a:rPr>
              <a:t>Hakiem</a:t>
            </a:r>
            <a:r>
              <a:rPr lang="en-AU" sz="1600" b="1" dirty="0">
                <a:solidFill>
                  <a:schemeClr val="accent2">
                    <a:lumMod val="50000"/>
                  </a:schemeClr>
                </a:solidFill>
                <a:latin typeface="Chalkboard" panose="03050602040202020205" pitchFamily="66" charset="77"/>
              </a:rPr>
              <a:t>.</a:t>
            </a:r>
            <a:endParaRPr lang="en-AU" sz="1600" dirty="0">
              <a:solidFill>
                <a:srgbClr val="C00000"/>
              </a:solidFill>
              <a:latin typeface="Chalkboard" panose="03050602040202020205" pitchFamily="66" charset="77"/>
            </a:endParaRPr>
          </a:p>
          <a:p>
            <a:pPr>
              <a:buFont typeface="Wingdings" pitchFamily="2" charset="2"/>
              <a:buChar char="Ø"/>
            </a:pPr>
            <a:r>
              <a:rPr lang="en-AU" sz="1600" b="1" dirty="0">
                <a:solidFill>
                  <a:srgbClr val="6BCAAD"/>
                </a:solidFill>
                <a:effectLst/>
                <a:latin typeface="Chalkboard" panose="03050602040202020205" pitchFamily="66" charset="77"/>
              </a:rPr>
              <a:t> Muh</a:t>
            </a:r>
            <a:r>
              <a:rPr lang="en-AU" sz="1600" b="1" dirty="0">
                <a:solidFill>
                  <a:srgbClr val="6BCAAD"/>
                </a:solidFill>
                <a:latin typeface="Chalkboard" panose="03050602040202020205" pitchFamily="66" charset="77"/>
              </a:rPr>
              <a:t>ka</a:t>
            </a:r>
            <a:r>
              <a:rPr lang="en-AU" sz="1600" b="1" dirty="0">
                <a:solidFill>
                  <a:srgbClr val="6BCAAD"/>
                </a:solidFill>
                <a:effectLst/>
                <a:latin typeface="Chalkboard" panose="03050602040202020205" pitchFamily="66" charset="77"/>
              </a:rPr>
              <a:t>m has many meanings: </a:t>
            </a:r>
            <a:r>
              <a:rPr lang="en-AU" sz="1600" dirty="0">
                <a:effectLst/>
                <a:latin typeface="Chalkboard" panose="03050602040202020205" pitchFamily="66" charset="77"/>
              </a:rPr>
              <a:t/>
            </a:r>
            <a:br>
              <a:rPr lang="en-AU" sz="1600" dirty="0">
                <a:effectLst/>
                <a:latin typeface="Chalkboard" panose="03050602040202020205" pitchFamily="66" charset="77"/>
              </a:rPr>
            </a:br>
            <a:r>
              <a:rPr lang="en-AU" sz="1600" dirty="0">
                <a:solidFill>
                  <a:schemeClr val="accent2">
                    <a:lumMod val="50000"/>
                  </a:schemeClr>
                </a:solidFill>
                <a:effectLst/>
                <a:latin typeface="Chalkboard" panose="03050602040202020205" pitchFamily="66" charset="77"/>
              </a:rPr>
              <a:t>a) to judge, to pass a verdict.</a:t>
            </a:r>
            <a:r>
              <a:rPr lang="en-AU" sz="1400" b="1" dirty="0">
                <a:solidFill>
                  <a:schemeClr val="accent2">
                    <a:lumMod val="50000"/>
                  </a:schemeClr>
                </a:solidFill>
                <a:effectLst/>
                <a:latin typeface="Chalkboard" panose="03050602040202020205" pitchFamily="66" charset="77"/>
              </a:rPr>
              <a:t>  </a:t>
            </a:r>
            <a:r>
              <a:rPr lang="en-AU" sz="1400" b="1" dirty="0">
                <a:solidFill>
                  <a:schemeClr val="accent2">
                    <a:lumMod val="50000"/>
                  </a:schemeClr>
                </a:solidFill>
                <a:latin typeface="Chalkboard" panose="03050602040202020205" pitchFamily="66" charset="77"/>
              </a:rPr>
              <a:t> </a:t>
            </a:r>
            <a:r>
              <a:rPr lang="en-AU" sz="1600" dirty="0">
                <a:solidFill>
                  <a:schemeClr val="accent2">
                    <a:lumMod val="50000"/>
                  </a:schemeClr>
                </a:solidFill>
                <a:effectLst/>
                <a:latin typeface="Chalkboard" panose="03050602040202020205" pitchFamily="66" charset="77"/>
              </a:rPr>
              <a:t>b) to prevent, to obstruct   c) the things that are free from corruption </a:t>
            </a:r>
          </a:p>
          <a:p>
            <a:r>
              <a:rPr lang="en-AU" sz="1600" dirty="0">
                <a:solidFill>
                  <a:schemeClr val="accent2">
                    <a:lumMod val="50000"/>
                  </a:schemeClr>
                </a:solidFill>
                <a:effectLst/>
                <a:latin typeface="Chalkboard" panose="03050602040202020205" pitchFamily="66" charset="77"/>
              </a:rPr>
              <a:t>d) to bring something to perfection</a:t>
            </a:r>
            <a:r>
              <a:rPr lang="en-AU" sz="1600" dirty="0">
                <a:solidFill>
                  <a:schemeClr val="accent2">
                    <a:lumMod val="50000"/>
                  </a:schemeClr>
                </a:solidFill>
                <a:latin typeface="Chalkboard" panose="03050602040202020205" pitchFamily="66" charset="77"/>
              </a:rPr>
              <a:t>    </a:t>
            </a:r>
            <a:r>
              <a:rPr lang="en-AU" sz="1600" dirty="0">
                <a:solidFill>
                  <a:schemeClr val="accent2">
                    <a:lumMod val="50000"/>
                  </a:schemeClr>
                </a:solidFill>
                <a:effectLst/>
                <a:latin typeface="Chalkboard" panose="03050602040202020205" pitchFamily="66" charset="77"/>
              </a:rPr>
              <a:t>e) to decide between two things.    f) the things which are sound and real.</a:t>
            </a:r>
          </a:p>
          <a:p>
            <a:pPr>
              <a:buFont typeface="Wingdings" pitchFamily="2" charset="2"/>
              <a:buChar char="Ø"/>
            </a:pPr>
            <a:r>
              <a:rPr lang="en-AU" sz="1600" b="1" dirty="0">
                <a:solidFill>
                  <a:srgbClr val="C00000"/>
                </a:solidFill>
                <a:effectLst/>
                <a:latin typeface="Chalkboard" panose="03050602040202020205" pitchFamily="66" charset="77"/>
              </a:rPr>
              <a:t>In exegesis, Muhkam means</a:t>
            </a:r>
            <a:r>
              <a:rPr lang="en-AU" sz="1600" dirty="0">
                <a:solidFill>
                  <a:srgbClr val="C00000"/>
                </a:solidFill>
                <a:effectLst/>
                <a:latin typeface="Chalkboard" panose="03050602040202020205" pitchFamily="66" charset="77"/>
              </a:rPr>
              <a:t>, ‘unambiguous</a:t>
            </a:r>
            <a:r>
              <a:rPr lang="en-AU" sz="1600" dirty="0">
                <a:effectLst/>
                <a:latin typeface="Chalkboard" panose="03050602040202020205" pitchFamily="66" charset="77"/>
              </a:rPr>
              <a:t>’ and ‘</a:t>
            </a:r>
            <a:r>
              <a:rPr lang="en-AU" sz="1600" dirty="0">
                <a:solidFill>
                  <a:srgbClr val="C00000"/>
                </a:solidFill>
                <a:effectLst/>
                <a:latin typeface="Chalkboard" panose="03050602040202020205" pitchFamily="66" charset="77"/>
              </a:rPr>
              <a:t>contains no confusion</a:t>
            </a:r>
            <a:r>
              <a:rPr lang="en-AU" sz="1600" dirty="0">
                <a:effectLst/>
                <a:latin typeface="Chalkboard" panose="03050602040202020205" pitchFamily="66" charset="77"/>
              </a:rPr>
              <a:t>’; it </a:t>
            </a:r>
            <a:r>
              <a:rPr lang="en-AU" sz="1600" dirty="0">
                <a:solidFill>
                  <a:srgbClr val="C00000"/>
                </a:solidFill>
                <a:effectLst/>
                <a:latin typeface="Chalkboard" panose="03050602040202020205" pitchFamily="66" charset="77"/>
              </a:rPr>
              <a:t>indicates the meaning of the verse clearly, </a:t>
            </a:r>
            <a:r>
              <a:rPr lang="en-AU" sz="1600" dirty="0">
                <a:effectLst/>
                <a:latin typeface="Chalkboard" panose="03050602040202020205" pitchFamily="66" charset="77"/>
              </a:rPr>
              <a:t>and the verses whose </a:t>
            </a:r>
            <a:r>
              <a:rPr lang="en-AU" sz="1600" dirty="0">
                <a:solidFill>
                  <a:srgbClr val="C00000"/>
                </a:solidFill>
                <a:effectLst/>
                <a:latin typeface="Chalkboard" panose="03050602040202020205" pitchFamily="66" charset="77"/>
              </a:rPr>
              <a:t>interpretation is known</a:t>
            </a:r>
            <a:r>
              <a:rPr lang="en-AU" sz="1600" dirty="0">
                <a:effectLst/>
                <a:latin typeface="Chalkboard" panose="03050602040202020205" pitchFamily="66" charset="77"/>
              </a:rPr>
              <a:t>, and their meanings are clear</a:t>
            </a:r>
            <a:r>
              <a:rPr lang="en-AU" sz="1600" b="1" dirty="0">
                <a:effectLst/>
                <a:latin typeface="Chalkboard" panose="03050602040202020205" pitchFamily="66" charset="77"/>
              </a:rPr>
              <a:t>.  </a:t>
            </a:r>
            <a:r>
              <a:rPr lang="en-AU" sz="1600" dirty="0">
                <a:solidFill>
                  <a:srgbClr val="6BCAAD"/>
                </a:solidFill>
                <a:effectLst/>
                <a:latin typeface="Chalkboard" panose="03050602040202020205" pitchFamily="66" charset="77"/>
              </a:rPr>
              <a:t>(means decisive in its clarity and understanding and thus not open to interpretation).</a:t>
            </a: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E1733C36-7A81-2E02-19EA-45C92E2E6100}"/>
              </a:ext>
            </a:extLst>
          </p:cNvPr>
          <p:cNvSpPr>
            <a:spLocks noGrp="1"/>
          </p:cNvSpPr>
          <p:nvPr>
            <p:ph type="sldNum" sz="quarter" idx="12"/>
          </p:nvPr>
        </p:nvSpPr>
        <p:spPr/>
        <p:txBody>
          <a:bodyPr/>
          <a:lstStyle/>
          <a:p>
            <a:fld id="{C8784B88-F3D9-6A4F-9660-1A0A1E561ED7}" type="slidenum">
              <a:rPr lang="en-US" smtClean="0"/>
              <a:t>179</a:t>
            </a:fld>
            <a:endParaRPr lang="en-US"/>
          </a:p>
        </p:txBody>
      </p:sp>
      <p:pic>
        <p:nvPicPr>
          <p:cNvPr id="5" name="Picture 4" descr="Zen-like waterfall in autumn forest">
            <a:extLst>
              <a:ext uri="{FF2B5EF4-FFF2-40B4-BE49-F238E27FC236}">
                <a16:creationId xmlns:a16="http://schemas.microsoft.com/office/drawing/2014/main" xmlns="" id="{C9D1DAF5-9EC0-1526-29DB-A2D39BF4E027}"/>
              </a:ext>
            </a:extLst>
          </p:cNvPr>
          <p:cNvPicPr>
            <a:picLocks noChangeAspect="1"/>
          </p:cNvPicPr>
          <p:nvPr/>
        </p:nvPicPr>
        <p:blipFill rotWithShape="1">
          <a:blip r:embed="rId2"/>
          <a:srcRect l="18052" r="22600" b="-2"/>
          <a:stretch/>
        </p:blipFill>
        <p:spPr>
          <a:xfrm>
            <a:off x="10444655" y="1796716"/>
            <a:ext cx="1747345" cy="4648984"/>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Tree>
    <p:extLst>
      <p:ext uri="{BB962C8B-B14F-4D97-AF65-F5344CB8AC3E}">
        <p14:creationId xmlns:p14="http://schemas.microsoft.com/office/powerpoint/2010/main" val="362961476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xmlns="" id="{B50AB553-2A96-4A92-96F2-93548E09695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CD5C0C3-DFCF-B05B-8896-B694B86D5C22}"/>
              </a:ext>
            </a:extLst>
          </p:cNvPr>
          <p:cNvSpPr>
            <a:spLocks noGrp="1"/>
          </p:cNvSpPr>
          <p:nvPr>
            <p:ph type="title"/>
          </p:nvPr>
        </p:nvSpPr>
        <p:spPr>
          <a:xfrm>
            <a:off x="2590220" y="136525"/>
            <a:ext cx="6020380" cy="944519"/>
          </a:xfrm>
        </p:spPr>
        <p:txBody>
          <a:bodyPr>
            <a:noAutofit/>
          </a:bodyPr>
          <a:lstStyle/>
          <a:p>
            <a:pPr defTabSz="914400" rtl="1" eaLnBrk="1" latinLnBrk="0" hangingPunct="1">
              <a:spcBef>
                <a:spcPct val="0"/>
              </a:spcBef>
              <a:buNone/>
            </a:pPr>
            <a:r>
              <a:rPr lang="en-AU" sz="6000" dirty="0">
                <a:latin typeface="Apple Chancery" panose="03020702040506060504" pitchFamily="66" charset="-79"/>
                <a:cs typeface="Apple Chancery" panose="03020702040506060504" pitchFamily="66" charset="-79"/>
              </a:rPr>
              <a:t/>
            </a:r>
            <a:br>
              <a:rPr lang="en-AU" sz="6000" dirty="0">
                <a:latin typeface="Apple Chancery" panose="03020702040506060504" pitchFamily="66" charset="-79"/>
                <a:cs typeface="Apple Chancery" panose="03020702040506060504" pitchFamily="66" charset="-79"/>
              </a:rPr>
            </a:br>
            <a:r>
              <a:rPr lang="en-AU" sz="6000" dirty="0">
                <a:latin typeface="Apple Chancery" panose="03020702040506060504" pitchFamily="66" charset="-79"/>
                <a:cs typeface="Apple Chancery" panose="03020702040506060504" pitchFamily="66" charset="-79"/>
              </a:rPr>
              <a:t>About the Quran</a:t>
            </a:r>
            <a:br>
              <a:rPr lang="en-AU" sz="6000" dirty="0">
                <a:latin typeface="Apple Chancery" panose="03020702040506060504" pitchFamily="66" charset="-79"/>
                <a:cs typeface="Apple Chancery" panose="03020702040506060504" pitchFamily="66" charset="-79"/>
              </a:rPr>
            </a:br>
            <a:endParaRPr lang="en-US" sz="6000" dirty="0">
              <a:latin typeface="Apple Chancery" panose="03020702040506060504" pitchFamily="66" charset="-79"/>
              <a:cs typeface="Apple Chancery" panose="03020702040506060504" pitchFamily="66" charset="-79"/>
            </a:endParaRPr>
          </a:p>
        </p:txBody>
      </p:sp>
      <p:sp>
        <p:nvSpPr>
          <p:cNvPr id="4" name="Slide Number Placeholder 3">
            <a:extLst>
              <a:ext uri="{FF2B5EF4-FFF2-40B4-BE49-F238E27FC236}">
                <a16:creationId xmlns:a16="http://schemas.microsoft.com/office/drawing/2014/main" xmlns="" id="{091CF5CF-A51E-0426-1484-40CCEA82D56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18</a:t>
            </a:fld>
            <a:endParaRPr lang="en-US"/>
          </a:p>
        </p:txBody>
      </p:sp>
      <p:graphicFrame>
        <p:nvGraphicFramePr>
          <p:cNvPr id="15" name="Content Placeholder 2">
            <a:extLst>
              <a:ext uri="{FF2B5EF4-FFF2-40B4-BE49-F238E27FC236}">
                <a16:creationId xmlns:a16="http://schemas.microsoft.com/office/drawing/2014/main" xmlns="" id="{1210DC36-EB01-12C6-71A3-A701B212CB36}"/>
              </a:ext>
            </a:extLst>
          </p:cNvPr>
          <p:cNvGraphicFramePr>
            <a:graphicFrameLocks noGrp="1"/>
          </p:cNvGraphicFramePr>
          <p:nvPr>
            <p:ph idx="1"/>
            <p:extLst>
              <p:ext uri="{D42A27DB-BD31-4B8C-83A1-F6EECF244321}">
                <p14:modId xmlns:p14="http://schemas.microsoft.com/office/powerpoint/2010/main" val="4141494216"/>
              </p:ext>
            </p:extLst>
          </p:nvPr>
        </p:nvGraphicFramePr>
        <p:xfrm>
          <a:off x="284568" y="1081044"/>
          <a:ext cx="8645732" cy="53839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xmlns="" id="{0144DEC6-923F-2E80-C34C-B78FFD85E883}"/>
              </a:ext>
            </a:extLst>
          </p:cNvPr>
          <p:cNvSpPr txBox="1"/>
          <p:nvPr/>
        </p:nvSpPr>
        <p:spPr>
          <a:xfrm>
            <a:off x="9003323" y="1326178"/>
            <a:ext cx="3029882" cy="4893647"/>
          </a:xfrm>
          <a:prstGeom prst="rect">
            <a:avLst/>
          </a:prstGeom>
          <a:solidFill>
            <a:schemeClr val="accent4">
              <a:lumMod val="40000"/>
              <a:lumOff val="60000"/>
            </a:schemeClr>
          </a:solidFill>
          <a:ln>
            <a:solidFill>
              <a:schemeClr val="tx1"/>
            </a:solidFill>
          </a:ln>
        </p:spPr>
        <p:txBody>
          <a:bodyPr wrap="square" rtlCol="0">
            <a:spAutoFit/>
          </a:bodyPr>
          <a:lstStyle/>
          <a:p>
            <a:pPr lvl="0"/>
            <a:endParaRPr lang="en-AU" sz="1600" b="1" dirty="0">
              <a:solidFill>
                <a:schemeClr val="tx1"/>
              </a:solidFill>
              <a:latin typeface="Andalus" panose="02020603050405020304" pitchFamily="18" charset="-78"/>
              <a:cs typeface="Andalus" panose="02020603050405020304" pitchFamily="18" charset="-78"/>
            </a:endParaRPr>
          </a:p>
          <a:p>
            <a:pPr lvl="0"/>
            <a:endParaRPr lang="en-AU" sz="1600" b="1" dirty="0">
              <a:latin typeface="Andalus" panose="02020603050405020304" pitchFamily="18" charset="-78"/>
              <a:cs typeface="Andalus" panose="02020603050405020304" pitchFamily="18" charset="-78"/>
            </a:endParaRPr>
          </a:p>
          <a:p>
            <a:pPr lvl="0"/>
            <a:r>
              <a:rPr lang="en-AU" b="1" dirty="0">
                <a:solidFill>
                  <a:schemeClr val="accent1">
                    <a:lumMod val="75000"/>
                  </a:schemeClr>
                </a:solidFill>
                <a:latin typeface="Andalus" panose="02020603050405020304" pitchFamily="18" charset="-78"/>
                <a:cs typeface="Andalus" panose="02020603050405020304" pitchFamily="18" charset="-78"/>
              </a:rPr>
              <a:t>10. </a:t>
            </a:r>
            <a:r>
              <a:rPr lang="en-AU" sz="2000" b="1" dirty="0">
                <a:solidFill>
                  <a:schemeClr val="accent1">
                    <a:lumMod val="75000"/>
                  </a:schemeClr>
                </a:solidFill>
                <a:latin typeface="Andalus" panose="02020603050405020304" pitchFamily="18" charset="-78"/>
                <a:cs typeface="Andalus" panose="02020603050405020304" pitchFamily="18" charset="-78"/>
              </a:rPr>
              <a:t>Has Four Purposes</a:t>
            </a:r>
          </a:p>
          <a:p>
            <a:pPr lvl="0"/>
            <a:endParaRPr lang="en-AU" sz="2000" b="1" dirty="0">
              <a:latin typeface="Andalus" panose="02020603050405020304" pitchFamily="18" charset="-78"/>
              <a:cs typeface="Andalus" panose="02020603050405020304" pitchFamily="18" charset="-78"/>
            </a:endParaRPr>
          </a:p>
          <a:p>
            <a:pPr marL="285750" lvl="0" indent="-285750">
              <a:buFont typeface="Arial" panose="020B0604020202020204" pitchFamily="34" charset="0"/>
              <a:buChar char="•"/>
            </a:pPr>
            <a:r>
              <a:rPr lang="en-AU" sz="2000" b="1" dirty="0">
                <a:solidFill>
                  <a:schemeClr val="tx1"/>
                </a:solidFill>
                <a:latin typeface="Andalus" panose="02020603050405020304" pitchFamily="18" charset="-78"/>
                <a:cs typeface="Andalus" panose="02020603050405020304" pitchFamily="18" charset="-78"/>
              </a:rPr>
              <a:t> Demonstrating God’s Existence And Oneness.</a:t>
            </a:r>
          </a:p>
          <a:p>
            <a:pPr lvl="0"/>
            <a:endParaRPr lang="en-AU" sz="2000" b="1" dirty="0">
              <a:solidFill>
                <a:schemeClr val="tx1"/>
              </a:solidFill>
              <a:latin typeface="Andalus" panose="02020603050405020304" pitchFamily="18" charset="-78"/>
              <a:cs typeface="Andalus" panose="02020603050405020304" pitchFamily="18" charset="-78"/>
            </a:endParaRPr>
          </a:p>
          <a:p>
            <a:pPr marL="285750" lvl="0" indent="-285750">
              <a:buFont typeface="Arial" panose="020B0604020202020204" pitchFamily="34" charset="0"/>
              <a:buChar char="•"/>
            </a:pPr>
            <a:r>
              <a:rPr lang="en-AU" sz="2000" b="1" dirty="0">
                <a:solidFill>
                  <a:schemeClr val="tx1"/>
                </a:solidFill>
                <a:latin typeface="Andalus" panose="02020603050405020304" pitchFamily="18" charset="-78"/>
                <a:cs typeface="Andalus" panose="02020603050405020304" pitchFamily="18" charset="-78"/>
              </a:rPr>
              <a:t>Establishing Prophethood.</a:t>
            </a:r>
          </a:p>
          <a:p>
            <a:pPr lvl="0"/>
            <a:endParaRPr lang="en-AU" sz="2000" b="1" dirty="0">
              <a:solidFill>
                <a:schemeClr val="tx1"/>
              </a:solidFill>
              <a:latin typeface="Andalus" panose="02020603050405020304" pitchFamily="18" charset="-78"/>
              <a:cs typeface="Andalus" panose="02020603050405020304" pitchFamily="18" charset="-78"/>
            </a:endParaRPr>
          </a:p>
          <a:p>
            <a:pPr marL="285750" lvl="0" indent="-285750">
              <a:buFont typeface="Arial" panose="020B0604020202020204" pitchFamily="34" charset="0"/>
              <a:buChar char="•"/>
            </a:pPr>
            <a:r>
              <a:rPr lang="en-AU" sz="2000" b="1" dirty="0">
                <a:solidFill>
                  <a:schemeClr val="tx1"/>
                </a:solidFill>
                <a:latin typeface="Andalus" panose="02020603050405020304" pitchFamily="18" charset="-78"/>
                <a:cs typeface="Andalus" panose="02020603050405020304" pitchFamily="18" charset="-78"/>
              </a:rPr>
              <a:t> Proving And Explaining The Afterlife. </a:t>
            </a:r>
          </a:p>
          <a:p>
            <a:pPr lvl="0"/>
            <a:endParaRPr lang="en-AU" sz="2000" b="1" dirty="0">
              <a:solidFill>
                <a:schemeClr val="tx1"/>
              </a:solidFill>
              <a:latin typeface="Andalus" panose="02020603050405020304" pitchFamily="18" charset="-78"/>
              <a:cs typeface="Andalus" panose="02020603050405020304" pitchFamily="18" charset="-78"/>
            </a:endParaRPr>
          </a:p>
          <a:p>
            <a:pPr marL="285750" lvl="0" indent="-285750">
              <a:buFont typeface="Arial" panose="020B0604020202020204" pitchFamily="34" charset="0"/>
              <a:buChar char="•"/>
            </a:pPr>
            <a:r>
              <a:rPr lang="en-AU" sz="2000" b="1" dirty="0">
                <a:solidFill>
                  <a:schemeClr val="tx1"/>
                </a:solidFill>
                <a:latin typeface="Andalus" panose="02020603050405020304" pitchFamily="18" charset="-78"/>
                <a:cs typeface="Andalus" panose="02020603050405020304" pitchFamily="18" charset="-78"/>
              </a:rPr>
              <a:t>Transmitting The Worship Of God And The Essentials Of Justice.</a:t>
            </a:r>
            <a:endParaRPr lang="en-GB" sz="2000" b="1"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344326635"/>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51BE4F-FAAC-E3FE-F2C9-37B983EC39C6}"/>
              </a:ext>
            </a:extLst>
          </p:cNvPr>
          <p:cNvSpPr>
            <a:spLocks noGrp="1"/>
          </p:cNvSpPr>
          <p:nvPr>
            <p:ph type="title"/>
          </p:nvPr>
        </p:nvSpPr>
        <p:spPr>
          <a:xfrm>
            <a:off x="2290233" y="330194"/>
            <a:ext cx="5099917" cy="496487"/>
          </a:xfrm>
        </p:spPr>
        <p:txBody>
          <a:bodyPr>
            <a:normAutofit fontScale="90000"/>
          </a:bodyPr>
          <a:lstStyle/>
          <a:p>
            <a:r>
              <a:rPr lang="en-AU" sz="3200" dirty="0">
                <a:solidFill>
                  <a:srgbClr val="FF0000"/>
                </a:solidFill>
                <a:effectLst/>
                <a:latin typeface="Algerian" pitchFamily="82" charset="77"/>
              </a:rPr>
              <a:t>Mutashabih/ </a:t>
            </a:r>
            <a:r>
              <a:rPr lang="en-AU" sz="3200" b="1" dirty="0">
                <a:solidFill>
                  <a:srgbClr val="FF0000"/>
                </a:solidFill>
                <a:effectLst/>
                <a:latin typeface="Algerian" pitchFamily="82" charset="77"/>
              </a:rPr>
              <a:t>Unclear </a:t>
            </a:r>
            <a:r>
              <a:rPr lang="en-AU" dirty="0">
                <a:latin typeface="Algerian" pitchFamily="82" charset="77"/>
              </a:rPr>
              <a:t/>
            </a:r>
            <a:br>
              <a:rPr lang="en-AU" dirty="0">
                <a:latin typeface="Algerian" pitchFamily="82" charset="77"/>
              </a:rPr>
            </a:br>
            <a:endParaRPr lang="en-US" dirty="0">
              <a:latin typeface="Algerian" pitchFamily="82" charset="77"/>
            </a:endParaRPr>
          </a:p>
        </p:txBody>
      </p:sp>
      <p:sp>
        <p:nvSpPr>
          <p:cNvPr id="3" name="Content Placeholder 2">
            <a:extLst>
              <a:ext uri="{FF2B5EF4-FFF2-40B4-BE49-F238E27FC236}">
                <a16:creationId xmlns:a16="http://schemas.microsoft.com/office/drawing/2014/main" xmlns="" id="{E2C3196D-67F7-7491-8A0D-EB5AC773B6E1}"/>
              </a:ext>
            </a:extLst>
          </p:cNvPr>
          <p:cNvSpPr>
            <a:spLocks noGrp="1"/>
          </p:cNvSpPr>
          <p:nvPr>
            <p:ph idx="1"/>
          </p:nvPr>
        </p:nvSpPr>
        <p:spPr>
          <a:xfrm>
            <a:off x="204754" y="496487"/>
            <a:ext cx="11604691" cy="5865026"/>
          </a:xfrm>
          <a:ln>
            <a:solidFill>
              <a:srgbClr val="FF0000"/>
            </a:solidFill>
          </a:ln>
        </p:spPr>
        <p:txBody>
          <a:bodyPr>
            <a:noAutofit/>
          </a:bodyPr>
          <a:lstStyle/>
          <a:p>
            <a:r>
              <a:rPr lang="en-AU" sz="1600" dirty="0">
                <a:solidFill>
                  <a:srgbClr val="FF0000"/>
                </a:solidFill>
                <a:effectLst/>
                <a:latin typeface="Chalkboard" panose="03050602040202020205" pitchFamily="66" charset="77"/>
              </a:rPr>
              <a:t>Mutashabih means:</a:t>
            </a:r>
            <a:r>
              <a:rPr lang="en-AU" sz="1600" dirty="0">
                <a:effectLst/>
                <a:latin typeface="Chalkboard" panose="03050602040202020205" pitchFamily="66" charset="77"/>
              </a:rPr>
              <a:t/>
            </a:r>
            <a:br>
              <a:rPr lang="en-AU" sz="1600" dirty="0">
                <a:effectLst/>
                <a:latin typeface="Chalkboard" panose="03050602040202020205" pitchFamily="66" charset="77"/>
              </a:rPr>
            </a:br>
            <a:r>
              <a:rPr lang="en-AU" sz="1600" dirty="0">
                <a:effectLst/>
                <a:latin typeface="Chalkboard" panose="03050602040202020205" pitchFamily="66" charset="77"/>
              </a:rPr>
              <a:t>a) Similar or resembling.  b) To complement one another</a:t>
            </a:r>
            <a:br>
              <a:rPr lang="en-AU" sz="1600" dirty="0">
                <a:effectLst/>
                <a:latin typeface="Chalkboard" panose="03050602040202020205" pitchFamily="66" charset="77"/>
              </a:rPr>
            </a:br>
            <a:r>
              <a:rPr lang="en-AU" sz="1600" dirty="0">
                <a:effectLst/>
                <a:latin typeface="Chalkboard" panose="03050602040202020205" pitchFamily="66" charset="77"/>
              </a:rPr>
              <a:t>c) To be doubtful or uncertain in meaning.   d) Difficult to differentiate because of equality in similarities </a:t>
            </a:r>
            <a:endParaRPr lang="en-AU" sz="1600" dirty="0">
              <a:latin typeface="Chalkboard" panose="03050602040202020205" pitchFamily="66" charset="77"/>
            </a:endParaRPr>
          </a:p>
          <a:p>
            <a:r>
              <a:rPr lang="en-AU" sz="1600" dirty="0">
                <a:solidFill>
                  <a:srgbClr val="FF0000"/>
                </a:solidFill>
                <a:effectLst/>
                <a:latin typeface="Chalkboard" panose="03050602040202020205" pitchFamily="66" charset="77"/>
              </a:rPr>
              <a:t>Q</a:t>
            </a:r>
            <a:r>
              <a:rPr lang="en-AU" sz="1600" dirty="0">
                <a:solidFill>
                  <a:srgbClr val="FF0000"/>
                </a:solidFill>
                <a:latin typeface="Chalkboard" panose="03050602040202020205" pitchFamily="66" charset="77"/>
              </a:rPr>
              <a:t>ur</a:t>
            </a:r>
            <a:r>
              <a:rPr lang="en-AU" sz="1600" dirty="0">
                <a:solidFill>
                  <a:srgbClr val="FF0000"/>
                </a:solidFill>
                <a:effectLst/>
                <a:latin typeface="Chalkboard" panose="03050602040202020205" pitchFamily="66" charset="77"/>
              </a:rPr>
              <a:t>anic sciences, mutashabih </a:t>
            </a:r>
            <a:r>
              <a:rPr lang="en-AU" sz="1600" dirty="0">
                <a:effectLst/>
                <a:latin typeface="Chalkboard" panose="03050602040202020205" pitchFamily="66" charset="77"/>
              </a:rPr>
              <a:t>means the verses which are not very clear or completely agreed upon, or those that are open to more than one interpretation. Verses that have many meanings, need explanations and the meanings cannot be discovered through using reason alone </a:t>
            </a:r>
            <a:endParaRPr lang="en-AU" sz="1600" dirty="0">
              <a:latin typeface="Chalkboard" panose="03050602040202020205" pitchFamily="66" charset="77"/>
            </a:endParaRPr>
          </a:p>
          <a:p>
            <a:r>
              <a:rPr lang="en-AU" sz="1600" dirty="0">
                <a:effectLst/>
                <a:latin typeface="Chalkboard" panose="03050602040202020205" pitchFamily="66" charset="77"/>
              </a:rPr>
              <a:t>The time of the Day of Judgement and the</a:t>
            </a:r>
            <a:r>
              <a:rPr lang="en-AU" sz="1600" b="1" dirty="0">
                <a:solidFill>
                  <a:schemeClr val="accent5">
                    <a:lumMod val="50000"/>
                  </a:schemeClr>
                </a:solidFill>
                <a:latin typeface="Chalkboard" panose="03050602040202020205" pitchFamily="66" charset="77"/>
              </a:rPr>
              <a:t> disjointed Letters</a:t>
            </a:r>
            <a:r>
              <a:rPr lang="en-AU" sz="1600" dirty="0">
                <a:effectLst/>
                <a:latin typeface="Chalkboard" panose="03050602040202020205" pitchFamily="66" charset="77"/>
              </a:rPr>
              <a:t> (</a:t>
            </a:r>
            <a:r>
              <a:rPr lang="en-AU" sz="1600" dirty="0" err="1">
                <a:effectLst/>
                <a:latin typeface="Chalkboard" panose="03050602040202020205" pitchFamily="66" charset="77"/>
              </a:rPr>
              <a:t>ahuruf</a:t>
            </a:r>
            <a:r>
              <a:rPr lang="en-AU" sz="1600" dirty="0">
                <a:effectLst/>
                <a:latin typeface="Chalkboard" panose="03050602040202020205" pitchFamily="66" charset="77"/>
              </a:rPr>
              <a:t> al-</a:t>
            </a:r>
            <a:r>
              <a:rPr lang="en-AU" sz="1600" dirty="0" err="1">
                <a:effectLst/>
                <a:latin typeface="Chalkboard" panose="03050602040202020205" pitchFamily="66" charset="77"/>
              </a:rPr>
              <a:t>muqatta</a:t>
            </a:r>
            <a:r>
              <a:rPr lang="en-AU" sz="1600" dirty="0">
                <a:effectLst/>
                <a:latin typeface="Chalkboard" panose="03050602040202020205" pitchFamily="66" charset="77"/>
              </a:rPr>
              <a:t>’) at the beginning of some surah are examples of this type of verse.</a:t>
            </a:r>
          </a:p>
          <a:p>
            <a:pPr>
              <a:buFont typeface="Wingdings" pitchFamily="2" charset="2"/>
              <a:buChar char="q"/>
            </a:pPr>
            <a:r>
              <a:rPr lang="en-AU" sz="1600" dirty="0">
                <a:effectLst/>
                <a:latin typeface="Chalkboard" panose="03050602040202020205" pitchFamily="66" charset="77"/>
              </a:rPr>
              <a:t>The Prophet</a:t>
            </a:r>
            <a:r>
              <a:rPr lang="ar" sz="1600" b="1" dirty="0">
                <a:solidFill>
                  <a:schemeClr val="accent4">
                    <a:lumMod val="50000"/>
                  </a:schemeClr>
                </a:solidFill>
                <a:effectLst/>
                <a:latin typeface="Chalkboard" panose="03050602040202020205" pitchFamily="66" charset="77"/>
              </a:rPr>
              <a:t> ﷺ</a:t>
            </a:r>
            <a:r>
              <a:rPr lang="en-AU" sz="1600" dirty="0">
                <a:effectLst/>
                <a:latin typeface="Chalkboard" panose="03050602040202020205" pitchFamily="66" charset="77"/>
              </a:rPr>
              <a:t>said: </a:t>
            </a:r>
            <a:r>
              <a:rPr lang="en-AU" sz="1600" b="1" dirty="0">
                <a:solidFill>
                  <a:schemeClr val="accent1"/>
                </a:solidFill>
                <a:effectLst/>
                <a:latin typeface="Chalkboard" panose="03050602040202020205" pitchFamily="66" charset="77"/>
              </a:rPr>
              <a:t>“ lawful is clear and that which is unlawful is clear and between the two of them are ‘</a:t>
            </a:r>
            <a:r>
              <a:rPr lang="en-AU" sz="1600" b="1" dirty="0" err="1">
                <a:solidFill>
                  <a:schemeClr val="accent1"/>
                </a:solidFill>
                <a:effectLst/>
                <a:latin typeface="Chalkboard" panose="03050602040202020205" pitchFamily="66" charset="77"/>
              </a:rPr>
              <a:t>mushtabihat</a:t>
            </a:r>
            <a:r>
              <a:rPr lang="en-AU" sz="1600" b="1" dirty="0">
                <a:solidFill>
                  <a:schemeClr val="accent1"/>
                </a:solidFill>
                <a:effectLst/>
                <a:latin typeface="Chalkboard" panose="03050602040202020205" pitchFamily="66" charset="77"/>
              </a:rPr>
              <a:t> doubtful [or ambiguous] matters about which not many people are knowledgeable. Thus, he who avoids these doubtful matters certainly clears himself in regard to his religion and his honour. But he who falls into the doubtful matters falls into that which is unlawful like the shepherd who pastures around a sanctuary, all but grazing therein. Verily every king has a sanctuary and God’s sanctuary is His prohibition. In the body there is a morsel of flesh which, if it be sound, all the body is sound and which, if it be diseased, all the body is diseased. This part of the body is the heart</a:t>
            </a:r>
            <a:r>
              <a:rPr lang="en-AU" sz="1600" dirty="0">
                <a:effectLst/>
                <a:latin typeface="Chalkboard" panose="03050602040202020205" pitchFamily="66" charset="77"/>
              </a:rPr>
              <a:t>.” </a:t>
            </a:r>
            <a:endParaRPr lang="en-AU" sz="1600" dirty="0">
              <a:latin typeface="Chalkboard" panose="03050602040202020205" pitchFamily="66" charset="77"/>
            </a:endParaRPr>
          </a:p>
          <a:p>
            <a:endParaRPr lang="en-AU" sz="1600" dirty="0">
              <a:latin typeface="Chalkboard" panose="03050602040202020205" pitchFamily="66" charset="77"/>
            </a:endParaRPr>
          </a:p>
          <a:p>
            <a:endParaRPr lang="en-AU" sz="1600" dirty="0">
              <a:latin typeface="Chalkboard" panose="03050602040202020205" pitchFamily="66" charset="77"/>
            </a:endParaRP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92D3ED5E-E72D-5778-B2CE-178B04D09A82}"/>
              </a:ext>
            </a:extLst>
          </p:cNvPr>
          <p:cNvSpPr>
            <a:spLocks noGrp="1"/>
          </p:cNvSpPr>
          <p:nvPr>
            <p:ph type="sldNum" sz="quarter" idx="12"/>
          </p:nvPr>
        </p:nvSpPr>
        <p:spPr/>
        <p:txBody>
          <a:bodyPr/>
          <a:lstStyle/>
          <a:p>
            <a:fld id="{C8784B88-F3D9-6A4F-9660-1A0A1E561ED7}" type="slidenum">
              <a:rPr lang="en-US" smtClean="0"/>
              <a:t>180</a:t>
            </a:fld>
            <a:endParaRPr lang="en-US"/>
          </a:p>
        </p:txBody>
      </p:sp>
    </p:spTree>
    <p:extLst>
      <p:ext uri="{BB962C8B-B14F-4D97-AF65-F5344CB8AC3E}">
        <p14:creationId xmlns:p14="http://schemas.microsoft.com/office/powerpoint/2010/main" val="4253190554"/>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564159-E1B1-84F9-7D47-CA2E9F852C21}"/>
              </a:ext>
            </a:extLst>
          </p:cNvPr>
          <p:cNvSpPr>
            <a:spLocks noGrp="1"/>
          </p:cNvSpPr>
          <p:nvPr>
            <p:ph type="title"/>
          </p:nvPr>
        </p:nvSpPr>
        <p:spPr>
          <a:xfrm>
            <a:off x="1302895" y="769859"/>
            <a:ext cx="7772400" cy="920829"/>
          </a:xfrm>
          <a:solidFill>
            <a:schemeClr val="accent4">
              <a:lumMod val="40000"/>
              <a:lumOff val="60000"/>
            </a:schemeClr>
          </a:solidFill>
          <a:ln>
            <a:solidFill>
              <a:srgbClr val="C00000"/>
            </a:solidFill>
          </a:ln>
        </p:spPr>
        <p:txBody>
          <a:bodyPr>
            <a:normAutofit/>
          </a:bodyPr>
          <a:lstStyle/>
          <a:p>
            <a:r>
              <a:rPr lang="en-AU" sz="3600" dirty="0">
                <a:solidFill>
                  <a:srgbClr val="FF0000"/>
                </a:solidFill>
                <a:effectLst/>
                <a:latin typeface="Apple Chancery" panose="03020702040506060504" pitchFamily="66" charset="-79"/>
                <a:cs typeface="Apple Chancery" panose="03020702040506060504" pitchFamily="66" charset="-79"/>
              </a:rPr>
              <a:t>An example of a Muhkam verse</a:t>
            </a:r>
            <a:endParaRPr lang="en-US" sz="3600" dirty="0">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CA77C080-1807-6C27-727A-FF78DB453420}"/>
              </a:ext>
            </a:extLst>
          </p:cNvPr>
          <p:cNvSpPr>
            <a:spLocks noGrp="1"/>
          </p:cNvSpPr>
          <p:nvPr>
            <p:ph idx="1"/>
          </p:nvPr>
        </p:nvSpPr>
        <p:spPr>
          <a:xfrm>
            <a:off x="405589" y="1812133"/>
            <a:ext cx="10515600" cy="4594228"/>
          </a:xfrm>
          <a:solidFill>
            <a:schemeClr val="accent4">
              <a:lumMod val="40000"/>
              <a:lumOff val="60000"/>
            </a:schemeClr>
          </a:solidFill>
          <a:ln>
            <a:solidFill>
              <a:srgbClr val="FF0000"/>
            </a:solidFill>
          </a:ln>
        </p:spPr>
        <p:txBody>
          <a:bodyPr>
            <a:normAutofit fontScale="62500" lnSpcReduction="20000"/>
          </a:bodyPr>
          <a:lstStyle/>
          <a:p>
            <a:pPr>
              <a:buFont typeface="Wingdings" pitchFamily="2" charset="2"/>
              <a:buChar char="q"/>
            </a:pPr>
            <a:r>
              <a:rPr lang="en-AU" sz="2400" dirty="0">
                <a:solidFill>
                  <a:srgbClr val="28261E"/>
                </a:solidFill>
                <a:latin typeface="Chalkboard" panose="03050602040202020205" pitchFamily="66" charset="77"/>
              </a:rPr>
              <a:t>1</a:t>
            </a:r>
            <a:r>
              <a:rPr lang="en-AU" sz="2900" dirty="0">
                <a:solidFill>
                  <a:srgbClr val="28261E"/>
                </a:solidFill>
                <a:latin typeface="Chalkboard" panose="03050602040202020205" pitchFamily="66" charset="77"/>
              </a:rPr>
              <a:t>.</a:t>
            </a:r>
            <a:r>
              <a:rPr lang="en-AU" sz="2900" dirty="0">
                <a:solidFill>
                  <a:srgbClr val="28261E"/>
                </a:solidFill>
                <a:effectLst/>
                <a:latin typeface="Chalkboard" panose="03050602040202020205" pitchFamily="66" charset="77"/>
              </a:rPr>
              <a:t> “</a:t>
            </a:r>
            <a:r>
              <a:rPr lang="en-AU" sz="2900" dirty="0">
                <a:solidFill>
                  <a:srgbClr val="FF0000"/>
                </a:solidFill>
                <a:latin typeface="Chalkboard" panose="03050602040202020205" pitchFamily="66" charset="77"/>
              </a:rPr>
              <a:t>All</a:t>
            </a:r>
            <a:r>
              <a:rPr lang="en-AU" sz="2900" dirty="0">
                <a:solidFill>
                  <a:srgbClr val="FF0000"/>
                </a:solidFill>
                <a:effectLst/>
                <a:latin typeface="Chalkboard" panose="03050602040202020205" pitchFamily="66" charset="77"/>
              </a:rPr>
              <a:t> praises is due to Allah, Lord of all the worlds”(</a:t>
            </a:r>
            <a:r>
              <a:rPr lang="en-AU" sz="2900" dirty="0">
                <a:solidFill>
                  <a:srgbClr val="26231C"/>
                </a:solidFill>
                <a:effectLst/>
                <a:latin typeface="Chalkboard" panose="03050602040202020205" pitchFamily="66" charset="77"/>
              </a:rPr>
              <a:t>a</a:t>
            </a:r>
            <a:r>
              <a:rPr lang="en-AU" sz="2900" dirty="0">
                <a:solidFill>
                  <a:srgbClr val="26231C"/>
                </a:solidFill>
                <a:latin typeface="Chalkboard" panose="03050602040202020205" pitchFamily="66" charset="77"/>
              </a:rPr>
              <a:t>l</a:t>
            </a:r>
            <a:r>
              <a:rPr lang="en-AU" sz="2900" dirty="0">
                <a:solidFill>
                  <a:srgbClr val="26231C"/>
                </a:solidFill>
                <a:effectLst/>
                <a:latin typeface="Chalkboard" panose="03050602040202020205" pitchFamily="66" charset="77"/>
              </a:rPr>
              <a:t>-</a:t>
            </a:r>
            <a:r>
              <a:rPr lang="en-AU" sz="2900" dirty="0" err="1">
                <a:solidFill>
                  <a:srgbClr val="26231C"/>
                </a:solidFill>
                <a:effectLst/>
                <a:latin typeface="Chalkboard" panose="03050602040202020205" pitchFamily="66" charset="77"/>
              </a:rPr>
              <a:t>Fatihah</a:t>
            </a:r>
            <a:r>
              <a:rPr lang="en-AU" sz="2900" dirty="0">
                <a:solidFill>
                  <a:srgbClr val="26231C"/>
                </a:solidFill>
                <a:latin typeface="Chalkboard" panose="03050602040202020205" pitchFamily="66" charset="77"/>
              </a:rPr>
              <a:t>: </a:t>
            </a:r>
            <a:r>
              <a:rPr lang="en-AU" sz="2900" dirty="0">
                <a:solidFill>
                  <a:srgbClr val="26231C"/>
                </a:solidFill>
                <a:effectLst/>
                <a:latin typeface="Chalkboard" panose="03050602040202020205" pitchFamily="66" charset="77"/>
              </a:rPr>
              <a:t>1).</a:t>
            </a:r>
            <a:r>
              <a:rPr lang="ar-SA" sz="2900" dirty="0">
                <a:solidFill>
                  <a:srgbClr val="28261E"/>
                </a:solidFill>
                <a:effectLst/>
                <a:latin typeface="Chalkboard" panose="03050602040202020205" pitchFamily="66" charset="77"/>
              </a:rPr>
              <a:t> </a:t>
            </a:r>
            <a:r>
              <a:rPr lang="ar-SA" sz="2900" dirty="0" err="1">
                <a:solidFill>
                  <a:srgbClr val="28261E"/>
                </a:solidFill>
                <a:effectLst/>
                <a:latin typeface="Chalkboard" panose="03050602040202020205" pitchFamily="66" charset="77"/>
              </a:rPr>
              <a:t>الحمدلله</a:t>
            </a:r>
            <a:r>
              <a:rPr lang="ar-SA" sz="2900" dirty="0">
                <a:solidFill>
                  <a:srgbClr val="28261E"/>
                </a:solidFill>
                <a:effectLst/>
                <a:latin typeface="Chalkboard" panose="03050602040202020205" pitchFamily="66" charset="77"/>
              </a:rPr>
              <a:t> رب العالمين</a:t>
            </a:r>
            <a:endParaRPr lang="en-AU" sz="2900" dirty="0">
              <a:solidFill>
                <a:srgbClr val="26231C"/>
              </a:solidFill>
              <a:effectLst/>
              <a:latin typeface="Chalkboard" panose="03050602040202020205" pitchFamily="66" charset="77"/>
            </a:endParaRPr>
          </a:p>
          <a:p>
            <a:pPr>
              <a:buFont typeface="Wingdings" pitchFamily="2" charset="2"/>
              <a:buChar char="q"/>
            </a:pPr>
            <a:r>
              <a:rPr lang="en-AU" sz="2900" dirty="0">
                <a:solidFill>
                  <a:srgbClr val="26231C"/>
                </a:solidFill>
                <a:latin typeface="Chalkboard" panose="03050602040202020205" pitchFamily="66" charset="77"/>
              </a:rPr>
              <a:t>2.</a:t>
            </a:r>
            <a:r>
              <a:rPr lang="en-AU" sz="2900" dirty="0">
                <a:solidFill>
                  <a:srgbClr val="28281E"/>
                </a:solidFill>
                <a:effectLst/>
                <a:latin typeface="Chalkboard" panose="03050602040202020205" pitchFamily="66" charset="77"/>
              </a:rPr>
              <a:t>: “</a:t>
            </a:r>
            <a:r>
              <a:rPr lang="en-AU" sz="2900" dirty="0">
                <a:solidFill>
                  <a:srgbClr val="FF0000"/>
                </a:solidFill>
                <a:effectLst/>
                <a:latin typeface="Chalkboard" panose="03050602040202020205" pitchFamily="66" charset="77"/>
              </a:rPr>
              <a:t>0h you who believe, whenever you give or take credit for a specified period, write it down. A writer should write it down between you justly.”</a:t>
            </a:r>
            <a:r>
              <a:rPr lang="en-AU" sz="2900" dirty="0">
                <a:solidFill>
                  <a:srgbClr val="26231C"/>
                </a:solidFill>
                <a:effectLst/>
                <a:latin typeface="Chalkboard" panose="03050602040202020205" pitchFamily="66" charset="77"/>
              </a:rPr>
              <a:t>' (ai-Baqarah, 2:282) </a:t>
            </a:r>
          </a:p>
          <a:p>
            <a:pPr marL="0" indent="0">
              <a:buNone/>
            </a:pPr>
            <a:r>
              <a:rPr lang="en-AU" sz="2900" dirty="0">
                <a:solidFill>
                  <a:srgbClr val="232119"/>
                </a:solidFill>
                <a:effectLst/>
                <a:latin typeface="Chalkboard" panose="03050602040202020205" pitchFamily="66" charset="77"/>
              </a:rPr>
              <a:t>This relates to both the giver and taker of credit .</a:t>
            </a:r>
            <a:endParaRPr lang="en-AU" sz="2900" dirty="0">
              <a:latin typeface="Chalkboard" panose="03050602040202020205" pitchFamily="66" charset="77"/>
            </a:endParaRPr>
          </a:p>
          <a:p>
            <a:pPr>
              <a:buFont typeface="Wingdings" pitchFamily="2" charset="2"/>
              <a:buChar char="q"/>
            </a:pPr>
            <a:r>
              <a:rPr lang="en-AU" sz="2900" dirty="0">
                <a:solidFill>
                  <a:srgbClr val="282116"/>
                </a:solidFill>
                <a:effectLst/>
                <a:latin typeface="Chalkboard" panose="03050602040202020205" pitchFamily="66" charset="77"/>
              </a:rPr>
              <a:t>Thus, those Ayat</a:t>
            </a:r>
            <a:r>
              <a:rPr lang="ar-SA" sz="2900" dirty="0">
                <a:solidFill>
                  <a:srgbClr val="282116"/>
                </a:solidFill>
                <a:effectLst/>
                <a:latin typeface="Chalkboard" panose="03050602040202020205" pitchFamily="66" charset="77"/>
              </a:rPr>
              <a:t> </a:t>
            </a:r>
            <a:r>
              <a:rPr lang="en-AU" sz="2900" dirty="0">
                <a:solidFill>
                  <a:srgbClr val="282116"/>
                </a:solidFill>
                <a:effectLst/>
                <a:latin typeface="Chalkboard" panose="03050602040202020205" pitchFamily="66" charset="77"/>
              </a:rPr>
              <a:t>that deal with halal/ (lawful) and haram (forbidden) matters, inheritance, promises, and the like, belong to Muhkamat category.</a:t>
            </a:r>
            <a:r>
              <a:rPr lang="en-AU" sz="2900" dirty="0">
                <a:effectLst/>
                <a:latin typeface="Chalkboard" panose="03050602040202020205" pitchFamily="66" charset="77"/>
              </a:rPr>
              <a:t> (it refers to all clearly decided verses of the Qur'an concerning legal ruling) </a:t>
            </a:r>
            <a:r>
              <a:rPr lang="en-AU" sz="2900" dirty="0">
                <a:latin typeface="Chalkboard" panose="03050602040202020205" pitchFamily="66" charset="77"/>
              </a:rPr>
              <a:t>. </a:t>
            </a:r>
            <a:r>
              <a:rPr lang="en-AU" sz="2900" dirty="0">
                <a:effectLst/>
                <a:latin typeface="Chalkboard" panose="03050602040202020205" pitchFamily="66" charset="77"/>
              </a:rPr>
              <a:t>The verses regarding lawful or unlawful things, the prescribed daily prayers, fasting, </a:t>
            </a:r>
            <a:r>
              <a:rPr lang="en-AU" sz="2900" i="1" dirty="0">
                <a:effectLst/>
                <a:latin typeface="Chalkboard" panose="03050602040202020205" pitchFamily="66" charset="77"/>
              </a:rPr>
              <a:t>zakat</a:t>
            </a:r>
            <a:r>
              <a:rPr lang="en-AU" sz="2900" dirty="0">
                <a:effectLst/>
                <a:latin typeface="Chalkboard" panose="03050602040202020205" pitchFamily="66" charset="77"/>
              </a:rPr>
              <a:t>, </a:t>
            </a:r>
            <a:r>
              <a:rPr lang="en-AU" sz="2900" i="1" dirty="0">
                <a:effectLst/>
                <a:latin typeface="Chalkboard" panose="03050602040202020205" pitchFamily="66" charset="77"/>
              </a:rPr>
              <a:t>Hajj</a:t>
            </a:r>
            <a:r>
              <a:rPr lang="en-AU" sz="2900" dirty="0">
                <a:effectLst/>
                <a:latin typeface="Chalkboard" panose="03050602040202020205" pitchFamily="66" charset="77"/>
              </a:rPr>
              <a:t>, etc. are examples of </a:t>
            </a:r>
            <a:r>
              <a:rPr lang="en-AU" sz="2900" i="1" dirty="0">
                <a:effectLst/>
                <a:latin typeface="Chalkboard" panose="03050602040202020205" pitchFamily="66" charset="77"/>
              </a:rPr>
              <a:t>Muhkam </a:t>
            </a:r>
            <a:r>
              <a:rPr lang="en-AU" sz="2900" dirty="0">
                <a:effectLst/>
                <a:latin typeface="Chalkboard" panose="03050602040202020205" pitchFamily="66" charset="77"/>
              </a:rPr>
              <a:t>verses in the Qur'an. </a:t>
            </a:r>
            <a:endParaRPr lang="en-AU" sz="2900" dirty="0">
              <a:solidFill>
                <a:srgbClr val="282116"/>
              </a:solidFill>
              <a:effectLst/>
              <a:latin typeface="Chalkboard" panose="03050602040202020205" pitchFamily="66" charset="77"/>
            </a:endParaRPr>
          </a:p>
          <a:p>
            <a:pPr>
              <a:buFont typeface="Wingdings" pitchFamily="2" charset="2"/>
              <a:buChar char="q"/>
            </a:pPr>
            <a:r>
              <a:rPr lang="en-AU" sz="2900" dirty="0">
                <a:solidFill>
                  <a:srgbClr val="282116"/>
                </a:solidFill>
                <a:latin typeface="Chalkboard" panose="03050602040202020205" pitchFamily="66" charset="77"/>
              </a:rPr>
              <a:t>On the other hand, the</a:t>
            </a:r>
            <a:r>
              <a:rPr lang="en-AU" sz="2900" dirty="0">
                <a:solidFill>
                  <a:srgbClr val="282116"/>
                </a:solidFill>
                <a:effectLst/>
                <a:latin typeface="Chalkboard" panose="03050602040202020205" pitchFamily="66" charset="77"/>
              </a:rPr>
              <a:t> Ayat concerning the true nature of resurrection, judgment, life after death, and the like, belong to the mutashabihat category. </a:t>
            </a:r>
          </a:p>
          <a:p>
            <a:endParaRPr lang="en-US" dirty="0"/>
          </a:p>
        </p:txBody>
      </p:sp>
      <p:sp>
        <p:nvSpPr>
          <p:cNvPr id="4" name="Slide Number Placeholder 3">
            <a:extLst>
              <a:ext uri="{FF2B5EF4-FFF2-40B4-BE49-F238E27FC236}">
                <a16:creationId xmlns:a16="http://schemas.microsoft.com/office/drawing/2014/main" xmlns="" id="{1E655716-1CD7-B793-9298-4A00D8DA7F0D}"/>
              </a:ext>
            </a:extLst>
          </p:cNvPr>
          <p:cNvSpPr>
            <a:spLocks noGrp="1"/>
          </p:cNvSpPr>
          <p:nvPr>
            <p:ph type="sldNum" sz="quarter" idx="12"/>
          </p:nvPr>
        </p:nvSpPr>
        <p:spPr/>
        <p:txBody>
          <a:bodyPr/>
          <a:lstStyle/>
          <a:p>
            <a:fld id="{C8784B88-F3D9-6A4F-9660-1A0A1E561ED7}" type="slidenum">
              <a:rPr lang="en-US" smtClean="0"/>
              <a:t>181</a:t>
            </a:fld>
            <a:endParaRPr lang="en-US"/>
          </a:p>
        </p:txBody>
      </p:sp>
    </p:spTree>
    <p:extLst>
      <p:ext uri="{BB962C8B-B14F-4D97-AF65-F5344CB8AC3E}">
        <p14:creationId xmlns:p14="http://schemas.microsoft.com/office/powerpoint/2010/main" val="3608741177"/>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72D14F1D-DBC5-BE0B-3251-9D4D1AD85891}"/>
              </a:ext>
            </a:extLst>
          </p:cNvPr>
          <p:cNvSpPr>
            <a:spLocks noGrp="1"/>
          </p:cNvSpPr>
          <p:nvPr>
            <p:ph idx="1"/>
          </p:nvPr>
        </p:nvSpPr>
        <p:spPr>
          <a:xfrm>
            <a:off x="73572" y="925660"/>
            <a:ext cx="12044855" cy="5602145"/>
          </a:xfrm>
          <a:noFill/>
          <a:ln>
            <a:solidFill>
              <a:srgbClr val="7030A0"/>
            </a:solidFill>
          </a:ln>
        </p:spPr>
        <p:txBody>
          <a:bodyPr>
            <a:noAutofit/>
          </a:bodyPr>
          <a:lstStyle/>
          <a:p>
            <a:r>
              <a:rPr lang="en-AU" sz="1600" b="1" dirty="0">
                <a:solidFill>
                  <a:srgbClr val="FF0000"/>
                </a:solidFill>
                <a:effectLst/>
                <a:highlight>
                  <a:srgbClr val="F8ECB9"/>
                </a:highlight>
                <a:latin typeface="Chalkboard" panose="03050602040202020205" pitchFamily="66" charset="77"/>
              </a:rPr>
              <a:t>The concept (Muhkam and Mutashabih ) has been </a:t>
            </a:r>
            <a:r>
              <a:rPr lang="en-AU" sz="1600" b="1" dirty="0">
                <a:solidFill>
                  <a:srgbClr val="FF0000"/>
                </a:solidFill>
                <a:highlight>
                  <a:srgbClr val="F8ECB9"/>
                </a:highlight>
                <a:latin typeface="Chalkboard" panose="03050602040202020205" pitchFamily="66" charset="77"/>
              </a:rPr>
              <a:t>mentioned in the Quran in different verses:</a:t>
            </a:r>
          </a:p>
          <a:p>
            <a:pPr marL="571500" indent="-342900">
              <a:lnSpc>
                <a:spcPct val="100000"/>
              </a:lnSpc>
              <a:buFont typeface="Arial" panose="020B0604020202020204" pitchFamily="34" charset="0"/>
              <a:buAutoNum type="arabicPeriod"/>
            </a:pPr>
            <a:r>
              <a:rPr lang="en-AU" sz="1600" b="1" dirty="0">
                <a:solidFill>
                  <a:srgbClr val="C00000"/>
                </a:solidFill>
                <a:latin typeface="Chalkboard" panose="03050602040202020205" pitchFamily="66" charset="77"/>
              </a:rPr>
              <a:t>Allah calls the entire Quran muhkam</a:t>
            </a:r>
            <a:r>
              <a:rPr lang="en-AU" sz="1400" b="1" dirty="0">
                <a:solidFill>
                  <a:srgbClr val="C00000"/>
                </a:solidFill>
                <a:latin typeface="Chalkboard" panose="03050602040202020205" pitchFamily="66" charset="77"/>
              </a:rPr>
              <a:t>.</a:t>
            </a:r>
            <a:r>
              <a:rPr lang="ar" sz="1400" b="1" dirty="0">
                <a:solidFill>
                  <a:srgbClr val="00B050"/>
                </a:solidFill>
                <a:latin typeface="Chalkboard" panose="03050602040202020205" pitchFamily="66" charset="77"/>
                <a:cs typeface="+mn-cs"/>
              </a:rPr>
              <a:t> </a:t>
            </a:r>
            <a:r>
              <a:rPr lang="ar" sz="1400" b="1" dirty="0">
                <a:latin typeface="Chalkboard" panose="03050602040202020205" pitchFamily="66" charset="77"/>
                <a:cs typeface="+mn-cs"/>
              </a:rPr>
              <a:t>الٓر ۚ كِتَـٰبٌ أُحْكِمَتْ ءَايَـٰتُهُۥ ثُمَّ فُصِّلَتْ مِن لَّدُنْ حَكِيمٍ خَبِير</a:t>
            </a:r>
            <a:r>
              <a:rPr lang="en-AU" sz="1400" b="1" dirty="0">
                <a:effectLst/>
                <a:latin typeface="Chalkboard" panose="03050602040202020205" pitchFamily="66" charset="77"/>
                <a:cs typeface="+mn-cs"/>
              </a:rPr>
              <a:t>“</a:t>
            </a:r>
          </a:p>
          <a:p>
            <a:pPr indent="0">
              <a:lnSpc>
                <a:spcPct val="100000"/>
              </a:lnSpc>
              <a:buNone/>
            </a:pPr>
            <a:r>
              <a:rPr lang="en-AU" sz="1600" b="1" i="0" dirty="0">
                <a:solidFill>
                  <a:srgbClr val="00B050"/>
                </a:solidFill>
                <a:effectLst/>
                <a:latin typeface="Chalkboard" panose="03050602040202020205" pitchFamily="66" charset="77"/>
              </a:rPr>
              <a:t>Alif, Lam, Ra.[This is] a Book whose verses are perfected and then presented in detail from [one who is] Wise and Aware”. (Hud, 11:1)</a:t>
            </a:r>
          </a:p>
          <a:p>
            <a:pPr marL="0" indent="0">
              <a:buNone/>
            </a:pPr>
            <a:r>
              <a:rPr lang="en-AU" sz="1600" b="1" dirty="0">
                <a:solidFill>
                  <a:srgbClr val="C00000"/>
                </a:solidFill>
                <a:latin typeface="Chalkboard" panose="03050602040202020205" pitchFamily="66" charset="77"/>
                <a:cs typeface="+mn-cs"/>
              </a:rPr>
              <a:t>   2.</a:t>
            </a:r>
            <a:r>
              <a:rPr lang="en-AU" sz="1600" b="1" dirty="0">
                <a:solidFill>
                  <a:srgbClr val="C00000"/>
                </a:solidFill>
                <a:latin typeface="Chalkboard" panose="03050602040202020205" pitchFamily="66" charset="77"/>
              </a:rPr>
              <a:t> Allah calls the entire Quran mutashabih, On other occasions: “</a:t>
            </a:r>
            <a:r>
              <a:rPr lang="ar" sz="1600" b="1" dirty="0">
                <a:latin typeface="Chalkboard" panose="03050602040202020205" pitchFamily="66" charset="77"/>
              </a:rPr>
              <a:t>ٱللَّهُ نَزَّلَ أَحْسَنَ ٱلْحَدِيثِ كِتَـٰبًۭا مُّتَشَـٰبِهًۭا مَّثَانِىَ تَقْشَعِرُّ مِنْهُ جُلُودُ ٱلَّذِينَ يَخْشَوْنَ رَبَّهُمْ</a:t>
            </a:r>
            <a:r>
              <a:rPr lang="en-AU" sz="1600" b="1" dirty="0">
                <a:latin typeface="Chalkboard" panose="03050602040202020205" pitchFamily="66" charset="77"/>
              </a:rPr>
              <a:t>”</a:t>
            </a:r>
            <a:endParaRPr lang="en-AU" sz="1600" b="1" dirty="0">
              <a:solidFill>
                <a:srgbClr val="C00000"/>
              </a:solidFill>
              <a:latin typeface="Chalkboard" panose="03050602040202020205" pitchFamily="66" charset="77"/>
              <a:cs typeface="+mn-cs"/>
            </a:endParaRPr>
          </a:p>
          <a:p>
            <a:pPr marL="0" indent="0">
              <a:buNone/>
            </a:pPr>
            <a:r>
              <a:rPr lang="en-AU" sz="1600" b="1" i="0" dirty="0">
                <a:solidFill>
                  <a:srgbClr val="00B050"/>
                </a:solidFill>
                <a:effectLst/>
                <a:latin typeface="Chalkboard" panose="03050602040202020205" pitchFamily="66" charset="77"/>
              </a:rPr>
              <a:t>It is˺ Allah ˹Who˺ has sent down the best message—a Book of perfect consistency and repeated lessons—which causes the skin ˹and hearts˺ of those who fear their Lord to tremble” (</a:t>
            </a:r>
            <a:r>
              <a:rPr lang="en-AU" sz="1600" b="1" i="0" dirty="0" err="1">
                <a:solidFill>
                  <a:srgbClr val="00B050"/>
                </a:solidFill>
                <a:effectLst/>
                <a:latin typeface="Chalkboard" panose="03050602040202020205" pitchFamily="66" charset="77"/>
              </a:rPr>
              <a:t>az-zumar</a:t>
            </a:r>
            <a:r>
              <a:rPr lang="en-AU" sz="1600" b="1" i="0" dirty="0">
                <a:solidFill>
                  <a:srgbClr val="00B050"/>
                </a:solidFill>
                <a:effectLst/>
                <a:latin typeface="Chalkboard" panose="03050602040202020205" pitchFamily="66" charset="77"/>
              </a:rPr>
              <a:t>, 39:23</a:t>
            </a:r>
            <a:r>
              <a:rPr lang="en-AU" sz="1600" b="1" i="0" dirty="0">
                <a:effectLst/>
                <a:latin typeface="Chalkboard" panose="03050602040202020205" pitchFamily="66" charset="77"/>
              </a:rPr>
              <a:t>)</a:t>
            </a:r>
            <a:r>
              <a:rPr lang="ar" sz="1600" b="1" dirty="0">
                <a:latin typeface="Chalkboard" panose="03050602040202020205" pitchFamily="66" charset="77"/>
              </a:rPr>
              <a:t> </a:t>
            </a:r>
            <a:endParaRPr lang="en-AU" sz="1600" b="1" dirty="0">
              <a:latin typeface="Chalkboard" panose="03050602040202020205" pitchFamily="66" charset="77"/>
            </a:endParaRPr>
          </a:p>
          <a:p>
            <a:pPr marL="0" indent="0">
              <a:buNone/>
            </a:pPr>
            <a:r>
              <a:rPr lang="en-AU" sz="1600" b="1" dirty="0">
                <a:solidFill>
                  <a:srgbClr val="C00000"/>
                </a:solidFill>
                <a:latin typeface="Chalkboard" panose="03050602040202020205" pitchFamily="66" charset="77"/>
              </a:rPr>
              <a:t>3. Allah describes the Quran as being part muhkam and part mutashabih:</a:t>
            </a:r>
          </a:p>
          <a:p>
            <a:pPr marL="0" indent="0" algn="r" rtl="1">
              <a:buNone/>
            </a:pPr>
            <a:r>
              <a:rPr lang="en-AU" sz="1600" b="1" dirty="0">
                <a:latin typeface="Chalkboard" panose="03050602040202020205" pitchFamily="66" charset="77"/>
              </a:rPr>
              <a:t>“</a:t>
            </a:r>
            <a:r>
              <a:rPr lang="ar" sz="1600" b="1" dirty="0">
                <a:latin typeface="Chalkboard" panose="03050602040202020205" pitchFamily="66" charset="77"/>
              </a:rPr>
              <a:t>هُوَ ٱلَّذِىٓ أَنزَلَ عَلَيْكَ ٱلْكِتَـٰبَ مِنْهُ ءَايَـٰتٌۭ مُّحْكَمَـٰتٌ هُنَّ أُمُّ ٱلْكِتَـٰبِ وَأُخَرُ مُتَشَـٰبِهَـٰتٌۭ ۖ فَأَمَّا ٱلَّذِينَ فِى قُلُوبِهِمْ زَيْغٌۭ فَيَتَّبِعُونَ مَا تَشَـٰبَهَ مِنْهُ ٱبْتِغَآءَ ٱلْفِتْنَةِ وَٱبْتِغَآءَ تَأْوِيلِهِۦ ۗ وَمَا يَعْلَمُ تَأْوِيلَهُۥٓ إِلَّا ٱللَّهُ ۗ وَٱلرَّٰسِخُونَ فِى ٱلْعِلْمِ يَقُولُونَ ءَامَنَّا بِهِۦ كُلٌّۭ مِّنْ عِندِ رَبِّنَا ۗ وَمَا يَذَّكَّرُ إِلَّآ أُو۟لُوا۟ ٱلْأَلْبَـٰبِ</a:t>
            </a:r>
            <a:r>
              <a:rPr lang="en-AU" sz="1600" b="1" dirty="0">
                <a:latin typeface="Chalkboard" panose="03050602040202020205" pitchFamily="66" charset="77"/>
              </a:rPr>
              <a:t>”</a:t>
            </a:r>
            <a:r>
              <a:rPr lang="ar-SA" sz="1600" b="1" dirty="0">
                <a:latin typeface="Chalkboard" panose="03050602040202020205" pitchFamily="66" charset="77"/>
              </a:rPr>
              <a:t>(آل عمران:7)</a:t>
            </a:r>
            <a:endParaRPr lang="en-AU" sz="1200" b="1" dirty="0">
              <a:solidFill>
                <a:srgbClr val="00B050"/>
              </a:solidFill>
              <a:latin typeface="Chalkboard" panose="03050602040202020205" pitchFamily="66" charset="77"/>
            </a:endParaRPr>
          </a:p>
          <a:p>
            <a:pPr marL="0" indent="0" rtl="1">
              <a:buNone/>
            </a:pPr>
            <a:r>
              <a:rPr lang="en-AU" sz="1400" b="1" i="0" dirty="0">
                <a:solidFill>
                  <a:srgbClr val="00B050"/>
                </a:solidFill>
                <a:effectLst/>
                <a:latin typeface="Chalkboard" panose="03050602040202020205" pitchFamily="66" charset="77"/>
              </a:rPr>
              <a:t>“It is He who has sent down to you, [O </a:t>
            </a:r>
            <a:r>
              <a:rPr lang="en-AU" sz="1400" b="1" i="0" dirty="0" err="1">
                <a:solidFill>
                  <a:srgbClr val="00B050"/>
                </a:solidFill>
                <a:effectLst/>
                <a:latin typeface="Chalkboard" panose="03050602040202020205" pitchFamily="66" charset="77"/>
              </a:rPr>
              <a:t>Muḥammad</a:t>
            </a:r>
            <a:r>
              <a:rPr lang="en-AU" sz="1400" b="1" i="0" dirty="0">
                <a:solidFill>
                  <a:srgbClr val="00B050"/>
                </a:solidFill>
                <a:effectLst/>
                <a:latin typeface="Chalkboard" panose="03050602040202020205" pitchFamily="66" charset="77"/>
              </a:rPr>
              <a:t>], the Book; in it are verses [that are] precise - they are the foundation of the Book - and others unspecific. As for those in whose hearts is deviation [from truth], they will follow that of it which is unspecific, seeking discord and seeking an interpretation [suitable to them]. And no one knows its [true] interpretation except Allah. But those firm in knowledge say, "We believe in it. All [of it] is from our Lord." And no one will be reminded except those of understanding”(</a:t>
            </a:r>
            <a:r>
              <a:rPr lang="en-AU" sz="1400" b="1" dirty="0" err="1">
                <a:solidFill>
                  <a:srgbClr val="00B050"/>
                </a:solidFill>
                <a:latin typeface="Chalkboard" panose="03050602040202020205" pitchFamily="66" charset="77"/>
              </a:rPr>
              <a:t>ali</a:t>
            </a:r>
            <a:r>
              <a:rPr lang="en-AU" sz="1400" b="1" dirty="0">
                <a:solidFill>
                  <a:srgbClr val="00B050"/>
                </a:solidFill>
                <a:latin typeface="Chalkboard" panose="03050602040202020205" pitchFamily="66" charset="77"/>
              </a:rPr>
              <a:t>-Imran,</a:t>
            </a:r>
            <a:r>
              <a:rPr lang="en-AU" sz="1400" b="1" i="0" dirty="0">
                <a:solidFill>
                  <a:srgbClr val="00B050"/>
                </a:solidFill>
                <a:effectLst/>
                <a:latin typeface="Chalkboard" panose="03050602040202020205" pitchFamily="66" charset="77"/>
              </a:rPr>
              <a:t> 3:7)</a:t>
            </a:r>
            <a:endParaRPr lang="en-US" sz="1400" b="1" dirty="0">
              <a:solidFill>
                <a:srgbClr val="00B05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560BB65-5FBB-FE08-8D75-897C044337B4}"/>
              </a:ext>
            </a:extLst>
          </p:cNvPr>
          <p:cNvSpPr>
            <a:spLocks noGrp="1"/>
          </p:cNvSpPr>
          <p:nvPr>
            <p:ph type="sldNum" sz="quarter" idx="12"/>
          </p:nvPr>
        </p:nvSpPr>
        <p:spPr/>
        <p:txBody>
          <a:bodyPr/>
          <a:lstStyle/>
          <a:p>
            <a:fld id="{C8784B88-F3D9-6A4F-9660-1A0A1E561ED7}" type="slidenum">
              <a:rPr lang="en-US" smtClean="0"/>
              <a:t>182</a:t>
            </a:fld>
            <a:endParaRPr lang="en-US"/>
          </a:p>
        </p:txBody>
      </p:sp>
      <p:sp>
        <p:nvSpPr>
          <p:cNvPr id="5" name="TextBox 4">
            <a:extLst>
              <a:ext uri="{FF2B5EF4-FFF2-40B4-BE49-F238E27FC236}">
                <a16:creationId xmlns:a16="http://schemas.microsoft.com/office/drawing/2014/main" xmlns="" id="{9BDB7F3B-450C-4E8B-387A-FB4C31B7B786}"/>
              </a:ext>
            </a:extLst>
          </p:cNvPr>
          <p:cNvSpPr txBox="1"/>
          <p:nvPr/>
        </p:nvSpPr>
        <p:spPr>
          <a:xfrm>
            <a:off x="308610" y="244575"/>
            <a:ext cx="8046720" cy="523220"/>
          </a:xfrm>
          <a:prstGeom prst="rect">
            <a:avLst/>
          </a:prstGeom>
          <a:noFill/>
        </p:spPr>
        <p:txBody>
          <a:bodyPr wrap="square" rtlCol="0">
            <a:spAutoFit/>
          </a:bodyPr>
          <a:lstStyle/>
          <a:p>
            <a:pPr marL="0" indent="0" algn="l">
              <a:buNone/>
            </a:pPr>
            <a:r>
              <a:rPr lang="en-AU" sz="2800" dirty="0">
                <a:solidFill>
                  <a:srgbClr val="C00000"/>
                </a:solidFill>
                <a:latin typeface="Algerian" pitchFamily="82" charset="77"/>
              </a:rPr>
              <a:t>The Quran as Muhkam and Mutashabih</a:t>
            </a:r>
          </a:p>
        </p:txBody>
      </p:sp>
    </p:spTree>
    <p:extLst>
      <p:ext uri="{BB962C8B-B14F-4D97-AF65-F5344CB8AC3E}">
        <p14:creationId xmlns:p14="http://schemas.microsoft.com/office/powerpoint/2010/main" val="316789350"/>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A4944E9-CC4D-B7F7-5B82-08FA63AE2C6F}"/>
              </a:ext>
            </a:extLst>
          </p:cNvPr>
          <p:cNvSpPr>
            <a:spLocks noGrp="1"/>
          </p:cNvSpPr>
          <p:nvPr>
            <p:ph type="title"/>
          </p:nvPr>
        </p:nvSpPr>
        <p:spPr>
          <a:xfrm>
            <a:off x="9448800" y="1267325"/>
            <a:ext cx="2743200" cy="5260481"/>
          </a:xfrm>
          <a:solidFill>
            <a:schemeClr val="accent3">
              <a:lumMod val="20000"/>
              <a:lumOff val="80000"/>
            </a:schemeClr>
          </a:solidFill>
          <a:ln>
            <a:solidFill>
              <a:srgbClr val="FF0000"/>
            </a:solidFill>
          </a:ln>
        </p:spPr>
        <p:txBody>
          <a:bodyPr>
            <a:noAutofit/>
          </a:bodyPr>
          <a:lstStyle/>
          <a:p>
            <a:pPr marL="0" indent="0" algn="l"/>
            <a:r>
              <a:rPr lang="en-AU" sz="1400" b="1" dirty="0">
                <a:solidFill>
                  <a:srgbClr val="00B050"/>
                </a:solidFill>
                <a:latin typeface="Chalkboard" panose="03050602040202020205" pitchFamily="66" charset="77"/>
              </a:rPr>
              <a:t/>
            </a:r>
            <a:br>
              <a:rPr lang="en-AU" sz="1400" b="1" dirty="0">
                <a:solidFill>
                  <a:srgbClr val="00B050"/>
                </a:solidFill>
                <a:latin typeface="Chalkboard" panose="03050602040202020205" pitchFamily="66" charset="77"/>
              </a:rPr>
            </a:br>
            <a:r>
              <a:rPr lang="en-AU" sz="1400" b="1" dirty="0">
                <a:solidFill>
                  <a:srgbClr val="00B050"/>
                </a:solidFill>
                <a:latin typeface="Chalkboard" panose="03050602040202020205" pitchFamily="66" charset="77"/>
              </a:rPr>
              <a:t/>
            </a:r>
            <a:br>
              <a:rPr lang="en-AU" sz="1400" b="1" dirty="0">
                <a:solidFill>
                  <a:srgbClr val="00B050"/>
                </a:solidFill>
                <a:latin typeface="Chalkboard" panose="03050602040202020205" pitchFamily="66" charset="77"/>
              </a:rPr>
            </a:br>
            <a:r>
              <a:rPr lang="ar" sz="1400" b="1" dirty="0">
                <a:solidFill>
                  <a:srgbClr val="00B050"/>
                </a:solidFill>
                <a:latin typeface="Chalkboard" panose="03050602040202020205" pitchFamily="66" charset="77"/>
              </a:rPr>
              <a:t>هوَ ٱلَّذِىٓ أَنزَلَ عَلَيْكَ ٱلْكِتَـٰبَ مِنْهُ ءَايَـٰتٌۭ م</a:t>
            </a:r>
            <a:r>
              <a:rPr lang="ar" sz="1400" b="1" dirty="0">
                <a:solidFill>
                  <a:srgbClr val="C00000"/>
                </a:solidFill>
                <a:latin typeface="Chalkboard" panose="03050602040202020205" pitchFamily="66" charset="77"/>
              </a:rPr>
              <a:t>ُّحْكَمَـٰتٌ</a:t>
            </a:r>
            <a:r>
              <a:rPr lang="ar" sz="1400" b="1" dirty="0">
                <a:solidFill>
                  <a:srgbClr val="00B050"/>
                </a:solidFill>
                <a:latin typeface="Chalkboard" panose="03050602040202020205" pitchFamily="66" charset="77"/>
              </a:rPr>
              <a:t> هُنَّ أُمُّ ٱلْكِتَـٰبِ وَأُخَرُ </a:t>
            </a:r>
            <a:r>
              <a:rPr lang="ar" sz="1400" b="1" dirty="0">
                <a:solidFill>
                  <a:srgbClr val="C00000"/>
                </a:solidFill>
                <a:latin typeface="Chalkboard" panose="03050602040202020205" pitchFamily="66" charset="77"/>
              </a:rPr>
              <a:t>مُتَشَـٰبِهَـٰتٌۭ</a:t>
            </a:r>
            <a:r>
              <a:rPr lang="ar" sz="1400" b="1" dirty="0">
                <a:solidFill>
                  <a:srgbClr val="00B050"/>
                </a:solidFill>
                <a:latin typeface="Chalkboard" panose="03050602040202020205" pitchFamily="66" charset="77"/>
              </a:rPr>
              <a:t> ۖ فَأَمَّا ٱلَّذِينَ فِى قُلُوبِهِمْ زَيْغٌۭ فَيَتَّبِعُونَ </a:t>
            </a:r>
            <a:r>
              <a:rPr lang="ar" sz="1400" b="1" dirty="0">
                <a:solidFill>
                  <a:srgbClr val="C00000"/>
                </a:solidFill>
                <a:latin typeface="Chalkboard" panose="03050602040202020205" pitchFamily="66" charset="77"/>
              </a:rPr>
              <a:t>مَا تَشَـٰبَهَ مِنْهُ </a:t>
            </a:r>
            <a:r>
              <a:rPr lang="ar" sz="1400" b="1" dirty="0">
                <a:solidFill>
                  <a:srgbClr val="00B050"/>
                </a:solidFill>
                <a:latin typeface="Chalkboard" panose="03050602040202020205" pitchFamily="66" charset="77"/>
              </a:rPr>
              <a:t>ٱبْتِغَآءَ ٱلْفِتْنَةِ </a:t>
            </a:r>
            <a:r>
              <a:rPr lang="ar" sz="1400" b="1" dirty="0">
                <a:solidFill>
                  <a:srgbClr val="00B050"/>
                </a:solidFill>
                <a:highlight>
                  <a:srgbClr val="F8ECB9"/>
                </a:highlight>
                <a:latin typeface="Chalkboard" panose="03050602040202020205" pitchFamily="66" charset="77"/>
              </a:rPr>
              <a:t>وَٱبْتِغَآءَ ت</a:t>
            </a:r>
            <a:r>
              <a:rPr lang="ar" sz="1400" b="1" dirty="0">
                <a:solidFill>
                  <a:srgbClr val="C00000"/>
                </a:solidFill>
                <a:highlight>
                  <a:srgbClr val="F8ECB9"/>
                </a:highlight>
                <a:latin typeface="Chalkboard" panose="03050602040202020205" pitchFamily="66" charset="77"/>
              </a:rPr>
              <a:t>َأْوِيلِهِ</a:t>
            </a:r>
            <a:r>
              <a:rPr lang="ar" sz="1400" b="1" dirty="0">
                <a:solidFill>
                  <a:srgbClr val="00B050"/>
                </a:solidFill>
                <a:highlight>
                  <a:srgbClr val="F8ECB9"/>
                </a:highlight>
                <a:latin typeface="Chalkboard" panose="03050602040202020205" pitchFamily="66" charset="77"/>
              </a:rPr>
              <a:t>ۦ </a:t>
            </a:r>
            <a:r>
              <a:rPr lang="ar" sz="1400" b="1" dirty="0">
                <a:solidFill>
                  <a:srgbClr val="00B050"/>
                </a:solidFill>
                <a:latin typeface="Chalkboard" panose="03050602040202020205" pitchFamily="66" charset="77"/>
              </a:rPr>
              <a:t>ۗ </a:t>
            </a:r>
            <a:r>
              <a:rPr lang="ar" sz="1400" b="1" dirty="0">
                <a:solidFill>
                  <a:srgbClr val="00B050"/>
                </a:solidFill>
                <a:highlight>
                  <a:srgbClr val="F8ECB9"/>
                </a:highlight>
                <a:latin typeface="Chalkboard" panose="03050602040202020205" pitchFamily="66" charset="77"/>
              </a:rPr>
              <a:t>وَمَا </a:t>
            </a:r>
            <a:r>
              <a:rPr lang="ar" sz="1400" b="1" dirty="0">
                <a:solidFill>
                  <a:srgbClr val="C00000"/>
                </a:solidFill>
                <a:highlight>
                  <a:srgbClr val="F8ECB9"/>
                </a:highlight>
                <a:latin typeface="Chalkboard" panose="03050602040202020205" pitchFamily="66" charset="77"/>
              </a:rPr>
              <a:t>يَعْلَمُ تَأْوِيلَهُۥٓ </a:t>
            </a:r>
            <a:r>
              <a:rPr lang="ar" sz="1400" b="1" dirty="0">
                <a:solidFill>
                  <a:srgbClr val="00B050"/>
                </a:solidFill>
                <a:latin typeface="Chalkboard" panose="03050602040202020205" pitchFamily="66" charset="77"/>
              </a:rPr>
              <a:t>إِلَّا ٱللَّهُ ۗ وَٱلرَّٰسِخُونَ فِى ٱلْعِلْمِ يَقُولُونَ ءَامَنَّا بِهِۦ كُلٌّۭ مِّنْ عِندِ رَبِّنَا ۗ وَمَا يَذَّكَّرُ إِلَّآ أُو۟لُوا۟ ٱلْأَلْبَـٰبِ </a:t>
            </a:r>
            <a:r>
              <a:rPr lang="en-AU" sz="1400" b="1" dirty="0">
                <a:solidFill>
                  <a:srgbClr val="00B050"/>
                </a:solidFill>
                <a:latin typeface="Chalkboard" panose="03050602040202020205" pitchFamily="66" charset="77"/>
              </a:rPr>
              <a:t/>
            </a:r>
            <a:br>
              <a:rPr lang="en-AU" sz="1400" b="1" dirty="0">
                <a:solidFill>
                  <a:srgbClr val="00B050"/>
                </a:solidFill>
                <a:latin typeface="Chalkboard" panose="03050602040202020205" pitchFamily="66" charset="77"/>
              </a:rPr>
            </a:br>
            <a:r>
              <a:rPr lang="en-AU" sz="1400" b="1" dirty="0">
                <a:solidFill>
                  <a:srgbClr val="00B050"/>
                </a:solidFill>
                <a:latin typeface="Chalkboard" panose="03050602040202020205" pitchFamily="66" charset="77"/>
              </a:rPr>
              <a:t/>
            </a:r>
            <a:br>
              <a:rPr lang="en-AU" sz="1400" b="1" dirty="0">
                <a:solidFill>
                  <a:srgbClr val="00B050"/>
                </a:solidFill>
                <a:latin typeface="Chalkboard" panose="03050602040202020205" pitchFamily="66" charset="77"/>
              </a:rPr>
            </a:br>
            <a:r>
              <a:rPr lang="en-AU" sz="1400" b="1" i="0" dirty="0">
                <a:solidFill>
                  <a:schemeClr val="accent1">
                    <a:lumMod val="75000"/>
                  </a:schemeClr>
                </a:solidFill>
                <a:effectLst/>
                <a:latin typeface="Chalkboard" panose="03050602040202020205" pitchFamily="66" charset="77"/>
              </a:rPr>
              <a:t>“It is He who has sent down to you, [O </a:t>
            </a:r>
            <a:r>
              <a:rPr lang="en-AU" sz="1400" b="1" i="0" dirty="0" err="1">
                <a:solidFill>
                  <a:schemeClr val="accent1">
                    <a:lumMod val="75000"/>
                  </a:schemeClr>
                </a:solidFill>
                <a:effectLst/>
                <a:latin typeface="Chalkboard" panose="03050602040202020205" pitchFamily="66" charset="77"/>
              </a:rPr>
              <a:t>Muḥammad</a:t>
            </a:r>
            <a:r>
              <a:rPr lang="en-AU" sz="1400" b="1" i="0" dirty="0">
                <a:solidFill>
                  <a:schemeClr val="accent1">
                    <a:lumMod val="75000"/>
                  </a:schemeClr>
                </a:solidFill>
                <a:effectLst/>
                <a:latin typeface="Chalkboard" panose="03050602040202020205" pitchFamily="66" charset="77"/>
              </a:rPr>
              <a:t>], the Book; in it are verses [that are] precise - they are the foundation of the Book - and others unspecific. As for those in whose hearts is deviation [from truth], they will follow that of it which is unspecific, seeking discord and </a:t>
            </a:r>
            <a:r>
              <a:rPr lang="en-AU" sz="1400" b="1" i="0" dirty="0">
                <a:solidFill>
                  <a:srgbClr val="C00000"/>
                </a:solidFill>
                <a:effectLst/>
                <a:highlight>
                  <a:srgbClr val="F8ECB9"/>
                </a:highlight>
                <a:latin typeface="Chalkboard" panose="03050602040202020205" pitchFamily="66" charset="77"/>
              </a:rPr>
              <a:t>seeking an interpretation </a:t>
            </a:r>
            <a:r>
              <a:rPr lang="en-AU" sz="1400" b="1" i="0" dirty="0">
                <a:solidFill>
                  <a:schemeClr val="accent1">
                    <a:lumMod val="75000"/>
                  </a:schemeClr>
                </a:solidFill>
                <a:effectLst/>
                <a:latin typeface="Chalkboard" panose="03050602040202020205" pitchFamily="66" charset="77"/>
              </a:rPr>
              <a:t>[suitable to them]. And no one knows its [</a:t>
            </a:r>
            <a:r>
              <a:rPr lang="en-AU" sz="1400" b="1" i="0" dirty="0">
                <a:solidFill>
                  <a:srgbClr val="C00000"/>
                </a:solidFill>
                <a:effectLst/>
                <a:highlight>
                  <a:srgbClr val="F8ECB9"/>
                </a:highlight>
                <a:latin typeface="Chalkboard" panose="03050602040202020205" pitchFamily="66" charset="77"/>
              </a:rPr>
              <a:t>true] interpretation except Allah</a:t>
            </a:r>
            <a:r>
              <a:rPr lang="en-AU" sz="1400" b="1" i="0" dirty="0">
                <a:solidFill>
                  <a:schemeClr val="accent1">
                    <a:lumMod val="75000"/>
                  </a:schemeClr>
                </a:solidFill>
                <a:effectLst/>
                <a:latin typeface="Chalkboard" panose="03050602040202020205" pitchFamily="66" charset="77"/>
              </a:rPr>
              <a:t>. But those firm in knowledge say, "We believe in it. All [of it] is from our Lord." And no one will be reminded except those of understanding”(</a:t>
            </a:r>
            <a:r>
              <a:rPr lang="en-AU" sz="1400" b="1" dirty="0">
                <a:solidFill>
                  <a:schemeClr val="accent1">
                    <a:lumMod val="75000"/>
                  </a:schemeClr>
                </a:solidFill>
                <a:latin typeface="Chalkboard" panose="03050602040202020205" pitchFamily="66" charset="77"/>
              </a:rPr>
              <a:t>Q,</a:t>
            </a:r>
            <a:r>
              <a:rPr lang="en-AU" sz="1400" b="1" i="0" dirty="0">
                <a:solidFill>
                  <a:schemeClr val="accent1">
                    <a:lumMod val="75000"/>
                  </a:schemeClr>
                </a:solidFill>
                <a:effectLst/>
                <a:latin typeface="Chalkboard" panose="03050602040202020205" pitchFamily="66" charset="77"/>
              </a:rPr>
              <a:t> 3:7)</a:t>
            </a:r>
            <a:r>
              <a:rPr lang="en-US" sz="1400" b="1" dirty="0">
                <a:solidFill>
                  <a:schemeClr val="accent1">
                    <a:lumMod val="75000"/>
                  </a:schemeClr>
                </a:solidFill>
                <a:latin typeface="Chalkboard" panose="03050602040202020205" pitchFamily="66" charset="77"/>
              </a:rPr>
              <a:t/>
            </a:r>
            <a:br>
              <a:rPr lang="en-US" sz="1400" b="1" dirty="0">
                <a:solidFill>
                  <a:schemeClr val="accent1">
                    <a:lumMod val="75000"/>
                  </a:schemeClr>
                </a:solidFill>
                <a:latin typeface="Chalkboard" panose="03050602040202020205" pitchFamily="66" charset="77"/>
              </a:rPr>
            </a:br>
            <a:endParaRPr lang="en-US" sz="1400" dirty="0">
              <a:solidFill>
                <a:schemeClr val="accent1">
                  <a:lumMod val="75000"/>
                </a:schemeClr>
              </a:solidFill>
            </a:endParaRPr>
          </a:p>
        </p:txBody>
      </p:sp>
      <p:sp>
        <p:nvSpPr>
          <p:cNvPr id="3" name="Content Placeholder 2">
            <a:extLst>
              <a:ext uri="{FF2B5EF4-FFF2-40B4-BE49-F238E27FC236}">
                <a16:creationId xmlns:a16="http://schemas.microsoft.com/office/drawing/2014/main" xmlns="" id="{D5E6AC8F-423E-8FA4-0A99-821591F0B104}"/>
              </a:ext>
            </a:extLst>
          </p:cNvPr>
          <p:cNvSpPr>
            <a:spLocks noGrp="1"/>
          </p:cNvSpPr>
          <p:nvPr>
            <p:ph idx="1"/>
          </p:nvPr>
        </p:nvSpPr>
        <p:spPr>
          <a:xfrm>
            <a:off x="0" y="250822"/>
            <a:ext cx="9448800" cy="6356356"/>
          </a:xfrm>
          <a:solidFill>
            <a:schemeClr val="bg1">
              <a:lumMod val="95000"/>
            </a:schemeClr>
          </a:solidFill>
          <a:ln>
            <a:solidFill>
              <a:srgbClr val="FF0000"/>
            </a:solidFill>
          </a:ln>
        </p:spPr>
        <p:txBody>
          <a:bodyPr>
            <a:noAutofit/>
          </a:bodyPr>
          <a:lstStyle/>
          <a:p>
            <a:pPr marL="228600" indent="-228600" algn="l" defTabSz="914400" rtl="0" eaLnBrk="1" latinLnBrk="0" hangingPunct="1">
              <a:lnSpc>
                <a:spcPct val="150000"/>
              </a:lnSpc>
              <a:spcBef>
                <a:spcPts val="1000"/>
              </a:spcBef>
              <a:buFont typeface="Arial" panose="020B0604020202020204" pitchFamily="34" charset="0"/>
              <a:buChar char="•"/>
            </a:pPr>
            <a:r>
              <a:rPr lang="en-AU" sz="1600" b="1" dirty="0">
                <a:latin typeface="Chalkboard" panose="03050602040202020205" pitchFamily="66" charset="77"/>
                <a:ea typeface="Batang" panose="02030600000101010101" pitchFamily="18" charset="-127"/>
                <a:cs typeface="Andalus" panose="02020603050405020304" pitchFamily="18" charset="-78"/>
              </a:rPr>
              <a:t>The word </a:t>
            </a:r>
            <a:r>
              <a:rPr lang="en-AU" sz="1600" b="1" dirty="0" err="1">
                <a:highlight>
                  <a:srgbClr val="F8ECB9"/>
                </a:highlight>
                <a:latin typeface="Chalkboard" panose="03050602040202020205" pitchFamily="66" charset="77"/>
                <a:ea typeface="Batang" panose="02030600000101010101" pitchFamily="18" charset="-127"/>
                <a:cs typeface="Andalus" panose="02020603050405020304" pitchFamily="18" charset="-78"/>
              </a:rPr>
              <a:t>taweel</a:t>
            </a:r>
            <a:r>
              <a:rPr lang="en-AU" sz="1600" b="1" dirty="0">
                <a:latin typeface="Chalkboard" panose="03050602040202020205" pitchFamily="66" charset="77"/>
                <a:ea typeface="Batang" panose="02030600000101010101" pitchFamily="18" charset="-127"/>
                <a:cs typeface="Andalus" panose="02020603050405020304" pitchFamily="18" charset="-78"/>
              </a:rPr>
              <a:t> has purposely not been translated, because its meaning depends upon how one reads the verse. ( </a:t>
            </a:r>
            <a:r>
              <a:rPr lang="en-AU" sz="1600" b="1" dirty="0">
                <a:solidFill>
                  <a:srgbClr val="C00000"/>
                </a:solidFill>
                <a:highlight>
                  <a:srgbClr val="F8ECB9"/>
                </a:highlight>
                <a:latin typeface="Chalkboard" panose="03050602040202020205" pitchFamily="66" charset="77"/>
                <a:ea typeface="Batang" panose="02030600000101010101" pitchFamily="18" charset="-127"/>
                <a:cs typeface="Andalus" panose="02020603050405020304" pitchFamily="18" charset="-78"/>
              </a:rPr>
              <a:t>'</a:t>
            </a:r>
            <a:r>
              <a:rPr lang="en-AU" sz="1600" b="1" dirty="0" err="1">
                <a:solidFill>
                  <a:srgbClr val="C00000"/>
                </a:solidFill>
                <a:highlight>
                  <a:srgbClr val="F8ECB9"/>
                </a:highlight>
                <a:latin typeface="Chalkboard" panose="03050602040202020205" pitchFamily="66" charset="77"/>
                <a:ea typeface="Batang" panose="02030600000101010101" pitchFamily="18" charset="-127"/>
                <a:cs typeface="Andalus" panose="02020603050405020304" pitchFamily="18" charset="-78"/>
              </a:rPr>
              <a:t>ta'weel</a:t>
            </a:r>
            <a:r>
              <a:rPr lang="en-AU" sz="1600" b="1" dirty="0">
                <a:solidFill>
                  <a:srgbClr val="C00000"/>
                </a:solidFill>
                <a:highlight>
                  <a:srgbClr val="F8ECB9"/>
                </a:highlight>
                <a:latin typeface="Chalkboard" panose="03050602040202020205" pitchFamily="66" charset="77"/>
                <a:ea typeface="Batang" panose="02030600000101010101" pitchFamily="18" charset="-127"/>
                <a:cs typeface="Andalus" panose="02020603050405020304" pitchFamily="18" charset="-78"/>
              </a:rPr>
              <a:t>’) </a:t>
            </a:r>
            <a:r>
              <a:rPr lang="en-AU" sz="1600" b="1" dirty="0">
                <a:latin typeface="Chalkboard" panose="03050602040202020205" pitchFamily="66" charset="77"/>
                <a:ea typeface="Batang" panose="02030600000101010101" pitchFamily="18" charset="-127"/>
                <a:cs typeface="Andalus" panose="02020603050405020304" pitchFamily="18" charset="-78"/>
              </a:rPr>
              <a:t>has three meanings:</a:t>
            </a:r>
          </a:p>
          <a:p>
            <a:pPr marL="228600" indent="-228600" algn="l" defTabSz="914400" rtl="0" eaLnBrk="1" latinLnBrk="0" hangingPunct="1">
              <a:lnSpc>
                <a:spcPct val="150000"/>
              </a:lnSpc>
              <a:spcBef>
                <a:spcPts val="1000"/>
              </a:spcBef>
              <a:buFont typeface="Arial" panose="020B0604020202020204" pitchFamily="34" charset="0"/>
              <a:buChar char="•"/>
            </a:pPr>
            <a:r>
              <a:rPr lang="en-AU" sz="1600" b="1" dirty="0">
                <a:solidFill>
                  <a:schemeClr val="accent1">
                    <a:lumMod val="75000"/>
                  </a:schemeClr>
                </a:solidFill>
                <a:highlight>
                  <a:srgbClr val="56AECA"/>
                </a:highlight>
                <a:latin typeface="Chalkboard" panose="03050602040202020205" pitchFamily="66" charset="77"/>
                <a:ea typeface="Batang" panose="02030600000101010101" pitchFamily="18" charset="-127"/>
                <a:cs typeface="Andalus" panose="02020603050405020304" pitchFamily="18" charset="-78"/>
              </a:rPr>
              <a:t>1. To understand a word in light of one of its connotations</a:t>
            </a:r>
            <a:r>
              <a:rPr lang="en-AU" sz="1600" b="1" dirty="0">
                <a:latin typeface="Chalkboard" panose="03050602040202020205" pitchFamily="66" charset="77"/>
                <a:ea typeface="Batang" panose="02030600000101010101" pitchFamily="18" charset="-127"/>
                <a:cs typeface="Andalus" panose="02020603050405020304" pitchFamily="18" charset="-78"/>
              </a:rPr>
              <a:t>, despite the fact that this connotation is not the primary intent of the word: </a:t>
            </a:r>
          </a:p>
          <a:p>
            <a:pPr marL="228600" indent="-228600" algn="l" defTabSz="914400" rtl="0" eaLnBrk="1" latinLnBrk="0" hangingPunct="1">
              <a:lnSpc>
                <a:spcPct val="150000"/>
              </a:lnSpc>
              <a:spcBef>
                <a:spcPts val="1000"/>
              </a:spcBef>
              <a:buFont typeface="Arial" panose="020B0604020202020204" pitchFamily="34" charset="0"/>
              <a:buChar char="•"/>
            </a:pPr>
            <a:r>
              <a:rPr lang="en-AU" sz="1600" b="1" dirty="0">
                <a:latin typeface="Chalkboard" panose="03050602040202020205" pitchFamily="66" charset="77"/>
                <a:ea typeface="Batang" panose="02030600000101010101" pitchFamily="18" charset="-127"/>
                <a:cs typeface="Andalus" panose="02020603050405020304" pitchFamily="18" charset="-78"/>
              </a:rPr>
              <a:t>Example: </a:t>
            </a:r>
            <a:r>
              <a:rPr lang="en-AU" sz="1600" b="1" dirty="0">
                <a:solidFill>
                  <a:srgbClr val="C00000"/>
                </a:solidFill>
                <a:latin typeface="Chalkboard" panose="03050602040202020205" pitchFamily="66" charset="77"/>
                <a:ea typeface="Batang" panose="02030600000101010101" pitchFamily="18" charset="-127"/>
                <a:cs typeface="Andalus" panose="02020603050405020304" pitchFamily="18" charset="-78"/>
              </a:rPr>
              <a:t>"He was a lion in the battlefield. </a:t>
            </a:r>
            <a:r>
              <a:rPr lang="en-AU" sz="1600" b="1" dirty="0">
                <a:latin typeface="Chalkboard" panose="03050602040202020205" pitchFamily="66" charset="77"/>
                <a:ea typeface="Batang" panose="02030600000101010101" pitchFamily="18" charset="-127"/>
                <a:cs typeface="Andalus" panose="02020603050405020304" pitchFamily="18" charset="-78"/>
              </a:rPr>
              <a:t>The word 'lion' is primarily used to denote an animal, but in this context, it does not make sense. So,  </a:t>
            </a:r>
            <a:r>
              <a:rPr lang="en-AU" sz="1600" b="1" dirty="0">
                <a:highlight>
                  <a:srgbClr val="F8ECB9"/>
                </a:highlight>
                <a:latin typeface="Chalkboard" panose="03050602040202020205" pitchFamily="66" charset="77"/>
                <a:ea typeface="Batang" panose="02030600000101010101" pitchFamily="18" charset="-127"/>
                <a:cs typeface="Andalus" panose="02020603050405020304" pitchFamily="18" charset="-78"/>
              </a:rPr>
              <a:t>it is necessary to make </a:t>
            </a:r>
            <a:r>
              <a:rPr lang="en-AU" sz="1600" b="1" dirty="0" err="1">
                <a:highlight>
                  <a:srgbClr val="F8ECB9"/>
                </a:highlight>
                <a:latin typeface="Chalkboard" panose="03050602040202020205" pitchFamily="66" charset="77"/>
                <a:ea typeface="Batang" panose="02030600000101010101" pitchFamily="18" charset="-127"/>
                <a:cs typeface="Andalus" panose="02020603050405020304" pitchFamily="18" charset="-78"/>
              </a:rPr>
              <a:t>ta'weel</a:t>
            </a:r>
            <a:r>
              <a:rPr lang="en-AU" sz="1600" b="1" dirty="0">
                <a:latin typeface="Chalkboard" panose="03050602040202020205" pitchFamily="66" charset="77"/>
                <a:ea typeface="Batang" panose="02030600000101010101" pitchFamily="18" charset="-127"/>
                <a:cs typeface="Andalus" panose="02020603050405020304" pitchFamily="18" charset="-78"/>
              </a:rPr>
              <a:t>, (and one of its connotations is 'a brave person.’)</a:t>
            </a:r>
          </a:p>
          <a:p>
            <a:pPr marL="228600" indent="-228600" algn="l" defTabSz="914400" rtl="0" eaLnBrk="1" latinLnBrk="0" hangingPunct="1">
              <a:lnSpc>
                <a:spcPct val="150000"/>
              </a:lnSpc>
              <a:spcBef>
                <a:spcPts val="1000"/>
              </a:spcBef>
              <a:buFont typeface="Arial" panose="020B0604020202020204" pitchFamily="34" charset="0"/>
              <a:buChar char="•"/>
            </a:pPr>
            <a:r>
              <a:rPr lang="en-US" sz="1600" b="1" dirty="0">
                <a:solidFill>
                  <a:schemeClr val="accent1">
                    <a:lumMod val="75000"/>
                  </a:schemeClr>
                </a:solidFill>
                <a:latin typeface="Chalkboard" panose="03050602040202020205" pitchFamily="66" charset="77"/>
                <a:ea typeface="Batang" panose="02030600000101010101" pitchFamily="18" charset="-127"/>
                <a:cs typeface="Andalus" panose="02020603050405020304" pitchFamily="18" charset="-78"/>
              </a:rPr>
              <a:t>2</a:t>
            </a:r>
            <a:r>
              <a:rPr lang="en-US" sz="1600" b="1" dirty="0">
                <a:solidFill>
                  <a:schemeClr val="accent1">
                    <a:lumMod val="75000"/>
                  </a:schemeClr>
                </a:solidFill>
                <a:highlight>
                  <a:srgbClr val="56AECA"/>
                </a:highlight>
                <a:latin typeface="Chalkboard" panose="03050602040202020205" pitchFamily="66" charset="77"/>
                <a:ea typeface="Batang" panose="02030600000101010101" pitchFamily="18" charset="-127"/>
                <a:cs typeface="Andalus" panose="02020603050405020304" pitchFamily="18" charset="-78"/>
              </a:rPr>
              <a:t>.</a:t>
            </a:r>
            <a:r>
              <a:rPr lang="en-AU" sz="1600" b="1" dirty="0">
                <a:solidFill>
                  <a:schemeClr val="accent1">
                    <a:lumMod val="75000"/>
                  </a:schemeClr>
                </a:solidFill>
                <a:highlight>
                  <a:srgbClr val="56AECA"/>
                </a:highlight>
                <a:latin typeface="Chalkboard" panose="03050602040202020205" pitchFamily="66" charset="77"/>
                <a:ea typeface="Batang" panose="02030600000101010101" pitchFamily="18" charset="-127"/>
                <a:cs typeface="Andalus" panose="02020603050405020304" pitchFamily="18" charset="-78"/>
              </a:rPr>
              <a:t> To explain a word or phrase</a:t>
            </a:r>
            <a:r>
              <a:rPr lang="en-AU" sz="1600" b="1" dirty="0">
                <a:highlight>
                  <a:srgbClr val="56AECA"/>
                </a:highlight>
                <a:latin typeface="Chalkboard" panose="03050602040202020205" pitchFamily="66" charset="77"/>
                <a:ea typeface="Batang" panose="02030600000101010101" pitchFamily="18" charset="-127"/>
                <a:cs typeface="Andalus" panose="02020603050405020304" pitchFamily="18" charset="-78"/>
              </a:rPr>
              <a:t>. </a:t>
            </a:r>
          </a:p>
          <a:p>
            <a:pPr marL="228600" indent="-228600" algn="l" defTabSz="914400" rtl="0" eaLnBrk="1" latinLnBrk="0" hangingPunct="1">
              <a:lnSpc>
                <a:spcPct val="150000"/>
              </a:lnSpc>
              <a:spcBef>
                <a:spcPts val="1000"/>
              </a:spcBef>
              <a:buFont typeface="Arial" panose="020B0604020202020204" pitchFamily="34" charset="0"/>
              <a:buChar char="•"/>
            </a:pPr>
            <a:r>
              <a:rPr lang="en-AU" sz="1600" b="1" dirty="0">
                <a:latin typeface="Chalkboard" panose="03050602040202020205" pitchFamily="66" charset="77"/>
                <a:ea typeface="Batang" panose="02030600000101010101" pitchFamily="18" charset="-127"/>
                <a:cs typeface="Andalus" panose="02020603050405020304" pitchFamily="18" charset="-78"/>
              </a:rPr>
              <a:t>same as Tafseer in which explanation is needed to understand.   </a:t>
            </a:r>
            <a:r>
              <a:rPr lang="en-AU" sz="1600" b="1" dirty="0">
                <a:solidFill>
                  <a:srgbClr val="C00000"/>
                </a:solidFill>
                <a:latin typeface="Chalkboard" panose="03050602040202020205" pitchFamily="66" charset="77"/>
                <a:ea typeface="Batang" panose="02030600000101010101" pitchFamily="18" charset="-127"/>
                <a:cs typeface="Andalus" panose="02020603050405020304" pitchFamily="18" charset="-78"/>
              </a:rPr>
              <a:t>Example: when </a:t>
            </a:r>
            <a:r>
              <a:rPr lang="en-AU" sz="1600" b="1" dirty="0" err="1">
                <a:solidFill>
                  <a:srgbClr val="C00000"/>
                </a:solidFill>
                <a:latin typeface="Chalkboard" panose="03050602040202020205" pitchFamily="66" charset="77"/>
                <a:ea typeface="Batang" panose="02030600000101010101" pitchFamily="18" charset="-127"/>
                <a:cs typeface="Andalus" panose="02020603050405020304" pitchFamily="18" charset="-78"/>
              </a:rPr>
              <a:t>Moosa</a:t>
            </a:r>
            <a:r>
              <a:rPr lang="en-AU" sz="1600" b="1" dirty="0">
                <a:solidFill>
                  <a:srgbClr val="C00000"/>
                </a:solidFill>
                <a:latin typeface="Chalkboard" panose="03050602040202020205" pitchFamily="66" charset="77"/>
                <a:ea typeface="Batang" panose="02030600000101010101" pitchFamily="18" charset="-127"/>
                <a:cs typeface="Andalus" panose="02020603050405020304" pitchFamily="18" charset="-78"/>
              </a:rPr>
              <a:t> did not understand the actions of </a:t>
            </a:r>
            <a:r>
              <a:rPr lang="en-AU" sz="1600" b="1" dirty="0" err="1">
                <a:solidFill>
                  <a:srgbClr val="C00000"/>
                </a:solidFill>
                <a:latin typeface="Chalkboard" panose="03050602040202020205" pitchFamily="66" charset="77"/>
                <a:ea typeface="Batang" panose="02030600000101010101" pitchFamily="18" charset="-127"/>
                <a:cs typeface="Andalus" panose="02020603050405020304" pitchFamily="18" charset="-78"/>
              </a:rPr>
              <a:t>Khidr</a:t>
            </a:r>
            <a:r>
              <a:rPr lang="en-AU" sz="1600" b="1" dirty="0">
                <a:solidFill>
                  <a:srgbClr val="C00000"/>
                </a:solidFill>
                <a:latin typeface="Chalkboard" panose="03050602040202020205" pitchFamily="66" charset="77"/>
                <a:ea typeface="Batang" panose="02030600000101010101" pitchFamily="18" charset="-127"/>
                <a:cs typeface="Andalus" panose="02020603050405020304" pitchFamily="18" charset="-78"/>
              </a:rPr>
              <a:t>, .. </a:t>
            </a:r>
            <a:r>
              <a:rPr lang="en-AU" sz="1600" b="1" dirty="0" err="1">
                <a:solidFill>
                  <a:srgbClr val="C00000"/>
                </a:solidFill>
                <a:latin typeface="Chalkboard" panose="03050602040202020205" pitchFamily="66" charset="77"/>
                <a:ea typeface="Batang" panose="02030600000101010101" pitchFamily="18" charset="-127"/>
                <a:cs typeface="Andalus" panose="02020603050405020304" pitchFamily="18" charset="-78"/>
              </a:rPr>
              <a:t>Khidr</a:t>
            </a:r>
            <a:r>
              <a:rPr lang="en-AU" sz="1600" b="1" dirty="0">
                <a:solidFill>
                  <a:srgbClr val="C00000"/>
                </a:solidFill>
                <a:latin typeface="Chalkboard" panose="03050602040202020205" pitchFamily="66" charset="77"/>
                <a:ea typeface="Batang" panose="02030600000101010101" pitchFamily="18" charset="-127"/>
                <a:cs typeface="Andalus" panose="02020603050405020304" pitchFamily="18" charset="-78"/>
              </a:rPr>
              <a:t> explained to him why he had done these acts.' </a:t>
            </a:r>
            <a:r>
              <a:rPr lang="en-AU" sz="1600" b="1" dirty="0">
                <a:latin typeface="Chalkboard" panose="03050602040202020205" pitchFamily="66" charset="77"/>
                <a:ea typeface="Batang" panose="02030600000101010101" pitchFamily="18" charset="-127"/>
                <a:cs typeface="Andalus" panose="02020603050405020304" pitchFamily="18" charset="-78"/>
              </a:rPr>
              <a:t>and said: </a:t>
            </a:r>
            <a:r>
              <a:rPr lang="en-AU" sz="1400" b="1" dirty="0">
                <a:latin typeface="Chalkboard" panose="03050602040202020205" pitchFamily="66" charset="77"/>
                <a:ea typeface="Batang" panose="02030600000101010101" pitchFamily="18" charset="-127"/>
                <a:cs typeface="Andalus" panose="02020603050405020304" pitchFamily="18" charset="-78"/>
              </a:rPr>
              <a:t>“This is the </a:t>
            </a:r>
            <a:r>
              <a:rPr lang="en-AU" sz="1400" b="1" dirty="0" err="1">
                <a:latin typeface="Chalkboard" panose="03050602040202020205" pitchFamily="66" charset="77"/>
                <a:ea typeface="Batang" panose="02030600000101010101" pitchFamily="18" charset="-127"/>
                <a:cs typeface="Andalus" panose="02020603050405020304" pitchFamily="18" charset="-78"/>
              </a:rPr>
              <a:t>ta'weel</a:t>
            </a:r>
            <a:r>
              <a:rPr lang="en-AU" sz="1400" b="1" dirty="0">
                <a:latin typeface="Chalkboard" panose="03050602040202020205" pitchFamily="66" charset="77"/>
                <a:ea typeface="Batang" panose="02030600000101010101" pitchFamily="18" charset="-127"/>
                <a:cs typeface="Andalus" panose="02020603050405020304" pitchFamily="18" charset="-78"/>
              </a:rPr>
              <a:t> (interpretation) of (those) things which you were not capable of being patient over* (alkahf,18:82)</a:t>
            </a:r>
            <a:r>
              <a:rPr lang="ar" sz="1400" b="1" dirty="0">
                <a:solidFill>
                  <a:srgbClr val="C00000"/>
                </a:solidFill>
                <a:latin typeface="Chalkboard" panose="03050602040202020205" pitchFamily="66" charset="77"/>
                <a:ea typeface="Batang" panose="02030600000101010101" pitchFamily="18" charset="-127"/>
                <a:cs typeface="Andalus" panose="02020603050405020304" pitchFamily="18" charset="-78"/>
              </a:rPr>
              <a:t>و</a:t>
            </a:r>
            <a:r>
              <a:rPr lang="ar" sz="1400" b="1" dirty="0">
                <a:solidFill>
                  <a:srgbClr val="C00000"/>
                </a:solidFill>
                <a:latin typeface="Chalkboard" panose="03050602040202020205" pitchFamily="66" charset="77"/>
                <a:ea typeface="Batang" panose="02030600000101010101" pitchFamily="18" charset="-127"/>
                <a:cs typeface="+mn-cs"/>
              </a:rPr>
              <a:t>مَا فَعَلْتُهُۥ عَنْ أَمْرِى ۚ ذَٰلِكَ تَأْوِيلُ مَا لَمْ تَسْطِع عَّلَيْهِ صَبْرً</a:t>
            </a:r>
            <a:r>
              <a:rPr lang="ar" sz="1600" b="1" dirty="0">
                <a:solidFill>
                  <a:srgbClr val="C00000"/>
                </a:solidFill>
                <a:latin typeface="Chalkboard" panose="03050602040202020205" pitchFamily="66" charset="77"/>
                <a:ea typeface="Batang" panose="02030600000101010101" pitchFamily="18" charset="-127"/>
                <a:cs typeface="+mn-cs"/>
              </a:rPr>
              <a:t>ا</a:t>
            </a:r>
            <a:r>
              <a:rPr lang="en-AU" sz="1600" b="1" dirty="0">
                <a:solidFill>
                  <a:srgbClr val="C00000"/>
                </a:solidFill>
                <a:latin typeface="Chalkboard" panose="03050602040202020205" pitchFamily="66" charset="77"/>
                <a:ea typeface="Batang" panose="02030600000101010101" pitchFamily="18" charset="-127"/>
                <a:cs typeface="+mn-cs"/>
              </a:rPr>
              <a:t> </a:t>
            </a:r>
          </a:p>
          <a:p>
            <a:r>
              <a:rPr lang="en-AU" sz="1600" b="1" dirty="0">
                <a:solidFill>
                  <a:schemeClr val="accent1">
                    <a:lumMod val="75000"/>
                  </a:schemeClr>
                </a:solidFill>
                <a:highlight>
                  <a:srgbClr val="56AECA"/>
                </a:highlight>
                <a:latin typeface="Chalkboard" panose="03050602040202020205" pitchFamily="66" charset="77"/>
                <a:ea typeface="Batang" panose="02030600000101010101" pitchFamily="18" charset="-127"/>
                <a:cs typeface="Andalus" panose="02020603050405020304" pitchFamily="18" charset="-78"/>
              </a:rPr>
              <a:t>3.The actuality of an event</a:t>
            </a:r>
            <a:r>
              <a:rPr lang="en-AU" sz="1600" b="1" dirty="0">
                <a:highlight>
                  <a:srgbClr val="56AECA"/>
                </a:highlight>
                <a:latin typeface="Chalkboard" panose="03050602040202020205" pitchFamily="66" charset="77"/>
                <a:ea typeface="Batang" panose="02030600000101010101" pitchFamily="18" charset="-127"/>
                <a:cs typeface="Andalus" panose="02020603050405020304" pitchFamily="18" charset="-78"/>
              </a:rPr>
              <a:t>. </a:t>
            </a:r>
            <a:r>
              <a:rPr lang="en-AU" sz="1600" b="1" dirty="0">
                <a:latin typeface="Chalkboard" panose="03050602040202020205" pitchFamily="66" charset="77"/>
                <a:ea typeface="Batang" panose="02030600000101010101" pitchFamily="18" charset="-127"/>
                <a:cs typeface="Andalus" panose="02020603050405020304" pitchFamily="18" charset="-78"/>
              </a:rPr>
              <a:t>In other words, when and how something occurs. It is with this meaning of </a:t>
            </a:r>
            <a:r>
              <a:rPr lang="en-AU" sz="1600" b="1" dirty="0" err="1">
                <a:latin typeface="Chalkboard" panose="03050602040202020205" pitchFamily="66" charset="77"/>
                <a:ea typeface="Batang" panose="02030600000101010101" pitchFamily="18" charset="-127"/>
                <a:cs typeface="Andalus" panose="02020603050405020304" pitchFamily="18" charset="-78"/>
              </a:rPr>
              <a:t>ta'weel</a:t>
            </a:r>
            <a:r>
              <a:rPr lang="en-AU" sz="1600" b="1" dirty="0">
                <a:latin typeface="Chalkboard" panose="03050602040202020205" pitchFamily="66" charset="77"/>
                <a:ea typeface="Batang" panose="02030600000101010101" pitchFamily="18" charset="-127"/>
                <a:cs typeface="Andalus" panose="02020603050405020304" pitchFamily="18" charset="-78"/>
              </a:rPr>
              <a:t> that Allah says,</a:t>
            </a:r>
            <a:r>
              <a:rPr lang="ar" sz="1600" b="1" dirty="0">
                <a:latin typeface="Chalkboard" panose="03050602040202020205" pitchFamily="66" charset="77"/>
                <a:ea typeface="Batang" panose="02030600000101010101" pitchFamily="18" charset="-127"/>
                <a:cs typeface="Andalus" panose="02020603050405020304" pitchFamily="18" charset="-78"/>
              </a:rPr>
              <a:t> </a:t>
            </a:r>
            <a:r>
              <a:rPr lang="ar" sz="1400" b="1" dirty="0">
                <a:solidFill>
                  <a:srgbClr val="C00000"/>
                </a:solidFill>
                <a:latin typeface="Chalkboard" panose="03050602040202020205" pitchFamily="66" charset="77"/>
                <a:ea typeface="Batang" panose="02030600000101010101" pitchFamily="18" charset="-127"/>
                <a:cs typeface="+mn-cs"/>
              </a:rPr>
              <a:t>هَلْ يَنظُرُونَ إِلَّا تَأْوِيلَهُۥ ۚ</a:t>
            </a:r>
            <a:r>
              <a:rPr lang="en-AU" sz="1600" b="1" dirty="0">
                <a:latin typeface="Chalkboard" panose="03050602040202020205" pitchFamily="66" charset="77"/>
                <a:ea typeface="Batang" panose="02030600000101010101" pitchFamily="18" charset="-127"/>
                <a:cs typeface="Andalus" panose="02020603050405020304" pitchFamily="18" charset="-78"/>
              </a:rPr>
              <a:t>“Do they (the disbelievers) await for its (the Day of Judgement's) </a:t>
            </a:r>
            <a:r>
              <a:rPr lang="en-AU" sz="1600" b="1" dirty="0" err="1">
                <a:latin typeface="Chalkboard" panose="03050602040202020205" pitchFamily="66" charset="77"/>
                <a:ea typeface="Batang" panose="02030600000101010101" pitchFamily="18" charset="-127"/>
                <a:cs typeface="Andalus" panose="02020603050405020304" pitchFamily="18" charset="-78"/>
              </a:rPr>
              <a:t>t’awel</a:t>
            </a:r>
            <a:r>
              <a:rPr lang="en-AU" sz="1600" b="1" dirty="0">
                <a:latin typeface="Chalkboard" panose="03050602040202020205" pitchFamily="66" charset="77"/>
                <a:ea typeface="Batang" panose="02030600000101010101" pitchFamily="18" charset="-127"/>
                <a:cs typeface="Andalus" panose="02020603050405020304" pitchFamily="18" charset="-78"/>
              </a:rPr>
              <a:t> (i.e., do they await for its fulfilment</a:t>
            </a:r>
            <a:r>
              <a:rPr lang="en-AU" sz="1600" b="1" i="0" dirty="0">
                <a:solidFill>
                  <a:srgbClr val="272727"/>
                </a:solidFill>
                <a:effectLst/>
                <a:latin typeface="Chalkboard" panose="03050602040202020205" pitchFamily="66" charset="77"/>
                <a:ea typeface="Batang" panose="02030600000101010101" pitchFamily="18" charset="-127"/>
                <a:cs typeface="Andalus" panose="02020603050405020304" pitchFamily="18" charset="-78"/>
              </a:rPr>
              <a:t>(al-</a:t>
            </a:r>
            <a:r>
              <a:rPr lang="en-AU" sz="1600" b="1" i="0" dirty="0" err="1">
                <a:solidFill>
                  <a:srgbClr val="272727"/>
                </a:solidFill>
                <a:effectLst/>
                <a:latin typeface="Chalkboard" panose="03050602040202020205" pitchFamily="66" charset="77"/>
                <a:ea typeface="Batang" panose="02030600000101010101" pitchFamily="18" charset="-127"/>
                <a:cs typeface="Andalus" panose="02020603050405020304" pitchFamily="18" charset="-78"/>
              </a:rPr>
              <a:t>araf</a:t>
            </a:r>
            <a:r>
              <a:rPr lang="en-AU" sz="1600" b="1" i="0" dirty="0">
                <a:solidFill>
                  <a:srgbClr val="272727"/>
                </a:solidFill>
                <a:effectLst/>
                <a:latin typeface="Chalkboard" panose="03050602040202020205" pitchFamily="66" charset="77"/>
                <a:ea typeface="Batang" panose="02030600000101010101" pitchFamily="18" charset="-127"/>
                <a:cs typeface="Andalus" panose="02020603050405020304" pitchFamily="18" charset="-78"/>
              </a:rPr>
              <a:t>, 7:53) </a:t>
            </a:r>
          </a:p>
        </p:txBody>
      </p:sp>
      <p:sp>
        <p:nvSpPr>
          <p:cNvPr id="4" name="Slide Number Placeholder 3">
            <a:extLst>
              <a:ext uri="{FF2B5EF4-FFF2-40B4-BE49-F238E27FC236}">
                <a16:creationId xmlns:a16="http://schemas.microsoft.com/office/drawing/2014/main" xmlns="" id="{C07A2C2A-438E-5AA6-BF1B-4930DD60E99B}"/>
              </a:ext>
            </a:extLst>
          </p:cNvPr>
          <p:cNvSpPr>
            <a:spLocks noGrp="1"/>
          </p:cNvSpPr>
          <p:nvPr>
            <p:ph type="sldNum" sz="quarter" idx="12"/>
          </p:nvPr>
        </p:nvSpPr>
        <p:spPr/>
        <p:txBody>
          <a:bodyPr/>
          <a:lstStyle/>
          <a:p>
            <a:fld id="{C8784B88-F3D9-6A4F-9660-1A0A1E561ED7}" type="slidenum">
              <a:rPr lang="en-US" smtClean="0"/>
              <a:t>183</a:t>
            </a:fld>
            <a:endParaRPr lang="en-US"/>
          </a:p>
        </p:txBody>
      </p:sp>
    </p:spTree>
    <p:extLst>
      <p:ext uri="{BB962C8B-B14F-4D97-AF65-F5344CB8AC3E}">
        <p14:creationId xmlns:p14="http://schemas.microsoft.com/office/powerpoint/2010/main" val="151868165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D0EA28-CF53-2016-12C4-CB771EF1265D}"/>
              </a:ext>
            </a:extLst>
          </p:cNvPr>
          <p:cNvSpPr>
            <a:spLocks noGrp="1"/>
          </p:cNvSpPr>
          <p:nvPr>
            <p:ph type="title"/>
          </p:nvPr>
        </p:nvSpPr>
        <p:spPr>
          <a:xfrm>
            <a:off x="10058401" y="2128612"/>
            <a:ext cx="2008415" cy="3096531"/>
          </a:xfrm>
          <a:solidFill>
            <a:schemeClr val="bg2"/>
          </a:solidFill>
          <a:ln>
            <a:solidFill>
              <a:srgbClr val="FF0000"/>
            </a:solidFill>
          </a:ln>
        </p:spPr>
        <p:txBody>
          <a:bodyPr>
            <a:noAutofit/>
          </a:bodyPr>
          <a:lstStyle/>
          <a:p>
            <a:r>
              <a:rPr lang="en-AU" sz="2800" dirty="0">
                <a:effectLst/>
                <a:latin typeface="Calibri" panose="020F0502020204030204" pitchFamily="34" charset="0"/>
                <a:ea typeface="Calibri" panose="020F0502020204030204" pitchFamily="34" charset="0"/>
                <a:cs typeface="Arial" panose="020B0604020202020204" pitchFamily="34" charset="0"/>
              </a:rPr>
              <a:t>Further discussion to the verse</a:t>
            </a:r>
          </a:p>
        </p:txBody>
      </p:sp>
      <p:sp>
        <p:nvSpPr>
          <p:cNvPr id="3" name="Content Placeholder 2">
            <a:extLst>
              <a:ext uri="{FF2B5EF4-FFF2-40B4-BE49-F238E27FC236}">
                <a16:creationId xmlns:a16="http://schemas.microsoft.com/office/drawing/2014/main" xmlns="" id="{6DBAA395-6464-B85D-33F7-56971B40B10E}"/>
              </a:ext>
            </a:extLst>
          </p:cNvPr>
          <p:cNvSpPr>
            <a:spLocks noGrp="1"/>
          </p:cNvSpPr>
          <p:nvPr>
            <p:ph idx="1"/>
          </p:nvPr>
        </p:nvSpPr>
        <p:spPr>
          <a:xfrm>
            <a:off x="0" y="184374"/>
            <a:ext cx="10058401" cy="6343432"/>
          </a:xfrm>
          <a:solidFill>
            <a:schemeClr val="accent3">
              <a:lumMod val="20000"/>
              <a:lumOff val="80000"/>
            </a:schemeClr>
          </a:solidFill>
          <a:ln>
            <a:solidFill>
              <a:srgbClr val="FF0000"/>
            </a:solidFill>
          </a:ln>
        </p:spPr>
        <p:txBody>
          <a:bodyPr>
            <a:noAutofit/>
          </a:bodyPr>
          <a:lstStyle/>
          <a:p>
            <a:pPr>
              <a:buFont typeface="Wingdings" pitchFamily="2" charset="2"/>
              <a:buChar char="Ø"/>
            </a:pPr>
            <a:r>
              <a:rPr lang="en-AU" sz="1400" dirty="0">
                <a:effectLst/>
                <a:latin typeface="Andalus" panose="02020603050405020304" pitchFamily="18" charset="-78"/>
                <a:ea typeface="Calibri" panose="020F0502020204030204" pitchFamily="34" charset="0"/>
                <a:cs typeface="Andalus" panose="02020603050405020304" pitchFamily="18" charset="-78"/>
              </a:rPr>
              <a:t>In it, Allah differentiates the muhkam verses from the Mutashabih. He calls the muhkam verses, or those verses that are clear in meaning, the foundation of the Book. According to the authentic </a:t>
            </a:r>
            <a:r>
              <a:rPr lang="en-AU" sz="1400" dirty="0" err="1">
                <a:effectLst/>
                <a:latin typeface="Andalus" panose="02020603050405020304" pitchFamily="18" charset="-78"/>
                <a:ea typeface="Calibri" panose="020F0502020204030204" pitchFamily="34" charset="0"/>
                <a:cs typeface="Andalus" panose="02020603050405020304" pitchFamily="18" charset="-78"/>
              </a:rPr>
              <a:t>tafsers</a:t>
            </a:r>
            <a:r>
              <a:rPr lang="en-AU" sz="1400" dirty="0">
                <a:effectLst/>
                <a:latin typeface="Andalus" panose="02020603050405020304" pitchFamily="18" charset="-78"/>
                <a:ea typeface="Calibri" panose="020F0502020204030204" pitchFamily="34" charset="0"/>
                <a:cs typeface="Andalus" panose="02020603050405020304" pitchFamily="18" charset="-78"/>
              </a:rPr>
              <a:t> of the Quran, these verses are the verses relating to halal and haram and the laws of Islam.' These verses are clear and explicit in their meanings, and none can distort the intent of such verses. </a:t>
            </a:r>
          </a:p>
          <a:p>
            <a:pPr>
              <a:buFont typeface="Wingdings" pitchFamily="2" charset="2"/>
              <a:buChar char="Ø"/>
            </a:pPr>
            <a:r>
              <a:rPr lang="en-AU" sz="1400" dirty="0">
                <a:latin typeface="Andalus" panose="02020603050405020304" pitchFamily="18" charset="-78"/>
                <a:ea typeface="Calibri" panose="020F0502020204030204" pitchFamily="34" charset="0"/>
                <a:cs typeface="Andalus" panose="02020603050405020304" pitchFamily="18" charset="-78"/>
              </a:rPr>
              <a:t>A</a:t>
            </a:r>
            <a:r>
              <a:rPr lang="en-AU" sz="1400" dirty="0">
                <a:effectLst/>
                <a:latin typeface="Andalus" panose="02020603050405020304" pitchFamily="18" charset="-78"/>
                <a:ea typeface="Calibri" panose="020F0502020204030204" pitchFamily="34" charset="0"/>
                <a:cs typeface="Andalus" panose="02020603050405020304" pitchFamily="18" charset="-78"/>
              </a:rPr>
              <a:t>s for the second portion of the verse, there are two ways of reading it. Both of these originate from the Companions (and thus from the Prophet). </a:t>
            </a:r>
          </a:p>
          <a:p>
            <a:pPr>
              <a:buFont typeface="Wingdings" pitchFamily="2" charset="2"/>
              <a:buChar char="Ø"/>
            </a:pPr>
            <a:r>
              <a:rPr lang="en-AU" sz="1400" b="1" dirty="0">
                <a:effectLst/>
                <a:latin typeface="Andalus" panose="02020603050405020304" pitchFamily="18" charset="-78"/>
                <a:ea typeface="Calibri" panose="020F0502020204030204" pitchFamily="34" charset="0"/>
                <a:cs typeface="Andalus" panose="02020603050405020304" pitchFamily="18" charset="-78"/>
              </a:rPr>
              <a:t>The first way is to stop after the phrase, '...except for Allah</a:t>
            </a:r>
            <a:r>
              <a:rPr lang="en-AU" sz="1400" dirty="0">
                <a:effectLst/>
                <a:latin typeface="Andalus" panose="02020603050405020304" pitchFamily="18" charset="-78"/>
                <a:ea typeface="Calibri" panose="020F0502020204030204" pitchFamily="34" charset="0"/>
                <a:cs typeface="Andalus" panose="02020603050405020304" pitchFamily="18" charset="-78"/>
              </a:rPr>
              <a:t>." </a:t>
            </a:r>
            <a:r>
              <a:rPr lang="en-AU" sz="1400" b="1" i="0" dirty="0">
                <a:solidFill>
                  <a:srgbClr val="7030A0"/>
                </a:solidFill>
                <a:effectLst/>
                <a:latin typeface="Andalus" panose="02020603050405020304" pitchFamily="18" charset="-78"/>
                <a:cs typeface="Andalus" panose="02020603050405020304" pitchFamily="18" charset="-78"/>
              </a:rPr>
              <a:t> And no one knows its interpretation except Allah. …But those firm in knowledge say, "We believe in it. All [of it] is from our Lord." </a:t>
            </a:r>
            <a:r>
              <a:rPr lang="en-AU" sz="1400" dirty="0">
                <a:effectLst/>
                <a:latin typeface="Andalus" panose="02020603050405020304" pitchFamily="18" charset="-78"/>
                <a:ea typeface="Calibri" panose="020F0502020204030204" pitchFamily="34" charset="0"/>
                <a:cs typeface="Andalus" panose="02020603050405020304" pitchFamily="18" charset="-78"/>
              </a:rPr>
              <a:t>This was the </a:t>
            </a:r>
            <a:r>
              <a:rPr lang="en-AU" sz="1400"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reading of Ibn Mas'ood. </a:t>
            </a:r>
            <a:r>
              <a:rPr lang="en-AU" sz="1400" dirty="0">
                <a:effectLst/>
                <a:latin typeface="Andalus" panose="02020603050405020304" pitchFamily="18" charset="-78"/>
                <a:ea typeface="Calibri" panose="020F0502020204030204" pitchFamily="34" charset="0"/>
                <a:cs typeface="Andalus" panose="02020603050405020304" pitchFamily="18" charset="-78"/>
              </a:rPr>
              <a:t>The verse therefore reads, '...</a:t>
            </a:r>
            <a:r>
              <a:rPr lang="en-AU" sz="1400" b="1" dirty="0">
                <a:solidFill>
                  <a:srgbClr val="7030A0"/>
                </a:solidFill>
                <a:effectLst/>
                <a:latin typeface="Andalus" panose="02020603050405020304" pitchFamily="18" charset="-78"/>
                <a:ea typeface="Calibri" panose="020F0502020204030204" pitchFamily="34" charset="0"/>
                <a:cs typeface="Andalus" panose="02020603050405020304" pitchFamily="18" charset="-78"/>
              </a:rPr>
              <a:t>and none know its </a:t>
            </a:r>
            <a:r>
              <a:rPr lang="en-AU" sz="1400" b="1" dirty="0" err="1">
                <a:solidFill>
                  <a:srgbClr val="7030A0"/>
                </a:solidFill>
                <a:effectLst/>
                <a:latin typeface="Andalus" panose="02020603050405020304" pitchFamily="18" charset="-78"/>
                <a:ea typeface="Calibri" panose="020F0502020204030204" pitchFamily="34" charset="0"/>
                <a:cs typeface="Andalus" panose="02020603050405020304" pitchFamily="18" charset="-78"/>
              </a:rPr>
              <a:t>ta'weel</a:t>
            </a:r>
            <a:r>
              <a:rPr lang="en-AU" sz="1400" b="1" dirty="0">
                <a:solidFill>
                  <a:srgbClr val="7030A0"/>
                </a:solidFill>
                <a:effectLst/>
                <a:latin typeface="Andalus" panose="02020603050405020304" pitchFamily="18" charset="-78"/>
                <a:ea typeface="Calibri" panose="020F0502020204030204" pitchFamily="34" charset="0"/>
                <a:cs typeface="Andalus" panose="02020603050405020304" pitchFamily="18" charset="-78"/>
              </a:rPr>
              <a:t> except for Allah</a:t>
            </a:r>
            <a:r>
              <a:rPr lang="en-AU" sz="1400" dirty="0">
                <a:effectLst/>
                <a:latin typeface="Andalus" panose="02020603050405020304" pitchFamily="18" charset="-78"/>
                <a:ea typeface="Calibri" panose="020F0502020204030204" pitchFamily="34" charset="0"/>
                <a:cs typeface="Andalus" panose="02020603050405020304" pitchFamily="18" charset="-78"/>
              </a:rPr>
              <a:t>. " When read in this context, </a:t>
            </a:r>
            <a:r>
              <a:rPr lang="en-AU" sz="1400" dirty="0" err="1">
                <a:effectLst/>
                <a:latin typeface="Andalus" panose="02020603050405020304" pitchFamily="18" charset="-78"/>
                <a:ea typeface="Calibri" panose="020F0502020204030204" pitchFamily="34" charset="0"/>
                <a:cs typeface="Andalus" panose="02020603050405020304" pitchFamily="18" charset="-78"/>
              </a:rPr>
              <a:t>ta’weel</a:t>
            </a:r>
            <a:r>
              <a:rPr lang="en-AU" sz="1400" dirty="0">
                <a:effectLst/>
                <a:latin typeface="Andalus" panose="02020603050405020304" pitchFamily="18" charset="-78"/>
                <a:ea typeface="Calibri" panose="020F0502020204030204" pitchFamily="34" charset="0"/>
                <a:cs typeface="Andalus" panose="02020603050405020304" pitchFamily="18" charset="-78"/>
              </a:rPr>
              <a:t>' signifies the actuality, such as the time and methodology of a phrase. </a:t>
            </a:r>
          </a:p>
          <a:p>
            <a:pPr>
              <a:buFont typeface="Wingdings" pitchFamily="2" charset="2"/>
              <a:buChar char="Ø"/>
            </a:pPr>
            <a:r>
              <a:rPr lang="en-AU" sz="1400" b="1" dirty="0">
                <a:effectLst/>
                <a:latin typeface="Andalus" panose="02020603050405020304" pitchFamily="18" charset="-78"/>
                <a:ea typeface="Calibri" panose="020F0502020204030204" pitchFamily="34" charset="0"/>
                <a:cs typeface="Andalus" panose="02020603050405020304" pitchFamily="18" charset="-78"/>
              </a:rPr>
              <a:t>The second way of reading this verse is to stop after '...</a:t>
            </a:r>
            <a:r>
              <a:rPr lang="en-AU" sz="1400" b="1" dirty="0">
                <a:solidFill>
                  <a:srgbClr val="7030A0"/>
                </a:solidFill>
                <a:effectLst/>
                <a:latin typeface="Andalus" panose="02020603050405020304" pitchFamily="18" charset="-78"/>
                <a:ea typeface="Calibri" panose="020F0502020204030204" pitchFamily="34" charset="0"/>
                <a:cs typeface="Andalus" panose="02020603050405020304" pitchFamily="18" charset="-78"/>
              </a:rPr>
              <a:t>those well-grounded in knowledge</a:t>
            </a:r>
            <a:r>
              <a:rPr lang="en-AU" sz="1400" dirty="0">
                <a:effectLst/>
                <a:latin typeface="Andalus" panose="02020603050405020304" pitchFamily="18" charset="-78"/>
                <a:ea typeface="Calibri" panose="020F0502020204030204" pitchFamily="34" charset="0"/>
                <a:cs typeface="Andalus" panose="02020603050405020304" pitchFamily="18" charset="-78"/>
              </a:rPr>
              <a:t>," so that the verse reads, "... </a:t>
            </a:r>
            <a:r>
              <a:rPr lang="en-AU" sz="1400" b="1" dirty="0">
                <a:solidFill>
                  <a:srgbClr val="7030A0"/>
                </a:solidFill>
                <a:effectLst/>
                <a:latin typeface="Andalus" panose="02020603050405020304" pitchFamily="18" charset="-78"/>
                <a:ea typeface="Calibri" panose="020F0502020204030204" pitchFamily="34" charset="0"/>
                <a:cs typeface="Andalus" panose="02020603050405020304" pitchFamily="18" charset="-78"/>
              </a:rPr>
              <a:t>and none know its </a:t>
            </a:r>
            <a:r>
              <a:rPr lang="en-AU" sz="1400" b="1" dirty="0" err="1">
                <a:solidFill>
                  <a:srgbClr val="7030A0"/>
                </a:solidFill>
                <a:effectLst/>
                <a:latin typeface="Andalus" panose="02020603050405020304" pitchFamily="18" charset="-78"/>
                <a:ea typeface="Calibri" panose="020F0502020204030204" pitchFamily="34" charset="0"/>
                <a:cs typeface="Andalus" panose="02020603050405020304" pitchFamily="18" charset="-78"/>
              </a:rPr>
              <a:t>ta'weel</a:t>
            </a:r>
            <a:r>
              <a:rPr lang="en-AU" sz="1400" b="1" dirty="0">
                <a:solidFill>
                  <a:srgbClr val="7030A0"/>
                </a:solidFill>
                <a:effectLst/>
                <a:latin typeface="Andalus" panose="02020603050405020304" pitchFamily="18" charset="-78"/>
                <a:ea typeface="Calibri" panose="020F0502020204030204" pitchFamily="34" charset="0"/>
                <a:cs typeface="Andalus" panose="02020603050405020304" pitchFamily="18" charset="-78"/>
              </a:rPr>
              <a:t> except for Allah and those well- grounded in knowledge.</a:t>
            </a:r>
            <a:r>
              <a:rPr lang="en-AU" sz="1400" dirty="0">
                <a:effectLst/>
                <a:latin typeface="Andalus" panose="02020603050405020304" pitchFamily="18" charset="-78"/>
                <a:ea typeface="Calibri" panose="020F0502020204030204" pitchFamily="34" charset="0"/>
                <a:cs typeface="Andalus" panose="02020603050405020304" pitchFamily="18" charset="-78"/>
              </a:rPr>
              <a:t>" This is the </a:t>
            </a:r>
            <a:r>
              <a:rPr lang="en-AU" sz="1400"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reading</a:t>
            </a:r>
            <a:r>
              <a:rPr lang="en-AU" sz="1400" dirty="0">
                <a:effectLst/>
                <a:latin typeface="Andalus" panose="02020603050405020304" pitchFamily="18" charset="-78"/>
                <a:ea typeface="Calibri" panose="020F0502020204030204" pitchFamily="34" charset="0"/>
                <a:cs typeface="Andalus" panose="02020603050405020304" pitchFamily="18" charset="-78"/>
              </a:rPr>
              <a:t> </a:t>
            </a:r>
            <a:r>
              <a:rPr lang="en-AU" sz="1400"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of Ibn 'Abbas.</a:t>
            </a:r>
          </a:p>
          <a:p>
            <a:r>
              <a:rPr lang="en-AU" sz="1400" dirty="0">
                <a:effectLst/>
                <a:latin typeface="Andalus" panose="02020603050405020304" pitchFamily="18" charset="-78"/>
                <a:ea typeface="Calibri" panose="020F0502020204030204" pitchFamily="34" charset="0"/>
                <a:cs typeface="Andalus" panose="02020603050405020304" pitchFamily="18" charset="-78"/>
              </a:rPr>
              <a:t> If one stops at this point, the context implies that the meaning of </a:t>
            </a:r>
            <a:r>
              <a:rPr lang="en-AU" sz="1400" dirty="0" err="1">
                <a:effectLst/>
                <a:latin typeface="Andalus" panose="02020603050405020304" pitchFamily="18" charset="-78"/>
                <a:ea typeface="Calibri" panose="020F0502020204030204" pitchFamily="34" charset="0"/>
                <a:cs typeface="Andalus" panose="02020603050405020304" pitchFamily="18" charset="-78"/>
              </a:rPr>
              <a:t>ta’weel</a:t>
            </a:r>
            <a:r>
              <a:rPr lang="en-AU" sz="1400" dirty="0">
                <a:effectLst/>
                <a:latin typeface="Andalus" panose="02020603050405020304" pitchFamily="18" charset="-78"/>
                <a:ea typeface="Calibri" panose="020F0502020204030204" pitchFamily="34" charset="0"/>
                <a:cs typeface="Andalus" panose="02020603050405020304" pitchFamily="18" charset="-78"/>
              </a:rPr>
              <a:t> is the interpretation. Therefore, 'those well-grounded in knowledge' are aware of the interpretation of the Mutashabih. Ibn 'Abbas stated, "I am of those well-grounded in knowledge, who know the meaning (of the Mutashabih).</a:t>
            </a:r>
          </a:p>
          <a:p>
            <a:r>
              <a:rPr lang="en-AU" sz="1400" b="1" dirty="0">
                <a:solidFill>
                  <a:srgbClr val="7030A0"/>
                </a:solidFill>
                <a:effectLst/>
                <a:latin typeface="Andalus" panose="02020603050405020304" pitchFamily="18" charset="-78"/>
                <a:ea typeface="Calibri" panose="020F0502020204030204" pitchFamily="34" charset="0"/>
                <a:cs typeface="Andalus" panose="02020603050405020304" pitchFamily="18" charset="-78"/>
              </a:rPr>
              <a:t>Therefore, both readings are correct</a:t>
            </a:r>
            <a:r>
              <a:rPr lang="en-AU" sz="1400" dirty="0">
                <a:effectLst/>
                <a:latin typeface="Andalus" panose="02020603050405020304" pitchFamily="18" charset="-78"/>
                <a:ea typeface="Calibri" panose="020F0502020204030204" pitchFamily="34" charset="0"/>
                <a:cs typeface="Andalus" panose="02020603050405020304" pitchFamily="18" charset="-78"/>
              </a:rPr>
              <a:t>, and each changes the meaning of the word '</a:t>
            </a:r>
            <a:r>
              <a:rPr lang="en-AU" sz="1400" dirty="0" err="1">
                <a:effectLst/>
                <a:latin typeface="Andalus" panose="02020603050405020304" pitchFamily="18" charset="-78"/>
                <a:ea typeface="Calibri" panose="020F0502020204030204" pitchFamily="34" charset="0"/>
                <a:cs typeface="Andalus" panose="02020603050405020304" pitchFamily="18" charset="-78"/>
              </a:rPr>
              <a:t>taweel</a:t>
            </a:r>
            <a:r>
              <a:rPr lang="en-AU" sz="1400" dirty="0">
                <a:effectLst/>
                <a:latin typeface="Andalus" panose="02020603050405020304" pitchFamily="18" charset="-78"/>
                <a:ea typeface="Calibri" panose="020F0502020204030204" pitchFamily="34" charset="0"/>
                <a:cs typeface="Andalus" panose="02020603050405020304" pitchFamily="18" charset="-78"/>
              </a:rPr>
              <a:t>' accordingly. The Mutashabih verses can be understood from one perspective(the linguistic meanings) and cannot be understood from another side (from the perspective of the actuality of these verses)</a:t>
            </a:r>
          </a:p>
        </p:txBody>
      </p:sp>
      <p:sp>
        <p:nvSpPr>
          <p:cNvPr id="4" name="Slide Number Placeholder 3">
            <a:extLst>
              <a:ext uri="{FF2B5EF4-FFF2-40B4-BE49-F238E27FC236}">
                <a16:creationId xmlns:a16="http://schemas.microsoft.com/office/drawing/2014/main" xmlns="" id="{CABEB88E-D2D8-FE8D-705F-7D66CDB044CB}"/>
              </a:ext>
            </a:extLst>
          </p:cNvPr>
          <p:cNvSpPr>
            <a:spLocks noGrp="1"/>
          </p:cNvSpPr>
          <p:nvPr>
            <p:ph type="sldNum" sz="quarter" idx="12"/>
          </p:nvPr>
        </p:nvSpPr>
        <p:spPr/>
        <p:txBody>
          <a:bodyPr/>
          <a:lstStyle/>
          <a:p>
            <a:fld id="{C8784B88-F3D9-6A4F-9660-1A0A1E561ED7}" type="slidenum">
              <a:rPr lang="en-US" smtClean="0"/>
              <a:t>184</a:t>
            </a:fld>
            <a:endParaRPr lang="en-US"/>
          </a:p>
        </p:txBody>
      </p:sp>
    </p:spTree>
    <p:extLst>
      <p:ext uri="{BB962C8B-B14F-4D97-AF65-F5344CB8AC3E}">
        <p14:creationId xmlns:p14="http://schemas.microsoft.com/office/powerpoint/2010/main" val="333498393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9A14AE-6FEC-A8AF-B5DF-6D038E5F0354}"/>
              </a:ext>
            </a:extLst>
          </p:cNvPr>
          <p:cNvSpPr>
            <a:spLocks noGrp="1"/>
          </p:cNvSpPr>
          <p:nvPr>
            <p:ph type="title"/>
          </p:nvPr>
        </p:nvSpPr>
        <p:spPr>
          <a:xfrm>
            <a:off x="421512" y="597161"/>
            <a:ext cx="6407551" cy="1325563"/>
          </a:xfrm>
        </p:spPr>
        <p:txBody>
          <a:bodyPr>
            <a:normAutofit/>
          </a:bodyPr>
          <a:lstStyle/>
          <a:p>
            <a:r>
              <a:rPr lang="en-AU" sz="4000" dirty="0">
                <a:solidFill>
                  <a:srgbClr val="92D050"/>
                </a:solidFill>
                <a:latin typeface="ACADEMY ENGRAVED LET PLAIN:1.0" panose="02000000000000000000" pitchFamily="2" charset="0"/>
              </a:rPr>
              <a:t>C</a:t>
            </a:r>
            <a:r>
              <a:rPr lang="en-AU" sz="4000" dirty="0">
                <a:solidFill>
                  <a:srgbClr val="92D050"/>
                </a:solidFill>
                <a:effectLst/>
                <a:latin typeface="ACADEMY ENGRAVED LET PLAIN:1.0" panose="02000000000000000000" pitchFamily="2" charset="0"/>
              </a:rPr>
              <a:t>lassification of </a:t>
            </a:r>
            <a:r>
              <a:rPr lang="en-AU" sz="4000" i="1" dirty="0">
                <a:solidFill>
                  <a:srgbClr val="92D050"/>
                </a:solidFill>
                <a:effectLst/>
                <a:latin typeface="ACADEMY ENGRAVED LET PLAIN:1.0" panose="02000000000000000000" pitchFamily="2" charset="0"/>
              </a:rPr>
              <a:t>Mutashabih</a:t>
            </a:r>
            <a:endParaRPr lang="en-US" sz="4000" dirty="0">
              <a:solidFill>
                <a:srgbClr val="92D050"/>
              </a:solidFill>
              <a:latin typeface="ACADEMY ENGRAVED LET PLAIN:1.0" panose="02000000000000000000" pitchFamily="2" charset="0"/>
            </a:endParaRPr>
          </a:p>
        </p:txBody>
      </p:sp>
      <p:sp>
        <p:nvSpPr>
          <p:cNvPr id="3" name="Content Placeholder 2">
            <a:extLst>
              <a:ext uri="{FF2B5EF4-FFF2-40B4-BE49-F238E27FC236}">
                <a16:creationId xmlns:a16="http://schemas.microsoft.com/office/drawing/2014/main" xmlns="" id="{DC4205D3-6434-8CD4-ABF3-9EF5EB440659}"/>
              </a:ext>
            </a:extLst>
          </p:cNvPr>
          <p:cNvSpPr>
            <a:spLocks noGrp="1"/>
          </p:cNvSpPr>
          <p:nvPr>
            <p:ph idx="1"/>
          </p:nvPr>
        </p:nvSpPr>
        <p:spPr>
          <a:xfrm>
            <a:off x="534043" y="1980276"/>
            <a:ext cx="6794500" cy="3986474"/>
          </a:xfrm>
          <a:noFill/>
        </p:spPr>
        <p:txBody>
          <a:bodyPr/>
          <a:lstStyle/>
          <a:p>
            <a:pPr marL="0" indent="0">
              <a:buNone/>
            </a:pPr>
            <a:r>
              <a:rPr lang="en-AU" sz="2000" b="1" dirty="0">
                <a:solidFill>
                  <a:schemeClr val="accent1"/>
                </a:solidFill>
                <a:latin typeface="ACADEMY ENGRAVED LET PLAIN:1.0" panose="02000000000000000000" pitchFamily="2" charset="0"/>
              </a:rPr>
              <a:t>The</a:t>
            </a:r>
            <a:r>
              <a:rPr lang="en-AU" sz="2000" b="1" dirty="0">
                <a:solidFill>
                  <a:schemeClr val="accent1"/>
                </a:solidFill>
                <a:effectLst/>
                <a:latin typeface="ACADEMY ENGRAVED LET PLAIN:1.0" panose="02000000000000000000" pitchFamily="2" charset="0"/>
              </a:rPr>
              <a:t> classification of Mutashabih  is: </a:t>
            </a:r>
            <a:endParaRPr lang="en-AU" sz="2000" b="1" dirty="0">
              <a:solidFill>
                <a:schemeClr val="accent1"/>
              </a:solidFill>
              <a:latin typeface="ACADEMY ENGRAVED LET PLAIN:1.0" panose="02000000000000000000" pitchFamily="2" charset="0"/>
            </a:endParaRPr>
          </a:p>
          <a:p>
            <a:pPr>
              <a:buFont typeface="Wingdings" pitchFamily="2" charset="2"/>
              <a:buChar char="q"/>
            </a:pPr>
            <a:r>
              <a:rPr lang="en-AU" sz="2000" dirty="0">
                <a:solidFill>
                  <a:schemeClr val="accent1"/>
                </a:solidFill>
                <a:effectLst/>
                <a:latin typeface="ACADEMY ENGRAVED LET PLAIN:1.0" panose="02000000000000000000" pitchFamily="2" charset="0"/>
              </a:rPr>
              <a:t> </a:t>
            </a:r>
            <a:r>
              <a:rPr lang="en-AU" sz="2000" b="1" dirty="0">
                <a:solidFill>
                  <a:schemeClr val="accent1"/>
                </a:solidFill>
                <a:effectLst/>
                <a:latin typeface="ACADEMY ENGRAVED LET PLAIN:1.0" panose="02000000000000000000" pitchFamily="2" charset="0"/>
              </a:rPr>
              <a:t>Verses whose meanings are only known by God. </a:t>
            </a:r>
            <a:endParaRPr lang="en-AU" sz="2000" b="1" dirty="0">
              <a:solidFill>
                <a:schemeClr val="accent1"/>
              </a:solidFill>
              <a:latin typeface="ACADEMY ENGRAVED LET PLAIN:1.0" panose="02000000000000000000" pitchFamily="2" charset="0"/>
            </a:endParaRPr>
          </a:p>
          <a:p>
            <a:pPr>
              <a:buFont typeface="Wingdings" pitchFamily="2" charset="2"/>
              <a:buChar char="q"/>
            </a:pPr>
            <a:r>
              <a:rPr lang="en-AU" sz="2000" b="1" dirty="0">
                <a:solidFill>
                  <a:schemeClr val="accent1"/>
                </a:solidFill>
                <a:latin typeface="ACADEMY ENGRAVED LET PLAIN:1.0" panose="02000000000000000000" pitchFamily="2" charset="0"/>
              </a:rPr>
              <a:t> </a:t>
            </a:r>
            <a:r>
              <a:rPr lang="en-AU" sz="2000" b="1" dirty="0">
                <a:solidFill>
                  <a:schemeClr val="accent1"/>
                </a:solidFill>
                <a:effectLst/>
                <a:latin typeface="ACADEMY ENGRAVED LET PLAIN:1.0" panose="02000000000000000000" pitchFamily="2" charset="0"/>
              </a:rPr>
              <a:t>Verses which </a:t>
            </a:r>
            <a:r>
              <a:rPr lang="en-AU" sz="2000" b="1" dirty="0" err="1">
                <a:solidFill>
                  <a:schemeClr val="accent1"/>
                </a:solidFill>
                <a:effectLst/>
                <a:latin typeface="ACADEMY ENGRAVED LET PLAIN:1.0" panose="02000000000000000000" pitchFamily="2" charset="0"/>
              </a:rPr>
              <a:t>rasikhun</a:t>
            </a:r>
            <a:r>
              <a:rPr lang="en-AU" sz="2000" b="1" dirty="0">
                <a:solidFill>
                  <a:schemeClr val="accent1"/>
                </a:solidFill>
                <a:effectLst/>
                <a:latin typeface="ACADEMY ENGRAVED LET PLAIN:1.0" panose="02000000000000000000" pitchFamily="2" charset="0"/>
              </a:rPr>
              <a:t> (the profound scholars) can know. </a:t>
            </a:r>
            <a:endParaRPr lang="en-AU" sz="2000" b="1" dirty="0">
              <a:solidFill>
                <a:schemeClr val="accent1"/>
              </a:solidFill>
              <a:latin typeface="ACADEMY ENGRAVED LET PLAIN:1.0" panose="02000000000000000000" pitchFamily="2" charset="0"/>
            </a:endParaRPr>
          </a:p>
          <a:p>
            <a:pPr>
              <a:buFont typeface="Wingdings" pitchFamily="2" charset="2"/>
              <a:buChar char="q"/>
            </a:pPr>
            <a:r>
              <a:rPr lang="en-AU" sz="2000" b="1" dirty="0">
                <a:solidFill>
                  <a:schemeClr val="accent1"/>
                </a:solidFill>
                <a:latin typeface="ACADEMY ENGRAVED LET PLAIN:1.0" panose="02000000000000000000" pitchFamily="2" charset="0"/>
              </a:rPr>
              <a:t> </a:t>
            </a:r>
            <a:r>
              <a:rPr lang="en-AU" sz="2000" b="1" dirty="0">
                <a:solidFill>
                  <a:schemeClr val="accent1"/>
                </a:solidFill>
                <a:effectLst/>
                <a:latin typeface="ACADEMY ENGRAVED LET PLAIN:1.0" panose="02000000000000000000" pitchFamily="2" charset="0"/>
              </a:rPr>
              <a:t>Verses which ordinary people can also know; there are some words in the Quran which are ambiguous at first but can be known by anyone after some research. </a:t>
            </a:r>
            <a:endParaRPr lang="en-AU" sz="2000" b="1" dirty="0">
              <a:solidFill>
                <a:schemeClr val="accent1"/>
              </a:solidFill>
              <a:latin typeface="ACADEMY ENGRAVED LET PLAIN:1.0" panose="02000000000000000000" pitchFamily="2" charset="0"/>
            </a:endParaRPr>
          </a:p>
          <a:p>
            <a:endParaRPr lang="en-US" dirty="0"/>
          </a:p>
        </p:txBody>
      </p:sp>
      <p:sp>
        <p:nvSpPr>
          <p:cNvPr id="4" name="Slide Number Placeholder 3">
            <a:extLst>
              <a:ext uri="{FF2B5EF4-FFF2-40B4-BE49-F238E27FC236}">
                <a16:creationId xmlns:a16="http://schemas.microsoft.com/office/drawing/2014/main" xmlns="" id="{4232A42C-4443-288C-278D-5305F6B6A071}"/>
              </a:ext>
            </a:extLst>
          </p:cNvPr>
          <p:cNvSpPr>
            <a:spLocks noGrp="1"/>
          </p:cNvSpPr>
          <p:nvPr>
            <p:ph type="sldNum" sz="quarter" idx="12"/>
          </p:nvPr>
        </p:nvSpPr>
        <p:spPr/>
        <p:txBody>
          <a:bodyPr/>
          <a:lstStyle/>
          <a:p>
            <a:fld id="{C8784B88-F3D9-6A4F-9660-1A0A1E561ED7}" type="slidenum">
              <a:rPr lang="en-US" smtClean="0"/>
              <a:t>185</a:t>
            </a:fld>
            <a:endParaRPr lang="en-US"/>
          </a:p>
        </p:txBody>
      </p:sp>
      <p:pic>
        <p:nvPicPr>
          <p:cNvPr id="5" name="Picture 4" descr="A tree on a hill&#10;&#10;Description automatically generated">
            <a:extLst>
              <a:ext uri="{FF2B5EF4-FFF2-40B4-BE49-F238E27FC236}">
                <a16:creationId xmlns:a16="http://schemas.microsoft.com/office/drawing/2014/main" xmlns="" id="{ED0B8860-B26A-A8F0-1C38-C8932732124A}"/>
              </a:ext>
            </a:extLst>
          </p:cNvPr>
          <p:cNvPicPr>
            <a:picLocks noChangeAspect="1"/>
          </p:cNvPicPr>
          <p:nvPr/>
        </p:nvPicPr>
        <p:blipFill rotWithShape="1">
          <a:blip r:embed="rId2"/>
          <a:srcRect r="16230" b="-3"/>
          <a:stretch/>
        </p:blipFill>
        <p:spPr>
          <a:xfrm>
            <a:off x="6969493" y="1465264"/>
            <a:ext cx="4488714" cy="5016499"/>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1779283450"/>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2951AB-004D-BB41-30A2-19CF19859A3C}"/>
              </a:ext>
            </a:extLst>
          </p:cNvPr>
          <p:cNvSpPr>
            <a:spLocks noGrp="1"/>
          </p:cNvSpPr>
          <p:nvPr>
            <p:ph type="title"/>
          </p:nvPr>
        </p:nvSpPr>
        <p:spPr>
          <a:xfrm>
            <a:off x="2822712" y="501649"/>
            <a:ext cx="8621142" cy="501649"/>
          </a:xfrm>
        </p:spPr>
        <p:txBody>
          <a:bodyPr anchor="b">
            <a:normAutofit fontScale="90000"/>
          </a:bodyPr>
          <a:lstStyle/>
          <a:p>
            <a:r>
              <a:rPr lang="en-AU" sz="3700" b="1" dirty="0">
                <a:solidFill>
                  <a:srgbClr val="92D050"/>
                </a:solidFill>
                <a:effectLst/>
                <a:latin typeface="ACADEMY ENGRAVED LET PLAIN:1.0" panose="02000000000000000000" pitchFamily="2" charset="0"/>
              </a:rPr>
              <a:t/>
            </a:r>
            <a:br>
              <a:rPr lang="en-AU" sz="3700" b="1" dirty="0">
                <a:solidFill>
                  <a:srgbClr val="92D050"/>
                </a:solidFill>
                <a:effectLst/>
                <a:latin typeface="ACADEMY ENGRAVED LET PLAIN:1.0" panose="02000000000000000000" pitchFamily="2" charset="0"/>
              </a:rPr>
            </a:br>
            <a:r>
              <a:rPr lang="en-AU" sz="3700" b="1" dirty="0">
                <a:solidFill>
                  <a:srgbClr val="92D050"/>
                </a:solidFill>
                <a:effectLst/>
                <a:latin typeface="ACADEMY ENGRAVED LET PLAIN:1.0" panose="02000000000000000000" pitchFamily="2" charset="0"/>
              </a:rPr>
              <a:t/>
            </a:r>
            <a:br>
              <a:rPr lang="en-AU" sz="3700" b="1" dirty="0">
                <a:solidFill>
                  <a:srgbClr val="92D050"/>
                </a:solidFill>
                <a:effectLst/>
                <a:latin typeface="ACADEMY ENGRAVED LET PLAIN:1.0" panose="02000000000000000000" pitchFamily="2" charset="0"/>
              </a:rPr>
            </a:br>
            <a:r>
              <a:rPr lang="en-AU" sz="3700" b="1" dirty="0">
                <a:solidFill>
                  <a:srgbClr val="92D050"/>
                </a:solidFill>
                <a:effectLst/>
                <a:latin typeface="ACADEMY ENGRAVED LET PLAIN:1.0" panose="02000000000000000000" pitchFamily="2" charset="0"/>
              </a:rPr>
              <a:t/>
            </a:r>
            <a:br>
              <a:rPr lang="en-AU" sz="3700" b="1" dirty="0">
                <a:solidFill>
                  <a:srgbClr val="92D050"/>
                </a:solidFill>
                <a:effectLst/>
                <a:latin typeface="ACADEMY ENGRAVED LET PLAIN:1.0" panose="02000000000000000000" pitchFamily="2" charset="0"/>
              </a:rPr>
            </a:br>
            <a:r>
              <a:rPr lang="en-AU" sz="3700" b="1" dirty="0">
                <a:solidFill>
                  <a:srgbClr val="92D050"/>
                </a:solidFill>
                <a:effectLst/>
                <a:latin typeface="ACADEMY ENGRAVED LET PLAIN:1.0" panose="02000000000000000000" pitchFamily="2" charset="0"/>
              </a:rPr>
              <a:t/>
            </a:r>
            <a:br>
              <a:rPr lang="en-AU" sz="3700" b="1" dirty="0">
                <a:solidFill>
                  <a:srgbClr val="92D050"/>
                </a:solidFill>
                <a:effectLst/>
                <a:latin typeface="ACADEMY ENGRAVED LET PLAIN:1.0" panose="02000000000000000000" pitchFamily="2" charset="0"/>
              </a:rPr>
            </a:br>
            <a:r>
              <a:rPr lang="en-AU" sz="3700" b="1" dirty="0">
                <a:solidFill>
                  <a:srgbClr val="92D050"/>
                </a:solidFill>
                <a:effectLst/>
                <a:latin typeface="ACADEMY ENGRAVED LET PLAIN:1.0" panose="02000000000000000000" pitchFamily="2" charset="0"/>
              </a:rPr>
              <a:t/>
            </a:r>
            <a:br>
              <a:rPr lang="en-AU" sz="3700" b="1" dirty="0">
                <a:solidFill>
                  <a:srgbClr val="92D050"/>
                </a:solidFill>
                <a:effectLst/>
                <a:latin typeface="ACADEMY ENGRAVED LET PLAIN:1.0" panose="02000000000000000000" pitchFamily="2" charset="0"/>
              </a:rPr>
            </a:br>
            <a:r>
              <a:rPr lang="en-AU" sz="3700" b="1" dirty="0">
                <a:solidFill>
                  <a:srgbClr val="92D050"/>
                </a:solidFill>
                <a:effectLst/>
                <a:latin typeface="ACADEMY ENGRAVED LET PLAIN:1.0" panose="02000000000000000000" pitchFamily="2" charset="0"/>
              </a:rPr>
              <a:t/>
            </a:r>
            <a:br>
              <a:rPr lang="en-AU" sz="3700" b="1" dirty="0">
                <a:solidFill>
                  <a:srgbClr val="92D050"/>
                </a:solidFill>
                <a:effectLst/>
                <a:latin typeface="ACADEMY ENGRAVED LET PLAIN:1.0" panose="02000000000000000000" pitchFamily="2" charset="0"/>
              </a:rPr>
            </a:br>
            <a:r>
              <a:rPr lang="en-AU" sz="3700" b="1" dirty="0">
                <a:solidFill>
                  <a:srgbClr val="92D050"/>
                </a:solidFill>
                <a:effectLst/>
                <a:latin typeface="ACADEMY ENGRAVED LET PLAIN:1.0" panose="02000000000000000000" pitchFamily="2" charset="0"/>
              </a:rPr>
              <a:t/>
            </a:r>
            <a:br>
              <a:rPr lang="en-AU" sz="3700" b="1" dirty="0">
                <a:solidFill>
                  <a:srgbClr val="92D050"/>
                </a:solidFill>
                <a:effectLst/>
                <a:latin typeface="ACADEMY ENGRAVED LET PLAIN:1.0" panose="02000000000000000000" pitchFamily="2" charset="0"/>
              </a:rPr>
            </a:br>
            <a:r>
              <a:rPr lang="en-AU" sz="3700" b="1" dirty="0">
                <a:solidFill>
                  <a:srgbClr val="92D050"/>
                </a:solidFill>
                <a:effectLst/>
                <a:latin typeface="ACADEMY ENGRAVED LET PLAIN:1.0" panose="02000000000000000000" pitchFamily="2" charset="0"/>
              </a:rPr>
              <a:t>How Can We Know </a:t>
            </a:r>
            <a:r>
              <a:rPr lang="en-AU" sz="3700" dirty="0">
                <a:solidFill>
                  <a:srgbClr val="92D050"/>
                </a:solidFill>
                <a:effectLst/>
                <a:latin typeface="ACADEMY ENGRAVED LET PLAIN:1.0" panose="02000000000000000000" pitchFamily="2" charset="0"/>
              </a:rPr>
              <a:t>Mutashabih </a:t>
            </a:r>
            <a:r>
              <a:rPr lang="en-AU" sz="3700" b="1" dirty="0">
                <a:solidFill>
                  <a:srgbClr val="92D050"/>
                </a:solidFill>
                <a:effectLst/>
                <a:latin typeface="ACADEMY ENGRAVED LET PLAIN:1.0" panose="02000000000000000000" pitchFamily="2" charset="0"/>
              </a:rPr>
              <a:t>Verses:</a:t>
            </a:r>
            <a:endParaRPr lang="en-US" sz="3700" dirty="0">
              <a:solidFill>
                <a:srgbClr val="92D050"/>
              </a:solidFill>
              <a:latin typeface="ACADEMY ENGRAVED LET PLAIN:1.0" panose="02000000000000000000" pitchFamily="2" charset="0"/>
            </a:endParaRPr>
          </a:p>
        </p:txBody>
      </p:sp>
      <p:pic>
        <p:nvPicPr>
          <p:cNvPr id="5" name="Picture 4" descr="Zen-like waterfall in autumn forest">
            <a:extLst>
              <a:ext uri="{FF2B5EF4-FFF2-40B4-BE49-F238E27FC236}">
                <a16:creationId xmlns:a16="http://schemas.microsoft.com/office/drawing/2014/main" xmlns="" id="{D7271724-D93B-63BC-D974-E6BB17152529}"/>
              </a:ext>
            </a:extLst>
          </p:cNvPr>
          <p:cNvPicPr>
            <a:picLocks noChangeAspect="1"/>
          </p:cNvPicPr>
          <p:nvPr/>
        </p:nvPicPr>
        <p:blipFill rotWithShape="1">
          <a:blip r:embed="rId2"/>
          <a:srcRect l="18052" r="22600" b="-2"/>
          <a:stretch/>
        </p:blipFill>
        <p:spPr>
          <a:xfrm>
            <a:off x="0" y="0"/>
            <a:ext cx="2637183" cy="64803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4432DAF5-70E6-E94E-43F2-D9B71A9E71B9}"/>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186</a:t>
            </a:fld>
            <a:endParaRPr lang="en-US" sz="1200">
              <a:solidFill>
                <a:srgbClr val="FFFFFF"/>
              </a:solidFill>
            </a:endParaRPr>
          </a:p>
        </p:txBody>
      </p:sp>
      <p:sp>
        <p:nvSpPr>
          <p:cNvPr id="3" name="Content Placeholder 2">
            <a:extLst>
              <a:ext uri="{FF2B5EF4-FFF2-40B4-BE49-F238E27FC236}">
                <a16:creationId xmlns:a16="http://schemas.microsoft.com/office/drawing/2014/main" xmlns="" id="{75EAC41C-54A3-59E1-E156-AC1598AF85CC}"/>
              </a:ext>
            </a:extLst>
          </p:cNvPr>
          <p:cNvSpPr>
            <a:spLocks noGrp="1"/>
          </p:cNvSpPr>
          <p:nvPr>
            <p:ph idx="1"/>
          </p:nvPr>
        </p:nvSpPr>
        <p:spPr>
          <a:xfrm>
            <a:off x="2637184" y="1119119"/>
            <a:ext cx="9369286" cy="5237232"/>
          </a:xfrm>
          <a:ln>
            <a:solidFill>
              <a:srgbClr val="92D050"/>
            </a:solidFill>
          </a:ln>
        </p:spPr>
        <p:txBody>
          <a:bodyPr>
            <a:noAutofit/>
          </a:bodyPr>
          <a:lstStyle/>
          <a:p>
            <a:pPr marL="0" indent="0">
              <a:lnSpc>
                <a:spcPct val="140000"/>
              </a:lnSpc>
              <a:buNone/>
            </a:pPr>
            <a:r>
              <a:rPr lang="en-AU" sz="1400" b="1" dirty="0">
                <a:solidFill>
                  <a:schemeClr val="accent2">
                    <a:lumMod val="50000"/>
                  </a:schemeClr>
                </a:solidFill>
                <a:effectLst/>
                <a:latin typeface="Chalkboard" panose="03050602040202020205" pitchFamily="66" charset="77"/>
              </a:rPr>
              <a:t>1. Mutashabihat means that the verse has many possible meanings for this reason it                          is difficult to choose the right meaning. </a:t>
            </a:r>
            <a:endParaRPr lang="en-AU" sz="1400" b="1" dirty="0">
              <a:solidFill>
                <a:schemeClr val="accent2">
                  <a:lumMod val="50000"/>
                </a:schemeClr>
              </a:solidFill>
              <a:latin typeface="Chalkboard" panose="03050602040202020205" pitchFamily="66" charset="77"/>
            </a:endParaRPr>
          </a:p>
          <a:p>
            <a:pPr marL="0" indent="0">
              <a:lnSpc>
                <a:spcPct val="140000"/>
              </a:lnSpc>
              <a:buNone/>
            </a:pPr>
            <a:r>
              <a:rPr lang="en-AU" sz="1400" b="1" dirty="0">
                <a:solidFill>
                  <a:schemeClr val="accent2">
                    <a:lumMod val="50000"/>
                  </a:schemeClr>
                </a:solidFill>
                <a:effectLst/>
                <a:latin typeface="Chalkboard" panose="03050602040202020205" pitchFamily="66" charset="77"/>
              </a:rPr>
              <a:t>2. Mutashabihat verses should firstly be referred to the Muhkamat since these are the essence of the Book. </a:t>
            </a:r>
            <a:endParaRPr lang="en-AU" sz="1400" b="1" dirty="0">
              <a:solidFill>
                <a:schemeClr val="accent2">
                  <a:lumMod val="50000"/>
                </a:schemeClr>
              </a:solidFill>
              <a:latin typeface="Chalkboard" panose="03050602040202020205" pitchFamily="66" charset="77"/>
            </a:endParaRPr>
          </a:p>
          <a:p>
            <a:pPr marL="0" indent="0">
              <a:lnSpc>
                <a:spcPct val="140000"/>
              </a:lnSpc>
              <a:buNone/>
            </a:pPr>
            <a:r>
              <a:rPr lang="en-AU" sz="1400" b="1" dirty="0">
                <a:solidFill>
                  <a:schemeClr val="accent2">
                    <a:lumMod val="50000"/>
                  </a:schemeClr>
                </a:solidFill>
                <a:effectLst/>
                <a:latin typeface="Chalkboard" panose="03050602040202020205" pitchFamily="66" charset="77"/>
              </a:rPr>
              <a:t>3. If the mutashabihat are referred to the Muhkamat they automatically become Muhkam leaving no conflict between the verses which say that the whole Qur'an is Muhkam or the whole Qur'an is Mutashabih. </a:t>
            </a:r>
            <a:endParaRPr lang="en-AU" sz="1400" b="1" dirty="0">
              <a:solidFill>
                <a:schemeClr val="accent2">
                  <a:lumMod val="50000"/>
                </a:schemeClr>
              </a:solidFill>
              <a:latin typeface="Chalkboard" panose="03050602040202020205" pitchFamily="66" charset="77"/>
            </a:endParaRPr>
          </a:p>
          <a:p>
            <a:pPr marL="0" indent="0">
              <a:lnSpc>
                <a:spcPct val="140000"/>
              </a:lnSpc>
              <a:buNone/>
            </a:pPr>
            <a:r>
              <a:rPr lang="en-AU" sz="1400" b="1" dirty="0">
                <a:solidFill>
                  <a:schemeClr val="accent2">
                    <a:lumMod val="50000"/>
                  </a:schemeClr>
                </a:solidFill>
                <a:effectLst/>
                <a:latin typeface="Chalkboard" panose="03050602040202020205" pitchFamily="66" charset="77"/>
              </a:rPr>
              <a:t>4. A primary condition for understanding the Mutashabih is being strong in faith and firmly rooted in knowledge. </a:t>
            </a:r>
            <a:endParaRPr lang="en-AU" sz="1400" b="1" dirty="0">
              <a:solidFill>
                <a:schemeClr val="accent2">
                  <a:lumMod val="50000"/>
                </a:schemeClr>
              </a:solidFill>
              <a:latin typeface="Chalkboard" panose="03050602040202020205" pitchFamily="66" charset="77"/>
            </a:endParaRPr>
          </a:p>
          <a:p>
            <a:pPr marL="0" indent="0">
              <a:lnSpc>
                <a:spcPct val="140000"/>
              </a:lnSpc>
              <a:buNone/>
            </a:pPr>
            <a:r>
              <a:rPr lang="en-AU" sz="1400" b="1" dirty="0">
                <a:solidFill>
                  <a:schemeClr val="accent2">
                    <a:lumMod val="50000"/>
                  </a:schemeClr>
                </a:solidFill>
                <a:effectLst/>
                <a:latin typeface="Chalkboard" panose="03050602040202020205" pitchFamily="66" charset="77"/>
              </a:rPr>
              <a:t>5. The reasons for the multiple meanings of Mutashabih verses are that time progresses, conditions change, human information increases, and there are as many levels of understanding as there are people. </a:t>
            </a:r>
            <a:endParaRPr lang="en-AU" sz="1400" b="1" dirty="0">
              <a:solidFill>
                <a:schemeClr val="accent2">
                  <a:lumMod val="50000"/>
                </a:schemeClr>
              </a:solidFill>
              <a:latin typeface="Chalkboard" panose="03050602040202020205" pitchFamily="66" charset="77"/>
            </a:endParaRPr>
          </a:p>
          <a:p>
            <a:pPr marL="0" indent="0">
              <a:lnSpc>
                <a:spcPct val="140000"/>
              </a:lnSpc>
              <a:buNone/>
            </a:pPr>
            <a:r>
              <a:rPr lang="en-AU" sz="1400" b="1" dirty="0">
                <a:solidFill>
                  <a:schemeClr val="accent2">
                    <a:lumMod val="50000"/>
                  </a:schemeClr>
                </a:solidFill>
                <a:effectLst/>
                <a:latin typeface="Chalkboard" panose="03050602040202020205" pitchFamily="66" charset="77"/>
              </a:rPr>
              <a:t>6. The Mutashabih (allegorical) verses contain relative truths which can be understood by considering the relevant verses and referring to the Muhkam verses. </a:t>
            </a:r>
            <a:endParaRPr lang="en-AU" sz="1400" b="1" dirty="0">
              <a:solidFill>
                <a:schemeClr val="accent2">
                  <a:lumMod val="50000"/>
                </a:schemeClr>
              </a:solidFill>
              <a:latin typeface="Chalkboard" panose="03050602040202020205" pitchFamily="66" charset="77"/>
            </a:endParaRPr>
          </a:p>
          <a:p>
            <a:pPr marL="0" indent="0">
              <a:lnSpc>
                <a:spcPct val="140000"/>
              </a:lnSpc>
              <a:buNone/>
            </a:pPr>
            <a:r>
              <a:rPr lang="en-AU" sz="1400" b="1" dirty="0">
                <a:solidFill>
                  <a:schemeClr val="accent2">
                    <a:lumMod val="50000"/>
                  </a:schemeClr>
                </a:solidFill>
                <a:effectLst/>
                <a:latin typeface="Chalkboard" panose="03050602040202020205" pitchFamily="66" charset="77"/>
              </a:rPr>
              <a:t>7. Since the allegorical verses have multiple meanings, the interpreters of the Qur'an may be able to discover one or more of those meanings</a:t>
            </a:r>
            <a:r>
              <a:rPr lang="en-AU" sz="1400" dirty="0">
                <a:solidFill>
                  <a:schemeClr val="accent2">
                    <a:lumMod val="50000"/>
                  </a:schemeClr>
                </a:solidFill>
                <a:effectLst/>
                <a:latin typeface="Chalkboard" panose="03050602040202020205" pitchFamily="66" charset="77"/>
              </a:rPr>
              <a:t>. </a:t>
            </a:r>
            <a:endParaRPr lang="en-AU" sz="1400" dirty="0">
              <a:solidFill>
                <a:schemeClr val="accent2">
                  <a:lumMod val="50000"/>
                </a:schemeClr>
              </a:solidFill>
              <a:latin typeface="Chalkboard" panose="03050602040202020205" pitchFamily="66" charset="77"/>
            </a:endParaRPr>
          </a:p>
          <a:p>
            <a:pPr>
              <a:lnSpc>
                <a:spcPct val="140000"/>
              </a:lnSpc>
            </a:pPr>
            <a:endParaRPr lang="en-US" sz="1400" dirty="0">
              <a:solidFill>
                <a:schemeClr val="accent2">
                  <a:lumMod val="50000"/>
                </a:schemeClr>
              </a:solidFill>
              <a:latin typeface="Chalkboard" panose="03050602040202020205" pitchFamily="66" charset="77"/>
            </a:endParaRPr>
          </a:p>
        </p:txBody>
      </p:sp>
    </p:spTree>
    <p:extLst>
      <p:ext uri="{BB962C8B-B14F-4D97-AF65-F5344CB8AC3E}">
        <p14:creationId xmlns:p14="http://schemas.microsoft.com/office/powerpoint/2010/main" val="2625551760"/>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BDEC5-D540-326D-2D8B-A040D0ABA04F}"/>
              </a:ext>
            </a:extLst>
          </p:cNvPr>
          <p:cNvSpPr>
            <a:spLocks noGrp="1"/>
          </p:cNvSpPr>
          <p:nvPr>
            <p:ph type="title"/>
          </p:nvPr>
        </p:nvSpPr>
        <p:spPr>
          <a:xfrm rot="10800000" flipV="1">
            <a:off x="931333" y="521057"/>
            <a:ext cx="6372437" cy="970572"/>
          </a:xfrm>
        </p:spPr>
        <p:txBody>
          <a:bodyPr>
            <a:normAutofit/>
          </a:bodyPr>
          <a:lstStyle/>
          <a:p>
            <a:r>
              <a:rPr lang="en-AU" sz="3200" dirty="0">
                <a:solidFill>
                  <a:srgbClr val="00B050"/>
                </a:solidFill>
                <a:latin typeface="Monotype Corsiva" panose="03010101010201010101" pitchFamily="66" charset="0"/>
              </a:rPr>
              <a:t>M</a:t>
            </a:r>
            <a:r>
              <a:rPr lang="en-AU" sz="3200" b="1" dirty="0">
                <a:solidFill>
                  <a:srgbClr val="00B050"/>
                </a:solidFill>
                <a:effectLst/>
                <a:latin typeface="Monotype Corsiva" panose="03010101010201010101" pitchFamily="66" charset="0"/>
              </a:rPr>
              <a:t>uhkam and Mutashabih in Quran &amp;</a:t>
            </a:r>
            <a:r>
              <a:rPr lang="en-AU" sz="3200" dirty="0">
                <a:solidFill>
                  <a:srgbClr val="00B050"/>
                </a:solidFill>
                <a:latin typeface="Monotype Corsiva" panose="03010101010201010101" pitchFamily="66" charset="0"/>
              </a:rPr>
              <a:t> The Attributes of Allah</a:t>
            </a:r>
            <a:endParaRPr lang="en-US" sz="3200" dirty="0">
              <a:solidFill>
                <a:srgbClr val="00B050"/>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EC90B7F1-EB7A-68F1-D0FE-7E639A89BB6D}"/>
              </a:ext>
            </a:extLst>
          </p:cNvPr>
          <p:cNvSpPr>
            <a:spLocks noGrp="1"/>
          </p:cNvSpPr>
          <p:nvPr>
            <p:ph idx="1"/>
          </p:nvPr>
        </p:nvSpPr>
        <p:spPr>
          <a:xfrm>
            <a:off x="135467" y="1491629"/>
            <a:ext cx="9313333" cy="4642928"/>
          </a:xfrm>
        </p:spPr>
        <p:txBody>
          <a:bodyPr>
            <a:noAutofit/>
          </a:bodyPr>
          <a:lstStyle/>
          <a:p>
            <a:pPr>
              <a:buFont typeface="Wingdings" pitchFamily="2" charset="2"/>
              <a:buChar char="Ø"/>
            </a:pPr>
            <a:r>
              <a:rPr lang="en-AU" sz="1600" b="1" dirty="0">
                <a:effectLst/>
                <a:latin typeface="Chalkboard" panose="03050602040202020205" pitchFamily="66" charset="77"/>
              </a:rPr>
              <a:t>The concepts of muhkam and mutashabih provide a set of guidelines by which the Quran should be understood. </a:t>
            </a:r>
            <a:endParaRPr lang="en-AU" sz="1600" b="1" dirty="0">
              <a:latin typeface="Chalkboard" panose="03050602040202020205" pitchFamily="66" charset="77"/>
            </a:endParaRPr>
          </a:p>
          <a:p>
            <a:pPr>
              <a:buFont typeface="Wingdings" pitchFamily="2" charset="2"/>
              <a:buChar char="Ø"/>
            </a:pPr>
            <a:r>
              <a:rPr lang="en-AU" sz="1600" b="1" dirty="0">
                <a:effectLst/>
                <a:latin typeface="Chalkboard" panose="03050602040202020205" pitchFamily="66" charset="77"/>
              </a:rPr>
              <a:t>The system of Fiqh (Islamic law) has evolved from the </a:t>
            </a:r>
            <a:r>
              <a:rPr lang="en-AU" sz="1600" b="1" dirty="0" err="1">
                <a:effectLst/>
                <a:latin typeface="Chalkboard" panose="03050602040202020205" pitchFamily="66" charset="77"/>
              </a:rPr>
              <a:t>muhkamat</a:t>
            </a:r>
            <a:r>
              <a:rPr lang="en-AU" sz="1600" b="1" dirty="0">
                <a:effectLst/>
                <a:latin typeface="Chalkboard" panose="03050602040202020205" pitchFamily="66" charset="77"/>
              </a:rPr>
              <a:t> verses .</a:t>
            </a:r>
            <a:endParaRPr lang="en-AU" sz="1600" b="1" dirty="0">
              <a:latin typeface="Chalkboard" panose="03050602040202020205" pitchFamily="66" charset="77"/>
            </a:endParaRPr>
          </a:p>
          <a:p>
            <a:pPr>
              <a:buFont typeface="Wingdings" pitchFamily="2" charset="2"/>
              <a:buChar char="Ø"/>
            </a:pPr>
            <a:r>
              <a:rPr lang="en-AU" sz="1600" b="1" dirty="0">
                <a:effectLst/>
                <a:latin typeface="Chalkboard" panose="03050602040202020205" pitchFamily="66" charset="77"/>
              </a:rPr>
              <a:t>The </a:t>
            </a:r>
            <a:r>
              <a:rPr lang="en-AU" sz="1600" b="1" dirty="0" err="1">
                <a:effectLst/>
                <a:latin typeface="Chalkboard" panose="03050602040202020205" pitchFamily="66" charset="77"/>
              </a:rPr>
              <a:t>muhkamat</a:t>
            </a:r>
            <a:r>
              <a:rPr lang="en-AU" sz="1600" b="1" dirty="0">
                <a:effectLst/>
                <a:latin typeface="Chalkboard" panose="03050602040202020205" pitchFamily="66" charset="77"/>
              </a:rPr>
              <a:t> verses do not allow philosophical interpretations. Hence, the mutashabihat became the foundation to counter-Islam to built their suspicions, and Allah’s names and attributes became the starting point. </a:t>
            </a:r>
          </a:p>
          <a:p>
            <a:pPr>
              <a:buFont typeface="Wingdings" pitchFamily="2" charset="2"/>
              <a:buChar char="Ø"/>
            </a:pPr>
            <a:r>
              <a:rPr lang="en-AU" sz="1600" b="1" dirty="0">
                <a:latin typeface="Chalkboard" panose="03050602040202020205" pitchFamily="66" charset="77"/>
              </a:rPr>
              <a:t>The opinion of all the scholars of the </a:t>
            </a:r>
            <a:r>
              <a:rPr lang="en-AU" sz="1600" b="1" dirty="0" err="1">
                <a:latin typeface="Chalkboard" panose="03050602040202020205" pitchFamily="66" charset="77"/>
              </a:rPr>
              <a:t>salaf</a:t>
            </a:r>
            <a:r>
              <a:rPr lang="en-AU" sz="1600" b="1" dirty="0">
                <a:latin typeface="Chalkboard" panose="03050602040202020205" pitchFamily="66" charset="77"/>
              </a:rPr>
              <a:t>, is that the Attributes of Allah are muhkam from one perspective, and mutashabih from another perspective. </a:t>
            </a:r>
          </a:p>
          <a:p>
            <a:pPr>
              <a:buFont typeface="Wingdings" pitchFamily="2" charset="2"/>
              <a:buChar char="Ø"/>
            </a:pPr>
            <a:r>
              <a:rPr lang="en-AU" sz="1600" b="1" dirty="0">
                <a:highlight>
                  <a:srgbClr val="F8ECB9"/>
                </a:highlight>
                <a:latin typeface="Chalkboard" panose="03050602040202020205" pitchFamily="66" charset="77"/>
              </a:rPr>
              <a:t>The Attributes are muhkam, meaning they are understood</a:t>
            </a:r>
            <a:r>
              <a:rPr lang="en-AU" sz="1600" b="1" dirty="0">
                <a:latin typeface="Chalkboard" panose="03050602040202020205" pitchFamily="66" charset="77"/>
              </a:rPr>
              <a:t>, in the sense that the linguistic meaning and connotations of these Attributes are known; hence, the Attributes are </a:t>
            </a:r>
            <a:r>
              <a:rPr lang="en-AU" sz="1600" b="1" dirty="0">
                <a:highlight>
                  <a:srgbClr val="F8ECB9"/>
                </a:highlight>
                <a:latin typeface="Chalkboard" panose="03050602040202020205" pitchFamily="66" charset="77"/>
              </a:rPr>
              <a:t>mutashabih in the actuality and 'how-ness' of the Attributes</a:t>
            </a:r>
            <a:r>
              <a:rPr lang="en-AU" sz="1600" b="1" dirty="0">
                <a:latin typeface="Chalkboard" panose="03050602040202020205" pitchFamily="66" charset="77"/>
              </a:rPr>
              <a:t>.</a:t>
            </a:r>
          </a:p>
          <a:p>
            <a:pPr marL="0" indent="0">
              <a:buNone/>
            </a:pPr>
            <a:endParaRPr lang="en-AU" sz="1600" b="1" dirty="0">
              <a:latin typeface="Chalkboard" panose="03050602040202020205" pitchFamily="66" charset="77"/>
            </a:endParaRPr>
          </a:p>
          <a:p>
            <a:endParaRPr lang="en-AU" sz="1600" b="1" dirty="0">
              <a:latin typeface="Chalkboard" panose="03050602040202020205" pitchFamily="66" charset="77"/>
            </a:endParaRPr>
          </a:p>
          <a:p>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96A58FD6-7598-3D20-0816-9E81F212ACBC}"/>
              </a:ext>
            </a:extLst>
          </p:cNvPr>
          <p:cNvSpPr>
            <a:spLocks noGrp="1"/>
          </p:cNvSpPr>
          <p:nvPr>
            <p:ph type="sldNum" sz="quarter" idx="12"/>
          </p:nvPr>
        </p:nvSpPr>
        <p:spPr/>
        <p:txBody>
          <a:bodyPr/>
          <a:lstStyle/>
          <a:p>
            <a:fld id="{C8784B88-F3D9-6A4F-9660-1A0A1E561ED7}" type="slidenum">
              <a:rPr lang="en-US" smtClean="0"/>
              <a:t>187</a:t>
            </a:fld>
            <a:endParaRPr lang="en-US"/>
          </a:p>
        </p:txBody>
      </p:sp>
      <p:pic>
        <p:nvPicPr>
          <p:cNvPr id="7" name="Picture 6" descr="A tree on a hill&#10;&#10;Description automatically generated">
            <a:extLst>
              <a:ext uri="{FF2B5EF4-FFF2-40B4-BE49-F238E27FC236}">
                <a16:creationId xmlns:a16="http://schemas.microsoft.com/office/drawing/2014/main" xmlns="" id="{EC0C6A49-89A7-081E-3F34-23E413309377}"/>
              </a:ext>
            </a:extLst>
          </p:cNvPr>
          <p:cNvPicPr>
            <a:picLocks noChangeAspect="1"/>
          </p:cNvPicPr>
          <p:nvPr/>
        </p:nvPicPr>
        <p:blipFill rotWithShape="1">
          <a:blip r:embed="rId2"/>
          <a:srcRect r="16230" b="-3"/>
          <a:stretch/>
        </p:blipFill>
        <p:spPr>
          <a:xfrm>
            <a:off x="9448800" y="1511307"/>
            <a:ext cx="2743200" cy="5016499"/>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211762122"/>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AEDB69-E1DB-61C1-C0F4-09E4F4672B04}"/>
              </a:ext>
            </a:extLst>
          </p:cNvPr>
          <p:cNvSpPr>
            <a:spLocks noGrp="1"/>
          </p:cNvSpPr>
          <p:nvPr>
            <p:ph type="title"/>
          </p:nvPr>
        </p:nvSpPr>
        <p:spPr>
          <a:xfrm>
            <a:off x="10429374" y="1470654"/>
            <a:ext cx="1648327" cy="1650254"/>
          </a:xfrm>
        </p:spPr>
        <p:txBody>
          <a:bodyPr>
            <a:normAutofit/>
          </a:bodyPr>
          <a:lstStyle/>
          <a:p>
            <a:r>
              <a:rPr lang="en-AU" sz="2800" dirty="0">
                <a:solidFill>
                  <a:srgbClr val="FF0000"/>
                </a:solidFill>
                <a:latin typeface="Andalus" panose="02020603050405020304" pitchFamily="18" charset="-78"/>
                <a:cs typeface="Andalus" panose="02020603050405020304" pitchFamily="18" charset="-78"/>
              </a:rPr>
              <a:t>The </a:t>
            </a:r>
            <a:br>
              <a:rPr lang="en-AU" sz="2800" dirty="0">
                <a:solidFill>
                  <a:srgbClr val="FF0000"/>
                </a:solidFill>
                <a:latin typeface="Andalus" panose="02020603050405020304" pitchFamily="18" charset="-78"/>
                <a:cs typeface="Andalus" panose="02020603050405020304" pitchFamily="18" charset="-78"/>
              </a:rPr>
            </a:br>
            <a:r>
              <a:rPr lang="en-AU" sz="2800" dirty="0">
                <a:solidFill>
                  <a:srgbClr val="FF0000"/>
                </a:solidFill>
                <a:latin typeface="Andalus" panose="02020603050405020304" pitchFamily="18" charset="-78"/>
                <a:cs typeface="Andalus" panose="02020603050405020304" pitchFamily="18" charset="-78"/>
              </a:rPr>
              <a:t>Attributes </a:t>
            </a:r>
            <a:br>
              <a:rPr lang="en-AU" sz="2800" dirty="0">
                <a:solidFill>
                  <a:srgbClr val="FF0000"/>
                </a:solidFill>
                <a:latin typeface="Andalus" panose="02020603050405020304" pitchFamily="18" charset="-78"/>
                <a:cs typeface="Andalus" panose="02020603050405020304" pitchFamily="18" charset="-78"/>
              </a:rPr>
            </a:br>
            <a:r>
              <a:rPr lang="en-AU" sz="2800" dirty="0">
                <a:solidFill>
                  <a:srgbClr val="FF0000"/>
                </a:solidFill>
                <a:latin typeface="Andalus" panose="02020603050405020304" pitchFamily="18" charset="-78"/>
                <a:cs typeface="Andalus" panose="02020603050405020304" pitchFamily="18" charset="-78"/>
              </a:rPr>
              <a:t>of Allah</a:t>
            </a:r>
            <a:endParaRPr lang="en-US" sz="2800" dirty="0">
              <a:solidFill>
                <a:srgbClr val="FF0000"/>
              </a:solidFill>
              <a:latin typeface="Andalus" panose="02020603050405020304" pitchFamily="18" charset="-78"/>
              <a:cs typeface="Andalus" panose="02020603050405020304" pitchFamily="18" charset="-78"/>
            </a:endParaRPr>
          </a:p>
        </p:txBody>
      </p:sp>
      <p:sp>
        <p:nvSpPr>
          <p:cNvPr id="3" name="Content Placeholder 2">
            <a:extLst>
              <a:ext uri="{FF2B5EF4-FFF2-40B4-BE49-F238E27FC236}">
                <a16:creationId xmlns:a16="http://schemas.microsoft.com/office/drawing/2014/main" xmlns="" id="{E3468D62-7B81-87F3-1671-C170E9635EB0}"/>
              </a:ext>
            </a:extLst>
          </p:cNvPr>
          <p:cNvSpPr>
            <a:spLocks noGrp="1"/>
          </p:cNvSpPr>
          <p:nvPr>
            <p:ph idx="1"/>
          </p:nvPr>
        </p:nvSpPr>
        <p:spPr>
          <a:xfrm>
            <a:off x="-62163" y="0"/>
            <a:ext cx="10491537" cy="6527806"/>
          </a:xfrm>
          <a:ln>
            <a:solidFill>
              <a:srgbClr val="FF0000"/>
            </a:solidFill>
          </a:ln>
        </p:spPr>
        <p:txBody>
          <a:bodyPr>
            <a:noAutofit/>
          </a:bodyPr>
          <a:lstStyle/>
          <a:p>
            <a:pPr>
              <a:buFont typeface="Wingdings" pitchFamily="2" charset="2"/>
              <a:buChar char="Ø"/>
            </a:pPr>
            <a:r>
              <a:rPr lang="en-AU" sz="1400" b="1" dirty="0">
                <a:effectLst/>
                <a:latin typeface="Chalkboard" panose="03050602040202020205" pitchFamily="66" charset="77"/>
              </a:rPr>
              <a:t>Example: Allah describes Himself in Quran </a:t>
            </a:r>
            <a:r>
              <a:rPr lang="en-AU" sz="1600" b="1" dirty="0">
                <a:solidFill>
                  <a:srgbClr val="FF0000"/>
                </a:solidFill>
                <a:effectLst/>
                <a:latin typeface="Chalkboard" panose="03050602040202020205" pitchFamily="66" charset="77"/>
              </a:rPr>
              <a:t>as al- </a:t>
            </a:r>
            <a:r>
              <a:rPr lang="en-AU" sz="1600" b="1" dirty="0" err="1">
                <a:solidFill>
                  <a:srgbClr val="FF0000"/>
                </a:solidFill>
                <a:effectLst/>
                <a:latin typeface="Chalkboard" panose="03050602040202020205" pitchFamily="66" charset="77"/>
              </a:rPr>
              <a:t>Baseer</a:t>
            </a:r>
            <a:r>
              <a:rPr lang="en-AU" sz="1600" b="1" dirty="0">
                <a:solidFill>
                  <a:srgbClr val="FF0000"/>
                </a:solidFill>
                <a:effectLst/>
                <a:latin typeface="Chalkboard" panose="03050602040202020205" pitchFamily="66" charset="77"/>
              </a:rPr>
              <a:t>, the Seer, and as-Samee‘, the Hearer</a:t>
            </a:r>
            <a:r>
              <a:rPr lang="en-AU" sz="1400" b="1" dirty="0">
                <a:effectLst/>
                <a:latin typeface="Chalkboard" panose="03050602040202020205" pitchFamily="66" charset="77"/>
              </a:rPr>
              <a:t>, among His many names and attributes. </a:t>
            </a:r>
            <a:endParaRPr lang="en-AU" sz="1400" b="1" dirty="0">
              <a:latin typeface="Chalkboard" panose="03050602040202020205" pitchFamily="66" charset="77"/>
            </a:endParaRPr>
          </a:p>
          <a:p>
            <a:pPr>
              <a:buFont typeface="Wingdings" pitchFamily="2" charset="2"/>
              <a:buChar char="Ø"/>
            </a:pPr>
            <a:r>
              <a:rPr lang="en-AU" sz="1400" b="1" dirty="0">
                <a:latin typeface="Chalkboard" panose="03050602040202020205" pitchFamily="66" charset="77"/>
              </a:rPr>
              <a:t>T</a:t>
            </a:r>
            <a:r>
              <a:rPr lang="en-AU" sz="1400" b="1" dirty="0">
                <a:effectLst/>
                <a:latin typeface="Chalkboard" panose="03050602040202020205" pitchFamily="66" charset="77"/>
              </a:rPr>
              <a:t>he companion understood the verses containing these attributes according to their obvious meanings without delving into the </a:t>
            </a:r>
            <a:r>
              <a:rPr lang="en-AU" sz="1400" b="1" dirty="0">
                <a:solidFill>
                  <a:srgbClr val="FF0000"/>
                </a:solidFill>
                <a:effectLst/>
                <a:latin typeface="Chalkboard" panose="03050602040202020205" pitchFamily="66" charset="77"/>
              </a:rPr>
              <a:t>why and the </a:t>
            </a:r>
            <a:r>
              <a:rPr lang="en-AU" sz="1400" b="1" dirty="0" err="1">
                <a:solidFill>
                  <a:srgbClr val="FF0000"/>
                </a:solidFill>
                <a:effectLst/>
                <a:latin typeface="Chalkboard" panose="03050602040202020205" pitchFamily="66" charset="77"/>
              </a:rPr>
              <a:t>hows</a:t>
            </a:r>
            <a:r>
              <a:rPr lang="en-AU" sz="1400" b="1" dirty="0">
                <a:solidFill>
                  <a:srgbClr val="FF0000"/>
                </a:solidFill>
                <a:effectLst/>
                <a:latin typeface="Chalkboard" panose="03050602040202020205" pitchFamily="66" charset="77"/>
              </a:rPr>
              <a:t>. </a:t>
            </a:r>
            <a:endParaRPr lang="en-AU" sz="1400" b="1" dirty="0">
              <a:solidFill>
                <a:srgbClr val="FF0000"/>
              </a:solidFill>
              <a:latin typeface="Chalkboard" panose="03050602040202020205" pitchFamily="66" charset="77"/>
            </a:endParaRPr>
          </a:p>
          <a:p>
            <a:pPr>
              <a:buFont typeface="Wingdings" pitchFamily="2" charset="2"/>
              <a:buChar char="Ø"/>
            </a:pPr>
            <a:r>
              <a:rPr lang="en-AU" sz="1400" b="1" dirty="0">
                <a:effectLst/>
                <a:latin typeface="Chalkboard" panose="03050602040202020205" pitchFamily="66" charset="77"/>
              </a:rPr>
              <a:t>To them, Allah sees and hears all things without resembling His creation in any way. However, after the era of the </a:t>
            </a:r>
            <a:r>
              <a:rPr lang="en-AU" sz="1400" b="1" dirty="0" err="1">
                <a:effectLst/>
                <a:latin typeface="Chalkboard" panose="03050602040202020205" pitchFamily="66" charset="77"/>
              </a:rPr>
              <a:t>sahaabah</a:t>
            </a:r>
            <a:r>
              <a:rPr lang="en-AU" sz="1400" b="1" dirty="0">
                <a:effectLst/>
                <a:latin typeface="Chalkboard" panose="03050602040202020205" pitchFamily="66" charset="77"/>
              </a:rPr>
              <a:t>, the argument was raised by some that seeing and hearing were human or animal characteristics which required particular sensory apparatuses not befitting the Lord God Almighty. He had already said in the Quran that “Nothing is like Him. </a:t>
            </a:r>
            <a:r>
              <a:rPr lang="ar-SA" sz="1400" dirty="0">
                <a:solidFill>
                  <a:srgbClr val="7030A0"/>
                </a:solidFill>
                <a:effectLst/>
                <a:latin typeface="Chalkboard" panose="03050602040202020205" pitchFamily="66" charset="77"/>
              </a:rPr>
              <a:t>ليس كمثله شيء”</a:t>
            </a:r>
            <a:endParaRPr lang="en-AU" sz="1400" b="1" dirty="0">
              <a:latin typeface="Chalkboard" panose="03050602040202020205" pitchFamily="66" charset="77"/>
            </a:endParaRPr>
          </a:p>
          <a:p>
            <a:pPr>
              <a:buFont typeface="Wingdings" pitchFamily="2" charset="2"/>
              <a:buChar char="Ø"/>
            </a:pPr>
            <a:r>
              <a:rPr lang="en-AU" sz="1400" b="1" dirty="0">
                <a:latin typeface="Chalkboard" panose="03050602040202020205" pitchFamily="66" charset="77"/>
              </a:rPr>
              <a:t>Allah describes Himself (Al-’Aleem) the Attribute of 'Knowledge'. The </a:t>
            </a:r>
            <a:r>
              <a:rPr lang="en-AU" sz="1400" b="1" dirty="0">
                <a:highlight>
                  <a:srgbClr val="F8ECB9"/>
                </a:highlight>
                <a:latin typeface="Chalkboard" panose="03050602040202020205" pitchFamily="66" charset="77"/>
              </a:rPr>
              <a:t>meaning of the word 'knowledge' is well-known </a:t>
            </a:r>
            <a:r>
              <a:rPr lang="en-AU" sz="1400" b="1" dirty="0">
                <a:latin typeface="Chalkboard" panose="03050602040202020205" pitchFamily="66" charset="77"/>
              </a:rPr>
              <a:t>and understood. When this Attribute is applied to Allah, we know and understand the meaning of this Attribute, but </a:t>
            </a:r>
            <a:r>
              <a:rPr lang="en-AU" sz="1400" b="1" dirty="0">
                <a:highlight>
                  <a:srgbClr val="F8ECB9"/>
                </a:highlight>
                <a:latin typeface="Chalkboard" panose="03050602040202020205" pitchFamily="66" charset="77"/>
              </a:rPr>
              <a:t>the actuality of this "Knowledge' can never be understood</a:t>
            </a:r>
            <a:r>
              <a:rPr lang="en-AU" sz="1400" b="1" dirty="0">
                <a:latin typeface="Chalkboard" panose="03050602040202020205" pitchFamily="66" charset="77"/>
              </a:rPr>
              <a:t>, since our limited minds cannot comprehend the infinite Knowledge of Allah.</a:t>
            </a:r>
            <a:r>
              <a:rPr lang="ar" sz="1400" b="1" dirty="0">
                <a:solidFill>
                  <a:srgbClr val="7030A0"/>
                </a:solidFill>
              </a:rPr>
              <a:t>ُوَ ٱلَّذِىٓ أَنزَلَ عَلَيْكَ ٱلْكِتَـٰبَ مِنْهُ ءَايَـٰتٌۭ مُّحْكَمَـٰتٌ هُنَّ أُمُّ ٱلْكِتَـٰبِ وَأُخَرُ مُتَشَـٰبِهَـٰتٌۭ ۖ فَأَمَّا ٱلَّذِينَ فِى قُلُوبِهِمْ زَيْغٌۭ فَيَتَّبِعُونَ مَا تَشَـٰبَهَ مِنْهُ ٱبْتِغَآءَ ٱلْفِتْنَةِ وَٱبْتِغَآءَ تَأْوِيلِهِۦ ۗ وَمَا يَعْلَمُ تَأْوِيلَهُۥٓ إِلَّا ٱللَّهُ ۗ وَٱلرَّٰسِخُونَ فِى ٱلْعِلْمِ يَقُولُونَ ءَامَنَّا بِهِۦ كُلٌّۭ مِّنْ عِندِ رَبِّنَا ۗ وَمَا يَذَّكَّرُ إِلَّآ أُو۟لُوا۟ ٱلْأَلْبَـٰبِ ٧</a:t>
            </a:r>
            <a:endParaRPr lang="en-AU" sz="1400" b="1" dirty="0">
              <a:solidFill>
                <a:srgbClr val="7030A0"/>
              </a:solidFill>
            </a:endParaRPr>
          </a:p>
          <a:p>
            <a:pPr algn="l"/>
            <a:r>
              <a:rPr lang="en-AU" sz="1400" b="1" i="0" dirty="0">
                <a:solidFill>
                  <a:srgbClr val="272727"/>
                </a:solidFill>
                <a:effectLst/>
                <a:latin typeface="Chalkboard" panose="03050602040202020205" pitchFamily="66" charset="77"/>
              </a:rPr>
              <a:t>It is He who has sent down to you, [O </a:t>
            </a:r>
            <a:r>
              <a:rPr lang="en-AU" sz="1400" b="1" i="0" dirty="0" err="1">
                <a:solidFill>
                  <a:srgbClr val="272727"/>
                </a:solidFill>
                <a:effectLst/>
                <a:latin typeface="Chalkboard" panose="03050602040202020205" pitchFamily="66" charset="77"/>
              </a:rPr>
              <a:t>Muḥammad</a:t>
            </a:r>
            <a:r>
              <a:rPr lang="en-AU" sz="1400" b="1" i="0" dirty="0">
                <a:solidFill>
                  <a:srgbClr val="272727"/>
                </a:solidFill>
                <a:effectLst/>
                <a:latin typeface="Chalkboard" panose="03050602040202020205" pitchFamily="66" charset="77"/>
              </a:rPr>
              <a:t>], the Book; in it are verses [that are] precise - they are the foundation of the Book - and others unspecific.</a:t>
            </a:r>
            <a:r>
              <a:rPr lang="en-AU" sz="1400" b="1" i="0" baseline="30000" dirty="0">
                <a:effectLst/>
                <a:latin typeface="Chalkboard" panose="03050602040202020205" pitchFamily="66" charset="77"/>
              </a:rPr>
              <a:t>1</a:t>
            </a:r>
            <a:r>
              <a:rPr lang="en-AU" sz="1400" b="1" i="0" dirty="0">
                <a:solidFill>
                  <a:srgbClr val="272727"/>
                </a:solidFill>
                <a:effectLst/>
                <a:latin typeface="Chalkboard" panose="03050602040202020205" pitchFamily="66" charset="77"/>
              </a:rPr>
              <a:t> As for those in whose hearts is deviation [from truth], they will follow that of it which is unspecific, seeking discord and seeking an interpretation [suitable to them]. And no one knows its [true] interpretation except </a:t>
            </a:r>
            <a:r>
              <a:rPr lang="en-AU" sz="1400" b="1" i="0" dirty="0" err="1">
                <a:solidFill>
                  <a:srgbClr val="272727"/>
                </a:solidFill>
                <a:effectLst/>
                <a:latin typeface="Chalkboard" panose="03050602040202020205" pitchFamily="66" charset="77"/>
              </a:rPr>
              <a:t>Allāh</a:t>
            </a:r>
            <a:r>
              <a:rPr lang="en-AU" sz="1400" b="1" i="0" dirty="0">
                <a:solidFill>
                  <a:srgbClr val="272727"/>
                </a:solidFill>
                <a:effectLst/>
                <a:latin typeface="Chalkboard" panose="03050602040202020205" pitchFamily="66" charset="77"/>
              </a:rPr>
              <a:t>. But those firm in knowledge say, "We believe in it. All [of it] is from our Lord." And no one will be reminded except those of understanding</a:t>
            </a:r>
            <a:r>
              <a:rPr lang="en-AU" sz="1400" b="0" i="0" dirty="0">
                <a:solidFill>
                  <a:srgbClr val="272727"/>
                </a:solidFill>
                <a:effectLst/>
                <a:latin typeface="ProximaVara"/>
              </a:rPr>
              <a:t>.</a:t>
            </a:r>
            <a:endParaRPr lang="en-AU" sz="1400" dirty="0"/>
          </a:p>
        </p:txBody>
      </p:sp>
      <p:sp>
        <p:nvSpPr>
          <p:cNvPr id="4" name="Slide Number Placeholder 3">
            <a:extLst>
              <a:ext uri="{FF2B5EF4-FFF2-40B4-BE49-F238E27FC236}">
                <a16:creationId xmlns:a16="http://schemas.microsoft.com/office/drawing/2014/main" xmlns="" id="{468FFD3A-4FAD-C940-695A-EB35B2DD5F8C}"/>
              </a:ext>
            </a:extLst>
          </p:cNvPr>
          <p:cNvSpPr>
            <a:spLocks noGrp="1"/>
          </p:cNvSpPr>
          <p:nvPr>
            <p:ph type="sldNum" sz="quarter" idx="12"/>
          </p:nvPr>
        </p:nvSpPr>
        <p:spPr/>
        <p:txBody>
          <a:bodyPr/>
          <a:lstStyle/>
          <a:p>
            <a:fld id="{C8784B88-F3D9-6A4F-9660-1A0A1E561ED7}" type="slidenum">
              <a:rPr lang="en-US" smtClean="0"/>
              <a:t>188</a:t>
            </a:fld>
            <a:endParaRPr lang="en-US"/>
          </a:p>
        </p:txBody>
      </p:sp>
      <p:pic>
        <p:nvPicPr>
          <p:cNvPr id="7" name="Picture 6" descr="A tree on a hill&#10;&#10;Description automatically generated">
            <a:extLst>
              <a:ext uri="{FF2B5EF4-FFF2-40B4-BE49-F238E27FC236}">
                <a16:creationId xmlns:a16="http://schemas.microsoft.com/office/drawing/2014/main" xmlns="" id="{75958035-430E-F304-9CEB-FF9419846788}"/>
              </a:ext>
            </a:extLst>
          </p:cNvPr>
          <p:cNvPicPr>
            <a:picLocks noChangeAspect="1"/>
          </p:cNvPicPr>
          <p:nvPr/>
        </p:nvPicPr>
        <p:blipFill rotWithShape="1">
          <a:blip r:embed="rId2"/>
          <a:srcRect r="16230" b="-3"/>
          <a:stretch/>
        </p:blipFill>
        <p:spPr>
          <a:xfrm>
            <a:off x="10258927" y="2880277"/>
            <a:ext cx="1933073" cy="3647529"/>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743583180"/>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15FD8F-C984-8BE1-6DA2-7E8041CFEE18}"/>
              </a:ext>
            </a:extLst>
          </p:cNvPr>
          <p:cNvSpPr>
            <a:spLocks noGrp="1"/>
          </p:cNvSpPr>
          <p:nvPr>
            <p:ph type="title"/>
          </p:nvPr>
        </p:nvSpPr>
        <p:spPr>
          <a:xfrm>
            <a:off x="393701" y="216694"/>
            <a:ext cx="8509000" cy="1000914"/>
          </a:xfrm>
          <a:solidFill>
            <a:schemeClr val="accent6">
              <a:lumMod val="40000"/>
              <a:lumOff val="60000"/>
            </a:schemeClr>
          </a:solidFill>
          <a:ln>
            <a:solidFill>
              <a:schemeClr val="accent1">
                <a:lumMod val="75000"/>
              </a:schemeClr>
            </a:solidFill>
          </a:ln>
        </p:spPr>
        <p:txBody>
          <a:bodyPr>
            <a:noAutofit/>
          </a:bodyPr>
          <a:lstStyle/>
          <a:p>
            <a:r>
              <a:rPr lang="en-AU" sz="4000" dirty="0">
                <a:solidFill>
                  <a:schemeClr val="accent1">
                    <a:lumMod val="75000"/>
                  </a:schemeClr>
                </a:solidFill>
                <a:latin typeface="Monotype Corsiva" panose="03010101010201010101" pitchFamily="66" charset="0"/>
              </a:rPr>
              <a:t>As-</a:t>
            </a:r>
            <a:r>
              <a:rPr lang="en-AU" sz="4000" dirty="0" err="1">
                <a:solidFill>
                  <a:schemeClr val="accent1">
                    <a:lumMod val="75000"/>
                  </a:schemeClr>
                </a:solidFill>
                <a:latin typeface="Monotype Corsiva" panose="03010101010201010101" pitchFamily="66" charset="0"/>
              </a:rPr>
              <a:t>Suyuti</a:t>
            </a:r>
            <a:r>
              <a:rPr lang="en-AU" sz="4000" dirty="0">
                <a:solidFill>
                  <a:schemeClr val="accent1">
                    <a:lumMod val="75000"/>
                  </a:schemeClr>
                </a:solidFill>
                <a:latin typeface="Monotype Corsiva" panose="03010101010201010101" pitchFamily="66" charset="0"/>
              </a:rPr>
              <a:t> quotes</a:t>
            </a:r>
            <a:br>
              <a:rPr lang="en-AU" sz="4000" dirty="0">
                <a:solidFill>
                  <a:schemeClr val="accent1">
                    <a:lumMod val="75000"/>
                  </a:schemeClr>
                </a:solidFill>
                <a:latin typeface="Monotype Corsiva" panose="03010101010201010101" pitchFamily="66" charset="0"/>
              </a:rPr>
            </a:br>
            <a:r>
              <a:rPr lang="en-AU" sz="4000" dirty="0">
                <a:solidFill>
                  <a:schemeClr val="accent1">
                    <a:lumMod val="75000"/>
                  </a:schemeClr>
                </a:solidFill>
                <a:latin typeface="Monotype Corsiva" panose="03010101010201010101" pitchFamily="66" charset="0"/>
              </a:rPr>
              <a:t>Differences between Muhkam &amp; Mutashabih</a:t>
            </a:r>
            <a:endParaRPr lang="en-US" sz="4000" dirty="0">
              <a:solidFill>
                <a:schemeClr val="accent1">
                  <a:lumMod val="75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5BF1F309-CF5C-588B-92B2-96D233507A35}"/>
              </a:ext>
            </a:extLst>
          </p:cNvPr>
          <p:cNvSpPr>
            <a:spLocks noGrp="1"/>
          </p:cNvSpPr>
          <p:nvPr>
            <p:ph idx="1"/>
          </p:nvPr>
        </p:nvSpPr>
        <p:spPr>
          <a:xfrm>
            <a:off x="250449" y="1342228"/>
            <a:ext cx="7721600" cy="5243518"/>
          </a:xfrm>
          <a:noFill/>
          <a:ln>
            <a:noFill/>
          </a:ln>
        </p:spPr>
        <p:txBody>
          <a:bodyPr>
            <a:noAutofit/>
          </a:bodyPr>
          <a:lstStyle/>
          <a:p>
            <a:pPr marL="0" indent="0">
              <a:buNone/>
            </a:pPr>
            <a:r>
              <a:rPr lang="en-AU" sz="1800" b="1" dirty="0">
                <a:solidFill>
                  <a:schemeClr val="accent1"/>
                </a:solidFill>
                <a:latin typeface="Chalkboard" panose="03050602040202020205" pitchFamily="66" charset="77"/>
                <a:cs typeface="Andalus" panose="02020603050405020304" pitchFamily="18" charset="-78"/>
              </a:rPr>
              <a:t> 1) The muhkam is that which is clear in and of itself in contrast to the Mutashabih. </a:t>
            </a:r>
          </a:p>
          <a:p>
            <a:pPr marL="0" indent="0">
              <a:buNone/>
            </a:pPr>
            <a:r>
              <a:rPr lang="en-AU" sz="1800" b="1" dirty="0">
                <a:solidFill>
                  <a:schemeClr val="accent1"/>
                </a:solidFill>
                <a:latin typeface="Chalkboard" panose="03050602040202020205" pitchFamily="66" charset="77"/>
                <a:cs typeface="Andalus" panose="02020603050405020304" pitchFamily="18" charset="-78"/>
              </a:rPr>
              <a:t>2) The muhkam are the verses whose meaning is understood, whereas the mutashabih are those verses whose meaning is not understood.</a:t>
            </a:r>
          </a:p>
          <a:p>
            <a:pPr marL="0" indent="0">
              <a:buNone/>
            </a:pPr>
            <a:r>
              <a:rPr lang="en-AU" sz="1800" b="1" dirty="0">
                <a:solidFill>
                  <a:schemeClr val="accent1"/>
                </a:solidFill>
                <a:latin typeface="Chalkboard" panose="03050602040202020205" pitchFamily="66" charset="77"/>
                <a:cs typeface="Andalus" panose="02020603050405020304" pitchFamily="18" charset="-78"/>
              </a:rPr>
              <a:t> 3) The muhkam is that which can only hold one valid meaning, whereas the mutashabih has many.</a:t>
            </a:r>
          </a:p>
          <a:p>
            <a:pPr marL="0" indent="0">
              <a:buNone/>
            </a:pPr>
            <a:r>
              <a:rPr lang="en-AU" sz="1800" b="1" dirty="0">
                <a:solidFill>
                  <a:schemeClr val="accent1"/>
                </a:solidFill>
                <a:latin typeface="Chalkboard" panose="03050602040202020205" pitchFamily="66" charset="77"/>
                <a:cs typeface="Andalus" panose="02020603050405020304" pitchFamily="18" charset="-78"/>
              </a:rPr>
              <a:t> 4) The Muhkam can be understood by itself whereas the mutashabih must be understood in light of other verses.</a:t>
            </a:r>
          </a:p>
          <a:p>
            <a:pPr marL="0" indent="0">
              <a:buNone/>
            </a:pPr>
            <a:r>
              <a:rPr lang="en-AU" sz="1800" b="1" dirty="0">
                <a:solidFill>
                  <a:schemeClr val="accent1"/>
                </a:solidFill>
                <a:latin typeface="Chalkboard" panose="03050602040202020205" pitchFamily="66" charset="77"/>
                <a:cs typeface="Andalus" panose="02020603050405020304" pitchFamily="18" charset="-78"/>
              </a:rPr>
              <a:t> 5) The muhkam does not need any interpretation in order for it to be understood, whereas the mutashabih needs interpretation.</a:t>
            </a:r>
            <a:endParaRPr lang="en-US" sz="1800" b="1" dirty="0">
              <a:solidFill>
                <a:schemeClr val="accent1"/>
              </a:solidFill>
              <a:latin typeface="Chalkboard" panose="03050602040202020205" pitchFamily="66" charset="77"/>
              <a:cs typeface="Andalus" panose="02020603050405020304" pitchFamily="18" charset="-78"/>
            </a:endParaRPr>
          </a:p>
        </p:txBody>
      </p:sp>
      <p:sp>
        <p:nvSpPr>
          <p:cNvPr id="4" name="Slide Number Placeholder 3">
            <a:extLst>
              <a:ext uri="{FF2B5EF4-FFF2-40B4-BE49-F238E27FC236}">
                <a16:creationId xmlns:a16="http://schemas.microsoft.com/office/drawing/2014/main" xmlns="" id="{7D3CA766-F9E1-8B65-8ED6-AFF5077A2E45}"/>
              </a:ext>
            </a:extLst>
          </p:cNvPr>
          <p:cNvSpPr>
            <a:spLocks noGrp="1"/>
          </p:cNvSpPr>
          <p:nvPr>
            <p:ph type="sldNum" sz="quarter" idx="12"/>
          </p:nvPr>
        </p:nvSpPr>
        <p:spPr/>
        <p:txBody>
          <a:bodyPr/>
          <a:lstStyle/>
          <a:p>
            <a:fld id="{C8784B88-F3D9-6A4F-9660-1A0A1E561ED7}" type="slidenum">
              <a:rPr lang="en-US" smtClean="0"/>
              <a:t>189</a:t>
            </a:fld>
            <a:endParaRPr lang="en-US"/>
          </a:p>
        </p:txBody>
      </p:sp>
      <p:pic>
        <p:nvPicPr>
          <p:cNvPr id="5" name="Picture 4" descr="A tree on a hill&#10;&#10;Description automatically generated">
            <a:extLst>
              <a:ext uri="{FF2B5EF4-FFF2-40B4-BE49-F238E27FC236}">
                <a16:creationId xmlns:a16="http://schemas.microsoft.com/office/drawing/2014/main" xmlns="" id="{4A877064-35D3-0489-6FF9-92A97730775E}"/>
              </a:ext>
            </a:extLst>
          </p:cNvPr>
          <p:cNvPicPr>
            <a:picLocks noChangeAspect="1"/>
          </p:cNvPicPr>
          <p:nvPr/>
        </p:nvPicPr>
        <p:blipFill rotWithShape="1">
          <a:blip r:embed="rId2"/>
          <a:srcRect r="16230" b="-3"/>
          <a:stretch/>
        </p:blipFill>
        <p:spPr>
          <a:xfrm>
            <a:off x="7454900" y="1435100"/>
            <a:ext cx="4737100" cy="5057775"/>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a:noFill/>
        </p:spPr>
      </p:pic>
    </p:spTree>
    <p:extLst>
      <p:ext uri="{BB962C8B-B14F-4D97-AF65-F5344CB8AC3E}">
        <p14:creationId xmlns:p14="http://schemas.microsoft.com/office/powerpoint/2010/main" val="12003399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B3CACAA-6BF6-CC12-EDAD-5C49905A121B}"/>
              </a:ext>
            </a:extLst>
          </p:cNvPr>
          <p:cNvSpPr>
            <a:spLocks noGrp="1"/>
          </p:cNvSpPr>
          <p:nvPr>
            <p:ph type="title"/>
          </p:nvPr>
        </p:nvSpPr>
        <p:spPr>
          <a:xfrm>
            <a:off x="4999554" y="297280"/>
            <a:ext cx="5074750" cy="595841"/>
          </a:xfrm>
          <a:ln>
            <a:solidFill>
              <a:schemeClr val="accent1">
                <a:lumMod val="50000"/>
              </a:schemeClr>
            </a:solidFill>
          </a:ln>
        </p:spPr>
        <p:txBody>
          <a:bodyPr anchor="t">
            <a:noAutofit/>
          </a:bodyPr>
          <a:lstStyle/>
          <a:p>
            <a:pPr algn="ctr"/>
            <a:r>
              <a:rPr lang="en-US" sz="4000" b="0" dirty="0">
                <a:ln w="0"/>
                <a:solidFill>
                  <a:schemeClr val="accent4">
                    <a:lumMod val="75000"/>
                  </a:schemeClr>
                </a:solidFill>
                <a:effectLst>
                  <a:outerShdw blurRad="38100" dist="25400" dir="5400000" algn="ctr" rotWithShape="0">
                    <a:srgbClr val="6E747A">
                      <a:alpha val="43000"/>
                    </a:srgbClr>
                  </a:outerShdw>
                </a:effectLst>
                <a:latin typeface="Apple Chancery" panose="03020702040506060504" pitchFamily="66" charset="-79"/>
                <a:cs typeface="Apple Chancery" panose="03020702040506060504" pitchFamily="66" charset="-79"/>
              </a:rPr>
              <a:t>Names of the Quran</a:t>
            </a:r>
          </a:p>
        </p:txBody>
      </p:sp>
      <p:pic>
        <p:nvPicPr>
          <p:cNvPr id="21" name="Picture 5" descr="Writing an appointment on a paper agenda">
            <a:extLst>
              <a:ext uri="{FF2B5EF4-FFF2-40B4-BE49-F238E27FC236}">
                <a16:creationId xmlns:a16="http://schemas.microsoft.com/office/drawing/2014/main" xmlns="" id="{533C9F27-6264-6FD0-76F2-A5EA06B41A88}"/>
              </a:ext>
            </a:extLst>
          </p:cNvPr>
          <p:cNvPicPr>
            <a:picLocks noChangeAspect="1"/>
          </p:cNvPicPr>
          <p:nvPr/>
        </p:nvPicPr>
        <p:blipFill rotWithShape="1">
          <a:blip r:embed="rId2"/>
          <a:srcRect r="26294" b="-1"/>
          <a:stretch/>
        </p:blipFill>
        <p:spPr>
          <a:xfrm>
            <a:off x="-56453" y="0"/>
            <a:ext cx="3934185" cy="6528266"/>
          </a:xfrm>
          <a:prstGeom prst="rect">
            <a:avLst/>
          </a:prstGeom>
        </p:spPr>
      </p:pic>
      <p:sp>
        <p:nvSpPr>
          <p:cNvPr id="3" name="Content Placeholder 2">
            <a:extLst>
              <a:ext uri="{FF2B5EF4-FFF2-40B4-BE49-F238E27FC236}">
                <a16:creationId xmlns:a16="http://schemas.microsoft.com/office/drawing/2014/main" xmlns="" id="{111F7B69-16D6-B218-6182-09D48442AB09}"/>
              </a:ext>
            </a:extLst>
          </p:cNvPr>
          <p:cNvSpPr>
            <a:spLocks noGrp="1"/>
          </p:cNvSpPr>
          <p:nvPr>
            <p:ph idx="1"/>
          </p:nvPr>
        </p:nvSpPr>
        <p:spPr>
          <a:xfrm>
            <a:off x="1454202" y="122000"/>
            <a:ext cx="2910352" cy="6416912"/>
          </a:xfrm>
        </p:spPr>
        <p:txBody>
          <a:bodyPr>
            <a:noAutofit/>
          </a:bodyPr>
          <a:lstStyle/>
          <a:p>
            <a:pPr marL="342900" lvl="0" indent="-34290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Rahma (mercy) </a:t>
            </a:r>
          </a:p>
          <a:p>
            <a:pPr marL="342900" lvl="0" indent="-34290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Majid (glorious)</a:t>
            </a:r>
          </a:p>
          <a:p>
            <a:pPr marL="342900" lvl="0" indent="-34290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Evidence</a:t>
            </a:r>
          </a:p>
          <a:p>
            <a:pPr marL="342900" lvl="0" indent="-34290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Mubarak (blessed), Blessed Reminder</a:t>
            </a:r>
          </a:p>
          <a:p>
            <a:pPr marL="342900" lvl="0" indent="-34290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Bashir (announcer)</a:t>
            </a:r>
          </a:p>
          <a:p>
            <a:pPr marL="342900" lvl="0" indent="-342900" rtl="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Nur (light), </a:t>
            </a:r>
          </a:p>
          <a:p>
            <a:pPr marL="342900" lvl="0" indent="-34290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Dhikr (reminder, Advice) </a:t>
            </a:r>
          </a:p>
          <a:p>
            <a:pPr marL="342900" lvl="0" indent="-342900">
              <a:lnSpc>
                <a:spcPct val="140000"/>
              </a:lnSpc>
              <a:buFont typeface="Arial" panose="020B0604020202020204" pitchFamily="34" charset="0"/>
              <a:buChar char="•"/>
              <a:tabLst>
                <a:tab pos="457200" algn="l"/>
              </a:tabLst>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Huda (guidance)</a:t>
            </a:r>
          </a:p>
          <a:p>
            <a:pPr>
              <a:lnSpc>
                <a:spcPct val="140000"/>
              </a:lnSpc>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Nadhir (warner)</a:t>
            </a:r>
          </a:p>
          <a:p>
            <a:pPr>
              <a:lnSpc>
                <a:spcPct val="140000"/>
              </a:lnSpc>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Tanzil (sent down, revelation)</a:t>
            </a:r>
          </a:p>
          <a:p>
            <a:pPr>
              <a:lnSpc>
                <a:spcPct val="140000"/>
              </a:lnSpc>
            </a:pPr>
            <a:r>
              <a:rPr lang="en-AU" sz="18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clear insight</a:t>
            </a:r>
          </a:p>
          <a:p>
            <a:pPr>
              <a:lnSpc>
                <a:spcPct val="140000"/>
              </a:lnSpc>
            </a:pPr>
            <a:endParaRPr lang="en-US" sz="1800" dirty="0">
              <a:solidFill>
                <a:schemeClr val="accent1">
                  <a:lumMod val="50000"/>
                </a:schemeClr>
              </a:solidFill>
            </a:endParaRPr>
          </a:p>
        </p:txBody>
      </p:sp>
      <p:sp>
        <p:nvSpPr>
          <p:cNvPr id="4" name="Slide Number Placeholder 3">
            <a:extLst>
              <a:ext uri="{FF2B5EF4-FFF2-40B4-BE49-F238E27FC236}">
                <a16:creationId xmlns:a16="http://schemas.microsoft.com/office/drawing/2014/main" xmlns="" id="{E408A242-E261-637B-2235-3DA2130E2F63}"/>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19</a:t>
            </a:fld>
            <a:endParaRPr lang="en-US"/>
          </a:p>
        </p:txBody>
      </p:sp>
      <p:sp>
        <p:nvSpPr>
          <p:cNvPr id="27" name="Bevel 26">
            <a:extLst>
              <a:ext uri="{FF2B5EF4-FFF2-40B4-BE49-F238E27FC236}">
                <a16:creationId xmlns:a16="http://schemas.microsoft.com/office/drawing/2014/main" xmlns="" id="{61561E3B-B81B-9D4D-59CE-B24BF56AA380}"/>
              </a:ext>
            </a:extLst>
          </p:cNvPr>
          <p:cNvSpPr/>
          <p:nvPr/>
        </p:nvSpPr>
        <p:spPr>
          <a:xfrm>
            <a:off x="3877732" y="5520267"/>
            <a:ext cx="8111068" cy="937015"/>
          </a:xfrm>
          <a:prstGeom prst="bevel">
            <a:avLst>
              <a:gd name="adj" fmla="val 9542"/>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dirty="0">
                <a:solidFill>
                  <a:schemeClr val="accent4">
                    <a:lumMod val="75000"/>
                  </a:schemeClr>
                </a:solidFill>
                <a:latin typeface="Algerian" pitchFamily="82" charset="77"/>
              </a:rPr>
              <a:t>scholar has listed- 55 names, </a:t>
            </a:r>
            <a:r>
              <a:rPr lang="en-AU" dirty="0">
                <a:solidFill>
                  <a:schemeClr val="accent4">
                    <a:lumMod val="75000"/>
                  </a:schemeClr>
                </a:solidFill>
                <a:latin typeface="Algerian" pitchFamily="82" charset="77"/>
              </a:rPr>
              <a:t>-More than 90</a:t>
            </a:r>
          </a:p>
          <a:p>
            <a:pPr algn="ctr"/>
            <a:r>
              <a:rPr lang="en-AU" sz="1800" dirty="0">
                <a:solidFill>
                  <a:schemeClr val="accent4">
                    <a:lumMod val="75000"/>
                  </a:schemeClr>
                </a:solidFill>
                <a:latin typeface="Algerian" pitchFamily="82" charset="77"/>
              </a:rPr>
              <a:t> -limited only to 5 names</a:t>
            </a:r>
            <a:endParaRPr lang="en-US" dirty="0">
              <a:solidFill>
                <a:schemeClr val="accent4">
                  <a:lumMod val="75000"/>
                </a:schemeClr>
              </a:solidFill>
              <a:latin typeface="Algerian" pitchFamily="82" charset="77"/>
            </a:endParaRPr>
          </a:p>
        </p:txBody>
      </p:sp>
      <p:sp>
        <p:nvSpPr>
          <p:cNvPr id="7" name="TextBox 6">
            <a:extLst>
              <a:ext uri="{FF2B5EF4-FFF2-40B4-BE49-F238E27FC236}">
                <a16:creationId xmlns:a16="http://schemas.microsoft.com/office/drawing/2014/main" xmlns="" id="{6009DE86-6894-3943-7D25-F986E39F16F0}"/>
              </a:ext>
            </a:extLst>
          </p:cNvPr>
          <p:cNvSpPr txBox="1"/>
          <p:nvPr/>
        </p:nvSpPr>
        <p:spPr>
          <a:xfrm>
            <a:off x="3877733" y="1078919"/>
            <a:ext cx="8111067" cy="4370427"/>
          </a:xfrm>
          <a:prstGeom prst="rect">
            <a:avLst/>
          </a:prstGeom>
          <a:noFill/>
          <a:ln>
            <a:solidFill>
              <a:schemeClr val="accent4">
                <a:lumMod val="75000"/>
              </a:schemeClr>
            </a:solidFill>
          </a:ln>
        </p:spPr>
        <p:txBody>
          <a:bodyPr wrap="square" rtlCol="0">
            <a:spAutoFit/>
          </a:bodyPr>
          <a:lstStyle/>
          <a:p>
            <a:pPr marL="285750" indent="-285750">
              <a:lnSpc>
                <a:spcPct val="140000"/>
              </a:lnSpc>
              <a:buFont typeface="Arial" panose="020B0604020202020204" pitchFamily="34" charset="0"/>
              <a:buChar char="•"/>
            </a:pPr>
            <a:r>
              <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Al-Quran</a:t>
            </a:r>
            <a:r>
              <a:rPr lang="ar" sz="2000" b="0" i="0" dirty="0">
                <a:solidFill>
                  <a:srgbClr val="947721"/>
                </a:solidFill>
                <a:effectLst/>
                <a:latin typeface="Apple Chancery" panose="03020702040506060504" pitchFamily="66" charset="-79"/>
                <a:cs typeface="Apple Chancery" panose="03020702040506060504" pitchFamily="66" charset="-79"/>
              </a:rPr>
              <a:t>إن هذا القرآن يهدي للتي هي أقوم" </a:t>
            </a:r>
            <a:r>
              <a:rPr lang="en-AU" sz="2000" b="0" i="0" dirty="0">
                <a:solidFill>
                  <a:srgbClr val="947721"/>
                </a:solidFill>
                <a:effectLst/>
                <a:latin typeface="Apple Chancery" panose="03020702040506060504" pitchFamily="66" charset="-79"/>
                <a:cs typeface="Apple Chancery" panose="03020702040506060504" pitchFamily="66" charset="-79"/>
              </a:rPr>
              <a:t>(Quran 17:9</a:t>
            </a:r>
            <a:r>
              <a:rPr lang="en-AU" sz="2000" dirty="0">
                <a:solidFill>
                  <a:srgbClr val="947721"/>
                </a:solidFill>
                <a:latin typeface="Apple Chancery" panose="03020702040506060504" pitchFamily="66" charset="-79"/>
                <a:cs typeface="Apple Chancery" panose="03020702040506060504" pitchFamily="66" charset="-79"/>
              </a:rPr>
              <a:t>)</a:t>
            </a:r>
            <a:r>
              <a:rPr lang="en-AU" sz="2000" b="0" i="0" dirty="0">
                <a:solidFill>
                  <a:srgbClr val="947721"/>
                </a:solidFill>
                <a:effectLst/>
                <a:latin typeface="Apple Chancery" panose="03020702040506060504" pitchFamily="66" charset="-79"/>
                <a:cs typeface="Apple Chancery" panose="03020702040506060504" pitchFamily="66" charset="-79"/>
              </a:rPr>
              <a:t> </a:t>
            </a:r>
            <a:endPar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endParaRPr>
          </a:p>
          <a:p>
            <a:pPr marL="285750" indent="-285750">
              <a:lnSpc>
                <a:spcPct val="140000"/>
              </a:lnSpc>
              <a:buFont typeface="Arial" panose="020B0604020202020204" pitchFamily="34" charset="0"/>
              <a:buChar char="•"/>
            </a:pPr>
            <a:r>
              <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Al-Kitab (scripture, Book)</a:t>
            </a:r>
            <a:endParaRPr lang="en-AU" sz="2000" b="0" i="0" dirty="0">
              <a:solidFill>
                <a:srgbClr val="947721"/>
              </a:solidFill>
              <a:effectLst/>
              <a:latin typeface="Apple Chancery" panose="03020702040506060504" pitchFamily="66" charset="-79"/>
              <a:cs typeface="Apple Chancery" panose="03020702040506060504" pitchFamily="66" charset="-79"/>
            </a:endParaRPr>
          </a:p>
          <a:p>
            <a:pPr marL="0" indent="0">
              <a:lnSpc>
                <a:spcPct val="140000"/>
              </a:lnSpc>
              <a:buNone/>
            </a:pPr>
            <a:r>
              <a:rPr lang="ar" sz="2000" b="0" i="0" dirty="0">
                <a:solidFill>
                  <a:srgbClr val="947721"/>
                </a:solidFill>
                <a:effectLst/>
                <a:latin typeface="Apple Chancery" panose="03020702040506060504" pitchFamily="66" charset="-79"/>
                <a:cs typeface="Apple Chancery" panose="03020702040506060504" pitchFamily="66" charset="-79"/>
              </a:rPr>
              <a:t>لقد أنزلنا إليكم كتابا فيه ذكركم}( الأنبياء :10)</a:t>
            </a:r>
            <a:endPar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endParaRPr>
          </a:p>
          <a:p>
            <a:pPr marL="285750" indent="-285750">
              <a:lnSpc>
                <a:spcPct val="140000"/>
              </a:lnSpc>
              <a:buFont typeface="Arial" panose="020B0604020202020204" pitchFamily="34" charset="0"/>
              <a:buChar char="•"/>
            </a:pPr>
            <a:r>
              <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A-</a:t>
            </a:r>
            <a:r>
              <a:rPr lang="en-AU" sz="2000" b="1" dirty="0" err="1">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lFurqan</a:t>
            </a:r>
            <a:r>
              <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 (criterion) </a:t>
            </a:r>
          </a:p>
          <a:p>
            <a:pPr algn="l">
              <a:lnSpc>
                <a:spcPct val="140000"/>
              </a:lnSpc>
            </a:pPr>
            <a:r>
              <a:rPr lang="ar-SA" sz="2000" b="1" dirty="0">
                <a:solidFill>
                  <a:schemeClr val="accent4">
                    <a:lumMod val="50000"/>
                  </a:schemeClr>
                </a:solidFill>
                <a:effectLst/>
                <a:latin typeface="APPLE CHANCERY" panose="03020702040506060504" pitchFamily="66" charset="-79"/>
                <a:cs typeface="APPLE CHANCERY" panose="03020702040506060504" pitchFamily="66" charset="-79"/>
              </a:rPr>
              <a:t>"</a:t>
            </a:r>
            <a:r>
              <a:rPr lang="ar" sz="2000" dirty="0">
                <a:solidFill>
                  <a:schemeClr val="accent4">
                    <a:lumMod val="50000"/>
                  </a:schemeClr>
                </a:solidFill>
                <a:effectLst/>
                <a:latin typeface="Apple Chancery" panose="03020702040506060504" pitchFamily="66" charset="-79"/>
                <a:cs typeface="Apple Chancery" panose="03020702040506060504" pitchFamily="66" charset="-79"/>
              </a:rPr>
              <a:t>تَبَارَكَ ٱلَّذِى نَزَّلَ ٱلْفُرْقَانَ عَلَىٰ عَبْدِهِۦ لِيَكُونَ لِلْعَـٰلَمِينَ نَذِيرًا</a:t>
            </a:r>
            <a:r>
              <a:rPr lang="en-AU" sz="2000" dirty="0">
                <a:solidFill>
                  <a:schemeClr val="accent4">
                    <a:lumMod val="50000"/>
                  </a:schemeClr>
                </a:solidFill>
                <a:latin typeface="Apple Chancery" panose="03020702040506060504" pitchFamily="66" charset="-79"/>
                <a:cs typeface="Apple Chancery" panose="03020702040506060504" pitchFamily="66" charset="-79"/>
              </a:rPr>
              <a:t> </a:t>
            </a:r>
            <a:r>
              <a:rPr lang="ar-SA" sz="2000" dirty="0">
                <a:solidFill>
                  <a:schemeClr val="accent4">
                    <a:lumMod val="50000"/>
                  </a:schemeClr>
                </a:solidFill>
                <a:latin typeface="Apple Chancery" panose="03020702040506060504" pitchFamily="66" charset="-79"/>
                <a:cs typeface="Apple Chancery" panose="03020702040506060504" pitchFamily="66" charset="-79"/>
              </a:rPr>
              <a:t>" </a:t>
            </a:r>
            <a:r>
              <a:rPr lang="ar-SA" sz="2000" dirty="0" err="1">
                <a:solidFill>
                  <a:schemeClr val="accent4">
                    <a:lumMod val="50000"/>
                  </a:schemeClr>
                </a:solidFill>
                <a:latin typeface="Apple Chancery" panose="03020702040506060504" pitchFamily="66" charset="-79"/>
                <a:cs typeface="Apple Chancery" panose="03020702040506060504" pitchFamily="66" charset="-79"/>
              </a:rPr>
              <a:t>ا</a:t>
            </a:r>
            <a:r>
              <a:rPr lang="ar" sz="2000" dirty="0">
                <a:solidFill>
                  <a:schemeClr val="accent4">
                    <a:lumMod val="50000"/>
                  </a:schemeClr>
                </a:solidFill>
                <a:effectLst/>
                <a:latin typeface="Apple Chancery" panose="03020702040506060504" pitchFamily="66" charset="-79"/>
                <a:cs typeface="Apple Chancery" panose="03020702040506060504" pitchFamily="66" charset="-79"/>
              </a:rPr>
              <a:t>لفرقان: 1)</a:t>
            </a:r>
            <a:r>
              <a:rPr lang="en-AU" sz="2000" dirty="0">
                <a:solidFill>
                  <a:schemeClr val="accent4">
                    <a:lumMod val="50000"/>
                  </a:schemeClr>
                </a:solidFill>
                <a:effectLst/>
                <a:latin typeface="Apple Chancery" panose="03020702040506060504" pitchFamily="66" charset="-79"/>
                <a:cs typeface="Apple Chancery" panose="03020702040506060504" pitchFamily="66" charset="-79"/>
              </a:rPr>
              <a:t> Quran,25: 1</a:t>
            </a:r>
            <a:endParaRPr lang="ar" sz="2000" dirty="0">
              <a:solidFill>
                <a:schemeClr val="accent4">
                  <a:lumMod val="50000"/>
                </a:schemeClr>
              </a:solidFill>
              <a:effectLst/>
              <a:latin typeface="Apple Chancery" panose="03020702040506060504" pitchFamily="66" charset="-79"/>
              <a:cs typeface="Apple Chancery" panose="03020702040506060504" pitchFamily="66" charset="-79"/>
            </a:endParaRPr>
          </a:p>
          <a:p>
            <a:pPr marL="285750" indent="-285750">
              <a:lnSpc>
                <a:spcPct val="140000"/>
              </a:lnSpc>
              <a:buFont typeface="Arial" panose="020B0604020202020204" pitchFamily="34" charset="0"/>
              <a:buChar char="•"/>
            </a:pPr>
            <a:r>
              <a:rPr lang="en-AU" sz="2000" dirty="0">
                <a:latin typeface="Apple Chancery" panose="03020702040506060504" pitchFamily="66" charset="-79"/>
                <a:cs typeface="Apple Chancery" panose="03020702040506060504" pitchFamily="66" charset="-79"/>
              </a:rPr>
              <a:t>“</a:t>
            </a:r>
            <a:r>
              <a:rPr lang="en-AU" sz="2000" b="1" dirty="0" err="1">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Nadhir</a:t>
            </a:r>
            <a:r>
              <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 (warner), Bashir (announcer)</a:t>
            </a:r>
            <a:endParaRPr lang="en-AU" sz="2000" dirty="0">
              <a:latin typeface="Apple Chancery" panose="03020702040506060504" pitchFamily="66" charset="-79"/>
              <a:cs typeface="Apple Chancery" panose="03020702040506060504" pitchFamily="66" charset="-79"/>
            </a:endParaRPr>
          </a:p>
          <a:p>
            <a:pPr algn="l">
              <a:lnSpc>
                <a:spcPct val="140000"/>
              </a:lnSpc>
            </a:pPr>
            <a:r>
              <a:rPr lang="ar" sz="2000" dirty="0">
                <a:solidFill>
                  <a:schemeClr val="accent4">
                    <a:lumMod val="50000"/>
                  </a:schemeClr>
                </a:solidFill>
                <a:latin typeface="Apple Chancery" panose="03020702040506060504" pitchFamily="66" charset="-79"/>
                <a:cs typeface="Apple Chancery" panose="03020702040506060504" pitchFamily="66" charset="-79"/>
              </a:rPr>
              <a:t>كِتَـٰبٌۭ فُصِّلَتْ ءَايَـٰتُهُۥ قُرْءَانًا عَرَبِيًّۭا لِّقَوْمٍۢ يَعْلَمُونَ</a:t>
            </a:r>
            <a:r>
              <a:rPr lang="ar-SA" sz="2000" dirty="0">
                <a:solidFill>
                  <a:schemeClr val="accent4">
                    <a:lumMod val="50000"/>
                  </a:schemeClr>
                </a:solidFill>
                <a:latin typeface="Apple Chancery" panose="03020702040506060504" pitchFamily="66" charset="-79"/>
                <a:cs typeface="Apple Chancery" panose="03020702040506060504" pitchFamily="66" charset="-79"/>
              </a:rPr>
              <a:t>(3) </a:t>
            </a:r>
            <a:r>
              <a:rPr lang="ar-SA" sz="2000" dirty="0" err="1">
                <a:solidFill>
                  <a:schemeClr val="accent4">
                    <a:lumMod val="50000"/>
                  </a:schemeClr>
                </a:solidFill>
                <a:latin typeface="Apple Chancery" panose="03020702040506060504" pitchFamily="66" charset="-79"/>
                <a:cs typeface="Apple Chancery" panose="03020702040506060504" pitchFamily="66" charset="-79"/>
              </a:rPr>
              <a:t>بَشِيرًۭا</a:t>
            </a:r>
            <a:r>
              <a:rPr lang="ar-SA" sz="2000" dirty="0">
                <a:solidFill>
                  <a:schemeClr val="accent4">
                    <a:lumMod val="50000"/>
                  </a:schemeClr>
                </a:solidFill>
                <a:latin typeface="Apple Chancery" panose="03020702040506060504" pitchFamily="66" charset="-79"/>
                <a:cs typeface="Apple Chancery" panose="03020702040506060504" pitchFamily="66" charset="-79"/>
              </a:rPr>
              <a:t> </a:t>
            </a:r>
            <a:r>
              <a:rPr lang="ar-SA" sz="2000" dirty="0" err="1">
                <a:solidFill>
                  <a:schemeClr val="accent4">
                    <a:lumMod val="50000"/>
                  </a:schemeClr>
                </a:solidFill>
                <a:latin typeface="Apple Chancery" panose="03020702040506060504" pitchFamily="66" charset="-79"/>
                <a:cs typeface="Apple Chancery" panose="03020702040506060504" pitchFamily="66" charset="-79"/>
              </a:rPr>
              <a:t>وَنَذِيرًۭا</a:t>
            </a:r>
            <a:r>
              <a:rPr lang="ar-SA" sz="2000" dirty="0">
                <a:solidFill>
                  <a:schemeClr val="accent4">
                    <a:lumMod val="50000"/>
                  </a:schemeClr>
                </a:solidFill>
                <a:latin typeface="Apple Chancery" panose="03020702040506060504" pitchFamily="66" charset="-79"/>
                <a:cs typeface="Apple Chancery" panose="03020702040506060504" pitchFamily="66" charset="-79"/>
              </a:rPr>
              <a:t> فَأَعْرَضَ أَكْثَرُهُمْ فَهُمْ لَا يَسْمَعُونَ" (4) </a:t>
            </a:r>
            <a:r>
              <a:rPr lang="en-AU" sz="2000" dirty="0">
                <a:solidFill>
                  <a:schemeClr val="accent4">
                    <a:lumMod val="50000"/>
                  </a:schemeClr>
                </a:solidFill>
                <a:latin typeface="Apple Chancery" panose="03020702040506060504" pitchFamily="66" charset="-79"/>
                <a:cs typeface="Apple Chancery" panose="03020702040506060504" pitchFamily="66" charset="-79"/>
              </a:rPr>
              <a:t>Quran 41:3-41</a:t>
            </a:r>
            <a:endParaRPr lang="ar-SA" sz="2000" dirty="0">
              <a:solidFill>
                <a:schemeClr val="accent4">
                  <a:lumMod val="50000"/>
                </a:schemeClr>
              </a:solidFill>
              <a:latin typeface="Apple Chancery" panose="03020702040506060504" pitchFamily="66" charset="-79"/>
              <a:cs typeface="Apple Chancery" panose="03020702040506060504" pitchFamily="66" charset="-79"/>
            </a:endParaRPr>
          </a:p>
          <a:p>
            <a:pPr marL="285750" indent="-285750">
              <a:lnSpc>
                <a:spcPct val="140000"/>
              </a:lnSpc>
              <a:buFont typeface="Arial" panose="020B0604020202020204" pitchFamily="34" charset="0"/>
              <a:buChar char="•"/>
            </a:pPr>
            <a:r>
              <a:rPr lang="en-AU" sz="2000" b="1" dirty="0">
                <a:solidFill>
                  <a:schemeClr val="accent1">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Rahma (mercy), Huda (guidance)</a:t>
            </a:r>
            <a:endParaRPr lang="ar-SA" sz="2000" dirty="0">
              <a:solidFill>
                <a:schemeClr val="accent4">
                  <a:lumMod val="50000"/>
                </a:schemeClr>
              </a:solidFill>
              <a:latin typeface="Apple Chancery" panose="03020702040506060504" pitchFamily="66" charset="-79"/>
              <a:cs typeface="Apple Chancery" panose="03020702040506060504" pitchFamily="66" charset="-79"/>
            </a:endParaRPr>
          </a:p>
          <a:p>
            <a:pPr algn="l">
              <a:lnSpc>
                <a:spcPct val="140000"/>
              </a:lnSpc>
            </a:pPr>
            <a:r>
              <a:rPr lang="ar" sz="2000" dirty="0">
                <a:solidFill>
                  <a:schemeClr val="accent4">
                    <a:lumMod val="50000"/>
                  </a:schemeClr>
                </a:solidFill>
                <a:latin typeface="Apple Chancery" panose="03020702040506060504" pitchFamily="66" charset="-79"/>
                <a:cs typeface="Apple Chancery" panose="03020702040506060504" pitchFamily="66" charset="-79"/>
              </a:rPr>
              <a:t> ) "و</a:t>
            </a:r>
            <a:r>
              <a:rPr lang="ar" sz="2000" i="0" dirty="0">
                <a:solidFill>
                  <a:schemeClr val="accent4">
                    <a:lumMod val="50000"/>
                  </a:schemeClr>
                </a:solidFill>
                <a:effectLst/>
                <a:latin typeface="Apple Chancery" panose="03020702040506060504" pitchFamily="66" charset="-79"/>
                <a:cs typeface="Apple Chancery" panose="03020702040506060504" pitchFamily="66" charset="-79"/>
              </a:rPr>
              <a:t>نَزَّلْنَا عَلَيْكَ الْكِتَابَ تِبْيَانًا لِّكُلِّ شَيْءٍ وَهُدًى وَرَحْمَةً وَبُشْرَىٰ لِلْمُسْلِمِينَ" </a:t>
            </a:r>
            <a:r>
              <a:rPr lang="en-AU" sz="2000" i="0" dirty="0">
                <a:solidFill>
                  <a:schemeClr val="accent4">
                    <a:lumMod val="50000"/>
                  </a:schemeClr>
                </a:solidFill>
                <a:effectLst/>
                <a:latin typeface="Apple Chancery" panose="03020702040506060504" pitchFamily="66" charset="-79"/>
                <a:cs typeface="Apple Chancery" panose="03020702040506060504" pitchFamily="66" charset="-79"/>
              </a:rPr>
              <a:t>Quran: 16:89)</a:t>
            </a:r>
            <a:endParaRPr lang="en-US" sz="2000" dirty="0">
              <a:solidFill>
                <a:schemeClr val="accent4">
                  <a:lumMod val="50000"/>
                </a:schemeClr>
              </a:solidFill>
              <a:latin typeface="Apple Chancery" panose="03020702040506060504" pitchFamily="66" charset="-79"/>
              <a:cs typeface="Apple Chancery" panose="03020702040506060504" pitchFamily="66" charset="-79"/>
            </a:endParaRPr>
          </a:p>
        </p:txBody>
      </p:sp>
    </p:spTree>
    <p:extLst>
      <p:ext uri="{BB962C8B-B14F-4D97-AF65-F5344CB8AC3E}">
        <p14:creationId xmlns:p14="http://schemas.microsoft.com/office/powerpoint/2010/main" val="2889429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A4F96278-ED4B-B113-9606-7E764A7EF58C}"/>
              </a:ext>
            </a:extLst>
          </p:cNvPr>
          <p:cNvSpPr>
            <a:spLocks noGrp="1"/>
          </p:cNvSpPr>
          <p:nvPr>
            <p:ph type="sldNum" sz="quarter" idx="12"/>
          </p:nvPr>
        </p:nvSpPr>
        <p:spPr/>
        <p:txBody>
          <a:bodyPr/>
          <a:lstStyle/>
          <a:p>
            <a:fld id="{C8784B88-F3D9-6A4F-9660-1A0A1E561ED7}" type="slidenum">
              <a:rPr lang="en-US" smtClean="0"/>
              <a:t>190</a:t>
            </a:fld>
            <a:endParaRPr lang="en-US"/>
          </a:p>
        </p:txBody>
      </p:sp>
      <p:sp>
        <p:nvSpPr>
          <p:cNvPr id="5" name="Content Placeholder 2">
            <a:extLst>
              <a:ext uri="{FF2B5EF4-FFF2-40B4-BE49-F238E27FC236}">
                <a16:creationId xmlns:a16="http://schemas.microsoft.com/office/drawing/2014/main" xmlns="" id="{972307A7-5834-8044-F2ED-86B16CBB9AFA}"/>
              </a:ext>
            </a:extLst>
          </p:cNvPr>
          <p:cNvSpPr>
            <a:spLocks noGrp="1"/>
          </p:cNvSpPr>
          <p:nvPr>
            <p:ph idx="1"/>
          </p:nvPr>
        </p:nvSpPr>
        <p:spPr>
          <a:xfrm>
            <a:off x="91151" y="950545"/>
            <a:ext cx="9398000" cy="5577261"/>
          </a:xfrm>
        </p:spPr>
        <p:txBody>
          <a:bodyPr>
            <a:noAutofit/>
          </a:bodyPr>
          <a:lstStyle/>
          <a:p>
            <a:pPr>
              <a:lnSpc>
                <a:spcPct val="140000"/>
              </a:lnSpc>
              <a:buFont typeface="Wingdings" pitchFamily="2" charset="2"/>
              <a:buChar char="Ø"/>
            </a:pPr>
            <a:r>
              <a:rPr lang="en-AU" sz="2000" b="1" dirty="0">
                <a:solidFill>
                  <a:schemeClr val="accent1"/>
                </a:solidFill>
                <a:effectLst/>
                <a:latin typeface="Chalkboard" panose="03050602040202020205" pitchFamily="66" charset="77"/>
              </a:rPr>
              <a:t>Absolute Muhkam </a:t>
            </a:r>
          </a:p>
          <a:p>
            <a:pPr>
              <a:lnSpc>
                <a:spcPct val="140000"/>
              </a:lnSpc>
              <a:buFont typeface="Wingdings" pitchFamily="2" charset="2"/>
              <a:buChar char="Ø"/>
            </a:pPr>
            <a:r>
              <a:rPr lang="en-AU" sz="2000" dirty="0">
                <a:solidFill>
                  <a:schemeClr val="accent1"/>
                </a:solidFill>
                <a:latin typeface="Chalkboard" panose="03050602040202020205" pitchFamily="66" charset="77"/>
              </a:rPr>
              <a:t>S</a:t>
            </a:r>
            <a:r>
              <a:rPr lang="en-AU" sz="2000" dirty="0">
                <a:solidFill>
                  <a:schemeClr val="accent1"/>
                </a:solidFill>
                <a:effectLst/>
                <a:latin typeface="Chalkboard" panose="03050602040202020205" pitchFamily="66" charset="77"/>
              </a:rPr>
              <a:t>ometimes Muhkam while at other times Mutashabih. </a:t>
            </a:r>
          </a:p>
          <a:p>
            <a:pPr>
              <a:lnSpc>
                <a:spcPct val="140000"/>
              </a:lnSpc>
              <a:buFont typeface="Wingdings" pitchFamily="2" charset="2"/>
              <a:buChar char="Ø"/>
            </a:pPr>
            <a:r>
              <a:rPr lang="en-AU" sz="2000" dirty="0">
                <a:solidFill>
                  <a:schemeClr val="accent1"/>
                </a:solidFill>
                <a:latin typeface="Chalkboard" panose="03050602040202020205" pitchFamily="66" charset="77"/>
              </a:rPr>
              <a:t>I</a:t>
            </a:r>
            <a:r>
              <a:rPr lang="en-AU" sz="2000" dirty="0">
                <a:solidFill>
                  <a:schemeClr val="accent1"/>
                </a:solidFill>
                <a:effectLst/>
                <a:latin typeface="Chalkboard" panose="03050602040202020205" pitchFamily="66" charset="77"/>
              </a:rPr>
              <a:t>n general, there are two types of Mutashabih: </a:t>
            </a:r>
          </a:p>
          <a:p>
            <a:pPr>
              <a:lnSpc>
                <a:spcPct val="140000"/>
              </a:lnSpc>
              <a:buFont typeface="Wingdings" pitchFamily="2" charset="2"/>
              <a:buChar char="q"/>
            </a:pPr>
            <a:r>
              <a:rPr lang="en-AU" sz="2000" b="1" dirty="0">
                <a:solidFill>
                  <a:schemeClr val="accent6">
                    <a:lumMod val="75000"/>
                  </a:schemeClr>
                </a:solidFill>
                <a:latin typeface="Chalkboard" panose="03050602040202020205" pitchFamily="66" charset="77"/>
              </a:rPr>
              <a:t>F</a:t>
            </a:r>
            <a:r>
              <a:rPr lang="en-AU" sz="2000" b="1" dirty="0">
                <a:solidFill>
                  <a:schemeClr val="accent6">
                    <a:lumMod val="75000"/>
                  </a:schemeClr>
                </a:solidFill>
                <a:effectLst/>
                <a:latin typeface="Chalkboard" panose="03050602040202020205" pitchFamily="66" charset="77"/>
              </a:rPr>
              <a:t>irst type can be understood when studied in the light of Muhkam verses</a:t>
            </a:r>
            <a:r>
              <a:rPr lang="en-AU" sz="2000" dirty="0">
                <a:solidFill>
                  <a:schemeClr val="accent1"/>
                </a:solidFill>
                <a:effectLst/>
                <a:latin typeface="Chalkboard" panose="03050602040202020205" pitchFamily="66" charset="77"/>
              </a:rPr>
              <a:t>; </a:t>
            </a:r>
          </a:p>
          <a:p>
            <a:pPr>
              <a:lnSpc>
                <a:spcPct val="140000"/>
              </a:lnSpc>
              <a:buFont typeface="Wingdings" pitchFamily="2" charset="2"/>
              <a:buChar char="q"/>
            </a:pPr>
            <a:r>
              <a:rPr lang="en-AU" sz="2000" b="1" dirty="0">
                <a:solidFill>
                  <a:schemeClr val="accent6">
                    <a:lumMod val="75000"/>
                  </a:schemeClr>
                </a:solidFill>
                <a:latin typeface="Chalkboard" panose="03050602040202020205" pitchFamily="66" charset="77"/>
              </a:rPr>
              <a:t>S</a:t>
            </a:r>
            <a:r>
              <a:rPr lang="en-AU" sz="2000" b="1" dirty="0">
                <a:solidFill>
                  <a:schemeClr val="accent6">
                    <a:lumMod val="75000"/>
                  </a:schemeClr>
                </a:solidFill>
                <a:effectLst/>
                <a:latin typeface="Chalkboard" panose="03050602040202020205" pitchFamily="66" charset="77"/>
              </a:rPr>
              <a:t>econd type: the meaning is only known by God.</a:t>
            </a:r>
            <a:r>
              <a:rPr lang="en-AU" sz="2000" dirty="0">
                <a:effectLst/>
                <a:latin typeface="Chalkboard" panose="03050602040202020205" pitchFamily="66" charset="77"/>
              </a:rPr>
              <a:t/>
            </a:r>
            <a:br>
              <a:rPr lang="en-AU" sz="2000" dirty="0">
                <a:effectLst/>
                <a:latin typeface="Chalkboard" panose="03050602040202020205" pitchFamily="66" charset="77"/>
              </a:rPr>
            </a:br>
            <a:r>
              <a:rPr lang="en-AU" sz="2000" b="1" dirty="0">
                <a:solidFill>
                  <a:schemeClr val="accent1">
                    <a:lumMod val="75000"/>
                  </a:schemeClr>
                </a:solidFill>
                <a:effectLst/>
                <a:latin typeface="Chalkboard" panose="03050602040202020205" pitchFamily="66" charset="77"/>
              </a:rPr>
              <a:t>The unclearness or ambiguity in Mutashabih verses may come from the </a:t>
            </a:r>
            <a:r>
              <a:rPr lang="en-AU" sz="2000" b="1" dirty="0">
                <a:solidFill>
                  <a:srgbClr val="00B050"/>
                </a:solidFill>
                <a:effectLst/>
                <a:latin typeface="Chalkboard" panose="03050602040202020205" pitchFamily="66" charset="77"/>
              </a:rPr>
              <a:t>words</a:t>
            </a:r>
            <a:r>
              <a:rPr lang="en-AU" sz="2000" b="1" dirty="0">
                <a:solidFill>
                  <a:schemeClr val="accent1">
                    <a:lumMod val="75000"/>
                  </a:schemeClr>
                </a:solidFill>
                <a:effectLst/>
                <a:latin typeface="Chalkboard" panose="03050602040202020205" pitchFamily="66" charset="77"/>
              </a:rPr>
              <a:t> used or from </a:t>
            </a:r>
            <a:r>
              <a:rPr lang="en-AU" sz="2000" b="1" dirty="0">
                <a:solidFill>
                  <a:srgbClr val="00B050"/>
                </a:solidFill>
                <a:effectLst/>
                <a:latin typeface="Chalkboard" panose="03050602040202020205" pitchFamily="66" charset="77"/>
              </a:rPr>
              <a:t>the meanings </a:t>
            </a:r>
            <a:r>
              <a:rPr lang="en-AU" sz="2000" b="1" dirty="0">
                <a:solidFill>
                  <a:schemeClr val="accent1">
                    <a:lumMod val="75000"/>
                  </a:schemeClr>
                </a:solidFill>
                <a:effectLst/>
                <a:latin typeface="Chalkboard" panose="03050602040202020205" pitchFamily="66" charset="77"/>
              </a:rPr>
              <a:t>or </a:t>
            </a:r>
            <a:r>
              <a:rPr lang="en-AU" sz="2000" b="1" dirty="0">
                <a:solidFill>
                  <a:srgbClr val="00B050"/>
                </a:solidFill>
                <a:effectLst/>
                <a:latin typeface="Chalkboard" panose="03050602040202020205" pitchFamily="66" charset="77"/>
              </a:rPr>
              <a:t>from both.</a:t>
            </a:r>
            <a:r>
              <a:rPr lang="en-AU" sz="2000" dirty="0">
                <a:effectLst/>
                <a:latin typeface="Chalkboard" panose="03050602040202020205" pitchFamily="66" charset="77"/>
              </a:rPr>
              <a:t/>
            </a:r>
            <a:br>
              <a:rPr lang="en-AU" sz="2000" dirty="0">
                <a:effectLst/>
                <a:latin typeface="Chalkboard" panose="03050602040202020205" pitchFamily="66" charset="77"/>
              </a:rPr>
            </a:br>
            <a:r>
              <a:rPr lang="en-AU" sz="2000" b="1" dirty="0">
                <a:solidFill>
                  <a:srgbClr val="00B050"/>
                </a:solidFill>
                <a:effectLst/>
                <a:latin typeface="Chalkboard" panose="03050602040202020205" pitchFamily="66" charset="77"/>
              </a:rPr>
              <a:t>Example for the perspective of the </a:t>
            </a:r>
            <a:r>
              <a:rPr lang="en-AU" sz="2000" b="1" dirty="0">
                <a:solidFill>
                  <a:srgbClr val="00B050"/>
                </a:solidFill>
                <a:effectLst/>
                <a:highlight>
                  <a:srgbClr val="FFFF00"/>
                </a:highlight>
                <a:latin typeface="Chalkboard" panose="03050602040202020205" pitchFamily="66" charset="77"/>
              </a:rPr>
              <a:t>words</a:t>
            </a:r>
            <a:endParaRPr lang="ar-SA" sz="2000" b="1" dirty="0">
              <a:solidFill>
                <a:srgbClr val="00B050"/>
              </a:solidFill>
              <a:effectLst/>
              <a:highlight>
                <a:srgbClr val="FFFF00"/>
              </a:highlight>
              <a:latin typeface="Chalkboard" panose="03050602040202020205" pitchFamily="66" charset="77"/>
            </a:endParaRPr>
          </a:p>
          <a:p>
            <a:pPr>
              <a:lnSpc>
                <a:spcPct val="140000"/>
              </a:lnSpc>
              <a:buFont typeface="Wingdings" pitchFamily="2" charset="2"/>
              <a:buChar char="q"/>
            </a:pPr>
            <a:r>
              <a:rPr lang="ar" sz="2000" dirty="0">
                <a:solidFill>
                  <a:srgbClr val="008000"/>
                </a:solidFill>
                <a:effectLst/>
                <a:latin typeface="Traditional Arabic" panose="02020803070505020304" pitchFamily="18" charset="-78"/>
                <a:cs typeface="Traditional Arabic" panose="02020803070505020304" pitchFamily="18" charset="-78"/>
              </a:rPr>
              <a:t>وَالْمُطَلَّقَاتُ يَتَرَبَّصْنَ بِأَنْفُسِهِنَّ ثَلَاثَةَ قُرُوءٍ</a:t>
            </a:r>
            <a:r>
              <a:rPr lang="en-AU" sz="2000" b="0" dirty="0">
                <a:effectLst/>
                <a:latin typeface="ProximaVara"/>
              </a:rPr>
              <a:t>Divorced women must wait three monthly cycles </a:t>
            </a:r>
            <a:r>
              <a:rPr lang="en-AU" sz="2000" b="0" dirty="0">
                <a:solidFill>
                  <a:srgbClr val="272727"/>
                </a:solidFill>
                <a:effectLst/>
                <a:latin typeface="ProximaVara"/>
              </a:rPr>
              <a:t>˹(2:228)</a:t>
            </a:r>
            <a:endParaRPr lang="ar-SA" sz="2000" dirty="0">
              <a:solidFill>
                <a:srgbClr val="00B050"/>
              </a:solidFill>
              <a:highlight>
                <a:srgbClr val="FFFF00"/>
              </a:highlight>
              <a:latin typeface="Chalkboard" panose="03050602040202020205" pitchFamily="66" charset="77"/>
            </a:endParaRPr>
          </a:p>
          <a:p>
            <a:pPr>
              <a:lnSpc>
                <a:spcPct val="140000"/>
              </a:lnSpc>
              <a:buFont typeface="Wingdings" pitchFamily="2" charset="2"/>
              <a:buChar char="q"/>
            </a:pPr>
            <a:r>
              <a:rPr lang="en-AU" sz="2000" b="1" dirty="0" err="1">
                <a:solidFill>
                  <a:srgbClr val="272727"/>
                </a:solidFill>
                <a:effectLst/>
                <a:latin typeface="Chalkboard" panose="03050602040202020205" pitchFamily="66" charset="77"/>
              </a:rPr>
              <a:t>Quru</a:t>
            </a:r>
            <a:r>
              <a:rPr lang="en-AU" sz="2000" b="1" dirty="0">
                <a:solidFill>
                  <a:srgbClr val="272727"/>
                </a:solidFill>
                <a:effectLst/>
                <a:latin typeface="Chalkboard" panose="03050602040202020205" pitchFamily="66" charset="77"/>
              </a:rPr>
              <a:t>’ has two meanings: 1. state of purity, 2.menstrual periods</a:t>
            </a:r>
            <a:endParaRPr lang="en-AU" sz="2000" b="1" dirty="0">
              <a:latin typeface="Chalkboard" panose="03050602040202020205" pitchFamily="66" charset="77"/>
            </a:endParaRPr>
          </a:p>
          <a:p>
            <a:pPr>
              <a:lnSpc>
                <a:spcPct val="140000"/>
              </a:lnSpc>
            </a:pPr>
            <a:endParaRPr lang="en-AU" sz="1600" dirty="0">
              <a:latin typeface="Chalkboard" panose="03050602040202020205" pitchFamily="66" charset="77"/>
            </a:endParaRPr>
          </a:p>
          <a:p>
            <a:pPr>
              <a:lnSpc>
                <a:spcPct val="140000"/>
              </a:lnSpc>
            </a:pPr>
            <a:endParaRPr lang="en-US" sz="1600" dirty="0">
              <a:latin typeface="Chalkboard" panose="03050602040202020205" pitchFamily="66" charset="77"/>
            </a:endParaRPr>
          </a:p>
        </p:txBody>
      </p:sp>
      <p:sp>
        <p:nvSpPr>
          <p:cNvPr id="6" name="Title 1">
            <a:extLst>
              <a:ext uri="{FF2B5EF4-FFF2-40B4-BE49-F238E27FC236}">
                <a16:creationId xmlns:a16="http://schemas.microsoft.com/office/drawing/2014/main" xmlns="" id="{AAA8C002-827E-F327-8967-B20F7340C013}"/>
              </a:ext>
            </a:extLst>
          </p:cNvPr>
          <p:cNvSpPr>
            <a:spLocks noGrp="1"/>
          </p:cNvSpPr>
          <p:nvPr>
            <p:ph type="title"/>
          </p:nvPr>
        </p:nvSpPr>
        <p:spPr>
          <a:xfrm>
            <a:off x="2755564" y="389002"/>
            <a:ext cx="6596780" cy="570766"/>
          </a:xfrm>
        </p:spPr>
        <p:txBody>
          <a:bodyPr anchor="t">
            <a:normAutofit fontScale="90000"/>
          </a:bodyPr>
          <a:lstStyle/>
          <a:p>
            <a:r>
              <a:rPr lang="en-AU" sz="3000" b="1" dirty="0">
                <a:effectLst/>
                <a:latin typeface="TimesNewRomanPS"/>
              </a:rPr>
              <a:t>Categories of </a:t>
            </a:r>
            <a:r>
              <a:rPr lang="en-AU" sz="3000" b="1" i="1" dirty="0">
                <a:effectLst/>
                <a:latin typeface="TimesNewRomanPS"/>
              </a:rPr>
              <a:t>Muhkam </a:t>
            </a:r>
            <a:r>
              <a:rPr lang="en-AU" sz="3000" b="1" dirty="0">
                <a:effectLst/>
                <a:latin typeface="TimesNewRomanPS"/>
              </a:rPr>
              <a:t>and </a:t>
            </a:r>
            <a:r>
              <a:rPr lang="en-AU" sz="3000" b="1" i="1" dirty="0">
                <a:effectLst/>
                <a:latin typeface="TimesNewRomanPS"/>
              </a:rPr>
              <a:t>Mutashabih </a:t>
            </a:r>
            <a:r>
              <a:rPr lang="en-AU" sz="3000" dirty="0"/>
              <a:t/>
            </a:r>
            <a:br>
              <a:rPr lang="en-AU" sz="3000" dirty="0"/>
            </a:br>
            <a:endParaRPr lang="en-US" sz="3000" dirty="0"/>
          </a:p>
        </p:txBody>
      </p:sp>
      <p:pic>
        <p:nvPicPr>
          <p:cNvPr id="7" name="Picture 6" descr="A tree on a hill&#10;&#10;Description automatically generated">
            <a:extLst>
              <a:ext uri="{FF2B5EF4-FFF2-40B4-BE49-F238E27FC236}">
                <a16:creationId xmlns:a16="http://schemas.microsoft.com/office/drawing/2014/main" xmlns="" id="{2B4B2579-A694-F3DE-7DC2-5827A29E6C34}"/>
              </a:ext>
            </a:extLst>
          </p:cNvPr>
          <p:cNvPicPr>
            <a:picLocks noChangeAspect="1"/>
          </p:cNvPicPr>
          <p:nvPr/>
        </p:nvPicPr>
        <p:blipFill rotWithShape="1">
          <a:blip r:embed="rId2"/>
          <a:srcRect r="16230" b="-3"/>
          <a:stretch/>
        </p:blipFill>
        <p:spPr>
          <a:xfrm>
            <a:off x="9086448" y="1742147"/>
            <a:ext cx="3105552" cy="4726851"/>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2327984639"/>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ABC6A81-955B-84F0-4C8C-BDD67FA6B63A}"/>
              </a:ext>
            </a:extLst>
          </p:cNvPr>
          <p:cNvSpPr>
            <a:spLocks noGrp="1"/>
          </p:cNvSpPr>
          <p:nvPr>
            <p:ph idx="1"/>
          </p:nvPr>
        </p:nvSpPr>
        <p:spPr>
          <a:xfrm>
            <a:off x="224590" y="1014892"/>
            <a:ext cx="9358217" cy="5386192"/>
          </a:xfrm>
          <a:noFill/>
          <a:ln>
            <a:noFill/>
          </a:ln>
        </p:spPr>
        <p:txBody>
          <a:bodyPr>
            <a:noAutofit/>
          </a:bodyPr>
          <a:lstStyle/>
          <a:p>
            <a:r>
              <a:rPr lang="en-AU" sz="1400" b="1" dirty="0">
                <a:solidFill>
                  <a:srgbClr val="00B050"/>
                </a:solidFill>
                <a:effectLst/>
                <a:latin typeface="Chalkboard" panose="03050602040202020205" pitchFamily="66" charset="77"/>
              </a:rPr>
              <a:t>Examples for the perspective of </a:t>
            </a:r>
            <a:r>
              <a:rPr lang="en-AU" sz="1400" b="1" dirty="0">
                <a:solidFill>
                  <a:srgbClr val="00B050"/>
                </a:solidFill>
                <a:effectLst/>
                <a:highlight>
                  <a:srgbClr val="FFFF00"/>
                </a:highlight>
                <a:latin typeface="Chalkboard" panose="03050602040202020205" pitchFamily="66" charset="77"/>
              </a:rPr>
              <a:t>meanings: </a:t>
            </a:r>
            <a:endParaRPr lang="en-AU" sz="1400" b="1" dirty="0">
              <a:solidFill>
                <a:srgbClr val="00B050"/>
              </a:solidFill>
              <a:highlight>
                <a:srgbClr val="FFFF00"/>
              </a:highlight>
              <a:latin typeface="Chalkboard" panose="03050602040202020205" pitchFamily="66" charset="77"/>
            </a:endParaRPr>
          </a:p>
          <a:p>
            <a:r>
              <a:rPr lang="en-AU" sz="1400" dirty="0">
                <a:effectLst/>
                <a:latin typeface="Chalkboard" panose="03050602040202020205" pitchFamily="66" charset="77"/>
              </a:rPr>
              <a:t>“All praise and thanks are for God, the Originator of the heavens and the earth (each with particular features and ordered principles), </a:t>
            </a:r>
            <a:r>
              <a:rPr lang="en-AU" sz="1400" dirty="0">
                <a:effectLst/>
                <a:highlight>
                  <a:srgbClr val="F8ECB9"/>
                </a:highlight>
                <a:latin typeface="Chalkboard" panose="03050602040202020205" pitchFamily="66" charset="77"/>
              </a:rPr>
              <a:t>Who appoints the angels as Messengers (conveying His commands) having wings, two, or three, or four (or more)</a:t>
            </a:r>
            <a:r>
              <a:rPr lang="en-AU" sz="1400" dirty="0">
                <a:effectLst/>
                <a:latin typeface="Chalkboard" panose="03050602040202020205" pitchFamily="66" charset="77"/>
              </a:rPr>
              <a:t>. He increases in creation what He wills. Surely God has full power over everything. </a:t>
            </a:r>
            <a:r>
              <a:rPr lang="en-AU" sz="1400" dirty="0" err="1">
                <a:effectLst/>
                <a:latin typeface="Chalkboard" panose="03050602040202020205" pitchFamily="66" charset="77"/>
              </a:rPr>
              <a:t>fatir</a:t>
            </a:r>
            <a:r>
              <a:rPr lang="en-AU" sz="1400" dirty="0">
                <a:effectLst/>
                <a:latin typeface="Chalkboard" panose="03050602040202020205" pitchFamily="66" charset="77"/>
              </a:rPr>
              <a:t>, 35:1)</a:t>
            </a:r>
          </a:p>
          <a:p>
            <a:r>
              <a:rPr lang="en-AU" sz="1400" b="1" dirty="0">
                <a:effectLst/>
                <a:latin typeface="Chalkboard" panose="03050602040202020205" pitchFamily="66" charset="77"/>
              </a:rPr>
              <a:t>It is impossible to know how many wings the angels have.</a:t>
            </a:r>
          </a:p>
          <a:p>
            <a:pPr rtl="1"/>
            <a:r>
              <a:rPr lang="ar" sz="1400" dirty="0">
                <a:solidFill>
                  <a:schemeClr val="accent1">
                    <a:lumMod val="75000"/>
                  </a:schemeClr>
                </a:solidFill>
                <a:effectLst/>
                <a:latin typeface="Chalkboard" panose="03050602040202020205" pitchFamily="66" charset="77"/>
              </a:rPr>
              <a:t>ٱلْحَمْدُ لِلَّهِ فَاطِرِ ٱلسَّمَـٰوَٰتِ وَٱلْأَرْضِ </a:t>
            </a:r>
            <a:r>
              <a:rPr lang="ar" sz="1400" dirty="0">
                <a:solidFill>
                  <a:schemeClr val="accent1">
                    <a:lumMod val="75000"/>
                  </a:schemeClr>
                </a:solidFill>
                <a:effectLst/>
                <a:highlight>
                  <a:srgbClr val="F8ECB9"/>
                </a:highlight>
                <a:latin typeface="Chalkboard" panose="03050602040202020205" pitchFamily="66" charset="77"/>
              </a:rPr>
              <a:t>جَاعِلِ ٱلْمَلَـٰٓئِكَةِ رُسُلًا أُو۟لِىٓ أَجْنِحَةٍۢ مَّثْنَىٰ وَثُلَـٰثَ وَرُبَـٰعَ </a:t>
            </a:r>
            <a:r>
              <a:rPr lang="ar" sz="1400" dirty="0">
                <a:solidFill>
                  <a:schemeClr val="accent1">
                    <a:lumMod val="75000"/>
                  </a:schemeClr>
                </a:solidFill>
                <a:effectLst/>
                <a:latin typeface="Chalkboard" panose="03050602040202020205" pitchFamily="66" charset="77"/>
              </a:rPr>
              <a:t>ۚ يَزِيدُ فِى ٱلْخَلْقِ مَا يَشَآءُ ۚ إِنَّ ٱللَّهَ عَلَىٰ كُلِّ شَىْءٍۢ قَدِيرٌۭ</a:t>
            </a:r>
            <a:r>
              <a:rPr lang="en-AU" sz="1400" dirty="0">
                <a:effectLst/>
                <a:latin typeface="Chalkboard" panose="03050602040202020205" pitchFamily="66" charset="77"/>
              </a:rPr>
              <a:t/>
            </a:r>
            <a:br>
              <a:rPr lang="en-AU" sz="1400" dirty="0">
                <a:effectLst/>
                <a:latin typeface="Chalkboard" panose="03050602040202020205" pitchFamily="66" charset="77"/>
              </a:rPr>
            </a:br>
            <a:r>
              <a:rPr lang="en-AU" sz="1400" b="1" dirty="0">
                <a:solidFill>
                  <a:srgbClr val="00B050"/>
                </a:solidFill>
                <a:effectLst/>
                <a:latin typeface="Chalkboard" panose="03050602040202020205" pitchFamily="66" charset="77"/>
              </a:rPr>
              <a:t>c) Example of the unclearness from the perspective of </a:t>
            </a:r>
            <a:r>
              <a:rPr lang="en-AU" sz="1400" b="1" dirty="0">
                <a:solidFill>
                  <a:srgbClr val="00B050"/>
                </a:solidFill>
                <a:effectLst/>
                <a:highlight>
                  <a:srgbClr val="FFFF00"/>
                </a:highlight>
                <a:latin typeface="Chalkboard" panose="03050602040202020205" pitchFamily="66" charset="77"/>
              </a:rPr>
              <a:t>both words and meaning</a:t>
            </a:r>
            <a:r>
              <a:rPr lang="en-AU" sz="1400" dirty="0">
                <a:solidFill>
                  <a:srgbClr val="00B050"/>
                </a:solidFill>
                <a:effectLst/>
                <a:highlight>
                  <a:srgbClr val="FFFF00"/>
                </a:highlight>
                <a:latin typeface="Chalkboard" panose="03050602040202020205" pitchFamily="66" charset="77"/>
              </a:rPr>
              <a:t>: </a:t>
            </a:r>
            <a:endParaRPr lang="en-AU" sz="1400" dirty="0">
              <a:solidFill>
                <a:srgbClr val="00B050"/>
              </a:solidFill>
              <a:highlight>
                <a:srgbClr val="FFFF00"/>
              </a:highlight>
              <a:latin typeface="Chalkboard" panose="03050602040202020205" pitchFamily="66" charset="77"/>
            </a:endParaRPr>
          </a:p>
          <a:p>
            <a:r>
              <a:rPr lang="en-AU" sz="1400" dirty="0">
                <a:effectLst/>
                <a:latin typeface="Chalkboard" panose="03050602040202020205" pitchFamily="66" charset="77"/>
              </a:rPr>
              <a:t>It is not virtue that you enter dwellings from the backs of them, but virtue is (the state of) one who (truly believing in God) strives to attain righteousness and piety (by carrying out His commandments and refraining from His prohibitions). So come to dwellings (in the normal way) by their doors.</a:t>
            </a:r>
            <a:r>
              <a:rPr lang="ar" sz="1400" dirty="0">
                <a:effectLst/>
                <a:latin typeface="Chalkboard" panose="03050602040202020205" pitchFamily="66" charset="77"/>
              </a:rPr>
              <a:t> </a:t>
            </a:r>
            <a:endParaRPr lang="en-AU" sz="1400" dirty="0">
              <a:effectLst/>
              <a:latin typeface="Chalkboard" panose="03050602040202020205" pitchFamily="66" charset="77"/>
            </a:endParaRPr>
          </a:p>
          <a:p>
            <a:pPr algn="r" rtl="1"/>
            <a:r>
              <a:rPr lang="ar" sz="1400" dirty="0">
                <a:solidFill>
                  <a:schemeClr val="accent1">
                    <a:lumMod val="75000"/>
                  </a:schemeClr>
                </a:solidFill>
                <a:effectLst/>
                <a:latin typeface="Chalkboard" panose="03050602040202020205" pitchFamily="66" charset="77"/>
              </a:rPr>
              <a:t>۞ يَسْـَٔلُونَكَ عَنِ ٱلْأَهِلَّةِ ۖ قُلْ هِىَ مَوَٰقِيتُ لِلنَّاسِ وَٱلْحَجِّ ۗ وَلَيْسَ ٱلْبِرُّ بِأَن تَأْتُوا۟ ٱلْبُيُوتَ مِن ظُهُورِهَا وَلَـٰكِنَّ ٱلْبِرَّ مَنِ ٱتَّقَىٰ ۗ وَأْتُوا۟ ٱلْبُيُوتَ مِنْ أَبْوَٰبِهَا ۚ وَٱتَّقُوا۟ ٱللَّهَ لَعَلَّكُمْ تُفْلِحُونَ</a:t>
            </a:r>
            <a:r>
              <a:rPr lang="en-AU" sz="1400" dirty="0">
                <a:solidFill>
                  <a:schemeClr val="accent1">
                    <a:lumMod val="75000"/>
                  </a:schemeClr>
                </a:solidFill>
                <a:effectLst/>
                <a:latin typeface="Chalkboard" panose="03050602040202020205" pitchFamily="66" charset="77"/>
              </a:rPr>
              <a:t>(albaqara,2:189)</a:t>
            </a:r>
            <a:endParaRPr lang="en-AU" sz="1400" dirty="0">
              <a:solidFill>
                <a:schemeClr val="accent1">
                  <a:lumMod val="75000"/>
                </a:schemeClr>
              </a:solidFill>
              <a:latin typeface="Chalkboard" panose="03050602040202020205" pitchFamily="66" charset="77"/>
            </a:endParaRPr>
          </a:p>
          <a:p>
            <a:pPr marL="0" indent="0">
              <a:buNone/>
            </a:pPr>
            <a:r>
              <a:rPr lang="en-AU" sz="1400" b="1" dirty="0">
                <a:solidFill>
                  <a:srgbClr val="00B050"/>
                </a:solidFill>
                <a:effectLst/>
                <a:latin typeface="Chalkboard" panose="03050602040202020205" pitchFamily="66" charset="77"/>
              </a:rPr>
              <a:t>So, The wording and meaning is ambiguous, and this verse requires some study to understand the meaning.</a:t>
            </a:r>
            <a:endParaRPr lang="en-AU" sz="1400" b="1" dirty="0">
              <a:solidFill>
                <a:srgbClr val="00B05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B84EC910-6891-31D9-1A5C-C0C846777B22}"/>
              </a:ext>
            </a:extLst>
          </p:cNvPr>
          <p:cNvSpPr>
            <a:spLocks noGrp="1"/>
          </p:cNvSpPr>
          <p:nvPr>
            <p:ph type="sldNum" sz="quarter" idx="12"/>
          </p:nvPr>
        </p:nvSpPr>
        <p:spPr/>
        <p:txBody>
          <a:bodyPr/>
          <a:lstStyle/>
          <a:p>
            <a:fld id="{C8784B88-F3D9-6A4F-9660-1A0A1E561ED7}" type="slidenum">
              <a:rPr lang="en-US" smtClean="0"/>
              <a:t>191</a:t>
            </a:fld>
            <a:endParaRPr lang="en-US"/>
          </a:p>
        </p:txBody>
      </p:sp>
      <p:pic>
        <p:nvPicPr>
          <p:cNvPr id="5" name="Picture 4" descr="A tree on a hill&#10;&#10;Description automatically generated">
            <a:extLst>
              <a:ext uri="{FF2B5EF4-FFF2-40B4-BE49-F238E27FC236}">
                <a16:creationId xmlns:a16="http://schemas.microsoft.com/office/drawing/2014/main" xmlns="" id="{BA292778-5752-B999-3CE7-5D4F7E182F38}"/>
              </a:ext>
            </a:extLst>
          </p:cNvPr>
          <p:cNvPicPr>
            <a:picLocks noChangeAspect="1"/>
          </p:cNvPicPr>
          <p:nvPr/>
        </p:nvPicPr>
        <p:blipFill rotWithShape="1">
          <a:blip r:embed="rId2"/>
          <a:srcRect r="16230" b="-3"/>
          <a:stretch/>
        </p:blipFill>
        <p:spPr>
          <a:xfrm>
            <a:off x="9066508" y="1674233"/>
            <a:ext cx="3277892" cy="4726851"/>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
        <p:nvSpPr>
          <p:cNvPr id="6" name="Title 1">
            <a:extLst>
              <a:ext uri="{FF2B5EF4-FFF2-40B4-BE49-F238E27FC236}">
                <a16:creationId xmlns:a16="http://schemas.microsoft.com/office/drawing/2014/main" xmlns="" id="{F7714DF1-A8D6-CA8C-7FBC-47F48E6A7F4E}"/>
              </a:ext>
            </a:extLst>
          </p:cNvPr>
          <p:cNvSpPr>
            <a:spLocks noGrp="1"/>
          </p:cNvSpPr>
          <p:nvPr>
            <p:ph type="title"/>
          </p:nvPr>
        </p:nvSpPr>
        <p:spPr>
          <a:xfrm>
            <a:off x="3657601" y="225330"/>
            <a:ext cx="6177878" cy="852192"/>
          </a:xfrm>
        </p:spPr>
        <p:txBody>
          <a:bodyPr anchor="t">
            <a:normAutofit fontScale="90000"/>
          </a:bodyPr>
          <a:lstStyle/>
          <a:p>
            <a:r>
              <a:rPr lang="en-AU" sz="3000" b="1" dirty="0">
                <a:effectLst/>
                <a:latin typeface="TimesNewRomanPS"/>
              </a:rPr>
              <a:t>Categories of </a:t>
            </a:r>
            <a:br>
              <a:rPr lang="en-AU" sz="3000" b="1" dirty="0">
                <a:effectLst/>
                <a:latin typeface="TimesNewRomanPS"/>
              </a:rPr>
            </a:br>
            <a:r>
              <a:rPr lang="en-AU" sz="3000" b="1" i="1" dirty="0">
                <a:effectLst/>
                <a:latin typeface="TimesNewRomanPS"/>
              </a:rPr>
              <a:t>Muhkam </a:t>
            </a:r>
            <a:r>
              <a:rPr lang="en-AU" sz="3000" b="1" dirty="0">
                <a:effectLst/>
                <a:latin typeface="TimesNewRomanPS"/>
              </a:rPr>
              <a:t>and </a:t>
            </a:r>
            <a:r>
              <a:rPr lang="en-AU" sz="3000" b="1" i="1" dirty="0">
                <a:effectLst/>
                <a:latin typeface="TimesNewRomanPS"/>
              </a:rPr>
              <a:t>Mutashabih </a:t>
            </a:r>
            <a:r>
              <a:rPr lang="en-AU" sz="3000" dirty="0"/>
              <a:t/>
            </a:r>
            <a:br>
              <a:rPr lang="en-AU" sz="3000" dirty="0"/>
            </a:br>
            <a:endParaRPr lang="en-US" sz="3000" dirty="0"/>
          </a:p>
        </p:txBody>
      </p:sp>
    </p:spTree>
    <p:extLst>
      <p:ext uri="{BB962C8B-B14F-4D97-AF65-F5344CB8AC3E}">
        <p14:creationId xmlns:p14="http://schemas.microsoft.com/office/powerpoint/2010/main" val="177622554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5C28074-B479-EC90-FC40-C3F633DF56D2}"/>
              </a:ext>
            </a:extLst>
          </p:cNvPr>
          <p:cNvSpPr>
            <a:spLocks noGrp="1"/>
          </p:cNvSpPr>
          <p:nvPr>
            <p:ph type="title"/>
          </p:nvPr>
        </p:nvSpPr>
        <p:spPr>
          <a:xfrm>
            <a:off x="595935" y="245037"/>
            <a:ext cx="6085384" cy="247973"/>
          </a:xfrm>
        </p:spPr>
        <p:txBody>
          <a:bodyPr>
            <a:normAutofit fontScale="90000"/>
          </a:bodyPr>
          <a:lstStyle/>
          <a:p>
            <a:r>
              <a:rPr lang="en-AU" sz="2400" b="1" dirty="0">
                <a:solidFill>
                  <a:schemeClr val="accent1"/>
                </a:solidFill>
                <a:effectLst/>
                <a:latin typeface="ACADEMY ENGRAVED LET PLAIN:1.0" panose="02000000000000000000" pitchFamily="2" charset="0"/>
              </a:rPr>
              <a:t/>
            </a:r>
            <a:br>
              <a:rPr lang="en-AU" sz="2400" b="1" dirty="0">
                <a:solidFill>
                  <a:schemeClr val="accent1"/>
                </a:solidFill>
                <a:effectLst/>
                <a:latin typeface="ACADEMY ENGRAVED LET PLAIN:1.0" panose="02000000000000000000" pitchFamily="2" charset="0"/>
              </a:rPr>
            </a:br>
            <a:r>
              <a:rPr lang="en-AU" sz="2400" b="1" dirty="0">
                <a:solidFill>
                  <a:schemeClr val="accent1"/>
                </a:solidFill>
                <a:effectLst/>
                <a:latin typeface="ACADEMY ENGRAVED LET PLAIN:1.0" panose="02000000000000000000" pitchFamily="2" charset="0"/>
              </a:rPr>
              <a:t/>
            </a:r>
            <a:br>
              <a:rPr lang="en-AU" sz="2400" b="1" dirty="0">
                <a:solidFill>
                  <a:schemeClr val="accent1"/>
                </a:solidFill>
                <a:effectLst/>
                <a:latin typeface="ACADEMY ENGRAVED LET PLAIN:1.0" panose="02000000000000000000" pitchFamily="2" charset="0"/>
              </a:rPr>
            </a:br>
            <a:r>
              <a:rPr lang="en-AU" sz="2400" b="1" dirty="0">
                <a:solidFill>
                  <a:schemeClr val="accent1"/>
                </a:solidFill>
                <a:effectLst/>
                <a:latin typeface="ACADEMY ENGRAVED LET PLAIN:1.0" panose="02000000000000000000" pitchFamily="2" charset="0"/>
              </a:rPr>
              <a:t>Benefits of </a:t>
            </a:r>
            <a:r>
              <a:rPr lang="en-AU" sz="2400" b="1" i="1" dirty="0">
                <a:solidFill>
                  <a:schemeClr val="accent1"/>
                </a:solidFill>
                <a:effectLst/>
                <a:latin typeface="ACADEMY ENGRAVED LET PLAIN:1.0" panose="02000000000000000000" pitchFamily="2" charset="0"/>
              </a:rPr>
              <a:t>Mutashabih </a:t>
            </a:r>
            <a:r>
              <a:rPr lang="en-AU" sz="2400" b="1" dirty="0">
                <a:solidFill>
                  <a:schemeClr val="accent1"/>
                </a:solidFill>
                <a:effectLst/>
                <a:latin typeface="ACADEMY ENGRAVED LET PLAIN:1.0" panose="02000000000000000000" pitchFamily="2" charset="0"/>
              </a:rPr>
              <a:t>in the Quran </a:t>
            </a:r>
            <a:r>
              <a:rPr lang="en-AU" dirty="0">
                <a:solidFill>
                  <a:schemeClr val="accent1"/>
                </a:solidFill>
              </a:rPr>
              <a:t/>
            </a:r>
            <a:br>
              <a:rPr lang="en-AU" dirty="0">
                <a:solidFill>
                  <a:schemeClr val="accent1"/>
                </a:solidFill>
              </a:rPr>
            </a:br>
            <a:endParaRPr lang="en-US" dirty="0">
              <a:solidFill>
                <a:schemeClr val="accent1"/>
              </a:solidFill>
            </a:endParaRPr>
          </a:p>
        </p:txBody>
      </p:sp>
      <p:sp>
        <p:nvSpPr>
          <p:cNvPr id="3" name="Content Placeholder 2">
            <a:extLst>
              <a:ext uri="{FF2B5EF4-FFF2-40B4-BE49-F238E27FC236}">
                <a16:creationId xmlns:a16="http://schemas.microsoft.com/office/drawing/2014/main" xmlns="" id="{69590535-492C-114B-0B5C-8C5918965D96}"/>
              </a:ext>
            </a:extLst>
          </p:cNvPr>
          <p:cNvSpPr>
            <a:spLocks noGrp="1"/>
          </p:cNvSpPr>
          <p:nvPr>
            <p:ph idx="1"/>
          </p:nvPr>
        </p:nvSpPr>
        <p:spPr>
          <a:xfrm>
            <a:off x="-15499" y="664460"/>
            <a:ext cx="12222997" cy="5863346"/>
          </a:xfrm>
          <a:ln>
            <a:solidFill>
              <a:schemeClr val="accent1">
                <a:lumMod val="75000"/>
              </a:schemeClr>
            </a:solidFill>
          </a:ln>
        </p:spPr>
        <p:txBody>
          <a:bodyPr>
            <a:noAutofit/>
          </a:bodyPr>
          <a:lstStyle/>
          <a:p>
            <a:pPr marL="0" indent="0">
              <a:buNone/>
            </a:pPr>
            <a:r>
              <a:rPr lang="en-AU" sz="1600" b="1" dirty="0">
                <a:solidFill>
                  <a:schemeClr val="accent6">
                    <a:lumMod val="75000"/>
                  </a:schemeClr>
                </a:solidFill>
                <a:effectLst/>
                <a:latin typeface="Chalkboard" panose="03050602040202020205" pitchFamily="66" charset="77"/>
              </a:rPr>
              <a:t> The existence of </a:t>
            </a:r>
            <a:r>
              <a:rPr lang="en-AU" sz="1600" b="1" i="1" dirty="0">
                <a:solidFill>
                  <a:schemeClr val="accent6">
                    <a:lumMod val="75000"/>
                  </a:schemeClr>
                </a:solidFill>
                <a:effectLst/>
                <a:latin typeface="Chalkboard" panose="03050602040202020205" pitchFamily="66" charset="77"/>
              </a:rPr>
              <a:t>mutashabihat </a:t>
            </a:r>
            <a:r>
              <a:rPr lang="en-AU" sz="1600" b="1" dirty="0">
                <a:solidFill>
                  <a:schemeClr val="accent6">
                    <a:lumMod val="75000"/>
                  </a:schemeClr>
                </a:solidFill>
                <a:effectLst/>
                <a:latin typeface="Chalkboard" panose="03050602040202020205" pitchFamily="66" charset="77"/>
              </a:rPr>
              <a:t>is the clear evidence of the universality of the Quran, because it enables the human mind to constantly contemplate them. </a:t>
            </a:r>
            <a:endParaRPr lang="en-AU" sz="1600" b="1" dirty="0">
              <a:solidFill>
                <a:schemeClr val="accent6">
                  <a:lumMod val="75000"/>
                </a:schemeClr>
              </a:solidFill>
              <a:latin typeface="Chalkboard" panose="03050602040202020205" pitchFamily="66" charset="77"/>
            </a:endParaRPr>
          </a:p>
          <a:p>
            <a:r>
              <a:rPr lang="en-AU" sz="1600" b="1" dirty="0">
                <a:solidFill>
                  <a:schemeClr val="accent6">
                    <a:lumMod val="75000"/>
                  </a:schemeClr>
                </a:solidFill>
                <a:effectLst/>
                <a:latin typeface="Chalkboard" panose="03050602040202020205" pitchFamily="66" charset="77"/>
              </a:rPr>
              <a:t>2. </a:t>
            </a:r>
            <a:r>
              <a:rPr lang="en-AU" sz="1600" b="1" i="1" dirty="0">
                <a:solidFill>
                  <a:schemeClr val="accent6">
                    <a:lumMod val="75000"/>
                  </a:schemeClr>
                </a:solidFill>
                <a:effectLst/>
                <a:latin typeface="Chalkboard" panose="03050602040202020205" pitchFamily="66" charset="77"/>
              </a:rPr>
              <a:t>Mutashabihat </a:t>
            </a:r>
            <a:r>
              <a:rPr lang="en-AU" sz="1600" b="1" dirty="0">
                <a:solidFill>
                  <a:schemeClr val="accent6">
                    <a:lumMod val="75000"/>
                  </a:schemeClr>
                </a:solidFill>
                <a:effectLst/>
                <a:latin typeface="Chalkboard" panose="03050602040202020205" pitchFamily="66" charset="77"/>
              </a:rPr>
              <a:t>indicate the gulf between God’s all-encompassing knowledge and that possible for human beings. </a:t>
            </a:r>
            <a:endParaRPr lang="en-AU" sz="1600" b="1" dirty="0">
              <a:solidFill>
                <a:schemeClr val="accent6">
                  <a:lumMod val="75000"/>
                </a:schemeClr>
              </a:solidFill>
              <a:latin typeface="Chalkboard" panose="03050602040202020205" pitchFamily="66" charset="77"/>
            </a:endParaRPr>
          </a:p>
          <a:p>
            <a:r>
              <a:rPr lang="en-AU" sz="1600" b="1" dirty="0">
                <a:solidFill>
                  <a:schemeClr val="accent6">
                    <a:lumMod val="75000"/>
                  </a:schemeClr>
                </a:solidFill>
                <a:effectLst/>
                <a:latin typeface="Chalkboard" panose="03050602040202020205" pitchFamily="66" charset="77"/>
              </a:rPr>
              <a:t>3. The progress and the development of human knowledge depend on the </a:t>
            </a:r>
            <a:r>
              <a:rPr lang="en-AU" sz="1600" b="1" i="1" dirty="0">
                <a:solidFill>
                  <a:schemeClr val="accent6">
                    <a:lumMod val="75000"/>
                  </a:schemeClr>
                </a:solidFill>
                <a:effectLst/>
                <a:latin typeface="Chalkboard" panose="03050602040202020205" pitchFamily="66" charset="77"/>
              </a:rPr>
              <a:t>mutashabihat </a:t>
            </a:r>
            <a:r>
              <a:rPr lang="en-AU" sz="1600" b="1" dirty="0">
                <a:solidFill>
                  <a:schemeClr val="accent6">
                    <a:lumMod val="75000"/>
                  </a:schemeClr>
                </a:solidFill>
                <a:effectLst/>
                <a:latin typeface="Chalkboard" panose="03050602040202020205" pitchFamily="66" charset="77"/>
              </a:rPr>
              <a:t>verses. </a:t>
            </a:r>
            <a:endParaRPr lang="en-AU" sz="1600" b="1" dirty="0">
              <a:solidFill>
                <a:schemeClr val="accent6">
                  <a:lumMod val="75000"/>
                </a:schemeClr>
              </a:solidFill>
              <a:latin typeface="Chalkboard" panose="03050602040202020205" pitchFamily="66" charset="77"/>
            </a:endParaRPr>
          </a:p>
          <a:p>
            <a:r>
              <a:rPr lang="en-AU" sz="1600" b="1" dirty="0">
                <a:solidFill>
                  <a:schemeClr val="accent6">
                    <a:lumMod val="75000"/>
                  </a:schemeClr>
                </a:solidFill>
                <a:effectLst/>
                <a:latin typeface="Chalkboard" panose="03050602040202020205" pitchFamily="66" charset="77"/>
              </a:rPr>
              <a:t>4. </a:t>
            </a:r>
            <a:r>
              <a:rPr lang="en-AU" sz="1600" b="1" i="1" dirty="0">
                <a:solidFill>
                  <a:schemeClr val="accent6">
                    <a:lumMod val="75000"/>
                  </a:schemeClr>
                </a:solidFill>
                <a:effectLst/>
                <a:latin typeface="Chalkboard" panose="03050602040202020205" pitchFamily="66" charset="77"/>
              </a:rPr>
              <a:t>Mutashabihat </a:t>
            </a:r>
            <a:r>
              <a:rPr lang="en-AU" sz="1600" b="1" dirty="0">
                <a:solidFill>
                  <a:schemeClr val="accent6">
                    <a:lumMod val="75000"/>
                  </a:schemeClr>
                </a:solidFill>
                <a:effectLst/>
                <a:latin typeface="Chalkboard" panose="03050602040202020205" pitchFamily="66" charset="77"/>
              </a:rPr>
              <a:t>teach us that human knowledge always remains deficient however great human achievements may be. </a:t>
            </a:r>
            <a:endParaRPr lang="en-AU" sz="1600" b="1" dirty="0">
              <a:solidFill>
                <a:schemeClr val="accent6">
                  <a:lumMod val="75000"/>
                </a:schemeClr>
              </a:solidFill>
              <a:latin typeface="Chalkboard" panose="03050602040202020205" pitchFamily="66" charset="77"/>
            </a:endParaRPr>
          </a:p>
          <a:p>
            <a:r>
              <a:rPr lang="en-AU" sz="1600" b="1" dirty="0">
                <a:solidFill>
                  <a:schemeClr val="accent6">
                    <a:lumMod val="75000"/>
                  </a:schemeClr>
                </a:solidFill>
                <a:effectLst/>
                <a:latin typeface="Chalkboard" panose="03050602040202020205" pitchFamily="66" charset="77"/>
              </a:rPr>
              <a:t>5. The distortion of the earlier scriptures (according to Muslim scholars) lies in their preoccupation with the </a:t>
            </a:r>
            <a:r>
              <a:rPr lang="en-AU" sz="1600" b="1" i="1" dirty="0">
                <a:solidFill>
                  <a:schemeClr val="accent6">
                    <a:lumMod val="75000"/>
                  </a:schemeClr>
                </a:solidFill>
                <a:effectLst/>
                <a:latin typeface="Chalkboard" panose="03050602040202020205" pitchFamily="66" charset="77"/>
              </a:rPr>
              <a:t>mutashabihat </a:t>
            </a:r>
            <a:r>
              <a:rPr lang="en-AU" sz="1600" b="1" dirty="0">
                <a:solidFill>
                  <a:schemeClr val="accent6">
                    <a:lumMod val="75000"/>
                  </a:schemeClr>
                </a:solidFill>
                <a:effectLst/>
                <a:latin typeface="Chalkboard" panose="03050602040202020205" pitchFamily="66" charset="77"/>
              </a:rPr>
              <a:t>or their preference of </a:t>
            </a:r>
            <a:r>
              <a:rPr lang="en-AU" sz="1600" b="1" i="1" dirty="0">
                <a:solidFill>
                  <a:schemeClr val="accent6">
                    <a:lumMod val="75000"/>
                  </a:schemeClr>
                </a:solidFill>
                <a:effectLst/>
                <a:latin typeface="Chalkboard" panose="03050602040202020205" pitchFamily="66" charset="77"/>
              </a:rPr>
              <a:t>mutashabihat </a:t>
            </a:r>
            <a:r>
              <a:rPr lang="en-AU" sz="1600" b="1" dirty="0">
                <a:solidFill>
                  <a:schemeClr val="accent6">
                    <a:lumMod val="75000"/>
                  </a:schemeClr>
                </a:solidFill>
                <a:effectLst/>
                <a:latin typeface="Chalkboard" panose="03050602040202020205" pitchFamily="66" charset="77"/>
              </a:rPr>
              <a:t>over </a:t>
            </a:r>
            <a:r>
              <a:rPr lang="en-AU" sz="1600" b="1" i="1" dirty="0">
                <a:solidFill>
                  <a:schemeClr val="accent6">
                    <a:lumMod val="75000"/>
                  </a:schemeClr>
                </a:solidFill>
                <a:effectLst/>
                <a:latin typeface="Chalkboard" panose="03050602040202020205" pitchFamily="66" charset="77"/>
              </a:rPr>
              <a:t>Muhkamat</a:t>
            </a:r>
            <a:r>
              <a:rPr lang="en-AU" sz="1600" b="1" dirty="0">
                <a:solidFill>
                  <a:schemeClr val="accent6">
                    <a:lumMod val="75000"/>
                  </a:schemeClr>
                </a:solidFill>
                <a:effectLst/>
                <a:latin typeface="Chalkboard" panose="03050602040202020205" pitchFamily="66" charset="77"/>
              </a:rPr>
              <a:t>. </a:t>
            </a:r>
            <a:endParaRPr lang="en-AU" sz="1600" b="1" dirty="0">
              <a:solidFill>
                <a:schemeClr val="accent6">
                  <a:lumMod val="75000"/>
                </a:schemeClr>
              </a:solidFill>
              <a:latin typeface="Chalkboard" panose="03050602040202020205" pitchFamily="66" charset="77"/>
            </a:endParaRPr>
          </a:p>
          <a:p>
            <a:r>
              <a:rPr lang="en-AU" sz="1600" b="1" dirty="0">
                <a:solidFill>
                  <a:schemeClr val="accent6">
                    <a:lumMod val="75000"/>
                  </a:schemeClr>
                </a:solidFill>
                <a:effectLst/>
                <a:latin typeface="Chalkboard" panose="03050602040202020205" pitchFamily="66" charset="77"/>
              </a:rPr>
              <a:t>6. Only human beings are bound to the </a:t>
            </a:r>
            <a:r>
              <a:rPr lang="en-AU" sz="1600" b="1" i="1" dirty="0">
                <a:solidFill>
                  <a:schemeClr val="accent6">
                    <a:lumMod val="75000"/>
                  </a:schemeClr>
                </a:solidFill>
                <a:effectLst/>
                <a:latin typeface="Chalkboard" panose="03050602040202020205" pitchFamily="66" charset="77"/>
              </a:rPr>
              <a:t>Muhkam </a:t>
            </a:r>
            <a:r>
              <a:rPr lang="en-AU" sz="1600" b="1" dirty="0">
                <a:solidFill>
                  <a:schemeClr val="accent6">
                    <a:lumMod val="75000"/>
                  </a:schemeClr>
                </a:solidFill>
                <a:effectLst/>
                <a:latin typeface="Chalkboard" panose="03050602040202020205" pitchFamily="66" charset="77"/>
              </a:rPr>
              <a:t>and the </a:t>
            </a:r>
            <a:r>
              <a:rPr lang="en-AU" sz="1600" b="1" i="1" dirty="0">
                <a:solidFill>
                  <a:schemeClr val="accent6">
                    <a:lumMod val="75000"/>
                  </a:schemeClr>
                </a:solidFill>
                <a:effectLst/>
                <a:latin typeface="Chalkboard" panose="03050602040202020205" pitchFamily="66" charset="77"/>
              </a:rPr>
              <a:t>mutashabih </a:t>
            </a:r>
            <a:r>
              <a:rPr lang="en-AU" sz="1600" b="1" dirty="0">
                <a:solidFill>
                  <a:schemeClr val="accent6">
                    <a:lumMod val="75000"/>
                  </a:schemeClr>
                </a:solidFill>
                <a:effectLst/>
                <a:latin typeface="Chalkboard" panose="03050602040202020205" pitchFamily="66" charset="77"/>
              </a:rPr>
              <a:t>while God knows everything in all its detail. </a:t>
            </a:r>
            <a:endParaRPr lang="en-AU" sz="1600" b="1" dirty="0">
              <a:solidFill>
                <a:schemeClr val="accent6">
                  <a:lumMod val="75000"/>
                </a:schemeClr>
              </a:solidFill>
              <a:latin typeface="Chalkboard" panose="03050602040202020205" pitchFamily="66" charset="77"/>
            </a:endParaRPr>
          </a:p>
          <a:p>
            <a:r>
              <a:rPr lang="en-AU" sz="1600" b="1" dirty="0">
                <a:solidFill>
                  <a:schemeClr val="accent6">
                    <a:lumMod val="75000"/>
                  </a:schemeClr>
                </a:solidFill>
                <a:effectLst/>
                <a:latin typeface="Chalkboard" panose="03050602040202020205" pitchFamily="66" charset="77"/>
              </a:rPr>
              <a:t>7. With the help of </a:t>
            </a:r>
            <a:r>
              <a:rPr lang="en-AU" sz="1600" b="1" i="1" dirty="0">
                <a:solidFill>
                  <a:schemeClr val="accent6">
                    <a:lumMod val="75000"/>
                  </a:schemeClr>
                </a:solidFill>
                <a:effectLst/>
                <a:latin typeface="Chalkboard" panose="03050602040202020205" pitchFamily="66" charset="77"/>
              </a:rPr>
              <a:t>mutashabih </a:t>
            </a:r>
            <a:r>
              <a:rPr lang="en-AU" sz="1600" b="1" dirty="0">
                <a:solidFill>
                  <a:schemeClr val="accent6">
                    <a:lumMod val="75000"/>
                  </a:schemeClr>
                </a:solidFill>
                <a:effectLst/>
                <a:latin typeface="Chalkboard" panose="03050602040202020205" pitchFamily="66" charset="77"/>
              </a:rPr>
              <a:t>verses, the Quran expresses many deep realities in very few words; this affected the volume of the Quran and, as a result, it became easy to memorise. </a:t>
            </a:r>
            <a:endParaRPr lang="en-AU" sz="1600" b="1" dirty="0">
              <a:solidFill>
                <a:schemeClr val="accent6">
                  <a:lumMod val="75000"/>
                </a:schemeClr>
              </a:solidFill>
              <a:latin typeface="Chalkboard" panose="03050602040202020205" pitchFamily="66" charset="77"/>
            </a:endParaRPr>
          </a:p>
          <a:p>
            <a:r>
              <a:rPr lang="en-AU" sz="1600" b="1" dirty="0">
                <a:solidFill>
                  <a:schemeClr val="accent6">
                    <a:lumMod val="75000"/>
                  </a:schemeClr>
                </a:solidFill>
                <a:effectLst/>
                <a:latin typeface="Chalkboard" panose="03050602040202020205" pitchFamily="66" charset="77"/>
              </a:rPr>
              <a:t>Indeed, this situation caused the establishment of the many Islamic sciences </a:t>
            </a:r>
            <a:endParaRPr lang="en-AU" sz="1600" b="1" dirty="0">
              <a:solidFill>
                <a:schemeClr val="accent6">
                  <a:lumMod val="75000"/>
                </a:schemeClr>
              </a:solidFill>
              <a:latin typeface="Chalkboard" panose="03050602040202020205" pitchFamily="66" charset="77"/>
            </a:endParaRPr>
          </a:p>
          <a:p>
            <a:r>
              <a:rPr lang="en-AU" sz="1600" b="1" i="1" dirty="0" err="1">
                <a:solidFill>
                  <a:schemeClr val="accent6">
                    <a:lumMod val="75000"/>
                  </a:schemeClr>
                </a:solidFill>
                <a:effectLst/>
                <a:latin typeface="Chalkboard" panose="03050602040202020205" pitchFamily="66" charset="77"/>
              </a:rPr>
              <a:t>Mutashābih</a:t>
            </a:r>
            <a:r>
              <a:rPr lang="en-AU" sz="1600" b="1" i="1" dirty="0">
                <a:solidFill>
                  <a:schemeClr val="accent6">
                    <a:lumMod val="75000"/>
                  </a:schemeClr>
                </a:solidFill>
                <a:effectLst/>
                <a:latin typeface="Chalkboard" panose="03050602040202020205" pitchFamily="66" charset="77"/>
              </a:rPr>
              <a:t> </a:t>
            </a:r>
            <a:r>
              <a:rPr lang="en-AU" sz="1600" b="1" dirty="0">
                <a:solidFill>
                  <a:schemeClr val="accent6">
                    <a:lumMod val="75000"/>
                  </a:schemeClr>
                </a:solidFill>
                <a:effectLst/>
                <a:latin typeface="Chalkboard" panose="03050602040202020205" pitchFamily="66" charset="77"/>
              </a:rPr>
              <a:t>verses are part of the trial of human beings and a test which indicates belief and disbelief. </a:t>
            </a:r>
          </a:p>
        </p:txBody>
      </p:sp>
      <p:sp>
        <p:nvSpPr>
          <p:cNvPr id="4" name="Slide Number Placeholder 3">
            <a:extLst>
              <a:ext uri="{FF2B5EF4-FFF2-40B4-BE49-F238E27FC236}">
                <a16:creationId xmlns:a16="http://schemas.microsoft.com/office/drawing/2014/main" xmlns="" id="{F6A46C72-3545-8B23-2D37-20789DC03589}"/>
              </a:ext>
            </a:extLst>
          </p:cNvPr>
          <p:cNvSpPr>
            <a:spLocks noGrp="1"/>
          </p:cNvSpPr>
          <p:nvPr>
            <p:ph type="sldNum" sz="quarter" idx="12"/>
          </p:nvPr>
        </p:nvSpPr>
        <p:spPr/>
        <p:txBody>
          <a:bodyPr/>
          <a:lstStyle/>
          <a:p>
            <a:fld id="{C8784B88-F3D9-6A4F-9660-1A0A1E561ED7}" type="slidenum">
              <a:rPr lang="en-US" smtClean="0"/>
              <a:t>192</a:t>
            </a:fld>
            <a:endParaRPr lang="en-US"/>
          </a:p>
        </p:txBody>
      </p:sp>
    </p:spTree>
    <p:extLst>
      <p:ext uri="{BB962C8B-B14F-4D97-AF65-F5344CB8AC3E}">
        <p14:creationId xmlns:p14="http://schemas.microsoft.com/office/powerpoint/2010/main" val="24598767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87CA72-9C37-4389-EB26-DFD8EBBB30EE}"/>
              </a:ext>
            </a:extLst>
          </p:cNvPr>
          <p:cNvSpPr>
            <a:spLocks noGrp="1"/>
          </p:cNvSpPr>
          <p:nvPr>
            <p:ph type="title"/>
          </p:nvPr>
        </p:nvSpPr>
        <p:spPr>
          <a:xfrm>
            <a:off x="838200" y="365125"/>
            <a:ext cx="2736273" cy="478023"/>
          </a:xfrm>
        </p:spPr>
        <p:txBody>
          <a:bodyPr>
            <a:noAutofit/>
          </a:bodyPr>
          <a:lstStyle/>
          <a:p>
            <a:r>
              <a:rPr lang="en-US" sz="3600" dirty="0">
                <a:solidFill>
                  <a:schemeClr val="accent1"/>
                </a:solidFill>
                <a:latin typeface="Monotype Corsiva" panose="03010101010201010101" pitchFamily="66" charset="0"/>
              </a:rPr>
              <a:t>In conclusion</a:t>
            </a:r>
          </a:p>
        </p:txBody>
      </p:sp>
      <p:sp>
        <p:nvSpPr>
          <p:cNvPr id="3" name="Content Placeholder 2">
            <a:extLst>
              <a:ext uri="{FF2B5EF4-FFF2-40B4-BE49-F238E27FC236}">
                <a16:creationId xmlns:a16="http://schemas.microsoft.com/office/drawing/2014/main" xmlns="" id="{476654C5-8B30-AAF4-F22B-259F5A26F6E2}"/>
              </a:ext>
            </a:extLst>
          </p:cNvPr>
          <p:cNvSpPr>
            <a:spLocks noGrp="1"/>
          </p:cNvSpPr>
          <p:nvPr>
            <p:ph idx="1"/>
          </p:nvPr>
        </p:nvSpPr>
        <p:spPr>
          <a:xfrm>
            <a:off x="0" y="813161"/>
            <a:ext cx="9448800" cy="5584016"/>
          </a:xfrm>
        </p:spPr>
        <p:txBody>
          <a:bodyPr>
            <a:noAutofit/>
          </a:bodyPr>
          <a:lstStyle/>
          <a:p>
            <a:pPr>
              <a:buFont typeface="Wingdings" pitchFamily="2" charset="2"/>
              <a:buChar char="q"/>
            </a:pPr>
            <a:r>
              <a:rPr lang="en-AU" sz="1600" b="1" dirty="0">
                <a:solidFill>
                  <a:schemeClr val="accent6">
                    <a:lumMod val="75000"/>
                  </a:schemeClr>
                </a:solidFill>
                <a:latin typeface="Chalkboard" panose="03050602040202020205" pitchFamily="66" charset="77"/>
              </a:rPr>
              <a:t>Allah has called </a:t>
            </a:r>
            <a:r>
              <a:rPr lang="en-AU" sz="1600" b="1" dirty="0">
                <a:solidFill>
                  <a:schemeClr val="accent6">
                    <a:lumMod val="75000"/>
                  </a:schemeClr>
                </a:solidFill>
                <a:highlight>
                  <a:srgbClr val="FFFF00"/>
                </a:highlight>
                <a:latin typeface="Chalkboard" panose="03050602040202020205" pitchFamily="66" charset="77"/>
              </a:rPr>
              <a:t>all the Quran muhkam, </a:t>
            </a:r>
            <a:r>
              <a:rPr lang="en-AU" sz="1600" b="1" dirty="0">
                <a:solidFill>
                  <a:schemeClr val="accent6">
                    <a:lumMod val="75000"/>
                  </a:schemeClr>
                </a:solidFill>
                <a:latin typeface="Chalkboard" panose="03050602040202020205" pitchFamily="66" charset="77"/>
              </a:rPr>
              <a:t>meaning that it is a clear source of guidance and a criterion between good and evil.</a:t>
            </a:r>
          </a:p>
          <a:p>
            <a:pPr>
              <a:buFont typeface="Wingdings" pitchFamily="2" charset="2"/>
              <a:buChar char="q"/>
            </a:pPr>
            <a:r>
              <a:rPr lang="en-AU" sz="1600" b="1" dirty="0">
                <a:solidFill>
                  <a:schemeClr val="accent6">
                    <a:lumMod val="75000"/>
                  </a:schemeClr>
                </a:solidFill>
                <a:latin typeface="Chalkboard" panose="03050602040202020205" pitchFamily="66" charset="77"/>
              </a:rPr>
              <a:t> He has also called </a:t>
            </a:r>
            <a:r>
              <a:rPr lang="en-AU" sz="1600" b="1" dirty="0">
                <a:solidFill>
                  <a:schemeClr val="accent6">
                    <a:lumMod val="75000"/>
                  </a:schemeClr>
                </a:solidFill>
                <a:highlight>
                  <a:srgbClr val="FFFF00"/>
                </a:highlight>
                <a:latin typeface="Chalkboard" panose="03050602040202020205" pitchFamily="66" charset="77"/>
              </a:rPr>
              <a:t>all the Quran mutashabih</a:t>
            </a:r>
            <a:r>
              <a:rPr lang="en-AU" sz="1600" b="1" dirty="0">
                <a:solidFill>
                  <a:schemeClr val="accent6">
                    <a:lumMod val="75000"/>
                  </a:schemeClr>
                </a:solidFill>
                <a:latin typeface="Chalkboard" panose="03050602040202020205" pitchFamily="66" charset="77"/>
              </a:rPr>
              <a:t>, meaning that its verses are similar to one another in beauty and aid one another in meaning.</a:t>
            </a:r>
          </a:p>
          <a:p>
            <a:pPr>
              <a:buFont typeface="Wingdings" pitchFamily="2" charset="2"/>
              <a:buChar char="q"/>
            </a:pPr>
            <a:r>
              <a:rPr lang="en-AU" sz="1600" b="1" dirty="0">
                <a:solidFill>
                  <a:schemeClr val="accent6">
                    <a:lumMod val="75000"/>
                  </a:schemeClr>
                </a:solidFill>
                <a:latin typeface="Chalkboard" panose="03050602040202020205" pitchFamily="66" charset="77"/>
              </a:rPr>
              <a:t> He also has called </a:t>
            </a:r>
            <a:r>
              <a:rPr lang="en-AU" sz="1600" b="1" dirty="0">
                <a:solidFill>
                  <a:schemeClr val="accent6">
                    <a:lumMod val="75000"/>
                  </a:schemeClr>
                </a:solidFill>
                <a:highlight>
                  <a:srgbClr val="FFFF00"/>
                </a:highlight>
                <a:latin typeface="Chalkboard" panose="03050602040202020205" pitchFamily="66" charset="77"/>
              </a:rPr>
              <a:t>part of it muhkam and part mutashabih</a:t>
            </a:r>
            <a:r>
              <a:rPr lang="en-AU" sz="1600" b="1" dirty="0">
                <a:solidFill>
                  <a:schemeClr val="accent6">
                    <a:lumMod val="75000"/>
                  </a:schemeClr>
                </a:solidFill>
                <a:latin typeface="Chalkboard" panose="03050602040202020205" pitchFamily="66" charset="77"/>
              </a:rPr>
              <a:t>, meaning that part of the Quran is clear and not open to distortion, and part of it is unclear and open to distortion by those "who have a deviation in their hearts.’ </a:t>
            </a:r>
          </a:p>
          <a:p>
            <a:pPr>
              <a:buFont typeface="Wingdings" pitchFamily="2" charset="2"/>
              <a:buChar char="q"/>
            </a:pPr>
            <a:r>
              <a:rPr lang="en-AU" sz="1600" b="1" dirty="0">
                <a:solidFill>
                  <a:schemeClr val="accent6">
                    <a:lumMod val="75000"/>
                  </a:schemeClr>
                </a:solidFill>
                <a:latin typeface="Chalkboard" panose="03050602040202020205" pitchFamily="66" charset="77"/>
              </a:rPr>
              <a:t>The portion that is muhkam forms the foundation of the Book, meaning that it comprises all the moral and social laws that mankind needs for its guidance. </a:t>
            </a:r>
          </a:p>
          <a:p>
            <a:pPr>
              <a:buFont typeface="Wingdings" pitchFamily="2" charset="2"/>
              <a:buChar char="q"/>
            </a:pPr>
            <a:r>
              <a:rPr lang="en-AU" sz="1600" b="1" dirty="0">
                <a:solidFill>
                  <a:schemeClr val="accent6">
                    <a:lumMod val="75000"/>
                  </a:schemeClr>
                </a:solidFill>
                <a:latin typeface="Chalkboard" panose="03050602040202020205" pitchFamily="66" charset="77"/>
              </a:rPr>
              <a:t>The mutashabih portion of the Quran is clear in its meaning to "those well grounded in knowledge,' and it is necessary to understand these mutashabih portions in light of the muhkam ones. </a:t>
            </a:r>
          </a:p>
          <a:p>
            <a:pPr>
              <a:buFont typeface="Wingdings" pitchFamily="2" charset="2"/>
              <a:buChar char="q"/>
            </a:pPr>
            <a:r>
              <a:rPr lang="en-AU" sz="1600" b="1" dirty="0">
                <a:solidFill>
                  <a:schemeClr val="accent6">
                    <a:lumMod val="75000"/>
                  </a:schemeClr>
                </a:solidFill>
                <a:latin typeface="Chalkboard" panose="03050602040202020205" pitchFamily="66" charset="77"/>
              </a:rPr>
              <a:t>The actuality of the mutashabih verses, however, is known only to Allah.</a:t>
            </a:r>
            <a:endParaRPr lang="en-US" sz="1600" b="1" dirty="0">
              <a:solidFill>
                <a:schemeClr val="accent6">
                  <a:lumMod val="75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8136788E-AAFC-026F-693D-5C8C1C35BF7B}"/>
              </a:ext>
            </a:extLst>
          </p:cNvPr>
          <p:cNvSpPr>
            <a:spLocks noGrp="1"/>
          </p:cNvSpPr>
          <p:nvPr>
            <p:ph type="sldNum" sz="quarter" idx="12"/>
          </p:nvPr>
        </p:nvSpPr>
        <p:spPr/>
        <p:txBody>
          <a:bodyPr/>
          <a:lstStyle/>
          <a:p>
            <a:fld id="{C8784B88-F3D9-6A4F-9660-1A0A1E561ED7}" type="slidenum">
              <a:rPr lang="en-US" smtClean="0"/>
              <a:t>193</a:t>
            </a:fld>
            <a:endParaRPr lang="en-US"/>
          </a:p>
        </p:txBody>
      </p:sp>
      <p:pic>
        <p:nvPicPr>
          <p:cNvPr id="5" name="Picture 4" descr="A tree on a hill&#10;&#10;Description automatically generated">
            <a:extLst>
              <a:ext uri="{FF2B5EF4-FFF2-40B4-BE49-F238E27FC236}">
                <a16:creationId xmlns:a16="http://schemas.microsoft.com/office/drawing/2014/main" xmlns="" id="{4835ECE5-2EB2-BC2A-CFC5-DAF4C63A91F7}"/>
              </a:ext>
            </a:extLst>
          </p:cNvPr>
          <p:cNvPicPr>
            <a:picLocks noChangeAspect="1"/>
          </p:cNvPicPr>
          <p:nvPr/>
        </p:nvPicPr>
        <p:blipFill rotWithShape="1">
          <a:blip r:embed="rId2"/>
          <a:srcRect r="16230" b="-3"/>
          <a:stretch/>
        </p:blipFill>
        <p:spPr>
          <a:xfrm>
            <a:off x="9155874" y="1670326"/>
            <a:ext cx="3163125" cy="4726851"/>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80254059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BA6DE-F8B9-DE5D-06AE-B8FB8A28F7DC}"/>
              </a:ext>
            </a:extLst>
          </p:cNvPr>
          <p:cNvSpPr>
            <a:spLocks noGrp="1"/>
          </p:cNvSpPr>
          <p:nvPr>
            <p:ph type="title"/>
          </p:nvPr>
        </p:nvSpPr>
        <p:spPr>
          <a:xfrm>
            <a:off x="3485865" y="258685"/>
            <a:ext cx="4170528" cy="822229"/>
          </a:xfrm>
          <a:ln>
            <a:solidFill>
              <a:srgbClr val="C00000"/>
            </a:solidFill>
          </a:ln>
        </p:spPr>
        <p:txBody>
          <a:bodyPr/>
          <a:lstStyle/>
          <a:p>
            <a:r>
              <a:rPr lang="en-US" dirty="0">
                <a:solidFill>
                  <a:srgbClr val="C00000"/>
                </a:solidFill>
              </a:rPr>
              <a:t>REFERENCES</a:t>
            </a:r>
            <a:endParaRPr lang="en-US" dirty="0"/>
          </a:p>
        </p:txBody>
      </p:sp>
      <p:sp>
        <p:nvSpPr>
          <p:cNvPr id="3" name="Content Placeholder 2">
            <a:extLst>
              <a:ext uri="{FF2B5EF4-FFF2-40B4-BE49-F238E27FC236}">
                <a16:creationId xmlns:a16="http://schemas.microsoft.com/office/drawing/2014/main" xmlns="" id="{1B615294-2DEB-969B-C1D2-459F690D181B}"/>
              </a:ext>
            </a:extLst>
          </p:cNvPr>
          <p:cNvSpPr>
            <a:spLocks noGrp="1"/>
          </p:cNvSpPr>
          <p:nvPr>
            <p:ph idx="1"/>
          </p:nvPr>
        </p:nvSpPr>
        <p:spPr>
          <a:xfrm>
            <a:off x="2265528" y="1269241"/>
            <a:ext cx="6933062" cy="5104263"/>
          </a:xfrm>
          <a:ln>
            <a:solidFill>
              <a:srgbClr val="C00000"/>
            </a:solidFill>
          </a:ln>
        </p:spPr>
        <p:txBody>
          <a:bodyPr>
            <a:normAutofit fontScale="70000" lnSpcReduction="20000"/>
          </a:bodyPr>
          <a:lstStyle/>
          <a:p>
            <a:pPr marL="0" indent="0">
              <a:buNone/>
            </a:pPr>
            <a:r>
              <a:rPr lang="en-AU" sz="2900" b="1" dirty="0">
                <a:solidFill>
                  <a:srgbClr val="C00000"/>
                </a:solidFill>
                <a:effectLst/>
                <a:latin typeface="Andalus" panose="02020603050405020304" pitchFamily="18" charset="-78"/>
                <a:cs typeface="Andalus" panose="02020603050405020304" pitchFamily="18" charset="-78"/>
              </a:rPr>
              <a:t>Dogan, </a:t>
            </a:r>
            <a:r>
              <a:rPr lang="en-AU" sz="2900" b="1" dirty="0" err="1">
                <a:solidFill>
                  <a:srgbClr val="C00000"/>
                </a:solidFill>
                <a:effectLst/>
                <a:latin typeface="Andalus" panose="02020603050405020304" pitchFamily="18" charset="-78"/>
                <a:cs typeface="Andalus" panose="02020603050405020304" pitchFamily="18" charset="-78"/>
              </a:rPr>
              <a:t>Usu</a:t>
            </a:r>
            <a:r>
              <a:rPr lang="en-AU" sz="2900" b="1" dirty="0" err="1">
                <a:solidFill>
                  <a:srgbClr val="C00000"/>
                </a:solidFill>
                <a:latin typeface="Andalus" panose="02020603050405020304" pitchFamily="18" charset="-78"/>
                <a:cs typeface="Andalus" panose="02020603050405020304" pitchFamily="18" charset="-78"/>
              </a:rPr>
              <a:t>l</a:t>
            </a:r>
            <a:r>
              <a:rPr lang="en-AU" sz="2900" b="1" dirty="0">
                <a:solidFill>
                  <a:srgbClr val="C00000"/>
                </a:solidFill>
                <a:latin typeface="Andalus" panose="02020603050405020304" pitchFamily="18" charset="-78"/>
                <a:cs typeface="Andalus" panose="02020603050405020304" pitchFamily="18" charset="-78"/>
              </a:rPr>
              <a:t> </a:t>
            </a:r>
            <a:r>
              <a:rPr lang="en-AU" sz="2900" b="1" dirty="0">
                <a:solidFill>
                  <a:srgbClr val="C00000"/>
                </a:solidFill>
                <a:effectLst/>
                <a:latin typeface="Andalus" panose="02020603050405020304" pitchFamily="18" charset="-78"/>
                <a:cs typeface="Andalus" panose="02020603050405020304" pitchFamily="18" charset="-78"/>
              </a:rPr>
              <a:t>Al Tafsi</a:t>
            </a:r>
            <a:r>
              <a:rPr lang="en-AU" sz="2900" b="1" dirty="0">
                <a:solidFill>
                  <a:srgbClr val="C00000"/>
                </a:solidFill>
                <a:latin typeface="Andalus" panose="02020603050405020304" pitchFamily="18" charset="-78"/>
                <a:cs typeface="Andalus" panose="02020603050405020304" pitchFamily="18" charset="-78"/>
              </a:rPr>
              <a:t>r: </a:t>
            </a:r>
            <a:endParaRPr lang="en-AU" sz="2900" b="1" dirty="0">
              <a:effectLst/>
              <a:latin typeface="Andalus" panose="02020603050405020304" pitchFamily="18" charset="-78"/>
              <a:cs typeface="Andalus" panose="02020603050405020304" pitchFamily="18" charset="-78"/>
            </a:endParaRPr>
          </a:p>
          <a:p>
            <a:pPr marL="0" indent="0">
              <a:buNone/>
            </a:pPr>
            <a:r>
              <a:rPr lang="en-AU" sz="3300" b="1" dirty="0">
                <a:latin typeface="Andalus" panose="02020603050405020304" pitchFamily="18" charset="-78"/>
                <a:cs typeface="Andalus" panose="02020603050405020304" pitchFamily="18" charset="-78"/>
              </a:rPr>
              <a:t>1.</a:t>
            </a:r>
            <a:r>
              <a:rPr lang="en-AU" sz="3300" b="1" dirty="0">
                <a:effectLst/>
                <a:latin typeface="Andalus" panose="02020603050405020304" pitchFamily="18" charset="-78"/>
                <a:cs typeface="Andalus" panose="02020603050405020304" pitchFamily="18" charset="-78"/>
              </a:rPr>
              <a:t>Qiraat And Ahruf Al-</a:t>
            </a:r>
            <a:r>
              <a:rPr lang="en-AU" sz="3300" b="1" dirty="0" err="1">
                <a:effectLst/>
                <a:latin typeface="Andalus" panose="02020603050405020304" pitchFamily="18" charset="-78"/>
                <a:cs typeface="Andalus" panose="02020603050405020304" pitchFamily="18" charset="-78"/>
              </a:rPr>
              <a:t>sab’ah</a:t>
            </a:r>
            <a:r>
              <a:rPr lang="en-AU" sz="3300" b="1" dirty="0">
                <a:effectLst/>
                <a:latin typeface="Andalus" panose="02020603050405020304" pitchFamily="18" charset="-78"/>
                <a:cs typeface="Andalus" panose="02020603050405020304" pitchFamily="18" charset="-78"/>
              </a:rPr>
              <a:t> 223- 238</a:t>
            </a:r>
            <a:endParaRPr lang="en-AU" sz="3300" b="1" dirty="0">
              <a:solidFill>
                <a:srgbClr val="C00000"/>
              </a:solidFill>
              <a:effectLst/>
              <a:latin typeface="Andalus" panose="02020603050405020304" pitchFamily="18" charset="-78"/>
              <a:cs typeface="Andalus" panose="02020603050405020304" pitchFamily="18" charset="-78"/>
            </a:endParaRPr>
          </a:p>
          <a:p>
            <a:pPr marL="0" indent="0">
              <a:buNone/>
            </a:pPr>
            <a:r>
              <a:rPr lang="en-AU" sz="2900" b="1" dirty="0">
                <a:solidFill>
                  <a:srgbClr val="C00000"/>
                </a:solidFill>
                <a:effectLst/>
                <a:latin typeface="Andalus" panose="02020603050405020304" pitchFamily="18" charset="-78"/>
                <a:cs typeface="Andalus" panose="02020603050405020304" pitchFamily="18" charset="-78"/>
              </a:rPr>
              <a:t>Philips, Usool At-</a:t>
            </a:r>
            <a:r>
              <a:rPr lang="en-AU" sz="2900" b="1" dirty="0" err="1">
                <a:solidFill>
                  <a:srgbClr val="C00000"/>
                </a:solidFill>
                <a:latin typeface="Andalus" panose="02020603050405020304" pitchFamily="18" charset="-78"/>
                <a:cs typeface="Andalus" panose="02020603050405020304" pitchFamily="18" charset="-78"/>
              </a:rPr>
              <a:t>t</a:t>
            </a:r>
            <a:r>
              <a:rPr lang="en-AU" sz="2900" b="1" dirty="0" err="1">
                <a:solidFill>
                  <a:srgbClr val="C00000"/>
                </a:solidFill>
                <a:effectLst/>
                <a:latin typeface="Andalus" panose="02020603050405020304" pitchFamily="18" charset="-78"/>
                <a:cs typeface="Andalus" panose="02020603050405020304" pitchFamily="18" charset="-78"/>
              </a:rPr>
              <a:t>afseer</a:t>
            </a:r>
            <a:r>
              <a:rPr lang="en-AU" sz="2900" b="1" dirty="0">
                <a:latin typeface="Andalus" panose="02020603050405020304" pitchFamily="18" charset="-78"/>
                <a:cs typeface="Andalus" panose="02020603050405020304" pitchFamily="18" charset="-78"/>
              </a:rPr>
              <a:t>: </a:t>
            </a:r>
          </a:p>
          <a:p>
            <a:pPr marL="0" indent="0">
              <a:buNone/>
            </a:pPr>
            <a:r>
              <a:rPr lang="en-AU" sz="2900" b="1" dirty="0">
                <a:effectLst/>
                <a:latin typeface="Andalus" panose="02020603050405020304" pitchFamily="18" charset="-78"/>
                <a:cs typeface="Andalus" panose="02020603050405020304" pitchFamily="18" charset="-78"/>
              </a:rPr>
              <a:t>1.The </a:t>
            </a:r>
            <a:r>
              <a:rPr lang="en-AU" sz="2900" b="1" dirty="0">
                <a:latin typeface="Andalus" panose="02020603050405020304" pitchFamily="18" charset="-78"/>
                <a:cs typeface="Andalus" panose="02020603050405020304" pitchFamily="18" charset="-78"/>
              </a:rPr>
              <a:t>Q</a:t>
            </a:r>
            <a:r>
              <a:rPr lang="en-AU" sz="2900" b="1" dirty="0">
                <a:effectLst/>
                <a:latin typeface="Andalus" panose="02020603050405020304" pitchFamily="18" charset="-78"/>
                <a:cs typeface="Andalus" panose="02020603050405020304" pitchFamily="18" charset="-78"/>
              </a:rPr>
              <a:t>uranic Text, Page 165 </a:t>
            </a:r>
          </a:p>
          <a:p>
            <a:pPr marL="0" indent="0">
              <a:buNone/>
            </a:pPr>
            <a:r>
              <a:rPr lang="en-AU" sz="2900" b="1" dirty="0">
                <a:effectLst/>
                <a:latin typeface="Andalus" panose="02020603050405020304" pitchFamily="18" charset="-78"/>
                <a:cs typeface="Andalus" panose="02020603050405020304" pitchFamily="18" charset="-78"/>
              </a:rPr>
              <a:t>2.Dialects And Recitations Page 173 - 190</a:t>
            </a:r>
          </a:p>
          <a:p>
            <a:pPr marL="0" indent="0">
              <a:buNone/>
            </a:pPr>
            <a:r>
              <a:rPr lang="en-US" sz="2900" dirty="0">
                <a:latin typeface="Andalus" panose="02020603050405020304" pitchFamily="18" charset="-78"/>
                <a:cs typeface="Andalus" panose="02020603050405020304" pitchFamily="18" charset="-78"/>
              </a:rPr>
              <a:t>3. Muhkam </a:t>
            </a:r>
            <a:r>
              <a:rPr lang="en-US" sz="2900" dirty="0" err="1">
                <a:latin typeface="Andalus" panose="02020603050405020304" pitchFamily="18" charset="-78"/>
                <a:cs typeface="Andalus" panose="02020603050405020304" pitchFamily="18" charset="-78"/>
              </a:rPr>
              <a:t>Wa</a:t>
            </a:r>
            <a:r>
              <a:rPr lang="en-US" sz="2900" dirty="0">
                <a:latin typeface="Andalus" panose="02020603050405020304" pitchFamily="18" charset="-78"/>
                <a:cs typeface="Andalus" panose="02020603050405020304" pitchFamily="18" charset="-78"/>
              </a:rPr>
              <a:t> Al-</a:t>
            </a:r>
            <a:r>
              <a:rPr lang="en-US" sz="2900" dirty="0" err="1">
                <a:latin typeface="Andalus" panose="02020603050405020304" pitchFamily="18" charset="-78"/>
                <a:cs typeface="Andalus" panose="02020603050405020304" pitchFamily="18" charset="-78"/>
              </a:rPr>
              <a:t>mutashaabih</a:t>
            </a:r>
            <a:r>
              <a:rPr lang="en-US" sz="2900" dirty="0">
                <a:latin typeface="Andalus" panose="02020603050405020304" pitchFamily="18" charset="-78"/>
                <a:cs typeface="Andalus" panose="02020603050405020304" pitchFamily="18" charset="-78"/>
              </a:rPr>
              <a:t>, 235-245</a:t>
            </a:r>
            <a:endParaRPr lang="en-AU" sz="2000" b="1" dirty="0">
              <a:solidFill>
                <a:srgbClr val="C00000"/>
              </a:solidFill>
              <a:latin typeface="Andalus" panose="02020603050405020304" pitchFamily="18" charset="-78"/>
              <a:cs typeface="Andalus" panose="02020603050405020304" pitchFamily="18" charset="-78"/>
            </a:endParaRPr>
          </a:p>
          <a:p>
            <a:pPr marL="0" indent="0">
              <a:buNone/>
            </a:pPr>
            <a:r>
              <a:rPr lang="en-AU" sz="2900" b="1" dirty="0">
                <a:solidFill>
                  <a:srgbClr val="C00000"/>
                </a:solidFill>
                <a:effectLst/>
                <a:latin typeface="Andalus" panose="02020603050405020304" pitchFamily="18" charset="-78"/>
                <a:cs typeface="Andalus" panose="02020603050405020304" pitchFamily="18" charset="-78"/>
              </a:rPr>
              <a:t>Qadhi, </a:t>
            </a:r>
            <a:r>
              <a:rPr lang="en-AU" sz="2900" b="1" i="1" dirty="0">
                <a:solidFill>
                  <a:srgbClr val="C00000"/>
                </a:solidFill>
                <a:effectLst/>
                <a:latin typeface="Andalus" panose="02020603050405020304" pitchFamily="18" charset="-78"/>
                <a:cs typeface="Andalus" panose="02020603050405020304" pitchFamily="18" charset="-78"/>
              </a:rPr>
              <a:t>An Introduction To The Sciences Of The Quran</a:t>
            </a:r>
            <a:r>
              <a:rPr lang="en-AU" sz="2900" b="1" i="1" dirty="0">
                <a:latin typeface="Andalus" panose="02020603050405020304" pitchFamily="18" charset="-78"/>
                <a:cs typeface="Andalus" panose="02020603050405020304" pitchFamily="18" charset="-78"/>
              </a:rPr>
              <a:t>:</a:t>
            </a:r>
          </a:p>
          <a:p>
            <a:pPr marL="0" indent="0">
              <a:buNone/>
            </a:pPr>
            <a:r>
              <a:rPr lang="en-AU" sz="3300" b="1" dirty="0">
                <a:effectLst/>
                <a:latin typeface="Andalus" panose="02020603050405020304" pitchFamily="18" charset="-78"/>
                <a:cs typeface="Andalus" panose="02020603050405020304" pitchFamily="18" charset="-78"/>
              </a:rPr>
              <a:t>1. AHRUF, Qira'aat Of The Quran, 172-202</a:t>
            </a:r>
          </a:p>
          <a:p>
            <a:pPr marL="0" indent="0">
              <a:buNone/>
            </a:pPr>
            <a:r>
              <a:rPr lang="en-US" sz="3300" dirty="0">
                <a:latin typeface="Andalus" panose="02020603050405020304" pitchFamily="18" charset="-78"/>
                <a:cs typeface="Andalus" panose="02020603050405020304" pitchFamily="18" charset="-78"/>
              </a:rPr>
              <a:t>2. Muhkam </a:t>
            </a:r>
            <a:r>
              <a:rPr lang="en-US" sz="3300" dirty="0" err="1">
                <a:latin typeface="Andalus" panose="02020603050405020304" pitchFamily="18" charset="-78"/>
                <a:cs typeface="Andalus" panose="02020603050405020304" pitchFamily="18" charset="-78"/>
              </a:rPr>
              <a:t>Wa</a:t>
            </a:r>
            <a:r>
              <a:rPr lang="en-US" sz="3300" dirty="0">
                <a:latin typeface="Andalus" panose="02020603050405020304" pitchFamily="18" charset="-78"/>
                <a:cs typeface="Andalus" panose="02020603050405020304" pitchFamily="18" charset="-78"/>
              </a:rPr>
              <a:t> Al-</a:t>
            </a:r>
            <a:r>
              <a:rPr lang="en-US" sz="3300" dirty="0" err="1">
                <a:latin typeface="Andalus" panose="02020603050405020304" pitchFamily="18" charset="-78"/>
                <a:cs typeface="Andalus" panose="02020603050405020304" pitchFamily="18" charset="-78"/>
              </a:rPr>
              <a:t>mutashaabih</a:t>
            </a:r>
            <a:r>
              <a:rPr lang="en-US" sz="3300" dirty="0">
                <a:latin typeface="Andalus" panose="02020603050405020304" pitchFamily="18" charset="-78"/>
                <a:cs typeface="Andalus" panose="02020603050405020304" pitchFamily="18" charset="-78"/>
              </a:rPr>
              <a:t> 204-227</a:t>
            </a:r>
          </a:p>
          <a:p>
            <a:endParaRPr lang="en-US" sz="2000" dirty="0"/>
          </a:p>
          <a:p>
            <a:endParaRPr lang="en-US" sz="2000" dirty="0"/>
          </a:p>
          <a:p>
            <a:endParaRPr lang="en-US" sz="1800" dirty="0"/>
          </a:p>
        </p:txBody>
      </p:sp>
      <p:sp>
        <p:nvSpPr>
          <p:cNvPr id="4" name="Slide Number Placeholder 3">
            <a:extLst>
              <a:ext uri="{FF2B5EF4-FFF2-40B4-BE49-F238E27FC236}">
                <a16:creationId xmlns:a16="http://schemas.microsoft.com/office/drawing/2014/main" xmlns="" id="{71659F74-906F-81EC-52D2-CE70FB028E26}"/>
              </a:ext>
            </a:extLst>
          </p:cNvPr>
          <p:cNvSpPr>
            <a:spLocks noGrp="1"/>
          </p:cNvSpPr>
          <p:nvPr>
            <p:ph type="sldNum" sz="quarter" idx="12"/>
          </p:nvPr>
        </p:nvSpPr>
        <p:spPr/>
        <p:txBody>
          <a:bodyPr/>
          <a:lstStyle/>
          <a:p>
            <a:fld id="{C8784B88-F3D9-6A4F-9660-1A0A1E561ED7}" type="slidenum">
              <a:rPr lang="en-US" smtClean="0"/>
              <a:t>194</a:t>
            </a:fld>
            <a:endParaRPr lang="en-US"/>
          </a:p>
        </p:txBody>
      </p:sp>
    </p:spTree>
    <p:extLst>
      <p:ext uri="{BB962C8B-B14F-4D97-AF65-F5344CB8AC3E}">
        <p14:creationId xmlns:p14="http://schemas.microsoft.com/office/powerpoint/2010/main" val="367319958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1669390695"/>
              </p:ext>
            </p:extLst>
          </p:nvPr>
        </p:nvGraphicFramePr>
        <p:xfrm>
          <a:off x="368135" y="346364"/>
          <a:ext cx="11578442" cy="5749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195</a:t>
            </a:fld>
            <a:endParaRPr lang="en-US"/>
          </a:p>
        </p:txBody>
      </p:sp>
    </p:spTree>
    <p:extLst>
      <p:ext uri="{BB962C8B-B14F-4D97-AF65-F5344CB8AC3E}">
        <p14:creationId xmlns:p14="http://schemas.microsoft.com/office/powerpoint/2010/main" val="100104471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4EE9573E-B0EB-3AC1-9002-975307F90E47}"/>
              </a:ext>
            </a:extLst>
          </p:cNvPr>
          <p:cNvGraphicFramePr>
            <a:graphicFrameLocks noGrp="1"/>
          </p:cNvGraphicFramePr>
          <p:nvPr>
            <p:ph idx="1"/>
            <p:extLst>
              <p:ext uri="{D42A27DB-BD31-4B8C-83A1-F6EECF244321}">
                <p14:modId xmlns:p14="http://schemas.microsoft.com/office/powerpoint/2010/main" val="2977459799"/>
              </p:ext>
            </p:extLst>
          </p:nvPr>
        </p:nvGraphicFramePr>
        <p:xfrm>
          <a:off x="838200" y="650929"/>
          <a:ext cx="10515600" cy="5526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3A51C8D7-1D99-F12F-665F-5D9A7F057EED}"/>
              </a:ext>
            </a:extLst>
          </p:cNvPr>
          <p:cNvSpPr>
            <a:spLocks noGrp="1"/>
          </p:cNvSpPr>
          <p:nvPr>
            <p:ph type="sldNum" sz="quarter" idx="12"/>
          </p:nvPr>
        </p:nvSpPr>
        <p:spPr/>
        <p:txBody>
          <a:bodyPr/>
          <a:lstStyle/>
          <a:p>
            <a:fld id="{C8784B88-F3D9-6A4F-9660-1A0A1E561ED7}" type="slidenum">
              <a:rPr lang="en-US" smtClean="0"/>
              <a:t>196</a:t>
            </a:fld>
            <a:endParaRPr lang="en-US"/>
          </a:p>
        </p:txBody>
      </p:sp>
    </p:spTree>
    <p:extLst>
      <p:ext uri="{BB962C8B-B14F-4D97-AF65-F5344CB8AC3E}">
        <p14:creationId xmlns:p14="http://schemas.microsoft.com/office/powerpoint/2010/main" val="2097332038"/>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2B0BB-85E7-444B-A033-873561327BFC}"/>
              </a:ext>
            </a:extLst>
          </p:cNvPr>
          <p:cNvSpPr>
            <a:spLocks noGrp="1"/>
          </p:cNvSpPr>
          <p:nvPr>
            <p:ph type="ctrTitle"/>
          </p:nvPr>
        </p:nvSpPr>
        <p:spPr>
          <a:xfrm>
            <a:off x="2138766" y="2571262"/>
            <a:ext cx="8529234" cy="1655762"/>
          </a:xfrm>
        </p:spPr>
        <p:txBody>
          <a:bodyPr>
            <a:normAutofit fontScale="90000"/>
          </a:bodyPr>
          <a:lstStyle/>
          <a:p>
            <a:r>
              <a:rPr lang="en-US" sz="4000" dirty="0"/>
              <a:t>INTRODUCTION TO ULOOM AL-QURAN</a:t>
            </a:r>
            <a:br>
              <a:rPr lang="en-US" sz="4000" dirty="0"/>
            </a:br>
            <a:r>
              <a:rPr lang="en-US" sz="4000" dirty="0"/>
              <a:t>SCIENCES OF THE QURAN</a:t>
            </a:r>
          </a:p>
        </p:txBody>
      </p:sp>
      <p:sp>
        <p:nvSpPr>
          <p:cNvPr id="3" name="Subtitle 2">
            <a:extLst>
              <a:ext uri="{FF2B5EF4-FFF2-40B4-BE49-F238E27FC236}">
                <a16:creationId xmlns:a16="http://schemas.microsoft.com/office/drawing/2014/main" xmlns="" id="{D2CE41B7-91BB-2643-B51E-9483CCFAA46F}"/>
              </a:ext>
            </a:extLst>
          </p:cNvPr>
          <p:cNvSpPr>
            <a:spLocks noGrp="1"/>
          </p:cNvSpPr>
          <p:nvPr>
            <p:ph type="subTitle" idx="1"/>
          </p:nvPr>
        </p:nvSpPr>
        <p:spPr>
          <a:xfrm>
            <a:off x="1821366" y="4568384"/>
            <a:ext cx="9144000" cy="1655762"/>
          </a:xfrm>
        </p:spPr>
        <p:txBody>
          <a:bodyPr>
            <a:normAutofit/>
          </a:bodyPr>
          <a:lstStyle/>
          <a:p>
            <a:r>
              <a:rPr lang="en-US" sz="3600" b="1" dirty="0"/>
              <a:t>UST. HALA AMERAH</a:t>
            </a:r>
          </a:p>
        </p:txBody>
      </p:sp>
      <p:sp>
        <p:nvSpPr>
          <p:cNvPr id="5" name="Slide Number Placeholder 4">
            <a:extLst>
              <a:ext uri="{FF2B5EF4-FFF2-40B4-BE49-F238E27FC236}">
                <a16:creationId xmlns:a16="http://schemas.microsoft.com/office/drawing/2014/main" xmlns="" id="{5C1C79E2-969B-654E-9C3F-A0C291F5423E}"/>
              </a:ext>
            </a:extLst>
          </p:cNvPr>
          <p:cNvSpPr>
            <a:spLocks noGrp="1"/>
          </p:cNvSpPr>
          <p:nvPr>
            <p:ph type="sldNum" sz="quarter" idx="12"/>
          </p:nvPr>
        </p:nvSpPr>
        <p:spPr/>
        <p:txBody>
          <a:bodyPr/>
          <a:lstStyle/>
          <a:p>
            <a:fld id="{C8784B88-F3D9-6A4F-9660-1A0A1E561ED7}" type="slidenum">
              <a:rPr lang="en-US" smtClean="0"/>
              <a:t>197</a:t>
            </a:fld>
            <a:endParaRPr lang="en-US"/>
          </a:p>
        </p:txBody>
      </p:sp>
      <p:sp>
        <p:nvSpPr>
          <p:cNvPr id="7" name="TextBox 6">
            <a:extLst>
              <a:ext uri="{FF2B5EF4-FFF2-40B4-BE49-F238E27FC236}">
                <a16:creationId xmlns:a16="http://schemas.microsoft.com/office/drawing/2014/main" xmlns="" id="{3F55A7A9-5738-CF48-B5C0-8FEFD5979462}"/>
              </a:ext>
            </a:extLst>
          </p:cNvPr>
          <p:cNvSpPr txBox="1"/>
          <p:nvPr/>
        </p:nvSpPr>
        <p:spPr>
          <a:xfrm>
            <a:off x="3893025" y="1782325"/>
            <a:ext cx="4037067" cy="369332"/>
          </a:xfrm>
          <a:prstGeom prst="rect">
            <a:avLst/>
          </a:prstGeom>
          <a:noFill/>
        </p:spPr>
        <p:txBody>
          <a:bodyPr wrap="none" rtlCol="0">
            <a:spAutoFit/>
          </a:bodyPr>
          <a:lstStyle/>
          <a:p>
            <a:r>
              <a:rPr lang="en-CA" b="1" dirty="0">
                <a:solidFill>
                  <a:schemeClr val="bg1"/>
                </a:solidFill>
              </a:rPr>
              <a:t>A 111   Uloom Al- Quran – Lecture No. </a:t>
            </a:r>
            <a:r>
              <a:rPr lang="en-AU" b="1" dirty="0">
                <a:solidFill>
                  <a:schemeClr val="bg1"/>
                </a:solidFill>
              </a:rPr>
              <a:t>6</a:t>
            </a:r>
            <a:r>
              <a:rPr lang="en-CA" b="1" dirty="0">
                <a:solidFill>
                  <a:schemeClr val="bg1"/>
                </a:solidFill>
              </a:rPr>
              <a:t> </a:t>
            </a:r>
            <a:endParaRPr lang="en-US" dirty="0"/>
          </a:p>
        </p:txBody>
      </p:sp>
    </p:spTree>
    <p:extLst>
      <p:ext uri="{BB962C8B-B14F-4D97-AF65-F5344CB8AC3E}">
        <p14:creationId xmlns:p14="http://schemas.microsoft.com/office/powerpoint/2010/main" val="306480190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xmlns=""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0B11BC7C-778E-2240-1A57-24DACFF00961}"/>
              </a:ext>
            </a:extLst>
          </p:cNvPr>
          <p:cNvSpPr>
            <a:spLocks noGrp="1"/>
          </p:cNvSpPr>
          <p:nvPr>
            <p:ph type="title"/>
          </p:nvPr>
        </p:nvSpPr>
        <p:spPr>
          <a:xfrm>
            <a:off x="5645427" y="918795"/>
            <a:ext cx="5524498" cy="2510205"/>
          </a:xfrm>
          <a:noFill/>
        </p:spPr>
        <p:txBody>
          <a:bodyPr>
            <a:noAutofit/>
          </a:bodyPr>
          <a:lstStyle/>
          <a:p>
            <a:pPr algn="ctr"/>
            <a:r>
              <a:rPr lang="en-AU" dirty="0">
                <a:solidFill>
                  <a:schemeClr val="bg2">
                    <a:lumMod val="25000"/>
                  </a:schemeClr>
                </a:solidFill>
                <a:effectLst/>
                <a:latin typeface="Apple Chancery" panose="03020702040506060504" pitchFamily="66" charset="-79"/>
                <a:cs typeface="Apple Chancery" panose="03020702040506060504" pitchFamily="66" charset="-79"/>
              </a:rPr>
              <a:t>‘</a:t>
            </a:r>
            <a:r>
              <a:rPr lang="en-AU" dirty="0" err="1">
                <a:solidFill>
                  <a:schemeClr val="bg2">
                    <a:lumMod val="25000"/>
                  </a:schemeClr>
                </a:solidFill>
                <a:effectLst/>
                <a:latin typeface="Apple Chancery" panose="03020702040506060504" pitchFamily="66" charset="-79"/>
                <a:cs typeface="Apple Chancery" panose="03020702040506060504" pitchFamily="66" charset="-79"/>
              </a:rPr>
              <a:t>Aamm</a:t>
            </a:r>
            <a:r>
              <a:rPr lang="en-AU" dirty="0">
                <a:solidFill>
                  <a:schemeClr val="bg2">
                    <a:lumMod val="25000"/>
                  </a:schemeClr>
                </a:solidFill>
                <a:effectLst/>
                <a:latin typeface="Apple Chancery" panose="03020702040506060504" pitchFamily="66" charset="-79"/>
                <a:cs typeface="Apple Chancery" panose="03020702040506060504" pitchFamily="66" charset="-79"/>
              </a:rPr>
              <a:t> (General)</a:t>
            </a:r>
            <a:br>
              <a:rPr lang="en-AU" dirty="0">
                <a:solidFill>
                  <a:schemeClr val="bg2">
                    <a:lumMod val="25000"/>
                  </a:schemeClr>
                </a:solidFill>
                <a:effectLst/>
                <a:latin typeface="Apple Chancery" panose="03020702040506060504" pitchFamily="66" charset="-79"/>
                <a:cs typeface="Apple Chancery" panose="03020702040506060504" pitchFamily="66" charset="-79"/>
              </a:rPr>
            </a:br>
            <a:r>
              <a:rPr lang="en-AU" dirty="0">
                <a:solidFill>
                  <a:schemeClr val="bg2">
                    <a:lumMod val="25000"/>
                  </a:schemeClr>
                </a:solidFill>
                <a:effectLst/>
                <a:latin typeface="Apple Chancery" panose="03020702040506060504" pitchFamily="66" charset="-79"/>
                <a:cs typeface="Apple Chancery" panose="03020702040506060504" pitchFamily="66" charset="-79"/>
              </a:rPr>
              <a:t> And </a:t>
            </a:r>
            <a:br>
              <a:rPr lang="en-AU" dirty="0">
                <a:solidFill>
                  <a:schemeClr val="bg2">
                    <a:lumMod val="25000"/>
                  </a:schemeClr>
                </a:solidFill>
                <a:effectLst/>
                <a:latin typeface="Apple Chancery" panose="03020702040506060504" pitchFamily="66" charset="-79"/>
                <a:cs typeface="Apple Chancery" panose="03020702040506060504" pitchFamily="66" charset="-79"/>
              </a:rPr>
            </a:br>
            <a:r>
              <a:rPr lang="en-AU" dirty="0" err="1">
                <a:solidFill>
                  <a:schemeClr val="bg2">
                    <a:lumMod val="25000"/>
                  </a:schemeClr>
                </a:solidFill>
                <a:effectLst/>
                <a:latin typeface="Apple Chancery" panose="03020702040506060504" pitchFamily="66" charset="-79"/>
                <a:cs typeface="Apple Chancery" panose="03020702040506060504" pitchFamily="66" charset="-79"/>
              </a:rPr>
              <a:t>Khaass</a:t>
            </a:r>
            <a:r>
              <a:rPr lang="en-AU" dirty="0">
                <a:solidFill>
                  <a:schemeClr val="bg2">
                    <a:lumMod val="25000"/>
                  </a:schemeClr>
                </a:solidFill>
                <a:effectLst/>
                <a:latin typeface="Apple Chancery" panose="03020702040506060504" pitchFamily="66" charset="-79"/>
                <a:cs typeface="Apple Chancery" panose="03020702040506060504" pitchFamily="66" charset="-79"/>
              </a:rPr>
              <a:t> (Specific) </a:t>
            </a:r>
            <a:r>
              <a:rPr lang="en-AU" dirty="0">
                <a:solidFill>
                  <a:schemeClr val="bg2">
                    <a:lumMod val="25000"/>
                  </a:schemeClr>
                </a:solidFill>
                <a:latin typeface="Apple Chancery" panose="03020702040506060504" pitchFamily="66" charset="-79"/>
                <a:cs typeface="Apple Chancery" panose="03020702040506060504" pitchFamily="66" charset="-79"/>
              </a:rPr>
              <a:t/>
            </a:r>
            <a:br>
              <a:rPr lang="en-AU" dirty="0">
                <a:solidFill>
                  <a:schemeClr val="bg2">
                    <a:lumMod val="25000"/>
                  </a:schemeClr>
                </a:solidFill>
                <a:latin typeface="Apple Chancery" panose="03020702040506060504" pitchFamily="66" charset="-79"/>
                <a:cs typeface="Apple Chancery" panose="03020702040506060504" pitchFamily="66" charset="-79"/>
              </a:rPr>
            </a:br>
            <a:endParaRPr lang="en-US" dirty="0">
              <a:solidFill>
                <a:schemeClr val="bg2">
                  <a:lumMod val="25000"/>
                </a:schemeClr>
              </a:solidFill>
              <a:latin typeface="Apple Chancery" panose="03020702040506060504" pitchFamily="66" charset="-79"/>
              <a:cs typeface="Apple Chancery" panose="03020702040506060504" pitchFamily="66" charset="-79"/>
            </a:endParaRPr>
          </a:p>
        </p:txBody>
      </p:sp>
      <p:pic>
        <p:nvPicPr>
          <p:cNvPr id="6" name="Picture 5" descr="Many question marks on black background">
            <a:extLst>
              <a:ext uri="{FF2B5EF4-FFF2-40B4-BE49-F238E27FC236}">
                <a16:creationId xmlns:a16="http://schemas.microsoft.com/office/drawing/2014/main" xmlns="" id="{9F97DC57-7630-D630-0634-5AD9EA7A5D7E}"/>
              </a:ext>
            </a:extLst>
          </p:cNvPr>
          <p:cNvPicPr>
            <a:picLocks noChangeAspect="1"/>
          </p:cNvPicPr>
          <p:nvPr/>
        </p:nvPicPr>
        <p:blipFill rotWithShape="1">
          <a:blip r:embed="rId2"/>
          <a:srcRect l="45594" r="2" b="2"/>
          <a:stretch/>
        </p:blipFill>
        <p:spPr>
          <a:xfrm>
            <a:off x="21" y="10"/>
            <a:ext cx="5645406"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xmlns="" id="{E70E535F-C13C-A300-0D96-8CE9497395F3}"/>
              </a:ext>
            </a:extLst>
          </p:cNvPr>
          <p:cNvSpPr>
            <a:spLocks noGrp="1"/>
          </p:cNvSpPr>
          <p:nvPr>
            <p:ph idx="1"/>
          </p:nvPr>
        </p:nvSpPr>
        <p:spPr>
          <a:xfrm>
            <a:off x="5355771" y="3858570"/>
            <a:ext cx="6314423" cy="2676026"/>
          </a:xfrm>
        </p:spPr>
        <p:txBody>
          <a:bodyPr>
            <a:normAutofit/>
          </a:bodyPr>
          <a:lstStyle/>
          <a:p>
            <a:r>
              <a:rPr lang="en-AU" sz="2000" b="1" dirty="0">
                <a:solidFill>
                  <a:srgbClr val="C00000"/>
                </a:solidFill>
                <a:latin typeface="Chalkboard" panose="03050602040202020205" pitchFamily="66" charset="77"/>
              </a:rPr>
              <a:t>T</a:t>
            </a:r>
            <a:r>
              <a:rPr lang="en-AU" sz="2000" b="1" dirty="0">
                <a:solidFill>
                  <a:srgbClr val="C00000"/>
                </a:solidFill>
                <a:effectLst/>
                <a:latin typeface="Chalkboard" panose="03050602040202020205" pitchFamily="66" charset="77"/>
              </a:rPr>
              <a:t>he Arabic language in which the Quran was conveyed has a number of words, phrases and grammatical constructions which express the various shades of meanings necessary to clarify the intent of the laws. </a:t>
            </a:r>
            <a:endParaRPr lang="en-AU" sz="2000" b="1" dirty="0">
              <a:solidFill>
                <a:srgbClr val="C00000"/>
              </a:solidFill>
              <a:latin typeface="Chalkboard" panose="03050602040202020205" pitchFamily="66" charset="77"/>
            </a:endParaRPr>
          </a:p>
          <a:p>
            <a:endParaRPr lang="en-US" sz="2000" b="1" dirty="0">
              <a:solidFill>
                <a:srgbClr val="C0000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67262068-8244-50FE-093F-FC48B5F381A2}"/>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198</a:t>
            </a:fld>
            <a:endParaRPr lang="en-US"/>
          </a:p>
        </p:txBody>
      </p:sp>
    </p:spTree>
    <p:extLst>
      <p:ext uri="{BB962C8B-B14F-4D97-AF65-F5344CB8AC3E}">
        <p14:creationId xmlns:p14="http://schemas.microsoft.com/office/powerpoint/2010/main" val="1031884989"/>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69" name="Straight Connector 68">
            <a:extLst>
              <a:ext uri="{FF2B5EF4-FFF2-40B4-BE49-F238E27FC236}">
                <a16:creationId xmlns:a16="http://schemas.microsoft.com/office/drawing/2014/main" xmlns=""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B93C605-ADDD-7924-C9DA-9AC2D9019B0A}"/>
              </a:ext>
            </a:extLst>
          </p:cNvPr>
          <p:cNvSpPr>
            <a:spLocks noGrp="1"/>
          </p:cNvSpPr>
          <p:nvPr>
            <p:ph idx="1"/>
          </p:nvPr>
        </p:nvSpPr>
        <p:spPr>
          <a:xfrm>
            <a:off x="235528" y="1454609"/>
            <a:ext cx="8828262" cy="5064697"/>
          </a:xfrm>
          <a:ln>
            <a:solidFill>
              <a:srgbClr val="00B0F0"/>
            </a:solidFill>
          </a:ln>
        </p:spPr>
        <p:txBody>
          <a:bodyPr>
            <a:noAutofit/>
          </a:bodyPr>
          <a:lstStyle/>
          <a:p>
            <a:pPr>
              <a:lnSpc>
                <a:spcPct val="140000"/>
              </a:lnSpc>
              <a:buFont typeface="Wingdings" pitchFamily="2" charset="2"/>
              <a:buChar char="Ø"/>
            </a:pPr>
            <a:r>
              <a:rPr lang="en-AU" sz="2000" b="1" dirty="0">
                <a:solidFill>
                  <a:srgbClr val="00B0F0"/>
                </a:solidFill>
                <a:effectLst/>
                <a:latin typeface="Chalkboard" panose="03050602040202020205" pitchFamily="66" charset="77"/>
              </a:rPr>
              <a:t>‘</a:t>
            </a:r>
            <a:r>
              <a:rPr lang="en-AU" sz="2400" b="1" dirty="0" err="1">
                <a:solidFill>
                  <a:srgbClr val="00B0F0"/>
                </a:solidFill>
                <a:latin typeface="Chalkboard" panose="03050602040202020205" pitchFamily="66" charset="77"/>
              </a:rPr>
              <a:t>A</a:t>
            </a:r>
            <a:r>
              <a:rPr lang="en-AU" sz="2400" b="1" dirty="0" err="1">
                <a:solidFill>
                  <a:srgbClr val="00B0F0"/>
                </a:solidFill>
                <a:effectLst/>
                <a:latin typeface="Chalkboard" panose="03050602040202020205" pitchFamily="66" charset="77"/>
              </a:rPr>
              <a:t>amm</a:t>
            </a:r>
            <a:r>
              <a:rPr lang="ar-SA" sz="2400" b="1" dirty="0">
                <a:solidFill>
                  <a:srgbClr val="00B0F0"/>
                </a:solidFill>
                <a:effectLst/>
                <a:latin typeface="Chalkboard" panose="03050602040202020205" pitchFamily="66" charset="77"/>
              </a:rPr>
              <a:t> </a:t>
            </a:r>
            <a:r>
              <a:rPr lang="ar-SA" sz="2400" b="1" dirty="0">
                <a:effectLst/>
                <a:latin typeface="Chalkboard" panose="03050602040202020205" pitchFamily="66" charset="77"/>
              </a:rPr>
              <a:t>عام </a:t>
            </a:r>
            <a:r>
              <a:rPr lang="en-AU" sz="2000" b="1" dirty="0">
                <a:effectLst/>
                <a:latin typeface="Chalkboard" panose="03050602040202020205" pitchFamily="66" charset="77"/>
              </a:rPr>
              <a:t> </a:t>
            </a:r>
            <a:r>
              <a:rPr lang="en-AU" sz="2000" b="1" dirty="0">
                <a:latin typeface="Chalkboard" panose="03050602040202020205" pitchFamily="66" charset="77"/>
              </a:rPr>
              <a:t>is</a:t>
            </a:r>
            <a:r>
              <a:rPr lang="en-AU" sz="2000" b="1" dirty="0">
                <a:effectLst/>
                <a:latin typeface="Chalkboard" panose="03050602040202020205" pitchFamily="66" charset="77"/>
              </a:rPr>
              <a:t>  an expression which is completely general in whatever it refers to when used literally. </a:t>
            </a:r>
          </a:p>
          <a:p>
            <a:pPr>
              <a:lnSpc>
                <a:spcPct val="140000"/>
              </a:lnSpc>
              <a:buFont typeface="Wingdings" pitchFamily="2" charset="2"/>
              <a:buChar char="Ø"/>
            </a:pPr>
            <a:r>
              <a:rPr lang="en-AU" sz="2000" b="1" dirty="0">
                <a:latin typeface="Chalkboard" panose="03050602040202020205" pitchFamily="66" charset="77"/>
              </a:rPr>
              <a:t>Also, the</a:t>
            </a:r>
            <a:r>
              <a:rPr lang="en-AU" sz="2000" b="1" dirty="0">
                <a:effectLst/>
                <a:latin typeface="Chalkboard" panose="03050602040202020205" pitchFamily="66" charset="77"/>
              </a:rPr>
              <a:t> ‘</a:t>
            </a:r>
            <a:r>
              <a:rPr lang="en-AU" sz="2000" b="1" dirty="0" err="1">
                <a:effectLst/>
                <a:latin typeface="Chalkboard" panose="03050602040202020205" pitchFamily="66" charset="77"/>
              </a:rPr>
              <a:t>aamm</a:t>
            </a:r>
            <a:r>
              <a:rPr lang="en-AU" sz="2000" b="1" dirty="0">
                <a:effectLst/>
                <a:latin typeface="Chalkboard" panose="03050602040202020205" pitchFamily="66" charset="77"/>
              </a:rPr>
              <a:t> expressions may refer to specific things when they are used figuratively.</a:t>
            </a:r>
          </a:p>
          <a:p>
            <a:pPr>
              <a:lnSpc>
                <a:spcPct val="140000"/>
              </a:lnSpc>
              <a:buFont typeface="Wingdings" pitchFamily="2" charset="2"/>
              <a:buChar char="Ø"/>
            </a:pPr>
            <a:r>
              <a:rPr lang="en-AU" sz="2000" b="1" dirty="0">
                <a:latin typeface="Chalkboard" panose="03050602040202020205" pitchFamily="66" charset="77"/>
              </a:rPr>
              <a:t>The ‘</a:t>
            </a:r>
            <a:r>
              <a:rPr lang="en-AU" sz="2000" b="1" dirty="0" err="1">
                <a:latin typeface="Chalkboard" panose="03050602040202020205" pitchFamily="66" charset="77"/>
              </a:rPr>
              <a:t>aamm</a:t>
            </a:r>
            <a:r>
              <a:rPr lang="en-AU" sz="2000" b="1" dirty="0">
                <a:latin typeface="Chalkboard" panose="03050602040202020205" pitchFamily="66" charset="77"/>
              </a:rPr>
              <a:t> (lit., 'general') is a word that applies to all the members of a specific set, no matter how small or large that set is. </a:t>
            </a:r>
          </a:p>
          <a:p>
            <a:pPr>
              <a:lnSpc>
                <a:spcPct val="140000"/>
              </a:lnSpc>
              <a:buFont typeface="Wingdings" pitchFamily="2" charset="2"/>
              <a:buChar char="Ø"/>
            </a:pPr>
            <a:r>
              <a:rPr lang="en-AU" sz="2000" b="1" dirty="0">
                <a:latin typeface="Chalkboard" panose="03050602040202020205" pitchFamily="66" charset="77"/>
              </a:rPr>
              <a:t>For example, Allah say:</a:t>
            </a:r>
            <a:r>
              <a:rPr lang="ar" sz="2000" b="1" dirty="0">
                <a:solidFill>
                  <a:schemeClr val="accent1"/>
                </a:solidFill>
                <a:effectLst/>
                <a:latin typeface="TimesNewRoman,Bold"/>
              </a:rPr>
              <a:t>كُلُّ نَفْسٍۢ ذَآئِقَةُ ٱلْمَوْتِ ۗ</a:t>
            </a:r>
            <a:r>
              <a:rPr lang="en-AU" sz="2000" b="1" dirty="0">
                <a:solidFill>
                  <a:schemeClr val="accent1"/>
                </a:solidFill>
                <a:latin typeface="Chalkboard" panose="03050602040202020205" pitchFamily="66" charset="77"/>
              </a:rPr>
              <a:t> </a:t>
            </a:r>
            <a:r>
              <a:rPr lang="en-AU" sz="2000" b="1" dirty="0">
                <a:latin typeface="Chalkboard" panose="03050602040202020205" pitchFamily="66" charset="77"/>
              </a:rPr>
              <a:t>«Every soul shall taste death..” (3:185)</a:t>
            </a:r>
          </a:p>
          <a:p>
            <a:pPr>
              <a:lnSpc>
                <a:spcPct val="140000"/>
              </a:lnSpc>
              <a:buFont typeface="Wingdings" pitchFamily="2" charset="2"/>
              <a:buChar char="Ø"/>
            </a:pPr>
            <a:r>
              <a:rPr lang="en-AU" sz="2000" b="1" dirty="0">
                <a:latin typeface="Chalkboard" panose="03050602040202020205" pitchFamily="66" charset="77"/>
              </a:rPr>
              <a:t>This verse is applicable to every soul, be it a human, animal or jinn.</a:t>
            </a:r>
          </a:p>
          <a:p>
            <a:pPr>
              <a:lnSpc>
                <a:spcPct val="140000"/>
              </a:lnSpc>
            </a:pPr>
            <a:endParaRPr lang="en-AU" sz="2000" dirty="0">
              <a:latin typeface="Chalkboard" panose="03050602040202020205" pitchFamily="66" charset="77"/>
            </a:endParaRPr>
          </a:p>
          <a:p>
            <a:pPr>
              <a:lnSpc>
                <a:spcPct val="140000"/>
              </a:lnSpc>
            </a:pPr>
            <a:endParaRPr lang="en-US" sz="20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1019A07-075F-F485-03B2-B7FBEF85BCFF}"/>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199</a:t>
            </a:fld>
            <a:endParaRPr lang="en-US"/>
          </a:p>
        </p:txBody>
      </p:sp>
      <p:pic>
        <p:nvPicPr>
          <p:cNvPr id="7" name="Picture 6" descr="Close-up of a blue surface&#10;&#10;Description automatically generated">
            <a:extLst>
              <a:ext uri="{FF2B5EF4-FFF2-40B4-BE49-F238E27FC236}">
                <a16:creationId xmlns:a16="http://schemas.microsoft.com/office/drawing/2014/main" xmlns="" id="{A9B25791-10FB-C560-2B07-E81B354AAD9E}"/>
              </a:ext>
            </a:extLst>
          </p:cNvPr>
          <p:cNvPicPr>
            <a:picLocks noChangeAspect="1"/>
          </p:cNvPicPr>
          <p:nvPr/>
        </p:nvPicPr>
        <p:blipFill rotWithShape="1">
          <a:blip r:embed="rId2"/>
          <a:srcRect r="22089" b="3"/>
          <a:stretch/>
        </p:blipFill>
        <p:spPr>
          <a:xfrm>
            <a:off x="8871283" y="2207623"/>
            <a:ext cx="3085189" cy="417458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0" name="TextBox 9">
            <a:extLst>
              <a:ext uri="{FF2B5EF4-FFF2-40B4-BE49-F238E27FC236}">
                <a16:creationId xmlns:a16="http://schemas.microsoft.com/office/drawing/2014/main" xmlns="" id="{56ADBD4D-9165-A6E4-9010-88C47E09C704}"/>
              </a:ext>
            </a:extLst>
          </p:cNvPr>
          <p:cNvSpPr txBox="1"/>
          <p:nvPr/>
        </p:nvSpPr>
        <p:spPr>
          <a:xfrm>
            <a:off x="1598401" y="539834"/>
            <a:ext cx="6768737" cy="707886"/>
          </a:xfrm>
          <a:prstGeom prst="rect">
            <a:avLst/>
          </a:prstGeom>
          <a:noFill/>
        </p:spPr>
        <p:txBody>
          <a:bodyPr wrap="square" rtlCol="0">
            <a:spAutoFit/>
          </a:bodyPr>
          <a:lstStyle/>
          <a:p>
            <a:r>
              <a:rPr lang="en-US" sz="4000" b="1" dirty="0">
                <a:solidFill>
                  <a:srgbClr val="00B0F0"/>
                </a:solidFill>
                <a:latin typeface="Monotype Corsiva" panose="03010101010201010101" pitchFamily="66" charset="0"/>
              </a:rPr>
              <a:t>(‘Aam, General) (</a:t>
            </a:r>
            <a:r>
              <a:rPr lang="en-US" sz="4000" b="1" dirty="0" err="1">
                <a:solidFill>
                  <a:srgbClr val="00B0F0"/>
                </a:solidFill>
                <a:latin typeface="Monotype Corsiva" panose="03010101010201010101" pitchFamily="66" charset="0"/>
              </a:rPr>
              <a:t>khass</a:t>
            </a:r>
            <a:r>
              <a:rPr lang="en-US" sz="4000" b="1" dirty="0">
                <a:solidFill>
                  <a:srgbClr val="00B0F0"/>
                </a:solidFill>
                <a:latin typeface="Monotype Corsiva" panose="03010101010201010101" pitchFamily="66" charset="0"/>
              </a:rPr>
              <a:t>, Specific)</a:t>
            </a:r>
            <a:endParaRPr lang="en-US" sz="4000" b="1" dirty="0">
              <a:solidFill>
                <a:srgbClr val="00B0F0"/>
              </a:solidFill>
            </a:endParaRPr>
          </a:p>
        </p:txBody>
      </p:sp>
    </p:spTree>
    <p:extLst>
      <p:ext uri="{BB962C8B-B14F-4D97-AF65-F5344CB8AC3E}">
        <p14:creationId xmlns:p14="http://schemas.microsoft.com/office/powerpoint/2010/main" val="2131869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0A90D0-E2F5-FE2D-6489-F5C7D695141B}"/>
              </a:ext>
            </a:extLst>
          </p:cNvPr>
          <p:cNvSpPr>
            <a:spLocks noGrp="1"/>
          </p:cNvSpPr>
          <p:nvPr>
            <p:ph type="title"/>
          </p:nvPr>
        </p:nvSpPr>
        <p:spPr>
          <a:xfrm>
            <a:off x="5239267" y="446769"/>
            <a:ext cx="4102442" cy="1301858"/>
          </a:xfrm>
          <a:solidFill>
            <a:srgbClr val="B8EBD5"/>
          </a:solidFill>
          <a:ln>
            <a:solidFill>
              <a:schemeClr val="accent2">
                <a:lumMod val="75000"/>
              </a:schemeClr>
            </a:solidFill>
          </a:ln>
        </p:spPr>
        <p:txBody>
          <a:bodyPr anchor="b">
            <a:noAutofit/>
          </a:bodyPr>
          <a:lstStyle/>
          <a:p>
            <a:r>
              <a:rPr lang="en-US" sz="8000" spc="600" dirty="0">
                <a:solidFill>
                  <a:schemeClr val="accent1">
                    <a:lumMod val="75000"/>
                  </a:schemeClr>
                </a:solidFill>
                <a:latin typeface="Apple Chancery" panose="03020702040506060504" pitchFamily="66" charset="-79"/>
                <a:cs typeface="Apple Chancery" panose="03020702040506060504" pitchFamily="66" charset="-79"/>
              </a:rPr>
              <a:t>Agenda</a:t>
            </a:r>
          </a:p>
        </p:txBody>
      </p:sp>
      <p:pic>
        <p:nvPicPr>
          <p:cNvPr id="19" name="Picture 18">
            <a:extLst>
              <a:ext uri="{FF2B5EF4-FFF2-40B4-BE49-F238E27FC236}">
                <a16:creationId xmlns:a16="http://schemas.microsoft.com/office/drawing/2014/main" xmlns="" id="{5142B5C7-E4B3-469D-212B-B1828AE70B2D}"/>
              </a:ext>
            </a:extLst>
          </p:cNvPr>
          <p:cNvPicPr>
            <a:picLocks noChangeAspect="1"/>
          </p:cNvPicPr>
          <p:nvPr/>
        </p:nvPicPr>
        <p:blipFill rotWithShape="1">
          <a:blip r:embed="rId2"/>
          <a:srcRect l="25516" r="15135" b="-2"/>
          <a:stretch/>
        </p:blipFill>
        <p:spPr>
          <a:xfrm>
            <a:off x="1" y="0"/>
            <a:ext cx="5053914" cy="653645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FA220DE9-5D82-27F6-C357-08E8DE500D41}"/>
              </a:ext>
            </a:extLst>
          </p:cNvPr>
          <p:cNvSpPr>
            <a:spLocks noGrp="1"/>
          </p:cNvSpPr>
          <p:nvPr>
            <p:ph type="sldNum" sz="quarter" idx="12"/>
          </p:nvPr>
        </p:nvSpPr>
        <p:spPr>
          <a:xfrm>
            <a:off x="481013" y="6356350"/>
            <a:ext cx="685800" cy="365125"/>
          </a:xfrm>
        </p:spPr>
        <p:txBody>
          <a:bodyPr vert="horz" lIns="91440" tIns="45720" rIns="91440" bIns="45720" rtlCol="0">
            <a:normAutofit/>
          </a:bodyPr>
          <a:lstStyle/>
          <a:p>
            <a:pPr algn="l">
              <a:spcAft>
                <a:spcPts val="600"/>
              </a:spcAft>
            </a:pPr>
            <a:fld id="{C8784B88-F3D9-6A4F-9660-1A0A1E561ED7}" type="slidenum">
              <a:rPr lang="en-US" sz="1200" smtClean="0">
                <a:solidFill>
                  <a:srgbClr val="FFFFFF"/>
                </a:solidFill>
                <a:latin typeface="+mn-lt"/>
                <a:cs typeface="+mn-cs"/>
              </a:rPr>
              <a:pPr algn="l">
                <a:spcAft>
                  <a:spcPts val="600"/>
                </a:spcAft>
              </a:pPr>
              <a:t>2</a:t>
            </a:fld>
            <a:endParaRPr lang="en-US" sz="1200">
              <a:solidFill>
                <a:srgbClr val="FFFFFF"/>
              </a:solidFill>
              <a:latin typeface="+mn-lt"/>
              <a:cs typeface="+mn-cs"/>
            </a:endParaRPr>
          </a:p>
        </p:txBody>
      </p:sp>
      <p:graphicFrame>
        <p:nvGraphicFramePr>
          <p:cNvPr id="6" name="Content Placeholder 2">
            <a:extLst>
              <a:ext uri="{FF2B5EF4-FFF2-40B4-BE49-F238E27FC236}">
                <a16:creationId xmlns:a16="http://schemas.microsoft.com/office/drawing/2014/main" xmlns="" id="{C37AEE63-D680-2611-3BF9-1419B453FF36}"/>
              </a:ext>
            </a:extLst>
          </p:cNvPr>
          <p:cNvGraphicFramePr>
            <a:graphicFrameLocks noGrp="1"/>
          </p:cNvGraphicFramePr>
          <p:nvPr>
            <p:ph idx="1"/>
            <p:extLst>
              <p:ext uri="{D42A27DB-BD31-4B8C-83A1-F6EECF244321}">
                <p14:modId xmlns:p14="http://schemas.microsoft.com/office/powerpoint/2010/main" val="481375151"/>
              </p:ext>
            </p:extLst>
          </p:nvPr>
        </p:nvGraphicFramePr>
        <p:xfrm>
          <a:off x="650565" y="1792397"/>
          <a:ext cx="10890870" cy="46151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78689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4235FA6-5AF8-99A4-DF1A-09F42685DA83}"/>
              </a:ext>
            </a:extLst>
          </p:cNvPr>
          <p:cNvSpPr>
            <a:spLocks noGrp="1"/>
          </p:cNvSpPr>
          <p:nvPr>
            <p:ph type="title"/>
          </p:nvPr>
        </p:nvSpPr>
        <p:spPr>
          <a:xfrm>
            <a:off x="239132" y="410557"/>
            <a:ext cx="9326880" cy="1325563"/>
          </a:xfrm>
        </p:spPr>
        <p:txBody>
          <a:bodyPr/>
          <a:lstStyle/>
          <a:p>
            <a:pPr algn="r" rtl="1"/>
            <a:r>
              <a:rPr lang="en-GB" sz="4400" b="0" dirty="0">
                <a:solidFill>
                  <a:schemeClr val="accent1">
                    <a:lumMod val="75000"/>
                  </a:schemeClr>
                </a:solidFill>
                <a:effectLst/>
                <a:latin typeface="Algerian" pitchFamily="82" charset="77"/>
                <a:ea typeface="Calibri" panose="020F0502020204030204" pitchFamily="34" charset="0"/>
                <a:cs typeface="Euphemia UCAS" panose="020B0503040102020104" pitchFamily="34" charset="-79"/>
              </a:rPr>
              <a:t>The Authenticity of the Quran</a:t>
            </a:r>
            <a:endParaRPr lang="en-US" b="0" dirty="0">
              <a:solidFill>
                <a:schemeClr val="accent1">
                  <a:lumMod val="75000"/>
                </a:schemeClr>
              </a:solidFill>
              <a:latin typeface="Algerian" pitchFamily="82" charset="77"/>
            </a:endParaRPr>
          </a:p>
        </p:txBody>
      </p:sp>
      <p:graphicFrame>
        <p:nvGraphicFramePr>
          <p:cNvPr id="5" name="Content Placeholder 4">
            <a:extLst>
              <a:ext uri="{FF2B5EF4-FFF2-40B4-BE49-F238E27FC236}">
                <a16:creationId xmlns:a16="http://schemas.microsoft.com/office/drawing/2014/main" xmlns="" id="{C62A74D0-0D3E-C919-B912-18F3A689ED29}"/>
              </a:ext>
            </a:extLst>
          </p:cNvPr>
          <p:cNvGraphicFramePr>
            <a:graphicFrameLocks noGrp="1"/>
          </p:cNvGraphicFramePr>
          <p:nvPr>
            <p:ph idx="1"/>
            <p:extLst>
              <p:ext uri="{D42A27DB-BD31-4B8C-83A1-F6EECF244321}">
                <p14:modId xmlns:p14="http://schemas.microsoft.com/office/powerpoint/2010/main" val="730820894"/>
              </p:ext>
            </p:extLst>
          </p:nvPr>
        </p:nvGraphicFramePr>
        <p:xfrm>
          <a:off x="135925" y="1507524"/>
          <a:ext cx="11936626" cy="50202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676B73E5-0ABC-7B96-F8A5-EC12BBB1DB7D}"/>
              </a:ext>
            </a:extLst>
          </p:cNvPr>
          <p:cNvSpPr>
            <a:spLocks noGrp="1"/>
          </p:cNvSpPr>
          <p:nvPr>
            <p:ph type="sldNum" sz="quarter" idx="12"/>
          </p:nvPr>
        </p:nvSpPr>
        <p:spPr/>
        <p:txBody>
          <a:bodyPr/>
          <a:lstStyle/>
          <a:p>
            <a:fld id="{C8784B88-F3D9-6A4F-9660-1A0A1E561ED7}" type="slidenum">
              <a:rPr lang="en-US" smtClean="0"/>
              <a:t>20</a:t>
            </a:fld>
            <a:endParaRPr lang="en-US"/>
          </a:p>
        </p:txBody>
      </p:sp>
    </p:spTree>
    <p:extLst>
      <p:ext uri="{BB962C8B-B14F-4D97-AF65-F5344CB8AC3E}">
        <p14:creationId xmlns:p14="http://schemas.microsoft.com/office/powerpoint/2010/main" val="3314282734"/>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9B93C605-ADDD-7924-C9DA-9AC2D9019B0A}"/>
              </a:ext>
            </a:extLst>
          </p:cNvPr>
          <p:cNvSpPr>
            <a:spLocks noGrp="1"/>
          </p:cNvSpPr>
          <p:nvPr>
            <p:ph idx="1"/>
          </p:nvPr>
        </p:nvSpPr>
        <p:spPr>
          <a:xfrm>
            <a:off x="235527" y="1209585"/>
            <a:ext cx="8375074" cy="5146765"/>
          </a:xfrm>
          <a:ln>
            <a:solidFill>
              <a:schemeClr val="accent5">
                <a:lumMod val="75000"/>
              </a:schemeClr>
            </a:solidFill>
          </a:ln>
        </p:spPr>
        <p:txBody>
          <a:bodyPr>
            <a:noAutofit/>
          </a:bodyPr>
          <a:lstStyle/>
          <a:p>
            <a:pPr>
              <a:lnSpc>
                <a:spcPct val="140000"/>
              </a:lnSpc>
              <a:buFont typeface="Wingdings" pitchFamily="2" charset="2"/>
              <a:buChar char="Ø"/>
            </a:pPr>
            <a:r>
              <a:rPr lang="en-AU" sz="1800" b="1" dirty="0">
                <a:solidFill>
                  <a:srgbClr val="00B0F0"/>
                </a:solidFill>
                <a:effectLst/>
                <a:latin typeface="Chalkboard" panose="03050602040202020205" pitchFamily="66" charset="77"/>
              </a:rPr>
              <a:t>‘</a:t>
            </a:r>
            <a:r>
              <a:rPr lang="en-AU" sz="1800" b="1" dirty="0" err="1">
                <a:solidFill>
                  <a:srgbClr val="00B0F0"/>
                </a:solidFill>
                <a:latin typeface="Chalkboard" panose="03050602040202020205" pitchFamily="66" charset="77"/>
              </a:rPr>
              <a:t>Khass</a:t>
            </a:r>
            <a:r>
              <a:rPr lang="ar-SA" sz="1800" b="1" dirty="0">
                <a:solidFill>
                  <a:srgbClr val="00B0F0"/>
                </a:solidFill>
                <a:latin typeface="Chalkboard" panose="03050602040202020205" pitchFamily="66" charset="77"/>
              </a:rPr>
              <a:t>خاص </a:t>
            </a:r>
            <a:r>
              <a:rPr lang="en-AU" sz="1800" b="1" dirty="0">
                <a:solidFill>
                  <a:srgbClr val="00B0F0"/>
                </a:solidFill>
                <a:latin typeface="Chalkboard" panose="03050602040202020205" pitchFamily="66" charset="77"/>
              </a:rPr>
              <a:t> 'specific’</a:t>
            </a:r>
            <a:r>
              <a:rPr lang="ar-SA" sz="1800" b="1" dirty="0">
                <a:solidFill>
                  <a:srgbClr val="00B0F0"/>
                </a:solidFill>
                <a:latin typeface="Chalkboard" panose="03050602040202020205" pitchFamily="66" charset="77"/>
              </a:rPr>
              <a:t>:</a:t>
            </a:r>
            <a:r>
              <a:rPr lang="en-AU" sz="1800" b="1" dirty="0">
                <a:solidFill>
                  <a:srgbClr val="00B0F0"/>
                </a:solidFill>
                <a:latin typeface="Chalkboard" panose="03050602040202020205" pitchFamily="66" charset="77"/>
              </a:rPr>
              <a:t> </a:t>
            </a:r>
            <a:r>
              <a:rPr lang="en-AU" sz="1800" b="1" dirty="0">
                <a:latin typeface="Chalkboard" panose="03050602040202020205" pitchFamily="66" charset="77"/>
              </a:rPr>
              <a:t>is a word that is used to denote a limited number of things, including everything to which it can be applied. </a:t>
            </a:r>
          </a:p>
          <a:p>
            <a:pPr>
              <a:lnSpc>
                <a:spcPct val="140000"/>
              </a:lnSpc>
              <a:buFont typeface="Wingdings" pitchFamily="2" charset="2"/>
              <a:buChar char="Ø"/>
            </a:pPr>
            <a:r>
              <a:rPr lang="en-AU" sz="1800" b="1" dirty="0">
                <a:effectLst/>
                <a:latin typeface="Chalkboard" panose="03050602040202020205" pitchFamily="66" charset="77"/>
              </a:rPr>
              <a:t>The </a:t>
            </a:r>
            <a:r>
              <a:rPr lang="en-AU" sz="1800" b="1" dirty="0" err="1">
                <a:effectLst/>
                <a:latin typeface="Chalkboard" panose="03050602040202020205" pitchFamily="66" charset="77"/>
              </a:rPr>
              <a:t>khass</a:t>
            </a:r>
            <a:r>
              <a:rPr lang="en-AU" sz="1800" b="1" dirty="0">
                <a:effectLst/>
                <a:latin typeface="Chalkboard" panose="03050602040202020205" pitchFamily="66" charset="77"/>
              </a:rPr>
              <a:t>, is used for a word which is applied to a limited number of things; for instance, if one were ordered to feed ten poor people, that expression would be </a:t>
            </a:r>
            <a:r>
              <a:rPr lang="en-AU" sz="1800" b="1" dirty="0" err="1">
                <a:effectLst/>
                <a:latin typeface="Chalkboard" panose="03050602040202020205" pitchFamily="66" charset="77"/>
              </a:rPr>
              <a:t>khass</a:t>
            </a:r>
            <a:r>
              <a:rPr lang="en-AU" sz="1800" b="1" dirty="0">
                <a:effectLst/>
                <a:latin typeface="Chalkboard" panose="03050602040202020205" pitchFamily="66" charset="77"/>
              </a:rPr>
              <a:t>.</a:t>
            </a:r>
          </a:p>
          <a:p>
            <a:pPr>
              <a:lnSpc>
                <a:spcPct val="140000"/>
              </a:lnSpc>
              <a:buFont typeface="Wingdings" pitchFamily="2" charset="2"/>
              <a:buChar char="Ø"/>
            </a:pPr>
            <a:r>
              <a:rPr lang="en-AU" sz="1800" b="1" dirty="0">
                <a:latin typeface="Chalkboard" panose="03050602040202020205" pitchFamily="66" charset="77"/>
              </a:rPr>
              <a:t>The primary difference between 'aam and </a:t>
            </a:r>
            <a:r>
              <a:rPr lang="en-AU" sz="1800" b="1" dirty="0" err="1">
                <a:latin typeface="Chalkboard" panose="03050602040202020205" pitchFamily="66" charset="77"/>
              </a:rPr>
              <a:t>khass</a:t>
            </a:r>
            <a:r>
              <a:rPr lang="en-AU" sz="1800" b="1" dirty="0">
                <a:latin typeface="Chalkboard" panose="03050602040202020205" pitchFamily="66" charset="77"/>
              </a:rPr>
              <a:t> is that </a:t>
            </a:r>
            <a:r>
              <a:rPr lang="en-AU" sz="1800" b="1" dirty="0" err="1">
                <a:latin typeface="Chalkboard" panose="03050602040202020205" pitchFamily="66" charset="77"/>
              </a:rPr>
              <a:t>khass</a:t>
            </a:r>
            <a:r>
              <a:rPr lang="en-AU" sz="1800" b="1" dirty="0">
                <a:latin typeface="Chalkboard" panose="03050602040202020205" pitchFamily="66" charset="77"/>
              </a:rPr>
              <a:t> applies to a single subject or a specified number of objects; which means, the scope of its application is limited, unlike the ‘aam.</a:t>
            </a:r>
            <a:r>
              <a:rPr lang="en-AU" sz="1800" b="1" dirty="0">
                <a:effectLst/>
                <a:latin typeface="Chalkboard" panose="03050602040202020205" pitchFamily="66" charset="77"/>
              </a:rPr>
              <a:t> </a:t>
            </a:r>
          </a:p>
          <a:p>
            <a:pPr>
              <a:lnSpc>
                <a:spcPct val="140000"/>
              </a:lnSpc>
              <a:buFont typeface="Wingdings" pitchFamily="2" charset="2"/>
              <a:buChar char="Ø"/>
            </a:pPr>
            <a:r>
              <a:rPr lang="en-AU" sz="1800" b="1" dirty="0">
                <a:effectLst/>
                <a:latin typeface="Chalkboard" panose="03050602040202020205" pitchFamily="66" charset="77"/>
              </a:rPr>
              <a:t>When an ‘aamm</a:t>
            </a:r>
            <a:r>
              <a:rPr lang="ar-SA" sz="1800" b="1" dirty="0">
                <a:effectLst/>
                <a:latin typeface="Chalkboard" panose="03050602040202020205" pitchFamily="66" charset="77"/>
              </a:rPr>
              <a:t> عام </a:t>
            </a:r>
            <a:r>
              <a:rPr lang="en-AU" sz="1800" b="1" dirty="0">
                <a:effectLst/>
                <a:latin typeface="Chalkboard" panose="03050602040202020205" pitchFamily="66" charset="77"/>
              </a:rPr>
              <a:t> expression is </a:t>
            </a:r>
            <a:r>
              <a:rPr lang="ar-SA" sz="1800" b="1" dirty="0">
                <a:effectLst/>
                <a:latin typeface="Chalkboard" panose="03050602040202020205" pitchFamily="66" charset="77"/>
              </a:rPr>
              <a:t>)</a:t>
            </a:r>
            <a:r>
              <a:rPr lang="en-AU" sz="1800" b="1" dirty="0">
                <a:effectLst/>
                <a:latin typeface="Chalkboard" panose="03050602040202020205" pitchFamily="66" charset="77"/>
              </a:rPr>
              <a:t>restricted or qualified</a:t>
            </a:r>
            <a:r>
              <a:rPr lang="ar-SA" sz="1800" b="1" dirty="0">
                <a:effectLst/>
                <a:latin typeface="Chalkboard" panose="03050602040202020205" pitchFamily="66" charset="77"/>
              </a:rPr>
              <a:t>(</a:t>
            </a:r>
            <a:r>
              <a:rPr lang="en-AU" sz="1800" b="1" dirty="0">
                <a:effectLst/>
                <a:latin typeface="Chalkboard" panose="03050602040202020205" pitchFamily="66" charset="77"/>
              </a:rPr>
              <a:t> by another more limited ‘aamm expression or a khaas expression, the process is called </a:t>
            </a:r>
            <a:r>
              <a:rPr lang="en-AU" sz="1800" b="1" dirty="0" err="1">
                <a:effectLst/>
                <a:latin typeface="Chalkboard" panose="03050602040202020205" pitchFamily="66" charset="77"/>
              </a:rPr>
              <a:t>takhsees</a:t>
            </a:r>
            <a:r>
              <a:rPr lang="en-AU" sz="1800" b="1" dirty="0">
                <a:effectLst/>
                <a:latin typeface="Chalkboard" panose="03050602040202020205" pitchFamily="66" charset="77"/>
              </a:rPr>
              <a:t>,</a:t>
            </a:r>
            <a:r>
              <a:rPr lang="ar-SA" sz="1800" b="1" dirty="0">
                <a:effectLst/>
                <a:latin typeface="Chalkboard" panose="03050602040202020205" pitchFamily="66" charset="77"/>
              </a:rPr>
              <a:t>تخصيص  </a:t>
            </a:r>
            <a:r>
              <a:rPr lang="en-AU" sz="1800" b="1" dirty="0">
                <a:effectLst/>
                <a:latin typeface="Chalkboard" panose="03050602040202020205" pitchFamily="66" charset="77"/>
              </a:rPr>
              <a:t> and the limiting expression is called the </a:t>
            </a:r>
            <a:r>
              <a:rPr lang="en-AU" sz="1800" b="1" dirty="0" err="1">
                <a:effectLst/>
                <a:latin typeface="Chalkboard" panose="03050602040202020205" pitchFamily="66" charset="77"/>
              </a:rPr>
              <a:t>mukhassis</a:t>
            </a:r>
            <a:r>
              <a:rPr lang="en-AU" sz="1800" b="1" dirty="0">
                <a:effectLst/>
                <a:latin typeface="Chalkboard" panose="03050602040202020205" pitchFamily="66" charset="77"/>
              </a:rPr>
              <a:t> </a:t>
            </a:r>
            <a:r>
              <a:rPr lang="ar-SA" sz="1800" b="1" dirty="0">
                <a:effectLst/>
                <a:latin typeface="Chalkboard" panose="03050602040202020205" pitchFamily="66" charset="77"/>
              </a:rPr>
              <a:t> مخصص</a:t>
            </a:r>
            <a:r>
              <a:rPr lang="en-AU" sz="1800" b="1" dirty="0">
                <a:effectLst/>
                <a:latin typeface="Chalkboard" panose="03050602040202020205" pitchFamily="66" charset="77"/>
              </a:rPr>
              <a:t>of the broader category</a:t>
            </a:r>
            <a:r>
              <a:rPr lang="en-AU" sz="1800" b="1" dirty="0">
                <a:effectLst/>
                <a:latin typeface="TimesNewRoman"/>
              </a:rPr>
              <a:t>. </a:t>
            </a:r>
            <a:endParaRPr lang="en-AU" sz="1800" b="1" dirty="0"/>
          </a:p>
          <a:p>
            <a:pPr>
              <a:lnSpc>
                <a:spcPct val="140000"/>
              </a:lnSpc>
            </a:pPr>
            <a:endParaRPr lang="en-AU" sz="1800" dirty="0">
              <a:latin typeface="Chalkboard" panose="03050602040202020205" pitchFamily="66" charset="77"/>
            </a:endParaRPr>
          </a:p>
          <a:p>
            <a:pPr>
              <a:lnSpc>
                <a:spcPct val="140000"/>
              </a:lnSpc>
            </a:pPr>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1019A07-075F-F485-03B2-B7FBEF85BCFF}"/>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200</a:t>
            </a:fld>
            <a:endParaRPr lang="en-US"/>
          </a:p>
        </p:txBody>
      </p:sp>
      <p:pic>
        <p:nvPicPr>
          <p:cNvPr id="7" name="Picture 6" descr="Close-up of a blue surface&#10;&#10;Description automatically generated">
            <a:extLst>
              <a:ext uri="{FF2B5EF4-FFF2-40B4-BE49-F238E27FC236}">
                <a16:creationId xmlns:a16="http://schemas.microsoft.com/office/drawing/2014/main" xmlns="" id="{A9B25791-10FB-C560-2B07-E81B354AAD9E}"/>
              </a:ext>
            </a:extLst>
          </p:cNvPr>
          <p:cNvPicPr>
            <a:picLocks noChangeAspect="1"/>
          </p:cNvPicPr>
          <p:nvPr/>
        </p:nvPicPr>
        <p:blipFill rotWithShape="1">
          <a:blip r:embed="rId2"/>
          <a:srcRect r="22089" b="3"/>
          <a:stretch/>
        </p:blipFill>
        <p:spPr>
          <a:xfrm>
            <a:off x="8347166" y="2231427"/>
            <a:ext cx="3609307" cy="4150777"/>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10" name="TextBox 9">
            <a:extLst>
              <a:ext uri="{FF2B5EF4-FFF2-40B4-BE49-F238E27FC236}">
                <a16:creationId xmlns:a16="http://schemas.microsoft.com/office/drawing/2014/main" xmlns="" id="{56ADBD4D-9165-A6E4-9010-88C47E09C704}"/>
              </a:ext>
            </a:extLst>
          </p:cNvPr>
          <p:cNvSpPr txBox="1"/>
          <p:nvPr/>
        </p:nvSpPr>
        <p:spPr>
          <a:xfrm>
            <a:off x="1292977" y="475845"/>
            <a:ext cx="6635734" cy="707886"/>
          </a:xfrm>
          <a:prstGeom prst="rect">
            <a:avLst/>
          </a:prstGeom>
          <a:noFill/>
        </p:spPr>
        <p:txBody>
          <a:bodyPr wrap="square" rtlCol="0">
            <a:spAutoFit/>
          </a:bodyPr>
          <a:lstStyle/>
          <a:p>
            <a:r>
              <a:rPr lang="en-US" sz="4000" b="1" dirty="0">
                <a:solidFill>
                  <a:srgbClr val="00B0F0"/>
                </a:solidFill>
                <a:latin typeface="Monotype Corsiva" panose="03010101010201010101" pitchFamily="66" charset="0"/>
              </a:rPr>
              <a:t>(‘Aam, General) (</a:t>
            </a:r>
            <a:r>
              <a:rPr lang="en-US" sz="4000" b="1" dirty="0" err="1">
                <a:solidFill>
                  <a:srgbClr val="00B0F0"/>
                </a:solidFill>
                <a:latin typeface="Monotype Corsiva" panose="03010101010201010101" pitchFamily="66" charset="0"/>
              </a:rPr>
              <a:t>khass</a:t>
            </a:r>
            <a:r>
              <a:rPr lang="en-US" sz="4000" b="1" dirty="0">
                <a:solidFill>
                  <a:srgbClr val="00B0F0"/>
                </a:solidFill>
                <a:latin typeface="Monotype Corsiva" panose="03010101010201010101" pitchFamily="66" charset="0"/>
              </a:rPr>
              <a:t>, Specific)</a:t>
            </a:r>
            <a:endParaRPr lang="en-US" sz="4000" b="1" dirty="0">
              <a:solidFill>
                <a:srgbClr val="00B0F0"/>
              </a:solidFill>
            </a:endParaRPr>
          </a:p>
        </p:txBody>
      </p:sp>
    </p:spTree>
    <p:extLst>
      <p:ext uri="{BB962C8B-B14F-4D97-AF65-F5344CB8AC3E}">
        <p14:creationId xmlns:p14="http://schemas.microsoft.com/office/powerpoint/2010/main" val="390901780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759EE3-AC6B-6943-04FE-B9D9348835A2}"/>
              </a:ext>
            </a:extLst>
          </p:cNvPr>
          <p:cNvSpPr>
            <a:spLocks noGrp="1"/>
          </p:cNvSpPr>
          <p:nvPr>
            <p:ph type="title"/>
          </p:nvPr>
        </p:nvSpPr>
        <p:spPr>
          <a:xfrm>
            <a:off x="2765061" y="181735"/>
            <a:ext cx="5699671" cy="810929"/>
          </a:xfrm>
          <a:noFill/>
        </p:spPr>
        <p:txBody>
          <a:bodyPr>
            <a:noAutofit/>
          </a:bodyPr>
          <a:lstStyle/>
          <a:p>
            <a:r>
              <a:rPr lang="en-AU" sz="3600" dirty="0">
                <a:solidFill>
                  <a:schemeClr val="accent1">
                    <a:lumMod val="75000"/>
                  </a:schemeClr>
                </a:solidFill>
                <a:latin typeface="Monotype Corsiva" panose="03010101010201010101" pitchFamily="66" charset="0"/>
              </a:rPr>
              <a:t/>
            </a:r>
            <a:br>
              <a:rPr lang="en-AU" sz="3600" dirty="0">
                <a:solidFill>
                  <a:schemeClr val="accent1">
                    <a:lumMod val="75000"/>
                  </a:schemeClr>
                </a:solidFill>
                <a:latin typeface="Monotype Corsiva" panose="03010101010201010101" pitchFamily="66" charset="0"/>
              </a:rPr>
            </a:br>
            <a:r>
              <a:rPr lang="en-AU" sz="3600" dirty="0">
                <a:solidFill>
                  <a:schemeClr val="accent1">
                    <a:lumMod val="75000"/>
                  </a:schemeClr>
                </a:solidFill>
                <a:latin typeface="Monotype Corsiva" panose="03010101010201010101" pitchFamily="66" charset="0"/>
              </a:rPr>
              <a:t>G</a:t>
            </a:r>
            <a:r>
              <a:rPr lang="en-AU" sz="3600" dirty="0">
                <a:solidFill>
                  <a:schemeClr val="accent1">
                    <a:lumMod val="75000"/>
                  </a:schemeClr>
                </a:solidFill>
                <a:effectLst/>
                <a:latin typeface="Monotype Corsiva" panose="03010101010201010101" pitchFamily="66" charset="0"/>
              </a:rPr>
              <a:t>eneral expressions in Quran</a:t>
            </a:r>
            <a:r>
              <a:rPr lang="en-AU" sz="3600" dirty="0">
                <a:solidFill>
                  <a:schemeClr val="accent1">
                    <a:lumMod val="75000"/>
                  </a:schemeClr>
                </a:solidFill>
                <a:latin typeface="Monotype Corsiva" panose="03010101010201010101" pitchFamily="66" charset="0"/>
              </a:rPr>
              <a:t/>
            </a:r>
            <a:br>
              <a:rPr lang="en-AU" sz="3600" dirty="0">
                <a:solidFill>
                  <a:schemeClr val="accent1">
                    <a:lumMod val="75000"/>
                  </a:schemeClr>
                </a:solidFill>
                <a:latin typeface="Monotype Corsiva" panose="03010101010201010101" pitchFamily="66" charset="0"/>
              </a:rPr>
            </a:br>
            <a:endParaRPr lang="en-US" sz="3600" dirty="0">
              <a:solidFill>
                <a:schemeClr val="accent1">
                  <a:lumMod val="75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CBBBC63B-0B81-6141-9550-C2965D86120F}"/>
              </a:ext>
            </a:extLst>
          </p:cNvPr>
          <p:cNvSpPr>
            <a:spLocks noGrp="1"/>
          </p:cNvSpPr>
          <p:nvPr>
            <p:ph idx="1"/>
          </p:nvPr>
        </p:nvSpPr>
        <p:spPr>
          <a:xfrm>
            <a:off x="209007" y="897088"/>
            <a:ext cx="8255725" cy="5488214"/>
          </a:xfrm>
          <a:ln>
            <a:solidFill>
              <a:srgbClr val="00B050"/>
            </a:solidFill>
          </a:ln>
        </p:spPr>
        <p:txBody>
          <a:bodyPr>
            <a:noAutofit/>
          </a:bodyPr>
          <a:lstStyle/>
          <a:p>
            <a:pPr marL="0" indent="0">
              <a:buNone/>
            </a:pPr>
            <a:r>
              <a:rPr lang="en-AU" sz="2000" b="1" dirty="0">
                <a:solidFill>
                  <a:srgbClr val="00B050"/>
                </a:solidFill>
                <a:latin typeface="Chalkboard" panose="03050602040202020205" pitchFamily="66" charset="77"/>
              </a:rPr>
              <a:t>Most used</a:t>
            </a:r>
            <a:r>
              <a:rPr lang="en-AU" sz="2000" b="1" dirty="0">
                <a:solidFill>
                  <a:srgbClr val="00B050"/>
                </a:solidFill>
                <a:effectLst/>
                <a:latin typeface="Chalkboard" panose="03050602040202020205" pitchFamily="66" charset="77"/>
              </a:rPr>
              <a:t> in Quran:</a:t>
            </a:r>
            <a:endParaRPr lang="en-US" sz="2000" b="1" dirty="0">
              <a:solidFill>
                <a:srgbClr val="00B050"/>
              </a:solidFill>
              <a:effectLst/>
              <a:latin typeface="Chalkboard" panose="03050602040202020205" pitchFamily="66" charset="77"/>
            </a:endParaRPr>
          </a:p>
          <a:p>
            <a:pPr marL="342900" indent="-342900">
              <a:buAutoNum type="arabicPeriod"/>
            </a:pPr>
            <a:r>
              <a:rPr lang="en-AU" sz="1800" b="1" dirty="0">
                <a:solidFill>
                  <a:srgbClr val="00B0F0"/>
                </a:solidFill>
                <a:effectLst/>
                <a:latin typeface="Chalkboard" panose="03050602040202020205" pitchFamily="66" charset="77"/>
              </a:rPr>
              <a:t>Kull </a:t>
            </a:r>
            <a:r>
              <a:rPr lang="ar-SA" sz="1800" b="1" dirty="0">
                <a:solidFill>
                  <a:srgbClr val="00B0F0"/>
                </a:solidFill>
                <a:effectLst/>
                <a:latin typeface="Chalkboard" panose="03050602040202020205" pitchFamily="66" charset="77"/>
              </a:rPr>
              <a:t>  كل </a:t>
            </a:r>
            <a:r>
              <a:rPr lang="en-AU" sz="1800" b="1" dirty="0">
                <a:solidFill>
                  <a:srgbClr val="00B0F0"/>
                </a:solidFill>
                <a:effectLst/>
                <a:latin typeface="Chalkboard" panose="03050602040202020205" pitchFamily="66" charset="77"/>
              </a:rPr>
              <a:t>(all, every, or each): </a:t>
            </a:r>
            <a:r>
              <a:rPr lang="en-AU" sz="1800" dirty="0">
                <a:effectLst/>
                <a:latin typeface="Chalkboard" panose="03050602040202020205" pitchFamily="66" charset="77"/>
              </a:rPr>
              <a:t>This word could be translated into English in a variety of ways, depending on the context. </a:t>
            </a:r>
          </a:p>
          <a:p>
            <a:pPr marL="0" indent="0">
              <a:buNone/>
            </a:pPr>
            <a:r>
              <a:rPr lang="en-AU" sz="1800" dirty="0">
                <a:highlight>
                  <a:srgbClr val="56AECA"/>
                </a:highlight>
                <a:latin typeface="Chalkboard" panose="03050602040202020205" pitchFamily="66" charset="77"/>
              </a:rPr>
              <a:t>Examples: </a:t>
            </a:r>
          </a:p>
          <a:p>
            <a:pPr>
              <a:buFont typeface="Wingdings" pitchFamily="2" charset="2"/>
              <a:buChar char="Ø"/>
            </a:pPr>
            <a:r>
              <a:rPr lang="en-AU" sz="1800" dirty="0">
                <a:effectLst/>
                <a:latin typeface="Chalkboard" panose="03050602040202020205" pitchFamily="66" charset="77"/>
              </a:rPr>
              <a:t>Every (</a:t>
            </a:r>
            <a:r>
              <a:rPr lang="en-AU" sz="1800" dirty="0" err="1">
                <a:effectLst/>
                <a:latin typeface="Chalkboard" panose="03050602040202020205" pitchFamily="66" charset="77"/>
              </a:rPr>
              <a:t>kull</a:t>
            </a:r>
            <a:r>
              <a:rPr lang="ar-SA" sz="1800" dirty="0">
                <a:effectLst/>
                <a:latin typeface="Chalkboard" panose="03050602040202020205" pitchFamily="66" charset="77"/>
              </a:rPr>
              <a:t>  كل </a:t>
            </a:r>
            <a:r>
              <a:rPr lang="en-AU" sz="1800" dirty="0">
                <a:effectLst/>
                <a:latin typeface="Chalkboard" panose="03050602040202020205" pitchFamily="66" charset="77"/>
              </a:rPr>
              <a:t>) soul will taste death (al-Imran 3:185)</a:t>
            </a:r>
            <a:r>
              <a:rPr lang="ar" sz="1800" dirty="0">
                <a:effectLst/>
                <a:latin typeface="Chalkboard" panose="03050602040202020205" pitchFamily="66" charset="77"/>
              </a:rPr>
              <a:t> </a:t>
            </a:r>
            <a:endParaRPr lang="en-AU" sz="1800" dirty="0">
              <a:effectLst/>
              <a:latin typeface="Chalkboard" panose="03050602040202020205" pitchFamily="66" charset="77"/>
            </a:endParaRPr>
          </a:p>
          <a:p>
            <a:pPr>
              <a:buFont typeface="Wingdings" pitchFamily="2" charset="2"/>
              <a:buChar char="Ø"/>
            </a:pPr>
            <a:r>
              <a:rPr lang="ar" sz="1800" b="1" dirty="0">
                <a:solidFill>
                  <a:schemeClr val="accent6">
                    <a:lumMod val="75000"/>
                  </a:schemeClr>
                </a:solidFill>
                <a:effectLst/>
                <a:latin typeface="Chalkboard" panose="03050602040202020205" pitchFamily="66" charset="77"/>
              </a:rPr>
              <a:t>كُلُّ نَفْسٍۢ ذَآئِقَةُ ٱلْمَوْتِ ۗ</a:t>
            </a:r>
            <a:endParaRPr lang="en-AU" sz="1800" b="1" dirty="0">
              <a:solidFill>
                <a:schemeClr val="accent6">
                  <a:lumMod val="75000"/>
                </a:schemeClr>
              </a:solidFill>
              <a:latin typeface="Chalkboard" panose="03050602040202020205" pitchFamily="66" charset="77"/>
            </a:endParaRPr>
          </a:p>
          <a:p>
            <a:pPr>
              <a:buFont typeface="Wingdings" pitchFamily="2" charset="2"/>
              <a:buChar char="Ø"/>
            </a:pPr>
            <a:r>
              <a:rPr lang="en-AU" sz="1800" dirty="0">
                <a:effectLst/>
                <a:latin typeface="Chalkboard" panose="03050602040202020205" pitchFamily="66" charset="77"/>
              </a:rPr>
              <a:t>Allah is the Creator of all (</a:t>
            </a:r>
            <a:r>
              <a:rPr lang="en-AU" sz="1800" dirty="0" err="1">
                <a:effectLst/>
                <a:latin typeface="Chalkboard" panose="03050602040202020205" pitchFamily="66" charset="77"/>
              </a:rPr>
              <a:t>kull</a:t>
            </a:r>
            <a:r>
              <a:rPr lang="en-AU" sz="1800" dirty="0">
                <a:effectLst/>
                <a:latin typeface="Chalkboard" panose="03050602040202020205" pitchFamily="66" charset="77"/>
              </a:rPr>
              <a:t>) things (</a:t>
            </a:r>
            <a:r>
              <a:rPr lang="en-AU" sz="1800" dirty="0" err="1">
                <a:effectLst/>
                <a:latin typeface="Chalkboard" panose="03050602040202020205" pitchFamily="66" charset="77"/>
              </a:rPr>
              <a:t>az-zumur</a:t>
            </a:r>
            <a:r>
              <a:rPr lang="en-AU" sz="1800" dirty="0">
                <a:effectLst/>
                <a:latin typeface="Chalkboard" panose="03050602040202020205" pitchFamily="66" charset="77"/>
              </a:rPr>
              <a:t> 39:62</a:t>
            </a:r>
            <a:r>
              <a:rPr lang="en-AU" sz="1800" b="1" dirty="0">
                <a:solidFill>
                  <a:schemeClr val="accent6">
                    <a:lumMod val="75000"/>
                  </a:schemeClr>
                </a:solidFill>
                <a:effectLst/>
                <a:latin typeface="Chalkboard" panose="03050602040202020205" pitchFamily="66" charset="77"/>
              </a:rPr>
              <a:t>)</a:t>
            </a:r>
            <a:r>
              <a:rPr lang="ar" sz="1800" b="1" dirty="0">
                <a:solidFill>
                  <a:schemeClr val="accent6">
                    <a:lumMod val="75000"/>
                  </a:schemeClr>
                </a:solidFill>
                <a:effectLst/>
                <a:latin typeface="Chalkboard" panose="03050602040202020205" pitchFamily="66" charset="77"/>
              </a:rPr>
              <a:t> </a:t>
            </a:r>
            <a:endParaRPr lang="en-AU" sz="1800" b="1" dirty="0">
              <a:solidFill>
                <a:schemeClr val="accent6">
                  <a:lumMod val="75000"/>
                </a:schemeClr>
              </a:solidFill>
              <a:effectLst/>
              <a:latin typeface="Chalkboard" panose="03050602040202020205" pitchFamily="66" charset="77"/>
            </a:endParaRPr>
          </a:p>
          <a:p>
            <a:pPr>
              <a:buFont typeface="Wingdings" pitchFamily="2" charset="2"/>
              <a:buChar char="Ø"/>
            </a:pPr>
            <a:r>
              <a:rPr lang="ar" sz="1800" b="1" dirty="0">
                <a:solidFill>
                  <a:schemeClr val="accent6">
                    <a:lumMod val="75000"/>
                  </a:schemeClr>
                </a:solidFill>
                <a:effectLst/>
                <a:latin typeface="Chalkboard" panose="03050602040202020205" pitchFamily="66" charset="77"/>
              </a:rPr>
              <a:t>ٱللَّهُ خَـٰلِقُ كُلِّ شَىْءٍۢ ۖ وَهُوَ عَلَىٰ كُلِّ شَىْءٍۢ وَكِيلٌۭ</a:t>
            </a:r>
            <a:endParaRPr lang="en-AU" sz="1800" b="1" dirty="0">
              <a:solidFill>
                <a:schemeClr val="accent6">
                  <a:lumMod val="75000"/>
                </a:schemeClr>
              </a:solidFill>
              <a:latin typeface="Chalkboard" panose="03050602040202020205" pitchFamily="66" charset="77"/>
            </a:endParaRPr>
          </a:p>
          <a:p>
            <a:pPr marL="0" indent="0">
              <a:buNone/>
            </a:pPr>
            <a:r>
              <a:rPr lang="en-AU" sz="1800" dirty="0">
                <a:latin typeface="Chalkboard" panose="03050602040202020205" pitchFamily="66" charset="77"/>
              </a:rPr>
              <a:t>T</a:t>
            </a:r>
            <a:r>
              <a:rPr lang="en-AU" sz="1800" dirty="0">
                <a:effectLst/>
                <a:latin typeface="Chalkboard" panose="03050602040202020205" pitchFamily="66" charset="77"/>
              </a:rPr>
              <a:t>wo </a:t>
            </a:r>
            <a:r>
              <a:rPr lang="en-AU" sz="1800" dirty="0" err="1">
                <a:effectLst/>
                <a:latin typeface="Chalkboard" panose="03050602040202020205" pitchFamily="66" charset="77"/>
              </a:rPr>
              <a:t>ayat</a:t>
            </a:r>
            <a:r>
              <a:rPr lang="en-AU" sz="1800" dirty="0">
                <a:effectLst/>
                <a:latin typeface="Chalkboard" panose="03050602040202020205" pitchFamily="66" charset="77"/>
              </a:rPr>
              <a:t>, confirm the fact that all things have a beginning point at which they were created, and every living soul must come to an end of its existence. </a:t>
            </a:r>
            <a:endParaRPr lang="en-AU" sz="1800" dirty="0">
              <a:latin typeface="Chalkboard" panose="03050602040202020205" pitchFamily="66" charset="77"/>
            </a:endParaRPr>
          </a:p>
          <a:p>
            <a:endParaRPr lang="en-AU" sz="1400" dirty="0">
              <a:latin typeface="Chalkboard" panose="03050602040202020205" pitchFamily="66" charset="77"/>
            </a:endParaRPr>
          </a:p>
          <a:p>
            <a:endParaRPr lang="en-US" sz="14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F0AAB1AA-E633-1BD4-523E-F7E16A096CDA}"/>
              </a:ext>
            </a:extLst>
          </p:cNvPr>
          <p:cNvSpPr>
            <a:spLocks noGrp="1"/>
          </p:cNvSpPr>
          <p:nvPr>
            <p:ph type="sldNum" sz="quarter" idx="12"/>
          </p:nvPr>
        </p:nvSpPr>
        <p:spPr/>
        <p:txBody>
          <a:bodyPr/>
          <a:lstStyle/>
          <a:p>
            <a:fld id="{C8784B88-F3D9-6A4F-9660-1A0A1E561ED7}" type="slidenum">
              <a:rPr lang="en-US" smtClean="0"/>
              <a:t>201</a:t>
            </a:fld>
            <a:endParaRPr lang="en-US"/>
          </a:p>
        </p:txBody>
      </p:sp>
      <p:pic>
        <p:nvPicPr>
          <p:cNvPr id="5" name="Picture 4" descr="A tree on a hill&#10;&#10;Description automatically generated">
            <a:extLst>
              <a:ext uri="{FF2B5EF4-FFF2-40B4-BE49-F238E27FC236}">
                <a16:creationId xmlns:a16="http://schemas.microsoft.com/office/drawing/2014/main" xmlns="" id="{E8BDB496-8E5B-E567-8A80-B4C333DCA724}"/>
              </a:ext>
            </a:extLst>
          </p:cNvPr>
          <p:cNvPicPr>
            <a:picLocks noChangeAspect="1"/>
          </p:cNvPicPr>
          <p:nvPr/>
        </p:nvPicPr>
        <p:blipFill rotWithShape="1">
          <a:blip r:embed="rId2"/>
          <a:srcRect r="16230" b="-3"/>
          <a:stretch/>
        </p:blipFill>
        <p:spPr>
          <a:xfrm>
            <a:off x="7622177" y="1425843"/>
            <a:ext cx="4720046" cy="5101963"/>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41649625"/>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035E5F6-63B0-7BCA-AB72-49921DF2028B}"/>
              </a:ext>
            </a:extLst>
          </p:cNvPr>
          <p:cNvSpPr>
            <a:spLocks noGrp="1"/>
          </p:cNvSpPr>
          <p:nvPr>
            <p:ph type="title"/>
          </p:nvPr>
        </p:nvSpPr>
        <p:spPr>
          <a:xfrm>
            <a:off x="1070263" y="169911"/>
            <a:ext cx="5444382" cy="1402470"/>
          </a:xfrm>
        </p:spPr>
        <p:txBody>
          <a:bodyPr anchor="t">
            <a:noAutofit/>
          </a:bodyPr>
          <a:lstStyle/>
          <a:p>
            <a:r>
              <a:rPr lang="en-AU" sz="3200" dirty="0">
                <a:solidFill>
                  <a:schemeClr val="accent1">
                    <a:lumMod val="75000"/>
                  </a:schemeClr>
                </a:solidFill>
                <a:latin typeface="Monotype Corsiva" panose="03010101010201010101" pitchFamily="66" charset="0"/>
              </a:rPr>
              <a:t/>
            </a:r>
            <a:br>
              <a:rPr lang="en-AU" sz="3200" dirty="0">
                <a:solidFill>
                  <a:schemeClr val="accent1">
                    <a:lumMod val="75000"/>
                  </a:schemeClr>
                </a:solidFill>
                <a:latin typeface="Monotype Corsiva" panose="03010101010201010101" pitchFamily="66" charset="0"/>
              </a:rPr>
            </a:br>
            <a:r>
              <a:rPr lang="en-AU" sz="3200" dirty="0">
                <a:solidFill>
                  <a:schemeClr val="accent1">
                    <a:lumMod val="75000"/>
                  </a:schemeClr>
                </a:solidFill>
                <a:latin typeface="Monotype Corsiva" panose="03010101010201010101" pitchFamily="66" charset="0"/>
              </a:rPr>
              <a:t>G</a:t>
            </a:r>
            <a:r>
              <a:rPr lang="en-AU" sz="3200" dirty="0">
                <a:solidFill>
                  <a:schemeClr val="accent1">
                    <a:lumMod val="75000"/>
                  </a:schemeClr>
                </a:solidFill>
                <a:effectLst/>
                <a:latin typeface="Monotype Corsiva" panose="03010101010201010101" pitchFamily="66" charset="0"/>
              </a:rPr>
              <a:t>eneral expressions in Quran</a:t>
            </a:r>
            <a:r>
              <a:rPr lang="en-AU" sz="3200" dirty="0">
                <a:solidFill>
                  <a:schemeClr val="accent1">
                    <a:lumMod val="75000"/>
                  </a:schemeClr>
                </a:solidFill>
                <a:latin typeface="Monotype Corsiva" panose="03010101010201010101" pitchFamily="66" charset="0"/>
              </a:rPr>
              <a:t/>
            </a:r>
            <a:br>
              <a:rPr lang="en-AU" sz="3200" dirty="0">
                <a:solidFill>
                  <a:schemeClr val="accent1">
                    <a:lumMod val="75000"/>
                  </a:schemeClr>
                </a:solidFill>
                <a:latin typeface="Monotype Corsiva" panose="03010101010201010101" pitchFamily="66" charset="0"/>
              </a:rPr>
            </a:br>
            <a:endParaRPr lang="en-US" sz="3200" dirty="0"/>
          </a:p>
        </p:txBody>
      </p:sp>
      <p:cxnSp>
        <p:nvCxnSpPr>
          <p:cNvPr id="10" name="Straight Connector 9">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B42E168-D017-F0A6-1D86-01D75CF420F7}"/>
              </a:ext>
            </a:extLst>
          </p:cNvPr>
          <p:cNvSpPr>
            <a:spLocks noGrp="1"/>
          </p:cNvSpPr>
          <p:nvPr>
            <p:ph idx="1"/>
          </p:nvPr>
        </p:nvSpPr>
        <p:spPr>
          <a:xfrm>
            <a:off x="326571" y="1572381"/>
            <a:ext cx="8576797" cy="4783965"/>
          </a:xfrm>
        </p:spPr>
        <p:txBody>
          <a:bodyPr>
            <a:normAutofit lnSpcReduction="10000"/>
          </a:bodyPr>
          <a:lstStyle/>
          <a:p>
            <a:pPr marL="0" indent="0">
              <a:lnSpc>
                <a:spcPct val="140000"/>
              </a:lnSpc>
              <a:buNone/>
            </a:pPr>
            <a:r>
              <a:rPr lang="en-AU" sz="2000" b="1" dirty="0">
                <a:solidFill>
                  <a:schemeClr val="accent6">
                    <a:lumMod val="75000"/>
                  </a:schemeClr>
                </a:solidFill>
                <a:effectLst/>
                <a:latin typeface="Chalkboard" panose="03050602040202020205" pitchFamily="66" charset="77"/>
              </a:rPr>
              <a:t>2. Al- (of definiteness, not in reference to something known to the readers</a:t>
            </a:r>
            <a:r>
              <a:rPr lang="en-AU" sz="2000" dirty="0">
                <a:solidFill>
                  <a:schemeClr val="accent6">
                    <a:lumMod val="75000"/>
                  </a:schemeClr>
                </a:solidFill>
                <a:effectLst/>
                <a:latin typeface="Chalkboard" panose="03050602040202020205" pitchFamily="66" charset="77"/>
              </a:rPr>
              <a:t>): </a:t>
            </a:r>
            <a:r>
              <a:rPr lang="en-AU" sz="2000" dirty="0">
                <a:effectLst/>
                <a:latin typeface="Chalkboard" panose="03050602040202020205" pitchFamily="66" charset="77"/>
              </a:rPr>
              <a:t>Although “al”</a:t>
            </a:r>
            <a:r>
              <a:rPr lang="ar-SA" sz="2000" dirty="0">
                <a:effectLst/>
                <a:latin typeface="Chalkboard" panose="03050602040202020205" pitchFamily="66" charset="77"/>
              </a:rPr>
              <a:t>ال </a:t>
            </a:r>
            <a:r>
              <a:rPr lang="en-AU" sz="2000" dirty="0">
                <a:effectLst/>
                <a:latin typeface="Chalkboard" panose="03050602040202020205" pitchFamily="66" charset="77"/>
              </a:rPr>
              <a:t> is normally translated as “the,” in this case it translates as “all” or “every.</a:t>
            </a:r>
            <a:endParaRPr lang="ar-SA" sz="2000" dirty="0">
              <a:effectLst/>
              <a:latin typeface="Chalkboard" panose="03050602040202020205" pitchFamily="66" charset="77"/>
            </a:endParaRPr>
          </a:p>
          <a:p>
            <a:pPr>
              <a:lnSpc>
                <a:spcPct val="140000"/>
              </a:lnSpc>
            </a:pPr>
            <a:r>
              <a:rPr lang="en-AU" sz="2000" dirty="0">
                <a:effectLst/>
                <a:latin typeface="Chalkboard" panose="03050602040202020205" pitchFamily="66" charset="77"/>
              </a:rPr>
              <a:t> </a:t>
            </a:r>
            <a:r>
              <a:rPr lang="en-AU" sz="2000" dirty="0">
                <a:highlight>
                  <a:srgbClr val="C4CA9D"/>
                </a:highlight>
                <a:latin typeface="Chalkboard" panose="03050602040202020205" pitchFamily="66" charset="77"/>
              </a:rPr>
              <a:t>Examples: </a:t>
            </a:r>
          </a:p>
          <a:p>
            <a:pPr>
              <a:lnSpc>
                <a:spcPct val="140000"/>
              </a:lnSpc>
            </a:pPr>
            <a:r>
              <a:rPr lang="en-AU" sz="2000" dirty="0">
                <a:effectLst/>
                <a:latin typeface="Chalkboard" panose="03050602040202020205" pitchFamily="66" charset="77"/>
              </a:rPr>
              <a:t>“Allah has made </a:t>
            </a:r>
            <a:r>
              <a:rPr lang="en-AU" sz="2000" dirty="0">
                <a:effectLst/>
                <a:highlight>
                  <a:srgbClr val="F8ECB9"/>
                </a:highlight>
                <a:latin typeface="Chalkboard" panose="03050602040202020205" pitchFamily="66" charset="77"/>
              </a:rPr>
              <a:t>al</a:t>
            </a:r>
            <a:r>
              <a:rPr lang="en-AU" sz="2000" dirty="0">
                <a:effectLst/>
                <a:latin typeface="Chalkboard" panose="03050602040202020205" pitchFamily="66" charset="77"/>
              </a:rPr>
              <a:t>-bay‘ (all trade) allowable and forbidden </a:t>
            </a:r>
            <a:r>
              <a:rPr lang="en-AU" sz="2000" dirty="0" err="1">
                <a:effectLst/>
                <a:latin typeface="Chalkboard" panose="03050602040202020205" pitchFamily="66" charset="77"/>
              </a:rPr>
              <a:t>ar-ribaa</a:t>
            </a:r>
            <a:r>
              <a:rPr lang="en-AU" sz="2000" dirty="0">
                <a:effectLst/>
                <a:latin typeface="Chalkboard" panose="03050602040202020205" pitchFamily="66" charset="77"/>
              </a:rPr>
              <a:t> (all interest)” al-Baqarah 2:275. </a:t>
            </a:r>
            <a:r>
              <a:rPr lang="ar" sz="2000" dirty="0">
                <a:effectLst/>
                <a:latin typeface="Chalkboard" panose="03050602040202020205" pitchFamily="66" charset="77"/>
              </a:rPr>
              <a:t>وَأَحَلَّ ٱللَّهُ </a:t>
            </a:r>
            <a:r>
              <a:rPr lang="ar" sz="2000" dirty="0">
                <a:effectLst/>
                <a:highlight>
                  <a:srgbClr val="F8ECB9"/>
                </a:highlight>
                <a:latin typeface="Chalkboard" panose="03050602040202020205" pitchFamily="66" charset="77"/>
              </a:rPr>
              <a:t>ٱلْ</a:t>
            </a:r>
            <a:r>
              <a:rPr lang="ar" sz="2000" dirty="0">
                <a:effectLst/>
                <a:latin typeface="Chalkboard" panose="03050602040202020205" pitchFamily="66" charset="77"/>
              </a:rPr>
              <a:t>بَيْعَ وَحَرَّمَ ٱلرِّبَوٰا۟ ۚ</a:t>
            </a:r>
            <a:endParaRPr lang="en-AU" sz="2000" dirty="0">
              <a:latin typeface="Chalkboard" panose="03050602040202020205" pitchFamily="66" charset="77"/>
            </a:endParaRPr>
          </a:p>
          <a:p>
            <a:pPr>
              <a:lnSpc>
                <a:spcPct val="140000"/>
              </a:lnSpc>
            </a:pPr>
            <a:r>
              <a:rPr lang="en-AU" sz="2000" dirty="0">
                <a:effectLst/>
                <a:highlight>
                  <a:srgbClr val="C0C0C0"/>
                </a:highlight>
                <a:latin typeface="Chalkboard" panose="03050602040202020205" pitchFamily="66" charset="77"/>
              </a:rPr>
              <a:t>All forms of trade are considered valid unless they have been expressly forbidden. </a:t>
            </a:r>
          </a:p>
          <a:p>
            <a:pPr>
              <a:lnSpc>
                <a:spcPct val="140000"/>
              </a:lnSpc>
            </a:pPr>
            <a:r>
              <a:rPr lang="en-AU" sz="2000" dirty="0">
                <a:effectLst/>
                <a:latin typeface="Chalkboard" panose="03050602040202020205" pitchFamily="66" charset="77"/>
              </a:rPr>
              <a:t>“Cut off the hand of </a:t>
            </a:r>
            <a:r>
              <a:rPr lang="en-AU" sz="2000" dirty="0">
                <a:effectLst/>
                <a:highlight>
                  <a:srgbClr val="F8ECB9"/>
                </a:highlight>
                <a:latin typeface="Chalkboard" panose="03050602040202020205" pitchFamily="66" charset="77"/>
              </a:rPr>
              <a:t>as</a:t>
            </a:r>
            <a:r>
              <a:rPr lang="en-AU" sz="2000" dirty="0">
                <a:effectLst/>
                <a:latin typeface="Chalkboard" panose="03050602040202020205" pitchFamily="66" charset="77"/>
              </a:rPr>
              <a:t>-</a:t>
            </a:r>
            <a:r>
              <a:rPr lang="en-AU" sz="2000" dirty="0" err="1">
                <a:effectLst/>
                <a:latin typeface="Chalkboard" panose="03050602040202020205" pitchFamily="66" charset="77"/>
              </a:rPr>
              <a:t>saariq</a:t>
            </a:r>
            <a:r>
              <a:rPr lang="en-AU" sz="2000" dirty="0">
                <a:effectLst/>
                <a:latin typeface="Chalkboard" panose="03050602040202020205" pitchFamily="66" charset="77"/>
              </a:rPr>
              <a:t> was-</a:t>
            </a:r>
            <a:r>
              <a:rPr lang="en-AU" sz="2000" dirty="0" err="1">
                <a:effectLst/>
                <a:latin typeface="Chalkboard" panose="03050602040202020205" pitchFamily="66" charset="77"/>
              </a:rPr>
              <a:t>saariqah</a:t>
            </a:r>
            <a:r>
              <a:rPr lang="ar" sz="2000" dirty="0">
                <a:effectLst/>
                <a:latin typeface="Chalkboard" panose="03050602040202020205" pitchFamily="66" charset="77"/>
              </a:rPr>
              <a:t>وَ</a:t>
            </a:r>
            <a:r>
              <a:rPr lang="ar" sz="2000" dirty="0">
                <a:effectLst/>
                <a:highlight>
                  <a:srgbClr val="F8ECB9"/>
                </a:highlight>
                <a:latin typeface="Chalkboard" panose="03050602040202020205" pitchFamily="66" charset="77"/>
              </a:rPr>
              <a:t>ٱل</a:t>
            </a:r>
            <a:r>
              <a:rPr lang="ar" sz="2000" dirty="0">
                <a:effectLst/>
                <a:latin typeface="Chalkboard" panose="03050602040202020205" pitchFamily="66" charset="77"/>
              </a:rPr>
              <a:t>سَّارِقُ و</a:t>
            </a:r>
            <a:r>
              <a:rPr lang="ar" sz="2000" dirty="0">
                <a:effectLst/>
                <a:highlight>
                  <a:srgbClr val="F8ECB9"/>
                </a:highlight>
                <a:latin typeface="Chalkboard" panose="03050602040202020205" pitchFamily="66" charset="77"/>
              </a:rPr>
              <a:t>َٱل</a:t>
            </a:r>
            <a:r>
              <a:rPr lang="ar" sz="2000" dirty="0">
                <a:effectLst/>
                <a:latin typeface="Chalkboard" panose="03050602040202020205" pitchFamily="66" charset="77"/>
              </a:rPr>
              <a:t>سَّارِقَةُ فَٱقْطَعُوٓا۟ أَيْدِيَهُمَا</a:t>
            </a:r>
            <a:r>
              <a:rPr lang="en-AU" sz="2000" dirty="0">
                <a:effectLst/>
                <a:latin typeface="Chalkboard" panose="03050602040202020205" pitchFamily="66" charset="77"/>
              </a:rPr>
              <a:t> </a:t>
            </a:r>
            <a:r>
              <a:rPr lang="en-AU" sz="2000" b="1" i="0" dirty="0">
                <a:effectLst/>
                <a:latin typeface="Chalkboard" panose="03050602040202020205" pitchFamily="66" charset="77"/>
              </a:rPr>
              <a:t>Al-</a:t>
            </a:r>
            <a:r>
              <a:rPr lang="en-AU" sz="2000" b="1" i="0" dirty="0" err="1">
                <a:effectLst/>
                <a:latin typeface="Chalkboard" panose="03050602040202020205" pitchFamily="66" charset="77"/>
              </a:rPr>
              <a:t>Ma'idah</a:t>
            </a:r>
            <a:r>
              <a:rPr lang="en-AU" sz="2000" b="1" i="0" dirty="0">
                <a:effectLst/>
                <a:latin typeface="Chalkboard" panose="03050602040202020205" pitchFamily="66" charset="77"/>
              </a:rPr>
              <a:t>, 5:38)</a:t>
            </a:r>
            <a:r>
              <a:rPr lang="en-AU" sz="2000" dirty="0">
                <a:effectLst/>
                <a:latin typeface="Chalkboard" panose="03050602040202020205" pitchFamily="66" charset="77"/>
              </a:rPr>
              <a:t> (every male and female thief)</a:t>
            </a:r>
            <a:endParaRPr lang="en-AU" sz="2000" dirty="0">
              <a:latin typeface="Chalkboard" panose="03050602040202020205" pitchFamily="66" charset="77"/>
            </a:endParaRPr>
          </a:p>
          <a:p>
            <a:pPr>
              <a:lnSpc>
                <a:spcPct val="140000"/>
              </a:lnSpc>
            </a:pPr>
            <a:endParaRPr lang="en-US" sz="1800" dirty="0"/>
          </a:p>
        </p:txBody>
      </p:sp>
      <p:sp>
        <p:nvSpPr>
          <p:cNvPr id="4" name="Slide Number Placeholder 3">
            <a:extLst>
              <a:ext uri="{FF2B5EF4-FFF2-40B4-BE49-F238E27FC236}">
                <a16:creationId xmlns:a16="http://schemas.microsoft.com/office/drawing/2014/main" xmlns="" id="{117FD13B-292E-1FD2-7520-30910F54DE22}"/>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solidFill>
                  <a:schemeClr val="tx1">
                    <a:lumMod val="50000"/>
                    <a:lumOff val="50000"/>
                  </a:schemeClr>
                </a:solidFill>
              </a:rPr>
              <a:pPr>
                <a:lnSpc>
                  <a:spcPct val="90000"/>
                </a:lnSpc>
                <a:spcAft>
                  <a:spcPts val="600"/>
                </a:spcAft>
              </a:pPr>
              <a:t>202</a:t>
            </a:fld>
            <a:endParaRPr lang="en-US">
              <a:solidFill>
                <a:schemeClr val="tx1">
                  <a:lumMod val="50000"/>
                  <a:lumOff val="50000"/>
                </a:schemeClr>
              </a:solidFill>
            </a:endParaRPr>
          </a:p>
        </p:txBody>
      </p:sp>
      <p:pic>
        <p:nvPicPr>
          <p:cNvPr id="7" name="Picture 6" descr="A tree on a hill&#10;&#10;Description automatically generated">
            <a:extLst>
              <a:ext uri="{FF2B5EF4-FFF2-40B4-BE49-F238E27FC236}">
                <a16:creationId xmlns:a16="http://schemas.microsoft.com/office/drawing/2014/main" xmlns="" id="{4255EFF2-A09A-8553-8FA9-F48C18A5653A}"/>
              </a:ext>
            </a:extLst>
          </p:cNvPr>
          <p:cNvPicPr>
            <a:picLocks noChangeAspect="1"/>
          </p:cNvPicPr>
          <p:nvPr/>
        </p:nvPicPr>
        <p:blipFill rotWithShape="1">
          <a:blip r:embed="rId2"/>
          <a:srcRect r="16230" b="-3"/>
          <a:stretch/>
        </p:blipFill>
        <p:spPr>
          <a:xfrm>
            <a:off x="8438605" y="2114225"/>
            <a:ext cx="3753395" cy="4424687"/>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183862708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DE5D0-FCCB-6DC5-B591-6D203BBC482D}"/>
              </a:ext>
            </a:extLst>
          </p:cNvPr>
          <p:cNvSpPr>
            <a:spLocks noGrp="1"/>
          </p:cNvSpPr>
          <p:nvPr>
            <p:ph type="title"/>
          </p:nvPr>
        </p:nvSpPr>
        <p:spPr>
          <a:xfrm>
            <a:off x="1722566" y="241934"/>
            <a:ext cx="5412288" cy="400834"/>
          </a:xfrm>
        </p:spPr>
        <p:txBody>
          <a:bodyPr>
            <a:normAutofit fontScale="90000"/>
          </a:bodyPr>
          <a:lstStyle/>
          <a:p>
            <a:r>
              <a:rPr lang="en-AU" sz="4400" dirty="0">
                <a:solidFill>
                  <a:schemeClr val="accent1">
                    <a:lumMod val="50000"/>
                  </a:schemeClr>
                </a:solidFill>
                <a:latin typeface="Monotype Corsiva" panose="03010101010201010101" pitchFamily="66" charset="0"/>
              </a:rPr>
              <a:t/>
            </a:r>
            <a:br>
              <a:rPr lang="en-AU" sz="4400" dirty="0">
                <a:solidFill>
                  <a:schemeClr val="accent1">
                    <a:lumMod val="50000"/>
                  </a:schemeClr>
                </a:solidFill>
                <a:latin typeface="Monotype Corsiva" panose="03010101010201010101" pitchFamily="66" charset="0"/>
              </a:rPr>
            </a:br>
            <a:r>
              <a:rPr lang="en-AU" sz="4400" dirty="0">
                <a:solidFill>
                  <a:schemeClr val="accent1">
                    <a:lumMod val="50000"/>
                  </a:schemeClr>
                </a:solidFill>
                <a:latin typeface="Monotype Corsiva" panose="03010101010201010101" pitchFamily="66" charset="0"/>
              </a:rPr>
              <a:t>G</a:t>
            </a:r>
            <a:r>
              <a:rPr lang="en-AU" sz="4400" dirty="0">
                <a:solidFill>
                  <a:schemeClr val="accent1">
                    <a:lumMod val="50000"/>
                  </a:schemeClr>
                </a:solidFill>
                <a:effectLst/>
                <a:latin typeface="Monotype Corsiva" panose="03010101010201010101" pitchFamily="66" charset="0"/>
              </a:rPr>
              <a:t>eneral expressions in Quran</a:t>
            </a:r>
            <a:r>
              <a:rPr lang="en-AU" sz="4400" dirty="0">
                <a:solidFill>
                  <a:schemeClr val="accent1">
                    <a:lumMod val="50000"/>
                  </a:schemeClr>
                </a:solidFill>
                <a:latin typeface="Monotype Corsiva" panose="03010101010201010101" pitchFamily="66" charset="0"/>
              </a:rPr>
              <a:t/>
            </a:r>
            <a:br>
              <a:rPr lang="en-AU" sz="4400" dirty="0">
                <a:solidFill>
                  <a:schemeClr val="accent1">
                    <a:lumMod val="50000"/>
                  </a:schemeClr>
                </a:solidFill>
                <a:latin typeface="Monotype Corsiva" panose="03010101010201010101" pitchFamily="66" charset="0"/>
              </a:rPr>
            </a:br>
            <a:endParaRPr lang="en-US" dirty="0">
              <a:solidFill>
                <a:schemeClr val="accent1">
                  <a:lumMod val="50000"/>
                </a:schemeClr>
              </a:solidFill>
            </a:endParaRPr>
          </a:p>
        </p:txBody>
      </p:sp>
      <p:sp>
        <p:nvSpPr>
          <p:cNvPr id="3" name="Content Placeholder 2">
            <a:extLst>
              <a:ext uri="{FF2B5EF4-FFF2-40B4-BE49-F238E27FC236}">
                <a16:creationId xmlns:a16="http://schemas.microsoft.com/office/drawing/2014/main" xmlns="" id="{EA818C7D-D2EE-A74D-8074-223475A758AA}"/>
              </a:ext>
            </a:extLst>
          </p:cNvPr>
          <p:cNvSpPr>
            <a:spLocks noGrp="1"/>
          </p:cNvSpPr>
          <p:nvPr>
            <p:ph idx="1"/>
          </p:nvPr>
        </p:nvSpPr>
        <p:spPr>
          <a:xfrm>
            <a:off x="125868" y="825330"/>
            <a:ext cx="9355016" cy="5543386"/>
          </a:xfrm>
          <a:ln>
            <a:solidFill>
              <a:srgbClr val="00B0F0"/>
            </a:solidFill>
          </a:ln>
        </p:spPr>
        <p:txBody>
          <a:bodyPr>
            <a:noAutofit/>
          </a:bodyPr>
          <a:lstStyle/>
          <a:p>
            <a:r>
              <a:rPr lang="en-US" sz="1800" dirty="0">
                <a:solidFill>
                  <a:schemeClr val="accent6">
                    <a:lumMod val="75000"/>
                  </a:schemeClr>
                </a:solidFill>
                <a:latin typeface="Chalkboard" panose="03050602040202020205" pitchFamily="66" charset="77"/>
              </a:rPr>
              <a:t>3.</a:t>
            </a:r>
            <a:r>
              <a:rPr lang="en-AU" sz="1800" dirty="0">
                <a:solidFill>
                  <a:schemeClr val="accent6">
                    <a:lumMod val="75000"/>
                  </a:schemeClr>
                </a:solidFill>
                <a:effectLst/>
                <a:latin typeface="Chalkboard" panose="03050602040202020205" pitchFamily="66" charset="77"/>
              </a:rPr>
              <a:t>  An-</a:t>
            </a:r>
            <a:r>
              <a:rPr lang="en-AU" sz="1800" dirty="0" err="1">
                <a:solidFill>
                  <a:schemeClr val="accent6">
                    <a:lumMod val="75000"/>
                  </a:schemeClr>
                </a:solidFill>
                <a:effectLst/>
                <a:latin typeface="Chalkboard" panose="03050602040202020205" pitchFamily="66" charset="77"/>
              </a:rPr>
              <a:t>Nakirah</a:t>
            </a:r>
            <a:r>
              <a:rPr lang="en-AU" sz="1800" dirty="0">
                <a:solidFill>
                  <a:schemeClr val="accent6">
                    <a:lumMod val="75000"/>
                  </a:schemeClr>
                </a:solidFill>
                <a:effectLst/>
                <a:latin typeface="Chalkboard" panose="03050602040202020205" pitchFamily="66" charset="77"/>
              </a:rPr>
              <a:t> </a:t>
            </a:r>
            <a:r>
              <a:rPr lang="ar-SA" sz="1800" dirty="0">
                <a:solidFill>
                  <a:schemeClr val="accent6">
                    <a:lumMod val="75000"/>
                  </a:schemeClr>
                </a:solidFill>
                <a:effectLst/>
                <a:latin typeface="Chalkboard" panose="03050602040202020205" pitchFamily="66" charset="77"/>
              </a:rPr>
              <a:t> النكرة </a:t>
            </a:r>
            <a:r>
              <a:rPr lang="en-AU" sz="1800" dirty="0">
                <a:solidFill>
                  <a:schemeClr val="accent6">
                    <a:lumMod val="75000"/>
                  </a:schemeClr>
                </a:solidFill>
                <a:effectLst/>
                <a:latin typeface="Chalkboard" panose="03050602040202020205" pitchFamily="66" charset="77"/>
              </a:rPr>
              <a:t>(the indefinite in a negative or prohibitive construction</a:t>
            </a:r>
            <a:r>
              <a:rPr lang="en-AU" sz="1800" dirty="0">
                <a:effectLst/>
                <a:latin typeface="Chalkboard" panose="03050602040202020205" pitchFamily="66" charset="77"/>
              </a:rPr>
              <a:t>): </a:t>
            </a:r>
            <a:endParaRPr lang="ar-SA" sz="1800" dirty="0">
              <a:effectLst/>
              <a:latin typeface="Chalkboard" panose="03050602040202020205" pitchFamily="66" charset="77"/>
            </a:endParaRPr>
          </a:p>
          <a:p>
            <a:pPr marL="0" indent="0">
              <a:buNone/>
            </a:pPr>
            <a:r>
              <a:rPr lang="en-AU" sz="1800" dirty="0">
                <a:effectLst/>
                <a:latin typeface="Chalkboard" panose="03050602040202020205" pitchFamily="66" charset="77"/>
              </a:rPr>
              <a:t>Normally, “a” or “an” is put before the Arabic indefinite form when it is translated into English , however, in an expression containing a negation, the indefinite should be translated in such a way as to indicate its generality.    </a:t>
            </a:r>
          </a:p>
          <a:p>
            <a:pPr marL="0" indent="0">
              <a:buNone/>
            </a:pPr>
            <a:r>
              <a:rPr lang="en-AU" sz="1800" dirty="0">
                <a:effectLst/>
                <a:highlight>
                  <a:srgbClr val="56AECA"/>
                </a:highlight>
                <a:latin typeface="Chalkboard" panose="03050602040202020205" pitchFamily="66" charset="77"/>
              </a:rPr>
              <a:t> </a:t>
            </a:r>
            <a:r>
              <a:rPr lang="en-AU" sz="1400" dirty="0">
                <a:effectLst/>
                <a:highlight>
                  <a:srgbClr val="56AECA"/>
                </a:highlight>
                <a:latin typeface="Chalkboard" panose="03050602040202020205" pitchFamily="66" charset="77"/>
              </a:rPr>
              <a:t>For example, </a:t>
            </a:r>
            <a:r>
              <a:rPr lang="en-AU" sz="1800" dirty="0">
                <a:solidFill>
                  <a:srgbClr val="56AECA"/>
                </a:solidFill>
                <a:effectLst/>
                <a:latin typeface="Chalkboard" panose="03050602040202020205" pitchFamily="66" charset="77"/>
              </a:rPr>
              <a:t>1.</a:t>
            </a:r>
            <a:r>
              <a:rPr lang="en-AU" sz="1800" b="1" dirty="0">
                <a:solidFill>
                  <a:srgbClr val="56AECA"/>
                </a:solidFill>
                <a:effectLst/>
                <a:latin typeface="Chalkboard" panose="03050602040202020205" pitchFamily="66" charset="77"/>
              </a:rPr>
              <a:t> “W</a:t>
            </a:r>
            <a:r>
              <a:rPr lang="en-AU" sz="1800" b="1" i="0" dirty="0">
                <a:solidFill>
                  <a:srgbClr val="56AECA"/>
                </a:solidFill>
                <a:effectLst/>
                <a:latin typeface="Chalkboard" panose="03050602040202020205" pitchFamily="66" charset="77"/>
              </a:rPr>
              <a:t>hoever commits to ˹performing˺ pilgrimage, let them stay away from intimate relations, foul language, and arguments during pilgrimage.</a:t>
            </a:r>
            <a:r>
              <a:rPr lang="en-AU" sz="1800" b="1" dirty="0">
                <a:solidFill>
                  <a:srgbClr val="56AECA"/>
                </a:solidFill>
                <a:latin typeface="Chalkboard" panose="03050602040202020205" pitchFamily="66" charset="77"/>
              </a:rPr>
              <a:t> </a:t>
            </a:r>
            <a:r>
              <a:rPr lang="en-AU" sz="1100" b="1" dirty="0">
                <a:solidFill>
                  <a:schemeClr val="accent6">
                    <a:lumMod val="50000"/>
                  </a:schemeClr>
                </a:solidFill>
                <a:latin typeface="Chalkboard" panose="03050602040202020205" pitchFamily="66" charset="77"/>
              </a:rPr>
              <a:t>(al-Baqarah 2</a:t>
            </a:r>
            <a:r>
              <a:rPr lang="ar" sz="1100" b="1" dirty="0">
                <a:solidFill>
                  <a:schemeClr val="accent6">
                    <a:lumMod val="50000"/>
                  </a:schemeClr>
                </a:solidFill>
                <a:latin typeface="Chalkboard" panose="03050602040202020205" pitchFamily="66" charset="77"/>
              </a:rPr>
              <a:t> </a:t>
            </a:r>
            <a:r>
              <a:rPr lang="en-AU" sz="1100" b="1" dirty="0">
                <a:solidFill>
                  <a:schemeClr val="accent6">
                    <a:lumMod val="50000"/>
                  </a:schemeClr>
                </a:solidFill>
                <a:latin typeface="Chalkboard" panose="03050602040202020205" pitchFamily="66" charset="77"/>
              </a:rPr>
              <a:t>:</a:t>
            </a:r>
            <a:r>
              <a:rPr lang="ar" sz="1100" b="1" dirty="0">
                <a:solidFill>
                  <a:schemeClr val="accent6">
                    <a:lumMod val="50000"/>
                  </a:schemeClr>
                </a:solidFill>
                <a:latin typeface="Chalkboard" panose="03050602040202020205" pitchFamily="66" charset="77"/>
                <a:cs typeface="+mn-cs"/>
              </a:rPr>
              <a:t>197</a:t>
            </a:r>
            <a:r>
              <a:rPr lang="en-AU" sz="1100" b="1" dirty="0">
                <a:solidFill>
                  <a:schemeClr val="accent6">
                    <a:lumMod val="50000"/>
                  </a:schemeClr>
                </a:solidFill>
                <a:latin typeface="Chalkboard" panose="03050602040202020205" pitchFamily="66" charset="77"/>
                <a:cs typeface="+mn-cs"/>
              </a:rPr>
              <a:t>)</a:t>
            </a:r>
            <a:endParaRPr lang="en-AU" sz="1100" b="1" dirty="0">
              <a:solidFill>
                <a:schemeClr val="accent6">
                  <a:lumMod val="50000"/>
                </a:schemeClr>
              </a:solidFill>
              <a:latin typeface="Chalkboard" panose="03050602040202020205" pitchFamily="66" charset="77"/>
            </a:endParaRPr>
          </a:p>
          <a:p>
            <a:r>
              <a:rPr lang="ar" sz="1800" dirty="0">
                <a:solidFill>
                  <a:schemeClr val="accent6">
                    <a:lumMod val="75000"/>
                  </a:schemeClr>
                </a:solidFill>
                <a:latin typeface="Chalkboard" panose="03050602040202020205" pitchFamily="66" charset="77"/>
                <a:cs typeface="+mn-cs"/>
              </a:rPr>
              <a:t>ۚ </a:t>
            </a:r>
            <a:r>
              <a:rPr lang="ar" sz="1800" b="1" dirty="0">
                <a:solidFill>
                  <a:schemeClr val="accent6">
                    <a:lumMod val="50000"/>
                  </a:schemeClr>
                </a:solidFill>
                <a:latin typeface="Chalkboard" panose="03050602040202020205" pitchFamily="66" charset="77"/>
                <a:cs typeface="+mn-cs"/>
              </a:rPr>
              <a:t>فَمَن فَرَضَ فِيهِنَّ ٱلْحَجَّ فَلَا رَفَثَ وَلَا فُسُوقَ وَلَا جِدَالَ فِى ٱلْحَج</a:t>
            </a:r>
            <a:endParaRPr lang="en-AU" sz="1800" b="1" dirty="0">
              <a:solidFill>
                <a:schemeClr val="accent6">
                  <a:lumMod val="50000"/>
                </a:schemeClr>
              </a:solidFill>
              <a:latin typeface="Chalkboard" panose="03050602040202020205" pitchFamily="66" charset="77"/>
              <a:cs typeface="+mn-cs"/>
            </a:endParaRPr>
          </a:p>
          <a:p>
            <a:r>
              <a:rPr lang="en-AU" sz="1800" dirty="0">
                <a:latin typeface="Chalkboard" panose="03050602040202020205" pitchFamily="66" charset="77"/>
              </a:rPr>
              <a:t>T</a:t>
            </a:r>
            <a:r>
              <a:rPr lang="en-AU" sz="1800" dirty="0">
                <a:effectLst/>
                <a:latin typeface="Chalkboard" panose="03050602040202020205" pitchFamily="66" charset="77"/>
              </a:rPr>
              <a:t>he literally translated verse, “So no </a:t>
            </a:r>
            <a:r>
              <a:rPr lang="en-AU" sz="1800" dirty="0" err="1">
                <a:effectLst/>
                <a:latin typeface="Chalkboard" panose="03050602040202020205" pitchFamily="66" charset="77"/>
              </a:rPr>
              <a:t>rafath</a:t>
            </a:r>
            <a:r>
              <a:rPr lang="en-AU" sz="1800" dirty="0">
                <a:effectLst/>
                <a:latin typeface="Chalkboard" panose="03050602040202020205" pitchFamily="66" charset="77"/>
              </a:rPr>
              <a:t> (a vulgar word), </a:t>
            </a:r>
            <a:r>
              <a:rPr lang="en-AU" sz="1800" dirty="0" err="1">
                <a:effectLst/>
                <a:latin typeface="Chalkboard" panose="03050602040202020205" pitchFamily="66" charset="77"/>
              </a:rPr>
              <a:t>fusooq</a:t>
            </a:r>
            <a:r>
              <a:rPr lang="en-AU" sz="1800" dirty="0">
                <a:effectLst/>
                <a:latin typeface="Chalkboard" panose="03050602040202020205" pitchFamily="66" charset="77"/>
              </a:rPr>
              <a:t> </a:t>
            </a:r>
            <a:r>
              <a:rPr lang="ar-SA" sz="1800" dirty="0">
                <a:effectLst/>
                <a:latin typeface="Chalkboard" panose="03050602040202020205" pitchFamily="66" charset="77"/>
              </a:rPr>
              <a:t> فسوق </a:t>
            </a:r>
            <a:r>
              <a:rPr lang="en-AU" sz="1800" dirty="0">
                <a:effectLst/>
                <a:latin typeface="Chalkboard" panose="03050602040202020205" pitchFamily="66" charset="77"/>
              </a:rPr>
              <a:t>(an obscenity), and no </a:t>
            </a:r>
            <a:r>
              <a:rPr lang="en-AU" sz="1800" dirty="0" err="1">
                <a:latin typeface="Chalkboard" panose="03050602040202020205" pitchFamily="66" charset="77"/>
              </a:rPr>
              <a:t>j</a:t>
            </a:r>
            <a:r>
              <a:rPr lang="en-AU" sz="1800" dirty="0" err="1">
                <a:effectLst/>
                <a:latin typeface="Chalkboard" panose="03050602040202020205" pitchFamily="66" charset="77"/>
              </a:rPr>
              <a:t>idaal</a:t>
            </a:r>
            <a:r>
              <a:rPr lang="ar-SA" sz="1800" dirty="0">
                <a:effectLst/>
                <a:latin typeface="Chalkboard" panose="03050602040202020205" pitchFamily="66" charset="77"/>
              </a:rPr>
              <a:t> جدال </a:t>
            </a:r>
            <a:r>
              <a:rPr lang="en-AU" sz="1800" dirty="0">
                <a:effectLst/>
                <a:latin typeface="Chalkboard" panose="03050602040202020205" pitchFamily="66" charset="77"/>
              </a:rPr>
              <a:t> (an argument) during hajj . should read, “So there should be no vulgarity, obscenity, or argumentation during hajj.</a:t>
            </a:r>
            <a:br>
              <a:rPr lang="en-AU" sz="1800" dirty="0">
                <a:effectLst/>
                <a:latin typeface="Chalkboard" panose="03050602040202020205" pitchFamily="66" charset="77"/>
              </a:rPr>
            </a:br>
            <a:r>
              <a:rPr lang="en-AU" sz="1800" b="1" dirty="0">
                <a:solidFill>
                  <a:srgbClr val="56AECA"/>
                </a:solidFill>
                <a:effectLst/>
                <a:latin typeface="Chalkboard" panose="03050602040202020205" pitchFamily="66" charset="77"/>
              </a:rPr>
              <a:t>2.“And your Lord will not oppress a one </a:t>
            </a:r>
            <a:r>
              <a:rPr lang="en-AU" sz="1800" dirty="0">
                <a:effectLst/>
                <a:latin typeface="Chalkboard" panose="03050602040202020205" pitchFamily="66" charset="77"/>
              </a:rPr>
              <a:t>(</a:t>
            </a:r>
            <a:r>
              <a:rPr lang="en-AU" sz="1800" dirty="0" err="1">
                <a:effectLst/>
                <a:latin typeface="Chalkboard" panose="03050602040202020205" pitchFamily="66" charset="77"/>
              </a:rPr>
              <a:t>ahadan</a:t>
            </a:r>
            <a:r>
              <a:rPr lang="ar-SA" sz="1800" dirty="0">
                <a:effectLst/>
                <a:latin typeface="Chalkboard" panose="03050602040202020205" pitchFamily="66" charset="77"/>
              </a:rPr>
              <a:t> </a:t>
            </a:r>
            <a:r>
              <a:rPr lang="ar-SA" sz="1600" dirty="0">
                <a:effectLst/>
                <a:latin typeface="Chalkboard" panose="03050602040202020205" pitchFamily="66" charset="77"/>
              </a:rPr>
              <a:t>  أحداً </a:t>
            </a:r>
            <a:r>
              <a:rPr lang="en-AU" sz="1600" dirty="0">
                <a:solidFill>
                  <a:schemeClr val="accent6">
                    <a:lumMod val="50000"/>
                  </a:schemeClr>
                </a:solidFill>
                <a:effectLst/>
                <a:latin typeface="Chalkboard" panose="03050602040202020205" pitchFamily="66" charset="77"/>
              </a:rPr>
              <a:t>)</a:t>
            </a:r>
            <a:r>
              <a:rPr lang="ar-SA" sz="1600" dirty="0">
                <a:solidFill>
                  <a:schemeClr val="accent6">
                    <a:lumMod val="50000"/>
                  </a:schemeClr>
                </a:solidFill>
                <a:effectLst/>
                <a:latin typeface="Chalkboard" panose="03050602040202020205" pitchFamily="66" charset="77"/>
              </a:rPr>
              <a:t>  </a:t>
            </a:r>
            <a:r>
              <a:rPr lang="en-AU" sz="1600" dirty="0" err="1">
                <a:solidFill>
                  <a:schemeClr val="accent6">
                    <a:lumMod val="50000"/>
                  </a:schemeClr>
                </a:solidFill>
                <a:effectLst/>
                <a:latin typeface="Chalkboard" panose="03050602040202020205" pitchFamily="66" charset="77"/>
              </a:rPr>
              <a:t>Kahf</a:t>
            </a:r>
            <a:r>
              <a:rPr lang="en-AU" sz="1600" dirty="0">
                <a:solidFill>
                  <a:schemeClr val="accent6">
                    <a:lumMod val="50000"/>
                  </a:schemeClr>
                </a:solidFill>
                <a:effectLst/>
                <a:latin typeface="Chalkboard" panose="03050602040202020205" pitchFamily="66" charset="77"/>
              </a:rPr>
              <a:t> (18):49 </a:t>
            </a:r>
            <a:r>
              <a:rPr lang="ar" sz="1800" b="1" dirty="0">
                <a:solidFill>
                  <a:schemeClr val="accent6">
                    <a:lumMod val="50000"/>
                  </a:schemeClr>
                </a:solidFill>
                <a:effectLst/>
                <a:latin typeface="Chalkboard" panose="03050602040202020205" pitchFamily="66" charset="77"/>
              </a:rPr>
              <a:t>وَلَا يَظْلِمُ رَبُّكَ أَحَدًۭا</a:t>
            </a:r>
            <a:r>
              <a:rPr lang="en-AU" sz="1800" b="1" dirty="0">
                <a:solidFill>
                  <a:schemeClr val="accent6">
                    <a:lumMod val="50000"/>
                  </a:schemeClr>
                </a:solidFill>
                <a:latin typeface="Chalkboard" panose="03050602040202020205" pitchFamily="66" charset="77"/>
              </a:rPr>
              <a:t>     </a:t>
            </a:r>
            <a:r>
              <a:rPr lang="en-AU" sz="1800" dirty="0">
                <a:effectLst/>
                <a:latin typeface="Chalkboard" panose="03050602040202020205" pitchFamily="66" charset="77"/>
              </a:rPr>
              <a:t>“a one” would be better translated as “anyone.”</a:t>
            </a:r>
            <a:r>
              <a:rPr lang="en-AU" sz="1800" dirty="0">
                <a:effectLst/>
                <a:latin typeface="TimesNewRoman"/>
              </a:rPr>
              <a:t/>
            </a:r>
            <a:br>
              <a:rPr lang="en-AU" sz="1800" dirty="0">
                <a:effectLst/>
                <a:latin typeface="TimesNewRoman"/>
              </a:rPr>
            </a:br>
            <a:endParaRPr lang="en-AU" sz="1200" dirty="0"/>
          </a:p>
          <a:p>
            <a:endParaRPr lang="en-AU" sz="1800" dirty="0">
              <a:latin typeface="Chalkboard" panose="03050602040202020205" pitchFamily="66" charset="77"/>
            </a:endParaRPr>
          </a:p>
          <a:p>
            <a:endParaRPr lang="en-AU" sz="1800" dirty="0">
              <a:latin typeface="Chalkboard" panose="03050602040202020205" pitchFamily="66" charset="77"/>
            </a:endParaRPr>
          </a:p>
          <a:p>
            <a:r>
              <a:rPr lang="en-AU" sz="1800" dirty="0">
                <a:effectLst/>
                <a:latin typeface="Chalkboard" panose="03050602040202020205" pitchFamily="66" charset="77"/>
              </a:rPr>
              <a:t> </a:t>
            </a:r>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82512DC-51B5-A11D-EE9D-5243DEDA3C31}"/>
              </a:ext>
            </a:extLst>
          </p:cNvPr>
          <p:cNvSpPr>
            <a:spLocks noGrp="1"/>
          </p:cNvSpPr>
          <p:nvPr>
            <p:ph type="sldNum" sz="quarter" idx="12"/>
          </p:nvPr>
        </p:nvSpPr>
        <p:spPr/>
        <p:txBody>
          <a:bodyPr/>
          <a:lstStyle/>
          <a:p>
            <a:fld id="{C8784B88-F3D9-6A4F-9660-1A0A1E561ED7}" type="slidenum">
              <a:rPr lang="en-US" smtClean="0"/>
              <a:t>203</a:t>
            </a:fld>
            <a:endParaRPr lang="en-US"/>
          </a:p>
        </p:txBody>
      </p:sp>
      <p:pic>
        <p:nvPicPr>
          <p:cNvPr id="5" name="Picture 4" descr="A tree on a hill&#10;&#10;Description automatically generated">
            <a:extLst>
              <a:ext uri="{FF2B5EF4-FFF2-40B4-BE49-F238E27FC236}">
                <a16:creationId xmlns:a16="http://schemas.microsoft.com/office/drawing/2014/main" xmlns="" id="{A22DAA85-7CF8-C31D-E1B2-3F8B7094C5F9}"/>
              </a:ext>
            </a:extLst>
          </p:cNvPr>
          <p:cNvPicPr>
            <a:picLocks noChangeAspect="1"/>
          </p:cNvPicPr>
          <p:nvPr/>
        </p:nvPicPr>
        <p:blipFill rotWithShape="1">
          <a:blip r:embed="rId2"/>
          <a:srcRect r="16230" b="-3"/>
          <a:stretch/>
        </p:blipFill>
        <p:spPr>
          <a:xfrm>
            <a:off x="8752114" y="2103119"/>
            <a:ext cx="3439885" cy="4424687"/>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900855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DE5D0-FCCB-6DC5-B591-6D203BBC482D}"/>
              </a:ext>
            </a:extLst>
          </p:cNvPr>
          <p:cNvSpPr>
            <a:spLocks noGrp="1"/>
          </p:cNvSpPr>
          <p:nvPr>
            <p:ph type="title"/>
          </p:nvPr>
        </p:nvSpPr>
        <p:spPr>
          <a:xfrm>
            <a:off x="1490091" y="475035"/>
            <a:ext cx="5412288" cy="1066382"/>
          </a:xfrm>
        </p:spPr>
        <p:txBody>
          <a:bodyPr>
            <a:normAutofit fontScale="90000"/>
          </a:bodyPr>
          <a:lstStyle/>
          <a:p>
            <a:r>
              <a:rPr lang="en-AU" sz="4400" dirty="0">
                <a:solidFill>
                  <a:schemeClr val="accent4">
                    <a:lumMod val="75000"/>
                  </a:schemeClr>
                </a:solidFill>
                <a:latin typeface="Monotype Corsiva" panose="03010101010201010101" pitchFamily="66" charset="0"/>
              </a:rPr>
              <a:t/>
            </a:r>
            <a:br>
              <a:rPr lang="en-AU" sz="4400" dirty="0">
                <a:solidFill>
                  <a:schemeClr val="accent4">
                    <a:lumMod val="75000"/>
                  </a:schemeClr>
                </a:solidFill>
                <a:latin typeface="Monotype Corsiva" panose="03010101010201010101" pitchFamily="66" charset="0"/>
              </a:rPr>
            </a:br>
            <a:r>
              <a:rPr lang="en-AU" sz="4400" dirty="0">
                <a:solidFill>
                  <a:schemeClr val="accent4">
                    <a:lumMod val="75000"/>
                  </a:schemeClr>
                </a:solidFill>
                <a:latin typeface="Monotype Corsiva" panose="03010101010201010101" pitchFamily="66" charset="0"/>
              </a:rPr>
              <a:t>G</a:t>
            </a:r>
            <a:r>
              <a:rPr lang="en-AU" sz="4400" dirty="0">
                <a:solidFill>
                  <a:schemeClr val="accent4">
                    <a:lumMod val="75000"/>
                  </a:schemeClr>
                </a:solidFill>
                <a:effectLst/>
                <a:latin typeface="Monotype Corsiva" panose="03010101010201010101" pitchFamily="66" charset="0"/>
              </a:rPr>
              <a:t>eneral expressions in Quran</a:t>
            </a:r>
            <a:r>
              <a:rPr lang="en-AU" sz="4400" dirty="0">
                <a:solidFill>
                  <a:schemeClr val="accent4">
                    <a:lumMod val="75000"/>
                  </a:schemeClr>
                </a:solidFill>
                <a:latin typeface="Monotype Corsiva" panose="03010101010201010101" pitchFamily="66" charset="0"/>
              </a:rPr>
              <a:t/>
            </a:r>
            <a:br>
              <a:rPr lang="en-AU" sz="4400" dirty="0">
                <a:solidFill>
                  <a:schemeClr val="accent4">
                    <a:lumMod val="75000"/>
                  </a:schemeClr>
                </a:solidFill>
                <a:latin typeface="Monotype Corsiva" panose="03010101010201010101" pitchFamily="66" charset="0"/>
              </a:rPr>
            </a:br>
            <a:endParaRPr lang="en-US" dirty="0"/>
          </a:p>
        </p:txBody>
      </p:sp>
      <p:sp>
        <p:nvSpPr>
          <p:cNvPr id="3" name="Content Placeholder 2">
            <a:extLst>
              <a:ext uri="{FF2B5EF4-FFF2-40B4-BE49-F238E27FC236}">
                <a16:creationId xmlns:a16="http://schemas.microsoft.com/office/drawing/2014/main" xmlns="" id="{EA818C7D-D2EE-A74D-8074-223475A758AA}"/>
              </a:ext>
            </a:extLst>
          </p:cNvPr>
          <p:cNvSpPr>
            <a:spLocks noGrp="1"/>
          </p:cNvSpPr>
          <p:nvPr>
            <p:ph idx="1"/>
          </p:nvPr>
        </p:nvSpPr>
        <p:spPr>
          <a:xfrm>
            <a:off x="511444" y="1541418"/>
            <a:ext cx="7811145" cy="4467496"/>
          </a:xfrm>
          <a:ln>
            <a:solidFill>
              <a:srgbClr val="00B0F0"/>
            </a:solidFill>
          </a:ln>
        </p:spPr>
        <p:txBody>
          <a:bodyPr>
            <a:noAutofit/>
          </a:bodyPr>
          <a:lstStyle/>
          <a:p>
            <a:r>
              <a:rPr lang="en-AU" sz="1800" b="1" dirty="0">
                <a:solidFill>
                  <a:schemeClr val="accent6">
                    <a:lumMod val="75000"/>
                  </a:schemeClr>
                </a:solidFill>
                <a:effectLst/>
                <a:latin typeface="Chalkboard" panose="03050602040202020205" pitchFamily="66" charset="77"/>
              </a:rPr>
              <a:t>4. </a:t>
            </a:r>
            <a:r>
              <a:rPr lang="en-AU" sz="1800" b="1" dirty="0" err="1">
                <a:solidFill>
                  <a:schemeClr val="accent6">
                    <a:lumMod val="75000"/>
                  </a:schemeClr>
                </a:solidFill>
                <a:effectLst/>
                <a:latin typeface="Chalkboard" panose="03050602040202020205" pitchFamily="66" charset="77"/>
              </a:rPr>
              <a:t>Allathee</a:t>
            </a:r>
            <a:r>
              <a:rPr lang="en-AU" sz="1800" b="1" dirty="0">
                <a:solidFill>
                  <a:schemeClr val="accent6">
                    <a:lumMod val="75000"/>
                  </a:schemeClr>
                </a:solidFill>
                <a:effectLst/>
                <a:latin typeface="Chalkboard" panose="03050602040202020205" pitchFamily="66" charset="77"/>
              </a:rPr>
              <a:t>  </a:t>
            </a:r>
            <a:r>
              <a:rPr lang="ar-SA" sz="1800" b="1" dirty="0">
                <a:solidFill>
                  <a:schemeClr val="accent6">
                    <a:lumMod val="75000"/>
                  </a:schemeClr>
                </a:solidFill>
                <a:effectLst/>
                <a:latin typeface="Chalkboard" panose="03050602040202020205" pitchFamily="66" charset="77"/>
              </a:rPr>
              <a:t> الذي</a:t>
            </a:r>
            <a:r>
              <a:rPr lang="en-AU" sz="1800" b="1" dirty="0">
                <a:solidFill>
                  <a:schemeClr val="accent6">
                    <a:lumMod val="75000"/>
                  </a:schemeClr>
                </a:solidFill>
                <a:effectLst/>
                <a:latin typeface="Chalkboard" panose="03050602040202020205" pitchFamily="66" charset="77"/>
              </a:rPr>
              <a:t>and its Arabic derivatives (the relative pronouns) </a:t>
            </a:r>
            <a:r>
              <a:rPr lang="en-AU" sz="1800" b="1" dirty="0">
                <a:effectLst/>
                <a:latin typeface="Chalkboard" panose="03050602040202020205" pitchFamily="66" charset="77"/>
              </a:rPr>
              <a:t>when acting as subject of the sentence, in which case they would translate as “whoever.</a:t>
            </a:r>
          </a:p>
          <a:p>
            <a:r>
              <a:rPr lang="ar-SA" sz="1800" dirty="0">
                <a:effectLst/>
                <a:latin typeface="Chalkboard" panose="03050602040202020205" pitchFamily="66" charset="77"/>
              </a:rPr>
              <a:t> </a:t>
            </a:r>
            <a:r>
              <a:rPr lang="en-AU" sz="1800" dirty="0">
                <a:highlight>
                  <a:srgbClr val="56AECA"/>
                </a:highlight>
                <a:latin typeface="Chalkboard" panose="03050602040202020205" pitchFamily="66" charset="77"/>
              </a:rPr>
              <a:t>Example: </a:t>
            </a:r>
            <a:r>
              <a:rPr lang="en-AU" sz="1800" dirty="0">
                <a:effectLst/>
                <a:highlight>
                  <a:srgbClr val="56AECA"/>
                </a:highlight>
                <a:latin typeface="Chalkboard" panose="03050602040202020205" pitchFamily="66" charset="77"/>
              </a:rPr>
              <a:t> </a:t>
            </a:r>
            <a:endParaRPr lang="en-AU" sz="1800" dirty="0">
              <a:highlight>
                <a:srgbClr val="56AECA"/>
              </a:highlight>
              <a:latin typeface="Chalkboard" panose="03050602040202020205" pitchFamily="66" charset="77"/>
            </a:endParaRPr>
          </a:p>
          <a:p>
            <a:r>
              <a:rPr lang="en-AU" sz="1800" dirty="0">
                <a:effectLst/>
                <a:latin typeface="Chalkboard" panose="03050602040202020205" pitchFamily="66" charset="77"/>
              </a:rPr>
              <a:t> “</a:t>
            </a:r>
            <a:r>
              <a:rPr lang="en-AU" sz="1800" b="1" dirty="0">
                <a:solidFill>
                  <a:schemeClr val="accent4">
                    <a:lumMod val="50000"/>
                  </a:schemeClr>
                </a:solidFill>
                <a:effectLst/>
                <a:latin typeface="Chalkboard" panose="03050602040202020205" pitchFamily="66" charset="77"/>
              </a:rPr>
              <a:t>And whoever (</a:t>
            </a:r>
            <a:r>
              <a:rPr lang="en-AU" sz="1800" b="1" dirty="0" err="1">
                <a:solidFill>
                  <a:schemeClr val="accent4">
                    <a:lumMod val="50000"/>
                  </a:schemeClr>
                </a:solidFill>
                <a:effectLst/>
                <a:latin typeface="Chalkboard" panose="03050602040202020205" pitchFamily="66" charset="77"/>
              </a:rPr>
              <a:t>allathee</a:t>
            </a:r>
            <a:r>
              <a:rPr lang="ar-SA" sz="1800" b="1" dirty="0">
                <a:solidFill>
                  <a:schemeClr val="accent4">
                    <a:lumMod val="50000"/>
                  </a:schemeClr>
                </a:solidFill>
                <a:effectLst/>
                <a:latin typeface="Chalkboard" panose="03050602040202020205" pitchFamily="66" charset="77"/>
              </a:rPr>
              <a:t>  الذي </a:t>
            </a:r>
            <a:r>
              <a:rPr lang="en-AU" sz="1800" b="1" dirty="0">
                <a:solidFill>
                  <a:schemeClr val="accent4">
                    <a:lumMod val="50000"/>
                  </a:schemeClr>
                </a:solidFill>
                <a:effectLst/>
                <a:latin typeface="Chalkboard" panose="03050602040202020205" pitchFamily="66" charset="77"/>
              </a:rPr>
              <a:t>) said to his parents, ‘</a:t>
            </a:r>
            <a:r>
              <a:rPr lang="en-AU" sz="1800" b="1" dirty="0" err="1">
                <a:solidFill>
                  <a:schemeClr val="accent4">
                    <a:lumMod val="50000"/>
                  </a:schemeClr>
                </a:solidFill>
                <a:effectLst/>
                <a:latin typeface="Chalkboard" panose="03050602040202020205" pitchFamily="66" charset="77"/>
              </a:rPr>
              <a:t>Uff</a:t>
            </a:r>
            <a:r>
              <a:rPr lang="en-AU" sz="1800" b="1" dirty="0">
                <a:solidFill>
                  <a:schemeClr val="accent4">
                    <a:lumMod val="50000"/>
                  </a:schemeClr>
                </a:solidFill>
                <a:effectLst/>
                <a:latin typeface="Chalkboard" panose="03050602040202020205" pitchFamily="66" charset="77"/>
              </a:rPr>
              <a:t> to you both’ </a:t>
            </a:r>
            <a:r>
              <a:rPr lang="ar-SA" sz="1800" b="1" dirty="0">
                <a:solidFill>
                  <a:schemeClr val="accent4">
                    <a:lumMod val="50000"/>
                  </a:schemeClr>
                </a:solidFill>
                <a:effectLst/>
                <a:latin typeface="Chalkboard" panose="03050602040202020205" pitchFamily="66" charset="77"/>
              </a:rPr>
              <a:t>)</a:t>
            </a:r>
            <a:r>
              <a:rPr lang="en-AU" sz="1800" b="1" dirty="0">
                <a:solidFill>
                  <a:schemeClr val="accent4">
                    <a:lumMod val="50000"/>
                  </a:schemeClr>
                </a:solidFill>
                <a:effectLst/>
                <a:latin typeface="Chalkboard" panose="03050602040202020205" pitchFamily="66" charset="77"/>
              </a:rPr>
              <a:t>al-</a:t>
            </a:r>
            <a:r>
              <a:rPr lang="en-AU" sz="1800" b="1" dirty="0" err="1">
                <a:solidFill>
                  <a:schemeClr val="accent4">
                    <a:lumMod val="50000"/>
                  </a:schemeClr>
                </a:solidFill>
                <a:effectLst/>
                <a:latin typeface="Chalkboard" panose="03050602040202020205" pitchFamily="66" charset="77"/>
              </a:rPr>
              <a:t>Ahqaaf</a:t>
            </a:r>
            <a:r>
              <a:rPr lang="en-AU" sz="1800" b="1" dirty="0">
                <a:solidFill>
                  <a:schemeClr val="accent4">
                    <a:lumMod val="50000"/>
                  </a:schemeClr>
                </a:solidFill>
                <a:effectLst/>
                <a:latin typeface="Chalkboard" panose="03050602040202020205" pitchFamily="66" charset="77"/>
              </a:rPr>
              <a:t> 46:17 </a:t>
            </a:r>
            <a:r>
              <a:rPr lang="ar" sz="1800" b="1" dirty="0">
                <a:solidFill>
                  <a:schemeClr val="accent4">
                    <a:lumMod val="50000"/>
                  </a:schemeClr>
                </a:solidFill>
                <a:effectLst/>
                <a:latin typeface="Chalkboard" panose="03050602040202020205" pitchFamily="66" charset="77"/>
                <a:cs typeface="+mn-cs"/>
              </a:rPr>
              <a:t>وَٱلَّذِى قَالَ لِوَٰلِدَيْهِ أُفٍّۢ لَّكُمَآ</a:t>
            </a:r>
            <a:endParaRPr lang="en-AU" sz="1800" b="1" dirty="0">
              <a:solidFill>
                <a:schemeClr val="accent4">
                  <a:lumMod val="50000"/>
                </a:schemeClr>
              </a:solidFill>
              <a:latin typeface="Chalkboard" panose="03050602040202020205" pitchFamily="66" charset="77"/>
              <a:cs typeface="+mn-cs"/>
            </a:endParaRPr>
          </a:p>
          <a:p>
            <a:r>
              <a:rPr lang="en-AU" sz="1800" b="1" dirty="0">
                <a:effectLst/>
                <a:highlight>
                  <a:srgbClr val="F8ECB9"/>
                </a:highlight>
                <a:latin typeface="Chalkboard" panose="03050602040202020205" pitchFamily="66" charset="77"/>
              </a:rPr>
              <a:t>“Whoever”</a:t>
            </a:r>
            <a:r>
              <a:rPr lang="ar-SA" sz="1800" b="1" dirty="0">
                <a:effectLst/>
                <a:highlight>
                  <a:srgbClr val="F8ECB9"/>
                </a:highlight>
                <a:latin typeface="Chalkboard" panose="03050602040202020205" pitchFamily="66" charset="77"/>
              </a:rPr>
              <a:t>والذي </a:t>
            </a:r>
            <a:r>
              <a:rPr lang="en-AU" sz="1800" b="1" dirty="0">
                <a:effectLst/>
                <a:highlight>
                  <a:srgbClr val="F8ECB9"/>
                </a:highlight>
                <a:latin typeface="Chalkboard" panose="03050602040202020205" pitchFamily="66" charset="77"/>
              </a:rPr>
              <a:t> </a:t>
            </a:r>
            <a:r>
              <a:rPr lang="en-AU" sz="1800" b="1" dirty="0">
                <a:effectLst/>
                <a:latin typeface="Chalkboard" panose="03050602040202020205" pitchFamily="66" charset="77"/>
              </a:rPr>
              <a:t>in this verse is general, ‘aam</a:t>
            </a:r>
            <a:r>
              <a:rPr lang="ar-SA" sz="1800" b="1" dirty="0">
                <a:effectLst/>
                <a:latin typeface="Chalkboard" panose="03050602040202020205" pitchFamily="66" charset="77"/>
              </a:rPr>
              <a:t> عام </a:t>
            </a:r>
            <a:r>
              <a:rPr lang="en-AU" sz="1800" b="1" dirty="0">
                <a:effectLst/>
                <a:latin typeface="Chalkboard" panose="03050602040202020205" pitchFamily="66" charset="77"/>
              </a:rPr>
              <a:t>, and refers to</a:t>
            </a:r>
            <a:r>
              <a:rPr lang="en-AU" sz="1800" b="1" dirty="0">
                <a:effectLst/>
                <a:highlight>
                  <a:srgbClr val="F8ECB9"/>
                </a:highlight>
                <a:latin typeface="Chalkboard" panose="03050602040202020205" pitchFamily="66" charset="77"/>
              </a:rPr>
              <a:t> anyone </a:t>
            </a:r>
            <a:r>
              <a:rPr lang="en-AU" sz="1800" b="1" dirty="0">
                <a:effectLst/>
                <a:latin typeface="Chalkboard" panose="03050602040202020205" pitchFamily="66" charset="77"/>
              </a:rPr>
              <a:t>who would speak disrespectfully to his or her parents. </a:t>
            </a:r>
            <a:endParaRPr lang="en-AU" sz="1800" b="1"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82512DC-51B5-A11D-EE9D-5243DEDA3C31}"/>
              </a:ext>
            </a:extLst>
          </p:cNvPr>
          <p:cNvSpPr>
            <a:spLocks noGrp="1"/>
          </p:cNvSpPr>
          <p:nvPr>
            <p:ph type="sldNum" sz="quarter" idx="12"/>
          </p:nvPr>
        </p:nvSpPr>
        <p:spPr/>
        <p:txBody>
          <a:bodyPr/>
          <a:lstStyle/>
          <a:p>
            <a:fld id="{C8784B88-F3D9-6A4F-9660-1A0A1E561ED7}" type="slidenum">
              <a:rPr lang="en-US" smtClean="0"/>
              <a:t>204</a:t>
            </a:fld>
            <a:endParaRPr lang="en-US"/>
          </a:p>
        </p:txBody>
      </p:sp>
      <p:pic>
        <p:nvPicPr>
          <p:cNvPr id="5" name="Picture 4" descr="A tree on a hill&#10;&#10;Description automatically generated">
            <a:extLst>
              <a:ext uri="{FF2B5EF4-FFF2-40B4-BE49-F238E27FC236}">
                <a16:creationId xmlns:a16="http://schemas.microsoft.com/office/drawing/2014/main" xmlns="" id="{A22DAA85-7CF8-C31D-E1B2-3F8B7094C5F9}"/>
              </a:ext>
            </a:extLst>
          </p:cNvPr>
          <p:cNvPicPr>
            <a:picLocks noChangeAspect="1"/>
          </p:cNvPicPr>
          <p:nvPr/>
        </p:nvPicPr>
        <p:blipFill rotWithShape="1">
          <a:blip r:embed="rId2"/>
          <a:srcRect r="16230" b="-3"/>
          <a:stretch/>
        </p:blipFill>
        <p:spPr>
          <a:xfrm>
            <a:off x="7919633" y="1731159"/>
            <a:ext cx="4272367" cy="4796647"/>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581432243"/>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DE5D0-FCCB-6DC5-B591-6D203BBC482D}"/>
              </a:ext>
            </a:extLst>
          </p:cNvPr>
          <p:cNvSpPr>
            <a:spLocks noGrp="1"/>
          </p:cNvSpPr>
          <p:nvPr>
            <p:ph type="title"/>
          </p:nvPr>
        </p:nvSpPr>
        <p:spPr>
          <a:xfrm>
            <a:off x="1490091" y="475035"/>
            <a:ext cx="5412288" cy="400834"/>
          </a:xfrm>
        </p:spPr>
        <p:txBody>
          <a:bodyPr>
            <a:normAutofit fontScale="90000"/>
          </a:bodyPr>
          <a:lstStyle/>
          <a:p>
            <a:r>
              <a:rPr lang="en-AU" sz="4400" dirty="0">
                <a:solidFill>
                  <a:schemeClr val="accent4">
                    <a:lumMod val="75000"/>
                  </a:schemeClr>
                </a:solidFill>
                <a:latin typeface="Monotype Corsiva" panose="03010101010201010101" pitchFamily="66" charset="0"/>
              </a:rPr>
              <a:t/>
            </a:r>
            <a:br>
              <a:rPr lang="en-AU" sz="4400" dirty="0">
                <a:solidFill>
                  <a:schemeClr val="accent4">
                    <a:lumMod val="75000"/>
                  </a:schemeClr>
                </a:solidFill>
                <a:latin typeface="Monotype Corsiva" panose="03010101010201010101" pitchFamily="66" charset="0"/>
              </a:rPr>
            </a:br>
            <a:r>
              <a:rPr lang="en-AU" sz="4400" dirty="0">
                <a:solidFill>
                  <a:schemeClr val="accent4">
                    <a:lumMod val="75000"/>
                  </a:schemeClr>
                </a:solidFill>
                <a:latin typeface="Monotype Corsiva" panose="03010101010201010101" pitchFamily="66" charset="0"/>
              </a:rPr>
              <a:t>G</a:t>
            </a:r>
            <a:r>
              <a:rPr lang="en-AU" sz="4400" dirty="0">
                <a:solidFill>
                  <a:schemeClr val="accent4">
                    <a:lumMod val="75000"/>
                  </a:schemeClr>
                </a:solidFill>
                <a:effectLst/>
                <a:latin typeface="Monotype Corsiva" panose="03010101010201010101" pitchFamily="66" charset="0"/>
              </a:rPr>
              <a:t>eneral expressions in Quran</a:t>
            </a:r>
            <a:r>
              <a:rPr lang="en-AU" sz="4400" dirty="0">
                <a:solidFill>
                  <a:schemeClr val="accent4">
                    <a:lumMod val="75000"/>
                  </a:schemeClr>
                </a:solidFill>
                <a:latin typeface="Monotype Corsiva" panose="03010101010201010101" pitchFamily="66" charset="0"/>
              </a:rPr>
              <a:t/>
            </a:r>
            <a:br>
              <a:rPr lang="en-AU" sz="4400" dirty="0">
                <a:solidFill>
                  <a:schemeClr val="accent4">
                    <a:lumMod val="75000"/>
                  </a:schemeClr>
                </a:solidFill>
                <a:latin typeface="Monotype Corsiva" panose="03010101010201010101" pitchFamily="66" charset="0"/>
              </a:rPr>
            </a:br>
            <a:endParaRPr lang="en-US" dirty="0"/>
          </a:p>
        </p:txBody>
      </p:sp>
      <p:sp>
        <p:nvSpPr>
          <p:cNvPr id="3" name="Content Placeholder 2">
            <a:extLst>
              <a:ext uri="{FF2B5EF4-FFF2-40B4-BE49-F238E27FC236}">
                <a16:creationId xmlns:a16="http://schemas.microsoft.com/office/drawing/2014/main" xmlns="" id="{EA818C7D-D2EE-A74D-8074-223475A758AA}"/>
              </a:ext>
            </a:extLst>
          </p:cNvPr>
          <p:cNvSpPr>
            <a:spLocks noGrp="1"/>
          </p:cNvSpPr>
          <p:nvPr>
            <p:ph idx="1"/>
          </p:nvPr>
        </p:nvSpPr>
        <p:spPr>
          <a:xfrm>
            <a:off x="141367" y="1096154"/>
            <a:ext cx="9446770" cy="5286811"/>
          </a:xfrm>
          <a:ln>
            <a:solidFill>
              <a:srgbClr val="00B0F0"/>
            </a:solidFill>
          </a:ln>
        </p:spPr>
        <p:txBody>
          <a:bodyPr>
            <a:noAutofit/>
          </a:bodyPr>
          <a:lstStyle/>
          <a:p>
            <a:r>
              <a:rPr lang="en-AU" sz="2000" b="1" dirty="0">
                <a:solidFill>
                  <a:schemeClr val="accent6">
                    <a:lumMod val="75000"/>
                  </a:schemeClr>
                </a:solidFill>
                <a:effectLst/>
                <a:latin typeface="Chalkboard" panose="03050602040202020205" pitchFamily="66" charset="77"/>
              </a:rPr>
              <a:t>5. </a:t>
            </a:r>
            <a:r>
              <a:rPr lang="en-AU" sz="2000" b="1" dirty="0" err="1">
                <a:solidFill>
                  <a:schemeClr val="accent6">
                    <a:lumMod val="75000"/>
                  </a:schemeClr>
                </a:solidFill>
                <a:effectLst/>
                <a:latin typeface="Chalkboard" panose="03050602040202020205" pitchFamily="66" charset="77"/>
              </a:rPr>
              <a:t>Asmaa</a:t>
            </a:r>
            <a:r>
              <a:rPr lang="en-AU" sz="2000" b="1" dirty="0">
                <a:solidFill>
                  <a:schemeClr val="accent6">
                    <a:lumMod val="75000"/>
                  </a:schemeClr>
                </a:solidFill>
                <a:effectLst/>
                <a:latin typeface="Chalkboard" panose="03050602040202020205" pitchFamily="66" charset="77"/>
              </a:rPr>
              <a:t>’ ash-</a:t>
            </a:r>
            <a:r>
              <a:rPr lang="en-AU" sz="2000" b="1" dirty="0" err="1">
                <a:solidFill>
                  <a:schemeClr val="accent6">
                    <a:lumMod val="75000"/>
                  </a:schemeClr>
                </a:solidFill>
                <a:effectLst/>
                <a:latin typeface="Chalkboard" panose="03050602040202020205" pitchFamily="66" charset="77"/>
              </a:rPr>
              <a:t>shart</a:t>
            </a:r>
            <a:r>
              <a:rPr lang="en-AU" sz="2000" b="1" dirty="0">
                <a:solidFill>
                  <a:schemeClr val="accent6">
                    <a:lumMod val="75000"/>
                  </a:schemeClr>
                </a:solidFill>
                <a:effectLst/>
                <a:latin typeface="Chalkboard" panose="03050602040202020205" pitchFamily="66" charset="77"/>
              </a:rPr>
              <a:t> (</a:t>
            </a:r>
            <a:r>
              <a:rPr lang="ar-SA" sz="2000" b="1" dirty="0">
                <a:solidFill>
                  <a:schemeClr val="accent6">
                    <a:lumMod val="75000"/>
                  </a:schemeClr>
                </a:solidFill>
                <a:effectLst/>
                <a:latin typeface="Chalkboard" panose="03050602040202020205" pitchFamily="66" charset="77"/>
              </a:rPr>
              <a:t>  (أسماء الشرط  </a:t>
            </a:r>
            <a:endParaRPr lang="en-AU" sz="2000" b="1" dirty="0">
              <a:solidFill>
                <a:schemeClr val="accent6">
                  <a:lumMod val="75000"/>
                </a:schemeClr>
              </a:solidFill>
              <a:effectLst/>
              <a:latin typeface="Chalkboard" panose="03050602040202020205" pitchFamily="66" charset="77"/>
            </a:endParaRPr>
          </a:p>
          <a:p>
            <a:pPr marL="0" indent="0">
              <a:buNone/>
            </a:pPr>
            <a:r>
              <a:rPr lang="en-AU" sz="1800" b="1" dirty="0">
                <a:effectLst/>
                <a:latin typeface="Chalkboard" panose="03050602040202020205" pitchFamily="66" charset="77"/>
              </a:rPr>
              <a:t>subordinators which begin conditional clauses: whoever (man</a:t>
            </a:r>
            <a:r>
              <a:rPr lang="ar-SA" sz="1800" b="1" dirty="0">
                <a:effectLst/>
                <a:latin typeface="Chalkboard" panose="03050602040202020205" pitchFamily="66" charset="77"/>
              </a:rPr>
              <a:t>من </a:t>
            </a:r>
            <a:r>
              <a:rPr lang="en-AU" sz="1800" b="1" dirty="0">
                <a:effectLst/>
                <a:latin typeface="Chalkboard" panose="03050602040202020205" pitchFamily="66" charset="77"/>
              </a:rPr>
              <a:t>), whatever (maa</a:t>
            </a:r>
            <a:r>
              <a:rPr lang="ar-SA" sz="1800" b="1" dirty="0">
                <a:effectLst/>
                <a:latin typeface="Chalkboard" panose="03050602040202020205" pitchFamily="66" charset="77"/>
              </a:rPr>
              <a:t>ما </a:t>
            </a:r>
            <a:r>
              <a:rPr lang="en-AU" sz="1800" b="1" dirty="0">
                <a:effectLst/>
                <a:latin typeface="Chalkboard" panose="03050602040202020205" pitchFamily="66" charset="77"/>
              </a:rPr>
              <a:t>), wherever (</a:t>
            </a:r>
            <a:r>
              <a:rPr lang="en-AU" sz="1800" b="1" dirty="0" err="1">
                <a:effectLst/>
                <a:latin typeface="Chalkboard" panose="03050602040202020205" pitchFamily="66" charset="77"/>
              </a:rPr>
              <a:t>aynamaa</a:t>
            </a:r>
            <a:r>
              <a:rPr lang="ar-SA" sz="1800" b="1" dirty="0">
                <a:latin typeface="Chalkboard" panose="03050602040202020205" pitchFamily="66" charset="77"/>
              </a:rPr>
              <a:t>أينما </a:t>
            </a:r>
            <a:r>
              <a:rPr lang="en-AU" sz="1800" b="1" dirty="0">
                <a:effectLst/>
                <a:latin typeface="Chalkboard" panose="03050602040202020205" pitchFamily="66" charset="77"/>
              </a:rPr>
              <a:t>), whichever (</a:t>
            </a:r>
            <a:r>
              <a:rPr lang="en-AU" sz="1800" b="1" dirty="0" err="1">
                <a:effectLst/>
                <a:latin typeface="Chalkboard" panose="03050602040202020205" pitchFamily="66" charset="77"/>
              </a:rPr>
              <a:t>ayyumaa</a:t>
            </a:r>
            <a:r>
              <a:rPr lang="ar-SA" sz="1800" b="1" dirty="0">
                <a:latin typeface="Chalkboard" panose="03050602040202020205" pitchFamily="66" charset="77"/>
              </a:rPr>
              <a:t>أ</a:t>
            </a:r>
            <a:r>
              <a:rPr lang="ar-SA" sz="1800" b="1" dirty="0">
                <a:effectLst/>
                <a:latin typeface="Chalkboard" panose="03050602040202020205" pitchFamily="66" charset="77"/>
              </a:rPr>
              <a:t>يما </a:t>
            </a:r>
            <a:r>
              <a:rPr lang="en-AU" sz="1800" b="1" dirty="0">
                <a:effectLst/>
                <a:latin typeface="Chalkboard" panose="03050602040202020205" pitchFamily="66" charset="77"/>
              </a:rPr>
              <a:t>), etc. </a:t>
            </a:r>
            <a:r>
              <a:rPr lang="en-AU" sz="1800" b="1" dirty="0" err="1">
                <a:effectLst/>
                <a:latin typeface="Chalkboard" panose="03050602040202020205" pitchFamily="66" charset="77"/>
              </a:rPr>
              <a:t>eg</a:t>
            </a:r>
            <a:r>
              <a:rPr lang="en-AU" sz="1800" b="1" dirty="0">
                <a:effectLst/>
                <a:latin typeface="Chalkboard" panose="03050602040202020205" pitchFamily="66" charset="77"/>
              </a:rPr>
              <a:t>:</a:t>
            </a:r>
          </a:p>
          <a:p>
            <a:pPr marL="0" indent="0">
              <a:buNone/>
            </a:pPr>
            <a:r>
              <a:rPr lang="en-AU" sz="1800" b="1" dirty="0">
                <a:solidFill>
                  <a:schemeClr val="accent6">
                    <a:lumMod val="50000"/>
                  </a:schemeClr>
                </a:solidFill>
                <a:effectLst/>
                <a:latin typeface="Chalkboard" panose="03050602040202020205" pitchFamily="66" charset="77"/>
              </a:rPr>
              <a:t>“</a:t>
            </a:r>
            <a:r>
              <a:rPr lang="en-AU" sz="1800" b="1" i="0" dirty="0">
                <a:solidFill>
                  <a:schemeClr val="accent6">
                    <a:lumMod val="50000"/>
                  </a:schemeClr>
                </a:solidFill>
                <a:effectLst/>
                <a:latin typeface="Chalkboard" panose="03050602040202020205" pitchFamily="66" charset="77"/>
              </a:rPr>
              <a:t>whoever performs the pilgrimage or minor pilgrimage,”</a:t>
            </a:r>
            <a:r>
              <a:rPr lang="en-AU" sz="1800" b="1" dirty="0">
                <a:solidFill>
                  <a:schemeClr val="accent6">
                    <a:lumMod val="50000"/>
                  </a:schemeClr>
                </a:solidFill>
                <a:effectLst/>
                <a:latin typeface="Chalkboard" panose="03050602040202020205" pitchFamily="66" charset="77"/>
              </a:rPr>
              <a:t> al-Baqarah (2):158</a:t>
            </a:r>
            <a:r>
              <a:rPr lang="ar-SA" sz="1800" b="1" dirty="0">
                <a:solidFill>
                  <a:schemeClr val="accent6">
                    <a:lumMod val="50000"/>
                  </a:schemeClr>
                </a:solidFill>
                <a:effectLst/>
                <a:latin typeface="Chalkboard" panose="03050602040202020205" pitchFamily="66" charset="77"/>
              </a:rPr>
              <a:t> </a:t>
            </a:r>
            <a:endParaRPr lang="en-AU" sz="1800" b="1" dirty="0">
              <a:solidFill>
                <a:schemeClr val="accent6">
                  <a:lumMod val="50000"/>
                </a:schemeClr>
              </a:solidFill>
              <a:effectLst/>
              <a:latin typeface="Chalkboard" panose="03050602040202020205" pitchFamily="66" charset="77"/>
            </a:endParaRPr>
          </a:p>
          <a:p>
            <a:pPr marL="0" indent="0">
              <a:buNone/>
            </a:pPr>
            <a:r>
              <a:rPr lang="ar" sz="1800" b="1" dirty="0">
                <a:solidFill>
                  <a:schemeClr val="accent6">
                    <a:lumMod val="50000"/>
                  </a:schemeClr>
                </a:solidFill>
                <a:effectLst/>
                <a:latin typeface="Chalkboard" panose="03050602040202020205" pitchFamily="66" charset="77"/>
              </a:rPr>
              <a:t>فَمَنْ حَجَّ ٱلْبَيْتَ أَوِ ٱعْتَمَرَ فَلَا جُنَاحَ عَلَيْهِ أَن يَطَّوَّفَ بِهِمَا</a:t>
            </a:r>
            <a:endParaRPr lang="en-AU" sz="1800" b="1" dirty="0">
              <a:solidFill>
                <a:schemeClr val="accent6">
                  <a:lumMod val="50000"/>
                </a:schemeClr>
              </a:solidFill>
              <a:latin typeface="Chalkboard" panose="03050602040202020205" pitchFamily="66" charset="77"/>
            </a:endParaRPr>
          </a:p>
          <a:p>
            <a:r>
              <a:rPr lang="en-AU" sz="1800" b="1" dirty="0">
                <a:solidFill>
                  <a:schemeClr val="accent5">
                    <a:lumMod val="75000"/>
                  </a:schemeClr>
                </a:solidFill>
                <a:effectLst/>
                <a:latin typeface="Chalkboard" panose="03050602040202020205" pitchFamily="66" charset="77"/>
              </a:rPr>
              <a:t> “Whatever (maa) good you do is known to Allah, (2: 197)</a:t>
            </a:r>
          </a:p>
          <a:p>
            <a:r>
              <a:rPr lang="ar" sz="1800" b="1" dirty="0">
                <a:solidFill>
                  <a:schemeClr val="accent5">
                    <a:lumMod val="75000"/>
                  </a:schemeClr>
                </a:solidFill>
                <a:effectLst/>
                <a:latin typeface="Chalkboard" panose="03050602040202020205" pitchFamily="66" charset="77"/>
              </a:rPr>
              <a:t>وَمَا تَفْعَلُوا۟ مِنْ خَيْرٍۢ يَعْلَمْهُ ٱللَّهُ ۗ</a:t>
            </a:r>
            <a:endParaRPr lang="en-AU" sz="1800" b="1" dirty="0">
              <a:solidFill>
                <a:schemeClr val="accent5">
                  <a:lumMod val="75000"/>
                </a:schemeClr>
              </a:solidFill>
              <a:effectLst/>
              <a:latin typeface="Chalkboard" panose="03050602040202020205" pitchFamily="66" charset="77"/>
            </a:endParaRPr>
          </a:p>
          <a:p>
            <a:r>
              <a:rPr lang="en-AU" sz="1800" b="1" dirty="0">
                <a:solidFill>
                  <a:schemeClr val="accent4">
                    <a:lumMod val="75000"/>
                  </a:schemeClr>
                </a:solidFill>
                <a:effectLst/>
                <a:latin typeface="Chalkboard" panose="03050602040202020205" pitchFamily="66" charset="77"/>
              </a:rPr>
              <a:t>“Wherever you may be, you should turn your faces toward it (the </a:t>
            </a:r>
            <a:r>
              <a:rPr lang="en-AU" sz="1800" b="1" dirty="0" err="1">
                <a:solidFill>
                  <a:schemeClr val="accent4">
                    <a:lumMod val="75000"/>
                  </a:schemeClr>
                </a:solidFill>
                <a:effectLst/>
                <a:latin typeface="Chalkboard" panose="03050602040202020205" pitchFamily="66" charset="77"/>
              </a:rPr>
              <a:t>Ka‘bah</a:t>
            </a:r>
            <a:r>
              <a:rPr lang="en-AU" sz="1800" b="1" dirty="0">
                <a:solidFill>
                  <a:schemeClr val="accent4">
                    <a:lumMod val="75000"/>
                  </a:schemeClr>
                </a:solidFill>
                <a:effectLst/>
                <a:latin typeface="Chalkboard" panose="03050602040202020205" pitchFamily="66" charset="77"/>
              </a:rPr>
              <a:t>).     </a:t>
            </a:r>
            <a:r>
              <a:rPr lang="en-AU" sz="1800" b="1" dirty="0" err="1">
                <a:solidFill>
                  <a:schemeClr val="accent4">
                    <a:lumMod val="75000"/>
                  </a:schemeClr>
                </a:solidFill>
                <a:effectLst/>
                <a:latin typeface="Chalkboard" panose="03050602040202020205" pitchFamily="66" charset="77"/>
              </a:rPr>
              <a:t>Albaqara</a:t>
            </a:r>
            <a:r>
              <a:rPr lang="en-AU" sz="1800" b="1" dirty="0">
                <a:solidFill>
                  <a:schemeClr val="accent4">
                    <a:lumMod val="75000"/>
                  </a:schemeClr>
                </a:solidFill>
                <a:effectLst/>
                <a:latin typeface="Chalkboard" panose="03050602040202020205" pitchFamily="66" charset="77"/>
              </a:rPr>
              <a:t> (2: 150)</a:t>
            </a:r>
          </a:p>
          <a:p>
            <a:r>
              <a:rPr lang="ar" sz="1800" b="1" dirty="0">
                <a:solidFill>
                  <a:schemeClr val="accent1">
                    <a:lumMod val="75000"/>
                  </a:schemeClr>
                </a:solidFill>
                <a:effectLst/>
                <a:latin typeface="Chalkboard" panose="03050602040202020205" pitchFamily="66" charset="77"/>
              </a:rPr>
              <a:t>وَمِنْ حَيْثُ خَرَجْتَ فَوَلِّ وَجْهَكَ شَطْرَ ٱلْمَسْجِدِ ٱلْحَرَامِ ۚ</a:t>
            </a:r>
            <a:endParaRPr lang="en-AU" sz="1800" b="1" dirty="0">
              <a:solidFill>
                <a:schemeClr val="accent1">
                  <a:lumMod val="75000"/>
                </a:schemeClr>
              </a:solidFill>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82512DC-51B5-A11D-EE9D-5243DEDA3C31}"/>
              </a:ext>
            </a:extLst>
          </p:cNvPr>
          <p:cNvSpPr>
            <a:spLocks noGrp="1"/>
          </p:cNvSpPr>
          <p:nvPr>
            <p:ph type="sldNum" sz="quarter" idx="12"/>
          </p:nvPr>
        </p:nvSpPr>
        <p:spPr/>
        <p:txBody>
          <a:bodyPr/>
          <a:lstStyle/>
          <a:p>
            <a:fld id="{C8784B88-F3D9-6A4F-9660-1A0A1E561ED7}" type="slidenum">
              <a:rPr lang="en-US" smtClean="0"/>
              <a:t>205</a:t>
            </a:fld>
            <a:endParaRPr lang="en-US"/>
          </a:p>
        </p:txBody>
      </p:sp>
      <p:pic>
        <p:nvPicPr>
          <p:cNvPr id="5" name="Picture 4" descr="A tree on a hill&#10;&#10;Description automatically generated">
            <a:extLst>
              <a:ext uri="{FF2B5EF4-FFF2-40B4-BE49-F238E27FC236}">
                <a16:creationId xmlns:a16="http://schemas.microsoft.com/office/drawing/2014/main" xmlns="" id="{A22DAA85-7CF8-C31D-E1B2-3F8B7094C5F9}"/>
              </a:ext>
            </a:extLst>
          </p:cNvPr>
          <p:cNvPicPr>
            <a:picLocks noChangeAspect="1"/>
          </p:cNvPicPr>
          <p:nvPr/>
        </p:nvPicPr>
        <p:blipFill rotWithShape="1">
          <a:blip r:embed="rId2"/>
          <a:srcRect r="16230" b="-3"/>
          <a:stretch/>
        </p:blipFill>
        <p:spPr>
          <a:xfrm>
            <a:off x="9104810" y="2103119"/>
            <a:ext cx="3087189" cy="4424687"/>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2561303228"/>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ADE5D0-FCCB-6DC5-B591-6D203BBC482D}"/>
              </a:ext>
            </a:extLst>
          </p:cNvPr>
          <p:cNvSpPr>
            <a:spLocks noGrp="1"/>
          </p:cNvSpPr>
          <p:nvPr>
            <p:ph type="title"/>
          </p:nvPr>
        </p:nvSpPr>
        <p:spPr>
          <a:xfrm>
            <a:off x="1490091" y="475035"/>
            <a:ext cx="5412288" cy="400834"/>
          </a:xfrm>
        </p:spPr>
        <p:txBody>
          <a:bodyPr>
            <a:normAutofit fontScale="90000"/>
          </a:bodyPr>
          <a:lstStyle/>
          <a:p>
            <a:r>
              <a:rPr lang="en-AU" sz="4400" dirty="0">
                <a:solidFill>
                  <a:schemeClr val="accent4">
                    <a:lumMod val="75000"/>
                  </a:schemeClr>
                </a:solidFill>
                <a:latin typeface="Monotype Corsiva" panose="03010101010201010101" pitchFamily="66" charset="0"/>
              </a:rPr>
              <a:t/>
            </a:r>
            <a:br>
              <a:rPr lang="en-AU" sz="4400" dirty="0">
                <a:solidFill>
                  <a:schemeClr val="accent4">
                    <a:lumMod val="75000"/>
                  </a:schemeClr>
                </a:solidFill>
                <a:latin typeface="Monotype Corsiva" panose="03010101010201010101" pitchFamily="66" charset="0"/>
              </a:rPr>
            </a:br>
            <a:r>
              <a:rPr lang="en-AU" sz="4400" dirty="0">
                <a:solidFill>
                  <a:schemeClr val="accent4">
                    <a:lumMod val="75000"/>
                  </a:schemeClr>
                </a:solidFill>
                <a:latin typeface="Monotype Corsiva" panose="03010101010201010101" pitchFamily="66" charset="0"/>
              </a:rPr>
              <a:t>G</a:t>
            </a:r>
            <a:r>
              <a:rPr lang="en-AU" sz="4400" dirty="0">
                <a:solidFill>
                  <a:schemeClr val="accent4">
                    <a:lumMod val="75000"/>
                  </a:schemeClr>
                </a:solidFill>
                <a:effectLst/>
                <a:latin typeface="Monotype Corsiva" panose="03010101010201010101" pitchFamily="66" charset="0"/>
              </a:rPr>
              <a:t>eneral expressions in Quran</a:t>
            </a:r>
            <a:r>
              <a:rPr lang="en-AU" sz="4400" dirty="0">
                <a:solidFill>
                  <a:schemeClr val="accent4">
                    <a:lumMod val="75000"/>
                  </a:schemeClr>
                </a:solidFill>
                <a:latin typeface="Monotype Corsiva" panose="03010101010201010101" pitchFamily="66" charset="0"/>
              </a:rPr>
              <a:t/>
            </a:r>
            <a:br>
              <a:rPr lang="en-AU" sz="4400" dirty="0">
                <a:solidFill>
                  <a:schemeClr val="accent4">
                    <a:lumMod val="75000"/>
                  </a:schemeClr>
                </a:solidFill>
                <a:latin typeface="Monotype Corsiva" panose="03010101010201010101" pitchFamily="66" charset="0"/>
              </a:rPr>
            </a:br>
            <a:endParaRPr lang="en-US" dirty="0"/>
          </a:p>
        </p:txBody>
      </p:sp>
      <p:sp>
        <p:nvSpPr>
          <p:cNvPr id="3" name="Content Placeholder 2">
            <a:extLst>
              <a:ext uri="{FF2B5EF4-FFF2-40B4-BE49-F238E27FC236}">
                <a16:creationId xmlns:a16="http://schemas.microsoft.com/office/drawing/2014/main" xmlns="" id="{EA818C7D-D2EE-A74D-8074-223475A758AA}"/>
              </a:ext>
            </a:extLst>
          </p:cNvPr>
          <p:cNvSpPr>
            <a:spLocks noGrp="1"/>
          </p:cNvSpPr>
          <p:nvPr>
            <p:ph idx="1"/>
          </p:nvPr>
        </p:nvSpPr>
        <p:spPr>
          <a:xfrm>
            <a:off x="141367" y="875869"/>
            <a:ext cx="9211639" cy="5651937"/>
          </a:xfrm>
          <a:ln>
            <a:solidFill>
              <a:srgbClr val="00B0F0"/>
            </a:solidFill>
          </a:ln>
        </p:spPr>
        <p:txBody>
          <a:bodyPr>
            <a:noAutofit/>
          </a:bodyPr>
          <a:lstStyle/>
          <a:p>
            <a:r>
              <a:rPr lang="en-AU" sz="1800" b="1" dirty="0">
                <a:solidFill>
                  <a:schemeClr val="accent6">
                    <a:lumMod val="75000"/>
                  </a:schemeClr>
                </a:solidFill>
                <a:effectLst/>
                <a:latin typeface="Chalkboard" panose="03050602040202020205" pitchFamily="66" charset="77"/>
              </a:rPr>
              <a:t>6. </a:t>
            </a:r>
            <a:r>
              <a:rPr lang="en-AU" sz="1800" b="1" dirty="0" err="1">
                <a:solidFill>
                  <a:schemeClr val="accent6">
                    <a:lumMod val="75000"/>
                  </a:schemeClr>
                </a:solidFill>
                <a:effectLst/>
                <a:latin typeface="Chalkboard" panose="03050602040202020205" pitchFamily="66" charset="77"/>
              </a:rPr>
              <a:t>Ismul-jins</a:t>
            </a:r>
            <a:r>
              <a:rPr lang="en-AU" sz="1800" b="1" dirty="0">
                <a:solidFill>
                  <a:schemeClr val="accent6">
                    <a:lumMod val="75000"/>
                  </a:schemeClr>
                </a:solidFill>
                <a:effectLst/>
                <a:latin typeface="Chalkboard" panose="03050602040202020205" pitchFamily="66" charset="77"/>
              </a:rPr>
              <a:t> </a:t>
            </a:r>
            <a:r>
              <a:rPr lang="ar-SA" sz="1800" dirty="0">
                <a:solidFill>
                  <a:schemeClr val="accent6">
                    <a:lumMod val="75000"/>
                  </a:schemeClr>
                </a:solidFill>
                <a:effectLst/>
                <a:latin typeface="Chalkboard" panose="03050602040202020205" pitchFamily="66" charset="77"/>
              </a:rPr>
              <a:t>اسم الجنس</a:t>
            </a:r>
            <a:r>
              <a:rPr lang="en-AU" sz="1800" dirty="0">
                <a:solidFill>
                  <a:schemeClr val="accent6">
                    <a:lumMod val="75000"/>
                  </a:schemeClr>
                </a:solidFill>
                <a:effectLst/>
                <a:latin typeface="Chalkboard" panose="03050602040202020205" pitchFamily="66" charset="77"/>
              </a:rPr>
              <a:t> </a:t>
            </a:r>
            <a:endParaRPr lang="en-AU" sz="1800" dirty="0">
              <a:solidFill>
                <a:schemeClr val="accent6">
                  <a:lumMod val="75000"/>
                </a:schemeClr>
              </a:solidFill>
              <a:latin typeface="Chalkboard" panose="03050602040202020205" pitchFamily="66" charset="77"/>
            </a:endParaRPr>
          </a:p>
          <a:p>
            <a:pPr>
              <a:buFont typeface="Wingdings" pitchFamily="2" charset="2"/>
              <a:buChar char="Ø"/>
            </a:pPr>
            <a:r>
              <a:rPr lang="en-AU" sz="1800" dirty="0">
                <a:latin typeface="Chalkboard" panose="03050602040202020205" pitchFamily="66" charset="77"/>
              </a:rPr>
              <a:t>A</a:t>
            </a:r>
            <a:r>
              <a:rPr lang="en-AU" sz="1800" dirty="0">
                <a:effectLst/>
                <a:latin typeface="Chalkboard" panose="03050602040202020205" pitchFamily="66" charset="77"/>
              </a:rPr>
              <a:t> generic noun in the </a:t>
            </a:r>
            <a:r>
              <a:rPr lang="en-AU" sz="1800" dirty="0" err="1">
                <a:effectLst/>
                <a:latin typeface="Chalkboard" panose="03050602040202020205" pitchFamily="66" charset="77"/>
              </a:rPr>
              <a:t>mudaaf</a:t>
            </a:r>
            <a:r>
              <a:rPr lang="en-AU" sz="1800" dirty="0">
                <a:effectLst/>
                <a:latin typeface="Chalkboard" panose="03050602040202020205" pitchFamily="66" charset="77"/>
              </a:rPr>
              <a:t> [possessive</a:t>
            </a:r>
            <a:r>
              <a:rPr lang="ar-SA" sz="1800" dirty="0">
                <a:effectLst/>
                <a:latin typeface="Chalkboard" panose="03050602040202020205" pitchFamily="66" charset="77"/>
              </a:rPr>
              <a:t> مضاف </a:t>
            </a:r>
            <a:r>
              <a:rPr lang="en-AU" sz="1800" dirty="0">
                <a:effectLst/>
                <a:latin typeface="Chalkboard" panose="03050602040202020205" pitchFamily="66" charset="77"/>
              </a:rPr>
              <a:t>] construction with a definite noun</a:t>
            </a:r>
            <a:r>
              <a:rPr lang="ar-SA" sz="1800" dirty="0">
                <a:effectLst/>
                <a:latin typeface="Chalkboard" panose="03050602040202020205" pitchFamily="66" charset="77"/>
              </a:rPr>
              <a:t> اسم </a:t>
            </a:r>
            <a:r>
              <a:rPr lang="en-AU" sz="1800" dirty="0">
                <a:effectLst/>
                <a:latin typeface="Chalkboard" panose="03050602040202020205" pitchFamily="66" charset="77"/>
              </a:rPr>
              <a:t> or pronoun</a:t>
            </a:r>
            <a:r>
              <a:rPr lang="ar-SA" sz="1800" dirty="0">
                <a:effectLst/>
                <a:latin typeface="Chalkboard" panose="03050602040202020205" pitchFamily="66" charset="77"/>
              </a:rPr>
              <a:t> ضمير </a:t>
            </a:r>
            <a:r>
              <a:rPr lang="en-AU" sz="1800" dirty="0">
                <a:effectLst/>
                <a:latin typeface="Chalkboard" panose="03050602040202020205" pitchFamily="66" charset="77"/>
              </a:rPr>
              <a:t>\</a:t>
            </a:r>
          </a:p>
          <a:p>
            <a:pPr>
              <a:buFont typeface="Wingdings" pitchFamily="2" charset="2"/>
              <a:buChar char="Ø"/>
            </a:pPr>
            <a:r>
              <a:rPr lang="en-AU" sz="1800" dirty="0">
                <a:highlight>
                  <a:srgbClr val="56AECA"/>
                </a:highlight>
                <a:latin typeface="Chalkboard" panose="03050602040202020205" pitchFamily="66" charset="77"/>
              </a:rPr>
              <a:t>E</a:t>
            </a:r>
            <a:r>
              <a:rPr lang="en-AU" sz="1800" dirty="0">
                <a:effectLst/>
                <a:highlight>
                  <a:srgbClr val="56AECA"/>
                </a:highlight>
                <a:latin typeface="Chalkboard" panose="03050602040202020205" pitchFamily="66" charset="77"/>
              </a:rPr>
              <a:t>xamples of this type of generality</a:t>
            </a:r>
            <a:r>
              <a:rPr lang="ar-SA" sz="1800" dirty="0">
                <a:effectLst/>
                <a:highlight>
                  <a:srgbClr val="56AECA"/>
                </a:highlight>
                <a:latin typeface="Chalkboard" panose="03050602040202020205" pitchFamily="66" charset="77"/>
              </a:rPr>
              <a:t>:</a:t>
            </a:r>
          </a:p>
          <a:p>
            <a:pPr>
              <a:buFont typeface="Wingdings" pitchFamily="2" charset="2"/>
              <a:buChar char="Ø"/>
            </a:pPr>
            <a:r>
              <a:rPr lang="en-AU" sz="1800" dirty="0">
                <a:latin typeface="Chalkboard" panose="03050602040202020205" pitchFamily="66" charset="77"/>
              </a:rPr>
              <a:t>“</a:t>
            </a:r>
            <a:r>
              <a:rPr lang="en-AU" sz="1800" b="1" dirty="0">
                <a:latin typeface="Chalkboard" panose="03050602040202020205" pitchFamily="66" charset="77"/>
              </a:rPr>
              <a:t>So l</a:t>
            </a:r>
            <a:r>
              <a:rPr lang="en-AU" sz="1800" b="1" dirty="0">
                <a:effectLst/>
                <a:latin typeface="Chalkboard" panose="03050602040202020205" pitchFamily="66" charset="77"/>
              </a:rPr>
              <a:t>et those who </a:t>
            </a:r>
            <a:r>
              <a:rPr lang="en-AU" sz="1800" b="1" i="0" dirty="0">
                <a:solidFill>
                  <a:srgbClr val="272727"/>
                </a:solidFill>
                <a:effectLst/>
                <a:latin typeface="Chalkboard" panose="03050602040202020205" pitchFamily="66" charset="77"/>
              </a:rPr>
              <a:t> disobey </a:t>
            </a:r>
            <a:r>
              <a:rPr lang="en-AU" sz="1800" b="1" i="0" dirty="0">
                <a:solidFill>
                  <a:srgbClr val="272727"/>
                </a:solidFill>
                <a:effectLst/>
                <a:highlight>
                  <a:srgbClr val="F8ECB9"/>
                </a:highlight>
                <a:latin typeface="Chalkboard" panose="03050602040202020205" pitchFamily="66" charset="77"/>
              </a:rPr>
              <a:t>his order </a:t>
            </a:r>
            <a:r>
              <a:rPr lang="en-AU" sz="1800" b="1" dirty="0">
                <a:effectLst/>
                <a:highlight>
                  <a:srgbClr val="F8ECB9"/>
                </a:highlight>
                <a:latin typeface="Chalkboard" panose="03050602040202020205" pitchFamily="66" charset="77"/>
              </a:rPr>
              <a:t>(</a:t>
            </a:r>
            <a:r>
              <a:rPr lang="en-AU" sz="1800" b="1" dirty="0" err="1">
                <a:effectLst/>
                <a:highlight>
                  <a:srgbClr val="F8ECB9"/>
                </a:highlight>
                <a:latin typeface="Chalkboard" panose="03050602040202020205" pitchFamily="66" charset="77"/>
              </a:rPr>
              <a:t>amrihi</a:t>
            </a:r>
            <a:r>
              <a:rPr lang="en-AU" sz="1800" b="1" dirty="0">
                <a:effectLst/>
                <a:highlight>
                  <a:srgbClr val="F8ECB9"/>
                </a:highlight>
                <a:latin typeface="Chalkboard" panose="03050602040202020205" pitchFamily="66" charset="77"/>
              </a:rPr>
              <a:t>. </a:t>
            </a:r>
            <a:r>
              <a:rPr lang="ar-SA" sz="1800" b="1" dirty="0">
                <a:effectLst/>
                <a:highlight>
                  <a:srgbClr val="F8ECB9"/>
                </a:highlight>
                <a:latin typeface="Chalkboard" panose="03050602040202020205" pitchFamily="66" charset="77"/>
              </a:rPr>
              <a:t>أمره</a:t>
            </a:r>
            <a:r>
              <a:rPr lang="en-AU" sz="1800" b="1" dirty="0">
                <a:effectLst/>
                <a:latin typeface="Chalkboard" panose="03050602040202020205" pitchFamily="66" charset="77"/>
              </a:rPr>
              <a:t> </a:t>
            </a:r>
            <a:r>
              <a:rPr lang="ar-SA" sz="1800" b="1" dirty="0">
                <a:latin typeface="Chalkboard" panose="03050602040202020205" pitchFamily="66" charset="77"/>
              </a:rPr>
              <a:t> </a:t>
            </a:r>
            <a:r>
              <a:rPr lang="en-AU" sz="1800" b="1" dirty="0">
                <a:effectLst/>
                <a:latin typeface="Chalkboard" panose="03050602040202020205" pitchFamily="66" charset="77"/>
              </a:rPr>
              <a:t>beware</a:t>
            </a:r>
            <a:r>
              <a:rPr lang="en-AU" sz="1800" dirty="0">
                <a:effectLst/>
                <a:latin typeface="Chalkboard" panose="03050602040202020205" pitchFamily="66" charset="77"/>
              </a:rPr>
              <a:t>.</a:t>
            </a:r>
            <a:r>
              <a:rPr lang="en-AU" sz="1800" dirty="0">
                <a:effectLst/>
                <a:latin typeface="TimesNewRoman,Italic"/>
              </a:rPr>
              <a:t> an-Noor </a:t>
            </a:r>
            <a:r>
              <a:rPr lang="en-AU" sz="1800" dirty="0">
                <a:effectLst/>
                <a:latin typeface="TimesNewRoman"/>
              </a:rPr>
              <a:t>(24):63</a:t>
            </a:r>
            <a:endParaRPr lang="en-AU" sz="1800" dirty="0">
              <a:latin typeface="Chalkboard" panose="03050602040202020205" pitchFamily="66" charset="77"/>
            </a:endParaRPr>
          </a:p>
          <a:p>
            <a:pPr marL="0" indent="0">
              <a:buNone/>
            </a:pPr>
            <a:r>
              <a:rPr lang="ar" sz="1800" dirty="0">
                <a:effectLst/>
                <a:latin typeface="Chalkboard" panose="03050602040202020205" pitchFamily="66" charset="77"/>
              </a:rPr>
              <a:t>فَلْيَحْذَرِ ٱلَّذِينَ يُخَالِفُونَ عَنْ </a:t>
            </a:r>
            <a:r>
              <a:rPr lang="ar" sz="1800" dirty="0">
                <a:effectLst/>
                <a:highlight>
                  <a:srgbClr val="F8ECB9"/>
                </a:highlight>
                <a:latin typeface="Chalkboard" panose="03050602040202020205" pitchFamily="66" charset="77"/>
              </a:rPr>
              <a:t>أَمْرِهِۦ</a:t>
            </a:r>
            <a:r>
              <a:rPr lang="ar" sz="1800" dirty="0">
                <a:effectLst/>
                <a:latin typeface="Chalkboard" panose="03050602040202020205" pitchFamily="66" charset="77"/>
              </a:rPr>
              <a:t>ٓ</a:t>
            </a:r>
            <a:endParaRPr lang="en-AU" sz="1800" dirty="0">
              <a:latin typeface="Chalkboard" panose="03050602040202020205" pitchFamily="66" charset="77"/>
            </a:endParaRPr>
          </a:p>
          <a:p>
            <a:pPr>
              <a:buFont typeface="Wingdings" pitchFamily="2" charset="2"/>
              <a:buChar char="Ø"/>
            </a:pPr>
            <a:r>
              <a:rPr lang="en-AU" sz="1800" dirty="0">
                <a:effectLst/>
                <a:latin typeface="Chalkboard" panose="03050602040202020205" pitchFamily="66" charset="77"/>
              </a:rPr>
              <a:t>The generic noun </a:t>
            </a:r>
            <a:r>
              <a:rPr lang="en-AU" sz="1800" dirty="0" err="1">
                <a:effectLst/>
                <a:latin typeface="Chalkboard" panose="03050602040202020205" pitchFamily="66" charset="77"/>
              </a:rPr>
              <a:t>amr</a:t>
            </a:r>
            <a:r>
              <a:rPr lang="en-AU" sz="1800" dirty="0">
                <a:effectLst/>
                <a:latin typeface="Chalkboard" panose="03050602040202020205" pitchFamily="66" charset="77"/>
              </a:rPr>
              <a:t> is related to the possessive pronoun his, making it general. The warning is directed at those who oppose </a:t>
            </a:r>
            <a:r>
              <a:rPr lang="en-AU" sz="1800" dirty="0">
                <a:effectLst/>
                <a:highlight>
                  <a:srgbClr val="DCD1A4"/>
                </a:highlight>
                <a:latin typeface="Chalkboard" panose="03050602040202020205" pitchFamily="66" charset="77"/>
              </a:rPr>
              <a:t>any </a:t>
            </a:r>
            <a:r>
              <a:rPr lang="en-AU" sz="1800" dirty="0">
                <a:effectLst/>
                <a:latin typeface="Chalkboard" panose="03050602040202020205" pitchFamily="66" charset="77"/>
              </a:rPr>
              <a:t>of the Prophet’s instructions. </a:t>
            </a:r>
            <a:endParaRPr lang="en-AU" sz="1800" dirty="0">
              <a:latin typeface="Chalkboard" panose="03050602040202020205" pitchFamily="66" charset="77"/>
            </a:endParaRPr>
          </a:p>
          <a:p>
            <a:pPr>
              <a:buFont typeface="Wingdings" pitchFamily="2" charset="2"/>
              <a:buChar char="Ø"/>
            </a:pPr>
            <a:r>
              <a:rPr lang="en-AU" sz="1800" dirty="0">
                <a:effectLst/>
                <a:latin typeface="Chalkboard" panose="03050602040202020205" pitchFamily="66" charset="77"/>
              </a:rPr>
              <a:t>“Allah advises you concerning your children (</a:t>
            </a:r>
            <a:r>
              <a:rPr lang="en-AU" sz="1800" dirty="0" err="1">
                <a:effectLst/>
                <a:latin typeface="Chalkboard" panose="03050602040202020205" pitchFamily="66" charset="77"/>
              </a:rPr>
              <a:t>awlaadikum</a:t>
            </a:r>
            <a:r>
              <a:rPr lang="en-AU" sz="1800" dirty="0">
                <a:effectLst/>
                <a:latin typeface="Chalkboard" panose="03050602040202020205" pitchFamily="66" charset="77"/>
              </a:rPr>
              <a:t>) (an-</a:t>
            </a:r>
            <a:r>
              <a:rPr lang="en-AU" sz="1800" dirty="0" err="1">
                <a:effectLst/>
                <a:latin typeface="Chalkboard" panose="03050602040202020205" pitchFamily="66" charset="77"/>
              </a:rPr>
              <a:t>Nisaa</a:t>
            </a:r>
            <a:r>
              <a:rPr lang="en-AU" sz="1800" dirty="0">
                <a:effectLst/>
                <a:latin typeface="Chalkboard" panose="03050602040202020205" pitchFamily="66" charset="77"/>
              </a:rPr>
              <a:t>’ (4):11.) </a:t>
            </a:r>
          </a:p>
          <a:p>
            <a:pPr marL="0" indent="0">
              <a:buNone/>
            </a:pPr>
            <a:r>
              <a:rPr lang="ar" sz="1800" dirty="0">
                <a:effectLst/>
                <a:latin typeface="Chalkboard" panose="03050602040202020205" pitchFamily="66" charset="77"/>
              </a:rPr>
              <a:t>يُوصِيكُمُ ٱللَّهُ فِىٓ </a:t>
            </a:r>
            <a:r>
              <a:rPr lang="ar" sz="1800" dirty="0">
                <a:effectLst/>
                <a:highlight>
                  <a:srgbClr val="F8ECB9"/>
                </a:highlight>
                <a:latin typeface="Chalkboard" panose="03050602040202020205" pitchFamily="66" charset="77"/>
              </a:rPr>
              <a:t>أَوْلَـٰدِكُمْ </a:t>
            </a:r>
            <a:r>
              <a:rPr lang="ar" sz="1800" dirty="0">
                <a:effectLst/>
                <a:latin typeface="Chalkboard" panose="03050602040202020205" pitchFamily="66" charset="77"/>
              </a:rPr>
              <a:t>ۖ لِلذَّكَرِ مِثْلُ حَظِّ ٱلْأُنثَيَيْنِ ۚ</a:t>
            </a:r>
            <a:endParaRPr lang="en-AU" sz="1800" dirty="0">
              <a:latin typeface="Chalkboard" panose="03050602040202020205" pitchFamily="66" charset="77"/>
            </a:endParaRPr>
          </a:p>
          <a:p>
            <a:pPr>
              <a:buFont typeface="Wingdings" pitchFamily="2" charset="2"/>
              <a:buChar char="Ø"/>
            </a:pPr>
            <a:r>
              <a:rPr lang="en-AU" sz="1800" dirty="0">
                <a:effectLst/>
                <a:latin typeface="Chalkboard" panose="03050602040202020205" pitchFamily="66" charset="77"/>
              </a:rPr>
              <a:t> this refers to inheritance laws for all children. </a:t>
            </a:r>
            <a:endParaRPr lang="en-US" sz="1800" dirty="0"/>
          </a:p>
          <a:p>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82512DC-51B5-A11D-EE9D-5243DEDA3C31}"/>
              </a:ext>
            </a:extLst>
          </p:cNvPr>
          <p:cNvSpPr>
            <a:spLocks noGrp="1"/>
          </p:cNvSpPr>
          <p:nvPr>
            <p:ph type="sldNum" sz="quarter" idx="12"/>
          </p:nvPr>
        </p:nvSpPr>
        <p:spPr/>
        <p:txBody>
          <a:bodyPr/>
          <a:lstStyle/>
          <a:p>
            <a:fld id="{C8784B88-F3D9-6A4F-9660-1A0A1E561ED7}" type="slidenum">
              <a:rPr lang="en-US" smtClean="0"/>
              <a:t>206</a:t>
            </a:fld>
            <a:endParaRPr lang="en-US"/>
          </a:p>
        </p:txBody>
      </p:sp>
      <p:pic>
        <p:nvPicPr>
          <p:cNvPr id="5" name="Picture 4" descr="A tree on a hill&#10;&#10;Description automatically generated">
            <a:extLst>
              <a:ext uri="{FF2B5EF4-FFF2-40B4-BE49-F238E27FC236}">
                <a16:creationId xmlns:a16="http://schemas.microsoft.com/office/drawing/2014/main" xmlns="" id="{A22DAA85-7CF8-C31D-E1B2-3F8B7094C5F9}"/>
              </a:ext>
            </a:extLst>
          </p:cNvPr>
          <p:cNvPicPr>
            <a:picLocks noChangeAspect="1"/>
          </p:cNvPicPr>
          <p:nvPr/>
        </p:nvPicPr>
        <p:blipFill rotWithShape="1">
          <a:blip r:embed="rId2"/>
          <a:srcRect r="16230" b="-3"/>
          <a:stretch/>
        </p:blipFill>
        <p:spPr>
          <a:xfrm>
            <a:off x="9104810" y="2103119"/>
            <a:ext cx="3087189" cy="4424687"/>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337121474"/>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84E6A-51FE-778C-F0AE-04740AF46D4A}"/>
              </a:ext>
            </a:extLst>
          </p:cNvPr>
          <p:cNvSpPr>
            <a:spLocks noGrp="1"/>
          </p:cNvSpPr>
          <p:nvPr>
            <p:ph type="title"/>
          </p:nvPr>
        </p:nvSpPr>
        <p:spPr>
          <a:xfrm>
            <a:off x="2905133" y="139123"/>
            <a:ext cx="6332954" cy="862148"/>
          </a:xfrm>
        </p:spPr>
        <p:txBody>
          <a:bodyPr anchor="b">
            <a:normAutofit fontScale="90000"/>
          </a:bodyPr>
          <a:lstStyle/>
          <a:p>
            <a:r>
              <a:rPr lang="ar-SA" sz="2700" b="0" dirty="0">
                <a:effectLst/>
                <a:latin typeface="ACADEMY ENGRAVED LET PLAIN:1.0" panose="02000000000000000000" pitchFamily="2" charset="0"/>
              </a:rPr>
              <a:t/>
            </a:r>
            <a:br>
              <a:rPr lang="ar-SA" sz="2700" b="0" dirty="0">
                <a:effectLst/>
                <a:latin typeface="ACADEMY ENGRAVED LET PLAIN:1.0" panose="02000000000000000000" pitchFamily="2" charset="0"/>
              </a:rPr>
            </a:br>
            <a:r>
              <a:rPr lang="ar-SA" sz="2700" b="0" dirty="0">
                <a:effectLst/>
                <a:latin typeface="ACADEMY ENGRAVED LET PLAIN:1.0" panose="02000000000000000000" pitchFamily="2" charset="0"/>
              </a:rPr>
              <a:t/>
            </a:r>
            <a:br>
              <a:rPr lang="ar-SA" sz="2700" b="0" dirty="0">
                <a:effectLst/>
                <a:latin typeface="ACADEMY ENGRAVED LET PLAIN:1.0" panose="02000000000000000000" pitchFamily="2" charset="0"/>
              </a:rPr>
            </a:br>
            <a:r>
              <a:rPr lang="en-AU" b="0" dirty="0">
                <a:solidFill>
                  <a:schemeClr val="accent4">
                    <a:lumMod val="75000"/>
                  </a:schemeClr>
                </a:solidFill>
                <a:effectLst/>
                <a:latin typeface="ACADEMY ENGRAVED LET PLAIN:1.0" panose="02000000000000000000" pitchFamily="2" charset="0"/>
              </a:rPr>
              <a:t>Specification of the ‘Aamm </a:t>
            </a:r>
            <a:r>
              <a:rPr lang="en-AU" sz="2700" b="0" dirty="0"/>
              <a:t/>
            </a:r>
            <a:br>
              <a:rPr lang="en-AU" sz="2700" b="0" dirty="0"/>
            </a:br>
            <a:endParaRPr lang="en-US" sz="2700" b="0" dirty="0"/>
          </a:p>
        </p:txBody>
      </p:sp>
      <p:pic>
        <p:nvPicPr>
          <p:cNvPr id="5" name="Picture 4" descr="Hand holding bluury light">
            <a:extLst>
              <a:ext uri="{FF2B5EF4-FFF2-40B4-BE49-F238E27FC236}">
                <a16:creationId xmlns:a16="http://schemas.microsoft.com/office/drawing/2014/main" xmlns="" id="{089A90B1-CADC-868E-21ED-045853A0C71B}"/>
              </a:ext>
            </a:extLst>
          </p:cNvPr>
          <p:cNvPicPr>
            <a:picLocks noChangeAspect="1"/>
          </p:cNvPicPr>
          <p:nvPr/>
        </p:nvPicPr>
        <p:blipFill rotWithShape="1">
          <a:blip r:embed="rId2"/>
          <a:srcRect l="24415" r="16251" b="-1"/>
          <a:stretch/>
        </p:blipFill>
        <p:spPr>
          <a:xfrm>
            <a:off x="154983" y="447807"/>
            <a:ext cx="1956110" cy="5951401"/>
          </a:xfrm>
          <a:prstGeom prst="rect">
            <a:avLst/>
          </a:prstGeom>
        </p:spPr>
      </p:pic>
      <p:sp>
        <p:nvSpPr>
          <p:cNvPr id="3" name="Content Placeholder 2">
            <a:extLst>
              <a:ext uri="{FF2B5EF4-FFF2-40B4-BE49-F238E27FC236}">
                <a16:creationId xmlns:a16="http://schemas.microsoft.com/office/drawing/2014/main" xmlns="" id="{B91A376F-84D8-2DB8-817D-B17B448D33A5}"/>
              </a:ext>
            </a:extLst>
          </p:cNvPr>
          <p:cNvSpPr>
            <a:spLocks noGrp="1"/>
          </p:cNvSpPr>
          <p:nvPr>
            <p:ph idx="1"/>
          </p:nvPr>
        </p:nvSpPr>
        <p:spPr>
          <a:xfrm>
            <a:off x="2111093" y="607847"/>
            <a:ext cx="9568172" cy="5791362"/>
          </a:xfrm>
          <a:ln>
            <a:solidFill>
              <a:schemeClr val="accent4">
                <a:lumMod val="50000"/>
              </a:schemeClr>
            </a:solidFill>
          </a:ln>
        </p:spPr>
        <p:txBody>
          <a:bodyPr anchor="t">
            <a:noAutofit/>
          </a:bodyPr>
          <a:lstStyle/>
          <a:p>
            <a:pPr>
              <a:lnSpc>
                <a:spcPct val="140000"/>
              </a:lnSpc>
            </a:pPr>
            <a:r>
              <a:rPr lang="en-AU" sz="1800" dirty="0">
                <a:effectLst/>
                <a:latin typeface="Chalkboard" panose="03050602040202020205" pitchFamily="66" charset="77"/>
              </a:rPr>
              <a:t>The ‘aamm</a:t>
            </a:r>
            <a:r>
              <a:rPr lang="ar-SA" sz="1800" dirty="0">
                <a:effectLst/>
                <a:latin typeface="Chalkboard" panose="03050602040202020205" pitchFamily="66" charset="77"/>
              </a:rPr>
              <a:t> عام </a:t>
            </a:r>
            <a:r>
              <a:rPr lang="en-AU" sz="1800" dirty="0">
                <a:effectLst/>
                <a:latin typeface="Chalkboard" panose="03050602040202020205" pitchFamily="66" charset="77"/>
              </a:rPr>
              <a:t> expression may be divided into three main categories</a:t>
            </a:r>
            <a:r>
              <a:rPr lang="ar-SA" sz="1800" dirty="0">
                <a:effectLst/>
                <a:latin typeface="Chalkboard" panose="03050602040202020205" pitchFamily="66" charset="77"/>
              </a:rPr>
              <a:t>:</a:t>
            </a:r>
          </a:p>
          <a:p>
            <a:pPr>
              <a:lnSpc>
                <a:spcPct val="140000"/>
              </a:lnSpc>
            </a:pPr>
            <a:r>
              <a:rPr lang="en-AU" sz="1800" dirty="0">
                <a:effectLst/>
                <a:latin typeface="Chalkboard" panose="03050602040202020205" pitchFamily="66" charset="77"/>
              </a:rPr>
              <a:t> in relationship to the context of the verses in which they occur and                           the laws or principles which were intended :</a:t>
            </a:r>
          </a:p>
          <a:p>
            <a:pPr>
              <a:lnSpc>
                <a:spcPct val="140000"/>
              </a:lnSpc>
            </a:pPr>
            <a:r>
              <a:rPr lang="en-AU" sz="1800" b="1" dirty="0">
                <a:solidFill>
                  <a:schemeClr val="accent4">
                    <a:lumMod val="75000"/>
                  </a:schemeClr>
                </a:solidFill>
                <a:latin typeface="Chalkboard" panose="03050602040202020205" pitchFamily="66" charset="77"/>
              </a:rPr>
              <a:t>1. </a:t>
            </a:r>
            <a:r>
              <a:rPr lang="en-AU" sz="1800" b="1" dirty="0">
                <a:solidFill>
                  <a:schemeClr val="accent4">
                    <a:lumMod val="75000"/>
                  </a:schemeClr>
                </a:solidFill>
                <a:effectLst/>
                <a:latin typeface="Chalkboard" panose="03050602040202020205" pitchFamily="66" charset="77"/>
              </a:rPr>
              <a:t>First, there is the ‘aamm expression which remains general. </a:t>
            </a:r>
            <a:r>
              <a:rPr lang="en-AU" sz="1600" b="1" dirty="0">
                <a:solidFill>
                  <a:schemeClr val="accent2">
                    <a:lumMod val="50000"/>
                  </a:schemeClr>
                </a:solidFill>
                <a:latin typeface="Chalkboard" panose="03050602040202020205" pitchFamily="66" charset="77"/>
              </a:rPr>
              <a:t>('Aam that is totally unspecified. )</a:t>
            </a:r>
            <a:r>
              <a:rPr lang="en-AU" sz="1800" dirty="0">
                <a:latin typeface="Chalkboard" panose="03050602040202020205" pitchFamily="66" charset="77"/>
              </a:rPr>
              <a:t>This is rare in the Quran.  Not</a:t>
            </a:r>
            <a:r>
              <a:rPr lang="en-AU" sz="1800" dirty="0">
                <a:effectLst/>
                <a:latin typeface="Chalkboard" panose="03050602040202020205" pitchFamily="66" charset="77"/>
              </a:rPr>
              <a:t> many examples </a:t>
            </a:r>
            <a:r>
              <a:rPr lang="en-AU" sz="1800" dirty="0">
                <a:latin typeface="Chalkboard" panose="03050602040202020205" pitchFamily="66" charset="77"/>
              </a:rPr>
              <a:t>as</a:t>
            </a:r>
            <a:r>
              <a:rPr lang="en-AU" sz="1800" dirty="0">
                <a:effectLst/>
                <a:latin typeface="Chalkboard" panose="03050602040202020205" pitchFamily="66" charset="77"/>
              </a:rPr>
              <a:t> most generalities are specified in one way or another.  </a:t>
            </a:r>
          </a:p>
          <a:p>
            <a:pPr>
              <a:lnSpc>
                <a:spcPct val="140000"/>
              </a:lnSpc>
            </a:pPr>
            <a:r>
              <a:rPr lang="en-AU" sz="1800" dirty="0">
                <a:effectLst/>
                <a:highlight>
                  <a:srgbClr val="FFC200"/>
                </a:highlight>
                <a:latin typeface="Chalkboard" panose="03050602040202020205" pitchFamily="66" charset="77"/>
              </a:rPr>
              <a:t> </a:t>
            </a:r>
            <a:r>
              <a:rPr lang="en-AU" sz="1800" dirty="0">
                <a:highlight>
                  <a:srgbClr val="FFC200"/>
                </a:highlight>
                <a:latin typeface="Chalkboard" panose="03050602040202020205" pitchFamily="66" charset="77"/>
              </a:rPr>
              <a:t>E</a:t>
            </a:r>
            <a:r>
              <a:rPr lang="en-AU" sz="1800" dirty="0">
                <a:effectLst/>
                <a:highlight>
                  <a:srgbClr val="FFC200"/>
                </a:highlight>
                <a:latin typeface="Chalkboard" panose="03050602040202020205" pitchFamily="66" charset="77"/>
              </a:rPr>
              <a:t>xample</a:t>
            </a:r>
            <a:endParaRPr lang="en-AU" sz="1800" dirty="0">
              <a:highlight>
                <a:srgbClr val="FFC200"/>
              </a:highlight>
              <a:latin typeface="Chalkboard" panose="03050602040202020205" pitchFamily="66" charset="77"/>
            </a:endParaRPr>
          </a:p>
          <a:p>
            <a:pPr>
              <a:lnSpc>
                <a:spcPct val="140000"/>
              </a:lnSpc>
              <a:buFont typeface="Wingdings" pitchFamily="2" charset="2"/>
              <a:buChar char="Ø"/>
            </a:pPr>
            <a:r>
              <a:rPr lang="en-AU" sz="1800" b="1" dirty="0">
                <a:solidFill>
                  <a:schemeClr val="accent2">
                    <a:lumMod val="50000"/>
                  </a:schemeClr>
                </a:solidFill>
                <a:effectLst/>
                <a:latin typeface="Chalkboard" panose="03050602040202020205" pitchFamily="66" charset="77"/>
              </a:rPr>
              <a:t>“And Allah knows all (</a:t>
            </a:r>
            <a:r>
              <a:rPr lang="en-AU" sz="1800" b="1" dirty="0" err="1">
                <a:solidFill>
                  <a:schemeClr val="accent2">
                    <a:lumMod val="50000"/>
                  </a:schemeClr>
                </a:solidFill>
                <a:effectLst/>
                <a:latin typeface="Chalkboard" panose="03050602040202020205" pitchFamily="66" charset="77"/>
              </a:rPr>
              <a:t>kull</a:t>
            </a:r>
            <a:r>
              <a:rPr lang="ar-SA" sz="1800" b="1" dirty="0">
                <a:solidFill>
                  <a:schemeClr val="accent2">
                    <a:lumMod val="50000"/>
                  </a:schemeClr>
                </a:solidFill>
                <a:effectLst/>
                <a:latin typeface="Chalkboard" panose="03050602040202020205" pitchFamily="66" charset="77"/>
              </a:rPr>
              <a:t>كل </a:t>
            </a:r>
            <a:r>
              <a:rPr lang="en-AU" sz="1800" b="1" dirty="0">
                <a:solidFill>
                  <a:schemeClr val="accent2">
                    <a:lumMod val="50000"/>
                  </a:schemeClr>
                </a:solidFill>
                <a:effectLst/>
                <a:latin typeface="Chalkboard" panose="03050602040202020205" pitchFamily="66" charset="77"/>
              </a:rPr>
              <a:t>) things since Allah’s knowledge is absolute. </a:t>
            </a:r>
            <a:r>
              <a:rPr lang="ar-SA" sz="1800" b="1" dirty="0">
                <a:solidFill>
                  <a:schemeClr val="accent2">
                    <a:lumMod val="50000"/>
                  </a:schemeClr>
                </a:solidFill>
                <a:effectLst/>
                <a:latin typeface="Chalkboard" panose="03050602040202020205" pitchFamily="66" charset="77"/>
              </a:rPr>
              <a:t>)</a:t>
            </a:r>
            <a:r>
              <a:rPr lang="en-AU" sz="1800" b="1" dirty="0">
                <a:solidFill>
                  <a:schemeClr val="accent2">
                    <a:lumMod val="50000"/>
                  </a:schemeClr>
                </a:solidFill>
                <a:effectLst/>
                <a:latin typeface="Chalkboard" panose="03050602040202020205" pitchFamily="66" charset="77"/>
              </a:rPr>
              <a:t>an-</a:t>
            </a:r>
            <a:r>
              <a:rPr lang="en-AU" sz="1800" b="1" dirty="0" err="1">
                <a:solidFill>
                  <a:schemeClr val="accent2">
                    <a:lumMod val="50000"/>
                  </a:schemeClr>
                </a:solidFill>
                <a:effectLst/>
                <a:latin typeface="Chalkboard" panose="03050602040202020205" pitchFamily="66" charset="77"/>
              </a:rPr>
              <a:t>nisa</a:t>
            </a:r>
            <a:r>
              <a:rPr lang="en-AU" sz="1800" b="1" dirty="0">
                <a:solidFill>
                  <a:schemeClr val="accent2">
                    <a:lumMod val="50000"/>
                  </a:schemeClr>
                </a:solidFill>
                <a:effectLst/>
                <a:latin typeface="Chalkboard" panose="03050602040202020205" pitchFamily="66" charset="77"/>
              </a:rPr>
              <a:t>’ 4:176</a:t>
            </a:r>
            <a:r>
              <a:rPr lang="ar-SA" sz="1800" b="1" dirty="0">
                <a:solidFill>
                  <a:schemeClr val="accent2">
                    <a:lumMod val="50000"/>
                  </a:schemeClr>
                </a:solidFill>
                <a:effectLst/>
                <a:latin typeface="Chalkboard" panose="03050602040202020205" pitchFamily="66" charset="77"/>
              </a:rPr>
              <a:t>(</a:t>
            </a:r>
            <a:r>
              <a:rPr lang="en-AU" sz="1800" b="1" dirty="0">
                <a:solidFill>
                  <a:schemeClr val="accent2">
                    <a:lumMod val="50000"/>
                  </a:schemeClr>
                </a:solidFill>
                <a:effectLst/>
                <a:latin typeface="Chalkboard" panose="03050602040202020205" pitchFamily="66" charset="77"/>
              </a:rPr>
              <a:t> </a:t>
            </a:r>
            <a:r>
              <a:rPr lang="ar" sz="1800" b="1" dirty="0">
                <a:solidFill>
                  <a:schemeClr val="accent2">
                    <a:lumMod val="50000"/>
                  </a:schemeClr>
                </a:solidFill>
                <a:effectLst/>
                <a:latin typeface="Chalkboard" panose="03050602040202020205" pitchFamily="66" charset="77"/>
              </a:rPr>
              <a:t>وَٱللَّهُ بِكُلِّ شَىْءٍ عَلِيمٌۢ</a:t>
            </a:r>
            <a:r>
              <a:rPr lang="en-AU" sz="1800" b="1" dirty="0">
                <a:solidFill>
                  <a:schemeClr val="accent2">
                    <a:lumMod val="50000"/>
                  </a:schemeClr>
                </a:solidFill>
                <a:effectLst/>
                <a:latin typeface="Chalkboard" panose="03050602040202020205" pitchFamily="66" charset="77"/>
              </a:rPr>
              <a:t> </a:t>
            </a:r>
            <a:endParaRPr lang="ar-SA" sz="1800" b="1" dirty="0">
              <a:solidFill>
                <a:schemeClr val="accent2">
                  <a:lumMod val="50000"/>
                </a:schemeClr>
              </a:solidFill>
              <a:effectLst/>
              <a:latin typeface="Chalkboard" panose="03050602040202020205" pitchFamily="66" charset="77"/>
            </a:endParaRPr>
          </a:p>
          <a:p>
            <a:pPr>
              <a:lnSpc>
                <a:spcPct val="140000"/>
              </a:lnSpc>
              <a:buFont typeface="Wingdings" pitchFamily="2" charset="2"/>
              <a:buChar char="Ø"/>
            </a:pPr>
            <a:r>
              <a:rPr lang="en-AU" sz="1800" b="1" dirty="0">
                <a:solidFill>
                  <a:schemeClr val="accent2">
                    <a:lumMod val="50000"/>
                  </a:schemeClr>
                </a:solidFill>
                <a:effectLst/>
                <a:latin typeface="Chalkboard" panose="03050602040202020205" pitchFamily="66" charset="77"/>
              </a:rPr>
              <a:t>“Your mothers (</a:t>
            </a:r>
            <a:r>
              <a:rPr lang="en-AU" sz="1800" b="1" dirty="0" err="1">
                <a:solidFill>
                  <a:schemeClr val="accent2">
                    <a:lumMod val="50000"/>
                  </a:schemeClr>
                </a:solidFill>
                <a:effectLst/>
                <a:latin typeface="Chalkboard" panose="03050602040202020205" pitchFamily="66" charset="77"/>
              </a:rPr>
              <a:t>ummahaatukum</a:t>
            </a:r>
            <a:r>
              <a:rPr lang="ar-SA" sz="1800" b="1" dirty="0">
                <a:solidFill>
                  <a:schemeClr val="accent2">
                    <a:lumMod val="50000"/>
                  </a:schemeClr>
                </a:solidFill>
                <a:effectLst/>
                <a:latin typeface="Chalkboard" panose="03050602040202020205" pitchFamily="66" charset="77"/>
              </a:rPr>
              <a:t>  أمهاتكم </a:t>
            </a:r>
            <a:r>
              <a:rPr lang="en-AU" sz="1800" b="1" dirty="0">
                <a:solidFill>
                  <a:schemeClr val="accent2">
                    <a:lumMod val="50000"/>
                  </a:schemeClr>
                </a:solidFill>
                <a:effectLst/>
                <a:latin typeface="Chalkboard" panose="03050602040202020205" pitchFamily="66" charset="77"/>
              </a:rPr>
              <a:t>) have been made forbidden (in marriage) to you. (an-</a:t>
            </a:r>
            <a:r>
              <a:rPr lang="en-AU" sz="1800" b="1" dirty="0" err="1">
                <a:solidFill>
                  <a:schemeClr val="accent2">
                    <a:lumMod val="50000"/>
                  </a:schemeClr>
                </a:solidFill>
                <a:effectLst/>
                <a:latin typeface="Chalkboard" panose="03050602040202020205" pitchFamily="66" charset="77"/>
              </a:rPr>
              <a:t>Nisaa</a:t>
            </a:r>
            <a:r>
              <a:rPr lang="en-AU" sz="1800" b="1" dirty="0">
                <a:solidFill>
                  <a:schemeClr val="accent2">
                    <a:lumMod val="50000"/>
                  </a:schemeClr>
                </a:solidFill>
                <a:effectLst/>
                <a:latin typeface="Chalkboard" panose="03050602040202020205" pitchFamily="66" charset="77"/>
              </a:rPr>
              <a:t>’ (4):23)  </a:t>
            </a:r>
            <a:r>
              <a:rPr lang="ar" sz="1800" b="1" dirty="0">
                <a:solidFill>
                  <a:schemeClr val="accent2">
                    <a:lumMod val="50000"/>
                  </a:schemeClr>
                </a:solidFill>
                <a:effectLst/>
                <a:latin typeface="Chalkboard" panose="03050602040202020205" pitchFamily="66" charset="77"/>
              </a:rPr>
              <a:t> حُرِّمَتْ عَلَيْكُمْ أُمَّهَـٰتُكُمْ</a:t>
            </a:r>
            <a:r>
              <a:rPr lang="en-AU" sz="1800" b="1" dirty="0">
                <a:solidFill>
                  <a:schemeClr val="accent2">
                    <a:lumMod val="50000"/>
                  </a:schemeClr>
                </a:solidFill>
                <a:effectLst/>
                <a:latin typeface="Chalkboard" panose="03050602040202020205" pitchFamily="66" charset="77"/>
              </a:rPr>
              <a:t>  . </a:t>
            </a:r>
          </a:p>
          <a:p>
            <a:pPr>
              <a:lnSpc>
                <a:spcPct val="140000"/>
              </a:lnSpc>
              <a:buFont typeface="Wingdings" pitchFamily="2" charset="2"/>
              <a:buChar char="Ø"/>
            </a:pPr>
            <a:r>
              <a:rPr lang="en-AU" sz="1800" b="1" dirty="0">
                <a:solidFill>
                  <a:schemeClr val="accent2">
                    <a:lumMod val="50000"/>
                  </a:schemeClr>
                </a:solidFill>
                <a:effectLst/>
                <a:latin typeface="Chalkboard" panose="03050602040202020205" pitchFamily="66" charset="77"/>
              </a:rPr>
              <a:t> (there are no exceptions to this law, whether they be real mothers, stepmothers, mothers-in-law, or mothers by </a:t>
            </a:r>
            <a:r>
              <a:rPr lang="en-AU" sz="1800" b="1" dirty="0" err="1">
                <a:solidFill>
                  <a:schemeClr val="accent2">
                    <a:lumMod val="50000"/>
                  </a:schemeClr>
                </a:solidFill>
                <a:effectLst/>
                <a:latin typeface="Chalkboard" panose="03050602040202020205" pitchFamily="66" charset="77"/>
              </a:rPr>
              <a:t>ridaa</a:t>
            </a:r>
            <a:r>
              <a:rPr lang="en-AU" sz="1800" b="1" dirty="0">
                <a:solidFill>
                  <a:schemeClr val="accent2">
                    <a:lumMod val="50000"/>
                  </a:schemeClr>
                </a:solidFill>
                <a:effectLst/>
                <a:latin typeface="Chalkboard" panose="03050602040202020205" pitchFamily="66" charset="77"/>
              </a:rPr>
              <a:t>‘</a:t>
            </a:r>
            <a:r>
              <a:rPr lang="ar-SA" sz="1800" b="1" dirty="0">
                <a:solidFill>
                  <a:schemeClr val="accent2">
                    <a:lumMod val="50000"/>
                  </a:schemeClr>
                </a:solidFill>
                <a:effectLst/>
                <a:latin typeface="Chalkboard" panose="03050602040202020205" pitchFamily="66" charset="77"/>
              </a:rPr>
              <a:t> رضاعة </a:t>
            </a:r>
            <a:r>
              <a:rPr lang="en-AU" sz="1800" b="1" dirty="0">
                <a:solidFill>
                  <a:schemeClr val="accent2">
                    <a:lumMod val="50000"/>
                  </a:schemeClr>
                </a:solidFill>
                <a:effectLst/>
                <a:latin typeface="Chalkboard" panose="03050602040202020205" pitchFamily="66" charset="77"/>
              </a:rPr>
              <a:t> (suckling). </a:t>
            </a:r>
            <a:endParaRPr lang="en-AU" sz="1800" b="1" dirty="0">
              <a:solidFill>
                <a:schemeClr val="accent2">
                  <a:lumMod val="50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6B956AA-D991-73A7-B3F7-9FC53B3D8E4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207</a:t>
            </a:fld>
            <a:endParaRPr lang="en-US"/>
          </a:p>
        </p:txBody>
      </p:sp>
      <p:grpSp>
        <p:nvGrpSpPr>
          <p:cNvPr id="17" name="Group 16">
            <a:extLst>
              <a:ext uri="{FF2B5EF4-FFF2-40B4-BE49-F238E27FC236}">
                <a16:creationId xmlns:a16="http://schemas.microsoft.com/office/drawing/2014/main" xmlns="" id="{16C73AF9-0D33-5C66-5D79-0D0129904B31}"/>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5025" y="6737718"/>
            <a:ext cx="12207200" cy="123363"/>
            <a:chOff x="-5025" y="6737718"/>
            <a:chExt cx="12207200" cy="123363"/>
          </a:xfrm>
        </p:grpSpPr>
        <p:sp>
          <p:nvSpPr>
            <p:cNvPr id="18" name="Rectangle 17">
              <a:extLst>
                <a:ext uri="{FF2B5EF4-FFF2-40B4-BE49-F238E27FC236}">
                  <a16:creationId xmlns:a16="http://schemas.microsoft.com/office/drawing/2014/main" xmlns="" id="{ED96FD6F-5EE9-36C7-C200-3111EF6D01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xmlns="" id="{62A39BB2-02C1-8A8B-8021-68446E04747F}"/>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23088191"/>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A611708-5873-2B96-4EB9-524BC74CA506}"/>
              </a:ext>
            </a:extLst>
          </p:cNvPr>
          <p:cNvSpPr>
            <a:spLocks noGrp="1"/>
          </p:cNvSpPr>
          <p:nvPr>
            <p:ph type="title"/>
          </p:nvPr>
        </p:nvSpPr>
        <p:spPr>
          <a:xfrm>
            <a:off x="2222862" y="346928"/>
            <a:ext cx="10515600" cy="1325563"/>
          </a:xfrm>
        </p:spPr>
        <p:txBody>
          <a:bodyPr>
            <a:normAutofit fontScale="90000"/>
          </a:bodyPr>
          <a:lstStyle/>
          <a:p>
            <a:r>
              <a:rPr lang="ar-SA" sz="2700" b="0" dirty="0">
                <a:effectLst/>
                <a:latin typeface="ACADEMY ENGRAVED LET PLAIN:1.0" panose="02000000000000000000" pitchFamily="2" charset="0"/>
              </a:rPr>
              <a:t/>
            </a:r>
            <a:br>
              <a:rPr lang="ar-SA" sz="2700" b="0" dirty="0">
                <a:effectLst/>
                <a:latin typeface="ACADEMY ENGRAVED LET PLAIN:1.0" panose="02000000000000000000" pitchFamily="2" charset="0"/>
              </a:rPr>
            </a:br>
            <a:r>
              <a:rPr lang="ar-SA" sz="2700" b="0" dirty="0">
                <a:solidFill>
                  <a:schemeClr val="accent4">
                    <a:lumMod val="75000"/>
                  </a:schemeClr>
                </a:solidFill>
                <a:effectLst/>
                <a:latin typeface="ACADEMY ENGRAVED LET PLAIN:1.0" panose="02000000000000000000" pitchFamily="2" charset="0"/>
              </a:rPr>
              <a:t/>
            </a:r>
            <a:br>
              <a:rPr lang="ar-SA" sz="2700" b="0" dirty="0">
                <a:solidFill>
                  <a:schemeClr val="accent4">
                    <a:lumMod val="75000"/>
                  </a:schemeClr>
                </a:solidFill>
                <a:effectLst/>
                <a:latin typeface="ACADEMY ENGRAVED LET PLAIN:1.0" panose="02000000000000000000" pitchFamily="2" charset="0"/>
              </a:rPr>
            </a:br>
            <a:r>
              <a:rPr lang="en-AU" b="0" dirty="0">
                <a:solidFill>
                  <a:schemeClr val="accent4">
                    <a:lumMod val="75000"/>
                  </a:schemeClr>
                </a:solidFill>
                <a:effectLst/>
                <a:latin typeface="ACADEMY ENGRAVED LET PLAIN:1.0" panose="02000000000000000000" pitchFamily="2" charset="0"/>
              </a:rPr>
              <a:t>Specification of the ‘Aamm </a:t>
            </a:r>
            <a:r>
              <a:rPr lang="en-AU" sz="2700" b="0" dirty="0"/>
              <a:t/>
            </a:r>
            <a:br>
              <a:rPr lang="en-AU" sz="2700" b="0" dirty="0"/>
            </a:br>
            <a:endParaRPr lang="en-US" dirty="0"/>
          </a:p>
        </p:txBody>
      </p:sp>
      <p:sp>
        <p:nvSpPr>
          <p:cNvPr id="3" name="Content Placeholder 2">
            <a:extLst>
              <a:ext uri="{FF2B5EF4-FFF2-40B4-BE49-F238E27FC236}">
                <a16:creationId xmlns:a16="http://schemas.microsoft.com/office/drawing/2014/main" xmlns="" id="{0155CA75-2F0B-40B8-9459-164D1951F401}"/>
              </a:ext>
            </a:extLst>
          </p:cNvPr>
          <p:cNvSpPr>
            <a:spLocks noGrp="1"/>
          </p:cNvSpPr>
          <p:nvPr>
            <p:ph idx="1"/>
          </p:nvPr>
        </p:nvSpPr>
        <p:spPr>
          <a:xfrm>
            <a:off x="1909611" y="1672491"/>
            <a:ext cx="10091059" cy="4418421"/>
          </a:xfrm>
          <a:ln>
            <a:solidFill>
              <a:schemeClr val="accent4">
                <a:lumMod val="50000"/>
              </a:schemeClr>
            </a:solidFill>
          </a:ln>
        </p:spPr>
        <p:txBody>
          <a:bodyPr>
            <a:normAutofit fontScale="70000" lnSpcReduction="20000"/>
          </a:bodyPr>
          <a:lstStyle/>
          <a:p>
            <a:pPr>
              <a:buFont typeface="Wingdings" pitchFamily="2" charset="2"/>
              <a:buChar char="Ø"/>
            </a:pPr>
            <a:r>
              <a:rPr lang="en-AU" sz="2800" b="1" dirty="0">
                <a:solidFill>
                  <a:schemeClr val="accent4">
                    <a:lumMod val="75000"/>
                  </a:schemeClr>
                </a:solidFill>
                <a:effectLst/>
                <a:latin typeface="Chalkboard" panose="03050602040202020205" pitchFamily="66" charset="77"/>
              </a:rPr>
              <a:t>2. Second, there is the figurative ‘aam</a:t>
            </a:r>
            <a:r>
              <a:rPr lang="ar-SA" sz="2800" b="1" dirty="0">
                <a:solidFill>
                  <a:schemeClr val="accent4">
                    <a:lumMod val="75000"/>
                  </a:schemeClr>
                </a:solidFill>
                <a:effectLst/>
                <a:latin typeface="Chalkboard" panose="03050602040202020205" pitchFamily="66" charset="77"/>
              </a:rPr>
              <a:t> </a:t>
            </a:r>
            <a:r>
              <a:rPr lang="ar-SA" sz="2800" dirty="0">
                <a:solidFill>
                  <a:schemeClr val="accent4">
                    <a:lumMod val="75000"/>
                  </a:schemeClr>
                </a:solidFill>
                <a:effectLst/>
                <a:latin typeface="Chalkboard" panose="03050602040202020205" pitchFamily="66" charset="77"/>
              </a:rPr>
              <a:t>عام </a:t>
            </a:r>
            <a:endParaRPr lang="en-AU" sz="2800" dirty="0">
              <a:solidFill>
                <a:schemeClr val="accent4">
                  <a:lumMod val="75000"/>
                </a:schemeClr>
              </a:solidFill>
              <a:effectLst/>
              <a:latin typeface="Chalkboard" panose="03050602040202020205" pitchFamily="66" charset="77"/>
            </a:endParaRPr>
          </a:p>
          <a:p>
            <a:pPr>
              <a:buFont typeface="Wingdings" pitchFamily="2" charset="2"/>
              <a:buChar char="Ø"/>
            </a:pPr>
            <a:r>
              <a:rPr lang="en-AU" sz="2800" dirty="0">
                <a:solidFill>
                  <a:schemeClr val="accent4">
                    <a:lumMod val="75000"/>
                  </a:schemeClr>
                </a:solidFill>
                <a:effectLst/>
                <a:latin typeface="Chalkboard" panose="03050602040202020205" pitchFamily="66" charset="77"/>
              </a:rPr>
              <a:t> </a:t>
            </a:r>
            <a:r>
              <a:rPr lang="en-AU" sz="2800" dirty="0">
                <a:effectLst/>
                <a:latin typeface="Chalkboard" panose="03050602040202020205" pitchFamily="66" charset="77"/>
              </a:rPr>
              <a:t>in which the general meaning of the expression was never intended</a:t>
            </a:r>
            <a:r>
              <a:rPr lang="ar-SA" sz="2800" dirty="0">
                <a:effectLst/>
                <a:latin typeface="Chalkboard" panose="03050602040202020205" pitchFamily="66" charset="77"/>
              </a:rPr>
              <a:t>.</a:t>
            </a:r>
          </a:p>
          <a:p>
            <a:pPr>
              <a:buFont typeface="Wingdings" pitchFamily="2" charset="2"/>
              <a:buChar char="Ø"/>
            </a:pPr>
            <a:r>
              <a:rPr lang="en-AU" sz="2800" dirty="0">
                <a:effectLst/>
                <a:latin typeface="Chalkboard" panose="03050602040202020205" pitchFamily="66" charset="77"/>
              </a:rPr>
              <a:t>Example</a:t>
            </a:r>
          </a:p>
          <a:p>
            <a:pPr>
              <a:buFont typeface="Wingdings" pitchFamily="2" charset="2"/>
              <a:buChar char="Ø"/>
            </a:pPr>
            <a:r>
              <a:rPr lang="en-AU" sz="2800" dirty="0">
                <a:effectLst/>
                <a:latin typeface="Chalkboard" panose="03050602040202020205" pitchFamily="66" charset="77"/>
              </a:rPr>
              <a:t> “Those to whom the people (an-</a:t>
            </a:r>
            <a:r>
              <a:rPr lang="en-AU" sz="2800" dirty="0" err="1">
                <a:effectLst/>
                <a:latin typeface="Chalkboard" panose="03050602040202020205" pitchFamily="66" charset="77"/>
              </a:rPr>
              <a:t>naas</a:t>
            </a:r>
            <a:r>
              <a:rPr lang="ar-SA" sz="2800" dirty="0">
                <a:effectLst/>
                <a:latin typeface="Chalkboard" panose="03050602040202020205" pitchFamily="66" charset="77"/>
              </a:rPr>
              <a:t>  الناس </a:t>
            </a:r>
            <a:r>
              <a:rPr lang="en-AU" sz="2800" dirty="0">
                <a:effectLst/>
                <a:latin typeface="Chalkboard" panose="03050602040202020205" pitchFamily="66" charset="77"/>
              </a:rPr>
              <a:t>) said, ‘The people have gathered against you, so fear them</a:t>
            </a:r>
            <a:r>
              <a:rPr lang="ar-SA" sz="2800" dirty="0">
                <a:effectLst/>
                <a:latin typeface="Chalkboard" panose="03050602040202020205" pitchFamily="66" charset="77"/>
              </a:rPr>
              <a:t>”</a:t>
            </a:r>
            <a:r>
              <a:rPr lang="en-AU" sz="2800" dirty="0">
                <a:effectLst/>
                <a:latin typeface="Chalkboard" panose="03050602040202020205" pitchFamily="66" charset="77"/>
              </a:rPr>
              <a:t>. (al-</a:t>
            </a:r>
            <a:r>
              <a:rPr lang="en-AU" sz="2800" dirty="0" err="1">
                <a:effectLst/>
                <a:latin typeface="Chalkboard" panose="03050602040202020205" pitchFamily="66" charset="77"/>
              </a:rPr>
              <a:t>imran</a:t>
            </a:r>
            <a:r>
              <a:rPr lang="en-AU" sz="2800" dirty="0">
                <a:effectLst/>
                <a:latin typeface="Chalkboard" panose="03050602040202020205" pitchFamily="66" charset="77"/>
              </a:rPr>
              <a:t> (3:173) </a:t>
            </a:r>
            <a:endParaRPr lang="ar-SA" sz="2800" dirty="0">
              <a:effectLst/>
              <a:latin typeface="Chalkboard" panose="03050602040202020205" pitchFamily="66" charset="77"/>
            </a:endParaRPr>
          </a:p>
          <a:p>
            <a:pPr marL="0" indent="0" algn="r" rtl="1">
              <a:buNone/>
            </a:pPr>
            <a:r>
              <a:rPr lang="en-AU" sz="2800" dirty="0">
                <a:latin typeface="Chalkboard" panose="03050602040202020205" pitchFamily="66" charset="77"/>
              </a:rPr>
              <a:t>“</a:t>
            </a:r>
            <a:r>
              <a:rPr lang="ar" sz="2800" b="1" dirty="0">
                <a:solidFill>
                  <a:schemeClr val="accent6">
                    <a:lumMod val="75000"/>
                  </a:schemeClr>
                </a:solidFill>
                <a:latin typeface="Chalkboard" panose="03050602040202020205" pitchFamily="66" charset="77"/>
              </a:rPr>
              <a:t>ٱلَّذِينَ قَالَ لَهُمُ ٱلنَّاسُ إِنَّ ٱلنَّاسَ قَدْ جَمَعُوا۟ لَكُمْ فَٱخْشَوْهُمْ فَزَادَهُم إِيمَـٰنًۭا وَقَالُوا۟ حَسْبُنَا ٱللَّهُ وَنِعْمَ ٱلْوَكِيلُ</a:t>
            </a:r>
            <a:r>
              <a:rPr lang="en-AU" sz="2800" b="1" dirty="0">
                <a:solidFill>
                  <a:schemeClr val="accent6">
                    <a:lumMod val="75000"/>
                  </a:schemeClr>
                </a:solidFill>
                <a:latin typeface="Chalkboard" panose="03050602040202020205" pitchFamily="66" charset="77"/>
              </a:rPr>
              <a:t>”</a:t>
            </a:r>
          </a:p>
          <a:p>
            <a:pPr>
              <a:buFont typeface="Wingdings" pitchFamily="2" charset="2"/>
              <a:buChar char="Ø"/>
            </a:pPr>
            <a:r>
              <a:rPr lang="en-AU" sz="2800" dirty="0">
                <a:effectLst/>
                <a:latin typeface="Chalkboard" panose="03050602040202020205" pitchFamily="66" charset="77"/>
              </a:rPr>
              <a:t>The first expression “the people” </a:t>
            </a:r>
            <a:r>
              <a:rPr lang="en-AU" sz="2800" dirty="0">
                <a:solidFill>
                  <a:schemeClr val="accent4">
                    <a:lumMod val="75000"/>
                  </a:schemeClr>
                </a:solidFill>
                <a:effectLst/>
                <a:latin typeface="Chalkboard" panose="03050602040202020205" pitchFamily="66" charset="77"/>
              </a:rPr>
              <a:t>refers specifically </a:t>
            </a:r>
            <a:r>
              <a:rPr lang="en-AU" sz="2800" dirty="0">
                <a:effectLst/>
                <a:latin typeface="Chalkboard" panose="03050602040202020205" pitchFamily="66" charset="77"/>
              </a:rPr>
              <a:t>to </a:t>
            </a:r>
            <a:r>
              <a:rPr lang="en-AU" sz="2800" dirty="0" err="1">
                <a:effectLst/>
                <a:latin typeface="Chalkboard" panose="03050602040202020205" pitchFamily="66" charset="77"/>
              </a:rPr>
              <a:t>Nu‘aym</a:t>
            </a:r>
            <a:r>
              <a:rPr lang="en-AU" sz="2800" dirty="0">
                <a:effectLst/>
                <a:latin typeface="Chalkboard" panose="03050602040202020205" pitchFamily="66" charset="77"/>
              </a:rPr>
              <a:t> ibn Mas‘ood </a:t>
            </a:r>
            <a:r>
              <a:rPr lang="ar-SA" sz="2800" dirty="0">
                <a:effectLst/>
                <a:latin typeface="Chalkboard" panose="03050602040202020205" pitchFamily="66" charset="77"/>
              </a:rPr>
              <a:t>نعيم بن مسعود</a:t>
            </a:r>
            <a:r>
              <a:rPr lang="en-AU" sz="2800" dirty="0">
                <a:effectLst/>
                <a:latin typeface="Chalkboard" panose="03050602040202020205" pitchFamily="66" charset="77"/>
              </a:rPr>
              <a:t>and the second refers to Abu </a:t>
            </a:r>
            <a:r>
              <a:rPr lang="en-AU" sz="2800" dirty="0" err="1">
                <a:effectLst/>
                <a:latin typeface="Chalkboard" panose="03050602040202020205" pitchFamily="66" charset="77"/>
              </a:rPr>
              <a:t>Sufyaan</a:t>
            </a:r>
            <a:r>
              <a:rPr lang="en-AU" sz="2800" dirty="0">
                <a:effectLst/>
                <a:latin typeface="Chalkboard" panose="03050602040202020205" pitchFamily="66" charset="77"/>
              </a:rPr>
              <a:t> </a:t>
            </a:r>
            <a:r>
              <a:rPr lang="ar-SA" sz="2800" dirty="0">
                <a:effectLst/>
                <a:latin typeface="Chalkboard" panose="03050602040202020205" pitchFamily="66" charset="77"/>
              </a:rPr>
              <a:t>أبو سفيان والجيش </a:t>
            </a:r>
            <a:r>
              <a:rPr lang="ar-SA" sz="2800" dirty="0">
                <a:latin typeface="Chalkboard" panose="03050602040202020205" pitchFamily="66" charset="77"/>
              </a:rPr>
              <a:t>قريش</a:t>
            </a:r>
            <a:r>
              <a:rPr lang="en-AU" sz="2800" dirty="0">
                <a:effectLst/>
                <a:latin typeface="Chalkboard" panose="03050602040202020205" pitchFamily="66" charset="77"/>
              </a:rPr>
              <a:t>and the </a:t>
            </a:r>
            <a:r>
              <a:rPr lang="en-AU" sz="2800" dirty="0" err="1">
                <a:effectLst/>
                <a:latin typeface="Chalkboard" panose="03050602040202020205" pitchFamily="66" charset="77"/>
              </a:rPr>
              <a:t>Qurayshee</a:t>
            </a:r>
            <a:r>
              <a:rPr lang="en-AU" sz="2800" dirty="0">
                <a:effectLst/>
                <a:latin typeface="Chalkboard" panose="03050602040202020205" pitchFamily="66" charset="77"/>
              </a:rPr>
              <a:t> army, and </a:t>
            </a:r>
            <a:r>
              <a:rPr lang="en-AU" sz="2800" dirty="0">
                <a:solidFill>
                  <a:schemeClr val="accent4">
                    <a:lumMod val="75000"/>
                  </a:schemeClr>
                </a:solidFill>
                <a:effectLst/>
                <a:latin typeface="Chalkboard" panose="03050602040202020205" pitchFamily="66" charset="77"/>
              </a:rPr>
              <a:t>not the generality </a:t>
            </a:r>
            <a:r>
              <a:rPr lang="en-AU" sz="2800" dirty="0">
                <a:effectLst/>
                <a:latin typeface="Chalkboard" panose="03050602040202020205" pitchFamily="66" charset="77"/>
              </a:rPr>
              <a:t>which the expression implies. </a:t>
            </a:r>
            <a:endParaRPr lang="ar-SA" sz="2800" dirty="0">
              <a:effectLst/>
              <a:latin typeface="Chalkboard" panose="03050602040202020205" pitchFamily="66" charset="77"/>
            </a:endParaRPr>
          </a:p>
          <a:p>
            <a:endParaRPr lang="en-US"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CFD919E7-5DA9-41E1-278E-C003C8CAA266}"/>
              </a:ext>
            </a:extLst>
          </p:cNvPr>
          <p:cNvSpPr>
            <a:spLocks noGrp="1"/>
          </p:cNvSpPr>
          <p:nvPr>
            <p:ph type="sldNum" sz="quarter" idx="12"/>
          </p:nvPr>
        </p:nvSpPr>
        <p:spPr/>
        <p:txBody>
          <a:bodyPr/>
          <a:lstStyle/>
          <a:p>
            <a:fld id="{C8784B88-F3D9-6A4F-9660-1A0A1E561ED7}" type="slidenum">
              <a:rPr lang="en-US" smtClean="0"/>
              <a:t>208</a:t>
            </a:fld>
            <a:endParaRPr lang="en-US"/>
          </a:p>
        </p:txBody>
      </p:sp>
      <p:pic>
        <p:nvPicPr>
          <p:cNvPr id="5" name="Picture 4" descr="Hand holding bluury light">
            <a:extLst>
              <a:ext uri="{FF2B5EF4-FFF2-40B4-BE49-F238E27FC236}">
                <a16:creationId xmlns:a16="http://schemas.microsoft.com/office/drawing/2014/main" xmlns="" id="{7DB5F07A-F8A3-6C4F-26B3-DE79E0299260}"/>
              </a:ext>
            </a:extLst>
          </p:cNvPr>
          <p:cNvPicPr>
            <a:picLocks noChangeAspect="1"/>
          </p:cNvPicPr>
          <p:nvPr/>
        </p:nvPicPr>
        <p:blipFill rotWithShape="1">
          <a:blip r:embed="rId2"/>
          <a:srcRect l="24415" r="16251" b="-1"/>
          <a:stretch/>
        </p:blipFill>
        <p:spPr>
          <a:xfrm>
            <a:off x="50074" y="453299"/>
            <a:ext cx="1576251" cy="5951401"/>
          </a:xfrm>
          <a:prstGeom prst="rect">
            <a:avLst/>
          </a:prstGeom>
        </p:spPr>
      </p:pic>
    </p:spTree>
    <p:extLst>
      <p:ext uri="{BB962C8B-B14F-4D97-AF65-F5344CB8AC3E}">
        <p14:creationId xmlns:p14="http://schemas.microsoft.com/office/powerpoint/2010/main" val="185043446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884E6A-51FE-778C-F0AE-04740AF46D4A}"/>
              </a:ext>
            </a:extLst>
          </p:cNvPr>
          <p:cNvSpPr>
            <a:spLocks noGrp="1"/>
          </p:cNvSpPr>
          <p:nvPr>
            <p:ph type="title"/>
          </p:nvPr>
        </p:nvSpPr>
        <p:spPr>
          <a:xfrm>
            <a:off x="3082836" y="984977"/>
            <a:ext cx="6332954" cy="862148"/>
          </a:xfrm>
        </p:spPr>
        <p:txBody>
          <a:bodyPr anchor="b">
            <a:normAutofit fontScale="90000"/>
          </a:bodyPr>
          <a:lstStyle/>
          <a:p>
            <a:r>
              <a:rPr lang="ar-SA" sz="2700" b="0" dirty="0">
                <a:effectLst/>
                <a:latin typeface="ACADEMY ENGRAVED LET PLAIN:1.0" panose="02000000000000000000" pitchFamily="2" charset="0"/>
              </a:rPr>
              <a:t/>
            </a:r>
            <a:br>
              <a:rPr lang="ar-SA" sz="2700" b="0" dirty="0">
                <a:effectLst/>
                <a:latin typeface="ACADEMY ENGRAVED LET PLAIN:1.0" panose="02000000000000000000" pitchFamily="2" charset="0"/>
              </a:rPr>
            </a:br>
            <a:r>
              <a:rPr lang="ar-SA" sz="2700" b="0" dirty="0">
                <a:effectLst/>
                <a:latin typeface="ACADEMY ENGRAVED LET PLAIN:1.0" panose="02000000000000000000" pitchFamily="2" charset="0"/>
              </a:rPr>
              <a:t/>
            </a:r>
            <a:br>
              <a:rPr lang="ar-SA" sz="2700" b="0" dirty="0">
                <a:effectLst/>
                <a:latin typeface="ACADEMY ENGRAVED LET PLAIN:1.0" panose="02000000000000000000" pitchFamily="2" charset="0"/>
              </a:rPr>
            </a:br>
            <a:r>
              <a:rPr lang="en-AU" b="0" dirty="0">
                <a:solidFill>
                  <a:schemeClr val="accent4">
                    <a:lumMod val="75000"/>
                  </a:schemeClr>
                </a:solidFill>
                <a:effectLst/>
                <a:latin typeface="ACADEMY ENGRAVED LET PLAIN:1.0" panose="02000000000000000000" pitchFamily="2" charset="0"/>
              </a:rPr>
              <a:t>Specification of the ‘Aamm </a:t>
            </a:r>
            <a:r>
              <a:rPr lang="en-AU" sz="2700" b="0" dirty="0"/>
              <a:t/>
            </a:r>
            <a:br>
              <a:rPr lang="en-AU" sz="2700" b="0" dirty="0"/>
            </a:br>
            <a:endParaRPr lang="en-US" sz="2700" b="0" dirty="0"/>
          </a:p>
        </p:txBody>
      </p:sp>
      <p:pic>
        <p:nvPicPr>
          <p:cNvPr id="5" name="Picture 4" descr="Hand holding bluury light">
            <a:extLst>
              <a:ext uri="{FF2B5EF4-FFF2-40B4-BE49-F238E27FC236}">
                <a16:creationId xmlns:a16="http://schemas.microsoft.com/office/drawing/2014/main" xmlns="" id="{089A90B1-CADC-868E-21ED-045853A0C71B}"/>
              </a:ext>
            </a:extLst>
          </p:cNvPr>
          <p:cNvPicPr>
            <a:picLocks noChangeAspect="1"/>
          </p:cNvPicPr>
          <p:nvPr/>
        </p:nvPicPr>
        <p:blipFill rotWithShape="1">
          <a:blip r:embed="rId2"/>
          <a:srcRect l="24415" r="16251" b="-1"/>
          <a:stretch/>
        </p:blipFill>
        <p:spPr>
          <a:xfrm>
            <a:off x="226423" y="404949"/>
            <a:ext cx="2144839" cy="5951401"/>
          </a:xfrm>
          <a:prstGeom prst="rect">
            <a:avLst/>
          </a:prstGeom>
        </p:spPr>
      </p:pic>
      <p:sp>
        <p:nvSpPr>
          <p:cNvPr id="3" name="Content Placeholder 2">
            <a:extLst>
              <a:ext uri="{FF2B5EF4-FFF2-40B4-BE49-F238E27FC236}">
                <a16:creationId xmlns:a16="http://schemas.microsoft.com/office/drawing/2014/main" xmlns="" id="{B91A376F-84D8-2DB8-817D-B17B448D33A5}"/>
              </a:ext>
            </a:extLst>
          </p:cNvPr>
          <p:cNvSpPr>
            <a:spLocks noGrp="1"/>
          </p:cNvSpPr>
          <p:nvPr>
            <p:ph idx="1"/>
          </p:nvPr>
        </p:nvSpPr>
        <p:spPr>
          <a:xfrm>
            <a:off x="2481943" y="2181498"/>
            <a:ext cx="9300754" cy="3984172"/>
          </a:xfrm>
          <a:ln>
            <a:solidFill>
              <a:schemeClr val="accent2">
                <a:lumMod val="50000"/>
              </a:schemeClr>
            </a:solidFill>
          </a:ln>
        </p:spPr>
        <p:txBody>
          <a:bodyPr anchor="t">
            <a:noAutofit/>
          </a:bodyPr>
          <a:lstStyle/>
          <a:p>
            <a:pPr marL="0" indent="0">
              <a:buNone/>
            </a:pPr>
            <a:r>
              <a:rPr lang="en-AU" sz="1800" b="1" dirty="0">
                <a:solidFill>
                  <a:schemeClr val="accent4">
                    <a:lumMod val="75000"/>
                  </a:schemeClr>
                </a:solidFill>
                <a:effectLst/>
                <a:latin typeface="Chalkboard" panose="03050602040202020205" pitchFamily="66" charset="77"/>
              </a:rPr>
              <a:t>3. Third, ‘</a:t>
            </a:r>
            <a:r>
              <a:rPr lang="en-AU" sz="1800" b="1" dirty="0" err="1">
                <a:solidFill>
                  <a:schemeClr val="accent4">
                    <a:lumMod val="75000"/>
                  </a:schemeClr>
                </a:solidFill>
                <a:effectLst/>
                <a:latin typeface="Chalkboard" panose="03050602040202020205" pitchFamily="66" charset="77"/>
              </a:rPr>
              <a:t>amm</a:t>
            </a:r>
            <a:r>
              <a:rPr lang="en-AU" sz="1800" b="1" dirty="0">
                <a:solidFill>
                  <a:schemeClr val="accent4">
                    <a:lumMod val="75000"/>
                  </a:schemeClr>
                </a:solidFill>
                <a:effectLst/>
                <a:latin typeface="Chalkboard" panose="03050602040202020205" pitchFamily="66" charset="77"/>
              </a:rPr>
              <a:t> that has been specified </a:t>
            </a:r>
          </a:p>
          <a:p>
            <a:pPr marL="0" indent="0">
              <a:buNone/>
            </a:pPr>
            <a:r>
              <a:rPr lang="en-AU" sz="1800" b="1" dirty="0">
                <a:effectLst/>
                <a:latin typeface="Chalkboard" panose="03050602040202020205" pitchFamily="66" charset="77"/>
              </a:rPr>
              <a:t>wherein the generality of the ‘aam expression is qualified by one of the specifying words or phrases.</a:t>
            </a:r>
          </a:p>
          <a:p>
            <a:pPr marL="0" indent="0">
              <a:buNone/>
            </a:pPr>
            <a:r>
              <a:rPr lang="en-AU" sz="1800" b="1" dirty="0">
                <a:solidFill>
                  <a:schemeClr val="accent2">
                    <a:lumMod val="50000"/>
                  </a:schemeClr>
                </a:solidFill>
                <a:effectLst/>
                <a:latin typeface="Chalkboard" panose="03050602040202020205" pitchFamily="66" charset="77"/>
              </a:rPr>
              <a:t> For example, Allah’s command in the Quran, </a:t>
            </a:r>
            <a:endParaRPr lang="ar-SA" sz="1800" b="1" dirty="0">
              <a:solidFill>
                <a:schemeClr val="accent2">
                  <a:lumMod val="50000"/>
                </a:schemeClr>
              </a:solidFill>
              <a:effectLst/>
              <a:latin typeface="Chalkboard" panose="03050602040202020205" pitchFamily="66" charset="77"/>
            </a:endParaRPr>
          </a:p>
          <a:p>
            <a:pPr>
              <a:buFont typeface="Wingdings" pitchFamily="2" charset="2"/>
              <a:buChar char="q"/>
            </a:pPr>
            <a:r>
              <a:rPr lang="en-AU" sz="1800" b="1" dirty="0">
                <a:effectLst/>
                <a:latin typeface="Chalkboard" panose="03050602040202020205" pitchFamily="66" charset="77"/>
              </a:rPr>
              <a:t>“Hajj to the House (the </a:t>
            </a:r>
            <a:r>
              <a:rPr lang="en-AU" sz="1800" b="1" dirty="0" err="1">
                <a:effectLst/>
                <a:latin typeface="Chalkboard" panose="03050602040202020205" pitchFamily="66" charset="77"/>
              </a:rPr>
              <a:t>Ka‘bah</a:t>
            </a:r>
            <a:r>
              <a:rPr lang="en-AU" sz="1800" b="1" dirty="0">
                <a:effectLst/>
                <a:latin typeface="Chalkboard" panose="03050602040202020205" pitchFamily="66" charset="77"/>
              </a:rPr>
              <a:t>) is an obligation to Allah on all people” (an-</a:t>
            </a:r>
            <a:r>
              <a:rPr lang="en-AU" sz="1800" b="1" dirty="0" err="1">
                <a:effectLst/>
                <a:latin typeface="Chalkboard" panose="03050602040202020205" pitchFamily="66" charset="77"/>
              </a:rPr>
              <a:t>naas</a:t>
            </a:r>
            <a:r>
              <a:rPr lang="en-AU" sz="1800" b="1" dirty="0">
                <a:effectLst/>
                <a:latin typeface="Chalkboard" panose="03050602040202020205" pitchFamily="66" charset="77"/>
              </a:rPr>
              <a:t>) who are able to find a way there” Aal ‘</a:t>
            </a:r>
            <a:r>
              <a:rPr lang="en-AU" sz="1800" b="1" dirty="0" err="1">
                <a:effectLst/>
                <a:latin typeface="Chalkboard" panose="03050602040202020205" pitchFamily="66" charset="77"/>
              </a:rPr>
              <a:t>Imraan</a:t>
            </a:r>
            <a:r>
              <a:rPr lang="en-AU" sz="1800" b="1" dirty="0">
                <a:effectLst/>
                <a:latin typeface="Chalkboard" panose="03050602040202020205" pitchFamily="66" charset="77"/>
              </a:rPr>
              <a:t> (3):97. </a:t>
            </a:r>
          </a:p>
          <a:p>
            <a:r>
              <a:rPr lang="ar-SA" sz="1800" b="1" dirty="0">
                <a:effectLst/>
                <a:latin typeface="Chalkboard" panose="03050602040202020205" pitchFamily="66" charset="77"/>
              </a:rPr>
              <a:t>" وَلِلَّهِ عَلَى </a:t>
            </a:r>
            <a:r>
              <a:rPr lang="ar-SA" sz="1800" b="1" dirty="0" err="1">
                <a:effectLst/>
                <a:latin typeface="Chalkboard" panose="03050602040202020205" pitchFamily="66" charset="77"/>
              </a:rPr>
              <a:t>ٱلنَّاسِ</a:t>
            </a:r>
            <a:r>
              <a:rPr lang="ar-SA" sz="1800" b="1" dirty="0">
                <a:effectLst/>
                <a:latin typeface="Chalkboard" panose="03050602040202020205" pitchFamily="66" charset="77"/>
              </a:rPr>
              <a:t> حِجُّ </a:t>
            </a:r>
            <a:r>
              <a:rPr lang="ar-SA" sz="1800" b="1" dirty="0" err="1">
                <a:effectLst/>
                <a:latin typeface="Chalkboard" panose="03050602040202020205" pitchFamily="66" charset="77"/>
              </a:rPr>
              <a:t>ٱلْبَيْتِ</a:t>
            </a:r>
            <a:r>
              <a:rPr lang="ar-SA" sz="1800" b="1" dirty="0">
                <a:effectLst/>
                <a:latin typeface="Chalkboard" panose="03050602040202020205" pitchFamily="66" charset="77"/>
              </a:rPr>
              <a:t> مَنِ </a:t>
            </a:r>
            <a:r>
              <a:rPr lang="ar-SA" sz="1800" b="1" dirty="0" err="1">
                <a:effectLst/>
                <a:latin typeface="Chalkboard" panose="03050602040202020205" pitchFamily="66" charset="77"/>
              </a:rPr>
              <a:t>ٱسْتَطَاعَ</a:t>
            </a:r>
            <a:r>
              <a:rPr lang="ar-SA" sz="1800" b="1" dirty="0">
                <a:effectLst/>
                <a:latin typeface="Chalkboard" panose="03050602040202020205" pitchFamily="66" charset="77"/>
              </a:rPr>
              <a:t> إِلَيْهِ </a:t>
            </a:r>
            <a:r>
              <a:rPr lang="ar-SA" sz="1800" b="1" dirty="0" err="1">
                <a:effectLst/>
                <a:latin typeface="Chalkboard" panose="03050602040202020205" pitchFamily="66" charset="77"/>
              </a:rPr>
              <a:t>سَبِيلًۭا</a:t>
            </a:r>
            <a:r>
              <a:rPr lang="en-AU" sz="1800" b="1" dirty="0">
                <a:effectLst/>
                <a:latin typeface="Chalkboard" panose="03050602040202020205" pitchFamily="66" charset="77"/>
              </a:rPr>
              <a:t/>
            </a:r>
            <a:br>
              <a:rPr lang="en-AU" sz="1800" b="1" dirty="0">
                <a:effectLst/>
                <a:latin typeface="Chalkboard" panose="03050602040202020205" pitchFamily="66" charset="77"/>
              </a:rPr>
            </a:br>
            <a:r>
              <a:rPr lang="en-AU" sz="1800" b="1" dirty="0">
                <a:effectLst/>
                <a:latin typeface="Chalkboard" panose="03050602040202020205" pitchFamily="66" charset="77"/>
              </a:rPr>
              <a:t>The generality of “all people” is specified by the adjectival clause following it.</a:t>
            </a:r>
            <a:endParaRPr lang="en-AU" sz="1800" b="1" dirty="0">
              <a:latin typeface="Chalkboard" panose="03050602040202020205" pitchFamily="66" charset="77"/>
            </a:endParaRPr>
          </a:p>
          <a:p>
            <a:endParaRPr lang="en-US" sz="1800" b="1" dirty="0">
              <a:latin typeface="Chalkboard" panose="03050602040202020205" pitchFamily="66" charset="77"/>
            </a:endParaRPr>
          </a:p>
          <a:p>
            <a:pPr>
              <a:lnSpc>
                <a:spcPct val="140000"/>
              </a:lnSpc>
            </a:pPr>
            <a:endParaRPr lang="en-AU" sz="18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6B956AA-D991-73A7-B3F7-9FC53B3D8E4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209</a:t>
            </a:fld>
            <a:endParaRPr lang="en-US"/>
          </a:p>
        </p:txBody>
      </p:sp>
    </p:spTree>
    <p:extLst>
      <p:ext uri="{BB962C8B-B14F-4D97-AF65-F5344CB8AC3E}">
        <p14:creationId xmlns:p14="http://schemas.microsoft.com/office/powerpoint/2010/main" val="3927510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3504479F-0596-46A3-37FF-F3A8E8A1D842}"/>
              </a:ext>
            </a:extLst>
          </p:cNvPr>
          <p:cNvSpPr txBox="1"/>
          <p:nvPr/>
        </p:nvSpPr>
        <p:spPr>
          <a:xfrm>
            <a:off x="2242516" y="475871"/>
            <a:ext cx="6560080" cy="1401183"/>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3200" b="1" kern="1200" dirty="0">
                <a:solidFill>
                  <a:schemeClr val="accent4">
                    <a:lumMod val="75000"/>
                  </a:schemeClr>
                </a:solidFill>
                <a:latin typeface="Algerian" pitchFamily="82" charset="77"/>
                <a:ea typeface="+mj-ea"/>
                <a:cs typeface="+mj-cs"/>
              </a:rPr>
              <a:t>Virtue of the Quran in Sunnah</a:t>
            </a:r>
          </a:p>
        </p:txBody>
      </p:sp>
      <p:cxnSp>
        <p:nvCxnSpPr>
          <p:cNvPr id="18" name="Straight Connector 17">
            <a:extLst>
              <a:ext uri="{FF2B5EF4-FFF2-40B4-BE49-F238E27FC236}">
                <a16:creationId xmlns:a16="http://schemas.microsoft.com/office/drawing/2014/main" xmlns=""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47277C3-5214-257F-C04B-817ABDE6877D}"/>
              </a:ext>
            </a:extLst>
          </p:cNvPr>
          <p:cNvSpPr>
            <a:spLocks noGrp="1"/>
          </p:cNvSpPr>
          <p:nvPr>
            <p:ph idx="1"/>
          </p:nvPr>
        </p:nvSpPr>
        <p:spPr>
          <a:xfrm>
            <a:off x="364688" y="1405786"/>
            <a:ext cx="9425354" cy="5205039"/>
          </a:xfrm>
          <a:noFill/>
        </p:spPr>
        <p:txBody>
          <a:bodyPr vert="horz" lIns="91440" tIns="45720" rIns="91440" bIns="45720" rtlCol="0">
            <a:normAutofit/>
          </a:bodyPr>
          <a:lstStyle/>
          <a:p>
            <a:pPr>
              <a:lnSpc>
                <a:spcPct val="90000"/>
              </a:lnSpc>
              <a:spcBef>
                <a:spcPts val="0"/>
              </a:spcBef>
              <a:spcAft>
                <a:spcPts val="600"/>
              </a:spcAft>
            </a:pPr>
            <a:r>
              <a:rPr lang="en-US" sz="2000" b="1" dirty="0">
                <a:solidFill>
                  <a:schemeClr val="accent4">
                    <a:lumMod val="75000"/>
                  </a:schemeClr>
                </a:solidFill>
                <a:latin typeface="+mn-lt"/>
                <a:cs typeface="+mn-cs"/>
              </a:rPr>
              <a:t>A'isha reported that the Prophet </a:t>
            </a:r>
            <a:r>
              <a:rPr lang="ar" sz="2000" b="1" i="0" dirty="0">
                <a:solidFill>
                  <a:schemeClr val="accent4">
                    <a:lumMod val="75000"/>
                  </a:schemeClr>
                </a:solidFill>
                <a:effectLst/>
                <a:latin typeface="proxima-nova"/>
              </a:rPr>
              <a:t>ﷺ </a:t>
            </a:r>
            <a:r>
              <a:rPr lang="en-US" sz="2000" b="1" dirty="0">
                <a:solidFill>
                  <a:schemeClr val="accent4">
                    <a:lumMod val="75000"/>
                  </a:schemeClr>
                </a:solidFill>
                <a:latin typeface="+mn-lt"/>
                <a:cs typeface="+mn-cs"/>
              </a:rPr>
              <a:t>said, </a:t>
            </a:r>
          </a:p>
          <a:p>
            <a:pPr marL="0" indent="0">
              <a:lnSpc>
                <a:spcPct val="90000"/>
              </a:lnSpc>
              <a:spcBef>
                <a:spcPts val="0"/>
              </a:spcBef>
              <a:spcAft>
                <a:spcPts val="600"/>
              </a:spcAft>
              <a:buNone/>
            </a:pPr>
            <a:r>
              <a:rPr lang="en-US" sz="2000" b="1" i="0" dirty="0">
                <a:solidFill>
                  <a:schemeClr val="accent1">
                    <a:lumMod val="75000"/>
                  </a:schemeClr>
                </a:solidFill>
                <a:effectLst/>
                <a:latin typeface="+mn-lt"/>
                <a:cs typeface="+mn-cs"/>
              </a:rPr>
              <a:t>The one who recites the Qur'an skillfully will be in the company of the noble and righteous messenger-angels and the one who reads the Qur'an, but stutters and finds it difficult, receives a double reward. </a:t>
            </a:r>
          </a:p>
          <a:p>
            <a:pPr>
              <a:lnSpc>
                <a:spcPct val="90000"/>
              </a:lnSpc>
              <a:spcBef>
                <a:spcPts val="0"/>
              </a:spcBef>
              <a:spcAft>
                <a:spcPts val="600"/>
              </a:spcAft>
            </a:pPr>
            <a:endParaRPr lang="en-US" sz="2000" b="1" i="0" dirty="0">
              <a:solidFill>
                <a:schemeClr val="accent1">
                  <a:lumMod val="75000"/>
                </a:schemeClr>
              </a:solidFill>
              <a:effectLst/>
              <a:latin typeface="+mn-lt"/>
              <a:cs typeface="+mn-cs"/>
            </a:endParaRPr>
          </a:p>
          <a:p>
            <a:pPr marL="0">
              <a:lnSpc>
                <a:spcPct val="90000"/>
              </a:lnSpc>
              <a:spcBef>
                <a:spcPts val="0"/>
              </a:spcBef>
              <a:spcAft>
                <a:spcPts val="600"/>
              </a:spcAft>
            </a:pPr>
            <a:r>
              <a:rPr lang="en-US" sz="2000" b="1" dirty="0">
                <a:solidFill>
                  <a:schemeClr val="accent4">
                    <a:lumMod val="75000"/>
                  </a:schemeClr>
                </a:solidFill>
                <a:latin typeface="+mn-lt"/>
                <a:cs typeface="+mn-cs"/>
              </a:rPr>
              <a:t>Ibn 'Amr reported that the Prophet </a:t>
            </a:r>
            <a:r>
              <a:rPr lang="ar" sz="2000" b="1" i="0" dirty="0">
                <a:solidFill>
                  <a:schemeClr val="accent4">
                    <a:lumMod val="75000"/>
                  </a:schemeClr>
                </a:solidFill>
                <a:effectLst/>
                <a:latin typeface="proxima-nova"/>
              </a:rPr>
              <a:t>ﷺ </a:t>
            </a:r>
            <a:r>
              <a:rPr lang="en-US" sz="2000" b="1" dirty="0">
                <a:solidFill>
                  <a:schemeClr val="accent4">
                    <a:lumMod val="75000"/>
                  </a:schemeClr>
                </a:solidFill>
                <a:latin typeface="+mn-lt"/>
                <a:cs typeface="+mn-cs"/>
              </a:rPr>
              <a:t>said, </a:t>
            </a:r>
          </a:p>
          <a:p>
            <a:pPr marL="0" indent="0">
              <a:lnSpc>
                <a:spcPct val="90000"/>
              </a:lnSpc>
              <a:spcBef>
                <a:spcPts val="0"/>
              </a:spcBef>
              <a:spcAft>
                <a:spcPts val="600"/>
              </a:spcAft>
              <a:buNone/>
            </a:pPr>
            <a:r>
              <a:rPr lang="en-US" sz="2000" b="1" dirty="0">
                <a:solidFill>
                  <a:schemeClr val="accent1">
                    <a:lumMod val="75000"/>
                  </a:schemeClr>
                </a:solidFill>
                <a:latin typeface="+mn-lt"/>
                <a:cs typeface="+mn-cs"/>
              </a:rPr>
              <a:t>"It will be said to the companion of the Qur'aan after he has entered Paradise, 'Recite, and rise!" For every verse he recites, he will rise one level (in Paradise), until he recites the last verse with him (i.e., in his memory)." (Abou Daawood).hall get (at least) a double reward" (Abu Dawood).</a:t>
            </a:r>
          </a:p>
          <a:p>
            <a:pPr marL="0" indent="0">
              <a:lnSpc>
                <a:spcPct val="90000"/>
              </a:lnSpc>
              <a:spcBef>
                <a:spcPts val="0"/>
              </a:spcBef>
              <a:spcAft>
                <a:spcPts val="600"/>
              </a:spcAft>
              <a:buNone/>
            </a:pPr>
            <a:endParaRPr lang="en-US" sz="2000" b="1" dirty="0">
              <a:solidFill>
                <a:schemeClr val="accent1">
                  <a:lumMod val="75000"/>
                </a:schemeClr>
              </a:solidFill>
              <a:latin typeface="+mn-lt"/>
              <a:cs typeface="+mn-cs"/>
            </a:endParaRPr>
          </a:p>
          <a:p>
            <a:pPr marL="0">
              <a:lnSpc>
                <a:spcPct val="90000"/>
              </a:lnSpc>
              <a:spcBef>
                <a:spcPts val="0"/>
              </a:spcBef>
              <a:spcAft>
                <a:spcPts val="600"/>
              </a:spcAft>
            </a:pPr>
            <a:r>
              <a:rPr lang="en-US" sz="2000" b="1" dirty="0">
                <a:solidFill>
                  <a:schemeClr val="accent4">
                    <a:lumMod val="75000"/>
                  </a:schemeClr>
                </a:solidFill>
                <a:latin typeface="+mn-lt"/>
                <a:cs typeface="+mn-cs"/>
              </a:rPr>
              <a:t>Ibn Masoud reported that the Prophet </a:t>
            </a:r>
            <a:r>
              <a:rPr lang="ar" sz="2000" b="1" i="0" dirty="0">
                <a:solidFill>
                  <a:schemeClr val="accent4">
                    <a:lumMod val="75000"/>
                  </a:schemeClr>
                </a:solidFill>
                <a:effectLst/>
                <a:latin typeface="proxima-nova"/>
              </a:rPr>
              <a:t>ﷺ </a:t>
            </a:r>
            <a:r>
              <a:rPr lang="en-US" sz="2000" b="1" dirty="0">
                <a:solidFill>
                  <a:schemeClr val="accent4">
                    <a:lumMod val="75000"/>
                  </a:schemeClr>
                </a:solidFill>
                <a:latin typeface="+mn-lt"/>
                <a:cs typeface="+mn-cs"/>
              </a:rPr>
              <a:t>said,</a:t>
            </a:r>
          </a:p>
          <a:p>
            <a:pPr marL="0" indent="0">
              <a:lnSpc>
                <a:spcPct val="90000"/>
              </a:lnSpc>
              <a:spcBef>
                <a:spcPts val="0"/>
              </a:spcBef>
              <a:spcAft>
                <a:spcPts val="600"/>
              </a:spcAft>
              <a:buNone/>
            </a:pPr>
            <a:r>
              <a:rPr lang="en-US" sz="2000" b="1" dirty="0">
                <a:solidFill>
                  <a:schemeClr val="accent1">
                    <a:lumMod val="75000"/>
                  </a:schemeClr>
                </a:solidFill>
                <a:latin typeface="+mn-lt"/>
                <a:cs typeface="+mn-cs"/>
              </a:rPr>
              <a:t> "Recite the Quran, for verily you will be rewarded for it. I am not saying that Alif- </a:t>
            </a:r>
            <a:r>
              <a:rPr lang="en-US" sz="2000" b="1" dirty="0" err="1">
                <a:solidFill>
                  <a:schemeClr val="accent1">
                    <a:lumMod val="75000"/>
                  </a:schemeClr>
                </a:solidFill>
                <a:latin typeface="+mn-lt"/>
                <a:cs typeface="+mn-cs"/>
              </a:rPr>
              <a:t>Laam</a:t>
            </a:r>
            <a:r>
              <a:rPr lang="en-US" sz="2000" b="1" dirty="0">
                <a:solidFill>
                  <a:schemeClr val="accent1">
                    <a:lumMod val="75000"/>
                  </a:schemeClr>
                </a:solidFill>
                <a:latin typeface="+mn-lt"/>
                <a:cs typeface="+mn-cs"/>
              </a:rPr>
              <a:t> -Meme will count as a word, but rather that Alif has ten (rewards), </a:t>
            </a:r>
            <a:r>
              <a:rPr lang="en-US" sz="2000" b="1" dirty="0" err="1">
                <a:solidFill>
                  <a:schemeClr val="accent1">
                    <a:lumMod val="75000"/>
                  </a:schemeClr>
                </a:solidFill>
                <a:latin typeface="+mn-lt"/>
                <a:cs typeface="+mn-cs"/>
              </a:rPr>
              <a:t>laam</a:t>
            </a:r>
            <a:r>
              <a:rPr lang="en-US" sz="2000" b="1" dirty="0">
                <a:solidFill>
                  <a:schemeClr val="accent1">
                    <a:lumMod val="75000"/>
                  </a:schemeClr>
                </a:solidFill>
                <a:latin typeface="+mn-lt"/>
                <a:cs typeface="+mn-cs"/>
              </a:rPr>
              <a:t> has ten (rewards), and Meme has ten (rewards), so this is thirty (rewards).</a:t>
            </a:r>
          </a:p>
          <a:p>
            <a:pPr marL="0" indent="0">
              <a:lnSpc>
                <a:spcPct val="90000"/>
              </a:lnSpc>
              <a:spcBef>
                <a:spcPts val="0"/>
              </a:spcBef>
              <a:spcAft>
                <a:spcPts val="600"/>
              </a:spcAft>
              <a:buNone/>
            </a:pPr>
            <a:r>
              <a:rPr lang="en-US" sz="2000" b="1" dirty="0">
                <a:solidFill>
                  <a:schemeClr val="accent1">
                    <a:lumMod val="75000"/>
                  </a:schemeClr>
                </a:solidFill>
                <a:latin typeface="+mn-lt"/>
                <a:cs typeface="+mn-cs"/>
              </a:rPr>
              <a:t>" (</a:t>
            </a:r>
            <a:r>
              <a:rPr lang="en-US" sz="2000" b="1" dirty="0" err="1">
                <a:solidFill>
                  <a:schemeClr val="accent1">
                    <a:lumMod val="75000"/>
                  </a:schemeClr>
                </a:solidFill>
                <a:latin typeface="+mn-lt"/>
                <a:cs typeface="+mn-cs"/>
              </a:rPr>
              <a:t>Khateeb</a:t>
            </a:r>
            <a:r>
              <a:rPr lang="en-US" sz="2000" b="1" dirty="0">
                <a:solidFill>
                  <a:schemeClr val="accent1">
                    <a:lumMod val="75000"/>
                  </a:schemeClr>
                </a:solidFill>
                <a:latin typeface="+mn-lt"/>
                <a:cs typeface="+mn-cs"/>
              </a:rPr>
              <a:t> al-</a:t>
            </a:r>
            <a:r>
              <a:rPr lang="en-US" sz="2000" b="1" dirty="0" err="1">
                <a:solidFill>
                  <a:schemeClr val="accent1">
                    <a:lumMod val="75000"/>
                  </a:schemeClr>
                </a:solidFill>
                <a:latin typeface="+mn-lt"/>
                <a:cs typeface="+mn-cs"/>
              </a:rPr>
              <a:t>Baghdadee</a:t>
            </a:r>
            <a:r>
              <a:rPr lang="en-US" sz="2000" b="1" dirty="0">
                <a:solidFill>
                  <a:schemeClr val="accent1">
                    <a:lumMod val="75000"/>
                  </a:schemeClr>
                </a:solidFill>
                <a:latin typeface="+mn-lt"/>
                <a:cs typeface="+mn-cs"/>
              </a:rPr>
              <a:t>).</a:t>
            </a:r>
          </a:p>
        </p:txBody>
      </p:sp>
      <p:sp>
        <p:nvSpPr>
          <p:cNvPr id="20" name="Rectangle 19">
            <a:extLst>
              <a:ext uri="{FF2B5EF4-FFF2-40B4-BE49-F238E27FC236}">
                <a16:creationId xmlns:a16="http://schemas.microsoft.com/office/drawing/2014/main" xmlns="" id="{DF8BC164-E230-753F-2C7E-B4EE7BA77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oon">
            <a:extLst>
              <a:ext uri="{FF2B5EF4-FFF2-40B4-BE49-F238E27FC236}">
                <a16:creationId xmlns:a16="http://schemas.microsoft.com/office/drawing/2014/main" xmlns="" id="{2883F86F-781E-450B-C31E-9451F891BA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tretch>
            <a:fillRect/>
          </a:stretch>
        </p:blipFill>
        <p:spPr>
          <a:xfrm>
            <a:off x="8986345" y="2000022"/>
            <a:ext cx="3199030" cy="3800312"/>
          </a:xfrm>
          <a:prstGeom prst="rect">
            <a:avLst/>
          </a:prstGeom>
        </p:spPr>
      </p:pic>
      <p:sp>
        <p:nvSpPr>
          <p:cNvPr id="4" name="Slide Number Placeholder 3">
            <a:extLst>
              <a:ext uri="{FF2B5EF4-FFF2-40B4-BE49-F238E27FC236}">
                <a16:creationId xmlns:a16="http://schemas.microsoft.com/office/drawing/2014/main" xmlns="" id="{3F496A81-0D76-33DD-A567-846A5DD279B7}"/>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8784B88-F3D9-6A4F-9660-1A0A1E561ED7}" type="slidenum">
              <a:rPr lang="en-US" sz="1200" smtClean="0">
                <a:solidFill>
                  <a:schemeClr val="tx1">
                    <a:tint val="75000"/>
                  </a:schemeClr>
                </a:solidFill>
                <a:latin typeface="+mn-lt"/>
                <a:cs typeface="+mn-cs"/>
              </a:rPr>
              <a:pPr>
                <a:spcAft>
                  <a:spcPts val="600"/>
                </a:spcAft>
              </a:pPr>
              <a:t>21</a:t>
            </a:fld>
            <a:endParaRPr lang="en-US" sz="1200">
              <a:solidFill>
                <a:schemeClr val="tx1">
                  <a:tint val="75000"/>
                </a:schemeClr>
              </a:solidFill>
              <a:latin typeface="+mn-lt"/>
              <a:cs typeface="+mn-cs"/>
            </a:endParaRPr>
          </a:p>
        </p:txBody>
      </p:sp>
    </p:spTree>
    <p:extLst>
      <p:ext uri="{BB962C8B-B14F-4D97-AF65-F5344CB8AC3E}">
        <p14:creationId xmlns:p14="http://schemas.microsoft.com/office/powerpoint/2010/main" val="891325583"/>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98D00-3AF1-3A62-F492-2E70EBFBA4A6}"/>
              </a:ext>
            </a:extLst>
          </p:cNvPr>
          <p:cNvSpPr>
            <a:spLocks noGrp="1"/>
          </p:cNvSpPr>
          <p:nvPr>
            <p:ph type="title"/>
          </p:nvPr>
        </p:nvSpPr>
        <p:spPr>
          <a:xfrm>
            <a:off x="3965036" y="319088"/>
            <a:ext cx="4645564" cy="790414"/>
          </a:xfrm>
        </p:spPr>
        <p:txBody>
          <a:bodyPr anchor="b">
            <a:noAutofit/>
          </a:bodyPr>
          <a:lstStyle/>
          <a:p>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effectLst/>
                <a:latin typeface="Monotype Corsiva" panose="03010101010201010101" pitchFamily="66" charset="0"/>
              </a:rPr>
              <a:t/>
            </a:r>
            <a:br>
              <a:rPr lang="en-AU" sz="3600" dirty="0">
                <a:effectLst/>
                <a:latin typeface="Monotype Corsiva" panose="03010101010201010101" pitchFamily="66" charset="0"/>
              </a:rPr>
            </a:br>
            <a:r>
              <a:rPr lang="en-AU" sz="3600" dirty="0">
                <a:latin typeface="Monotype Corsiva" panose="03010101010201010101" pitchFamily="66" charset="0"/>
              </a:rPr>
              <a:t/>
            </a:r>
            <a:br>
              <a:rPr lang="en-AU" sz="3600" dirty="0">
                <a:latin typeface="Monotype Corsiva" panose="03010101010201010101" pitchFamily="66" charset="0"/>
              </a:rPr>
            </a:br>
            <a:r>
              <a:rPr lang="en-AU" sz="3600" dirty="0">
                <a:effectLst/>
                <a:latin typeface="Monotype Corsiva" panose="03010101010201010101" pitchFamily="66" charset="0"/>
              </a:rPr>
              <a:t>Expressions of </a:t>
            </a:r>
            <a:r>
              <a:rPr lang="en-AU" sz="3600" dirty="0" err="1">
                <a:effectLst/>
                <a:latin typeface="Monotype Corsiva" panose="03010101010201010101" pitchFamily="66" charset="0"/>
              </a:rPr>
              <a:t>Takhsees</a:t>
            </a:r>
            <a:endParaRPr lang="en-US" sz="3600" dirty="0">
              <a:latin typeface="Monotype Corsiva" panose="03010101010201010101" pitchFamily="66" charset="0"/>
            </a:endParaRPr>
          </a:p>
        </p:txBody>
      </p:sp>
      <p:pic>
        <p:nvPicPr>
          <p:cNvPr id="7" name="Picture 6" descr="Many question marks on black background">
            <a:extLst>
              <a:ext uri="{FF2B5EF4-FFF2-40B4-BE49-F238E27FC236}">
                <a16:creationId xmlns:a16="http://schemas.microsoft.com/office/drawing/2014/main" xmlns="" id="{371E697D-DA13-9491-5A15-8E10C952F0C4}"/>
              </a:ext>
            </a:extLst>
          </p:cNvPr>
          <p:cNvPicPr>
            <a:picLocks noChangeAspect="1"/>
          </p:cNvPicPr>
          <p:nvPr/>
        </p:nvPicPr>
        <p:blipFill rotWithShape="1">
          <a:blip r:embed="rId2"/>
          <a:srcRect l="42388" r="3391" b="2"/>
          <a:stretch/>
        </p:blipFill>
        <p:spPr>
          <a:xfrm rot="10800000">
            <a:off x="20" y="7"/>
            <a:ext cx="2743200" cy="6721465"/>
          </a:xfrm>
          <a:prstGeom prst="rect">
            <a:avLst/>
          </a:prstGeom>
        </p:spPr>
      </p:pic>
      <p:grpSp>
        <p:nvGrpSpPr>
          <p:cNvPr id="12" name="Group 11">
            <a:extLst>
              <a:ext uri="{FF2B5EF4-FFF2-40B4-BE49-F238E27FC236}">
                <a16:creationId xmlns:a16="http://schemas.microsoft.com/office/drawing/2014/main" xmlns="" id="{5EFBDE31-BB3E-6CFC-23CD-B5976DA38438}"/>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xmlns="" val="1"/>
              </p:ext>
            </p:extLst>
          </p:nvPr>
        </p:nvGrpSpPr>
        <p:grpSpPr>
          <a:xfrm>
            <a:off x="0" y="0"/>
            <a:ext cx="123362" cy="6858000"/>
            <a:chOff x="12068638" y="0"/>
            <a:chExt cx="123362" cy="6858000"/>
          </a:xfrm>
        </p:grpSpPr>
        <p:sp>
          <p:nvSpPr>
            <p:cNvPr id="13" name="Rectangle 12">
              <a:extLst>
                <a:ext uri="{FF2B5EF4-FFF2-40B4-BE49-F238E27FC236}">
                  <a16:creationId xmlns:a16="http://schemas.microsoft.com/office/drawing/2014/main" xmlns="" id="{180A60EC-72BB-121F-556A-E2837FD99A8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2068638" y="0"/>
              <a:ext cx="123362" cy="6858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xmlns="" id="{F91A2FAE-D41C-FF5D-B0A0-7808248EDC94}"/>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xmlns="" val="1"/>
                </p:ext>
              </p:extLst>
            </p:nvPr>
          </p:nvSpPr>
          <p:spPr>
            <a:xfrm>
              <a:off x="12068638" y="4139706"/>
              <a:ext cx="123362" cy="2718294"/>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Content Placeholder 2">
            <a:extLst>
              <a:ext uri="{FF2B5EF4-FFF2-40B4-BE49-F238E27FC236}">
                <a16:creationId xmlns:a16="http://schemas.microsoft.com/office/drawing/2014/main" xmlns="" id="{5510C9B5-6CCC-B10D-D8CC-2476C4EB9E64}"/>
              </a:ext>
            </a:extLst>
          </p:cNvPr>
          <p:cNvSpPr>
            <a:spLocks noGrp="1"/>
          </p:cNvSpPr>
          <p:nvPr>
            <p:ph idx="1"/>
          </p:nvPr>
        </p:nvSpPr>
        <p:spPr>
          <a:xfrm>
            <a:off x="2743221" y="1685898"/>
            <a:ext cx="9329959" cy="4853014"/>
          </a:xfrm>
          <a:ln>
            <a:solidFill>
              <a:schemeClr val="accent2">
                <a:lumMod val="75000"/>
              </a:schemeClr>
            </a:solidFill>
          </a:ln>
        </p:spPr>
        <p:txBody>
          <a:bodyPr anchor="t">
            <a:noAutofit/>
          </a:bodyPr>
          <a:lstStyle/>
          <a:p>
            <a:pPr>
              <a:lnSpc>
                <a:spcPct val="140000"/>
              </a:lnSpc>
            </a:pPr>
            <a:r>
              <a:rPr lang="en-AU" sz="1600" b="1" dirty="0" err="1">
                <a:effectLst/>
                <a:highlight>
                  <a:srgbClr val="C4CA9D"/>
                </a:highlight>
                <a:latin typeface="Chalkboard" panose="03050602040202020205" pitchFamily="66" charset="77"/>
              </a:rPr>
              <a:t>Takhsees</a:t>
            </a:r>
            <a:r>
              <a:rPr lang="en-AU" sz="1600" b="1" dirty="0">
                <a:effectLst/>
                <a:highlight>
                  <a:srgbClr val="C4CA9D"/>
                </a:highlight>
                <a:latin typeface="Chalkboard" panose="03050602040202020205" pitchFamily="66" charset="77"/>
              </a:rPr>
              <a:t> (specification of the general</a:t>
            </a:r>
            <a:r>
              <a:rPr lang="en-AU" sz="1600" b="1" dirty="0">
                <a:effectLst/>
                <a:latin typeface="Chalkboard" panose="03050602040202020205" pitchFamily="66" charset="77"/>
              </a:rPr>
              <a:t>) is accomplished by specifying words or phrases found either within the general statements themselves or outside of them. </a:t>
            </a:r>
          </a:p>
          <a:p>
            <a:pPr>
              <a:lnSpc>
                <a:spcPct val="140000"/>
              </a:lnSpc>
            </a:pPr>
            <a:r>
              <a:rPr lang="en-AU" sz="1600" b="1" dirty="0">
                <a:effectLst/>
                <a:highlight>
                  <a:srgbClr val="F8ECB9"/>
                </a:highlight>
                <a:latin typeface="Chalkboard" panose="03050602040202020205" pitchFamily="66" charset="77"/>
              </a:rPr>
              <a:t>Types which occur within general statements:</a:t>
            </a:r>
            <a:endParaRPr lang="en-AU" sz="1600" b="1" dirty="0">
              <a:highlight>
                <a:srgbClr val="F8ECB9"/>
              </a:highlight>
              <a:latin typeface="Chalkboard" panose="03050602040202020205" pitchFamily="66" charset="77"/>
            </a:endParaRPr>
          </a:p>
          <a:p>
            <a:pPr>
              <a:lnSpc>
                <a:spcPct val="140000"/>
              </a:lnSpc>
            </a:pPr>
            <a:r>
              <a:rPr lang="en-AU" sz="1600" b="1" dirty="0">
                <a:effectLst/>
                <a:highlight>
                  <a:srgbClr val="C4CA9D"/>
                </a:highlight>
                <a:latin typeface="Chalkboard" panose="03050602040202020205" pitchFamily="66" charset="77"/>
              </a:rPr>
              <a:t>1. </a:t>
            </a:r>
            <a:r>
              <a:rPr lang="en-AU" sz="1600" b="1" dirty="0" err="1">
                <a:effectLst/>
                <a:highlight>
                  <a:srgbClr val="C4CA9D"/>
                </a:highlight>
                <a:latin typeface="Chalkboard" panose="03050602040202020205" pitchFamily="66" charset="77"/>
              </a:rPr>
              <a:t>Istithnaa</a:t>
            </a:r>
            <a:r>
              <a:rPr lang="en-AU" sz="1600" b="1" dirty="0">
                <a:effectLst/>
                <a:highlight>
                  <a:srgbClr val="C4CA9D"/>
                </a:highlight>
                <a:latin typeface="Chalkboard" panose="03050602040202020205" pitchFamily="66" charset="77"/>
              </a:rPr>
              <a:t> (</a:t>
            </a:r>
            <a:r>
              <a:rPr lang="ar-SA" sz="1600" b="1" dirty="0" err="1">
                <a:effectLst/>
                <a:highlight>
                  <a:srgbClr val="C4CA9D"/>
                </a:highlight>
                <a:latin typeface="Chalkboard" panose="03050602040202020205" pitchFamily="66" charset="77"/>
              </a:rPr>
              <a:t>إستثناء</a:t>
            </a:r>
            <a:r>
              <a:rPr lang="ar-SA" sz="1600" b="1" dirty="0">
                <a:effectLst/>
                <a:highlight>
                  <a:srgbClr val="C4CA9D"/>
                </a:highlight>
                <a:latin typeface="Chalkboard" panose="03050602040202020205" pitchFamily="66" charset="77"/>
              </a:rPr>
              <a:t> </a:t>
            </a:r>
            <a:r>
              <a:rPr lang="en-AU" sz="1600" b="1" dirty="0">
                <a:effectLst/>
                <a:highlight>
                  <a:srgbClr val="C4CA9D"/>
                </a:highlight>
                <a:latin typeface="Chalkboard" panose="03050602040202020205" pitchFamily="66" charset="77"/>
              </a:rPr>
              <a:t> exception): </a:t>
            </a:r>
            <a:r>
              <a:rPr lang="ar-SA" sz="1600" b="1" dirty="0">
                <a:effectLst/>
                <a:highlight>
                  <a:srgbClr val="C4CA9D"/>
                </a:highlight>
                <a:latin typeface="Chalkboard" panose="03050602040202020205" pitchFamily="66" charset="77"/>
              </a:rPr>
              <a:t> </a:t>
            </a:r>
            <a:r>
              <a:rPr lang="en-AU" sz="1600" b="1" dirty="0">
                <a:effectLst/>
                <a:latin typeface="Chalkboard" panose="03050602040202020205" pitchFamily="66" charset="77"/>
              </a:rPr>
              <a:t>In this case the general law is followed by a preposition of exception and a clause or phrase which qualifies it:</a:t>
            </a:r>
          </a:p>
          <a:p>
            <a:pPr>
              <a:lnSpc>
                <a:spcPct val="140000"/>
              </a:lnSpc>
            </a:pPr>
            <a:r>
              <a:rPr lang="en-AU" sz="1600" b="1" dirty="0" err="1">
                <a:effectLst/>
                <a:latin typeface="Chalkboard" panose="03050602040202020205" pitchFamily="66" charset="77"/>
              </a:rPr>
              <a:t>Eg.</a:t>
            </a:r>
            <a:r>
              <a:rPr lang="en-AU" sz="1600" b="1" dirty="0">
                <a:effectLst/>
                <a:latin typeface="Chalkboard" panose="03050602040202020205" pitchFamily="66" charset="77"/>
              </a:rPr>
              <a:t> “Verily, for those who (</a:t>
            </a:r>
            <a:r>
              <a:rPr lang="en-AU" sz="1600" b="1" dirty="0" err="1">
                <a:effectLst/>
                <a:latin typeface="Chalkboard" panose="03050602040202020205" pitchFamily="66" charset="77"/>
              </a:rPr>
              <a:t>allatheena</a:t>
            </a:r>
            <a:r>
              <a:rPr lang="ar-SA" sz="1600" b="1" dirty="0">
                <a:effectLst/>
                <a:latin typeface="Chalkboard" panose="03050602040202020205" pitchFamily="66" charset="77"/>
              </a:rPr>
              <a:t> الذين </a:t>
            </a:r>
            <a:r>
              <a:rPr lang="en-AU" sz="1600" b="1" dirty="0">
                <a:effectLst/>
                <a:latin typeface="Chalkboard" panose="03050602040202020205" pitchFamily="66" charset="77"/>
              </a:rPr>
              <a:t>) wage war against Allah and His Messenger and spread corruption in the land, the penalty is execution, crucifixion, severing opposite hands and legs, or banishment from the land. That is their disgrace in this life, and in the next life they will receive a severe punishment, </a:t>
            </a:r>
            <a:r>
              <a:rPr lang="en-AU" sz="1600" b="1" dirty="0">
                <a:effectLst/>
                <a:highlight>
                  <a:srgbClr val="DCD1A4"/>
                </a:highlight>
                <a:latin typeface="Chalkboard" panose="03050602040202020205" pitchFamily="66" charset="77"/>
              </a:rPr>
              <a:t>except those who repent before they are caught. </a:t>
            </a:r>
            <a:r>
              <a:rPr lang="en-AU" sz="1600" b="1" dirty="0">
                <a:effectLst/>
                <a:latin typeface="Chalkboard" panose="03050602040202020205" pitchFamily="66" charset="77"/>
              </a:rPr>
              <a:t>(al-</a:t>
            </a:r>
            <a:r>
              <a:rPr lang="en-AU" sz="1600" b="1" dirty="0" err="1">
                <a:effectLst/>
                <a:latin typeface="Chalkboard" panose="03050602040202020205" pitchFamily="66" charset="77"/>
              </a:rPr>
              <a:t>Maa’idah</a:t>
            </a:r>
            <a:r>
              <a:rPr lang="en-AU" sz="1600" b="1" dirty="0">
                <a:effectLst/>
                <a:latin typeface="Chalkboard" panose="03050602040202020205" pitchFamily="66" charset="77"/>
              </a:rPr>
              <a:t> (5):33-4.) </a:t>
            </a:r>
          </a:p>
          <a:p>
            <a:pPr rtl="1">
              <a:lnSpc>
                <a:spcPct val="140000"/>
              </a:lnSpc>
            </a:pPr>
            <a:r>
              <a:rPr lang="ar" sz="1600" b="1" dirty="0">
                <a:effectLst/>
                <a:latin typeface="Chalkboard" panose="03050602040202020205" pitchFamily="66" charset="77"/>
                <a:cs typeface="+mn-cs"/>
              </a:rPr>
              <a:t>إِنَّمَا جَزَٰٓؤُا۟ ٱلَّذِينَ يُحَارِبُونَ ٱللَّهَ وَرَسُولَهُۥ وَيَسْعَوْنَ فِى ٱلْأَرْضِ فَسَادًا أَن يُقَتَّلُوٓا۟ أَوْ يُصَلَّبُوٓا۟ أَوْ تُقَطَّعَ أَيْدِيهِمْ وَأَرْجُلُهُم مِّنْ خِلَـٰفٍ أَوْ يُنفَوْا۟ مِنَ ٱلْأَرْضِ ۚ ذَٰلِكَ لَهُمْ خِزْىٌۭ فِى ٱلدُّنْيَا ۖ وَلَهُمْ فِى </a:t>
            </a:r>
            <a:r>
              <a:rPr lang="ar" sz="1600" b="1" dirty="0">
                <a:effectLst/>
                <a:latin typeface="+mn-lt"/>
                <a:cs typeface="+mn-cs"/>
              </a:rPr>
              <a:t>ٱلْـَٔآخِرَةِ</a:t>
            </a:r>
            <a:r>
              <a:rPr lang="ar" sz="1600" b="1" dirty="0">
                <a:effectLst/>
                <a:latin typeface="Chalkboard" panose="03050602040202020205" pitchFamily="66" charset="77"/>
                <a:cs typeface="+mn-cs"/>
              </a:rPr>
              <a:t> عَذَابٌ عَظِيمٌ</a:t>
            </a:r>
            <a:r>
              <a:rPr lang="en-AU" sz="1600" b="1" dirty="0">
                <a:effectLst/>
                <a:latin typeface="Chalkboard" panose="03050602040202020205" pitchFamily="66" charset="77"/>
                <a:cs typeface="+mn-cs"/>
              </a:rPr>
              <a:t>* </a:t>
            </a:r>
            <a:r>
              <a:rPr lang="ar" sz="1600" b="1" dirty="0">
                <a:effectLst/>
                <a:highlight>
                  <a:srgbClr val="DCD1A4"/>
                </a:highlight>
                <a:latin typeface="Chalkboard" panose="03050602040202020205" pitchFamily="66" charset="77"/>
                <a:cs typeface="+mn-cs"/>
              </a:rPr>
              <a:t>إِلَّا ٱلَّذِينَ تَابُوا۟ مِن قَبْلِ أَن تَقْدِرُوا۟ عَلَيْهِمْ </a:t>
            </a:r>
            <a:r>
              <a:rPr lang="ar" sz="1600" b="1" dirty="0">
                <a:effectLst/>
                <a:latin typeface="Chalkboard" panose="03050602040202020205" pitchFamily="66" charset="77"/>
                <a:cs typeface="+mn-cs"/>
              </a:rPr>
              <a:t>ۖ فَٱعْلَمُوٓا۟ أَنَّ ٱللَّهَ غَفُورٌۭ رَّحِيمٌۭ</a:t>
            </a:r>
            <a:r>
              <a:rPr lang="en-AU" sz="1600" b="1" dirty="0">
                <a:effectLst/>
                <a:latin typeface="Chalkboard" panose="03050602040202020205" pitchFamily="66" charset="77"/>
                <a:cs typeface="+mn-cs"/>
              </a:rPr>
              <a:t>*</a:t>
            </a:r>
            <a:endParaRPr lang="en-AU" sz="1600" b="1" dirty="0">
              <a:latin typeface="Chalkboard" panose="03050602040202020205" pitchFamily="66" charset="77"/>
              <a:cs typeface="+mn-cs"/>
            </a:endParaRPr>
          </a:p>
          <a:p>
            <a:pPr>
              <a:lnSpc>
                <a:spcPct val="140000"/>
              </a:lnSpc>
            </a:pPr>
            <a:endParaRPr lang="en-AU" sz="1600" b="1" dirty="0">
              <a:latin typeface="Chalkboard" panose="03050602040202020205" pitchFamily="66" charset="77"/>
            </a:endParaRPr>
          </a:p>
          <a:p>
            <a:pPr>
              <a:lnSpc>
                <a:spcPct val="140000"/>
              </a:lnSpc>
            </a:pPr>
            <a:endParaRPr lang="en-AU" sz="1600" b="1" dirty="0">
              <a:latin typeface="Chalkboard" panose="03050602040202020205" pitchFamily="66" charset="77"/>
            </a:endParaRPr>
          </a:p>
          <a:p>
            <a:pPr>
              <a:lnSpc>
                <a:spcPct val="140000"/>
              </a:lnSpc>
            </a:pPr>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0351A2CA-5BCB-62A0-D758-7A0132D278A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210</a:t>
            </a:fld>
            <a:endParaRPr lang="en-US">
              <a:solidFill>
                <a:schemeClr val="tx1">
                  <a:lumMod val="50000"/>
                  <a:lumOff val="50000"/>
                </a:schemeClr>
              </a:solidFill>
            </a:endParaRPr>
          </a:p>
        </p:txBody>
      </p:sp>
    </p:spTree>
    <p:extLst>
      <p:ext uri="{BB962C8B-B14F-4D97-AF65-F5344CB8AC3E}">
        <p14:creationId xmlns:p14="http://schemas.microsoft.com/office/powerpoint/2010/main" val="185434063"/>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4543AD-87AD-0BEA-96B6-36C3530B13BB}"/>
              </a:ext>
            </a:extLst>
          </p:cNvPr>
          <p:cNvSpPr>
            <a:spLocks noGrp="1"/>
          </p:cNvSpPr>
          <p:nvPr>
            <p:ph type="title"/>
          </p:nvPr>
        </p:nvSpPr>
        <p:spPr>
          <a:xfrm>
            <a:off x="838200" y="365125"/>
            <a:ext cx="4922520" cy="468593"/>
          </a:xfrm>
        </p:spPr>
        <p:txBody>
          <a:bodyPr>
            <a:normAutofit fontScale="90000"/>
          </a:bodyPr>
          <a:lstStyle/>
          <a:p>
            <a:pPr algn="l" defTabSz="914400" rtl="1" eaLnBrk="1" latinLnBrk="0" hangingPunct="1">
              <a:lnSpc>
                <a:spcPct val="90000"/>
              </a:lnSpc>
              <a:spcBef>
                <a:spcPct val="0"/>
              </a:spcBef>
              <a:buNone/>
            </a:pPr>
            <a:r>
              <a:rPr lang="en-AU" sz="4400" dirty="0">
                <a:solidFill>
                  <a:schemeClr val="accent6">
                    <a:lumMod val="50000"/>
                  </a:schemeClr>
                </a:solidFill>
                <a:effectLst/>
                <a:latin typeface="Monotype Corsiva" panose="03010101010201010101" pitchFamily="66" charset="0"/>
              </a:rPr>
              <a:t>Expressions of </a:t>
            </a:r>
            <a:r>
              <a:rPr lang="en-AU" sz="4400" dirty="0" err="1">
                <a:solidFill>
                  <a:schemeClr val="accent6">
                    <a:lumMod val="50000"/>
                  </a:schemeClr>
                </a:solidFill>
                <a:effectLst/>
                <a:latin typeface="Monotype Corsiva" panose="03010101010201010101" pitchFamily="66" charset="0"/>
              </a:rPr>
              <a:t>Takhsees</a:t>
            </a:r>
            <a:endParaRPr lang="en-US" dirty="0"/>
          </a:p>
        </p:txBody>
      </p:sp>
      <p:sp>
        <p:nvSpPr>
          <p:cNvPr id="3" name="Content Placeholder 2">
            <a:extLst>
              <a:ext uri="{FF2B5EF4-FFF2-40B4-BE49-F238E27FC236}">
                <a16:creationId xmlns:a16="http://schemas.microsoft.com/office/drawing/2014/main" xmlns="" id="{BDDE022B-81DF-609B-2479-BB65546A7A88}"/>
              </a:ext>
            </a:extLst>
          </p:cNvPr>
          <p:cNvSpPr>
            <a:spLocks noGrp="1"/>
          </p:cNvSpPr>
          <p:nvPr>
            <p:ph idx="1"/>
          </p:nvPr>
        </p:nvSpPr>
        <p:spPr>
          <a:xfrm>
            <a:off x="266598" y="1125055"/>
            <a:ext cx="11658804" cy="5367820"/>
          </a:xfrm>
        </p:spPr>
        <p:txBody>
          <a:bodyPr>
            <a:noAutofit/>
          </a:bodyPr>
          <a:lstStyle/>
          <a:p>
            <a:pPr marL="0" indent="0">
              <a:buNone/>
            </a:pPr>
            <a:r>
              <a:rPr lang="en-AU" sz="2000" b="1" dirty="0">
                <a:solidFill>
                  <a:schemeClr val="accent6">
                    <a:lumMod val="50000"/>
                  </a:schemeClr>
                </a:solidFill>
                <a:highlight>
                  <a:srgbClr val="C4CA9D"/>
                </a:highlight>
                <a:latin typeface="Chalkboard" panose="03050602040202020205" pitchFamily="66" charset="77"/>
              </a:rPr>
              <a:t>2. </a:t>
            </a:r>
            <a:r>
              <a:rPr lang="en-AU" sz="2000" b="1" dirty="0" err="1">
                <a:solidFill>
                  <a:schemeClr val="accent6">
                    <a:lumMod val="50000"/>
                  </a:schemeClr>
                </a:solidFill>
                <a:effectLst/>
                <a:highlight>
                  <a:srgbClr val="C4CA9D"/>
                </a:highlight>
                <a:latin typeface="Chalkboard" panose="03050602040202020205" pitchFamily="66" charset="77"/>
              </a:rPr>
              <a:t>Sifah</a:t>
            </a:r>
            <a:r>
              <a:rPr lang="en-AU" sz="2000" b="1" dirty="0">
                <a:solidFill>
                  <a:schemeClr val="accent6">
                    <a:lumMod val="50000"/>
                  </a:schemeClr>
                </a:solidFill>
                <a:effectLst/>
                <a:highlight>
                  <a:srgbClr val="C4CA9D"/>
                </a:highlight>
                <a:latin typeface="Chalkboard" panose="03050602040202020205" pitchFamily="66" charset="77"/>
              </a:rPr>
              <a:t>  </a:t>
            </a:r>
            <a:r>
              <a:rPr lang="ar-SA" sz="2000" b="1" dirty="0">
                <a:solidFill>
                  <a:schemeClr val="accent6">
                    <a:lumMod val="50000"/>
                  </a:schemeClr>
                </a:solidFill>
                <a:effectLst/>
                <a:highlight>
                  <a:srgbClr val="C4CA9D"/>
                </a:highlight>
                <a:latin typeface="Chalkboard" panose="03050602040202020205" pitchFamily="66" charset="77"/>
              </a:rPr>
              <a:t>  صفة </a:t>
            </a:r>
            <a:r>
              <a:rPr lang="en-AU" sz="2000" b="1" dirty="0">
                <a:solidFill>
                  <a:schemeClr val="accent6">
                    <a:lumMod val="50000"/>
                  </a:schemeClr>
                </a:solidFill>
                <a:effectLst/>
                <a:highlight>
                  <a:srgbClr val="C4CA9D"/>
                </a:highlight>
                <a:latin typeface="Chalkboard" panose="03050602040202020205" pitchFamily="66" charset="77"/>
              </a:rPr>
              <a:t>(modification):</a:t>
            </a:r>
            <a:r>
              <a:rPr lang="en-AU" sz="1800" dirty="0">
                <a:effectLst/>
                <a:latin typeface="Chalkboard" panose="03050602040202020205" pitchFamily="66" charset="77"/>
              </a:rPr>
              <a:t/>
            </a:r>
            <a:br>
              <a:rPr lang="en-AU" sz="1800" dirty="0">
                <a:effectLst/>
                <a:latin typeface="Chalkboard" panose="03050602040202020205" pitchFamily="66" charset="77"/>
              </a:rPr>
            </a:br>
            <a:r>
              <a:rPr lang="en-AU" sz="1800" b="1" dirty="0">
                <a:effectLst/>
                <a:latin typeface="Chalkboard" panose="03050602040202020205" pitchFamily="66" charset="77"/>
              </a:rPr>
              <a:t>This type refers mainly to relative clauses introduced by the relative pronouns </a:t>
            </a:r>
            <a:r>
              <a:rPr lang="en-AU" sz="1800" b="1" dirty="0" err="1">
                <a:effectLst/>
                <a:latin typeface="Chalkboard" panose="03050602040202020205" pitchFamily="66" charset="77"/>
              </a:rPr>
              <a:t>allathee</a:t>
            </a:r>
            <a:r>
              <a:rPr lang="en-AU" sz="1800" b="1" dirty="0">
                <a:effectLst/>
                <a:latin typeface="Chalkboard" panose="03050602040202020205" pitchFamily="66" charset="77"/>
              </a:rPr>
              <a:t>.  </a:t>
            </a:r>
            <a:r>
              <a:rPr lang="ar-SA" sz="1800" b="1" dirty="0">
                <a:effectLst/>
                <a:latin typeface="Chalkboard" panose="03050602040202020205" pitchFamily="66" charset="77"/>
              </a:rPr>
              <a:t>الذي</a:t>
            </a:r>
            <a:r>
              <a:rPr lang="en-AU" sz="1800" b="1" dirty="0">
                <a:effectLst/>
                <a:latin typeface="Chalkboard" panose="03050602040202020205" pitchFamily="66" charset="77"/>
              </a:rPr>
              <a:t>, </a:t>
            </a:r>
            <a:r>
              <a:rPr lang="en-AU" sz="1800" b="1" dirty="0" err="1">
                <a:effectLst/>
                <a:latin typeface="Chalkboard" panose="03050602040202020205" pitchFamily="66" charset="77"/>
              </a:rPr>
              <a:t>allatee</a:t>
            </a:r>
            <a:r>
              <a:rPr lang="ar-SA" sz="1800" b="1" dirty="0">
                <a:effectLst/>
                <a:latin typeface="Chalkboard" panose="03050602040202020205" pitchFamily="66" charset="77"/>
              </a:rPr>
              <a:t> التي </a:t>
            </a:r>
            <a:r>
              <a:rPr lang="en-AU" sz="1800" b="1" dirty="0">
                <a:effectLst/>
                <a:latin typeface="Chalkboard" panose="03050602040202020205" pitchFamily="66" charset="77"/>
              </a:rPr>
              <a:t> (who, which), and their derivatives. An example of this type of specification can be found in the following verse concerning the forbidden categories of marriage:</a:t>
            </a:r>
            <a:endParaRPr lang="ar-SA" sz="1800" b="1" dirty="0">
              <a:effectLst/>
              <a:latin typeface="Chalkboard" panose="03050602040202020205" pitchFamily="66" charset="77"/>
            </a:endParaRPr>
          </a:p>
          <a:p>
            <a:r>
              <a:rPr lang="ar" sz="1800" b="1" dirty="0">
                <a:solidFill>
                  <a:schemeClr val="accent6">
                    <a:lumMod val="50000"/>
                  </a:schemeClr>
                </a:solidFill>
                <a:effectLst/>
                <a:highlight>
                  <a:srgbClr val="FFC200"/>
                </a:highlight>
                <a:latin typeface="Chalkboard" panose="03050602040202020205" pitchFamily="66" charset="77"/>
              </a:rPr>
              <a:t>وربَـٰٓئِبُكُمُ ٱلَّـٰتِى فِى حُجُورِكُم مِّن نِّسَآئِكُمُ ٱلَّـٰتِى دَخَلْتُم بِهِنَّ</a:t>
            </a:r>
            <a:endParaRPr lang="en-AU" sz="1800" b="1" dirty="0">
              <a:solidFill>
                <a:schemeClr val="accent6">
                  <a:lumMod val="50000"/>
                </a:schemeClr>
              </a:solidFill>
              <a:effectLst/>
              <a:highlight>
                <a:srgbClr val="FFC200"/>
              </a:highlight>
              <a:latin typeface="Chalkboard" panose="03050602040202020205" pitchFamily="66" charset="77"/>
            </a:endParaRPr>
          </a:p>
          <a:p>
            <a:r>
              <a:rPr lang="ar-SA" sz="1800" b="1" dirty="0">
                <a:solidFill>
                  <a:schemeClr val="accent6">
                    <a:lumMod val="50000"/>
                  </a:schemeClr>
                </a:solidFill>
                <a:effectLst/>
                <a:highlight>
                  <a:srgbClr val="FFC200"/>
                </a:highlight>
                <a:latin typeface="Chalkboard" panose="03050602040202020205" pitchFamily="66" charset="77"/>
              </a:rPr>
              <a:t>"</a:t>
            </a:r>
            <a:r>
              <a:rPr lang="en-AU" sz="1800" b="1" dirty="0">
                <a:solidFill>
                  <a:schemeClr val="accent6">
                    <a:lumMod val="50000"/>
                  </a:schemeClr>
                </a:solidFill>
                <a:effectLst/>
                <a:highlight>
                  <a:srgbClr val="FFC200"/>
                </a:highlight>
                <a:latin typeface="Chalkboard" panose="03050602040202020205" pitchFamily="66" charset="77"/>
              </a:rPr>
              <a:t>And your stepdaughters (</a:t>
            </a:r>
            <a:r>
              <a:rPr lang="en-AU" sz="1800" b="1" dirty="0" err="1">
                <a:solidFill>
                  <a:schemeClr val="accent6">
                    <a:lumMod val="50000"/>
                  </a:schemeClr>
                </a:solidFill>
                <a:effectLst/>
                <a:highlight>
                  <a:srgbClr val="FFC200"/>
                </a:highlight>
                <a:latin typeface="Chalkboard" panose="03050602040202020205" pitchFamily="66" charset="77"/>
              </a:rPr>
              <a:t>rabaa’ibukum</a:t>
            </a:r>
            <a:r>
              <a:rPr lang="en-AU" sz="1800" b="1" dirty="0">
                <a:solidFill>
                  <a:schemeClr val="accent6">
                    <a:lumMod val="50000"/>
                  </a:schemeClr>
                </a:solidFill>
                <a:effectLst/>
                <a:highlight>
                  <a:srgbClr val="FFC200"/>
                </a:highlight>
                <a:latin typeface="Chalkboard" panose="03050602040202020205" pitchFamily="66" charset="77"/>
              </a:rPr>
              <a:t>) under your care, born of your wives whom (</a:t>
            </a:r>
            <a:r>
              <a:rPr lang="en-AU" sz="1800" b="1" dirty="0" err="1">
                <a:solidFill>
                  <a:schemeClr val="accent6">
                    <a:lumMod val="50000"/>
                  </a:schemeClr>
                </a:solidFill>
                <a:effectLst/>
                <a:highlight>
                  <a:srgbClr val="FFC200"/>
                </a:highlight>
                <a:latin typeface="Chalkboard" panose="03050602040202020205" pitchFamily="66" charset="77"/>
              </a:rPr>
              <a:t>allaatee</a:t>
            </a:r>
            <a:r>
              <a:rPr lang="en-AU" sz="1800" b="1" dirty="0">
                <a:solidFill>
                  <a:schemeClr val="accent6">
                    <a:lumMod val="50000"/>
                  </a:schemeClr>
                </a:solidFill>
                <a:effectLst/>
                <a:highlight>
                  <a:srgbClr val="FFC200"/>
                </a:highlight>
                <a:latin typeface="Chalkboard" panose="03050602040202020205" pitchFamily="66" charset="77"/>
              </a:rPr>
              <a:t>. </a:t>
            </a:r>
            <a:r>
              <a:rPr lang="ar" sz="1800" b="1" dirty="0">
                <a:solidFill>
                  <a:schemeClr val="accent6">
                    <a:lumMod val="50000"/>
                  </a:schemeClr>
                </a:solidFill>
                <a:effectLst/>
                <a:highlight>
                  <a:srgbClr val="FFC200"/>
                </a:highlight>
                <a:latin typeface="Chalkboard" panose="03050602040202020205" pitchFamily="66" charset="77"/>
              </a:rPr>
              <a:t>ٱلَّـٰتِى</a:t>
            </a:r>
            <a:r>
              <a:rPr lang="en-AU" sz="1800" b="1" dirty="0">
                <a:solidFill>
                  <a:schemeClr val="accent6">
                    <a:lumMod val="50000"/>
                  </a:schemeClr>
                </a:solidFill>
                <a:effectLst/>
                <a:highlight>
                  <a:srgbClr val="FFC200"/>
                </a:highlight>
                <a:latin typeface="Chalkboard" panose="03050602040202020205" pitchFamily="66" charset="77"/>
              </a:rPr>
              <a:t>) you have entered</a:t>
            </a:r>
            <a:r>
              <a:rPr lang="ar-SA" sz="1800" b="1" dirty="0">
                <a:solidFill>
                  <a:schemeClr val="accent6">
                    <a:lumMod val="50000"/>
                  </a:schemeClr>
                </a:solidFill>
                <a:effectLst/>
                <a:highlight>
                  <a:srgbClr val="FFC200"/>
                </a:highlight>
                <a:latin typeface="Chalkboard" panose="03050602040202020205" pitchFamily="66" charset="77"/>
              </a:rPr>
              <a:t>"</a:t>
            </a:r>
            <a:r>
              <a:rPr lang="en-AU" sz="1800" b="1" dirty="0">
                <a:solidFill>
                  <a:schemeClr val="accent6">
                    <a:lumMod val="50000"/>
                  </a:schemeClr>
                </a:solidFill>
                <a:effectLst/>
                <a:highlight>
                  <a:srgbClr val="FFC200"/>
                </a:highlight>
                <a:latin typeface="Chalkboard" panose="03050602040202020205" pitchFamily="66" charset="77"/>
              </a:rPr>
              <a:t> </a:t>
            </a:r>
            <a:r>
              <a:rPr lang="ar" sz="1800" b="1" dirty="0">
                <a:solidFill>
                  <a:schemeClr val="accent6">
                    <a:lumMod val="50000"/>
                  </a:schemeClr>
                </a:solidFill>
                <a:effectLst/>
                <a:highlight>
                  <a:srgbClr val="FFC200"/>
                </a:highlight>
                <a:latin typeface="Chalkboard" panose="03050602040202020205" pitchFamily="66" charset="77"/>
              </a:rPr>
              <a:t>دَخَلْتُم بِهِنَّ</a:t>
            </a:r>
            <a:r>
              <a:rPr lang="en-AU" sz="1800" b="1" dirty="0">
                <a:solidFill>
                  <a:schemeClr val="accent6">
                    <a:lumMod val="50000"/>
                  </a:schemeClr>
                </a:solidFill>
                <a:effectLst/>
                <a:highlight>
                  <a:srgbClr val="FFC200"/>
                </a:highlight>
                <a:latin typeface="Chalkboard" panose="03050602040202020205" pitchFamily="66" charset="77"/>
              </a:rPr>
              <a:t>an-</a:t>
            </a:r>
            <a:r>
              <a:rPr lang="en-AU" sz="1800" b="1" dirty="0" err="1">
                <a:solidFill>
                  <a:schemeClr val="accent6">
                    <a:lumMod val="50000"/>
                  </a:schemeClr>
                </a:solidFill>
                <a:effectLst/>
                <a:highlight>
                  <a:srgbClr val="FFC200"/>
                </a:highlight>
                <a:latin typeface="Chalkboard" panose="03050602040202020205" pitchFamily="66" charset="77"/>
              </a:rPr>
              <a:t>Nisaa</a:t>
            </a:r>
            <a:r>
              <a:rPr lang="en-AU" sz="1800" b="1" dirty="0">
                <a:solidFill>
                  <a:schemeClr val="accent6">
                    <a:lumMod val="50000"/>
                  </a:schemeClr>
                </a:solidFill>
                <a:effectLst/>
                <a:highlight>
                  <a:srgbClr val="FFC200"/>
                </a:highlight>
                <a:latin typeface="Chalkboard" panose="03050602040202020205" pitchFamily="66" charset="77"/>
              </a:rPr>
              <a:t>’ (4):2)3.. </a:t>
            </a:r>
            <a:endParaRPr lang="en-AU" sz="1800" b="1" dirty="0">
              <a:solidFill>
                <a:schemeClr val="accent6">
                  <a:lumMod val="50000"/>
                </a:schemeClr>
              </a:solidFill>
              <a:highlight>
                <a:srgbClr val="FFC200"/>
              </a:highlight>
              <a:latin typeface="Chalkboard" panose="03050602040202020205" pitchFamily="66" charset="77"/>
            </a:endParaRPr>
          </a:p>
          <a:p>
            <a:r>
              <a:rPr lang="en-AU" sz="1800" b="1" dirty="0">
                <a:effectLst/>
                <a:latin typeface="Chalkboard" panose="03050602040202020205" pitchFamily="66" charset="77"/>
              </a:rPr>
              <a:t>That is, a man’s stepdaughter by a wife with whom he had sexual intercourse is forbidden to him if he divorces his wife or if she dies. However, if he divorced her before consummating the marriage or if she died before he did so, he would be able to marry her daughter (his stepdaughter). Thus, the relative clause, “whom you have entered” specifies the general phrase, “step- daughters of your wives.” </a:t>
            </a:r>
            <a:r>
              <a:rPr lang="en-AU" sz="1800" dirty="0">
                <a:effectLst/>
                <a:latin typeface="Chalkboard" panose="03050602040202020205" pitchFamily="66" charset="77"/>
              </a:rPr>
              <a:t/>
            </a:r>
            <a:br>
              <a:rPr lang="en-AU" sz="1800" dirty="0">
                <a:effectLst/>
                <a:latin typeface="Chalkboard" panose="03050602040202020205" pitchFamily="66" charset="77"/>
              </a:rPr>
            </a:br>
            <a:endParaRPr lang="en-AU" sz="1800" dirty="0">
              <a:latin typeface="Chalkboard" panose="03050602040202020205" pitchFamily="66" charset="77"/>
            </a:endParaRPr>
          </a:p>
          <a:p>
            <a:endParaRPr lang="en-AU" sz="1800" dirty="0">
              <a:latin typeface="Chalkboard" panose="03050602040202020205" pitchFamily="66" charset="77"/>
            </a:endParaRPr>
          </a:p>
          <a:p>
            <a:endParaRPr lang="en-AU" sz="1800" dirty="0">
              <a:latin typeface="Chalkboard" panose="03050602040202020205" pitchFamily="66" charset="77"/>
            </a:endParaRPr>
          </a:p>
          <a:p>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873DBAB-F9CE-A879-5BE0-A89B7B35943A}"/>
              </a:ext>
            </a:extLst>
          </p:cNvPr>
          <p:cNvSpPr>
            <a:spLocks noGrp="1"/>
          </p:cNvSpPr>
          <p:nvPr>
            <p:ph type="sldNum" sz="quarter" idx="12"/>
          </p:nvPr>
        </p:nvSpPr>
        <p:spPr/>
        <p:txBody>
          <a:bodyPr/>
          <a:lstStyle/>
          <a:p>
            <a:fld id="{C8784B88-F3D9-6A4F-9660-1A0A1E561ED7}" type="slidenum">
              <a:rPr lang="en-US" smtClean="0"/>
              <a:t>211</a:t>
            </a:fld>
            <a:endParaRPr lang="en-US"/>
          </a:p>
        </p:txBody>
      </p:sp>
    </p:spTree>
    <p:extLst>
      <p:ext uri="{BB962C8B-B14F-4D97-AF65-F5344CB8AC3E}">
        <p14:creationId xmlns:p14="http://schemas.microsoft.com/office/powerpoint/2010/main" val="314172771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E90B19-7E7F-B312-54F7-252A24F4F07E}"/>
              </a:ext>
            </a:extLst>
          </p:cNvPr>
          <p:cNvSpPr>
            <a:spLocks noGrp="1"/>
          </p:cNvSpPr>
          <p:nvPr>
            <p:ph type="title"/>
          </p:nvPr>
        </p:nvSpPr>
        <p:spPr>
          <a:xfrm>
            <a:off x="838200" y="365126"/>
            <a:ext cx="5257800" cy="810532"/>
          </a:xfrm>
        </p:spPr>
        <p:txBody>
          <a:bodyPr/>
          <a:lstStyle/>
          <a:p>
            <a:r>
              <a:rPr lang="en-AU" sz="4400" dirty="0">
                <a:solidFill>
                  <a:schemeClr val="accent6">
                    <a:lumMod val="50000"/>
                  </a:schemeClr>
                </a:solidFill>
                <a:effectLst/>
                <a:latin typeface="Monotype Corsiva" panose="03010101010201010101" pitchFamily="66" charset="0"/>
              </a:rPr>
              <a:t>Expressions of </a:t>
            </a:r>
            <a:r>
              <a:rPr lang="en-AU" sz="4400" dirty="0" err="1">
                <a:solidFill>
                  <a:schemeClr val="accent6">
                    <a:lumMod val="50000"/>
                  </a:schemeClr>
                </a:solidFill>
                <a:effectLst/>
                <a:latin typeface="Monotype Corsiva" panose="03010101010201010101" pitchFamily="66" charset="0"/>
              </a:rPr>
              <a:t>Takhsees</a:t>
            </a:r>
            <a:endParaRPr lang="en-US" dirty="0"/>
          </a:p>
        </p:txBody>
      </p:sp>
      <p:sp>
        <p:nvSpPr>
          <p:cNvPr id="3" name="Content Placeholder 2">
            <a:extLst>
              <a:ext uri="{FF2B5EF4-FFF2-40B4-BE49-F238E27FC236}">
                <a16:creationId xmlns:a16="http://schemas.microsoft.com/office/drawing/2014/main" xmlns="" id="{C5880FF7-6F4D-8D99-D45C-90C15ECBA39D}"/>
              </a:ext>
            </a:extLst>
          </p:cNvPr>
          <p:cNvSpPr>
            <a:spLocks noGrp="1"/>
          </p:cNvSpPr>
          <p:nvPr>
            <p:ph idx="1"/>
          </p:nvPr>
        </p:nvSpPr>
        <p:spPr>
          <a:xfrm>
            <a:off x="383178" y="1175658"/>
            <a:ext cx="11295016" cy="5032374"/>
          </a:xfrm>
          <a:ln>
            <a:solidFill>
              <a:schemeClr val="accent2">
                <a:lumMod val="75000"/>
              </a:schemeClr>
            </a:solidFill>
          </a:ln>
        </p:spPr>
        <p:txBody>
          <a:bodyPr>
            <a:normAutofit fontScale="62500" lnSpcReduction="20000"/>
          </a:bodyPr>
          <a:lstStyle/>
          <a:p>
            <a:r>
              <a:rPr lang="en-AU" sz="3600" b="1" dirty="0">
                <a:effectLst/>
                <a:highlight>
                  <a:srgbClr val="C4CA9D"/>
                </a:highlight>
                <a:latin typeface="Chalkboard" panose="03050602040202020205" pitchFamily="66" charset="77"/>
              </a:rPr>
              <a:t>3. </a:t>
            </a:r>
            <a:r>
              <a:rPr lang="en-AU" sz="3600" b="1" dirty="0" err="1">
                <a:effectLst/>
                <a:highlight>
                  <a:srgbClr val="C4CA9D"/>
                </a:highlight>
                <a:latin typeface="Chalkboard" panose="03050602040202020205" pitchFamily="66" charset="77"/>
              </a:rPr>
              <a:t>Shart</a:t>
            </a:r>
            <a:r>
              <a:rPr lang="en-AU" sz="3600" b="1" dirty="0">
                <a:effectLst/>
                <a:highlight>
                  <a:srgbClr val="C4CA9D"/>
                </a:highlight>
                <a:latin typeface="Chalkboard" panose="03050602040202020205" pitchFamily="66" charset="77"/>
              </a:rPr>
              <a:t> </a:t>
            </a:r>
            <a:r>
              <a:rPr lang="ar-SA" sz="3600" b="1" dirty="0">
                <a:effectLst/>
                <a:highlight>
                  <a:srgbClr val="C4CA9D"/>
                </a:highlight>
                <a:latin typeface="Chalkboard" panose="03050602040202020205" pitchFamily="66" charset="77"/>
              </a:rPr>
              <a:t>  شرط</a:t>
            </a:r>
            <a:r>
              <a:rPr lang="en-AU" sz="3600" b="1" dirty="0">
                <a:effectLst/>
                <a:highlight>
                  <a:srgbClr val="C4CA9D"/>
                </a:highlight>
                <a:latin typeface="Chalkboard" panose="03050602040202020205" pitchFamily="66" charset="77"/>
              </a:rPr>
              <a:t>(condition):</a:t>
            </a:r>
            <a:r>
              <a:rPr lang="en-AU" sz="2800" b="1" dirty="0">
                <a:effectLst/>
                <a:latin typeface="Chalkboard" panose="03050602040202020205" pitchFamily="66" charset="77"/>
              </a:rPr>
              <a:t/>
            </a:r>
            <a:br>
              <a:rPr lang="en-AU" sz="2800" b="1" dirty="0">
                <a:effectLst/>
                <a:latin typeface="Chalkboard" panose="03050602040202020205" pitchFamily="66" charset="77"/>
              </a:rPr>
            </a:br>
            <a:r>
              <a:rPr lang="en-AU" sz="2800" b="1" dirty="0">
                <a:effectLst/>
                <a:latin typeface="Chalkboard" panose="03050602040202020205" pitchFamily="66" charset="77"/>
              </a:rPr>
              <a:t>Conditional clauses function as specifiers since they state the dependence of one circumstance or set of circumstances on another. </a:t>
            </a:r>
          </a:p>
          <a:p>
            <a:r>
              <a:rPr lang="en-AU" sz="2800" b="1" dirty="0">
                <a:effectLst/>
                <a:latin typeface="Chalkboard" panose="03050602040202020205" pitchFamily="66" charset="77"/>
              </a:rPr>
              <a:t>Such clauses are usually introduced by a subordinator such as “in” (if).</a:t>
            </a:r>
          </a:p>
          <a:p>
            <a:r>
              <a:rPr lang="en-AU" sz="2800" b="1" dirty="0">
                <a:effectLst/>
                <a:latin typeface="Chalkboard" panose="03050602040202020205" pitchFamily="66" charset="77"/>
              </a:rPr>
              <a:t> For example</a:t>
            </a:r>
            <a:r>
              <a:rPr lang="ar-SA" sz="2800" b="1" dirty="0">
                <a:effectLst/>
                <a:latin typeface="Chalkboard" panose="03050602040202020205" pitchFamily="66" charset="77"/>
              </a:rPr>
              <a:t>:</a:t>
            </a:r>
            <a:r>
              <a:rPr lang="en-AU" sz="2800" b="1" dirty="0">
                <a:effectLst/>
                <a:latin typeface="Chalkboard" panose="03050602040202020205" pitchFamily="66" charset="77"/>
              </a:rPr>
              <a:t> </a:t>
            </a:r>
            <a:endParaRPr lang="ar-SA" sz="2800" b="1" dirty="0">
              <a:effectLst/>
              <a:latin typeface="Chalkboard" panose="03050602040202020205" pitchFamily="66" charset="77"/>
            </a:endParaRPr>
          </a:p>
          <a:p>
            <a:r>
              <a:rPr lang="en-AU" sz="2800" b="1" dirty="0">
                <a:effectLst/>
                <a:latin typeface="Chalkboard" panose="03050602040202020205" pitchFamily="66" charset="77"/>
              </a:rPr>
              <a:t>“It is prescribed upon you that you bequeath a good portion (of your wealth) for your parents and close relations when death approaches any of you (</a:t>
            </a:r>
            <a:r>
              <a:rPr lang="en-AU" sz="2800" b="1" dirty="0" err="1">
                <a:effectLst/>
                <a:latin typeface="Chalkboard" panose="03050602040202020205" pitchFamily="66" charset="77"/>
              </a:rPr>
              <a:t>ahadakum</a:t>
            </a:r>
            <a:r>
              <a:rPr lang="ar" sz="2800" b="1" dirty="0">
                <a:solidFill>
                  <a:schemeClr val="accent2">
                    <a:lumMod val="75000"/>
                  </a:schemeClr>
                </a:solidFill>
                <a:latin typeface="Chalkboard" panose="03050602040202020205" pitchFamily="66" charset="77"/>
              </a:rPr>
              <a:t> أَحَدَكُمُ </a:t>
            </a:r>
            <a:r>
              <a:rPr lang="en-AU" sz="2800" b="1" dirty="0">
                <a:effectLst/>
                <a:latin typeface="Chalkboard" panose="03050602040202020205" pitchFamily="66" charset="77"/>
              </a:rPr>
              <a:t>), if (in) you have left some wealth; an obligation on those who fear God </a:t>
            </a:r>
            <a:r>
              <a:rPr lang="ar-SA" sz="2800" b="1" dirty="0">
                <a:effectLst/>
                <a:latin typeface="Chalkboard" panose="03050602040202020205" pitchFamily="66" charset="77"/>
              </a:rPr>
              <a:t>"</a:t>
            </a:r>
            <a:r>
              <a:rPr lang="en-AU" sz="2800" b="1" dirty="0">
                <a:effectLst/>
                <a:latin typeface="Chalkboard" panose="03050602040202020205" pitchFamily="66" charset="77"/>
              </a:rPr>
              <a:t>(al-</a:t>
            </a:r>
            <a:r>
              <a:rPr lang="en-AU" sz="2800" b="1" dirty="0" err="1">
                <a:effectLst/>
                <a:latin typeface="Chalkboard" panose="03050602040202020205" pitchFamily="66" charset="77"/>
              </a:rPr>
              <a:t>baqarah</a:t>
            </a:r>
            <a:r>
              <a:rPr lang="en-AU" sz="2800" b="1" dirty="0">
                <a:effectLst/>
                <a:latin typeface="Chalkboard" panose="03050602040202020205" pitchFamily="66" charset="77"/>
              </a:rPr>
              <a:t> (2):</a:t>
            </a:r>
            <a:r>
              <a:rPr lang="ar-SA" sz="2800" b="1" dirty="0">
                <a:effectLst/>
                <a:latin typeface="Chalkboard" panose="03050602040202020205" pitchFamily="66" charset="77"/>
              </a:rPr>
              <a:t>180</a:t>
            </a:r>
            <a:r>
              <a:rPr lang="en-AU" sz="2800" b="1" dirty="0">
                <a:effectLst/>
                <a:latin typeface="Chalkboard" panose="03050602040202020205" pitchFamily="66" charset="77"/>
              </a:rPr>
              <a:t>) </a:t>
            </a:r>
            <a:r>
              <a:rPr lang="ar" sz="2800" b="1" dirty="0">
                <a:solidFill>
                  <a:schemeClr val="accent2">
                    <a:lumMod val="75000"/>
                  </a:schemeClr>
                </a:solidFill>
                <a:latin typeface="Chalkboard" panose="03050602040202020205" pitchFamily="66" charset="77"/>
              </a:rPr>
              <a:t>كُتِبَ عَلَيْكُمْ إِذَا حَضَرَ أَحَدَكُمُ ٱلْمَوْتُ إِن تَرَكَ خَيْرًا ٱلْوَصِيَّةُ لِلْوَٰلِدَيْنِ وَٱلْأَقْرَبِينَ بِٱلْمَعْرُوفِ ۖ حَقًّا عَلَى ٱلْمُتَّقِينَ</a:t>
            </a:r>
            <a:endParaRPr lang="en-AU" sz="2800" b="1" dirty="0">
              <a:solidFill>
                <a:schemeClr val="accent2">
                  <a:lumMod val="75000"/>
                </a:schemeClr>
              </a:solidFill>
              <a:latin typeface="Chalkboard" panose="03050602040202020205" pitchFamily="66" charset="77"/>
            </a:endParaRPr>
          </a:p>
          <a:p>
            <a:r>
              <a:rPr lang="en-AU" sz="2800" b="1" dirty="0">
                <a:effectLst/>
                <a:latin typeface="Chalkboard" panose="03050602040202020205" pitchFamily="66" charset="77"/>
              </a:rPr>
              <a:t>Thus</a:t>
            </a:r>
            <a:r>
              <a:rPr lang="ar-SA" sz="2800" b="1" dirty="0">
                <a:effectLst/>
                <a:latin typeface="Chalkboard" panose="03050602040202020205" pitchFamily="66" charset="77"/>
              </a:rPr>
              <a:t>،</a:t>
            </a:r>
            <a:r>
              <a:rPr lang="en-AU" sz="2800" b="1" dirty="0">
                <a:effectLst/>
                <a:latin typeface="Chalkboard" panose="03050602040202020205" pitchFamily="66" charset="77"/>
              </a:rPr>
              <a:t> the general obligation of writing a will when death approaches is turned into an obligation only for those who possess wealth.</a:t>
            </a:r>
            <a:endParaRPr lang="en-US"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42737255-82A0-420F-A2E3-23907EAD3BCF}"/>
              </a:ext>
            </a:extLst>
          </p:cNvPr>
          <p:cNvSpPr>
            <a:spLocks noGrp="1"/>
          </p:cNvSpPr>
          <p:nvPr>
            <p:ph type="sldNum" sz="quarter" idx="12"/>
          </p:nvPr>
        </p:nvSpPr>
        <p:spPr/>
        <p:txBody>
          <a:bodyPr/>
          <a:lstStyle/>
          <a:p>
            <a:fld id="{C8784B88-F3D9-6A4F-9660-1A0A1E561ED7}" type="slidenum">
              <a:rPr lang="en-US" smtClean="0"/>
              <a:t>212</a:t>
            </a:fld>
            <a:endParaRPr lang="en-US"/>
          </a:p>
        </p:txBody>
      </p:sp>
    </p:spTree>
    <p:extLst>
      <p:ext uri="{BB962C8B-B14F-4D97-AF65-F5344CB8AC3E}">
        <p14:creationId xmlns:p14="http://schemas.microsoft.com/office/powerpoint/2010/main" val="2836384828"/>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FDF8604-861D-25FA-F1F5-32AC7DF33366}"/>
              </a:ext>
            </a:extLst>
          </p:cNvPr>
          <p:cNvSpPr>
            <a:spLocks noGrp="1"/>
          </p:cNvSpPr>
          <p:nvPr>
            <p:ph type="title"/>
          </p:nvPr>
        </p:nvSpPr>
        <p:spPr>
          <a:xfrm>
            <a:off x="1024180" y="638039"/>
            <a:ext cx="5361122" cy="1325563"/>
          </a:xfrm>
        </p:spPr>
        <p:txBody>
          <a:bodyPr/>
          <a:lstStyle/>
          <a:p>
            <a:r>
              <a:rPr lang="en-AU" sz="4400" dirty="0">
                <a:solidFill>
                  <a:schemeClr val="accent6">
                    <a:lumMod val="50000"/>
                  </a:schemeClr>
                </a:solidFill>
                <a:effectLst/>
                <a:latin typeface="Monotype Corsiva" panose="03010101010201010101" pitchFamily="66" charset="0"/>
              </a:rPr>
              <a:t>Expressions of </a:t>
            </a:r>
            <a:r>
              <a:rPr lang="en-AU" sz="4400" dirty="0" err="1">
                <a:solidFill>
                  <a:schemeClr val="accent6">
                    <a:lumMod val="50000"/>
                  </a:schemeClr>
                </a:solidFill>
                <a:effectLst/>
                <a:latin typeface="Monotype Corsiva" panose="03010101010201010101" pitchFamily="66" charset="0"/>
              </a:rPr>
              <a:t>Takhsees</a:t>
            </a:r>
            <a:endParaRPr lang="en-US" dirty="0"/>
          </a:p>
        </p:txBody>
      </p:sp>
      <p:sp>
        <p:nvSpPr>
          <p:cNvPr id="3" name="Content Placeholder 2">
            <a:extLst>
              <a:ext uri="{FF2B5EF4-FFF2-40B4-BE49-F238E27FC236}">
                <a16:creationId xmlns:a16="http://schemas.microsoft.com/office/drawing/2014/main" xmlns="" id="{E8CD87DC-CA6C-8914-158C-54AD65021EF5}"/>
              </a:ext>
            </a:extLst>
          </p:cNvPr>
          <p:cNvSpPr>
            <a:spLocks noGrp="1"/>
          </p:cNvSpPr>
          <p:nvPr>
            <p:ph idx="1"/>
          </p:nvPr>
        </p:nvSpPr>
        <p:spPr>
          <a:xfrm>
            <a:off x="481264" y="1780674"/>
            <a:ext cx="11309684" cy="4439287"/>
          </a:xfrm>
          <a:ln>
            <a:solidFill>
              <a:schemeClr val="accent2">
                <a:lumMod val="75000"/>
              </a:schemeClr>
            </a:solidFill>
          </a:ln>
        </p:spPr>
        <p:txBody>
          <a:bodyPr>
            <a:noAutofit/>
          </a:bodyPr>
          <a:lstStyle/>
          <a:p>
            <a:r>
              <a:rPr lang="en-AU" sz="1800" b="1" dirty="0">
                <a:effectLst/>
                <a:highlight>
                  <a:srgbClr val="C4CA9D"/>
                </a:highlight>
                <a:latin typeface="Chalkboard" panose="03050602040202020205" pitchFamily="66" charset="77"/>
              </a:rPr>
              <a:t>4. </a:t>
            </a:r>
            <a:r>
              <a:rPr lang="en-AU" sz="1800" b="1" dirty="0" err="1">
                <a:effectLst/>
                <a:highlight>
                  <a:srgbClr val="C4CA9D"/>
                </a:highlight>
                <a:latin typeface="Chalkboard" panose="03050602040202020205" pitchFamily="66" charset="77"/>
              </a:rPr>
              <a:t>Ghaayah</a:t>
            </a:r>
            <a:r>
              <a:rPr lang="en-AU" sz="1800" b="1" dirty="0">
                <a:effectLst/>
                <a:highlight>
                  <a:srgbClr val="C4CA9D"/>
                </a:highlight>
                <a:latin typeface="Chalkboard" panose="03050602040202020205" pitchFamily="66" charset="77"/>
              </a:rPr>
              <a:t>  </a:t>
            </a:r>
            <a:r>
              <a:rPr lang="ar-SA" sz="1800" b="1" dirty="0">
                <a:effectLst/>
                <a:highlight>
                  <a:srgbClr val="C4CA9D"/>
                </a:highlight>
                <a:latin typeface="Chalkboard" panose="03050602040202020205" pitchFamily="66" charset="77"/>
              </a:rPr>
              <a:t>غاية</a:t>
            </a:r>
            <a:r>
              <a:rPr lang="en-AU" sz="1800" b="1" dirty="0">
                <a:effectLst/>
                <a:highlight>
                  <a:srgbClr val="C4CA9D"/>
                </a:highlight>
                <a:latin typeface="Chalkboard" panose="03050602040202020205" pitchFamily="66" charset="77"/>
              </a:rPr>
              <a:t>(clauses of time) </a:t>
            </a:r>
            <a:endParaRPr lang="en-AU" sz="1800" b="1" dirty="0">
              <a:highlight>
                <a:srgbClr val="C4CA9D"/>
              </a:highlight>
              <a:latin typeface="Chalkboard" panose="03050602040202020205" pitchFamily="66" charset="77"/>
            </a:endParaRPr>
          </a:p>
          <a:p>
            <a:r>
              <a:rPr lang="en-AU" sz="1800" b="1" dirty="0">
                <a:effectLst/>
                <a:latin typeface="Chalkboard" panose="03050602040202020205" pitchFamily="66" charset="77"/>
              </a:rPr>
              <a:t>Adverbial clauses of time are usually introduced by the subordinator “</a:t>
            </a:r>
            <a:r>
              <a:rPr lang="en-AU" sz="1800" b="1" dirty="0" err="1">
                <a:effectLst/>
                <a:latin typeface="Chalkboard" panose="03050602040202020205" pitchFamily="66" charset="77"/>
              </a:rPr>
              <a:t>hattaa</a:t>
            </a:r>
            <a:r>
              <a:rPr lang="en-AU" sz="1800" b="1" dirty="0">
                <a:effectLst/>
                <a:latin typeface="Chalkboard" panose="03050602040202020205" pitchFamily="66" charset="77"/>
              </a:rPr>
              <a:t>” </a:t>
            </a:r>
            <a:r>
              <a:rPr lang="ar" sz="1800" b="1" dirty="0">
                <a:latin typeface="Chalkboard" panose="03050602040202020205" pitchFamily="66" charset="77"/>
              </a:rPr>
              <a:t>حَتَّىٰ</a:t>
            </a:r>
            <a:r>
              <a:rPr lang="en-AU" sz="1800" b="1" dirty="0">
                <a:effectLst/>
                <a:latin typeface="Chalkboard" panose="03050602040202020205" pitchFamily="66" charset="77"/>
              </a:rPr>
              <a:t>(until) and accompanied by a negative. </a:t>
            </a:r>
          </a:p>
          <a:p>
            <a:pPr>
              <a:buFont typeface="Wingdings" pitchFamily="2" charset="2"/>
              <a:buChar char="v"/>
            </a:pPr>
            <a:r>
              <a:rPr lang="en-AU" sz="1800" b="1" dirty="0">
                <a:latin typeface="Chalkboard" panose="03050602040202020205" pitchFamily="66" charset="77"/>
              </a:rPr>
              <a:t>1.E</a:t>
            </a:r>
            <a:r>
              <a:rPr lang="en-AU" sz="1800" b="1" dirty="0">
                <a:effectLst/>
                <a:latin typeface="Chalkboard" panose="03050602040202020205" pitchFamily="66" charset="77"/>
              </a:rPr>
              <a:t>xamples of this type of specification are Allah’s statements concerning the rites of hajj, </a:t>
            </a:r>
            <a:r>
              <a:rPr lang="ar" sz="1800" b="1" dirty="0">
                <a:latin typeface="Chalkboard" panose="03050602040202020205" pitchFamily="66" charset="77"/>
              </a:rPr>
              <a:t>و</a:t>
            </a:r>
            <a:r>
              <a:rPr lang="ar" sz="1800" b="1" dirty="0">
                <a:solidFill>
                  <a:schemeClr val="accent1">
                    <a:lumMod val="75000"/>
                  </a:schemeClr>
                </a:solidFill>
                <a:latin typeface="Chalkboard" panose="03050602040202020205" pitchFamily="66" charset="77"/>
              </a:rPr>
              <a:t>َلَا تَحْلِقُوا۟ رُءُوسَكُمْ حَتَّىٰ يَبْلُغَ ٱلْهَدْىُ مَحِلَّهُۥ ۚ</a:t>
            </a:r>
            <a:endParaRPr lang="en-AU" sz="1800" b="1" dirty="0">
              <a:solidFill>
                <a:schemeClr val="accent1">
                  <a:lumMod val="75000"/>
                </a:schemeClr>
              </a:solidFill>
              <a:latin typeface="Chalkboard" panose="03050602040202020205" pitchFamily="66" charset="77"/>
            </a:endParaRPr>
          </a:p>
          <a:p>
            <a:pPr>
              <a:buFont typeface="Wingdings" pitchFamily="2" charset="2"/>
              <a:buChar char="Ø"/>
            </a:pPr>
            <a:r>
              <a:rPr lang="en-AU" sz="1800" b="1" dirty="0">
                <a:effectLst/>
                <a:latin typeface="Chalkboard" panose="03050602040202020205" pitchFamily="66" charset="77"/>
              </a:rPr>
              <a:t>“Do not shave your heads until (</a:t>
            </a:r>
            <a:r>
              <a:rPr lang="en-AU" sz="1800" b="1" dirty="0" err="1">
                <a:effectLst/>
                <a:latin typeface="Chalkboard" panose="03050602040202020205" pitchFamily="66" charset="77"/>
              </a:rPr>
              <a:t>hattaa</a:t>
            </a:r>
            <a:r>
              <a:rPr lang="ar" sz="1800" b="1" dirty="0">
                <a:latin typeface="Chalkboard" panose="03050602040202020205" pitchFamily="66" charset="77"/>
              </a:rPr>
              <a:t> حَتَّىٰ </a:t>
            </a:r>
            <a:r>
              <a:rPr lang="en-AU" sz="1800" b="1" dirty="0">
                <a:effectLst/>
                <a:latin typeface="Chalkboard" panose="03050602040202020205" pitchFamily="66" charset="77"/>
              </a:rPr>
              <a:t>) your sacrificial animal has reached its appointed place (of sacrifice</a:t>
            </a:r>
            <a:r>
              <a:rPr lang="ar-SA" sz="1800" b="1" dirty="0">
                <a:effectLst/>
                <a:latin typeface="Chalkboard" panose="03050602040202020205" pitchFamily="66" charset="77"/>
              </a:rPr>
              <a:t> </a:t>
            </a:r>
            <a:r>
              <a:rPr lang="ar" sz="1800" b="1" dirty="0">
                <a:latin typeface="Chalkboard" panose="03050602040202020205" pitchFamily="66" charset="77"/>
              </a:rPr>
              <a:t>ٱلْهَدْىُ</a:t>
            </a:r>
            <a:r>
              <a:rPr lang="en-AU" sz="1800" b="1" dirty="0">
                <a:effectLst/>
                <a:latin typeface="Chalkboard" panose="03050602040202020205" pitchFamily="66" charset="77"/>
              </a:rPr>
              <a:t>(al-</a:t>
            </a:r>
            <a:r>
              <a:rPr lang="en-AU" sz="1800" b="1" dirty="0" err="1">
                <a:effectLst/>
                <a:latin typeface="Chalkboard" panose="03050602040202020205" pitchFamily="66" charset="77"/>
              </a:rPr>
              <a:t>baqarah</a:t>
            </a:r>
            <a:r>
              <a:rPr lang="en-AU" sz="1800" b="1" dirty="0">
                <a:effectLst/>
                <a:latin typeface="Chalkboard" panose="03050602040202020205" pitchFamily="66" charset="77"/>
              </a:rPr>
              <a:t> (2):196) </a:t>
            </a:r>
          </a:p>
          <a:p>
            <a:pPr>
              <a:buFont typeface="Wingdings" pitchFamily="2" charset="2"/>
              <a:buChar char="v"/>
            </a:pPr>
            <a:r>
              <a:rPr lang="en-AU" sz="1800" b="1" dirty="0">
                <a:effectLst/>
                <a:latin typeface="Chalkboard" panose="03050602040202020205" pitchFamily="66" charset="77"/>
              </a:rPr>
              <a:t>2. Concerning menstruating women Allah says:  </a:t>
            </a:r>
            <a:r>
              <a:rPr lang="ar-SA" sz="1800" b="1" dirty="0">
                <a:effectLst/>
                <a:latin typeface="Chalkboard" panose="03050602040202020205" pitchFamily="66" charset="77"/>
              </a:rPr>
              <a:t> </a:t>
            </a:r>
            <a:r>
              <a:rPr lang="ar" sz="1800" b="1" dirty="0">
                <a:effectLst/>
                <a:latin typeface="Chalkboard" panose="03050602040202020205" pitchFamily="66" charset="77"/>
              </a:rPr>
              <a:t> </a:t>
            </a:r>
            <a:r>
              <a:rPr lang="ar" sz="1800" b="1" dirty="0">
                <a:solidFill>
                  <a:schemeClr val="accent1">
                    <a:lumMod val="75000"/>
                  </a:schemeClr>
                </a:solidFill>
                <a:effectLst/>
                <a:latin typeface="Chalkboard" panose="03050602040202020205" pitchFamily="66" charset="77"/>
              </a:rPr>
              <a:t>وَلَا تَقْرَبُوهُنَّ حَتَّىٰ يَطْهُرْنَ </a:t>
            </a:r>
            <a:r>
              <a:rPr lang="ar" sz="1800" b="1" dirty="0">
                <a:effectLst/>
                <a:latin typeface="Chalkboard" panose="03050602040202020205" pitchFamily="66" charset="77"/>
              </a:rPr>
              <a:t>ۖ</a:t>
            </a:r>
            <a:r>
              <a:rPr lang="en-AU" sz="1800" b="1" i="0" dirty="0">
                <a:solidFill>
                  <a:srgbClr val="272727"/>
                </a:solidFill>
                <a:effectLst/>
                <a:latin typeface="Chalkboard" panose="03050602040202020205" pitchFamily="66" charset="77"/>
              </a:rPr>
              <a:t> </a:t>
            </a:r>
            <a:r>
              <a:rPr lang="ar-SA" sz="1800" b="1" i="0" dirty="0">
                <a:solidFill>
                  <a:srgbClr val="272727"/>
                </a:solidFill>
                <a:effectLst/>
                <a:latin typeface="Chalkboard" panose="03050602040202020205" pitchFamily="66" charset="77"/>
              </a:rPr>
              <a:t>"</a:t>
            </a:r>
            <a:r>
              <a:rPr lang="en-AU" sz="1800" b="1" i="0" dirty="0">
                <a:solidFill>
                  <a:schemeClr val="accent1">
                    <a:lumMod val="75000"/>
                  </a:schemeClr>
                </a:solidFill>
                <a:effectLst/>
                <a:latin typeface="Chalkboard" panose="03050602040202020205" pitchFamily="66" charset="77"/>
              </a:rPr>
              <a:t>And do not have intercourse with your wives during their monthly cycles until they are purified. </a:t>
            </a:r>
            <a:r>
              <a:rPr lang="en-AU" sz="1800" b="1" i="0" dirty="0">
                <a:solidFill>
                  <a:srgbClr val="272727"/>
                </a:solidFill>
                <a:effectLst/>
                <a:latin typeface="Chalkboard" panose="03050602040202020205" pitchFamily="66" charset="77"/>
              </a:rPr>
              <a:t>(Al-</a:t>
            </a:r>
            <a:r>
              <a:rPr lang="en-AU" sz="1800" b="1" i="0" dirty="0" err="1">
                <a:solidFill>
                  <a:srgbClr val="272727"/>
                </a:solidFill>
                <a:effectLst/>
                <a:latin typeface="Chalkboard" panose="03050602040202020205" pitchFamily="66" charset="77"/>
              </a:rPr>
              <a:t>baqarah</a:t>
            </a:r>
            <a:r>
              <a:rPr lang="en-AU" sz="1800" b="1" i="0" dirty="0">
                <a:solidFill>
                  <a:srgbClr val="272727"/>
                </a:solidFill>
                <a:effectLst/>
                <a:latin typeface="Chalkboard" panose="03050602040202020205" pitchFamily="66" charset="77"/>
              </a:rPr>
              <a:t> (2):222)</a:t>
            </a:r>
            <a:endParaRPr lang="ar-SA" sz="1800" b="1" dirty="0">
              <a:effectLst/>
              <a:latin typeface="Chalkboard" panose="03050602040202020205" pitchFamily="66" charset="77"/>
            </a:endParaRPr>
          </a:p>
          <a:p>
            <a:endParaRPr lang="en-AU" sz="1800" b="1" dirty="0">
              <a:latin typeface="Chalkboard" panose="03050602040202020205" pitchFamily="66" charset="77"/>
            </a:endParaRPr>
          </a:p>
          <a:p>
            <a:pPr marL="0" indent="0">
              <a:buNone/>
            </a:pPr>
            <a:endParaRPr lang="en-AU" sz="1800" b="1" dirty="0">
              <a:latin typeface="Chalkboard" panose="03050602040202020205" pitchFamily="66" charset="77"/>
            </a:endParaRPr>
          </a:p>
          <a:p>
            <a:pPr>
              <a:buFont typeface="Wingdings" pitchFamily="2" charset="2"/>
              <a:buChar char="Ø"/>
            </a:pPr>
            <a:endParaRPr lang="en-US" sz="18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397922E-2B05-DE55-9419-136845CFEB01}"/>
              </a:ext>
            </a:extLst>
          </p:cNvPr>
          <p:cNvSpPr>
            <a:spLocks noGrp="1"/>
          </p:cNvSpPr>
          <p:nvPr>
            <p:ph type="sldNum" sz="quarter" idx="12"/>
          </p:nvPr>
        </p:nvSpPr>
        <p:spPr/>
        <p:txBody>
          <a:bodyPr/>
          <a:lstStyle/>
          <a:p>
            <a:fld id="{C8784B88-F3D9-6A4F-9660-1A0A1E561ED7}" type="slidenum">
              <a:rPr lang="en-US" smtClean="0"/>
              <a:t>213</a:t>
            </a:fld>
            <a:endParaRPr lang="en-US"/>
          </a:p>
        </p:txBody>
      </p:sp>
    </p:spTree>
    <p:extLst>
      <p:ext uri="{BB962C8B-B14F-4D97-AF65-F5344CB8AC3E}">
        <p14:creationId xmlns:p14="http://schemas.microsoft.com/office/powerpoint/2010/main" val="414379777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BD7E874-F5FA-FC61-1356-AE6E5A4407E7}"/>
              </a:ext>
            </a:extLst>
          </p:cNvPr>
          <p:cNvSpPr>
            <a:spLocks noGrp="1"/>
          </p:cNvSpPr>
          <p:nvPr>
            <p:ph type="title"/>
          </p:nvPr>
        </p:nvSpPr>
        <p:spPr>
          <a:xfrm>
            <a:off x="838200" y="365125"/>
            <a:ext cx="5391150" cy="1325563"/>
          </a:xfrm>
        </p:spPr>
        <p:txBody>
          <a:bodyPr/>
          <a:lstStyle/>
          <a:p>
            <a:r>
              <a:rPr lang="en-AU" sz="4400" dirty="0">
                <a:solidFill>
                  <a:schemeClr val="accent1"/>
                </a:solidFill>
                <a:effectLst/>
                <a:latin typeface="Monotype Corsiva" panose="03010101010201010101" pitchFamily="66" charset="0"/>
              </a:rPr>
              <a:t>Expressions of </a:t>
            </a:r>
            <a:r>
              <a:rPr lang="en-AU" sz="4400" dirty="0" err="1">
                <a:solidFill>
                  <a:schemeClr val="accent1"/>
                </a:solidFill>
                <a:effectLst/>
                <a:latin typeface="Monotype Corsiva" panose="03010101010201010101" pitchFamily="66" charset="0"/>
              </a:rPr>
              <a:t>Takhsees</a:t>
            </a:r>
            <a:endParaRPr lang="en-US" dirty="0">
              <a:solidFill>
                <a:schemeClr val="accent1"/>
              </a:solidFill>
            </a:endParaRPr>
          </a:p>
        </p:txBody>
      </p:sp>
      <p:sp>
        <p:nvSpPr>
          <p:cNvPr id="3" name="Content Placeholder 2">
            <a:extLst>
              <a:ext uri="{FF2B5EF4-FFF2-40B4-BE49-F238E27FC236}">
                <a16:creationId xmlns:a16="http://schemas.microsoft.com/office/drawing/2014/main" xmlns="" id="{00990F30-3353-E649-261D-03C277FFC628}"/>
              </a:ext>
            </a:extLst>
          </p:cNvPr>
          <p:cNvSpPr>
            <a:spLocks noGrp="1"/>
          </p:cNvSpPr>
          <p:nvPr>
            <p:ph idx="1"/>
          </p:nvPr>
        </p:nvSpPr>
        <p:spPr>
          <a:xfrm>
            <a:off x="157164" y="1690688"/>
            <a:ext cx="11515724" cy="4702181"/>
          </a:xfrm>
          <a:ln>
            <a:solidFill>
              <a:schemeClr val="accent1"/>
            </a:solidFill>
          </a:ln>
        </p:spPr>
        <p:txBody>
          <a:bodyPr>
            <a:normAutofit fontScale="47500" lnSpcReduction="20000"/>
          </a:bodyPr>
          <a:lstStyle/>
          <a:p>
            <a:pPr marL="0" indent="0">
              <a:buNone/>
            </a:pPr>
            <a:r>
              <a:rPr lang="en-AU" sz="4200" b="1" dirty="0">
                <a:solidFill>
                  <a:schemeClr val="accent1">
                    <a:lumMod val="75000"/>
                  </a:schemeClr>
                </a:solidFill>
                <a:effectLst/>
                <a:latin typeface="Chalkboard" panose="03050602040202020205" pitchFamily="66" charset="77"/>
              </a:rPr>
              <a:t> 5. Badal al-</a:t>
            </a:r>
            <a:r>
              <a:rPr lang="en-AU" sz="4200" b="1" dirty="0" err="1">
                <a:solidFill>
                  <a:schemeClr val="accent1">
                    <a:lumMod val="75000"/>
                  </a:schemeClr>
                </a:solidFill>
                <a:effectLst/>
                <a:latin typeface="Chalkboard" panose="03050602040202020205" pitchFamily="66" charset="77"/>
              </a:rPr>
              <a:t>ba‘d</a:t>
            </a:r>
            <a:r>
              <a:rPr lang="en-AU" sz="4200" b="1" dirty="0">
                <a:solidFill>
                  <a:schemeClr val="accent1">
                    <a:lumMod val="75000"/>
                  </a:schemeClr>
                </a:solidFill>
                <a:effectLst/>
                <a:latin typeface="Chalkboard" panose="03050602040202020205" pitchFamily="66" charset="77"/>
              </a:rPr>
              <a:t> </a:t>
            </a:r>
            <a:r>
              <a:rPr lang="en-AU" sz="4200" b="1" dirty="0" err="1">
                <a:solidFill>
                  <a:schemeClr val="accent1">
                    <a:lumMod val="75000"/>
                  </a:schemeClr>
                </a:solidFill>
                <a:effectLst/>
                <a:latin typeface="Chalkboard" panose="03050602040202020205" pitchFamily="66" charset="77"/>
              </a:rPr>
              <a:t>minal-kull</a:t>
            </a:r>
            <a:r>
              <a:rPr lang="en-AU" sz="4200" b="1" dirty="0">
                <a:solidFill>
                  <a:schemeClr val="accent1">
                    <a:lumMod val="75000"/>
                  </a:schemeClr>
                </a:solidFill>
                <a:effectLst/>
                <a:latin typeface="Chalkboard" panose="03050602040202020205" pitchFamily="66" charset="77"/>
              </a:rPr>
              <a:t> </a:t>
            </a:r>
            <a:r>
              <a:rPr lang="ar-SA" sz="4200" b="1" dirty="0">
                <a:solidFill>
                  <a:schemeClr val="accent1">
                    <a:lumMod val="75000"/>
                  </a:schemeClr>
                </a:solidFill>
                <a:effectLst/>
                <a:latin typeface="Chalkboard" panose="03050602040202020205" pitchFamily="66" charset="77"/>
              </a:rPr>
              <a:t> بدل البعض من الكل</a:t>
            </a:r>
            <a:r>
              <a:rPr lang="en-AU" sz="4200" b="1" dirty="0">
                <a:solidFill>
                  <a:schemeClr val="accent1">
                    <a:lumMod val="75000"/>
                  </a:schemeClr>
                </a:solidFill>
                <a:effectLst/>
                <a:latin typeface="Chalkboard" panose="03050602040202020205" pitchFamily="66" charset="77"/>
              </a:rPr>
              <a:t>(substitution of a part for the whole):</a:t>
            </a:r>
          </a:p>
          <a:p>
            <a:pPr>
              <a:buFont typeface="Wingdings" pitchFamily="2" charset="2"/>
              <a:buChar char="q"/>
            </a:pPr>
            <a:r>
              <a:rPr lang="en-AU" sz="3400" b="1" dirty="0">
                <a:effectLst/>
                <a:latin typeface="Chalkboard" panose="03050602040202020205" pitchFamily="66" charset="77"/>
              </a:rPr>
              <a:t> This is an Arabic construction in which a form of relative clause introduced by the subordinator “whoever” (man) describes an aspect of a noun which it can take the place of. </a:t>
            </a:r>
          </a:p>
          <a:p>
            <a:pPr>
              <a:buFont typeface="Wingdings" pitchFamily="2" charset="2"/>
              <a:buChar char="q"/>
            </a:pPr>
            <a:r>
              <a:rPr lang="ar-SA" sz="3400" b="1" dirty="0">
                <a:latin typeface="Chalkboard" panose="03050602040202020205" pitchFamily="66" charset="77"/>
              </a:rPr>
              <a:t>ِِ</a:t>
            </a:r>
            <a:r>
              <a:rPr lang="en-AU" sz="3400" b="1" dirty="0">
                <a:latin typeface="Chalkboard" panose="03050602040202020205" pitchFamily="66" charset="77"/>
              </a:rPr>
              <a:t>Ex</a:t>
            </a:r>
            <a:r>
              <a:rPr lang="en-AU" sz="3400" b="1" dirty="0">
                <a:effectLst/>
                <a:latin typeface="Chalkboard" panose="03050602040202020205" pitchFamily="66" charset="77"/>
              </a:rPr>
              <a:t>ample of this type of construction can be seen in a literal translation of the verse,</a:t>
            </a:r>
            <a:r>
              <a:rPr lang="ar" sz="3400" b="1" i="0" dirty="0">
                <a:solidFill>
                  <a:srgbClr val="000000"/>
                </a:solidFill>
                <a:effectLst/>
                <a:latin typeface="Chalkboard" panose="03050602040202020205" pitchFamily="66" charset="77"/>
              </a:rPr>
              <a:t> </a:t>
            </a:r>
            <a:endParaRPr lang="en-AU" sz="3400" b="1" i="0" dirty="0">
              <a:solidFill>
                <a:srgbClr val="000000"/>
              </a:solidFill>
              <a:effectLst/>
              <a:latin typeface="Chalkboard" panose="03050602040202020205" pitchFamily="66" charset="77"/>
            </a:endParaRPr>
          </a:p>
          <a:p>
            <a:pPr algn="r" rtl="1">
              <a:buFont typeface="Wingdings" pitchFamily="2" charset="2"/>
              <a:buChar char="q"/>
            </a:pPr>
            <a:r>
              <a:rPr lang="en-AU" sz="3200" b="1" i="0" dirty="0">
                <a:solidFill>
                  <a:schemeClr val="accent1"/>
                </a:solidFill>
                <a:effectLst/>
                <a:latin typeface="Chalkboard" panose="03050602040202020205" pitchFamily="66" charset="77"/>
              </a:rPr>
              <a:t>“</a:t>
            </a:r>
            <a:r>
              <a:rPr lang="ar" sz="3200" b="1" i="0" dirty="0">
                <a:solidFill>
                  <a:schemeClr val="accent1"/>
                </a:solidFill>
                <a:effectLst/>
                <a:latin typeface="Chalkboard" panose="03050602040202020205" pitchFamily="66" charset="77"/>
              </a:rPr>
              <a:t>وَلِلَّهِ عَلَى ٱلنَّاسِ حِجُّ ٱلْبَيْتِ مَنِ ٱسْتَطَاعَ إِلَيْهِ سَبِيلًۭا ۚ وَمَن كَفَرَ فَإِنَّ ٱللَّهَ غَنِىٌّ عَنِ ٱلْعَـٰلَمِينَ</a:t>
            </a:r>
            <a:r>
              <a:rPr lang="en-AU" sz="3200" b="1" i="0" dirty="0">
                <a:solidFill>
                  <a:schemeClr val="accent1"/>
                </a:solidFill>
                <a:effectLst/>
                <a:latin typeface="Chalkboard" panose="03050602040202020205" pitchFamily="66" charset="77"/>
              </a:rPr>
              <a:t>”</a:t>
            </a:r>
            <a:endParaRPr lang="en-AU" sz="3600" b="1" i="0" dirty="0">
              <a:solidFill>
                <a:schemeClr val="accent1"/>
              </a:solidFill>
              <a:effectLst/>
              <a:latin typeface="Chalkboard" panose="03050602040202020205" pitchFamily="66" charset="77"/>
            </a:endParaRPr>
          </a:p>
          <a:p>
            <a:pPr>
              <a:buFont typeface="Wingdings" pitchFamily="2" charset="2"/>
              <a:buChar char="q"/>
            </a:pPr>
            <a:r>
              <a:rPr lang="en-AU" sz="3600" b="1" i="0" dirty="0">
                <a:solidFill>
                  <a:schemeClr val="accent1"/>
                </a:solidFill>
                <a:effectLst/>
                <a:latin typeface="Chalkboard" panose="03050602040202020205" pitchFamily="66" charset="77"/>
              </a:rPr>
              <a:t>“Pilgrimage to this House is an obligation by Allah upon </a:t>
            </a:r>
            <a:r>
              <a:rPr lang="en-AU" sz="3600" b="1" i="0" dirty="0">
                <a:solidFill>
                  <a:schemeClr val="accent2">
                    <a:lumMod val="50000"/>
                  </a:schemeClr>
                </a:solidFill>
                <a:effectLst/>
                <a:latin typeface="Chalkboard" panose="03050602040202020205" pitchFamily="66" charset="77"/>
              </a:rPr>
              <a:t>whoever is able among the people</a:t>
            </a:r>
            <a:r>
              <a:rPr lang="en-AU" sz="3600" b="1" i="0" dirty="0">
                <a:solidFill>
                  <a:schemeClr val="accent1"/>
                </a:solidFill>
                <a:effectLst/>
                <a:latin typeface="Chalkboard" panose="03050602040202020205" pitchFamily="66" charset="77"/>
              </a:rPr>
              <a:t>.</a:t>
            </a:r>
            <a:r>
              <a:rPr lang="en-AU" sz="3600" b="1" baseline="30000" dirty="0">
                <a:solidFill>
                  <a:schemeClr val="accent1"/>
                </a:solidFill>
                <a:latin typeface="Chalkboard" panose="03050602040202020205" pitchFamily="66" charset="77"/>
              </a:rPr>
              <a:t> </a:t>
            </a:r>
            <a:r>
              <a:rPr lang="en-AU" sz="3600" b="1" i="0" dirty="0">
                <a:solidFill>
                  <a:schemeClr val="accent1"/>
                </a:solidFill>
                <a:effectLst/>
                <a:latin typeface="Chalkboard" panose="03050602040202020205" pitchFamily="66" charset="77"/>
              </a:rPr>
              <a:t>And whoever disbelieves, then surely Allah is not in need of ˹any of His˺ creation.”</a:t>
            </a:r>
            <a:endParaRPr lang="en-AU" sz="3600" b="1" dirty="0">
              <a:solidFill>
                <a:schemeClr val="accent1"/>
              </a:solidFill>
              <a:effectLst/>
              <a:latin typeface="Chalkboard" panose="03050602040202020205" pitchFamily="66" charset="77"/>
              <a:cs typeface="+mn-cs"/>
            </a:endParaRPr>
          </a:p>
          <a:p>
            <a:pPr>
              <a:buFont typeface="Wingdings" pitchFamily="2" charset="2"/>
              <a:buChar char="q"/>
            </a:pPr>
            <a:r>
              <a:rPr lang="en-AU" sz="3400" b="1" dirty="0">
                <a:solidFill>
                  <a:schemeClr val="accent2">
                    <a:lumMod val="50000"/>
                  </a:schemeClr>
                </a:solidFill>
                <a:effectLst/>
                <a:latin typeface="Chalkboard" panose="03050602040202020205" pitchFamily="66" charset="77"/>
              </a:rPr>
              <a:t> “Allah has a right on all people (an-</a:t>
            </a:r>
            <a:r>
              <a:rPr lang="en-AU" sz="3400" b="1" dirty="0" err="1">
                <a:solidFill>
                  <a:schemeClr val="accent2">
                    <a:lumMod val="50000"/>
                  </a:schemeClr>
                </a:solidFill>
                <a:effectLst/>
                <a:latin typeface="Chalkboard" panose="03050602040202020205" pitchFamily="66" charset="77"/>
              </a:rPr>
              <a:t>naas</a:t>
            </a:r>
            <a:r>
              <a:rPr lang="ar-SA" sz="3400" b="1" dirty="0">
                <a:solidFill>
                  <a:schemeClr val="accent2">
                    <a:lumMod val="50000"/>
                  </a:schemeClr>
                </a:solidFill>
                <a:effectLst/>
                <a:latin typeface="Chalkboard" panose="03050602040202020205" pitchFamily="66" charset="77"/>
              </a:rPr>
              <a:t> الناس </a:t>
            </a:r>
            <a:r>
              <a:rPr lang="en-AU" sz="3400" b="1" dirty="0">
                <a:solidFill>
                  <a:schemeClr val="accent2">
                    <a:lumMod val="50000"/>
                  </a:schemeClr>
                </a:solidFill>
                <a:effectLst/>
                <a:latin typeface="Chalkboard" panose="03050602040202020205" pitchFamily="66" charset="77"/>
              </a:rPr>
              <a:t>) to make hajj to the House; whoever (man</a:t>
            </a:r>
            <a:r>
              <a:rPr lang="ar-SA" sz="3400" b="1" dirty="0">
                <a:solidFill>
                  <a:schemeClr val="accent2">
                    <a:lumMod val="50000"/>
                  </a:schemeClr>
                </a:solidFill>
                <a:effectLst/>
                <a:latin typeface="Chalkboard" panose="03050602040202020205" pitchFamily="66" charset="77"/>
              </a:rPr>
              <a:t> من </a:t>
            </a:r>
            <a:r>
              <a:rPr lang="en-AU" sz="3400" b="1" dirty="0">
                <a:solidFill>
                  <a:schemeClr val="accent2">
                    <a:lumMod val="50000"/>
                  </a:schemeClr>
                </a:solidFill>
                <a:effectLst/>
                <a:latin typeface="Chalkboard" panose="03050602040202020205" pitchFamily="66" charset="77"/>
              </a:rPr>
              <a:t>) is able to find a way there”.</a:t>
            </a:r>
            <a:r>
              <a:rPr lang="en-AU" sz="3400" b="1" dirty="0">
                <a:effectLst/>
                <a:latin typeface="Chalkboard" panose="03050602040202020205" pitchFamily="66" charset="77"/>
              </a:rPr>
              <a:t/>
            </a:r>
            <a:br>
              <a:rPr lang="en-AU" sz="3400" b="1" dirty="0">
                <a:effectLst/>
                <a:latin typeface="Chalkboard" panose="03050602040202020205" pitchFamily="66" charset="77"/>
              </a:rPr>
            </a:br>
            <a:r>
              <a:rPr lang="en-AU" sz="3400" b="1" dirty="0">
                <a:effectLst/>
                <a:latin typeface="Chalkboard" panose="03050602040202020205" pitchFamily="66" charset="77"/>
              </a:rPr>
              <a:t>In Arabic, the subordinator “whoever” represents a part of the phrase “all people” and is substituted in its place. Hence the verse could be translated, “Allaah has a right on whoever is able to find a way that they make hajj to the House (</a:t>
            </a:r>
            <a:r>
              <a:rPr lang="en-AU" sz="3400" b="1" dirty="0" err="1">
                <a:effectLst/>
                <a:latin typeface="Chalkboard" panose="03050602040202020205" pitchFamily="66" charset="77"/>
              </a:rPr>
              <a:t>Ka‘bah</a:t>
            </a:r>
            <a:r>
              <a:rPr lang="en-AU" sz="3400" b="1" dirty="0">
                <a:effectLst/>
                <a:latin typeface="Chalkboard" panose="03050602040202020205" pitchFamily="66" charset="77"/>
              </a:rPr>
              <a:t>).” </a:t>
            </a:r>
            <a:endParaRPr lang="en-AU" sz="3400" b="1" dirty="0">
              <a:latin typeface="Chalkboard" panose="03050602040202020205" pitchFamily="66" charset="77"/>
            </a:endParaRPr>
          </a:p>
          <a:p>
            <a:endParaRPr lang="en-US" dirty="0"/>
          </a:p>
        </p:txBody>
      </p:sp>
      <p:sp>
        <p:nvSpPr>
          <p:cNvPr id="4" name="Slide Number Placeholder 3">
            <a:extLst>
              <a:ext uri="{FF2B5EF4-FFF2-40B4-BE49-F238E27FC236}">
                <a16:creationId xmlns:a16="http://schemas.microsoft.com/office/drawing/2014/main" xmlns="" id="{D6261376-EBA4-B6C5-C729-156086960041}"/>
              </a:ext>
            </a:extLst>
          </p:cNvPr>
          <p:cNvSpPr>
            <a:spLocks noGrp="1"/>
          </p:cNvSpPr>
          <p:nvPr>
            <p:ph type="sldNum" sz="quarter" idx="12"/>
          </p:nvPr>
        </p:nvSpPr>
        <p:spPr/>
        <p:txBody>
          <a:bodyPr/>
          <a:lstStyle/>
          <a:p>
            <a:fld id="{C8784B88-F3D9-6A4F-9660-1A0A1E561ED7}" type="slidenum">
              <a:rPr lang="en-US" smtClean="0"/>
              <a:t>214</a:t>
            </a:fld>
            <a:endParaRPr lang="en-US"/>
          </a:p>
        </p:txBody>
      </p:sp>
    </p:spTree>
    <p:extLst>
      <p:ext uri="{BB962C8B-B14F-4D97-AF65-F5344CB8AC3E}">
        <p14:creationId xmlns:p14="http://schemas.microsoft.com/office/powerpoint/2010/main" val="46636964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2DAF5B-5232-EEBC-3565-3A2CE2A51AED}"/>
              </a:ext>
            </a:extLst>
          </p:cNvPr>
          <p:cNvSpPr>
            <a:spLocks noGrp="1"/>
          </p:cNvSpPr>
          <p:nvPr>
            <p:ph type="title"/>
          </p:nvPr>
        </p:nvSpPr>
        <p:spPr>
          <a:xfrm>
            <a:off x="-431371" y="111690"/>
            <a:ext cx="10719661" cy="205724"/>
          </a:xfrm>
        </p:spPr>
        <p:txBody>
          <a:bodyPr>
            <a:noAutofit/>
          </a:bodyPr>
          <a:lstStyle/>
          <a:p>
            <a:pPr algn="ctr"/>
            <a:r>
              <a:rPr lang="en-AU" sz="2800" dirty="0">
                <a:solidFill>
                  <a:srgbClr val="7030A0"/>
                </a:solidFill>
                <a:effectLst/>
                <a:latin typeface="Apple Chancery" panose="03020702040506060504" pitchFamily="66" charset="-79"/>
                <a:cs typeface="Apple Chancery" panose="03020702040506060504" pitchFamily="66" charset="-79"/>
              </a:rPr>
              <a:t/>
            </a:r>
            <a:br>
              <a:rPr lang="en-AU" sz="2800" dirty="0">
                <a:solidFill>
                  <a:srgbClr val="7030A0"/>
                </a:solidFill>
                <a:effectLst/>
                <a:latin typeface="Apple Chancery" panose="03020702040506060504" pitchFamily="66" charset="-79"/>
                <a:cs typeface="Apple Chancery" panose="03020702040506060504" pitchFamily="66" charset="-79"/>
              </a:rPr>
            </a:br>
            <a:r>
              <a:rPr lang="en-AU" sz="2800" dirty="0">
                <a:solidFill>
                  <a:srgbClr val="7030A0"/>
                </a:solidFill>
                <a:effectLst/>
                <a:latin typeface="Apple Chancery" panose="03020702040506060504" pitchFamily="66" charset="-79"/>
                <a:cs typeface="Apple Chancery" panose="03020702040506060504" pitchFamily="66" charset="-79"/>
              </a:rPr>
              <a:t/>
            </a:r>
            <a:br>
              <a:rPr lang="en-AU" sz="2800" dirty="0">
                <a:solidFill>
                  <a:srgbClr val="7030A0"/>
                </a:solidFill>
                <a:effectLst/>
                <a:latin typeface="Apple Chancery" panose="03020702040506060504" pitchFamily="66" charset="-79"/>
                <a:cs typeface="Apple Chancery" panose="03020702040506060504" pitchFamily="66" charset="-79"/>
              </a:rPr>
            </a:br>
            <a:r>
              <a:rPr lang="en-AU" sz="2800" dirty="0" err="1">
                <a:solidFill>
                  <a:srgbClr val="C00000"/>
                </a:solidFill>
                <a:effectLst/>
                <a:latin typeface="Apple Chancery" panose="03020702040506060504" pitchFamily="66" charset="-79"/>
                <a:cs typeface="Apple Chancery" panose="03020702040506060504" pitchFamily="66" charset="-79"/>
              </a:rPr>
              <a:t>Takhsees</a:t>
            </a:r>
            <a:r>
              <a:rPr lang="en-AU" sz="2800" dirty="0">
                <a:solidFill>
                  <a:srgbClr val="C00000"/>
                </a:solidFill>
                <a:effectLst/>
                <a:latin typeface="Apple Chancery" panose="03020702040506060504" pitchFamily="66" charset="-79"/>
                <a:cs typeface="Apple Chancery" panose="03020702040506060504" pitchFamily="66" charset="-79"/>
              </a:rPr>
              <a:t> of a verse by an external statemen by  Quran</a:t>
            </a:r>
            <a:r>
              <a:rPr lang="en-AU" sz="2800" dirty="0">
                <a:solidFill>
                  <a:srgbClr val="7030A0"/>
                </a:solidFill>
                <a:latin typeface="Apple Chancery" panose="03020702040506060504" pitchFamily="66" charset="-79"/>
                <a:cs typeface="Apple Chancery" panose="03020702040506060504" pitchFamily="66" charset="-79"/>
              </a:rPr>
              <a:t/>
            </a:r>
            <a:br>
              <a:rPr lang="en-AU" sz="2800" dirty="0">
                <a:solidFill>
                  <a:srgbClr val="7030A0"/>
                </a:solidFill>
                <a:latin typeface="Apple Chancery" panose="03020702040506060504" pitchFamily="66" charset="-79"/>
                <a:cs typeface="Apple Chancery" panose="03020702040506060504" pitchFamily="66" charset="-79"/>
              </a:rPr>
            </a:br>
            <a:endParaRPr lang="en-US" sz="2800" dirty="0">
              <a:solidFill>
                <a:srgbClr val="7030A0"/>
              </a:solidFill>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45097A87-8FA5-FFB3-9C8A-7D4A6C00FD0E}"/>
              </a:ext>
            </a:extLst>
          </p:cNvPr>
          <p:cNvSpPr>
            <a:spLocks noGrp="1"/>
          </p:cNvSpPr>
          <p:nvPr>
            <p:ph idx="1"/>
          </p:nvPr>
        </p:nvSpPr>
        <p:spPr>
          <a:xfrm>
            <a:off x="136827" y="718504"/>
            <a:ext cx="11216973" cy="5666797"/>
          </a:xfrm>
          <a:ln>
            <a:solidFill>
              <a:srgbClr val="7030A0"/>
            </a:solidFill>
          </a:ln>
        </p:spPr>
        <p:txBody>
          <a:bodyPr>
            <a:noAutofit/>
          </a:bodyPr>
          <a:lstStyle/>
          <a:p>
            <a:pPr marL="0" indent="0">
              <a:buNone/>
            </a:pPr>
            <a:r>
              <a:rPr lang="en-AU" sz="1600" b="1" dirty="0">
                <a:solidFill>
                  <a:srgbClr val="7030A0"/>
                </a:solidFill>
                <a:latin typeface="Chalkboard" panose="03050602040202020205" pitchFamily="66" charset="77"/>
              </a:rPr>
              <a:t>Ot</a:t>
            </a:r>
            <a:r>
              <a:rPr lang="en-AU" sz="1600" b="1" dirty="0">
                <a:solidFill>
                  <a:srgbClr val="7030A0"/>
                </a:solidFill>
                <a:effectLst/>
                <a:latin typeface="Chalkboard" panose="03050602040202020205" pitchFamily="66" charset="77"/>
              </a:rPr>
              <a:t>her type of </a:t>
            </a:r>
            <a:r>
              <a:rPr lang="en-AU" sz="1600" b="1" dirty="0" err="1">
                <a:solidFill>
                  <a:srgbClr val="7030A0"/>
                </a:solidFill>
                <a:effectLst/>
                <a:latin typeface="Chalkboard" panose="03050602040202020205" pitchFamily="66" charset="77"/>
              </a:rPr>
              <a:t>takhsees</a:t>
            </a:r>
            <a:r>
              <a:rPr lang="en-AU" sz="1600" b="1" dirty="0">
                <a:solidFill>
                  <a:srgbClr val="7030A0"/>
                </a:solidFill>
                <a:effectLst/>
                <a:latin typeface="Chalkboard" panose="03050602040202020205" pitchFamily="66" charset="77"/>
              </a:rPr>
              <a:t> </a:t>
            </a:r>
            <a:r>
              <a:rPr lang="ar-SA" sz="1600" b="1" dirty="0">
                <a:solidFill>
                  <a:srgbClr val="7030A0"/>
                </a:solidFill>
                <a:effectLst/>
                <a:latin typeface="Chalkboard" panose="03050602040202020205" pitchFamily="66" charset="77"/>
              </a:rPr>
              <a:t>ت</a:t>
            </a:r>
            <a:r>
              <a:rPr lang="ar-SA" sz="1400" b="1" dirty="0">
                <a:solidFill>
                  <a:srgbClr val="7030A0"/>
                </a:solidFill>
                <a:effectLst/>
                <a:latin typeface="Chalkboard" panose="03050602040202020205" pitchFamily="66" charset="77"/>
              </a:rPr>
              <a:t>خصيص</a:t>
            </a:r>
            <a:r>
              <a:rPr lang="en-AU" sz="1400" b="1" dirty="0">
                <a:solidFill>
                  <a:srgbClr val="7030A0"/>
                </a:solidFill>
                <a:effectLst/>
                <a:latin typeface="Chalkboard" panose="03050602040202020205" pitchFamily="66" charset="77"/>
              </a:rPr>
              <a:t> which is </a:t>
            </a:r>
            <a:r>
              <a:rPr lang="en-AU" sz="1400" b="1" dirty="0">
                <a:solidFill>
                  <a:srgbClr val="7030A0"/>
                </a:solidFill>
                <a:latin typeface="Chalkboard" panose="03050602040202020205" pitchFamily="66" charset="77"/>
              </a:rPr>
              <a:t>t</a:t>
            </a:r>
            <a:r>
              <a:rPr lang="en-AU" sz="1400" b="1" dirty="0">
                <a:solidFill>
                  <a:srgbClr val="7030A0"/>
                </a:solidFill>
                <a:effectLst/>
                <a:latin typeface="Chalkboard" panose="03050602040202020205" pitchFamily="66" charset="77"/>
              </a:rPr>
              <a:t>he most common  ways in which specification may take place outside of the general verse </a:t>
            </a:r>
            <a:r>
              <a:rPr lang="en-AU" sz="1400" dirty="0">
                <a:solidFill>
                  <a:srgbClr val="7030A0"/>
                </a:solidFill>
                <a:effectLst/>
                <a:latin typeface="Chalkboard" panose="03050602040202020205" pitchFamily="66" charset="77"/>
              </a:rPr>
              <a:t>.</a:t>
            </a:r>
            <a:r>
              <a:rPr lang="en-AU" sz="1400" dirty="0">
                <a:solidFill>
                  <a:srgbClr val="7030A0"/>
                </a:solidFill>
                <a:latin typeface="Chalkboard" panose="03050602040202020205" pitchFamily="66" charset="77"/>
              </a:rPr>
              <a:t>  </a:t>
            </a:r>
            <a:r>
              <a:rPr lang="en-AU" sz="1400" b="1" dirty="0">
                <a:solidFill>
                  <a:srgbClr val="C00000"/>
                </a:solidFill>
                <a:latin typeface="Chalkboard" panose="03050602040202020205" pitchFamily="66" charset="77"/>
              </a:rPr>
              <a:t>In </a:t>
            </a:r>
            <a:r>
              <a:rPr lang="en-AU" sz="1400" b="1" dirty="0">
                <a:solidFill>
                  <a:srgbClr val="C00000"/>
                </a:solidFill>
                <a:effectLst/>
                <a:latin typeface="Chalkboard" panose="03050602040202020205" pitchFamily="66" charset="77"/>
              </a:rPr>
              <a:t>Quran:</a:t>
            </a:r>
            <a:r>
              <a:rPr lang="en-AU" sz="1400" dirty="0">
                <a:solidFill>
                  <a:srgbClr val="7030A0"/>
                </a:solidFill>
                <a:effectLst/>
                <a:latin typeface="Chalkboard" panose="03050602040202020205" pitchFamily="66" charset="77"/>
              </a:rPr>
              <a:t/>
            </a:r>
            <a:br>
              <a:rPr lang="en-AU" sz="1400" dirty="0">
                <a:solidFill>
                  <a:srgbClr val="7030A0"/>
                </a:solidFill>
                <a:effectLst/>
                <a:latin typeface="Chalkboard" panose="03050602040202020205" pitchFamily="66" charset="77"/>
              </a:rPr>
            </a:br>
            <a:r>
              <a:rPr lang="en-AU" sz="1400" b="1" dirty="0">
                <a:solidFill>
                  <a:srgbClr val="7030A0"/>
                </a:solidFill>
                <a:effectLst/>
                <a:latin typeface="Chalkboard" panose="03050602040202020205" pitchFamily="66" charset="77"/>
              </a:rPr>
              <a:t>A general Quranic statement may become specified by another verse found elsewhere in the Quran. </a:t>
            </a:r>
          </a:p>
          <a:p>
            <a:pPr marL="0" indent="0">
              <a:buNone/>
            </a:pPr>
            <a:r>
              <a:rPr lang="en-AU" sz="1400" b="1" dirty="0">
                <a:solidFill>
                  <a:srgbClr val="7030A0"/>
                </a:solidFill>
                <a:latin typeface="Chalkboard" panose="03050602040202020205" pitchFamily="66" charset="77"/>
              </a:rPr>
              <a:t>E</a:t>
            </a:r>
            <a:r>
              <a:rPr lang="en-AU" sz="1400" b="1" dirty="0">
                <a:solidFill>
                  <a:srgbClr val="7030A0"/>
                </a:solidFill>
                <a:effectLst/>
                <a:latin typeface="Chalkboard" panose="03050602040202020205" pitchFamily="66" charset="77"/>
              </a:rPr>
              <a:t>xample of this type of (</a:t>
            </a:r>
            <a:r>
              <a:rPr lang="en-AU" sz="1400" b="1" dirty="0" err="1">
                <a:solidFill>
                  <a:srgbClr val="7030A0"/>
                </a:solidFill>
                <a:effectLst/>
                <a:latin typeface="Chalkboard" panose="03050602040202020205" pitchFamily="66" charset="77"/>
              </a:rPr>
              <a:t>takhsees</a:t>
            </a:r>
            <a:r>
              <a:rPr lang="en-AU" sz="1400" b="1" dirty="0">
                <a:solidFill>
                  <a:srgbClr val="7030A0"/>
                </a:solidFill>
                <a:effectLst/>
                <a:latin typeface="Chalkboard" panose="03050602040202020205" pitchFamily="66" charset="77"/>
              </a:rPr>
              <a:t>) qualification:</a:t>
            </a:r>
          </a:p>
          <a:p>
            <a:pPr marL="0" indent="0">
              <a:buNone/>
            </a:pPr>
            <a:r>
              <a:rPr lang="en-AU" sz="1400" b="1" dirty="0">
                <a:solidFill>
                  <a:schemeClr val="accent6">
                    <a:lumMod val="50000"/>
                  </a:schemeClr>
                </a:solidFill>
                <a:latin typeface="Chalkboard" panose="03050602040202020205" pitchFamily="66" charset="77"/>
              </a:rPr>
              <a:t>“</a:t>
            </a:r>
            <a:r>
              <a:rPr lang="en-AU" sz="1400" b="1" dirty="0">
                <a:solidFill>
                  <a:schemeClr val="accent6">
                    <a:lumMod val="50000"/>
                  </a:schemeClr>
                </a:solidFill>
                <a:effectLst/>
                <a:latin typeface="Chalkboard" panose="03050602040202020205" pitchFamily="66" charset="77"/>
              </a:rPr>
              <a:t>Divorced women (al-</a:t>
            </a:r>
            <a:r>
              <a:rPr lang="en-AU" sz="1400" b="1" dirty="0" err="1">
                <a:solidFill>
                  <a:schemeClr val="accent6">
                    <a:lumMod val="50000"/>
                  </a:schemeClr>
                </a:solidFill>
                <a:effectLst/>
                <a:latin typeface="Chalkboard" panose="03050602040202020205" pitchFamily="66" charset="77"/>
              </a:rPr>
              <a:t>mutallaqaat</a:t>
            </a:r>
            <a:r>
              <a:rPr lang="ar-SA" sz="1400" b="1" dirty="0">
                <a:solidFill>
                  <a:schemeClr val="accent6">
                    <a:lumMod val="50000"/>
                  </a:schemeClr>
                </a:solidFill>
                <a:effectLst/>
                <a:latin typeface="Chalkboard" panose="03050602040202020205" pitchFamily="66" charset="77"/>
              </a:rPr>
              <a:t> المطلقات </a:t>
            </a:r>
            <a:r>
              <a:rPr lang="en-AU" sz="1400" b="1" dirty="0">
                <a:solidFill>
                  <a:schemeClr val="accent6">
                    <a:lumMod val="50000"/>
                  </a:schemeClr>
                </a:solidFill>
                <a:effectLst/>
                <a:latin typeface="Chalkboard" panose="03050602040202020205" pitchFamily="66" charset="77"/>
              </a:rPr>
              <a:t>) should wait for three menstrual </a:t>
            </a:r>
            <a:r>
              <a:rPr lang="en-AU" sz="1400" b="1" dirty="0" err="1">
                <a:solidFill>
                  <a:schemeClr val="accent6">
                    <a:lumMod val="50000"/>
                  </a:schemeClr>
                </a:solidFill>
                <a:effectLst/>
                <a:latin typeface="Chalkboard" panose="03050602040202020205" pitchFamily="66" charset="77"/>
              </a:rPr>
              <a:t>periods.”Baqarah</a:t>
            </a:r>
            <a:r>
              <a:rPr lang="en-AU" sz="1400" b="1" dirty="0">
                <a:solidFill>
                  <a:schemeClr val="accent6">
                    <a:lumMod val="50000"/>
                  </a:schemeClr>
                </a:solidFill>
                <a:effectLst/>
                <a:latin typeface="Chalkboard" panose="03050602040202020205" pitchFamily="66" charset="77"/>
              </a:rPr>
              <a:t> (2):228.</a:t>
            </a:r>
            <a:r>
              <a:rPr lang="ar" sz="1400" b="1" dirty="0">
                <a:solidFill>
                  <a:schemeClr val="accent6">
                    <a:lumMod val="50000"/>
                  </a:schemeClr>
                </a:solidFill>
                <a:effectLst/>
                <a:latin typeface="Traditional Arabic" panose="02020803070505020304" pitchFamily="18" charset="-78"/>
                <a:cs typeface="Traditional Arabic" panose="02020803070505020304" pitchFamily="18" charset="-78"/>
              </a:rPr>
              <a:t> </a:t>
            </a:r>
            <a:r>
              <a:rPr lang="ar" sz="1600" dirty="0">
                <a:solidFill>
                  <a:schemeClr val="accent6">
                    <a:lumMod val="50000"/>
                  </a:schemeClr>
                </a:solidFill>
                <a:effectLst/>
                <a:latin typeface="Traditional Arabic" panose="02020803070505020304" pitchFamily="18" charset="-78"/>
                <a:cs typeface="Traditional Arabic" panose="02020803070505020304" pitchFamily="18" charset="-78"/>
              </a:rPr>
              <a:t>وَالْمُطَلَّقَاتُ يَتَرَبَّصْنَ بِأَنْفُسِهِنَّ ثَلَاثَةَ قُرُوءٍ</a:t>
            </a:r>
            <a:endParaRPr lang="en-AU" sz="1600" dirty="0">
              <a:solidFill>
                <a:schemeClr val="accent6">
                  <a:lumMod val="50000"/>
                </a:schemeClr>
              </a:solidFill>
              <a:latin typeface="Chalkboard" panose="03050602040202020205" pitchFamily="66" charset="77"/>
            </a:endParaRPr>
          </a:p>
          <a:p>
            <a:pPr marL="0" indent="0">
              <a:buNone/>
            </a:pPr>
            <a:r>
              <a:rPr lang="en-AU" sz="1400" b="1" dirty="0">
                <a:solidFill>
                  <a:srgbClr val="7030A0"/>
                </a:solidFill>
                <a:effectLst/>
                <a:latin typeface="Chalkboard" panose="03050602040202020205" pitchFamily="66" charset="77"/>
              </a:rPr>
              <a:t>this ruling includes all categories of divorced women, whether pregnant or not, whether the marriage was consummated or not. However, this generality was restricted by the following verses:</a:t>
            </a:r>
          </a:p>
          <a:p>
            <a:pPr marL="0" indent="0">
              <a:buNone/>
            </a:pPr>
            <a:r>
              <a:rPr lang="en-AU" sz="1400" b="1" dirty="0">
                <a:effectLst/>
                <a:latin typeface="Chalkboard" panose="03050602040202020205" pitchFamily="66" charset="77"/>
              </a:rPr>
              <a:t>1.“The waiting period for pregnant women is until they deliver” </a:t>
            </a:r>
            <a:r>
              <a:rPr lang="ar-SA" sz="1400" b="1" dirty="0">
                <a:effectLst/>
                <a:latin typeface="Chalkboard" panose="03050602040202020205" pitchFamily="66" charset="77"/>
              </a:rPr>
              <a:t>)</a:t>
            </a:r>
            <a:r>
              <a:rPr lang="en-AU" sz="1400" b="1" dirty="0">
                <a:effectLst/>
                <a:latin typeface="Chalkboard" panose="03050602040202020205" pitchFamily="66" charset="77"/>
              </a:rPr>
              <a:t>at-</a:t>
            </a:r>
            <a:r>
              <a:rPr lang="en-AU" sz="1400" b="1" dirty="0" err="1">
                <a:effectLst/>
                <a:latin typeface="Chalkboard" panose="03050602040202020205" pitchFamily="66" charset="77"/>
              </a:rPr>
              <a:t>Talaaq</a:t>
            </a:r>
            <a:r>
              <a:rPr lang="en-AU" sz="1400" b="1" dirty="0">
                <a:effectLst/>
                <a:latin typeface="Chalkboard" panose="03050602040202020205" pitchFamily="66" charset="77"/>
              </a:rPr>
              <a:t> (65):4.</a:t>
            </a:r>
            <a:r>
              <a:rPr lang="ar-SA" sz="1400" b="1" dirty="0">
                <a:effectLst/>
                <a:latin typeface="Chalkboard" panose="03050602040202020205" pitchFamily="66" charset="77"/>
              </a:rPr>
              <a:t>(</a:t>
            </a:r>
            <a:r>
              <a:rPr lang="en-AU" sz="1400" b="1" dirty="0">
                <a:effectLst/>
                <a:latin typeface="Chalkboard" panose="03050602040202020205" pitchFamily="66" charset="77"/>
              </a:rPr>
              <a:t> </a:t>
            </a:r>
            <a:r>
              <a:rPr lang="ar-SA" sz="1400" b="1" dirty="0">
                <a:effectLst/>
                <a:latin typeface="Chalkboard" panose="03050602040202020205" pitchFamily="66" charset="77"/>
              </a:rPr>
              <a:t>و</a:t>
            </a:r>
            <a:r>
              <a:rPr lang="ar" sz="1600" b="1" dirty="0">
                <a:effectLst/>
                <a:latin typeface="Chalkboard" panose="03050602040202020205" pitchFamily="66" charset="77"/>
              </a:rPr>
              <a:t>أُو۟لَـٰتُ ٱلْأَحْمَالِ أَجَلُهُنَّ أَن يَضَعْنَ حَمْلَهُنَّ ۚ</a:t>
            </a:r>
            <a:endParaRPr lang="en-AU" sz="1600" b="1" dirty="0">
              <a:effectLst/>
              <a:latin typeface="Chalkboard" panose="03050602040202020205" pitchFamily="66" charset="77"/>
            </a:endParaRPr>
          </a:p>
          <a:p>
            <a:pPr marL="0" indent="0">
              <a:buNone/>
            </a:pPr>
            <a:r>
              <a:rPr lang="en-AU" sz="1400" b="1" dirty="0">
                <a:effectLst/>
                <a:latin typeface="Chalkboard" panose="03050602040202020205" pitchFamily="66" charset="77"/>
              </a:rPr>
              <a:t>2. “O you who believe, if you marry believing women, then divorce them before touching them (consummation), you have no right on them for an ‘iddah. “al-</a:t>
            </a:r>
            <a:r>
              <a:rPr lang="en-AU" sz="1400" b="1" dirty="0" err="1">
                <a:effectLst/>
                <a:latin typeface="Chalkboard" panose="03050602040202020205" pitchFamily="66" charset="77"/>
              </a:rPr>
              <a:t>Ahzaab</a:t>
            </a:r>
            <a:r>
              <a:rPr lang="en-AU" sz="1400" b="1" dirty="0">
                <a:effectLst/>
                <a:latin typeface="Chalkboard" panose="03050602040202020205" pitchFamily="66" charset="77"/>
              </a:rPr>
              <a:t> (33):49. </a:t>
            </a:r>
          </a:p>
          <a:p>
            <a:pPr marL="0" indent="0">
              <a:buNone/>
            </a:pPr>
            <a:r>
              <a:rPr lang="ar" sz="1400" b="1" dirty="0">
                <a:effectLst/>
                <a:latin typeface="Chalkboard" panose="03050602040202020205" pitchFamily="66" charset="77"/>
              </a:rPr>
              <a:t>إِذَا نَكَحْتُمُ ٱلْمُؤْمِنَـٰتِ ثُمَّ طَلَّقْتُمُوهُنَّ مِن قَبْلِ أَن تَمَسُّوهُنَّ فَمَا لَكُمْ عَلَيْهِنَّ مِنْ عِدَّةٍۢ تَعْتَدُّونَهَا ۖ فَمَتِّعُوهُنَّ وَسَرِّحُوهُنَّ سَرَاحًۭا جَمِيلًۭا</a:t>
            </a:r>
            <a:endParaRPr lang="en-AU" sz="1400" b="1" dirty="0">
              <a:latin typeface="Chalkboard" panose="03050602040202020205" pitchFamily="66" charset="77"/>
            </a:endParaRPr>
          </a:p>
          <a:p>
            <a:pPr marL="0" indent="0">
              <a:buNone/>
            </a:pPr>
            <a:r>
              <a:rPr lang="en-AU" sz="1400" b="1" dirty="0">
                <a:solidFill>
                  <a:srgbClr val="7030A0"/>
                </a:solidFill>
                <a:effectLst/>
                <a:latin typeface="Chalkboard" panose="03050602040202020205" pitchFamily="66" charset="77"/>
              </a:rPr>
              <a:t>That is, the waiting period for pregnant divorced women may be as long as nine months, while the divorced woman of an unconsummated marriage has no ‘iddah at all. Thus, the verse is specifically in reference to divorced women who are not pregnant and whose marriages were consummated .</a:t>
            </a:r>
            <a:endParaRPr lang="en-AU" sz="1400" b="1" dirty="0">
              <a:solidFill>
                <a:srgbClr val="7030A0"/>
              </a:solidFill>
              <a:latin typeface="Chalkboard" panose="03050602040202020205" pitchFamily="66" charset="77"/>
            </a:endParaRPr>
          </a:p>
          <a:p>
            <a:pPr marL="0" indent="0">
              <a:buNone/>
            </a:pPr>
            <a:endParaRPr lang="en-AU" sz="1400" dirty="0">
              <a:solidFill>
                <a:srgbClr val="7030A0"/>
              </a:solidFill>
              <a:latin typeface="Chalkboard" panose="03050602040202020205" pitchFamily="66" charset="77"/>
            </a:endParaRPr>
          </a:p>
          <a:p>
            <a:pPr marL="0" indent="0">
              <a:buNone/>
            </a:pPr>
            <a:endParaRPr lang="en-AU" sz="1400" dirty="0">
              <a:solidFill>
                <a:srgbClr val="7030A0"/>
              </a:solidFill>
              <a:effectLst/>
              <a:latin typeface="Chalkboard" panose="03050602040202020205" pitchFamily="66" charset="77"/>
            </a:endParaRPr>
          </a:p>
          <a:p>
            <a:pPr marL="0" indent="0">
              <a:buNone/>
            </a:pPr>
            <a:endParaRPr lang="en-AU" sz="1400" dirty="0">
              <a:solidFill>
                <a:srgbClr val="7030A0"/>
              </a:solidFill>
              <a:latin typeface="Chalkboard" panose="03050602040202020205" pitchFamily="66" charset="77"/>
            </a:endParaRPr>
          </a:p>
          <a:p>
            <a:pPr marL="0" indent="0" algn="l">
              <a:buNone/>
            </a:pPr>
            <a:endParaRPr lang="en-US" sz="1400" dirty="0">
              <a:solidFill>
                <a:srgbClr val="7030A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46F78A88-6FD0-3C01-0E9C-DC20F14ABE1D}"/>
              </a:ext>
            </a:extLst>
          </p:cNvPr>
          <p:cNvSpPr>
            <a:spLocks noGrp="1"/>
          </p:cNvSpPr>
          <p:nvPr>
            <p:ph type="sldNum" sz="quarter" idx="12"/>
          </p:nvPr>
        </p:nvSpPr>
        <p:spPr/>
        <p:txBody>
          <a:bodyPr/>
          <a:lstStyle/>
          <a:p>
            <a:fld id="{C8784B88-F3D9-6A4F-9660-1A0A1E561ED7}" type="slidenum">
              <a:rPr lang="en-US" smtClean="0"/>
              <a:t>215</a:t>
            </a:fld>
            <a:endParaRPr lang="en-US"/>
          </a:p>
        </p:txBody>
      </p:sp>
    </p:spTree>
    <p:extLst>
      <p:ext uri="{BB962C8B-B14F-4D97-AF65-F5344CB8AC3E}">
        <p14:creationId xmlns:p14="http://schemas.microsoft.com/office/powerpoint/2010/main" val="2718763547"/>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B82297-23FC-41B1-EA5A-8839E50C58CA}"/>
              </a:ext>
            </a:extLst>
          </p:cNvPr>
          <p:cNvSpPr>
            <a:spLocks noGrp="1"/>
          </p:cNvSpPr>
          <p:nvPr>
            <p:ph type="title"/>
          </p:nvPr>
        </p:nvSpPr>
        <p:spPr>
          <a:xfrm>
            <a:off x="115909" y="278969"/>
            <a:ext cx="9793637" cy="635432"/>
          </a:xfrm>
          <a:noFill/>
        </p:spPr>
        <p:txBody>
          <a:bodyPr>
            <a:normAutofit fontScale="90000"/>
          </a:bodyPr>
          <a:lstStyle/>
          <a:p>
            <a:r>
              <a:rPr lang="en-AU" sz="4400" dirty="0">
                <a:solidFill>
                  <a:srgbClr val="7030A0"/>
                </a:solidFill>
                <a:effectLst/>
                <a:latin typeface="Apple Chancery" panose="03020702040506060504" pitchFamily="66" charset="-79"/>
                <a:cs typeface="Apple Chancery" panose="03020702040506060504" pitchFamily="66" charset="-79"/>
              </a:rPr>
              <a:t/>
            </a:r>
            <a:br>
              <a:rPr lang="en-AU" sz="4400" dirty="0">
                <a:solidFill>
                  <a:srgbClr val="7030A0"/>
                </a:solidFill>
                <a:effectLst/>
                <a:latin typeface="Apple Chancery" panose="03020702040506060504" pitchFamily="66" charset="-79"/>
                <a:cs typeface="Apple Chancery" panose="03020702040506060504" pitchFamily="66" charset="-79"/>
              </a:rPr>
            </a:br>
            <a:r>
              <a:rPr lang="en-AU" sz="3600" dirty="0">
                <a:solidFill>
                  <a:srgbClr val="C00000"/>
                </a:solidFill>
                <a:effectLst/>
                <a:latin typeface="Apple Chancery" panose="03020702040506060504" pitchFamily="66" charset="-79"/>
                <a:cs typeface="Apple Chancery" panose="03020702040506060504" pitchFamily="66" charset="-79"/>
              </a:rPr>
              <a:t/>
            </a:r>
            <a:br>
              <a:rPr lang="en-AU" sz="3600" dirty="0">
                <a:solidFill>
                  <a:srgbClr val="C00000"/>
                </a:solidFill>
                <a:effectLst/>
                <a:latin typeface="Apple Chancery" panose="03020702040506060504" pitchFamily="66" charset="-79"/>
                <a:cs typeface="Apple Chancery" panose="03020702040506060504" pitchFamily="66" charset="-79"/>
              </a:rPr>
            </a:br>
            <a:r>
              <a:rPr lang="en-AU" sz="3600" dirty="0" err="1">
                <a:solidFill>
                  <a:srgbClr val="C00000"/>
                </a:solidFill>
                <a:effectLst/>
                <a:latin typeface="Apple Chancery" panose="03020702040506060504" pitchFamily="66" charset="-79"/>
                <a:cs typeface="Apple Chancery" panose="03020702040506060504" pitchFamily="66" charset="-79"/>
              </a:rPr>
              <a:t>Takhsees</a:t>
            </a:r>
            <a:r>
              <a:rPr lang="en-AU" sz="3600" dirty="0">
                <a:solidFill>
                  <a:srgbClr val="C00000"/>
                </a:solidFill>
                <a:effectLst/>
                <a:latin typeface="Apple Chancery" panose="03020702040506060504" pitchFamily="66" charset="-79"/>
                <a:cs typeface="Apple Chancery" panose="03020702040506060504" pitchFamily="66" charset="-79"/>
              </a:rPr>
              <a:t> of a verse by an external statement</a:t>
            </a:r>
            <a:r>
              <a:rPr lang="en-AU" sz="3600" dirty="0">
                <a:solidFill>
                  <a:srgbClr val="C00000"/>
                </a:solidFill>
                <a:latin typeface="Apple Chancery" panose="03020702040506060504" pitchFamily="66" charset="-79"/>
                <a:cs typeface="Apple Chancery" panose="03020702040506060504" pitchFamily="66" charset="-79"/>
              </a:rPr>
              <a:t> by </a:t>
            </a:r>
            <a:r>
              <a:rPr lang="en-AU" sz="3600" dirty="0">
                <a:solidFill>
                  <a:srgbClr val="C00000"/>
                </a:solidFill>
                <a:effectLst/>
                <a:latin typeface="Apple Chancery" panose="03020702040506060504" pitchFamily="66" charset="-79"/>
                <a:cs typeface="Apple Chancery" panose="03020702040506060504" pitchFamily="66" charset="-79"/>
              </a:rPr>
              <a:t> Sunna</a:t>
            </a:r>
            <a:r>
              <a:rPr lang="en-AU" sz="4400" dirty="0">
                <a:solidFill>
                  <a:srgbClr val="7030A0"/>
                </a:solidFill>
                <a:latin typeface="Apple Chancery" panose="03020702040506060504" pitchFamily="66" charset="-79"/>
                <a:cs typeface="Apple Chancery" panose="03020702040506060504" pitchFamily="66" charset="-79"/>
              </a:rPr>
              <a:t/>
            </a:r>
            <a:br>
              <a:rPr lang="en-AU" sz="4400" dirty="0">
                <a:solidFill>
                  <a:srgbClr val="7030A0"/>
                </a:solidFill>
                <a:latin typeface="Apple Chancery" panose="03020702040506060504" pitchFamily="66" charset="-79"/>
                <a:cs typeface="Apple Chancery" panose="03020702040506060504" pitchFamily="66" charset="-79"/>
              </a:rPr>
            </a:br>
            <a:endParaRPr lang="en-US" dirty="0"/>
          </a:p>
        </p:txBody>
      </p:sp>
      <p:sp>
        <p:nvSpPr>
          <p:cNvPr id="3" name="Content Placeholder 2">
            <a:extLst>
              <a:ext uri="{FF2B5EF4-FFF2-40B4-BE49-F238E27FC236}">
                <a16:creationId xmlns:a16="http://schemas.microsoft.com/office/drawing/2014/main" xmlns="" id="{8FF1874C-AFFA-60F1-4DE9-5D5C1D55B446}"/>
              </a:ext>
            </a:extLst>
          </p:cNvPr>
          <p:cNvSpPr>
            <a:spLocks noGrp="1"/>
          </p:cNvSpPr>
          <p:nvPr>
            <p:ph idx="1"/>
          </p:nvPr>
        </p:nvSpPr>
        <p:spPr>
          <a:xfrm>
            <a:off x="115909" y="1528659"/>
            <a:ext cx="11436440" cy="4887165"/>
          </a:xfrm>
          <a:ln>
            <a:solidFill>
              <a:schemeClr val="accent6"/>
            </a:solidFill>
          </a:ln>
        </p:spPr>
        <p:txBody>
          <a:bodyPr>
            <a:noAutofit/>
          </a:bodyPr>
          <a:lstStyle/>
          <a:p>
            <a:pPr>
              <a:buFont typeface="Wingdings" pitchFamily="2" charset="2"/>
              <a:buChar char="Ø"/>
            </a:pPr>
            <a:r>
              <a:rPr lang="en-AU" sz="1600" b="1" dirty="0">
                <a:effectLst/>
                <a:latin typeface="Chalkboard" panose="03050602040202020205" pitchFamily="66" charset="77"/>
              </a:rPr>
              <a:t>General statements in the Quran may also be qualified by statements (hadeeths) of Prophet Muhammad .</a:t>
            </a:r>
            <a:r>
              <a:rPr lang="ar" sz="1600" b="1" i="0" dirty="0">
                <a:solidFill>
                  <a:schemeClr val="accent4">
                    <a:lumMod val="50000"/>
                  </a:schemeClr>
                </a:solidFill>
                <a:effectLst/>
                <a:latin typeface="Chalkboard" panose="03050602040202020205" pitchFamily="66" charset="77"/>
                <a:cs typeface="+mn-cs"/>
              </a:rPr>
              <a:t>ﷺ</a:t>
            </a:r>
            <a:endParaRPr lang="en-AU" sz="1600" b="1" dirty="0">
              <a:effectLst/>
              <a:latin typeface="Chalkboard" panose="03050602040202020205" pitchFamily="66" charset="77"/>
            </a:endParaRPr>
          </a:p>
          <a:p>
            <a:pPr>
              <a:buFont typeface="Wingdings" pitchFamily="2" charset="2"/>
              <a:buChar char="Ø"/>
            </a:pPr>
            <a:r>
              <a:rPr lang="en-AU" sz="1600" b="1" dirty="0">
                <a:latin typeface="Chalkboard" panose="03050602040202020205" pitchFamily="66" charset="77"/>
              </a:rPr>
              <a:t>A</a:t>
            </a:r>
            <a:r>
              <a:rPr lang="en-AU" sz="1600" b="1" dirty="0">
                <a:effectLst/>
                <a:latin typeface="Chalkboard" panose="03050602040202020205" pitchFamily="66" charset="77"/>
              </a:rPr>
              <a:t> significant part of the Prophet’s role was that of explaining the generalities of the Quran. </a:t>
            </a:r>
          </a:p>
          <a:p>
            <a:r>
              <a:rPr lang="en-AU" sz="1600" b="1" dirty="0">
                <a:highlight>
                  <a:srgbClr val="FFC200"/>
                </a:highlight>
                <a:latin typeface="Chalkboard" panose="03050602040202020205" pitchFamily="66" charset="77"/>
              </a:rPr>
              <a:t>E</a:t>
            </a:r>
            <a:r>
              <a:rPr lang="en-AU" sz="1600" b="1" dirty="0">
                <a:effectLst/>
                <a:highlight>
                  <a:srgbClr val="FFC200"/>
                </a:highlight>
                <a:latin typeface="Chalkboard" panose="03050602040202020205" pitchFamily="66" charset="77"/>
              </a:rPr>
              <a:t>xample, </a:t>
            </a:r>
          </a:p>
          <a:p>
            <a:pPr>
              <a:buFont typeface="Wingdings" pitchFamily="2" charset="2"/>
              <a:buChar char="Ø"/>
            </a:pPr>
            <a:r>
              <a:rPr lang="en-AU" sz="1600" b="1" dirty="0">
                <a:solidFill>
                  <a:srgbClr val="00B050"/>
                </a:solidFill>
                <a:effectLst/>
                <a:latin typeface="Chalkboard" panose="03050602040202020205" pitchFamily="66" charset="77"/>
              </a:rPr>
              <a:t>“Allah has </a:t>
            </a:r>
            <a:r>
              <a:rPr lang="en-AU" sz="1600" b="1" dirty="0">
                <a:solidFill>
                  <a:srgbClr val="00B050"/>
                </a:solidFill>
                <a:effectLst/>
                <a:highlight>
                  <a:srgbClr val="FFC200"/>
                </a:highlight>
                <a:latin typeface="Chalkboard" panose="03050602040202020205" pitchFamily="66" charset="77"/>
              </a:rPr>
              <a:t>made all trade allowable </a:t>
            </a:r>
            <a:r>
              <a:rPr lang="en-AU" sz="1600" b="1" dirty="0">
                <a:solidFill>
                  <a:srgbClr val="00B050"/>
                </a:solidFill>
                <a:effectLst/>
                <a:latin typeface="Chalkboard" panose="03050602040202020205" pitchFamily="66" charset="77"/>
              </a:rPr>
              <a:t>and forbidden all forms of interest”  al-Baqarah (2):275 </a:t>
            </a:r>
            <a:r>
              <a:rPr lang="ar" sz="1600" b="1" dirty="0">
                <a:solidFill>
                  <a:srgbClr val="00B050"/>
                </a:solidFill>
                <a:effectLst/>
                <a:latin typeface="Chalkboard" panose="03050602040202020205" pitchFamily="66" charset="77"/>
              </a:rPr>
              <a:t>وَأَحَلَّ ٱللَّهُ ٱلْبَيْعَ وَحَرَّمَ ٱلرِّبَوٰا۟</a:t>
            </a:r>
            <a:endParaRPr lang="en-AU" sz="1600" b="1" dirty="0">
              <a:solidFill>
                <a:srgbClr val="00B050"/>
              </a:solidFill>
              <a:effectLst/>
              <a:latin typeface="Chalkboard" panose="03050602040202020205" pitchFamily="66" charset="77"/>
            </a:endParaRPr>
          </a:p>
          <a:p>
            <a:pPr>
              <a:buFont typeface="Wingdings" pitchFamily="2" charset="2"/>
              <a:buChar char="Ø"/>
            </a:pPr>
            <a:r>
              <a:rPr lang="en-AU" sz="1600" b="1" dirty="0">
                <a:effectLst/>
                <a:latin typeface="Chalkboard" panose="03050602040202020205" pitchFamily="66" charset="77"/>
              </a:rPr>
              <a:t>This ruling refers only to correct forms of trade.</a:t>
            </a:r>
          </a:p>
          <a:p>
            <a:pPr>
              <a:buFont typeface="Wingdings" pitchFamily="2" charset="2"/>
              <a:buChar char="Ø"/>
            </a:pPr>
            <a:r>
              <a:rPr lang="en-AU" sz="1600" b="1" dirty="0">
                <a:effectLst/>
                <a:latin typeface="Chalkboard" panose="03050602040202020205" pitchFamily="66" charset="77"/>
              </a:rPr>
              <a:t> Narrations from the Sunnah have excluded certain categories of corrupt trade:</a:t>
            </a:r>
          </a:p>
          <a:p>
            <a:pPr>
              <a:buFont typeface="Wingdings" pitchFamily="2" charset="2"/>
              <a:buChar char="Ø"/>
            </a:pPr>
            <a:r>
              <a:rPr lang="en-AU" sz="1600" b="1" dirty="0">
                <a:solidFill>
                  <a:srgbClr val="00B050"/>
                </a:solidFill>
                <a:effectLst/>
                <a:latin typeface="Chalkboard" panose="03050602040202020205" pitchFamily="66" charset="77"/>
              </a:rPr>
              <a:t>“Ibn ‘Umar reported that Allah’s Messenger</a:t>
            </a:r>
            <a:r>
              <a:rPr lang="ar" sz="1600" b="1" i="0" dirty="0">
                <a:solidFill>
                  <a:srgbClr val="00B050"/>
                </a:solidFill>
                <a:effectLst/>
                <a:latin typeface="Chalkboard" panose="03050602040202020205" pitchFamily="66" charset="77"/>
                <a:cs typeface="+mn-cs"/>
              </a:rPr>
              <a:t>ﷺ </a:t>
            </a:r>
            <a:r>
              <a:rPr lang="en-AU" sz="1600" b="1" i="0" dirty="0">
                <a:solidFill>
                  <a:srgbClr val="00B050"/>
                </a:solidFill>
                <a:effectLst/>
                <a:latin typeface="Chalkboard" panose="03050602040202020205" pitchFamily="66" charset="77"/>
                <a:cs typeface="+mn-cs"/>
              </a:rPr>
              <a:t> </a:t>
            </a:r>
            <a:r>
              <a:rPr lang="en-AU" sz="1600" b="1" dirty="0">
                <a:solidFill>
                  <a:srgbClr val="00B050"/>
                </a:solidFill>
                <a:effectLst/>
                <a:latin typeface="Chalkboard" panose="03050602040202020205" pitchFamily="66" charset="77"/>
              </a:rPr>
              <a:t>forbade trade in “the semen of male animals</a:t>
            </a:r>
            <a:r>
              <a:rPr lang="en-AU" sz="1600" b="1" dirty="0">
                <a:effectLst/>
                <a:latin typeface="Chalkboard" panose="03050602040202020205" pitchFamily="66" charset="77"/>
              </a:rPr>
              <a:t>”, </a:t>
            </a:r>
            <a:r>
              <a:rPr lang="en-AU" sz="1200" b="1" dirty="0">
                <a:effectLst/>
                <a:latin typeface="Chalkboard" panose="03050602040202020205" pitchFamily="66" charset="77"/>
              </a:rPr>
              <a:t>(Sahih Al-Bukhari, vol. 3, p. 267, no. 484.)</a:t>
            </a:r>
          </a:p>
          <a:p>
            <a:pPr>
              <a:buFont typeface="Wingdings" pitchFamily="2" charset="2"/>
              <a:buChar char="Ø"/>
            </a:pPr>
            <a:r>
              <a:rPr lang="en-AU" sz="1600" b="1" dirty="0">
                <a:solidFill>
                  <a:srgbClr val="00B050"/>
                </a:solidFill>
                <a:effectLst/>
                <a:latin typeface="Chalkboard" panose="03050602040202020205" pitchFamily="66" charset="77"/>
              </a:rPr>
              <a:t> He forbade the sale of “a pregnant animal’s progeny before its delivery.” </a:t>
            </a:r>
            <a:r>
              <a:rPr lang="en-AU" sz="1200" dirty="0">
                <a:effectLst/>
                <a:latin typeface="Chalkboard" panose="03050602040202020205" pitchFamily="66" charset="77"/>
              </a:rPr>
              <a:t>(Sahih Muslim, vol. 3, p. 798, no. 3615). </a:t>
            </a:r>
          </a:p>
          <a:p>
            <a:pPr marL="0" indent="0">
              <a:buNone/>
            </a:pPr>
            <a:r>
              <a:rPr lang="en-AU" sz="1600" b="1" dirty="0">
                <a:effectLst/>
                <a:latin typeface="Chalkboard" panose="03050602040202020205" pitchFamily="66" charset="77"/>
              </a:rPr>
              <a:t>As they used to sell the offspring of a she-camel not yet born of an existing she-camel, before Islam. </a:t>
            </a:r>
            <a:endParaRPr lang="en-AU" sz="1600" b="1" dirty="0">
              <a:latin typeface="Chalkboard" panose="03050602040202020205" pitchFamily="66" charset="77"/>
            </a:endParaRPr>
          </a:p>
          <a:p>
            <a:endParaRPr lang="en-AU" sz="1600" b="1" dirty="0">
              <a:latin typeface="Chalkboard" panose="03050602040202020205" pitchFamily="66" charset="77"/>
            </a:endParaRPr>
          </a:p>
          <a:p>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08CF175B-E29E-55B7-815D-DB44DA753FCF}"/>
              </a:ext>
            </a:extLst>
          </p:cNvPr>
          <p:cNvSpPr>
            <a:spLocks noGrp="1"/>
          </p:cNvSpPr>
          <p:nvPr>
            <p:ph type="sldNum" sz="quarter" idx="12"/>
          </p:nvPr>
        </p:nvSpPr>
        <p:spPr/>
        <p:txBody>
          <a:bodyPr/>
          <a:lstStyle/>
          <a:p>
            <a:fld id="{C8784B88-F3D9-6A4F-9660-1A0A1E561ED7}" type="slidenum">
              <a:rPr lang="en-US" smtClean="0"/>
              <a:t>216</a:t>
            </a:fld>
            <a:endParaRPr lang="en-US"/>
          </a:p>
        </p:txBody>
      </p:sp>
    </p:spTree>
    <p:extLst>
      <p:ext uri="{BB962C8B-B14F-4D97-AF65-F5344CB8AC3E}">
        <p14:creationId xmlns:p14="http://schemas.microsoft.com/office/powerpoint/2010/main" val="459923277"/>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E1F034-26DC-959E-7383-FF5113F167F1}"/>
              </a:ext>
            </a:extLst>
          </p:cNvPr>
          <p:cNvSpPr>
            <a:spLocks noGrp="1"/>
          </p:cNvSpPr>
          <p:nvPr>
            <p:ph type="title"/>
          </p:nvPr>
        </p:nvSpPr>
        <p:spPr>
          <a:xfrm>
            <a:off x="544863" y="270256"/>
            <a:ext cx="5682344" cy="1201779"/>
          </a:xfrm>
        </p:spPr>
        <p:txBody>
          <a:bodyPr anchor="t">
            <a:normAutofit fontScale="90000"/>
          </a:bodyPr>
          <a:lstStyle/>
          <a:p>
            <a:r>
              <a:rPr lang="en-AU" sz="3000" dirty="0" err="1">
                <a:solidFill>
                  <a:srgbClr val="C00000"/>
                </a:solidFill>
                <a:latin typeface="Apple Chancery" panose="03020702040506060504" pitchFamily="66" charset="-79"/>
                <a:cs typeface="Apple Chancery" panose="03020702040506060504" pitchFamily="66" charset="-79"/>
              </a:rPr>
              <a:t>A</a:t>
            </a:r>
            <a:r>
              <a:rPr lang="en-AU" sz="3000" dirty="0" err="1">
                <a:solidFill>
                  <a:srgbClr val="C00000"/>
                </a:solidFill>
                <a:effectLst/>
                <a:latin typeface="Apple Chancery" panose="03020702040506060504" pitchFamily="66" charset="-79"/>
                <a:cs typeface="Apple Chancery" panose="03020702040506060504" pitchFamily="66" charset="-79"/>
              </a:rPr>
              <a:t>hadeeths</a:t>
            </a:r>
            <a:r>
              <a:rPr lang="en-AU" sz="3000" dirty="0">
                <a:solidFill>
                  <a:srgbClr val="C00000"/>
                </a:solidFill>
                <a:effectLst/>
                <a:latin typeface="Apple Chancery" panose="03020702040506060504" pitchFamily="66" charset="-79"/>
                <a:cs typeface="Apple Chancery" panose="03020702040506060504" pitchFamily="66" charset="-79"/>
              </a:rPr>
              <a:t> of the Prophet </a:t>
            </a:r>
            <a:r>
              <a:rPr lang="ar" sz="3000" b="1" i="0" dirty="0">
                <a:solidFill>
                  <a:srgbClr val="C00000"/>
                </a:solidFill>
                <a:effectLst/>
                <a:latin typeface="APPLE CHANCERY" panose="03020702040506060504" pitchFamily="66" charset="-79"/>
                <a:cs typeface="APPLE CHANCERY" panose="03020702040506060504" pitchFamily="66" charset="-79"/>
              </a:rPr>
              <a:t>ﷺ </a:t>
            </a:r>
            <a:r>
              <a:rPr lang="en-AU" sz="3000" b="1" i="0" dirty="0">
                <a:solidFill>
                  <a:srgbClr val="C00000"/>
                </a:solidFill>
                <a:effectLst/>
                <a:latin typeface="APPLE CHANCERY" panose="03020702040506060504" pitchFamily="66" charset="-79"/>
                <a:cs typeface="APPLE CHANCERY" panose="03020702040506060504" pitchFamily="66" charset="-79"/>
              </a:rPr>
              <a:t> </a:t>
            </a:r>
            <a:r>
              <a:rPr lang="en-AU" sz="3000" dirty="0">
                <a:solidFill>
                  <a:srgbClr val="C00000"/>
                </a:solidFill>
                <a:effectLst/>
                <a:latin typeface="Apple Chancery" panose="03020702040506060504" pitchFamily="66" charset="-79"/>
                <a:cs typeface="Apple Chancery" panose="03020702040506060504" pitchFamily="66" charset="-79"/>
              </a:rPr>
              <a:t>have been made specific by verses of the Quran.</a:t>
            </a:r>
            <a:endParaRPr lang="en-US" sz="3000" dirty="0">
              <a:solidFill>
                <a:srgbClr val="C00000"/>
              </a:solidFill>
              <a:latin typeface="Apple Chancery" panose="03020702040506060504" pitchFamily="66" charset="-79"/>
              <a:cs typeface="Apple Chancery" panose="03020702040506060504" pitchFamily="66" charset="-79"/>
            </a:endParaRPr>
          </a:p>
        </p:txBody>
      </p:sp>
      <p:pic>
        <p:nvPicPr>
          <p:cNvPr id="19" name="Picture 18" descr="Birds flying">
            <a:extLst>
              <a:ext uri="{FF2B5EF4-FFF2-40B4-BE49-F238E27FC236}">
                <a16:creationId xmlns:a16="http://schemas.microsoft.com/office/drawing/2014/main" xmlns="" id="{BF768EDD-3F3E-74CB-CE6B-77DAB702D36E}"/>
              </a:ext>
            </a:extLst>
          </p:cNvPr>
          <p:cNvPicPr>
            <a:picLocks noChangeAspect="1"/>
          </p:cNvPicPr>
          <p:nvPr/>
        </p:nvPicPr>
        <p:blipFill rotWithShape="1">
          <a:blip r:embed="rId2"/>
          <a:srcRect r="9998" b="-2"/>
          <a:stretch/>
        </p:blipFill>
        <p:spPr>
          <a:xfrm>
            <a:off x="108858" y="1276901"/>
            <a:ext cx="3104074" cy="5115708"/>
          </a:xfrm>
          <a:prstGeom prst="rect">
            <a:avLst/>
          </a:prstGeom>
          <a:ln>
            <a:solidFill>
              <a:schemeClr val="accent6"/>
            </a:solidFill>
          </a:ln>
        </p:spPr>
      </p:pic>
      <p:cxnSp>
        <p:nvCxnSpPr>
          <p:cNvPr id="33" name="Straight Connector 32">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CD203AE-86E6-BFFC-07EF-5D24BD72A9D3}"/>
              </a:ext>
            </a:extLst>
          </p:cNvPr>
          <p:cNvSpPr>
            <a:spLocks noGrp="1"/>
          </p:cNvSpPr>
          <p:nvPr>
            <p:ph idx="1"/>
          </p:nvPr>
        </p:nvSpPr>
        <p:spPr>
          <a:xfrm>
            <a:off x="3378631" y="1276901"/>
            <a:ext cx="8704512" cy="5115708"/>
          </a:xfrm>
          <a:ln>
            <a:solidFill>
              <a:schemeClr val="accent2">
                <a:lumMod val="75000"/>
              </a:schemeClr>
            </a:solidFill>
          </a:ln>
        </p:spPr>
        <p:txBody>
          <a:bodyPr>
            <a:normAutofit fontScale="92500" lnSpcReduction="10000"/>
          </a:bodyPr>
          <a:lstStyle/>
          <a:p>
            <a:pPr>
              <a:lnSpc>
                <a:spcPct val="140000"/>
              </a:lnSpc>
            </a:pPr>
            <a:endParaRPr lang="en-AU" sz="1300" dirty="0">
              <a:effectLst/>
              <a:latin typeface="Chalkboard" panose="03050602040202020205" pitchFamily="66" charset="77"/>
            </a:endParaRPr>
          </a:p>
          <a:p>
            <a:pPr>
              <a:lnSpc>
                <a:spcPct val="140000"/>
              </a:lnSpc>
            </a:pPr>
            <a:r>
              <a:rPr lang="en-AU" sz="2000" b="1" dirty="0">
                <a:solidFill>
                  <a:schemeClr val="accent2">
                    <a:lumMod val="50000"/>
                  </a:schemeClr>
                </a:solidFill>
                <a:effectLst/>
                <a:latin typeface="Chalkboard" panose="03050602040202020205" pitchFamily="66" charset="77"/>
              </a:rPr>
              <a:t>Few </a:t>
            </a:r>
            <a:r>
              <a:rPr lang="en-AU" sz="2000" b="1" dirty="0" err="1">
                <a:solidFill>
                  <a:schemeClr val="accent2">
                    <a:lumMod val="50000"/>
                  </a:schemeClr>
                </a:solidFill>
                <a:effectLst/>
                <a:latin typeface="Chalkboard" panose="03050602040202020205" pitchFamily="66" charset="77"/>
              </a:rPr>
              <a:t>ahadeeths</a:t>
            </a:r>
            <a:r>
              <a:rPr lang="en-AU" sz="2000" b="1" dirty="0">
                <a:solidFill>
                  <a:schemeClr val="accent2">
                    <a:lumMod val="50000"/>
                  </a:schemeClr>
                </a:solidFill>
                <a:effectLst/>
                <a:latin typeface="Chalkboard" panose="03050602040202020205" pitchFamily="66" charset="77"/>
              </a:rPr>
              <a:t> of the Prophet </a:t>
            </a:r>
            <a:r>
              <a:rPr lang="ar" sz="2000" b="1" i="0" dirty="0">
                <a:solidFill>
                  <a:schemeClr val="accent2">
                    <a:lumMod val="50000"/>
                  </a:schemeClr>
                </a:solidFill>
                <a:effectLst/>
                <a:latin typeface="Chalkboard" panose="03050602040202020205" pitchFamily="66" charset="77"/>
                <a:cs typeface="+mn-cs"/>
              </a:rPr>
              <a:t>ﷺ </a:t>
            </a:r>
            <a:r>
              <a:rPr lang="en-AU" sz="2000" b="1" i="0" dirty="0">
                <a:solidFill>
                  <a:schemeClr val="accent2">
                    <a:lumMod val="50000"/>
                  </a:schemeClr>
                </a:solidFill>
                <a:effectLst/>
                <a:latin typeface="Chalkboard" panose="03050602040202020205" pitchFamily="66" charset="77"/>
                <a:cs typeface="+mn-cs"/>
              </a:rPr>
              <a:t> </a:t>
            </a:r>
            <a:r>
              <a:rPr lang="en-AU" sz="2000" b="1" dirty="0">
                <a:solidFill>
                  <a:schemeClr val="accent2">
                    <a:lumMod val="50000"/>
                  </a:schemeClr>
                </a:solidFill>
                <a:effectLst/>
                <a:latin typeface="Chalkboard" panose="03050602040202020205" pitchFamily="66" charset="77"/>
              </a:rPr>
              <a:t>have been made specific by verses of the Quran</a:t>
            </a:r>
            <a:r>
              <a:rPr lang="en-AU" sz="2000" b="1" dirty="0">
                <a:effectLst/>
                <a:latin typeface="Chalkboard" panose="03050602040202020205" pitchFamily="66" charset="77"/>
              </a:rPr>
              <a:t>. </a:t>
            </a:r>
            <a:endParaRPr lang="en-AU" sz="2000" b="1" dirty="0">
              <a:latin typeface="Chalkboard" panose="03050602040202020205" pitchFamily="66" charset="77"/>
            </a:endParaRPr>
          </a:p>
          <a:p>
            <a:pPr>
              <a:lnSpc>
                <a:spcPct val="140000"/>
              </a:lnSpc>
            </a:pPr>
            <a:r>
              <a:rPr lang="en-AU" sz="1600" b="1" dirty="0">
                <a:effectLst/>
                <a:highlight>
                  <a:srgbClr val="FFC200"/>
                </a:highlight>
                <a:latin typeface="Chalkboard" panose="03050602040202020205" pitchFamily="66" charset="77"/>
              </a:rPr>
              <a:t>Example of this type of </a:t>
            </a:r>
            <a:r>
              <a:rPr lang="en-AU" sz="1600" b="1" dirty="0" err="1">
                <a:effectLst/>
                <a:highlight>
                  <a:srgbClr val="FFC200"/>
                </a:highlight>
                <a:latin typeface="Chalkboard" panose="03050602040202020205" pitchFamily="66" charset="77"/>
              </a:rPr>
              <a:t>takhsees</a:t>
            </a:r>
            <a:r>
              <a:rPr lang="en-AU" sz="1600" b="1" dirty="0">
                <a:effectLst/>
                <a:highlight>
                  <a:srgbClr val="FFC200"/>
                </a:highlight>
                <a:latin typeface="Chalkboard" panose="03050602040202020205" pitchFamily="66" charset="77"/>
              </a:rPr>
              <a:t> is the hadeeth:</a:t>
            </a:r>
          </a:p>
          <a:p>
            <a:pPr>
              <a:lnSpc>
                <a:spcPct val="140000"/>
              </a:lnSpc>
            </a:pPr>
            <a:r>
              <a:rPr lang="en-AU" sz="1600" b="1" dirty="0">
                <a:effectLst/>
                <a:latin typeface="Chalkboard" panose="03050602040202020205" pitchFamily="66" charset="77"/>
              </a:rPr>
              <a:t> narrated by Abu </a:t>
            </a:r>
            <a:r>
              <a:rPr lang="en-AU" sz="1600" b="1" dirty="0" err="1">
                <a:effectLst/>
                <a:latin typeface="Chalkboard" panose="03050602040202020205" pitchFamily="66" charset="77"/>
              </a:rPr>
              <a:t>Waaqid</a:t>
            </a:r>
            <a:r>
              <a:rPr lang="en-AU" sz="1600" b="1" dirty="0">
                <a:effectLst/>
                <a:latin typeface="Chalkboard" panose="03050602040202020205" pitchFamily="66" charset="77"/>
              </a:rPr>
              <a:t> al-</a:t>
            </a:r>
            <a:r>
              <a:rPr lang="en-AU" sz="1600" b="1" dirty="0" err="1">
                <a:effectLst/>
                <a:latin typeface="Chalkboard" panose="03050602040202020205" pitchFamily="66" charset="77"/>
              </a:rPr>
              <a:t>Laythee</a:t>
            </a:r>
            <a:r>
              <a:rPr lang="en-AU" sz="1600" b="1" dirty="0">
                <a:effectLst/>
                <a:latin typeface="Chalkboard" panose="03050602040202020205" pitchFamily="66" charset="77"/>
              </a:rPr>
              <a:t>, who reported that: The Prophet</a:t>
            </a:r>
            <a:r>
              <a:rPr lang="ar" sz="1600" b="1" i="0" dirty="0">
                <a:effectLst/>
                <a:latin typeface="Chalkboard" panose="03050602040202020205" pitchFamily="66" charset="77"/>
                <a:cs typeface="+mn-cs"/>
              </a:rPr>
              <a:t> ﷺ</a:t>
            </a:r>
            <a:r>
              <a:rPr lang="en-AU" sz="1600" b="1" dirty="0">
                <a:effectLst/>
                <a:latin typeface="Chalkboard" panose="03050602040202020205" pitchFamily="66" charset="77"/>
              </a:rPr>
              <a:t> said: </a:t>
            </a:r>
            <a:r>
              <a:rPr lang="en-AU" sz="1600" b="1" dirty="0">
                <a:solidFill>
                  <a:srgbClr val="C00000"/>
                </a:solidFill>
                <a:effectLst/>
                <a:latin typeface="Chalkboard" panose="03050602040202020205" pitchFamily="66" charset="77"/>
              </a:rPr>
              <a:t>“Whatever (maa) is cut off of a living animal is considered carrion.”</a:t>
            </a:r>
          </a:p>
          <a:p>
            <a:pPr>
              <a:lnSpc>
                <a:spcPct val="140000"/>
              </a:lnSpc>
            </a:pPr>
            <a:r>
              <a:rPr lang="ar-SA" sz="1600" b="1" dirty="0">
                <a:effectLst/>
                <a:latin typeface="Chalkboard" panose="03050602040202020205" pitchFamily="66" charset="77"/>
              </a:rPr>
              <a:t>"</a:t>
            </a:r>
            <a:r>
              <a:rPr lang="ar-SA" sz="1600" b="1" dirty="0">
                <a:solidFill>
                  <a:srgbClr val="C00000"/>
                </a:solidFill>
                <a:effectLst/>
                <a:latin typeface="Chalkboard" panose="03050602040202020205" pitchFamily="66" charset="77"/>
              </a:rPr>
              <a:t>ما قُطع من بهيمة وهي حية فهو ميتة</a:t>
            </a:r>
            <a:r>
              <a:rPr lang="ar-SA" sz="1600" b="1" dirty="0">
                <a:effectLst/>
                <a:latin typeface="Chalkboard" panose="03050602040202020205" pitchFamily="66" charset="77"/>
              </a:rPr>
              <a:t>"</a:t>
            </a:r>
            <a:r>
              <a:rPr lang="en-AU" sz="1600" b="1" dirty="0">
                <a:effectLst/>
                <a:latin typeface="Chalkboard" panose="03050602040202020205" pitchFamily="66" charset="77"/>
              </a:rPr>
              <a:t> </a:t>
            </a:r>
            <a:r>
              <a:rPr lang="en-AU" sz="1600" b="1" dirty="0" err="1">
                <a:effectLst/>
                <a:latin typeface="Chalkboard" panose="03050602040202020205" pitchFamily="66" charset="77"/>
              </a:rPr>
              <a:t>Sunan</a:t>
            </a:r>
            <a:r>
              <a:rPr lang="en-AU" sz="1600" b="1" dirty="0">
                <a:effectLst/>
                <a:latin typeface="Chalkboard" panose="03050602040202020205" pitchFamily="66" charset="77"/>
              </a:rPr>
              <a:t> Abu Dawud, vol. 2, p. 803, no. 2852</a:t>
            </a:r>
            <a:br>
              <a:rPr lang="en-AU" sz="1600" b="1" dirty="0">
                <a:effectLst/>
                <a:latin typeface="Chalkboard" panose="03050602040202020205" pitchFamily="66" charset="77"/>
              </a:rPr>
            </a:br>
            <a:r>
              <a:rPr lang="en-AU" sz="1600" b="1" dirty="0">
                <a:effectLst/>
                <a:latin typeface="Chalkboard" panose="03050602040202020205" pitchFamily="66" charset="77"/>
              </a:rPr>
              <a:t>The general meaning of this statement would require that even wool or hair removed from a live animal be forbidden to Muslims. </a:t>
            </a:r>
          </a:p>
          <a:p>
            <a:pPr>
              <a:lnSpc>
                <a:spcPct val="140000"/>
              </a:lnSpc>
            </a:pPr>
            <a:r>
              <a:rPr lang="en-AU" sz="1600" b="1" dirty="0">
                <a:effectLst/>
                <a:latin typeface="Chalkboard" panose="03050602040202020205" pitchFamily="66" charset="77"/>
              </a:rPr>
              <a:t>H</a:t>
            </a:r>
            <a:r>
              <a:rPr lang="en-AU" sz="1600" b="1" dirty="0">
                <a:latin typeface="Chalkboard" panose="03050602040202020205" pitchFamily="66" charset="77"/>
              </a:rPr>
              <a:t>ence, </a:t>
            </a:r>
            <a:r>
              <a:rPr lang="en-AU" sz="1600" b="1" dirty="0">
                <a:effectLst/>
                <a:latin typeface="Chalkboard" panose="03050602040202020205" pitchFamily="66" charset="77"/>
              </a:rPr>
              <a:t>Allah revealed the following verse which qualifies the Prophet’s</a:t>
            </a:r>
            <a:r>
              <a:rPr lang="ar" sz="1600" b="1" i="0" dirty="0">
                <a:effectLst/>
                <a:latin typeface="Chalkboard" panose="03050602040202020205" pitchFamily="66" charset="77"/>
                <a:cs typeface="+mn-cs"/>
              </a:rPr>
              <a:t> ﷺ</a:t>
            </a:r>
            <a:r>
              <a:rPr lang="en-AU" sz="1600" b="1" dirty="0">
                <a:effectLst/>
                <a:latin typeface="Chalkboard" panose="03050602040202020205" pitchFamily="66" charset="77"/>
              </a:rPr>
              <a:t> statement,</a:t>
            </a:r>
          </a:p>
          <a:p>
            <a:pPr>
              <a:lnSpc>
                <a:spcPct val="140000"/>
              </a:lnSpc>
            </a:pPr>
            <a:r>
              <a:rPr lang="en-AU" sz="1700" b="1" i="0" dirty="0">
                <a:solidFill>
                  <a:srgbClr val="272727"/>
                </a:solidFill>
                <a:effectLst/>
                <a:highlight>
                  <a:srgbClr val="FFC200"/>
                </a:highlight>
                <a:latin typeface="Chalkboard" panose="03050602040202020205" pitchFamily="66" charset="77"/>
              </a:rPr>
              <a:t>And out of their wool and their fur and their hair (He created) furnishings and goods of enjoyment for a period of time.</a:t>
            </a:r>
            <a:r>
              <a:rPr lang="en-AU" sz="1700" b="1" dirty="0">
                <a:effectLst/>
                <a:highlight>
                  <a:srgbClr val="FFC200"/>
                </a:highlight>
                <a:latin typeface="Chalkboard" panose="03050602040202020205" pitchFamily="66" charset="77"/>
              </a:rPr>
              <a:t> (an-nahl,16:80)</a:t>
            </a:r>
          </a:p>
          <a:p>
            <a:pPr>
              <a:lnSpc>
                <a:spcPct val="140000"/>
              </a:lnSpc>
            </a:pPr>
            <a:r>
              <a:rPr lang="en-AU" sz="1700" b="1" dirty="0">
                <a:effectLst/>
                <a:latin typeface="Chalkboard" panose="03050602040202020205" pitchFamily="66" charset="77"/>
              </a:rPr>
              <a:t> </a:t>
            </a:r>
            <a:r>
              <a:rPr lang="ar" sz="1700" b="1" dirty="0">
                <a:effectLst/>
                <a:highlight>
                  <a:srgbClr val="FFC200"/>
                </a:highlight>
                <a:latin typeface="Chalkboard" panose="03050602040202020205" pitchFamily="66" charset="77"/>
              </a:rPr>
              <a:t>وَمِنْ أَصْوَافِهَا وَأَوْبَارِهَا وَأَشْعَارِهَآ أَثَـٰثًۭا وَمَتَـٰعًا إِلَىٰ حِينٍۢ</a:t>
            </a:r>
            <a:endParaRPr lang="en-AU" sz="1700" b="1" dirty="0">
              <a:effectLst/>
              <a:highlight>
                <a:srgbClr val="FFC200"/>
              </a:highlight>
              <a:latin typeface="Chalkboard" panose="03050602040202020205" pitchFamily="66" charset="77"/>
            </a:endParaRPr>
          </a:p>
          <a:p>
            <a:pPr>
              <a:lnSpc>
                <a:spcPct val="140000"/>
              </a:lnSpc>
            </a:pPr>
            <a:endParaRPr lang="en-AU" sz="1600" dirty="0">
              <a:latin typeface="Chalkboard" panose="03050602040202020205" pitchFamily="66" charset="77"/>
            </a:endParaRPr>
          </a:p>
          <a:p>
            <a:pPr>
              <a:lnSpc>
                <a:spcPct val="140000"/>
              </a:lnSpc>
            </a:pPr>
            <a:endParaRPr lang="en-AU" sz="1300" dirty="0">
              <a:latin typeface="Chalkboard" panose="03050602040202020205" pitchFamily="66" charset="77"/>
            </a:endParaRPr>
          </a:p>
          <a:p>
            <a:pPr>
              <a:lnSpc>
                <a:spcPct val="140000"/>
              </a:lnSpc>
            </a:pPr>
            <a:endParaRPr lang="en-AU" sz="1300" dirty="0">
              <a:latin typeface="Chalkboard" panose="03050602040202020205" pitchFamily="66" charset="77"/>
            </a:endParaRPr>
          </a:p>
          <a:p>
            <a:pPr>
              <a:lnSpc>
                <a:spcPct val="140000"/>
              </a:lnSpc>
            </a:pPr>
            <a:endParaRPr lang="en-US" sz="13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14395D6E-5DCF-B67B-63AC-E1C3443135F7}"/>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217</a:t>
            </a:fld>
            <a:endParaRPr lang="en-US">
              <a:solidFill>
                <a:schemeClr val="tx1">
                  <a:lumMod val="50000"/>
                  <a:lumOff val="50000"/>
                </a:schemeClr>
              </a:solidFill>
            </a:endParaRPr>
          </a:p>
        </p:txBody>
      </p:sp>
    </p:spTree>
    <p:extLst>
      <p:ext uri="{BB962C8B-B14F-4D97-AF65-F5344CB8AC3E}">
        <p14:creationId xmlns:p14="http://schemas.microsoft.com/office/powerpoint/2010/main" val="1324859455"/>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3737839988"/>
              </p:ext>
            </p:extLst>
          </p:nvPr>
        </p:nvGraphicFramePr>
        <p:xfrm>
          <a:off x="368135" y="346364"/>
          <a:ext cx="11578442" cy="5749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218</a:t>
            </a:fld>
            <a:endParaRPr lang="en-US"/>
          </a:p>
        </p:txBody>
      </p:sp>
    </p:spTree>
    <p:extLst>
      <p:ext uri="{BB962C8B-B14F-4D97-AF65-F5344CB8AC3E}">
        <p14:creationId xmlns:p14="http://schemas.microsoft.com/office/powerpoint/2010/main" val="240399360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5272D93-37A8-2ECB-41B5-BAF180168746}"/>
              </a:ext>
            </a:extLst>
          </p:cNvPr>
          <p:cNvSpPr>
            <a:spLocks noGrp="1"/>
          </p:cNvSpPr>
          <p:nvPr>
            <p:ph type="title"/>
          </p:nvPr>
        </p:nvSpPr>
        <p:spPr>
          <a:xfrm>
            <a:off x="838200" y="121187"/>
            <a:ext cx="10515600" cy="1325563"/>
          </a:xfrm>
        </p:spPr>
        <p:txBody>
          <a:bodyPr>
            <a:normAutofit/>
          </a:bodyPr>
          <a:lstStyle/>
          <a:p>
            <a:r>
              <a:rPr lang="en-AU" sz="2800" b="0" dirty="0">
                <a:solidFill>
                  <a:srgbClr val="C00000"/>
                </a:solidFill>
                <a:effectLst/>
                <a:latin typeface="Algerian" pitchFamily="82" charset="77"/>
              </a:rPr>
              <a:t>Mutlaq (absolute) and muqayyad (qualified) </a:t>
            </a:r>
            <a:r>
              <a:rPr lang="en-AU" sz="2800" b="0" dirty="0">
                <a:latin typeface="Algerian" pitchFamily="82" charset="77"/>
              </a:rPr>
              <a:t/>
            </a:r>
            <a:br>
              <a:rPr lang="en-AU" sz="2800" b="0" dirty="0">
                <a:latin typeface="Algerian" pitchFamily="82" charset="77"/>
              </a:rPr>
            </a:br>
            <a:endParaRPr lang="en-US" sz="2800" b="0" dirty="0">
              <a:latin typeface="Algerian" pitchFamily="82" charset="77"/>
            </a:endParaRPr>
          </a:p>
        </p:txBody>
      </p:sp>
      <p:sp>
        <p:nvSpPr>
          <p:cNvPr id="3" name="Content Placeholder 2">
            <a:extLst>
              <a:ext uri="{FF2B5EF4-FFF2-40B4-BE49-F238E27FC236}">
                <a16:creationId xmlns:a16="http://schemas.microsoft.com/office/drawing/2014/main" xmlns="" id="{DA37B7D7-7F46-11EF-19DB-862999DBCAF3}"/>
              </a:ext>
            </a:extLst>
          </p:cNvPr>
          <p:cNvSpPr>
            <a:spLocks noGrp="1"/>
          </p:cNvSpPr>
          <p:nvPr>
            <p:ph idx="1"/>
          </p:nvPr>
        </p:nvSpPr>
        <p:spPr>
          <a:xfrm>
            <a:off x="320556" y="1198388"/>
            <a:ext cx="11318671" cy="5186914"/>
          </a:xfrm>
          <a:ln>
            <a:solidFill>
              <a:schemeClr val="accent2">
                <a:lumMod val="50000"/>
              </a:schemeClr>
            </a:solidFill>
          </a:ln>
        </p:spPr>
        <p:txBody>
          <a:bodyPr>
            <a:normAutofit fontScale="92500" lnSpcReduction="20000"/>
          </a:bodyPr>
          <a:lstStyle/>
          <a:p>
            <a:pPr marL="0" lvl="0" indent="0" algn="l" rtl="1">
              <a:buNone/>
              <a:tabLst>
                <a:tab pos="457200" algn="l"/>
              </a:tabLst>
            </a:pPr>
            <a:r>
              <a:rPr lang="en-AU" sz="1900" b="1" dirty="0">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The concept of mutlaq (absolute) and muqayyad is similar to the concept of ‘</a:t>
            </a:r>
            <a:r>
              <a:rPr lang="en-AU" sz="1900" b="1" dirty="0" err="1">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aamm</a:t>
            </a:r>
            <a:r>
              <a:rPr lang="en-AU" sz="1900" b="1" dirty="0">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 and </a:t>
            </a:r>
            <a:r>
              <a:rPr lang="en-AU" sz="1900" b="1" dirty="0" err="1">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khass</a:t>
            </a:r>
            <a:r>
              <a:rPr lang="en-AU" sz="1800" dirty="0">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a:t>
            </a:r>
            <a:endParaRPr lang="en-AU"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gn="l" rtl="1">
              <a:buNone/>
            </a:pPr>
            <a:r>
              <a:rPr lang="en-AU" sz="1800" dirty="0">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 </a:t>
            </a:r>
            <a:r>
              <a:rPr lang="en-AU" sz="1800" b="1" dirty="0">
                <a:solidFill>
                  <a:srgbClr val="C00000"/>
                </a:solidFill>
                <a:effectLst/>
                <a:latin typeface="Chalkboard" panose="03050602040202020205" pitchFamily="66" charset="77"/>
                <a:ea typeface="Calibri" panose="020F0502020204030204" pitchFamily="34" charset="0"/>
                <a:cs typeface="Euphemia UCAS" panose="020B0503040102020104" pitchFamily="34" charset="-79"/>
              </a:rPr>
              <a:t>A major difference is that the word which is ‘</a:t>
            </a:r>
            <a:r>
              <a:rPr lang="en-AU" sz="1800" b="1" dirty="0" err="1">
                <a:solidFill>
                  <a:srgbClr val="C00000"/>
                </a:solidFill>
                <a:effectLst/>
                <a:latin typeface="Chalkboard" panose="03050602040202020205" pitchFamily="66" charset="77"/>
                <a:ea typeface="Calibri" panose="020F0502020204030204" pitchFamily="34" charset="0"/>
                <a:cs typeface="Euphemia UCAS" panose="020B0503040102020104" pitchFamily="34" charset="-79"/>
              </a:rPr>
              <a:t>aamm</a:t>
            </a:r>
            <a:r>
              <a:rPr lang="en-AU" sz="1800" b="1" dirty="0">
                <a:solidFill>
                  <a:srgbClr val="C00000"/>
                </a:solidFill>
                <a:effectLst/>
                <a:latin typeface="Chalkboard" panose="03050602040202020205" pitchFamily="66" charset="77"/>
                <a:ea typeface="Calibri" panose="020F0502020204030204" pitchFamily="34" charset="0"/>
                <a:cs typeface="Euphemia UCAS" panose="020B0503040102020104" pitchFamily="34" charset="-79"/>
              </a:rPr>
              <a:t> encompasses every member of the category it names, whereas the mutlaq word usually applies to any one of a pack, but not to all. </a:t>
            </a:r>
            <a:endParaRPr lang="en-AU" sz="18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marL="0" indent="0" algn="l" rtl="1">
              <a:buNone/>
            </a:pPr>
            <a:r>
              <a:rPr lang="en-AU" sz="1800" dirty="0">
                <a:solidFill>
                  <a:srgbClr val="000000"/>
                </a:solidFill>
                <a:effectLst/>
                <a:highlight>
                  <a:srgbClr val="FFC200"/>
                </a:highlight>
                <a:latin typeface="Chalkboard" panose="03050602040202020205" pitchFamily="66" charset="77"/>
                <a:ea typeface="Calibri" panose="020F0502020204030204" pitchFamily="34" charset="0"/>
                <a:cs typeface="Euphemia UCAS" panose="020B0503040102020104" pitchFamily="34" charset="-79"/>
              </a:rPr>
              <a:t>Example</a:t>
            </a:r>
            <a:r>
              <a:rPr lang="en-AU" sz="1800" dirty="0">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 if I say to a student, “Give this copy to every teacher who comes to the party,” </a:t>
            </a:r>
            <a:r>
              <a:rPr lang="en-AU" sz="1800" dirty="0">
                <a:solidFill>
                  <a:srgbClr val="C00000"/>
                </a:solidFill>
                <a:effectLst/>
                <a:latin typeface="Chalkboard" panose="03050602040202020205" pitchFamily="66" charset="77"/>
                <a:ea typeface="Calibri" panose="020F0502020204030204" pitchFamily="34" charset="0"/>
                <a:cs typeface="Euphemia UCAS" panose="020B0503040102020104" pitchFamily="34" charset="-79"/>
              </a:rPr>
              <a:t>this expression is ‘</a:t>
            </a:r>
            <a:r>
              <a:rPr lang="en-AU" sz="1800" dirty="0" err="1">
                <a:solidFill>
                  <a:srgbClr val="C00000"/>
                </a:solidFill>
                <a:effectLst/>
                <a:latin typeface="Chalkboard" panose="03050602040202020205" pitchFamily="66" charset="77"/>
                <a:ea typeface="Calibri" panose="020F0502020204030204" pitchFamily="34" charset="0"/>
                <a:cs typeface="Euphemia UCAS" panose="020B0503040102020104" pitchFamily="34" charset="-79"/>
              </a:rPr>
              <a:t>aamm</a:t>
            </a:r>
            <a:r>
              <a:rPr lang="en-AU" sz="1800" dirty="0">
                <a:solidFill>
                  <a:srgbClr val="C00000"/>
                </a:solidFill>
                <a:effectLst/>
                <a:latin typeface="Chalkboard" panose="03050602040202020205" pitchFamily="66" charset="77"/>
                <a:ea typeface="Calibri" panose="020F0502020204030204" pitchFamily="34" charset="0"/>
                <a:cs typeface="Euphemia UCAS" panose="020B0503040102020104" pitchFamily="34" charset="-79"/>
              </a:rPr>
              <a:t>. </a:t>
            </a:r>
            <a:r>
              <a:rPr lang="en-AU" sz="1800" dirty="0">
                <a:solidFill>
                  <a:srgbClr val="000000"/>
                </a:solidFill>
                <a:effectLst/>
                <a:latin typeface="Chalkboard" panose="03050602040202020205" pitchFamily="66" charset="77"/>
                <a:ea typeface="Calibri" panose="020F0502020204030204" pitchFamily="34" charset="0"/>
                <a:cs typeface="Euphemia UCAS" panose="020B0503040102020104" pitchFamily="34" charset="-79"/>
              </a:rPr>
              <a:t>The student would not follow the command unless he gives a copy to every teacher who comes to the party. However, if I told him, “Give this copy to a  math teacher who comes to the party,” this expression is mutlaq. He would comply if he gave it to a math teacher who comes to the party.</a:t>
            </a:r>
          </a:p>
          <a:p>
            <a:pPr marL="0" indent="0" rtl="1">
              <a:buNone/>
            </a:pPr>
            <a:r>
              <a:rPr lang="en-AU" sz="1800" b="1" dirty="0">
                <a:solidFill>
                  <a:srgbClr val="C00000"/>
                </a:solidFill>
                <a:effectLst/>
                <a:latin typeface="Chalkboard" panose="03050602040202020205" pitchFamily="66" charset="77"/>
                <a:ea typeface="Calibri" panose="020F0502020204030204" pitchFamily="34" charset="0"/>
                <a:cs typeface="Calibri Light" panose="020F0302020204030204" pitchFamily="34" charset="0"/>
              </a:rPr>
              <a:t>The mutlaq </a:t>
            </a:r>
            <a:r>
              <a:rPr lang="en-AU" sz="1800" b="1" dirty="0">
                <a:effectLst/>
                <a:latin typeface="Chalkboard" panose="03050602040202020205" pitchFamily="66" charset="77"/>
                <a:ea typeface="Calibri" panose="020F0502020204030204" pitchFamily="34" charset="0"/>
                <a:cs typeface="Calibri Light" panose="020F0302020204030204" pitchFamily="34" charset="0"/>
              </a:rPr>
              <a:t>is a word or phrase which expresses a non-figurative idea without placing any limitations on it. It refers to one type of thing without being specific and usually occurs in the form of an indefinite noun (an-</a:t>
            </a:r>
            <a:r>
              <a:rPr lang="en-AU" sz="1800" b="1" dirty="0" err="1">
                <a:effectLst/>
                <a:latin typeface="Chalkboard" panose="03050602040202020205" pitchFamily="66" charset="77"/>
                <a:ea typeface="Calibri" panose="020F0502020204030204" pitchFamily="34" charset="0"/>
                <a:cs typeface="Calibri Light" panose="020F0302020204030204" pitchFamily="34" charset="0"/>
              </a:rPr>
              <a:t>nakirah</a:t>
            </a:r>
            <a:r>
              <a:rPr lang="en-AU" sz="1800" b="1" dirty="0">
                <a:effectLst/>
                <a:latin typeface="Chalkboard" panose="03050602040202020205" pitchFamily="66" charset="77"/>
                <a:ea typeface="Calibri" panose="020F0502020204030204" pitchFamily="34" charset="0"/>
                <a:cs typeface="Calibri Light" panose="020F0302020204030204" pitchFamily="34" charset="0"/>
              </a:rPr>
              <a:t>) in an affirmative statement.</a:t>
            </a:r>
          </a:p>
          <a:p>
            <a:pPr marL="0" indent="0">
              <a:buNone/>
            </a:pPr>
            <a:r>
              <a:rPr lang="en-AU" sz="1800" b="1" dirty="0">
                <a:solidFill>
                  <a:srgbClr val="C00000"/>
                </a:solidFill>
                <a:effectLst/>
                <a:latin typeface="Chalkboard" panose="03050602040202020205" pitchFamily="66" charset="77"/>
                <a:ea typeface="Calibri" panose="020F0502020204030204" pitchFamily="34" charset="0"/>
                <a:cs typeface="Calibri Light" panose="020F0302020204030204" pitchFamily="34" charset="0"/>
              </a:rPr>
              <a:t>The terms like “a man,” “a book,” or “a cat” would be mutlaq, whereas “a believing man,” “a wooden chair,” or would all be muqayyad, because each indefinite noun has been qualified and restricted by an adjective (</a:t>
            </a:r>
            <a:r>
              <a:rPr lang="en-AU" sz="1800" b="1" dirty="0" err="1">
                <a:solidFill>
                  <a:srgbClr val="C00000"/>
                </a:solidFill>
                <a:effectLst/>
                <a:latin typeface="Chalkboard" panose="03050602040202020205" pitchFamily="66" charset="77"/>
                <a:ea typeface="Calibri" panose="020F0502020204030204" pitchFamily="34" charset="0"/>
                <a:cs typeface="Calibri Light" panose="020F0302020204030204" pitchFamily="34" charset="0"/>
              </a:rPr>
              <a:t>sifah</a:t>
            </a:r>
            <a:r>
              <a:rPr lang="en-AU" sz="1800" b="1" dirty="0">
                <a:solidFill>
                  <a:srgbClr val="C00000"/>
                </a:solidFill>
                <a:effectLst/>
                <a:latin typeface="Chalkboard" panose="03050602040202020205" pitchFamily="66" charset="77"/>
                <a:ea typeface="Calibri" panose="020F0502020204030204" pitchFamily="34" charset="0"/>
                <a:cs typeface="Calibri Light" panose="020F0302020204030204" pitchFamily="34" charset="0"/>
              </a:rPr>
              <a:t>). </a:t>
            </a:r>
            <a:endParaRPr lang="en-AU" sz="1800" b="1" dirty="0">
              <a:solidFill>
                <a:srgbClr val="C00000"/>
              </a:solidFill>
              <a:effectLst/>
              <a:latin typeface="Calibri" panose="020F0502020204030204" pitchFamily="34" charset="0"/>
              <a:ea typeface="Calibri" panose="020F0502020204030204" pitchFamily="34" charset="0"/>
              <a:cs typeface="Times New Roman" panose="02020603050405020304" pitchFamily="18" charset="0"/>
            </a:endParaRPr>
          </a:p>
          <a:p>
            <a:pPr marL="0" indent="0" rtl="1">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lgn="l" rtl="1">
              <a:buNone/>
            </a:pPr>
            <a:endParaRPr lang="en-AU" sz="1800" dirty="0">
              <a:effectLst/>
              <a:latin typeface="Calibri" panose="020F0502020204030204" pitchFamily="34" charset="0"/>
              <a:ea typeface="Calibri" panose="020F0502020204030204" pitchFamily="34" charset="0"/>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xmlns="" id="{0786951E-0C25-762E-796E-3DB849EDAAF7}"/>
              </a:ext>
            </a:extLst>
          </p:cNvPr>
          <p:cNvSpPr>
            <a:spLocks noGrp="1"/>
          </p:cNvSpPr>
          <p:nvPr>
            <p:ph type="sldNum" sz="quarter" idx="12"/>
          </p:nvPr>
        </p:nvSpPr>
        <p:spPr/>
        <p:txBody>
          <a:bodyPr/>
          <a:lstStyle/>
          <a:p>
            <a:fld id="{C8784B88-F3D9-6A4F-9660-1A0A1E561ED7}" type="slidenum">
              <a:rPr lang="en-US" smtClean="0"/>
              <a:t>219</a:t>
            </a:fld>
            <a:endParaRPr lang="en-US"/>
          </a:p>
        </p:txBody>
      </p:sp>
    </p:spTree>
    <p:extLst>
      <p:ext uri="{BB962C8B-B14F-4D97-AF65-F5344CB8AC3E}">
        <p14:creationId xmlns:p14="http://schemas.microsoft.com/office/powerpoint/2010/main" val="13590203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00759-84E7-ECB9-99E8-594162633BD3}"/>
              </a:ext>
            </a:extLst>
          </p:cNvPr>
          <p:cNvSpPr>
            <a:spLocks noGrp="1"/>
          </p:cNvSpPr>
          <p:nvPr>
            <p:ph type="title"/>
          </p:nvPr>
        </p:nvSpPr>
        <p:spPr>
          <a:xfrm>
            <a:off x="3826979" y="31017"/>
            <a:ext cx="5785945" cy="570532"/>
          </a:xfrm>
        </p:spPr>
        <p:txBody>
          <a:bodyPr anchor="t">
            <a:noAutofit/>
          </a:bodyPr>
          <a:lstStyle/>
          <a:p>
            <a:pPr algn="ctr"/>
            <a:r>
              <a:rPr lang="en-AU" dirty="0">
                <a:solidFill>
                  <a:srgbClr val="C00000"/>
                </a:solidFill>
                <a:latin typeface="Andalus" panose="02020603050405020304" pitchFamily="18" charset="-78"/>
                <a:cs typeface="Andalus" panose="02020603050405020304" pitchFamily="18" charset="-78"/>
              </a:rPr>
              <a:t>The Status of the Quran</a:t>
            </a:r>
            <a:endParaRPr lang="en-US" dirty="0">
              <a:solidFill>
                <a:srgbClr val="C00000"/>
              </a:solidFill>
              <a:latin typeface="Andalus" panose="02020603050405020304" pitchFamily="18" charset="-78"/>
              <a:cs typeface="Andalus" panose="02020603050405020304" pitchFamily="18" charset="-78"/>
            </a:endParaRPr>
          </a:p>
        </p:txBody>
      </p:sp>
      <p:pic>
        <p:nvPicPr>
          <p:cNvPr id="6" name="Picture 5" descr="Hand reaching out to sun">
            <a:extLst>
              <a:ext uri="{FF2B5EF4-FFF2-40B4-BE49-F238E27FC236}">
                <a16:creationId xmlns:a16="http://schemas.microsoft.com/office/drawing/2014/main" xmlns="" id="{84A0BA69-DD8E-31C9-B581-7660BFC7FEDD}"/>
              </a:ext>
            </a:extLst>
          </p:cNvPr>
          <p:cNvPicPr>
            <a:picLocks noChangeAspect="1"/>
          </p:cNvPicPr>
          <p:nvPr/>
        </p:nvPicPr>
        <p:blipFill rotWithShape="1">
          <a:blip r:embed="rId2"/>
          <a:srcRect l="34031" r="15645" b="2"/>
          <a:stretch/>
        </p:blipFill>
        <p:spPr>
          <a:xfrm>
            <a:off x="9967848" y="1962966"/>
            <a:ext cx="1988888" cy="2795732"/>
          </a:xfrm>
          <a:prstGeom prst="rect">
            <a:avLst/>
          </a:prstGeom>
        </p:spPr>
      </p:pic>
      <p:sp>
        <p:nvSpPr>
          <p:cNvPr id="3" name="Content Placeholder 2">
            <a:extLst>
              <a:ext uri="{FF2B5EF4-FFF2-40B4-BE49-F238E27FC236}">
                <a16:creationId xmlns:a16="http://schemas.microsoft.com/office/drawing/2014/main" xmlns="" id="{63C05A94-8F12-C632-A092-A1615CE9FCF9}"/>
              </a:ext>
            </a:extLst>
          </p:cNvPr>
          <p:cNvSpPr>
            <a:spLocks noGrp="1"/>
          </p:cNvSpPr>
          <p:nvPr>
            <p:ph idx="1"/>
          </p:nvPr>
        </p:nvSpPr>
        <p:spPr>
          <a:xfrm>
            <a:off x="0" y="1041101"/>
            <a:ext cx="12192000" cy="6356160"/>
          </a:xfrm>
        </p:spPr>
        <p:txBody>
          <a:bodyPr>
            <a:noAutofit/>
          </a:bodyPr>
          <a:lstStyle/>
          <a:p>
            <a:r>
              <a:rPr lang="en-AU" sz="1800" b="1" dirty="0">
                <a:solidFill>
                  <a:srgbClr val="C00000"/>
                </a:solidFill>
                <a:latin typeface="Chalkboard" panose="03050602040202020205" pitchFamily="66" charset="77"/>
                <a:cs typeface="APPLE CHANCERY" panose="03020702040506060504" pitchFamily="66" charset="-79"/>
              </a:rPr>
              <a:t>Jaber reported that the Prophet </a:t>
            </a:r>
            <a:r>
              <a:rPr lang="ar" sz="1800" b="1" i="0" dirty="0">
                <a:solidFill>
                  <a:srgbClr val="C00000"/>
                </a:solidFill>
                <a:effectLst/>
                <a:latin typeface="proxima-nova"/>
              </a:rPr>
              <a:t>ﷺ</a:t>
            </a:r>
            <a:r>
              <a:rPr lang="en-AU" sz="1800" b="1" dirty="0">
                <a:solidFill>
                  <a:srgbClr val="C00000"/>
                </a:solidFill>
                <a:latin typeface="Chalkboard" panose="03050602040202020205" pitchFamily="66" charset="77"/>
                <a:cs typeface="APPLE CHANCERY" panose="03020702040506060504" pitchFamily="66" charset="-79"/>
              </a:rPr>
              <a:t>said</a:t>
            </a:r>
            <a:endParaRPr lang="en-AU" sz="1800" b="1" dirty="0">
              <a:solidFill>
                <a:srgbClr val="C00000"/>
              </a:solidFill>
              <a:latin typeface="Chalkboard" panose="03050602040202020205" pitchFamily="66" charset="77"/>
              <a:cs typeface="Apple Chancery" panose="03020702040506060504" pitchFamily="66" charset="-79"/>
            </a:endParaRPr>
          </a:p>
          <a:p>
            <a:r>
              <a:rPr lang="en-AU" sz="1800" dirty="0">
                <a:solidFill>
                  <a:schemeClr val="accent1">
                    <a:lumMod val="75000"/>
                  </a:schemeClr>
                </a:solidFill>
                <a:latin typeface="Chalkboard" panose="03050602040202020205" pitchFamily="66" charset="77"/>
                <a:cs typeface="Apple Chancery" panose="03020702040506060504" pitchFamily="66" charset="-79"/>
              </a:rPr>
              <a:t>"</a:t>
            </a:r>
            <a:r>
              <a:rPr lang="en-AU" sz="1800" b="1" dirty="0">
                <a:solidFill>
                  <a:schemeClr val="accent1">
                    <a:lumMod val="75000"/>
                  </a:schemeClr>
                </a:solidFill>
                <a:latin typeface="Chalkboard" panose="03050602040202020205" pitchFamily="66" charset="77"/>
                <a:cs typeface="APPLE CHANCERY" panose="03020702040506060504" pitchFamily="66" charset="-79"/>
              </a:rPr>
              <a:t>Rejoice! For verily, this Quran one part of it is in the Hands of Allaah, and the other part is in your hands. Therefore, hold on to it, for you will never be destroyed, not will you ever go astray after it!”</a:t>
            </a:r>
          </a:p>
          <a:p>
            <a:r>
              <a:rPr lang="en-AU" sz="1800" b="1" dirty="0">
                <a:solidFill>
                  <a:srgbClr val="C00000"/>
                </a:solidFill>
                <a:latin typeface="Chalkboard" panose="03050602040202020205" pitchFamily="66" charset="77"/>
                <a:cs typeface="APPLE CHANCERY" panose="03020702040506060504" pitchFamily="66" charset="-79"/>
              </a:rPr>
              <a:t>'Umar reported that the Prophet </a:t>
            </a:r>
            <a:r>
              <a:rPr lang="ar" sz="1800" b="1" i="0" dirty="0">
                <a:solidFill>
                  <a:srgbClr val="C00000"/>
                </a:solidFill>
                <a:effectLst/>
                <a:latin typeface="proxima-nova"/>
              </a:rPr>
              <a:t>ﷺ </a:t>
            </a:r>
            <a:r>
              <a:rPr lang="en-AU" sz="1800" b="1" dirty="0">
                <a:solidFill>
                  <a:srgbClr val="C00000"/>
                </a:solidFill>
                <a:latin typeface="Chalkboard" panose="03050602040202020205" pitchFamily="66" charset="77"/>
                <a:cs typeface="APPLE CHANCERY" panose="03020702040506060504" pitchFamily="66" charset="-79"/>
              </a:rPr>
              <a:t>said</a:t>
            </a:r>
            <a:r>
              <a:rPr lang="en-AU" sz="1800" b="1" dirty="0">
                <a:latin typeface="Chalkboard" panose="03050602040202020205" pitchFamily="66" charset="77"/>
                <a:cs typeface="Apple Chancery" panose="03020702040506060504" pitchFamily="66" charset="-79"/>
              </a:rPr>
              <a:t>,</a:t>
            </a:r>
          </a:p>
          <a:p>
            <a:r>
              <a:rPr lang="en-AU" sz="1800" dirty="0">
                <a:latin typeface="Chalkboard" panose="03050602040202020205" pitchFamily="66" charset="77"/>
                <a:cs typeface="Apple Chancery" panose="03020702040506060504" pitchFamily="66" charset="-79"/>
              </a:rPr>
              <a:t> </a:t>
            </a:r>
            <a:r>
              <a:rPr lang="en-AU" sz="1800" b="1" dirty="0">
                <a:solidFill>
                  <a:schemeClr val="accent1">
                    <a:lumMod val="75000"/>
                  </a:schemeClr>
                </a:solidFill>
                <a:latin typeface="Chalkboard" panose="03050602040202020205" pitchFamily="66" charset="77"/>
                <a:cs typeface="APPLE CHANCERY" panose="03020702040506060504" pitchFamily="66" charset="-79"/>
              </a:rPr>
              <a:t>"Indeed, Allah will raise (or honour) people (i.e., in this world and the Hereafter) by this Book, and He will debase others by it”. (Muslim).</a:t>
            </a:r>
          </a:p>
          <a:p>
            <a:r>
              <a:rPr lang="en-AU" sz="1800" b="1" dirty="0">
                <a:solidFill>
                  <a:srgbClr val="C00000"/>
                </a:solidFill>
                <a:latin typeface="Chalkboard" panose="03050602040202020205" pitchFamily="66" charset="77"/>
                <a:cs typeface="APPLE CHANCERY" panose="03020702040506060504" pitchFamily="66" charset="-79"/>
              </a:rPr>
              <a:t>Prophet </a:t>
            </a:r>
            <a:r>
              <a:rPr lang="ar" sz="1800" b="1" i="0" dirty="0">
                <a:solidFill>
                  <a:srgbClr val="C00000"/>
                </a:solidFill>
                <a:effectLst/>
                <a:latin typeface="proxima-nova"/>
              </a:rPr>
              <a:t>ﷺ </a:t>
            </a:r>
            <a:r>
              <a:rPr lang="en-AU" sz="1800" b="1" dirty="0">
                <a:solidFill>
                  <a:srgbClr val="C00000"/>
                </a:solidFill>
                <a:latin typeface="Chalkboard" panose="03050602040202020205" pitchFamily="66" charset="77"/>
                <a:cs typeface="APPLE CHANCERY" panose="03020702040506060504" pitchFamily="66" charset="-79"/>
              </a:rPr>
              <a:t>said: </a:t>
            </a:r>
            <a:r>
              <a:rPr lang="en-AU" sz="1800" b="1" dirty="0">
                <a:solidFill>
                  <a:schemeClr val="accent1">
                    <a:lumMod val="75000"/>
                  </a:schemeClr>
                </a:solidFill>
                <a:latin typeface="Chalkboard" panose="03050602040202020205" pitchFamily="66" charset="77"/>
                <a:cs typeface="APPLE CHANCERY" panose="03020702040506060504" pitchFamily="66" charset="-79"/>
              </a:rPr>
              <a:t>The best of you are those who learn the Quran and teach it to others.”</a:t>
            </a:r>
          </a:p>
          <a:p>
            <a:r>
              <a:rPr lang="en-AU" sz="1800" b="1" dirty="0">
                <a:solidFill>
                  <a:srgbClr val="C00000"/>
                </a:solidFill>
                <a:latin typeface="Chalkboard" panose="03050602040202020205" pitchFamily="66" charset="77"/>
                <a:cs typeface="APPLE CHANCERY" panose="03020702040506060504" pitchFamily="66" charset="-79"/>
              </a:rPr>
              <a:t> </a:t>
            </a:r>
            <a:r>
              <a:rPr lang="en-AU" sz="1800" b="1" dirty="0">
                <a:solidFill>
                  <a:srgbClr val="C00000"/>
                </a:solidFill>
                <a:latin typeface="Chalkboard" panose="03050602040202020205" pitchFamily="66" charset="77"/>
                <a:cs typeface="Apple Chancery" panose="03020702040506060504" pitchFamily="66" charset="-79"/>
              </a:rPr>
              <a:t>Also said: </a:t>
            </a:r>
            <a:r>
              <a:rPr lang="en-AU" sz="1800" b="1" dirty="0">
                <a:solidFill>
                  <a:schemeClr val="accent1">
                    <a:lumMod val="75000"/>
                  </a:schemeClr>
                </a:solidFill>
                <a:latin typeface="Chalkboard" panose="03050602040202020205" pitchFamily="66" charset="77"/>
                <a:cs typeface="APPLE CHANCERY" panose="03020702040506060504" pitchFamily="66" charset="-79"/>
              </a:rPr>
              <a:t>"The Quran is either an evidence (or proof) lor you, or against you."(Muslim)</a:t>
            </a:r>
            <a:r>
              <a:rPr lang="en-AU" sz="1800" b="1" dirty="0">
                <a:solidFill>
                  <a:srgbClr val="C00000"/>
                </a:solidFill>
                <a:latin typeface="Chalkboard" panose="03050602040202020205" pitchFamily="66" charset="77"/>
                <a:cs typeface="APPLE CHANCERY" panose="03020702040506060504" pitchFamily="66" charset="-79"/>
              </a:rPr>
              <a:t>.</a:t>
            </a:r>
          </a:p>
          <a:p>
            <a:r>
              <a:rPr lang="en-AU" sz="1800" b="1" dirty="0">
                <a:solidFill>
                  <a:srgbClr val="C00000"/>
                </a:solidFill>
                <a:latin typeface="Chalkboard" panose="03050602040202020205" pitchFamily="66" charset="77"/>
                <a:cs typeface="APPLE CHANCERY" panose="03020702040506060504" pitchFamily="66" charset="-79"/>
              </a:rPr>
              <a:t>Anas reported that the Prophet </a:t>
            </a:r>
            <a:r>
              <a:rPr lang="ar" sz="1800" b="1" i="0" dirty="0">
                <a:solidFill>
                  <a:srgbClr val="C00000"/>
                </a:solidFill>
                <a:effectLst/>
                <a:latin typeface="proxima-nova"/>
              </a:rPr>
              <a:t>ﷺ </a:t>
            </a:r>
            <a:r>
              <a:rPr lang="en-AU" sz="1800" b="1" dirty="0">
                <a:solidFill>
                  <a:srgbClr val="C00000"/>
                </a:solidFill>
                <a:latin typeface="Chalkboard" panose="03050602040202020205" pitchFamily="66" charset="77"/>
                <a:cs typeface="APPLE CHANCERY" panose="03020702040506060504" pitchFamily="66" charset="-79"/>
              </a:rPr>
              <a:t>said</a:t>
            </a:r>
            <a:r>
              <a:rPr lang="en-AU" sz="1800" dirty="0">
                <a:latin typeface="Chalkboard" panose="03050602040202020205" pitchFamily="66" charset="77"/>
                <a:cs typeface="Apple Chancery" panose="03020702040506060504" pitchFamily="66" charset="-79"/>
              </a:rPr>
              <a:t>: "</a:t>
            </a:r>
            <a:r>
              <a:rPr lang="en-AU" sz="1800" b="1" dirty="0">
                <a:solidFill>
                  <a:schemeClr val="accent1">
                    <a:lumMod val="75000"/>
                  </a:schemeClr>
                </a:solidFill>
                <a:latin typeface="Chalkboard" panose="03050602040202020205" pitchFamily="66" charset="77"/>
                <a:cs typeface="APPLE CHANCERY" panose="03020702040506060504" pitchFamily="66" charset="-79"/>
              </a:rPr>
              <a:t>Verily, Allah has chosen people amongst mankind. The People of the Quran, they are the People of Allah, and His Chosen ones.” </a:t>
            </a:r>
            <a:r>
              <a:rPr lang="en-AU" sz="1800" dirty="0">
                <a:latin typeface="Chalkboard" panose="03050602040202020205" pitchFamily="66" charset="77"/>
                <a:cs typeface="Apple Chancery" panose="03020702040506060504" pitchFamily="66" charset="-79"/>
              </a:rPr>
              <a:t>(</a:t>
            </a:r>
            <a:r>
              <a:rPr lang="en-AU" sz="1800" dirty="0">
                <a:solidFill>
                  <a:srgbClr val="C00000"/>
                </a:solidFill>
                <a:latin typeface="Chalkboard" panose="03050602040202020205" pitchFamily="66" charset="77"/>
                <a:cs typeface="Apple Chancery" panose="03020702040506060504" pitchFamily="66" charset="-79"/>
              </a:rPr>
              <a:t>an-</a:t>
            </a:r>
            <a:r>
              <a:rPr lang="en-AU" sz="1800" dirty="0" err="1">
                <a:solidFill>
                  <a:srgbClr val="C00000"/>
                </a:solidFill>
                <a:latin typeface="Chalkboard" panose="03050602040202020205" pitchFamily="66" charset="77"/>
                <a:cs typeface="Apple Chancery" panose="03020702040506060504" pitchFamily="66" charset="-79"/>
              </a:rPr>
              <a:t>Nasa’i</a:t>
            </a:r>
            <a:r>
              <a:rPr lang="en-AU" sz="1800" dirty="0">
                <a:latin typeface="Chalkboard" panose="03050602040202020205" pitchFamily="66" charset="77"/>
                <a:cs typeface="Apple Chancery" panose="03020702040506060504" pitchFamily="66" charset="-79"/>
              </a:rPr>
              <a:t>). </a:t>
            </a:r>
            <a:r>
              <a:rPr lang="en-AU" sz="1800" b="1" dirty="0">
                <a:solidFill>
                  <a:schemeClr val="accent1">
                    <a:lumMod val="75000"/>
                  </a:schemeClr>
                </a:solidFill>
                <a:latin typeface="Chalkboard" panose="03050602040202020205" pitchFamily="66" charset="77"/>
                <a:cs typeface="APPLE CHANCERY" panose="03020702040506060504" pitchFamily="66" charset="-79"/>
              </a:rPr>
              <a:t>The People of the Quran' are those who know it and practice it</a:t>
            </a:r>
            <a:r>
              <a:rPr lang="en-AU" sz="1800" dirty="0">
                <a:latin typeface="Chalkboard" panose="03050602040202020205" pitchFamily="66" charset="77"/>
                <a:cs typeface="Apple Chancery" panose="03020702040506060504" pitchFamily="66" charset="-79"/>
              </a:rPr>
              <a:t>.</a:t>
            </a:r>
            <a:endParaRPr lang="en-US" sz="1800" dirty="0">
              <a:latin typeface="Chalkboard" panose="03050602040202020205" pitchFamily="66" charset="77"/>
              <a:cs typeface="Apple Chancery" panose="03020702040506060504" pitchFamily="66" charset="-79"/>
            </a:endParaRPr>
          </a:p>
        </p:txBody>
      </p:sp>
      <p:sp>
        <p:nvSpPr>
          <p:cNvPr id="4" name="Slide Number Placeholder 3">
            <a:extLst>
              <a:ext uri="{FF2B5EF4-FFF2-40B4-BE49-F238E27FC236}">
                <a16:creationId xmlns:a16="http://schemas.microsoft.com/office/drawing/2014/main" xmlns="" id="{F4E45E38-FEC0-7FFE-DCEF-7DF8522D0AC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22</a:t>
            </a:fld>
            <a:endParaRPr lang="en-US" dirty="0">
              <a:solidFill>
                <a:schemeClr val="tx1">
                  <a:lumMod val="50000"/>
                  <a:lumOff val="50000"/>
                </a:schemeClr>
              </a:solidFill>
            </a:endParaRPr>
          </a:p>
        </p:txBody>
      </p:sp>
    </p:spTree>
    <p:extLst>
      <p:ext uri="{BB962C8B-B14F-4D97-AF65-F5344CB8AC3E}">
        <p14:creationId xmlns:p14="http://schemas.microsoft.com/office/powerpoint/2010/main" val="3056624606"/>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CE3CBF-4C15-1554-4C2F-BEFF23987A51}"/>
              </a:ext>
            </a:extLst>
          </p:cNvPr>
          <p:cNvSpPr>
            <a:spLocks noGrp="1"/>
          </p:cNvSpPr>
          <p:nvPr>
            <p:ph type="title"/>
          </p:nvPr>
        </p:nvSpPr>
        <p:spPr>
          <a:xfrm>
            <a:off x="959087" y="418646"/>
            <a:ext cx="5732417" cy="860785"/>
          </a:xfrm>
        </p:spPr>
        <p:txBody>
          <a:bodyPr>
            <a:normAutofit fontScale="90000"/>
          </a:bodyPr>
          <a:lstStyle/>
          <a:p>
            <a:r>
              <a:rPr lang="en-AU" sz="4400" b="0" dirty="0">
                <a:solidFill>
                  <a:srgbClr val="C00000"/>
                </a:solidFill>
                <a:effectLst/>
                <a:latin typeface="Algerian" pitchFamily="82" charset="77"/>
              </a:rPr>
              <a:t>Mutlaq (absolute)</a:t>
            </a:r>
            <a:endParaRPr lang="en-US" dirty="0"/>
          </a:p>
        </p:txBody>
      </p:sp>
      <p:sp>
        <p:nvSpPr>
          <p:cNvPr id="3" name="Content Placeholder 2">
            <a:extLst>
              <a:ext uri="{FF2B5EF4-FFF2-40B4-BE49-F238E27FC236}">
                <a16:creationId xmlns:a16="http://schemas.microsoft.com/office/drawing/2014/main" xmlns="" id="{77AE1723-748B-6D50-C9A5-FEABD4FD7152}"/>
              </a:ext>
            </a:extLst>
          </p:cNvPr>
          <p:cNvSpPr>
            <a:spLocks noGrp="1"/>
          </p:cNvSpPr>
          <p:nvPr>
            <p:ph idx="1"/>
          </p:nvPr>
        </p:nvSpPr>
        <p:spPr>
          <a:xfrm>
            <a:off x="203175" y="1581738"/>
            <a:ext cx="11785649" cy="4665111"/>
          </a:xfrm>
          <a:ln>
            <a:solidFill>
              <a:schemeClr val="accent2">
                <a:lumMod val="50000"/>
              </a:schemeClr>
            </a:solidFill>
          </a:ln>
        </p:spPr>
        <p:txBody>
          <a:bodyPr>
            <a:noAutofit/>
          </a:bodyPr>
          <a:lstStyle/>
          <a:p>
            <a:r>
              <a:rPr lang="en-AU" sz="1600" b="1" dirty="0">
                <a:solidFill>
                  <a:srgbClr val="C00000"/>
                </a:solidFill>
                <a:effectLst/>
                <a:latin typeface="Chalkboard" panose="03050602040202020205" pitchFamily="66" charset="77"/>
                <a:ea typeface="Times New Roman" panose="02020603050405020304" pitchFamily="18" charset="0"/>
              </a:rPr>
              <a:t>A Mutlaq (literally, 'unconditional') verse is one that is absolute in its scope, not limited to what it applies. It differs from the 'aam in that the 'aam applies to all members that are included in its meanings simultaneously without exception, whereas the Mutlaq can only apply to one member of its meaning. This means: the 'aam applies to all the members of a specific set, whereas Mutlaq only applies to any one member of that set.  </a:t>
            </a:r>
          </a:p>
          <a:p>
            <a:r>
              <a:rPr lang="en-AU" sz="1600" b="1" dirty="0">
                <a:solidFill>
                  <a:srgbClr val="C00000"/>
                </a:solidFill>
                <a:effectLst/>
                <a:latin typeface="Chalkboard" panose="03050602040202020205" pitchFamily="66" charset="77"/>
                <a:ea typeface="Times New Roman" panose="02020603050405020304" pitchFamily="18" charset="0"/>
              </a:rPr>
              <a:t>Example</a:t>
            </a:r>
            <a:r>
              <a:rPr lang="en-AU" sz="1600" b="1" dirty="0">
                <a:solidFill>
                  <a:srgbClr val="C00000"/>
                </a:solidFill>
                <a:latin typeface="Chalkboard" panose="03050602040202020205" pitchFamily="66" charset="77"/>
                <a:ea typeface="Times New Roman" panose="02020603050405020304" pitchFamily="18" charset="0"/>
              </a:rPr>
              <a:t>: </a:t>
            </a:r>
            <a:r>
              <a:rPr lang="en-AU" sz="1600" b="1" dirty="0">
                <a:effectLst/>
                <a:latin typeface="Chalkboard" panose="03050602040202020205" pitchFamily="66" charset="77"/>
              </a:rPr>
              <a:t>In Quran, Allah states that the expiation for breaking oaths in God’s name is either, </a:t>
            </a:r>
            <a:endParaRPr lang="en-AU" sz="1600" b="1" dirty="0">
              <a:latin typeface="Chalkboard" panose="03050602040202020205" pitchFamily="66" charset="77"/>
            </a:endParaRPr>
          </a:p>
          <a:p>
            <a:r>
              <a:rPr lang="en-AU" sz="1600" b="1" i="0" dirty="0">
                <a:solidFill>
                  <a:schemeClr val="accent6">
                    <a:lumMod val="75000"/>
                  </a:schemeClr>
                </a:solidFill>
                <a:effectLst/>
                <a:latin typeface="Chalkboard" panose="03050602040202020205" pitchFamily="66" charset="77"/>
              </a:rPr>
              <a:t>“The penalty for a broken oath is to feed ten poor people from what you normally feed your own family, or to clothe them, or to </a:t>
            </a:r>
            <a:r>
              <a:rPr lang="en-AU" sz="1600" b="1" i="0" dirty="0">
                <a:solidFill>
                  <a:schemeClr val="accent6">
                    <a:lumMod val="75000"/>
                  </a:schemeClr>
                </a:solidFill>
                <a:effectLst/>
                <a:highlight>
                  <a:srgbClr val="FFC200"/>
                </a:highlight>
                <a:latin typeface="Chalkboard" panose="03050602040202020205" pitchFamily="66" charset="77"/>
              </a:rPr>
              <a:t>free a bondsperson…”</a:t>
            </a:r>
            <a:r>
              <a:rPr lang="en-AU" sz="1600" b="1" dirty="0">
                <a:solidFill>
                  <a:schemeClr val="accent6">
                    <a:lumMod val="75000"/>
                  </a:schemeClr>
                </a:solidFill>
                <a:effectLst/>
                <a:highlight>
                  <a:srgbClr val="FFC200"/>
                </a:highlight>
                <a:latin typeface="TimesNewRoman,Italic"/>
              </a:rPr>
              <a:t> </a:t>
            </a:r>
            <a:r>
              <a:rPr lang="en-AU" sz="1600" b="1" dirty="0">
                <a:solidFill>
                  <a:schemeClr val="accent6">
                    <a:lumMod val="75000"/>
                  </a:schemeClr>
                </a:solidFill>
                <a:effectLst/>
                <a:latin typeface="TimesNewRoman,Italic"/>
              </a:rPr>
              <a:t>an-</a:t>
            </a:r>
            <a:r>
              <a:rPr lang="en-AU" sz="1600" b="1" dirty="0" err="1">
                <a:solidFill>
                  <a:schemeClr val="accent6">
                    <a:lumMod val="75000"/>
                  </a:schemeClr>
                </a:solidFill>
                <a:effectLst/>
                <a:latin typeface="TimesNewRoman,Italic"/>
              </a:rPr>
              <a:t>Nisaa</a:t>
            </a:r>
            <a:r>
              <a:rPr lang="en-AU" sz="1600" b="1" dirty="0">
                <a:solidFill>
                  <a:schemeClr val="accent6">
                    <a:lumMod val="75000"/>
                  </a:schemeClr>
                </a:solidFill>
                <a:effectLst/>
                <a:latin typeface="TimesNewRoman,Italic"/>
              </a:rPr>
              <a:t>’ </a:t>
            </a:r>
            <a:r>
              <a:rPr lang="en-AU" sz="1600" b="1" dirty="0">
                <a:solidFill>
                  <a:schemeClr val="accent6">
                    <a:lumMod val="75000"/>
                  </a:schemeClr>
                </a:solidFill>
                <a:effectLst/>
                <a:latin typeface="TimesNewRoman"/>
              </a:rPr>
              <a:t>(4):92. </a:t>
            </a:r>
            <a:r>
              <a:rPr lang="ar" sz="1600" b="1" dirty="0">
                <a:solidFill>
                  <a:schemeClr val="accent6">
                    <a:lumMod val="75000"/>
                  </a:schemeClr>
                </a:solidFill>
                <a:latin typeface="Chalkboard" panose="03050602040202020205" pitchFamily="66" charset="77"/>
              </a:rPr>
              <a:t>فكَفَّـٰرَتُهُۥٓ إِطْعَامُ عَشَرَةِ مَسَـٰكِينَ مِنْ أَوْسَطِ مَا تُطْعِمُونَ أَهْلِيكُمْ أَوْ كِسْوَتُهُمْ </a:t>
            </a:r>
            <a:r>
              <a:rPr lang="ar" sz="1600" b="1" dirty="0">
                <a:solidFill>
                  <a:schemeClr val="accent6">
                    <a:lumMod val="75000"/>
                  </a:schemeClr>
                </a:solidFill>
                <a:highlight>
                  <a:srgbClr val="FFC200"/>
                </a:highlight>
                <a:latin typeface="Chalkboard" panose="03050602040202020205" pitchFamily="66" charset="77"/>
              </a:rPr>
              <a:t>أَوْ</a:t>
            </a:r>
            <a:r>
              <a:rPr lang="ar" sz="1600" b="1" dirty="0">
                <a:highlight>
                  <a:srgbClr val="FFC200"/>
                </a:highlight>
                <a:latin typeface="Chalkboard" panose="03050602040202020205" pitchFamily="66" charset="77"/>
              </a:rPr>
              <a:t> تَحْرِيرُ رَقَبَةٍۢ ۖ</a:t>
            </a:r>
            <a:r>
              <a:rPr lang="en-AU" sz="1600" b="1" dirty="0">
                <a:highlight>
                  <a:srgbClr val="FFC200"/>
                </a:highlight>
                <a:latin typeface="Chalkboard" panose="03050602040202020205" pitchFamily="66" charset="77"/>
              </a:rPr>
              <a:t>     </a:t>
            </a:r>
            <a:r>
              <a:rPr lang="en-AU" sz="1600" b="1" dirty="0">
                <a:effectLst/>
                <a:latin typeface="Chalkboard" panose="03050602040202020205" pitchFamily="66" charset="77"/>
              </a:rPr>
              <a:t>There are no limitations as to what type of slave may be freed. </a:t>
            </a:r>
          </a:p>
          <a:p>
            <a:r>
              <a:rPr lang="en-AU" sz="1600" b="1" dirty="0">
                <a:effectLst/>
                <a:latin typeface="Chalkboard" panose="03050602040202020205" pitchFamily="66" charset="77"/>
              </a:rPr>
              <a:t>However, the type of slave has been restricted in the other verses, </a:t>
            </a:r>
          </a:p>
          <a:p>
            <a:r>
              <a:rPr lang="en-AU" sz="1600" b="1" dirty="0">
                <a:solidFill>
                  <a:schemeClr val="accent6">
                    <a:lumMod val="75000"/>
                  </a:schemeClr>
                </a:solidFill>
                <a:effectLst/>
                <a:latin typeface="Chalkboard" panose="03050602040202020205" pitchFamily="66" charset="77"/>
              </a:rPr>
              <a:t>“And whoever kills a believer accidentally should </a:t>
            </a:r>
            <a:r>
              <a:rPr lang="en-AU" sz="1600" b="1" dirty="0">
                <a:solidFill>
                  <a:schemeClr val="accent6">
                    <a:lumMod val="75000"/>
                  </a:schemeClr>
                </a:solidFill>
                <a:effectLst/>
                <a:highlight>
                  <a:srgbClr val="FFC200"/>
                </a:highlight>
                <a:latin typeface="Chalkboard" panose="03050602040202020205" pitchFamily="66" charset="77"/>
              </a:rPr>
              <a:t>free a believing slave </a:t>
            </a:r>
            <a:r>
              <a:rPr lang="en-AU" sz="1600" b="1" dirty="0">
                <a:solidFill>
                  <a:schemeClr val="accent6">
                    <a:lumMod val="75000"/>
                  </a:schemeClr>
                </a:solidFill>
                <a:effectLst/>
                <a:latin typeface="Chalkboard" panose="03050602040202020205" pitchFamily="66" charset="77"/>
              </a:rPr>
              <a:t>and pay a </a:t>
            </a:r>
            <a:r>
              <a:rPr lang="en-AU" sz="1600" b="1" dirty="0" err="1">
                <a:solidFill>
                  <a:schemeClr val="accent6">
                    <a:lumMod val="75000"/>
                  </a:schemeClr>
                </a:solidFill>
                <a:effectLst/>
                <a:latin typeface="Chalkboard" panose="03050602040202020205" pitchFamily="66" charset="77"/>
              </a:rPr>
              <a:t>deeyah</a:t>
            </a:r>
            <a:r>
              <a:rPr lang="en-AU" sz="1600" b="1" dirty="0">
                <a:solidFill>
                  <a:schemeClr val="accent6">
                    <a:lumMod val="75000"/>
                  </a:schemeClr>
                </a:solidFill>
                <a:effectLst/>
                <a:latin typeface="Chalkboard" panose="03050602040202020205" pitchFamily="66" charset="77"/>
              </a:rPr>
              <a:t> (fine) to the family (an-</a:t>
            </a:r>
            <a:r>
              <a:rPr lang="en-AU" sz="1600" b="1" dirty="0" err="1">
                <a:solidFill>
                  <a:schemeClr val="accent6">
                    <a:lumMod val="75000"/>
                  </a:schemeClr>
                </a:solidFill>
                <a:effectLst/>
                <a:latin typeface="Chalkboard" panose="03050602040202020205" pitchFamily="66" charset="77"/>
              </a:rPr>
              <a:t>Nissa</a:t>
            </a:r>
            <a:r>
              <a:rPr lang="en-AU" sz="1600" b="1" dirty="0">
                <a:solidFill>
                  <a:schemeClr val="accent6">
                    <a:lumMod val="75000"/>
                  </a:schemeClr>
                </a:solidFill>
                <a:effectLst/>
                <a:latin typeface="Chalkboard" panose="03050602040202020205" pitchFamily="66" charset="77"/>
              </a:rPr>
              <a:t>, 4:92) </a:t>
            </a:r>
            <a:r>
              <a:rPr lang="ar" sz="1600" b="1" dirty="0">
                <a:solidFill>
                  <a:schemeClr val="accent6">
                    <a:lumMod val="75000"/>
                  </a:schemeClr>
                </a:solidFill>
                <a:latin typeface="Chalkboard" panose="03050602040202020205" pitchFamily="66" charset="77"/>
              </a:rPr>
              <a:t> وَمَن قَتَلَ مُؤْمِنًا خَطَـًۭٔا فَتَحْرِيرُ رَقَبَةٍۢ مُّؤْمِنَةٍۢ وَدِيَةٌۭ مُّسَلَّمَةٌ إِلَىٰٓ أَهْلِهِۦٓ</a:t>
            </a:r>
            <a:r>
              <a:rPr lang="en-AU" sz="1600" b="1" dirty="0">
                <a:solidFill>
                  <a:schemeClr val="accent6">
                    <a:lumMod val="75000"/>
                  </a:schemeClr>
                </a:solidFill>
                <a:latin typeface="Chalkboard" panose="03050602040202020205" pitchFamily="66" charset="77"/>
              </a:rPr>
              <a:t> </a:t>
            </a: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4936833-0A0A-6CB8-CCC9-59B4F7301159}"/>
              </a:ext>
            </a:extLst>
          </p:cNvPr>
          <p:cNvSpPr>
            <a:spLocks noGrp="1"/>
          </p:cNvSpPr>
          <p:nvPr>
            <p:ph type="sldNum" sz="quarter" idx="12"/>
          </p:nvPr>
        </p:nvSpPr>
        <p:spPr/>
        <p:txBody>
          <a:bodyPr/>
          <a:lstStyle/>
          <a:p>
            <a:fld id="{C8784B88-F3D9-6A4F-9660-1A0A1E561ED7}" type="slidenum">
              <a:rPr lang="en-US" smtClean="0"/>
              <a:t>220</a:t>
            </a:fld>
            <a:endParaRPr lang="en-US"/>
          </a:p>
        </p:txBody>
      </p:sp>
    </p:spTree>
    <p:extLst>
      <p:ext uri="{BB962C8B-B14F-4D97-AF65-F5344CB8AC3E}">
        <p14:creationId xmlns:p14="http://schemas.microsoft.com/office/powerpoint/2010/main" val="60553388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33B959-B322-0925-95B9-DD913BCB2230}"/>
              </a:ext>
            </a:extLst>
          </p:cNvPr>
          <p:cNvSpPr>
            <a:spLocks noGrp="1"/>
          </p:cNvSpPr>
          <p:nvPr>
            <p:ph type="title"/>
          </p:nvPr>
        </p:nvSpPr>
        <p:spPr>
          <a:xfrm>
            <a:off x="838200" y="365125"/>
            <a:ext cx="6136037" cy="1109657"/>
          </a:xfrm>
          <a:ln>
            <a:solidFill>
              <a:schemeClr val="tx1"/>
            </a:solidFill>
          </a:ln>
        </p:spPr>
        <p:txBody>
          <a:bodyPr>
            <a:normAutofit fontScale="90000"/>
          </a:bodyPr>
          <a:lstStyle/>
          <a:p>
            <a:r>
              <a:rPr lang="en-AU" sz="3200" dirty="0">
                <a:solidFill>
                  <a:srgbClr val="00B0F0"/>
                </a:solidFill>
                <a:latin typeface="Chalkboard" panose="03050602040202020205" pitchFamily="66" charset="77"/>
              </a:rPr>
              <a:t>M</a:t>
            </a:r>
            <a:r>
              <a:rPr lang="en-AU" sz="3200" dirty="0">
                <a:solidFill>
                  <a:srgbClr val="00B0F0"/>
                </a:solidFill>
                <a:effectLst/>
                <a:latin typeface="Chalkboard" panose="03050602040202020205" pitchFamily="66" charset="77"/>
              </a:rPr>
              <a:t>utlaq and Muqayyad verses </a:t>
            </a:r>
            <a:br>
              <a:rPr lang="en-AU" sz="3200" dirty="0">
                <a:solidFill>
                  <a:srgbClr val="00B0F0"/>
                </a:solidFill>
                <a:effectLst/>
                <a:latin typeface="Chalkboard" panose="03050602040202020205" pitchFamily="66" charset="77"/>
              </a:rPr>
            </a:br>
            <a:r>
              <a:rPr lang="en-AU" sz="3200" dirty="0">
                <a:solidFill>
                  <a:srgbClr val="00B0F0"/>
                </a:solidFill>
                <a:effectLst/>
                <a:latin typeface="Chalkboard" panose="03050602040202020205" pitchFamily="66" charset="77"/>
              </a:rPr>
              <a:t>placed in four main categories</a:t>
            </a:r>
            <a:endParaRPr lang="en-US" sz="3200" dirty="0">
              <a:solidFill>
                <a:srgbClr val="00B0F0"/>
              </a:solidFill>
            </a:endParaRPr>
          </a:p>
        </p:txBody>
      </p:sp>
      <p:sp>
        <p:nvSpPr>
          <p:cNvPr id="3" name="Content Placeholder 2">
            <a:extLst>
              <a:ext uri="{FF2B5EF4-FFF2-40B4-BE49-F238E27FC236}">
                <a16:creationId xmlns:a16="http://schemas.microsoft.com/office/drawing/2014/main" xmlns="" id="{17BC136E-DAC2-BCFA-C813-B73BE50B5543}"/>
              </a:ext>
            </a:extLst>
          </p:cNvPr>
          <p:cNvSpPr>
            <a:spLocks noGrp="1"/>
          </p:cNvSpPr>
          <p:nvPr>
            <p:ph idx="1"/>
          </p:nvPr>
        </p:nvSpPr>
        <p:spPr>
          <a:xfrm>
            <a:off x="561975" y="1686140"/>
            <a:ext cx="11068050" cy="4841666"/>
          </a:xfrm>
          <a:ln>
            <a:solidFill>
              <a:srgbClr val="00B0F0"/>
            </a:solidFill>
          </a:ln>
        </p:spPr>
        <p:txBody>
          <a:bodyPr>
            <a:normAutofit fontScale="70000" lnSpcReduction="20000"/>
          </a:bodyPr>
          <a:lstStyle/>
          <a:p>
            <a:r>
              <a:rPr lang="en-AU" sz="2800" b="1" dirty="0">
                <a:latin typeface="Chalkboard" panose="03050602040202020205" pitchFamily="66" charset="77"/>
              </a:rPr>
              <a:t>T</a:t>
            </a:r>
            <a:r>
              <a:rPr lang="en-AU" sz="2800" b="1" dirty="0">
                <a:effectLst/>
                <a:latin typeface="Chalkboard" panose="03050602040202020205" pitchFamily="66" charset="77"/>
              </a:rPr>
              <a:t>he permissibly of applying a muqayyad expression from one text of the Quran or Sunnah to a mutlaq expression in another text was an issue discussed by the scholars of </a:t>
            </a:r>
            <a:r>
              <a:rPr lang="en-AU" sz="2800" b="1" dirty="0" err="1">
                <a:effectLst/>
                <a:latin typeface="Chalkboard" panose="03050602040202020205" pitchFamily="66" charset="77"/>
              </a:rPr>
              <a:t>usool</a:t>
            </a:r>
            <a:r>
              <a:rPr lang="en-AU" sz="2800" b="1" dirty="0">
                <a:effectLst/>
                <a:latin typeface="Chalkboard" panose="03050602040202020205" pitchFamily="66" charset="77"/>
              </a:rPr>
              <a:t> al- </a:t>
            </a:r>
            <a:r>
              <a:rPr lang="en-AU" sz="2800" b="1" dirty="0" err="1">
                <a:effectLst/>
                <a:latin typeface="Chalkboard" panose="03050602040202020205" pitchFamily="66" charset="77"/>
              </a:rPr>
              <a:t>fiqh</a:t>
            </a:r>
            <a:r>
              <a:rPr lang="en-AU" sz="2800" b="1" dirty="0">
                <a:effectLst/>
                <a:latin typeface="Chalkboard" panose="03050602040202020205" pitchFamily="66" charset="77"/>
              </a:rPr>
              <a:t> with different opinions between them. </a:t>
            </a:r>
          </a:p>
          <a:p>
            <a:r>
              <a:rPr lang="en-AU" sz="2800" b="1" dirty="0">
                <a:effectLst/>
                <a:latin typeface="Chalkboard" panose="03050602040202020205" pitchFamily="66" charset="77"/>
              </a:rPr>
              <a:t>Hence</a:t>
            </a:r>
            <a:r>
              <a:rPr lang="en-AU" sz="2800" b="1" dirty="0">
                <a:latin typeface="Chalkboard" panose="03050602040202020205" pitchFamily="66" charset="77"/>
              </a:rPr>
              <a:t>, t</a:t>
            </a:r>
            <a:r>
              <a:rPr lang="en-AU" sz="2800" b="1" dirty="0">
                <a:effectLst/>
                <a:latin typeface="Chalkboard" panose="03050602040202020205" pitchFamily="66" charset="77"/>
              </a:rPr>
              <a:t>he mutlaq and muqayyad verses have been placed in four main categories in relation to the underlying reason (</a:t>
            </a:r>
            <a:r>
              <a:rPr lang="en-AU" sz="2800" b="1" dirty="0" err="1">
                <a:effectLst/>
                <a:latin typeface="Chalkboard" panose="03050602040202020205" pitchFamily="66" charset="77"/>
              </a:rPr>
              <a:t>sabab</a:t>
            </a:r>
            <a:r>
              <a:rPr lang="en-AU" sz="2800" b="1" dirty="0">
                <a:effectLst/>
                <a:latin typeface="Chalkboard" panose="03050602040202020205" pitchFamily="66" charset="77"/>
              </a:rPr>
              <a:t>) for their revelation and the agreement or disagreement of the rules (</a:t>
            </a:r>
            <a:r>
              <a:rPr lang="en-AU" sz="2800" b="1" dirty="0" err="1">
                <a:effectLst/>
                <a:latin typeface="Chalkboard" panose="03050602040202020205" pitchFamily="66" charset="77"/>
              </a:rPr>
              <a:t>hukm</a:t>
            </a:r>
            <a:r>
              <a:rPr lang="en-AU" sz="2800" b="1" dirty="0">
                <a:effectLst/>
                <a:latin typeface="Chalkboard" panose="03050602040202020205" pitchFamily="66" charset="77"/>
              </a:rPr>
              <a:t>) which they contain.</a:t>
            </a:r>
          </a:p>
          <a:p>
            <a:pPr>
              <a:buFont typeface="Wingdings" pitchFamily="2" charset="2"/>
              <a:buChar char="q"/>
            </a:pPr>
            <a:r>
              <a:rPr lang="en-AU" sz="2800" b="1" dirty="0">
                <a:solidFill>
                  <a:srgbClr val="00B0F0"/>
                </a:solidFill>
                <a:effectLst/>
                <a:latin typeface="Chalkboard" panose="03050602040202020205" pitchFamily="66" charset="77"/>
                <a:cs typeface="Apple Chancery" panose="03020702040506060504" pitchFamily="66" charset="-79"/>
              </a:rPr>
              <a:t>Same </a:t>
            </a:r>
            <a:r>
              <a:rPr lang="en-AU" sz="2800" b="1" dirty="0" err="1">
                <a:solidFill>
                  <a:srgbClr val="00B0F0"/>
                </a:solidFill>
                <a:effectLst/>
                <a:latin typeface="Chalkboard" panose="03050602040202020205" pitchFamily="66" charset="77"/>
                <a:cs typeface="Apple Chancery" panose="03020702040506060504" pitchFamily="66" charset="-79"/>
              </a:rPr>
              <a:t>sabaab</a:t>
            </a:r>
            <a:r>
              <a:rPr lang="en-AU" sz="2800" b="1" dirty="0">
                <a:solidFill>
                  <a:srgbClr val="00B0F0"/>
                </a:solidFill>
                <a:effectLst/>
                <a:latin typeface="Chalkboard" panose="03050602040202020205" pitchFamily="66" charset="77"/>
                <a:cs typeface="Apple Chancery" panose="03020702040506060504" pitchFamily="66" charset="-79"/>
              </a:rPr>
              <a:t> and </a:t>
            </a:r>
            <a:r>
              <a:rPr lang="en-AU" sz="2800" b="1" dirty="0" err="1">
                <a:solidFill>
                  <a:srgbClr val="00B0F0"/>
                </a:solidFill>
                <a:effectLst/>
                <a:latin typeface="Chalkboard" panose="03050602040202020205" pitchFamily="66" charset="77"/>
                <a:cs typeface="Apple Chancery" panose="03020702040506060504" pitchFamily="66" charset="-79"/>
              </a:rPr>
              <a:t>hukm</a:t>
            </a:r>
            <a:r>
              <a:rPr lang="en-AU" sz="2800" b="1" dirty="0">
                <a:solidFill>
                  <a:srgbClr val="00B0F0"/>
                </a:solidFill>
                <a:effectLst/>
                <a:latin typeface="Chalkboard" panose="03050602040202020205" pitchFamily="66" charset="77"/>
                <a:cs typeface="Apple Chancery" panose="03020702040506060504" pitchFamily="66" charset="-79"/>
              </a:rPr>
              <a:t>.       </a:t>
            </a:r>
          </a:p>
          <a:p>
            <a:pPr>
              <a:buFont typeface="Wingdings" pitchFamily="2" charset="2"/>
              <a:buChar char="q"/>
            </a:pPr>
            <a:r>
              <a:rPr lang="en-AU" sz="2800" b="1" dirty="0">
                <a:solidFill>
                  <a:srgbClr val="00B0F0"/>
                </a:solidFill>
                <a:effectLst/>
                <a:latin typeface="Chalkboard" panose="03050602040202020205" pitchFamily="66" charset="77"/>
                <a:cs typeface="Apple Chancery" panose="03020702040506060504" pitchFamily="66" charset="-79"/>
              </a:rPr>
              <a:t>Same </a:t>
            </a:r>
            <a:r>
              <a:rPr lang="en-AU" sz="2800" b="1" dirty="0" err="1">
                <a:solidFill>
                  <a:srgbClr val="00B0F0"/>
                </a:solidFill>
                <a:effectLst/>
                <a:latin typeface="Chalkboard" panose="03050602040202020205" pitchFamily="66" charset="77"/>
                <a:cs typeface="Apple Chancery" panose="03020702040506060504" pitchFamily="66" charset="-79"/>
              </a:rPr>
              <a:t>sabab</a:t>
            </a:r>
            <a:r>
              <a:rPr lang="en-AU" sz="2800" b="1" dirty="0">
                <a:solidFill>
                  <a:srgbClr val="00B0F0"/>
                </a:solidFill>
                <a:effectLst/>
                <a:latin typeface="Chalkboard" panose="03050602040202020205" pitchFamily="66" charset="77"/>
                <a:cs typeface="Apple Chancery" panose="03020702040506060504" pitchFamily="66" charset="-79"/>
              </a:rPr>
              <a:t> but different </a:t>
            </a:r>
            <a:r>
              <a:rPr lang="en-AU" sz="2800" b="1" dirty="0" err="1">
                <a:solidFill>
                  <a:srgbClr val="00B0F0"/>
                </a:solidFill>
                <a:effectLst/>
                <a:latin typeface="Chalkboard" panose="03050602040202020205" pitchFamily="66" charset="77"/>
                <a:cs typeface="Apple Chancery" panose="03020702040506060504" pitchFamily="66" charset="-79"/>
              </a:rPr>
              <a:t>hukm</a:t>
            </a:r>
            <a:endParaRPr lang="en-AU" sz="2800" b="1" dirty="0">
              <a:solidFill>
                <a:srgbClr val="00B0F0"/>
              </a:solidFill>
              <a:effectLst/>
              <a:latin typeface="Chalkboard" panose="03050602040202020205" pitchFamily="66" charset="77"/>
              <a:cs typeface="Apple Chancery" panose="03020702040506060504" pitchFamily="66" charset="-79"/>
            </a:endParaRPr>
          </a:p>
          <a:p>
            <a:pPr>
              <a:buFont typeface="Wingdings" pitchFamily="2" charset="2"/>
              <a:buChar char="q"/>
            </a:pPr>
            <a:r>
              <a:rPr lang="en-AU" sz="2800" b="1" dirty="0">
                <a:solidFill>
                  <a:srgbClr val="00B0F0"/>
                </a:solidFill>
                <a:effectLst/>
                <a:latin typeface="Chalkboard" panose="03050602040202020205" pitchFamily="66" charset="77"/>
                <a:cs typeface="Apple Chancery" panose="03020702040506060504" pitchFamily="66" charset="-79"/>
              </a:rPr>
              <a:t>Different </a:t>
            </a:r>
            <a:r>
              <a:rPr lang="en-AU" sz="2800" b="1" dirty="0" err="1">
                <a:solidFill>
                  <a:srgbClr val="00B0F0"/>
                </a:solidFill>
                <a:effectLst/>
                <a:latin typeface="Chalkboard" panose="03050602040202020205" pitchFamily="66" charset="77"/>
                <a:cs typeface="Apple Chancery" panose="03020702040506060504" pitchFamily="66" charset="-79"/>
              </a:rPr>
              <a:t>sabab</a:t>
            </a:r>
            <a:r>
              <a:rPr lang="en-AU" sz="2800" b="1" dirty="0">
                <a:solidFill>
                  <a:srgbClr val="00B0F0"/>
                </a:solidFill>
                <a:effectLst/>
                <a:latin typeface="Chalkboard" panose="03050602040202020205" pitchFamily="66" charset="77"/>
                <a:cs typeface="Apple Chancery" panose="03020702040506060504" pitchFamily="66" charset="-79"/>
              </a:rPr>
              <a:t> but same </a:t>
            </a:r>
            <a:r>
              <a:rPr lang="en-AU" sz="2800" b="1" dirty="0" err="1">
                <a:solidFill>
                  <a:srgbClr val="00B0F0"/>
                </a:solidFill>
                <a:effectLst/>
                <a:latin typeface="Chalkboard" panose="03050602040202020205" pitchFamily="66" charset="77"/>
                <a:cs typeface="Apple Chancery" panose="03020702040506060504" pitchFamily="66" charset="-79"/>
              </a:rPr>
              <a:t>hukm</a:t>
            </a:r>
            <a:endParaRPr lang="en-AU" sz="2800" b="1" dirty="0">
              <a:solidFill>
                <a:srgbClr val="00B0F0"/>
              </a:solidFill>
              <a:effectLst/>
              <a:latin typeface="Chalkboard" panose="03050602040202020205" pitchFamily="66" charset="77"/>
              <a:cs typeface="Apple Chancery" panose="03020702040506060504" pitchFamily="66" charset="-79"/>
            </a:endParaRPr>
          </a:p>
          <a:p>
            <a:pPr>
              <a:buFont typeface="Wingdings" pitchFamily="2" charset="2"/>
              <a:buChar char="q"/>
            </a:pPr>
            <a:r>
              <a:rPr lang="en-AU" sz="2800" b="1" dirty="0">
                <a:solidFill>
                  <a:srgbClr val="00B0F0"/>
                </a:solidFill>
                <a:effectLst/>
                <a:latin typeface="Chalkboard" panose="03050602040202020205" pitchFamily="66" charset="77"/>
                <a:cs typeface="Apple Chancery" panose="03020702040506060504" pitchFamily="66" charset="-79"/>
              </a:rPr>
              <a:t>Different </a:t>
            </a:r>
            <a:r>
              <a:rPr lang="en-AU" sz="2800" b="1" dirty="0" err="1">
                <a:solidFill>
                  <a:srgbClr val="00B0F0"/>
                </a:solidFill>
                <a:effectLst/>
                <a:latin typeface="Chalkboard" panose="03050602040202020205" pitchFamily="66" charset="77"/>
                <a:cs typeface="Apple Chancery" panose="03020702040506060504" pitchFamily="66" charset="-79"/>
              </a:rPr>
              <a:t>sabab</a:t>
            </a:r>
            <a:r>
              <a:rPr lang="en-AU" sz="2800" b="1" dirty="0">
                <a:solidFill>
                  <a:srgbClr val="00B0F0"/>
                </a:solidFill>
                <a:effectLst/>
                <a:latin typeface="Chalkboard" panose="03050602040202020205" pitchFamily="66" charset="77"/>
                <a:cs typeface="Apple Chancery" panose="03020702040506060504" pitchFamily="66" charset="-79"/>
              </a:rPr>
              <a:t> and different </a:t>
            </a:r>
            <a:r>
              <a:rPr lang="en-AU" sz="2800" b="1" dirty="0" err="1">
                <a:solidFill>
                  <a:srgbClr val="00B0F0"/>
                </a:solidFill>
                <a:effectLst/>
                <a:latin typeface="Chalkboard" panose="03050602040202020205" pitchFamily="66" charset="77"/>
                <a:cs typeface="Apple Chancery" panose="03020702040506060504" pitchFamily="66" charset="-79"/>
              </a:rPr>
              <a:t>hukm</a:t>
            </a:r>
            <a:endParaRPr lang="en-AU" sz="2800" b="1" dirty="0">
              <a:latin typeface="Chalkboard" panose="03050602040202020205" pitchFamily="66" charset="77"/>
            </a:endParaRPr>
          </a:p>
          <a:p>
            <a:endParaRPr lang="en-US"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1551521A-0BC5-E76F-4513-F40EBA4A0DFD}"/>
              </a:ext>
            </a:extLst>
          </p:cNvPr>
          <p:cNvSpPr>
            <a:spLocks noGrp="1"/>
          </p:cNvSpPr>
          <p:nvPr>
            <p:ph type="sldNum" sz="quarter" idx="12"/>
          </p:nvPr>
        </p:nvSpPr>
        <p:spPr/>
        <p:txBody>
          <a:bodyPr/>
          <a:lstStyle/>
          <a:p>
            <a:fld id="{C8784B88-F3D9-6A4F-9660-1A0A1E561ED7}" type="slidenum">
              <a:rPr lang="en-US" smtClean="0"/>
              <a:t>221</a:t>
            </a:fld>
            <a:endParaRPr lang="en-US"/>
          </a:p>
        </p:txBody>
      </p:sp>
    </p:spTree>
    <p:extLst>
      <p:ext uri="{BB962C8B-B14F-4D97-AF65-F5344CB8AC3E}">
        <p14:creationId xmlns:p14="http://schemas.microsoft.com/office/powerpoint/2010/main" val="716729879"/>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418C6B-17CC-09A0-711A-D5A3F4FEFDD9}"/>
              </a:ext>
            </a:extLst>
          </p:cNvPr>
          <p:cNvSpPr>
            <a:spLocks noGrp="1"/>
          </p:cNvSpPr>
          <p:nvPr>
            <p:ph type="title"/>
          </p:nvPr>
        </p:nvSpPr>
        <p:spPr>
          <a:xfrm>
            <a:off x="1176202" y="241665"/>
            <a:ext cx="4781686" cy="615764"/>
          </a:xfrm>
        </p:spPr>
        <p:txBody>
          <a:bodyPr>
            <a:normAutofit/>
          </a:bodyPr>
          <a:lstStyle/>
          <a:p>
            <a:r>
              <a:rPr lang="en-AU" sz="3600" dirty="0">
                <a:solidFill>
                  <a:srgbClr val="00B0F0"/>
                </a:solidFill>
                <a:effectLst/>
                <a:latin typeface="Apple Chancery" panose="03020702040506060504" pitchFamily="66" charset="-79"/>
                <a:cs typeface="Apple Chancery" panose="03020702040506060504" pitchFamily="66" charset="-79"/>
              </a:rPr>
              <a:t>Same </a:t>
            </a:r>
            <a:r>
              <a:rPr lang="en-AU" sz="3600" dirty="0" err="1">
                <a:solidFill>
                  <a:srgbClr val="00B0F0"/>
                </a:solidFill>
                <a:effectLst/>
                <a:latin typeface="Apple Chancery" panose="03020702040506060504" pitchFamily="66" charset="-79"/>
                <a:cs typeface="Apple Chancery" panose="03020702040506060504" pitchFamily="66" charset="-79"/>
              </a:rPr>
              <a:t>sabaab</a:t>
            </a:r>
            <a:r>
              <a:rPr lang="en-AU" sz="3600" dirty="0">
                <a:solidFill>
                  <a:srgbClr val="00B0F0"/>
                </a:solidFill>
                <a:effectLst/>
                <a:latin typeface="Apple Chancery" panose="03020702040506060504" pitchFamily="66" charset="-79"/>
                <a:cs typeface="Apple Chancery" panose="03020702040506060504" pitchFamily="66" charset="-79"/>
              </a:rPr>
              <a:t> and </a:t>
            </a:r>
            <a:r>
              <a:rPr lang="en-AU" sz="3600" dirty="0" err="1">
                <a:solidFill>
                  <a:srgbClr val="00B0F0"/>
                </a:solidFill>
                <a:effectLst/>
                <a:latin typeface="Apple Chancery" panose="03020702040506060504" pitchFamily="66" charset="-79"/>
                <a:cs typeface="Apple Chancery" panose="03020702040506060504" pitchFamily="66" charset="-79"/>
              </a:rPr>
              <a:t>hukm</a:t>
            </a:r>
            <a:endParaRPr lang="en-US" sz="3600" dirty="0">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0D58110C-C743-7208-863F-19D4620CF820}"/>
              </a:ext>
            </a:extLst>
          </p:cNvPr>
          <p:cNvSpPr>
            <a:spLocks noGrp="1"/>
          </p:cNvSpPr>
          <p:nvPr>
            <p:ph idx="1"/>
          </p:nvPr>
        </p:nvSpPr>
        <p:spPr>
          <a:xfrm>
            <a:off x="192505" y="857429"/>
            <a:ext cx="11999495" cy="6035502"/>
          </a:xfrm>
          <a:ln>
            <a:solidFill>
              <a:schemeClr val="bg2">
                <a:lumMod val="50000"/>
              </a:schemeClr>
            </a:solidFill>
          </a:ln>
        </p:spPr>
        <p:txBody>
          <a:bodyPr>
            <a:noAutofit/>
          </a:bodyPr>
          <a:lstStyle/>
          <a:p>
            <a:pPr marL="342900" indent="-342900">
              <a:buAutoNum type="arabicPeriod"/>
            </a:pPr>
            <a:r>
              <a:rPr lang="en-AU" sz="1800" b="1" dirty="0">
                <a:effectLst/>
                <a:highlight>
                  <a:srgbClr val="C4CA9D"/>
                </a:highlight>
                <a:latin typeface="Chalkboard" panose="03050602040202020205" pitchFamily="66" charset="77"/>
              </a:rPr>
              <a:t>Same </a:t>
            </a:r>
            <a:r>
              <a:rPr lang="en-AU" sz="1800" b="1" dirty="0" err="1">
                <a:effectLst/>
                <a:highlight>
                  <a:srgbClr val="C4CA9D"/>
                </a:highlight>
                <a:latin typeface="Chalkboard" panose="03050602040202020205" pitchFamily="66" charset="77"/>
              </a:rPr>
              <a:t>sabaab</a:t>
            </a:r>
            <a:r>
              <a:rPr lang="en-AU" sz="1800" b="1" dirty="0">
                <a:effectLst/>
                <a:highlight>
                  <a:srgbClr val="C4CA9D"/>
                </a:highlight>
                <a:latin typeface="Chalkboard" panose="03050602040202020205" pitchFamily="66" charset="77"/>
              </a:rPr>
              <a:t> and </a:t>
            </a:r>
            <a:r>
              <a:rPr lang="en-AU" sz="1800" b="1" dirty="0" err="1">
                <a:effectLst/>
                <a:highlight>
                  <a:srgbClr val="C4CA9D"/>
                </a:highlight>
                <a:latin typeface="Chalkboard" panose="03050602040202020205" pitchFamily="66" charset="77"/>
              </a:rPr>
              <a:t>hukm</a:t>
            </a:r>
            <a:r>
              <a:rPr lang="en-AU" sz="1800" b="1" dirty="0">
                <a:effectLst/>
                <a:highlight>
                  <a:srgbClr val="C4CA9D"/>
                </a:highlight>
                <a:latin typeface="Chalkboard" panose="03050602040202020205" pitchFamily="66" charset="77"/>
              </a:rPr>
              <a:t>:</a:t>
            </a:r>
            <a:r>
              <a:rPr lang="en-AU" sz="1600" b="1" dirty="0">
                <a:effectLst/>
                <a:latin typeface="Chalkboard" panose="03050602040202020205" pitchFamily="66" charset="77"/>
              </a:rPr>
              <a:t/>
            </a:r>
            <a:br>
              <a:rPr lang="en-AU" sz="1600" b="1" dirty="0">
                <a:effectLst/>
                <a:latin typeface="Chalkboard" panose="03050602040202020205" pitchFamily="66" charset="77"/>
              </a:rPr>
            </a:br>
            <a:r>
              <a:rPr lang="en-AU" sz="1600" b="1" dirty="0">
                <a:effectLst/>
                <a:latin typeface="Chalkboard" panose="03050602040202020205" pitchFamily="66" charset="77"/>
              </a:rPr>
              <a:t>An example is the fourth option in atoning (</a:t>
            </a:r>
            <a:r>
              <a:rPr lang="en-AU" sz="1600" b="1" dirty="0" err="1">
                <a:effectLst/>
                <a:latin typeface="Chalkboard" panose="03050602040202020205" pitchFamily="66" charset="77"/>
              </a:rPr>
              <a:t>kaffaarah</a:t>
            </a:r>
            <a:r>
              <a:rPr lang="en-AU" sz="1600" b="1" dirty="0">
                <a:effectLst/>
                <a:latin typeface="Chalkboard" panose="03050602040202020205" pitchFamily="66" charset="77"/>
              </a:rPr>
              <a:t>) for breaking an oath taken in Allah’s name</a:t>
            </a:r>
            <a:r>
              <a:rPr lang="en-AU" sz="1600" b="1" dirty="0">
                <a:latin typeface="Chalkboard" panose="03050602040202020205" pitchFamily="66" charset="77"/>
              </a:rPr>
              <a:t>.</a:t>
            </a:r>
            <a:r>
              <a:rPr lang="en-AU" sz="1600" b="1" dirty="0">
                <a:effectLst/>
                <a:latin typeface="Chalkboard" panose="03050602040202020205" pitchFamily="66" charset="77"/>
              </a:rPr>
              <a:t> </a:t>
            </a:r>
            <a:endParaRPr lang="en-AU" sz="1600" b="1" dirty="0">
              <a:solidFill>
                <a:schemeClr val="bg2"/>
              </a:solidFill>
              <a:effectLst/>
              <a:latin typeface="Chalkboard" panose="03050602040202020205" pitchFamily="66" charset="77"/>
            </a:endParaRPr>
          </a:p>
          <a:p>
            <a:pPr marL="0" indent="0">
              <a:buNone/>
            </a:pPr>
            <a:r>
              <a:rPr lang="en-AU" sz="1600" b="1" dirty="0">
                <a:effectLst/>
                <a:latin typeface="Chalkboard" panose="03050602040202020205" pitchFamily="66" charset="77"/>
              </a:rPr>
              <a:t>    i.e. </a:t>
            </a:r>
            <a:r>
              <a:rPr lang="en-AU" sz="1600" b="1" dirty="0">
                <a:latin typeface="Chalkboard" panose="03050602040202020205" pitchFamily="66" charset="77"/>
              </a:rPr>
              <a:t>To</a:t>
            </a:r>
            <a:r>
              <a:rPr lang="en-AU" sz="1600" b="1" dirty="0">
                <a:effectLst/>
                <a:latin typeface="Chalkboard" panose="03050602040202020205" pitchFamily="66" charset="77"/>
              </a:rPr>
              <a:t> fast three days. This principle is mutlaq in the Quran as follows: </a:t>
            </a:r>
            <a:endParaRPr lang="en-AU" sz="1600" b="1" dirty="0">
              <a:latin typeface="Chalkboard" panose="03050602040202020205" pitchFamily="66" charset="77"/>
            </a:endParaRPr>
          </a:p>
          <a:p>
            <a:r>
              <a:rPr lang="en-AU" sz="1600" b="1" i="0" dirty="0">
                <a:solidFill>
                  <a:srgbClr val="C00000"/>
                </a:solidFill>
                <a:effectLst/>
                <a:latin typeface="Chalkboard" panose="03050602040202020205" pitchFamily="66" charset="77"/>
              </a:rPr>
              <a:t>“Allah will not call you to account for your thoughtless oaths, but He will hold you accountable for deliberate oaths. The penalty for a broken oath is to feed ten poor people from what you normally feed your own family, or to clothe them, or to free a bondsperson. But if none of this is affordable, then </a:t>
            </a:r>
            <a:r>
              <a:rPr lang="en-AU" sz="1600" b="1" i="0" dirty="0">
                <a:solidFill>
                  <a:srgbClr val="C00000"/>
                </a:solidFill>
                <a:effectLst/>
                <a:highlight>
                  <a:srgbClr val="C4CA9D"/>
                </a:highlight>
                <a:latin typeface="Chalkboard" panose="03050602040202020205" pitchFamily="66" charset="77"/>
              </a:rPr>
              <a:t>you must fast three days. </a:t>
            </a:r>
            <a:r>
              <a:rPr lang="en-AU" sz="1600" b="1" i="0" dirty="0">
                <a:solidFill>
                  <a:srgbClr val="C00000"/>
                </a:solidFill>
                <a:effectLst/>
                <a:latin typeface="Chalkboard" panose="03050602040202020205" pitchFamily="66" charset="77"/>
              </a:rPr>
              <a:t>This is the penalty for breaking your oaths. So be mindful of your oaths. This is how Allah makes things clear to you, so perhaps you will be grateful.</a:t>
            </a:r>
            <a:r>
              <a:rPr lang="en-AU" sz="1600" b="1" dirty="0">
                <a:solidFill>
                  <a:srgbClr val="C00000"/>
                </a:solidFill>
                <a:effectLst/>
                <a:latin typeface="Chalkboard" panose="03050602040202020205" pitchFamily="66" charset="77"/>
              </a:rPr>
              <a:t>(al-</a:t>
            </a:r>
            <a:r>
              <a:rPr lang="en-AU" sz="1600" b="1" dirty="0" err="1">
                <a:solidFill>
                  <a:srgbClr val="C00000"/>
                </a:solidFill>
                <a:effectLst/>
                <a:latin typeface="Chalkboard" panose="03050602040202020205" pitchFamily="66" charset="77"/>
              </a:rPr>
              <a:t>Maa’idah</a:t>
            </a:r>
            <a:r>
              <a:rPr lang="en-AU" sz="1600" b="1" dirty="0">
                <a:solidFill>
                  <a:srgbClr val="C00000"/>
                </a:solidFill>
                <a:effectLst/>
                <a:latin typeface="Chalkboard" panose="03050602040202020205" pitchFamily="66" charset="77"/>
              </a:rPr>
              <a:t>” (5):89.</a:t>
            </a:r>
            <a:r>
              <a:rPr lang="ar" sz="1600" dirty="0">
                <a:solidFill>
                  <a:srgbClr val="C00000"/>
                </a:solidFill>
                <a:latin typeface="Chalkboard" panose="03050602040202020205" pitchFamily="66" charset="77"/>
                <a:cs typeface="+mn-cs"/>
              </a:rPr>
              <a:t>َا يُؤَاخِذُكُمُ ٱللَّهُ بِٱللَّغْوِ فِىٓ أَيْمَـٰنِكُمْ وَلَـٰكِن يُؤَاخِذُكُم بِمَا عَقَّدتُّمُ ٱلْأَيْمَـٰنَ ۖ فَكَفَّـٰرَتُهُۥٓ إِطْعَامُ عَشَرَةِ مَسَـٰكِينَ مِنْ أَوْسَطِ مَا تُطْعِمُونَ أَهْلِيكُمْ أَوْ كِسْوَتُهُمْ أَوْ تَحْرِيرُ رَقَبَةٍۢ ۖ فَمَن لَّمْ يَجِدْ فَصِيَامُ ثَلَـٰثَةِ أَيَّامٍۢ ۚ ذَٰلِكَ كَفَّـٰرَةُ أَيْمَـٰنِكُمْ إِذَا حَلَفْتُمْ ۚ وَٱحْفَظُوٓا۟ أَيْمَـٰنَكُمْ ۚ كَذَٰلِكَ يُبَيِّنُ ٱللَّهُ لَكُمْ ءَايَـٰتِهِۦ لَعَلَّكُمْ تَشْكُرُونَ</a:t>
            </a:r>
            <a:r>
              <a:rPr lang="en-AU" sz="1600" dirty="0">
                <a:solidFill>
                  <a:srgbClr val="C00000"/>
                </a:solidFill>
                <a:latin typeface="Chalkboard" panose="03050602040202020205" pitchFamily="66" charset="77"/>
                <a:cs typeface="+mn-cs"/>
              </a:rPr>
              <a:t>.</a:t>
            </a:r>
          </a:p>
          <a:p>
            <a:r>
              <a:rPr lang="en-AU" sz="1600" b="1" dirty="0">
                <a:effectLst/>
                <a:latin typeface="Chalkboard" panose="03050602040202020205" pitchFamily="66" charset="77"/>
              </a:rPr>
              <a:t>However, in the recitation of Ibn Mas‘ood, it was muqayyad: “Fast three consecutive days.</a:t>
            </a:r>
            <a:r>
              <a:rPr lang="ar" sz="1600" b="1" dirty="0">
                <a:latin typeface="Chalkboard" panose="03050602040202020205" pitchFamily="66" charset="77"/>
              </a:rPr>
              <a:t> فَصِيَامُ ثَلَـٰثَةِ أَيَّامٍۢ متتابعات </a:t>
            </a:r>
            <a:r>
              <a:rPr lang="en-AU" sz="1600" b="1" dirty="0">
                <a:effectLst/>
                <a:latin typeface="Chalkboard" panose="03050602040202020205" pitchFamily="66" charset="77"/>
              </a:rPr>
              <a:t/>
            </a:r>
            <a:br>
              <a:rPr lang="en-AU" sz="1600" b="1" dirty="0">
                <a:effectLst/>
                <a:latin typeface="Chalkboard" panose="03050602040202020205" pitchFamily="66" charset="77"/>
              </a:rPr>
            </a:br>
            <a:r>
              <a:rPr lang="en-AU" sz="1600" b="1" dirty="0">
                <a:effectLst/>
                <a:latin typeface="Chalkboard" panose="03050602040202020205" pitchFamily="66" charset="77"/>
              </a:rPr>
              <a:t>Thus, some scholars ruled that since the </a:t>
            </a:r>
            <a:r>
              <a:rPr lang="en-AU" sz="1600" b="1" dirty="0" err="1">
                <a:effectLst/>
                <a:latin typeface="Chalkboard" panose="03050602040202020205" pitchFamily="66" charset="77"/>
              </a:rPr>
              <a:t>sabab</a:t>
            </a:r>
            <a:r>
              <a:rPr lang="en-AU" sz="1600" b="1" dirty="0">
                <a:effectLst/>
                <a:latin typeface="Chalkboard" panose="03050602040202020205" pitchFamily="66" charset="77"/>
              </a:rPr>
              <a:t> (breaking an oath taken in Allah’s name) was the same in both recitations, and the </a:t>
            </a:r>
            <a:r>
              <a:rPr lang="en-AU" sz="1600" b="1" dirty="0" err="1">
                <a:effectLst/>
                <a:latin typeface="Chalkboard" panose="03050602040202020205" pitchFamily="66" charset="77"/>
              </a:rPr>
              <a:t>hukm</a:t>
            </a:r>
            <a:r>
              <a:rPr lang="en-AU" sz="1600" b="1" dirty="0">
                <a:effectLst/>
                <a:latin typeface="Chalkboard" panose="03050602040202020205" pitchFamily="66" charset="77"/>
              </a:rPr>
              <a:t> (fasting) was the same, the mutlaq rule should be understood according to the muqayyad recitation.   </a:t>
            </a:r>
            <a:r>
              <a:rPr lang="en-AU" sz="1600" b="1" dirty="0">
                <a:effectLst/>
                <a:highlight>
                  <a:srgbClr val="C4CA9D"/>
                </a:highlight>
                <a:latin typeface="Chalkboard" panose="03050602040202020205" pitchFamily="66" charset="77"/>
              </a:rPr>
              <a:t>There is general agreement about the validity of applying the muqayyad text to the mutlaq text in this category, as long as both texts are authentic. </a:t>
            </a:r>
            <a:endParaRPr lang="en-AU" sz="1600" b="1" dirty="0">
              <a:highlight>
                <a:srgbClr val="C4CA9D"/>
              </a:highlight>
              <a:latin typeface="Chalkboard" panose="03050602040202020205" pitchFamily="66" charset="77"/>
            </a:endParaRPr>
          </a:p>
          <a:p>
            <a:endParaRPr lang="en-AU" sz="1600" dirty="0">
              <a:latin typeface="Chalkboard" panose="03050602040202020205" pitchFamily="66" charset="77"/>
            </a:endParaRPr>
          </a:p>
          <a:p>
            <a:endParaRPr lang="en-AU" sz="1600" dirty="0">
              <a:latin typeface="Chalkboard" panose="03050602040202020205" pitchFamily="66" charset="77"/>
            </a:endParaRPr>
          </a:p>
          <a:p>
            <a:pPr algn="l"/>
            <a:endParaRPr lang="en-AU" sz="1600" dirty="0">
              <a:latin typeface="Chalkboard" panose="03050602040202020205" pitchFamily="66" charset="77"/>
            </a:endParaRPr>
          </a:p>
          <a:p>
            <a:pPr algn="r" rtl="1"/>
            <a:endParaRPr lang="en-AU" sz="1600" dirty="0">
              <a:latin typeface="Chalkboard" panose="03050602040202020205" pitchFamily="66" charset="77"/>
            </a:endParaRP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C2D6CC13-3CF9-7A30-B5E9-E7166E9955F6}"/>
              </a:ext>
            </a:extLst>
          </p:cNvPr>
          <p:cNvSpPr>
            <a:spLocks noGrp="1"/>
          </p:cNvSpPr>
          <p:nvPr>
            <p:ph type="sldNum" sz="quarter" idx="12"/>
          </p:nvPr>
        </p:nvSpPr>
        <p:spPr/>
        <p:txBody>
          <a:bodyPr/>
          <a:lstStyle/>
          <a:p>
            <a:fld id="{C8784B88-F3D9-6A4F-9660-1A0A1E561ED7}" type="slidenum">
              <a:rPr lang="en-US" smtClean="0"/>
              <a:t>222</a:t>
            </a:fld>
            <a:endParaRPr lang="en-US"/>
          </a:p>
        </p:txBody>
      </p:sp>
    </p:spTree>
    <p:extLst>
      <p:ext uri="{BB962C8B-B14F-4D97-AF65-F5344CB8AC3E}">
        <p14:creationId xmlns:p14="http://schemas.microsoft.com/office/powerpoint/2010/main" val="4205366267"/>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E07CC82-2388-1B22-42AF-3E1984A49167}"/>
              </a:ext>
            </a:extLst>
          </p:cNvPr>
          <p:cNvSpPr>
            <a:spLocks noGrp="1"/>
          </p:cNvSpPr>
          <p:nvPr>
            <p:ph type="title"/>
          </p:nvPr>
        </p:nvSpPr>
        <p:spPr>
          <a:xfrm>
            <a:off x="938213" y="473069"/>
            <a:ext cx="4433888" cy="749300"/>
          </a:xfrm>
        </p:spPr>
        <p:txBody>
          <a:bodyPr/>
          <a:lstStyle/>
          <a:p>
            <a:r>
              <a:rPr lang="en-AU" sz="4400" dirty="0">
                <a:effectLst/>
                <a:latin typeface="Apple Chancery" panose="03020702040506060504" pitchFamily="66" charset="-79"/>
                <a:cs typeface="Apple Chancery" panose="03020702040506060504" pitchFamily="66" charset="-79"/>
              </a:rPr>
              <a:t> </a:t>
            </a:r>
            <a:r>
              <a:rPr lang="en-AU" sz="3200" dirty="0">
                <a:solidFill>
                  <a:srgbClr val="00B0F0"/>
                </a:solidFill>
                <a:effectLst/>
                <a:latin typeface="Apple Chancery" panose="03020702040506060504" pitchFamily="66" charset="-79"/>
                <a:cs typeface="Apple Chancery" panose="03020702040506060504" pitchFamily="66" charset="-79"/>
              </a:rPr>
              <a:t>Same </a:t>
            </a:r>
            <a:r>
              <a:rPr lang="en-AU" sz="3200" dirty="0" err="1">
                <a:solidFill>
                  <a:srgbClr val="00B0F0"/>
                </a:solidFill>
                <a:effectLst/>
                <a:latin typeface="Apple Chancery" panose="03020702040506060504" pitchFamily="66" charset="-79"/>
                <a:cs typeface="Apple Chancery" panose="03020702040506060504" pitchFamily="66" charset="-79"/>
              </a:rPr>
              <a:t>sabaab</a:t>
            </a:r>
            <a:r>
              <a:rPr lang="en-AU" sz="3200" dirty="0">
                <a:solidFill>
                  <a:srgbClr val="00B0F0"/>
                </a:solidFill>
                <a:effectLst/>
                <a:latin typeface="Apple Chancery" panose="03020702040506060504" pitchFamily="66" charset="-79"/>
                <a:cs typeface="Apple Chancery" panose="03020702040506060504" pitchFamily="66" charset="-79"/>
              </a:rPr>
              <a:t> and </a:t>
            </a:r>
            <a:r>
              <a:rPr lang="en-AU" sz="3200" dirty="0" err="1">
                <a:solidFill>
                  <a:srgbClr val="00B0F0"/>
                </a:solidFill>
                <a:effectLst/>
                <a:latin typeface="Apple Chancery" panose="03020702040506060504" pitchFamily="66" charset="-79"/>
                <a:cs typeface="Apple Chancery" panose="03020702040506060504" pitchFamily="66" charset="-79"/>
              </a:rPr>
              <a:t>hukm</a:t>
            </a:r>
            <a:endParaRPr lang="en-US" sz="3200" dirty="0">
              <a:solidFill>
                <a:srgbClr val="00B0F0"/>
              </a:solidFill>
            </a:endParaRPr>
          </a:p>
        </p:txBody>
      </p:sp>
      <p:sp>
        <p:nvSpPr>
          <p:cNvPr id="3" name="Content Placeholder 2">
            <a:extLst>
              <a:ext uri="{FF2B5EF4-FFF2-40B4-BE49-F238E27FC236}">
                <a16:creationId xmlns:a16="http://schemas.microsoft.com/office/drawing/2014/main" xmlns="" id="{24F8B4D2-D1E2-E36A-12BB-5DCBEA4F7F2C}"/>
              </a:ext>
            </a:extLst>
          </p:cNvPr>
          <p:cNvSpPr>
            <a:spLocks noGrp="1"/>
          </p:cNvSpPr>
          <p:nvPr>
            <p:ph idx="1"/>
          </p:nvPr>
        </p:nvSpPr>
        <p:spPr>
          <a:xfrm>
            <a:off x="0" y="1101697"/>
            <a:ext cx="11832773" cy="5426109"/>
          </a:xfrm>
          <a:ln>
            <a:solidFill>
              <a:srgbClr val="00B0F0"/>
            </a:solidFill>
          </a:ln>
        </p:spPr>
        <p:txBody>
          <a:bodyPr>
            <a:noAutofit/>
          </a:bodyPr>
          <a:lstStyle/>
          <a:p>
            <a:pPr algn="l"/>
            <a:r>
              <a:rPr lang="en-AU" sz="1600" b="1" dirty="0">
                <a:effectLst/>
                <a:latin typeface="Chalkboard" panose="03050602040202020205" pitchFamily="66" charset="77"/>
              </a:rPr>
              <a:t>A similar case where most scholars agree on the validity of applying the muqayyad to the mutlaq is                  the prohibition of eating blood. In several verses of the Qur’aan, blood is prohibited with a mutlaq expression: </a:t>
            </a:r>
            <a:endParaRPr lang="en-AU" sz="1600" b="1" dirty="0">
              <a:latin typeface="Chalkboard" panose="03050602040202020205" pitchFamily="66" charset="77"/>
            </a:endParaRPr>
          </a:p>
          <a:p>
            <a:r>
              <a:rPr lang="en-AU" sz="1600" b="1" dirty="0">
                <a:solidFill>
                  <a:srgbClr val="00B0F0"/>
                </a:solidFill>
                <a:effectLst/>
                <a:latin typeface="Chalkboard" panose="03050602040202020205" pitchFamily="66" charset="77"/>
              </a:rPr>
              <a:t>“He only prohibited for you carrion and blood”.. al-Baqarah (2):173.</a:t>
            </a:r>
            <a:r>
              <a:rPr lang="ar" sz="1600" b="1" dirty="0">
                <a:solidFill>
                  <a:srgbClr val="00B0F0"/>
                </a:solidFill>
                <a:effectLst/>
                <a:latin typeface="Chalkboard" panose="03050602040202020205" pitchFamily="66" charset="77"/>
              </a:rPr>
              <a:t> </a:t>
            </a:r>
            <a:r>
              <a:rPr lang="ar" sz="1600" b="1" dirty="0">
                <a:solidFill>
                  <a:schemeClr val="accent2">
                    <a:lumMod val="50000"/>
                  </a:schemeClr>
                </a:solidFill>
                <a:effectLst/>
                <a:latin typeface="Chalkboard" panose="03050602040202020205" pitchFamily="66" charset="77"/>
              </a:rPr>
              <a:t>إِنَّمَا حَرَّمَ عَلَيْكُمُ ٱلْمَيْتَةَ وَٱلدَّمَ وَلَحْمَ ٱلْخِنزِيرِ..</a:t>
            </a:r>
            <a:r>
              <a:rPr lang="en-AU" sz="1600" b="1" dirty="0">
                <a:solidFill>
                  <a:srgbClr val="00B0F0"/>
                </a:solidFill>
                <a:effectLst/>
                <a:latin typeface="Chalkboard" panose="03050602040202020205" pitchFamily="66" charset="77"/>
              </a:rPr>
              <a:t/>
            </a:r>
            <a:br>
              <a:rPr lang="en-AU" sz="1600" b="1" dirty="0">
                <a:solidFill>
                  <a:srgbClr val="00B0F0"/>
                </a:solidFill>
                <a:effectLst/>
                <a:latin typeface="Chalkboard" panose="03050602040202020205" pitchFamily="66" charset="77"/>
              </a:rPr>
            </a:br>
            <a:r>
              <a:rPr lang="en-AU" sz="1600" b="1" dirty="0">
                <a:solidFill>
                  <a:schemeClr val="accent1">
                    <a:lumMod val="75000"/>
                  </a:schemeClr>
                </a:solidFill>
                <a:effectLst/>
                <a:highlight>
                  <a:srgbClr val="C4CA9D"/>
                </a:highlight>
                <a:latin typeface="Chalkboard" panose="03050602040202020205" pitchFamily="66" charset="77"/>
              </a:rPr>
              <a:t>however, Allah says in (</a:t>
            </a:r>
            <a:r>
              <a:rPr lang="en-AU" sz="1600" b="1" i="0" dirty="0">
                <a:solidFill>
                  <a:schemeClr val="accent1">
                    <a:lumMod val="75000"/>
                  </a:schemeClr>
                </a:solidFill>
                <a:effectLst/>
                <a:highlight>
                  <a:srgbClr val="C4CA9D"/>
                </a:highlight>
                <a:latin typeface="Chalkboard" panose="03050602040202020205" pitchFamily="66" charset="77"/>
              </a:rPr>
              <a:t>al-</a:t>
            </a:r>
            <a:r>
              <a:rPr lang="en-AU" sz="1600" b="1" i="0" dirty="0" err="1">
                <a:solidFill>
                  <a:schemeClr val="accent1">
                    <a:lumMod val="75000"/>
                  </a:schemeClr>
                </a:solidFill>
                <a:effectLst/>
                <a:highlight>
                  <a:srgbClr val="C4CA9D"/>
                </a:highlight>
                <a:latin typeface="Chalkboard" panose="03050602040202020205" pitchFamily="66" charset="77"/>
              </a:rPr>
              <a:t>An‘aam</a:t>
            </a:r>
            <a:r>
              <a:rPr lang="en-AU" sz="1600" b="1" i="0" dirty="0">
                <a:solidFill>
                  <a:schemeClr val="accent1">
                    <a:lumMod val="75000"/>
                  </a:schemeClr>
                </a:solidFill>
                <a:effectLst/>
                <a:highlight>
                  <a:srgbClr val="C4CA9D"/>
                </a:highlight>
                <a:latin typeface="Chalkboard" panose="03050602040202020205" pitchFamily="66" charset="77"/>
              </a:rPr>
              <a:t>، 6:145)</a:t>
            </a:r>
            <a:endParaRPr lang="ar-SA" sz="1600" b="1" i="0" dirty="0">
              <a:solidFill>
                <a:schemeClr val="accent1">
                  <a:lumMod val="75000"/>
                </a:schemeClr>
              </a:solidFill>
              <a:effectLst/>
              <a:highlight>
                <a:srgbClr val="C4CA9D"/>
              </a:highlight>
              <a:latin typeface="Chalkboard" panose="03050602040202020205" pitchFamily="66" charset="77"/>
            </a:endParaRPr>
          </a:p>
          <a:p>
            <a:r>
              <a:rPr lang="en-AU" sz="1600" b="1" i="0" dirty="0">
                <a:solidFill>
                  <a:schemeClr val="accent1">
                    <a:lumMod val="75000"/>
                  </a:schemeClr>
                </a:solidFill>
                <a:effectLst/>
                <a:latin typeface="Chalkboard" panose="03050602040202020205" pitchFamily="66" charset="77"/>
              </a:rPr>
              <a:t>Say, ˹O Prophet,˺ “I do not find in what has been revealed to me anything forbidden to eat except carrion, running blood, swine—which is impure—or a sinful offering in the name of any other than Allah. But if someone is compelled by necessity—neither driven by desire nor exceeding immediate need—then surely your Lord is All-Forgiving, Most Merciful.”( 6:145)</a:t>
            </a:r>
            <a:endParaRPr lang="ar-SA" sz="1600" b="1" i="0" dirty="0">
              <a:solidFill>
                <a:schemeClr val="accent1">
                  <a:lumMod val="75000"/>
                </a:schemeClr>
              </a:solidFill>
              <a:effectLst/>
              <a:latin typeface="Chalkboard" panose="03050602040202020205" pitchFamily="66" charset="77"/>
            </a:endParaRPr>
          </a:p>
          <a:p>
            <a:r>
              <a:rPr lang="ar" sz="1600" b="1" i="0" dirty="0">
                <a:solidFill>
                  <a:srgbClr val="272727"/>
                </a:solidFill>
                <a:effectLst/>
                <a:latin typeface="Chalkboard" panose="03050602040202020205" pitchFamily="66" charset="77"/>
              </a:rPr>
              <a:t>قُل لَّآ أَجِدُ فِى مَآ أُوحِىَ إِلَىَّ مُحَرَّمًا عَلَىٰ طَاعِمٍۢ يَطْعَمُهُۥٓ إِلَّآ أَن يَكُونَ مَيْتَةً أَوْ دَمًۭا مَّسْفُوحًا أَوْ لَحْمَ خِنزِيرٍۢ فَإِنَّهُۥ رِجْسٌ أَوْ فِسْقًا أُهِلَّ لِغَيْرِ ٱللَّهِ بِهِۦ ۚ فَمَنِ ٱضْطُرَّ غَيْرَ بَاغٍۢ وَلَا عَادٍۢ فَإِنَّ رَبَّكَ غَفُورٌۭ رَّحِيمٌۭ</a:t>
            </a:r>
            <a:endParaRPr lang="en-AU" sz="1600" b="1" dirty="0">
              <a:latin typeface="Chalkboard" panose="03050602040202020205" pitchFamily="66" charset="77"/>
            </a:endParaRPr>
          </a:p>
          <a:p>
            <a:r>
              <a:rPr lang="en-AU" sz="1600" b="1" dirty="0">
                <a:effectLst/>
                <a:latin typeface="Chalkboard" panose="03050602040202020205" pitchFamily="66" charset="77"/>
              </a:rPr>
              <a:t>Since the mutlaq and the muqayyad both deal with prohibited foods, it is valid to say that the only type of prohibited blood is that which is poured forth. Therefore, the blood that seeps from meat while it is being cooked is not prohibited .(</a:t>
            </a:r>
            <a:r>
              <a:rPr lang="en-AU" sz="1600" b="1" dirty="0" err="1">
                <a:effectLst/>
                <a:latin typeface="Chalkboard" panose="03050602040202020205" pitchFamily="66" charset="77"/>
              </a:rPr>
              <a:t>Kashf</a:t>
            </a:r>
            <a:r>
              <a:rPr lang="en-AU" sz="1600" b="1" dirty="0">
                <a:effectLst/>
                <a:latin typeface="Chalkboard" panose="03050602040202020205" pitchFamily="66" charset="77"/>
              </a:rPr>
              <a:t> al-</a:t>
            </a:r>
            <a:r>
              <a:rPr lang="en-AU" sz="1600" b="1" dirty="0" err="1">
                <a:effectLst/>
                <a:latin typeface="Chalkboard" panose="03050602040202020205" pitchFamily="66" charset="77"/>
              </a:rPr>
              <a:t>Asraar</a:t>
            </a:r>
            <a:r>
              <a:rPr lang="en-AU" sz="1600" b="1" dirty="0">
                <a:effectLst/>
                <a:latin typeface="Chalkboard" panose="03050602040202020205" pitchFamily="66" charset="77"/>
              </a:rPr>
              <a:t>, vol. 2, p. 527). </a:t>
            </a:r>
            <a:endParaRPr lang="en-AU" sz="1600" b="1" dirty="0">
              <a:latin typeface="Chalkboard" panose="03050602040202020205" pitchFamily="66" charset="77"/>
            </a:endParaRPr>
          </a:p>
          <a:p>
            <a:pPr marL="0" indent="0">
              <a:buNone/>
            </a:pPr>
            <a:endParaRPr lang="en-AU" sz="1600" b="1" dirty="0">
              <a:latin typeface="Chalkboard" panose="03050602040202020205" pitchFamily="66" charset="77"/>
            </a:endParaRPr>
          </a:p>
          <a:p>
            <a:endParaRPr lang="en-AU" sz="1600" b="1" dirty="0">
              <a:latin typeface="Chalkboard" panose="03050602040202020205" pitchFamily="66" charset="77"/>
            </a:endParaRPr>
          </a:p>
          <a:p>
            <a:pPr algn="l"/>
            <a:endParaRPr lang="en-AU" sz="1600" b="1" dirty="0">
              <a:latin typeface="Chalkboard" panose="03050602040202020205" pitchFamily="66" charset="77"/>
            </a:endParaRPr>
          </a:p>
          <a:p>
            <a:pPr marL="228600" indent="-228600" algn="r" defTabSz="914400" rtl="1" eaLnBrk="1" latinLnBrk="0" hangingPunct="1">
              <a:lnSpc>
                <a:spcPct val="150000"/>
              </a:lnSpc>
              <a:spcBef>
                <a:spcPts val="1000"/>
              </a:spcBef>
              <a:buFont typeface="Arial" panose="020B0604020202020204" pitchFamily="34" charset="0"/>
              <a:buChar char="•"/>
            </a:pPr>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2D192D18-199D-3356-400D-04128F3E750D}"/>
              </a:ext>
            </a:extLst>
          </p:cNvPr>
          <p:cNvSpPr>
            <a:spLocks noGrp="1"/>
          </p:cNvSpPr>
          <p:nvPr>
            <p:ph type="sldNum" sz="quarter" idx="12"/>
          </p:nvPr>
        </p:nvSpPr>
        <p:spPr/>
        <p:txBody>
          <a:bodyPr/>
          <a:lstStyle/>
          <a:p>
            <a:fld id="{C8784B88-F3D9-6A4F-9660-1A0A1E561ED7}" type="slidenum">
              <a:rPr lang="en-US" smtClean="0"/>
              <a:t>223</a:t>
            </a:fld>
            <a:endParaRPr lang="en-US"/>
          </a:p>
        </p:txBody>
      </p:sp>
    </p:spTree>
    <p:extLst>
      <p:ext uri="{BB962C8B-B14F-4D97-AF65-F5344CB8AC3E}">
        <p14:creationId xmlns:p14="http://schemas.microsoft.com/office/powerpoint/2010/main" val="3110595936"/>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3439675-6333-E0E1-27E8-C62DF49CF96A}"/>
              </a:ext>
            </a:extLst>
          </p:cNvPr>
          <p:cNvSpPr>
            <a:spLocks noGrp="1"/>
          </p:cNvSpPr>
          <p:nvPr>
            <p:ph type="title"/>
          </p:nvPr>
        </p:nvSpPr>
        <p:spPr>
          <a:xfrm>
            <a:off x="857250" y="92636"/>
            <a:ext cx="4943475" cy="640715"/>
          </a:xfrm>
        </p:spPr>
        <p:txBody>
          <a:bodyPr>
            <a:normAutofit fontScale="90000"/>
          </a:bodyPr>
          <a:lstStyle/>
          <a:p>
            <a:r>
              <a:rPr lang="en-AU" sz="2400" dirty="0">
                <a:solidFill>
                  <a:srgbClr val="C00000"/>
                </a:solidFill>
                <a:effectLst/>
                <a:latin typeface="Apple Chancery" panose="03020702040506060504" pitchFamily="66" charset="-79"/>
                <a:cs typeface="Apple Chancery" panose="03020702040506060504" pitchFamily="66" charset="-79"/>
              </a:rPr>
              <a:t/>
            </a:r>
            <a:br>
              <a:rPr lang="en-AU" sz="2400" dirty="0">
                <a:solidFill>
                  <a:srgbClr val="C00000"/>
                </a:solidFill>
                <a:effectLst/>
                <a:latin typeface="Apple Chancery" panose="03020702040506060504" pitchFamily="66" charset="-79"/>
                <a:cs typeface="Apple Chancery" panose="03020702040506060504" pitchFamily="66" charset="-79"/>
              </a:rPr>
            </a:br>
            <a:r>
              <a:rPr lang="en-AU" sz="2400" dirty="0">
                <a:solidFill>
                  <a:srgbClr val="C00000"/>
                </a:solidFill>
                <a:effectLst/>
                <a:latin typeface="Apple Chancery" panose="03020702040506060504" pitchFamily="66" charset="-79"/>
                <a:cs typeface="Apple Chancery" panose="03020702040506060504" pitchFamily="66" charset="-79"/>
              </a:rPr>
              <a:t/>
            </a:r>
            <a:br>
              <a:rPr lang="en-AU" sz="2400" dirty="0">
                <a:solidFill>
                  <a:srgbClr val="C00000"/>
                </a:solidFill>
                <a:effectLst/>
                <a:latin typeface="Apple Chancery" panose="03020702040506060504" pitchFamily="66" charset="-79"/>
                <a:cs typeface="Apple Chancery" panose="03020702040506060504" pitchFamily="66" charset="-79"/>
              </a:rPr>
            </a:br>
            <a:r>
              <a:rPr lang="en-AU" sz="3100" dirty="0">
                <a:solidFill>
                  <a:srgbClr val="00B0F0"/>
                </a:solidFill>
                <a:effectLst/>
                <a:latin typeface="Apple Chancery" panose="03020702040506060504" pitchFamily="66" charset="-79"/>
                <a:cs typeface="Apple Chancery" panose="03020702040506060504" pitchFamily="66" charset="-79"/>
              </a:rPr>
              <a:t>Same </a:t>
            </a:r>
            <a:r>
              <a:rPr lang="en-AU" sz="3100" dirty="0" err="1">
                <a:solidFill>
                  <a:srgbClr val="00B0F0"/>
                </a:solidFill>
                <a:effectLst/>
                <a:latin typeface="Apple Chancery" panose="03020702040506060504" pitchFamily="66" charset="-79"/>
                <a:cs typeface="Apple Chancery" panose="03020702040506060504" pitchFamily="66" charset="-79"/>
              </a:rPr>
              <a:t>sabab</a:t>
            </a:r>
            <a:r>
              <a:rPr lang="en-AU" sz="3100" dirty="0">
                <a:solidFill>
                  <a:srgbClr val="00B0F0"/>
                </a:solidFill>
                <a:effectLst/>
                <a:latin typeface="Apple Chancery" panose="03020702040506060504" pitchFamily="66" charset="-79"/>
                <a:cs typeface="Apple Chancery" panose="03020702040506060504" pitchFamily="66" charset="-79"/>
              </a:rPr>
              <a:t> but different </a:t>
            </a:r>
            <a:r>
              <a:rPr lang="en-AU" sz="3100" dirty="0" err="1">
                <a:solidFill>
                  <a:srgbClr val="00B0F0"/>
                </a:solidFill>
                <a:effectLst/>
                <a:latin typeface="Apple Chancery" panose="03020702040506060504" pitchFamily="66" charset="-79"/>
                <a:cs typeface="Apple Chancery" panose="03020702040506060504" pitchFamily="66" charset="-79"/>
              </a:rPr>
              <a:t>hukm</a:t>
            </a:r>
            <a:r>
              <a:rPr lang="en-AU" dirty="0"/>
              <a:t/>
            </a:r>
            <a:br>
              <a:rPr lang="en-AU" dirty="0"/>
            </a:br>
            <a:endParaRPr lang="en-US" dirty="0"/>
          </a:p>
        </p:txBody>
      </p:sp>
      <p:sp>
        <p:nvSpPr>
          <p:cNvPr id="3" name="Content Placeholder 2">
            <a:extLst>
              <a:ext uri="{FF2B5EF4-FFF2-40B4-BE49-F238E27FC236}">
                <a16:creationId xmlns:a16="http://schemas.microsoft.com/office/drawing/2014/main" xmlns="" id="{0FEE6CD3-0EC1-1492-28F7-E640B5600023}"/>
              </a:ext>
            </a:extLst>
          </p:cNvPr>
          <p:cNvSpPr>
            <a:spLocks noGrp="1"/>
          </p:cNvSpPr>
          <p:nvPr>
            <p:ph idx="1"/>
          </p:nvPr>
        </p:nvSpPr>
        <p:spPr>
          <a:xfrm>
            <a:off x="114300" y="3041674"/>
            <a:ext cx="11901488" cy="3455356"/>
          </a:xfrm>
          <a:solidFill>
            <a:schemeClr val="accent3">
              <a:lumMod val="20000"/>
              <a:lumOff val="80000"/>
            </a:schemeClr>
          </a:solidFill>
          <a:ln>
            <a:solidFill>
              <a:srgbClr val="37E4DC"/>
            </a:solidFill>
          </a:ln>
        </p:spPr>
        <p:txBody>
          <a:bodyPr>
            <a:noAutofit/>
          </a:bodyPr>
          <a:lstStyle/>
          <a:p>
            <a:r>
              <a:rPr lang="en-AU" sz="1400" dirty="0">
                <a:effectLst/>
                <a:latin typeface="Chalkboard" panose="03050602040202020205" pitchFamily="66" charset="77"/>
              </a:rPr>
              <a:t>An example of this category is the case of cleaning the hands during the performance of </a:t>
            </a:r>
            <a:r>
              <a:rPr lang="en-AU" sz="1400" dirty="0" err="1">
                <a:effectLst/>
                <a:latin typeface="Chalkboard" panose="03050602040202020205" pitchFamily="66" charset="77"/>
              </a:rPr>
              <a:t>wudoo</a:t>
            </a:r>
            <a:r>
              <a:rPr lang="en-AU" sz="1400" dirty="0">
                <a:effectLst/>
                <a:latin typeface="Chalkboard" panose="03050602040202020205" pitchFamily="66" charset="77"/>
              </a:rPr>
              <a:t>’ and tayammum. </a:t>
            </a:r>
            <a:endParaRPr lang="en-AU" sz="1400" dirty="0">
              <a:latin typeface="Chalkboard" panose="03050602040202020205" pitchFamily="66" charset="77"/>
            </a:endParaRPr>
          </a:p>
          <a:p>
            <a:pPr marL="0" indent="0" rtl="1">
              <a:buNone/>
            </a:pPr>
            <a:r>
              <a:rPr lang="en-AU" sz="1400" dirty="0">
                <a:effectLst/>
                <a:latin typeface="Chalkboard" panose="03050602040202020205" pitchFamily="66" charset="77"/>
              </a:rPr>
              <a:t>(</a:t>
            </a:r>
            <a:r>
              <a:rPr lang="en-AU" sz="1400" b="0" i="0" dirty="0">
                <a:solidFill>
                  <a:srgbClr val="272727"/>
                </a:solidFill>
                <a:effectLst/>
                <a:highlight>
                  <a:srgbClr val="FFFF00"/>
                </a:highlight>
                <a:latin typeface="Chalkboard" panose="03050602040202020205" pitchFamily="66" charset="77"/>
              </a:rPr>
              <a:t>purify yourselves with clean earth by wiping your faces and hands. </a:t>
            </a:r>
            <a:r>
              <a:rPr lang="en-AU" sz="1400" b="0" i="0" dirty="0">
                <a:solidFill>
                  <a:srgbClr val="272727"/>
                </a:solidFill>
                <a:effectLst/>
                <a:latin typeface="Chalkboard" panose="03050602040202020205" pitchFamily="66" charset="77"/>
              </a:rPr>
              <a:t>) </a:t>
            </a:r>
            <a:r>
              <a:rPr lang="en-AU" sz="1400" dirty="0">
                <a:solidFill>
                  <a:srgbClr val="272727"/>
                </a:solidFill>
                <a:latin typeface="Chalkboard" panose="03050602040202020205" pitchFamily="66" charset="77"/>
              </a:rPr>
              <a:t>to m</a:t>
            </a:r>
            <a:r>
              <a:rPr lang="en-AU" sz="1400" dirty="0">
                <a:effectLst/>
                <a:latin typeface="Chalkboard" panose="03050602040202020205" pitchFamily="66" charset="77"/>
              </a:rPr>
              <a:t>ake tayammum with dust; Wipe your faces and hands with it.</a:t>
            </a:r>
            <a:endParaRPr lang="en-AU" sz="1400" dirty="0">
              <a:effectLst/>
              <a:latin typeface="Chalkboard" panose="03050602040202020205" pitchFamily="66" charset="77"/>
              <a:ea typeface="Times New Roman" panose="02020603050405020304" pitchFamily="18" charset="0"/>
            </a:endParaRPr>
          </a:p>
          <a:p>
            <a:pPr marL="0" indent="0">
              <a:buNone/>
            </a:pPr>
            <a:r>
              <a:rPr lang="en-AU" sz="1400" dirty="0">
                <a:effectLst/>
                <a:latin typeface="Chalkboard" panose="03050602040202020205" pitchFamily="66" charset="77"/>
                <a:ea typeface="Times New Roman" panose="02020603050405020304" pitchFamily="18" charset="0"/>
              </a:rPr>
              <a:t>The Hand (yad) in Arabic could refer to the palm up to the wrist, up to the elbow, or up to the shoulder. t</a:t>
            </a:r>
            <a:r>
              <a:rPr lang="en-AU" sz="1400" dirty="0">
                <a:effectLst/>
                <a:latin typeface="Chalkboard" panose="03050602040202020205" pitchFamily="66" charset="77"/>
              </a:rPr>
              <a:t>he word </a:t>
            </a:r>
            <a:r>
              <a:rPr lang="en-AU" sz="1400" dirty="0">
                <a:effectLst/>
                <a:highlight>
                  <a:srgbClr val="46EBCD"/>
                </a:highlight>
                <a:latin typeface="Chalkboard" panose="03050602040202020205" pitchFamily="66" charset="77"/>
              </a:rPr>
              <a:t>“hands” in making </a:t>
            </a:r>
            <a:r>
              <a:rPr lang="en-AU" sz="1400" dirty="0" err="1">
                <a:effectLst/>
                <a:highlight>
                  <a:srgbClr val="46EBCD"/>
                </a:highlight>
                <a:latin typeface="Chalkboard" panose="03050602040202020205" pitchFamily="66" charset="77"/>
              </a:rPr>
              <a:t>wudoo</a:t>
            </a:r>
            <a:r>
              <a:rPr lang="en-AU" sz="1400" dirty="0">
                <a:effectLst/>
                <a:highlight>
                  <a:srgbClr val="46EBCD"/>
                </a:highlight>
                <a:latin typeface="Chalkboard" panose="03050602040202020205" pitchFamily="66" charset="77"/>
              </a:rPr>
              <a:t>’ is muqayyad</a:t>
            </a:r>
            <a:r>
              <a:rPr lang="en-AU" sz="1400" dirty="0">
                <a:effectLst/>
                <a:latin typeface="Chalkboard" panose="03050602040202020205" pitchFamily="66" charset="77"/>
              </a:rPr>
              <a:t>; whereas in the same verse concerning </a:t>
            </a:r>
            <a:r>
              <a:rPr lang="en-AU" sz="1400" dirty="0">
                <a:effectLst/>
                <a:highlight>
                  <a:srgbClr val="FFFF00"/>
                </a:highlight>
                <a:latin typeface="Chalkboard" panose="03050602040202020205" pitchFamily="66" charset="77"/>
              </a:rPr>
              <a:t>tayammum, it is left mutlaq</a:t>
            </a:r>
            <a:r>
              <a:rPr lang="en-AU" sz="1400" dirty="0">
                <a:effectLst/>
                <a:highlight>
                  <a:srgbClr val="FFFF00"/>
                </a:highlight>
                <a:latin typeface="Chalkboard" panose="03050602040202020205" pitchFamily="66" charset="77"/>
                <a:ea typeface="Times New Roman" panose="02020603050405020304" pitchFamily="18" charset="0"/>
              </a:rPr>
              <a:t>, </a:t>
            </a:r>
          </a:p>
          <a:p>
            <a:pPr marL="0" indent="0">
              <a:buNone/>
            </a:pPr>
            <a:r>
              <a:rPr lang="en-AU" sz="1400" b="1" dirty="0">
                <a:effectLst/>
                <a:latin typeface="Chalkboard" panose="03050602040202020205" pitchFamily="66" charset="77"/>
              </a:rPr>
              <a:t>In these examples, the reason ‘Sabab’ (is losing of one’s state of purity) is the same in both cases;</a:t>
            </a:r>
          </a:p>
          <a:p>
            <a:pPr marL="0" indent="0">
              <a:buNone/>
            </a:pPr>
            <a:r>
              <a:rPr lang="en-AU" sz="1400" dirty="0">
                <a:effectLst/>
                <a:latin typeface="Chalkboard" panose="03050602040202020205" pitchFamily="66" charset="77"/>
              </a:rPr>
              <a:t> </a:t>
            </a:r>
            <a:r>
              <a:rPr lang="en-AU" sz="1400" dirty="0">
                <a:latin typeface="Chalkboard" panose="03050602040202020205" pitchFamily="66" charset="77"/>
              </a:rPr>
              <a:t>but t</a:t>
            </a:r>
            <a:r>
              <a:rPr lang="en-AU" sz="1400" dirty="0">
                <a:effectLst/>
                <a:latin typeface="Chalkboard" panose="03050602040202020205" pitchFamily="66" charset="77"/>
              </a:rPr>
              <a:t>he </a:t>
            </a:r>
            <a:r>
              <a:rPr lang="en-AU" sz="1400" dirty="0" err="1">
                <a:effectLst/>
                <a:latin typeface="Chalkboard" panose="03050602040202020205" pitchFamily="66" charset="77"/>
              </a:rPr>
              <a:t>hukm</a:t>
            </a:r>
            <a:r>
              <a:rPr lang="en-AU" sz="1400" dirty="0">
                <a:effectLst/>
                <a:latin typeface="Chalkboard" panose="03050602040202020205" pitchFamily="66" charset="77"/>
              </a:rPr>
              <a:t> is different in that water is used in the case of </a:t>
            </a:r>
            <a:r>
              <a:rPr lang="en-AU" sz="1400" dirty="0" err="1">
                <a:effectLst/>
                <a:latin typeface="Chalkboard" panose="03050602040202020205" pitchFamily="66" charset="77"/>
              </a:rPr>
              <a:t>wudoo</a:t>
            </a:r>
            <a:r>
              <a:rPr lang="en-AU" sz="1400" dirty="0">
                <a:effectLst/>
                <a:latin typeface="Chalkboard" panose="03050602040202020205" pitchFamily="66" charset="77"/>
              </a:rPr>
              <a:t>’ and more body parts are cleaned; whereas dust is used only on the face and hands in the case of tayammum.  Hence, the mutlaq should not be interpreted according to the muqayyad. </a:t>
            </a:r>
            <a:r>
              <a:rPr lang="en-AU" sz="1400" dirty="0">
                <a:latin typeface="Chalkboard" panose="03050602040202020205" pitchFamily="66" charset="77"/>
              </a:rPr>
              <a:t>We have </a:t>
            </a:r>
            <a:r>
              <a:rPr lang="en-AU" sz="1400" dirty="0">
                <a:effectLst/>
                <a:latin typeface="Chalkboard" panose="03050602040202020205" pitchFamily="66" charset="77"/>
              </a:rPr>
              <a:t>authentic hadeeths describing tayammum specify the wrists as the limit. ‘Amar ibn Yasir reported that the Prophet</a:t>
            </a:r>
            <a:r>
              <a:rPr lang="ar" sz="1400" b="1" i="0" dirty="0">
                <a:effectLst/>
                <a:latin typeface="Chalkboard" panose="03050602040202020205" pitchFamily="66" charset="77"/>
                <a:cs typeface="+mn-cs"/>
              </a:rPr>
              <a:t>ﷺ </a:t>
            </a:r>
            <a:r>
              <a:rPr lang="en-AU" sz="1400" b="1" i="0" dirty="0">
                <a:effectLst/>
                <a:latin typeface="Chalkboard" panose="03050602040202020205" pitchFamily="66" charset="77"/>
                <a:cs typeface="+mn-cs"/>
              </a:rPr>
              <a:t> </a:t>
            </a:r>
            <a:r>
              <a:rPr lang="en-AU" sz="1400" dirty="0">
                <a:effectLst/>
                <a:latin typeface="Chalkboard" panose="03050602040202020205" pitchFamily="66" charset="77"/>
              </a:rPr>
              <a:t>told him to strike both of his hands on the ground once, blow on them, and then wipe his face and hands, left hand on right, up to the wrists. </a:t>
            </a:r>
            <a:endParaRPr lang="en-AU" sz="1400" dirty="0">
              <a:latin typeface="Chalkboard" panose="03050602040202020205" pitchFamily="66" charset="77"/>
            </a:endParaRPr>
          </a:p>
          <a:p>
            <a:pPr marL="0" indent="0">
              <a:buNone/>
            </a:pPr>
            <a:endParaRPr lang="en-AU" sz="1400" dirty="0"/>
          </a:p>
          <a:p>
            <a:pPr marL="0" indent="0">
              <a:buNone/>
            </a:pPr>
            <a:endParaRPr lang="en-US" sz="1400" dirty="0"/>
          </a:p>
        </p:txBody>
      </p:sp>
      <p:sp>
        <p:nvSpPr>
          <p:cNvPr id="4" name="Slide Number Placeholder 3">
            <a:extLst>
              <a:ext uri="{FF2B5EF4-FFF2-40B4-BE49-F238E27FC236}">
                <a16:creationId xmlns:a16="http://schemas.microsoft.com/office/drawing/2014/main" xmlns="" id="{8C280D0E-98E4-3925-1ECF-8BC2DC6C9019}"/>
              </a:ext>
            </a:extLst>
          </p:cNvPr>
          <p:cNvSpPr>
            <a:spLocks noGrp="1"/>
          </p:cNvSpPr>
          <p:nvPr>
            <p:ph type="sldNum" sz="quarter" idx="12"/>
          </p:nvPr>
        </p:nvSpPr>
        <p:spPr/>
        <p:txBody>
          <a:bodyPr/>
          <a:lstStyle/>
          <a:p>
            <a:fld id="{C8784B88-F3D9-6A4F-9660-1A0A1E561ED7}" type="slidenum">
              <a:rPr lang="en-US" smtClean="0"/>
              <a:t>224</a:t>
            </a:fld>
            <a:endParaRPr lang="en-US"/>
          </a:p>
        </p:txBody>
      </p:sp>
      <p:sp>
        <p:nvSpPr>
          <p:cNvPr id="5" name="TextBox 4">
            <a:extLst>
              <a:ext uri="{FF2B5EF4-FFF2-40B4-BE49-F238E27FC236}">
                <a16:creationId xmlns:a16="http://schemas.microsoft.com/office/drawing/2014/main" xmlns="" id="{C4F63FE9-1B31-E257-F957-05E3E5577978}"/>
              </a:ext>
            </a:extLst>
          </p:cNvPr>
          <p:cNvSpPr txBox="1"/>
          <p:nvPr/>
        </p:nvSpPr>
        <p:spPr>
          <a:xfrm>
            <a:off x="114300" y="764127"/>
            <a:ext cx="9772650" cy="2277547"/>
          </a:xfrm>
          <a:prstGeom prst="rect">
            <a:avLst/>
          </a:prstGeom>
          <a:noFill/>
          <a:ln>
            <a:solidFill>
              <a:srgbClr val="46EBCD"/>
            </a:solidFill>
          </a:ln>
        </p:spPr>
        <p:txBody>
          <a:bodyPr wrap="square" rtlCol="0">
            <a:spAutoFit/>
          </a:bodyPr>
          <a:lstStyle/>
          <a:p>
            <a:r>
              <a:rPr lang="en-AU" sz="1600" b="1" i="0" dirty="0">
                <a:solidFill>
                  <a:srgbClr val="C00000"/>
                </a:solidFill>
                <a:effectLst/>
                <a:latin typeface="ProximaVara"/>
              </a:rPr>
              <a:t>O believers! When you rise up for prayer, wash your faces </a:t>
            </a:r>
            <a:r>
              <a:rPr lang="en-AU" sz="1600" b="1" i="0" dirty="0">
                <a:solidFill>
                  <a:srgbClr val="C00000"/>
                </a:solidFill>
                <a:effectLst/>
                <a:highlight>
                  <a:srgbClr val="46EBCD"/>
                </a:highlight>
                <a:latin typeface="ProximaVara"/>
              </a:rPr>
              <a:t>and your hands up to the elbows, </a:t>
            </a:r>
            <a:r>
              <a:rPr lang="en-AU" sz="1600" b="1" i="0" dirty="0">
                <a:solidFill>
                  <a:srgbClr val="C00000"/>
                </a:solidFill>
                <a:effectLst/>
                <a:latin typeface="ProximaVara"/>
              </a:rPr>
              <a:t>wipe your heads, and wash your feet to the ankles. And if you are in a state of ˹full˺ impurity,</a:t>
            </a:r>
            <a:r>
              <a:rPr lang="en-AU" sz="1600" b="1" i="0" baseline="30000" dirty="0">
                <a:solidFill>
                  <a:srgbClr val="C00000"/>
                </a:solidFill>
                <a:effectLst/>
                <a:latin typeface="ProximaVara"/>
              </a:rPr>
              <a:t>1</a:t>
            </a:r>
            <a:r>
              <a:rPr lang="en-AU" sz="1600" b="1" i="0" dirty="0">
                <a:solidFill>
                  <a:srgbClr val="C00000"/>
                </a:solidFill>
                <a:effectLst/>
                <a:latin typeface="ProximaVara"/>
              </a:rPr>
              <a:t> then take a full bath. But if you are ill, on a journey, or have relieved yourselves, or have been intimate with your wives and cannot find water, then </a:t>
            </a:r>
            <a:r>
              <a:rPr lang="en-AU" sz="1600" b="1" i="0" dirty="0">
                <a:solidFill>
                  <a:srgbClr val="C00000"/>
                </a:solidFill>
                <a:effectLst/>
                <a:highlight>
                  <a:srgbClr val="FFFF00"/>
                </a:highlight>
                <a:latin typeface="ProximaVara"/>
              </a:rPr>
              <a:t>purify yourselves with clean earth by wiping your faces and hands.</a:t>
            </a:r>
            <a:r>
              <a:rPr lang="en-AU" sz="1600" b="1" baseline="30000" dirty="0">
                <a:solidFill>
                  <a:srgbClr val="C00000"/>
                </a:solidFill>
                <a:highlight>
                  <a:srgbClr val="FFFF00"/>
                </a:highlight>
                <a:latin typeface="ProximaVara"/>
              </a:rPr>
              <a:t> </a:t>
            </a:r>
            <a:r>
              <a:rPr lang="en-AU" sz="1600" b="1" i="0" dirty="0">
                <a:solidFill>
                  <a:srgbClr val="C00000"/>
                </a:solidFill>
                <a:effectLst/>
                <a:latin typeface="ProximaVara"/>
              </a:rPr>
              <a:t>It is not Allah’s Will to burden you, but to purify you and complete His favour upon you, so perhaps you will be grateful.</a:t>
            </a:r>
            <a:r>
              <a:rPr lang="en-AU" sz="1600" b="1" dirty="0">
                <a:solidFill>
                  <a:srgbClr val="C00000"/>
                </a:solidFill>
                <a:effectLst/>
                <a:latin typeface="TimesNewRoman,Bold"/>
              </a:rPr>
              <a:t>(</a:t>
            </a:r>
            <a:r>
              <a:rPr lang="en-AU" sz="1600" dirty="0">
                <a:solidFill>
                  <a:schemeClr val="bg2">
                    <a:lumMod val="10000"/>
                  </a:schemeClr>
                </a:solidFill>
                <a:effectLst/>
                <a:latin typeface="TimesNewRoman,Italic"/>
              </a:rPr>
              <a:t>al-</a:t>
            </a:r>
            <a:r>
              <a:rPr lang="en-AU" sz="1600" dirty="0" err="1">
                <a:solidFill>
                  <a:schemeClr val="bg2">
                    <a:lumMod val="10000"/>
                  </a:schemeClr>
                </a:solidFill>
                <a:effectLst/>
                <a:latin typeface="TimesNewRoman,Italic"/>
              </a:rPr>
              <a:t>Maa’idah</a:t>
            </a:r>
            <a:r>
              <a:rPr lang="en-AU" sz="1600" dirty="0">
                <a:solidFill>
                  <a:schemeClr val="bg2">
                    <a:lumMod val="10000"/>
                  </a:schemeClr>
                </a:solidFill>
                <a:effectLst/>
                <a:latin typeface="TimesNewRoman,Italic"/>
              </a:rPr>
              <a:t> </a:t>
            </a:r>
            <a:r>
              <a:rPr lang="en-AU" sz="1600" dirty="0">
                <a:solidFill>
                  <a:schemeClr val="bg2">
                    <a:lumMod val="10000"/>
                  </a:schemeClr>
                </a:solidFill>
                <a:effectLst/>
                <a:latin typeface="TimesNewRoman"/>
              </a:rPr>
              <a:t>(5):6. </a:t>
            </a:r>
          </a:p>
          <a:p>
            <a:pPr algn="r" rtl="1"/>
            <a:r>
              <a:rPr lang="ar" sz="1600" dirty="0">
                <a:solidFill>
                  <a:schemeClr val="tx1">
                    <a:lumMod val="95000"/>
                    <a:lumOff val="5000"/>
                  </a:schemeClr>
                </a:solidFill>
                <a:effectLst/>
              </a:rPr>
              <a:t>يَـٰٓأَيُّهَا ٱلَّذِينَ ءَامَنُوٓا۟ إِذَا قُمْتُمْ إِلَى ٱلصَّلَوٰةِ فَٱغْسِلُوا۟ وُجُوهَكُمْ </a:t>
            </a:r>
            <a:r>
              <a:rPr lang="ar" sz="1600" dirty="0">
                <a:solidFill>
                  <a:schemeClr val="tx1">
                    <a:lumMod val="95000"/>
                    <a:lumOff val="5000"/>
                  </a:schemeClr>
                </a:solidFill>
                <a:effectLst/>
                <a:highlight>
                  <a:srgbClr val="46EBCD"/>
                </a:highlight>
              </a:rPr>
              <a:t>وَأَيْدِيَكُمْ إِلَى ٱلْمَرَافِقِ وَٱمْسَحُوا۟ </a:t>
            </a:r>
            <a:r>
              <a:rPr lang="ar" sz="1600" dirty="0">
                <a:solidFill>
                  <a:schemeClr val="tx1">
                    <a:lumMod val="95000"/>
                    <a:lumOff val="5000"/>
                  </a:schemeClr>
                </a:solidFill>
                <a:effectLst/>
              </a:rPr>
              <a:t>بِرُءُوسِكُمْ وَأَرْجُلَكُمْ إِلَى ٱلْكَعْبَيْنِ ۚ وَإِن كُنتُمْ جُنُبًۭا فَٱطَّهَّرُوا۟ ۚ وَإِن كُنتُم مَّرْضَىٰٓ أَوْ عَلَىٰ سَفَرٍ أَوْ جَآءَ أَحَدٌۭ مِّنكُم مِّنَ ٱلْغَآئِطِ أَوْ لَـٰمَسْتُمُ ٱلنِّسَآءَ </a:t>
            </a:r>
            <a:r>
              <a:rPr lang="ar" sz="1600" dirty="0">
                <a:solidFill>
                  <a:schemeClr val="tx1">
                    <a:lumMod val="95000"/>
                    <a:lumOff val="5000"/>
                  </a:schemeClr>
                </a:solidFill>
                <a:effectLst/>
                <a:highlight>
                  <a:srgbClr val="FFFF00"/>
                </a:highlight>
              </a:rPr>
              <a:t>فَلَمْ تَجِدُوا۟ مَآءًۭ فَتَيَمَّمُوا۟ صَعِيدًۭا طَيِّبًۭا فَٱمْسَحُوا۟ بِوُجُوهِكُمْ وَأَيْدِيكُم مِّنْهُ ۚ </a:t>
            </a:r>
            <a:r>
              <a:rPr lang="ar" sz="1600" dirty="0">
                <a:solidFill>
                  <a:schemeClr val="tx1">
                    <a:lumMod val="95000"/>
                    <a:lumOff val="5000"/>
                  </a:schemeClr>
                </a:solidFill>
                <a:effectLst/>
              </a:rPr>
              <a:t>مَا يُرِيدُ ٱللَّهُ لِيَجْعَلَ عَلَيْكُم مِّنْ حَرَجٍۢ وَلَـٰكِن يُرِيدُ لِيُطَهِّرَكُمْ وَلِيُتِمَّ نِعْمَتَهُۥ عَلَيْكُمْ لَعَلَّكُمْ تَشْكُرُونَ </a:t>
            </a:r>
            <a:endParaRPr lang="en-AU" sz="1600" dirty="0">
              <a:solidFill>
                <a:schemeClr val="tx1">
                  <a:lumMod val="95000"/>
                  <a:lumOff val="5000"/>
                </a:schemeClr>
              </a:solidFill>
              <a:effectLst/>
            </a:endParaRPr>
          </a:p>
          <a:p>
            <a:pPr rtl="1"/>
            <a:r>
              <a:rPr lang="en-AU" sz="1400" b="1" dirty="0">
                <a:solidFill>
                  <a:schemeClr val="bg2">
                    <a:lumMod val="10000"/>
                  </a:schemeClr>
                </a:solidFill>
                <a:effectLst/>
                <a:latin typeface="TimesNewRoman"/>
              </a:rPr>
              <a:t>The verse on purification, </a:t>
            </a:r>
            <a:endParaRPr lang="en-AU" sz="1400" b="1" i="0" dirty="0">
              <a:solidFill>
                <a:schemeClr val="bg2">
                  <a:lumMod val="10000"/>
                </a:schemeClr>
              </a:solidFill>
              <a:effectLst/>
              <a:latin typeface="ProximaVara"/>
            </a:endParaRPr>
          </a:p>
        </p:txBody>
      </p:sp>
    </p:spTree>
    <p:extLst>
      <p:ext uri="{BB962C8B-B14F-4D97-AF65-F5344CB8AC3E}">
        <p14:creationId xmlns:p14="http://schemas.microsoft.com/office/powerpoint/2010/main" val="3911957960"/>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5887504-5875-CDDF-7B2F-71E9D69CC11A}"/>
              </a:ext>
            </a:extLst>
          </p:cNvPr>
          <p:cNvSpPr>
            <a:spLocks noGrp="1"/>
          </p:cNvSpPr>
          <p:nvPr>
            <p:ph type="title"/>
          </p:nvPr>
        </p:nvSpPr>
        <p:spPr>
          <a:xfrm>
            <a:off x="783772" y="85622"/>
            <a:ext cx="10570028" cy="489144"/>
          </a:xfrm>
        </p:spPr>
        <p:txBody>
          <a:bodyPr>
            <a:noAutofit/>
          </a:bodyPr>
          <a:lstStyle/>
          <a:p>
            <a:r>
              <a:rPr lang="en-AU" sz="2400" dirty="0">
                <a:solidFill>
                  <a:srgbClr val="00B0F0"/>
                </a:solidFill>
                <a:effectLst/>
                <a:latin typeface="Apple Chancery" panose="03020702040506060504" pitchFamily="66" charset="-79"/>
                <a:cs typeface="Apple Chancery" panose="03020702040506060504" pitchFamily="66" charset="-79"/>
              </a:rPr>
              <a:t/>
            </a:r>
            <a:br>
              <a:rPr lang="en-AU" sz="2400" dirty="0">
                <a:solidFill>
                  <a:srgbClr val="00B0F0"/>
                </a:solidFill>
                <a:effectLst/>
                <a:latin typeface="Apple Chancery" panose="03020702040506060504" pitchFamily="66" charset="-79"/>
                <a:cs typeface="Apple Chancery" panose="03020702040506060504" pitchFamily="66" charset="-79"/>
              </a:rPr>
            </a:br>
            <a:r>
              <a:rPr lang="en-AU" sz="2400" dirty="0">
                <a:solidFill>
                  <a:srgbClr val="00B0F0"/>
                </a:solidFill>
                <a:effectLst/>
                <a:latin typeface="Apple Chancery" panose="03020702040506060504" pitchFamily="66" charset="-79"/>
                <a:cs typeface="Apple Chancery" panose="03020702040506060504" pitchFamily="66" charset="-79"/>
              </a:rPr>
              <a:t/>
            </a:r>
            <a:br>
              <a:rPr lang="en-AU" sz="2400" dirty="0">
                <a:solidFill>
                  <a:srgbClr val="00B0F0"/>
                </a:solidFill>
                <a:effectLst/>
                <a:latin typeface="Apple Chancery" panose="03020702040506060504" pitchFamily="66" charset="-79"/>
                <a:cs typeface="Apple Chancery" panose="03020702040506060504" pitchFamily="66" charset="-79"/>
              </a:rPr>
            </a:br>
            <a:r>
              <a:rPr lang="en-AU" sz="2400" dirty="0">
                <a:solidFill>
                  <a:srgbClr val="00B0F0"/>
                </a:solidFill>
                <a:effectLst/>
                <a:latin typeface="Apple Chancery" panose="03020702040506060504" pitchFamily="66" charset="-79"/>
                <a:cs typeface="Apple Chancery" panose="03020702040506060504" pitchFamily="66" charset="-79"/>
              </a:rPr>
              <a:t/>
            </a:r>
            <a:br>
              <a:rPr lang="en-AU" sz="2400" dirty="0">
                <a:solidFill>
                  <a:srgbClr val="00B0F0"/>
                </a:solidFill>
                <a:effectLst/>
                <a:latin typeface="Apple Chancery" panose="03020702040506060504" pitchFamily="66" charset="-79"/>
                <a:cs typeface="Apple Chancery" panose="03020702040506060504" pitchFamily="66" charset="-79"/>
              </a:rPr>
            </a:br>
            <a:r>
              <a:rPr lang="en-AU" sz="2400" dirty="0">
                <a:solidFill>
                  <a:srgbClr val="00B0F0"/>
                </a:solidFill>
                <a:effectLst/>
                <a:latin typeface="Apple Chancery" panose="03020702040506060504" pitchFamily="66" charset="-79"/>
                <a:cs typeface="Apple Chancery" panose="03020702040506060504" pitchFamily="66" charset="-79"/>
              </a:rPr>
              <a:t> </a:t>
            </a:r>
            <a:r>
              <a:rPr lang="en-AU" sz="2400" dirty="0">
                <a:solidFill>
                  <a:srgbClr val="C00000"/>
                </a:solidFill>
                <a:effectLst/>
                <a:latin typeface="Apple Chancery" panose="03020702040506060504" pitchFamily="66" charset="-79"/>
                <a:cs typeface="Apple Chancery" panose="03020702040506060504" pitchFamily="66" charset="-79"/>
              </a:rPr>
              <a:t>Different </a:t>
            </a:r>
            <a:r>
              <a:rPr lang="en-AU" sz="2400" dirty="0" err="1">
                <a:solidFill>
                  <a:srgbClr val="C00000"/>
                </a:solidFill>
                <a:effectLst/>
                <a:latin typeface="Apple Chancery" panose="03020702040506060504" pitchFamily="66" charset="-79"/>
                <a:cs typeface="Apple Chancery" panose="03020702040506060504" pitchFamily="66" charset="-79"/>
              </a:rPr>
              <a:t>sabab</a:t>
            </a:r>
            <a:r>
              <a:rPr lang="en-AU" sz="2400" dirty="0">
                <a:solidFill>
                  <a:srgbClr val="C00000"/>
                </a:solidFill>
                <a:effectLst/>
                <a:latin typeface="Apple Chancery" panose="03020702040506060504" pitchFamily="66" charset="-79"/>
                <a:cs typeface="Apple Chancery" panose="03020702040506060504" pitchFamily="66" charset="-79"/>
              </a:rPr>
              <a:t> but same </a:t>
            </a:r>
            <a:r>
              <a:rPr lang="en-AU" sz="2400" dirty="0" err="1">
                <a:solidFill>
                  <a:srgbClr val="C00000"/>
                </a:solidFill>
                <a:effectLst/>
                <a:latin typeface="Apple Chancery" panose="03020702040506060504" pitchFamily="66" charset="-79"/>
                <a:cs typeface="Apple Chancery" panose="03020702040506060504" pitchFamily="66" charset="-79"/>
              </a:rPr>
              <a:t>hukm</a:t>
            </a:r>
            <a:r>
              <a:rPr lang="en-AU" sz="2400" dirty="0">
                <a:effectLst/>
                <a:latin typeface="Apple Chancery" panose="03020702040506060504" pitchFamily="66" charset="-79"/>
                <a:cs typeface="Apple Chancery" panose="03020702040506060504" pitchFamily="66" charset="-79"/>
              </a:rPr>
              <a:t/>
            </a:r>
            <a:br>
              <a:rPr lang="en-AU" sz="2400" dirty="0">
                <a:effectLst/>
                <a:latin typeface="Apple Chancery" panose="03020702040506060504" pitchFamily="66" charset="-79"/>
                <a:cs typeface="Apple Chancery" panose="03020702040506060504" pitchFamily="66" charset="-79"/>
              </a:rPr>
            </a:br>
            <a:r>
              <a:rPr lang="en-AU" sz="2400" dirty="0">
                <a:latin typeface="Apple Chancery" panose="03020702040506060504" pitchFamily="66" charset="-79"/>
                <a:cs typeface="Apple Chancery" panose="03020702040506060504" pitchFamily="66" charset="-79"/>
              </a:rPr>
              <a:t/>
            </a:r>
            <a:br>
              <a:rPr lang="en-AU" sz="2400" dirty="0">
                <a:latin typeface="Apple Chancery" panose="03020702040506060504" pitchFamily="66" charset="-79"/>
                <a:cs typeface="Apple Chancery" panose="03020702040506060504" pitchFamily="66" charset="-79"/>
              </a:rPr>
            </a:br>
            <a:endParaRPr lang="en-US" sz="2400" dirty="0">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93661F77-C414-BFD4-CAB6-60E4E4227EBF}"/>
              </a:ext>
            </a:extLst>
          </p:cNvPr>
          <p:cNvSpPr>
            <a:spLocks noGrp="1"/>
          </p:cNvSpPr>
          <p:nvPr>
            <p:ph idx="1"/>
          </p:nvPr>
        </p:nvSpPr>
        <p:spPr>
          <a:xfrm>
            <a:off x="202895" y="757328"/>
            <a:ext cx="11731782" cy="5600942"/>
          </a:xfrm>
          <a:ln>
            <a:solidFill>
              <a:srgbClr val="DC46CD"/>
            </a:solidFill>
          </a:ln>
        </p:spPr>
        <p:txBody>
          <a:bodyPr>
            <a:noAutofit/>
          </a:bodyPr>
          <a:lstStyle/>
          <a:p>
            <a:r>
              <a:rPr lang="en-AU" sz="1600" b="1" dirty="0">
                <a:effectLst/>
                <a:latin typeface="Chalkboard" panose="03050602040202020205" pitchFamily="66" charset="77"/>
              </a:rPr>
              <a:t>The atonement (</a:t>
            </a:r>
            <a:r>
              <a:rPr lang="en-AU" sz="1600" b="1" dirty="0" err="1">
                <a:effectLst/>
                <a:latin typeface="Chalkboard" panose="03050602040202020205" pitchFamily="66" charset="77"/>
              </a:rPr>
              <a:t>kaffaarah</a:t>
            </a:r>
            <a:r>
              <a:rPr lang="en-AU" sz="1600" b="1" dirty="0">
                <a:effectLst/>
                <a:latin typeface="Chalkboard" panose="03050602040202020205" pitchFamily="66" charset="77"/>
              </a:rPr>
              <a:t>) of freeing a slave is a good example of this category.</a:t>
            </a:r>
          </a:p>
          <a:p>
            <a:r>
              <a:rPr lang="en-AU" sz="1600" b="1" dirty="0">
                <a:effectLst/>
                <a:latin typeface="Chalkboard" panose="03050602040202020205" pitchFamily="66" charset="77"/>
              </a:rPr>
              <a:t> In the case of accidental murder, the word slave is muqayyad</a:t>
            </a:r>
            <a:r>
              <a:rPr lang="en-AU" sz="1600" dirty="0">
                <a:effectLst/>
                <a:latin typeface="Chalkboard" panose="03050602040202020205" pitchFamily="66" charset="77"/>
              </a:rPr>
              <a:t>: </a:t>
            </a:r>
            <a:endParaRPr lang="en-AU" sz="1600" dirty="0">
              <a:latin typeface="Chalkboard" panose="03050602040202020205" pitchFamily="66" charset="77"/>
            </a:endParaRPr>
          </a:p>
          <a:p>
            <a:r>
              <a:rPr lang="en-AU" sz="1600" b="1" dirty="0">
                <a:solidFill>
                  <a:srgbClr val="C00000"/>
                </a:solidFill>
                <a:effectLst/>
                <a:latin typeface="Chalkboard" panose="03050602040202020205" pitchFamily="66" charset="77"/>
              </a:rPr>
              <a:t>1. “A believer may not kill another believer except by accident. And whoever kills a believer accidentally should free a believing slave </a:t>
            </a:r>
            <a:r>
              <a:rPr lang="en-AU" sz="1600" b="1" i="0" dirty="0">
                <a:solidFill>
                  <a:srgbClr val="C00000"/>
                </a:solidFill>
                <a:effectLst/>
                <a:latin typeface="Chalkboard" panose="03050602040202020205" pitchFamily="66" charset="77"/>
              </a:rPr>
              <a:t>and a compensation payment [</a:t>
            </a:r>
            <a:r>
              <a:rPr lang="en-AU" sz="1600" b="1" i="0" dirty="0" err="1">
                <a:solidFill>
                  <a:srgbClr val="C00000"/>
                </a:solidFill>
                <a:effectLst/>
                <a:latin typeface="Chalkboard" panose="03050602040202020205" pitchFamily="66" charset="77"/>
              </a:rPr>
              <a:t>diyah</a:t>
            </a:r>
            <a:r>
              <a:rPr lang="en-AU" sz="1600" b="1" i="0" dirty="0">
                <a:solidFill>
                  <a:srgbClr val="C00000"/>
                </a:solidFill>
                <a:effectLst/>
                <a:latin typeface="Chalkboard" panose="03050602040202020205" pitchFamily="66" charset="77"/>
              </a:rPr>
              <a:t>] presented to his [i.e., the deceased's] </a:t>
            </a:r>
            <a:r>
              <a:rPr lang="en-AU" sz="1200" b="1" i="0" dirty="0" err="1">
                <a:solidFill>
                  <a:srgbClr val="C00000"/>
                </a:solidFill>
                <a:effectLst/>
                <a:latin typeface="Chalkboard" panose="03050602040202020205" pitchFamily="66" charset="77"/>
              </a:rPr>
              <a:t>familyan-Nisaa</a:t>
            </a:r>
            <a:r>
              <a:rPr lang="en-AU" sz="1200" b="1" i="0" dirty="0">
                <a:solidFill>
                  <a:srgbClr val="C00000"/>
                </a:solidFill>
                <a:effectLst/>
                <a:latin typeface="Chalkboard" panose="03050602040202020205" pitchFamily="66" charset="77"/>
              </a:rPr>
              <a:t>’ (4):92</a:t>
            </a:r>
            <a:r>
              <a:rPr lang="en-AU" sz="1200" b="1" i="0" dirty="0">
                <a:effectLst/>
                <a:latin typeface="Chalkboard" panose="03050602040202020205" pitchFamily="66" charset="77"/>
              </a:rPr>
              <a:t>.</a:t>
            </a:r>
            <a:endParaRPr lang="en-AU" sz="1200" b="1" dirty="0">
              <a:effectLst/>
              <a:latin typeface="Chalkboard" panose="03050602040202020205" pitchFamily="66" charset="77"/>
            </a:endParaRPr>
          </a:p>
          <a:p>
            <a:r>
              <a:rPr lang="ar" sz="1600" b="1" dirty="0">
                <a:solidFill>
                  <a:srgbClr val="7030A0"/>
                </a:solidFill>
                <a:latin typeface="Chalkboard" panose="03050602040202020205" pitchFamily="66" charset="77"/>
              </a:rPr>
              <a:t>وَمَا كَانَ لِمُؤْمِنٍ أَن يَقْتُلَ مُؤْمِنًا إِلَّا خَطَـًۭٔا ۚ وَمَن قَتَلَ مُؤْمِنًا خَطَـًۭٔا فَتَحْرِيرُ رَقَبَةٍۢ مُّؤْمِنَةٍۢ وَدِيَةٌۭ مُّسَلَّمَةٌ إِلَىٰٓ أَهْلِهِۦٓ</a:t>
            </a:r>
            <a:endParaRPr lang="en-AU" sz="1600" b="1" dirty="0">
              <a:solidFill>
                <a:srgbClr val="7030A0"/>
              </a:solidFill>
              <a:latin typeface="Chalkboard" panose="03050602040202020205" pitchFamily="66" charset="77"/>
            </a:endParaRPr>
          </a:p>
          <a:p>
            <a:r>
              <a:rPr lang="en-AU" sz="1600" dirty="0">
                <a:effectLst/>
                <a:latin typeface="Chalkboard" panose="03050602040202020205" pitchFamily="66" charset="77"/>
              </a:rPr>
              <a:t>But in the case of </a:t>
            </a:r>
            <a:r>
              <a:rPr lang="en-AU" sz="1600" dirty="0" err="1">
                <a:effectLst/>
                <a:latin typeface="Chalkboard" panose="03050602040202020205" pitchFamily="66" charset="77"/>
              </a:rPr>
              <a:t>thihaar</a:t>
            </a:r>
            <a:r>
              <a:rPr lang="en-AU" sz="1600" dirty="0">
                <a:effectLst/>
                <a:latin typeface="Chalkboard" panose="03050602040202020205" pitchFamily="66" charset="77"/>
              </a:rPr>
              <a:t>, A quasi-divorce practiced by pre-Islamic Arabs. The husband would swear not to touch his wife because he considered her “like his mother.” The wife was not free to look for another husband, but she was denied conjugal rights.</a:t>
            </a:r>
            <a:r>
              <a:rPr lang="ar" sz="1600" dirty="0">
                <a:latin typeface="Chalkboard" panose="03050602040202020205" pitchFamily="66" charset="77"/>
              </a:rPr>
              <a:t> </a:t>
            </a:r>
            <a:endParaRPr lang="en-AU" sz="1600" dirty="0">
              <a:latin typeface="Chalkboard" panose="03050602040202020205" pitchFamily="66" charset="77"/>
            </a:endParaRPr>
          </a:p>
          <a:p>
            <a:r>
              <a:rPr lang="en-AU" sz="1600" b="1" dirty="0">
                <a:solidFill>
                  <a:srgbClr val="C00000"/>
                </a:solidFill>
                <a:effectLst/>
                <a:latin typeface="Chalkboard" panose="03050602040202020205" pitchFamily="66" charset="77"/>
              </a:rPr>
              <a:t>“Those who swear off their wives, then wish to go back on what they said, should free a slave before they touch each other.” </a:t>
            </a:r>
            <a:r>
              <a:rPr lang="en-AU" sz="1200" b="1" dirty="0">
                <a:effectLst/>
                <a:latin typeface="Chalkboard" panose="03050602040202020205" pitchFamily="66" charset="77"/>
              </a:rPr>
              <a:t>(</a:t>
            </a:r>
            <a:r>
              <a:rPr lang="en-AU" sz="1200" b="1" dirty="0">
                <a:effectLst/>
                <a:latin typeface="Chalkboard" panose="03050602040202020205" pitchFamily="66" charset="77"/>
                <a:ea typeface="Times New Roman" panose="02020603050405020304" pitchFamily="18" charset="0"/>
                <a:cs typeface="Times New Roman" panose="02020603050405020304" pitchFamily="18" charset="0"/>
              </a:rPr>
              <a:t>al-</a:t>
            </a:r>
            <a:r>
              <a:rPr lang="en-AU" sz="1200" b="1" dirty="0" err="1">
                <a:effectLst/>
                <a:latin typeface="Chalkboard" panose="03050602040202020205" pitchFamily="66" charset="77"/>
                <a:ea typeface="Times New Roman" panose="02020603050405020304" pitchFamily="18" charset="0"/>
                <a:cs typeface="Times New Roman" panose="02020603050405020304" pitchFamily="18" charset="0"/>
              </a:rPr>
              <a:t>Mujaadalah</a:t>
            </a:r>
            <a:r>
              <a:rPr lang="en-AU" sz="1200" b="1" dirty="0">
                <a:effectLst/>
                <a:latin typeface="Chalkboard" panose="03050602040202020205" pitchFamily="66" charset="77"/>
                <a:ea typeface="Times New Roman" panose="02020603050405020304" pitchFamily="18" charset="0"/>
                <a:cs typeface="Times New Roman" panose="02020603050405020304" pitchFamily="18" charset="0"/>
              </a:rPr>
              <a:t> (58):3</a:t>
            </a:r>
            <a:r>
              <a:rPr lang="en-AU" sz="1600" b="1" dirty="0">
                <a:solidFill>
                  <a:srgbClr val="00B0F0"/>
                </a:solidFill>
                <a:effectLst/>
                <a:latin typeface="Chalkboard" panose="03050602040202020205" pitchFamily="66" charset="77"/>
                <a:ea typeface="Times New Roman" panose="02020603050405020304" pitchFamily="18" charset="0"/>
                <a:cs typeface="Times New Roman" panose="02020603050405020304" pitchFamily="18" charset="0"/>
              </a:rPr>
              <a:t>.</a:t>
            </a:r>
            <a:r>
              <a:rPr lang="en-AU" sz="1600" b="1" dirty="0">
                <a:solidFill>
                  <a:srgbClr val="00B0F0"/>
                </a:solidFill>
                <a:effectLst/>
                <a:latin typeface="Chalkboard" panose="03050602040202020205" pitchFamily="66" charset="77"/>
              </a:rPr>
              <a:t> .</a:t>
            </a:r>
            <a:r>
              <a:rPr lang="ar" sz="1600" b="1" dirty="0">
                <a:solidFill>
                  <a:srgbClr val="00B0F0"/>
                </a:solidFill>
                <a:latin typeface="Chalkboard" panose="03050602040202020205" pitchFamily="66" charset="77"/>
              </a:rPr>
              <a:t> </a:t>
            </a:r>
            <a:r>
              <a:rPr lang="ar" sz="1600" b="1" dirty="0">
                <a:solidFill>
                  <a:srgbClr val="7030A0"/>
                </a:solidFill>
                <a:latin typeface="Chalkboard" panose="03050602040202020205" pitchFamily="66" charset="77"/>
              </a:rPr>
              <a:t>وَٱلَّذِينَ يُظَـٰهِرُونَ مِن نِّسَآئِهِمْ ثُمَّ يَعُودُونَ لِمَا قَالُوا۟ فَتَحْرِيرُ رَقَبَةٍۢ مِّن قَبْلِ أَن يَتَمَآسَّا ۚ ذَٰلِكُمْ تُوعَظُونَ بِهِۦ ۚ وَٱللَّهُ بِمَا تَعْمَلُونَ خَبِيرٌ</a:t>
            </a:r>
            <a:endParaRPr lang="en-AU" sz="1600" b="1" dirty="0">
              <a:solidFill>
                <a:srgbClr val="7030A0"/>
              </a:solidFill>
              <a:latin typeface="Chalkboard" panose="03050602040202020205" pitchFamily="66" charset="77"/>
            </a:endParaRPr>
          </a:p>
          <a:p>
            <a:r>
              <a:rPr lang="en-AU" sz="1600" dirty="0">
                <a:solidFill>
                  <a:schemeClr val="tx2">
                    <a:lumMod val="50000"/>
                  </a:schemeClr>
                </a:solidFill>
                <a:effectLst/>
                <a:latin typeface="Chalkboard" panose="03050602040202020205" pitchFamily="66" charset="77"/>
              </a:rPr>
              <a:t>There is obviously no basis here for interpreting the mutlaq according to the muqayyad. A believer’s life was taken; </a:t>
            </a:r>
            <a:r>
              <a:rPr lang="en-AU" sz="1600" dirty="0">
                <a:effectLst/>
                <a:latin typeface="Chalkboard" panose="03050602040202020205" pitchFamily="66" charset="77"/>
              </a:rPr>
              <a:t>hence the requirement is that the freed slave be a believer; whereas in the case of breaking of oaths made by </a:t>
            </a:r>
            <a:r>
              <a:rPr lang="en-AU" sz="1600" dirty="0" err="1">
                <a:effectLst/>
                <a:latin typeface="Chalkboard" panose="03050602040202020205" pitchFamily="66" charset="77"/>
              </a:rPr>
              <a:t>thihaar</a:t>
            </a:r>
            <a:r>
              <a:rPr lang="en-AU" sz="1600" dirty="0">
                <a:effectLst/>
                <a:latin typeface="Chalkboard" panose="03050602040202020205" pitchFamily="66" charset="77"/>
              </a:rPr>
              <a:t> or otherwise, the freeing of any slave is sufficient.</a:t>
            </a:r>
            <a:endParaRPr lang="en-AU" sz="1600" dirty="0">
              <a:latin typeface="Chalkboard" panose="03050602040202020205" pitchFamily="66" charset="77"/>
            </a:endParaRPr>
          </a:p>
          <a:p>
            <a:endParaRPr lang="en-AU" sz="1600" dirty="0">
              <a:latin typeface="Chalkboard" panose="03050602040202020205" pitchFamily="66" charset="77"/>
            </a:endParaRP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3348B84E-2C70-8C93-A618-93BE35141F16}"/>
              </a:ext>
            </a:extLst>
          </p:cNvPr>
          <p:cNvSpPr>
            <a:spLocks noGrp="1"/>
          </p:cNvSpPr>
          <p:nvPr>
            <p:ph type="sldNum" sz="quarter" idx="12"/>
          </p:nvPr>
        </p:nvSpPr>
        <p:spPr/>
        <p:txBody>
          <a:bodyPr/>
          <a:lstStyle/>
          <a:p>
            <a:fld id="{C8784B88-F3D9-6A4F-9660-1A0A1E561ED7}" type="slidenum">
              <a:rPr lang="en-US" smtClean="0"/>
              <a:t>225</a:t>
            </a:fld>
            <a:endParaRPr lang="en-US"/>
          </a:p>
        </p:txBody>
      </p:sp>
    </p:spTree>
    <p:extLst>
      <p:ext uri="{BB962C8B-B14F-4D97-AF65-F5344CB8AC3E}">
        <p14:creationId xmlns:p14="http://schemas.microsoft.com/office/powerpoint/2010/main" val="13796530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6500A9-1787-611B-0D0F-66A48B998F6B}"/>
              </a:ext>
            </a:extLst>
          </p:cNvPr>
          <p:cNvSpPr>
            <a:spLocks noGrp="1"/>
          </p:cNvSpPr>
          <p:nvPr>
            <p:ph type="title"/>
          </p:nvPr>
        </p:nvSpPr>
        <p:spPr>
          <a:xfrm>
            <a:off x="698716" y="32538"/>
            <a:ext cx="10515600" cy="835368"/>
          </a:xfrm>
        </p:spPr>
        <p:txBody>
          <a:bodyPr>
            <a:normAutofit/>
          </a:bodyPr>
          <a:lstStyle/>
          <a:p>
            <a:r>
              <a:rPr lang="en-AU" sz="2800" dirty="0">
                <a:solidFill>
                  <a:srgbClr val="FF0000"/>
                </a:solidFill>
                <a:effectLst/>
                <a:latin typeface="Apple Chancery" panose="03020702040506060504" pitchFamily="66" charset="-79"/>
                <a:cs typeface="Apple Chancery" panose="03020702040506060504" pitchFamily="66" charset="-79"/>
              </a:rPr>
              <a:t> Different </a:t>
            </a:r>
            <a:r>
              <a:rPr lang="en-AU" sz="2800" dirty="0" err="1">
                <a:solidFill>
                  <a:srgbClr val="FF0000"/>
                </a:solidFill>
                <a:effectLst/>
                <a:latin typeface="Apple Chancery" panose="03020702040506060504" pitchFamily="66" charset="-79"/>
                <a:cs typeface="Apple Chancery" panose="03020702040506060504" pitchFamily="66" charset="-79"/>
              </a:rPr>
              <a:t>sabab</a:t>
            </a:r>
            <a:r>
              <a:rPr lang="en-AU" sz="2800" dirty="0">
                <a:solidFill>
                  <a:srgbClr val="FF0000"/>
                </a:solidFill>
                <a:effectLst/>
                <a:latin typeface="Apple Chancery" panose="03020702040506060504" pitchFamily="66" charset="-79"/>
                <a:cs typeface="Apple Chancery" panose="03020702040506060504" pitchFamily="66" charset="-79"/>
              </a:rPr>
              <a:t> and different </a:t>
            </a:r>
            <a:r>
              <a:rPr lang="en-AU" sz="2800" dirty="0" err="1">
                <a:solidFill>
                  <a:srgbClr val="FF0000"/>
                </a:solidFill>
                <a:effectLst/>
                <a:latin typeface="Apple Chancery" panose="03020702040506060504" pitchFamily="66" charset="-79"/>
                <a:cs typeface="Apple Chancery" panose="03020702040506060504" pitchFamily="66" charset="-79"/>
              </a:rPr>
              <a:t>hukm</a:t>
            </a:r>
            <a:endParaRPr lang="en-US" sz="2800" dirty="0">
              <a:solidFill>
                <a:srgbClr val="FF0000"/>
              </a:solidFill>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202684F3-F50A-C68E-535D-B3DFBABD07EA}"/>
              </a:ext>
            </a:extLst>
          </p:cNvPr>
          <p:cNvSpPr>
            <a:spLocks noGrp="1"/>
          </p:cNvSpPr>
          <p:nvPr>
            <p:ph idx="1"/>
          </p:nvPr>
        </p:nvSpPr>
        <p:spPr>
          <a:xfrm>
            <a:off x="205022" y="838217"/>
            <a:ext cx="9300753" cy="5562583"/>
          </a:xfrm>
          <a:ln>
            <a:solidFill>
              <a:schemeClr val="tx1"/>
            </a:solidFill>
          </a:ln>
        </p:spPr>
        <p:txBody>
          <a:bodyPr>
            <a:noAutofit/>
          </a:bodyPr>
          <a:lstStyle/>
          <a:p>
            <a:pPr marL="0" indent="0">
              <a:buNone/>
            </a:pPr>
            <a:r>
              <a:rPr lang="en-AU" sz="2000" b="1" dirty="0">
                <a:effectLst/>
                <a:latin typeface="Chalkboard" panose="03050602040202020205" pitchFamily="66" charset="77"/>
              </a:rPr>
              <a:t>An example of this category is in the case of the hand in </a:t>
            </a:r>
            <a:r>
              <a:rPr lang="en-AU" sz="2000" b="1" dirty="0" err="1">
                <a:effectLst/>
                <a:latin typeface="Chalkboard" panose="03050602040202020205" pitchFamily="66" charset="77"/>
              </a:rPr>
              <a:t>wudoo</a:t>
            </a:r>
            <a:r>
              <a:rPr lang="en-AU" sz="2000" b="1" dirty="0">
                <a:effectLst/>
                <a:latin typeface="Chalkboard" panose="03050602040202020205" pitchFamily="66" charset="77"/>
              </a:rPr>
              <a:t>’ and theft. </a:t>
            </a:r>
          </a:p>
          <a:p>
            <a:pPr>
              <a:buFont typeface="Wingdings" pitchFamily="2" charset="2"/>
              <a:buChar char="q"/>
            </a:pPr>
            <a:r>
              <a:rPr lang="en-AU" sz="2000" b="1" dirty="0">
                <a:effectLst/>
                <a:latin typeface="Chalkboard" panose="03050602040202020205" pitchFamily="66" charset="77"/>
              </a:rPr>
              <a:t>previously we mentioned the verse on purification, the hand is made muqayyad by the phrase, “up to the elbows,” but in the case of theft, it is left mutlaq. </a:t>
            </a:r>
          </a:p>
          <a:p>
            <a:pPr>
              <a:buFont typeface="Wingdings" pitchFamily="2" charset="2"/>
              <a:buChar char="q"/>
            </a:pPr>
            <a:r>
              <a:rPr lang="en-AU" sz="2000" b="1" dirty="0">
                <a:solidFill>
                  <a:srgbClr val="FF0000"/>
                </a:solidFill>
                <a:effectLst/>
                <a:latin typeface="Chalkboard" panose="03050602040202020205" pitchFamily="66" charset="77"/>
              </a:rPr>
              <a:t>“Cut off the hands of both the male and female thief”. </a:t>
            </a:r>
            <a:r>
              <a:rPr lang="en-AU" sz="1600" b="1" dirty="0">
                <a:solidFill>
                  <a:srgbClr val="FF0000"/>
                </a:solidFill>
                <a:effectLst/>
                <a:latin typeface="Chalkboard" panose="03050602040202020205" pitchFamily="66" charset="77"/>
              </a:rPr>
              <a:t>al-</a:t>
            </a:r>
            <a:r>
              <a:rPr lang="en-AU" sz="1600" b="1" dirty="0" err="1">
                <a:solidFill>
                  <a:srgbClr val="FF0000"/>
                </a:solidFill>
                <a:effectLst/>
                <a:latin typeface="Chalkboard" panose="03050602040202020205" pitchFamily="66" charset="77"/>
              </a:rPr>
              <a:t>Maa’idah</a:t>
            </a:r>
            <a:r>
              <a:rPr lang="en-AU" sz="1600" b="1" dirty="0">
                <a:solidFill>
                  <a:srgbClr val="FF0000"/>
                </a:solidFill>
                <a:effectLst/>
                <a:latin typeface="Chalkboard" panose="03050602040202020205" pitchFamily="66" charset="77"/>
              </a:rPr>
              <a:t> (5):38. </a:t>
            </a:r>
          </a:p>
          <a:p>
            <a:pPr marL="0" indent="0">
              <a:buNone/>
            </a:pPr>
            <a:r>
              <a:rPr lang="ar" sz="2000" b="1" dirty="0">
                <a:solidFill>
                  <a:srgbClr val="FF0000"/>
                </a:solidFill>
                <a:effectLst/>
                <a:latin typeface="Chalkboard" panose="03050602040202020205" pitchFamily="66" charset="77"/>
              </a:rPr>
              <a:t>وَٱلسَّارِقُ وَٱلسَّارِقَةُ فَٱقْطَعُوٓا۟ أَيْدِيَهُمَا جَزَآءًۢ بِمَا كَسَبَا نَكَـٰلًۭا مِّنَ ٱللَّهِ ۗ وَٱللَّهُ عَزِيزٌ حَكِيمٌۭ</a:t>
            </a:r>
            <a:endParaRPr lang="en-AU" sz="2000" b="1" dirty="0">
              <a:solidFill>
                <a:srgbClr val="FF0000"/>
              </a:solidFill>
              <a:latin typeface="Chalkboard" panose="03050602040202020205" pitchFamily="66" charset="77"/>
            </a:endParaRPr>
          </a:p>
          <a:p>
            <a:pPr>
              <a:buFont typeface="Wingdings" pitchFamily="2" charset="2"/>
              <a:buChar char="q"/>
            </a:pPr>
            <a:r>
              <a:rPr lang="en-AU" sz="2000" b="1" dirty="0">
                <a:effectLst/>
                <a:latin typeface="Chalkboard" panose="03050602040202020205" pitchFamily="66" charset="77"/>
              </a:rPr>
              <a:t>Here again, the mutlaq cannot be specified by the muqayyad, especially since it was reported that the Prophet </a:t>
            </a:r>
            <a:r>
              <a:rPr lang="ar" sz="2000" b="1" i="0" dirty="0">
                <a:effectLst/>
                <a:latin typeface="Chalkboard" panose="03050602040202020205" pitchFamily="66" charset="77"/>
                <a:cs typeface="+mn-cs"/>
              </a:rPr>
              <a:t>ﷺ </a:t>
            </a:r>
            <a:r>
              <a:rPr lang="en-AU" sz="2000" b="1" dirty="0">
                <a:effectLst/>
                <a:latin typeface="Chalkboard" panose="03050602040202020205" pitchFamily="66" charset="77"/>
              </a:rPr>
              <a:t>limited the amputation of hands to the wrist and so did the Righteous Caliphs. </a:t>
            </a:r>
            <a:endParaRPr lang="en-AU" sz="2000" b="1" dirty="0">
              <a:latin typeface="Chalkboard" panose="03050602040202020205" pitchFamily="66" charset="77"/>
            </a:endParaRPr>
          </a:p>
          <a:p>
            <a:endParaRPr lang="en-AU" sz="2000" b="1" dirty="0">
              <a:latin typeface="Chalkboard" panose="03050602040202020205" pitchFamily="66" charset="77"/>
            </a:endParaRPr>
          </a:p>
          <a:p>
            <a:endParaRPr lang="en-US" sz="20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D5BEB355-EEDF-8050-38DE-BC1ED962ADBB}"/>
              </a:ext>
            </a:extLst>
          </p:cNvPr>
          <p:cNvSpPr>
            <a:spLocks noGrp="1"/>
          </p:cNvSpPr>
          <p:nvPr>
            <p:ph type="sldNum" sz="quarter" idx="12"/>
          </p:nvPr>
        </p:nvSpPr>
        <p:spPr/>
        <p:txBody>
          <a:bodyPr/>
          <a:lstStyle/>
          <a:p>
            <a:fld id="{C8784B88-F3D9-6A4F-9660-1A0A1E561ED7}" type="slidenum">
              <a:rPr lang="en-US" smtClean="0"/>
              <a:t>226</a:t>
            </a:fld>
            <a:endParaRPr lang="en-US"/>
          </a:p>
        </p:txBody>
      </p:sp>
      <p:pic>
        <p:nvPicPr>
          <p:cNvPr id="5" name="Picture 4" descr="A tree on a hill&#10;&#10;Description automatically generated">
            <a:extLst>
              <a:ext uri="{FF2B5EF4-FFF2-40B4-BE49-F238E27FC236}">
                <a16:creationId xmlns:a16="http://schemas.microsoft.com/office/drawing/2014/main" xmlns="" id="{B503EF84-D540-4507-2E39-649C7136330B}"/>
              </a:ext>
            </a:extLst>
          </p:cNvPr>
          <p:cNvPicPr>
            <a:picLocks noChangeAspect="1"/>
          </p:cNvPicPr>
          <p:nvPr/>
        </p:nvPicPr>
        <p:blipFill rotWithShape="1">
          <a:blip r:embed="rId2"/>
          <a:srcRect r="16230" b="-3"/>
          <a:stretch/>
        </p:blipFill>
        <p:spPr>
          <a:xfrm>
            <a:off x="9206410" y="1690688"/>
            <a:ext cx="3087189" cy="4424687"/>
          </a:xfrm>
          <a:custGeom>
            <a:avLst/>
            <a:gdLst/>
            <a:ahLst/>
            <a:cxnLst/>
            <a:rect l="l" t="t" r="r" b="b"/>
            <a:pathLst>
              <a:path w="4488714" h="3576825">
                <a:moveTo>
                  <a:pt x="713492" y="15"/>
                </a:moveTo>
                <a:cubicBezTo>
                  <a:pt x="723739" y="278"/>
                  <a:pt x="734339" y="3967"/>
                  <a:pt x="743942" y="5139"/>
                </a:cubicBezTo>
                <a:cubicBezTo>
                  <a:pt x="955929" y="31374"/>
                  <a:pt x="1167914" y="59717"/>
                  <a:pt x="1380134" y="84780"/>
                </a:cubicBezTo>
                <a:cubicBezTo>
                  <a:pt x="1578535" y="108204"/>
                  <a:pt x="1778340" y="113591"/>
                  <a:pt x="1977677" y="125771"/>
                </a:cubicBezTo>
                <a:cubicBezTo>
                  <a:pt x="2218942" y="140529"/>
                  <a:pt x="2459740" y="161377"/>
                  <a:pt x="2699600" y="194169"/>
                </a:cubicBezTo>
                <a:cubicBezTo>
                  <a:pt x="2866144" y="217126"/>
                  <a:pt x="3034328" y="233053"/>
                  <a:pt x="3203214" y="214783"/>
                </a:cubicBezTo>
                <a:cubicBezTo>
                  <a:pt x="3211646" y="213845"/>
                  <a:pt x="3221250" y="210801"/>
                  <a:pt x="3228277" y="213845"/>
                </a:cubicBezTo>
                <a:cubicBezTo>
                  <a:pt x="3310262" y="248045"/>
                  <a:pt x="3399740" y="223449"/>
                  <a:pt x="3484768" y="244999"/>
                </a:cubicBezTo>
                <a:cubicBezTo>
                  <a:pt x="3462984" y="328154"/>
                  <a:pt x="3369523" y="321361"/>
                  <a:pt x="3316820" y="378984"/>
                </a:cubicBezTo>
                <a:cubicBezTo>
                  <a:pt x="3402785" y="401939"/>
                  <a:pt x="3480084" y="425129"/>
                  <a:pt x="3558554" y="442462"/>
                </a:cubicBezTo>
                <a:cubicBezTo>
                  <a:pt x="3641709" y="460733"/>
                  <a:pt x="3712214" y="510158"/>
                  <a:pt x="3793494" y="532176"/>
                </a:cubicBezTo>
                <a:cubicBezTo>
                  <a:pt x="3810829" y="536861"/>
                  <a:pt x="3831676" y="553257"/>
                  <a:pt x="3837766" y="569186"/>
                </a:cubicBezTo>
                <a:cubicBezTo>
                  <a:pt x="3857442" y="620719"/>
                  <a:pt x="4250260" y="765244"/>
                  <a:pt x="4203881" y="811154"/>
                </a:cubicBezTo>
                <a:cubicBezTo>
                  <a:pt x="4184673" y="830128"/>
                  <a:pt x="4159844" y="843714"/>
                  <a:pt x="4133843" y="862453"/>
                </a:cubicBezTo>
                <a:cubicBezTo>
                  <a:pt x="4172962" y="897823"/>
                  <a:pt x="4216998" y="913283"/>
                  <a:pt x="4263846" y="923823"/>
                </a:cubicBezTo>
                <a:cubicBezTo>
                  <a:pt x="4277901" y="927103"/>
                  <a:pt x="4291721" y="933661"/>
                  <a:pt x="4293126" y="949590"/>
                </a:cubicBezTo>
                <a:cubicBezTo>
                  <a:pt x="4294531" y="966220"/>
                  <a:pt x="4280242" y="972778"/>
                  <a:pt x="4268297" y="980509"/>
                </a:cubicBezTo>
                <a:cubicBezTo>
                  <a:pt x="4251666" y="991283"/>
                  <a:pt x="4235503" y="1000654"/>
                  <a:pt x="4214422" y="1002059"/>
                </a:cubicBezTo>
                <a:cubicBezTo>
                  <a:pt x="4179754" y="1004167"/>
                  <a:pt x="4163124" y="1034149"/>
                  <a:pt x="4142980" y="1056636"/>
                </a:cubicBezTo>
                <a:cubicBezTo>
                  <a:pt x="4131736" y="1069286"/>
                  <a:pt x="4126114" y="1094817"/>
                  <a:pt x="4145790" y="1099268"/>
                </a:cubicBezTo>
                <a:cubicBezTo>
                  <a:pt x="4193106" y="1110043"/>
                  <a:pt x="4189358" y="1141197"/>
                  <a:pt x="4188188" y="1176567"/>
                </a:cubicBezTo>
                <a:cubicBezTo>
                  <a:pt x="4186548" y="1220370"/>
                  <a:pt x="4158673" y="1240514"/>
                  <a:pt x="4124474" y="1257380"/>
                </a:cubicBezTo>
                <a:cubicBezTo>
                  <a:pt x="4112762" y="1263235"/>
                  <a:pt x="4096132" y="1263000"/>
                  <a:pt x="4091680" y="1281271"/>
                </a:cubicBezTo>
                <a:cubicBezTo>
                  <a:pt x="4110888" y="1298606"/>
                  <a:pt x="4134312" y="1284551"/>
                  <a:pt x="4154926" y="1289469"/>
                </a:cubicBezTo>
                <a:cubicBezTo>
                  <a:pt x="4172025" y="1293452"/>
                  <a:pt x="4200368" y="1291344"/>
                  <a:pt x="4176944" y="1323200"/>
                </a:cubicBezTo>
                <a:cubicBezTo>
                  <a:pt x="4170150" y="1332335"/>
                  <a:pt x="4178114" y="1339363"/>
                  <a:pt x="4186782" y="1340066"/>
                </a:cubicBezTo>
                <a:cubicBezTo>
                  <a:pt x="4256117" y="1347327"/>
                  <a:pt x="4224260" y="1411743"/>
                  <a:pt x="4246513" y="1445708"/>
                </a:cubicBezTo>
                <a:cubicBezTo>
                  <a:pt x="4252602" y="1455076"/>
                  <a:pt x="4246044" y="1471239"/>
                  <a:pt x="4236440" y="1475221"/>
                </a:cubicBezTo>
                <a:cubicBezTo>
                  <a:pt x="4175069" y="1501456"/>
                  <a:pt x="4166637" y="1563998"/>
                  <a:pt x="4136888" y="1617873"/>
                </a:cubicBezTo>
                <a:cubicBezTo>
                  <a:pt x="4169214" y="1639188"/>
                  <a:pt x="4207863" y="1643873"/>
                  <a:pt x="4242764" y="1657693"/>
                </a:cubicBezTo>
                <a:cubicBezTo>
                  <a:pt x="4279072" y="1672216"/>
                  <a:pt x="4279072" y="1682991"/>
                  <a:pt x="4249089" y="1725153"/>
                </a:cubicBezTo>
                <a:cubicBezTo>
                  <a:pt x="4327090" y="1734290"/>
                  <a:pt x="4327090" y="1734290"/>
                  <a:pt x="4302964" y="1800579"/>
                </a:cubicBezTo>
                <a:cubicBezTo>
                  <a:pt x="4368318" y="1806669"/>
                  <a:pt x="4411417" y="1838057"/>
                  <a:pt x="4421488" y="1906689"/>
                </a:cubicBezTo>
                <a:cubicBezTo>
                  <a:pt x="4426408" y="1939951"/>
                  <a:pt x="4455922" y="1955644"/>
                  <a:pt x="4488714" y="1977897"/>
                </a:cubicBezTo>
                <a:cubicBezTo>
                  <a:pt x="4447958" y="1999448"/>
                  <a:pt x="4420318" y="2044421"/>
                  <a:pt x="4372767" y="1996870"/>
                </a:cubicBezTo>
                <a:cubicBezTo>
                  <a:pt x="4355434" y="1979537"/>
                  <a:pt x="4357072" y="2001555"/>
                  <a:pt x="4354731" y="2007880"/>
                </a:cubicBezTo>
                <a:cubicBezTo>
                  <a:pt x="4349110" y="2023339"/>
                  <a:pt x="4360820" y="2033646"/>
                  <a:pt x="4368551" y="2045357"/>
                </a:cubicBezTo>
                <a:cubicBezTo>
                  <a:pt x="4376046" y="2057070"/>
                  <a:pt x="4384948" y="2069484"/>
                  <a:pt x="4387056" y="2082603"/>
                </a:cubicBezTo>
                <a:cubicBezTo>
                  <a:pt x="4388460" y="2091738"/>
                  <a:pt x="4381668" y="2105088"/>
                  <a:pt x="4374173" y="2111882"/>
                </a:cubicBezTo>
                <a:cubicBezTo>
                  <a:pt x="4334820" y="2147720"/>
                  <a:pt x="4358244" y="2228299"/>
                  <a:pt x="4283756" y="2238606"/>
                </a:cubicBezTo>
                <a:cubicBezTo>
                  <a:pt x="4250260" y="2243289"/>
                  <a:pt x="4234098" y="2272804"/>
                  <a:pt x="4209503" y="2288966"/>
                </a:cubicBezTo>
                <a:cubicBezTo>
                  <a:pt x="4124006" y="2345418"/>
                  <a:pt x="4066851" y="2418032"/>
                  <a:pt x="4040383" y="2517817"/>
                </a:cubicBezTo>
                <a:cubicBezTo>
                  <a:pt x="4033122" y="2545457"/>
                  <a:pt x="4005246" y="2567711"/>
                  <a:pt x="3987210" y="2592071"/>
                </a:cubicBezTo>
                <a:cubicBezTo>
                  <a:pt x="3995878" y="2609873"/>
                  <a:pt x="4043193" y="2571458"/>
                  <a:pt x="4026563" y="2618305"/>
                </a:cubicBezTo>
                <a:cubicBezTo>
                  <a:pt x="4013914" y="2653442"/>
                  <a:pt x="3981588" y="2675226"/>
                  <a:pt x="3951137" y="2696074"/>
                </a:cubicBezTo>
                <a:cubicBezTo>
                  <a:pt x="3916470" y="2719731"/>
                  <a:pt x="3878055" y="2738704"/>
                  <a:pt x="3862360" y="2782506"/>
                </a:cubicBezTo>
                <a:cubicBezTo>
                  <a:pt x="3859081" y="2791877"/>
                  <a:pt x="3848540" y="2801714"/>
                  <a:pt x="3839172" y="2805463"/>
                </a:cubicBezTo>
                <a:cubicBezTo>
                  <a:pt x="3350549" y="3576343"/>
                  <a:pt x="2147734" y="3581495"/>
                  <a:pt x="2009066" y="3576107"/>
                </a:cubicBezTo>
                <a:cubicBezTo>
                  <a:pt x="1841116" y="3569315"/>
                  <a:pt x="1682302" y="3521764"/>
                  <a:pt x="1526534" y="3462502"/>
                </a:cubicBezTo>
                <a:cubicBezTo>
                  <a:pt x="1460712" y="3437439"/>
                  <a:pt x="1399577" y="3401835"/>
                  <a:pt x="1335628" y="3374195"/>
                </a:cubicBezTo>
                <a:cubicBezTo>
                  <a:pt x="1247321" y="3336013"/>
                  <a:pt x="1179158" y="3263165"/>
                  <a:pt x="1091084" y="3232479"/>
                </a:cubicBezTo>
                <a:cubicBezTo>
                  <a:pt x="1000434" y="3200857"/>
                  <a:pt x="922901" y="3143000"/>
                  <a:pt x="829673" y="3118405"/>
                </a:cubicBezTo>
                <a:cubicBezTo>
                  <a:pt x="780484" y="3105288"/>
                  <a:pt x="732933" y="3081631"/>
                  <a:pt x="740662" y="3013935"/>
                </a:cubicBezTo>
                <a:cubicBezTo>
                  <a:pt x="742771" y="2994727"/>
                  <a:pt x="729888" y="2979034"/>
                  <a:pt x="709509" y="2984656"/>
                </a:cubicBezTo>
                <a:cubicBezTo>
                  <a:pt x="670626" y="2995196"/>
                  <a:pt x="653058" y="2967321"/>
                  <a:pt x="631507" y="2946474"/>
                </a:cubicBezTo>
                <a:cubicBezTo>
                  <a:pt x="593093" y="2909465"/>
                  <a:pt x="556552" y="2870113"/>
                  <a:pt x="495415" y="2864022"/>
                </a:cubicBezTo>
                <a:cubicBezTo>
                  <a:pt x="507126" y="2834976"/>
                  <a:pt x="527037" y="2839193"/>
                  <a:pt x="545308" y="2845283"/>
                </a:cubicBezTo>
                <a:cubicBezTo>
                  <a:pt x="593327" y="2861212"/>
                  <a:pt x="640877" y="2879248"/>
                  <a:pt x="688896" y="2895176"/>
                </a:cubicBezTo>
                <a:cubicBezTo>
                  <a:pt x="720284" y="2905483"/>
                  <a:pt x="751438" y="2920006"/>
                  <a:pt x="793367" y="2908527"/>
                </a:cubicBezTo>
                <a:cubicBezTo>
                  <a:pt x="757294" y="2849968"/>
                  <a:pt x="695923" y="2839427"/>
                  <a:pt x="646265" y="2821391"/>
                </a:cubicBezTo>
                <a:cubicBezTo>
                  <a:pt x="584192" y="2798670"/>
                  <a:pt x="547651" y="2755803"/>
                  <a:pt x="503847" y="2708019"/>
                </a:cubicBezTo>
                <a:cubicBezTo>
                  <a:pt x="549524" y="2696541"/>
                  <a:pt x="577867" y="2731678"/>
                  <a:pt x="613705" y="2729803"/>
                </a:cubicBezTo>
                <a:cubicBezTo>
                  <a:pt x="615580" y="2723714"/>
                  <a:pt x="618859" y="2714813"/>
                  <a:pt x="618390" y="2714577"/>
                </a:cubicBezTo>
                <a:cubicBezTo>
                  <a:pt x="559831" y="2688343"/>
                  <a:pt x="532425" y="2639153"/>
                  <a:pt x="523289" y="2579656"/>
                </a:cubicBezTo>
                <a:cubicBezTo>
                  <a:pt x="518605" y="2548972"/>
                  <a:pt x="497289" y="2539368"/>
                  <a:pt x="476207" y="2525313"/>
                </a:cubicBezTo>
                <a:cubicBezTo>
                  <a:pt x="402656" y="2475421"/>
                  <a:pt x="324889" y="2430213"/>
                  <a:pt x="264455" y="2361581"/>
                </a:cubicBezTo>
                <a:cubicBezTo>
                  <a:pt x="334259" y="2370716"/>
                  <a:pt x="390242" y="2415455"/>
                  <a:pt x="465433" y="2434663"/>
                </a:cubicBezTo>
                <a:cubicBezTo>
                  <a:pt x="405702" y="2359238"/>
                  <a:pt x="328402" y="2321058"/>
                  <a:pt x="257897" y="2275380"/>
                </a:cubicBezTo>
                <a:cubicBezTo>
                  <a:pt x="225806" y="2254533"/>
                  <a:pt x="196059" y="2227830"/>
                  <a:pt x="157174" y="2216586"/>
                </a:cubicBezTo>
                <a:cubicBezTo>
                  <a:pt x="143354" y="2212604"/>
                  <a:pt x="120633" y="2204172"/>
                  <a:pt x="131643" y="2181919"/>
                </a:cubicBezTo>
                <a:cubicBezTo>
                  <a:pt x="141011" y="2163415"/>
                  <a:pt x="159516" y="2169035"/>
                  <a:pt x="176382" y="2174423"/>
                </a:cubicBezTo>
                <a:cubicBezTo>
                  <a:pt x="216905" y="2187776"/>
                  <a:pt x="258834" y="2188009"/>
                  <a:pt x="313646" y="2187776"/>
                </a:cubicBezTo>
                <a:cubicBezTo>
                  <a:pt x="267735" y="2126639"/>
                  <a:pt x="183643" y="2144910"/>
                  <a:pt x="144292" y="2080728"/>
                </a:cubicBezTo>
                <a:cubicBezTo>
                  <a:pt x="193481" y="2069484"/>
                  <a:pt x="231428" y="2092674"/>
                  <a:pt x="271249" y="2097124"/>
                </a:cubicBezTo>
                <a:cubicBezTo>
                  <a:pt x="307321" y="2101106"/>
                  <a:pt x="316222" y="2090332"/>
                  <a:pt x="307790" y="2054961"/>
                </a:cubicBezTo>
                <a:cubicBezTo>
                  <a:pt x="294673" y="1999915"/>
                  <a:pt x="314349" y="1971806"/>
                  <a:pt x="366818" y="1986798"/>
                </a:cubicBezTo>
                <a:cubicBezTo>
                  <a:pt x="415539" y="2000852"/>
                  <a:pt x="420692" y="1980240"/>
                  <a:pt x="407575" y="1948852"/>
                </a:cubicBezTo>
                <a:cubicBezTo>
                  <a:pt x="388836" y="1903176"/>
                  <a:pt x="410151" y="1867805"/>
                  <a:pt x="424674" y="1829390"/>
                </a:cubicBezTo>
                <a:cubicBezTo>
                  <a:pt x="446928" y="1770831"/>
                  <a:pt x="437558" y="1742253"/>
                  <a:pt x="389539" y="1698685"/>
                </a:cubicBezTo>
                <a:cubicBezTo>
                  <a:pt x="362602" y="1674323"/>
                  <a:pt x="333557" y="1653711"/>
                  <a:pt x="294438" y="1632630"/>
                </a:cubicBezTo>
                <a:cubicBezTo>
                  <a:pt x="384620" y="1621152"/>
                  <a:pt x="289988" y="1582503"/>
                  <a:pt x="321844" y="1558376"/>
                </a:cubicBezTo>
                <a:cubicBezTo>
                  <a:pt x="385557" y="1548538"/>
                  <a:pt x="437558" y="1625368"/>
                  <a:pt x="524227" y="1603350"/>
                </a:cubicBezTo>
                <a:cubicBezTo>
                  <a:pt x="417179" y="1536825"/>
                  <a:pt x="298889" y="1515041"/>
                  <a:pt x="221356" y="1426500"/>
                </a:cubicBezTo>
                <a:cubicBezTo>
                  <a:pt x="239158" y="1406355"/>
                  <a:pt x="256960" y="1425094"/>
                  <a:pt x="272186" y="1417599"/>
                </a:cubicBezTo>
                <a:cubicBezTo>
                  <a:pt x="271717" y="1412914"/>
                  <a:pt x="272889" y="1405886"/>
                  <a:pt x="270077" y="1403779"/>
                </a:cubicBezTo>
                <a:cubicBezTo>
                  <a:pt x="212221" y="1355525"/>
                  <a:pt x="211283" y="1354355"/>
                  <a:pt x="273356" y="1318749"/>
                </a:cubicBezTo>
                <a:cubicBezTo>
                  <a:pt x="295141" y="1306335"/>
                  <a:pt x="293267" y="1295325"/>
                  <a:pt x="281790" y="1279632"/>
                </a:cubicBezTo>
                <a:cubicBezTo>
                  <a:pt x="273590" y="1268622"/>
                  <a:pt x="263753" y="1258784"/>
                  <a:pt x="268438" y="1234657"/>
                </a:cubicBezTo>
                <a:cubicBezTo>
                  <a:pt x="302402" y="1265578"/>
                  <a:pt x="466603" y="1255505"/>
                  <a:pt x="495649" y="1252226"/>
                </a:cubicBezTo>
                <a:cubicBezTo>
                  <a:pt x="528208" y="1248713"/>
                  <a:pt x="560299" y="1233721"/>
                  <a:pt x="594497" y="1241919"/>
                </a:cubicBezTo>
                <a:cubicBezTo>
                  <a:pt x="621903" y="1248479"/>
                  <a:pt x="748860" y="1311957"/>
                  <a:pt x="766898" y="1239109"/>
                </a:cubicBezTo>
                <a:cubicBezTo>
                  <a:pt x="767835" y="1235595"/>
                  <a:pt x="819132" y="1243794"/>
                  <a:pt x="846773" y="1247776"/>
                </a:cubicBezTo>
                <a:cubicBezTo>
                  <a:pt x="871134" y="1251055"/>
                  <a:pt x="898540" y="1265578"/>
                  <a:pt x="914936" y="1236532"/>
                </a:cubicBezTo>
                <a:cubicBezTo>
                  <a:pt x="924540" y="1219433"/>
                  <a:pt x="884954" y="1186405"/>
                  <a:pt x="849584" y="1183594"/>
                </a:cubicBezTo>
                <a:cubicBezTo>
                  <a:pt x="818898" y="1181017"/>
                  <a:pt x="786807" y="1177269"/>
                  <a:pt x="757528" y="1184296"/>
                </a:cubicBezTo>
                <a:cubicBezTo>
                  <a:pt x="721456" y="1192730"/>
                  <a:pt x="702014" y="1179144"/>
                  <a:pt x="691941" y="1149864"/>
                </a:cubicBezTo>
                <a:cubicBezTo>
                  <a:pt x="680698" y="1117539"/>
                  <a:pt x="659147" y="1102547"/>
                  <a:pt x="629400" y="1087555"/>
                </a:cubicBezTo>
                <a:cubicBezTo>
                  <a:pt x="557253" y="1051250"/>
                  <a:pt x="487920" y="1009321"/>
                  <a:pt x="408747" y="988239"/>
                </a:cubicBezTo>
                <a:cubicBezTo>
                  <a:pt x="393052" y="984022"/>
                  <a:pt x="375719" y="978400"/>
                  <a:pt x="368458" y="950527"/>
                </a:cubicBezTo>
                <a:cubicBezTo>
                  <a:pt x="582786" y="992220"/>
                  <a:pt x="778141" y="1100908"/>
                  <a:pt x="999262" y="1094583"/>
                </a:cubicBezTo>
                <a:cubicBezTo>
                  <a:pt x="938829" y="1060149"/>
                  <a:pt x="868792" y="1058276"/>
                  <a:pt x="804376" y="1034149"/>
                </a:cubicBezTo>
                <a:cubicBezTo>
                  <a:pt x="850053" y="1016113"/>
                  <a:pt x="892918" y="1034852"/>
                  <a:pt x="936252" y="1045159"/>
                </a:cubicBezTo>
                <a:cubicBezTo>
                  <a:pt x="972559" y="1053591"/>
                  <a:pt x="1005353" y="1054997"/>
                  <a:pt x="1009335" y="1004636"/>
                </a:cubicBezTo>
                <a:cubicBezTo>
                  <a:pt x="1007929" y="1001356"/>
                  <a:pt x="1008163" y="997141"/>
                  <a:pt x="1008398" y="993158"/>
                </a:cubicBezTo>
                <a:cubicBezTo>
                  <a:pt x="996216" y="972311"/>
                  <a:pt x="977244" y="961536"/>
                  <a:pt x="954757" y="955445"/>
                </a:cubicBezTo>
                <a:cubicBezTo>
                  <a:pt x="941171" y="951697"/>
                  <a:pt x="923135" y="946075"/>
                  <a:pt x="923368" y="931085"/>
                </a:cubicBezTo>
                <a:cubicBezTo>
                  <a:pt x="924071" y="875570"/>
                  <a:pt x="880738" y="859407"/>
                  <a:pt x="837403" y="843245"/>
                </a:cubicBezTo>
                <a:cubicBezTo>
                  <a:pt x="861530" y="815605"/>
                  <a:pt x="880503" y="835983"/>
                  <a:pt x="898774" y="833876"/>
                </a:cubicBezTo>
                <a:cubicBezTo>
                  <a:pt x="910720" y="832470"/>
                  <a:pt x="921495" y="829894"/>
                  <a:pt x="921495" y="815605"/>
                </a:cubicBezTo>
                <a:cubicBezTo>
                  <a:pt x="921729" y="803658"/>
                  <a:pt x="916107" y="790072"/>
                  <a:pt x="904396" y="789839"/>
                </a:cubicBezTo>
                <a:cubicBezTo>
                  <a:pt x="831079" y="787730"/>
                  <a:pt x="790556" y="710900"/>
                  <a:pt x="714428" y="710666"/>
                </a:cubicBezTo>
                <a:cubicBezTo>
                  <a:pt x="668986" y="710666"/>
                  <a:pt x="738086" y="667332"/>
                  <a:pt x="699672" y="649295"/>
                </a:cubicBezTo>
                <a:cubicBezTo>
                  <a:pt x="691238" y="645313"/>
                  <a:pt x="721690" y="639224"/>
                  <a:pt x="735276" y="640160"/>
                </a:cubicBezTo>
                <a:cubicBezTo>
                  <a:pt x="748627" y="641097"/>
                  <a:pt x="760573" y="652574"/>
                  <a:pt x="776736" y="644376"/>
                </a:cubicBezTo>
                <a:cubicBezTo>
                  <a:pt x="785637" y="615097"/>
                  <a:pt x="762682" y="604322"/>
                  <a:pt x="743708" y="596123"/>
                </a:cubicBezTo>
                <a:cubicBezTo>
                  <a:pt x="699905" y="577150"/>
                  <a:pt x="657274" y="554195"/>
                  <a:pt x="609255" y="547401"/>
                </a:cubicBezTo>
                <a:cubicBezTo>
                  <a:pt x="592156" y="545059"/>
                  <a:pt x="633850" y="513671"/>
                  <a:pt x="642048" y="502662"/>
                </a:cubicBezTo>
                <a:cubicBezTo>
                  <a:pt x="448801" y="386949"/>
                  <a:pt x="216437" y="392804"/>
                  <a:pt x="0" y="299342"/>
                </a:cubicBezTo>
                <a:cubicBezTo>
                  <a:pt x="47785" y="281073"/>
                  <a:pt x="82921" y="294424"/>
                  <a:pt x="115480" y="297235"/>
                </a:cubicBezTo>
                <a:cubicBezTo>
                  <a:pt x="196760" y="304261"/>
                  <a:pt x="277105" y="318784"/>
                  <a:pt x="358151" y="327451"/>
                </a:cubicBezTo>
                <a:cubicBezTo>
                  <a:pt x="397971" y="331667"/>
                  <a:pt x="434981" y="347596"/>
                  <a:pt x="479486" y="322299"/>
                </a:cubicBezTo>
                <a:cubicBezTo>
                  <a:pt x="509235" y="305433"/>
                  <a:pt x="556786" y="323703"/>
                  <a:pt x="593327" y="338695"/>
                </a:cubicBezTo>
                <a:cubicBezTo>
                  <a:pt x="623543" y="351109"/>
                  <a:pt x="652355" y="354388"/>
                  <a:pt x="692410" y="338695"/>
                </a:cubicBezTo>
                <a:cubicBezTo>
                  <a:pt x="656103" y="329091"/>
                  <a:pt x="628228" y="320659"/>
                  <a:pt x="599651" y="314802"/>
                </a:cubicBezTo>
                <a:cubicBezTo>
                  <a:pt x="576930" y="310118"/>
                  <a:pt x="631040" y="291144"/>
                  <a:pt x="658679" y="293487"/>
                </a:cubicBezTo>
                <a:cubicBezTo>
                  <a:pt x="697329" y="296766"/>
                  <a:pt x="675545" y="284586"/>
                  <a:pt x="668986" y="267720"/>
                </a:cubicBezTo>
                <a:cubicBezTo>
                  <a:pt x="661959" y="249684"/>
                  <a:pt x="682806" y="244063"/>
                  <a:pt x="695923" y="247810"/>
                </a:cubicBezTo>
                <a:cubicBezTo>
                  <a:pt x="746284" y="262568"/>
                  <a:pt x="796411" y="236567"/>
                  <a:pt x="848413" y="257649"/>
                </a:cubicBezTo>
                <a:cubicBezTo>
                  <a:pt x="835295" y="205647"/>
                  <a:pt x="806952" y="182926"/>
                  <a:pt x="747690" y="175664"/>
                </a:cubicBezTo>
                <a:cubicBezTo>
                  <a:pt x="725437" y="172854"/>
                  <a:pt x="702248" y="177070"/>
                  <a:pt x="683040" y="162078"/>
                </a:cubicBezTo>
                <a:cubicBezTo>
                  <a:pt x="672030" y="153413"/>
                  <a:pt x="659616" y="143106"/>
                  <a:pt x="668283" y="127177"/>
                </a:cubicBezTo>
                <a:cubicBezTo>
                  <a:pt x="674373" y="115933"/>
                  <a:pt x="687491" y="115933"/>
                  <a:pt x="698266" y="119682"/>
                </a:cubicBezTo>
                <a:cubicBezTo>
                  <a:pt x="746519" y="136313"/>
                  <a:pt x="796880" y="142403"/>
                  <a:pt x="847241" y="148494"/>
                </a:cubicBezTo>
                <a:cubicBezTo>
                  <a:pt x="854972" y="149430"/>
                  <a:pt x="863637" y="152476"/>
                  <a:pt x="872305" y="137015"/>
                </a:cubicBezTo>
                <a:cubicBezTo>
                  <a:pt x="778141" y="111951"/>
                  <a:pt x="688662" y="76347"/>
                  <a:pt x="591921" y="62527"/>
                </a:cubicBezTo>
                <a:cubicBezTo>
                  <a:pt x="593327" y="55969"/>
                  <a:pt x="594732" y="49410"/>
                  <a:pt x="596138" y="42852"/>
                </a:cubicBezTo>
                <a:cubicBezTo>
                  <a:pt x="671796" y="52220"/>
                  <a:pt x="747456" y="61590"/>
                  <a:pt x="843025" y="73303"/>
                </a:cubicBezTo>
                <a:cubicBezTo>
                  <a:pt x="784231" y="36058"/>
                  <a:pt x="728717" y="48473"/>
                  <a:pt x="685149" y="15446"/>
                </a:cubicBezTo>
                <a:cubicBezTo>
                  <a:pt x="693347" y="2914"/>
                  <a:pt x="703244" y="-249"/>
                  <a:pt x="713492" y="15"/>
                </a:cubicBezTo>
                <a:close/>
              </a:path>
            </a:pathLst>
          </a:custGeom>
        </p:spPr>
      </p:pic>
    </p:spTree>
    <p:extLst>
      <p:ext uri="{BB962C8B-B14F-4D97-AF65-F5344CB8AC3E}">
        <p14:creationId xmlns:p14="http://schemas.microsoft.com/office/powerpoint/2010/main" val="2045950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6F900FE-8031-C6B9-9450-45A8164AC3A8}"/>
              </a:ext>
            </a:extLst>
          </p:cNvPr>
          <p:cNvSpPr>
            <a:spLocks noGrp="1"/>
          </p:cNvSpPr>
          <p:nvPr>
            <p:ph type="title"/>
          </p:nvPr>
        </p:nvSpPr>
        <p:spPr>
          <a:xfrm>
            <a:off x="4790411" y="490537"/>
            <a:ext cx="5291663" cy="1628775"/>
          </a:xfrm>
        </p:spPr>
        <p:txBody>
          <a:bodyPr anchor="b">
            <a:normAutofit/>
          </a:bodyPr>
          <a:lstStyle/>
          <a:p>
            <a:r>
              <a:rPr lang="en-AU" sz="2500" b="1" i="1" dirty="0">
                <a:solidFill>
                  <a:schemeClr val="accent4">
                    <a:lumMod val="75000"/>
                  </a:schemeClr>
                </a:solidFill>
                <a:effectLst/>
                <a:latin typeface="APPLE CHANCERY" panose="03020702040506060504" pitchFamily="66" charset="-79"/>
                <a:cs typeface="APPLE CHANCERY" panose="03020702040506060504" pitchFamily="66" charset="-79"/>
              </a:rPr>
              <a:t>Summary of the Unconditional (</a:t>
            </a:r>
            <a:r>
              <a:rPr lang="en-AU" sz="2500" i="1" dirty="0">
                <a:solidFill>
                  <a:schemeClr val="accent4">
                    <a:lumMod val="75000"/>
                  </a:schemeClr>
                </a:solidFill>
                <a:effectLst/>
                <a:latin typeface="APPLE CHANCERY" panose="03020702040506060504" pitchFamily="66" charset="-79"/>
                <a:cs typeface="APPLE CHANCERY" panose="03020702040506060504" pitchFamily="66" charset="-79"/>
              </a:rPr>
              <a:t>Mutlaq</a:t>
            </a:r>
            <a:r>
              <a:rPr lang="en-AU" sz="2500" b="1" i="1" dirty="0">
                <a:solidFill>
                  <a:schemeClr val="accent4">
                    <a:lumMod val="75000"/>
                  </a:schemeClr>
                </a:solidFill>
                <a:effectLst/>
                <a:latin typeface="APPLE CHANCERY" panose="03020702040506060504" pitchFamily="66" charset="-79"/>
                <a:cs typeface="APPLE CHANCERY" panose="03020702040506060504" pitchFamily="66" charset="-79"/>
              </a:rPr>
              <a:t>) </a:t>
            </a:r>
            <a:br>
              <a:rPr lang="en-AU" sz="2500" b="1" i="1" dirty="0">
                <a:solidFill>
                  <a:schemeClr val="accent4">
                    <a:lumMod val="75000"/>
                  </a:schemeClr>
                </a:solidFill>
                <a:effectLst/>
                <a:latin typeface="APPLE CHANCERY" panose="03020702040506060504" pitchFamily="66" charset="-79"/>
                <a:cs typeface="APPLE CHANCERY" panose="03020702040506060504" pitchFamily="66" charset="-79"/>
              </a:rPr>
            </a:br>
            <a:r>
              <a:rPr lang="en-AU" sz="2500" b="1" i="1" dirty="0">
                <a:solidFill>
                  <a:schemeClr val="accent4">
                    <a:lumMod val="75000"/>
                  </a:schemeClr>
                </a:solidFill>
                <a:effectLst/>
                <a:latin typeface="APPLE CHANCERY" panose="03020702040506060504" pitchFamily="66" charset="-79"/>
                <a:cs typeface="APPLE CHANCERY" panose="03020702040506060504" pitchFamily="66" charset="-79"/>
              </a:rPr>
              <a:t>and the Conditional (</a:t>
            </a:r>
            <a:r>
              <a:rPr lang="en-AU" sz="2500" i="1" dirty="0">
                <a:solidFill>
                  <a:schemeClr val="accent4">
                    <a:lumMod val="75000"/>
                  </a:schemeClr>
                </a:solidFill>
                <a:effectLst/>
                <a:latin typeface="APPLE CHANCERY" panose="03020702040506060504" pitchFamily="66" charset="-79"/>
                <a:cs typeface="APPLE CHANCERY" panose="03020702040506060504" pitchFamily="66" charset="-79"/>
              </a:rPr>
              <a:t>Muqayyad</a:t>
            </a:r>
            <a:r>
              <a:rPr lang="en-AU" sz="2500" b="1" i="1" dirty="0">
                <a:solidFill>
                  <a:schemeClr val="accent4">
                    <a:lumMod val="75000"/>
                  </a:schemeClr>
                </a:solidFill>
                <a:effectLst/>
                <a:latin typeface="APPLE CHANCERY" panose="03020702040506060504" pitchFamily="66" charset="-79"/>
                <a:cs typeface="APPLE CHANCERY" panose="03020702040506060504" pitchFamily="66" charset="-79"/>
              </a:rPr>
              <a:t>): </a:t>
            </a:r>
            <a:r>
              <a:rPr lang="en-AU" sz="2500" dirty="0">
                <a:solidFill>
                  <a:schemeClr val="accent4">
                    <a:lumMod val="75000"/>
                  </a:schemeClr>
                </a:solidFill>
              </a:rPr>
              <a:t/>
            </a:r>
            <a:br>
              <a:rPr lang="en-AU" sz="2500" dirty="0">
                <a:solidFill>
                  <a:schemeClr val="accent4">
                    <a:lumMod val="75000"/>
                  </a:schemeClr>
                </a:solidFill>
              </a:rPr>
            </a:br>
            <a:endParaRPr lang="en-US" sz="2500" dirty="0">
              <a:solidFill>
                <a:schemeClr val="accent4">
                  <a:lumMod val="75000"/>
                </a:schemeClr>
              </a:solidFill>
            </a:endParaRPr>
          </a:p>
        </p:txBody>
      </p:sp>
      <p:pic>
        <p:nvPicPr>
          <p:cNvPr id="5" name="Picture 4" descr="Birds flying">
            <a:extLst>
              <a:ext uri="{FF2B5EF4-FFF2-40B4-BE49-F238E27FC236}">
                <a16:creationId xmlns:a16="http://schemas.microsoft.com/office/drawing/2014/main" xmlns="" id="{C1C04FDD-51D1-F579-E18B-37F006D28458}"/>
              </a:ext>
            </a:extLst>
          </p:cNvPr>
          <p:cNvPicPr>
            <a:picLocks noChangeAspect="1"/>
          </p:cNvPicPr>
          <p:nvPr/>
        </p:nvPicPr>
        <p:blipFill rotWithShape="1">
          <a:blip r:embed="rId2"/>
          <a:srcRect l="9870" r="36118" b="1"/>
          <a:stretch/>
        </p:blipFill>
        <p:spPr>
          <a:xfrm>
            <a:off x="0" y="0"/>
            <a:ext cx="4608164" cy="6540285"/>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7119239C-7E79-E6B9-050E-119F9B119C69}"/>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227</a:t>
            </a:fld>
            <a:endParaRPr lang="en-US" sz="1200">
              <a:solidFill>
                <a:srgbClr val="FFFFFF"/>
              </a:solidFill>
            </a:endParaRPr>
          </a:p>
        </p:txBody>
      </p:sp>
      <p:sp>
        <p:nvSpPr>
          <p:cNvPr id="3" name="Content Placeholder 2">
            <a:extLst>
              <a:ext uri="{FF2B5EF4-FFF2-40B4-BE49-F238E27FC236}">
                <a16:creationId xmlns:a16="http://schemas.microsoft.com/office/drawing/2014/main" xmlns="" id="{D6C29140-EC49-7F2B-EDF6-EDE83CF6F900}"/>
              </a:ext>
            </a:extLst>
          </p:cNvPr>
          <p:cNvSpPr>
            <a:spLocks noGrp="1"/>
          </p:cNvSpPr>
          <p:nvPr>
            <p:ph idx="1"/>
          </p:nvPr>
        </p:nvSpPr>
        <p:spPr>
          <a:xfrm>
            <a:off x="4608164" y="2119312"/>
            <a:ext cx="7101233" cy="4248149"/>
          </a:xfrm>
        </p:spPr>
        <p:txBody>
          <a:bodyPr>
            <a:normAutofit/>
          </a:bodyPr>
          <a:lstStyle/>
          <a:p>
            <a:r>
              <a:rPr lang="en-AU" sz="1800" b="1" dirty="0">
                <a:effectLst/>
                <a:latin typeface="TimesNewRomanPSMT"/>
              </a:rPr>
              <a:t>1</a:t>
            </a:r>
            <a:r>
              <a:rPr lang="en-AU" sz="1800" b="1" dirty="0">
                <a:effectLst/>
                <a:latin typeface="Chalkboard" panose="03050602040202020205" pitchFamily="66" charset="77"/>
              </a:rPr>
              <a:t>. </a:t>
            </a:r>
            <a:r>
              <a:rPr lang="en-AU" sz="1800" b="1" i="1" dirty="0">
                <a:effectLst/>
                <a:latin typeface="Chalkboard" panose="03050602040202020205" pitchFamily="66" charset="77"/>
              </a:rPr>
              <a:t>Mutlaq </a:t>
            </a:r>
            <a:r>
              <a:rPr lang="en-AU" sz="1800" b="1" dirty="0">
                <a:effectLst/>
                <a:latin typeface="Chalkboard" panose="03050602040202020205" pitchFamily="66" charset="77"/>
              </a:rPr>
              <a:t>verses are absolute and free from any conditions or circumstances. </a:t>
            </a:r>
            <a:endParaRPr lang="en-AU" sz="1800" b="1" dirty="0">
              <a:latin typeface="Chalkboard" panose="03050602040202020205" pitchFamily="66" charset="77"/>
            </a:endParaRPr>
          </a:p>
          <a:p>
            <a:r>
              <a:rPr lang="en-AU" sz="1800" b="1" dirty="0">
                <a:effectLst/>
                <a:latin typeface="Chalkboard" panose="03050602040202020205" pitchFamily="66" charset="77"/>
              </a:rPr>
              <a:t>2. </a:t>
            </a:r>
            <a:r>
              <a:rPr lang="en-AU" sz="1800" b="1" i="1" dirty="0">
                <a:effectLst/>
                <a:latin typeface="Chalkboard" panose="03050602040202020205" pitchFamily="66" charset="77"/>
              </a:rPr>
              <a:t>Muqayyad </a:t>
            </a:r>
            <a:r>
              <a:rPr lang="en-AU" sz="1800" b="1" dirty="0">
                <a:effectLst/>
                <a:latin typeface="Chalkboard" panose="03050602040202020205" pitchFamily="66" charset="77"/>
              </a:rPr>
              <a:t>verses are bound to special conditions or situations and apply only to them. </a:t>
            </a:r>
            <a:endParaRPr lang="en-AU" sz="1800" b="1" dirty="0">
              <a:latin typeface="Chalkboard" panose="03050602040202020205" pitchFamily="66" charset="77"/>
            </a:endParaRPr>
          </a:p>
          <a:p>
            <a:r>
              <a:rPr lang="en-AU" sz="1800" b="1" dirty="0">
                <a:effectLst/>
                <a:latin typeface="Chalkboard" panose="03050602040202020205" pitchFamily="66" charset="77"/>
              </a:rPr>
              <a:t>3. </a:t>
            </a:r>
            <a:r>
              <a:rPr lang="en-AU" sz="1800" b="1" i="1" dirty="0">
                <a:effectLst/>
                <a:latin typeface="Chalkboard" panose="03050602040202020205" pitchFamily="66" charset="77"/>
              </a:rPr>
              <a:t>Mutlaq </a:t>
            </a:r>
            <a:r>
              <a:rPr lang="en-AU" sz="1800" b="1" dirty="0">
                <a:effectLst/>
                <a:latin typeface="Chalkboard" panose="03050602040202020205" pitchFamily="66" charset="77"/>
              </a:rPr>
              <a:t>only applies to any one person in the set. </a:t>
            </a:r>
            <a:endParaRPr lang="en-AU" sz="1800" b="1" dirty="0">
              <a:latin typeface="Chalkboard" panose="03050602040202020205" pitchFamily="66" charset="77"/>
            </a:endParaRPr>
          </a:p>
          <a:p>
            <a:r>
              <a:rPr lang="en-AU" sz="1800" b="1" dirty="0">
                <a:effectLst/>
                <a:latin typeface="Chalkboard" panose="03050602040202020205" pitchFamily="66" charset="77"/>
              </a:rPr>
              <a:t>4. The </a:t>
            </a:r>
            <a:r>
              <a:rPr lang="en-AU" sz="1800" b="1" i="1" dirty="0">
                <a:effectLst/>
                <a:latin typeface="Chalkboard" panose="03050602040202020205" pitchFamily="66" charset="77"/>
              </a:rPr>
              <a:t>muqayyad </a:t>
            </a:r>
            <a:r>
              <a:rPr lang="en-AU" sz="1800" b="1" dirty="0">
                <a:effectLst/>
                <a:latin typeface="Chalkboard" panose="03050602040202020205" pitchFamily="66" charset="77"/>
              </a:rPr>
              <a:t>(conditional) expression in the verses related to the rulings occurs when a </a:t>
            </a:r>
            <a:r>
              <a:rPr lang="en-AU" sz="1800" b="1" i="1" dirty="0">
                <a:effectLst/>
                <a:latin typeface="Chalkboard" panose="03050602040202020205" pitchFamily="66" charset="77"/>
              </a:rPr>
              <a:t>mutlaq </a:t>
            </a:r>
            <a:r>
              <a:rPr lang="en-AU" sz="1800" b="1" dirty="0">
                <a:effectLst/>
                <a:latin typeface="Chalkboard" panose="03050602040202020205" pitchFamily="66" charset="77"/>
              </a:rPr>
              <a:t>expression is specified by any condition or adjective. </a:t>
            </a:r>
            <a:endParaRPr lang="en-AU" sz="1800" b="1" dirty="0">
              <a:latin typeface="Chalkboard" panose="03050602040202020205" pitchFamily="66" charset="77"/>
            </a:endParaRPr>
          </a:p>
          <a:p>
            <a:endParaRPr lang="en-US" sz="1700" dirty="0"/>
          </a:p>
        </p:txBody>
      </p:sp>
    </p:spTree>
    <p:extLst>
      <p:ext uri="{BB962C8B-B14F-4D97-AF65-F5344CB8AC3E}">
        <p14:creationId xmlns:p14="http://schemas.microsoft.com/office/powerpoint/2010/main" val="2586520035"/>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BA6DE-F8B9-DE5D-06AE-B8FB8A28F7DC}"/>
              </a:ext>
            </a:extLst>
          </p:cNvPr>
          <p:cNvSpPr>
            <a:spLocks noGrp="1"/>
          </p:cNvSpPr>
          <p:nvPr>
            <p:ph type="title"/>
          </p:nvPr>
        </p:nvSpPr>
        <p:spPr>
          <a:xfrm>
            <a:off x="3158320" y="829054"/>
            <a:ext cx="4579961" cy="863174"/>
          </a:xfrm>
          <a:ln>
            <a:solidFill>
              <a:srgbClr val="C00000"/>
            </a:solidFill>
          </a:ln>
        </p:spPr>
        <p:txBody>
          <a:bodyPr/>
          <a:lstStyle/>
          <a:p>
            <a:r>
              <a:rPr lang="en-US" dirty="0">
                <a:solidFill>
                  <a:srgbClr val="C00000"/>
                </a:solidFill>
              </a:rPr>
              <a:t>REFERENCES</a:t>
            </a:r>
            <a:endParaRPr lang="en-US" dirty="0"/>
          </a:p>
        </p:txBody>
      </p:sp>
      <p:sp>
        <p:nvSpPr>
          <p:cNvPr id="3" name="Content Placeholder 2">
            <a:extLst>
              <a:ext uri="{FF2B5EF4-FFF2-40B4-BE49-F238E27FC236}">
                <a16:creationId xmlns:a16="http://schemas.microsoft.com/office/drawing/2014/main" xmlns="" id="{1B615294-2DEB-969B-C1D2-459F690D181B}"/>
              </a:ext>
            </a:extLst>
          </p:cNvPr>
          <p:cNvSpPr>
            <a:spLocks noGrp="1"/>
          </p:cNvSpPr>
          <p:nvPr>
            <p:ph idx="1"/>
          </p:nvPr>
        </p:nvSpPr>
        <p:spPr>
          <a:xfrm>
            <a:off x="1610436" y="2190750"/>
            <a:ext cx="8911988" cy="3838196"/>
          </a:xfrm>
          <a:ln>
            <a:solidFill>
              <a:srgbClr val="C00000"/>
            </a:solidFill>
          </a:ln>
        </p:spPr>
        <p:txBody>
          <a:bodyPr>
            <a:normAutofit/>
          </a:bodyPr>
          <a:lstStyle/>
          <a:p>
            <a:pPr marL="0" indent="0">
              <a:buNone/>
            </a:pPr>
            <a:r>
              <a:rPr lang="en-AU" sz="2000" b="1" dirty="0">
                <a:solidFill>
                  <a:srgbClr val="C00000"/>
                </a:solidFill>
                <a:effectLst/>
                <a:latin typeface="Andalus" panose="02020603050405020304" pitchFamily="18" charset="-78"/>
                <a:cs typeface="Andalus" panose="02020603050405020304" pitchFamily="18" charset="-78"/>
              </a:rPr>
              <a:t>Qadhi, </a:t>
            </a:r>
            <a:r>
              <a:rPr lang="en-AU" sz="2000" b="1" i="1" dirty="0">
                <a:solidFill>
                  <a:srgbClr val="C00000"/>
                </a:solidFill>
                <a:effectLst/>
                <a:latin typeface="Andalus" panose="02020603050405020304" pitchFamily="18" charset="-78"/>
                <a:cs typeface="Andalus" panose="02020603050405020304" pitchFamily="18" charset="-78"/>
              </a:rPr>
              <a:t>An Introduction To The Sciences Of The Quran</a:t>
            </a:r>
            <a:r>
              <a:rPr lang="en-AU" sz="2000" b="1" i="1" dirty="0">
                <a:latin typeface="Andalus" panose="02020603050405020304" pitchFamily="18" charset="-78"/>
                <a:cs typeface="Andalus" panose="02020603050405020304" pitchFamily="18" charset="-78"/>
              </a:rPr>
              <a:t>:</a:t>
            </a:r>
            <a:endParaRPr lang="en-AU" sz="2000" b="1" dirty="0">
              <a:effectLst/>
              <a:latin typeface="Andalus" panose="02020603050405020304" pitchFamily="18" charset="-78"/>
              <a:cs typeface="Andalus" panose="02020603050405020304" pitchFamily="18" charset="-78"/>
            </a:endParaRPr>
          </a:p>
          <a:p>
            <a:r>
              <a:rPr lang="en-US" sz="2000" dirty="0">
                <a:latin typeface="Andalus" panose="02020603050405020304" pitchFamily="18" charset="-78"/>
                <a:cs typeface="Andalus" panose="02020603050405020304" pitchFamily="18" charset="-78"/>
              </a:rPr>
              <a:t>Aam, </a:t>
            </a:r>
            <a:r>
              <a:rPr lang="en-US" sz="2000" dirty="0" err="1">
                <a:latin typeface="Andalus" panose="02020603050405020304" pitchFamily="18" charset="-78"/>
                <a:cs typeface="Andalus" panose="02020603050405020304" pitchFamily="18" charset="-78"/>
              </a:rPr>
              <a:t>khass</a:t>
            </a:r>
            <a:r>
              <a:rPr lang="en-US" sz="2000" dirty="0">
                <a:latin typeface="Andalus" panose="02020603050405020304" pitchFamily="18" charset="-78"/>
                <a:cs typeface="Andalus" panose="02020603050405020304" pitchFamily="18" charset="-78"/>
              </a:rPr>
              <a:t>, general, specific, page:228-229.</a:t>
            </a:r>
            <a:endParaRPr lang="en-AU" sz="2000" dirty="0">
              <a:latin typeface="Andalus" panose="02020603050405020304" pitchFamily="18" charset="-78"/>
              <a:cs typeface="Andalus" panose="02020603050405020304" pitchFamily="18" charset="-78"/>
            </a:endParaRPr>
          </a:p>
          <a:p>
            <a:r>
              <a:rPr lang="en-AU" sz="2000" dirty="0">
                <a:latin typeface="Andalus" panose="02020603050405020304" pitchFamily="18" charset="-78"/>
                <a:cs typeface="Andalus" panose="02020603050405020304" pitchFamily="18" charset="-78"/>
              </a:rPr>
              <a:t>Mutlaq (absolute) and Muqayyad (Restricted), page: 229-230.</a:t>
            </a:r>
            <a:endParaRPr lang="en-AU" sz="2000" b="1" dirty="0">
              <a:solidFill>
                <a:srgbClr val="C00000"/>
              </a:solidFill>
              <a:effectLst/>
              <a:latin typeface="Andalus" panose="02020603050405020304" pitchFamily="18" charset="-78"/>
              <a:cs typeface="Andalus" panose="02020603050405020304" pitchFamily="18" charset="-78"/>
            </a:endParaRPr>
          </a:p>
          <a:p>
            <a:pPr marL="0" indent="0">
              <a:buNone/>
            </a:pPr>
            <a:r>
              <a:rPr lang="en-AU" sz="2000" b="1" dirty="0">
                <a:solidFill>
                  <a:srgbClr val="C00000"/>
                </a:solidFill>
                <a:effectLst/>
                <a:latin typeface="Andalus" panose="02020603050405020304" pitchFamily="18" charset="-78"/>
                <a:cs typeface="Andalus" panose="02020603050405020304" pitchFamily="18" charset="-78"/>
              </a:rPr>
              <a:t>Philips, Usool At-</a:t>
            </a:r>
            <a:r>
              <a:rPr lang="en-AU" sz="2000" b="1" dirty="0" err="1">
                <a:solidFill>
                  <a:srgbClr val="C00000"/>
                </a:solidFill>
                <a:latin typeface="Andalus" panose="02020603050405020304" pitchFamily="18" charset="-78"/>
                <a:cs typeface="Andalus" panose="02020603050405020304" pitchFamily="18" charset="-78"/>
              </a:rPr>
              <a:t>t</a:t>
            </a:r>
            <a:r>
              <a:rPr lang="en-AU" sz="2000" b="1" dirty="0" err="1">
                <a:solidFill>
                  <a:srgbClr val="C00000"/>
                </a:solidFill>
                <a:effectLst/>
                <a:latin typeface="Andalus" panose="02020603050405020304" pitchFamily="18" charset="-78"/>
                <a:cs typeface="Andalus" panose="02020603050405020304" pitchFamily="18" charset="-78"/>
              </a:rPr>
              <a:t>afseer</a:t>
            </a:r>
            <a:r>
              <a:rPr lang="en-AU" sz="2000" b="1" dirty="0">
                <a:latin typeface="Andalus" panose="02020603050405020304" pitchFamily="18" charset="-78"/>
                <a:cs typeface="Andalus" panose="02020603050405020304" pitchFamily="18" charset="-78"/>
              </a:rPr>
              <a:t>: </a:t>
            </a:r>
          </a:p>
          <a:p>
            <a:pPr lvl="0"/>
            <a:r>
              <a:rPr lang="en-US" sz="2000" dirty="0">
                <a:latin typeface="Andalus" panose="02020603050405020304" pitchFamily="18" charset="-78"/>
                <a:cs typeface="Andalus" panose="02020603050405020304" pitchFamily="18" charset="-78"/>
              </a:rPr>
              <a:t>Aam, </a:t>
            </a:r>
            <a:r>
              <a:rPr lang="en-US" sz="2000" dirty="0" err="1">
                <a:latin typeface="Andalus" panose="02020603050405020304" pitchFamily="18" charset="-78"/>
                <a:cs typeface="Andalus" panose="02020603050405020304" pitchFamily="18" charset="-78"/>
              </a:rPr>
              <a:t>khass</a:t>
            </a:r>
            <a:r>
              <a:rPr lang="en-US" sz="2000" dirty="0">
                <a:latin typeface="Andalus" panose="02020603050405020304" pitchFamily="18" charset="-78"/>
                <a:cs typeface="Andalus" panose="02020603050405020304" pitchFamily="18" charset="-78"/>
              </a:rPr>
              <a:t>, general, specific, page 265-279</a:t>
            </a:r>
            <a:endParaRPr lang="en-AU" sz="2000" dirty="0">
              <a:latin typeface="Andalus" panose="02020603050405020304" pitchFamily="18" charset="-78"/>
              <a:cs typeface="Andalus" panose="02020603050405020304" pitchFamily="18" charset="-78"/>
            </a:endParaRPr>
          </a:p>
          <a:p>
            <a:pPr lvl="0"/>
            <a:r>
              <a:rPr lang="en-AU" sz="2000" dirty="0">
                <a:latin typeface="Andalus" panose="02020603050405020304" pitchFamily="18" charset="-78"/>
                <a:cs typeface="Andalus" panose="02020603050405020304" pitchFamily="18" charset="-78"/>
              </a:rPr>
              <a:t>Mutlaq (absolute) and Muqayyad (Restricted279-295.</a:t>
            </a:r>
            <a:endParaRPr lang="en-GB" sz="2000" dirty="0">
              <a:latin typeface="Andalus" panose="02020603050405020304" pitchFamily="18" charset="-78"/>
              <a:cs typeface="Andalus" panose="02020603050405020304" pitchFamily="18" charset="-78"/>
            </a:endParaRPr>
          </a:p>
          <a:p>
            <a:endParaRPr lang="en-AU" sz="2000" b="1" i="1" dirty="0">
              <a:latin typeface="Andalus" panose="02020603050405020304" pitchFamily="18" charset="-78"/>
              <a:cs typeface="Andalus" panose="02020603050405020304" pitchFamily="18" charset="-78"/>
            </a:endParaRPr>
          </a:p>
          <a:p>
            <a:endParaRPr lang="en-US" sz="1800" dirty="0"/>
          </a:p>
        </p:txBody>
      </p:sp>
      <p:sp>
        <p:nvSpPr>
          <p:cNvPr id="4" name="Slide Number Placeholder 3">
            <a:extLst>
              <a:ext uri="{FF2B5EF4-FFF2-40B4-BE49-F238E27FC236}">
                <a16:creationId xmlns:a16="http://schemas.microsoft.com/office/drawing/2014/main" xmlns="" id="{71659F74-906F-81EC-52D2-CE70FB028E26}"/>
              </a:ext>
            </a:extLst>
          </p:cNvPr>
          <p:cNvSpPr>
            <a:spLocks noGrp="1"/>
          </p:cNvSpPr>
          <p:nvPr>
            <p:ph type="sldNum" sz="quarter" idx="12"/>
          </p:nvPr>
        </p:nvSpPr>
        <p:spPr/>
        <p:txBody>
          <a:bodyPr/>
          <a:lstStyle/>
          <a:p>
            <a:fld id="{C8784B88-F3D9-6A4F-9660-1A0A1E561ED7}" type="slidenum">
              <a:rPr lang="en-US" smtClean="0"/>
              <a:t>228</a:t>
            </a:fld>
            <a:endParaRPr lang="en-US"/>
          </a:p>
        </p:txBody>
      </p:sp>
    </p:spTree>
    <p:extLst>
      <p:ext uri="{BB962C8B-B14F-4D97-AF65-F5344CB8AC3E}">
        <p14:creationId xmlns:p14="http://schemas.microsoft.com/office/powerpoint/2010/main" val="47285672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nvPr>
        </p:nvGraphicFramePr>
        <p:xfrm>
          <a:off x="368135" y="346364"/>
          <a:ext cx="11578442" cy="57496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229</a:t>
            </a:fld>
            <a:endParaRPr lang="en-US"/>
          </a:p>
        </p:txBody>
      </p:sp>
    </p:spTree>
    <p:extLst>
      <p:ext uri="{BB962C8B-B14F-4D97-AF65-F5344CB8AC3E}">
        <p14:creationId xmlns:p14="http://schemas.microsoft.com/office/powerpoint/2010/main" val="3218537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raph on document with pen">
            <a:extLst>
              <a:ext uri="{FF2B5EF4-FFF2-40B4-BE49-F238E27FC236}">
                <a16:creationId xmlns:a16="http://schemas.microsoft.com/office/drawing/2014/main" xmlns="" id="{0716E4C6-0666-4D7A-0931-F329FB376A54}"/>
              </a:ext>
            </a:extLst>
          </p:cNvPr>
          <p:cNvPicPr>
            <a:picLocks noChangeAspect="1"/>
          </p:cNvPicPr>
          <p:nvPr/>
        </p:nvPicPr>
        <p:blipFill rotWithShape="1">
          <a:blip r:embed="rId2"/>
          <a:srcRect l="40636" r="26913" b="-1"/>
          <a:stretch/>
        </p:blipFill>
        <p:spPr>
          <a:xfrm>
            <a:off x="17584" y="31381"/>
            <a:ext cx="2391508" cy="6428768"/>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sp>
        <p:nvSpPr>
          <p:cNvPr id="2" name="Title 1">
            <a:extLst>
              <a:ext uri="{FF2B5EF4-FFF2-40B4-BE49-F238E27FC236}">
                <a16:creationId xmlns:a16="http://schemas.microsoft.com/office/drawing/2014/main" xmlns="" id="{EB806F1A-6ABF-EC3A-E93E-FB9460FF8137}"/>
              </a:ext>
            </a:extLst>
          </p:cNvPr>
          <p:cNvSpPr>
            <a:spLocks noGrp="1"/>
          </p:cNvSpPr>
          <p:nvPr>
            <p:ph type="title"/>
          </p:nvPr>
        </p:nvSpPr>
        <p:spPr>
          <a:xfrm>
            <a:off x="0" y="2925417"/>
            <a:ext cx="2167467" cy="1007165"/>
          </a:xfrm>
        </p:spPr>
        <p:txBody>
          <a:bodyPr anchor="ctr">
            <a:normAutofit fontScale="90000"/>
          </a:bodyPr>
          <a:lstStyle/>
          <a:p>
            <a:r>
              <a:rPr lang="en-AU" dirty="0">
                <a:solidFill>
                  <a:schemeClr val="accent4">
                    <a:lumMod val="50000"/>
                  </a:schemeClr>
                </a:solidFill>
                <a:latin typeface="Algerian" pitchFamily="82" charset="77"/>
                <a:cs typeface="Apple Chancery" panose="03020702040506060504" pitchFamily="66" charset="-79"/>
              </a:rPr>
              <a:t>Hadith</a:t>
            </a:r>
            <a:r>
              <a:rPr lang="en-AU" dirty="0">
                <a:latin typeface="Apple Chancery" panose="03020702040506060504" pitchFamily="66" charset="-79"/>
                <a:cs typeface="Apple Chancery" panose="03020702040506060504" pitchFamily="66" charset="-79"/>
              </a:rPr>
              <a:t/>
            </a:r>
            <a:br>
              <a:rPr lang="en-AU" dirty="0">
                <a:latin typeface="Apple Chancery" panose="03020702040506060504" pitchFamily="66" charset="-79"/>
                <a:cs typeface="Apple Chancery" panose="03020702040506060504" pitchFamily="66" charset="-79"/>
              </a:rPr>
            </a:br>
            <a:endParaRPr lang="en-US" dirty="0">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D152B303-A7DB-90DC-D908-8FDD1821CC80}"/>
              </a:ext>
            </a:extLst>
          </p:cNvPr>
          <p:cNvSpPr>
            <a:spLocks noGrp="1"/>
          </p:cNvSpPr>
          <p:nvPr>
            <p:ph idx="1"/>
          </p:nvPr>
        </p:nvSpPr>
        <p:spPr>
          <a:xfrm>
            <a:off x="2532309" y="712908"/>
            <a:ext cx="9425355" cy="5643442"/>
          </a:xfrm>
        </p:spPr>
        <p:txBody>
          <a:bodyPr anchor="ctr">
            <a:noAutofit/>
          </a:bodyPr>
          <a:lstStyle/>
          <a:p>
            <a:pPr>
              <a:lnSpc>
                <a:spcPct val="140000"/>
              </a:lnSpc>
            </a:pPr>
            <a:endParaRPr lang="en-AU" sz="2400" b="1" dirty="0">
              <a:solidFill>
                <a:schemeClr val="accent1">
                  <a:lumMod val="75000"/>
                </a:schemeClr>
              </a:solidFill>
              <a:latin typeface="APPLE CHANCERY" panose="03020702040506060504" pitchFamily="66" charset="-79"/>
              <a:cs typeface="APPLE CHANCERY" panose="03020702040506060504" pitchFamily="66" charset="-79"/>
            </a:endParaRPr>
          </a:p>
          <a:p>
            <a:pPr marL="0" indent="0">
              <a:lnSpc>
                <a:spcPct val="140000"/>
              </a:lnSpc>
              <a:buNone/>
            </a:pPr>
            <a:r>
              <a:rPr lang="en-AU" sz="2400" b="1" dirty="0">
                <a:solidFill>
                  <a:schemeClr val="accent4">
                    <a:lumMod val="75000"/>
                  </a:schemeClr>
                </a:solidFill>
                <a:latin typeface="APPLE CHANCERY" panose="03020702040506060504" pitchFamily="66" charset="-79"/>
                <a:cs typeface="APPLE CHANCERY" panose="03020702040506060504" pitchFamily="66" charset="-79"/>
              </a:rPr>
              <a:t>Hadith:  News/ Report / Narration. (pl. </a:t>
            </a:r>
            <a:r>
              <a:rPr lang="en-AU" sz="2400" b="1" dirty="0" err="1">
                <a:solidFill>
                  <a:schemeClr val="accent4">
                    <a:lumMod val="75000"/>
                  </a:schemeClr>
                </a:solidFill>
                <a:latin typeface="APPLE CHANCERY" panose="03020702040506060504" pitchFamily="66" charset="-79"/>
                <a:cs typeface="APPLE CHANCERY" panose="03020702040506060504" pitchFamily="66" charset="-79"/>
              </a:rPr>
              <a:t>ahadith</a:t>
            </a:r>
            <a:r>
              <a:rPr lang="en-AU" sz="2400" b="1" dirty="0">
                <a:solidFill>
                  <a:schemeClr val="accent4">
                    <a:lumMod val="75000"/>
                  </a:schemeClr>
                </a:solidFill>
                <a:latin typeface="APPLE CHANCERY" panose="03020702040506060504" pitchFamily="66" charset="-79"/>
                <a:cs typeface="APPLE CHANCERY" panose="03020702040506060504" pitchFamily="66" charset="-79"/>
              </a:rPr>
              <a:t>)</a:t>
            </a:r>
          </a:p>
          <a:p>
            <a:pPr marL="0" indent="0">
              <a:lnSpc>
                <a:spcPct val="140000"/>
              </a:lnSpc>
              <a:buNone/>
            </a:pPr>
            <a:r>
              <a:rPr lang="en-AU" sz="1800" b="1" dirty="0">
                <a:solidFill>
                  <a:schemeClr val="accent1">
                    <a:lumMod val="50000"/>
                  </a:schemeClr>
                </a:solidFill>
                <a:latin typeface="APPLE CHANCERY" panose="03020702040506060504" pitchFamily="66" charset="-79"/>
                <a:cs typeface="APPLE CHANCERY" panose="03020702040506060504" pitchFamily="66" charset="-79"/>
              </a:rPr>
              <a:t>Which means the reports (verbal and written) about the sunnah of the Prophet </a:t>
            </a:r>
            <a:r>
              <a:rPr lang="ar" sz="1800" b="1" i="0" dirty="0">
                <a:solidFill>
                  <a:srgbClr val="C00000"/>
                </a:solidFill>
                <a:effectLst/>
                <a:latin typeface="proxima-nova"/>
              </a:rPr>
              <a:t>ﷺ</a:t>
            </a:r>
            <a:endParaRPr lang="en-AU" sz="1800" b="1" dirty="0">
              <a:solidFill>
                <a:schemeClr val="accent1">
                  <a:lumMod val="50000"/>
                </a:schemeClr>
              </a:solidFill>
              <a:latin typeface="APPLE CHANCERY" panose="03020702040506060504" pitchFamily="66" charset="-79"/>
              <a:cs typeface="APPLE CHANCERY" panose="03020702040506060504" pitchFamily="66" charset="-79"/>
            </a:endParaRPr>
          </a:p>
          <a:p>
            <a:pPr>
              <a:lnSpc>
                <a:spcPct val="140000"/>
              </a:lnSpc>
            </a:pPr>
            <a:r>
              <a:rPr lang="en-AU" sz="1800" b="1" dirty="0">
                <a:solidFill>
                  <a:schemeClr val="accent1">
                    <a:lumMod val="50000"/>
                  </a:schemeClr>
                </a:solidFill>
                <a:latin typeface="APPLE CHANCERY" panose="03020702040506060504" pitchFamily="66" charset="-79"/>
                <a:cs typeface="APPLE CHANCERY" panose="03020702040506060504" pitchFamily="66" charset="-79"/>
              </a:rPr>
              <a:t> It is in this general sense that the word is used in the Quran.</a:t>
            </a:r>
          </a:p>
          <a:p>
            <a:pPr>
              <a:lnSpc>
                <a:spcPct val="140000"/>
              </a:lnSpc>
            </a:pPr>
            <a:r>
              <a:rPr lang="en-AU" sz="1800" b="1" dirty="0">
                <a:solidFill>
                  <a:schemeClr val="accent1">
                    <a:lumMod val="50000"/>
                  </a:schemeClr>
                </a:solidFill>
                <a:latin typeface="APPLE CHANCERY" panose="03020702040506060504" pitchFamily="66" charset="-79"/>
                <a:cs typeface="APPLE CHANCERY" panose="03020702040506060504" pitchFamily="66" charset="-79"/>
              </a:rPr>
              <a:t>Agreement among Scholars that contents of the sunnah are also from Allah, however, expressed through the Prophet’s </a:t>
            </a:r>
            <a:r>
              <a:rPr lang="ar" sz="1800" b="1" i="0" dirty="0">
                <a:solidFill>
                  <a:srgbClr val="C00000"/>
                </a:solidFill>
                <a:effectLst/>
                <a:latin typeface="proxima-nova"/>
              </a:rPr>
              <a:t>ﷺ </a:t>
            </a:r>
            <a:r>
              <a:rPr lang="en-AU" sz="1800" b="1" dirty="0">
                <a:solidFill>
                  <a:schemeClr val="accent1">
                    <a:lumMod val="50000"/>
                  </a:schemeClr>
                </a:solidFill>
                <a:latin typeface="APPLE CHANCERY" panose="03020702040506060504" pitchFamily="66" charset="-79"/>
                <a:cs typeface="APPLE CHANCERY" panose="03020702040506060504" pitchFamily="66" charset="-79"/>
              </a:rPr>
              <a:t>own words or actions</a:t>
            </a:r>
          </a:p>
          <a:p>
            <a:pPr>
              <a:lnSpc>
                <a:spcPct val="140000"/>
              </a:lnSpc>
            </a:pPr>
            <a:r>
              <a:rPr lang="en-AU" sz="1800" b="1" i="0" dirty="0">
                <a:solidFill>
                  <a:schemeClr val="accent4">
                    <a:lumMod val="50000"/>
                  </a:schemeClr>
                </a:solidFill>
                <a:effectLst/>
                <a:latin typeface="APPLE CHANCERY" panose="03020702040506060504" pitchFamily="66" charset="-79"/>
                <a:cs typeface="APPLE CHANCERY" panose="03020702040506060504" pitchFamily="66" charset="-79"/>
              </a:rPr>
              <a:t>Three types of Sunnah:</a:t>
            </a:r>
          </a:p>
          <a:p>
            <a:pPr>
              <a:lnSpc>
                <a:spcPct val="140000"/>
              </a:lnSpc>
            </a:pP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 1.  Sunnah </a:t>
            </a:r>
            <a:r>
              <a:rPr lang="en-AU" sz="1800" b="1" i="0" dirty="0" err="1">
                <a:solidFill>
                  <a:schemeClr val="accent1">
                    <a:lumMod val="50000"/>
                  </a:schemeClr>
                </a:solidFill>
                <a:effectLst/>
                <a:latin typeface="APPLE CHANCERY" panose="03020702040506060504" pitchFamily="66" charset="-79"/>
                <a:cs typeface="APPLE CHANCERY" panose="03020702040506060504" pitchFamily="66" charset="-79"/>
              </a:rPr>
              <a:t>Qawliyyah</a:t>
            </a: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 Hadith, the sayings of the prophet</a:t>
            </a:r>
            <a:r>
              <a:rPr lang="ar" sz="1800" b="1" i="0" dirty="0">
                <a:solidFill>
                  <a:srgbClr val="C00000"/>
                </a:solidFill>
                <a:effectLst/>
                <a:latin typeface="proxima-nova"/>
              </a:rPr>
              <a:t> ﷺ</a:t>
            </a: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  </a:t>
            </a:r>
          </a:p>
          <a:p>
            <a:pPr>
              <a:lnSpc>
                <a:spcPct val="140000"/>
              </a:lnSpc>
            </a:pP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2. Sunnah Al </a:t>
            </a:r>
            <a:r>
              <a:rPr lang="en-AU" sz="1800" b="1" i="0" dirty="0" err="1">
                <a:solidFill>
                  <a:schemeClr val="accent1">
                    <a:lumMod val="50000"/>
                  </a:schemeClr>
                </a:solidFill>
                <a:effectLst/>
                <a:latin typeface="APPLE CHANCERY" panose="03020702040506060504" pitchFamily="66" charset="-79"/>
                <a:cs typeface="APPLE CHANCERY" panose="03020702040506060504" pitchFamily="66" charset="-79"/>
              </a:rPr>
              <a:t>Filiyya</a:t>
            </a:r>
            <a:r>
              <a:rPr lang="en-AU" sz="1800" b="1" dirty="0">
                <a:solidFill>
                  <a:schemeClr val="accent1">
                    <a:lumMod val="50000"/>
                  </a:schemeClr>
                </a:solidFill>
                <a:latin typeface="APPLE CHANCERY" panose="03020702040506060504" pitchFamily="66" charset="-79"/>
                <a:cs typeface="APPLE CHANCERY" panose="03020702040506060504" pitchFamily="66" charset="-79"/>
              </a:rPr>
              <a:t>, </a:t>
            </a: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the actions of the prophet</a:t>
            </a:r>
            <a:r>
              <a:rPr lang="ar" sz="1800" b="1" i="0" dirty="0">
                <a:solidFill>
                  <a:srgbClr val="C00000"/>
                </a:solidFill>
                <a:effectLst/>
                <a:latin typeface="proxima-nova"/>
              </a:rPr>
              <a:t> ﷺ</a:t>
            </a: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a:t>
            </a:r>
          </a:p>
          <a:p>
            <a:pPr>
              <a:lnSpc>
                <a:spcPct val="140000"/>
              </a:lnSpc>
            </a:pP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3. Sunnah Taqririyyah.  </a:t>
            </a:r>
            <a:r>
              <a:rPr lang="en-AU" sz="1800" b="1" dirty="0">
                <a:solidFill>
                  <a:schemeClr val="accent1">
                    <a:lumMod val="50000"/>
                  </a:schemeClr>
                </a:solidFill>
                <a:latin typeface="APPLE CHANCERY" panose="03020702040506060504" pitchFamily="66" charset="-79"/>
                <a:cs typeface="APPLE CHANCERY" panose="03020702040506060504" pitchFamily="66" charset="-79"/>
              </a:rPr>
              <a:t>In </a:t>
            </a: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which he did not oppose, </a:t>
            </a:r>
          </a:p>
          <a:p>
            <a:pPr>
              <a:lnSpc>
                <a:spcPct val="140000"/>
              </a:lnSpc>
            </a:pPr>
            <a:r>
              <a:rPr lang="en-AU" sz="1800" b="1" i="0" dirty="0">
                <a:solidFill>
                  <a:schemeClr val="accent4">
                    <a:lumMod val="50000"/>
                  </a:schemeClr>
                </a:solidFill>
                <a:effectLst/>
                <a:latin typeface="APPLE CHANCERY" panose="03020702040506060504" pitchFamily="66" charset="-79"/>
                <a:cs typeface="APPLE CHANCERY" panose="03020702040506060504" pitchFamily="66" charset="-79"/>
              </a:rPr>
              <a:t>His approval  occurred in two ways;</a:t>
            </a:r>
          </a:p>
          <a:p>
            <a:pPr>
              <a:lnSpc>
                <a:spcPct val="140000"/>
              </a:lnSpc>
              <a:buFont typeface="+mj-lt"/>
              <a:buAutoNum type="arabicPeriod"/>
            </a:pP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When he </a:t>
            </a:r>
            <a:r>
              <a:rPr lang="ar" sz="1800" b="1" i="0" dirty="0">
                <a:solidFill>
                  <a:srgbClr val="C00000"/>
                </a:solidFill>
                <a:effectLst/>
                <a:latin typeface="proxima-nova"/>
              </a:rPr>
              <a:t>ﷺ </a:t>
            </a: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kept silent and did not oppose any action.</a:t>
            </a:r>
          </a:p>
          <a:p>
            <a:pPr>
              <a:lnSpc>
                <a:spcPct val="140000"/>
              </a:lnSpc>
              <a:buFont typeface="+mj-lt"/>
              <a:buAutoNum type="arabicPeriod"/>
            </a:pP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When He </a:t>
            </a:r>
            <a:r>
              <a:rPr lang="ar" sz="1800" b="1" i="0" dirty="0">
                <a:solidFill>
                  <a:srgbClr val="C00000"/>
                </a:solidFill>
                <a:effectLst/>
                <a:latin typeface="proxima-nova"/>
              </a:rPr>
              <a:t>ﷺ </a:t>
            </a:r>
            <a:r>
              <a:rPr lang="en-AU" sz="1800" b="1" i="0" dirty="0">
                <a:solidFill>
                  <a:schemeClr val="accent1">
                    <a:lumMod val="50000"/>
                  </a:schemeClr>
                </a:solidFill>
                <a:effectLst/>
                <a:latin typeface="APPLE CHANCERY" panose="03020702040506060504" pitchFamily="66" charset="-79"/>
                <a:cs typeface="APPLE CHANCERY" panose="03020702040506060504" pitchFamily="66" charset="-79"/>
              </a:rPr>
              <a:t>showed happiness for a companion’s action or expressed his pleasure </a:t>
            </a:r>
            <a:r>
              <a:rPr lang="en-AU" sz="1800" b="1" i="0" dirty="0">
                <a:solidFill>
                  <a:schemeClr val="accent1">
                    <a:lumMod val="75000"/>
                  </a:schemeClr>
                </a:solidFill>
                <a:effectLst/>
                <a:latin typeface="APPLE CHANCERY" panose="03020702040506060504" pitchFamily="66" charset="-79"/>
                <a:cs typeface="APPLE CHANCERY" panose="03020702040506060504" pitchFamily="66" charset="-79"/>
              </a:rPr>
              <a:t>.  </a:t>
            </a:r>
          </a:p>
          <a:p>
            <a:pPr>
              <a:lnSpc>
                <a:spcPct val="140000"/>
              </a:lnSpc>
            </a:pPr>
            <a:endParaRPr lang="en-US" sz="1800" b="1" dirty="0">
              <a:solidFill>
                <a:schemeClr val="accent1">
                  <a:lumMod val="75000"/>
                </a:schemeClr>
              </a:solidFill>
              <a:latin typeface="APPLE CHANCERY" panose="03020702040506060504" pitchFamily="66" charset="-79"/>
              <a:cs typeface="APPLE CHANCERY" panose="03020702040506060504" pitchFamily="66" charset="-79"/>
            </a:endParaRPr>
          </a:p>
          <a:p>
            <a:pPr>
              <a:lnSpc>
                <a:spcPct val="140000"/>
              </a:lnSpc>
            </a:pPr>
            <a:endParaRPr lang="en-US" sz="1800" b="1" dirty="0">
              <a:solidFill>
                <a:schemeClr val="accent1">
                  <a:lumMod val="75000"/>
                </a:schemeClr>
              </a:solidFill>
              <a:latin typeface="APPLE CHANCERY" panose="03020702040506060504" pitchFamily="66" charset="-79"/>
              <a:cs typeface="APPLE CHANCERY" panose="03020702040506060504" pitchFamily="66" charset="-79"/>
            </a:endParaRPr>
          </a:p>
        </p:txBody>
      </p:sp>
      <p:sp>
        <p:nvSpPr>
          <p:cNvPr id="4" name="Slide Number Placeholder 3">
            <a:extLst>
              <a:ext uri="{FF2B5EF4-FFF2-40B4-BE49-F238E27FC236}">
                <a16:creationId xmlns:a16="http://schemas.microsoft.com/office/drawing/2014/main" xmlns="" id="{C285F589-60A2-96DC-DE95-F9DAF132E139}"/>
              </a:ext>
            </a:extLst>
          </p:cNvPr>
          <p:cNvSpPr>
            <a:spLocks noGrp="1"/>
          </p:cNvSpPr>
          <p:nvPr>
            <p:ph type="sldNum" sz="quarter" idx="12"/>
          </p:nvPr>
        </p:nvSpPr>
        <p:spPr>
          <a:xfrm>
            <a:off x="10758389" y="6356350"/>
            <a:ext cx="951010" cy="365125"/>
          </a:xfrm>
        </p:spPr>
        <p:txBody>
          <a:bodyPr>
            <a:normAutofit/>
          </a:bodyPr>
          <a:lstStyle/>
          <a:p>
            <a:pPr>
              <a:spcAft>
                <a:spcPts val="600"/>
              </a:spcAft>
            </a:pPr>
            <a:fld id="{C8784B88-F3D9-6A4F-9660-1A0A1E561ED7}" type="slidenum">
              <a:rPr lang="en-US" sz="1200">
                <a:solidFill>
                  <a:schemeClr val="tx1">
                    <a:lumMod val="75000"/>
                    <a:lumOff val="25000"/>
                  </a:schemeClr>
                </a:solidFill>
              </a:rPr>
              <a:pPr>
                <a:spcAft>
                  <a:spcPts val="600"/>
                </a:spcAft>
              </a:pPr>
              <a:t>23</a:t>
            </a:fld>
            <a:endParaRPr lang="en-US" sz="1200">
              <a:solidFill>
                <a:schemeClr val="tx1">
                  <a:lumMod val="75000"/>
                  <a:lumOff val="25000"/>
                </a:schemeClr>
              </a:solidFill>
            </a:endParaRPr>
          </a:p>
        </p:txBody>
      </p:sp>
    </p:spTree>
    <p:extLst>
      <p:ext uri="{BB962C8B-B14F-4D97-AF65-F5344CB8AC3E}">
        <p14:creationId xmlns:p14="http://schemas.microsoft.com/office/powerpoint/2010/main" val="2541544360"/>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4EE9573E-B0EB-3AC1-9002-975307F90E47}"/>
              </a:ext>
            </a:extLst>
          </p:cNvPr>
          <p:cNvGraphicFramePr>
            <a:graphicFrameLocks noGrp="1"/>
          </p:cNvGraphicFramePr>
          <p:nvPr>
            <p:ph idx="1"/>
            <p:extLst>
              <p:ext uri="{D42A27DB-BD31-4B8C-83A1-F6EECF244321}">
                <p14:modId xmlns:p14="http://schemas.microsoft.com/office/powerpoint/2010/main" val="3971951449"/>
              </p:ext>
            </p:extLst>
          </p:nvPr>
        </p:nvGraphicFramePr>
        <p:xfrm>
          <a:off x="838200" y="650929"/>
          <a:ext cx="10515600" cy="55260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3A51C8D7-1D99-F12F-665F-5D9A7F057EED}"/>
              </a:ext>
            </a:extLst>
          </p:cNvPr>
          <p:cNvSpPr>
            <a:spLocks noGrp="1"/>
          </p:cNvSpPr>
          <p:nvPr>
            <p:ph type="sldNum" sz="quarter" idx="12"/>
          </p:nvPr>
        </p:nvSpPr>
        <p:spPr/>
        <p:txBody>
          <a:bodyPr/>
          <a:lstStyle/>
          <a:p>
            <a:fld id="{C8784B88-F3D9-6A4F-9660-1A0A1E561ED7}" type="slidenum">
              <a:rPr lang="en-US" smtClean="0"/>
              <a:t>230</a:t>
            </a:fld>
            <a:endParaRPr lang="en-US"/>
          </a:p>
        </p:txBody>
      </p:sp>
    </p:spTree>
    <p:extLst>
      <p:ext uri="{BB962C8B-B14F-4D97-AF65-F5344CB8AC3E}">
        <p14:creationId xmlns:p14="http://schemas.microsoft.com/office/powerpoint/2010/main" val="210636302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2B0BB-85E7-444B-A033-873561327BFC}"/>
              </a:ext>
            </a:extLst>
          </p:cNvPr>
          <p:cNvSpPr>
            <a:spLocks noGrp="1"/>
          </p:cNvSpPr>
          <p:nvPr>
            <p:ph type="ctrTitle"/>
          </p:nvPr>
        </p:nvSpPr>
        <p:spPr>
          <a:xfrm>
            <a:off x="2138766" y="2571262"/>
            <a:ext cx="8529234" cy="1655762"/>
          </a:xfrm>
        </p:spPr>
        <p:txBody>
          <a:bodyPr>
            <a:normAutofit fontScale="90000"/>
          </a:bodyPr>
          <a:lstStyle/>
          <a:p>
            <a:r>
              <a:rPr lang="en-US" sz="4000" dirty="0"/>
              <a:t>INTRODUCTION TO ULOOM AL-QURAN</a:t>
            </a:r>
            <a:br>
              <a:rPr lang="en-US" sz="4000" dirty="0"/>
            </a:br>
            <a:r>
              <a:rPr lang="en-US" sz="4000" dirty="0"/>
              <a:t>SCIENCES OF THE QURAN</a:t>
            </a:r>
          </a:p>
        </p:txBody>
      </p:sp>
      <p:sp>
        <p:nvSpPr>
          <p:cNvPr id="3" name="Subtitle 2">
            <a:extLst>
              <a:ext uri="{FF2B5EF4-FFF2-40B4-BE49-F238E27FC236}">
                <a16:creationId xmlns:a16="http://schemas.microsoft.com/office/drawing/2014/main" xmlns="" id="{D2CE41B7-91BB-2643-B51E-9483CCFAA46F}"/>
              </a:ext>
            </a:extLst>
          </p:cNvPr>
          <p:cNvSpPr>
            <a:spLocks noGrp="1"/>
          </p:cNvSpPr>
          <p:nvPr>
            <p:ph type="subTitle" idx="1"/>
          </p:nvPr>
        </p:nvSpPr>
        <p:spPr>
          <a:xfrm>
            <a:off x="1821366" y="4568384"/>
            <a:ext cx="9144000" cy="1655762"/>
          </a:xfrm>
        </p:spPr>
        <p:txBody>
          <a:bodyPr>
            <a:normAutofit/>
          </a:bodyPr>
          <a:lstStyle/>
          <a:p>
            <a:r>
              <a:rPr lang="en-US" sz="3600" b="1" dirty="0"/>
              <a:t>UST. HALA AMERAH</a:t>
            </a:r>
          </a:p>
        </p:txBody>
      </p:sp>
      <p:sp>
        <p:nvSpPr>
          <p:cNvPr id="5" name="Slide Number Placeholder 4">
            <a:extLst>
              <a:ext uri="{FF2B5EF4-FFF2-40B4-BE49-F238E27FC236}">
                <a16:creationId xmlns:a16="http://schemas.microsoft.com/office/drawing/2014/main" xmlns="" id="{5C1C79E2-969B-654E-9C3F-A0C291F5423E}"/>
              </a:ext>
            </a:extLst>
          </p:cNvPr>
          <p:cNvSpPr>
            <a:spLocks noGrp="1"/>
          </p:cNvSpPr>
          <p:nvPr>
            <p:ph type="sldNum" sz="quarter" idx="12"/>
          </p:nvPr>
        </p:nvSpPr>
        <p:spPr/>
        <p:txBody>
          <a:bodyPr/>
          <a:lstStyle/>
          <a:p>
            <a:fld id="{C8784B88-F3D9-6A4F-9660-1A0A1E561ED7}" type="slidenum">
              <a:rPr lang="en-US" smtClean="0"/>
              <a:t>231</a:t>
            </a:fld>
            <a:endParaRPr lang="en-US"/>
          </a:p>
        </p:txBody>
      </p:sp>
      <p:sp>
        <p:nvSpPr>
          <p:cNvPr id="7" name="TextBox 6">
            <a:extLst>
              <a:ext uri="{FF2B5EF4-FFF2-40B4-BE49-F238E27FC236}">
                <a16:creationId xmlns:a16="http://schemas.microsoft.com/office/drawing/2014/main" xmlns="" id="{3F55A7A9-5738-CF48-B5C0-8FEFD5979462}"/>
              </a:ext>
            </a:extLst>
          </p:cNvPr>
          <p:cNvSpPr txBox="1"/>
          <p:nvPr/>
        </p:nvSpPr>
        <p:spPr>
          <a:xfrm>
            <a:off x="3893025" y="1782325"/>
            <a:ext cx="4037067" cy="369332"/>
          </a:xfrm>
          <a:prstGeom prst="rect">
            <a:avLst/>
          </a:prstGeom>
          <a:noFill/>
        </p:spPr>
        <p:txBody>
          <a:bodyPr wrap="none" rtlCol="0">
            <a:spAutoFit/>
          </a:bodyPr>
          <a:lstStyle/>
          <a:p>
            <a:r>
              <a:rPr lang="en-CA" b="1" dirty="0">
                <a:solidFill>
                  <a:schemeClr val="bg1"/>
                </a:solidFill>
              </a:rPr>
              <a:t>A 111   Uloom Al- Quran – Lecture No. </a:t>
            </a:r>
            <a:r>
              <a:rPr lang="en-AU" b="1" dirty="0">
                <a:solidFill>
                  <a:schemeClr val="bg1"/>
                </a:solidFill>
              </a:rPr>
              <a:t>7</a:t>
            </a:r>
            <a:r>
              <a:rPr lang="en-CA" b="1" dirty="0">
                <a:solidFill>
                  <a:schemeClr val="bg1"/>
                </a:solidFill>
              </a:rPr>
              <a:t> </a:t>
            </a:r>
            <a:endParaRPr lang="en-US" dirty="0"/>
          </a:p>
        </p:txBody>
      </p:sp>
    </p:spTree>
    <p:extLst>
      <p:ext uri="{BB962C8B-B14F-4D97-AF65-F5344CB8AC3E}">
        <p14:creationId xmlns:p14="http://schemas.microsoft.com/office/powerpoint/2010/main" val="965925949"/>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1E83301A-B48C-11D2-0B0F-ECEDBBC7C365}"/>
              </a:ext>
            </a:extLst>
          </p:cNvPr>
          <p:cNvGraphicFramePr>
            <a:graphicFrameLocks noGrp="1"/>
          </p:cNvGraphicFramePr>
          <p:nvPr>
            <p:ph idx="1"/>
            <p:extLst>
              <p:ext uri="{D42A27DB-BD31-4B8C-83A1-F6EECF244321}">
                <p14:modId xmlns:p14="http://schemas.microsoft.com/office/powerpoint/2010/main" val="2753523726"/>
              </p:ext>
            </p:extLst>
          </p:nvPr>
        </p:nvGraphicFramePr>
        <p:xfrm>
          <a:off x="378823" y="822960"/>
          <a:ext cx="10974977" cy="53540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DE585C0A-9C3D-FE71-A852-61224F433888}"/>
              </a:ext>
            </a:extLst>
          </p:cNvPr>
          <p:cNvSpPr>
            <a:spLocks noGrp="1"/>
          </p:cNvSpPr>
          <p:nvPr>
            <p:ph type="sldNum" sz="quarter" idx="12"/>
          </p:nvPr>
        </p:nvSpPr>
        <p:spPr/>
        <p:txBody>
          <a:bodyPr/>
          <a:lstStyle/>
          <a:p>
            <a:fld id="{C8784B88-F3D9-6A4F-9660-1A0A1E561ED7}" type="slidenum">
              <a:rPr lang="en-US" smtClean="0"/>
              <a:t>232</a:t>
            </a:fld>
            <a:endParaRPr lang="en-US"/>
          </a:p>
        </p:txBody>
      </p:sp>
    </p:spTree>
    <p:extLst>
      <p:ext uri="{BB962C8B-B14F-4D97-AF65-F5344CB8AC3E}">
        <p14:creationId xmlns:p14="http://schemas.microsoft.com/office/powerpoint/2010/main" val="2366822433"/>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9699F32-6211-EA25-9154-64EEA847B75E}"/>
              </a:ext>
            </a:extLst>
          </p:cNvPr>
          <p:cNvSpPr>
            <a:spLocks noGrp="1"/>
          </p:cNvSpPr>
          <p:nvPr>
            <p:ph type="title"/>
          </p:nvPr>
        </p:nvSpPr>
        <p:spPr>
          <a:xfrm>
            <a:off x="838200" y="373488"/>
            <a:ext cx="7772400" cy="618186"/>
          </a:xfrm>
        </p:spPr>
        <p:txBody>
          <a:bodyPr>
            <a:noAutofit/>
          </a:bodyPr>
          <a:lstStyle/>
          <a:p>
            <a:r>
              <a:rPr lang="en-AU" sz="2800" dirty="0">
                <a:solidFill>
                  <a:srgbClr val="C00000"/>
                </a:solidFill>
                <a:effectLst/>
                <a:latin typeface="Apple Chancery" panose="03020702040506060504" pitchFamily="66" charset="-79"/>
                <a:cs typeface="Apple Chancery" panose="03020702040506060504" pitchFamily="66" charset="-79"/>
              </a:rPr>
              <a:t>Mantooq (stated) and mafhoom (implied) meanings </a:t>
            </a:r>
            <a:endParaRPr lang="en-US" sz="2800" dirty="0"/>
          </a:p>
        </p:txBody>
      </p:sp>
      <p:sp>
        <p:nvSpPr>
          <p:cNvPr id="3" name="Content Placeholder 2">
            <a:extLst>
              <a:ext uri="{FF2B5EF4-FFF2-40B4-BE49-F238E27FC236}">
                <a16:creationId xmlns:a16="http://schemas.microsoft.com/office/drawing/2014/main" xmlns="" id="{2863DBCF-B958-6CC9-C871-5CD5C3554BA5}"/>
              </a:ext>
            </a:extLst>
          </p:cNvPr>
          <p:cNvSpPr>
            <a:spLocks noGrp="1"/>
          </p:cNvSpPr>
          <p:nvPr>
            <p:ph idx="1"/>
          </p:nvPr>
        </p:nvSpPr>
        <p:spPr>
          <a:xfrm>
            <a:off x="194255" y="1171977"/>
            <a:ext cx="11550070" cy="5177308"/>
          </a:xfrm>
          <a:ln>
            <a:solidFill>
              <a:schemeClr val="tx1"/>
            </a:solidFill>
          </a:ln>
        </p:spPr>
        <p:txBody>
          <a:bodyPr>
            <a:normAutofit fontScale="92500"/>
          </a:bodyPr>
          <a:lstStyle/>
          <a:p>
            <a:r>
              <a:rPr lang="en-AU" sz="2400" b="1" dirty="0">
                <a:effectLst/>
                <a:latin typeface="Chalkboard" panose="03050602040202020205" pitchFamily="66" charset="77"/>
              </a:rPr>
              <a:t>In </a:t>
            </a:r>
            <a:r>
              <a:rPr lang="en-AU" sz="2400" b="1" dirty="0">
                <a:latin typeface="Chalkboard" panose="03050602040202020205" pitchFamily="66" charset="77"/>
              </a:rPr>
              <a:t>language </a:t>
            </a:r>
            <a:r>
              <a:rPr lang="en-AU" sz="2400" b="1" dirty="0">
                <a:effectLst/>
                <a:latin typeface="Chalkboard" panose="03050602040202020205" pitchFamily="66" charset="77"/>
              </a:rPr>
              <a:t>Words and expressions may convey ideas either by their</a:t>
            </a:r>
            <a:r>
              <a:rPr lang="en-AU" sz="2400" b="1" dirty="0">
                <a:latin typeface="Chalkboard" panose="03050602040202020205" pitchFamily="66" charset="77"/>
              </a:rPr>
              <a:t> </a:t>
            </a:r>
            <a:r>
              <a:rPr lang="en-AU" sz="2400" b="1" dirty="0">
                <a:effectLst/>
                <a:latin typeface="Chalkboard" panose="03050602040202020205" pitchFamily="66" charset="77"/>
              </a:rPr>
              <a:t>explicit constructions or by implication. </a:t>
            </a:r>
            <a:endParaRPr lang="ar-SA" sz="2400" b="1" dirty="0">
              <a:effectLst/>
              <a:latin typeface="Chalkboard" panose="03050602040202020205" pitchFamily="66" charset="77"/>
            </a:endParaRPr>
          </a:p>
          <a:p>
            <a:r>
              <a:rPr lang="en-AU" sz="1900" b="1" dirty="0">
                <a:solidFill>
                  <a:srgbClr val="0070C0"/>
                </a:solidFill>
                <a:effectLst/>
                <a:latin typeface="Chalkboard" panose="03050602040202020205" pitchFamily="66" charset="77"/>
              </a:rPr>
              <a:t>The Meaning derived from the explicit aspect of words or expressions are referred to as mantooq</a:t>
            </a:r>
            <a:r>
              <a:rPr lang="en-AU" sz="1900" b="1" dirty="0">
                <a:solidFill>
                  <a:srgbClr val="0070C0"/>
                </a:solidFill>
                <a:latin typeface="Chalkboard" panose="03050602040202020205" pitchFamily="66" charset="77"/>
              </a:rPr>
              <a:t>.</a:t>
            </a:r>
          </a:p>
          <a:p>
            <a:r>
              <a:rPr lang="en-AU" sz="1900" b="1" dirty="0">
                <a:solidFill>
                  <a:srgbClr val="0070C0"/>
                </a:solidFill>
                <a:latin typeface="Chalkboard" panose="03050602040202020205" pitchFamily="66" charset="77"/>
              </a:rPr>
              <a:t>T</a:t>
            </a:r>
            <a:r>
              <a:rPr lang="en-AU" sz="1900" b="1" dirty="0">
                <a:solidFill>
                  <a:srgbClr val="0070C0"/>
                </a:solidFill>
                <a:effectLst/>
                <a:latin typeface="Chalkboard" panose="03050602040202020205" pitchFamily="66" charset="77"/>
              </a:rPr>
              <a:t>hose derived from their implications are called mafhoom. </a:t>
            </a:r>
            <a:endParaRPr lang="en-AU" sz="1900" dirty="0">
              <a:effectLst/>
              <a:latin typeface="Chalkboard" panose="03050602040202020205" pitchFamily="66" charset="77"/>
            </a:endParaRPr>
          </a:p>
          <a:p>
            <a:r>
              <a:rPr lang="en-AU" sz="2200" b="1" dirty="0">
                <a:solidFill>
                  <a:srgbClr val="7030A0"/>
                </a:solidFill>
                <a:latin typeface="Chalkboard" panose="03050602040202020205" pitchFamily="66" charset="77"/>
              </a:rPr>
              <a:t>The mantooq of a verse </a:t>
            </a:r>
            <a:r>
              <a:rPr lang="en-AU" sz="1900" b="1" dirty="0">
                <a:latin typeface="Chalkboard" panose="03050602040202020205" pitchFamily="66" charset="77"/>
              </a:rPr>
              <a:t>is the apparent meaning that can be understood directly from the words in the sentence. </a:t>
            </a:r>
          </a:p>
          <a:p>
            <a:r>
              <a:rPr lang="en-AU" sz="2200" b="1" dirty="0">
                <a:solidFill>
                  <a:srgbClr val="7030A0"/>
                </a:solidFill>
                <a:latin typeface="Chalkboard" panose="03050602040202020205" pitchFamily="66" charset="77"/>
              </a:rPr>
              <a:t>The mafhoom of a verse</a:t>
            </a:r>
            <a:r>
              <a:rPr lang="en-AU" sz="1900" b="1" dirty="0">
                <a:latin typeface="Chalkboard" panose="03050602040202020205" pitchFamily="66" charset="77"/>
              </a:rPr>
              <a:t>, on the other hand, is an understanding of the verse that is not explicit in the words of the sentence.</a:t>
            </a:r>
            <a:endParaRPr lang="en-US" sz="1900" b="1" dirty="0">
              <a:latin typeface="Chalkboard" panose="03050602040202020205" pitchFamily="66" charset="77"/>
            </a:endParaRPr>
          </a:p>
          <a:p>
            <a:r>
              <a:rPr lang="en-AU" sz="1900" b="1" dirty="0">
                <a:solidFill>
                  <a:srgbClr val="C00000"/>
                </a:solidFill>
                <a:effectLst/>
                <a:latin typeface="Chalkboard" panose="03050602040202020205" pitchFamily="66" charset="77"/>
              </a:rPr>
              <a:t>Mantooq (explicit) meanings may be derived in five different ways, depending on the type of Arabic grammatical construction used</a:t>
            </a:r>
            <a:r>
              <a:rPr lang="en-AU" sz="1900" b="1" dirty="0">
                <a:solidFill>
                  <a:srgbClr val="7030A0"/>
                </a:solidFill>
                <a:effectLst/>
                <a:latin typeface="Chalkboard" panose="03050602040202020205" pitchFamily="66" charset="77"/>
              </a:rPr>
              <a:t>. 1. Nass, 2.</a:t>
            </a:r>
            <a:r>
              <a:rPr lang="en-AU" sz="2000" b="1" dirty="0">
                <a:solidFill>
                  <a:srgbClr val="7030A0"/>
                </a:solidFill>
                <a:effectLst/>
                <a:latin typeface="Chalkboard" panose="03050602040202020205" pitchFamily="66" charset="77"/>
              </a:rPr>
              <a:t> </a:t>
            </a:r>
            <a:r>
              <a:rPr lang="en-AU" sz="2000" b="1" dirty="0" err="1">
                <a:solidFill>
                  <a:srgbClr val="7030A0"/>
                </a:solidFill>
                <a:effectLst/>
                <a:latin typeface="Chalkboard" panose="03050602040202020205" pitchFamily="66" charset="77"/>
              </a:rPr>
              <a:t>Thaahir</a:t>
            </a:r>
            <a:r>
              <a:rPr lang="en-AU" sz="2000" b="1" dirty="0">
                <a:solidFill>
                  <a:srgbClr val="7030A0"/>
                </a:solidFill>
                <a:effectLst/>
                <a:latin typeface="Chalkboard" panose="03050602040202020205" pitchFamily="66" charset="77"/>
              </a:rPr>
              <a:t>, 3. </a:t>
            </a:r>
            <a:r>
              <a:rPr lang="en-AU" sz="2000" b="1" dirty="0" err="1">
                <a:solidFill>
                  <a:srgbClr val="7030A0"/>
                </a:solidFill>
                <a:effectLst/>
                <a:latin typeface="Chalkboard" panose="03050602040202020205" pitchFamily="66" charset="77"/>
              </a:rPr>
              <a:t>Mu’awwal</a:t>
            </a:r>
            <a:r>
              <a:rPr lang="en-AU" sz="2000" b="1" dirty="0">
                <a:solidFill>
                  <a:srgbClr val="7030A0"/>
                </a:solidFill>
                <a:effectLst/>
                <a:latin typeface="Chalkboard" panose="03050602040202020205" pitchFamily="66" charset="77"/>
              </a:rPr>
              <a:t>, 4. </a:t>
            </a:r>
            <a:r>
              <a:rPr lang="en-AU" sz="2000" b="1" dirty="0" err="1">
                <a:solidFill>
                  <a:srgbClr val="7030A0"/>
                </a:solidFill>
                <a:effectLst/>
                <a:latin typeface="Chalkboard" panose="03050602040202020205" pitchFamily="66" charset="77"/>
              </a:rPr>
              <a:t>Iqtidaa</a:t>
            </a:r>
            <a:r>
              <a:rPr lang="en-AU" sz="2000" b="1" dirty="0">
                <a:solidFill>
                  <a:srgbClr val="7030A0"/>
                </a:solidFill>
                <a:latin typeface="Chalkboard" panose="03050602040202020205" pitchFamily="66" charset="77"/>
              </a:rPr>
              <a:t>, 5.Isharaa</a:t>
            </a:r>
            <a:endParaRPr lang="en-AU" sz="1900" b="1" dirty="0">
              <a:solidFill>
                <a:srgbClr val="7030A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0C1AA6DB-9027-0467-DCF3-BA38DF49C807}"/>
              </a:ext>
            </a:extLst>
          </p:cNvPr>
          <p:cNvSpPr>
            <a:spLocks noGrp="1"/>
          </p:cNvSpPr>
          <p:nvPr>
            <p:ph type="sldNum" sz="quarter" idx="12"/>
          </p:nvPr>
        </p:nvSpPr>
        <p:spPr/>
        <p:txBody>
          <a:bodyPr/>
          <a:lstStyle/>
          <a:p>
            <a:fld id="{C8784B88-F3D9-6A4F-9660-1A0A1E561ED7}" type="slidenum">
              <a:rPr lang="en-US" smtClean="0"/>
              <a:t>233</a:t>
            </a:fld>
            <a:endParaRPr lang="en-US"/>
          </a:p>
        </p:txBody>
      </p:sp>
    </p:spTree>
    <p:extLst>
      <p:ext uri="{BB962C8B-B14F-4D97-AF65-F5344CB8AC3E}">
        <p14:creationId xmlns:p14="http://schemas.microsoft.com/office/powerpoint/2010/main" val="33317755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5C757109-406C-D2A9-15E9-E81FC0022195}"/>
              </a:ext>
            </a:extLst>
          </p:cNvPr>
          <p:cNvGraphicFramePr/>
          <p:nvPr>
            <p:extLst>
              <p:ext uri="{D42A27DB-BD31-4B8C-83A1-F6EECF244321}">
                <p14:modId xmlns:p14="http://schemas.microsoft.com/office/powerpoint/2010/main" val="3593255450"/>
              </p:ext>
            </p:extLst>
          </p:nvPr>
        </p:nvGraphicFramePr>
        <p:xfrm>
          <a:off x="4985145" y="-462694"/>
          <a:ext cx="3876540" cy="25033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F5CBBA02-2BF5-37B0-3E7B-DDB2A03515FC}"/>
              </a:ext>
            </a:extLst>
          </p:cNvPr>
          <p:cNvSpPr>
            <a:spLocks noGrp="1"/>
          </p:cNvSpPr>
          <p:nvPr>
            <p:ph idx="1"/>
          </p:nvPr>
        </p:nvSpPr>
        <p:spPr>
          <a:xfrm>
            <a:off x="515155" y="1825625"/>
            <a:ext cx="11127345" cy="4351338"/>
          </a:xfrm>
          <a:solidFill>
            <a:srgbClr val="DCD1A4"/>
          </a:solidFill>
          <a:ln>
            <a:solidFill>
              <a:srgbClr val="C00000"/>
            </a:solidFill>
          </a:ln>
        </p:spPr>
        <p:txBody>
          <a:bodyPr>
            <a:normAutofit fontScale="92500" lnSpcReduction="10000"/>
          </a:bodyPr>
          <a:lstStyle/>
          <a:p>
            <a:r>
              <a:rPr lang="en-AU" sz="2000" b="1" dirty="0">
                <a:solidFill>
                  <a:srgbClr val="C00000"/>
                </a:solidFill>
                <a:effectLst/>
                <a:latin typeface="Chalkboard" panose="03050602040202020205" pitchFamily="66" charset="77"/>
              </a:rPr>
              <a:t>1. Nass</a:t>
            </a:r>
            <a:r>
              <a:rPr lang="ar-SA" sz="2000" b="1" dirty="0">
                <a:solidFill>
                  <a:srgbClr val="C00000"/>
                </a:solidFill>
                <a:effectLst/>
                <a:latin typeface="Chalkboard" panose="03050602040202020205" pitchFamily="66" charset="77"/>
              </a:rPr>
              <a:t> نص </a:t>
            </a:r>
            <a:r>
              <a:rPr lang="en-AU" sz="2000" b="1" dirty="0">
                <a:solidFill>
                  <a:srgbClr val="C00000"/>
                </a:solidFill>
                <a:effectLst/>
                <a:latin typeface="Chalkboard" panose="03050602040202020205" pitchFamily="66" charset="77"/>
              </a:rPr>
              <a:t> (explicit):</a:t>
            </a:r>
            <a:r>
              <a:rPr lang="en-AU" sz="2000" b="1" dirty="0">
                <a:effectLst/>
                <a:latin typeface="Chalkboard" panose="03050602040202020205" pitchFamily="66" charset="77"/>
              </a:rPr>
              <a:t/>
            </a:r>
            <a:br>
              <a:rPr lang="en-AU" sz="2000" b="1" dirty="0">
                <a:effectLst/>
                <a:latin typeface="Chalkboard" panose="03050602040202020205" pitchFamily="66" charset="77"/>
              </a:rPr>
            </a:br>
            <a:r>
              <a:rPr lang="en-AU" sz="2000" b="1" dirty="0">
                <a:effectLst/>
                <a:latin typeface="Chalkboard" panose="03050602040202020205" pitchFamily="66" charset="77"/>
              </a:rPr>
              <a:t>This method of deriving the mantooq meaning refers to any expression which clearly indicates an idea, leaving no room for other interpretations; </a:t>
            </a:r>
          </a:p>
          <a:p>
            <a:r>
              <a:rPr lang="en-AU" sz="2000" b="1" dirty="0">
                <a:latin typeface="Chalkboard" panose="03050602040202020205" pitchFamily="66" charset="77"/>
              </a:rPr>
              <a:t>F</a:t>
            </a:r>
            <a:r>
              <a:rPr lang="en-AU" sz="2000" b="1" dirty="0">
                <a:effectLst/>
                <a:latin typeface="Chalkboard" panose="03050602040202020205" pitchFamily="66" charset="77"/>
              </a:rPr>
              <a:t>or example,  those who intend hajj </a:t>
            </a:r>
            <a:r>
              <a:rPr lang="en-AU" sz="2000" b="1" dirty="0" err="1">
                <a:effectLst/>
                <a:latin typeface="Chalkboard" panose="03050602040202020205" pitchFamily="66" charset="77"/>
              </a:rPr>
              <a:t>tamattu</a:t>
            </a:r>
            <a:r>
              <a:rPr lang="en-AU" sz="2000" b="1" dirty="0">
                <a:effectLst/>
                <a:latin typeface="Chalkboard" panose="03050602040202020205" pitchFamily="66" charset="77"/>
              </a:rPr>
              <a:t>‘, but are unable to slaughter an animal: </a:t>
            </a:r>
            <a:endParaRPr lang="en-AU" sz="2000" b="1" dirty="0">
              <a:latin typeface="Chalkboard" panose="03050602040202020205" pitchFamily="66" charset="77"/>
            </a:endParaRPr>
          </a:p>
          <a:p>
            <a:r>
              <a:rPr lang="en-AU" sz="2000" b="1" dirty="0">
                <a:solidFill>
                  <a:srgbClr val="C00000"/>
                </a:solidFill>
                <a:effectLst/>
                <a:latin typeface="Chalkboard" panose="03050602040202020205" pitchFamily="66" charset="77"/>
              </a:rPr>
              <a:t>Allah says: “You should fast three days during hajj and seven days when you return (home); those make a complete (</a:t>
            </a:r>
            <a:r>
              <a:rPr lang="en-AU" sz="2000" b="1" dirty="0" err="1">
                <a:solidFill>
                  <a:srgbClr val="C00000"/>
                </a:solidFill>
                <a:effectLst/>
                <a:latin typeface="Chalkboard" panose="03050602040202020205" pitchFamily="66" charset="77"/>
              </a:rPr>
              <a:t>kaamilah</a:t>
            </a:r>
            <a:r>
              <a:rPr lang="en-AU" sz="2000" b="1" dirty="0">
                <a:solidFill>
                  <a:srgbClr val="C00000"/>
                </a:solidFill>
                <a:effectLst/>
                <a:latin typeface="Chalkboard" panose="03050602040202020205" pitchFamily="66" charset="77"/>
              </a:rPr>
              <a:t>) ten (days) </a:t>
            </a:r>
            <a:r>
              <a:rPr lang="en-AU" sz="1400" b="1" dirty="0">
                <a:effectLst/>
                <a:latin typeface="Chalkboard" panose="03050602040202020205" pitchFamily="66" charset="77"/>
              </a:rPr>
              <a:t>al-Baqarah (2):196. </a:t>
            </a:r>
          </a:p>
          <a:p>
            <a:r>
              <a:rPr lang="ar" sz="2000" b="1" dirty="0">
                <a:solidFill>
                  <a:srgbClr val="C00000"/>
                </a:solidFill>
                <a:effectLst/>
                <a:latin typeface="Chalkboard" panose="03050602040202020205" pitchFamily="66" charset="77"/>
              </a:rPr>
              <a:t>فَمَن لَّمْ يَجِدْ فَصِيَامُ ثَلَـٰثَةِ أَيَّامٍۢ فِى ٱلْحَجِّ وَسَبْعَةٍ إِذَا رَجَعْتُمْ ۗ تِلْكَ عَشَرَةٌۭ كَامِلَةٌۭ ۗ</a:t>
            </a:r>
            <a:endParaRPr lang="en-AU" sz="2000" b="1" dirty="0">
              <a:solidFill>
                <a:srgbClr val="C00000"/>
              </a:solidFill>
              <a:latin typeface="Chalkboard" panose="03050602040202020205" pitchFamily="66" charset="77"/>
            </a:endParaRPr>
          </a:p>
          <a:p>
            <a:r>
              <a:rPr lang="en-AU" sz="2000" b="1" dirty="0">
                <a:effectLst/>
                <a:latin typeface="Chalkboard" panose="03050602040202020205" pitchFamily="66" charset="77"/>
              </a:rPr>
              <a:t>The adjective (</a:t>
            </a:r>
            <a:r>
              <a:rPr lang="en-AU" sz="2000" b="1" dirty="0" err="1">
                <a:effectLst/>
                <a:latin typeface="Chalkboard" panose="03050602040202020205" pitchFamily="66" charset="77"/>
              </a:rPr>
              <a:t>sifah</a:t>
            </a:r>
            <a:r>
              <a:rPr lang="en-AU" sz="2000" b="1" dirty="0">
                <a:effectLst/>
                <a:latin typeface="Chalkboard" panose="03050602040202020205" pitchFamily="66" charset="77"/>
              </a:rPr>
              <a:t>) “complete” removes any doubt that ten meant approximately ten, according to figurative usage. </a:t>
            </a:r>
            <a:endParaRPr lang="en-AU" sz="2000" b="1" dirty="0">
              <a:latin typeface="Chalkboard" panose="03050602040202020205" pitchFamily="66" charset="77"/>
            </a:endParaRPr>
          </a:p>
          <a:p>
            <a:endParaRPr lang="en-AU" dirty="0"/>
          </a:p>
          <a:p>
            <a:endParaRPr lang="en-US" dirty="0"/>
          </a:p>
        </p:txBody>
      </p:sp>
      <p:sp>
        <p:nvSpPr>
          <p:cNvPr id="4" name="Slide Number Placeholder 3">
            <a:extLst>
              <a:ext uri="{FF2B5EF4-FFF2-40B4-BE49-F238E27FC236}">
                <a16:creationId xmlns:a16="http://schemas.microsoft.com/office/drawing/2014/main" xmlns="" id="{A578E91F-4171-2A78-CA4B-1ED5C4B33331}"/>
              </a:ext>
            </a:extLst>
          </p:cNvPr>
          <p:cNvSpPr>
            <a:spLocks noGrp="1"/>
          </p:cNvSpPr>
          <p:nvPr>
            <p:ph type="sldNum" sz="quarter" idx="12"/>
          </p:nvPr>
        </p:nvSpPr>
        <p:spPr/>
        <p:txBody>
          <a:bodyPr/>
          <a:lstStyle/>
          <a:p>
            <a:fld id="{C8784B88-F3D9-6A4F-9660-1A0A1E561ED7}" type="slidenum">
              <a:rPr lang="en-US" smtClean="0"/>
              <a:t>234</a:t>
            </a:fld>
            <a:endParaRPr lang="en-US"/>
          </a:p>
        </p:txBody>
      </p:sp>
      <p:sp>
        <p:nvSpPr>
          <p:cNvPr id="7" name="TextBox 6">
            <a:extLst>
              <a:ext uri="{FF2B5EF4-FFF2-40B4-BE49-F238E27FC236}">
                <a16:creationId xmlns:a16="http://schemas.microsoft.com/office/drawing/2014/main" xmlns="" id="{895C9E1C-F8C9-952C-9651-4E6CD892106A}"/>
              </a:ext>
            </a:extLst>
          </p:cNvPr>
          <p:cNvSpPr txBox="1"/>
          <p:nvPr/>
        </p:nvSpPr>
        <p:spPr>
          <a:xfrm>
            <a:off x="395622" y="681037"/>
            <a:ext cx="5683205" cy="461665"/>
          </a:xfrm>
          <a:prstGeom prst="rect">
            <a:avLst/>
          </a:prstGeom>
          <a:solidFill>
            <a:srgbClr val="DCD1A4"/>
          </a:solidFill>
          <a:ln>
            <a:solidFill>
              <a:srgbClr val="C00000"/>
            </a:solidFill>
          </a:ln>
        </p:spPr>
        <p:txBody>
          <a:bodyPr wrap="square" rtlCol="0">
            <a:spAutoFit/>
          </a:bodyPr>
          <a:lstStyle/>
          <a:p>
            <a:pPr lvl="0"/>
            <a:r>
              <a:rPr lang="en-AU" sz="2400" b="1" dirty="0">
                <a:solidFill>
                  <a:srgbClr val="C00000"/>
                </a:solidFill>
                <a:effectLst/>
                <a:latin typeface="Algerian" pitchFamily="82" charset="77"/>
              </a:rPr>
              <a:t>Mantooq is derived from the Nass</a:t>
            </a:r>
            <a:endParaRPr lang="en-GB" sz="2400" dirty="0"/>
          </a:p>
        </p:txBody>
      </p:sp>
    </p:spTree>
    <p:extLst>
      <p:ext uri="{BB962C8B-B14F-4D97-AF65-F5344CB8AC3E}">
        <p14:creationId xmlns:p14="http://schemas.microsoft.com/office/powerpoint/2010/main" val="1438641741"/>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C79C3E47-C170-F633-76A7-A1D7943E6372}"/>
              </a:ext>
            </a:extLst>
          </p:cNvPr>
          <p:cNvGraphicFramePr/>
          <p:nvPr>
            <p:extLst>
              <p:ext uri="{D42A27DB-BD31-4B8C-83A1-F6EECF244321}">
                <p14:modId xmlns:p14="http://schemas.microsoft.com/office/powerpoint/2010/main" val="1027835784"/>
              </p:ext>
            </p:extLst>
          </p:nvPr>
        </p:nvGraphicFramePr>
        <p:xfrm>
          <a:off x="6370820" y="-455199"/>
          <a:ext cx="3747541" cy="22411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9914D6D7-4D4C-3934-9667-16EE56911993}"/>
              </a:ext>
            </a:extLst>
          </p:cNvPr>
          <p:cNvSpPr>
            <a:spLocks noGrp="1"/>
          </p:cNvSpPr>
          <p:nvPr>
            <p:ph idx="1"/>
          </p:nvPr>
        </p:nvSpPr>
        <p:spPr>
          <a:xfrm>
            <a:off x="223233" y="975369"/>
            <a:ext cx="11968767" cy="5509145"/>
          </a:xfrm>
          <a:noFill/>
          <a:ln>
            <a:noFill/>
          </a:ln>
        </p:spPr>
        <p:txBody>
          <a:bodyPr>
            <a:noAutofit/>
          </a:bodyPr>
          <a:lstStyle/>
          <a:p>
            <a:pPr marL="0" indent="0">
              <a:buNone/>
            </a:pPr>
            <a:r>
              <a:rPr lang="en-AU" sz="2000" b="1" dirty="0">
                <a:solidFill>
                  <a:srgbClr val="C00000"/>
                </a:solidFill>
                <a:effectLst/>
                <a:latin typeface="Chalkboard" panose="03050602040202020205" pitchFamily="66" charset="77"/>
              </a:rPr>
              <a:t>2. </a:t>
            </a:r>
            <a:r>
              <a:rPr lang="en-AU" sz="2000" b="1" dirty="0" err="1">
                <a:solidFill>
                  <a:srgbClr val="C00000"/>
                </a:solidFill>
                <a:effectLst/>
                <a:latin typeface="Chalkboard" panose="03050602040202020205" pitchFamily="66" charset="77"/>
              </a:rPr>
              <a:t>Thaahir</a:t>
            </a:r>
            <a:r>
              <a:rPr lang="en-AU" sz="2000" b="1" dirty="0">
                <a:solidFill>
                  <a:srgbClr val="C00000"/>
                </a:solidFill>
                <a:effectLst/>
                <a:latin typeface="Chalkboard" panose="03050602040202020205" pitchFamily="66" charset="77"/>
              </a:rPr>
              <a:t> </a:t>
            </a:r>
            <a:r>
              <a:rPr lang="ar-SA" sz="2000" b="1" dirty="0">
                <a:solidFill>
                  <a:srgbClr val="C00000"/>
                </a:solidFill>
                <a:effectLst/>
                <a:latin typeface="Chalkboard" panose="03050602040202020205" pitchFamily="66" charset="77"/>
              </a:rPr>
              <a:t>الظاهر </a:t>
            </a:r>
            <a:r>
              <a:rPr lang="en-AU" sz="2000" b="1" dirty="0">
                <a:solidFill>
                  <a:srgbClr val="C00000"/>
                </a:solidFill>
                <a:effectLst/>
                <a:latin typeface="Chalkboard" panose="03050602040202020205" pitchFamily="66" charset="77"/>
              </a:rPr>
              <a:t> (obvious): </a:t>
            </a:r>
          </a:p>
          <a:p>
            <a:pPr marL="0" indent="0">
              <a:buNone/>
            </a:pPr>
            <a:r>
              <a:rPr lang="en-AU" sz="1600" b="1" dirty="0">
                <a:effectLst/>
                <a:latin typeface="Chalkboard" panose="03050602040202020205" pitchFamily="66" charset="77"/>
              </a:rPr>
              <a:t>This term refers to the most obvious and likely meaning of a given expression which could indicate another, though less likely, meaning. </a:t>
            </a:r>
          </a:p>
          <a:p>
            <a:pPr>
              <a:buFont typeface="Wingdings" pitchFamily="2" charset="2"/>
              <a:buChar char="q"/>
            </a:pPr>
            <a:r>
              <a:rPr lang="en-AU" sz="1600" b="1" dirty="0">
                <a:effectLst/>
                <a:highlight>
                  <a:srgbClr val="37E4DC"/>
                </a:highlight>
                <a:latin typeface="Chalkboard" panose="03050602040202020205" pitchFamily="66" charset="77"/>
              </a:rPr>
              <a:t>An example of the </a:t>
            </a:r>
            <a:r>
              <a:rPr lang="en-AU" sz="1600" b="1" dirty="0" err="1">
                <a:effectLst/>
                <a:highlight>
                  <a:srgbClr val="37E4DC"/>
                </a:highlight>
                <a:latin typeface="Chalkboard" panose="03050602040202020205" pitchFamily="66" charset="77"/>
              </a:rPr>
              <a:t>thaahir</a:t>
            </a:r>
            <a:r>
              <a:rPr lang="en-AU" sz="1600" b="1" dirty="0">
                <a:effectLst/>
                <a:highlight>
                  <a:srgbClr val="37E4DC"/>
                </a:highlight>
                <a:latin typeface="Chalkboard" panose="03050602040202020205" pitchFamily="66" charset="77"/>
              </a:rPr>
              <a:t> can be found in the verse referring to the consumption of forbidden meats</a:t>
            </a:r>
            <a:r>
              <a:rPr lang="en-AU" sz="1600" b="1" dirty="0">
                <a:effectLst/>
                <a:latin typeface="Chalkboard" panose="03050602040202020205" pitchFamily="66" charset="77"/>
              </a:rPr>
              <a:t>: </a:t>
            </a:r>
            <a:endParaRPr lang="en-AU" sz="1600" b="1" dirty="0">
              <a:latin typeface="Chalkboard" panose="03050602040202020205" pitchFamily="66" charset="77"/>
            </a:endParaRPr>
          </a:p>
          <a:p>
            <a:r>
              <a:rPr lang="en-AU" sz="1600" b="1" dirty="0">
                <a:solidFill>
                  <a:srgbClr val="C00000"/>
                </a:solidFill>
                <a:effectLst/>
                <a:latin typeface="Chalkboard" panose="03050602040202020205" pitchFamily="66" charset="77"/>
              </a:rPr>
              <a:t>“But whoever is forced to eat it without </a:t>
            </a:r>
            <a:r>
              <a:rPr lang="en-AU" sz="1600" b="1" dirty="0" err="1">
                <a:solidFill>
                  <a:srgbClr val="C00000"/>
                </a:solidFill>
                <a:effectLst/>
                <a:latin typeface="Chalkboard" panose="03050602040202020205" pitchFamily="66" charset="77"/>
              </a:rPr>
              <a:t>willful</a:t>
            </a:r>
            <a:r>
              <a:rPr lang="en-AU" sz="1600" b="1" dirty="0">
                <a:solidFill>
                  <a:srgbClr val="C00000"/>
                </a:solidFill>
                <a:effectLst/>
                <a:latin typeface="Chalkboard" panose="03050602040202020205" pitchFamily="66" charset="77"/>
              </a:rPr>
              <a:t> disobedience (</a:t>
            </a:r>
            <a:r>
              <a:rPr lang="en-AU" sz="1600" b="1" dirty="0" err="1">
                <a:solidFill>
                  <a:srgbClr val="C00000"/>
                </a:solidFill>
                <a:effectLst/>
                <a:latin typeface="Chalkboard" panose="03050602040202020205" pitchFamily="66" charset="77"/>
              </a:rPr>
              <a:t>baaghin</a:t>
            </a:r>
            <a:r>
              <a:rPr lang="en-AU" sz="1600" b="1" dirty="0">
                <a:solidFill>
                  <a:srgbClr val="C00000"/>
                </a:solidFill>
                <a:effectLst/>
                <a:latin typeface="Chalkboard" panose="03050602040202020205" pitchFamily="66" charset="77"/>
              </a:rPr>
              <a:t>) or transgressing the limits has no sin on him.”</a:t>
            </a:r>
            <a:r>
              <a:rPr lang="en-AU" sz="1600" b="1" dirty="0">
                <a:effectLst/>
                <a:latin typeface="Chalkboard" panose="03050602040202020205" pitchFamily="66" charset="77"/>
                <a:ea typeface="Times New Roman" panose="02020603050405020304" pitchFamily="18" charset="0"/>
                <a:cs typeface="Times New Roman" panose="02020603050405020304" pitchFamily="18" charset="0"/>
              </a:rPr>
              <a:t> al-Baqarah (2):173.</a:t>
            </a:r>
            <a:r>
              <a:rPr lang="en-AU" sz="1600" b="1" dirty="0">
                <a:effectLst/>
                <a:latin typeface="Chalkboard" panose="03050602040202020205" pitchFamily="66" charset="77"/>
              </a:rPr>
              <a:t> </a:t>
            </a:r>
            <a:r>
              <a:rPr lang="ar" sz="1600" b="1" dirty="0">
                <a:solidFill>
                  <a:srgbClr val="C00000"/>
                </a:solidFill>
                <a:latin typeface="Chalkboard" panose="03050602040202020205" pitchFamily="66" charset="77"/>
              </a:rPr>
              <a:t>إِنَّمَا حَرَّمَ عَلَيْكُمُ ٱلْمَيْتَةَ وَٱلدَّمَ وَلَحْمَ ٱلْخِنزِيرِ وَمَآ أُهِلَّ بِهِۦ لِغَيْرِ ٱللَّهِ ۖ فَمَنِ ٱضْطُرَّ غَيْرَ بَاغٍۢ وَلَا عَادٍۢ فَلَآ إِثْمَ عَلَيْهِ ۚ إِنَّ ٱللَّهَ غَفُورٌۭ رَّحِيمٌ</a:t>
            </a:r>
            <a:endParaRPr lang="en-AU" sz="1600" b="1" dirty="0">
              <a:latin typeface="Chalkboard" panose="03050602040202020205" pitchFamily="66" charset="77"/>
            </a:endParaRPr>
          </a:p>
          <a:p>
            <a:r>
              <a:rPr lang="en-AU" sz="1600" b="1" dirty="0">
                <a:effectLst/>
                <a:latin typeface="Chalkboard" panose="03050602040202020205" pitchFamily="66" charset="77"/>
              </a:rPr>
              <a:t>The term “</a:t>
            </a:r>
            <a:r>
              <a:rPr lang="en-AU" sz="1600" b="1" dirty="0" err="1">
                <a:effectLst/>
                <a:latin typeface="Chalkboard" panose="03050602040202020205" pitchFamily="66" charset="77"/>
              </a:rPr>
              <a:t>baaghin</a:t>
            </a:r>
            <a:r>
              <a:rPr lang="en-AU" sz="1600" b="1" dirty="0">
                <a:effectLst/>
                <a:latin typeface="Chalkboard" panose="03050602040202020205" pitchFamily="66" charset="77"/>
              </a:rPr>
              <a:t>”</a:t>
            </a:r>
            <a:r>
              <a:rPr lang="ar-SA" sz="1600" b="1" dirty="0">
                <a:latin typeface="Chalkboard" panose="03050602040202020205" pitchFamily="66" charset="77"/>
              </a:rPr>
              <a:t>باغ </a:t>
            </a:r>
            <a:r>
              <a:rPr lang="en-AU" sz="1600" b="1" dirty="0">
                <a:effectLst/>
                <a:latin typeface="Chalkboard" panose="03050602040202020205" pitchFamily="66" charset="77"/>
              </a:rPr>
              <a:t> could also mean “ignorant,” but in this context the meaning “</a:t>
            </a:r>
            <a:r>
              <a:rPr lang="en-AU" sz="1600" b="1" dirty="0" err="1">
                <a:effectLst/>
                <a:latin typeface="Chalkboard" panose="03050602040202020205" pitchFamily="66" charset="77"/>
              </a:rPr>
              <a:t>wil</a:t>
            </a:r>
            <a:r>
              <a:rPr lang="en-AU" sz="1600" b="1" dirty="0" err="1">
                <a:latin typeface="Chalkboard" panose="03050602040202020205" pitchFamily="66" charset="77"/>
              </a:rPr>
              <a:t>l</a:t>
            </a:r>
            <a:r>
              <a:rPr lang="en-AU" sz="1600" b="1" dirty="0" err="1">
                <a:effectLst/>
                <a:latin typeface="Chalkboard" panose="03050602040202020205" pitchFamily="66" charset="77"/>
              </a:rPr>
              <a:t>fully</a:t>
            </a:r>
            <a:r>
              <a:rPr lang="en-AU" sz="1600" b="1" dirty="0">
                <a:effectLst/>
                <a:latin typeface="Chalkboard" panose="03050602040202020205" pitchFamily="66" charset="77"/>
              </a:rPr>
              <a:t> disobedient” is more obviously suited. </a:t>
            </a:r>
            <a:endParaRPr lang="ar-SA" sz="1600" b="1" dirty="0">
              <a:effectLst/>
              <a:latin typeface="Chalkboard" panose="03050602040202020205" pitchFamily="66" charset="77"/>
            </a:endParaRPr>
          </a:p>
          <a:p>
            <a:pPr>
              <a:buFont typeface="Wingdings" pitchFamily="2" charset="2"/>
              <a:buChar char="q"/>
            </a:pPr>
            <a:r>
              <a:rPr lang="en-AU" sz="1600" b="1" dirty="0">
                <a:effectLst/>
                <a:highlight>
                  <a:srgbClr val="37E4DC"/>
                </a:highlight>
                <a:latin typeface="Chalkboard" panose="03050602040202020205" pitchFamily="66" charset="77"/>
              </a:rPr>
              <a:t>Another example of this type of expression is the verse concerning sexual relations with menstruating women: </a:t>
            </a:r>
          </a:p>
          <a:p>
            <a:pPr marL="0" indent="0" algn="l">
              <a:buNone/>
            </a:pPr>
            <a:r>
              <a:rPr lang="en-AU" sz="1600" b="1" dirty="0">
                <a:effectLst/>
                <a:latin typeface="Chalkboard" panose="03050602040202020205" pitchFamily="66" charset="77"/>
              </a:rPr>
              <a:t>“</a:t>
            </a:r>
            <a:r>
              <a:rPr lang="en-AU" sz="1600" b="1" dirty="0">
                <a:solidFill>
                  <a:srgbClr val="C00000"/>
                </a:solidFill>
                <a:effectLst/>
                <a:latin typeface="Chalkboard" panose="03050602040202020205" pitchFamily="66" charset="77"/>
              </a:rPr>
              <a:t>And do not come near them (menstruating women) until they have </a:t>
            </a:r>
            <a:r>
              <a:rPr lang="en-AU" sz="1600" b="1" dirty="0">
                <a:solidFill>
                  <a:srgbClr val="C00000"/>
                </a:solidFill>
                <a:effectLst/>
                <a:highlight>
                  <a:srgbClr val="ADCABC"/>
                </a:highlight>
                <a:latin typeface="Chalkboard" panose="03050602040202020205" pitchFamily="66" charset="77"/>
              </a:rPr>
              <a:t>become pure </a:t>
            </a:r>
            <a:r>
              <a:rPr lang="en-AU" sz="1600" b="1" dirty="0">
                <a:solidFill>
                  <a:srgbClr val="C00000"/>
                </a:solidFill>
                <a:effectLst/>
                <a:latin typeface="Chalkboard" panose="03050602040202020205" pitchFamily="66" charset="77"/>
              </a:rPr>
              <a:t>(</a:t>
            </a:r>
            <a:r>
              <a:rPr lang="en-AU" sz="1600" b="1" dirty="0" err="1">
                <a:solidFill>
                  <a:srgbClr val="C00000"/>
                </a:solidFill>
                <a:effectLst/>
                <a:latin typeface="Chalkboard" panose="03050602040202020205" pitchFamily="66" charset="77"/>
              </a:rPr>
              <a:t>yat-hurna</a:t>
            </a:r>
            <a:r>
              <a:rPr lang="en-AU" sz="1600" b="1" dirty="0">
                <a:solidFill>
                  <a:srgbClr val="C00000"/>
                </a:solidFill>
                <a:effectLst/>
                <a:latin typeface="Chalkboard" panose="03050602040202020205" pitchFamily="66" charset="77"/>
              </a:rPr>
              <a:t>)</a:t>
            </a:r>
            <a:r>
              <a:rPr lang="ar" sz="1600" b="1" dirty="0">
                <a:solidFill>
                  <a:srgbClr val="C00000"/>
                </a:solidFill>
                <a:latin typeface="Chalkboard" panose="03050602040202020205" pitchFamily="66" charset="77"/>
              </a:rPr>
              <a:t> تَطَهَّرْنَ</a:t>
            </a:r>
            <a:r>
              <a:rPr lang="en-AU" sz="1600" b="1" dirty="0">
                <a:solidFill>
                  <a:srgbClr val="C00000"/>
                </a:solidFill>
                <a:effectLst/>
                <a:latin typeface="Chalkboard" panose="03050602040202020205" pitchFamily="66" charset="77"/>
              </a:rPr>
              <a:t>. al-Baqarah (2):222.</a:t>
            </a:r>
          </a:p>
          <a:p>
            <a:pPr algn="r" rtl="1"/>
            <a:r>
              <a:rPr lang="ar" sz="1600" b="1" dirty="0">
                <a:solidFill>
                  <a:srgbClr val="C00000"/>
                </a:solidFill>
                <a:latin typeface="Chalkboard" panose="03050602040202020205" pitchFamily="66" charset="77"/>
              </a:rPr>
              <a:t>وَيَسْـَٔلُونَكَ عَنِ ٱلْمَحِيضِ ۖ قُلْ هُوَ أَذًۭى فَٱعْتَزِلُوا۟ ٱلنِّسَآءَ فِى ٱلْمَحِيضِ ۖ وَلَا تَقْرَبُوهُنَّ </a:t>
            </a:r>
            <a:r>
              <a:rPr lang="ar" sz="1600" b="1" dirty="0">
                <a:solidFill>
                  <a:srgbClr val="C00000"/>
                </a:solidFill>
                <a:highlight>
                  <a:srgbClr val="ADCABC"/>
                </a:highlight>
                <a:latin typeface="Chalkboard" panose="03050602040202020205" pitchFamily="66" charset="77"/>
              </a:rPr>
              <a:t>حَتَّىٰ يَطْهُرْنَ </a:t>
            </a:r>
            <a:r>
              <a:rPr lang="ar" sz="1600" b="1" dirty="0">
                <a:solidFill>
                  <a:srgbClr val="C00000"/>
                </a:solidFill>
                <a:latin typeface="Chalkboard" panose="03050602040202020205" pitchFamily="66" charset="77"/>
              </a:rPr>
              <a:t>ۖ فَإِذَا تَطَهَّرْنَ فَأْتُوهُنَّ مِنْ حَيْثُ أَمَرَكُمُ ٱللَّهُ ۚ إِنَّ ٱللَّهَ يُحِبُّ ٱلتَّوَّٰبِينَ وَيُحِبُّ ٱلْمُتَطَهِّرِينَ </a:t>
            </a:r>
          </a:p>
          <a:p>
            <a:r>
              <a:rPr lang="en-AU" sz="1600" b="1" dirty="0">
                <a:effectLst/>
                <a:latin typeface="Chalkboard" panose="03050602040202020205" pitchFamily="66" charset="77"/>
              </a:rPr>
              <a:t>“</a:t>
            </a:r>
            <a:r>
              <a:rPr lang="en-AU" sz="1600" b="1" dirty="0" err="1">
                <a:effectLst/>
                <a:latin typeface="Chalkboard" panose="03050602040202020205" pitchFamily="66" charset="77"/>
              </a:rPr>
              <a:t>Yat-hurna</a:t>
            </a:r>
            <a:r>
              <a:rPr lang="en-AU" sz="1600" b="1" dirty="0">
                <a:effectLst/>
                <a:latin typeface="Chalkboard" panose="03050602040202020205" pitchFamily="66" charset="77"/>
              </a:rPr>
              <a:t>” </a:t>
            </a:r>
            <a:r>
              <a:rPr lang="ar-SA" sz="1600" b="1" dirty="0">
                <a:effectLst/>
                <a:latin typeface="Chalkboard" panose="03050602040202020205" pitchFamily="66" charset="77"/>
              </a:rPr>
              <a:t> يطهرن </a:t>
            </a:r>
            <a:r>
              <a:rPr lang="en-AU" sz="1600" b="1" dirty="0">
                <a:effectLst/>
                <a:latin typeface="Chalkboard" panose="03050602040202020205" pitchFamily="66" charset="77"/>
              </a:rPr>
              <a:t>could mean either the end of the menstrual cycle, </a:t>
            </a:r>
            <a:r>
              <a:rPr lang="ar-SA" sz="1600" b="1" dirty="0">
                <a:latin typeface="Chalkboard" panose="03050602040202020205" pitchFamily="66" charset="77"/>
              </a:rPr>
              <a:t>)</a:t>
            </a:r>
            <a:r>
              <a:rPr lang="en-AU" sz="1600" b="1" dirty="0">
                <a:effectLst/>
                <a:latin typeface="Chalkboard" panose="03050602040202020205" pitchFamily="66" charset="77"/>
              </a:rPr>
              <a:t>making </a:t>
            </a:r>
            <a:r>
              <a:rPr lang="en-AU" sz="1600" b="1" dirty="0" err="1">
                <a:effectLst/>
                <a:latin typeface="Chalkboard" panose="03050602040202020205" pitchFamily="66" charset="77"/>
              </a:rPr>
              <a:t>wudoo</a:t>
            </a:r>
            <a:r>
              <a:rPr lang="en-AU" sz="1600" b="1" dirty="0">
                <a:effectLst/>
                <a:latin typeface="Chalkboard" panose="03050602040202020205" pitchFamily="66" charset="77"/>
              </a:rPr>
              <a:t>’ or taking a ghusl</a:t>
            </a:r>
            <a:r>
              <a:rPr lang="ar-SA" sz="1600" b="1" dirty="0">
                <a:effectLst/>
                <a:latin typeface="Chalkboard" panose="03050602040202020205" pitchFamily="66" charset="77"/>
              </a:rPr>
              <a:t>(</a:t>
            </a:r>
          </a:p>
          <a:p>
            <a:pPr algn="r" rtl="1"/>
            <a:endParaRPr lang="en-US" sz="1400" b="1" dirty="0"/>
          </a:p>
        </p:txBody>
      </p:sp>
      <p:sp>
        <p:nvSpPr>
          <p:cNvPr id="4" name="Slide Number Placeholder 3">
            <a:extLst>
              <a:ext uri="{FF2B5EF4-FFF2-40B4-BE49-F238E27FC236}">
                <a16:creationId xmlns:a16="http://schemas.microsoft.com/office/drawing/2014/main" xmlns="" id="{C522E37E-3C91-B047-62EA-BCAC17BF01A4}"/>
              </a:ext>
            </a:extLst>
          </p:cNvPr>
          <p:cNvSpPr>
            <a:spLocks noGrp="1"/>
          </p:cNvSpPr>
          <p:nvPr>
            <p:ph type="sldNum" sz="quarter" idx="12"/>
          </p:nvPr>
        </p:nvSpPr>
        <p:spPr/>
        <p:txBody>
          <a:bodyPr/>
          <a:lstStyle/>
          <a:p>
            <a:fld id="{C8784B88-F3D9-6A4F-9660-1A0A1E561ED7}" type="slidenum">
              <a:rPr lang="en-US" smtClean="0"/>
              <a:t>235</a:t>
            </a:fld>
            <a:endParaRPr lang="en-US"/>
          </a:p>
        </p:txBody>
      </p:sp>
      <p:sp>
        <p:nvSpPr>
          <p:cNvPr id="8" name="TextBox 7">
            <a:extLst>
              <a:ext uri="{FF2B5EF4-FFF2-40B4-BE49-F238E27FC236}">
                <a16:creationId xmlns:a16="http://schemas.microsoft.com/office/drawing/2014/main" xmlns="" id="{B897A529-B8DF-CFCA-09BD-770A78EA5BE9}"/>
              </a:ext>
            </a:extLst>
          </p:cNvPr>
          <p:cNvSpPr txBox="1"/>
          <p:nvPr/>
        </p:nvSpPr>
        <p:spPr>
          <a:xfrm>
            <a:off x="231820" y="373486"/>
            <a:ext cx="6139000" cy="461665"/>
          </a:xfrm>
          <a:prstGeom prst="rect">
            <a:avLst/>
          </a:prstGeom>
          <a:solidFill>
            <a:srgbClr val="DCD1A4"/>
          </a:solidFill>
          <a:ln>
            <a:solidFill>
              <a:srgbClr val="C00000"/>
            </a:solidFill>
          </a:ln>
        </p:spPr>
        <p:txBody>
          <a:bodyPr wrap="square" rtlCol="0">
            <a:spAutoFit/>
          </a:bodyPr>
          <a:lstStyle/>
          <a:p>
            <a:pPr lvl="0"/>
            <a:r>
              <a:rPr lang="en-AU" sz="2400" b="1" dirty="0" err="1">
                <a:solidFill>
                  <a:srgbClr val="C00000"/>
                </a:solidFill>
                <a:effectLst/>
                <a:latin typeface="Algerian" pitchFamily="82" charset="77"/>
              </a:rPr>
              <a:t>Mantoq</a:t>
            </a:r>
            <a:r>
              <a:rPr lang="en-AU" sz="2400" b="1" dirty="0">
                <a:solidFill>
                  <a:srgbClr val="C00000"/>
                </a:solidFill>
                <a:effectLst/>
                <a:latin typeface="Algerian" pitchFamily="82" charset="77"/>
              </a:rPr>
              <a:t> is derived from the </a:t>
            </a:r>
            <a:r>
              <a:rPr lang="en-AU" sz="2400" b="1" dirty="0" err="1">
                <a:solidFill>
                  <a:srgbClr val="C00000"/>
                </a:solidFill>
                <a:effectLst/>
                <a:latin typeface="Algerian" pitchFamily="82" charset="77"/>
              </a:rPr>
              <a:t>thaahir</a:t>
            </a:r>
            <a:endParaRPr lang="en-GB" sz="2400" dirty="0"/>
          </a:p>
        </p:txBody>
      </p:sp>
    </p:spTree>
    <p:extLst>
      <p:ext uri="{BB962C8B-B14F-4D97-AF65-F5344CB8AC3E}">
        <p14:creationId xmlns:p14="http://schemas.microsoft.com/office/powerpoint/2010/main" val="1676997745"/>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DEFEF115-CDC3-8E09-B810-FA47A51CB786}"/>
              </a:ext>
            </a:extLst>
          </p:cNvPr>
          <p:cNvGraphicFramePr/>
          <p:nvPr>
            <p:extLst>
              <p:ext uri="{D42A27DB-BD31-4B8C-83A1-F6EECF244321}">
                <p14:modId xmlns:p14="http://schemas.microsoft.com/office/powerpoint/2010/main" val="2601069127"/>
              </p:ext>
            </p:extLst>
          </p:nvPr>
        </p:nvGraphicFramePr>
        <p:xfrm>
          <a:off x="5384800" y="-509666"/>
          <a:ext cx="5969000" cy="24182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F3979A5A-ADD9-F8A4-6E0C-690CE2C96189}"/>
              </a:ext>
            </a:extLst>
          </p:cNvPr>
          <p:cNvSpPr>
            <a:spLocks noGrp="1"/>
          </p:cNvSpPr>
          <p:nvPr>
            <p:ph idx="1"/>
          </p:nvPr>
        </p:nvSpPr>
        <p:spPr>
          <a:xfrm>
            <a:off x="326020" y="1193084"/>
            <a:ext cx="9917575" cy="5291429"/>
          </a:xfrm>
          <a:noFill/>
          <a:ln>
            <a:noFill/>
          </a:ln>
        </p:spPr>
        <p:txBody>
          <a:bodyPr>
            <a:noAutofit/>
          </a:bodyPr>
          <a:lstStyle/>
          <a:p>
            <a:r>
              <a:rPr lang="en-AU" sz="1800" b="1" dirty="0">
                <a:solidFill>
                  <a:srgbClr val="C00000"/>
                </a:solidFill>
                <a:effectLst/>
                <a:latin typeface="Chalkboard" panose="03050602040202020205" pitchFamily="66" charset="77"/>
              </a:rPr>
              <a:t>3. </a:t>
            </a:r>
            <a:r>
              <a:rPr lang="en-AU" sz="1800" b="1" dirty="0" err="1">
                <a:solidFill>
                  <a:srgbClr val="C00000"/>
                </a:solidFill>
                <a:effectLst/>
                <a:latin typeface="Chalkboard" panose="03050602040202020205" pitchFamily="66" charset="77"/>
              </a:rPr>
              <a:t>Mu’awwal</a:t>
            </a:r>
            <a:r>
              <a:rPr lang="en-AU" sz="1800" b="1" dirty="0">
                <a:solidFill>
                  <a:srgbClr val="C00000"/>
                </a:solidFill>
                <a:effectLst/>
                <a:latin typeface="Chalkboard" panose="03050602040202020205" pitchFamily="66" charset="77"/>
              </a:rPr>
              <a:t> </a:t>
            </a:r>
            <a:r>
              <a:rPr lang="ar-SA" sz="1800" b="1" dirty="0">
                <a:solidFill>
                  <a:srgbClr val="C00000"/>
                </a:solidFill>
                <a:effectLst/>
                <a:latin typeface="Chalkboard" panose="03050602040202020205" pitchFamily="66" charset="77"/>
              </a:rPr>
              <a:t> مؤول</a:t>
            </a:r>
            <a:r>
              <a:rPr lang="en-AU" sz="1800" b="1" dirty="0">
                <a:solidFill>
                  <a:srgbClr val="C00000"/>
                </a:solidFill>
                <a:effectLst/>
                <a:latin typeface="Chalkboard" panose="03050602040202020205" pitchFamily="66" charset="77"/>
              </a:rPr>
              <a:t>(explained):</a:t>
            </a:r>
            <a:r>
              <a:rPr lang="en-AU" sz="1800" dirty="0">
                <a:effectLst/>
                <a:latin typeface="Chalkboard" panose="03050602040202020205" pitchFamily="66" charset="77"/>
              </a:rPr>
              <a:t/>
            </a:r>
            <a:br>
              <a:rPr lang="en-AU" sz="1800" dirty="0">
                <a:effectLst/>
                <a:latin typeface="Chalkboard" panose="03050602040202020205" pitchFamily="66" charset="77"/>
              </a:rPr>
            </a:br>
            <a:r>
              <a:rPr lang="en-AU" sz="1800" b="1" dirty="0">
                <a:solidFill>
                  <a:schemeClr val="accent1">
                    <a:lumMod val="75000"/>
                  </a:schemeClr>
                </a:solidFill>
                <a:latin typeface="Chalkboard" panose="03050602040202020205" pitchFamily="66" charset="77"/>
              </a:rPr>
              <a:t>T</a:t>
            </a:r>
            <a:r>
              <a:rPr lang="en-AU" sz="1800" b="1" dirty="0">
                <a:solidFill>
                  <a:schemeClr val="accent1">
                    <a:lumMod val="75000"/>
                  </a:schemeClr>
                </a:solidFill>
                <a:effectLst/>
                <a:latin typeface="Chalkboard" panose="03050602040202020205" pitchFamily="66" charset="77"/>
              </a:rPr>
              <a:t>he obvious meaning of an expression is avoided due to its inappropriateness. (unsuitable)</a:t>
            </a:r>
          </a:p>
          <a:p>
            <a:r>
              <a:rPr lang="en-AU" sz="1800" b="1" dirty="0">
                <a:solidFill>
                  <a:schemeClr val="accent1">
                    <a:lumMod val="75000"/>
                  </a:schemeClr>
                </a:solidFill>
                <a:effectLst/>
                <a:latin typeface="Chalkboard" panose="03050602040202020205" pitchFamily="66" charset="77"/>
              </a:rPr>
              <a:t>That is, the less obvious meaning of the expression is favoured due to some factor(s) which disallow the obvious meaning. </a:t>
            </a:r>
          </a:p>
          <a:p>
            <a:r>
              <a:rPr lang="en-AU" sz="1800" b="1" dirty="0">
                <a:solidFill>
                  <a:schemeClr val="accent1">
                    <a:lumMod val="75000"/>
                  </a:schemeClr>
                </a:solidFill>
                <a:latin typeface="Chalkboard" panose="03050602040202020205" pitchFamily="66" charset="77"/>
              </a:rPr>
              <a:t>E</a:t>
            </a:r>
            <a:r>
              <a:rPr lang="en-AU" sz="1800" b="1" dirty="0">
                <a:solidFill>
                  <a:schemeClr val="accent1">
                    <a:lumMod val="75000"/>
                  </a:schemeClr>
                </a:solidFill>
                <a:effectLst/>
                <a:latin typeface="Chalkboard" panose="03050602040202020205" pitchFamily="66" charset="77"/>
              </a:rPr>
              <a:t>xample, Allah commands us in our relations with parents as follows: </a:t>
            </a:r>
            <a:endParaRPr lang="en-AU" sz="1800" b="1" dirty="0">
              <a:solidFill>
                <a:schemeClr val="accent1">
                  <a:lumMod val="75000"/>
                </a:schemeClr>
              </a:solidFill>
              <a:latin typeface="Chalkboard" panose="03050602040202020205" pitchFamily="66" charset="77"/>
            </a:endParaRPr>
          </a:p>
          <a:p>
            <a:r>
              <a:rPr lang="en-AU" sz="1800" b="1" dirty="0">
                <a:solidFill>
                  <a:srgbClr val="C00000"/>
                </a:solidFill>
                <a:effectLst/>
                <a:latin typeface="Chalkboard" panose="03050602040202020205" pitchFamily="66" charset="77"/>
              </a:rPr>
              <a:t>“Lower the wing (</a:t>
            </a:r>
            <a:r>
              <a:rPr lang="en-AU" sz="1800" b="1" dirty="0" err="1">
                <a:solidFill>
                  <a:srgbClr val="C00000"/>
                </a:solidFill>
                <a:effectLst/>
                <a:latin typeface="Chalkboard" panose="03050602040202020205" pitchFamily="66" charset="77"/>
              </a:rPr>
              <a:t>janaah</a:t>
            </a:r>
            <a:r>
              <a:rPr lang="en-AU" sz="1800" b="1" dirty="0">
                <a:solidFill>
                  <a:srgbClr val="C00000"/>
                </a:solidFill>
                <a:effectLst/>
                <a:latin typeface="Chalkboard" panose="03050602040202020205" pitchFamily="66" charset="77"/>
              </a:rPr>
              <a:t>) of humility out of mercy to them” (</a:t>
            </a:r>
            <a:r>
              <a:rPr lang="en-AU" sz="1800" b="1" dirty="0">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al-</a:t>
            </a:r>
            <a:r>
              <a:rPr lang="en-AU" sz="1800" b="1" dirty="0" err="1">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Israa</a:t>
            </a:r>
            <a:r>
              <a:rPr lang="en-AU" sz="1800" b="1" dirty="0">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 (17):24.) </a:t>
            </a:r>
            <a:endParaRPr lang="en-AU" sz="1800" b="1" dirty="0">
              <a:solidFill>
                <a:srgbClr val="C00000"/>
              </a:solidFill>
              <a:latin typeface="Chalkboard" panose="03050602040202020205" pitchFamily="66" charset="77"/>
            </a:endParaRPr>
          </a:p>
          <a:p>
            <a:r>
              <a:rPr lang="ar" sz="1800" b="1" dirty="0">
                <a:solidFill>
                  <a:srgbClr val="C00000"/>
                </a:solidFill>
                <a:latin typeface="Chalkboard" panose="03050602040202020205" pitchFamily="66" charset="77"/>
              </a:rPr>
              <a:t>وَٱخْفِضْ لَهُمَا جَنَاحَ ٱلذُّلِّ مِنَ ٱلرَّحْمَةِ وَقُل رَّبِّ ٱرْحَمْهُمَا كَمَا رَبَّيَانِى صَغِيرًۭا</a:t>
            </a:r>
            <a:endParaRPr lang="en-AU" sz="1800" b="1" dirty="0">
              <a:solidFill>
                <a:srgbClr val="C00000"/>
              </a:solidFill>
              <a:latin typeface="Chalkboard" panose="03050602040202020205" pitchFamily="66" charset="77"/>
            </a:endParaRPr>
          </a:p>
          <a:p>
            <a:r>
              <a:rPr lang="en-AU" sz="1800" b="1" dirty="0">
                <a:solidFill>
                  <a:schemeClr val="accent1">
                    <a:lumMod val="75000"/>
                  </a:schemeClr>
                </a:solidFill>
                <a:effectLst/>
                <a:latin typeface="Chalkboard" panose="03050602040202020205" pitchFamily="66" charset="77"/>
              </a:rPr>
              <a:t>The phrase “wing of humility” is taken to mean submissiveness, obedience to parents, and good treatment of parents, due to the impossibility of human beings having wings</a:t>
            </a:r>
            <a:r>
              <a:rPr lang="en-AU" sz="1800" dirty="0">
                <a:effectLst/>
                <a:latin typeface="Chalkboard" panose="03050602040202020205" pitchFamily="66" charset="77"/>
              </a:rPr>
              <a:t>.</a:t>
            </a:r>
            <a:endParaRPr lang="en-US" sz="1800" dirty="0"/>
          </a:p>
        </p:txBody>
      </p:sp>
      <p:sp>
        <p:nvSpPr>
          <p:cNvPr id="4" name="Slide Number Placeholder 3">
            <a:extLst>
              <a:ext uri="{FF2B5EF4-FFF2-40B4-BE49-F238E27FC236}">
                <a16:creationId xmlns:a16="http://schemas.microsoft.com/office/drawing/2014/main" xmlns="" id="{CE61C305-3008-A75C-79AB-D1CC55716AEF}"/>
              </a:ext>
            </a:extLst>
          </p:cNvPr>
          <p:cNvSpPr>
            <a:spLocks noGrp="1"/>
          </p:cNvSpPr>
          <p:nvPr>
            <p:ph type="sldNum" sz="quarter" idx="12"/>
          </p:nvPr>
        </p:nvSpPr>
        <p:spPr/>
        <p:txBody>
          <a:bodyPr/>
          <a:lstStyle/>
          <a:p>
            <a:fld id="{C8784B88-F3D9-6A4F-9660-1A0A1E561ED7}" type="slidenum">
              <a:rPr lang="en-US" smtClean="0"/>
              <a:t>236</a:t>
            </a:fld>
            <a:endParaRPr lang="en-US"/>
          </a:p>
        </p:txBody>
      </p:sp>
      <p:pic>
        <p:nvPicPr>
          <p:cNvPr id="6" name="Picture 5" descr="A blurry image of a blue and yellow light&#10;&#10;Description automatically generated">
            <a:extLst>
              <a:ext uri="{FF2B5EF4-FFF2-40B4-BE49-F238E27FC236}">
                <a16:creationId xmlns:a16="http://schemas.microsoft.com/office/drawing/2014/main" xmlns="" id="{E7BE0D14-CC04-6771-10F0-B7D450AC5E3A}"/>
              </a:ext>
            </a:extLst>
          </p:cNvPr>
          <p:cNvPicPr>
            <a:picLocks noChangeAspect="1"/>
          </p:cNvPicPr>
          <p:nvPr/>
        </p:nvPicPr>
        <p:blipFill rotWithShape="1">
          <a:blip r:embed="rId7"/>
          <a:srcRect l="34433" r="15429" b="-1"/>
          <a:stretch/>
        </p:blipFill>
        <p:spPr>
          <a:xfrm>
            <a:off x="10243595" y="2149872"/>
            <a:ext cx="1539466" cy="4136628"/>
          </a:xfrm>
          <a:prstGeom prst="rect">
            <a:avLst/>
          </a:prstGeom>
          <a:ln>
            <a:solidFill>
              <a:srgbClr val="46EBCD"/>
            </a:solidFill>
          </a:ln>
        </p:spPr>
      </p:pic>
      <p:sp>
        <p:nvSpPr>
          <p:cNvPr id="8" name="TextBox 7">
            <a:extLst>
              <a:ext uri="{FF2B5EF4-FFF2-40B4-BE49-F238E27FC236}">
                <a16:creationId xmlns:a16="http://schemas.microsoft.com/office/drawing/2014/main" xmlns="" id="{A8BB57E3-DCA1-4CE0-91AD-092E6611080E}"/>
              </a:ext>
            </a:extLst>
          </p:cNvPr>
          <p:cNvSpPr txBox="1"/>
          <p:nvPr/>
        </p:nvSpPr>
        <p:spPr>
          <a:xfrm>
            <a:off x="231819" y="373487"/>
            <a:ext cx="6228941" cy="461665"/>
          </a:xfrm>
          <a:prstGeom prst="rect">
            <a:avLst/>
          </a:prstGeom>
          <a:solidFill>
            <a:srgbClr val="DCD1A4"/>
          </a:solidFill>
          <a:ln>
            <a:solidFill>
              <a:srgbClr val="C00000"/>
            </a:solidFill>
          </a:ln>
        </p:spPr>
        <p:txBody>
          <a:bodyPr wrap="square" rtlCol="0">
            <a:spAutoFit/>
          </a:bodyPr>
          <a:lstStyle/>
          <a:p>
            <a:pPr lvl="0"/>
            <a:r>
              <a:rPr lang="en-AU" sz="2400" b="1" dirty="0" err="1">
                <a:solidFill>
                  <a:srgbClr val="C00000"/>
                </a:solidFill>
                <a:effectLst/>
                <a:latin typeface="Algerian" pitchFamily="82" charset="77"/>
              </a:rPr>
              <a:t>Mantoq</a:t>
            </a:r>
            <a:r>
              <a:rPr lang="en-AU" sz="2400" b="1" dirty="0">
                <a:solidFill>
                  <a:srgbClr val="C00000"/>
                </a:solidFill>
                <a:effectLst/>
                <a:latin typeface="Algerian" pitchFamily="82" charset="77"/>
              </a:rPr>
              <a:t> is derived from the </a:t>
            </a:r>
            <a:r>
              <a:rPr lang="en-AU" sz="2400" b="1" dirty="0" err="1">
                <a:solidFill>
                  <a:srgbClr val="C00000"/>
                </a:solidFill>
                <a:effectLst/>
                <a:latin typeface="Algerian" pitchFamily="82" charset="77"/>
              </a:rPr>
              <a:t>mu’awwal</a:t>
            </a:r>
            <a:r>
              <a:rPr lang="en-AU" sz="2400" b="1" dirty="0">
                <a:solidFill>
                  <a:srgbClr val="C00000"/>
                </a:solidFill>
                <a:effectLst/>
                <a:latin typeface="Algerian" pitchFamily="82" charset="77"/>
              </a:rPr>
              <a:t> </a:t>
            </a:r>
            <a:endParaRPr lang="en-GB" sz="2400" dirty="0"/>
          </a:p>
        </p:txBody>
      </p:sp>
    </p:spTree>
    <p:extLst>
      <p:ext uri="{BB962C8B-B14F-4D97-AF65-F5344CB8AC3E}">
        <p14:creationId xmlns:p14="http://schemas.microsoft.com/office/powerpoint/2010/main" val="3252913727"/>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xmlns="" id="{71C1BE84-5608-7CD3-1E44-B8F619002AE1}"/>
              </a:ext>
            </a:extLst>
          </p:cNvPr>
          <p:cNvGraphicFramePr/>
          <p:nvPr>
            <p:extLst>
              <p:ext uri="{D42A27DB-BD31-4B8C-83A1-F6EECF244321}">
                <p14:modId xmlns:p14="http://schemas.microsoft.com/office/powerpoint/2010/main" val="522947411"/>
              </p:ext>
            </p:extLst>
          </p:nvPr>
        </p:nvGraphicFramePr>
        <p:xfrm>
          <a:off x="3742267" y="-205569"/>
          <a:ext cx="7611533" cy="15247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Content Placeholder 2">
            <a:extLst>
              <a:ext uri="{FF2B5EF4-FFF2-40B4-BE49-F238E27FC236}">
                <a16:creationId xmlns:a16="http://schemas.microsoft.com/office/drawing/2014/main" xmlns="" id="{9CA2887C-F8DB-DE7C-C2F0-D2105129EFC1}"/>
              </a:ext>
            </a:extLst>
          </p:cNvPr>
          <p:cNvSpPr>
            <a:spLocks noGrp="1"/>
          </p:cNvSpPr>
          <p:nvPr>
            <p:ph idx="1"/>
          </p:nvPr>
        </p:nvSpPr>
        <p:spPr>
          <a:xfrm>
            <a:off x="237064" y="1319134"/>
            <a:ext cx="11717867" cy="5135756"/>
          </a:xfrm>
          <a:ln>
            <a:solidFill>
              <a:srgbClr val="7030A0"/>
            </a:solidFill>
          </a:ln>
        </p:spPr>
        <p:txBody>
          <a:bodyPr>
            <a:noAutofit/>
          </a:bodyPr>
          <a:lstStyle/>
          <a:p>
            <a:pPr marL="0" indent="0">
              <a:buNone/>
            </a:pPr>
            <a:r>
              <a:rPr lang="en-AU" sz="1800" b="1" dirty="0">
                <a:solidFill>
                  <a:srgbClr val="7030A0"/>
                </a:solidFill>
                <a:effectLst/>
                <a:latin typeface="Chalkboard" panose="03050602040202020205" pitchFamily="66" charset="77"/>
              </a:rPr>
              <a:t>4. </a:t>
            </a:r>
            <a:r>
              <a:rPr lang="en-AU" sz="1800" b="1" dirty="0" err="1">
                <a:solidFill>
                  <a:srgbClr val="7030A0"/>
                </a:solidFill>
                <a:effectLst/>
                <a:latin typeface="Chalkboard" panose="03050602040202020205" pitchFamily="66" charset="77"/>
              </a:rPr>
              <a:t>Iqtidaa</a:t>
            </a:r>
            <a:r>
              <a:rPr lang="en-AU" sz="1800" b="1" dirty="0">
                <a:solidFill>
                  <a:srgbClr val="7030A0"/>
                </a:solidFill>
                <a:effectLst/>
                <a:latin typeface="Chalkboard" panose="03050602040202020205" pitchFamily="66" charset="77"/>
              </a:rPr>
              <a:t> </a:t>
            </a:r>
            <a:r>
              <a:rPr lang="ar-SA" sz="1800" b="1" dirty="0">
                <a:solidFill>
                  <a:srgbClr val="7030A0"/>
                </a:solidFill>
                <a:effectLst/>
                <a:latin typeface="Chalkboard" panose="03050602040202020205" pitchFamily="66" charset="77"/>
              </a:rPr>
              <a:t> اقتضاء </a:t>
            </a:r>
            <a:r>
              <a:rPr lang="en-AU" sz="1800" b="1" dirty="0">
                <a:solidFill>
                  <a:srgbClr val="7030A0"/>
                </a:solidFill>
                <a:effectLst/>
                <a:latin typeface="Chalkboard" panose="03050602040202020205" pitchFamily="66" charset="77"/>
              </a:rPr>
              <a:t>(necessity):</a:t>
            </a:r>
            <a:br>
              <a:rPr lang="en-AU" sz="1800" b="1" dirty="0">
                <a:solidFill>
                  <a:srgbClr val="7030A0"/>
                </a:solidFill>
                <a:effectLst/>
                <a:latin typeface="Chalkboard" panose="03050602040202020205" pitchFamily="66" charset="77"/>
              </a:rPr>
            </a:br>
            <a:r>
              <a:rPr lang="en-AU" sz="1800" b="1" dirty="0">
                <a:solidFill>
                  <a:srgbClr val="7030A0"/>
                </a:solidFill>
                <a:effectLst/>
                <a:latin typeface="Chalkboard" panose="03050602040202020205" pitchFamily="66" charset="77"/>
              </a:rPr>
              <a:t>Sometimes the correct meaning of an Arabic expression </a:t>
            </a:r>
            <a:r>
              <a:rPr lang="en-AU" sz="1800" b="1" dirty="0">
                <a:solidFill>
                  <a:srgbClr val="7030A0"/>
                </a:solidFill>
                <a:latin typeface="Chalkboard" panose="03050602040202020205" pitchFamily="66" charset="77"/>
              </a:rPr>
              <a:t>d</a:t>
            </a:r>
            <a:r>
              <a:rPr lang="en-AU" sz="1800" b="1" dirty="0">
                <a:solidFill>
                  <a:srgbClr val="7030A0"/>
                </a:solidFill>
                <a:effectLst/>
                <a:latin typeface="Chalkboard" panose="03050602040202020205" pitchFamily="66" charset="77"/>
              </a:rPr>
              <a:t>epends on the supposition of a deleted word or phrase</a:t>
            </a:r>
            <a:r>
              <a:rPr lang="en-AU" sz="1800" b="1" dirty="0">
                <a:effectLst/>
                <a:latin typeface="Chalkboard" panose="03050602040202020205" pitchFamily="66" charset="77"/>
              </a:rPr>
              <a:t>. Such a method of derivation of a mantooq meaning is called “</a:t>
            </a:r>
            <a:r>
              <a:rPr lang="en-AU" sz="1800" b="1" dirty="0" err="1">
                <a:effectLst/>
                <a:latin typeface="Chalkboard" panose="03050602040202020205" pitchFamily="66" charset="77"/>
              </a:rPr>
              <a:t>dalaalah</a:t>
            </a:r>
            <a:r>
              <a:rPr lang="en-AU" sz="1800" b="1" dirty="0">
                <a:effectLst/>
                <a:latin typeface="Chalkboard" panose="03050602040202020205" pitchFamily="66" charset="77"/>
              </a:rPr>
              <a:t> al-</a:t>
            </a:r>
            <a:r>
              <a:rPr lang="en-AU" sz="1800" b="1" dirty="0" err="1">
                <a:effectLst/>
                <a:latin typeface="Chalkboard" panose="03050602040202020205" pitchFamily="66" charset="77"/>
              </a:rPr>
              <a:t>iqtidaa</a:t>
            </a:r>
            <a:r>
              <a:rPr lang="en-AU" sz="1800" b="1" dirty="0">
                <a:effectLst/>
                <a:latin typeface="Chalkboard" panose="03050602040202020205" pitchFamily="66" charset="77"/>
              </a:rPr>
              <a:t>;” that is, indication of the meaning by a necessary supposition. An example in the verse on fasting: </a:t>
            </a:r>
            <a:endParaRPr lang="en-AU" sz="1800" b="1" dirty="0">
              <a:latin typeface="Chalkboard" panose="03050602040202020205" pitchFamily="66" charset="77"/>
            </a:endParaRPr>
          </a:p>
          <a:p>
            <a:pPr marL="0" indent="0" algn="r" rtl="1">
              <a:buNone/>
            </a:pPr>
            <a:r>
              <a:rPr lang="en-AU" sz="1800" b="1" dirty="0">
                <a:solidFill>
                  <a:srgbClr val="7030A0"/>
                </a:solidFill>
                <a:effectLst/>
                <a:latin typeface="Chalkboard" panose="03050602040202020205" pitchFamily="66" charset="77"/>
              </a:rPr>
              <a:t>“Whoever among you who is sick or travelling (should fast) a (like) number of other days. al-Baqarah (2):184 </a:t>
            </a:r>
            <a:endParaRPr lang="en-AU" sz="1800" b="1" dirty="0">
              <a:solidFill>
                <a:srgbClr val="7030A0"/>
              </a:solidFill>
              <a:latin typeface="Chalkboard" panose="03050602040202020205" pitchFamily="66" charset="77"/>
            </a:endParaRPr>
          </a:p>
          <a:p>
            <a:pPr marL="0" indent="0" algn="r" defTabSz="914400" rtl="1" eaLnBrk="1" latinLnBrk="0" hangingPunct="1">
              <a:lnSpc>
                <a:spcPct val="150000"/>
              </a:lnSpc>
              <a:spcBef>
                <a:spcPts val="1000"/>
              </a:spcBef>
              <a:buNone/>
            </a:pPr>
            <a:r>
              <a:rPr lang="ar" sz="1800" b="1" dirty="0">
                <a:solidFill>
                  <a:srgbClr val="7030A0"/>
                </a:solidFill>
                <a:latin typeface="Chalkboard" panose="03050602040202020205" pitchFamily="66" charset="77"/>
              </a:rPr>
              <a:t>أَيَّامًۭا مَّعْدُودَٰتٍۢ ۚ فَمَن كَانَ مِنكُم مَّرِيضًا أَوْ عَلَىٰ سَفَرٍۢ فَعِدَّةٌۭ مِّنْ أَيَّامٍ أُخَرَ ۚ وَعَلَى ٱلَّذِينَ يُطِيقُونَهُۥ فِدْيَةٌۭ طَعَامُ مِسْكِينٍۢ ۖ فَمَن تَطَوَّعَ خَيْرًۭا فَهُوَ خَيْرٌۭ لَّهُۥ ۚ وَأَن تَصُومُوا۟ خَيْرٌۭ لَّكُمْ ۖ إِن كُنتُمْ تَعْلَمُونَ </a:t>
            </a:r>
            <a:endParaRPr lang="en-AU" sz="1800" b="1" dirty="0">
              <a:solidFill>
                <a:srgbClr val="7030A0"/>
              </a:solidFill>
              <a:latin typeface="Chalkboard" panose="03050602040202020205" pitchFamily="66" charset="77"/>
            </a:endParaRPr>
          </a:p>
          <a:p>
            <a:pPr marL="0" indent="0" defTabSz="914400" rtl="1" eaLnBrk="1" latinLnBrk="0" hangingPunct="1">
              <a:lnSpc>
                <a:spcPct val="150000"/>
              </a:lnSpc>
              <a:spcBef>
                <a:spcPts val="1000"/>
              </a:spcBef>
              <a:buNone/>
            </a:pPr>
            <a:r>
              <a:rPr lang="en-AU" sz="1800" b="1" dirty="0">
                <a:effectLst/>
                <a:latin typeface="Chalkboard" panose="03050602040202020205" pitchFamily="66" charset="77"/>
              </a:rPr>
              <a:t>The phrase, “fa </a:t>
            </a:r>
            <a:r>
              <a:rPr lang="en-AU" sz="1800" b="1" dirty="0" err="1">
                <a:effectLst/>
                <a:latin typeface="Chalkboard" panose="03050602040202020205" pitchFamily="66" charset="77"/>
              </a:rPr>
              <a:t>aftara</a:t>
            </a:r>
            <a:r>
              <a:rPr lang="en-AU" sz="1800" b="1" dirty="0">
                <a:effectLst/>
                <a:latin typeface="Chalkboard" panose="03050602040202020205" pitchFamily="66" charset="77"/>
              </a:rPr>
              <a:t>” (“and breaks fast”), has to be supposed after “travelling,” because a traveller is only required to make up days of fasting if he or she breaks fast while travelling. Likewise, one who is sick but does not break his or her fast would have no fasts to make up. </a:t>
            </a:r>
            <a:endParaRPr lang="en-AU" sz="1800" b="1" dirty="0">
              <a:latin typeface="Chalkboard" panose="03050602040202020205" pitchFamily="66" charset="77"/>
            </a:endParaRPr>
          </a:p>
          <a:p>
            <a:pPr marL="228600" indent="-228600" algn="r" defTabSz="914400" rtl="1" eaLnBrk="1" latinLnBrk="0" hangingPunct="1">
              <a:lnSpc>
                <a:spcPct val="150000"/>
              </a:lnSpc>
              <a:spcBef>
                <a:spcPts val="1000"/>
              </a:spcBef>
              <a:buFont typeface="Arial" panose="020B0604020202020204" pitchFamily="34" charset="0"/>
              <a:buChar char="•"/>
            </a:pPr>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D4628D6F-8E2A-5F2D-1275-D4DDD1F7572B}"/>
              </a:ext>
            </a:extLst>
          </p:cNvPr>
          <p:cNvSpPr>
            <a:spLocks noGrp="1"/>
          </p:cNvSpPr>
          <p:nvPr>
            <p:ph type="sldNum" sz="quarter" idx="12"/>
          </p:nvPr>
        </p:nvSpPr>
        <p:spPr/>
        <p:txBody>
          <a:bodyPr/>
          <a:lstStyle/>
          <a:p>
            <a:fld id="{C8784B88-F3D9-6A4F-9660-1A0A1E561ED7}" type="slidenum">
              <a:rPr lang="en-US" smtClean="0"/>
              <a:t>237</a:t>
            </a:fld>
            <a:endParaRPr lang="en-US"/>
          </a:p>
        </p:txBody>
      </p:sp>
      <p:sp>
        <p:nvSpPr>
          <p:cNvPr id="7" name="TextBox 6">
            <a:extLst>
              <a:ext uri="{FF2B5EF4-FFF2-40B4-BE49-F238E27FC236}">
                <a16:creationId xmlns:a16="http://schemas.microsoft.com/office/drawing/2014/main" xmlns="" id="{8C03784C-CF0C-9659-96EC-911A6C8C6665}"/>
              </a:ext>
            </a:extLst>
          </p:cNvPr>
          <p:cNvSpPr txBox="1"/>
          <p:nvPr/>
        </p:nvSpPr>
        <p:spPr>
          <a:xfrm>
            <a:off x="359764" y="403110"/>
            <a:ext cx="5912898" cy="461665"/>
          </a:xfrm>
          <a:prstGeom prst="rect">
            <a:avLst/>
          </a:prstGeom>
          <a:solidFill>
            <a:srgbClr val="DCD1A4"/>
          </a:solidFill>
          <a:ln>
            <a:solidFill>
              <a:srgbClr val="C00000"/>
            </a:solidFill>
          </a:ln>
        </p:spPr>
        <p:txBody>
          <a:bodyPr wrap="square" rtlCol="0">
            <a:spAutoFit/>
          </a:bodyPr>
          <a:lstStyle/>
          <a:p>
            <a:pPr lvl="0"/>
            <a:r>
              <a:rPr lang="en-AU" sz="2400" b="1" dirty="0" err="1">
                <a:solidFill>
                  <a:srgbClr val="C00000"/>
                </a:solidFill>
                <a:effectLst/>
                <a:latin typeface="Algerian" pitchFamily="82" charset="77"/>
              </a:rPr>
              <a:t>Mantoq</a:t>
            </a:r>
            <a:r>
              <a:rPr lang="en-AU" sz="2400" b="1" dirty="0">
                <a:solidFill>
                  <a:srgbClr val="C00000"/>
                </a:solidFill>
                <a:effectLst/>
                <a:latin typeface="Algerian" pitchFamily="82" charset="77"/>
              </a:rPr>
              <a:t> is derived from the </a:t>
            </a:r>
            <a:r>
              <a:rPr lang="en-AU" sz="2400" b="1" dirty="0" err="1">
                <a:solidFill>
                  <a:srgbClr val="C00000"/>
                </a:solidFill>
                <a:effectLst/>
                <a:latin typeface="Algerian" pitchFamily="82" charset="77"/>
              </a:rPr>
              <a:t>iqtidaa</a:t>
            </a:r>
            <a:endParaRPr lang="en-GB" sz="2400" dirty="0"/>
          </a:p>
        </p:txBody>
      </p:sp>
    </p:spTree>
    <p:extLst>
      <p:ext uri="{BB962C8B-B14F-4D97-AF65-F5344CB8AC3E}">
        <p14:creationId xmlns:p14="http://schemas.microsoft.com/office/powerpoint/2010/main" val="802999232"/>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E5C4CA82-CBA6-53BA-F026-4CD68F10BAFC}"/>
              </a:ext>
            </a:extLst>
          </p:cNvPr>
          <p:cNvSpPr>
            <a:spLocks noGrp="1"/>
          </p:cNvSpPr>
          <p:nvPr>
            <p:ph idx="1"/>
          </p:nvPr>
        </p:nvSpPr>
        <p:spPr>
          <a:xfrm>
            <a:off x="183101" y="1874728"/>
            <a:ext cx="11760200" cy="4653078"/>
          </a:xfrm>
          <a:noFill/>
          <a:ln>
            <a:solidFill>
              <a:schemeClr val="accent1">
                <a:lumMod val="20000"/>
                <a:lumOff val="80000"/>
              </a:schemeClr>
            </a:solidFill>
          </a:ln>
        </p:spPr>
        <p:txBody>
          <a:bodyPr>
            <a:normAutofit fontScale="70000" lnSpcReduction="20000"/>
          </a:bodyPr>
          <a:lstStyle/>
          <a:p>
            <a:r>
              <a:rPr lang="en-AU" sz="2300" b="1" dirty="0">
                <a:solidFill>
                  <a:srgbClr val="FF0000"/>
                </a:solidFill>
                <a:effectLst/>
                <a:latin typeface="Chalkboard" panose="03050602040202020205" pitchFamily="66" charset="77"/>
              </a:rPr>
              <a:t>5. </a:t>
            </a:r>
            <a:r>
              <a:rPr lang="en-AU" sz="2300" b="1" dirty="0" err="1">
                <a:solidFill>
                  <a:srgbClr val="FF0000"/>
                </a:solidFill>
                <a:effectLst/>
                <a:latin typeface="Chalkboard" panose="03050602040202020205" pitchFamily="66" charset="77"/>
              </a:rPr>
              <a:t>Ishaarah</a:t>
            </a:r>
            <a:r>
              <a:rPr lang="en-AU" sz="2300" b="1" dirty="0">
                <a:solidFill>
                  <a:srgbClr val="FF0000"/>
                </a:solidFill>
                <a:effectLst/>
                <a:latin typeface="Chalkboard" panose="03050602040202020205" pitchFamily="66" charset="77"/>
              </a:rPr>
              <a:t> </a:t>
            </a:r>
            <a:r>
              <a:rPr lang="ar-SA" sz="2300" b="1" dirty="0">
                <a:solidFill>
                  <a:srgbClr val="FF0000"/>
                </a:solidFill>
                <a:effectLst/>
                <a:latin typeface="Chalkboard" panose="03050602040202020205" pitchFamily="66" charset="77"/>
              </a:rPr>
              <a:t> إشارة </a:t>
            </a:r>
            <a:r>
              <a:rPr lang="en-AU" sz="2300" b="1" dirty="0">
                <a:solidFill>
                  <a:srgbClr val="FF0000"/>
                </a:solidFill>
                <a:effectLst/>
                <a:latin typeface="Chalkboard" panose="03050602040202020205" pitchFamily="66" charset="77"/>
              </a:rPr>
              <a:t>(suggestion):</a:t>
            </a:r>
            <a:br>
              <a:rPr lang="en-AU" sz="2300" b="1" dirty="0">
                <a:solidFill>
                  <a:srgbClr val="FF0000"/>
                </a:solidFill>
                <a:effectLst/>
                <a:latin typeface="Chalkboard" panose="03050602040202020205" pitchFamily="66" charset="77"/>
              </a:rPr>
            </a:br>
            <a:r>
              <a:rPr lang="en-AU" sz="2300" b="1" dirty="0">
                <a:solidFill>
                  <a:schemeClr val="accent1">
                    <a:lumMod val="75000"/>
                  </a:schemeClr>
                </a:solidFill>
                <a:effectLst/>
                <a:latin typeface="Chalkboard" panose="03050602040202020205" pitchFamily="66" charset="77"/>
              </a:rPr>
              <a:t>At other times, an expression may indicate a secondary meaning without requiring any supposition of words or phrases.</a:t>
            </a:r>
          </a:p>
          <a:p>
            <a:r>
              <a:rPr lang="en-AU" sz="2300" b="1" dirty="0">
                <a:solidFill>
                  <a:schemeClr val="accent1">
                    <a:lumMod val="75000"/>
                  </a:schemeClr>
                </a:solidFill>
                <a:effectLst/>
                <a:latin typeface="Chalkboard" panose="03050602040202020205" pitchFamily="66" charset="77"/>
              </a:rPr>
              <a:t> This type of mantooq meaning is called “</a:t>
            </a:r>
            <a:r>
              <a:rPr lang="en-AU" sz="2300" b="1" dirty="0" err="1">
                <a:solidFill>
                  <a:schemeClr val="accent1">
                    <a:lumMod val="75000"/>
                  </a:schemeClr>
                </a:solidFill>
                <a:effectLst/>
                <a:latin typeface="Chalkboard" panose="03050602040202020205" pitchFamily="66" charset="77"/>
              </a:rPr>
              <a:t>dilaalah</a:t>
            </a:r>
            <a:r>
              <a:rPr lang="en-AU" sz="2300" b="1" dirty="0">
                <a:solidFill>
                  <a:schemeClr val="accent1">
                    <a:lumMod val="75000"/>
                  </a:schemeClr>
                </a:solidFill>
                <a:effectLst/>
                <a:latin typeface="Chalkboard" panose="03050602040202020205" pitchFamily="66" charset="77"/>
              </a:rPr>
              <a:t> al-</a:t>
            </a:r>
            <a:r>
              <a:rPr lang="en-AU" sz="2300" b="1" dirty="0" err="1">
                <a:solidFill>
                  <a:schemeClr val="accent1">
                    <a:lumMod val="75000"/>
                  </a:schemeClr>
                </a:solidFill>
                <a:effectLst/>
                <a:latin typeface="Chalkboard" panose="03050602040202020205" pitchFamily="66" charset="77"/>
              </a:rPr>
              <a:t>ishaarah</a:t>
            </a:r>
            <a:r>
              <a:rPr lang="en-AU" sz="2300" b="1" dirty="0">
                <a:solidFill>
                  <a:schemeClr val="accent1">
                    <a:lumMod val="75000"/>
                  </a:schemeClr>
                </a:solidFill>
                <a:effectLst/>
                <a:latin typeface="Chalkboard" panose="03050602040202020205" pitchFamily="66" charset="77"/>
              </a:rPr>
              <a:t>;” that is, indication of the meaning by suggestion. If one considers, for example, the verse: “Intercourse with your wives is permitted for you during the nights of the (month of fasting...</a:t>
            </a:r>
            <a:r>
              <a:rPr lang="en-AU" sz="2300" b="1" dirty="0">
                <a:solidFill>
                  <a:schemeClr val="accent1">
                    <a:lumMod val="75000"/>
                  </a:schemeClr>
                </a:solidFill>
                <a:effectLst/>
                <a:highlight>
                  <a:srgbClr val="DCD1A4"/>
                </a:highlight>
                <a:latin typeface="Chalkboard" panose="03050602040202020205" pitchFamily="66" charset="77"/>
              </a:rPr>
              <a:t>so go to them and seek what Allah has written for you</a:t>
            </a:r>
            <a:r>
              <a:rPr lang="en-AU" sz="2300" b="1" dirty="0">
                <a:solidFill>
                  <a:schemeClr val="accent1">
                    <a:lumMod val="75000"/>
                  </a:schemeClr>
                </a:solidFill>
                <a:effectLst/>
                <a:latin typeface="Chalkboard" panose="03050602040202020205" pitchFamily="66" charset="77"/>
              </a:rPr>
              <a:t>; </a:t>
            </a:r>
            <a:r>
              <a:rPr lang="en-AU" sz="2300" b="1" dirty="0">
                <a:solidFill>
                  <a:schemeClr val="accent1">
                    <a:lumMod val="75000"/>
                  </a:schemeClr>
                </a:solidFill>
                <a:effectLst/>
                <a:highlight>
                  <a:srgbClr val="DCD1A4"/>
                </a:highlight>
                <a:latin typeface="Chalkboard" panose="03050602040202020205" pitchFamily="66" charset="77"/>
              </a:rPr>
              <a:t>and eat and drink until the white thread of the dawn becomes distinct to you from the black thread (of the night)</a:t>
            </a:r>
            <a:r>
              <a:rPr lang="en-AU" sz="2300" b="1" dirty="0">
                <a:solidFill>
                  <a:schemeClr val="accent1">
                    <a:lumMod val="75000"/>
                  </a:schemeClr>
                </a:solidFill>
                <a:effectLst/>
                <a:latin typeface="Chalkboard" panose="03050602040202020205" pitchFamily="66" charset="77"/>
              </a:rPr>
              <a:t>. </a:t>
            </a:r>
          </a:p>
          <a:p>
            <a:pPr algn="r" rtl="1"/>
            <a:r>
              <a:rPr lang="ar" sz="2300" dirty="0">
                <a:solidFill>
                  <a:srgbClr val="FF0000"/>
                </a:solidFill>
                <a:latin typeface="Chalkboard" panose="03050602040202020205" pitchFamily="66" charset="77"/>
              </a:rPr>
              <a:t>أُحِلَّ لَكُمْ لَيْلَةَ ٱلصِّيَامِ ٱلرَّفَثُ إِلَىٰ نِسَآئِكُمْ ۚ هُنَّ لِبَاسٌۭ لَّكُمْ وَأَنتُمْ لِبَاسٌۭ لَّهُنَّ ۗ عَلِمَ ٱللَّهُ أَنَّكُمْ كُنتُمْ تَخْتَانُونَ أَنفُسَكُمْ فَتَابَ عَلَيْكُمْ وَعَفَا عَنكُمْ ۖ </a:t>
            </a:r>
            <a:r>
              <a:rPr lang="ar" sz="2300" dirty="0">
                <a:solidFill>
                  <a:srgbClr val="FF0000"/>
                </a:solidFill>
                <a:highlight>
                  <a:srgbClr val="DCD1A4"/>
                </a:highlight>
                <a:latin typeface="Chalkboard" panose="03050602040202020205" pitchFamily="66" charset="77"/>
              </a:rPr>
              <a:t>فَٱلْـَٔـٰنَ بَـٰشِرُوهُنَّ وَٱبْتَغُوا۟ مَا كَتَبَ ٱللَّهُ لَكُمْ ۚ وَكُلُوا۟ وَٱشْرَبُوا۟ حَتَّىٰ يَتَبَيَّنَ لَكُمُ ٱلْخَيْطُ ٱلْأَبْيَضُ مِنَ ٱلْخَيْطِ ٱلْأَسْوَدِ مِنَ ٱلْفَجْرِ ۖ </a:t>
            </a:r>
            <a:r>
              <a:rPr lang="ar" sz="2300" dirty="0">
                <a:solidFill>
                  <a:srgbClr val="FF0000"/>
                </a:solidFill>
                <a:latin typeface="Chalkboard" panose="03050602040202020205" pitchFamily="66" charset="77"/>
              </a:rPr>
              <a:t>ثُمَّ أَتِمُّوا۟ ٱلصِّيَامَ إِلَى ٱلَّيْلِ ۚ وَلَا تُبَـٰشِرُوهُنَّ وَأَنتُمْ عَـٰكِفُونَ فِى ٱلْمَسَـٰجِدِ ۗ تِلْكَ حُدُودُ ٱللَّهِ فَلَا تَقْرَبُوهَا ۗ كَذَٰلِكَ يُبَيِّنُ ٱللَّهُ ءَايَـٰتِهِۦ لِلنَّاسِ لَعَلَّهُمْ يَتَّقُونَ</a:t>
            </a:r>
            <a:r>
              <a:rPr lang="en-AU" sz="2300" dirty="0">
                <a:solidFill>
                  <a:srgbClr val="FF0000"/>
                </a:solidFill>
                <a:latin typeface="Chalkboard" panose="03050602040202020205" pitchFamily="66" charset="77"/>
              </a:rPr>
              <a:t>.</a:t>
            </a:r>
            <a:r>
              <a:rPr lang="ar" sz="2300" dirty="0">
                <a:solidFill>
                  <a:srgbClr val="FF0000"/>
                </a:solidFill>
                <a:latin typeface="Chalkboard" panose="03050602040202020205" pitchFamily="66" charset="77"/>
              </a:rPr>
              <a:t> </a:t>
            </a:r>
            <a:endParaRPr lang="en-AU" sz="2300" dirty="0">
              <a:solidFill>
                <a:srgbClr val="FF0000"/>
              </a:solidFill>
              <a:latin typeface="Chalkboard" panose="03050602040202020205" pitchFamily="66" charset="77"/>
            </a:endParaRPr>
          </a:p>
          <a:p>
            <a:pPr rtl="1"/>
            <a:r>
              <a:rPr lang="en-AU" sz="2300" b="1" dirty="0">
                <a:solidFill>
                  <a:schemeClr val="accent1">
                    <a:lumMod val="75000"/>
                  </a:schemeClr>
                </a:solidFill>
                <a:effectLst/>
                <a:latin typeface="Chalkboard" panose="03050602040202020205" pitchFamily="66" charset="77"/>
              </a:rPr>
              <a:t>This indicates that it is acceptable to begin the fast in a state of </a:t>
            </a:r>
            <a:r>
              <a:rPr lang="en-AU" sz="2300" b="1" dirty="0" err="1">
                <a:solidFill>
                  <a:schemeClr val="accent1">
                    <a:lumMod val="75000"/>
                  </a:schemeClr>
                </a:solidFill>
                <a:effectLst/>
                <a:latin typeface="Chalkboard" panose="03050602040202020205" pitchFamily="66" charset="77"/>
              </a:rPr>
              <a:t>janaabah</a:t>
            </a:r>
            <a:r>
              <a:rPr lang="en-AU" sz="2300" b="1" dirty="0">
                <a:solidFill>
                  <a:schemeClr val="accent1">
                    <a:lumMod val="75000"/>
                  </a:schemeClr>
                </a:solidFill>
                <a:latin typeface="Chalkboard" panose="03050602040202020205" pitchFamily="66" charset="77"/>
              </a:rPr>
              <a:t>,</a:t>
            </a:r>
            <a:r>
              <a:rPr lang="en-AU" sz="2300" b="1" dirty="0">
                <a:solidFill>
                  <a:schemeClr val="accent1">
                    <a:lumMod val="75000"/>
                  </a:schemeClr>
                </a:solidFill>
                <a:effectLst/>
                <a:latin typeface="Chalkboard" panose="03050602040202020205" pitchFamily="66" charset="77"/>
              </a:rPr>
              <a:t> since intercourse is allowable at night up until dawn, possibly leaving no opportunity for one to regain his or her state of purity by bathing; thus, entering the morning of a fast in a state of impurity must, of necessity, be allowable. </a:t>
            </a:r>
            <a:endParaRPr lang="en-AU" sz="2300" b="1" dirty="0">
              <a:solidFill>
                <a:schemeClr val="accent1">
                  <a:lumMod val="75000"/>
                </a:schemeClr>
              </a:solidFill>
              <a:latin typeface="Chalkboard" panose="03050602040202020205" pitchFamily="66" charset="77"/>
            </a:endParaRPr>
          </a:p>
          <a:p>
            <a:endParaRPr lang="en-AU" dirty="0">
              <a:solidFill>
                <a:srgbClr val="FF0000"/>
              </a:solidFill>
            </a:endParaRPr>
          </a:p>
          <a:p>
            <a:endParaRPr lang="en-US" dirty="0">
              <a:solidFill>
                <a:srgbClr val="FF0000"/>
              </a:solidFill>
            </a:endParaRPr>
          </a:p>
        </p:txBody>
      </p:sp>
      <p:sp>
        <p:nvSpPr>
          <p:cNvPr id="4" name="Slide Number Placeholder 3">
            <a:extLst>
              <a:ext uri="{FF2B5EF4-FFF2-40B4-BE49-F238E27FC236}">
                <a16:creationId xmlns:a16="http://schemas.microsoft.com/office/drawing/2014/main" xmlns="" id="{054B8A47-BEE4-7893-28F3-DAC89AC1B151}"/>
              </a:ext>
            </a:extLst>
          </p:cNvPr>
          <p:cNvSpPr>
            <a:spLocks noGrp="1"/>
          </p:cNvSpPr>
          <p:nvPr>
            <p:ph type="sldNum" sz="quarter" idx="12"/>
          </p:nvPr>
        </p:nvSpPr>
        <p:spPr/>
        <p:txBody>
          <a:bodyPr/>
          <a:lstStyle/>
          <a:p>
            <a:fld id="{C8784B88-F3D9-6A4F-9660-1A0A1E561ED7}" type="slidenum">
              <a:rPr lang="en-US" smtClean="0"/>
              <a:t>238</a:t>
            </a:fld>
            <a:endParaRPr lang="en-US"/>
          </a:p>
        </p:txBody>
      </p:sp>
      <p:sp>
        <p:nvSpPr>
          <p:cNvPr id="6" name="TextBox 5">
            <a:extLst>
              <a:ext uri="{FF2B5EF4-FFF2-40B4-BE49-F238E27FC236}">
                <a16:creationId xmlns:a16="http://schemas.microsoft.com/office/drawing/2014/main" xmlns="" id="{9D2A42D1-D930-8916-794F-98CB9CECDD64}"/>
              </a:ext>
            </a:extLst>
          </p:cNvPr>
          <p:cNvSpPr txBox="1"/>
          <p:nvPr/>
        </p:nvSpPr>
        <p:spPr>
          <a:xfrm>
            <a:off x="6220918" y="494675"/>
            <a:ext cx="184731" cy="369332"/>
          </a:xfrm>
          <a:prstGeom prst="rect">
            <a:avLst/>
          </a:prstGeom>
          <a:noFill/>
        </p:spPr>
        <p:txBody>
          <a:bodyPr wrap="none" rtlCol="0">
            <a:spAutoFit/>
          </a:bodyPr>
          <a:lstStyle/>
          <a:p>
            <a:endParaRPr lang="en-US" dirty="0"/>
          </a:p>
        </p:txBody>
      </p:sp>
      <p:graphicFrame>
        <p:nvGraphicFramePr>
          <p:cNvPr id="8" name="Diagram 7">
            <a:extLst>
              <a:ext uri="{FF2B5EF4-FFF2-40B4-BE49-F238E27FC236}">
                <a16:creationId xmlns:a16="http://schemas.microsoft.com/office/drawing/2014/main" xmlns="" id="{F6A7A030-8A75-151A-5A6E-F01CFE78F154}"/>
              </a:ext>
            </a:extLst>
          </p:cNvPr>
          <p:cNvGraphicFramePr/>
          <p:nvPr>
            <p:extLst>
              <p:ext uri="{D42A27DB-BD31-4B8C-83A1-F6EECF244321}">
                <p14:modId xmlns:p14="http://schemas.microsoft.com/office/powerpoint/2010/main" val="2355401604"/>
              </p:ext>
            </p:extLst>
          </p:nvPr>
        </p:nvGraphicFramePr>
        <p:xfrm>
          <a:off x="5227288" y="-294376"/>
          <a:ext cx="5300420" cy="23167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extBox 9">
            <a:extLst>
              <a:ext uri="{FF2B5EF4-FFF2-40B4-BE49-F238E27FC236}">
                <a16:creationId xmlns:a16="http://schemas.microsoft.com/office/drawing/2014/main" xmlns="" id="{74E51C7E-05B0-808F-B84D-68AA1175BD55}"/>
              </a:ext>
            </a:extLst>
          </p:cNvPr>
          <p:cNvSpPr txBox="1"/>
          <p:nvPr/>
        </p:nvSpPr>
        <p:spPr>
          <a:xfrm>
            <a:off x="183101" y="834267"/>
            <a:ext cx="6222547" cy="461665"/>
          </a:xfrm>
          <a:prstGeom prst="rect">
            <a:avLst/>
          </a:prstGeom>
          <a:solidFill>
            <a:srgbClr val="DCD1A4"/>
          </a:solidFill>
          <a:ln>
            <a:solidFill>
              <a:srgbClr val="C00000"/>
            </a:solidFill>
          </a:ln>
        </p:spPr>
        <p:txBody>
          <a:bodyPr wrap="square" rtlCol="0">
            <a:spAutoFit/>
          </a:bodyPr>
          <a:lstStyle/>
          <a:p>
            <a:pPr lvl="0"/>
            <a:r>
              <a:rPr lang="en-AU" sz="2400" b="1" dirty="0" err="1">
                <a:solidFill>
                  <a:srgbClr val="C00000"/>
                </a:solidFill>
                <a:effectLst/>
                <a:latin typeface="Algerian" pitchFamily="82" charset="77"/>
              </a:rPr>
              <a:t>Mantoq</a:t>
            </a:r>
            <a:r>
              <a:rPr lang="en-AU" sz="2400" b="1" dirty="0">
                <a:solidFill>
                  <a:srgbClr val="C00000"/>
                </a:solidFill>
                <a:effectLst/>
                <a:latin typeface="Algerian" pitchFamily="82" charset="77"/>
              </a:rPr>
              <a:t> is derived from the </a:t>
            </a:r>
            <a:r>
              <a:rPr lang="en-AU" sz="2400" b="1" dirty="0" err="1">
                <a:solidFill>
                  <a:srgbClr val="C00000"/>
                </a:solidFill>
                <a:effectLst/>
                <a:latin typeface="Algerian" pitchFamily="82" charset="77"/>
              </a:rPr>
              <a:t>ishaarah</a:t>
            </a:r>
            <a:endParaRPr lang="en-GB" sz="2400" dirty="0"/>
          </a:p>
        </p:txBody>
      </p:sp>
    </p:spTree>
    <p:extLst>
      <p:ext uri="{BB962C8B-B14F-4D97-AF65-F5344CB8AC3E}">
        <p14:creationId xmlns:p14="http://schemas.microsoft.com/office/powerpoint/2010/main" val="332768702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289D43B-D2A3-116E-5A33-4E2DEB706CBA}"/>
              </a:ext>
            </a:extLst>
          </p:cNvPr>
          <p:cNvSpPr>
            <a:spLocks noGrp="1"/>
          </p:cNvSpPr>
          <p:nvPr>
            <p:ph type="title"/>
          </p:nvPr>
        </p:nvSpPr>
        <p:spPr>
          <a:xfrm>
            <a:off x="838200" y="202176"/>
            <a:ext cx="10515600" cy="1325563"/>
          </a:xfrm>
        </p:spPr>
        <p:txBody>
          <a:bodyPr>
            <a:normAutofit/>
          </a:bodyPr>
          <a:lstStyle/>
          <a:p>
            <a:r>
              <a:rPr lang="en-AU" sz="3200" b="0" dirty="0">
                <a:solidFill>
                  <a:srgbClr val="7030A0"/>
                </a:solidFill>
                <a:latin typeface="Algerian" pitchFamily="82" charset="77"/>
              </a:rPr>
              <a:t>The Mantooq </a:t>
            </a:r>
            <a:r>
              <a:rPr lang="ar-SA" sz="3200" b="0" dirty="0">
                <a:solidFill>
                  <a:srgbClr val="7030A0"/>
                </a:solidFill>
                <a:latin typeface="Algerian" pitchFamily="82" charset="77"/>
              </a:rPr>
              <a:t> المنطوق</a:t>
            </a:r>
            <a:r>
              <a:rPr lang="en-AU" sz="3200" b="0" dirty="0">
                <a:solidFill>
                  <a:srgbClr val="7030A0"/>
                </a:solidFill>
                <a:latin typeface="Algerian" pitchFamily="82" charset="77"/>
              </a:rPr>
              <a:t>and Mafhoom</a:t>
            </a:r>
            <a:r>
              <a:rPr lang="ar-SA" sz="3200" b="0" dirty="0">
                <a:solidFill>
                  <a:srgbClr val="7030A0"/>
                </a:solidFill>
                <a:latin typeface="Algerian" pitchFamily="82" charset="77"/>
              </a:rPr>
              <a:t> المفهوم </a:t>
            </a:r>
            <a:endParaRPr lang="en-US" sz="3200" b="0" dirty="0">
              <a:solidFill>
                <a:srgbClr val="7030A0"/>
              </a:solidFill>
              <a:latin typeface="Algerian" pitchFamily="82" charset="77"/>
            </a:endParaRPr>
          </a:p>
        </p:txBody>
      </p:sp>
      <p:sp>
        <p:nvSpPr>
          <p:cNvPr id="3" name="Content Placeholder 2">
            <a:extLst>
              <a:ext uri="{FF2B5EF4-FFF2-40B4-BE49-F238E27FC236}">
                <a16:creationId xmlns:a16="http://schemas.microsoft.com/office/drawing/2014/main" xmlns="" id="{FF7C389B-F1A0-DD9B-DE23-AE3E7285E6B5}"/>
              </a:ext>
            </a:extLst>
          </p:cNvPr>
          <p:cNvSpPr>
            <a:spLocks noGrp="1"/>
          </p:cNvSpPr>
          <p:nvPr>
            <p:ph idx="1"/>
          </p:nvPr>
        </p:nvSpPr>
        <p:spPr>
          <a:xfrm>
            <a:off x="478971" y="1527739"/>
            <a:ext cx="11234058" cy="4669861"/>
          </a:xfrm>
          <a:ln>
            <a:solidFill>
              <a:srgbClr val="7030A0"/>
            </a:solidFill>
          </a:ln>
        </p:spPr>
        <p:txBody>
          <a:bodyPr>
            <a:noAutofit/>
          </a:bodyPr>
          <a:lstStyle/>
          <a:p>
            <a:pPr marL="0" indent="0">
              <a:buNone/>
            </a:pPr>
            <a:r>
              <a:rPr lang="en-AU" sz="1800" b="1" dirty="0">
                <a:solidFill>
                  <a:srgbClr val="7030A0"/>
                </a:solidFill>
                <a:latin typeface="Chalkboard" panose="03050602040202020205" pitchFamily="66" charset="77"/>
              </a:rPr>
              <a:t>The mantooq</a:t>
            </a:r>
            <a:r>
              <a:rPr lang="ar-SA" sz="1800" b="0" dirty="0">
                <a:solidFill>
                  <a:srgbClr val="7030A0"/>
                </a:solidFill>
                <a:latin typeface="Algerian" pitchFamily="82" charset="77"/>
              </a:rPr>
              <a:t> </a:t>
            </a:r>
            <a:r>
              <a:rPr lang="en-AU" sz="1800" dirty="0">
                <a:solidFill>
                  <a:srgbClr val="7030A0"/>
                </a:solidFill>
                <a:latin typeface="Chalkboard" panose="03050602040202020205" pitchFamily="66" charset="77"/>
              </a:rPr>
              <a:t>of a verse is the apparent meaning that can be understood directly From the words in the sentence. </a:t>
            </a:r>
          </a:p>
          <a:p>
            <a:r>
              <a:rPr lang="en-AU" sz="1800" b="1" dirty="0">
                <a:solidFill>
                  <a:schemeClr val="accent2">
                    <a:lumMod val="75000"/>
                  </a:schemeClr>
                </a:solidFill>
                <a:latin typeface="Chalkboard" panose="03050602040202020205" pitchFamily="66" charset="77"/>
              </a:rPr>
              <a:t>For example </a:t>
            </a:r>
            <a:r>
              <a:rPr lang="en-AU" sz="1800" dirty="0">
                <a:solidFill>
                  <a:schemeClr val="accent2">
                    <a:lumMod val="75000"/>
                  </a:schemeClr>
                </a:solidFill>
                <a:latin typeface="Chalkboard" panose="03050602040202020205" pitchFamily="66" charset="77"/>
              </a:rPr>
              <a:t>,</a:t>
            </a:r>
            <a:r>
              <a:rPr lang="ar" sz="1800" dirty="0">
                <a:solidFill>
                  <a:schemeClr val="accent2">
                    <a:lumMod val="75000"/>
                  </a:schemeClr>
                </a:solidFill>
                <a:latin typeface="Chalkboard" panose="03050602040202020205" pitchFamily="66" charset="77"/>
              </a:rPr>
              <a:t> </a:t>
            </a:r>
            <a:r>
              <a:rPr lang="ar" sz="1800" b="1" dirty="0">
                <a:solidFill>
                  <a:schemeClr val="accent2">
                    <a:lumMod val="75000"/>
                  </a:schemeClr>
                </a:solidFill>
                <a:latin typeface="Chalkboard" panose="03050602040202020205" pitchFamily="66" charset="77"/>
              </a:rPr>
              <a:t>فَمَن لَّمْ يَجِدْ فَصِيَامُ ثَلَـٰثَةِ أَيَّامٍۢ فِى ٱلْحَجِّ وَسَبْعَةٍ إِذَا رَجَعْتُمْ ۗ تِلْكَ عَشَرَةٌۭ كَامِلَةٌۭ ۗ ذَٰلِكَ لِمَن لَّمْ يَكُنْ أَهْلُهُۥ حَاضِرِى ٱلْمَسْجِدِ ٱلْحَرَام</a:t>
            </a:r>
            <a:endParaRPr lang="en-AU" sz="1800" b="1" dirty="0">
              <a:solidFill>
                <a:schemeClr val="accent2">
                  <a:lumMod val="75000"/>
                </a:schemeClr>
              </a:solidFill>
              <a:latin typeface="Chalkboard" panose="03050602040202020205" pitchFamily="66" charset="77"/>
            </a:endParaRPr>
          </a:p>
          <a:p>
            <a:r>
              <a:rPr lang="en-AU" sz="1800" b="1" dirty="0">
                <a:solidFill>
                  <a:srgbClr val="002060"/>
                </a:solidFill>
                <a:latin typeface="Chalkboard" panose="03050602040202020205" pitchFamily="66" charset="77"/>
              </a:rPr>
              <a:t>Allah says:  </a:t>
            </a:r>
            <a:r>
              <a:rPr lang="en-AU" sz="1800" b="1" i="0" dirty="0">
                <a:solidFill>
                  <a:srgbClr val="002060"/>
                </a:solidFill>
                <a:effectLst/>
                <a:latin typeface="Chalkboard" panose="03050602040202020205" pitchFamily="66" charset="77"/>
              </a:rPr>
              <a:t>“Whoever cannot afford that ˹offering˺, let them fast three days during pilgrimage and seven after returning ˹home˺—completing ten…”. al-Baqarah (2):196.</a:t>
            </a:r>
            <a:endParaRPr lang="en-AU" sz="1800" b="1" dirty="0">
              <a:solidFill>
                <a:srgbClr val="002060"/>
              </a:solidFill>
              <a:latin typeface="Chalkboard" panose="03050602040202020205" pitchFamily="66" charset="77"/>
            </a:endParaRPr>
          </a:p>
          <a:p>
            <a:pPr marL="0" indent="0" rtl="1">
              <a:buNone/>
            </a:pPr>
            <a:r>
              <a:rPr lang="en-AU" sz="1800" dirty="0">
                <a:solidFill>
                  <a:schemeClr val="accent2">
                    <a:lumMod val="75000"/>
                  </a:schemeClr>
                </a:solidFill>
                <a:latin typeface="Chalkboard" panose="03050602040202020205" pitchFamily="66" charset="77"/>
              </a:rPr>
              <a:t>In this verse, command is obvious, to fast a specific number of days, this is the mantooq of the verse.</a:t>
            </a:r>
          </a:p>
          <a:p>
            <a:pPr marL="0" indent="0" rtl="1">
              <a:buNone/>
            </a:pPr>
            <a:r>
              <a:rPr lang="en-AU" sz="1800" b="1" dirty="0">
                <a:solidFill>
                  <a:srgbClr val="7030A0"/>
                </a:solidFill>
                <a:latin typeface="Chalkboard" panose="03050602040202020205" pitchFamily="66" charset="77"/>
              </a:rPr>
              <a:t>The mafhoom </a:t>
            </a:r>
            <a:r>
              <a:rPr lang="en-AU" sz="1800" dirty="0">
                <a:latin typeface="Chalkboard" panose="03050602040202020205" pitchFamily="66" charset="77"/>
              </a:rPr>
              <a:t>of a verse, is an understanding of the verse that is not explicit in the words of the sentence.      There are two main types of mafhoom: </a:t>
            </a:r>
            <a:endParaRPr lang="ar-SA" sz="1800" dirty="0">
              <a:latin typeface="Chalkboard" panose="03050602040202020205" pitchFamily="66" charset="77"/>
            </a:endParaRPr>
          </a:p>
          <a:p>
            <a:pPr marL="0" indent="0" rtl="1">
              <a:buNone/>
            </a:pPr>
            <a:r>
              <a:rPr lang="en-AU" sz="1800" dirty="0">
                <a:latin typeface="Chalkboard" panose="03050602040202020205" pitchFamily="66" charset="77"/>
              </a:rPr>
              <a:t>    </a:t>
            </a:r>
            <a:r>
              <a:rPr lang="ar-SA" sz="1800" dirty="0">
                <a:latin typeface="Chalkboard" panose="03050602040202020205" pitchFamily="66" charset="77"/>
              </a:rPr>
              <a:t> مفهوم المخالفة</a:t>
            </a:r>
            <a:r>
              <a:rPr lang="en-AU" sz="1800" dirty="0">
                <a:latin typeface="Chalkboard" panose="03050602040202020205" pitchFamily="66" charset="77"/>
              </a:rPr>
              <a:t>.    2. </a:t>
            </a:r>
            <a:r>
              <a:rPr lang="en-AU" sz="1800" b="1" dirty="0">
                <a:effectLst/>
                <a:latin typeface="Chalkboard" panose="03050602040202020205" pitchFamily="66" charset="77"/>
              </a:rPr>
              <a:t>mafhoom al-</a:t>
            </a:r>
            <a:r>
              <a:rPr lang="en-AU" sz="1800" b="1" dirty="0" err="1">
                <a:effectLst/>
                <a:latin typeface="Chalkboard" panose="03050602040202020205" pitchFamily="66" charset="77"/>
              </a:rPr>
              <a:t>mukhaalafah</a:t>
            </a:r>
            <a:r>
              <a:rPr lang="ar-SA" sz="1800" dirty="0">
                <a:latin typeface="Chalkboard" panose="03050602040202020205" pitchFamily="66" charset="77"/>
              </a:rPr>
              <a:t>مفهوم الموافقة </a:t>
            </a:r>
            <a:r>
              <a:rPr lang="en-AU" sz="1800" b="1" dirty="0">
                <a:effectLst/>
                <a:latin typeface="Chalkboard" panose="03050602040202020205" pitchFamily="66" charset="77"/>
              </a:rPr>
              <a:t>1. mafhoom al-</a:t>
            </a:r>
            <a:r>
              <a:rPr lang="en-AU" sz="1800" b="1" dirty="0" err="1">
                <a:effectLst/>
                <a:latin typeface="Chalkboard" panose="03050602040202020205" pitchFamily="66" charset="77"/>
              </a:rPr>
              <a:t>muwaafaqah</a:t>
            </a:r>
            <a:r>
              <a:rPr lang="en-AU" sz="1600" dirty="0">
                <a:latin typeface="Chalkboard" panose="03050602040202020205" pitchFamily="66" charset="77"/>
              </a:rPr>
              <a:t>.</a:t>
            </a:r>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4A97DF97-BB6F-89A2-9110-23A942607F47}"/>
              </a:ext>
            </a:extLst>
          </p:cNvPr>
          <p:cNvSpPr>
            <a:spLocks noGrp="1"/>
          </p:cNvSpPr>
          <p:nvPr>
            <p:ph type="sldNum" sz="quarter" idx="12"/>
          </p:nvPr>
        </p:nvSpPr>
        <p:spPr/>
        <p:txBody>
          <a:bodyPr/>
          <a:lstStyle/>
          <a:p>
            <a:fld id="{C8784B88-F3D9-6A4F-9660-1A0A1E561ED7}" type="slidenum">
              <a:rPr lang="en-US" smtClean="0"/>
              <a:t>239</a:t>
            </a:fld>
            <a:endParaRPr lang="en-US"/>
          </a:p>
        </p:txBody>
      </p:sp>
    </p:spTree>
    <p:extLst>
      <p:ext uri="{BB962C8B-B14F-4D97-AF65-F5344CB8AC3E}">
        <p14:creationId xmlns:p14="http://schemas.microsoft.com/office/powerpoint/2010/main" val="1700688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337A6-C163-FAAE-6A21-9DB1FA93C3C6}"/>
              </a:ext>
            </a:extLst>
          </p:cNvPr>
          <p:cNvSpPr>
            <a:spLocks noGrp="1"/>
          </p:cNvSpPr>
          <p:nvPr>
            <p:ph type="title"/>
          </p:nvPr>
        </p:nvSpPr>
        <p:spPr>
          <a:xfrm>
            <a:off x="-1" y="1054047"/>
            <a:ext cx="2891061" cy="4248104"/>
          </a:xfrm>
        </p:spPr>
        <p:txBody>
          <a:bodyPr/>
          <a:lstStyle/>
          <a:p>
            <a:pPr algn="ctr"/>
            <a:r>
              <a:rPr lang="en-AU" dirty="0">
                <a:solidFill>
                  <a:srgbClr val="C00000"/>
                </a:solidFill>
                <a:latin typeface="ACADEMY ENGRAVED LET PLAIN:1.0" panose="02000000000000000000" pitchFamily="2" charset="0"/>
              </a:rPr>
              <a:t>Differences</a:t>
            </a:r>
            <a:br>
              <a:rPr lang="en-AU" dirty="0">
                <a:solidFill>
                  <a:srgbClr val="C00000"/>
                </a:solidFill>
                <a:latin typeface="ACADEMY ENGRAVED LET PLAIN:1.0" panose="02000000000000000000" pitchFamily="2" charset="0"/>
              </a:rPr>
            </a:br>
            <a:r>
              <a:rPr lang="en-AU" dirty="0">
                <a:solidFill>
                  <a:srgbClr val="C00000"/>
                </a:solidFill>
                <a:latin typeface="ACADEMY ENGRAVED LET PLAIN:1.0" panose="02000000000000000000" pitchFamily="2" charset="0"/>
              </a:rPr>
              <a:t> </a:t>
            </a:r>
            <a:br>
              <a:rPr lang="en-AU" dirty="0">
                <a:solidFill>
                  <a:srgbClr val="C00000"/>
                </a:solidFill>
                <a:latin typeface="ACADEMY ENGRAVED LET PLAIN:1.0" panose="02000000000000000000" pitchFamily="2" charset="0"/>
              </a:rPr>
            </a:br>
            <a:r>
              <a:rPr lang="en-AU" dirty="0">
                <a:solidFill>
                  <a:srgbClr val="C00000"/>
                </a:solidFill>
                <a:latin typeface="ACADEMY ENGRAVED LET PLAIN:1.0" panose="02000000000000000000" pitchFamily="2" charset="0"/>
              </a:rPr>
              <a:t>Quran  </a:t>
            </a:r>
            <a:br>
              <a:rPr lang="en-AU" dirty="0">
                <a:solidFill>
                  <a:srgbClr val="C00000"/>
                </a:solidFill>
                <a:latin typeface="ACADEMY ENGRAVED LET PLAIN:1.0" panose="02000000000000000000" pitchFamily="2" charset="0"/>
              </a:rPr>
            </a:br>
            <a:r>
              <a:rPr lang="en-AU" dirty="0">
                <a:solidFill>
                  <a:srgbClr val="C00000"/>
                </a:solidFill>
                <a:latin typeface="ACADEMY ENGRAVED LET PLAIN:1.0" panose="02000000000000000000" pitchFamily="2" charset="0"/>
              </a:rPr>
              <a:t>/</a:t>
            </a:r>
            <a:br>
              <a:rPr lang="en-AU" dirty="0">
                <a:solidFill>
                  <a:srgbClr val="C00000"/>
                </a:solidFill>
                <a:latin typeface="ACADEMY ENGRAVED LET PLAIN:1.0" panose="02000000000000000000" pitchFamily="2" charset="0"/>
              </a:rPr>
            </a:br>
            <a:r>
              <a:rPr lang="en-AU" dirty="0">
                <a:solidFill>
                  <a:srgbClr val="C00000"/>
                </a:solidFill>
                <a:latin typeface="ACADEMY ENGRAVED LET PLAIN:1.0" panose="02000000000000000000" pitchFamily="2" charset="0"/>
              </a:rPr>
              <a:t>Sunnah</a:t>
            </a:r>
            <a:endParaRPr lang="en-US" dirty="0">
              <a:solidFill>
                <a:srgbClr val="C00000"/>
              </a:solidFill>
              <a:latin typeface="ACADEMY ENGRAVED LET PLAIN:1.0" panose="02000000000000000000" pitchFamily="2" charset="0"/>
            </a:endParaRPr>
          </a:p>
        </p:txBody>
      </p:sp>
      <p:graphicFrame>
        <p:nvGraphicFramePr>
          <p:cNvPr id="7" name="Content Placeholder 6">
            <a:extLst>
              <a:ext uri="{FF2B5EF4-FFF2-40B4-BE49-F238E27FC236}">
                <a16:creationId xmlns:a16="http://schemas.microsoft.com/office/drawing/2014/main" xmlns="" id="{7E85B1CF-9BBE-F151-861C-1E4BC86F8E21}"/>
              </a:ext>
            </a:extLst>
          </p:cNvPr>
          <p:cNvGraphicFramePr>
            <a:graphicFrameLocks noGrp="1"/>
          </p:cNvGraphicFramePr>
          <p:nvPr>
            <p:ph idx="1"/>
            <p:extLst>
              <p:ext uri="{D42A27DB-BD31-4B8C-83A1-F6EECF244321}">
                <p14:modId xmlns:p14="http://schemas.microsoft.com/office/powerpoint/2010/main" val="4140262518"/>
              </p:ext>
            </p:extLst>
          </p:nvPr>
        </p:nvGraphicFramePr>
        <p:xfrm>
          <a:off x="2563091" y="769392"/>
          <a:ext cx="7924800" cy="55950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E0F56F8B-DD59-6E6F-B12B-DCC809DF2306}"/>
              </a:ext>
            </a:extLst>
          </p:cNvPr>
          <p:cNvSpPr>
            <a:spLocks noGrp="1"/>
          </p:cNvSpPr>
          <p:nvPr>
            <p:ph type="sldNum" sz="quarter" idx="12"/>
          </p:nvPr>
        </p:nvSpPr>
        <p:spPr/>
        <p:txBody>
          <a:bodyPr/>
          <a:lstStyle/>
          <a:p>
            <a:fld id="{C8784B88-F3D9-6A4F-9660-1A0A1E561ED7}" type="slidenum">
              <a:rPr lang="en-US" smtClean="0"/>
              <a:t>24</a:t>
            </a:fld>
            <a:endParaRPr lang="en-US"/>
          </a:p>
        </p:txBody>
      </p:sp>
      <p:sp>
        <p:nvSpPr>
          <p:cNvPr id="9" name="TextBox 8">
            <a:extLst>
              <a:ext uri="{FF2B5EF4-FFF2-40B4-BE49-F238E27FC236}">
                <a16:creationId xmlns:a16="http://schemas.microsoft.com/office/drawing/2014/main" xmlns="" id="{56B3D51D-0022-4D8D-1550-BF36099D9FD7}"/>
              </a:ext>
            </a:extLst>
          </p:cNvPr>
          <p:cNvSpPr txBox="1"/>
          <p:nvPr/>
        </p:nvSpPr>
        <p:spPr>
          <a:xfrm>
            <a:off x="3396752" y="5302151"/>
            <a:ext cx="6585448" cy="523220"/>
          </a:xfrm>
          <a:prstGeom prst="rect">
            <a:avLst/>
          </a:prstGeom>
          <a:noFill/>
        </p:spPr>
        <p:txBody>
          <a:bodyPr wrap="square" rtlCol="0">
            <a:spAutoFit/>
          </a:bodyPr>
          <a:lstStyle/>
          <a:p>
            <a:pPr lvl="0"/>
            <a:r>
              <a:rPr lang="en-AU" sz="2800" dirty="0">
                <a:latin typeface="Helvetica" pitchFamily="2" charset="0"/>
              </a:rPr>
              <a:t>Not necessarily transmitted by tawatur</a:t>
            </a:r>
            <a:endParaRPr lang="en-GB" sz="2800" dirty="0">
              <a:latin typeface="Helvetica" pitchFamily="2" charset="0"/>
            </a:endParaRPr>
          </a:p>
        </p:txBody>
      </p:sp>
    </p:spTree>
    <p:extLst>
      <p:ext uri="{BB962C8B-B14F-4D97-AF65-F5344CB8AC3E}">
        <p14:creationId xmlns:p14="http://schemas.microsoft.com/office/powerpoint/2010/main" val="3390912835"/>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63CF17-3349-E01A-33FF-069051A1E374}"/>
              </a:ext>
            </a:extLst>
          </p:cNvPr>
          <p:cNvSpPr>
            <a:spLocks noGrp="1"/>
          </p:cNvSpPr>
          <p:nvPr>
            <p:ph type="title"/>
          </p:nvPr>
        </p:nvSpPr>
        <p:spPr>
          <a:xfrm>
            <a:off x="838200" y="1"/>
            <a:ext cx="9091863" cy="508000"/>
          </a:xfrm>
        </p:spPr>
        <p:txBody>
          <a:bodyPr>
            <a:normAutofit fontScale="90000"/>
          </a:bodyPr>
          <a:lstStyle/>
          <a:p>
            <a:r>
              <a:rPr lang="en-AU" sz="3600" b="0" dirty="0">
                <a:solidFill>
                  <a:srgbClr val="0070C0"/>
                </a:solidFill>
                <a:effectLst/>
                <a:latin typeface="Algerian" pitchFamily="82" charset="77"/>
              </a:rPr>
              <a:t>Types of Mafhoom (Implied) Meanings</a:t>
            </a:r>
            <a:endParaRPr lang="en-US" sz="3600" b="0" dirty="0">
              <a:solidFill>
                <a:srgbClr val="0070C0"/>
              </a:solidFill>
              <a:latin typeface="Algerian" pitchFamily="82" charset="77"/>
            </a:endParaRPr>
          </a:p>
        </p:txBody>
      </p:sp>
      <p:sp>
        <p:nvSpPr>
          <p:cNvPr id="3" name="Content Placeholder 2">
            <a:extLst>
              <a:ext uri="{FF2B5EF4-FFF2-40B4-BE49-F238E27FC236}">
                <a16:creationId xmlns:a16="http://schemas.microsoft.com/office/drawing/2014/main" xmlns="" id="{C544FA38-F35F-F298-1EA9-4652688D806C}"/>
              </a:ext>
            </a:extLst>
          </p:cNvPr>
          <p:cNvSpPr>
            <a:spLocks noGrp="1"/>
          </p:cNvSpPr>
          <p:nvPr>
            <p:ph idx="1"/>
          </p:nvPr>
        </p:nvSpPr>
        <p:spPr>
          <a:xfrm>
            <a:off x="118553" y="582793"/>
            <a:ext cx="11954894" cy="5870221"/>
          </a:xfrm>
          <a:ln>
            <a:solidFill>
              <a:srgbClr val="0070C0"/>
            </a:solidFill>
          </a:ln>
        </p:spPr>
        <p:txBody>
          <a:bodyPr>
            <a:noAutofit/>
          </a:bodyPr>
          <a:lstStyle/>
          <a:p>
            <a:pPr marL="0" indent="0">
              <a:buNone/>
            </a:pPr>
            <a:r>
              <a:rPr lang="en-AU" sz="1400" b="1" dirty="0">
                <a:latin typeface="Chalkboard" panose="03050602040202020205" pitchFamily="66" charset="77"/>
              </a:rPr>
              <a:t>1.</a:t>
            </a:r>
            <a:r>
              <a:rPr lang="en-AU" sz="1400" b="1" dirty="0">
                <a:effectLst/>
                <a:latin typeface="Chalkboard" panose="03050602040202020205" pitchFamily="66" charset="77"/>
              </a:rPr>
              <a:t> </a:t>
            </a:r>
            <a:r>
              <a:rPr lang="en-AU" sz="1400" b="1" dirty="0">
                <a:effectLst/>
                <a:highlight>
                  <a:srgbClr val="AAEBCB"/>
                </a:highlight>
                <a:latin typeface="Chalkboard" panose="03050602040202020205" pitchFamily="66" charset="77"/>
              </a:rPr>
              <a:t>mafhoom al-</a:t>
            </a:r>
            <a:r>
              <a:rPr lang="en-AU" sz="1400" b="1" dirty="0" err="1">
                <a:effectLst/>
                <a:highlight>
                  <a:srgbClr val="AAEBCB"/>
                </a:highlight>
                <a:latin typeface="Chalkboard" panose="03050602040202020205" pitchFamily="66" charset="77"/>
              </a:rPr>
              <a:t>muwaafaqah</a:t>
            </a:r>
            <a:r>
              <a:rPr lang="en-AU" sz="1400" b="1" dirty="0">
                <a:effectLst/>
                <a:latin typeface="Chalkboard" panose="03050602040202020205" pitchFamily="66" charset="77"/>
              </a:rPr>
              <a:t>, </a:t>
            </a:r>
            <a:r>
              <a:rPr lang="ar-SA" sz="1400" b="1" dirty="0">
                <a:effectLst/>
                <a:latin typeface="Chalkboard" panose="03050602040202020205" pitchFamily="66" charset="77"/>
              </a:rPr>
              <a:t> مفهوم الموافقة </a:t>
            </a:r>
            <a:r>
              <a:rPr lang="en-AU" sz="1400" b="1" dirty="0">
                <a:effectLst/>
                <a:latin typeface="Chalkboard" panose="03050602040202020205" pitchFamily="66" charset="77"/>
              </a:rPr>
              <a:t>in which the rule in the implied meaning agrees with that of the mantooq. </a:t>
            </a:r>
          </a:p>
          <a:p>
            <a:pPr marL="0" indent="0">
              <a:buNone/>
            </a:pPr>
            <a:r>
              <a:rPr lang="en-AU" sz="1400" b="1" dirty="0">
                <a:latin typeface="Chalkboard" panose="03050602040202020205" pitchFamily="66" charset="77"/>
              </a:rPr>
              <a:t>2. </a:t>
            </a:r>
            <a:r>
              <a:rPr lang="en-AU" sz="1400" b="1" dirty="0">
                <a:effectLst/>
                <a:highlight>
                  <a:srgbClr val="AAEBCB"/>
                </a:highlight>
                <a:latin typeface="Chalkboard" panose="03050602040202020205" pitchFamily="66" charset="77"/>
              </a:rPr>
              <a:t>mafhoom al-</a:t>
            </a:r>
            <a:r>
              <a:rPr lang="en-AU" sz="1400" b="1" dirty="0" err="1">
                <a:effectLst/>
                <a:highlight>
                  <a:srgbClr val="AAEBCB"/>
                </a:highlight>
                <a:latin typeface="Chalkboard" panose="03050602040202020205" pitchFamily="66" charset="77"/>
              </a:rPr>
              <a:t>mukhaalafah</a:t>
            </a:r>
            <a:r>
              <a:rPr lang="en-AU" sz="1400" b="1" dirty="0">
                <a:effectLst/>
                <a:latin typeface="Chalkboard" panose="03050602040202020205" pitchFamily="66" charset="77"/>
              </a:rPr>
              <a:t>,</a:t>
            </a:r>
            <a:r>
              <a:rPr lang="ar-SA" sz="1400" b="1" dirty="0">
                <a:effectLst/>
                <a:latin typeface="Chalkboard" panose="03050602040202020205" pitchFamily="66" charset="77"/>
              </a:rPr>
              <a:t> مفهوم المخالفة</a:t>
            </a:r>
            <a:r>
              <a:rPr lang="en-AU" sz="1400" b="1" dirty="0">
                <a:effectLst/>
                <a:latin typeface="Chalkboard" panose="03050602040202020205" pitchFamily="66" charset="77"/>
              </a:rPr>
              <a:t> in which the rule in the implied meaning is the contrapositive of the mantooq.</a:t>
            </a:r>
          </a:p>
          <a:p>
            <a:r>
              <a:rPr lang="en-AU" sz="1400" dirty="0">
                <a:effectLst/>
                <a:latin typeface="Chalkboard" panose="03050602040202020205" pitchFamily="66" charset="77"/>
              </a:rPr>
              <a:t>That is, if a law is connected to a particular condition, trait, number, etc., one can assume law doesn’t apply when the condition, trait, number, etc. is missing. Both types of mafhoom meanings have been further subdivided by some scholars; however, the differences are so linguistically fine.</a:t>
            </a:r>
            <a:endParaRPr lang="en-AU" sz="1400" dirty="0">
              <a:latin typeface="Chalkboard" panose="03050602040202020205" pitchFamily="66" charset="77"/>
            </a:endParaRPr>
          </a:p>
          <a:p>
            <a:r>
              <a:rPr lang="en-AU" sz="1400" b="1" dirty="0">
                <a:effectLst/>
                <a:highlight>
                  <a:srgbClr val="AAEBCB"/>
                </a:highlight>
                <a:latin typeface="Chalkboard" panose="03050602040202020205" pitchFamily="66" charset="77"/>
              </a:rPr>
              <a:t>An example </a:t>
            </a:r>
            <a:r>
              <a:rPr lang="en-AU" sz="1400" b="1" dirty="0">
                <a:solidFill>
                  <a:srgbClr val="C00000"/>
                </a:solidFill>
                <a:effectLst/>
                <a:latin typeface="Chalkboard" panose="03050602040202020205" pitchFamily="66" charset="77"/>
              </a:rPr>
              <a:t>of mafhoom al-</a:t>
            </a:r>
            <a:r>
              <a:rPr lang="en-AU" sz="1400" b="1" dirty="0" err="1">
                <a:solidFill>
                  <a:srgbClr val="C00000"/>
                </a:solidFill>
                <a:effectLst/>
                <a:latin typeface="Chalkboard" panose="03050602040202020205" pitchFamily="66" charset="77"/>
              </a:rPr>
              <a:t>muwaafaqah</a:t>
            </a:r>
            <a:r>
              <a:rPr lang="en-AU" sz="1400" b="1" dirty="0">
                <a:solidFill>
                  <a:srgbClr val="C00000"/>
                </a:solidFill>
                <a:effectLst/>
                <a:latin typeface="Chalkboard" panose="03050602040202020205" pitchFamily="66" charset="77"/>
              </a:rPr>
              <a:t> can be found in the verse prohibiting harsh words with parents, </a:t>
            </a:r>
          </a:p>
          <a:p>
            <a:r>
              <a:rPr lang="en-AU" sz="1400" b="1" dirty="0">
                <a:solidFill>
                  <a:srgbClr val="C00000"/>
                </a:solidFill>
                <a:effectLst/>
                <a:latin typeface="Chalkboard" panose="03050602040202020205" pitchFamily="66" charset="77"/>
              </a:rPr>
              <a:t>“Do not say to them ‘</a:t>
            </a:r>
            <a:r>
              <a:rPr lang="en-AU" sz="1400" b="1" dirty="0" err="1">
                <a:solidFill>
                  <a:srgbClr val="C00000"/>
                </a:solidFill>
                <a:effectLst/>
                <a:latin typeface="Chalkboard" panose="03050602040202020205" pitchFamily="66" charset="77"/>
              </a:rPr>
              <a:t>Uff</a:t>
            </a:r>
            <a:r>
              <a:rPr lang="en-AU" sz="1400" b="1" dirty="0">
                <a:solidFill>
                  <a:srgbClr val="C00000"/>
                </a:solidFill>
                <a:effectLst/>
                <a:latin typeface="Chalkboard" panose="03050602040202020205" pitchFamily="66" charset="77"/>
              </a:rPr>
              <a:t>. </a:t>
            </a:r>
            <a:r>
              <a:rPr lang="en-AU" sz="1400" b="1" dirty="0" err="1">
                <a:solidFill>
                  <a:srgbClr val="C00000"/>
                </a:solidFill>
                <a:effectLst/>
                <a:latin typeface="Chalkboard" panose="03050602040202020205" pitchFamily="66" charset="77"/>
              </a:rPr>
              <a:t>Israa</a:t>
            </a:r>
            <a:r>
              <a:rPr lang="en-AU" sz="1400" b="1" dirty="0">
                <a:solidFill>
                  <a:srgbClr val="C00000"/>
                </a:solidFill>
                <a:effectLst/>
                <a:latin typeface="Chalkboard" panose="03050602040202020205" pitchFamily="66" charset="77"/>
              </a:rPr>
              <a:t>’ (17):23.</a:t>
            </a:r>
            <a:r>
              <a:rPr lang="ar" sz="1400" b="1" dirty="0">
                <a:solidFill>
                  <a:srgbClr val="C00000"/>
                </a:solidFill>
                <a:effectLst/>
                <a:latin typeface="Chalkboard" panose="03050602040202020205" pitchFamily="66" charset="77"/>
              </a:rPr>
              <a:t> ۞ وَقَضَىٰ رَبُّكَ أَلَّا تَعْبُدُوٓا۟ إِلَّآ إِيَّاهُ وَبِٱلْوَٰلِدَيْنِ إِحْسَـٰنًا ۚ إِمَّا يَبْلُغَنَّ عِندَكَ ٱلْكِبَرَ أَحَدُهُمَآ أَوْ كِلَاهُمَا فَلَا </a:t>
            </a:r>
            <a:r>
              <a:rPr lang="ar" sz="1400" b="1" dirty="0">
                <a:effectLst/>
                <a:latin typeface="Chalkboard" panose="03050602040202020205" pitchFamily="66" charset="77"/>
              </a:rPr>
              <a:t>تَقُل لَّهُمَآ أُفٍّۢ </a:t>
            </a:r>
            <a:r>
              <a:rPr lang="ar" sz="1400" b="1" dirty="0">
                <a:solidFill>
                  <a:srgbClr val="C00000"/>
                </a:solidFill>
                <a:effectLst/>
                <a:latin typeface="Chalkboard" panose="03050602040202020205" pitchFamily="66" charset="77"/>
              </a:rPr>
              <a:t>وَلَا تَنْهَرْهُمَا وَقُل لَّهُمَا قَوْلًۭا كَرِيمًۭا</a:t>
            </a:r>
            <a:endParaRPr lang="en-AU" sz="1400" b="1" dirty="0">
              <a:solidFill>
                <a:srgbClr val="C00000"/>
              </a:solidFill>
              <a:effectLst/>
              <a:latin typeface="Chalkboard" panose="03050602040202020205" pitchFamily="66" charset="77"/>
            </a:endParaRPr>
          </a:p>
          <a:p>
            <a:r>
              <a:rPr lang="en-AU" sz="1400" dirty="0">
                <a:effectLst/>
                <a:highlight>
                  <a:srgbClr val="AAEBCB"/>
                </a:highlight>
                <a:latin typeface="Chalkboard" panose="03050602040202020205" pitchFamily="66" charset="77"/>
              </a:rPr>
              <a:t>The mantooq here forbids the saying of “</a:t>
            </a:r>
            <a:r>
              <a:rPr lang="en-AU" sz="1400" dirty="0" err="1">
                <a:effectLst/>
                <a:highlight>
                  <a:srgbClr val="AAEBCB"/>
                </a:highlight>
                <a:latin typeface="Chalkboard" panose="03050602040202020205" pitchFamily="66" charset="77"/>
              </a:rPr>
              <a:t>Uff</a:t>
            </a:r>
            <a:r>
              <a:rPr lang="en-AU" sz="1400" dirty="0">
                <a:effectLst/>
                <a:highlight>
                  <a:srgbClr val="AAEBCB"/>
                </a:highlight>
                <a:latin typeface="Chalkboard" panose="03050602040202020205" pitchFamily="66" charset="77"/>
              </a:rPr>
              <a:t>” to parents, and the mafhoom is that cursing them or hitting them is also forbidden.: </a:t>
            </a:r>
          </a:p>
          <a:p>
            <a:r>
              <a:rPr lang="en-AU" sz="1400" dirty="0">
                <a:effectLst/>
                <a:highlight>
                  <a:srgbClr val="AAEBCB"/>
                </a:highlight>
                <a:latin typeface="Chalkboard" panose="03050602040202020205" pitchFamily="66" charset="77"/>
              </a:rPr>
              <a:t> </a:t>
            </a:r>
            <a:r>
              <a:rPr lang="en-AU" sz="1400" dirty="0">
                <a:highlight>
                  <a:srgbClr val="AAEBCB"/>
                </a:highlight>
                <a:latin typeface="Chalkboard" panose="03050602040202020205" pitchFamily="66" charset="77"/>
              </a:rPr>
              <a:t>E</a:t>
            </a:r>
            <a:r>
              <a:rPr lang="en-AU" sz="1400" dirty="0">
                <a:effectLst/>
                <a:highlight>
                  <a:srgbClr val="AAEBCB"/>
                </a:highlight>
                <a:latin typeface="Chalkboard" panose="03050602040202020205" pitchFamily="66" charset="77"/>
              </a:rPr>
              <a:t>xample </a:t>
            </a:r>
            <a:r>
              <a:rPr lang="en-AU" sz="1400" dirty="0">
                <a:effectLst/>
                <a:latin typeface="Chalkboard" panose="03050602040202020205" pitchFamily="66" charset="77"/>
              </a:rPr>
              <a:t>: the property of orphans: </a:t>
            </a:r>
            <a:r>
              <a:rPr lang="en-AU" sz="1400" dirty="0">
                <a:solidFill>
                  <a:srgbClr val="C00000"/>
                </a:solidFill>
                <a:effectLst/>
                <a:latin typeface="Chalkboard" panose="03050602040202020205" pitchFamily="66" charset="77"/>
              </a:rPr>
              <a:t>“</a:t>
            </a:r>
            <a:r>
              <a:rPr lang="en-AU" sz="1400" b="1" dirty="0">
                <a:solidFill>
                  <a:srgbClr val="C00000"/>
                </a:solidFill>
                <a:effectLst/>
                <a:latin typeface="Chalkboard" panose="03050602040202020205" pitchFamily="66" charset="77"/>
              </a:rPr>
              <a:t>Verily, those who consume the wealth of orphans unjustly only consume fire in their stomachs, and they will soon be burnt in a blazing Fire</a:t>
            </a:r>
            <a:r>
              <a:rPr lang="en-AU" sz="1400" dirty="0">
                <a:effectLst/>
                <a:latin typeface="Chalkboard" panose="03050602040202020205" pitchFamily="66" charset="77"/>
              </a:rPr>
              <a:t>.  an-</a:t>
            </a:r>
            <a:r>
              <a:rPr lang="en-AU" sz="1400" dirty="0" err="1">
                <a:effectLst/>
                <a:latin typeface="Chalkboard" panose="03050602040202020205" pitchFamily="66" charset="77"/>
              </a:rPr>
              <a:t>Nisaa</a:t>
            </a:r>
            <a:r>
              <a:rPr lang="en-AU" sz="1400" dirty="0">
                <a:effectLst/>
                <a:latin typeface="Chalkboard" panose="03050602040202020205" pitchFamily="66" charset="77"/>
              </a:rPr>
              <a:t>’ (4):10. </a:t>
            </a:r>
            <a:r>
              <a:rPr lang="ar" sz="1400" b="1" dirty="0">
                <a:solidFill>
                  <a:srgbClr val="C00000"/>
                </a:solidFill>
                <a:effectLst/>
                <a:latin typeface="Chalkboard" panose="03050602040202020205" pitchFamily="66" charset="77"/>
              </a:rPr>
              <a:t>إِنَّ ٱلَّذِينَ يَأْكُلُونَ أَمْوَٰلَ ٱلْيَتَـٰمَىٰ ظُلْمًا إِنَّمَا يَأْكُلُونَ فِى بُطُونِهِمْ نَارًۭا ۖ وَسَيَصْلَوْنَ سَعِيرًۭا</a:t>
            </a:r>
            <a:endParaRPr lang="en-AU" sz="1400" b="1" dirty="0">
              <a:solidFill>
                <a:srgbClr val="C00000"/>
              </a:solidFill>
              <a:latin typeface="Chalkboard" panose="03050602040202020205" pitchFamily="66" charset="77"/>
            </a:endParaRPr>
          </a:p>
          <a:p>
            <a:r>
              <a:rPr lang="en-AU" sz="1400" dirty="0">
                <a:effectLst/>
                <a:latin typeface="Chalkboard" panose="03050602040202020205" pitchFamily="66" charset="77"/>
              </a:rPr>
              <a:t>The mantooq prohibits misappropriating the property of an orphan for one’s personal benefit. By implication, it would also be prohibited to burn an orphan’s money, as both acts deprive the orphan of benefit from his wealth. In the example of mistreatment of parents, the rule in the</a:t>
            </a:r>
            <a:r>
              <a:rPr lang="en-AU" sz="1400" dirty="0">
                <a:effectLst/>
                <a:latin typeface="TimesNewRoman"/>
              </a:rPr>
              <a:t> </a:t>
            </a:r>
            <a:r>
              <a:rPr lang="en-AU" sz="1400" dirty="0">
                <a:effectLst/>
                <a:latin typeface="Chalkboard" panose="03050602040202020205" pitchFamily="66" charset="77"/>
              </a:rPr>
              <a:t>mafhoom is stronger than that of the mantooq; while in the second example, they are on the same level. </a:t>
            </a:r>
          </a:p>
          <a:p>
            <a:r>
              <a:rPr lang="en-AU" sz="1400" dirty="0">
                <a:effectLst/>
                <a:highlight>
                  <a:srgbClr val="AAEBCB"/>
                </a:highlight>
                <a:latin typeface="Chalkboard" panose="03050602040202020205" pitchFamily="66" charset="77"/>
              </a:rPr>
              <a:t>The validity of rules derived from the mafhoom al- </a:t>
            </a:r>
            <a:r>
              <a:rPr lang="en-AU" sz="1400" dirty="0" err="1">
                <a:effectLst/>
                <a:highlight>
                  <a:srgbClr val="AAEBCB"/>
                </a:highlight>
                <a:latin typeface="Chalkboard" panose="03050602040202020205" pitchFamily="66" charset="77"/>
              </a:rPr>
              <a:t>muwaafaqah</a:t>
            </a:r>
            <a:r>
              <a:rPr lang="en-AU" sz="1400" dirty="0">
                <a:effectLst/>
                <a:highlight>
                  <a:srgbClr val="AAEBCB"/>
                </a:highlight>
                <a:latin typeface="Chalkboard" panose="03050602040202020205" pitchFamily="66" charset="77"/>
              </a:rPr>
              <a:t> is unquestionably logical and, as such, it is among the fundamental principles used by all of the scholars of Islamic law. </a:t>
            </a:r>
            <a:endParaRPr lang="en-AU" sz="1400" dirty="0">
              <a:highlight>
                <a:srgbClr val="AAEBCB"/>
              </a:highlight>
              <a:latin typeface="Chalkboard" panose="03050602040202020205" pitchFamily="66" charset="77"/>
            </a:endParaRPr>
          </a:p>
          <a:p>
            <a:endParaRPr lang="en-AU" sz="1400" dirty="0">
              <a:latin typeface="Chalkboard" panose="03050602040202020205" pitchFamily="66" charset="77"/>
            </a:endParaRPr>
          </a:p>
          <a:p>
            <a:endParaRPr lang="en-AU" sz="1200" dirty="0">
              <a:latin typeface="Chalkboard" panose="03050602040202020205" pitchFamily="66" charset="77"/>
            </a:endParaRPr>
          </a:p>
          <a:p>
            <a:endParaRPr lang="en-AU" sz="1200" dirty="0">
              <a:latin typeface="Chalkboard" panose="03050602040202020205" pitchFamily="66" charset="77"/>
            </a:endParaRPr>
          </a:p>
          <a:p>
            <a:endParaRPr lang="en-AU" sz="1200" dirty="0">
              <a:latin typeface="Chalkboard" panose="03050602040202020205" pitchFamily="66" charset="77"/>
            </a:endParaRPr>
          </a:p>
          <a:p>
            <a:endParaRPr lang="en-AU" sz="1200" dirty="0">
              <a:latin typeface="Chalkboard" panose="03050602040202020205" pitchFamily="66" charset="77"/>
            </a:endParaRPr>
          </a:p>
          <a:p>
            <a:endParaRPr lang="en-AU" sz="1200" dirty="0">
              <a:latin typeface="Chalkboard" panose="03050602040202020205" pitchFamily="66" charset="77"/>
            </a:endParaRPr>
          </a:p>
          <a:p>
            <a:pPr marL="0" indent="0">
              <a:buNone/>
            </a:pPr>
            <a:endParaRPr lang="en-AU" sz="1200" dirty="0">
              <a:latin typeface="Chalkboard" panose="03050602040202020205" pitchFamily="66" charset="77"/>
            </a:endParaRPr>
          </a:p>
          <a:p>
            <a:endParaRPr lang="en-US" sz="12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60DF3696-99FD-B6BC-6B45-8FB1E6D24651}"/>
              </a:ext>
            </a:extLst>
          </p:cNvPr>
          <p:cNvSpPr>
            <a:spLocks noGrp="1"/>
          </p:cNvSpPr>
          <p:nvPr>
            <p:ph type="sldNum" sz="quarter" idx="12"/>
          </p:nvPr>
        </p:nvSpPr>
        <p:spPr/>
        <p:txBody>
          <a:bodyPr/>
          <a:lstStyle/>
          <a:p>
            <a:fld id="{C8784B88-F3D9-6A4F-9660-1A0A1E561ED7}" type="slidenum">
              <a:rPr lang="en-US" smtClean="0"/>
              <a:t>240</a:t>
            </a:fld>
            <a:endParaRPr lang="en-US"/>
          </a:p>
        </p:txBody>
      </p:sp>
    </p:spTree>
    <p:extLst>
      <p:ext uri="{BB962C8B-B14F-4D97-AF65-F5344CB8AC3E}">
        <p14:creationId xmlns:p14="http://schemas.microsoft.com/office/powerpoint/2010/main" val="367218984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BA355-1C05-A73D-29FD-C31CA304674E}"/>
              </a:ext>
            </a:extLst>
          </p:cNvPr>
          <p:cNvSpPr>
            <a:spLocks noGrp="1"/>
          </p:cNvSpPr>
          <p:nvPr>
            <p:ph type="title"/>
          </p:nvPr>
        </p:nvSpPr>
        <p:spPr>
          <a:xfrm>
            <a:off x="1037129" y="-28575"/>
            <a:ext cx="6081889" cy="684742"/>
          </a:xfrm>
        </p:spPr>
        <p:txBody>
          <a:bodyPr>
            <a:normAutofit/>
          </a:bodyPr>
          <a:lstStyle/>
          <a:p>
            <a:r>
              <a:rPr lang="en-AU" sz="2800" dirty="0">
                <a:solidFill>
                  <a:srgbClr val="C00000"/>
                </a:solidFill>
                <a:latin typeface="Batang" panose="02030600000101010101" pitchFamily="18" charset="-127"/>
                <a:ea typeface="Batang" panose="02030600000101010101" pitchFamily="18" charset="-127"/>
                <a:cs typeface="Apple Chancery" panose="03020702040506060504" pitchFamily="66" charset="-79"/>
              </a:rPr>
              <a:t>M</a:t>
            </a:r>
            <a:r>
              <a:rPr lang="en-AU" sz="2800" dirty="0">
                <a:solidFill>
                  <a:srgbClr val="C00000"/>
                </a:solidFill>
                <a:effectLst/>
                <a:latin typeface="Batang" panose="02030600000101010101" pitchFamily="18" charset="-127"/>
                <a:ea typeface="Batang" panose="02030600000101010101" pitchFamily="18" charset="-127"/>
                <a:cs typeface="Apple Chancery" panose="03020702040506060504" pitchFamily="66" charset="-79"/>
              </a:rPr>
              <a:t>afhoom al-</a:t>
            </a:r>
            <a:r>
              <a:rPr lang="en-AU" sz="2800" dirty="0" err="1">
                <a:solidFill>
                  <a:srgbClr val="C00000"/>
                </a:solidFill>
                <a:latin typeface="Batang" panose="02030600000101010101" pitchFamily="18" charset="-127"/>
                <a:ea typeface="Batang" panose="02030600000101010101" pitchFamily="18" charset="-127"/>
                <a:cs typeface="Apple Chancery" panose="03020702040506060504" pitchFamily="66" charset="-79"/>
              </a:rPr>
              <a:t>M</a:t>
            </a:r>
            <a:r>
              <a:rPr lang="en-AU" sz="2800" dirty="0" err="1">
                <a:solidFill>
                  <a:srgbClr val="C00000"/>
                </a:solidFill>
                <a:effectLst/>
                <a:latin typeface="Batang" panose="02030600000101010101" pitchFamily="18" charset="-127"/>
                <a:ea typeface="Batang" panose="02030600000101010101" pitchFamily="18" charset="-127"/>
                <a:cs typeface="Apple Chancery" panose="03020702040506060504" pitchFamily="66" charset="-79"/>
              </a:rPr>
              <a:t>ukhaalafah</a:t>
            </a:r>
            <a:r>
              <a:rPr lang="ar-SA" sz="2800" dirty="0">
                <a:solidFill>
                  <a:srgbClr val="C00000"/>
                </a:solidFill>
                <a:effectLst/>
                <a:latin typeface="Batang" panose="02030600000101010101" pitchFamily="18" charset="-127"/>
                <a:ea typeface="Batang" panose="02030600000101010101" pitchFamily="18" charset="-127"/>
                <a:cs typeface="Apple Chancery" panose="03020702040506060504" pitchFamily="66" charset="-79"/>
              </a:rPr>
              <a:t> مفهوم المخالفة </a:t>
            </a:r>
            <a:endParaRPr lang="en-US" sz="2800" dirty="0">
              <a:solidFill>
                <a:srgbClr val="C00000"/>
              </a:solidFill>
              <a:latin typeface="Batang" panose="02030600000101010101" pitchFamily="18" charset="-127"/>
              <a:ea typeface="Batang" panose="02030600000101010101" pitchFamily="18" charset="-127"/>
              <a:cs typeface="Apple Chancery" panose="03020702040506060504" pitchFamily="66" charset="-79"/>
            </a:endParaRPr>
          </a:p>
        </p:txBody>
      </p:sp>
      <p:sp>
        <p:nvSpPr>
          <p:cNvPr id="3" name="Content Placeholder 2">
            <a:extLst>
              <a:ext uri="{FF2B5EF4-FFF2-40B4-BE49-F238E27FC236}">
                <a16:creationId xmlns:a16="http://schemas.microsoft.com/office/drawing/2014/main" xmlns="" id="{574B270C-0A13-33A8-5007-31646B0ACD26}"/>
              </a:ext>
            </a:extLst>
          </p:cNvPr>
          <p:cNvSpPr>
            <a:spLocks noGrp="1"/>
          </p:cNvSpPr>
          <p:nvPr>
            <p:ph idx="1"/>
          </p:nvPr>
        </p:nvSpPr>
        <p:spPr>
          <a:xfrm>
            <a:off x="114851" y="560558"/>
            <a:ext cx="11990522" cy="5967248"/>
          </a:xfrm>
          <a:ln>
            <a:solidFill>
              <a:schemeClr val="accent5">
                <a:lumMod val="75000"/>
              </a:schemeClr>
            </a:solidFill>
          </a:ln>
        </p:spPr>
        <p:txBody>
          <a:bodyPr>
            <a:noAutofit/>
          </a:bodyPr>
          <a:lstStyle/>
          <a:p>
            <a:r>
              <a:rPr lang="en-AU" sz="1600" dirty="0">
                <a:effectLst/>
                <a:latin typeface="Chalkboard" panose="03050602040202020205" pitchFamily="66" charset="77"/>
              </a:rPr>
              <a:t>Scholars are divided, however, on the validity of arguments based on mafhoom al-</a:t>
            </a:r>
            <a:r>
              <a:rPr lang="en-AU" sz="1600" dirty="0" err="1">
                <a:effectLst/>
                <a:latin typeface="Chalkboard" panose="03050602040202020205" pitchFamily="66" charset="77"/>
              </a:rPr>
              <a:t>mukhaalafah</a:t>
            </a:r>
            <a:r>
              <a:rPr lang="en-AU" sz="1600" dirty="0">
                <a:effectLst/>
                <a:latin typeface="Chalkboard" panose="03050602040202020205" pitchFamily="66" charset="77"/>
              </a:rPr>
              <a:t>. </a:t>
            </a:r>
          </a:p>
          <a:p>
            <a:r>
              <a:rPr lang="en-AU" sz="1600" dirty="0">
                <a:latin typeface="Chalkboard" panose="03050602040202020205" pitchFamily="66" charset="77"/>
              </a:rPr>
              <a:t>E</a:t>
            </a:r>
            <a:r>
              <a:rPr lang="en-AU" sz="1600" dirty="0">
                <a:effectLst/>
                <a:latin typeface="Chalkboard" panose="03050602040202020205" pitchFamily="66" charset="77"/>
              </a:rPr>
              <a:t>xamples: 1.  </a:t>
            </a:r>
            <a:r>
              <a:rPr lang="en-AU" sz="1600" b="1" dirty="0">
                <a:solidFill>
                  <a:schemeClr val="accent5">
                    <a:lumMod val="75000"/>
                  </a:schemeClr>
                </a:solidFill>
                <a:effectLst/>
                <a:latin typeface="Chalkboard" panose="03050602040202020205" pitchFamily="66" charset="77"/>
              </a:rPr>
              <a:t>“If a sinful person comes to you with information, get it confirmed”(</a:t>
            </a:r>
            <a:r>
              <a:rPr lang="en-AU" sz="1200" b="1" dirty="0">
                <a:effectLst/>
                <a:latin typeface="Chalkboard" panose="03050602040202020205" pitchFamily="66" charset="77"/>
              </a:rPr>
              <a:t>al-</a:t>
            </a:r>
            <a:r>
              <a:rPr lang="en-AU" sz="1200" b="1" dirty="0" err="1">
                <a:effectLst/>
                <a:latin typeface="Chalkboard" panose="03050602040202020205" pitchFamily="66" charset="77"/>
              </a:rPr>
              <a:t>Hujuraat</a:t>
            </a:r>
            <a:r>
              <a:rPr lang="en-AU" sz="1200" b="1" dirty="0">
                <a:effectLst/>
                <a:latin typeface="Chalkboard" panose="03050602040202020205" pitchFamily="66" charset="77"/>
              </a:rPr>
              <a:t> (49):6)</a:t>
            </a:r>
          </a:p>
          <a:p>
            <a:r>
              <a:rPr lang="ar" sz="1600" b="1" dirty="0">
                <a:solidFill>
                  <a:srgbClr val="C00000"/>
                </a:solidFill>
                <a:effectLst/>
                <a:latin typeface="Chalkboard" panose="03050602040202020205" pitchFamily="66" charset="77"/>
              </a:rPr>
              <a:t>يَـٰٓأَيُّهَا ٱلَّذِينَ ءَامَنُوٓا۟ إِن جَآءَكُمْ فَاسِقٌۢ بِنَبَإٍۢ فَتَبَيَّنُوٓا۟ أَن تُصِيبُوا۟ قَوْمًۢا بِجَهَـٰلَةٍۢ فَتُصْبِحُوا۟ عَلَىٰ مَا فَعَلْتُمْ نَـٰدِمِينَ</a:t>
            </a:r>
            <a:endParaRPr lang="en-AU" sz="1600" b="1" dirty="0">
              <a:solidFill>
                <a:srgbClr val="C00000"/>
              </a:solidFill>
              <a:effectLst/>
              <a:latin typeface="Chalkboard" panose="03050602040202020205" pitchFamily="66" charset="77"/>
            </a:endParaRPr>
          </a:p>
          <a:p>
            <a:pPr marL="0" indent="0">
              <a:buNone/>
            </a:pPr>
            <a:r>
              <a:rPr lang="en-AU" sz="1600" dirty="0">
                <a:effectLst/>
                <a:latin typeface="Chalkboard" panose="03050602040202020205" pitchFamily="66" charset="77"/>
              </a:rPr>
              <a:t>This verse implies that information brought by a righteous person should be accepted without the necessity of confirmation. </a:t>
            </a:r>
          </a:p>
          <a:p>
            <a:r>
              <a:rPr lang="en-AU" sz="1600" b="1" i="0" dirty="0">
                <a:solidFill>
                  <a:schemeClr val="accent5">
                    <a:lumMod val="75000"/>
                  </a:schemeClr>
                </a:solidFill>
                <a:effectLst/>
                <a:latin typeface="Chalkboard" panose="03050602040202020205" pitchFamily="66" charset="77"/>
              </a:rPr>
              <a:t>2. “And those who accuse chaste women and then do not produce four witnesses - lash them with eighty lashes and do not accept from them testimony ever after. And those are the defiantly disobedient,</a:t>
            </a:r>
            <a:r>
              <a:rPr lang="en-AU" sz="1600" b="1" dirty="0">
                <a:solidFill>
                  <a:schemeClr val="accent5">
                    <a:lumMod val="75000"/>
                  </a:schemeClr>
                </a:solidFill>
                <a:effectLst/>
                <a:latin typeface="Chalkboard" panose="03050602040202020205" pitchFamily="66" charset="77"/>
              </a:rPr>
              <a:t> an-Noor (24):4.</a:t>
            </a:r>
          </a:p>
          <a:p>
            <a:r>
              <a:rPr lang="en-AU" sz="1600" b="1" dirty="0">
                <a:solidFill>
                  <a:schemeClr val="accent5">
                    <a:lumMod val="75000"/>
                  </a:schemeClr>
                </a:solidFill>
                <a:effectLst/>
                <a:latin typeface="Chalkboard" panose="03050602040202020205" pitchFamily="66" charset="77"/>
              </a:rPr>
              <a:t> </a:t>
            </a:r>
            <a:r>
              <a:rPr lang="ar" sz="1600" b="1" dirty="0">
                <a:solidFill>
                  <a:srgbClr val="C00000"/>
                </a:solidFill>
                <a:latin typeface="Chalkboard" panose="03050602040202020205" pitchFamily="66" charset="77"/>
              </a:rPr>
              <a:t>وَٱلَّذِينَ يَرْمُونَ ٱلْمُحْصَنَـٰتِ ثُمَّ لَمْ يَأْتُوا۟ بِأَرْبَعَةِ شُهَدَآءَ فَٱجْلِدُوهُمْ ثَمَـٰنِينَ جَلْدَةًۭ وَلَا تَقْبَلُوا۟ لَهُمْ شَهَـٰدَةً أَبَدًۭا ۚ وَأُو۟لَـٰٓئِكَ هُمُ ٱلْفَـٰسِقُونَ</a:t>
            </a:r>
            <a:endParaRPr lang="en-AU" sz="1600" b="1" dirty="0">
              <a:solidFill>
                <a:srgbClr val="C00000"/>
              </a:solidFill>
              <a:effectLst/>
              <a:latin typeface="Chalkboard" panose="03050602040202020205" pitchFamily="66" charset="77"/>
            </a:endParaRPr>
          </a:p>
          <a:p>
            <a:r>
              <a:rPr lang="en-AU" sz="1600" dirty="0">
                <a:effectLst/>
                <a:latin typeface="Chalkboard" panose="03050602040202020205" pitchFamily="66" charset="77"/>
              </a:rPr>
              <a:t>in this verse states the punishment for one who slanders a woman by falsely accusing her of fornication or adultery: </a:t>
            </a:r>
            <a:r>
              <a:rPr lang="en-AU" sz="1600" dirty="0">
                <a:effectLst/>
                <a:highlight>
                  <a:srgbClr val="E5CFD1"/>
                </a:highlight>
                <a:latin typeface="Chalkboard" panose="03050602040202020205" pitchFamily="66" charset="77"/>
              </a:rPr>
              <a:t>Lash them eighty time</a:t>
            </a:r>
            <a:r>
              <a:rPr lang="en-AU" sz="1600" dirty="0">
                <a:effectLst/>
                <a:latin typeface="Chalkboard" panose="03050602040202020205" pitchFamily="66" charset="77"/>
              </a:rPr>
              <a:t>. The mafhoom here is that they should be given no more nor less than eighty lashes. </a:t>
            </a:r>
          </a:p>
          <a:p>
            <a:r>
              <a:rPr lang="en-AU" sz="1600" b="1" i="0" dirty="0">
                <a:solidFill>
                  <a:schemeClr val="accent1"/>
                </a:solidFill>
                <a:effectLst/>
                <a:latin typeface="Chalkboard" panose="03050602040202020205" pitchFamily="66" charset="77"/>
              </a:rPr>
              <a:t>3.“And whoever among you cannot [find] the means to marry free, believing women, then [he may marry] from those whom your right hands possess of believing slave girls</a:t>
            </a:r>
            <a:r>
              <a:rPr lang="en-AU" sz="1400" b="0" i="0" dirty="0">
                <a:solidFill>
                  <a:srgbClr val="272727"/>
                </a:solidFill>
                <a:effectLst/>
                <a:latin typeface="Chalkboard" panose="03050602040202020205" pitchFamily="66" charset="77"/>
              </a:rPr>
              <a:t>. (4:25)</a:t>
            </a:r>
            <a:r>
              <a:rPr lang="ar" sz="1400" dirty="0">
                <a:solidFill>
                  <a:srgbClr val="C00000"/>
                </a:solidFill>
                <a:latin typeface="Chalkboard" panose="03050602040202020205" pitchFamily="66" charset="77"/>
              </a:rPr>
              <a:t> وَمَن لَّمْ يَسْتَطِعْ مِنكُمْ طَوْلًا أَن يَنكِحَ ٱلْمُحْصَنَـٰتِ ٱلْمُؤْمِنَـٰتِ فَمِن مَّا مَلَكَتْ أَيْمَـٰنُكُم مِّن فَتَيَـٰتِكُمُ ٱلْمُؤْمِنَـٰتِ ۚ</a:t>
            </a:r>
            <a:r>
              <a:rPr lang="en-AU" sz="1400" b="0" i="0" dirty="0">
                <a:solidFill>
                  <a:srgbClr val="C00000"/>
                </a:solidFill>
                <a:effectLst/>
                <a:latin typeface="ProximaVara"/>
              </a:rPr>
              <a:t> </a:t>
            </a:r>
          </a:p>
          <a:p>
            <a:r>
              <a:rPr lang="en-AU" sz="1600" b="1" dirty="0">
                <a:solidFill>
                  <a:srgbClr val="C00000"/>
                </a:solidFill>
                <a:latin typeface="Chalkboard" panose="03050602040202020205" pitchFamily="66" charset="77"/>
              </a:rPr>
              <a:t>It can be understood from this verse - the mafhoom </a:t>
            </a:r>
            <a:r>
              <a:rPr lang="en-AU" sz="1600" b="1" dirty="0" err="1">
                <a:solidFill>
                  <a:srgbClr val="C00000"/>
                </a:solidFill>
                <a:latin typeface="Chalkboard" panose="03050602040202020205" pitchFamily="66" charset="77"/>
              </a:rPr>
              <a:t>ul-mukhaalafah</a:t>
            </a:r>
            <a:r>
              <a:rPr lang="en-AU" sz="1600" b="1" dirty="0">
                <a:solidFill>
                  <a:srgbClr val="C00000"/>
                </a:solidFill>
                <a:latin typeface="Chalkboard" panose="03050602040202020205" pitchFamily="66" charset="77"/>
              </a:rPr>
              <a:t> - that if one is capable </a:t>
            </a:r>
            <a:r>
              <a:rPr lang="en-AU" sz="1600" b="1" dirty="0" err="1">
                <a:solidFill>
                  <a:srgbClr val="C00000"/>
                </a:solidFill>
                <a:latin typeface="Chalkboard" panose="03050602040202020205" pitchFamily="66" charset="77"/>
              </a:rPr>
              <a:t>ol</a:t>
            </a:r>
            <a:r>
              <a:rPr lang="en-AU" sz="1600" b="1" dirty="0">
                <a:solidFill>
                  <a:srgbClr val="C00000"/>
                </a:solidFill>
                <a:latin typeface="Chalkboard" panose="03050602040202020205" pitchFamily="66" charset="77"/>
              </a:rPr>
              <a:t> marrying free women, he is not allowed to marry slave girls.  these categories are used in deducing laws from the Quran.</a:t>
            </a:r>
          </a:p>
        </p:txBody>
      </p:sp>
      <p:sp>
        <p:nvSpPr>
          <p:cNvPr id="4" name="Slide Number Placeholder 3">
            <a:extLst>
              <a:ext uri="{FF2B5EF4-FFF2-40B4-BE49-F238E27FC236}">
                <a16:creationId xmlns:a16="http://schemas.microsoft.com/office/drawing/2014/main" xmlns="" id="{AE9BB6A9-8B15-2D09-671D-19CB9C0C4EFE}"/>
              </a:ext>
            </a:extLst>
          </p:cNvPr>
          <p:cNvSpPr>
            <a:spLocks noGrp="1"/>
          </p:cNvSpPr>
          <p:nvPr>
            <p:ph type="sldNum" sz="quarter" idx="12"/>
          </p:nvPr>
        </p:nvSpPr>
        <p:spPr/>
        <p:txBody>
          <a:bodyPr/>
          <a:lstStyle/>
          <a:p>
            <a:fld id="{C8784B88-F3D9-6A4F-9660-1A0A1E561ED7}" type="slidenum">
              <a:rPr lang="en-US" smtClean="0"/>
              <a:t>241</a:t>
            </a:fld>
            <a:endParaRPr lang="en-US"/>
          </a:p>
        </p:txBody>
      </p:sp>
    </p:spTree>
    <p:extLst>
      <p:ext uri="{BB962C8B-B14F-4D97-AF65-F5344CB8AC3E}">
        <p14:creationId xmlns:p14="http://schemas.microsoft.com/office/powerpoint/2010/main" val="2619755871"/>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A4ABB17-94EA-3847-D896-1162EA9F10B9}"/>
              </a:ext>
            </a:extLst>
          </p:cNvPr>
          <p:cNvSpPr>
            <a:spLocks noGrp="1"/>
          </p:cNvSpPr>
          <p:nvPr>
            <p:ph type="title"/>
          </p:nvPr>
        </p:nvSpPr>
        <p:spPr>
          <a:xfrm>
            <a:off x="287048" y="131392"/>
            <a:ext cx="10621583" cy="789789"/>
          </a:xfrm>
        </p:spPr>
        <p:txBody>
          <a:bodyPr>
            <a:normAutofit fontScale="90000"/>
          </a:bodyPr>
          <a:lstStyle/>
          <a:p>
            <a:r>
              <a:rPr lang="en-AU" sz="3600" b="0" dirty="0">
                <a:solidFill>
                  <a:schemeClr val="accent6">
                    <a:lumMod val="75000"/>
                  </a:schemeClr>
                </a:solidFill>
                <a:latin typeface="Algerian" pitchFamily="82" charset="77"/>
                <a:ea typeface="Batang" panose="02030600000101010101" pitchFamily="18" charset="-127"/>
              </a:rPr>
              <a:t/>
            </a:r>
            <a:br>
              <a:rPr lang="en-AU" sz="3600" b="0" dirty="0">
                <a:solidFill>
                  <a:schemeClr val="accent6">
                    <a:lumMod val="75000"/>
                  </a:schemeClr>
                </a:solidFill>
                <a:latin typeface="Algerian" pitchFamily="82" charset="77"/>
                <a:ea typeface="Batang" panose="02030600000101010101" pitchFamily="18" charset="-127"/>
              </a:rPr>
            </a:br>
            <a:r>
              <a:rPr lang="en-AU" sz="3100" b="0" dirty="0">
                <a:solidFill>
                  <a:schemeClr val="accent6">
                    <a:lumMod val="75000"/>
                  </a:schemeClr>
                </a:solidFill>
                <a:effectLst/>
                <a:latin typeface="Algerian" pitchFamily="82" charset="77"/>
                <a:ea typeface="Batang" panose="02030600000101010101" pitchFamily="18" charset="-127"/>
              </a:rPr>
              <a:t>Literal  (Haqiqie) </a:t>
            </a:r>
            <a:r>
              <a:rPr lang="ar-SA" sz="3100" b="0" dirty="0">
                <a:solidFill>
                  <a:schemeClr val="accent6">
                    <a:lumMod val="75000"/>
                  </a:schemeClr>
                </a:solidFill>
                <a:effectLst/>
                <a:latin typeface="Algerian" pitchFamily="82" charset="77"/>
                <a:ea typeface="Batang" panose="02030600000101010101" pitchFamily="18" charset="-127"/>
              </a:rPr>
              <a:t> حقيقي</a:t>
            </a:r>
            <a:r>
              <a:rPr lang="en-AU" sz="3100" b="0" dirty="0">
                <a:solidFill>
                  <a:schemeClr val="accent6">
                    <a:lumMod val="75000"/>
                  </a:schemeClr>
                </a:solidFill>
                <a:effectLst/>
                <a:latin typeface="Algerian" pitchFamily="82" charset="77"/>
                <a:ea typeface="Batang" panose="02030600000101010101" pitchFamily="18" charset="-127"/>
              </a:rPr>
              <a:t>and Metaphoric (Majazz)</a:t>
            </a:r>
            <a:r>
              <a:rPr lang="ar-SA" sz="3100" b="0" dirty="0">
                <a:solidFill>
                  <a:schemeClr val="accent6">
                    <a:lumMod val="75000"/>
                  </a:schemeClr>
                </a:solidFill>
                <a:effectLst/>
                <a:latin typeface="Algerian" pitchFamily="82" charset="77"/>
                <a:ea typeface="Batang" panose="02030600000101010101" pitchFamily="18" charset="-127"/>
              </a:rPr>
              <a:t>مجاز </a:t>
            </a:r>
            <a:r>
              <a:rPr lang="en-AU" sz="3100" b="0" dirty="0">
                <a:effectLst/>
                <a:latin typeface="Batang" panose="02030600000101010101" pitchFamily="18" charset="-127"/>
                <a:ea typeface="Batang" panose="02030600000101010101" pitchFamily="18" charset="-127"/>
              </a:rPr>
              <a:t> </a:t>
            </a:r>
            <a:r>
              <a:rPr lang="en-AU" b="0" dirty="0">
                <a:latin typeface="Batang" panose="02030600000101010101" pitchFamily="18" charset="-127"/>
                <a:ea typeface="Batang" panose="02030600000101010101" pitchFamily="18" charset="-127"/>
              </a:rPr>
              <a:t/>
            </a:r>
            <a:br>
              <a:rPr lang="en-AU" b="0" dirty="0">
                <a:latin typeface="Batang" panose="02030600000101010101" pitchFamily="18" charset="-127"/>
                <a:ea typeface="Batang" panose="02030600000101010101" pitchFamily="18" charset="-127"/>
              </a:rPr>
            </a:br>
            <a:endParaRPr lang="en-US" b="0" dirty="0">
              <a:latin typeface="Batang" panose="02030600000101010101" pitchFamily="18" charset="-127"/>
              <a:ea typeface="Batang" panose="02030600000101010101" pitchFamily="18" charset="-127"/>
            </a:endParaRPr>
          </a:p>
        </p:txBody>
      </p:sp>
      <p:sp>
        <p:nvSpPr>
          <p:cNvPr id="3" name="Content Placeholder 2">
            <a:extLst>
              <a:ext uri="{FF2B5EF4-FFF2-40B4-BE49-F238E27FC236}">
                <a16:creationId xmlns:a16="http://schemas.microsoft.com/office/drawing/2014/main" xmlns="" id="{9667A388-DA36-A73C-87FC-B87102B9DE03}"/>
              </a:ext>
            </a:extLst>
          </p:cNvPr>
          <p:cNvSpPr>
            <a:spLocks noGrp="1"/>
          </p:cNvSpPr>
          <p:nvPr>
            <p:ph idx="1"/>
          </p:nvPr>
        </p:nvSpPr>
        <p:spPr>
          <a:xfrm>
            <a:off x="0" y="776723"/>
            <a:ext cx="12015788" cy="5609790"/>
          </a:xfrm>
          <a:ln>
            <a:solidFill>
              <a:srgbClr val="C00000"/>
            </a:solidFill>
          </a:ln>
        </p:spPr>
        <p:txBody>
          <a:bodyPr>
            <a:noAutofit/>
          </a:bodyPr>
          <a:lstStyle/>
          <a:p>
            <a:pPr>
              <a:buFont typeface="Wingdings" pitchFamily="2" charset="2"/>
              <a:buChar char="Ø"/>
            </a:pPr>
            <a:r>
              <a:rPr lang="en-AU" sz="1600" b="1" dirty="0">
                <a:effectLst/>
                <a:latin typeface="Chalkboard" panose="03050602040202020205" pitchFamily="66" charset="77"/>
                <a:ea typeface="Batang" panose="02030600000101010101" pitchFamily="18" charset="-127"/>
              </a:rPr>
              <a:t>Haqiqie means that</a:t>
            </a:r>
            <a:r>
              <a:rPr lang="en-AU" sz="1600" b="1" dirty="0">
                <a:latin typeface="Chalkboard" panose="03050602040202020205" pitchFamily="66" charset="77"/>
                <a:ea typeface="Batang" panose="02030600000101010101" pitchFamily="18" charset="-127"/>
              </a:rPr>
              <a:t> that word is used in its literal sense.</a:t>
            </a:r>
          </a:p>
          <a:p>
            <a:pPr>
              <a:buFont typeface="Wingdings" pitchFamily="2" charset="2"/>
              <a:buChar char="Ø"/>
            </a:pPr>
            <a:r>
              <a:rPr lang="en-AU" sz="1600" b="1" dirty="0">
                <a:effectLst/>
                <a:latin typeface="Chalkboard" panose="03050602040202020205" pitchFamily="66" charset="77"/>
                <a:ea typeface="Batang" panose="02030600000101010101" pitchFamily="18" charset="-127"/>
              </a:rPr>
              <a:t> the original and primary intent of the words in the verses refers to their real and literal meanings.</a:t>
            </a:r>
          </a:p>
          <a:p>
            <a:pPr>
              <a:buFont typeface="Wingdings" pitchFamily="2" charset="2"/>
              <a:buChar char="Ø"/>
            </a:pPr>
            <a:r>
              <a:rPr lang="en-AU" sz="1600" b="1" dirty="0">
                <a:effectLst/>
                <a:latin typeface="Chalkboard" panose="03050602040202020205" pitchFamily="66" charset="77"/>
                <a:ea typeface="Batang" panose="02030600000101010101" pitchFamily="18" charset="-127"/>
              </a:rPr>
              <a:t> </a:t>
            </a:r>
            <a:r>
              <a:rPr lang="en-AU" sz="1600" b="1" dirty="0">
                <a:latin typeface="Chalkboard" panose="03050602040202020205" pitchFamily="66" charset="77"/>
                <a:ea typeface="Batang" panose="02030600000101010101" pitchFamily="18" charset="-127"/>
              </a:rPr>
              <a:t>M</a:t>
            </a:r>
            <a:r>
              <a:rPr lang="en-AU" sz="1600" b="1" dirty="0">
                <a:effectLst/>
                <a:latin typeface="Chalkboard" panose="03050602040202020205" pitchFamily="66" charset="77"/>
                <a:ea typeface="Batang" panose="02030600000101010101" pitchFamily="18" charset="-127"/>
              </a:rPr>
              <a:t>ajaz</a:t>
            </a:r>
            <a:r>
              <a:rPr lang="en-AU" sz="1600" b="1" dirty="0">
                <a:latin typeface="Chalkboard" panose="03050602040202020205" pitchFamily="66" charset="77"/>
                <a:ea typeface="Batang" panose="02030600000101010101" pitchFamily="18" charset="-127"/>
              </a:rPr>
              <a:t>z </a:t>
            </a:r>
            <a:r>
              <a:rPr lang="en-AU" sz="1600" b="1" dirty="0">
                <a:effectLst/>
                <a:latin typeface="Chalkboard" panose="03050602040202020205" pitchFamily="66" charset="77"/>
                <a:ea typeface="Batang" panose="02030600000101010101" pitchFamily="18" charset="-127"/>
              </a:rPr>
              <a:t>means that the words of the verse are used in a metaphorical sense. An example of majazz: </a:t>
            </a:r>
            <a:endParaRPr lang="en-AU" sz="1600" b="1" dirty="0">
              <a:latin typeface="Chalkboard" panose="03050602040202020205" pitchFamily="66" charset="77"/>
              <a:ea typeface="Batang" panose="02030600000101010101" pitchFamily="18" charset="-127"/>
            </a:endParaRPr>
          </a:p>
          <a:p>
            <a:pPr>
              <a:buFont typeface="Wingdings" pitchFamily="2" charset="2"/>
              <a:buChar char="Ø"/>
            </a:pPr>
            <a:r>
              <a:rPr lang="en-AU" sz="1600" b="1" dirty="0">
                <a:latin typeface="Chalkboard" panose="03050602040202020205" pitchFamily="66" charset="77"/>
                <a:ea typeface="Batang" panose="02030600000101010101" pitchFamily="18" charset="-127"/>
              </a:rPr>
              <a:t>If a word is used in its literal sense - in other words, its original and primary intent - then this is referred to as its haqiqie meaning.</a:t>
            </a:r>
          </a:p>
          <a:p>
            <a:pPr>
              <a:buFont typeface="Wingdings" pitchFamily="2" charset="2"/>
              <a:buChar char="Ø"/>
            </a:pPr>
            <a:r>
              <a:rPr lang="en-AU" sz="1600" b="1" dirty="0">
                <a:latin typeface="Chalkboard" panose="03050602040202020205" pitchFamily="66" charset="77"/>
                <a:ea typeface="Batang" panose="02030600000101010101" pitchFamily="18" charset="-127"/>
              </a:rPr>
              <a:t>1.“</a:t>
            </a:r>
            <a:r>
              <a:rPr lang="en-AU" sz="1600" b="1" dirty="0">
                <a:solidFill>
                  <a:srgbClr val="C00000"/>
                </a:solidFill>
                <a:latin typeface="Chalkboard" panose="03050602040202020205" pitchFamily="66" charset="77"/>
                <a:ea typeface="Batang" panose="02030600000101010101" pitchFamily="18" charset="-127"/>
              </a:rPr>
              <a:t>And lower unto them (one's parents) the wing of submission and humility through mercy”(17:24)...”</a:t>
            </a:r>
          </a:p>
          <a:p>
            <a:pPr>
              <a:buFont typeface="Wingdings" pitchFamily="2" charset="2"/>
              <a:buChar char="Ø"/>
            </a:pPr>
            <a:r>
              <a:rPr lang="ar" sz="1600" b="1" dirty="0">
                <a:solidFill>
                  <a:srgbClr val="C00000"/>
                </a:solidFill>
                <a:latin typeface="Chalkboard" panose="03050602040202020205" pitchFamily="66" charset="77"/>
                <a:ea typeface="Batang" panose="02030600000101010101" pitchFamily="18" charset="-127"/>
              </a:rPr>
              <a:t>وَٱخْفِضْ لَهُمَا جَنَاحَ ٱلذُّلِّ مِنَ ٱلرَّحْمَةِ وَقُل رَّبِّ ٱرْحَمْهُمَا كَمَا رَبَّيَانِى صَغِيرًۭا</a:t>
            </a:r>
            <a:endParaRPr lang="en-AU" sz="1600" b="1" dirty="0">
              <a:solidFill>
                <a:srgbClr val="C00000"/>
              </a:solidFill>
              <a:latin typeface="Chalkboard" panose="03050602040202020205" pitchFamily="66" charset="77"/>
              <a:ea typeface="Batang" panose="02030600000101010101" pitchFamily="18" charset="-127"/>
            </a:endParaRPr>
          </a:p>
          <a:p>
            <a:pPr>
              <a:buFont typeface="Wingdings" pitchFamily="2" charset="2"/>
              <a:buChar char="Ø"/>
            </a:pPr>
            <a:r>
              <a:rPr lang="en-AU" sz="1600" b="1" dirty="0">
                <a:latin typeface="Chalkboard" panose="03050602040202020205" pitchFamily="66" charset="77"/>
                <a:ea typeface="Batang" panose="02030600000101010101" pitchFamily="18" charset="-127"/>
              </a:rPr>
              <a:t>The use of 'wing' is majazz, for there is no actual wings for human, so, (to</a:t>
            </a:r>
            <a:r>
              <a:rPr lang="en-AU" sz="1600" b="1" dirty="0">
                <a:effectLst/>
                <a:latin typeface="Chalkboard" panose="03050602040202020205" pitchFamily="66" charset="77"/>
                <a:ea typeface="Batang" panose="02030600000101010101" pitchFamily="18" charset="-127"/>
              </a:rPr>
              <a:t> lower to them the wing of humility’) is a metaphorical expression and it is not used literally.</a:t>
            </a:r>
            <a:br>
              <a:rPr lang="en-AU" sz="1600" b="1" dirty="0">
                <a:effectLst/>
                <a:latin typeface="Chalkboard" panose="03050602040202020205" pitchFamily="66" charset="77"/>
                <a:ea typeface="Batang" panose="02030600000101010101" pitchFamily="18" charset="-127"/>
              </a:rPr>
            </a:br>
            <a:r>
              <a:rPr lang="en-AU" sz="1600" b="1" dirty="0" err="1">
                <a:effectLst/>
                <a:latin typeface="Chalkboard" panose="03050602040202020205" pitchFamily="66" charset="77"/>
                <a:ea typeface="Batang" panose="02030600000101010101" pitchFamily="18" charset="-127"/>
              </a:rPr>
              <a:t>Eg</a:t>
            </a:r>
            <a:r>
              <a:rPr lang="en-AU" sz="1600" b="1" dirty="0">
                <a:effectLst/>
                <a:latin typeface="Chalkboard" panose="03050602040202020205" pitchFamily="66" charset="77"/>
                <a:ea typeface="Batang" panose="02030600000101010101" pitchFamily="18" charset="-127"/>
              </a:rPr>
              <a:t>: 2. </a:t>
            </a:r>
            <a:r>
              <a:rPr lang="en-AU" sz="1600" b="1" dirty="0">
                <a:solidFill>
                  <a:schemeClr val="accent6">
                    <a:lumMod val="75000"/>
                  </a:schemeClr>
                </a:solidFill>
                <a:effectLst/>
                <a:latin typeface="Chalkboard" panose="03050602040202020205" pitchFamily="66" charset="77"/>
                <a:ea typeface="Batang" panose="02030600000101010101" pitchFamily="18" charset="-127"/>
              </a:rPr>
              <a:t>“Ask ˹the people of˺ the land (</a:t>
            </a:r>
            <a:r>
              <a:rPr lang="en-AU" sz="1600" b="1" dirty="0">
                <a:solidFill>
                  <a:schemeClr val="accent6">
                    <a:lumMod val="75000"/>
                  </a:schemeClr>
                </a:solidFill>
                <a:latin typeface="Chalkboard" panose="03050602040202020205" pitchFamily="66" charset="77"/>
                <a:ea typeface="Batang" panose="02030600000101010101" pitchFamily="18" charset="-127"/>
              </a:rPr>
              <a:t>village)</a:t>
            </a:r>
            <a:r>
              <a:rPr lang="en-AU" sz="1600" b="1" dirty="0">
                <a:solidFill>
                  <a:schemeClr val="accent6">
                    <a:lumMod val="75000"/>
                  </a:schemeClr>
                </a:solidFill>
                <a:effectLst/>
                <a:latin typeface="Chalkboard" panose="03050602040202020205" pitchFamily="66" charset="77"/>
                <a:ea typeface="Batang" panose="02030600000101010101" pitchFamily="18" charset="-127"/>
              </a:rPr>
              <a:t>where we were and the caravan we travelled with. We are certainly telling the truth.’”</a:t>
            </a:r>
            <a:r>
              <a:rPr lang="ar" sz="1600" b="1" dirty="0">
                <a:solidFill>
                  <a:schemeClr val="accent6">
                    <a:lumMod val="75000"/>
                  </a:schemeClr>
                </a:solidFill>
                <a:latin typeface="Chalkboard" panose="03050602040202020205" pitchFamily="66" charset="77"/>
                <a:ea typeface="Batang" panose="02030600000101010101" pitchFamily="18" charset="-127"/>
              </a:rPr>
              <a:t> وسْـَٔلِ ٱلْقَرْيَةَ ٱلَّتِى كُنَّا فِيهَا وَٱلْعِيرَ ٱلَّتِىٓ أَقْبَلْنَا فِيهَا ۖ وَإِنَّا لَصَـٰدِقُون</a:t>
            </a:r>
            <a:endParaRPr lang="en-AU" sz="1600" b="1" dirty="0">
              <a:solidFill>
                <a:schemeClr val="accent6">
                  <a:lumMod val="75000"/>
                </a:schemeClr>
              </a:solidFill>
              <a:effectLst/>
              <a:latin typeface="Chalkboard" panose="03050602040202020205" pitchFamily="66" charset="77"/>
              <a:ea typeface="Batang" panose="02030600000101010101" pitchFamily="18" charset="-127"/>
            </a:endParaRPr>
          </a:p>
          <a:p>
            <a:pPr>
              <a:buFont typeface="Wingdings" pitchFamily="2" charset="2"/>
              <a:buChar char="Ø"/>
            </a:pPr>
            <a:r>
              <a:rPr lang="en-AU" sz="1600" b="1" dirty="0">
                <a:solidFill>
                  <a:srgbClr val="272727"/>
                </a:solidFill>
                <a:latin typeface="Chalkboard" panose="03050602040202020205" pitchFamily="66" charset="77"/>
                <a:ea typeface="Batang" panose="02030600000101010101" pitchFamily="18" charset="-127"/>
              </a:rPr>
              <a:t>village , </a:t>
            </a:r>
            <a:r>
              <a:rPr lang="ar" sz="1600" b="1" dirty="0">
                <a:latin typeface="Chalkboard" panose="03050602040202020205" pitchFamily="66" charset="77"/>
                <a:ea typeface="Batang" panose="02030600000101010101" pitchFamily="18" charset="-127"/>
              </a:rPr>
              <a:t>ٱلْقَرْيَةَ </a:t>
            </a:r>
            <a:r>
              <a:rPr lang="en-AU" sz="1600" b="1" dirty="0">
                <a:latin typeface="Chalkboard" panose="03050602040202020205" pitchFamily="66" charset="77"/>
                <a:ea typeface="Batang" panose="02030600000101010101" pitchFamily="18" charset="-127"/>
              </a:rPr>
              <a:t> is metaphoric and not haqiqie as </a:t>
            </a:r>
            <a:r>
              <a:rPr lang="en-AU" sz="1600" b="1" dirty="0">
                <a:effectLst/>
                <a:latin typeface="Chalkboard" panose="03050602040202020205" pitchFamily="66" charset="77"/>
                <a:ea typeface="Batang" panose="02030600000101010101" pitchFamily="18" charset="-127"/>
              </a:rPr>
              <a:t>the verse describes that they want them to obtain information from a village, but only from the people who live in it.. </a:t>
            </a:r>
            <a:endParaRPr lang="en-US" sz="1600" dirty="0">
              <a:latin typeface="Batang" panose="02030600000101010101" pitchFamily="18" charset="-127"/>
              <a:ea typeface="Batang" panose="02030600000101010101" pitchFamily="18" charset="-127"/>
            </a:endParaRPr>
          </a:p>
        </p:txBody>
      </p:sp>
      <p:sp>
        <p:nvSpPr>
          <p:cNvPr id="4" name="Slide Number Placeholder 3">
            <a:extLst>
              <a:ext uri="{FF2B5EF4-FFF2-40B4-BE49-F238E27FC236}">
                <a16:creationId xmlns:a16="http://schemas.microsoft.com/office/drawing/2014/main" xmlns="" id="{E737E3DD-50CC-74C9-7FBB-859C3A63FFDD}"/>
              </a:ext>
            </a:extLst>
          </p:cNvPr>
          <p:cNvSpPr>
            <a:spLocks noGrp="1"/>
          </p:cNvSpPr>
          <p:nvPr>
            <p:ph type="sldNum" sz="quarter" idx="12"/>
          </p:nvPr>
        </p:nvSpPr>
        <p:spPr/>
        <p:txBody>
          <a:bodyPr/>
          <a:lstStyle/>
          <a:p>
            <a:fld id="{C8784B88-F3D9-6A4F-9660-1A0A1E561ED7}" type="slidenum">
              <a:rPr lang="en-US" smtClean="0">
                <a:latin typeface="Batang" panose="02030600000101010101" pitchFamily="18" charset="-127"/>
                <a:ea typeface="Batang" panose="02030600000101010101" pitchFamily="18" charset="-127"/>
              </a:rPr>
              <a:t>242</a:t>
            </a:fld>
            <a:endParaRPr lang="en-US">
              <a:latin typeface="Batang" panose="02030600000101010101" pitchFamily="18" charset="-127"/>
              <a:ea typeface="Batang" panose="02030600000101010101" pitchFamily="18" charset="-127"/>
            </a:endParaRPr>
          </a:p>
        </p:txBody>
      </p:sp>
    </p:spTree>
    <p:extLst>
      <p:ext uri="{BB962C8B-B14F-4D97-AF65-F5344CB8AC3E}">
        <p14:creationId xmlns:p14="http://schemas.microsoft.com/office/powerpoint/2010/main" val="766251908"/>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1BB2E3B-245B-4E02-73FD-007E8E3F8684}"/>
              </a:ext>
            </a:extLst>
          </p:cNvPr>
          <p:cNvSpPr>
            <a:spLocks noGrp="1"/>
          </p:cNvSpPr>
          <p:nvPr>
            <p:ph type="title"/>
          </p:nvPr>
        </p:nvSpPr>
        <p:spPr>
          <a:xfrm>
            <a:off x="723900" y="277430"/>
            <a:ext cx="10744200" cy="681037"/>
          </a:xfrm>
        </p:spPr>
        <p:txBody>
          <a:bodyPr>
            <a:noAutofit/>
          </a:bodyPr>
          <a:lstStyle/>
          <a:p>
            <a:r>
              <a:rPr lang="en-AU" sz="2800" b="1" dirty="0">
                <a:solidFill>
                  <a:schemeClr val="accent4">
                    <a:lumMod val="75000"/>
                  </a:schemeClr>
                </a:solidFill>
                <a:effectLst/>
                <a:latin typeface="ACADEMY ENGRAVED LET PLAIN:1.0" panose="02000000000000000000" pitchFamily="2" charset="0"/>
              </a:rPr>
              <a:t>The Ambivalent and the Unequivocal (</a:t>
            </a:r>
            <a:r>
              <a:rPr lang="en-AU" sz="2800" b="1" i="1" dirty="0">
                <a:solidFill>
                  <a:schemeClr val="accent4">
                    <a:lumMod val="75000"/>
                  </a:schemeClr>
                </a:solidFill>
                <a:effectLst/>
                <a:latin typeface="ACADEMY ENGRAVED LET PLAIN:1.0" panose="02000000000000000000" pitchFamily="2" charset="0"/>
              </a:rPr>
              <a:t>Mujmal </a:t>
            </a:r>
            <a:r>
              <a:rPr lang="en-AU" sz="2800" b="1" dirty="0">
                <a:solidFill>
                  <a:schemeClr val="accent4">
                    <a:lumMod val="75000"/>
                  </a:schemeClr>
                </a:solidFill>
                <a:effectLst/>
                <a:latin typeface="ACADEMY ENGRAVED LET PLAIN:1.0" panose="02000000000000000000" pitchFamily="2" charset="0"/>
              </a:rPr>
              <a:t>and </a:t>
            </a:r>
            <a:r>
              <a:rPr lang="en-AU" sz="2800" b="1" i="1" dirty="0" err="1">
                <a:solidFill>
                  <a:schemeClr val="accent4">
                    <a:lumMod val="75000"/>
                  </a:schemeClr>
                </a:solidFill>
                <a:effectLst/>
                <a:latin typeface="ACADEMY ENGRAVED LET PLAIN:1.0" panose="02000000000000000000" pitchFamily="2" charset="0"/>
              </a:rPr>
              <a:t>Mufussar</a:t>
            </a:r>
            <a:r>
              <a:rPr lang="en-AU" sz="2800" b="1" dirty="0">
                <a:solidFill>
                  <a:schemeClr val="accent4">
                    <a:lumMod val="75000"/>
                  </a:schemeClr>
                </a:solidFill>
                <a:effectLst/>
                <a:latin typeface="ACADEMY ENGRAVED LET PLAIN:1.0" panose="02000000000000000000" pitchFamily="2" charset="0"/>
              </a:rPr>
              <a:t>) </a:t>
            </a:r>
            <a:r>
              <a:rPr lang="en-AU" sz="2800" dirty="0">
                <a:solidFill>
                  <a:schemeClr val="accent4">
                    <a:lumMod val="75000"/>
                  </a:schemeClr>
                </a:solidFill>
                <a:latin typeface="ACADEMY ENGRAVED LET PLAIN:1.0" panose="02000000000000000000" pitchFamily="2" charset="0"/>
              </a:rPr>
              <a:t/>
            </a:r>
            <a:br>
              <a:rPr lang="en-AU" sz="2800" dirty="0">
                <a:solidFill>
                  <a:schemeClr val="accent4">
                    <a:lumMod val="75000"/>
                  </a:schemeClr>
                </a:solidFill>
                <a:latin typeface="ACADEMY ENGRAVED LET PLAIN:1.0" panose="02000000000000000000" pitchFamily="2" charset="0"/>
              </a:rPr>
            </a:br>
            <a:endParaRPr lang="en-US" sz="2800" dirty="0">
              <a:solidFill>
                <a:schemeClr val="accent4">
                  <a:lumMod val="75000"/>
                </a:schemeClr>
              </a:solidFill>
              <a:latin typeface="ACADEMY ENGRAVED LET PLAIN:1.0" panose="02000000000000000000" pitchFamily="2" charset="0"/>
            </a:endParaRPr>
          </a:p>
        </p:txBody>
      </p:sp>
      <p:sp>
        <p:nvSpPr>
          <p:cNvPr id="3" name="Content Placeholder 2">
            <a:extLst>
              <a:ext uri="{FF2B5EF4-FFF2-40B4-BE49-F238E27FC236}">
                <a16:creationId xmlns:a16="http://schemas.microsoft.com/office/drawing/2014/main" xmlns="" id="{C99DC568-0CB0-42D1-142C-86F532186278}"/>
              </a:ext>
            </a:extLst>
          </p:cNvPr>
          <p:cNvSpPr>
            <a:spLocks noGrp="1"/>
          </p:cNvSpPr>
          <p:nvPr>
            <p:ph idx="1"/>
          </p:nvPr>
        </p:nvSpPr>
        <p:spPr>
          <a:xfrm>
            <a:off x="100013" y="642938"/>
            <a:ext cx="11890705" cy="5757861"/>
          </a:xfrm>
          <a:ln>
            <a:solidFill>
              <a:schemeClr val="accent2">
                <a:lumMod val="75000"/>
              </a:schemeClr>
            </a:solidFill>
          </a:ln>
        </p:spPr>
        <p:txBody>
          <a:bodyPr>
            <a:noAutofit/>
          </a:bodyPr>
          <a:lstStyle/>
          <a:p>
            <a:r>
              <a:rPr lang="en-AU" sz="1600" b="1" dirty="0">
                <a:solidFill>
                  <a:schemeClr val="accent2">
                    <a:lumMod val="75000"/>
                  </a:schemeClr>
                </a:solidFill>
                <a:effectLst/>
                <a:latin typeface="Chalkboard" panose="03050602040202020205" pitchFamily="66" charset="77"/>
              </a:rPr>
              <a:t>Mujmal</a:t>
            </a:r>
            <a:r>
              <a:rPr lang="en-AU" sz="1600" dirty="0">
                <a:effectLst/>
                <a:latin typeface="Chalkboard" panose="03050602040202020205" pitchFamily="66" charset="77"/>
              </a:rPr>
              <a:t> denotes a word or text which is inherently unclear and gives no indication as to its precise meaning.</a:t>
            </a:r>
          </a:p>
          <a:p>
            <a:r>
              <a:rPr lang="en-AU" sz="1600" dirty="0">
                <a:effectLst/>
                <a:latin typeface="Chalkboard" panose="03050602040202020205" pitchFamily="66" charset="77"/>
              </a:rPr>
              <a:t> The cause of ambiguity in mujmal is inherent in the </a:t>
            </a:r>
            <a:r>
              <a:rPr lang="en-AU" sz="1600" dirty="0">
                <a:effectLst/>
                <a:latin typeface="Calibri" panose="020F0502020204030204" pitchFamily="34" charset="0"/>
                <a:ea typeface="Calibri" panose="020F0502020204030204" pitchFamily="34" charset="0"/>
                <a:cs typeface="Arial" panose="020B0604020202020204" pitchFamily="34" charset="0"/>
              </a:rPr>
              <a:t>expression</a:t>
            </a:r>
            <a:r>
              <a:rPr lang="en-AU" sz="1600" dirty="0">
                <a:effectLst/>
                <a:latin typeface="Chalkboard" panose="03050602040202020205" pitchFamily="66" charset="77"/>
              </a:rPr>
              <a:t> itself. </a:t>
            </a:r>
          </a:p>
          <a:p>
            <a:r>
              <a:rPr lang="en-AU" sz="1600" dirty="0">
                <a:effectLst/>
                <a:latin typeface="Chalkboard" panose="03050602040202020205" pitchFamily="66" charset="77"/>
              </a:rPr>
              <a:t>A word may be a homonym with more than one meaning, and there is no indication as to which might be the correct one .This type of verse is named mujmal in the sciences of the Quran. </a:t>
            </a:r>
            <a:endParaRPr lang="en-AU" sz="1600" dirty="0">
              <a:latin typeface="Chalkboard" panose="03050602040202020205" pitchFamily="66" charset="77"/>
            </a:endParaRPr>
          </a:p>
          <a:p>
            <a:r>
              <a:rPr lang="en-AU" sz="1600" b="1" dirty="0">
                <a:solidFill>
                  <a:schemeClr val="accent2">
                    <a:lumMod val="75000"/>
                  </a:schemeClr>
                </a:solidFill>
                <a:effectLst/>
                <a:latin typeface="Chalkboard" panose="03050602040202020205" pitchFamily="66" charset="77"/>
              </a:rPr>
              <a:t>Mufassar</a:t>
            </a:r>
            <a:r>
              <a:rPr lang="en-AU" sz="1600" dirty="0">
                <a:effectLst/>
                <a:latin typeface="Chalkboard" panose="03050602040202020205" pitchFamily="66" charset="77"/>
              </a:rPr>
              <a:t> (unequivocal) refers to the word whose meaning is absolutely clear so there is no need to explain it further. For when the Quran or the Sunnah provides the necessary explanation, the mujmal is explained and turns into Mufassar. The mujmal becomes Mufassar only if the clarification provided by the Quran or the Sunnah is complete. However, if it is incomplete or insufficient to remove the ambiguity, the mujmal becomes mushkil (confusing and problematic), which is then open to research and ijtihad.        </a:t>
            </a:r>
            <a:r>
              <a:rPr lang="ar-SA" sz="1600" dirty="0">
                <a:solidFill>
                  <a:schemeClr val="accent6">
                    <a:lumMod val="50000"/>
                  </a:schemeClr>
                </a:solidFill>
                <a:latin typeface="Chalkboard" panose="03050602040202020205" pitchFamily="66" charset="77"/>
              </a:rPr>
              <a:t>ِ</a:t>
            </a:r>
            <a:r>
              <a:rPr lang="en-AU" sz="1600" dirty="0">
                <a:solidFill>
                  <a:schemeClr val="accent6">
                    <a:lumMod val="50000"/>
                  </a:schemeClr>
                </a:solidFill>
                <a:latin typeface="Chalkboard" panose="03050602040202020205" pitchFamily="66" charset="77"/>
              </a:rPr>
              <a:t>E</a:t>
            </a:r>
            <a:r>
              <a:rPr lang="en-AU" sz="1600" dirty="0">
                <a:solidFill>
                  <a:schemeClr val="accent6">
                    <a:lumMod val="50000"/>
                  </a:schemeClr>
                </a:solidFill>
                <a:effectLst/>
                <a:latin typeface="Chalkboard" panose="03050602040202020205" pitchFamily="66" charset="77"/>
              </a:rPr>
              <a:t>xample:</a:t>
            </a:r>
            <a:r>
              <a:rPr lang="ar" sz="1600" dirty="0">
                <a:solidFill>
                  <a:schemeClr val="accent6">
                    <a:lumMod val="50000"/>
                  </a:schemeClr>
                </a:solidFill>
                <a:latin typeface="Chalkboard" panose="03050602040202020205" pitchFamily="66" charset="77"/>
              </a:rPr>
              <a:t>ال</a:t>
            </a:r>
            <a:r>
              <a:rPr lang="ar" sz="1600" dirty="0">
                <a:solidFill>
                  <a:schemeClr val="accent6">
                    <a:lumMod val="50000"/>
                  </a:schemeClr>
                </a:solidFill>
                <a:effectLst/>
                <a:latin typeface="Chalkboard" panose="03050602040202020205" pitchFamily="66" charset="77"/>
              </a:rPr>
              <a:t>ذِينَ يَأْكُلُونَ ٱلرِّبَوٰا۟ لَا يَقُومُونَ إِلَّا كَمَا يَقُومُ ٱلَّذِى يَتَخَبَّطُهُ ٱلشَّيْطَـٰنُ مِنَ ٱلْمَسِّ ۚ ذَٰلِكَ بِأَنَّهُمْ قَالُوٓا۟ إِنَّمَا ٱلْبَيْعُ مِثْلُ ٱلرِّبَوٰا۟</a:t>
            </a:r>
            <a:endParaRPr lang="en-AU" sz="1600" dirty="0">
              <a:solidFill>
                <a:schemeClr val="accent6">
                  <a:lumMod val="50000"/>
                </a:schemeClr>
              </a:solidFill>
              <a:effectLst/>
              <a:latin typeface="Chalkboard" panose="03050602040202020205" pitchFamily="66" charset="77"/>
            </a:endParaRPr>
          </a:p>
          <a:p>
            <a:r>
              <a:rPr lang="en-AU" sz="1600" dirty="0">
                <a:solidFill>
                  <a:schemeClr val="accent2">
                    <a:lumMod val="75000"/>
                  </a:schemeClr>
                </a:solidFill>
                <a:effectLst/>
                <a:latin typeface="Chalkboard" panose="03050602040202020205" pitchFamily="66" charset="77"/>
              </a:rPr>
              <a:t>“Those who consume interest will stand ˹on Judgment Day˺ like those driven to madness by Satan’s touch. That is because they say, “Trade is no different than interest.” But Allah has permitted trading and forbidden interest.” (</a:t>
            </a:r>
            <a:r>
              <a:rPr lang="en-AU" sz="1600" dirty="0" err="1">
                <a:solidFill>
                  <a:schemeClr val="accent2">
                    <a:lumMod val="75000"/>
                  </a:schemeClr>
                </a:solidFill>
                <a:effectLst/>
                <a:latin typeface="Chalkboard" panose="03050602040202020205" pitchFamily="66" charset="77"/>
              </a:rPr>
              <a:t>albaqara</a:t>
            </a:r>
            <a:r>
              <a:rPr lang="en-AU" sz="1600" dirty="0">
                <a:solidFill>
                  <a:schemeClr val="accent2">
                    <a:lumMod val="75000"/>
                  </a:schemeClr>
                </a:solidFill>
                <a:effectLst/>
                <a:latin typeface="Chalkboard" panose="03050602040202020205" pitchFamily="66" charset="77"/>
              </a:rPr>
              <a:t>, 2:275)</a:t>
            </a:r>
            <a:endParaRPr lang="en-AU" sz="1600" dirty="0">
              <a:solidFill>
                <a:schemeClr val="accent2">
                  <a:lumMod val="75000"/>
                </a:schemeClr>
              </a:solidFill>
              <a:latin typeface="Chalkboard" panose="03050602040202020205" pitchFamily="66" charset="77"/>
            </a:endParaRPr>
          </a:p>
          <a:p>
            <a:r>
              <a:rPr lang="en-AU" sz="1600" dirty="0">
                <a:effectLst/>
                <a:latin typeface="Chalkboard" panose="03050602040202020205" pitchFamily="66" charset="77"/>
              </a:rPr>
              <a:t>In this verse, the Arabic word ‘</a:t>
            </a:r>
            <a:r>
              <a:rPr lang="en-AU" sz="1600" dirty="0" err="1">
                <a:effectLst/>
                <a:latin typeface="Chalkboard" panose="03050602040202020205" pitchFamily="66" charset="77"/>
              </a:rPr>
              <a:t>riba</a:t>
            </a:r>
            <a:r>
              <a:rPr lang="en-AU" sz="1600" dirty="0">
                <a:effectLst/>
                <a:latin typeface="Chalkboard" panose="03050602040202020205" pitchFamily="66" charset="77"/>
              </a:rPr>
              <a:t>’ means increasing. Since not every increase or profit is unlawful, the verse remains unclear as to what type of increase is meant. This verse needs further explanation. The Prophet (pbuh) explained the types of usury to remove the ambiguity of this verse</a:t>
            </a:r>
            <a:r>
              <a:rPr lang="en-AU" sz="1400" dirty="0">
                <a:effectLst/>
                <a:latin typeface="Chalkboard" panose="03050602040202020205" pitchFamily="66" charset="77"/>
              </a:rPr>
              <a:t>. </a:t>
            </a:r>
            <a:endParaRPr lang="en-AU" sz="14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B12215AE-FAFF-1745-417B-095F6D31EBF3}"/>
              </a:ext>
            </a:extLst>
          </p:cNvPr>
          <p:cNvSpPr>
            <a:spLocks noGrp="1"/>
          </p:cNvSpPr>
          <p:nvPr>
            <p:ph type="sldNum" sz="quarter" idx="12"/>
          </p:nvPr>
        </p:nvSpPr>
        <p:spPr/>
        <p:txBody>
          <a:bodyPr/>
          <a:lstStyle/>
          <a:p>
            <a:fld id="{C8784B88-F3D9-6A4F-9660-1A0A1E561ED7}" type="slidenum">
              <a:rPr lang="en-US" smtClean="0"/>
              <a:t>243</a:t>
            </a:fld>
            <a:endParaRPr lang="en-US"/>
          </a:p>
        </p:txBody>
      </p:sp>
    </p:spTree>
    <p:extLst>
      <p:ext uri="{BB962C8B-B14F-4D97-AF65-F5344CB8AC3E}">
        <p14:creationId xmlns:p14="http://schemas.microsoft.com/office/powerpoint/2010/main" val="4157905169"/>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CEE7F418-6388-58B6-5854-747894FC19DB}"/>
              </a:ext>
            </a:extLst>
          </p:cNvPr>
          <p:cNvGraphicFramePr>
            <a:graphicFrameLocks noGrp="1"/>
          </p:cNvGraphicFramePr>
          <p:nvPr>
            <p:ph idx="1"/>
            <p:extLst>
              <p:ext uri="{D42A27DB-BD31-4B8C-83A1-F6EECF244321}">
                <p14:modId xmlns:p14="http://schemas.microsoft.com/office/powerpoint/2010/main" val="3761292984"/>
              </p:ext>
            </p:extLst>
          </p:nvPr>
        </p:nvGraphicFramePr>
        <p:xfrm>
          <a:off x="370114" y="737052"/>
          <a:ext cx="10515600" cy="521743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7E1D1FD-43A6-D7A2-26A6-D79CD8E957E5}"/>
              </a:ext>
            </a:extLst>
          </p:cNvPr>
          <p:cNvSpPr>
            <a:spLocks noGrp="1"/>
          </p:cNvSpPr>
          <p:nvPr>
            <p:ph type="sldNum" sz="quarter" idx="12"/>
          </p:nvPr>
        </p:nvSpPr>
        <p:spPr/>
        <p:txBody>
          <a:bodyPr/>
          <a:lstStyle/>
          <a:p>
            <a:fld id="{C8784B88-F3D9-6A4F-9660-1A0A1E561ED7}" type="slidenum">
              <a:rPr lang="en-US" smtClean="0"/>
              <a:t>244</a:t>
            </a:fld>
            <a:endParaRPr lang="en-US"/>
          </a:p>
        </p:txBody>
      </p:sp>
    </p:spTree>
    <p:extLst>
      <p:ext uri="{BB962C8B-B14F-4D97-AF65-F5344CB8AC3E}">
        <p14:creationId xmlns:p14="http://schemas.microsoft.com/office/powerpoint/2010/main" val="3801323304"/>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F7684E-E01B-B998-4E55-82D3D5DC8C6A}"/>
              </a:ext>
            </a:extLst>
          </p:cNvPr>
          <p:cNvSpPr>
            <a:spLocks noGrp="1"/>
          </p:cNvSpPr>
          <p:nvPr>
            <p:ph type="title"/>
          </p:nvPr>
        </p:nvSpPr>
        <p:spPr>
          <a:xfrm>
            <a:off x="202201" y="0"/>
            <a:ext cx="10273293" cy="1040201"/>
          </a:xfrm>
        </p:spPr>
        <p:txBody>
          <a:bodyPr>
            <a:noAutofit/>
          </a:bodyPr>
          <a:lstStyle/>
          <a:p>
            <a:r>
              <a:rPr lang="en-US" sz="3200" dirty="0">
                <a:solidFill>
                  <a:schemeClr val="accent6">
                    <a:lumMod val="50000"/>
                  </a:schemeClr>
                </a:solidFill>
                <a:latin typeface="Monotype Corsiva" panose="03010101010201010101" pitchFamily="66" charset="0"/>
              </a:rPr>
              <a:t>Nasikh ‘Abrogation’</a:t>
            </a:r>
            <a:r>
              <a:rPr lang="ar-SA" sz="3200" dirty="0">
                <a:solidFill>
                  <a:schemeClr val="accent6">
                    <a:lumMod val="50000"/>
                  </a:schemeClr>
                </a:solidFill>
                <a:latin typeface="Monotype Corsiva" panose="03010101010201010101" pitchFamily="66" charset="0"/>
              </a:rPr>
              <a:t>الناسخ </a:t>
            </a:r>
            <a:r>
              <a:rPr lang="en-US" sz="3200" dirty="0">
                <a:solidFill>
                  <a:schemeClr val="accent6">
                    <a:lumMod val="50000"/>
                  </a:schemeClr>
                </a:solidFill>
                <a:latin typeface="Monotype Corsiva" panose="03010101010201010101" pitchFamily="66" charset="0"/>
              </a:rPr>
              <a:t>, Mansookh ‘Abrogated</a:t>
            </a:r>
            <a:r>
              <a:rPr lang="en-US" sz="3200" dirty="0">
                <a:latin typeface="Monotype Corsiva" panose="03010101010201010101" pitchFamily="66" charset="0"/>
              </a:rPr>
              <a:t>’</a:t>
            </a:r>
            <a:r>
              <a:rPr lang="ar-SA" sz="3200" dirty="0">
                <a:latin typeface="Monotype Corsiva" panose="03010101010201010101" pitchFamily="66" charset="0"/>
              </a:rPr>
              <a:t> </a:t>
            </a:r>
            <a:r>
              <a:rPr lang="ar-SA" sz="3200" dirty="0">
                <a:solidFill>
                  <a:schemeClr val="accent6">
                    <a:lumMod val="50000"/>
                  </a:schemeClr>
                </a:solidFill>
                <a:latin typeface="Monotype Corsiva" panose="03010101010201010101" pitchFamily="66" charset="0"/>
              </a:rPr>
              <a:t>المنسوخ </a:t>
            </a:r>
            <a:endParaRPr lang="en-US" sz="3200" dirty="0">
              <a:solidFill>
                <a:schemeClr val="accent6">
                  <a:lumMod val="50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F69370FD-0FA1-E80F-C60A-E5624C81BE08}"/>
              </a:ext>
            </a:extLst>
          </p:cNvPr>
          <p:cNvSpPr>
            <a:spLocks noGrp="1"/>
          </p:cNvSpPr>
          <p:nvPr>
            <p:ph idx="1"/>
          </p:nvPr>
        </p:nvSpPr>
        <p:spPr>
          <a:xfrm>
            <a:off x="202201" y="785522"/>
            <a:ext cx="11989799" cy="5742283"/>
          </a:xfrm>
          <a:ln>
            <a:solidFill>
              <a:srgbClr val="C00000"/>
            </a:solidFill>
          </a:ln>
        </p:spPr>
        <p:txBody>
          <a:bodyPr>
            <a:noAutofit/>
          </a:bodyPr>
          <a:lstStyle/>
          <a:p>
            <a:pPr marL="0" lvl="0" indent="0" rtl="0">
              <a:buNone/>
              <a:tabLst>
                <a:tab pos="457200" algn="l"/>
              </a:tabLst>
            </a:pPr>
            <a:r>
              <a:rPr lang="en-AU" sz="1400" b="1" dirty="0">
                <a:effectLst/>
                <a:latin typeface="TimesNewRomanPSMT"/>
              </a:rPr>
              <a:t> </a:t>
            </a:r>
            <a:r>
              <a:rPr lang="en-AU" sz="1400" b="1" dirty="0">
                <a:latin typeface="Chalkboard" panose="03050602040202020205" pitchFamily="66" charset="77"/>
              </a:rPr>
              <a:t>N</a:t>
            </a:r>
            <a:r>
              <a:rPr lang="en-AU" sz="1400" b="1" dirty="0">
                <a:effectLst/>
                <a:latin typeface="Chalkboard" panose="03050602040202020205" pitchFamily="66" charset="77"/>
              </a:rPr>
              <a:t>askh, as in the Quranic sciences means the suspension or </a:t>
            </a:r>
            <a:r>
              <a:rPr lang="en-AU" sz="1400" b="1" dirty="0">
                <a:effectLst/>
                <a:latin typeface="Chalkboard" panose="03050602040202020205" pitchFamily="66" charset="77"/>
                <a:ea typeface="Calibri" panose="020F0502020204030204" pitchFamily="34" charset="0"/>
                <a:cs typeface="Times New Roman" panose="02020603050405020304" pitchFamily="18" charset="0"/>
              </a:rPr>
              <a:t>replacement of one Islamic ruling by another, provided that the latter is of subsequent origin, and that the two rulings are endorsed separately from one another .</a:t>
            </a:r>
            <a:endParaRPr lang="en-AU" sz="1400" b="1" dirty="0">
              <a:latin typeface="Chalkboard" panose="03050602040202020205" pitchFamily="66" charset="77"/>
            </a:endParaRPr>
          </a:p>
          <a:p>
            <a:r>
              <a:rPr lang="en-AU" sz="1400" dirty="0">
                <a:highlight>
                  <a:srgbClr val="ADCABC"/>
                </a:highlight>
                <a:latin typeface="Chalkboard" panose="03050602040202020205" pitchFamily="66" charset="77"/>
              </a:rPr>
              <a:t>Linguistically, Naskh: The two words </a:t>
            </a:r>
            <a:r>
              <a:rPr lang="en-AU" sz="1400" b="1" dirty="0">
                <a:highlight>
                  <a:srgbClr val="ADCABC"/>
                </a:highlight>
                <a:latin typeface="Chalkboard" panose="03050602040202020205" pitchFamily="66" charset="77"/>
              </a:rPr>
              <a:t>nasikh</a:t>
            </a:r>
            <a:r>
              <a:rPr lang="en-AU" sz="1400" dirty="0">
                <a:highlight>
                  <a:srgbClr val="ADCABC"/>
                </a:highlight>
                <a:latin typeface="Chalkboard" panose="03050602040202020205" pitchFamily="66" charset="77"/>
              </a:rPr>
              <a:t> and </a:t>
            </a:r>
            <a:r>
              <a:rPr lang="en-AU" sz="1400" b="1" dirty="0">
                <a:highlight>
                  <a:srgbClr val="ADCABC"/>
                </a:highlight>
                <a:latin typeface="Chalkboard" panose="03050602040202020205" pitchFamily="66" charset="77"/>
              </a:rPr>
              <a:t>mansookh</a:t>
            </a:r>
            <a:r>
              <a:rPr lang="en-AU" sz="1400" dirty="0">
                <a:highlight>
                  <a:srgbClr val="ADCABC"/>
                </a:highlight>
                <a:latin typeface="Chalkboard" panose="03050602040202020205" pitchFamily="66" charset="77"/>
              </a:rPr>
              <a:t> come from the </a:t>
            </a:r>
            <a:r>
              <a:rPr lang="en-AU" sz="1400" b="1" dirty="0">
                <a:highlight>
                  <a:srgbClr val="ADCABC"/>
                </a:highlight>
                <a:latin typeface="Chalkboard" panose="03050602040202020205" pitchFamily="66" charset="77"/>
              </a:rPr>
              <a:t>root n-s-</a:t>
            </a:r>
            <a:r>
              <a:rPr lang="en-AU" sz="1400" b="1" dirty="0" err="1">
                <a:highlight>
                  <a:srgbClr val="ADCABC"/>
                </a:highlight>
                <a:latin typeface="Chalkboard" panose="03050602040202020205" pitchFamily="66" charset="77"/>
              </a:rPr>
              <a:t>kh</a:t>
            </a:r>
            <a:r>
              <a:rPr lang="en-AU" sz="1400" dirty="0">
                <a:highlight>
                  <a:srgbClr val="ADCABC"/>
                </a:highlight>
                <a:latin typeface="Chalkboard" panose="03050602040202020205" pitchFamily="66" charset="77"/>
              </a:rPr>
              <a:t>, which has many meanings:</a:t>
            </a:r>
          </a:p>
          <a:p>
            <a:r>
              <a:rPr lang="en-AU" sz="1400" b="1" dirty="0">
                <a:solidFill>
                  <a:schemeClr val="accent6">
                    <a:lumMod val="50000"/>
                  </a:schemeClr>
                </a:solidFill>
                <a:highlight>
                  <a:srgbClr val="ADCABC"/>
                </a:highlight>
                <a:latin typeface="Chalkboard" panose="03050602040202020205" pitchFamily="66" charset="77"/>
              </a:rPr>
              <a:t>1. 'To remove, to abolish, to abrogate’.  </a:t>
            </a:r>
            <a:r>
              <a:rPr lang="en-AU" sz="1400" dirty="0">
                <a:latin typeface="Chalkboard" panose="03050602040202020205" pitchFamily="66" charset="77"/>
              </a:rPr>
              <a:t>For example. </a:t>
            </a:r>
            <a:r>
              <a:rPr lang="en-AU" sz="1400" dirty="0">
                <a:effectLst/>
                <a:latin typeface="Chalkboard" panose="03050602040202020205" pitchFamily="66" charset="77"/>
              </a:rPr>
              <a:t>“</a:t>
            </a:r>
            <a:r>
              <a:rPr lang="en-AU" sz="1400" dirty="0">
                <a:solidFill>
                  <a:srgbClr val="C00000"/>
                </a:solidFill>
                <a:effectLst/>
                <a:latin typeface="Chalkboard" panose="03050602040202020205" pitchFamily="66" charset="77"/>
              </a:rPr>
              <a:t>W</a:t>
            </a:r>
            <a:r>
              <a:rPr lang="en-AU" sz="1400" b="1" dirty="0">
                <a:solidFill>
                  <a:srgbClr val="C00000"/>
                </a:solidFill>
                <a:effectLst/>
                <a:latin typeface="Chalkboard" panose="03050602040202020205" pitchFamily="66" charset="77"/>
              </a:rPr>
              <a:t>hatever verse I have abrogated or caused to be forgotten, I will bring another better than it or equal to it. (al-Baqarah (2):106) </a:t>
            </a:r>
            <a:r>
              <a:rPr lang="ar" sz="1400" b="1" dirty="0">
                <a:solidFill>
                  <a:srgbClr val="C00000"/>
                </a:solidFill>
                <a:effectLst/>
                <a:latin typeface="Chalkboard" panose="03050602040202020205" pitchFamily="66" charset="77"/>
              </a:rPr>
              <a:t>۞ مَا نَنسَخْ مِنْ ءَايَةٍ أَوْ نُنسِهَا نَأْتِ بِخَيْرٍۢ مِّنْهَآ أَوْ مِثْلِهَآ ۗ أَلَمْ تَعْلَمْ أَنَّ ٱللَّهَ عَلَىٰ كُلِّ شَىْءٍۢ قَدِيرٌ</a:t>
            </a:r>
            <a:endParaRPr lang="en-AU" sz="1400" b="1" dirty="0">
              <a:solidFill>
                <a:srgbClr val="C00000"/>
              </a:solidFill>
              <a:latin typeface="Chalkboard" panose="03050602040202020205" pitchFamily="66" charset="77"/>
            </a:endParaRPr>
          </a:p>
          <a:p>
            <a:r>
              <a:rPr lang="en-AU" sz="1400" b="1" dirty="0">
                <a:solidFill>
                  <a:schemeClr val="accent6">
                    <a:lumMod val="50000"/>
                  </a:schemeClr>
                </a:solidFill>
                <a:highlight>
                  <a:srgbClr val="ADCABC"/>
                </a:highlight>
                <a:latin typeface="Chalkboard" panose="03050602040202020205" pitchFamily="66" charset="77"/>
              </a:rPr>
              <a:t>2. 'To transcribe, to copy</a:t>
            </a:r>
            <a:r>
              <a:rPr lang="en-AU" sz="1400" b="1" dirty="0">
                <a:highlight>
                  <a:srgbClr val="ADCABC"/>
                </a:highlight>
                <a:latin typeface="Chalkboard" panose="03050602040202020205" pitchFamily="66" charset="77"/>
              </a:rPr>
              <a:t>".  </a:t>
            </a:r>
            <a:r>
              <a:rPr lang="en-AU" sz="1400" b="1" dirty="0">
                <a:latin typeface="Chalkboard" panose="03050602040202020205" pitchFamily="66" charset="77"/>
              </a:rPr>
              <a:t>Such as </a:t>
            </a:r>
            <a:r>
              <a:rPr lang="en-AU" sz="1400" dirty="0">
                <a:latin typeface="Chalkboard" panose="03050602040202020205" pitchFamily="66" charset="77"/>
              </a:rPr>
              <a:t>reference to recording or copying a written record. </a:t>
            </a:r>
          </a:p>
          <a:p>
            <a:r>
              <a:rPr lang="en-AU" sz="1400" dirty="0">
                <a:latin typeface="Chalkboard" panose="03050602040202020205" pitchFamily="66" charset="77"/>
              </a:rPr>
              <a:t>Allah says.</a:t>
            </a:r>
            <a:r>
              <a:rPr lang="en-AU" sz="1400" b="0" i="0" dirty="0">
                <a:solidFill>
                  <a:srgbClr val="272727"/>
                </a:solidFill>
                <a:effectLst/>
                <a:latin typeface="Chalkboard" panose="03050602040202020205" pitchFamily="66" charset="77"/>
              </a:rPr>
              <a:t> </a:t>
            </a:r>
            <a:r>
              <a:rPr lang="en-AU" sz="1400" b="1" i="0" dirty="0">
                <a:solidFill>
                  <a:srgbClr val="272727"/>
                </a:solidFill>
                <a:effectLst/>
                <a:latin typeface="Chalkboard" panose="03050602040202020205" pitchFamily="66" charset="77"/>
              </a:rPr>
              <a:t>“</a:t>
            </a:r>
            <a:r>
              <a:rPr lang="en-AU" sz="1400" b="1" i="0" dirty="0">
                <a:solidFill>
                  <a:srgbClr val="C00000"/>
                </a:solidFill>
                <a:effectLst/>
                <a:latin typeface="Chalkboard" panose="03050602040202020205" pitchFamily="66" charset="77"/>
              </a:rPr>
              <a:t>This record of Ours speaks the truth about you. Indeed, We always had your deeds recorded ˹by the angels”˺(45:29)</a:t>
            </a:r>
            <a:r>
              <a:rPr lang="en-AU" sz="1400" b="1" dirty="0">
                <a:solidFill>
                  <a:srgbClr val="C00000"/>
                </a:solidFill>
                <a:effectLst/>
                <a:latin typeface="Chalkboard" panose="03050602040202020205" pitchFamily="66" charset="77"/>
              </a:rPr>
              <a:t> </a:t>
            </a:r>
            <a:br>
              <a:rPr lang="en-AU" sz="1400" b="1" dirty="0">
                <a:solidFill>
                  <a:srgbClr val="C00000"/>
                </a:solidFill>
                <a:effectLst/>
                <a:latin typeface="Chalkboard" panose="03050602040202020205" pitchFamily="66" charset="77"/>
              </a:rPr>
            </a:br>
            <a:r>
              <a:rPr lang="ar" sz="1400" b="1" dirty="0">
                <a:solidFill>
                  <a:srgbClr val="C00000"/>
                </a:solidFill>
                <a:effectLst/>
                <a:latin typeface="Chalkboard" panose="03050602040202020205" pitchFamily="66" charset="77"/>
                <a:cs typeface="+mn-cs"/>
              </a:rPr>
              <a:t>هـٰذَا كِتَـٰبُنَا يَنطِقُ عَلَيْكُم بِٱلْحَقِّ ۚ إِنَّا كُنَّا نَسْتَنسِخُ مَا كُنتُمْ تَعْمَلُونَ</a:t>
            </a:r>
            <a:endParaRPr lang="en-AU" sz="1400" b="1" dirty="0">
              <a:solidFill>
                <a:srgbClr val="C00000"/>
              </a:solidFill>
              <a:latin typeface="Chalkboard" panose="03050602040202020205" pitchFamily="66" charset="77"/>
              <a:cs typeface="+mn-cs"/>
            </a:endParaRPr>
          </a:p>
          <a:p>
            <a:r>
              <a:rPr lang="en-AU" sz="1400" b="1" dirty="0">
                <a:solidFill>
                  <a:schemeClr val="accent6">
                    <a:lumMod val="50000"/>
                  </a:schemeClr>
                </a:solidFill>
                <a:highlight>
                  <a:srgbClr val="ADCABC"/>
                </a:highlight>
                <a:latin typeface="Chalkboard" panose="03050602040202020205" pitchFamily="66" charset="77"/>
              </a:rPr>
              <a:t>3) "To replace, to supersede</a:t>
            </a:r>
            <a:r>
              <a:rPr lang="en-AU" sz="1400" b="1" dirty="0">
                <a:solidFill>
                  <a:schemeClr val="accent6">
                    <a:lumMod val="50000"/>
                  </a:schemeClr>
                </a:solidFill>
                <a:latin typeface="Chalkboard" panose="03050602040202020205" pitchFamily="66" charset="77"/>
              </a:rPr>
              <a:t>". </a:t>
            </a:r>
            <a:r>
              <a:rPr lang="en-AU" sz="1400" b="1" dirty="0">
                <a:solidFill>
                  <a:schemeClr val="accent6">
                    <a:lumMod val="50000"/>
                  </a:schemeClr>
                </a:solidFill>
                <a:effectLst/>
                <a:latin typeface="Chalkboard" panose="03050602040202020205" pitchFamily="66" charset="77"/>
              </a:rPr>
              <a:t>“And if I place a verse in place of another verse— and Allah knows best what He bestows from on high, step by step—they say, ‘You are just inventing it” an-</a:t>
            </a:r>
            <a:r>
              <a:rPr lang="en-AU" sz="1400" b="1" dirty="0" err="1">
                <a:solidFill>
                  <a:schemeClr val="accent6">
                    <a:lumMod val="50000"/>
                  </a:schemeClr>
                </a:solidFill>
                <a:effectLst/>
                <a:latin typeface="Chalkboard" panose="03050602040202020205" pitchFamily="66" charset="77"/>
              </a:rPr>
              <a:t>Nahl</a:t>
            </a:r>
            <a:r>
              <a:rPr lang="en-AU" sz="1400" b="1" dirty="0">
                <a:solidFill>
                  <a:schemeClr val="accent6">
                    <a:lumMod val="50000"/>
                  </a:schemeClr>
                </a:solidFill>
                <a:effectLst/>
                <a:latin typeface="Chalkboard" panose="03050602040202020205" pitchFamily="66" charset="77"/>
              </a:rPr>
              <a:t> (16):101 </a:t>
            </a:r>
            <a:r>
              <a:rPr lang="ar" sz="1400" b="1" dirty="0">
                <a:solidFill>
                  <a:schemeClr val="accent6">
                    <a:lumMod val="50000"/>
                  </a:schemeClr>
                </a:solidFill>
                <a:effectLst/>
                <a:latin typeface="Chalkboard" panose="03050602040202020205" pitchFamily="66" charset="77"/>
              </a:rPr>
              <a:t>َ</a:t>
            </a:r>
            <a:r>
              <a:rPr lang="ar" sz="1400" b="1" dirty="0">
                <a:solidFill>
                  <a:schemeClr val="accent6">
                    <a:lumMod val="50000"/>
                  </a:schemeClr>
                </a:solidFill>
                <a:latin typeface="Chalkboard" panose="03050602040202020205" pitchFamily="66" charset="77"/>
              </a:rPr>
              <a:t>و</a:t>
            </a:r>
            <a:r>
              <a:rPr lang="ar" sz="1400" b="1" dirty="0">
                <a:solidFill>
                  <a:schemeClr val="accent6">
                    <a:lumMod val="50000"/>
                  </a:schemeClr>
                </a:solidFill>
                <a:effectLst/>
                <a:latin typeface="Chalkboard" panose="03050602040202020205" pitchFamily="66" charset="77"/>
              </a:rPr>
              <a:t>إِذَا بَدَّلْنَآ ءَايَةًۭ مَّكَانَ ءَايَةٍۢ ۙ وَٱللَّهُ أَعْلَمُ بِمَا يُنَزِّلُ قَالُوٓا۟ إِنَّمَآ أَنتَ مُفْتَرٍۭ ۚ بَلْ أَكْثَرُهُمْ لَا يَعْلَمُونَ</a:t>
            </a:r>
            <a:endParaRPr lang="en-AU" sz="1400" b="1" dirty="0">
              <a:solidFill>
                <a:schemeClr val="accent6">
                  <a:lumMod val="50000"/>
                </a:schemeClr>
              </a:solidFill>
              <a:latin typeface="Chalkboard" panose="03050602040202020205" pitchFamily="66" charset="77"/>
            </a:endParaRPr>
          </a:p>
          <a:p>
            <a:pPr marL="0" indent="0">
              <a:buNone/>
            </a:pPr>
            <a:r>
              <a:rPr lang="en-AU" sz="1400" b="1" dirty="0">
                <a:latin typeface="Chalkboard" panose="03050602040202020205" pitchFamily="66" charset="77"/>
              </a:rPr>
              <a:t>So, Nasikh can be defined by the abrogation of a ruling by a ruling that was revealed after it.</a:t>
            </a:r>
            <a:r>
              <a:rPr lang="en-AU" sz="1400" b="1" dirty="0">
                <a:solidFill>
                  <a:schemeClr val="accent6">
                    <a:lumMod val="50000"/>
                  </a:schemeClr>
                </a:solidFill>
                <a:latin typeface="Chalkboard" panose="03050602040202020205" pitchFamily="66" charset="77"/>
              </a:rPr>
              <a:t>   </a:t>
            </a:r>
            <a:r>
              <a:rPr lang="en-AU" sz="1400" b="1" dirty="0">
                <a:solidFill>
                  <a:srgbClr val="C00000"/>
                </a:solidFill>
                <a:effectLst/>
                <a:latin typeface="Chalkboard" panose="03050602040202020205" pitchFamily="66" charset="77"/>
              </a:rPr>
              <a:t>Allah says: “He (Allah) cannot be questioned about what He does, but they (mankind) will be questioned”. (</a:t>
            </a:r>
            <a:r>
              <a:rPr lang="en-AU" sz="1400" b="1" dirty="0">
                <a:solidFill>
                  <a:srgbClr val="C00000"/>
                </a:solidFill>
                <a:latin typeface="Chalkboard" panose="03050602040202020205" pitchFamily="66" charset="77"/>
              </a:rPr>
              <a:t>al-</a:t>
            </a:r>
            <a:r>
              <a:rPr lang="en-AU" sz="1400" b="1" dirty="0" err="1">
                <a:solidFill>
                  <a:srgbClr val="C00000"/>
                </a:solidFill>
                <a:latin typeface="Chalkboard" panose="03050602040202020205" pitchFamily="66" charset="77"/>
              </a:rPr>
              <a:t>Anbiyaa</a:t>
            </a:r>
            <a:r>
              <a:rPr lang="en-AU" sz="1400" b="1" dirty="0">
                <a:solidFill>
                  <a:srgbClr val="C00000"/>
                </a:solidFill>
                <a:latin typeface="Chalkboard" panose="03050602040202020205" pitchFamily="66" charset="77"/>
              </a:rPr>
              <a:t>’ (21):23)</a:t>
            </a:r>
            <a:r>
              <a:rPr lang="en-AU" sz="1400" b="1" dirty="0">
                <a:solidFill>
                  <a:srgbClr val="C00000"/>
                </a:solidFill>
                <a:effectLst/>
                <a:latin typeface="Chalkboard" panose="03050602040202020205" pitchFamily="66" charset="77"/>
              </a:rPr>
              <a:t> ”</a:t>
            </a:r>
            <a:r>
              <a:rPr lang="ar" sz="1400" b="1" dirty="0">
                <a:solidFill>
                  <a:srgbClr val="C00000"/>
                </a:solidFill>
                <a:latin typeface="Chalkboard" panose="03050602040202020205" pitchFamily="66" charset="77"/>
              </a:rPr>
              <a:t> لَا يُسْـَٔلُ عَمَّا يَفْعَلُ وَهُمْ يُسْـَٔلُون</a:t>
            </a:r>
            <a:r>
              <a:rPr lang="ar" sz="1400" b="1" dirty="0">
                <a:latin typeface="Chalkboard" panose="03050602040202020205" pitchFamily="66" charset="77"/>
              </a:rPr>
              <a:t>َ</a:t>
            </a:r>
            <a:r>
              <a:rPr lang="en-AU" sz="1400" b="1" dirty="0">
                <a:latin typeface="Chalkboard" panose="03050602040202020205" pitchFamily="66" charset="77"/>
              </a:rPr>
              <a:t> </a:t>
            </a:r>
          </a:p>
          <a:p>
            <a:r>
              <a:rPr lang="en-AU" sz="1400" b="1" dirty="0">
                <a:effectLst/>
                <a:latin typeface="Chalkboard" panose="03050602040202020205" pitchFamily="66" charset="77"/>
              </a:rPr>
              <a:t>Therefore, it should not in any way seem strange that Allah may replace a divine law with another based on His knowledge of all things, past, present and future. This replacement of a divine law by another divine law is referred to in Arabic- Islamic terminology as “</a:t>
            </a:r>
            <a:r>
              <a:rPr lang="en-AU" sz="1400" b="1" dirty="0" err="1">
                <a:effectLst/>
                <a:latin typeface="Chalkboard" panose="03050602040202020205" pitchFamily="66" charset="77"/>
              </a:rPr>
              <a:t>naskh</a:t>
            </a:r>
            <a:r>
              <a:rPr lang="en-AU" sz="1400" b="1" dirty="0">
                <a:effectLst/>
                <a:latin typeface="Chalkboard" panose="03050602040202020205" pitchFamily="66" charset="77"/>
              </a:rPr>
              <a:t>.”</a:t>
            </a:r>
            <a:endParaRPr lang="en-US" sz="14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8F2FE3A-5F53-24F3-32F4-586BC1228237}"/>
              </a:ext>
            </a:extLst>
          </p:cNvPr>
          <p:cNvSpPr>
            <a:spLocks noGrp="1"/>
          </p:cNvSpPr>
          <p:nvPr>
            <p:ph type="sldNum" sz="quarter" idx="12"/>
          </p:nvPr>
        </p:nvSpPr>
        <p:spPr/>
        <p:txBody>
          <a:bodyPr/>
          <a:lstStyle/>
          <a:p>
            <a:fld id="{C8784B88-F3D9-6A4F-9660-1A0A1E561ED7}" type="slidenum">
              <a:rPr lang="en-US" smtClean="0"/>
              <a:t>245</a:t>
            </a:fld>
            <a:endParaRPr lang="en-US"/>
          </a:p>
        </p:txBody>
      </p:sp>
    </p:spTree>
    <p:extLst>
      <p:ext uri="{BB962C8B-B14F-4D97-AF65-F5344CB8AC3E}">
        <p14:creationId xmlns:p14="http://schemas.microsoft.com/office/powerpoint/2010/main" val="2076196938"/>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xmlns=""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CD68C7A6-B4BC-FF25-DA89-82AE41D3D653}"/>
              </a:ext>
            </a:extLst>
          </p:cNvPr>
          <p:cNvSpPr>
            <a:spLocks noGrp="1"/>
          </p:cNvSpPr>
          <p:nvPr>
            <p:ph type="title"/>
          </p:nvPr>
        </p:nvSpPr>
        <p:spPr>
          <a:xfrm>
            <a:off x="5297593" y="19926"/>
            <a:ext cx="6251110" cy="1190435"/>
          </a:xfrm>
        </p:spPr>
        <p:txBody>
          <a:bodyPr anchor="b">
            <a:normAutofit/>
          </a:bodyPr>
          <a:lstStyle/>
          <a:p>
            <a:r>
              <a:rPr lang="en-AU" sz="4000" b="1" dirty="0">
                <a:effectLst/>
                <a:latin typeface="Batang" panose="02030600000101010101" pitchFamily="18" charset="-127"/>
                <a:ea typeface="Batang" panose="02030600000101010101" pitchFamily="18" charset="-127"/>
              </a:rPr>
              <a:t>Important Points Regarding </a:t>
            </a:r>
            <a:r>
              <a:rPr lang="en-AU" sz="4000" dirty="0">
                <a:effectLst/>
                <a:latin typeface="Batang" panose="02030600000101010101" pitchFamily="18" charset="-127"/>
                <a:ea typeface="Batang" panose="02030600000101010101" pitchFamily="18" charset="-127"/>
              </a:rPr>
              <a:t>Naskh</a:t>
            </a:r>
            <a:endParaRPr lang="en-US" sz="4000" dirty="0">
              <a:latin typeface="Batang" panose="02030600000101010101" pitchFamily="18" charset="-127"/>
              <a:ea typeface="Batang" panose="02030600000101010101" pitchFamily="18" charset="-127"/>
            </a:endParaRPr>
          </a:p>
        </p:txBody>
      </p:sp>
      <p:pic>
        <p:nvPicPr>
          <p:cNvPr id="6" name="Picture 5" descr="Abstract blurred public library with bookshelves">
            <a:extLst>
              <a:ext uri="{FF2B5EF4-FFF2-40B4-BE49-F238E27FC236}">
                <a16:creationId xmlns:a16="http://schemas.microsoft.com/office/drawing/2014/main" xmlns="" id="{5B1B000E-C68F-A23E-8647-F8ECAF2EBDC5}"/>
              </a:ext>
            </a:extLst>
          </p:cNvPr>
          <p:cNvPicPr>
            <a:picLocks noChangeAspect="1"/>
          </p:cNvPicPr>
          <p:nvPr/>
        </p:nvPicPr>
        <p:blipFill rotWithShape="1">
          <a:blip r:embed="rId2"/>
          <a:srcRect l="16165" r="38504"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xmlns="" id="{21540236-BFD5-4A9D-8840-4703E7F768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940C753A-1A0E-4FC0-833D-86C36A39D99C}"/>
              </a:ext>
            </a:extLst>
          </p:cNvPr>
          <p:cNvSpPr>
            <a:spLocks noGrp="1"/>
          </p:cNvSpPr>
          <p:nvPr>
            <p:ph idx="1"/>
          </p:nvPr>
        </p:nvSpPr>
        <p:spPr>
          <a:xfrm>
            <a:off x="318447" y="1200541"/>
            <a:ext cx="11873553" cy="5338371"/>
          </a:xfrm>
          <a:ln>
            <a:noFill/>
          </a:ln>
        </p:spPr>
        <p:txBody>
          <a:bodyPr>
            <a:noAutofit/>
          </a:bodyPr>
          <a:lstStyle/>
          <a:p>
            <a:pPr>
              <a:lnSpc>
                <a:spcPct val="140000"/>
              </a:lnSpc>
              <a:buFont typeface="Wingdings" pitchFamily="2" charset="2"/>
              <a:buChar char="Ø"/>
            </a:pPr>
            <a:r>
              <a:rPr lang="en-AU" sz="1600" b="1" dirty="0">
                <a:effectLst/>
                <a:latin typeface="Chalkboard" panose="03050602040202020205" pitchFamily="66" charset="77"/>
              </a:rPr>
              <a:t>The issue of </a:t>
            </a:r>
            <a:r>
              <a:rPr lang="en-AU" sz="1600" b="1" i="1" dirty="0" err="1">
                <a:effectLst/>
                <a:latin typeface="Chalkboard" panose="03050602040202020205" pitchFamily="66" charset="77"/>
              </a:rPr>
              <a:t>naskh</a:t>
            </a:r>
            <a:r>
              <a:rPr lang="en-AU" sz="1600" b="1" i="1" dirty="0">
                <a:effectLst/>
                <a:latin typeface="Chalkboard" panose="03050602040202020205" pitchFamily="66" charset="77"/>
              </a:rPr>
              <a:t> </a:t>
            </a:r>
            <a:r>
              <a:rPr lang="en-AU" sz="1600" b="1" dirty="0">
                <a:effectLst/>
                <a:latin typeface="Chalkboard" panose="03050602040202020205" pitchFamily="66" charset="77"/>
              </a:rPr>
              <a:t>is one of the most controversial topics in the history of Islam amongst Muslim scholars</a:t>
            </a:r>
            <a:endParaRPr lang="en-AU" sz="1600" b="1" i="1" dirty="0">
              <a:latin typeface="Chalkboard" panose="03050602040202020205" pitchFamily="66" charset="77"/>
            </a:endParaRPr>
          </a:p>
          <a:p>
            <a:pPr>
              <a:lnSpc>
                <a:spcPct val="140000"/>
              </a:lnSpc>
              <a:buFont typeface="Wingdings" pitchFamily="2" charset="2"/>
              <a:buChar char="Ø"/>
            </a:pPr>
            <a:r>
              <a:rPr lang="en-AU" sz="1600" b="1" dirty="0">
                <a:effectLst/>
                <a:latin typeface="Chalkboard" panose="03050602040202020205" pitchFamily="66" charset="77"/>
              </a:rPr>
              <a:t>When the message of Islam was presented to the Arabs as something new and different from their way of life, it was introduced in stages to allow the people to adjust to the new prescriptions. </a:t>
            </a:r>
            <a:endParaRPr lang="en-AU" sz="1600" b="1" dirty="0">
              <a:latin typeface="Chalkboard" panose="03050602040202020205" pitchFamily="66" charset="77"/>
            </a:endParaRPr>
          </a:p>
          <a:p>
            <a:pPr>
              <a:lnSpc>
                <a:spcPct val="140000"/>
              </a:lnSpc>
              <a:buFont typeface="Wingdings" pitchFamily="2" charset="2"/>
              <a:buChar char="Ø"/>
            </a:pPr>
            <a:r>
              <a:rPr lang="en-AU" sz="1600" b="1" dirty="0">
                <a:effectLst/>
                <a:latin typeface="Chalkboard" panose="03050602040202020205" pitchFamily="66" charset="77"/>
              </a:rPr>
              <a:t>In order for </a:t>
            </a:r>
            <a:r>
              <a:rPr lang="en-AU" sz="1600" b="1" i="1" dirty="0" err="1">
                <a:effectLst/>
                <a:latin typeface="Chalkboard" panose="03050602040202020205" pitchFamily="66" charset="77"/>
              </a:rPr>
              <a:t>naskh</a:t>
            </a:r>
            <a:r>
              <a:rPr lang="en-AU" sz="1600" b="1" i="1" dirty="0">
                <a:effectLst/>
                <a:latin typeface="Chalkboard" panose="03050602040202020205" pitchFamily="66" charset="77"/>
              </a:rPr>
              <a:t> </a:t>
            </a:r>
            <a:r>
              <a:rPr lang="en-AU" sz="1600" b="1" dirty="0">
                <a:effectLst/>
                <a:latin typeface="Chalkboard" panose="03050602040202020205" pitchFamily="66" charset="77"/>
              </a:rPr>
              <a:t>to occur, a previous Islamic ruling on exactly the same topic must exist which is then abrogated by a later ruling. There should be intervals (</a:t>
            </a:r>
            <a:r>
              <a:rPr lang="en-AU" sz="1600" b="1" i="1" dirty="0" err="1">
                <a:effectLst/>
                <a:latin typeface="Chalkboard" panose="03050602040202020205" pitchFamily="66" charset="77"/>
              </a:rPr>
              <a:t>fasila</a:t>
            </a:r>
            <a:r>
              <a:rPr lang="en-AU" sz="1600" b="1" i="1" dirty="0">
                <a:effectLst/>
                <a:latin typeface="Chalkboard" panose="03050602040202020205" pitchFamily="66" charset="77"/>
              </a:rPr>
              <a:t>/</a:t>
            </a:r>
            <a:r>
              <a:rPr lang="en-AU" sz="1600" b="1" i="1" dirty="0" err="1">
                <a:effectLst/>
                <a:latin typeface="Chalkboard" panose="03050602040202020205" pitchFamily="66" charset="77"/>
              </a:rPr>
              <a:t>tarakhi</a:t>
            </a:r>
            <a:r>
              <a:rPr lang="en-AU" sz="1600" b="1" dirty="0">
                <a:effectLst/>
                <a:latin typeface="Chalkboard" panose="03050602040202020205" pitchFamily="66" charset="77"/>
              </a:rPr>
              <a:t>) between the rulings of </a:t>
            </a:r>
            <a:r>
              <a:rPr lang="en-AU" sz="1600" b="1" i="1" dirty="0" err="1">
                <a:effectLst/>
                <a:latin typeface="Chalkboard" panose="03050602040202020205" pitchFamily="66" charset="77"/>
              </a:rPr>
              <a:t>mansukh</a:t>
            </a:r>
            <a:r>
              <a:rPr lang="en-AU" sz="1600" b="1" i="1" dirty="0">
                <a:effectLst/>
                <a:latin typeface="Chalkboard" panose="03050602040202020205" pitchFamily="66" charset="77"/>
              </a:rPr>
              <a:t> </a:t>
            </a:r>
            <a:r>
              <a:rPr lang="en-AU" sz="1600" b="1" dirty="0">
                <a:effectLst/>
                <a:latin typeface="Chalkboard" panose="03050602040202020205" pitchFamily="66" charset="77"/>
              </a:rPr>
              <a:t>and </a:t>
            </a:r>
            <a:r>
              <a:rPr lang="en-AU" sz="1600" b="1" i="1" dirty="0">
                <a:effectLst/>
                <a:latin typeface="Chalkboard" panose="03050602040202020205" pitchFamily="66" charset="77"/>
              </a:rPr>
              <a:t>nasikh</a:t>
            </a:r>
            <a:r>
              <a:rPr lang="en-AU" sz="1600" b="1" dirty="0">
                <a:effectLst/>
                <a:latin typeface="Chalkboard" panose="03050602040202020205" pitchFamily="66" charset="77"/>
              </a:rPr>
              <a:t>.</a:t>
            </a:r>
            <a:endParaRPr lang="en-AU" sz="1600" b="1" i="1" dirty="0">
              <a:effectLst/>
              <a:latin typeface="Chalkboard" panose="03050602040202020205" pitchFamily="66" charset="77"/>
            </a:endParaRPr>
          </a:p>
          <a:p>
            <a:pPr>
              <a:lnSpc>
                <a:spcPct val="140000"/>
              </a:lnSpc>
              <a:buFont typeface="Wingdings" pitchFamily="2" charset="2"/>
              <a:buChar char="Ø"/>
            </a:pPr>
            <a:r>
              <a:rPr lang="en-AU" sz="1600" b="1" i="1" dirty="0">
                <a:effectLst/>
                <a:latin typeface="Chalkboard" panose="03050602040202020205" pitchFamily="66" charset="77"/>
              </a:rPr>
              <a:t>Naskh </a:t>
            </a:r>
            <a:r>
              <a:rPr lang="en-AU" sz="1600" b="1" dirty="0">
                <a:effectLst/>
                <a:latin typeface="Chalkboard" panose="03050602040202020205" pitchFamily="66" charset="77"/>
              </a:rPr>
              <a:t>is only applicable to laws, not to matters of faith.</a:t>
            </a:r>
            <a:endParaRPr lang="en-AU" sz="1600" b="1" dirty="0">
              <a:latin typeface="Chalkboard" panose="03050602040202020205" pitchFamily="66" charset="77"/>
            </a:endParaRPr>
          </a:p>
          <a:p>
            <a:pPr>
              <a:lnSpc>
                <a:spcPct val="140000"/>
              </a:lnSpc>
              <a:buFont typeface="Wingdings" pitchFamily="2" charset="2"/>
              <a:buChar char="Ø"/>
            </a:pPr>
            <a:r>
              <a:rPr lang="en-AU" sz="1600" b="1" i="1" dirty="0">
                <a:effectLst/>
                <a:latin typeface="Chalkboard" panose="03050602040202020205" pitchFamily="66" charset="77"/>
              </a:rPr>
              <a:t>Naskh </a:t>
            </a:r>
            <a:r>
              <a:rPr lang="en-AU" sz="1600" b="1" dirty="0">
                <a:effectLst/>
                <a:latin typeface="Chalkboard" panose="03050602040202020205" pitchFamily="66" charset="77"/>
              </a:rPr>
              <a:t>cannot occur with respect to </a:t>
            </a:r>
            <a:r>
              <a:rPr lang="en-AU" sz="1600" b="1" i="1" dirty="0">
                <a:effectLst/>
                <a:latin typeface="Chalkboard" panose="03050602040202020205" pitchFamily="66" charset="77"/>
              </a:rPr>
              <a:t>ijma </a:t>
            </a:r>
            <a:r>
              <a:rPr lang="en-AU" sz="1600" b="1" dirty="0">
                <a:effectLst/>
                <a:latin typeface="Chalkboard" panose="03050602040202020205" pitchFamily="66" charset="77"/>
              </a:rPr>
              <a:t>(general consensus) and </a:t>
            </a:r>
            <a:r>
              <a:rPr lang="en-AU" sz="1600" b="1" i="1" dirty="0">
                <a:effectLst/>
                <a:latin typeface="Chalkboard" panose="03050602040202020205" pitchFamily="66" charset="77"/>
              </a:rPr>
              <a:t>qiya</a:t>
            </a:r>
            <a:r>
              <a:rPr lang="en-AU" sz="1600" b="1" i="1" dirty="0">
                <a:latin typeface="Chalkboard" panose="03050602040202020205" pitchFamily="66" charset="77"/>
              </a:rPr>
              <a:t>s (</a:t>
            </a:r>
            <a:r>
              <a:rPr lang="en-AU" sz="1600" b="1" dirty="0">
                <a:effectLst/>
                <a:latin typeface="Chalkboard" panose="03050602040202020205" pitchFamily="66" charset="77"/>
              </a:rPr>
              <a:t>analogy) but only to the Quran and Sunnah.</a:t>
            </a:r>
            <a:endParaRPr lang="en-AU" sz="1600" b="1" dirty="0">
              <a:latin typeface="Chalkboard" panose="03050602040202020205" pitchFamily="66" charset="77"/>
            </a:endParaRPr>
          </a:p>
          <a:p>
            <a:pPr>
              <a:lnSpc>
                <a:spcPct val="140000"/>
              </a:lnSpc>
              <a:buFont typeface="Wingdings" pitchFamily="2" charset="2"/>
              <a:buChar char="Ø"/>
            </a:pPr>
            <a:r>
              <a:rPr lang="en-AU" sz="1600" b="1" i="1" dirty="0">
                <a:effectLst/>
                <a:latin typeface="Chalkboard" panose="03050602040202020205" pitchFamily="66" charset="77"/>
              </a:rPr>
              <a:t>Naskh </a:t>
            </a:r>
            <a:r>
              <a:rPr lang="en-AU" sz="1600" b="1" dirty="0">
                <a:effectLst/>
                <a:latin typeface="Chalkboard" panose="03050602040202020205" pitchFamily="66" charset="77"/>
              </a:rPr>
              <a:t>could only occur during the time of the Prophet (pbuh) when there was no need for </a:t>
            </a:r>
            <a:r>
              <a:rPr lang="en-AU" sz="1600" b="1" i="1" dirty="0">
                <a:effectLst/>
                <a:latin typeface="Chalkboard" panose="03050602040202020205" pitchFamily="66" charset="77"/>
              </a:rPr>
              <a:t>ijma </a:t>
            </a:r>
            <a:r>
              <a:rPr lang="en-AU" sz="1600" b="1" dirty="0">
                <a:effectLst/>
                <a:latin typeface="Chalkboard" panose="03050602040202020205" pitchFamily="66" charset="77"/>
              </a:rPr>
              <a:t>and </a:t>
            </a:r>
            <a:r>
              <a:rPr lang="en-AU" sz="1600" b="1" i="1" dirty="0">
                <a:effectLst/>
                <a:latin typeface="Chalkboard" panose="03050602040202020205" pitchFamily="66" charset="77"/>
              </a:rPr>
              <a:t>qiyas</a:t>
            </a:r>
            <a:r>
              <a:rPr lang="en-AU" sz="1600" b="1" dirty="0">
                <a:effectLst/>
                <a:latin typeface="Chalkboard" panose="03050602040202020205" pitchFamily="66" charset="77"/>
              </a:rPr>
              <a:t>. </a:t>
            </a:r>
            <a:endParaRPr lang="en-AU" sz="1600" b="1" dirty="0">
              <a:latin typeface="Chalkboard" panose="03050602040202020205" pitchFamily="66" charset="77"/>
            </a:endParaRPr>
          </a:p>
          <a:p>
            <a:pPr>
              <a:lnSpc>
                <a:spcPct val="140000"/>
              </a:lnSpc>
              <a:buFont typeface="Wingdings" pitchFamily="2" charset="2"/>
              <a:buChar char="Ø"/>
            </a:pPr>
            <a:r>
              <a:rPr lang="en-AU" sz="1600" b="1" dirty="0">
                <a:effectLst/>
                <a:latin typeface="Chalkboard" panose="03050602040202020205" pitchFamily="66" charset="77"/>
              </a:rPr>
              <a:t>Also, the Quran and Sunnah have the authority to abrogate the rulings of some verses whereas </a:t>
            </a:r>
            <a:r>
              <a:rPr lang="en-AU" sz="1600" b="1" i="1" dirty="0">
                <a:effectLst/>
                <a:latin typeface="Chalkboard" panose="03050602040202020205" pitchFamily="66" charset="77"/>
              </a:rPr>
              <a:t>ijtihad </a:t>
            </a:r>
            <a:r>
              <a:rPr lang="en-AU" sz="1600" b="1" dirty="0">
                <a:effectLst/>
                <a:latin typeface="Chalkboard" panose="03050602040202020205" pitchFamily="66" charset="77"/>
              </a:rPr>
              <a:t>(personal reasoning) or </a:t>
            </a:r>
            <a:r>
              <a:rPr lang="en-AU" sz="1600" b="1" i="1" dirty="0">
                <a:effectLst/>
                <a:latin typeface="Chalkboard" panose="03050602040202020205" pitchFamily="66" charset="77"/>
              </a:rPr>
              <a:t>qiyaṣ </a:t>
            </a:r>
            <a:r>
              <a:rPr lang="en-AU" sz="1600" b="1" dirty="0">
                <a:effectLst/>
                <a:latin typeface="Chalkboard" panose="03050602040202020205" pitchFamily="66" charset="77"/>
              </a:rPr>
              <a:t>(analogy) or any other Islamic law sources cannot abrogate a ruling from the Quran or Sunnah. </a:t>
            </a:r>
            <a:endParaRPr lang="en-AU" sz="1600" b="1" dirty="0">
              <a:latin typeface="Chalkboard" panose="03050602040202020205" pitchFamily="66" charset="77"/>
            </a:endParaRPr>
          </a:p>
          <a:p>
            <a:pPr>
              <a:lnSpc>
                <a:spcPct val="140000"/>
              </a:lnSpc>
              <a:buFont typeface="Wingdings" pitchFamily="2" charset="2"/>
              <a:buChar char="Ø"/>
            </a:pPr>
            <a:r>
              <a:rPr lang="en-AU" sz="1600" b="1" i="1" dirty="0">
                <a:effectLst/>
                <a:latin typeface="Chalkboard" panose="03050602040202020205" pitchFamily="66" charset="77"/>
              </a:rPr>
              <a:t>Naskh </a:t>
            </a:r>
            <a:r>
              <a:rPr lang="en-AU" sz="1600" b="1" dirty="0">
                <a:effectLst/>
                <a:latin typeface="Chalkboard" panose="03050602040202020205" pitchFamily="66" charset="77"/>
              </a:rPr>
              <a:t>is a primarily </a:t>
            </a:r>
            <a:r>
              <a:rPr lang="en-AU" sz="1600" b="1" dirty="0" err="1">
                <a:effectLst/>
                <a:latin typeface="Chalkboard" panose="03050602040202020205" pitchFamily="66" charset="77"/>
              </a:rPr>
              <a:t>Madinian</a:t>
            </a:r>
            <a:r>
              <a:rPr lang="en-AU" sz="1600" b="1" dirty="0">
                <a:effectLst/>
                <a:latin typeface="Chalkboard" panose="03050602040202020205" pitchFamily="66" charset="77"/>
              </a:rPr>
              <a:t> phenomenon where Islamic law is finalised. </a:t>
            </a:r>
            <a:endParaRPr lang="en-AU" sz="1600" b="1" dirty="0">
              <a:latin typeface="Chalkboard" panose="03050602040202020205" pitchFamily="66" charset="77"/>
            </a:endParaRPr>
          </a:p>
          <a:p>
            <a:pPr>
              <a:lnSpc>
                <a:spcPct val="140000"/>
              </a:lnSpc>
              <a:buFont typeface="Wingdings" pitchFamily="2" charset="2"/>
              <a:buChar char="Ø"/>
            </a:pPr>
            <a:r>
              <a:rPr lang="en-AU" sz="1600" b="1" dirty="0">
                <a:effectLst/>
                <a:latin typeface="Chalkboard" panose="03050602040202020205" pitchFamily="66" charset="77"/>
              </a:rPr>
              <a:t>The knowledge of </a:t>
            </a:r>
            <a:r>
              <a:rPr lang="en-AU" sz="1600" b="1" i="1" dirty="0">
                <a:effectLst/>
                <a:latin typeface="Chalkboard" panose="03050602040202020205" pitchFamily="66" charset="77"/>
              </a:rPr>
              <a:t>nasikh </a:t>
            </a:r>
            <a:r>
              <a:rPr lang="en-AU" sz="1600" b="1" dirty="0">
                <a:effectLst/>
                <a:latin typeface="Chalkboard" panose="03050602040202020205" pitchFamily="66" charset="77"/>
              </a:rPr>
              <a:t>and </a:t>
            </a:r>
            <a:r>
              <a:rPr lang="en-AU" sz="1600" b="1" i="1" dirty="0" err="1">
                <a:effectLst/>
                <a:latin typeface="Chalkboard" panose="03050602040202020205" pitchFamily="66" charset="77"/>
              </a:rPr>
              <a:t>mansukh</a:t>
            </a:r>
            <a:r>
              <a:rPr lang="en-AU" sz="1600" b="1" i="1" dirty="0">
                <a:effectLst/>
                <a:latin typeface="Chalkboard" panose="03050602040202020205" pitchFamily="66" charset="77"/>
              </a:rPr>
              <a:t> </a:t>
            </a:r>
            <a:r>
              <a:rPr lang="en-AU" sz="1600" b="1" dirty="0">
                <a:effectLst/>
                <a:latin typeface="Chalkboard" panose="03050602040202020205" pitchFamily="66" charset="77"/>
              </a:rPr>
              <a:t>is an important pre-condition for exegesis of the Quran, for the understanding and application of Islamic law and for understanding the immediate meaning of the verses concerned.</a:t>
            </a:r>
            <a:endParaRPr lang="en-AU"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C73CE54-766B-52A7-74F8-2BCFA227007D}"/>
              </a:ext>
            </a:extLst>
          </p:cNvPr>
          <p:cNvSpPr>
            <a:spLocks noGrp="1"/>
          </p:cNvSpPr>
          <p:nvPr>
            <p:ph type="sldNum" sz="quarter" idx="12"/>
          </p:nvPr>
        </p:nvSpPr>
        <p:spPr>
          <a:xfrm>
            <a:off x="10052978" y="6356350"/>
            <a:ext cx="1300821"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246</a:t>
            </a:fld>
            <a:endParaRPr lang="en-US"/>
          </a:p>
        </p:txBody>
      </p:sp>
    </p:spTree>
    <p:extLst>
      <p:ext uri="{BB962C8B-B14F-4D97-AF65-F5344CB8AC3E}">
        <p14:creationId xmlns:p14="http://schemas.microsoft.com/office/powerpoint/2010/main" val="417982769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D49152D-8FA4-00E1-4AE3-A7CA4D2C0FEC}"/>
              </a:ext>
            </a:extLst>
          </p:cNvPr>
          <p:cNvSpPr>
            <a:spLocks noGrp="1"/>
          </p:cNvSpPr>
          <p:nvPr>
            <p:ph type="title"/>
          </p:nvPr>
        </p:nvSpPr>
        <p:spPr>
          <a:xfrm>
            <a:off x="838200" y="365125"/>
            <a:ext cx="4123544" cy="774127"/>
          </a:xfrm>
        </p:spPr>
        <p:txBody>
          <a:bodyPr/>
          <a:lstStyle/>
          <a:p>
            <a:r>
              <a:rPr lang="en-US" sz="4400" dirty="0">
                <a:latin typeface="Monotype Corsiva" panose="03010101010201010101" pitchFamily="66" charset="0"/>
              </a:rPr>
              <a:t>Nasikh , </a:t>
            </a:r>
            <a:r>
              <a:rPr lang="en-US" sz="4400" dirty="0" err="1">
                <a:latin typeface="Monotype Corsiva" panose="03010101010201010101" pitchFamily="66" charset="0"/>
              </a:rPr>
              <a:t>Mansookh</a:t>
            </a:r>
            <a:endParaRPr lang="en-US" dirty="0"/>
          </a:p>
        </p:txBody>
      </p:sp>
      <p:sp>
        <p:nvSpPr>
          <p:cNvPr id="3" name="Content Placeholder 2">
            <a:extLst>
              <a:ext uri="{FF2B5EF4-FFF2-40B4-BE49-F238E27FC236}">
                <a16:creationId xmlns:a16="http://schemas.microsoft.com/office/drawing/2014/main" xmlns="" id="{E87D0B05-23B8-9B6F-B355-882FB9651860}"/>
              </a:ext>
            </a:extLst>
          </p:cNvPr>
          <p:cNvSpPr>
            <a:spLocks noGrp="1"/>
          </p:cNvSpPr>
          <p:nvPr>
            <p:ph idx="1"/>
          </p:nvPr>
        </p:nvSpPr>
        <p:spPr>
          <a:xfrm>
            <a:off x="134910" y="1019332"/>
            <a:ext cx="12057089" cy="5508474"/>
          </a:xfrm>
          <a:ln>
            <a:solidFill>
              <a:srgbClr val="C00000"/>
            </a:solidFill>
          </a:ln>
        </p:spPr>
        <p:txBody>
          <a:bodyPr>
            <a:noAutofit/>
          </a:bodyPr>
          <a:lstStyle/>
          <a:p>
            <a:pPr>
              <a:buFont typeface="Wingdings" pitchFamily="2" charset="2"/>
              <a:buChar char="q"/>
            </a:pPr>
            <a:r>
              <a:rPr lang="en-AU" sz="1600" b="1" dirty="0">
                <a:latin typeface="Chalkboard" panose="03050602040202020205" pitchFamily="66" charset="77"/>
              </a:rPr>
              <a:t>At least two rulings must be involved in abrogation process, the nasikh and the mansookh.</a:t>
            </a:r>
          </a:p>
          <a:p>
            <a:pPr>
              <a:buFont typeface="Wingdings" pitchFamily="2" charset="2"/>
              <a:buChar char="q"/>
            </a:pPr>
            <a:r>
              <a:rPr lang="en-AU" sz="1600" b="1" dirty="0">
                <a:solidFill>
                  <a:srgbClr val="C00000"/>
                </a:solidFill>
                <a:latin typeface="Chalkboard" panose="03050602040202020205" pitchFamily="66" charset="77"/>
              </a:rPr>
              <a:t>The nasikh ruling is the ruling that repeals the mansookh:  nasikh the active participle, is the ruling that does the abrogating, while mansookh, the passive form, is the ruling that is abrogated. </a:t>
            </a:r>
          </a:p>
          <a:p>
            <a:pPr>
              <a:buFont typeface="Wingdings" pitchFamily="2" charset="2"/>
              <a:buChar char="q"/>
            </a:pPr>
            <a:r>
              <a:rPr lang="en-AU" sz="1600" b="1" dirty="0">
                <a:solidFill>
                  <a:srgbClr val="C00000"/>
                </a:solidFill>
                <a:latin typeface="Chalkboard" panose="03050602040202020205" pitchFamily="66" charset="77"/>
              </a:rPr>
              <a:t>N</a:t>
            </a:r>
            <a:r>
              <a:rPr lang="en-AU" sz="1600" b="1" dirty="0">
                <a:solidFill>
                  <a:srgbClr val="C00000"/>
                </a:solidFill>
                <a:effectLst/>
                <a:latin typeface="Chalkboard" panose="03050602040202020205" pitchFamily="66" charset="77"/>
              </a:rPr>
              <a:t>askh only occurs to divine commands and prohibitions. </a:t>
            </a:r>
          </a:p>
          <a:p>
            <a:pPr>
              <a:buFont typeface="Wingdings" pitchFamily="2" charset="2"/>
              <a:buChar char="q"/>
            </a:pPr>
            <a:r>
              <a:rPr lang="en-AU" sz="1600" b="1" dirty="0">
                <a:solidFill>
                  <a:srgbClr val="C00000"/>
                </a:solidFill>
                <a:effectLst/>
                <a:highlight>
                  <a:srgbClr val="ADCABC"/>
                </a:highlight>
                <a:latin typeface="Chalkboard" panose="03050602040202020205" pitchFamily="66" charset="77"/>
              </a:rPr>
              <a:t>The descriptions of Allah’s attributes, the stories of the previous prophets and their peoples, parables and descriptions of the hereafter are all excluded from the category of </a:t>
            </a:r>
            <a:r>
              <a:rPr lang="en-AU" sz="1600" b="1" dirty="0" err="1">
                <a:solidFill>
                  <a:srgbClr val="C00000"/>
                </a:solidFill>
                <a:effectLst/>
                <a:highlight>
                  <a:srgbClr val="ADCABC"/>
                </a:highlight>
                <a:latin typeface="Chalkboard" panose="03050602040202020205" pitchFamily="66" charset="77"/>
              </a:rPr>
              <a:t>naskh</a:t>
            </a:r>
            <a:r>
              <a:rPr lang="en-AU" sz="1600" b="1" dirty="0">
                <a:solidFill>
                  <a:srgbClr val="C00000"/>
                </a:solidFill>
                <a:effectLst/>
                <a:highlight>
                  <a:srgbClr val="ADCABC"/>
                </a:highlight>
                <a:latin typeface="Chalkboard" panose="03050602040202020205" pitchFamily="66" charset="77"/>
              </a:rPr>
              <a:t>. </a:t>
            </a:r>
          </a:p>
          <a:p>
            <a:pPr>
              <a:buFont typeface="Wingdings" pitchFamily="2" charset="2"/>
              <a:buChar char="q"/>
            </a:pPr>
            <a:r>
              <a:rPr lang="en-AU" sz="1600" b="1" dirty="0">
                <a:solidFill>
                  <a:srgbClr val="C00000"/>
                </a:solidFill>
                <a:latin typeface="Chalkboard" panose="03050602040202020205" pitchFamily="66" charset="77"/>
              </a:rPr>
              <a:t>T</a:t>
            </a:r>
            <a:r>
              <a:rPr lang="en-AU" sz="1600" b="1" dirty="0">
                <a:solidFill>
                  <a:srgbClr val="C00000"/>
                </a:solidFill>
                <a:effectLst/>
                <a:latin typeface="Chalkboard" panose="03050602040202020205" pitchFamily="66" charset="77"/>
              </a:rPr>
              <a:t>he divine promises and warnings are excluded, because Allah doesn’t break His promises . For example, the promise of paradise for the believers will be fulfilled and it has not been replaced by the promise of seeing Allah; rather, both will happen. </a:t>
            </a:r>
          </a:p>
          <a:p>
            <a:pPr>
              <a:buFont typeface="Wingdings" pitchFamily="2" charset="2"/>
              <a:buChar char="q"/>
            </a:pPr>
            <a:r>
              <a:rPr lang="en-AU" sz="1600" b="1" dirty="0">
                <a:latin typeface="Chalkboard" panose="03050602040202020205" pitchFamily="66" charset="77"/>
              </a:rPr>
              <a:t>The </a:t>
            </a:r>
            <a:r>
              <a:rPr lang="en-AU" sz="1600" b="1" dirty="0">
                <a:effectLst/>
                <a:latin typeface="Chalkboard" panose="03050602040202020205" pitchFamily="66" charset="77"/>
              </a:rPr>
              <a:t>principles of worship and moral behavior have not changed through the ages. Such as salaah, fasting, charity and pilgrimage have been constant practices of Allah’s religion to all nations through all messengers.</a:t>
            </a:r>
            <a:r>
              <a:rPr lang="en-AU" sz="1600" b="1" dirty="0">
                <a:latin typeface="Chalkboard" panose="03050602040202020205" pitchFamily="66" charset="77"/>
              </a:rPr>
              <a:t> Hence, </a:t>
            </a:r>
            <a:r>
              <a:rPr lang="en-AU" sz="1600" b="1" dirty="0">
                <a:effectLst/>
                <a:latin typeface="Chalkboard" panose="03050602040202020205" pitchFamily="66" charset="77"/>
              </a:rPr>
              <a:t>lying, murder, adultery, cheating, etc. have been condemned by all the prophets. The area in which </a:t>
            </a:r>
            <a:r>
              <a:rPr lang="en-AU" sz="1600" b="1" dirty="0" err="1">
                <a:effectLst/>
                <a:latin typeface="Chalkboard" panose="03050602040202020205" pitchFamily="66" charset="77"/>
              </a:rPr>
              <a:t>naskh</a:t>
            </a:r>
            <a:r>
              <a:rPr lang="en-AU" sz="1600" b="1" dirty="0">
                <a:effectLst/>
                <a:latin typeface="Chalkboard" panose="03050602040202020205" pitchFamily="66" charset="77"/>
              </a:rPr>
              <a:t> operates is in details of the format of a religious practice or a social law, not in the core principles. </a:t>
            </a:r>
            <a:endParaRPr lang="en-AU" sz="1600" b="1" dirty="0">
              <a:latin typeface="Chalkboard" panose="03050602040202020205" pitchFamily="66" charset="77"/>
            </a:endParaRPr>
          </a:p>
          <a:p>
            <a:endParaRPr lang="en-AU" sz="1600" b="1" dirty="0">
              <a:latin typeface="Chalkboard" panose="03050602040202020205" pitchFamily="66" charset="77"/>
            </a:endParaRPr>
          </a:p>
          <a:p>
            <a:endParaRPr lang="en-AU" sz="1600" b="1" dirty="0">
              <a:effectLst/>
              <a:latin typeface="Chalkboard" panose="03050602040202020205" pitchFamily="66" charset="77"/>
            </a:endParaRPr>
          </a:p>
          <a:p>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75F3A19-80D1-98B1-1B91-63944D2A6F92}"/>
              </a:ext>
            </a:extLst>
          </p:cNvPr>
          <p:cNvSpPr>
            <a:spLocks noGrp="1"/>
          </p:cNvSpPr>
          <p:nvPr>
            <p:ph type="sldNum" sz="quarter" idx="12"/>
          </p:nvPr>
        </p:nvSpPr>
        <p:spPr/>
        <p:txBody>
          <a:bodyPr/>
          <a:lstStyle/>
          <a:p>
            <a:fld id="{C8784B88-F3D9-6A4F-9660-1A0A1E561ED7}" type="slidenum">
              <a:rPr lang="en-US" smtClean="0"/>
              <a:t>247</a:t>
            </a:fld>
            <a:endParaRPr lang="en-US"/>
          </a:p>
        </p:txBody>
      </p:sp>
    </p:spTree>
    <p:extLst>
      <p:ext uri="{BB962C8B-B14F-4D97-AF65-F5344CB8AC3E}">
        <p14:creationId xmlns:p14="http://schemas.microsoft.com/office/powerpoint/2010/main" val="3697347941"/>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035025-5E09-8706-C608-705B93E83CB5}"/>
              </a:ext>
            </a:extLst>
          </p:cNvPr>
          <p:cNvSpPr>
            <a:spLocks noGrp="1"/>
          </p:cNvSpPr>
          <p:nvPr>
            <p:ph type="title"/>
          </p:nvPr>
        </p:nvSpPr>
        <p:spPr>
          <a:xfrm>
            <a:off x="3192633" y="331225"/>
            <a:ext cx="4567945" cy="834801"/>
          </a:xfrm>
        </p:spPr>
        <p:txBody>
          <a:bodyPr anchor="b">
            <a:normAutofit fontScale="90000"/>
          </a:bodyPr>
          <a:lstStyle/>
          <a:p>
            <a:r>
              <a:rPr lang="en-AU" sz="4000" dirty="0">
                <a:effectLst/>
                <a:latin typeface="Monotype Corsiva" panose="03010101010201010101" pitchFamily="66" charset="0"/>
              </a:rPr>
              <a:t/>
            </a:r>
            <a:br>
              <a:rPr lang="en-AU" sz="4000" dirty="0">
                <a:effectLst/>
                <a:latin typeface="Monotype Corsiva" panose="03010101010201010101" pitchFamily="66" charset="0"/>
              </a:rPr>
            </a:br>
            <a:r>
              <a:rPr lang="en-AU" sz="4000" dirty="0">
                <a:effectLst/>
                <a:latin typeface="Monotype Corsiva" panose="03010101010201010101" pitchFamily="66" charset="0"/>
              </a:rPr>
              <a:t/>
            </a:r>
            <a:br>
              <a:rPr lang="en-AU" sz="4000" dirty="0">
                <a:effectLst/>
                <a:latin typeface="Monotype Corsiva" panose="03010101010201010101" pitchFamily="66" charset="0"/>
              </a:rPr>
            </a:br>
            <a:r>
              <a:rPr lang="en-AU" sz="4000" dirty="0">
                <a:effectLst/>
                <a:latin typeface="Monotype Corsiva" panose="03010101010201010101" pitchFamily="66" charset="0"/>
              </a:rPr>
              <a:t/>
            </a:r>
            <a:br>
              <a:rPr lang="en-AU" sz="4000" dirty="0">
                <a:effectLst/>
                <a:latin typeface="Monotype Corsiva" panose="03010101010201010101" pitchFamily="66" charset="0"/>
              </a:rPr>
            </a:br>
            <a:r>
              <a:rPr lang="en-AU" sz="4000" dirty="0">
                <a:effectLst/>
                <a:latin typeface="Monotype Corsiva" panose="03010101010201010101" pitchFamily="66" charset="0"/>
              </a:rPr>
              <a:t/>
            </a:r>
            <a:br>
              <a:rPr lang="en-AU" sz="4000" dirty="0">
                <a:effectLst/>
                <a:latin typeface="Monotype Corsiva" panose="03010101010201010101" pitchFamily="66" charset="0"/>
              </a:rPr>
            </a:br>
            <a:r>
              <a:rPr lang="en-AU" sz="4000" dirty="0">
                <a:effectLst/>
                <a:latin typeface="Monotype Corsiva" panose="03010101010201010101" pitchFamily="66" charset="0"/>
              </a:rPr>
              <a:t>Knowledge of nasikh </a:t>
            </a:r>
            <a:r>
              <a:rPr lang="en-AU" sz="4000" dirty="0"/>
              <a:t/>
            </a:r>
            <a:br>
              <a:rPr lang="en-AU" sz="4000" dirty="0"/>
            </a:br>
            <a:endParaRPr lang="en-US" sz="4000" dirty="0"/>
          </a:p>
        </p:txBody>
      </p:sp>
      <p:pic>
        <p:nvPicPr>
          <p:cNvPr id="6" name="Picture 5" descr="Calendar on table">
            <a:extLst>
              <a:ext uri="{FF2B5EF4-FFF2-40B4-BE49-F238E27FC236}">
                <a16:creationId xmlns:a16="http://schemas.microsoft.com/office/drawing/2014/main" xmlns="" id="{1F1948A5-F6ED-EC8E-A13B-669804F31718}"/>
              </a:ext>
            </a:extLst>
          </p:cNvPr>
          <p:cNvPicPr>
            <a:picLocks noChangeAspect="1"/>
          </p:cNvPicPr>
          <p:nvPr/>
        </p:nvPicPr>
        <p:blipFill rotWithShape="1">
          <a:blip r:embed="rId2"/>
          <a:srcRect l="506" r="40145" b="-2"/>
          <a:stretch/>
        </p:blipFill>
        <p:spPr>
          <a:xfrm>
            <a:off x="9298546" y="2520703"/>
            <a:ext cx="2893454" cy="4018209"/>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BD39ED7F-A619-D0EF-110B-B8774D40E5CF}"/>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248</a:t>
            </a:fld>
            <a:endParaRPr lang="en-US" sz="1200">
              <a:solidFill>
                <a:srgbClr val="FFFFFF"/>
              </a:solidFill>
            </a:endParaRPr>
          </a:p>
        </p:txBody>
      </p:sp>
      <p:sp>
        <p:nvSpPr>
          <p:cNvPr id="3" name="Content Placeholder 2">
            <a:extLst>
              <a:ext uri="{FF2B5EF4-FFF2-40B4-BE49-F238E27FC236}">
                <a16:creationId xmlns:a16="http://schemas.microsoft.com/office/drawing/2014/main" xmlns="" id="{1B17F76D-A7C7-82DF-DB70-C27113BDF59F}"/>
              </a:ext>
            </a:extLst>
          </p:cNvPr>
          <p:cNvSpPr>
            <a:spLocks noGrp="1"/>
          </p:cNvSpPr>
          <p:nvPr>
            <p:ph idx="1"/>
          </p:nvPr>
        </p:nvSpPr>
        <p:spPr>
          <a:xfrm>
            <a:off x="358183" y="586854"/>
            <a:ext cx="8690284" cy="5769496"/>
          </a:xfrm>
          <a:ln>
            <a:solidFill>
              <a:srgbClr val="C00000"/>
            </a:solidFill>
          </a:ln>
        </p:spPr>
        <p:txBody>
          <a:bodyPr>
            <a:noAutofit/>
          </a:bodyPr>
          <a:lstStyle/>
          <a:p>
            <a:pPr marL="0" indent="0">
              <a:lnSpc>
                <a:spcPct val="140000"/>
              </a:lnSpc>
              <a:buNone/>
            </a:pPr>
            <a:r>
              <a:rPr lang="en-AU" sz="1600" dirty="0">
                <a:latin typeface="Chalkboard" panose="03050602040202020205" pitchFamily="66" charset="77"/>
              </a:rPr>
              <a:t>T</a:t>
            </a:r>
            <a:r>
              <a:rPr lang="en-AU" sz="1600" dirty="0">
                <a:effectLst/>
                <a:latin typeface="Chalkboard" panose="03050602040202020205" pitchFamily="66" charset="77"/>
              </a:rPr>
              <a:t>hree reliable ways only to identify these cases: </a:t>
            </a:r>
            <a:endParaRPr lang="en-AU" sz="1600" dirty="0">
              <a:latin typeface="Chalkboard" panose="03050602040202020205" pitchFamily="66" charset="77"/>
            </a:endParaRPr>
          </a:p>
          <a:p>
            <a:pPr>
              <a:lnSpc>
                <a:spcPct val="140000"/>
              </a:lnSpc>
              <a:buFont typeface="Wingdings" pitchFamily="2" charset="2"/>
              <a:buChar char="Ø"/>
            </a:pPr>
            <a:r>
              <a:rPr lang="en-AU" sz="1600" b="1" dirty="0">
                <a:solidFill>
                  <a:srgbClr val="C00000"/>
                </a:solidFill>
                <a:effectLst/>
                <a:latin typeface="Chalkboard" panose="03050602040202020205" pitchFamily="66" charset="77"/>
              </a:rPr>
              <a:t>1. A clearly worded narration from the Prophet </a:t>
            </a:r>
            <a:r>
              <a:rPr lang="ar" sz="1600" b="1" i="0" dirty="0">
                <a:solidFill>
                  <a:srgbClr val="C00000"/>
                </a:solidFill>
                <a:effectLst/>
                <a:latin typeface="Chalkboard" panose="03050602040202020205" pitchFamily="66" charset="77"/>
                <a:cs typeface="Andalus" panose="02020603050405020304" pitchFamily="18" charset="-78"/>
              </a:rPr>
              <a:t>ﷺ</a:t>
            </a:r>
            <a:r>
              <a:rPr lang="en-AU" sz="1600" b="1" dirty="0">
                <a:solidFill>
                  <a:srgbClr val="C00000"/>
                </a:solidFill>
                <a:effectLst/>
                <a:latin typeface="Chalkboard" panose="03050602040202020205" pitchFamily="66" charset="77"/>
              </a:rPr>
              <a:t>or one of his companions (</a:t>
            </a:r>
            <a:r>
              <a:rPr lang="en-AU" sz="1600" b="1" dirty="0" err="1">
                <a:solidFill>
                  <a:srgbClr val="C00000"/>
                </a:solidFill>
                <a:effectLst/>
                <a:latin typeface="Chalkboard" panose="03050602040202020205" pitchFamily="66" charset="77"/>
              </a:rPr>
              <a:t>sahaabee</a:t>
            </a:r>
            <a:r>
              <a:rPr lang="en-AU" sz="1600" b="1" dirty="0">
                <a:solidFill>
                  <a:srgbClr val="C00000"/>
                </a:solidFill>
                <a:effectLst/>
                <a:latin typeface="Chalkboard" panose="03050602040202020205" pitchFamily="66" charset="77"/>
              </a:rPr>
              <a:t>). </a:t>
            </a:r>
          </a:p>
          <a:p>
            <a:pPr>
              <a:lnSpc>
                <a:spcPct val="140000"/>
              </a:lnSpc>
              <a:buFont typeface="Wingdings" pitchFamily="2" charset="2"/>
              <a:buChar char="Ø"/>
            </a:pPr>
            <a:r>
              <a:rPr lang="en-AU" sz="1600" dirty="0">
                <a:latin typeface="Chalkboard" panose="03050602040202020205" pitchFamily="66" charset="77"/>
              </a:rPr>
              <a:t>E</a:t>
            </a:r>
            <a:r>
              <a:rPr lang="en-AU" sz="1600" dirty="0">
                <a:effectLst/>
                <a:latin typeface="Chalkboard" panose="03050602040202020205" pitchFamily="66" charset="77"/>
              </a:rPr>
              <a:t>xamples:</a:t>
            </a:r>
          </a:p>
          <a:p>
            <a:pPr marL="0" indent="0">
              <a:lnSpc>
                <a:spcPct val="140000"/>
              </a:lnSpc>
              <a:buNone/>
            </a:pPr>
            <a:r>
              <a:rPr lang="en-AU" sz="1600" dirty="0">
                <a:latin typeface="Chalkboard" panose="03050602040202020205" pitchFamily="66" charset="77"/>
              </a:rPr>
              <a:t>1.</a:t>
            </a:r>
            <a:r>
              <a:rPr lang="en-AU" sz="1600" dirty="0">
                <a:effectLst/>
                <a:latin typeface="Chalkboard" panose="03050602040202020205" pitchFamily="66" charset="77"/>
              </a:rPr>
              <a:t> the Prophet </a:t>
            </a:r>
            <a:r>
              <a:rPr lang="ar" sz="1600" b="1" i="0" dirty="0">
                <a:effectLst/>
                <a:latin typeface="Chalkboard" panose="03050602040202020205" pitchFamily="66" charset="77"/>
                <a:cs typeface="Andalus" panose="02020603050405020304" pitchFamily="18" charset="-78"/>
              </a:rPr>
              <a:t>ﷺ </a:t>
            </a:r>
            <a:r>
              <a:rPr lang="en-AU" sz="1600" dirty="0">
                <a:effectLst/>
                <a:latin typeface="Chalkboard" panose="03050602040202020205" pitchFamily="66" charset="77"/>
              </a:rPr>
              <a:t>was reported to have said,: </a:t>
            </a:r>
            <a:r>
              <a:rPr lang="ar-SA" sz="1600" b="1" dirty="0">
                <a:effectLst/>
                <a:latin typeface="Chalkboard" panose="03050602040202020205" pitchFamily="66" charset="77"/>
              </a:rPr>
              <a:t>كنت قد نهيتكم عن زيارة القبور فزوروها فإن في زيارتها تذكرة</a:t>
            </a:r>
            <a:endParaRPr lang="en-AU" sz="1600" b="1" dirty="0">
              <a:latin typeface="Chalkboard" panose="03050602040202020205" pitchFamily="66" charset="77"/>
            </a:endParaRPr>
          </a:p>
          <a:p>
            <a:pPr marL="0" indent="0">
              <a:lnSpc>
                <a:spcPct val="140000"/>
              </a:lnSpc>
              <a:buNone/>
            </a:pPr>
            <a:r>
              <a:rPr lang="en-AU" sz="1600" b="1" dirty="0">
                <a:effectLst/>
                <a:latin typeface="Chalkboard" panose="03050602040202020205" pitchFamily="66" charset="77"/>
              </a:rPr>
              <a:t>“I used to forbid you from visiting graves, but (now) you should visit them, as surely</a:t>
            </a:r>
            <a:r>
              <a:rPr lang="en-AU" sz="1600" b="1" dirty="0">
                <a:latin typeface="Chalkboard" panose="03050602040202020205" pitchFamily="66" charset="77"/>
              </a:rPr>
              <a:t>,</a:t>
            </a:r>
            <a:r>
              <a:rPr lang="en-AU" sz="1600" b="1" dirty="0">
                <a:effectLst/>
                <a:latin typeface="Chalkboard" panose="03050602040202020205" pitchFamily="66" charset="77"/>
              </a:rPr>
              <a:t> they are reminders (of the next life).</a:t>
            </a:r>
            <a:r>
              <a:rPr lang="en-AU" sz="1800" dirty="0">
                <a:effectLst/>
                <a:latin typeface="TimesNewRoman"/>
              </a:rPr>
              <a:t> </a:t>
            </a:r>
            <a:r>
              <a:rPr lang="en-AU" sz="1100" dirty="0">
                <a:effectLst/>
                <a:latin typeface="TimesNewRoman"/>
              </a:rPr>
              <a:t>as-</a:t>
            </a:r>
            <a:r>
              <a:rPr lang="en-AU" sz="1100" dirty="0" err="1">
                <a:effectLst/>
                <a:latin typeface="TimesNewRoman"/>
              </a:rPr>
              <a:t>Suyootee</a:t>
            </a:r>
            <a:r>
              <a:rPr lang="en-AU" sz="1100" dirty="0">
                <a:effectLst/>
                <a:latin typeface="TimesNewRoman"/>
              </a:rPr>
              <a:t> in </a:t>
            </a:r>
            <a:r>
              <a:rPr lang="en-AU" sz="1100" dirty="0">
                <a:effectLst/>
                <a:latin typeface="TimesNewRoman,Italic"/>
              </a:rPr>
              <a:t>al-</a:t>
            </a:r>
            <a:r>
              <a:rPr lang="en-AU" sz="1100" dirty="0" err="1">
                <a:effectLst/>
                <a:latin typeface="TimesNewRoman,Italic"/>
              </a:rPr>
              <a:t>Itqaan</a:t>
            </a:r>
            <a:r>
              <a:rPr lang="en-AU" sz="1100" dirty="0">
                <a:effectLst/>
                <a:latin typeface="TimesNewRoman"/>
              </a:rPr>
              <a:t>, vol. 3, p. 59 </a:t>
            </a:r>
            <a:endParaRPr lang="en-AU" sz="1100" dirty="0"/>
          </a:p>
          <a:p>
            <a:pPr marL="0" indent="0">
              <a:lnSpc>
                <a:spcPct val="140000"/>
              </a:lnSpc>
              <a:buNone/>
            </a:pPr>
            <a:r>
              <a:rPr lang="en-AU" sz="1600" dirty="0">
                <a:effectLst/>
                <a:latin typeface="Chalkboard" panose="03050602040202020205" pitchFamily="66" charset="77"/>
              </a:rPr>
              <a:t>2. </a:t>
            </a:r>
            <a:r>
              <a:rPr lang="en-AU" sz="1600" dirty="0" err="1">
                <a:effectLst/>
                <a:latin typeface="Chalkboard" panose="03050602040202020205" pitchFamily="66" charset="77"/>
              </a:rPr>
              <a:t>Salamah</a:t>
            </a:r>
            <a:r>
              <a:rPr lang="en-AU" sz="1600" dirty="0">
                <a:effectLst/>
                <a:latin typeface="Chalkboard" panose="03050602040202020205" pitchFamily="66" charset="77"/>
              </a:rPr>
              <a:t> ibn al-</a:t>
            </a:r>
            <a:r>
              <a:rPr lang="en-AU" sz="1600" dirty="0" err="1">
                <a:effectLst/>
                <a:latin typeface="Chalkboard" panose="03050602040202020205" pitchFamily="66" charset="77"/>
              </a:rPr>
              <a:t>Akwa</a:t>
            </a:r>
            <a:r>
              <a:rPr lang="en-AU" sz="1600" dirty="0">
                <a:effectLst/>
                <a:latin typeface="Chalkboard" panose="03050602040202020205" pitchFamily="66" charset="77"/>
              </a:rPr>
              <a:t>‘ reported that when the verse</a:t>
            </a:r>
            <a:r>
              <a:rPr lang="en-AU" sz="1600" dirty="0">
                <a:latin typeface="Chalkboard" panose="03050602040202020205" pitchFamily="66" charset="77"/>
              </a:rPr>
              <a:t> </a:t>
            </a:r>
            <a:r>
              <a:rPr lang="en-AU" sz="1600" dirty="0">
                <a:effectLst/>
                <a:latin typeface="Chalkboard" panose="03050602040202020205" pitchFamily="66" charset="77"/>
              </a:rPr>
              <a:t>“And the redemption for those who have difficulty with (fasting) is the feeding of a poor person” (al-Baqarah (2):184.)</a:t>
            </a:r>
            <a:r>
              <a:rPr lang="ar" sz="1600" dirty="0">
                <a:effectLst/>
                <a:latin typeface="Chalkboard" panose="03050602040202020205" pitchFamily="66" charset="77"/>
              </a:rPr>
              <a:t> وَعَلَى ٱلَّذِينَ يُطِيقُونَهُۥ فِدْيَةٌۭ طَعَامُ مِسْكِينٍۢ ۖ فَمَن تَطَوَّعَ خَيْرًۭا فَهُوَ خَيْرٌۭ لَّهُۥ ۚ</a:t>
            </a:r>
            <a:r>
              <a:rPr lang="en-AU" sz="1600" dirty="0">
                <a:effectLst/>
                <a:latin typeface="Chalkboard" panose="03050602040202020205" pitchFamily="66" charset="77"/>
              </a:rPr>
              <a:t/>
            </a:r>
            <a:br>
              <a:rPr lang="en-AU" sz="1600" dirty="0">
                <a:effectLst/>
                <a:latin typeface="Chalkboard" panose="03050602040202020205" pitchFamily="66" charset="77"/>
              </a:rPr>
            </a:br>
            <a:r>
              <a:rPr lang="en-AU" sz="1600" dirty="0">
                <a:effectLst/>
                <a:latin typeface="Chalkboard" panose="03050602040202020205" pitchFamily="66" charset="77"/>
              </a:rPr>
              <a:t>was revealed, whoever wanted to stop fasting would redeem himself, until the verse of fasting Ramadan after it was revealed and replaced it: “</a:t>
            </a:r>
            <a:r>
              <a:rPr lang="ar" sz="1600" dirty="0">
                <a:effectLst/>
                <a:latin typeface="Chalkboard" panose="03050602040202020205" pitchFamily="66" charset="77"/>
              </a:rPr>
              <a:t>مَن شَهِدَ مِنكُمُ ٱلشَّهْرَ فَلْيَصُمْهُ ۖ</a:t>
            </a:r>
            <a:r>
              <a:rPr lang="en-AU" sz="1600" dirty="0">
                <a:effectLst/>
                <a:latin typeface="Chalkboard" panose="03050602040202020205" pitchFamily="66" charset="77"/>
              </a:rPr>
              <a:t>”</a:t>
            </a:r>
          </a:p>
          <a:p>
            <a:pPr>
              <a:lnSpc>
                <a:spcPct val="140000"/>
              </a:lnSpc>
              <a:buFont typeface="Wingdings" pitchFamily="2" charset="2"/>
              <a:buChar char="Ø"/>
            </a:pPr>
            <a:r>
              <a:rPr lang="en-AU" sz="1600" dirty="0">
                <a:effectLst/>
                <a:latin typeface="Chalkboard" panose="03050602040202020205" pitchFamily="66" charset="77"/>
              </a:rPr>
              <a:t>“Whoever among you who witnesses the (beginning of) the month should fast (the month) al-Baqarah (2):185).</a:t>
            </a:r>
            <a:endParaRPr lang="en-US" sz="1600" dirty="0">
              <a:latin typeface="Chalkboard" panose="03050602040202020205" pitchFamily="66" charset="77"/>
            </a:endParaRPr>
          </a:p>
        </p:txBody>
      </p:sp>
    </p:spTree>
    <p:extLst>
      <p:ext uri="{BB962C8B-B14F-4D97-AF65-F5344CB8AC3E}">
        <p14:creationId xmlns:p14="http://schemas.microsoft.com/office/powerpoint/2010/main" val="1014293251"/>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77647B-3BEA-80C0-2684-3B7E9DC27D32}"/>
              </a:ext>
            </a:extLst>
          </p:cNvPr>
          <p:cNvSpPr>
            <a:spLocks noGrp="1"/>
          </p:cNvSpPr>
          <p:nvPr>
            <p:ph type="title"/>
          </p:nvPr>
        </p:nvSpPr>
        <p:spPr>
          <a:xfrm>
            <a:off x="1447800" y="488532"/>
            <a:ext cx="4995930" cy="665185"/>
          </a:xfrm>
        </p:spPr>
        <p:txBody>
          <a:bodyPr>
            <a:normAutofit fontScale="90000"/>
          </a:bodyPr>
          <a:lstStyle/>
          <a:p>
            <a:r>
              <a:rPr lang="en-AU" sz="4400" dirty="0">
                <a:effectLst/>
                <a:latin typeface="Monotype Corsiva" panose="03010101010201010101" pitchFamily="66" charset="0"/>
              </a:rPr>
              <a:t>Knowledge of nasikh</a:t>
            </a:r>
            <a:endParaRPr lang="en-US" dirty="0"/>
          </a:p>
        </p:txBody>
      </p:sp>
      <p:sp>
        <p:nvSpPr>
          <p:cNvPr id="3" name="Content Placeholder 2">
            <a:extLst>
              <a:ext uri="{FF2B5EF4-FFF2-40B4-BE49-F238E27FC236}">
                <a16:creationId xmlns:a16="http://schemas.microsoft.com/office/drawing/2014/main" xmlns="" id="{0C11762D-04BF-3C9C-D95B-15BF26DCD18C}"/>
              </a:ext>
            </a:extLst>
          </p:cNvPr>
          <p:cNvSpPr>
            <a:spLocks noGrp="1"/>
          </p:cNvSpPr>
          <p:nvPr>
            <p:ph idx="1"/>
          </p:nvPr>
        </p:nvSpPr>
        <p:spPr>
          <a:xfrm>
            <a:off x="410783" y="1441756"/>
            <a:ext cx="11370434" cy="4927712"/>
          </a:xfrm>
          <a:ln>
            <a:solidFill>
              <a:schemeClr val="accent1"/>
            </a:solidFill>
          </a:ln>
        </p:spPr>
        <p:txBody>
          <a:bodyPr>
            <a:normAutofit fontScale="70000" lnSpcReduction="20000"/>
          </a:bodyPr>
          <a:lstStyle/>
          <a:p>
            <a:pPr>
              <a:buFont typeface="Wingdings" pitchFamily="2" charset="2"/>
              <a:buChar char="Ø"/>
            </a:pPr>
            <a:r>
              <a:rPr lang="en-AU" sz="2800" b="1" dirty="0">
                <a:solidFill>
                  <a:srgbClr val="C00000"/>
                </a:solidFill>
                <a:effectLst/>
                <a:latin typeface="Chalkboard" panose="03050602040202020205" pitchFamily="66" charset="77"/>
              </a:rPr>
              <a:t>2. The unanimous agreement of early Muslim scholars on both the law which was replaced and the one which replaced it</a:t>
            </a:r>
            <a:r>
              <a:rPr lang="en-AU" sz="2800" dirty="0">
                <a:effectLst/>
                <a:latin typeface="Chalkboard" panose="03050602040202020205" pitchFamily="66" charset="77"/>
              </a:rPr>
              <a:t>. That is, their recognition of the fact that an abrogation took place and not their agreement to abrogate a divine law. </a:t>
            </a:r>
          </a:p>
          <a:p>
            <a:pPr>
              <a:buFont typeface="Wingdings" pitchFamily="2" charset="2"/>
              <a:buChar char="Ø"/>
            </a:pPr>
            <a:r>
              <a:rPr lang="en-AU" sz="2800" dirty="0">
                <a:effectLst/>
                <a:latin typeface="Chalkboard" panose="03050602040202020205" pitchFamily="66" charset="77"/>
              </a:rPr>
              <a:t>An example: hadeeth wherein the Prophet</a:t>
            </a:r>
            <a:r>
              <a:rPr lang="ar" sz="2800" b="1" i="0" dirty="0">
                <a:solidFill>
                  <a:schemeClr val="accent4">
                    <a:lumMod val="50000"/>
                  </a:schemeClr>
                </a:solidFill>
                <a:effectLst/>
                <a:latin typeface="Chalkboard" panose="03050602040202020205" pitchFamily="66" charset="77"/>
                <a:cs typeface="Andalus" panose="02020603050405020304" pitchFamily="18" charset="-78"/>
              </a:rPr>
              <a:t> ﷺ </a:t>
            </a:r>
            <a:r>
              <a:rPr lang="en-AU" sz="2800" dirty="0">
                <a:effectLst/>
                <a:latin typeface="Chalkboard" panose="03050602040202020205" pitchFamily="66" charset="77"/>
              </a:rPr>
              <a:t>said;</a:t>
            </a:r>
          </a:p>
          <a:p>
            <a:pPr marL="0" indent="0">
              <a:buNone/>
            </a:pPr>
            <a:r>
              <a:rPr lang="en-AU" sz="2800" dirty="0">
                <a:effectLst/>
                <a:latin typeface="Chalkboard" panose="03050602040202020205" pitchFamily="66" charset="77"/>
              </a:rPr>
              <a:t> “Whip whoever takes intoxicants (each time he is caught) and on the fourth time kill him”.  “</a:t>
            </a:r>
            <a:r>
              <a:rPr lang="ar-SA" sz="2800" b="1" dirty="0">
                <a:solidFill>
                  <a:srgbClr val="C00000"/>
                </a:solidFill>
                <a:latin typeface="Chalkboard" panose="03050602040202020205" pitchFamily="66" charset="77"/>
              </a:rPr>
              <a:t>من  شرب الخمر فاجلدوه فإن عاد فاجلدوه فإن عاد الرابعة فاقتلوه</a:t>
            </a:r>
            <a:r>
              <a:rPr lang="en-AU" sz="2800" b="1" dirty="0">
                <a:solidFill>
                  <a:srgbClr val="C00000"/>
                </a:solidFill>
                <a:latin typeface="Chalkboard" panose="03050602040202020205" pitchFamily="66" charset="77"/>
              </a:rPr>
              <a:t>” </a:t>
            </a:r>
          </a:p>
          <a:p>
            <a:pPr>
              <a:buFont typeface="Wingdings" pitchFamily="2" charset="2"/>
              <a:buChar char="Ø"/>
            </a:pPr>
            <a:r>
              <a:rPr lang="en-AU" sz="2800" dirty="0">
                <a:effectLst/>
                <a:latin typeface="Chalkboard" panose="03050602040202020205" pitchFamily="66" charset="77"/>
              </a:rPr>
              <a:t>The companions were unanimous on the fact that the one who took intoxicants was no longer to be executed. They did not repeal the law by unanimous agreement (</a:t>
            </a:r>
            <a:r>
              <a:rPr lang="en-AU" sz="2800" dirty="0" err="1">
                <a:effectLst/>
                <a:latin typeface="Chalkboard" panose="03050602040202020205" pitchFamily="66" charset="77"/>
              </a:rPr>
              <a:t>ijmaa</a:t>
            </a:r>
            <a:r>
              <a:rPr lang="en-AU" sz="2800" dirty="0">
                <a:effectLst/>
                <a:latin typeface="Chalkboard" panose="03050602040202020205" pitchFamily="66" charset="77"/>
              </a:rPr>
              <a:t>‘), but the law was not applied because it was known to all of them that the Prophe</a:t>
            </a:r>
            <a:r>
              <a:rPr lang="en-AU" sz="2800" dirty="0">
                <a:latin typeface="Chalkboard" panose="03050602040202020205" pitchFamily="66" charset="77"/>
              </a:rPr>
              <a:t>t</a:t>
            </a:r>
            <a:r>
              <a:rPr lang="ar" sz="28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2800" b="1" i="0" dirty="0">
                <a:solidFill>
                  <a:schemeClr val="accent4">
                    <a:lumMod val="50000"/>
                  </a:schemeClr>
                </a:solidFill>
                <a:effectLst/>
                <a:latin typeface="Chalkboard" panose="03050602040202020205" pitchFamily="66" charset="77"/>
                <a:cs typeface="Andalus" panose="02020603050405020304" pitchFamily="18" charset="-78"/>
              </a:rPr>
              <a:t>  </a:t>
            </a:r>
            <a:r>
              <a:rPr lang="en-AU" sz="2800" dirty="0">
                <a:effectLst/>
                <a:latin typeface="Chalkboard" panose="03050602040202020205" pitchFamily="66" charset="77"/>
              </a:rPr>
              <a:t>repealed it. </a:t>
            </a:r>
            <a:endParaRPr lang="en-AU" sz="2800" dirty="0">
              <a:latin typeface="Chalkboard" panose="03050602040202020205" pitchFamily="66" charset="77"/>
            </a:endParaRPr>
          </a:p>
          <a:p>
            <a:endParaRPr lang="en-US" dirty="0"/>
          </a:p>
        </p:txBody>
      </p:sp>
      <p:sp>
        <p:nvSpPr>
          <p:cNvPr id="4" name="Slide Number Placeholder 3">
            <a:extLst>
              <a:ext uri="{FF2B5EF4-FFF2-40B4-BE49-F238E27FC236}">
                <a16:creationId xmlns:a16="http://schemas.microsoft.com/office/drawing/2014/main" xmlns="" id="{E1E2F61C-8898-7000-883A-417DEE01A7C9}"/>
              </a:ext>
            </a:extLst>
          </p:cNvPr>
          <p:cNvSpPr>
            <a:spLocks noGrp="1"/>
          </p:cNvSpPr>
          <p:nvPr>
            <p:ph type="sldNum" sz="quarter" idx="12"/>
          </p:nvPr>
        </p:nvSpPr>
        <p:spPr/>
        <p:txBody>
          <a:bodyPr/>
          <a:lstStyle/>
          <a:p>
            <a:fld id="{C8784B88-F3D9-6A4F-9660-1A0A1E561ED7}" type="slidenum">
              <a:rPr lang="en-US" smtClean="0"/>
              <a:t>249</a:t>
            </a:fld>
            <a:endParaRPr lang="en-US"/>
          </a:p>
        </p:txBody>
      </p:sp>
    </p:spTree>
    <p:extLst>
      <p:ext uri="{BB962C8B-B14F-4D97-AF65-F5344CB8AC3E}">
        <p14:creationId xmlns:p14="http://schemas.microsoft.com/office/powerpoint/2010/main" val="3043592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44CDCE-A967-4641-1E3F-8F091BF44084}"/>
              </a:ext>
            </a:extLst>
          </p:cNvPr>
          <p:cNvSpPr>
            <a:spLocks noGrp="1"/>
          </p:cNvSpPr>
          <p:nvPr>
            <p:ph type="title"/>
          </p:nvPr>
        </p:nvSpPr>
        <p:spPr>
          <a:xfrm>
            <a:off x="2039816" y="458285"/>
            <a:ext cx="8323385" cy="1401183"/>
          </a:xfrm>
        </p:spPr>
        <p:txBody>
          <a:bodyPr anchor="t">
            <a:noAutofit/>
          </a:bodyPr>
          <a:lstStyle/>
          <a:p>
            <a:r>
              <a:rPr lang="en-AU" sz="4800" b="0" i="0" dirty="0">
                <a:solidFill>
                  <a:srgbClr val="C00000"/>
                </a:solidFill>
                <a:effectLst/>
                <a:latin typeface="Apple Chancery" panose="03020702040506060504" pitchFamily="66" charset="-79"/>
                <a:cs typeface="Apple Chancery" panose="03020702040506060504" pitchFamily="66" charset="-79"/>
              </a:rPr>
              <a:t>Sunnah compliments the Quran</a:t>
            </a:r>
            <a:endParaRPr lang="en-US" sz="4800" dirty="0">
              <a:solidFill>
                <a:srgbClr val="C00000"/>
              </a:solidFill>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BBDBDC3E-FE99-9959-C849-B1D2E8BCE17B}"/>
              </a:ext>
            </a:extLst>
          </p:cNvPr>
          <p:cNvSpPr>
            <a:spLocks noGrp="1"/>
          </p:cNvSpPr>
          <p:nvPr>
            <p:ph idx="1"/>
          </p:nvPr>
        </p:nvSpPr>
        <p:spPr>
          <a:xfrm>
            <a:off x="1981200" y="1634166"/>
            <a:ext cx="10075984" cy="4930758"/>
          </a:xfrm>
          <a:solidFill>
            <a:schemeClr val="bg2"/>
          </a:solidFill>
          <a:ln>
            <a:solidFill>
              <a:srgbClr val="C00000"/>
            </a:solidFill>
          </a:ln>
        </p:spPr>
        <p:txBody>
          <a:bodyPr>
            <a:noAutofit/>
          </a:bodyPr>
          <a:lstStyle/>
          <a:p>
            <a:pPr rtl="0">
              <a:lnSpc>
                <a:spcPct val="140000"/>
              </a:lnSpc>
            </a:pPr>
            <a:r>
              <a:rPr lang="en-AU" sz="1800" i="0" dirty="0">
                <a:effectLst/>
                <a:latin typeface="Century Gothic" panose="020B0502020202020204" pitchFamily="34" charset="0"/>
                <a:cs typeface="Andalus" panose="02020603050405020304" pitchFamily="18" charset="-78"/>
              </a:rPr>
              <a:t>al-</a:t>
            </a:r>
            <a:r>
              <a:rPr lang="en-AU" sz="1800" i="0" dirty="0" err="1">
                <a:effectLst/>
                <a:latin typeface="Century Gothic" panose="020B0502020202020204" pitchFamily="34" charset="0"/>
                <a:cs typeface="Andalus" panose="02020603050405020304" pitchFamily="18" charset="-78"/>
              </a:rPr>
              <a:t>Miqdaam</a:t>
            </a:r>
            <a:r>
              <a:rPr lang="en-AU" sz="1800" i="0" dirty="0">
                <a:effectLst/>
                <a:latin typeface="Century Gothic" panose="020B0502020202020204" pitchFamily="34" charset="0"/>
                <a:cs typeface="Andalus" panose="02020603050405020304" pitchFamily="18" charset="-78"/>
              </a:rPr>
              <a:t> narrated </a:t>
            </a:r>
            <a:r>
              <a:rPr lang="en-AU" sz="1800" dirty="0">
                <a:latin typeface="Century Gothic" panose="020B0502020202020204" pitchFamily="34" charset="0"/>
                <a:cs typeface="Andalus" panose="02020603050405020304" pitchFamily="18" charset="-78"/>
              </a:rPr>
              <a:t>the Prophet </a:t>
            </a:r>
            <a:r>
              <a:rPr lang="ar" sz="1800" b="1" i="0" dirty="0">
                <a:solidFill>
                  <a:srgbClr val="C00000"/>
                </a:solidFill>
                <a:effectLst/>
                <a:latin typeface="proxima-nova"/>
              </a:rPr>
              <a:t>ﷺ</a:t>
            </a:r>
            <a:r>
              <a:rPr lang="en-AU" sz="1800" dirty="0">
                <a:latin typeface="Century Gothic" panose="020B0502020202020204" pitchFamily="34" charset="0"/>
                <a:cs typeface="Andalus" panose="02020603050405020304" pitchFamily="18" charset="-78"/>
              </a:rPr>
              <a:t> said,</a:t>
            </a:r>
            <a:r>
              <a:rPr lang="en-AU" sz="1800" i="0" dirty="0">
                <a:effectLst/>
                <a:latin typeface="Century Gothic" panose="020B0502020202020204" pitchFamily="34" charset="0"/>
                <a:cs typeface="Andalus" panose="02020603050405020304" pitchFamily="18" charset="-78"/>
              </a:rPr>
              <a:t>  </a:t>
            </a:r>
          </a:p>
          <a:p>
            <a:pPr rtl="0">
              <a:lnSpc>
                <a:spcPct val="140000"/>
              </a:lnSpc>
            </a:pPr>
            <a:r>
              <a:rPr lang="en-AU" sz="2000" i="0" dirty="0">
                <a:solidFill>
                  <a:srgbClr val="C00000"/>
                </a:solidFill>
                <a:effectLst/>
                <a:latin typeface="Chalkboard" panose="03050602040202020205" pitchFamily="66" charset="77"/>
                <a:cs typeface="Andalus" panose="02020603050405020304" pitchFamily="18" charset="-78"/>
              </a:rPr>
              <a:t>“verily </a:t>
            </a:r>
            <a:r>
              <a:rPr lang="en-AU" sz="2000" i="0" dirty="0" err="1">
                <a:solidFill>
                  <a:srgbClr val="C00000"/>
                </a:solidFill>
                <a:effectLst/>
                <a:latin typeface="Chalkboard" panose="03050602040202020205" pitchFamily="66" charset="77"/>
                <a:cs typeface="Andalus" panose="02020603050405020304" pitchFamily="18" charset="-78"/>
              </a:rPr>
              <a:t>i</a:t>
            </a:r>
            <a:r>
              <a:rPr lang="en-AU" sz="2000" i="0" dirty="0">
                <a:solidFill>
                  <a:srgbClr val="C00000"/>
                </a:solidFill>
                <a:effectLst/>
                <a:latin typeface="Chalkboard" panose="03050602040202020205" pitchFamily="66" charset="77"/>
                <a:cs typeface="Andalus" panose="02020603050405020304" pitchFamily="18" charset="-78"/>
              </a:rPr>
              <a:t> have been given the quran and something similar to it along with it, but soon there will be a time when a man will be reclining on his couch with a full stomach, and he will say, ‘you should adhere to this quran: what you find that it says is permissible, take it as permissible, and what you find it says is forbidden, take it as forbidden.’ but indeed, whatever the messenger of Allah forbids is like what Allah forbids.” </a:t>
            </a:r>
            <a:r>
              <a:rPr lang="en-AU" sz="2000" i="0" dirty="0" err="1">
                <a:solidFill>
                  <a:srgbClr val="C00000"/>
                </a:solidFill>
                <a:effectLst/>
                <a:latin typeface="Chalkboard" panose="03050602040202020205" pitchFamily="66" charset="77"/>
                <a:cs typeface="Andalus" panose="02020603050405020304" pitchFamily="18" charset="-78"/>
              </a:rPr>
              <a:t>Sunan</a:t>
            </a:r>
            <a:r>
              <a:rPr lang="en-AU" sz="2000" i="0" dirty="0">
                <a:solidFill>
                  <a:srgbClr val="C00000"/>
                </a:solidFill>
                <a:effectLst/>
                <a:latin typeface="Chalkboard" panose="03050602040202020205" pitchFamily="66" charset="77"/>
                <a:cs typeface="Andalus" panose="02020603050405020304" pitchFamily="18" charset="-78"/>
              </a:rPr>
              <a:t> Abī </a:t>
            </a:r>
            <a:r>
              <a:rPr lang="en-AU" sz="2000" i="0" dirty="0" err="1">
                <a:solidFill>
                  <a:srgbClr val="C00000"/>
                </a:solidFill>
                <a:effectLst/>
                <a:latin typeface="Chalkboard" panose="03050602040202020205" pitchFamily="66" charset="77"/>
                <a:cs typeface="Andalus" panose="02020603050405020304" pitchFamily="18" charset="-78"/>
              </a:rPr>
              <a:t>Dāwūd</a:t>
            </a:r>
            <a:r>
              <a:rPr lang="en-AU" sz="2000" i="0" dirty="0">
                <a:solidFill>
                  <a:srgbClr val="C00000"/>
                </a:solidFill>
                <a:effectLst/>
                <a:latin typeface="Chalkboard" panose="03050602040202020205" pitchFamily="66" charset="77"/>
                <a:cs typeface="Andalus" panose="02020603050405020304" pitchFamily="18" charset="-78"/>
              </a:rPr>
              <a:t> 4604</a:t>
            </a:r>
            <a:r>
              <a:rPr lang="en-AU" sz="2000" dirty="0">
                <a:solidFill>
                  <a:srgbClr val="000000"/>
                </a:solidFill>
                <a:effectLst/>
                <a:latin typeface="Chalkboard" panose="03050602040202020205" pitchFamily="66" charset="77"/>
                <a:ea typeface="Calibri" panose="020F0502020204030204" pitchFamily="34" charset="0"/>
              </a:rPr>
              <a:t> </a:t>
            </a:r>
            <a:r>
              <a:rPr lang="en-AU" sz="1800" dirty="0">
                <a:solidFill>
                  <a:srgbClr val="000000"/>
                </a:solidFill>
                <a:effectLst/>
                <a:latin typeface="Euphemia UCAS" panose="020B0503040102020104" pitchFamily="34" charset="-79"/>
                <a:ea typeface="Calibri" panose="020F0502020204030204" pitchFamily="34" charset="0"/>
              </a:rPr>
              <a:t>(this implies that his Sunnah is also a type of inspiration.</a:t>
            </a:r>
          </a:p>
          <a:p>
            <a:pPr rtl="0">
              <a:lnSpc>
                <a:spcPct val="140000"/>
              </a:lnSpc>
            </a:pPr>
            <a:r>
              <a:rPr lang="en-AU" sz="1800" i="0" dirty="0">
                <a:solidFill>
                  <a:srgbClr val="C00000"/>
                </a:solidFill>
                <a:effectLst/>
                <a:latin typeface="Century Gothic" panose="020B0502020202020204" pitchFamily="34" charset="0"/>
                <a:cs typeface="Andalus" panose="02020603050405020304" pitchFamily="18" charset="-78"/>
              </a:rPr>
              <a:t>We sent them˺ with clear proofs and divine Books. And We have sent down to you ˹O Prophet˺ the Reminder, so that you may explain to people what has been revealed for them, and perhaps they will reflect.</a:t>
            </a:r>
            <a:r>
              <a:rPr lang="en-AU" sz="1800" dirty="0">
                <a:solidFill>
                  <a:srgbClr val="C00000"/>
                </a:solidFill>
                <a:latin typeface="Century Gothic" panose="020B0502020202020204" pitchFamily="34" charset="0"/>
                <a:cs typeface="+mn-cs"/>
              </a:rPr>
              <a:t> (</a:t>
            </a:r>
            <a:r>
              <a:rPr lang="en-AU" sz="1800" i="0" dirty="0" err="1">
                <a:solidFill>
                  <a:srgbClr val="C00000"/>
                </a:solidFill>
                <a:effectLst/>
                <a:latin typeface="Century Gothic" panose="020B0502020202020204" pitchFamily="34" charset="0"/>
                <a:cs typeface="+mn-cs"/>
              </a:rPr>
              <a:t>Alnahl</a:t>
            </a:r>
            <a:r>
              <a:rPr lang="en-AU" sz="1800" i="0" dirty="0">
                <a:solidFill>
                  <a:srgbClr val="C00000"/>
                </a:solidFill>
                <a:effectLst/>
                <a:latin typeface="Century Gothic" panose="020B0502020202020204" pitchFamily="34" charset="0"/>
                <a:cs typeface="+mn-cs"/>
              </a:rPr>
              <a:t>, 44)</a:t>
            </a:r>
            <a:r>
              <a:rPr lang="ar" sz="1800" b="1" i="0" dirty="0">
                <a:solidFill>
                  <a:schemeClr val="accent6">
                    <a:lumMod val="50000"/>
                  </a:schemeClr>
                </a:solidFill>
                <a:effectLst/>
                <a:latin typeface="Century Gothic" panose="020B0502020202020204" pitchFamily="34" charset="0"/>
                <a:cs typeface="+mn-cs"/>
              </a:rPr>
              <a:t> وَأَنزَلْنَآ إِلَيْكَ ٱلذِّكْرَ لِتُبَيِّنَ لِلنَّاسِ مَا نُزِّلَ إِلَيْهِمْ وَلَعَلَّهُمْ يَتَفَكَّرُون</a:t>
            </a:r>
            <a:endParaRPr lang="en-AU" sz="1800" i="0" dirty="0">
              <a:solidFill>
                <a:srgbClr val="C00000"/>
              </a:solidFill>
              <a:effectLst/>
              <a:latin typeface="Century Gothic" panose="020B0502020202020204" pitchFamily="34" charset="0"/>
              <a:cs typeface="Andalus" panose="02020603050405020304" pitchFamily="18" charset="-78"/>
            </a:endParaRPr>
          </a:p>
        </p:txBody>
      </p:sp>
      <p:pic>
        <p:nvPicPr>
          <p:cNvPr id="6" name="Picture 5" descr="Calendar on table">
            <a:extLst>
              <a:ext uri="{FF2B5EF4-FFF2-40B4-BE49-F238E27FC236}">
                <a16:creationId xmlns:a16="http://schemas.microsoft.com/office/drawing/2014/main" xmlns="" id="{CB72CD83-812A-5F5E-6A51-ABE68FA3D86B}"/>
              </a:ext>
            </a:extLst>
          </p:cNvPr>
          <p:cNvPicPr>
            <a:picLocks noChangeAspect="1"/>
          </p:cNvPicPr>
          <p:nvPr/>
        </p:nvPicPr>
        <p:blipFill rotWithShape="1">
          <a:blip r:embed="rId2"/>
          <a:srcRect b="15730"/>
          <a:stretch/>
        </p:blipFill>
        <p:spPr>
          <a:xfrm>
            <a:off x="76200" y="0"/>
            <a:ext cx="1905000" cy="6564924"/>
          </a:xfrm>
          <a:prstGeom prst="rect">
            <a:avLst/>
          </a:prstGeom>
        </p:spPr>
      </p:pic>
      <p:sp>
        <p:nvSpPr>
          <p:cNvPr id="4" name="Slide Number Placeholder 3">
            <a:extLst>
              <a:ext uri="{FF2B5EF4-FFF2-40B4-BE49-F238E27FC236}">
                <a16:creationId xmlns:a16="http://schemas.microsoft.com/office/drawing/2014/main" xmlns="" id="{6132ED0E-D627-BCBC-9B90-7A4259375F4A}"/>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rgbClr val="C00000"/>
                </a:solidFill>
              </a:rPr>
              <a:pPr>
                <a:lnSpc>
                  <a:spcPct val="90000"/>
                </a:lnSpc>
                <a:spcAft>
                  <a:spcPts val="600"/>
                </a:spcAft>
              </a:pPr>
              <a:t>25</a:t>
            </a:fld>
            <a:endParaRPr lang="en-US">
              <a:solidFill>
                <a:srgbClr val="C00000"/>
              </a:solidFill>
            </a:endParaRPr>
          </a:p>
        </p:txBody>
      </p:sp>
    </p:spTree>
    <p:extLst>
      <p:ext uri="{BB962C8B-B14F-4D97-AF65-F5344CB8AC3E}">
        <p14:creationId xmlns:p14="http://schemas.microsoft.com/office/powerpoint/2010/main" val="3721031354"/>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F86A7A-E2C6-81BB-EB0F-C537DDAD635C}"/>
              </a:ext>
            </a:extLst>
          </p:cNvPr>
          <p:cNvSpPr>
            <a:spLocks noGrp="1"/>
          </p:cNvSpPr>
          <p:nvPr>
            <p:ph type="title"/>
          </p:nvPr>
        </p:nvSpPr>
        <p:spPr>
          <a:xfrm>
            <a:off x="854242" y="106241"/>
            <a:ext cx="4764110" cy="806852"/>
          </a:xfrm>
        </p:spPr>
        <p:txBody>
          <a:bodyPr/>
          <a:lstStyle/>
          <a:p>
            <a:r>
              <a:rPr lang="en-AU" sz="4400" dirty="0">
                <a:effectLst/>
                <a:latin typeface="Monotype Corsiva" panose="03010101010201010101" pitchFamily="66" charset="0"/>
              </a:rPr>
              <a:t>Knowledge of nasikh</a:t>
            </a:r>
            <a:endParaRPr lang="en-US" dirty="0"/>
          </a:p>
        </p:txBody>
      </p:sp>
      <p:sp>
        <p:nvSpPr>
          <p:cNvPr id="3" name="Content Placeholder 2">
            <a:extLst>
              <a:ext uri="{FF2B5EF4-FFF2-40B4-BE49-F238E27FC236}">
                <a16:creationId xmlns:a16="http://schemas.microsoft.com/office/drawing/2014/main" xmlns="" id="{116E5F27-DB79-28C3-9E40-7AF9CD653344}"/>
              </a:ext>
            </a:extLst>
          </p:cNvPr>
          <p:cNvSpPr>
            <a:spLocks noGrp="1"/>
          </p:cNvSpPr>
          <p:nvPr>
            <p:ph idx="1"/>
          </p:nvPr>
        </p:nvSpPr>
        <p:spPr>
          <a:xfrm>
            <a:off x="160422" y="736629"/>
            <a:ext cx="11540695" cy="5614713"/>
          </a:xfrm>
          <a:ln>
            <a:solidFill>
              <a:schemeClr val="accent1"/>
            </a:solidFill>
          </a:ln>
        </p:spPr>
        <p:txBody>
          <a:bodyPr>
            <a:normAutofit fontScale="62500" lnSpcReduction="20000"/>
          </a:bodyPr>
          <a:lstStyle/>
          <a:p>
            <a:endParaRPr lang="en-AU" sz="2800" dirty="0">
              <a:latin typeface="Chalkboard" panose="03050602040202020205" pitchFamily="66" charset="77"/>
            </a:endParaRPr>
          </a:p>
          <a:p>
            <a:r>
              <a:rPr lang="en-AU" sz="2900" b="1" dirty="0">
                <a:solidFill>
                  <a:srgbClr val="C00000"/>
                </a:solidFill>
                <a:effectLst/>
                <a:latin typeface="Chalkboard" panose="03050602040202020205" pitchFamily="66" charset="77"/>
              </a:rPr>
              <a:t>3. Reliable historical knowledge of a law being put into practice during an earlier.   historical period, then a later law appears to clearly contradict it.</a:t>
            </a:r>
          </a:p>
          <a:p>
            <a:r>
              <a:rPr lang="en-AU" sz="2900" dirty="0">
                <a:effectLst/>
                <a:latin typeface="Chalkboard" panose="03050602040202020205" pitchFamily="66" charset="77"/>
              </a:rPr>
              <a:t> For example, in regards of cupping:</a:t>
            </a:r>
          </a:p>
          <a:p>
            <a:r>
              <a:rPr lang="en-AU" sz="2900" dirty="0" err="1">
                <a:effectLst/>
                <a:latin typeface="Chalkboard" panose="03050602040202020205" pitchFamily="66" charset="77"/>
              </a:rPr>
              <a:t>Shaddaad</a:t>
            </a:r>
            <a:r>
              <a:rPr lang="en-AU" sz="2900" dirty="0">
                <a:effectLst/>
                <a:latin typeface="Chalkboard" panose="03050602040202020205" pitchFamily="66" charset="77"/>
              </a:rPr>
              <a:t> ibn Aws reported that the Prophet</a:t>
            </a:r>
            <a:r>
              <a:rPr lang="ar" sz="2900" b="1" i="0" dirty="0">
                <a:solidFill>
                  <a:schemeClr val="accent4">
                    <a:lumMod val="50000"/>
                  </a:schemeClr>
                </a:solidFill>
                <a:effectLst/>
                <a:latin typeface="Chalkboard" panose="03050602040202020205" pitchFamily="66" charset="77"/>
                <a:cs typeface="Andalus" panose="02020603050405020304" pitchFamily="18" charset="-78"/>
              </a:rPr>
              <a:t> ﷺ </a:t>
            </a:r>
            <a:r>
              <a:rPr lang="en-AU" sz="2900" dirty="0">
                <a:effectLst/>
                <a:latin typeface="Chalkboard" panose="03050602040202020205" pitchFamily="66" charset="77"/>
              </a:rPr>
              <a:t>said, </a:t>
            </a:r>
            <a:r>
              <a:rPr lang="ar-SA" sz="2900" dirty="0">
                <a:effectLst/>
                <a:latin typeface="Chalkboard" panose="03050602040202020205" pitchFamily="66" charset="77"/>
              </a:rPr>
              <a:t>""أفطر الحاجم والمحجوم"</a:t>
            </a:r>
            <a:endParaRPr lang="en-AU" sz="2900" b="1" dirty="0">
              <a:effectLst/>
              <a:latin typeface="Chalkboard" panose="03050602040202020205" pitchFamily="66" charset="77"/>
            </a:endParaRPr>
          </a:p>
          <a:p>
            <a:r>
              <a:rPr lang="en-AU" sz="2900" b="1" dirty="0">
                <a:effectLst/>
                <a:latin typeface="Chalkboard" panose="03050602040202020205" pitchFamily="66" charset="77"/>
              </a:rPr>
              <a:t>“The cupped and the cupped have both broken the fast “, that was at the time of the conquest of Makkah (8AH/630 CE), </a:t>
            </a:r>
            <a:endParaRPr lang="en-AU" sz="2900" b="1" dirty="0">
              <a:latin typeface="Chalkboard" panose="03050602040202020205" pitchFamily="66" charset="77"/>
            </a:endParaRPr>
          </a:p>
          <a:p>
            <a:r>
              <a:rPr lang="en-AU" sz="2900" dirty="0">
                <a:effectLst/>
                <a:latin typeface="Chalkboard" panose="03050602040202020205" pitchFamily="66" charset="77"/>
              </a:rPr>
              <a:t>Also, Ibn ‘</a:t>
            </a:r>
            <a:r>
              <a:rPr lang="en-AU" sz="2900" dirty="0" err="1">
                <a:effectLst/>
                <a:latin typeface="Chalkboard" panose="03050602040202020205" pitchFamily="66" charset="77"/>
              </a:rPr>
              <a:t>Abbaas</a:t>
            </a:r>
            <a:r>
              <a:rPr lang="en-AU" sz="2900" dirty="0">
                <a:effectLst/>
                <a:latin typeface="Chalkboard" panose="03050602040202020205" pitchFamily="66" charset="77"/>
              </a:rPr>
              <a:t> reported that the Prophet (</a:t>
            </a:r>
            <a:r>
              <a:rPr lang="el-GR" sz="2900" dirty="0">
                <a:effectLst/>
                <a:latin typeface="Symbol" pitchFamily="2" charset="2"/>
              </a:rPr>
              <a:t>ρ</a:t>
            </a:r>
            <a:r>
              <a:rPr lang="el-GR" sz="2900" dirty="0">
                <a:effectLst/>
                <a:latin typeface="TimesNewRoman"/>
              </a:rPr>
              <a:t>) </a:t>
            </a:r>
            <a:r>
              <a:rPr lang="en-AU" sz="2900" dirty="0">
                <a:effectLst/>
                <a:latin typeface="Chalkboard" panose="03050602040202020205" pitchFamily="66" charset="77"/>
              </a:rPr>
              <a:t>was cupped while fasting and while he was in </a:t>
            </a:r>
            <a:r>
              <a:rPr lang="en-AU" sz="2900" dirty="0" err="1">
                <a:effectLst/>
                <a:latin typeface="Chalkboard" panose="03050602040202020205" pitchFamily="66" charset="77"/>
              </a:rPr>
              <a:t>ihraam</a:t>
            </a:r>
            <a:r>
              <a:rPr lang="en-AU" sz="2900" dirty="0">
                <a:effectLst/>
                <a:latin typeface="Chalkboard" panose="03050602040202020205" pitchFamily="66" charset="77"/>
              </a:rPr>
              <a:t>.  Some versions of this report also mentioned that it took place during the Farewell Pilgrimage (10 AH/632 CE).431 </a:t>
            </a:r>
            <a:endParaRPr lang="en-AU" sz="2900" dirty="0">
              <a:latin typeface="Chalkboard" panose="03050602040202020205" pitchFamily="66" charset="77"/>
            </a:endParaRPr>
          </a:p>
          <a:p>
            <a:r>
              <a:rPr lang="en-AU" sz="2900" dirty="0">
                <a:effectLst/>
                <a:latin typeface="Chalkboard" panose="03050602040202020205" pitchFamily="66" charset="77"/>
              </a:rPr>
              <a:t>Naskh cannot be determined by </a:t>
            </a:r>
            <a:r>
              <a:rPr lang="en-AU" sz="2900" dirty="0" err="1">
                <a:effectLst/>
                <a:latin typeface="Chalkboard" panose="03050602040202020205" pitchFamily="66" charset="77"/>
              </a:rPr>
              <a:t>ijtihaad</a:t>
            </a:r>
            <a:r>
              <a:rPr lang="en-AU" sz="2900" dirty="0">
                <a:effectLst/>
                <a:latin typeface="Chalkboard" panose="03050602040202020205" pitchFamily="66" charset="77"/>
              </a:rPr>
              <a:t> (reasoning in the absence of clear evidence), nor by the opinion of a Quranic commentator, nor solely by the apparent contradiction of texts.</a:t>
            </a:r>
            <a:endParaRPr lang="en-AU" sz="2900" dirty="0">
              <a:latin typeface="Chalkboard" panose="03050602040202020205" pitchFamily="66" charset="77"/>
            </a:endParaRPr>
          </a:p>
          <a:p>
            <a:endParaRPr lang="en-US"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C75914FC-7F26-971F-F0A5-BA9308E074FC}"/>
              </a:ext>
            </a:extLst>
          </p:cNvPr>
          <p:cNvSpPr>
            <a:spLocks noGrp="1"/>
          </p:cNvSpPr>
          <p:nvPr>
            <p:ph type="sldNum" sz="quarter" idx="12"/>
          </p:nvPr>
        </p:nvSpPr>
        <p:spPr/>
        <p:txBody>
          <a:bodyPr/>
          <a:lstStyle/>
          <a:p>
            <a:fld id="{C8784B88-F3D9-6A4F-9660-1A0A1E561ED7}" type="slidenum">
              <a:rPr lang="en-US" smtClean="0"/>
              <a:t>250</a:t>
            </a:fld>
            <a:endParaRPr lang="en-US"/>
          </a:p>
        </p:txBody>
      </p:sp>
    </p:spTree>
    <p:extLst>
      <p:ext uri="{BB962C8B-B14F-4D97-AF65-F5344CB8AC3E}">
        <p14:creationId xmlns:p14="http://schemas.microsoft.com/office/powerpoint/2010/main" val="3170759614"/>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1190696-5D86-8BF5-C0BB-11FF025EAE40}"/>
              </a:ext>
            </a:extLst>
          </p:cNvPr>
          <p:cNvSpPr>
            <a:spLocks noGrp="1"/>
          </p:cNvSpPr>
          <p:nvPr>
            <p:ph type="title"/>
          </p:nvPr>
        </p:nvSpPr>
        <p:spPr>
          <a:xfrm>
            <a:off x="1014664" y="0"/>
            <a:ext cx="4888831" cy="463205"/>
          </a:xfrm>
          <a:ln>
            <a:solidFill>
              <a:schemeClr val="accent1">
                <a:lumMod val="50000"/>
              </a:schemeClr>
            </a:solidFill>
          </a:ln>
        </p:spPr>
        <p:txBody>
          <a:bodyPr>
            <a:noAutofit/>
          </a:bodyPr>
          <a:lstStyle/>
          <a:p>
            <a:r>
              <a:rPr lang="en-AU" sz="2800" dirty="0">
                <a:solidFill>
                  <a:schemeClr val="accent1">
                    <a:lumMod val="75000"/>
                  </a:schemeClr>
                </a:solidFill>
                <a:latin typeface="Monotype Corsiva" panose="03010101010201010101" pitchFamily="66" charset="0"/>
              </a:rPr>
              <a:t/>
            </a:r>
            <a:br>
              <a:rPr lang="en-AU" sz="2800" dirty="0">
                <a:solidFill>
                  <a:schemeClr val="accent1">
                    <a:lumMod val="75000"/>
                  </a:schemeClr>
                </a:solidFill>
                <a:latin typeface="Monotype Corsiva" panose="03010101010201010101" pitchFamily="66" charset="0"/>
              </a:rPr>
            </a:br>
            <a:r>
              <a:rPr lang="en-AU" sz="2800" dirty="0">
                <a:solidFill>
                  <a:schemeClr val="accent1">
                    <a:lumMod val="75000"/>
                  </a:schemeClr>
                </a:solidFill>
                <a:latin typeface="Monotype Corsiva" panose="03010101010201010101" pitchFamily="66" charset="0"/>
              </a:rPr>
              <a:t/>
            </a:r>
            <a:br>
              <a:rPr lang="en-AU" sz="2800" dirty="0">
                <a:solidFill>
                  <a:schemeClr val="accent1">
                    <a:lumMod val="75000"/>
                  </a:schemeClr>
                </a:solidFill>
                <a:latin typeface="Monotype Corsiva" panose="03010101010201010101" pitchFamily="66" charset="0"/>
              </a:rPr>
            </a:br>
            <a:r>
              <a:rPr lang="en-AU" sz="3200" dirty="0">
                <a:solidFill>
                  <a:srgbClr val="56AECA"/>
                </a:solidFill>
                <a:effectLst/>
                <a:latin typeface="Monotype Corsiva" panose="03010101010201010101" pitchFamily="66" charset="0"/>
              </a:rPr>
              <a:t>CONDITIONS FOR NASKH </a:t>
            </a:r>
            <a:r>
              <a:rPr lang="en-AU" sz="4000" dirty="0">
                <a:solidFill>
                  <a:schemeClr val="accent1">
                    <a:lumMod val="75000"/>
                  </a:schemeClr>
                </a:solidFill>
                <a:latin typeface="Monotype Corsiva" panose="03010101010201010101" pitchFamily="66" charset="0"/>
              </a:rPr>
              <a:t/>
            </a:r>
            <a:br>
              <a:rPr lang="en-AU" sz="4000" dirty="0">
                <a:solidFill>
                  <a:schemeClr val="accent1">
                    <a:lumMod val="75000"/>
                  </a:schemeClr>
                </a:solidFill>
                <a:latin typeface="Monotype Corsiva" panose="03010101010201010101" pitchFamily="66" charset="0"/>
              </a:rPr>
            </a:br>
            <a:endParaRPr lang="en-US" sz="4000" dirty="0">
              <a:solidFill>
                <a:schemeClr val="accent1">
                  <a:lumMod val="75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2F893BCB-94E1-2A2E-5E4B-409CCA313232}"/>
              </a:ext>
            </a:extLst>
          </p:cNvPr>
          <p:cNvSpPr>
            <a:spLocks noGrp="1"/>
          </p:cNvSpPr>
          <p:nvPr>
            <p:ph idx="1"/>
          </p:nvPr>
        </p:nvSpPr>
        <p:spPr>
          <a:xfrm>
            <a:off x="112295" y="463205"/>
            <a:ext cx="11831361" cy="6035675"/>
          </a:xfrm>
          <a:ln>
            <a:solidFill>
              <a:schemeClr val="accent1">
                <a:lumMod val="50000"/>
              </a:schemeClr>
            </a:solidFill>
          </a:ln>
        </p:spPr>
        <p:txBody>
          <a:bodyPr>
            <a:noAutofit/>
          </a:bodyPr>
          <a:lstStyle/>
          <a:p>
            <a:r>
              <a:rPr lang="en-AU" sz="1800" dirty="0">
                <a:latin typeface="Chalkboard" panose="03050602040202020205" pitchFamily="66" charset="77"/>
              </a:rPr>
              <a:t>T</a:t>
            </a:r>
            <a:r>
              <a:rPr lang="en-AU" sz="1800" dirty="0">
                <a:effectLst/>
                <a:latin typeface="Chalkboard" panose="03050602040202020205" pitchFamily="66" charset="77"/>
              </a:rPr>
              <a:t>hree conditions must have been fulfilled.</a:t>
            </a:r>
          </a:p>
          <a:p>
            <a:pPr marL="457200" indent="-457200">
              <a:buFont typeface="+mj-lt"/>
              <a:buAutoNum type="arabicPeriod"/>
            </a:pPr>
            <a:r>
              <a:rPr lang="en-AU" sz="1800" b="1" dirty="0">
                <a:solidFill>
                  <a:srgbClr val="56AECA"/>
                </a:solidFill>
                <a:effectLst/>
                <a:latin typeface="Chalkboard" panose="03050602040202020205" pitchFamily="66" charset="77"/>
              </a:rPr>
              <a:t> The law which has been replaced has to have been a divine law</a:t>
            </a:r>
            <a:r>
              <a:rPr lang="en-AU" sz="1800" dirty="0">
                <a:effectLst/>
                <a:latin typeface="Chalkboard" panose="03050602040202020205" pitchFamily="66" charset="77"/>
              </a:rPr>
              <a:t>. </a:t>
            </a:r>
          </a:p>
          <a:p>
            <a:pPr marL="0" indent="0">
              <a:buNone/>
            </a:pPr>
            <a:r>
              <a:rPr lang="en-AU" sz="1800" dirty="0">
                <a:effectLst/>
                <a:latin typeface="Chalkboard" panose="03050602040202020205" pitchFamily="66" charset="77"/>
              </a:rPr>
              <a:t>This means that the gradual prohibition of alcohol would not be classified as </a:t>
            </a:r>
            <a:r>
              <a:rPr lang="en-AU" sz="1800" dirty="0" err="1">
                <a:effectLst/>
                <a:latin typeface="Chalkboard" panose="03050602040202020205" pitchFamily="66" charset="77"/>
              </a:rPr>
              <a:t>naskh</a:t>
            </a:r>
            <a:r>
              <a:rPr lang="en-AU" sz="1800" dirty="0">
                <a:effectLst/>
                <a:latin typeface="Chalkboard" panose="03050602040202020205" pitchFamily="66" charset="77"/>
              </a:rPr>
              <a:t>, because each successive verse only expanded the prohibitive scope of the previous verse </a:t>
            </a:r>
          </a:p>
          <a:p>
            <a:pPr marL="0" indent="0">
              <a:buNone/>
            </a:pPr>
            <a:r>
              <a:rPr lang="en-AU" sz="1800" dirty="0">
                <a:effectLst/>
                <a:latin typeface="Chalkboard" panose="03050602040202020205" pitchFamily="66" charset="77"/>
              </a:rPr>
              <a:t>The original behavior of the people was to act as if alcohol was lawful. It was their assumption that alcohol was permissible that was gradually abolished by the three verses on this subject, not any previous statement by Allah that liquor was permissible. </a:t>
            </a:r>
            <a:endParaRPr lang="en-AU" sz="1800" dirty="0">
              <a:latin typeface="Chalkboard" panose="03050602040202020205" pitchFamily="66" charset="77"/>
            </a:endParaRPr>
          </a:p>
          <a:p>
            <a:pPr marL="457200" indent="-457200">
              <a:buFont typeface="+mj-lt"/>
              <a:buAutoNum type="arabicPeriod"/>
            </a:pPr>
            <a:r>
              <a:rPr lang="en-AU" sz="1800" b="1" dirty="0">
                <a:solidFill>
                  <a:srgbClr val="56AECA"/>
                </a:solidFill>
                <a:effectLst/>
                <a:latin typeface="Chalkboard" panose="03050602040202020205" pitchFamily="66" charset="77"/>
              </a:rPr>
              <a:t>The proof used to replace the old law has to be a divine command which was revealed after the revelation of the old law</a:t>
            </a:r>
            <a:r>
              <a:rPr lang="en-AU" sz="1800" dirty="0">
                <a:effectLst/>
                <a:latin typeface="Chalkboard" panose="03050602040202020205" pitchFamily="66" charset="77"/>
              </a:rPr>
              <a:t>. </a:t>
            </a:r>
          </a:p>
          <a:p>
            <a:pPr marL="457200" indent="-457200">
              <a:buFont typeface="+mj-lt"/>
              <a:buAutoNum type="arabicPeriod"/>
            </a:pPr>
            <a:r>
              <a:rPr lang="en-AU" sz="1800" b="1" dirty="0">
                <a:solidFill>
                  <a:srgbClr val="56AECA"/>
                </a:solidFill>
                <a:effectLst/>
                <a:latin typeface="Chalkboard" panose="03050602040202020205" pitchFamily="66" charset="77"/>
              </a:rPr>
              <a:t>The law which is to be replaced cannot have a specific time limit attached to it from the time of its revelation</a:t>
            </a:r>
            <a:r>
              <a:rPr lang="en-AU" sz="1800" dirty="0">
                <a:solidFill>
                  <a:srgbClr val="56AECA"/>
                </a:solidFill>
                <a:effectLst/>
                <a:latin typeface="Chalkboard" panose="03050602040202020205" pitchFamily="66" charset="77"/>
              </a:rPr>
              <a:t>. </a:t>
            </a:r>
            <a:r>
              <a:rPr lang="en-AU" sz="1800" dirty="0">
                <a:effectLst/>
                <a:latin typeface="Chalkboard" panose="03050602040202020205" pitchFamily="66" charset="77"/>
              </a:rPr>
              <a:t>If it has a limited time period, it simply becomes void when the time period ends, and such a process is not considered as </a:t>
            </a:r>
            <a:r>
              <a:rPr lang="en-AU" sz="1800" dirty="0" err="1">
                <a:effectLst/>
                <a:latin typeface="Chalkboard" panose="03050602040202020205" pitchFamily="66" charset="77"/>
              </a:rPr>
              <a:t>naskh</a:t>
            </a:r>
            <a:r>
              <a:rPr lang="en-AU" sz="1800" dirty="0">
                <a:effectLst/>
                <a:latin typeface="Chalkboard" panose="03050602040202020205" pitchFamily="66" charset="77"/>
              </a:rPr>
              <a:t>. For instance, fasting is required daily until sunset during Ramadan, so, the permission to eat at night during Ramadan or, after it is over, by day or night, doesn’t involve </a:t>
            </a:r>
            <a:r>
              <a:rPr lang="en-AU" sz="1800" dirty="0" err="1">
                <a:effectLst/>
                <a:latin typeface="Chalkboard" panose="03050602040202020205" pitchFamily="66" charset="77"/>
              </a:rPr>
              <a:t>naskh</a:t>
            </a:r>
            <a:r>
              <a:rPr lang="en-AU" sz="1800" dirty="0">
                <a:effectLst/>
                <a:latin typeface="Chalkboard" panose="03050602040202020205" pitchFamily="66" charset="77"/>
              </a:rPr>
              <a:t>. </a:t>
            </a:r>
          </a:p>
          <a:p>
            <a:endParaRPr lang="en-AU" sz="1600" dirty="0">
              <a:latin typeface="Chalkboard" panose="03050602040202020205" pitchFamily="66" charset="77"/>
            </a:endParaRP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187147C8-7BF9-51A2-66C5-D88141EB893D}"/>
              </a:ext>
            </a:extLst>
          </p:cNvPr>
          <p:cNvSpPr>
            <a:spLocks noGrp="1"/>
          </p:cNvSpPr>
          <p:nvPr>
            <p:ph type="sldNum" sz="quarter" idx="12"/>
          </p:nvPr>
        </p:nvSpPr>
        <p:spPr/>
        <p:txBody>
          <a:bodyPr/>
          <a:lstStyle/>
          <a:p>
            <a:fld id="{C8784B88-F3D9-6A4F-9660-1A0A1E561ED7}" type="slidenum">
              <a:rPr lang="en-US" smtClean="0"/>
              <a:t>251</a:t>
            </a:fld>
            <a:endParaRPr lang="en-US"/>
          </a:p>
        </p:txBody>
      </p:sp>
    </p:spTree>
    <p:extLst>
      <p:ext uri="{BB962C8B-B14F-4D97-AF65-F5344CB8AC3E}">
        <p14:creationId xmlns:p14="http://schemas.microsoft.com/office/powerpoint/2010/main" val="3964895498"/>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4F704A5-5035-5CC5-7530-7D6959D60B5C}"/>
              </a:ext>
            </a:extLst>
          </p:cNvPr>
          <p:cNvSpPr>
            <a:spLocks noGrp="1"/>
          </p:cNvSpPr>
          <p:nvPr>
            <p:ph type="title"/>
          </p:nvPr>
        </p:nvSpPr>
        <p:spPr>
          <a:xfrm rot="508902">
            <a:off x="3399419" y="659696"/>
            <a:ext cx="5393162" cy="1325563"/>
          </a:xfrm>
          <a:noFill/>
          <a:ln>
            <a:solidFill>
              <a:schemeClr val="accent4">
                <a:lumMod val="75000"/>
              </a:schemeClr>
            </a:solidFill>
          </a:ln>
        </p:spPr>
        <p:txBody>
          <a:bodyPr>
            <a:normAutofit/>
          </a:bodyPr>
          <a:lstStyle/>
          <a:p>
            <a:r>
              <a:rPr lang="en-US" sz="4800" dirty="0">
                <a:solidFill>
                  <a:srgbClr val="36DCD5"/>
                </a:solidFill>
                <a:latin typeface="Trade Gothic Inline" panose="020B0504030203020204" pitchFamily="34" charset="0"/>
              </a:rPr>
              <a:t>Types of Naskh</a:t>
            </a:r>
          </a:p>
        </p:txBody>
      </p:sp>
      <p:graphicFrame>
        <p:nvGraphicFramePr>
          <p:cNvPr id="5" name="Content Placeholder 4">
            <a:extLst>
              <a:ext uri="{FF2B5EF4-FFF2-40B4-BE49-F238E27FC236}">
                <a16:creationId xmlns:a16="http://schemas.microsoft.com/office/drawing/2014/main" xmlns="" id="{94C551B0-B2AB-E8CA-C68F-E9E7938601D5}"/>
              </a:ext>
            </a:extLst>
          </p:cNvPr>
          <p:cNvGraphicFramePr>
            <a:graphicFrameLocks noGrp="1"/>
          </p:cNvGraphicFramePr>
          <p:nvPr>
            <p:ph idx="1"/>
          </p:nvPr>
        </p:nvGraphicFramePr>
        <p:xfrm>
          <a:off x="-665279" y="-348343"/>
          <a:ext cx="16676916" cy="68761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0DB09788-7B95-0CB9-6E11-B6B43804B169}"/>
              </a:ext>
            </a:extLst>
          </p:cNvPr>
          <p:cNvSpPr>
            <a:spLocks noGrp="1"/>
          </p:cNvSpPr>
          <p:nvPr>
            <p:ph type="sldNum" sz="quarter" idx="12"/>
          </p:nvPr>
        </p:nvSpPr>
        <p:spPr/>
        <p:txBody>
          <a:bodyPr/>
          <a:lstStyle/>
          <a:p>
            <a:fld id="{C8784B88-F3D9-6A4F-9660-1A0A1E561ED7}" type="slidenum">
              <a:rPr lang="en-US" smtClean="0"/>
              <a:t>252</a:t>
            </a:fld>
            <a:endParaRPr lang="en-US"/>
          </a:p>
        </p:txBody>
      </p:sp>
    </p:spTree>
    <p:extLst>
      <p:ext uri="{BB962C8B-B14F-4D97-AF65-F5344CB8AC3E}">
        <p14:creationId xmlns:p14="http://schemas.microsoft.com/office/powerpoint/2010/main" val="5515888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590379D-A112-5337-589A-3F527E92A7AC}"/>
              </a:ext>
            </a:extLst>
          </p:cNvPr>
          <p:cNvSpPr>
            <a:spLocks noGrp="1"/>
          </p:cNvSpPr>
          <p:nvPr>
            <p:ph type="title"/>
          </p:nvPr>
        </p:nvSpPr>
        <p:spPr>
          <a:xfrm>
            <a:off x="838200" y="365125"/>
            <a:ext cx="3988633" cy="1325563"/>
          </a:xfrm>
        </p:spPr>
        <p:txBody>
          <a:bodyPr>
            <a:normAutofit/>
          </a:bodyPr>
          <a:lstStyle/>
          <a:p>
            <a:r>
              <a:rPr lang="en-AU" sz="2800" b="0" dirty="0">
                <a:solidFill>
                  <a:srgbClr val="C00000"/>
                </a:solidFill>
                <a:effectLst/>
                <a:latin typeface="Algerian" pitchFamily="82" charset="77"/>
              </a:rPr>
              <a:t>TYPES OF NASKH </a:t>
            </a:r>
            <a:r>
              <a:rPr lang="en-AU" sz="2800" b="0" dirty="0">
                <a:latin typeface="Algerian" pitchFamily="82" charset="77"/>
              </a:rPr>
              <a:t/>
            </a:r>
            <a:br>
              <a:rPr lang="en-AU" sz="2800" b="0" dirty="0">
                <a:latin typeface="Algerian" pitchFamily="82" charset="77"/>
              </a:rPr>
            </a:br>
            <a:r>
              <a:rPr lang="en-AU" sz="2800" b="0" dirty="0">
                <a:solidFill>
                  <a:srgbClr val="C00000"/>
                </a:solidFill>
                <a:effectLst/>
                <a:latin typeface="Algerian" pitchFamily="82" charset="77"/>
              </a:rPr>
              <a:t>Quran by the Quran</a:t>
            </a:r>
            <a:endParaRPr lang="en-US" sz="2800" b="0" dirty="0">
              <a:latin typeface="Algerian" pitchFamily="82" charset="77"/>
            </a:endParaRPr>
          </a:p>
        </p:txBody>
      </p:sp>
      <p:sp>
        <p:nvSpPr>
          <p:cNvPr id="3" name="Content Placeholder 2">
            <a:extLst>
              <a:ext uri="{FF2B5EF4-FFF2-40B4-BE49-F238E27FC236}">
                <a16:creationId xmlns:a16="http://schemas.microsoft.com/office/drawing/2014/main" xmlns="" id="{862D3499-6094-56CE-05A0-6DA290EB373A}"/>
              </a:ext>
            </a:extLst>
          </p:cNvPr>
          <p:cNvSpPr>
            <a:spLocks noGrp="1"/>
          </p:cNvSpPr>
          <p:nvPr>
            <p:ph idx="1"/>
          </p:nvPr>
        </p:nvSpPr>
        <p:spPr>
          <a:xfrm>
            <a:off x="176463" y="1533358"/>
            <a:ext cx="12015538" cy="4908717"/>
          </a:xfrm>
          <a:ln>
            <a:solidFill>
              <a:schemeClr val="accent1">
                <a:lumMod val="50000"/>
              </a:schemeClr>
            </a:solidFill>
          </a:ln>
        </p:spPr>
        <p:txBody>
          <a:bodyPr>
            <a:normAutofit fontScale="92500" lnSpcReduction="20000"/>
          </a:bodyPr>
          <a:lstStyle/>
          <a:p>
            <a:r>
              <a:rPr lang="en-AU" sz="1800" b="1" dirty="0">
                <a:latin typeface="Chalkboard" panose="03050602040202020205" pitchFamily="66" charset="77"/>
              </a:rPr>
              <a:t>F</a:t>
            </a:r>
            <a:r>
              <a:rPr lang="en-AU" sz="1800" b="1" dirty="0">
                <a:effectLst/>
                <a:latin typeface="Chalkboard" panose="03050602040202020205" pitchFamily="66" charset="77"/>
              </a:rPr>
              <a:t>our different types of </a:t>
            </a:r>
            <a:r>
              <a:rPr lang="en-AU" sz="1800" b="1" dirty="0" err="1">
                <a:effectLst/>
                <a:latin typeface="Chalkboard" panose="03050602040202020205" pitchFamily="66" charset="77"/>
              </a:rPr>
              <a:t>naskh</a:t>
            </a:r>
            <a:r>
              <a:rPr lang="en-AU" sz="1800" b="1" dirty="0">
                <a:effectLst/>
                <a:latin typeface="Chalkboard" panose="03050602040202020205" pitchFamily="66" charset="77"/>
              </a:rPr>
              <a:t> which can take place between the two sources of divine law, the Quran and the Sunnah. </a:t>
            </a:r>
            <a:endParaRPr lang="en-AU" b="1" dirty="0">
              <a:latin typeface="Chalkboard" panose="03050602040202020205" pitchFamily="66" charset="77"/>
            </a:endParaRPr>
          </a:p>
          <a:p>
            <a:r>
              <a:rPr lang="en-AU" sz="1800" b="1" dirty="0">
                <a:solidFill>
                  <a:srgbClr val="C00000"/>
                </a:solidFill>
                <a:effectLst/>
                <a:latin typeface="Chalkboard" panose="03050602040202020205" pitchFamily="66" charset="77"/>
              </a:rPr>
              <a:t>1.The first is the </a:t>
            </a:r>
            <a:r>
              <a:rPr lang="en-AU" sz="1800" b="1" dirty="0" err="1">
                <a:solidFill>
                  <a:srgbClr val="C00000"/>
                </a:solidFill>
                <a:effectLst/>
                <a:latin typeface="Chalkboard" panose="03050602040202020205" pitchFamily="66" charset="77"/>
              </a:rPr>
              <a:t>naskh</a:t>
            </a:r>
            <a:r>
              <a:rPr lang="en-AU" sz="1800" b="1" dirty="0">
                <a:solidFill>
                  <a:srgbClr val="C00000"/>
                </a:solidFill>
                <a:effectLst/>
                <a:latin typeface="Chalkboard" panose="03050602040202020205" pitchFamily="66" charset="77"/>
              </a:rPr>
              <a:t> of the Quran by the Quran</a:t>
            </a:r>
            <a:r>
              <a:rPr lang="en-AU" sz="1800" b="1" dirty="0">
                <a:effectLst/>
                <a:latin typeface="Chalkboard" panose="03050602040202020205" pitchFamily="66" charset="77"/>
              </a:rPr>
              <a:t>. In this type of </a:t>
            </a:r>
            <a:r>
              <a:rPr lang="en-AU" sz="1800" b="1" dirty="0" err="1">
                <a:effectLst/>
                <a:latin typeface="Chalkboard" panose="03050602040202020205" pitchFamily="66" charset="77"/>
              </a:rPr>
              <a:t>naskh</a:t>
            </a:r>
            <a:r>
              <a:rPr lang="en-AU" sz="1800" b="1" dirty="0">
                <a:effectLst/>
                <a:latin typeface="Chalkboard" panose="03050602040202020205" pitchFamily="66" charset="77"/>
              </a:rPr>
              <a:t>, a Quranic verse containing a law is superseded by another Quranic verse containing a new law. </a:t>
            </a:r>
          </a:p>
          <a:p>
            <a:r>
              <a:rPr lang="en-AU" sz="1800" b="1" dirty="0">
                <a:latin typeface="Chalkboard" panose="03050602040202020205" pitchFamily="66" charset="77"/>
              </a:rPr>
              <a:t>E</a:t>
            </a:r>
            <a:r>
              <a:rPr lang="en-AU" sz="1800" b="1" dirty="0">
                <a:effectLst/>
                <a:latin typeface="Chalkboard" panose="03050602040202020205" pitchFamily="66" charset="77"/>
              </a:rPr>
              <a:t>xample  found in the verses on immoral women. The early law was stated in the Quran as follows: </a:t>
            </a:r>
          </a:p>
          <a:p>
            <a:r>
              <a:rPr lang="ar" sz="1800" b="1" dirty="0">
                <a:effectLst/>
                <a:latin typeface="Chalkboard" panose="03050602040202020205" pitchFamily="66" charset="77"/>
                <a:cs typeface="+mn-cs"/>
              </a:rPr>
              <a:t>وَٱلَّـٰتِى يَأْتِينَ ٱلْفَـٰحِشَةَ مِن نِّسَآئِكُمْ فَٱسْتَشْهِدُوا۟ عَلَيْهِنَّ أَرْبَعَةًۭ مِّنكُمْ ۖ فَإِن شَهِدُوا۟ فَأَمْسِكُوهُنَّ فِى ٱلْبُيُوتِ حَتَّىٰ يَتَوَفَّىٰهُنَّ ٱلْمَوْتُ أَوْ يَجْعَلَ ٱللَّهُ لَهُنَّ سَبِيلًۭا</a:t>
            </a:r>
            <a:endParaRPr lang="en-AU" sz="1800" b="1" dirty="0">
              <a:effectLst/>
              <a:latin typeface="Chalkboard" panose="03050602040202020205" pitchFamily="66" charset="77"/>
              <a:cs typeface="+mn-cs"/>
            </a:endParaRPr>
          </a:p>
          <a:p>
            <a:r>
              <a:rPr lang="en-AU" sz="1800" b="1" dirty="0">
                <a:solidFill>
                  <a:schemeClr val="accent1">
                    <a:lumMod val="75000"/>
                  </a:schemeClr>
                </a:solidFill>
                <a:effectLst/>
                <a:latin typeface="Chalkboard" panose="03050602040202020205" pitchFamily="66" charset="77"/>
              </a:rPr>
              <a:t>“And for those of your women who have illicit relations, seek four witnesses among you. If they bear witness, confine the women in houses until they die or until Allah makes another way for them.(</a:t>
            </a:r>
            <a:r>
              <a:rPr kumimoji="0" lang="en-US" altLang="en-US" sz="1400" b="1" i="0" u="none" strike="noStrike" cap="none" normalizeH="0" baseline="0" dirty="0">
                <a:ln>
                  <a:noFill/>
                </a:ln>
                <a:solidFill>
                  <a:schemeClr val="accent1">
                    <a:lumMod val="75000"/>
                  </a:schemeClr>
                </a:solidFill>
                <a:effectLst/>
                <a:latin typeface="Chalkboard" panose="03050602040202020205" pitchFamily="66" charset="77"/>
              </a:rPr>
              <a:t>an-</a:t>
            </a:r>
            <a:r>
              <a:rPr kumimoji="0" lang="en-US" altLang="en-US" sz="1400" b="1" i="0" u="none" strike="noStrike" cap="none" normalizeH="0" baseline="0" dirty="0" err="1">
                <a:ln>
                  <a:noFill/>
                </a:ln>
                <a:solidFill>
                  <a:schemeClr val="accent1">
                    <a:lumMod val="75000"/>
                  </a:schemeClr>
                </a:solidFill>
                <a:effectLst/>
                <a:latin typeface="Chalkboard" panose="03050602040202020205" pitchFamily="66" charset="77"/>
              </a:rPr>
              <a:t>Nisaa</a:t>
            </a:r>
            <a:r>
              <a:rPr kumimoji="0" lang="en-US" altLang="en-US" sz="1400" b="1" i="0" u="none" strike="noStrike" cap="none" normalizeH="0" baseline="0" dirty="0">
                <a:ln>
                  <a:noFill/>
                </a:ln>
                <a:solidFill>
                  <a:schemeClr val="accent1">
                    <a:lumMod val="75000"/>
                  </a:schemeClr>
                </a:solidFill>
                <a:effectLst/>
                <a:latin typeface="Chalkboard" panose="03050602040202020205" pitchFamily="66" charset="77"/>
              </a:rPr>
              <a:t>’ (4):15)</a:t>
            </a:r>
            <a:endParaRPr lang="en-AU" sz="1400" b="1" dirty="0">
              <a:solidFill>
                <a:schemeClr val="accent1">
                  <a:lumMod val="75000"/>
                </a:schemeClr>
              </a:solidFill>
              <a:latin typeface="Chalkboard" panose="03050602040202020205" pitchFamily="66" charset="77"/>
            </a:endParaRPr>
          </a:p>
          <a:p>
            <a:r>
              <a:rPr lang="en-AU" sz="1800" dirty="0">
                <a:effectLst/>
                <a:latin typeface="TimesNewRoman"/>
              </a:rPr>
              <a:t>This law was abolished and replaced by the following law of lashing </a:t>
            </a:r>
            <a:endParaRPr lang="en-AU" sz="1200" dirty="0"/>
          </a:p>
          <a:p>
            <a:r>
              <a:rPr lang="en-AU" sz="1800" b="1" dirty="0">
                <a:effectLst/>
                <a:latin typeface="Chalkboard" panose="03050602040202020205" pitchFamily="66" charset="77"/>
              </a:rPr>
              <a:t>“Lash both the fornicator and the fornicatress one hundred times each.” (an-Nur, 24:2)</a:t>
            </a:r>
          </a:p>
          <a:p>
            <a:r>
              <a:rPr lang="ar" sz="1800" b="1" dirty="0">
                <a:effectLst/>
                <a:latin typeface="Chalkboard" panose="03050602040202020205" pitchFamily="66" charset="77"/>
              </a:rPr>
              <a:t>ٱلزَّانِيَةُ وَٱلزَّانِى فَٱجْلِدُوا۟ كُلَّ وَٰحِدٍۢ مِّنْهُمَا مِا۟ئَةَ جَلْدَةٍۢ ۖ وَلَا تَأْخُذْكُم بِهِمَا رَأْفَةٌۭ فِى دِينِ ٱللَّهِ إِن كُنتُمْ تُؤْمِنُونَ بِٱللَّهِ وَٱلْيَوْمِ ٱلْـَٔاخِرِ ۖ وَلْيَشْهَدْ عَذَابَهُمَا طَآئِفَةٌۭ مِّنَ ٱلْمُؤْمِنِينَ</a:t>
            </a:r>
            <a:endParaRPr lang="en-AU" b="1" dirty="0">
              <a:latin typeface="Chalkboard" panose="03050602040202020205" pitchFamily="66" charset="77"/>
            </a:endParaRPr>
          </a:p>
          <a:p>
            <a:endParaRPr lang="en-AU" b="1" dirty="0">
              <a:latin typeface="Chalkboard" panose="03050602040202020205" pitchFamily="66" charset="77"/>
            </a:endParaRPr>
          </a:p>
          <a:p>
            <a:endParaRPr lang="en-US"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8407B08B-66DE-F2CB-A072-60E3464C41DA}"/>
              </a:ext>
            </a:extLst>
          </p:cNvPr>
          <p:cNvSpPr>
            <a:spLocks noGrp="1"/>
          </p:cNvSpPr>
          <p:nvPr>
            <p:ph type="sldNum" sz="quarter" idx="12"/>
          </p:nvPr>
        </p:nvSpPr>
        <p:spPr/>
        <p:txBody>
          <a:bodyPr/>
          <a:lstStyle/>
          <a:p>
            <a:fld id="{C8784B88-F3D9-6A4F-9660-1A0A1E561ED7}" type="slidenum">
              <a:rPr lang="en-US" smtClean="0"/>
              <a:t>253</a:t>
            </a:fld>
            <a:endParaRPr lang="en-US"/>
          </a:p>
        </p:txBody>
      </p:sp>
      <p:pic>
        <p:nvPicPr>
          <p:cNvPr id="47105" name="Picture 1" descr="page226image15194208">
            <a:extLst>
              <a:ext uri="{FF2B5EF4-FFF2-40B4-BE49-F238E27FC236}">
                <a16:creationId xmlns:a16="http://schemas.microsoft.com/office/drawing/2014/main" xmlns="" id="{5C4DB322-9444-8DC9-6B7C-285A5A001F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4252817"/>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3E60ACD-8740-E22F-313B-B54BD3A841C1}"/>
              </a:ext>
            </a:extLst>
          </p:cNvPr>
          <p:cNvSpPr>
            <a:spLocks noGrp="1"/>
          </p:cNvSpPr>
          <p:nvPr>
            <p:ph type="title"/>
          </p:nvPr>
        </p:nvSpPr>
        <p:spPr>
          <a:xfrm>
            <a:off x="1018082" y="0"/>
            <a:ext cx="4048593" cy="1325563"/>
          </a:xfrm>
        </p:spPr>
        <p:txBody>
          <a:bodyPr>
            <a:normAutofit/>
          </a:bodyPr>
          <a:lstStyle/>
          <a:p>
            <a:r>
              <a:rPr lang="en-AU" sz="2800" b="0" dirty="0">
                <a:solidFill>
                  <a:srgbClr val="C00000"/>
                </a:solidFill>
                <a:effectLst/>
                <a:latin typeface="Algerian" pitchFamily="82" charset="77"/>
              </a:rPr>
              <a:t>TYPES OF NASKH </a:t>
            </a:r>
            <a:r>
              <a:rPr lang="en-AU" sz="2800" b="0" dirty="0">
                <a:latin typeface="Algerian" pitchFamily="82" charset="77"/>
              </a:rPr>
              <a:t/>
            </a:r>
            <a:br>
              <a:rPr lang="en-AU" sz="2800" b="0" dirty="0">
                <a:latin typeface="Algerian" pitchFamily="82" charset="77"/>
              </a:rPr>
            </a:br>
            <a:r>
              <a:rPr lang="en-AU" sz="2800" b="0" dirty="0">
                <a:solidFill>
                  <a:srgbClr val="C00000"/>
                </a:solidFill>
                <a:effectLst/>
                <a:latin typeface="Algerian" pitchFamily="82" charset="77"/>
              </a:rPr>
              <a:t>Quran by the sunnah</a:t>
            </a:r>
            <a:endParaRPr lang="en-US" sz="2800" dirty="0"/>
          </a:p>
        </p:txBody>
      </p:sp>
      <p:sp>
        <p:nvSpPr>
          <p:cNvPr id="3" name="Content Placeholder 2">
            <a:extLst>
              <a:ext uri="{FF2B5EF4-FFF2-40B4-BE49-F238E27FC236}">
                <a16:creationId xmlns:a16="http://schemas.microsoft.com/office/drawing/2014/main" xmlns="" id="{54D11259-3884-6B96-6575-31A4B7DEBBA7}"/>
              </a:ext>
            </a:extLst>
          </p:cNvPr>
          <p:cNvSpPr>
            <a:spLocks noGrp="1"/>
          </p:cNvSpPr>
          <p:nvPr>
            <p:ph idx="1"/>
          </p:nvPr>
        </p:nvSpPr>
        <p:spPr>
          <a:xfrm>
            <a:off x="182380" y="1055057"/>
            <a:ext cx="12009620" cy="5352828"/>
          </a:xfrm>
          <a:ln>
            <a:solidFill>
              <a:schemeClr val="accent4">
                <a:lumMod val="75000"/>
              </a:schemeClr>
            </a:solidFill>
          </a:ln>
        </p:spPr>
        <p:txBody>
          <a:bodyPr>
            <a:noAutofit/>
          </a:bodyPr>
          <a:lstStyle/>
          <a:p>
            <a:r>
              <a:rPr lang="en-AU" sz="2000" b="1" dirty="0">
                <a:solidFill>
                  <a:srgbClr val="C00000"/>
                </a:solidFill>
                <a:effectLst/>
                <a:latin typeface="Chalkboard" panose="03050602040202020205" pitchFamily="66" charset="77"/>
              </a:rPr>
              <a:t>2.The second type is </a:t>
            </a:r>
            <a:r>
              <a:rPr lang="en-AU" sz="2000" b="1" dirty="0" err="1">
                <a:solidFill>
                  <a:srgbClr val="C00000"/>
                </a:solidFill>
                <a:effectLst/>
                <a:latin typeface="Chalkboard" panose="03050602040202020205" pitchFamily="66" charset="77"/>
              </a:rPr>
              <a:t>naskh</a:t>
            </a:r>
            <a:r>
              <a:rPr lang="en-AU" sz="2000" b="1" dirty="0">
                <a:solidFill>
                  <a:srgbClr val="C00000"/>
                </a:solidFill>
                <a:effectLst/>
                <a:latin typeface="Chalkboard" panose="03050602040202020205" pitchFamily="66" charset="77"/>
              </a:rPr>
              <a:t> of the Quran by the Sunnah</a:t>
            </a:r>
            <a:r>
              <a:rPr lang="en-AU" sz="2000" b="1" dirty="0">
                <a:effectLst/>
                <a:latin typeface="Chalkboard" panose="03050602040202020205" pitchFamily="66" charset="77"/>
              </a:rPr>
              <a:t>. </a:t>
            </a:r>
          </a:p>
          <a:p>
            <a:r>
              <a:rPr lang="en-AU" sz="1800" b="1" dirty="0">
                <a:effectLst/>
                <a:latin typeface="Chalkboard" panose="03050602040202020205" pitchFamily="66" charset="77"/>
              </a:rPr>
              <a:t>There is controversy as to whether this category exists. Those who affirm it give as an example of it the verse on wills, wherein Allah instructs the believers in Quran:</a:t>
            </a:r>
            <a:endParaRPr lang="en-AU" sz="1800" b="1" dirty="0">
              <a:latin typeface="Chalkboard" panose="03050602040202020205" pitchFamily="66" charset="77"/>
            </a:endParaRPr>
          </a:p>
          <a:p>
            <a:r>
              <a:rPr lang="en-AU" sz="1800" b="1" dirty="0">
                <a:effectLst/>
                <a:latin typeface="Chalkboard" panose="03050602040202020205" pitchFamily="66" charset="77"/>
              </a:rPr>
              <a:t>“It is prescribed for each of you to have a bequest for your parents and relatives if any of you nears death and leaves wealth” </a:t>
            </a:r>
            <a:r>
              <a:rPr lang="en-AU" sz="1800" b="1" dirty="0">
                <a:latin typeface="Chalkboard" panose="03050602040202020205" pitchFamily="66" charset="77"/>
              </a:rPr>
              <a:t>al-</a:t>
            </a:r>
            <a:r>
              <a:rPr lang="en-AU" sz="1800" b="1" dirty="0" err="1">
                <a:latin typeface="Chalkboard" panose="03050602040202020205" pitchFamily="66" charset="77"/>
              </a:rPr>
              <a:t>baqara</a:t>
            </a:r>
            <a:r>
              <a:rPr lang="en-AU" sz="1800" b="1" dirty="0">
                <a:latin typeface="Chalkboard" panose="03050602040202020205" pitchFamily="66" charset="77"/>
              </a:rPr>
              <a:t>, 2:180</a:t>
            </a:r>
            <a:r>
              <a:rPr lang="en-AU" sz="1800" b="1" dirty="0">
                <a:effectLst/>
                <a:latin typeface="Chalkboard" panose="03050602040202020205" pitchFamily="66" charset="77"/>
              </a:rPr>
              <a:t> </a:t>
            </a:r>
          </a:p>
          <a:p>
            <a:r>
              <a:rPr lang="ar" sz="1800" b="1" dirty="0">
                <a:latin typeface="Chalkboard" panose="03050602040202020205" pitchFamily="66" charset="77"/>
              </a:rPr>
              <a:t>كُتِبَ عَلَيْكُمْ إِذَا حَضَرَ أَحَدَكُمُ ٱلْمَوْتُ إِن تَرَكَ خَيْرًا ٱلْوَصِيَّةُ لِلْوَٰلِدَيْنِ وَٱلْأَقْرَبِينَ بِٱلْمَعْرُوفِ ۖ حَقًّا عَلَى ٱلْمُتَّقِينَ</a:t>
            </a:r>
            <a:endParaRPr lang="en-AU" sz="1800" b="1" dirty="0">
              <a:latin typeface="Chalkboard" panose="03050602040202020205" pitchFamily="66" charset="77"/>
            </a:endParaRPr>
          </a:p>
          <a:p>
            <a:r>
              <a:rPr lang="en-AU" sz="1800" b="1" dirty="0">
                <a:effectLst/>
                <a:latin typeface="Chalkboard" panose="03050602040202020205" pitchFamily="66" charset="77"/>
              </a:rPr>
              <a:t>The scholars who agrees to abrogate Quran by sunnah, stated that this verse of one of the inheritance laws and was  repealed by the hadeeth in which the Prophet</a:t>
            </a:r>
            <a:r>
              <a:rPr lang="ar" sz="1800" b="1" i="0" dirty="0">
                <a:effectLst/>
                <a:latin typeface="Chalkboard" panose="03050602040202020205" pitchFamily="66" charset="77"/>
                <a:cs typeface="Andalus" panose="02020603050405020304" pitchFamily="18" charset="-78"/>
              </a:rPr>
              <a:t> ﷺ </a:t>
            </a:r>
            <a:r>
              <a:rPr lang="en-AU" sz="1800" b="1" dirty="0">
                <a:effectLst/>
                <a:latin typeface="Chalkboard" panose="03050602040202020205" pitchFamily="66" charset="77"/>
              </a:rPr>
              <a:t>said: </a:t>
            </a:r>
            <a:r>
              <a:rPr lang="ar-SA" sz="1800" b="1" dirty="0">
                <a:latin typeface="Chalkboard" panose="03050602040202020205" pitchFamily="66" charset="77"/>
              </a:rPr>
              <a:t>"إنّ الله قد أعطى كل ذي حق حقّه فلا وصية لوارث"</a:t>
            </a:r>
          </a:p>
          <a:p>
            <a:r>
              <a:rPr lang="en-AU" sz="1800" b="1" dirty="0">
                <a:effectLst/>
                <a:latin typeface="Chalkboard" panose="03050602040202020205" pitchFamily="66" charset="77"/>
              </a:rPr>
              <a:t> Verily Allaah has given everyone with a right his rightful (share in the inheritance) so there is no bequest for one who inherits . </a:t>
            </a:r>
            <a:r>
              <a:rPr lang="en-AU" sz="1400" b="1" dirty="0">
                <a:effectLst/>
                <a:latin typeface="Chalkboard" panose="03050602040202020205" pitchFamily="66" charset="77"/>
              </a:rPr>
              <a:t>(</a:t>
            </a:r>
            <a:r>
              <a:rPr lang="en-AU" sz="1400" b="1" dirty="0" err="1">
                <a:effectLst/>
                <a:latin typeface="Chalkboard" panose="03050602040202020205" pitchFamily="66" charset="77"/>
              </a:rPr>
              <a:t>Sunan</a:t>
            </a:r>
            <a:r>
              <a:rPr lang="en-AU" sz="1400" b="1" dirty="0">
                <a:effectLst/>
                <a:latin typeface="Chalkboard" panose="03050602040202020205" pitchFamily="66" charset="77"/>
              </a:rPr>
              <a:t> </a:t>
            </a:r>
            <a:r>
              <a:rPr lang="en-AU" sz="1400" b="1" dirty="0" err="1">
                <a:effectLst/>
                <a:latin typeface="Chalkboard" panose="03050602040202020205" pitchFamily="66" charset="77"/>
              </a:rPr>
              <a:t>Abee</a:t>
            </a:r>
            <a:r>
              <a:rPr lang="en-AU" sz="1400" b="1" dirty="0">
                <a:effectLst/>
                <a:latin typeface="Chalkboard" panose="03050602040202020205" pitchFamily="66" charset="77"/>
              </a:rPr>
              <a:t> Daawood , vol. 2, p. 554, no. 2493) </a:t>
            </a:r>
            <a:endParaRPr lang="en-AU" sz="1400" b="1" dirty="0">
              <a:latin typeface="Chalkboard" panose="03050602040202020205" pitchFamily="66" charset="77"/>
            </a:endParaRPr>
          </a:p>
          <a:p>
            <a:pPr marL="0" indent="0" rtl="1">
              <a:buNone/>
            </a:pPr>
            <a:r>
              <a:rPr lang="en-AU" sz="1800" dirty="0">
                <a:latin typeface="Chalkboard" panose="03050602040202020205" pitchFamily="66" charset="77"/>
              </a:rPr>
              <a:t>.</a:t>
            </a:r>
          </a:p>
        </p:txBody>
      </p:sp>
      <p:sp>
        <p:nvSpPr>
          <p:cNvPr id="4" name="Slide Number Placeholder 3">
            <a:extLst>
              <a:ext uri="{FF2B5EF4-FFF2-40B4-BE49-F238E27FC236}">
                <a16:creationId xmlns:a16="http://schemas.microsoft.com/office/drawing/2014/main" xmlns="" id="{F47DBA27-3D9A-F7DE-3E10-0B96A61F98D1}"/>
              </a:ext>
            </a:extLst>
          </p:cNvPr>
          <p:cNvSpPr>
            <a:spLocks noGrp="1"/>
          </p:cNvSpPr>
          <p:nvPr>
            <p:ph type="sldNum" sz="quarter" idx="12"/>
          </p:nvPr>
        </p:nvSpPr>
        <p:spPr/>
        <p:txBody>
          <a:bodyPr/>
          <a:lstStyle/>
          <a:p>
            <a:fld id="{C8784B88-F3D9-6A4F-9660-1A0A1E561ED7}" type="slidenum">
              <a:rPr lang="en-US" smtClean="0"/>
              <a:t>254</a:t>
            </a:fld>
            <a:endParaRPr lang="en-US"/>
          </a:p>
        </p:txBody>
      </p:sp>
    </p:spTree>
    <p:extLst>
      <p:ext uri="{BB962C8B-B14F-4D97-AF65-F5344CB8AC3E}">
        <p14:creationId xmlns:p14="http://schemas.microsoft.com/office/powerpoint/2010/main" val="103723798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1E5EF6D-6E88-211F-781D-200EECFDA17F}"/>
              </a:ext>
            </a:extLst>
          </p:cNvPr>
          <p:cNvSpPr>
            <a:spLocks noGrp="1"/>
          </p:cNvSpPr>
          <p:nvPr>
            <p:ph type="title"/>
          </p:nvPr>
        </p:nvSpPr>
        <p:spPr>
          <a:xfrm>
            <a:off x="658318" y="0"/>
            <a:ext cx="5112895" cy="983990"/>
          </a:xfrm>
        </p:spPr>
        <p:txBody>
          <a:bodyPr>
            <a:normAutofit/>
          </a:bodyPr>
          <a:lstStyle/>
          <a:p>
            <a:r>
              <a:rPr lang="en-AU" sz="2800" b="0" dirty="0">
                <a:solidFill>
                  <a:srgbClr val="C00000"/>
                </a:solidFill>
                <a:effectLst/>
                <a:latin typeface="Algerian" pitchFamily="82" charset="77"/>
              </a:rPr>
              <a:t>TYPES OF NASKH </a:t>
            </a:r>
            <a:r>
              <a:rPr lang="en-AU" sz="2800" b="0" dirty="0">
                <a:latin typeface="Algerian" pitchFamily="82" charset="77"/>
              </a:rPr>
              <a:t/>
            </a:r>
            <a:br>
              <a:rPr lang="en-AU" sz="2800" b="0" dirty="0">
                <a:latin typeface="Algerian" pitchFamily="82" charset="77"/>
              </a:rPr>
            </a:br>
            <a:r>
              <a:rPr lang="en-AU" sz="2800" b="0" dirty="0">
                <a:solidFill>
                  <a:srgbClr val="C00000"/>
                </a:solidFill>
                <a:effectLst/>
                <a:latin typeface="Algerian" pitchFamily="82" charset="77"/>
              </a:rPr>
              <a:t>the sunnah by the Quran </a:t>
            </a:r>
            <a:endParaRPr lang="en-US" sz="2800" dirty="0"/>
          </a:p>
        </p:txBody>
      </p:sp>
      <p:sp>
        <p:nvSpPr>
          <p:cNvPr id="3" name="Content Placeholder 2">
            <a:extLst>
              <a:ext uri="{FF2B5EF4-FFF2-40B4-BE49-F238E27FC236}">
                <a16:creationId xmlns:a16="http://schemas.microsoft.com/office/drawing/2014/main" xmlns="" id="{0B650EDB-0BAA-38D7-2FED-780190B3C5F6}"/>
              </a:ext>
            </a:extLst>
          </p:cNvPr>
          <p:cNvSpPr>
            <a:spLocks noGrp="1"/>
          </p:cNvSpPr>
          <p:nvPr>
            <p:ph idx="1"/>
          </p:nvPr>
        </p:nvSpPr>
        <p:spPr>
          <a:xfrm>
            <a:off x="119922" y="983990"/>
            <a:ext cx="11927699" cy="5343583"/>
          </a:xfrm>
          <a:ln>
            <a:solidFill>
              <a:schemeClr val="accent4">
                <a:lumMod val="75000"/>
              </a:schemeClr>
            </a:solidFill>
          </a:ln>
        </p:spPr>
        <p:txBody>
          <a:bodyPr>
            <a:normAutofit fontScale="70000" lnSpcReduction="20000"/>
          </a:bodyPr>
          <a:lstStyle/>
          <a:p>
            <a:r>
              <a:rPr lang="en-AU" b="1" dirty="0">
                <a:solidFill>
                  <a:srgbClr val="C00000"/>
                </a:solidFill>
                <a:effectLst/>
                <a:latin typeface="Chalkboard" panose="03050602040202020205" pitchFamily="66" charset="77"/>
              </a:rPr>
              <a:t>3. The third is the </a:t>
            </a:r>
            <a:r>
              <a:rPr lang="en-AU" b="1" dirty="0" err="1">
                <a:solidFill>
                  <a:srgbClr val="C00000"/>
                </a:solidFill>
                <a:effectLst/>
                <a:latin typeface="Chalkboard" panose="03050602040202020205" pitchFamily="66" charset="77"/>
              </a:rPr>
              <a:t>naskh</a:t>
            </a:r>
            <a:r>
              <a:rPr lang="en-AU" b="1" dirty="0">
                <a:solidFill>
                  <a:srgbClr val="C00000"/>
                </a:solidFill>
                <a:effectLst/>
                <a:latin typeface="Chalkboard" panose="03050602040202020205" pitchFamily="66" charset="77"/>
              </a:rPr>
              <a:t> of the Sunnah by the Quran;</a:t>
            </a:r>
          </a:p>
          <a:p>
            <a:pPr marL="0" indent="0">
              <a:buNone/>
            </a:pPr>
            <a:r>
              <a:rPr lang="en-AU" sz="2300" b="1" dirty="0">
                <a:effectLst/>
                <a:latin typeface="Chalkboard" panose="03050602040202020205" pitchFamily="66" charset="77"/>
              </a:rPr>
              <a:t>The abolition and replacement of an Islamic law which the Prophet</a:t>
            </a:r>
            <a:r>
              <a:rPr lang="ar" sz="23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2300" b="1" dirty="0">
                <a:effectLst/>
                <a:latin typeface="Chalkboard" panose="03050602040202020205" pitchFamily="66" charset="77"/>
              </a:rPr>
              <a:t>taught by a Quranic revelation with a new law. Examples: </a:t>
            </a:r>
          </a:p>
          <a:p>
            <a:pPr marL="0" indent="0">
              <a:buNone/>
            </a:pPr>
            <a:r>
              <a:rPr lang="en-AU" sz="2300" b="1" dirty="0">
                <a:effectLst/>
                <a:highlight>
                  <a:srgbClr val="DCD1A4"/>
                </a:highlight>
                <a:latin typeface="Chalkboard" panose="03050602040202020205" pitchFamily="66" charset="77"/>
              </a:rPr>
              <a:t>1. Muslims used to pray towards Jerusalem</a:t>
            </a:r>
            <a:r>
              <a:rPr lang="en-AU" sz="2300" b="1" dirty="0">
                <a:effectLst/>
                <a:latin typeface="Chalkboard" panose="03050602040202020205" pitchFamily="66" charset="77"/>
              </a:rPr>
              <a:t>, as the Prophet</a:t>
            </a:r>
            <a:r>
              <a:rPr lang="ar" sz="2300" b="1" i="0" dirty="0">
                <a:effectLst/>
                <a:latin typeface="Chalkboard" panose="03050602040202020205" pitchFamily="66" charset="77"/>
                <a:cs typeface="Andalus" panose="02020603050405020304" pitchFamily="18" charset="-78"/>
              </a:rPr>
              <a:t>ﷺ </a:t>
            </a:r>
            <a:r>
              <a:rPr lang="en-AU" sz="2300" b="1" i="0" dirty="0">
                <a:effectLst/>
                <a:latin typeface="Chalkboard" panose="03050602040202020205" pitchFamily="66" charset="77"/>
                <a:cs typeface="Andalus" panose="02020603050405020304" pitchFamily="18" charset="-78"/>
              </a:rPr>
              <a:t>used to do, </a:t>
            </a:r>
            <a:r>
              <a:rPr lang="en-AU" sz="2300" b="1" dirty="0">
                <a:effectLst/>
                <a:latin typeface="Chalkboard" panose="03050602040202020205" pitchFamily="66" charset="77"/>
              </a:rPr>
              <a:t>until they emigrated to </a:t>
            </a:r>
            <a:r>
              <a:rPr lang="en-AU" sz="2300" b="1" dirty="0" err="1">
                <a:effectLst/>
                <a:latin typeface="Chalkboard" panose="03050602040202020205" pitchFamily="66" charset="77"/>
              </a:rPr>
              <a:t>Madenah</a:t>
            </a:r>
            <a:r>
              <a:rPr lang="en-AU" sz="2300" b="1" dirty="0">
                <a:effectLst/>
                <a:latin typeface="Chalkboard" panose="03050602040202020205" pitchFamily="66" charset="77"/>
              </a:rPr>
              <a:t>. </a:t>
            </a:r>
          </a:p>
          <a:p>
            <a:pPr marL="0" indent="0">
              <a:buNone/>
            </a:pPr>
            <a:r>
              <a:rPr lang="en-AU" sz="2300" b="1" dirty="0">
                <a:latin typeface="Chalkboard" panose="03050602040202020205" pitchFamily="66" charset="77"/>
              </a:rPr>
              <a:t>Then</a:t>
            </a:r>
            <a:r>
              <a:rPr lang="en-AU" sz="2300" b="1" dirty="0">
                <a:effectLst/>
                <a:latin typeface="Chalkboard" panose="03050602040202020205" pitchFamily="66" charset="77"/>
              </a:rPr>
              <a:t> Allah has changed the direction of </a:t>
            </a:r>
            <a:r>
              <a:rPr lang="en-AU" sz="2300" b="1" dirty="0">
                <a:latin typeface="Chalkboard" panose="03050602040202020205" pitchFamily="66" charset="77"/>
              </a:rPr>
              <a:t>salat and </a:t>
            </a:r>
            <a:r>
              <a:rPr lang="en-AU" sz="2300" b="1" dirty="0">
                <a:effectLst/>
                <a:latin typeface="Chalkboard" panose="03050602040202020205" pitchFamily="66" charset="77"/>
              </a:rPr>
              <a:t>revealed the verse, </a:t>
            </a:r>
            <a:r>
              <a:rPr lang="en-AU" sz="2300" b="1" dirty="0">
                <a:solidFill>
                  <a:srgbClr val="272727"/>
                </a:solidFill>
                <a:latin typeface="Chalkboard" panose="03050602040202020205" pitchFamily="66" charset="77"/>
              </a:rPr>
              <a:t>“</a:t>
            </a:r>
            <a:r>
              <a:rPr lang="en-AU" sz="2300" b="1" dirty="0">
                <a:solidFill>
                  <a:srgbClr val="C00000"/>
                </a:solidFill>
                <a:latin typeface="Chalkboard" panose="03050602040202020205" pitchFamily="66" charset="77"/>
              </a:rPr>
              <a:t>So</a:t>
            </a:r>
            <a:r>
              <a:rPr lang="en-AU" sz="2300" b="1" i="0" dirty="0">
                <a:solidFill>
                  <a:srgbClr val="C00000"/>
                </a:solidFill>
                <a:effectLst/>
                <a:latin typeface="Chalkboard" panose="03050602040202020205" pitchFamily="66" charset="77"/>
              </a:rPr>
              <a:t> turn your face in the direction of the Sacred Mosque (Al-Masjid-</a:t>
            </a:r>
            <a:r>
              <a:rPr lang="en-AU" sz="2300" b="1" i="0" dirty="0" err="1">
                <a:solidFill>
                  <a:srgbClr val="C00000"/>
                </a:solidFill>
                <a:effectLst/>
                <a:latin typeface="Chalkboard" panose="03050602040202020205" pitchFamily="66" charset="77"/>
              </a:rPr>
              <a:t>ul</a:t>
            </a:r>
            <a:r>
              <a:rPr lang="en-AU" sz="2300" b="1" i="0" dirty="0">
                <a:solidFill>
                  <a:srgbClr val="C00000"/>
                </a:solidFill>
                <a:effectLst/>
                <a:latin typeface="Chalkboard" panose="03050602040202020205" pitchFamily="66" charset="77"/>
              </a:rPr>
              <a:t>-</a:t>
            </a:r>
            <a:r>
              <a:rPr lang="en-AU" sz="2300" b="1" i="0" dirty="0" err="1">
                <a:solidFill>
                  <a:srgbClr val="C00000"/>
                </a:solidFill>
                <a:effectLst/>
                <a:latin typeface="Chalkboard" panose="03050602040202020205" pitchFamily="66" charset="77"/>
              </a:rPr>
              <a:t>Harām</a:t>
            </a:r>
            <a:r>
              <a:rPr lang="en-AU" sz="2300" b="1" i="0" dirty="0">
                <a:solidFill>
                  <a:srgbClr val="C00000"/>
                </a:solidFill>
                <a:effectLst/>
                <a:latin typeface="Chalkboard" panose="03050602040202020205" pitchFamily="66" charset="77"/>
              </a:rPr>
              <a:t>), and (O Muslims), wherever you are, turn your faces in its direction.”(</a:t>
            </a:r>
            <a:r>
              <a:rPr lang="en-AU" sz="2300" b="1" dirty="0">
                <a:latin typeface="Chalkboard" panose="03050602040202020205" pitchFamily="66" charset="77"/>
              </a:rPr>
              <a:t>al-</a:t>
            </a:r>
            <a:r>
              <a:rPr lang="en-AU" sz="2300" b="1" dirty="0" err="1">
                <a:latin typeface="Chalkboard" panose="03050602040202020205" pitchFamily="66" charset="77"/>
              </a:rPr>
              <a:t>baqara</a:t>
            </a:r>
            <a:r>
              <a:rPr lang="en-AU" sz="2300" b="1" dirty="0">
                <a:latin typeface="Chalkboard" panose="03050602040202020205" pitchFamily="66" charset="77"/>
              </a:rPr>
              <a:t>, 2:144)</a:t>
            </a:r>
            <a:r>
              <a:rPr lang="ar-SA" sz="2300" b="1" dirty="0">
                <a:latin typeface="Chalkboard" panose="03050602040202020205" pitchFamily="66" charset="77"/>
              </a:rPr>
              <a:t>"</a:t>
            </a:r>
            <a:r>
              <a:rPr lang="en-AU" sz="2300" b="1" i="0" dirty="0">
                <a:solidFill>
                  <a:srgbClr val="C00000"/>
                </a:solidFill>
                <a:effectLst/>
                <a:latin typeface="Chalkboard" panose="03050602040202020205" pitchFamily="66" charset="77"/>
              </a:rPr>
              <a:t> </a:t>
            </a:r>
            <a:r>
              <a:rPr lang="ar" sz="2300" b="1" i="0" dirty="0">
                <a:solidFill>
                  <a:srgbClr val="272727"/>
                </a:solidFill>
                <a:effectLst/>
                <a:latin typeface="Chalkboard" panose="03050602040202020205" pitchFamily="66" charset="77"/>
              </a:rPr>
              <a:t> "</a:t>
            </a:r>
            <a:r>
              <a:rPr lang="ar" sz="2300" b="1" dirty="0">
                <a:solidFill>
                  <a:srgbClr val="272727"/>
                </a:solidFill>
                <a:latin typeface="Chalkboard" panose="03050602040202020205" pitchFamily="66" charset="77"/>
              </a:rPr>
              <a:t>ف</a:t>
            </a:r>
            <a:r>
              <a:rPr lang="ar" sz="2300" b="1" i="0" dirty="0">
                <a:solidFill>
                  <a:srgbClr val="272727"/>
                </a:solidFill>
                <a:effectLst/>
                <a:latin typeface="Chalkboard" panose="03050602040202020205" pitchFamily="66" charset="77"/>
              </a:rPr>
              <a:t>وَلِّ وَجْهَكَ شَطْرَ ٱلْمَسْجِدِ ٱلْحَرَامِ ۚ وَحَيْثُ مَا كُنتُمْ فَوَلُّوا۟ وُجُوهَكُمْ شَطْرَهُۥ ۗ</a:t>
            </a:r>
            <a:endParaRPr lang="en-AU" sz="2300" b="1" i="0" dirty="0">
              <a:solidFill>
                <a:srgbClr val="272727"/>
              </a:solidFill>
              <a:effectLst/>
              <a:latin typeface="Chalkboard" panose="03050602040202020205" pitchFamily="66" charset="77"/>
            </a:endParaRPr>
          </a:p>
          <a:p>
            <a:pPr marL="0" indent="0">
              <a:buNone/>
            </a:pPr>
            <a:r>
              <a:rPr lang="en-AU" sz="2300" b="1" dirty="0">
                <a:solidFill>
                  <a:srgbClr val="272727"/>
                </a:solidFill>
                <a:highlight>
                  <a:srgbClr val="DCD1A4"/>
                </a:highlight>
                <a:latin typeface="Chalkboard" panose="03050602040202020205" pitchFamily="66" charset="77"/>
              </a:rPr>
              <a:t>2. </a:t>
            </a:r>
            <a:r>
              <a:rPr lang="en-AU" sz="2300" b="1" dirty="0" err="1">
                <a:effectLst/>
                <a:highlight>
                  <a:srgbClr val="DCD1A4"/>
                </a:highlight>
                <a:latin typeface="Chalkboard" panose="03050602040202020205" pitchFamily="66" charset="77"/>
              </a:rPr>
              <a:t>Aa’ishah</a:t>
            </a:r>
            <a:r>
              <a:rPr lang="en-AU" sz="2300" b="1" dirty="0">
                <a:effectLst/>
                <a:highlight>
                  <a:srgbClr val="DCD1A4"/>
                </a:highlight>
                <a:latin typeface="Chalkboard" panose="03050602040202020205" pitchFamily="66" charset="77"/>
              </a:rPr>
              <a:t> also reported that the fasting of ‘</a:t>
            </a:r>
            <a:r>
              <a:rPr lang="en-AU" sz="2300" b="1" dirty="0" err="1">
                <a:effectLst/>
                <a:highlight>
                  <a:srgbClr val="DCD1A4"/>
                </a:highlight>
                <a:latin typeface="Chalkboard" panose="03050602040202020205" pitchFamily="66" charset="77"/>
              </a:rPr>
              <a:t>Aashoraa</a:t>
            </a:r>
            <a:r>
              <a:rPr lang="en-AU" sz="2300" b="1" dirty="0">
                <a:effectLst/>
                <a:latin typeface="Chalkboard" panose="03050602040202020205" pitchFamily="66" charset="77"/>
              </a:rPr>
              <a:t>’ (the 10th of Muharram) used to be compulsory until the verses of Ramadan were revealed during the second year after the Hijrah, “Ramadan is the month in which the Quran was sent down...so whoever among you witnesses the (beginning of) the month should fast it”.</a:t>
            </a:r>
            <a:r>
              <a:rPr lang="en-AU" sz="2300" dirty="0">
                <a:effectLst/>
                <a:latin typeface="Chalkboard" panose="03050602040202020205" pitchFamily="66" charset="77"/>
              </a:rPr>
              <a:t> </a:t>
            </a:r>
            <a:r>
              <a:rPr lang="en-AU" sz="1800" dirty="0">
                <a:effectLst/>
                <a:latin typeface="Chalkboard" panose="03050602040202020205" pitchFamily="66" charset="77"/>
              </a:rPr>
              <a:t>al-Baqarah (2):185. </a:t>
            </a:r>
            <a:r>
              <a:rPr lang="en-AU" sz="1800" b="1" dirty="0">
                <a:effectLst/>
                <a:latin typeface="Chalkboard" panose="03050602040202020205" pitchFamily="66" charset="77"/>
              </a:rPr>
              <a:t> </a:t>
            </a:r>
            <a:endParaRPr lang="en-AU" sz="1800" dirty="0">
              <a:latin typeface="Chalkboard" panose="03050602040202020205" pitchFamily="66" charset="77"/>
            </a:endParaRPr>
          </a:p>
          <a:p>
            <a:pPr marL="0" indent="0">
              <a:buNone/>
            </a:pPr>
            <a:r>
              <a:rPr lang="en-AU" sz="2300" b="1" dirty="0">
                <a:effectLst/>
                <a:latin typeface="Chalkboard" panose="03050602040202020205" pitchFamily="66" charset="77"/>
              </a:rPr>
              <a:t>. After that, whoever wished to fast ‘</a:t>
            </a:r>
            <a:r>
              <a:rPr lang="en-AU" sz="2300" b="1" dirty="0" err="1">
                <a:effectLst/>
                <a:latin typeface="Chalkboard" panose="03050602040202020205" pitchFamily="66" charset="77"/>
              </a:rPr>
              <a:t>Aashoraa</a:t>
            </a:r>
            <a:r>
              <a:rPr lang="en-AU" sz="2300" b="1" dirty="0">
                <a:effectLst/>
                <a:latin typeface="Chalkboard" panose="03050602040202020205" pitchFamily="66" charset="77"/>
              </a:rPr>
              <a:t>’ did so, with a reward of expiating </a:t>
            </a:r>
            <a:r>
              <a:rPr lang="en-AU" sz="2300" b="1" dirty="0">
                <a:latin typeface="Chalkboard" panose="03050602040202020205" pitchFamily="66" charset="77"/>
              </a:rPr>
              <a:t>the </a:t>
            </a:r>
            <a:r>
              <a:rPr lang="en-AU" sz="2300" b="1" dirty="0">
                <a:effectLst/>
                <a:latin typeface="Chalkboard" panose="03050602040202020205" pitchFamily="66" charset="77"/>
              </a:rPr>
              <a:t>year before</a:t>
            </a:r>
            <a:r>
              <a:rPr lang="en-AU" sz="2300" dirty="0">
                <a:effectLst/>
                <a:latin typeface="Chalkboard" panose="03050602040202020205" pitchFamily="66" charset="77"/>
              </a:rPr>
              <a:t>. </a:t>
            </a:r>
            <a:endParaRPr lang="en-AU" sz="2300" dirty="0">
              <a:latin typeface="Chalkboard" panose="03050602040202020205" pitchFamily="66" charset="77"/>
            </a:endParaRPr>
          </a:p>
          <a:p>
            <a:endParaRPr lang="en-AU" sz="1200" dirty="0"/>
          </a:p>
          <a:p>
            <a:endParaRPr lang="en-US" sz="18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876BD5D0-C47A-64D7-1E41-FD222AE5EA04}"/>
              </a:ext>
            </a:extLst>
          </p:cNvPr>
          <p:cNvSpPr>
            <a:spLocks noGrp="1"/>
          </p:cNvSpPr>
          <p:nvPr>
            <p:ph type="sldNum" sz="quarter" idx="12"/>
          </p:nvPr>
        </p:nvSpPr>
        <p:spPr/>
        <p:txBody>
          <a:bodyPr/>
          <a:lstStyle/>
          <a:p>
            <a:fld id="{C8784B88-F3D9-6A4F-9660-1A0A1E561ED7}" type="slidenum">
              <a:rPr lang="en-US" smtClean="0"/>
              <a:t>255</a:t>
            </a:fld>
            <a:endParaRPr lang="en-US"/>
          </a:p>
        </p:txBody>
      </p:sp>
    </p:spTree>
    <p:extLst>
      <p:ext uri="{BB962C8B-B14F-4D97-AF65-F5344CB8AC3E}">
        <p14:creationId xmlns:p14="http://schemas.microsoft.com/office/powerpoint/2010/main" val="193452567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343469E-EF05-BC1C-F5A2-24D13D310E1B}"/>
              </a:ext>
            </a:extLst>
          </p:cNvPr>
          <p:cNvSpPr>
            <a:spLocks noGrp="1"/>
          </p:cNvSpPr>
          <p:nvPr>
            <p:ph type="title"/>
          </p:nvPr>
        </p:nvSpPr>
        <p:spPr>
          <a:xfrm>
            <a:off x="421105" y="147631"/>
            <a:ext cx="10515600" cy="1325563"/>
          </a:xfrm>
        </p:spPr>
        <p:txBody>
          <a:bodyPr>
            <a:normAutofit/>
          </a:bodyPr>
          <a:lstStyle/>
          <a:p>
            <a:r>
              <a:rPr lang="en-AU" sz="4000" b="0" dirty="0">
                <a:solidFill>
                  <a:srgbClr val="C00000"/>
                </a:solidFill>
                <a:effectLst/>
                <a:latin typeface="Algerian" pitchFamily="82" charset="77"/>
              </a:rPr>
              <a:t>TYPES OF NASKH </a:t>
            </a:r>
            <a:r>
              <a:rPr lang="en-AU" sz="4000" b="0" dirty="0">
                <a:latin typeface="Algerian" pitchFamily="82" charset="77"/>
              </a:rPr>
              <a:t/>
            </a:r>
            <a:br>
              <a:rPr lang="en-AU" sz="4000" b="0" dirty="0">
                <a:latin typeface="Algerian" pitchFamily="82" charset="77"/>
              </a:rPr>
            </a:br>
            <a:r>
              <a:rPr lang="en-AU" sz="4000" b="0" dirty="0">
                <a:solidFill>
                  <a:srgbClr val="C00000"/>
                </a:solidFill>
                <a:effectLst/>
                <a:latin typeface="Algerian" pitchFamily="82" charset="77"/>
              </a:rPr>
              <a:t>the sunnah by the sunnah </a:t>
            </a:r>
            <a:endParaRPr lang="en-US" sz="4000" dirty="0"/>
          </a:p>
        </p:txBody>
      </p:sp>
      <p:sp>
        <p:nvSpPr>
          <p:cNvPr id="3" name="Content Placeholder 2">
            <a:extLst>
              <a:ext uri="{FF2B5EF4-FFF2-40B4-BE49-F238E27FC236}">
                <a16:creationId xmlns:a16="http://schemas.microsoft.com/office/drawing/2014/main" xmlns="" id="{A5164426-8010-450B-9413-9593F681787E}"/>
              </a:ext>
            </a:extLst>
          </p:cNvPr>
          <p:cNvSpPr>
            <a:spLocks noGrp="1"/>
          </p:cNvSpPr>
          <p:nvPr>
            <p:ph idx="1"/>
          </p:nvPr>
        </p:nvSpPr>
        <p:spPr>
          <a:xfrm>
            <a:off x="39914" y="1620253"/>
            <a:ext cx="12112171" cy="4716378"/>
          </a:xfrm>
          <a:ln>
            <a:solidFill>
              <a:schemeClr val="accent1"/>
            </a:solidFill>
          </a:ln>
        </p:spPr>
        <p:txBody>
          <a:bodyPr>
            <a:normAutofit fontScale="77500" lnSpcReduction="20000"/>
          </a:bodyPr>
          <a:lstStyle/>
          <a:p>
            <a:r>
              <a:rPr lang="en-AU" b="1" dirty="0">
                <a:solidFill>
                  <a:srgbClr val="C00000"/>
                </a:solidFill>
                <a:effectLst/>
                <a:latin typeface="Chalkboard" panose="03050602040202020205" pitchFamily="66" charset="77"/>
              </a:rPr>
              <a:t>4. The fourth type of </a:t>
            </a:r>
            <a:r>
              <a:rPr lang="en-AU" b="1" dirty="0" err="1">
                <a:solidFill>
                  <a:srgbClr val="C00000"/>
                </a:solidFill>
                <a:effectLst/>
                <a:latin typeface="Chalkboard" panose="03050602040202020205" pitchFamily="66" charset="77"/>
              </a:rPr>
              <a:t>naskh</a:t>
            </a:r>
            <a:r>
              <a:rPr lang="en-AU" b="1" dirty="0">
                <a:solidFill>
                  <a:srgbClr val="C00000"/>
                </a:solidFill>
                <a:effectLst/>
                <a:latin typeface="Chalkboard" panose="03050602040202020205" pitchFamily="66" charset="77"/>
              </a:rPr>
              <a:t> is that of the Sunnah by the Sunnah </a:t>
            </a:r>
            <a:endParaRPr lang="en-AU" b="1" dirty="0">
              <a:solidFill>
                <a:srgbClr val="C00000"/>
              </a:solidFill>
              <a:latin typeface="Chalkboard" panose="03050602040202020205" pitchFamily="66" charset="77"/>
            </a:endParaRPr>
          </a:p>
          <a:p>
            <a:r>
              <a:rPr lang="en-AU" sz="2300" b="1" dirty="0">
                <a:effectLst/>
                <a:latin typeface="Chalkboard" panose="03050602040202020205" pitchFamily="66" charset="77"/>
                <a:ea typeface="Times New Roman" panose="02020603050405020304" pitchFamily="18" charset="0"/>
              </a:rPr>
              <a:t>This type of </a:t>
            </a:r>
            <a:r>
              <a:rPr lang="en-AU" sz="2300" b="1" dirty="0" err="1">
                <a:effectLst/>
                <a:latin typeface="Chalkboard" panose="03050602040202020205" pitchFamily="66" charset="77"/>
                <a:ea typeface="Times New Roman" panose="02020603050405020304" pitchFamily="18" charset="0"/>
              </a:rPr>
              <a:t>naskh</a:t>
            </a:r>
            <a:r>
              <a:rPr lang="en-AU" sz="2300" b="1" dirty="0">
                <a:effectLst/>
                <a:latin typeface="Chalkboard" panose="03050602040202020205" pitchFamily="66" charset="77"/>
                <a:ea typeface="Times New Roman" panose="02020603050405020304" pitchFamily="18" charset="0"/>
              </a:rPr>
              <a:t> involves the termination of a law found only in the Sunnah of the Prophet </a:t>
            </a:r>
            <a:r>
              <a:rPr lang="ar" sz="23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2300" b="1" dirty="0">
                <a:effectLst/>
                <a:latin typeface="Chalkboard" panose="03050602040202020205" pitchFamily="66" charset="77"/>
                <a:ea typeface="Times New Roman" panose="02020603050405020304" pitchFamily="18" charset="0"/>
              </a:rPr>
              <a:t>by a later law articulated in the Sunnah.  </a:t>
            </a:r>
            <a:r>
              <a:rPr lang="en-AU" sz="2300" b="1" dirty="0">
                <a:effectLst/>
                <a:latin typeface="Chalkboard" panose="03050602040202020205" pitchFamily="66" charset="77"/>
              </a:rPr>
              <a:t>Examples: </a:t>
            </a:r>
            <a:endParaRPr lang="en-AU" sz="2300" b="1" dirty="0">
              <a:effectLst/>
              <a:latin typeface="Chalkboard" panose="03050602040202020205" pitchFamily="66" charset="77"/>
              <a:ea typeface="Times New Roman" panose="02020603050405020304" pitchFamily="18" charset="0"/>
            </a:endParaRPr>
          </a:p>
          <a:p>
            <a:r>
              <a:rPr lang="en-AU" sz="2300" b="1" dirty="0">
                <a:effectLst/>
                <a:latin typeface="Chalkboard" panose="03050602040202020205" pitchFamily="66" charset="77"/>
              </a:rPr>
              <a:t>1. </a:t>
            </a:r>
            <a:r>
              <a:rPr lang="en-AU" sz="2300" b="1" dirty="0" err="1">
                <a:effectLst/>
                <a:latin typeface="Chalkboard" panose="03050602040202020205" pitchFamily="66" charset="77"/>
              </a:rPr>
              <a:t>Jaabir</a:t>
            </a:r>
            <a:r>
              <a:rPr lang="en-AU" sz="2300" b="1" dirty="0">
                <a:effectLst/>
                <a:latin typeface="Chalkboard" panose="03050602040202020205" pitchFamily="66" charset="77"/>
              </a:rPr>
              <a:t> ibn ‘</a:t>
            </a:r>
            <a:r>
              <a:rPr lang="en-AU" sz="2300" b="1" dirty="0" err="1">
                <a:effectLst/>
                <a:latin typeface="Chalkboard" panose="03050602040202020205" pitchFamily="66" charset="77"/>
              </a:rPr>
              <a:t>Abdullaah</a:t>
            </a:r>
            <a:r>
              <a:rPr lang="en-AU" sz="2300" b="1" dirty="0">
                <a:effectLst/>
                <a:latin typeface="Chalkboard" panose="03050602040202020205" pitchFamily="66" charset="77"/>
              </a:rPr>
              <a:t>: “</a:t>
            </a:r>
            <a:r>
              <a:rPr lang="en-AU" sz="2300" b="1" dirty="0">
                <a:effectLst/>
                <a:highlight>
                  <a:srgbClr val="ADCABC"/>
                </a:highlight>
                <a:latin typeface="Chalkboard" panose="03050602040202020205" pitchFamily="66" charset="77"/>
              </a:rPr>
              <a:t>The latter of the Messenger of Allah’s</a:t>
            </a:r>
            <a:r>
              <a:rPr lang="ar" sz="2300" b="1" i="0" dirty="0">
                <a:solidFill>
                  <a:schemeClr val="accent4">
                    <a:lumMod val="50000"/>
                  </a:schemeClr>
                </a:solidFill>
                <a:effectLst/>
                <a:highlight>
                  <a:srgbClr val="ADCABC"/>
                </a:highlight>
                <a:latin typeface="Chalkboard" panose="03050602040202020205" pitchFamily="66" charset="77"/>
                <a:cs typeface="Andalus" panose="02020603050405020304" pitchFamily="18" charset="-78"/>
              </a:rPr>
              <a:t> ﷺ </a:t>
            </a:r>
            <a:r>
              <a:rPr lang="en-AU" sz="2300" b="1" dirty="0">
                <a:effectLst/>
                <a:highlight>
                  <a:srgbClr val="ADCABC"/>
                </a:highlight>
                <a:latin typeface="Chalkboard" panose="03050602040202020205" pitchFamily="66" charset="77"/>
              </a:rPr>
              <a:t>two commands was to not make </a:t>
            </a:r>
            <a:r>
              <a:rPr lang="en-AU" sz="2300" b="1" dirty="0" err="1">
                <a:effectLst/>
                <a:highlight>
                  <a:srgbClr val="ADCABC"/>
                </a:highlight>
                <a:latin typeface="Chalkboard" panose="03050602040202020205" pitchFamily="66" charset="77"/>
              </a:rPr>
              <a:t>wudoo</a:t>
            </a:r>
            <a:r>
              <a:rPr lang="en-AU" sz="2300" b="1" dirty="0">
                <a:effectLst/>
                <a:highlight>
                  <a:srgbClr val="ADCABC"/>
                </a:highlight>
                <a:latin typeface="Chalkboard" panose="03050602040202020205" pitchFamily="66" charset="77"/>
              </a:rPr>
              <a:t>’ after (eating) things touched by fire</a:t>
            </a:r>
            <a:r>
              <a:rPr lang="en-AU" sz="1500" b="1" dirty="0">
                <a:effectLst/>
                <a:highlight>
                  <a:srgbClr val="ADCABC"/>
                </a:highlight>
                <a:latin typeface="Chalkboard" panose="03050602040202020205" pitchFamily="66" charset="77"/>
              </a:rPr>
              <a:t>.</a:t>
            </a:r>
            <a:r>
              <a:rPr lang="en-AU" sz="1500" b="1" dirty="0">
                <a:effectLst/>
                <a:latin typeface="Chalkboard" panose="03050602040202020205" pitchFamily="66" charset="77"/>
              </a:rPr>
              <a:t>” (</a:t>
            </a:r>
            <a:r>
              <a:rPr lang="en-AU" sz="1500" b="1" dirty="0" err="1">
                <a:effectLst/>
                <a:latin typeface="Chalkboard" panose="03050602040202020205" pitchFamily="66" charset="77"/>
              </a:rPr>
              <a:t>Sunan</a:t>
            </a:r>
            <a:r>
              <a:rPr lang="en-AU" sz="1500" b="1" dirty="0">
                <a:effectLst/>
                <a:latin typeface="Chalkboard" panose="03050602040202020205" pitchFamily="66" charset="77"/>
              </a:rPr>
              <a:t> Abu Dawud, vol. 1, pp. 46-7, no. 192) </a:t>
            </a:r>
            <a:endParaRPr lang="en-AU" sz="1500" b="1" dirty="0">
              <a:latin typeface="Chalkboard" panose="03050602040202020205" pitchFamily="66" charset="77"/>
            </a:endParaRPr>
          </a:p>
          <a:p>
            <a:r>
              <a:rPr lang="en-AU" sz="2300" b="1" dirty="0">
                <a:effectLst/>
                <a:latin typeface="Chalkboard" panose="03050602040202020205" pitchFamily="66" charset="77"/>
              </a:rPr>
              <a:t>In the early period of Islam, the Prophet </a:t>
            </a:r>
            <a:r>
              <a:rPr lang="ar" sz="2300" b="1" i="0" dirty="0">
                <a:solidFill>
                  <a:schemeClr val="accent4">
                    <a:lumMod val="50000"/>
                  </a:schemeClr>
                </a:solidFill>
                <a:effectLst/>
                <a:latin typeface="Chalkboard" panose="03050602040202020205" pitchFamily="66" charset="77"/>
                <a:cs typeface="Andalus" panose="02020603050405020304" pitchFamily="18" charset="-78"/>
              </a:rPr>
              <a:t>ﷺ </a:t>
            </a:r>
            <a:r>
              <a:rPr lang="en-AU" sz="2300" b="1" dirty="0">
                <a:effectLst/>
                <a:latin typeface="Chalkboard" panose="03050602040202020205" pitchFamily="66" charset="77"/>
              </a:rPr>
              <a:t>had commanded his followers to make </a:t>
            </a:r>
            <a:r>
              <a:rPr lang="en-AU" sz="2300" b="1" dirty="0" err="1">
                <a:effectLst/>
                <a:latin typeface="Chalkboard" panose="03050602040202020205" pitchFamily="66" charset="77"/>
              </a:rPr>
              <a:t>wudoo</a:t>
            </a:r>
            <a:r>
              <a:rPr lang="en-AU" sz="2300" b="1" dirty="0">
                <a:effectLst/>
                <a:latin typeface="Chalkboard" panose="03050602040202020205" pitchFamily="66" charset="77"/>
              </a:rPr>
              <a:t>’ before praying if they had eaten cooked food, but in the later period he told them that it was no longer necessary to do so. </a:t>
            </a:r>
            <a:endParaRPr lang="en-AU" sz="2300" b="1" dirty="0">
              <a:latin typeface="Chalkboard" panose="03050602040202020205" pitchFamily="66" charset="77"/>
            </a:endParaRPr>
          </a:p>
          <a:p>
            <a:r>
              <a:rPr lang="en-AU" sz="2300" b="1" dirty="0">
                <a:latin typeface="Chalkboard" panose="03050602040202020205" pitchFamily="66" charset="77"/>
              </a:rPr>
              <a:t>2. </a:t>
            </a:r>
            <a:r>
              <a:rPr lang="en-AU" sz="2300" b="1" i="0" dirty="0">
                <a:solidFill>
                  <a:srgbClr val="000000"/>
                </a:solidFill>
                <a:effectLst/>
                <a:latin typeface="Chalkboard" panose="03050602040202020205" pitchFamily="66" charset="77"/>
              </a:rPr>
              <a:t>Ibn </a:t>
            </a:r>
            <a:r>
              <a:rPr lang="en-AU" sz="2300" b="1" i="0" dirty="0" err="1">
                <a:solidFill>
                  <a:srgbClr val="000000"/>
                </a:solidFill>
                <a:effectLst/>
                <a:latin typeface="Chalkboard" panose="03050602040202020205" pitchFamily="66" charset="77"/>
              </a:rPr>
              <a:t>Mas’ud</a:t>
            </a:r>
            <a:r>
              <a:rPr lang="en-AU" sz="2300" b="1" i="0" dirty="0">
                <a:solidFill>
                  <a:srgbClr val="000000"/>
                </a:solidFill>
                <a:effectLst/>
                <a:latin typeface="Chalkboard" panose="03050602040202020205" pitchFamily="66" charset="77"/>
              </a:rPr>
              <a:t> reported: The Messenger of Allah, </a:t>
            </a:r>
            <a:r>
              <a:rPr lang="ar" sz="2300" b="1" i="0" dirty="0">
                <a:solidFill>
                  <a:schemeClr val="accent4">
                    <a:lumMod val="50000"/>
                  </a:schemeClr>
                </a:solidFill>
                <a:effectLst/>
                <a:latin typeface="Chalkboard" panose="03050602040202020205" pitchFamily="66" charset="77"/>
                <a:cs typeface="Andalus" panose="02020603050405020304" pitchFamily="18" charset="-78"/>
              </a:rPr>
              <a:t>ﷺ</a:t>
            </a:r>
            <a:r>
              <a:rPr lang="en-AU" sz="2300" b="1" i="0" dirty="0">
                <a:solidFill>
                  <a:srgbClr val="000000"/>
                </a:solidFill>
                <a:effectLst/>
                <a:latin typeface="Chalkboard" panose="03050602040202020205" pitchFamily="66" charset="77"/>
              </a:rPr>
              <a:t>, said, “I had prohibited you from visiting graves, but you may visit them now. Verily, they will weaken your attachment to the world and remind you of the Hereafter</a:t>
            </a:r>
            <a:r>
              <a:rPr lang="en-AU" sz="1500" b="1" i="0" dirty="0">
                <a:solidFill>
                  <a:srgbClr val="000000"/>
                </a:solidFill>
                <a:effectLst/>
                <a:latin typeface="Chalkboard" panose="03050602040202020205" pitchFamily="66" charset="77"/>
              </a:rPr>
              <a:t>.” (</a:t>
            </a:r>
            <a:r>
              <a:rPr lang="en-AU" sz="1500" b="1" i="0" dirty="0" err="1">
                <a:solidFill>
                  <a:srgbClr val="000000"/>
                </a:solidFill>
                <a:effectLst/>
                <a:latin typeface="Chalkboard" panose="03050602040202020205" pitchFamily="66" charset="77"/>
              </a:rPr>
              <a:t>Sunan</a:t>
            </a:r>
            <a:r>
              <a:rPr lang="en-AU" sz="1500" b="1" i="0" dirty="0">
                <a:solidFill>
                  <a:srgbClr val="000000"/>
                </a:solidFill>
                <a:effectLst/>
                <a:latin typeface="Chalkboard" panose="03050602040202020205" pitchFamily="66" charset="77"/>
              </a:rPr>
              <a:t> Ibn </a:t>
            </a:r>
            <a:r>
              <a:rPr lang="en-AU" sz="1500" b="1" i="0" dirty="0" err="1">
                <a:solidFill>
                  <a:srgbClr val="000000"/>
                </a:solidFill>
                <a:effectLst/>
                <a:latin typeface="Chalkboard" panose="03050602040202020205" pitchFamily="66" charset="77"/>
              </a:rPr>
              <a:t>Mājah</a:t>
            </a:r>
            <a:r>
              <a:rPr lang="en-AU" sz="1500" b="1" i="0" dirty="0">
                <a:solidFill>
                  <a:srgbClr val="000000"/>
                </a:solidFill>
                <a:effectLst/>
                <a:latin typeface="Chalkboard" panose="03050602040202020205" pitchFamily="66" charset="77"/>
              </a:rPr>
              <a:t> 1571)</a:t>
            </a:r>
            <a:r>
              <a:rPr lang="en-AU" sz="2300" b="1" i="0" dirty="0">
                <a:solidFill>
                  <a:srgbClr val="000000"/>
                </a:solidFill>
                <a:effectLst/>
                <a:latin typeface="Chalkboard" panose="03050602040202020205" pitchFamily="66" charset="77"/>
              </a:rPr>
              <a:t>“</a:t>
            </a:r>
            <a:r>
              <a:rPr lang="ar" sz="2300" b="1" i="0" dirty="0">
                <a:solidFill>
                  <a:srgbClr val="000000"/>
                </a:solidFill>
                <a:effectLst/>
                <a:highlight>
                  <a:srgbClr val="ADCABC"/>
                </a:highlight>
                <a:latin typeface="Chalkboard" panose="03050602040202020205" pitchFamily="66" charset="77"/>
              </a:rPr>
              <a:t>عَنْ ابْنِ مَسْعُودٍ أَنَّ رَسُولَ اللَّهِ</a:t>
            </a:r>
            <a:r>
              <a:rPr lang="ar" sz="2300" b="1" i="0" dirty="0">
                <a:solidFill>
                  <a:schemeClr val="accent4">
                    <a:lumMod val="50000"/>
                  </a:schemeClr>
                </a:solidFill>
                <a:effectLst/>
                <a:highlight>
                  <a:srgbClr val="ADCABC"/>
                </a:highlight>
                <a:latin typeface="Chalkboard" panose="03050602040202020205" pitchFamily="66" charset="77"/>
                <a:cs typeface="Andalus" panose="02020603050405020304" pitchFamily="18" charset="-78"/>
              </a:rPr>
              <a:t> ﷺ </a:t>
            </a:r>
            <a:r>
              <a:rPr lang="ar" sz="2300" b="1" i="0" dirty="0">
                <a:solidFill>
                  <a:srgbClr val="000000"/>
                </a:solidFill>
                <a:effectLst/>
                <a:highlight>
                  <a:srgbClr val="ADCABC"/>
                </a:highlight>
                <a:latin typeface="Chalkboard" panose="03050602040202020205" pitchFamily="66" charset="77"/>
              </a:rPr>
              <a:t> قَالَ كُنْتُ نَهَيْتُكُمْ عَنْ زِيَارَةِ الْقُبُورِ فَزُورُوهَا فَإِنَّهَا تُزَهِّدُ فِي الدُّنْيَا وَتُذَكِّرُ الْآخِرَة</a:t>
            </a:r>
            <a:r>
              <a:rPr lang="en-AU" sz="2300" b="1" i="0" dirty="0">
                <a:solidFill>
                  <a:srgbClr val="000000"/>
                </a:solidFill>
                <a:effectLst/>
                <a:highlight>
                  <a:srgbClr val="ADCABC"/>
                </a:highlight>
                <a:latin typeface="Chalkboard" panose="03050602040202020205" pitchFamily="66" charset="77"/>
              </a:rPr>
              <a:t>.</a:t>
            </a:r>
            <a:endParaRPr lang="en-AU" sz="2300" b="1" dirty="0">
              <a:highlight>
                <a:srgbClr val="ADCABC"/>
              </a:highlight>
              <a:latin typeface="Chalkboard" panose="03050602040202020205" pitchFamily="66" charset="77"/>
            </a:endParaRPr>
          </a:p>
          <a:p>
            <a:endParaRPr lang="en-US"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F14F8A61-5D7D-6CDF-2A29-2796B1D999AB}"/>
              </a:ext>
            </a:extLst>
          </p:cNvPr>
          <p:cNvSpPr>
            <a:spLocks noGrp="1"/>
          </p:cNvSpPr>
          <p:nvPr>
            <p:ph type="sldNum" sz="quarter" idx="12"/>
          </p:nvPr>
        </p:nvSpPr>
        <p:spPr/>
        <p:txBody>
          <a:bodyPr/>
          <a:lstStyle/>
          <a:p>
            <a:fld id="{C8784B88-F3D9-6A4F-9660-1A0A1E561ED7}" type="slidenum">
              <a:rPr lang="en-US" smtClean="0"/>
              <a:t>256</a:t>
            </a:fld>
            <a:endParaRPr lang="en-US"/>
          </a:p>
        </p:txBody>
      </p:sp>
    </p:spTree>
    <p:extLst>
      <p:ext uri="{BB962C8B-B14F-4D97-AF65-F5344CB8AC3E}">
        <p14:creationId xmlns:p14="http://schemas.microsoft.com/office/powerpoint/2010/main" val="50916438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F39FC1B8-B15C-0FBE-314D-594EA67ABC5D}"/>
              </a:ext>
            </a:extLst>
          </p:cNvPr>
          <p:cNvSpPr>
            <a:spLocks noGrp="1"/>
          </p:cNvSpPr>
          <p:nvPr>
            <p:ph idx="1"/>
          </p:nvPr>
        </p:nvSpPr>
        <p:spPr>
          <a:xfrm>
            <a:off x="346668" y="2815771"/>
            <a:ext cx="8695732" cy="3541486"/>
          </a:xfrm>
          <a:solidFill>
            <a:schemeClr val="bg2"/>
          </a:solidFill>
          <a:ln>
            <a:solidFill>
              <a:srgbClr val="37E4DC"/>
            </a:solidFill>
          </a:ln>
        </p:spPr>
        <p:txBody>
          <a:bodyPr>
            <a:normAutofit fontScale="85000" lnSpcReduction="20000"/>
          </a:bodyPr>
          <a:lstStyle/>
          <a:p>
            <a:r>
              <a:rPr lang="en-AU" sz="2100" b="1" dirty="0">
                <a:solidFill>
                  <a:srgbClr val="C00000"/>
                </a:solidFill>
                <a:latin typeface="Chalkboard" panose="03050602040202020205" pitchFamily="66" charset="77"/>
              </a:rPr>
              <a:t>In regards to </a:t>
            </a:r>
            <a:r>
              <a:rPr lang="en-AU" sz="2100" b="1" dirty="0">
                <a:solidFill>
                  <a:srgbClr val="C00000"/>
                </a:solidFill>
                <a:effectLst/>
                <a:latin typeface="Chalkboard" panose="03050602040202020205" pitchFamily="66" charset="77"/>
              </a:rPr>
              <a:t> </a:t>
            </a:r>
            <a:r>
              <a:rPr lang="en-AU" sz="2100" b="1" dirty="0" err="1">
                <a:solidFill>
                  <a:srgbClr val="C00000"/>
                </a:solidFill>
                <a:effectLst/>
                <a:latin typeface="Chalkboard" panose="03050602040202020205" pitchFamily="66" charset="77"/>
              </a:rPr>
              <a:t>ijmaa</a:t>
            </a:r>
            <a:r>
              <a:rPr lang="en-AU" sz="2100" b="1" dirty="0">
                <a:solidFill>
                  <a:srgbClr val="C00000"/>
                </a:solidFill>
                <a:effectLst/>
                <a:latin typeface="Chalkboard" panose="03050602040202020205" pitchFamily="66" charset="77"/>
              </a:rPr>
              <a:t>‘ (unanimous agreement of the scholars), and </a:t>
            </a:r>
            <a:r>
              <a:rPr lang="en-AU" sz="2100" b="1" dirty="0" err="1">
                <a:solidFill>
                  <a:srgbClr val="C00000"/>
                </a:solidFill>
                <a:effectLst/>
                <a:latin typeface="Chalkboard" panose="03050602040202020205" pitchFamily="66" charset="77"/>
              </a:rPr>
              <a:t>qiyaas</a:t>
            </a:r>
            <a:r>
              <a:rPr lang="en-AU" sz="2100" b="1" dirty="0">
                <a:solidFill>
                  <a:srgbClr val="C00000"/>
                </a:solidFill>
                <a:effectLst/>
                <a:latin typeface="Chalkboard" panose="03050602040202020205" pitchFamily="66" charset="77"/>
              </a:rPr>
              <a:t> (analogous deduction) neither can make </a:t>
            </a:r>
            <a:r>
              <a:rPr lang="en-AU" sz="2100" b="1" dirty="0" err="1">
                <a:solidFill>
                  <a:srgbClr val="C00000"/>
                </a:solidFill>
                <a:effectLst/>
                <a:latin typeface="Chalkboard" panose="03050602040202020205" pitchFamily="66" charset="77"/>
              </a:rPr>
              <a:t>naskh</a:t>
            </a:r>
            <a:r>
              <a:rPr lang="en-AU" sz="2100" b="1" dirty="0">
                <a:solidFill>
                  <a:srgbClr val="C00000"/>
                </a:solidFill>
                <a:effectLst/>
                <a:latin typeface="Chalkboard" panose="03050602040202020205" pitchFamily="66" charset="77"/>
              </a:rPr>
              <a:t> to quran or </a:t>
            </a:r>
            <a:r>
              <a:rPr lang="en-AU" sz="2100" b="1" dirty="0" err="1">
                <a:solidFill>
                  <a:srgbClr val="C00000"/>
                </a:solidFill>
                <a:effectLst/>
                <a:latin typeface="Chalkboard" panose="03050602040202020205" pitchFamily="66" charset="77"/>
              </a:rPr>
              <a:t>sunnha</a:t>
            </a:r>
            <a:r>
              <a:rPr lang="en-AU" sz="2100" b="1" dirty="0">
                <a:solidFill>
                  <a:srgbClr val="C00000"/>
                </a:solidFill>
                <a:effectLst/>
                <a:latin typeface="Chalkboard" panose="03050602040202020205" pitchFamily="66" charset="77"/>
              </a:rPr>
              <a:t>. Even though,  </a:t>
            </a:r>
            <a:r>
              <a:rPr lang="en-AU" sz="2100" b="1" dirty="0">
                <a:solidFill>
                  <a:srgbClr val="C00000"/>
                </a:solidFill>
                <a:latin typeface="Chalkboard" panose="03050602040202020205" pitchFamily="66" charset="77"/>
              </a:rPr>
              <a:t>both</a:t>
            </a:r>
            <a:r>
              <a:rPr lang="en-AU" sz="2100" b="1" dirty="0">
                <a:solidFill>
                  <a:srgbClr val="C00000"/>
                </a:solidFill>
                <a:effectLst/>
                <a:latin typeface="Chalkboard" panose="03050602040202020205" pitchFamily="66" charset="77"/>
              </a:rPr>
              <a:t> are considered to be two of the sources of Islamic law (</a:t>
            </a:r>
            <a:r>
              <a:rPr lang="en-AU" sz="2100" b="1" dirty="0" err="1">
                <a:solidFill>
                  <a:srgbClr val="C00000"/>
                </a:solidFill>
                <a:effectLst/>
                <a:latin typeface="Chalkboard" panose="03050602040202020205" pitchFamily="66" charset="77"/>
              </a:rPr>
              <a:t>fiqh</a:t>
            </a:r>
            <a:r>
              <a:rPr lang="en-AU" sz="2100" b="1" dirty="0">
                <a:solidFill>
                  <a:srgbClr val="C00000"/>
                </a:solidFill>
                <a:effectLst/>
                <a:latin typeface="Chalkboard" panose="03050602040202020205" pitchFamily="66" charset="77"/>
              </a:rPr>
              <a:t>), but they are still the result of human intellectual effort, therefore, are not considered to be a part of </a:t>
            </a:r>
            <a:r>
              <a:rPr lang="en-AU" sz="2100" b="1" dirty="0" err="1">
                <a:solidFill>
                  <a:srgbClr val="C00000"/>
                </a:solidFill>
                <a:effectLst/>
                <a:latin typeface="Chalkboard" panose="03050602040202020205" pitchFamily="66" charset="77"/>
              </a:rPr>
              <a:t>Sharee‘ah</a:t>
            </a:r>
            <a:r>
              <a:rPr lang="en-AU" sz="2100" b="1" dirty="0">
                <a:solidFill>
                  <a:srgbClr val="C00000"/>
                </a:solidFill>
                <a:effectLst/>
                <a:latin typeface="Chalkboard" panose="03050602040202020205" pitchFamily="66" charset="77"/>
              </a:rPr>
              <a:t> (divine law). their conclusions are subject to error.</a:t>
            </a:r>
          </a:p>
          <a:p>
            <a:r>
              <a:rPr lang="en-AU" sz="2100" b="1" dirty="0">
                <a:solidFill>
                  <a:srgbClr val="C00000"/>
                </a:solidFill>
                <a:effectLst/>
                <a:latin typeface="Chalkboard" panose="03050602040202020205" pitchFamily="66" charset="77"/>
              </a:rPr>
              <a:t>Hence, may be used when applying the </a:t>
            </a:r>
            <a:r>
              <a:rPr lang="en-AU" sz="2100" b="1" dirty="0" err="1">
                <a:solidFill>
                  <a:srgbClr val="C00000"/>
                </a:solidFill>
                <a:effectLst/>
                <a:latin typeface="Chalkboard" panose="03050602040202020205" pitchFamily="66" charset="77"/>
              </a:rPr>
              <a:t>Sharee‘ah</a:t>
            </a:r>
            <a:r>
              <a:rPr lang="en-AU" sz="2100" b="1" dirty="0">
                <a:solidFill>
                  <a:srgbClr val="C00000"/>
                </a:solidFill>
                <a:effectLst/>
                <a:latin typeface="Chalkboard" panose="03050602040202020205" pitchFamily="66" charset="77"/>
              </a:rPr>
              <a:t> to circumstances not specified in the Qur’aan or Sunnah. </a:t>
            </a:r>
          </a:p>
          <a:p>
            <a:r>
              <a:rPr lang="en-AU" sz="1300" dirty="0">
                <a:effectLst/>
                <a:latin typeface="TimesNewRoman,Italic"/>
              </a:rPr>
              <a:t>Principles of Islamic Jurisprudence</a:t>
            </a:r>
            <a:r>
              <a:rPr lang="en-AU" sz="1300" dirty="0">
                <a:effectLst/>
                <a:latin typeface="TimesNewRoman"/>
              </a:rPr>
              <a:t>, pp. 150-1. </a:t>
            </a:r>
          </a:p>
          <a:p>
            <a:endParaRPr lang="en-AU" sz="1400" dirty="0"/>
          </a:p>
          <a:p>
            <a:endParaRPr lang="en-AU" sz="2000" b="1" dirty="0">
              <a:solidFill>
                <a:srgbClr val="C0000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E5C8BFA0-3B01-1D79-8A47-4E6A7280CA91}"/>
              </a:ext>
            </a:extLst>
          </p:cNvPr>
          <p:cNvSpPr>
            <a:spLocks noGrp="1"/>
          </p:cNvSpPr>
          <p:nvPr>
            <p:ph type="sldNum" sz="quarter" idx="12"/>
          </p:nvPr>
        </p:nvSpPr>
        <p:spPr/>
        <p:txBody>
          <a:bodyPr/>
          <a:lstStyle/>
          <a:p>
            <a:fld id="{C8784B88-F3D9-6A4F-9660-1A0A1E561ED7}" type="slidenum">
              <a:rPr lang="en-US" smtClean="0"/>
              <a:t>257</a:t>
            </a:fld>
            <a:endParaRPr lang="en-US"/>
          </a:p>
        </p:txBody>
      </p:sp>
      <p:grpSp>
        <p:nvGrpSpPr>
          <p:cNvPr id="5" name="Diagram group">
            <a:extLst>
              <a:ext uri="{FF2B5EF4-FFF2-40B4-BE49-F238E27FC236}">
                <a16:creationId xmlns:a16="http://schemas.microsoft.com/office/drawing/2014/main" xmlns="" id="{C6D9A54E-5D7E-BCB2-16B8-84DB5EDB1557}"/>
              </a:ext>
            </a:extLst>
          </p:cNvPr>
          <p:cNvGrpSpPr/>
          <p:nvPr/>
        </p:nvGrpSpPr>
        <p:grpSpPr>
          <a:xfrm>
            <a:off x="1741714" y="330194"/>
            <a:ext cx="6400800" cy="2471063"/>
            <a:chOff x="4924501" y="4703480"/>
            <a:chExt cx="3623646" cy="1449458"/>
          </a:xfrm>
          <a:solidFill>
            <a:schemeClr val="bg2"/>
          </a:solidFill>
          <a:scene3d>
            <a:camera prst="isometricOffAxis2Left" zoom="95000"/>
            <a:lightRig rig="flat" dir="t"/>
          </a:scene3d>
        </p:grpSpPr>
        <p:grpSp>
          <p:nvGrpSpPr>
            <p:cNvPr id="6" name="Group 5">
              <a:extLst>
                <a:ext uri="{FF2B5EF4-FFF2-40B4-BE49-F238E27FC236}">
                  <a16:creationId xmlns:a16="http://schemas.microsoft.com/office/drawing/2014/main" xmlns="" id="{7F8C54B8-4FB4-8087-0F11-02143330D487}"/>
                </a:ext>
              </a:extLst>
            </p:cNvPr>
            <p:cNvGrpSpPr/>
            <p:nvPr/>
          </p:nvGrpSpPr>
          <p:grpSpPr>
            <a:xfrm>
              <a:off x="4924501" y="4703480"/>
              <a:ext cx="3623646" cy="1449458"/>
              <a:chOff x="4924501" y="4703480"/>
              <a:chExt cx="3623646" cy="1449458"/>
            </a:xfrm>
            <a:grpFill/>
          </p:grpSpPr>
          <p:sp>
            <p:nvSpPr>
              <p:cNvPr id="7" name="Chevron 6">
                <a:extLst>
                  <a:ext uri="{FF2B5EF4-FFF2-40B4-BE49-F238E27FC236}">
                    <a16:creationId xmlns:a16="http://schemas.microsoft.com/office/drawing/2014/main" xmlns="" id="{6B9A37BF-AD20-4266-7C62-6803AED26AEA}"/>
                  </a:ext>
                </a:extLst>
              </p:cNvPr>
              <p:cNvSpPr/>
              <p:nvPr/>
            </p:nvSpPr>
            <p:spPr>
              <a:xfrm>
                <a:off x="4924501" y="4703480"/>
                <a:ext cx="3623646" cy="1449458"/>
              </a:xfrm>
              <a:prstGeom prst="chevron">
                <a:avLst/>
              </a:prstGeom>
              <a:grpFill/>
              <a:ln>
                <a:solidFill>
                  <a:srgbClr val="37E4DC"/>
                </a:solidFill>
              </a:ln>
              <a:sp3d extrusionH="381000" contourW="38100" prstMaterial="matte">
                <a:contourClr>
                  <a:schemeClr val="lt1"/>
                </a:contourClr>
              </a:sp3d>
            </p:spPr>
            <p:style>
              <a:lnRef idx="0">
                <a:scrgbClr r="0" g="0" b="0"/>
              </a:lnRef>
              <a:fillRef idx="1">
                <a:scrgbClr r="0" g="0" b="0"/>
              </a:fillRef>
              <a:effectRef idx="0">
                <a:schemeClr val="accent1">
                  <a:hueOff val="0"/>
                  <a:satOff val="0"/>
                  <a:lumOff val="0"/>
                  <a:alphaOff val="0"/>
                </a:schemeClr>
              </a:effectRef>
              <a:fontRef idx="minor">
                <a:schemeClr val="lt1"/>
              </a:fontRef>
            </p:style>
          </p:sp>
          <p:sp>
            <p:nvSpPr>
              <p:cNvPr id="8" name="Chevron 4">
                <a:extLst>
                  <a:ext uri="{FF2B5EF4-FFF2-40B4-BE49-F238E27FC236}">
                    <a16:creationId xmlns:a16="http://schemas.microsoft.com/office/drawing/2014/main" xmlns="" id="{132601DC-B391-A056-412C-F1146D1151D7}"/>
                  </a:ext>
                </a:extLst>
              </p:cNvPr>
              <p:cNvSpPr txBox="1"/>
              <p:nvPr/>
            </p:nvSpPr>
            <p:spPr>
              <a:xfrm>
                <a:off x="5649230" y="4703480"/>
                <a:ext cx="2174188" cy="1449458"/>
              </a:xfrm>
              <a:prstGeom prst="rect">
                <a:avLst/>
              </a:prstGeom>
              <a:grpFill/>
              <a:ln>
                <a:solidFill>
                  <a:srgbClr val="37E4DC"/>
                </a:solidFill>
              </a:ln>
              <a:sp3d/>
            </p:spPr>
            <p:style>
              <a:lnRef idx="0">
                <a:scrgbClr r="0" g="0" b="0"/>
              </a:lnRef>
              <a:fillRef idx="0">
                <a:scrgbClr r="0" g="0" b="0"/>
              </a:fillRef>
              <a:effectRef idx="0">
                <a:scrgbClr r="0" g="0" b="0"/>
              </a:effectRef>
              <a:fontRef idx="minor">
                <a:schemeClr val="lt1"/>
              </a:fontRef>
            </p:style>
            <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en-AU" sz="2400" kern="1200" dirty="0">
                    <a:solidFill>
                      <a:srgbClr val="C00000"/>
                    </a:solidFill>
                    <a:latin typeface="Algerian" pitchFamily="82" charset="77"/>
                    <a:ea typeface="Batang" panose="02030600000101010101" pitchFamily="18" charset="-127"/>
                  </a:rPr>
                  <a:t>No</a:t>
                </a:r>
                <a:r>
                  <a:rPr lang="en-AU" sz="2000" kern="1200" dirty="0">
                    <a:solidFill>
                      <a:srgbClr val="C00000"/>
                    </a:solidFill>
                    <a:latin typeface="Algerian" pitchFamily="82" charset="77"/>
                    <a:ea typeface="Batang" panose="02030600000101010101" pitchFamily="18" charset="-127"/>
                  </a:rPr>
                  <a:t> </a:t>
                </a:r>
              </a:p>
              <a:p>
                <a:pPr marL="0" lvl="0" indent="0" algn="ctr" defTabSz="889000">
                  <a:lnSpc>
                    <a:spcPct val="90000"/>
                  </a:lnSpc>
                  <a:spcBef>
                    <a:spcPct val="0"/>
                  </a:spcBef>
                  <a:spcAft>
                    <a:spcPct val="35000"/>
                  </a:spcAft>
                  <a:buNone/>
                </a:pPr>
                <a:r>
                  <a:rPr lang="en-AU" sz="2000" kern="1200" dirty="0">
                    <a:solidFill>
                      <a:srgbClr val="C00000"/>
                    </a:solidFill>
                    <a:latin typeface="Algerian" pitchFamily="82" charset="77"/>
                    <a:ea typeface="Batang" panose="02030600000101010101" pitchFamily="18" charset="-127"/>
                  </a:rPr>
                  <a:t> nasikh by </a:t>
                </a:r>
                <a:r>
                  <a:rPr lang="en-AU" sz="2000" kern="1200" dirty="0" err="1">
                    <a:solidFill>
                      <a:srgbClr val="C00000"/>
                    </a:solidFill>
                    <a:latin typeface="Algerian" pitchFamily="82" charset="77"/>
                    <a:ea typeface="Batang" panose="02030600000101010101" pitchFamily="18" charset="-127"/>
                  </a:rPr>
                  <a:t>i'jma</a:t>
                </a:r>
                <a:r>
                  <a:rPr lang="en-AU" sz="2000" kern="1200" dirty="0">
                    <a:solidFill>
                      <a:srgbClr val="C00000"/>
                    </a:solidFill>
                    <a:latin typeface="Algerian" pitchFamily="82" charset="77"/>
                    <a:ea typeface="Batang" panose="02030600000101010101" pitchFamily="18" charset="-127"/>
                  </a:rPr>
                  <a:t>‘ or </a:t>
                </a:r>
                <a:r>
                  <a:rPr lang="en-AU" sz="2000" kern="1200" dirty="0" err="1">
                    <a:solidFill>
                      <a:srgbClr val="C00000"/>
                    </a:solidFill>
                    <a:latin typeface="Algerian" pitchFamily="82" charset="77"/>
                    <a:ea typeface="Batang" panose="02030600000101010101" pitchFamily="18" charset="-127"/>
                  </a:rPr>
                  <a:t>qiyass</a:t>
                </a:r>
                <a:r>
                  <a:rPr lang="en-AU" sz="2000" kern="1200" dirty="0">
                    <a:solidFill>
                      <a:srgbClr val="C00000"/>
                    </a:solidFill>
                    <a:latin typeface="Algerian" pitchFamily="82" charset="77"/>
                    <a:ea typeface="Batang" panose="02030600000101010101" pitchFamily="18" charset="-127"/>
                  </a:rPr>
                  <a:t> for  Quran or  Sunnah</a:t>
                </a:r>
              </a:p>
            </p:txBody>
          </p:sp>
        </p:grpSp>
      </p:grpSp>
      <p:pic>
        <p:nvPicPr>
          <p:cNvPr id="9" name="Picture 8" descr="Question mark on green pastel background">
            <a:extLst>
              <a:ext uri="{FF2B5EF4-FFF2-40B4-BE49-F238E27FC236}">
                <a16:creationId xmlns:a16="http://schemas.microsoft.com/office/drawing/2014/main" xmlns="" id="{21D177A7-6260-AA35-649D-90FBA3CF9E40}"/>
              </a:ext>
            </a:extLst>
          </p:cNvPr>
          <p:cNvPicPr>
            <a:picLocks noChangeAspect="1"/>
          </p:cNvPicPr>
          <p:nvPr/>
        </p:nvPicPr>
        <p:blipFill rotWithShape="1">
          <a:blip r:embed="rId2"/>
          <a:srcRect l="33259"/>
          <a:stretch/>
        </p:blipFill>
        <p:spPr>
          <a:xfrm>
            <a:off x="9170126" y="1854206"/>
            <a:ext cx="2834863" cy="3225794"/>
          </a:xfrm>
          <a:prstGeom prst="rect">
            <a:avLst/>
          </a:prstGeom>
          <a:solidFill>
            <a:srgbClr val="B8EBD5"/>
          </a:solidFill>
          <a:ln>
            <a:solidFill>
              <a:srgbClr val="C00000"/>
            </a:solidFill>
          </a:ln>
        </p:spPr>
      </p:pic>
    </p:spTree>
    <p:extLst>
      <p:ext uri="{BB962C8B-B14F-4D97-AF65-F5344CB8AC3E}">
        <p14:creationId xmlns:p14="http://schemas.microsoft.com/office/powerpoint/2010/main" val="3938943784"/>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A8452E8-28BF-C806-9981-BE664AAD11D3}"/>
              </a:ext>
            </a:extLst>
          </p:cNvPr>
          <p:cNvSpPr>
            <a:spLocks noGrp="1"/>
          </p:cNvSpPr>
          <p:nvPr>
            <p:ph type="sldNum" sz="quarter" idx="12"/>
          </p:nvPr>
        </p:nvSpPr>
        <p:spPr/>
        <p:txBody>
          <a:bodyPr/>
          <a:lstStyle/>
          <a:p>
            <a:fld id="{C8784B88-F3D9-6A4F-9660-1A0A1E561ED7}" type="slidenum">
              <a:rPr lang="en-US" smtClean="0"/>
              <a:t>258</a:t>
            </a:fld>
            <a:endParaRPr lang="en-US"/>
          </a:p>
        </p:txBody>
      </p:sp>
      <p:graphicFrame>
        <p:nvGraphicFramePr>
          <p:cNvPr id="9" name="Content Placeholder 8">
            <a:extLst>
              <a:ext uri="{FF2B5EF4-FFF2-40B4-BE49-F238E27FC236}">
                <a16:creationId xmlns:a16="http://schemas.microsoft.com/office/drawing/2014/main" xmlns="" id="{6F086882-659A-BE9A-4488-1F6E258635FC}"/>
              </a:ext>
            </a:extLst>
          </p:cNvPr>
          <p:cNvGraphicFramePr>
            <a:graphicFrameLocks noGrp="1"/>
          </p:cNvGraphicFramePr>
          <p:nvPr>
            <p:ph idx="1"/>
            <p:extLst>
              <p:ext uri="{D42A27DB-BD31-4B8C-83A1-F6EECF244321}">
                <p14:modId xmlns:p14="http://schemas.microsoft.com/office/powerpoint/2010/main" val="2856865086"/>
              </p:ext>
            </p:extLst>
          </p:nvPr>
        </p:nvGraphicFramePr>
        <p:xfrm>
          <a:off x="463638" y="657225"/>
          <a:ext cx="9324569" cy="55568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Doughnut 9">
            <a:extLst>
              <a:ext uri="{FF2B5EF4-FFF2-40B4-BE49-F238E27FC236}">
                <a16:creationId xmlns:a16="http://schemas.microsoft.com/office/drawing/2014/main" xmlns="" id="{8FA4B7E6-1F4E-7DDE-268A-CCA91FD17761}"/>
              </a:ext>
            </a:extLst>
          </p:cNvPr>
          <p:cNvSpPr/>
          <p:nvPr/>
        </p:nvSpPr>
        <p:spPr>
          <a:xfrm>
            <a:off x="9308608" y="2063639"/>
            <a:ext cx="3061335" cy="3463853"/>
          </a:xfrm>
          <a:prstGeom prst="donut">
            <a:avLst>
              <a:gd name="adj" fmla="val 23574"/>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Algerian" pitchFamily="82" charset="77"/>
              </a:rPr>
              <a:t>Naskh</a:t>
            </a:r>
          </a:p>
        </p:txBody>
      </p:sp>
    </p:spTree>
    <p:extLst>
      <p:ext uri="{BB962C8B-B14F-4D97-AF65-F5344CB8AC3E}">
        <p14:creationId xmlns:p14="http://schemas.microsoft.com/office/powerpoint/2010/main" val="42503903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321E9-507F-B746-5D7D-EE58FF5EB36E}"/>
              </a:ext>
            </a:extLst>
          </p:cNvPr>
          <p:cNvSpPr>
            <a:spLocks noGrp="1"/>
          </p:cNvSpPr>
          <p:nvPr>
            <p:ph type="title"/>
          </p:nvPr>
        </p:nvSpPr>
        <p:spPr>
          <a:xfrm>
            <a:off x="684599" y="1287574"/>
            <a:ext cx="10963507" cy="315912"/>
          </a:xfrm>
        </p:spPr>
        <p:txBody>
          <a:bodyPr>
            <a:noAutofit/>
          </a:bodyPr>
          <a:lstStyle/>
          <a:p>
            <a:pPr algn="l" defTabSz="914400" rtl="1" eaLnBrk="1" latinLnBrk="0" hangingPunct="1">
              <a:lnSpc>
                <a:spcPct val="90000"/>
              </a:lnSpc>
              <a:spcBef>
                <a:spcPct val="0"/>
              </a:spcBef>
              <a:buNone/>
            </a:pPr>
            <a:r>
              <a:rPr lang="en-AU" sz="3600" b="0" dirty="0">
                <a:solidFill>
                  <a:srgbClr val="C00000"/>
                </a:solidFill>
                <a:effectLst/>
                <a:latin typeface="Algerian" pitchFamily="82" charset="77"/>
              </a:rPr>
              <a:t>Naskh ‘the Verse and the Law’</a:t>
            </a:r>
            <a:endParaRPr lang="en-US" sz="3600" b="0" dirty="0">
              <a:latin typeface="Algerian" pitchFamily="82" charset="77"/>
            </a:endParaRPr>
          </a:p>
        </p:txBody>
      </p:sp>
      <p:sp>
        <p:nvSpPr>
          <p:cNvPr id="3" name="Content Placeholder 2">
            <a:extLst>
              <a:ext uri="{FF2B5EF4-FFF2-40B4-BE49-F238E27FC236}">
                <a16:creationId xmlns:a16="http://schemas.microsoft.com/office/drawing/2014/main" xmlns="" id="{1B209F7E-15D6-1745-B5E5-3D8895A97638}"/>
              </a:ext>
            </a:extLst>
          </p:cNvPr>
          <p:cNvSpPr>
            <a:spLocks noGrp="1"/>
          </p:cNvSpPr>
          <p:nvPr>
            <p:ph idx="1"/>
          </p:nvPr>
        </p:nvSpPr>
        <p:spPr>
          <a:xfrm>
            <a:off x="684599" y="2162628"/>
            <a:ext cx="10374893" cy="4252685"/>
          </a:xfrm>
          <a:ln>
            <a:solidFill>
              <a:srgbClr val="7030A0"/>
            </a:solidFill>
          </a:ln>
        </p:spPr>
        <p:txBody>
          <a:bodyPr>
            <a:noAutofit/>
          </a:bodyPr>
          <a:lstStyle/>
          <a:p>
            <a:pPr>
              <a:buFont typeface="Wingdings" pitchFamily="2" charset="2"/>
              <a:buChar char="v"/>
            </a:pPr>
            <a:r>
              <a:rPr lang="en-AU" sz="1800" b="1" dirty="0">
                <a:latin typeface="Chalkboard" panose="03050602040202020205" pitchFamily="66" charset="77"/>
              </a:rPr>
              <a:t>N</a:t>
            </a:r>
            <a:r>
              <a:rPr lang="en-AU" sz="1800" b="1" dirty="0">
                <a:effectLst/>
                <a:latin typeface="Chalkboard" panose="03050602040202020205" pitchFamily="66" charset="77"/>
              </a:rPr>
              <a:t>askh may occur in three different forms in relation to the recitation of the abrogated verse and validity of the abrogated law contained in the verse within the Quran. </a:t>
            </a:r>
            <a:endParaRPr lang="en-AU" sz="2000" b="1" dirty="0">
              <a:solidFill>
                <a:srgbClr val="C00000"/>
              </a:solidFill>
              <a:effectLst/>
              <a:latin typeface="Chalkboard" panose="03050602040202020205" pitchFamily="66" charset="77"/>
            </a:endParaRPr>
          </a:p>
          <a:p>
            <a:r>
              <a:rPr lang="en-AU" sz="2000" b="1" dirty="0">
                <a:solidFill>
                  <a:srgbClr val="C00000"/>
                </a:solidFill>
                <a:effectLst/>
                <a:latin typeface="Chalkboard" panose="03050602040202020205" pitchFamily="66" charset="77"/>
              </a:rPr>
              <a:t>1. Naskh of the Verse and the Law</a:t>
            </a:r>
            <a:r>
              <a:rPr lang="en-AU" sz="2000" dirty="0">
                <a:effectLst/>
                <a:latin typeface="Chalkboard" panose="03050602040202020205" pitchFamily="66" charset="77"/>
              </a:rPr>
              <a:t/>
            </a:r>
            <a:br>
              <a:rPr lang="en-AU" sz="2000" dirty="0">
                <a:effectLst/>
                <a:latin typeface="Chalkboard" panose="03050602040202020205" pitchFamily="66" charset="77"/>
              </a:rPr>
            </a:br>
            <a:r>
              <a:rPr lang="en-AU" sz="2000" dirty="0">
                <a:effectLst/>
                <a:latin typeface="Chalkboard" panose="03050602040202020205" pitchFamily="66" charset="77"/>
              </a:rPr>
              <a:t>Among the revelations was the </a:t>
            </a:r>
            <a:r>
              <a:rPr lang="en-AU" sz="2000" dirty="0">
                <a:effectLst/>
                <a:highlight>
                  <a:srgbClr val="DCD1A4"/>
                </a:highlight>
                <a:latin typeface="Chalkboard" panose="03050602040202020205" pitchFamily="66" charset="77"/>
              </a:rPr>
              <a:t>law that suckling ten distinct times by a wet nurse made marriage to her and her relatives prohibited, as in the case of the real mother’s relatives. It was then replaced by the law of five distinct sucklings which was recited among the verses of the Qur’aan until shortly before the death of Allah’s Messenger</a:t>
            </a:r>
            <a:r>
              <a:rPr lang="ar-SA" sz="2000" baseline="30000" dirty="0">
                <a:highlight>
                  <a:srgbClr val="DCD1A4"/>
                </a:highlight>
                <a:latin typeface="Chalkboard" panose="03050602040202020205" pitchFamily="66" charset="77"/>
              </a:rPr>
              <a:t>”</a:t>
            </a:r>
            <a:r>
              <a:rPr lang="en-AU" sz="2000" baseline="30000" dirty="0">
                <a:highlight>
                  <a:srgbClr val="DCD1A4"/>
                </a:highlight>
                <a:latin typeface="Chalkboard" panose="03050602040202020205" pitchFamily="66" charset="77"/>
              </a:rPr>
              <a:t> </a:t>
            </a:r>
            <a:r>
              <a:rPr lang="en-AU" sz="2000" dirty="0">
                <a:highlight>
                  <a:srgbClr val="DCD1A4"/>
                </a:highlight>
                <a:latin typeface="Chalkboard" panose="03050602040202020205" pitchFamily="66" charset="77"/>
              </a:rPr>
              <a:t>t</a:t>
            </a:r>
            <a:r>
              <a:rPr lang="en-AU" sz="2000" dirty="0">
                <a:effectLst/>
                <a:latin typeface="Chalkboard" panose="03050602040202020205" pitchFamily="66" charset="77"/>
              </a:rPr>
              <a:t>his type of </a:t>
            </a:r>
            <a:r>
              <a:rPr lang="en-AU" sz="2000" dirty="0" err="1">
                <a:effectLst/>
                <a:latin typeface="Chalkboard" panose="03050602040202020205" pitchFamily="66" charset="77"/>
              </a:rPr>
              <a:t>naskh</a:t>
            </a:r>
            <a:r>
              <a:rPr lang="en-AU" sz="2000" dirty="0">
                <a:effectLst/>
                <a:latin typeface="Chalkboard" panose="03050602040202020205" pitchFamily="66" charset="77"/>
              </a:rPr>
              <a:t> is extremely rare. </a:t>
            </a:r>
            <a:endParaRPr lang="en-AU" sz="20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AD7CEF98-5F2F-5F60-D6A2-6A642A972F68}"/>
              </a:ext>
            </a:extLst>
          </p:cNvPr>
          <p:cNvSpPr>
            <a:spLocks noGrp="1"/>
          </p:cNvSpPr>
          <p:nvPr>
            <p:ph type="sldNum" sz="quarter" idx="12"/>
          </p:nvPr>
        </p:nvSpPr>
        <p:spPr/>
        <p:txBody>
          <a:bodyPr/>
          <a:lstStyle/>
          <a:p>
            <a:fld id="{C8784B88-F3D9-6A4F-9660-1A0A1E561ED7}" type="slidenum">
              <a:rPr lang="en-US" smtClean="0"/>
              <a:t>259</a:t>
            </a:fld>
            <a:endParaRPr lang="en-US"/>
          </a:p>
        </p:txBody>
      </p:sp>
    </p:spTree>
    <p:extLst>
      <p:ext uri="{BB962C8B-B14F-4D97-AF65-F5344CB8AC3E}">
        <p14:creationId xmlns:p14="http://schemas.microsoft.com/office/powerpoint/2010/main" val="413447550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880FDCF-7B3A-7B7C-CEC1-8C0BD7BDBBC8}"/>
              </a:ext>
            </a:extLst>
          </p:cNvPr>
          <p:cNvSpPr>
            <a:spLocks noGrp="1"/>
          </p:cNvSpPr>
          <p:nvPr>
            <p:ph type="title"/>
          </p:nvPr>
        </p:nvSpPr>
        <p:spPr>
          <a:xfrm>
            <a:off x="154596" y="957430"/>
            <a:ext cx="2480447" cy="1457185"/>
          </a:xfrm>
        </p:spPr>
        <p:txBody>
          <a:bodyPr>
            <a:noAutofit/>
          </a:bodyPr>
          <a:lstStyle/>
          <a:p>
            <a:pPr algn="ctr"/>
            <a:r>
              <a:rPr lang="en-AU" sz="4800" dirty="0">
                <a:solidFill>
                  <a:schemeClr val="accent4">
                    <a:lumMod val="75000"/>
                  </a:schemeClr>
                </a:solidFill>
                <a:latin typeface="ACADEMY ENGRAVED LET PLAIN:1.0" panose="02000000000000000000" pitchFamily="2" charset="0"/>
              </a:rPr>
              <a:t>Quran</a:t>
            </a:r>
            <a:br>
              <a:rPr lang="en-AU" sz="4800" dirty="0">
                <a:solidFill>
                  <a:schemeClr val="accent4">
                    <a:lumMod val="75000"/>
                  </a:schemeClr>
                </a:solidFill>
                <a:latin typeface="ACADEMY ENGRAVED LET PLAIN:1.0" panose="02000000000000000000" pitchFamily="2" charset="0"/>
              </a:rPr>
            </a:br>
            <a:r>
              <a:rPr lang="en-AU" sz="4800" dirty="0">
                <a:solidFill>
                  <a:schemeClr val="accent4">
                    <a:lumMod val="75000"/>
                  </a:schemeClr>
                </a:solidFill>
                <a:latin typeface="ACADEMY ENGRAVED LET PLAIN:1.0" panose="02000000000000000000" pitchFamily="2" charset="0"/>
              </a:rPr>
              <a:t> / </a:t>
            </a:r>
            <a:br>
              <a:rPr lang="en-AU" sz="4800" dirty="0">
                <a:solidFill>
                  <a:schemeClr val="accent4">
                    <a:lumMod val="75000"/>
                  </a:schemeClr>
                </a:solidFill>
                <a:latin typeface="ACADEMY ENGRAVED LET PLAIN:1.0" panose="02000000000000000000" pitchFamily="2" charset="0"/>
              </a:rPr>
            </a:br>
            <a:r>
              <a:rPr lang="en-AU" sz="4800" dirty="0">
                <a:solidFill>
                  <a:schemeClr val="accent4">
                    <a:lumMod val="75000"/>
                  </a:schemeClr>
                </a:solidFill>
                <a:latin typeface="ACADEMY ENGRAVED LET PLAIN:1.0" panose="02000000000000000000" pitchFamily="2" charset="0"/>
              </a:rPr>
              <a:t>Hadith Qudsi</a:t>
            </a:r>
            <a:endParaRPr lang="en-US" sz="4800" dirty="0">
              <a:solidFill>
                <a:schemeClr val="accent4">
                  <a:lumMod val="75000"/>
                </a:schemeClr>
              </a:solidFill>
              <a:latin typeface="ACADEMY ENGRAVED LET PLAIN:1.0" panose="02000000000000000000" pitchFamily="2" charset="0"/>
            </a:endParaRPr>
          </a:p>
        </p:txBody>
      </p:sp>
      <p:sp>
        <p:nvSpPr>
          <p:cNvPr id="4" name="Slide Number Placeholder 3">
            <a:extLst>
              <a:ext uri="{FF2B5EF4-FFF2-40B4-BE49-F238E27FC236}">
                <a16:creationId xmlns:a16="http://schemas.microsoft.com/office/drawing/2014/main" xmlns="" id="{7DFBDE59-28EF-88D2-0D19-6919C971834D}"/>
              </a:ext>
            </a:extLst>
          </p:cNvPr>
          <p:cNvSpPr>
            <a:spLocks noGrp="1"/>
          </p:cNvSpPr>
          <p:nvPr>
            <p:ph type="sldNum" sz="quarter" idx="12"/>
          </p:nvPr>
        </p:nvSpPr>
        <p:spPr>
          <a:xfrm>
            <a:off x="8787482" y="6492875"/>
            <a:ext cx="2972747" cy="365125"/>
          </a:xfrm>
        </p:spPr>
        <p:txBody>
          <a:bodyPr/>
          <a:lstStyle/>
          <a:p>
            <a:fld id="{C8784B88-F3D9-6A4F-9660-1A0A1E561ED7}" type="slidenum">
              <a:rPr lang="en-US" sz="2000" smtClean="0">
                <a:solidFill>
                  <a:srgbClr val="C00000"/>
                </a:solidFill>
                <a:latin typeface="ACADEMY ENGRAVED LET PLAIN:1.0" panose="02000000000000000000" pitchFamily="2" charset="0"/>
              </a:rPr>
              <a:t>26</a:t>
            </a:fld>
            <a:endParaRPr lang="en-US" sz="2000">
              <a:solidFill>
                <a:srgbClr val="C00000"/>
              </a:solidFill>
              <a:latin typeface="ACADEMY ENGRAVED LET PLAIN:1.0" panose="02000000000000000000" pitchFamily="2" charset="0"/>
            </a:endParaRPr>
          </a:p>
        </p:txBody>
      </p:sp>
      <p:graphicFrame>
        <p:nvGraphicFramePr>
          <p:cNvPr id="17" name="Diagram 16">
            <a:extLst>
              <a:ext uri="{FF2B5EF4-FFF2-40B4-BE49-F238E27FC236}">
                <a16:creationId xmlns:a16="http://schemas.microsoft.com/office/drawing/2014/main" xmlns="" id="{A453B0E2-B740-9363-B537-8EA154AFFD41}"/>
              </a:ext>
            </a:extLst>
          </p:cNvPr>
          <p:cNvGraphicFramePr/>
          <p:nvPr/>
        </p:nvGraphicFramePr>
        <p:xfrm>
          <a:off x="3141234" y="522118"/>
          <a:ext cx="2474258" cy="120664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6" name="Diagram 15">
            <a:extLst>
              <a:ext uri="{FF2B5EF4-FFF2-40B4-BE49-F238E27FC236}">
                <a16:creationId xmlns:a16="http://schemas.microsoft.com/office/drawing/2014/main" xmlns="" id="{9358C68B-63CC-DC53-4878-DB5D32948AC2}"/>
              </a:ext>
            </a:extLst>
          </p:cNvPr>
          <p:cNvGraphicFramePr/>
          <p:nvPr/>
        </p:nvGraphicFramePr>
        <p:xfrm>
          <a:off x="160787" y="2205318"/>
          <a:ext cx="3459457" cy="4130563"/>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7" name="Cube 6">
            <a:extLst>
              <a:ext uri="{FF2B5EF4-FFF2-40B4-BE49-F238E27FC236}">
                <a16:creationId xmlns:a16="http://schemas.microsoft.com/office/drawing/2014/main" xmlns="" id="{8092D1D1-30FF-E2DD-040B-966F83C4025D}"/>
              </a:ext>
            </a:extLst>
          </p:cNvPr>
          <p:cNvSpPr/>
          <p:nvPr/>
        </p:nvSpPr>
        <p:spPr>
          <a:xfrm>
            <a:off x="5712311" y="564491"/>
            <a:ext cx="4216118" cy="1170020"/>
          </a:xfrm>
          <a:prstGeom prst="cube">
            <a:avLst>
              <a:gd name="adj" fmla="val 1570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C00000"/>
                </a:solidFill>
                <a:latin typeface="ACADEMY ENGRAVED LET PLAIN:1.0" panose="02000000000000000000" pitchFamily="2" charset="0"/>
              </a:rPr>
              <a:t> Both contain words from Allah </a:t>
            </a:r>
          </a:p>
          <a:p>
            <a:pPr algn="ctr"/>
            <a:r>
              <a:rPr lang="en-AU" sz="2000" b="1" dirty="0">
                <a:solidFill>
                  <a:srgbClr val="C00000"/>
                </a:solidFill>
                <a:latin typeface="ACADEMY ENGRAVED LET PLAIN:1.0" panose="02000000000000000000" pitchFamily="2" charset="0"/>
              </a:rPr>
              <a:t>revealed to Muhammad </a:t>
            </a:r>
            <a:r>
              <a:rPr lang="ar" sz="2000" b="1" i="0" dirty="0">
                <a:solidFill>
                  <a:srgbClr val="C00000"/>
                </a:solidFill>
                <a:effectLst/>
                <a:latin typeface="proxima-nova"/>
              </a:rPr>
              <a:t>ﷺ</a:t>
            </a:r>
            <a:endParaRPr lang="en-US" sz="2000" b="1" dirty="0">
              <a:ln w="22225">
                <a:solidFill>
                  <a:schemeClr val="accent2"/>
                </a:solidFill>
                <a:prstDash val="solid"/>
              </a:ln>
              <a:solidFill>
                <a:srgbClr val="C00000"/>
              </a:solidFill>
              <a:latin typeface="ACADEMY ENGRAVED LET PLAIN:1.0" panose="02000000000000000000" pitchFamily="2" charset="0"/>
            </a:endParaRPr>
          </a:p>
        </p:txBody>
      </p:sp>
      <p:sp>
        <p:nvSpPr>
          <p:cNvPr id="8" name="Cube 7">
            <a:extLst>
              <a:ext uri="{FF2B5EF4-FFF2-40B4-BE49-F238E27FC236}">
                <a16:creationId xmlns:a16="http://schemas.microsoft.com/office/drawing/2014/main" xmlns="" id="{A79639DF-94EE-75B4-6A7C-44B37DFE40ED}"/>
              </a:ext>
            </a:extLst>
          </p:cNvPr>
          <p:cNvSpPr/>
          <p:nvPr/>
        </p:nvSpPr>
        <p:spPr>
          <a:xfrm>
            <a:off x="3755529" y="1591431"/>
            <a:ext cx="7595389" cy="945059"/>
          </a:xfrm>
          <a:prstGeom prst="cube">
            <a:avLst>
              <a:gd name="adj" fmla="val 15103"/>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C00000"/>
                </a:solidFill>
                <a:latin typeface="ACADEMY ENGRAVED LET PLAIN:1.0" panose="02000000000000000000" pitchFamily="2" charset="0"/>
              </a:rPr>
              <a:t>  Quran precise wording from Allah</a:t>
            </a:r>
          </a:p>
          <a:p>
            <a:pPr algn="ctr"/>
            <a:r>
              <a:rPr lang="en-AU" sz="2000" b="1" dirty="0">
                <a:solidFill>
                  <a:srgbClr val="C00000"/>
                </a:solidFill>
                <a:latin typeface="ACADEMY ENGRAVED LET PLAIN:1.0" panose="02000000000000000000" pitchFamily="2" charset="0"/>
              </a:rPr>
              <a:t>hadith Qudsi wording by the Prophet Muhammad </a:t>
            </a:r>
            <a:r>
              <a:rPr lang="ar" sz="2000" b="1" i="0" dirty="0">
                <a:solidFill>
                  <a:srgbClr val="C00000"/>
                </a:solidFill>
                <a:effectLst/>
                <a:latin typeface="proxima-nova"/>
              </a:rPr>
              <a:t>ﷺ</a:t>
            </a:r>
            <a:endParaRPr lang="en-US" sz="2000" b="1" dirty="0">
              <a:ln w="22225">
                <a:solidFill>
                  <a:schemeClr val="accent2"/>
                </a:solidFill>
                <a:prstDash val="solid"/>
              </a:ln>
              <a:solidFill>
                <a:srgbClr val="C00000"/>
              </a:solidFill>
              <a:latin typeface="ACADEMY ENGRAVED LET PLAIN:1.0" panose="02000000000000000000" pitchFamily="2" charset="0"/>
            </a:endParaRPr>
          </a:p>
        </p:txBody>
      </p:sp>
      <p:sp>
        <p:nvSpPr>
          <p:cNvPr id="9" name="Cube 8">
            <a:extLst>
              <a:ext uri="{FF2B5EF4-FFF2-40B4-BE49-F238E27FC236}">
                <a16:creationId xmlns:a16="http://schemas.microsoft.com/office/drawing/2014/main" xmlns="" id="{3AB93416-5D1A-7003-8A1B-9716F61934E8}"/>
              </a:ext>
            </a:extLst>
          </p:cNvPr>
          <p:cNvSpPr/>
          <p:nvPr/>
        </p:nvSpPr>
        <p:spPr>
          <a:xfrm>
            <a:off x="3717606" y="2542242"/>
            <a:ext cx="7637878" cy="678790"/>
          </a:xfrm>
          <a:prstGeom prst="cube">
            <a:avLst>
              <a:gd name="adj" fmla="val 1154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rgbClr val="C00000"/>
                </a:solidFill>
                <a:latin typeface="ACADEMY ENGRAVED LET PLAIN:1.0" panose="02000000000000000000" pitchFamily="2" charset="0"/>
              </a:rPr>
              <a:t>Quran brought to Prophet </a:t>
            </a:r>
            <a:r>
              <a:rPr lang="ar" sz="2000" b="1" i="0" dirty="0">
                <a:solidFill>
                  <a:srgbClr val="C00000"/>
                </a:solidFill>
                <a:effectLst/>
                <a:latin typeface="proxima-nova"/>
              </a:rPr>
              <a:t>ﷺ</a:t>
            </a:r>
            <a:r>
              <a:rPr lang="en-AU" sz="2000" b="1" dirty="0">
                <a:solidFill>
                  <a:srgbClr val="C00000"/>
                </a:solidFill>
                <a:latin typeface="ACADEMY ENGRAVED LET PLAIN:1.0" panose="02000000000000000000" pitchFamily="2" charset="0"/>
              </a:rPr>
              <a:t> only by Gabriel</a:t>
            </a:r>
          </a:p>
          <a:p>
            <a:r>
              <a:rPr lang="en-AU" sz="2000" b="1" dirty="0">
                <a:solidFill>
                  <a:srgbClr val="C00000"/>
                </a:solidFill>
                <a:latin typeface="ACADEMY ENGRAVED LET PLAIN:1.0" panose="02000000000000000000" pitchFamily="2" charset="0"/>
              </a:rPr>
              <a:t>Hadith Qudsi can be inspired otherwise, such as / in a dream.</a:t>
            </a:r>
          </a:p>
        </p:txBody>
      </p:sp>
      <p:sp>
        <p:nvSpPr>
          <p:cNvPr id="10" name="Cube 9">
            <a:extLst>
              <a:ext uri="{FF2B5EF4-FFF2-40B4-BE49-F238E27FC236}">
                <a16:creationId xmlns:a16="http://schemas.microsoft.com/office/drawing/2014/main" xmlns="" id="{B31F5484-E779-F4EB-8C3B-8BD536F55063}"/>
              </a:ext>
            </a:extLst>
          </p:cNvPr>
          <p:cNvSpPr/>
          <p:nvPr/>
        </p:nvSpPr>
        <p:spPr>
          <a:xfrm>
            <a:off x="3626434" y="3243839"/>
            <a:ext cx="7735241" cy="678790"/>
          </a:xfrm>
          <a:prstGeom prst="cube">
            <a:avLst>
              <a:gd name="adj" fmla="val 1073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C00000"/>
                </a:solidFill>
                <a:latin typeface="ACADEMY ENGRAVED LET PLAIN:1.0" panose="02000000000000000000" pitchFamily="2" charset="0"/>
              </a:rPr>
              <a:t> The Quran is inimitable and unique, Not the hadith Qudsi.</a:t>
            </a:r>
            <a:endParaRPr lang="en-US" sz="2000" b="1" dirty="0">
              <a:ln w="22225">
                <a:solidFill>
                  <a:schemeClr val="accent2"/>
                </a:solidFill>
                <a:prstDash val="solid"/>
              </a:ln>
              <a:solidFill>
                <a:srgbClr val="C00000"/>
              </a:solidFill>
              <a:latin typeface="ACADEMY ENGRAVED LET PLAIN:1.0" panose="02000000000000000000" pitchFamily="2" charset="0"/>
            </a:endParaRPr>
          </a:p>
        </p:txBody>
      </p:sp>
      <p:sp>
        <p:nvSpPr>
          <p:cNvPr id="11" name="Cube 10">
            <a:extLst>
              <a:ext uri="{FF2B5EF4-FFF2-40B4-BE49-F238E27FC236}">
                <a16:creationId xmlns:a16="http://schemas.microsoft.com/office/drawing/2014/main" xmlns="" id="{7940A0B6-0361-4369-4861-BE0DE974C36E}"/>
              </a:ext>
            </a:extLst>
          </p:cNvPr>
          <p:cNvSpPr/>
          <p:nvPr/>
        </p:nvSpPr>
        <p:spPr>
          <a:xfrm>
            <a:off x="3615678" y="3943113"/>
            <a:ext cx="7735240" cy="678790"/>
          </a:xfrm>
          <a:prstGeom prst="cube">
            <a:avLst>
              <a:gd name="adj" fmla="val 14104"/>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C00000"/>
                </a:solidFill>
                <a:latin typeface="ACADEMY ENGRAVED LET PLAIN:1.0" panose="02000000000000000000" pitchFamily="2" charset="0"/>
              </a:rPr>
              <a:t>  Qur’an transmitted / numerous persons, (tawatur)</a:t>
            </a:r>
          </a:p>
          <a:p>
            <a:pPr algn="ctr"/>
            <a:r>
              <a:rPr lang="en-AU" sz="2000" b="1" dirty="0">
                <a:solidFill>
                  <a:srgbClr val="C00000"/>
                </a:solidFill>
                <a:latin typeface="ACADEMY ENGRAVED LET PLAIN:1.0" panose="02000000000000000000" pitchFamily="2" charset="0"/>
              </a:rPr>
              <a:t> hadith and hadith Qudsi often only by a few or even one individual. </a:t>
            </a:r>
          </a:p>
        </p:txBody>
      </p:sp>
      <p:sp>
        <p:nvSpPr>
          <p:cNvPr id="14" name="Cube 13">
            <a:extLst>
              <a:ext uri="{FF2B5EF4-FFF2-40B4-BE49-F238E27FC236}">
                <a16:creationId xmlns:a16="http://schemas.microsoft.com/office/drawing/2014/main" xmlns="" id="{76800815-CE0C-7542-E2B3-A82E0F9779C5}"/>
              </a:ext>
            </a:extLst>
          </p:cNvPr>
          <p:cNvSpPr/>
          <p:nvPr/>
        </p:nvSpPr>
        <p:spPr>
          <a:xfrm>
            <a:off x="3615678" y="4659450"/>
            <a:ext cx="7735240" cy="678790"/>
          </a:xfrm>
          <a:prstGeom prst="cube">
            <a:avLst>
              <a:gd name="adj" fmla="val 1173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rgbClr val="C00000"/>
                </a:solidFill>
                <a:latin typeface="ACADEMY ENGRAVED LET PLAIN:1.0" panose="02000000000000000000" pitchFamily="2" charset="0"/>
              </a:rPr>
              <a:t> Hadith Qudsi: sahih, Hasan, </a:t>
            </a:r>
            <a:r>
              <a:rPr lang="en-AU" sz="2000" b="1" dirty="0" err="1">
                <a:solidFill>
                  <a:srgbClr val="C00000"/>
                </a:solidFill>
                <a:latin typeface="ACADEMY ENGRAVED LET PLAIN:1.0" panose="02000000000000000000" pitchFamily="2" charset="0"/>
              </a:rPr>
              <a:t>Da‘if</a:t>
            </a:r>
            <a:r>
              <a:rPr lang="en-AU" sz="2000" b="1" dirty="0">
                <a:solidFill>
                  <a:srgbClr val="C00000"/>
                </a:solidFill>
                <a:latin typeface="ACADEMY ENGRAVED LET PLAIN:1.0" panose="02000000000000000000" pitchFamily="2" charset="0"/>
              </a:rPr>
              <a:t> /  Quran: no doubt              </a:t>
            </a:r>
          </a:p>
        </p:txBody>
      </p:sp>
      <p:sp>
        <p:nvSpPr>
          <p:cNvPr id="19" name="Down Arrow 18">
            <a:extLst>
              <a:ext uri="{FF2B5EF4-FFF2-40B4-BE49-F238E27FC236}">
                <a16:creationId xmlns:a16="http://schemas.microsoft.com/office/drawing/2014/main" xmlns="" id="{BEB58551-789C-8AAB-A536-970478FA9AB3}"/>
              </a:ext>
            </a:extLst>
          </p:cNvPr>
          <p:cNvSpPr/>
          <p:nvPr/>
        </p:nvSpPr>
        <p:spPr>
          <a:xfrm>
            <a:off x="2485016" y="3291841"/>
            <a:ext cx="656217" cy="171046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Cube 19">
            <a:extLst>
              <a:ext uri="{FF2B5EF4-FFF2-40B4-BE49-F238E27FC236}">
                <a16:creationId xmlns:a16="http://schemas.microsoft.com/office/drawing/2014/main" xmlns="" id="{F54E6A63-881C-0C03-A05D-5C9A89696552}"/>
              </a:ext>
            </a:extLst>
          </p:cNvPr>
          <p:cNvSpPr/>
          <p:nvPr/>
        </p:nvSpPr>
        <p:spPr>
          <a:xfrm>
            <a:off x="3626435" y="5249732"/>
            <a:ext cx="7735240" cy="1205596"/>
          </a:xfrm>
          <a:prstGeom prst="cube">
            <a:avLst>
              <a:gd name="adj" fmla="val 11732"/>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dirty="0">
                <a:solidFill>
                  <a:srgbClr val="C00000"/>
                </a:solidFill>
                <a:latin typeface="ACADEMY ENGRAVED LET PLAIN:1.0" panose="02000000000000000000" pitchFamily="2" charset="0"/>
              </a:rPr>
              <a:t> The Quan: cannot be touches without purification, </a:t>
            </a:r>
          </a:p>
          <a:p>
            <a:r>
              <a:rPr lang="en-AU" sz="2000" b="1" dirty="0">
                <a:solidFill>
                  <a:srgbClr val="C00000"/>
                </a:solidFill>
                <a:latin typeface="ACADEMY ENGRAVED LET PLAIN:1.0" panose="02000000000000000000" pitchFamily="2" charset="0"/>
              </a:rPr>
              <a:t>while Hadith Qudsi you can touch it.</a:t>
            </a:r>
          </a:p>
          <a:p>
            <a:r>
              <a:rPr lang="en-AU" sz="2000" b="1" dirty="0">
                <a:solidFill>
                  <a:srgbClr val="C00000"/>
                </a:solidFill>
                <a:latin typeface="ACADEMY ENGRAVED LET PLAIN:1.0" panose="02000000000000000000" pitchFamily="2" charset="0"/>
              </a:rPr>
              <a:t>Hadith Qudsi cannot be recited in prayer/ only Quran accepted.</a:t>
            </a:r>
            <a:endParaRPr lang="en-US" sz="2000" b="1" dirty="0">
              <a:ln w="22225">
                <a:solidFill>
                  <a:schemeClr val="accent2"/>
                </a:solidFill>
                <a:prstDash val="solid"/>
              </a:ln>
              <a:solidFill>
                <a:srgbClr val="C00000"/>
              </a:solidFill>
              <a:latin typeface="ACADEMY ENGRAVED LET PLAIN:1.0" panose="02000000000000000000" pitchFamily="2" charset="0"/>
            </a:endParaRPr>
          </a:p>
        </p:txBody>
      </p:sp>
    </p:spTree>
    <p:extLst>
      <p:ext uri="{BB962C8B-B14F-4D97-AF65-F5344CB8AC3E}">
        <p14:creationId xmlns:p14="http://schemas.microsoft.com/office/powerpoint/2010/main" val="230080687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24A7887-302D-7F33-5D90-C8C8BE4A2DD2}"/>
              </a:ext>
            </a:extLst>
          </p:cNvPr>
          <p:cNvSpPr>
            <a:spLocks noGrp="1"/>
          </p:cNvSpPr>
          <p:nvPr>
            <p:ph type="title"/>
          </p:nvPr>
        </p:nvSpPr>
        <p:spPr/>
        <p:txBody>
          <a:bodyPr>
            <a:normAutofit/>
          </a:bodyPr>
          <a:lstStyle/>
          <a:p>
            <a:r>
              <a:rPr lang="en-AU" sz="4000" b="0" dirty="0">
                <a:solidFill>
                  <a:srgbClr val="C00000"/>
                </a:solidFill>
                <a:effectLst/>
                <a:latin typeface="Algerian" pitchFamily="82" charset="77"/>
              </a:rPr>
              <a:t>Naskh the Verse, not the Law</a:t>
            </a:r>
            <a:endParaRPr lang="en-US" sz="4000" b="0" dirty="0">
              <a:latin typeface="Algerian" pitchFamily="82" charset="77"/>
            </a:endParaRPr>
          </a:p>
        </p:txBody>
      </p:sp>
      <p:sp>
        <p:nvSpPr>
          <p:cNvPr id="3" name="Content Placeholder 2">
            <a:extLst>
              <a:ext uri="{FF2B5EF4-FFF2-40B4-BE49-F238E27FC236}">
                <a16:creationId xmlns:a16="http://schemas.microsoft.com/office/drawing/2014/main" xmlns="" id="{CF97988F-E59F-9316-7742-31E348FC3919}"/>
              </a:ext>
            </a:extLst>
          </p:cNvPr>
          <p:cNvSpPr>
            <a:spLocks noGrp="1"/>
          </p:cNvSpPr>
          <p:nvPr>
            <p:ph idx="1"/>
          </p:nvPr>
        </p:nvSpPr>
        <p:spPr>
          <a:xfrm>
            <a:off x="203200" y="1477282"/>
            <a:ext cx="11771086" cy="4807404"/>
          </a:xfrm>
          <a:ln>
            <a:solidFill>
              <a:srgbClr val="37E4DC"/>
            </a:solidFill>
          </a:ln>
        </p:spPr>
        <p:txBody>
          <a:bodyPr>
            <a:noAutofit/>
          </a:bodyPr>
          <a:lstStyle/>
          <a:p>
            <a:r>
              <a:rPr lang="en-AU" sz="2000" b="1" dirty="0">
                <a:solidFill>
                  <a:srgbClr val="C00000"/>
                </a:solidFill>
                <a:effectLst/>
                <a:latin typeface="Chalkboard" panose="03050602040202020205" pitchFamily="66" charset="77"/>
              </a:rPr>
              <a:t> 2. Naskh of the Verse Alone, Not the Law</a:t>
            </a:r>
          </a:p>
          <a:p>
            <a:r>
              <a:rPr lang="en-AU" sz="1600" b="1" dirty="0">
                <a:effectLst/>
                <a:latin typeface="Chalkboard" panose="03050602040202020205" pitchFamily="66" charset="77"/>
              </a:rPr>
              <a:t>Allah had the verse removed from the Quran and its recitation stopped without replacing the law. </a:t>
            </a:r>
          </a:p>
          <a:p>
            <a:r>
              <a:rPr lang="en-AU" sz="1600" b="1" dirty="0">
                <a:effectLst/>
                <a:latin typeface="Chalkboard" panose="03050602040202020205" pitchFamily="66" charset="77"/>
              </a:rPr>
              <a:t>This type of </a:t>
            </a:r>
            <a:r>
              <a:rPr lang="en-AU" sz="1600" b="1" dirty="0" err="1">
                <a:effectLst/>
                <a:latin typeface="Chalkboard" panose="03050602040202020205" pitchFamily="66" charset="77"/>
              </a:rPr>
              <a:t>naskh</a:t>
            </a:r>
            <a:r>
              <a:rPr lang="en-AU" sz="1600" b="1" dirty="0">
                <a:effectLst/>
                <a:latin typeface="Chalkboard" panose="03050602040202020205" pitchFamily="66" charset="77"/>
              </a:rPr>
              <a:t> is also uncommon, though not as uncommon as the previous form. </a:t>
            </a:r>
            <a:endParaRPr lang="en-AU" sz="1600" b="1" dirty="0">
              <a:latin typeface="Chalkboard" panose="03050602040202020205" pitchFamily="66" charset="77"/>
            </a:endParaRPr>
          </a:p>
          <a:p>
            <a:r>
              <a:rPr lang="en-AU" sz="1600" b="1" dirty="0">
                <a:effectLst/>
                <a:latin typeface="Chalkboard" panose="03050602040202020205" pitchFamily="66" charset="77"/>
              </a:rPr>
              <a:t>Examples of this type is the verse on stoning the adulterers, </a:t>
            </a:r>
            <a:endParaRPr lang="en-AU" sz="1600" b="1" dirty="0">
              <a:solidFill>
                <a:srgbClr val="C00000"/>
              </a:solidFill>
              <a:effectLst/>
              <a:latin typeface="Chalkboard" panose="03050602040202020205" pitchFamily="66" charset="77"/>
            </a:endParaRPr>
          </a:p>
          <a:p>
            <a:pPr marL="0" indent="0">
              <a:buNone/>
            </a:pPr>
            <a:r>
              <a:rPr lang="ar" sz="1600" b="1" dirty="0">
                <a:effectLst/>
                <a:latin typeface="Chalkboard" panose="03050602040202020205" pitchFamily="66" charset="77"/>
              </a:rPr>
              <a:t> </a:t>
            </a:r>
            <a:r>
              <a:rPr lang="ar" sz="1800" b="1" dirty="0">
                <a:solidFill>
                  <a:srgbClr val="C00000"/>
                </a:solidFill>
                <a:effectLst/>
                <a:latin typeface="Chalkboard" panose="03050602040202020205" pitchFamily="66" charset="77"/>
              </a:rPr>
              <a:t>الشيخ والشيخة ُ إِذا زنيا فَارجموهما البتة</a:t>
            </a:r>
            <a:r>
              <a:rPr lang="en-AU" sz="1600" b="1" dirty="0">
                <a:effectLst/>
                <a:latin typeface="Chalkboard" panose="03050602040202020205" pitchFamily="66" charset="77"/>
              </a:rPr>
              <a:t/>
            </a:r>
            <a:br>
              <a:rPr lang="en-AU" sz="1600" b="1" dirty="0">
                <a:effectLst/>
                <a:latin typeface="Chalkboard" panose="03050602040202020205" pitchFamily="66" charset="77"/>
              </a:rPr>
            </a:br>
            <a:r>
              <a:rPr lang="en-AU" sz="1600" b="1" dirty="0">
                <a:effectLst/>
                <a:latin typeface="Chalkboard" panose="03050602040202020205" pitchFamily="66" charset="77"/>
              </a:rPr>
              <a:t>“</a:t>
            </a:r>
            <a:r>
              <a:rPr lang="en-AU" sz="1600" b="1" dirty="0">
                <a:effectLst/>
                <a:highlight>
                  <a:srgbClr val="DCD1A4"/>
                </a:highlight>
                <a:latin typeface="Chalkboard" panose="03050602040202020205" pitchFamily="66" charset="77"/>
              </a:rPr>
              <a:t>If the elder man and woman commit adultery, stone them absolutely</a:t>
            </a:r>
            <a:r>
              <a:rPr lang="en-AU" sz="1600" b="1" dirty="0">
                <a:effectLst/>
                <a:latin typeface="Chalkboard" panose="03050602040202020205" pitchFamily="66" charset="77"/>
              </a:rPr>
              <a:t>.” </a:t>
            </a:r>
            <a:r>
              <a:rPr lang="en-AU" sz="1200" b="1" dirty="0">
                <a:effectLst/>
                <a:latin typeface="Chalkboard" panose="03050602040202020205" pitchFamily="66" charset="77"/>
              </a:rPr>
              <a:t>Sahih Muslim, vol. 2, p. 740, no. 3421</a:t>
            </a:r>
            <a:r>
              <a:rPr lang="en-AU" sz="1600" b="1" dirty="0">
                <a:effectLst/>
                <a:latin typeface="Chalkboard" panose="03050602040202020205" pitchFamily="66" charset="77"/>
              </a:rPr>
              <a:t>.</a:t>
            </a:r>
          </a:p>
          <a:p>
            <a:pPr marL="0" indent="0">
              <a:buNone/>
            </a:pPr>
            <a:r>
              <a:rPr lang="en-AU" sz="1600" b="1" dirty="0">
                <a:latin typeface="Chalkboard" panose="03050602040202020205" pitchFamily="66" charset="77"/>
              </a:rPr>
              <a:t>T</a:t>
            </a:r>
            <a:r>
              <a:rPr lang="en-AU" sz="1600" b="1" dirty="0">
                <a:effectLst/>
                <a:latin typeface="Chalkboard" panose="03050602040202020205" pitchFamily="66" charset="77"/>
              </a:rPr>
              <a:t>he law of stoning the adulterer to death was applied by the Prophet </a:t>
            </a:r>
            <a:r>
              <a:rPr lang="ar" sz="1600" b="1" i="0" dirty="0">
                <a:solidFill>
                  <a:schemeClr val="accent4">
                    <a:lumMod val="50000"/>
                  </a:schemeClr>
                </a:solidFill>
                <a:effectLst/>
                <a:latin typeface="Chalkboard" panose="03050602040202020205" pitchFamily="66" charset="77"/>
                <a:cs typeface="Andalus" panose="02020603050405020304" pitchFamily="18" charset="-78"/>
              </a:rPr>
              <a:t>ﷺ</a:t>
            </a:r>
            <a:r>
              <a:rPr lang="el-GR" sz="1600" b="1" dirty="0">
                <a:effectLst/>
                <a:latin typeface="TimesNewRoman"/>
              </a:rPr>
              <a:t> </a:t>
            </a:r>
            <a:r>
              <a:rPr lang="en-AU" sz="1600" b="1" dirty="0">
                <a:effectLst/>
                <a:latin typeface="Chalkboard" panose="03050602040202020205" pitchFamily="66" charset="77"/>
              </a:rPr>
              <a:t>himself on several occasions and is well recorded in hadeeth.</a:t>
            </a:r>
          </a:p>
          <a:p>
            <a:pPr marL="0" indent="0">
              <a:buNone/>
            </a:pPr>
            <a:r>
              <a:rPr lang="en-AU" sz="1600" b="1" dirty="0">
                <a:effectLst/>
                <a:latin typeface="Chalkboard" panose="03050602040202020205" pitchFamily="66" charset="77"/>
              </a:rPr>
              <a:t>This verse was not in the final form of the Quran which the Prophet </a:t>
            </a:r>
            <a:r>
              <a:rPr lang="ar" sz="1600" b="1" i="0" dirty="0">
                <a:solidFill>
                  <a:schemeClr val="accent4">
                    <a:lumMod val="50000"/>
                  </a:schemeClr>
                </a:solidFill>
                <a:effectLst/>
                <a:latin typeface="Chalkboard" panose="03050602040202020205" pitchFamily="66" charset="77"/>
                <a:cs typeface="Andalus" panose="02020603050405020304" pitchFamily="18" charset="-78"/>
              </a:rPr>
              <a:t>ﷺ</a:t>
            </a:r>
            <a:r>
              <a:rPr lang="el-GR" sz="1600" b="1" dirty="0">
                <a:effectLst/>
                <a:latin typeface="TimesNewRoman"/>
              </a:rPr>
              <a:t> </a:t>
            </a:r>
            <a:r>
              <a:rPr lang="en-AU" sz="1600" b="1" dirty="0">
                <a:effectLst/>
                <a:latin typeface="Chalkboard" panose="03050602040202020205" pitchFamily="66" charset="77"/>
              </a:rPr>
              <a:t>left, but. It was also the practice of all the Rightly-Guided Caliphs after him. This means that the </a:t>
            </a:r>
            <a:r>
              <a:rPr lang="en-AU" sz="1600" b="1" dirty="0" err="1">
                <a:effectLst/>
                <a:latin typeface="Chalkboard" panose="03050602040202020205" pitchFamily="66" charset="77"/>
              </a:rPr>
              <a:t>hukm</a:t>
            </a:r>
            <a:r>
              <a:rPr lang="en-AU" sz="1600" b="1" dirty="0">
                <a:effectLst/>
                <a:latin typeface="Chalkboard" panose="03050602040202020205" pitchFamily="66" charset="77"/>
              </a:rPr>
              <a:t> (law) of stoning the </a:t>
            </a:r>
            <a:r>
              <a:rPr lang="en-AU" sz="1600" b="1" dirty="0" err="1">
                <a:effectLst/>
                <a:latin typeface="Chalkboard" panose="03050602040202020205" pitchFamily="66" charset="77"/>
              </a:rPr>
              <a:t>zani</a:t>
            </a:r>
            <a:r>
              <a:rPr lang="en-AU" sz="1600" b="1" dirty="0">
                <a:latin typeface="Chalkboard" panose="03050602040202020205" pitchFamily="66" charset="77"/>
              </a:rPr>
              <a:t> </a:t>
            </a:r>
            <a:r>
              <a:rPr lang="en-AU" sz="1600" b="1" dirty="0">
                <a:effectLst/>
                <a:latin typeface="Chalkboard" panose="03050602040202020205" pitchFamily="66" charset="77"/>
              </a:rPr>
              <a:t>is still valid and not abrogated.</a:t>
            </a:r>
            <a:endParaRPr lang="en-AU" sz="1600" b="1" dirty="0">
              <a:latin typeface="Chalkboard" panose="03050602040202020205" pitchFamily="66" charset="77"/>
            </a:endParaRPr>
          </a:p>
          <a:p>
            <a:pPr marL="0" indent="0">
              <a:buNone/>
            </a:pPr>
            <a:endParaRPr lang="en-AU" sz="1600" b="1" dirty="0">
              <a:latin typeface="Chalkboard" panose="03050602040202020205" pitchFamily="66" charset="77"/>
            </a:endParaRPr>
          </a:p>
          <a:p>
            <a:pPr marL="0" indent="0">
              <a:buNone/>
            </a:pPr>
            <a:endParaRPr lang="en-US" sz="16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179DA142-0915-A570-2362-EFFF6B3D581F}"/>
              </a:ext>
            </a:extLst>
          </p:cNvPr>
          <p:cNvSpPr>
            <a:spLocks noGrp="1"/>
          </p:cNvSpPr>
          <p:nvPr>
            <p:ph type="sldNum" sz="quarter" idx="12"/>
          </p:nvPr>
        </p:nvSpPr>
        <p:spPr/>
        <p:txBody>
          <a:bodyPr/>
          <a:lstStyle/>
          <a:p>
            <a:fld id="{C8784B88-F3D9-6A4F-9660-1A0A1E561ED7}" type="slidenum">
              <a:rPr lang="en-US" smtClean="0"/>
              <a:t>260</a:t>
            </a:fld>
            <a:endParaRPr lang="en-US"/>
          </a:p>
        </p:txBody>
      </p:sp>
    </p:spTree>
    <p:extLst>
      <p:ext uri="{BB962C8B-B14F-4D97-AF65-F5344CB8AC3E}">
        <p14:creationId xmlns:p14="http://schemas.microsoft.com/office/powerpoint/2010/main" val="1590273856"/>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CDA426-B7B2-B387-4F31-D60BABB75FB7}"/>
              </a:ext>
            </a:extLst>
          </p:cNvPr>
          <p:cNvSpPr>
            <a:spLocks noGrp="1"/>
          </p:cNvSpPr>
          <p:nvPr>
            <p:ph type="title"/>
          </p:nvPr>
        </p:nvSpPr>
        <p:spPr>
          <a:xfrm>
            <a:off x="344244" y="290456"/>
            <a:ext cx="10747826" cy="774552"/>
          </a:xfrm>
        </p:spPr>
        <p:txBody>
          <a:bodyPr>
            <a:normAutofit fontScale="90000"/>
          </a:bodyPr>
          <a:lstStyle/>
          <a:p>
            <a:pPr algn="l" defTabSz="914400" rtl="1" eaLnBrk="1" latinLnBrk="0" hangingPunct="1">
              <a:lnSpc>
                <a:spcPct val="90000"/>
              </a:lnSpc>
              <a:spcBef>
                <a:spcPct val="0"/>
              </a:spcBef>
              <a:buNone/>
            </a:pPr>
            <a:r>
              <a:rPr lang="en-AU" sz="4400" b="0" dirty="0">
                <a:solidFill>
                  <a:srgbClr val="C00000"/>
                </a:solidFill>
                <a:effectLst/>
                <a:latin typeface="Algerian" pitchFamily="82" charset="77"/>
              </a:rPr>
              <a:t>Naskh of the Law Alone, Not the Verse</a:t>
            </a:r>
            <a:endParaRPr lang="en-US" b="0" dirty="0">
              <a:latin typeface="Algerian" pitchFamily="82" charset="77"/>
            </a:endParaRPr>
          </a:p>
        </p:txBody>
      </p:sp>
      <p:sp>
        <p:nvSpPr>
          <p:cNvPr id="3" name="Content Placeholder 2">
            <a:extLst>
              <a:ext uri="{FF2B5EF4-FFF2-40B4-BE49-F238E27FC236}">
                <a16:creationId xmlns:a16="http://schemas.microsoft.com/office/drawing/2014/main" xmlns="" id="{8CFD36D0-0CCF-2B73-25A3-79D3E068A8E3}"/>
              </a:ext>
            </a:extLst>
          </p:cNvPr>
          <p:cNvSpPr>
            <a:spLocks noGrp="1"/>
          </p:cNvSpPr>
          <p:nvPr>
            <p:ph idx="1"/>
          </p:nvPr>
        </p:nvSpPr>
        <p:spPr>
          <a:xfrm>
            <a:off x="344244" y="949043"/>
            <a:ext cx="11657256" cy="5357244"/>
          </a:xfrm>
          <a:ln>
            <a:solidFill>
              <a:srgbClr val="C00000"/>
            </a:solidFill>
          </a:ln>
        </p:spPr>
        <p:txBody>
          <a:bodyPr>
            <a:noAutofit/>
          </a:bodyPr>
          <a:lstStyle/>
          <a:p>
            <a:pPr marL="0" indent="0">
              <a:buNone/>
            </a:pPr>
            <a:r>
              <a:rPr lang="en-AU" sz="1800" b="1" dirty="0">
                <a:solidFill>
                  <a:srgbClr val="C00000"/>
                </a:solidFill>
                <a:effectLst/>
                <a:latin typeface="Chalkboard" panose="03050602040202020205" pitchFamily="66" charset="77"/>
              </a:rPr>
              <a:t>3. Naskh of the Law Alone, Not the Verse</a:t>
            </a:r>
            <a:r>
              <a:rPr lang="en-AU" sz="1600" b="1" dirty="0">
                <a:solidFill>
                  <a:srgbClr val="C00000"/>
                </a:solidFill>
                <a:effectLst/>
                <a:latin typeface="Chalkboard" panose="03050602040202020205" pitchFamily="66" charset="77"/>
              </a:rPr>
              <a:t>.</a:t>
            </a:r>
            <a:endParaRPr lang="en-AU" sz="1600" b="1" dirty="0">
              <a:solidFill>
                <a:srgbClr val="C00000"/>
              </a:solidFill>
              <a:latin typeface="Chalkboard" panose="03050602040202020205" pitchFamily="66" charset="77"/>
            </a:endParaRPr>
          </a:p>
          <a:p>
            <a:pPr marL="0" indent="0">
              <a:buNone/>
            </a:pPr>
            <a:r>
              <a:rPr lang="en-AU" sz="1600" b="1" dirty="0">
                <a:effectLst/>
                <a:latin typeface="Chalkboard" panose="03050602040202020205" pitchFamily="66" charset="77"/>
              </a:rPr>
              <a:t>The most common form of </a:t>
            </a:r>
            <a:r>
              <a:rPr lang="en-AU" sz="1600" b="1" dirty="0" err="1">
                <a:effectLst/>
                <a:latin typeface="Chalkboard" panose="03050602040202020205" pitchFamily="66" charset="77"/>
              </a:rPr>
              <a:t>naskh</a:t>
            </a:r>
            <a:r>
              <a:rPr lang="en-AU" sz="1600" b="1" dirty="0">
                <a:effectLst/>
                <a:latin typeface="Chalkboard" panose="03050602040202020205" pitchFamily="66" charset="77"/>
              </a:rPr>
              <a:t>. </a:t>
            </a:r>
          </a:p>
          <a:p>
            <a:r>
              <a:rPr lang="en-AU" sz="1600" b="1" dirty="0">
                <a:effectLst/>
                <a:latin typeface="Chalkboard" panose="03050602040202020205" pitchFamily="66" charset="77"/>
              </a:rPr>
              <a:t>The law contained in a verse is annulled by a new law in a new verse, but the old verse is left in the Quran. </a:t>
            </a:r>
            <a:endParaRPr lang="en-AU" sz="1600" b="1" dirty="0">
              <a:latin typeface="Chalkboard" panose="03050602040202020205" pitchFamily="66" charset="77"/>
            </a:endParaRPr>
          </a:p>
          <a:p>
            <a:pPr marL="0" indent="0">
              <a:buNone/>
            </a:pPr>
            <a:r>
              <a:rPr lang="en-AU" sz="1600" b="1" dirty="0">
                <a:latin typeface="Chalkboard" panose="03050602040202020205" pitchFamily="66" charset="77"/>
              </a:rPr>
              <a:t>Example</a:t>
            </a:r>
          </a:p>
          <a:p>
            <a:r>
              <a:rPr lang="ar" sz="1600" b="1" i="0" dirty="0">
                <a:solidFill>
                  <a:srgbClr val="000000"/>
                </a:solidFill>
                <a:effectLst/>
                <a:latin typeface="Chalkboard" panose="03050602040202020205" pitchFamily="66" charset="77"/>
              </a:rPr>
              <a:t>وَالَّذِينَ يُتَوَفَّوْنَ مِنْكُمْ وَيَذَرُونَ أَزْوَاجًا وَصِيَّةً لِأَزْوَاجِهِمْ مَتَاعًا إِلَى الْحَوْلِ غَيْرَ إِخْرَاجٍ فَإِنْ خَرَجْنَ فَلَا جُنَاحَ عَلَيْكُمْ فِي مَا فَعَلْنَ فِي أَنْفُسِهِنَّ مِنْ مَعْرُوفٍ وَاللَّهُ عَزِيزٌ حَكِيمٌ</a:t>
            </a:r>
            <a:r>
              <a:rPr lang="ar-SA" sz="1600" b="1" i="0" dirty="0">
                <a:solidFill>
                  <a:srgbClr val="000000"/>
                </a:solidFill>
                <a:effectLst/>
                <a:latin typeface="Chalkboard" panose="03050602040202020205" pitchFamily="66" charset="77"/>
              </a:rPr>
              <a:t>"</a:t>
            </a:r>
            <a:r>
              <a:rPr lang="ar" sz="1600" b="1" i="0" dirty="0">
                <a:solidFill>
                  <a:srgbClr val="000000"/>
                </a:solidFill>
                <a:effectLst/>
                <a:latin typeface="Chalkboard" panose="03050602040202020205" pitchFamily="66" charset="77"/>
              </a:rPr>
              <a:t/>
            </a:r>
            <a:br>
              <a:rPr lang="ar" sz="1600" b="1" i="0" dirty="0">
                <a:solidFill>
                  <a:srgbClr val="000000"/>
                </a:solidFill>
                <a:effectLst/>
                <a:latin typeface="Chalkboard" panose="03050602040202020205" pitchFamily="66" charset="77"/>
              </a:rPr>
            </a:br>
            <a:r>
              <a:rPr lang="en-AU" sz="1600" b="1" dirty="0">
                <a:effectLst/>
                <a:latin typeface="Chalkboard" panose="03050602040202020205" pitchFamily="66" charset="77"/>
              </a:rPr>
              <a:t>“For those among you who die and leave behind wives, the bequest instruction for your wives is that they be looked after (from your wealth) for a year without being expelled (from their dwellings).”</a:t>
            </a:r>
            <a:r>
              <a:rPr lang="en-AU" sz="1600" b="1" dirty="0">
                <a:latin typeface="Chalkboard" panose="03050602040202020205" pitchFamily="66" charset="77"/>
              </a:rPr>
              <a:t> al-Baqarah, 2</a:t>
            </a:r>
            <a:r>
              <a:rPr lang="en-AU" sz="1600" b="1" dirty="0">
                <a:effectLst/>
                <a:latin typeface="Chalkboard" panose="03050602040202020205" pitchFamily="66" charset="77"/>
              </a:rPr>
              <a:t>:240.</a:t>
            </a:r>
          </a:p>
          <a:p>
            <a:r>
              <a:rPr lang="en-AU" sz="1600" b="1" dirty="0">
                <a:effectLst/>
                <a:latin typeface="Chalkboard" panose="03050602040202020205" pitchFamily="66" charset="77"/>
              </a:rPr>
              <a:t>This verse was superseded by a later verse, were the widow  stays four months and ten days as a waiting period before remarrying. Allah says:</a:t>
            </a:r>
            <a:endParaRPr lang="en-AU" sz="1600" b="1" dirty="0">
              <a:latin typeface="Chalkboard" panose="03050602040202020205" pitchFamily="66" charset="77"/>
            </a:endParaRPr>
          </a:p>
          <a:p>
            <a:pPr marL="0" indent="0" algn="r">
              <a:buNone/>
            </a:pPr>
            <a:r>
              <a:rPr lang="ar" sz="1600" b="1" i="0" dirty="0">
                <a:solidFill>
                  <a:srgbClr val="008000"/>
                </a:solidFill>
                <a:effectLst/>
                <a:latin typeface="Chalkboard" panose="03050602040202020205" pitchFamily="66" charset="77"/>
              </a:rPr>
              <a:t>الَّذِينَ يُتَوَفَّوْنَ مِنْكُمْ وَيَذَرُونَ أَزْوَاجًا يَتَرَبَّصْنَ بِأَنْفُسِهِنَّ أَرْبَعَةَ أَشْهُرٍ وَعَشْرًا</a:t>
            </a:r>
          </a:p>
          <a:p>
            <a:r>
              <a:rPr lang="en-AU" sz="1600" b="1" dirty="0">
                <a:effectLst/>
                <a:latin typeface="Chalkboard" panose="03050602040202020205" pitchFamily="66" charset="77"/>
              </a:rPr>
              <a:t>“For those among you who die and leave behind wives, let them (the wives) stay by themselves for four months and ten days (i.e., without remarrying” (</a:t>
            </a:r>
            <a:r>
              <a:rPr lang="en-AU" sz="1600" dirty="0">
                <a:effectLst/>
                <a:latin typeface="Chalkboard" panose="03050602040202020205" pitchFamily="66" charset="77"/>
              </a:rPr>
              <a:t>al-Baqarah (2):234). </a:t>
            </a:r>
            <a:endParaRPr lang="en-AU" sz="1600" dirty="0">
              <a:latin typeface="Chalkboard" panose="03050602040202020205" pitchFamily="66" charset="77"/>
            </a:endParaRPr>
          </a:p>
          <a:p>
            <a:pPr marL="0" indent="0">
              <a:buNone/>
            </a:pPr>
            <a:endParaRPr lang="en-AU" sz="1600" b="1" dirty="0">
              <a:latin typeface="Chalkboard" panose="03050602040202020205" pitchFamily="66" charset="77"/>
            </a:endParaRPr>
          </a:p>
          <a:p>
            <a:pPr marL="228600" indent="-228600" algn="r" defTabSz="914400" rtl="1" eaLnBrk="1" latinLnBrk="0" hangingPunct="1">
              <a:lnSpc>
                <a:spcPct val="150000"/>
              </a:lnSpc>
              <a:spcBef>
                <a:spcPts val="1000"/>
              </a:spcBef>
              <a:buFont typeface="Arial" panose="020B0604020202020204" pitchFamily="34" charset="0"/>
              <a:buChar char="•"/>
            </a:pPr>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B75FD9B5-2774-0D04-F731-CA1A4FB7AAC0}"/>
              </a:ext>
            </a:extLst>
          </p:cNvPr>
          <p:cNvSpPr>
            <a:spLocks noGrp="1"/>
          </p:cNvSpPr>
          <p:nvPr>
            <p:ph type="sldNum" sz="quarter" idx="12"/>
          </p:nvPr>
        </p:nvSpPr>
        <p:spPr>
          <a:xfrm>
            <a:off x="8610599" y="6527806"/>
            <a:ext cx="3006391" cy="365125"/>
          </a:xfrm>
        </p:spPr>
        <p:txBody>
          <a:bodyPr/>
          <a:lstStyle/>
          <a:p>
            <a:fld id="{C8784B88-F3D9-6A4F-9660-1A0A1E561ED7}" type="slidenum">
              <a:rPr lang="en-US" smtClean="0">
                <a:latin typeface="Algerian" pitchFamily="82" charset="77"/>
              </a:rPr>
              <a:t>261</a:t>
            </a:fld>
            <a:endParaRPr lang="en-US">
              <a:latin typeface="Algerian" pitchFamily="82" charset="77"/>
            </a:endParaRPr>
          </a:p>
        </p:txBody>
      </p:sp>
    </p:spTree>
    <p:extLst>
      <p:ext uri="{BB962C8B-B14F-4D97-AF65-F5344CB8AC3E}">
        <p14:creationId xmlns:p14="http://schemas.microsoft.com/office/powerpoint/2010/main" val="99741698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6A8452E8-28BF-C806-9981-BE664AAD11D3}"/>
              </a:ext>
            </a:extLst>
          </p:cNvPr>
          <p:cNvSpPr>
            <a:spLocks noGrp="1"/>
          </p:cNvSpPr>
          <p:nvPr>
            <p:ph type="sldNum" sz="quarter" idx="12"/>
          </p:nvPr>
        </p:nvSpPr>
        <p:spPr/>
        <p:txBody>
          <a:bodyPr/>
          <a:lstStyle/>
          <a:p>
            <a:fld id="{C8784B88-F3D9-6A4F-9660-1A0A1E561ED7}" type="slidenum">
              <a:rPr lang="en-US" smtClean="0"/>
              <a:t>262</a:t>
            </a:fld>
            <a:endParaRPr lang="en-US"/>
          </a:p>
        </p:txBody>
      </p:sp>
      <p:graphicFrame>
        <p:nvGraphicFramePr>
          <p:cNvPr id="9" name="Content Placeholder 8">
            <a:extLst>
              <a:ext uri="{FF2B5EF4-FFF2-40B4-BE49-F238E27FC236}">
                <a16:creationId xmlns:a16="http://schemas.microsoft.com/office/drawing/2014/main" xmlns="" id="{6F086882-659A-BE9A-4488-1F6E258635FC}"/>
              </a:ext>
            </a:extLst>
          </p:cNvPr>
          <p:cNvGraphicFramePr>
            <a:graphicFrameLocks noGrp="1"/>
          </p:cNvGraphicFramePr>
          <p:nvPr>
            <p:ph idx="1"/>
            <p:extLst>
              <p:ext uri="{D42A27DB-BD31-4B8C-83A1-F6EECF244321}">
                <p14:modId xmlns:p14="http://schemas.microsoft.com/office/powerpoint/2010/main" val="1851379238"/>
              </p:ext>
            </p:extLst>
          </p:nvPr>
        </p:nvGraphicFramePr>
        <p:xfrm>
          <a:off x="0" y="0"/>
          <a:ext cx="8906933" cy="65278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Doughnut 9">
            <a:extLst>
              <a:ext uri="{FF2B5EF4-FFF2-40B4-BE49-F238E27FC236}">
                <a16:creationId xmlns:a16="http://schemas.microsoft.com/office/drawing/2014/main" xmlns="" id="{8FA4B7E6-1F4E-7DDE-268A-CCA91FD17761}"/>
              </a:ext>
            </a:extLst>
          </p:cNvPr>
          <p:cNvSpPr/>
          <p:nvPr/>
        </p:nvSpPr>
        <p:spPr>
          <a:xfrm>
            <a:off x="8466668" y="2063639"/>
            <a:ext cx="3736169" cy="4150431"/>
          </a:xfrm>
          <a:prstGeom prst="donut">
            <a:avLst>
              <a:gd name="adj" fmla="val 17603"/>
            </a:avLst>
          </a:prstGeom>
          <a:solidFill>
            <a:schemeClr val="accent1">
              <a:lumMod val="75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C00000"/>
                </a:solidFill>
                <a:latin typeface="Algerian" pitchFamily="82" charset="77"/>
              </a:rPr>
              <a:t>Nasikh</a:t>
            </a:r>
          </a:p>
        </p:txBody>
      </p:sp>
      <p:sp>
        <p:nvSpPr>
          <p:cNvPr id="2" name="Triangle 1">
            <a:extLst>
              <a:ext uri="{FF2B5EF4-FFF2-40B4-BE49-F238E27FC236}">
                <a16:creationId xmlns:a16="http://schemas.microsoft.com/office/drawing/2014/main" xmlns="" id="{28B0CA00-AF59-4F76-B5C7-B3BF5062647E}"/>
              </a:ext>
            </a:extLst>
          </p:cNvPr>
          <p:cNvSpPr/>
          <p:nvPr/>
        </p:nvSpPr>
        <p:spPr>
          <a:xfrm>
            <a:off x="8661400" y="2063639"/>
            <a:ext cx="3346704" cy="3236494"/>
          </a:xfrm>
          <a:prstGeom prst="triangle">
            <a:avLst>
              <a:gd name="adj" fmla="val 47195"/>
            </a:avLst>
          </a:prstGeom>
          <a:solidFill>
            <a:schemeClr val="accent1">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dirty="0">
                <a:solidFill>
                  <a:srgbClr val="C00000"/>
                </a:solidFill>
                <a:effectLst/>
                <a:latin typeface="Algerian" pitchFamily="82" charset="77"/>
              </a:rPr>
              <a:t>Naskh</a:t>
            </a:r>
            <a:endParaRPr lang="en-GB" sz="2000" dirty="0">
              <a:solidFill>
                <a:srgbClr val="C00000"/>
              </a:solidFill>
              <a:latin typeface="Algerian" pitchFamily="82" charset="77"/>
            </a:endParaRPr>
          </a:p>
          <a:p>
            <a:pPr algn="ctr"/>
            <a:r>
              <a:rPr lang="en-AU" sz="2000" dirty="0">
                <a:solidFill>
                  <a:srgbClr val="C00000"/>
                </a:solidFill>
                <a:latin typeface="Algerian" pitchFamily="82" charset="77"/>
              </a:rPr>
              <a:t>In </a:t>
            </a:r>
            <a:r>
              <a:rPr lang="en-AU" sz="2000" dirty="0">
                <a:solidFill>
                  <a:srgbClr val="C00000"/>
                </a:solidFill>
                <a:effectLst/>
                <a:latin typeface="Algerian" pitchFamily="82" charset="77"/>
              </a:rPr>
              <a:t> four different forms</a:t>
            </a:r>
            <a:endParaRPr lang="en-US" sz="2000" dirty="0">
              <a:solidFill>
                <a:srgbClr val="C00000"/>
              </a:solidFill>
              <a:latin typeface="Algerian" pitchFamily="82" charset="77"/>
            </a:endParaRPr>
          </a:p>
        </p:txBody>
      </p:sp>
      <p:sp>
        <p:nvSpPr>
          <p:cNvPr id="3" name="TextBox 2">
            <a:extLst>
              <a:ext uri="{FF2B5EF4-FFF2-40B4-BE49-F238E27FC236}">
                <a16:creationId xmlns:a16="http://schemas.microsoft.com/office/drawing/2014/main" xmlns="" id="{494CF3BB-6E45-CA5D-31F8-3E8EAF6ABA90}"/>
              </a:ext>
            </a:extLst>
          </p:cNvPr>
          <p:cNvSpPr txBox="1"/>
          <p:nvPr/>
        </p:nvSpPr>
        <p:spPr>
          <a:xfrm>
            <a:off x="183896" y="-365123"/>
            <a:ext cx="8411277" cy="1846659"/>
          </a:xfrm>
          <a:prstGeom prst="rect">
            <a:avLst/>
          </a:prstGeom>
          <a:noFill/>
        </p:spPr>
        <p:txBody>
          <a:bodyPr wrap="none" rtlCol="0">
            <a:spAutoFit/>
          </a:bodyPr>
          <a:lstStyle/>
          <a:p>
            <a:r>
              <a:rPr lang="en-AU" sz="3200" b="0" dirty="0">
                <a:effectLst/>
                <a:latin typeface="Algerian" pitchFamily="82" charset="77"/>
              </a:rPr>
              <a:t/>
            </a:r>
            <a:br>
              <a:rPr lang="en-AU" sz="3200" b="0" dirty="0">
                <a:effectLst/>
                <a:latin typeface="Algerian" pitchFamily="82" charset="77"/>
              </a:rPr>
            </a:br>
            <a:r>
              <a:rPr lang="en-AU" sz="3200" b="0" dirty="0">
                <a:solidFill>
                  <a:schemeClr val="accent1">
                    <a:lumMod val="75000"/>
                  </a:schemeClr>
                </a:solidFill>
                <a:effectLst/>
                <a:latin typeface="Algerian" pitchFamily="82" charset="77"/>
              </a:rPr>
              <a:t>ways in which a law may be </a:t>
            </a:r>
            <a:r>
              <a:rPr lang="en-AU" sz="3200" b="0" dirty="0">
                <a:solidFill>
                  <a:schemeClr val="accent1">
                    <a:lumMod val="75000"/>
                  </a:schemeClr>
                </a:solidFill>
                <a:effectLst/>
                <a:latin typeface="Algerian" pitchFamily="82" charset="77"/>
                <a:ea typeface="Calibri" panose="020F0502020204030204" pitchFamily="34" charset="0"/>
              </a:rPr>
              <a:t>cancelled</a:t>
            </a:r>
            <a:r>
              <a:rPr lang="en-AU" sz="32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rPr>
              <a:t/>
            </a:r>
            <a:br>
              <a:rPr lang="en-AU" sz="3200" dirty="0">
                <a:solidFill>
                  <a:schemeClr val="accent1">
                    <a:lumMod val="75000"/>
                  </a:schemeClr>
                </a:solidFill>
                <a:effectLst/>
                <a:latin typeface="Calibri" panose="020F0502020204030204" pitchFamily="34" charset="0"/>
                <a:ea typeface="Calibri" panose="020F0502020204030204" pitchFamily="34" charset="0"/>
                <a:cs typeface="Arial" panose="020B0604020202020204" pitchFamily="34" charset="0"/>
              </a:rPr>
            </a:br>
            <a:r>
              <a:rPr lang="en-AU" sz="3200" b="0" dirty="0">
                <a:solidFill>
                  <a:schemeClr val="accent1">
                    <a:lumMod val="75000"/>
                  </a:schemeClr>
                </a:solidFill>
                <a:effectLst/>
                <a:latin typeface="Algerian" pitchFamily="82" charset="77"/>
              </a:rPr>
              <a:t> with respect to its replacement</a:t>
            </a:r>
            <a:r>
              <a:rPr lang="en-AU" sz="1800" b="0" dirty="0">
                <a:solidFill>
                  <a:schemeClr val="accent1">
                    <a:lumMod val="75000"/>
                  </a:schemeClr>
                </a:solidFill>
                <a:effectLst/>
                <a:latin typeface="Algerian" pitchFamily="82" charset="77"/>
              </a:rPr>
              <a:t>. </a:t>
            </a:r>
            <a:r>
              <a:rPr lang="en-AU" sz="1800" b="0" dirty="0">
                <a:latin typeface="Algerian" pitchFamily="82" charset="77"/>
              </a:rPr>
              <a:t/>
            </a:r>
            <a:br>
              <a:rPr lang="en-AU" sz="1800" b="0" dirty="0">
                <a:latin typeface="Algerian" pitchFamily="82" charset="77"/>
              </a:rPr>
            </a:br>
            <a:endParaRPr lang="en-US" dirty="0"/>
          </a:p>
        </p:txBody>
      </p:sp>
    </p:spTree>
    <p:extLst>
      <p:ext uri="{BB962C8B-B14F-4D97-AF65-F5344CB8AC3E}">
        <p14:creationId xmlns:p14="http://schemas.microsoft.com/office/powerpoint/2010/main" val="690223320"/>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4E13BBB-D16F-8787-8D5A-6FD60F19032B}"/>
              </a:ext>
            </a:extLst>
          </p:cNvPr>
          <p:cNvSpPr>
            <a:spLocks noGrp="1"/>
          </p:cNvSpPr>
          <p:nvPr>
            <p:ph type="title"/>
          </p:nvPr>
        </p:nvSpPr>
        <p:spPr>
          <a:xfrm>
            <a:off x="500743" y="236941"/>
            <a:ext cx="6678990" cy="566767"/>
          </a:xfrm>
        </p:spPr>
        <p:txBody>
          <a:bodyPr>
            <a:noAutofit/>
          </a:bodyPr>
          <a:lstStyle/>
          <a:p>
            <a:r>
              <a:rPr lang="en-AU" sz="3600" b="0" dirty="0">
                <a:effectLst/>
                <a:latin typeface="Monotype Corsiva" panose="03010101010201010101" pitchFamily="66" charset="0"/>
              </a:rPr>
              <a:t/>
            </a:r>
            <a:br>
              <a:rPr lang="en-AU" sz="3600" b="0" dirty="0">
                <a:effectLst/>
                <a:latin typeface="Monotype Corsiva" panose="03010101010201010101" pitchFamily="66" charset="0"/>
              </a:rPr>
            </a:br>
            <a:r>
              <a:rPr lang="en-AU" sz="3600" b="0" dirty="0">
                <a:effectLst/>
                <a:latin typeface="Monotype Corsiva" panose="03010101010201010101" pitchFamily="66" charset="0"/>
              </a:rPr>
              <a:t/>
            </a:r>
            <a:br>
              <a:rPr lang="en-AU" sz="3600" b="0" dirty="0">
                <a:effectLst/>
                <a:latin typeface="Monotype Corsiva" panose="03010101010201010101" pitchFamily="66" charset="0"/>
              </a:rPr>
            </a:br>
            <a:r>
              <a:rPr lang="en-AU" sz="3600" b="1" dirty="0">
                <a:solidFill>
                  <a:schemeClr val="accent1">
                    <a:lumMod val="75000"/>
                  </a:schemeClr>
                </a:solidFill>
                <a:effectLst/>
                <a:latin typeface="Monotype Corsiva" panose="03010101010201010101" pitchFamily="66" charset="0"/>
              </a:rPr>
              <a:t>Naskh Without Replacement </a:t>
            </a:r>
            <a:r>
              <a:rPr lang="en-AU" sz="3600" b="1" dirty="0">
                <a:solidFill>
                  <a:srgbClr val="C00000"/>
                </a:solidFill>
                <a:latin typeface="Monotype Corsiva" panose="03010101010201010101" pitchFamily="66" charset="0"/>
              </a:rPr>
              <a:t/>
            </a:r>
            <a:br>
              <a:rPr lang="en-AU" sz="3600" b="1" dirty="0">
                <a:solidFill>
                  <a:srgbClr val="C00000"/>
                </a:solidFill>
                <a:latin typeface="Monotype Corsiva" panose="03010101010201010101" pitchFamily="66" charset="0"/>
              </a:rPr>
            </a:br>
            <a:r>
              <a:rPr lang="en-AU" sz="3600" b="0" dirty="0">
                <a:latin typeface="Monotype Corsiva" panose="03010101010201010101" pitchFamily="66" charset="0"/>
              </a:rPr>
              <a:t/>
            </a:r>
            <a:br>
              <a:rPr lang="en-AU" sz="3600" b="0" dirty="0">
                <a:latin typeface="Monotype Corsiva" panose="03010101010201010101" pitchFamily="66" charset="0"/>
              </a:rPr>
            </a:br>
            <a:endParaRPr lang="en-US" sz="3600" b="0" dirty="0">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D7C62675-EE50-C6E4-B30B-C3F97788AEAF}"/>
              </a:ext>
            </a:extLst>
          </p:cNvPr>
          <p:cNvSpPr>
            <a:spLocks noGrp="1"/>
          </p:cNvSpPr>
          <p:nvPr>
            <p:ph idx="1"/>
          </p:nvPr>
        </p:nvSpPr>
        <p:spPr>
          <a:xfrm>
            <a:off x="114300" y="885450"/>
            <a:ext cx="11562706" cy="5642356"/>
          </a:xfrm>
          <a:ln>
            <a:solidFill>
              <a:srgbClr val="7030A0"/>
            </a:solidFill>
          </a:ln>
        </p:spPr>
        <p:txBody>
          <a:bodyPr>
            <a:noAutofit/>
          </a:bodyPr>
          <a:lstStyle/>
          <a:p>
            <a:r>
              <a:rPr lang="en-AU" sz="2000" b="1" dirty="0">
                <a:solidFill>
                  <a:srgbClr val="C00000"/>
                </a:solidFill>
                <a:latin typeface="Chalkboard" panose="03050602040202020205" pitchFamily="66" charset="77"/>
              </a:rPr>
              <a:t>F</a:t>
            </a:r>
            <a:r>
              <a:rPr lang="en-AU" sz="2000" b="1" dirty="0">
                <a:solidFill>
                  <a:srgbClr val="C00000"/>
                </a:solidFill>
                <a:effectLst/>
                <a:latin typeface="Chalkboard" panose="03050602040202020205" pitchFamily="66" charset="77"/>
              </a:rPr>
              <a:t>our ways in which a law may be annulled with respect to its replacement </a:t>
            </a:r>
            <a:endParaRPr lang="en-AU" sz="2000" b="1" dirty="0">
              <a:solidFill>
                <a:srgbClr val="C00000"/>
              </a:solidFill>
              <a:latin typeface="Chalkboard" panose="03050602040202020205" pitchFamily="66" charset="77"/>
            </a:endParaRPr>
          </a:p>
          <a:p>
            <a:r>
              <a:rPr lang="en-AU" sz="1600" b="1" dirty="0">
                <a:effectLst/>
                <a:latin typeface="Chalkboard" panose="03050602040202020205" pitchFamily="66" charset="77"/>
              </a:rPr>
              <a:t>When a law was repealed, it was replaced by another law or not replaced at all. when </a:t>
            </a:r>
            <a:r>
              <a:rPr lang="en-AU" sz="1600" b="1" dirty="0">
                <a:latin typeface="Chalkboard" panose="03050602040202020205" pitchFamily="66" charset="77"/>
              </a:rPr>
              <a:t>the law is</a:t>
            </a:r>
            <a:r>
              <a:rPr lang="en-AU" sz="1600" b="1" dirty="0">
                <a:effectLst/>
                <a:latin typeface="Chalkboard" panose="03050602040202020205" pitchFamily="66" charset="77"/>
              </a:rPr>
              <a:t> replaced, the new law might be less difficult, of similar difficulty, or more difficult.</a:t>
            </a:r>
            <a:endParaRPr lang="en-AU" sz="1600" b="1" dirty="0">
              <a:solidFill>
                <a:srgbClr val="C00000"/>
              </a:solidFill>
              <a:highlight>
                <a:srgbClr val="FFFF00"/>
              </a:highlight>
              <a:latin typeface="Chalkboard" panose="03050602040202020205" pitchFamily="66" charset="77"/>
            </a:endParaRPr>
          </a:p>
          <a:p>
            <a:r>
              <a:rPr lang="en-AU" sz="2000" b="1" dirty="0">
                <a:solidFill>
                  <a:srgbClr val="C00000"/>
                </a:solidFill>
                <a:effectLst/>
                <a:highlight>
                  <a:srgbClr val="ADCABC"/>
                </a:highlight>
                <a:latin typeface="Chalkboard" panose="03050602040202020205" pitchFamily="66" charset="77"/>
              </a:rPr>
              <a:t>1. Naskh Without Replacement </a:t>
            </a:r>
            <a:endParaRPr lang="en-AU" sz="2000" b="1" dirty="0">
              <a:solidFill>
                <a:srgbClr val="C00000"/>
              </a:solidFill>
              <a:highlight>
                <a:srgbClr val="ADCABC"/>
              </a:highlight>
              <a:latin typeface="Chalkboard" panose="03050602040202020205" pitchFamily="66" charset="77"/>
            </a:endParaRPr>
          </a:p>
          <a:p>
            <a:r>
              <a:rPr lang="en-AU" sz="1600" b="1" dirty="0">
                <a:effectLst/>
                <a:latin typeface="Chalkboard" panose="03050602040202020205" pitchFamily="66" charset="77"/>
              </a:rPr>
              <a:t>Example: Allah has ordered the Muslims before private consultations with the Messenger, </a:t>
            </a:r>
            <a:r>
              <a:rPr lang="en-AU" sz="1600" b="1" dirty="0">
                <a:latin typeface="Chalkboard" panose="03050602040202020205" pitchFamily="66" charset="77"/>
              </a:rPr>
              <a:t>they </a:t>
            </a:r>
            <a:r>
              <a:rPr lang="en-AU" sz="1600" b="1" dirty="0">
                <a:effectLst/>
                <a:latin typeface="Chalkboard" panose="03050602040202020205" pitchFamily="66" charset="77"/>
              </a:rPr>
              <a:t>should give some charity. </a:t>
            </a:r>
            <a:r>
              <a:rPr lang="en-AU" sz="1600" b="1" dirty="0">
                <a:latin typeface="Chalkboard" panose="03050602040202020205" pitchFamily="66" charset="77"/>
              </a:rPr>
              <a:t> Saying: </a:t>
            </a:r>
            <a:r>
              <a:rPr lang="en-AU" sz="1600" b="1" dirty="0">
                <a:effectLst/>
                <a:latin typeface="Chalkboard" panose="03050602040202020205" pitchFamily="66" charset="77"/>
              </a:rPr>
              <a:t>“O you who believe! If you wish to consult the Messenger in private, you should give some charity before your private consultation</a:t>
            </a:r>
            <a:r>
              <a:rPr lang="en-AU" sz="1400" dirty="0">
                <a:effectLst/>
                <a:latin typeface="Chalkboard" panose="03050602040202020205" pitchFamily="66" charset="77"/>
              </a:rPr>
              <a:t>.”(al-</a:t>
            </a:r>
            <a:r>
              <a:rPr lang="en-AU" sz="1400" dirty="0" err="1">
                <a:effectLst/>
                <a:latin typeface="Chalkboard" panose="03050602040202020205" pitchFamily="66" charset="77"/>
              </a:rPr>
              <a:t>Mujaadilah</a:t>
            </a:r>
            <a:r>
              <a:rPr lang="en-AU" sz="1400" dirty="0">
                <a:effectLst/>
                <a:latin typeface="Chalkboard" panose="03050602040202020205" pitchFamily="66" charset="77"/>
              </a:rPr>
              <a:t> 58:12</a:t>
            </a:r>
            <a:r>
              <a:rPr lang="ar-SA" sz="1400" dirty="0">
                <a:effectLst/>
                <a:latin typeface="Chalkboard" panose="03050602040202020205" pitchFamily="66" charset="77"/>
              </a:rPr>
              <a:t>(</a:t>
            </a:r>
            <a:r>
              <a:rPr lang="en-AU" sz="1400" dirty="0">
                <a:effectLst/>
                <a:latin typeface="Chalkboard" panose="03050602040202020205" pitchFamily="66" charset="77"/>
              </a:rPr>
              <a:t>.</a:t>
            </a:r>
          </a:p>
          <a:p>
            <a:r>
              <a:rPr lang="en-AU" sz="1600" b="1" dirty="0">
                <a:effectLst/>
                <a:latin typeface="Chalkboard" panose="03050602040202020205" pitchFamily="66" charset="77"/>
              </a:rPr>
              <a:t> </a:t>
            </a:r>
            <a:r>
              <a:rPr lang="ar" sz="1800" b="1" i="0" dirty="0">
                <a:solidFill>
                  <a:srgbClr val="006837"/>
                </a:solidFill>
                <a:effectLst/>
                <a:latin typeface="Chalkboard" panose="03050602040202020205" pitchFamily="66" charset="77"/>
              </a:rPr>
              <a:t>يَٰٓأَيُّهَا ٱلَّذِينَ ءَامَنُوٓاْ إِذَا نَٰجَيْتُمُ ٱلرَّسُولَ فَقَدِّمُواْ بَيْنَ يَدَىْ نَجْوَىٰكُمْ صَدَقَةً ۚ ذَٰلِكَ خَيْرٌ لَّكُمْ وَأَطْهَرُ ۚ فَإِن لَّمْ تَجِدُواْ فَإِنَّ ٱللَّهَ غَفُورٌ رَّحِيمٌ</a:t>
            </a:r>
            <a:endParaRPr lang="en-AU" sz="1800" b="1" i="0" dirty="0">
              <a:solidFill>
                <a:srgbClr val="006837"/>
              </a:solidFill>
              <a:effectLst/>
              <a:latin typeface="Chalkboard" panose="03050602040202020205" pitchFamily="66" charset="77"/>
            </a:endParaRPr>
          </a:p>
          <a:p>
            <a:r>
              <a:rPr lang="en-AU" sz="1800" b="1" dirty="0">
                <a:effectLst/>
                <a:latin typeface="Chalkboard" panose="03050602040202020205" pitchFamily="66" charset="77"/>
              </a:rPr>
              <a:t>Later, He released them from the obligation, saying</a:t>
            </a:r>
            <a:r>
              <a:rPr lang="en-AU" sz="1800" dirty="0">
                <a:effectLst/>
                <a:latin typeface="TimesNewRoman"/>
              </a:rPr>
              <a:t>, </a:t>
            </a:r>
            <a:r>
              <a:rPr lang="en-AU" sz="1800" b="1" dirty="0">
                <a:effectLst/>
                <a:latin typeface="Chalkboard" panose="03050602040202020205" pitchFamily="66" charset="77"/>
              </a:rPr>
              <a:t>“Are you afraid to give sums of charity before your private consultations? If then you do not do so and Allaah forgives you, you should establish regular prayer, pay </a:t>
            </a:r>
            <a:r>
              <a:rPr lang="en-AU" sz="1800" b="1" dirty="0" err="1">
                <a:effectLst/>
                <a:latin typeface="Chalkboard" panose="03050602040202020205" pitchFamily="66" charset="77"/>
              </a:rPr>
              <a:t>zakaah</a:t>
            </a:r>
            <a:r>
              <a:rPr lang="en-AU" sz="1800" b="1" dirty="0">
                <a:effectLst/>
                <a:latin typeface="Chalkboard" panose="03050602040202020205" pitchFamily="66" charset="77"/>
              </a:rPr>
              <a:t> and obey Allah and His Messenger.” (</a:t>
            </a:r>
            <a:r>
              <a:rPr lang="en-AU" sz="1800" dirty="0">
                <a:effectLst/>
                <a:latin typeface="TimesNewRoman,Italic"/>
              </a:rPr>
              <a:t>l-</a:t>
            </a:r>
            <a:r>
              <a:rPr lang="en-AU" sz="1800" dirty="0" err="1">
                <a:effectLst/>
                <a:latin typeface="TimesNewRoman,Italic"/>
              </a:rPr>
              <a:t>Mujaadilah</a:t>
            </a:r>
            <a:r>
              <a:rPr lang="en-AU" sz="1800" dirty="0">
                <a:effectLst/>
                <a:latin typeface="TimesNewRoman,Italic"/>
              </a:rPr>
              <a:t> </a:t>
            </a:r>
            <a:r>
              <a:rPr lang="en-AU" sz="1800" dirty="0">
                <a:effectLst/>
                <a:latin typeface="TimesNewRoman"/>
              </a:rPr>
              <a:t>(58):13).</a:t>
            </a:r>
            <a:endParaRPr lang="en-AU" sz="1800" b="1" dirty="0">
              <a:latin typeface="Chalkboard" panose="03050602040202020205" pitchFamily="66" charset="77"/>
            </a:endParaRPr>
          </a:p>
          <a:p>
            <a:pPr algn="r" rtl="1"/>
            <a:r>
              <a:rPr lang="ar" sz="1600" b="1" i="0" dirty="0">
                <a:solidFill>
                  <a:srgbClr val="C00000"/>
                </a:solidFill>
                <a:effectLst/>
                <a:latin typeface="Chalkboard" panose="03050602040202020205" pitchFamily="66" charset="77"/>
              </a:rPr>
              <a:t>أَأَشْفَقْتُمْ أَن تُقَدِّمُوا بَيْنَ يَدَيْ نَجْوَاكُمْ صَدَقَاتٍ ۚ فَإِذْ لَمْ تَفْعَلُوا وَتَابَ اللَّهُ عَلَيْكُمْ فَأَقِيمُوا الصَّلَاةَ وَآتُوا الزَّكَاةَ وَأَطِيعُوا اللَّهَ وَرَسُولَهُ ۚ وَاللَّهُ خَبِيرٌ بِمَا تَعْمَلُونَ</a:t>
            </a:r>
            <a:r>
              <a:rPr lang="en-AU" sz="1600" b="1" i="0" dirty="0">
                <a:solidFill>
                  <a:srgbClr val="C00000"/>
                </a:solidFill>
                <a:effectLst/>
                <a:latin typeface="Chalkboard" panose="03050602040202020205" pitchFamily="66" charset="77"/>
              </a:rPr>
              <a:t>”</a:t>
            </a:r>
            <a:r>
              <a:rPr lang="ar" sz="1600" b="1" i="0" dirty="0">
                <a:solidFill>
                  <a:srgbClr val="C00000"/>
                </a:solidFill>
                <a:effectLst/>
                <a:latin typeface="Chalkboard" panose="03050602040202020205" pitchFamily="66" charset="77"/>
              </a:rPr>
              <a:t> </a:t>
            </a:r>
            <a:r>
              <a:rPr lang="en-AU" sz="1600" b="1" i="0" dirty="0">
                <a:solidFill>
                  <a:srgbClr val="C00000"/>
                </a:solidFill>
                <a:effectLst/>
                <a:latin typeface="Chalkboard" panose="03050602040202020205" pitchFamily="66" charset="77"/>
              </a:rPr>
              <a:t>“</a:t>
            </a:r>
            <a:r>
              <a:rPr lang="ar" sz="1600" b="1" i="0" dirty="0">
                <a:solidFill>
                  <a:srgbClr val="C00000"/>
                </a:solidFill>
                <a:effectLst/>
                <a:latin typeface="Chalkboard" panose="03050602040202020205" pitchFamily="66" charset="77"/>
              </a:rPr>
              <a:t>المجادلة</a:t>
            </a:r>
            <a:r>
              <a:rPr lang="en-AU" sz="1600" b="1" i="0" dirty="0">
                <a:solidFill>
                  <a:srgbClr val="C00000"/>
                </a:solidFill>
                <a:effectLst/>
                <a:latin typeface="Chalkboard" panose="03050602040202020205" pitchFamily="66" charset="77"/>
              </a:rPr>
              <a:t>: </a:t>
            </a:r>
            <a:r>
              <a:rPr lang="ar" sz="1600" b="1" i="0" dirty="0">
                <a:solidFill>
                  <a:srgbClr val="C00000"/>
                </a:solidFill>
                <a:effectLst/>
                <a:latin typeface="Chalkboard" panose="03050602040202020205" pitchFamily="66" charset="77"/>
              </a:rPr>
              <a:t>13</a:t>
            </a:r>
            <a:r>
              <a:rPr lang="en-AU" sz="1600" b="1" i="0" dirty="0">
                <a:solidFill>
                  <a:srgbClr val="C00000"/>
                </a:solidFill>
                <a:effectLst/>
                <a:latin typeface="Chalkboard" panose="03050602040202020205" pitchFamily="66" charset="77"/>
              </a:rPr>
              <a:t>”</a:t>
            </a:r>
            <a:endParaRPr lang="ar-SA" sz="1600" b="1" dirty="0">
              <a:solidFill>
                <a:srgbClr val="C00000"/>
              </a:solidFill>
              <a:latin typeface="Chalkboard" panose="03050602040202020205" pitchFamily="66" charset="77"/>
            </a:endParaRPr>
          </a:p>
          <a:p>
            <a:pPr marL="228600" indent="-228600" algn="r" defTabSz="914400" rtl="1" eaLnBrk="1" latinLnBrk="0" hangingPunct="1">
              <a:lnSpc>
                <a:spcPct val="150000"/>
              </a:lnSpc>
              <a:spcBef>
                <a:spcPts val="1000"/>
              </a:spcBef>
              <a:buFont typeface="Arial" panose="020B0604020202020204" pitchFamily="34" charset="0"/>
              <a:buChar char="•"/>
            </a:pPr>
            <a:r>
              <a:rPr lang="en-US" sz="1600" b="1" dirty="0">
                <a:latin typeface="Chalkboard" panose="03050602040202020205" pitchFamily="66" charset="77"/>
              </a:rPr>
              <a:t>c</a:t>
            </a:r>
          </a:p>
        </p:txBody>
      </p:sp>
      <p:sp>
        <p:nvSpPr>
          <p:cNvPr id="4" name="Slide Number Placeholder 3">
            <a:extLst>
              <a:ext uri="{FF2B5EF4-FFF2-40B4-BE49-F238E27FC236}">
                <a16:creationId xmlns:a16="http://schemas.microsoft.com/office/drawing/2014/main" xmlns="" id="{DC1D3211-A209-9852-E0C7-369864192DD7}"/>
              </a:ext>
            </a:extLst>
          </p:cNvPr>
          <p:cNvSpPr>
            <a:spLocks noGrp="1"/>
          </p:cNvSpPr>
          <p:nvPr>
            <p:ph type="sldNum" sz="quarter" idx="12"/>
          </p:nvPr>
        </p:nvSpPr>
        <p:spPr/>
        <p:txBody>
          <a:bodyPr/>
          <a:lstStyle/>
          <a:p>
            <a:fld id="{C8784B88-F3D9-6A4F-9660-1A0A1E561ED7}" type="slidenum">
              <a:rPr lang="en-US" smtClean="0"/>
              <a:t>263</a:t>
            </a:fld>
            <a:endParaRPr lang="en-US"/>
          </a:p>
        </p:txBody>
      </p:sp>
    </p:spTree>
    <p:extLst>
      <p:ext uri="{BB962C8B-B14F-4D97-AF65-F5344CB8AC3E}">
        <p14:creationId xmlns:p14="http://schemas.microsoft.com/office/powerpoint/2010/main" val="8680223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6EABFA-2F40-6E20-E144-918A4F624C05}"/>
              </a:ext>
            </a:extLst>
          </p:cNvPr>
          <p:cNvSpPr>
            <a:spLocks noGrp="1"/>
          </p:cNvSpPr>
          <p:nvPr>
            <p:ph type="title"/>
          </p:nvPr>
        </p:nvSpPr>
        <p:spPr>
          <a:xfrm>
            <a:off x="584200" y="186266"/>
            <a:ext cx="4377267" cy="989542"/>
          </a:xfrm>
        </p:spPr>
        <p:txBody>
          <a:bodyPr>
            <a:normAutofit/>
          </a:bodyPr>
          <a:lstStyle/>
          <a:p>
            <a:r>
              <a:rPr lang="en-AU" sz="3600" dirty="0">
                <a:solidFill>
                  <a:schemeClr val="accent1">
                    <a:lumMod val="75000"/>
                  </a:schemeClr>
                </a:solidFill>
                <a:effectLst/>
                <a:latin typeface="Monotype Corsiva" panose="03010101010201010101" pitchFamily="66" charset="0"/>
              </a:rPr>
              <a:t>Naskh by an Easier Law</a:t>
            </a:r>
            <a:endParaRPr lang="en-US" sz="3600" dirty="0">
              <a:solidFill>
                <a:schemeClr val="accent1">
                  <a:lumMod val="75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BC5841F5-6ECB-940B-D27E-9E67F3514D41}"/>
              </a:ext>
            </a:extLst>
          </p:cNvPr>
          <p:cNvSpPr>
            <a:spLocks noGrp="1"/>
          </p:cNvSpPr>
          <p:nvPr>
            <p:ph idx="1"/>
          </p:nvPr>
        </p:nvSpPr>
        <p:spPr>
          <a:xfrm>
            <a:off x="220133" y="999066"/>
            <a:ext cx="11786988" cy="5334000"/>
          </a:xfrm>
          <a:ln>
            <a:solidFill>
              <a:srgbClr val="C00000"/>
            </a:solidFill>
          </a:ln>
        </p:spPr>
        <p:txBody>
          <a:bodyPr>
            <a:noAutofit/>
          </a:bodyPr>
          <a:lstStyle/>
          <a:p>
            <a:pPr marL="0" indent="0">
              <a:buNone/>
            </a:pPr>
            <a:r>
              <a:rPr lang="en-AU" sz="2000" b="1" dirty="0">
                <a:solidFill>
                  <a:srgbClr val="C00000"/>
                </a:solidFill>
                <a:highlight>
                  <a:srgbClr val="ADCABC"/>
                </a:highlight>
              </a:rPr>
              <a:t> </a:t>
            </a:r>
            <a:r>
              <a:rPr lang="en-AU" sz="2000" b="1" dirty="0">
                <a:solidFill>
                  <a:srgbClr val="C00000"/>
                </a:solidFill>
                <a:highlight>
                  <a:srgbClr val="ADCABC"/>
                </a:highlight>
                <a:latin typeface="Chalkboard" panose="03050602040202020205" pitchFamily="66" charset="77"/>
              </a:rPr>
              <a:t>2. Naskh by an Easier Law</a:t>
            </a:r>
            <a:r>
              <a:rPr lang="en-AU" sz="2000" dirty="0">
                <a:effectLst/>
                <a:latin typeface="Chalkboard" panose="03050602040202020205" pitchFamily="66" charset="77"/>
              </a:rPr>
              <a:t/>
            </a:r>
            <a:br>
              <a:rPr lang="en-AU" sz="2000" dirty="0">
                <a:effectLst/>
                <a:latin typeface="Chalkboard" panose="03050602040202020205" pitchFamily="66" charset="77"/>
              </a:rPr>
            </a:br>
            <a:r>
              <a:rPr lang="en-AU" sz="2000" dirty="0">
                <a:effectLst/>
                <a:latin typeface="Chalkboard" panose="03050602040202020205" pitchFamily="66" charset="77"/>
              </a:rPr>
              <a:t>This type of </a:t>
            </a:r>
            <a:r>
              <a:rPr lang="en-AU" sz="2000" dirty="0" err="1">
                <a:effectLst/>
                <a:latin typeface="Chalkboard" panose="03050602040202020205" pitchFamily="66" charset="77"/>
              </a:rPr>
              <a:t>naskh</a:t>
            </a:r>
            <a:r>
              <a:rPr lang="en-AU" sz="2000" dirty="0">
                <a:effectLst/>
                <a:latin typeface="Chalkboard" panose="03050602040202020205" pitchFamily="66" charset="77"/>
              </a:rPr>
              <a:t> occurred in relation to the laws of fasting. Allah revealed:</a:t>
            </a:r>
            <a:endParaRPr lang="en-AU" sz="2000" dirty="0">
              <a:latin typeface="Chalkboard" panose="03050602040202020205" pitchFamily="66" charset="77"/>
            </a:endParaRPr>
          </a:p>
          <a:p>
            <a:pPr marL="0" indent="0">
              <a:buNone/>
            </a:pPr>
            <a:r>
              <a:rPr lang="en-AU" sz="2000" dirty="0">
                <a:latin typeface="Chalkboard" panose="03050602040202020205" pitchFamily="66" charset="77"/>
              </a:rPr>
              <a:t>“</a:t>
            </a:r>
            <a:r>
              <a:rPr lang="en-AU" sz="2000" b="1" dirty="0">
                <a:solidFill>
                  <a:srgbClr val="C00000"/>
                </a:solidFill>
                <a:latin typeface="Chalkboard" panose="03050602040202020205" pitchFamily="66" charset="77"/>
              </a:rPr>
              <a:t>O you who believe: Fasting has been made compulsory for you in the same way that it was made for those before you” </a:t>
            </a:r>
            <a:r>
              <a:rPr lang="en-AU" sz="1200" b="1" dirty="0">
                <a:solidFill>
                  <a:srgbClr val="C00000"/>
                </a:solidFill>
                <a:latin typeface="Chalkboard" panose="03050602040202020205" pitchFamily="66" charset="77"/>
              </a:rPr>
              <a:t>(al-</a:t>
            </a:r>
            <a:r>
              <a:rPr lang="en-AU" sz="1200" b="1" dirty="0" err="1">
                <a:solidFill>
                  <a:srgbClr val="C00000"/>
                </a:solidFill>
                <a:latin typeface="Chalkboard" panose="03050602040202020205" pitchFamily="66" charset="77"/>
              </a:rPr>
              <a:t>Baqara</a:t>
            </a:r>
            <a:r>
              <a:rPr lang="en-AU" sz="1200" b="1" dirty="0">
                <a:solidFill>
                  <a:srgbClr val="C00000"/>
                </a:solidFill>
                <a:latin typeface="Chalkboard" panose="03050602040202020205" pitchFamily="66" charset="77"/>
              </a:rPr>
              <a:t>, 2:183)</a:t>
            </a:r>
            <a:r>
              <a:rPr lang="ar" sz="1200" b="1" dirty="0">
                <a:solidFill>
                  <a:srgbClr val="C00000"/>
                </a:solidFill>
                <a:latin typeface="Chalkboard" panose="03050602040202020205" pitchFamily="66" charset="77"/>
              </a:rPr>
              <a:t> </a:t>
            </a:r>
            <a:r>
              <a:rPr lang="ar" sz="2000" b="1" dirty="0">
                <a:solidFill>
                  <a:srgbClr val="C00000"/>
                </a:solidFill>
                <a:latin typeface="Chalkboard" panose="03050602040202020205" pitchFamily="66" charset="77"/>
              </a:rPr>
              <a:t>َيـٰٓأَيُّهَا ٱلَّذِينَ ءَامَنُوا۟ كُتِبَ عَلَيْكُمُ ٱلصِّيَامُ كَمَا كُتِبَ عَلَى ٱلَّذِينَ مِن قَبْلِكُمْ لَعَلَّكُمْ تَتَّقُونَ</a:t>
            </a:r>
            <a:endParaRPr lang="en-AU" sz="2000" b="1" dirty="0">
              <a:solidFill>
                <a:srgbClr val="C00000"/>
              </a:solidFill>
              <a:latin typeface="Chalkboard" panose="03050602040202020205" pitchFamily="66" charset="77"/>
            </a:endParaRPr>
          </a:p>
          <a:p>
            <a:pPr marL="0" indent="0">
              <a:buNone/>
            </a:pPr>
            <a:r>
              <a:rPr lang="en-AU" sz="2000" b="1" dirty="0">
                <a:effectLst/>
                <a:latin typeface="Chalkboard" panose="03050602040202020205" pitchFamily="66" charset="77"/>
              </a:rPr>
              <a:t>With this verse, food, drink, and intercourse were forbidden to them once they prayed the night prayer or went to sleep until the next sunset. </a:t>
            </a:r>
            <a:endParaRPr lang="en-AU" sz="2000" b="1" dirty="0">
              <a:latin typeface="Chalkboard" panose="03050602040202020205" pitchFamily="66" charset="77"/>
            </a:endParaRPr>
          </a:p>
          <a:p>
            <a:pPr marL="0" indent="0">
              <a:buNone/>
            </a:pPr>
            <a:r>
              <a:rPr lang="en-AU" sz="2000" b="1" dirty="0">
                <a:effectLst/>
                <a:latin typeface="Chalkboard" panose="03050602040202020205" pitchFamily="66" charset="77"/>
              </a:rPr>
              <a:t>Then Allah revealed the verse..</a:t>
            </a:r>
            <a:endParaRPr lang="en-AU" sz="2000" b="1" dirty="0">
              <a:latin typeface="Chalkboard" panose="03050602040202020205" pitchFamily="66" charset="77"/>
            </a:endParaRPr>
          </a:p>
          <a:p>
            <a:pPr lvl="0"/>
            <a:r>
              <a:rPr lang="en-AU" sz="2000" b="1" i="0" dirty="0">
                <a:solidFill>
                  <a:srgbClr val="C00000"/>
                </a:solidFill>
                <a:effectLst/>
                <a:latin typeface="Chalkboard" panose="03050602040202020205" pitchFamily="66" charset="77"/>
              </a:rPr>
              <a:t>“It has been made permissible for you to be intimate with your wives during the nights preceding the fast. Your spouses are a garment for you as you are for them.”</a:t>
            </a:r>
            <a:r>
              <a:rPr lang="en-AU" sz="2000" dirty="0">
                <a:solidFill>
                  <a:srgbClr val="C00000"/>
                </a:solidFill>
                <a:latin typeface="Chalkboard" panose="03050602040202020205" pitchFamily="66" charset="77"/>
              </a:rPr>
              <a:t> </a:t>
            </a:r>
            <a:r>
              <a:rPr lang="en-AU" sz="1400" dirty="0">
                <a:solidFill>
                  <a:srgbClr val="C00000"/>
                </a:solidFill>
                <a:latin typeface="Chalkboard" panose="03050602040202020205" pitchFamily="66" charset="77"/>
              </a:rPr>
              <a:t>(al-</a:t>
            </a:r>
            <a:r>
              <a:rPr lang="en-AU" sz="1400" dirty="0" err="1">
                <a:solidFill>
                  <a:srgbClr val="C00000"/>
                </a:solidFill>
                <a:latin typeface="Chalkboard" panose="03050602040202020205" pitchFamily="66" charset="77"/>
              </a:rPr>
              <a:t>Baqara</a:t>
            </a:r>
            <a:r>
              <a:rPr lang="en-AU" sz="1400" dirty="0">
                <a:solidFill>
                  <a:srgbClr val="C00000"/>
                </a:solidFill>
                <a:latin typeface="Chalkboard" panose="03050602040202020205" pitchFamily="66" charset="77"/>
              </a:rPr>
              <a:t>, 2:187)</a:t>
            </a:r>
            <a:r>
              <a:rPr lang="ar" sz="1400" dirty="0">
                <a:solidFill>
                  <a:srgbClr val="C00000"/>
                </a:solidFill>
                <a:latin typeface="Chalkboard" panose="03050602040202020205" pitchFamily="66" charset="77"/>
              </a:rPr>
              <a:t> </a:t>
            </a:r>
            <a:endParaRPr lang="en-AU" sz="1400" b="1" i="0" dirty="0">
              <a:solidFill>
                <a:srgbClr val="C00000"/>
              </a:solidFill>
              <a:effectLst/>
              <a:latin typeface="Chalkboard" panose="03050602040202020205" pitchFamily="66" charset="77"/>
            </a:endParaRPr>
          </a:p>
          <a:p>
            <a:pPr lvl="0"/>
            <a:r>
              <a:rPr lang="ar" sz="2000" b="1" dirty="0">
                <a:solidFill>
                  <a:srgbClr val="C00000"/>
                </a:solidFill>
              </a:rPr>
              <a:t>أُحِلَّ لَكُمْ لَيْلَةَ ٱلصِّيَامِ ٱلرَّفَثُ إِلَىٰ نِسَآئِكُمْ ۚ هُنَّ لِبَاسٌۭ لَّكُمْ وَأَنتُمْ لِبَاسٌۭ لَّهُنَّ ۗ</a:t>
            </a:r>
            <a:endParaRPr lang="en-AU" sz="2000" b="1" dirty="0">
              <a:solidFill>
                <a:srgbClr val="C00000"/>
              </a:solidFill>
            </a:endParaRPr>
          </a:p>
          <a:p>
            <a:pPr lvl="0"/>
            <a:endParaRPr lang="en-AU" sz="2000" b="1" dirty="0">
              <a:solidFill>
                <a:srgbClr val="C00000"/>
              </a:solidFill>
            </a:endParaRPr>
          </a:p>
          <a:p>
            <a:pPr lvl="0"/>
            <a:endParaRPr lang="en-AU" sz="2000" b="1" dirty="0">
              <a:solidFill>
                <a:srgbClr val="C00000"/>
              </a:solidFill>
            </a:endParaRPr>
          </a:p>
          <a:p>
            <a:pPr marL="0" lvl="0" indent="0">
              <a:buNone/>
            </a:pPr>
            <a:endParaRPr lang="en-AU" sz="2000" b="1" dirty="0">
              <a:solidFill>
                <a:srgbClr val="C00000"/>
              </a:solidFill>
            </a:endParaRPr>
          </a:p>
          <a:p>
            <a:pPr lvl="0"/>
            <a:endParaRPr lang="en-US" sz="2000" dirty="0"/>
          </a:p>
        </p:txBody>
      </p:sp>
      <p:sp>
        <p:nvSpPr>
          <p:cNvPr id="4" name="Slide Number Placeholder 3">
            <a:extLst>
              <a:ext uri="{FF2B5EF4-FFF2-40B4-BE49-F238E27FC236}">
                <a16:creationId xmlns:a16="http://schemas.microsoft.com/office/drawing/2014/main" xmlns="" id="{698E4B8E-EE41-7A27-ECBC-F65DB97AA88B}"/>
              </a:ext>
            </a:extLst>
          </p:cNvPr>
          <p:cNvSpPr>
            <a:spLocks noGrp="1"/>
          </p:cNvSpPr>
          <p:nvPr>
            <p:ph type="sldNum" sz="quarter" idx="12"/>
          </p:nvPr>
        </p:nvSpPr>
        <p:spPr/>
        <p:txBody>
          <a:bodyPr/>
          <a:lstStyle/>
          <a:p>
            <a:fld id="{C8784B88-F3D9-6A4F-9660-1A0A1E561ED7}" type="slidenum">
              <a:rPr lang="en-US" smtClean="0"/>
              <a:t>264</a:t>
            </a:fld>
            <a:endParaRPr lang="en-US"/>
          </a:p>
        </p:txBody>
      </p:sp>
    </p:spTree>
    <p:extLst>
      <p:ext uri="{BB962C8B-B14F-4D97-AF65-F5344CB8AC3E}">
        <p14:creationId xmlns:p14="http://schemas.microsoft.com/office/powerpoint/2010/main" val="1678476890"/>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2D7AF6-2792-0845-3AD2-F64A1C0C8BF6}"/>
              </a:ext>
            </a:extLst>
          </p:cNvPr>
          <p:cNvSpPr>
            <a:spLocks noGrp="1"/>
          </p:cNvSpPr>
          <p:nvPr>
            <p:ph type="title"/>
          </p:nvPr>
        </p:nvSpPr>
        <p:spPr>
          <a:xfrm>
            <a:off x="4301066" y="-272590"/>
            <a:ext cx="5418667" cy="1325563"/>
          </a:xfrm>
        </p:spPr>
        <p:txBody>
          <a:bodyPr/>
          <a:lstStyle/>
          <a:p>
            <a:r>
              <a:rPr lang="en-AU" sz="4400" dirty="0">
                <a:solidFill>
                  <a:schemeClr val="accent1">
                    <a:lumMod val="75000"/>
                  </a:schemeClr>
                </a:solidFill>
                <a:effectLst/>
                <a:latin typeface="Monotype Corsiva" panose="03010101010201010101" pitchFamily="66" charset="0"/>
              </a:rPr>
              <a:t>Naskh by </a:t>
            </a:r>
            <a:r>
              <a:rPr lang="en-AU" sz="4400" b="1" dirty="0">
                <a:solidFill>
                  <a:schemeClr val="accent1">
                    <a:lumMod val="75000"/>
                  </a:schemeClr>
                </a:solidFill>
                <a:latin typeface="Monotype Corsiva" panose="03010101010201010101" pitchFamily="66" charset="0"/>
              </a:rPr>
              <a:t>a Similar </a:t>
            </a:r>
            <a:r>
              <a:rPr lang="en-AU" sz="4400" dirty="0">
                <a:solidFill>
                  <a:schemeClr val="accent1">
                    <a:lumMod val="75000"/>
                  </a:schemeClr>
                </a:solidFill>
                <a:effectLst/>
                <a:latin typeface="Monotype Corsiva" panose="03010101010201010101" pitchFamily="66" charset="0"/>
              </a:rPr>
              <a:t>Law</a:t>
            </a:r>
            <a:endParaRPr lang="en-US" dirty="0">
              <a:solidFill>
                <a:schemeClr val="accent1">
                  <a:lumMod val="75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C1F61A6D-1F5F-55FD-47CF-4C1B73B532DA}"/>
              </a:ext>
            </a:extLst>
          </p:cNvPr>
          <p:cNvSpPr>
            <a:spLocks noGrp="1"/>
          </p:cNvSpPr>
          <p:nvPr>
            <p:ph idx="1"/>
          </p:nvPr>
        </p:nvSpPr>
        <p:spPr>
          <a:xfrm>
            <a:off x="0" y="450189"/>
            <a:ext cx="11871158" cy="5957621"/>
          </a:xfrm>
          <a:ln>
            <a:solidFill>
              <a:srgbClr val="C00000"/>
            </a:solidFill>
          </a:ln>
        </p:spPr>
        <p:txBody>
          <a:bodyPr>
            <a:noAutofit/>
          </a:bodyPr>
          <a:lstStyle/>
          <a:p>
            <a:pPr marL="457200" lvl="1" indent="0">
              <a:buNone/>
            </a:pPr>
            <a:r>
              <a:rPr lang="en-AU" sz="2000" b="1" dirty="0">
                <a:solidFill>
                  <a:srgbClr val="C00000"/>
                </a:solidFill>
                <a:highlight>
                  <a:srgbClr val="ADCABC"/>
                </a:highlight>
                <a:latin typeface="Chalkboard" panose="03050602040202020205" pitchFamily="66" charset="77"/>
              </a:rPr>
              <a:t>3. Naskh by a Similar Law</a:t>
            </a:r>
          </a:p>
          <a:p>
            <a:r>
              <a:rPr lang="en-AU" sz="1800" dirty="0">
                <a:effectLst/>
                <a:highlight>
                  <a:srgbClr val="DCD1A4"/>
                </a:highlight>
                <a:latin typeface="Chalkboard" panose="03050602040202020205" pitchFamily="66" charset="77"/>
              </a:rPr>
              <a:t>An example</a:t>
            </a:r>
            <a:r>
              <a:rPr lang="en-AU" sz="1800" dirty="0">
                <a:highlight>
                  <a:srgbClr val="DCD1A4"/>
                </a:highlight>
                <a:latin typeface="Chalkboard" panose="03050602040202020205" pitchFamily="66" charset="77"/>
              </a:rPr>
              <a:t> </a:t>
            </a:r>
            <a:r>
              <a:rPr lang="en-AU" sz="1800" dirty="0">
                <a:effectLst/>
                <a:highlight>
                  <a:srgbClr val="DCD1A4"/>
                </a:highlight>
                <a:latin typeface="Chalkboard" panose="03050602040202020205" pitchFamily="66" charset="77"/>
              </a:rPr>
              <a:t>of this kind of </a:t>
            </a:r>
            <a:r>
              <a:rPr lang="en-AU" sz="1800" dirty="0" err="1">
                <a:effectLst/>
                <a:highlight>
                  <a:srgbClr val="DCD1A4"/>
                </a:highlight>
                <a:latin typeface="Chalkboard" panose="03050602040202020205" pitchFamily="66" charset="77"/>
              </a:rPr>
              <a:t>naskh</a:t>
            </a:r>
            <a:r>
              <a:rPr lang="en-AU" sz="1800" dirty="0">
                <a:effectLst/>
                <a:highlight>
                  <a:srgbClr val="DCD1A4"/>
                </a:highlight>
                <a:latin typeface="Chalkboard" panose="03050602040202020205" pitchFamily="66" charset="77"/>
              </a:rPr>
              <a:t> is the change of the direction of prayer from Jerusalem to Makkah by</a:t>
            </a:r>
            <a:r>
              <a:rPr lang="en-AU" sz="1800" dirty="0">
                <a:effectLst/>
                <a:latin typeface="Chalkboard" panose="03050602040202020205" pitchFamily="66" charset="77"/>
              </a:rPr>
              <a:t> </a:t>
            </a:r>
            <a:r>
              <a:rPr lang="en-AU" sz="1800" dirty="0">
                <a:effectLst/>
                <a:highlight>
                  <a:srgbClr val="DCD1A4"/>
                </a:highlight>
                <a:latin typeface="Chalkboard" panose="03050602040202020205" pitchFamily="66" charset="77"/>
              </a:rPr>
              <a:t>the verse</a:t>
            </a:r>
            <a:r>
              <a:rPr lang="en-AU" sz="1800" dirty="0">
                <a:effectLst/>
                <a:latin typeface="Chalkboard" panose="03050602040202020205" pitchFamily="66" charset="77"/>
              </a:rPr>
              <a:t>, </a:t>
            </a:r>
            <a:endParaRPr lang="en-AU" sz="1400" dirty="0">
              <a:latin typeface="Chalkboard" panose="03050602040202020205" pitchFamily="66" charset="77"/>
            </a:endParaRPr>
          </a:p>
          <a:p>
            <a:r>
              <a:rPr lang="en-AU" sz="1800" dirty="0">
                <a:effectLst/>
                <a:latin typeface="Chalkboard" panose="03050602040202020205" pitchFamily="66" charset="77"/>
              </a:rPr>
              <a:t>when the Prophet (pbuh) came to Medina, he performed the daily prescribed prayers towards Jerusalem for 17 months. This practice was abrogated in the following verse: </a:t>
            </a:r>
            <a:endParaRPr lang="en-AU" sz="2000" dirty="0">
              <a:latin typeface="Chalkboard" panose="03050602040202020205" pitchFamily="66" charset="77"/>
            </a:endParaRPr>
          </a:p>
          <a:p>
            <a:r>
              <a:rPr lang="en-AU" sz="1800" b="1" dirty="0">
                <a:effectLst/>
                <a:latin typeface="Chalkboard" panose="03050602040202020205" pitchFamily="66" charset="77"/>
              </a:rPr>
              <a:t>“Certainly We have seen you (O Messenger) often turning your face to heaven (in expectation of a Revelation. Do not worry, for) We will surely turn you towards a direction that will please and satisfy you. (Now the time has come, so) </a:t>
            </a:r>
            <a:r>
              <a:rPr lang="en-AU" sz="1800" b="1" dirty="0">
                <a:effectLst/>
                <a:highlight>
                  <a:srgbClr val="ADCABC"/>
                </a:highlight>
                <a:latin typeface="Chalkboard" panose="03050602040202020205" pitchFamily="66" charset="77"/>
              </a:rPr>
              <a:t>turn your face towards the Sacred Mosque. (And you, O believers) turn your faces towards it wherever you are.</a:t>
            </a:r>
            <a:r>
              <a:rPr lang="en-AU" sz="1800" b="1" dirty="0">
                <a:effectLst/>
                <a:latin typeface="Chalkboard" panose="03050602040202020205" pitchFamily="66" charset="77"/>
              </a:rPr>
              <a:t> Surely those who were given the Book (before, no matter if the hypocrites or the foolish among them deny or object to it) do know (the coming of this Prophet and this change of </a:t>
            </a:r>
            <a:r>
              <a:rPr lang="en-AU" sz="1800" b="1" i="1" dirty="0">
                <a:effectLst/>
                <a:latin typeface="Chalkboard" panose="03050602040202020205" pitchFamily="66" charset="77"/>
              </a:rPr>
              <a:t>qibla</a:t>
            </a:r>
            <a:r>
              <a:rPr lang="en-AU" sz="1800" b="1" dirty="0">
                <a:effectLst/>
                <a:latin typeface="Chalkboard" panose="03050602040202020205" pitchFamily="66" charset="77"/>
              </a:rPr>
              <a:t>) to be true (commandments) from their Lord. God is not unaware or unmindful of whatever they do” (</a:t>
            </a:r>
            <a:r>
              <a:rPr lang="en-AU" sz="1800" b="1" dirty="0">
                <a:latin typeface="Chalkboard" panose="03050602040202020205" pitchFamily="66" charset="77"/>
              </a:rPr>
              <a:t>al-</a:t>
            </a:r>
            <a:r>
              <a:rPr lang="en-AU" sz="1800" b="1" dirty="0" err="1">
                <a:latin typeface="Chalkboard" panose="03050602040202020205" pitchFamily="66" charset="77"/>
              </a:rPr>
              <a:t>Baqara</a:t>
            </a:r>
            <a:r>
              <a:rPr lang="en-AU" sz="1800" b="1" dirty="0">
                <a:latin typeface="Chalkboard" panose="03050602040202020205" pitchFamily="66" charset="77"/>
              </a:rPr>
              <a:t>, 2:144).</a:t>
            </a:r>
          </a:p>
          <a:p>
            <a:r>
              <a:rPr lang="ar" sz="2000" dirty="0">
                <a:latin typeface="Chalkboard" panose="03050602040202020205" pitchFamily="66" charset="77"/>
              </a:rPr>
              <a:t> قَدْ نَرَىٰ تَقَلُّبَ وَجْهِكَ فِى ٱلسَّمَآءِ ۖ فَلَنُوَلِّيَنَّكَ قِبْلَةًۭ تَرْضَىٰهَا ۚ </a:t>
            </a:r>
            <a:r>
              <a:rPr lang="ar" sz="2000" dirty="0">
                <a:highlight>
                  <a:srgbClr val="ADCABC"/>
                </a:highlight>
                <a:latin typeface="Chalkboard" panose="03050602040202020205" pitchFamily="66" charset="77"/>
              </a:rPr>
              <a:t>فَوَلِّ وَجْهَكَ شَطْرَ ٱلْمَسْجِدِ ٱلْحَرَامِ ۚ وَحَيْثُ مَا كُنتُمْ فَوَلُّوا۟ وُجُوهَكُمْ شَطْرَهُۥ </a:t>
            </a:r>
            <a:r>
              <a:rPr lang="ar" sz="2000" dirty="0">
                <a:latin typeface="Chalkboard" panose="03050602040202020205" pitchFamily="66" charset="77"/>
              </a:rPr>
              <a:t>ۗ</a:t>
            </a:r>
            <a:r>
              <a:rPr lang="en-AU" sz="1800" dirty="0">
                <a:latin typeface="Chalkboard" panose="03050602040202020205" pitchFamily="66" charset="77"/>
              </a:rPr>
              <a:t/>
            </a:r>
            <a:br>
              <a:rPr lang="en-AU" sz="1800" dirty="0">
                <a:latin typeface="Chalkboard" panose="03050602040202020205" pitchFamily="66" charset="77"/>
              </a:rPr>
            </a:br>
            <a:endParaRPr lang="en-AU" sz="1800" b="1" i="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BD4CEF64-B831-13B1-4FB3-257D8228032D}"/>
              </a:ext>
            </a:extLst>
          </p:cNvPr>
          <p:cNvSpPr>
            <a:spLocks noGrp="1"/>
          </p:cNvSpPr>
          <p:nvPr>
            <p:ph type="sldNum" sz="quarter" idx="12"/>
          </p:nvPr>
        </p:nvSpPr>
        <p:spPr/>
        <p:txBody>
          <a:bodyPr/>
          <a:lstStyle/>
          <a:p>
            <a:fld id="{C8784B88-F3D9-6A4F-9660-1A0A1E561ED7}" type="slidenum">
              <a:rPr lang="en-US" smtClean="0"/>
              <a:t>265</a:t>
            </a:fld>
            <a:endParaRPr lang="en-US"/>
          </a:p>
        </p:txBody>
      </p:sp>
    </p:spTree>
    <p:extLst>
      <p:ext uri="{BB962C8B-B14F-4D97-AF65-F5344CB8AC3E}">
        <p14:creationId xmlns:p14="http://schemas.microsoft.com/office/powerpoint/2010/main" val="1728997216"/>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E8E8C9-EEE2-31AA-0928-184877E29134}"/>
              </a:ext>
            </a:extLst>
          </p:cNvPr>
          <p:cNvSpPr>
            <a:spLocks noGrp="1"/>
          </p:cNvSpPr>
          <p:nvPr>
            <p:ph type="title"/>
          </p:nvPr>
        </p:nvSpPr>
        <p:spPr>
          <a:xfrm>
            <a:off x="1990725" y="406082"/>
            <a:ext cx="4499610" cy="492125"/>
          </a:xfrm>
        </p:spPr>
        <p:txBody>
          <a:bodyPr>
            <a:normAutofit fontScale="90000"/>
          </a:bodyPr>
          <a:lstStyle/>
          <a:p>
            <a:r>
              <a:rPr lang="en-AU" sz="3200" dirty="0">
                <a:solidFill>
                  <a:schemeClr val="accent1">
                    <a:lumMod val="75000"/>
                  </a:schemeClr>
                </a:solidFill>
                <a:effectLst/>
                <a:latin typeface="Monotype Corsiva" panose="03010101010201010101" pitchFamily="66" charset="0"/>
              </a:rPr>
              <a:t>Naskh by  a </a:t>
            </a:r>
            <a:r>
              <a:rPr lang="en-AU" sz="3200" b="1" dirty="0">
                <a:solidFill>
                  <a:schemeClr val="accent1">
                    <a:lumMod val="75000"/>
                  </a:schemeClr>
                </a:solidFill>
                <a:latin typeface="Monotype Corsiva" panose="03010101010201010101" pitchFamily="66" charset="0"/>
              </a:rPr>
              <a:t>More Difficult </a:t>
            </a:r>
            <a:r>
              <a:rPr lang="en-AU" sz="3200" dirty="0">
                <a:solidFill>
                  <a:schemeClr val="accent1">
                    <a:lumMod val="75000"/>
                  </a:schemeClr>
                </a:solidFill>
                <a:effectLst/>
                <a:latin typeface="Monotype Corsiva" panose="03010101010201010101" pitchFamily="66" charset="0"/>
              </a:rPr>
              <a:t>Law</a:t>
            </a:r>
            <a:endParaRPr lang="en-US" sz="3200" dirty="0"/>
          </a:p>
        </p:txBody>
      </p:sp>
      <p:sp>
        <p:nvSpPr>
          <p:cNvPr id="3" name="Content Placeholder 2">
            <a:extLst>
              <a:ext uri="{FF2B5EF4-FFF2-40B4-BE49-F238E27FC236}">
                <a16:creationId xmlns:a16="http://schemas.microsoft.com/office/drawing/2014/main" xmlns="" id="{51B9BD2B-5864-FF02-D8E8-3F5DF8C1657D}"/>
              </a:ext>
            </a:extLst>
          </p:cNvPr>
          <p:cNvSpPr>
            <a:spLocks noGrp="1"/>
          </p:cNvSpPr>
          <p:nvPr>
            <p:ph idx="1"/>
          </p:nvPr>
        </p:nvSpPr>
        <p:spPr>
          <a:xfrm>
            <a:off x="138544" y="925148"/>
            <a:ext cx="11720947" cy="5364140"/>
          </a:xfrm>
          <a:ln>
            <a:solidFill>
              <a:srgbClr val="C00000"/>
            </a:solidFill>
          </a:ln>
        </p:spPr>
        <p:txBody>
          <a:bodyPr>
            <a:noAutofit/>
          </a:bodyPr>
          <a:lstStyle/>
          <a:p>
            <a:r>
              <a:rPr lang="en-AU" sz="1600" b="1" dirty="0">
                <a:solidFill>
                  <a:srgbClr val="C00000"/>
                </a:solidFill>
                <a:highlight>
                  <a:srgbClr val="ADCABC"/>
                </a:highlight>
              </a:rPr>
              <a:t>4. Naskh by a More Difficult Law</a:t>
            </a:r>
            <a:r>
              <a:rPr lang="en-AU" sz="1600" dirty="0"/>
              <a:t/>
            </a:r>
            <a:br>
              <a:rPr lang="en-AU" sz="1600" dirty="0"/>
            </a:br>
            <a:r>
              <a:rPr lang="en-AU" sz="1600" dirty="0">
                <a:highlight>
                  <a:srgbClr val="ADCABC"/>
                </a:highlight>
              </a:rPr>
              <a:t>Example  on his kind of </a:t>
            </a:r>
            <a:r>
              <a:rPr lang="en-AU" sz="1600" dirty="0" err="1">
                <a:highlight>
                  <a:srgbClr val="ADCABC"/>
                </a:highlight>
              </a:rPr>
              <a:t>naskh</a:t>
            </a:r>
            <a:r>
              <a:rPr lang="en-AU" sz="1600" dirty="0">
                <a:highlight>
                  <a:srgbClr val="ADCABC"/>
                </a:highlight>
              </a:rPr>
              <a:t> is the repeal of the law allowing those who did not want to fast to feed a poor person instead</a:t>
            </a:r>
            <a:r>
              <a:rPr lang="en-AU" sz="1600" dirty="0"/>
              <a:t>.</a:t>
            </a:r>
          </a:p>
          <a:p>
            <a:pPr algn="r" rtl="1"/>
            <a:r>
              <a:rPr lang="ar" sz="1400" dirty="0"/>
              <a:t>أَيَّامًۭا مَّعْدُودَٰتٍۢ ۚ فَمَن كَانَ مِنكُم مَّرِيضًا أَوْ عَلَىٰ سَفَرٍۢ فَعِدَّةٌۭ مِّنْ أَيَّامٍ أُخَرَ ۚ وَعَلَى ٱلَّذِينَ يُطِيقُونَهُۥ فِدْيَةٌۭ طَعَامُ مِسْكِينٍۢ ۖ فَمَن تَطَوَّعَ خَيْرًۭا فَهُوَ خَيْرٌۭ لَّهُۥ ۚ وَأَن تَصُومُوا۟ خَيْرٌۭ لَّكُمْ ۖ إِن كُنتُمْ تَعْلَمُون</a:t>
            </a:r>
            <a:r>
              <a:rPr lang="ar" sz="1600" dirty="0"/>
              <a:t>َ</a:t>
            </a:r>
            <a:endParaRPr lang="en-AU" sz="1600" dirty="0"/>
          </a:p>
          <a:p>
            <a:r>
              <a:rPr lang="en-AU" sz="1600" b="0" i="0" dirty="0">
                <a:solidFill>
                  <a:srgbClr val="272727"/>
                </a:solidFill>
                <a:effectLst/>
                <a:highlight>
                  <a:srgbClr val="F2F2D7"/>
                </a:highlight>
                <a:latin typeface="ProximaVara"/>
              </a:rPr>
              <a:t>˹Fast a˺ prescribed number of days.</a:t>
            </a:r>
            <a:r>
              <a:rPr lang="en-AU" sz="1600" baseline="30000" dirty="0">
                <a:solidFill>
                  <a:srgbClr val="272727"/>
                </a:solidFill>
                <a:highlight>
                  <a:srgbClr val="F2F2D7"/>
                </a:highlight>
                <a:latin typeface="ProximaVara"/>
              </a:rPr>
              <a:t> </a:t>
            </a:r>
            <a:r>
              <a:rPr lang="en-AU" sz="1600" b="0" i="0" dirty="0">
                <a:solidFill>
                  <a:srgbClr val="272727"/>
                </a:solidFill>
                <a:effectLst/>
                <a:highlight>
                  <a:srgbClr val="F2F2D7"/>
                </a:highlight>
                <a:latin typeface="ProximaVara"/>
              </a:rPr>
              <a:t>But whoever of you is ill or on a journey, then ˹let them fast˺ an equal number of days ˹after Ramadan˺. For those who can only fast with extreme difficulty, compensation can be made by feeding a needy person ˹for every day not fasted˺. But whoever volunteers to give more, it is better for them. And to fast is better for you, if only you knew.</a:t>
            </a:r>
            <a:r>
              <a:rPr lang="en-AU" sz="1800" dirty="0">
                <a:effectLst/>
                <a:highlight>
                  <a:srgbClr val="F2F2D7"/>
                </a:highlight>
                <a:latin typeface="TimesNewRoman,Italic"/>
              </a:rPr>
              <a:t> Baqarah </a:t>
            </a:r>
            <a:r>
              <a:rPr lang="en-AU" sz="1800" dirty="0">
                <a:effectLst/>
                <a:highlight>
                  <a:srgbClr val="F2F2D7"/>
                </a:highlight>
                <a:latin typeface="TimesNewRoman"/>
              </a:rPr>
              <a:t>(2):184 </a:t>
            </a:r>
            <a:endParaRPr lang="en-AU" sz="1600" dirty="0">
              <a:highlight>
                <a:srgbClr val="F2F2D7"/>
              </a:highlight>
            </a:endParaRPr>
          </a:p>
          <a:p>
            <a:r>
              <a:rPr lang="en-AU" sz="1600" b="1" dirty="0">
                <a:solidFill>
                  <a:srgbClr val="C00000"/>
                </a:solidFill>
              </a:rPr>
              <a:t> The law which replaced it made fasting compulsory for all who were physically able </a:t>
            </a:r>
          </a:p>
          <a:p>
            <a:pPr algn="r" rtl="1"/>
            <a:r>
              <a:rPr lang="ar" sz="1400" dirty="0">
                <a:highlight>
                  <a:srgbClr val="ADCABC"/>
                </a:highlight>
              </a:rPr>
              <a:t>شَهْرُ رَمَضَانَ ٱلَّذِىٓ أُنزِلَ فِيهِ ٱلْقُرْءَانُ هُدًۭى لِّلنَّاسِ وَبَيِّنَـٰتٍۢ مِّنَ ٱلْهُدَىٰ وَٱلْفُرْقَانِ ۚ فَمَن شَهِدَ مِنكُمُ ٱلشَّهْرَ فَلْيَصُمْهُ ۖ وَمَن كَانَ مَرِيضًا أَوْ عَلَىٰ سَفَرٍۢ فَعِدَّةٌۭ مِّنْ أَيَّامٍ أُخَرَ ۗ يُرِيدُ ٱللَّهُ بِكُمُ ٱلْيُسْرَ وَلَا يُرِيدُ بِكُمُ ٱلْعُسْرَ وَلِتُكْمِلُوا۟ ٱلْعِدَّةَ وَلِتُكَبِّرُوا۟ ٱللَّهَ عَلَىٰ مَا هَدَىٰكُمْ وَلَعَلَّكُمْ تَشْكُرُونَ</a:t>
            </a:r>
            <a:endParaRPr lang="en-AU" sz="1400" dirty="0">
              <a:highlight>
                <a:srgbClr val="ADCABC"/>
              </a:highlight>
            </a:endParaRPr>
          </a:p>
          <a:p>
            <a:r>
              <a:rPr lang="en-AU" sz="1600" b="0" i="0" dirty="0">
                <a:solidFill>
                  <a:srgbClr val="272727"/>
                </a:solidFill>
                <a:effectLst/>
                <a:latin typeface="ProximaVara"/>
              </a:rPr>
              <a:t>Ramadan is the month in which the Quran was revealed as a guide for humanity with clear proofs of guidance and the standard ˹to </a:t>
            </a:r>
            <a:r>
              <a:rPr lang="en-AU" sz="1600" b="0" i="0" dirty="0">
                <a:solidFill>
                  <a:srgbClr val="272727"/>
                </a:solidFill>
                <a:effectLst/>
                <a:highlight>
                  <a:srgbClr val="DCD1A4"/>
                </a:highlight>
                <a:latin typeface="ProximaVara"/>
              </a:rPr>
              <a:t>distinguish between right and wrong˺. So, whoever is present this month, let them fast. But whoever is ill or on a journey, then ˹let them fast˺ an equal number of days ˹after Ramadan˺. Allah intends ease for you, not hardship, so that you may complete the prescribed period and proclaim the greatness of Allah for guiding you, and perhaps you will be grateful.(</a:t>
            </a:r>
            <a:r>
              <a:rPr lang="en-AU" sz="1800" dirty="0">
                <a:effectLst/>
                <a:highlight>
                  <a:srgbClr val="DCD1A4"/>
                </a:highlight>
                <a:latin typeface="TimesNewRoman,Italic"/>
              </a:rPr>
              <a:t>Baqarah </a:t>
            </a:r>
            <a:r>
              <a:rPr lang="en-AU" sz="1800" dirty="0">
                <a:effectLst/>
                <a:highlight>
                  <a:srgbClr val="DCD1A4"/>
                </a:highlight>
                <a:latin typeface="TimesNewRoman"/>
              </a:rPr>
              <a:t>(2):145) </a:t>
            </a:r>
            <a:endParaRPr lang="en-AU" sz="1100" dirty="0">
              <a:highlight>
                <a:srgbClr val="DCD1A4"/>
              </a:highlight>
            </a:endParaRPr>
          </a:p>
          <a:p>
            <a:endParaRPr lang="en-US" sz="1600" dirty="0"/>
          </a:p>
        </p:txBody>
      </p:sp>
      <p:sp>
        <p:nvSpPr>
          <p:cNvPr id="4" name="Slide Number Placeholder 3">
            <a:extLst>
              <a:ext uri="{FF2B5EF4-FFF2-40B4-BE49-F238E27FC236}">
                <a16:creationId xmlns:a16="http://schemas.microsoft.com/office/drawing/2014/main" xmlns="" id="{E6A241DE-D165-23A0-6BF4-DAD5A48AB1A5}"/>
              </a:ext>
            </a:extLst>
          </p:cNvPr>
          <p:cNvSpPr>
            <a:spLocks noGrp="1"/>
          </p:cNvSpPr>
          <p:nvPr>
            <p:ph type="sldNum" sz="quarter" idx="12"/>
          </p:nvPr>
        </p:nvSpPr>
        <p:spPr/>
        <p:txBody>
          <a:bodyPr/>
          <a:lstStyle/>
          <a:p>
            <a:fld id="{C8784B88-F3D9-6A4F-9660-1A0A1E561ED7}" type="slidenum">
              <a:rPr lang="en-US" smtClean="0"/>
              <a:t>266</a:t>
            </a:fld>
            <a:endParaRPr lang="en-US"/>
          </a:p>
        </p:txBody>
      </p:sp>
    </p:spTree>
    <p:extLst>
      <p:ext uri="{BB962C8B-B14F-4D97-AF65-F5344CB8AC3E}">
        <p14:creationId xmlns:p14="http://schemas.microsoft.com/office/powerpoint/2010/main" val="1010644065"/>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0597D26-52D9-D249-BB25-13DEA9CF6222}"/>
              </a:ext>
            </a:extLst>
          </p:cNvPr>
          <p:cNvSpPr>
            <a:spLocks noGrp="1"/>
          </p:cNvSpPr>
          <p:nvPr>
            <p:ph type="title"/>
          </p:nvPr>
        </p:nvSpPr>
        <p:spPr>
          <a:xfrm>
            <a:off x="3724020" y="851782"/>
            <a:ext cx="5963160" cy="950073"/>
          </a:xfrm>
        </p:spPr>
        <p:txBody>
          <a:bodyPr anchor="t">
            <a:normAutofit/>
          </a:bodyPr>
          <a:lstStyle/>
          <a:p>
            <a:r>
              <a:rPr lang="en-AU" sz="3600" dirty="0">
                <a:effectLst/>
                <a:latin typeface="Batang" panose="02030600000101010101" pitchFamily="18" charset="-127"/>
                <a:ea typeface="Batang" panose="02030600000101010101" pitchFamily="18" charset="-127"/>
              </a:rPr>
              <a:t>THE WISDOM OF NASKH </a:t>
            </a:r>
            <a:endParaRPr lang="en-US" sz="3600" dirty="0">
              <a:latin typeface="Batang" panose="02030600000101010101" pitchFamily="18" charset="-127"/>
              <a:ea typeface="Batang" panose="02030600000101010101" pitchFamily="18" charset="-127"/>
            </a:endParaRPr>
          </a:p>
        </p:txBody>
      </p:sp>
      <p:pic>
        <p:nvPicPr>
          <p:cNvPr id="6" name="Picture 5" descr="Hand reaching out to sun">
            <a:extLst>
              <a:ext uri="{FF2B5EF4-FFF2-40B4-BE49-F238E27FC236}">
                <a16:creationId xmlns:a16="http://schemas.microsoft.com/office/drawing/2014/main" xmlns="" id="{D1E4129B-0766-D123-D4E1-851B32F13FD3}"/>
              </a:ext>
            </a:extLst>
          </p:cNvPr>
          <p:cNvPicPr>
            <a:picLocks noChangeAspect="1"/>
          </p:cNvPicPr>
          <p:nvPr/>
        </p:nvPicPr>
        <p:blipFill rotWithShape="1">
          <a:blip r:embed="rId2"/>
          <a:srcRect l="40852" r="22466" b="2"/>
          <a:stretch/>
        </p:blipFill>
        <p:spPr>
          <a:xfrm>
            <a:off x="112296" y="768626"/>
            <a:ext cx="3304672" cy="5459894"/>
          </a:xfrm>
          <a:prstGeom prst="rect">
            <a:avLst/>
          </a:prstGeom>
        </p:spPr>
      </p:pic>
      <p:cxnSp>
        <p:nvCxnSpPr>
          <p:cNvPr id="17" name="Straight Connector 16">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9821ECA7-7F6F-30E2-0A8F-D0E817200A77}"/>
              </a:ext>
            </a:extLst>
          </p:cNvPr>
          <p:cNvSpPr>
            <a:spLocks noGrp="1"/>
          </p:cNvSpPr>
          <p:nvPr>
            <p:ph idx="1"/>
          </p:nvPr>
        </p:nvSpPr>
        <p:spPr>
          <a:xfrm>
            <a:off x="3400928" y="1984418"/>
            <a:ext cx="8791072" cy="4554494"/>
          </a:xfrm>
        </p:spPr>
        <p:txBody>
          <a:bodyPr>
            <a:normAutofit fontScale="85000" lnSpcReduction="10000"/>
          </a:bodyPr>
          <a:lstStyle/>
          <a:p>
            <a:pPr>
              <a:lnSpc>
                <a:spcPct val="140000"/>
              </a:lnSpc>
            </a:pPr>
            <a:r>
              <a:rPr lang="en-AU" sz="1900" b="1" dirty="0">
                <a:latin typeface="Batang" panose="02030600000101010101" pitchFamily="18" charset="-127"/>
                <a:ea typeface="Batang" panose="02030600000101010101" pitchFamily="18" charset="-127"/>
              </a:rPr>
              <a:t>N</a:t>
            </a:r>
            <a:r>
              <a:rPr lang="en-AU" sz="1900" b="1" dirty="0">
                <a:effectLst/>
                <a:latin typeface="Batang" panose="02030600000101010101" pitchFamily="18" charset="-127"/>
                <a:ea typeface="Batang" panose="02030600000101010101" pitchFamily="18" charset="-127"/>
              </a:rPr>
              <a:t>o doubt that the replacement of some laws with others was done for good and important reasons, as none of Allah’s action are in jest or without a purpose. </a:t>
            </a:r>
            <a:endParaRPr lang="en-AU" sz="1900" b="1" dirty="0">
              <a:latin typeface="Batang" panose="02030600000101010101" pitchFamily="18" charset="-127"/>
              <a:ea typeface="Batang" panose="02030600000101010101" pitchFamily="18" charset="-127"/>
            </a:endParaRPr>
          </a:p>
          <a:p>
            <a:pPr>
              <a:lnSpc>
                <a:spcPct val="140000"/>
              </a:lnSpc>
            </a:pPr>
            <a:r>
              <a:rPr lang="en-AU" sz="1900" b="1" dirty="0">
                <a:effectLst/>
                <a:latin typeface="Batang" panose="02030600000101010101" pitchFamily="18" charset="-127"/>
                <a:ea typeface="Batang" panose="02030600000101010101" pitchFamily="18" charset="-127"/>
              </a:rPr>
              <a:t>It is means of looking after the welfare of mankind by the evolution of divine laws to a stage of completion consistent with the development of human society. </a:t>
            </a:r>
            <a:endParaRPr lang="en-AU" sz="1900" b="1" dirty="0">
              <a:latin typeface="Batang" panose="02030600000101010101" pitchFamily="18" charset="-127"/>
              <a:ea typeface="Batang" panose="02030600000101010101" pitchFamily="18" charset="-127"/>
            </a:endParaRPr>
          </a:p>
          <a:p>
            <a:pPr>
              <a:lnSpc>
                <a:spcPct val="140000"/>
              </a:lnSpc>
            </a:pPr>
            <a:r>
              <a:rPr lang="en-AU" sz="1900" b="1" dirty="0">
                <a:effectLst/>
                <a:latin typeface="Batang" panose="02030600000101010101" pitchFamily="18" charset="-127"/>
                <a:ea typeface="Batang" panose="02030600000101010101" pitchFamily="18" charset="-127"/>
              </a:rPr>
              <a:t>It is used to test the believers with a variety of situations in which they are required to closely follow certain specific laws, while in others they are required not to follow them. This type of variation tests the willingness of the believers to submit to Allah’s commands as well as their faith in Allah’s wisdom. </a:t>
            </a:r>
            <a:endParaRPr lang="en-AU" sz="1900" b="1" dirty="0">
              <a:latin typeface="Batang" panose="02030600000101010101" pitchFamily="18" charset="-127"/>
              <a:ea typeface="Batang" panose="02030600000101010101" pitchFamily="18" charset="-127"/>
            </a:endParaRPr>
          </a:p>
          <a:p>
            <a:pPr>
              <a:lnSpc>
                <a:spcPct val="140000"/>
              </a:lnSpc>
            </a:pPr>
            <a:r>
              <a:rPr lang="en-AU" sz="1900" b="1" dirty="0">
                <a:effectLst/>
                <a:latin typeface="Batang" panose="02030600000101010101" pitchFamily="18" charset="-127"/>
                <a:ea typeface="Batang" panose="02030600000101010101" pitchFamily="18" charset="-127"/>
              </a:rPr>
              <a:t>It also shows that Allah desires good and ease for the Islamic nation. Naskh which repeals a law with one more difficult gives the believers an opportunity to earn a greater reward; the divine principle being that the greater the difficulty the greater the reward. On the other hand, </a:t>
            </a:r>
            <a:r>
              <a:rPr lang="en-AU" sz="1900" b="1" dirty="0" err="1">
                <a:effectLst/>
                <a:latin typeface="Batang" panose="02030600000101010101" pitchFamily="18" charset="-127"/>
                <a:ea typeface="Batang" panose="02030600000101010101" pitchFamily="18" charset="-127"/>
              </a:rPr>
              <a:t>naskh</a:t>
            </a:r>
            <a:r>
              <a:rPr lang="en-AU" sz="1900" b="1" dirty="0">
                <a:effectLst/>
                <a:latin typeface="Batang" panose="02030600000101010101" pitchFamily="18" charset="-127"/>
                <a:ea typeface="Batang" panose="02030600000101010101" pitchFamily="18" charset="-127"/>
              </a:rPr>
              <a:t> which replaces a law with an easier one gives the believers a break and reminds them of Allah’s wish of good for them. </a:t>
            </a:r>
            <a:endParaRPr lang="en-AU" sz="1900" b="1" dirty="0">
              <a:latin typeface="Batang" panose="02030600000101010101" pitchFamily="18" charset="-127"/>
              <a:ea typeface="Batang" panose="02030600000101010101" pitchFamily="18" charset="-127"/>
            </a:endParaRPr>
          </a:p>
          <a:p>
            <a:pPr>
              <a:lnSpc>
                <a:spcPct val="140000"/>
              </a:lnSpc>
            </a:pPr>
            <a:endParaRPr lang="en-US" sz="1000" b="1" dirty="0"/>
          </a:p>
        </p:txBody>
      </p:sp>
      <p:sp>
        <p:nvSpPr>
          <p:cNvPr id="4" name="Slide Number Placeholder 3">
            <a:extLst>
              <a:ext uri="{FF2B5EF4-FFF2-40B4-BE49-F238E27FC236}">
                <a16:creationId xmlns:a16="http://schemas.microsoft.com/office/drawing/2014/main" xmlns="" id="{601CAED2-3341-2CD4-020F-F1F489067641}"/>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267</a:t>
            </a:fld>
            <a:endParaRPr lang="en-US">
              <a:solidFill>
                <a:schemeClr val="tx1">
                  <a:lumMod val="50000"/>
                  <a:lumOff val="50000"/>
                </a:schemeClr>
              </a:solidFill>
            </a:endParaRPr>
          </a:p>
        </p:txBody>
      </p:sp>
    </p:spTree>
    <p:extLst>
      <p:ext uri="{BB962C8B-B14F-4D97-AF65-F5344CB8AC3E}">
        <p14:creationId xmlns:p14="http://schemas.microsoft.com/office/powerpoint/2010/main" val="2603890161"/>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838490-57DB-71C3-79AA-7F7EA6B17FBD}"/>
              </a:ext>
            </a:extLst>
          </p:cNvPr>
          <p:cNvSpPr>
            <a:spLocks noGrp="1"/>
          </p:cNvSpPr>
          <p:nvPr>
            <p:ph type="title"/>
          </p:nvPr>
        </p:nvSpPr>
        <p:spPr>
          <a:xfrm>
            <a:off x="984810" y="58366"/>
            <a:ext cx="7925726" cy="1381328"/>
          </a:xfrm>
          <a:noFill/>
        </p:spPr>
        <p:txBody>
          <a:bodyPr>
            <a:normAutofit fontScale="90000"/>
          </a:bodyPr>
          <a:lstStyle/>
          <a:p>
            <a:pPr lvl="0"/>
            <a:r>
              <a:rPr lang="en-AU" sz="5400" dirty="0">
                <a:effectLst/>
                <a:latin typeface="TimesNewRoman,Bold"/>
              </a:rPr>
              <a:t/>
            </a:r>
            <a:br>
              <a:rPr lang="en-AU" sz="5400" dirty="0">
                <a:effectLst/>
                <a:latin typeface="TimesNewRoman,Bold"/>
              </a:rPr>
            </a:br>
            <a:r>
              <a:rPr lang="en-AU" sz="4400" b="1" dirty="0"/>
              <a:t>Scholars who compiled</a:t>
            </a:r>
            <a:br>
              <a:rPr lang="en-AU" sz="4400" b="1" dirty="0"/>
            </a:br>
            <a:r>
              <a:rPr lang="en-AU" sz="4400" b="1" dirty="0"/>
              <a:t> books: Earliest</a:t>
            </a:r>
            <a:r>
              <a:rPr lang="en-AU" sz="5400" dirty="0"/>
              <a:t/>
            </a:r>
            <a:br>
              <a:rPr lang="en-AU" sz="5400" dirty="0"/>
            </a:br>
            <a:endParaRPr lang="en-US" dirty="0"/>
          </a:p>
        </p:txBody>
      </p:sp>
      <p:sp>
        <p:nvSpPr>
          <p:cNvPr id="4" name="Slide Number Placeholder 3">
            <a:extLst>
              <a:ext uri="{FF2B5EF4-FFF2-40B4-BE49-F238E27FC236}">
                <a16:creationId xmlns:a16="http://schemas.microsoft.com/office/drawing/2014/main" xmlns="" id="{FF6DF5BA-5C43-D166-12C1-85707DE8A7C8}"/>
              </a:ext>
            </a:extLst>
          </p:cNvPr>
          <p:cNvSpPr>
            <a:spLocks noGrp="1"/>
          </p:cNvSpPr>
          <p:nvPr>
            <p:ph type="sldNum" sz="quarter" idx="12"/>
          </p:nvPr>
        </p:nvSpPr>
        <p:spPr/>
        <p:txBody>
          <a:bodyPr/>
          <a:lstStyle/>
          <a:p>
            <a:fld id="{C8784B88-F3D9-6A4F-9660-1A0A1E561ED7}" type="slidenum">
              <a:rPr lang="en-US" smtClean="0"/>
              <a:t>268</a:t>
            </a:fld>
            <a:endParaRPr lang="en-US"/>
          </a:p>
        </p:txBody>
      </p:sp>
      <p:graphicFrame>
        <p:nvGraphicFramePr>
          <p:cNvPr id="5" name="Content Placeholder 2">
            <a:extLst>
              <a:ext uri="{FF2B5EF4-FFF2-40B4-BE49-F238E27FC236}">
                <a16:creationId xmlns:a16="http://schemas.microsoft.com/office/drawing/2014/main" xmlns="" id="{22163637-8FA9-C232-4CB7-D6A2E74CC061}"/>
              </a:ext>
            </a:extLst>
          </p:cNvPr>
          <p:cNvGraphicFramePr>
            <a:graphicFrameLocks noGrp="1"/>
          </p:cNvGraphicFramePr>
          <p:nvPr>
            <p:ph idx="1"/>
            <p:extLst>
              <p:ext uri="{D42A27DB-BD31-4B8C-83A1-F6EECF244321}">
                <p14:modId xmlns:p14="http://schemas.microsoft.com/office/powerpoint/2010/main" val="3521885829"/>
              </p:ext>
            </p:extLst>
          </p:nvPr>
        </p:nvGraphicFramePr>
        <p:xfrm>
          <a:off x="332014" y="1556794"/>
          <a:ext cx="11527971" cy="515357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027464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25BA6DE-F8B9-DE5D-06AE-B8FB8A28F7DC}"/>
              </a:ext>
            </a:extLst>
          </p:cNvPr>
          <p:cNvSpPr>
            <a:spLocks noGrp="1"/>
          </p:cNvSpPr>
          <p:nvPr>
            <p:ph type="title"/>
          </p:nvPr>
        </p:nvSpPr>
        <p:spPr>
          <a:xfrm>
            <a:off x="2427148" y="1042286"/>
            <a:ext cx="4566313" cy="794935"/>
          </a:xfrm>
          <a:ln>
            <a:solidFill>
              <a:srgbClr val="C00000"/>
            </a:solidFill>
          </a:ln>
        </p:spPr>
        <p:txBody>
          <a:bodyPr/>
          <a:lstStyle/>
          <a:p>
            <a:r>
              <a:rPr lang="en-US" dirty="0">
                <a:solidFill>
                  <a:srgbClr val="C00000"/>
                </a:solidFill>
              </a:rPr>
              <a:t>REFERENCES</a:t>
            </a:r>
            <a:endParaRPr lang="en-US" dirty="0"/>
          </a:p>
        </p:txBody>
      </p:sp>
      <p:sp>
        <p:nvSpPr>
          <p:cNvPr id="3" name="Content Placeholder 2">
            <a:extLst>
              <a:ext uri="{FF2B5EF4-FFF2-40B4-BE49-F238E27FC236}">
                <a16:creationId xmlns:a16="http://schemas.microsoft.com/office/drawing/2014/main" xmlns="" id="{1B615294-2DEB-969B-C1D2-459F690D181B}"/>
              </a:ext>
            </a:extLst>
          </p:cNvPr>
          <p:cNvSpPr>
            <a:spLocks noGrp="1"/>
          </p:cNvSpPr>
          <p:nvPr>
            <p:ph idx="1"/>
          </p:nvPr>
        </p:nvSpPr>
        <p:spPr>
          <a:xfrm>
            <a:off x="1056565" y="2082900"/>
            <a:ext cx="10515600" cy="4103891"/>
          </a:xfrm>
          <a:ln>
            <a:solidFill>
              <a:srgbClr val="C00000"/>
            </a:solidFill>
          </a:ln>
        </p:spPr>
        <p:txBody>
          <a:bodyPr>
            <a:normAutofit/>
          </a:bodyPr>
          <a:lstStyle/>
          <a:p>
            <a:pPr marL="0" indent="0">
              <a:buNone/>
            </a:pPr>
            <a:r>
              <a:rPr lang="en-AU" sz="2400" b="1" dirty="0">
                <a:solidFill>
                  <a:srgbClr val="C00000"/>
                </a:solidFill>
                <a:effectLst/>
                <a:latin typeface="Andalus" panose="02020603050405020304" pitchFamily="18" charset="-78"/>
                <a:cs typeface="Andalus" panose="02020603050405020304" pitchFamily="18" charset="-78"/>
              </a:rPr>
              <a:t>Qadhi, </a:t>
            </a:r>
            <a:r>
              <a:rPr lang="en-AU" sz="2400" b="1" i="1" dirty="0">
                <a:solidFill>
                  <a:srgbClr val="C00000"/>
                </a:solidFill>
                <a:effectLst/>
                <a:latin typeface="Andalus" panose="02020603050405020304" pitchFamily="18" charset="-78"/>
                <a:cs typeface="Andalus" panose="02020603050405020304" pitchFamily="18" charset="-78"/>
              </a:rPr>
              <a:t>An Introduction To The Sciences Of The Quran</a:t>
            </a:r>
            <a:r>
              <a:rPr lang="en-AU" sz="2400" b="1" i="1" dirty="0">
                <a:latin typeface="Andalus" panose="02020603050405020304" pitchFamily="18" charset="-78"/>
                <a:cs typeface="Andalus" panose="02020603050405020304" pitchFamily="18" charset="-78"/>
              </a:rPr>
              <a:t>:</a:t>
            </a:r>
            <a:endParaRPr lang="en-AU" sz="2400" b="1" dirty="0">
              <a:effectLst/>
              <a:latin typeface="Andalus" panose="02020603050405020304" pitchFamily="18" charset="-78"/>
              <a:cs typeface="Andalus" panose="02020603050405020304" pitchFamily="18" charset="-78"/>
            </a:endParaRPr>
          </a:p>
          <a:p>
            <a:r>
              <a:rPr lang="en-US" sz="2000" dirty="0"/>
              <a:t>An-</a:t>
            </a:r>
            <a:r>
              <a:rPr lang="en-US" sz="2000" dirty="0" err="1"/>
              <a:t>naasikh</a:t>
            </a:r>
            <a:r>
              <a:rPr lang="en-US" sz="2000" dirty="0"/>
              <a:t> </a:t>
            </a:r>
            <a:r>
              <a:rPr lang="en-US" sz="2000" dirty="0" err="1"/>
              <a:t>Wa</a:t>
            </a:r>
            <a:r>
              <a:rPr lang="en-US" sz="2000" dirty="0"/>
              <a:t> Al-mansookh 232- 256</a:t>
            </a:r>
          </a:p>
          <a:p>
            <a:pPr marL="0" indent="0">
              <a:buNone/>
            </a:pPr>
            <a:r>
              <a:rPr lang="en-AU" sz="2400" b="1" dirty="0">
                <a:solidFill>
                  <a:srgbClr val="C00000"/>
                </a:solidFill>
                <a:effectLst/>
                <a:latin typeface="Andalus" panose="02020603050405020304" pitchFamily="18" charset="-78"/>
                <a:cs typeface="Andalus" panose="02020603050405020304" pitchFamily="18" charset="-78"/>
              </a:rPr>
              <a:t>Philips, Usool At-</a:t>
            </a:r>
            <a:r>
              <a:rPr lang="en-AU" sz="2400" b="1" dirty="0" err="1">
                <a:solidFill>
                  <a:srgbClr val="C00000"/>
                </a:solidFill>
                <a:latin typeface="Andalus" panose="02020603050405020304" pitchFamily="18" charset="-78"/>
                <a:cs typeface="Andalus" panose="02020603050405020304" pitchFamily="18" charset="-78"/>
              </a:rPr>
              <a:t>t</a:t>
            </a:r>
            <a:r>
              <a:rPr lang="en-AU" sz="2400" b="1" dirty="0" err="1">
                <a:solidFill>
                  <a:srgbClr val="C00000"/>
                </a:solidFill>
                <a:effectLst/>
                <a:latin typeface="Andalus" panose="02020603050405020304" pitchFamily="18" charset="-78"/>
                <a:cs typeface="Andalus" panose="02020603050405020304" pitchFamily="18" charset="-78"/>
              </a:rPr>
              <a:t>afseer</a:t>
            </a:r>
            <a:r>
              <a:rPr lang="en-AU" sz="2400" b="1" dirty="0">
                <a:latin typeface="Andalus" panose="02020603050405020304" pitchFamily="18" charset="-78"/>
                <a:cs typeface="Andalus" panose="02020603050405020304" pitchFamily="18" charset="-78"/>
              </a:rPr>
              <a:t>: </a:t>
            </a:r>
          </a:p>
          <a:p>
            <a:r>
              <a:rPr lang="en-AU" sz="2000" dirty="0">
                <a:effectLst/>
                <a:latin typeface="TimesNewRoman,BoldItalic"/>
              </a:rPr>
              <a:t>Naskh </a:t>
            </a:r>
            <a:r>
              <a:rPr lang="en-AU" sz="2000" dirty="0">
                <a:latin typeface="TimesNewRoman,Bold"/>
              </a:rPr>
              <a:t>: </a:t>
            </a:r>
            <a:r>
              <a:rPr lang="en-AU" sz="2000" b="1" i="1" dirty="0">
                <a:latin typeface="Andalus" panose="02020603050405020304" pitchFamily="18" charset="-78"/>
                <a:cs typeface="Andalus" panose="02020603050405020304" pitchFamily="18" charset="-78"/>
              </a:rPr>
              <a:t>217- 235</a:t>
            </a:r>
          </a:p>
          <a:p>
            <a:pPr marL="0" indent="0">
              <a:buNone/>
            </a:pPr>
            <a:r>
              <a:rPr lang="en-AU" sz="2400" b="1" dirty="0">
                <a:solidFill>
                  <a:srgbClr val="C00000"/>
                </a:solidFill>
                <a:latin typeface="Andalus" panose="02020603050405020304" pitchFamily="18" charset="-78"/>
                <a:cs typeface="Andalus" panose="02020603050405020304" pitchFamily="18" charset="-78"/>
              </a:rPr>
              <a:t>Dogan, </a:t>
            </a:r>
            <a:r>
              <a:rPr lang="en-AU" sz="2400" b="1" dirty="0" err="1">
                <a:solidFill>
                  <a:srgbClr val="C00000"/>
                </a:solidFill>
                <a:latin typeface="Andalus" panose="02020603050405020304" pitchFamily="18" charset="-78"/>
                <a:cs typeface="Andalus" panose="02020603050405020304" pitchFamily="18" charset="-78"/>
              </a:rPr>
              <a:t>Usul</a:t>
            </a:r>
            <a:r>
              <a:rPr lang="en-AU" sz="2400" b="1" dirty="0">
                <a:solidFill>
                  <a:srgbClr val="C00000"/>
                </a:solidFill>
                <a:latin typeface="Andalus" panose="02020603050405020304" pitchFamily="18" charset="-78"/>
                <a:cs typeface="Andalus" panose="02020603050405020304" pitchFamily="18" charset="-78"/>
              </a:rPr>
              <a:t> al Tafsir</a:t>
            </a:r>
            <a:r>
              <a:rPr lang="en-AU" sz="2400" b="1" dirty="0">
                <a:latin typeface="Andalus" panose="02020603050405020304" pitchFamily="18" charset="-78"/>
                <a:cs typeface="Andalus" panose="02020603050405020304" pitchFamily="18" charset="-78"/>
              </a:rPr>
              <a:t>,</a:t>
            </a:r>
          </a:p>
          <a:p>
            <a:r>
              <a:rPr lang="en-AU" sz="1800" b="1" dirty="0">
                <a:effectLst/>
                <a:latin typeface="TimesNewRomanPS"/>
              </a:rPr>
              <a:t>The Notion of Abrogation (</a:t>
            </a:r>
            <a:r>
              <a:rPr lang="en-AU" sz="1800" i="1" dirty="0">
                <a:effectLst/>
                <a:latin typeface="TimesNewRomanPS"/>
              </a:rPr>
              <a:t>Naskh</a:t>
            </a:r>
            <a:r>
              <a:rPr lang="en-AU" sz="1800" b="1" dirty="0">
                <a:effectLst/>
                <a:latin typeface="TimesNewRomanPS"/>
              </a:rPr>
              <a:t>): </a:t>
            </a:r>
            <a:r>
              <a:rPr lang="en-AU" sz="2000" b="1" dirty="0">
                <a:latin typeface="Andalus" panose="02020603050405020304" pitchFamily="18" charset="-78"/>
                <a:cs typeface="Andalus" panose="02020603050405020304" pitchFamily="18" charset="-78"/>
              </a:rPr>
              <a:t> page:</a:t>
            </a:r>
            <a:r>
              <a:rPr lang="en-AU" sz="2000" b="1" i="1" dirty="0">
                <a:latin typeface="Andalus" panose="02020603050405020304" pitchFamily="18" charset="-78"/>
                <a:cs typeface="Andalus" panose="02020603050405020304" pitchFamily="18" charset="-78"/>
              </a:rPr>
              <a:t>204-220</a:t>
            </a:r>
          </a:p>
          <a:p>
            <a:pPr marL="0" indent="0">
              <a:buNone/>
            </a:pPr>
            <a:endParaRPr lang="en-AU" sz="2000" b="1" i="1" dirty="0">
              <a:latin typeface="Andalus" panose="02020603050405020304" pitchFamily="18" charset="-78"/>
              <a:cs typeface="Andalus" panose="02020603050405020304" pitchFamily="18" charset="-78"/>
            </a:endParaRPr>
          </a:p>
          <a:p>
            <a:endParaRPr lang="en-US" sz="1800" dirty="0"/>
          </a:p>
        </p:txBody>
      </p:sp>
      <p:sp>
        <p:nvSpPr>
          <p:cNvPr id="4" name="Slide Number Placeholder 3">
            <a:extLst>
              <a:ext uri="{FF2B5EF4-FFF2-40B4-BE49-F238E27FC236}">
                <a16:creationId xmlns:a16="http://schemas.microsoft.com/office/drawing/2014/main" xmlns="" id="{71659F74-906F-81EC-52D2-CE70FB028E26}"/>
              </a:ext>
            </a:extLst>
          </p:cNvPr>
          <p:cNvSpPr>
            <a:spLocks noGrp="1"/>
          </p:cNvSpPr>
          <p:nvPr>
            <p:ph type="sldNum" sz="quarter" idx="12"/>
          </p:nvPr>
        </p:nvSpPr>
        <p:spPr/>
        <p:txBody>
          <a:bodyPr/>
          <a:lstStyle/>
          <a:p>
            <a:fld id="{C8784B88-F3D9-6A4F-9660-1A0A1E561ED7}" type="slidenum">
              <a:rPr lang="en-US" smtClean="0"/>
              <a:t>269</a:t>
            </a:fld>
            <a:endParaRPr lang="en-US"/>
          </a:p>
        </p:txBody>
      </p:sp>
    </p:spTree>
    <p:extLst>
      <p:ext uri="{BB962C8B-B14F-4D97-AF65-F5344CB8AC3E}">
        <p14:creationId xmlns:p14="http://schemas.microsoft.com/office/powerpoint/2010/main" val="17656567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34A54D-0431-6F8E-37C6-A55760B7987F}"/>
              </a:ext>
            </a:extLst>
          </p:cNvPr>
          <p:cNvSpPr>
            <a:spLocks noGrp="1"/>
          </p:cNvSpPr>
          <p:nvPr>
            <p:ph type="title"/>
          </p:nvPr>
        </p:nvSpPr>
        <p:spPr>
          <a:xfrm>
            <a:off x="5159238" y="-77751"/>
            <a:ext cx="7151251" cy="1628775"/>
          </a:xfrm>
        </p:spPr>
        <p:txBody>
          <a:bodyPr anchor="b">
            <a:normAutofit/>
          </a:bodyPr>
          <a:lstStyle/>
          <a:p>
            <a:r>
              <a:rPr lang="en-US" dirty="0">
                <a:solidFill>
                  <a:schemeClr val="accent2">
                    <a:lumMod val="75000"/>
                  </a:schemeClr>
                </a:solidFill>
                <a:latin typeface="Apple Chancery" panose="03020702040506060504" pitchFamily="66" charset="-79"/>
                <a:cs typeface="Apple Chancery" panose="03020702040506060504" pitchFamily="66" charset="-79"/>
              </a:rPr>
              <a:t>Hadith Qudsi</a:t>
            </a:r>
            <a:r>
              <a:rPr lang="en-US" sz="4000" dirty="0">
                <a:latin typeface="Algerian" pitchFamily="82" charset="77"/>
              </a:rPr>
              <a:t/>
            </a:r>
            <a:br>
              <a:rPr lang="en-US" sz="4000" dirty="0">
                <a:latin typeface="Algerian" pitchFamily="82" charset="77"/>
              </a:rPr>
            </a:br>
            <a:endParaRPr lang="en-US" sz="4000" dirty="0"/>
          </a:p>
        </p:txBody>
      </p:sp>
      <p:pic>
        <p:nvPicPr>
          <p:cNvPr id="6" name="Picture 5" descr="Empty speech bubbles">
            <a:extLst>
              <a:ext uri="{FF2B5EF4-FFF2-40B4-BE49-F238E27FC236}">
                <a16:creationId xmlns:a16="http://schemas.microsoft.com/office/drawing/2014/main" xmlns="" id="{FB7847C0-FBCB-35A1-5FAE-B45E84B7C47E}"/>
              </a:ext>
            </a:extLst>
          </p:cNvPr>
          <p:cNvPicPr>
            <a:picLocks noChangeAspect="1"/>
          </p:cNvPicPr>
          <p:nvPr/>
        </p:nvPicPr>
        <p:blipFill rotWithShape="1">
          <a:blip r:embed="rId2"/>
          <a:srcRect l="25084" r="15568" b="-2"/>
          <a:stretch/>
        </p:blipFill>
        <p:spPr>
          <a:xfrm>
            <a:off x="187832" y="0"/>
            <a:ext cx="4210624" cy="1414498"/>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8301CA9C-68EF-0900-DB19-4062DADD0E3A}"/>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27</a:t>
            </a:fld>
            <a:endParaRPr lang="en-US" sz="1200">
              <a:solidFill>
                <a:srgbClr val="FFFFFF"/>
              </a:solidFill>
            </a:endParaRPr>
          </a:p>
        </p:txBody>
      </p:sp>
      <p:sp>
        <p:nvSpPr>
          <p:cNvPr id="3" name="Content Placeholder 2">
            <a:extLst>
              <a:ext uri="{FF2B5EF4-FFF2-40B4-BE49-F238E27FC236}">
                <a16:creationId xmlns:a16="http://schemas.microsoft.com/office/drawing/2014/main" xmlns="" id="{4B992479-2E9F-DBA1-2F31-573571C159F5}"/>
              </a:ext>
            </a:extLst>
          </p:cNvPr>
          <p:cNvSpPr>
            <a:spLocks noGrp="1"/>
          </p:cNvSpPr>
          <p:nvPr>
            <p:ph idx="1"/>
          </p:nvPr>
        </p:nvSpPr>
        <p:spPr>
          <a:xfrm>
            <a:off x="187832" y="1218310"/>
            <a:ext cx="11816335" cy="5252150"/>
          </a:xfrm>
          <a:noFill/>
          <a:ln>
            <a:solidFill>
              <a:srgbClr val="C00000"/>
            </a:solidFill>
          </a:ln>
        </p:spPr>
        <p:txBody>
          <a:bodyPr>
            <a:noAutofit/>
          </a:bodyPr>
          <a:lstStyle/>
          <a:p>
            <a:pPr>
              <a:lnSpc>
                <a:spcPct val="140000"/>
              </a:lnSpc>
            </a:pPr>
            <a:r>
              <a:rPr lang="en-AU" sz="1800" b="1" dirty="0">
                <a:solidFill>
                  <a:schemeClr val="accent2">
                    <a:lumMod val="50000"/>
                  </a:schemeClr>
                </a:solidFill>
                <a:latin typeface="Andalus" panose="02020603050405020304" pitchFamily="18" charset="-78"/>
                <a:cs typeface="Andalus" panose="02020603050405020304" pitchFamily="18" charset="-78"/>
              </a:rPr>
              <a:t>Qudsi:  holy, or pure. It is not part of the Qur’an. Such a report is called hadith Qudsi.</a:t>
            </a:r>
          </a:p>
          <a:p>
            <a:pPr>
              <a:lnSpc>
                <a:spcPct val="140000"/>
              </a:lnSpc>
            </a:pPr>
            <a:r>
              <a:rPr lang="en-AU" sz="1800" b="1" dirty="0">
                <a:solidFill>
                  <a:schemeClr val="accent2">
                    <a:lumMod val="50000"/>
                  </a:schemeClr>
                </a:solidFill>
                <a:effectLst/>
                <a:latin typeface="Andalus" panose="02020603050405020304" pitchFamily="18" charset="-78"/>
                <a:cs typeface="Andalus" panose="02020603050405020304" pitchFamily="18" charset="-78"/>
              </a:rPr>
              <a:t>1 ) The Prophet</a:t>
            </a:r>
            <a:r>
              <a:rPr lang="ar" sz="1800" b="1" i="0" dirty="0">
                <a:solidFill>
                  <a:schemeClr val="accent2">
                    <a:lumMod val="50000"/>
                  </a:schemeClr>
                </a:solidFill>
                <a:effectLst/>
                <a:latin typeface="proxima-nova"/>
              </a:rPr>
              <a:t> ﷺ</a:t>
            </a:r>
            <a:r>
              <a:rPr lang="en-AU" sz="1800" b="1" i="0" dirty="0">
                <a:solidFill>
                  <a:schemeClr val="accent2">
                    <a:lumMod val="50000"/>
                  </a:schemeClr>
                </a:solidFill>
                <a:effectLst/>
                <a:latin typeface="proxima-nova"/>
              </a:rPr>
              <a:t> </a:t>
            </a:r>
            <a:r>
              <a:rPr lang="en-AU" sz="1800" b="1" dirty="0">
                <a:solidFill>
                  <a:schemeClr val="accent2">
                    <a:lumMod val="50000"/>
                  </a:schemeClr>
                </a:solidFill>
                <a:effectLst/>
                <a:latin typeface="Andalus" panose="02020603050405020304" pitchFamily="18" charset="-78"/>
                <a:cs typeface="Andalus" panose="02020603050405020304" pitchFamily="18" charset="-78"/>
              </a:rPr>
              <a:t> says from among the sayings he related from his Lord..., saying: “</a:t>
            </a:r>
            <a:r>
              <a:rPr lang="en-AU" sz="1800" b="1" dirty="0">
                <a:solidFill>
                  <a:schemeClr val="accent2">
                    <a:lumMod val="50000"/>
                  </a:schemeClr>
                </a:solidFill>
                <a:latin typeface="Andalus" panose="02020603050405020304" pitchFamily="18" charset="-78"/>
                <a:cs typeface="Andalus" panose="02020603050405020304" pitchFamily="18" charset="-78"/>
              </a:rPr>
              <a:t> </a:t>
            </a:r>
            <a:r>
              <a:rPr lang="en-AU" sz="1800" b="1" dirty="0">
                <a:solidFill>
                  <a:schemeClr val="accent6">
                    <a:lumMod val="75000"/>
                  </a:schemeClr>
                </a:solidFill>
                <a:latin typeface="Andalus" panose="02020603050405020304" pitchFamily="18" charset="-78"/>
                <a:cs typeface="Andalus" panose="02020603050405020304" pitchFamily="18" charset="-78"/>
              </a:rPr>
              <a:t>what God has said (says) or did (does</a:t>
            </a:r>
            <a:r>
              <a:rPr lang="en-AU" sz="1800" b="1" dirty="0">
                <a:solidFill>
                  <a:schemeClr val="accent2">
                    <a:lumMod val="50000"/>
                  </a:schemeClr>
                </a:solidFill>
                <a:latin typeface="Andalus" panose="02020603050405020304" pitchFamily="18" charset="-78"/>
                <a:cs typeface="Andalus" panose="02020603050405020304" pitchFamily="18" charset="-78"/>
              </a:rPr>
              <a:t>), </a:t>
            </a:r>
            <a:endParaRPr lang="en-AU" sz="1800" b="1" dirty="0">
              <a:solidFill>
                <a:schemeClr val="accent2">
                  <a:lumMod val="50000"/>
                </a:schemeClr>
              </a:solidFill>
              <a:effectLst/>
              <a:latin typeface="Andalus" panose="02020603050405020304" pitchFamily="18" charset="-78"/>
              <a:cs typeface="Andalus" panose="02020603050405020304" pitchFamily="18" charset="-78"/>
            </a:endParaRPr>
          </a:p>
          <a:p>
            <a:pPr>
              <a:lnSpc>
                <a:spcPct val="140000"/>
              </a:lnSpc>
            </a:pPr>
            <a:r>
              <a:rPr lang="en-AU" sz="1800" b="1" dirty="0">
                <a:solidFill>
                  <a:schemeClr val="accent2">
                    <a:lumMod val="50000"/>
                  </a:schemeClr>
                </a:solidFill>
                <a:effectLst/>
                <a:latin typeface="Andalus" panose="02020603050405020304" pitchFamily="18" charset="-78"/>
                <a:cs typeface="Andalus" panose="02020603050405020304" pitchFamily="18" charset="-78"/>
              </a:rPr>
              <a:t>(2) </a:t>
            </a:r>
            <a:r>
              <a:rPr lang="en-AU" sz="1800" b="1" dirty="0">
                <a:solidFill>
                  <a:schemeClr val="accent6">
                    <a:lumMod val="75000"/>
                  </a:schemeClr>
                </a:solidFill>
                <a:effectLst/>
                <a:latin typeface="Andalus" panose="02020603050405020304" pitchFamily="18" charset="-78"/>
                <a:cs typeface="Andalus" panose="02020603050405020304" pitchFamily="18" charset="-78"/>
              </a:rPr>
              <a:t>Allah Most High has said...,or</a:t>
            </a:r>
          </a:p>
          <a:p>
            <a:pPr>
              <a:lnSpc>
                <a:spcPct val="140000"/>
              </a:lnSpc>
            </a:pPr>
            <a:r>
              <a:rPr lang="en-AU" sz="1800" b="1" dirty="0">
                <a:solidFill>
                  <a:schemeClr val="accent2">
                    <a:lumMod val="50000"/>
                  </a:schemeClr>
                </a:solidFill>
                <a:effectLst/>
                <a:latin typeface="Andalus" panose="02020603050405020304" pitchFamily="18" charset="-78"/>
                <a:cs typeface="Andalus" panose="02020603050405020304" pitchFamily="18" charset="-78"/>
              </a:rPr>
              <a:t>(3)</a:t>
            </a:r>
            <a:r>
              <a:rPr lang="en-AU" sz="1800" b="1" dirty="0">
                <a:solidFill>
                  <a:schemeClr val="accent6">
                    <a:lumMod val="75000"/>
                  </a:schemeClr>
                </a:solidFill>
                <a:effectLst/>
                <a:latin typeface="Andalus" panose="02020603050405020304" pitchFamily="18" charset="-78"/>
                <a:cs typeface="Andalus" panose="02020603050405020304" pitchFamily="18" charset="-78"/>
              </a:rPr>
              <a:t>Allah’s Messenger</a:t>
            </a:r>
            <a:r>
              <a:rPr lang="en-AU" sz="1800" b="1" dirty="0">
                <a:solidFill>
                  <a:schemeClr val="accent6">
                    <a:lumMod val="75000"/>
                  </a:schemeClr>
                </a:solidFill>
                <a:latin typeface="Andalus" panose="02020603050405020304" pitchFamily="18" charset="-78"/>
                <a:cs typeface="Andalus" panose="02020603050405020304" pitchFamily="18" charset="-78"/>
              </a:rPr>
              <a:t> </a:t>
            </a:r>
            <a:r>
              <a:rPr lang="en-AU" sz="1800" b="1" dirty="0">
                <a:solidFill>
                  <a:schemeClr val="accent6">
                    <a:lumMod val="75000"/>
                  </a:schemeClr>
                </a:solidFill>
                <a:effectLst/>
                <a:latin typeface="Andalus" panose="02020603050405020304" pitchFamily="18" charset="-78"/>
                <a:cs typeface="Andalus" panose="02020603050405020304" pitchFamily="18" charset="-78"/>
              </a:rPr>
              <a:t>said that Allah has said...’ </a:t>
            </a:r>
            <a:endParaRPr lang="en-AU" sz="1800" b="1" dirty="0">
              <a:solidFill>
                <a:schemeClr val="accent6">
                  <a:lumMod val="75000"/>
                </a:schemeClr>
              </a:solidFill>
              <a:latin typeface="Andalus" panose="02020603050405020304" pitchFamily="18" charset="-78"/>
              <a:cs typeface="Andalus" panose="02020603050405020304" pitchFamily="18" charset="-78"/>
            </a:endParaRPr>
          </a:p>
          <a:p>
            <a:pPr>
              <a:lnSpc>
                <a:spcPct val="140000"/>
              </a:lnSpc>
            </a:pPr>
            <a:r>
              <a:rPr lang="en-AU" sz="1800" b="1" dirty="0">
                <a:solidFill>
                  <a:schemeClr val="accent2">
                    <a:lumMod val="50000"/>
                  </a:schemeClr>
                </a:solidFill>
                <a:latin typeface="Andalus" panose="02020603050405020304" pitchFamily="18" charset="-78"/>
                <a:cs typeface="Andalus" panose="02020603050405020304" pitchFamily="18" charset="-78"/>
              </a:rPr>
              <a:t>Aba Huraira reported </a:t>
            </a:r>
            <a:r>
              <a:rPr lang="en-AU" sz="1800" b="1" dirty="0">
                <a:solidFill>
                  <a:schemeClr val="accent6">
                    <a:lumMod val="75000"/>
                  </a:schemeClr>
                </a:solidFill>
                <a:latin typeface="Andalus" panose="02020603050405020304" pitchFamily="18" charset="-78"/>
                <a:cs typeface="Andalus" panose="02020603050405020304" pitchFamily="18" charset="-78"/>
              </a:rPr>
              <a:t>that Allah’s messenger said: “Allah, Mighty and Exalted is He, said</a:t>
            </a:r>
            <a:r>
              <a:rPr lang="en-AU" sz="1800" b="1" dirty="0">
                <a:solidFill>
                  <a:schemeClr val="accent2">
                    <a:lumMod val="50000"/>
                  </a:schemeClr>
                </a:solidFill>
                <a:latin typeface="Andalus" panose="02020603050405020304" pitchFamily="18" charset="-78"/>
                <a:cs typeface="Andalus" panose="02020603050405020304" pitchFamily="18" charset="-78"/>
              </a:rPr>
              <a:t>: </a:t>
            </a:r>
          </a:p>
          <a:p>
            <a:pPr>
              <a:lnSpc>
                <a:spcPct val="140000"/>
              </a:lnSpc>
            </a:pPr>
            <a:r>
              <a:rPr lang="en-AU" sz="1800" b="1" dirty="0">
                <a:solidFill>
                  <a:schemeClr val="accent6">
                    <a:lumMod val="75000"/>
                  </a:schemeClr>
                </a:solidFill>
                <a:latin typeface="Andalus" panose="02020603050405020304" pitchFamily="18" charset="-78"/>
                <a:cs typeface="Andalus" panose="02020603050405020304" pitchFamily="18" charset="-78"/>
              </a:rPr>
              <a:t>‘If My servant likes to meet me, I like to meet him, and if he dislikes to meet Me, I dislike to meet him</a:t>
            </a:r>
            <a:r>
              <a:rPr lang="en-AU" sz="1800" b="1" dirty="0">
                <a:solidFill>
                  <a:schemeClr val="accent2">
                    <a:lumMod val="50000"/>
                  </a:schemeClr>
                </a:solidFill>
                <a:latin typeface="Andalus" panose="02020603050405020304" pitchFamily="18" charset="-78"/>
                <a:cs typeface="Andalus" panose="02020603050405020304" pitchFamily="18" charset="-78"/>
              </a:rPr>
              <a:t>.’! </a:t>
            </a:r>
          </a:p>
          <a:p>
            <a:pPr>
              <a:lnSpc>
                <a:spcPct val="140000"/>
              </a:lnSpc>
            </a:pPr>
            <a:r>
              <a:rPr lang="en-AU" sz="1800" b="1" dirty="0">
                <a:solidFill>
                  <a:schemeClr val="accent2">
                    <a:lumMod val="50000"/>
                  </a:schemeClr>
                </a:solidFill>
                <a:effectLst/>
                <a:latin typeface="Andalus" panose="02020603050405020304" pitchFamily="18" charset="-78"/>
                <a:cs typeface="Andalus" panose="02020603050405020304" pitchFamily="18" charset="-78"/>
              </a:rPr>
              <a:t>unlike the majority of hadeeths, Qudsi authority (</a:t>
            </a:r>
            <a:r>
              <a:rPr lang="en-AU" sz="1800" b="1" dirty="0" err="1">
                <a:solidFill>
                  <a:schemeClr val="accent2">
                    <a:lumMod val="50000"/>
                  </a:schemeClr>
                </a:solidFill>
                <a:effectLst/>
                <a:latin typeface="Andalus" panose="02020603050405020304" pitchFamily="18" charset="-78"/>
                <a:cs typeface="Andalus" panose="02020603050405020304" pitchFamily="18" charset="-78"/>
              </a:rPr>
              <a:t>sanad</a:t>
            </a:r>
            <a:r>
              <a:rPr lang="en-AU" sz="1800" b="1" dirty="0">
                <a:solidFill>
                  <a:schemeClr val="accent2">
                    <a:lumMod val="50000"/>
                  </a:schemeClr>
                </a:solidFill>
                <a:effectLst/>
                <a:latin typeface="Andalus" panose="02020603050405020304" pitchFamily="18" charset="-78"/>
                <a:cs typeface="Andalus" panose="02020603050405020304" pitchFamily="18" charset="-78"/>
              </a:rPr>
              <a:t>) is traced back to Almighty Allah, not to the Prophet pbuh .</a:t>
            </a:r>
          </a:p>
          <a:p>
            <a:pPr>
              <a:lnSpc>
                <a:spcPct val="140000"/>
              </a:lnSpc>
            </a:pPr>
            <a:r>
              <a:rPr lang="en-AU" sz="1800" b="1" dirty="0">
                <a:solidFill>
                  <a:schemeClr val="accent2">
                    <a:lumMod val="50000"/>
                  </a:schemeClr>
                </a:solidFill>
                <a:effectLst/>
                <a:latin typeface="Andalus" panose="02020603050405020304" pitchFamily="18" charset="-78"/>
                <a:cs typeface="Andalus" panose="02020603050405020304" pitchFamily="18" charset="-78"/>
              </a:rPr>
              <a:t>In reality, the Sunnah or hadeeth is a revelation from Allah: It is unrecited revelation. It is the Prophet's exposition of the Qur'an, or the Qur'an interpreted. It is important to realize that the Qur'an says about the Prophet </a:t>
            </a:r>
            <a:r>
              <a:rPr lang="ar" sz="1800" b="1" i="0" dirty="0">
                <a:solidFill>
                  <a:schemeClr val="accent2">
                    <a:lumMod val="50000"/>
                  </a:schemeClr>
                </a:solidFill>
                <a:effectLst/>
                <a:latin typeface="proxima-nova"/>
              </a:rPr>
              <a:t>ﷺ</a:t>
            </a:r>
            <a:endParaRPr lang="en-AU" sz="1800" b="1" dirty="0">
              <a:solidFill>
                <a:schemeClr val="accent2">
                  <a:lumMod val="50000"/>
                </a:schemeClr>
              </a:solidFill>
              <a:effectLst/>
              <a:latin typeface="Andalus" panose="02020603050405020304" pitchFamily="18" charset="-78"/>
              <a:cs typeface="Andalus" panose="02020603050405020304" pitchFamily="18" charset="-78"/>
            </a:endParaRPr>
          </a:p>
          <a:p>
            <a:pPr algn="l" rtl="0" fontAlgn="base"/>
            <a:r>
              <a:rPr lang="en-AU" sz="1800" b="1" dirty="0">
                <a:solidFill>
                  <a:schemeClr val="accent6">
                    <a:lumMod val="75000"/>
                  </a:schemeClr>
                </a:solidFill>
                <a:latin typeface="Andalus" panose="02020603050405020304" pitchFamily="18" charset="-78"/>
                <a:cs typeface="Andalus" panose="02020603050405020304" pitchFamily="18" charset="-78"/>
              </a:rPr>
              <a:t>”</a:t>
            </a:r>
            <a:r>
              <a:rPr lang="en-AU" sz="1800" b="1" i="0" dirty="0">
                <a:solidFill>
                  <a:schemeClr val="accent6">
                    <a:lumMod val="75000"/>
                  </a:schemeClr>
                </a:solidFill>
                <a:effectLst/>
                <a:latin typeface="Andalus" panose="02020603050405020304" pitchFamily="18" charset="-78"/>
                <a:cs typeface="Andalus" panose="02020603050405020304" pitchFamily="18" charset="-78"/>
              </a:rPr>
              <a:t>Nor does he speak of his own whims. It is only a revelation sent down ˹to him”</a:t>
            </a:r>
            <a:r>
              <a:rPr lang="en-AU" sz="1800" b="1" dirty="0">
                <a:solidFill>
                  <a:schemeClr val="accent6">
                    <a:lumMod val="75000"/>
                  </a:schemeClr>
                </a:solidFill>
                <a:effectLst/>
                <a:latin typeface="Andalus" panose="02020603050405020304" pitchFamily="18" charset="-78"/>
                <a:cs typeface="Andalus" panose="02020603050405020304" pitchFamily="18" charset="-78"/>
              </a:rPr>
              <a:t> : (Surat an-</a:t>
            </a:r>
            <a:r>
              <a:rPr lang="en-AU" sz="1800" b="1" dirty="0" err="1">
                <a:solidFill>
                  <a:schemeClr val="accent6">
                    <a:lumMod val="75000"/>
                  </a:schemeClr>
                </a:solidFill>
                <a:effectLst/>
                <a:latin typeface="Andalus" panose="02020603050405020304" pitchFamily="18" charset="-78"/>
                <a:cs typeface="Andalus" panose="02020603050405020304" pitchFamily="18" charset="-78"/>
              </a:rPr>
              <a:t>Najm</a:t>
            </a:r>
            <a:r>
              <a:rPr lang="en-AU" sz="1800" b="1" dirty="0">
                <a:solidFill>
                  <a:schemeClr val="accent6">
                    <a:lumMod val="75000"/>
                  </a:schemeClr>
                </a:solidFill>
                <a:effectLst/>
                <a:latin typeface="Andalus" panose="02020603050405020304" pitchFamily="18" charset="-78"/>
                <a:cs typeface="Andalus" panose="02020603050405020304" pitchFamily="18" charset="-78"/>
              </a:rPr>
              <a:t>, 53:3) </a:t>
            </a:r>
            <a:endParaRPr lang="en-AU" sz="1800" b="1" i="0" dirty="0">
              <a:solidFill>
                <a:schemeClr val="accent6">
                  <a:lumMod val="75000"/>
                </a:schemeClr>
              </a:solidFill>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1899821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xmlns="" id="{6A9A928A-BB0E-D3A3-41E8-DD295A2B3D6F}"/>
              </a:ext>
            </a:extLst>
          </p:cNvPr>
          <p:cNvSpPr>
            <a:spLocks noGrp="1"/>
          </p:cNvSpPr>
          <p:nvPr>
            <p:ph idx="1"/>
          </p:nvPr>
        </p:nvSpPr>
        <p:spPr>
          <a:xfrm>
            <a:off x="129091" y="511341"/>
            <a:ext cx="12062909" cy="5879164"/>
          </a:xfrm>
          <a:ln>
            <a:solidFill>
              <a:srgbClr val="C00000"/>
            </a:solidFill>
          </a:ln>
        </p:spPr>
        <p:txBody>
          <a:bodyPr>
            <a:noAutofit/>
          </a:bodyPr>
          <a:lstStyle/>
          <a:p>
            <a:pPr>
              <a:lnSpc>
                <a:spcPct val="100000"/>
              </a:lnSpc>
            </a:pPr>
            <a:r>
              <a:rPr lang="en-AU" sz="1600" b="1" dirty="0">
                <a:solidFill>
                  <a:srgbClr val="C00000"/>
                </a:solidFill>
                <a:effectLst/>
                <a:latin typeface="Chalkboard SE" panose="03050602040202020205" pitchFamily="66" charset="77"/>
                <a:ea typeface="Calibri" panose="020F0502020204030204" pitchFamily="34" charset="0"/>
                <a:cs typeface="Arial" panose="020B0604020202020204" pitchFamily="34" charset="0"/>
              </a:rPr>
              <a:t>The Messenger of Allah, pbuh, said: “Allah Almighty said: </a:t>
            </a: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O My servants, I have forbidden injustice </a:t>
            </a:r>
          </a:p>
          <a:p>
            <a:pPr marL="0" indent="0">
              <a:lnSpc>
                <a:spcPct val="100000"/>
              </a:lnSpc>
              <a:buNone/>
            </a:pP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for Myself, and I have forbidden it among you, so do not oppress one another. O My servants,</a:t>
            </a:r>
          </a:p>
          <a:p>
            <a:pPr marL="0" indent="0">
              <a:lnSpc>
                <a:spcPct val="100000"/>
              </a:lnSpc>
              <a:buNone/>
            </a:pP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 all of you are astray except for those I have guided, so seek guidance from Me and I shall guide</a:t>
            </a:r>
          </a:p>
          <a:p>
            <a:pPr marL="0" indent="0">
              <a:buNone/>
            </a:pP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 you. O My servants, all of you are hungry except for those I have fed, so seek food from Me and I shall feed you. O My servants, all of you are naked except for those I have clothed, so seek clothing from Me and I shall clothe you.</a:t>
            </a:r>
            <a:r>
              <a:rPr lang="en-AU" sz="1600" b="1" dirty="0">
                <a:solidFill>
                  <a:schemeClr val="accent5">
                    <a:lumMod val="75000"/>
                  </a:schemeClr>
                </a:solidFill>
                <a:latin typeface="Chalkboard SE" panose="03050602040202020205" pitchFamily="66" charset="77"/>
                <a:ea typeface="Calibri" panose="020F0502020204030204" pitchFamily="34" charset="0"/>
              </a:rPr>
              <a:t> </a:t>
            </a: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O My servants, you sin by night and day, and I forgive all sins,  so seek forgiveness from Me and I shall forgive you. O My servants, you are unable to harm Me, and you are unable to bring benefit to Me…..O My servants were the first of you and the last of you,</a:t>
            </a:r>
            <a:r>
              <a:rPr lang="en-AU" sz="1600" dirty="0">
                <a:solidFill>
                  <a:schemeClr val="accent5">
                    <a:lumMod val="75000"/>
                  </a:schemeClr>
                </a:solidFill>
                <a:latin typeface="Chalkboard SE" panose="03050602040202020205" pitchFamily="66" charset="77"/>
                <a:ea typeface="Calibri" panose="020F0502020204030204" pitchFamily="34" charset="0"/>
              </a:rPr>
              <a:t> </a:t>
            </a: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the human of you and the jinn of you, to be as pious as the most pious heart of anyone of you, that would not increase My dominion at all. </a:t>
            </a:r>
          </a:p>
          <a:p>
            <a:pPr marL="0" indent="0">
              <a:buNone/>
            </a:pPr>
            <a:r>
              <a:rPr lang="en-AU" sz="1600" dirty="0">
                <a:solidFill>
                  <a:schemeClr val="accent5">
                    <a:lumMod val="75000"/>
                  </a:schemeClr>
                </a:solidFill>
                <a:latin typeface="Chalkboard SE" panose="03050602040202020205" pitchFamily="66" charset="77"/>
                <a:ea typeface="Calibri" panose="020F0502020204030204" pitchFamily="34" charset="0"/>
              </a:rPr>
              <a:t> </a:t>
            </a: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O My servants were the first of you and the last of you, the human of you and the jinn of you, to be as wicked as the most wicked heart of anyone of you, that would not decrease My dominion at all. O My servants, were the first of you and the last of you, the human of you and the jinn of you, to rise up in one place and make a request of Me, and were I to give everyone what he requested, that would not diminish what I have any more than a needle would diminish the sea if put into it. O My servants, it is only your deeds that I record and then recompense for you. Let him who finds good praise Allah, and, let him who finds something else blame no one but himself</a:t>
            </a:r>
            <a:r>
              <a:rPr lang="en-AU" sz="1600"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a:t>
            </a:r>
            <a:r>
              <a:rPr lang="en-AU" sz="16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rPr>
              <a:t> </a:t>
            </a:r>
            <a:r>
              <a:rPr lang="en-AU" sz="900" b="0" i="0" dirty="0">
                <a:solidFill>
                  <a:srgbClr val="000000"/>
                </a:solidFill>
                <a:effectLst/>
                <a:latin typeface="Verdana" panose="020B0604030504040204" pitchFamily="34" charset="0"/>
              </a:rPr>
              <a:t> (</a:t>
            </a:r>
            <a:r>
              <a:rPr lang="en-AU" sz="1200" b="0" i="0" dirty="0">
                <a:solidFill>
                  <a:srgbClr val="000000"/>
                </a:solidFill>
                <a:effectLst/>
                <a:latin typeface="Verdana" panose="020B0604030504040204" pitchFamily="34" charset="0"/>
              </a:rPr>
              <a:t>Sahih Muslim 2577a Book 45, Hadith 70)</a:t>
            </a:r>
            <a:endParaRPr lang="en-AU" sz="1200" b="1" dirty="0">
              <a:solidFill>
                <a:schemeClr val="accent5">
                  <a:lumMod val="75000"/>
                </a:schemeClr>
              </a:solidFill>
              <a:effectLst/>
              <a:latin typeface="Chalkboard SE" panose="03050602040202020205" pitchFamily="66" charset="77"/>
              <a:ea typeface="Calibri" panose="020F0502020204030204" pitchFamily="34" charset="0"/>
              <a:cs typeface="Arial" panose="020B0604020202020204" pitchFamily="34" charset="0"/>
            </a:endParaRPr>
          </a:p>
          <a:p>
            <a:endParaRPr lang="en-US" sz="1600" dirty="0"/>
          </a:p>
        </p:txBody>
      </p:sp>
      <p:sp>
        <p:nvSpPr>
          <p:cNvPr id="4" name="Slide Number Placeholder 3">
            <a:extLst>
              <a:ext uri="{FF2B5EF4-FFF2-40B4-BE49-F238E27FC236}">
                <a16:creationId xmlns:a16="http://schemas.microsoft.com/office/drawing/2014/main" xmlns="" id="{812E66A7-BD4B-2384-E7F1-BFAC22D4831D}"/>
              </a:ext>
            </a:extLst>
          </p:cNvPr>
          <p:cNvSpPr>
            <a:spLocks noGrp="1"/>
          </p:cNvSpPr>
          <p:nvPr>
            <p:ph type="sldNum" sz="quarter" idx="12"/>
          </p:nvPr>
        </p:nvSpPr>
        <p:spPr/>
        <p:txBody>
          <a:bodyPr/>
          <a:lstStyle/>
          <a:p>
            <a:fld id="{C8784B88-F3D9-6A4F-9660-1A0A1E561ED7}" type="slidenum">
              <a:rPr lang="en-US" smtClean="0"/>
              <a:t>28</a:t>
            </a:fld>
            <a:endParaRPr lang="en-US"/>
          </a:p>
        </p:txBody>
      </p:sp>
      <p:sp>
        <p:nvSpPr>
          <p:cNvPr id="5" name="TextBox 4">
            <a:extLst>
              <a:ext uri="{FF2B5EF4-FFF2-40B4-BE49-F238E27FC236}">
                <a16:creationId xmlns:a16="http://schemas.microsoft.com/office/drawing/2014/main" xmlns="" id="{871F09E1-E621-778E-CE9B-E7AC376A9C85}"/>
              </a:ext>
            </a:extLst>
          </p:cNvPr>
          <p:cNvSpPr txBox="1"/>
          <p:nvPr/>
        </p:nvSpPr>
        <p:spPr>
          <a:xfrm>
            <a:off x="505609" y="-79771"/>
            <a:ext cx="2613148" cy="523220"/>
          </a:xfrm>
          <a:prstGeom prst="rect">
            <a:avLst/>
          </a:prstGeom>
          <a:solidFill>
            <a:schemeClr val="accent4">
              <a:lumMod val="75000"/>
            </a:schemeClr>
          </a:solidFill>
          <a:ln>
            <a:solidFill>
              <a:srgbClr val="C00000"/>
            </a:solidFill>
          </a:ln>
        </p:spPr>
        <p:txBody>
          <a:bodyPr wrap="square" rtlCol="0">
            <a:spAutoFit/>
          </a:bodyPr>
          <a:lstStyle/>
          <a:p>
            <a:r>
              <a:rPr lang="en-US" sz="2800" dirty="0">
                <a:latin typeface="Algerian" pitchFamily="82" charset="77"/>
              </a:rPr>
              <a:t>Hadith Qudsi</a:t>
            </a:r>
          </a:p>
        </p:txBody>
      </p:sp>
    </p:spTree>
    <p:extLst>
      <p:ext uri="{BB962C8B-B14F-4D97-AF65-F5344CB8AC3E}">
        <p14:creationId xmlns:p14="http://schemas.microsoft.com/office/powerpoint/2010/main" val="31034537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61B1CCA-91A2-81B7-32AC-D74DF0B07594}"/>
              </a:ext>
            </a:extLst>
          </p:cNvPr>
          <p:cNvSpPr>
            <a:spLocks noGrp="1"/>
          </p:cNvSpPr>
          <p:nvPr>
            <p:ph type="title"/>
          </p:nvPr>
        </p:nvSpPr>
        <p:spPr>
          <a:xfrm>
            <a:off x="2602525" y="477078"/>
            <a:ext cx="6224954" cy="1544914"/>
          </a:xfrm>
          <a:solidFill>
            <a:schemeClr val="accent1">
              <a:lumMod val="40000"/>
              <a:lumOff val="60000"/>
            </a:schemeClr>
          </a:solidFill>
          <a:ln>
            <a:solidFill>
              <a:schemeClr val="accent4">
                <a:lumMod val="75000"/>
              </a:schemeClr>
            </a:solidFill>
          </a:ln>
        </p:spPr>
        <p:txBody>
          <a:bodyPr/>
          <a:lstStyle/>
          <a:p>
            <a:r>
              <a:rPr lang="en-US" b="0" dirty="0">
                <a:solidFill>
                  <a:schemeClr val="accent4">
                    <a:lumMod val="75000"/>
                  </a:schemeClr>
                </a:solidFill>
                <a:latin typeface="Algerian" pitchFamily="82" charset="77"/>
                <a:cs typeface="Andalus" panose="02020603050405020304" pitchFamily="18" charset="-78"/>
              </a:rPr>
              <a:t>  Revelation “Wahy</a:t>
            </a:r>
            <a:r>
              <a:rPr lang="en-US" b="0" dirty="0">
                <a:solidFill>
                  <a:schemeClr val="accent4">
                    <a:lumMod val="75000"/>
                  </a:schemeClr>
                </a:solidFill>
                <a:latin typeface="Andalus" panose="02020603050405020304" pitchFamily="18" charset="-78"/>
                <a:cs typeface="Andalus" panose="02020603050405020304" pitchFamily="18" charset="-78"/>
              </a:rPr>
              <a:t>”</a:t>
            </a:r>
          </a:p>
        </p:txBody>
      </p:sp>
      <p:graphicFrame>
        <p:nvGraphicFramePr>
          <p:cNvPr id="6" name="Content Placeholder 2">
            <a:extLst>
              <a:ext uri="{FF2B5EF4-FFF2-40B4-BE49-F238E27FC236}">
                <a16:creationId xmlns:a16="http://schemas.microsoft.com/office/drawing/2014/main" xmlns="" id="{C0762966-18B4-9D64-F070-57FBF06E17FA}"/>
              </a:ext>
            </a:extLst>
          </p:cNvPr>
          <p:cNvGraphicFramePr>
            <a:graphicFrameLocks noGrp="1"/>
          </p:cNvGraphicFramePr>
          <p:nvPr>
            <p:ph idx="1"/>
            <p:extLst>
              <p:ext uri="{D42A27DB-BD31-4B8C-83A1-F6EECF244321}">
                <p14:modId xmlns:p14="http://schemas.microsoft.com/office/powerpoint/2010/main" val="2870461053"/>
              </p:ext>
            </p:extLst>
          </p:nvPr>
        </p:nvGraphicFramePr>
        <p:xfrm>
          <a:off x="119269" y="2021992"/>
          <a:ext cx="11714921" cy="439205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F5D15D75-CB2E-4906-EF66-F27E804A5A84}"/>
              </a:ext>
            </a:extLst>
          </p:cNvPr>
          <p:cNvSpPr>
            <a:spLocks noGrp="1"/>
          </p:cNvSpPr>
          <p:nvPr>
            <p:ph type="sldNum" sz="quarter" idx="12"/>
          </p:nvPr>
        </p:nvSpPr>
        <p:spPr/>
        <p:txBody>
          <a:bodyPr/>
          <a:lstStyle/>
          <a:p>
            <a:fld id="{C8784B88-F3D9-6A4F-9660-1A0A1E561ED7}" type="slidenum">
              <a:rPr lang="en-US" smtClean="0"/>
              <a:t>29</a:t>
            </a:fld>
            <a:endParaRPr lang="en-US"/>
          </a:p>
        </p:txBody>
      </p:sp>
    </p:spTree>
    <p:extLst>
      <p:ext uri="{BB962C8B-B14F-4D97-AF65-F5344CB8AC3E}">
        <p14:creationId xmlns:p14="http://schemas.microsoft.com/office/powerpoint/2010/main" val="38808298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A23FD4-8E45-2C4E-A2B0-7EE5066E270B}"/>
              </a:ext>
            </a:extLst>
          </p:cNvPr>
          <p:cNvSpPr>
            <a:spLocks noGrp="1"/>
          </p:cNvSpPr>
          <p:nvPr>
            <p:ph type="title"/>
          </p:nvPr>
        </p:nvSpPr>
        <p:spPr>
          <a:xfrm>
            <a:off x="1602079" y="1138266"/>
            <a:ext cx="8898178" cy="1107126"/>
          </a:xfrm>
        </p:spPr>
        <p:txBody>
          <a:bodyPr anchor="t">
            <a:normAutofit/>
          </a:bodyPr>
          <a:lstStyle/>
          <a:p>
            <a:r>
              <a:rPr lang="en-US" dirty="0">
                <a:latin typeface="Andalus" panose="02020603050405020304" pitchFamily="18" charset="-78"/>
                <a:cs typeface="Andalus" panose="02020603050405020304" pitchFamily="18" charset="-78"/>
              </a:rPr>
              <a:t>Lecture 1</a:t>
            </a:r>
          </a:p>
        </p:txBody>
      </p:sp>
      <p:cxnSp>
        <p:nvCxnSpPr>
          <p:cNvPr id="25" name="Straight Connector 24">
            <a:extLst>
              <a:ext uri="{FF2B5EF4-FFF2-40B4-BE49-F238E27FC236}">
                <a16:creationId xmlns:a16="http://schemas.microsoft.com/office/drawing/2014/main" xmlns="" id="{D2C4353C-C927-1758-0BEF-21E9E0D8161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xmlns="" id="{E22DFAB7-4DF7-F140-9E7E-63058FA08F95}"/>
              </a:ext>
            </a:extLst>
          </p:cNvPr>
          <p:cNvSpPr>
            <a:spLocks noGrp="1"/>
          </p:cNvSpPr>
          <p:nvPr>
            <p:ph type="sldNum" sz="quarter" idx="12"/>
          </p:nvPr>
        </p:nvSpPr>
        <p:spPr>
          <a:xfrm>
            <a:off x="8037246" y="5788301"/>
            <a:ext cx="2058511" cy="273992"/>
          </a:xfrm>
          <a:solidFill>
            <a:schemeClr val="accent4">
              <a:lumMod val="20000"/>
              <a:lumOff val="80000"/>
            </a:schemeClr>
          </a:solidFill>
        </p:spPr>
        <p:txBody>
          <a:bodyPr/>
          <a:lstStyle/>
          <a:p>
            <a:pPr defTabSz="685800">
              <a:spcAft>
                <a:spcPts val="600"/>
              </a:spcAft>
            </a:pPr>
            <a:fld id="{C8784B88-F3D9-6A4F-9660-1A0A1E561ED7}" type="slidenum">
              <a:rPr lang="en-US" sz="1800" kern="1200">
                <a:solidFill>
                  <a:schemeClr val="accent1">
                    <a:lumMod val="75000"/>
                  </a:schemeClr>
                </a:solidFill>
                <a:latin typeface="Andalus" panose="02020603050405020304" pitchFamily="18" charset="-78"/>
                <a:ea typeface="+mn-ea"/>
                <a:cs typeface="Andalus" panose="02020603050405020304" pitchFamily="18" charset="-78"/>
              </a:rPr>
              <a:pPr defTabSz="685800">
                <a:spcAft>
                  <a:spcPts val="600"/>
                </a:spcAft>
              </a:pPr>
              <a:t>3</a:t>
            </a:fld>
            <a:endParaRPr lang="en-US" sz="2400">
              <a:solidFill>
                <a:schemeClr val="accent1">
                  <a:lumMod val="75000"/>
                </a:schemeClr>
              </a:solidFill>
              <a:latin typeface="Andalus" panose="02020603050405020304" pitchFamily="18" charset="-78"/>
              <a:cs typeface="Andalus" panose="02020603050405020304" pitchFamily="18" charset="-78"/>
            </a:endParaRPr>
          </a:p>
        </p:txBody>
      </p:sp>
      <p:sp>
        <p:nvSpPr>
          <p:cNvPr id="16" name="Slide Number Placeholder 3">
            <a:extLst>
              <a:ext uri="{FF2B5EF4-FFF2-40B4-BE49-F238E27FC236}">
                <a16:creationId xmlns:a16="http://schemas.microsoft.com/office/drawing/2014/main" xmlns="" id="{7BB05919-7656-11F3-2C87-7574BE2C7320}"/>
              </a:ext>
            </a:extLst>
          </p:cNvPr>
          <p:cNvSpPr txBox="1">
            <a:spLocks/>
          </p:cNvSpPr>
          <p:nvPr/>
        </p:nvSpPr>
        <p:spPr>
          <a:xfrm>
            <a:off x="8037246" y="5788301"/>
            <a:ext cx="2058511" cy="273992"/>
          </a:xfrm>
          <a:prstGeom prst="rect">
            <a:avLst/>
          </a:prstGeom>
          <a:solidFill>
            <a:schemeClr val="accent4">
              <a:lumMod val="20000"/>
              <a:lumOff val="80000"/>
            </a:schemeClr>
          </a:solidFill>
        </p:spPr>
        <p:txBody>
          <a:bodyPr vert="horz" lIns="91440" tIns="45720" rIns="91440" bIns="45720" rtlCol="0" anchor="ctr"/>
          <a:lstStyle>
            <a:defPPr>
              <a:defRPr lang="en-US"/>
            </a:defPPr>
            <a:lvl1pPr marL="0" algn="r" defTabSz="914400" rtl="0" eaLnBrk="1" latinLnBrk="0" hangingPunct="1">
              <a:defRPr sz="1800" b="1" kern="1200">
                <a:solidFill>
                  <a:schemeClr val="bg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Aft>
                <a:spcPts val="600"/>
              </a:spcAft>
            </a:pPr>
            <a:fld id="{C8784B88-F3D9-6A4F-9660-1A0A1E561ED7}" type="slidenum">
              <a:rPr lang="en-US" sz="1800" kern="1200">
                <a:solidFill>
                  <a:schemeClr val="accent1">
                    <a:lumMod val="75000"/>
                  </a:schemeClr>
                </a:solidFill>
                <a:latin typeface="Andalus" panose="02020603050405020304" pitchFamily="18" charset="-78"/>
                <a:ea typeface="+mn-ea"/>
                <a:cs typeface="Andalus" panose="02020603050405020304" pitchFamily="18" charset="-78"/>
              </a:rPr>
              <a:pPr defTabSz="685800">
                <a:spcAft>
                  <a:spcPts val="600"/>
                </a:spcAft>
              </a:pPr>
              <a:t>3</a:t>
            </a:fld>
            <a:endParaRPr lang="en-US" sz="2400">
              <a:solidFill>
                <a:schemeClr val="accent1">
                  <a:lumMod val="75000"/>
                </a:schemeClr>
              </a:solidFill>
              <a:latin typeface="Andalus" panose="02020603050405020304" pitchFamily="18" charset="-78"/>
              <a:cs typeface="Andalus" panose="02020603050405020304" pitchFamily="18" charset="-78"/>
            </a:endParaRPr>
          </a:p>
        </p:txBody>
      </p:sp>
      <p:sp>
        <p:nvSpPr>
          <p:cNvPr id="17" name="Rounded Rectangle 16">
            <a:extLst>
              <a:ext uri="{FF2B5EF4-FFF2-40B4-BE49-F238E27FC236}">
                <a16:creationId xmlns:a16="http://schemas.microsoft.com/office/drawing/2014/main" xmlns="" id="{93FB578D-FD96-6ACD-3A0E-AD267689C51D}"/>
              </a:ext>
            </a:extLst>
          </p:cNvPr>
          <p:cNvSpPr/>
          <p:nvPr/>
        </p:nvSpPr>
        <p:spPr>
          <a:xfrm>
            <a:off x="1840770" y="2423701"/>
            <a:ext cx="3710820" cy="686170"/>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Aft>
                <a:spcPts val="600"/>
              </a:spcAft>
            </a:pPr>
            <a:r>
              <a:rPr lang="en-AU" sz="1800" b="1" kern="1200" dirty="0">
                <a:solidFill>
                  <a:schemeClr val="accent1">
                    <a:lumMod val="75000"/>
                  </a:schemeClr>
                </a:solidFill>
                <a:latin typeface="Andalus" panose="02020603050405020304" pitchFamily="18" charset="-78"/>
                <a:ea typeface="+mn-ea"/>
                <a:cs typeface="Andalus" panose="02020603050405020304" pitchFamily="18" charset="-78"/>
              </a:rPr>
              <a:t>Introduction To Uloom Al-Quran </a:t>
            </a:r>
            <a:endParaRPr lang="en-AU" sz="2400" b="1" dirty="0">
              <a:solidFill>
                <a:schemeClr val="accent1">
                  <a:lumMod val="75000"/>
                </a:schemeClr>
              </a:solidFill>
              <a:latin typeface="Andalus" panose="02020603050405020304" pitchFamily="18" charset="-78"/>
              <a:ea typeface="Times New Roman" panose="02020603050405020304" pitchFamily="18" charset="0"/>
              <a:cs typeface="Andalus" panose="02020603050405020304" pitchFamily="18" charset="-78"/>
            </a:endParaRPr>
          </a:p>
        </p:txBody>
      </p:sp>
      <p:sp>
        <p:nvSpPr>
          <p:cNvPr id="18" name="Rounded Rectangle 17">
            <a:extLst>
              <a:ext uri="{FF2B5EF4-FFF2-40B4-BE49-F238E27FC236}">
                <a16:creationId xmlns:a16="http://schemas.microsoft.com/office/drawing/2014/main" xmlns="" id="{A25A37A8-2D41-152F-6B60-3D46B6B61505}"/>
              </a:ext>
            </a:extLst>
          </p:cNvPr>
          <p:cNvSpPr/>
          <p:nvPr/>
        </p:nvSpPr>
        <p:spPr>
          <a:xfrm>
            <a:off x="1847674" y="3119911"/>
            <a:ext cx="3710821" cy="686170"/>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Aft>
                <a:spcPts val="600"/>
              </a:spcAft>
            </a:pPr>
            <a:r>
              <a:rPr lang="en-AU" sz="1800" b="1" kern="1200">
                <a:solidFill>
                  <a:schemeClr val="accent1">
                    <a:lumMod val="75000"/>
                  </a:schemeClr>
                </a:solidFill>
                <a:latin typeface="Andalus" panose="02020603050405020304" pitchFamily="18" charset="-78"/>
                <a:ea typeface="+mn-ea"/>
                <a:cs typeface="Andalus" panose="02020603050405020304" pitchFamily="18" charset="-78"/>
              </a:rPr>
              <a:t>The Quran, Names, Attributes </a:t>
            </a:r>
            <a:endParaRPr lang="en-AU" sz="2400" b="1">
              <a:solidFill>
                <a:schemeClr val="accent1">
                  <a:lumMod val="75000"/>
                </a:schemeClr>
              </a:solidFill>
              <a:effectLst/>
              <a:latin typeface="Andalus" panose="02020603050405020304" pitchFamily="18" charset="-78"/>
              <a:ea typeface="Calibri" panose="020F0502020204030204" pitchFamily="34" charset="0"/>
              <a:cs typeface="Andalus" panose="02020603050405020304" pitchFamily="18" charset="-78"/>
            </a:endParaRPr>
          </a:p>
        </p:txBody>
      </p:sp>
      <p:sp>
        <p:nvSpPr>
          <p:cNvPr id="19" name="Rounded Rectangle 18">
            <a:extLst>
              <a:ext uri="{FF2B5EF4-FFF2-40B4-BE49-F238E27FC236}">
                <a16:creationId xmlns:a16="http://schemas.microsoft.com/office/drawing/2014/main" xmlns="" id="{69AF2270-F2DD-9E55-C5A7-40172B596CC1}"/>
              </a:ext>
            </a:extLst>
          </p:cNvPr>
          <p:cNvSpPr/>
          <p:nvPr/>
        </p:nvSpPr>
        <p:spPr>
          <a:xfrm>
            <a:off x="1833868" y="3816013"/>
            <a:ext cx="3710820" cy="68617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Aft>
                <a:spcPts val="600"/>
              </a:spcAft>
            </a:pPr>
            <a:r>
              <a:rPr lang="en-AU" sz="1800" b="1" kern="1200">
                <a:solidFill>
                  <a:schemeClr val="accent1">
                    <a:lumMod val="75000"/>
                  </a:schemeClr>
                </a:solidFill>
                <a:latin typeface="Andalus" panose="02020603050405020304" pitchFamily="18" charset="-78"/>
                <a:ea typeface="+mn-ea"/>
                <a:cs typeface="Andalus" panose="02020603050405020304" pitchFamily="18" charset="-78"/>
              </a:rPr>
              <a:t>Inspiration - Al-</a:t>
            </a:r>
            <a:r>
              <a:rPr lang="en-AU" sz="1800" b="1" kern="1200" err="1">
                <a:solidFill>
                  <a:schemeClr val="accent1">
                    <a:lumMod val="75000"/>
                  </a:schemeClr>
                </a:solidFill>
                <a:latin typeface="Andalus" panose="02020603050405020304" pitchFamily="18" charset="-78"/>
                <a:ea typeface="+mn-ea"/>
                <a:cs typeface="Andalus" panose="02020603050405020304" pitchFamily="18" charset="-78"/>
              </a:rPr>
              <a:t>Wahy</a:t>
            </a:r>
            <a:r>
              <a:rPr lang="en-AU" sz="1800" b="1" kern="1200">
                <a:solidFill>
                  <a:schemeClr val="accent1">
                    <a:lumMod val="75000"/>
                  </a:schemeClr>
                </a:solidFill>
                <a:latin typeface="Andalus" panose="02020603050405020304" pitchFamily="18" charset="-78"/>
                <a:ea typeface="+mn-ea"/>
                <a:cs typeface="Andalus" panose="02020603050405020304" pitchFamily="18" charset="-78"/>
              </a:rPr>
              <a:t>, Concept, Procedure, Types</a:t>
            </a:r>
            <a:endParaRPr lang="en-AU" sz="2400" b="1">
              <a:solidFill>
                <a:schemeClr val="accent1">
                  <a:lumMod val="75000"/>
                </a:schemeClr>
              </a:solidFill>
              <a:latin typeface="Andalus" panose="02020603050405020304" pitchFamily="18" charset="-78"/>
              <a:ea typeface="Times New Roman" panose="02020603050405020304" pitchFamily="18" charset="0"/>
              <a:cs typeface="Andalus" panose="02020603050405020304" pitchFamily="18" charset="-78"/>
            </a:endParaRPr>
          </a:p>
        </p:txBody>
      </p:sp>
      <p:sp>
        <p:nvSpPr>
          <p:cNvPr id="20" name="Rounded Rectangle 19">
            <a:extLst>
              <a:ext uri="{FF2B5EF4-FFF2-40B4-BE49-F238E27FC236}">
                <a16:creationId xmlns:a16="http://schemas.microsoft.com/office/drawing/2014/main" xmlns="" id="{503D9865-8293-711B-F1FA-CE9DB6559B6A}"/>
              </a:ext>
            </a:extLst>
          </p:cNvPr>
          <p:cNvSpPr/>
          <p:nvPr/>
        </p:nvSpPr>
        <p:spPr>
          <a:xfrm>
            <a:off x="1840770" y="4512115"/>
            <a:ext cx="3703918" cy="806606"/>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spcAft>
                <a:spcPts val="600"/>
              </a:spcAft>
            </a:pPr>
            <a:r>
              <a:rPr lang="en-AU" b="1" dirty="0">
                <a:solidFill>
                  <a:schemeClr val="accent1">
                    <a:lumMod val="75000"/>
                  </a:schemeClr>
                </a:solidFill>
                <a:latin typeface="Apple Chancery" panose="03020702040506060504" pitchFamily="66" charset="-79"/>
                <a:cs typeface="Apple Chancery" panose="03020702040506060504" pitchFamily="66" charset="-79"/>
              </a:rPr>
              <a:t/>
            </a:r>
            <a:br>
              <a:rPr lang="en-AU" b="1" dirty="0">
                <a:solidFill>
                  <a:schemeClr val="accent1">
                    <a:lumMod val="75000"/>
                  </a:schemeClr>
                </a:solidFill>
                <a:latin typeface="Apple Chancery" panose="03020702040506060504" pitchFamily="66" charset="-79"/>
                <a:cs typeface="Apple Chancery" panose="03020702040506060504" pitchFamily="66" charset="-79"/>
              </a:rPr>
            </a:br>
            <a:endParaRPr lang="en-AU" b="1" dirty="0">
              <a:solidFill>
                <a:schemeClr val="accent1">
                  <a:lumMod val="75000"/>
                </a:schemeClr>
              </a:solidFill>
              <a:latin typeface="Apple Chancery" panose="03020702040506060504" pitchFamily="66" charset="-79"/>
              <a:cs typeface="Apple Chancery" panose="03020702040506060504" pitchFamily="66" charset="-79"/>
            </a:endParaRPr>
          </a:p>
          <a:p>
            <a:pPr algn="ctr" defTabSz="685800">
              <a:spcAft>
                <a:spcPts val="600"/>
              </a:spcAft>
            </a:pPr>
            <a:r>
              <a:rPr lang="en-AU" sz="2000" b="1" dirty="0">
                <a:solidFill>
                  <a:schemeClr val="accent1">
                    <a:lumMod val="75000"/>
                  </a:schemeClr>
                </a:solidFill>
                <a:latin typeface="Apple Chancery" panose="03020702040506060504" pitchFamily="66" charset="-79"/>
                <a:cs typeface="Apple Chancery" panose="03020702040506060504" pitchFamily="66" charset="-79"/>
              </a:rPr>
              <a:t>Stages of Revelation</a:t>
            </a:r>
            <a:endParaRPr lang="en-AU" sz="2000" b="1" i="0" dirty="0">
              <a:solidFill>
                <a:schemeClr val="accent4">
                  <a:lumMod val="75000"/>
                </a:schemeClr>
              </a:solidFill>
              <a:effectLst/>
              <a:latin typeface="Apple Chancery" panose="03020702040506060504" pitchFamily="66" charset="-79"/>
              <a:cs typeface="Apple Chancery" panose="03020702040506060504" pitchFamily="66" charset="-79"/>
            </a:endParaRPr>
          </a:p>
          <a:p>
            <a:pPr algn="ctr" defTabSz="685800">
              <a:spcAft>
                <a:spcPts val="600"/>
              </a:spcAft>
            </a:pPr>
            <a:r>
              <a:rPr lang="en-AU" b="1" i="0" dirty="0">
                <a:solidFill>
                  <a:schemeClr val="accent1">
                    <a:lumMod val="75000"/>
                  </a:schemeClr>
                </a:solidFill>
                <a:effectLst/>
                <a:latin typeface="Apple Chancery" panose="03020702040506060504" pitchFamily="66" charset="-79"/>
                <a:cs typeface="Apple Chancery" panose="03020702040506060504" pitchFamily="66" charset="-79"/>
              </a:rPr>
              <a:t/>
            </a:r>
            <a:br>
              <a:rPr lang="en-AU" b="1" i="0" dirty="0">
                <a:solidFill>
                  <a:schemeClr val="accent1">
                    <a:lumMod val="75000"/>
                  </a:schemeClr>
                </a:solidFill>
                <a:effectLst/>
                <a:latin typeface="Apple Chancery" panose="03020702040506060504" pitchFamily="66" charset="-79"/>
                <a:cs typeface="Apple Chancery" panose="03020702040506060504" pitchFamily="66" charset="-79"/>
              </a:rPr>
            </a:br>
            <a:endParaRPr lang="en-US" sz="2400" b="1" dirty="0">
              <a:solidFill>
                <a:schemeClr val="accent1">
                  <a:lumMod val="75000"/>
                </a:schemeClr>
              </a:solidFill>
              <a:latin typeface="Andalus" panose="02020603050405020304" pitchFamily="18" charset="-78"/>
              <a:cs typeface="Andalus" panose="02020603050405020304" pitchFamily="18" charset="-78"/>
            </a:endParaRPr>
          </a:p>
        </p:txBody>
      </p:sp>
      <p:sp>
        <p:nvSpPr>
          <p:cNvPr id="3" name="Rounded Rectangle 2">
            <a:extLst>
              <a:ext uri="{FF2B5EF4-FFF2-40B4-BE49-F238E27FC236}">
                <a16:creationId xmlns:a16="http://schemas.microsoft.com/office/drawing/2014/main" xmlns="" id="{0386F933-45CD-859D-144F-66FA1F2A05E5}"/>
              </a:ext>
            </a:extLst>
          </p:cNvPr>
          <p:cNvSpPr/>
          <p:nvPr/>
        </p:nvSpPr>
        <p:spPr>
          <a:xfrm>
            <a:off x="7114184" y="2441493"/>
            <a:ext cx="3233488" cy="686170"/>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Aft>
                <a:spcPts val="600"/>
              </a:spcAft>
            </a:pPr>
            <a:r>
              <a:rPr lang="en-AU" sz="1800" b="1" kern="1200" dirty="0">
                <a:solidFill>
                  <a:schemeClr val="accent1">
                    <a:lumMod val="75000"/>
                  </a:schemeClr>
                </a:solidFill>
                <a:latin typeface="Andalus" panose="02020603050405020304" pitchFamily="18" charset="-78"/>
                <a:ea typeface="+mn-ea"/>
                <a:cs typeface="Andalus" panose="02020603050405020304" pitchFamily="18" charset="-78"/>
              </a:rPr>
              <a:t>History of Uloom Al-Quran</a:t>
            </a:r>
            <a:endParaRPr lang="en-AU" sz="2400" b="1" dirty="0">
              <a:solidFill>
                <a:schemeClr val="accent1">
                  <a:lumMod val="75000"/>
                </a:schemeClr>
              </a:solidFill>
              <a:effectLst/>
              <a:latin typeface="Andalus" panose="02020603050405020304" pitchFamily="18" charset="-78"/>
              <a:ea typeface="Calibri" panose="020F0502020204030204" pitchFamily="34" charset="0"/>
              <a:cs typeface="Andalus" panose="02020603050405020304" pitchFamily="18" charset="-78"/>
            </a:endParaRPr>
          </a:p>
        </p:txBody>
      </p:sp>
      <p:sp>
        <p:nvSpPr>
          <p:cNvPr id="4" name="Rounded Rectangle 3">
            <a:extLst>
              <a:ext uri="{FF2B5EF4-FFF2-40B4-BE49-F238E27FC236}">
                <a16:creationId xmlns:a16="http://schemas.microsoft.com/office/drawing/2014/main" xmlns="" id="{5F4DE5BE-E315-805C-A8E6-A7DEB999418A}"/>
              </a:ext>
            </a:extLst>
          </p:cNvPr>
          <p:cNvSpPr/>
          <p:nvPr/>
        </p:nvSpPr>
        <p:spPr>
          <a:xfrm>
            <a:off x="7103724" y="3153244"/>
            <a:ext cx="3254407" cy="6861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Aft>
                <a:spcPts val="600"/>
              </a:spcAft>
            </a:pPr>
            <a:r>
              <a:rPr lang="en-AU" sz="1800" b="1" kern="1200">
                <a:solidFill>
                  <a:schemeClr val="accent1">
                    <a:lumMod val="75000"/>
                  </a:schemeClr>
                </a:solidFill>
                <a:latin typeface="Andalus" panose="02020603050405020304" pitchFamily="18" charset="-78"/>
                <a:ea typeface="+mn-ea"/>
                <a:cs typeface="Andalus" panose="02020603050405020304" pitchFamily="18" charset="-78"/>
              </a:rPr>
              <a:t>Benefits of Uloom Al-Quran</a:t>
            </a:r>
            <a:endParaRPr lang="en-AU" sz="2400" b="1">
              <a:solidFill>
                <a:schemeClr val="accent1">
                  <a:lumMod val="75000"/>
                </a:schemeClr>
              </a:solidFill>
              <a:effectLst/>
              <a:latin typeface="Andalus" panose="02020603050405020304" pitchFamily="18" charset="-78"/>
              <a:ea typeface="Calibri" panose="020F0502020204030204" pitchFamily="34" charset="0"/>
              <a:cs typeface="Andalus" panose="02020603050405020304" pitchFamily="18" charset="-78"/>
            </a:endParaRPr>
          </a:p>
        </p:txBody>
      </p:sp>
      <p:sp>
        <p:nvSpPr>
          <p:cNvPr id="6" name="Rounded Rectangle 5">
            <a:extLst>
              <a:ext uri="{FF2B5EF4-FFF2-40B4-BE49-F238E27FC236}">
                <a16:creationId xmlns:a16="http://schemas.microsoft.com/office/drawing/2014/main" xmlns="" id="{82307F69-1894-D394-7449-468485266F89}"/>
              </a:ext>
            </a:extLst>
          </p:cNvPr>
          <p:cNvSpPr/>
          <p:nvPr/>
        </p:nvSpPr>
        <p:spPr>
          <a:xfrm>
            <a:off x="7114184" y="3858474"/>
            <a:ext cx="3233488" cy="865982"/>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Aft>
                <a:spcPts val="600"/>
              </a:spcAft>
            </a:pPr>
            <a:r>
              <a:rPr lang="en-AU" sz="1800" b="1" kern="1200">
                <a:solidFill>
                  <a:schemeClr val="accent1">
                    <a:lumMod val="75000"/>
                  </a:schemeClr>
                </a:solidFill>
                <a:latin typeface="Andalus" panose="02020603050405020304" pitchFamily="18" charset="-78"/>
                <a:ea typeface="+mn-ea"/>
                <a:cs typeface="Andalus" panose="02020603050405020304" pitchFamily="18" charset="-78"/>
              </a:rPr>
              <a:t> </a:t>
            </a:r>
          </a:p>
          <a:p>
            <a:pPr defTabSz="685800">
              <a:spcAft>
                <a:spcPts val="600"/>
              </a:spcAft>
            </a:pPr>
            <a:r>
              <a:rPr lang="en-AU" sz="1800" b="1" kern="1200">
                <a:solidFill>
                  <a:schemeClr val="accent1">
                    <a:lumMod val="75000"/>
                  </a:schemeClr>
                </a:solidFill>
                <a:latin typeface="Andalus" panose="02020603050405020304" pitchFamily="18" charset="-78"/>
                <a:ea typeface="+mn-ea"/>
                <a:cs typeface="Andalus" panose="02020603050405020304" pitchFamily="18" charset="-78"/>
              </a:rPr>
              <a:t>The Quran</a:t>
            </a:r>
          </a:p>
          <a:p>
            <a:pPr defTabSz="685800">
              <a:spcAft>
                <a:spcPts val="600"/>
              </a:spcAft>
            </a:pPr>
            <a:r>
              <a:rPr lang="en-AU" sz="1800" b="1" kern="1200">
                <a:solidFill>
                  <a:schemeClr val="accent1">
                    <a:lumMod val="75000"/>
                  </a:schemeClr>
                </a:solidFill>
                <a:latin typeface="Andalus" panose="02020603050405020304" pitchFamily="18" charset="-78"/>
                <a:ea typeface="+mn-ea"/>
                <a:cs typeface="Andalus" panose="02020603050405020304" pitchFamily="18" charset="-78"/>
              </a:rPr>
              <a:t>Refutations about Quran</a:t>
            </a:r>
          </a:p>
          <a:p>
            <a:pPr lvl="0" rtl="0">
              <a:spcAft>
                <a:spcPts val="600"/>
              </a:spcAft>
            </a:pPr>
            <a:endParaRPr lang="en-AU" sz="2400" b="1">
              <a:solidFill>
                <a:schemeClr val="accent1">
                  <a:lumMod val="75000"/>
                </a:schemeClr>
              </a:solidFill>
              <a:effectLst/>
              <a:latin typeface="Andalus" panose="02020603050405020304" pitchFamily="18" charset="-78"/>
              <a:ea typeface="Calibri" panose="020F0502020204030204" pitchFamily="34" charset="0"/>
              <a:cs typeface="Andalus" panose="02020603050405020304" pitchFamily="18" charset="-78"/>
            </a:endParaRPr>
          </a:p>
        </p:txBody>
      </p:sp>
      <p:sp>
        <p:nvSpPr>
          <p:cNvPr id="7" name="Rounded Rectangle 6">
            <a:extLst>
              <a:ext uri="{FF2B5EF4-FFF2-40B4-BE49-F238E27FC236}">
                <a16:creationId xmlns:a16="http://schemas.microsoft.com/office/drawing/2014/main" xmlns="" id="{FE312825-289E-B44B-FF06-919ACF9D2E1B}"/>
              </a:ext>
            </a:extLst>
          </p:cNvPr>
          <p:cNvSpPr/>
          <p:nvPr/>
        </p:nvSpPr>
        <p:spPr>
          <a:xfrm>
            <a:off x="7114184" y="4743516"/>
            <a:ext cx="3233488" cy="686170"/>
          </a:xfrm>
          <a:prstGeom prst="round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spcAft>
                <a:spcPts val="600"/>
              </a:spcAft>
            </a:pPr>
            <a:r>
              <a:rPr lang="en-AU" sz="1800" b="1" kern="1200" dirty="0">
                <a:solidFill>
                  <a:schemeClr val="accent1">
                    <a:lumMod val="75000"/>
                  </a:schemeClr>
                </a:solidFill>
                <a:latin typeface="Andalus" panose="02020603050405020304" pitchFamily="18" charset="-78"/>
                <a:ea typeface="+mn-ea"/>
                <a:cs typeface="Andalus" panose="02020603050405020304" pitchFamily="18" charset="-78"/>
              </a:rPr>
              <a:t> </a:t>
            </a:r>
          </a:p>
          <a:p>
            <a:pPr defTabSz="685800">
              <a:spcAft>
                <a:spcPts val="600"/>
              </a:spcAft>
            </a:pPr>
            <a:r>
              <a:rPr lang="en-US" sz="1800" b="1" kern="1200" dirty="0">
                <a:solidFill>
                  <a:schemeClr val="accent1">
                    <a:lumMod val="75000"/>
                  </a:schemeClr>
                </a:solidFill>
                <a:latin typeface="Andalus" panose="02020603050405020304" pitchFamily="18" charset="-78"/>
                <a:ea typeface="+mn-ea"/>
                <a:cs typeface="Andalus" panose="02020603050405020304" pitchFamily="18" charset="-78"/>
              </a:rPr>
              <a:t>Differences between Quran, Hadith and Hadith Qudsi</a:t>
            </a:r>
          </a:p>
          <a:p>
            <a:pPr lvl="0" rtl="0">
              <a:spcAft>
                <a:spcPts val="600"/>
              </a:spcAft>
            </a:pPr>
            <a:endParaRPr lang="en-AU" sz="2400" b="1" dirty="0">
              <a:solidFill>
                <a:schemeClr val="accent1">
                  <a:lumMod val="75000"/>
                </a:schemeClr>
              </a:solidFill>
              <a:effectLst/>
              <a:latin typeface="Andalus" panose="02020603050405020304" pitchFamily="18" charset="-78"/>
              <a:ea typeface="Calibri" panose="020F0502020204030204" pitchFamily="34" charset="0"/>
              <a:cs typeface="Andalus" panose="02020603050405020304" pitchFamily="18" charset="-78"/>
            </a:endParaRPr>
          </a:p>
        </p:txBody>
      </p:sp>
      <p:sp>
        <p:nvSpPr>
          <p:cNvPr id="8" name="Down Arrow 7">
            <a:extLst>
              <a:ext uri="{FF2B5EF4-FFF2-40B4-BE49-F238E27FC236}">
                <a16:creationId xmlns:a16="http://schemas.microsoft.com/office/drawing/2014/main" xmlns="" id="{65F93A04-7D0F-603C-8B3B-7C9AFE8A56F9}"/>
              </a:ext>
            </a:extLst>
          </p:cNvPr>
          <p:cNvSpPr/>
          <p:nvPr/>
        </p:nvSpPr>
        <p:spPr>
          <a:xfrm>
            <a:off x="5803686" y="2400300"/>
            <a:ext cx="938376" cy="3175066"/>
          </a:xfrm>
          <a:prstGeom prst="downArrow">
            <a:avLst>
              <a:gd name="adj1" fmla="val 52690"/>
              <a:gd name="adj2" fmla="val 7046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b="1">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57773714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96631E-6757-F2CA-1F7B-ECBBA3F2A939}"/>
              </a:ext>
            </a:extLst>
          </p:cNvPr>
          <p:cNvSpPr>
            <a:spLocks noGrp="1"/>
          </p:cNvSpPr>
          <p:nvPr>
            <p:ph type="title"/>
          </p:nvPr>
        </p:nvSpPr>
        <p:spPr>
          <a:xfrm rot="21018472">
            <a:off x="911385" y="-279978"/>
            <a:ext cx="8903441" cy="2743201"/>
          </a:xfrm>
        </p:spPr>
        <p:txBody>
          <a:bodyPr>
            <a:normAutofit/>
          </a:bodyPr>
          <a:lstStyle/>
          <a:p>
            <a:r>
              <a:rPr lang="en-AU" sz="6000" dirty="0">
                <a:solidFill>
                  <a:srgbClr val="C00000"/>
                </a:solidFill>
                <a:latin typeface="ACADEMY ENGRAVED LET PLAIN:1.0" panose="02000000000000000000" pitchFamily="2" charset="0"/>
                <a:cs typeface="Andalus" panose="02020603050405020304" pitchFamily="18" charset="-78"/>
              </a:rPr>
              <a:t>Revelation </a:t>
            </a:r>
            <a:br>
              <a:rPr lang="en-AU" sz="6000" dirty="0">
                <a:solidFill>
                  <a:srgbClr val="C00000"/>
                </a:solidFill>
                <a:latin typeface="ACADEMY ENGRAVED LET PLAIN:1.0" panose="02000000000000000000" pitchFamily="2" charset="0"/>
                <a:cs typeface="Andalus" panose="02020603050405020304" pitchFamily="18" charset="-78"/>
              </a:rPr>
            </a:br>
            <a:r>
              <a:rPr lang="en-AU" sz="6000" dirty="0">
                <a:solidFill>
                  <a:srgbClr val="C00000"/>
                </a:solidFill>
                <a:latin typeface="ACADEMY ENGRAVED LET PLAIN:1.0" panose="02000000000000000000" pitchFamily="2" charset="0"/>
                <a:cs typeface="Andalus" panose="02020603050405020304" pitchFamily="18" charset="-78"/>
              </a:rPr>
              <a:t>forms of Wahy</a:t>
            </a:r>
          </a:p>
        </p:txBody>
      </p:sp>
      <p:graphicFrame>
        <p:nvGraphicFramePr>
          <p:cNvPr id="37" name="Content Placeholder 36">
            <a:extLst>
              <a:ext uri="{FF2B5EF4-FFF2-40B4-BE49-F238E27FC236}">
                <a16:creationId xmlns:a16="http://schemas.microsoft.com/office/drawing/2014/main" xmlns="" id="{48089EEB-D227-F3F1-64A5-9FA4AFA1F282}"/>
              </a:ext>
            </a:extLst>
          </p:cNvPr>
          <p:cNvGraphicFramePr>
            <a:graphicFrameLocks noGrp="1"/>
          </p:cNvGraphicFramePr>
          <p:nvPr>
            <p:ph idx="1"/>
            <p:extLst>
              <p:ext uri="{D42A27DB-BD31-4B8C-83A1-F6EECF244321}">
                <p14:modId xmlns:p14="http://schemas.microsoft.com/office/powerpoint/2010/main" val="3870396875"/>
              </p:ext>
            </p:extLst>
          </p:nvPr>
        </p:nvGraphicFramePr>
        <p:xfrm>
          <a:off x="-1" y="0"/>
          <a:ext cx="12524509"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1AA91369-E10B-5928-113F-FCC6C4FB16F0}"/>
              </a:ext>
            </a:extLst>
          </p:cNvPr>
          <p:cNvSpPr>
            <a:spLocks noGrp="1"/>
          </p:cNvSpPr>
          <p:nvPr>
            <p:ph type="sldNum" sz="quarter" idx="12"/>
          </p:nvPr>
        </p:nvSpPr>
        <p:spPr/>
        <p:txBody>
          <a:bodyPr/>
          <a:lstStyle/>
          <a:p>
            <a:fld id="{C8784B88-F3D9-6A4F-9660-1A0A1E561ED7}" type="slidenum">
              <a:rPr lang="en-US" smtClean="0"/>
              <a:t>30</a:t>
            </a:fld>
            <a:endParaRPr lang="en-US"/>
          </a:p>
        </p:txBody>
      </p:sp>
      <p:sp>
        <p:nvSpPr>
          <p:cNvPr id="40" name="Oval 39">
            <a:extLst>
              <a:ext uri="{FF2B5EF4-FFF2-40B4-BE49-F238E27FC236}">
                <a16:creationId xmlns:a16="http://schemas.microsoft.com/office/drawing/2014/main" xmlns="" id="{44A5431C-BDAE-4196-21C5-72B273315C3F}"/>
              </a:ext>
            </a:extLst>
          </p:cNvPr>
          <p:cNvSpPr/>
          <p:nvPr/>
        </p:nvSpPr>
        <p:spPr>
          <a:xfrm>
            <a:off x="2607213" y="3571123"/>
            <a:ext cx="2044931" cy="1877653"/>
          </a:xfrm>
          <a:prstGeom prst="ellipse">
            <a:avLst/>
          </a:prstGeom>
          <a:solidFill>
            <a:srgbClr val="C0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5" name="Oval 4">
            <a:extLst>
              <a:ext uri="{FF2B5EF4-FFF2-40B4-BE49-F238E27FC236}">
                <a16:creationId xmlns:a16="http://schemas.microsoft.com/office/drawing/2014/main" xmlns="" id="{50B6C5C9-EEEC-12F5-64C4-7A44278D7706}"/>
              </a:ext>
            </a:extLst>
          </p:cNvPr>
          <p:cNvSpPr/>
          <p:nvPr/>
        </p:nvSpPr>
        <p:spPr>
          <a:xfrm>
            <a:off x="1992923" y="3810000"/>
            <a:ext cx="1652953" cy="1512277"/>
          </a:xfrm>
          <a:prstGeom prst="ellipse">
            <a:avLst/>
          </a:prstGeom>
          <a:solidFill>
            <a:schemeClr val="accent4">
              <a:lumMod val="75000"/>
            </a:schemeClr>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96684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E844D1-E9E2-90B0-1766-0CCA672C8ED4}"/>
              </a:ext>
            </a:extLst>
          </p:cNvPr>
          <p:cNvSpPr>
            <a:spLocks noGrp="1"/>
          </p:cNvSpPr>
          <p:nvPr>
            <p:ph type="title"/>
          </p:nvPr>
        </p:nvSpPr>
        <p:spPr>
          <a:xfrm>
            <a:off x="738554" y="1254281"/>
            <a:ext cx="2731477" cy="4469021"/>
          </a:xfrm>
        </p:spPr>
        <p:txBody>
          <a:bodyPr anchor="t">
            <a:noAutofit/>
          </a:bodyPr>
          <a:lstStyle/>
          <a:p>
            <a:pPr algn="ctr"/>
            <a:r>
              <a:rPr lang="en-AU" sz="6000" b="0" dirty="0">
                <a:solidFill>
                  <a:srgbClr val="C00000"/>
                </a:solidFill>
                <a:latin typeface="Algerian" pitchFamily="82" charset="77"/>
                <a:cs typeface="Apple Chancery" panose="03020702040506060504" pitchFamily="66" charset="-79"/>
              </a:rPr>
              <a:t>Wahy</a:t>
            </a:r>
            <a:br>
              <a:rPr lang="en-AU" sz="6000" b="0" dirty="0">
                <a:solidFill>
                  <a:srgbClr val="C00000"/>
                </a:solidFill>
                <a:latin typeface="Algerian" pitchFamily="82" charset="77"/>
                <a:cs typeface="Apple Chancery" panose="03020702040506060504" pitchFamily="66" charset="-79"/>
              </a:rPr>
            </a:br>
            <a:r>
              <a:rPr lang="en-AU" sz="6000" b="0" dirty="0">
                <a:solidFill>
                  <a:srgbClr val="C00000"/>
                </a:solidFill>
                <a:latin typeface="Algerian" pitchFamily="82" charset="77"/>
                <a:cs typeface="Apple Chancery" panose="03020702040506060504" pitchFamily="66" charset="-79"/>
              </a:rPr>
              <a:t> In </a:t>
            </a:r>
            <a:br>
              <a:rPr lang="en-AU" sz="6000" b="0" dirty="0">
                <a:solidFill>
                  <a:srgbClr val="C00000"/>
                </a:solidFill>
                <a:latin typeface="Algerian" pitchFamily="82" charset="77"/>
                <a:cs typeface="Apple Chancery" panose="03020702040506060504" pitchFamily="66" charset="-79"/>
              </a:rPr>
            </a:br>
            <a:r>
              <a:rPr lang="en-AU" sz="6000" b="0" dirty="0">
                <a:solidFill>
                  <a:srgbClr val="C00000"/>
                </a:solidFill>
                <a:latin typeface="Algerian" pitchFamily="82" charset="77"/>
                <a:cs typeface="Apple Chancery" panose="03020702040506060504" pitchFamily="66" charset="-79"/>
              </a:rPr>
              <a:t>The Quran</a:t>
            </a:r>
            <a:endParaRPr lang="en-US" sz="6000" b="0" dirty="0">
              <a:solidFill>
                <a:srgbClr val="C00000"/>
              </a:solidFill>
              <a:latin typeface="Algerian" pitchFamily="82" charset="77"/>
            </a:endParaRPr>
          </a:p>
        </p:txBody>
      </p:sp>
      <p:pic>
        <p:nvPicPr>
          <p:cNvPr id="7" name="Picture 5">
            <a:extLst>
              <a:ext uri="{FF2B5EF4-FFF2-40B4-BE49-F238E27FC236}">
                <a16:creationId xmlns:a16="http://schemas.microsoft.com/office/drawing/2014/main" xmlns="" id="{FAAF1F0B-0219-8701-1CD4-84BE58E2E402}"/>
              </a:ext>
            </a:extLst>
          </p:cNvPr>
          <p:cNvPicPr>
            <a:picLocks noChangeAspect="1"/>
          </p:cNvPicPr>
          <p:nvPr/>
        </p:nvPicPr>
        <p:blipFill>
          <a:blip r:embed="rId2">
            <a:extLst>
              <a:ext uri="{837473B0-CC2E-450A-ABE3-18F120FF3D39}">
                <a1611:picAttrSrcUrl xmlns:a1611="http://schemas.microsoft.com/office/drawing/2016/11/main" xmlns="" r:id="rId3"/>
              </a:ext>
            </a:extLst>
          </a:blip>
          <a:srcRect l="20698" r="20698"/>
          <a:stretch/>
        </p:blipFill>
        <p:spPr>
          <a:xfrm>
            <a:off x="3571645" y="0"/>
            <a:ext cx="6357805" cy="6148408"/>
          </a:xfrm>
          <a:prstGeom prst="rect">
            <a:avLst/>
          </a:prstGeom>
        </p:spPr>
      </p:pic>
      <p:cxnSp>
        <p:nvCxnSpPr>
          <p:cNvPr id="10" name="Straight Connector 9">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6882275-199A-89B4-5781-20160322EE2A}"/>
              </a:ext>
            </a:extLst>
          </p:cNvPr>
          <p:cNvSpPr>
            <a:spLocks noGrp="1"/>
          </p:cNvSpPr>
          <p:nvPr>
            <p:ph idx="1"/>
          </p:nvPr>
        </p:nvSpPr>
        <p:spPr>
          <a:xfrm>
            <a:off x="3571644" y="136525"/>
            <a:ext cx="6599489" cy="6377008"/>
          </a:xfrm>
        </p:spPr>
        <p:txBody>
          <a:bodyPr>
            <a:noAutofit/>
          </a:bodyPr>
          <a:lstStyle/>
          <a:p>
            <a:pPr marL="0" indent="0">
              <a:lnSpc>
                <a:spcPct val="140000"/>
              </a:lnSpc>
              <a:buNone/>
            </a:pPr>
            <a:endParaRPr lang="en-AU" sz="2400" b="1" dirty="0">
              <a:latin typeface="APPLE CHANCERY" panose="03020702040506060504" pitchFamily="66" charset="-79"/>
              <a:cs typeface="APPLE CHANCERY" panose="03020702040506060504" pitchFamily="66" charset="-79"/>
            </a:endParaRPr>
          </a:p>
          <a:p>
            <a:pPr>
              <a:lnSpc>
                <a:spcPct val="140000"/>
              </a:lnSpc>
            </a:pPr>
            <a:r>
              <a:rPr lang="en-AU" sz="2400" b="1" dirty="0">
                <a:latin typeface="APPLE CHANCERY" panose="03020702040506060504" pitchFamily="66" charset="-79"/>
                <a:cs typeface="APPLE CHANCERY" panose="03020702040506060504" pitchFamily="66" charset="-79"/>
              </a:rPr>
              <a:t> </a:t>
            </a:r>
            <a:r>
              <a:rPr lang="en-AU" sz="2800" b="1" dirty="0">
                <a:latin typeface="ACADEMY ENGRAVED LET PLAIN:1.0" panose="02000000000000000000" pitchFamily="2" charset="0"/>
                <a:cs typeface="APPLE CHANCERY" panose="03020702040506060504" pitchFamily="66" charset="-79"/>
              </a:rPr>
              <a:t>Laws Of Nature</a:t>
            </a:r>
          </a:p>
          <a:p>
            <a:pPr>
              <a:lnSpc>
                <a:spcPct val="140000"/>
              </a:lnSpc>
            </a:pPr>
            <a:r>
              <a:rPr lang="en-AU" sz="2800" b="1" dirty="0">
                <a:latin typeface="ACADEMY ENGRAVED LET PLAIN:1.0" panose="02000000000000000000" pitchFamily="2" charset="0"/>
                <a:cs typeface="APPLE CHANCERY" panose="03020702040506060504" pitchFamily="66" charset="-79"/>
              </a:rPr>
              <a:t>Natural Instincts</a:t>
            </a:r>
          </a:p>
          <a:p>
            <a:pPr>
              <a:lnSpc>
                <a:spcPct val="140000"/>
              </a:lnSpc>
            </a:pPr>
            <a:r>
              <a:rPr lang="en-AU" sz="2800" b="1" dirty="0">
                <a:latin typeface="ACADEMY ENGRAVED LET PLAIN:1.0" panose="02000000000000000000" pitchFamily="2" charset="0"/>
                <a:cs typeface="APPLE CHANCERY" panose="03020702040506060504" pitchFamily="66" charset="-79"/>
              </a:rPr>
              <a:t>Inspiration</a:t>
            </a:r>
          </a:p>
          <a:p>
            <a:pPr>
              <a:lnSpc>
                <a:spcPct val="140000"/>
              </a:lnSpc>
            </a:pPr>
            <a:r>
              <a:rPr lang="en-AU" sz="2800" b="1" dirty="0">
                <a:latin typeface="ACADEMY ENGRAVED LET PLAIN:1.0" panose="02000000000000000000" pitchFamily="2" charset="0"/>
                <a:cs typeface="APPLE CHANCERY" panose="03020702040506060504" pitchFamily="66" charset="-79"/>
              </a:rPr>
              <a:t>Signals And Gestures To Communicate</a:t>
            </a:r>
          </a:p>
          <a:p>
            <a:pPr>
              <a:lnSpc>
                <a:spcPct val="140000"/>
              </a:lnSpc>
            </a:pPr>
            <a:r>
              <a:rPr lang="en-AU" sz="2800" b="1" dirty="0">
                <a:latin typeface="ACADEMY ENGRAVED LET PLAIN:1.0" panose="02000000000000000000" pitchFamily="2" charset="0"/>
                <a:cs typeface="APPLE CHANCERY" panose="03020702040506060504" pitchFamily="66" charset="-79"/>
              </a:rPr>
              <a:t>Evil Whispers From Satan</a:t>
            </a:r>
          </a:p>
          <a:p>
            <a:pPr>
              <a:lnSpc>
                <a:spcPct val="140000"/>
              </a:lnSpc>
            </a:pPr>
            <a:r>
              <a:rPr lang="en-AU" sz="2800" b="1" dirty="0">
                <a:latin typeface="ACADEMY ENGRAVED LET PLAIN:1.0" panose="02000000000000000000" pitchFamily="2" charset="0"/>
                <a:cs typeface="APPLE CHANCERY" panose="03020702040506060504" pitchFamily="66" charset="-79"/>
              </a:rPr>
              <a:t>Divine Inspiration To The Angels</a:t>
            </a:r>
          </a:p>
          <a:p>
            <a:pPr>
              <a:lnSpc>
                <a:spcPct val="140000"/>
              </a:lnSpc>
            </a:pPr>
            <a:r>
              <a:rPr lang="en-AU" sz="2800" b="1" dirty="0">
                <a:latin typeface="ACADEMY ENGRAVED LET PLAIN:1.0" panose="02000000000000000000" pitchFamily="2" charset="0"/>
                <a:cs typeface="APPLE CHANCERY" panose="03020702040506060504" pitchFamily="66" charset="-79"/>
              </a:rPr>
              <a:t> Divine Revelation To Prophets</a:t>
            </a:r>
            <a:r>
              <a:rPr lang="en-AU" sz="2800" b="1" dirty="0">
                <a:latin typeface="APPLE CHANCERY" panose="03020702040506060504" pitchFamily="66" charset="-79"/>
                <a:cs typeface="APPLE CHANCERY" panose="03020702040506060504" pitchFamily="66" charset="-79"/>
              </a:rPr>
              <a:t>.</a:t>
            </a:r>
          </a:p>
          <a:p>
            <a:pPr>
              <a:lnSpc>
                <a:spcPct val="140000"/>
              </a:lnSpc>
            </a:pPr>
            <a:endParaRPr lang="en-US" sz="2400" dirty="0"/>
          </a:p>
        </p:txBody>
      </p:sp>
      <p:sp>
        <p:nvSpPr>
          <p:cNvPr id="4" name="Slide Number Placeholder 3">
            <a:extLst>
              <a:ext uri="{FF2B5EF4-FFF2-40B4-BE49-F238E27FC236}">
                <a16:creationId xmlns:a16="http://schemas.microsoft.com/office/drawing/2014/main" xmlns="" id="{39960881-F236-3235-51FC-C6829F21AC4A}"/>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31</a:t>
            </a:fld>
            <a:endParaRPr lang="en-US">
              <a:solidFill>
                <a:schemeClr val="tx1">
                  <a:lumMod val="50000"/>
                  <a:lumOff val="50000"/>
                </a:schemeClr>
              </a:solidFill>
            </a:endParaRPr>
          </a:p>
        </p:txBody>
      </p:sp>
      <p:sp>
        <p:nvSpPr>
          <p:cNvPr id="14" name="Bevel 13">
            <a:extLst>
              <a:ext uri="{FF2B5EF4-FFF2-40B4-BE49-F238E27FC236}">
                <a16:creationId xmlns:a16="http://schemas.microsoft.com/office/drawing/2014/main" xmlns="" id="{9A074A1B-B246-BF3F-CF75-8EA0D0BDD130}"/>
              </a:ext>
            </a:extLst>
          </p:cNvPr>
          <p:cNvSpPr/>
          <p:nvPr/>
        </p:nvSpPr>
        <p:spPr>
          <a:xfrm rot="5400000">
            <a:off x="6536164" y="-2962309"/>
            <a:ext cx="408950" cy="6357805"/>
          </a:xfrm>
          <a:prstGeom prst="bevel">
            <a:avLst>
              <a:gd name="adj" fmla="val 38144"/>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0" eaLnBrk="1" latinLnBrk="0" hangingPunct="1"/>
            <a:endParaRPr lang="en-US"/>
          </a:p>
        </p:txBody>
      </p:sp>
      <p:sp>
        <p:nvSpPr>
          <p:cNvPr id="15" name="Bevel 14">
            <a:extLst>
              <a:ext uri="{FF2B5EF4-FFF2-40B4-BE49-F238E27FC236}">
                <a16:creationId xmlns:a16="http://schemas.microsoft.com/office/drawing/2014/main" xmlns="" id="{9903D53B-7E87-2174-3E65-357B1C9825C6}"/>
              </a:ext>
            </a:extLst>
          </p:cNvPr>
          <p:cNvSpPr/>
          <p:nvPr/>
        </p:nvSpPr>
        <p:spPr>
          <a:xfrm>
            <a:off x="70604" y="421069"/>
            <a:ext cx="540636" cy="5556866"/>
          </a:xfrm>
          <a:prstGeom prst="bevel">
            <a:avLst>
              <a:gd name="adj" fmla="val 36477"/>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Bevel 15">
            <a:extLst>
              <a:ext uri="{FF2B5EF4-FFF2-40B4-BE49-F238E27FC236}">
                <a16:creationId xmlns:a16="http://schemas.microsoft.com/office/drawing/2014/main" xmlns="" id="{76760A53-CFB5-8752-8F6D-BCE6634FB4BD}"/>
              </a:ext>
            </a:extLst>
          </p:cNvPr>
          <p:cNvSpPr/>
          <p:nvPr/>
        </p:nvSpPr>
        <p:spPr>
          <a:xfrm rot="5400000">
            <a:off x="6534395" y="3143861"/>
            <a:ext cx="432301" cy="6357803"/>
          </a:xfrm>
          <a:prstGeom prst="bevel">
            <a:avLst>
              <a:gd name="adj" fmla="val 3508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5" name="Oval 4">
            <a:extLst>
              <a:ext uri="{FF2B5EF4-FFF2-40B4-BE49-F238E27FC236}">
                <a16:creationId xmlns:a16="http://schemas.microsoft.com/office/drawing/2014/main" xmlns="" id="{939D5986-2D7B-ECA0-092C-39F045B7898F}"/>
              </a:ext>
            </a:extLst>
          </p:cNvPr>
          <p:cNvSpPr/>
          <p:nvPr/>
        </p:nvSpPr>
        <p:spPr>
          <a:xfrm>
            <a:off x="10031064" y="1924376"/>
            <a:ext cx="21609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dirty="0">
                <a:solidFill>
                  <a:schemeClr val="bg1"/>
                </a:solidFill>
                <a:latin typeface="Andalus" panose="02020603050405020304" pitchFamily="18" charset="-78"/>
                <a:cs typeface="Andalus" panose="02020603050405020304" pitchFamily="18" charset="-78"/>
              </a:rPr>
              <a:t>linguistically</a:t>
            </a:r>
            <a:endParaRPr lang="en-US" dirty="0">
              <a:solidFill>
                <a:schemeClr val="bg1"/>
              </a:solidFill>
            </a:endParaRPr>
          </a:p>
        </p:txBody>
      </p:sp>
      <p:sp>
        <p:nvSpPr>
          <p:cNvPr id="6" name="Oval 5">
            <a:extLst>
              <a:ext uri="{FF2B5EF4-FFF2-40B4-BE49-F238E27FC236}">
                <a16:creationId xmlns:a16="http://schemas.microsoft.com/office/drawing/2014/main" xmlns="" id="{05BEE295-BC4F-DA43-8595-FFD057ED0AE0}"/>
              </a:ext>
            </a:extLst>
          </p:cNvPr>
          <p:cNvSpPr/>
          <p:nvPr/>
        </p:nvSpPr>
        <p:spPr>
          <a:xfrm>
            <a:off x="10171133" y="3038371"/>
            <a:ext cx="191926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Used in </a:t>
            </a:r>
          </a:p>
        </p:txBody>
      </p:sp>
      <p:sp>
        <p:nvSpPr>
          <p:cNvPr id="8" name="Oval 7">
            <a:extLst>
              <a:ext uri="{FF2B5EF4-FFF2-40B4-BE49-F238E27FC236}">
                <a16:creationId xmlns:a16="http://schemas.microsoft.com/office/drawing/2014/main" xmlns="" id="{767EE7EE-AD36-7AED-7AAC-27D5B895EF09}"/>
              </a:ext>
            </a:extLst>
          </p:cNvPr>
          <p:cNvSpPr/>
          <p:nvPr/>
        </p:nvSpPr>
        <p:spPr>
          <a:xfrm>
            <a:off x="10031064" y="4040565"/>
            <a:ext cx="2059336"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dirty="0">
                <a:solidFill>
                  <a:schemeClr val="bg1"/>
                </a:solidFill>
                <a:latin typeface="Andalus" panose="02020603050405020304" pitchFamily="18" charset="-78"/>
                <a:cs typeface="Andalus" panose="02020603050405020304" pitchFamily="18" charset="-78"/>
              </a:rPr>
              <a:t>different places</a:t>
            </a:r>
            <a:endParaRPr lang="en-US" dirty="0">
              <a:solidFill>
                <a:schemeClr val="bg1"/>
              </a:solidFill>
            </a:endParaRPr>
          </a:p>
        </p:txBody>
      </p:sp>
      <p:sp>
        <p:nvSpPr>
          <p:cNvPr id="9" name="Oval 8">
            <a:extLst>
              <a:ext uri="{FF2B5EF4-FFF2-40B4-BE49-F238E27FC236}">
                <a16:creationId xmlns:a16="http://schemas.microsoft.com/office/drawing/2014/main" xmlns="" id="{7A8E06DC-AEE5-1CAA-7ECE-B3DC90B948FD}"/>
              </a:ext>
            </a:extLst>
          </p:cNvPr>
          <p:cNvSpPr/>
          <p:nvPr/>
        </p:nvSpPr>
        <p:spPr>
          <a:xfrm>
            <a:off x="10171133" y="5042759"/>
            <a:ext cx="1919267" cy="914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dirty="0"/>
              <a:t>in </a:t>
            </a:r>
            <a:r>
              <a:rPr lang="en-US" dirty="0"/>
              <a:t>Quran</a:t>
            </a:r>
          </a:p>
        </p:txBody>
      </p:sp>
    </p:spTree>
    <p:extLst>
      <p:ext uri="{BB962C8B-B14F-4D97-AF65-F5344CB8AC3E}">
        <p14:creationId xmlns:p14="http://schemas.microsoft.com/office/powerpoint/2010/main" val="259578222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723AD7-FCC3-8BD4-9B4F-6C77593FA825}"/>
              </a:ext>
            </a:extLst>
          </p:cNvPr>
          <p:cNvSpPr>
            <a:spLocks noGrp="1"/>
          </p:cNvSpPr>
          <p:nvPr>
            <p:ph type="title"/>
          </p:nvPr>
        </p:nvSpPr>
        <p:spPr>
          <a:xfrm>
            <a:off x="615142" y="-127027"/>
            <a:ext cx="3025833" cy="1872700"/>
          </a:xfrm>
        </p:spPr>
        <p:txBody>
          <a:bodyPr anchor="t">
            <a:noAutofit/>
          </a:bodyPr>
          <a:lstStyle/>
          <a:p>
            <a:r>
              <a:rPr lang="en-AU" sz="3600" dirty="0">
                <a:solidFill>
                  <a:schemeClr val="accent4">
                    <a:lumMod val="75000"/>
                  </a:schemeClr>
                </a:solidFill>
                <a:latin typeface="ACADEMY ENGRAVED LET PLAIN:1.0" panose="02000000000000000000" pitchFamily="2" charset="0"/>
                <a:cs typeface="Andalus" panose="02020603050405020304" pitchFamily="18" charset="-78"/>
              </a:rPr>
              <a:t/>
            </a:r>
            <a:br>
              <a:rPr lang="en-AU" sz="3600" dirty="0">
                <a:solidFill>
                  <a:schemeClr val="accent4">
                    <a:lumMod val="75000"/>
                  </a:schemeClr>
                </a:solidFill>
                <a:latin typeface="ACADEMY ENGRAVED LET PLAIN:1.0" panose="02000000000000000000" pitchFamily="2" charset="0"/>
                <a:cs typeface="Andalus" panose="02020603050405020304" pitchFamily="18" charset="-78"/>
              </a:rPr>
            </a:br>
            <a:r>
              <a:rPr lang="en-AU" sz="3600" dirty="0">
                <a:solidFill>
                  <a:schemeClr val="accent4">
                    <a:lumMod val="75000"/>
                  </a:schemeClr>
                </a:solidFill>
                <a:latin typeface="ACADEMY ENGRAVED LET PLAIN:1.0" panose="02000000000000000000" pitchFamily="2" charset="0"/>
                <a:cs typeface="Andalus" panose="02020603050405020304" pitchFamily="18" charset="-78"/>
              </a:rPr>
              <a:t>WAHY </a:t>
            </a:r>
            <a:br>
              <a:rPr lang="en-AU" sz="3600" dirty="0">
                <a:solidFill>
                  <a:schemeClr val="accent4">
                    <a:lumMod val="75000"/>
                  </a:schemeClr>
                </a:solidFill>
                <a:latin typeface="ACADEMY ENGRAVED LET PLAIN:1.0" panose="02000000000000000000" pitchFamily="2" charset="0"/>
                <a:cs typeface="Andalus" panose="02020603050405020304" pitchFamily="18" charset="-78"/>
              </a:rPr>
            </a:br>
            <a:r>
              <a:rPr lang="en-AU" sz="3600" b="1" dirty="0">
                <a:solidFill>
                  <a:srgbClr val="002060"/>
                </a:solidFill>
                <a:latin typeface="ACADEMY ENGRAVED LET PLAIN:1.0" panose="02000000000000000000" pitchFamily="2" charset="0"/>
                <a:cs typeface="Andalus" panose="02020603050405020304" pitchFamily="18" charset="-78"/>
              </a:rPr>
              <a:t>in </a:t>
            </a:r>
            <a:br>
              <a:rPr lang="en-AU" sz="3600" b="1" dirty="0">
                <a:solidFill>
                  <a:srgbClr val="002060"/>
                </a:solidFill>
                <a:latin typeface="ACADEMY ENGRAVED LET PLAIN:1.0" panose="02000000000000000000" pitchFamily="2" charset="0"/>
                <a:cs typeface="Andalus" panose="02020603050405020304" pitchFamily="18" charset="-78"/>
              </a:rPr>
            </a:br>
            <a:r>
              <a:rPr lang="en-AU" sz="3600" b="1" dirty="0">
                <a:solidFill>
                  <a:srgbClr val="002060"/>
                </a:solidFill>
                <a:latin typeface="ACADEMY ENGRAVED LET PLAIN:1.0" panose="02000000000000000000" pitchFamily="2" charset="0"/>
                <a:cs typeface="Andalus" panose="02020603050405020304" pitchFamily="18" charset="-78"/>
              </a:rPr>
              <a:t>Quran</a:t>
            </a:r>
            <a:r>
              <a:rPr lang="en-AU" sz="3600" b="1" dirty="0">
                <a:solidFill>
                  <a:schemeClr val="accent4">
                    <a:lumMod val="75000"/>
                  </a:schemeClr>
                </a:solidFill>
                <a:latin typeface="Andalus" panose="02020603050405020304" pitchFamily="18" charset="-78"/>
                <a:cs typeface="Andalus" panose="02020603050405020304" pitchFamily="18" charset="-78"/>
              </a:rPr>
              <a:t>:</a:t>
            </a:r>
            <a:r>
              <a:rPr lang="en-AU" sz="3600" b="1" dirty="0">
                <a:latin typeface="Andalus" panose="02020603050405020304" pitchFamily="18" charset="-78"/>
                <a:cs typeface="Andalus" panose="02020603050405020304" pitchFamily="18" charset="-78"/>
              </a:rPr>
              <a:t/>
            </a:r>
            <a:br>
              <a:rPr lang="en-AU" sz="3600" b="1" dirty="0">
                <a:latin typeface="Andalus" panose="02020603050405020304" pitchFamily="18" charset="-78"/>
                <a:cs typeface="Andalus" panose="02020603050405020304" pitchFamily="18" charset="-78"/>
              </a:rPr>
            </a:br>
            <a:endParaRPr lang="en-US" sz="3600" dirty="0">
              <a:latin typeface="Andalus" panose="02020603050405020304" pitchFamily="18" charset="-78"/>
              <a:cs typeface="Andalus" panose="02020603050405020304" pitchFamily="18" charset="-78"/>
            </a:endParaRPr>
          </a:p>
        </p:txBody>
      </p:sp>
      <p:pic>
        <p:nvPicPr>
          <p:cNvPr id="5" name="Picture 4" descr="A close-up of a heart shaped lock&#10;&#10;Description automatically generated">
            <a:extLst>
              <a:ext uri="{FF2B5EF4-FFF2-40B4-BE49-F238E27FC236}">
                <a16:creationId xmlns:a16="http://schemas.microsoft.com/office/drawing/2014/main" xmlns="" id="{D28A85B1-6CAC-4D01-72CA-BA31DCCA60DD}"/>
              </a:ext>
            </a:extLst>
          </p:cNvPr>
          <p:cNvPicPr>
            <a:picLocks noChangeAspect="1"/>
          </p:cNvPicPr>
          <p:nvPr/>
        </p:nvPicPr>
        <p:blipFill rotWithShape="1">
          <a:blip r:embed="rId2"/>
          <a:srcRect l="33841" r="32920"/>
          <a:stretch/>
        </p:blipFill>
        <p:spPr>
          <a:xfrm>
            <a:off x="138656" y="1995055"/>
            <a:ext cx="3502319" cy="4605250"/>
          </a:xfrm>
          <a:prstGeom prst="rect">
            <a:avLst/>
          </a:prstGeom>
        </p:spPr>
      </p:pic>
      <p:cxnSp>
        <p:nvCxnSpPr>
          <p:cNvPr id="22" name="Straight Connector 21">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BAB612EA-2EBA-C33C-9913-FC97AD29FC53}"/>
              </a:ext>
            </a:extLst>
          </p:cNvPr>
          <p:cNvSpPr>
            <a:spLocks noGrp="1"/>
          </p:cNvSpPr>
          <p:nvPr>
            <p:ph idx="1"/>
          </p:nvPr>
        </p:nvSpPr>
        <p:spPr>
          <a:xfrm>
            <a:off x="3640975" y="1413385"/>
            <a:ext cx="8412369" cy="5070539"/>
          </a:xfrm>
        </p:spPr>
        <p:txBody>
          <a:bodyPr>
            <a:noAutofit/>
          </a:bodyPr>
          <a:lstStyle/>
          <a:p>
            <a:pPr marL="0" indent="0">
              <a:lnSpc>
                <a:spcPct val="140000"/>
              </a:lnSpc>
              <a:buNone/>
            </a:pPr>
            <a:r>
              <a:rPr lang="en-AU" sz="2000" dirty="0">
                <a:solidFill>
                  <a:srgbClr val="7030A0"/>
                </a:solidFill>
                <a:latin typeface="Andalus" panose="02020603050405020304" pitchFamily="18" charset="-78"/>
                <a:cs typeface="Andalus" panose="02020603050405020304" pitchFamily="18" charset="-78"/>
              </a:rPr>
              <a:t>1) </a:t>
            </a:r>
            <a:r>
              <a:rPr lang="en-AU" sz="2000" b="1" dirty="0">
                <a:solidFill>
                  <a:srgbClr val="7030A0"/>
                </a:solidFill>
                <a:latin typeface="Andalus" panose="02020603050405020304" pitchFamily="18" charset="-78"/>
                <a:cs typeface="Andalus" panose="02020603050405020304" pitchFamily="18" charset="-78"/>
              </a:rPr>
              <a:t>The laws of nature; in natural intuition</a:t>
            </a:r>
            <a:endParaRPr lang="en-AU" sz="2000" b="1" dirty="0">
              <a:solidFill>
                <a:srgbClr val="7030A0"/>
              </a:solidFill>
              <a:effectLst/>
              <a:latin typeface="Andalus" panose="02020603050405020304" pitchFamily="18" charset="-78"/>
              <a:cs typeface="Andalus" panose="02020603050405020304" pitchFamily="18" charset="-78"/>
            </a:endParaRPr>
          </a:p>
          <a:p>
            <a:pPr>
              <a:lnSpc>
                <a:spcPct val="140000"/>
              </a:lnSpc>
            </a:pPr>
            <a:r>
              <a:rPr lang="en-AU" sz="2000" dirty="0">
                <a:solidFill>
                  <a:schemeClr val="accent4">
                    <a:lumMod val="75000"/>
                  </a:schemeClr>
                </a:solidFill>
                <a:latin typeface="Andalus" panose="02020603050405020304" pitchFamily="18" charset="-78"/>
                <a:cs typeface="Andalus" panose="02020603050405020304" pitchFamily="18" charset="-78"/>
              </a:rPr>
              <a:t>“</a:t>
            </a:r>
            <a:r>
              <a:rPr lang="en-AU" sz="2000" b="1" dirty="0">
                <a:solidFill>
                  <a:schemeClr val="accent4">
                    <a:lumMod val="75000"/>
                  </a:schemeClr>
                </a:solidFill>
                <a:latin typeface="Andalus" panose="02020603050405020304" pitchFamily="18" charset="-78"/>
                <a:cs typeface="Andalus" panose="02020603050405020304" pitchFamily="18" charset="-78"/>
              </a:rPr>
              <a:t>So, He fashioned them (the clouds of gaseous elements which then existed in the place of the heaven) seven heavens in two days and inspired in each heaven its tasks.” </a:t>
            </a:r>
          </a:p>
          <a:p>
            <a:pPr marL="0" indent="0">
              <a:lnSpc>
                <a:spcPct val="140000"/>
              </a:lnSpc>
              <a:buNone/>
            </a:pPr>
            <a:r>
              <a:rPr lang="ar" sz="2000" b="1" dirty="0">
                <a:latin typeface="+mn-lt"/>
                <a:cs typeface="+mj-cs"/>
              </a:rPr>
              <a:t>فَقَضَىٰهُنَّ سَبْعَ سَمَـٰوَاتٍ فِى يَوْمَيْنِ وَأَوْحَىٰ فِى كُلِّ سَمَاءٍ أَمْرَهَا ۚ</a:t>
            </a:r>
            <a:endParaRPr lang="en-AU" sz="2000" b="1" dirty="0">
              <a:latin typeface="+mn-lt"/>
              <a:cs typeface="+mj-cs"/>
            </a:endParaRPr>
          </a:p>
          <a:p>
            <a:pPr marL="0" indent="0">
              <a:lnSpc>
                <a:spcPct val="140000"/>
              </a:lnSpc>
              <a:buNone/>
            </a:pPr>
            <a:r>
              <a:rPr lang="en-AU" sz="2000" dirty="0">
                <a:latin typeface="Andalus" panose="02020603050405020304" pitchFamily="18" charset="-78"/>
                <a:cs typeface="Andalus" panose="02020603050405020304" pitchFamily="18" charset="-78"/>
              </a:rPr>
              <a:t>2</a:t>
            </a:r>
            <a:r>
              <a:rPr lang="en-AU" sz="2000" dirty="0">
                <a:solidFill>
                  <a:srgbClr val="7030A0"/>
                </a:solidFill>
                <a:latin typeface="Andalus" panose="02020603050405020304" pitchFamily="18" charset="-78"/>
                <a:cs typeface="Andalus" panose="02020603050405020304" pitchFamily="18" charset="-78"/>
              </a:rPr>
              <a:t>) </a:t>
            </a:r>
            <a:r>
              <a:rPr lang="en-AU" sz="2000" b="1" dirty="0">
                <a:solidFill>
                  <a:srgbClr val="7030A0"/>
                </a:solidFill>
                <a:latin typeface="Andalus" panose="02020603050405020304" pitchFamily="18" charset="-78"/>
                <a:cs typeface="Andalus" panose="02020603050405020304" pitchFamily="18" charset="-78"/>
              </a:rPr>
              <a:t>Natural instincts</a:t>
            </a:r>
            <a:r>
              <a:rPr lang="en-AU" sz="2000" b="1" dirty="0">
                <a:latin typeface="Andalus" panose="02020603050405020304" pitchFamily="18" charset="-78"/>
                <a:cs typeface="Andalus" panose="02020603050405020304" pitchFamily="18" charset="-78"/>
              </a:rPr>
              <a:t>; </a:t>
            </a:r>
            <a:r>
              <a:rPr lang="en-AU" sz="2000" dirty="0">
                <a:latin typeface="Andalus" panose="02020603050405020304" pitchFamily="18" charset="-78"/>
                <a:cs typeface="Andalus" panose="02020603050405020304" pitchFamily="18" charset="-78"/>
              </a:rPr>
              <a:t>…And your Lord inspired the (female) bee: (saying):</a:t>
            </a:r>
          </a:p>
          <a:p>
            <a:pPr marL="0" indent="0">
              <a:lnSpc>
                <a:spcPct val="140000"/>
              </a:lnSpc>
              <a:buNone/>
            </a:pPr>
            <a:r>
              <a:rPr lang="ar" sz="2000" b="1" dirty="0">
                <a:latin typeface="Andalus" panose="02020603050405020304" pitchFamily="18" charset="-78"/>
                <a:cs typeface="Andalus" panose="02020603050405020304" pitchFamily="18" charset="-78"/>
              </a:rPr>
              <a:t>و</a:t>
            </a:r>
            <a:r>
              <a:rPr lang="ar" sz="2000" b="1" dirty="0">
                <a:latin typeface="Andalus" panose="02020603050405020304" pitchFamily="18" charset="-78"/>
                <a:cs typeface="+mj-cs"/>
              </a:rPr>
              <a:t>أوْحَىٰ رَبُّكَ إِلَى ٱلنَّحْلِ أَنِ ٱتَّخِذِى مِنَ ٱلْجِبَالِ بُيُوتًۭا وَمِنَ ٱلشَّجَرِ وَمِمَّا يَعْرِشُونَ </a:t>
            </a:r>
            <a:endParaRPr lang="en-AU" sz="2000" b="1" dirty="0">
              <a:latin typeface="Andalus" panose="02020603050405020304" pitchFamily="18" charset="-78"/>
              <a:cs typeface="+mj-cs"/>
            </a:endParaRPr>
          </a:p>
          <a:p>
            <a:pPr>
              <a:lnSpc>
                <a:spcPct val="140000"/>
              </a:lnSpc>
            </a:pPr>
            <a:r>
              <a:rPr lang="en-AU" sz="2000" b="1" dirty="0">
                <a:solidFill>
                  <a:schemeClr val="accent4">
                    <a:lumMod val="75000"/>
                  </a:schemeClr>
                </a:solidFill>
                <a:latin typeface="Andalus" panose="02020603050405020304" pitchFamily="18" charset="-78"/>
                <a:cs typeface="Andalus" panose="02020603050405020304" pitchFamily="18" charset="-78"/>
              </a:rPr>
              <a:t>"Build your homes in the mountains..." or “ Take for yourself dwelling place in the mountains, and in the trees, and in what they (human beings) may build and weave. (16:68).</a:t>
            </a:r>
            <a:endParaRPr lang="en-US" sz="2000" b="1" dirty="0">
              <a:solidFill>
                <a:schemeClr val="accent4">
                  <a:lumMod val="75000"/>
                </a:schemeClr>
              </a:solidFill>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5A1A1C5B-996D-1B76-1884-232EA7B9C627}"/>
              </a:ext>
            </a:extLst>
          </p:cNvPr>
          <p:cNvSpPr>
            <a:spLocks noGrp="1"/>
          </p:cNvSpPr>
          <p:nvPr>
            <p:ph type="sldNum" sz="quarter" idx="12"/>
          </p:nvPr>
        </p:nvSpPr>
        <p:spPr>
          <a:xfrm>
            <a:off x="8821556" y="6356350"/>
            <a:ext cx="2926335" cy="392471"/>
          </a:xfrm>
        </p:spPr>
        <p:txBody>
          <a:bodyPr>
            <a:noAutofit/>
          </a:bodyPr>
          <a:lstStyle/>
          <a:p>
            <a:pPr>
              <a:lnSpc>
                <a:spcPct val="90000"/>
              </a:lnSpc>
              <a:spcAft>
                <a:spcPts val="600"/>
              </a:spcAft>
            </a:pPr>
            <a:fld id="{C8784B88-F3D9-6A4F-9660-1A0A1E561ED7}" type="slidenum">
              <a:rPr lang="en-US" sz="2000">
                <a:solidFill>
                  <a:schemeClr val="tx1">
                    <a:lumMod val="50000"/>
                    <a:lumOff val="50000"/>
                  </a:schemeClr>
                </a:solidFill>
              </a:rPr>
              <a:pPr>
                <a:lnSpc>
                  <a:spcPct val="90000"/>
                </a:lnSpc>
                <a:spcAft>
                  <a:spcPts val="600"/>
                </a:spcAft>
              </a:pPr>
              <a:t>32</a:t>
            </a:fld>
            <a:endParaRPr lang="en-US" sz="2000">
              <a:solidFill>
                <a:schemeClr val="tx1">
                  <a:lumMod val="50000"/>
                  <a:lumOff val="50000"/>
                </a:schemeClr>
              </a:solidFill>
            </a:endParaRPr>
          </a:p>
        </p:txBody>
      </p:sp>
    </p:spTree>
    <p:extLst>
      <p:ext uri="{BB962C8B-B14F-4D97-AF65-F5344CB8AC3E}">
        <p14:creationId xmlns:p14="http://schemas.microsoft.com/office/powerpoint/2010/main" val="13291935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ock with a love heart">
            <a:extLst>
              <a:ext uri="{FF2B5EF4-FFF2-40B4-BE49-F238E27FC236}">
                <a16:creationId xmlns:a16="http://schemas.microsoft.com/office/drawing/2014/main" xmlns="" id="{EBE113AC-4FE5-CBE5-BC09-169B47CE5BFE}"/>
              </a:ext>
            </a:extLst>
          </p:cNvPr>
          <p:cNvPicPr>
            <a:picLocks noChangeAspect="1"/>
          </p:cNvPicPr>
          <p:nvPr/>
        </p:nvPicPr>
        <p:blipFill rotWithShape="1">
          <a:blip r:embed="rId2"/>
          <a:srcRect l="29150" r="28600"/>
          <a:stretch/>
        </p:blipFill>
        <p:spPr>
          <a:xfrm>
            <a:off x="115415" y="1944869"/>
            <a:ext cx="2926080" cy="4594043"/>
          </a:xfrm>
          <a:prstGeom prst="rect">
            <a:avLst/>
          </a:prstGeom>
        </p:spPr>
      </p:pic>
      <p:cxnSp>
        <p:nvCxnSpPr>
          <p:cNvPr id="10" name="Straight Connector 9">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B4CF92D-D2A3-C0A1-A4FC-07C09B6FF485}"/>
              </a:ext>
            </a:extLst>
          </p:cNvPr>
          <p:cNvSpPr>
            <a:spLocks noGrp="1"/>
          </p:cNvSpPr>
          <p:nvPr>
            <p:ph idx="1"/>
          </p:nvPr>
        </p:nvSpPr>
        <p:spPr>
          <a:xfrm>
            <a:off x="3241964" y="1245220"/>
            <a:ext cx="8950036" cy="5111127"/>
          </a:xfrm>
        </p:spPr>
        <p:txBody>
          <a:bodyPr>
            <a:noAutofit/>
          </a:bodyPr>
          <a:lstStyle/>
          <a:p>
            <a:pPr marL="0" indent="0">
              <a:lnSpc>
                <a:spcPct val="140000"/>
              </a:lnSpc>
              <a:buNone/>
            </a:pPr>
            <a:r>
              <a:rPr lang="en-AU" sz="2000" b="1" dirty="0">
                <a:solidFill>
                  <a:srgbClr val="7030A0"/>
                </a:solidFill>
                <a:latin typeface="Andalus" panose="02020603050405020304" pitchFamily="18" charset="-78"/>
                <a:cs typeface="Andalus" panose="02020603050405020304" pitchFamily="18" charset="-78"/>
              </a:rPr>
              <a:t>3) Inspiration; … </a:t>
            </a:r>
          </a:p>
          <a:p>
            <a:pPr>
              <a:lnSpc>
                <a:spcPct val="140000"/>
              </a:lnSpc>
            </a:pPr>
            <a:r>
              <a:rPr lang="en-AU" sz="2000" b="1" dirty="0">
                <a:latin typeface="Andalus" panose="02020603050405020304" pitchFamily="18" charset="-78"/>
                <a:cs typeface="Andalus" panose="02020603050405020304" pitchFamily="18" charset="-78"/>
              </a:rPr>
              <a:t>“</a:t>
            </a:r>
            <a:r>
              <a:rPr lang="en-AU" sz="2000" b="1" dirty="0">
                <a:solidFill>
                  <a:schemeClr val="accent4">
                    <a:lumMod val="75000"/>
                  </a:schemeClr>
                </a:solidFill>
                <a:latin typeface="Andalus" panose="02020603050405020304" pitchFamily="18" charset="-78"/>
                <a:cs typeface="Andalus" panose="02020603050405020304" pitchFamily="18" charset="-78"/>
              </a:rPr>
              <a:t>we inspired the mother of Moses, saying: ‘Suckle him..(for a time, without anxiety </a:t>
            </a:r>
          </a:p>
          <a:p>
            <a:pPr marL="0" indent="0">
              <a:lnSpc>
                <a:spcPct val="140000"/>
              </a:lnSpc>
              <a:buNone/>
            </a:pPr>
            <a:r>
              <a:rPr lang="en-AU" sz="2000" b="1" dirty="0">
                <a:solidFill>
                  <a:schemeClr val="accent4">
                    <a:lumMod val="75000"/>
                  </a:schemeClr>
                </a:solidFill>
                <a:latin typeface="Andalus" panose="02020603050405020304" pitchFamily="18" charset="-78"/>
                <a:cs typeface="Andalus" panose="02020603050405020304" pitchFamily="18" charset="-78"/>
              </a:rPr>
              <a:t>for his life), then when you have cause to fear for him, put him in the river, and do not fear or grieve. We will surely return him to you and make him one of our Messengers. “</a:t>
            </a:r>
            <a:r>
              <a:rPr lang="en-AU" sz="2000" b="1" dirty="0">
                <a:solidFill>
                  <a:schemeClr val="accent4">
                    <a:lumMod val="75000"/>
                  </a:schemeClr>
                </a:solidFill>
                <a:effectLst/>
                <a:latin typeface="Andalus" panose="02020603050405020304" pitchFamily="18" charset="-78"/>
                <a:cs typeface="Andalus" panose="02020603050405020304" pitchFamily="18" charset="-78"/>
              </a:rPr>
              <a:t>' (28: 7</a:t>
            </a:r>
            <a:r>
              <a:rPr lang="en-AU" sz="2000" b="1" dirty="0">
                <a:effectLst/>
                <a:latin typeface="Andalus" panose="02020603050405020304" pitchFamily="18" charset="-78"/>
                <a:cs typeface="+mj-cs"/>
              </a:rPr>
              <a:t>) </a:t>
            </a:r>
            <a:r>
              <a:rPr lang="ar" sz="2000" b="1" dirty="0">
                <a:effectLst/>
                <a:latin typeface="Andalus" panose="02020603050405020304" pitchFamily="18" charset="-78"/>
                <a:cs typeface="+mj-cs"/>
              </a:rPr>
              <a:t>وَأَوْحَيْنَا إِلَىٰٓ أُمِّ مُوسَىٰٓ أَنْ أَرْضِعِيهِ ۖ </a:t>
            </a:r>
            <a:endParaRPr lang="en-AU" sz="2000" b="1" dirty="0">
              <a:latin typeface="Andalus" panose="02020603050405020304" pitchFamily="18" charset="-78"/>
              <a:cs typeface="Andalus" panose="02020603050405020304" pitchFamily="18" charset="-78"/>
            </a:endParaRPr>
          </a:p>
          <a:p>
            <a:pPr marL="0" indent="0">
              <a:lnSpc>
                <a:spcPct val="140000"/>
              </a:lnSpc>
              <a:buNone/>
            </a:pPr>
            <a:r>
              <a:rPr lang="en-AU" sz="2000" b="1" dirty="0">
                <a:latin typeface="Andalus" panose="02020603050405020304" pitchFamily="18" charset="-78"/>
                <a:cs typeface="Andalus" panose="02020603050405020304" pitchFamily="18" charset="-78"/>
              </a:rPr>
              <a:t> 4</a:t>
            </a:r>
            <a:r>
              <a:rPr lang="en-AU" sz="2000" b="1" dirty="0">
                <a:solidFill>
                  <a:srgbClr val="7030A0"/>
                </a:solidFill>
                <a:latin typeface="Andalus" panose="02020603050405020304" pitchFamily="18" charset="-78"/>
                <a:cs typeface="Andalus" panose="02020603050405020304" pitchFamily="18" charset="-78"/>
              </a:rPr>
              <a:t>) Signals, or gestures, to communicate; </a:t>
            </a:r>
            <a:endParaRPr lang="ar-SA" sz="2000" b="1" dirty="0">
              <a:solidFill>
                <a:srgbClr val="7030A0"/>
              </a:solidFill>
              <a:latin typeface="Andalus" panose="02020603050405020304" pitchFamily="18" charset="-78"/>
              <a:cs typeface="Andalus" panose="02020603050405020304" pitchFamily="18" charset="-78"/>
            </a:endParaRPr>
          </a:p>
          <a:p>
            <a:pPr>
              <a:lnSpc>
                <a:spcPct val="140000"/>
              </a:lnSpc>
            </a:pPr>
            <a:r>
              <a:rPr lang="en-AU" sz="2000" b="1" dirty="0">
                <a:solidFill>
                  <a:schemeClr val="accent4">
                    <a:lumMod val="75000"/>
                  </a:schemeClr>
                </a:solidFill>
                <a:latin typeface="Andalus" panose="02020603050405020304" pitchFamily="18" charset="-78"/>
                <a:cs typeface="Andalus" panose="02020603050405020304" pitchFamily="18" charset="-78"/>
              </a:rPr>
              <a:t>…So, he (Zachariah) came out to his people from the sanctuary (where he had been praying in the Temple) and signified to them: ‘glorify your Lord at daybreak and in the afternoon’.</a:t>
            </a:r>
          </a:p>
          <a:p>
            <a:pPr marL="0" indent="0">
              <a:lnSpc>
                <a:spcPct val="140000"/>
              </a:lnSpc>
              <a:buNone/>
            </a:pPr>
            <a:r>
              <a:rPr lang="ar" sz="2000" b="1" dirty="0">
                <a:latin typeface="Andalus" panose="02020603050405020304" pitchFamily="18" charset="-78"/>
                <a:cs typeface="+mj-cs"/>
              </a:rPr>
              <a:t> فَخَرَجَ عَلَىٰ قَوْمِهِۦ مِنَ ٱلْمِحْرَابِ فَأَوْحَىٰٓ إِلَيْهِمْ أَن سَبِّحُوا بُكْرَةًۭ وَعَشِيًّۭا</a:t>
            </a:r>
            <a:r>
              <a:rPr lang="en-AU" sz="2000" b="1" dirty="0">
                <a:latin typeface="Andalus" panose="02020603050405020304" pitchFamily="18" charset="-78"/>
                <a:cs typeface="+mj-cs"/>
              </a:rPr>
              <a:t>(19:11)</a:t>
            </a:r>
            <a:r>
              <a:rPr lang="en-AU" sz="2000" b="1" dirty="0">
                <a:latin typeface="Andalus" panose="02020603050405020304" pitchFamily="18" charset="-78"/>
                <a:cs typeface="Andalus" panose="02020603050405020304" pitchFamily="18" charset="-78"/>
              </a:rPr>
              <a:t> </a:t>
            </a:r>
            <a:endParaRPr lang="en-US" sz="2000" b="1" dirty="0">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185C8B10-D78E-DF7F-46E3-8E29880DCBB1}"/>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33</a:t>
            </a:fld>
            <a:endParaRPr lang="en-US">
              <a:solidFill>
                <a:schemeClr val="tx1">
                  <a:lumMod val="50000"/>
                  <a:lumOff val="50000"/>
                </a:schemeClr>
              </a:solidFill>
            </a:endParaRPr>
          </a:p>
        </p:txBody>
      </p:sp>
      <p:sp>
        <p:nvSpPr>
          <p:cNvPr id="2" name="TextBox 1">
            <a:extLst>
              <a:ext uri="{FF2B5EF4-FFF2-40B4-BE49-F238E27FC236}">
                <a16:creationId xmlns:a16="http://schemas.microsoft.com/office/drawing/2014/main" xmlns="" id="{D0CE6327-3BC6-0336-7B9F-25740BF86453}"/>
              </a:ext>
            </a:extLst>
          </p:cNvPr>
          <p:cNvSpPr txBox="1"/>
          <p:nvPr/>
        </p:nvSpPr>
        <p:spPr>
          <a:xfrm>
            <a:off x="515388" y="239165"/>
            <a:ext cx="2126133" cy="2308324"/>
          </a:xfrm>
          <a:prstGeom prst="rect">
            <a:avLst/>
          </a:prstGeom>
          <a:noFill/>
        </p:spPr>
        <p:txBody>
          <a:bodyPr wrap="square" rtlCol="0">
            <a:spAutoFit/>
          </a:bodyPr>
          <a:lstStyle/>
          <a:p>
            <a:r>
              <a:rPr lang="en-AU" sz="3600" dirty="0">
                <a:solidFill>
                  <a:schemeClr val="accent4">
                    <a:lumMod val="75000"/>
                  </a:schemeClr>
                </a:solidFill>
                <a:latin typeface="ACADEMY ENGRAVED LET PLAIN:1.0" panose="02000000000000000000" pitchFamily="2" charset="0"/>
                <a:cs typeface="Andalus" panose="02020603050405020304" pitchFamily="18" charset="-78"/>
              </a:rPr>
              <a:t>WAHY </a:t>
            </a:r>
            <a:br>
              <a:rPr lang="en-AU" sz="3600" dirty="0">
                <a:solidFill>
                  <a:schemeClr val="accent4">
                    <a:lumMod val="75000"/>
                  </a:schemeClr>
                </a:solidFill>
                <a:latin typeface="ACADEMY ENGRAVED LET PLAIN:1.0" panose="02000000000000000000" pitchFamily="2" charset="0"/>
                <a:cs typeface="Andalus" panose="02020603050405020304" pitchFamily="18" charset="-78"/>
              </a:rPr>
            </a:br>
            <a:r>
              <a:rPr lang="en-AU" sz="3600" b="1" dirty="0">
                <a:solidFill>
                  <a:srgbClr val="002060"/>
                </a:solidFill>
                <a:latin typeface="ACADEMY ENGRAVED LET PLAIN:1.0" panose="02000000000000000000" pitchFamily="2" charset="0"/>
                <a:cs typeface="Andalus" panose="02020603050405020304" pitchFamily="18" charset="-78"/>
              </a:rPr>
              <a:t>in </a:t>
            </a:r>
            <a:br>
              <a:rPr lang="en-AU" sz="3600" b="1" dirty="0">
                <a:solidFill>
                  <a:srgbClr val="002060"/>
                </a:solidFill>
                <a:latin typeface="ACADEMY ENGRAVED LET PLAIN:1.0" panose="02000000000000000000" pitchFamily="2" charset="0"/>
                <a:cs typeface="Andalus" panose="02020603050405020304" pitchFamily="18" charset="-78"/>
              </a:rPr>
            </a:br>
            <a:r>
              <a:rPr lang="en-AU" sz="3600" b="1" dirty="0">
                <a:solidFill>
                  <a:srgbClr val="002060"/>
                </a:solidFill>
                <a:latin typeface="ACADEMY ENGRAVED LET PLAIN:1.0" panose="02000000000000000000" pitchFamily="2" charset="0"/>
                <a:cs typeface="Andalus" panose="02020603050405020304" pitchFamily="18" charset="-78"/>
              </a:rPr>
              <a:t>Quran</a:t>
            </a:r>
            <a:r>
              <a:rPr lang="en-AU" sz="3600" b="1" dirty="0">
                <a:solidFill>
                  <a:schemeClr val="accent4">
                    <a:lumMod val="75000"/>
                  </a:schemeClr>
                </a:solidFill>
                <a:latin typeface="Andalus" panose="02020603050405020304" pitchFamily="18" charset="-78"/>
                <a:cs typeface="Andalus" panose="02020603050405020304" pitchFamily="18" charset="-78"/>
              </a:rPr>
              <a:t>:</a:t>
            </a:r>
            <a:r>
              <a:rPr lang="en-AU" sz="3600" b="1" dirty="0">
                <a:latin typeface="Andalus" panose="02020603050405020304" pitchFamily="18" charset="-78"/>
                <a:cs typeface="Andalus" panose="02020603050405020304" pitchFamily="18" charset="-78"/>
              </a:rPr>
              <a:t/>
            </a:r>
            <a:br>
              <a:rPr lang="en-AU" sz="3600" b="1" dirty="0">
                <a:latin typeface="Andalus" panose="02020603050405020304" pitchFamily="18" charset="-78"/>
                <a:cs typeface="Andalus" panose="02020603050405020304" pitchFamily="18" charset="-78"/>
              </a:rPr>
            </a:br>
            <a:endParaRPr lang="en-US" sz="3600" dirty="0"/>
          </a:p>
        </p:txBody>
      </p:sp>
    </p:spTree>
    <p:extLst>
      <p:ext uri="{BB962C8B-B14F-4D97-AF65-F5344CB8AC3E}">
        <p14:creationId xmlns:p14="http://schemas.microsoft.com/office/powerpoint/2010/main" val="30408252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C2A53DF7-E4E5-FE2A-C80B-784ECE10AE08}"/>
              </a:ext>
              <a:ext uri="{C183D7F6-B498-43B3-948B-1728B52AA6E4}">
                <adec:decorative xmlns:adec="http://schemas.microsoft.com/office/drawing/2017/decorative" xmlns="" val="0"/>
              </a:ext>
            </a:extLst>
          </p:cNvPr>
          <p:cNvPicPr>
            <a:picLocks noChangeAspect="1"/>
          </p:cNvPicPr>
          <p:nvPr/>
        </p:nvPicPr>
        <p:blipFill rotWithShape="1">
          <a:blip r:embed="rId2"/>
          <a:srcRect l="29150" r="28600"/>
          <a:stretch/>
        </p:blipFill>
        <p:spPr>
          <a:xfrm>
            <a:off x="149630" y="2644038"/>
            <a:ext cx="2974025" cy="3878248"/>
          </a:xfrm>
          <a:prstGeom prst="rect">
            <a:avLst/>
          </a:prstGeom>
        </p:spPr>
      </p:pic>
      <p:cxnSp>
        <p:nvCxnSpPr>
          <p:cNvPr id="9" name="Straight Connector 8">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858738"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822988D0-9C4A-F8D1-BC6C-A7C31E53063D}"/>
              </a:ext>
            </a:extLst>
          </p:cNvPr>
          <p:cNvSpPr>
            <a:spLocks noGrp="1"/>
          </p:cNvSpPr>
          <p:nvPr>
            <p:ph idx="1"/>
          </p:nvPr>
        </p:nvSpPr>
        <p:spPr>
          <a:xfrm>
            <a:off x="3123655" y="335714"/>
            <a:ext cx="9068345" cy="6385761"/>
          </a:xfrm>
        </p:spPr>
        <p:txBody>
          <a:bodyPr>
            <a:noAutofit/>
          </a:bodyPr>
          <a:lstStyle/>
          <a:p>
            <a:pPr>
              <a:lnSpc>
                <a:spcPct val="140000"/>
              </a:lnSpc>
            </a:pPr>
            <a:r>
              <a:rPr lang="en-AU" sz="1800" b="1" dirty="0">
                <a:solidFill>
                  <a:srgbClr val="7030A0"/>
                </a:solidFill>
                <a:latin typeface="Andalus" panose="02020603050405020304" pitchFamily="18" charset="-78"/>
                <a:cs typeface="Andalus" panose="02020603050405020304" pitchFamily="18" charset="-78"/>
              </a:rPr>
              <a:t>5) Evil whispers from Satan; </a:t>
            </a:r>
            <a:r>
              <a:rPr lang="en-AU" sz="1800" b="1" dirty="0">
                <a:solidFill>
                  <a:schemeClr val="accent4">
                    <a:lumMod val="75000"/>
                  </a:schemeClr>
                </a:solidFill>
                <a:latin typeface="Andalus" panose="02020603050405020304" pitchFamily="18" charset="-78"/>
                <a:cs typeface="Andalus" panose="02020603050405020304" pitchFamily="18" charset="-78"/>
              </a:rPr>
              <a:t>…the Satan do whisper and make suggestions to their confidants to contend with you”. </a:t>
            </a:r>
          </a:p>
          <a:p>
            <a:pPr>
              <a:lnSpc>
                <a:spcPct val="140000"/>
              </a:lnSpc>
            </a:pPr>
            <a:r>
              <a:rPr lang="en-AU" sz="1800" b="1" dirty="0">
                <a:solidFill>
                  <a:schemeClr val="accent4">
                    <a:lumMod val="75000"/>
                  </a:schemeClr>
                </a:solidFill>
                <a:latin typeface="Andalus" panose="02020603050405020304" pitchFamily="18" charset="-78"/>
                <a:cs typeface="Andalus" panose="02020603050405020304" pitchFamily="18" charset="-78"/>
              </a:rPr>
              <a:t> “</a:t>
            </a:r>
            <a:r>
              <a:rPr lang="en-AU" sz="1800" b="1" dirty="0">
                <a:solidFill>
                  <a:schemeClr val="accent4">
                    <a:lumMod val="75000"/>
                  </a:schemeClr>
                </a:solidFill>
                <a:effectLst/>
                <a:latin typeface="Andalus" panose="02020603050405020304" pitchFamily="18" charset="-78"/>
                <a:cs typeface="Andalus" panose="02020603050405020304" pitchFamily="18" charset="-78"/>
              </a:rPr>
              <a:t>'Likewise, did we make for every messenger an enemy evil ones among men and </a:t>
            </a:r>
            <a:r>
              <a:rPr lang="en-AU" sz="1800" b="1" dirty="0" err="1">
                <a:solidFill>
                  <a:schemeClr val="accent4">
                    <a:lumMod val="75000"/>
                  </a:schemeClr>
                </a:solidFill>
                <a:effectLst/>
                <a:latin typeface="Andalus" panose="02020603050405020304" pitchFamily="18" charset="-78"/>
                <a:cs typeface="Andalus" panose="02020603050405020304" pitchFamily="18" charset="-78"/>
              </a:rPr>
              <a:t>jinns</a:t>
            </a:r>
            <a:r>
              <a:rPr lang="en-AU" sz="1800" b="1" dirty="0">
                <a:solidFill>
                  <a:schemeClr val="accent4">
                    <a:lumMod val="75000"/>
                  </a:schemeClr>
                </a:solidFill>
                <a:effectLst/>
                <a:latin typeface="Andalus" panose="02020603050405020304" pitchFamily="18" charset="-78"/>
                <a:cs typeface="Andalus" panose="02020603050405020304" pitchFamily="18" charset="-78"/>
              </a:rPr>
              <a:t>, </a:t>
            </a:r>
          </a:p>
          <a:p>
            <a:pPr marL="0" indent="0">
              <a:lnSpc>
                <a:spcPct val="140000"/>
              </a:lnSpc>
              <a:buNone/>
            </a:pPr>
            <a:r>
              <a:rPr lang="en-AU" sz="1800" b="1" dirty="0">
                <a:solidFill>
                  <a:schemeClr val="accent4">
                    <a:lumMod val="75000"/>
                  </a:schemeClr>
                </a:solidFill>
                <a:effectLst/>
                <a:latin typeface="Andalus" panose="02020603050405020304" pitchFamily="18" charset="-78"/>
                <a:cs typeface="Andalus" panose="02020603050405020304" pitchFamily="18" charset="-78"/>
              </a:rPr>
              <a:t>inspiring each other with flowery discourses by way of deception </a:t>
            </a:r>
            <a:r>
              <a:rPr lang="en-AU" sz="1800" b="1" dirty="0">
                <a:effectLst/>
                <a:latin typeface="Andalus" panose="02020603050405020304" pitchFamily="18" charset="-78"/>
                <a:cs typeface="Andalus" panose="02020603050405020304" pitchFamily="18" charset="-78"/>
              </a:rPr>
              <a:t>...’” </a:t>
            </a:r>
            <a:r>
              <a:rPr lang="en-AU" sz="1800" b="1" dirty="0">
                <a:effectLst/>
                <a:latin typeface="Andalus" panose="02020603050405020304" pitchFamily="18" charset="-78"/>
                <a:cs typeface="+mj-cs"/>
              </a:rPr>
              <a:t>(6: 112) </a:t>
            </a:r>
            <a:r>
              <a:rPr lang="ar" sz="1800" b="1" dirty="0">
                <a:effectLst/>
                <a:latin typeface="Andalus" panose="02020603050405020304" pitchFamily="18" charset="-78"/>
                <a:cs typeface="+mj-cs"/>
              </a:rPr>
              <a:t>وَكَذَٰلِكَ جَعَلْنَا لِكُلِّ نَبِىٍّ عَدُوًّۭا شَيَـٰطِينَ ٱلْإِنسِ وَٱلْجِنِّ يُوحِى بَعْضُهُمْ إِلَىٰ بَعْضٍۢ زُخْرُفَ ٱلْقَوْلِ غُرُورًۭا ۚ وَلَوْ شَآءَ رَبُّكَ مَا فَعَلُوهُ ۖ فَذَرْهُمْ وَمَا يَفْتَرُونَ</a:t>
            </a:r>
            <a:endParaRPr lang="en-AU" sz="1800" b="1" dirty="0">
              <a:latin typeface="Andalus" panose="02020603050405020304" pitchFamily="18" charset="-78"/>
              <a:cs typeface="+mj-cs"/>
            </a:endParaRPr>
          </a:p>
          <a:p>
            <a:pPr>
              <a:lnSpc>
                <a:spcPct val="140000"/>
              </a:lnSpc>
            </a:pPr>
            <a:r>
              <a:rPr lang="en-AU" sz="1800" b="1" dirty="0">
                <a:solidFill>
                  <a:srgbClr val="7030A0"/>
                </a:solidFill>
                <a:latin typeface="Andalus" panose="02020603050405020304" pitchFamily="18" charset="-78"/>
                <a:cs typeface="Andalus" panose="02020603050405020304" pitchFamily="18" charset="-78"/>
              </a:rPr>
              <a:t>6) Divine inspiration to the angels;</a:t>
            </a:r>
          </a:p>
          <a:p>
            <a:pPr>
              <a:lnSpc>
                <a:spcPct val="140000"/>
              </a:lnSpc>
            </a:pPr>
            <a:r>
              <a:rPr lang="en-AU" sz="1800" b="1" dirty="0">
                <a:latin typeface="Andalus" panose="02020603050405020304" pitchFamily="18" charset="-78"/>
                <a:cs typeface="Andalus" panose="02020603050405020304" pitchFamily="18" charset="-78"/>
              </a:rPr>
              <a:t> </a:t>
            </a:r>
            <a:r>
              <a:rPr lang="en-AU" sz="1800" b="1" dirty="0">
                <a:solidFill>
                  <a:schemeClr val="accent4">
                    <a:lumMod val="75000"/>
                  </a:schemeClr>
                </a:solidFill>
                <a:latin typeface="Andalus" panose="02020603050405020304" pitchFamily="18" charset="-78"/>
                <a:cs typeface="Andalus" panose="02020603050405020304" pitchFamily="18" charset="-78"/>
              </a:rPr>
              <a:t>…when (in the meantime) your Lord revealed to the angels: I am certainly with you, so make firm the feet of those who believe</a:t>
            </a:r>
            <a:r>
              <a:rPr lang="en-AU" sz="1800" b="1" dirty="0">
                <a:latin typeface="Andalus" panose="02020603050405020304" pitchFamily="18" charset="-78"/>
                <a:cs typeface="Andalus" panose="02020603050405020304" pitchFamily="18" charset="-78"/>
              </a:rPr>
              <a:t>. </a:t>
            </a:r>
            <a:r>
              <a:rPr lang="ar" sz="1800" b="1" i="0" dirty="0">
                <a:effectLst/>
                <a:latin typeface="Andalus" panose="02020603050405020304" pitchFamily="18" charset="-78"/>
                <a:cs typeface="+mj-cs"/>
              </a:rPr>
              <a:t>إِذْ يُوحِي رَبُّكَ إِلَى الْمَلَائِكَةِ أَنِّي مَعَكُمْ فَثَبِّتُوا الَّذِينَ آمَنُوا ۚ سَأُلْقِي فِي قُلُوبِ الَّذِينَ كَفَرُوا الرُّعْبَ فَاضْرِبُوا فَوْقَ الْأَعْنَاقِ وَاضْرِبُوا مِنْهُمْ كُلَّ بَنَانٍ (12الانفال: )</a:t>
            </a:r>
            <a:endParaRPr lang="en-AU" sz="1800" b="1" dirty="0">
              <a:latin typeface="Andalus" panose="02020603050405020304" pitchFamily="18" charset="-78"/>
              <a:cs typeface="+mj-cs"/>
            </a:endParaRPr>
          </a:p>
          <a:p>
            <a:pPr>
              <a:lnSpc>
                <a:spcPct val="140000"/>
              </a:lnSpc>
            </a:pPr>
            <a:r>
              <a:rPr lang="en-AU" sz="1800" b="1" dirty="0">
                <a:solidFill>
                  <a:srgbClr val="7030A0"/>
                </a:solidFill>
                <a:latin typeface="Andalus" panose="02020603050405020304" pitchFamily="18" charset="-78"/>
                <a:cs typeface="Andalus" panose="02020603050405020304" pitchFamily="18" charset="-78"/>
              </a:rPr>
              <a:t>7) Divine revelation to the Prophets</a:t>
            </a:r>
            <a:r>
              <a:rPr lang="en-AU" sz="1800" b="1" dirty="0">
                <a:latin typeface="Andalus" panose="02020603050405020304" pitchFamily="18" charset="-78"/>
                <a:cs typeface="Andalus" panose="02020603050405020304" pitchFamily="18" charset="-78"/>
              </a:rPr>
              <a:t>;</a:t>
            </a:r>
          </a:p>
          <a:p>
            <a:pPr>
              <a:lnSpc>
                <a:spcPct val="140000"/>
              </a:lnSpc>
            </a:pPr>
            <a:r>
              <a:rPr lang="en-AU" sz="1800" b="1" dirty="0">
                <a:latin typeface="Andalus" panose="02020603050405020304" pitchFamily="18" charset="-78"/>
                <a:cs typeface="Andalus" panose="02020603050405020304" pitchFamily="18" charset="-78"/>
              </a:rPr>
              <a:t> </a:t>
            </a:r>
            <a:r>
              <a:rPr lang="en-AU" sz="1800" b="1" dirty="0">
                <a:solidFill>
                  <a:schemeClr val="accent4">
                    <a:lumMod val="75000"/>
                  </a:schemeClr>
                </a:solidFill>
                <a:latin typeface="Andalus" panose="02020603050405020304" pitchFamily="18" charset="-78"/>
                <a:cs typeface="Andalus" panose="02020603050405020304" pitchFamily="18" charset="-78"/>
              </a:rPr>
              <a:t>Revelation which comes to the Prophets is an objective, binding phenomenon which takes place beyond the spheres of the human soul and physical sensations. Its certainty transcends the conviction which comes from mere knowledge.</a:t>
            </a:r>
            <a:endParaRPr lang="en-US" sz="1800" b="1" dirty="0">
              <a:solidFill>
                <a:schemeClr val="accent4">
                  <a:lumMod val="75000"/>
                </a:schemeClr>
              </a:solidFill>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293AF515-FE85-4C18-4965-8C96BD11530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34</a:t>
            </a:fld>
            <a:endParaRPr lang="en-US">
              <a:solidFill>
                <a:schemeClr val="tx1">
                  <a:lumMod val="50000"/>
                  <a:lumOff val="50000"/>
                </a:schemeClr>
              </a:solidFill>
            </a:endParaRPr>
          </a:p>
        </p:txBody>
      </p:sp>
      <p:sp>
        <p:nvSpPr>
          <p:cNvPr id="7" name="TextBox 6">
            <a:extLst>
              <a:ext uri="{FF2B5EF4-FFF2-40B4-BE49-F238E27FC236}">
                <a16:creationId xmlns:a16="http://schemas.microsoft.com/office/drawing/2014/main" xmlns="" id="{39B7BBD9-98BB-7552-04D8-148C9A7E0B70}"/>
              </a:ext>
            </a:extLst>
          </p:cNvPr>
          <p:cNvSpPr txBox="1"/>
          <p:nvPr/>
        </p:nvSpPr>
        <p:spPr>
          <a:xfrm>
            <a:off x="579948" y="402807"/>
            <a:ext cx="2126133" cy="2308324"/>
          </a:xfrm>
          <a:prstGeom prst="rect">
            <a:avLst/>
          </a:prstGeom>
          <a:noFill/>
        </p:spPr>
        <p:txBody>
          <a:bodyPr wrap="square" rtlCol="0">
            <a:spAutoFit/>
          </a:bodyPr>
          <a:lstStyle/>
          <a:p>
            <a:r>
              <a:rPr lang="en-AU" sz="3600" dirty="0">
                <a:solidFill>
                  <a:schemeClr val="accent4">
                    <a:lumMod val="75000"/>
                  </a:schemeClr>
                </a:solidFill>
                <a:latin typeface="ACADEMY ENGRAVED LET PLAIN:1.0" panose="02000000000000000000" pitchFamily="2" charset="0"/>
                <a:cs typeface="Andalus" panose="02020603050405020304" pitchFamily="18" charset="-78"/>
              </a:rPr>
              <a:t>WAHY </a:t>
            </a:r>
            <a:br>
              <a:rPr lang="en-AU" sz="3600" dirty="0">
                <a:solidFill>
                  <a:schemeClr val="accent4">
                    <a:lumMod val="75000"/>
                  </a:schemeClr>
                </a:solidFill>
                <a:latin typeface="ACADEMY ENGRAVED LET PLAIN:1.0" panose="02000000000000000000" pitchFamily="2" charset="0"/>
                <a:cs typeface="Andalus" panose="02020603050405020304" pitchFamily="18" charset="-78"/>
              </a:rPr>
            </a:br>
            <a:r>
              <a:rPr lang="en-AU" sz="3600" b="1" dirty="0">
                <a:solidFill>
                  <a:srgbClr val="002060"/>
                </a:solidFill>
                <a:latin typeface="ACADEMY ENGRAVED LET PLAIN:1.0" panose="02000000000000000000" pitchFamily="2" charset="0"/>
                <a:cs typeface="Andalus" panose="02020603050405020304" pitchFamily="18" charset="-78"/>
              </a:rPr>
              <a:t>in </a:t>
            </a:r>
            <a:br>
              <a:rPr lang="en-AU" sz="3600" b="1" dirty="0">
                <a:solidFill>
                  <a:srgbClr val="002060"/>
                </a:solidFill>
                <a:latin typeface="ACADEMY ENGRAVED LET PLAIN:1.0" panose="02000000000000000000" pitchFamily="2" charset="0"/>
                <a:cs typeface="Andalus" panose="02020603050405020304" pitchFamily="18" charset="-78"/>
              </a:rPr>
            </a:br>
            <a:r>
              <a:rPr lang="en-AU" sz="3600" b="1" dirty="0">
                <a:solidFill>
                  <a:srgbClr val="002060"/>
                </a:solidFill>
                <a:latin typeface="ACADEMY ENGRAVED LET PLAIN:1.0" panose="02000000000000000000" pitchFamily="2" charset="0"/>
                <a:cs typeface="Andalus" panose="02020603050405020304" pitchFamily="18" charset="-78"/>
              </a:rPr>
              <a:t>Quran</a:t>
            </a:r>
            <a:r>
              <a:rPr lang="en-AU" sz="3600" b="1" dirty="0">
                <a:solidFill>
                  <a:schemeClr val="accent4">
                    <a:lumMod val="75000"/>
                  </a:schemeClr>
                </a:solidFill>
                <a:latin typeface="Andalus" panose="02020603050405020304" pitchFamily="18" charset="-78"/>
                <a:cs typeface="Andalus" panose="02020603050405020304" pitchFamily="18" charset="-78"/>
              </a:rPr>
              <a:t>:</a:t>
            </a:r>
            <a:r>
              <a:rPr lang="en-AU" sz="3600" b="1" dirty="0">
                <a:latin typeface="Andalus" panose="02020603050405020304" pitchFamily="18" charset="-78"/>
                <a:cs typeface="Andalus" panose="02020603050405020304" pitchFamily="18" charset="-78"/>
              </a:rPr>
              <a:t/>
            </a:r>
            <a:br>
              <a:rPr lang="en-AU" sz="3600" b="1" dirty="0">
                <a:latin typeface="Andalus" panose="02020603050405020304" pitchFamily="18" charset="-78"/>
                <a:cs typeface="Andalus" panose="02020603050405020304" pitchFamily="18" charset="-78"/>
              </a:rPr>
            </a:br>
            <a:endParaRPr lang="en-US" sz="3600" dirty="0"/>
          </a:p>
        </p:txBody>
      </p:sp>
    </p:spTree>
    <p:extLst>
      <p:ext uri="{BB962C8B-B14F-4D97-AF65-F5344CB8AC3E}">
        <p14:creationId xmlns:p14="http://schemas.microsoft.com/office/powerpoint/2010/main" val="38759210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7C7B36-886E-80C8-4B11-0FF119D26F60}"/>
              </a:ext>
            </a:extLst>
          </p:cNvPr>
          <p:cNvSpPr>
            <a:spLocks noGrp="1"/>
          </p:cNvSpPr>
          <p:nvPr>
            <p:ph type="title"/>
          </p:nvPr>
        </p:nvSpPr>
        <p:spPr>
          <a:xfrm>
            <a:off x="3144982" y="-63503"/>
            <a:ext cx="5902036" cy="2216725"/>
          </a:xfrm>
        </p:spPr>
        <p:txBody>
          <a:bodyPr>
            <a:normAutofit/>
          </a:bodyPr>
          <a:lstStyle/>
          <a:p>
            <a:pPr algn="ctr"/>
            <a:r>
              <a:rPr lang="en-AU" sz="4800" b="0" dirty="0">
                <a:solidFill>
                  <a:srgbClr val="C00000"/>
                </a:solidFill>
                <a:latin typeface="Algerian" pitchFamily="82" charset="77"/>
                <a:ea typeface="Times New Roman" panose="02020603050405020304" pitchFamily="18" charset="0"/>
                <a:cs typeface="Al Bayan Plain" pitchFamily="2" charset="-78"/>
              </a:rPr>
              <a:t>H</a:t>
            </a:r>
            <a:r>
              <a:rPr lang="en-AU" sz="4800" b="0" dirty="0">
                <a:solidFill>
                  <a:srgbClr val="C00000"/>
                </a:solidFill>
                <a:effectLst/>
                <a:latin typeface="Algerian" pitchFamily="82" charset="77"/>
                <a:ea typeface="Times New Roman" panose="02020603050405020304" pitchFamily="18" charset="0"/>
                <a:cs typeface="Al Bayan Plain" pitchFamily="2" charset="-78"/>
              </a:rPr>
              <a:t>ow Does </a:t>
            </a:r>
            <a:br>
              <a:rPr lang="en-AU" sz="4800" b="0" dirty="0">
                <a:solidFill>
                  <a:srgbClr val="C00000"/>
                </a:solidFill>
                <a:effectLst/>
                <a:latin typeface="Algerian" pitchFamily="82" charset="77"/>
                <a:ea typeface="Times New Roman" panose="02020603050405020304" pitchFamily="18" charset="0"/>
                <a:cs typeface="Al Bayan Plain" pitchFamily="2" charset="-78"/>
              </a:rPr>
            </a:br>
            <a:r>
              <a:rPr lang="en-AU" sz="4800" b="0" dirty="0">
                <a:solidFill>
                  <a:srgbClr val="C00000"/>
                </a:solidFill>
                <a:effectLst/>
                <a:latin typeface="Algerian" pitchFamily="82" charset="77"/>
                <a:ea typeface="Times New Roman" panose="02020603050405020304" pitchFamily="18" charset="0"/>
                <a:cs typeface="Al Bayan Plain" pitchFamily="2" charset="-78"/>
              </a:rPr>
              <a:t>The  </a:t>
            </a:r>
            <a:r>
              <a:rPr lang="en-AU" sz="4800" b="0" dirty="0">
                <a:solidFill>
                  <a:srgbClr val="C00000"/>
                </a:solidFill>
                <a:latin typeface="Algerian" pitchFamily="82" charset="77"/>
                <a:ea typeface="Times New Roman" panose="02020603050405020304" pitchFamily="18" charset="0"/>
                <a:cs typeface="Al Bayan Plain" pitchFamily="2" charset="-78"/>
              </a:rPr>
              <a:t>W</a:t>
            </a:r>
            <a:r>
              <a:rPr lang="en-AU" sz="4800" b="0" dirty="0">
                <a:solidFill>
                  <a:srgbClr val="C00000"/>
                </a:solidFill>
                <a:effectLst/>
                <a:latin typeface="Algerian" pitchFamily="82" charset="77"/>
                <a:ea typeface="Times New Roman" panose="02020603050405020304" pitchFamily="18" charset="0"/>
                <a:cs typeface="Al Bayan Plain" pitchFamily="2" charset="-78"/>
              </a:rPr>
              <a:t>ahy Occur?</a:t>
            </a:r>
            <a:r>
              <a:rPr lang="en-AU" sz="4800" b="0" dirty="0">
                <a:solidFill>
                  <a:srgbClr val="C00000"/>
                </a:solidFill>
                <a:effectLst/>
                <a:latin typeface="Algerian" pitchFamily="82" charset="77"/>
              </a:rPr>
              <a:t> </a:t>
            </a:r>
            <a:endParaRPr lang="en-US" sz="4800" b="0" dirty="0">
              <a:solidFill>
                <a:srgbClr val="C00000"/>
              </a:solidFill>
              <a:latin typeface="Algerian" pitchFamily="82" charset="77"/>
            </a:endParaRPr>
          </a:p>
        </p:txBody>
      </p:sp>
      <p:graphicFrame>
        <p:nvGraphicFramePr>
          <p:cNvPr id="6" name="Content Placeholder 5">
            <a:extLst>
              <a:ext uri="{FF2B5EF4-FFF2-40B4-BE49-F238E27FC236}">
                <a16:creationId xmlns:a16="http://schemas.microsoft.com/office/drawing/2014/main" xmlns="" id="{5A8433D7-8F7F-01AF-4E3B-F9227475D8E0}"/>
              </a:ext>
            </a:extLst>
          </p:cNvPr>
          <p:cNvGraphicFramePr>
            <a:graphicFrameLocks noGrp="1"/>
          </p:cNvGraphicFramePr>
          <p:nvPr>
            <p:ph idx="1"/>
            <p:extLst>
              <p:ext uri="{D42A27DB-BD31-4B8C-83A1-F6EECF244321}">
                <p14:modId xmlns:p14="http://schemas.microsoft.com/office/powerpoint/2010/main" val="2387755876"/>
              </p:ext>
            </p:extLst>
          </p:nvPr>
        </p:nvGraphicFramePr>
        <p:xfrm>
          <a:off x="-692727" y="1177636"/>
          <a:ext cx="9047018" cy="64042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A49D0B1A-924B-C7C5-4716-D788EA737577}"/>
              </a:ext>
            </a:extLst>
          </p:cNvPr>
          <p:cNvSpPr>
            <a:spLocks noGrp="1"/>
          </p:cNvSpPr>
          <p:nvPr>
            <p:ph type="sldNum" sz="quarter" idx="12"/>
          </p:nvPr>
        </p:nvSpPr>
        <p:spPr/>
        <p:txBody>
          <a:bodyPr/>
          <a:lstStyle/>
          <a:p>
            <a:fld id="{C8784B88-F3D9-6A4F-9660-1A0A1E561ED7}" type="slidenum">
              <a:rPr lang="en-US" smtClean="0"/>
              <a:t>35</a:t>
            </a:fld>
            <a:endParaRPr lang="en-US"/>
          </a:p>
        </p:txBody>
      </p:sp>
      <p:graphicFrame>
        <p:nvGraphicFramePr>
          <p:cNvPr id="8" name="Diagram 7">
            <a:extLst>
              <a:ext uri="{FF2B5EF4-FFF2-40B4-BE49-F238E27FC236}">
                <a16:creationId xmlns:a16="http://schemas.microsoft.com/office/drawing/2014/main" xmlns="" id="{9F77812D-7BFE-53CF-9CDD-99E6FE9499C3}"/>
              </a:ext>
            </a:extLst>
          </p:cNvPr>
          <p:cNvGraphicFramePr/>
          <p:nvPr>
            <p:extLst>
              <p:ext uri="{D42A27DB-BD31-4B8C-83A1-F6EECF244321}">
                <p14:modId xmlns:p14="http://schemas.microsoft.com/office/powerpoint/2010/main" val="2749875610"/>
              </p:ext>
            </p:extLst>
          </p:nvPr>
        </p:nvGraphicFramePr>
        <p:xfrm>
          <a:off x="4211783" y="3200400"/>
          <a:ext cx="5486400" cy="35190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12" name="Rounded Rectangle 11">
            <a:extLst>
              <a:ext uri="{FF2B5EF4-FFF2-40B4-BE49-F238E27FC236}">
                <a16:creationId xmlns:a16="http://schemas.microsoft.com/office/drawing/2014/main" xmlns="" id="{DE55230E-FE15-1C37-9E44-68ED1357C22C}"/>
              </a:ext>
            </a:extLst>
          </p:cNvPr>
          <p:cNvSpPr/>
          <p:nvPr/>
        </p:nvSpPr>
        <p:spPr>
          <a:xfrm>
            <a:off x="7730836" y="2153222"/>
            <a:ext cx="4204855" cy="16694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r" rtl="1"/>
            <a:r>
              <a:rPr lang="ar-SA" sz="2400" dirty="0">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"وَمَا كَانَ لِبَشَرٍ أَن يُكَلِّمَهُ ٱللهۖ إِلَّا وَحْيًا أَوْ مِن وَرَآئِ حِجَابٍ أَوْ يُرْسِلَ رَسُولًۭا فَيُوحِىَ بِإِذْنِهِۦ مَا يَشَآءُ </a:t>
            </a:r>
            <a:r>
              <a:rPr lang="ar-SA" sz="2400" dirty="0" err="1">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a:t>
            </a:r>
            <a:r>
              <a:rPr lang="ar-SA" sz="2400" dirty="0">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 إِنَّهُۥ عَلِىٌّ حَكِيم</a:t>
            </a:r>
            <a:r>
              <a:rPr lang="en-AU" sz="2400" dirty="0">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a:t>
            </a:r>
            <a:r>
              <a:rPr lang="ar-SA" sz="2400" dirty="0">
                <a:solidFill>
                  <a:srgbClr val="C00000"/>
                </a:solidFill>
                <a:effectLst/>
                <a:latin typeface="Chalkboard" panose="03050602040202020205" pitchFamily="66" charset="77"/>
                <a:ea typeface="Times New Roman" panose="02020603050405020304" pitchFamily="18" charset="0"/>
                <a:cs typeface="Times New Roman" panose="02020603050405020304" pitchFamily="18" charset="0"/>
              </a:rPr>
              <a:t>(الشورى: 51)</a:t>
            </a:r>
            <a:endParaRPr lang="en-AU" sz="2400" b="1" dirty="0">
              <a:solidFill>
                <a:srgbClr val="C00000"/>
              </a:solidFill>
            </a:endParaRPr>
          </a:p>
        </p:txBody>
      </p:sp>
      <p:sp>
        <p:nvSpPr>
          <p:cNvPr id="13" name="Rounded Rectangle 12">
            <a:extLst>
              <a:ext uri="{FF2B5EF4-FFF2-40B4-BE49-F238E27FC236}">
                <a16:creationId xmlns:a16="http://schemas.microsoft.com/office/drawing/2014/main" xmlns="" id="{14AE00DA-9CC3-F302-8E9A-BC87C9DAB62C}"/>
              </a:ext>
            </a:extLst>
          </p:cNvPr>
          <p:cNvSpPr/>
          <p:nvPr/>
        </p:nvSpPr>
        <p:spPr>
          <a:xfrm>
            <a:off x="7841673" y="3934690"/>
            <a:ext cx="4350327" cy="2438401"/>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000" b="1" i="0" dirty="0">
                <a:solidFill>
                  <a:schemeClr val="accent1"/>
                </a:solidFill>
              </a:rPr>
              <a:t>“It is not ˹possible˺ for a human being to have Allah communicate with them, except through inspiration, or from behind a veil, or by sending a messenger-angel to reveal whatever He wills by His permission. He is surely Most High, All-Wise.”</a:t>
            </a:r>
            <a:r>
              <a:rPr lang="en-AU" sz="2000" b="1" dirty="0">
                <a:solidFill>
                  <a:schemeClr val="accent1"/>
                </a:solidFill>
              </a:rPr>
              <a:t> ” (al-shura, 42:51).</a:t>
            </a:r>
          </a:p>
        </p:txBody>
      </p:sp>
    </p:spTree>
    <p:extLst>
      <p:ext uri="{BB962C8B-B14F-4D97-AF65-F5344CB8AC3E}">
        <p14:creationId xmlns:p14="http://schemas.microsoft.com/office/powerpoint/2010/main" val="3535164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64B9D5-229F-2416-F414-C4C7EF3D51DA}"/>
              </a:ext>
            </a:extLst>
          </p:cNvPr>
          <p:cNvSpPr>
            <a:spLocks noGrp="1"/>
          </p:cNvSpPr>
          <p:nvPr>
            <p:ph type="title"/>
          </p:nvPr>
        </p:nvSpPr>
        <p:spPr>
          <a:xfrm>
            <a:off x="2200835" y="107578"/>
            <a:ext cx="5387788" cy="979580"/>
          </a:xfrm>
          <a:noFill/>
        </p:spPr>
        <p:txBody>
          <a:bodyPr>
            <a:normAutofit fontScale="90000"/>
          </a:bodyPr>
          <a:lstStyle/>
          <a:p>
            <a:r>
              <a:rPr lang="en-AU" dirty="0">
                <a:solidFill>
                  <a:schemeClr val="accent1"/>
                </a:solidFill>
                <a:latin typeface="Apple Chancery" panose="03020702040506060504" pitchFamily="66" charset="-79"/>
                <a:cs typeface="Apple Chancery" panose="03020702040506060504" pitchFamily="66" charset="-79"/>
              </a:rPr>
              <a:t/>
            </a:r>
            <a:br>
              <a:rPr lang="en-AU" dirty="0">
                <a:solidFill>
                  <a:schemeClr val="accent1"/>
                </a:solidFill>
                <a:latin typeface="Apple Chancery" panose="03020702040506060504" pitchFamily="66" charset="-79"/>
                <a:cs typeface="Apple Chancery" panose="03020702040506060504" pitchFamily="66" charset="-79"/>
              </a:rPr>
            </a:br>
            <a:r>
              <a:rPr lang="en-AU" sz="5300" dirty="0">
                <a:solidFill>
                  <a:schemeClr val="accent1"/>
                </a:solidFill>
                <a:latin typeface="Apple Chancery" panose="03020702040506060504" pitchFamily="66" charset="-79"/>
                <a:cs typeface="Apple Chancery" panose="03020702040506060504" pitchFamily="66" charset="-79"/>
              </a:rPr>
              <a:t>Forms of Revelation</a:t>
            </a:r>
            <a:r>
              <a:rPr lang="en-AU" dirty="0">
                <a:solidFill>
                  <a:schemeClr val="accent1">
                    <a:lumMod val="75000"/>
                  </a:schemeClr>
                </a:solidFill>
              </a:rPr>
              <a:t/>
            </a:r>
            <a:br>
              <a:rPr lang="en-AU" dirty="0">
                <a:solidFill>
                  <a:schemeClr val="accent1">
                    <a:lumMod val="75000"/>
                  </a:schemeClr>
                </a:solidFill>
              </a:rPr>
            </a:br>
            <a:endParaRPr lang="en-US" dirty="0">
              <a:solidFill>
                <a:schemeClr val="accent1">
                  <a:lumMod val="75000"/>
                </a:schemeClr>
              </a:solidFill>
            </a:endParaRPr>
          </a:p>
        </p:txBody>
      </p:sp>
      <p:graphicFrame>
        <p:nvGraphicFramePr>
          <p:cNvPr id="9" name="Content Placeholder 8">
            <a:extLst>
              <a:ext uri="{FF2B5EF4-FFF2-40B4-BE49-F238E27FC236}">
                <a16:creationId xmlns:a16="http://schemas.microsoft.com/office/drawing/2014/main" xmlns="" id="{34ABCF2C-FDFB-6A54-841A-4ACE3A2899AB}"/>
              </a:ext>
            </a:extLst>
          </p:cNvPr>
          <p:cNvGraphicFramePr>
            <a:graphicFrameLocks noGrp="1"/>
          </p:cNvGraphicFramePr>
          <p:nvPr>
            <p:ph idx="1"/>
            <p:extLst>
              <p:ext uri="{D42A27DB-BD31-4B8C-83A1-F6EECF244321}">
                <p14:modId xmlns:p14="http://schemas.microsoft.com/office/powerpoint/2010/main" val="875709257"/>
              </p:ext>
            </p:extLst>
          </p:nvPr>
        </p:nvGraphicFramePr>
        <p:xfrm>
          <a:off x="49305" y="1087158"/>
          <a:ext cx="8561295" cy="54406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9CD7EA22-BE7F-4DBE-DA5C-A20DD90F9648}"/>
              </a:ext>
            </a:extLst>
          </p:cNvPr>
          <p:cNvSpPr>
            <a:spLocks noGrp="1"/>
          </p:cNvSpPr>
          <p:nvPr>
            <p:ph type="sldNum" sz="quarter" idx="12"/>
          </p:nvPr>
        </p:nvSpPr>
        <p:spPr/>
        <p:txBody>
          <a:bodyPr/>
          <a:lstStyle/>
          <a:p>
            <a:fld id="{C8784B88-F3D9-6A4F-9660-1A0A1E561ED7}" type="slidenum">
              <a:rPr lang="en-US" smtClean="0"/>
              <a:t>36</a:t>
            </a:fld>
            <a:endParaRPr lang="en-US"/>
          </a:p>
        </p:txBody>
      </p:sp>
      <p:sp>
        <p:nvSpPr>
          <p:cNvPr id="11" name="Oval 10">
            <a:extLst>
              <a:ext uri="{FF2B5EF4-FFF2-40B4-BE49-F238E27FC236}">
                <a16:creationId xmlns:a16="http://schemas.microsoft.com/office/drawing/2014/main" xmlns="" id="{D9ACC208-8C2A-C74A-4F80-8A4C38EC2F9F}"/>
              </a:ext>
            </a:extLst>
          </p:cNvPr>
          <p:cNvSpPr/>
          <p:nvPr/>
        </p:nvSpPr>
        <p:spPr>
          <a:xfrm>
            <a:off x="7261411" y="1703357"/>
            <a:ext cx="4295708" cy="2228590"/>
          </a:xfrm>
          <a:prstGeom prst="ellipse">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0100" lvl="1" indent="-342900">
              <a:buFont typeface="Arial" panose="020B0604020202020204" pitchFamily="34" charset="0"/>
              <a:buChar char="•"/>
            </a:pPr>
            <a:r>
              <a:rPr lang="en-AU" sz="2000" b="1" dirty="0">
                <a:solidFill>
                  <a:srgbClr val="C00000"/>
                </a:solidFill>
                <a:latin typeface="APPLE CHANCERY" panose="03020702040506060504" pitchFamily="66" charset="-79"/>
                <a:cs typeface="APPLE CHANCERY" panose="03020702040506060504" pitchFamily="66" charset="-79"/>
              </a:rPr>
              <a:t>Ture dreams righteous vision</a:t>
            </a:r>
          </a:p>
          <a:p>
            <a:pPr marL="800100" lvl="1" indent="-342900">
              <a:buFont typeface="Arial" panose="020B0604020202020204" pitchFamily="34" charset="0"/>
              <a:buChar char="•"/>
            </a:pPr>
            <a:endParaRPr lang="en-AU" sz="2000" b="1" dirty="0">
              <a:solidFill>
                <a:srgbClr val="C00000"/>
              </a:solidFill>
              <a:latin typeface="APPLE CHANCERY" panose="03020702040506060504" pitchFamily="66" charset="-79"/>
              <a:cs typeface="APPLE CHANCERY" panose="03020702040506060504" pitchFamily="66" charset="-79"/>
            </a:endParaRPr>
          </a:p>
          <a:p>
            <a:pPr marL="742950" lvl="1" indent="-285750">
              <a:buFont typeface="Arial" panose="020B0604020202020204" pitchFamily="34" charset="0"/>
              <a:buChar char="•"/>
            </a:pPr>
            <a:r>
              <a:rPr lang="en-AU" b="1" dirty="0">
                <a:solidFill>
                  <a:srgbClr val="000000"/>
                </a:solidFill>
                <a:latin typeface="APPLE CHANCERY" panose="03020702040506060504" pitchFamily="66" charset="-79"/>
                <a:ea typeface="Times New Roman" panose="02020603050405020304" pitchFamily="18" charset="0"/>
                <a:cs typeface="APPLE CHANCERY" panose="03020702040506060504" pitchFamily="66" charset="-79"/>
              </a:rPr>
              <a:t>A</a:t>
            </a:r>
            <a:r>
              <a:rPr lang="en-AU" sz="1800" b="1" dirty="0">
                <a:solidFill>
                  <a:srgbClr val="000000"/>
                </a:solidFill>
                <a:effectLst/>
                <a:latin typeface="APPLE CHANCERY" panose="03020702040506060504" pitchFamily="66" charset="-79"/>
                <a:ea typeface="Times New Roman" panose="02020603050405020304" pitchFamily="18" charset="0"/>
                <a:cs typeface="APPLE CHANCERY" panose="03020702040506060504" pitchFamily="66" charset="-79"/>
              </a:rPr>
              <a:t>llah himself reveals his message directly to the prophets </a:t>
            </a:r>
            <a:endParaRPr lang="en-AU" sz="1800" b="1" dirty="0">
              <a:effectLst/>
              <a:latin typeface="APPLE CHANCERY" panose="03020702040506060504" pitchFamily="66" charset="-79"/>
              <a:ea typeface="Calibri" panose="020F0502020204030204" pitchFamily="34" charset="0"/>
              <a:cs typeface="APPLE CHANCERY" panose="03020702040506060504" pitchFamily="66" charset="-79"/>
            </a:endParaRPr>
          </a:p>
          <a:p>
            <a:pPr lvl="1"/>
            <a:endParaRPr lang="en-AU" sz="2000" b="1" dirty="0">
              <a:solidFill>
                <a:srgbClr val="C00000"/>
              </a:solidFill>
              <a:latin typeface="APPLE CHANCERY" panose="03020702040506060504" pitchFamily="66" charset="-79"/>
              <a:cs typeface="APPLE CHANCERY" panose="03020702040506060504" pitchFamily="66" charset="-79"/>
            </a:endParaRPr>
          </a:p>
        </p:txBody>
      </p:sp>
      <p:sp>
        <p:nvSpPr>
          <p:cNvPr id="12" name="Oval 11">
            <a:extLst>
              <a:ext uri="{FF2B5EF4-FFF2-40B4-BE49-F238E27FC236}">
                <a16:creationId xmlns:a16="http://schemas.microsoft.com/office/drawing/2014/main" xmlns="" id="{E77AB16B-CA45-794F-1AFB-E2ECD0F7B26A}"/>
              </a:ext>
            </a:extLst>
          </p:cNvPr>
          <p:cNvSpPr/>
          <p:nvPr/>
        </p:nvSpPr>
        <p:spPr>
          <a:xfrm>
            <a:off x="6595155" y="4115582"/>
            <a:ext cx="4961964" cy="222859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000" b="1" dirty="0">
                <a:solidFill>
                  <a:srgbClr val="C00000"/>
                </a:solidFill>
                <a:latin typeface="APPLE CHANCERY" panose="03020702040506060504" pitchFamily="66" charset="-79"/>
                <a:cs typeface="APPLE CHANCERY" panose="03020702040506060504" pitchFamily="66" charset="-79"/>
              </a:rPr>
              <a:t>The Angel Gabriel</a:t>
            </a:r>
          </a:p>
          <a:p>
            <a:pPr marL="285750" indent="-285750" algn="ctr">
              <a:buFont typeface="Wingdings" pitchFamily="2" charset="2"/>
              <a:buChar char="Ø"/>
            </a:pPr>
            <a:r>
              <a:rPr lang="en-AU" sz="2000" b="1" dirty="0">
                <a:solidFill>
                  <a:srgbClr val="C00000"/>
                </a:solidFill>
                <a:latin typeface="APPLE CHANCERY" panose="03020702040506060504" pitchFamily="66" charset="-79"/>
                <a:cs typeface="APPLE CHANCERY" panose="03020702040506060504" pitchFamily="66" charset="-79"/>
              </a:rPr>
              <a:t>Appeared in human form</a:t>
            </a:r>
          </a:p>
          <a:p>
            <a:pPr marL="285750" indent="-285750" algn="ctr">
              <a:buFont typeface="Wingdings" pitchFamily="2" charset="2"/>
              <a:buChar char="Ø"/>
            </a:pPr>
            <a:r>
              <a:rPr lang="en-AU" sz="2000" b="1" dirty="0">
                <a:solidFill>
                  <a:srgbClr val="C00000"/>
                </a:solidFill>
                <a:latin typeface="APPLE CHANCERY" panose="03020702040506060504" pitchFamily="66" charset="-79"/>
                <a:cs typeface="APPLE CHANCERY" panose="03020702040506060504" pitchFamily="66" charset="-79"/>
              </a:rPr>
              <a:t>Unseen, a bell sound</a:t>
            </a:r>
          </a:p>
          <a:p>
            <a:pPr marL="285750" indent="-285750" algn="ctr">
              <a:buFont typeface="Wingdings" pitchFamily="2" charset="2"/>
              <a:buChar char="Ø"/>
            </a:pPr>
            <a:r>
              <a:rPr lang="en-AU" sz="2000" b="1" dirty="0">
                <a:solidFill>
                  <a:srgbClr val="C00000"/>
                </a:solidFill>
                <a:latin typeface="APPLE CHANCERY" panose="03020702040506060504" pitchFamily="66" charset="-79"/>
                <a:cs typeface="APPLE CHANCERY" panose="03020702040506060504" pitchFamily="66" charset="-79"/>
              </a:rPr>
              <a:t>Appeared in true form</a:t>
            </a:r>
          </a:p>
          <a:p>
            <a:pPr marL="285750" indent="-285750" algn="ctr">
              <a:buFont typeface="Wingdings" pitchFamily="2" charset="2"/>
              <a:buChar char="Ø"/>
            </a:pPr>
            <a:r>
              <a:rPr lang="en-AU" sz="2000" b="1" dirty="0">
                <a:solidFill>
                  <a:srgbClr val="C00000"/>
                </a:solidFill>
                <a:latin typeface="APPLE CHANCERY" panose="03020702040506060504" pitchFamily="66" charset="-79"/>
                <a:cs typeface="APPLE CHANCERY" panose="03020702040506060504" pitchFamily="66" charset="-79"/>
              </a:rPr>
              <a:t>While Prophet (pbuh) was asleep. </a:t>
            </a:r>
          </a:p>
        </p:txBody>
      </p:sp>
      <p:sp>
        <p:nvSpPr>
          <p:cNvPr id="13" name="Right Arrow 12">
            <a:extLst>
              <a:ext uri="{FF2B5EF4-FFF2-40B4-BE49-F238E27FC236}">
                <a16:creationId xmlns:a16="http://schemas.microsoft.com/office/drawing/2014/main" xmlns="" id="{ABCD6448-D9C7-8F75-40F1-EF0EB876D3ED}"/>
              </a:ext>
            </a:extLst>
          </p:cNvPr>
          <p:cNvSpPr/>
          <p:nvPr/>
        </p:nvSpPr>
        <p:spPr>
          <a:xfrm>
            <a:off x="6648143" y="2257787"/>
            <a:ext cx="978408" cy="484632"/>
          </a:xfrm>
          <a:prstGeom prst="rightArrow">
            <a:avLst>
              <a:gd name="adj1" fmla="val 0"/>
              <a:gd name="adj2" fmla="val 3057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ight Arrow 14">
            <a:extLst>
              <a:ext uri="{FF2B5EF4-FFF2-40B4-BE49-F238E27FC236}">
                <a16:creationId xmlns:a16="http://schemas.microsoft.com/office/drawing/2014/main" xmlns="" id="{08FFCD98-DB8C-E6B9-B267-9D3ADFD77AC9}"/>
              </a:ext>
            </a:extLst>
          </p:cNvPr>
          <p:cNvSpPr/>
          <p:nvPr/>
        </p:nvSpPr>
        <p:spPr>
          <a:xfrm>
            <a:off x="5304237" y="4372533"/>
            <a:ext cx="1583526" cy="618565"/>
          </a:xfrm>
          <a:prstGeom prst="rightArrow">
            <a:avLst>
              <a:gd name="adj1" fmla="val 56"/>
              <a:gd name="adj2" fmla="val 2502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479771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41FC6F-E0C8-DB05-B968-0C2E8A77C5F2}"/>
              </a:ext>
            </a:extLst>
          </p:cNvPr>
          <p:cNvSpPr>
            <a:spLocks noGrp="1"/>
          </p:cNvSpPr>
          <p:nvPr>
            <p:ph type="title"/>
          </p:nvPr>
        </p:nvSpPr>
        <p:spPr>
          <a:xfrm>
            <a:off x="111691" y="174053"/>
            <a:ext cx="10515600" cy="1325563"/>
          </a:xfrm>
        </p:spPr>
        <p:txBody>
          <a:bodyPr/>
          <a:lstStyle/>
          <a:p>
            <a:r>
              <a:rPr lang="en-AU" dirty="0">
                <a:solidFill>
                  <a:schemeClr val="accent1"/>
                </a:solidFill>
                <a:latin typeface="Algerian" pitchFamily="82" charset="77"/>
              </a:rPr>
              <a:t>Methods of Wahy on</a:t>
            </a:r>
            <a:r>
              <a:rPr lang="en-AU" dirty="0">
                <a:solidFill>
                  <a:schemeClr val="accent1"/>
                </a:solidFill>
              </a:rPr>
              <a:t> </a:t>
            </a:r>
            <a:r>
              <a:rPr lang="en-AU" dirty="0">
                <a:solidFill>
                  <a:schemeClr val="accent1"/>
                </a:solidFill>
                <a:latin typeface="Algerian" pitchFamily="82" charset="77"/>
              </a:rPr>
              <a:t>PROPHET pbuh</a:t>
            </a:r>
            <a:endParaRPr lang="en-US" dirty="0">
              <a:solidFill>
                <a:schemeClr val="accent1"/>
              </a:solidFill>
              <a:latin typeface="Algerian" pitchFamily="82" charset="77"/>
            </a:endParaRPr>
          </a:p>
        </p:txBody>
      </p:sp>
      <p:graphicFrame>
        <p:nvGraphicFramePr>
          <p:cNvPr id="5" name="Content Placeholder 4">
            <a:extLst>
              <a:ext uri="{FF2B5EF4-FFF2-40B4-BE49-F238E27FC236}">
                <a16:creationId xmlns:a16="http://schemas.microsoft.com/office/drawing/2014/main" xmlns="" id="{7E674D8B-1A06-7226-3253-2714889183BA}"/>
              </a:ext>
            </a:extLst>
          </p:cNvPr>
          <p:cNvGraphicFramePr>
            <a:graphicFrameLocks noGrp="1"/>
          </p:cNvGraphicFramePr>
          <p:nvPr>
            <p:ph idx="1"/>
          </p:nvPr>
        </p:nvGraphicFramePr>
        <p:xfrm>
          <a:off x="838200" y="1499616"/>
          <a:ext cx="10780776" cy="46773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CCC7C8F6-442E-70E0-B44B-D4A2F6EC4C64}"/>
              </a:ext>
            </a:extLst>
          </p:cNvPr>
          <p:cNvSpPr>
            <a:spLocks noGrp="1"/>
          </p:cNvSpPr>
          <p:nvPr>
            <p:ph type="sldNum" sz="quarter" idx="12"/>
          </p:nvPr>
        </p:nvSpPr>
        <p:spPr/>
        <p:txBody>
          <a:bodyPr/>
          <a:lstStyle/>
          <a:p>
            <a:fld id="{C8784B88-F3D9-6A4F-9660-1A0A1E561ED7}" type="slidenum">
              <a:rPr lang="en-US" smtClean="0"/>
              <a:t>37</a:t>
            </a:fld>
            <a:endParaRPr lang="en-US"/>
          </a:p>
        </p:txBody>
      </p:sp>
      <p:sp>
        <p:nvSpPr>
          <p:cNvPr id="6" name="TextBox 5">
            <a:extLst>
              <a:ext uri="{FF2B5EF4-FFF2-40B4-BE49-F238E27FC236}">
                <a16:creationId xmlns:a16="http://schemas.microsoft.com/office/drawing/2014/main" xmlns="" id="{EB25CFB7-73D0-9770-E162-E1CEC75B9419}"/>
              </a:ext>
            </a:extLst>
          </p:cNvPr>
          <p:cNvSpPr txBox="1"/>
          <p:nvPr/>
        </p:nvSpPr>
        <p:spPr>
          <a:xfrm>
            <a:off x="6498336" y="4752116"/>
            <a:ext cx="4855464" cy="461665"/>
          </a:xfrm>
          <a:prstGeom prst="rect">
            <a:avLst/>
          </a:prstGeom>
          <a:noFill/>
        </p:spPr>
        <p:txBody>
          <a:bodyPr wrap="square" rtlCol="0">
            <a:spAutoFit/>
          </a:bodyPr>
          <a:lstStyle/>
          <a:p>
            <a:pPr lvl="0"/>
            <a:r>
              <a:rPr lang="en-AU" sz="2400" b="1" dirty="0">
                <a:solidFill>
                  <a:srgbClr val="C00000"/>
                </a:solidFill>
                <a:latin typeface="ACADEMY ENGRAVED LET PLAIN:1.0" panose="02000000000000000000" pitchFamily="2" charset="0"/>
              </a:rPr>
              <a:t>INSPIRATION IN THE HEART </a:t>
            </a:r>
          </a:p>
        </p:txBody>
      </p:sp>
      <p:sp>
        <p:nvSpPr>
          <p:cNvPr id="9" name="Bent Up Arrow 8">
            <a:extLst>
              <a:ext uri="{FF2B5EF4-FFF2-40B4-BE49-F238E27FC236}">
                <a16:creationId xmlns:a16="http://schemas.microsoft.com/office/drawing/2014/main" xmlns="" id="{D9AFCFCC-7D6F-4757-CDFF-C8FCE7781E00}"/>
              </a:ext>
            </a:extLst>
          </p:cNvPr>
          <p:cNvSpPr/>
          <p:nvPr/>
        </p:nvSpPr>
        <p:spPr>
          <a:xfrm rot="1960394">
            <a:off x="5961889" y="4982959"/>
            <a:ext cx="850392" cy="731520"/>
          </a:xfrm>
          <a:prstGeom prst="bentUpArrow">
            <a:avLst>
              <a:gd name="adj1" fmla="val 1982"/>
              <a:gd name="adj2" fmla="val 25000"/>
              <a:gd name="adj3" fmla="val 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8254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39DCB94-0DAD-85D3-2AC5-36F20614A685}"/>
              </a:ext>
            </a:extLst>
          </p:cNvPr>
          <p:cNvSpPr>
            <a:spLocks noGrp="1"/>
          </p:cNvSpPr>
          <p:nvPr>
            <p:ph type="title"/>
          </p:nvPr>
        </p:nvSpPr>
        <p:spPr>
          <a:xfrm>
            <a:off x="5331055" y="-19878"/>
            <a:ext cx="5291663" cy="1628775"/>
          </a:xfrm>
        </p:spPr>
        <p:txBody>
          <a:bodyPr anchor="b">
            <a:normAutofit/>
          </a:bodyPr>
          <a:lstStyle/>
          <a:p>
            <a:r>
              <a:rPr lang="en-US" sz="4000" dirty="0">
                <a:latin typeface="Andalus" panose="02020603050405020304" pitchFamily="18" charset="-78"/>
                <a:cs typeface="Andalus" panose="02020603050405020304" pitchFamily="18" charset="-78"/>
              </a:rPr>
              <a:t>Symptoms </a:t>
            </a:r>
            <a:br>
              <a:rPr lang="en-US" sz="4000" dirty="0">
                <a:latin typeface="Andalus" panose="02020603050405020304" pitchFamily="18" charset="-78"/>
                <a:cs typeface="Andalus" panose="02020603050405020304" pitchFamily="18" charset="-78"/>
              </a:rPr>
            </a:br>
            <a:r>
              <a:rPr lang="en-AU" sz="4000" dirty="0">
                <a:latin typeface="Andalus" panose="02020603050405020304" pitchFamily="18" charset="-78"/>
                <a:cs typeface="Andalus" panose="02020603050405020304" pitchFamily="18" charset="-78"/>
              </a:rPr>
              <a:t>During Wahy process</a:t>
            </a:r>
            <a:endParaRPr lang="en-US" sz="4000" dirty="0">
              <a:latin typeface="Andalus" panose="02020603050405020304" pitchFamily="18" charset="-78"/>
              <a:cs typeface="Andalus" panose="02020603050405020304" pitchFamily="18" charset="-78"/>
            </a:endParaRPr>
          </a:p>
        </p:txBody>
      </p:sp>
      <p:pic>
        <p:nvPicPr>
          <p:cNvPr id="8" name="Picture 7" descr="A blue and white background&#10;&#10;Description automatically generated">
            <a:extLst>
              <a:ext uri="{FF2B5EF4-FFF2-40B4-BE49-F238E27FC236}">
                <a16:creationId xmlns:a16="http://schemas.microsoft.com/office/drawing/2014/main" xmlns="" id="{D708CD52-E261-C507-CCC9-F3539F9402EB}"/>
              </a:ext>
            </a:extLst>
          </p:cNvPr>
          <p:cNvPicPr>
            <a:picLocks noChangeAspect="1"/>
          </p:cNvPicPr>
          <p:nvPr/>
        </p:nvPicPr>
        <p:blipFill rotWithShape="1">
          <a:blip r:embed="rId2"/>
          <a:srcRect l="13535" r="27117" b="-2"/>
          <a:stretch/>
        </p:blipFill>
        <p:spPr>
          <a:xfrm>
            <a:off x="1" y="38031"/>
            <a:ext cx="5155096" cy="6455534"/>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0256983C-D605-8919-36AE-1840AFD26A5B}"/>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38</a:t>
            </a:fld>
            <a:endParaRPr lang="en-US" sz="1200">
              <a:solidFill>
                <a:srgbClr val="FFFFFF"/>
              </a:solidFill>
            </a:endParaRPr>
          </a:p>
        </p:txBody>
      </p:sp>
      <p:graphicFrame>
        <p:nvGraphicFramePr>
          <p:cNvPr id="6" name="Content Placeholder 2">
            <a:extLst>
              <a:ext uri="{FF2B5EF4-FFF2-40B4-BE49-F238E27FC236}">
                <a16:creationId xmlns:a16="http://schemas.microsoft.com/office/drawing/2014/main" xmlns="" id="{77418D33-0815-C3C4-5400-ADF51FC03165}"/>
              </a:ext>
            </a:extLst>
          </p:cNvPr>
          <p:cNvGraphicFramePr>
            <a:graphicFrameLocks noGrp="1"/>
          </p:cNvGraphicFramePr>
          <p:nvPr>
            <p:ph idx="1"/>
            <p:extLst>
              <p:ext uri="{D42A27DB-BD31-4B8C-83A1-F6EECF244321}">
                <p14:modId xmlns:p14="http://schemas.microsoft.com/office/powerpoint/2010/main" val="259022838"/>
              </p:ext>
            </p:extLst>
          </p:nvPr>
        </p:nvGraphicFramePr>
        <p:xfrm>
          <a:off x="481013" y="1939636"/>
          <a:ext cx="11572442" cy="44167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881054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FBF224-E55E-74D6-D49E-021E8C428A1E}"/>
              </a:ext>
            </a:extLst>
          </p:cNvPr>
          <p:cNvSpPr>
            <a:spLocks noGrp="1"/>
          </p:cNvSpPr>
          <p:nvPr>
            <p:ph type="title"/>
          </p:nvPr>
        </p:nvSpPr>
        <p:spPr>
          <a:xfrm>
            <a:off x="3477488" y="0"/>
            <a:ext cx="8714509" cy="961592"/>
          </a:xfrm>
          <a:noFill/>
        </p:spPr>
        <p:txBody>
          <a:bodyPr anchor="b">
            <a:noAutofit/>
          </a:bodyPr>
          <a:lstStyle/>
          <a:p>
            <a:r>
              <a:rPr lang="en-AU" sz="4000" dirty="0">
                <a:effectLst/>
                <a:latin typeface="ADLaM Display" panose="020F0502020204030204" pitchFamily="34" charset="0"/>
                <a:ea typeface="Times New Roman" panose="02020603050405020304" pitchFamily="18" charset="0"/>
                <a:cs typeface="ADLaM Display" panose="020F0502020204030204" pitchFamily="34" charset="0"/>
              </a:rPr>
              <a:t>DOUBTS ABOUT QURANIC</a:t>
            </a:r>
            <a:r>
              <a:rPr lang="en-AU" sz="4000" dirty="0">
                <a:latin typeface="ADLaM Display" panose="020F0502020204030204" pitchFamily="34" charset="0"/>
                <a:ea typeface="Times New Roman" panose="02020603050405020304" pitchFamily="18" charset="0"/>
                <a:cs typeface="ADLaM Display" panose="020F0502020204030204" pitchFamily="34" charset="0"/>
              </a:rPr>
              <a:t> </a:t>
            </a:r>
            <a:r>
              <a:rPr lang="en-AU" sz="4000" dirty="0">
                <a:effectLst/>
                <a:latin typeface="ADLaM Display" panose="020F0502020204030204" pitchFamily="34" charset="0"/>
                <a:ea typeface="Times New Roman" panose="02020603050405020304" pitchFamily="18" charset="0"/>
                <a:cs typeface="ADLaM Display" panose="020F0502020204030204" pitchFamily="34" charset="0"/>
              </a:rPr>
              <a:t>WAHY </a:t>
            </a:r>
          </a:p>
        </p:txBody>
      </p:sp>
      <p:pic>
        <p:nvPicPr>
          <p:cNvPr id="8" name="Picture 7" descr="A close-up of a white surface&#10;&#10;Description automatically generated">
            <a:extLst>
              <a:ext uri="{FF2B5EF4-FFF2-40B4-BE49-F238E27FC236}">
                <a16:creationId xmlns:a16="http://schemas.microsoft.com/office/drawing/2014/main" xmlns="" id="{199D557E-3E04-3DF1-FD55-E7BC81F8D1E7}"/>
              </a:ext>
            </a:extLst>
          </p:cNvPr>
          <p:cNvPicPr>
            <a:picLocks noChangeAspect="1"/>
          </p:cNvPicPr>
          <p:nvPr/>
        </p:nvPicPr>
        <p:blipFill rotWithShape="1">
          <a:blip r:embed="rId2"/>
          <a:srcRect l="10896" r="29979"/>
          <a:stretch/>
        </p:blipFill>
        <p:spPr>
          <a:xfrm>
            <a:off x="2" y="1587"/>
            <a:ext cx="3477485" cy="6612930"/>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940E034F-4775-203E-45F5-9FDCB309DE33}"/>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chemeClr val="tx1"/>
                </a:solidFill>
              </a:rPr>
              <a:pPr algn="l">
                <a:spcAft>
                  <a:spcPts val="600"/>
                </a:spcAft>
              </a:pPr>
              <a:t>39</a:t>
            </a:fld>
            <a:endParaRPr lang="en-US" sz="1200">
              <a:solidFill>
                <a:schemeClr val="tx1"/>
              </a:solidFill>
            </a:endParaRPr>
          </a:p>
        </p:txBody>
      </p:sp>
      <p:graphicFrame>
        <p:nvGraphicFramePr>
          <p:cNvPr id="6" name="Content Placeholder 2">
            <a:extLst>
              <a:ext uri="{FF2B5EF4-FFF2-40B4-BE49-F238E27FC236}">
                <a16:creationId xmlns:a16="http://schemas.microsoft.com/office/drawing/2014/main" xmlns="" id="{BD6DEA02-1308-AC81-C71C-BA79131A30F3}"/>
              </a:ext>
            </a:extLst>
          </p:cNvPr>
          <p:cNvGraphicFramePr>
            <a:graphicFrameLocks noGrp="1"/>
          </p:cNvGraphicFramePr>
          <p:nvPr>
            <p:ph idx="1"/>
            <p:extLst>
              <p:ext uri="{D42A27DB-BD31-4B8C-83A1-F6EECF244321}">
                <p14:modId xmlns:p14="http://schemas.microsoft.com/office/powerpoint/2010/main" val="1116556875"/>
              </p:ext>
            </p:extLst>
          </p:nvPr>
        </p:nvGraphicFramePr>
        <p:xfrm>
          <a:off x="2222938" y="1190049"/>
          <a:ext cx="9317897" cy="51663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79033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7B0EE03-AC7A-C3EE-DCC7-11472304B0DC}"/>
              </a:ext>
            </a:extLst>
          </p:cNvPr>
          <p:cNvSpPr>
            <a:spLocks noGrp="1"/>
          </p:cNvSpPr>
          <p:nvPr>
            <p:ph type="title"/>
          </p:nvPr>
        </p:nvSpPr>
        <p:spPr>
          <a:xfrm>
            <a:off x="457200" y="540955"/>
            <a:ext cx="3415860" cy="1705287"/>
          </a:xfrm>
        </p:spPr>
        <p:txBody>
          <a:bodyPr>
            <a:normAutofit fontScale="90000"/>
          </a:bodyPr>
          <a:lstStyle/>
          <a:p>
            <a:r>
              <a:rPr lang="en-AU" b="0" dirty="0">
                <a:solidFill>
                  <a:srgbClr val="C00000"/>
                </a:solidFill>
                <a:latin typeface="Algerian" pitchFamily="82" charset="77"/>
              </a:rPr>
              <a:t>Topics </a:t>
            </a:r>
            <a:br>
              <a:rPr lang="en-AU" b="0" dirty="0">
                <a:solidFill>
                  <a:srgbClr val="C00000"/>
                </a:solidFill>
                <a:latin typeface="Algerian" pitchFamily="82" charset="77"/>
              </a:rPr>
            </a:br>
            <a:r>
              <a:rPr lang="en-AU" b="0" dirty="0">
                <a:solidFill>
                  <a:srgbClr val="C00000"/>
                </a:solidFill>
                <a:latin typeface="Algerian" pitchFamily="82" charset="77"/>
              </a:rPr>
              <a:t>Uloom al-Quran</a:t>
            </a:r>
            <a:endParaRPr lang="en-US" b="0" dirty="0">
              <a:solidFill>
                <a:srgbClr val="C00000"/>
              </a:solidFill>
              <a:latin typeface="Algerian" pitchFamily="82" charset="77"/>
            </a:endParaRPr>
          </a:p>
        </p:txBody>
      </p:sp>
      <p:graphicFrame>
        <p:nvGraphicFramePr>
          <p:cNvPr id="5" name="Content Placeholder 4">
            <a:extLst>
              <a:ext uri="{FF2B5EF4-FFF2-40B4-BE49-F238E27FC236}">
                <a16:creationId xmlns:a16="http://schemas.microsoft.com/office/drawing/2014/main" xmlns="" id="{11149228-3C8A-3FB6-E6A7-7FF061312394}"/>
              </a:ext>
            </a:extLst>
          </p:cNvPr>
          <p:cNvGraphicFramePr>
            <a:graphicFrameLocks noGrp="1"/>
          </p:cNvGraphicFramePr>
          <p:nvPr>
            <p:ph idx="1"/>
            <p:extLst>
              <p:ext uri="{D42A27DB-BD31-4B8C-83A1-F6EECF244321}">
                <p14:modId xmlns:p14="http://schemas.microsoft.com/office/powerpoint/2010/main" val="492307961"/>
              </p:ext>
            </p:extLst>
          </p:nvPr>
        </p:nvGraphicFramePr>
        <p:xfrm>
          <a:off x="990900" y="213272"/>
          <a:ext cx="8991300" cy="631453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C74CC5FA-DB48-BC0B-5A60-6F48A53E2357}"/>
              </a:ext>
            </a:extLst>
          </p:cNvPr>
          <p:cNvSpPr>
            <a:spLocks noGrp="1"/>
          </p:cNvSpPr>
          <p:nvPr>
            <p:ph type="sldNum" sz="quarter" idx="12"/>
          </p:nvPr>
        </p:nvSpPr>
        <p:spPr/>
        <p:txBody>
          <a:bodyPr/>
          <a:lstStyle/>
          <a:p>
            <a:fld id="{C8784B88-F3D9-6A4F-9660-1A0A1E561ED7}" type="slidenum">
              <a:rPr lang="en-US" smtClean="0">
                <a:solidFill>
                  <a:srgbClr val="C00000"/>
                </a:solidFill>
                <a:latin typeface="Algerian" pitchFamily="82" charset="77"/>
              </a:rPr>
              <a:t>4</a:t>
            </a:fld>
            <a:endParaRPr lang="en-US">
              <a:solidFill>
                <a:srgbClr val="C00000"/>
              </a:solidFill>
              <a:latin typeface="Algerian" pitchFamily="82" charset="77"/>
            </a:endParaRPr>
          </a:p>
        </p:txBody>
      </p:sp>
    </p:spTree>
    <p:extLst>
      <p:ext uri="{BB962C8B-B14F-4D97-AF65-F5344CB8AC3E}">
        <p14:creationId xmlns:p14="http://schemas.microsoft.com/office/powerpoint/2010/main" val="26529894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E69F7E7-E700-86BF-584E-CF7B74E61313}"/>
              </a:ext>
            </a:extLst>
          </p:cNvPr>
          <p:cNvSpPr>
            <a:spLocks noGrp="1"/>
          </p:cNvSpPr>
          <p:nvPr>
            <p:ph type="title"/>
          </p:nvPr>
        </p:nvSpPr>
        <p:spPr>
          <a:xfrm>
            <a:off x="572493" y="238539"/>
            <a:ext cx="11047013" cy="1006109"/>
          </a:xfrm>
        </p:spPr>
        <p:txBody>
          <a:bodyPr anchor="b">
            <a:normAutofit/>
          </a:bodyPr>
          <a:lstStyle/>
          <a:p>
            <a:r>
              <a:rPr lang="en-AU" sz="5400" dirty="0">
                <a:solidFill>
                  <a:schemeClr val="accent4">
                    <a:lumMod val="50000"/>
                  </a:schemeClr>
                </a:solidFill>
                <a:effectLst/>
                <a:latin typeface="Copperplate Gothic Bold" panose="020E0705020206020404" pitchFamily="34" charset="77"/>
                <a:ea typeface="Calibri" panose="020F0502020204030204" pitchFamily="34" charset="0"/>
              </a:rPr>
              <a:t>Refutation to the Doubts </a:t>
            </a:r>
            <a:endParaRPr lang="en-US" sz="5400" dirty="0">
              <a:solidFill>
                <a:schemeClr val="accent4">
                  <a:lumMod val="50000"/>
                </a:schemeClr>
              </a:solidFill>
              <a:latin typeface="Copperplate Gothic Bold" panose="020E0705020206020404" pitchFamily="34" charset="77"/>
            </a:endParaRPr>
          </a:p>
        </p:txBody>
      </p:sp>
      <p:pic>
        <p:nvPicPr>
          <p:cNvPr id="13" name="Picture 12" descr="Cathedral ceiling in yellow sunlight design">
            <a:extLst>
              <a:ext uri="{FF2B5EF4-FFF2-40B4-BE49-F238E27FC236}">
                <a16:creationId xmlns:a16="http://schemas.microsoft.com/office/drawing/2014/main" xmlns="" id="{33E081BF-2B77-89B7-EF30-B5647F39DA1F}"/>
              </a:ext>
            </a:extLst>
          </p:cNvPr>
          <p:cNvPicPr>
            <a:picLocks noChangeAspect="1"/>
          </p:cNvPicPr>
          <p:nvPr/>
        </p:nvPicPr>
        <p:blipFill rotWithShape="1">
          <a:blip r:embed="rId2"/>
          <a:srcRect l="14107" r="15200" b="1"/>
          <a:stretch/>
        </p:blipFill>
        <p:spPr>
          <a:xfrm>
            <a:off x="228751" y="1475070"/>
            <a:ext cx="3210225" cy="5006411"/>
          </a:xfrm>
          <a:custGeom>
            <a:avLst/>
            <a:gdLst/>
            <a:ahLst/>
            <a:cxnLst/>
            <a:rect l="l" t="t" r="r" b="b"/>
            <a:pathLst>
              <a:path w="3807743" h="6307845">
                <a:moveTo>
                  <a:pt x="723201" y="386"/>
                </a:moveTo>
                <a:cubicBezTo>
                  <a:pt x="853884" y="-4204"/>
                  <a:pt x="1013493" y="33912"/>
                  <a:pt x="1176100" y="22622"/>
                </a:cubicBezTo>
                <a:cubicBezTo>
                  <a:pt x="1230302" y="18859"/>
                  <a:pt x="1281736" y="20622"/>
                  <a:pt x="1331852" y="24473"/>
                </a:cubicBezTo>
                <a:lnTo>
                  <a:pt x="1439547" y="34944"/>
                </a:lnTo>
                <a:lnTo>
                  <a:pt x="1484197" y="36226"/>
                </a:lnTo>
                <a:cubicBezTo>
                  <a:pt x="1535166" y="35421"/>
                  <a:pt x="1586369" y="31625"/>
                  <a:pt x="1636625" y="22622"/>
                </a:cubicBezTo>
                <a:cubicBezTo>
                  <a:pt x="1686882" y="13619"/>
                  <a:pt x="1729837" y="10653"/>
                  <a:pt x="1768740" y="10885"/>
                </a:cubicBezTo>
                <a:lnTo>
                  <a:pt x="1829538" y="15086"/>
                </a:lnTo>
                <a:lnTo>
                  <a:pt x="1869968" y="7996"/>
                </a:lnTo>
                <a:cubicBezTo>
                  <a:pt x="1953577" y="-31"/>
                  <a:pt x="2036989" y="9808"/>
                  <a:pt x="2112925" y="20118"/>
                </a:cubicBezTo>
                <a:lnTo>
                  <a:pt x="2119331" y="20977"/>
                </a:lnTo>
                <a:lnTo>
                  <a:pt x="2221855" y="13374"/>
                </a:lnTo>
                <a:cubicBezTo>
                  <a:pt x="2261207" y="12845"/>
                  <a:pt x="2298379" y="14359"/>
                  <a:pt x="2333484" y="16393"/>
                </a:cubicBezTo>
                <a:lnTo>
                  <a:pt x="2372613" y="18812"/>
                </a:lnTo>
                <a:lnTo>
                  <a:pt x="2404945" y="9387"/>
                </a:lnTo>
                <a:cubicBezTo>
                  <a:pt x="2452532" y="1754"/>
                  <a:pt x="2506192" y="9333"/>
                  <a:pt x="2561622" y="17814"/>
                </a:cubicBezTo>
                <a:lnTo>
                  <a:pt x="2583950" y="20591"/>
                </a:lnTo>
                <a:lnTo>
                  <a:pt x="2643527" y="20319"/>
                </a:lnTo>
                <a:cubicBezTo>
                  <a:pt x="2669677" y="20426"/>
                  <a:pt x="2697963" y="20717"/>
                  <a:pt x="2727392" y="21103"/>
                </a:cubicBezTo>
                <a:lnTo>
                  <a:pt x="2786908" y="21989"/>
                </a:lnTo>
                <a:lnTo>
                  <a:pt x="2846459" y="13267"/>
                </a:lnTo>
                <a:cubicBezTo>
                  <a:pt x="2896401" y="10176"/>
                  <a:pt x="2960607" y="12733"/>
                  <a:pt x="3036361" y="17072"/>
                </a:cubicBezTo>
                <a:lnTo>
                  <a:pt x="3129100" y="22671"/>
                </a:lnTo>
                <a:lnTo>
                  <a:pt x="3130653" y="22622"/>
                </a:lnTo>
                <a:cubicBezTo>
                  <a:pt x="3178874" y="19804"/>
                  <a:pt x="3260845" y="26231"/>
                  <a:pt x="3352422" y="32691"/>
                </a:cubicBezTo>
                <a:lnTo>
                  <a:pt x="3362608" y="33356"/>
                </a:lnTo>
                <a:lnTo>
                  <a:pt x="3446036" y="35579"/>
                </a:lnTo>
                <a:cubicBezTo>
                  <a:pt x="3550323" y="36566"/>
                  <a:pt x="3662083" y="33535"/>
                  <a:pt x="3778601" y="22622"/>
                </a:cubicBezTo>
                <a:cubicBezTo>
                  <a:pt x="3793981" y="243672"/>
                  <a:pt x="3764152" y="318695"/>
                  <a:pt x="3778601" y="467157"/>
                </a:cubicBezTo>
                <a:cubicBezTo>
                  <a:pt x="3790077" y="557563"/>
                  <a:pt x="3783697" y="684218"/>
                  <a:pt x="3777639" y="811856"/>
                </a:cubicBezTo>
                <a:lnTo>
                  <a:pt x="3773760" y="922625"/>
                </a:lnTo>
                <a:lnTo>
                  <a:pt x="3778601" y="974384"/>
                </a:lnTo>
                <a:cubicBezTo>
                  <a:pt x="3785784" y="1003717"/>
                  <a:pt x="3785160" y="1041120"/>
                  <a:pt x="3781239" y="1085904"/>
                </a:cubicBezTo>
                <a:lnTo>
                  <a:pt x="3776107" y="1132519"/>
                </a:lnTo>
                <a:lnTo>
                  <a:pt x="3778601" y="1162456"/>
                </a:lnTo>
                <a:cubicBezTo>
                  <a:pt x="3791360" y="1256797"/>
                  <a:pt x="3774958" y="1367020"/>
                  <a:pt x="3763568" y="1469787"/>
                </a:cubicBezTo>
                <a:lnTo>
                  <a:pt x="3758806" y="1520515"/>
                </a:lnTo>
                <a:lnTo>
                  <a:pt x="3760417" y="1549437"/>
                </a:lnTo>
                <a:cubicBezTo>
                  <a:pt x="3764298" y="1588133"/>
                  <a:pt x="3770171" y="1628243"/>
                  <a:pt x="3778601" y="1669683"/>
                </a:cubicBezTo>
                <a:cubicBezTo>
                  <a:pt x="3846039" y="2001203"/>
                  <a:pt x="3774784" y="2142285"/>
                  <a:pt x="3778601" y="2364982"/>
                </a:cubicBezTo>
                <a:lnTo>
                  <a:pt x="3776565" y="2406088"/>
                </a:lnTo>
                <a:lnTo>
                  <a:pt x="3778601" y="2427673"/>
                </a:lnTo>
                <a:cubicBezTo>
                  <a:pt x="3821357" y="2695960"/>
                  <a:pt x="3735684" y="2699438"/>
                  <a:pt x="3778601" y="2809517"/>
                </a:cubicBezTo>
                <a:cubicBezTo>
                  <a:pt x="3789330" y="2837037"/>
                  <a:pt x="3791666" y="2872927"/>
                  <a:pt x="3789892" y="2914654"/>
                </a:cubicBezTo>
                <a:lnTo>
                  <a:pt x="3784971" y="2966248"/>
                </a:lnTo>
                <a:lnTo>
                  <a:pt x="3796722" y="3024078"/>
                </a:lnTo>
                <a:cubicBezTo>
                  <a:pt x="3809238" y="3115139"/>
                  <a:pt x="3806232" y="3210898"/>
                  <a:pt x="3799338" y="3302850"/>
                </a:cubicBezTo>
                <a:lnTo>
                  <a:pt x="3787405" y="3438354"/>
                </a:lnTo>
                <a:lnTo>
                  <a:pt x="3790719" y="3460532"/>
                </a:lnTo>
                <a:cubicBezTo>
                  <a:pt x="3797323" y="3541872"/>
                  <a:pt x="3789007" y="3624193"/>
                  <a:pt x="3780361" y="3709762"/>
                </a:cubicBezTo>
                <a:lnTo>
                  <a:pt x="3780169" y="3712283"/>
                </a:lnTo>
                <a:lnTo>
                  <a:pt x="3781239" y="3768266"/>
                </a:lnTo>
                <a:cubicBezTo>
                  <a:pt x="3780994" y="3815588"/>
                  <a:pt x="3779902" y="3863939"/>
                  <a:pt x="3778794" y="3912511"/>
                </a:cubicBezTo>
                <a:lnTo>
                  <a:pt x="3776324" y="4054010"/>
                </a:lnTo>
                <a:lnTo>
                  <a:pt x="3778601" y="4074733"/>
                </a:lnTo>
                <a:cubicBezTo>
                  <a:pt x="3822365" y="4336760"/>
                  <a:pt x="3765189" y="4482586"/>
                  <a:pt x="3778601" y="4644650"/>
                </a:cubicBezTo>
                <a:cubicBezTo>
                  <a:pt x="3781954" y="4685166"/>
                  <a:pt x="3782850" y="4718916"/>
                  <a:pt x="3782504" y="4749344"/>
                </a:cubicBezTo>
                <a:lnTo>
                  <a:pt x="3780512" y="4796832"/>
                </a:lnTo>
                <a:lnTo>
                  <a:pt x="3786260" y="4877451"/>
                </a:lnTo>
                <a:cubicBezTo>
                  <a:pt x="3786165" y="4918212"/>
                  <a:pt x="3784020" y="4964155"/>
                  <a:pt x="3781623" y="5015963"/>
                </a:cubicBezTo>
                <a:lnTo>
                  <a:pt x="3779076" y="5087925"/>
                </a:lnTo>
                <a:lnTo>
                  <a:pt x="3779599" y="5155456"/>
                </a:lnTo>
                <a:lnTo>
                  <a:pt x="3775907" y="5219073"/>
                </a:lnTo>
                <a:lnTo>
                  <a:pt x="3778601" y="5402640"/>
                </a:lnTo>
                <a:cubicBezTo>
                  <a:pt x="3780494" y="5441637"/>
                  <a:pt x="3781680" y="5475146"/>
                  <a:pt x="3782335" y="5504141"/>
                </a:cubicBezTo>
                <a:lnTo>
                  <a:pt x="3782798" y="5566951"/>
                </a:lnTo>
                <a:lnTo>
                  <a:pt x="3786885" y="5599303"/>
                </a:lnTo>
                <a:cubicBezTo>
                  <a:pt x="3799534" y="5776838"/>
                  <a:pt x="3769350" y="6111156"/>
                  <a:pt x="3778601" y="6291711"/>
                </a:cubicBezTo>
                <a:cubicBezTo>
                  <a:pt x="3687392" y="6306733"/>
                  <a:pt x="3632350" y="6304889"/>
                  <a:pt x="3574752" y="6300212"/>
                </a:cubicBezTo>
                <a:lnTo>
                  <a:pt x="3545837" y="6297718"/>
                </a:lnTo>
                <a:lnTo>
                  <a:pt x="3527963" y="6296834"/>
                </a:lnTo>
                <a:cubicBezTo>
                  <a:pt x="3482151" y="6294419"/>
                  <a:pt x="3430025" y="6291672"/>
                  <a:pt x="3355561" y="6291711"/>
                </a:cubicBezTo>
                <a:cubicBezTo>
                  <a:pt x="3304843" y="6293555"/>
                  <a:pt x="3262749" y="6292377"/>
                  <a:pt x="3225711" y="6290098"/>
                </a:cubicBezTo>
                <a:lnTo>
                  <a:pt x="3218247" y="6289525"/>
                </a:lnTo>
                <a:lnTo>
                  <a:pt x="3198550" y="6289212"/>
                </a:lnTo>
                <a:cubicBezTo>
                  <a:pt x="3144315" y="6287803"/>
                  <a:pt x="3088976" y="6286105"/>
                  <a:pt x="3034921" y="6284968"/>
                </a:cubicBezTo>
                <a:lnTo>
                  <a:pt x="2973802" y="6284626"/>
                </a:lnTo>
                <a:lnTo>
                  <a:pt x="2932520" y="6291711"/>
                </a:lnTo>
                <a:cubicBezTo>
                  <a:pt x="2893699" y="6300111"/>
                  <a:pt x="2847670" y="6301992"/>
                  <a:pt x="2797581" y="6300669"/>
                </a:cubicBezTo>
                <a:lnTo>
                  <a:pt x="2672392" y="6292599"/>
                </a:lnTo>
                <a:lnTo>
                  <a:pt x="2629726" y="6293120"/>
                </a:lnTo>
                <a:lnTo>
                  <a:pt x="2540544" y="6284698"/>
                </a:lnTo>
                <a:lnTo>
                  <a:pt x="2473475" y="6280786"/>
                </a:lnTo>
                <a:cubicBezTo>
                  <a:pt x="2419724" y="6279900"/>
                  <a:pt x="2368202" y="6282437"/>
                  <a:pt x="2322057" y="6291711"/>
                </a:cubicBezTo>
                <a:cubicBezTo>
                  <a:pt x="2275912" y="6300985"/>
                  <a:pt x="2236301" y="6305003"/>
                  <a:pt x="2199195" y="6305968"/>
                </a:cubicBezTo>
                <a:lnTo>
                  <a:pt x="2094190" y="6302012"/>
                </a:lnTo>
                <a:lnTo>
                  <a:pt x="2029724" y="6307766"/>
                </a:lnTo>
                <a:cubicBezTo>
                  <a:pt x="1971866" y="6308389"/>
                  <a:pt x="1916420" y="6305265"/>
                  <a:pt x="1864312" y="6301339"/>
                </a:cubicBezTo>
                <a:lnTo>
                  <a:pt x="1761307" y="6293375"/>
                </a:lnTo>
                <a:lnTo>
                  <a:pt x="1745972" y="6293782"/>
                </a:lnTo>
                <a:cubicBezTo>
                  <a:pt x="1699734" y="6294177"/>
                  <a:pt x="1664143" y="6292827"/>
                  <a:pt x="1633352" y="6291083"/>
                </a:cubicBezTo>
                <a:lnTo>
                  <a:pt x="1621369" y="6290324"/>
                </a:lnTo>
                <a:lnTo>
                  <a:pt x="1599140" y="6291711"/>
                </a:lnTo>
                <a:cubicBezTo>
                  <a:pt x="1564093" y="6296354"/>
                  <a:pt x="1527169" y="6296254"/>
                  <a:pt x="1488567" y="6294097"/>
                </a:cubicBezTo>
                <a:lnTo>
                  <a:pt x="1429716" y="6289243"/>
                </a:lnTo>
                <a:lnTo>
                  <a:pt x="1401008" y="6291711"/>
                </a:lnTo>
                <a:cubicBezTo>
                  <a:pt x="1314301" y="6301163"/>
                  <a:pt x="1222976" y="6299856"/>
                  <a:pt x="1127367" y="6296839"/>
                </a:cubicBezTo>
                <a:lnTo>
                  <a:pt x="1062601" y="6295730"/>
                </a:lnTo>
                <a:lnTo>
                  <a:pt x="964991" y="6305909"/>
                </a:lnTo>
                <a:cubicBezTo>
                  <a:pt x="833250" y="6307778"/>
                  <a:pt x="714190" y="6280255"/>
                  <a:pt x="603122" y="6291711"/>
                </a:cubicBezTo>
                <a:cubicBezTo>
                  <a:pt x="455032" y="6306986"/>
                  <a:pt x="261206" y="6260346"/>
                  <a:pt x="30143" y="6291711"/>
                </a:cubicBezTo>
                <a:cubicBezTo>
                  <a:pt x="-1198" y="6167281"/>
                  <a:pt x="7291" y="6044138"/>
                  <a:pt x="19371" y="5934598"/>
                </a:cubicBezTo>
                <a:lnTo>
                  <a:pt x="33559" y="5801663"/>
                </a:lnTo>
                <a:lnTo>
                  <a:pt x="30143" y="5784485"/>
                </a:lnTo>
                <a:cubicBezTo>
                  <a:pt x="7257" y="5691455"/>
                  <a:pt x="7506" y="5585492"/>
                  <a:pt x="13352" y="5476692"/>
                </a:cubicBezTo>
                <a:lnTo>
                  <a:pt x="21882" y="5346809"/>
                </a:lnTo>
                <a:lnTo>
                  <a:pt x="22064" y="5339439"/>
                </a:lnTo>
                <a:lnTo>
                  <a:pt x="29601" y="5166357"/>
                </a:lnTo>
                <a:lnTo>
                  <a:pt x="30143" y="5151877"/>
                </a:lnTo>
                <a:cubicBezTo>
                  <a:pt x="30018" y="5125783"/>
                  <a:pt x="30111" y="5102484"/>
                  <a:pt x="30346" y="5081409"/>
                </a:cubicBezTo>
                <a:lnTo>
                  <a:pt x="30433" y="5076663"/>
                </a:lnTo>
                <a:lnTo>
                  <a:pt x="30143" y="4963804"/>
                </a:lnTo>
                <a:cubicBezTo>
                  <a:pt x="27040" y="4910138"/>
                  <a:pt x="27067" y="4856021"/>
                  <a:pt x="28459" y="4800989"/>
                </a:cubicBezTo>
                <a:lnTo>
                  <a:pt x="30399" y="4750796"/>
                </a:lnTo>
                <a:lnTo>
                  <a:pt x="31514" y="4666872"/>
                </a:lnTo>
                <a:lnTo>
                  <a:pt x="34697" y="4639551"/>
                </a:lnTo>
                <a:lnTo>
                  <a:pt x="34963" y="4632686"/>
                </a:lnTo>
                <a:cubicBezTo>
                  <a:pt x="37318" y="4575362"/>
                  <a:pt x="39271" y="4516661"/>
                  <a:pt x="39056" y="4456118"/>
                </a:cubicBezTo>
                <a:lnTo>
                  <a:pt x="36996" y="4412759"/>
                </a:lnTo>
                <a:lnTo>
                  <a:pt x="30143" y="4388188"/>
                </a:lnTo>
                <a:cubicBezTo>
                  <a:pt x="7389" y="4328002"/>
                  <a:pt x="11492" y="4256950"/>
                  <a:pt x="19232" y="4188739"/>
                </a:cubicBezTo>
                <a:lnTo>
                  <a:pt x="23985" y="4147809"/>
                </a:lnTo>
                <a:lnTo>
                  <a:pt x="23690" y="4087290"/>
                </a:lnTo>
                <a:lnTo>
                  <a:pt x="29097" y="3984687"/>
                </a:lnTo>
                <a:lnTo>
                  <a:pt x="28035" y="3962690"/>
                </a:lnTo>
                <a:cubicBezTo>
                  <a:pt x="28525" y="3945828"/>
                  <a:pt x="30052" y="3926691"/>
                  <a:pt x="32148" y="3905387"/>
                </a:cubicBezTo>
                <a:lnTo>
                  <a:pt x="34754" y="3881032"/>
                </a:lnTo>
                <a:lnTo>
                  <a:pt x="39206" y="3802233"/>
                </a:lnTo>
                <a:cubicBezTo>
                  <a:pt x="39778" y="3763353"/>
                  <a:pt x="37619" y="3728800"/>
                  <a:pt x="30143" y="3698588"/>
                </a:cubicBezTo>
                <a:cubicBezTo>
                  <a:pt x="7714" y="3607954"/>
                  <a:pt x="33117" y="3482508"/>
                  <a:pt x="36579" y="3365983"/>
                </a:cubicBezTo>
                <a:lnTo>
                  <a:pt x="36510" y="3356621"/>
                </a:lnTo>
                <a:lnTo>
                  <a:pt x="30143" y="3311044"/>
                </a:lnTo>
                <a:cubicBezTo>
                  <a:pt x="14271" y="3224157"/>
                  <a:pt x="11445" y="3149243"/>
                  <a:pt x="14856" y="3082749"/>
                </a:cubicBezTo>
                <a:lnTo>
                  <a:pt x="22229" y="3005366"/>
                </a:lnTo>
                <a:lnTo>
                  <a:pt x="27244" y="2895198"/>
                </a:lnTo>
                <a:cubicBezTo>
                  <a:pt x="29143" y="2848776"/>
                  <a:pt x="30527" y="2799531"/>
                  <a:pt x="30143" y="2746826"/>
                </a:cubicBezTo>
                <a:lnTo>
                  <a:pt x="36784" y="2638240"/>
                </a:lnTo>
                <a:lnTo>
                  <a:pt x="30143" y="2615745"/>
                </a:lnTo>
                <a:cubicBezTo>
                  <a:pt x="-20952" y="2495890"/>
                  <a:pt x="17898" y="2340273"/>
                  <a:pt x="37923" y="2201958"/>
                </a:cubicBezTo>
                <a:lnTo>
                  <a:pt x="42734" y="2158379"/>
                </a:lnTo>
                <a:lnTo>
                  <a:pt x="30143" y="2114218"/>
                </a:lnTo>
                <a:cubicBezTo>
                  <a:pt x="2269" y="2040950"/>
                  <a:pt x="-2735" y="1972014"/>
                  <a:pt x="1162" y="1906697"/>
                </a:cubicBezTo>
                <a:lnTo>
                  <a:pt x="6289" y="1854885"/>
                </a:lnTo>
                <a:lnTo>
                  <a:pt x="8053" y="1809168"/>
                </a:lnTo>
                <a:cubicBezTo>
                  <a:pt x="9832" y="1790244"/>
                  <a:pt x="12470" y="1771472"/>
                  <a:pt x="15415" y="1752867"/>
                </a:cubicBezTo>
                <a:lnTo>
                  <a:pt x="30925" y="1652561"/>
                </a:lnTo>
                <a:lnTo>
                  <a:pt x="30143" y="1606992"/>
                </a:lnTo>
                <a:cubicBezTo>
                  <a:pt x="28397" y="1588584"/>
                  <a:pt x="27931" y="1568665"/>
                  <a:pt x="28348" y="1547550"/>
                </a:cubicBezTo>
                <a:lnTo>
                  <a:pt x="29206" y="1531212"/>
                </a:lnTo>
                <a:lnTo>
                  <a:pt x="23637" y="1487282"/>
                </a:lnTo>
                <a:cubicBezTo>
                  <a:pt x="16479" y="1367166"/>
                  <a:pt x="59638" y="1246041"/>
                  <a:pt x="30143" y="1156757"/>
                </a:cubicBezTo>
                <a:cubicBezTo>
                  <a:pt x="21716" y="1131248"/>
                  <a:pt x="18318" y="1090735"/>
                  <a:pt x="17757" y="1041370"/>
                </a:cubicBezTo>
                <a:lnTo>
                  <a:pt x="18463" y="985697"/>
                </a:lnTo>
                <a:lnTo>
                  <a:pt x="16239" y="975915"/>
                </a:lnTo>
                <a:cubicBezTo>
                  <a:pt x="13541" y="957312"/>
                  <a:pt x="12597" y="940330"/>
                  <a:pt x="12862" y="924477"/>
                </a:cubicBezTo>
                <a:lnTo>
                  <a:pt x="23640" y="845857"/>
                </a:lnTo>
                <a:lnTo>
                  <a:pt x="30907" y="688163"/>
                </a:lnTo>
                <a:lnTo>
                  <a:pt x="31375" y="662715"/>
                </a:lnTo>
                <a:lnTo>
                  <a:pt x="30143" y="655230"/>
                </a:lnTo>
                <a:cubicBezTo>
                  <a:pt x="20345" y="615334"/>
                  <a:pt x="17924" y="569960"/>
                  <a:pt x="19185" y="520814"/>
                </a:cubicBezTo>
                <a:lnTo>
                  <a:pt x="26662" y="415314"/>
                </a:lnTo>
                <a:lnTo>
                  <a:pt x="25635" y="383217"/>
                </a:lnTo>
                <a:cubicBezTo>
                  <a:pt x="25461" y="243905"/>
                  <a:pt x="35455" y="113017"/>
                  <a:pt x="30143" y="22622"/>
                </a:cubicBezTo>
                <a:cubicBezTo>
                  <a:pt x="90096" y="13526"/>
                  <a:pt x="146841" y="12585"/>
                  <a:pt x="200495" y="15390"/>
                </a:cubicBezTo>
                <a:lnTo>
                  <a:pt x="324102" y="27794"/>
                </a:lnTo>
                <a:lnTo>
                  <a:pt x="329634" y="27979"/>
                </a:lnTo>
                <a:cubicBezTo>
                  <a:pt x="398332" y="30204"/>
                  <a:pt x="468106" y="31425"/>
                  <a:pt x="551798" y="27886"/>
                </a:cubicBezTo>
                <a:lnTo>
                  <a:pt x="592464" y="25476"/>
                </a:lnTo>
                <a:lnTo>
                  <a:pt x="603122" y="22622"/>
                </a:lnTo>
                <a:cubicBezTo>
                  <a:pt x="639294" y="8191"/>
                  <a:pt x="679641" y="1916"/>
                  <a:pt x="723201" y="386"/>
                </a:cubicBezTo>
                <a:close/>
              </a:path>
            </a:pathLst>
          </a:custGeom>
        </p:spPr>
      </p:pic>
      <p:sp>
        <p:nvSpPr>
          <p:cNvPr id="3" name="Content Placeholder 2">
            <a:extLst>
              <a:ext uri="{FF2B5EF4-FFF2-40B4-BE49-F238E27FC236}">
                <a16:creationId xmlns:a16="http://schemas.microsoft.com/office/drawing/2014/main" xmlns="" id="{C163469D-73D3-4565-24FC-C3C82995DF47}"/>
              </a:ext>
            </a:extLst>
          </p:cNvPr>
          <p:cNvSpPr>
            <a:spLocks noGrp="1"/>
          </p:cNvSpPr>
          <p:nvPr>
            <p:ph idx="1"/>
          </p:nvPr>
        </p:nvSpPr>
        <p:spPr>
          <a:xfrm>
            <a:off x="3304505" y="1475070"/>
            <a:ext cx="8753024" cy="5110327"/>
          </a:xfrm>
        </p:spPr>
        <p:txBody>
          <a:bodyPr anchor="t">
            <a:noAutofit/>
          </a:bodyPr>
          <a:lstStyle/>
          <a:p>
            <a:pPr>
              <a:lnSpc>
                <a:spcPct val="140000"/>
              </a:lnSpc>
            </a:pPr>
            <a:r>
              <a:rPr lang="en-AU" sz="2000" b="1" dirty="0">
                <a:effectLst/>
                <a:latin typeface="Andalus" panose="02020603050405020304" pitchFamily="18" charset="-78"/>
                <a:ea typeface="Times New Roman" panose="02020603050405020304" pitchFamily="18" charset="0"/>
                <a:cs typeface="Andalus" panose="02020603050405020304" pitchFamily="18" charset="-78"/>
              </a:rPr>
              <a:t>If the revelation is false, meaning that </a:t>
            </a:r>
            <a:r>
              <a:rPr lang="en-AU" sz="2000" b="1" dirty="0">
                <a:latin typeface="Andalus" panose="02020603050405020304" pitchFamily="18" charset="-78"/>
                <a:ea typeface="Times New Roman" panose="02020603050405020304" pitchFamily="18" charset="0"/>
                <a:cs typeface="Andalus" panose="02020603050405020304" pitchFamily="18" charset="-78"/>
              </a:rPr>
              <a:t>the prophet</a:t>
            </a:r>
            <a:r>
              <a:rPr lang="en-AU" sz="2000" b="1" dirty="0">
                <a:effectLst/>
                <a:latin typeface="Andalus" panose="02020603050405020304" pitchFamily="18" charset="-78"/>
                <a:ea typeface="Times New Roman" panose="02020603050405020304" pitchFamily="18" charset="0"/>
                <a:cs typeface="Andalus" panose="02020603050405020304" pitchFamily="18" charset="-78"/>
              </a:rPr>
              <a:t> </a:t>
            </a:r>
            <a:r>
              <a:rPr lang="ar" sz="2000" b="1" i="0" dirty="0">
                <a:effectLst/>
                <a:latin typeface="proxima-nova"/>
              </a:rPr>
              <a:t>ﷺ </a:t>
            </a:r>
            <a:r>
              <a:rPr lang="en-AU" sz="2000" b="1" dirty="0">
                <a:effectLst/>
                <a:latin typeface="Andalus" panose="02020603050405020304" pitchFamily="18" charset="-78"/>
                <a:ea typeface="Times New Roman" panose="02020603050405020304" pitchFamily="18" charset="0"/>
                <a:cs typeface="Andalus" panose="02020603050405020304" pitchFamily="18" charset="-78"/>
              </a:rPr>
              <a:t>has deceived his followers.</a:t>
            </a:r>
          </a:p>
          <a:p>
            <a:pPr>
              <a:lnSpc>
                <a:spcPct val="140000"/>
              </a:lnSpc>
            </a:pPr>
            <a:r>
              <a:rPr lang="en-AU" sz="2000" b="1" dirty="0">
                <a:latin typeface="Andalus" panose="02020603050405020304" pitchFamily="18" charset="-78"/>
                <a:ea typeface="Calibri" panose="020F0502020204030204" pitchFamily="34" charset="0"/>
                <a:cs typeface="Andalus" panose="02020603050405020304" pitchFamily="18" charset="-78"/>
              </a:rPr>
              <a:t>T</a:t>
            </a:r>
            <a:r>
              <a:rPr lang="en-AU" sz="2000" b="1" dirty="0">
                <a:effectLst/>
                <a:latin typeface="Andalus" panose="02020603050405020304" pitchFamily="18" charset="-78"/>
                <a:ea typeface="Calibri" panose="020F0502020204030204" pitchFamily="34" charset="0"/>
                <a:cs typeface="Andalus" panose="02020603050405020304" pitchFamily="18" charset="-78"/>
              </a:rPr>
              <a:t>he clarity and coherence of the quran could not have been the result of a madman’s ramblings. So, in realty no delusions and hallucinations afflicted him from time to time.</a:t>
            </a:r>
            <a:endParaRPr lang="en-AU" sz="2000" b="1" dirty="0">
              <a:effectLst/>
              <a:latin typeface="Andalus" panose="02020603050405020304" pitchFamily="18" charset="-78"/>
              <a:ea typeface="Times New Roman" panose="02020603050405020304" pitchFamily="18" charset="0"/>
              <a:cs typeface="Andalus" panose="02020603050405020304" pitchFamily="18" charset="-78"/>
            </a:endParaRPr>
          </a:p>
          <a:p>
            <a:pPr>
              <a:lnSpc>
                <a:spcPct val="140000"/>
              </a:lnSpc>
            </a:pPr>
            <a:r>
              <a:rPr lang="en-AU" sz="2000" b="1" dirty="0">
                <a:effectLst/>
                <a:latin typeface="Andalus" panose="02020603050405020304" pitchFamily="18" charset="-78"/>
                <a:ea typeface="Calibri" panose="020F0502020204030204" pitchFamily="34" charset="0"/>
                <a:cs typeface="Andalus" panose="02020603050405020304" pitchFamily="18" charset="-78"/>
              </a:rPr>
              <a:t>If the prophet’s goal had been personal glory and leadership,</a:t>
            </a:r>
            <a:r>
              <a:rPr lang="en-AU" sz="2000" b="1" dirty="0">
                <a:effectLst/>
                <a:latin typeface="Andalus" panose="02020603050405020304" pitchFamily="18" charset="-78"/>
                <a:ea typeface="Times New Roman" panose="02020603050405020304" pitchFamily="18" charset="0"/>
                <a:cs typeface="Andalus" panose="02020603050405020304" pitchFamily="18" charset="-78"/>
              </a:rPr>
              <a:t> it would have been more to his advantage to claim the quran for himself, since his enemies among the pagan makkans had all conceded its superiority over all other literary works and had offered the prophet </a:t>
            </a:r>
            <a:r>
              <a:rPr lang="ar" sz="2000" b="1" i="0" dirty="0">
                <a:effectLst/>
                <a:latin typeface="proxima-nova"/>
              </a:rPr>
              <a:t>ﷺ </a:t>
            </a:r>
            <a:r>
              <a:rPr lang="en-AU" sz="2000" b="1" i="0" dirty="0">
                <a:effectLst/>
                <a:latin typeface="proxima-nova"/>
              </a:rPr>
              <a:t> </a:t>
            </a:r>
            <a:r>
              <a:rPr lang="en-AU" sz="2000" b="1" dirty="0">
                <a:effectLst/>
                <a:latin typeface="Andalus" panose="02020603050405020304" pitchFamily="18" charset="-78"/>
                <a:ea typeface="Times New Roman" panose="02020603050405020304" pitchFamily="18" charset="0"/>
                <a:cs typeface="Andalus" panose="02020603050405020304" pitchFamily="18" charset="-78"/>
              </a:rPr>
              <a:t>the position of kingship over makkah if he would only stop preaching the unity of god. </a:t>
            </a:r>
          </a:p>
          <a:p>
            <a:pPr>
              <a:lnSpc>
                <a:spcPct val="140000"/>
              </a:lnSpc>
            </a:pPr>
            <a:r>
              <a:rPr lang="en-AU" sz="2000" b="1" dirty="0">
                <a:effectLst/>
                <a:latin typeface="Andalus" panose="02020603050405020304" pitchFamily="18" charset="-78"/>
                <a:ea typeface="Calibri" panose="020F0502020204030204" pitchFamily="34" charset="0"/>
                <a:cs typeface="Andalus" panose="02020603050405020304" pitchFamily="18" charset="-78"/>
              </a:rPr>
              <a:t> If his goals were power and prestige certainly not to his advantage that the Quran </a:t>
            </a:r>
            <a:r>
              <a:rPr lang="en-AU" sz="2000" b="1" dirty="0">
                <a:latin typeface="Andalus" panose="02020603050405020304" pitchFamily="18" charset="-78"/>
                <a:ea typeface="Calibri" panose="020F0502020204030204" pitchFamily="34" charset="0"/>
                <a:cs typeface="Andalus" panose="02020603050405020304" pitchFamily="18" charset="-78"/>
              </a:rPr>
              <a:t>has </a:t>
            </a:r>
            <a:r>
              <a:rPr lang="en-AU" sz="2000" b="1" dirty="0">
                <a:effectLst/>
                <a:latin typeface="Andalus" panose="02020603050405020304" pitchFamily="18" charset="-78"/>
                <a:ea typeface="Calibri" panose="020F0502020204030204" pitchFamily="34" charset="0"/>
                <a:cs typeface="Andalus" panose="02020603050405020304" pitchFamily="18" charset="-78"/>
              </a:rPr>
              <a:t>openly corrected</a:t>
            </a:r>
            <a:r>
              <a:rPr lang="en-AU" sz="2000" b="1" dirty="0">
                <a:effectLst/>
                <a:latin typeface="Andalus" panose="02020603050405020304" pitchFamily="18" charset="-78"/>
                <a:cs typeface="Andalus" panose="02020603050405020304" pitchFamily="18" charset="-78"/>
              </a:rPr>
              <a:t> </a:t>
            </a:r>
            <a:r>
              <a:rPr lang="en-AU" sz="2000" b="1" dirty="0">
                <a:effectLst/>
                <a:latin typeface="Andalus" panose="02020603050405020304" pitchFamily="18" charset="-78"/>
                <a:ea typeface="Calibri" panose="020F0502020204030204" pitchFamily="34" charset="0"/>
                <a:cs typeface="Andalus" panose="02020603050405020304" pitchFamily="18" charset="-78"/>
              </a:rPr>
              <a:t>his mistakes.</a:t>
            </a:r>
            <a:endParaRPr lang="en-AU" sz="2000" b="1" dirty="0">
              <a:effectLst/>
              <a:highlight>
                <a:srgbClr val="FFFF00"/>
              </a:highlight>
              <a:latin typeface="Andalus" panose="02020603050405020304" pitchFamily="18" charset="-78"/>
              <a:ea typeface="Calibri" panose="020F0502020204030204" pitchFamily="34" charset="0"/>
              <a:cs typeface="Andalus" panose="02020603050405020304" pitchFamily="18" charset="-78"/>
            </a:endParaRPr>
          </a:p>
          <a:p>
            <a:pPr>
              <a:lnSpc>
                <a:spcPct val="140000"/>
              </a:lnSpc>
            </a:pPr>
            <a:endParaRPr lang="en-US" sz="2000" b="1" dirty="0"/>
          </a:p>
        </p:txBody>
      </p:sp>
      <p:sp>
        <p:nvSpPr>
          <p:cNvPr id="4" name="Slide Number Placeholder 3">
            <a:extLst>
              <a:ext uri="{FF2B5EF4-FFF2-40B4-BE49-F238E27FC236}">
                <a16:creationId xmlns:a16="http://schemas.microsoft.com/office/drawing/2014/main" xmlns="" id="{64287E87-9507-1A02-52DC-F509236D0E73}"/>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40</a:t>
            </a:fld>
            <a:endParaRPr lang="en-US"/>
          </a:p>
        </p:txBody>
      </p:sp>
    </p:spTree>
    <p:extLst>
      <p:ext uri="{BB962C8B-B14F-4D97-AF65-F5344CB8AC3E}">
        <p14:creationId xmlns:p14="http://schemas.microsoft.com/office/powerpoint/2010/main" val="3221640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4BD90A7-A9DE-8603-672C-EF62A7B158B3}"/>
              </a:ext>
            </a:extLst>
          </p:cNvPr>
          <p:cNvSpPr>
            <a:spLocks noGrp="1"/>
          </p:cNvSpPr>
          <p:nvPr>
            <p:ph type="title"/>
          </p:nvPr>
        </p:nvSpPr>
        <p:spPr>
          <a:xfrm>
            <a:off x="2424546" y="84217"/>
            <a:ext cx="5791199" cy="1401183"/>
          </a:xfrm>
        </p:spPr>
        <p:txBody>
          <a:bodyPr anchor="t">
            <a:normAutofit/>
          </a:bodyPr>
          <a:lstStyle/>
          <a:p>
            <a:r>
              <a:rPr lang="en-AU" sz="6000" dirty="0">
                <a:solidFill>
                  <a:srgbClr val="C00000"/>
                </a:solidFill>
                <a:effectLst/>
                <a:latin typeface="Copperplate Gothic Bold" panose="020E0705020206020404" pitchFamily="34" charset="77"/>
                <a:ea typeface="Calibri" panose="020F0502020204030204" pitchFamily="34" charset="0"/>
              </a:rPr>
              <a:t>Refutation</a:t>
            </a:r>
            <a:endParaRPr lang="en-US" sz="6000" dirty="0">
              <a:solidFill>
                <a:srgbClr val="C00000"/>
              </a:solidFill>
            </a:endParaRPr>
          </a:p>
        </p:txBody>
      </p:sp>
      <p:sp>
        <p:nvSpPr>
          <p:cNvPr id="4" name="Slide Number Placeholder 3">
            <a:extLst>
              <a:ext uri="{FF2B5EF4-FFF2-40B4-BE49-F238E27FC236}">
                <a16:creationId xmlns:a16="http://schemas.microsoft.com/office/drawing/2014/main" xmlns="" id="{3F305834-ED6B-CD35-3EFF-0794F973B16F}"/>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41</a:t>
            </a:fld>
            <a:endParaRPr lang="en-US"/>
          </a:p>
        </p:txBody>
      </p:sp>
      <p:graphicFrame>
        <p:nvGraphicFramePr>
          <p:cNvPr id="13" name="Content Placeholder 2">
            <a:extLst>
              <a:ext uri="{FF2B5EF4-FFF2-40B4-BE49-F238E27FC236}">
                <a16:creationId xmlns:a16="http://schemas.microsoft.com/office/drawing/2014/main" xmlns="" id="{07A11B8C-0198-9A73-F1CB-C1F7087DACA0}"/>
              </a:ext>
            </a:extLst>
          </p:cNvPr>
          <p:cNvGraphicFramePr>
            <a:graphicFrameLocks noGrp="1"/>
          </p:cNvGraphicFramePr>
          <p:nvPr>
            <p:ph idx="1"/>
            <p:extLst>
              <p:ext uri="{D42A27DB-BD31-4B8C-83A1-F6EECF244321}">
                <p14:modId xmlns:p14="http://schemas.microsoft.com/office/powerpoint/2010/main" val="2223023565"/>
              </p:ext>
            </p:extLst>
          </p:nvPr>
        </p:nvGraphicFramePr>
        <p:xfrm>
          <a:off x="-969817" y="1149933"/>
          <a:ext cx="12579926" cy="52064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93001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0A9571-ECFF-14E4-B542-529AA4EACE12}"/>
              </a:ext>
            </a:extLst>
          </p:cNvPr>
          <p:cNvSpPr>
            <a:spLocks noGrp="1"/>
          </p:cNvSpPr>
          <p:nvPr>
            <p:ph type="title"/>
          </p:nvPr>
        </p:nvSpPr>
        <p:spPr>
          <a:xfrm>
            <a:off x="0" y="178351"/>
            <a:ext cx="11402291" cy="776390"/>
          </a:xfrm>
        </p:spPr>
        <p:txBody>
          <a:bodyPr anchor="t">
            <a:noAutofit/>
          </a:bodyPr>
          <a:lstStyle/>
          <a:p>
            <a:r>
              <a:rPr lang="en-AU" dirty="0">
                <a:solidFill>
                  <a:schemeClr val="accent6">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Quran openly corrected the Prophet’s mistakes</a:t>
            </a:r>
            <a:endParaRPr lang="en-US" dirty="0">
              <a:solidFill>
                <a:schemeClr val="accent6">
                  <a:lumMod val="50000"/>
                </a:schemeClr>
              </a:solidFill>
              <a:latin typeface="Apple Chancery" panose="03020702040506060504" pitchFamily="66" charset="-79"/>
              <a:cs typeface="Apple Chancery" panose="03020702040506060504" pitchFamily="66" charset="-79"/>
            </a:endParaRPr>
          </a:p>
        </p:txBody>
      </p:sp>
      <p:pic>
        <p:nvPicPr>
          <p:cNvPr id="7" name="Picture 6" descr="A close-up of a colorful paper&#10;&#10;Description automatically generated">
            <a:extLst>
              <a:ext uri="{FF2B5EF4-FFF2-40B4-BE49-F238E27FC236}">
                <a16:creationId xmlns:a16="http://schemas.microsoft.com/office/drawing/2014/main" xmlns="" id="{4A31E372-BCC3-40A4-8A94-3EFE3AF464E1}"/>
              </a:ext>
            </a:extLst>
          </p:cNvPr>
          <p:cNvPicPr>
            <a:picLocks noChangeAspect="1"/>
          </p:cNvPicPr>
          <p:nvPr/>
        </p:nvPicPr>
        <p:blipFill rotWithShape="1">
          <a:blip r:embed="rId2"/>
          <a:srcRect r="26294" b="-1"/>
          <a:stretch/>
        </p:blipFill>
        <p:spPr>
          <a:xfrm>
            <a:off x="8035637" y="1835742"/>
            <a:ext cx="4156364" cy="4703170"/>
          </a:xfrm>
          <a:prstGeom prst="rect">
            <a:avLst/>
          </a:prstGeom>
        </p:spPr>
      </p:pic>
      <p:sp>
        <p:nvSpPr>
          <p:cNvPr id="4" name="Slide Number Placeholder 3">
            <a:extLst>
              <a:ext uri="{FF2B5EF4-FFF2-40B4-BE49-F238E27FC236}">
                <a16:creationId xmlns:a16="http://schemas.microsoft.com/office/drawing/2014/main" xmlns="" id="{203DB1F7-8466-A8CB-78D3-3FD8E56B83C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42</a:t>
            </a:fld>
            <a:endParaRPr lang="en-US"/>
          </a:p>
        </p:txBody>
      </p:sp>
      <p:graphicFrame>
        <p:nvGraphicFramePr>
          <p:cNvPr id="6" name="Content Placeholder 2">
            <a:extLst>
              <a:ext uri="{FF2B5EF4-FFF2-40B4-BE49-F238E27FC236}">
                <a16:creationId xmlns:a16="http://schemas.microsoft.com/office/drawing/2014/main" xmlns="" id="{95A2EA0F-355D-E380-5387-67312EABC022}"/>
              </a:ext>
            </a:extLst>
          </p:cNvPr>
          <p:cNvGraphicFramePr>
            <a:graphicFrameLocks noGrp="1"/>
          </p:cNvGraphicFramePr>
          <p:nvPr>
            <p:ph idx="1"/>
            <p:extLst>
              <p:ext uri="{D42A27DB-BD31-4B8C-83A1-F6EECF244321}">
                <p14:modId xmlns:p14="http://schemas.microsoft.com/office/powerpoint/2010/main" val="2050185160"/>
              </p:ext>
            </p:extLst>
          </p:nvPr>
        </p:nvGraphicFramePr>
        <p:xfrm>
          <a:off x="188259" y="739588"/>
          <a:ext cx="9722223" cy="59152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00854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D0B566-A933-B595-B732-DF8941E49894}"/>
              </a:ext>
            </a:extLst>
          </p:cNvPr>
          <p:cNvSpPr>
            <a:spLocks noGrp="1"/>
          </p:cNvSpPr>
          <p:nvPr>
            <p:ph type="title"/>
          </p:nvPr>
        </p:nvSpPr>
        <p:spPr>
          <a:xfrm>
            <a:off x="9809018" y="2022764"/>
            <a:ext cx="2253097" cy="4333585"/>
          </a:xfrm>
        </p:spPr>
        <p:txBody>
          <a:bodyPr anchor="t">
            <a:noAutofit/>
          </a:bodyPr>
          <a:lstStyle/>
          <a:p>
            <a:pPr algn="ctr"/>
            <a:r>
              <a:rPr lang="en-AU" sz="2800" dirty="0">
                <a:latin typeface="Chalkboard" panose="03050602040202020205" pitchFamily="66" charset="77"/>
                <a:ea typeface="Calibri" panose="020F0502020204030204" pitchFamily="34" charset="0"/>
                <a:cs typeface="Euphemia UCAS" panose="020B0503040102020104" pitchFamily="34" charset="-79"/>
              </a:rPr>
              <a:t>T</a:t>
            </a:r>
            <a:r>
              <a:rPr lang="en-AU" sz="2800" dirty="0">
                <a:effectLst/>
                <a:latin typeface="Chalkboard" panose="03050602040202020205" pitchFamily="66" charset="77"/>
                <a:ea typeface="Calibri" panose="020F0502020204030204" pitchFamily="34" charset="0"/>
                <a:cs typeface="Euphemia UCAS" panose="020B0503040102020104" pitchFamily="34" charset="-79"/>
              </a:rPr>
              <a:t>he controversy over </a:t>
            </a:r>
            <a:r>
              <a:rPr lang="ar-SA" sz="2800" dirty="0">
                <a:effectLst/>
                <a:latin typeface="Chalkboard" panose="03050602040202020205" pitchFamily="66" charset="77"/>
                <a:ea typeface="Calibri" panose="020F0502020204030204" pitchFamily="34" charset="0"/>
                <a:cs typeface="Euphemia UCAS" panose="020B0503040102020104" pitchFamily="34" charset="-79"/>
              </a:rPr>
              <a:t/>
            </a:r>
            <a:br>
              <a:rPr lang="ar-SA" sz="2800" dirty="0">
                <a:effectLst/>
                <a:latin typeface="Chalkboard" panose="03050602040202020205" pitchFamily="66" charset="77"/>
                <a:ea typeface="Calibri" panose="020F0502020204030204" pitchFamily="34" charset="0"/>
                <a:cs typeface="Euphemia UCAS" panose="020B0503040102020104" pitchFamily="34" charset="-79"/>
              </a:rPr>
            </a:br>
            <a:r>
              <a:rPr lang="en-AU" sz="2800" dirty="0">
                <a:effectLst/>
                <a:latin typeface="Chalkboard" panose="03050602040202020205" pitchFamily="66" charset="77"/>
                <a:ea typeface="Calibri" panose="020F0502020204030204" pitchFamily="34" charset="0"/>
                <a:cs typeface="Euphemia UCAS" panose="020B0503040102020104" pitchFamily="34" charset="-79"/>
              </a:rPr>
              <a:t>the </a:t>
            </a:r>
            <a:r>
              <a:rPr lang="ar-SA" sz="2800" dirty="0">
                <a:effectLst/>
                <a:latin typeface="Chalkboard" panose="03050602040202020205" pitchFamily="66" charset="77"/>
                <a:ea typeface="Calibri" panose="020F0502020204030204" pitchFamily="34" charset="0"/>
                <a:cs typeface="Euphemia UCAS" panose="020B0503040102020104" pitchFamily="34" charset="-79"/>
              </a:rPr>
              <a:t/>
            </a:r>
            <a:br>
              <a:rPr lang="ar-SA" sz="2800" dirty="0">
                <a:effectLst/>
                <a:latin typeface="Chalkboard" panose="03050602040202020205" pitchFamily="66" charset="77"/>
                <a:ea typeface="Calibri" panose="020F0502020204030204" pitchFamily="34" charset="0"/>
                <a:cs typeface="Euphemia UCAS" panose="020B0503040102020104" pitchFamily="34" charset="-79"/>
              </a:rPr>
            </a:br>
            <a:r>
              <a:rPr lang="en-AU" sz="2800" dirty="0">
                <a:effectLst/>
                <a:latin typeface="Chalkboard" panose="03050602040202020205" pitchFamily="66" charset="77"/>
                <a:ea typeface="Calibri" panose="020F0502020204030204" pitchFamily="34" charset="0"/>
                <a:cs typeface="Euphemia UCAS" panose="020B0503040102020104" pitchFamily="34" charset="-79"/>
              </a:rPr>
              <a:t>created </a:t>
            </a:r>
            <a:r>
              <a:rPr lang="ar-SA" sz="2800" dirty="0">
                <a:effectLst/>
                <a:latin typeface="Chalkboard" panose="03050602040202020205" pitchFamily="66" charset="77"/>
                <a:ea typeface="Calibri" panose="020F0502020204030204" pitchFamily="34" charset="0"/>
                <a:cs typeface="Euphemia UCAS" panose="020B0503040102020104" pitchFamily="34" charset="-79"/>
              </a:rPr>
              <a:t/>
            </a:r>
            <a:br>
              <a:rPr lang="ar-SA" sz="2800" dirty="0">
                <a:effectLst/>
                <a:latin typeface="Chalkboard" panose="03050602040202020205" pitchFamily="66" charset="77"/>
                <a:ea typeface="Calibri" panose="020F0502020204030204" pitchFamily="34" charset="0"/>
                <a:cs typeface="Euphemia UCAS" panose="020B0503040102020104" pitchFamily="34" charset="-79"/>
              </a:rPr>
            </a:br>
            <a:r>
              <a:rPr lang="en-AU" sz="2800" dirty="0">
                <a:effectLst/>
                <a:latin typeface="Chalkboard" panose="03050602040202020205" pitchFamily="66" charset="77"/>
                <a:ea typeface="Calibri" panose="020F0502020204030204" pitchFamily="34" charset="0"/>
                <a:cs typeface="Euphemia UCAS" panose="020B0503040102020104" pitchFamily="34" charset="-79"/>
              </a:rPr>
              <a:t>or</a:t>
            </a:r>
            <a:r>
              <a:rPr lang="ar-SA" sz="2800" dirty="0">
                <a:effectLst/>
                <a:latin typeface="Chalkboard" panose="03050602040202020205" pitchFamily="66" charset="77"/>
                <a:ea typeface="Calibri" panose="020F0502020204030204" pitchFamily="34" charset="0"/>
                <a:cs typeface="Euphemia UCAS" panose="020B0503040102020104" pitchFamily="34" charset="-79"/>
              </a:rPr>
              <a:t/>
            </a:r>
            <a:br>
              <a:rPr lang="ar-SA" sz="2800" dirty="0">
                <a:effectLst/>
                <a:latin typeface="Chalkboard" panose="03050602040202020205" pitchFamily="66" charset="77"/>
                <a:ea typeface="Calibri" panose="020F0502020204030204" pitchFamily="34" charset="0"/>
                <a:cs typeface="Euphemia UCAS" panose="020B0503040102020104" pitchFamily="34" charset="-79"/>
              </a:rPr>
            </a:br>
            <a:r>
              <a:rPr lang="en-AU" sz="2800" dirty="0">
                <a:effectLst/>
                <a:latin typeface="Chalkboard" panose="03050602040202020205" pitchFamily="66" charset="77"/>
                <a:ea typeface="Calibri" panose="020F0502020204030204" pitchFamily="34" charset="0"/>
                <a:cs typeface="Euphemia UCAS" panose="020B0503040102020104" pitchFamily="34" charset="-79"/>
              </a:rPr>
              <a:t> uncreated Quran</a:t>
            </a:r>
            <a:r>
              <a:rPr lang="en-US" sz="2800" dirty="0"/>
              <a:t/>
            </a:r>
            <a:br>
              <a:rPr lang="en-US" sz="2800" dirty="0"/>
            </a:br>
            <a:r>
              <a:rPr lang="ar-SA" sz="2800" dirty="0">
                <a:effectLst/>
                <a:latin typeface="TimesNewRoman,BoldItalic"/>
              </a:rPr>
              <a:t/>
            </a:r>
            <a:br>
              <a:rPr lang="ar-SA" sz="2800" dirty="0">
                <a:effectLst/>
                <a:latin typeface="TimesNewRoman,BoldItalic"/>
              </a:rPr>
            </a:br>
            <a:endParaRPr lang="en-US" sz="2800" dirty="0"/>
          </a:p>
        </p:txBody>
      </p:sp>
      <p:cxnSp>
        <p:nvCxnSpPr>
          <p:cNvPr id="36" name="Straight Connector 32">
            <a:extLst>
              <a:ext uri="{FF2B5EF4-FFF2-40B4-BE49-F238E27FC236}">
                <a16:creationId xmlns:a16="http://schemas.microsoft.com/office/drawing/2014/main" xmlns="" id="{FC23E3B9-5ABF-58B3-E2B0-E9A5DAA9003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xmlns="" id="{DF8BC164-E230-753F-2C7E-B4EE7BA77C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7388086" y="0"/>
            <a:ext cx="4803913"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xmlns="" id="{09E1FA2F-6B40-20BD-9651-0FEBB53682BF}"/>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43</a:t>
            </a:fld>
            <a:endParaRPr lang="en-US"/>
          </a:p>
        </p:txBody>
      </p:sp>
      <p:graphicFrame>
        <p:nvGraphicFramePr>
          <p:cNvPr id="28" name="Content Placeholder 2">
            <a:extLst>
              <a:ext uri="{FF2B5EF4-FFF2-40B4-BE49-F238E27FC236}">
                <a16:creationId xmlns:a16="http://schemas.microsoft.com/office/drawing/2014/main" xmlns="" id="{CA2247B8-AFC5-AA5B-E9AB-671A8E9B1C45}"/>
              </a:ext>
            </a:extLst>
          </p:cNvPr>
          <p:cNvGraphicFramePr>
            <a:graphicFrameLocks noGrp="1"/>
          </p:cNvGraphicFramePr>
          <p:nvPr>
            <p:ph idx="1"/>
            <p:extLst>
              <p:ext uri="{D42A27DB-BD31-4B8C-83A1-F6EECF244321}">
                <p14:modId xmlns:p14="http://schemas.microsoft.com/office/powerpoint/2010/main" val="3825768713"/>
              </p:ext>
            </p:extLst>
          </p:nvPr>
        </p:nvGraphicFramePr>
        <p:xfrm>
          <a:off x="129885" y="136526"/>
          <a:ext cx="9549249" cy="63612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3140673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 name="Picture 6" descr="A close-up of a hexagonal structure&#10;&#10;Description automatically generated">
            <a:extLst>
              <a:ext uri="{FF2B5EF4-FFF2-40B4-BE49-F238E27FC236}">
                <a16:creationId xmlns:a16="http://schemas.microsoft.com/office/drawing/2014/main" xmlns="" id="{1D96CA8E-2FC2-7DAF-25B0-8F6395DCE87C}"/>
              </a:ext>
            </a:extLst>
          </p:cNvPr>
          <p:cNvPicPr>
            <a:picLocks noChangeAspect="1"/>
          </p:cNvPicPr>
          <p:nvPr/>
        </p:nvPicPr>
        <p:blipFill rotWithShape="1">
          <a:blip r:embed="rId2">
            <a:duotone>
              <a:prstClr val="black"/>
              <a:schemeClr val="tx2">
                <a:tint val="45000"/>
                <a:satMod val="400000"/>
              </a:schemeClr>
            </a:duotone>
            <a:alphaModFix amt="25000"/>
          </a:blip>
          <a:srcRect/>
          <a:stretch/>
        </p:blipFill>
        <p:spPr>
          <a:xfrm>
            <a:off x="0" y="-136515"/>
            <a:ext cx="12191980" cy="6857990"/>
          </a:xfrm>
          <a:prstGeom prst="rect">
            <a:avLst/>
          </a:prstGeom>
        </p:spPr>
      </p:pic>
      <p:sp>
        <p:nvSpPr>
          <p:cNvPr id="2" name="Title 1">
            <a:extLst>
              <a:ext uri="{FF2B5EF4-FFF2-40B4-BE49-F238E27FC236}">
                <a16:creationId xmlns:a16="http://schemas.microsoft.com/office/drawing/2014/main" xmlns="" id="{788A3842-2E04-0637-745F-F4F894F93AFF}"/>
              </a:ext>
            </a:extLst>
          </p:cNvPr>
          <p:cNvSpPr>
            <a:spLocks noGrp="1"/>
          </p:cNvSpPr>
          <p:nvPr>
            <p:ph type="title"/>
          </p:nvPr>
        </p:nvSpPr>
        <p:spPr>
          <a:xfrm>
            <a:off x="782781" y="-23235"/>
            <a:ext cx="5313219" cy="1048472"/>
          </a:xfrm>
        </p:spPr>
        <p:txBody>
          <a:bodyPr>
            <a:normAutofit/>
          </a:bodyPr>
          <a:lstStyle/>
          <a:p>
            <a:r>
              <a:rPr lang="en-US" dirty="0">
                <a:latin typeface="Apple Braille" pitchFamily="2" charset="0"/>
                <a:cs typeface="Apple Chancery" panose="03020702040506060504" pitchFamily="66" charset="-79"/>
              </a:rPr>
              <a:t>Quran is Uncreated</a:t>
            </a:r>
          </a:p>
        </p:txBody>
      </p:sp>
      <p:sp>
        <p:nvSpPr>
          <p:cNvPr id="4" name="Slide Number Placeholder 3">
            <a:extLst>
              <a:ext uri="{FF2B5EF4-FFF2-40B4-BE49-F238E27FC236}">
                <a16:creationId xmlns:a16="http://schemas.microsoft.com/office/drawing/2014/main" xmlns="" id="{FF4885DC-4EBA-9DFE-27B1-67CFD2A6692C}"/>
              </a:ext>
            </a:extLst>
          </p:cNvPr>
          <p:cNvSpPr>
            <a:spLocks noGrp="1"/>
          </p:cNvSpPr>
          <p:nvPr>
            <p:ph type="sldNum" sz="quarter" idx="12"/>
          </p:nvPr>
        </p:nvSpPr>
        <p:spPr>
          <a:xfrm>
            <a:off x="8610600" y="6356350"/>
            <a:ext cx="2743200" cy="365125"/>
          </a:xfrm>
        </p:spPr>
        <p:txBody>
          <a:bodyPr>
            <a:normAutofit/>
          </a:bodyPr>
          <a:lstStyle/>
          <a:p>
            <a:pPr>
              <a:spcAft>
                <a:spcPts val="600"/>
              </a:spcAft>
            </a:pPr>
            <a:fld id="{C8784B88-F3D9-6A4F-9660-1A0A1E561ED7}" type="slidenum">
              <a:rPr lang="en-US" sz="1200">
                <a:solidFill>
                  <a:schemeClr val="tx1"/>
                </a:solidFill>
              </a:rPr>
              <a:pPr>
                <a:spcAft>
                  <a:spcPts val="600"/>
                </a:spcAft>
              </a:pPr>
              <a:t>44</a:t>
            </a:fld>
            <a:endParaRPr lang="en-US" sz="1200">
              <a:solidFill>
                <a:schemeClr val="tx1"/>
              </a:solidFill>
            </a:endParaRPr>
          </a:p>
        </p:txBody>
      </p:sp>
      <p:graphicFrame>
        <p:nvGraphicFramePr>
          <p:cNvPr id="6" name="Content Placeholder 2">
            <a:extLst>
              <a:ext uri="{FF2B5EF4-FFF2-40B4-BE49-F238E27FC236}">
                <a16:creationId xmlns:a16="http://schemas.microsoft.com/office/drawing/2014/main" xmlns="" id="{2FE8B361-4E90-39E4-83C7-16CBA99427B4}"/>
              </a:ext>
            </a:extLst>
          </p:cNvPr>
          <p:cNvGraphicFramePr>
            <a:graphicFrameLocks noGrp="1"/>
          </p:cNvGraphicFramePr>
          <p:nvPr>
            <p:ph idx="1"/>
            <p:extLst>
              <p:ext uri="{D42A27DB-BD31-4B8C-83A1-F6EECF244321}">
                <p14:modId xmlns:p14="http://schemas.microsoft.com/office/powerpoint/2010/main" val="3380061195"/>
              </p:ext>
            </p:extLst>
          </p:nvPr>
        </p:nvGraphicFramePr>
        <p:xfrm>
          <a:off x="207819" y="1025237"/>
          <a:ext cx="11610098" cy="58327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96967144"/>
      </p:ext>
    </p:extLst>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D7559CB-4F41-1DE2-A9B6-47AC41054D3B}"/>
              </a:ext>
            </a:extLst>
          </p:cNvPr>
          <p:cNvSpPr>
            <a:spLocks noGrp="1"/>
          </p:cNvSpPr>
          <p:nvPr>
            <p:ph type="title"/>
          </p:nvPr>
        </p:nvSpPr>
        <p:spPr>
          <a:xfrm>
            <a:off x="1660243" y="242241"/>
            <a:ext cx="7278379" cy="846967"/>
          </a:xfrm>
          <a:solidFill>
            <a:srgbClr val="6BCAAD"/>
          </a:solidFill>
          <a:ln>
            <a:solidFill>
              <a:schemeClr val="accent1"/>
            </a:solidFill>
          </a:ln>
        </p:spPr>
        <p:txBody>
          <a:bodyPr anchor="t">
            <a:normAutofit fontScale="90000"/>
          </a:bodyPr>
          <a:lstStyle/>
          <a:p>
            <a:r>
              <a:rPr lang="en-AU" sz="3200" dirty="0">
                <a:solidFill>
                  <a:schemeClr val="accent1">
                    <a:lumMod val="75000"/>
                  </a:schemeClr>
                </a:solidFill>
                <a:effectLst/>
                <a:latin typeface="Chalkboard" panose="03050602040202020205" pitchFamily="66" charset="77"/>
                <a:ea typeface="Calibri" panose="020F0502020204030204" pitchFamily="34" charset="0"/>
                <a:cs typeface="Euphemia UCAS" panose="020B0503040102020104" pitchFamily="34" charset="-79"/>
              </a:rPr>
              <a:t>If Quran was being created.. What does that Implies?</a:t>
            </a:r>
            <a:br>
              <a:rPr lang="en-AU" sz="3200" dirty="0">
                <a:solidFill>
                  <a:schemeClr val="accent1">
                    <a:lumMod val="75000"/>
                  </a:schemeClr>
                </a:solidFill>
                <a:effectLst/>
                <a:latin typeface="Chalkboard" panose="03050602040202020205" pitchFamily="66" charset="77"/>
                <a:ea typeface="Calibri" panose="020F0502020204030204" pitchFamily="34" charset="0"/>
                <a:cs typeface="Euphemia UCAS" panose="020B0503040102020104" pitchFamily="34" charset="-79"/>
              </a:rPr>
            </a:br>
            <a:endParaRPr lang="en-US" sz="3200" dirty="0">
              <a:solidFill>
                <a:schemeClr val="accent1">
                  <a:lumMod val="75000"/>
                </a:schemeClr>
              </a:solidFill>
            </a:endParaRPr>
          </a:p>
        </p:txBody>
      </p:sp>
      <p:cxnSp>
        <p:nvCxnSpPr>
          <p:cNvPr id="11" name="Straight Connector 10">
            <a:extLst>
              <a:ext uri="{FF2B5EF4-FFF2-40B4-BE49-F238E27FC236}">
                <a16:creationId xmlns:a16="http://schemas.microsoft.com/office/drawing/2014/main" xmlns="" id="{D2C4353C-C927-1758-0BEF-21E9E0D8161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030756C0-6ABE-59C6-AA79-6184A1322D90}"/>
              </a:ext>
            </a:extLst>
          </p:cNvPr>
          <p:cNvSpPr>
            <a:spLocks noGrp="1"/>
          </p:cNvSpPr>
          <p:nvPr>
            <p:ph idx="1"/>
          </p:nvPr>
        </p:nvSpPr>
        <p:spPr>
          <a:xfrm>
            <a:off x="430303" y="1089208"/>
            <a:ext cx="9738257" cy="5419503"/>
          </a:xfrm>
          <a:solidFill>
            <a:srgbClr val="DCD1A4"/>
          </a:solidFill>
          <a:ln>
            <a:solidFill>
              <a:schemeClr val="accent1"/>
            </a:solidFill>
          </a:ln>
        </p:spPr>
        <p:txBody>
          <a:bodyPr>
            <a:noAutofit/>
          </a:bodyPr>
          <a:lstStyle/>
          <a:p>
            <a:pPr marL="130302" indent="-130302" defTabSz="521208">
              <a:spcBef>
                <a:spcPts val="570"/>
              </a:spcBef>
            </a:pPr>
            <a:r>
              <a:rPr lang="en-AU" sz="1800" dirty="0">
                <a:solidFill>
                  <a:srgbClr val="000000"/>
                </a:solidFill>
                <a:latin typeface="Chalkboard" panose="03050602040202020205" pitchFamily="66" charset="77"/>
                <a:cs typeface="Euphemia UCAS" panose="020B0503040102020104" pitchFamily="34" charset="-79"/>
              </a:rPr>
              <a:t>If </a:t>
            </a:r>
            <a:r>
              <a:rPr lang="en-AU" sz="1800" kern="1200" dirty="0">
                <a:solidFill>
                  <a:srgbClr val="000000"/>
                </a:solidFill>
                <a:latin typeface="Chalkboard" panose="03050602040202020205" pitchFamily="66" charset="77"/>
                <a:ea typeface="+mn-ea"/>
                <a:cs typeface="Euphemia UCAS" panose="020B0503040102020104" pitchFamily="34" charset="-79"/>
              </a:rPr>
              <a:t>the Quran is created this implies that Quran is a human product, that the Quran is not Divine, So, its not that important to follow!</a:t>
            </a:r>
          </a:p>
          <a:p>
            <a:pPr marL="130302" indent="-130302" defTabSz="521208">
              <a:spcBef>
                <a:spcPts val="570"/>
              </a:spcBef>
            </a:pPr>
            <a:r>
              <a:rPr lang="en-AU" sz="1800" kern="1200" dirty="0">
                <a:solidFill>
                  <a:srgbClr val="000000"/>
                </a:solidFill>
                <a:latin typeface="Chalkboard" panose="03050602040202020205" pitchFamily="66" charset="77"/>
                <a:ea typeface="+mn-ea"/>
                <a:cs typeface="Euphemia UCAS" panose="020B0503040102020104" pitchFamily="34" charset="-79"/>
              </a:rPr>
              <a:t> it implies that its </a:t>
            </a:r>
            <a:r>
              <a:rPr lang="en-AU" sz="1800" dirty="0">
                <a:solidFill>
                  <a:srgbClr val="000000"/>
                </a:solidFill>
                <a:latin typeface="Chalkboard" panose="03050602040202020205" pitchFamily="66" charset="77"/>
                <a:cs typeface="Euphemia UCAS" panose="020B0503040102020104" pitchFamily="34" charset="-79"/>
              </a:rPr>
              <a:t>N</a:t>
            </a:r>
            <a:r>
              <a:rPr lang="en-AU" sz="1800" kern="1200" dirty="0">
                <a:solidFill>
                  <a:srgbClr val="000000"/>
                </a:solidFill>
                <a:latin typeface="Chalkboard" panose="03050602040202020205" pitchFamily="66" charset="77"/>
                <a:ea typeface="+mn-ea"/>
                <a:cs typeface="Euphemia UCAS" panose="020B0503040102020104" pitchFamily="34" charset="-79"/>
              </a:rPr>
              <a:t>ot perfect, therefore there are faults in it!</a:t>
            </a:r>
          </a:p>
          <a:p>
            <a:pPr marL="130302" indent="-130302" defTabSz="521208">
              <a:spcBef>
                <a:spcPts val="570"/>
              </a:spcBef>
            </a:pPr>
            <a:r>
              <a:rPr lang="en-AU" sz="1800" kern="1200" dirty="0">
                <a:solidFill>
                  <a:srgbClr val="000000"/>
                </a:solidFill>
                <a:latin typeface="Chalkboard" panose="03050602040202020205" pitchFamily="66" charset="77"/>
                <a:ea typeface="+mn-ea"/>
                <a:cs typeface="Euphemia UCAS" panose="020B0503040102020104" pitchFamily="34" charset="-79"/>
              </a:rPr>
              <a:t> Because every created thing has a finite time, so it </a:t>
            </a:r>
            <a:r>
              <a:rPr lang="en-AU" sz="1800" dirty="0">
                <a:solidFill>
                  <a:srgbClr val="000000"/>
                </a:solidFill>
                <a:latin typeface="Chalkboard" panose="03050602040202020205" pitchFamily="66" charset="77"/>
                <a:cs typeface="Euphemia UCAS" panose="020B0503040102020104" pitchFamily="34" charset="-79"/>
              </a:rPr>
              <a:t>will</a:t>
            </a:r>
            <a:r>
              <a:rPr lang="en-AU" sz="1800" kern="1200" dirty="0">
                <a:solidFill>
                  <a:srgbClr val="000000"/>
                </a:solidFill>
                <a:latin typeface="Chalkboard" panose="03050602040202020205" pitchFamily="66" charset="77"/>
                <a:ea typeface="+mn-ea"/>
                <a:cs typeface="Euphemia UCAS" panose="020B0503040102020104" pitchFamily="34" charset="-79"/>
              </a:rPr>
              <a:t> end.</a:t>
            </a:r>
          </a:p>
          <a:p>
            <a:pPr defTabSz="521208">
              <a:spcBef>
                <a:spcPts val="570"/>
              </a:spcBef>
            </a:pPr>
            <a:r>
              <a:rPr lang="en-AU" sz="1800" kern="1200" dirty="0">
                <a:solidFill>
                  <a:srgbClr val="000000"/>
                </a:solidFill>
                <a:latin typeface="Chalkboard" panose="03050602040202020205" pitchFamily="66" charset="77"/>
                <a:ea typeface="+mn-ea"/>
                <a:cs typeface="Euphemia UCAS" panose="020B0503040102020104" pitchFamily="34" charset="-79"/>
              </a:rPr>
              <a:t>If it’s created, we can change it, alter it, reject it.. We can take, or leave, according to  whims, desires.  </a:t>
            </a:r>
          </a:p>
          <a:p>
            <a:pPr defTabSz="521208">
              <a:spcBef>
                <a:spcPts val="570"/>
              </a:spcBef>
            </a:pPr>
            <a:r>
              <a:rPr lang="en-AU" sz="1800" kern="1200" dirty="0">
                <a:solidFill>
                  <a:srgbClr val="000000"/>
                </a:solidFill>
                <a:latin typeface="Chalkboard" panose="03050602040202020205" pitchFamily="66" charset="77"/>
                <a:ea typeface="+mn-ea"/>
                <a:cs typeface="Euphemia UCAS" panose="020B0503040102020104" pitchFamily="34" charset="-79"/>
              </a:rPr>
              <a:t>No doubts that the paper, cardboard, pen, anything used to write Allah’s words, ink, the air coming from the lungs when reading…is created</a:t>
            </a:r>
            <a:r>
              <a:rPr lang="en-AU" sz="2000" kern="1200" dirty="0">
                <a:solidFill>
                  <a:srgbClr val="000000"/>
                </a:solidFill>
                <a:latin typeface="Chalkboard" panose="03050602040202020205" pitchFamily="66" charset="77"/>
                <a:ea typeface="+mn-ea"/>
                <a:cs typeface="Euphemia UCAS" panose="020B0503040102020104" pitchFamily="34" charset="-79"/>
              </a:rPr>
              <a:t>… </a:t>
            </a:r>
          </a:p>
          <a:p>
            <a:pPr defTabSz="521208">
              <a:spcBef>
                <a:spcPts val="570"/>
              </a:spcBef>
            </a:pPr>
            <a:r>
              <a:rPr lang="en-AU" sz="1800" b="1" kern="1200" dirty="0">
                <a:solidFill>
                  <a:srgbClr val="C00000"/>
                </a:solidFill>
                <a:latin typeface="Chalkboard" panose="03050602040202020205" pitchFamily="66" charset="77"/>
                <a:ea typeface="+mn-ea"/>
                <a:cs typeface="Euphemia UCAS" panose="020B0503040102020104" pitchFamily="34" charset="-79"/>
              </a:rPr>
              <a:t>HENCE, THE QURAN IS THE EXACT WORDS OF ALLAH, AN ATTRIBUTE OF </a:t>
            </a:r>
            <a:r>
              <a:rPr lang="en-AU" sz="1800" b="1" dirty="0">
                <a:solidFill>
                  <a:srgbClr val="C00000"/>
                </a:solidFill>
                <a:latin typeface="Chalkboard" panose="03050602040202020205" pitchFamily="66" charset="77"/>
                <a:cs typeface="Euphemia UCAS" panose="020B0503040102020104" pitchFamily="34" charset="-79"/>
              </a:rPr>
              <a:t>ALMIGHTY</a:t>
            </a:r>
            <a:r>
              <a:rPr lang="en-AU" sz="1800" b="1" kern="1200" dirty="0">
                <a:solidFill>
                  <a:srgbClr val="C00000"/>
                </a:solidFill>
                <a:latin typeface="Chalkboard" panose="03050602040202020205" pitchFamily="66" charset="77"/>
                <a:ea typeface="+mn-ea"/>
                <a:cs typeface="Euphemia UCAS" panose="020B0503040102020104" pitchFamily="34" charset="-79"/>
              </a:rPr>
              <a:t>.</a:t>
            </a:r>
          </a:p>
          <a:p>
            <a:pPr marL="0" indent="0" defTabSz="521208">
              <a:spcBef>
                <a:spcPts val="570"/>
              </a:spcBef>
              <a:buNone/>
            </a:pPr>
            <a:r>
              <a:rPr lang="en-AU" sz="1800" kern="1200" dirty="0">
                <a:solidFill>
                  <a:srgbClr val="000000"/>
                </a:solidFill>
                <a:latin typeface="Chalkboard" panose="03050602040202020205" pitchFamily="66" charset="77"/>
                <a:ea typeface="+mn-ea"/>
                <a:cs typeface="Euphemia UCAS" panose="020B0503040102020104" pitchFamily="34" charset="-79"/>
              </a:rPr>
              <a:t> </a:t>
            </a:r>
            <a:r>
              <a:rPr lang="en-AU" sz="1800" b="1" kern="1200" dirty="0">
                <a:solidFill>
                  <a:srgbClr val="C00000"/>
                </a:solidFill>
                <a:latin typeface="Chalkboard" panose="03050602040202020205" pitchFamily="66" charset="77"/>
                <a:ea typeface="+mn-ea"/>
                <a:cs typeface="Euphemia UCAS" panose="020B0503040102020104" pitchFamily="34" charset="-79"/>
              </a:rPr>
              <a:t>IT’S DIVINE, UNCREATED, PERFECT, AS ALL OTHER NAMES AND ATTRIBUTES OF ALMIGHTY ALLAH.</a:t>
            </a:r>
          </a:p>
          <a:p>
            <a:pPr marL="0" indent="0">
              <a:buNone/>
            </a:pPr>
            <a:endParaRPr lang="en-US" sz="2000" dirty="0"/>
          </a:p>
        </p:txBody>
      </p:sp>
      <p:sp>
        <p:nvSpPr>
          <p:cNvPr id="4" name="Slide Number Placeholder 3">
            <a:extLst>
              <a:ext uri="{FF2B5EF4-FFF2-40B4-BE49-F238E27FC236}">
                <a16:creationId xmlns:a16="http://schemas.microsoft.com/office/drawing/2014/main" xmlns="" id="{5BE6AFCA-4D53-7826-A9FB-80D5E494EA20}"/>
              </a:ext>
            </a:extLst>
          </p:cNvPr>
          <p:cNvSpPr>
            <a:spLocks noGrp="1"/>
          </p:cNvSpPr>
          <p:nvPr>
            <p:ph type="sldNum" sz="quarter" idx="12"/>
          </p:nvPr>
        </p:nvSpPr>
        <p:spPr>
          <a:xfrm>
            <a:off x="7494585" y="5852273"/>
            <a:ext cx="1577891" cy="210020"/>
          </a:xfrm>
        </p:spPr>
        <p:txBody>
          <a:bodyPr/>
          <a:lstStyle/>
          <a:p>
            <a:pPr defTabSz="521208">
              <a:spcAft>
                <a:spcPts val="600"/>
              </a:spcAft>
            </a:pPr>
            <a:fld id="{C8784B88-F3D9-6A4F-9660-1A0A1E561ED7}" type="slidenum">
              <a:rPr lang="en-US" sz="1026" b="1" kern="1200">
                <a:solidFill>
                  <a:schemeClr val="bg1"/>
                </a:solidFill>
                <a:latin typeface="Arial" panose="020B0604020202020204" pitchFamily="34" charset="0"/>
                <a:ea typeface="+mn-ea"/>
                <a:cs typeface="Arial" panose="020B0604020202020204" pitchFamily="34" charset="0"/>
              </a:rPr>
              <a:pPr defTabSz="521208">
                <a:spcAft>
                  <a:spcPts val="600"/>
                </a:spcAft>
              </a:pPr>
              <a:t>45</a:t>
            </a:fld>
            <a:endParaRPr lang="en-US"/>
          </a:p>
        </p:txBody>
      </p:sp>
      <p:sp>
        <p:nvSpPr>
          <p:cNvPr id="6" name="&quot;No&quot; Symbol 5">
            <a:extLst>
              <a:ext uri="{FF2B5EF4-FFF2-40B4-BE49-F238E27FC236}">
                <a16:creationId xmlns:a16="http://schemas.microsoft.com/office/drawing/2014/main" xmlns="" id="{80D3E6A7-5D0F-F089-77E7-6F264D16A523}"/>
              </a:ext>
            </a:extLst>
          </p:cNvPr>
          <p:cNvSpPr/>
          <p:nvPr/>
        </p:nvSpPr>
        <p:spPr>
          <a:xfrm>
            <a:off x="454989" y="95188"/>
            <a:ext cx="914400" cy="947651"/>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quot;No&quot; Symbol 6">
            <a:extLst>
              <a:ext uri="{FF2B5EF4-FFF2-40B4-BE49-F238E27FC236}">
                <a16:creationId xmlns:a16="http://schemas.microsoft.com/office/drawing/2014/main" xmlns="" id="{C7F99423-85C7-6F95-5A6A-9BE01ECFD837}"/>
              </a:ext>
            </a:extLst>
          </p:cNvPr>
          <p:cNvSpPr/>
          <p:nvPr/>
        </p:nvSpPr>
        <p:spPr>
          <a:xfrm>
            <a:off x="10376840" y="2008415"/>
            <a:ext cx="1624659" cy="2073728"/>
          </a:xfrm>
          <a:prstGeom prst="noSmoking">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117278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2D461A-87C6-D14C-77D8-5ACE5C37A18B}"/>
              </a:ext>
            </a:extLst>
          </p:cNvPr>
          <p:cNvSpPr>
            <a:spLocks noGrp="1"/>
          </p:cNvSpPr>
          <p:nvPr>
            <p:ph type="title"/>
          </p:nvPr>
        </p:nvSpPr>
        <p:spPr>
          <a:xfrm>
            <a:off x="2960915" y="573084"/>
            <a:ext cx="4207329" cy="972231"/>
          </a:xfrm>
          <a:ln>
            <a:solidFill>
              <a:srgbClr val="C00000"/>
            </a:solidFill>
          </a:ln>
        </p:spPr>
        <p:txBody>
          <a:bodyPr/>
          <a:lstStyle/>
          <a:p>
            <a:r>
              <a:rPr lang="en-US" dirty="0">
                <a:solidFill>
                  <a:srgbClr val="C00000"/>
                </a:solidFill>
              </a:rPr>
              <a:t>REFERENCES</a:t>
            </a:r>
          </a:p>
        </p:txBody>
      </p:sp>
      <p:sp>
        <p:nvSpPr>
          <p:cNvPr id="3" name="Content Placeholder 2">
            <a:extLst>
              <a:ext uri="{FF2B5EF4-FFF2-40B4-BE49-F238E27FC236}">
                <a16:creationId xmlns:a16="http://schemas.microsoft.com/office/drawing/2014/main" xmlns="" id="{F16AD7A2-8EF2-0408-F3DA-EAC5D7F8C469}"/>
              </a:ext>
            </a:extLst>
          </p:cNvPr>
          <p:cNvSpPr>
            <a:spLocks noGrp="1"/>
          </p:cNvSpPr>
          <p:nvPr>
            <p:ph idx="1"/>
          </p:nvPr>
        </p:nvSpPr>
        <p:spPr>
          <a:xfrm>
            <a:off x="781049" y="1731736"/>
            <a:ext cx="10368643" cy="4553180"/>
          </a:xfrm>
          <a:ln>
            <a:solidFill>
              <a:srgbClr val="C00000"/>
            </a:solidFill>
          </a:ln>
        </p:spPr>
        <p:txBody>
          <a:bodyPr>
            <a:noAutofit/>
          </a:bodyPr>
          <a:lstStyle/>
          <a:p>
            <a:pPr marL="0" indent="0">
              <a:lnSpc>
                <a:spcPct val="100000"/>
              </a:lnSpc>
              <a:buNone/>
            </a:pPr>
            <a:r>
              <a:rPr lang="en-AU" sz="2000" b="1" dirty="0">
                <a:solidFill>
                  <a:srgbClr val="C00000"/>
                </a:solidFill>
                <a:effectLst/>
                <a:latin typeface="Andalus" panose="02020603050405020304" pitchFamily="18" charset="-78"/>
                <a:cs typeface="Andalus" panose="02020603050405020304" pitchFamily="18" charset="-78"/>
              </a:rPr>
              <a:t>Qadhi, Abu Ammar Yasir. </a:t>
            </a:r>
            <a:r>
              <a:rPr lang="en-AU" sz="2000" b="1" i="1" dirty="0">
                <a:solidFill>
                  <a:srgbClr val="C00000"/>
                </a:solidFill>
                <a:effectLst/>
                <a:latin typeface="Andalus" panose="02020603050405020304" pitchFamily="18" charset="-78"/>
                <a:cs typeface="Andalus" panose="02020603050405020304" pitchFamily="18" charset="-78"/>
              </a:rPr>
              <a:t>An Introduction to The Sciences of The Quran</a:t>
            </a:r>
            <a:r>
              <a:rPr lang="en-AU" sz="2000" b="1" dirty="0">
                <a:solidFill>
                  <a:srgbClr val="C00000"/>
                </a:solidFill>
                <a:effectLst/>
                <a:latin typeface="Andalus" panose="02020603050405020304" pitchFamily="18" charset="-78"/>
                <a:cs typeface="Andalus" panose="02020603050405020304" pitchFamily="18" charset="-78"/>
              </a:rPr>
              <a:t>. Birmingham, UK: al-</a:t>
            </a:r>
            <a:r>
              <a:rPr lang="en-AU" sz="2000" b="1" dirty="0" err="1">
                <a:solidFill>
                  <a:srgbClr val="C00000"/>
                </a:solidFill>
                <a:effectLst/>
                <a:latin typeface="Andalus" panose="02020603050405020304" pitchFamily="18" charset="-78"/>
                <a:cs typeface="Andalus" panose="02020603050405020304" pitchFamily="18" charset="-78"/>
              </a:rPr>
              <a:t>Hidaayah</a:t>
            </a:r>
            <a:r>
              <a:rPr lang="en-AU" sz="2000" b="1" dirty="0">
                <a:solidFill>
                  <a:srgbClr val="C00000"/>
                </a:solidFill>
                <a:effectLst/>
                <a:latin typeface="Andalus" panose="02020603050405020304" pitchFamily="18" charset="-78"/>
                <a:cs typeface="Andalus" panose="02020603050405020304" pitchFamily="18" charset="-78"/>
              </a:rPr>
              <a:t> Publishing and Distribution, 2003</a:t>
            </a:r>
            <a:r>
              <a:rPr lang="en-AU" sz="2000" dirty="0">
                <a:effectLst/>
                <a:latin typeface="Andalus" panose="02020603050405020304" pitchFamily="18" charset="-78"/>
                <a:cs typeface="Andalus" panose="02020603050405020304" pitchFamily="18" charset="-78"/>
              </a:rPr>
              <a:t>. </a:t>
            </a:r>
          </a:p>
          <a:p>
            <a:pPr marL="0" indent="0">
              <a:buNone/>
            </a:pPr>
            <a:r>
              <a:rPr lang="en-AU" sz="2000" b="1" dirty="0">
                <a:effectLst/>
                <a:latin typeface="Andalus" panose="02020603050405020304" pitchFamily="18" charset="-78"/>
                <a:cs typeface="Andalus" panose="02020603050405020304" pitchFamily="18" charset="-78"/>
              </a:rPr>
              <a:t>1.Introduction and history of The Quran</a:t>
            </a:r>
            <a:r>
              <a:rPr lang="en-AU" sz="2000" b="1" i="1" dirty="0">
                <a:effectLst/>
                <a:latin typeface="Andalus" panose="02020603050405020304" pitchFamily="18" charset="-78"/>
                <a:cs typeface="Andalus" panose="02020603050405020304" pitchFamily="18" charset="-78"/>
              </a:rPr>
              <a:t>, </a:t>
            </a:r>
            <a:r>
              <a:rPr lang="en-AU" sz="2000" b="1" dirty="0">
                <a:latin typeface="Andalus" panose="02020603050405020304" pitchFamily="18" charset="-78"/>
                <a:cs typeface="Andalus" panose="02020603050405020304" pitchFamily="18" charset="-78"/>
              </a:rPr>
              <a:t>page 18-23.</a:t>
            </a:r>
          </a:p>
          <a:p>
            <a:pPr marL="0" indent="0">
              <a:buNone/>
            </a:pPr>
            <a:r>
              <a:rPr lang="en-AU" sz="2000" b="1" dirty="0">
                <a:effectLst/>
                <a:latin typeface="Andalus" panose="02020603050405020304" pitchFamily="18" charset="-78"/>
                <a:cs typeface="Andalus" panose="02020603050405020304" pitchFamily="18" charset="-78"/>
              </a:rPr>
              <a:t>2. The Quran, page 24-60.</a:t>
            </a:r>
          </a:p>
          <a:p>
            <a:pPr marL="0" indent="0">
              <a:buNone/>
            </a:pPr>
            <a:r>
              <a:rPr lang="en-AU" sz="2000" b="1" dirty="0">
                <a:effectLst/>
                <a:latin typeface="Andalus" panose="02020603050405020304" pitchFamily="18" charset="-78"/>
                <a:cs typeface="Andalus" panose="02020603050405020304" pitchFamily="18" charset="-78"/>
              </a:rPr>
              <a:t>3.Inspiration - Al-</a:t>
            </a:r>
            <a:r>
              <a:rPr lang="en-AU" sz="2000" b="1" dirty="0" err="1">
                <a:effectLst/>
                <a:latin typeface="Andalus" panose="02020603050405020304" pitchFamily="18" charset="-78"/>
                <a:cs typeface="Andalus" panose="02020603050405020304" pitchFamily="18" charset="-78"/>
              </a:rPr>
              <a:t>wahy</a:t>
            </a:r>
            <a:r>
              <a:rPr lang="en-AU" sz="2000" b="1" dirty="0">
                <a:effectLst/>
                <a:latin typeface="Andalus" panose="02020603050405020304" pitchFamily="18" charset="-78"/>
                <a:cs typeface="Andalus" panose="02020603050405020304" pitchFamily="18" charset="-78"/>
              </a:rPr>
              <a:t>,</a:t>
            </a:r>
            <a:r>
              <a:rPr lang="en-AU" sz="2000" b="1" dirty="0">
                <a:latin typeface="Andalus" panose="02020603050405020304" pitchFamily="18" charset="-78"/>
                <a:cs typeface="Andalus" panose="02020603050405020304" pitchFamily="18" charset="-78"/>
              </a:rPr>
              <a:t> page 61-74.</a:t>
            </a:r>
            <a:endParaRPr lang="en-AU" sz="2000" b="1" dirty="0">
              <a:effectLst/>
              <a:latin typeface="Andalus" panose="02020603050405020304" pitchFamily="18" charset="-78"/>
              <a:cs typeface="Andalus" panose="02020603050405020304" pitchFamily="18" charset="-78"/>
            </a:endParaRPr>
          </a:p>
          <a:p>
            <a:pPr marL="0" indent="0">
              <a:buNone/>
            </a:pPr>
            <a:r>
              <a:rPr lang="en-AU" sz="2000" b="1" dirty="0">
                <a:solidFill>
                  <a:srgbClr val="C00000"/>
                </a:solidFill>
                <a:effectLst/>
                <a:latin typeface="Andalus" panose="02020603050405020304" pitchFamily="18" charset="-78"/>
                <a:cs typeface="Andalus" panose="02020603050405020304" pitchFamily="18" charset="-78"/>
              </a:rPr>
              <a:t>Philips, </a:t>
            </a:r>
            <a:r>
              <a:rPr lang="en-AU" sz="2000" b="1" dirty="0" err="1">
                <a:solidFill>
                  <a:srgbClr val="C00000"/>
                </a:solidFill>
                <a:effectLst/>
                <a:latin typeface="Andalus" panose="02020603050405020304" pitchFamily="18" charset="-78"/>
                <a:cs typeface="Andalus" panose="02020603050405020304" pitchFamily="18" charset="-78"/>
              </a:rPr>
              <a:t>abu</a:t>
            </a:r>
            <a:r>
              <a:rPr lang="en-AU" sz="2000" b="1" dirty="0">
                <a:solidFill>
                  <a:srgbClr val="C00000"/>
                </a:solidFill>
                <a:effectLst/>
                <a:latin typeface="Andalus" panose="02020603050405020304" pitchFamily="18" charset="-78"/>
                <a:cs typeface="Andalus" panose="02020603050405020304" pitchFamily="18" charset="-78"/>
              </a:rPr>
              <a:t> </a:t>
            </a:r>
            <a:r>
              <a:rPr lang="en-AU" sz="2000" b="1" dirty="0" err="1">
                <a:solidFill>
                  <a:srgbClr val="C00000"/>
                </a:solidFill>
                <a:latin typeface="Andalus" panose="02020603050405020304" pitchFamily="18" charset="-78"/>
                <a:cs typeface="Andalus" panose="02020603050405020304" pitchFamily="18" charset="-78"/>
              </a:rPr>
              <a:t>A</a:t>
            </a:r>
            <a:r>
              <a:rPr lang="en-AU" sz="2000" b="1" dirty="0" err="1">
                <a:solidFill>
                  <a:srgbClr val="C00000"/>
                </a:solidFill>
                <a:effectLst/>
                <a:latin typeface="Andalus" panose="02020603050405020304" pitchFamily="18" charset="-78"/>
                <a:cs typeface="Andalus" panose="02020603050405020304" pitchFamily="18" charset="-78"/>
              </a:rPr>
              <a:t>meenah</a:t>
            </a:r>
            <a:r>
              <a:rPr lang="en-AU" sz="2000" b="1" dirty="0">
                <a:solidFill>
                  <a:srgbClr val="C00000"/>
                </a:solidFill>
                <a:effectLst/>
                <a:latin typeface="Andalus" panose="02020603050405020304" pitchFamily="18" charset="-78"/>
                <a:cs typeface="Andalus" panose="02020603050405020304" pitchFamily="18" charset="-78"/>
              </a:rPr>
              <a:t> </a:t>
            </a:r>
            <a:r>
              <a:rPr lang="en-AU" sz="2000" b="1" dirty="0">
                <a:solidFill>
                  <a:srgbClr val="C00000"/>
                </a:solidFill>
                <a:latin typeface="Andalus" panose="02020603050405020304" pitchFamily="18" charset="-78"/>
                <a:cs typeface="Andalus" panose="02020603050405020304" pitchFamily="18" charset="-78"/>
              </a:rPr>
              <a:t>B</a:t>
            </a:r>
            <a:r>
              <a:rPr lang="en-AU" sz="2000" b="1" dirty="0">
                <a:solidFill>
                  <a:srgbClr val="C00000"/>
                </a:solidFill>
                <a:effectLst/>
                <a:latin typeface="Andalus" panose="02020603050405020304" pitchFamily="18" charset="-78"/>
                <a:cs typeface="Andalus" panose="02020603050405020304" pitchFamily="18" charset="-78"/>
              </a:rPr>
              <a:t>ilal. </a:t>
            </a:r>
            <a:r>
              <a:rPr lang="en-AU" sz="2000" b="1" i="1" dirty="0">
                <a:solidFill>
                  <a:srgbClr val="C00000"/>
                </a:solidFill>
                <a:effectLst/>
                <a:latin typeface="Andalus" panose="02020603050405020304" pitchFamily="18" charset="-78"/>
                <a:cs typeface="Andalus" panose="02020603050405020304" pitchFamily="18" charset="-78"/>
              </a:rPr>
              <a:t>Usool At-</a:t>
            </a:r>
            <a:r>
              <a:rPr lang="en-AU" sz="2000" b="1" i="1" dirty="0">
                <a:solidFill>
                  <a:srgbClr val="C00000"/>
                </a:solidFill>
                <a:latin typeface="Andalus" panose="02020603050405020304" pitchFamily="18" charset="-78"/>
                <a:cs typeface="Andalus" panose="02020603050405020304" pitchFamily="18" charset="-78"/>
              </a:rPr>
              <a:t>T</a:t>
            </a:r>
            <a:r>
              <a:rPr lang="en-AU" sz="2000" b="1" i="1" dirty="0">
                <a:solidFill>
                  <a:srgbClr val="C00000"/>
                </a:solidFill>
                <a:effectLst/>
                <a:latin typeface="Andalus" panose="02020603050405020304" pitchFamily="18" charset="-78"/>
                <a:cs typeface="Andalus" panose="02020603050405020304" pitchFamily="18" charset="-78"/>
              </a:rPr>
              <a:t>afseer</a:t>
            </a:r>
            <a:r>
              <a:rPr lang="en-AU" sz="2000" b="1" dirty="0">
                <a:solidFill>
                  <a:srgbClr val="C00000"/>
                </a:solidFill>
                <a:effectLst/>
                <a:latin typeface="Andalus" panose="02020603050405020304" pitchFamily="18" charset="-78"/>
                <a:cs typeface="Andalus" panose="02020603050405020304" pitchFamily="18" charset="-78"/>
              </a:rPr>
              <a:t>, Sharjah, U.A.E.: Dar Al Fatah Sharjah, 1997. </a:t>
            </a:r>
          </a:p>
          <a:p>
            <a:pPr marL="0" indent="0">
              <a:buNone/>
            </a:pPr>
            <a:r>
              <a:rPr lang="en-AU" sz="2000" b="1" dirty="0">
                <a:latin typeface="Andalus" panose="02020603050405020304" pitchFamily="18" charset="-78"/>
                <a:cs typeface="Andalus" panose="02020603050405020304" pitchFamily="18" charset="-78"/>
              </a:rPr>
              <a:t>1. introduction, </a:t>
            </a:r>
            <a:r>
              <a:rPr lang="en-AU" sz="2000" b="1" dirty="0">
                <a:effectLst/>
                <a:latin typeface="Andalus" panose="02020603050405020304" pitchFamily="18" charset="-78"/>
                <a:cs typeface="Andalus" panose="02020603050405020304" pitchFamily="18" charset="-78"/>
              </a:rPr>
              <a:t>page 9-14.</a:t>
            </a:r>
            <a:endParaRPr lang="en-AU" sz="2000" b="1" dirty="0">
              <a:latin typeface="Andalus" panose="02020603050405020304" pitchFamily="18" charset="-78"/>
              <a:cs typeface="Andalus" panose="02020603050405020304" pitchFamily="18" charset="-78"/>
            </a:endParaRPr>
          </a:p>
          <a:p>
            <a:pPr marL="0" indent="0">
              <a:buNone/>
            </a:pPr>
            <a:r>
              <a:rPr lang="en-AU" sz="2000" b="1" dirty="0">
                <a:effectLst/>
                <a:latin typeface="Andalus" panose="02020603050405020304" pitchFamily="18" charset="-78"/>
                <a:cs typeface="Andalus" panose="02020603050405020304" pitchFamily="18" charset="-78"/>
              </a:rPr>
              <a:t>2. The Quran, Al-</a:t>
            </a:r>
            <a:r>
              <a:rPr lang="en-AU" sz="2000" b="1" dirty="0" err="1">
                <a:effectLst/>
                <a:latin typeface="Andalus" panose="02020603050405020304" pitchFamily="18" charset="-78"/>
                <a:cs typeface="Andalus" panose="02020603050405020304" pitchFamily="18" charset="-78"/>
              </a:rPr>
              <a:t>wahy</a:t>
            </a:r>
            <a:r>
              <a:rPr lang="en-AU" sz="2000" b="1" dirty="0">
                <a:effectLst/>
                <a:latin typeface="Andalus" panose="02020603050405020304" pitchFamily="18" charset="-78"/>
                <a:cs typeface="Andalus" panose="02020603050405020304" pitchFamily="18" charset="-78"/>
              </a:rPr>
              <a:t>,  page </a:t>
            </a:r>
            <a:r>
              <a:rPr lang="en-AU" sz="2000" b="1" dirty="0">
                <a:latin typeface="Andalus" panose="02020603050405020304" pitchFamily="18" charset="-78"/>
                <a:cs typeface="Andalus" panose="02020603050405020304" pitchFamily="18" charset="-78"/>
              </a:rPr>
              <a:t>85-127.</a:t>
            </a:r>
          </a:p>
        </p:txBody>
      </p:sp>
      <p:sp>
        <p:nvSpPr>
          <p:cNvPr id="4" name="Slide Number Placeholder 3">
            <a:extLst>
              <a:ext uri="{FF2B5EF4-FFF2-40B4-BE49-F238E27FC236}">
                <a16:creationId xmlns:a16="http://schemas.microsoft.com/office/drawing/2014/main" xmlns="" id="{3CC8DCD2-D0A5-DC36-EFC4-C8A37C747779}"/>
              </a:ext>
            </a:extLst>
          </p:cNvPr>
          <p:cNvSpPr>
            <a:spLocks noGrp="1"/>
          </p:cNvSpPr>
          <p:nvPr>
            <p:ph type="sldNum" sz="quarter" idx="12"/>
          </p:nvPr>
        </p:nvSpPr>
        <p:spPr/>
        <p:txBody>
          <a:bodyPr/>
          <a:lstStyle/>
          <a:p>
            <a:fld id="{C8784B88-F3D9-6A4F-9660-1A0A1E561ED7}" type="slidenum">
              <a:rPr lang="en-US" smtClean="0"/>
              <a:t>46</a:t>
            </a:fld>
            <a:endParaRPr lang="en-US"/>
          </a:p>
        </p:txBody>
      </p:sp>
    </p:spTree>
    <p:extLst>
      <p:ext uri="{BB962C8B-B14F-4D97-AF65-F5344CB8AC3E}">
        <p14:creationId xmlns:p14="http://schemas.microsoft.com/office/powerpoint/2010/main" val="377397069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1918174632"/>
              </p:ext>
            </p:extLst>
          </p:nvPr>
        </p:nvGraphicFramePr>
        <p:xfrm>
          <a:off x="368135" y="346364"/>
          <a:ext cx="11578442" cy="527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47</a:t>
            </a:fld>
            <a:endParaRPr lang="en-US"/>
          </a:p>
        </p:txBody>
      </p:sp>
    </p:spTree>
    <p:extLst>
      <p:ext uri="{BB962C8B-B14F-4D97-AF65-F5344CB8AC3E}">
        <p14:creationId xmlns:p14="http://schemas.microsoft.com/office/powerpoint/2010/main" val="8072817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2784366404"/>
              </p:ext>
            </p:extLst>
          </p:nvPr>
        </p:nvGraphicFramePr>
        <p:xfrm>
          <a:off x="368135" y="0"/>
          <a:ext cx="11578442" cy="561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48</a:t>
            </a:fld>
            <a:endParaRPr lang="en-US"/>
          </a:p>
        </p:txBody>
      </p:sp>
    </p:spTree>
    <p:extLst>
      <p:ext uri="{BB962C8B-B14F-4D97-AF65-F5344CB8AC3E}">
        <p14:creationId xmlns:p14="http://schemas.microsoft.com/office/powerpoint/2010/main" val="28014395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2B0BB-85E7-444B-A033-873561327BFC}"/>
              </a:ext>
            </a:extLst>
          </p:cNvPr>
          <p:cNvSpPr>
            <a:spLocks noGrp="1"/>
          </p:cNvSpPr>
          <p:nvPr>
            <p:ph type="ctrTitle"/>
          </p:nvPr>
        </p:nvSpPr>
        <p:spPr>
          <a:xfrm>
            <a:off x="2138766" y="2571262"/>
            <a:ext cx="8529234" cy="1655762"/>
          </a:xfrm>
        </p:spPr>
        <p:txBody>
          <a:bodyPr>
            <a:normAutofit fontScale="90000"/>
          </a:bodyPr>
          <a:lstStyle/>
          <a:p>
            <a:r>
              <a:rPr lang="en-US" sz="4000" dirty="0"/>
              <a:t>INTRODUCTION TO ULOOM AL-QURAN</a:t>
            </a:r>
            <a:br>
              <a:rPr lang="en-US" sz="4000" dirty="0"/>
            </a:br>
            <a:r>
              <a:rPr lang="en-US" sz="4000" dirty="0"/>
              <a:t>SCIENCES OF THE QURAN</a:t>
            </a:r>
          </a:p>
        </p:txBody>
      </p:sp>
      <p:sp>
        <p:nvSpPr>
          <p:cNvPr id="3" name="Subtitle 2">
            <a:extLst>
              <a:ext uri="{FF2B5EF4-FFF2-40B4-BE49-F238E27FC236}">
                <a16:creationId xmlns:a16="http://schemas.microsoft.com/office/drawing/2014/main" xmlns="" id="{D2CE41B7-91BB-2643-B51E-9483CCFAA46F}"/>
              </a:ext>
            </a:extLst>
          </p:cNvPr>
          <p:cNvSpPr>
            <a:spLocks noGrp="1"/>
          </p:cNvSpPr>
          <p:nvPr>
            <p:ph type="subTitle" idx="1"/>
          </p:nvPr>
        </p:nvSpPr>
        <p:spPr>
          <a:xfrm>
            <a:off x="1821366" y="4568384"/>
            <a:ext cx="9144000" cy="1655762"/>
          </a:xfrm>
        </p:spPr>
        <p:txBody>
          <a:bodyPr>
            <a:normAutofit/>
          </a:bodyPr>
          <a:lstStyle/>
          <a:p>
            <a:r>
              <a:rPr lang="en-US" sz="3600" b="1" dirty="0"/>
              <a:t>UST. HALA AMERAH</a:t>
            </a:r>
          </a:p>
        </p:txBody>
      </p:sp>
      <p:sp>
        <p:nvSpPr>
          <p:cNvPr id="5" name="Slide Number Placeholder 4">
            <a:extLst>
              <a:ext uri="{FF2B5EF4-FFF2-40B4-BE49-F238E27FC236}">
                <a16:creationId xmlns:a16="http://schemas.microsoft.com/office/drawing/2014/main" xmlns="" id="{5C1C79E2-969B-654E-9C3F-A0C291F5423E}"/>
              </a:ext>
            </a:extLst>
          </p:cNvPr>
          <p:cNvSpPr>
            <a:spLocks noGrp="1"/>
          </p:cNvSpPr>
          <p:nvPr>
            <p:ph type="sldNum" sz="quarter" idx="12"/>
          </p:nvPr>
        </p:nvSpPr>
        <p:spPr/>
        <p:txBody>
          <a:bodyPr/>
          <a:lstStyle/>
          <a:p>
            <a:fld id="{C8784B88-F3D9-6A4F-9660-1A0A1E561ED7}" type="slidenum">
              <a:rPr lang="en-US" smtClean="0"/>
              <a:t>49</a:t>
            </a:fld>
            <a:endParaRPr lang="en-US"/>
          </a:p>
        </p:txBody>
      </p:sp>
      <p:sp>
        <p:nvSpPr>
          <p:cNvPr id="7" name="TextBox 6">
            <a:extLst>
              <a:ext uri="{FF2B5EF4-FFF2-40B4-BE49-F238E27FC236}">
                <a16:creationId xmlns:a16="http://schemas.microsoft.com/office/drawing/2014/main" xmlns="" id="{3F55A7A9-5738-CF48-B5C0-8FEFD5979462}"/>
              </a:ext>
            </a:extLst>
          </p:cNvPr>
          <p:cNvSpPr txBox="1"/>
          <p:nvPr/>
        </p:nvSpPr>
        <p:spPr>
          <a:xfrm>
            <a:off x="3893025" y="1782325"/>
            <a:ext cx="4037067" cy="369332"/>
          </a:xfrm>
          <a:prstGeom prst="rect">
            <a:avLst/>
          </a:prstGeom>
          <a:noFill/>
        </p:spPr>
        <p:txBody>
          <a:bodyPr wrap="none" rtlCol="0">
            <a:spAutoFit/>
          </a:bodyPr>
          <a:lstStyle/>
          <a:p>
            <a:r>
              <a:rPr lang="en-CA" b="1" dirty="0">
                <a:solidFill>
                  <a:schemeClr val="bg1"/>
                </a:solidFill>
              </a:rPr>
              <a:t>A 111   Uloom Al- Quran – Lecture No. 2 </a:t>
            </a:r>
            <a:endParaRPr lang="en-US" dirty="0"/>
          </a:p>
        </p:txBody>
      </p:sp>
    </p:spTree>
    <p:extLst>
      <p:ext uri="{BB962C8B-B14F-4D97-AF65-F5344CB8AC3E}">
        <p14:creationId xmlns:p14="http://schemas.microsoft.com/office/powerpoint/2010/main" val="20821914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EC822EC-1CD7-388E-DCD6-4EBA421F121A}"/>
              </a:ext>
            </a:extLst>
          </p:cNvPr>
          <p:cNvSpPr>
            <a:spLocks noGrp="1"/>
          </p:cNvSpPr>
          <p:nvPr>
            <p:ph type="title"/>
          </p:nvPr>
        </p:nvSpPr>
        <p:spPr>
          <a:xfrm>
            <a:off x="0" y="248194"/>
            <a:ext cx="4525107" cy="635799"/>
          </a:xfrm>
          <a:noFill/>
          <a:ln>
            <a:noFill/>
          </a:ln>
        </p:spPr>
        <p:txBody>
          <a:bodyPr>
            <a:noAutofit/>
          </a:bodyPr>
          <a:lstStyle/>
          <a:p>
            <a:r>
              <a:rPr lang="en-AU" dirty="0">
                <a:latin typeface="ACADEMY ENGRAVED LET PLAIN:1.0" panose="02000000000000000000" pitchFamily="2" charset="0"/>
                <a:ea typeface="Times New Roman" panose="02020603050405020304" pitchFamily="18" charset="0"/>
              </a:rPr>
              <a:t/>
            </a:r>
            <a:br>
              <a:rPr lang="en-AU" dirty="0">
                <a:latin typeface="ACADEMY ENGRAVED LET PLAIN:1.0" panose="02000000000000000000" pitchFamily="2" charset="0"/>
                <a:ea typeface="Times New Roman" panose="02020603050405020304" pitchFamily="18" charset="0"/>
              </a:rPr>
            </a:br>
            <a:r>
              <a:rPr lang="en-AU" dirty="0">
                <a:latin typeface="ACADEMY ENGRAVED LET PLAIN:1.0" panose="02000000000000000000" pitchFamily="2" charset="0"/>
                <a:ea typeface="Times New Roman" panose="02020603050405020304" pitchFamily="18" charset="0"/>
              </a:rPr>
              <a:t>Uloo</a:t>
            </a:r>
            <a:r>
              <a:rPr lang="en-AU" dirty="0">
                <a:effectLst/>
                <a:latin typeface="ACADEMY ENGRAVED LET PLAIN:1.0" panose="02000000000000000000" pitchFamily="2" charset="0"/>
                <a:ea typeface="Times New Roman" panose="02020603050405020304" pitchFamily="18" charset="0"/>
              </a:rPr>
              <a:t>m al-Quran</a:t>
            </a:r>
            <a:r>
              <a:rPr lang="en-AU" dirty="0">
                <a:effectLst/>
                <a:latin typeface="ACADEMY ENGRAVED LET PLAIN:1.0" panose="02000000000000000000" pitchFamily="2" charset="0"/>
                <a:ea typeface="Calibri" panose="020F0502020204030204" pitchFamily="34" charset="0"/>
              </a:rPr>
              <a:t/>
            </a:r>
            <a:br>
              <a:rPr lang="en-AU" dirty="0">
                <a:effectLst/>
                <a:latin typeface="ACADEMY ENGRAVED LET PLAIN:1.0" panose="02000000000000000000" pitchFamily="2" charset="0"/>
                <a:ea typeface="Calibri" panose="020F0502020204030204" pitchFamily="34" charset="0"/>
              </a:rPr>
            </a:br>
            <a:endParaRPr lang="en-US" dirty="0">
              <a:latin typeface="ACADEMY ENGRAVED LET PLAIN:1.0" panose="02000000000000000000" pitchFamily="2" charset="0"/>
            </a:endParaRPr>
          </a:p>
        </p:txBody>
      </p:sp>
      <p:sp>
        <p:nvSpPr>
          <p:cNvPr id="4" name="Slide Number Placeholder 3">
            <a:extLst>
              <a:ext uri="{FF2B5EF4-FFF2-40B4-BE49-F238E27FC236}">
                <a16:creationId xmlns:a16="http://schemas.microsoft.com/office/drawing/2014/main" xmlns="" id="{F4241888-32B4-C78F-BB39-8360542133E5}"/>
              </a:ext>
            </a:extLst>
          </p:cNvPr>
          <p:cNvSpPr>
            <a:spLocks noGrp="1"/>
          </p:cNvSpPr>
          <p:nvPr>
            <p:ph type="sldNum" sz="quarter" idx="12"/>
          </p:nvPr>
        </p:nvSpPr>
        <p:spPr>
          <a:solidFill>
            <a:schemeClr val="accent6">
              <a:lumMod val="40000"/>
              <a:lumOff val="60000"/>
            </a:schemeClr>
          </a:solidFill>
          <a:ln>
            <a:solidFill>
              <a:schemeClr val="accent2">
                <a:lumMod val="75000"/>
              </a:schemeClr>
            </a:solidFill>
          </a:ln>
        </p:spPr>
        <p:txBody>
          <a:bodyPr/>
          <a:lstStyle/>
          <a:p>
            <a:fld id="{C8784B88-F3D9-6A4F-9660-1A0A1E561ED7}" type="slidenum">
              <a:rPr lang="en-US" smtClean="0">
                <a:latin typeface="ACADEMY ENGRAVED LET PLAIN:1.0" panose="02000000000000000000" pitchFamily="2" charset="0"/>
              </a:rPr>
              <a:t>5</a:t>
            </a:fld>
            <a:endParaRPr lang="en-US">
              <a:latin typeface="ACADEMY ENGRAVED LET PLAIN:1.0" panose="02000000000000000000" pitchFamily="2" charset="0"/>
            </a:endParaRPr>
          </a:p>
        </p:txBody>
      </p:sp>
      <p:sp>
        <p:nvSpPr>
          <p:cNvPr id="11" name="Frame 10">
            <a:extLst>
              <a:ext uri="{FF2B5EF4-FFF2-40B4-BE49-F238E27FC236}">
                <a16:creationId xmlns:a16="http://schemas.microsoft.com/office/drawing/2014/main" xmlns="" id="{C25ADA0E-9EC8-B3B2-E63B-3EFEBC3F0781}"/>
              </a:ext>
            </a:extLst>
          </p:cNvPr>
          <p:cNvSpPr/>
          <p:nvPr/>
        </p:nvSpPr>
        <p:spPr>
          <a:xfrm>
            <a:off x="7920570" y="1069366"/>
            <a:ext cx="1380061" cy="914400"/>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ACADEMY ENGRAVED LET PLAIN:1.0" panose="02000000000000000000" pitchFamily="2" charset="0"/>
              </a:rPr>
              <a:t>Tajweed</a:t>
            </a:r>
            <a:endParaRPr lang="en-US" b="1" dirty="0">
              <a:solidFill>
                <a:schemeClr val="tx1"/>
              </a:solidFill>
              <a:latin typeface="ACADEMY ENGRAVED LET PLAIN:1.0" panose="02000000000000000000" pitchFamily="2" charset="0"/>
            </a:endParaRPr>
          </a:p>
        </p:txBody>
      </p:sp>
      <p:sp>
        <p:nvSpPr>
          <p:cNvPr id="12" name="Frame 11">
            <a:extLst>
              <a:ext uri="{FF2B5EF4-FFF2-40B4-BE49-F238E27FC236}">
                <a16:creationId xmlns:a16="http://schemas.microsoft.com/office/drawing/2014/main" xmlns="" id="{5C9DB28D-07CE-BF1B-9804-A0A95EA7494E}"/>
              </a:ext>
            </a:extLst>
          </p:cNvPr>
          <p:cNvSpPr/>
          <p:nvPr/>
        </p:nvSpPr>
        <p:spPr>
          <a:xfrm>
            <a:off x="7920570" y="153226"/>
            <a:ext cx="1380060" cy="914400"/>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CADEMY ENGRAVED LET PLAIN:1.0" panose="02000000000000000000" pitchFamily="2" charset="0"/>
              </a:rPr>
              <a:t>Qiraat</a:t>
            </a:r>
            <a:endParaRPr lang="en-US" b="1" dirty="0">
              <a:solidFill>
                <a:schemeClr val="tx1"/>
              </a:solidFill>
              <a:latin typeface="ACADEMY ENGRAVED LET PLAIN:1.0" panose="02000000000000000000" pitchFamily="2" charset="0"/>
            </a:endParaRPr>
          </a:p>
        </p:txBody>
      </p:sp>
      <p:sp>
        <p:nvSpPr>
          <p:cNvPr id="13" name="Frame 12">
            <a:extLst>
              <a:ext uri="{FF2B5EF4-FFF2-40B4-BE49-F238E27FC236}">
                <a16:creationId xmlns:a16="http://schemas.microsoft.com/office/drawing/2014/main" xmlns="" id="{E5CD2D6F-C40C-2DFA-1886-D638F0FD2DB9}"/>
              </a:ext>
            </a:extLst>
          </p:cNvPr>
          <p:cNvSpPr/>
          <p:nvPr/>
        </p:nvSpPr>
        <p:spPr>
          <a:xfrm>
            <a:off x="4495153" y="3271656"/>
            <a:ext cx="1361372" cy="914400"/>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i="1" dirty="0">
                <a:solidFill>
                  <a:srgbClr val="111111"/>
                </a:solidFill>
                <a:latin typeface="ACADEMY ENGRAVED LET PLAIN:1.0" panose="02000000000000000000" pitchFamily="2" charset="0"/>
                <a:ea typeface="Calibri" panose="020F0502020204030204" pitchFamily="34" charset="0"/>
              </a:rPr>
              <a:t>A</a:t>
            </a:r>
            <a:r>
              <a:rPr lang="en-AU" sz="1800" b="1" i="1" dirty="0">
                <a:solidFill>
                  <a:srgbClr val="111111"/>
                </a:solidFill>
                <a:effectLst/>
                <a:latin typeface="ACADEMY ENGRAVED LET PLAIN:1.0" panose="02000000000000000000" pitchFamily="2" charset="0"/>
                <a:ea typeface="Calibri" panose="020F0502020204030204" pitchFamily="34" charset="0"/>
              </a:rPr>
              <a:t>sbab an-</a:t>
            </a:r>
            <a:r>
              <a:rPr lang="en-AU" sz="1800" b="1" i="1" dirty="0" err="1">
                <a:solidFill>
                  <a:srgbClr val="111111"/>
                </a:solidFill>
                <a:effectLst/>
                <a:latin typeface="ACADEMY ENGRAVED LET PLAIN:1.0" panose="02000000000000000000" pitchFamily="2" charset="0"/>
                <a:ea typeface="Calibri" panose="020F0502020204030204" pitchFamily="34" charset="0"/>
              </a:rPr>
              <a:t>nuzul</a:t>
            </a:r>
            <a:endParaRPr lang="en-US" b="1" dirty="0">
              <a:solidFill>
                <a:schemeClr val="tx1"/>
              </a:solidFill>
              <a:latin typeface="ACADEMY ENGRAVED LET PLAIN:1.0" panose="02000000000000000000" pitchFamily="2" charset="0"/>
            </a:endParaRPr>
          </a:p>
        </p:txBody>
      </p:sp>
      <p:sp>
        <p:nvSpPr>
          <p:cNvPr id="14" name="Frame 13">
            <a:extLst>
              <a:ext uri="{FF2B5EF4-FFF2-40B4-BE49-F238E27FC236}">
                <a16:creationId xmlns:a16="http://schemas.microsoft.com/office/drawing/2014/main" xmlns="" id="{92EE3945-81C4-D870-EFDB-CCB104507283}"/>
              </a:ext>
            </a:extLst>
          </p:cNvPr>
          <p:cNvSpPr/>
          <p:nvPr/>
        </p:nvSpPr>
        <p:spPr>
          <a:xfrm>
            <a:off x="8241250" y="2267991"/>
            <a:ext cx="1661531" cy="1444319"/>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i="1" dirty="0">
                <a:solidFill>
                  <a:srgbClr val="111111"/>
                </a:solidFill>
                <a:effectLst/>
                <a:latin typeface="ACADEMY ENGRAVED LET PLAIN:1.0" panose="02000000000000000000" pitchFamily="2" charset="0"/>
                <a:ea typeface="Calibri" panose="020F0502020204030204" pitchFamily="34" charset="0"/>
              </a:rPr>
              <a:t>Muhkam</a:t>
            </a:r>
            <a:r>
              <a:rPr lang="en-AU" b="1" i="1" dirty="0">
                <a:solidFill>
                  <a:srgbClr val="111111"/>
                </a:solidFill>
                <a:latin typeface="ACADEMY ENGRAVED LET PLAIN:1.0" panose="02000000000000000000" pitchFamily="2" charset="0"/>
                <a:ea typeface="Calibri" panose="020F0502020204030204" pitchFamily="34" charset="0"/>
              </a:rPr>
              <a:t>/</a:t>
            </a:r>
            <a:r>
              <a:rPr lang="en-AU" sz="1800" b="1" dirty="0">
                <a:solidFill>
                  <a:srgbClr val="111111"/>
                </a:solidFill>
                <a:effectLst/>
                <a:latin typeface="ACADEMY ENGRAVED LET PLAIN:1.0" panose="02000000000000000000" pitchFamily="2" charset="0"/>
                <a:ea typeface="Calibri" panose="020F0502020204030204" pitchFamily="34" charset="0"/>
              </a:rPr>
              <a:t> </a:t>
            </a:r>
            <a:r>
              <a:rPr lang="en-AU" sz="1800" b="1" i="1" dirty="0">
                <a:solidFill>
                  <a:srgbClr val="111111"/>
                </a:solidFill>
                <a:effectLst/>
                <a:latin typeface="ACADEMY ENGRAVED LET PLAIN:1.0" panose="02000000000000000000" pitchFamily="2" charset="0"/>
                <a:ea typeface="Calibri" panose="020F0502020204030204" pitchFamily="34" charset="0"/>
              </a:rPr>
              <a:t>mutashabih</a:t>
            </a:r>
            <a:endParaRPr lang="en-US" b="1" dirty="0">
              <a:solidFill>
                <a:schemeClr val="tx1"/>
              </a:solidFill>
              <a:latin typeface="ACADEMY ENGRAVED LET PLAIN:1.0" panose="02000000000000000000" pitchFamily="2" charset="0"/>
            </a:endParaRPr>
          </a:p>
        </p:txBody>
      </p:sp>
      <p:sp>
        <p:nvSpPr>
          <p:cNvPr id="15" name="Frame 14">
            <a:extLst>
              <a:ext uri="{FF2B5EF4-FFF2-40B4-BE49-F238E27FC236}">
                <a16:creationId xmlns:a16="http://schemas.microsoft.com/office/drawing/2014/main" xmlns="" id="{61AFC5B4-35F0-CB90-CD20-06DD27EE4B58}"/>
              </a:ext>
            </a:extLst>
          </p:cNvPr>
          <p:cNvSpPr/>
          <p:nvPr/>
        </p:nvSpPr>
        <p:spPr>
          <a:xfrm>
            <a:off x="9912099" y="3586867"/>
            <a:ext cx="1619933" cy="992607"/>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b="1" i="1" dirty="0">
                <a:solidFill>
                  <a:srgbClr val="111111"/>
                </a:solidFill>
                <a:latin typeface="ACADEMY ENGRAVED LET PLAIN:1.0" panose="02000000000000000000" pitchFamily="2" charset="0"/>
                <a:ea typeface="Calibri" panose="020F0502020204030204" pitchFamily="34" charset="0"/>
              </a:rPr>
              <a:t>N</a:t>
            </a:r>
            <a:r>
              <a:rPr lang="en-AU" sz="1800" b="1" i="1" dirty="0">
                <a:solidFill>
                  <a:srgbClr val="111111"/>
                </a:solidFill>
                <a:effectLst/>
                <a:latin typeface="ACADEMY ENGRAVED LET PLAIN:1.0" panose="02000000000000000000" pitchFamily="2" charset="0"/>
                <a:ea typeface="Calibri" panose="020F0502020204030204" pitchFamily="34" charset="0"/>
              </a:rPr>
              <a:t>asikh </a:t>
            </a:r>
            <a:r>
              <a:rPr lang="en-AU" sz="1800" b="1" i="1" dirty="0" err="1">
                <a:solidFill>
                  <a:srgbClr val="111111"/>
                </a:solidFill>
                <a:effectLst/>
                <a:latin typeface="ACADEMY ENGRAVED LET PLAIN:1.0" panose="02000000000000000000" pitchFamily="2" charset="0"/>
                <a:ea typeface="Calibri" panose="020F0502020204030204" pitchFamily="34" charset="0"/>
              </a:rPr>
              <a:t>wal-mansukh</a:t>
            </a:r>
            <a:r>
              <a:rPr lang="en-AU" b="1" dirty="0">
                <a:effectLst/>
                <a:latin typeface="ACADEMY ENGRAVED LET PLAIN:1.0" panose="02000000000000000000" pitchFamily="2" charset="0"/>
              </a:rPr>
              <a:t> </a:t>
            </a:r>
            <a:endParaRPr lang="en-US" b="1" dirty="0">
              <a:solidFill>
                <a:schemeClr val="tx1"/>
              </a:solidFill>
              <a:latin typeface="ACADEMY ENGRAVED LET PLAIN:1.0" panose="02000000000000000000" pitchFamily="2" charset="0"/>
            </a:endParaRPr>
          </a:p>
        </p:txBody>
      </p:sp>
      <p:sp>
        <p:nvSpPr>
          <p:cNvPr id="16" name="Frame 15">
            <a:extLst>
              <a:ext uri="{FF2B5EF4-FFF2-40B4-BE49-F238E27FC236}">
                <a16:creationId xmlns:a16="http://schemas.microsoft.com/office/drawing/2014/main" xmlns="" id="{8834DAC2-4564-C481-E5FB-EBC4D05F6D79}"/>
              </a:ext>
            </a:extLst>
          </p:cNvPr>
          <p:cNvSpPr/>
          <p:nvPr/>
        </p:nvSpPr>
        <p:spPr>
          <a:xfrm>
            <a:off x="5869418" y="1983766"/>
            <a:ext cx="2413429" cy="2630444"/>
          </a:xfrm>
          <a:prstGeom prst="frame">
            <a:avLst>
              <a:gd name="adj1" fmla="val 5051"/>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Understanding</a:t>
            </a:r>
          </a:p>
          <a:p>
            <a:pPr algn="ctr"/>
            <a:r>
              <a:rPr lang="en-AU" sz="2400" b="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implementation</a:t>
            </a:r>
            <a:endParaRPr lang="en-US" sz="2400" b="1" dirty="0">
              <a:solidFill>
                <a:srgbClr val="C00000"/>
              </a:solidFill>
              <a:latin typeface="Andalus" panose="02020603050405020304" pitchFamily="18" charset="-78"/>
              <a:cs typeface="Andalus" panose="02020603050405020304" pitchFamily="18" charset="-78"/>
            </a:endParaRPr>
          </a:p>
        </p:txBody>
      </p:sp>
      <p:sp>
        <p:nvSpPr>
          <p:cNvPr id="19" name="Frame 18">
            <a:extLst>
              <a:ext uri="{FF2B5EF4-FFF2-40B4-BE49-F238E27FC236}">
                <a16:creationId xmlns:a16="http://schemas.microsoft.com/office/drawing/2014/main" xmlns="" id="{CC1BBC68-6CD6-BDD5-17C8-7A7C05579BD7}"/>
              </a:ext>
            </a:extLst>
          </p:cNvPr>
          <p:cNvSpPr/>
          <p:nvPr/>
        </p:nvSpPr>
        <p:spPr>
          <a:xfrm>
            <a:off x="9902781" y="2510611"/>
            <a:ext cx="1661531" cy="1110992"/>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i="1" dirty="0">
                <a:solidFill>
                  <a:srgbClr val="111111"/>
                </a:solidFill>
                <a:effectLst/>
                <a:latin typeface="ACADEMY ENGRAVED LET PLAIN:1.0" panose="02000000000000000000" pitchFamily="2" charset="0"/>
                <a:ea typeface="Calibri" panose="020F0502020204030204" pitchFamily="34" charset="0"/>
              </a:rPr>
              <a:t>mutlaq</a:t>
            </a:r>
            <a:r>
              <a:rPr lang="en-AU" sz="1800" b="1" dirty="0">
                <a:solidFill>
                  <a:srgbClr val="111111"/>
                </a:solidFill>
                <a:effectLst/>
                <a:latin typeface="ACADEMY ENGRAVED LET PLAIN:1.0" panose="02000000000000000000" pitchFamily="2" charset="0"/>
                <a:ea typeface="Calibri" panose="020F0502020204030204" pitchFamily="34" charset="0"/>
              </a:rPr>
              <a:t> / </a:t>
            </a:r>
          </a:p>
          <a:p>
            <a:pPr algn="ctr"/>
            <a:r>
              <a:rPr lang="en-AU" sz="1800" b="1" i="1" dirty="0" err="1">
                <a:solidFill>
                  <a:srgbClr val="111111"/>
                </a:solidFill>
                <a:effectLst/>
                <a:latin typeface="ACADEMY ENGRAVED LET PLAIN:1.0" panose="02000000000000000000" pitchFamily="2" charset="0"/>
                <a:ea typeface="Calibri" panose="020F0502020204030204" pitchFamily="34" charset="0"/>
              </a:rPr>
              <a:t>muqqayad</a:t>
            </a:r>
            <a:r>
              <a:rPr lang="en-AU" sz="1800" b="1" dirty="0">
                <a:solidFill>
                  <a:srgbClr val="111111"/>
                </a:solidFill>
                <a:effectLst/>
                <a:latin typeface="ACADEMY ENGRAVED LET PLAIN:1.0" panose="02000000000000000000" pitchFamily="2" charset="0"/>
                <a:ea typeface="Calibri" panose="020F0502020204030204" pitchFamily="34" charset="0"/>
              </a:rPr>
              <a:t>, </a:t>
            </a:r>
            <a:endParaRPr lang="en-US" b="1" dirty="0">
              <a:solidFill>
                <a:schemeClr val="tx1"/>
              </a:solidFill>
              <a:latin typeface="ACADEMY ENGRAVED LET PLAIN:1.0" panose="02000000000000000000" pitchFamily="2" charset="0"/>
            </a:endParaRPr>
          </a:p>
        </p:txBody>
      </p:sp>
      <p:sp>
        <p:nvSpPr>
          <p:cNvPr id="20" name="Frame 19">
            <a:extLst>
              <a:ext uri="{FF2B5EF4-FFF2-40B4-BE49-F238E27FC236}">
                <a16:creationId xmlns:a16="http://schemas.microsoft.com/office/drawing/2014/main" xmlns="" id="{8B6D23B2-44DE-69DA-9AF1-0352F7D1F644}"/>
              </a:ext>
            </a:extLst>
          </p:cNvPr>
          <p:cNvSpPr/>
          <p:nvPr/>
        </p:nvSpPr>
        <p:spPr>
          <a:xfrm>
            <a:off x="7261076" y="4912675"/>
            <a:ext cx="1911172" cy="528619"/>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1800" b="1" i="1">
                <a:solidFill>
                  <a:srgbClr val="111111"/>
                </a:solidFill>
                <a:effectLst/>
                <a:latin typeface="ACADEMY ENGRAVED LET PLAIN:1.0" panose="02000000000000000000" pitchFamily="2" charset="0"/>
                <a:ea typeface="Calibri" panose="020F0502020204030204" pitchFamily="34" charset="0"/>
              </a:rPr>
              <a:t>'Am </a:t>
            </a:r>
            <a:r>
              <a:rPr lang="en-AU" sz="1800" b="1">
                <a:solidFill>
                  <a:srgbClr val="111111"/>
                </a:solidFill>
                <a:effectLst/>
                <a:latin typeface="ACADEMY ENGRAVED LET PLAIN:1.0" panose="02000000000000000000" pitchFamily="2" charset="0"/>
                <a:ea typeface="Calibri" panose="020F0502020204030204" pitchFamily="34" charset="0"/>
              </a:rPr>
              <a:t>/ </a:t>
            </a:r>
            <a:r>
              <a:rPr lang="en-AU" sz="1800" b="1" i="1">
                <a:solidFill>
                  <a:srgbClr val="111111"/>
                </a:solidFill>
                <a:effectLst/>
                <a:latin typeface="ACADEMY ENGRAVED LET PLAIN:1.0" panose="02000000000000000000" pitchFamily="2" charset="0"/>
                <a:ea typeface="Calibri" panose="020F0502020204030204" pitchFamily="34" charset="0"/>
              </a:rPr>
              <a:t>khas</a:t>
            </a:r>
            <a:r>
              <a:rPr lang="en-AU" sz="1800" b="1">
                <a:solidFill>
                  <a:srgbClr val="111111"/>
                </a:solidFill>
                <a:effectLst/>
                <a:latin typeface="ACADEMY ENGRAVED LET PLAIN:1.0" panose="02000000000000000000" pitchFamily="2" charset="0"/>
                <a:ea typeface="Calibri" panose="020F0502020204030204" pitchFamily="34" charset="0"/>
              </a:rPr>
              <a:t> </a:t>
            </a:r>
            <a:r>
              <a:rPr lang="en-AU" b="1">
                <a:effectLst/>
                <a:latin typeface="ACADEMY ENGRAVED LET PLAIN:1.0" panose="02000000000000000000" pitchFamily="2" charset="0"/>
              </a:rPr>
              <a:t> </a:t>
            </a:r>
            <a:endParaRPr lang="en-US" b="1" dirty="0">
              <a:latin typeface="ACADEMY ENGRAVED LET PLAIN:1.0" panose="02000000000000000000" pitchFamily="2" charset="0"/>
            </a:endParaRPr>
          </a:p>
        </p:txBody>
      </p:sp>
      <p:sp>
        <p:nvSpPr>
          <p:cNvPr id="25" name="Frame 24">
            <a:extLst>
              <a:ext uri="{FF2B5EF4-FFF2-40B4-BE49-F238E27FC236}">
                <a16:creationId xmlns:a16="http://schemas.microsoft.com/office/drawing/2014/main" xmlns="" id="{212E0235-B638-AE59-E4DD-B39B55A68F91}"/>
              </a:ext>
            </a:extLst>
          </p:cNvPr>
          <p:cNvSpPr/>
          <p:nvPr/>
        </p:nvSpPr>
        <p:spPr>
          <a:xfrm>
            <a:off x="8282848" y="3728856"/>
            <a:ext cx="1619933" cy="914400"/>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ACADEMY ENGRAVED LET PLAIN:1.0" panose="02000000000000000000" pitchFamily="2" charset="0"/>
              </a:rPr>
              <a:t>Mantoq</a:t>
            </a:r>
            <a:r>
              <a:rPr lang="en-US" b="1" dirty="0">
                <a:solidFill>
                  <a:schemeClr val="tx1"/>
                </a:solidFill>
                <a:latin typeface="ACADEMY ENGRAVED LET PLAIN:1.0" panose="02000000000000000000" pitchFamily="2" charset="0"/>
              </a:rPr>
              <a:t>/</a:t>
            </a:r>
          </a:p>
          <a:p>
            <a:pPr algn="ctr"/>
            <a:r>
              <a:rPr lang="en-US" b="1" dirty="0" err="1">
                <a:solidFill>
                  <a:schemeClr val="tx1"/>
                </a:solidFill>
                <a:latin typeface="ACADEMY ENGRAVED LET PLAIN:1.0" panose="02000000000000000000" pitchFamily="2" charset="0"/>
              </a:rPr>
              <a:t>Mafhooom</a:t>
            </a:r>
            <a:endParaRPr lang="en-US" b="1" dirty="0">
              <a:solidFill>
                <a:schemeClr val="tx1"/>
              </a:solidFill>
              <a:latin typeface="ACADEMY ENGRAVED LET PLAIN:1.0" panose="02000000000000000000" pitchFamily="2" charset="0"/>
            </a:endParaRPr>
          </a:p>
        </p:txBody>
      </p:sp>
      <p:sp>
        <p:nvSpPr>
          <p:cNvPr id="26" name="Frame 25">
            <a:extLst>
              <a:ext uri="{FF2B5EF4-FFF2-40B4-BE49-F238E27FC236}">
                <a16:creationId xmlns:a16="http://schemas.microsoft.com/office/drawing/2014/main" xmlns="" id="{AAF81910-573F-BC62-6207-E3558619BE48}"/>
              </a:ext>
            </a:extLst>
          </p:cNvPr>
          <p:cNvSpPr/>
          <p:nvPr/>
        </p:nvSpPr>
        <p:spPr>
          <a:xfrm>
            <a:off x="7261075" y="5421469"/>
            <a:ext cx="1911173" cy="847291"/>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i="1">
                <a:solidFill>
                  <a:srgbClr val="111111"/>
                </a:solidFill>
                <a:effectLst/>
                <a:latin typeface="ACADEMY ENGRAVED LET PLAIN:1.0" panose="02000000000000000000" pitchFamily="2" charset="0"/>
                <a:ea typeface="Calibri" panose="020F0502020204030204" pitchFamily="34" charset="0"/>
              </a:rPr>
              <a:t>'irab al-qur'an</a:t>
            </a:r>
            <a:endParaRPr lang="en-AU" sz="1800" b="1" i="1" dirty="0">
              <a:solidFill>
                <a:srgbClr val="111111"/>
              </a:solidFill>
              <a:effectLst/>
              <a:latin typeface="ACADEMY ENGRAVED LET PLAIN:1.0" panose="02000000000000000000" pitchFamily="2" charset="0"/>
              <a:ea typeface="Calibri" panose="020F0502020204030204" pitchFamily="34" charset="0"/>
            </a:endParaRPr>
          </a:p>
        </p:txBody>
      </p:sp>
      <p:sp>
        <p:nvSpPr>
          <p:cNvPr id="27" name="Frame 26">
            <a:extLst>
              <a:ext uri="{FF2B5EF4-FFF2-40B4-BE49-F238E27FC236}">
                <a16:creationId xmlns:a16="http://schemas.microsoft.com/office/drawing/2014/main" xmlns="" id="{74FA495B-C4C4-CC68-E9A1-4EE8BB21A3BC}"/>
              </a:ext>
            </a:extLst>
          </p:cNvPr>
          <p:cNvSpPr/>
          <p:nvPr/>
        </p:nvSpPr>
        <p:spPr>
          <a:xfrm>
            <a:off x="9201980" y="5128331"/>
            <a:ext cx="1879175" cy="914400"/>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a:solidFill>
                  <a:srgbClr val="111111"/>
                </a:solidFill>
                <a:effectLst/>
                <a:latin typeface="ACADEMY ENGRAVED LET PLAIN:1.0" panose="02000000000000000000" pitchFamily="2" charset="0"/>
                <a:ea typeface="Calibri" panose="020F0502020204030204" pitchFamily="34" charset="0"/>
              </a:rPr>
              <a:t>(</a:t>
            </a:r>
            <a:r>
              <a:rPr lang="en-AU" b="1" i="1">
                <a:solidFill>
                  <a:srgbClr val="111111"/>
                </a:solidFill>
                <a:latin typeface="ACADEMY ENGRAVED LET PLAIN:1.0" panose="02000000000000000000" pitchFamily="2" charset="0"/>
                <a:ea typeface="Calibri" panose="020F0502020204030204" pitchFamily="34" charset="0"/>
              </a:rPr>
              <a:t>G</a:t>
            </a:r>
            <a:r>
              <a:rPr lang="en-AU" sz="1800" b="1" i="1">
                <a:solidFill>
                  <a:srgbClr val="111111"/>
                </a:solidFill>
                <a:effectLst/>
                <a:latin typeface="ACADEMY ENGRAVED LET PLAIN:1.0" panose="02000000000000000000" pitchFamily="2" charset="0"/>
                <a:ea typeface="Calibri" panose="020F0502020204030204" pitchFamily="34" charset="0"/>
              </a:rPr>
              <a:t>harib al-Quran</a:t>
            </a:r>
            <a:endParaRPr lang="en-AU" sz="1800" b="1" i="1" dirty="0">
              <a:solidFill>
                <a:srgbClr val="111111"/>
              </a:solidFill>
              <a:effectLst/>
              <a:latin typeface="ACADEMY ENGRAVED LET PLAIN:1.0" panose="02000000000000000000" pitchFamily="2" charset="0"/>
              <a:ea typeface="Calibri" panose="020F0502020204030204" pitchFamily="34" charset="0"/>
            </a:endParaRPr>
          </a:p>
        </p:txBody>
      </p:sp>
      <p:sp>
        <p:nvSpPr>
          <p:cNvPr id="28" name="Frame 27">
            <a:extLst>
              <a:ext uri="{FF2B5EF4-FFF2-40B4-BE49-F238E27FC236}">
                <a16:creationId xmlns:a16="http://schemas.microsoft.com/office/drawing/2014/main" xmlns="" id="{7F1736D2-58F5-01BE-59A0-9C6299025CBD}"/>
              </a:ext>
            </a:extLst>
          </p:cNvPr>
          <p:cNvSpPr/>
          <p:nvPr/>
        </p:nvSpPr>
        <p:spPr>
          <a:xfrm>
            <a:off x="755858" y="5612460"/>
            <a:ext cx="2448134" cy="714052"/>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i="0" dirty="0">
                <a:solidFill>
                  <a:schemeClr val="tx1"/>
                </a:solidFill>
                <a:effectLst/>
                <a:latin typeface="ACADEMY ENGRAVED LET PLAIN:1.0" panose="02000000000000000000" pitchFamily="2" charset="0"/>
              </a:rPr>
              <a:t>stages of revelation </a:t>
            </a:r>
            <a:endParaRPr lang="en-US" b="1" dirty="0">
              <a:solidFill>
                <a:schemeClr val="tx1"/>
              </a:solidFill>
              <a:latin typeface="ACADEMY ENGRAVED LET PLAIN:1.0" panose="02000000000000000000" pitchFamily="2" charset="0"/>
            </a:endParaRPr>
          </a:p>
        </p:txBody>
      </p:sp>
      <p:sp>
        <p:nvSpPr>
          <p:cNvPr id="32" name="Frame 31">
            <a:extLst>
              <a:ext uri="{FF2B5EF4-FFF2-40B4-BE49-F238E27FC236}">
                <a16:creationId xmlns:a16="http://schemas.microsoft.com/office/drawing/2014/main" xmlns="" id="{2D95371E-2C9B-7AB4-21AA-7F047404A00C}"/>
              </a:ext>
            </a:extLst>
          </p:cNvPr>
          <p:cNvSpPr/>
          <p:nvPr/>
        </p:nvSpPr>
        <p:spPr>
          <a:xfrm>
            <a:off x="5493515" y="512919"/>
            <a:ext cx="2413429" cy="1231713"/>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Recitation Pronunciation </a:t>
            </a:r>
            <a:endParaRPr lang="en-US" sz="2400" b="1" dirty="0">
              <a:solidFill>
                <a:srgbClr val="C00000"/>
              </a:solidFill>
              <a:latin typeface="Andalus" panose="02020603050405020304" pitchFamily="18" charset="-78"/>
              <a:cs typeface="Andalus" panose="02020603050405020304" pitchFamily="18" charset="-78"/>
            </a:endParaRPr>
          </a:p>
        </p:txBody>
      </p:sp>
      <p:sp>
        <p:nvSpPr>
          <p:cNvPr id="33" name="Frame 32">
            <a:extLst>
              <a:ext uri="{FF2B5EF4-FFF2-40B4-BE49-F238E27FC236}">
                <a16:creationId xmlns:a16="http://schemas.microsoft.com/office/drawing/2014/main" xmlns="" id="{D2D91C63-7D99-1C2B-DD10-6B3A8BCA7987}"/>
              </a:ext>
            </a:extLst>
          </p:cNvPr>
          <p:cNvSpPr/>
          <p:nvPr/>
        </p:nvSpPr>
        <p:spPr>
          <a:xfrm>
            <a:off x="4127010" y="4917899"/>
            <a:ext cx="3134065" cy="1350862"/>
          </a:xfrm>
          <a:prstGeom prst="frame">
            <a:avLst>
              <a:gd name="adj1" fmla="val 9143"/>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solidFill>
                  <a:srgbClr val="C00000"/>
                </a:solidFill>
                <a:latin typeface="Andalus" panose="02020603050405020304" pitchFamily="18" charset="-78"/>
                <a:ea typeface="Calibri" panose="020F0502020204030204" pitchFamily="34" charset="0"/>
                <a:cs typeface="Andalus" panose="02020603050405020304" pitchFamily="18" charset="-78"/>
              </a:rPr>
              <a:t>I</a:t>
            </a:r>
            <a:r>
              <a:rPr lang="en-AU" sz="2400" b="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nterpretation (</a:t>
            </a:r>
            <a:r>
              <a:rPr lang="en-AU" sz="2400" b="1" i="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tafsir)</a:t>
            </a:r>
            <a:r>
              <a:rPr lang="en-AU" sz="2400" b="1" dirty="0">
                <a:solidFill>
                  <a:srgbClr val="C00000"/>
                </a:solidFill>
                <a:effectLst/>
                <a:latin typeface="Andalus" panose="02020603050405020304" pitchFamily="18" charset="-78"/>
                <a:cs typeface="Andalus" panose="02020603050405020304" pitchFamily="18" charset="-78"/>
              </a:rPr>
              <a:t> </a:t>
            </a:r>
            <a:endParaRPr lang="en-US" sz="2400" b="1" dirty="0">
              <a:solidFill>
                <a:srgbClr val="C00000"/>
              </a:solidFill>
              <a:latin typeface="Andalus" panose="02020603050405020304" pitchFamily="18" charset="-78"/>
              <a:cs typeface="Andalus" panose="02020603050405020304" pitchFamily="18" charset="-78"/>
            </a:endParaRPr>
          </a:p>
        </p:txBody>
      </p:sp>
      <p:sp>
        <p:nvSpPr>
          <p:cNvPr id="34" name="Frame 33">
            <a:extLst>
              <a:ext uri="{FF2B5EF4-FFF2-40B4-BE49-F238E27FC236}">
                <a16:creationId xmlns:a16="http://schemas.microsoft.com/office/drawing/2014/main" xmlns="" id="{E85C1FEA-C0EB-1143-F077-7EDC0D2BCC70}"/>
              </a:ext>
            </a:extLst>
          </p:cNvPr>
          <p:cNvSpPr/>
          <p:nvPr/>
        </p:nvSpPr>
        <p:spPr>
          <a:xfrm>
            <a:off x="4457487" y="2337705"/>
            <a:ext cx="1402613" cy="914400"/>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1800" b="1" i="1" dirty="0" err="1">
                <a:solidFill>
                  <a:srgbClr val="111111"/>
                </a:solidFill>
                <a:effectLst/>
                <a:latin typeface="ACADEMY ENGRAVED LET PLAIN:1.0" panose="02000000000000000000" pitchFamily="2" charset="0"/>
                <a:ea typeface="Calibri" panose="020F0502020204030204" pitchFamily="34" charset="0"/>
              </a:rPr>
              <a:t>Makki</a:t>
            </a:r>
            <a:r>
              <a:rPr lang="en-AU" b="1" i="1" dirty="0">
                <a:solidFill>
                  <a:srgbClr val="111111"/>
                </a:solidFill>
                <a:latin typeface="ACADEMY ENGRAVED LET PLAIN:1.0" panose="02000000000000000000" pitchFamily="2" charset="0"/>
                <a:ea typeface="Calibri" panose="020F0502020204030204" pitchFamily="34" charset="0"/>
              </a:rPr>
              <a:t>/</a:t>
            </a:r>
          </a:p>
          <a:p>
            <a:pPr algn="ctr"/>
            <a:r>
              <a:rPr lang="en-AU" sz="1800" b="1" i="1" dirty="0" err="1">
                <a:solidFill>
                  <a:srgbClr val="111111"/>
                </a:solidFill>
                <a:effectLst/>
                <a:latin typeface="ACADEMY ENGRAVED LET PLAIN:1.0" panose="02000000000000000000" pitchFamily="2" charset="0"/>
                <a:ea typeface="Calibri" panose="020F0502020204030204" pitchFamily="34" charset="0"/>
              </a:rPr>
              <a:t>madani</a:t>
            </a:r>
            <a:r>
              <a:rPr lang="en-AU" sz="1800" b="1" dirty="0">
                <a:solidFill>
                  <a:srgbClr val="111111"/>
                </a:solidFill>
                <a:effectLst/>
                <a:latin typeface="ACADEMY ENGRAVED LET PLAIN:1.0" panose="02000000000000000000" pitchFamily="2" charset="0"/>
                <a:ea typeface="Calibri" panose="020F0502020204030204" pitchFamily="34" charset="0"/>
              </a:rPr>
              <a:t> </a:t>
            </a:r>
            <a:r>
              <a:rPr lang="en-AU" b="1" dirty="0">
                <a:effectLst/>
                <a:latin typeface="ACADEMY ENGRAVED LET PLAIN:1.0" panose="02000000000000000000" pitchFamily="2" charset="0"/>
              </a:rPr>
              <a:t> </a:t>
            </a:r>
            <a:endParaRPr lang="en-US" b="1" dirty="0">
              <a:solidFill>
                <a:schemeClr val="tx1"/>
              </a:solidFill>
              <a:latin typeface="ACADEMY ENGRAVED LET PLAIN:1.0" panose="02000000000000000000" pitchFamily="2" charset="0"/>
            </a:endParaRPr>
          </a:p>
        </p:txBody>
      </p:sp>
      <p:sp>
        <p:nvSpPr>
          <p:cNvPr id="35" name="Frame 34">
            <a:extLst>
              <a:ext uri="{FF2B5EF4-FFF2-40B4-BE49-F238E27FC236}">
                <a16:creationId xmlns:a16="http://schemas.microsoft.com/office/drawing/2014/main" xmlns="" id="{A95A641D-EDC1-0B3E-574D-1B9972CEEAAA}"/>
              </a:ext>
            </a:extLst>
          </p:cNvPr>
          <p:cNvSpPr/>
          <p:nvPr/>
        </p:nvSpPr>
        <p:spPr>
          <a:xfrm>
            <a:off x="492650" y="4702751"/>
            <a:ext cx="2974550" cy="909709"/>
          </a:xfrm>
          <a:prstGeom prst="frame">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i="0" dirty="0">
                <a:solidFill>
                  <a:srgbClr val="C00000"/>
                </a:solidFill>
                <a:effectLst/>
                <a:latin typeface="Andalus" panose="02020603050405020304" pitchFamily="18" charset="-78"/>
                <a:cs typeface="Andalus" panose="02020603050405020304" pitchFamily="18" charset="-78"/>
              </a:rPr>
              <a:t> History </a:t>
            </a:r>
            <a:endParaRPr lang="en-US" sz="2400" b="1" dirty="0">
              <a:solidFill>
                <a:srgbClr val="C00000"/>
              </a:solidFill>
              <a:latin typeface="Andalus" panose="02020603050405020304" pitchFamily="18" charset="-78"/>
              <a:cs typeface="Andalus" panose="02020603050405020304" pitchFamily="18" charset="-78"/>
            </a:endParaRPr>
          </a:p>
        </p:txBody>
      </p:sp>
      <p:sp>
        <p:nvSpPr>
          <p:cNvPr id="40" name="Frame 39">
            <a:extLst>
              <a:ext uri="{FF2B5EF4-FFF2-40B4-BE49-F238E27FC236}">
                <a16:creationId xmlns:a16="http://schemas.microsoft.com/office/drawing/2014/main" xmlns="" id="{1EA7D518-39DA-B9FD-AA4F-650CAF079887}"/>
              </a:ext>
            </a:extLst>
          </p:cNvPr>
          <p:cNvSpPr/>
          <p:nvPr/>
        </p:nvSpPr>
        <p:spPr>
          <a:xfrm>
            <a:off x="321254" y="1133739"/>
            <a:ext cx="3317342" cy="3563775"/>
          </a:xfrm>
          <a:prstGeom prst="frame">
            <a:avLst>
              <a:gd name="adj1" fmla="val 4815"/>
            </a:avLst>
          </a:prstGeom>
          <a:solidFill>
            <a:schemeClr val="accent6">
              <a:lumMod val="40000"/>
              <a:lumOff val="60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spcBef>
                <a:spcPts val="1800"/>
              </a:spcBef>
              <a:spcAft>
                <a:spcPts val="900"/>
              </a:spcAft>
              <a:buNone/>
            </a:pPr>
            <a:r>
              <a:rPr lang="en-AU" sz="18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The KNOWLEDGE of</a:t>
            </a:r>
            <a:r>
              <a:rPr lang="en-AU" b="1" dirty="0">
                <a:solidFill>
                  <a:srgbClr val="C00000"/>
                </a:solidFill>
                <a:latin typeface="Andalus" panose="02020603050405020304" pitchFamily="18" charset="-78"/>
                <a:ea typeface="Times New Roman" panose="02020603050405020304" pitchFamily="18" charset="0"/>
                <a:cs typeface="Andalus" panose="02020603050405020304" pitchFamily="18" charset="-78"/>
              </a:rPr>
              <a:t> t</a:t>
            </a:r>
            <a:r>
              <a:rPr lang="en-AU" sz="18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hose sciences that have a direct relation on the recitation, history, understanding and implementation of the </a:t>
            </a:r>
            <a:r>
              <a:rPr lang="en-AU" sz="1800" b="1" i="1" dirty="0">
                <a:solidFill>
                  <a:srgbClr val="C00000"/>
                </a:solidFill>
                <a:latin typeface="Andalus" panose="02020603050405020304" pitchFamily="18" charset="-78"/>
                <a:ea typeface="Times New Roman" panose="02020603050405020304" pitchFamily="18" charset="0"/>
                <a:cs typeface="Andalus" panose="02020603050405020304" pitchFamily="18" charset="-78"/>
              </a:rPr>
              <a:t>Q</a:t>
            </a:r>
            <a:r>
              <a:rPr lang="en-AU" sz="1800" b="1" i="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uran</a:t>
            </a:r>
            <a:r>
              <a:rPr lang="en-AU" sz="18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a:t>
            </a:r>
          </a:p>
          <a:p>
            <a:pPr marL="0" indent="0">
              <a:spcBef>
                <a:spcPts val="1800"/>
              </a:spcBef>
              <a:spcAft>
                <a:spcPts val="900"/>
              </a:spcAft>
              <a:buNone/>
            </a:pPr>
            <a:r>
              <a:rPr lang="en-AU" sz="1800" b="1" dirty="0">
                <a:solidFill>
                  <a:srgbClr val="C00000"/>
                </a:solidFill>
                <a:latin typeface="Andalus" panose="02020603050405020304" pitchFamily="18" charset="-78"/>
                <a:ea typeface="Times New Roman" panose="02020603050405020304" pitchFamily="18" charset="0"/>
                <a:cs typeface="Andalus" panose="02020603050405020304" pitchFamily="18" charset="-78"/>
              </a:rPr>
              <a:t>H</a:t>
            </a:r>
            <a:r>
              <a:rPr lang="en-AU" sz="18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as a significant importance to </a:t>
            </a:r>
            <a:r>
              <a:rPr lang="en-AU" b="1" dirty="0">
                <a:solidFill>
                  <a:srgbClr val="C00000"/>
                </a:solidFill>
                <a:latin typeface="Andalus" panose="02020603050405020304" pitchFamily="18" charset="-78"/>
                <a:ea typeface="Times New Roman" panose="02020603050405020304" pitchFamily="18" charset="0"/>
                <a:cs typeface="Andalus" panose="02020603050405020304" pitchFamily="18" charset="-78"/>
              </a:rPr>
              <a:t>understand the Quran.</a:t>
            </a:r>
            <a:r>
              <a:rPr lang="en-AU" b="1" dirty="0">
                <a:effectLst/>
                <a:latin typeface="Andalus" panose="02020603050405020304" pitchFamily="18" charset="-78"/>
                <a:cs typeface="Andalus" panose="02020603050405020304" pitchFamily="18" charset="-78"/>
              </a:rPr>
              <a:t> </a:t>
            </a:r>
            <a:endParaRPr lang="en-US" b="1" dirty="0">
              <a:solidFill>
                <a:schemeClr val="accent1">
                  <a:lumMod val="75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6560023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xmlns="" id="{EBC8029E-E679-5CC4-DE1F-B1AA37452C7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1" y="5966048"/>
            <a:ext cx="104775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xmlns="" id="{2658A682-E146-8A31-EF0C-950D7952708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8784B88-F3D9-6A4F-9660-1A0A1E561ED7}" type="slidenum">
              <a:rPr lang="en-US" sz="1200" smtClean="0">
                <a:solidFill>
                  <a:schemeClr val="tx1">
                    <a:tint val="75000"/>
                  </a:schemeClr>
                </a:solidFill>
                <a:latin typeface="+mn-lt"/>
                <a:cs typeface="+mn-cs"/>
              </a:rPr>
              <a:pPr>
                <a:spcAft>
                  <a:spcPts val="600"/>
                </a:spcAft>
              </a:pPr>
              <a:t>50</a:t>
            </a:fld>
            <a:endParaRPr lang="en-US" sz="1200">
              <a:solidFill>
                <a:schemeClr val="tx1">
                  <a:tint val="75000"/>
                </a:schemeClr>
              </a:solidFill>
              <a:latin typeface="+mn-lt"/>
              <a:cs typeface="+mn-cs"/>
            </a:endParaRPr>
          </a:p>
        </p:txBody>
      </p:sp>
      <p:graphicFrame>
        <p:nvGraphicFramePr>
          <p:cNvPr id="7" name="Content Placeholder 6">
            <a:extLst>
              <a:ext uri="{FF2B5EF4-FFF2-40B4-BE49-F238E27FC236}">
                <a16:creationId xmlns:a16="http://schemas.microsoft.com/office/drawing/2014/main" xmlns="" id="{9C24843D-736B-3AA1-48F4-5BE9AD52B758}"/>
              </a:ext>
            </a:extLst>
          </p:cNvPr>
          <p:cNvGraphicFramePr>
            <a:graphicFrameLocks noGrp="1"/>
          </p:cNvGraphicFramePr>
          <p:nvPr>
            <p:ph idx="1"/>
            <p:extLst>
              <p:ext uri="{D42A27DB-BD31-4B8C-83A1-F6EECF244321}">
                <p14:modId xmlns:p14="http://schemas.microsoft.com/office/powerpoint/2010/main" val="743052272"/>
              </p:ext>
            </p:extLst>
          </p:nvPr>
        </p:nvGraphicFramePr>
        <p:xfrm>
          <a:off x="325706" y="136525"/>
          <a:ext cx="11001153" cy="5966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627711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A03162-C936-A0C0-3938-7EC8C427B734}"/>
              </a:ext>
            </a:extLst>
          </p:cNvPr>
          <p:cNvSpPr>
            <a:spLocks noGrp="1"/>
          </p:cNvSpPr>
          <p:nvPr>
            <p:ph type="title"/>
          </p:nvPr>
        </p:nvSpPr>
        <p:spPr>
          <a:xfrm>
            <a:off x="2266884" y="136525"/>
            <a:ext cx="7576456" cy="1273901"/>
          </a:xfrm>
          <a:solidFill>
            <a:schemeClr val="accent1">
              <a:lumMod val="50000"/>
            </a:schemeClr>
          </a:solidFill>
          <a:ln>
            <a:solidFill>
              <a:schemeClr val="accent4">
                <a:lumMod val="75000"/>
              </a:schemeClr>
            </a:solidFill>
          </a:ln>
        </p:spPr>
        <p:txBody>
          <a:bodyPr anchor="t">
            <a:normAutofit fontScale="90000"/>
          </a:bodyPr>
          <a:lstStyle/>
          <a:p>
            <a:r>
              <a:rPr lang="en-AU" sz="6000" b="1" dirty="0">
                <a:solidFill>
                  <a:schemeClr val="accent4">
                    <a:lumMod val="75000"/>
                  </a:schemeClr>
                </a:solidFill>
                <a:latin typeface="APPLE CHANCERY" panose="03020702040506060504" pitchFamily="66" charset="-79"/>
                <a:cs typeface="APPLE CHANCERY" panose="03020702040506060504" pitchFamily="66" charset="-79"/>
              </a:rPr>
              <a:t>First stage of Revelation</a:t>
            </a:r>
            <a:r>
              <a:rPr lang="en-AU" sz="3600" b="1" dirty="0">
                <a:latin typeface="Chalkboard" panose="03050602040202020205" pitchFamily="66" charset="77"/>
              </a:rPr>
              <a:t/>
            </a:r>
            <a:br>
              <a:rPr lang="en-AU" sz="3600" b="1" dirty="0">
                <a:latin typeface="Chalkboard" panose="03050602040202020205" pitchFamily="66" charset="77"/>
              </a:rPr>
            </a:br>
            <a:endParaRPr lang="en-US" sz="3600" dirty="0">
              <a:latin typeface="Apple Chancery" panose="03020702040506060504" pitchFamily="66" charset="-79"/>
              <a:cs typeface="Apple Chancery" panose="03020702040506060504" pitchFamily="66" charset="-79"/>
            </a:endParaRPr>
          </a:p>
        </p:txBody>
      </p:sp>
      <p:sp>
        <p:nvSpPr>
          <p:cNvPr id="12" name="Rectangle 11">
            <a:extLst>
              <a:ext uri="{FF2B5EF4-FFF2-40B4-BE49-F238E27FC236}">
                <a16:creationId xmlns:a16="http://schemas.microsoft.com/office/drawing/2014/main" xmlns="" id="{7ED7575E-88D2-B771-681D-46A7E55415D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7576457" cy="6858000"/>
          </a:xfrm>
          <a:prstGeom prst="rect">
            <a:avLst/>
          </a:prstGeom>
          <a:solidFill>
            <a:schemeClr val="bg1">
              <a:lumMod val="95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 up of a blue and yellow swirl&#10;&#10;Description automatically generated">
            <a:extLst>
              <a:ext uri="{FF2B5EF4-FFF2-40B4-BE49-F238E27FC236}">
                <a16:creationId xmlns:a16="http://schemas.microsoft.com/office/drawing/2014/main" xmlns="" id="{680E9C92-FCFC-2AAB-7B7F-6CD0DB3C7509}"/>
              </a:ext>
            </a:extLst>
          </p:cNvPr>
          <p:cNvPicPr>
            <a:picLocks noChangeAspect="1"/>
          </p:cNvPicPr>
          <p:nvPr/>
        </p:nvPicPr>
        <p:blipFill rotWithShape="1">
          <a:blip r:embed="rId2"/>
          <a:stretch/>
        </p:blipFill>
        <p:spPr>
          <a:xfrm>
            <a:off x="0" y="1499132"/>
            <a:ext cx="12110224" cy="4997111"/>
          </a:xfrm>
          <a:prstGeom prst="rect">
            <a:avLst/>
          </a:prstGeom>
        </p:spPr>
      </p:pic>
      <p:cxnSp>
        <p:nvCxnSpPr>
          <p:cNvPr id="14" name="Straight Connector 13">
            <a:extLst>
              <a:ext uri="{FF2B5EF4-FFF2-40B4-BE49-F238E27FC236}">
                <a16:creationId xmlns:a16="http://schemas.microsoft.com/office/drawing/2014/main" xmlns="" id="{249EDD1B-F94D-B4E6-ACAA-566B9A26FD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xmlns="" id="{6FDD291E-2EBC-4EB5-662A-662BD893AF69}"/>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51</a:t>
            </a:fld>
            <a:endParaRPr lang="en-US"/>
          </a:p>
        </p:txBody>
      </p:sp>
      <p:graphicFrame>
        <p:nvGraphicFramePr>
          <p:cNvPr id="5" name="Content Placeholder 4">
            <a:extLst>
              <a:ext uri="{FF2B5EF4-FFF2-40B4-BE49-F238E27FC236}">
                <a16:creationId xmlns:a16="http://schemas.microsoft.com/office/drawing/2014/main" xmlns="" id="{0899A29E-5AD3-51B7-B580-17EE9FDCF9AF}"/>
              </a:ext>
            </a:extLst>
          </p:cNvPr>
          <p:cNvGraphicFramePr>
            <a:graphicFrameLocks noGrp="1"/>
          </p:cNvGraphicFramePr>
          <p:nvPr>
            <p:ph idx="1"/>
            <p:extLst>
              <p:ext uri="{D42A27DB-BD31-4B8C-83A1-F6EECF244321}">
                <p14:modId xmlns:p14="http://schemas.microsoft.com/office/powerpoint/2010/main" val="104674121"/>
              </p:ext>
            </p:extLst>
          </p:nvPr>
        </p:nvGraphicFramePr>
        <p:xfrm>
          <a:off x="81776" y="1748273"/>
          <a:ext cx="12192000" cy="486058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4482407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Exclamation mark on a yellow background">
            <a:extLst>
              <a:ext uri="{FF2B5EF4-FFF2-40B4-BE49-F238E27FC236}">
                <a16:creationId xmlns:a16="http://schemas.microsoft.com/office/drawing/2014/main" xmlns="" id="{D07E2990-62D2-F856-3706-B44D38E24E81}"/>
              </a:ext>
            </a:extLst>
          </p:cNvPr>
          <p:cNvPicPr>
            <a:picLocks noChangeAspect="1"/>
          </p:cNvPicPr>
          <p:nvPr/>
        </p:nvPicPr>
        <p:blipFill rotWithShape="1">
          <a:blip r:embed="rId2"/>
          <a:srcRect l="9019" r="-3" b="-3"/>
          <a:stretch/>
        </p:blipFill>
        <p:spPr>
          <a:xfrm>
            <a:off x="0" y="0"/>
            <a:ext cx="3368841" cy="6858258"/>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2" name="Title 1">
            <a:extLst>
              <a:ext uri="{FF2B5EF4-FFF2-40B4-BE49-F238E27FC236}">
                <a16:creationId xmlns:a16="http://schemas.microsoft.com/office/drawing/2014/main" xmlns="" id="{800991BE-4B85-C7BF-E449-C52FDD07E23F}"/>
              </a:ext>
            </a:extLst>
          </p:cNvPr>
          <p:cNvSpPr>
            <a:spLocks noGrp="1"/>
          </p:cNvSpPr>
          <p:nvPr>
            <p:ph type="title"/>
          </p:nvPr>
        </p:nvSpPr>
        <p:spPr>
          <a:xfrm>
            <a:off x="126610" y="1196922"/>
            <a:ext cx="2245658" cy="4116923"/>
          </a:xfrm>
          <a:ln>
            <a:solidFill>
              <a:srgbClr val="0070C0"/>
            </a:solidFill>
          </a:ln>
        </p:spPr>
        <p:txBody>
          <a:bodyPr>
            <a:noAutofit/>
          </a:bodyPr>
          <a:lstStyle/>
          <a:p>
            <a:pPr algn="ctr"/>
            <a:r>
              <a:rPr lang="en-AU" sz="3600" i="0" dirty="0">
                <a:solidFill>
                  <a:schemeClr val="accent4">
                    <a:lumMod val="75000"/>
                  </a:schemeClr>
                </a:solidFill>
                <a:effectLst/>
                <a:latin typeface="Apple Chancery" panose="03020702040506060504" pitchFamily="66" charset="-79"/>
                <a:cs typeface="Apple Chancery" panose="03020702040506060504" pitchFamily="66" charset="-79"/>
              </a:rPr>
              <a:t>Second </a:t>
            </a:r>
            <a:br>
              <a:rPr lang="en-AU" sz="3600" i="0" dirty="0">
                <a:solidFill>
                  <a:schemeClr val="accent4">
                    <a:lumMod val="75000"/>
                  </a:schemeClr>
                </a:solidFill>
                <a:effectLst/>
                <a:latin typeface="Apple Chancery" panose="03020702040506060504" pitchFamily="66" charset="-79"/>
                <a:cs typeface="Apple Chancery" panose="03020702040506060504" pitchFamily="66" charset="-79"/>
              </a:rPr>
            </a:br>
            <a:r>
              <a:rPr lang="en-AU" sz="3600" i="0" dirty="0">
                <a:solidFill>
                  <a:schemeClr val="accent4">
                    <a:lumMod val="75000"/>
                  </a:schemeClr>
                </a:solidFill>
                <a:effectLst/>
                <a:latin typeface="Apple Chancery" panose="03020702040506060504" pitchFamily="66" charset="-79"/>
                <a:cs typeface="Apple Chancery" panose="03020702040506060504" pitchFamily="66" charset="-79"/>
              </a:rPr>
              <a:t/>
            </a:r>
            <a:br>
              <a:rPr lang="en-AU" sz="3600" i="0" dirty="0">
                <a:solidFill>
                  <a:schemeClr val="accent4">
                    <a:lumMod val="75000"/>
                  </a:schemeClr>
                </a:solidFill>
                <a:effectLst/>
                <a:latin typeface="Apple Chancery" panose="03020702040506060504" pitchFamily="66" charset="-79"/>
                <a:cs typeface="Apple Chancery" panose="03020702040506060504" pitchFamily="66" charset="-79"/>
              </a:rPr>
            </a:br>
            <a:r>
              <a:rPr lang="en-AU" sz="3600" i="0" dirty="0">
                <a:solidFill>
                  <a:schemeClr val="accent4">
                    <a:lumMod val="75000"/>
                  </a:schemeClr>
                </a:solidFill>
                <a:effectLst/>
                <a:latin typeface="Apple Chancery" panose="03020702040506060504" pitchFamily="66" charset="-79"/>
                <a:cs typeface="Apple Chancery" panose="03020702040506060504" pitchFamily="66" charset="-79"/>
              </a:rPr>
              <a:t>s</a:t>
            </a:r>
            <a:r>
              <a:rPr lang="en-AU" sz="3600" dirty="0">
                <a:solidFill>
                  <a:schemeClr val="accent4">
                    <a:lumMod val="75000"/>
                  </a:schemeClr>
                </a:solidFill>
                <a:latin typeface="Apple Chancery" panose="03020702040506060504" pitchFamily="66" charset="-79"/>
                <a:cs typeface="Apple Chancery" panose="03020702040506060504" pitchFamily="66" charset="-79"/>
              </a:rPr>
              <a:t>tages </a:t>
            </a:r>
            <a:br>
              <a:rPr lang="en-AU" sz="3600" dirty="0">
                <a:solidFill>
                  <a:schemeClr val="accent4">
                    <a:lumMod val="75000"/>
                  </a:schemeClr>
                </a:solidFill>
                <a:latin typeface="Apple Chancery" panose="03020702040506060504" pitchFamily="66" charset="-79"/>
                <a:cs typeface="Apple Chancery" panose="03020702040506060504" pitchFamily="66" charset="-79"/>
              </a:rPr>
            </a:br>
            <a:r>
              <a:rPr lang="en-AU" sz="3600" dirty="0">
                <a:solidFill>
                  <a:schemeClr val="accent4">
                    <a:lumMod val="75000"/>
                  </a:schemeClr>
                </a:solidFill>
                <a:latin typeface="Apple Chancery" panose="03020702040506060504" pitchFamily="66" charset="-79"/>
                <a:cs typeface="Apple Chancery" panose="03020702040506060504" pitchFamily="66" charset="-79"/>
              </a:rPr>
              <a:t/>
            </a:r>
            <a:br>
              <a:rPr lang="en-AU" sz="3600" dirty="0">
                <a:solidFill>
                  <a:schemeClr val="accent4">
                    <a:lumMod val="75000"/>
                  </a:schemeClr>
                </a:solidFill>
                <a:latin typeface="Apple Chancery" panose="03020702040506060504" pitchFamily="66" charset="-79"/>
                <a:cs typeface="Apple Chancery" panose="03020702040506060504" pitchFamily="66" charset="-79"/>
              </a:rPr>
            </a:br>
            <a:r>
              <a:rPr lang="en-AU" sz="3600" dirty="0">
                <a:solidFill>
                  <a:schemeClr val="accent4">
                    <a:lumMod val="75000"/>
                  </a:schemeClr>
                </a:solidFill>
                <a:latin typeface="Apple Chancery" panose="03020702040506060504" pitchFamily="66" charset="-79"/>
                <a:cs typeface="Apple Chancery" panose="03020702040506060504" pitchFamily="66" charset="-79"/>
              </a:rPr>
              <a:t>of </a:t>
            </a:r>
            <a:br>
              <a:rPr lang="en-AU" sz="3600" dirty="0">
                <a:solidFill>
                  <a:schemeClr val="accent4">
                    <a:lumMod val="75000"/>
                  </a:schemeClr>
                </a:solidFill>
                <a:latin typeface="Apple Chancery" panose="03020702040506060504" pitchFamily="66" charset="-79"/>
                <a:cs typeface="Apple Chancery" panose="03020702040506060504" pitchFamily="66" charset="-79"/>
              </a:rPr>
            </a:br>
            <a:r>
              <a:rPr lang="en-AU" sz="3600" dirty="0">
                <a:solidFill>
                  <a:schemeClr val="accent4">
                    <a:lumMod val="75000"/>
                  </a:schemeClr>
                </a:solidFill>
                <a:latin typeface="Apple Chancery" panose="03020702040506060504" pitchFamily="66" charset="-79"/>
                <a:cs typeface="Apple Chancery" panose="03020702040506060504" pitchFamily="66" charset="-79"/>
              </a:rPr>
              <a:t/>
            </a:r>
            <a:br>
              <a:rPr lang="en-AU" sz="3600" dirty="0">
                <a:solidFill>
                  <a:schemeClr val="accent4">
                    <a:lumMod val="75000"/>
                  </a:schemeClr>
                </a:solidFill>
                <a:latin typeface="Apple Chancery" panose="03020702040506060504" pitchFamily="66" charset="-79"/>
                <a:cs typeface="Apple Chancery" panose="03020702040506060504" pitchFamily="66" charset="-79"/>
              </a:rPr>
            </a:br>
            <a:r>
              <a:rPr lang="en-AU" sz="3600" dirty="0">
                <a:solidFill>
                  <a:schemeClr val="accent4">
                    <a:lumMod val="75000"/>
                  </a:schemeClr>
                </a:solidFill>
                <a:latin typeface="Apple Chancery" panose="03020702040506060504" pitchFamily="66" charset="-79"/>
                <a:cs typeface="Apple Chancery" panose="03020702040506060504" pitchFamily="66" charset="-79"/>
              </a:rPr>
              <a:t>Revelation</a:t>
            </a:r>
            <a:endParaRPr lang="en-US" sz="3600" dirty="0">
              <a:solidFill>
                <a:schemeClr val="accent4">
                  <a:lumMod val="75000"/>
                </a:schemeClr>
              </a:solidFill>
            </a:endParaRPr>
          </a:p>
        </p:txBody>
      </p:sp>
      <p:sp>
        <p:nvSpPr>
          <p:cNvPr id="3" name="Content Placeholder 2">
            <a:extLst>
              <a:ext uri="{FF2B5EF4-FFF2-40B4-BE49-F238E27FC236}">
                <a16:creationId xmlns:a16="http://schemas.microsoft.com/office/drawing/2014/main" xmlns="" id="{97750EE0-270D-94F0-43F7-DABD7A751B68}"/>
              </a:ext>
            </a:extLst>
          </p:cNvPr>
          <p:cNvSpPr>
            <a:spLocks noGrp="1"/>
          </p:cNvSpPr>
          <p:nvPr>
            <p:ph idx="1"/>
          </p:nvPr>
        </p:nvSpPr>
        <p:spPr>
          <a:xfrm>
            <a:off x="2372268" y="109631"/>
            <a:ext cx="9693122" cy="6302562"/>
          </a:xfrm>
          <a:ln>
            <a:solidFill>
              <a:srgbClr val="0070C0"/>
            </a:solidFill>
          </a:ln>
        </p:spPr>
        <p:txBody>
          <a:bodyPr>
            <a:noAutofit/>
          </a:bodyPr>
          <a:lstStyle/>
          <a:p>
            <a:pPr marL="0" indent="0">
              <a:lnSpc>
                <a:spcPct val="140000"/>
              </a:lnSpc>
              <a:buNone/>
            </a:pPr>
            <a:r>
              <a:rPr lang="en-AU" sz="2400" b="1" dirty="0">
                <a:solidFill>
                  <a:schemeClr val="accent4">
                    <a:lumMod val="50000"/>
                  </a:schemeClr>
                </a:solidFill>
                <a:latin typeface="Andalus" panose="02020603050405020304" pitchFamily="18" charset="-78"/>
                <a:cs typeface="Andalus" panose="02020603050405020304" pitchFamily="18" charset="-78"/>
              </a:rPr>
              <a:t>From the </a:t>
            </a:r>
            <a:r>
              <a:rPr lang="en-AU" sz="2400" b="1" dirty="0" err="1">
                <a:solidFill>
                  <a:schemeClr val="accent4">
                    <a:lumMod val="50000"/>
                  </a:schemeClr>
                </a:solidFill>
                <a:latin typeface="Andalus" panose="02020603050405020304" pitchFamily="18" charset="-78"/>
                <a:cs typeface="Andalus" panose="02020603050405020304" pitchFamily="18" charset="-78"/>
              </a:rPr>
              <a:t>Lawh</a:t>
            </a:r>
            <a:r>
              <a:rPr lang="en-AU" sz="2400" b="1" dirty="0">
                <a:solidFill>
                  <a:schemeClr val="accent4">
                    <a:lumMod val="50000"/>
                  </a:schemeClr>
                </a:solidFill>
                <a:latin typeface="Andalus" panose="02020603050405020304" pitchFamily="18" charset="-78"/>
                <a:cs typeface="Andalus" panose="02020603050405020304" pitchFamily="18" charset="-78"/>
              </a:rPr>
              <a:t> al-</a:t>
            </a:r>
            <a:r>
              <a:rPr lang="en-AU" sz="2400" b="1" dirty="0" err="1">
                <a:solidFill>
                  <a:schemeClr val="accent4">
                    <a:lumMod val="50000"/>
                  </a:schemeClr>
                </a:solidFill>
                <a:latin typeface="Andalus" panose="02020603050405020304" pitchFamily="18" charset="-78"/>
                <a:cs typeface="Andalus" panose="02020603050405020304" pitchFamily="18" charset="-78"/>
              </a:rPr>
              <a:t>Mahfoodh</a:t>
            </a:r>
            <a:r>
              <a:rPr lang="en-AU" sz="2400" b="1" dirty="0">
                <a:solidFill>
                  <a:schemeClr val="accent4">
                    <a:lumMod val="50000"/>
                  </a:schemeClr>
                </a:solidFill>
                <a:latin typeface="Andalus" panose="02020603050405020304" pitchFamily="18" charset="-78"/>
                <a:cs typeface="Andalus" panose="02020603050405020304" pitchFamily="18" charset="-78"/>
              </a:rPr>
              <a:t>, Allah descended the Quran to the lower heavens, in a place called "The House of Honour”(Bayt al-'</a:t>
            </a:r>
            <a:r>
              <a:rPr lang="en-AU" sz="2400" b="1" dirty="0" err="1">
                <a:solidFill>
                  <a:schemeClr val="accent4">
                    <a:lumMod val="50000"/>
                  </a:schemeClr>
                </a:solidFill>
                <a:latin typeface="Andalus" panose="02020603050405020304" pitchFamily="18" charset="-78"/>
                <a:cs typeface="Andalus" panose="02020603050405020304" pitchFamily="18" charset="-78"/>
              </a:rPr>
              <a:t>Izza</a:t>
            </a:r>
            <a:r>
              <a:rPr lang="en-AU" sz="2400" b="1" dirty="0">
                <a:solidFill>
                  <a:schemeClr val="accent4">
                    <a:lumMod val="50000"/>
                  </a:schemeClr>
                </a:solidFill>
                <a:latin typeface="Andalus" panose="02020603050405020304" pitchFamily="18" charset="-78"/>
                <a:cs typeface="Andalus" panose="02020603050405020304" pitchFamily="18" charset="-78"/>
              </a:rPr>
              <a:t>).</a:t>
            </a:r>
            <a:endParaRPr lang="en-AU" sz="2400" b="1" dirty="0">
              <a:solidFill>
                <a:schemeClr val="accent4">
                  <a:lumMod val="50000"/>
                </a:schemeClr>
              </a:solidFill>
              <a:effectLst/>
              <a:latin typeface="Andalus" panose="02020603050405020304" pitchFamily="18" charset="-78"/>
              <a:ea typeface="Calibri" panose="020F0502020204030204" pitchFamily="34" charset="0"/>
              <a:cs typeface="Andalus" panose="02020603050405020304" pitchFamily="18" charset="-78"/>
            </a:endParaRPr>
          </a:p>
          <a:p>
            <a:pPr>
              <a:lnSpc>
                <a:spcPct val="100000"/>
              </a:lnSpc>
            </a:pPr>
            <a:r>
              <a:rPr lang="en-AU" sz="2400" b="1" dirty="0">
                <a:solidFill>
                  <a:schemeClr val="accent4">
                    <a:lumMod val="50000"/>
                  </a:schemeClr>
                </a:solidFill>
                <a:latin typeface="Andalus" panose="02020603050405020304" pitchFamily="18" charset="-78"/>
                <a:cs typeface="Andalus" panose="02020603050405020304" pitchFamily="18" charset="-78"/>
              </a:rPr>
              <a:t>"'The whole Quran was sent down to the lower heavens on</a:t>
            </a:r>
          </a:p>
          <a:p>
            <a:pPr marL="0" indent="0">
              <a:lnSpc>
                <a:spcPct val="100000"/>
              </a:lnSpc>
              <a:buNone/>
            </a:pPr>
            <a:r>
              <a:rPr lang="en-AU" sz="2400" b="1" dirty="0">
                <a:solidFill>
                  <a:schemeClr val="accent4">
                    <a:lumMod val="50000"/>
                  </a:schemeClr>
                </a:solidFill>
                <a:latin typeface="Andalus" panose="02020603050405020304" pitchFamily="18" charset="-78"/>
                <a:cs typeface="Andalus" panose="02020603050405020304" pitchFamily="18" charset="-78"/>
              </a:rPr>
              <a:t> the Night of Decree.</a:t>
            </a:r>
          </a:p>
          <a:p>
            <a:pPr lvl="0"/>
            <a:r>
              <a:rPr lang="en-AU" sz="2400" b="1" dirty="0">
                <a:solidFill>
                  <a:schemeClr val="accent4">
                    <a:lumMod val="50000"/>
                  </a:schemeClr>
                </a:solidFill>
                <a:latin typeface="Andalus" panose="02020603050405020304" pitchFamily="18" charset="-78"/>
                <a:cs typeface="Andalus" panose="02020603050405020304" pitchFamily="18" charset="-78"/>
              </a:rPr>
              <a:t>Then, whenever Allah wished to inspire something (from the Quran), He would inspire it, through </a:t>
            </a:r>
            <a:r>
              <a:rPr lang="en-AU" sz="2400" b="1" dirty="0">
                <a:solidFill>
                  <a:srgbClr val="C00000"/>
                </a:solidFill>
                <a:latin typeface="Andalus" panose="02020603050405020304" pitchFamily="18" charset="-78"/>
                <a:cs typeface="Andalus" panose="02020603050405020304" pitchFamily="18" charset="-78"/>
              </a:rPr>
              <a:t>intermediary</a:t>
            </a:r>
            <a:r>
              <a:rPr lang="en-GB" sz="2400" dirty="0">
                <a:latin typeface="Andalus" panose="02020603050405020304" pitchFamily="18" charset="-78"/>
                <a:cs typeface="Andalus" panose="02020603050405020304" pitchFamily="18" charset="-78"/>
              </a:rPr>
              <a:t> (</a:t>
            </a:r>
            <a:r>
              <a:rPr lang="en-AU" sz="2400" b="1" dirty="0">
                <a:solidFill>
                  <a:schemeClr val="accent4">
                    <a:lumMod val="50000"/>
                  </a:schemeClr>
                </a:solidFill>
                <a:latin typeface="Andalus" panose="02020603050405020304" pitchFamily="18" charset="-78"/>
                <a:cs typeface="Andalus" panose="02020603050405020304" pitchFamily="18" charset="-78"/>
              </a:rPr>
              <a:t>Jibril), or without an </a:t>
            </a:r>
            <a:r>
              <a:rPr lang="en-AU" sz="2400" b="1" dirty="0">
                <a:solidFill>
                  <a:srgbClr val="C00000"/>
                </a:solidFill>
                <a:latin typeface="Andalus" panose="02020603050405020304" pitchFamily="18" charset="-78"/>
                <a:cs typeface="Andalus" panose="02020603050405020304" pitchFamily="18" charset="-78"/>
              </a:rPr>
              <a:t>intermediary.</a:t>
            </a:r>
            <a:endParaRPr lang="en-GB" sz="2400" dirty="0">
              <a:latin typeface="Andalus" panose="02020603050405020304" pitchFamily="18" charset="-78"/>
              <a:cs typeface="Andalus" panose="02020603050405020304" pitchFamily="18" charset="-78"/>
            </a:endParaRPr>
          </a:p>
          <a:p>
            <a:pPr>
              <a:lnSpc>
                <a:spcPct val="140000"/>
              </a:lnSpc>
            </a:pPr>
            <a:r>
              <a:rPr lang="en-AU" sz="2400" dirty="0">
                <a:latin typeface="Andalus" panose="02020603050405020304" pitchFamily="18" charset="-78"/>
                <a:cs typeface="Andalus" panose="02020603050405020304" pitchFamily="18" charset="-78"/>
              </a:rPr>
              <a:t>“The month of Ramadan is the month in which the Quran was revealed”...- [2:185]</a:t>
            </a:r>
            <a:r>
              <a:rPr lang="ar" sz="2400" dirty="0">
                <a:latin typeface="Andalus" panose="02020603050405020304" pitchFamily="18" charset="-78"/>
                <a:cs typeface="Andalus" panose="02020603050405020304" pitchFamily="18" charset="-78"/>
              </a:rPr>
              <a:t> </a:t>
            </a:r>
            <a:r>
              <a:rPr lang="ar" sz="2400" b="1" dirty="0">
                <a:solidFill>
                  <a:schemeClr val="accent4">
                    <a:lumMod val="75000"/>
                  </a:schemeClr>
                </a:solidFill>
                <a:latin typeface="Andalus" panose="02020603050405020304" pitchFamily="18" charset="-78"/>
                <a:cs typeface="+mn-cs"/>
              </a:rPr>
              <a:t>شَهْرُ رَمَضَانَ ٱلَّذِىٓ أُنزِلَ فِيهِ ٱلْقُرْءَانُ</a:t>
            </a:r>
            <a:endParaRPr lang="en-AU" sz="2400" b="1" dirty="0">
              <a:solidFill>
                <a:schemeClr val="accent4">
                  <a:lumMod val="75000"/>
                </a:schemeClr>
              </a:solidFill>
              <a:latin typeface="Andalus" panose="02020603050405020304" pitchFamily="18" charset="-78"/>
              <a:cs typeface="+mn-cs"/>
            </a:endParaRPr>
          </a:p>
          <a:p>
            <a:pPr>
              <a:lnSpc>
                <a:spcPct val="140000"/>
              </a:lnSpc>
            </a:pPr>
            <a:r>
              <a:rPr lang="en-AU" sz="2400" dirty="0">
                <a:latin typeface="Andalus" panose="02020603050405020304" pitchFamily="18" charset="-78"/>
                <a:cs typeface="Andalus" panose="02020603050405020304" pitchFamily="18" charset="-78"/>
              </a:rPr>
              <a:t>“We have sent it (the Quran) down, on a Blessed Night” (44:3)</a:t>
            </a:r>
          </a:p>
          <a:p>
            <a:pPr>
              <a:lnSpc>
                <a:spcPct val="140000"/>
              </a:lnSpc>
            </a:pPr>
            <a:r>
              <a:rPr lang="ar" sz="2400" dirty="0">
                <a:solidFill>
                  <a:schemeClr val="accent4">
                    <a:lumMod val="75000"/>
                  </a:schemeClr>
                </a:solidFill>
                <a:latin typeface="Andalus" panose="02020603050405020304" pitchFamily="18" charset="-78"/>
                <a:cs typeface="+mn-cs"/>
              </a:rPr>
              <a:t>إ</a:t>
            </a:r>
            <a:r>
              <a:rPr lang="ar" sz="2400" b="1" dirty="0">
                <a:solidFill>
                  <a:schemeClr val="accent4">
                    <a:lumMod val="75000"/>
                  </a:schemeClr>
                </a:solidFill>
                <a:latin typeface="Andalus" panose="02020603050405020304" pitchFamily="18" charset="-78"/>
                <a:cs typeface="+mn-cs"/>
              </a:rPr>
              <a:t>نَّآ أَنزَلْنَـٰهُ فِى لَيْلَةٍۢ مُّبَـٰرَكَةٍ ۚ إِنَّا كُنَّا مُنذِرِينَ</a:t>
            </a:r>
            <a:endParaRPr lang="en-US" sz="2400" b="1" dirty="0">
              <a:solidFill>
                <a:schemeClr val="accent4">
                  <a:lumMod val="75000"/>
                </a:schemeClr>
              </a:solidFill>
              <a:latin typeface="Andalus" panose="02020603050405020304" pitchFamily="18" charset="-78"/>
              <a:cs typeface="+mn-cs"/>
            </a:endParaRPr>
          </a:p>
        </p:txBody>
      </p:sp>
      <p:sp>
        <p:nvSpPr>
          <p:cNvPr id="4" name="Slide Number Placeholder 3">
            <a:extLst>
              <a:ext uri="{FF2B5EF4-FFF2-40B4-BE49-F238E27FC236}">
                <a16:creationId xmlns:a16="http://schemas.microsoft.com/office/drawing/2014/main" xmlns="" id="{C91BA7DD-EB99-72B8-4547-A4D0DE2BBFE9}"/>
              </a:ext>
            </a:extLst>
          </p:cNvPr>
          <p:cNvSpPr>
            <a:spLocks noGrp="1"/>
          </p:cNvSpPr>
          <p:nvPr>
            <p:ph type="sldNum" sz="quarter" idx="12"/>
          </p:nvPr>
        </p:nvSpPr>
        <p:spPr>
          <a:xfrm>
            <a:off x="8966200" y="6356350"/>
            <a:ext cx="2743200" cy="365125"/>
          </a:xfrm>
        </p:spPr>
        <p:txBody>
          <a:bodyPr>
            <a:normAutofit/>
          </a:bodyPr>
          <a:lstStyle/>
          <a:p>
            <a:pPr>
              <a:spcAft>
                <a:spcPts val="600"/>
              </a:spcAft>
            </a:pPr>
            <a:fld id="{C8784B88-F3D9-6A4F-9660-1A0A1E561ED7}" type="slidenum">
              <a:rPr lang="en-US" sz="1200">
                <a:solidFill>
                  <a:schemeClr val="tx1">
                    <a:lumMod val="75000"/>
                    <a:lumOff val="25000"/>
                  </a:schemeClr>
                </a:solidFill>
              </a:rPr>
              <a:pPr>
                <a:spcAft>
                  <a:spcPts val="600"/>
                </a:spcAft>
              </a:pPr>
              <a:t>52</a:t>
            </a:fld>
            <a:endParaRPr lang="en-US" sz="1200">
              <a:solidFill>
                <a:schemeClr val="tx1">
                  <a:lumMod val="75000"/>
                  <a:lumOff val="25000"/>
                </a:schemeClr>
              </a:solidFill>
            </a:endParaRPr>
          </a:p>
        </p:txBody>
      </p:sp>
    </p:spTree>
    <p:extLst>
      <p:ext uri="{BB962C8B-B14F-4D97-AF65-F5344CB8AC3E}">
        <p14:creationId xmlns:p14="http://schemas.microsoft.com/office/powerpoint/2010/main" val="15000211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Lantern with a lit candle inside">
            <a:extLst>
              <a:ext uri="{FF2B5EF4-FFF2-40B4-BE49-F238E27FC236}">
                <a16:creationId xmlns:a16="http://schemas.microsoft.com/office/drawing/2014/main" xmlns="" id="{63C6C0C5-080E-C581-3A61-1C23DAC8AE12}"/>
              </a:ext>
            </a:extLst>
          </p:cNvPr>
          <p:cNvPicPr>
            <a:picLocks noChangeAspect="1"/>
          </p:cNvPicPr>
          <p:nvPr/>
        </p:nvPicPr>
        <p:blipFill rotWithShape="1">
          <a:blip r:embed="rId2"/>
          <a:srcRect l="3621" r="60283" b="1"/>
          <a:stretch/>
        </p:blipFill>
        <p:spPr>
          <a:xfrm>
            <a:off x="830179" y="1"/>
            <a:ext cx="2544086" cy="6538912"/>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sp>
        <p:nvSpPr>
          <p:cNvPr id="2" name="Title 1">
            <a:extLst>
              <a:ext uri="{FF2B5EF4-FFF2-40B4-BE49-F238E27FC236}">
                <a16:creationId xmlns:a16="http://schemas.microsoft.com/office/drawing/2014/main" xmlns="" id="{C4EE3894-1C3B-59ED-6931-EE080BD21C1F}"/>
              </a:ext>
            </a:extLst>
          </p:cNvPr>
          <p:cNvSpPr>
            <a:spLocks noGrp="1"/>
          </p:cNvSpPr>
          <p:nvPr>
            <p:ph type="title"/>
          </p:nvPr>
        </p:nvSpPr>
        <p:spPr>
          <a:xfrm>
            <a:off x="343492" y="330830"/>
            <a:ext cx="2901983" cy="6208081"/>
          </a:xfrm>
        </p:spPr>
        <p:txBody>
          <a:bodyPr anchor="ctr">
            <a:normAutofit/>
          </a:bodyPr>
          <a:lstStyle/>
          <a:p>
            <a:r>
              <a:rPr lang="en-AU" sz="4800" i="0" dirty="0">
                <a:solidFill>
                  <a:schemeClr val="accent6">
                    <a:lumMod val="50000"/>
                  </a:schemeClr>
                </a:solidFill>
                <a:effectLst/>
                <a:latin typeface="Apple Chancery" panose="03020702040506060504" pitchFamily="66" charset="-79"/>
                <a:cs typeface="Apple Chancery" panose="03020702040506060504" pitchFamily="66" charset="-79"/>
              </a:rPr>
              <a:t>Third S</a:t>
            </a:r>
            <a:r>
              <a:rPr lang="en-AU" sz="4800" dirty="0">
                <a:solidFill>
                  <a:schemeClr val="accent6">
                    <a:lumMod val="50000"/>
                  </a:schemeClr>
                </a:solidFill>
                <a:latin typeface="Apple Chancery" panose="03020702040506060504" pitchFamily="66" charset="-79"/>
                <a:cs typeface="Apple Chancery" panose="03020702040506060504" pitchFamily="66" charset="-79"/>
              </a:rPr>
              <a:t>tages </a:t>
            </a:r>
            <a:br>
              <a:rPr lang="en-AU" sz="4800" dirty="0">
                <a:solidFill>
                  <a:schemeClr val="accent6">
                    <a:lumMod val="50000"/>
                  </a:schemeClr>
                </a:solidFill>
                <a:latin typeface="Apple Chancery" panose="03020702040506060504" pitchFamily="66" charset="-79"/>
                <a:cs typeface="Apple Chancery" panose="03020702040506060504" pitchFamily="66" charset="-79"/>
              </a:rPr>
            </a:br>
            <a:r>
              <a:rPr lang="en-AU" sz="4800" dirty="0">
                <a:solidFill>
                  <a:schemeClr val="accent6">
                    <a:lumMod val="50000"/>
                  </a:schemeClr>
                </a:solidFill>
                <a:latin typeface="Apple Chancery" panose="03020702040506060504" pitchFamily="66" charset="-79"/>
                <a:cs typeface="Apple Chancery" panose="03020702040506060504" pitchFamily="66" charset="-79"/>
              </a:rPr>
              <a:t>of </a:t>
            </a:r>
            <a:br>
              <a:rPr lang="en-AU" sz="4800" dirty="0">
                <a:solidFill>
                  <a:schemeClr val="accent6">
                    <a:lumMod val="50000"/>
                  </a:schemeClr>
                </a:solidFill>
                <a:latin typeface="Apple Chancery" panose="03020702040506060504" pitchFamily="66" charset="-79"/>
                <a:cs typeface="Apple Chancery" panose="03020702040506060504" pitchFamily="66" charset="-79"/>
              </a:rPr>
            </a:br>
            <a:r>
              <a:rPr lang="en-AU" sz="4800" dirty="0">
                <a:solidFill>
                  <a:schemeClr val="accent6">
                    <a:lumMod val="50000"/>
                  </a:schemeClr>
                </a:solidFill>
                <a:latin typeface="Apple Chancery" panose="03020702040506060504" pitchFamily="66" charset="-79"/>
                <a:cs typeface="Apple Chancery" panose="03020702040506060504" pitchFamily="66" charset="-79"/>
              </a:rPr>
              <a:t>Revelation</a:t>
            </a:r>
            <a:endParaRPr lang="en-US" sz="4800" dirty="0">
              <a:solidFill>
                <a:schemeClr val="accent6">
                  <a:lumMod val="50000"/>
                </a:schemeClr>
              </a:solidFill>
            </a:endParaRPr>
          </a:p>
        </p:txBody>
      </p:sp>
      <p:sp>
        <p:nvSpPr>
          <p:cNvPr id="3" name="Content Placeholder 2">
            <a:extLst>
              <a:ext uri="{FF2B5EF4-FFF2-40B4-BE49-F238E27FC236}">
                <a16:creationId xmlns:a16="http://schemas.microsoft.com/office/drawing/2014/main" xmlns="" id="{AA8828B4-9ABD-FAAE-7D88-EF95CE197B2B}"/>
              </a:ext>
            </a:extLst>
          </p:cNvPr>
          <p:cNvSpPr>
            <a:spLocks noGrp="1"/>
          </p:cNvSpPr>
          <p:nvPr>
            <p:ph idx="1"/>
          </p:nvPr>
        </p:nvSpPr>
        <p:spPr>
          <a:xfrm>
            <a:off x="3245476" y="136525"/>
            <a:ext cx="8603032" cy="6219826"/>
          </a:xfrm>
          <a:ln>
            <a:solidFill>
              <a:srgbClr val="7030A0"/>
            </a:solidFill>
          </a:ln>
        </p:spPr>
        <p:txBody>
          <a:bodyPr anchor="ctr">
            <a:noAutofit/>
          </a:bodyPr>
          <a:lstStyle/>
          <a:p>
            <a:pPr>
              <a:lnSpc>
                <a:spcPct val="100000"/>
              </a:lnSpc>
              <a:buFont typeface="Wingdings" pitchFamily="2" charset="2"/>
              <a:buChar char="v"/>
            </a:pPr>
            <a:r>
              <a:rPr lang="en-AU" sz="1800" b="1" dirty="0">
                <a:solidFill>
                  <a:schemeClr val="accent4">
                    <a:lumMod val="75000"/>
                  </a:schemeClr>
                </a:solidFill>
                <a:latin typeface="Chalkboard" panose="03050602040202020205" pitchFamily="66" charset="77"/>
                <a:ea typeface="Calibri" panose="020F0502020204030204" pitchFamily="34" charset="0"/>
              </a:rPr>
              <a:t>A</a:t>
            </a:r>
            <a:r>
              <a:rPr lang="en-AU" sz="1800" b="1" dirty="0">
                <a:solidFill>
                  <a:schemeClr val="accent4">
                    <a:lumMod val="75000"/>
                  </a:schemeClr>
                </a:solidFill>
                <a:effectLst/>
                <a:latin typeface="Chalkboard" panose="03050602040202020205" pitchFamily="66" charset="77"/>
                <a:ea typeface="Calibri" panose="020F0502020204030204" pitchFamily="34" charset="0"/>
              </a:rPr>
              <a:t>t the age of 40, the Prophet pbuh received his first revelation.</a:t>
            </a:r>
            <a:endParaRPr lang="en-AU" sz="1800" b="1" dirty="0">
              <a:solidFill>
                <a:schemeClr val="accent4">
                  <a:lumMod val="75000"/>
                </a:schemeClr>
              </a:solidFill>
              <a:latin typeface="Chalkboard" panose="03050602040202020205" pitchFamily="66" charset="77"/>
            </a:endParaRPr>
          </a:p>
          <a:p>
            <a:pPr>
              <a:lnSpc>
                <a:spcPct val="100000"/>
              </a:lnSpc>
              <a:buFont typeface="Wingdings" pitchFamily="2" charset="2"/>
              <a:buChar char="v"/>
            </a:pPr>
            <a:r>
              <a:rPr lang="en-AU" sz="1800" b="1" dirty="0">
                <a:solidFill>
                  <a:schemeClr val="accent4">
                    <a:lumMod val="75000"/>
                  </a:schemeClr>
                </a:solidFill>
                <a:latin typeface="Chalkboard" panose="03050602040202020205" pitchFamily="66" charset="77"/>
              </a:rPr>
              <a:t>Started in Ramadan on the Night of Power.</a:t>
            </a:r>
          </a:p>
          <a:p>
            <a:pPr>
              <a:lnSpc>
                <a:spcPct val="100000"/>
              </a:lnSpc>
              <a:buFont typeface="Wingdings" pitchFamily="2" charset="2"/>
              <a:buChar char="v"/>
            </a:pPr>
            <a:r>
              <a:rPr lang="en-AU" sz="1800" b="1" dirty="0">
                <a:solidFill>
                  <a:schemeClr val="accent4">
                    <a:lumMod val="75000"/>
                  </a:schemeClr>
                </a:solidFill>
                <a:latin typeface="Chalkboard" panose="03050602040202020205" pitchFamily="66" charset="77"/>
              </a:rPr>
              <a:t>. Some say s The battle of </a:t>
            </a:r>
            <a:r>
              <a:rPr lang="en-AU" sz="1800" b="1" dirty="0" err="1">
                <a:solidFill>
                  <a:schemeClr val="accent4">
                    <a:lumMod val="75000"/>
                  </a:schemeClr>
                </a:solidFill>
                <a:latin typeface="Chalkboard" panose="03050602040202020205" pitchFamily="66" charset="77"/>
              </a:rPr>
              <a:t>Badr</a:t>
            </a:r>
            <a:r>
              <a:rPr lang="en-AU" sz="1800" b="1" dirty="0">
                <a:solidFill>
                  <a:schemeClr val="accent4">
                    <a:lumMod val="75000"/>
                  </a:schemeClr>
                </a:solidFill>
                <a:latin typeface="Chalkboard" panose="03050602040202020205" pitchFamily="66" charset="77"/>
              </a:rPr>
              <a:t> took place later on.</a:t>
            </a:r>
            <a:endParaRPr lang="en-AU" sz="1800" b="1" dirty="0">
              <a:latin typeface="Chalkboard" panose="03050602040202020205" pitchFamily="66" charset="77"/>
              <a:ea typeface="Times New Roman" panose="02020603050405020304" pitchFamily="18" charset="0"/>
            </a:endParaRPr>
          </a:p>
          <a:p>
            <a:pPr marR="142875">
              <a:lnSpc>
                <a:spcPct val="140000"/>
              </a:lnSpc>
              <a:spcBef>
                <a:spcPts val="0"/>
              </a:spcBef>
              <a:buFont typeface="Wingdings" pitchFamily="2" charset="2"/>
              <a:buChar char="v"/>
            </a:pPr>
            <a:r>
              <a:rPr lang="en-AU" sz="1800" b="1" dirty="0">
                <a:solidFill>
                  <a:schemeClr val="accent6">
                    <a:lumMod val="50000"/>
                  </a:schemeClr>
                </a:solidFill>
                <a:effectLst/>
                <a:latin typeface="Chalkboard" panose="03050602040202020205" pitchFamily="66" charset="77"/>
                <a:ea typeface="Times New Roman" panose="02020603050405020304" pitchFamily="18" charset="0"/>
              </a:rPr>
              <a:t>This stage of revelation lasted for about 23 years in which the Quran was sent down, in response to the development of events and in accordance with the sequence needed to complete the delivery of the Message.</a:t>
            </a:r>
          </a:p>
          <a:p>
            <a:pPr marL="0" indent="0">
              <a:lnSpc>
                <a:spcPct val="140000"/>
              </a:lnSpc>
              <a:buNone/>
            </a:pPr>
            <a:r>
              <a:rPr lang="en-AU" sz="1800" b="1" dirty="0">
                <a:solidFill>
                  <a:schemeClr val="accent6">
                    <a:lumMod val="50000"/>
                  </a:schemeClr>
                </a:solidFill>
                <a:latin typeface="Helvetica Neue" panose="02000503000000020004" pitchFamily="2" charset="0"/>
                <a:ea typeface="Calibri" panose="020F0502020204030204" pitchFamily="34" charset="0"/>
              </a:rPr>
              <a:t>Allah says: “W</a:t>
            </a:r>
            <a:r>
              <a:rPr lang="en-AU" sz="1800" b="1" dirty="0">
                <a:solidFill>
                  <a:schemeClr val="accent6">
                    <a:lumMod val="50000"/>
                  </a:schemeClr>
                </a:solidFill>
                <a:effectLst/>
                <a:latin typeface="Helvetica Neue" panose="02000503000000020004" pitchFamily="2" charset="0"/>
                <a:ea typeface="Calibri" panose="020F0502020204030204" pitchFamily="34" charset="0"/>
                <a:cs typeface="Arial" panose="020B0604020202020204" pitchFamily="34" charset="0"/>
              </a:rPr>
              <a:t>hat We revealed to Our servant on that decisive day when the two armies met ˹at </a:t>
            </a:r>
            <a:r>
              <a:rPr lang="en-AU" sz="1800" b="1" dirty="0" err="1">
                <a:solidFill>
                  <a:schemeClr val="accent6">
                    <a:lumMod val="50000"/>
                  </a:schemeClr>
                </a:solidFill>
                <a:effectLst/>
                <a:latin typeface="Helvetica Neue" panose="02000503000000020004" pitchFamily="2" charset="0"/>
                <a:ea typeface="Calibri" panose="020F0502020204030204" pitchFamily="34" charset="0"/>
                <a:cs typeface="Arial" panose="020B0604020202020204" pitchFamily="34" charset="0"/>
              </a:rPr>
              <a:t>Badr</a:t>
            </a:r>
            <a:r>
              <a:rPr lang="en-AU" sz="1800" b="1" dirty="0">
                <a:solidFill>
                  <a:schemeClr val="accent6">
                    <a:lumMod val="50000"/>
                  </a:schemeClr>
                </a:solidFill>
                <a:effectLst/>
                <a:latin typeface="Helvetica Neue" panose="02000503000000020004" pitchFamily="2" charset="0"/>
                <a:ea typeface="Calibri" panose="020F0502020204030204" pitchFamily="34" charset="0"/>
                <a:cs typeface="Arial" panose="020B0604020202020204" pitchFamily="34" charset="0"/>
              </a:rPr>
              <a:t>˺. And Allah is </a:t>
            </a:r>
            <a:r>
              <a:rPr lang="en-AU" sz="1800" b="1" dirty="0">
                <a:solidFill>
                  <a:schemeClr val="accent6">
                    <a:lumMod val="50000"/>
                  </a:schemeClr>
                </a:solidFill>
                <a:effectLst/>
                <a:latin typeface="inherit"/>
                <a:ea typeface="Times New Roman" panose="02020603050405020304" pitchFamily="18" charset="0"/>
                <a:cs typeface="Times New Roman" panose="02020603050405020304" pitchFamily="18" charset="0"/>
              </a:rPr>
              <a:t>Most Capable of everything.” </a:t>
            </a:r>
            <a:r>
              <a:rPr lang="en-AU" sz="1200" b="1" dirty="0">
                <a:solidFill>
                  <a:schemeClr val="accent6">
                    <a:lumMod val="50000"/>
                  </a:schemeClr>
                </a:solidFill>
                <a:effectLst/>
                <a:latin typeface="inherit"/>
                <a:ea typeface="Times New Roman" panose="02020603050405020304" pitchFamily="18" charset="0"/>
                <a:cs typeface="Times New Roman" panose="02020603050405020304" pitchFamily="18" charset="0"/>
              </a:rPr>
              <a:t>(al-Anfal,</a:t>
            </a:r>
            <a:r>
              <a:rPr lang="en-AU" sz="1200" b="1" dirty="0">
                <a:solidFill>
                  <a:schemeClr val="accent6">
                    <a:lumMod val="50000"/>
                  </a:schemeClr>
                </a:solidFill>
                <a:effectLst/>
                <a:latin typeface="Calibri" panose="020F0502020204030204" pitchFamily="34" charset="0"/>
                <a:ea typeface="Calibri" panose="020F0502020204030204" pitchFamily="34" charset="0"/>
                <a:cs typeface="Arial" panose="020B0604020202020204" pitchFamily="34" charset="0"/>
              </a:rPr>
              <a:t> 8:41)</a:t>
            </a:r>
          </a:p>
          <a:p>
            <a:pPr marL="0" indent="0" algn="r">
              <a:lnSpc>
                <a:spcPct val="140000"/>
              </a:lnSpc>
              <a:buNone/>
            </a:pPr>
            <a:r>
              <a:rPr lang="ar-SA" sz="1800" b="1"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a:t>
            </a:r>
            <a:r>
              <a:rPr lang="ar-SA" sz="1800" b="1" dirty="0" err="1">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وم</a:t>
            </a:r>
            <a:r>
              <a:rPr lang="ar-SA" sz="1800" b="1" dirty="0" err="1">
                <a:solidFill>
                  <a:schemeClr val="accent4">
                    <a:lumMod val="75000"/>
                  </a:schemeClr>
                </a:solidFill>
                <a:effectLst/>
                <a:latin typeface="Calibri" panose="020F0502020204030204" pitchFamily="34" charset="0"/>
                <a:ea typeface="Calibri" panose="020F0502020204030204" pitchFamily="34" charset="0"/>
                <a:cs typeface="+mn-cs"/>
              </a:rPr>
              <a:t>َآ</a:t>
            </a:r>
            <a:r>
              <a:rPr lang="ar-SA" sz="1800" b="1" dirty="0">
                <a:solidFill>
                  <a:schemeClr val="accent4">
                    <a:lumMod val="75000"/>
                  </a:schemeClr>
                </a:solidFill>
                <a:effectLst/>
                <a:latin typeface="Calibri" panose="020F0502020204030204" pitchFamily="34" charset="0"/>
                <a:ea typeface="Calibri" panose="020F0502020204030204" pitchFamily="34" charset="0"/>
                <a:cs typeface="+mn-cs"/>
              </a:rPr>
              <a:t> أَنزَلْنَا عَلَىٰ عَبْدِنَا يَوْمَ </a:t>
            </a:r>
            <a:r>
              <a:rPr lang="ar-SA" sz="1800" b="1" dirty="0" err="1">
                <a:solidFill>
                  <a:schemeClr val="accent4">
                    <a:lumMod val="75000"/>
                  </a:schemeClr>
                </a:solidFill>
                <a:effectLst/>
                <a:latin typeface="Calibri" panose="020F0502020204030204" pitchFamily="34" charset="0"/>
                <a:ea typeface="Calibri" panose="020F0502020204030204" pitchFamily="34" charset="0"/>
                <a:cs typeface="+mn-cs"/>
              </a:rPr>
              <a:t>ٱلْفُرْقَانِ</a:t>
            </a:r>
            <a:r>
              <a:rPr lang="ar-SA" sz="1800" b="1" dirty="0">
                <a:solidFill>
                  <a:schemeClr val="accent4">
                    <a:lumMod val="75000"/>
                  </a:schemeClr>
                </a:solidFill>
                <a:effectLst/>
                <a:latin typeface="Calibri" panose="020F0502020204030204" pitchFamily="34" charset="0"/>
                <a:ea typeface="Calibri" panose="020F0502020204030204" pitchFamily="34" charset="0"/>
                <a:cs typeface="+mn-cs"/>
              </a:rPr>
              <a:t> يَوْمَ </a:t>
            </a:r>
            <a:r>
              <a:rPr lang="ar-SA" sz="1800" b="1" dirty="0" err="1">
                <a:solidFill>
                  <a:schemeClr val="accent4">
                    <a:lumMod val="75000"/>
                  </a:schemeClr>
                </a:solidFill>
                <a:effectLst/>
                <a:latin typeface="Calibri" panose="020F0502020204030204" pitchFamily="34" charset="0"/>
                <a:ea typeface="Calibri" panose="020F0502020204030204" pitchFamily="34" charset="0"/>
                <a:cs typeface="+mn-cs"/>
              </a:rPr>
              <a:t>ٱلْتَقَى</a:t>
            </a:r>
            <a:r>
              <a:rPr lang="ar-SA" sz="1800" b="1" dirty="0">
                <a:solidFill>
                  <a:schemeClr val="accent4">
                    <a:lumMod val="75000"/>
                  </a:schemeClr>
                </a:solidFill>
                <a:effectLst/>
                <a:latin typeface="Calibri" panose="020F0502020204030204" pitchFamily="34" charset="0"/>
                <a:ea typeface="Calibri" panose="020F0502020204030204" pitchFamily="34" charset="0"/>
                <a:cs typeface="+mn-cs"/>
              </a:rPr>
              <a:t> </a:t>
            </a:r>
            <a:r>
              <a:rPr lang="ar-SA" sz="1800" b="1" dirty="0" err="1">
                <a:solidFill>
                  <a:schemeClr val="accent4">
                    <a:lumMod val="75000"/>
                  </a:schemeClr>
                </a:solidFill>
                <a:effectLst/>
                <a:latin typeface="Calibri" panose="020F0502020204030204" pitchFamily="34" charset="0"/>
                <a:ea typeface="Calibri" panose="020F0502020204030204" pitchFamily="34" charset="0"/>
                <a:cs typeface="+mn-cs"/>
              </a:rPr>
              <a:t>ٱلْجَمْعَانِ</a:t>
            </a:r>
            <a:r>
              <a:rPr lang="ar-SA" sz="1800" b="1" dirty="0">
                <a:solidFill>
                  <a:schemeClr val="accent4">
                    <a:lumMod val="75000"/>
                  </a:schemeClr>
                </a:solidFill>
                <a:effectLst/>
                <a:latin typeface="Calibri" panose="020F0502020204030204" pitchFamily="34" charset="0"/>
                <a:ea typeface="Calibri" panose="020F0502020204030204" pitchFamily="34" charset="0"/>
                <a:cs typeface="+mn-cs"/>
              </a:rPr>
              <a:t> </a:t>
            </a:r>
            <a:r>
              <a:rPr lang="ar-SA" sz="1800" b="1" dirty="0" err="1">
                <a:solidFill>
                  <a:schemeClr val="accent4">
                    <a:lumMod val="75000"/>
                  </a:schemeClr>
                </a:solidFill>
                <a:effectLst/>
                <a:latin typeface="Calibri" panose="020F0502020204030204" pitchFamily="34" charset="0"/>
                <a:ea typeface="Calibri" panose="020F0502020204030204" pitchFamily="34" charset="0"/>
                <a:cs typeface="+mn-cs"/>
              </a:rPr>
              <a:t>ۗ</a:t>
            </a:r>
            <a:r>
              <a:rPr lang="ar-SA" sz="1800" b="1" dirty="0">
                <a:solidFill>
                  <a:schemeClr val="accent4">
                    <a:lumMod val="75000"/>
                  </a:schemeClr>
                </a:solidFill>
                <a:effectLst/>
                <a:latin typeface="Calibri" panose="020F0502020204030204" pitchFamily="34" charset="0"/>
                <a:ea typeface="Calibri" panose="020F0502020204030204" pitchFamily="34" charset="0"/>
                <a:cs typeface="+mn-cs"/>
              </a:rPr>
              <a:t> وَٱللَّهُ عَلَىٰ كُلِّ </a:t>
            </a:r>
            <a:r>
              <a:rPr lang="ar-SA" sz="1800" b="1" dirty="0" err="1">
                <a:solidFill>
                  <a:schemeClr val="accent4">
                    <a:lumMod val="75000"/>
                  </a:schemeClr>
                </a:solidFill>
                <a:effectLst/>
                <a:latin typeface="Calibri" panose="020F0502020204030204" pitchFamily="34" charset="0"/>
                <a:ea typeface="Calibri" panose="020F0502020204030204" pitchFamily="34" charset="0"/>
                <a:cs typeface="+mn-cs"/>
              </a:rPr>
              <a:t>شَىْءٍۢ</a:t>
            </a:r>
            <a:r>
              <a:rPr lang="ar-SA" sz="1800" b="1" dirty="0">
                <a:solidFill>
                  <a:schemeClr val="accent4">
                    <a:lumMod val="75000"/>
                  </a:schemeClr>
                </a:solidFill>
                <a:effectLst/>
                <a:latin typeface="Calibri" panose="020F0502020204030204" pitchFamily="34" charset="0"/>
                <a:ea typeface="Calibri" panose="020F0502020204030204" pitchFamily="34" charset="0"/>
                <a:cs typeface="+mn-cs"/>
              </a:rPr>
              <a:t> قَدِيرٌ</a:t>
            </a:r>
            <a:r>
              <a:rPr lang="ar-SA" sz="1800" b="1" dirty="0">
                <a:solidFill>
                  <a:schemeClr val="accent4">
                    <a:lumMod val="75000"/>
                  </a:schemeClr>
                </a:solidFill>
                <a:latin typeface="Calibri" panose="020F0502020204030204" pitchFamily="34" charset="0"/>
                <a:ea typeface="Calibri" panose="020F0502020204030204" pitchFamily="34" charset="0"/>
                <a:cs typeface="+mn-cs"/>
              </a:rPr>
              <a:t>”</a:t>
            </a:r>
            <a:r>
              <a:rPr lang="en-AU" sz="1800" b="1" dirty="0">
                <a:solidFill>
                  <a:schemeClr val="accent4">
                    <a:lumMod val="75000"/>
                  </a:schemeClr>
                </a:solidFill>
                <a:effectLst/>
                <a:latin typeface="Calibri" panose="020F0502020204030204" pitchFamily="34" charset="0"/>
                <a:ea typeface="Calibri" panose="020F0502020204030204" pitchFamily="34" charset="0"/>
                <a:cs typeface="+mn-cs"/>
              </a:rPr>
              <a:t>”</a:t>
            </a:r>
            <a:endParaRPr lang="en-AU" sz="1800" b="1" dirty="0">
              <a:effectLst/>
              <a:latin typeface="Times New Roman" panose="02020603050405020304" pitchFamily="18" charset="0"/>
              <a:ea typeface="Times New Roman" panose="02020603050405020304" pitchFamily="18" charset="0"/>
            </a:endParaRPr>
          </a:p>
          <a:p>
            <a:pPr marL="0" marR="142875" indent="0">
              <a:lnSpc>
                <a:spcPct val="140000"/>
              </a:lnSpc>
              <a:spcBef>
                <a:spcPts val="1125"/>
              </a:spcBef>
              <a:buNone/>
            </a:pPr>
            <a:r>
              <a:rPr lang="en-AU" sz="1800" b="1" dirty="0">
                <a:solidFill>
                  <a:schemeClr val="accent6">
                    <a:lumMod val="50000"/>
                  </a:schemeClr>
                </a:solidFill>
                <a:latin typeface="Helvetica Neue" panose="02000503000000020004" pitchFamily="2" charset="0"/>
                <a:ea typeface="Calibri" panose="020F0502020204030204" pitchFamily="34" charset="0"/>
              </a:rPr>
              <a:t>Allah says: </a:t>
            </a:r>
            <a:r>
              <a:rPr lang="en-AU" sz="1800" b="1" dirty="0">
                <a:solidFill>
                  <a:schemeClr val="accent6">
                    <a:lumMod val="50000"/>
                  </a:schemeClr>
                </a:solidFill>
                <a:effectLst/>
                <a:latin typeface="Chalkboard" panose="03050602040202020205" pitchFamily="66" charset="77"/>
                <a:ea typeface="Calibri" panose="020F0502020204030204" pitchFamily="34" charset="0"/>
                <a:cs typeface="Arial" panose="020B0604020202020204" pitchFamily="34" charset="0"/>
              </a:rPr>
              <a:t>“And this is a Quran that We sent down in piecemeal that you many recite it to mankind at intervals, and We have sent it down in gradual sending.” </a:t>
            </a:r>
            <a:r>
              <a:rPr lang="en-AU" sz="1200" b="1" dirty="0">
                <a:solidFill>
                  <a:schemeClr val="accent6">
                    <a:lumMod val="50000"/>
                  </a:schemeClr>
                </a:solidFill>
                <a:effectLst/>
                <a:latin typeface="Chalkboard" panose="03050602040202020205" pitchFamily="66" charset="77"/>
                <a:ea typeface="Calibri" panose="020F0502020204030204" pitchFamily="34" charset="0"/>
                <a:cs typeface="Arial" panose="020B0604020202020204" pitchFamily="34" charset="0"/>
              </a:rPr>
              <a:t>(Al-</a:t>
            </a:r>
            <a:r>
              <a:rPr lang="en-AU" sz="1200" b="1" dirty="0" err="1">
                <a:solidFill>
                  <a:schemeClr val="accent6">
                    <a:lumMod val="50000"/>
                  </a:schemeClr>
                </a:solidFill>
                <a:effectLst/>
                <a:latin typeface="Chalkboard" panose="03050602040202020205" pitchFamily="66" charset="77"/>
                <a:ea typeface="Calibri" panose="020F0502020204030204" pitchFamily="34" charset="0"/>
                <a:cs typeface="Arial" panose="020B0604020202020204" pitchFamily="34" charset="0"/>
              </a:rPr>
              <a:t>Isra</a:t>
            </a:r>
            <a:r>
              <a:rPr lang="en-AU" sz="1200" b="1" dirty="0">
                <a:solidFill>
                  <a:schemeClr val="accent6">
                    <a:lumMod val="50000"/>
                  </a:schemeClr>
                </a:solidFill>
                <a:effectLst/>
                <a:latin typeface="Chalkboard" panose="03050602040202020205" pitchFamily="66" charset="77"/>
                <a:ea typeface="Calibri" panose="020F0502020204030204" pitchFamily="34" charset="0"/>
                <a:cs typeface="Arial" panose="020B0604020202020204" pitchFamily="34" charset="0"/>
              </a:rPr>
              <a:t>, 17:106</a:t>
            </a:r>
            <a:r>
              <a:rPr lang="en-AU" sz="1800" b="1" dirty="0">
                <a:solidFill>
                  <a:schemeClr val="accent6">
                    <a:lumMod val="50000"/>
                  </a:schemeClr>
                </a:solidFill>
                <a:effectLst/>
                <a:latin typeface="Chalkboard" panose="03050602040202020205" pitchFamily="66" charset="77"/>
                <a:ea typeface="Calibri" panose="020F0502020204030204" pitchFamily="34" charset="0"/>
                <a:cs typeface="Arial" panose="020B0604020202020204" pitchFamily="34" charset="0"/>
              </a:rPr>
              <a:t>)</a:t>
            </a:r>
            <a:r>
              <a:rPr lang="ar" sz="1800" b="1" dirty="0">
                <a:solidFill>
                  <a:schemeClr val="accent6">
                    <a:lumMod val="50000"/>
                  </a:schemeClr>
                </a:solidFill>
                <a:effectLst/>
                <a:latin typeface="Chalkboard" panose="03050602040202020205" pitchFamily="66" charset="77"/>
                <a:ea typeface="Calibri" panose="020F0502020204030204" pitchFamily="34" charset="0"/>
                <a:cs typeface="Arial" panose="020B0604020202020204" pitchFamily="34" charset="0"/>
              </a:rPr>
              <a:t> </a:t>
            </a:r>
            <a:r>
              <a:rPr lang="ar" sz="1800" b="1" dirty="0">
                <a:solidFill>
                  <a:schemeClr val="accent4">
                    <a:lumMod val="75000"/>
                  </a:schemeClr>
                </a:solidFill>
                <a:effectLst/>
                <a:latin typeface="Chalkboard" panose="03050602040202020205" pitchFamily="66" charset="77"/>
                <a:ea typeface="Calibri" panose="020F0502020204030204" pitchFamily="34" charset="0"/>
                <a:cs typeface="Arial" panose="020B0604020202020204" pitchFamily="34" charset="0"/>
              </a:rPr>
              <a:t>وَقُرْءَانًۭا فَرَقْنَـٰهُ لِتَقْرَأَهُۥ عَلَى ٱلنَّاسِ عَلَىٰ مُكْثٍۢ وَنَزَّلْنَـٰهُ تَنزِيلًۭا</a:t>
            </a:r>
            <a:endParaRPr lang="en-AU" sz="1800" b="1" dirty="0">
              <a:solidFill>
                <a:schemeClr val="accent6">
                  <a:lumMod val="50000"/>
                </a:schemeClr>
              </a:solidFill>
              <a:effectLst/>
              <a:latin typeface="Chalkboard" panose="03050602040202020205" pitchFamily="66" charset="77"/>
              <a:ea typeface="Calibri" panose="020F0502020204030204" pitchFamily="34" charset="0"/>
              <a:cs typeface="Arial" panose="020B0604020202020204" pitchFamily="34" charset="0"/>
            </a:endParaRPr>
          </a:p>
          <a:p>
            <a:pPr marL="200025" marR="142875" indent="-285750">
              <a:lnSpc>
                <a:spcPct val="100000"/>
              </a:lnSpc>
              <a:spcBef>
                <a:spcPts val="1125"/>
              </a:spcBef>
              <a:buFont typeface="Wingdings" pitchFamily="2" charset="2"/>
              <a:buChar char="v"/>
            </a:pPr>
            <a:r>
              <a:rPr lang="en-AU" sz="1800" b="1" dirty="0">
                <a:solidFill>
                  <a:srgbClr val="C00000"/>
                </a:solidFill>
                <a:effectLst/>
                <a:latin typeface="Chalkboard" panose="03050602040202020205" pitchFamily="66" charset="77"/>
                <a:ea typeface="Times New Roman" panose="02020603050405020304" pitchFamily="18" charset="0"/>
              </a:rPr>
              <a:t>The </a:t>
            </a:r>
            <a:r>
              <a:rPr lang="en-AU" sz="1800" b="1" dirty="0">
                <a:solidFill>
                  <a:srgbClr val="C00000"/>
                </a:solidFill>
                <a:latin typeface="Chalkboard" panose="03050602040202020205" pitchFamily="66" charset="77"/>
                <a:ea typeface="Times New Roman" panose="02020603050405020304" pitchFamily="18" charset="0"/>
              </a:rPr>
              <a:t>Q</a:t>
            </a:r>
            <a:r>
              <a:rPr lang="en-AU" sz="1800" b="1" dirty="0">
                <a:solidFill>
                  <a:srgbClr val="C00000"/>
                </a:solidFill>
                <a:effectLst/>
                <a:latin typeface="Chalkboard" panose="03050602040202020205" pitchFamily="66" charset="77"/>
                <a:ea typeface="Times New Roman" panose="02020603050405020304" pitchFamily="18" charset="0"/>
              </a:rPr>
              <a:t>uran was </a:t>
            </a:r>
            <a:r>
              <a:rPr lang="en-AU" sz="1800" b="1" dirty="0">
                <a:solidFill>
                  <a:srgbClr val="C00000"/>
                </a:solidFill>
                <a:effectLst/>
                <a:latin typeface="Chalkboard" panose="03050602040202020205" pitchFamily="66" charset="77"/>
                <a:ea typeface="Times New Roman" panose="02020603050405020304" pitchFamily="18" charset="0"/>
                <a:cs typeface="+mj-cs"/>
              </a:rPr>
              <a:t>a new </a:t>
            </a:r>
            <a:r>
              <a:rPr lang="en-AU" sz="1800" b="1" dirty="0">
                <a:solidFill>
                  <a:srgbClr val="C00000"/>
                </a:solidFill>
                <a:effectLst/>
                <a:latin typeface="Chalkboard" panose="03050602040202020205" pitchFamily="66" charset="77"/>
                <a:ea typeface="Times New Roman" panose="02020603050405020304" pitchFamily="18" charset="0"/>
              </a:rPr>
              <a:t> Phenomenon , did not come down as a physical book from the heavens, but rather it came down piecemeal bit by bit, over a period of 23 years. </a:t>
            </a:r>
            <a:endParaRPr lang="en-AU" sz="1800" b="1" dirty="0">
              <a:solidFill>
                <a:schemeClr val="accent4">
                  <a:lumMod val="75000"/>
                </a:schemeClr>
              </a:solidFill>
              <a:effectLst/>
              <a:latin typeface="Chalkboard" panose="03050602040202020205" pitchFamily="66" charset="77"/>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xmlns="" id="{794EC2C4-30AE-D26B-58C1-95554125B5DC}"/>
              </a:ext>
            </a:extLst>
          </p:cNvPr>
          <p:cNvSpPr>
            <a:spLocks noGrp="1"/>
          </p:cNvSpPr>
          <p:nvPr>
            <p:ph type="sldNum" sz="quarter" idx="12"/>
          </p:nvPr>
        </p:nvSpPr>
        <p:spPr>
          <a:xfrm>
            <a:off x="10758389" y="6356350"/>
            <a:ext cx="951010" cy="365125"/>
          </a:xfrm>
        </p:spPr>
        <p:txBody>
          <a:bodyPr>
            <a:normAutofit/>
          </a:bodyPr>
          <a:lstStyle/>
          <a:p>
            <a:pPr>
              <a:spcAft>
                <a:spcPts val="600"/>
              </a:spcAft>
            </a:pPr>
            <a:fld id="{C8784B88-F3D9-6A4F-9660-1A0A1E561ED7}" type="slidenum">
              <a:rPr lang="en-US" sz="1200">
                <a:solidFill>
                  <a:schemeClr val="tx1">
                    <a:lumMod val="75000"/>
                    <a:lumOff val="25000"/>
                  </a:schemeClr>
                </a:solidFill>
              </a:rPr>
              <a:pPr>
                <a:spcAft>
                  <a:spcPts val="600"/>
                </a:spcAft>
              </a:pPr>
              <a:t>53</a:t>
            </a:fld>
            <a:endParaRPr lang="en-US" sz="1200">
              <a:solidFill>
                <a:schemeClr val="tx1">
                  <a:lumMod val="75000"/>
                  <a:lumOff val="25000"/>
                </a:schemeClr>
              </a:solidFill>
            </a:endParaRPr>
          </a:p>
        </p:txBody>
      </p:sp>
    </p:spTree>
    <p:extLst>
      <p:ext uri="{BB962C8B-B14F-4D97-AF65-F5344CB8AC3E}">
        <p14:creationId xmlns:p14="http://schemas.microsoft.com/office/powerpoint/2010/main" val="336271458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CAC9ED6-A819-763A-9B42-CC1C864062A3}"/>
              </a:ext>
            </a:extLst>
          </p:cNvPr>
          <p:cNvSpPr>
            <a:spLocks noGrp="1"/>
          </p:cNvSpPr>
          <p:nvPr>
            <p:ph type="title"/>
          </p:nvPr>
        </p:nvSpPr>
        <p:spPr>
          <a:xfrm>
            <a:off x="2027583" y="536713"/>
            <a:ext cx="7659758" cy="1325563"/>
          </a:xfrm>
          <a:solidFill>
            <a:schemeClr val="accent4">
              <a:lumMod val="75000"/>
            </a:schemeClr>
          </a:solidFill>
        </p:spPr>
        <p:txBody>
          <a:bodyPr/>
          <a:lstStyle/>
          <a:p>
            <a:r>
              <a:rPr lang="en-AU" sz="4400" dirty="0">
                <a:solidFill>
                  <a:schemeClr val="accent1">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Recording cynical speeches of the unbelievers</a:t>
            </a:r>
            <a:endParaRPr lang="en-US" dirty="0"/>
          </a:p>
        </p:txBody>
      </p:sp>
      <p:sp>
        <p:nvSpPr>
          <p:cNvPr id="3" name="Content Placeholder 2">
            <a:extLst>
              <a:ext uri="{FF2B5EF4-FFF2-40B4-BE49-F238E27FC236}">
                <a16:creationId xmlns:a16="http://schemas.microsoft.com/office/drawing/2014/main" xmlns="" id="{BD086526-7425-6793-FC43-71C8946892F3}"/>
              </a:ext>
            </a:extLst>
          </p:cNvPr>
          <p:cNvSpPr>
            <a:spLocks noGrp="1"/>
          </p:cNvSpPr>
          <p:nvPr>
            <p:ph idx="1"/>
          </p:nvPr>
        </p:nvSpPr>
        <p:spPr>
          <a:xfrm>
            <a:off x="1709531" y="2117173"/>
            <a:ext cx="10230678" cy="4204114"/>
          </a:xfrm>
        </p:spPr>
        <p:txBody>
          <a:bodyPr>
            <a:normAutofit fontScale="70000" lnSpcReduction="20000"/>
          </a:bodyPr>
          <a:lstStyle/>
          <a:p>
            <a:pPr marL="142875" marR="142875" indent="0">
              <a:lnSpc>
                <a:spcPct val="100000"/>
              </a:lnSpc>
              <a:spcBef>
                <a:spcPts val="600"/>
              </a:spcBef>
            </a:pPr>
            <a:r>
              <a:rPr lang="en-AU" sz="2800" b="1" dirty="0">
                <a:solidFill>
                  <a:srgbClr val="C00000"/>
                </a:solidFill>
                <a:latin typeface="Chalkboard" panose="03050602040202020205" pitchFamily="66" charset="77"/>
                <a:ea typeface="Times New Roman" panose="02020603050405020304" pitchFamily="18" charset="0"/>
              </a:rPr>
              <a:t>T</a:t>
            </a:r>
            <a:r>
              <a:rPr lang="en-AU" sz="2800" b="1" dirty="0">
                <a:solidFill>
                  <a:srgbClr val="C00000"/>
                </a:solidFill>
                <a:effectLst/>
                <a:latin typeface="Chalkboard" panose="03050602040202020205" pitchFamily="66" charset="77"/>
                <a:ea typeface="Times New Roman" panose="02020603050405020304" pitchFamily="18" charset="0"/>
              </a:rPr>
              <a:t>he previous messengers were given their revelations in one go, at once</a:t>
            </a:r>
            <a:r>
              <a:rPr lang="en-AU" sz="2800" b="1" dirty="0">
                <a:solidFill>
                  <a:srgbClr val="000000"/>
                </a:solidFill>
                <a:effectLst/>
                <a:latin typeface="Chalkboard" panose="03050602040202020205" pitchFamily="66" charset="77"/>
                <a:ea typeface="Times New Roman" panose="02020603050405020304" pitchFamily="18" charset="0"/>
              </a:rPr>
              <a:t>.</a:t>
            </a:r>
            <a:endParaRPr lang="en-AU" sz="28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endParaRPr>
          </a:p>
          <a:p>
            <a:pPr marL="142875" marR="142875" indent="0">
              <a:lnSpc>
                <a:spcPct val="100000"/>
              </a:lnSpc>
              <a:spcBef>
                <a:spcPts val="600"/>
              </a:spcBef>
            </a:pPr>
            <a:r>
              <a:rPr lang="en-AU" sz="28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rPr>
              <a:t>Almighty Allah Says about the cynical speeches</a:t>
            </a:r>
            <a:r>
              <a:rPr lang="en-AU" sz="2800" b="1" dirty="0">
                <a:solidFill>
                  <a:srgbClr val="C00000"/>
                </a:solidFill>
                <a:latin typeface="Chalkboard" panose="03050602040202020205" pitchFamily="66" charset="77"/>
                <a:ea typeface="Times New Roman" panose="02020603050405020304" pitchFamily="18" charset="0"/>
                <a:cs typeface="Euphemia UCAS" panose="020B0503040102020104" pitchFamily="34" charset="-79"/>
              </a:rPr>
              <a:t> of the disbelievers:</a:t>
            </a:r>
            <a:r>
              <a:rPr lang="en-AU" sz="2800"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rPr>
              <a:t> </a:t>
            </a:r>
            <a:endParaRPr lang="en-AU" sz="2800" dirty="0">
              <a:effectLst/>
              <a:latin typeface="Chalkboard" panose="03050602040202020205" pitchFamily="66" charset="77"/>
              <a:ea typeface="Times New Roman" panose="02020603050405020304" pitchFamily="18" charset="0"/>
              <a:cs typeface="Euphemia UCAS" panose="020B0503040102020104" pitchFamily="34" charset="-79"/>
            </a:endParaRPr>
          </a:p>
          <a:p>
            <a:pPr marL="142875" marR="142875" indent="0">
              <a:lnSpc>
                <a:spcPct val="100000"/>
              </a:lnSpc>
              <a:spcBef>
                <a:spcPts val="600"/>
              </a:spcBef>
              <a:buNone/>
            </a:pPr>
            <a:r>
              <a:rPr lang="en-AU" sz="2800" dirty="0">
                <a:effectLst/>
                <a:latin typeface="Chalkboard" panose="03050602040202020205" pitchFamily="66" charset="77"/>
                <a:ea typeface="Times New Roman" panose="02020603050405020304" pitchFamily="18" charset="0"/>
                <a:cs typeface="Euphemia UCAS" panose="020B0503040102020104" pitchFamily="34" charset="-79"/>
              </a:rPr>
              <a:t> </a:t>
            </a:r>
          </a:p>
          <a:p>
            <a:pPr marL="142875" marR="142875" indent="0">
              <a:lnSpc>
                <a:spcPct val="100000"/>
              </a:lnSpc>
              <a:spcBef>
                <a:spcPts val="600"/>
              </a:spcBef>
            </a:pPr>
            <a:r>
              <a:rPr lang="en-AU" sz="2800" dirty="0">
                <a:solidFill>
                  <a:schemeClr val="accent4">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a:t>
            </a:r>
            <a:r>
              <a:rPr lang="en-AU" sz="2800" b="1" dirty="0">
                <a:solidFill>
                  <a:schemeClr val="accent4">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The disbelievers say, “If only the Quran had been sent</a:t>
            </a:r>
          </a:p>
          <a:p>
            <a:pPr marL="142875" marR="142875" indent="0">
              <a:lnSpc>
                <a:spcPct val="100000"/>
              </a:lnSpc>
              <a:spcBef>
                <a:spcPts val="600"/>
              </a:spcBef>
            </a:pPr>
            <a:r>
              <a:rPr lang="en-AU" sz="2800" b="1" dirty="0">
                <a:solidFill>
                  <a:schemeClr val="accent4">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 down to him all at once!” </a:t>
            </a:r>
            <a:r>
              <a:rPr lang="en-AU" sz="2800" b="1" dirty="0">
                <a:solidFill>
                  <a:schemeClr val="accent4">
                    <a:lumMod val="50000"/>
                  </a:schemeClr>
                </a:solidFill>
                <a:effectLst/>
                <a:latin typeface="Times New Roman" panose="02020603050405020304" pitchFamily="18" charset="0"/>
                <a:ea typeface="Times New Roman" panose="02020603050405020304" pitchFamily="18" charset="0"/>
              </a:rPr>
              <a:t>˹</a:t>
            </a:r>
            <a:r>
              <a:rPr lang="en-AU" sz="2800" b="1" dirty="0">
                <a:solidFill>
                  <a:schemeClr val="accent4">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We have sent it</a:t>
            </a:r>
            <a:r>
              <a:rPr lang="en-AU" sz="2800" b="1" dirty="0">
                <a:solidFill>
                  <a:schemeClr val="accent4">
                    <a:lumMod val="50000"/>
                  </a:schemeClr>
                </a:solidFill>
                <a:effectLst/>
                <a:latin typeface="Times New Roman" panose="02020603050405020304" pitchFamily="18" charset="0"/>
                <a:ea typeface="Times New Roman" panose="02020603050405020304" pitchFamily="18" charset="0"/>
              </a:rPr>
              <a:t>˺</a:t>
            </a:r>
            <a:r>
              <a:rPr lang="en-AU" sz="2800" b="1" dirty="0">
                <a:solidFill>
                  <a:schemeClr val="accent4">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 as such </a:t>
            </a:r>
            <a:r>
              <a:rPr lang="en-AU" sz="2800" b="1" dirty="0">
                <a:solidFill>
                  <a:schemeClr val="accent4">
                    <a:lumMod val="50000"/>
                  </a:schemeClr>
                </a:solidFill>
                <a:effectLst/>
                <a:latin typeface="Times New Roman" panose="02020603050405020304" pitchFamily="18" charset="0"/>
                <a:ea typeface="Times New Roman" panose="02020603050405020304" pitchFamily="18" charset="0"/>
              </a:rPr>
              <a:t>˹</a:t>
            </a:r>
            <a:r>
              <a:rPr lang="en-AU" sz="2800" b="1" dirty="0">
                <a:solidFill>
                  <a:schemeClr val="accent4">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in stages</a:t>
            </a:r>
            <a:r>
              <a:rPr lang="en-AU" sz="2800" b="1" dirty="0">
                <a:solidFill>
                  <a:schemeClr val="accent4">
                    <a:lumMod val="50000"/>
                  </a:schemeClr>
                </a:solidFill>
                <a:effectLst/>
                <a:latin typeface="Times New Roman" panose="02020603050405020304" pitchFamily="18" charset="0"/>
                <a:ea typeface="Times New Roman" panose="02020603050405020304" pitchFamily="18" charset="0"/>
              </a:rPr>
              <a:t>˺</a:t>
            </a:r>
            <a:r>
              <a:rPr lang="en-AU" sz="2800" b="1" dirty="0">
                <a:solidFill>
                  <a:schemeClr val="accent4">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 so We may reassure your heart with it. (to strengthen) And We have revealed it at a deliberate pace [Quran 25:32]</a:t>
            </a:r>
            <a:endParaRPr lang="en-AU" sz="2800" b="1" dirty="0">
              <a:solidFill>
                <a:schemeClr val="accent4">
                  <a:lumMod val="50000"/>
                </a:schemeClr>
              </a:solidFill>
              <a:effectLst/>
              <a:latin typeface="Times New Roman" panose="02020603050405020304" pitchFamily="18" charset="0"/>
              <a:ea typeface="Times New Roman" panose="02020603050405020304" pitchFamily="18" charset="0"/>
            </a:endParaRPr>
          </a:p>
          <a:p>
            <a:pPr marL="142875" marR="142875">
              <a:lnSpc>
                <a:spcPct val="140000"/>
              </a:lnSpc>
              <a:spcBef>
                <a:spcPts val="1125"/>
              </a:spcBef>
            </a:pP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Arial" panose="020B0604020202020204" pitchFamily="34" charset="0"/>
              </a:rPr>
              <a:t>و</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قَالَ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ٱلَّذِينَ</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 كَفَرُوا۟ لَوْلَا نُزِّلَ عَلَيْهِ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ٱلْقُرْءَانُ</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جُمْلَةًۭ</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وَٰحِدَةًۭ</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 كَذَٰلِكَ لِنُثَبِّتَ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بِهِۦ</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 فُؤَادَكَ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a:t>
            </a:r>
            <a:r>
              <a:rPr lang="ar-SA" sz="2800" b="1" dirty="0">
                <a:solidFill>
                  <a:schemeClr val="accent1">
                    <a:lumMod val="50000"/>
                  </a:schemeClr>
                </a:solidFill>
                <a:effectLst/>
                <a:latin typeface="Chalkboard" panose="03050602040202020205" pitchFamily="66" charset="77"/>
                <a:ea typeface="Times New Roman" panose="02020603050405020304" pitchFamily="18" charset="0"/>
                <a:cs typeface="+mj-cs"/>
              </a:rPr>
              <a:t> وَرَتَّلْنَـٰهُ </a:t>
            </a:r>
            <a:r>
              <a:rPr lang="ar-SA" sz="2800" b="1" dirty="0" err="1">
                <a:solidFill>
                  <a:schemeClr val="accent1">
                    <a:lumMod val="50000"/>
                  </a:schemeClr>
                </a:solidFill>
                <a:effectLst/>
                <a:latin typeface="Chalkboard" panose="03050602040202020205" pitchFamily="66" charset="77"/>
                <a:ea typeface="Times New Roman" panose="02020603050405020304" pitchFamily="18" charset="0"/>
                <a:cs typeface="+mj-cs"/>
              </a:rPr>
              <a:t>تَرْتِيلًۭا</a:t>
            </a:r>
            <a:endParaRPr lang="en-AU" sz="2800" b="1" dirty="0">
              <a:solidFill>
                <a:schemeClr val="accent1">
                  <a:lumMod val="50000"/>
                </a:schemeClr>
              </a:solidFill>
              <a:effectLst/>
              <a:latin typeface="Chalkboard" panose="03050602040202020205" pitchFamily="66" charset="77"/>
              <a:ea typeface="Times New Roman" panose="02020603050405020304" pitchFamily="18" charset="0"/>
              <a:cs typeface="+mj-cs"/>
            </a:endParaRPr>
          </a:p>
          <a:p>
            <a:pPr marL="142875" marR="142875" indent="0">
              <a:lnSpc>
                <a:spcPct val="100000"/>
              </a:lnSpc>
              <a:spcBef>
                <a:spcPts val="600"/>
              </a:spcBef>
            </a:pPr>
            <a:r>
              <a:rPr lang="en-AU" sz="2800" dirty="0">
                <a:solidFill>
                  <a:schemeClr val="accent4">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 </a:t>
            </a:r>
            <a:r>
              <a:rPr lang="en-AU" sz="2800" b="1" dirty="0">
                <a:solidFill>
                  <a:schemeClr val="accent4">
                    <a:lumMod val="50000"/>
                  </a:schemeClr>
                </a:solidFill>
                <a:effectLst/>
                <a:latin typeface="Chalkboard" panose="03050602040202020205" pitchFamily="66" charset="77"/>
                <a:ea typeface="Times New Roman" panose="02020603050405020304" pitchFamily="18" charset="0"/>
                <a:cs typeface="Andalus" panose="02020603050405020304" pitchFamily="18" charset="-78"/>
              </a:rPr>
              <a:t>“If We had sent unto you (O Muhammad) a written (message) on parchment, so that they could touch it with their hands, the unbelievers would have been sure to say: “This is nothing but obvious magic.’” [Q,6:7]</a:t>
            </a:r>
          </a:p>
          <a:p>
            <a:pPr marL="142875" marR="142875">
              <a:lnSpc>
                <a:spcPct val="140000"/>
              </a:lnSpc>
              <a:spcBef>
                <a:spcPts val="1125"/>
              </a:spcBef>
            </a:pPr>
            <a:r>
              <a:rPr lang="ar-SA" sz="2800" b="1" dirty="0">
                <a:solidFill>
                  <a:schemeClr val="accent1">
                    <a:lumMod val="50000"/>
                  </a:schemeClr>
                </a:solidFill>
                <a:effectLst/>
                <a:latin typeface="+mn-lt"/>
                <a:ea typeface="Times New Roman" panose="02020603050405020304" pitchFamily="18" charset="0"/>
                <a:cs typeface="+mn-cs"/>
              </a:rPr>
              <a:t>و</a:t>
            </a:r>
            <a:r>
              <a:rPr lang="ar-SA" sz="2800" b="1" dirty="0">
                <a:solidFill>
                  <a:schemeClr val="accent1">
                    <a:lumMod val="50000"/>
                  </a:schemeClr>
                </a:solidFill>
                <a:effectLst/>
                <a:latin typeface="+mn-lt"/>
                <a:ea typeface="Times New Roman" panose="02020603050405020304" pitchFamily="18" charset="0"/>
                <a:cs typeface="+mj-cs"/>
              </a:rPr>
              <a:t>لَوْ نَزَّلْنَا عَلَيْكَ </a:t>
            </a:r>
            <a:r>
              <a:rPr lang="ar-SA" sz="2800" b="1" dirty="0" err="1">
                <a:solidFill>
                  <a:schemeClr val="accent1">
                    <a:lumMod val="50000"/>
                  </a:schemeClr>
                </a:solidFill>
                <a:effectLst/>
                <a:latin typeface="+mn-lt"/>
                <a:ea typeface="Times New Roman" panose="02020603050405020304" pitchFamily="18" charset="0"/>
                <a:cs typeface="+mj-cs"/>
              </a:rPr>
              <a:t>كِتَـٰبًۭا</a:t>
            </a:r>
            <a:r>
              <a:rPr lang="ar-SA" sz="2800" b="1" dirty="0">
                <a:solidFill>
                  <a:schemeClr val="accent1">
                    <a:lumMod val="50000"/>
                  </a:schemeClr>
                </a:solidFill>
                <a:effectLst/>
                <a:latin typeface="+mn-lt"/>
                <a:ea typeface="Times New Roman" panose="02020603050405020304" pitchFamily="18" charset="0"/>
                <a:cs typeface="+mj-cs"/>
              </a:rPr>
              <a:t> </a:t>
            </a:r>
            <a:r>
              <a:rPr lang="ar-SA" sz="2800" b="1" dirty="0" err="1">
                <a:solidFill>
                  <a:schemeClr val="accent1">
                    <a:lumMod val="50000"/>
                  </a:schemeClr>
                </a:solidFill>
                <a:effectLst/>
                <a:latin typeface="+mn-lt"/>
                <a:ea typeface="Times New Roman" panose="02020603050405020304" pitchFamily="18" charset="0"/>
                <a:cs typeface="+mj-cs"/>
              </a:rPr>
              <a:t>فِى</a:t>
            </a:r>
            <a:r>
              <a:rPr lang="ar-SA" sz="2800" b="1" dirty="0">
                <a:solidFill>
                  <a:schemeClr val="accent1">
                    <a:lumMod val="50000"/>
                  </a:schemeClr>
                </a:solidFill>
                <a:effectLst/>
                <a:latin typeface="+mn-lt"/>
                <a:ea typeface="Times New Roman" panose="02020603050405020304" pitchFamily="18" charset="0"/>
                <a:cs typeface="+mj-cs"/>
              </a:rPr>
              <a:t> </a:t>
            </a:r>
            <a:r>
              <a:rPr lang="ar-SA" sz="2800" b="1" dirty="0" err="1">
                <a:solidFill>
                  <a:schemeClr val="accent1">
                    <a:lumMod val="50000"/>
                  </a:schemeClr>
                </a:solidFill>
                <a:effectLst/>
                <a:latin typeface="+mn-lt"/>
                <a:ea typeface="Times New Roman" panose="02020603050405020304" pitchFamily="18" charset="0"/>
                <a:cs typeface="+mj-cs"/>
              </a:rPr>
              <a:t>قِرْطَاسٍۢ</a:t>
            </a:r>
            <a:r>
              <a:rPr lang="ar-SA" sz="2800" b="1" dirty="0">
                <a:solidFill>
                  <a:schemeClr val="accent1">
                    <a:lumMod val="50000"/>
                  </a:schemeClr>
                </a:solidFill>
                <a:effectLst/>
                <a:latin typeface="+mn-lt"/>
                <a:ea typeface="Times New Roman" panose="02020603050405020304" pitchFamily="18" charset="0"/>
                <a:cs typeface="+mj-cs"/>
              </a:rPr>
              <a:t> فَلَمَسُوهُ بِأَيْدِيهِمْ لَقَالَ </a:t>
            </a:r>
            <a:r>
              <a:rPr lang="ar-SA" sz="2800" b="1" dirty="0" err="1">
                <a:solidFill>
                  <a:schemeClr val="accent1">
                    <a:lumMod val="50000"/>
                  </a:schemeClr>
                </a:solidFill>
                <a:effectLst/>
                <a:latin typeface="+mn-lt"/>
                <a:ea typeface="Times New Roman" panose="02020603050405020304" pitchFamily="18" charset="0"/>
                <a:cs typeface="+mj-cs"/>
              </a:rPr>
              <a:t>ٱلَّذِينَ</a:t>
            </a:r>
            <a:r>
              <a:rPr lang="ar-SA" sz="2800" b="1" dirty="0">
                <a:solidFill>
                  <a:schemeClr val="accent1">
                    <a:lumMod val="50000"/>
                  </a:schemeClr>
                </a:solidFill>
                <a:effectLst/>
                <a:latin typeface="+mn-lt"/>
                <a:ea typeface="Times New Roman" panose="02020603050405020304" pitchFamily="18" charset="0"/>
                <a:cs typeface="+mj-cs"/>
              </a:rPr>
              <a:t> </a:t>
            </a:r>
            <a:r>
              <a:rPr lang="ar-SA" sz="2800" b="1" dirty="0" err="1">
                <a:solidFill>
                  <a:schemeClr val="accent1">
                    <a:lumMod val="50000"/>
                  </a:schemeClr>
                </a:solidFill>
                <a:effectLst/>
                <a:latin typeface="+mn-lt"/>
                <a:ea typeface="Times New Roman" panose="02020603050405020304" pitchFamily="18" charset="0"/>
                <a:cs typeface="+mj-cs"/>
              </a:rPr>
              <a:t>كَفَرُوٓا</a:t>
            </a:r>
            <a:r>
              <a:rPr lang="ar-SA" sz="2800" b="1" dirty="0">
                <a:solidFill>
                  <a:schemeClr val="accent1">
                    <a:lumMod val="50000"/>
                  </a:schemeClr>
                </a:solidFill>
                <a:effectLst/>
                <a:latin typeface="+mn-lt"/>
                <a:ea typeface="Times New Roman" panose="02020603050405020304" pitchFamily="18" charset="0"/>
                <a:cs typeface="+mj-cs"/>
              </a:rPr>
              <a:t>۟ إِنْ </a:t>
            </a:r>
            <a:r>
              <a:rPr lang="ar-SA" sz="2800" b="1" dirty="0" err="1">
                <a:solidFill>
                  <a:schemeClr val="accent1">
                    <a:lumMod val="50000"/>
                  </a:schemeClr>
                </a:solidFill>
                <a:effectLst/>
                <a:latin typeface="+mn-lt"/>
                <a:ea typeface="Times New Roman" panose="02020603050405020304" pitchFamily="18" charset="0"/>
                <a:cs typeface="+mj-cs"/>
              </a:rPr>
              <a:t>هَـٰذَآ</a:t>
            </a:r>
            <a:r>
              <a:rPr lang="ar-SA" sz="2800" b="1" dirty="0">
                <a:solidFill>
                  <a:schemeClr val="accent1">
                    <a:lumMod val="50000"/>
                  </a:schemeClr>
                </a:solidFill>
                <a:effectLst/>
                <a:latin typeface="+mn-lt"/>
                <a:ea typeface="Times New Roman" panose="02020603050405020304" pitchFamily="18" charset="0"/>
                <a:cs typeface="+mj-cs"/>
              </a:rPr>
              <a:t> إِلَّا </a:t>
            </a:r>
            <a:r>
              <a:rPr lang="ar-SA" sz="2800" b="1" dirty="0" err="1">
                <a:solidFill>
                  <a:schemeClr val="accent1">
                    <a:lumMod val="50000"/>
                  </a:schemeClr>
                </a:solidFill>
                <a:effectLst/>
                <a:latin typeface="+mn-lt"/>
                <a:ea typeface="Times New Roman" panose="02020603050405020304" pitchFamily="18" charset="0"/>
                <a:cs typeface="+mj-cs"/>
              </a:rPr>
              <a:t>سِحْرٌۭ</a:t>
            </a:r>
            <a:r>
              <a:rPr lang="ar-SA" sz="2800" b="1" dirty="0">
                <a:solidFill>
                  <a:schemeClr val="accent1">
                    <a:lumMod val="50000"/>
                  </a:schemeClr>
                </a:solidFill>
                <a:effectLst/>
                <a:latin typeface="+mn-lt"/>
                <a:ea typeface="Times New Roman" panose="02020603050405020304" pitchFamily="18" charset="0"/>
                <a:cs typeface="+mj-cs"/>
              </a:rPr>
              <a:t> </a:t>
            </a:r>
            <a:r>
              <a:rPr lang="ar-SA" sz="2800" b="1" dirty="0" err="1">
                <a:solidFill>
                  <a:schemeClr val="accent1">
                    <a:lumMod val="50000"/>
                  </a:schemeClr>
                </a:solidFill>
                <a:effectLst/>
                <a:latin typeface="+mn-lt"/>
                <a:ea typeface="Times New Roman" panose="02020603050405020304" pitchFamily="18" charset="0"/>
                <a:cs typeface="+mj-cs"/>
              </a:rPr>
              <a:t>مُّبِينٌۭ</a:t>
            </a:r>
            <a:endParaRPr lang="en-AU" sz="2800" b="1" dirty="0">
              <a:solidFill>
                <a:schemeClr val="accent1">
                  <a:lumMod val="50000"/>
                </a:schemeClr>
              </a:solidFill>
              <a:effectLst/>
              <a:latin typeface="+mn-lt"/>
              <a:ea typeface="Times New Roman" panose="02020603050405020304" pitchFamily="18" charset="0"/>
              <a:cs typeface="+mj-cs"/>
            </a:endParaRPr>
          </a:p>
          <a:p>
            <a:endParaRPr lang="en-US" dirty="0"/>
          </a:p>
        </p:txBody>
      </p:sp>
      <p:sp>
        <p:nvSpPr>
          <p:cNvPr id="4" name="Slide Number Placeholder 3">
            <a:extLst>
              <a:ext uri="{FF2B5EF4-FFF2-40B4-BE49-F238E27FC236}">
                <a16:creationId xmlns:a16="http://schemas.microsoft.com/office/drawing/2014/main" xmlns="" id="{1DF6AB23-6A8F-5C55-8194-7BACE97E253E}"/>
              </a:ext>
            </a:extLst>
          </p:cNvPr>
          <p:cNvSpPr>
            <a:spLocks noGrp="1"/>
          </p:cNvSpPr>
          <p:nvPr>
            <p:ph type="sldNum" sz="quarter" idx="12"/>
          </p:nvPr>
        </p:nvSpPr>
        <p:spPr/>
        <p:txBody>
          <a:bodyPr/>
          <a:lstStyle/>
          <a:p>
            <a:fld id="{C8784B88-F3D9-6A4F-9660-1A0A1E561ED7}" type="slidenum">
              <a:rPr lang="en-US" smtClean="0"/>
              <a:t>54</a:t>
            </a:fld>
            <a:endParaRPr lang="en-US"/>
          </a:p>
        </p:txBody>
      </p:sp>
      <p:pic>
        <p:nvPicPr>
          <p:cNvPr id="5" name="Picture 4" descr="Cathedral ceiling in yellow sunlight design">
            <a:extLst>
              <a:ext uri="{FF2B5EF4-FFF2-40B4-BE49-F238E27FC236}">
                <a16:creationId xmlns:a16="http://schemas.microsoft.com/office/drawing/2014/main" xmlns="" id="{CF6EE978-ACFD-48EC-825B-B46E24E2D5CD}"/>
              </a:ext>
            </a:extLst>
          </p:cNvPr>
          <p:cNvPicPr>
            <a:picLocks noChangeAspect="1"/>
          </p:cNvPicPr>
          <p:nvPr/>
        </p:nvPicPr>
        <p:blipFill rotWithShape="1">
          <a:blip r:embed="rId2"/>
          <a:srcRect l="16148" r="16960"/>
          <a:stretch/>
        </p:blipFill>
        <p:spPr>
          <a:xfrm>
            <a:off x="1" y="11"/>
            <a:ext cx="2027582" cy="649000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Tree>
    <p:extLst>
      <p:ext uri="{BB962C8B-B14F-4D97-AF65-F5344CB8AC3E}">
        <p14:creationId xmlns:p14="http://schemas.microsoft.com/office/powerpoint/2010/main" val="17123643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859D5AF-4F1F-6FED-053B-244559C4AD76}"/>
              </a:ext>
            </a:extLst>
          </p:cNvPr>
          <p:cNvSpPr>
            <a:spLocks noGrp="1"/>
          </p:cNvSpPr>
          <p:nvPr>
            <p:ph type="title"/>
          </p:nvPr>
        </p:nvSpPr>
        <p:spPr>
          <a:xfrm>
            <a:off x="914399" y="416497"/>
            <a:ext cx="8942295" cy="1123159"/>
          </a:xfrm>
          <a:solidFill>
            <a:srgbClr val="DCD1A4"/>
          </a:solidFill>
          <a:ln>
            <a:solidFill>
              <a:schemeClr val="accent6">
                <a:lumMod val="50000"/>
              </a:schemeClr>
            </a:solidFill>
          </a:ln>
        </p:spPr>
        <p:txBody>
          <a:bodyPr anchor="t">
            <a:noAutofit/>
          </a:bodyPr>
          <a:lstStyle/>
          <a:p>
            <a:r>
              <a:rPr lang="en-AU" sz="3600" b="0" dirty="0">
                <a:solidFill>
                  <a:schemeClr val="accent6">
                    <a:lumMod val="75000"/>
                  </a:schemeClr>
                </a:solidFill>
                <a:effectLst/>
                <a:latin typeface="Algerian" pitchFamily="82" charset="77"/>
                <a:ea typeface="Times New Roman" panose="02020603050405020304" pitchFamily="18" charset="0"/>
              </a:rPr>
              <a:t>How did </a:t>
            </a:r>
            <a:r>
              <a:rPr lang="en-AU" sz="3600" b="0" dirty="0">
                <a:solidFill>
                  <a:schemeClr val="accent6">
                    <a:lumMod val="75000"/>
                  </a:schemeClr>
                </a:solidFill>
                <a:latin typeface="Algerian" pitchFamily="82" charset="77"/>
                <a:ea typeface="Times New Roman" panose="02020603050405020304" pitchFamily="18" charset="0"/>
              </a:rPr>
              <a:t>Jibril</a:t>
            </a:r>
            <a:r>
              <a:rPr lang="en-AU" sz="3600" b="0" dirty="0">
                <a:solidFill>
                  <a:schemeClr val="accent6">
                    <a:lumMod val="75000"/>
                  </a:schemeClr>
                </a:solidFill>
                <a:effectLst/>
                <a:latin typeface="Algerian" pitchFamily="82" charset="77"/>
                <a:ea typeface="Times New Roman" panose="02020603050405020304" pitchFamily="18" charset="0"/>
              </a:rPr>
              <a:t> gets the Quran</a:t>
            </a:r>
            <a:r>
              <a:rPr lang="en-AU" sz="3600" b="0" dirty="0">
                <a:solidFill>
                  <a:schemeClr val="accent6">
                    <a:lumMod val="75000"/>
                  </a:schemeClr>
                </a:solidFill>
                <a:latin typeface="Algerian" pitchFamily="82" charset="77"/>
                <a:ea typeface="Times New Roman" panose="02020603050405020304" pitchFamily="18" charset="0"/>
              </a:rPr>
              <a:t> </a:t>
            </a:r>
            <a:r>
              <a:rPr lang="en-AU" sz="3600" b="0" dirty="0">
                <a:solidFill>
                  <a:schemeClr val="accent6">
                    <a:lumMod val="75000"/>
                  </a:schemeClr>
                </a:solidFill>
                <a:effectLst/>
                <a:latin typeface="Algerian" pitchFamily="82" charset="77"/>
                <a:ea typeface="Times New Roman" panose="02020603050405020304" pitchFamily="18" charset="0"/>
              </a:rPr>
              <a:t>from Allah?</a:t>
            </a:r>
            <a:endParaRPr lang="en-US" sz="3600" b="0" dirty="0">
              <a:solidFill>
                <a:schemeClr val="accent6">
                  <a:lumMod val="75000"/>
                </a:schemeClr>
              </a:solidFill>
              <a:latin typeface="Algerian" pitchFamily="82" charset="77"/>
            </a:endParaRPr>
          </a:p>
        </p:txBody>
      </p:sp>
      <p:pic>
        <p:nvPicPr>
          <p:cNvPr id="6" name="Picture 5" descr="A lantern lamp and dates on a table">
            <a:extLst>
              <a:ext uri="{FF2B5EF4-FFF2-40B4-BE49-F238E27FC236}">
                <a16:creationId xmlns:a16="http://schemas.microsoft.com/office/drawing/2014/main" xmlns="" id="{D0B0AC69-8786-71CD-A754-AE0E8867C694}"/>
              </a:ext>
            </a:extLst>
          </p:cNvPr>
          <p:cNvPicPr>
            <a:picLocks noChangeAspect="1"/>
          </p:cNvPicPr>
          <p:nvPr/>
        </p:nvPicPr>
        <p:blipFill rotWithShape="1">
          <a:blip r:embed="rId2"/>
          <a:srcRect l="43392" r="6470" b="-1"/>
          <a:stretch/>
        </p:blipFill>
        <p:spPr>
          <a:xfrm>
            <a:off x="0" y="1777436"/>
            <a:ext cx="2709746" cy="4711098"/>
          </a:xfrm>
          <a:prstGeom prst="rect">
            <a:avLst/>
          </a:prstGeom>
          <a:ln>
            <a:solidFill>
              <a:schemeClr val="accent6">
                <a:lumMod val="50000"/>
              </a:schemeClr>
            </a:solidFill>
          </a:ln>
        </p:spPr>
      </p:pic>
      <p:cxnSp>
        <p:nvCxnSpPr>
          <p:cNvPr id="10" name="Straight Connector 9">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4D7F624B-0F0B-5531-3812-8F4174F88DB6}"/>
              </a:ext>
            </a:extLst>
          </p:cNvPr>
          <p:cNvSpPr>
            <a:spLocks noGrp="1"/>
          </p:cNvSpPr>
          <p:nvPr>
            <p:ph idx="1"/>
          </p:nvPr>
        </p:nvSpPr>
        <p:spPr>
          <a:xfrm>
            <a:off x="2709746" y="1539656"/>
            <a:ext cx="9482254" cy="5002372"/>
          </a:xfrm>
          <a:solidFill>
            <a:schemeClr val="accent6">
              <a:lumMod val="20000"/>
              <a:lumOff val="80000"/>
            </a:schemeClr>
          </a:solidFill>
          <a:ln>
            <a:solidFill>
              <a:schemeClr val="accent4">
                <a:lumMod val="50000"/>
              </a:schemeClr>
            </a:solidFill>
          </a:ln>
        </p:spPr>
        <p:txBody>
          <a:bodyPr>
            <a:noAutofit/>
          </a:bodyPr>
          <a:lstStyle/>
          <a:p>
            <a:pPr marL="0" indent="0">
              <a:lnSpc>
                <a:spcPct val="140000"/>
              </a:lnSpc>
              <a:buNone/>
            </a:pPr>
            <a:r>
              <a:rPr lang="en-AU" sz="2000" b="1" dirty="0">
                <a:solidFill>
                  <a:schemeClr val="accent4">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1</a:t>
            </a:r>
            <a:r>
              <a:rPr lang="en-AU" sz="2400" b="1" dirty="0">
                <a:solidFill>
                  <a:schemeClr val="accent4">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   </a:t>
            </a:r>
            <a:r>
              <a:rPr lang="en-AU" sz="2400" b="1" dirty="0">
                <a:solidFill>
                  <a:schemeClr val="accent4">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Jibril hears the speech of Allah</a:t>
            </a:r>
          </a:p>
          <a:p>
            <a:pPr>
              <a:lnSpc>
                <a:spcPct val="140000"/>
              </a:lnSpc>
            </a:pPr>
            <a:r>
              <a:rPr lang="en-AU" sz="2000" b="1" dirty="0">
                <a:solidFill>
                  <a:schemeClr val="accent6">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Either when</a:t>
            </a:r>
            <a:r>
              <a:rPr lang="en-AU" sz="2000" b="1" dirty="0">
                <a:solidFill>
                  <a:schemeClr val="accent6">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 </a:t>
            </a:r>
            <a:r>
              <a:rPr lang="en-AU" sz="2000" b="1" dirty="0">
                <a:solidFill>
                  <a:schemeClr val="accent6">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A</a:t>
            </a:r>
            <a:r>
              <a:rPr lang="en-AU" sz="2000" b="1" dirty="0">
                <a:solidFill>
                  <a:schemeClr val="accent6">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llah was reciting the Quran   or   </a:t>
            </a:r>
          </a:p>
          <a:p>
            <a:pPr>
              <a:lnSpc>
                <a:spcPct val="140000"/>
              </a:lnSpc>
            </a:pPr>
            <a:r>
              <a:rPr lang="en-AU" sz="2000" b="1" dirty="0">
                <a:solidFill>
                  <a:schemeClr val="accent6">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 Jibril takes the quran from the Preserved / protected tablet</a:t>
            </a:r>
            <a:r>
              <a:rPr lang="en-AU" sz="2000" b="1" dirty="0">
                <a:solidFill>
                  <a:schemeClr val="accent6">
                    <a:lumMod val="75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 </a:t>
            </a:r>
            <a:endParaRPr lang="en-AU" sz="2000" b="1" dirty="0">
              <a:solidFill>
                <a:schemeClr val="accent6">
                  <a:lumMod val="75000"/>
                </a:schemeClr>
              </a:solidFill>
              <a:latin typeface="APPLE CHANCERY" panose="03020702040506060504" pitchFamily="66" charset="-79"/>
              <a:ea typeface="Times New Roman" panose="02020603050405020304" pitchFamily="18" charset="0"/>
              <a:cs typeface="APPLE CHANCERY" panose="03020702040506060504" pitchFamily="66" charset="-79"/>
            </a:endParaRPr>
          </a:p>
          <a:p>
            <a:pPr marL="457200" indent="-457200">
              <a:lnSpc>
                <a:spcPct val="140000"/>
              </a:lnSpc>
              <a:buAutoNum type="arabicPeriod" startAt="2"/>
            </a:pPr>
            <a:r>
              <a:rPr lang="en-AU" sz="2400" b="1" dirty="0">
                <a:solidFill>
                  <a:schemeClr val="accent4">
                    <a:lumMod val="50000"/>
                  </a:schemeClr>
                </a:solidFill>
                <a:latin typeface="APPLE CHANCERY" panose="03020702040506060504" pitchFamily="66" charset="-79"/>
                <a:ea typeface="Times New Roman" panose="02020603050405020304" pitchFamily="18" charset="0"/>
                <a:cs typeface="APPLE CHANCERY" panose="03020702040506060504" pitchFamily="66" charset="-79"/>
              </a:rPr>
              <a:t>T</a:t>
            </a:r>
            <a:r>
              <a:rPr lang="en-AU" sz="2400" b="1" dirty="0">
                <a:solidFill>
                  <a:schemeClr val="accent4">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hen comes Down to  Prophet Muhammad </a:t>
            </a:r>
            <a:r>
              <a:rPr lang="ar" sz="2400" b="1" i="0" dirty="0">
                <a:effectLst/>
                <a:latin typeface="proxima-nova"/>
              </a:rPr>
              <a:t>ﷺ</a:t>
            </a:r>
            <a:endParaRPr lang="en-AU" sz="2400" b="1" i="0" dirty="0">
              <a:effectLst/>
              <a:latin typeface="proxima-nova"/>
            </a:endParaRPr>
          </a:p>
          <a:p>
            <a:pPr marL="0" indent="0">
              <a:lnSpc>
                <a:spcPct val="140000"/>
              </a:lnSpc>
              <a:buNone/>
            </a:pPr>
            <a:r>
              <a:rPr lang="en-AU" sz="2000" b="1" dirty="0">
                <a:solidFill>
                  <a:schemeClr val="accent6">
                    <a:lumMod val="50000"/>
                  </a:schemeClr>
                </a:solidFill>
                <a:latin typeface="APPLE CHANCERY" panose="03020702040506060504" pitchFamily="66" charset="-79"/>
                <a:ea typeface="Calibri" panose="020F0502020204030204" pitchFamily="34" charset="0"/>
                <a:cs typeface="APPLE CHANCERY" panose="03020702040506060504" pitchFamily="66" charset="-79"/>
              </a:rPr>
              <a:t>Allay says: </a:t>
            </a:r>
            <a:r>
              <a:rPr lang="en-AU" sz="2000" b="1" dirty="0">
                <a:solidFill>
                  <a:schemeClr val="accent6">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“which the trustworthy spirit ˹Gabriel˺ brought down into your heart ˹O Prophet˺</a:t>
            </a:r>
            <a:r>
              <a:rPr lang="en-AU" sz="2000" b="1" dirty="0">
                <a:solidFill>
                  <a:schemeClr val="accent6">
                    <a:lumMod val="50000"/>
                  </a:schemeClr>
                </a:solidFill>
                <a:latin typeface="APPLE CHANCERY" panose="03020702040506060504" pitchFamily="66" charset="-79"/>
                <a:ea typeface="Calibri" panose="020F0502020204030204" pitchFamily="34" charset="0"/>
                <a:cs typeface="APPLE CHANCERY" panose="03020702040506060504" pitchFamily="66" charset="-79"/>
              </a:rPr>
              <a:t>, </a:t>
            </a:r>
            <a:r>
              <a:rPr lang="en-AU" sz="2000" b="1" dirty="0">
                <a:solidFill>
                  <a:schemeClr val="accent6">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so that you may be one of the warners in a clear Arabic tongue”.(Q, 26:193)</a:t>
            </a:r>
          </a:p>
          <a:p>
            <a:r>
              <a:rPr lang="ar-SA" sz="2000" b="1" dirty="0">
                <a:solidFill>
                  <a:schemeClr val="accent4">
                    <a:lumMod val="50000"/>
                  </a:schemeClr>
                </a:solidFill>
                <a:effectLst/>
                <a:ea typeface="Times New Roman" panose="02020603050405020304" pitchFamily="18" charset="0"/>
                <a:cs typeface="+mn-cs"/>
              </a:rPr>
              <a:t> </a:t>
            </a:r>
            <a:r>
              <a:rPr lang="en-AU" sz="2000" b="1" dirty="0">
                <a:solidFill>
                  <a:schemeClr val="accent4">
                    <a:lumMod val="50000"/>
                  </a:schemeClr>
                </a:solidFill>
                <a:effectLst/>
                <a:ea typeface="Times New Roman" panose="02020603050405020304" pitchFamily="18" charset="0"/>
                <a:cs typeface="+mn-cs"/>
              </a:rPr>
              <a:t>“</a:t>
            </a:r>
            <a:r>
              <a:rPr lang="ar-SA" sz="2000" b="1" dirty="0" err="1">
                <a:solidFill>
                  <a:schemeClr val="accent4">
                    <a:lumMod val="50000"/>
                  </a:schemeClr>
                </a:solidFill>
                <a:effectLst/>
                <a:ea typeface="Times New Roman" panose="02020603050405020304" pitchFamily="18" charset="0"/>
                <a:cs typeface="+mn-cs"/>
              </a:rPr>
              <a:t>وَإِنَّهُۥ</a:t>
            </a:r>
            <a:r>
              <a:rPr lang="ar-SA" sz="2000" b="1" dirty="0">
                <a:solidFill>
                  <a:schemeClr val="accent4">
                    <a:lumMod val="50000"/>
                  </a:schemeClr>
                </a:solidFill>
                <a:effectLst/>
                <a:ea typeface="Times New Roman" panose="02020603050405020304" pitchFamily="18" charset="0"/>
                <a:cs typeface="+mn-cs"/>
              </a:rPr>
              <a:t> لَتَنزِيلُ رَبِّ </a:t>
            </a:r>
            <a:r>
              <a:rPr lang="ar-SA" sz="2000" b="1" dirty="0" err="1">
                <a:solidFill>
                  <a:schemeClr val="accent4">
                    <a:lumMod val="50000"/>
                  </a:schemeClr>
                </a:solidFill>
                <a:effectLst/>
                <a:ea typeface="Times New Roman" panose="02020603050405020304" pitchFamily="18" charset="0"/>
                <a:cs typeface="+mn-cs"/>
              </a:rPr>
              <a:t>ٱلْعَـٰلَمِينَ</a:t>
            </a:r>
            <a:r>
              <a:rPr lang="ar-SA" sz="2000" b="1" dirty="0">
                <a:solidFill>
                  <a:schemeClr val="accent4">
                    <a:lumMod val="50000"/>
                  </a:schemeClr>
                </a:solidFill>
                <a:effectLst/>
                <a:ea typeface="Calibri" panose="020F0502020204030204" pitchFamily="34" charset="0"/>
                <a:cs typeface="+mn-cs"/>
              </a:rPr>
              <a:t> </a:t>
            </a:r>
            <a:r>
              <a:rPr lang="ar-SA" sz="2000" b="1" dirty="0">
                <a:solidFill>
                  <a:schemeClr val="accent4">
                    <a:lumMod val="50000"/>
                  </a:schemeClr>
                </a:solidFill>
                <a:effectLst/>
                <a:ea typeface="Times New Roman" panose="02020603050405020304" pitchFamily="18" charset="0"/>
                <a:cs typeface="+mn-cs"/>
              </a:rPr>
              <a:t>نَزَلَ بِهِ </a:t>
            </a:r>
            <a:r>
              <a:rPr lang="ar-SA" sz="2000" b="1" dirty="0" err="1">
                <a:solidFill>
                  <a:schemeClr val="accent4">
                    <a:lumMod val="50000"/>
                  </a:schemeClr>
                </a:solidFill>
                <a:effectLst/>
                <a:ea typeface="Times New Roman" panose="02020603050405020304" pitchFamily="18" charset="0"/>
                <a:cs typeface="+mn-cs"/>
              </a:rPr>
              <a:t>ٱلرُّوحُ</a:t>
            </a:r>
            <a:r>
              <a:rPr lang="ar-SA" sz="2000" b="1" dirty="0">
                <a:solidFill>
                  <a:schemeClr val="accent4">
                    <a:lumMod val="50000"/>
                  </a:schemeClr>
                </a:solidFill>
                <a:effectLst/>
                <a:ea typeface="Times New Roman" panose="02020603050405020304" pitchFamily="18" charset="0"/>
                <a:cs typeface="+mn-cs"/>
              </a:rPr>
              <a:t> </a:t>
            </a:r>
            <a:r>
              <a:rPr lang="ar-SA" sz="2000" b="1" dirty="0" err="1">
                <a:solidFill>
                  <a:schemeClr val="accent4">
                    <a:lumMod val="50000"/>
                  </a:schemeClr>
                </a:solidFill>
                <a:effectLst/>
                <a:ea typeface="Times New Roman" panose="02020603050405020304" pitchFamily="18" charset="0"/>
                <a:cs typeface="+mn-cs"/>
              </a:rPr>
              <a:t>ٱلْأَمِينُ</a:t>
            </a:r>
            <a:r>
              <a:rPr lang="ar-SA" sz="2000" b="1" dirty="0">
                <a:solidFill>
                  <a:schemeClr val="accent4">
                    <a:lumMod val="50000"/>
                  </a:schemeClr>
                </a:solidFill>
                <a:effectLst/>
                <a:ea typeface="Calibri" panose="020F0502020204030204" pitchFamily="34" charset="0"/>
                <a:cs typeface="+mn-cs"/>
              </a:rPr>
              <a:t> </a:t>
            </a:r>
            <a:r>
              <a:rPr lang="ar-SA" sz="2000" b="1" dirty="0">
                <a:solidFill>
                  <a:schemeClr val="accent4">
                    <a:lumMod val="50000"/>
                  </a:schemeClr>
                </a:solidFill>
                <a:effectLst/>
                <a:ea typeface="Times New Roman" panose="02020603050405020304" pitchFamily="18" charset="0"/>
                <a:cs typeface="+mn-cs"/>
              </a:rPr>
              <a:t>عَلَىٰ قَلْبِكَ لِتَكُونَ مِنَ </a:t>
            </a:r>
            <a:r>
              <a:rPr lang="ar-SA" sz="2000" b="1" dirty="0" err="1">
                <a:solidFill>
                  <a:schemeClr val="accent4">
                    <a:lumMod val="50000"/>
                  </a:schemeClr>
                </a:solidFill>
                <a:effectLst/>
                <a:ea typeface="Times New Roman" panose="02020603050405020304" pitchFamily="18" charset="0"/>
                <a:cs typeface="+mn-cs"/>
              </a:rPr>
              <a:t>ٱلْمُنذِرِينَ</a:t>
            </a:r>
            <a:r>
              <a:rPr lang="ar-SA" sz="2000" b="1" dirty="0">
                <a:solidFill>
                  <a:schemeClr val="accent4">
                    <a:lumMod val="50000"/>
                  </a:schemeClr>
                </a:solidFill>
                <a:effectLst/>
                <a:ea typeface="Calibri" panose="020F0502020204030204" pitchFamily="34" charset="0"/>
                <a:cs typeface="+mn-cs"/>
              </a:rPr>
              <a:t> </a:t>
            </a:r>
            <a:r>
              <a:rPr lang="ar-SA" sz="2000" b="1" dirty="0">
                <a:solidFill>
                  <a:schemeClr val="accent4">
                    <a:lumMod val="50000"/>
                  </a:schemeClr>
                </a:solidFill>
                <a:effectLst/>
                <a:ea typeface="Times New Roman" panose="02020603050405020304" pitchFamily="18" charset="0"/>
                <a:cs typeface="+mn-cs"/>
              </a:rPr>
              <a:t>بِلِسَانٍ </a:t>
            </a:r>
            <a:r>
              <a:rPr lang="ar-SA" sz="2000" b="1" dirty="0" err="1">
                <a:solidFill>
                  <a:schemeClr val="accent4">
                    <a:lumMod val="50000"/>
                  </a:schemeClr>
                </a:solidFill>
                <a:effectLst/>
                <a:ea typeface="Times New Roman" panose="02020603050405020304" pitchFamily="18" charset="0"/>
                <a:cs typeface="+mn-cs"/>
              </a:rPr>
              <a:t>عَرَبِىٍّۢ</a:t>
            </a:r>
            <a:r>
              <a:rPr lang="ar-SA" sz="2000" b="1" dirty="0">
                <a:solidFill>
                  <a:schemeClr val="accent4">
                    <a:lumMod val="50000"/>
                  </a:schemeClr>
                </a:solidFill>
                <a:effectLst/>
                <a:ea typeface="Times New Roman" panose="02020603050405020304" pitchFamily="18" charset="0"/>
                <a:cs typeface="+mn-cs"/>
              </a:rPr>
              <a:t> </a:t>
            </a:r>
            <a:r>
              <a:rPr lang="ar-SA" sz="2000" b="1" dirty="0" err="1">
                <a:solidFill>
                  <a:schemeClr val="accent4">
                    <a:lumMod val="50000"/>
                  </a:schemeClr>
                </a:solidFill>
                <a:effectLst/>
                <a:ea typeface="Times New Roman" panose="02020603050405020304" pitchFamily="18" charset="0"/>
                <a:cs typeface="+mn-cs"/>
              </a:rPr>
              <a:t>مُّبِينٍۢ</a:t>
            </a:r>
            <a:endParaRPr lang="en-AU" sz="2000" b="1" dirty="0">
              <a:solidFill>
                <a:schemeClr val="accent4">
                  <a:lumMod val="50000"/>
                </a:schemeClr>
              </a:solidFill>
              <a:effectLst/>
              <a:ea typeface="Times New Roman" panose="02020603050405020304" pitchFamily="18" charset="0"/>
              <a:cs typeface="+mn-cs"/>
            </a:endParaRPr>
          </a:p>
          <a:p>
            <a:r>
              <a:rPr lang="en-AU" sz="2000" b="1" dirty="0">
                <a:solidFill>
                  <a:schemeClr val="accent6">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The Quantity of revelation varied from time To time, sometimes only one verse, or an entire surah was Revealed all at once.</a:t>
            </a:r>
            <a:endParaRPr lang="en-US" sz="2000" b="1" dirty="0">
              <a:solidFill>
                <a:schemeClr val="accent4">
                  <a:lumMod val="50000"/>
                </a:schemeClr>
              </a:solidFill>
            </a:endParaRPr>
          </a:p>
        </p:txBody>
      </p:sp>
      <p:sp>
        <p:nvSpPr>
          <p:cNvPr id="4" name="Slide Number Placeholder 3">
            <a:extLst>
              <a:ext uri="{FF2B5EF4-FFF2-40B4-BE49-F238E27FC236}">
                <a16:creationId xmlns:a16="http://schemas.microsoft.com/office/drawing/2014/main" xmlns="" id="{25E3749F-44BC-26BB-0212-B4C50540C04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55</a:t>
            </a:fld>
            <a:endParaRPr lang="en-US" dirty="0">
              <a:solidFill>
                <a:schemeClr val="tx1">
                  <a:lumMod val="50000"/>
                  <a:lumOff val="50000"/>
                </a:schemeClr>
              </a:solidFill>
            </a:endParaRPr>
          </a:p>
        </p:txBody>
      </p:sp>
    </p:spTree>
    <p:extLst>
      <p:ext uri="{BB962C8B-B14F-4D97-AF65-F5344CB8AC3E}">
        <p14:creationId xmlns:p14="http://schemas.microsoft.com/office/powerpoint/2010/main" val="322530353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60494AB-8A7E-6A6C-9B28-3C362CBDA64A}"/>
              </a:ext>
            </a:extLst>
          </p:cNvPr>
          <p:cNvSpPr>
            <a:spLocks noGrp="1"/>
          </p:cNvSpPr>
          <p:nvPr>
            <p:ph type="title"/>
          </p:nvPr>
        </p:nvSpPr>
        <p:spPr>
          <a:xfrm rot="10800000" flipV="1">
            <a:off x="1214261" y="731067"/>
            <a:ext cx="6423668" cy="605156"/>
          </a:xfrm>
          <a:solidFill>
            <a:schemeClr val="accent1">
              <a:lumMod val="40000"/>
              <a:lumOff val="60000"/>
            </a:schemeClr>
          </a:solidFill>
          <a:ln>
            <a:solidFill>
              <a:schemeClr val="accent6">
                <a:lumMod val="50000"/>
              </a:schemeClr>
            </a:solidFill>
          </a:ln>
        </p:spPr>
        <p:txBody>
          <a:bodyPr anchor="t">
            <a:normAutofit/>
          </a:bodyPr>
          <a:lstStyle/>
          <a:p>
            <a:r>
              <a:rPr lang="en-AU" sz="3200" b="0" dirty="0">
                <a:solidFill>
                  <a:schemeClr val="accent1">
                    <a:lumMod val="75000"/>
                  </a:schemeClr>
                </a:solidFill>
                <a:latin typeface="Algerian" pitchFamily="82" charset="77"/>
                <a:ea typeface="Calibri" panose="020F0502020204030204" pitchFamily="34" charset="0"/>
              </a:rPr>
              <a:t>A</a:t>
            </a:r>
            <a:r>
              <a:rPr lang="en-AU" sz="3200" b="0" dirty="0">
                <a:solidFill>
                  <a:schemeClr val="accent1">
                    <a:lumMod val="75000"/>
                  </a:schemeClr>
                </a:solidFill>
                <a:effectLst/>
                <a:latin typeface="Algerian" pitchFamily="82" charset="77"/>
                <a:ea typeface="Calibri" panose="020F0502020204030204" pitchFamily="34" charset="0"/>
              </a:rPr>
              <a:t>fter receiving revelation</a:t>
            </a:r>
            <a:endParaRPr lang="en-US" sz="3200" b="0" dirty="0">
              <a:solidFill>
                <a:schemeClr val="accent1">
                  <a:lumMod val="75000"/>
                </a:schemeClr>
              </a:solidFill>
              <a:latin typeface="Algerian" pitchFamily="82" charset="77"/>
            </a:endParaRPr>
          </a:p>
        </p:txBody>
      </p:sp>
      <p:pic>
        <p:nvPicPr>
          <p:cNvPr id="6" name="Picture 5" descr="Front steps and columns of a majestic city building">
            <a:extLst>
              <a:ext uri="{FF2B5EF4-FFF2-40B4-BE49-F238E27FC236}">
                <a16:creationId xmlns:a16="http://schemas.microsoft.com/office/drawing/2014/main" xmlns="" id="{EB86C939-8425-56B2-5DD2-89191123D1ED}"/>
              </a:ext>
            </a:extLst>
          </p:cNvPr>
          <p:cNvPicPr>
            <a:picLocks noChangeAspect="1"/>
          </p:cNvPicPr>
          <p:nvPr/>
        </p:nvPicPr>
        <p:blipFill rotWithShape="1">
          <a:blip r:embed="rId2"/>
          <a:srcRect t="13911" b="35699"/>
          <a:stretch/>
        </p:blipFill>
        <p:spPr>
          <a:xfrm>
            <a:off x="0" y="4903481"/>
            <a:ext cx="12184240" cy="1568571"/>
          </a:xfrm>
          <a:prstGeom prst="rect">
            <a:avLst/>
          </a:prstGeom>
        </p:spPr>
      </p:pic>
      <p:sp>
        <p:nvSpPr>
          <p:cNvPr id="3" name="Content Placeholder 2">
            <a:extLst>
              <a:ext uri="{FF2B5EF4-FFF2-40B4-BE49-F238E27FC236}">
                <a16:creationId xmlns:a16="http://schemas.microsoft.com/office/drawing/2014/main" xmlns="" id="{5F1BC3B0-8DFD-029D-8B8B-942F656E7666}"/>
              </a:ext>
            </a:extLst>
          </p:cNvPr>
          <p:cNvSpPr>
            <a:spLocks noGrp="1"/>
          </p:cNvSpPr>
          <p:nvPr>
            <p:ph idx="1"/>
          </p:nvPr>
        </p:nvSpPr>
        <p:spPr>
          <a:xfrm>
            <a:off x="407245" y="1704586"/>
            <a:ext cx="11267920" cy="4651764"/>
          </a:xfrm>
          <a:ln>
            <a:solidFill>
              <a:srgbClr val="C00000"/>
            </a:solidFill>
          </a:ln>
        </p:spPr>
        <p:txBody>
          <a:bodyPr>
            <a:noAutofit/>
          </a:bodyPr>
          <a:lstStyle/>
          <a:p>
            <a:pPr>
              <a:lnSpc>
                <a:spcPct val="140000"/>
              </a:lnSpc>
            </a:pPr>
            <a:r>
              <a:rPr lang="en-AU" sz="2000" b="1" dirty="0">
                <a:solidFill>
                  <a:srgbClr val="C00000"/>
                </a:solidFill>
                <a:effectLst/>
                <a:latin typeface="Chalkboard" panose="03050602040202020205" pitchFamily="66" charset="77"/>
                <a:ea typeface="Calibri" panose="020F0502020204030204" pitchFamily="34" charset="0"/>
                <a:cs typeface="APPLE CHANCERY" panose="03020702040506060504" pitchFamily="66" charset="-79"/>
              </a:rPr>
              <a:t>The Prophet </a:t>
            </a:r>
            <a:r>
              <a:rPr lang="ar" sz="2000" b="1" i="0" dirty="0">
                <a:solidFill>
                  <a:srgbClr val="242A2E"/>
                </a:solidFill>
                <a:effectLst/>
                <a:latin typeface="proxima-nova"/>
              </a:rPr>
              <a:t> </a:t>
            </a:r>
            <a:r>
              <a:rPr lang="ar" sz="2000" b="1" i="0" dirty="0">
                <a:solidFill>
                  <a:srgbClr val="C00000"/>
                </a:solidFill>
                <a:effectLst/>
                <a:latin typeface="proxima-nova"/>
              </a:rPr>
              <a:t>ﷺ</a:t>
            </a:r>
            <a:r>
              <a:rPr lang="en-AU" sz="2000" b="1" dirty="0">
                <a:solidFill>
                  <a:srgbClr val="C00000"/>
                </a:solidFill>
                <a:effectLst/>
                <a:latin typeface="Chalkboard" panose="03050602040202020205" pitchFamily="66" charset="77"/>
                <a:cs typeface="APPLE CHANCERY" panose="03020702040506060504" pitchFamily="66" charset="-79"/>
              </a:rPr>
              <a:t> </a:t>
            </a:r>
            <a:r>
              <a:rPr lang="en-AU" sz="2000" b="1" dirty="0">
                <a:solidFill>
                  <a:srgbClr val="C00000"/>
                </a:solidFill>
                <a:effectLst/>
                <a:latin typeface="Chalkboard" panose="03050602040202020205" pitchFamily="66" charset="77"/>
                <a:ea typeface="Calibri" panose="020F0502020204030204" pitchFamily="34" charset="0"/>
                <a:cs typeface="APPLE CHANCERY" panose="03020702040506060504" pitchFamily="66" charset="-79"/>
              </a:rPr>
              <a:t>would automatically memorize Quranic verses that were revealed to him </a:t>
            </a:r>
          </a:p>
          <a:p>
            <a:pPr>
              <a:lnSpc>
                <a:spcPct val="140000"/>
              </a:lnSpc>
            </a:pPr>
            <a:r>
              <a:rPr lang="en-AU" sz="2000" b="1" dirty="0">
                <a:solidFill>
                  <a:srgbClr val="C00000"/>
                </a:solidFill>
                <a:effectLst/>
                <a:latin typeface="Chalkboard" panose="03050602040202020205" pitchFamily="66" charset="77"/>
                <a:ea typeface="Calibri" panose="020F0502020204030204" pitchFamily="34" charset="0"/>
                <a:cs typeface="APPLE CHANCERY" panose="03020702040506060504" pitchFamily="66" charset="-79"/>
              </a:rPr>
              <a:t> Would recite the verses to whomever was in his company.</a:t>
            </a:r>
          </a:p>
          <a:p>
            <a:pPr>
              <a:lnSpc>
                <a:spcPct val="140000"/>
              </a:lnSpc>
            </a:pPr>
            <a:r>
              <a:rPr lang="en-AU" sz="2000" b="1" dirty="0">
                <a:solidFill>
                  <a:srgbClr val="C00000"/>
                </a:solidFill>
                <a:effectLst/>
                <a:latin typeface="Chalkboard" panose="03050602040202020205" pitchFamily="66" charset="77"/>
                <a:ea typeface="Calibri" panose="020F0502020204030204" pitchFamily="34" charset="0"/>
                <a:cs typeface="APPLE CHANCERY" panose="03020702040506060504" pitchFamily="66" charset="-79"/>
              </a:rPr>
              <a:t> He would order the Companions to write them down immediately. </a:t>
            </a:r>
          </a:p>
          <a:p>
            <a:pPr>
              <a:lnSpc>
                <a:spcPct val="140000"/>
              </a:lnSpc>
            </a:pPr>
            <a:r>
              <a:rPr lang="en-AU" sz="2000" b="1" dirty="0">
                <a:solidFill>
                  <a:srgbClr val="C00000"/>
                </a:solidFill>
                <a:effectLst/>
                <a:latin typeface="Chalkboard" panose="03050602040202020205" pitchFamily="66" charset="77"/>
                <a:ea typeface="Calibri" panose="020F0502020204030204" pitchFamily="34" charset="0"/>
                <a:cs typeface="APPLE CHANCERY" panose="03020702040506060504" pitchFamily="66" charset="-79"/>
              </a:rPr>
              <a:t>The Messenger himself used to keep a copy of the </a:t>
            </a:r>
            <a:r>
              <a:rPr lang="en-AU" sz="2000" b="1" dirty="0">
                <a:solidFill>
                  <a:srgbClr val="C00000"/>
                </a:solidFill>
                <a:effectLst/>
                <a:latin typeface="Chalkboard" panose="03050602040202020205" pitchFamily="66" charset="77"/>
                <a:ea typeface="Times New Roman" panose="02020603050405020304" pitchFamily="18" charset="0"/>
                <a:cs typeface="APPLE CHANCERY" panose="03020702040506060504" pitchFamily="66" charset="-79"/>
              </a:rPr>
              <a:t>revealed portions in his house. </a:t>
            </a:r>
          </a:p>
          <a:p>
            <a:pPr>
              <a:lnSpc>
                <a:spcPct val="140000"/>
              </a:lnSpc>
            </a:pPr>
            <a:r>
              <a:rPr lang="en-AU" sz="2000" b="1" dirty="0">
                <a:solidFill>
                  <a:srgbClr val="C00000"/>
                </a:solidFill>
                <a:effectLst/>
                <a:latin typeface="Chalkboard" panose="03050602040202020205" pitchFamily="66" charset="77"/>
                <a:ea typeface="Times New Roman" panose="02020603050405020304" pitchFamily="18" charset="0"/>
                <a:cs typeface="APPLE CHANCERY" panose="03020702040506060504" pitchFamily="66" charset="-79"/>
              </a:rPr>
              <a:t>The Quran, Allah’s last Scriptures, is divided into 114 'Surahs' of unequal length. </a:t>
            </a:r>
          </a:p>
          <a:p>
            <a:pPr>
              <a:lnSpc>
                <a:spcPct val="140000"/>
              </a:lnSpc>
            </a:pPr>
            <a:r>
              <a:rPr lang="en-AU" sz="2000" b="1" dirty="0">
                <a:solidFill>
                  <a:schemeClr val="accent1">
                    <a:lumMod val="75000"/>
                  </a:schemeClr>
                </a:solidFill>
                <a:effectLst/>
                <a:latin typeface="Chalkboard" panose="03050602040202020205" pitchFamily="66" charset="77"/>
                <a:ea typeface="Times New Roman" panose="02020603050405020304" pitchFamily="18" charset="0"/>
                <a:cs typeface="APPLE CHANCERY" panose="03020702040506060504" pitchFamily="66" charset="-79"/>
              </a:rPr>
              <a:t>It is the first fundamental source of Islamic </a:t>
            </a:r>
            <a:r>
              <a:rPr lang="en-AU" sz="2000" b="1" dirty="0" err="1">
                <a:solidFill>
                  <a:schemeClr val="accent1">
                    <a:lumMod val="75000"/>
                  </a:schemeClr>
                </a:solidFill>
                <a:effectLst/>
                <a:latin typeface="Chalkboard" panose="03050602040202020205" pitchFamily="66" charset="77"/>
                <a:ea typeface="Times New Roman" panose="02020603050405020304" pitchFamily="18" charset="0"/>
                <a:cs typeface="APPLE CHANCERY" panose="03020702040506060504" pitchFamily="66" charset="-79"/>
              </a:rPr>
              <a:t>Share’ah</a:t>
            </a:r>
            <a:r>
              <a:rPr lang="en-AU" sz="2000" b="1" dirty="0">
                <a:solidFill>
                  <a:schemeClr val="accent1">
                    <a:lumMod val="75000"/>
                  </a:schemeClr>
                </a:solidFill>
                <a:effectLst/>
                <a:latin typeface="Chalkboard" panose="03050602040202020205" pitchFamily="66" charset="77"/>
                <a:ea typeface="Times New Roman" panose="02020603050405020304" pitchFamily="18" charset="0"/>
                <a:cs typeface="APPLE CHANCERY" panose="03020702040506060504" pitchFamily="66" charset="-79"/>
              </a:rPr>
              <a:t> (Islamic Law). </a:t>
            </a:r>
          </a:p>
          <a:p>
            <a:pPr>
              <a:lnSpc>
                <a:spcPct val="140000"/>
              </a:lnSpc>
            </a:pPr>
            <a:r>
              <a:rPr lang="en-AU" sz="2000" b="1" dirty="0">
                <a:solidFill>
                  <a:schemeClr val="accent1">
                    <a:lumMod val="75000"/>
                  </a:schemeClr>
                </a:solidFill>
                <a:effectLst/>
                <a:latin typeface="Chalkboard" panose="03050602040202020205" pitchFamily="66" charset="77"/>
                <a:ea typeface="Times New Roman" panose="02020603050405020304" pitchFamily="18" charset="0"/>
                <a:cs typeface="APPLE CHANCERY" panose="03020702040506060504" pitchFamily="66" charset="-79"/>
              </a:rPr>
              <a:t>Allah </a:t>
            </a:r>
            <a:r>
              <a:rPr lang="en-AU" sz="2000" b="1" dirty="0" err="1">
                <a:solidFill>
                  <a:schemeClr val="accent1">
                    <a:lumMod val="75000"/>
                  </a:schemeClr>
                </a:solidFill>
                <a:effectLst/>
                <a:latin typeface="Chalkboard" panose="03050602040202020205" pitchFamily="66" charset="77"/>
                <a:ea typeface="Times New Roman" panose="02020603050405020304" pitchFamily="18" charset="0"/>
                <a:cs typeface="APPLE CHANCERY" panose="03020702040506060504" pitchFamily="66" charset="-79"/>
              </a:rPr>
              <a:t>says:“It</a:t>
            </a:r>
            <a:r>
              <a:rPr lang="en-AU" sz="2000" b="1" dirty="0">
                <a:solidFill>
                  <a:schemeClr val="accent1">
                    <a:lumMod val="75000"/>
                  </a:schemeClr>
                </a:solidFill>
                <a:effectLst/>
                <a:latin typeface="Chalkboard" panose="03050602040202020205" pitchFamily="66" charset="77"/>
                <a:ea typeface="Times New Roman" panose="02020603050405020304" pitchFamily="18" charset="0"/>
                <a:cs typeface="APPLE CHANCERY" panose="03020702040506060504" pitchFamily="66" charset="-79"/>
              </a:rPr>
              <a:t> is a Quran We have revealed in stages so that you may recite it to people at a deliberate pace. And We have sent it down in successive revelations.” [Quran 17:106]</a:t>
            </a:r>
          </a:p>
          <a:p>
            <a:pPr>
              <a:lnSpc>
                <a:spcPct val="140000"/>
              </a:lnSpc>
            </a:pPr>
            <a:r>
              <a:rPr lang="ar-SA" sz="2000" b="1" dirty="0" err="1">
                <a:solidFill>
                  <a:schemeClr val="accent1">
                    <a:lumMod val="75000"/>
                  </a:schemeClr>
                </a:solidFill>
                <a:effectLst/>
                <a:latin typeface="Algerian" pitchFamily="82" charset="77"/>
                <a:ea typeface="Times New Roman" panose="02020603050405020304" pitchFamily="18" charset="0"/>
                <a:cs typeface="APPLE CHANCERY" panose="03020702040506060504" pitchFamily="66" charset="-79"/>
              </a:rPr>
              <a:t>و</a:t>
            </a:r>
            <a:r>
              <a:rPr lang="ar-SA" sz="2000" b="1" dirty="0" err="1">
                <a:solidFill>
                  <a:schemeClr val="accent1">
                    <a:lumMod val="75000"/>
                  </a:schemeClr>
                </a:solidFill>
                <a:effectLst/>
                <a:latin typeface="Algerian" pitchFamily="82" charset="77"/>
                <a:ea typeface="Times New Roman" panose="02020603050405020304" pitchFamily="18" charset="0"/>
                <a:cs typeface="+mj-cs"/>
              </a:rPr>
              <a:t>َقُرْءَانًۭا</a:t>
            </a:r>
            <a:r>
              <a:rPr lang="ar-SA" sz="2000" b="1" dirty="0">
                <a:solidFill>
                  <a:schemeClr val="accent1">
                    <a:lumMod val="75000"/>
                  </a:schemeClr>
                </a:solidFill>
                <a:effectLst/>
                <a:latin typeface="Algerian" pitchFamily="82" charset="77"/>
                <a:ea typeface="Times New Roman" panose="02020603050405020304" pitchFamily="18" charset="0"/>
                <a:cs typeface="+mj-cs"/>
              </a:rPr>
              <a:t> فَرَقْنَـٰهُ </a:t>
            </a:r>
            <a:r>
              <a:rPr lang="ar-SA" sz="2000" b="1" dirty="0" err="1">
                <a:solidFill>
                  <a:schemeClr val="accent1">
                    <a:lumMod val="75000"/>
                  </a:schemeClr>
                </a:solidFill>
                <a:effectLst/>
                <a:latin typeface="Algerian" pitchFamily="82" charset="77"/>
                <a:ea typeface="Times New Roman" panose="02020603050405020304" pitchFamily="18" charset="0"/>
                <a:cs typeface="+mj-cs"/>
              </a:rPr>
              <a:t>لِتَقْرَأَهُۥ</a:t>
            </a:r>
            <a:r>
              <a:rPr lang="ar-SA" sz="2000" b="1" dirty="0">
                <a:solidFill>
                  <a:schemeClr val="accent1">
                    <a:lumMod val="75000"/>
                  </a:schemeClr>
                </a:solidFill>
                <a:effectLst/>
                <a:latin typeface="Algerian" pitchFamily="82" charset="77"/>
                <a:ea typeface="Times New Roman" panose="02020603050405020304" pitchFamily="18" charset="0"/>
                <a:cs typeface="+mj-cs"/>
              </a:rPr>
              <a:t> عَلَى </a:t>
            </a:r>
            <a:r>
              <a:rPr lang="ar-SA" sz="2000" b="1" dirty="0" err="1">
                <a:solidFill>
                  <a:schemeClr val="accent1">
                    <a:lumMod val="75000"/>
                  </a:schemeClr>
                </a:solidFill>
                <a:effectLst/>
                <a:latin typeface="Algerian" pitchFamily="82" charset="77"/>
                <a:ea typeface="Times New Roman" panose="02020603050405020304" pitchFamily="18" charset="0"/>
                <a:cs typeface="+mj-cs"/>
              </a:rPr>
              <a:t>ٱلنَّاسِ</a:t>
            </a:r>
            <a:r>
              <a:rPr lang="ar-SA" sz="2000" b="1" dirty="0">
                <a:solidFill>
                  <a:schemeClr val="accent1">
                    <a:lumMod val="75000"/>
                  </a:schemeClr>
                </a:solidFill>
                <a:effectLst/>
                <a:latin typeface="Algerian" pitchFamily="82" charset="77"/>
                <a:ea typeface="Times New Roman" panose="02020603050405020304" pitchFamily="18" charset="0"/>
                <a:cs typeface="+mj-cs"/>
              </a:rPr>
              <a:t> عَلَىٰ </a:t>
            </a:r>
            <a:r>
              <a:rPr lang="ar-SA" sz="2000" b="1" dirty="0" err="1">
                <a:solidFill>
                  <a:schemeClr val="accent1">
                    <a:lumMod val="75000"/>
                  </a:schemeClr>
                </a:solidFill>
                <a:effectLst/>
                <a:latin typeface="Algerian" pitchFamily="82" charset="77"/>
                <a:ea typeface="Times New Roman" panose="02020603050405020304" pitchFamily="18" charset="0"/>
                <a:cs typeface="+mj-cs"/>
              </a:rPr>
              <a:t>مُكْثٍۢ</a:t>
            </a:r>
            <a:r>
              <a:rPr lang="ar-SA" sz="2000" b="1" dirty="0">
                <a:solidFill>
                  <a:schemeClr val="accent1">
                    <a:lumMod val="75000"/>
                  </a:schemeClr>
                </a:solidFill>
                <a:effectLst/>
                <a:latin typeface="Algerian" pitchFamily="82" charset="77"/>
                <a:ea typeface="Times New Roman" panose="02020603050405020304" pitchFamily="18" charset="0"/>
                <a:cs typeface="+mj-cs"/>
              </a:rPr>
              <a:t> وَنَزَّلْنَـٰهُ </a:t>
            </a:r>
            <a:r>
              <a:rPr lang="ar-SA" sz="2000" b="1" dirty="0" err="1">
                <a:solidFill>
                  <a:schemeClr val="accent1">
                    <a:lumMod val="75000"/>
                  </a:schemeClr>
                </a:solidFill>
                <a:effectLst/>
                <a:latin typeface="Algerian" pitchFamily="82" charset="77"/>
                <a:ea typeface="Times New Roman" panose="02020603050405020304" pitchFamily="18" charset="0"/>
                <a:cs typeface="+mj-cs"/>
              </a:rPr>
              <a:t>تَنزِيلًۭا</a:t>
            </a:r>
            <a:endParaRPr lang="en-AU" sz="2000" b="1" dirty="0">
              <a:solidFill>
                <a:schemeClr val="accent1">
                  <a:lumMod val="75000"/>
                </a:schemeClr>
              </a:solidFill>
              <a:effectLst/>
              <a:latin typeface="Algerian" pitchFamily="82" charset="77"/>
              <a:ea typeface="Times New Roman" panose="02020603050405020304" pitchFamily="18" charset="0"/>
              <a:cs typeface="+mj-cs"/>
            </a:endParaRPr>
          </a:p>
          <a:p>
            <a:pPr>
              <a:lnSpc>
                <a:spcPct val="140000"/>
              </a:lnSpc>
            </a:pPr>
            <a:endParaRPr lang="en-AU" sz="2000" b="1" dirty="0">
              <a:solidFill>
                <a:schemeClr val="accent1">
                  <a:lumMod val="75000"/>
                </a:schemeClr>
              </a:solidFill>
              <a:effectLst/>
              <a:latin typeface="Algerian" pitchFamily="82" charset="77"/>
              <a:ea typeface="Times New Roman" panose="02020603050405020304" pitchFamily="18" charset="0"/>
              <a:cs typeface="+mj-cs"/>
            </a:endParaRPr>
          </a:p>
          <a:p>
            <a:pPr>
              <a:lnSpc>
                <a:spcPct val="140000"/>
              </a:lnSpc>
            </a:pPr>
            <a:endParaRPr lang="en-AU" sz="2000" b="1" dirty="0">
              <a:solidFill>
                <a:schemeClr val="accent1">
                  <a:lumMod val="75000"/>
                </a:schemeClr>
              </a:solidFill>
              <a:effectLst/>
              <a:latin typeface="Algerian" pitchFamily="82" charset="77"/>
              <a:ea typeface="Times New Roman" panose="02020603050405020304" pitchFamily="18" charset="0"/>
              <a:cs typeface="+mj-cs"/>
            </a:endParaRPr>
          </a:p>
        </p:txBody>
      </p:sp>
      <p:sp>
        <p:nvSpPr>
          <p:cNvPr id="4" name="Slide Number Placeholder 3">
            <a:extLst>
              <a:ext uri="{FF2B5EF4-FFF2-40B4-BE49-F238E27FC236}">
                <a16:creationId xmlns:a16="http://schemas.microsoft.com/office/drawing/2014/main" xmlns="" id="{6E1F21B1-4C72-4DFE-6097-BC0866A976D6}"/>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56</a:t>
            </a:fld>
            <a:endParaRPr lang="en-US"/>
          </a:p>
        </p:txBody>
      </p:sp>
    </p:spTree>
    <p:extLst>
      <p:ext uri="{BB962C8B-B14F-4D97-AF65-F5344CB8AC3E}">
        <p14:creationId xmlns:p14="http://schemas.microsoft.com/office/powerpoint/2010/main" val="160565601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3336F53-B465-33A9-3E06-AFE2DF02199D}"/>
              </a:ext>
            </a:extLst>
          </p:cNvPr>
          <p:cNvSpPr>
            <a:spLocks noGrp="1"/>
          </p:cNvSpPr>
          <p:nvPr>
            <p:ph type="title"/>
          </p:nvPr>
        </p:nvSpPr>
        <p:spPr>
          <a:xfrm>
            <a:off x="2319379" y="309009"/>
            <a:ext cx="5444382" cy="379574"/>
          </a:xfrm>
        </p:spPr>
        <p:txBody>
          <a:bodyPr anchor="t">
            <a:noAutofit/>
          </a:bodyPr>
          <a:lstStyle/>
          <a:p>
            <a:r>
              <a:rPr lang="en-AU" sz="3600" dirty="0">
                <a:solidFill>
                  <a:srgbClr val="C00000"/>
                </a:solidFill>
                <a:effectLst/>
                <a:latin typeface="Apple Chancery" panose="03020702040506060504" pitchFamily="66" charset="-79"/>
                <a:cs typeface="Apple Chancery" panose="03020702040506060504" pitchFamily="66" charset="-79"/>
              </a:rPr>
              <a:t>The First of Revelation </a:t>
            </a:r>
            <a:r>
              <a:rPr lang="en-AU" sz="3600" dirty="0">
                <a:solidFill>
                  <a:schemeClr val="accent4">
                    <a:lumMod val="75000"/>
                  </a:schemeClr>
                </a:solidFill>
                <a:latin typeface="Apple Chancery" panose="03020702040506060504" pitchFamily="66" charset="-79"/>
                <a:cs typeface="Apple Chancery" panose="03020702040506060504" pitchFamily="66" charset="-79"/>
              </a:rPr>
              <a:t/>
            </a:r>
            <a:br>
              <a:rPr lang="en-AU" sz="3600" dirty="0">
                <a:solidFill>
                  <a:schemeClr val="accent4">
                    <a:lumMod val="75000"/>
                  </a:schemeClr>
                </a:solidFill>
                <a:latin typeface="Apple Chancery" panose="03020702040506060504" pitchFamily="66" charset="-79"/>
                <a:cs typeface="Apple Chancery" panose="03020702040506060504" pitchFamily="66" charset="-79"/>
              </a:rPr>
            </a:br>
            <a:endParaRPr lang="en-US" sz="3600" dirty="0">
              <a:solidFill>
                <a:schemeClr val="accent4">
                  <a:lumMod val="75000"/>
                </a:schemeClr>
              </a:solidFill>
              <a:latin typeface="Apple Chancery" panose="03020702040506060504" pitchFamily="66" charset="-79"/>
              <a:cs typeface="Apple Chancery" panose="03020702040506060504" pitchFamily="66" charset="-79"/>
            </a:endParaRPr>
          </a:p>
        </p:txBody>
      </p:sp>
      <p:pic>
        <p:nvPicPr>
          <p:cNvPr id="6" name="Picture 5" descr="Front steps and columns of a majestic city building">
            <a:extLst>
              <a:ext uri="{FF2B5EF4-FFF2-40B4-BE49-F238E27FC236}">
                <a16:creationId xmlns:a16="http://schemas.microsoft.com/office/drawing/2014/main" xmlns="" id="{9226201C-8B0A-CD85-E400-899560BDC360}"/>
              </a:ext>
            </a:extLst>
          </p:cNvPr>
          <p:cNvPicPr>
            <a:picLocks noChangeAspect="1"/>
          </p:cNvPicPr>
          <p:nvPr/>
        </p:nvPicPr>
        <p:blipFill rotWithShape="1">
          <a:blip r:embed="rId2"/>
          <a:srcRect l="23757" r="26105" b="-1"/>
          <a:stretch/>
        </p:blipFill>
        <p:spPr>
          <a:xfrm>
            <a:off x="0" y="0"/>
            <a:ext cx="1472540" cy="6446402"/>
          </a:xfrm>
          <a:prstGeom prst="rect">
            <a:avLst/>
          </a:prstGeom>
        </p:spPr>
      </p:pic>
      <p:cxnSp>
        <p:nvCxnSpPr>
          <p:cNvPr id="10" name="Straight Connector 9">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CC8C1E8F-4640-D2CE-3485-E1475F3A85E0}"/>
              </a:ext>
            </a:extLst>
          </p:cNvPr>
          <p:cNvSpPr>
            <a:spLocks noGrp="1"/>
          </p:cNvSpPr>
          <p:nvPr>
            <p:ph idx="1"/>
          </p:nvPr>
        </p:nvSpPr>
        <p:spPr>
          <a:xfrm>
            <a:off x="1179443" y="1053710"/>
            <a:ext cx="10788439" cy="5349633"/>
          </a:xfrm>
        </p:spPr>
        <p:txBody>
          <a:bodyPr>
            <a:noAutofit/>
          </a:bodyPr>
          <a:lstStyle/>
          <a:p>
            <a:pPr marL="0" indent="0">
              <a:lnSpc>
                <a:spcPct val="140000"/>
              </a:lnSpc>
              <a:buNone/>
            </a:pPr>
            <a:r>
              <a:rPr lang="en-AU" sz="1800" b="1" dirty="0">
                <a:latin typeface="Chalkboard" panose="03050602040202020205" pitchFamily="66" charset="77"/>
              </a:rPr>
              <a:t>R</a:t>
            </a:r>
            <a:r>
              <a:rPr lang="en-AU" sz="1800" b="1" dirty="0">
                <a:effectLst/>
                <a:latin typeface="Chalkboard" panose="03050602040202020205" pitchFamily="66" charset="77"/>
              </a:rPr>
              <a:t>evelation, began in </a:t>
            </a:r>
            <a:r>
              <a:rPr lang="en-AU" sz="1800" b="1" dirty="0" err="1">
                <a:effectLst/>
                <a:latin typeface="Chalkboard" panose="03050602040202020205" pitchFamily="66" charset="77"/>
              </a:rPr>
              <a:t>Laylat</a:t>
            </a:r>
            <a:r>
              <a:rPr lang="en-AU" sz="1800" b="1" dirty="0">
                <a:effectLst/>
                <a:latin typeface="Chalkboard" panose="03050602040202020205" pitchFamily="66" charset="77"/>
              </a:rPr>
              <a:t>­ </a:t>
            </a:r>
            <a:r>
              <a:rPr lang="en-AU" sz="1800" b="1" dirty="0" err="1">
                <a:effectLst/>
                <a:latin typeface="Chalkboard" panose="03050602040202020205" pitchFamily="66" charset="77"/>
              </a:rPr>
              <a:t>ul-Qadr</a:t>
            </a:r>
            <a:r>
              <a:rPr lang="en-AU" sz="1800" b="1" dirty="0">
                <a:effectLst/>
                <a:latin typeface="Chalkboard" panose="03050602040202020205" pitchFamily="66" charset="77"/>
              </a:rPr>
              <a:t> (the Night of Power) of Ramadan. </a:t>
            </a:r>
          </a:p>
          <a:p>
            <a:pPr marL="457200" indent="-457200">
              <a:lnSpc>
                <a:spcPct val="140000"/>
              </a:lnSpc>
              <a:buAutoNum type="arabicPeriod"/>
            </a:pPr>
            <a:r>
              <a:rPr lang="en-AU" sz="1800" b="1" dirty="0">
                <a:solidFill>
                  <a:srgbClr val="C00000"/>
                </a:solidFill>
                <a:effectLst/>
                <a:latin typeface="Chalkboard" panose="03050602040202020205" pitchFamily="66" charset="77"/>
              </a:rPr>
              <a:t>The first revelation he</a:t>
            </a:r>
            <a:r>
              <a:rPr lang="ar" sz="1800" b="1" i="0" dirty="0">
                <a:solidFill>
                  <a:schemeClr val="accent1">
                    <a:lumMod val="75000"/>
                  </a:schemeClr>
                </a:solidFill>
                <a:effectLst/>
                <a:latin typeface="proxima-nova"/>
              </a:rPr>
              <a:t> </a:t>
            </a:r>
            <a:r>
              <a:rPr lang="ar" sz="1800" b="1" i="0" dirty="0">
                <a:solidFill>
                  <a:srgbClr val="C00000"/>
                </a:solidFill>
                <a:effectLst/>
                <a:latin typeface="proxima-nova"/>
              </a:rPr>
              <a:t>ﷺ</a:t>
            </a:r>
            <a:r>
              <a:rPr lang="en-AU" sz="1800" b="1" dirty="0">
                <a:solidFill>
                  <a:srgbClr val="C00000"/>
                </a:solidFill>
                <a:effectLst/>
                <a:latin typeface="Chalkboard" panose="03050602040202020205" pitchFamily="66" charset="77"/>
              </a:rPr>
              <a:t>received constitutes the first 5 verses of </a:t>
            </a:r>
            <a:r>
              <a:rPr lang="en-AU" sz="1800" b="1" dirty="0" err="1">
                <a:solidFill>
                  <a:srgbClr val="C00000"/>
                </a:solidFill>
                <a:effectLst/>
                <a:latin typeface="Chalkboard" panose="03050602040202020205" pitchFamily="66" charset="77"/>
              </a:rPr>
              <a:t>surat</a:t>
            </a:r>
            <a:r>
              <a:rPr lang="en-AU" sz="1800" b="1" dirty="0">
                <a:solidFill>
                  <a:srgbClr val="C00000"/>
                </a:solidFill>
                <a:effectLst/>
                <a:latin typeface="Chalkboard" panose="03050602040202020205" pitchFamily="66" charset="77"/>
              </a:rPr>
              <a:t> a</a:t>
            </a:r>
            <a:r>
              <a:rPr lang="en-AU" sz="1800" b="1" dirty="0">
                <a:solidFill>
                  <a:srgbClr val="C00000"/>
                </a:solidFill>
                <a:latin typeface="Chalkboard" panose="03050602040202020205" pitchFamily="66" charset="77"/>
              </a:rPr>
              <a:t>l</a:t>
            </a:r>
            <a:r>
              <a:rPr lang="en-AU" sz="1800" b="1" dirty="0">
                <a:solidFill>
                  <a:srgbClr val="C00000"/>
                </a:solidFill>
                <a:effectLst/>
                <a:latin typeface="Chalkboard" panose="03050602040202020205" pitchFamily="66" charset="77"/>
              </a:rPr>
              <a:t>-’</a:t>
            </a:r>
            <a:r>
              <a:rPr lang="en-AU" sz="1800" b="1" dirty="0" err="1">
                <a:solidFill>
                  <a:srgbClr val="C00000"/>
                </a:solidFill>
                <a:effectLst/>
                <a:latin typeface="Chalkboard" panose="03050602040202020205" pitchFamily="66" charset="77"/>
              </a:rPr>
              <a:t>Alaq</a:t>
            </a:r>
            <a:r>
              <a:rPr lang="en-AU" sz="1800" b="1" dirty="0">
                <a:solidFill>
                  <a:srgbClr val="C00000"/>
                </a:solidFill>
                <a:effectLst/>
                <a:latin typeface="Chalkboard" panose="03050602040202020205" pitchFamily="66" charset="77"/>
              </a:rPr>
              <a:t> (the Clinging Clot): </a:t>
            </a:r>
            <a:endParaRPr lang="en-AU" sz="1800" b="1" dirty="0">
              <a:solidFill>
                <a:srgbClr val="C00000"/>
              </a:solidFill>
              <a:latin typeface="Chalkboard" panose="03050602040202020205" pitchFamily="66" charset="77"/>
            </a:endParaRPr>
          </a:p>
          <a:p>
            <a:pPr marL="0" indent="0">
              <a:lnSpc>
                <a:spcPct val="140000"/>
              </a:lnSpc>
              <a:buNone/>
            </a:pPr>
            <a:r>
              <a:rPr lang="en-AU" sz="1800" b="1" dirty="0">
                <a:effectLst/>
                <a:latin typeface="Chalkboard" panose="03050602040202020205" pitchFamily="66" charset="77"/>
                <a:cs typeface="Bangla Sangam MN" panose="02000000000000000000" pitchFamily="2" charset="0"/>
              </a:rPr>
              <a:t>Allah says: “Read in the Name of your Lord who created; created man from a clinging clot.” Read! And your Lord is the Most Gracious One; He Who has taught by the pen; He has taught man that which he knew not</a:t>
            </a:r>
            <a:r>
              <a:rPr lang="en-AU" sz="1800" dirty="0">
                <a:effectLst/>
                <a:latin typeface="Chalkboard" panose="03050602040202020205" pitchFamily="66" charset="77"/>
              </a:rPr>
              <a:t>. “(96: 1 -5)</a:t>
            </a:r>
          </a:p>
          <a:p>
            <a:pPr marL="0" indent="0">
              <a:lnSpc>
                <a:spcPct val="140000"/>
              </a:lnSpc>
              <a:buNone/>
            </a:pPr>
            <a:r>
              <a:rPr lang="ar-SA" sz="1800" b="1" dirty="0">
                <a:solidFill>
                  <a:srgbClr val="C00000"/>
                </a:solidFill>
                <a:effectLst/>
                <a:latin typeface="Chalkboard" panose="03050602040202020205" pitchFamily="66" charset="77"/>
              </a:rPr>
              <a:t>(</a:t>
            </a:r>
            <a:r>
              <a:rPr lang="ar" sz="1800" b="1" dirty="0">
                <a:solidFill>
                  <a:srgbClr val="C00000"/>
                </a:solidFill>
                <a:effectLst/>
                <a:latin typeface="Chalkboard" panose="03050602040202020205" pitchFamily="66" charset="77"/>
              </a:rPr>
              <a:t>ٱقرَأْ بِٱسْمِ رَبِّكَ ٱلَّذِى خَلَقَ ١ خَلَقَ ٱلْإِنسَـٰنَ مِنْ عَلَقٍ ٢ ٱقْرَأْ وَرَبُّكَ ٱلْأَكْرَمُ ٣ ٱلَّذِى عَلَّمَ بِٱلْقَلَمِ ٤ عَلَّمَ ٱلْإِنسَـٰنَ مَا لَمْ يَعْلَم</a:t>
            </a:r>
            <a:endParaRPr lang="en-AU" sz="1800" b="1" dirty="0">
              <a:solidFill>
                <a:srgbClr val="C00000"/>
              </a:solidFill>
              <a:latin typeface="Chalkboard" panose="03050602040202020205" pitchFamily="66" charset="77"/>
            </a:endParaRPr>
          </a:p>
          <a:p>
            <a:pPr marL="0" indent="0">
              <a:lnSpc>
                <a:spcPct val="140000"/>
              </a:lnSpc>
              <a:buNone/>
            </a:pPr>
            <a:r>
              <a:rPr lang="en-AU" sz="1800" b="1" dirty="0">
                <a:solidFill>
                  <a:schemeClr val="accent1">
                    <a:lumMod val="75000"/>
                  </a:schemeClr>
                </a:solidFill>
                <a:effectLst/>
                <a:latin typeface="Chalkboard" panose="03050602040202020205" pitchFamily="66" charset="77"/>
              </a:rPr>
              <a:t>The remainder 14 verses of this surah, were revealed on some other occasion. </a:t>
            </a:r>
          </a:p>
          <a:p>
            <a:pPr marL="0" indent="0">
              <a:lnSpc>
                <a:spcPct val="140000"/>
              </a:lnSpc>
              <a:buNone/>
            </a:pPr>
            <a:r>
              <a:rPr lang="en-AU" sz="1800" b="1" dirty="0">
                <a:solidFill>
                  <a:srgbClr val="C00000"/>
                </a:solidFill>
                <a:latin typeface="Chalkboard" panose="03050602040202020205" pitchFamily="66" charset="77"/>
              </a:rPr>
              <a:t> Hence, a period of passed without any further revelation.</a:t>
            </a:r>
            <a:r>
              <a:rPr lang="en-AU" sz="1800" dirty="0">
                <a:solidFill>
                  <a:srgbClr val="C00000"/>
                </a:solidFill>
                <a:latin typeface="Chalkboard" panose="03050602040202020205" pitchFamily="66" charset="77"/>
              </a:rPr>
              <a:t> ‘</a:t>
            </a:r>
            <a:r>
              <a:rPr lang="en-AU" sz="1800" b="1" dirty="0">
                <a:solidFill>
                  <a:srgbClr val="C00000"/>
                </a:solidFill>
                <a:latin typeface="Chalkboard" panose="03050602040202020205" pitchFamily="66" charset="77"/>
              </a:rPr>
              <a:t>known as the period of ' </a:t>
            </a:r>
            <a:r>
              <a:rPr lang="en-AU" sz="1800" b="1" dirty="0" err="1">
                <a:solidFill>
                  <a:srgbClr val="C00000"/>
                </a:solidFill>
                <a:latin typeface="Chalkboard" panose="03050602040202020205" pitchFamily="66" charset="77"/>
              </a:rPr>
              <a:t>Fatrat</a:t>
            </a:r>
            <a:r>
              <a:rPr lang="en-AU" sz="1800" b="1" dirty="0">
                <a:solidFill>
                  <a:srgbClr val="C00000"/>
                </a:solidFill>
                <a:latin typeface="Chalkboard" panose="03050602040202020205" pitchFamily="66" charset="77"/>
              </a:rPr>
              <a:t>-al    Wahy</a:t>
            </a:r>
            <a:r>
              <a:rPr lang="en-AU" sz="1800" dirty="0">
                <a:solidFill>
                  <a:srgbClr val="C00000"/>
                </a:solidFill>
                <a:latin typeface="Chalkboard" panose="03050602040202020205" pitchFamily="66" charset="77"/>
              </a:rPr>
              <a:t>’. </a:t>
            </a:r>
            <a:r>
              <a:rPr lang="en-AU" sz="1800" b="1" dirty="0">
                <a:solidFill>
                  <a:srgbClr val="C00000"/>
                </a:solidFill>
                <a:latin typeface="Chalkboard" panose="03050602040202020205" pitchFamily="66" charset="77"/>
              </a:rPr>
              <a:t>some say three years /one year/ 15days/ 3days.</a:t>
            </a:r>
          </a:p>
          <a:p>
            <a:pPr marL="0" indent="0">
              <a:lnSpc>
                <a:spcPct val="140000"/>
              </a:lnSpc>
              <a:buNone/>
            </a:pPr>
            <a:r>
              <a:rPr lang="en-AU" sz="1800" b="1" dirty="0">
                <a:solidFill>
                  <a:schemeClr val="accent1">
                    <a:lumMod val="75000"/>
                  </a:schemeClr>
                </a:solidFill>
                <a:latin typeface="Chalkboard" panose="03050602040202020205" pitchFamily="66" charset="77"/>
              </a:rPr>
              <a:t> Then the prophet </a:t>
            </a:r>
            <a:r>
              <a:rPr lang="ar" sz="1800" b="1" i="0" dirty="0">
                <a:solidFill>
                  <a:schemeClr val="accent1">
                    <a:lumMod val="75000"/>
                  </a:schemeClr>
                </a:solidFill>
                <a:effectLst/>
                <a:latin typeface="proxima-nova"/>
              </a:rPr>
              <a:t>ﷺ</a:t>
            </a:r>
            <a:r>
              <a:rPr lang="en-AU" sz="1800" b="1" dirty="0">
                <a:solidFill>
                  <a:schemeClr val="accent1">
                    <a:lumMod val="75000"/>
                  </a:schemeClr>
                </a:solidFill>
                <a:latin typeface="Chalkboard" panose="03050602040202020205" pitchFamily="66" charset="77"/>
              </a:rPr>
              <a:t> saw the same angel ‘Jibril’ sitting on a chair between the earth and sky,   2. And: </a:t>
            </a:r>
            <a:r>
              <a:rPr lang="en-AU" sz="1800" b="1" dirty="0">
                <a:solidFill>
                  <a:srgbClr val="C00000"/>
                </a:solidFill>
                <a:latin typeface="Chalkboard" panose="03050602040202020205" pitchFamily="66" charset="77"/>
              </a:rPr>
              <a:t>Revealed to him the verses of Surah (74) A l-</a:t>
            </a:r>
            <a:r>
              <a:rPr lang="en-AU" sz="1800" b="1" dirty="0" err="1">
                <a:solidFill>
                  <a:srgbClr val="C00000"/>
                </a:solidFill>
                <a:latin typeface="Chalkboard" panose="03050602040202020205" pitchFamily="66" charset="77"/>
              </a:rPr>
              <a:t>Muddaththir</a:t>
            </a:r>
            <a:r>
              <a:rPr lang="en-AU" sz="1800" b="1" dirty="0">
                <a:solidFill>
                  <a:srgbClr val="C00000"/>
                </a:solidFill>
                <a:latin typeface="Chalkboard" panose="03050602040202020205" pitchFamily="66" charset="77"/>
              </a:rPr>
              <a:t>.</a:t>
            </a:r>
          </a:p>
          <a:p>
            <a:pPr>
              <a:lnSpc>
                <a:spcPct val="140000"/>
              </a:lnSpc>
            </a:pPr>
            <a:endParaRPr lang="en-AU" sz="1800" dirty="0">
              <a:latin typeface="Chalkboard" panose="03050602040202020205" pitchFamily="66" charset="77"/>
            </a:endParaRPr>
          </a:p>
          <a:p>
            <a:pPr>
              <a:lnSpc>
                <a:spcPct val="140000"/>
              </a:lnSpc>
            </a:pPr>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4A6A6373-D32E-388B-7CC1-802B05A80547}"/>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solidFill>
                  <a:schemeClr val="tx1">
                    <a:lumMod val="50000"/>
                    <a:lumOff val="50000"/>
                  </a:schemeClr>
                </a:solidFill>
              </a:rPr>
              <a:pPr>
                <a:lnSpc>
                  <a:spcPct val="90000"/>
                </a:lnSpc>
                <a:spcAft>
                  <a:spcPts val="600"/>
                </a:spcAft>
              </a:pPr>
              <a:t>57</a:t>
            </a:fld>
            <a:endParaRPr lang="en-US">
              <a:solidFill>
                <a:schemeClr val="tx1">
                  <a:lumMod val="50000"/>
                  <a:lumOff val="50000"/>
                </a:schemeClr>
              </a:solidFill>
            </a:endParaRPr>
          </a:p>
        </p:txBody>
      </p:sp>
    </p:spTree>
    <p:extLst>
      <p:ext uri="{BB962C8B-B14F-4D97-AF65-F5344CB8AC3E}">
        <p14:creationId xmlns:p14="http://schemas.microsoft.com/office/powerpoint/2010/main" val="214072121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ABE2041-F27C-1AB3-8473-C4BA02C284F3}"/>
              </a:ext>
            </a:extLst>
          </p:cNvPr>
          <p:cNvSpPr>
            <a:spLocks noGrp="1"/>
          </p:cNvSpPr>
          <p:nvPr>
            <p:ph type="title"/>
          </p:nvPr>
        </p:nvSpPr>
        <p:spPr>
          <a:xfrm>
            <a:off x="3013290" y="250395"/>
            <a:ext cx="6165420" cy="707632"/>
          </a:xfrm>
        </p:spPr>
        <p:txBody>
          <a:bodyPr anchor="t">
            <a:noAutofit/>
          </a:bodyPr>
          <a:lstStyle/>
          <a:p>
            <a:r>
              <a:rPr lang="en-AU" b="0" dirty="0">
                <a:solidFill>
                  <a:schemeClr val="accent6">
                    <a:lumMod val="75000"/>
                  </a:schemeClr>
                </a:solidFill>
                <a:effectLst/>
                <a:latin typeface="Algerian" pitchFamily="82" charset="77"/>
                <a:cs typeface="Apple Chancery" panose="03020702040506060504" pitchFamily="66" charset="-79"/>
              </a:rPr>
              <a:t>The Last Revelation </a:t>
            </a:r>
            <a:r>
              <a:rPr lang="en-AU" dirty="0"/>
              <a:t/>
            </a:r>
            <a:br>
              <a:rPr lang="en-AU" dirty="0"/>
            </a:br>
            <a:endParaRPr lang="en-US" dirty="0"/>
          </a:p>
        </p:txBody>
      </p:sp>
      <p:pic>
        <p:nvPicPr>
          <p:cNvPr id="6" name="Picture 5" descr="Green flower clothing design">
            <a:extLst>
              <a:ext uri="{FF2B5EF4-FFF2-40B4-BE49-F238E27FC236}">
                <a16:creationId xmlns:a16="http://schemas.microsoft.com/office/drawing/2014/main" xmlns="" id="{6D98A220-726E-5A9D-C95D-67611C66ECFB}"/>
              </a:ext>
            </a:extLst>
          </p:cNvPr>
          <p:cNvPicPr>
            <a:picLocks noChangeAspect="1"/>
          </p:cNvPicPr>
          <p:nvPr/>
        </p:nvPicPr>
        <p:blipFill rotWithShape="1">
          <a:blip r:embed="rId2"/>
          <a:srcRect r="37889"/>
          <a:stretch/>
        </p:blipFill>
        <p:spPr>
          <a:xfrm>
            <a:off x="0" y="0"/>
            <a:ext cx="1795749" cy="6538912"/>
          </a:xfrm>
          <a:prstGeom prst="rect">
            <a:avLst/>
          </a:prstGeom>
        </p:spPr>
      </p:pic>
      <p:cxnSp>
        <p:nvCxnSpPr>
          <p:cNvPr id="15" name="Straight Connector 14">
            <a:extLst>
              <a:ext uri="{FF2B5EF4-FFF2-40B4-BE49-F238E27FC236}">
                <a16:creationId xmlns:a16="http://schemas.microsoft.com/office/drawing/2014/main" xmlns="" id="{249EDD1B-F94D-B4E6-ACAA-566B9A26FD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1F135D3-D896-78CF-3F9F-450BE0047343}"/>
              </a:ext>
            </a:extLst>
          </p:cNvPr>
          <p:cNvSpPr>
            <a:spLocks noGrp="1"/>
          </p:cNvSpPr>
          <p:nvPr>
            <p:ph idx="1"/>
          </p:nvPr>
        </p:nvSpPr>
        <p:spPr>
          <a:xfrm>
            <a:off x="1909481" y="604211"/>
            <a:ext cx="9870143" cy="6003394"/>
          </a:xfrm>
        </p:spPr>
        <p:txBody>
          <a:bodyPr>
            <a:noAutofit/>
          </a:bodyPr>
          <a:lstStyle/>
          <a:p>
            <a:pPr marL="0" indent="0">
              <a:lnSpc>
                <a:spcPct val="140000"/>
              </a:lnSpc>
              <a:buNone/>
            </a:pPr>
            <a:r>
              <a:rPr lang="ar-SA" sz="1800" b="1" dirty="0">
                <a:latin typeface="Chalkboard" panose="03050602040202020205" pitchFamily="66" charset="77"/>
              </a:rPr>
              <a:t> </a:t>
            </a:r>
            <a:endParaRPr lang="en-AU" sz="1800" b="1" dirty="0">
              <a:latin typeface="Chalkboard" panose="03050602040202020205" pitchFamily="66" charset="77"/>
            </a:endParaRPr>
          </a:p>
          <a:p>
            <a:pPr marL="0" indent="0">
              <a:lnSpc>
                <a:spcPct val="140000"/>
              </a:lnSpc>
              <a:buNone/>
            </a:pPr>
            <a:r>
              <a:rPr lang="en-AU" sz="1800" b="1" dirty="0">
                <a:solidFill>
                  <a:srgbClr val="C00000"/>
                </a:solidFill>
                <a:effectLst/>
                <a:latin typeface="Chalkboard" panose="03050602040202020205" pitchFamily="66" charset="77"/>
              </a:rPr>
              <a:t>Most Scholars agreed that the last revelation </a:t>
            </a:r>
            <a:r>
              <a:rPr lang="en-AU" sz="1800" b="1" dirty="0">
                <a:solidFill>
                  <a:srgbClr val="C00000"/>
                </a:solidFill>
                <a:latin typeface="Chalkboard" panose="03050602040202020205" pitchFamily="66" charset="77"/>
              </a:rPr>
              <a:t>was </a:t>
            </a:r>
            <a:r>
              <a:rPr lang="en-AU" sz="1800" b="1" dirty="0">
                <a:solidFill>
                  <a:srgbClr val="C00000"/>
                </a:solidFill>
                <a:effectLst/>
                <a:latin typeface="Chalkboard" panose="03050602040202020205" pitchFamily="66" charset="77"/>
              </a:rPr>
              <a:t>verse (al-Baqarah:2:281)</a:t>
            </a:r>
          </a:p>
          <a:p>
            <a:pPr rtl="1">
              <a:lnSpc>
                <a:spcPct val="140000"/>
              </a:lnSpc>
            </a:pPr>
            <a:r>
              <a:rPr lang="ar" sz="1800" b="1" dirty="0">
                <a:solidFill>
                  <a:schemeClr val="accent1">
                    <a:lumMod val="75000"/>
                  </a:schemeClr>
                </a:solidFill>
                <a:effectLst/>
                <a:latin typeface="Chalkboard" panose="03050602040202020205" pitchFamily="66" charset="77"/>
                <a:cs typeface="+mn-cs"/>
              </a:rPr>
              <a:t>وَٱتَّقُوا۟ يَوْمًۭا تُرْجَعُونَ فِيهِ إِلَى ٱللَّهِ ۖ ثُمَّ تُوَفَّىٰ كُلُّ نَفْسٍۢ مَّا كَسَبَتْ وَهُمْ لَا يُظْلَمُونَ</a:t>
            </a:r>
            <a:r>
              <a:rPr lang="en-AU" sz="1800" b="1" dirty="0">
                <a:solidFill>
                  <a:schemeClr val="accent1">
                    <a:lumMod val="75000"/>
                  </a:schemeClr>
                </a:solidFill>
                <a:effectLst/>
                <a:latin typeface="Chalkboard" panose="03050602040202020205" pitchFamily="66" charset="77"/>
                <a:cs typeface="+mn-cs"/>
              </a:rPr>
              <a:t> </a:t>
            </a:r>
            <a:r>
              <a:rPr lang="ar-SA" sz="1800" b="1" dirty="0">
                <a:solidFill>
                  <a:schemeClr val="accent1">
                    <a:lumMod val="75000"/>
                  </a:schemeClr>
                </a:solidFill>
                <a:latin typeface="Chalkboard" panose="03050602040202020205" pitchFamily="66" charset="77"/>
                <a:cs typeface="+mn-cs"/>
              </a:rPr>
              <a:t>" (البقرة: 281)</a:t>
            </a:r>
            <a:endParaRPr lang="en-AU" sz="1800" b="1" dirty="0">
              <a:effectLst/>
              <a:latin typeface="Chalkboard" panose="03050602040202020205" pitchFamily="66" charset="77"/>
            </a:endParaRPr>
          </a:p>
          <a:p>
            <a:pPr rtl="1">
              <a:lnSpc>
                <a:spcPct val="140000"/>
              </a:lnSpc>
            </a:pPr>
            <a:r>
              <a:rPr lang="en-AU" sz="1800" b="1" dirty="0">
                <a:solidFill>
                  <a:schemeClr val="accent6">
                    <a:lumMod val="75000"/>
                  </a:schemeClr>
                </a:solidFill>
                <a:effectLst/>
                <a:latin typeface="Chalkboard" panose="03050602040202020205" pitchFamily="66" charset="77"/>
              </a:rPr>
              <a:t>“And fear the day when you shall be brought to Allah. Then each soul shall be paid in full what it has earned, and none shall be dealt with unjustly”.(2: 281)</a:t>
            </a:r>
            <a:r>
              <a:rPr lang="en-AU" sz="1800" b="1" dirty="0">
                <a:effectLst/>
                <a:latin typeface="Chalkboard" panose="03050602040202020205" pitchFamily="66" charset="77"/>
              </a:rPr>
              <a:t/>
            </a:r>
            <a:br>
              <a:rPr lang="en-AU" sz="1800" b="1" dirty="0">
                <a:effectLst/>
                <a:latin typeface="Chalkboard" panose="03050602040202020205" pitchFamily="66" charset="77"/>
              </a:rPr>
            </a:br>
            <a:r>
              <a:rPr lang="en-AU" sz="1800" b="1" dirty="0">
                <a:effectLst/>
                <a:latin typeface="Chalkboard" panose="03050602040202020205" pitchFamily="66" charset="77"/>
              </a:rPr>
              <a:t>The Prophet </a:t>
            </a:r>
            <a:r>
              <a:rPr lang="en-AU" sz="1800" b="1" dirty="0">
                <a:latin typeface="Chalkboard" panose="03050602040202020205" pitchFamily="66" charset="77"/>
              </a:rPr>
              <a:t>pbuh</a:t>
            </a:r>
            <a:r>
              <a:rPr lang="en-AU" sz="1800" b="1" dirty="0">
                <a:effectLst/>
                <a:latin typeface="Chalkboard" panose="03050602040202020205" pitchFamily="66" charset="77"/>
              </a:rPr>
              <a:t> passed away nine nights after the last revelation.</a:t>
            </a:r>
            <a:endParaRPr lang="ar-SA" sz="1800" b="1" dirty="0">
              <a:effectLst/>
              <a:latin typeface="Chalkboard" panose="03050602040202020205" pitchFamily="66" charset="77"/>
            </a:endParaRPr>
          </a:p>
          <a:p>
            <a:pPr marL="0" indent="0">
              <a:lnSpc>
                <a:spcPct val="140000"/>
              </a:lnSpc>
              <a:buNone/>
            </a:pPr>
            <a:r>
              <a:rPr lang="en-AU" sz="1800" b="1" dirty="0">
                <a:solidFill>
                  <a:srgbClr val="C00000"/>
                </a:solidFill>
                <a:latin typeface="Chalkboard" panose="03050602040202020205" pitchFamily="66" charset="77"/>
              </a:rPr>
              <a:t>H</a:t>
            </a:r>
            <a:r>
              <a:rPr lang="en-AU" sz="1800" b="1" dirty="0">
                <a:solidFill>
                  <a:srgbClr val="C00000"/>
                </a:solidFill>
                <a:effectLst/>
                <a:latin typeface="Chalkboard" panose="03050602040202020205" pitchFamily="66" charset="77"/>
              </a:rPr>
              <a:t>owever, Some scholars hold that the following verse was the last verse to be revealed. </a:t>
            </a:r>
            <a:endParaRPr lang="en-AU" sz="1800" b="1" dirty="0">
              <a:solidFill>
                <a:srgbClr val="C00000"/>
              </a:solidFill>
              <a:latin typeface="Chalkboard" panose="03050602040202020205" pitchFamily="66" charset="77"/>
            </a:endParaRPr>
          </a:p>
          <a:p>
            <a:pPr marL="0" indent="0">
              <a:lnSpc>
                <a:spcPct val="140000"/>
              </a:lnSpc>
              <a:buNone/>
            </a:pPr>
            <a:r>
              <a:rPr lang="en-AU" sz="1800" b="1" i="0" dirty="0">
                <a:solidFill>
                  <a:schemeClr val="accent6">
                    <a:lumMod val="75000"/>
                  </a:schemeClr>
                </a:solidFill>
                <a:effectLst/>
                <a:latin typeface="Chalkboard" panose="03050602040202020205" pitchFamily="66" charset="77"/>
              </a:rPr>
              <a:t> “Today I have perfected your faith for you, completed My favour upon you, and chosen Islam as your way.</a:t>
            </a:r>
            <a:r>
              <a:rPr lang="en-AU" sz="1800" b="1" dirty="0">
                <a:solidFill>
                  <a:schemeClr val="accent6">
                    <a:lumMod val="75000"/>
                  </a:schemeClr>
                </a:solidFill>
                <a:effectLst/>
                <a:latin typeface="Chalkboard" panose="03050602040202020205" pitchFamily="66" charset="77"/>
              </a:rPr>
              <a:t> </a:t>
            </a:r>
            <a:r>
              <a:rPr lang="en-AU" sz="1800" b="1" dirty="0" err="1">
                <a:solidFill>
                  <a:schemeClr val="accent6">
                    <a:lumMod val="75000"/>
                  </a:schemeClr>
                </a:solidFill>
                <a:effectLst/>
                <a:latin typeface="Chalkboard" panose="03050602040202020205" pitchFamily="66" charset="77"/>
              </a:rPr>
              <a:t>Mai’dah</a:t>
            </a:r>
            <a:r>
              <a:rPr lang="en-AU" sz="1800" b="1" dirty="0">
                <a:solidFill>
                  <a:schemeClr val="accent6">
                    <a:lumMod val="75000"/>
                  </a:schemeClr>
                </a:solidFill>
                <a:effectLst/>
                <a:latin typeface="Chalkboard" panose="03050602040202020205" pitchFamily="66" charset="77"/>
              </a:rPr>
              <a:t>”(5:3)</a:t>
            </a:r>
            <a:r>
              <a:rPr lang="ar" sz="1800" b="1" dirty="0">
                <a:effectLst/>
                <a:latin typeface="Chalkboard" panose="03050602040202020205" pitchFamily="66" charset="77"/>
              </a:rPr>
              <a:t> ٱ</a:t>
            </a:r>
            <a:r>
              <a:rPr lang="ar" sz="1800" b="1" dirty="0">
                <a:solidFill>
                  <a:schemeClr val="accent1">
                    <a:lumMod val="75000"/>
                  </a:schemeClr>
                </a:solidFill>
                <a:effectLst/>
                <a:latin typeface="Chalkboard" panose="03050602040202020205" pitchFamily="66" charset="77"/>
              </a:rPr>
              <a:t>لْيَوْمَ أَكْمَلْتُ لَكُمْ دِينَكُمْ وَأَتْمَمْتُ عَلَيْكُمْ نِعْمَتِى وَرَضِيتُ لَكُمُ ٱلْإِسْلَـٰمَ دِينًۭا ۚ(المائدة:3)</a:t>
            </a:r>
          </a:p>
          <a:p>
            <a:pPr marL="0" indent="0">
              <a:lnSpc>
                <a:spcPct val="140000"/>
              </a:lnSpc>
              <a:buNone/>
            </a:pPr>
            <a:r>
              <a:rPr lang="en-AU" sz="1800" b="1" dirty="0">
                <a:latin typeface="Chalkboard" panose="03050602040202020205" pitchFamily="66" charset="77"/>
              </a:rPr>
              <a:t>Some say it was descended </a:t>
            </a:r>
            <a:r>
              <a:rPr lang="en-AU" sz="1800" b="1" dirty="0">
                <a:effectLst/>
                <a:latin typeface="Chalkboard" panose="03050602040202020205" pitchFamily="66" charset="77"/>
              </a:rPr>
              <a:t>during the Farewell Pilgrimage.</a:t>
            </a:r>
            <a:endParaRPr lang="ar-SA" sz="1800" b="1" dirty="0">
              <a:effectLst/>
              <a:latin typeface="Chalkboard" panose="03050602040202020205" pitchFamily="66" charset="77"/>
            </a:endParaRPr>
          </a:p>
          <a:p>
            <a:pPr marL="0" indent="0">
              <a:lnSpc>
                <a:spcPct val="140000"/>
              </a:lnSpc>
              <a:buNone/>
            </a:pPr>
            <a:r>
              <a:rPr lang="en-AU" sz="1800" dirty="0">
                <a:solidFill>
                  <a:srgbClr val="C00000"/>
                </a:solidFill>
                <a:effectLst/>
                <a:latin typeface="Chalkboard" panose="03050602040202020205" pitchFamily="66" charset="77"/>
                <a:ea typeface="Times New Roman" panose="02020603050405020304" pitchFamily="18" charset="0"/>
              </a:rPr>
              <a:t>The Quantity of revelation varied from time </a:t>
            </a:r>
            <a:r>
              <a:rPr lang="en-AU" sz="1800" dirty="0">
                <a:solidFill>
                  <a:srgbClr val="C00000"/>
                </a:solidFill>
                <a:latin typeface="Chalkboard" panose="03050602040202020205" pitchFamily="66" charset="77"/>
                <a:ea typeface="Times New Roman" panose="02020603050405020304" pitchFamily="18" charset="0"/>
              </a:rPr>
              <a:t>t</a:t>
            </a:r>
            <a:r>
              <a:rPr lang="en-AU" sz="1800" dirty="0">
                <a:solidFill>
                  <a:srgbClr val="C00000"/>
                </a:solidFill>
                <a:effectLst/>
                <a:latin typeface="Chalkboard" panose="03050602040202020205" pitchFamily="66" charset="77"/>
                <a:ea typeface="Times New Roman" panose="02020603050405020304" pitchFamily="18" charset="0"/>
              </a:rPr>
              <a:t>o time</a:t>
            </a:r>
            <a:r>
              <a:rPr lang="en-AU" sz="1800" dirty="0">
                <a:solidFill>
                  <a:srgbClr val="C00000"/>
                </a:solidFill>
                <a:latin typeface="Chalkboard" panose="03050602040202020205" pitchFamily="66" charset="77"/>
                <a:ea typeface="Times New Roman" panose="02020603050405020304" pitchFamily="18" charset="0"/>
              </a:rPr>
              <a:t>,</a:t>
            </a:r>
            <a:r>
              <a:rPr lang="en-AU" sz="1800" dirty="0">
                <a:solidFill>
                  <a:srgbClr val="C00000"/>
                </a:solidFill>
                <a:effectLst/>
                <a:latin typeface="Chalkboard" panose="03050602040202020205" pitchFamily="66" charset="77"/>
                <a:ea typeface="Times New Roman" panose="02020603050405020304" pitchFamily="18" charset="0"/>
              </a:rPr>
              <a:t> sometimes only one verse,  an entire surah was Revealed all at once…</a:t>
            </a:r>
            <a:endParaRPr lang="en-US" sz="1800" dirty="0">
              <a:solidFill>
                <a:srgbClr val="C00000"/>
              </a:solidFill>
              <a:latin typeface="Chalkboard" panose="03050602040202020205" pitchFamily="66" charset="77"/>
            </a:endParaRPr>
          </a:p>
          <a:p>
            <a:pPr>
              <a:lnSpc>
                <a:spcPct val="140000"/>
              </a:lnSpc>
            </a:pPr>
            <a:endParaRPr lang="ar-SA" sz="1800" b="1" dirty="0">
              <a:effectLst/>
              <a:latin typeface="Chalkboard" panose="03050602040202020205" pitchFamily="66" charset="77"/>
            </a:endParaRPr>
          </a:p>
          <a:p>
            <a:pPr>
              <a:lnSpc>
                <a:spcPct val="140000"/>
              </a:lnSpc>
            </a:pPr>
            <a:endParaRPr lang="en-AU" sz="1800" b="1" dirty="0">
              <a:effectLst/>
              <a:latin typeface="Chalkboard" panose="03050602040202020205" pitchFamily="66" charset="77"/>
            </a:endParaRPr>
          </a:p>
          <a:p>
            <a:pPr>
              <a:lnSpc>
                <a:spcPct val="140000"/>
              </a:lnSpc>
            </a:pPr>
            <a:endParaRPr lang="en-AU" sz="1800" dirty="0">
              <a:solidFill>
                <a:srgbClr val="000000"/>
              </a:solidFill>
              <a:effectLst/>
              <a:latin typeface="Euphemia UCAS" panose="020B0503040102020104" pitchFamily="34" charset="-79"/>
              <a:ea typeface="Times New Roman" panose="02020603050405020304" pitchFamily="18" charset="0"/>
              <a:cs typeface="Arial" panose="020B0604020202020204" pitchFamily="34" charset="0"/>
            </a:endParaRPr>
          </a:p>
          <a:p>
            <a:pPr>
              <a:lnSpc>
                <a:spcPct val="140000"/>
              </a:lnSpc>
            </a:pPr>
            <a:endParaRPr lang="en-US" sz="18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4FC3C4EF-6EE2-8814-3271-8EFCE127056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58</a:t>
            </a:fld>
            <a:endParaRPr lang="en-US"/>
          </a:p>
        </p:txBody>
      </p:sp>
    </p:spTree>
    <p:extLst>
      <p:ext uri="{BB962C8B-B14F-4D97-AF65-F5344CB8AC3E}">
        <p14:creationId xmlns:p14="http://schemas.microsoft.com/office/powerpoint/2010/main" val="13539361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B6496-BB52-63F4-4053-F603D274D022}"/>
              </a:ext>
            </a:extLst>
          </p:cNvPr>
          <p:cNvSpPr>
            <a:spLocks noGrp="1"/>
          </p:cNvSpPr>
          <p:nvPr>
            <p:ph type="title"/>
          </p:nvPr>
        </p:nvSpPr>
        <p:spPr>
          <a:xfrm>
            <a:off x="3125136" y="404409"/>
            <a:ext cx="5315954" cy="878295"/>
          </a:xfrm>
          <a:solidFill>
            <a:schemeClr val="bg1"/>
          </a:solidFill>
          <a:ln>
            <a:noFill/>
          </a:ln>
        </p:spPr>
        <p:txBody>
          <a:bodyPr anchor="t">
            <a:normAutofit/>
          </a:bodyPr>
          <a:lstStyle/>
          <a:p>
            <a:r>
              <a:rPr lang="en-AU" sz="3200" b="0" dirty="0">
                <a:solidFill>
                  <a:schemeClr val="accent6">
                    <a:lumMod val="75000"/>
                  </a:schemeClr>
                </a:solidFill>
                <a:effectLst/>
                <a:latin typeface="Algerian" pitchFamily="82" charset="77"/>
                <a:cs typeface="Apple Chancery" panose="03020702040506060504" pitchFamily="66" charset="-79"/>
              </a:rPr>
              <a:t>The Last Revelation</a:t>
            </a:r>
            <a:endParaRPr lang="en-US" sz="3200" dirty="0">
              <a:solidFill>
                <a:schemeClr val="accent6">
                  <a:lumMod val="75000"/>
                </a:schemeClr>
              </a:solidFill>
            </a:endParaRPr>
          </a:p>
        </p:txBody>
      </p:sp>
      <p:pic>
        <p:nvPicPr>
          <p:cNvPr id="5" name="Picture 4" descr="Green flower clothing design">
            <a:extLst>
              <a:ext uri="{FF2B5EF4-FFF2-40B4-BE49-F238E27FC236}">
                <a16:creationId xmlns:a16="http://schemas.microsoft.com/office/drawing/2014/main" xmlns="" id="{96570AED-2094-0388-CF36-EA11BFB6552F}"/>
              </a:ext>
            </a:extLst>
          </p:cNvPr>
          <p:cNvPicPr>
            <a:picLocks noChangeAspect="1"/>
          </p:cNvPicPr>
          <p:nvPr/>
        </p:nvPicPr>
        <p:blipFill rotWithShape="1">
          <a:blip r:embed="rId2"/>
          <a:srcRect r="37889"/>
          <a:stretch/>
        </p:blipFill>
        <p:spPr>
          <a:xfrm>
            <a:off x="0" y="6049389"/>
            <a:ext cx="12212052" cy="489522"/>
          </a:xfrm>
          <a:prstGeom prst="rect">
            <a:avLst/>
          </a:prstGeom>
        </p:spPr>
      </p:pic>
      <p:cxnSp>
        <p:nvCxnSpPr>
          <p:cNvPr id="10" name="Straight Connector 9">
            <a:extLst>
              <a:ext uri="{FF2B5EF4-FFF2-40B4-BE49-F238E27FC236}">
                <a16:creationId xmlns:a16="http://schemas.microsoft.com/office/drawing/2014/main" xmlns="" id="{249EDD1B-F94D-B4E6-ACAA-566B9A26FD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D1952059-7235-4845-E110-4C03E623C668}"/>
              </a:ext>
            </a:extLst>
          </p:cNvPr>
          <p:cNvSpPr>
            <a:spLocks noGrp="1"/>
          </p:cNvSpPr>
          <p:nvPr>
            <p:ph idx="1"/>
          </p:nvPr>
        </p:nvSpPr>
        <p:spPr>
          <a:xfrm>
            <a:off x="484094" y="871146"/>
            <a:ext cx="11228294" cy="5115709"/>
          </a:xfrm>
          <a:ln>
            <a:solidFill>
              <a:schemeClr val="accent6">
                <a:lumMod val="50000"/>
              </a:schemeClr>
            </a:solidFill>
          </a:ln>
        </p:spPr>
        <p:txBody>
          <a:bodyPr>
            <a:noAutofit/>
          </a:bodyPr>
          <a:lstStyle/>
          <a:p>
            <a:pPr marL="0" indent="0">
              <a:lnSpc>
                <a:spcPct val="140000"/>
              </a:lnSpc>
              <a:buNone/>
            </a:pPr>
            <a:r>
              <a:rPr lang="en-AU" sz="1800" b="1" dirty="0">
                <a:solidFill>
                  <a:schemeClr val="accent6">
                    <a:lumMod val="75000"/>
                  </a:schemeClr>
                </a:solidFill>
                <a:latin typeface="Chalkboard" panose="03050602040202020205" pitchFamily="66" charset="77"/>
              </a:rPr>
              <a:t>Other opinions for scholars about the last revelation”</a:t>
            </a:r>
            <a:endParaRPr lang="en-AU" sz="1800" b="1" i="0" dirty="0">
              <a:solidFill>
                <a:schemeClr val="accent6">
                  <a:lumMod val="75000"/>
                </a:schemeClr>
              </a:solidFill>
              <a:effectLst/>
              <a:latin typeface="Chalkboard" panose="03050602040202020205" pitchFamily="66" charset="77"/>
            </a:endParaRPr>
          </a:p>
          <a:p>
            <a:pPr marL="0" indent="0">
              <a:lnSpc>
                <a:spcPct val="140000"/>
              </a:lnSpc>
              <a:buNone/>
            </a:pPr>
            <a:r>
              <a:rPr lang="en-AU" sz="1800" b="0" i="0" dirty="0">
                <a:effectLst/>
                <a:latin typeface="Chalkboard" panose="03050602040202020205" pitchFamily="66" charset="77"/>
              </a:rPr>
              <a:t>Al-Bukhari</a:t>
            </a:r>
            <a:r>
              <a:rPr lang="en-AU" sz="1800" dirty="0">
                <a:latin typeface="Chalkboard" panose="03050602040202020205" pitchFamily="66" charset="77"/>
              </a:rPr>
              <a:t>,</a:t>
            </a:r>
            <a:r>
              <a:rPr lang="en-AU" sz="1800" b="0" i="0" dirty="0">
                <a:effectLst/>
                <a:latin typeface="Chalkboard" panose="03050602040202020205" pitchFamily="66" charset="77"/>
              </a:rPr>
              <a:t> on the authority of Ibn Abbas, “The last verse revealed {the verse on usury}, </a:t>
            </a:r>
          </a:p>
          <a:p>
            <a:pPr>
              <a:lnSpc>
                <a:spcPct val="140000"/>
              </a:lnSpc>
              <a:buFont typeface="Wingdings" pitchFamily="2" charset="2"/>
              <a:buChar char="Ø"/>
            </a:pPr>
            <a:r>
              <a:rPr lang="en-AU" sz="1800" b="1" dirty="0">
                <a:solidFill>
                  <a:schemeClr val="accent4">
                    <a:lumMod val="75000"/>
                  </a:schemeClr>
                </a:solidFill>
                <a:latin typeface="Chalkboard" panose="03050602040202020205" pitchFamily="66" charset="77"/>
              </a:rPr>
              <a:t>“Oh, you who believe! Fear Allah, and give up what remains From your interest, if you are indeed Believers” (2:278) </a:t>
            </a:r>
            <a:r>
              <a:rPr lang="ar" sz="1800" b="1" i="0" dirty="0">
                <a:solidFill>
                  <a:schemeClr val="accent6">
                    <a:lumMod val="75000"/>
                  </a:schemeClr>
                </a:solidFill>
                <a:effectLst/>
                <a:latin typeface="Chalkboard" panose="03050602040202020205" pitchFamily="66" charset="77"/>
              </a:rPr>
              <a:t>{</a:t>
            </a:r>
            <a:r>
              <a:rPr lang="ar" sz="1800" b="1" i="0" dirty="0">
                <a:solidFill>
                  <a:schemeClr val="accent6">
                    <a:lumMod val="75000"/>
                  </a:schemeClr>
                </a:solidFill>
                <a:effectLst/>
                <a:latin typeface="Chalkboard" panose="03050602040202020205" pitchFamily="66" charset="77"/>
                <a:cs typeface="+mj-cs"/>
              </a:rPr>
              <a:t>ياالذين آمنوا اتقوا الله وذروا ما بقي من الربا} </a:t>
            </a:r>
          </a:p>
          <a:p>
            <a:pPr>
              <a:lnSpc>
                <a:spcPct val="140000"/>
              </a:lnSpc>
              <a:buFont typeface="Wingdings" pitchFamily="2" charset="2"/>
              <a:buChar char="Ø"/>
            </a:pPr>
            <a:r>
              <a:rPr lang="en-AU" sz="1800" dirty="0">
                <a:solidFill>
                  <a:schemeClr val="accent4">
                    <a:lumMod val="75000"/>
                  </a:schemeClr>
                </a:solidFill>
                <a:latin typeface="Chalkboard" panose="03050602040202020205" pitchFamily="66" charset="77"/>
              </a:rPr>
              <a:t> “</a:t>
            </a:r>
            <a:r>
              <a:rPr lang="en-AU" sz="1800" b="1" dirty="0">
                <a:solidFill>
                  <a:schemeClr val="accent4">
                    <a:lumMod val="75000"/>
                  </a:schemeClr>
                </a:solidFill>
                <a:latin typeface="Chalkboard" panose="03050602040202020205" pitchFamily="66" charset="77"/>
              </a:rPr>
              <a:t>Oh,  you who believe! If you contract debt for a fixed time, write it down” (Quran 2:282).</a:t>
            </a:r>
          </a:p>
          <a:p>
            <a:pPr marL="0" indent="0">
              <a:lnSpc>
                <a:spcPct val="140000"/>
              </a:lnSpc>
              <a:buNone/>
            </a:pPr>
            <a:r>
              <a:rPr lang="ar" sz="1800" b="1" i="0" dirty="0">
                <a:solidFill>
                  <a:schemeClr val="accent6">
                    <a:lumMod val="75000"/>
                  </a:schemeClr>
                </a:solidFill>
                <a:effectLst/>
                <a:latin typeface="Chalkboard" panose="03050602040202020205" pitchFamily="66" charset="77"/>
                <a:cs typeface="+mj-cs"/>
              </a:rPr>
              <a:t>يا أيها الذين آمنوا إذا تداينتم بدين إلى أجل مسمى فاكتبوه</a:t>
            </a:r>
            <a:r>
              <a:rPr lang="ar-SA" sz="1800" b="1" dirty="0">
                <a:solidFill>
                  <a:schemeClr val="accent6">
                    <a:lumMod val="75000"/>
                  </a:schemeClr>
                </a:solidFill>
                <a:latin typeface="Chalkboard" panose="03050602040202020205" pitchFamily="66" charset="77"/>
                <a:cs typeface="+mj-cs"/>
              </a:rPr>
              <a:t>”</a:t>
            </a:r>
            <a:r>
              <a:rPr lang="en-AU" sz="1800" b="1" i="0" dirty="0">
                <a:solidFill>
                  <a:schemeClr val="accent6">
                    <a:lumMod val="75000"/>
                  </a:schemeClr>
                </a:solidFill>
                <a:effectLst/>
                <a:latin typeface="Chalkboard" panose="03050602040202020205" pitchFamily="66" charset="77"/>
                <a:cs typeface="+mj-cs"/>
              </a:rPr>
              <a:t>”</a:t>
            </a:r>
            <a:endParaRPr lang="en-AU" sz="1800" b="1" dirty="0">
              <a:solidFill>
                <a:schemeClr val="accent4">
                  <a:lumMod val="75000"/>
                </a:schemeClr>
              </a:solidFill>
              <a:latin typeface="Chalkboard" panose="03050602040202020205" pitchFamily="66" charset="77"/>
              <a:cs typeface="+mj-cs"/>
            </a:endParaRPr>
          </a:p>
          <a:p>
            <a:pPr>
              <a:lnSpc>
                <a:spcPct val="140000"/>
              </a:lnSpc>
              <a:buFont typeface="Wingdings" pitchFamily="2" charset="2"/>
              <a:buChar char="Ø"/>
            </a:pPr>
            <a:r>
              <a:rPr lang="en-AU" sz="1800" b="1" dirty="0">
                <a:solidFill>
                  <a:schemeClr val="accent4">
                    <a:lumMod val="75000"/>
                  </a:schemeClr>
                </a:solidFill>
                <a:latin typeface="Chalkboard" panose="03050602040202020205" pitchFamily="66" charset="77"/>
              </a:rPr>
              <a:t>“</a:t>
            </a:r>
            <a:r>
              <a:rPr lang="en-AU" sz="1800" b="1" i="0" dirty="0">
                <a:solidFill>
                  <a:schemeClr val="accent4">
                    <a:lumMod val="75000"/>
                  </a:schemeClr>
                </a:solidFill>
                <a:effectLst/>
                <a:latin typeface="Chalkboard" panose="03050602040202020205" pitchFamily="66" charset="77"/>
              </a:rPr>
              <a:t>They ask you ˹for a ruling, O  Prophet˺. Say, “Allah gives you a ruling regarding those who die without children or parents….” </a:t>
            </a:r>
            <a:r>
              <a:rPr lang="en-AU" sz="1800" b="1" dirty="0">
                <a:solidFill>
                  <a:schemeClr val="accent4">
                    <a:lumMod val="75000"/>
                  </a:schemeClr>
                </a:solidFill>
                <a:latin typeface="Chalkboard" panose="03050602040202020205" pitchFamily="66" charset="77"/>
              </a:rPr>
              <a:t>(4:176)</a:t>
            </a:r>
            <a:r>
              <a:rPr lang="ar" sz="1800" b="1" i="0" dirty="0">
                <a:solidFill>
                  <a:schemeClr val="accent6">
                    <a:lumMod val="75000"/>
                  </a:schemeClr>
                </a:solidFill>
                <a:effectLst/>
                <a:latin typeface="Chalkboard" panose="03050602040202020205" pitchFamily="66" charset="77"/>
              </a:rPr>
              <a:t> </a:t>
            </a:r>
            <a:r>
              <a:rPr lang="ar-SA" sz="1800" b="1" dirty="0">
                <a:solidFill>
                  <a:schemeClr val="accent6">
                    <a:lumMod val="75000"/>
                  </a:schemeClr>
                </a:solidFill>
                <a:latin typeface="Chalkboard" panose="03050602040202020205" pitchFamily="66" charset="77"/>
              </a:rPr>
              <a:t>"</a:t>
            </a:r>
            <a:r>
              <a:rPr lang="ar" sz="2000" b="1" i="0" dirty="0">
                <a:solidFill>
                  <a:schemeClr val="accent6">
                    <a:lumMod val="75000"/>
                  </a:schemeClr>
                </a:solidFill>
                <a:effectLst/>
                <a:latin typeface="Chalkboard" panose="03050602040202020205" pitchFamily="66" charset="77"/>
                <a:cs typeface="+mj-cs"/>
              </a:rPr>
              <a:t>يَسْتَفْتُونَكَ قُلِ ٱللَّهُ يُفْتِيكُمْ فِى ٱلْكَلَـٰلَةِ" ۚ</a:t>
            </a:r>
            <a:endParaRPr lang="en-AU" sz="2000" b="1" i="0" dirty="0">
              <a:solidFill>
                <a:schemeClr val="accent6">
                  <a:lumMod val="75000"/>
                </a:schemeClr>
              </a:solidFill>
              <a:effectLst/>
              <a:latin typeface="Chalkboard" panose="03050602040202020205" pitchFamily="66" charset="77"/>
              <a:cs typeface="+mj-cs"/>
            </a:endParaRPr>
          </a:p>
          <a:p>
            <a:pPr>
              <a:lnSpc>
                <a:spcPct val="140000"/>
              </a:lnSpc>
              <a:buFont typeface="Wingdings" pitchFamily="2" charset="2"/>
              <a:buChar char="Ø"/>
            </a:pPr>
            <a:r>
              <a:rPr lang="en-AU" sz="1800" b="1" dirty="0">
                <a:solidFill>
                  <a:schemeClr val="accent4">
                    <a:lumMod val="50000"/>
                  </a:schemeClr>
                </a:solidFill>
                <a:latin typeface="Chalkboard" panose="03050602040202020205" pitchFamily="66" charset="77"/>
              </a:rPr>
              <a:t>“</a:t>
            </a:r>
            <a:r>
              <a:rPr lang="en-AU" sz="1800" b="1" i="0" dirty="0">
                <a:solidFill>
                  <a:schemeClr val="accent4">
                    <a:lumMod val="50000"/>
                  </a:schemeClr>
                </a:solidFill>
                <a:effectLst/>
                <a:latin typeface="Chalkboard" panose="03050602040202020205" pitchFamily="66" charset="77"/>
              </a:rPr>
              <a:t>When Allah’s ˹ultimate˺ help comes and the victory ˹over Mecca is achieved and you ˹O Prophet˺ see the people embracing Allah’s Way in crowds, then glorify the praises of your Lord and seek His forgiveness, for certainly He is ever Accepting of Repentance.</a:t>
            </a:r>
            <a:r>
              <a:rPr lang="en-AU" sz="1800" b="1" dirty="0">
                <a:solidFill>
                  <a:schemeClr val="accent4">
                    <a:lumMod val="50000"/>
                  </a:schemeClr>
                </a:solidFill>
                <a:latin typeface="Chalkboard" panose="03050602040202020205" pitchFamily="66" charset="77"/>
              </a:rPr>
              <a:t>[Alnasir,110:1-3]</a:t>
            </a:r>
            <a:endParaRPr lang="en-US" sz="1800" b="1" dirty="0">
              <a:solidFill>
                <a:schemeClr val="accent4">
                  <a:lumMod val="50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C215659E-EA6F-38B2-679E-6D6FD6FD6C7C}"/>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59</a:t>
            </a:fld>
            <a:endParaRPr lang="en-US"/>
          </a:p>
        </p:txBody>
      </p:sp>
      <p:pic>
        <p:nvPicPr>
          <p:cNvPr id="7" name="Picture 6" descr="Green flower clothing design">
            <a:extLst>
              <a:ext uri="{FF2B5EF4-FFF2-40B4-BE49-F238E27FC236}">
                <a16:creationId xmlns:a16="http://schemas.microsoft.com/office/drawing/2014/main" xmlns="" id="{55D2EF20-2471-AA84-1B9B-6BB1EA564CF7}"/>
              </a:ext>
            </a:extLst>
          </p:cNvPr>
          <p:cNvPicPr>
            <a:picLocks noChangeAspect="1"/>
          </p:cNvPicPr>
          <p:nvPr/>
        </p:nvPicPr>
        <p:blipFill rotWithShape="1">
          <a:blip r:embed="rId2"/>
          <a:srcRect r="37889"/>
          <a:stretch/>
        </p:blipFill>
        <p:spPr>
          <a:xfrm>
            <a:off x="25781" y="466737"/>
            <a:ext cx="312821" cy="5582652"/>
          </a:xfrm>
          <a:prstGeom prst="rect">
            <a:avLst/>
          </a:prstGeom>
        </p:spPr>
      </p:pic>
      <p:pic>
        <p:nvPicPr>
          <p:cNvPr id="8" name="Picture 7" descr="Green flower clothing design">
            <a:extLst>
              <a:ext uri="{FF2B5EF4-FFF2-40B4-BE49-F238E27FC236}">
                <a16:creationId xmlns:a16="http://schemas.microsoft.com/office/drawing/2014/main" xmlns="" id="{82D1BEF7-34FF-D060-C9FF-28F3AC57AC85}"/>
              </a:ext>
            </a:extLst>
          </p:cNvPr>
          <p:cNvPicPr>
            <a:picLocks noChangeAspect="1"/>
          </p:cNvPicPr>
          <p:nvPr/>
        </p:nvPicPr>
        <p:blipFill rotWithShape="1">
          <a:blip r:embed="rId2"/>
          <a:srcRect r="37889"/>
          <a:stretch/>
        </p:blipFill>
        <p:spPr>
          <a:xfrm>
            <a:off x="12011117" y="466737"/>
            <a:ext cx="216239" cy="5582652"/>
          </a:xfrm>
          <a:prstGeom prst="rect">
            <a:avLst/>
          </a:prstGeom>
        </p:spPr>
      </p:pic>
    </p:spTree>
    <p:extLst>
      <p:ext uri="{BB962C8B-B14F-4D97-AF65-F5344CB8AC3E}">
        <p14:creationId xmlns:p14="http://schemas.microsoft.com/office/powerpoint/2010/main" val="15168944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CE8284-68B1-B2AD-C441-958479A90CB0}"/>
              </a:ext>
            </a:extLst>
          </p:cNvPr>
          <p:cNvSpPr>
            <a:spLocks noGrp="1"/>
          </p:cNvSpPr>
          <p:nvPr>
            <p:ph type="title"/>
          </p:nvPr>
        </p:nvSpPr>
        <p:spPr>
          <a:xfrm>
            <a:off x="4004442" y="223891"/>
            <a:ext cx="5391806" cy="1817026"/>
          </a:xfrm>
          <a:ln>
            <a:solidFill>
              <a:schemeClr val="accent4">
                <a:lumMod val="75000"/>
              </a:schemeClr>
            </a:solidFill>
          </a:ln>
        </p:spPr>
        <p:txBody>
          <a:bodyPr anchor="b">
            <a:noAutofit/>
          </a:bodyPr>
          <a:lstStyle/>
          <a:p>
            <a:r>
              <a:rPr lang="en-US" sz="6000" dirty="0">
                <a:solidFill>
                  <a:schemeClr val="accent5">
                    <a:lumMod val="75000"/>
                  </a:schemeClr>
                </a:solidFill>
                <a:latin typeface="Apple Chancery" panose="03020702040506060504" pitchFamily="66" charset="-79"/>
                <a:cs typeface="Apple Chancery" panose="03020702040506060504" pitchFamily="66" charset="-79"/>
              </a:rPr>
              <a:t>   Benefits of</a:t>
            </a:r>
            <a:br>
              <a:rPr lang="en-US" sz="6000" dirty="0">
                <a:solidFill>
                  <a:schemeClr val="accent5">
                    <a:lumMod val="75000"/>
                  </a:schemeClr>
                </a:solidFill>
                <a:latin typeface="Apple Chancery" panose="03020702040506060504" pitchFamily="66" charset="-79"/>
                <a:cs typeface="Apple Chancery" panose="03020702040506060504" pitchFamily="66" charset="-79"/>
              </a:rPr>
            </a:br>
            <a:r>
              <a:rPr lang="en-US" sz="6000" dirty="0">
                <a:solidFill>
                  <a:schemeClr val="accent5">
                    <a:lumMod val="75000"/>
                  </a:schemeClr>
                </a:solidFill>
                <a:latin typeface="Apple Chancery" panose="03020702040506060504" pitchFamily="66" charset="-79"/>
                <a:cs typeface="Apple Chancery" panose="03020702040506060504" pitchFamily="66" charset="-79"/>
              </a:rPr>
              <a:t>   </a:t>
            </a:r>
            <a:r>
              <a:rPr lang="en-AU" dirty="0">
                <a:solidFill>
                  <a:schemeClr val="accent4">
                    <a:lumMod val="75000"/>
                  </a:schemeClr>
                </a:solidFill>
                <a:latin typeface="Apple Chancery" panose="03020702040506060504" pitchFamily="66" charset="-79"/>
                <a:cs typeface="Apple Chancery" panose="03020702040506060504" pitchFamily="66" charset="-79"/>
              </a:rPr>
              <a:t>Uloom al-Quran </a:t>
            </a:r>
            <a:endParaRPr lang="en-US" dirty="0">
              <a:solidFill>
                <a:schemeClr val="accent4">
                  <a:lumMod val="75000"/>
                </a:schemeClr>
              </a:solidFill>
              <a:latin typeface="Apple Chancery" panose="03020702040506060504" pitchFamily="66" charset="-79"/>
              <a:cs typeface="Apple Chancery" panose="03020702040506060504" pitchFamily="66" charset="-79"/>
            </a:endParaRPr>
          </a:p>
        </p:txBody>
      </p:sp>
      <p:pic>
        <p:nvPicPr>
          <p:cNvPr id="6" name="Picture 5" descr="A book on top of a stack of books&#10;&#10;Description automatically generated">
            <a:extLst>
              <a:ext uri="{FF2B5EF4-FFF2-40B4-BE49-F238E27FC236}">
                <a16:creationId xmlns:a16="http://schemas.microsoft.com/office/drawing/2014/main" xmlns="" id="{75003E7B-F2BD-C4C3-BCE2-AE1D4C043089}"/>
              </a:ext>
            </a:extLst>
          </p:cNvPr>
          <p:cNvPicPr>
            <a:picLocks noChangeAspect="1"/>
          </p:cNvPicPr>
          <p:nvPr/>
        </p:nvPicPr>
        <p:blipFill rotWithShape="1">
          <a:blip r:embed="rId2"/>
          <a:srcRect l="21558" r="28430"/>
          <a:stretch/>
        </p:blipFill>
        <p:spPr>
          <a:xfrm>
            <a:off x="25051" y="374071"/>
            <a:ext cx="3230292" cy="6109857"/>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sp>
        <p:nvSpPr>
          <p:cNvPr id="4" name="Slide Number Placeholder 3">
            <a:extLst>
              <a:ext uri="{FF2B5EF4-FFF2-40B4-BE49-F238E27FC236}">
                <a16:creationId xmlns:a16="http://schemas.microsoft.com/office/drawing/2014/main" xmlns="" id="{43880F54-BBF1-03D2-ACBB-C2D460A3B8A1}"/>
              </a:ext>
            </a:extLst>
          </p:cNvPr>
          <p:cNvSpPr>
            <a:spLocks noGrp="1"/>
          </p:cNvSpPr>
          <p:nvPr>
            <p:ph type="sldNum" sz="quarter" idx="12"/>
          </p:nvPr>
        </p:nvSpPr>
        <p:spPr>
          <a:xfrm>
            <a:off x="481013" y="6356350"/>
            <a:ext cx="685800" cy="365125"/>
          </a:xfrm>
        </p:spPr>
        <p:txBody>
          <a:bodyPr>
            <a:normAutofit/>
          </a:bodyPr>
          <a:lstStyle/>
          <a:p>
            <a:pPr algn="l">
              <a:spcAft>
                <a:spcPts val="600"/>
              </a:spcAft>
            </a:pPr>
            <a:fld id="{C8784B88-F3D9-6A4F-9660-1A0A1E561ED7}" type="slidenum">
              <a:rPr lang="en-US" sz="1200">
                <a:solidFill>
                  <a:srgbClr val="FFFFFF"/>
                </a:solidFill>
              </a:rPr>
              <a:pPr algn="l">
                <a:spcAft>
                  <a:spcPts val="600"/>
                </a:spcAft>
              </a:pPr>
              <a:t>6</a:t>
            </a:fld>
            <a:endParaRPr lang="en-US" sz="1200">
              <a:solidFill>
                <a:srgbClr val="FFFFFF"/>
              </a:solidFill>
            </a:endParaRPr>
          </a:p>
        </p:txBody>
      </p:sp>
      <p:sp>
        <p:nvSpPr>
          <p:cNvPr id="3" name="Content Placeholder 2">
            <a:extLst>
              <a:ext uri="{FF2B5EF4-FFF2-40B4-BE49-F238E27FC236}">
                <a16:creationId xmlns:a16="http://schemas.microsoft.com/office/drawing/2014/main" xmlns="" id="{0229A9A0-E53E-C643-7268-D9FE292AB659}"/>
              </a:ext>
            </a:extLst>
          </p:cNvPr>
          <p:cNvSpPr>
            <a:spLocks noGrp="1"/>
          </p:cNvSpPr>
          <p:nvPr>
            <p:ph idx="1"/>
          </p:nvPr>
        </p:nvSpPr>
        <p:spPr>
          <a:xfrm>
            <a:off x="3519532" y="2184749"/>
            <a:ext cx="8493791" cy="4171601"/>
          </a:xfrm>
          <a:ln>
            <a:solidFill>
              <a:schemeClr val="accent4">
                <a:lumMod val="75000"/>
              </a:schemeClr>
            </a:solidFill>
          </a:ln>
        </p:spPr>
        <p:txBody>
          <a:bodyPr>
            <a:normAutofit fontScale="92500"/>
          </a:bodyPr>
          <a:lstStyle/>
          <a:p>
            <a:r>
              <a:rPr lang="en-AU" sz="2800" b="1" dirty="0">
                <a:solidFill>
                  <a:schemeClr val="accent5">
                    <a:lumMod val="75000"/>
                  </a:schemeClr>
                </a:solidFill>
                <a:latin typeface="Apple Chancery" panose="03020702040506060504" pitchFamily="66" charset="-79"/>
                <a:cs typeface="Apple Chancery" panose="03020702040506060504" pitchFamily="66" charset="-79"/>
              </a:rPr>
              <a:t>To</a:t>
            </a:r>
            <a:r>
              <a:rPr lang="en-AU" sz="2800" b="1" i="0" dirty="0">
                <a:solidFill>
                  <a:schemeClr val="accent5">
                    <a:lumMod val="75000"/>
                  </a:schemeClr>
                </a:solidFill>
                <a:effectLst/>
                <a:latin typeface="Apple Chancery" panose="03020702040506060504" pitchFamily="66" charset="-79"/>
                <a:cs typeface="Apple Chancery" panose="03020702040506060504" pitchFamily="66" charset="-79"/>
              </a:rPr>
              <a:t> recognize the wealth of knowledge and insight of Quran.</a:t>
            </a:r>
          </a:p>
          <a:p>
            <a:r>
              <a:rPr lang="en-AU" sz="2800" b="1" i="0" dirty="0">
                <a:solidFill>
                  <a:schemeClr val="accent5">
                    <a:lumMod val="75000"/>
                  </a:schemeClr>
                </a:solidFill>
                <a:effectLst/>
                <a:latin typeface="Apple Chancery" panose="03020702040506060504" pitchFamily="66" charset="-79"/>
                <a:cs typeface="Apple Chancery" panose="03020702040506060504" pitchFamily="66" charset="-79"/>
              </a:rPr>
              <a:t> Better understand the Qur’an … history, revelation, and collection. </a:t>
            </a:r>
            <a:endParaRPr lang="ar-SA" sz="2800" b="1" i="0" dirty="0">
              <a:solidFill>
                <a:schemeClr val="accent5">
                  <a:lumMod val="75000"/>
                </a:schemeClr>
              </a:solidFill>
              <a:effectLst/>
              <a:latin typeface="Apple Chancery" panose="03020702040506060504" pitchFamily="66" charset="-79"/>
              <a:cs typeface="Apple Chancery" panose="03020702040506060504" pitchFamily="66" charset="-79"/>
            </a:endParaRPr>
          </a:p>
          <a:p>
            <a:r>
              <a:rPr lang="en-AU" sz="2800" b="1" i="0" dirty="0">
                <a:solidFill>
                  <a:schemeClr val="accent5">
                    <a:lumMod val="75000"/>
                  </a:schemeClr>
                </a:solidFill>
                <a:effectLst/>
                <a:latin typeface="Apple Chancery" panose="03020702040506060504" pitchFamily="66" charset="-79"/>
                <a:cs typeface="Apple Chancery" panose="03020702040506060504" pitchFamily="66" charset="-79"/>
              </a:rPr>
              <a:t> Increase in belief /  authenticity.</a:t>
            </a:r>
            <a:endParaRPr lang="ar-SA" sz="2800" b="1" i="0" dirty="0">
              <a:solidFill>
                <a:schemeClr val="accent5">
                  <a:lumMod val="75000"/>
                </a:schemeClr>
              </a:solidFill>
              <a:effectLst/>
              <a:latin typeface="Apple Chancery" panose="03020702040506060504" pitchFamily="66" charset="-79"/>
              <a:cs typeface="Apple Chancery" panose="03020702040506060504" pitchFamily="66" charset="-79"/>
            </a:endParaRPr>
          </a:p>
          <a:p>
            <a:r>
              <a:rPr lang="en-AU" sz="2800" b="1" i="0" dirty="0">
                <a:solidFill>
                  <a:schemeClr val="accent5">
                    <a:lumMod val="75000"/>
                  </a:schemeClr>
                </a:solidFill>
                <a:effectLst/>
                <a:latin typeface="Apple Chancery" panose="03020702040506060504" pitchFamily="66" charset="-79"/>
                <a:cs typeface="Apple Chancery" panose="03020702040506060504" pitchFamily="66" charset="-79"/>
              </a:rPr>
              <a:t> Ability to to defend the Quran.</a:t>
            </a:r>
          </a:p>
          <a:p>
            <a:r>
              <a:rPr lang="en-AU" sz="2800" b="1" dirty="0">
                <a:solidFill>
                  <a:schemeClr val="accent1"/>
                </a:solidFill>
                <a:effectLst/>
                <a:latin typeface="Apple Chancery" panose="03020702040506060504" pitchFamily="66" charset="-79"/>
                <a:ea typeface="Times New Roman" panose="02020603050405020304" pitchFamily="18" charset="0"/>
                <a:cs typeface="Apple Chancery" panose="03020702040506060504" pitchFamily="66" charset="-79"/>
              </a:rPr>
              <a:t>understand the miraculous nature of the Qur’an.</a:t>
            </a:r>
            <a:r>
              <a:rPr lang="en-AU" sz="2800" b="1" dirty="0">
                <a:solidFill>
                  <a:schemeClr val="accent1"/>
                </a:solidFill>
                <a:effectLst/>
                <a:latin typeface="Apple Chancery" panose="03020702040506060504" pitchFamily="66" charset="-79"/>
                <a:cs typeface="Apple Chancery" panose="03020702040506060504" pitchFamily="66" charset="-79"/>
              </a:rPr>
              <a:t> </a:t>
            </a:r>
            <a:endParaRPr lang="en-AU" sz="2800" b="1" i="0" dirty="0">
              <a:solidFill>
                <a:schemeClr val="accent1"/>
              </a:solidFill>
              <a:effectLst/>
              <a:latin typeface="Apple Chancery" panose="03020702040506060504" pitchFamily="66" charset="-79"/>
              <a:cs typeface="Apple Chancery" panose="03020702040506060504" pitchFamily="66" charset="-79"/>
            </a:endParaRPr>
          </a:p>
        </p:txBody>
      </p:sp>
      <p:sp>
        <p:nvSpPr>
          <p:cNvPr id="9" name="Bevel 8">
            <a:extLst>
              <a:ext uri="{FF2B5EF4-FFF2-40B4-BE49-F238E27FC236}">
                <a16:creationId xmlns:a16="http://schemas.microsoft.com/office/drawing/2014/main" xmlns="" id="{021044D8-8109-70B0-DC02-9F9CEEEBCA2F}"/>
              </a:ext>
            </a:extLst>
          </p:cNvPr>
          <p:cNvSpPr/>
          <p:nvPr/>
        </p:nvSpPr>
        <p:spPr>
          <a:xfrm rot="5400000">
            <a:off x="1359156" y="-1334104"/>
            <a:ext cx="562081" cy="3230291"/>
          </a:xfrm>
          <a:prstGeom prst="bevel">
            <a:avLst>
              <a:gd name="adj" fmla="val 2765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672589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A7F1942-BC16-2F1B-E65E-0FF292990436}"/>
              </a:ext>
            </a:extLst>
          </p:cNvPr>
          <p:cNvSpPr>
            <a:spLocks noGrp="1"/>
          </p:cNvSpPr>
          <p:nvPr>
            <p:ph type="title"/>
          </p:nvPr>
        </p:nvSpPr>
        <p:spPr>
          <a:xfrm>
            <a:off x="566811" y="621239"/>
            <a:ext cx="11058378" cy="675884"/>
          </a:xfrm>
        </p:spPr>
        <p:txBody>
          <a:bodyPr>
            <a:noAutofit/>
          </a:bodyPr>
          <a:lstStyle/>
          <a:p>
            <a:r>
              <a:rPr lang="en-AU" sz="4800" b="1" dirty="0">
                <a:solidFill>
                  <a:schemeClr val="accent4">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Wisdom Behind Gradual Revelation</a:t>
            </a:r>
            <a:endParaRPr lang="en-US" sz="4800" dirty="0">
              <a:solidFill>
                <a:schemeClr val="accent4">
                  <a:lumMod val="50000"/>
                </a:schemeClr>
              </a:solidFill>
            </a:endParaRPr>
          </a:p>
        </p:txBody>
      </p:sp>
      <p:graphicFrame>
        <p:nvGraphicFramePr>
          <p:cNvPr id="6" name="Content Placeholder 5">
            <a:extLst>
              <a:ext uri="{FF2B5EF4-FFF2-40B4-BE49-F238E27FC236}">
                <a16:creationId xmlns:a16="http://schemas.microsoft.com/office/drawing/2014/main" xmlns="" id="{060AF887-5DDC-3C0E-0503-EA271CC04EC7}"/>
              </a:ext>
            </a:extLst>
          </p:cNvPr>
          <p:cNvGraphicFramePr>
            <a:graphicFrameLocks noGrp="1"/>
          </p:cNvGraphicFramePr>
          <p:nvPr>
            <p:ph idx="1"/>
            <p:extLst>
              <p:ext uri="{D42A27DB-BD31-4B8C-83A1-F6EECF244321}">
                <p14:modId xmlns:p14="http://schemas.microsoft.com/office/powerpoint/2010/main" val="3267943460"/>
              </p:ext>
            </p:extLst>
          </p:nvPr>
        </p:nvGraphicFramePr>
        <p:xfrm>
          <a:off x="-1034715" y="713208"/>
          <a:ext cx="14076948" cy="51856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C8B635D5-5BC3-757E-B323-252313BDCABF}"/>
              </a:ext>
            </a:extLst>
          </p:cNvPr>
          <p:cNvSpPr>
            <a:spLocks noGrp="1"/>
          </p:cNvSpPr>
          <p:nvPr>
            <p:ph type="sldNum" sz="quarter" idx="12"/>
          </p:nvPr>
        </p:nvSpPr>
        <p:spPr/>
        <p:txBody>
          <a:bodyPr/>
          <a:lstStyle/>
          <a:p>
            <a:fld id="{C8784B88-F3D9-6A4F-9660-1A0A1E561ED7}" type="slidenum">
              <a:rPr lang="en-US" smtClean="0"/>
              <a:t>60</a:t>
            </a:fld>
            <a:endParaRPr lang="en-US"/>
          </a:p>
        </p:txBody>
      </p:sp>
      <p:pic>
        <p:nvPicPr>
          <p:cNvPr id="5" name="Picture 4" descr="Magnifying glass on clear background">
            <a:extLst>
              <a:ext uri="{FF2B5EF4-FFF2-40B4-BE49-F238E27FC236}">
                <a16:creationId xmlns:a16="http://schemas.microsoft.com/office/drawing/2014/main" xmlns="" id="{68847588-9EED-40D8-45FF-AAAFB021DCE9}"/>
              </a:ext>
            </a:extLst>
          </p:cNvPr>
          <p:cNvPicPr>
            <a:picLocks noChangeAspect="1"/>
          </p:cNvPicPr>
          <p:nvPr/>
        </p:nvPicPr>
        <p:blipFill rotWithShape="1">
          <a:blip r:embed="rId7"/>
          <a:srcRect l="26287" r="7" b="-1"/>
          <a:stretch/>
        </p:blipFill>
        <p:spPr>
          <a:xfrm>
            <a:off x="0" y="5029200"/>
            <a:ext cx="12192000" cy="1498606"/>
          </a:xfrm>
          <a:prstGeom prst="rect">
            <a:avLst/>
          </a:prstGeom>
        </p:spPr>
      </p:pic>
    </p:spTree>
    <p:extLst>
      <p:ext uri="{BB962C8B-B14F-4D97-AF65-F5344CB8AC3E}">
        <p14:creationId xmlns:p14="http://schemas.microsoft.com/office/powerpoint/2010/main" val="88834575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CBCB85-60A5-ED17-83ED-E4A52946462A}"/>
              </a:ext>
            </a:extLst>
          </p:cNvPr>
          <p:cNvSpPr>
            <a:spLocks noGrp="1"/>
          </p:cNvSpPr>
          <p:nvPr>
            <p:ph type="title"/>
          </p:nvPr>
        </p:nvSpPr>
        <p:spPr>
          <a:xfrm>
            <a:off x="2342050" y="644001"/>
            <a:ext cx="3974432" cy="819034"/>
          </a:xfrm>
          <a:ln>
            <a:solidFill>
              <a:schemeClr val="accent6">
                <a:lumMod val="50000"/>
              </a:schemeClr>
            </a:solidFill>
          </a:ln>
        </p:spPr>
        <p:txBody>
          <a:bodyPr anchor="t">
            <a:normAutofit fontScale="90000"/>
          </a:bodyPr>
          <a:lstStyle/>
          <a:p>
            <a:pPr algn="ctr"/>
            <a:r>
              <a:rPr lang="en-AU" sz="2700" dirty="0">
                <a:solidFill>
                  <a:srgbClr val="0070C0"/>
                </a:solidFill>
                <a:effectLst/>
                <a:latin typeface="ACADEMY ENGRAVED LET PLAIN:1.0" panose="02000000000000000000" pitchFamily="2" charset="0"/>
                <a:ea typeface="Calibri" panose="020F0502020204030204" pitchFamily="34" charset="0"/>
                <a:cs typeface="Apple Chancery" panose="03020702040506060504" pitchFamily="66" charset="-79"/>
              </a:rPr>
              <a:t>Wisdom Behind Gradual Revelation</a:t>
            </a:r>
            <a:r>
              <a:rPr lang="en-AU" sz="2700"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t/>
            </a:r>
            <a:br>
              <a:rPr lang="en-AU" sz="2700" dirty="0">
                <a:solidFill>
                  <a:schemeClr val="accent4">
                    <a:lumMod val="75000"/>
                  </a:schemeClr>
                </a:solidFill>
                <a:effectLst/>
                <a:latin typeface="Calibri" panose="020F0502020204030204" pitchFamily="34" charset="0"/>
                <a:ea typeface="Calibri" panose="020F0502020204030204" pitchFamily="34" charset="0"/>
                <a:cs typeface="Arial" panose="020B0604020202020204" pitchFamily="34" charset="0"/>
              </a:rPr>
            </a:br>
            <a:endParaRPr lang="en-US" sz="2700" dirty="0">
              <a:solidFill>
                <a:schemeClr val="accent4">
                  <a:lumMod val="75000"/>
                </a:schemeClr>
              </a:solidFill>
            </a:endParaRPr>
          </a:p>
        </p:txBody>
      </p:sp>
      <p:pic>
        <p:nvPicPr>
          <p:cNvPr id="19" name="Picture 18" descr="Magnifying glass on clear background">
            <a:extLst>
              <a:ext uri="{FF2B5EF4-FFF2-40B4-BE49-F238E27FC236}">
                <a16:creationId xmlns:a16="http://schemas.microsoft.com/office/drawing/2014/main" xmlns="" id="{D1036CAF-6250-B740-FCBA-6A160F098F4B}"/>
              </a:ext>
            </a:extLst>
          </p:cNvPr>
          <p:cNvPicPr>
            <a:picLocks noChangeAspect="1"/>
          </p:cNvPicPr>
          <p:nvPr/>
        </p:nvPicPr>
        <p:blipFill rotWithShape="1">
          <a:blip r:embed="rId2"/>
          <a:srcRect l="26287" r="7" b="-1"/>
          <a:stretch/>
        </p:blipFill>
        <p:spPr>
          <a:xfrm>
            <a:off x="0" y="1"/>
            <a:ext cx="2173703" cy="6521116"/>
          </a:xfrm>
          <a:prstGeom prst="rect">
            <a:avLst/>
          </a:prstGeom>
        </p:spPr>
      </p:pic>
      <p:cxnSp>
        <p:nvCxnSpPr>
          <p:cNvPr id="23" name="Straight Connector 22">
            <a:extLst>
              <a:ext uri="{FF2B5EF4-FFF2-40B4-BE49-F238E27FC236}">
                <a16:creationId xmlns:a16="http://schemas.microsoft.com/office/drawing/2014/main" xmlns="" id="{249EDD1B-F94D-B4E6-ACAA-566B9A26FD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5D6E7C4C-8F91-4D7B-47E0-DCDF465F17EF}"/>
              </a:ext>
            </a:extLst>
          </p:cNvPr>
          <p:cNvSpPr>
            <a:spLocks noGrp="1"/>
          </p:cNvSpPr>
          <p:nvPr>
            <p:ph idx="1"/>
          </p:nvPr>
        </p:nvSpPr>
        <p:spPr>
          <a:xfrm>
            <a:off x="2342050" y="1546854"/>
            <a:ext cx="9639279" cy="4845390"/>
          </a:xfrm>
          <a:ln>
            <a:solidFill>
              <a:schemeClr val="accent6">
                <a:lumMod val="50000"/>
              </a:schemeClr>
            </a:solidFill>
          </a:ln>
        </p:spPr>
        <p:txBody>
          <a:bodyPr>
            <a:noAutofit/>
          </a:bodyPr>
          <a:lstStyle/>
          <a:p>
            <a:pPr marL="0" indent="0">
              <a:lnSpc>
                <a:spcPct val="100000"/>
              </a:lnSpc>
              <a:spcBef>
                <a:spcPts val="600"/>
              </a:spcBef>
              <a:buNone/>
            </a:pPr>
            <a:r>
              <a:rPr lang="ar-SA" sz="1600" dirty="0">
                <a:solidFill>
                  <a:schemeClr val="accent4">
                    <a:lumMod val="75000"/>
                  </a:schemeClr>
                </a:solidFill>
                <a:latin typeface="Chalkboard" panose="03050602040202020205" pitchFamily="66" charset="77"/>
                <a:ea typeface="Calibri" panose="020F0502020204030204" pitchFamily="34" charset="0"/>
                <a:cs typeface="Andalus" panose="02020603050405020304" pitchFamily="18" charset="-78"/>
              </a:rPr>
              <a:t> </a:t>
            </a:r>
            <a:r>
              <a:rPr lang="en-AU" sz="1600" dirty="0">
                <a:solidFill>
                  <a:schemeClr val="accent4">
                    <a:lumMod val="75000"/>
                  </a:schemeClr>
                </a:solidFill>
                <a:latin typeface="Chalkboard" panose="03050602040202020205" pitchFamily="66" charset="77"/>
                <a:ea typeface="Calibri" panose="020F0502020204030204" pitchFamily="34" charset="0"/>
                <a:cs typeface="Andalus" panose="02020603050405020304" pitchFamily="18" charset="-78"/>
              </a:rPr>
              <a:t>1</a:t>
            </a:r>
            <a:r>
              <a:rPr lang="en-AU" sz="1800" dirty="0">
                <a:solidFill>
                  <a:schemeClr val="accent4">
                    <a:lumMod val="75000"/>
                  </a:schemeClr>
                </a:solidFill>
                <a:latin typeface="Chalkboard" panose="03050602040202020205" pitchFamily="66" charset="77"/>
                <a:ea typeface="Calibri" panose="020F0502020204030204" pitchFamily="34" charset="0"/>
                <a:cs typeface="Andalus" panose="02020603050405020304" pitchFamily="18" charset="-78"/>
              </a:rPr>
              <a:t>.</a:t>
            </a:r>
            <a:r>
              <a:rPr lang="en-AU" sz="1800" dirty="0">
                <a:solidFill>
                  <a:schemeClr val="accent4">
                    <a:lumMod val="75000"/>
                  </a:schemeClr>
                </a:solidFill>
                <a:effectLst/>
                <a:latin typeface="Chalkboard" panose="03050602040202020205" pitchFamily="66" charset="77"/>
                <a:ea typeface="Calibri" panose="020F0502020204030204" pitchFamily="34" charset="0"/>
                <a:cs typeface="Andalus" panose="02020603050405020304" pitchFamily="18" charset="-78"/>
              </a:rPr>
              <a:t> </a:t>
            </a:r>
            <a:r>
              <a:rPr lang="en-AU" sz="1800" b="1" dirty="0">
                <a:solidFill>
                  <a:schemeClr val="accent4">
                    <a:lumMod val="75000"/>
                  </a:schemeClr>
                </a:solidFill>
                <a:effectLst/>
                <a:latin typeface="Chalkboard" panose="03050602040202020205" pitchFamily="66" charset="77"/>
                <a:ea typeface="Calibri" panose="020F0502020204030204" pitchFamily="34" charset="0"/>
                <a:cs typeface="Andalus" panose="02020603050405020304" pitchFamily="18" charset="-78"/>
              </a:rPr>
              <a:t>To strengthen the hearts and resolve of the Prophet</a:t>
            </a:r>
            <a:r>
              <a:rPr lang="ar" sz="3200" b="1" i="0" dirty="0">
                <a:solidFill>
                  <a:srgbClr val="242A2E"/>
                </a:solidFill>
                <a:effectLst/>
                <a:latin typeface="proxima-nova"/>
              </a:rPr>
              <a:t> </a:t>
            </a:r>
            <a:r>
              <a:rPr lang="ar" sz="2000" b="1" i="0" dirty="0">
                <a:solidFill>
                  <a:srgbClr val="242A2E"/>
                </a:solidFill>
                <a:effectLst/>
                <a:latin typeface="proxima-nova"/>
              </a:rPr>
              <a:t>ﷺ</a:t>
            </a:r>
            <a:r>
              <a:rPr lang="en-AU" sz="1800" b="1" dirty="0">
                <a:solidFill>
                  <a:schemeClr val="accent4">
                    <a:lumMod val="75000"/>
                  </a:schemeClr>
                </a:solidFill>
                <a:effectLst/>
                <a:latin typeface="Chalkboard" panose="03050602040202020205" pitchFamily="66" charset="77"/>
                <a:ea typeface="Calibri" panose="020F0502020204030204" pitchFamily="34" charset="0"/>
                <a:cs typeface="Andalus" panose="02020603050405020304" pitchFamily="18" charset="-78"/>
              </a:rPr>
              <a:t> </a:t>
            </a:r>
          </a:p>
          <a:p>
            <a:pPr marL="0" indent="0">
              <a:lnSpc>
                <a:spcPct val="100000"/>
              </a:lnSpc>
              <a:spcBef>
                <a:spcPts val="600"/>
              </a:spcBef>
              <a:buNone/>
            </a:pPr>
            <a:r>
              <a:rPr lang="en-AU" sz="1600" b="1" dirty="0">
                <a:effectLst/>
                <a:latin typeface="Chalkboard" panose="03050602040202020205" pitchFamily="66" charset="77"/>
                <a:cs typeface="Andalus" panose="02020603050405020304" pitchFamily="18" charset="-78"/>
              </a:rPr>
              <a:t>  Out of consideration and support  for the Messenger of Allah</a:t>
            </a:r>
            <a:r>
              <a:rPr lang="en-AU" sz="1600" dirty="0">
                <a:effectLst/>
                <a:latin typeface="Chalkboard" panose="03050602040202020205" pitchFamily="66" charset="77"/>
                <a:cs typeface="Andalus" panose="02020603050405020304" pitchFamily="18" charset="-78"/>
              </a:rPr>
              <a:t>,</a:t>
            </a:r>
            <a:r>
              <a:rPr lang="en-AU" sz="1600" b="1" dirty="0">
                <a:latin typeface="Chalkboard" panose="03050602040202020205" pitchFamily="66" charset="77"/>
                <a:cs typeface="Andalus" panose="02020603050405020304" pitchFamily="18" charset="-78"/>
              </a:rPr>
              <a:t> and </a:t>
            </a:r>
            <a:r>
              <a:rPr lang="en-AU" sz="1600" b="1" dirty="0">
                <a:effectLst/>
                <a:latin typeface="Chalkboard" panose="03050602040202020205" pitchFamily="66" charset="77"/>
                <a:ea typeface="Calibri" panose="020F0502020204030204" pitchFamily="34" charset="0"/>
                <a:cs typeface="Andalus" panose="02020603050405020304" pitchFamily="18" charset="-78"/>
              </a:rPr>
              <a:t>believers</a:t>
            </a:r>
          </a:p>
          <a:p>
            <a:pPr marL="0" indent="0">
              <a:lnSpc>
                <a:spcPct val="100000"/>
              </a:lnSpc>
              <a:spcBef>
                <a:spcPts val="600"/>
              </a:spcBef>
              <a:buNone/>
            </a:pPr>
            <a:r>
              <a:rPr lang="en-AU" sz="1600" b="1" dirty="0">
                <a:effectLst/>
                <a:latin typeface="Chalkboard" panose="03050602040202020205" pitchFamily="66" charset="77"/>
                <a:ea typeface="Calibri" panose="020F0502020204030204" pitchFamily="34" charset="0"/>
                <a:cs typeface="Andalus" panose="02020603050405020304" pitchFamily="18" charset="-78"/>
              </a:rPr>
              <a:t>  who suffered constant persecution</a:t>
            </a:r>
            <a:r>
              <a:rPr lang="en-AU" sz="1600" b="1" dirty="0">
                <a:effectLst/>
                <a:latin typeface="Chalkboard" panose="03050602040202020205" pitchFamily="66" charset="77"/>
                <a:cs typeface="Andalus" panose="02020603050405020304" pitchFamily="18" charset="-78"/>
              </a:rPr>
              <a:t> and whenever the needed for guidance arose</a:t>
            </a:r>
            <a:r>
              <a:rPr lang="en-AU" sz="1600" b="1" dirty="0">
                <a:latin typeface="Chalkboard" panose="03050602040202020205" pitchFamily="66" charset="77"/>
                <a:cs typeface="Andalus" panose="02020603050405020304" pitchFamily="18" charset="-78"/>
              </a:rPr>
              <a:t>.</a:t>
            </a:r>
          </a:p>
          <a:p>
            <a:pPr marL="0" indent="0">
              <a:lnSpc>
                <a:spcPct val="100000"/>
              </a:lnSpc>
              <a:spcBef>
                <a:spcPts val="600"/>
              </a:spcBef>
              <a:buNone/>
            </a:pPr>
            <a:r>
              <a:rPr lang="ar" sz="1600" b="1" dirty="0">
                <a:effectLst/>
                <a:latin typeface="Chalkboard" panose="03050602040202020205" pitchFamily="66" charset="77"/>
                <a:ea typeface="Calibri" panose="020F0502020204030204" pitchFamily="34" charset="0"/>
                <a:cs typeface="+mn-cs"/>
              </a:rPr>
              <a:t> </a:t>
            </a:r>
            <a:r>
              <a:rPr lang="en-AU" sz="1600" b="1" dirty="0">
                <a:solidFill>
                  <a:schemeClr val="accent2">
                    <a:lumMod val="75000"/>
                  </a:schemeClr>
                </a:solidFill>
                <a:latin typeface="Chalkboard" panose="03050602040202020205" pitchFamily="66" charset="77"/>
                <a:cs typeface="Andalus" panose="02020603050405020304" pitchFamily="18" charset="-78"/>
              </a:rPr>
              <a:t>R</a:t>
            </a:r>
            <a:r>
              <a:rPr lang="en-AU" sz="1600" b="1" dirty="0">
                <a:solidFill>
                  <a:schemeClr val="accent2">
                    <a:lumMod val="75000"/>
                  </a:schemeClr>
                </a:solidFill>
                <a:effectLst/>
                <a:latin typeface="Chalkboard" panose="03050602040202020205" pitchFamily="66" charset="77"/>
                <a:cs typeface="Andalus" panose="02020603050405020304" pitchFamily="18" charset="-78"/>
              </a:rPr>
              <a:t>evelation was a </a:t>
            </a:r>
            <a:r>
              <a:rPr lang="en-AU" sz="1800" b="1" dirty="0">
                <a:solidFill>
                  <a:schemeClr val="accent2">
                    <a:lumMod val="75000"/>
                  </a:schemeClr>
                </a:solidFill>
                <a:effectLst/>
                <a:latin typeface="Chalkboard" panose="03050602040202020205" pitchFamily="66" charset="77"/>
              </a:rPr>
              <a:t>physically and psychologically difficult experience </a:t>
            </a:r>
            <a:r>
              <a:rPr lang="en-AU" sz="1600" b="1" dirty="0">
                <a:solidFill>
                  <a:schemeClr val="accent2">
                    <a:lumMod val="75000"/>
                  </a:schemeClr>
                </a:solidFill>
                <a:effectLst/>
                <a:latin typeface="Chalkboard" panose="03050602040202020205" pitchFamily="66" charset="77"/>
                <a:cs typeface="Andalus" panose="02020603050405020304" pitchFamily="18" charset="-78"/>
              </a:rPr>
              <a:t>for the Prophet, </a:t>
            </a:r>
            <a:r>
              <a:rPr lang="en-AU" sz="1600" b="1" dirty="0">
                <a:solidFill>
                  <a:schemeClr val="accent2">
                    <a:lumMod val="75000"/>
                  </a:schemeClr>
                </a:solidFill>
                <a:latin typeface="Chalkboard" panose="03050602040202020205" pitchFamily="66" charset="77"/>
                <a:cs typeface="Andalus" panose="02020603050405020304" pitchFamily="18" charset="-78"/>
              </a:rPr>
              <a:t>So he needed to hear about the</a:t>
            </a:r>
            <a:r>
              <a:rPr lang="en-AU" sz="1600" b="1" dirty="0">
                <a:solidFill>
                  <a:schemeClr val="accent2">
                    <a:lumMod val="75000"/>
                  </a:schemeClr>
                </a:solidFill>
                <a:effectLst/>
                <a:latin typeface="Chalkboard" panose="03050602040202020205" pitchFamily="66" charset="77"/>
                <a:ea typeface="Calibri" panose="020F0502020204030204" pitchFamily="34" charset="0"/>
                <a:cs typeface="Andalus" panose="02020603050405020304" pitchFamily="18" charset="-78"/>
              </a:rPr>
              <a:t> past Prophets’ experiences</a:t>
            </a:r>
            <a:r>
              <a:rPr lang="en-AU" sz="1600" dirty="0">
                <a:effectLst/>
                <a:latin typeface="Chalkboard" panose="03050602040202020205" pitchFamily="66" charset="77"/>
                <a:ea typeface="Calibri" panose="020F0502020204030204" pitchFamily="34" charset="0"/>
                <a:cs typeface="Andalus" panose="02020603050405020304" pitchFamily="18" charset="-78"/>
              </a:rPr>
              <a:t>. </a:t>
            </a:r>
          </a:p>
          <a:p>
            <a:pPr marL="0" indent="0">
              <a:lnSpc>
                <a:spcPct val="100000"/>
              </a:lnSpc>
              <a:spcBef>
                <a:spcPts val="600"/>
              </a:spcBef>
              <a:buNone/>
            </a:pPr>
            <a:endParaRPr lang="en-AU" sz="1600" b="1" dirty="0">
              <a:effectLst/>
              <a:latin typeface="Chalkboard" panose="03050602040202020205" pitchFamily="66" charset="77"/>
              <a:ea typeface="Calibri" panose="020F0502020204030204" pitchFamily="34" charset="0"/>
              <a:cs typeface="+mn-cs"/>
            </a:endParaRPr>
          </a:p>
          <a:p>
            <a:pPr>
              <a:lnSpc>
                <a:spcPct val="140000"/>
              </a:lnSpc>
              <a:tabLst>
                <a:tab pos="457200" algn="l"/>
              </a:tabLst>
            </a:pPr>
            <a:r>
              <a:rPr lang="en-AU" sz="1600" b="1" i="0" dirty="0">
                <a:solidFill>
                  <a:schemeClr val="accent1"/>
                </a:solidFill>
                <a:effectLst/>
                <a:latin typeface="Chalkboard" panose="03050602040202020205" pitchFamily="66" charset="77"/>
              </a:rPr>
              <a:t>“So, endure patiently, as did the Messengers of Firm Resolve. And do not ˹seek to˺ hasten ˹the torment˺ for the deniers.</a:t>
            </a:r>
            <a:r>
              <a:rPr lang="ar-SA" sz="1600" b="1" i="0" dirty="0">
                <a:solidFill>
                  <a:schemeClr val="accent1"/>
                </a:solidFill>
                <a:effectLst/>
                <a:latin typeface="Chalkboard" panose="03050602040202020205" pitchFamily="66" charset="77"/>
              </a:rPr>
              <a:t> </a:t>
            </a:r>
            <a:r>
              <a:rPr lang="en-AU" sz="1600" b="1" i="0" dirty="0">
                <a:solidFill>
                  <a:schemeClr val="accent1"/>
                </a:solidFill>
                <a:effectLst/>
                <a:latin typeface="Chalkboard" panose="03050602040202020205" pitchFamily="66" charset="77"/>
              </a:rPr>
              <a:t>Quran</a:t>
            </a:r>
            <a:r>
              <a:rPr lang="ar-SA" sz="1600" b="1" i="0" dirty="0">
                <a:solidFill>
                  <a:schemeClr val="accent1"/>
                </a:solidFill>
                <a:effectLst/>
                <a:latin typeface="Chalkboard" panose="03050602040202020205" pitchFamily="66" charset="77"/>
              </a:rPr>
              <a:t>)</a:t>
            </a:r>
            <a:r>
              <a:rPr lang="en-AU" sz="1600" b="1" i="0" dirty="0">
                <a:solidFill>
                  <a:schemeClr val="accent1"/>
                </a:solidFill>
                <a:effectLst/>
                <a:latin typeface="Chalkboard" panose="03050602040202020205" pitchFamily="66" charset="77"/>
              </a:rPr>
              <a:t>46:35)</a:t>
            </a:r>
            <a:r>
              <a:rPr lang="ar" sz="1600" b="1" dirty="0">
                <a:solidFill>
                  <a:schemeClr val="accent1"/>
                </a:solidFill>
                <a:effectLst/>
                <a:latin typeface="Chalkboard" panose="03050602040202020205" pitchFamily="66" charset="77"/>
                <a:ea typeface="Calibri" panose="020F0502020204030204" pitchFamily="34" charset="0"/>
                <a:cs typeface="+mn-cs"/>
              </a:rPr>
              <a:t> وَٱصْبِرْ كَمَا صَبَرَ أُو۟لُوا۟ ٱلْعَزْمِ مِنَ ٱلرُّسُلِ وَلَا تَسْتَعْجِل لَّهُم </a:t>
            </a:r>
            <a:r>
              <a:rPr lang="ar" sz="1600" b="1" dirty="0">
                <a:solidFill>
                  <a:schemeClr val="accent5">
                    <a:lumMod val="75000"/>
                  </a:schemeClr>
                </a:solidFill>
                <a:effectLst/>
                <a:latin typeface="Chalkboard" panose="03050602040202020205" pitchFamily="66" charset="77"/>
                <a:ea typeface="Calibri" panose="020F0502020204030204" pitchFamily="34" charset="0"/>
                <a:cs typeface="+mn-cs"/>
              </a:rPr>
              <a:t>"</a:t>
            </a:r>
            <a:r>
              <a:rPr lang="en-AU" sz="1600" b="1" dirty="0">
                <a:solidFill>
                  <a:schemeClr val="accent5">
                    <a:lumMod val="75000"/>
                  </a:schemeClr>
                </a:solidFill>
                <a:effectLst/>
                <a:latin typeface="Chalkboard" panose="03050602040202020205" pitchFamily="66" charset="77"/>
                <a:ea typeface="Calibri" panose="020F0502020204030204" pitchFamily="34" charset="0"/>
                <a:cs typeface="+mn-cs"/>
              </a:rPr>
              <a:t>”</a:t>
            </a:r>
            <a:r>
              <a:rPr lang="en-AU" sz="1600" b="1" dirty="0">
                <a:solidFill>
                  <a:schemeClr val="accent5">
                    <a:lumMod val="75000"/>
                  </a:schemeClr>
                </a:solidFill>
                <a:latin typeface="Chalkboard" panose="03050602040202020205" pitchFamily="66" charset="77"/>
                <a:ea typeface="Calibri" panose="020F0502020204030204" pitchFamily="34" charset="0"/>
                <a:cs typeface="+mn-cs"/>
              </a:rPr>
              <a:t> </a:t>
            </a:r>
            <a:endParaRPr lang="en-AU" sz="1600" dirty="0">
              <a:effectLst/>
              <a:latin typeface="Chalkboard" panose="03050602040202020205" pitchFamily="66" charset="77"/>
              <a:cs typeface="Andalus" panose="02020603050405020304" pitchFamily="18" charset="-78"/>
            </a:endParaRPr>
          </a:p>
          <a:p>
            <a:pPr>
              <a:lnSpc>
                <a:spcPct val="140000"/>
              </a:lnSpc>
              <a:tabLst>
                <a:tab pos="457200" algn="l"/>
              </a:tabLst>
            </a:pPr>
            <a:r>
              <a:rPr lang="en-AU" sz="1600" b="1" i="0" dirty="0">
                <a:effectLst/>
                <a:latin typeface="Chalkboard" panose="03050602040202020205" pitchFamily="66" charset="77"/>
              </a:rPr>
              <a:t>“And We relate to you ˹O Prophet˺ the stories of the messengers to reassure your heart. And there has come to you in this ˹surah˺ the truth, a warning ˹to the disbelievers˺, and a reminder to the believers</a:t>
            </a:r>
            <a:r>
              <a:rPr lang="ar-SA" sz="1600" b="1" dirty="0">
                <a:latin typeface="Chalkboard" panose="03050602040202020205" pitchFamily="66" charset="77"/>
              </a:rPr>
              <a:t>.</a:t>
            </a:r>
            <a:r>
              <a:rPr lang="en-AU" sz="1600" dirty="0">
                <a:latin typeface="Chalkboard" panose="03050602040202020205" pitchFamily="66" charset="77"/>
              </a:rPr>
              <a:t>”Hud, (11:120).</a:t>
            </a:r>
            <a:r>
              <a:rPr lang="ar" sz="1600" dirty="0">
                <a:latin typeface="Chalkboard" panose="03050602040202020205" pitchFamily="66" charset="77"/>
              </a:rPr>
              <a:t> </a:t>
            </a:r>
            <a:endParaRPr lang="en-AU" sz="1600" dirty="0">
              <a:latin typeface="Chalkboard" panose="03050602040202020205" pitchFamily="66" charset="77"/>
            </a:endParaRPr>
          </a:p>
          <a:p>
            <a:pPr>
              <a:lnSpc>
                <a:spcPct val="140000"/>
              </a:lnSpc>
              <a:tabLst>
                <a:tab pos="457200" algn="l"/>
              </a:tabLst>
            </a:pPr>
            <a:r>
              <a:rPr lang="ar" sz="1600" b="1" dirty="0">
                <a:solidFill>
                  <a:schemeClr val="accent1"/>
                </a:solidFill>
                <a:latin typeface="Chalkboard" panose="03050602040202020205" pitchFamily="66" charset="77"/>
              </a:rPr>
              <a:t>وَكُلًّۭا نَّقُصُّ عَلَيْكَ مِنْ أَنۢبَآءِ ٱلرُّسُلِ مَا نُثَبِّتُ بِهِۦ فُؤَادَكَ ۚ وَجَآءَكَ فِى هَـٰذِهِ ٱلْحَقُّ وَمَوْعِظَةٌۭ وَذِكْرَىٰ لِلْمُؤْمِنِينَ</a:t>
            </a:r>
            <a:endParaRPr lang="en-AU" sz="1600" b="0" i="0" dirty="0">
              <a:effectLst/>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CB5B70B8-FDCB-6E8E-F08F-831CCD49E1FA}"/>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61</a:t>
            </a:fld>
            <a:endParaRPr lang="en-US"/>
          </a:p>
        </p:txBody>
      </p:sp>
      <p:sp>
        <p:nvSpPr>
          <p:cNvPr id="20" name="TextBox 19">
            <a:extLst>
              <a:ext uri="{FF2B5EF4-FFF2-40B4-BE49-F238E27FC236}">
                <a16:creationId xmlns:a16="http://schemas.microsoft.com/office/drawing/2014/main" xmlns="" id="{5A6E6899-3C2F-8D0F-60FA-4D9BE3C23440}"/>
              </a:ext>
            </a:extLst>
          </p:cNvPr>
          <p:cNvSpPr txBox="1"/>
          <p:nvPr/>
        </p:nvSpPr>
        <p:spPr>
          <a:xfrm>
            <a:off x="344370" y="3905966"/>
            <a:ext cx="2191612" cy="1224053"/>
          </a:xfrm>
          <a:prstGeom prst="rect">
            <a:avLst/>
          </a:prstGeom>
          <a:noFill/>
        </p:spPr>
        <p:txBody>
          <a:bodyPr wrap="square">
            <a:spAutoFit/>
          </a:bodyPr>
          <a:lstStyle/>
          <a:p>
            <a:pPr>
              <a:lnSpc>
                <a:spcPct val="140000"/>
              </a:lnSpc>
            </a:pPr>
            <a:r>
              <a:rPr lang="en-AU" sz="1800" b="1" dirty="0">
                <a:effectLst/>
                <a:latin typeface="ACADEMY ENGRAVED LET PLAIN:1.0" panose="02000000000000000000" pitchFamily="2" charset="0"/>
                <a:ea typeface="Calibri" panose="020F0502020204030204" pitchFamily="34" charset="0"/>
                <a:cs typeface="Andalus" panose="02020603050405020304" pitchFamily="18" charset="-78"/>
              </a:rPr>
              <a:t>Quran being revealed over 23years</a:t>
            </a:r>
          </a:p>
        </p:txBody>
      </p:sp>
    </p:spTree>
    <p:extLst>
      <p:ext uri="{BB962C8B-B14F-4D97-AF65-F5344CB8AC3E}">
        <p14:creationId xmlns:p14="http://schemas.microsoft.com/office/powerpoint/2010/main" val="315561449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FF4D63-B054-0F70-398E-3E69E5545675}"/>
              </a:ext>
            </a:extLst>
          </p:cNvPr>
          <p:cNvSpPr>
            <a:spLocks noGrp="1"/>
          </p:cNvSpPr>
          <p:nvPr>
            <p:ph type="title"/>
          </p:nvPr>
        </p:nvSpPr>
        <p:spPr>
          <a:xfrm>
            <a:off x="1933303" y="352235"/>
            <a:ext cx="8085908" cy="704020"/>
          </a:xfrm>
        </p:spPr>
        <p:txBody>
          <a:bodyPr>
            <a:normAutofit fontScale="90000"/>
          </a:bodyPr>
          <a:lstStyle/>
          <a:p>
            <a:r>
              <a:rPr lang="en-AU" sz="4400" b="1" dirty="0">
                <a:solidFill>
                  <a:schemeClr val="accent4">
                    <a:lumMod val="50000"/>
                  </a:schemeClr>
                </a:solidFill>
                <a:effectLst/>
                <a:latin typeface="APPLE CHANCERY" panose="03020702040506060504" pitchFamily="66" charset="-79"/>
                <a:ea typeface="Calibri" panose="020F0502020204030204" pitchFamily="34" charset="0"/>
                <a:cs typeface="APPLE CHANCERY" panose="03020702040506060504" pitchFamily="66" charset="-79"/>
              </a:rPr>
              <a:t>Wisdom Behind Gradual Revelation</a:t>
            </a:r>
            <a:endParaRPr lang="en-US" dirty="0"/>
          </a:p>
        </p:txBody>
      </p:sp>
      <p:sp>
        <p:nvSpPr>
          <p:cNvPr id="3" name="Content Placeholder 2">
            <a:extLst>
              <a:ext uri="{FF2B5EF4-FFF2-40B4-BE49-F238E27FC236}">
                <a16:creationId xmlns:a16="http://schemas.microsoft.com/office/drawing/2014/main" xmlns="" id="{926D61A5-1947-7B66-D8B4-3C25D218465B}"/>
              </a:ext>
            </a:extLst>
          </p:cNvPr>
          <p:cNvSpPr>
            <a:spLocks noGrp="1"/>
          </p:cNvSpPr>
          <p:nvPr>
            <p:ph idx="1"/>
          </p:nvPr>
        </p:nvSpPr>
        <p:spPr>
          <a:xfrm>
            <a:off x="1933303" y="872605"/>
            <a:ext cx="9906001" cy="5571468"/>
          </a:xfrm>
        </p:spPr>
        <p:txBody>
          <a:bodyPr>
            <a:noAutofit/>
          </a:bodyPr>
          <a:lstStyle/>
          <a:p>
            <a:pPr marL="0" indent="0">
              <a:lnSpc>
                <a:spcPct val="140000"/>
              </a:lnSpc>
              <a:buNone/>
              <a:tabLst>
                <a:tab pos="457200" algn="l"/>
              </a:tabLst>
            </a:pPr>
            <a:r>
              <a:rPr lang="en-AU" sz="2000" b="1" dirty="0">
                <a:solidFill>
                  <a:srgbClr val="C00000"/>
                </a:solidFill>
                <a:latin typeface="Chalkboard" panose="03050602040202020205" pitchFamily="66" charset="77"/>
                <a:ea typeface="Times New Roman" panose="02020603050405020304" pitchFamily="18" charset="0"/>
              </a:rPr>
              <a:t>2. </a:t>
            </a:r>
            <a:r>
              <a:rPr lang="en-AU" sz="2000" b="1" dirty="0">
                <a:solidFill>
                  <a:srgbClr val="C00000"/>
                </a:solidFill>
                <a:effectLst/>
                <a:latin typeface="Chalkboard" panose="03050602040202020205" pitchFamily="66" charset="77"/>
                <a:ea typeface="Times New Roman" panose="02020603050405020304" pitchFamily="18" charset="0"/>
              </a:rPr>
              <a:t>Gradation in Legislation. </a:t>
            </a:r>
          </a:p>
          <a:p>
            <a:pPr marL="0" indent="0">
              <a:spcBef>
                <a:spcPts val="600"/>
              </a:spcBef>
              <a:buNone/>
              <a:tabLst>
                <a:tab pos="457200" algn="l"/>
              </a:tabLst>
            </a:pPr>
            <a:r>
              <a:rPr lang="en-AU" sz="1600" b="1" dirty="0">
                <a:effectLst/>
                <a:latin typeface="Chalkboard" panose="03050602040202020205" pitchFamily="66" charset="77"/>
                <a:ea typeface="Calibri" panose="020F0502020204030204" pitchFamily="34" charset="0"/>
              </a:rPr>
              <a:t>All the principles were not enjoined in the beginning or all at once during any </a:t>
            </a:r>
            <a:r>
              <a:rPr lang="en-AU" sz="1600" b="1" dirty="0">
                <a:latin typeface="Chalkboard" panose="03050602040202020205" pitchFamily="66" charset="77"/>
                <a:ea typeface="Calibri" panose="020F0502020204030204" pitchFamily="34" charset="0"/>
              </a:rPr>
              <a:t>s</a:t>
            </a:r>
            <a:r>
              <a:rPr lang="en-AU" sz="1600" b="1" dirty="0">
                <a:effectLst/>
                <a:latin typeface="Chalkboard" panose="03050602040202020205" pitchFamily="66" charset="77"/>
                <a:ea typeface="Calibri" panose="020F0502020204030204" pitchFamily="34" charset="0"/>
              </a:rPr>
              <a:t>tage.</a:t>
            </a:r>
            <a:r>
              <a:rPr lang="en-AU" sz="1600" b="1" dirty="0">
                <a:latin typeface="Chalkboard" panose="03050602040202020205" pitchFamily="66" charset="77"/>
                <a:ea typeface="Calibri" panose="020F0502020204030204" pitchFamily="34" charset="0"/>
              </a:rPr>
              <a:t> </a:t>
            </a:r>
          </a:p>
          <a:p>
            <a:pPr marL="0" indent="0">
              <a:spcBef>
                <a:spcPts val="600"/>
              </a:spcBef>
              <a:buNone/>
              <a:tabLst>
                <a:tab pos="457200" algn="l"/>
              </a:tabLst>
            </a:pPr>
            <a:r>
              <a:rPr lang="en-AU" sz="1600" b="1" dirty="0">
                <a:latin typeface="Chalkboard" panose="03050602040202020205" pitchFamily="66" charset="77"/>
                <a:ea typeface="Calibri" panose="020F0502020204030204" pitchFamily="34" charset="0"/>
              </a:rPr>
              <a:t>It has been said,</a:t>
            </a:r>
            <a:r>
              <a:rPr lang="en-AU" sz="1600" b="1" dirty="0">
                <a:effectLst/>
                <a:latin typeface="Chalkboard" panose="03050602040202020205" pitchFamily="66" charset="77"/>
                <a:ea typeface="Calibri" panose="020F0502020204030204" pitchFamily="34" charset="0"/>
              </a:rPr>
              <a:t> “If the first thing to be revealed had been, ‘Don’t drink liquor,’ or ‘Don’t commit adultery and fornication,’ they would have said, ‘We will never give [it] up.</a:t>
            </a:r>
            <a:endParaRPr lang="en-AU" sz="1600" b="1" dirty="0">
              <a:solidFill>
                <a:schemeClr val="accent4">
                  <a:lumMod val="75000"/>
                </a:schemeClr>
              </a:solidFill>
              <a:latin typeface="Chalkboard" panose="03050602040202020205" pitchFamily="66" charset="77"/>
            </a:endParaRPr>
          </a:p>
          <a:p>
            <a:pPr marL="0" indent="0">
              <a:buNone/>
              <a:tabLst>
                <a:tab pos="457200" algn="l"/>
              </a:tabLst>
            </a:pPr>
            <a:r>
              <a:rPr lang="en-AU" sz="2000" b="1" dirty="0">
                <a:solidFill>
                  <a:srgbClr val="C00000"/>
                </a:solidFill>
                <a:latin typeface="Chalkboard" panose="03050602040202020205" pitchFamily="66" charset="77"/>
              </a:rPr>
              <a:t>3. prove the miraculous nature of the Quran. </a:t>
            </a:r>
          </a:p>
          <a:p>
            <a:pPr marL="0" indent="0">
              <a:spcBef>
                <a:spcPts val="400"/>
              </a:spcBef>
              <a:buNone/>
              <a:tabLst>
                <a:tab pos="457200" algn="l"/>
              </a:tabLst>
            </a:pPr>
            <a:r>
              <a:rPr lang="en-AU" sz="1600" b="1" i="0" dirty="0">
                <a:effectLst/>
                <a:latin typeface="Chalkboard" panose="03050602040202020205" pitchFamily="66" charset="77"/>
              </a:rPr>
              <a:t>“Do they not then reflect on the Quran? Had it been from anyone other than Allah, they would have certainly found in it many inconsistencies”. </a:t>
            </a:r>
            <a:r>
              <a:rPr lang="ar" sz="1600" b="1" dirty="0">
                <a:solidFill>
                  <a:srgbClr val="0070C0"/>
                </a:solidFill>
                <a:latin typeface="Chalkboard" panose="03050602040202020205" pitchFamily="66" charset="77"/>
              </a:rPr>
              <a:t>أ</a:t>
            </a:r>
            <a:r>
              <a:rPr lang="ar" sz="1600" b="1" dirty="0">
                <a:solidFill>
                  <a:srgbClr val="0070C0"/>
                </a:solidFill>
                <a:latin typeface="Chalkboard" panose="03050602040202020205" pitchFamily="66" charset="77"/>
                <a:cs typeface="+mn-cs"/>
              </a:rPr>
              <a:t>فَلَا يَتَدَبَّرُونَ ٱلْقُرْءَانَ ۚ وَلَوْ كَانَ مِنْ عِندِ غَيْرِ ٱللَّهِ لَوَجَدُوا۟ فِيهِ ٱخْتِلَـٰفًۭا كثِير</a:t>
            </a:r>
            <a:r>
              <a:rPr lang="ar" sz="1600" b="1" dirty="0">
                <a:solidFill>
                  <a:schemeClr val="accent4">
                    <a:lumMod val="50000"/>
                  </a:schemeClr>
                </a:solidFill>
                <a:latin typeface="Chalkboard" panose="03050602040202020205" pitchFamily="66" charset="77"/>
                <a:cs typeface="+mn-cs"/>
              </a:rPr>
              <a:t>ۭا</a:t>
            </a:r>
            <a:endParaRPr lang="en-AU" sz="1600" b="1" i="0" dirty="0">
              <a:solidFill>
                <a:srgbClr val="0070C0"/>
              </a:solidFill>
              <a:latin typeface="Chalkboard" panose="03050602040202020205" pitchFamily="66" charset="77"/>
              <a:cs typeface="Apple Chancery" panose="03020702040506060504" pitchFamily="66" charset="-79"/>
            </a:endParaRPr>
          </a:p>
          <a:p>
            <a:pPr marL="0" indent="0">
              <a:buNone/>
            </a:pPr>
            <a:r>
              <a:rPr lang="en-AU" sz="2000" b="1" dirty="0">
                <a:solidFill>
                  <a:srgbClr val="C00000"/>
                </a:solidFill>
                <a:latin typeface="Chalkboard" panose="03050602040202020205" pitchFamily="66" charset="77"/>
              </a:rPr>
              <a:t>4.  To prove the truthfulness of the Prophet.</a:t>
            </a:r>
            <a:endParaRPr lang="en-AU" sz="2000" b="1" dirty="0">
              <a:solidFill>
                <a:schemeClr val="accent4">
                  <a:lumMod val="75000"/>
                </a:schemeClr>
              </a:solidFill>
              <a:latin typeface="Chalkboard" panose="03050602040202020205" pitchFamily="66" charset="77"/>
            </a:endParaRPr>
          </a:p>
          <a:p>
            <a:pPr marL="0" indent="0">
              <a:buNone/>
            </a:pPr>
            <a:r>
              <a:rPr lang="en-AU" sz="1600" b="1" dirty="0">
                <a:latin typeface="Chalkboard" panose="03050602040202020205" pitchFamily="66" charset="77"/>
              </a:rPr>
              <a:t>Whenever the disbelievers brought a new question to the Prophet</a:t>
            </a:r>
            <a:r>
              <a:rPr lang="ar" sz="1600" b="1" i="0" dirty="0">
                <a:solidFill>
                  <a:srgbClr val="242A2E"/>
                </a:solidFill>
                <a:effectLst/>
                <a:latin typeface="proxima-nova"/>
              </a:rPr>
              <a:t> ﷺ</a:t>
            </a:r>
            <a:r>
              <a:rPr lang="en-AU" sz="1600" b="1" dirty="0">
                <a:latin typeface="Chalkboard" panose="03050602040202020205" pitchFamily="66" charset="77"/>
              </a:rPr>
              <a:t> ,Allah would reveal to them an answer (through the Quran). The Quran itself refers to this aspect of the revelation,</a:t>
            </a:r>
          </a:p>
          <a:p>
            <a:pPr marL="0" indent="0">
              <a:buNone/>
            </a:pPr>
            <a:r>
              <a:rPr lang="en-AU" sz="1600" b="1" i="0" dirty="0">
                <a:solidFill>
                  <a:srgbClr val="0070C0"/>
                </a:solidFill>
                <a:effectLst/>
                <a:latin typeface="Chalkboard" panose="03050602040202020205" pitchFamily="66" charset="77"/>
              </a:rPr>
              <a:t>“Whenever they bring you an argument, We come to you with the right refutation and the best explanation.”(25:33)</a:t>
            </a:r>
            <a:r>
              <a:rPr lang="ar" sz="1600" b="1" dirty="0">
                <a:solidFill>
                  <a:srgbClr val="0070C0"/>
                </a:solidFill>
                <a:latin typeface="Chalkboard" panose="03050602040202020205" pitchFamily="66" charset="77"/>
              </a:rPr>
              <a:t> </a:t>
            </a:r>
            <a:r>
              <a:rPr lang="ar" sz="1600" b="1" dirty="0">
                <a:solidFill>
                  <a:schemeClr val="accent4">
                    <a:lumMod val="75000"/>
                  </a:schemeClr>
                </a:solidFill>
                <a:latin typeface="Chalkboard" panose="03050602040202020205" pitchFamily="66" charset="77"/>
              </a:rPr>
              <a:t>وَلَا يَأْتُونَكَ بِمَثَلٍ إِلَّا جِئْنَـٰكَ بِٱلْحَقِّ وَأَحْسَنَ تَفْسِيرً</a:t>
            </a:r>
            <a:r>
              <a:rPr lang="en-AU" sz="1600" b="1" i="0" dirty="0">
                <a:solidFill>
                  <a:schemeClr val="accent4">
                    <a:lumMod val="75000"/>
                  </a:schemeClr>
                </a:solidFill>
                <a:effectLst/>
                <a:latin typeface="Chalkboard" panose="03050602040202020205" pitchFamily="66" charset="77"/>
              </a:rPr>
              <a:t> </a:t>
            </a:r>
            <a:endParaRPr lang="en-US" sz="1600" b="1" dirty="0">
              <a:solidFill>
                <a:schemeClr val="accent4">
                  <a:lumMod val="75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653D81DB-BCA1-03E0-A3C0-667D2AD84B36}"/>
              </a:ext>
            </a:extLst>
          </p:cNvPr>
          <p:cNvSpPr>
            <a:spLocks noGrp="1"/>
          </p:cNvSpPr>
          <p:nvPr>
            <p:ph type="sldNum" sz="quarter" idx="12"/>
          </p:nvPr>
        </p:nvSpPr>
        <p:spPr/>
        <p:txBody>
          <a:bodyPr/>
          <a:lstStyle/>
          <a:p>
            <a:fld id="{C8784B88-F3D9-6A4F-9660-1A0A1E561ED7}" type="slidenum">
              <a:rPr lang="en-US" smtClean="0"/>
              <a:t>62</a:t>
            </a:fld>
            <a:endParaRPr lang="en-US"/>
          </a:p>
        </p:txBody>
      </p:sp>
      <p:pic>
        <p:nvPicPr>
          <p:cNvPr id="5" name="Picture 4" descr="Magnifying glass on clear background">
            <a:extLst>
              <a:ext uri="{FF2B5EF4-FFF2-40B4-BE49-F238E27FC236}">
                <a16:creationId xmlns:a16="http://schemas.microsoft.com/office/drawing/2014/main" xmlns="" id="{AE53D168-54E5-770D-D15A-A49ABEB85B40}"/>
              </a:ext>
            </a:extLst>
          </p:cNvPr>
          <p:cNvPicPr>
            <a:picLocks noChangeAspect="1"/>
          </p:cNvPicPr>
          <p:nvPr/>
        </p:nvPicPr>
        <p:blipFill rotWithShape="1">
          <a:blip r:embed="rId2"/>
          <a:srcRect l="26287" r="7" b="-1"/>
          <a:stretch/>
        </p:blipFill>
        <p:spPr>
          <a:xfrm>
            <a:off x="0" y="6690"/>
            <a:ext cx="1933303" cy="6521116"/>
          </a:xfrm>
          <a:prstGeom prst="rect">
            <a:avLst/>
          </a:prstGeom>
        </p:spPr>
      </p:pic>
    </p:spTree>
    <p:extLst>
      <p:ext uri="{BB962C8B-B14F-4D97-AF65-F5344CB8AC3E}">
        <p14:creationId xmlns:p14="http://schemas.microsoft.com/office/powerpoint/2010/main" val="182602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DD59C8-769B-BF95-E646-D93C57F3D84A}"/>
              </a:ext>
            </a:extLst>
          </p:cNvPr>
          <p:cNvSpPr>
            <a:spLocks noGrp="1"/>
          </p:cNvSpPr>
          <p:nvPr>
            <p:ph type="title"/>
          </p:nvPr>
        </p:nvSpPr>
        <p:spPr>
          <a:xfrm>
            <a:off x="854822" y="-529062"/>
            <a:ext cx="6646426" cy="2809124"/>
          </a:xfrm>
        </p:spPr>
        <p:txBody>
          <a:bodyPr anchor="b">
            <a:normAutofit/>
          </a:bodyPr>
          <a:lstStyle/>
          <a:p>
            <a:r>
              <a:rPr lang="en-AU" sz="6000" dirty="0">
                <a:solidFill>
                  <a:schemeClr val="accent1">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Has the Revelation</a:t>
            </a:r>
            <a:r>
              <a:rPr lang="en-AU" sz="6000" dirty="0">
                <a:solidFill>
                  <a:schemeClr val="accent1">
                    <a:lumMod val="50000"/>
                  </a:schemeClr>
                </a:solidFill>
                <a:effectLst/>
                <a:latin typeface="Apple Chancery" panose="03020702040506060504" pitchFamily="66" charset="-79"/>
                <a:cs typeface="Apple Chancery" panose="03020702040506060504" pitchFamily="66" charset="-79"/>
              </a:rPr>
              <a:t> been </a:t>
            </a:r>
            <a:r>
              <a:rPr lang="en-AU" sz="6000" dirty="0">
                <a:solidFill>
                  <a:schemeClr val="accent1">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Tampered?</a:t>
            </a:r>
            <a:endParaRPr lang="en-US" sz="6000" dirty="0">
              <a:solidFill>
                <a:schemeClr val="accent1">
                  <a:lumMod val="50000"/>
                </a:schemeClr>
              </a:solidFill>
              <a:latin typeface="Apple Chancery" panose="03020702040506060504" pitchFamily="66" charset="-79"/>
              <a:cs typeface="Apple Chancery" panose="03020702040506060504" pitchFamily="66" charset="-79"/>
            </a:endParaRPr>
          </a:p>
        </p:txBody>
      </p:sp>
      <p:sp>
        <p:nvSpPr>
          <p:cNvPr id="4" name="Slide Number Placeholder 3">
            <a:extLst>
              <a:ext uri="{FF2B5EF4-FFF2-40B4-BE49-F238E27FC236}">
                <a16:creationId xmlns:a16="http://schemas.microsoft.com/office/drawing/2014/main" xmlns="" id="{17CAEFC9-1BE4-91F9-8AAC-4A56F9EE7FB3}"/>
              </a:ext>
            </a:extLst>
          </p:cNvPr>
          <p:cNvSpPr>
            <a:spLocks noGrp="1"/>
          </p:cNvSpPr>
          <p:nvPr>
            <p:ph type="sldNum" sz="quarter" idx="12"/>
          </p:nvPr>
        </p:nvSpPr>
        <p:spPr>
          <a:xfrm>
            <a:off x="9530997" y="6492875"/>
            <a:ext cx="1253663" cy="365125"/>
          </a:xfrm>
        </p:spPr>
        <p:txBody>
          <a:bodyPr>
            <a:noAutofit/>
          </a:bodyPr>
          <a:lstStyle/>
          <a:p>
            <a:pPr algn="l">
              <a:spcAft>
                <a:spcPts val="600"/>
              </a:spcAft>
            </a:pPr>
            <a:fld id="{C8784B88-F3D9-6A4F-9660-1A0A1E561ED7}" type="slidenum">
              <a:rPr lang="en-US" sz="1600">
                <a:solidFill>
                  <a:srgbClr val="FFFFFF"/>
                </a:solidFill>
              </a:rPr>
              <a:pPr algn="l">
                <a:spcAft>
                  <a:spcPts val="600"/>
                </a:spcAft>
              </a:pPr>
              <a:t>63</a:t>
            </a:fld>
            <a:endParaRPr lang="en-US" sz="1600" dirty="0">
              <a:solidFill>
                <a:srgbClr val="FFFFFF"/>
              </a:solidFill>
            </a:endParaRPr>
          </a:p>
        </p:txBody>
      </p:sp>
      <p:pic>
        <p:nvPicPr>
          <p:cNvPr id="5" name="Picture 4" descr="علامة استفهام على خلفية خضراء فاتحة">
            <a:extLst>
              <a:ext uri="{FF2B5EF4-FFF2-40B4-BE49-F238E27FC236}">
                <a16:creationId xmlns:a16="http://schemas.microsoft.com/office/drawing/2014/main" xmlns="" id="{B81167BC-4626-130A-3AE7-D5F1CAE416F2}"/>
              </a:ext>
            </a:extLst>
          </p:cNvPr>
          <p:cNvPicPr>
            <a:picLocks noChangeAspect="1"/>
          </p:cNvPicPr>
          <p:nvPr/>
        </p:nvPicPr>
        <p:blipFill rotWithShape="1">
          <a:blip r:embed="rId2"/>
          <a:srcRect l="41829" r="1837"/>
          <a:stretch/>
        </p:blipFill>
        <p:spPr>
          <a:xfrm>
            <a:off x="3321134" y="2386940"/>
            <a:ext cx="8360228" cy="4105935"/>
          </a:xfrm>
          <a:prstGeom prst="rect">
            <a:avLst/>
          </a:prstGeom>
        </p:spPr>
      </p:pic>
    </p:spTree>
    <p:extLst>
      <p:ext uri="{BB962C8B-B14F-4D97-AF65-F5344CB8AC3E}">
        <p14:creationId xmlns:p14="http://schemas.microsoft.com/office/powerpoint/2010/main" val="329789565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EE388DE-9E03-436B-0C92-C9FD0B2C80A0}"/>
              </a:ext>
            </a:extLst>
          </p:cNvPr>
          <p:cNvSpPr>
            <a:spLocks noGrp="1"/>
          </p:cNvSpPr>
          <p:nvPr>
            <p:ph type="title"/>
          </p:nvPr>
        </p:nvSpPr>
        <p:spPr>
          <a:xfrm>
            <a:off x="2152185" y="374640"/>
            <a:ext cx="7108387" cy="601087"/>
          </a:xfrm>
          <a:solidFill>
            <a:schemeClr val="accent1">
              <a:lumMod val="20000"/>
              <a:lumOff val="80000"/>
            </a:schemeClr>
          </a:solidFill>
        </p:spPr>
        <p:txBody>
          <a:bodyPr>
            <a:noAutofit/>
          </a:bodyPr>
          <a:lstStyle/>
          <a:p>
            <a:r>
              <a:rPr lang="en-AU" sz="3600" dirty="0">
                <a:solidFill>
                  <a:schemeClr val="accent1"/>
                </a:solidFill>
                <a:effectLst/>
                <a:latin typeface="Andalus" panose="02020603050405020304" pitchFamily="18" charset="-78"/>
                <a:ea typeface="Times New Roman" panose="02020603050405020304" pitchFamily="18" charset="0"/>
                <a:cs typeface="Andalus" panose="02020603050405020304" pitchFamily="18" charset="-78"/>
              </a:rPr>
              <a:t>Has the Revelation</a:t>
            </a:r>
            <a:r>
              <a:rPr lang="en-AU" sz="3600" dirty="0">
                <a:solidFill>
                  <a:schemeClr val="accent1"/>
                </a:solidFill>
                <a:effectLst/>
                <a:latin typeface="Andalus" panose="02020603050405020304" pitchFamily="18" charset="-78"/>
                <a:cs typeface="Andalus" panose="02020603050405020304" pitchFamily="18" charset="-78"/>
              </a:rPr>
              <a:t> been </a:t>
            </a:r>
            <a:r>
              <a:rPr lang="en-AU" sz="3600" dirty="0">
                <a:solidFill>
                  <a:schemeClr val="accent1"/>
                </a:solidFill>
                <a:effectLst/>
                <a:latin typeface="Andalus" panose="02020603050405020304" pitchFamily="18" charset="-78"/>
                <a:ea typeface="Times New Roman" panose="02020603050405020304" pitchFamily="18" charset="0"/>
                <a:cs typeface="Andalus" panose="02020603050405020304" pitchFamily="18" charset="-78"/>
              </a:rPr>
              <a:t>Tampered?</a:t>
            </a:r>
            <a:endParaRPr lang="en-US" sz="3600" dirty="0">
              <a:solidFill>
                <a:schemeClr val="accent1"/>
              </a:solidFill>
              <a:latin typeface="Andalus" panose="02020603050405020304" pitchFamily="18" charset="-78"/>
              <a:cs typeface="Andalus" panose="02020603050405020304" pitchFamily="18" charset="-78"/>
            </a:endParaRPr>
          </a:p>
        </p:txBody>
      </p:sp>
      <p:sp>
        <p:nvSpPr>
          <p:cNvPr id="3" name="Content Placeholder 2">
            <a:extLst>
              <a:ext uri="{FF2B5EF4-FFF2-40B4-BE49-F238E27FC236}">
                <a16:creationId xmlns:a16="http://schemas.microsoft.com/office/drawing/2014/main" xmlns="" id="{2B4E2CD7-2FE0-C4EC-D604-FE9D9555CBEC}"/>
              </a:ext>
            </a:extLst>
          </p:cNvPr>
          <p:cNvSpPr>
            <a:spLocks noGrp="1"/>
          </p:cNvSpPr>
          <p:nvPr>
            <p:ph idx="1"/>
          </p:nvPr>
        </p:nvSpPr>
        <p:spPr>
          <a:xfrm>
            <a:off x="192810" y="1161258"/>
            <a:ext cx="11573933" cy="5199786"/>
          </a:xfrm>
          <a:ln>
            <a:solidFill>
              <a:srgbClr val="C00000"/>
            </a:solidFill>
          </a:ln>
        </p:spPr>
        <p:txBody>
          <a:bodyPr>
            <a:normAutofit fontScale="85000" lnSpcReduction="10000"/>
          </a:bodyPr>
          <a:lstStyle/>
          <a:p>
            <a:pPr marL="0" indent="0">
              <a:buNone/>
            </a:pPr>
            <a:r>
              <a:rPr lang="en-AU" sz="1600" b="1" dirty="0">
                <a:effectLst/>
                <a:latin typeface="Chalkboard" panose="03050602040202020205" pitchFamily="66" charset="77"/>
                <a:ea typeface="Times New Roman" panose="02020603050405020304" pitchFamily="18" charset="0"/>
                <a:cs typeface="Apple Chancery" panose="03020702040506060504" pitchFamily="66" charset="-79"/>
              </a:rPr>
              <a:t>No possibility of tampering the Revelation,</a:t>
            </a:r>
            <a:r>
              <a:rPr lang="en-AU" sz="1600" b="1" dirty="0">
                <a:effectLst/>
                <a:latin typeface="Chalkboard" panose="03050602040202020205" pitchFamily="66" charset="77"/>
                <a:cs typeface="Apple Chancery" panose="03020702040506060504" pitchFamily="66" charset="-79"/>
              </a:rPr>
              <a:t> N</a:t>
            </a:r>
            <a:r>
              <a:rPr lang="en-AU" sz="1600" b="1" dirty="0">
                <a:latin typeface="Chalkboard" panose="03050602040202020205" pitchFamily="66" charset="77"/>
                <a:cs typeface="Apple Chancery" panose="03020702040506060504" pitchFamily="66" charset="-79"/>
              </a:rPr>
              <a:t>o doubts regarding its authenticity because:</a:t>
            </a:r>
            <a:endParaRPr lang="en-US" sz="1600" b="1" dirty="0">
              <a:latin typeface="Chalkboard" panose="03050602040202020205" pitchFamily="66" charset="77"/>
              <a:cs typeface="Apple Chancery" panose="03020702040506060504" pitchFamily="66" charset="-79"/>
            </a:endParaRPr>
          </a:p>
          <a:p>
            <a:pPr marL="0" indent="0">
              <a:buNone/>
            </a:pPr>
            <a:r>
              <a:rPr lang="en-US" sz="1600" b="1" dirty="0">
                <a:solidFill>
                  <a:schemeClr val="accent4">
                    <a:lumMod val="50000"/>
                  </a:schemeClr>
                </a:solidFill>
                <a:latin typeface="Chalkboard" panose="03050602040202020205" pitchFamily="66" charset="77"/>
              </a:rPr>
              <a:t>1</a:t>
            </a:r>
            <a:r>
              <a:rPr lang="en-US" sz="2800" b="1" dirty="0">
                <a:solidFill>
                  <a:schemeClr val="accent4">
                    <a:lumMod val="50000"/>
                  </a:schemeClr>
                </a:solidFill>
                <a:latin typeface="APPLE CHANCERY" panose="03020702040506060504" pitchFamily="66" charset="-79"/>
                <a:cs typeface="APPLE CHANCERY" panose="03020702040506060504" pitchFamily="66" charset="-79"/>
              </a:rPr>
              <a:t>.</a:t>
            </a:r>
            <a:r>
              <a:rPr lang="en-US" sz="2800" b="1" dirty="0">
                <a:solidFill>
                  <a:schemeClr val="accent1"/>
                </a:solidFill>
                <a:latin typeface="APPLE CHANCERY" panose="03020702040506060504" pitchFamily="66" charset="-79"/>
                <a:cs typeface="APPLE CHANCERY" panose="03020702040506060504" pitchFamily="66" charset="-79"/>
              </a:rPr>
              <a:t>The</a:t>
            </a:r>
            <a:r>
              <a:rPr lang="en-AU" sz="2800" b="1" dirty="0">
                <a:solidFill>
                  <a:schemeClr val="accent1"/>
                </a:solidFill>
                <a:latin typeface="APPLE CHANCERY" panose="03020702040506060504" pitchFamily="66" charset="-79"/>
                <a:cs typeface="APPLE CHANCERY" panose="03020702040506060504" pitchFamily="66" charset="-79"/>
              </a:rPr>
              <a:t> </a:t>
            </a:r>
            <a:r>
              <a:rPr lang="en-AU" sz="2800" b="1" dirty="0">
                <a:solidFill>
                  <a:schemeClr val="accent1"/>
                </a:solidFill>
                <a:effectLst/>
                <a:latin typeface="APPLE CHANCERY" panose="03020702040506060504" pitchFamily="66" charset="-79"/>
                <a:ea typeface="Times New Roman" panose="02020603050405020304" pitchFamily="18" charset="0"/>
                <a:cs typeface="APPLE CHANCERY" panose="03020702040506060504" pitchFamily="66" charset="-79"/>
              </a:rPr>
              <a:t>Preserved tablet is unapproachable. Its Protected, Guarded</a:t>
            </a:r>
            <a:r>
              <a:rPr lang="en-AU" sz="2800" b="1" dirty="0">
                <a:solidFill>
                  <a:schemeClr val="accent4">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 </a:t>
            </a:r>
          </a:p>
          <a:p>
            <a:pPr>
              <a:buFont typeface="Wingdings" pitchFamily="2" charset="2"/>
              <a:buChar char="Ø"/>
            </a:pPr>
            <a:r>
              <a:rPr lang="en-AU" sz="1600" b="1" dirty="0">
                <a:solidFill>
                  <a:srgbClr val="C00000"/>
                </a:solidFill>
                <a:latin typeface="Chalkboard" panose="03050602040202020205" pitchFamily="66" charset="77"/>
                <a:ea typeface="Times New Roman" panose="02020603050405020304" pitchFamily="18" charset="0"/>
              </a:rPr>
              <a:t>W</a:t>
            </a:r>
            <a:r>
              <a:rPr lang="en-AU" sz="1600" b="1" dirty="0">
                <a:solidFill>
                  <a:srgbClr val="C00000"/>
                </a:solidFill>
                <a:effectLst/>
                <a:latin typeface="Chalkboard" panose="03050602040202020205" pitchFamily="66" charset="77"/>
                <a:ea typeface="Times New Roman" panose="02020603050405020304" pitchFamily="18" charset="0"/>
              </a:rPr>
              <a:t>hat’s written there ..will occur.. No</a:t>
            </a:r>
            <a:r>
              <a:rPr lang="en-AU" sz="1600" b="1" dirty="0">
                <a:solidFill>
                  <a:srgbClr val="C00000"/>
                </a:solidFill>
                <a:latin typeface="Chalkboard" panose="03050602040202020205" pitchFamily="66" charset="77"/>
                <a:ea typeface="Times New Roman" panose="02020603050405020304" pitchFamily="18" charset="0"/>
              </a:rPr>
              <a:t> </a:t>
            </a:r>
            <a:r>
              <a:rPr lang="en-AU" sz="1600" b="1" dirty="0">
                <a:solidFill>
                  <a:srgbClr val="C00000"/>
                </a:solidFill>
                <a:effectLst/>
                <a:latin typeface="Chalkboard" panose="03050602040202020205" pitchFamily="66" charset="77"/>
                <a:ea typeface="Times New Roman" panose="02020603050405020304" pitchFamily="18" charset="0"/>
              </a:rPr>
              <a:t>body can change it</a:t>
            </a:r>
            <a:r>
              <a:rPr lang="ar-SA" sz="1600" b="1" dirty="0">
                <a:solidFill>
                  <a:srgbClr val="C00000"/>
                </a:solidFill>
                <a:effectLst/>
                <a:latin typeface="Chalkboard" panose="03050602040202020205" pitchFamily="66" charset="77"/>
                <a:ea typeface="Times New Roman" panose="02020603050405020304" pitchFamily="18" charset="0"/>
              </a:rPr>
              <a:t>.</a:t>
            </a:r>
            <a:endParaRPr lang="en-AU" sz="1600" b="1" dirty="0">
              <a:solidFill>
                <a:srgbClr val="C00000"/>
              </a:solidFill>
              <a:effectLst/>
              <a:latin typeface="Chalkboard" panose="03050602040202020205" pitchFamily="66" charset="77"/>
              <a:ea typeface="Calibri" panose="020F0502020204030204" pitchFamily="34" charset="0"/>
            </a:endParaRPr>
          </a:p>
          <a:p>
            <a:pPr marL="0" indent="0">
              <a:buNone/>
            </a:pPr>
            <a:r>
              <a:rPr lang="en-US" sz="1800" b="1" dirty="0">
                <a:solidFill>
                  <a:schemeClr val="accent4">
                    <a:lumMod val="50000"/>
                  </a:schemeClr>
                </a:solidFill>
                <a:latin typeface="APPLE CHANCERY" panose="03020702040506060504" pitchFamily="66" charset="-79"/>
                <a:cs typeface="APPLE CHANCERY" panose="03020702040506060504" pitchFamily="66" charset="-79"/>
              </a:rPr>
              <a:t>2.</a:t>
            </a:r>
            <a:r>
              <a:rPr lang="en-AU" sz="1800" b="1" dirty="0">
                <a:solidFill>
                  <a:schemeClr val="accent4">
                    <a:lumMod val="50000"/>
                  </a:schemeClr>
                </a:solidFill>
                <a:effectLst/>
                <a:latin typeface="APPLE CHANCERY" panose="03020702040506060504" pitchFamily="66" charset="-79"/>
                <a:ea typeface="Times New Roman" panose="02020603050405020304" pitchFamily="18" charset="0"/>
                <a:cs typeface="APPLE CHANCERY" panose="03020702040506060504" pitchFamily="66" charset="-79"/>
              </a:rPr>
              <a:t> </a:t>
            </a:r>
            <a:r>
              <a:rPr lang="en-AU" sz="2800" b="1" dirty="0">
                <a:solidFill>
                  <a:schemeClr val="accent1"/>
                </a:solidFill>
                <a:effectLst/>
                <a:latin typeface="APPLE CHANCERY" panose="03020702040506060504" pitchFamily="66" charset="-79"/>
                <a:ea typeface="Times New Roman" panose="02020603050405020304" pitchFamily="18" charset="0"/>
                <a:cs typeface="APPLE CHANCERY" panose="03020702040506060504" pitchFamily="66" charset="-79"/>
              </a:rPr>
              <a:t>The trustworthiness of the angels  </a:t>
            </a:r>
          </a:p>
          <a:p>
            <a:pPr>
              <a:buFont typeface="Wingdings" pitchFamily="2" charset="2"/>
              <a:buChar char="Ø"/>
            </a:pPr>
            <a:r>
              <a:rPr lang="en-AU" sz="1600" b="1" dirty="0">
                <a:solidFill>
                  <a:srgbClr val="C00000"/>
                </a:solidFill>
                <a:latin typeface="Chalkboard" panose="03050602040202020205" pitchFamily="66" charset="77"/>
                <a:ea typeface="Times New Roman" panose="02020603050405020304" pitchFamily="18" charset="0"/>
              </a:rPr>
              <a:t>Allah calls Jibril </a:t>
            </a:r>
            <a:r>
              <a:rPr lang="ar" sz="16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rPr>
              <a:t> ٱلرُّوحُ ٱلْأَمِينُ</a:t>
            </a:r>
            <a:r>
              <a:rPr lang="en-AU" sz="16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rPr>
              <a:t> </a:t>
            </a:r>
            <a:r>
              <a:rPr lang="en-AU" sz="1600" b="1" dirty="0">
                <a:solidFill>
                  <a:srgbClr val="C00000"/>
                </a:solidFill>
                <a:latin typeface="Chalkboard" panose="03050602040202020205" pitchFamily="66" charset="77"/>
                <a:ea typeface="Times New Roman" panose="02020603050405020304" pitchFamily="18" charset="0"/>
              </a:rPr>
              <a:t>the (Ameen)</a:t>
            </a:r>
            <a:r>
              <a:rPr lang="en-AU" sz="1600" b="1" dirty="0">
                <a:solidFill>
                  <a:srgbClr val="C00000"/>
                </a:solidFill>
                <a:effectLst/>
                <a:latin typeface="Chalkboard" panose="03050602040202020205" pitchFamily="66" charset="77"/>
                <a:ea typeface="Times New Roman" panose="02020603050405020304" pitchFamily="18" charset="0"/>
              </a:rPr>
              <a:t> the trustworthy, It h</a:t>
            </a:r>
            <a:r>
              <a:rPr lang="en-AU" sz="1600" b="1" dirty="0">
                <a:solidFill>
                  <a:srgbClr val="C00000"/>
                </a:solidFill>
                <a:latin typeface="Chalkboard" panose="03050602040202020205" pitchFamily="66" charset="77"/>
                <a:ea typeface="Times New Roman" panose="02020603050405020304" pitchFamily="18" charset="0"/>
              </a:rPr>
              <a:t>as been </a:t>
            </a:r>
            <a:r>
              <a:rPr lang="en-AU" sz="1600" b="1" dirty="0">
                <a:solidFill>
                  <a:srgbClr val="C00000"/>
                </a:solidFill>
                <a:effectLst/>
                <a:latin typeface="Chalkboard" panose="03050602040202020205" pitchFamily="66" charset="77"/>
                <a:ea typeface="Times New Roman" panose="02020603050405020304" pitchFamily="18" charset="0"/>
              </a:rPr>
              <a:t>guaranteed by Allah .</a:t>
            </a:r>
          </a:p>
          <a:p>
            <a:pPr marL="0" indent="0" algn="r" rtl="1">
              <a:buNone/>
            </a:pPr>
            <a:r>
              <a:rPr lang="ar" sz="18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rPr>
              <a:t>نَزَلَ بِهِ ٱلرُّوحُ ٱلْأَمِينُ عَلَىٰ قَلْبِكَ لِتَكُونَ مِنَ ٱلْمُنذِرِينَ بِلِسَانٍ عَرَبِىٍّۢ مُّبِينٍۢ(الشعراء</a:t>
            </a:r>
            <a:r>
              <a:rPr lang="en-AU" sz="18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rPr>
              <a:t>193 :</a:t>
            </a:r>
            <a:r>
              <a:rPr lang="ar" sz="18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rPr>
              <a:t>)</a:t>
            </a:r>
            <a:endParaRPr lang="en-AU" sz="1800" b="1" dirty="0">
              <a:solidFill>
                <a:srgbClr val="C00000"/>
              </a:solidFill>
              <a:effectLst/>
              <a:latin typeface="Chalkboard" panose="03050602040202020205" pitchFamily="66" charset="77"/>
              <a:ea typeface="Times New Roman" panose="02020603050405020304" pitchFamily="18" charset="0"/>
              <a:cs typeface="Euphemia UCAS" panose="020B0503040102020104" pitchFamily="34" charset="-79"/>
            </a:endParaRPr>
          </a:p>
          <a:p>
            <a:pPr marL="0" indent="0">
              <a:buNone/>
            </a:pPr>
            <a:r>
              <a:rPr lang="en-AU" sz="1800" b="1" i="0" dirty="0">
                <a:solidFill>
                  <a:schemeClr val="accent1">
                    <a:lumMod val="50000"/>
                  </a:schemeClr>
                </a:solidFill>
                <a:effectLst/>
                <a:latin typeface="Chalkboard" panose="03050602040202020205" pitchFamily="66" charset="77"/>
              </a:rPr>
              <a:t>“Which the trustworthy spirit ˹Gabriel˺ brought down</a:t>
            </a:r>
            <a:r>
              <a:rPr lang="ar-SA" sz="1800" b="1" i="0" dirty="0">
                <a:solidFill>
                  <a:schemeClr val="accent1">
                    <a:lumMod val="50000"/>
                  </a:schemeClr>
                </a:solidFill>
                <a:effectLst/>
                <a:latin typeface="Chalkboard" panose="03050602040202020205" pitchFamily="66" charset="77"/>
              </a:rPr>
              <a:t> </a:t>
            </a:r>
            <a:r>
              <a:rPr lang="en-AU" sz="1800" b="1" i="0" dirty="0">
                <a:solidFill>
                  <a:schemeClr val="accent1">
                    <a:lumMod val="50000"/>
                  </a:schemeClr>
                </a:solidFill>
                <a:effectLst/>
                <a:latin typeface="Chalkboard" panose="03050602040202020205" pitchFamily="66" charset="77"/>
              </a:rPr>
              <a:t>into your heart ˹O Prophet˺</a:t>
            </a:r>
            <a:r>
              <a:rPr lang="ar-SA" sz="1800" b="1" i="0" dirty="0">
                <a:solidFill>
                  <a:schemeClr val="accent1">
                    <a:lumMod val="50000"/>
                  </a:schemeClr>
                </a:solidFill>
                <a:effectLst/>
                <a:latin typeface="Chalkboard" panose="03050602040202020205" pitchFamily="66" charset="77"/>
              </a:rPr>
              <a:t> </a:t>
            </a:r>
            <a:r>
              <a:rPr lang="en-AU" sz="1800" b="1" i="0" dirty="0">
                <a:solidFill>
                  <a:schemeClr val="accent1">
                    <a:lumMod val="50000"/>
                  </a:schemeClr>
                </a:solidFill>
                <a:effectLst/>
                <a:latin typeface="Chalkboard" panose="03050602040202020205" pitchFamily="66" charset="77"/>
              </a:rPr>
              <a:t>so that you may be one of the warners</a:t>
            </a:r>
            <a:r>
              <a:rPr lang="ar-SA" sz="1800" b="1" i="0" dirty="0">
                <a:solidFill>
                  <a:schemeClr val="accent1">
                    <a:lumMod val="50000"/>
                  </a:schemeClr>
                </a:solidFill>
                <a:effectLst/>
                <a:latin typeface="Chalkboard" panose="03050602040202020205" pitchFamily="66" charset="77"/>
              </a:rPr>
              <a:t> </a:t>
            </a:r>
            <a:r>
              <a:rPr lang="en-AU" sz="1800" b="1" i="0" dirty="0">
                <a:solidFill>
                  <a:schemeClr val="accent1">
                    <a:lumMod val="50000"/>
                  </a:schemeClr>
                </a:solidFill>
                <a:effectLst/>
                <a:latin typeface="Chalkboard" panose="03050602040202020205" pitchFamily="66" charset="77"/>
              </a:rPr>
              <a:t>in a clear Arabic tongue.”</a:t>
            </a:r>
            <a:r>
              <a:rPr lang="ar" sz="1800" b="1" dirty="0">
                <a:solidFill>
                  <a:schemeClr val="accent1">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 </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(al-</a:t>
            </a:r>
            <a:r>
              <a:rPr lang="en-AU" sz="1800" b="1" dirty="0" err="1">
                <a:solidFill>
                  <a:schemeClr val="accent1">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shu’ra</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 </a:t>
            </a:r>
            <a:r>
              <a:rPr lang="ar" sz="1800" b="1" dirty="0">
                <a:solidFill>
                  <a:schemeClr val="accent1">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26:193</a:t>
            </a:r>
            <a:r>
              <a:rPr lang="en-AU" sz="1800" b="1" dirty="0">
                <a:solidFill>
                  <a:schemeClr val="accent1">
                    <a:lumMod val="50000"/>
                  </a:schemeClr>
                </a:solidFill>
                <a:effectLst/>
                <a:latin typeface="Chalkboard" panose="03050602040202020205" pitchFamily="66" charset="77"/>
                <a:ea typeface="Times New Roman" panose="02020603050405020304" pitchFamily="18" charset="0"/>
                <a:cs typeface="Euphemia UCAS" panose="020B0503040102020104" pitchFamily="34" charset="-79"/>
              </a:rPr>
              <a:t>)</a:t>
            </a:r>
          </a:p>
          <a:p>
            <a:pPr marL="0" indent="0" algn="r">
              <a:buNone/>
            </a:pPr>
            <a:r>
              <a:rPr lang="ar" sz="1800" b="1" dirty="0">
                <a:solidFill>
                  <a:srgbClr val="C00000"/>
                </a:solidFill>
                <a:latin typeface="Chalkboard" panose="03050602040202020205" pitchFamily="66" charset="77"/>
              </a:rPr>
              <a:t>وَقَالُوا۟ ٱتَّخَذَ ٱلرَّحْمَـٰنُ وَلَدًۭا ۗ سُبْحَـٰنَهُۥ ۚ بَلْ عِبَادٌۭ مُّكْرَمُونَ لَا يَسْبِقُونَهُۥ بِٱلْقَوْلِ وَهُم بِأَمْرِهِۦ يَعْمَلُونَ" (الأنبياء: 26-27)</a:t>
            </a:r>
          </a:p>
          <a:p>
            <a:pPr marL="0" indent="0" rtl="1">
              <a:buNone/>
            </a:pPr>
            <a:r>
              <a:rPr lang="en-AU" sz="1800" b="1" i="0" dirty="0">
                <a:solidFill>
                  <a:schemeClr val="accent1">
                    <a:lumMod val="50000"/>
                  </a:schemeClr>
                </a:solidFill>
                <a:effectLst/>
                <a:latin typeface="Chalkboard" panose="03050602040202020205" pitchFamily="66" charset="77"/>
              </a:rPr>
              <a:t>And they say, “The Most Compassionate has offspring!” Glory be to Him! In fact, those ˹angels˺ are only ˹His˺ honoured servants, who do not speak until He has spoken, ˹only˺ acting at His command.(al-</a:t>
            </a:r>
            <a:r>
              <a:rPr lang="en-AU" sz="1800" b="1" i="0" dirty="0" err="1">
                <a:solidFill>
                  <a:schemeClr val="accent1">
                    <a:lumMod val="50000"/>
                  </a:schemeClr>
                </a:solidFill>
                <a:effectLst/>
                <a:latin typeface="Chalkboard" panose="03050602040202020205" pitchFamily="66" charset="77"/>
              </a:rPr>
              <a:t>anbiya</a:t>
            </a:r>
            <a:r>
              <a:rPr lang="en-AU" sz="1800" b="1" i="0" dirty="0">
                <a:solidFill>
                  <a:schemeClr val="accent1">
                    <a:lumMod val="50000"/>
                  </a:schemeClr>
                </a:solidFill>
                <a:effectLst/>
                <a:latin typeface="Chalkboard" panose="03050602040202020205" pitchFamily="66" charset="77"/>
              </a:rPr>
              <a:t>’: 26-27)</a:t>
            </a:r>
            <a:endParaRPr lang="en-US" sz="1800" b="1" dirty="0">
              <a:solidFill>
                <a:schemeClr val="accent1">
                  <a:lumMod val="50000"/>
                </a:schemeClr>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1FD8A0A5-C125-C2EB-4CB2-051DC65121F1}"/>
              </a:ext>
            </a:extLst>
          </p:cNvPr>
          <p:cNvSpPr>
            <a:spLocks noGrp="1"/>
          </p:cNvSpPr>
          <p:nvPr>
            <p:ph type="sldNum" sz="quarter" idx="12"/>
          </p:nvPr>
        </p:nvSpPr>
        <p:spPr/>
        <p:txBody>
          <a:bodyPr/>
          <a:lstStyle/>
          <a:p>
            <a:fld id="{C8784B88-F3D9-6A4F-9660-1A0A1E561ED7}" type="slidenum">
              <a:rPr lang="en-US" smtClean="0"/>
              <a:t>64</a:t>
            </a:fld>
            <a:endParaRPr lang="en-US"/>
          </a:p>
        </p:txBody>
      </p:sp>
      <p:pic>
        <p:nvPicPr>
          <p:cNvPr id="7" name="Picture 6" descr="علامة استفهام على خلفية خضراء فاتحة">
            <a:extLst>
              <a:ext uri="{FF2B5EF4-FFF2-40B4-BE49-F238E27FC236}">
                <a16:creationId xmlns:a16="http://schemas.microsoft.com/office/drawing/2014/main" xmlns="" id="{C8980EDD-0B0E-9CF6-799D-97E5D3D192FE}"/>
              </a:ext>
            </a:extLst>
          </p:cNvPr>
          <p:cNvPicPr>
            <a:picLocks noChangeAspect="1"/>
          </p:cNvPicPr>
          <p:nvPr/>
        </p:nvPicPr>
        <p:blipFill rotWithShape="1">
          <a:blip r:embed="rId2"/>
          <a:srcRect l="41829" r="1837"/>
          <a:stretch/>
        </p:blipFill>
        <p:spPr>
          <a:xfrm>
            <a:off x="9379863" y="1921921"/>
            <a:ext cx="2233551" cy="1352334"/>
          </a:xfrm>
          <a:prstGeom prst="rect">
            <a:avLst/>
          </a:prstGeom>
        </p:spPr>
      </p:pic>
    </p:spTree>
    <p:extLst>
      <p:ext uri="{BB962C8B-B14F-4D97-AF65-F5344CB8AC3E}">
        <p14:creationId xmlns:p14="http://schemas.microsoft.com/office/powerpoint/2010/main" val="362177374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A312427-98E2-274E-76B7-220BED569FC5}"/>
              </a:ext>
            </a:extLst>
          </p:cNvPr>
          <p:cNvSpPr>
            <a:spLocks noGrp="1"/>
          </p:cNvSpPr>
          <p:nvPr>
            <p:ph type="title"/>
          </p:nvPr>
        </p:nvSpPr>
        <p:spPr>
          <a:xfrm>
            <a:off x="275560" y="262661"/>
            <a:ext cx="9478422" cy="321775"/>
          </a:xfrm>
        </p:spPr>
        <p:txBody>
          <a:bodyPr anchor="t">
            <a:normAutofit fontScale="90000"/>
          </a:bodyPr>
          <a:lstStyle/>
          <a:p>
            <a:r>
              <a:rPr lang="en-AU" sz="2800" dirty="0">
                <a:solidFill>
                  <a:schemeClr val="bg2">
                    <a:lumMod val="25000"/>
                  </a:schemeClr>
                </a:solidFill>
                <a:effectLst/>
                <a:latin typeface="Trade Gothic Inline" panose="020B0504030203020204" pitchFamily="34" charset="0"/>
                <a:ea typeface="Times New Roman" panose="02020603050405020304" pitchFamily="18" charset="0"/>
                <a:cs typeface="Apple Chancery" panose="03020702040506060504" pitchFamily="66" charset="-79"/>
              </a:rPr>
              <a:t>Has the Revelation</a:t>
            </a:r>
            <a:r>
              <a:rPr lang="en-AU" sz="2800" dirty="0">
                <a:solidFill>
                  <a:schemeClr val="bg2">
                    <a:lumMod val="25000"/>
                  </a:schemeClr>
                </a:solidFill>
                <a:effectLst/>
                <a:latin typeface="Trade Gothic Inline" panose="020B0504030203020204" pitchFamily="34" charset="0"/>
                <a:cs typeface="Apple Chancery" panose="03020702040506060504" pitchFamily="66" charset="-79"/>
              </a:rPr>
              <a:t> been </a:t>
            </a:r>
            <a:r>
              <a:rPr lang="en-AU" sz="2800" dirty="0">
                <a:solidFill>
                  <a:schemeClr val="bg2">
                    <a:lumMod val="25000"/>
                  </a:schemeClr>
                </a:solidFill>
                <a:effectLst/>
                <a:latin typeface="Trade Gothic Inline" panose="020B0504030203020204" pitchFamily="34" charset="0"/>
                <a:ea typeface="Times New Roman" panose="02020603050405020304" pitchFamily="18" charset="0"/>
                <a:cs typeface="Apple Chancery" panose="03020702040506060504" pitchFamily="66" charset="-79"/>
              </a:rPr>
              <a:t>Tampered or changed?   </a:t>
            </a:r>
            <a:endParaRPr lang="en-US" sz="2800" dirty="0">
              <a:solidFill>
                <a:schemeClr val="bg2">
                  <a:lumMod val="25000"/>
                </a:schemeClr>
              </a:solidFill>
              <a:latin typeface="Trade Gothic Inline" panose="020B0504030203020204" pitchFamily="34" charset="0"/>
            </a:endParaRPr>
          </a:p>
        </p:txBody>
      </p:sp>
      <p:pic>
        <p:nvPicPr>
          <p:cNvPr id="6" name="Picture 5" descr="علامة استفهام على خلفية خضراء فاتحة">
            <a:extLst>
              <a:ext uri="{FF2B5EF4-FFF2-40B4-BE49-F238E27FC236}">
                <a16:creationId xmlns:a16="http://schemas.microsoft.com/office/drawing/2014/main" xmlns="" id="{62AEA528-EE2A-79E8-4204-3913DFE64904}"/>
              </a:ext>
            </a:extLst>
          </p:cNvPr>
          <p:cNvPicPr>
            <a:picLocks noChangeAspect="1"/>
          </p:cNvPicPr>
          <p:nvPr/>
        </p:nvPicPr>
        <p:blipFill rotWithShape="1">
          <a:blip r:embed="rId2"/>
          <a:srcRect l="41829" r="1837"/>
          <a:stretch/>
        </p:blipFill>
        <p:spPr>
          <a:xfrm>
            <a:off x="8571123" y="34700"/>
            <a:ext cx="1182859" cy="1089013"/>
          </a:xfrm>
          <a:prstGeom prst="rect">
            <a:avLst/>
          </a:prstGeom>
        </p:spPr>
      </p:pic>
      <p:cxnSp>
        <p:nvCxnSpPr>
          <p:cNvPr id="10" name="Straight Connector 9">
            <a:extLst>
              <a:ext uri="{FF2B5EF4-FFF2-40B4-BE49-F238E27FC236}">
                <a16:creationId xmlns:a16="http://schemas.microsoft.com/office/drawing/2014/main" xmlns="" id="{1503BFE4-729B-D9D0-C17B-501E6AF112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5971697"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40619EF9-DA24-EFAE-2117-C1F4A33D7B6E}"/>
              </a:ext>
            </a:extLst>
          </p:cNvPr>
          <p:cNvSpPr>
            <a:spLocks noGrp="1"/>
          </p:cNvSpPr>
          <p:nvPr>
            <p:ph idx="1"/>
          </p:nvPr>
        </p:nvSpPr>
        <p:spPr>
          <a:xfrm>
            <a:off x="183615" y="812397"/>
            <a:ext cx="11703585" cy="5651671"/>
          </a:xfrm>
          <a:ln>
            <a:solidFill>
              <a:schemeClr val="accent6">
                <a:lumMod val="50000"/>
              </a:schemeClr>
            </a:solidFill>
          </a:ln>
        </p:spPr>
        <p:txBody>
          <a:bodyPr>
            <a:noAutofit/>
          </a:bodyPr>
          <a:lstStyle/>
          <a:p>
            <a:pPr marL="0" indent="0">
              <a:lnSpc>
                <a:spcPct val="140000"/>
              </a:lnSpc>
              <a:buNone/>
            </a:pPr>
            <a:r>
              <a:rPr lang="en-AU" sz="2000" b="1" dirty="0">
                <a:solidFill>
                  <a:schemeClr val="accent1"/>
                </a:solidFill>
                <a:latin typeface="APPLE CHANCERY" panose="03020702040506060504" pitchFamily="66" charset="-79"/>
                <a:cs typeface="APPLE CHANCERY" panose="03020702040506060504" pitchFamily="66" charset="-79"/>
              </a:rPr>
              <a:t>3. T</a:t>
            </a:r>
            <a:r>
              <a:rPr lang="en-AU" sz="2000" b="1" dirty="0">
                <a:solidFill>
                  <a:schemeClr val="accent1"/>
                </a:solidFill>
                <a:effectLst/>
                <a:latin typeface="APPLE CHANCERY" panose="03020702040506060504" pitchFamily="66" charset="-79"/>
                <a:ea typeface="Times New Roman" panose="02020603050405020304" pitchFamily="18" charset="0"/>
                <a:cs typeface="APPLE CHANCERY" panose="03020702040506060504" pitchFamily="66" charset="-79"/>
              </a:rPr>
              <a:t>he prophet </a:t>
            </a:r>
            <a:r>
              <a:rPr lang="ar" sz="2000" b="1" i="0" dirty="0">
                <a:solidFill>
                  <a:schemeClr val="accent1"/>
                </a:solidFill>
                <a:effectLst/>
                <a:latin typeface="proxima-nova"/>
              </a:rPr>
              <a:t>ﷺ </a:t>
            </a:r>
            <a:r>
              <a:rPr lang="en-AU" sz="2000" b="1" dirty="0">
                <a:solidFill>
                  <a:schemeClr val="accent1"/>
                </a:solidFill>
                <a:effectLst/>
                <a:latin typeface="APPLE CHANCERY" panose="03020702040506060504" pitchFamily="66" charset="-79"/>
                <a:ea typeface="Times New Roman" panose="02020603050405020304" pitchFamily="18" charset="0"/>
                <a:cs typeface="APPLE CHANCERY" panose="03020702040506060504" pitchFamily="66" charset="-79"/>
              </a:rPr>
              <a:t>has been proven that he would not forget or miss any verse.</a:t>
            </a:r>
            <a:r>
              <a:rPr lang="en-AU" sz="2000" b="1" dirty="0">
                <a:solidFill>
                  <a:schemeClr val="accent1"/>
                </a:solidFill>
                <a:latin typeface="APPLE CHANCERY" panose="03020702040506060504" pitchFamily="66" charset="-79"/>
                <a:cs typeface="APPLE CHANCERY" panose="03020702040506060504" pitchFamily="66" charset="-79"/>
              </a:rPr>
              <a:t>.</a:t>
            </a:r>
            <a:endParaRPr lang="en-AU" sz="2000" b="1" i="0" dirty="0">
              <a:solidFill>
                <a:schemeClr val="accent1"/>
              </a:solidFill>
              <a:effectLst/>
              <a:latin typeface="APPLE CHANCERY" panose="03020702040506060504" pitchFamily="66" charset="-79"/>
              <a:cs typeface="APPLE CHANCERY" panose="03020702040506060504" pitchFamily="66" charset="-79"/>
            </a:endParaRPr>
          </a:p>
          <a:p>
            <a:pPr>
              <a:lnSpc>
                <a:spcPct val="100000"/>
              </a:lnSpc>
              <a:spcBef>
                <a:spcPts val="600"/>
              </a:spcBef>
              <a:buFont typeface="Wingdings" pitchFamily="2" charset="2"/>
              <a:buChar char="q"/>
            </a:pPr>
            <a:r>
              <a:rPr lang="en-AU" sz="1400" b="1" i="0" dirty="0">
                <a:solidFill>
                  <a:srgbClr val="C00000"/>
                </a:solidFill>
                <a:effectLst/>
                <a:latin typeface="Chalkboard" panose="03050602040202020205" pitchFamily="66" charset="77"/>
              </a:rPr>
              <a:t>“Do not rush your tongue trying to memorize ˹a revelation of˺ the Quran. It is certainly upon Us to ˹make you˺</a:t>
            </a:r>
            <a:endParaRPr lang="ar-SA" sz="1400" b="1" i="0" dirty="0">
              <a:solidFill>
                <a:srgbClr val="C00000"/>
              </a:solidFill>
              <a:effectLst/>
              <a:latin typeface="Chalkboard" panose="03050602040202020205" pitchFamily="66" charset="77"/>
            </a:endParaRPr>
          </a:p>
          <a:p>
            <a:pPr marL="0" indent="0" rtl="1">
              <a:lnSpc>
                <a:spcPct val="100000"/>
              </a:lnSpc>
              <a:spcBef>
                <a:spcPts val="600"/>
              </a:spcBef>
              <a:buNone/>
            </a:pPr>
            <a:r>
              <a:rPr lang="en-AU" sz="1400" b="1" i="0" dirty="0">
                <a:solidFill>
                  <a:srgbClr val="C00000"/>
                </a:solidFill>
                <a:effectLst/>
                <a:latin typeface="Chalkboard" panose="03050602040202020205" pitchFamily="66" charset="77"/>
              </a:rPr>
              <a:t> memorize and recite it. So, once We have recited a revelation ˹through Gabriel˺, follow its recitation ˹closely˺ Then</a:t>
            </a:r>
          </a:p>
          <a:p>
            <a:pPr marL="0" indent="0" rtl="1">
              <a:lnSpc>
                <a:spcPct val="100000"/>
              </a:lnSpc>
              <a:spcBef>
                <a:spcPts val="600"/>
              </a:spcBef>
              <a:buNone/>
            </a:pPr>
            <a:r>
              <a:rPr lang="en-AU" sz="1400" b="1" i="0" dirty="0">
                <a:solidFill>
                  <a:srgbClr val="C00000"/>
                </a:solidFill>
                <a:effectLst/>
                <a:latin typeface="Chalkboard" panose="03050602040202020205" pitchFamily="66" charset="77"/>
              </a:rPr>
              <a:t> it is surely upon Us to make it clear ˹to you˺..(75: 16-19)”. </a:t>
            </a:r>
            <a:r>
              <a:rPr lang="ar" sz="1400" b="1" dirty="0">
                <a:solidFill>
                  <a:srgbClr val="C00000"/>
                </a:solidFill>
                <a:latin typeface="Chalkboard" panose="03050602040202020205" pitchFamily="66" charset="77"/>
              </a:rPr>
              <a:t> </a:t>
            </a:r>
            <a:endParaRPr lang="en-AU" sz="1400" b="1" dirty="0">
              <a:solidFill>
                <a:srgbClr val="C00000"/>
              </a:solidFill>
              <a:latin typeface="Chalkboard" panose="03050602040202020205" pitchFamily="66" charset="77"/>
            </a:endParaRPr>
          </a:p>
          <a:p>
            <a:pPr marL="0" indent="0" rtl="1">
              <a:lnSpc>
                <a:spcPct val="140000"/>
              </a:lnSpc>
              <a:buNone/>
            </a:pPr>
            <a:r>
              <a:rPr lang="ar" sz="1400" b="1" dirty="0">
                <a:latin typeface="Chalkboard" panose="03050602040202020205" pitchFamily="66" charset="77"/>
              </a:rPr>
              <a:t>لَا </a:t>
            </a:r>
            <a:r>
              <a:rPr lang="ar" sz="1600" b="1" dirty="0">
                <a:latin typeface="Chalkboard" panose="03050602040202020205" pitchFamily="66" charset="77"/>
              </a:rPr>
              <a:t>تُحَرِّكْ بِهِۦ لِسَانَكَ لِتَعْجَلَ بِهِۦ إِنَّ عَلَيْنَا جَمْعَهُۥ وَقُرْءَانَهُۥ فَإِذَا قَرَأْنَـٰهُ فَٱتَّبِعْ قُرْءَانَهُ ثُمَّ إِنَّ عَلَيْنَا بَيَانَهُۥ (القيامة).</a:t>
            </a:r>
            <a:endParaRPr lang="en-AU" sz="1600" b="1" dirty="0">
              <a:latin typeface="Chalkboard" panose="03050602040202020205" pitchFamily="66" charset="77"/>
            </a:endParaRPr>
          </a:p>
          <a:p>
            <a:pPr algn="l">
              <a:lnSpc>
                <a:spcPct val="140000"/>
              </a:lnSpc>
              <a:buFont typeface="Wingdings" pitchFamily="2" charset="2"/>
              <a:buChar char="q"/>
            </a:pPr>
            <a:r>
              <a:rPr lang="en-AU" sz="1400" b="1" i="0" dirty="0">
                <a:solidFill>
                  <a:srgbClr val="C00000"/>
                </a:solidFill>
                <a:effectLst/>
                <a:latin typeface="Chalkboard" panose="03050602040202020205" pitchFamily="66" charset="77"/>
              </a:rPr>
              <a:t>“O Messenger! Convey everything revealed to you from your Lord. If you do not, then you have not delivered His message. Allah will ˹certainly˺ protect you from the people. Indeed, Allah does not guide the people who disbelieve”.(Q 5:67)</a:t>
            </a:r>
            <a:endParaRPr lang="ar-SA" sz="1400" b="1" i="0" dirty="0">
              <a:solidFill>
                <a:srgbClr val="C00000"/>
              </a:solidFill>
              <a:effectLst/>
              <a:latin typeface="Chalkboard" panose="03050602040202020205" pitchFamily="66" charset="77"/>
            </a:endParaRPr>
          </a:p>
          <a:p>
            <a:pPr marL="0" indent="0" rtl="1">
              <a:lnSpc>
                <a:spcPct val="140000"/>
              </a:lnSpc>
              <a:buNone/>
            </a:pPr>
            <a:r>
              <a:rPr lang="ar" sz="1600" b="1" dirty="0">
                <a:latin typeface="Chalkboard" panose="03050602040202020205" pitchFamily="66" charset="77"/>
              </a:rPr>
              <a:t>يـٰٓأَيُّهَا ٱلرَّسُولُ بَلِّغْ مَآ أُنزِلَ إِلَيْكَ مِن رَّبِّكَ ۖ وَإِن لَّمْ تَفْعَلْ فَمَا بَلَّغْتَ رِسَالَتَهُۥ ۚ وَٱللَّهُ يَعْصِمُكَ مِنَ ٱلنَّاسِ ۗ إِنَّ ٱللَّهَ لَا يَهْدِى ٱلْقَوْمَ ٱلْكَـٰفِرِينَ" </a:t>
            </a:r>
            <a:r>
              <a:rPr lang="ar-SA" sz="1600" b="1" dirty="0">
                <a:latin typeface="Chalkboard" panose="03050602040202020205" pitchFamily="66" charset="77"/>
              </a:rPr>
              <a:t>(المائدة: 67).</a:t>
            </a:r>
            <a:r>
              <a:rPr lang="en-AU" sz="1400" b="1" dirty="0">
                <a:latin typeface="Chalkboard" panose="03050602040202020205" pitchFamily="66" charset="77"/>
              </a:rPr>
              <a:t>.</a:t>
            </a:r>
          </a:p>
          <a:p>
            <a:pPr algn="l">
              <a:lnSpc>
                <a:spcPct val="140000"/>
              </a:lnSpc>
              <a:buFont typeface="Wingdings" pitchFamily="2" charset="2"/>
              <a:buChar char="q"/>
            </a:pPr>
            <a:r>
              <a:rPr lang="en-AU" sz="1400" b="1" dirty="0">
                <a:solidFill>
                  <a:srgbClr val="C00000"/>
                </a:solidFill>
                <a:latin typeface="Chalkboard" panose="03050602040202020205" pitchFamily="66" charset="77"/>
              </a:rPr>
              <a:t>“</a:t>
            </a:r>
            <a:r>
              <a:rPr lang="en-AU" sz="1400" b="1" i="0" dirty="0">
                <a:solidFill>
                  <a:srgbClr val="C00000"/>
                </a:solidFill>
                <a:effectLst/>
                <a:latin typeface="Chalkboard" panose="03050602040202020205" pitchFamily="66" charset="77"/>
              </a:rPr>
              <a:t>And when Our verses are recited to them as clear evidences, those who do not expect the meeting with Us say, "Bring us a Qur’ān other than this or change it." Say, [O Muhammad], "It is not for me to change it on my own accord. I only follow what is revealed to me. Indeed, I fear, if I should disobey my Lord, the punishment of a tremendous Day.”(</a:t>
            </a:r>
            <a:r>
              <a:rPr lang="en-AU" sz="1400" b="1" i="0" dirty="0" err="1">
                <a:solidFill>
                  <a:srgbClr val="C00000"/>
                </a:solidFill>
                <a:effectLst/>
                <a:latin typeface="Chalkboard" panose="03050602040202020205" pitchFamily="66" charset="77"/>
              </a:rPr>
              <a:t>yunis</a:t>
            </a:r>
            <a:r>
              <a:rPr lang="en-AU" sz="1400" b="1" i="0" dirty="0">
                <a:solidFill>
                  <a:srgbClr val="C00000"/>
                </a:solidFill>
                <a:effectLst/>
                <a:latin typeface="Chalkboard" panose="03050602040202020205" pitchFamily="66" charset="77"/>
              </a:rPr>
              <a:t>, 10:15)</a:t>
            </a:r>
            <a:endParaRPr lang="en-AU" sz="1400" b="1" i="0" dirty="0">
              <a:effectLst/>
              <a:latin typeface="Chalkboard" panose="03050602040202020205" pitchFamily="66" charset="77"/>
            </a:endParaRPr>
          </a:p>
          <a:p>
            <a:pPr marL="0" indent="0" algn="r" rtl="1">
              <a:lnSpc>
                <a:spcPct val="140000"/>
              </a:lnSpc>
              <a:buNone/>
            </a:pPr>
            <a:r>
              <a:rPr lang="ar" sz="1400" b="1" dirty="0">
                <a:latin typeface="+mn-lt"/>
              </a:rPr>
              <a:t>و</a:t>
            </a:r>
            <a:r>
              <a:rPr lang="ar" sz="1400" b="1" dirty="0">
                <a:latin typeface="+mn-lt"/>
                <a:cs typeface="+mn-cs"/>
              </a:rPr>
              <a:t>َإِذَا تُتْلَىٰ عَلَيْهِمْ ءَايَاتُنَا بَيِّنَـٰتٍۢ ۙ قَالَ ٱلَّذِينَ لَا يَرْجُونَ لِقَآءَنَا ٱئْتِ بِقُرْءَانٍ غَيْرِ هَـٰذَآ أَوْ بَدِّلْهُ ۚ قُلْ مَا يَكُونُ لِىٓ أَنْ أُبَدِّلَهُۥ مِن تِلْقَآئِ نَفْسِىٓ ۖ إِنْ أَتَّبِعُ إِلَّا مَا يُوحَىٰٓ إِلَىَّ ۖ إِنِّىٓ أَخَافُ إِنْ عَصَيْتُ رَبِّى عَذَابَ يَوْمٍ عَظِيمٍۢ</a:t>
            </a:r>
            <a:r>
              <a:rPr lang="en-AU" sz="1400" b="1" dirty="0">
                <a:latin typeface="+mn-lt"/>
                <a:cs typeface="+mn-cs"/>
              </a:rPr>
              <a:t>.” </a:t>
            </a:r>
          </a:p>
          <a:p>
            <a:pPr>
              <a:lnSpc>
                <a:spcPct val="140000"/>
              </a:lnSpc>
              <a:buFont typeface="Wingdings" pitchFamily="2" charset="2"/>
              <a:buChar char="q"/>
            </a:pPr>
            <a:r>
              <a:rPr lang="en-AU" sz="1400" b="1" i="0" dirty="0">
                <a:solidFill>
                  <a:srgbClr val="C00000"/>
                </a:solidFill>
                <a:effectLst/>
                <a:latin typeface="Chalkboard" panose="03050602040202020205" pitchFamily="66" charset="77"/>
              </a:rPr>
              <a:t>Had the Messenger made up something in Our Name, We would have certainly seized him by his right hand, then severed his aorta, and none of you could have shielded him ˹from Us˺!(</a:t>
            </a:r>
            <a:r>
              <a:rPr lang="en-AU" sz="1400" b="1" i="0" dirty="0" err="1">
                <a:solidFill>
                  <a:srgbClr val="C00000"/>
                </a:solidFill>
                <a:effectLst/>
                <a:latin typeface="Chalkboard" panose="03050602040202020205" pitchFamily="66" charset="77"/>
              </a:rPr>
              <a:t>AlHaqqa</a:t>
            </a:r>
            <a:r>
              <a:rPr lang="en-AU" sz="1400" b="1" dirty="0">
                <a:solidFill>
                  <a:srgbClr val="C00000"/>
                </a:solidFill>
                <a:latin typeface="Chalkboard" panose="03050602040202020205" pitchFamily="66" charset="77"/>
              </a:rPr>
              <a:t>, 69:47)</a:t>
            </a:r>
          </a:p>
          <a:p>
            <a:pPr>
              <a:lnSpc>
                <a:spcPct val="140000"/>
              </a:lnSpc>
            </a:pPr>
            <a:r>
              <a:rPr lang="ar" sz="1400" b="1" dirty="0">
                <a:latin typeface="Chalkboard" panose="03050602040202020205" pitchFamily="66" charset="77"/>
              </a:rPr>
              <a:t> وَلَوْ تَقَوَّلَ عَلَيْنَا بَعْضَ ٱلْأَقَاوِيلِ لَأَخَذْنَا مِنْهُ بِٱلْيَمِينِ ثُمَّ لَقَطَعْنَا مِنْهُ ٱلْوَتِينَ فَمَا مِنكُم مِّنْ أَحَدٍ عَنْهُ حَـٰجِزِينَ</a:t>
            </a:r>
            <a:endParaRPr lang="en-AU" sz="1400" b="1"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84033EBE-EB24-A476-ED82-74F6A8DCBCF2}"/>
              </a:ext>
            </a:extLst>
          </p:cNvPr>
          <p:cNvSpPr>
            <a:spLocks noGrp="1"/>
          </p:cNvSpPr>
          <p:nvPr>
            <p:ph type="sldNum" sz="quarter" idx="12"/>
          </p:nvPr>
        </p:nvSpPr>
        <p:spPr>
          <a:xfrm>
            <a:off x="8390264" y="6007433"/>
            <a:ext cx="2727436" cy="321775"/>
          </a:xfrm>
        </p:spPr>
        <p:txBody>
          <a:bodyPr>
            <a:normAutofit lnSpcReduction="10000"/>
          </a:bodyPr>
          <a:lstStyle/>
          <a:p>
            <a:pPr>
              <a:lnSpc>
                <a:spcPct val="90000"/>
              </a:lnSpc>
              <a:spcAft>
                <a:spcPts val="600"/>
              </a:spcAft>
            </a:pPr>
            <a:fld id="{C8784B88-F3D9-6A4F-9660-1A0A1E561ED7}" type="slidenum">
              <a:rPr lang="en-US" smtClean="0">
                <a:solidFill>
                  <a:schemeClr val="tx1">
                    <a:lumMod val="50000"/>
                    <a:lumOff val="50000"/>
                  </a:schemeClr>
                </a:solidFill>
              </a:rPr>
              <a:pPr>
                <a:lnSpc>
                  <a:spcPct val="90000"/>
                </a:lnSpc>
                <a:spcAft>
                  <a:spcPts val="600"/>
                </a:spcAft>
              </a:pPr>
              <a:t>65</a:t>
            </a:fld>
            <a:endParaRPr lang="en-US">
              <a:solidFill>
                <a:schemeClr val="tx1">
                  <a:lumMod val="50000"/>
                  <a:lumOff val="50000"/>
                </a:schemeClr>
              </a:solidFill>
            </a:endParaRPr>
          </a:p>
        </p:txBody>
      </p:sp>
    </p:spTree>
    <p:extLst>
      <p:ext uri="{BB962C8B-B14F-4D97-AF65-F5344CB8AC3E}">
        <p14:creationId xmlns:p14="http://schemas.microsoft.com/office/powerpoint/2010/main" val="119388086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12" name="Picture 11" descr="A blurry image of a blue background&#10;&#10;Description automatically generated">
            <a:extLst>
              <a:ext uri="{FF2B5EF4-FFF2-40B4-BE49-F238E27FC236}">
                <a16:creationId xmlns:a16="http://schemas.microsoft.com/office/drawing/2014/main" xmlns="" id="{56987735-BBA5-8166-D3F0-450A4512BC77}"/>
              </a:ext>
            </a:extLst>
          </p:cNvPr>
          <p:cNvPicPr>
            <a:picLocks noChangeAspect="1"/>
          </p:cNvPicPr>
          <p:nvPr/>
        </p:nvPicPr>
        <p:blipFill rotWithShape="1">
          <a:blip r:embed="rId2">
            <a:duotone>
              <a:prstClr val="black"/>
              <a:schemeClr val="tx2">
                <a:tint val="45000"/>
                <a:satMod val="400000"/>
              </a:schemeClr>
            </a:duotone>
            <a:alphaModFix amt="25000"/>
          </a:blip>
          <a:srcRect/>
          <a:stretch/>
        </p:blipFill>
        <p:spPr>
          <a:xfrm>
            <a:off x="838200" y="136525"/>
            <a:ext cx="8222673" cy="6655041"/>
          </a:xfrm>
          <a:prstGeom prst="rect">
            <a:avLst/>
          </a:prstGeom>
        </p:spPr>
      </p:pic>
      <p:sp>
        <p:nvSpPr>
          <p:cNvPr id="2" name="Title 1">
            <a:extLst>
              <a:ext uri="{FF2B5EF4-FFF2-40B4-BE49-F238E27FC236}">
                <a16:creationId xmlns:a16="http://schemas.microsoft.com/office/drawing/2014/main" xmlns="" id="{1AE2AD58-E303-6998-1C04-E07C6495564D}"/>
              </a:ext>
            </a:extLst>
          </p:cNvPr>
          <p:cNvSpPr>
            <a:spLocks noGrp="1"/>
          </p:cNvSpPr>
          <p:nvPr>
            <p:ph type="title"/>
          </p:nvPr>
        </p:nvSpPr>
        <p:spPr>
          <a:xfrm>
            <a:off x="838200" y="365125"/>
            <a:ext cx="10515600" cy="1325563"/>
          </a:xfrm>
        </p:spPr>
        <p:txBody>
          <a:bodyPr>
            <a:normAutofit/>
          </a:bodyPr>
          <a:lstStyle/>
          <a:p>
            <a:r>
              <a:rPr lang="en-AU">
                <a:latin typeface="Apple Chancery" panose="03020702040506060504" pitchFamily="66" charset="-79"/>
                <a:ea typeface="Times New Roman" panose="02020603050405020304" pitchFamily="18" charset="0"/>
                <a:cs typeface="Apple Chancery" panose="03020702040506060504" pitchFamily="66" charset="-79"/>
              </a:rPr>
              <a:t>T</a:t>
            </a:r>
            <a:r>
              <a:rPr lang="en-AU">
                <a:effectLst/>
                <a:latin typeface="Apple Chancery" panose="03020702040506060504" pitchFamily="66" charset="-79"/>
                <a:ea typeface="Times New Roman" panose="02020603050405020304" pitchFamily="18" charset="0"/>
                <a:cs typeface="Apple Chancery" panose="03020702040506060504" pitchFamily="66" charset="-79"/>
              </a:rPr>
              <a:t>he Revelation</a:t>
            </a:r>
            <a:br>
              <a:rPr lang="en-AU">
                <a:effectLst/>
                <a:latin typeface="Apple Chancery" panose="03020702040506060504" pitchFamily="66" charset="-79"/>
                <a:ea typeface="Times New Roman" panose="02020603050405020304" pitchFamily="18" charset="0"/>
                <a:cs typeface="Apple Chancery" panose="03020702040506060504" pitchFamily="66" charset="-79"/>
              </a:rPr>
            </a:br>
            <a:r>
              <a:rPr lang="en-AU">
                <a:effectLst/>
                <a:latin typeface="Apple Chancery" panose="03020702040506060504" pitchFamily="66" charset="-79"/>
                <a:cs typeface="Apple Chancery" panose="03020702040506060504" pitchFamily="66" charset="-79"/>
              </a:rPr>
              <a:t>Has not been </a:t>
            </a:r>
            <a:r>
              <a:rPr lang="en-AU">
                <a:effectLst/>
                <a:latin typeface="Apple Chancery" panose="03020702040506060504" pitchFamily="66" charset="-79"/>
                <a:ea typeface="Times New Roman" panose="02020603050405020304" pitchFamily="18" charset="0"/>
                <a:cs typeface="Apple Chancery" panose="03020702040506060504" pitchFamily="66" charset="-79"/>
              </a:rPr>
              <a:t>Tampered</a:t>
            </a:r>
            <a:endParaRPr lang="en-US"/>
          </a:p>
        </p:txBody>
      </p:sp>
      <p:sp>
        <p:nvSpPr>
          <p:cNvPr id="4" name="Slide Number Placeholder 3">
            <a:extLst>
              <a:ext uri="{FF2B5EF4-FFF2-40B4-BE49-F238E27FC236}">
                <a16:creationId xmlns:a16="http://schemas.microsoft.com/office/drawing/2014/main" xmlns="" id="{33D6F31D-C1AA-4486-5015-B4884D4930CF}"/>
              </a:ext>
            </a:extLst>
          </p:cNvPr>
          <p:cNvSpPr>
            <a:spLocks noGrp="1"/>
          </p:cNvSpPr>
          <p:nvPr>
            <p:ph type="sldNum" sz="quarter" idx="12"/>
          </p:nvPr>
        </p:nvSpPr>
        <p:spPr>
          <a:xfrm>
            <a:off x="8610600" y="6356350"/>
            <a:ext cx="2743200" cy="365125"/>
          </a:xfrm>
        </p:spPr>
        <p:txBody>
          <a:bodyPr>
            <a:normAutofit/>
          </a:bodyPr>
          <a:lstStyle/>
          <a:p>
            <a:pPr>
              <a:spcAft>
                <a:spcPts val="600"/>
              </a:spcAft>
            </a:pPr>
            <a:fld id="{C8784B88-F3D9-6A4F-9660-1A0A1E561ED7}" type="slidenum">
              <a:rPr lang="en-US" sz="1200">
                <a:solidFill>
                  <a:schemeClr val="tx1"/>
                </a:solidFill>
              </a:rPr>
              <a:pPr>
                <a:spcAft>
                  <a:spcPts val="600"/>
                </a:spcAft>
              </a:pPr>
              <a:t>66</a:t>
            </a:fld>
            <a:endParaRPr lang="en-US" sz="1200">
              <a:solidFill>
                <a:schemeClr val="tx1"/>
              </a:solidFill>
            </a:endParaRPr>
          </a:p>
        </p:txBody>
      </p:sp>
      <p:graphicFrame>
        <p:nvGraphicFramePr>
          <p:cNvPr id="5" name="Content Placeholder 4">
            <a:extLst>
              <a:ext uri="{FF2B5EF4-FFF2-40B4-BE49-F238E27FC236}">
                <a16:creationId xmlns:a16="http://schemas.microsoft.com/office/drawing/2014/main" xmlns="" id="{3B2934B5-C4C8-A241-439C-57D04338A474}"/>
              </a:ext>
            </a:extLst>
          </p:cNvPr>
          <p:cNvGraphicFramePr>
            <a:graphicFrameLocks noGrp="1"/>
          </p:cNvGraphicFramePr>
          <p:nvPr>
            <p:ph idx="1"/>
            <p:extLst>
              <p:ext uri="{D42A27DB-BD31-4B8C-83A1-F6EECF244321}">
                <p14:modId xmlns:p14="http://schemas.microsoft.com/office/powerpoint/2010/main" val="1452351193"/>
              </p:ext>
            </p:extLst>
          </p:nvPr>
        </p:nvGraphicFramePr>
        <p:xfrm>
          <a:off x="0" y="1649428"/>
          <a:ext cx="12029704" cy="53632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xmlns="" id="{2C643852-AC1B-C03B-91CA-5F2CBBF2A6A4}"/>
              </a:ext>
            </a:extLst>
          </p:cNvPr>
          <p:cNvSpPr txBox="1"/>
          <p:nvPr/>
        </p:nvSpPr>
        <p:spPr>
          <a:xfrm>
            <a:off x="162296" y="4928260"/>
            <a:ext cx="2355273" cy="1200329"/>
          </a:xfrm>
          <a:prstGeom prst="rect">
            <a:avLst/>
          </a:prstGeom>
          <a:solidFill>
            <a:schemeClr val="accent1">
              <a:lumMod val="20000"/>
              <a:lumOff val="80000"/>
            </a:schemeClr>
          </a:solidFill>
          <a:ln>
            <a:solidFill>
              <a:srgbClr val="C00000"/>
            </a:solidFill>
          </a:ln>
        </p:spPr>
        <p:txBody>
          <a:bodyPr wrap="square" rtlCol="0">
            <a:spAutoFit/>
          </a:bodyPr>
          <a:lstStyle/>
          <a:p>
            <a:pPr lvl="0" algn="r" rtl="1">
              <a:buFont typeface="Arial" panose="020B0604020202020204" pitchFamily="34" charset="0"/>
              <a:buChar char="•"/>
            </a:pPr>
            <a:r>
              <a:rPr lang="en-AU" sz="2400" b="1" dirty="0" err="1">
                <a:solidFill>
                  <a:srgbClr val="C00000"/>
                </a:solidFill>
              </a:rPr>
              <a:t>إِنَّا</a:t>
            </a:r>
            <a:r>
              <a:rPr lang="en-AU" sz="2400" b="1" dirty="0">
                <a:solidFill>
                  <a:srgbClr val="C00000"/>
                </a:solidFill>
              </a:rPr>
              <a:t> </a:t>
            </a:r>
            <a:r>
              <a:rPr lang="en-AU" sz="2400" b="1" dirty="0" err="1">
                <a:solidFill>
                  <a:srgbClr val="C00000"/>
                </a:solidFill>
              </a:rPr>
              <a:t>نَحْنُ</a:t>
            </a:r>
            <a:r>
              <a:rPr lang="en-AU" sz="2400" b="1" dirty="0">
                <a:solidFill>
                  <a:srgbClr val="C00000"/>
                </a:solidFill>
              </a:rPr>
              <a:t> </a:t>
            </a:r>
            <a:r>
              <a:rPr lang="en-AU" sz="2400" b="1" dirty="0" err="1">
                <a:solidFill>
                  <a:srgbClr val="C00000"/>
                </a:solidFill>
              </a:rPr>
              <a:t>نَزَّلْنَا</a:t>
            </a:r>
            <a:r>
              <a:rPr lang="en-AU" sz="2400" b="1" dirty="0">
                <a:solidFill>
                  <a:srgbClr val="C00000"/>
                </a:solidFill>
              </a:rPr>
              <a:t> </a:t>
            </a:r>
            <a:r>
              <a:rPr lang="en-AU" sz="2400" b="1" dirty="0" err="1">
                <a:solidFill>
                  <a:srgbClr val="C00000"/>
                </a:solidFill>
              </a:rPr>
              <a:t>ٱلذِّكْرَ</a:t>
            </a:r>
            <a:r>
              <a:rPr lang="en-AU" sz="2400" b="1" dirty="0">
                <a:solidFill>
                  <a:srgbClr val="C00000"/>
                </a:solidFill>
              </a:rPr>
              <a:t> </a:t>
            </a:r>
            <a:r>
              <a:rPr lang="en-AU" sz="2400" b="1" dirty="0" err="1">
                <a:solidFill>
                  <a:srgbClr val="C00000"/>
                </a:solidFill>
              </a:rPr>
              <a:t>وَإِنَّا</a:t>
            </a:r>
            <a:r>
              <a:rPr lang="en-AU" sz="2400" b="1" dirty="0">
                <a:solidFill>
                  <a:srgbClr val="C00000"/>
                </a:solidFill>
              </a:rPr>
              <a:t> </a:t>
            </a:r>
            <a:r>
              <a:rPr lang="en-AU" sz="2400" b="1" dirty="0" err="1">
                <a:solidFill>
                  <a:srgbClr val="C00000"/>
                </a:solidFill>
              </a:rPr>
              <a:t>لَهُۥ</a:t>
            </a:r>
            <a:r>
              <a:rPr lang="en-AU" sz="2400" b="1" dirty="0">
                <a:solidFill>
                  <a:srgbClr val="C00000"/>
                </a:solidFill>
              </a:rPr>
              <a:t> </a:t>
            </a:r>
            <a:r>
              <a:rPr lang="en-AU" sz="2400" b="1" dirty="0" err="1">
                <a:solidFill>
                  <a:srgbClr val="C00000"/>
                </a:solidFill>
              </a:rPr>
              <a:t>لَحَـٰفِظُونَ</a:t>
            </a:r>
            <a:r>
              <a:rPr lang="en-AU" sz="2400" b="1" dirty="0">
                <a:solidFill>
                  <a:srgbClr val="C00000"/>
                </a:solidFill>
              </a:rPr>
              <a:t> " (الحجر:9)</a:t>
            </a:r>
            <a:endParaRPr lang="en-US" sz="2400" b="1" dirty="0">
              <a:solidFill>
                <a:srgbClr val="C00000"/>
              </a:solidFill>
              <a:latin typeface="Chalkboard" panose="03050602040202020205" pitchFamily="66" charset="77"/>
              <a:ea typeface="Batang" panose="02030600000101010101" pitchFamily="18" charset="-127"/>
              <a:cs typeface="AngsanaUPC" panose="02020603050405020304" pitchFamily="18" charset="-34"/>
            </a:endParaRPr>
          </a:p>
        </p:txBody>
      </p:sp>
    </p:spTree>
    <p:extLst>
      <p:ext uri="{BB962C8B-B14F-4D97-AF65-F5344CB8AC3E}">
        <p14:creationId xmlns:p14="http://schemas.microsoft.com/office/powerpoint/2010/main" val="1970624518"/>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a:extLst>
              <a:ext uri="{FF2B5EF4-FFF2-40B4-BE49-F238E27FC236}">
                <a16:creationId xmlns:a16="http://schemas.microsoft.com/office/drawing/2014/main" xmlns="" id="{3702DDCA-2F43-7D54-42CD-84F948255D54}"/>
              </a:ext>
            </a:extLst>
          </p:cNvPr>
          <p:cNvGraphicFramePr>
            <a:graphicFrameLocks noGrp="1"/>
          </p:cNvGraphicFramePr>
          <p:nvPr>
            <p:ph idx="1"/>
            <p:extLst>
              <p:ext uri="{D42A27DB-BD31-4B8C-83A1-F6EECF244321}">
                <p14:modId xmlns:p14="http://schemas.microsoft.com/office/powerpoint/2010/main" val="3245598645"/>
              </p:ext>
            </p:extLst>
          </p:nvPr>
        </p:nvGraphicFramePr>
        <p:xfrm>
          <a:off x="534574" y="330193"/>
          <a:ext cx="7202658" cy="581738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5456E3A5-C163-FA46-C11D-D555EF1CB7FC}"/>
              </a:ext>
            </a:extLst>
          </p:cNvPr>
          <p:cNvSpPr>
            <a:spLocks noGrp="1"/>
          </p:cNvSpPr>
          <p:nvPr>
            <p:ph type="sldNum" sz="quarter" idx="12"/>
          </p:nvPr>
        </p:nvSpPr>
        <p:spPr/>
        <p:txBody>
          <a:bodyPr/>
          <a:lstStyle/>
          <a:p>
            <a:fld id="{C8784B88-F3D9-6A4F-9660-1A0A1E561ED7}" type="slidenum">
              <a:rPr lang="en-US" smtClean="0"/>
              <a:t>67</a:t>
            </a:fld>
            <a:endParaRPr lang="en-US"/>
          </a:p>
        </p:txBody>
      </p:sp>
      <p:graphicFrame>
        <p:nvGraphicFramePr>
          <p:cNvPr id="10" name="Diagram 9">
            <a:extLst>
              <a:ext uri="{FF2B5EF4-FFF2-40B4-BE49-F238E27FC236}">
                <a16:creationId xmlns:a16="http://schemas.microsoft.com/office/drawing/2014/main" xmlns="" id="{635E36AF-BB64-42B3-2D1B-03C41F5365C7}"/>
              </a:ext>
            </a:extLst>
          </p:cNvPr>
          <p:cNvGraphicFramePr/>
          <p:nvPr>
            <p:extLst>
              <p:ext uri="{D42A27DB-BD31-4B8C-83A1-F6EECF244321}">
                <p14:modId xmlns:p14="http://schemas.microsoft.com/office/powerpoint/2010/main" val="2440928134"/>
              </p:ext>
            </p:extLst>
          </p:nvPr>
        </p:nvGraphicFramePr>
        <p:xfrm>
          <a:off x="5144087" y="2293034"/>
          <a:ext cx="7047913" cy="4234772"/>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06858266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1ACCC77-C98B-922D-B7DC-599EEEF824D0}"/>
              </a:ext>
            </a:extLst>
          </p:cNvPr>
          <p:cNvSpPr>
            <a:spLocks noGrp="1"/>
          </p:cNvSpPr>
          <p:nvPr>
            <p:ph type="title"/>
          </p:nvPr>
        </p:nvSpPr>
        <p:spPr>
          <a:xfrm>
            <a:off x="3065945" y="685244"/>
            <a:ext cx="6060110" cy="943657"/>
          </a:xfrm>
          <a:noFill/>
          <a:ln>
            <a:solidFill>
              <a:srgbClr val="7030A0"/>
            </a:solidFill>
          </a:ln>
        </p:spPr>
        <p:txBody>
          <a:bodyPr anchor="t">
            <a:normAutofit/>
          </a:bodyPr>
          <a:lstStyle/>
          <a:p>
            <a:r>
              <a:rPr lang="en-AU" sz="4000" b="1" dirty="0">
                <a:solidFill>
                  <a:srgbClr val="7030A0"/>
                </a:solidFill>
                <a:effectLst/>
                <a:latin typeface="Monotype Corsiva" panose="03010101010201010101" pitchFamily="66" charset="0"/>
                <a:cs typeface="APPLE CHANCERY" panose="03020702040506060504" pitchFamily="66" charset="-79"/>
              </a:rPr>
              <a:t>The Occasions of Revelations</a:t>
            </a:r>
            <a:endParaRPr lang="en-US" sz="4000" dirty="0">
              <a:solidFill>
                <a:srgbClr val="7030A0"/>
              </a:solidFill>
              <a:latin typeface="Monotype Corsiva" panose="03010101010201010101" pitchFamily="66" charset="0"/>
            </a:endParaRPr>
          </a:p>
        </p:txBody>
      </p:sp>
      <p:cxnSp>
        <p:nvCxnSpPr>
          <p:cNvPr id="11" name="Straight Connector 10">
            <a:extLst>
              <a:ext uri="{FF2B5EF4-FFF2-40B4-BE49-F238E27FC236}">
                <a16:creationId xmlns:a16="http://schemas.microsoft.com/office/drawing/2014/main" xmlns="" id="{D2C4353C-C927-1758-0BEF-21E9E0D8161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6514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E7186A0E-EE37-5783-0E43-97D1B111D146}"/>
              </a:ext>
            </a:extLst>
          </p:cNvPr>
          <p:cNvSpPr>
            <a:spLocks noGrp="1"/>
          </p:cNvSpPr>
          <p:nvPr>
            <p:ph idx="1"/>
          </p:nvPr>
        </p:nvSpPr>
        <p:spPr>
          <a:xfrm>
            <a:off x="2179443" y="1918272"/>
            <a:ext cx="9903087" cy="4376227"/>
          </a:xfrm>
          <a:noFill/>
          <a:ln>
            <a:solidFill>
              <a:srgbClr val="C00000"/>
            </a:solidFill>
          </a:ln>
        </p:spPr>
        <p:txBody>
          <a:bodyPr>
            <a:noAutofit/>
          </a:bodyPr>
          <a:lstStyle/>
          <a:p>
            <a:pPr marL="171450" indent="-171450" defTabSz="685800">
              <a:lnSpc>
                <a:spcPct val="140000"/>
              </a:lnSpc>
              <a:spcBef>
                <a:spcPts val="750"/>
              </a:spcBef>
            </a:pPr>
            <a:r>
              <a:rPr lang="en-AU" sz="1400" b="1" kern="1200" dirty="0">
                <a:solidFill>
                  <a:schemeClr val="accent6">
                    <a:lumMod val="50000"/>
                  </a:schemeClr>
                </a:solidFill>
                <a:latin typeface="ADLaM Display" panose="02010000000000000000" pitchFamily="2" charset="77"/>
                <a:ea typeface="ADLaM Display" panose="02010000000000000000" pitchFamily="2" charset="77"/>
                <a:cs typeface="ADLaM Display" panose="02010000000000000000" pitchFamily="2" charset="77"/>
              </a:rPr>
              <a:t>Two categories of verses regarding knowing the reason behind the time of their revelation: </a:t>
            </a:r>
          </a:p>
          <a:p>
            <a:pPr marL="171450" indent="-171450" defTabSz="685800">
              <a:lnSpc>
                <a:spcPct val="140000"/>
              </a:lnSpc>
              <a:spcBef>
                <a:spcPts val="750"/>
              </a:spcBef>
            </a:pPr>
            <a:r>
              <a:rPr lang="en-AU" sz="1400" b="1" kern="1200"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1</a:t>
            </a:r>
            <a:r>
              <a:rPr lang="en-AU" sz="1400" b="1" kern="1200" baseline="30000"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st</a:t>
            </a:r>
            <a:r>
              <a:rPr lang="en-AU" sz="1400" b="1" kern="1200"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 category: verses that were revealed without relating to any occasion or reason. </a:t>
            </a:r>
            <a:endParaRPr lang="en-GB" sz="1400" b="1" kern="1200" dirty="0">
              <a:solidFill>
                <a:schemeClr val="tx1"/>
              </a:solidFill>
              <a:latin typeface="ADLaM Display" panose="02010000000000000000" pitchFamily="2" charset="77"/>
              <a:ea typeface="ADLaM Display" panose="02010000000000000000" pitchFamily="2" charset="77"/>
              <a:cs typeface="ADLaM Display" panose="02010000000000000000" pitchFamily="2" charset="77"/>
            </a:endParaRPr>
          </a:p>
          <a:p>
            <a:pPr marL="171450" indent="-171450" defTabSz="685800">
              <a:lnSpc>
                <a:spcPct val="140000"/>
              </a:lnSpc>
              <a:spcBef>
                <a:spcPts val="750"/>
              </a:spcBef>
            </a:pPr>
            <a:r>
              <a:rPr lang="en-AU" sz="1400" b="1" kern="1200"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 2nd category: verses that were revealed to specifically address certain reasons and occasions. </a:t>
            </a:r>
          </a:p>
          <a:p>
            <a:pPr marL="171450" indent="-171450" defTabSz="685800">
              <a:lnSpc>
                <a:spcPct val="140000"/>
              </a:lnSpc>
              <a:spcBef>
                <a:spcPts val="750"/>
              </a:spcBef>
            </a:pPr>
            <a:r>
              <a:rPr lang="en-AU" sz="1400" b="1" kern="1200" dirty="0">
                <a:solidFill>
                  <a:schemeClr val="accent1">
                    <a:lumMod val="50000"/>
                  </a:schemeClr>
                </a:solidFill>
                <a:latin typeface="ADLaM Display" panose="02010000000000000000" pitchFamily="2" charset="77"/>
                <a:ea typeface="ADLaM Display" panose="02010000000000000000" pitchFamily="2" charset="77"/>
                <a:cs typeface="ADLaM Display" panose="02010000000000000000" pitchFamily="2" charset="77"/>
              </a:rPr>
              <a:t>Three types of reason connected with the revelation of Qur’anic passages:</a:t>
            </a:r>
            <a:r>
              <a:rPr lang="en-AU" sz="1400" b="1" kern="1200" dirty="0">
                <a:solidFill>
                  <a:schemeClr val="accent6">
                    <a:lumMod val="50000"/>
                  </a:schemeClr>
                </a:solidFill>
                <a:latin typeface="ADLaM Display" panose="02010000000000000000" pitchFamily="2" charset="77"/>
                <a:ea typeface="ADLaM Display" panose="02010000000000000000" pitchFamily="2" charset="77"/>
                <a:cs typeface="ADLaM Display" panose="02010000000000000000" pitchFamily="2" charset="77"/>
              </a:rPr>
              <a:t> </a:t>
            </a:r>
          </a:p>
          <a:p>
            <a:pPr marL="0" indent="0" defTabSz="685800">
              <a:lnSpc>
                <a:spcPct val="140000"/>
              </a:lnSpc>
              <a:spcBef>
                <a:spcPts val="750"/>
              </a:spcBef>
              <a:buNone/>
            </a:pPr>
            <a:r>
              <a:rPr lang="en-AU" sz="1400" b="1" kern="1200" dirty="0">
                <a:latin typeface="ADLaM Display" panose="02010000000000000000" pitchFamily="2" charset="77"/>
                <a:ea typeface="ADLaM Display" panose="02010000000000000000" pitchFamily="2" charset="77"/>
                <a:cs typeface="ADLaM Display" panose="02010000000000000000" pitchFamily="2" charset="77"/>
              </a:rPr>
              <a:t>A. In response to an event or a general situation. </a:t>
            </a:r>
          </a:p>
          <a:p>
            <a:pPr marL="0" indent="0" defTabSz="685800">
              <a:lnSpc>
                <a:spcPct val="140000"/>
              </a:lnSpc>
              <a:spcBef>
                <a:spcPts val="750"/>
              </a:spcBef>
              <a:buNone/>
            </a:pPr>
            <a:r>
              <a:rPr lang="en-AU" sz="1400" b="1" kern="1200" dirty="0">
                <a:latin typeface="ADLaM Display" panose="02010000000000000000" pitchFamily="2" charset="77"/>
                <a:ea typeface="ADLaM Display" panose="02010000000000000000" pitchFamily="2" charset="77"/>
                <a:cs typeface="ADLaM Display" panose="02010000000000000000" pitchFamily="2" charset="77"/>
              </a:rPr>
              <a:t>B. In response to a particular question that has been asked BY (a person, a group or even by prophet </a:t>
            </a:r>
            <a:r>
              <a:rPr lang="ar" sz="1400" b="1" i="0" dirty="0">
                <a:solidFill>
                  <a:srgbClr val="242A2E"/>
                </a:solidFill>
                <a:effectLst/>
                <a:latin typeface="ADLaM Display" panose="02010000000000000000" pitchFamily="2" charset="77"/>
                <a:ea typeface="ADLaM Display" panose="02010000000000000000" pitchFamily="2" charset="77"/>
                <a:cs typeface="ADLaM Display" panose="02010000000000000000" pitchFamily="2" charset="77"/>
              </a:rPr>
              <a:t>ﷺ </a:t>
            </a:r>
            <a:r>
              <a:rPr lang="en-AU" sz="1400" b="1" i="0" dirty="0">
                <a:solidFill>
                  <a:srgbClr val="242A2E"/>
                </a:solidFill>
                <a:effectLst/>
                <a:latin typeface="ADLaM Display" panose="02010000000000000000" pitchFamily="2" charset="77"/>
                <a:ea typeface="ADLaM Display" panose="02010000000000000000" pitchFamily="2" charset="77"/>
                <a:cs typeface="ADLaM Display" panose="02010000000000000000" pitchFamily="2" charset="77"/>
              </a:rPr>
              <a:t>  </a:t>
            </a:r>
            <a:r>
              <a:rPr lang="en-AU" sz="1400" b="1" kern="1200" dirty="0">
                <a:latin typeface="ADLaM Display" panose="02010000000000000000" pitchFamily="2" charset="77"/>
                <a:ea typeface="ADLaM Display" panose="02010000000000000000" pitchFamily="2" charset="77"/>
                <a:cs typeface="ADLaM Display" panose="02010000000000000000" pitchFamily="2" charset="77"/>
              </a:rPr>
              <a:t>himself). </a:t>
            </a:r>
          </a:p>
          <a:p>
            <a:pPr marL="0" indent="0" defTabSz="685800">
              <a:lnSpc>
                <a:spcPct val="140000"/>
              </a:lnSpc>
              <a:spcBef>
                <a:spcPts val="750"/>
              </a:spcBef>
              <a:buNone/>
            </a:pPr>
            <a:r>
              <a:rPr lang="en-AU" sz="1400" b="1" kern="1200" dirty="0">
                <a:latin typeface="ADLaM Display" panose="02010000000000000000" pitchFamily="2" charset="77"/>
                <a:ea typeface="ADLaM Display" panose="02010000000000000000" pitchFamily="2" charset="77"/>
                <a:cs typeface="ADLaM Display" panose="02010000000000000000" pitchFamily="2" charset="77"/>
              </a:rPr>
              <a:t>C. Verses were revealed as warnings or to explain a particular event. </a:t>
            </a:r>
          </a:p>
          <a:p>
            <a:pPr marL="171450" indent="-171450" defTabSz="685800">
              <a:lnSpc>
                <a:spcPct val="140000"/>
              </a:lnSpc>
              <a:spcBef>
                <a:spcPts val="750"/>
              </a:spcBef>
            </a:pPr>
            <a:r>
              <a:rPr lang="en-AU" sz="1400" b="1"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The</a:t>
            </a:r>
            <a:r>
              <a:rPr lang="en-AU" sz="1400" b="1"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 only  sources for </a:t>
            </a:r>
            <a:r>
              <a:rPr lang="en-AU" sz="1400" b="1" dirty="0" err="1">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asbab</a:t>
            </a:r>
            <a:r>
              <a:rPr lang="en-AU" sz="1400" b="1"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 an-</a:t>
            </a:r>
            <a:r>
              <a:rPr lang="en-AU" sz="1400" b="1" dirty="0" err="1">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nuzool</a:t>
            </a:r>
            <a:r>
              <a:rPr lang="en-AU" sz="1400" b="1"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 are hadeeth from the Prophet </a:t>
            </a:r>
            <a:r>
              <a:rPr lang="ar" sz="1400" b="1" i="0"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ﷺ </a:t>
            </a:r>
            <a:r>
              <a:rPr lang="en-AU" sz="1400" b="1"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or statements from the Companions.</a:t>
            </a:r>
          </a:p>
          <a:p>
            <a:pPr marL="171450" indent="-171450" defTabSz="685800">
              <a:lnSpc>
                <a:spcPct val="140000"/>
              </a:lnSpc>
              <a:spcBef>
                <a:spcPts val="750"/>
              </a:spcBef>
            </a:pPr>
            <a:r>
              <a:rPr lang="en-AU" sz="1400" b="1"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O</a:t>
            </a:r>
            <a:r>
              <a:rPr lang="en-AU" sz="1400" b="1"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nly reliable source for this knowledge is the sahabah depends upon the reliability of the chain of narrators.</a:t>
            </a:r>
            <a:r>
              <a:rPr lang="en-AU" sz="1400" b="1" dirty="0">
                <a:solidFill>
                  <a:srgbClr val="7030A0"/>
                </a:solidFill>
                <a:latin typeface="ADLaM Display" panose="02010000000000000000" pitchFamily="2" charset="77"/>
                <a:ea typeface="ADLaM Display" panose="02010000000000000000" pitchFamily="2" charset="77"/>
                <a:cs typeface="ADLaM Display" panose="02010000000000000000" pitchFamily="2" charset="77"/>
              </a:rPr>
              <a:t> </a:t>
            </a:r>
          </a:p>
          <a:p>
            <a:pPr marL="171450" indent="-171450" defTabSz="685800">
              <a:lnSpc>
                <a:spcPct val="140000"/>
              </a:lnSpc>
              <a:spcBef>
                <a:spcPts val="750"/>
              </a:spcBef>
            </a:pPr>
            <a:r>
              <a:rPr lang="en-AU" sz="1400" b="1" dirty="0" err="1">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Subab</a:t>
            </a:r>
            <a:r>
              <a:rPr lang="en-AU" sz="1400" b="1"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 al-</a:t>
            </a:r>
            <a:r>
              <a:rPr lang="en-AU" sz="1400" b="1" dirty="0" err="1">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nazul</a:t>
            </a:r>
            <a:r>
              <a:rPr lang="en-AU" sz="1400" b="1"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 cannot be thought of, it cannot be guessed.</a:t>
            </a:r>
          </a:p>
          <a:p>
            <a:pPr marL="171450" indent="-171450" defTabSz="685800">
              <a:lnSpc>
                <a:spcPct val="140000"/>
              </a:lnSpc>
              <a:spcBef>
                <a:spcPts val="750"/>
              </a:spcBef>
            </a:pPr>
            <a:r>
              <a:rPr lang="en-AU" sz="1400" b="1"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No educated guess when it comes to </a:t>
            </a:r>
            <a:r>
              <a:rPr lang="en-AU" sz="1400" b="1" dirty="0" err="1">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ASbab</a:t>
            </a:r>
            <a:r>
              <a:rPr lang="en-AU" sz="1400" b="1"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 al-</a:t>
            </a:r>
            <a:r>
              <a:rPr lang="en-AU" sz="1400" b="1" dirty="0" err="1">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nzul</a:t>
            </a:r>
            <a:r>
              <a:rPr lang="en-AU" sz="1400" b="1" dirty="0">
                <a:solidFill>
                  <a:srgbClr val="7030A0"/>
                </a:solidFill>
                <a:effectLst/>
                <a:latin typeface="ADLaM Display" panose="02010000000000000000" pitchFamily="2" charset="77"/>
                <a:ea typeface="ADLaM Display" panose="02010000000000000000" pitchFamily="2" charset="77"/>
                <a:cs typeface="ADLaM Display" panose="02010000000000000000" pitchFamily="2" charset="77"/>
              </a:rPr>
              <a:t>.</a:t>
            </a:r>
          </a:p>
          <a:p>
            <a:pPr marL="171450" indent="-171450" defTabSz="685800">
              <a:lnSpc>
                <a:spcPct val="140000"/>
              </a:lnSpc>
              <a:spcBef>
                <a:spcPts val="750"/>
              </a:spcBef>
            </a:pPr>
            <a:endParaRPr lang="en-AU" sz="1400" b="1" kern="1200" dirty="0">
              <a:solidFill>
                <a:srgbClr val="7030A0"/>
              </a:solidFill>
              <a:latin typeface="Batang" panose="02030600000101010101" pitchFamily="18" charset="-127"/>
              <a:ea typeface="Batang" panose="02030600000101010101" pitchFamily="18" charset="-127"/>
            </a:endParaRPr>
          </a:p>
          <a:p>
            <a:pPr marL="171450" indent="-171450" defTabSz="685800">
              <a:lnSpc>
                <a:spcPct val="140000"/>
              </a:lnSpc>
              <a:spcBef>
                <a:spcPts val="750"/>
              </a:spcBef>
            </a:pPr>
            <a:endParaRPr lang="en-AU" sz="1400" b="1" kern="1200" dirty="0">
              <a:solidFill>
                <a:schemeClr val="accent4">
                  <a:lumMod val="75000"/>
                </a:schemeClr>
              </a:solidFill>
              <a:latin typeface="ACADEMY ENGRAVED LET PLAIN:1.0" panose="02000000000000000000" pitchFamily="2" charset="0"/>
              <a:ea typeface="+mn-ea"/>
              <a:cs typeface="Arial" panose="020B0604020202020204" pitchFamily="34" charset="0"/>
            </a:endParaRPr>
          </a:p>
          <a:p>
            <a:pPr marL="171450" indent="-171450" defTabSz="685800">
              <a:lnSpc>
                <a:spcPct val="140000"/>
              </a:lnSpc>
              <a:spcBef>
                <a:spcPts val="750"/>
              </a:spcBef>
            </a:pPr>
            <a:endParaRPr lang="en-GB" sz="1400" kern="1200" dirty="0">
              <a:solidFill>
                <a:schemeClr val="tx1"/>
              </a:solidFill>
              <a:latin typeface="Arial" panose="020B0604020202020204" pitchFamily="34" charset="0"/>
              <a:ea typeface="+mn-ea"/>
              <a:cs typeface="Arial" panose="020B0604020202020204" pitchFamily="34" charset="0"/>
            </a:endParaRPr>
          </a:p>
          <a:p>
            <a:pPr marL="171450" indent="-171450" defTabSz="685800">
              <a:lnSpc>
                <a:spcPct val="140000"/>
              </a:lnSpc>
              <a:spcBef>
                <a:spcPts val="750"/>
              </a:spcBef>
            </a:pPr>
            <a:endParaRPr lang="en-AU" sz="1400" b="1" kern="1200" dirty="0">
              <a:solidFill>
                <a:srgbClr val="7030A0"/>
              </a:solidFill>
              <a:latin typeface="ACADEMY ENGRAVED LET PLAIN:1.0" panose="02000000000000000000" pitchFamily="2" charset="0"/>
              <a:ea typeface="+mn-ea"/>
              <a:cs typeface="Arial" panose="020B0604020202020204" pitchFamily="34" charset="0"/>
            </a:endParaRPr>
          </a:p>
          <a:p>
            <a:pPr>
              <a:lnSpc>
                <a:spcPct val="140000"/>
              </a:lnSpc>
            </a:pPr>
            <a:endParaRPr lang="en-US" sz="1400" dirty="0"/>
          </a:p>
        </p:txBody>
      </p:sp>
      <p:sp>
        <p:nvSpPr>
          <p:cNvPr id="4" name="Slide Number Placeholder 3">
            <a:extLst>
              <a:ext uri="{FF2B5EF4-FFF2-40B4-BE49-F238E27FC236}">
                <a16:creationId xmlns:a16="http://schemas.microsoft.com/office/drawing/2014/main" xmlns="" id="{15F872AB-8CC3-7611-3485-4C8EBD4D03AD}"/>
              </a:ext>
            </a:extLst>
          </p:cNvPr>
          <p:cNvSpPr>
            <a:spLocks noGrp="1"/>
          </p:cNvSpPr>
          <p:nvPr>
            <p:ph type="sldNum" sz="quarter" idx="12"/>
          </p:nvPr>
        </p:nvSpPr>
        <p:spPr>
          <a:xfrm>
            <a:off x="8676754" y="6551765"/>
            <a:ext cx="2062523" cy="274526"/>
          </a:xfrm>
        </p:spPr>
        <p:txBody>
          <a:bodyPr/>
          <a:lstStyle/>
          <a:p>
            <a:pPr defTabSz="685800">
              <a:spcAft>
                <a:spcPts val="600"/>
              </a:spcAft>
            </a:pPr>
            <a:fld id="{C8784B88-F3D9-6A4F-9660-1A0A1E561ED7}" type="slidenum">
              <a:rPr lang="en-US" sz="1350" b="1" kern="1200">
                <a:solidFill>
                  <a:schemeClr val="bg1"/>
                </a:solidFill>
                <a:latin typeface="Arial" panose="020B0604020202020204" pitchFamily="34" charset="0"/>
                <a:ea typeface="+mn-ea"/>
                <a:cs typeface="Arial" panose="020B0604020202020204" pitchFamily="34" charset="0"/>
              </a:rPr>
              <a:pPr defTabSz="685800">
                <a:spcAft>
                  <a:spcPts val="600"/>
                </a:spcAft>
              </a:pPr>
              <a:t>68</a:t>
            </a:fld>
            <a:endParaRPr lang="en-US" dirty="0"/>
          </a:p>
        </p:txBody>
      </p:sp>
      <p:sp>
        <p:nvSpPr>
          <p:cNvPr id="5" name="TextBox 4">
            <a:extLst>
              <a:ext uri="{FF2B5EF4-FFF2-40B4-BE49-F238E27FC236}">
                <a16:creationId xmlns:a16="http://schemas.microsoft.com/office/drawing/2014/main" xmlns="" id="{3E8E365B-FD0F-D2B6-529E-578C5AABC66B}"/>
              </a:ext>
            </a:extLst>
          </p:cNvPr>
          <p:cNvSpPr txBox="1"/>
          <p:nvPr/>
        </p:nvSpPr>
        <p:spPr>
          <a:xfrm>
            <a:off x="109470" y="62024"/>
            <a:ext cx="2037392" cy="6232475"/>
          </a:xfrm>
          <a:prstGeom prst="rect">
            <a:avLst/>
          </a:prstGeom>
          <a:noFill/>
          <a:ln>
            <a:solidFill>
              <a:schemeClr val="accent6">
                <a:lumMod val="50000"/>
              </a:schemeClr>
            </a:solidFill>
          </a:ln>
        </p:spPr>
        <p:txBody>
          <a:bodyPr wrap="square" rtlCol="0">
            <a:spAutoFit/>
          </a:bodyPr>
          <a:lstStyle/>
          <a:p>
            <a:pPr defTabSz="685800">
              <a:spcAft>
                <a:spcPts val="600"/>
              </a:spcAft>
            </a:pPr>
            <a:r>
              <a:rPr lang="en-AU" sz="2400" b="1" kern="1200" dirty="0">
                <a:solidFill>
                  <a:srgbClr val="7030A0"/>
                </a:solidFill>
                <a:latin typeface="Monotype Corsiva" panose="03010101010201010101" pitchFamily="66" charset="0"/>
                <a:ea typeface="Batang" panose="02030600000101010101" pitchFamily="18" charset="-127"/>
              </a:rPr>
              <a:t>Asbab An-</a:t>
            </a:r>
            <a:r>
              <a:rPr lang="en-AU" sz="2400" b="1" kern="1200" dirty="0" err="1">
                <a:solidFill>
                  <a:srgbClr val="7030A0"/>
                </a:solidFill>
                <a:latin typeface="Monotype Corsiva" panose="03010101010201010101" pitchFamily="66" charset="0"/>
                <a:ea typeface="Batang" panose="02030600000101010101" pitchFamily="18" charset="-127"/>
              </a:rPr>
              <a:t>nuzul</a:t>
            </a:r>
            <a:r>
              <a:rPr lang="en-AU" sz="2400" b="1" kern="1200" dirty="0">
                <a:solidFill>
                  <a:srgbClr val="7030A0"/>
                </a:solidFill>
                <a:latin typeface="Monotype Corsiva" panose="03010101010201010101" pitchFamily="66" charset="0"/>
                <a:ea typeface="Batang" panose="02030600000101010101" pitchFamily="18" charset="-127"/>
              </a:rPr>
              <a:t> </a:t>
            </a:r>
            <a:endParaRPr lang="en-AU" sz="2400" b="1" dirty="0">
              <a:solidFill>
                <a:srgbClr val="7030A0"/>
              </a:solidFill>
              <a:latin typeface="Monotype Corsiva" panose="03010101010201010101" pitchFamily="66" charset="0"/>
              <a:ea typeface="Batang" panose="02030600000101010101" pitchFamily="18" charset="-127"/>
            </a:endParaRPr>
          </a:p>
          <a:p>
            <a:pPr defTabSz="685800">
              <a:spcAft>
                <a:spcPts val="600"/>
              </a:spcAft>
            </a:pPr>
            <a:endParaRPr lang="en-AU" sz="2400" b="1" kern="1200" dirty="0">
              <a:solidFill>
                <a:srgbClr val="7030A0"/>
              </a:solidFill>
              <a:latin typeface="Monotype Corsiva" panose="03010101010201010101" pitchFamily="66" charset="0"/>
              <a:ea typeface="Batang" panose="02030600000101010101" pitchFamily="18" charset="-127"/>
            </a:endParaRPr>
          </a:p>
          <a:p>
            <a:pPr defTabSz="685800">
              <a:spcAft>
                <a:spcPts val="600"/>
              </a:spcAft>
            </a:pPr>
            <a:r>
              <a:rPr lang="en-AU" sz="2400" b="1" kern="1200" dirty="0">
                <a:solidFill>
                  <a:srgbClr val="7030A0"/>
                </a:solidFill>
                <a:latin typeface="Monotype Corsiva" panose="03010101010201010101" pitchFamily="66" charset="0"/>
                <a:ea typeface="Batang" panose="02030600000101010101" pitchFamily="18" charset="-127"/>
              </a:rPr>
              <a:t>The knowledge about the reasons behind the revelations and knowing the relationship between the revelation and the events that occurred during the </a:t>
            </a:r>
            <a:r>
              <a:rPr lang="en-AU" sz="2400" b="1" dirty="0">
                <a:solidFill>
                  <a:srgbClr val="7030A0"/>
                </a:solidFill>
                <a:latin typeface="Monotype Corsiva" panose="03010101010201010101" pitchFamily="66" charset="0"/>
                <a:ea typeface="Batang" panose="02030600000101010101" pitchFamily="18" charset="-127"/>
              </a:rPr>
              <a:t>23 </a:t>
            </a:r>
            <a:r>
              <a:rPr lang="en-AU" sz="2400" b="1" kern="1200" dirty="0">
                <a:solidFill>
                  <a:srgbClr val="7030A0"/>
                </a:solidFill>
                <a:latin typeface="Monotype Corsiva" panose="03010101010201010101" pitchFamily="66" charset="0"/>
                <a:ea typeface="Batang" panose="02030600000101010101" pitchFamily="18" charset="-127"/>
              </a:rPr>
              <a:t>years period of the revelation. </a:t>
            </a:r>
          </a:p>
          <a:p>
            <a:pPr>
              <a:spcAft>
                <a:spcPts val="600"/>
              </a:spcAft>
            </a:pPr>
            <a:endParaRPr lang="en-US" sz="2400" dirty="0">
              <a:solidFill>
                <a:srgbClr val="C00000"/>
              </a:solidFill>
            </a:endParaRPr>
          </a:p>
        </p:txBody>
      </p:sp>
    </p:spTree>
    <p:extLst>
      <p:ext uri="{BB962C8B-B14F-4D97-AF65-F5344CB8AC3E}">
        <p14:creationId xmlns:p14="http://schemas.microsoft.com/office/powerpoint/2010/main" val="389385472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7ADE132-B461-CAAB-019E-06617F459EFA}"/>
              </a:ext>
            </a:extLst>
          </p:cNvPr>
          <p:cNvSpPr>
            <a:spLocks noGrp="1"/>
          </p:cNvSpPr>
          <p:nvPr>
            <p:ph type="title"/>
          </p:nvPr>
        </p:nvSpPr>
        <p:spPr>
          <a:xfrm>
            <a:off x="2559549" y="664641"/>
            <a:ext cx="4421033" cy="1161734"/>
          </a:xfrm>
          <a:ln>
            <a:solidFill>
              <a:srgbClr val="C00000"/>
            </a:solidFill>
          </a:ln>
        </p:spPr>
        <p:txBody>
          <a:bodyPr>
            <a:normAutofit/>
          </a:bodyPr>
          <a:lstStyle/>
          <a:p>
            <a:pPr algn="ctr"/>
            <a:r>
              <a:rPr lang="en-GB" sz="2400" b="1" dirty="0">
                <a:solidFill>
                  <a:schemeClr val="accent1">
                    <a:lumMod val="75000"/>
                  </a:schemeClr>
                </a:solidFill>
                <a:effectLst/>
                <a:latin typeface="Batang" panose="02030600000101010101" pitchFamily="18" charset="-127"/>
                <a:ea typeface="Batang" panose="02030600000101010101" pitchFamily="18" charset="-127"/>
                <a:cs typeface="Euphemia UCAS" panose="020B0503040102020104" pitchFamily="34" charset="-79"/>
              </a:rPr>
              <a:t>Reasons behind the Revelation of the Quran</a:t>
            </a:r>
            <a:r>
              <a:rPr lang="en-AU" sz="2400" dirty="0">
                <a:solidFill>
                  <a:schemeClr val="accent1">
                    <a:lumMod val="75000"/>
                  </a:schemeClr>
                </a:solidFill>
                <a:effectLst/>
                <a:latin typeface="Batang" panose="02030600000101010101" pitchFamily="18" charset="-127"/>
                <a:ea typeface="Batang" panose="02030600000101010101" pitchFamily="18" charset="-127"/>
              </a:rPr>
              <a:t/>
            </a:r>
            <a:br>
              <a:rPr lang="en-AU" sz="2400" dirty="0">
                <a:solidFill>
                  <a:schemeClr val="accent1">
                    <a:lumMod val="75000"/>
                  </a:schemeClr>
                </a:solidFill>
                <a:effectLst/>
                <a:latin typeface="Batang" panose="02030600000101010101" pitchFamily="18" charset="-127"/>
                <a:ea typeface="Batang" panose="02030600000101010101" pitchFamily="18" charset="-127"/>
              </a:rPr>
            </a:br>
            <a:r>
              <a:rPr lang="en-AU" sz="2400" dirty="0">
                <a:solidFill>
                  <a:schemeClr val="accent1">
                    <a:lumMod val="75000"/>
                  </a:schemeClr>
                </a:solidFill>
                <a:effectLst/>
                <a:latin typeface="Batang" panose="02030600000101010101" pitchFamily="18" charset="-127"/>
                <a:ea typeface="Batang" panose="02030600000101010101" pitchFamily="18" charset="-127"/>
              </a:rPr>
              <a:t>(Asbab al</a:t>
            </a:r>
            <a:r>
              <a:rPr lang="ar-SA" sz="2400" dirty="0">
                <a:solidFill>
                  <a:schemeClr val="accent1">
                    <a:lumMod val="75000"/>
                  </a:schemeClr>
                </a:solidFill>
                <a:effectLst/>
                <a:latin typeface="Batang" panose="02030600000101010101" pitchFamily="18" charset="-127"/>
                <a:ea typeface="Batang" panose="02030600000101010101" pitchFamily="18" charset="-127"/>
              </a:rPr>
              <a:t>-</a:t>
            </a:r>
            <a:r>
              <a:rPr lang="en-AU" sz="2400" dirty="0" err="1">
                <a:solidFill>
                  <a:schemeClr val="accent1">
                    <a:lumMod val="75000"/>
                  </a:schemeClr>
                </a:solidFill>
                <a:effectLst/>
                <a:latin typeface="Batang" panose="02030600000101010101" pitchFamily="18" charset="-127"/>
                <a:ea typeface="Batang" panose="02030600000101010101" pitchFamily="18" charset="-127"/>
              </a:rPr>
              <a:t>Nuzul</a:t>
            </a:r>
            <a:r>
              <a:rPr lang="en-AU" sz="2400" dirty="0">
                <a:solidFill>
                  <a:schemeClr val="accent1">
                    <a:lumMod val="75000"/>
                  </a:schemeClr>
                </a:solidFill>
                <a:effectLst/>
                <a:latin typeface="Batang" panose="02030600000101010101" pitchFamily="18" charset="-127"/>
                <a:ea typeface="Batang" panose="02030600000101010101" pitchFamily="18" charset="-127"/>
              </a:rPr>
              <a:t>)</a:t>
            </a:r>
            <a:endParaRPr lang="en-US" sz="2400" dirty="0">
              <a:solidFill>
                <a:schemeClr val="accent1">
                  <a:lumMod val="75000"/>
                </a:schemeClr>
              </a:solidFill>
              <a:latin typeface="Batang" panose="02030600000101010101" pitchFamily="18" charset="-127"/>
              <a:ea typeface="Batang" panose="02030600000101010101" pitchFamily="18" charset="-127"/>
            </a:endParaRPr>
          </a:p>
        </p:txBody>
      </p:sp>
      <p:graphicFrame>
        <p:nvGraphicFramePr>
          <p:cNvPr id="7" name="Content Placeholder 6">
            <a:extLst>
              <a:ext uri="{FF2B5EF4-FFF2-40B4-BE49-F238E27FC236}">
                <a16:creationId xmlns:a16="http://schemas.microsoft.com/office/drawing/2014/main" xmlns="" id="{B119AF60-CFA8-09D7-770E-3A0B33C48079}"/>
              </a:ext>
            </a:extLst>
          </p:cNvPr>
          <p:cNvGraphicFramePr>
            <a:graphicFrameLocks noGrp="1"/>
          </p:cNvGraphicFramePr>
          <p:nvPr>
            <p:ph idx="1"/>
            <p:extLst>
              <p:ext uri="{D42A27DB-BD31-4B8C-83A1-F6EECF244321}">
                <p14:modId xmlns:p14="http://schemas.microsoft.com/office/powerpoint/2010/main" val="2319766350"/>
              </p:ext>
            </p:extLst>
          </p:nvPr>
        </p:nvGraphicFramePr>
        <p:xfrm>
          <a:off x="70597" y="-212033"/>
          <a:ext cx="6025403" cy="78585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6F100F84-F0F2-24A0-F896-06F030E7E921}"/>
              </a:ext>
            </a:extLst>
          </p:cNvPr>
          <p:cNvSpPr>
            <a:spLocks noGrp="1"/>
          </p:cNvSpPr>
          <p:nvPr>
            <p:ph type="sldNum" sz="quarter" idx="12"/>
          </p:nvPr>
        </p:nvSpPr>
        <p:spPr/>
        <p:txBody>
          <a:bodyPr/>
          <a:lstStyle/>
          <a:p>
            <a:fld id="{C8784B88-F3D9-6A4F-9660-1A0A1E561ED7}" type="slidenum">
              <a:rPr lang="en-US" smtClean="0"/>
              <a:t>69</a:t>
            </a:fld>
            <a:endParaRPr lang="en-US"/>
          </a:p>
        </p:txBody>
      </p:sp>
      <p:graphicFrame>
        <p:nvGraphicFramePr>
          <p:cNvPr id="6" name="Diagram 5">
            <a:extLst>
              <a:ext uri="{FF2B5EF4-FFF2-40B4-BE49-F238E27FC236}">
                <a16:creationId xmlns:a16="http://schemas.microsoft.com/office/drawing/2014/main" xmlns="" id="{1BD81A0E-07D0-6F6B-D564-01162DF84DDB}"/>
              </a:ext>
            </a:extLst>
          </p:cNvPr>
          <p:cNvGraphicFramePr/>
          <p:nvPr>
            <p:extLst>
              <p:ext uri="{D42A27DB-BD31-4B8C-83A1-F6EECF244321}">
                <p14:modId xmlns:p14="http://schemas.microsoft.com/office/powerpoint/2010/main" val="180173803"/>
              </p:ext>
            </p:extLst>
          </p:nvPr>
        </p:nvGraphicFramePr>
        <p:xfrm>
          <a:off x="5796439" y="664641"/>
          <a:ext cx="7346190" cy="536237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8344586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xmlns="" id="{CA815F2C-4E80-4019-8E59-FAD3F7F847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a:xfrm>
            <a:off x="0" y="0"/>
            <a:ext cx="12009304" cy="6858000"/>
          </a:xfrm>
          <a:custGeom>
            <a:avLst/>
            <a:gdLst>
              <a:gd name="connsiteX0" fmla="*/ 8239723 w 12009304"/>
              <a:gd name="connsiteY0" fmla="*/ 5083103 h 6858000"/>
              <a:gd name="connsiteX1" fmla="*/ 9505105 w 12009304"/>
              <a:gd name="connsiteY1" fmla="*/ 5083103 h 6858000"/>
              <a:gd name="connsiteX2" fmla="*/ 9564676 w 12009304"/>
              <a:gd name="connsiteY2" fmla="*/ 5091016 h 6858000"/>
              <a:gd name="connsiteX3" fmla="*/ 9605648 w 12009304"/>
              <a:gd name="connsiteY3" fmla="*/ 5108194 h 6858000"/>
              <a:gd name="connsiteX4" fmla="*/ 9580608 w 12009304"/>
              <a:gd name="connsiteY4" fmla="*/ 5151499 h 6858000"/>
              <a:gd name="connsiteX5" fmla="*/ 8693486 w 12009304"/>
              <a:gd name="connsiteY5" fmla="*/ 6685800 h 6858000"/>
              <a:gd name="connsiteX6" fmla="*/ 8595419 w 12009304"/>
              <a:gd name="connsiteY6" fmla="*/ 6814017 h 6858000"/>
              <a:gd name="connsiteX7" fmla="*/ 8545620 w 12009304"/>
              <a:gd name="connsiteY7" fmla="*/ 6858000 h 6858000"/>
              <a:gd name="connsiteX8" fmla="*/ 7612173 w 12009304"/>
              <a:gd name="connsiteY8" fmla="*/ 6858000 h 6858000"/>
              <a:gd name="connsiteX9" fmla="*/ 7591825 w 12009304"/>
              <a:gd name="connsiteY9" fmla="*/ 6822959 h 6858000"/>
              <a:gd name="connsiteX10" fmla="*/ 7411622 w 12009304"/>
              <a:gd name="connsiteY10" fmla="*/ 6512633 h 6858000"/>
              <a:gd name="connsiteX11" fmla="*/ 7411622 w 12009304"/>
              <a:gd name="connsiteY11" fmla="*/ 6289354 h 6858000"/>
              <a:gd name="connsiteX12" fmla="*/ 8045680 w 12009304"/>
              <a:gd name="connsiteY12" fmla="*/ 5197465 h 6858000"/>
              <a:gd name="connsiteX13" fmla="*/ 8239723 w 12009304"/>
              <a:gd name="connsiteY13" fmla="*/ 5083103 h 6858000"/>
              <a:gd name="connsiteX14" fmla="*/ 10622296 w 12009304"/>
              <a:gd name="connsiteY14" fmla="*/ 1326563 h 6858000"/>
              <a:gd name="connsiteX15" fmla="*/ 11448522 w 12009304"/>
              <a:gd name="connsiteY15" fmla="*/ 1326563 h 6858000"/>
              <a:gd name="connsiteX16" fmla="*/ 11577006 w 12009304"/>
              <a:gd name="connsiteY16" fmla="*/ 1401233 h 6858000"/>
              <a:gd name="connsiteX17" fmla="*/ 11989228 w 12009304"/>
              <a:gd name="connsiteY17" fmla="*/ 2114179 h 6858000"/>
              <a:gd name="connsiteX18" fmla="*/ 11989228 w 12009304"/>
              <a:gd name="connsiteY18" fmla="*/ 2259969 h 6858000"/>
              <a:gd name="connsiteX19" fmla="*/ 11577006 w 12009304"/>
              <a:gd name="connsiteY19" fmla="*/ 2972914 h 6858000"/>
              <a:gd name="connsiteX20" fmla="*/ 11448522 w 12009304"/>
              <a:gd name="connsiteY20" fmla="*/ 3047587 h 6858000"/>
              <a:gd name="connsiteX21" fmla="*/ 10622296 w 12009304"/>
              <a:gd name="connsiteY21" fmla="*/ 3047587 h 6858000"/>
              <a:gd name="connsiteX22" fmla="*/ 10495594 w 12009304"/>
              <a:gd name="connsiteY22" fmla="*/ 2972914 h 6858000"/>
              <a:gd name="connsiteX23" fmla="*/ 10081589 w 12009304"/>
              <a:gd name="connsiteY23" fmla="*/ 2259969 h 6858000"/>
              <a:gd name="connsiteX24" fmla="*/ 10081589 w 12009304"/>
              <a:gd name="connsiteY24" fmla="*/ 2114179 h 6858000"/>
              <a:gd name="connsiteX25" fmla="*/ 10495594 w 12009304"/>
              <a:gd name="connsiteY25" fmla="*/ 1401233 h 6858000"/>
              <a:gd name="connsiteX26" fmla="*/ 10622296 w 12009304"/>
              <a:gd name="connsiteY26" fmla="*/ 1326563 h 6858000"/>
              <a:gd name="connsiteX27" fmla="*/ 0 w 12009304"/>
              <a:gd name="connsiteY27" fmla="*/ 0 h 6858000"/>
              <a:gd name="connsiteX28" fmla="*/ 4457990 w 12009304"/>
              <a:gd name="connsiteY28" fmla="*/ 0 h 6858000"/>
              <a:gd name="connsiteX29" fmla="*/ 5902610 w 12009304"/>
              <a:gd name="connsiteY29" fmla="*/ 0 h 6858000"/>
              <a:gd name="connsiteX30" fmla="*/ 8476869 w 12009304"/>
              <a:gd name="connsiteY30" fmla="*/ 0 h 6858000"/>
              <a:gd name="connsiteX31" fmla="*/ 8535933 w 12009304"/>
              <a:gd name="connsiteY31" fmla="*/ 39849 h 6858000"/>
              <a:gd name="connsiteX32" fmla="*/ 8693486 w 12009304"/>
              <a:gd name="connsiteY32" fmla="*/ 220603 h 6858000"/>
              <a:gd name="connsiteX33" fmla="*/ 10389180 w 12009304"/>
              <a:gd name="connsiteY33" fmla="*/ 3153347 h 6858000"/>
              <a:gd name="connsiteX34" fmla="*/ 10389180 w 12009304"/>
              <a:gd name="connsiteY34" fmla="*/ 3753061 h 6858000"/>
              <a:gd name="connsiteX35" fmla="*/ 9759557 w 12009304"/>
              <a:gd name="connsiteY35" fmla="*/ 4842009 h 6858000"/>
              <a:gd name="connsiteX36" fmla="*/ 9706493 w 12009304"/>
              <a:gd name="connsiteY36" fmla="*/ 4933778 h 6858000"/>
              <a:gd name="connsiteX37" fmla="*/ 9708360 w 12009304"/>
              <a:gd name="connsiteY37" fmla="*/ 4934561 h 6858000"/>
              <a:gd name="connsiteX38" fmla="*/ 9802002 w 12009304"/>
              <a:gd name="connsiteY38" fmla="*/ 5029008 h 6858000"/>
              <a:gd name="connsiteX39" fmla="*/ 10514131 w 12009304"/>
              <a:gd name="connsiteY39" fmla="*/ 6260653 h 6858000"/>
              <a:gd name="connsiteX40" fmla="*/ 10514131 w 12009304"/>
              <a:gd name="connsiteY40" fmla="*/ 6512512 h 6858000"/>
              <a:gd name="connsiteX41" fmla="*/ 10340271 w 12009304"/>
              <a:gd name="connsiteY41" fmla="*/ 6813206 h 6858000"/>
              <a:gd name="connsiteX42" fmla="*/ 10314372 w 12009304"/>
              <a:gd name="connsiteY42" fmla="*/ 6858000 h 6858000"/>
              <a:gd name="connsiteX43" fmla="*/ 10119136 w 12009304"/>
              <a:gd name="connsiteY43" fmla="*/ 6858000 h 6858000"/>
              <a:gd name="connsiteX44" fmla="*/ 10122008 w 12009304"/>
              <a:gd name="connsiteY44" fmla="*/ 6853033 h 6858000"/>
              <a:gd name="connsiteX45" fmla="*/ 10327158 w 12009304"/>
              <a:gd name="connsiteY45" fmla="*/ 6498223 h 6858000"/>
              <a:gd name="connsiteX46" fmla="*/ 10327158 w 12009304"/>
              <a:gd name="connsiteY46" fmla="*/ 6274942 h 6858000"/>
              <a:gd name="connsiteX47" fmla="*/ 9695832 w 12009304"/>
              <a:gd name="connsiteY47" fmla="*/ 5183053 h 6858000"/>
              <a:gd name="connsiteX48" fmla="*/ 9612819 w 12009304"/>
              <a:gd name="connsiteY48" fmla="*/ 5099323 h 6858000"/>
              <a:gd name="connsiteX49" fmla="*/ 9603213 w 12009304"/>
              <a:gd name="connsiteY49" fmla="*/ 5095298 h 6858000"/>
              <a:gd name="connsiteX50" fmla="*/ 9654707 w 12009304"/>
              <a:gd name="connsiteY50" fmla="*/ 5006238 h 6858000"/>
              <a:gd name="connsiteX51" fmla="*/ 9693004 w 12009304"/>
              <a:gd name="connsiteY51" fmla="*/ 4940002 h 6858000"/>
              <a:gd name="connsiteX52" fmla="*/ 9653283 w 12009304"/>
              <a:gd name="connsiteY52" fmla="*/ 4923348 h 6858000"/>
              <a:gd name="connsiteX53" fmla="*/ 9586087 w 12009304"/>
              <a:gd name="connsiteY53" fmla="*/ 4914420 h 6858000"/>
              <a:gd name="connsiteX54" fmla="*/ 8158743 w 12009304"/>
              <a:gd name="connsiteY54" fmla="*/ 4914420 h 6858000"/>
              <a:gd name="connsiteX55" fmla="*/ 7939863 w 12009304"/>
              <a:gd name="connsiteY55" fmla="*/ 5043420 h 6858000"/>
              <a:gd name="connsiteX56" fmla="*/ 7224650 w 12009304"/>
              <a:gd name="connsiteY56" fmla="*/ 6275065 h 6858000"/>
              <a:gd name="connsiteX57" fmla="*/ 7224650 w 12009304"/>
              <a:gd name="connsiteY57" fmla="*/ 6526922 h 6858000"/>
              <a:gd name="connsiteX58" fmla="*/ 7350544 w 12009304"/>
              <a:gd name="connsiteY58" fmla="*/ 6743723 h 6858000"/>
              <a:gd name="connsiteX59" fmla="*/ 7416905 w 12009304"/>
              <a:gd name="connsiteY59" fmla="*/ 6858000 h 6858000"/>
              <a:gd name="connsiteX60" fmla="*/ 5902610 w 12009304"/>
              <a:gd name="connsiteY60" fmla="*/ 6858000 h 6858000"/>
              <a:gd name="connsiteX61" fmla="*/ 4389357 w 12009304"/>
              <a:gd name="connsiteY61" fmla="*/ 6858000 h 6858000"/>
              <a:gd name="connsiteX62" fmla="*/ 0 w 12009304"/>
              <a:gd name="connsiteY62"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2009304" h="6858000">
                <a:moveTo>
                  <a:pt x="8239723" y="5083103"/>
                </a:moveTo>
                <a:cubicBezTo>
                  <a:pt x="8239723" y="5083103"/>
                  <a:pt x="8239723" y="5083103"/>
                  <a:pt x="9505105" y="5083103"/>
                </a:cubicBezTo>
                <a:cubicBezTo>
                  <a:pt x="9525601" y="5083103"/>
                  <a:pt x="9545588" y="5085825"/>
                  <a:pt x="9564676" y="5091016"/>
                </a:cubicBezTo>
                <a:lnTo>
                  <a:pt x="9605648" y="5108194"/>
                </a:lnTo>
                <a:lnTo>
                  <a:pt x="9580608" y="5151499"/>
                </a:lnTo>
                <a:cubicBezTo>
                  <a:pt x="9354208" y="5543062"/>
                  <a:pt x="9064418" y="6044264"/>
                  <a:pt x="8693486" y="6685800"/>
                </a:cubicBezTo>
                <a:cubicBezTo>
                  <a:pt x="8665958" y="6733339"/>
                  <a:pt x="8632925" y="6776306"/>
                  <a:pt x="8595419" y="6814017"/>
                </a:cubicBezTo>
                <a:lnTo>
                  <a:pt x="8545620" y="6858000"/>
                </a:lnTo>
                <a:lnTo>
                  <a:pt x="7612173" y="6858000"/>
                </a:lnTo>
                <a:lnTo>
                  <a:pt x="7591825" y="6822959"/>
                </a:lnTo>
                <a:cubicBezTo>
                  <a:pt x="7538315" y="6730809"/>
                  <a:pt x="7478495" y="6627794"/>
                  <a:pt x="7411622" y="6512633"/>
                </a:cubicBezTo>
                <a:cubicBezTo>
                  <a:pt x="7370628" y="6444560"/>
                  <a:pt x="7370628" y="6357427"/>
                  <a:pt x="7411622" y="6289354"/>
                </a:cubicBezTo>
                <a:cubicBezTo>
                  <a:pt x="7411622" y="6289354"/>
                  <a:pt x="7411622" y="6289354"/>
                  <a:pt x="8045680" y="5197465"/>
                </a:cubicBezTo>
                <a:cubicBezTo>
                  <a:pt x="8083943" y="5126669"/>
                  <a:pt x="8160465" y="5083103"/>
                  <a:pt x="8239723" y="5083103"/>
                </a:cubicBezTo>
                <a:close/>
                <a:moveTo>
                  <a:pt x="10622296" y="1326563"/>
                </a:moveTo>
                <a:cubicBezTo>
                  <a:pt x="10622296" y="1326563"/>
                  <a:pt x="10622296" y="1326563"/>
                  <a:pt x="11448522" y="1326563"/>
                </a:cubicBezTo>
                <a:cubicBezTo>
                  <a:pt x="11502058" y="1326563"/>
                  <a:pt x="11550238" y="1355009"/>
                  <a:pt x="11577006" y="1401233"/>
                </a:cubicBezTo>
                <a:cubicBezTo>
                  <a:pt x="11577006" y="1401233"/>
                  <a:pt x="11577006" y="1401233"/>
                  <a:pt x="11989228" y="2114179"/>
                </a:cubicBezTo>
                <a:cubicBezTo>
                  <a:pt x="12015996" y="2158629"/>
                  <a:pt x="12015996" y="2215522"/>
                  <a:pt x="11989228" y="2259969"/>
                </a:cubicBezTo>
                <a:cubicBezTo>
                  <a:pt x="11989228" y="2259969"/>
                  <a:pt x="11989228" y="2259969"/>
                  <a:pt x="11577006" y="2972914"/>
                </a:cubicBezTo>
                <a:cubicBezTo>
                  <a:pt x="11550238" y="3019141"/>
                  <a:pt x="11502058" y="3047587"/>
                  <a:pt x="11448522" y="3047587"/>
                </a:cubicBezTo>
                <a:cubicBezTo>
                  <a:pt x="11448522" y="3047587"/>
                  <a:pt x="11448522" y="3047587"/>
                  <a:pt x="10622296" y="3047587"/>
                </a:cubicBezTo>
                <a:cubicBezTo>
                  <a:pt x="10570544" y="3047587"/>
                  <a:pt x="10520578" y="3019141"/>
                  <a:pt x="10495594" y="2972914"/>
                </a:cubicBezTo>
                <a:cubicBezTo>
                  <a:pt x="10495594" y="2972914"/>
                  <a:pt x="10495594" y="2972914"/>
                  <a:pt x="10081589" y="2259969"/>
                </a:cubicBezTo>
                <a:cubicBezTo>
                  <a:pt x="10054821" y="2215522"/>
                  <a:pt x="10054821" y="2158629"/>
                  <a:pt x="10081589" y="2114179"/>
                </a:cubicBezTo>
                <a:cubicBezTo>
                  <a:pt x="10081589" y="2114179"/>
                  <a:pt x="10081589" y="2114179"/>
                  <a:pt x="10495594" y="1401233"/>
                </a:cubicBezTo>
                <a:cubicBezTo>
                  <a:pt x="10520578" y="1355009"/>
                  <a:pt x="10570544" y="1326563"/>
                  <a:pt x="10622296" y="1326563"/>
                </a:cubicBezTo>
                <a:close/>
                <a:moveTo>
                  <a:pt x="0" y="0"/>
                </a:moveTo>
                <a:lnTo>
                  <a:pt x="4457990" y="0"/>
                </a:lnTo>
                <a:lnTo>
                  <a:pt x="5902610" y="0"/>
                </a:lnTo>
                <a:lnTo>
                  <a:pt x="8476869" y="0"/>
                </a:lnTo>
                <a:lnTo>
                  <a:pt x="8535933" y="39849"/>
                </a:lnTo>
                <a:cubicBezTo>
                  <a:pt x="8598516" y="88273"/>
                  <a:pt x="8652195" y="149296"/>
                  <a:pt x="8693486" y="220603"/>
                </a:cubicBezTo>
                <a:cubicBezTo>
                  <a:pt x="8693486" y="220603"/>
                  <a:pt x="8693486" y="220603"/>
                  <a:pt x="10389180" y="3153347"/>
                </a:cubicBezTo>
                <a:cubicBezTo>
                  <a:pt x="10499291" y="3336185"/>
                  <a:pt x="10499291" y="3570221"/>
                  <a:pt x="10389180" y="3753061"/>
                </a:cubicBezTo>
                <a:cubicBezTo>
                  <a:pt x="10389180" y="3753061"/>
                  <a:pt x="10389180" y="3753061"/>
                  <a:pt x="9759557" y="4842009"/>
                </a:cubicBezTo>
                <a:lnTo>
                  <a:pt x="9706493" y="4933778"/>
                </a:lnTo>
                <a:lnTo>
                  <a:pt x="9708360" y="4934561"/>
                </a:lnTo>
                <a:cubicBezTo>
                  <a:pt x="9746510" y="4956830"/>
                  <a:pt x="9778880" y="4989078"/>
                  <a:pt x="9802002" y="5029008"/>
                </a:cubicBezTo>
                <a:cubicBezTo>
                  <a:pt x="9802002" y="5029008"/>
                  <a:pt x="9802002" y="5029008"/>
                  <a:pt x="10514131" y="6260653"/>
                </a:cubicBezTo>
                <a:cubicBezTo>
                  <a:pt x="10560376" y="6337439"/>
                  <a:pt x="10560376" y="6435725"/>
                  <a:pt x="10514131" y="6512512"/>
                </a:cubicBezTo>
                <a:cubicBezTo>
                  <a:pt x="10514131" y="6512512"/>
                  <a:pt x="10514131" y="6512512"/>
                  <a:pt x="10340271" y="6813206"/>
                </a:cubicBezTo>
                <a:lnTo>
                  <a:pt x="10314372" y="6858000"/>
                </a:lnTo>
                <a:lnTo>
                  <a:pt x="10119136" y="6858000"/>
                </a:lnTo>
                <a:lnTo>
                  <a:pt x="10122008" y="6853033"/>
                </a:lnTo>
                <a:cubicBezTo>
                  <a:pt x="10327158" y="6498223"/>
                  <a:pt x="10327158" y="6498223"/>
                  <a:pt x="10327158" y="6498223"/>
                </a:cubicBezTo>
                <a:cubicBezTo>
                  <a:pt x="10368154" y="6430148"/>
                  <a:pt x="10368154" y="6343015"/>
                  <a:pt x="10327158" y="6274942"/>
                </a:cubicBezTo>
                <a:cubicBezTo>
                  <a:pt x="9695832" y="5183053"/>
                  <a:pt x="9695832" y="5183053"/>
                  <a:pt x="9695832" y="5183053"/>
                </a:cubicBezTo>
                <a:cubicBezTo>
                  <a:pt x="9675334" y="5147654"/>
                  <a:pt x="9646640" y="5119063"/>
                  <a:pt x="9612819" y="5099323"/>
                </a:cubicBezTo>
                <a:lnTo>
                  <a:pt x="9603213" y="5095298"/>
                </a:lnTo>
                <a:lnTo>
                  <a:pt x="9654707" y="5006238"/>
                </a:lnTo>
                <a:lnTo>
                  <a:pt x="9693004" y="4940002"/>
                </a:lnTo>
                <a:lnTo>
                  <a:pt x="9653283" y="4923348"/>
                </a:lnTo>
                <a:cubicBezTo>
                  <a:pt x="9631750" y="4917491"/>
                  <a:pt x="9609208" y="4914420"/>
                  <a:pt x="9586087" y="4914420"/>
                </a:cubicBezTo>
                <a:cubicBezTo>
                  <a:pt x="8158743" y="4914420"/>
                  <a:pt x="8158743" y="4914420"/>
                  <a:pt x="8158743" y="4914420"/>
                </a:cubicBezTo>
                <a:cubicBezTo>
                  <a:pt x="8069341" y="4914420"/>
                  <a:pt x="7983024" y="4963563"/>
                  <a:pt x="7939863" y="5043420"/>
                </a:cubicBezTo>
                <a:cubicBezTo>
                  <a:pt x="7224650" y="6275065"/>
                  <a:pt x="7224650" y="6275065"/>
                  <a:pt x="7224650" y="6275065"/>
                </a:cubicBezTo>
                <a:cubicBezTo>
                  <a:pt x="7178407" y="6351849"/>
                  <a:pt x="7178407" y="6450135"/>
                  <a:pt x="7224650" y="6526922"/>
                </a:cubicBezTo>
                <a:cubicBezTo>
                  <a:pt x="7269350" y="6603900"/>
                  <a:pt x="7311257" y="6676067"/>
                  <a:pt x="7350544" y="6743723"/>
                </a:cubicBezTo>
                <a:lnTo>
                  <a:pt x="7416905" y="6858000"/>
                </a:lnTo>
                <a:lnTo>
                  <a:pt x="5902610" y="6858000"/>
                </a:lnTo>
                <a:lnTo>
                  <a:pt x="4389357" y="6858000"/>
                </a:lnTo>
                <a:lnTo>
                  <a:pt x="0" y="6858000"/>
                </a:lnTo>
                <a:close/>
              </a:path>
            </a:pathLst>
          </a:custGeom>
          <a:solidFill>
            <a:schemeClr val="tx1">
              <a:lumMod val="50000"/>
              <a:lumOff val="50000"/>
              <a:alpha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 name="Picture 9">
            <a:extLst>
              <a:ext uri="{FF2B5EF4-FFF2-40B4-BE49-F238E27FC236}">
                <a16:creationId xmlns:a16="http://schemas.microsoft.com/office/drawing/2014/main" xmlns="" id="{A164414A-AA56-F598-5AC4-4DAAFC4E2143}"/>
              </a:ext>
            </a:extLst>
          </p:cNvPr>
          <p:cNvPicPr>
            <a:picLocks noChangeAspect="1"/>
          </p:cNvPicPr>
          <p:nvPr/>
        </p:nvPicPr>
        <p:blipFill rotWithShape="1">
          <a:blip r:embed="rId2"/>
          <a:srcRect l="3882" r="13327" b="2"/>
          <a:stretch/>
        </p:blipFill>
        <p:spPr>
          <a:xfrm>
            <a:off x="0" y="-38638"/>
            <a:ext cx="6442545" cy="3062830"/>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p:spPr>
      </p:pic>
      <p:sp>
        <p:nvSpPr>
          <p:cNvPr id="8" name="Rounded Rectangle 7">
            <a:extLst>
              <a:ext uri="{FF2B5EF4-FFF2-40B4-BE49-F238E27FC236}">
                <a16:creationId xmlns:a16="http://schemas.microsoft.com/office/drawing/2014/main" xmlns="" id="{EE79B374-0B6A-9F61-AB79-30E42057CA3A}"/>
              </a:ext>
            </a:extLst>
          </p:cNvPr>
          <p:cNvSpPr/>
          <p:nvPr/>
        </p:nvSpPr>
        <p:spPr>
          <a:xfrm>
            <a:off x="182696" y="174096"/>
            <a:ext cx="4664990" cy="1838280"/>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Autofit/>
          </a:bodyPr>
          <a:lstStyle/>
          <a:p>
            <a:pPr defTabSz="484632">
              <a:lnSpc>
                <a:spcPct val="90000"/>
              </a:lnSpc>
              <a:spcBef>
                <a:spcPct val="0"/>
              </a:spcBef>
              <a:spcAft>
                <a:spcPts val="318"/>
              </a:spcAft>
            </a:pPr>
            <a:r>
              <a:rPr lang="en-US" sz="4000" b="1" kern="1200" dirty="0">
                <a:solidFill>
                  <a:srgbClr val="C00000"/>
                </a:solidFill>
                <a:latin typeface="APPLE CHANCERY" panose="03020702040506060504" pitchFamily="66" charset="-79"/>
                <a:ea typeface="+mj-ea"/>
                <a:cs typeface="APPLE CHANCERY" panose="03020702040506060504" pitchFamily="66" charset="-79"/>
              </a:rPr>
              <a:t>Quranic Sciences</a:t>
            </a:r>
          </a:p>
          <a:p>
            <a:pPr defTabSz="484632">
              <a:lnSpc>
                <a:spcPct val="90000"/>
              </a:lnSpc>
              <a:spcBef>
                <a:spcPct val="0"/>
              </a:spcBef>
              <a:spcAft>
                <a:spcPts val="318"/>
              </a:spcAft>
            </a:pPr>
            <a:r>
              <a:rPr lang="en-US" sz="4000" b="1" kern="1200" dirty="0">
                <a:solidFill>
                  <a:srgbClr val="C00000"/>
                </a:solidFill>
                <a:latin typeface="APPLE CHANCERY" panose="03020702040506060504" pitchFamily="66" charset="-79"/>
                <a:ea typeface="+mj-ea"/>
                <a:cs typeface="APPLE CHANCERY" panose="03020702040506060504" pitchFamily="66" charset="-79"/>
              </a:rPr>
              <a:t> (Uloom al-Quran’s)</a:t>
            </a:r>
            <a:endParaRPr lang="en-US" sz="4000" b="1" dirty="0">
              <a:solidFill>
                <a:srgbClr val="C00000"/>
              </a:solidFill>
              <a:latin typeface="APPLE CHANCERY" panose="03020702040506060504" pitchFamily="66" charset="-79"/>
              <a:ea typeface="+mj-ea"/>
              <a:cs typeface="APPLE CHANCERY" panose="03020702040506060504" pitchFamily="66" charset="-79"/>
            </a:endParaRPr>
          </a:p>
        </p:txBody>
      </p:sp>
      <p:sp>
        <p:nvSpPr>
          <p:cNvPr id="4" name="Slide Number Placeholder 3">
            <a:extLst>
              <a:ext uri="{FF2B5EF4-FFF2-40B4-BE49-F238E27FC236}">
                <a16:creationId xmlns:a16="http://schemas.microsoft.com/office/drawing/2014/main" xmlns="" id="{79258903-FA99-9C21-250A-B5943CD4DE00}"/>
              </a:ext>
            </a:extLst>
          </p:cNvPr>
          <p:cNvSpPr>
            <a:spLocks noGrp="1"/>
          </p:cNvSpPr>
          <p:nvPr>
            <p:ph type="sldNum" sz="quarter" idx="12"/>
          </p:nvPr>
        </p:nvSpPr>
        <p:spPr>
          <a:xfrm>
            <a:off x="5658485" y="4968854"/>
            <a:ext cx="1466321" cy="195170"/>
          </a:xfrm>
        </p:spPr>
        <p:txBody>
          <a:bodyPr vert="horz" lIns="91440" tIns="45720" rIns="91440" bIns="45720" rtlCol="0" anchor="ctr">
            <a:normAutofit/>
          </a:bodyPr>
          <a:lstStyle/>
          <a:p>
            <a:pPr defTabSz="484632">
              <a:spcAft>
                <a:spcPts val="318"/>
              </a:spcAft>
              <a:defRPr/>
            </a:pPr>
            <a:fld id="{C8784B88-F3D9-6A4F-9660-1A0A1E561ED7}" type="slidenum">
              <a:rPr lang="en-US" sz="636" b="0" kern="1200">
                <a:solidFill>
                  <a:schemeClr val="tx1">
                    <a:lumMod val="75000"/>
                    <a:lumOff val="25000"/>
                  </a:schemeClr>
                </a:solidFill>
                <a:latin typeface="Calibri" panose="020F0502020204030204"/>
                <a:ea typeface="+mn-ea"/>
                <a:cs typeface="+mn-cs"/>
              </a:rPr>
              <a:pPr defTabSz="484632">
                <a:spcAft>
                  <a:spcPts val="318"/>
                </a:spcAft>
                <a:defRPr/>
              </a:pPr>
              <a:t>7</a:t>
            </a:fld>
            <a:endParaRPr lang="en-US" sz="1200" b="0">
              <a:solidFill>
                <a:schemeClr val="tx1">
                  <a:lumMod val="75000"/>
                  <a:lumOff val="25000"/>
                </a:schemeClr>
              </a:solidFill>
              <a:latin typeface="Calibri" panose="020F0502020204030204"/>
              <a:cs typeface="+mn-cs"/>
            </a:endParaRPr>
          </a:p>
        </p:txBody>
      </p:sp>
      <p:graphicFrame>
        <p:nvGraphicFramePr>
          <p:cNvPr id="6" name="Content Placeholder 2">
            <a:extLst>
              <a:ext uri="{FF2B5EF4-FFF2-40B4-BE49-F238E27FC236}">
                <a16:creationId xmlns:a16="http://schemas.microsoft.com/office/drawing/2014/main" xmlns="" id="{C1749341-0378-D090-0627-1CF8E49B6C92}"/>
              </a:ext>
            </a:extLst>
          </p:cNvPr>
          <p:cNvGraphicFramePr>
            <a:graphicFrameLocks noGrp="1"/>
          </p:cNvGraphicFramePr>
          <p:nvPr>
            <p:ph idx="1"/>
            <p:extLst>
              <p:ext uri="{D42A27DB-BD31-4B8C-83A1-F6EECF244321}">
                <p14:modId xmlns:p14="http://schemas.microsoft.com/office/powerpoint/2010/main" val="3919832981"/>
              </p:ext>
            </p:extLst>
          </p:nvPr>
        </p:nvGraphicFramePr>
        <p:xfrm>
          <a:off x="-82062" y="174096"/>
          <a:ext cx="12138469" cy="6533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xmlns="" id="{DCC355F6-8EA2-D4A1-040E-30E08FF5CB1C}"/>
              </a:ext>
            </a:extLst>
          </p:cNvPr>
          <p:cNvSpPr txBox="1"/>
          <p:nvPr/>
        </p:nvSpPr>
        <p:spPr>
          <a:xfrm>
            <a:off x="5458911" y="4701080"/>
            <a:ext cx="4299944" cy="1692771"/>
          </a:xfrm>
          <a:prstGeom prst="rect">
            <a:avLst/>
          </a:prstGeom>
          <a:noFill/>
        </p:spPr>
        <p:txBody>
          <a:bodyPr wrap="square" rtlCol="0">
            <a:spAutoFit/>
          </a:bodyPr>
          <a:lstStyle/>
          <a:p>
            <a:endParaRPr lang="en-AU" sz="24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endParaRPr>
          </a:p>
          <a:p>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a:t>
            </a:r>
            <a:r>
              <a:rPr lang="en-AU" sz="2000" b="1" kern="1200" dirty="0">
                <a:solidFill>
                  <a:srgbClr val="C00000"/>
                </a:solidFill>
                <a:latin typeface="Andalus" panose="02020603050405020304" pitchFamily="18" charset="-78"/>
                <a:cs typeface="Andalus" panose="02020603050405020304" pitchFamily="18" charset="-78"/>
              </a:rPr>
              <a:t>Usool al-Tafsir </a:t>
            </a:r>
            <a:endPar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endParaRPr>
          </a:p>
          <a:p>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The Procedure and Methodology</a:t>
            </a:r>
          </a:p>
          <a:p>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 of Interpretation’ </a:t>
            </a:r>
            <a:r>
              <a:rPr lang="en-AU" sz="2000" b="1" kern="1200" dirty="0">
                <a:solidFill>
                  <a:srgbClr val="C00000"/>
                </a:solidFill>
                <a:latin typeface="Andalus" panose="02020603050405020304" pitchFamily="18" charset="-78"/>
                <a:cs typeface="Andalus" panose="02020603050405020304" pitchFamily="18" charset="-78"/>
              </a:rPr>
              <a:t>is a subset of Uloom</a:t>
            </a:r>
          </a:p>
          <a:p>
            <a:r>
              <a:rPr lang="en-AU" sz="2000" b="1" kern="1200" dirty="0">
                <a:solidFill>
                  <a:srgbClr val="C00000"/>
                </a:solidFill>
                <a:latin typeface="Andalus" panose="02020603050405020304" pitchFamily="18" charset="-78"/>
                <a:cs typeface="Andalus" panose="02020603050405020304" pitchFamily="18" charset="-78"/>
              </a:rPr>
              <a:t> al-Quran</a:t>
            </a:r>
            <a:endParaRPr lang="en-GB" sz="2000" b="1" kern="1200" dirty="0">
              <a:solidFill>
                <a:srgbClr val="C00000"/>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74664104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xmlns="" id="{5A3F5C47-CE89-97DE-67AC-96FD2F3444F0}"/>
              </a:ext>
            </a:extLst>
          </p:cNvPr>
          <p:cNvSpPr>
            <a:spLocks noGrp="1"/>
          </p:cNvSpPr>
          <p:nvPr>
            <p:ph type="title"/>
          </p:nvPr>
        </p:nvSpPr>
        <p:spPr>
          <a:xfrm>
            <a:off x="2149376" y="319087"/>
            <a:ext cx="4507524" cy="1415270"/>
          </a:xfrm>
        </p:spPr>
        <p:txBody>
          <a:bodyPr anchor="t">
            <a:normAutofit/>
          </a:bodyPr>
          <a:lstStyle/>
          <a:p>
            <a:pPr defTabSz="914400" rtl="0" eaLnBrk="1" latinLnBrk="0" hangingPunct="1">
              <a:spcBef>
                <a:spcPct val="0"/>
              </a:spcBef>
              <a:buNone/>
            </a:pPr>
            <a:r>
              <a:rPr lang="en-AU" sz="2800" dirty="0">
                <a:solidFill>
                  <a:schemeClr val="tx1">
                    <a:lumMod val="95000"/>
                    <a:lumOff val="5000"/>
                  </a:schemeClr>
                </a:solidFill>
                <a:effectLst/>
                <a:latin typeface="Chalkboard" panose="03050602040202020205" pitchFamily="66" charset="77"/>
                <a:ea typeface="Batang" panose="02030600000101010101" pitchFamily="18" charset="-127"/>
              </a:rPr>
              <a:t>Asbab al-</a:t>
            </a:r>
            <a:r>
              <a:rPr lang="en-AU" sz="2800" dirty="0" err="1">
                <a:solidFill>
                  <a:schemeClr val="tx1">
                    <a:lumMod val="95000"/>
                    <a:lumOff val="5000"/>
                  </a:schemeClr>
                </a:solidFill>
                <a:effectLst/>
                <a:latin typeface="Chalkboard" panose="03050602040202020205" pitchFamily="66" charset="77"/>
                <a:ea typeface="Batang" panose="02030600000101010101" pitchFamily="18" charset="-127"/>
              </a:rPr>
              <a:t>Nuzul</a:t>
            </a:r>
            <a:endParaRPr lang="en-US" sz="2800" dirty="0">
              <a:solidFill>
                <a:schemeClr val="tx1">
                  <a:lumMod val="95000"/>
                  <a:lumOff val="5000"/>
                </a:schemeClr>
              </a:solidFill>
              <a:latin typeface="Chalkboard" panose="03050602040202020205" pitchFamily="66" charset="77"/>
            </a:endParaRPr>
          </a:p>
        </p:txBody>
      </p:sp>
      <p:cxnSp>
        <p:nvCxnSpPr>
          <p:cNvPr id="18" name="Straight Connector 17">
            <a:extLst>
              <a:ext uri="{FF2B5EF4-FFF2-40B4-BE49-F238E27FC236}">
                <a16:creationId xmlns:a16="http://schemas.microsoft.com/office/drawing/2014/main" xmlns="" id="{249EDD1B-F94D-B4E6-ACAA-566B9A26FDE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xmlns="" val="1"/>
              </p:ext>
            </p:extLst>
          </p:nvPr>
        </p:nvCxnSpPr>
        <p:spPr>
          <a:xfrm>
            <a:off x="8199390"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xmlns="" id="{1E296E73-E15E-8CFF-929B-187371BE7A49}"/>
              </a:ext>
            </a:extLst>
          </p:cNvPr>
          <p:cNvSpPr>
            <a:spLocks noGrp="1"/>
          </p:cNvSpPr>
          <p:nvPr>
            <p:ph idx="1"/>
          </p:nvPr>
        </p:nvSpPr>
        <p:spPr>
          <a:xfrm>
            <a:off x="319051" y="1198965"/>
            <a:ext cx="9769000" cy="5095674"/>
          </a:xfrm>
          <a:noFill/>
          <a:ln>
            <a:solidFill>
              <a:schemeClr val="accent4">
                <a:lumMod val="50000"/>
              </a:schemeClr>
            </a:solidFill>
          </a:ln>
        </p:spPr>
        <p:txBody>
          <a:bodyPr>
            <a:noAutofit/>
          </a:bodyPr>
          <a:lstStyle/>
          <a:p>
            <a:pPr marL="0" indent="0">
              <a:lnSpc>
                <a:spcPct val="140000"/>
              </a:lnSpc>
              <a:buNone/>
            </a:pPr>
            <a:r>
              <a:rPr lang="en-AU" sz="2000" b="1" dirty="0">
                <a:latin typeface="Chalkboard" panose="03050602040202020205" pitchFamily="66" charset="77"/>
                <a:ea typeface="Batang" panose="02030600000101010101" pitchFamily="18" charset="-127"/>
                <a:cs typeface="Noto Sans Devanagari UI" panose="020B0502040504020204" pitchFamily="34" charset="0"/>
              </a:rPr>
              <a:t>J</a:t>
            </a:r>
            <a:r>
              <a:rPr lang="en-AU" sz="2000" b="1" dirty="0">
                <a:effectLst/>
                <a:latin typeface="Chalkboard" panose="03050602040202020205" pitchFamily="66" charset="77"/>
                <a:ea typeface="Batang" panose="02030600000101010101" pitchFamily="18" charset="-127"/>
                <a:cs typeface="Noto Sans Devanagari UI" panose="020B0502040504020204" pitchFamily="34" charset="0"/>
              </a:rPr>
              <a:t>ibril came down with revelation</a:t>
            </a:r>
            <a:r>
              <a:rPr lang="ar-SA" sz="2000" b="1" dirty="0">
                <a:effectLst/>
                <a:latin typeface="Chalkboard" panose="03050602040202020205" pitchFamily="66" charset="77"/>
                <a:ea typeface="Batang" panose="02030600000101010101" pitchFamily="18" charset="-127"/>
                <a:cs typeface="Noto Sans Devanagari UI" panose="020B0502040504020204" pitchFamily="34" charset="0"/>
              </a:rPr>
              <a:t>:</a:t>
            </a:r>
            <a:r>
              <a:rPr lang="en-AU" sz="2000" b="1" dirty="0">
                <a:effectLst/>
                <a:latin typeface="Chalkboard" panose="03050602040202020205" pitchFamily="66" charset="77"/>
                <a:ea typeface="Batang" panose="02030600000101010101" pitchFamily="18" charset="-127"/>
                <a:cs typeface="Noto Sans Devanagari UI" panose="020B0502040504020204" pitchFamily="34" charset="0"/>
              </a:rPr>
              <a:t> </a:t>
            </a:r>
            <a:r>
              <a:rPr lang="en-AU" sz="2000" b="1" dirty="0">
                <a:latin typeface="Chalkboard" panose="03050602040202020205" pitchFamily="66" charset="77"/>
                <a:ea typeface="Batang" panose="02030600000101010101" pitchFamily="18" charset="-127"/>
                <a:cs typeface="Noto Sans Devanagari UI" panose="020B0502040504020204" pitchFamily="34" charset="0"/>
              </a:rPr>
              <a:t>from Surah a</a:t>
            </a:r>
            <a:r>
              <a:rPr lang="en-AU" sz="2000" b="1" dirty="0">
                <a:effectLst/>
                <a:latin typeface="Chalkboard" panose="03050602040202020205" pitchFamily="66" charset="77"/>
                <a:ea typeface="Batang" panose="02030600000101010101" pitchFamily="18" charset="-127"/>
              </a:rPr>
              <a:t>n-Noor (24):6-9.</a:t>
            </a:r>
            <a:endParaRPr lang="ar-SA" sz="2000" b="1" dirty="0">
              <a:solidFill>
                <a:srgbClr val="C00000"/>
              </a:solidFill>
              <a:effectLst/>
              <a:latin typeface="Chalkboard" panose="03050602040202020205" pitchFamily="66" charset="77"/>
              <a:ea typeface="Batang" panose="02030600000101010101" pitchFamily="18" charset="-127"/>
            </a:endParaRPr>
          </a:p>
          <a:p>
            <a:pPr marL="0" indent="0">
              <a:lnSpc>
                <a:spcPct val="140000"/>
              </a:lnSpc>
              <a:buNone/>
            </a:pPr>
            <a:r>
              <a:rPr lang="en-AU" sz="2000" b="1" dirty="0">
                <a:solidFill>
                  <a:srgbClr val="C00000"/>
                </a:solidFill>
                <a:effectLst/>
                <a:latin typeface="Chalkboard" panose="03050602040202020205" pitchFamily="66" charset="77"/>
                <a:ea typeface="Batang" panose="02030600000101010101" pitchFamily="18" charset="-127"/>
              </a:rPr>
              <a:t>“And for those who accuse their wives without witnesses except themselves, the testimony of one of them (can be accepted) by bearing witness (with an oath) by Allah four times that he is telling the truth, and the fifth time that the curse of Allah be upon him if he is telling a lie. However, it would avert punishment from (the wife) if she bears witness four times (with an oath) by Allah that he is lying, and the fifth (time) that Allah’s wrath be upon her if he was truthful.” </a:t>
            </a:r>
            <a:r>
              <a:rPr lang="en-AU" sz="1400" b="1" dirty="0">
                <a:solidFill>
                  <a:srgbClr val="C00000"/>
                </a:solidFill>
                <a:effectLst/>
                <a:latin typeface="Chalkboard" panose="03050602040202020205" pitchFamily="66" charset="77"/>
                <a:ea typeface="Batang" panose="02030600000101010101" pitchFamily="18" charset="-127"/>
              </a:rPr>
              <a:t>an-Noor (24):6-9. </a:t>
            </a:r>
          </a:p>
          <a:p>
            <a:pPr algn="r" rtl="1">
              <a:lnSpc>
                <a:spcPct val="140000"/>
              </a:lnSpc>
            </a:pPr>
            <a:r>
              <a:rPr lang="ar" sz="2000" b="1" dirty="0">
                <a:solidFill>
                  <a:schemeClr val="tx1">
                    <a:lumMod val="95000"/>
                    <a:lumOff val="5000"/>
                  </a:schemeClr>
                </a:solidFill>
                <a:latin typeface="Batang" panose="02030600000101010101" pitchFamily="18" charset="-127"/>
                <a:ea typeface="Batang" panose="02030600000101010101" pitchFamily="18" charset="-127"/>
                <a:cs typeface="+mn-cs"/>
              </a:rPr>
              <a:t>وَٱلَّذِينَ يَرْمُونَ أَزْوَٰجَهُمْ وَلَمْ يَكُن لَّهُمْ شُهَدَآءُ إِلَّآ أَنفُسُهُمْ فَشَهَـٰدَةُ أَحَدِهِمْ أَرْبَعُ شَهَـٰدَٰتٍۭ بِٱللَّهِ ۙ إِنَّهُۥ لَمِنَ ٱلصَّـٰدِقِين</a:t>
            </a:r>
            <a:r>
              <a:rPr lang="en-AU" sz="2000" b="1" dirty="0">
                <a:solidFill>
                  <a:schemeClr val="tx1">
                    <a:lumMod val="95000"/>
                    <a:lumOff val="5000"/>
                  </a:schemeClr>
                </a:solidFill>
                <a:latin typeface="Batang" panose="02030600000101010101" pitchFamily="18" charset="-127"/>
                <a:ea typeface="Batang" panose="02030600000101010101" pitchFamily="18" charset="-127"/>
                <a:cs typeface="+mn-cs"/>
              </a:rPr>
              <a:t>, </a:t>
            </a:r>
            <a:r>
              <a:rPr lang="ar" sz="2000" b="1" dirty="0">
                <a:solidFill>
                  <a:schemeClr val="tx1">
                    <a:lumMod val="95000"/>
                    <a:lumOff val="5000"/>
                  </a:schemeClr>
                </a:solidFill>
                <a:latin typeface="Batang" panose="02030600000101010101" pitchFamily="18" charset="-127"/>
                <a:ea typeface="Batang" panose="02030600000101010101" pitchFamily="18" charset="-127"/>
                <a:cs typeface="+mn-cs"/>
              </a:rPr>
              <a:t>وَٱلْخَـٰمِسَةُ أَنَّ لَعْنَتَ ٱللَّهِ عَلَيْهِ إِن كَانَ مِنَ ٱلْكَـٰذِبِينَ</a:t>
            </a:r>
            <a:r>
              <a:rPr lang="en-AU" sz="2000" b="1" dirty="0">
                <a:solidFill>
                  <a:schemeClr val="tx1">
                    <a:lumMod val="95000"/>
                    <a:lumOff val="5000"/>
                  </a:schemeClr>
                </a:solidFill>
                <a:latin typeface="Batang" panose="02030600000101010101" pitchFamily="18" charset="-127"/>
                <a:ea typeface="Batang" panose="02030600000101010101" pitchFamily="18" charset="-127"/>
                <a:cs typeface="+mn-cs"/>
              </a:rPr>
              <a:t>, </a:t>
            </a:r>
            <a:r>
              <a:rPr lang="ar" sz="2000" b="1" dirty="0">
                <a:solidFill>
                  <a:schemeClr val="tx1">
                    <a:lumMod val="95000"/>
                    <a:lumOff val="5000"/>
                  </a:schemeClr>
                </a:solidFill>
                <a:latin typeface="Batang" panose="02030600000101010101" pitchFamily="18" charset="-127"/>
                <a:ea typeface="Batang" panose="02030600000101010101" pitchFamily="18" charset="-127"/>
                <a:cs typeface="+mn-cs"/>
              </a:rPr>
              <a:t>وَيَدْرَؤُا۟ عَنْهَا ٱلْعَذَابَ أَن تَشْهَدَ أَرْبَعَ شَهَـٰدَٰتٍۭ بِٱللَّهِ  إِنَّهُۥ لَمِنَ ٱلْكَـٰذِبِينَ وَٱلْخَـٰمِسَةَ أَنَّ غَضَبَ ٱللَّهِ عَلَيْهَآ إِن كَانَ مِنَ ٱلصَّـٰدِقِينَ(النور: 6-9 ).</a:t>
            </a:r>
            <a:endParaRPr lang="en-AU" sz="2000" dirty="0">
              <a:solidFill>
                <a:schemeClr val="tx1">
                  <a:lumMod val="95000"/>
                  <a:lumOff val="5000"/>
                </a:schemeClr>
              </a:solidFill>
              <a:latin typeface="Batang" panose="02030600000101010101" pitchFamily="18" charset="-127"/>
              <a:ea typeface="Batang" panose="02030600000101010101" pitchFamily="18" charset="-127"/>
              <a:cs typeface="+mn-cs"/>
            </a:endParaRPr>
          </a:p>
          <a:p>
            <a:pPr>
              <a:lnSpc>
                <a:spcPct val="140000"/>
              </a:lnSpc>
            </a:pPr>
            <a:endParaRPr lang="en-AU" sz="2000" dirty="0">
              <a:latin typeface="Chalkboard" panose="03050602040202020205" pitchFamily="66" charset="77"/>
              <a:ea typeface="Batang" panose="02030600000101010101" pitchFamily="18" charset="-127"/>
            </a:endParaRPr>
          </a:p>
          <a:p>
            <a:pPr marL="0" indent="0">
              <a:lnSpc>
                <a:spcPct val="140000"/>
              </a:lnSpc>
              <a:buNone/>
            </a:pPr>
            <a:endParaRPr lang="en-US" sz="2000" dirty="0">
              <a:latin typeface="Chalkboard" panose="03050602040202020205" pitchFamily="66" charset="77"/>
              <a:ea typeface="Batang" panose="02030600000101010101" pitchFamily="18" charset="-127"/>
            </a:endParaRPr>
          </a:p>
        </p:txBody>
      </p:sp>
      <p:sp>
        <p:nvSpPr>
          <p:cNvPr id="4" name="Slide Number Placeholder 3">
            <a:extLst>
              <a:ext uri="{FF2B5EF4-FFF2-40B4-BE49-F238E27FC236}">
                <a16:creationId xmlns:a16="http://schemas.microsoft.com/office/drawing/2014/main" xmlns="" id="{4B4D5DE5-381B-0ED4-327E-77C5D11C5584}"/>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smtClean="0"/>
              <a:pPr>
                <a:lnSpc>
                  <a:spcPct val="90000"/>
                </a:lnSpc>
                <a:spcAft>
                  <a:spcPts val="600"/>
                </a:spcAft>
              </a:pPr>
              <a:t>70</a:t>
            </a:fld>
            <a:endParaRPr lang="en-US"/>
          </a:p>
        </p:txBody>
      </p:sp>
    </p:spTree>
    <p:extLst>
      <p:ext uri="{BB962C8B-B14F-4D97-AF65-F5344CB8AC3E}">
        <p14:creationId xmlns:p14="http://schemas.microsoft.com/office/powerpoint/2010/main" val="39936166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D5D7BD-38E7-D4DA-C24B-6E0D470F16DB}"/>
              </a:ext>
            </a:extLst>
          </p:cNvPr>
          <p:cNvSpPr>
            <a:spLocks noGrp="1"/>
          </p:cNvSpPr>
          <p:nvPr>
            <p:ph type="title"/>
          </p:nvPr>
        </p:nvSpPr>
        <p:spPr>
          <a:xfrm>
            <a:off x="4497852" y="0"/>
            <a:ext cx="4267199" cy="873459"/>
          </a:xfrm>
        </p:spPr>
        <p:txBody>
          <a:bodyPr>
            <a:normAutofit/>
          </a:bodyPr>
          <a:lstStyle/>
          <a:p>
            <a:r>
              <a:rPr lang="en-AU" sz="2800" dirty="0">
                <a:solidFill>
                  <a:schemeClr val="accent1">
                    <a:lumMod val="75000"/>
                  </a:schemeClr>
                </a:solidFill>
                <a:effectLst/>
                <a:latin typeface="Algerian" pitchFamily="82" charset="77"/>
                <a:ea typeface="Batang" panose="02030600000101010101" pitchFamily="18" charset="-127"/>
              </a:rPr>
              <a:t>Asbab al-</a:t>
            </a:r>
            <a:r>
              <a:rPr lang="en-AU" sz="2800" dirty="0" err="1">
                <a:solidFill>
                  <a:schemeClr val="accent1">
                    <a:lumMod val="75000"/>
                  </a:schemeClr>
                </a:solidFill>
                <a:effectLst/>
                <a:latin typeface="Algerian" pitchFamily="82" charset="77"/>
                <a:ea typeface="Batang" panose="02030600000101010101" pitchFamily="18" charset="-127"/>
              </a:rPr>
              <a:t>Nuzul</a:t>
            </a:r>
            <a:endParaRPr lang="en-US" sz="2800" dirty="0">
              <a:latin typeface="Algerian" pitchFamily="82" charset="77"/>
            </a:endParaRPr>
          </a:p>
        </p:txBody>
      </p:sp>
      <p:sp>
        <p:nvSpPr>
          <p:cNvPr id="3" name="Content Placeholder 2">
            <a:extLst>
              <a:ext uri="{FF2B5EF4-FFF2-40B4-BE49-F238E27FC236}">
                <a16:creationId xmlns:a16="http://schemas.microsoft.com/office/drawing/2014/main" xmlns="" id="{7F3BC147-BC11-215A-80C5-0F43CC177152}"/>
              </a:ext>
            </a:extLst>
          </p:cNvPr>
          <p:cNvSpPr>
            <a:spLocks noGrp="1"/>
          </p:cNvSpPr>
          <p:nvPr>
            <p:ph idx="1"/>
          </p:nvPr>
        </p:nvSpPr>
        <p:spPr>
          <a:xfrm>
            <a:off x="154744" y="628877"/>
            <a:ext cx="11446705" cy="5898929"/>
          </a:xfrm>
          <a:ln>
            <a:solidFill>
              <a:schemeClr val="accent5">
                <a:lumMod val="75000"/>
              </a:schemeClr>
            </a:solidFill>
          </a:ln>
        </p:spPr>
        <p:txBody>
          <a:bodyPr>
            <a:noAutofit/>
          </a:bodyPr>
          <a:lstStyle/>
          <a:p>
            <a:pPr marL="0" indent="0">
              <a:buNone/>
            </a:pPr>
            <a:r>
              <a:rPr lang="en-AU" sz="2000" b="1" dirty="0">
                <a:solidFill>
                  <a:schemeClr val="accent6">
                    <a:lumMod val="75000"/>
                  </a:schemeClr>
                </a:solidFill>
                <a:effectLst/>
                <a:latin typeface="Chalkboard" panose="03050602040202020205" pitchFamily="66" charset="77"/>
              </a:rPr>
              <a:t>2. Sometimes the reasons for revelation specify the particular aspect which was intended from the general meaning of the verses</a:t>
            </a:r>
            <a:r>
              <a:rPr lang="en-AU" sz="2000" dirty="0">
                <a:solidFill>
                  <a:schemeClr val="accent6">
                    <a:lumMod val="75000"/>
                  </a:schemeClr>
                </a:solidFill>
                <a:effectLst/>
                <a:latin typeface="Chalkboard" panose="03050602040202020205" pitchFamily="66" charset="77"/>
              </a:rPr>
              <a:t>. </a:t>
            </a:r>
          </a:p>
          <a:p>
            <a:pPr marL="0" indent="0">
              <a:buNone/>
            </a:pPr>
            <a:r>
              <a:rPr lang="en-AU" sz="1800" dirty="0">
                <a:effectLst/>
                <a:latin typeface="Chalkboard" panose="03050602040202020205" pitchFamily="66" charset="77"/>
              </a:rPr>
              <a:t>Means, the obvious meaning of the verse may be general enough to include circumstances not intended by Allah.</a:t>
            </a:r>
            <a:r>
              <a:rPr lang="ar" sz="1800" dirty="0">
                <a:latin typeface="Chalkboard" panose="03050602040202020205" pitchFamily="66" charset="77"/>
              </a:rPr>
              <a:t> </a:t>
            </a:r>
            <a:r>
              <a:rPr lang="ar" sz="1800" b="1" dirty="0">
                <a:solidFill>
                  <a:schemeClr val="accent1">
                    <a:lumMod val="75000"/>
                  </a:schemeClr>
                </a:solidFill>
                <a:latin typeface="Chalkboard" panose="03050602040202020205" pitchFamily="66" charset="77"/>
              </a:rPr>
              <a:t>"لا تَحْسَبَنَّ ٱلَّذِينَ يَفْرَحُونَ بِمَآ أَتَوا۟ وَّيُحِبُّونَ أَن يُحْمَدُوا۟ بِمَا لَمْ يَفْعَلُوا۟ فَلَا تَحْسَبَنَّهُم بِمَفَازَةٍۢ مِّنَ ٱلْعَذَابِ ۖ وَلَهُمْ عَذَابٌ أَلِيمٌۭ”</a:t>
            </a:r>
            <a:endParaRPr lang="en-AU" sz="1800" b="1" dirty="0">
              <a:solidFill>
                <a:schemeClr val="accent1">
                  <a:lumMod val="75000"/>
                </a:schemeClr>
              </a:solidFill>
              <a:effectLst/>
              <a:latin typeface="Chalkboard" panose="03050602040202020205" pitchFamily="66" charset="77"/>
            </a:endParaRPr>
          </a:p>
          <a:p>
            <a:pPr marL="0" indent="0">
              <a:buNone/>
            </a:pPr>
            <a:r>
              <a:rPr lang="en-AU" sz="1800" b="1" dirty="0">
                <a:solidFill>
                  <a:schemeClr val="accent1">
                    <a:lumMod val="75000"/>
                  </a:schemeClr>
                </a:solidFill>
                <a:effectLst/>
                <a:latin typeface="Chalkboard" panose="03050602040202020205" pitchFamily="66" charset="77"/>
              </a:rPr>
              <a:t> </a:t>
            </a:r>
            <a:r>
              <a:rPr lang="en-AU" sz="1800" b="1" dirty="0" err="1">
                <a:solidFill>
                  <a:schemeClr val="accent1">
                    <a:lumMod val="75000"/>
                  </a:schemeClr>
                </a:solidFill>
                <a:effectLst/>
                <a:latin typeface="Chalkboard" panose="03050602040202020205" pitchFamily="66" charset="77"/>
              </a:rPr>
              <a:t>Eg</a:t>
            </a:r>
            <a:r>
              <a:rPr lang="en-AU" sz="1800" b="1" dirty="0">
                <a:solidFill>
                  <a:schemeClr val="accent1">
                    <a:lumMod val="75000"/>
                  </a:schemeClr>
                </a:solidFill>
                <a:effectLst/>
                <a:latin typeface="Chalkboard" panose="03050602040202020205" pitchFamily="66" charset="77"/>
              </a:rPr>
              <a:t>:</a:t>
            </a:r>
            <a:r>
              <a:rPr lang="en-AU" sz="1800" b="1" dirty="0">
                <a:solidFill>
                  <a:schemeClr val="accent1">
                    <a:lumMod val="75000"/>
                  </a:schemeClr>
                </a:solidFill>
                <a:latin typeface="Chalkboard" panose="03050602040202020205" pitchFamily="66" charset="77"/>
              </a:rPr>
              <a:t> </a:t>
            </a:r>
            <a:r>
              <a:rPr lang="en-AU" sz="1800" b="1" i="0" dirty="0">
                <a:solidFill>
                  <a:schemeClr val="accent1">
                    <a:lumMod val="75000"/>
                  </a:schemeClr>
                </a:solidFill>
                <a:effectLst/>
                <a:latin typeface="Chalkboard" panose="03050602040202020205" pitchFamily="66" charset="77"/>
              </a:rPr>
              <a:t>Do not let those who rejoice in their misdeeds and love to take credit for what they have not done think they will escape torment. They will suffer a painful punishment.”</a:t>
            </a:r>
            <a:r>
              <a:rPr lang="en-AU" sz="1800" dirty="0" err="1">
                <a:solidFill>
                  <a:schemeClr val="accent1">
                    <a:lumMod val="75000"/>
                  </a:schemeClr>
                </a:solidFill>
                <a:effectLst/>
                <a:latin typeface="Chalkboard" panose="03050602040202020205" pitchFamily="66" charset="77"/>
              </a:rPr>
              <a:t>al-lm</a:t>
            </a:r>
            <a:r>
              <a:rPr lang="en-AU" sz="1800" dirty="0">
                <a:solidFill>
                  <a:schemeClr val="accent1">
                    <a:lumMod val="75000"/>
                  </a:schemeClr>
                </a:solidFill>
                <a:effectLst/>
                <a:latin typeface="Chalkboard" panose="03050602040202020205" pitchFamily="66" charset="77"/>
              </a:rPr>
              <a:t>ran, 3:188.) </a:t>
            </a:r>
            <a:endParaRPr lang="en-AU" sz="1800" dirty="0">
              <a:solidFill>
                <a:schemeClr val="accent1">
                  <a:lumMod val="75000"/>
                </a:schemeClr>
              </a:solidFill>
              <a:latin typeface="Chalkboard" panose="03050602040202020205" pitchFamily="66" charset="77"/>
            </a:endParaRPr>
          </a:p>
          <a:p>
            <a:pPr marL="0" indent="0" rtl="1">
              <a:lnSpc>
                <a:spcPct val="100000"/>
              </a:lnSpc>
              <a:spcBef>
                <a:spcPts val="600"/>
              </a:spcBef>
              <a:buNone/>
            </a:pPr>
            <a:r>
              <a:rPr lang="en-AU" sz="1800" dirty="0">
                <a:effectLst/>
                <a:latin typeface="Chalkboard" panose="03050602040202020205" pitchFamily="66" charset="77"/>
              </a:rPr>
              <a:t>Ibn Abas was asked,</a:t>
            </a:r>
          </a:p>
          <a:p>
            <a:pPr marL="0" indent="0" rtl="1">
              <a:lnSpc>
                <a:spcPct val="100000"/>
              </a:lnSpc>
              <a:spcBef>
                <a:spcPts val="600"/>
              </a:spcBef>
              <a:buNone/>
            </a:pPr>
            <a:r>
              <a:rPr lang="en-AU" sz="1800" dirty="0">
                <a:effectLst/>
                <a:latin typeface="Chalkboard" panose="03050602040202020205" pitchFamily="66" charset="77"/>
              </a:rPr>
              <a:t> “If every man among us who is happy about what he has brought about and likes to be praised for what he has not done will be punished, then we will all be punished. </a:t>
            </a:r>
          </a:p>
          <a:p>
            <a:pPr marL="0" indent="0" rtl="1">
              <a:lnSpc>
                <a:spcPct val="100000"/>
              </a:lnSpc>
              <a:spcBef>
                <a:spcPts val="600"/>
              </a:spcBef>
              <a:buNone/>
            </a:pPr>
            <a:r>
              <a:rPr lang="en-AU" sz="1800" b="1" dirty="0">
                <a:solidFill>
                  <a:srgbClr val="C00000"/>
                </a:solidFill>
                <a:effectLst/>
                <a:latin typeface="Chalkboard" panose="03050602040202020205" pitchFamily="66" charset="77"/>
              </a:rPr>
              <a:t>Ibn ‘Abbas replied, </a:t>
            </a:r>
            <a:r>
              <a:rPr lang="en-AU" sz="1800" dirty="0">
                <a:effectLst/>
                <a:latin typeface="Chalkboard" panose="03050602040202020205" pitchFamily="66" charset="77"/>
              </a:rPr>
              <a:t>“What has happened to you all concerning that verse? Verily it was revealed concerning the People of the Book.  He then recited the verse before it:</a:t>
            </a:r>
            <a:endParaRPr lang="en-AU" sz="1800" dirty="0">
              <a:latin typeface="Chalkboard" panose="03050602040202020205" pitchFamily="66" charset="77"/>
            </a:endParaRPr>
          </a:p>
          <a:p>
            <a:pPr marL="0" indent="0" rtl="1">
              <a:lnSpc>
                <a:spcPct val="100000"/>
              </a:lnSpc>
              <a:spcBef>
                <a:spcPts val="600"/>
              </a:spcBef>
              <a:buNone/>
            </a:pPr>
            <a:r>
              <a:rPr lang="en-AU" sz="1800" dirty="0">
                <a:solidFill>
                  <a:srgbClr val="C00000"/>
                </a:solidFill>
                <a:effectLst/>
                <a:latin typeface="Chalkboard" panose="03050602040202020205" pitchFamily="66" charset="77"/>
              </a:rPr>
              <a:t>“And when Allah took the solemn pledge of those who were given a Book (of revelation), (saying to them), ‘Make it known to mankind, and do not conceal it!’ But they cast this (pledge) behind their backs and bartered it away for a trifling gain; and how evil was their bargain” (al-</a:t>
            </a:r>
            <a:r>
              <a:rPr lang="en-AU" sz="1800" dirty="0" err="1">
                <a:solidFill>
                  <a:srgbClr val="C00000"/>
                </a:solidFill>
                <a:effectLst/>
                <a:latin typeface="Chalkboard" panose="03050602040202020205" pitchFamily="66" charset="77"/>
              </a:rPr>
              <a:t>lmran</a:t>
            </a:r>
            <a:r>
              <a:rPr lang="en-AU" sz="1800" dirty="0">
                <a:solidFill>
                  <a:srgbClr val="C00000"/>
                </a:solidFill>
                <a:effectLst/>
                <a:latin typeface="Chalkboard" panose="03050602040202020205" pitchFamily="66" charset="77"/>
              </a:rPr>
              <a:t>, 3:187).) </a:t>
            </a:r>
            <a:endParaRPr lang="en-AU" sz="1800" dirty="0">
              <a:solidFill>
                <a:srgbClr val="C00000"/>
              </a:solidFill>
              <a:latin typeface="Chalkboard" panose="03050602040202020205" pitchFamily="66" charset="77"/>
            </a:endParaRPr>
          </a:p>
          <a:p>
            <a:pPr algn="r" rtl="1"/>
            <a:r>
              <a:rPr lang="ar" sz="1800" b="1" dirty="0">
                <a:solidFill>
                  <a:srgbClr val="C00000"/>
                </a:solidFill>
                <a:latin typeface="Chalkboard" panose="03050602040202020205" pitchFamily="66" charset="77"/>
                <a:cs typeface="+mn-cs"/>
              </a:rPr>
              <a:t>وَإِذْ أَخَذَ ٱللَّهُ مِيثَـٰقَ ٱلَّذِينَ أُوتُوا۟ ٱلْكِتَـٰبَ لَتُبَيِّنُنَّهُۥ لِلنَّاسِ وَلَا تَكْتُمُونَهُۥ فَنَبَذُوهُ وَرَآءَ ظُهُورِهِمْ وَٱشْتَرَوْا۟ بِهِۦ ثَمَنًۭا قَلِيلًۭا ۖ فَبِئْسَ مَا يَشْتَرُونَ</a:t>
            </a:r>
            <a:endParaRPr lang="en-AU" sz="1800" b="1" dirty="0">
              <a:solidFill>
                <a:srgbClr val="C00000"/>
              </a:solidFill>
              <a:latin typeface="Chalkboard" panose="03050602040202020205" pitchFamily="66" charset="77"/>
              <a:cs typeface="+mn-cs"/>
            </a:endParaRPr>
          </a:p>
          <a:p>
            <a:pPr rtl="1"/>
            <a:r>
              <a:rPr lang="en-AU" sz="1800" dirty="0">
                <a:effectLst/>
                <a:latin typeface="Chalkboard" panose="03050602040202020205" pitchFamily="66" charset="77"/>
              </a:rPr>
              <a:t> </a:t>
            </a:r>
            <a:endParaRPr lang="en-AU" sz="1800" dirty="0">
              <a:latin typeface="Chalkboard" panose="03050602040202020205" pitchFamily="66" charset="77"/>
            </a:endParaRPr>
          </a:p>
          <a:p>
            <a:pPr rtl="1"/>
            <a:endParaRPr lang="en-US" sz="18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D597A390-AEE0-50D2-BD5E-41B4B605EA17}"/>
              </a:ext>
            </a:extLst>
          </p:cNvPr>
          <p:cNvSpPr>
            <a:spLocks noGrp="1"/>
          </p:cNvSpPr>
          <p:nvPr>
            <p:ph type="sldNum" sz="quarter" idx="12"/>
          </p:nvPr>
        </p:nvSpPr>
        <p:spPr/>
        <p:txBody>
          <a:bodyPr/>
          <a:lstStyle/>
          <a:p>
            <a:fld id="{C8784B88-F3D9-6A4F-9660-1A0A1E561ED7}" type="slidenum">
              <a:rPr lang="en-US" smtClean="0"/>
              <a:t>71</a:t>
            </a:fld>
            <a:endParaRPr lang="en-US"/>
          </a:p>
        </p:txBody>
      </p:sp>
    </p:spTree>
    <p:extLst>
      <p:ext uri="{BB962C8B-B14F-4D97-AF65-F5344CB8AC3E}">
        <p14:creationId xmlns:p14="http://schemas.microsoft.com/office/powerpoint/2010/main" val="393194024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8288A27-40FB-9066-AC10-388517D35508}"/>
              </a:ext>
            </a:extLst>
          </p:cNvPr>
          <p:cNvSpPr>
            <a:spLocks noGrp="1"/>
          </p:cNvSpPr>
          <p:nvPr>
            <p:ph type="title"/>
          </p:nvPr>
        </p:nvSpPr>
        <p:spPr>
          <a:xfrm>
            <a:off x="126610" y="238517"/>
            <a:ext cx="4965895" cy="1041644"/>
          </a:xfrm>
        </p:spPr>
        <p:txBody>
          <a:bodyPr>
            <a:normAutofit/>
          </a:bodyPr>
          <a:lstStyle/>
          <a:p>
            <a:r>
              <a:rPr lang="en-AU" sz="4400" dirty="0">
                <a:solidFill>
                  <a:schemeClr val="accent1">
                    <a:lumMod val="75000"/>
                  </a:schemeClr>
                </a:solidFill>
                <a:effectLst/>
                <a:latin typeface="Algerian" pitchFamily="82" charset="77"/>
                <a:ea typeface="Batang" panose="02030600000101010101" pitchFamily="18" charset="-127"/>
              </a:rPr>
              <a:t>Asbab al-</a:t>
            </a:r>
            <a:r>
              <a:rPr lang="en-AU" sz="4400" dirty="0" err="1">
                <a:solidFill>
                  <a:schemeClr val="accent1">
                    <a:lumMod val="75000"/>
                  </a:schemeClr>
                </a:solidFill>
                <a:effectLst/>
                <a:latin typeface="Algerian" pitchFamily="82" charset="77"/>
                <a:ea typeface="Batang" panose="02030600000101010101" pitchFamily="18" charset="-127"/>
              </a:rPr>
              <a:t>Nuzul</a:t>
            </a:r>
            <a:endParaRPr lang="en-US" dirty="0"/>
          </a:p>
        </p:txBody>
      </p:sp>
      <p:sp>
        <p:nvSpPr>
          <p:cNvPr id="3" name="Content Placeholder 2">
            <a:extLst>
              <a:ext uri="{FF2B5EF4-FFF2-40B4-BE49-F238E27FC236}">
                <a16:creationId xmlns:a16="http://schemas.microsoft.com/office/drawing/2014/main" xmlns="" id="{F79B460B-320D-DAC7-948D-2A4596045A51}"/>
              </a:ext>
            </a:extLst>
          </p:cNvPr>
          <p:cNvSpPr>
            <a:spLocks noGrp="1"/>
          </p:cNvSpPr>
          <p:nvPr>
            <p:ph idx="1"/>
          </p:nvPr>
        </p:nvSpPr>
        <p:spPr>
          <a:xfrm>
            <a:off x="126610" y="1607024"/>
            <a:ext cx="11290495" cy="4774725"/>
          </a:xfrm>
          <a:noFill/>
          <a:ln>
            <a:solidFill>
              <a:schemeClr val="accent1"/>
            </a:solidFill>
          </a:ln>
        </p:spPr>
        <p:txBody>
          <a:bodyPr>
            <a:normAutofit fontScale="62500" lnSpcReduction="20000"/>
          </a:bodyPr>
          <a:lstStyle/>
          <a:p>
            <a:r>
              <a:rPr lang="en-AU" b="1" dirty="0">
                <a:solidFill>
                  <a:schemeClr val="accent6">
                    <a:lumMod val="75000"/>
                  </a:schemeClr>
                </a:solidFill>
                <a:effectLst/>
                <a:latin typeface="Chalkboard" panose="03050602040202020205" pitchFamily="66" charset="77"/>
                <a:ea typeface="Batang" panose="02030600000101010101" pitchFamily="18" charset="-127"/>
              </a:rPr>
              <a:t>3.The reason for revelation sometimes clarifies the laws which may be deduced from the </a:t>
            </a:r>
            <a:r>
              <a:rPr lang="en-AU" sz="2900" b="1" dirty="0">
                <a:solidFill>
                  <a:schemeClr val="accent6">
                    <a:lumMod val="75000"/>
                  </a:schemeClr>
                </a:solidFill>
                <a:effectLst/>
                <a:latin typeface="Chalkboard" panose="03050602040202020205" pitchFamily="66" charset="77"/>
                <a:ea typeface="Batang" panose="02030600000101010101" pitchFamily="18" charset="-127"/>
              </a:rPr>
              <a:t>verses</a:t>
            </a:r>
            <a:r>
              <a:rPr lang="en-AU" sz="2900" b="1" dirty="0">
                <a:solidFill>
                  <a:schemeClr val="accent6">
                    <a:lumMod val="75000"/>
                  </a:schemeClr>
                </a:solidFill>
                <a:latin typeface="Chalkboard" panose="03050602040202020205" pitchFamily="66" charset="77"/>
                <a:ea typeface="Batang" panose="02030600000101010101" pitchFamily="18" charset="-127"/>
              </a:rPr>
              <a:t>.</a:t>
            </a:r>
            <a:endParaRPr lang="en-AU" sz="2900" dirty="0">
              <a:solidFill>
                <a:schemeClr val="accent6">
                  <a:lumMod val="75000"/>
                </a:schemeClr>
              </a:solidFill>
              <a:effectLst/>
              <a:latin typeface="Chalkboard" panose="03050602040202020205" pitchFamily="66" charset="77"/>
              <a:ea typeface="Batang" panose="02030600000101010101" pitchFamily="18" charset="-127"/>
            </a:endParaRPr>
          </a:p>
          <a:p>
            <a:r>
              <a:rPr lang="en-AU" sz="2900" dirty="0">
                <a:effectLst/>
                <a:latin typeface="Chalkboard" panose="03050602040202020205" pitchFamily="66" charset="77"/>
              </a:rPr>
              <a:t>The obvious meaning of the verse may imply a particular law, whereas the circumstances under which the verse was revealed indicate another law. </a:t>
            </a:r>
            <a:endParaRPr lang="en-AU" sz="2900" dirty="0">
              <a:solidFill>
                <a:srgbClr val="C00000"/>
              </a:solidFill>
              <a:effectLst/>
              <a:latin typeface="Chalkboard" panose="03050602040202020205" pitchFamily="66" charset="77"/>
              <a:ea typeface="Batang" panose="02030600000101010101" pitchFamily="18" charset="-127"/>
            </a:endParaRPr>
          </a:p>
          <a:p>
            <a:r>
              <a:rPr lang="ar-SA" sz="2900" dirty="0">
                <a:solidFill>
                  <a:srgbClr val="C00000"/>
                </a:solidFill>
                <a:effectLst/>
                <a:latin typeface="Chalkboard" panose="03050602040202020205" pitchFamily="66" charset="77"/>
                <a:ea typeface="Batang" panose="02030600000101010101" pitchFamily="18" charset="-127"/>
              </a:rPr>
              <a:t> </a:t>
            </a:r>
            <a:r>
              <a:rPr lang="en-AU" sz="2900" dirty="0">
                <a:solidFill>
                  <a:srgbClr val="C00000"/>
                </a:solidFill>
                <a:effectLst/>
                <a:latin typeface="Chalkboard" panose="03050602040202020205" pitchFamily="66" charset="77"/>
                <a:ea typeface="Batang" panose="02030600000101010101" pitchFamily="18" charset="-127"/>
              </a:rPr>
              <a:t>‘Verily as-</a:t>
            </a:r>
            <a:r>
              <a:rPr lang="en-AU" sz="2900" dirty="0" err="1">
                <a:solidFill>
                  <a:srgbClr val="C00000"/>
                </a:solidFill>
                <a:effectLst/>
                <a:latin typeface="Chalkboard" panose="03050602040202020205" pitchFamily="66" charset="77"/>
                <a:ea typeface="Batang" panose="02030600000101010101" pitchFamily="18" charset="-127"/>
              </a:rPr>
              <a:t>Safaa</a:t>
            </a:r>
            <a:r>
              <a:rPr lang="en-AU" sz="2900" dirty="0">
                <a:solidFill>
                  <a:srgbClr val="C00000"/>
                </a:solidFill>
                <a:effectLst/>
                <a:latin typeface="Chalkboard" panose="03050602040202020205" pitchFamily="66" charset="77"/>
                <a:ea typeface="Batang" panose="02030600000101010101" pitchFamily="18" charset="-127"/>
              </a:rPr>
              <a:t> and al-</a:t>
            </a:r>
            <a:r>
              <a:rPr lang="en-AU" sz="2900" dirty="0" err="1">
                <a:solidFill>
                  <a:srgbClr val="C00000"/>
                </a:solidFill>
                <a:effectLst/>
                <a:latin typeface="Chalkboard" panose="03050602040202020205" pitchFamily="66" charset="77"/>
                <a:ea typeface="Batang" panose="02030600000101010101" pitchFamily="18" charset="-127"/>
              </a:rPr>
              <a:t>Marwah</a:t>
            </a:r>
            <a:r>
              <a:rPr lang="en-AU" sz="2900" dirty="0">
                <a:solidFill>
                  <a:srgbClr val="C00000"/>
                </a:solidFill>
                <a:effectLst/>
                <a:latin typeface="Chalkboard" panose="03050602040202020205" pitchFamily="66" charset="77"/>
                <a:ea typeface="Batang" panose="02030600000101010101" pitchFamily="18" charset="-127"/>
              </a:rPr>
              <a:t> are among the shrines of Allah, so there is no sin on anyone who walks between them when making hajj or ‘umrah’</a:t>
            </a:r>
            <a:r>
              <a:rPr lang="ar-SA" sz="2900" dirty="0">
                <a:solidFill>
                  <a:srgbClr val="C00000"/>
                </a:solidFill>
                <a:effectLst/>
                <a:latin typeface="Chalkboard" panose="03050602040202020205" pitchFamily="66" charset="77"/>
                <a:ea typeface="Batang" panose="02030600000101010101" pitchFamily="18" charset="-127"/>
              </a:rPr>
              <a:t>)</a:t>
            </a:r>
            <a:r>
              <a:rPr lang="en-AU" sz="2900" dirty="0">
                <a:solidFill>
                  <a:srgbClr val="C00000"/>
                </a:solidFill>
                <a:effectLst/>
                <a:latin typeface="Chalkboard" panose="03050602040202020205" pitchFamily="66" charset="77"/>
                <a:ea typeface="Batang" panose="02030600000101010101" pitchFamily="18" charset="-127"/>
              </a:rPr>
              <a:t>2:158)</a:t>
            </a:r>
          </a:p>
          <a:p>
            <a:pPr algn="r" rtl="1"/>
            <a:r>
              <a:rPr lang="ar" sz="2900" dirty="0">
                <a:solidFill>
                  <a:srgbClr val="C00000"/>
                </a:solidFill>
                <a:effectLst/>
                <a:latin typeface="Chalkboard" panose="03050602040202020205" pitchFamily="66" charset="77"/>
                <a:ea typeface="Batang" panose="02030600000101010101" pitchFamily="18" charset="-127"/>
              </a:rPr>
              <a:t>إ</a:t>
            </a:r>
            <a:r>
              <a:rPr lang="ar" sz="2900" b="1" dirty="0">
                <a:solidFill>
                  <a:srgbClr val="C00000"/>
                </a:solidFill>
                <a:effectLst/>
                <a:latin typeface="Chalkboard" panose="03050602040202020205" pitchFamily="66" charset="77"/>
                <a:ea typeface="Batang" panose="02030600000101010101" pitchFamily="18" charset="-127"/>
                <a:cs typeface="+mn-cs"/>
              </a:rPr>
              <a:t>نَّ ٱلصَّفَا وَٱلْمَرْوَةَ مِن شَعَآئِرِ ٱللَّهِ ۖ فَمَنْ حَجَّ ٱلْبَيْتَ أَوِ ٱعْتَمَرَ فَلَا جُنَاحَ عَلَيْهِ أَن يَطَّوَّفَ بِهِمَا ۚ وَمَن تَطَوَّعَ خَيْرًۭا فَإِنَّ ٱللَّهَ شَاكِرٌ عَلِيمٌ</a:t>
            </a:r>
            <a:r>
              <a:rPr lang="en-AU" sz="2900" b="1" dirty="0">
                <a:solidFill>
                  <a:srgbClr val="C00000"/>
                </a:solidFill>
                <a:effectLst/>
                <a:latin typeface="Chalkboard" panose="03050602040202020205" pitchFamily="66" charset="77"/>
                <a:ea typeface="Batang" panose="02030600000101010101" pitchFamily="18" charset="-127"/>
                <a:cs typeface="+mn-cs"/>
              </a:rPr>
              <a:t>)</a:t>
            </a:r>
            <a:r>
              <a:rPr lang="ar-SA" sz="2900" b="1" dirty="0">
                <a:solidFill>
                  <a:srgbClr val="C00000"/>
                </a:solidFill>
                <a:effectLst/>
                <a:latin typeface="Chalkboard" panose="03050602040202020205" pitchFamily="66" charset="77"/>
                <a:ea typeface="Batang" panose="02030600000101010101" pitchFamily="18" charset="-127"/>
                <a:cs typeface="+mn-cs"/>
              </a:rPr>
              <a:t>البقرة: 158)</a:t>
            </a:r>
            <a:r>
              <a:rPr lang="ar" sz="2900" b="1" dirty="0">
                <a:solidFill>
                  <a:srgbClr val="C00000"/>
                </a:solidFill>
                <a:effectLst/>
                <a:latin typeface="Chalkboard" panose="03050602040202020205" pitchFamily="66" charset="77"/>
                <a:ea typeface="Batang" panose="02030600000101010101" pitchFamily="18" charset="-127"/>
                <a:cs typeface="+mn-cs"/>
              </a:rPr>
              <a:t> </a:t>
            </a:r>
            <a:endParaRPr lang="en-AU" sz="2900" b="1" dirty="0">
              <a:solidFill>
                <a:srgbClr val="C00000"/>
              </a:solidFill>
              <a:latin typeface="Chalkboard" panose="03050602040202020205" pitchFamily="66" charset="77"/>
              <a:ea typeface="Batang" panose="02030600000101010101" pitchFamily="18" charset="-127"/>
              <a:cs typeface="+mn-cs"/>
            </a:endParaRPr>
          </a:p>
          <a:p>
            <a:r>
              <a:rPr lang="en-AU" sz="2900" dirty="0">
                <a:latin typeface="Chalkboard" panose="03050602040202020205" pitchFamily="66" charset="77"/>
              </a:rPr>
              <a:t>T</a:t>
            </a:r>
            <a:r>
              <a:rPr lang="en-AU" sz="2900" dirty="0">
                <a:effectLst/>
                <a:latin typeface="Chalkboard" panose="03050602040202020205" pitchFamily="66" charset="77"/>
              </a:rPr>
              <a:t>he Ansar,  before Islam, used to dedicate their (hajj or ‘umrah) to two idols, </a:t>
            </a:r>
            <a:r>
              <a:rPr lang="en-AU" sz="2900" dirty="0" err="1">
                <a:effectLst/>
                <a:latin typeface="Chalkboard" panose="03050602040202020205" pitchFamily="66" charset="77"/>
              </a:rPr>
              <a:t>Isaf</a:t>
            </a:r>
            <a:r>
              <a:rPr lang="en-AU" sz="2900" dirty="0">
                <a:effectLst/>
                <a:latin typeface="Chalkboard" panose="03050602040202020205" pitchFamily="66" charset="77"/>
              </a:rPr>
              <a:t> and </a:t>
            </a:r>
            <a:r>
              <a:rPr lang="en-AU" sz="2900" dirty="0" err="1">
                <a:effectLst/>
                <a:latin typeface="Chalkboard" panose="03050602040202020205" pitchFamily="66" charset="77"/>
              </a:rPr>
              <a:t>Naa’ilah</a:t>
            </a:r>
            <a:r>
              <a:rPr lang="en-AU" sz="2900" dirty="0">
                <a:effectLst/>
                <a:latin typeface="Chalkboard" panose="03050602040202020205" pitchFamily="66" charset="77"/>
              </a:rPr>
              <a:t>, on the seashore. The people went there, then walked between as-</a:t>
            </a:r>
            <a:r>
              <a:rPr lang="en-AU" sz="2900" dirty="0" err="1">
                <a:effectLst/>
                <a:latin typeface="Chalkboard" panose="03050602040202020205" pitchFamily="66" charset="77"/>
              </a:rPr>
              <a:t>Safaa</a:t>
            </a:r>
            <a:r>
              <a:rPr lang="en-AU" sz="2900" dirty="0">
                <a:effectLst/>
                <a:latin typeface="Chalkboard" panose="03050602040202020205" pitchFamily="66" charset="77"/>
              </a:rPr>
              <a:t> and al- </a:t>
            </a:r>
            <a:r>
              <a:rPr lang="en-AU" sz="2900" dirty="0" err="1">
                <a:effectLst/>
                <a:latin typeface="Chalkboard" panose="03050602040202020205" pitchFamily="66" charset="77"/>
              </a:rPr>
              <a:t>Marwah</a:t>
            </a:r>
            <a:r>
              <a:rPr lang="en-AU" sz="2900" dirty="0">
                <a:effectLst/>
                <a:latin typeface="Chalkboard" panose="03050602040202020205" pitchFamily="66" charset="77"/>
              </a:rPr>
              <a:t>, then got their heads shaved. After Islam they didn’t like to walk between them, because of what they used to do during the Days of Ignorance</a:t>
            </a:r>
            <a:r>
              <a:rPr lang="en-AU" dirty="0">
                <a:effectLst/>
                <a:latin typeface="TimesNewRoman,Italic"/>
              </a:rPr>
              <a:t>. </a:t>
            </a:r>
            <a:endParaRPr lang="en-AU" dirty="0"/>
          </a:p>
          <a:p>
            <a:r>
              <a:rPr lang="en-AU" sz="2900" dirty="0">
                <a:solidFill>
                  <a:srgbClr val="C00000"/>
                </a:solidFill>
                <a:effectLst/>
                <a:latin typeface="Chalkboard" panose="03050602040202020205" pitchFamily="66" charset="77"/>
                <a:ea typeface="Batang" panose="02030600000101010101" pitchFamily="18" charset="-127"/>
              </a:rPr>
              <a:t>So, Allah in this verse clarifies that Safa and </a:t>
            </a:r>
            <a:r>
              <a:rPr lang="en-AU" sz="2900" dirty="0" err="1">
                <a:solidFill>
                  <a:srgbClr val="C00000"/>
                </a:solidFill>
                <a:effectLst/>
                <a:latin typeface="Chalkboard" panose="03050602040202020205" pitchFamily="66" charset="77"/>
                <a:ea typeface="Batang" panose="02030600000101010101" pitchFamily="18" charset="-127"/>
              </a:rPr>
              <a:t>Marwah</a:t>
            </a:r>
            <a:r>
              <a:rPr lang="en-AU" sz="2900" dirty="0">
                <a:solidFill>
                  <a:srgbClr val="C00000"/>
                </a:solidFill>
                <a:effectLst/>
                <a:latin typeface="Chalkboard" panose="03050602040202020205" pitchFamily="66" charset="77"/>
                <a:ea typeface="Batang" panose="02030600000101010101" pitchFamily="18" charset="-127"/>
              </a:rPr>
              <a:t> are also part of the hajj and </a:t>
            </a:r>
            <a:r>
              <a:rPr lang="en-AU" sz="2900" dirty="0" err="1">
                <a:solidFill>
                  <a:srgbClr val="C00000"/>
                </a:solidFill>
                <a:effectLst/>
                <a:latin typeface="Chalkboard" panose="03050602040202020205" pitchFamily="66" charset="77"/>
                <a:ea typeface="Batang" panose="02030600000101010101" pitchFamily="18" charset="-127"/>
              </a:rPr>
              <a:t>umra</a:t>
            </a:r>
            <a:r>
              <a:rPr lang="en-AU" sz="2900" dirty="0">
                <a:solidFill>
                  <a:srgbClr val="C00000"/>
                </a:solidFill>
                <a:effectLst/>
                <a:latin typeface="Chalkboard" panose="03050602040202020205" pitchFamily="66" charset="77"/>
                <a:ea typeface="Batang" panose="02030600000101010101" pitchFamily="18" charset="-127"/>
              </a:rPr>
              <a:t>.</a:t>
            </a:r>
            <a:endParaRPr lang="ar-SA" sz="2900" dirty="0">
              <a:solidFill>
                <a:srgbClr val="C00000"/>
              </a:solidFill>
              <a:effectLst/>
              <a:latin typeface="Chalkboard" panose="03050602040202020205" pitchFamily="66" charset="77"/>
              <a:ea typeface="Batang" panose="02030600000101010101" pitchFamily="18" charset="-127"/>
            </a:endParaRPr>
          </a:p>
        </p:txBody>
      </p:sp>
      <p:sp>
        <p:nvSpPr>
          <p:cNvPr id="4" name="Slide Number Placeholder 3">
            <a:extLst>
              <a:ext uri="{FF2B5EF4-FFF2-40B4-BE49-F238E27FC236}">
                <a16:creationId xmlns:a16="http://schemas.microsoft.com/office/drawing/2014/main" xmlns="" id="{ECB9D932-BB1A-2273-7E50-7D33D26FE301}"/>
              </a:ext>
            </a:extLst>
          </p:cNvPr>
          <p:cNvSpPr>
            <a:spLocks noGrp="1"/>
          </p:cNvSpPr>
          <p:nvPr>
            <p:ph type="sldNum" sz="quarter" idx="12"/>
          </p:nvPr>
        </p:nvSpPr>
        <p:spPr/>
        <p:txBody>
          <a:bodyPr/>
          <a:lstStyle/>
          <a:p>
            <a:fld id="{C8784B88-F3D9-6A4F-9660-1A0A1E561ED7}" type="slidenum">
              <a:rPr lang="en-US" smtClean="0"/>
              <a:t>72</a:t>
            </a:fld>
            <a:endParaRPr lang="en-US"/>
          </a:p>
        </p:txBody>
      </p:sp>
    </p:spTree>
    <p:extLst>
      <p:ext uri="{BB962C8B-B14F-4D97-AF65-F5344CB8AC3E}">
        <p14:creationId xmlns:p14="http://schemas.microsoft.com/office/powerpoint/2010/main" val="25090167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1F8C17-9E99-4F86-8B33-0D0FED5909CD}"/>
              </a:ext>
            </a:extLst>
          </p:cNvPr>
          <p:cNvSpPr>
            <a:spLocks noGrp="1"/>
          </p:cNvSpPr>
          <p:nvPr>
            <p:ph type="title"/>
          </p:nvPr>
        </p:nvSpPr>
        <p:spPr>
          <a:xfrm>
            <a:off x="732182" y="0"/>
            <a:ext cx="10515600" cy="1325563"/>
          </a:xfrm>
        </p:spPr>
        <p:txBody>
          <a:bodyPr>
            <a:normAutofit/>
          </a:bodyPr>
          <a:lstStyle/>
          <a:p>
            <a:r>
              <a:rPr lang="en-AU" sz="4800" dirty="0">
                <a:solidFill>
                  <a:schemeClr val="accent1"/>
                </a:solidFill>
                <a:latin typeface="AngsanaUPC" panose="02020603050405020304" pitchFamily="18" charset="-34"/>
                <a:cs typeface="AngsanaUPC" panose="02020603050405020304" pitchFamily="18" charset="-34"/>
              </a:rPr>
              <a:t>Several Views on Asbab an-Nuzool</a:t>
            </a:r>
            <a:endParaRPr lang="en-US" sz="4800" dirty="0">
              <a:solidFill>
                <a:schemeClr val="accent1"/>
              </a:solidFill>
              <a:latin typeface="AngsanaUPC" panose="02020603050405020304" pitchFamily="18" charset="-34"/>
              <a:cs typeface="AngsanaUPC" panose="02020603050405020304" pitchFamily="18" charset="-34"/>
            </a:endParaRPr>
          </a:p>
        </p:txBody>
      </p:sp>
      <p:sp>
        <p:nvSpPr>
          <p:cNvPr id="3" name="Content Placeholder 2">
            <a:extLst>
              <a:ext uri="{FF2B5EF4-FFF2-40B4-BE49-F238E27FC236}">
                <a16:creationId xmlns:a16="http://schemas.microsoft.com/office/drawing/2014/main" xmlns="" id="{5F9243C2-A0AD-8C49-D277-086151773D90}"/>
              </a:ext>
            </a:extLst>
          </p:cNvPr>
          <p:cNvSpPr>
            <a:spLocks noGrp="1"/>
          </p:cNvSpPr>
          <p:nvPr>
            <p:ph idx="1"/>
          </p:nvPr>
        </p:nvSpPr>
        <p:spPr>
          <a:xfrm>
            <a:off x="168812" y="1385335"/>
            <a:ext cx="11685337" cy="5142471"/>
          </a:xfrm>
          <a:ln>
            <a:solidFill>
              <a:schemeClr val="accent1"/>
            </a:solidFill>
          </a:ln>
        </p:spPr>
        <p:txBody>
          <a:bodyPr>
            <a:normAutofit fontScale="70000" lnSpcReduction="20000"/>
          </a:bodyPr>
          <a:lstStyle/>
          <a:p>
            <a:pPr>
              <a:buFont typeface="Wingdings" pitchFamily="2" charset="2"/>
              <a:buChar char="Ø"/>
            </a:pPr>
            <a:r>
              <a:rPr lang="en-AU" b="1" dirty="0">
                <a:latin typeface="Batang" panose="02030600000101010101" pitchFamily="18" charset="-127"/>
                <a:ea typeface="Batang" panose="02030600000101010101" pitchFamily="18" charset="-127"/>
              </a:rPr>
              <a:t>More than one narration concerning the </a:t>
            </a:r>
            <a:r>
              <a:rPr lang="en-AU" b="1" dirty="0" err="1">
                <a:latin typeface="Batang" panose="02030600000101010101" pitchFamily="18" charset="-127"/>
                <a:ea typeface="Batang" panose="02030600000101010101" pitchFamily="18" charset="-127"/>
              </a:rPr>
              <a:t>sabub</a:t>
            </a:r>
            <a:r>
              <a:rPr lang="en-AU" b="1" dirty="0">
                <a:latin typeface="Batang" panose="02030600000101010101" pitchFamily="18" charset="-127"/>
                <a:ea typeface="Batang" panose="02030600000101010101" pitchFamily="18" charset="-127"/>
              </a:rPr>
              <a:t> an-</a:t>
            </a:r>
            <a:r>
              <a:rPr lang="en-AU" b="1" dirty="0" err="1">
                <a:latin typeface="Batang" panose="02030600000101010101" pitchFamily="18" charset="-127"/>
                <a:ea typeface="Batang" panose="02030600000101010101" pitchFamily="18" charset="-127"/>
              </a:rPr>
              <a:t>nuzool</a:t>
            </a:r>
            <a:r>
              <a:rPr lang="en-AU" b="1" dirty="0">
                <a:latin typeface="Batang" panose="02030600000101010101" pitchFamily="18" charset="-127"/>
                <a:ea typeface="Batang" panose="02030600000101010101" pitchFamily="18" charset="-127"/>
              </a:rPr>
              <a:t> of a particular verse.</a:t>
            </a:r>
          </a:p>
          <a:p>
            <a:pPr>
              <a:buFont typeface="Wingdings" pitchFamily="2" charset="2"/>
              <a:buChar char="Ø"/>
            </a:pPr>
            <a:r>
              <a:rPr lang="en-US" b="1" dirty="0" err="1">
                <a:latin typeface="Batang" panose="02030600000101010101" pitchFamily="18" charset="-127"/>
                <a:ea typeface="Batang" panose="02030600000101010101" pitchFamily="18" charset="-127"/>
              </a:rPr>
              <a:t>Eg</a:t>
            </a:r>
            <a:r>
              <a:rPr lang="en-AU" b="1" dirty="0">
                <a:latin typeface="Batang" panose="02030600000101010101" pitchFamily="18" charset="-127"/>
                <a:ea typeface="Batang" panose="02030600000101010101" pitchFamily="18" charset="-127"/>
              </a:rPr>
              <a:t>:</a:t>
            </a:r>
            <a:r>
              <a:rPr lang="ar" b="1" dirty="0">
                <a:solidFill>
                  <a:srgbClr val="C00000"/>
                </a:solidFill>
                <a:latin typeface="Batang" panose="02030600000101010101" pitchFamily="18" charset="-127"/>
                <a:ea typeface="Batang" panose="02030600000101010101" pitchFamily="18" charset="-127"/>
              </a:rPr>
              <a:t> </a:t>
            </a:r>
            <a:r>
              <a:rPr lang="en-AU" b="1" dirty="0">
                <a:solidFill>
                  <a:srgbClr val="C00000"/>
                </a:solidFill>
                <a:latin typeface="Batang" panose="02030600000101010101" pitchFamily="18" charset="-127"/>
                <a:ea typeface="Batang" panose="02030600000101010101" pitchFamily="18" charset="-127"/>
              </a:rPr>
              <a:t>“</a:t>
            </a:r>
            <a:r>
              <a:rPr lang="en-AU" b="1" i="0" dirty="0">
                <a:solidFill>
                  <a:srgbClr val="C00000"/>
                </a:solidFill>
                <a:effectLst/>
                <a:latin typeface="Batang" panose="02030600000101010101" pitchFamily="18" charset="-127"/>
                <a:ea typeface="Batang" panose="02030600000101010101" pitchFamily="18" charset="-127"/>
              </a:rPr>
              <a:t>And they ask you about the Spirit. Say, "The Spirit is of the Command of my Lord; and in no way have you been brought of knowledge except a little.”(al-</a:t>
            </a:r>
            <a:r>
              <a:rPr lang="en-AU" b="1" i="0" dirty="0" err="1">
                <a:solidFill>
                  <a:srgbClr val="C00000"/>
                </a:solidFill>
                <a:effectLst/>
                <a:latin typeface="Batang" panose="02030600000101010101" pitchFamily="18" charset="-127"/>
                <a:ea typeface="Batang" panose="02030600000101010101" pitchFamily="18" charset="-127"/>
              </a:rPr>
              <a:t>Isra</a:t>
            </a:r>
            <a:r>
              <a:rPr lang="en-AU" b="1" i="0" dirty="0">
                <a:solidFill>
                  <a:srgbClr val="C00000"/>
                </a:solidFill>
                <a:effectLst/>
                <a:latin typeface="Batang" panose="02030600000101010101" pitchFamily="18" charset="-127"/>
                <a:ea typeface="Batang" panose="02030600000101010101" pitchFamily="18" charset="-127"/>
              </a:rPr>
              <a:t>, 17:85)</a:t>
            </a:r>
            <a:endParaRPr lang="en-AU" b="1" dirty="0">
              <a:solidFill>
                <a:srgbClr val="C00000"/>
              </a:solidFill>
              <a:latin typeface="Batang" panose="02030600000101010101" pitchFamily="18" charset="-127"/>
              <a:ea typeface="Batang" panose="02030600000101010101" pitchFamily="18" charset="-127"/>
            </a:endParaRPr>
          </a:p>
          <a:p>
            <a:pPr marL="0" indent="0" algn="r" rtl="1">
              <a:buNone/>
            </a:pPr>
            <a:r>
              <a:rPr lang="ar" b="1" dirty="0">
                <a:latin typeface="Batang" panose="02030600000101010101" pitchFamily="18" charset="-127"/>
                <a:ea typeface="Batang" panose="02030600000101010101" pitchFamily="18" charset="-127"/>
              </a:rPr>
              <a:t>وَيَسْـَٔلُونَكَ عَنِ ٱلرُّوحِ ۖ قُلِ ٱلرُّوحُ مِنْ أَمْرِ رَبِّى وَمَآ أُوتِيتُم مِّنَ ٱلْعِلْمِ إِلَّا قَلِيلًۭا</a:t>
            </a:r>
            <a:endParaRPr lang="en-AU" b="1" dirty="0">
              <a:latin typeface="Batang" panose="02030600000101010101" pitchFamily="18" charset="-127"/>
              <a:ea typeface="Batang" panose="02030600000101010101" pitchFamily="18" charset="-127"/>
            </a:endParaRPr>
          </a:p>
          <a:p>
            <a:pPr marL="0" indent="0">
              <a:buNone/>
            </a:pPr>
            <a:r>
              <a:rPr lang="en-AU" b="1" dirty="0">
                <a:solidFill>
                  <a:schemeClr val="accent1">
                    <a:lumMod val="75000"/>
                  </a:schemeClr>
                </a:solidFill>
                <a:latin typeface="Batang" panose="02030600000101010101" pitchFamily="18" charset="-127"/>
                <a:ea typeface="Batang" panose="02030600000101010101" pitchFamily="18" charset="-127"/>
              </a:rPr>
              <a:t>The first one is reported by Ibn Mas'ood, who said, "I was walking with the </a:t>
            </a:r>
            <a:r>
              <a:rPr lang="en-AU" b="1" dirty="0">
                <a:solidFill>
                  <a:schemeClr val="accent1"/>
                </a:solidFill>
                <a:latin typeface="Batang" panose="02030600000101010101" pitchFamily="18" charset="-127"/>
                <a:ea typeface="Batang" panose="02030600000101010101" pitchFamily="18" charset="-127"/>
              </a:rPr>
              <a:t>Prophet </a:t>
            </a:r>
            <a:r>
              <a:rPr lang="ar" sz="2400" b="1" dirty="0">
                <a:solidFill>
                  <a:schemeClr val="accent1"/>
                </a:solidFill>
                <a:latin typeface="proxima-nova"/>
              </a:rPr>
              <a:t>ﷺ</a:t>
            </a:r>
            <a:r>
              <a:rPr lang="en-AU" sz="2400" b="1" dirty="0">
                <a:solidFill>
                  <a:schemeClr val="accent1"/>
                </a:solidFill>
                <a:latin typeface="proxima-nova"/>
              </a:rPr>
              <a:t> </a:t>
            </a:r>
            <a:r>
              <a:rPr lang="en-AU" b="1" dirty="0">
                <a:solidFill>
                  <a:schemeClr val="accent1"/>
                </a:solidFill>
                <a:latin typeface="Batang" panose="02030600000101010101" pitchFamily="18" charset="-127"/>
                <a:ea typeface="Batang" panose="02030600000101010101" pitchFamily="18" charset="-127"/>
              </a:rPr>
              <a:t>in </a:t>
            </a:r>
            <a:r>
              <a:rPr lang="en-AU" b="1" dirty="0">
                <a:solidFill>
                  <a:schemeClr val="accent1">
                    <a:lumMod val="75000"/>
                  </a:schemeClr>
                </a:solidFill>
                <a:latin typeface="Batang" panose="02030600000101010101" pitchFamily="18" charset="-127"/>
                <a:ea typeface="Batang" panose="02030600000101010101" pitchFamily="18" charset="-127"/>
              </a:rPr>
              <a:t>Madinah, then a group of Jews, asked about the </a:t>
            </a:r>
            <a:r>
              <a:rPr lang="en-AU" b="1" dirty="0" err="1">
                <a:solidFill>
                  <a:schemeClr val="accent1">
                    <a:lumMod val="75000"/>
                  </a:schemeClr>
                </a:solidFill>
                <a:latin typeface="Batang" panose="02030600000101010101" pitchFamily="18" charset="-127"/>
                <a:ea typeface="Batang" panose="02030600000101010101" pitchFamily="18" charset="-127"/>
              </a:rPr>
              <a:t>rouh</a:t>
            </a:r>
            <a:r>
              <a:rPr lang="en-AU" b="1" dirty="0">
                <a:solidFill>
                  <a:schemeClr val="accent1">
                    <a:lumMod val="75000"/>
                  </a:schemeClr>
                </a:solidFill>
                <a:latin typeface="Batang" panose="02030600000101010101" pitchFamily="18" charset="-127"/>
                <a:ea typeface="Batang" panose="02030600000101010101" pitchFamily="18" charset="-127"/>
              </a:rPr>
              <a:t>, spirit.</a:t>
            </a:r>
          </a:p>
          <a:p>
            <a:pPr marL="0" indent="0">
              <a:buNone/>
            </a:pPr>
            <a:r>
              <a:rPr lang="en-AU" b="1" dirty="0">
                <a:solidFill>
                  <a:schemeClr val="accent1">
                    <a:lumMod val="75000"/>
                  </a:schemeClr>
                </a:solidFill>
                <a:latin typeface="Batang" panose="02030600000101010101" pitchFamily="18" charset="-127"/>
                <a:ea typeface="Batang" panose="02030600000101010101" pitchFamily="18" charset="-127"/>
              </a:rPr>
              <a:t>The second report is from Ibn Abbas, pagans of </a:t>
            </a:r>
            <a:r>
              <a:rPr lang="en-AU" b="1" dirty="0" err="1">
                <a:solidFill>
                  <a:schemeClr val="accent1">
                    <a:lumMod val="75000"/>
                  </a:schemeClr>
                </a:solidFill>
                <a:latin typeface="Batang" panose="02030600000101010101" pitchFamily="18" charset="-127"/>
                <a:ea typeface="Batang" panose="02030600000101010101" pitchFamily="18" charset="-127"/>
              </a:rPr>
              <a:t>makka</a:t>
            </a:r>
            <a:r>
              <a:rPr lang="en-AU" b="1" dirty="0">
                <a:solidFill>
                  <a:schemeClr val="accent1">
                    <a:lumMod val="75000"/>
                  </a:schemeClr>
                </a:solidFill>
                <a:latin typeface="Batang" panose="02030600000101010101" pitchFamily="18" charset="-127"/>
                <a:ea typeface="Batang" panose="02030600000101010101" pitchFamily="18" charset="-127"/>
              </a:rPr>
              <a:t> asked the Jews to give them a question that they could ask the Prophet </a:t>
            </a:r>
            <a:r>
              <a:rPr lang="ar" sz="2400" b="1" i="0" dirty="0">
                <a:solidFill>
                  <a:schemeClr val="accent1"/>
                </a:solidFill>
                <a:effectLst/>
                <a:latin typeface="proxima-nova"/>
              </a:rPr>
              <a:t>ﷺ </a:t>
            </a:r>
            <a:r>
              <a:rPr lang="en-AU" b="1" dirty="0">
                <a:solidFill>
                  <a:schemeClr val="accent1">
                    <a:lumMod val="75000"/>
                  </a:schemeClr>
                </a:solidFill>
                <a:latin typeface="Batang" panose="02030600000101010101" pitchFamily="18" charset="-127"/>
                <a:ea typeface="Batang" panose="02030600000101010101" pitchFamily="18" charset="-127"/>
              </a:rPr>
              <a:t>in order to baffle him. </a:t>
            </a:r>
          </a:p>
          <a:p>
            <a:pPr marL="0" indent="0">
              <a:buNone/>
            </a:pPr>
            <a:r>
              <a:rPr lang="en-AU" b="1" dirty="0">
                <a:latin typeface="Batang" panose="02030600000101010101" pitchFamily="18" charset="-127"/>
                <a:ea typeface="Batang" panose="02030600000101010101" pitchFamily="18" charset="-127"/>
              </a:rPr>
              <a:t>If both reports are equivalent in authenticity, this implies the verse was revealed in response to both of the incidents.</a:t>
            </a:r>
          </a:p>
          <a:p>
            <a:pPr marL="0" indent="0">
              <a:buNone/>
            </a:pPr>
            <a:r>
              <a:rPr lang="en-AU" sz="2300" dirty="0">
                <a:effectLst/>
                <a:latin typeface="GlyphLessFont"/>
              </a:rPr>
              <a:t>The first report,  has been declared sahih by </a:t>
            </a:r>
            <a:r>
              <a:rPr lang="en-AU" sz="2300" dirty="0" err="1">
                <a:effectLst/>
                <a:latin typeface="GlyphLessFont"/>
              </a:rPr>
              <a:t>Tirmidhi</a:t>
            </a:r>
            <a:r>
              <a:rPr lang="en-AU" sz="2300" dirty="0">
                <a:effectLst/>
                <a:latin typeface="GlyphLessFont"/>
              </a:rPr>
              <a:t>, is considered to be stronger because it comes from Ibn Mas‘</a:t>
            </a:r>
            <a:r>
              <a:rPr lang="en-AU" sz="2300" dirty="0">
                <a:latin typeface="GlyphLessFont"/>
              </a:rPr>
              <a:t>oo</a:t>
            </a:r>
            <a:r>
              <a:rPr lang="en-AU" sz="2300" dirty="0">
                <a:effectLst/>
                <a:latin typeface="GlyphLessFont"/>
              </a:rPr>
              <a:t>d, who says that he was present on the occasion of the revelation, while the report from Ibn ‘Abbas in </a:t>
            </a:r>
            <a:r>
              <a:rPr lang="en-AU" sz="2300" dirty="0" err="1">
                <a:effectLst/>
                <a:latin typeface="GlyphLessFont"/>
              </a:rPr>
              <a:t>Tirmidhi</a:t>
            </a:r>
            <a:r>
              <a:rPr lang="en-AU" sz="2300" dirty="0">
                <a:effectLst/>
                <a:latin typeface="GlyphLessFont"/>
              </a:rPr>
              <a:t> does not contain this information.” </a:t>
            </a:r>
            <a:endParaRPr lang="en-AU" sz="2300" dirty="0"/>
          </a:p>
          <a:p>
            <a:pPr marL="0" indent="0">
              <a:buNone/>
            </a:pPr>
            <a:endParaRPr lang="en-AU" b="1" dirty="0">
              <a:latin typeface="Batang" panose="02030600000101010101" pitchFamily="18" charset="-127"/>
              <a:ea typeface="Batang" panose="02030600000101010101" pitchFamily="18" charset="-127"/>
            </a:endParaRPr>
          </a:p>
          <a:p>
            <a:pPr marL="0" indent="0">
              <a:buNone/>
            </a:pPr>
            <a:endParaRPr lang="en-AU" b="1" dirty="0">
              <a:latin typeface="Batang" panose="02030600000101010101" pitchFamily="18" charset="-127"/>
              <a:ea typeface="Batang" panose="02030600000101010101" pitchFamily="18" charset="-127"/>
            </a:endParaRPr>
          </a:p>
          <a:p>
            <a:pPr marL="0" indent="0">
              <a:buNone/>
            </a:pPr>
            <a:endParaRPr lang="en-US" b="1" dirty="0">
              <a:latin typeface="Batang" panose="02030600000101010101" pitchFamily="18" charset="-127"/>
              <a:ea typeface="Batang" panose="02030600000101010101" pitchFamily="18" charset="-127"/>
            </a:endParaRPr>
          </a:p>
        </p:txBody>
      </p:sp>
      <p:sp>
        <p:nvSpPr>
          <p:cNvPr id="4" name="Slide Number Placeholder 3">
            <a:extLst>
              <a:ext uri="{FF2B5EF4-FFF2-40B4-BE49-F238E27FC236}">
                <a16:creationId xmlns:a16="http://schemas.microsoft.com/office/drawing/2014/main" xmlns="" id="{2D273DA9-6390-4DB4-840A-7226F43A7EDF}"/>
              </a:ext>
            </a:extLst>
          </p:cNvPr>
          <p:cNvSpPr>
            <a:spLocks noGrp="1"/>
          </p:cNvSpPr>
          <p:nvPr>
            <p:ph type="sldNum" sz="quarter" idx="12"/>
          </p:nvPr>
        </p:nvSpPr>
        <p:spPr/>
        <p:txBody>
          <a:bodyPr/>
          <a:lstStyle/>
          <a:p>
            <a:fld id="{C8784B88-F3D9-6A4F-9660-1A0A1E561ED7}" type="slidenum">
              <a:rPr lang="en-US" smtClean="0"/>
              <a:t>73</a:t>
            </a:fld>
            <a:endParaRPr lang="en-US"/>
          </a:p>
        </p:txBody>
      </p:sp>
    </p:spTree>
    <p:extLst>
      <p:ext uri="{BB962C8B-B14F-4D97-AF65-F5344CB8AC3E}">
        <p14:creationId xmlns:p14="http://schemas.microsoft.com/office/powerpoint/2010/main" val="30616295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35C5C85-4C62-2A5B-1B43-C315D3501BDC}"/>
              </a:ext>
            </a:extLst>
          </p:cNvPr>
          <p:cNvSpPr>
            <a:spLocks noGrp="1"/>
          </p:cNvSpPr>
          <p:nvPr>
            <p:ph type="title"/>
          </p:nvPr>
        </p:nvSpPr>
        <p:spPr>
          <a:xfrm>
            <a:off x="331764" y="125974"/>
            <a:ext cx="7859736" cy="844697"/>
          </a:xfrm>
          <a:ln>
            <a:solidFill>
              <a:srgbClr val="00B0F0"/>
            </a:solidFill>
          </a:ln>
        </p:spPr>
        <p:txBody>
          <a:bodyPr>
            <a:normAutofit fontScale="90000"/>
          </a:bodyPr>
          <a:lstStyle/>
          <a:p>
            <a:r>
              <a:rPr lang="en-AU" sz="4800" dirty="0">
                <a:solidFill>
                  <a:schemeClr val="accent1">
                    <a:lumMod val="75000"/>
                  </a:schemeClr>
                </a:solidFill>
                <a:latin typeface="AngsanaUPC" panose="02020603050405020304" pitchFamily="18" charset="-34"/>
                <a:cs typeface="AngsanaUPC" panose="02020603050405020304" pitchFamily="18" charset="-34"/>
              </a:rPr>
              <a:t>Multiple Verses for One Sabab an-Nuzool</a:t>
            </a:r>
            <a:endParaRPr lang="en-US" sz="4800" dirty="0">
              <a:solidFill>
                <a:schemeClr val="accent1">
                  <a:lumMod val="75000"/>
                </a:schemeClr>
              </a:solidFill>
              <a:latin typeface="AngsanaUPC" panose="02020603050405020304" pitchFamily="18" charset="-34"/>
              <a:cs typeface="AngsanaUPC" panose="02020603050405020304" pitchFamily="18" charset="-34"/>
            </a:endParaRPr>
          </a:p>
        </p:txBody>
      </p:sp>
      <p:sp>
        <p:nvSpPr>
          <p:cNvPr id="3" name="Content Placeholder 2">
            <a:extLst>
              <a:ext uri="{FF2B5EF4-FFF2-40B4-BE49-F238E27FC236}">
                <a16:creationId xmlns:a16="http://schemas.microsoft.com/office/drawing/2014/main" xmlns="" id="{B4C30F52-1146-3791-B18D-58EAA9D1281E}"/>
              </a:ext>
            </a:extLst>
          </p:cNvPr>
          <p:cNvSpPr>
            <a:spLocks noGrp="1"/>
          </p:cNvSpPr>
          <p:nvPr>
            <p:ph idx="1"/>
          </p:nvPr>
        </p:nvSpPr>
        <p:spPr>
          <a:xfrm>
            <a:off x="133350" y="931692"/>
            <a:ext cx="11772900" cy="5508506"/>
          </a:xfrm>
          <a:ln>
            <a:solidFill>
              <a:srgbClr val="00B0F0"/>
            </a:solidFill>
          </a:ln>
        </p:spPr>
        <p:txBody>
          <a:bodyPr>
            <a:noAutofit/>
          </a:bodyPr>
          <a:lstStyle/>
          <a:p>
            <a:r>
              <a:rPr lang="en-AU" sz="1600" b="1" dirty="0">
                <a:latin typeface="Batang" panose="02030600000101010101" pitchFamily="18" charset="-127"/>
                <a:ea typeface="Batang" panose="02030600000101010101" pitchFamily="18" charset="-127"/>
              </a:rPr>
              <a:t>Number of verses were revealed in response to one occasion or question. </a:t>
            </a:r>
          </a:p>
          <a:p>
            <a:r>
              <a:rPr lang="en-AU" sz="1600" b="1" dirty="0">
                <a:latin typeface="Batang" panose="02030600000101010101" pitchFamily="18" charset="-127"/>
                <a:ea typeface="Batang" panose="02030600000101010101" pitchFamily="18" charset="-127"/>
              </a:rPr>
              <a:t>Example:</a:t>
            </a:r>
          </a:p>
          <a:p>
            <a:r>
              <a:rPr lang="en-AU" sz="1600" b="1" dirty="0">
                <a:solidFill>
                  <a:srgbClr val="C00000"/>
                </a:solidFill>
                <a:latin typeface="Batang" panose="02030600000101010101" pitchFamily="18" charset="-127"/>
                <a:ea typeface="Batang" panose="02030600000101010101" pitchFamily="18" charset="-127"/>
              </a:rPr>
              <a:t>Umm </a:t>
            </a:r>
            <a:r>
              <a:rPr lang="en-AU" sz="1600" b="1" dirty="0" err="1">
                <a:solidFill>
                  <a:srgbClr val="C00000"/>
                </a:solidFill>
                <a:latin typeface="Batang" panose="02030600000101010101" pitchFamily="18" charset="-127"/>
                <a:ea typeface="Batang" panose="02030600000101010101" pitchFamily="18" charset="-127"/>
              </a:rPr>
              <a:t>Salamah</a:t>
            </a:r>
            <a:r>
              <a:rPr lang="en-AU" sz="1600" b="1" dirty="0">
                <a:solidFill>
                  <a:srgbClr val="C00000"/>
                </a:solidFill>
                <a:latin typeface="Batang" panose="02030600000101010101" pitchFamily="18" charset="-127"/>
                <a:ea typeface="Batang" panose="02030600000101010101" pitchFamily="18" charset="-127"/>
              </a:rPr>
              <a:t>, one of the wives of the Prophet </a:t>
            </a:r>
            <a:r>
              <a:rPr lang="ar" sz="1600" b="1" i="0" dirty="0">
                <a:solidFill>
                  <a:srgbClr val="C00000"/>
                </a:solidFill>
                <a:effectLst/>
                <a:latin typeface="proxima-nova"/>
              </a:rPr>
              <a:t>ﷺ </a:t>
            </a:r>
            <a:r>
              <a:rPr lang="en-AU" sz="1600" b="1" i="0" dirty="0">
                <a:solidFill>
                  <a:srgbClr val="C00000"/>
                </a:solidFill>
                <a:effectLst/>
                <a:latin typeface="proxima-nova"/>
              </a:rPr>
              <a:t> </a:t>
            </a:r>
            <a:r>
              <a:rPr lang="en-AU" sz="1600" b="1" dirty="0">
                <a:solidFill>
                  <a:srgbClr val="C00000"/>
                </a:solidFill>
                <a:latin typeface="Batang" panose="02030600000101010101" pitchFamily="18" charset="-127"/>
                <a:ea typeface="Batang" panose="02030600000101010101" pitchFamily="18" charset="-127"/>
              </a:rPr>
              <a:t>asked, "O Messenger of Allah! I see that Allah always mentions men (in the Quran), but not women!”  </a:t>
            </a:r>
          </a:p>
          <a:p>
            <a:r>
              <a:rPr lang="en-AU" sz="1600" b="1" dirty="0">
                <a:solidFill>
                  <a:schemeClr val="accent1"/>
                </a:solidFill>
                <a:latin typeface="Batang" panose="02030600000101010101" pitchFamily="18" charset="-127"/>
                <a:ea typeface="Batang" panose="02030600000101010101" pitchFamily="18" charset="-127"/>
              </a:rPr>
              <a:t> so, In response to her comment, Allah sent these verses:</a:t>
            </a:r>
          </a:p>
          <a:p>
            <a:pPr>
              <a:buFont typeface="Wingdings" pitchFamily="2" charset="2"/>
              <a:buChar char="Ø"/>
            </a:pPr>
            <a:r>
              <a:rPr lang="en-AU" sz="1600" b="1" i="0" dirty="0">
                <a:solidFill>
                  <a:srgbClr val="C00000"/>
                </a:solidFill>
                <a:effectLst/>
                <a:latin typeface="Batang" panose="02030600000101010101" pitchFamily="18" charset="-127"/>
                <a:ea typeface="Batang" panose="02030600000101010101" pitchFamily="18" charset="-127"/>
              </a:rPr>
              <a:t>“And do not crave what Allah has given some of you over others. Men will be rewarded according to their deeds and women ˹equally˺ according to theirs. Rather, ask Allah for His bounties. Surely Allah has ˹perfect˺ knowledge of all things.”(al-</a:t>
            </a:r>
            <a:r>
              <a:rPr lang="en-AU" sz="1600" b="1" i="0" dirty="0" err="1">
                <a:solidFill>
                  <a:srgbClr val="C00000"/>
                </a:solidFill>
                <a:effectLst/>
                <a:latin typeface="Batang" panose="02030600000101010101" pitchFamily="18" charset="-127"/>
                <a:ea typeface="Batang" panose="02030600000101010101" pitchFamily="18" charset="-127"/>
              </a:rPr>
              <a:t>Nisaa</a:t>
            </a:r>
            <a:r>
              <a:rPr lang="en-AU" sz="1600" b="1" i="0" dirty="0">
                <a:solidFill>
                  <a:srgbClr val="C00000"/>
                </a:solidFill>
                <a:effectLst/>
                <a:latin typeface="Batang" panose="02030600000101010101" pitchFamily="18" charset="-127"/>
                <a:ea typeface="Batang" panose="02030600000101010101" pitchFamily="18" charset="-127"/>
              </a:rPr>
              <a:t>, 4:32</a:t>
            </a:r>
            <a:r>
              <a:rPr lang="en-AU" sz="1600" b="1" i="0" dirty="0">
                <a:solidFill>
                  <a:srgbClr val="272727"/>
                </a:solidFill>
                <a:effectLst/>
                <a:latin typeface="Batang" panose="02030600000101010101" pitchFamily="18" charset="-127"/>
                <a:ea typeface="Batang" panose="02030600000101010101" pitchFamily="18" charset="-127"/>
              </a:rPr>
              <a:t>)</a:t>
            </a:r>
            <a:r>
              <a:rPr lang="ar" sz="1600" b="1" dirty="0">
                <a:latin typeface="Batang" panose="02030600000101010101" pitchFamily="18" charset="-127"/>
                <a:ea typeface="Batang" panose="02030600000101010101" pitchFamily="18" charset="-127"/>
              </a:rPr>
              <a:t> </a:t>
            </a:r>
            <a:r>
              <a:rPr lang="ar" sz="1600" b="1" dirty="0">
                <a:latin typeface="Batang" panose="02030600000101010101" pitchFamily="18" charset="-127"/>
                <a:ea typeface="Batang" panose="02030600000101010101" pitchFamily="18" charset="-127"/>
                <a:cs typeface="+mn-cs"/>
              </a:rPr>
              <a:t>وَلَا تَتَمَنَّوْا۟ مَا فَضَّلَ ٱللَّهُ بِهِۦ بَعْضَكُمْ عَلَىٰ بَعْضٍۢ ۚ لِّلرِّجَالِ نَصِيبٌۭ مِّمَّا ٱكْتَسَبُوا۟ ۖ وَلِلنِّسَآءِ نَصِيبٌۭ مِّمَّا ٱكْتَسَبْنَ ۚ وَسْـَٔلُوا۟ ٱللَّهَ مِن فَضْلِهِۦٓ </a:t>
            </a:r>
            <a:endParaRPr lang="en-AU" sz="1600" b="1" i="0" dirty="0">
              <a:solidFill>
                <a:srgbClr val="272727"/>
              </a:solidFill>
              <a:effectLst/>
              <a:latin typeface="Batang" panose="02030600000101010101" pitchFamily="18" charset="-127"/>
              <a:ea typeface="Batang" panose="02030600000101010101" pitchFamily="18" charset="-127"/>
              <a:cs typeface="+mn-cs"/>
            </a:endParaRPr>
          </a:p>
          <a:p>
            <a:pPr>
              <a:buFont typeface="Wingdings" pitchFamily="2" charset="2"/>
              <a:buChar char="Ø"/>
            </a:pPr>
            <a:r>
              <a:rPr lang="en-AU" sz="1600" b="1" dirty="0">
                <a:solidFill>
                  <a:srgbClr val="C00000"/>
                </a:solidFill>
                <a:latin typeface="Batang" panose="02030600000101010101" pitchFamily="18" charset="-127"/>
                <a:ea typeface="Batang" panose="02030600000101010101" pitchFamily="18" charset="-127"/>
              </a:rPr>
              <a:t>“</a:t>
            </a:r>
            <a:r>
              <a:rPr lang="en-AU" sz="1600" b="1" i="0" dirty="0">
                <a:solidFill>
                  <a:srgbClr val="C00000"/>
                </a:solidFill>
                <a:effectLst/>
                <a:latin typeface="Batang" panose="02030600000101010101" pitchFamily="18" charset="-127"/>
                <a:ea typeface="Batang" panose="02030600000101010101" pitchFamily="18" charset="-127"/>
              </a:rPr>
              <a:t>Indeed, the Muslim men and Muslim women, the believing men and believing women, the obedient men and obedient women..</a:t>
            </a:r>
            <a:r>
              <a:rPr lang="en-AU" sz="1600" b="1" i="0" dirty="0">
                <a:solidFill>
                  <a:srgbClr val="C00000"/>
                </a:solidFill>
                <a:effectLst/>
                <a:latin typeface="Batang" panose="02030600000101010101" pitchFamily="18" charset="-127"/>
                <a:ea typeface="Batang" panose="02030600000101010101" pitchFamily="18" charset="-127"/>
                <a:cs typeface="+mn-cs"/>
              </a:rPr>
              <a:t>,”</a:t>
            </a:r>
            <a:r>
              <a:rPr lang="ar" sz="1600" b="1" dirty="0">
                <a:solidFill>
                  <a:srgbClr val="C00000"/>
                </a:solidFill>
                <a:latin typeface="Batang" panose="02030600000101010101" pitchFamily="18" charset="-127"/>
                <a:ea typeface="Batang" panose="02030600000101010101" pitchFamily="18" charset="-127"/>
                <a:cs typeface="+mn-cs"/>
              </a:rPr>
              <a:t> </a:t>
            </a:r>
            <a:r>
              <a:rPr lang="ar" sz="1600" b="1" dirty="0">
                <a:latin typeface="Batang" panose="02030600000101010101" pitchFamily="18" charset="-127"/>
                <a:ea typeface="Batang" panose="02030600000101010101" pitchFamily="18" charset="-127"/>
                <a:cs typeface="+mn-cs"/>
              </a:rPr>
              <a:t>إِنَّ ٱلْمُسْلِمِينَ وَٱلْمُسْلِمَـٰتِ وَٱلْمُؤْمِنِينَ وَٱلْمُؤْمِنَـٰتِ</a:t>
            </a:r>
            <a:endParaRPr lang="en-AU" sz="1600" b="1" dirty="0">
              <a:solidFill>
                <a:srgbClr val="272727"/>
              </a:solidFill>
              <a:latin typeface="Batang" panose="02030600000101010101" pitchFamily="18" charset="-127"/>
              <a:ea typeface="Batang" panose="02030600000101010101" pitchFamily="18" charset="-127"/>
              <a:cs typeface="+mn-cs"/>
            </a:endParaRPr>
          </a:p>
          <a:p>
            <a:pPr>
              <a:buFont typeface="Wingdings" pitchFamily="2" charset="2"/>
              <a:buChar char="Ø"/>
            </a:pPr>
            <a:r>
              <a:rPr lang="en-AU" sz="1600" b="1" i="0" dirty="0">
                <a:solidFill>
                  <a:srgbClr val="C00000"/>
                </a:solidFill>
                <a:effectLst/>
                <a:latin typeface="Batang" panose="02030600000101010101" pitchFamily="18" charset="-127"/>
                <a:ea typeface="Batang" panose="02030600000101010101" pitchFamily="18" charset="-127"/>
              </a:rPr>
              <a:t>“And their Lord responded to them, "Never will I allow to be lost the work of [any] worker among you, whether male or female; you are of one another.”(3:195)</a:t>
            </a:r>
            <a:r>
              <a:rPr lang="ar" sz="1600" b="1" dirty="0">
                <a:solidFill>
                  <a:srgbClr val="C00000"/>
                </a:solidFill>
                <a:latin typeface="Batang" panose="02030600000101010101" pitchFamily="18" charset="-127"/>
                <a:ea typeface="Batang" panose="02030600000101010101" pitchFamily="18" charset="-127"/>
              </a:rPr>
              <a:t> </a:t>
            </a:r>
            <a:r>
              <a:rPr lang="ar" sz="1600" b="1" dirty="0">
                <a:latin typeface="Batang" panose="02030600000101010101" pitchFamily="18" charset="-127"/>
                <a:ea typeface="Batang" panose="02030600000101010101" pitchFamily="18" charset="-127"/>
              </a:rPr>
              <a:t>فَٱسْتَجَابَ لَهُمْ رَبُّهُمْ أَنِّى لَآ أُضِيعُ عَمَلَ عَـٰمِلٍۢ مِّنكُم مِّن ذَكَرٍ أَوْ أُنثَىٰ ۖ بَعْضُكُم مِّنۢ بَعْضٍۢ ۖ</a:t>
            </a:r>
            <a:endParaRPr lang="en-US" sz="1600" b="1" dirty="0">
              <a:latin typeface="Batang" panose="02030600000101010101" pitchFamily="18" charset="-127"/>
              <a:ea typeface="Batang" panose="02030600000101010101" pitchFamily="18" charset="-127"/>
            </a:endParaRPr>
          </a:p>
        </p:txBody>
      </p:sp>
      <p:sp>
        <p:nvSpPr>
          <p:cNvPr id="4" name="Slide Number Placeholder 3">
            <a:extLst>
              <a:ext uri="{FF2B5EF4-FFF2-40B4-BE49-F238E27FC236}">
                <a16:creationId xmlns:a16="http://schemas.microsoft.com/office/drawing/2014/main" xmlns="" id="{159AD52C-5382-9A96-4302-7D8833E63BE9}"/>
              </a:ext>
            </a:extLst>
          </p:cNvPr>
          <p:cNvSpPr>
            <a:spLocks noGrp="1"/>
          </p:cNvSpPr>
          <p:nvPr>
            <p:ph type="sldNum" sz="quarter" idx="12"/>
          </p:nvPr>
        </p:nvSpPr>
        <p:spPr/>
        <p:txBody>
          <a:bodyPr/>
          <a:lstStyle/>
          <a:p>
            <a:fld id="{C8784B88-F3D9-6A4F-9660-1A0A1E561ED7}" type="slidenum">
              <a:rPr lang="en-US" smtClean="0"/>
              <a:t>74</a:t>
            </a:fld>
            <a:endParaRPr lang="en-US"/>
          </a:p>
        </p:txBody>
      </p:sp>
    </p:spTree>
    <p:extLst>
      <p:ext uri="{BB962C8B-B14F-4D97-AF65-F5344CB8AC3E}">
        <p14:creationId xmlns:p14="http://schemas.microsoft.com/office/powerpoint/2010/main" val="331476647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athedral ceiling in yellow sunlight design">
            <a:extLst>
              <a:ext uri="{FF2B5EF4-FFF2-40B4-BE49-F238E27FC236}">
                <a16:creationId xmlns:a16="http://schemas.microsoft.com/office/drawing/2014/main" xmlns="" id="{7CE03BFB-B811-4643-6F6F-3A75C8173D70}"/>
              </a:ext>
            </a:extLst>
          </p:cNvPr>
          <p:cNvPicPr>
            <a:picLocks noChangeAspect="1"/>
          </p:cNvPicPr>
          <p:nvPr/>
        </p:nvPicPr>
        <p:blipFill rotWithShape="1">
          <a:blip r:embed="rId2"/>
          <a:srcRect t="12965" b="12035"/>
          <a:stretch/>
        </p:blipFill>
        <p:spPr>
          <a:xfrm>
            <a:off x="0" y="10"/>
            <a:ext cx="12296503" cy="6857990"/>
          </a:xfrm>
          <a:custGeom>
            <a:avLst/>
            <a:gdLst/>
            <a:ahLst/>
            <a:cxnLst/>
            <a:rect l="l" t="t" r="r" b="b"/>
            <a:pathLst>
              <a:path w="12192000" h="6858000">
                <a:moveTo>
                  <a:pt x="10004934" y="0"/>
                </a:moveTo>
                <a:lnTo>
                  <a:pt x="12192000" y="0"/>
                </a:lnTo>
                <a:lnTo>
                  <a:pt x="12192000" y="6858000"/>
                </a:lnTo>
                <a:lnTo>
                  <a:pt x="9967307" y="6858000"/>
                </a:lnTo>
                <a:lnTo>
                  <a:pt x="10102363" y="6750521"/>
                </a:lnTo>
                <a:cubicBezTo>
                  <a:pt x="11125352" y="5896638"/>
                  <a:pt x="11758084" y="4717010"/>
                  <a:pt x="11758084" y="3414028"/>
                </a:cubicBezTo>
                <a:cubicBezTo>
                  <a:pt x="11758084" y="2111047"/>
                  <a:pt x="11125352" y="931418"/>
                  <a:pt x="10102363" y="77535"/>
                </a:cubicBezTo>
                <a:close/>
                <a:moveTo>
                  <a:pt x="0" y="0"/>
                </a:moveTo>
                <a:lnTo>
                  <a:pt x="2205268" y="0"/>
                </a:lnTo>
                <a:lnTo>
                  <a:pt x="2107839" y="77535"/>
                </a:lnTo>
                <a:cubicBezTo>
                  <a:pt x="1084850" y="931418"/>
                  <a:pt x="452118" y="2111047"/>
                  <a:pt x="452118" y="3414028"/>
                </a:cubicBezTo>
                <a:cubicBezTo>
                  <a:pt x="452118" y="4717010"/>
                  <a:pt x="1084850" y="5896638"/>
                  <a:pt x="2107839" y="6750521"/>
                </a:cubicBezTo>
                <a:lnTo>
                  <a:pt x="2242895" y="6858000"/>
                </a:lnTo>
                <a:lnTo>
                  <a:pt x="0" y="6858000"/>
                </a:lnTo>
                <a:close/>
              </a:path>
            </a:pathLst>
          </a:custGeom>
        </p:spPr>
      </p:pic>
      <p:sp>
        <p:nvSpPr>
          <p:cNvPr id="2" name="Title 1">
            <a:extLst>
              <a:ext uri="{FF2B5EF4-FFF2-40B4-BE49-F238E27FC236}">
                <a16:creationId xmlns:a16="http://schemas.microsoft.com/office/drawing/2014/main" xmlns="" id="{CB29B666-1DBE-DF9B-9F1E-B3584BA13D61}"/>
              </a:ext>
            </a:extLst>
          </p:cNvPr>
          <p:cNvSpPr>
            <a:spLocks noGrp="1"/>
          </p:cNvSpPr>
          <p:nvPr>
            <p:ph type="title"/>
          </p:nvPr>
        </p:nvSpPr>
        <p:spPr>
          <a:xfrm>
            <a:off x="475489" y="1470025"/>
            <a:ext cx="2609959" cy="3917949"/>
          </a:xfrm>
        </p:spPr>
        <p:txBody>
          <a:bodyPr>
            <a:normAutofit/>
          </a:bodyPr>
          <a:lstStyle/>
          <a:p>
            <a:pPr algn="ctr"/>
            <a:r>
              <a:rPr lang="en-AU" sz="3600" dirty="0">
                <a:solidFill>
                  <a:schemeClr val="accent4">
                    <a:lumMod val="75000"/>
                  </a:schemeClr>
                </a:solidFill>
                <a:latin typeface="Apple Chancery" panose="03020702040506060504" pitchFamily="66" charset="-79"/>
                <a:cs typeface="Apple Chancery" panose="03020702040506060504" pitchFamily="66" charset="-79"/>
              </a:rPr>
              <a:t>The reason for revelation is</a:t>
            </a:r>
            <a:br>
              <a:rPr lang="en-AU" sz="3600" dirty="0">
                <a:solidFill>
                  <a:schemeClr val="accent4">
                    <a:lumMod val="75000"/>
                  </a:schemeClr>
                </a:solidFill>
                <a:latin typeface="Apple Chancery" panose="03020702040506060504" pitchFamily="66" charset="-79"/>
                <a:cs typeface="Apple Chancery" panose="03020702040506060504" pitchFamily="66" charset="-79"/>
              </a:rPr>
            </a:br>
            <a:r>
              <a:rPr lang="en-AU" sz="3600" dirty="0">
                <a:solidFill>
                  <a:schemeClr val="accent4">
                    <a:lumMod val="75000"/>
                  </a:schemeClr>
                </a:solidFill>
                <a:latin typeface="Apple Chancery" panose="03020702040506060504" pitchFamily="66" charset="-79"/>
                <a:cs typeface="Apple Chancery" panose="03020702040506060504" pitchFamily="66" charset="-79"/>
              </a:rPr>
              <a:t>A </a:t>
            </a:r>
            <a:r>
              <a:rPr lang="en-US" sz="3600" dirty="0">
                <a:solidFill>
                  <a:schemeClr val="accent4">
                    <a:lumMod val="75000"/>
                  </a:schemeClr>
                </a:solidFill>
                <a:latin typeface="Apple Chancery" panose="03020702040506060504" pitchFamily="66" charset="-79"/>
                <a:cs typeface="Apple Chancery" panose="03020702040506060504" pitchFamily="66" charset="-79"/>
              </a:rPr>
              <a:t>Question by the Prophet pbuh</a:t>
            </a:r>
          </a:p>
        </p:txBody>
      </p:sp>
      <p:sp>
        <p:nvSpPr>
          <p:cNvPr id="3" name="Content Placeholder 2">
            <a:extLst>
              <a:ext uri="{FF2B5EF4-FFF2-40B4-BE49-F238E27FC236}">
                <a16:creationId xmlns:a16="http://schemas.microsoft.com/office/drawing/2014/main" xmlns="" id="{8D5A6DFD-F764-BFC6-D217-A3657B6B85BF}"/>
              </a:ext>
            </a:extLst>
          </p:cNvPr>
          <p:cNvSpPr>
            <a:spLocks noGrp="1"/>
          </p:cNvSpPr>
          <p:nvPr>
            <p:ph idx="1"/>
          </p:nvPr>
        </p:nvSpPr>
        <p:spPr>
          <a:xfrm>
            <a:off x="2952251" y="209550"/>
            <a:ext cx="7028761" cy="6146800"/>
          </a:xfrm>
          <a:ln>
            <a:solidFill>
              <a:srgbClr val="00B0F0"/>
            </a:solidFill>
          </a:ln>
        </p:spPr>
        <p:txBody>
          <a:bodyPr anchor="ctr">
            <a:noAutofit/>
          </a:bodyPr>
          <a:lstStyle/>
          <a:p>
            <a:pPr>
              <a:lnSpc>
                <a:spcPct val="140000"/>
              </a:lnSpc>
            </a:pPr>
            <a:endParaRPr lang="ar-SA" sz="2400" b="1" dirty="0">
              <a:solidFill>
                <a:schemeClr val="accent1"/>
              </a:solidFill>
              <a:latin typeface="ACADEMY ENGRAVED LET PLAIN:1.0" panose="02000000000000000000" pitchFamily="2" charset="0"/>
              <a:cs typeface="Charmonman" pitchFamily="2" charset="-34"/>
            </a:endParaRPr>
          </a:p>
          <a:p>
            <a:pPr>
              <a:lnSpc>
                <a:spcPct val="140000"/>
              </a:lnSpc>
            </a:pPr>
            <a:r>
              <a:rPr lang="en-AU" sz="2400" b="1" dirty="0">
                <a:solidFill>
                  <a:schemeClr val="accent1"/>
                </a:solidFill>
                <a:latin typeface="ACADEMY ENGRAVED LET PLAIN:1.0" panose="02000000000000000000" pitchFamily="2" charset="0"/>
                <a:cs typeface="Charmonman" pitchFamily="2" charset="-34"/>
              </a:rPr>
              <a:t>The Prophet Muhammad (pbuh) was himself the Sabab an-</a:t>
            </a:r>
            <a:r>
              <a:rPr lang="en-AU" sz="2400" b="1" dirty="0" err="1">
                <a:solidFill>
                  <a:schemeClr val="accent1"/>
                </a:solidFill>
                <a:latin typeface="ACADEMY ENGRAVED LET PLAIN:1.0" panose="02000000000000000000" pitchFamily="2" charset="0"/>
                <a:cs typeface="Charmonman" pitchFamily="2" charset="-34"/>
              </a:rPr>
              <a:t>nuzool</a:t>
            </a:r>
            <a:r>
              <a:rPr lang="en-AU" sz="2400" b="1" dirty="0">
                <a:solidFill>
                  <a:schemeClr val="accent1"/>
                </a:solidFill>
                <a:latin typeface="ACADEMY ENGRAVED LET PLAIN:1.0" panose="02000000000000000000" pitchFamily="2" charset="0"/>
                <a:cs typeface="Charmonman" pitchFamily="2" charset="-34"/>
              </a:rPr>
              <a:t> of a verse</a:t>
            </a:r>
            <a:r>
              <a:rPr lang="en-AU" sz="2400" b="1" dirty="0">
                <a:solidFill>
                  <a:schemeClr val="accent2">
                    <a:lumMod val="75000"/>
                  </a:schemeClr>
                </a:solidFill>
                <a:latin typeface="Trade Gothic Inline" panose="020B0504030203020204" pitchFamily="34" charset="0"/>
              </a:rPr>
              <a:t> </a:t>
            </a:r>
          </a:p>
          <a:p>
            <a:pPr>
              <a:lnSpc>
                <a:spcPct val="140000"/>
              </a:lnSpc>
            </a:pPr>
            <a:r>
              <a:rPr lang="en-AU" sz="1600" dirty="0">
                <a:solidFill>
                  <a:schemeClr val="accent4">
                    <a:lumMod val="75000"/>
                  </a:schemeClr>
                </a:solidFill>
              </a:rPr>
              <a:t>For example,</a:t>
            </a:r>
          </a:p>
          <a:p>
            <a:pPr>
              <a:lnSpc>
                <a:spcPct val="140000"/>
              </a:lnSpc>
            </a:pPr>
            <a:r>
              <a:rPr lang="en-AU" sz="1600" dirty="0">
                <a:solidFill>
                  <a:schemeClr val="accent4">
                    <a:lumMod val="75000"/>
                  </a:schemeClr>
                </a:solidFill>
              </a:rPr>
              <a:t> </a:t>
            </a:r>
            <a:r>
              <a:rPr lang="en-AU" sz="2000" b="1" dirty="0">
                <a:solidFill>
                  <a:schemeClr val="accent4">
                    <a:lumMod val="75000"/>
                  </a:schemeClr>
                </a:solidFill>
              </a:rPr>
              <a:t>Al-Bukhari reports it was </a:t>
            </a:r>
            <a:r>
              <a:rPr lang="en-AU" sz="2000" b="1" dirty="0">
                <a:solidFill>
                  <a:schemeClr val="accent4">
                    <a:lumMod val="75000"/>
                  </a:schemeClr>
                </a:solidFill>
                <a:effectLst/>
                <a:latin typeface="GlyphLessFont"/>
                <a:ea typeface="Times New Roman" panose="02020603050405020304" pitchFamily="18" charset="0"/>
              </a:rPr>
              <a:t>Narrated by Ibn ‘Abbas:  </a:t>
            </a:r>
            <a:r>
              <a:rPr lang="en-AU" sz="2000" b="1" dirty="0">
                <a:solidFill>
                  <a:schemeClr val="accent4">
                    <a:lumMod val="75000"/>
                  </a:schemeClr>
                </a:solidFill>
              </a:rPr>
              <a:t>that once the Prophet (pbuh) asked Jibril "Why do you not visit us more often?" Allah then revealed</a:t>
            </a:r>
            <a:r>
              <a:rPr lang="en-AU" sz="2000" dirty="0">
                <a:solidFill>
                  <a:srgbClr val="C00000"/>
                </a:solidFill>
              </a:rPr>
              <a:t>:</a:t>
            </a:r>
            <a:endParaRPr lang="en-AU" sz="2000" dirty="0">
              <a:solidFill>
                <a:srgbClr val="C00000"/>
              </a:solidFill>
              <a:effectLst/>
              <a:latin typeface="GlyphLessFont"/>
              <a:ea typeface="Times New Roman" panose="02020603050405020304" pitchFamily="18" charset="0"/>
            </a:endParaRPr>
          </a:p>
          <a:p>
            <a:pPr marL="0" indent="0">
              <a:lnSpc>
                <a:spcPct val="140000"/>
              </a:lnSpc>
              <a:buNone/>
            </a:pPr>
            <a:r>
              <a:rPr lang="en-AU" sz="2000" b="1" dirty="0">
                <a:solidFill>
                  <a:schemeClr val="accent2">
                    <a:lumMod val="50000"/>
                  </a:schemeClr>
                </a:solidFill>
                <a:effectLst/>
                <a:latin typeface="GlyphLessFont"/>
                <a:ea typeface="Calibri" panose="020F0502020204030204" pitchFamily="34" charset="0"/>
                <a:cs typeface="Arial" panose="020B0604020202020204" pitchFamily="34" charset="0"/>
              </a:rPr>
              <a:t>“ </a:t>
            </a:r>
            <a:r>
              <a:rPr lang="en-AU" sz="2000" b="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We do not descend except by the command of </a:t>
            </a:r>
            <a:r>
              <a:rPr lang="en-AU" sz="2000" b="1" i="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your</a:t>
            </a:r>
            <a:r>
              <a:rPr lang="en-AU" sz="20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 Lord. To Him belongs whatever is before us and whatever is behind us and whatever is in between that, and </a:t>
            </a:r>
            <a:r>
              <a:rPr lang="en-AU" sz="2000" b="1" i="1" dirty="0">
                <a:solidFill>
                  <a:schemeClr val="accent2">
                    <a:lumMod val="50000"/>
                  </a:schemeClr>
                </a:solidFill>
                <a:effectLst/>
                <a:latin typeface="Arial" panose="020B0604020202020204" pitchFamily="34" charset="0"/>
                <a:ea typeface="Calibri" panose="020F0502020204030204" pitchFamily="34" charset="0"/>
                <a:cs typeface="Arial" panose="020B0604020202020204" pitchFamily="34" charset="0"/>
              </a:rPr>
              <a:t>your</a:t>
            </a:r>
            <a:r>
              <a:rPr lang="en-AU" sz="2000" b="1" dirty="0">
                <a:solidFill>
                  <a:schemeClr val="accent2">
                    <a:lumMod val="50000"/>
                  </a:schemeClr>
                </a:solidFill>
                <a:effectLst/>
                <a:latin typeface="Calibri" panose="020F0502020204030204" pitchFamily="34" charset="0"/>
                <a:ea typeface="Calibri" panose="020F0502020204030204" pitchFamily="34" charset="0"/>
                <a:cs typeface="Arial" panose="020B0604020202020204" pitchFamily="34" charset="0"/>
              </a:rPr>
              <a:t> Lord is not forgetful.” (19:64)</a:t>
            </a:r>
          </a:p>
          <a:p>
            <a:pPr algn="r" rtl="1">
              <a:lnSpc>
                <a:spcPct val="140000"/>
              </a:lnSpc>
            </a:pPr>
            <a:r>
              <a:rPr lang="ar-SA" sz="2000" b="1" dirty="0">
                <a:solidFill>
                  <a:srgbClr val="C00000"/>
                </a:solidFill>
                <a:effectLst/>
                <a:latin typeface="scheherazaderegular"/>
                <a:ea typeface="Calibri" panose="020F0502020204030204" pitchFamily="34" charset="0"/>
                <a:cs typeface="Arial" panose="020B0604020202020204" pitchFamily="34" charset="0"/>
              </a:rPr>
              <a:t>وَما نَتَنَزَّلُ إِلّا بِأَمرِ رَبِّكَ </a:t>
            </a:r>
            <a:r>
              <a:rPr lang="ar-SA" sz="2000" b="1" dirty="0" err="1">
                <a:solidFill>
                  <a:srgbClr val="C00000"/>
                </a:solidFill>
                <a:effectLst/>
                <a:latin typeface="scheherazaderegular"/>
                <a:ea typeface="Calibri" panose="020F0502020204030204" pitchFamily="34" charset="0"/>
                <a:cs typeface="Arial" panose="020B0604020202020204" pitchFamily="34" charset="0"/>
              </a:rPr>
              <a:t>ۖ</a:t>
            </a:r>
            <a:r>
              <a:rPr lang="ar-SA" sz="2000" b="1" dirty="0">
                <a:solidFill>
                  <a:srgbClr val="C00000"/>
                </a:solidFill>
                <a:effectLst/>
                <a:latin typeface="scheherazaderegular"/>
                <a:ea typeface="Calibri" panose="020F0502020204030204" pitchFamily="34" charset="0"/>
                <a:cs typeface="Arial" panose="020B0604020202020204" pitchFamily="34" charset="0"/>
              </a:rPr>
              <a:t> لَهُ ما بَينَ أَيدينا وَما خَلفَنا وَما بَينَ ذٰلِكَ </a:t>
            </a:r>
            <a:r>
              <a:rPr lang="ar-SA" sz="2000" b="1" dirty="0" err="1">
                <a:solidFill>
                  <a:srgbClr val="C00000"/>
                </a:solidFill>
                <a:effectLst/>
                <a:latin typeface="scheherazaderegular"/>
                <a:ea typeface="Calibri" panose="020F0502020204030204" pitchFamily="34" charset="0"/>
                <a:cs typeface="Arial" panose="020B0604020202020204" pitchFamily="34" charset="0"/>
              </a:rPr>
              <a:t>ۚ</a:t>
            </a:r>
            <a:r>
              <a:rPr lang="ar-SA" sz="2000" b="1" dirty="0">
                <a:solidFill>
                  <a:srgbClr val="C00000"/>
                </a:solidFill>
                <a:effectLst/>
                <a:latin typeface="scheherazaderegular"/>
                <a:ea typeface="Calibri" panose="020F0502020204030204" pitchFamily="34" charset="0"/>
                <a:cs typeface="Arial" panose="020B0604020202020204" pitchFamily="34" charset="0"/>
              </a:rPr>
              <a:t> وَما كانَ رَبُّكَ نَسِيًّا </a:t>
            </a:r>
            <a:r>
              <a:rPr lang="ar-SA" sz="1400" b="1" dirty="0">
                <a:solidFill>
                  <a:srgbClr val="C00000"/>
                </a:solidFill>
                <a:effectLst/>
                <a:latin typeface="scheherazaderegular"/>
                <a:ea typeface="Calibri" panose="020F0502020204030204" pitchFamily="34" charset="0"/>
                <a:cs typeface="Arial" panose="020B0604020202020204" pitchFamily="34" charset="0"/>
              </a:rPr>
              <a:t>(مريم:64)</a:t>
            </a:r>
            <a:endParaRPr lang="en-AU" sz="1400" b="1" dirty="0">
              <a:solidFill>
                <a:srgbClr val="C00000"/>
              </a:solidFill>
              <a:effectLst/>
              <a:latin typeface="Calibri" panose="020F0502020204030204" pitchFamily="34" charset="0"/>
              <a:ea typeface="Calibri" panose="020F0502020204030204" pitchFamily="34" charset="0"/>
              <a:cs typeface="Arial" panose="020B0604020202020204" pitchFamily="34" charset="0"/>
            </a:endParaRPr>
          </a:p>
          <a:p>
            <a:pPr>
              <a:lnSpc>
                <a:spcPct val="140000"/>
              </a:lnSpc>
            </a:pPr>
            <a:endParaRPr lang="en-US" sz="2000" dirty="0"/>
          </a:p>
        </p:txBody>
      </p:sp>
      <p:sp>
        <p:nvSpPr>
          <p:cNvPr id="4" name="Slide Number Placeholder 3">
            <a:extLst>
              <a:ext uri="{FF2B5EF4-FFF2-40B4-BE49-F238E27FC236}">
                <a16:creationId xmlns:a16="http://schemas.microsoft.com/office/drawing/2014/main" xmlns="" id="{38762CA1-4578-FA65-CD6C-38EDC37BE896}"/>
              </a:ext>
            </a:extLst>
          </p:cNvPr>
          <p:cNvSpPr>
            <a:spLocks noGrp="1"/>
          </p:cNvSpPr>
          <p:nvPr>
            <p:ph type="sldNum" sz="quarter" idx="12"/>
          </p:nvPr>
        </p:nvSpPr>
        <p:spPr>
          <a:xfrm>
            <a:off x="10493528" y="6356350"/>
            <a:ext cx="1215872" cy="365125"/>
          </a:xfrm>
        </p:spPr>
        <p:txBody>
          <a:bodyPr>
            <a:normAutofit/>
          </a:bodyPr>
          <a:lstStyle/>
          <a:p>
            <a:pPr>
              <a:spcAft>
                <a:spcPts val="600"/>
              </a:spcAft>
            </a:pPr>
            <a:fld id="{C8784B88-F3D9-6A4F-9660-1A0A1E561ED7}" type="slidenum">
              <a:rPr lang="en-US" sz="1200">
                <a:solidFill>
                  <a:srgbClr val="FFFFFF"/>
                </a:solidFill>
              </a:rPr>
              <a:pPr>
                <a:spcAft>
                  <a:spcPts val="600"/>
                </a:spcAft>
              </a:pPr>
              <a:t>75</a:t>
            </a:fld>
            <a:endParaRPr lang="en-US" sz="1200">
              <a:solidFill>
                <a:srgbClr val="FFFFFF"/>
              </a:solidFill>
            </a:endParaRPr>
          </a:p>
        </p:txBody>
      </p:sp>
    </p:spTree>
    <p:extLst>
      <p:ext uri="{BB962C8B-B14F-4D97-AF65-F5344CB8AC3E}">
        <p14:creationId xmlns:p14="http://schemas.microsoft.com/office/powerpoint/2010/main" val="394876886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8A4F208-1777-1F5A-0398-30F6915B92BD}"/>
              </a:ext>
            </a:extLst>
          </p:cNvPr>
          <p:cNvSpPr>
            <a:spLocks noGrp="1"/>
          </p:cNvSpPr>
          <p:nvPr>
            <p:ph type="title"/>
          </p:nvPr>
        </p:nvSpPr>
        <p:spPr>
          <a:xfrm>
            <a:off x="187665" y="176472"/>
            <a:ext cx="8775472" cy="935720"/>
          </a:xfrm>
          <a:noFill/>
          <a:ln>
            <a:noFill/>
          </a:ln>
        </p:spPr>
        <p:txBody>
          <a:bodyPr>
            <a:normAutofit/>
          </a:bodyPr>
          <a:lstStyle/>
          <a:p>
            <a:r>
              <a:rPr lang="en-AU" b="0" dirty="0">
                <a:solidFill>
                  <a:srgbClr val="C00000"/>
                </a:solidFill>
                <a:latin typeface="Monotype Corsiva" panose="03010101010201010101" pitchFamily="66" charset="0"/>
              </a:rPr>
              <a:t>A Person as Sabab an-Nuzool</a:t>
            </a:r>
            <a:endParaRPr lang="en-US" b="0" dirty="0">
              <a:solidFill>
                <a:srgbClr val="C00000"/>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744E97AB-9476-D44B-C0A4-2C44A2052DFD}"/>
              </a:ext>
            </a:extLst>
          </p:cNvPr>
          <p:cNvSpPr>
            <a:spLocks noGrp="1"/>
          </p:cNvSpPr>
          <p:nvPr>
            <p:ph idx="1"/>
          </p:nvPr>
        </p:nvSpPr>
        <p:spPr>
          <a:xfrm>
            <a:off x="3149775" y="1775552"/>
            <a:ext cx="2851251" cy="4832092"/>
          </a:xfrm>
          <a:solidFill>
            <a:schemeClr val="accent6">
              <a:lumMod val="60000"/>
              <a:lumOff val="40000"/>
            </a:schemeClr>
          </a:solidFill>
          <a:ln>
            <a:solidFill>
              <a:schemeClr val="accent2">
                <a:lumMod val="75000"/>
              </a:schemeClr>
            </a:solidFill>
          </a:ln>
        </p:spPr>
        <p:txBody>
          <a:bodyPr>
            <a:noAutofit/>
          </a:bodyPr>
          <a:lstStyle/>
          <a:p>
            <a:pPr indent="0">
              <a:lnSpc>
                <a:spcPct val="100000"/>
              </a:lnSpc>
              <a:spcBef>
                <a:spcPts val="600"/>
              </a:spcBef>
              <a:buNone/>
            </a:pPr>
            <a:r>
              <a:rPr lang="en-AU" sz="1400" b="1" dirty="0">
                <a:solidFill>
                  <a:srgbClr val="C00000"/>
                </a:solidFill>
                <a:latin typeface="Chalkboard" panose="03050602040202020205" pitchFamily="66" charset="77"/>
              </a:rPr>
              <a:t>The second verse: </a:t>
            </a:r>
            <a:r>
              <a:rPr lang="en-AU" sz="1400" dirty="0">
                <a:latin typeface="Chalkboard" panose="03050602040202020205" pitchFamily="66" charset="77"/>
              </a:rPr>
              <a:t>was revealed concerning the booty we had captured in war. There was a sword that I really liked, so I asked the Messenger of Allah (pbuh) to give it to me. Allah revealed:</a:t>
            </a:r>
            <a:endParaRPr lang="en-AU" sz="1400" dirty="0">
              <a:solidFill>
                <a:srgbClr val="272727"/>
              </a:solidFill>
              <a:latin typeface="Chalkboard" panose="03050602040202020205" pitchFamily="66" charset="77"/>
            </a:endParaRPr>
          </a:p>
          <a:p>
            <a:pPr marL="0" indent="0" algn="r" rtl="1">
              <a:buNone/>
            </a:pPr>
            <a:r>
              <a:rPr lang="ar" sz="1400" b="1" dirty="0">
                <a:latin typeface="Chalkboard" panose="03050602040202020205" pitchFamily="66" charset="77"/>
              </a:rPr>
              <a:t>يَسْـَٔلُونَكَ عَنِ ٱلْأَنفَالِ ۖ قُلِ ٱلْأَنفَالُ لِلَّهِ وَٱلرَّسُولِ ۖ فَٱتَّقُوا۟ ٱللَّهَ وَأَصْلِحُوا۟ ذَاتَ بَيْنِكُمْ ۖ وَأَطِيعُوا۟ ٱللَّهَ وَرَسُولَهُۥٓ إِن كُنتُم مُّؤْمِنِينَ</a:t>
            </a:r>
            <a:r>
              <a:rPr lang="en-AU" sz="1400" b="1" dirty="0">
                <a:latin typeface="Chalkboard" panose="03050602040202020205" pitchFamily="66" charset="77"/>
              </a:rPr>
              <a:t>”</a:t>
            </a:r>
            <a:r>
              <a:rPr lang="ar-SA" sz="1400" b="1" dirty="0">
                <a:latin typeface="Chalkboard" panose="03050602040202020205" pitchFamily="66" charset="77"/>
              </a:rPr>
              <a:t>(الأنفال: 1)</a:t>
            </a:r>
            <a:endParaRPr lang="en-AU" sz="1400" dirty="0">
              <a:solidFill>
                <a:srgbClr val="3B3E66"/>
              </a:solidFill>
              <a:latin typeface="Chalkboard" panose="03050602040202020205" pitchFamily="66" charset="77"/>
            </a:endParaRPr>
          </a:p>
          <a:p>
            <a:pPr marL="0" indent="0" algn="l">
              <a:lnSpc>
                <a:spcPct val="100000"/>
              </a:lnSpc>
              <a:spcBef>
                <a:spcPts val="0"/>
              </a:spcBef>
              <a:buNone/>
            </a:pPr>
            <a:r>
              <a:rPr lang="en-AU" sz="1400" dirty="0">
                <a:solidFill>
                  <a:srgbClr val="3B3E66"/>
                </a:solidFill>
                <a:effectLst/>
                <a:latin typeface="Chalkboard" panose="03050602040202020205" pitchFamily="66" charset="77"/>
                <a:ea typeface="Batang" panose="02030600000101010101" pitchFamily="18" charset="-127"/>
              </a:rPr>
              <a:t>They ask you about Al-Anfal (the spoils of war). Say: "Al-Anfal are for Allah and the Messenger.'' So have </a:t>
            </a:r>
            <a:r>
              <a:rPr lang="en-AU" sz="1400" dirty="0" err="1">
                <a:solidFill>
                  <a:srgbClr val="3B3E66"/>
                </a:solidFill>
                <a:effectLst/>
                <a:latin typeface="Chalkboard" panose="03050602040202020205" pitchFamily="66" charset="77"/>
                <a:ea typeface="Batang" panose="02030600000101010101" pitchFamily="18" charset="-127"/>
              </a:rPr>
              <a:t>Taqwa</a:t>
            </a:r>
            <a:r>
              <a:rPr lang="en-AU" sz="1400" dirty="0">
                <a:solidFill>
                  <a:srgbClr val="3B3E66"/>
                </a:solidFill>
                <a:effectLst/>
                <a:latin typeface="Chalkboard" panose="03050602040202020205" pitchFamily="66" charset="77"/>
                <a:ea typeface="Batang" panose="02030600000101010101" pitchFamily="18" charset="-127"/>
              </a:rPr>
              <a:t> of Allah and settle all matters of difference among you, and obey Allah and His Messenger, if you are believers.(al-Anfal,8:1)</a:t>
            </a:r>
          </a:p>
          <a:p>
            <a:pPr marL="0" indent="0">
              <a:buNone/>
            </a:pPr>
            <a:endParaRPr lang="en-AU" sz="1400" i="0" dirty="0">
              <a:solidFill>
                <a:srgbClr val="272727"/>
              </a:solidFill>
              <a:effectLst/>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A42F680D-6467-27FE-87A7-2FCC36D058B6}"/>
              </a:ext>
            </a:extLst>
          </p:cNvPr>
          <p:cNvSpPr>
            <a:spLocks noGrp="1"/>
          </p:cNvSpPr>
          <p:nvPr>
            <p:ph type="sldNum" sz="quarter" idx="12"/>
          </p:nvPr>
        </p:nvSpPr>
        <p:spPr/>
        <p:txBody>
          <a:bodyPr/>
          <a:lstStyle/>
          <a:p>
            <a:fld id="{C8784B88-F3D9-6A4F-9660-1A0A1E561ED7}" type="slidenum">
              <a:rPr lang="en-US" smtClean="0"/>
              <a:t>76</a:t>
            </a:fld>
            <a:endParaRPr lang="en-US"/>
          </a:p>
        </p:txBody>
      </p:sp>
      <p:sp>
        <p:nvSpPr>
          <p:cNvPr id="6" name="TextBox 5">
            <a:extLst>
              <a:ext uri="{FF2B5EF4-FFF2-40B4-BE49-F238E27FC236}">
                <a16:creationId xmlns:a16="http://schemas.microsoft.com/office/drawing/2014/main" xmlns="" id="{53EB9B6C-71EB-FF50-1F27-83F3B40A1165}"/>
              </a:ext>
            </a:extLst>
          </p:cNvPr>
          <p:cNvSpPr txBox="1"/>
          <p:nvPr/>
        </p:nvSpPr>
        <p:spPr>
          <a:xfrm>
            <a:off x="101600" y="1775552"/>
            <a:ext cx="3048000" cy="4832092"/>
          </a:xfrm>
          <a:prstGeom prst="rect">
            <a:avLst/>
          </a:prstGeom>
          <a:solidFill>
            <a:schemeClr val="accent4">
              <a:lumMod val="60000"/>
              <a:lumOff val="40000"/>
            </a:schemeClr>
          </a:solidFill>
          <a:ln>
            <a:solidFill>
              <a:schemeClr val="accent2">
                <a:lumMod val="75000"/>
              </a:schemeClr>
            </a:solidFill>
          </a:ln>
        </p:spPr>
        <p:txBody>
          <a:bodyPr wrap="square" rtlCol="0">
            <a:spAutoFit/>
          </a:bodyPr>
          <a:lstStyle/>
          <a:p>
            <a:r>
              <a:rPr lang="en-AU" sz="1400" b="1" dirty="0">
                <a:solidFill>
                  <a:srgbClr val="C00000"/>
                </a:solidFill>
                <a:latin typeface="Chalkboard" panose="03050602040202020205" pitchFamily="66" charset="77"/>
              </a:rPr>
              <a:t>The first verse: </a:t>
            </a:r>
            <a:r>
              <a:rPr lang="en-AU" sz="1400" dirty="0">
                <a:latin typeface="Chalkboard" panose="03050602040202020205" pitchFamily="66" charset="77"/>
              </a:rPr>
              <a:t>was due to the fact that my mother promised not to eat or drink until I leave the Prophet</a:t>
            </a:r>
            <a:r>
              <a:rPr lang="ar" sz="1400" i="0" dirty="0">
                <a:effectLst/>
                <a:latin typeface="Chalkboard" panose="03050602040202020205" pitchFamily="66" charset="77"/>
              </a:rPr>
              <a:t> ﷺ</a:t>
            </a:r>
            <a:r>
              <a:rPr lang="en-AU" sz="1400" i="0" dirty="0">
                <a:effectLst/>
                <a:latin typeface="Chalkboard" panose="03050602040202020205" pitchFamily="66" charset="77"/>
              </a:rPr>
              <a:t>and return back to shirk.</a:t>
            </a:r>
          </a:p>
          <a:p>
            <a:endParaRPr lang="en-AU" sz="1400" dirty="0">
              <a:latin typeface="Chalkboard" panose="03050602040202020205" pitchFamily="66" charset="77"/>
            </a:endParaRPr>
          </a:p>
          <a:p>
            <a:pPr algn="r" rtl="1"/>
            <a:r>
              <a:rPr lang="ar" sz="1400" b="1" dirty="0">
                <a:latin typeface="Chalkboard" panose="03050602040202020205" pitchFamily="66" charset="77"/>
              </a:rPr>
              <a:t>وَإِن جَـٰهَدَاكَ عَلَىٰٓ أَن تُشْرِكَ بِى مَا لَيْسَ لَكَ بِهِۦ عِلْمٌۭ فَلَا تُطِعْهُمَا ۖ وَصَاحِبْهُمَا فِى ٱلدُّنْيَا مَعْرُوفًۭا ۖ وَٱتَّبِعْ سَبِيلَ مَنْ أَنَابَ إِلَىَّ ۚ ثُمَّ إِلَىَّ مَرْجِعُكُمْ فَأُنَبِّئُكُم بِمَا كُنتُمْ تَعْمَلُونَ</a:t>
            </a:r>
            <a:r>
              <a:rPr lang="en-AU" sz="1400" b="1" dirty="0">
                <a:latin typeface="Chalkboard" panose="03050602040202020205" pitchFamily="66" charset="77"/>
              </a:rPr>
              <a:t>)</a:t>
            </a:r>
            <a:r>
              <a:rPr lang="ar-SA" sz="1400" b="1" dirty="0">
                <a:latin typeface="Chalkboard" panose="03050602040202020205" pitchFamily="66" charset="77"/>
              </a:rPr>
              <a:t>لقمان: 15)</a:t>
            </a:r>
            <a:endParaRPr lang="en-AU" sz="1400" b="1" dirty="0">
              <a:latin typeface="Chalkboard" panose="03050602040202020205" pitchFamily="66" charset="77"/>
            </a:endParaRPr>
          </a:p>
          <a:p>
            <a:endParaRPr lang="en-AU" sz="1400" dirty="0">
              <a:latin typeface="Chalkboard" panose="03050602040202020205" pitchFamily="66" charset="77"/>
            </a:endParaRPr>
          </a:p>
          <a:p>
            <a:r>
              <a:rPr lang="en-AU" sz="1400" b="0" i="0" dirty="0">
                <a:solidFill>
                  <a:srgbClr val="272727"/>
                </a:solidFill>
                <a:effectLst/>
                <a:latin typeface="Chalkboard" panose="03050602040202020205" pitchFamily="66" charset="77"/>
              </a:rPr>
              <a:t>"But if they strive with you to make you join in worship with Me others that of which you have no knowledge, then obey them not;</a:t>
            </a:r>
            <a:r>
              <a:rPr lang="ar-SA" sz="1400" b="0" i="0" dirty="0">
                <a:solidFill>
                  <a:srgbClr val="272727"/>
                </a:solidFill>
                <a:effectLst/>
                <a:latin typeface="Chalkboard" panose="03050602040202020205" pitchFamily="66" charset="77"/>
              </a:rPr>
              <a:t>”</a:t>
            </a:r>
            <a:r>
              <a:rPr lang="en-AU" sz="1400" b="0" i="0" dirty="0">
                <a:solidFill>
                  <a:srgbClr val="272727"/>
                </a:solidFill>
                <a:effectLst/>
                <a:latin typeface="Chalkboard" panose="03050602040202020205" pitchFamily="66" charset="77"/>
              </a:rPr>
              <a:t>(31:15)</a:t>
            </a:r>
          </a:p>
          <a:p>
            <a:r>
              <a:rPr lang="en-AU" sz="1400" b="0" i="0" dirty="0">
                <a:solidFill>
                  <a:srgbClr val="272727"/>
                </a:solidFill>
                <a:effectLst/>
                <a:latin typeface="Chalkboard" panose="03050602040202020205" pitchFamily="66" charset="77"/>
              </a:rPr>
              <a:t> </a:t>
            </a:r>
            <a:r>
              <a:rPr lang="en-AU" sz="1400" b="1" i="0" dirty="0">
                <a:solidFill>
                  <a:srgbClr val="272727"/>
                </a:solidFill>
                <a:effectLst/>
                <a:latin typeface="Chalkboard" panose="03050602040202020205" pitchFamily="66" charset="77"/>
              </a:rPr>
              <a:t>means</a:t>
            </a:r>
            <a:r>
              <a:rPr lang="en-AU" sz="1400" b="0" i="0" dirty="0">
                <a:solidFill>
                  <a:srgbClr val="272727"/>
                </a:solidFill>
                <a:effectLst/>
                <a:latin typeface="Chalkboard" panose="03050602040202020205" pitchFamily="66" charset="77"/>
              </a:rPr>
              <a:t>, if they try hard to make you follow them in their religion, then do not accept that from them, but do not let that stop you from behaving with them in the world kindly, i.e. treating them with respect..</a:t>
            </a:r>
          </a:p>
        </p:txBody>
      </p:sp>
      <p:sp>
        <p:nvSpPr>
          <p:cNvPr id="7" name="TextBox 6">
            <a:extLst>
              <a:ext uri="{FF2B5EF4-FFF2-40B4-BE49-F238E27FC236}">
                <a16:creationId xmlns:a16="http://schemas.microsoft.com/office/drawing/2014/main" xmlns="" id="{89AECAD3-74E0-1B5F-FCBA-0D1E364F5871}"/>
              </a:ext>
            </a:extLst>
          </p:cNvPr>
          <p:cNvSpPr txBox="1"/>
          <p:nvPr/>
        </p:nvSpPr>
        <p:spPr>
          <a:xfrm>
            <a:off x="467833" y="365125"/>
            <a:ext cx="184731" cy="369332"/>
          </a:xfrm>
          <a:prstGeom prst="rect">
            <a:avLst/>
          </a:prstGeom>
          <a:noFill/>
        </p:spPr>
        <p:txBody>
          <a:bodyPr wrap="none" rtlCol="0">
            <a:spAutoFit/>
          </a:bodyPr>
          <a:lstStyle/>
          <a:p>
            <a:endParaRPr lang="en-US" dirty="0"/>
          </a:p>
        </p:txBody>
      </p:sp>
      <p:sp>
        <p:nvSpPr>
          <p:cNvPr id="8" name="TextBox 7">
            <a:extLst>
              <a:ext uri="{FF2B5EF4-FFF2-40B4-BE49-F238E27FC236}">
                <a16:creationId xmlns:a16="http://schemas.microsoft.com/office/drawing/2014/main" xmlns="" id="{D898727C-7B19-3207-60DE-5BED479417AB}"/>
              </a:ext>
            </a:extLst>
          </p:cNvPr>
          <p:cNvSpPr txBox="1"/>
          <p:nvPr/>
        </p:nvSpPr>
        <p:spPr>
          <a:xfrm>
            <a:off x="6001026" y="1845122"/>
            <a:ext cx="6190974" cy="2462213"/>
          </a:xfrm>
          <a:prstGeom prst="rect">
            <a:avLst/>
          </a:prstGeom>
          <a:solidFill>
            <a:schemeClr val="bg2">
              <a:lumMod val="75000"/>
            </a:schemeClr>
          </a:solidFill>
          <a:ln>
            <a:solidFill>
              <a:schemeClr val="accent2">
                <a:lumMod val="75000"/>
              </a:schemeClr>
            </a:solidFill>
          </a:ln>
        </p:spPr>
        <p:txBody>
          <a:bodyPr wrap="square" rtlCol="0">
            <a:spAutoFit/>
          </a:bodyPr>
          <a:lstStyle/>
          <a:p>
            <a:r>
              <a:rPr lang="en-AU" sz="1400" b="1" dirty="0">
                <a:solidFill>
                  <a:srgbClr val="C00000"/>
                </a:solidFill>
                <a:latin typeface="Chalkboard" panose="03050602040202020205" pitchFamily="66" charset="77"/>
                <a:ea typeface="Batang" panose="02030600000101010101" pitchFamily="18" charset="-127"/>
              </a:rPr>
              <a:t>3.The third verse: </a:t>
            </a:r>
            <a:r>
              <a:rPr lang="en-AU" sz="1400" dirty="0">
                <a:latin typeface="Chalkboard" panose="03050602040202020205" pitchFamily="66" charset="77"/>
                <a:ea typeface="Batang" panose="02030600000101010101" pitchFamily="18" charset="-127"/>
              </a:rPr>
              <a:t>was revealed when the Prophet (pbuh) visited me when 1 was sick. </a:t>
            </a:r>
          </a:p>
          <a:p>
            <a:r>
              <a:rPr lang="en-AU" sz="1400" dirty="0">
                <a:latin typeface="Chalkboard" panose="03050602040202020205" pitchFamily="66" charset="77"/>
                <a:ea typeface="Batang" panose="02030600000101010101" pitchFamily="18" charset="-127"/>
              </a:rPr>
              <a:t>1 asked him, oh! Prophet (pbuh)! I wish to distribute my wealth, should I give away hall of it?' He answered, 'No!' I then asked. 'A third ? ‘ He did not respond to this, so from then onwards (a bequest) of a third was allowed. "</a:t>
            </a:r>
            <a:endParaRPr lang="ar-SA" sz="1400" dirty="0">
              <a:latin typeface="Chalkboard" panose="03050602040202020205" pitchFamily="66" charset="77"/>
              <a:ea typeface="Batang" panose="02030600000101010101" pitchFamily="18" charset="-127"/>
            </a:endParaRPr>
          </a:p>
          <a:p>
            <a:pPr algn="l"/>
            <a:r>
              <a:rPr lang="ar-SA" sz="1400" b="1" dirty="0">
                <a:effectLst/>
                <a:latin typeface="Chalkboard" panose="03050602040202020205" pitchFamily="66" charset="77"/>
                <a:ea typeface="Batang" panose="02030600000101010101" pitchFamily="18" charset="-127"/>
                <a:cs typeface="Arial" panose="020B0604020202020204" pitchFamily="34" charset="0"/>
              </a:rPr>
              <a:t>كتب عليكم إذا حضر أحدكم الموت إن ترك خيرا الوصية للوالدين والأقربين} [البقرة: 180) </a:t>
            </a:r>
            <a:endParaRPr lang="en-AU" sz="1400" b="1" dirty="0">
              <a:effectLst/>
              <a:latin typeface="Chalkboard" panose="03050602040202020205" pitchFamily="66" charset="77"/>
              <a:ea typeface="Batang" panose="02030600000101010101" pitchFamily="18" charset="-127"/>
              <a:cs typeface="Arial" panose="020B0604020202020204" pitchFamily="34" charset="0"/>
            </a:endParaRPr>
          </a:p>
          <a:p>
            <a:pPr algn="l"/>
            <a:r>
              <a:rPr lang="en-AU" sz="1400" b="1" i="0" dirty="0">
                <a:solidFill>
                  <a:srgbClr val="272727"/>
                </a:solidFill>
                <a:latin typeface="Chalkboard" panose="03050602040202020205" pitchFamily="66" charset="77"/>
                <a:ea typeface="Batang" panose="02030600000101010101" pitchFamily="18" charset="-127"/>
                <a:cs typeface="Arial" panose="020B0604020202020204" pitchFamily="34" charset="0"/>
              </a:rPr>
              <a:t>“</a:t>
            </a:r>
            <a:r>
              <a:rPr lang="en-AU" sz="1400" b="0" i="0" dirty="0">
                <a:solidFill>
                  <a:srgbClr val="272727"/>
                </a:solidFill>
                <a:effectLst/>
                <a:latin typeface="Chalkboard" panose="03050602040202020205" pitchFamily="66" charset="77"/>
                <a:ea typeface="Batang" panose="02030600000101010101" pitchFamily="18" charset="-127"/>
              </a:rPr>
              <a:t>It is prescribed that when death approaches any of you—if they leave something of value—a will should be made in favour of parents and immediate family with fairness. This is˺ an obligation on those who are mindful ˹of Allah”(2;180)</a:t>
            </a:r>
            <a:endParaRPr lang="en-AU" sz="1400" b="1" dirty="0">
              <a:effectLst/>
              <a:latin typeface="Chalkboard" panose="03050602040202020205" pitchFamily="66" charset="77"/>
              <a:ea typeface="Batang" panose="02030600000101010101" pitchFamily="18" charset="-127"/>
              <a:cs typeface="Arial" panose="020B0604020202020204" pitchFamily="34" charset="0"/>
            </a:endParaRPr>
          </a:p>
        </p:txBody>
      </p:sp>
      <p:sp>
        <p:nvSpPr>
          <p:cNvPr id="9" name="TextBox 8">
            <a:extLst>
              <a:ext uri="{FF2B5EF4-FFF2-40B4-BE49-F238E27FC236}">
                <a16:creationId xmlns:a16="http://schemas.microsoft.com/office/drawing/2014/main" xmlns="" id="{C2A41D45-BB9F-A9D8-8C56-CD951BB6A0BA}"/>
              </a:ext>
            </a:extLst>
          </p:cNvPr>
          <p:cNvSpPr txBox="1"/>
          <p:nvPr/>
        </p:nvSpPr>
        <p:spPr>
          <a:xfrm>
            <a:off x="6001026" y="4307336"/>
            <a:ext cx="6190974" cy="2301220"/>
          </a:xfrm>
          <a:prstGeom prst="rect">
            <a:avLst/>
          </a:prstGeom>
          <a:solidFill>
            <a:schemeClr val="accent4">
              <a:lumMod val="40000"/>
              <a:lumOff val="60000"/>
            </a:schemeClr>
          </a:solidFill>
          <a:ln>
            <a:solidFill>
              <a:schemeClr val="accent2">
                <a:lumMod val="75000"/>
              </a:schemeClr>
            </a:solidFill>
          </a:ln>
        </p:spPr>
        <p:txBody>
          <a:bodyPr wrap="square" rtlCol="0">
            <a:spAutoFit/>
          </a:bodyPr>
          <a:lstStyle/>
          <a:p>
            <a:r>
              <a:rPr lang="en-AU" sz="1400" b="1" dirty="0">
                <a:solidFill>
                  <a:srgbClr val="C00000"/>
                </a:solidFill>
                <a:latin typeface="Chalkboard" panose="03050602040202020205" pitchFamily="66" charset="77"/>
              </a:rPr>
              <a:t>4.The fourth verse: </a:t>
            </a:r>
            <a:r>
              <a:rPr lang="en-AU" sz="1400" dirty="0">
                <a:latin typeface="Chalkboard" panose="03050602040202020205" pitchFamily="66" charset="77"/>
              </a:rPr>
              <a:t>occurred when 1 was drinking wine with a group of the Ansar.</a:t>
            </a:r>
          </a:p>
          <a:p>
            <a:r>
              <a:rPr lang="en-AU" sz="1400" dirty="0">
                <a:latin typeface="Chalkboard" panose="03050602040202020205" pitchFamily="66" charset="77"/>
              </a:rPr>
              <a:t> One of them hit me on my nose (because he was drunk), so I went to the </a:t>
            </a:r>
            <a:r>
              <a:rPr lang="ar" sz="1400" b="1" i="0" dirty="0">
                <a:solidFill>
                  <a:srgbClr val="C00000"/>
                </a:solidFill>
                <a:effectLst/>
                <a:latin typeface="proxima-nova"/>
              </a:rPr>
              <a:t>ﷺ</a:t>
            </a:r>
            <a:r>
              <a:rPr lang="en-AU" sz="1400" b="1" i="0" dirty="0">
                <a:solidFill>
                  <a:srgbClr val="C00000"/>
                </a:solidFill>
                <a:effectLst/>
                <a:latin typeface="proxima-nova"/>
              </a:rPr>
              <a:t>prophet </a:t>
            </a:r>
            <a:r>
              <a:rPr lang="en-AU" sz="1400" dirty="0">
                <a:latin typeface="Chalkboard" panose="03050602040202020205" pitchFamily="66" charset="77"/>
              </a:rPr>
              <a:t>(to complain), and then Allah revealed the verse prohibiting wine.</a:t>
            </a:r>
            <a:endParaRPr lang="ar-SA" sz="1400" dirty="0">
              <a:latin typeface="Chalkboard" panose="03050602040202020205" pitchFamily="66" charset="77"/>
            </a:endParaRPr>
          </a:p>
          <a:p>
            <a:pPr algn="r" rtl="1"/>
            <a:r>
              <a:rPr lang="ar-SA" sz="1400" b="1" dirty="0">
                <a:latin typeface="Chalkboard" panose="03050602040202020205" pitchFamily="66" charset="77"/>
              </a:rPr>
              <a:t>يَـٰٓأَيُّهَا </a:t>
            </a:r>
            <a:r>
              <a:rPr lang="ar-SA" sz="1400" b="1" dirty="0" err="1">
                <a:latin typeface="Chalkboard" panose="03050602040202020205" pitchFamily="66" charset="77"/>
              </a:rPr>
              <a:t>ٱلَّذِينَ</a:t>
            </a:r>
            <a:r>
              <a:rPr lang="ar-SA" sz="1400" b="1" dirty="0">
                <a:latin typeface="Chalkboard" panose="03050602040202020205" pitchFamily="66" charset="77"/>
              </a:rPr>
              <a:t> </a:t>
            </a:r>
            <a:r>
              <a:rPr lang="ar-SA" sz="1400" b="1" dirty="0" err="1">
                <a:latin typeface="Chalkboard" panose="03050602040202020205" pitchFamily="66" charset="77"/>
              </a:rPr>
              <a:t>ءَامَنُوٓا</a:t>
            </a:r>
            <a:r>
              <a:rPr lang="ar-SA" sz="1400" b="1" dirty="0">
                <a:latin typeface="Chalkboard" panose="03050602040202020205" pitchFamily="66" charset="77"/>
              </a:rPr>
              <a:t>۟ إِنَّمَا </a:t>
            </a:r>
            <a:r>
              <a:rPr lang="ar-SA" sz="1400" b="1" dirty="0" err="1">
                <a:latin typeface="Chalkboard" panose="03050602040202020205" pitchFamily="66" charset="77"/>
              </a:rPr>
              <a:t>ٱلْخَمْرُ</a:t>
            </a:r>
            <a:r>
              <a:rPr lang="ar-SA" sz="1400" b="1" dirty="0">
                <a:latin typeface="Chalkboard" panose="03050602040202020205" pitchFamily="66" charset="77"/>
              </a:rPr>
              <a:t> </a:t>
            </a:r>
            <a:r>
              <a:rPr lang="ar-SA" sz="1400" b="1" dirty="0" err="1">
                <a:latin typeface="Chalkboard" panose="03050602040202020205" pitchFamily="66" charset="77"/>
              </a:rPr>
              <a:t>وَٱلْمَيْسِرُ</a:t>
            </a:r>
            <a:r>
              <a:rPr lang="ar-SA" sz="1400" b="1" dirty="0">
                <a:latin typeface="Chalkboard" panose="03050602040202020205" pitchFamily="66" charset="77"/>
              </a:rPr>
              <a:t> </a:t>
            </a:r>
            <a:r>
              <a:rPr lang="ar-SA" sz="1400" b="1" dirty="0" err="1">
                <a:latin typeface="Chalkboard" panose="03050602040202020205" pitchFamily="66" charset="77"/>
              </a:rPr>
              <a:t>وَٱلْأَنصَابُ</a:t>
            </a:r>
            <a:r>
              <a:rPr lang="ar-SA" sz="1400" b="1" dirty="0">
                <a:latin typeface="Chalkboard" panose="03050602040202020205" pitchFamily="66" charset="77"/>
              </a:rPr>
              <a:t> </a:t>
            </a:r>
            <a:r>
              <a:rPr lang="ar-SA" sz="1400" b="1" dirty="0" err="1">
                <a:latin typeface="Chalkboard" panose="03050602040202020205" pitchFamily="66" charset="77"/>
              </a:rPr>
              <a:t>وَٱلْأَزْلَـٰمُ</a:t>
            </a:r>
            <a:r>
              <a:rPr lang="ar-SA" sz="1400" b="1" dirty="0">
                <a:latin typeface="Chalkboard" panose="03050602040202020205" pitchFamily="66" charset="77"/>
              </a:rPr>
              <a:t> </a:t>
            </a:r>
            <a:r>
              <a:rPr lang="ar-SA" sz="1400" b="1" dirty="0" err="1">
                <a:latin typeface="Chalkboard" panose="03050602040202020205" pitchFamily="66" charset="77"/>
              </a:rPr>
              <a:t>رِجْسٌۭ</a:t>
            </a:r>
            <a:r>
              <a:rPr lang="ar-SA" sz="1400" b="1" dirty="0">
                <a:latin typeface="Chalkboard" panose="03050602040202020205" pitchFamily="66" charset="77"/>
              </a:rPr>
              <a:t> مِّنْ عَمَلِ </a:t>
            </a:r>
            <a:r>
              <a:rPr lang="ar-SA" sz="1400" b="1" dirty="0" err="1">
                <a:latin typeface="Chalkboard" panose="03050602040202020205" pitchFamily="66" charset="77"/>
              </a:rPr>
              <a:t>ٱلشَّيْطَـٰنِ</a:t>
            </a:r>
            <a:r>
              <a:rPr lang="ar-SA" sz="1400" b="1" dirty="0">
                <a:latin typeface="Chalkboard" panose="03050602040202020205" pitchFamily="66" charset="77"/>
              </a:rPr>
              <a:t> </a:t>
            </a:r>
            <a:r>
              <a:rPr lang="ar-SA" sz="1400" b="1" dirty="0" err="1">
                <a:latin typeface="Chalkboard" panose="03050602040202020205" pitchFamily="66" charset="77"/>
              </a:rPr>
              <a:t>فَٱجْتَنِبُوهُ</a:t>
            </a:r>
            <a:r>
              <a:rPr lang="ar-SA" sz="1400" b="1" dirty="0">
                <a:latin typeface="Chalkboard" panose="03050602040202020205" pitchFamily="66" charset="77"/>
              </a:rPr>
              <a:t> لَعَلَّكُمْ تُفْلِحُونَ</a:t>
            </a:r>
            <a:r>
              <a:rPr lang="en-AU" sz="1400" b="1" dirty="0">
                <a:latin typeface="Chalkboard" panose="03050602040202020205" pitchFamily="66" charset="77"/>
              </a:rPr>
              <a:t>”</a:t>
            </a:r>
            <a:r>
              <a:rPr lang="ar-SA" sz="1400" b="1" dirty="0">
                <a:latin typeface="Chalkboard" panose="03050602040202020205" pitchFamily="66" charset="77"/>
              </a:rPr>
              <a:t>(المائدة:90)</a:t>
            </a:r>
          </a:p>
          <a:p>
            <a:pPr algn="l"/>
            <a:r>
              <a:rPr lang="en-AU" sz="1400" b="1" dirty="0">
                <a:latin typeface="Chalkboard" panose="03050602040202020205" pitchFamily="66" charset="77"/>
              </a:rPr>
              <a:t>“Verily, </a:t>
            </a:r>
            <a:r>
              <a:rPr lang="en-AU" sz="1400" b="1" dirty="0" err="1">
                <a:latin typeface="Chalkboard" panose="03050602040202020205" pitchFamily="66" charset="77"/>
              </a:rPr>
              <a:t>khamr</a:t>
            </a:r>
            <a:r>
              <a:rPr lang="en-AU" sz="1400" b="1" dirty="0">
                <a:latin typeface="Chalkboard" panose="03050602040202020205" pitchFamily="66" charset="77"/>
              </a:rPr>
              <a:t>, </a:t>
            </a:r>
            <a:r>
              <a:rPr lang="en-AU" sz="1400" b="1" dirty="0" err="1">
                <a:latin typeface="Chalkboard" panose="03050602040202020205" pitchFamily="66" charset="77"/>
              </a:rPr>
              <a:t>maysir</a:t>
            </a:r>
            <a:r>
              <a:rPr lang="en-AU" sz="1400" b="1" dirty="0">
                <a:latin typeface="Chalkboard" panose="03050602040202020205" pitchFamily="66" charset="77"/>
              </a:rPr>
              <a:t> and </a:t>
            </a:r>
            <a:r>
              <a:rPr lang="en-AU" sz="1400" b="1" dirty="0" err="1">
                <a:latin typeface="Chalkboard" panose="03050602040202020205" pitchFamily="66" charset="77"/>
              </a:rPr>
              <a:t>azlaam</a:t>
            </a:r>
            <a:r>
              <a:rPr lang="en-AU" sz="1400" b="1" dirty="0">
                <a:latin typeface="Chalkboard" panose="03050602040202020205" pitchFamily="66" charset="77"/>
              </a:rPr>
              <a:t> (fortune telling) are filth, as a result of </a:t>
            </a:r>
            <a:r>
              <a:rPr lang="en-AU" sz="1400" b="1" dirty="0" err="1">
                <a:latin typeface="Chalkboard" panose="03050602040202020205" pitchFamily="66" charset="77"/>
              </a:rPr>
              <a:t>Shaytan’s</a:t>
            </a:r>
            <a:r>
              <a:rPr lang="en-AU" sz="1400" b="1" dirty="0">
                <a:latin typeface="Chalkboard" panose="03050602040202020205" pitchFamily="66" charset="77"/>
              </a:rPr>
              <a:t> work, so stay away from them.” Surah al-</a:t>
            </a:r>
            <a:r>
              <a:rPr lang="en-AU" sz="1400" b="1" dirty="0" err="1">
                <a:latin typeface="Chalkboard" panose="03050602040202020205" pitchFamily="66" charset="77"/>
              </a:rPr>
              <a:t>Ma’idah</a:t>
            </a:r>
            <a:r>
              <a:rPr lang="en-AU" sz="1400" b="1" dirty="0">
                <a:latin typeface="Chalkboard" panose="03050602040202020205" pitchFamily="66" charset="77"/>
              </a:rPr>
              <a:t>, (5:90). </a:t>
            </a:r>
          </a:p>
        </p:txBody>
      </p:sp>
      <p:sp>
        <p:nvSpPr>
          <p:cNvPr id="10" name="TextBox 9">
            <a:extLst>
              <a:ext uri="{FF2B5EF4-FFF2-40B4-BE49-F238E27FC236}">
                <a16:creationId xmlns:a16="http://schemas.microsoft.com/office/drawing/2014/main" xmlns="" id="{7786D220-72F9-242E-BE23-5FB84C0445F2}"/>
              </a:ext>
            </a:extLst>
          </p:cNvPr>
          <p:cNvSpPr txBox="1"/>
          <p:nvPr/>
        </p:nvSpPr>
        <p:spPr>
          <a:xfrm>
            <a:off x="220177" y="968701"/>
            <a:ext cx="9539111" cy="830997"/>
          </a:xfrm>
          <a:prstGeom prst="rect">
            <a:avLst/>
          </a:prstGeom>
          <a:solidFill>
            <a:schemeClr val="accent3">
              <a:lumMod val="20000"/>
              <a:lumOff val="80000"/>
            </a:schemeClr>
          </a:solidFill>
          <a:ln>
            <a:solidFill>
              <a:schemeClr val="accent2">
                <a:lumMod val="75000"/>
              </a:schemeClr>
            </a:solidFill>
          </a:ln>
        </p:spPr>
        <p:txBody>
          <a:bodyPr wrap="square" rtlCol="0">
            <a:spAutoFit/>
          </a:bodyPr>
          <a:lstStyle/>
          <a:p>
            <a:r>
              <a:rPr lang="en-AU" sz="1600" dirty="0">
                <a:latin typeface="Chalkboard" panose="03050602040202020205" pitchFamily="66" charset="77"/>
              </a:rPr>
              <a:t>The  Companions used to record which verses were revealed concerning them, as this was a source of honour and distinction for them.</a:t>
            </a:r>
            <a:r>
              <a:rPr lang="ar-SA" sz="1600" dirty="0">
                <a:latin typeface="Chalkboard" panose="03050602040202020205" pitchFamily="66" charset="77"/>
              </a:rPr>
              <a:t> </a:t>
            </a:r>
            <a:r>
              <a:rPr lang="en-AU" sz="1600" b="1" dirty="0" err="1">
                <a:latin typeface="Chalkboard" panose="03050602040202020205" pitchFamily="66" charset="77"/>
              </a:rPr>
              <a:t>Sa’ad</a:t>
            </a:r>
            <a:r>
              <a:rPr lang="en-AU" sz="1600" b="1" dirty="0">
                <a:latin typeface="Chalkboard" panose="03050602040202020205" pitchFamily="66" charset="77"/>
              </a:rPr>
              <a:t> bin Abie </a:t>
            </a:r>
            <a:r>
              <a:rPr lang="en-AU" sz="1600" b="1" dirty="0" err="1">
                <a:latin typeface="Chalkboard" panose="03050602040202020205" pitchFamily="66" charset="77"/>
              </a:rPr>
              <a:t>Waqqaas</a:t>
            </a:r>
            <a:r>
              <a:rPr lang="en-AU" sz="1600" b="1" dirty="0">
                <a:latin typeface="Chalkboard" panose="03050602040202020205" pitchFamily="66" charset="77"/>
              </a:rPr>
              <a:t> </a:t>
            </a:r>
            <a:r>
              <a:rPr lang="en-AU" sz="1600" dirty="0">
                <a:latin typeface="Chalkboard" panose="03050602040202020205" pitchFamily="66" charset="77"/>
              </a:rPr>
              <a:t>stated, "Four verses of the Quran were revealed concerning me (or because of me):</a:t>
            </a:r>
          </a:p>
        </p:txBody>
      </p:sp>
    </p:spTree>
    <p:extLst>
      <p:ext uri="{BB962C8B-B14F-4D97-AF65-F5344CB8AC3E}">
        <p14:creationId xmlns:p14="http://schemas.microsoft.com/office/powerpoint/2010/main" val="42596010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C3B187-FC4E-B9EC-56F1-B53E15444167}"/>
              </a:ext>
            </a:extLst>
          </p:cNvPr>
          <p:cNvSpPr>
            <a:spLocks noGrp="1"/>
          </p:cNvSpPr>
          <p:nvPr>
            <p:ph type="title"/>
          </p:nvPr>
        </p:nvSpPr>
        <p:spPr>
          <a:xfrm>
            <a:off x="1538110" y="500062"/>
            <a:ext cx="8012289" cy="1325563"/>
          </a:xfrm>
          <a:ln>
            <a:solidFill>
              <a:schemeClr val="accent5"/>
            </a:solidFill>
          </a:ln>
        </p:spPr>
        <p:txBody>
          <a:bodyPr/>
          <a:lstStyle/>
          <a:p>
            <a:r>
              <a:rPr lang="en-AU" sz="4400" dirty="0">
                <a:effectLst/>
                <a:latin typeface="Algerian" pitchFamily="82" charset="77"/>
              </a:rPr>
              <a:t>Method of Interpretation</a:t>
            </a:r>
            <a:endParaRPr lang="en-US" dirty="0"/>
          </a:p>
        </p:txBody>
      </p:sp>
      <p:sp>
        <p:nvSpPr>
          <p:cNvPr id="3" name="Content Placeholder 2">
            <a:extLst>
              <a:ext uri="{FF2B5EF4-FFF2-40B4-BE49-F238E27FC236}">
                <a16:creationId xmlns:a16="http://schemas.microsoft.com/office/drawing/2014/main" xmlns="" id="{A67526F3-03A4-B7C7-17B1-7A83DFF4C28B}"/>
              </a:ext>
            </a:extLst>
          </p:cNvPr>
          <p:cNvSpPr>
            <a:spLocks noGrp="1"/>
          </p:cNvSpPr>
          <p:nvPr>
            <p:ph idx="1"/>
          </p:nvPr>
        </p:nvSpPr>
        <p:spPr>
          <a:xfrm>
            <a:off x="1673578" y="1825625"/>
            <a:ext cx="7741355" cy="4351338"/>
          </a:xfrm>
          <a:ln>
            <a:solidFill>
              <a:schemeClr val="accent5"/>
            </a:solidFill>
          </a:ln>
        </p:spPr>
        <p:txBody>
          <a:bodyPr/>
          <a:lstStyle/>
          <a:p>
            <a:pPr marL="0" indent="0">
              <a:buNone/>
            </a:pPr>
            <a:r>
              <a:rPr lang="en-AU" sz="2800" b="1" dirty="0">
                <a:effectLst/>
                <a:latin typeface="Trade Gothic Inline" panose="020B0504030203020204" pitchFamily="34" charset="0"/>
                <a:ea typeface="Batang" panose="02030600000101010101" pitchFamily="18" charset="-127"/>
                <a:cs typeface="AngsanaUPC" panose="02020603050405020304" pitchFamily="18" charset="-34"/>
              </a:rPr>
              <a:t>The verses may be general or specific</a:t>
            </a:r>
          </a:p>
          <a:p>
            <a:pPr marL="0" indent="0" algn="ctr">
              <a:buNone/>
            </a:pPr>
            <a:r>
              <a:rPr lang="en-AU" sz="2800" b="1" dirty="0">
                <a:solidFill>
                  <a:srgbClr val="C00000"/>
                </a:solidFill>
                <a:latin typeface="Batang" panose="02030600000101010101" pitchFamily="18" charset="-127"/>
                <a:ea typeface="Batang" panose="02030600000101010101" pitchFamily="18" charset="-127"/>
              </a:rPr>
              <a:t>  T</a:t>
            </a:r>
            <a:r>
              <a:rPr lang="en-AU" sz="2800" b="1" dirty="0">
                <a:solidFill>
                  <a:srgbClr val="C00000"/>
                </a:solidFill>
                <a:effectLst/>
                <a:latin typeface="Batang" panose="02030600000101010101" pitchFamily="18" charset="-127"/>
                <a:ea typeface="Batang" panose="02030600000101010101" pitchFamily="18" charset="-127"/>
              </a:rPr>
              <a:t>he reason for revelation may either confirm the general implications of the verses or their specific implication of the verse, or it may qualify them both.</a:t>
            </a:r>
            <a:endParaRPr lang="en-US" dirty="0"/>
          </a:p>
        </p:txBody>
      </p:sp>
      <p:sp>
        <p:nvSpPr>
          <p:cNvPr id="4" name="Slide Number Placeholder 3">
            <a:extLst>
              <a:ext uri="{FF2B5EF4-FFF2-40B4-BE49-F238E27FC236}">
                <a16:creationId xmlns:a16="http://schemas.microsoft.com/office/drawing/2014/main" xmlns="" id="{07949A0D-02E8-1A60-4AAF-A97F9FA777C7}"/>
              </a:ext>
            </a:extLst>
          </p:cNvPr>
          <p:cNvSpPr>
            <a:spLocks noGrp="1"/>
          </p:cNvSpPr>
          <p:nvPr>
            <p:ph type="sldNum" sz="quarter" idx="12"/>
          </p:nvPr>
        </p:nvSpPr>
        <p:spPr/>
        <p:txBody>
          <a:bodyPr/>
          <a:lstStyle/>
          <a:p>
            <a:fld id="{C8784B88-F3D9-6A4F-9660-1A0A1E561ED7}" type="slidenum">
              <a:rPr lang="en-US" smtClean="0"/>
              <a:t>77</a:t>
            </a:fld>
            <a:endParaRPr lang="en-US"/>
          </a:p>
        </p:txBody>
      </p:sp>
    </p:spTree>
    <p:extLst>
      <p:ext uri="{BB962C8B-B14F-4D97-AF65-F5344CB8AC3E}">
        <p14:creationId xmlns:p14="http://schemas.microsoft.com/office/powerpoint/2010/main" val="374943524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51C4716-25D3-DA79-9BFB-1EE8FE765E05}"/>
              </a:ext>
            </a:extLst>
          </p:cNvPr>
          <p:cNvSpPr>
            <a:spLocks noGrp="1"/>
          </p:cNvSpPr>
          <p:nvPr>
            <p:ph type="title"/>
          </p:nvPr>
        </p:nvSpPr>
        <p:spPr>
          <a:xfrm>
            <a:off x="1539965" y="297204"/>
            <a:ext cx="6518365" cy="823595"/>
          </a:xfrm>
        </p:spPr>
        <p:txBody>
          <a:bodyPr>
            <a:normAutofit fontScale="90000"/>
          </a:bodyPr>
          <a:lstStyle/>
          <a:p>
            <a:r>
              <a:rPr lang="en-AU" sz="3600" b="1" dirty="0">
                <a:effectLst/>
                <a:latin typeface="Trade Gothic Inline" panose="020B0504030203020204" pitchFamily="34" charset="0"/>
                <a:ea typeface="Batang" panose="02030600000101010101" pitchFamily="18" charset="-127"/>
              </a:rPr>
              <a:t>general implication</a:t>
            </a:r>
            <a:r>
              <a:rPr lang="en-AU" dirty="0">
                <a:latin typeface="Algerian" pitchFamily="82" charset="77"/>
              </a:rPr>
              <a:t/>
            </a:r>
            <a:br>
              <a:rPr lang="en-AU" dirty="0">
                <a:latin typeface="Algerian" pitchFamily="82" charset="77"/>
              </a:rPr>
            </a:br>
            <a:endParaRPr lang="en-US" dirty="0">
              <a:latin typeface="Algerian" pitchFamily="82" charset="77"/>
            </a:endParaRPr>
          </a:p>
        </p:txBody>
      </p:sp>
      <p:sp>
        <p:nvSpPr>
          <p:cNvPr id="3" name="Content Placeholder 2">
            <a:extLst>
              <a:ext uri="{FF2B5EF4-FFF2-40B4-BE49-F238E27FC236}">
                <a16:creationId xmlns:a16="http://schemas.microsoft.com/office/drawing/2014/main" xmlns="" id="{267B7B13-2897-C5CF-BC9D-1DE0134B7513}"/>
              </a:ext>
            </a:extLst>
          </p:cNvPr>
          <p:cNvSpPr>
            <a:spLocks noGrp="1"/>
          </p:cNvSpPr>
          <p:nvPr>
            <p:ph idx="1"/>
          </p:nvPr>
        </p:nvSpPr>
        <p:spPr>
          <a:xfrm>
            <a:off x="0" y="509451"/>
            <a:ext cx="12074435" cy="6018355"/>
          </a:xfrm>
          <a:ln>
            <a:solidFill>
              <a:srgbClr val="C00000"/>
            </a:solidFill>
          </a:ln>
        </p:spPr>
        <p:txBody>
          <a:bodyPr>
            <a:noAutofit/>
          </a:bodyPr>
          <a:lstStyle/>
          <a:p>
            <a:pPr marL="0" indent="0">
              <a:buNone/>
            </a:pPr>
            <a:r>
              <a:rPr lang="en-AU" sz="1800" b="1" dirty="0">
                <a:solidFill>
                  <a:schemeClr val="accent1"/>
                </a:solidFill>
                <a:latin typeface="Chalkboard" panose="03050602040202020205" pitchFamily="66" charset="77"/>
                <a:ea typeface="Batang" panose="02030600000101010101" pitchFamily="18" charset="-127"/>
              </a:rPr>
              <a:t>1.</a:t>
            </a:r>
            <a:r>
              <a:rPr lang="en-AU" sz="2000" b="1" dirty="0">
                <a:solidFill>
                  <a:schemeClr val="accent1"/>
                </a:solidFill>
                <a:effectLst/>
                <a:latin typeface="Chalkboard" panose="03050602040202020205" pitchFamily="66" charset="77"/>
                <a:ea typeface="Batang" panose="02030600000101010101" pitchFamily="18" charset="-127"/>
              </a:rPr>
              <a:t>First case: </a:t>
            </a:r>
          </a:p>
          <a:p>
            <a:pPr marL="0" indent="0">
              <a:buNone/>
            </a:pPr>
            <a:r>
              <a:rPr lang="en-AU" sz="1800" b="1" dirty="0">
                <a:solidFill>
                  <a:schemeClr val="accent1"/>
                </a:solidFill>
                <a:effectLst/>
                <a:latin typeface="Chalkboard" panose="03050602040202020205" pitchFamily="66" charset="77"/>
                <a:ea typeface="Batang" panose="02030600000101010101" pitchFamily="18" charset="-127"/>
              </a:rPr>
              <a:t>The reason for revelation confirms the </a:t>
            </a:r>
            <a:r>
              <a:rPr lang="en-AU" sz="1800" b="1" u="sng" dirty="0">
                <a:solidFill>
                  <a:schemeClr val="accent1"/>
                </a:solidFill>
                <a:effectLst/>
                <a:latin typeface="Chalkboard" panose="03050602040202020205" pitchFamily="66" charset="77"/>
                <a:ea typeface="Batang" panose="02030600000101010101" pitchFamily="18" charset="-127"/>
              </a:rPr>
              <a:t>general implication </a:t>
            </a:r>
            <a:r>
              <a:rPr lang="en-AU" sz="1800" b="1" dirty="0">
                <a:solidFill>
                  <a:schemeClr val="accent1"/>
                </a:solidFill>
                <a:effectLst/>
                <a:latin typeface="Chalkboard" panose="03050602040202020205" pitchFamily="66" charset="77"/>
                <a:ea typeface="Batang" panose="02030600000101010101" pitchFamily="18" charset="-127"/>
              </a:rPr>
              <a:t>of the verse, </a:t>
            </a:r>
          </a:p>
          <a:p>
            <a:pPr marL="0" indent="0">
              <a:buNone/>
            </a:pPr>
            <a:r>
              <a:rPr lang="en-AU" sz="1800" b="1" dirty="0">
                <a:solidFill>
                  <a:schemeClr val="accent1"/>
                </a:solidFill>
                <a:effectLst/>
                <a:latin typeface="Chalkboard" panose="03050602040202020205" pitchFamily="66" charset="77"/>
                <a:ea typeface="Batang" panose="02030600000101010101" pitchFamily="18" charset="-127"/>
              </a:rPr>
              <a:t>the verse should be interpreted according to its general meaning</a:t>
            </a:r>
            <a:r>
              <a:rPr lang="en-AU" sz="1800" b="1" dirty="0">
                <a:effectLst/>
                <a:latin typeface="Chalkboard" panose="03050602040202020205" pitchFamily="66" charset="77"/>
                <a:ea typeface="Batang" panose="02030600000101010101" pitchFamily="18" charset="-127"/>
              </a:rPr>
              <a:t>.     </a:t>
            </a:r>
            <a:r>
              <a:rPr lang="en-AU" sz="1800" dirty="0">
                <a:latin typeface="Chalkboard" panose="03050602040202020205" pitchFamily="66" charset="77"/>
                <a:ea typeface="Batang" panose="02030600000101010101" pitchFamily="18" charset="-127"/>
              </a:rPr>
              <a:t>E</a:t>
            </a:r>
            <a:r>
              <a:rPr lang="en-AU" sz="1800" dirty="0">
                <a:effectLst/>
                <a:latin typeface="Chalkboard" panose="03050602040202020205" pitchFamily="66" charset="77"/>
                <a:ea typeface="Batang" panose="02030600000101010101" pitchFamily="18" charset="-127"/>
              </a:rPr>
              <a:t>xample:</a:t>
            </a:r>
          </a:p>
          <a:p>
            <a:r>
              <a:rPr lang="en-AU" sz="1800" dirty="0">
                <a:effectLst/>
                <a:latin typeface="Chalkboard" panose="03050602040202020205" pitchFamily="66" charset="77"/>
                <a:ea typeface="Batang" panose="02030600000101010101" pitchFamily="18" charset="-127"/>
              </a:rPr>
              <a:t> Anas ibn Maalik reported that the Jews used to remove their women from their houses when they menstruated. They would not eat, drink, or sit with them in their houses. When they asked the Messenger of Allah </a:t>
            </a:r>
            <a:r>
              <a:rPr lang="ar" sz="1800" b="1" i="0" dirty="0">
                <a:effectLst/>
                <a:latin typeface="Chalkboard" panose="03050602040202020205" pitchFamily="66" charset="77"/>
              </a:rPr>
              <a:t>ﷺ</a:t>
            </a:r>
            <a:r>
              <a:rPr lang="en-AU" sz="1800" dirty="0">
                <a:effectLst/>
                <a:latin typeface="Chalkboard" panose="03050602040202020205" pitchFamily="66" charset="77"/>
                <a:ea typeface="Batang" panose="02030600000101010101" pitchFamily="18" charset="-127"/>
              </a:rPr>
              <a:t>, revelation descended: </a:t>
            </a:r>
            <a:r>
              <a:rPr lang="en-AU" sz="1800" dirty="0">
                <a:solidFill>
                  <a:srgbClr val="C00000"/>
                </a:solidFill>
                <a:effectLst/>
                <a:latin typeface="Chalkboard" panose="03050602040202020205" pitchFamily="66" charset="77"/>
                <a:ea typeface="Batang" panose="02030600000101010101" pitchFamily="18" charset="-127"/>
              </a:rPr>
              <a:t>“</a:t>
            </a:r>
            <a:r>
              <a:rPr lang="en-AU" sz="1800" b="1" dirty="0">
                <a:solidFill>
                  <a:srgbClr val="C00000"/>
                </a:solidFill>
                <a:effectLst/>
                <a:latin typeface="Chalkboard" panose="03050602040202020205" pitchFamily="66" charset="77"/>
                <a:ea typeface="Batang" panose="02030600000101010101" pitchFamily="18" charset="-127"/>
              </a:rPr>
              <a:t>They ask you about menstruation. Say: ‘It is a harm, so keep away (sexually) from women during menses. And do not approach them (sexually) until they have become purified. But if they have cleaned themselves, you may approach them (sexually) in the way that Allah has ordered you. Verily, Allah loves those who repent often and cleanse themselves.’(al-</a:t>
            </a:r>
            <a:r>
              <a:rPr lang="en-AU" sz="1800" b="1" dirty="0" err="1">
                <a:solidFill>
                  <a:srgbClr val="C00000"/>
                </a:solidFill>
                <a:effectLst/>
                <a:latin typeface="Chalkboard" panose="03050602040202020205" pitchFamily="66" charset="77"/>
                <a:ea typeface="Batang" panose="02030600000101010101" pitchFamily="18" charset="-127"/>
              </a:rPr>
              <a:t>Baqara</a:t>
            </a:r>
            <a:r>
              <a:rPr lang="en-AU" sz="1800" b="1" dirty="0">
                <a:solidFill>
                  <a:srgbClr val="C00000"/>
                </a:solidFill>
                <a:effectLst/>
                <a:latin typeface="Chalkboard" panose="03050602040202020205" pitchFamily="66" charset="77"/>
                <a:ea typeface="Batang" panose="02030600000101010101" pitchFamily="18" charset="-127"/>
              </a:rPr>
              <a:t>, 2: 222).</a:t>
            </a:r>
            <a:endParaRPr lang="en-AU" sz="1800" b="1" dirty="0">
              <a:solidFill>
                <a:srgbClr val="C00000"/>
              </a:solidFill>
              <a:latin typeface="Chalkboard" panose="03050602040202020205" pitchFamily="66" charset="77"/>
              <a:ea typeface="Batang" panose="02030600000101010101" pitchFamily="18" charset="-127"/>
            </a:endParaRPr>
          </a:p>
          <a:p>
            <a:pPr algn="r" rtl="1"/>
            <a:r>
              <a:rPr lang="ar" sz="1600" b="1" dirty="0">
                <a:latin typeface="Chalkboard" panose="03050602040202020205" pitchFamily="66" charset="77"/>
                <a:ea typeface="Batang" panose="02030600000101010101" pitchFamily="18" charset="-127"/>
              </a:rPr>
              <a:t>وَيَسْـَٔلُونَكَ عَنِ ٱلْمَحِيضِ ۖ قُلْ هُوَ أَذًۭى فَٱعْتَزِلُوا۟ ٱلنِّسَآءَ فِى ٱلْمَحِيضِ ۖ وَلَا تَقْرَبُوهُنَّ حَتَّىٰ يَطْهُرْنَ ۖ فَإِذَا تَطَهَّرْنَ فَأْتُوهُنَّ مِنْ حَيْثُ أَمَرَكُمُ ٱللَّهُ ۚ إِنَّ ٱللَّهَ يُحِبُّ ٱلتَّوَّٰبِينَ وَيُحِبُّ ٱلْمُتَطَهِّرِينَ</a:t>
            </a:r>
            <a:r>
              <a:rPr lang="en-AU" sz="1600" b="1" dirty="0">
                <a:latin typeface="Chalkboard" panose="03050602040202020205" pitchFamily="66" charset="77"/>
                <a:ea typeface="Batang" panose="02030600000101010101" pitchFamily="18" charset="-127"/>
              </a:rPr>
              <a:t>.</a:t>
            </a:r>
          </a:p>
          <a:p>
            <a:r>
              <a:rPr lang="en-AU" sz="1800" b="1" dirty="0">
                <a:effectLst/>
                <a:latin typeface="Chalkboard" panose="03050602040202020205" pitchFamily="66" charset="77"/>
                <a:ea typeface="Batang" panose="02030600000101010101" pitchFamily="18" charset="-127"/>
              </a:rPr>
              <a:t>The Prophet </a:t>
            </a:r>
            <a:r>
              <a:rPr lang="ar" sz="1800" b="1" i="0" dirty="0">
                <a:effectLst/>
                <a:latin typeface="Chalkboard" panose="03050602040202020205" pitchFamily="66" charset="77"/>
                <a:ea typeface="Batang" panose="02030600000101010101" pitchFamily="18" charset="-127"/>
              </a:rPr>
              <a:t>ﷺ</a:t>
            </a:r>
            <a:r>
              <a:rPr lang="en-AU" sz="1800" b="1" i="0" dirty="0">
                <a:effectLst/>
                <a:latin typeface="Chalkboard" panose="03050602040202020205" pitchFamily="66" charset="77"/>
                <a:ea typeface="Batang" panose="02030600000101010101" pitchFamily="18" charset="-127"/>
              </a:rPr>
              <a:t> said: </a:t>
            </a:r>
            <a:r>
              <a:rPr lang="en-AU" sz="1800" b="1" dirty="0">
                <a:effectLst/>
                <a:latin typeface="Chalkboard" panose="03050602040202020205" pitchFamily="66" charset="77"/>
                <a:ea typeface="Batang" panose="02030600000101010101" pitchFamily="18" charset="-127"/>
              </a:rPr>
              <a:t>“Sit with them in your houses, and you may do everything with them except intercourse</a:t>
            </a:r>
            <a:r>
              <a:rPr lang="ar-SA" sz="1800" b="1" dirty="0">
                <a:effectLst/>
                <a:latin typeface="Chalkboard" panose="03050602040202020205" pitchFamily="66" charset="77"/>
                <a:ea typeface="Batang" panose="02030600000101010101" pitchFamily="18" charset="-127"/>
              </a:rPr>
              <a:t>"</a:t>
            </a:r>
            <a:r>
              <a:rPr lang="en-AU" sz="1800" b="1" dirty="0">
                <a:effectLst/>
                <a:latin typeface="Chalkboard" panose="03050602040202020205" pitchFamily="66" charset="77"/>
                <a:ea typeface="Batang" panose="02030600000101010101" pitchFamily="18" charset="-127"/>
              </a:rPr>
              <a:t>. Sahih Muslim: (592), </a:t>
            </a:r>
            <a:r>
              <a:rPr lang="ar-SA" sz="1800" b="1" dirty="0">
                <a:effectLst/>
                <a:latin typeface="Chalkboard" panose="03050602040202020205" pitchFamily="66" charset="77"/>
                <a:ea typeface="Batang" panose="02030600000101010101" pitchFamily="18" charset="-127"/>
              </a:rPr>
              <a:t>قال رسول الله</a:t>
            </a:r>
            <a:r>
              <a:rPr lang="ar" sz="1800" b="1" i="0" dirty="0">
                <a:effectLst/>
                <a:latin typeface="Chalkboard" panose="03050602040202020205" pitchFamily="66" charset="77"/>
              </a:rPr>
              <a:t> ﷺ </a:t>
            </a:r>
            <a:r>
              <a:rPr lang="ar-SA" sz="1800" b="1" dirty="0">
                <a:effectLst/>
                <a:latin typeface="Chalkboard" panose="03050602040202020205" pitchFamily="66" charset="77"/>
                <a:ea typeface="Batang" panose="02030600000101010101" pitchFamily="18" charset="-127"/>
              </a:rPr>
              <a:t>: </a:t>
            </a:r>
            <a:r>
              <a:rPr lang="ar-SA" sz="1800" b="1" dirty="0">
                <a:latin typeface="Chalkboard" panose="03050602040202020205" pitchFamily="66" charset="77"/>
                <a:ea typeface="Batang" panose="02030600000101010101" pitchFamily="18" charset="-127"/>
              </a:rPr>
              <a:t>"جامعوهن في البيوت واصنعوا كل شيء غير النكاح"</a:t>
            </a:r>
            <a:endParaRPr lang="en-AU" sz="1800" b="1" dirty="0">
              <a:latin typeface="Chalkboard" panose="03050602040202020205" pitchFamily="66" charset="77"/>
              <a:ea typeface="Batang" panose="02030600000101010101" pitchFamily="18" charset="-127"/>
            </a:endParaRPr>
          </a:p>
          <a:p>
            <a:endParaRPr lang="en-US" sz="1800" dirty="0">
              <a:latin typeface="Chalkboard" panose="03050602040202020205" pitchFamily="66" charset="77"/>
              <a:ea typeface="Batang" panose="02030600000101010101" pitchFamily="18" charset="-127"/>
            </a:endParaRPr>
          </a:p>
        </p:txBody>
      </p:sp>
      <p:sp>
        <p:nvSpPr>
          <p:cNvPr id="4" name="Slide Number Placeholder 3">
            <a:extLst>
              <a:ext uri="{FF2B5EF4-FFF2-40B4-BE49-F238E27FC236}">
                <a16:creationId xmlns:a16="http://schemas.microsoft.com/office/drawing/2014/main" xmlns="" id="{B942BD6D-F5F6-904F-22B5-E35F911D7630}"/>
              </a:ext>
            </a:extLst>
          </p:cNvPr>
          <p:cNvSpPr>
            <a:spLocks noGrp="1"/>
          </p:cNvSpPr>
          <p:nvPr>
            <p:ph type="sldNum" sz="quarter" idx="12"/>
          </p:nvPr>
        </p:nvSpPr>
        <p:spPr/>
        <p:txBody>
          <a:bodyPr/>
          <a:lstStyle/>
          <a:p>
            <a:fld id="{C8784B88-F3D9-6A4F-9660-1A0A1E561ED7}" type="slidenum">
              <a:rPr lang="en-US" smtClean="0"/>
              <a:t>78</a:t>
            </a:fld>
            <a:endParaRPr lang="en-US"/>
          </a:p>
        </p:txBody>
      </p:sp>
    </p:spTree>
    <p:extLst>
      <p:ext uri="{BB962C8B-B14F-4D97-AF65-F5344CB8AC3E}">
        <p14:creationId xmlns:p14="http://schemas.microsoft.com/office/powerpoint/2010/main" val="162538659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BA530E3-280D-A9FB-C350-C9CC23747D43}"/>
              </a:ext>
            </a:extLst>
          </p:cNvPr>
          <p:cNvSpPr>
            <a:spLocks noGrp="1"/>
          </p:cNvSpPr>
          <p:nvPr>
            <p:ph type="title"/>
          </p:nvPr>
        </p:nvSpPr>
        <p:spPr>
          <a:xfrm>
            <a:off x="838200" y="365126"/>
            <a:ext cx="5980289" cy="515408"/>
          </a:xfrm>
        </p:spPr>
        <p:txBody>
          <a:bodyPr>
            <a:normAutofit fontScale="90000"/>
          </a:bodyPr>
          <a:lstStyle/>
          <a:p>
            <a:r>
              <a:rPr lang="en-AU" sz="4400" dirty="0">
                <a:effectLst/>
                <a:latin typeface="Algerian" pitchFamily="82" charset="77"/>
              </a:rPr>
              <a:t/>
            </a:r>
            <a:br>
              <a:rPr lang="en-AU" sz="4400" dirty="0">
                <a:effectLst/>
                <a:latin typeface="Algerian" pitchFamily="82" charset="77"/>
              </a:rPr>
            </a:br>
            <a:r>
              <a:rPr lang="en-AU" sz="4400" b="1" dirty="0">
                <a:effectLst/>
                <a:latin typeface="Trade Gothic Inline" panose="020B0504030203020204" pitchFamily="34" charset="0"/>
                <a:ea typeface="Batang" panose="02030600000101010101" pitchFamily="18" charset="-127"/>
              </a:rPr>
              <a:t>specific implications</a:t>
            </a:r>
            <a:r>
              <a:rPr lang="en-AU" sz="4400" dirty="0">
                <a:latin typeface="Algerian" pitchFamily="82" charset="77"/>
              </a:rPr>
              <a:t/>
            </a:r>
            <a:br>
              <a:rPr lang="en-AU" sz="4400" dirty="0">
                <a:latin typeface="Algerian" pitchFamily="82" charset="77"/>
              </a:rPr>
            </a:br>
            <a:endParaRPr lang="en-US" dirty="0"/>
          </a:p>
        </p:txBody>
      </p:sp>
      <p:sp>
        <p:nvSpPr>
          <p:cNvPr id="3" name="Content Placeholder 2">
            <a:extLst>
              <a:ext uri="{FF2B5EF4-FFF2-40B4-BE49-F238E27FC236}">
                <a16:creationId xmlns:a16="http://schemas.microsoft.com/office/drawing/2014/main" xmlns="" id="{D45F695F-2FCB-9416-CA31-8C8923507967}"/>
              </a:ext>
            </a:extLst>
          </p:cNvPr>
          <p:cNvSpPr>
            <a:spLocks noGrp="1"/>
          </p:cNvSpPr>
          <p:nvPr>
            <p:ph idx="1"/>
          </p:nvPr>
        </p:nvSpPr>
        <p:spPr>
          <a:xfrm>
            <a:off x="110066" y="915466"/>
            <a:ext cx="10882489" cy="5612340"/>
          </a:xfrm>
          <a:ln>
            <a:solidFill>
              <a:srgbClr val="C00000"/>
            </a:solidFill>
          </a:ln>
        </p:spPr>
        <p:txBody>
          <a:bodyPr>
            <a:noAutofit/>
          </a:bodyPr>
          <a:lstStyle/>
          <a:p>
            <a:pPr marL="0" indent="0">
              <a:buNone/>
            </a:pPr>
            <a:r>
              <a:rPr lang="en-AU" sz="2000" b="1" dirty="0">
                <a:solidFill>
                  <a:schemeClr val="accent1"/>
                </a:solidFill>
                <a:latin typeface="Chalkboard" panose="03050602040202020205" pitchFamily="66" charset="77"/>
                <a:ea typeface="Batang" panose="02030600000101010101" pitchFamily="18" charset="-127"/>
              </a:rPr>
              <a:t>2. Th</a:t>
            </a:r>
            <a:r>
              <a:rPr lang="en-AU" sz="2000" b="1" dirty="0">
                <a:solidFill>
                  <a:schemeClr val="accent1"/>
                </a:solidFill>
                <a:effectLst/>
                <a:latin typeface="Chalkboard" panose="03050602040202020205" pitchFamily="66" charset="77"/>
                <a:ea typeface="Batang" panose="02030600000101010101" pitchFamily="18" charset="-127"/>
              </a:rPr>
              <a:t>e second case:</a:t>
            </a:r>
          </a:p>
          <a:p>
            <a:pPr marL="0" indent="0">
              <a:buNone/>
            </a:pPr>
            <a:r>
              <a:rPr lang="en-AU" sz="1600" b="1" dirty="0">
                <a:solidFill>
                  <a:schemeClr val="accent1"/>
                </a:solidFill>
                <a:latin typeface="Chalkboard" panose="03050602040202020205" pitchFamily="66" charset="77"/>
                <a:ea typeface="Batang" panose="02030600000101010101" pitchFamily="18" charset="-127"/>
              </a:rPr>
              <a:t>W</a:t>
            </a:r>
            <a:r>
              <a:rPr lang="en-AU" sz="1600" b="1" dirty="0">
                <a:solidFill>
                  <a:schemeClr val="accent1"/>
                </a:solidFill>
                <a:effectLst/>
                <a:latin typeface="Chalkboard" panose="03050602040202020205" pitchFamily="66" charset="77"/>
                <a:ea typeface="Batang" panose="02030600000101010101" pitchFamily="18" charset="-127"/>
              </a:rPr>
              <a:t>here </a:t>
            </a:r>
            <a:r>
              <a:rPr lang="en-AU" sz="1600" b="1" u="sng" dirty="0">
                <a:solidFill>
                  <a:schemeClr val="accent1"/>
                </a:solidFill>
                <a:effectLst/>
                <a:latin typeface="Chalkboard" panose="03050602040202020205" pitchFamily="66" charset="77"/>
                <a:ea typeface="Batang" panose="02030600000101010101" pitchFamily="18" charset="-127"/>
              </a:rPr>
              <a:t>specific implications </a:t>
            </a:r>
            <a:r>
              <a:rPr lang="en-AU" sz="1600" b="1" dirty="0">
                <a:solidFill>
                  <a:schemeClr val="accent1"/>
                </a:solidFill>
                <a:effectLst/>
                <a:latin typeface="Chalkboard" panose="03050602040202020205" pitchFamily="66" charset="77"/>
                <a:ea typeface="Batang" panose="02030600000101010101" pitchFamily="18" charset="-127"/>
              </a:rPr>
              <a:t>of the verse are confirmed by the reason for the revelation, the verse should be interpreted according to its specific meaning</a:t>
            </a:r>
            <a:r>
              <a:rPr lang="en-AU" sz="1600" b="1" dirty="0">
                <a:effectLst/>
                <a:latin typeface="Chalkboard" panose="03050602040202020205" pitchFamily="66" charset="77"/>
                <a:ea typeface="Batang" panose="02030600000101010101" pitchFamily="18" charset="-127"/>
              </a:rPr>
              <a:t>.     E</a:t>
            </a:r>
            <a:r>
              <a:rPr lang="en-AU" sz="1600" dirty="0">
                <a:effectLst/>
                <a:latin typeface="Chalkboard" panose="03050602040202020205" pitchFamily="66" charset="77"/>
              </a:rPr>
              <a:t>xample:</a:t>
            </a:r>
          </a:p>
          <a:p>
            <a:r>
              <a:rPr lang="en-AU" sz="1600" dirty="0">
                <a:effectLst/>
                <a:latin typeface="Chalkboard" panose="03050602040202020205" pitchFamily="66" charset="77"/>
              </a:rPr>
              <a:t>‘</a:t>
            </a:r>
            <a:r>
              <a:rPr lang="en-AU" sz="1600" dirty="0" err="1">
                <a:effectLst/>
                <a:latin typeface="Chalkboard" panose="03050602040202020205" pitchFamily="66" charset="77"/>
              </a:rPr>
              <a:t>Urwah</a:t>
            </a:r>
            <a:r>
              <a:rPr lang="en-AU" sz="1600" dirty="0">
                <a:effectLst/>
                <a:latin typeface="Chalkboard" panose="03050602040202020205" pitchFamily="66" charset="77"/>
              </a:rPr>
              <a:t> reported that Abu Bakr as-Siddiq has set free six or seven slaves, all of whom were being tortured because of their belief in Allah: Bilal and others.</a:t>
            </a:r>
          </a:p>
          <a:p>
            <a:r>
              <a:rPr lang="en-AU" sz="1600" dirty="0">
                <a:effectLst/>
                <a:latin typeface="Chalkboard" panose="03050602040202020205" pitchFamily="66" charset="77"/>
              </a:rPr>
              <a:t> </a:t>
            </a:r>
            <a:r>
              <a:rPr lang="en-AU" sz="1600" dirty="0">
                <a:latin typeface="Chalkboard" panose="03050602040202020205" pitchFamily="66" charset="77"/>
              </a:rPr>
              <a:t>T</a:t>
            </a:r>
            <a:r>
              <a:rPr lang="en-AU" sz="1600" dirty="0">
                <a:effectLst/>
                <a:latin typeface="Chalkboard" panose="03050602040202020205" pitchFamily="66" charset="77"/>
              </a:rPr>
              <a:t>he following verses were revealed about him:</a:t>
            </a:r>
          </a:p>
          <a:p>
            <a:r>
              <a:rPr lang="en-AU" sz="1600" dirty="0">
                <a:effectLst/>
                <a:latin typeface="Chalkboard" panose="03050602040202020205" pitchFamily="66" charset="77"/>
              </a:rPr>
              <a:t> “</a:t>
            </a:r>
            <a:r>
              <a:rPr lang="en-AU" sz="1600" dirty="0">
                <a:solidFill>
                  <a:srgbClr val="C00000"/>
                </a:solidFill>
                <a:effectLst/>
                <a:latin typeface="Chalkboard" panose="03050602040202020205" pitchFamily="66" charset="77"/>
              </a:rPr>
              <a:t>But (the Hell Fire) will be avoided by the most God- fearing, he who gives his wealth for self-purification and does not seek a favour as a reward from anyone, but only seeks the face of his Lord Most High, and he will soon be pleased.” (al-</a:t>
            </a:r>
            <a:r>
              <a:rPr lang="en-AU" sz="1600" dirty="0" err="1">
                <a:solidFill>
                  <a:srgbClr val="C00000"/>
                </a:solidFill>
                <a:effectLst/>
                <a:latin typeface="Chalkboard" panose="03050602040202020205" pitchFamily="66" charset="77"/>
              </a:rPr>
              <a:t>Layl</a:t>
            </a:r>
            <a:r>
              <a:rPr lang="en-AU" sz="1600" dirty="0">
                <a:solidFill>
                  <a:srgbClr val="C00000"/>
                </a:solidFill>
                <a:effectLst/>
                <a:latin typeface="Chalkboard" panose="03050602040202020205" pitchFamily="66" charset="77"/>
              </a:rPr>
              <a:t> (92):17-21 )</a:t>
            </a:r>
            <a:endParaRPr lang="en-AU" sz="1600" dirty="0">
              <a:effectLst/>
              <a:latin typeface="Chalkboard" panose="03050602040202020205" pitchFamily="66" charset="77"/>
            </a:endParaRPr>
          </a:p>
          <a:p>
            <a:pPr algn="r" rtl="1"/>
            <a:r>
              <a:rPr lang="ar" sz="1600" dirty="0">
                <a:latin typeface="Chalkboard" panose="03050602040202020205" pitchFamily="66" charset="77"/>
              </a:rPr>
              <a:t>وَسَيُجَنَّبُهَا ٱلْأَتْقَى</a:t>
            </a:r>
            <a:r>
              <a:rPr lang="en-AU" sz="1600" dirty="0">
                <a:latin typeface="Chalkboard" panose="03050602040202020205" pitchFamily="66" charset="77"/>
              </a:rPr>
              <a:t>, </a:t>
            </a:r>
            <a:r>
              <a:rPr lang="ar" sz="1600" dirty="0">
                <a:latin typeface="Chalkboard" panose="03050602040202020205" pitchFamily="66" charset="77"/>
              </a:rPr>
              <a:t>ٱلَّذِى يُؤْتِى مَالَهُۥ يَتَزَكَّىٰ</a:t>
            </a:r>
            <a:r>
              <a:rPr lang="en-AU" sz="1600" dirty="0">
                <a:latin typeface="Chalkboard" panose="03050602040202020205" pitchFamily="66" charset="77"/>
              </a:rPr>
              <a:t>, </a:t>
            </a:r>
            <a:r>
              <a:rPr lang="ar" sz="1600" dirty="0">
                <a:latin typeface="Chalkboard" panose="03050602040202020205" pitchFamily="66" charset="77"/>
              </a:rPr>
              <a:t>وَمَا لِأَحَدٍ عِندَهُۥ مِن نِّعْمَةٍۢ تُجْزَىٰٓ</a:t>
            </a:r>
            <a:r>
              <a:rPr lang="en-AU" sz="1600" dirty="0">
                <a:latin typeface="Chalkboard" panose="03050602040202020205" pitchFamily="66" charset="77"/>
              </a:rPr>
              <a:t>,</a:t>
            </a:r>
            <a:r>
              <a:rPr lang="ar" sz="1600" dirty="0">
                <a:latin typeface="Chalkboard" panose="03050602040202020205" pitchFamily="66" charset="77"/>
              </a:rPr>
              <a:t> إِلَّا ٱبْتِغَآءَ وَجْهِ رَبِّهِ ٱلْأَعْلَىٰ</a:t>
            </a:r>
            <a:r>
              <a:rPr lang="en-AU" sz="1600" dirty="0">
                <a:latin typeface="Chalkboard" panose="03050602040202020205" pitchFamily="66" charset="77"/>
              </a:rPr>
              <a:t>,</a:t>
            </a:r>
            <a:r>
              <a:rPr lang="ar" sz="1600" dirty="0">
                <a:latin typeface="Chalkboard" panose="03050602040202020205" pitchFamily="66" charset="77"/>
              </a:rPr>
              <a:t> وَلَسَوْفَ يَرْضَىٰ</a:t>
            </a:r>
            <a:endParaRPr lang="en-AU" sz="1600" dirty="0">
              <a:latin typeface="Chalkboard" panose="03050602040202020205" pitchFamily="66" charset="77"/>
            </a:endParaRPr>
          </a:p>
          <a:p>
            <a:r>
              <a:rPr lang="en-AU" sz="1600" dirty="0">
                <a:effectLst/>
                <a:latin typeface="Chalkboard" panose="03050602040202020205" pitchFamily="66" charset="77"/>
              </a:rPr>
              <a:t>The wording of the verse mentions “the most God-fearing,” which is a superlative. This is a wording that indicates someone specific, rather than a generality. Thus, these verses should be understood to refer to Abu Bakr as-</a:t>
            </a:r>
            <a:r>
              <a:rPr lang="en-AU" sz="1600" dirty="0" err="1">
                <a:effectLst/>
                <a:latin typeface="Chalkboard" panose="03050602040202020205" pitchFamily="66" charset="77"/>
              </a:rPr>
              <a:t>Siddeeq</a:t>
            </a:r>
            <a:r>
              <a:rPr lang="en-AU" sz="1600" dirty="0">
                <a:effectLst/>
                <a:latin typeface="Chalkboard" panose="03050602040202020205" pitchFamily="66" charset="77"/>
              </a:rPr>
              <a:t>, although a general lesson can be learned from his great example of selflessness. </a:t>
            </a:r>
            <a:endParaRPr lang="en-AU" sz="1600" dirty="0">
              <a:latin typeface="Chalkboard" panose="03050602040202020205" pitchFamily="66" charset="77"/>
            </a:endParaRPr>
          </a:p>
          <a:p>
            <a:endParaRPr lang="en-US" sz="1600" dirty="0">
              <a:latin typeface="Chalkboard" panose="03050602040202020205" pitchFamily="66" charset="77"/>
            </a:endParaRPr>
          </a:p>
          <a:p>
            <a:pPr marL="0" indent="0">
              <a:buNone/>
            </a:pPr>
            <a:endParaRPr lang="en-AU" sz="1600" b="1" dirty="0">
              <a:solidFill>
                <a:schemeClr val="accent1"/>
              </a:solidFill>
              <a:effectLst/>
              <a:latin typeface="Chalkboard" panose="03050602040202020205" pitchFamily="66" charset="77"/>
              <a:ea typeface="Batang" panose="02030600000101010101" pitchFamily="18" charset="-127"/>
            </a:endParaRPr>
          </a:p>
          <a:p>
            <a:endParaRPr lang="en-US" sz="1600" dirty="0">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55BEE0E3-FCB0-9E10-C533-8861D82E60C4}"/>
              </a:ext>
            </a:extLst>
          </p:cNvPr>
          <p:cNvSpPr>
            <a:spLocks noGrp="1"/>
          </p:cNvSpPr>
          <p:nvPr>
            <p:ph type="sldNum" sz="quarter" idx="12"/>
          </p:nvPr>
        </p:nvSpPr>
        <p:spPr/>
        <p:txBody>
          <a:bodyPr/>
          <a:lstStyle/>
          <a:p>
            <a:fld id="{C8784B88-F3D9-6A4F-9660-1A0A1E561ED7}" type="slidenum">
              <a:rPr lang="en-US" smtClean="0"/>
              <a:t>79</a:t>
            </a:fld>
            <a:endParaRPr lang="en-US"/>
          </a:p>
        </p:txBody>
      </p:sp>
    </p:spTree>
    <p:extLst>
      <p:ext uri="{BB962C8B-B14F-4D97-AF65-F5344CB8AC3E}">
        <p14:creationId xmlns:p14="http://schemas.microsoft.com/office/powerpoint/2010/main" val="30479003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FE0CD2A-4B79-CD68-16C2-FAA56CE67CB6}"/>
              </a:ext>
            </a:extLst>
          </p:cNvPr>
          <p:cNvSpPr>
            <a:spLocks noGrp="1"/>
          </p:cNvSpPr>
          <p:nvPr>
            <p:ph type="title"/>
          </p:nvPr>
        </p:nvSpPr>
        <p:spPr>
          <a:xfrm>
            <a:off x="1058201" y="283779"/>
            <a:ext cx="5705206" cy="819808"/>
          </a:xfrm>
          <a:ln>
            <a:solidFill>
              <a:srgbClr val="37E4DC"/>
            </a:solidFill>
          </a:ln>
        </p:spPr>
        <p:txBody>
          <a:bodyPr>
            <a:normAutofit fontScale="90000"/>
          </a:bodyPr>
          <a:lstStyle/>
          <a:p>
            <a:r>
              <a:rPr lang="ar-SA" sz="1800" b="0" dirty="0">
                <a:solidFill>
                  <a:srgbClr val="000000"/>
                </a:solidFill>
                <a:effectLst/>
                <a:latin typeface="Apple Chancery" panose="03020702040506060504" pitchFamily="66" charset="-79"/>
                <a:ea typeface="Times New Roman" panose="02020603050405020304" pitchFamily="18" charset="0"/>
                <a:cs typeface="Apple Chancery" panose="03020702040506060504" pitchFamily="66" charset="-79"/>
              </a:rPr>
              <a:t/>
            </a:r>
            <a:br>
              <a:rPr lang="ar-SA" sz="1800" b="0" dirty="0">
                <a:solidFill>
                  <a:srgbClr val="000000"/>
                </a:solidFill>
                <a:effectLst/>
                <a:latin typeface="Apple Chancery" panose="03020702040506060504" pitchFamily="66" charset="-79"/>
                <a:ea typeface="Times New Roman" panose="02020603050405020304" pitchFamily="18" charset="0"/>
                <a:cs typeface="Apple Chancery" panose="03020702040506060504" pitchFamily="66" charset="-79"/>
              </a:rPr>
            </a:br>
            <a:r>
              <a:rPr lang="ar-SA" sz="1800" b="0" dirty="0">
                <a:solidFill>
                  <a:srgbClr val="000000"/>
                </a:solidFill>
                <a:effectLst/>
                <a:latin typeface="Apple Chancery" panose="03020702040506060504" pitchFamily="66" charset="-79"/>
                <a:ea typeface="Times New Roman" panose="02020603050405020304" pitchFamily="18" charset="0"/>
                <a:cs typeface="Apple Chancery" panose="03020702040506060504" pitchFamily="66" charset="-79"/>
              </a:rPr>
              <a:t/>
            </a:r>
            <a:br>
              <a:rPr lang="ar-SA" sz="1800" b="0" dirty="0">
                <a:solidFill>
                  <a:srgbClr val="000000"/>
                </a:solidFill>
                <a:effectLst/>
                <a:latin typeface="Apple Chancery" panose="03020702040506060504" pitchFamily="66" charset="-79"/>
                <a:ea typeface="Times New Roman" panose="02020603050405020304" pitchFamily="18" charset="0"/>
                <a:cs typeface="Apple Chancery" panose="03020702040506060504" pitchFamily="66" charset="-79"/>
              </a:rPr>
            </a:br>
            <a:r>
              <a:rPr lang="ar-SA" sz="3100" b="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
            </a:r>
            <a:br>
              <a:rPr lang="ar-SA" sz="3100" b="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br>
            <a:r>
              <a:rPr lang="en-AU" sz="310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The History of </a:t>
            </a:r>
            <a:r>
              <a:rPr lang="en-AU" sz="3100" i="1"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'Uloom al-Qur’an </a:t>
            </a:r>
            <a:r>
              <a:rPr lang="en-AU" sz="3100" i="1" dirty="0">
                <a:effectLst/>
                <a:latin typeface="APPLE CHANCERY" panose="03020702040506060504" pitchFamily="66" charset="-79"/>
                <a:ea typeface="Times New Roman" panose="02020603050405020304" pitchFamily="18" charset="0"/>
                <a:cs typeface="APPLE CHANCERY" panose="03020702040506060504" pitchFamily="66" charset="-79"/>
              </a:rPr>
              <a:t>1</a:t>
            </a:r>
            <a:r>
              <a:rPr lang="en-AU" sz="1800" b="1" dirty="0">
                <a:effectLst/>
                <a:latin typeface="APPLE CHANCERY" panose="03020702040506060504" pitchFamily="66" charset="-79"/>
                <a:ea typeface="Times New Roman" panose="02020603050405020304" pitchFamily="18" charset="0"/>
                <a:cs typeface="APPLE CHANCERY" panose="03020702040506060504" pitchFamily="66" charset="-79"/>
              </a:rPr>
              <a:t/>
            </a:r>
            <a:br>
              <a:rPr lang="en-AU" sz="1800" b="1" dirty="0">
                <a:effectLst/>
                <a:latin typeface="APPLE CHANCERY" panose="03020702040506060504" pitchFamily="66" charset="-79"/>
                <a:ea typeface="Times New Roman" panose="02020603050405020304" pitchFamily="18" charset="0"/>
                <a:cs typeface="APPLE CHANCERY" panose="03020702040506060504" pitchFamily="66" charset="-79"/>
              </a:rPr>
            </a:br>
            <a:endParaRPr lang="en-US" dirty="0">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2B16C5F3-1F80-6265-73BA-DA1A347CBA50}"/>
              </a:ext>
            </a:extLst>
          </p:cNvPr>
          <p:cNvSpPr>
            <a:spLocks noGrp="1"/>
          </p:cNvSpPr>
          <p:nvPr>
            <p:ph idx="1"/>
          </p:nvPr>
        </p:nvSpPr>
        <p:spPr>
          <a:xfrm>
            <a:off x="173421" y="1389928"/>
            <a:ext cx="11671738" cy="4965182"/>
          </a:xfrm>
          <a:ln>
            <a:solidFill>
              <a:srgbClr val="37E4DC"/>
            </a:solidFill>
          </a:ln>
        </p:spPr>
        <p:txBody>
          <a:bodyPr>
            <a:normAutofit/>
          </a:bodyPr>
          <a:lstStyle/>
          <a:p>
            <a:r>
              <a:rPr lang="en-AU" sz="2000" b="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The knowledge of </a:t>
            </a:r>
            <a:r>
              <a:rPr lang="en-AU" sz="2000" b="1" i="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’Uloom al-Qur’an</a:t>
            </a:r>
            <a:r>
              <a:rPr lang="en-AU" sz="2000" b="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 was initiated with the Prophet himself.</a:t>
            </a:r>
          </a:p>
          <a:p>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The Companions pursued this knowledge that they were able to not only explain any verse in the </a:t>
            </a:r>
            <a:r>
              <a:rPr lang="en-AU" sz="2000" b="1" i="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Qur'an</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 but also give its history and the cause of its revelation.</a:t>
            </a:r>
          </a:p>
          <a:p>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The famous </a:t>
            </a:r>
            <a:r>
              <a:rPr lang="en-AU" sz="2000" b="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Companions</a:t>
            </a:r>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 </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for their knowledge of the </a:t>
            </a:r>
            <a:r>
              <a:rPr lang="en-AU" sz="2000" b="1" i="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Qur’an:</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t>
            </a:r>
          </a:p>
          <a:p>
            <a:pPr>
              <a:spcAft>
                <a:spcPts val="900"/>
              </a:spcAft>
            </a:pPr>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The four rightly guided Caliphs</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Abu Bakr, 'Umar, 'Uthman and ‘Ali</a:t>
            </a:r>
            <a:r>
              <a:rPr lang="en-AU" sz="2000" b="1" dirty="0">
                <a:solidFill>
                  <a:schemeClr val="accent1">
                    <a:lumMod val="50000"/>
                  </a:schemeClr>
                </a:solidFill>
                <a:latin typeface="Andalus" panose="02020603050405020304" pitchFamily="18" charset="-78"/>
                <a:ea typeface="Times New Roman" panose="02020603050405020304" pitchFamily="18" charset="0"/>
                <a:cs typeface="Andalus" panose="02020603050405020304" pitchFamily="18" charset="-78"/>
              </a:rPr>
              <a:t>, </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Abdullah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Mas'ud</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32H), 'Abdullah ibn 'Abbas (d. 68H),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Ubayy</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Ka'ab</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32H), Zayd ibn Thabit (d. 45H), Abu Musa al-</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Ash'ari</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50H), 'Abdullah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az-Zubayr</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73H) and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A'ishah</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57 H).</a:t>
            </a:r>
          </a:p>
          <a:p>
            <a:r>
              <a:rPr lang="en-AU" sz="2000" b="1" dirty="0">
                <a:solidFill>
                  <a:srgbClr val="C00000"/>
                </a:solidFill>
                <a:latin typeface="Andalus" panose="02020603050405020304" pitchFamily="18" charset="-78"/>
                <a:ea typeface="Calibri" panose="020F0502020204030204" pitchFamily="34" charset="0"/>
                <a:cs typeface="Andalus" panose="02020603050405020304" pitchFamily="18" charset="-78"/>
              </a:rPr>
              <a:t>T</a:t>
            </a:r>
            <a:r>
              <a:rPr lang="en-AU" sz="2000" b="1" dirty="0">
                <a:solidFill>
                  <a:srgbClr val="C00000"/>
                </a:solidFill>
                <a:effectLst/>
                <a:latin typeface="Andalus" panose="02020603050405020304" pitchFamily="18" charset="-78"/>
                <a:ea typeface="Calibri" panose="020F0502020204030204" pitchFamily="34" charset="0"/>
                <a:cs typeface="Andalus" panose="02020603050405020304" pitchFamily="18" charset="-78"/>
              </a:rPr>
              <a:t>he Successors</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 studied eagerly under the wise guardianship of the Companions. </a:t>
            </a:r>
            <a:endPar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endParaRPr>
          </a:p>
          <a:p>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There were three leading centres of all the sciences of Islam, Makkah, Madinah, and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Kufah</a:t>
            </a:r>
            <a:r>
              <a:rPr lang="en-AU" sz="2000" b="1" dirty="0">
                <a:solidFill>
                  <a:schemeClr val="accent1">
                    <a:lumMod val="50000"/>
                  </a:schemeClr>
                </a:solidFill>
                <a:latin typeface="Andalus" panose="02020603050405020304" pitchFamily="18" charset="-78"/>
                <a:ea typeface="Times New Roman" panose="02020603050405020304" pitchFamily="18" charset="0"/>
                <a:cs typeface="Andalus" panose="02020603050405020304" pitchFamily="18" charset="-78"/>
              </a:rPr>
              <a:t>/Iraq.</a:t>
            </a:r>
            <a:endPar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endParaRPr>
          </a:p>
        </p:txBody>
      </p:sp>
      <p:sp>
        <p:nvSpPr>
          <p:cNvPr id="4" name="Slide Number Placeholder 3">
            <a:extLst>
              <a:ext uri="{FF2B5EF4-FFF2-40B4-BE49-F238E27FC236}">
                <a16:creationId xmlns:a16="http://schemas.microsoft.com/office/drawing/2014/main" xmlns="" id="{84BECA1F-BCCF-5649-5A04-25BEF4899F71}"/>
              </a:ext>
            </a:extLst>
          </p:cNvPr>
          <p:cNvSpPr>
            <a:spLocks noGrp="1"/>
          </p:cNvSpPr>
          <p:nvPr>
            <p:ph type="sldNum" sz="quarter" idx="12"/>
          </p:nvPr>
        </p:nvSpPr>
        <p:spPr/>
        <p:txBody>
          <a:bodyPr/>
          <a:lstStyle/>
          <a:p>
            <a:fld id="{C8784B88-F3D9-6A4F-9660-1A0A1E561ED7}" type="slidenum">
              <a:rPr lang="en-US" smtClean="0"/>
              <a:t>8</a:t>
            </a:fld>
            <a:endParaRPr lang="en-US"/>
          </a:p>
        </p:txBody>
      </p:sp>
    </p:spTree>
    <p:extLst>
      <p:ext uri="{BB962C8B-B14F-4D97-AF65-F5344CB8AC3E}">
        <p14:creationId xmlns:p14="http://schemas.microsoft.com/office/powerpoint/2010/main" val="283680430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6415DE2-71A6-7B48-DF12-02BE8B44290C}"/>
              </a:ext>
            </a:extLst>
          </p:cNvPr>
          <p:cNvSpPr>
            <a:spLocks noGrp="1"/>
          </p:cNvSpPr>
          <p:nvPr>
            <p:ph type="title"/>
          </p:nvPr>
        </p:nvSpPr>
        <p:spPr>
          <a:xfrm>
            <a:off x="68385" y="228416"/>
            <a:ext cx="11492089" cy="526697"/>
          </a:xfrm>
        </p:spPr>
        <p:txBody>
          <a:bodyPr>
            <a:normAutofit/>
          </a:bodyPr>
          <a:lstStyle/>
          <a:p>
            <a:r>
              <a:rPr lang="en-AU" sz="2000" dirty="0">
                <a:latin typeface="Trade Gothic Inline" panose="020B0504030203020204" pitchFamily="34" charset="0"/>
              </a:rPr>
              <a:t>specific and verse is revealed with general implications</a:t>
            </a:r>
            <a:endParaRPr lang="en-US" sz="2000" dirty="0"/>
          </a:p>
        </p:txBody>
      </p:sp>
      <p:sp>
        <p:nvSpPr>
          <p:cNvPr id="3" name="Content Placeholder 2">
            <a:extLst>
              <a:ext uri="{FF2B5EF4-FFF2-40B4-BE49-F238E27FC236}">
                <a16:creationId xmlns:a16="http://schemas.microsoft.com/office/drawing/2014/main" xmlns="" id="{3B21773C-FAA6-4EE3-CC44-65EC45DD8678}"/>
              </a:ext>
            </a:extLst>
          </p:cNvPr>
          <p:cNvSpPr>
            <a:spLocks noGrp="1"/>
          </p:cNvSpPr>
          <p:nvPr>
            <p:ph idx="1"/>
          </p:nvPr>
        </p:nvSpPr>
        <p:spPr>
          <a:xfrm>
            <a:off x="68385" y="673629"/>
            <a:ext cx="12055229" cy="5854177"/>
          </a:xfrm>
          <a:ln>
            <a:solidFill>
              <a:srgbClr val="C00000"/>
            </a:solidFill>
          </a:ln>
        </p:spPr>
        <p:txBody>
          <a:bodyPr>
            <a:noAutofit/>
          </a:bodyPr>
          <a:lstStyle/>
          <a:p>
            <a:pPr marL="0" indent="0">
              <a:buNone/>
            </a:pPr>
            <a:r>
              <a:rPr lang="en-AU" sz="2000" b="1" dirty="0">
                <a:solidFill>
                  <a:schemeClr val="accent1"/>
                </a:solidFill>
                <a:latin typeface="Chalkboard" panose="03050602040202020205" pitchFamily="66" charset="77"/>
                <a:ea typeface="Batang" panose="02030600000101010101" pitchFamily="18" charset="-127"/>
              </a:rPr>
              <a:t>3.Third case</a:t>
            </a:r>
            <a:r>
              <a:rPr lang="en-AU" sz="1600" b="1" dirty="0">
                <a:solidFill>
                  <a:schemeClr val="accent1"/>
                </a:solidFill>
                <a:latin typeface="Chalkboard" panose="03050602040202020205" pitchFamily="66" charset="77"/>
                <a:ea typeface="Batang" panose="02030600000101010101" pitchFamily="18" charset="-127"/>
              </a:rPr>
              <a:t>, The reason for revelation is specific and verse is revealed with </a:t>
            </a:r>
            <a:r>
              <a:rPr lang="en-AU" sz="1600" b="1" u="sng" dirty="0">
                <a:solidFill>
                  <a:schemeClr val="accent1"/>
                </a:solidFill>
                <a:latin typeface="Chalkboard" panose="03050602040202020205" pitchFamily="66" charset="77"/>
                <a:ea typeface="Batang" panose="02030600000101010101" pitchFamily="18" charset="-127"/>
              </a:rPr>
              <a:t>general implications.</a:t>
            </a:r>
            <a:endParaRPr lang="en-GB" sz="1600" b="1" dirty="0">
              <a:latin typeface="Chalkboard" panose="03050602040202020205" pitchFamily="66" charset="77"/>
              <a:ea typeface="Batang" panose="02030600000101010101" pitchFamily="18" charset="-127"/>
            </a:endParaRPr>
          </a:p>
          <a:p>
            <a:r>
              <a:rPr lang="en-AU" sz="1200" dirty="0">
                <a:highlight>
                  <a:srgbClr val="FF0000"/>
                </a:highlight>
                <a:latin typeface="Chalkboard" panose="03050602040202020205" pitchFamily="66" charset="77"/>
                <a:ea typeface="Batang" panose="02030600000101010101" pitchFamily="18" charset="-127"/>
              </a:rPr>
              <a:t>Example:  </a:t>
            </a:r>
            <a:r>
              <a:rPr lang="en-AU" sz="1200" b="1" dirty="0">
                <a:latin typeface="Chalkboard" panose="03050602040202020205" pitchFamily="66" charset="77"/>
                <a:ea typeface="Batang" panose="02030600000101010101" pitchFamily="18" charset="-127"/>
              </a:rPr>
              <a:t>Abu Talib was on his deathbed; the Prophet of Allah (</a:t>
            </a:r>
            <a:r>
              <a:rPr lang="el-GR" sz="1200" b="1" dirty="0">
                <a:latin typeface="Batang" panose="02030600000101010101" pitchFamily="18" charset="-127"/>
                <a:ea typeface="Batang" panose="02030600000101010101" pitchFamily="18" charset="-127"/>
              </a:rPr>
              <a:t>ρ) </a:t>
            </a:r>
            <a:r>
              <a:rPr lang="en-AU" sz="1200" b="1" dirty="0">
                <a:latin typeface="Chalkboard" panose="03050602040202020205" pitchFamily="66" charset="77"/>
                <a:ea typeface="Batang" panose="02030600000101010101" pitchFamily="18" charset="-127"/>
              </a:rPr>
              <a:t>came to visit him while Abu </a:t>
            </a:r>
            <a:r>
              <a:rPr lang="en-AU" sz="1200" b="1" dirty="0" err="1">
                <a:latin typeface="Chalkboard" panose="03050602040202020205" pitchFamily="66" charset="77"/>
                <a:ea typeface="Batang" panose="02030600000101010101" pitchFamily="18" charset="-127"/>
              </a:rPr>
              <a:t>Jahl</a:t>
            </a:r>
            <a:r>
              <a:rPr lang="en-AU" sz="1200" b="1" dirty="0">
                <a:latin typeface="Chalkboard" panose="03050602040202020205" pitchFamily="66" charset="77"/>
                <a:ea typeface="Batang" panose="02030600000101010101" pitchFamily="18" charset="-127"/>
              </a:rPr>
              <a:t> and ‘Abdullah ibn Abi </a:t>
            </a:r>
            <a:r>
              <a:rPr lang="en-AU" sz="1200" b="1" dirty="0" err="1">
                <a:latin typeface="Chalkboard" panose="03050602040202020205" pitchFamily="66" charset="77"/>
                <a:ea typeface="Batang" panose="02030600000101010101" pitchFamily="18" charset="-127"/>
              </a:rPr>
              <a:t>Umayyah</a:t>
            </a:r>
            <a:endParaRPr lang="en-AU" sz="1200" b="1" dirty="0">
              <a:latin typeface="Chalkboard" panose="03050602040202020205" pitchFamily="66" charset="77"/>
              <a:ea typeface="Batang" panose="02030600000101010101" pitchFamily="18" charset="-127"/>
            </a:endParaRPr>
          </a:p>
          <a:p>
            <a:pPr marL="0" indent="0">
              <a:buNone/>
            </a:pPr>
            <a:r>
              <a:rPr lang="en-AU" sz="1200" b="1" dirty="0">
                <a:latin typeface="Chalkboard" panose="03050602040202020205" pitchFamily="66" charset="77"/>
                <a:ea typeface="Batang" panose="02030600000101010101" pitchFamily="18" charset="-127"/>
              </a:rPr>
              <a:t> were with him. The Prophet </a:t>
            </a:r>
            <a:r>
              <a:rPr lang="ar" sz="1200" b="1" i="0" dirty="0">
                <a:effectLst/>
                <a:latin typeface="Chalkboard" panose="03050602040202020205" pitchFamily="66" charset="77"/>
              </a:rPr>
              <a:t>ﷺ</a:t>
            </a:r>
            <a:r>
              <a:rPr lang="en-AU" sz="1200" b="1" i="0" dirty="0">
                <a:effectLst/>
                <a:latin typeface="Chalkboard" panose="03050602040202020205" pitchFamily="66" charset="77"/>
              </a:rPr>
              <a:t> </a:t>
            </a:r>
            <a:r>
              <a:rPr lang="en-AU" sz="1200" b="1" dirty="0">
                <a:latin typeface="Chalkboard" panose="03050602040202020205" pitchFamily="66" charset="77"/>
                <a:ea typeface="Batang" panose="02030600000101010101" pitchFamily="18" charset="-127"/>
              </a:rPr>
              <a:t>said, “O Uncle, say, ‘There is no god but Allah,’ and I will defend you with it before Allah.” Then Abu </a:t>
            </a:r>
            <a:r>
              <a:rPr lang="en-AU" sz="1200" b="1" dirty="0" err="1">
                <a:latin typeface="Chalkboard" panose="03050602040202020205" pitchFamily="66" charset="77"/>
                <a:ea typeface="Batang" panose="02030600000101010101" pitchFamily="18" charset="-127"/>
              </a:rPr>
              <a:t>Jahl</a:t>
            </a:r>
            <a:r>
              <a:rPr lang="en-AU" sz="1200" b="1" dirty="0">
                <a:latin typeface="Chalkboard" panose="03050602040202020205" pitchFamily="66" charset="77"/>
                <a:ea typeface="Batang" panose="02030600000101010101" pitchFamily="18" charset="-127"/>
              </a:rPr>
              <a:t> and ‘Abdullah said, “O Abu Talib, will you turn away from the creed of ‘Abdul-</a:t>
            </a:r>
            <a:r>
              <a:rPr lang="en-AU" sz="1200" b="1" dirty="0" err="1">
                <a:latin typeface="Chalkboard" panose="03050602040202020205" pitchFamily="66" charset="77"/>
                <a:ea typeface="Batang" panose="02030600000101010101" pitchFamily="18" charset="-127"/>
              </a:rPr>
              <a:t>Muttalib</a:t>
            </a:r>
            <a:r>
              <a:rPr lang="en-AU" sz="1200" b="1" dirty="0">
                <a:latin typeface="Chalkboard" panose="03050602040202020205" pitchFamily="66" charset="77"/>
                <a:ea typeface="Batang" panose="02030600000101010101" pitchFamily="18" charset="-127"/>
              </a:rPr>
              <a:t>?” They kept on telling him that until he said that he was following the creed of ‘Abdul-</a:t>
            </a:r>
            <a:r>
              <a:rPr lang="en-AU" sz="1200" b="1" dirty="0" err="1">
                <a:latin typeface="Chalkboard" panose="03050602040202020205" pitchFamily="66" charset="77"/>
                <a:ea typeface="Batang" panose="02030600000101010101" pitchFamily="18" charset="-127"/>
              </a:rPr>
              <a:t>Muttalib</a:t>
            </a:r>
            <a:r>
              <a:rPr lang="en-AU" sz="1200" b="1" dirty="0">
                <a:latin typeface="Chalkboard" panose="03050602040202020205" pitchFamily="66" charset="77"/>
                <a:ea typeface="Batang" panose="02030600000101010101" pitchFamily="18" charset="-127"/>
              </a:rPr>
              <a:t>. The Prophet</a:t>
            </a:r>
            <a:r>
              <a:rPr lang="ar" sz="1200" b="1" i="0" dirty="0">
                <a:effectLst/>
                <a:latin typeface="Chalkboard" panose="03050602040202020205" pitchFamily="66" charset="77"/>
              </a:rPr>
              <a:t> ﷺ </a:t>
            </a:r>
            <a:r>
              <a:rPr lang="en-AU" sz="1200" b="1" dirty="0">
                <a:latin typeface="Chalkboard" panose="03050602040202020205" pitchFamily="66" charset="77"/>
                <a:ea typeface="Batang" panose="02030600000101010101" pitchFamily="18" charset="-127"/>
              </a:rPr>
              <a:t>said, “I will seek forgiveness for you as long as I am not forbidden to do so.”</a:t>
            </a:r>
          </a:p>
          <a:p>
            <a:r>
              <a:rPr lang="en-AU" sz="1400" b="1" dirty="0">
                <a:solidFill>
                  <a:srgbClr val="C00000"/>
                </a:solidFill>
                <a:latin typeface="Chalkboard" panose="03050602040202020205" pitchFamily="66" charset="77"/>
                <a:ea typeface="Batang" panose="02030600000101010101" pitchFamily="18" charset="-127"/>
              </a:rPr>
              <a:t>The verse should be interpreted in a general way to include all circumstances like the specific events surrounding the verse’s revelation</a:t>
            </a:r>
            <a:r>
              <a:rPr lang="en-AU" sz="1400" b="1" dirty="0">
                <a:solidFill>
                  <a:srgbClr val="C00000"/>
                </a:solidFill>
                <a:highlight>
                  <a:srgbClr val="56AECA"/>
                </a:highlight>
                <a:latin typeface="Chalkboard" panose="03050602040202020205" pitchFamily="66" charset="77"/>
                <a:ea typeface="Batang" panose="02030600000101010101" pitchFamily="18" charset="-127"/>
              </a:rPr>
              <a:t>. </a:t>
            </a:r>
            <a:r>
              <a:rPr lang="en-AU" sz="1400" b="1" dirty="0">
                <a:solidFill>
                  <a:schemeClr val="bg1"/>
                </a:solidFill>
                <a:highlight>
                  <a:srgbClr val="56AECA"/>
                </a:highlight>
                <a:latin typeface="Chalkboard" panose="03050602040202020205" pitchFamily="66" charset="77"/>
                <a:ea typeface="Batang" panose="02030600000101010101" pitchFamily="18" charset="-127"/>
              </a:rPr>
              <a:t>“It is not fitting for the Prophet (</a:t>
            </a:r>
            <a:r>
              <a:rPr lang="el-GR" sz="1400" b="1" dirty="0">
                <a:solidFill>
                  <a:schemeClr val="bg1"/>
                </a:solidFill>
                <a:highlight>
                  <a:srgbClr val="56AECA"/>
                </a:highlight>
                <a:latin typeface="Batang" panose="02030600000101010101" pitchFamily="18" charset="-127"/>
                <a:ea typeface="Batang" panose="02030600000101010101" pitchFamily="18" charset="-127"/>
              </a:rPr>
              <a:t>ρ) </a:t>
            </a:r>
            <a:r>
              <a:rPr lang="en-AU" sz="1400" b="1" dirty="0">
                <a:solidFill>
                  <a:schemeClr val="bg1"/>
                </a:solidFill>
                <a:highlight>
                  <a:srgbClr val="56AECA"/>
                </a:highlight>
                <a:latin typeface="Chalkboard" panose="03050602040202020205" pitchFamily="66" charset="77"/>
                <a:ea typeface="Batang" panose="02030600000101010101" pitchFamily="18" charset="-127"/>
              </a:rPr>
              <a:t>and those who believe to seek forgiveness for the pagans, even if they were close relatives, after it has become clear to them that (their relatives) are dwellers of the Fire”(</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Tawba</a:t>
            </a:r>
            <a:r>
              <a:rPr lang="en-AU" sz="1400" b="1" dirty="0">
                <a:solidFill>
                  <a:schemeClr val="bg1"/>
                </a:solidFill>
                <a:highlight>
                  <a:srgbClr val="56AECA"/>
                </a:highlight>
                <a:latin typeface="Chalkboard" panose="03050602040202020205" pitchFamily="66" charset="77"/>
                <a:ea typeface="Batang" panose="02030600000101010101" pitchFamily="18" charset="-127"/>
              </a:rPr>
              <a:t> 9:113).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مَا</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كَانَ</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لِلنَّبِىِّ</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وَٱلَّذِينَ</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ءَامَنُوٓا</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أَن</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يَسْتَغْفِرُوا</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لِلْمُشْرِكِينَ</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وَلَوْ</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كَانُوٓا</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أُو۟لِى</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قُرْبَىٰ</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مِنۢ</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بَعْدِ</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مَا</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تَبَيَّنَ</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لَهُمْ</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أَنَّهُمْ</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أَصْحَـٰبُ</a:t>
            </a:r>
            <a:r>
              <a:rPr lang="en-AU" sz="1400" b="1" dirty="0">
                <a:solidFill>
                  <a:schemeClr val="bg1"/>
                </a:solidFill>
                <a:highlight>
                  <a:srgbClr val="56AECA"/>
                </a:highlight>
                <a:latin typeface="Chalkboard" panose="03050602040202020205" pitchFamily="66" charset="77"/>
                <a:ea typeface="Batang" panose="02030600000101010101" pitchFamily="18" charset="-127"/>
              </a:rPr>
              <a:t> </a:t>
            </a:r>
            <a:r>
              <a:rPr lang="en-AU" sz="1400" b="1" dirty="0" err="1">
                <a:solidFill>
                  <a:schemeClr val="bg1"/>
                </a:solidFill>
                <a:highlight>
                  <a:srgbClr val="56AECA"/>
                </a:highlight>
                <a:latin typeface="Chalkboard" panose="03050602040202020205" pitchFamily="66" charset="77"/>
                <a:ea typeface="Batang" panose="02030600000101010101" pitchFamily="18" charset="-127"/>
              </a:rPr>
              <a:t>ٱلْجَحِيمِ</a:t>
            </a:r>
            <a:r>
              <a:rPr lang="en-AU" sz="1400" b="1" dirty="0">
                <a:solidFill>
                  <a:schemeClr val="bg1"/>
                </a:solidFill>
                <a:highlight>
                  <a:srgbClr val="56AECA"/>
                </a:highlight>
                <a:latin typeface="Chalkboard" panose="03050602040202020205" pitchFamily="66" charset="77"/>
                <a:ea typeface="Batang" panose="02030600000101010101" pitchFamily="18" charset="-127"/>
              </a:rPr>
              <a:t>"</a:t>
            </a:r>
          </a:p>
          <a:p>
            <a:pPr marL="0" indent="0" rtl="1">
              <a:buNone/>
            </a:pPr>
            <a:r>
              <a:rPr lang="en-AU" sz="1400" b="1" dirty="0">
                <a:latin typeface="Chalkboard" panose="03050602040202020205" pitchFamily="66" charset="77"/>
                <a:ea typeface="Batang" panose="02030600000101010101" pitchFamily="18" charset="-127"/>
              </a:rPr>
              <a:t>The verse prohibiting prayers seeking forgiveness applies to all Muslims in cases where their parents or relatives have died in a state of disbelief, even though it was revealed in reference to Abu Talib before his death. Hence, the prophet was also prohibited  by Allah from seeking forgiveness to his mother and was allowed to visit her grave only.</a:t>
            </a:r>
            <a:endParaRPr lang="en-AU" sz="1400" dirty="0">
              <a:latin typeface="Chalkboard" panose="03050602040202020205" pitchFamily="66" charset="77"/>
              <a:ea typeface="Batang" panose="02030600000101010101" pitchFamily="18" charset="-127"/>
            </a:endParaRPr>
          </a:p>
          <a:p>
            <a:pPr marL="0" indent="0">
              <a:buNone/>
            </a:pPr>
            <a:r>
              <a:rPr lang="en-AU" sz="1400" b="1" dirty="0">
                <a:latin typeface="Chalkboard" panose="03050602040202020205" pitchFamily="66" charset="77"/>
                <a:ea typeface="Batang" panose="02030600000101010101" pitchFamily="18" charset="-127"/>
              </a:rPr>
              <a:t>The guiding principle to be followed when interpreting or applying the verses of the Quran is that the lesson lies in the general meaning of the words and not simply in the special circumstances in which they were revealed. </a:t>
            </a:r>
            <a:endParaRPr lang="en-AU" sz="1400" dirty="0">
              <a:latin typeface="Chalkboard" panose="03050602040202020205" pitchFamily="66" charset="77"/>
              <a:ea typeface="Batang" panose="02030600000101010101" pitchFamily="18" charset="-127"/>
            </a:endParaRPr>
          </a:p>
          <a:p>
            <a:pPr marL="0" indent="0">
              <a:buNone/>
            </a:pPr>
            <a:r>
              <a:rPr lang="en-AU" sz="1400" b="1" dirty="0">
                <a:solidFill>
                  <a:schemeClr val="bg1"/>
                </a:solidFill>
                <a:highlight>
                  <a:srgbClr val="56AECA"/>
                </a:highlight>
                <a:latin typeface="Chalkboard" panose="03050602040202020205" pitchFamily="66" charset="77"/>
                <a:ea typeface="Batang" panose="02030600000101010101" pitchFamily="18" charset="-127"/>
              </a:rPr>
              <a:t>Hence, having knowledge of the events that surround the revelations puts the general meaning of the verses in proper context and prevents deviation. </a:t>
            </a:r>
          </a:p>
          <a:p>
            <a:endParaRPr lang="en-AU" sz="1000" b="1" dirty="0">
              <a:latin typeface="Chalkboard" panose="03050602040202020205" pitchFamily="66" charset="77"/>
              <a:ea typeface="Batang" panose="02030600000101010101" pitchFamily="18" charset="-127"/>
            </a:endParaRPr>
          </a:p>
          <a:p>
            <a:endParaRPr lang="en-AU" sz="1000" b="1" dirty="0">
              <a:latin typeface="Chalkboard" panose="03050602040202020205" pitchFamily="66" charset="77"/>
              <a:ea typeface="Batang" panose="02030600000101010101" pitchFamily="18" charset="-127"/>
            </a:endParaRPr>
          </a:p>
          <a:p>
            <a:pPr lvl="0"/>
            <a:endParaRPr lang="en-AU" sz="1000" b="1" dirty="0">
              <a:latin typeface="Chalkboard" panose="03050602040202020205" pitchFamily="66" charset="77"/>
              <a:ea typeface="Batang" panose="02030600000101010101" pitchFamily="18" charset="-127"/>
            </a:endParaRPr>
          </a:p>
          <a:p>
            <a:endParaRPr lang="en-AU" sz="1000" b="1" dirty="0">
              <a:latin typeface="Chalkboard" panose="03050602040202020205" pitchFamily="66" charset="77"/>
              <a:ea typeface="Batang" panose="02030600000101010101" pitchFamily="18" charset="-127"/>
            </a:endParaRPr>
          </a:p>
          <a:p>
            <a:endParaRPr lang="en-AU" sz="1000" b="1" dirty="0">
              <a:solidFill>
                <a:schemeClr val="accent4">
                  <a:lumMod val="20000"/>
                  <a:lumOff val="80000"/>
                </a:schemeClr>
              </a:solidFill>
              <a:latin typeface="Chalkboard" panose="03050602040202020205" pitchFamily="66" charset="77"/>
              <a:ea typeface="Batang" panose="02030600000101010101" pitchFamily="18" charset="-127"/>
            </a:endParaRPr>
          </a:p>
          <a:p>
            <a:endParaRPr lang="en-US" sz="1000" dirty="0">
              <a:solidFill>
                <a:schemeClr val="accent1"/>
              </a:solidFill>
              <a:latin typeface="Chalkboard" panose="03050602040202020205" pitchFamily="66" charset="77"/>
              <a:ea typeface="Batang" panose="02030600000101010101" pitchFamily="18" charset="-127"/>
            </a:endParaRPr>
          </a:p>
        </p:txBody>
      </p:sp>
      <p:sp>
        <p:nvSpPr>
          <p:cNvPr id="4" name="Slide Number Placeholder 3">
            <a:extLst>
              <a:ext uri="{FF2B5EF4-FFF2-40B4-BE49-F238E27FC236}">
                <a16:creationId xmlns:a16="http://schemas.microsoft.com/office/drawing/2014/main" xmlns="" id="{624BF3A8-AF8F-7E9A-303E-5E716BC5C216}"/>
              </a:ext>
            </a:extLst>
          </p:cNvPr>
          <p:cNvSpPr>
            <a:spLocks noGrp="1"/>
          </p:cNvSpPr>
          <p:nvPr>
            <p:ph type="sldNum" sz="quarter" idx="12"/>
          </p:nvPr>
        </p:nvSpPr>
        <p:spPr/>
        <p:txBody>
          <a:bodyPr/>
          <a:lstStyle/>
          <a:p>
            <a:fld id="{C8784B88-F3D9-6A4F-9660-1A0A1E561ED7}" type="slidenum">
              <a:rPr lang="en-US" smtClean="0"/>
              <a:t>80</a:t>
            </a:fld>
            <a:endParaRPr lang="en-US"/>
          </a:p>
        </p:txBody>
      </p:sp>
    </p:spTree>
    <p:extLst>
      <p:ext uri="{BB962C8B-B14F-4D97-AF65-F5344CB8AC3E}">
        <p14:creationId xmlns:p14="http://schemas.microsoft.com/office/powerpoint/2010/main" val="37021116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BE7E0FC-6A9C-947F-EBC6-74225C643152}"/>
              </a:ext>
            </a:extLst>
          </p:cNvPr>
          <p:cNvSpPr>
            <a:spLocks noGrp="1"/>
          </p:cNvSpPr>
          <p:nvPr>
            <p:ph type="title"/>
          </p:nvPr>
        </p:nvSpPr>
        <p:spPr>
          <a:xfrm>
            <a:off x="190005" y="843148"/>
            <a:ext cx="9440883" cy="847540"/>
          </a:xfrm>
        </p:spPr>
        <p:txBody>
          <a:bodyPr>
            <a:noAutofit/>
          </a:bodyPr>
          <a:lstStyle/>
          <a:p>
            <a:r>
              <a:rPr lang="en-AU" sz="2800" dirty="0">
                <a:solidFill>
                  <a:srgbClr val="C00000"/>
                </a:solidFill>
                <a:latin typeface="Apple Chancery" panose="03020702040506060504" pitchFamily="66" charset="-79"/>
                <a:ea typeface="Times New Roman" panose="02020603050405020304" pitchFamily="18" charset="0"/>
                <a:cs typeface="Apple Chancery" panose="03020702040506060504" pitchFamily="66" charset="-79"/>
              </a:rPr>
              <a:t>I</a:t>
            </a:r>
            <a:r>
              <a:rPr lang="en-AU" sz="280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s the ruling of the verse restricted to the specific circumstances of revelation or can it be applied to the generality of the wording of the verse?</a:t>
            </a:r>
            <a:r>
              <a:rPr lang="en-AU" sz="2800" b="1" dirty="0">
                <a:solidFill>
                  <a:schemeClr val="accent3">
                    <a:lumMod val="75000"/>
                  </a:schemeClr>
                </a:solidFill>
                <a:effectLst/>
                <a:latin typeface="Euphemia UCAS" panose="020B0503040102020104" pitchFamily="34" charset="-79"/>
                <a:ea typeface="Times New Roman" panose="02020603050405020304" pitchFamily="18" charset="0"/>
              </a:rPr>
              <a:t/>
            </a:r>
            <a:br>
              <a:rPr lang="en-AU" sz="2800" b="1" dirty="0">
                <a:solidFill>
                  <a:schemeClr val="accent3">
                    <a:lumMod val="75000"/>
                  </a:schemeClr>
                </a:solidFill>
                <a:effectLst/>
                <a:latin typeface="Euphemia UCAS" panose="020B0503040102020104" pitchFamily="34" charset="-79"/>
                <a:ea typeface="Times New Roman" panose="02020603050405020304" pitchFamily="18" charset="0"/>
              </a:rPr>
            </a:br>
            <a:endParaRPr lang="en-US" sz="2800" dirty="0">
              <a:solidFill>
                <a:schemeClr val="accent3">
                  <a:lumMod val="75000"/>
                </a:schemeClr>
              </a:solidFill>
            </a:endParaRPr>
          </a:p>
        </p:txBody>
      </p:sp>
      <p:sp>
        <p:nvSpPr>
          <p:cNvPr id="3" name="Content Placeholder 2">
            <a:extLst>
              <a:ext uri="{FF2B5EF4-FFF2-40B4-BE49-F238E27FC236}">
                <a16:creationId xmlns:a16="http://schemas.microsoft.com/office/drawing/2014/main" xmlns="" id="{E96F4145-F18E-5613-416B-B5FBEC3BBD6D}"/>
              </a:ext>
            </a:extLst>
          </p:cNvPr>
          <p:cNvSpPr>
            <a:spLocks noGrp="1"/>
          </p:cNvSpPr>
          <p:nvPr>
            <p:ph idx="1"/>
          </p:nvPr>
        </p:nvSpPr>
        <p:spPr>
          <a:xfrm>
            <a:off x="106878" y="1690688"/>
            <a:ext cx="11780322" cy="4837118"/>
          </a:xfrm>
          <a:solidFill>
            <a:schemeClr val="accent4">
              <a:lumMod val="20000"/>
              <a:lumOff val="80000"/>
            </a:schemeClr>
          </a:solidFill>
          <a:ln>
            <a:solidFill>
              <a:srgbClr val="C00000"/>
            </a:solidFill>
          </a:ln>
        </p:spPr>
        <p:txBody>
          <a:bodyPr>
            <a:noAutofit/>
          </a:bodyPr>
          <a:lstStyle/>
          <a:p>
            <a:pPr>
              <a:lnSpc>
                <a:spcPct val="140000"/>
              </a:lnSpc>
            </a:pPr>
            <a:r>
              <a:rPr lang="en-AU" sz="1400" dirty="0">
                <a:solidFill>
                  <a:srgbClr val="C00000"/>
                </a:solidFill>
                <a:highlight>
                  <a:srgbClr val="C0C0C0"/>
                </a:highlight>
                <a:latin typeface="Chalkboard" panose="03050602040202020205" pitchFamily="66" charset="77"/>
                <a:ea typeface="Batang" panose="02030600000101010101" pitchFamily="18" charset="-127"/>
              </a:rPr>
              <a:t>U</a:t>
            </a:r>
            <a:r>
              <a:rPr lang="en-AU" sz="1400" dirty="0">
                <a:solidFill>
                  <a:srgbClr val="C00000"/>
                </a:solidFill>
                <a:effectLst/>
                <a:highlight>
                  <a:srgbClr val="C0C0C0"/>
                </a:highlight>
                <a:latin typeface="Chalkboard" panose="03050602040202020205" pitchFamily="66" charset="77"/>
                <a:ea typeface="Batang" panose="02030600000101010101" pitchFamily="18" charset="-127"/>
              </a:rPr>
              <a:t>nanimous consensus amongst the scholars of Islam that the ruling of a verse is dependent upon the generality of its wording and not the specificity of its reason for revelation.</a:t>
            </a:r>
            <a:endParaRPr lang="en-AU" sz="1400" dirty="0">
              <a:solidFill>
                <a:srgbClr val="C00000"/>
              </a:solidFill>
              <a:highlight>
                <a:srgbClr val="C0C0C0"/>
              </a:highlight>
              <a:latin typeface="Chalkboard" panose="03050602040202020205" pitchFamily="66" charset="77"/>
              <a:ea typeface="Batang" panose="02030600000101010101" pitchFamily="18" charset="-127"/>
            </a:endParaRPr>
          </a:p>
          <a:p>
            <a:pPr algn="r" rtl="1">
              <a:lnSpc>
                <a:spcPct val="140000"/>
              </a:lnSpc>
            </a:pPr>
            <a:r>
              <a:rPr lang="ar-SA" sz="1400" b="1" dirty="0" err="1">
                <a:effectLst/>
                <a:latin typeface="Chalkboard" panose="03050602040202020205" pitchFamily="66" charset="77"/>
                <a:ea typeface="Batang" panose="02030600000101010101" pitchFamily="18" charset="-127"/>
                <a:cs typeface="+mn-cs"/>
              </a:rPr>
              <a:t>مَّآ</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أَفَآءَ</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ٱللَّهُ</a:t>
            </a:r>
            <a:r>
              <a:rPr lang="ar-SA" sz="1400" b="1" dirty="0">
                <a:effectLst/>
                <a:latin typeface="Chalkboard" panose="03050602040202020205" pitchFamily="66" charset="77"/>
                <a:ea typeface="Batang" panose="02030600000101010101" pitchFamily="18" charset="-127"/>
                <a:cs typeface="+mn-cs"/>
              </a:rPr>
              <a:t> عَلَىٰ </a:t>
            </a:r>
            <a:r>
              <a:rPr lang="ar-SA" sz="1400" b="1" dirty="0" err="1">
                <a:effectLst/>
                <a:latin typeface="Chalkboard" panose="03050602040202020205" pitchFamily="66" charset="77"/>
                <a:ea typeface="Batang" panose="02030600000101010101" pitchFamily="18" charset="-127"/>
                <a:cs typeface="+mn-cs"/>
              </a:rPr>
              <a:t>رَسُولِهِۦ</a:t>
            </a:r>
            <a:r>
              <a:rPr lang="ar-SA" sz="1400" b="1" dirty="0">
                <a:effectLst/>
                <a:latin typeface="Chalkboard" panose="03050602040202020205" pitchFamily="66" charset="77"/>
                <a:ea typeface="Batang" panose="02030600000101010101" pitchFamily="18" charset="-127"/>
                <a:cs typeface="+mn-cs"/>
              </a:rPr>
              <a:t> مِنْ أَهْلِ </a:t>
            </a:r>
            <a:r>
              <a:rPr lang="ar-SA" sz="1400" b="1" dirty="0" err="1">
                <a:effectLst/>
                <a:latin typeface="Chalkboard" panose="03050602040202020205" pitchFamily="66" charset="77"/>
                <a:ea typeface="Batang" panose="02030600000101010101" pitchFamily="18" charset="-127"/>
                <a:cs typeface="+mn-cs"/>
              </a:rPr>
              <a:t>ٱلْقُرَىٰ</a:t>
            </a:r>
            <a:r>
              <a:rPr lang="ar-SA" sz="1400" b="1" dirty="0">
                <a:effectLst/>
                <a:latin typeface="Chalkboard" panose="03050602040202020205" pitchFamily="66" charset="77"/>
                <a:ea typeface="Batang" panose="02030600000101010101" pitchFamily="18" charset="-127"/>
                <a:cs typeface="+mn-cs"/>
              </a:rPr>
              <a:t> فَلِلَّهِ وَلِلرَّسُولِ وَلِذِى </a:t>
            </a:r>
            <a:r>
              <a:rPr lang="ar-SA" sz="1400" b="1" dirty="0" err="1">
                <a:effectLst/>
                <a:latin typeface="Chalkboard" panose="03050602040202020205" pitchFamily="66" charset="77"/>
                <a:ea typeface="Batang" panose="02030600000101010101" pitchFamily="18" charset="-127"/>
                <a:cs typeface="+mn-cs"/>
              </a:rPr>
              <a:t>ٱلْقُرْبَىٰ</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وَٱلْيَتَـٰمَىٰ</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وَٱلْمَسَـٰكِينِ</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وَٱبْنِ</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ٱلسَّبِيلِ</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كَىْ</a:t>
            </a:r>
            <a:r>
              <a:rPr lang="ar-SA" sz="1400" b="1" dirty="0">
                <a:effectLst/>
                <a:latin typeface="Chalkboard" panose="03050602040202020205" pitchFamily="66" charset="77"/>
                <a:ea typeface="Batang" panose="02030600000101010101" pitchFamily="18" charset="-127"/>
                <a:cs typeface="+mn-cs"/>
              </a:rPr>
              <a:t> لَا يَكُونَ </a:t>
            </a:r>
            <a:r>
              <a:rPr lang="ar-SA" sz="1400" b="1" dirty="0" err="1">
                <a:effectLst/>
                <a:latin typeface="Chalkboard" panose="03050602040202020205" pitchFamily="66" charset="77"/>
                <a:ea typeface="Batang" panose="02030600000101010101" pitchFamily="18" charset="-127"/>
                <a:cs typeface="+mn-cs"/>
              </a:rPr>
              <a:t>دُولَةًۢ</a:t>
            </a:r>
            <a:r>
              <a:rPr lang="ar-SA" sz="1400" b="1" dirty="0">
                <a:effectLst/>
                <a:latin typeface="Chalkboard" panose="03050602040202020205" pitchFamily="66" charset="77"/>
                <a:ea typeface="Batang" panose="02030600000101010101" pitchFamily="18" charset="-127"/>
                <a:cs typeface="+mn-cs"/>
              </a:rPr>
              <a:t> بَيْنَ </a:t>
            </a:r>
            <a:r>
              <a:rPr lang="ar-SA" sz="1400" b="1" dirty="0" err="1">
                <a:effectLst/>
                <a:latin typeface="Chalkboard" panose="03050602040202020205" pitchFamily="66" charset="77"/>
                <a:ea typeface="Batang" panose="02030600000101010101" pitchFamily="18" charset="-127"/>
                <a:cs typeface="+mn-cs"/>
              </a:rPr>
              <a:t>ٱلْأَغْنِيَآءِ</a:t>
            </a:r>
            <a:r>
              <a:rPr lang="ar-SA" sz="1400" b="1" dirty="0">
                <a:effectLst/>
                <a:latin typeface="Chalkboard" panose="03050602040202020205" pitchFamily="66" charset="77"/>
                <a:ea typeface="Batang" panose="02030600000101010101" pitchFamily="18" charset="-127"/>
                <a:cs typeface="+mn-cs"/>
              </a:rPr>
              <a:t> مِنكُمْ </a:t>
            </a:r>
            <a:r>
              <a:rPr lang="ar-SA" sz="1400" b="1" dirty="0" err="1">
                <a:effectLst/>
                <a:latin typeface="Chalkboard" panose="03050602040202020205" pitchFamily="66" charset="77"/>
                <a:ea typeface="Batang" panose="02030600000101010101" pitchFamily="18" charset="-127"/>
                <a:cs typeface="+mn-cs"/>
              </a:rPr>
              <a:t>ۚ</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وَمَآ</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ءَاتَىٰكُمُ</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ٱلرَّسُولُ</a:t>
            </a:r>
            <a:r>
              <a:rPr lang="ar-SA" sz="1400" b="1" dirty="0">
                <a:effectLst/>
                <a:latin typeface="Chalkboard" panose="03050602040202020205" pitchFamily="66" charset="77"/>
                <a:ea typeface="Batang" panose="02030600000101010101" pitchFamily="18" charset="-127"/>
                <a:cs typeface="+mn-cs"/>
              </a:rPr>
              <a:t> فَخُذُوهُ وَمَا </a:t>
            </a:r>
            <a:r>
              <a:rPr lang="ar-SA" sz="1400" b="1" dirty="0" err="1">
                <a:effectLst/>
                <a:latin typeface="Chalkboard" panose="03050602040202020205" pitchFamily="66" charset="77"/>
                <a:ea typeface="Batang" panose="02030600000101010101" pitchFamily="18" charset="-127"/>
                <a:cs typeface="+mn-cs"/>
              </a:rPr>
              <a:t>نَهَىٰكُمْ</a:t>
            </a:r>
            <a:r>
              <a:rPr lang="ar-SA" sz="1400" b="1" dirty="0">
                <a:effectLst/>
                <a:latin typeface="Chalkboard" panose="03050602040202020205" pitchFamily="66" charset="77"/>
                <a:ea typeface="Batang" panose="02030600000101010101" pitchFamily="18" charset="-127"/>
                <a:cs typeface="+mn-cs"/>
              </a:rPr>
              <a:t> عَنْهُ </a:t>
            </a:r>
            <a:r>
              <a:rPr lang="ar-SA" sz="1400" b="1" dirty="0" err="1">
                <a:effectLst/>
                <a:latin typeface="Chalkboard" panose="03050602040202020205" pitchFamily="66" charset="77"/>
                <a:ea typeface="Batang" panose="02030600000101010101" pitchFamily="18" charset="-127"/>
                <a:cs typeface="+mn-cs"/>
              </a:rPr>
              <a:t>فَٱنتَهُوا</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وَٱتَّقُوا</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ٱللَّهَ</a:t>
            </a:r>
            <a:r>
              <a:rPr lang="ar-SA" sz="1400" b="1" dirty="0">
                <a:effectLst/>
                <a:latin typeface="Chalkboard" panose="03050602040202020205" pitchFamily="66" charset="77"/>
                <a:ea typeface="Batang" panose="02030600000101010101" pitchFamily="18" charset="-127"/>
                <a:cs typeface="+mn-cs"/>
              </a:rPr>
              <a:t> </a:t>
            </a:r>
            <a:r>
              <a:rPr lang="ar-SA" sz="1400" b="1" dirty="0" err="1">
                <a:effectLst/>
                <a:latin typeface="Chalkboard" panose="03050602040202020205" pitchFamily="66" charset="77"/>
                <a:ea typeface="Batang" panose="02030600000101010101" pitchFamily="18" charset="-127"/>
                <a:cs typeface="+mn-cs"/>
              </a:rPr>
              <a:t>ۖ</a:t>
            </a:r>
            <a:r>
              <a:rPr lang="ar-SA" sz="1400" b="1" dirty="0">
                <a:effectLst/>
                <a:latin typeface="Chalkboard" panose="03050602040202020205" pitchFamily="66" charset="77"/>
                <a:ea typeface="Batang" panose="02030600000101010101" pitchFamily="18" charset="-127"/>
                <a:cs typeface="+mn-cs"/>
              </a:rPr>
              <a:t> إِنَّ </a:t>
            </a:r>
            <a:r>
              <a:rPr lang="ar-SA" sz="1400" b="1" dirty="0" err="1">
                <a:effectLst/>
                <a:latin typeface="Chalkboard" panose="03050602040202020205" pitchFamily="66" charset="77"/>
                <a:ea typeface="Batang" panose="02030600000101010101" pitchFamily="18" charset="-127"/>
                <a:cs typeface="+mn-cs"/>
              </a:rPr>
              <a:t>ٱللَّهَ</a:t>
            </a:r>
            <a:r>
              <a:rPr lang="ar-SA" sz="1400" b="1" dirty="0">
                <a:effectLst/>
                <a:latin typeface="Chalkboard" panose="03050602040202020205" pitchFamily="66" charset="77"/>
                <a:ea typeface="Batang" panose="02030600000101010101" pitchFamily="18" charset="-127"/>
                <a:cs typeface="+mn-cs"/>
              </a:rPr>
              <a:t> شَدِيدُ </a:t>
            </a:r>
            <a:r>
              <a:rPr lang="ar-SA" sz="1400" b="1" dirty="0" err="1">
                <a:effectLst/>
                <a:latin typeface="Chalkboard" panose="03050602040202020205" pitchFamily="66" charset="77"/>
                <a:ea typeface="Batang" panose="02030600000101010101" pitchFamily="18" charset="-127"/>
                <a:cs typeface="+mn-cs"/>
              </a:rPr>
              <a:t>ٱلْعِقَابِ</a:t>
            </a:r>
            <a:r>
              <a:rPr lang="en-AU" sz="1400" b="1" dirty="0">
                <a:effectLst/>
                <a:latin typeface="Chalkboard" panose="03050602040202020205" pitchFamily="66" charset="77"/>
                <a:ea typeface="Batang" panose="02030600000101010101" pitchFamily="18" charset="-127"/>
                <a:cs typeface="+mn-cs"/>
              </a:rPr>
              <a:t>.</a:t>
            </a:r>
            <a:r>
              <a:rPr lang="ar-SA" sz="1400" b="1" dirty="0">
                <a:effectLst/>
                <a:latin typeface="Chalkboard" panose="03050602040202020205" pitchFamily="66" charset="77"/>
                <a:ea typeface="Batang" panose="02030600000101010101" pitchFamily="18" charset="-127"/>
                <a:cs typeface="+mn-cs"/>
              </a:rPr>
              <a:t>(الحشر: 7)</a:t>
            </a:r>
            <a:endParaRPr lang="en-AU" sz="1400" b="1" dirty="0">
              <a:effectLst/>
              <a:latin typeface="Chalkboard" panose="03050602040202020205" pitchFamily="66" charset="77"/>
              <a:ea typeface="Batang" panose="02030600000101010101" pitchFamily="18" charset="-127"/>
              <a:cs typeface="+mn-cs"/>
            </a:endParaRPr>
          </a:p>
          <a:p>
            <a:pPr>
              <a:lnSpc>
                <a:spcPct val="140000"/>
              </a:lnSpc>
            </a:pPr>
            <a:r>
              <a:rPr lang="en-AU" sz="1400" b="1" dirty="0">
                <a:effectLst/>
                <a:latin typeface="Chalkboard" panose="03050602040202020205" pitchFamily="66" charset="77"/>
                <a:ea typeface="Batang" panose="02030600000101010101" pitchFamily="18" charset="-127"/>
              </a:rPr>
              <a:t>And what Allah restored to His Messenger from the people of the towns - it is for Allah and for the Messenger and for [his] near relatives and orphans and the needy and the [stranded] </a:t>
            </a:r>
            <a:r>
              <a:rPr lang="en-AU" sz="1400" b="1" dirty="0" err="1">
                <a:effectLst/>
                <a:latin typeface="Chalkboard" panose="03050602040202020205" pitchFamily="66" charset="77"/>
                <a:ea typeface="Batang" panose="02030600000101010101" pitchFamily="18" charset="-127"/>
              </a:rPr>
              <a:t>traveler</a:t>
            </a:r>
            <a:r>
              <a:rPr lang="en-AU" sz="1400" b="1" dirty="0">
                <a:effectLst/>
                <a:latin typeface="Chalkboard" panose="03050602040202020205" pitchFamily="66" charset="77"/>
                <a:ea typeface="Batang" panose="02030600000101010101" pitchFamily="18" charset="-127"/>
              </a:rPr>
              <a:t> - so that it will not be a perpetual distribution among the rich from among you. And whatever the Messenger has given you - take; and what he has forbidden you - refrain from. And fear Allah; indeed, Allah is severe in penalty. (al-</a:t>
            </a:r>
            <a:r>
              <a:rPr lang="en-AU" sz="1400" b="1" dirty="0" err="1">
                <a:effectLst/>
                <a:latin typeface="Chalkboard" panose="03050602040202020205" pitchFamily="66" charset="77"/>
                <a:ea typeface="Batang" panose="02030600000101010101" pitchFamily="18" charset="-127"/>
              </a:rPr>
              <a:t>Hashir</a:t>
            </a:r>
            <a:r>
              <a:rPr lang="en-AU" sz="1400" b="1" dirty="0">
                <a:effectLst/>
                <a:latin typeface="Chalkboard" panose="03050602040202020205" pitchFamily="66" charset="77"/>
                <a:ea typeface="Batang" panose="02030600000101010101" pitchFamily="18" charset="-127"/>
              </a:rPr>
              <a:t>, 59:7)</a:t>
            </a:r>
          </a:p>
          <a:p>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This verse was revealed regarding war booty.</a:t>
            </a:r>
            <a:r>
              <a:rPr lang="ar-SA"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 </a:t>
            </a:r>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when the prophet divided the treasures of the war that were captured, he gives some and he prohibits</a:t>
            </a:r>
            <a:r>
              <a:rPr lang="en-AU" sz="1400" dirty="0">
                <a:solidFill>
                  <a:srgbClr val="C00000"/>
                </a:solidFill>
                <a:effectLst/>
                <a:latin typeface="Chalkboard" panose="03050602040202020205" pitchFamily="66" charset="77"/>
                <a:ea typeface="Batang" panose="02030600000101010101" pitchFamily="18" charset="-127"/>
              </a:rPr>
              <a:t> </a:t>
            </a:r>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others some were upset</a:t>
            </a:r>
            <a:r>
              <a:rPr lang="ar-SA"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a:t>
            </a:r>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So, Allah has revealed this verse saying whatever the pro</a:t>
            </a:r>
            <a:r>
              <a:rPr lang="en-AU" sz="1400" dirty="0">
                <a:solidFill>
                  <a:srgbClr val="C00000"/>
                </a:solidFill>
                <a:effectLst/>
                <a:latin typeface="Chalkboard" panose="03050602040202020205" pitchFamily="66" charset="77"/>
                <a:ea typeface="Batang" panose="02030600000101010101" pitchFamily="18" charset="-127"/>
              </a:rPr>
              <a:t>ph</a:t>
            </a:r>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et gives you take whatever he withholds from you don't take.</a:t>
            </a:r>
            <a:endParaRPr lang="en-AU" sz="1400" dirty="0">
              <a:solidFill>
                <a:srgbClr val="C00000"/>
              </a:solidFill>
              <a:effectLst/>
              <a:latin typeface="Chalkboard" panose="03050602040202020205" pitchFamily="66" charset="77"/>
              <a:ea typeface="Batang" panose="02030600000101010101" pitchFamily="18" charset="-127"/>
            </a:endParaRPr>
          </a:p>
          <a:p>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 </a:t>
            </a:r>
            <a:r>
              <a:rPr lang="en-AU" sz="1400" dirty="0">
                <a:solidFill>
                  <a:srgbClr val="C00000"/>
                </a:solidFill>
                <a:latin typeface="Chalkboard" panose="03050602040202020205" pitchFamily="66" charset="77"/>
                <a:ea typeface="Batang" panose="02030600000101010101" pitchFamily="18" charset="-127"/>
                <a:cs typeface="Euphemia UCAS" panose="020B0503040102020104" pitchFamily="34" charset="-79"/>
              </a:rPr>
              <a:t>S</a:t>
            </a:r>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o, the scholars have understood this verse to be</a:t>
            </a:r>
            <a:r>
              <a:rPr lang="en-AU" sz="1400" dirty="0">
                <a:solidFill>
                  <a:srgbClr val="C00000"/>
                </a:solidFill>
                <a:effectLst/>
                <a:latin typeface="Chalkboard" panose="03050602040202020205" pitchFamily="66" charset="77"/>
                <a:ea typeface="Batang" panose="02030600000101010101" pitchFamily="18" charset="-127"/>
              </a:rPr>
              <a:t> </a:t>
            </a:r>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at his face value not just for the war booty anything the prophet tells us to do, we do it and anything he tells you to abstain From we abstain this, is a manifestation of</a:t>
            </a:r>
            <a:r>
              <a:rPr lang="en-AU" sz="1400" dirty="0">
                <a:solidFill>
                  <a:srgbClr val="C00000"/>
                </a:solidFill>
                <a:effectLst/>
                <a:latin typeface="Chalkboard" panose="03050602040202020205" pitchFamily="66" charset="77"/>
                <a:ea typeface="Batang" panose="02030600000101010101" pitchFamily="18" charset="-127"/>
              </a:rPr>
              <a:t> </a:t>
            </a:r>
            <a:r>
              <a:rPr lang="en-AU" sz="1400" dirty="0">
                <a:solidFill>
                  <a:srgbClr val="C00000"/>
                </a:solidFill>
                <a:effectLst/>
                <a:latin typeface="Chalkboard" panose="03050602040202020205" pitchFamily="66" charset="77"/>
                <a:ea typeface="Batang" panose="02030600000101010101" pitchFamily="18" charset="-127"/>
                <a:cs typeface="Euphemia UCAS" panose="020B0503040102020104" pitchFamily="34" charset="-79"/>
              </a:rPr>
              <a:t>the rule that ‘the ruling is taken from the generality of the wording and not the specificity of its cause of revelation’. </a:t>
            </a:r>
            <a:endParaRPr lang="en-AU" sz="1400" dirty="0">
              <a:solidFill>
                <a:srgbClr val="C00000"/>
              </a:solidFill>
              <a:effectLst/>
              <a:latin typeface="Chalkboard" panose="03050602040202020205" pitchFamily="66" charset="77"/>
              <a:ea typeface="Batang" panose="02030600000101010101" pitchFamily="18" charset="-127"/>
            </a:endParaRPr>
          </a:p>
          <a:p>
            <a:pPr>
              <a:lnSpc>
                <a:spcPct val="140000"/>
              </a:lnSpc>
            </a:pPr>
            <a:endParaRPr lang="en-AU" sz="1400" b="1" dirty="0">
              <a:solidFill>
                <a:schemeClr val="accent3">
                  <a:lumMod val="75000"/>
                </a:schemeClr>
              </a:solidFill>
              <a:effectLst/>
              <a:latin typeface="Batang" panose="02030600000101010101" pitchFamily="18" charset="-127"/>
              <a:ea typeface="Batang" panose="02030600000101010101" pitchFamily="18" charset="-127"/>
            </a:endParaRPr>
          </a:p>
          <a:p>
            <a:pPr>
              <a:lnSpc>
                <a:spcPct val="140000"/>
              </a:lnSpc>
            </a:pPr>
            <a:endParaRPr lang="en-US" sz="1400" b="1" dirty="0">
              <a:solidFill>
                <a:schemeClr val="accent3">
                  <a:lumMod val="75000"/>
                </a:schemeClr>
              </a:solidFill>
            </a:endParaRPr>
          </a:p>
          <a:p>
            <a:endParaRPr lang="en-US" sz="1400" dirty="0">
              <a:solidFill>
                <a:schemeClr val="accent3">
                  <a:lumMod val="75000"/>
                </a:schemeClr>
              </a:solidFill>
            </a:endParaRPr>
          </a:p>
        </p:txBody>
      </p:sp>
      <p:sp>
        <p:nvSpPr>
          <p:cNvPr id="4" name="Slide Number Placeholder 3">
            <a:extLst>
              <a:ext uri="{FF2B5EF4-FFF2-40B4-BE49-F238E27FC236}">
                <a16:creationId xmlns:a16="http://schemas.microsoft.com/office/drawing/2014/main" xmlns="" id="{0C321377-DD3A-561B-8A37-51D5559EAE49}"/>
              </a:ext>
            </a:extLst>
          </p:cNvPr>
          <p:cNvSpPr>
            <a:spLocks noGrp="1"/>
          </p:cNvSpPr>
          <p:nvPr>
            <p:ph type="sldNum" sz="quarter" idx="12"/>
          </p:nvPr>
        </p:nvSpPr>
        <p:spPr/>
        <p:txBody>
          <a:bodyPr/>
          <a:lstStyle/>
          <a:p>
            <a:fld id="{C8784B88-F3D9-6A4F-9660-1A0A1E561ED7}" type="slidenum">
              <a:rPr lang="en-US" smtClean="0">
                <a:solidFill>
                  <a:schemeClr val="accent3">
                    <a:lumMod val="75000"/>
                  </a:schemeClr>
                </a:solidFill>
              </a:rPr>
              <a:t>81</a:t>
            </a:fld>
            <a:endParaRPr lang="en-US">
              <a:solidFill>
                <a:schemeClr val="accent3">
                  <a:lumMod val="75000"/>
                </a:schemeClr>
              </a:solidFill>
            </a:endParaRPr>
          </a:p>
        </p:txBody>
      </p:sp>
    </p:spTree>
    <p:extLst>
      <p:ext uri="{BB962C8B-B14F-4D97-AF65-F5344CB8AC3E}">
        <p14:creationId xmlns:p14="http://schemas.microsoft.com/office/powerpoint/2010/main" val="2124959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C9321E9-507F-B746-5D7D-EE58FF5EB36E}"/>
              </a:ext>
            </a:extLst>
          </p:cNvPr>
          <p:cNvSpPr>
            <a:spLocks noGrp="1"/>
          </p:cNvSpPr>
          <p:nvPr>
            <p:ph type="title"/>
          </p:nvPr>
        </p:nvSpPr>
        <p:spPr>
          <a:xfrm>
            <a:off x="637455" y="170728"/>
            <a:ext cx="12554023" cy="563050"/>
          </a:xfrm>
        </p:spPr>
        <p:txBody>
          <a:bodyPr anchor="t">
            <a:noAutofit/>
          </a:bodyPr>
          <a:lstStyle/>
          <a:p>
            <a:r>
              <a:rPr lang="en-AU" sz="4000" dirty="0">
                <a:solidFill>
                  <a:schemeClr val="bg2">
                    <a:lumMod val="25000"/>
                  </a:schemeClr>
                </a:solidFill>
                <a:effectLst/>
                <a:latin typeface="Monotype Corsiva" panose="03010101010201010101" pitchFamily="66" charset="0"/>
              </a:rPr>
              <a:t>Benefits of Knowing </a:t>
            </a:r>
            <a:r>
              <a:rPr lang="en-AU" sz="4000" dirty="0" err="1">
                <a:solidFill>
                  <a:schemeClr val="bg2">
                    <a:lumMod val="25000"/>
                  </a:schemeClr>
                </a:solidFill>
                <a:effectLst/>
                <a:latin typeface="Monotype Corsiva" panose="03010101010201010101" pitchFamily="66" charset="0"/>
              </a:rPr>
              <a:t>Asbaab</a:t>
            </a:r>
            <a:r>
              <a:rPr lang="en-AU" sz="4000" dirty="0">
                <a:solidFill>
                  <a:schemeClr val="bg2">
                    <a:lumMod val="25000"/>
                  </a:schemeClr>
                </a:solidFill>
                <a:effectLst/>
                <a:latin typeface="Monotype Corsiva" panose="03010101010201010101" pitchFamily="66" charset="0"/>
              </a:rPr>
              <a:t> an-</a:t>
            </a:r>
            <a:r>
              <a:rPr lang="en-AU" sz="4000" dirty="0" err="1">
                <a:solidFill>
                  <a:schemeClr val="bg2">
                    <a:lumMod val="25000"/>
                  </a:schemeClr>
                </a:solidFill>
                <a:effectLst/>
                <a:latin typeface="Monotype Corsiva" panose="03010101010201010101" pitchFamily="66" charset="0"/>
              </a:rPr>
              <a:t>Nuzul</a:t>
            </a:r>
            <a:r>
              <a:rPr lang="en-AU" sz="4000" i="1" dirty="0">
                <a:solidFill>
                  <a:schemeClr val="bg2">
                    <a:lumMod val="25000"/>
                  </a:schemeClr>
                </a:solidFill>
                <a:effectLst/>
                <a:latin typeface="Monotype Corsiva" panose="03010101010201010101" pitchFamily="66" charset="0"/>
              </a:rPr>
              <a:t/>
            </a:r>
            <a:br>
              <a:rPr lang="en-AU" sz="4000" i="1" dirty="0">
                <a:solidFill>
                  <a:schemeClr val="bg2">
                    <a:lumMod val="25000"/>
                  </a:schemeClr>
                </a:solidFill>
                <a:effectLst/>
                <a:latin typeface="Monotype Corsiva" panose="03010101010201010101" pitchFamily="66" charset="0"/>
              </a:rPr>
            </a:br>
            <a:endParaRPr lang="en-US" sz="4000" dirty="0">
              <a:solidFill>
                <a:schemeClr val="bg2">
                  <a:lumMod val="25000"/>
                </a:schemeClr>
              </a:solidFill>
              <a:latin typeface="Monotype Corsiva" panose="03010101010201010101" pitchFamily="66" charset="0"/>
            </a:endParaRPr>
          </a:p>
        </p:txBody>
      </p:sp>
      <p:sp>
        <p:nvSpPr>
          <p:cNvPr id="3" name="Content Placeholder 2">
            <a:extLst>
              <a:ext uri="{FF2B5EF4-FFF2-40B4-BE49-F238E27FC236}">
                <a16:creationId xmlns:a16="http://schemas.microsoft.com/office/drawing/2014/main" xmlns="" id="{1B209F7E-15D6-1745-B5E5-3D8895A97638}"/>
              </a:ext>
            </a:extLst>
          </p:cNvPr>
          <p:cNvSpPr>
            <a:spLocks noGrp="1"/>
          </p:cNvSpPr>
          <p:nvPr>
            <p:ph idx="1"/>
          </p:nvPr>
        </p:nvSpPr>
        <p:spPr>
          <a:xfrm>
            <a:off x="408502" y="781756"/>
            <a:ext cx="9174885" cy="5718166"/>
          </a:xfrm>
          <a:solidFill>
            <a:schemeClr val="accent4">
              <a:lumMod val="20000"/>
              <a:lumOff val="80000"/>
            </a:schemeClr>
          </a:solidFill>
          <a:ln>
            <a:solidFill>
              <a:schemeClr val="bg2">
                <a:lumMod val="25000"/>
              </a:schemeClr>
            </a:solidFill>
          </a:ln>
        </p:spPr>
        <p:txBody>
          <a:bodyPr>
            <a:noAutofit/>
          </a:bodyPr>
          <a:lstStyle/>
          <a:p>
            <a:pPr marL="571500" indent="-342900">
              <a:lnSpc>
                <a:spcPct val="100000"/>
              </a:lnSpc>
            </a:pPr>
            <a:endParaRPr lang="en-AU" sz="1800" b="1" dirty="0">
              <a:effectLst/>
              <a:latin typeface="Andalus" panose="02020603050405020304" pitchFamily="18" charset="-78"/>
              <a:cs typeface="Andalus" panose="02020603050405020304" pitchFamily="18" charset="-78"/>
            </a:endParaRPr>
          </a:p>
          <a:p>
            <a:pPr marL="571500" indent="-342900">
              <a:lnSpc>
                <a:spcPct val="100000"/>
              </a:lnSpc>
            </a:pPr>
            <a:r>
              <a:rPr lang="en-AU" sz="1800" b="1" dirty="0">
                <a:effectLst/>
                <a:latin typeface="Andalus" panose="02020603050405020304" pitchFamily="18" charset="-78"/>
                <a:cs typeface="Andalus" panose="02020603050405020304" pitchFamily="18" charset="-78"/>
              </a:rPr>
              <a:t>On being questioned, the Prophet </a:t>
            </a:r>
            <a:r>
              <a:rPr lang="ar" sz="1800" b="1" i="0" dirty="0">
                <a:effectLst/>
                <a:latin typeface="proxima-nova"/>
              </a:rPr>
              <a:t>ﷺ </a:t>
            </a:r>
            <a:r>
              <a:rPr lang="en-AU" sz="1800" b="1" i="0" dirty="0">
                <a:effectLst/>
                <a:latin typeface="proxima-nova"/>
              </a:rPr>
              <a:t> </a:t>
            </a:r>
            <a:r>
              <a:rPr lang="en-AU" sz="1800" b="1" dirty="0">
                <a:effectLst/>
                <a:latin typeface="Andalus" panose="02020603050405020304" pitchFamily="18" charset="-78"/>
                <a:cs typeface="Andalus" panose="02020603050405020304" pitchFamily="18" charset="-78"/>
              </a:rPr>
              <a:t>waited for God to send the revelation, proving it wasn’t coming from him. </a:t>
            </a:r>
            <a:endParaRPr lang="en-AU" sz="1800" b="1" dirty="0">
              <a:latin typeface="Andalus" panose="02020603050405020304" pitchFamily="18" charset="-78"/>
              <a:cs typeface="Andalus" panose="02020603050405020304" pitchFamily="18" charset="-78"/>
            </a:endParaRPr>
          </a:p>
          <a:p>
            <a:pPr marL="571500" indent="-342900">
              <a:lnSpc>
                <a:spcPct val="100000"/>
              </a:lnSpc>
            </a:pPr>
            <a:r>
              <a:rPr lang="en-AU" sz="1800" b="1" dirty="0">
                <a:effectLst/>
                <a:latin typeface="Andalus" panose="02020603050405020304" pitchFamily="18" charset="-78"/>
                <a:cs typeface="Andalus" panose="02020603050405020304" pitchFamily="18" charset="-78"/>
              </a:rPr>
              <a:t>Asb</a:t>
            </a:r>
            <a:r>
              <a:rPr lang="en-AU" sz="1800" b="1" dirty="0">
                <a:latin typeface="Andalus" panose="02020603050405020304" pitchFamily="18" charset="-78"/>
                <a:cs typeface="Andalus" panose="02020603050405020304" pitchFamily="18" charset="-78"/>
              </a:rPr>
              <a:t>a</a:t>
            </a:r>
            <a:r>
              <a:rPr lang="en-AU" sz="1800" b="1" dirty="0">
                <a:effectLst/>
                <a:latin typeface="Andalus" panose="02020603050405020304" pitchFamily="18" charset="-78"/>
                <a:cs typeface="Andalus" panose="02020603050405020304" pitchFamily="18" charset="-78"/>
              </a:rPr>
              <a:t>b </a:t>
            </a:r>
            <a:r>
              <a:rPr lang="en-AU" sz="1800" b="1" dirty="0" err="1">
                <a:effectLst/>
                <a:latin typeface="Andalus" panose="02020603050405020304" pitchFamily="18" charset="-78"/>
                <a:cs typeface="Andalus" panose="02020603050405020304" pitchFamily="18" charset="-78"/>
              </a:rPr>
              <a:t>an-nuzūl</a:t>
            </a:r>
            <a:r>
              <a:rPr lang="en-AU" sz="1800" b="1" dirty="0">
                <a:effectLst/>
                <a:latin typeface="Andalus" panose="02020603050405020304" pitchFamily="18" charset="-78"/>
                <a:cs typeface="Andalus" panose="02020603050405020304" pitchFamily="18" charset="-78"/>
              </a:rPr>
              <a:t> show that God always: </a:t>
            </a:r>
          </a:p>
          <a:p>
            <a:pPr marL="571500" indent="-342900">
              <a:lnSpc>
                <a:spcPct val="100000"/>
              </a:lnSpc>
            </a:pPr>
            <a:r>
              <a:rPr lang="en-AU" sz="1800" b="1" dirty="0">
                <a:latin typeface="Andalus" panose="02020603050405020304" pitchFamily="18" charset="-78"/>
                <a:cs typeface="Andalus" panose="02020603050405020304" pitchFamily="18" charset="-78"/>
              </a:rPr>
              <a:t>1.S</a:t>
            </a:r>
            <a:r>
              <a:rPr lang="en-AU" sz="1800" b="1" dirty="0">
                <a:effectLst/>
                <a:latin typeface="Andalus" panose="02020603050405020304" pitchFamily="18" charset="-78"/>
                <a:cs typeface="Andalus" panose="02020603050405020304" pitchFamily="18" charset="-78"/>
              </a:rPr>
              <a:t>upported the Prophet </a:t>
            </a:r>
            <a:r>
              <a:rPr lang="ar" sz="1800" b="1" i="0" dirty="0">
                <a:effectLst/>
                <a:latin typeface="Andalus" panose="02020603050405020304" pitchFamily="18" charset="-78"/>
                <a:cs typeface="Andalus" panose="02020603050405020304" pitchFamily="18" charset="-78"/>
              </a:rPr>
              <a:t>ﷺ </a:t>
            </a:r>
            <a:r>
              <a:rPr lang="en-AU" sz="1800" b="1" i="0" dirty="0">
                <a:effectLst/>
                <a:latin typeface="Andalus" panose="02020603050405020304" pitchFamily="18" charset="-78"/>
                <a:cs typeface="Andalus" panose="02020603050405020304" pitchFamily="18" charset="-78"/>
              </a:rPr>
              <a:t> </a:t>
            </a:r>
            <a:r>
              <a:rPr lang="en-AU" sz="1800" b="1" dirty="0">
                <a:effectLst/>
                <a:latin typeface="Andalus" panose="02020603050405020304" pitchFamily="18" charset="-78"/>
                <a:cs typeface="Andalus" panose="02020603050405020304" pitchFamily="18" charset="-78"/>
              </a:rPr>
              <a:t>and defended him against the unbelievers. </a:t>
            </a:r>
            <a:endParaRPr lang="en-AU" sz="1800" b="1" dirty="0">
              <a:latin typeface="Andalus" panose="02020603050405020304" pitchFamily="18" charset="-78"/>
              <a:cs typeface="Andalus" panose="02020603050405020304" pitchFamily="18" charset="-78"/>
            </a:endParaRPr>
          </a:p>
          <a:p>
            <a:pPr marL="571500" indent="-342900">
              <a:lnSpc>
                <a:spcPct val="100000"/>
              </a:lnSpc>
            </a:pPr>
            <a:r>
              <a:rPr lang="en-AU" sz="1800" b="1" dirty="0">
                <a:latin typeface="Andalus" panose="02020603050405020304" pitchFamily="18" charset="-78"/>
                <a:cs typeface="Andalus" panose="02020603050405020304" pitchFamily="18" charset="-78"/>
              </a:rPr>
              <a:t>2. R</a:t>
            </a:r>
            <a:r>
              <a:rPr lang="en-AU" sz="1800" b="1" dirty="0">
                <a:effectLst/>
                <a:latin typeface="Andalus" panose="02020603050405020304" pitchFamily="18" charset="-78"/>
                <a:cs typeface="Andalus" panose="02020603050405020304" pitchFamily="18" charset="-78"/>
              </a:rPr>
              <a:t>emoves the difficulties of the believers and relieves them. </a:t>
            </a:r>
          </a:p>
          <a:p>
            <a:pPr marL="571500" indent="-342900">
              <a:lnSpc>
                <a:spcPct val="100000"/>
              </a:lnSpc>
            </a:pPr>
            <a:r>
              <a:rPr lang="en-AU" sz="1800" b="1" dirty="0">
                <a:effectLst/>
                <a:latin typeface="Andalus" panose="02020603050405020304" pitchFamily="18" charset="-78"/>
                <a:cs typeface="Andalus" panose="02020603050405020304" pitchFamily="18" charset="-78"/>
              </a:rPr>
              <a:t>To understand the original intent of the verses it is important to know </a:t>
            </a:r>
            <a:r>
              <a:rPr lang="en-AU" sz="1800" b="1" dirty="0" err="1">
                <a:effectLst/>
                <a:latin typeface="Andalus" panose="02020603050405020304" pitchFamily="18" charset="-78"/>
                <a:cs typeface="Andalus" panose="02020603050405020304" pitchFamily="18" charset="-78"/>
              </a:rPr>
              <a:t>asbab</a:t>
            </a:r>
            <a:r>
              <a:rPr lang="en-AU" sz="1800" b="1" dirty="0">
                <a:effectLst/>
                <a:latin typeface="Andalus" panose="02020603050405020304" pitchFamily="18" charset="-78"/>
                <a:cs typeface="Andalus" panose="02020603050405020304" pitchFamily="18" charset="-78"/>
              </a:rPr>
              <a:t> an-</a:t>
            </a:r>
            <a:r>
              <a:rPr lang="en-AU" sz="1800" b="1" dirty="0" err="1">
                <a:effectLst/>
                <a:latin typeface="Andalus" panose="02020603050405020304" pitchFamily="18" charset="-78"/>
                <a:cs typeface="Andalus" panose="02020603050405020304" pitchFamily="18" charset="-78"/>
              </a:rPr>
              <a:t>nuzul</a:t>
            </a:r>
            <a:r>
              <a:rPr lang="en-AU" sz="1800" b="1" dirty="0">
                <a:effectLst/>
                <a:latin typeface="Andalus" panose="02020603050405020304" pitchFamily="18" charset="-78"/>
                <a:cs typeface="Andalus" panose="02020603050405020304" pitchFamily="18" charset="-78"/>
              </a:rPr>
              <a:t>.</a:t>
            </a:r>
            <a:br>
              <a:rPr lang="en-AU" sz="1800" b="1" dirty="0">
                <a:effectLst/>
                <a:latin typeface="Andalus" panose="02020603050405020304" pitchFamily="18" charset="-78"/>
                <a:cs typeface="Andalus" panose="02020603050405020304" pitchFamily="18" charset="-78"/>
              </a:rPr>
            </a:br>
            <a:r>
              <a:rPr lang="en-AU" sz="1800" b="1" dirty="0">
                <a:effectLst/>
                <a:latin typeface="Andalus" panose="02020603050405020304" pitchFamily="18" charset="-78"/>
                <a:cs typeface="Andalus" panose="02020603050405020304" pitchFamily="18" charset="-78"/>
              </a:rPr>
              <a:t>We know through </a:t>
            </a:r>
            <a:r>
              <a:rPr lang="en-AU" sz="1800" b="1" dirty="0" err="1">
                <a:effectLst/>
                <a:latin typeface="Andalus" panose="02020603050405020304" pitchFamily="18" charset="-78"/>
                <a:cs typeface="Andalus" panose="02020603050405020304" pitchFamily="18" charset="-78"/>
              </a:rPr>
              <a:t>asbab</a:t>
            </a:r>
            <a:r>
              <a:rPr lang="en-AU" sz="1800" b="1" dirty="0">
                <a:effectLst/>
                <a:latin typeface="Andalus" panose="02020603050405020304" pitchFamily="18" charset="-78"/>
                <a:cs typeface="Andalus" panose="02020603050405020304" pitchFamily="18" charset="-78"/>
              </a:rPr>
              <a:t> an-</a:t>
            </a:r>
            <a:r>
              <a:rPr lang="en-AU" sz="1800" b="1" dirty="0" err="1">
                <a:effectLst/>
                <a:latin typeface="Andalus" panose="02020603050405020304" pitchFamily="18" charset="-78"/>
                <a:cs typeface="Andalus" panose="02020603050405020304" pitchFamily="18" charset="-78"/>
              </a:rPr>
              <a:t>nuzu</a:t>
            </a:r>
            <a:r>
              <a:rPr lang="en-AU" sz="1800" b="1" dirty="0" err="1">
                <a:latin typeface="Andalus" panose="02020603050405020304" pitchFamily="18" charset="-78"/>
                <a:cs typeface="Andalus" panose="02020603050405020304" pitchFamily="18" charset="-78"/>
              </a:rPr>
              <a:t>l</a:t>
            </a:r>
            <a:r>
              <a:rPr lang="en-AU" sz="1800" b="1" dirty="0">
                <a:effectLst/>
                <a:latin typeface="Andalus" panose="02020603050405020304" pitchFamily="18" charset="-78"/>
                <a:cs typeface="Andalus" panose="02020603050405020304" pitchFamily="18" charset="-78"/>
              </a:rPr>
              <a:t> whether the meaning of a verse is specific or general application and if so, under which circumstances it is to be applied </a:t>
            </a:r>
            <a:r>
              <a:rPr lang="en-AU" sz="1800" b="1" dirty="0">
                <a:latin typeface="Andalus" panose="02020603050405020304" pitchFamily="18" charset="-78"/>
                <a:cs typeface="Andalus" panose="02020603050405020304" pitchFamily="18" charset="-78"/>
              </a:rPr>
              <a:t>.</a:t>
            </a:r>
          </a:p>
          <a:p>
            <a:pPr marL="571500" indent="-342900">
              <a:lnSpc>
                <a:spcPct val="100000"/>
              </a:lnSpc>
            </a:pPr>
            <a:r>
              <a:rPr lang="en-AU" sz="1800" b="1" dirty="0">
                <a:latin typeface="Andalus" panose="02020603050405020304" pitchFamily="18" charset="-78"/>
                <a:cs typeface="Andalus" panose="02020603050405020304" pitchFamily="18" charset="-78"/>
              </a:rPr>
              <a:t>To know the historical situation at the time of the prophet </a:t>
            </a:r>
            <a:r>
              <a:rPr lang="ar" sz="1800" b="1" i="0" dirty="0">
                <a:effectLst/>
                <a:latin typeface="Andalus" panose="02020603050405020304" pitchFamily="18" charset="-78"/>
                <a:cs typeface="Andalus" panose="02020603050405020304" pitchFamily="18" charset="-78"/>
              </a:rPr>
              <a:t>ﷺ </a:t>
            </a:r>
            <a:r>
              <a:rPr lang="en-AU" sz="1800" b="1" dirty="0">
                <a:latin typeface="Andalus" panose="02020603050405020304" pitchFamily="18" charset="-78"/>
                <a:cs typeface="Andalus" panose="02020603050405020304" pitchFamily="18" charset="-78"/>
              </a:rPr>
              <a:t>and the development of the early Muslim community.</a:t>
            </a:r>
          </a:p>
          <a:p>
            <a:pPr marL="571500" indent="-342900">
              <a:lnSpc>
                <a:spcPct val="100000"/>
              </a:lnSpc>
            </a:pPr>
            <a:r>
              <a:rPr lang="en-AU" sz="1800" b="1" dirty="0">
                <a:latin typeface="Andalus" panose="02020603050405020304" pitchFamily="18" charset="-78"/>
                <a:cs typeface="Andalus" panose="02020603050405020304" pitchFamily="18" charset="-78"/>
              </a:rPr>
              <a:t>To know the person who caused the revelation of the verse.</a:t>
            </a:r>
          </a:p>
          <a:p>
            <a:pPr marL="571500" indent="-342900">
              <a:lnSpc>
                <a:spcPct val="100000"/>
              </a:lnSpc>
            </a:pPr>
            <a:r>
              <a:rPr lang="en-AU" sz="1800" b="1" dirty="0">
                <a:latin typeface="Andalus" panose="02020603050405020304" pitchFamily="18" charset="-78"/>
                <a:cs typeface="Andalus" panose="02020603050405020304" pitchFamily="18" charset="-78"/>
              </a:rPr>
              <a:t>The person could be a Muslim, or a disbeliever like Abu Lahab.</a:t>
            </a:r>
          </a:p>
          <a:p>
            <a:pPr marL="571500" indent="-342900">
              <a:lnSpc>
                <a:spcPct val="100000"/>
              </a:lnSpc>
            </a:pPr>
            <a:r>
              <a:rPr lang="en-AU" sz="1800" b="1" dirty="0">
                <a:latin typeface="Andalus" panose="02020603050405020304" pitchFamily="18" charset="-78"/>
                <a:cs typeface="Andalus" panose="02020603050405020304" pitchFamily="18" charset="-78"/>
              </a:rPr>
              <a:t>Example Abu Lahab, this surah  is a further disgrace for him and his wife. “</a:t>
            </a:r>
            <a:r>
              <a:rPr lang="en-AU" sz="1800" b="1" i="0" dirty="0">
                <a:solidFill>
                  <a:srgbClr val="272727"/>
                </a:solidFill>
                <a:effectLst/>
                <a:latin typeface="Andalus" panose="02020603050405020304" pitchFamily="18" charset="-78"/>
                <a:cs typeface="Andalus" panose="02020603050405020304" pitchFamily="18" charset="-78"/>
              </a:rPr>
              <a:t>May the hands of Abu Lahab perish, and he ˹himself˺ perish! Neither his wealth nor ˹worldly˺ gains will benefit him…”</a:t>
            </a:r>
            <a:endParaRPr lang="en-US" sz="1800" b="1" dirty="0">
              <a:latin typeface="Andalus" panose="02020603050405020304" pitchFamily="18" charset="-78"/>
              <a:cs typeface="Andalus" panose="02020603050405020304" pitchFamily="18" charset="-78"/>
            </a:endParaRPr>
          </a:p>
        </p:txBody>
      </p:sp>
      <p:pic>
        <p:nvPicPr>
          <p:cNvPr id="6" name="Picture 5" descr="Hand holding bluury light">
            <a:extLst>
              <a:ext uri="{FF2B5EF4-FFF2-40B4-BE49-F238E27FC236}">
                <a16:creationId xmlns:a16="http://schemas.microsoft.com/office/drawing/2014/main" xmlns="" id="{FD16A8A2-DAE2-0C99-6E3D-10B5EE7BE0A8}"/>
              </a:ext>
            </a:extLst>
          </p:cNvPr>
          <p:cNvPicPr>
            <a:picLocks noChangeAspect="1"/>
          </p:cNvPicPr>
          <p:nvPr/>
        </p:nvPicPr>
        <p:blipFill rotWithShape="1">
          <a:blip r:embed="rId2"/>
          <a:srcRect l="29013" r="20849" b="-1"/>
          <a:stretch/>
        </p:blipFill>
        <p:spPr>
          <a:xfrm>
            <a:off x="9583387" y="1786826"/>
            <a:ext cx="2627416" cy="4713096"/>
          </a:xfrm>
          <a:prstGeom prst="rect">
            <a:avLst/>
          </a:prstGeom>
        </p:spPr>
      </p:pic>
      <p:sp>
        <p:nvSpPr>
          <p:cNvPr id="4" name="Slide Number Placeholder 3">
            <a:extLst>
              <a:ext uri="{FF2B5EF4-FFF2-40B4-BE49-F238E27FC236}">
                <a16:creationId xmlns:a16="http://schemas.microsoft.com/office/drawing/2014/main" xmlns="" id="{AD7CEF98-5F2F-5F60-D6A2-6A642A972F68}"/>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C8784B88-F3D9-6A4F-9660-1A0A1E561ED7}" type="slidenum">
              <a:rPr lang="en-US"/>
              <a:pPr>
                <a:lnSpc>
                  <a:spcPct val="90000"/>
                </a:lnSpc>
                <a:spcAft>
                  <a:spcPts val="600"/>
                </a:spcAft>
              </a:pPr>
              <a:t>82</a:t>
            </a:fld>
            <a:endParaRPr lang="en-US"/>
          </a:p>
        </p:txBody>
      </p:sp>
    </p:spTree>
    <p:extLst>
      <p:ext uri="{BB962C8B-B14F-4D97-AF65-F5344CB8AC3E}">
        <p14:creationId xmlns:p14="http://schemas.microsoft.com/office/powerpoint/2010/main" val="248400977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8C3157C-B627-0546-A96D-4E52906807C1}"/>
              </a:ext>
            </a:extLst>
          </p:cNvPr>
          <p:cNvSpPr>
            <a:spLocks noGrp="1"/>
          </p:cNvSpPr>
          <p:nvPr>
            <p:ph type="title"/>
          </p:nvPr>
        </p:nvSpPr>
        <p:spPr>
          <a:xfrm>
            <a:off x="838200" y="185511"/>
            <a:ext cx="10515600" cy="1325563"/>
          </a:xfrm>
        </p:spPr>
        <p:txBody>
          <a:bodyPr/>
          <a:lstStyle/>
          <a:p>
            <a:r>
              <a:rPr lang="en-AU" sz="4400" dirty="0">
                <a:solidFill>
                  <a:schemeClr val="accent4">
                    <a:lumMod val="75000"/>
                  </a:schemeClr>
                </a:solidFill>
                <a:effectLst/>
                <a:latin typeface="Andalus" panose="02020603050405020304" pitchFamily="18" charset="-78"/>
                <a:cs typeface="Andalus" panose="02020603050405020304" pitchFamily="18" charset="-78"/>
              </a:rPr>
              <a:t>Books Devoted to Asbab an-Nuzool</a:t>
            </a:r>
            <a:endParaRPr lang="en-US" dirty="0">
              <a:solidFill>
                <a:schemeClr val="accent4">
                  <a:lumMod val="75000"/>
                </a:schemeClr>
              </a:solidFill>
            </a:endParaRPr>
          </a:p>
        </p:txBody>
      </p:sp>
      <p:graphicFrame>
        <p:nvGraphicFramePr>
          <p:cNvPr id="5" name="Content Placeholder 4">
            <a:extLst>
              <a:ext uri="{FF2B5EF4-FFF2-40B4-BE49-F238E27FC236}">
                <a16:creationId xmlns:a16="http://schemas.microsoft.com/office/drawing/2014/main" xmlns="" id="{74B9F234-D3AD-2F7E-62EA-FA8ED20F7449}"/>
              </a:ext>
            </a:extLst>
          </p:cNvPr>
          <p:cNvGraphicFramePr>
            <a:graphicFrameLocks noGrp="1"/>
          </p:cNvGraphicFramePr>
          <p:nvPr>
            <p:ph idx="1"/>
            <p:extLst>
              <p:ext uri="{D42A27DB-BD31-4B8C-83A1-F6EECF244321}">
                <p14:modId xmlns:p14="http://schemas.microsoft.com/office/powerpoint/2010/main" val="3802706253"/>
              </p:ext>
            </p:extLst>
          </p:nvPr>
        </p:nvGraphicFramePr>
        <p:xfrm>
          <a:off x="443346" y="1041407"/>
          <a:ext cx="11055928" cy="54863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7EFA6D48-EBD5-E47E-EF0B-F2179621CD41}"/>
              </a:ext>
            </a:extLst>
          </p:cNvPr>
          <p:cNvSpPr>
            <a:spLocks noGrp="1"/>
          </p:cNvSpPr>
          <p:nvPr>
            <p:ph type="sldNum" sz="quarter" idx="12"/>
          </p:nvPr>
        </p:nvSpPr>
        <p:spPr/>
        <p:txBody>
          <a:bodyPr/>
          <a:lstStyle/>
          <a:p>
            <a:fld id="{C8784B88-F3D9-6A4F-9660-1A0A1E561ED7}" type="slidenum">
              <a:rPr lang="en-US" smtClean="0"/>
              <a:t>83</a:t>
            </a:fld>
            <a:endParaRPr lang="en-US"/>
          </a:p>
        </p:txBody>
      </p:sp>
    </p:spTree>
    <p:extLst>
      <p:ext uri="{BB962C8B-B14F-4D97-AF65-F5344CB8AC3E}">
        <p14:creationId xmlns:p14="http://schemas.microsoft.com/office/powerpoint/2010/main" val="38929242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7B671D-7198-44C3-B9DA-F08F2A5D44A7}"/>
              </a:ext>
            </a:extLst>
          </p:cNvPr>
          <p:cNvSpPr>
            <a:spLocks noGrp="1"/>
          </p:cNvSpPr>
          <p:nvPr>
            <p:ph type="title"/>
          </p:nvPr>
        </p:nvSpPr>
        <p:spPr>
          <a:xfrm>
            <a:off x="3303815" y="487991"/>
            <a:ext cx="4223657" cy="962649"/>
          </a:xfrm>
          <a:ln>
            <a:solidFill>
              <a:srgbClr val="C00000"/>
            </a:solidFill>
          </a:ln>
        </p:spPr>
        <p:txBody>
          <a:bodyPr/>
          <a:lstStyle/>
          <a:p>
            <a:r>
              <a:rPr lang="en-US" dirty="0">
                <a:solidFill>
                  <a:srgbClr val="C00000"/>
                </a:solidFill>
              </a:rPr>
              <a:t>REFERENCES</a:t>
            </a:r>
            <a:endParaRPr lang="en-US" dirty="0"/>
          </a:p>
        </p:txBody>
      </p:sp>
      <p:sp>
        <p:nvSpPr>
          <p:cNvPr id="3" name="Content Placeholder 2">
            <a:extLst>
              <a:ext uri="{FF2B5EF4-FFF2-40B4-BE49-F238E27FC236}">
                <a16:creationId xmlns:a16="http://schemas.microsoft.com/office/drawing/2014/main" xmlns="" id="{1C8A23CA-1915-F80B-A904-B1D4D5012F7A}"/>
              </a:ext>
            </a:extLst>
          </p:cNvPr>
          <p:cNvSpPr>
            <a:spLocks noGrp="1"/>
          </p:cNvSpPr>
          <p:nvPr>
            <p:ph idx="1"/>
          </p:nvPr>
        </p:nvSpPr>
        <p:spPr>
          <a:xfrm>
            <a:off x="1915886" y="1813554"/>
            <a:ext cx="7489371" cy="4351338"/>
          </a:xfrm>
          <a:ln>
            <a:solidFill>
              <a:srgbClr val="C00000"/>
            </a:solidFill>
          </a:ln>
        </p:spPr>
        <p:txBody>
          <a:bodyPr>
            <a:normAutofit fontScale="85000" lnSpcReduction="20000"/>
          </a:bodyPr>
          <a:lstStyle/>
          <a:p>
            <a:pPr marL="0" indent="0">
              <a:buNone/>
            </a:pPr>
            <a:r>
              <a:rPr lang="en-AU" sz="2400" b="1" dirty="0">
                <a:solidFill>
                  <a:srgbClr val="C00000"/>
                </a:solidFill>
                <a:effectLst/>
                <a:latin typeface="Andalus" panose="02020603050405020304" pitchFamily="18" charset="-78"/>
                <a:cs typeface="Andalus" panose="02020603050405020304" pitchFamily="18" charset="-78"/>
              </a:rPr>
              <a:t>Philips, </a:t>
            </a:r>
            <a:r>
              <a:rPr lang="en-AU" sz="2400" b="1" i="1" dirty="0">
                <a:solidFill>
                  <a:srgbClr val="C00000"/>
                </a:solidFill>
                <a:effectLst/>
                <a:latin typeface="Andalus" panose="02020603050405020304" pitchFamily="18" charset="-78"/>
                <a:cs typeface="Andalus" panose="02020603050405020304" pitchFamily="18" charset="-78"/>
              </a:rPr>
              <a:t>Usool At-</a:t>
            </a:r>
            <a:r>
              <a:rPr lang="en-AU" sz="2400" b="1" i="1" dirty="0">
                <a:solidFill>
                  <a:srgbClr val="C00000"/>
                </a:solidFill>
                <a:latin typeface="Andalus" panose="02020603050405020304" pitchFamily="18" charset="-78"/>
                <a:cs typeface="Andalus" panose="02020603050405020304" pitchFamily="18" charset="-78"/>
              </a:rPr>
              <a:t>T</a:t>
            </a:r>
            <a:r>
              <a:rPr lang="en-AU" sz="2400" b="1" i="1" dirty="0">
                <a:solidFill>
                  <a:srgbClr val="C00000"/>
                </a:solidFill>
                <a:effectLst/>
                <a:latin typeface="Andalus" panose="02020603050405020304" pitchFamily="18" charset="-78"/>
                <a:cs typeface="Andalus" panose="02020603050405020304" pitchFamily="18" charset="-78"/>
              </a:rPr>
              <a:t>afseer</a:t>
            </a:r>
          </a:p>
          <a:p>
            <a:pPr marL="0" indent="0">
              <a:buNone/>
            </a:pPr>
            <a:r>
              <a:rPr lang="en-AU" sz="2400" b="1" dirty="0">
                <a:effectLst/>
                <a:latin typeface="Andalus" panose="02020603050405020304" pitchFamily="18" charset="-78"/>
                <a:cs typeface="Andalus" panose="02020603050405020304" pitchFamily="18" charset="-78"/>
              </a:rPr>
              <a:t>1.The Revelations Of The Quran, page 130-145</a:t>
            </a:r>
          </a:p>
          <a:p>
            <a:pPr marL="0" indent="0">
              <a:buNone/>
            </a:pPr>
            <a:r>
              <a:rPr lang="en-AU" sz="2400" b="1" dirty="0">
                <a:effectLst/>
                <a:latin typeface="Andalus" panose="02020603050405020304" pitchFamily="18" charset="-78"/>
                <a:cs typeface="Andalus" panose="02020603050405020304" pitchFamily="18" charset="-78"/>
              </a:rPr>
              <a:t>2.Reasons for Revelation, page 191-202.</a:t>
            </a:r>
          </a:p>
          <a:p>
            <a:pPr marL="0" indent="0">
              <a:buNone/>
            </a:pPr>
            <a:r>
              <a:rPr lang="en-AU" sz="2400" b="1" dirty="0">
                <a:effectLst/>
                <a:latin typeface="Andalus" panose="02020603050405020304" pitchFamily="18" charset="-78"/>
                <a:cs typeface="Andalus" panose="02020603050405020304" pitchFamily="18" charset="-78"/>
              </a:rPr>
              <a:t> </a:t>
            </a:r>
            <a:r>
              <a:rPr lang="en-AU" sz="2400" b="1" dirty="0">
                <a:solidFill>
                  <a:srgbClr val="C00000"/>
                </a:solidFill>
                <a:effectLst/>
                <a:latin typeface="Andalus" panose="02020603050405020304" pitchFamily="18" charset="-78"/>
                <a:cs typeface="Andalus" panose="02020603050405020304" pitchFamily="18" charset="-78"/>
              </a:rPr>
              <a:t>Dogan, Recep, </a:t>
            </a:r>
            <a:r>
              <a:rPr lang="en-AU" sz="2400" b="1" dirty="0" err="1">
                <a:solidFill>
                  <a:srgbClr val="C00000"/>
                </a:solidFill>
                <a:effectLst/>
                <a:latin typeface="Andalus" panose="02020603050405020304" pitchFamily="18" charset="-78"/>
                <a:cs typeface="Andalus" panose="02020603050405020304" pitchFamily="18" charset="-78"/>
              </a:rPr>
              <a:t>Usul</a:t>
            </a:r>
            <a:r>
              <a:rPr lang="en-AU" sz="2400" b="1" dirty="0">
                <a:solidFill>
                  <a:srgbClr val="C00000"/>
                </a:solidFill>
                <a:effectLst/>
                <a:latin typeface="Andalus" panose="02020603050405020304" pitchFamily="18" charset="-78"/>
                <a:cs typeface="Andalus" panose="02020603050405020304" pitchFamily="18" charset="-78"/>
              </a:rPr>
              <a:t> al-tafsir, USA: Tughra Books, 2014.</a:t>
            </a:r>
            <a:endParaRPr lang="en-AU" sz="2400" b="1" dirty="0">
              <a:solidFill>
                <a:srgbClr val="C00000"/>
              </a:solidFill>
              <a:latin typeface="Andalus" panose="02020603050405020304" pitchFamily="18" charset="-78"/>
              <a:cs typeface="Andalus" panose="02020603050405020304" pitchFamily="18" charset="-78"/>
            </a:endParaRPr>
          </a:p>
          <a:p>
            <a:pPr marL="0" indent="0">
              <a:buNone/>
            </a:pPr>
            <a:r>
              <a:rPr lang="en-AU" sz="2400" b="1" dirty="0">
                <a:latin typeface="Andalus" panose="02020603050405020304" pitchFamily="18" charset="-78"/>
                <a:cs typeface="Andalus" panose="02020603050405020304" pitchFamily="18" charset="-78"/>
              </a:rPr>
              <a:t>Asbab al-</a:t>
            </a:r>
            <a:r>
              <a:rPr lang="en-AU" sz="2400" b="1" dirty="0" err="1">
                <a:latin typeface="Andalus" panose="02020603050405020304" pitchFamily="18" charset="-78"/>
                <a:cs typeface="Andalus" panose="02020603050405020304" pitchFamily="18" charset="-78"/>
              </a:rPr>
              <a:t>Nuzul</a:t>
            </a:r>
            <a:r>
              <a:rPr lang="en-AU" sz="2400" b="1" dirty="0">
                <a:latin typeface="Andalus" panose="02020603050405020304" pitchFamily="18" charset="-78"/>
                <a:cs typeface="Andalus" panose="02020603050405020304" pitchFamily="18" charset="-78"/>
              </a:rPr>
              <a:t>, </a:t>
            </a:r>
            <a:r>
              <a:rPr lang="en-AU" sz="2400" b="1" dirty="0">
                <a:effectLst/>
                <a:latin typeface="Andalus" panose="02020603050405020304" pitchFamily="18" charset="-78"/>
                <a:cs typeface="Andalus" panose="02020603050405020304" pitchFamily="18" charset="-78"/>
              </a:rPr>
              <a:t>page </a:t>
            </a:r>
            <a:r>
              <a:rPr lang="en-AU" sz="2400" b="1" dirty="0">
                <a:latin typeface="Andalus" panose="02020603050405020304" pitchFamily="18" charset="-78"/>
                <a:cs typeface="Andalus" panose="02020603050405020304" pitchFamily="18" charset="-78"/>
              </a:rPr>
              <a:t>155-175.</a:t>
            </a:r>
          </a:p>
          <a:p>
            <a:pPr marL="0" indent="0">
              <a:buNone/>
            </a:pPr>
            <a:r>
              <a:rPr lang="en-AU" sz="2400" b="1" dirty="0">
                <a:solidFill>
                  <a:srgbClr val="C00000"/>
                </a:solidFill>
                <a:effectLst/>
                <a:latin typeface="Andalus" panose="02020603050405020304" pitchFamily="18" charset="-78"/>
                <a:cs typeface="Andalus" panose="02020603050405020304" pitchFamily="18" charset="-78"/>
              </a:rPr>
              <a:t>Qadhi, </a:t>
            </a:r>
            <a:r>
              <a:rPr lang="en-AU" sz="2400" b="1" i="1" dirty="0">
                <a:solidFill>
                  <a:srgbClr val="C00000"/>
                </a:solidFill>
                <a:effectLst/>
                <a:latin typeface="Andalus" panose="02020603050405020304" pitchFamily="18" charset="-78"/>
                <a:cs typeface="Andalus" panose="02020603050405020304" pitchFamily="18" charset="-78"/>
              </a:rPr>
              <a:t>An Introduction to The Sciences of The Quran, </a:t>
            </a:r>
          </a:p>
          <a:p>
            <a:pPr marL="0" indent="0">
              <a:buNone/>
            </a:pPr>
            <a:r>
              <a:rPr lang="en-AU" sz="2400" b="1" dirty="0">
                <a:latin typeface="Andalus" panose="02020603050405020304" pitchFamily="18" charset="-78"/>
                <a:cs typeface="Andalus" panose="02020603050405020304" pitchFamily="18" charset="-78"/>
              </a:rPr>
              <a:t>1.Gradual Revelation 75-95.</a:t>
            </a:r>
          </a:p>
          <a:p>
            <a:pPr marL="0" indent="0">
              <a:buNone/>
            </a:pPr>
            <a:r>
              <a:rPr lang="en-AU" sz="2400" b="1" dirty="0">
                <a:latin typeface="Andalus" panose="02020603050405020304" pitchFamily="18" charset="-78"/>
                <a:cs typeface="Andalus" panose="02020603050405020304" pitchFamily="18" charset="-78"/>
              </a:rPr>
              <a:t>2.Asbab al-</a:t>
            </a:r>
            <a:r>
              <a:rPr lang="en-AU" sz="2400" b="1" dirty="0" err="1">
                <a:latin typeface="Andalus" panose="02020603050405020304" pitchFamily="18" charset="-78"/>
                <a:cs typeface="Andalus" panose="02020603050405020304" pitchFamily="18" charset="-78"/>
              </a:rPr>
              <a:t>Nuzul</a:t>
            </a:r>
            <a:r>
              <a:rPr lang="en-AU" sz="2400" b="1" dirty="0">
                <a:latin typeface="Andalus" panose="02020603050405020304" pitchFamily="18" charset="-78"/>
                <a:cs typeface="Andalus" panose="02020603050405020304" pitchFamily="18" charset="-78"/>
              </a:rPr>
              <a:t> 107-123.</a:t>
            </a:r>
          </a:p>
          <a:p>
            <a:pPr marL="0" indent="0">
              <a:buNone/>
            </a:pPr>
            <a:endParaRPr lang="en-AU" sz="2800" b="1" dirty="0">
              <a:latin typeface="Andalus" panose="02020603050405020304" pitchFamily="18" charset="-78"/>
              <a:cs typeface="Andalus" panose="02020603050405020304" pitchFamily="18" charset="-78"/>
            </a:endParaRPr>
          </a:p>
          <a:p>
            <a:endParaRPr lang="en-US" dirty="0"/>
          </a:p>
        </p:txBody>
      </p:sp>
      <p:sp>
        <p:nvSpPr>
          <p:cNvPr id="4" name="Slide Number Placeholder 3">
            <a:extLst>
              <a:ext uri="{FF2B5EF4-FFF2-40B4-BE49-F238E27FC236}">
                <a16:creationId xmlns:a16="http://schemas.microsoft.com/office/drawing/2014/main" xmlns="" id="{2420B71F-AD6C-A12A-0BB4-8EE1F7F23F09}"/>
              </a:ext>
            </a:extLst>
          </p:cNvPr>
          <p:cNvSpPr>
            <a:spLocks noGrp="1"/>
          </p:cNvSpPr>
          <p:nvPr>
            <p:ph type="sldNum" sz="quarter" idx="12"/>
          </p:nvPr>
        </p:nvSpPr>
        <p:spPr/>
        <p:txBody>
          <a:bodyPr/>
          <a:lstStyle/>
          <a:p>
            <a:fld id="{C8784B88-F3D9-6A4F-9660-1A0A1E561ED7}" type="slidenum">
              <a:rPr lang="en-US" smtClean="0"/>
              <a:t>84</a:t>
            </a:fld>
            <a:endParaRPr lang="en-US"/>
          </a:p>
        </p:txBody>
      </p:sp>
    </p:spTree>
    <p:extLst>
      <p:ext uri="{BB962C8B-B14F-4D97-AF65-F5344CB8AC3E}">
        <p14:creationId xmlns:p14="http://schemas.microsoft.com/office/powerpoint/2010/main" val="263944606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2728631721"/>
              </p:ext>
            </p:extLst>
          </p:nvPr>
        </p:nvGraphicFramePr>
        <p:xfrm>
          <a:off x="368135" y="346364"/>
          <a:ext cx="11578442" cy="5270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85</a:t>
            </a:fld>
            <a:endParaRPr lang="en-US"/>
          </a:p>
        </p:txBody>
      </p:sp>
    </p:spTree>
    <p:extLst>
      <p:ext uri="{BB962C8B-B14F-4D97-AF65-F5344CB8AC3E}">
        <p14:creationId xmlns:p14="http://schemas.microsoft.com/office/powerpoint/2010/main" val="2664110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a:extLst>
              <a:ext uri="{FF2B5EF4-FFF2-40B4-BE49-F238E27FC236}">
                <a16:creationId xmlns:a16="http://schemas.microsoft.com/office/drawing/2014/main" xmlns="" id="{C67F9D35-D8F9-19CE-6244-6DEBCE2AECFE}"/>
              </a:ext>
            </a:extLst>
          </p:cNvPr>
          <p:cNvGraphicFramePr>
            <a:graphicFrameLocks noGrp="1"/>
          </p:cNvGraphicFramePr>
          <p:nvPr>
            <p:ph idx="1"/>
            <p:extLst>
              <p:ext uri="{D42A27DB-BD31-4B8C-83A1-F6EECF244321}">
                <p14:modId xmlns:p14="http://schemas.microsoft.com/office/powerpoint/2010/main" val="2215828869"/>
              </p:ext>
            </p:extLst>
          </p:nvPr>
        </p:nvGraphicFramePr>
        <p:xfrm>
          <a:off x="368135" y="0"/>
          <a:ext cx="11578442" cy="56170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215AD56A-541D-195C-141B-0A12C274B6DC}"/>
              </a:ext>
            </a:extLst>
          </p:cNvPr>
          <p:cNvSpPr>
            <a:spLocks noGrp="1"/>
          </p:cNvSpPr>
          <p:nvPr>
            <p:ph type="sldNum" sz="quarter" idx="12"/>
          </p:nvPr>
        </p:nvSpPr>
        <p:spPr/>
        <p:txBody>
          <a:bodyPr/>
          <a:lstStyle/>
          <a:p>
            <a:fld id="{C8784B88-F3D9-6A4F-9660-1A0A1E561ED7}" type="slidenum">
              <a:rPr lang="en-US" smtClean="0"/>
              <a:t>86</a:t>
            </a:fld>
            <a:endParaRPr lang="en-US"/>
          </a:p>
        </p:txBody>
      </p:sp>
    </p:spTree>
    <p:extLst>
      <p:ext uri="{BB962C8B-B14F-4D97-AF65-F5344CB8AC3E}">
        <p14:creationId xmlns:p14="http://schemas.microsoft.com/office/powerpoint/2010/main" val="35775900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7C2B0BB-85E7-444B-A033-873561327BFC}"/>
              </a:ext>
            </a:extLst>
          </p:cNvPr>
          <p:cNvSpPr>
            <a:spLocks noGrp="1"/>
          </p:cNvSpPr>
          <p:nvPr>
            <p:ph type="ctrTitle"/>
          </p:nvPr>
        </p:nvSpPr>
        <p:spPr>
          <a:xfrm>
            <a:off x="2138766" y="2571262"/>
            <a:ext cx="8529234" cy="1655762"/>
          </a:xfrm>
        </p:spPr>
        <p:txBody>
          <a:bodyPr>
            <a:normAutofit fontScale="90000"/>
          </a:bodyPr>
          <a:lstStyle/>
          <a:p>
            <a:r>
              <a:rPr lang="en-US" sz="4000" dirty="0"/>
              <a:t>INTRODUCTION TO ULOOM AL-QURAN</a:t>
            </a:r>
            <a:br>
              <a:rPr lang="en-US" sz="4000" dirty="0"/>
            </a:br>
            <a:r>
              <a:rPr lang="en-US" sz="4000" dirty="0"/>
              <a:t>SCIENCES OF THE QURAN</a:t>
            </a:r>
          </a:p>
        </p:txBody>
      </p:sp>
      <p:sp>
        <p:nvSpPr>
          <p:cNvPr id="3" name="Subtitle 2">
            <a:extLst>
              <a:ext uri="{FF2B5EF4-FFF2-40B4-BE49-F238E27FC236}">
                <a16:creationId xmlns:a16="http://schemas.microsoft.com/office/drawing/2014/main" xmlns="" id="{D2CE41B7-91BB-2643-B51E-9483CCFAA46F}"/>
              </a:ext>
            </a:extLst>
          </p:cNvPr>
          <p:cNvSpPr>
            <a:spLocks noGrp="1"/>
          </p:cNvSpPr>
          <p:nvPr>
            <p:ph type="subTitle" idx="1"/>
          </p:nvPr>
        </p:nvSpPr>
        <p:spPr>
          <a:xfrm>
            <a:off x="1821366" y="4568384"/>
            <a:ext cx="9144000" cy="1655762"/>
          </a:xfrm>
        </p:spPr>
        <p:txBody>
          <a:bodyPr>
            <a:normAutofit/>
          </a:bodyPr>
          <a:lstStyle/>
          <a:p>
            <a:r>
              <a:rPr lang="en-US" sz="3600" b="1" dirty="0"/>
              <a:t>UST. HALA AMERAH</a:t>
            </a:r>
          </a:p>
        </p:txBody>
      </p:sp>
      <p:sp>
        <p:nvSpPr>
          <p:cNvPr id="5" name="Slide Number Placeholder 4">
            <a:extLst>
              <a:ext uri="{FF2B5EF4-FFF2-40B4-BE49-F238E27FC236}">
                <a16:creationId xmlns:a16="http://schemas.microsoft.com/office/drawing/2014/main" xmlns="" id="{5C1C79E2-969B-654E-9C3F-A0C291F5423E}"/>
              </a:ext>
            </a:extLst>
          </p:cNvPr>
          <p:cNvSpPr>
            <a:spLocks noGrp="1"/>
          </p:cNvSpPr>
          <p:nvPr>
            <p:ph type="sldNum" sz="quarter" idx="12"/>
          </p:nvPr>
        </p:nvSpPr>
        <p:spPr/>
        <p:txBody>
          <a:bodyPr/>
          <a:lstStyle/>
          <a:p>
            <a:fld id="{C8784B88-F3D9-6A4F-9660-1A0A1E561ED7}" type="slidenum">
              <a:rPr lang="en-US" smtClean="0"/>
              <a:t>87</a:t>
            </a:fld>
            <a:endParaRPr lang="en-US"/>
          </a:p>
        </p:txBody>
      </p:sp>
      <p:sp>
        <p:nvSpPr>
          <p:cNvPr id="7" name="TextBox 6">
            <a:extLst>
              <a:ext uri="{FF2B5EF4-FFF2-40B4-BE49-F238E27FC236}">
                <a16:creationId xmlns:a16="http://schemas.microsoft.com/office/drawing/2014/main" xmlns="" id="{3F55A7A9-5738-CF48-B5C0-8FEFD5979462}"/>
              </a:ext>
            </a:extLst>
          </p:cNvPr>
          <p:cNvSpPr txBox="1"/>
          <p:nvPr/>
        </p:nvSpPr>
        <p:spPr>
          <a:xfrm>
            <a:off x="3893025" y="1782325"/>
            <a:ext cx="4037067" cy="369332"/>
          </a:xfrm>
          <a:prstGeom prst="rect">
            <a:avLst/>
          </a:prstGeom>
          <a:noFill/>
        </p:spPr>
        <p:txBody>
          <a:bodyPr wrap="none" rtlCol="0">
            <a:spAutoFit/>
          </a:bodyPr>
          <a:lstStyle/>
          <a:p>
            <a:r>
              <a:rPr lang="en-CA" b="1" dirty="0">
                <a:solidFill>
                  <a:schemeClr val="bg1"/>
                </a:solidFill>
              </a:rPr>
              <a:t>A 111   Uloom Al- Quran – Lecture No. 3 </a:t>
            </a:r>
            <a:endParaRPr lang="en-US" dirty="0"/>
          </a:p>
        </p:txBody>
      </p:sp>
    </p:spTree>
    <p:extLst>
      <p:ext uri="{BB962C8B-B14F-4D97-AF65-F5344CB8AC3E}">
        <p14:creationId xmlns:p14="http://schemas.microsoft.com/office/powerpoint/2010/main" val="377224383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a:extLst>
              <a:ext uri="{FF2B5EF4-FFF2-40B4-BE49-F238E27FC236}">
                <a16:creationId xmlns:a16="http://schemas.microsoft.com/office/drawing/2014/main" xmlns="" id="{80B47EA2-2349-8C38-F26A-134AB1F201F4}"/>
              </a:ext>
            </a:extLst>
          </p:cNvPr>
          <p:cNvGraphicFramePr>
            <a:graphicFrameLocks noGrp="1"/>
          </p:cNvGraphicFramePr>
          <p:nvPr>
            <p:ph idx="1"/>
          </p:nvPr>
        </p:nvGraphicFramePr>
        <p:xfrm>
          <a:off x="2916382" y="166253"/>
          <a:ext cx="5694218" cy="62622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BC51621C-3D12-5E62-9E8B-74CC4D9E0C8D}"/>
              </a:ext>
            </a:extLst>
          </p:cNvPr>
          <p:cNvSpPr>
            <a:spLocks noGrp="1"/>
          </p:cNvSpPr>
          <p:nvPr>
            <p:ph type="sldNum" sz="quarter" idx="12"/>
          </p:nvPr>
        </p:nvSpPr>
        <p:spPr/>
        <p:txBody>
          <a:bodyPr/>
          <a:lstStyle/>
          <a:p>
            <a:fld id="{C8784B88-F3D9-6A4F-9660-1A0A1E561ED7}" type="slidenum">
              <a:rPr lang="en-US" smtClean="0"/>
              <a:t>88</a:t>
            </a:fld>
            <a:endParaRPr lang="en-US"/>
          </a:p>
        </p:txBody>
      </p:sp>
    </p:spTree>
    <p:extLst>
      <p:ext uri="{BB962C8B-B14F-4D97-AF65-F5344CB8AC3E}">
        <p14:creationId xmlns:p14="http://schemas.microsoft.com/office/powerpoint/2010/main" val="32824452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2B9286-32B9-7C1C-695A-9F9DFF0BEEC4}"/>
              </a:ext>
            </a:extLst>
          </p:cNvPr>
          <p:cNvSpPr>
            <a:spLocks noGrp="1"/>
          </p:cNvSpPr>
          <p:nvPr>
            <p:ph type="title"/>
          </p:nvPr>
        </p:nvSpPr>
        <p:spPr>
          <a:xfrm rot="21047453">
            <a:off x="584421" y="856529"/>
            <a:ext cx="6540957" cy="1325563"/>
          </a:xfrm>
        </p:spPr>
        <p:txBody>
          <a:bodyPr>
            <a:normAutofit/>
          </a:bodyPr>
          <a:lstStyle/>
          <a:p>
            <a:r>
              <a:rPr lang="en-AU" sz="4000" dirty="0">
                <a:solidFill>
                  <a:srgbClr val="C00000"/>
                </a:solidFill>
                <a:latin typeface="Apple Chancery" panose="03020702040506060504" pitchFamily="66" charset="-79"/>
                <a:cs typeface="Apple Chancery" panose="03020702040506060504" pitchFamily="66" charset="-79"/>
              </a:rPr>
              <a:t>Three methodologies to define</a:t>
            </a:r>
            <a:br>
              <a:rPr lang="en-AU" sz="4000" dirty="0">
                <a:solidFill>
                  <a:srgbClr val="C00000"/>
                </a:solidFill>
                <a:latin typeface="Apple Chancery" panose="03020702040506060504" pitchFamily="66" charset="-79"/>
                <a:cs typeface="Apple Chancery" panose="03020702040506060504" pitchFamily="66" charset="-79"/>
              </a:rPr>
            </a:br>
            <a:r>
              <a:rPr lang="en-AU" sz="4000" dirty="0">
                <a:solidFill>
                  <a:srgbClr val="C00000"/>
                </a:solidFill>
                <a:latin typeface="Apple Chancery" panose="03020702040506060504" pitchFamily="66" charset="-79"/>
                <a:cs typeface="Apple Chancery" panose="03020702040506060504" pitchFamily="66" charset="-79"/>
              </a:rPr>
              <a:t> </a:t>
            </a:r>
            <a:r>
              <a:rPr lang="en-AU" sz="4000" dirty="0" err="1">
                <a:solidFill>
                  <a:srgbClr val="C00000"/>
                </a:solidFill>
                <a:latin typeface="Apple Chancery" panose="03020702040506060504" pitchFamily="66" charset="-79"/>
                <a:cs typeface="Apple Chancery" panose="03020702040506060504" pitchFamily="66" charset="-79"/>
              </a:rPr>
              <a:t>Makki</a:t>
            </a:r>
            <a:r>
              <a:rPr lang="en-AU" sz="4000" dirty="0">
                <a:solidFill>
                  <a:srgbClr val="C00000"/>
                </a:solidFill>
                <a:latin typeface="Apple Chancery" panose="03020702040506060504" pitchFamily="66" charset="-79"/>
                <a:cs typeface="Apple Chancery" panose="03020702040506060504" pitchFamily="66" charset="-79"/>
              </a:rPr>
              <a:t>/ </a:t>
            </a:r>
            <a:r>
              <a:rPr lang="en-AU" sz="4000" dirty="0" err="1">
                <a:solidFill>
                  <a:srgbClr val="C00000"/>
                </a:solidFill>
                <a:latin typeface="Apple Chancery" panose="03020702040506060504" pitchFamily="66" charset="-79"/>
                <a:cs typeface="Apple Chancery" panose="03020702040506060504" pitchFamily="66" charset="-79"/>
              </a:rPr>
              <a:t>madanee</a:t>
            </a:r>
            <a:r>
              <a:rPr lang="en-AU" sz="4000" dirty="0">
                <a:solidFill>
                  <a:srgbClr val="C00000"/>
                </a:solidFill>
                <a:latin typeface="Apple Chancery" panose="03020702040506060504" pitchFamily="66" charset="-79"/>
                <a:cs typeface="Apple Chancery" panose="03020702040506060504" pitchFamily="66" charset="-79"/>
              </a:rPr>
              <a:t> revelations</a:t>
            </a:r>
            <a:endParaRPr lang="en-US" sz="4000" dirty="0">
              <a:solidFill>
                <a:srgbClr val="C00000"/>
              </a:solidFill>
              <a:latin typeface="Apple Chancery" panose="03020702040506060504" pitchFamily="66" charset="-79"/>
              <a:cs typeface="Apple Chancery" panose="03020702040506060504" pitchFamily="66" charset="-79"/>
            </a:endParaRPr>
          </a:p>
        </p:txBody>
      </p:sp>
      <p:graphicFrame>
        <p:nvGraphicFramePr>
          <p:cNvPr id="6" name="Content Placeholder 5">
            <a:extLst>
              <a:ext uri="{FF2B5EF4-FFF2-40B4-BE49-F238E27FC236}">
                <a16:creationId xmlns:a16="http://schemas.microsoft.com/office/drawing/2014/main" xmlns="" id="{A0CC9415-F059-4303-5C64-44A6F56E6459}"/>
              </a:ext>
            </a:extLst>
          </p:cNvPr>
          <p:cNvGraphicFramePr>
            <a:graphicFrameLocks noGrp="1"/>
          </p:cNvGraphicFramePr>
          <p:nvPr>
            <p:ph idx="1"/>
            <p:extLst>
              <p:ext uri="{D42A27DB-BD31-4B8C-83A1-F6EECF244321}">
                <p14:modId xmlns:p14="http://schemas.microsoft.com/office/powerpoint/2010/main" val="3532261887"/>
              </p:ext>
            </p:extLst>
          </p:nvPr>
        </p:nvGraphicFramePr>
        <p:xfrm>
          <a:off x="520504" y="-407645"/>
          <a:ext cx="12070080" cy="7118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542E9F26-7D8A-7FBA-6EE8-AB414ED6546D}"/>
              </a:ext>
            </a:extLst>
          </p:cNvPr>
          <p:cNvSpPr>
            <a:spLocks noGrp="1"/>
          </p:cNvSpPr>
          <p:nvPr>
            <p:ph type="sldNum" sz="quarter" idx="12"/>
          </p:nvPr>
        </p:nvSpPr>
        <p:spPr/>
        <p:txBody>
          <a:bodyPr/>
          <a:lstStyle/>
          <a:p>
            <a:fld id="{C8784B88-F3D9-6A4F-9660-1A0A1E561ED7}" type="slidenum">
              <a:rPr lang="en-US" smtClean="0"/>
              <a:t>89</a:t>
            </a:fld>
            <a:endParaRPr lang="en-US"/>
          </a:p>
        </p:txBody>
      </p:sp>
      <p:sp>
        <p:nvSpPr>
          <p:cNvPr id="8" name="Notched Right Arrow 7">
            <a:extLst>
              <a:ext uri="{FF2B5EF4-FFF2-40B4-BE49-F238E27FC236}">
                <a16:creationId xmlns:a16="http://schemas.microsoft.com/office/drawing/2014/main" xmlns="" id="{2E6CF2B2-F2E1-C099-0DEB-6CB2159E3CC7}"/>
              </a:ext>
            </a:extLst>
          </p:cNvPr>
          <p:cNvSpPr/>
          <p:nvPr/>
        </p:nvSpPr>
        <p:spPr>
          <a:xfrm rot="21313610">
            <a:off x="3749503" y="3786867"/>
            <a:ext cx="8321793" cy="3248012"/>
          </a:xfrm>
          <a:prstGeom prst="notchedRightArrow">
            <a:avLst>
              <a:gd name="adj1" fmla="val 50000"/>
              <a:gd name="adj2" fmla="val 28949"/>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sz="2400" dirty="0">
                <a:effectLst/>
                <a:latin typeface="GlyphLessFont"/>
              </a:rPr>
              <a:t/>
            </a:r>
            <a:br>
              <a:rPr lang="en-AU" sz="2400" dirty="0">
                <a:effectLst/>
                <a:latin typeface="GlyphLessFont"/>
              </a:rPr>
            </a:br>
            <a:r>
              <a:rPr lang="en-AU" sz="2400" dirty="0">
                <a:effectLst/>
                <a:latin typeface="GlyphLessFont"/>
              </a:rPr>
              <a:t>The Knowledge about the </a:t>
            </a:r>
            <a:r>
              <a:rPr lang="en-AU" sz="2400" dirty="0" err="1">
                <a:effectLst/>
                <a:latin typeface="GlyphLessFont"/>
              </a:rPr>
              <a:t>Makkan</a:t>
            </a:r>
            <a:r>
              <a:rPr lang="en-AU" sz="2400" dirty="0">
                <a:effectLst/>
                <a:latin typeface="GlyphLessFont"/>
              </a:rPr>
              <a:t> and </a:t>
            </a:r>
            <a:r>
              <a:rPr lang="en-AU" sz="2400" dirty="0" err="1">
                <a:effectLst/>
                <a:latin typeface="GlyphLessFont"/>
              </a:rPr>
              <a:t>Madinan</a:t>
            </a:r>
            <a:r>
              <a:rPr lang="en-AU" sz="2400" dirty="0">
                <a:latin typeface="GlyphLessFont"/>
              </a:rPr>
              <a:t> surahs is </a:t>
            </a:r>
            <a:r>
              <a:rPr lang="en-AU" sz="2400" dirty="0">
                <a:effectLst/>
                <a:latin typeface="GlyphLessFont"/>
              </a:rPr>
              <a:t>derived from the </a:t>
            </a:r>
            <a:r>
              <a:rPr lang="en-AU" sz="2400" dirty="0" err="1">
                <a:effectLst/>
                <a:latin typeface="GlyphLessFont"/>
              </a:rPr>
              <a:t>sahaba</a:t>
            </a:r>
            <a:r>
              <a:rPr lang="en-AU" sz="2400" dirty="0">
                <a:effectLst/>
                <a:latin typeface="GlyphLessFont"/>
              </a:rPr>
              <a:t> and </a:t>
            </a:r>
            <a:r>
              <a:rPr lang="en-AU" sz="2400" dirty="0" err="1">
                <a:effectLst/>
                <a:latin typeface="GlyphLessFont"/>
              </a:rPr>
              <a:t>tabi‘ain</a:t>
            </a:r>
            <a:r>
              <a:rPr lang="en-AU" sz="2400" dirty="0">
                <a:effectLst/>
                <a:latin typeface="GlyphLessFont"/>
              </a:rPr>
              <a:t> and nothing is said about this by the Prophet </a:t>
            </a:r>
            <a:r>
              <a:rPr lang="ar" sz="2400" b="1" i="0" dirty="0">
                <a:solidFill>
                  <a:schemeClr val="bg1"/>
                </a:solidFill>
                <a:effectLst/>
                <a:latin typeface="proxima-nova"/>
              </a:rPr>
              <a:t>ﷺ</a:t>
            </a:r>
            <a:r>
              <a:rPr lang="en-AU" sz="2400" dirty="0">
                <a:effectLst/>
                <a:latin typeface="GlyphLessFont"/>
              </a:rPr>
              <a:t>himself. </a:t>
            </a:r>
            <a:endParaRPr lang="en-AU" sz="2400" dirty="0"/>
          </a:p>
        </p:txBody>
      </p:sp>
    </p:spTree>
    <p:extLst>
      <p:ext uri="{BB962C8B-B14F-4D97-AF65-F5344CB8AC3E}">
        <p14:creationId xmlns:p14="http://schemas.microsoft.com/office/powerpoint/2010/main" val="27839114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256A469-6F6B-C80D-9EBE-92F1C1A89D89}"/>
              </a:ext>
            </a:extLst>
          </p:cNvPr>
          <p:cNvSpPr>
            <a:spLocks noGrp="1"/>
          </p:cNvSpPr>
          <p:nvPr>
            <p:ph type="title"/>
          </p:nvPr>
        </p:nvSpPr>
        <p:spPr>
          <a:xfrm>
            <a:off x="540327" y="447819"/>
            <a:ext cx="5781645" cy="800973"/>
          </a:xfrm>
          <a:ln>
            <a:solidFill>
              <a:srgbClr val="37E4DC"/>
            </a:solidFill>
          </a:ln>
        </p:spPr>
        <p:txBody>
          <a:bodyPr>
            <a:normAutofit/>
          </a:bodyPr>
          <a:lstStyle/>
          <a:p>
            <a:r>
              <a:rPr lang="en-AU" sz="2800"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The History of </a:t>
            </a:r>
            <a:r>
              <a:rPr lang="en-AU" sz="2800" i="1" dirty="0">
                <a:solidFill>
                  <a:srgbClr val="C00000"/>
                </a:solidFill>
                <a:effectLst/>
                <a:latin typeface="APPLE CHANCERY" panose="03020702040506060504" pitchFamily="66" charset="-79"/>
                <a:ea typeface="Times New Roman" panose="02020603050405020304" pitchFamily="18" charset="0"/>
                <a:cs typeface="APPLE CHANCERY" panose="03020702040506060504" pitchFamily="66" charset="-79"/>
              </a:rPr>
              <a:t>'Uloom al-Qur’an </a:t>
            </a:r>
            <a:r>
              <a:rPr lang="en-AU" sz="2800" i="1" dirty="0">
                <a:effectLst/>
                <a:latin typeface="APPLE CHANCERY" panose="03020702040506060504" pitchFamily="66" charset="-79"/>
                <a:ea typeface="Times New Roman" panose="02020603050405020304" pitchFamily="18" charset="0"/>
                <a:cs typeface="APPLE CHANCERY" panose="03020702040506060504" pitchFamily="66" charset="-79"/>
              </a:rPr>
              <a:t>2</a:t>
            </a:r>
            <a:endParaRPr lang="en-US" sz="2800" dirty="0"/>
          </a:p>
        </p:txBody>
      </p:sp>
      <p:sp>
        <p:nvSpPr>
          <p:cNvPr id="3" name="Content Placeholder 2">
            <a:extLst>
              <a:ext uri="{FF2B5EF4-FFF2-40B4-BE49-F238E27FC236}">
                <a16:creationId xmlns:a16="http://schemas.microsoft.com/office/drawing/2014/main" xmlns="" id="{04D1ED7E-7461-BEE3-E703-81CA25A0898E}"/>
              </a:ext>
            </a:extLst>
          </p:cNvPr>
          <p:cNvSpPr>
            <a:spLocks noGrp="1"/>
          </p:cNvSpPr>
          <p:nvPr>
            <p:ph idx="1"/>
          </p:nvPr>
        </p:nvSpPr>
        <p:spPr>
          <a:xfrm>
            <a:off x="338003" y="1499472"/>
            <a:ext cx="11515994" cy="4298152"/>
          </a:xfrm>
          <a:ln>
            <a:solidFill>
              <a:srgbClr val="37E4DC"/>
            </a:solidFill>
          </a:ln>
        </p:spPr>
        <p:txBody>
          <a:bodyPr>
            <a:noAutofit/>
          </a:bodyPr>
          <a:lstStyle/>
          <a:p>
            <a:r>
              <a:rPr lang="en-AU" sz="2000" b="1" dirty="0">
                <a:solidFill>
                  <a:schemeClr val="accent1">
                    <a:lumMod val="50000"/>
                  </a:schemeClr>
                </a:solidFill>
                <a:latin typeface="Andalus" panose="02020603050405020304" pitchFamily="18" charset="-78"/>
                <a:ea typeface="Calibri" panose="020F0502020204030204" pitchFamily="34" charset="0"/>
                <a:cs typeface="Andalus" panose="02020603050405020304" pitchFamily="18" charset="-78"/>
              </a:rPr>
              <a:t>T</a:t>
            </a:r>
            <a:r>
              <a:rPr lang="en-AU" sz="2000" b="1" dirty="0">
                <a:solidFill>
                  <a:schemeClr val="accent1">
                    <a:lumMod val="50000"/>
                  </a:schemeClr>
                </a:solidFill>
                <a:effectLst/>
                <a:latin typeface="Andalus" panose="02020603050405020304" pitchFamily="18" charset="-78"/>
                <a:ea typeface="Calibri" panose="020F0502020204030204" pitchFamily="34" charset="0"/>
                <a:cs typeface="Andalus" panose="02020603050405020304" pitchFamily="18" charset="-78"/>
              </a:rPr>
              <a:t>he Successors, studied eagerly under the wise guardianship of the Companions. </a:t>
            </a:r>
            <a:endPar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endParaRPr>
          </a:p>
          <a:p>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Also, leading centres of all the sciences of Islam, including </a:t>
            </a:r>
            <a:r>
              <a:rPr lang="en-AU" sz="2000" b="1" i="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tafsir</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and </a:t>
            </a:r>
            <a:r>
              <a:rPr lang="en-AU" sz="2000" b="1" i="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t>
            </a:r>
            <a:r>
              <a:rPr lang="en-AU" sz="2000" b="1" i="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Ulum</a:t>
            </a:r>
            <a:r>
              <a:rPr lang="en-AU" sz="2000" b="1" i="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al-Qur'an</a:t>
            </a:r>
            <a:endParaRPr lang="en-AU" sz="2000" b="1" dirty="0">
              <a:solidFill>
                <a:schemeClr val="accent1">
                  <a:lumMod val="50000"/>
                </a:schemeClr>
              </a:solidFill>
              <a:highlight>
                <a:srgbClr val="FFFF00"/>
              </a:highlight>
              <a:latin typeface="Andalus" panose="02020603050405020304" pitchFamily="18" charset="-78"/>
              <a:ea typeface="Times New Roman" panose="02020603050405020304" pitchFamily="18" charset="0"/>
              <a:cs typeface="Andalus" panose="02020603050405020304" pitchFamily="18" charset="-78"/>
            </a:endParaRPr>
          </a:p>
          <a:p>
            <a:pPr>
              <a:lnSpc>
                <a:spcPts val="3300"/>
              </a:lnSpc>
            </a:pPr>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Makkah</a:t>
            </a:r>
            <a:r>
              <a:rPr lang="en-AU" sz="2000" b="1" dirty="0">
                <a:solidFill>
                  <a:srgbClr val="C00000"/>
                </a:solidFill>
                <a:latin typeface="Andalus" panose="02020603050405020304" pitchFamily="18" charset="-78"/>
                <a:ea typeface="Times New Roman" panose="02020603050405020304" pitchFamily="18" charset="0"/>
                <a:cs typeface="Andalus" panose="02020603050405020304" pitchFamily="18" charset="-78"/>
              </a:rPr>
              <a:t> </a:t>
            </a:r>
            <a:r>
              <a:rPr lang="en-AU" sz="2000" b="1" dirty="0">
                <a:solidFill>
                  <a:schemeClr val="accent1">
                    <a:lumMod val="50000"/>
                  </a:schemeClr>
                </a:solidFill>
                <a:latin typeface="Andalus" panose="02020603050405020304" pitchFamily="18" charset="-78"/>
                <a:ea typeface="Times New Roman" panose="02020603050405020304" pitchFamily="18" charset="0"/>
                <a:cs typeface="Andalus" panose="02020603050405020304" pitchFamily="18" charset="-78"/>
              </a:rPr>
              <a:t>: </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Ibn 'Abbas' students, were the teachers: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Sa'id</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Jubayr</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95H), Mujahid ibn Jabr (d. 100H),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Ikrimah</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al-</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Barbari</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104H),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Tawus</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Kaysan</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yahmani</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106H), and 'Ata' ibn Rabah (d. 114H), </a:t>
            </a:r>
          </a:p>
          <a:p>
            <a:pPr>
              <a:spcAft>
                <a:spcPts val="900"/>
              </a:spcAft>
            </a:pPr>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Madinah;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Ubayy</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Ka'ab's</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students, were the teachers of Madinah; Zayd ibn Aslam (d. 63H), Abul-'Aliyah (d. 90H) and Muhammad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Ka'ab</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120H), were the teachers of Madinah; </a:t>
            </a:r>
          </a:p>
          <a:p>
            <a:pPr>
              <a:spcAft>
                <a:spcPts val="900"/>
              </a:spcAft>
            </a:pPr>
            <a:r>
              <a:rPr lang="en-AU" sz="2000" b="1" dirty="0">
                <a:solidFill>
                  <a:srgbClr val="C00000"/>
                </a:solidFill>
                <a:effectLst/>
                <a:latin typeface="Andalus" panose="02020603050405020304" pitchFamily="18" charset="-78"/>
                <a:ea typeface="Times New Roman" panose="02020603050405020304" pitchFamily="18" charset="0"/>
                <a:cs typeface="Andalus" panose="02020603050405020304" pitchFamily="18" charset="-78"/>
              </a:rPr>
              <a:t>Iraq, </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Abdullah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Mas'ud</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left behind his great legacy to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Alqamah</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Qays</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60H),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Masruq</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ibn al-</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Ajda</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63H), al-Hasan al-</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Basri</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110H), and </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Qatadah</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as-</a:t>
            </a:r>
            <a:r>
              <a:rPr lang="en-AU" sz="2000" b="1" dirty="0" err="1">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Sadusi</a:t>
            </a:r>
            <a:r>
              <a:rPr lang="en-AU" sz="2000" b="1" dirty="0">
                <a:solidFill>
                  <a:schemeClr val="accent1">
                    <a:lumMod val="50000"/>
                  </a:schemeClr>
                </a:solidFill>
                <a:effectLst/>
                <a:latin typeface="Andalus" panose="02020603050405020304" pitchFamily="18" charset="-78"/>
                <a:ea typeface="Times New Roman" panose="02020603050405020304" pitchFamily="18" charset="0"/>
                <a:cs typeface="Andalus" panose="02020603050405020304" pitchFamily="18" charset="-78"/>
              </a:rPr>
              <a:t> (d. 110H). </a:t>
            </a:r>
          </a:p>
        </p:txBody>
      </p:sp>
      <p:sp>
        <p:nvSpPr>
          <p:cNvPr id="4" name="Slide Number Placeholder 3">
            <a:extLst>
              <a:ext uri="{FF2B5EF4-FFF2-40B4-BE49-F238E27FC236}">
                <a16:creationId xmlns:a16="http://schemas.microsoft.com/office/drawing/2014/main" xmlns="" id="{319424B6-482B-C1BE-30B2-B6A0E028AB64}"/>
              </a:ext>
            </a:extLst>
          </p:cNvPr>
          <p:cNvSpPr>
            <a:spLocks noGrp="1"/>
          </p:cNvSpPr>
          <p:nvPr>
            <p:ph type="sldNum" sz="quarter" idx="12"/>
          </p:nvPr>
        </p:nvSpPr>
        <p:spPr/>
        <p:txBody>
          <a:bodyPr/>
          <a:lstStyle/>
          <a:p>
            <a:fld id="{C8784B88-F3D9-6A4F-9660-1A0A1E561ED7}" type="slidenum">
              <a:rPr lang="en-US" smtClean="0"/>
              <a:t>9</a:t>
            </a:fld>
            <a:endParaRPr lang="en-US"/>
          </a:p>
        </p:txBody>
      </p:sp>
    </p:spTree>
    <p:extLst>
      <p:ext uri="{BB962C8B-B14F-4D97-AF65-F5344CB8AC3E}">
        <p14:creationId xmlns:p14="http://schemas.microsoft.com/office/powerpoint/2010/main" val="37122161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xmlns="" id="{E492336D-1231-175F-C230-CA5D0832BE13}"/>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a:spcAft>
                <a:spcPts val="600"/>
              </a:spcAft>
            </a:pPr>
            <a:fld id="{C8784B88-F3D9-6A4F-9660-1A0A1E561ED7}" type="slidenum">
              <a:rPr lang="en-US" sz="1200">
                <a:solidFill>
                  <a:schemeClr val="tx1">
                    <a:tint val="75000"/>
                  </a:schemeClr>
                </a:solidFill>
                <a:latin typeface="+mn-lt"/>
                <a:cs typeface="+mn-cs"/>
              </a:rPr>
              <a:pPr>
                <a:spcAft>
                  <a:spcPts val="600"/>
                </a:spcAft>
              </a:pPr>
              <a:t>90</a:t>
            </a:fld>
            <a:endParaRPr lang="en-US" sz="1200">
              <a:solidFill>
                <a:schemeClr val="tx1">
                  <a:tint val="75000"/>
                </a:schemeClr>
              </a:solidFill>
              <a:latin typeface="+mn-lt"/>
              <a:cs typeface="+mn-cs"/>
            </a:endParaRPr>
          </a:p>
        </p:txBody>
      </p:sp>
      <p:sp>
        <p:nvSpPr>
          <p:cNvPr id="2" name="Title 1">
            <a:extLst>
              <a:ext uri="{FF2B5EF4-FFF2-40B4-BE49-F238E27FC236}">
                <a16:creationId xmlns:a16="http://schemas.microsoft.com/office/drawing/2014/main" xmlns="" id="{2CD4D115-E682-1F40-3F32-0339E3987E65}"/>
              </a:ext>
            </a:extLst>
          </p:cNvPr>
          <p:cNvSpPr>
            <a:spLocks noGrp="1"/>
          </p:cNvSpPr>
          <p:nvPr>
            <p:ph type="title"/>
          </p:nvPr>
        </p:nvSpPr>
        <p:spPr>
          <a:xfrm>
            <a:off x="8945695" y="2077888"/>
            <a:ext cx="2239809" cy="4150983"/>
          </a:xfrm>
          <a:ln>
            <a:solidFill>
              <a:srgbClr val="C00000"/>
            </a:solidFill>
          </a:ln>
        </p:spPr>
        <p:txBody>
          <a:bodyPr>
            <a:normAutofit/>
          </a:bodyPr>
          <a:lstStyle/>
          <a:p>
            <a:pPr algn="ctr"/>
            <a:r>
              <a:rPr lang="en-AU" sz="4000" dirty="0">
                <a:solidFill>
                  <a:schemeClr val="accent1"/>
                </a:solidFill>
                <a:effectLst/>
                <a:latin typeface="Apple Chancery" panose="03020702040506060504" pitchFamily="66" charset="-79"/>
                <a:cs typeface="Apple Chancery" panose="03020702040506060504" pitchFamily="66" charset="-79"/>
              </a:rPr>
              <a:t>Makkah and Madinah Surahs </a:t>
            </a:r>
            <a:r>
              <a:rPr lang="en-AU" sz="4000" dirty="0"/>
              <a:t/>
            </a:r>
            <a:br>
              <a:rPr lang="en-AU" sz="4000" dirty="0"/>
            </a:br>
            <a:endParaRPr lang="en-US" sz="4000" dirty="0"/>
          </a:p>
        </p:txBody>
      </p:sp>
      <p:graphicFrame>
        <p:nvGraphicFramePr>
          <p:cNvPr id="5" name="Content Placeholder 4">
            <a:extLst>
              <a:ext uri="{FF2B5EF4-FFF2-40B4-BE49-F238E27FC236}">
                <a16:creationId xmlns:a16="http://schemas.microsoft.com/office/drawing/2014/main" xmlns="" id="{AE50DA4A-0B69-FBE1-2568-F9C350E8F84D}"/>
              </a:ext>
            </a:extLst>
          </p:cNvPr>
          <p:cNvGraphicFramePr>
            <a:graphicFrameLocks noGrp="1"/>
          </p:cNvGraphicFramePr>
          <p:nvPr>
            <p:ph idx="1"/>
          </p:nvPr>
        </p:nvGraphicFramePr>
        <p:xfrm>
          <a:off x="55059" y="136524"/>
          <a:ext cx="9384363" cy="62973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87993139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A9C6F9-D2B7-F07F-6B4E-4C5F5B15C4FE}"/>
              </a:ext>
            </a:extLst>
          </p:cNvPr>
          <p:cNvSpPr>
            <a:spLocks noGrp="1"/>
          </p:cNvSpPr>
          <p:nvPr>
            <p:ph type="title"/>
          </p:nvPr>
        </p:nvSpPr>
        <p:spPr>
          <a:xfrm>
            <a:off x="838200" y="976941"/>
            <a:ext cx="10515600" cy="780485"/>
          </a:xfrm>
        </p:spPr>
        <p:txBody>
          <a:bodyPr>
            <a:noAutofit/>
          </a:bodyPr>
          <a:lstStyle/>
          <a:p>
            <a:r>
              <a:rPr lang="en-AU" sz="6000" b="1" dirty="0">
                <a:solidFill>
                  <a:schemeClr val="accent2">
                    <a:lumMod val="75000"/>
                  </a:schemeClr>
                </a:solidFill>
                <a:latin typeface="APPLE CHANCERY" panose="03020702040506060504" pitchFamily="66" charset="-79"/>
                <a:cs typeface="APPLE CHANCERY" panose="03020702040506060504" pitchFamily="66" charset="-79"/>
              </a:rPr>
              <a:t>Makkans</a:t>
            </a:r>
            <a:r>
              <a:rPr lang="en-GB" sz="6000" b="1" dirty="0">
                <a:solidFill>
                  <a:schemeClr val="accent2">
                    <a:lumMod val="75000"/>
                  </a:schemeClr>
                </a:solidFill>
                <a:latin typeface="APPLE CHANCERY" panose="03020702040506060504" pitchFamily="66" charset="-79"/>
                <a:cs typeface="APPLE CHANCERY" panose="03020702040506060504" pitchFamily="66" charset="-79"/>
              </a:rPr>
              <a:t>  </a:t>
            </a:r>
            <a:r>
              <a:rPr lang="en-GB" sz="6000" dirty="0">
                <a:solidFill>
                  <a:schemeClr val="accent2">
                    <a:lumMod val="75000"/>
                  </a:schemeClr>
                </a:solidFill>
                <a:effectLst/>
                <a:latin typeface="Apple Chancery" panose="03020702040506060504" pitchFamily="66" charset="-79"/>
                <a:ea typeface="Calibri" panose="020F0502020204030204" pitchFamily="34" charset="0"/>
                <a:cs typeface="Apple Chancery" panose="03020702040506060504" pitchFamily="66" charset="-79"/>
              </a:rPr>
              <a:t>Surahs</a:t>
            </a:r>
            <a:r>
              <a:rPr lang="en-AU" sz="6000" dirty="0">
                <a:solidFill>
                  <a:schemeClr val="accent2">
                    <a:lumMod val="75000"/>
                  </a:schemeClr>
                </a:solidFill>
                <a:effectLst/>
                <a:latin typeface="Apple Chancery" panose="03020702040506060504" pitchFamily="66" charset="-79"/>
                <a:ea typeface="Calibri" panose="020F0502020204030204" pitchFamily="34" charset="0"/>
                <a:cs typeface="Apple Chancery" panose="03020702040506060504" pitchFamily="66" charset="-79"/>
              </a:rPr>
              <a:t/>
            </a:r>
            <a:br>
              <a:rPr lang="en-AU" sz="6000" dirty="0">
                <a:solidFill>
                  <a:schemeClr val="accent2">
                    <a:lumMod val="75000"/>
                  </a:schemeClr>
                </a:solidFill>
                <a:effectLst/>
                <a:latin typeface="Apple Chancery" panose="03020702040506060504" pitchFamily="66" charset="-79"/>
                <a:ea typeface="Calibri" panose="020F0502020204030204" pitchFamily="34" charset="0"/>
                <a:cs typeface="Apple Chancery" panose="03020702040506060504" pitchFamily="66" charset="-79"/>
              </a:rPr>
            </a:br>
            <a:endParaRPr lang="en-US" sz="6000" dirty="0">
              <a:solidFill>
                <a:schemeClr val="accent2">
                  <a:lumMod val="75000"/>
                </a:schemeClr>
              </a:solidFill>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6A54D9B7-B52C-78E3-21FE-397DC7FC3DB4}"/>
              </a:ext>
            </a:extLst>
          </p:cNvPr>
          <p:cNvSpPr>
            <a:spLocks noGrp="1"/>
          </p:cNvSpPr>
          <p:nvPr>
            <p:ph idx="1"/>
          </p:nvPr>
        </p:nvSpPr>
        <p:spPr>
          <a:xfrm>
            <a:off x="33183" y="1757427"/>
            <a:ext cx="9734272" cy="4775129"/>
          </a:xfrm>
          <a:solidFill>
            <a:schemeClr val="accent2">
              <a:lumMod val="75000"/>
            </a:schemeClr>
          </a:solidFill>
        </p:spPr>
        <p:txBody>
          <a:bodyPr>
            <a:norm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700" b="1" dirty="0">
                <a:solidFill>
                  <a:schemeClr val="bg1"/>
                </a:solidFill>
                <a:latin typeface="Helvetica Neue" panose="02000503000000020004" pitchFamily="2" charset="0"/>
                <a:ea typeface="Calibri" panose="020F0502020204030204" pitchFamily="34" charset="0"/>
                <a:cs typeface="Helvetica Neue" panose="02000503000000020004" pitchFamily="2" charset="0"/>
              </a:rPr>
              <a:t>A</a:t>
            </a:r>
            <a:r>
              <a:rPr lang="en-GB" sz="1700" b="1" dirty="0">
                <a:solidFill>
                  <a:schemeClr val="bg1"/>
                </a:solidFill>
                <a:effectLst/>
                <a:latin typeface="Helvetica Neue" panose="02000503000000020004" pitchFamily="2" charset="0"/>
                <a:ea typeface="Calibri" panose="020F0502020204030204" pitchFamily="34" charset="0"/>
                <a:cs typeface="Helvetica Neue" panose="02000503000000020004" pitchFamily="2" charset="0"/>
              </a:rPr>
              <a:t>ccording to Imam Al- Zarkashi</a:t>
            </a:r>
            <a:endParaRPr lang="en-GB" sz="1700" b="1" dirty="0">
              <a:solidFill>
                <a:schemeClr val="bg1"/>
              </a:solidFill>
              <a:latin typeface="Helvetica Neue" panose="02000503000000020004" pitchFamily="2" charset="0"/>
              <a:ea typeface="Calibri" panose="020F0502020204030204" pitchFamily="34" charset="0"/>
              <a:cs typeface="Helvetica Neue" panose="02000503000000020004" pitchFamily="2"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700" b="1" dirty="0">
                <a:solidFill>
                  <a:schemeClr val="bg1"/>
                </a:solidFill>
                <a:effectLst/>
                <a:latin typeface="Helvetica Neue" panose="02000503000000020004" pitchFamily="2" charset="0"/>
                <a:ea typeface="Calibri" panose="020F0502020204030204" pitchFamily="34" charset="0"/>
                <a:cs typeface="Helvetica Neue" panose="02000503000000020004" pitchFamily="2" charset="0"/>
              </a:rPr>
              <a:t>The following 85</a:t>
            </a:r>
            <a:r>
              <a:rPr lang="en-AU" sz="1700" b="1" dirty="0">
                <a:solidFill>
                  <a:schemeClr val="bg1"/>
                </a:solidFill>
              </a:rPr>
              <a:t> </a:t>
            </a:r>
            <a:r>
              <a:rPr lang="en-GB" sz="1700" b="1" dirty="0">
                <a:solidFill>
                  <a:schemeClr val="bg1"/>
                </a:solidFill>
                <a:effectLst/>
                <a:latin typeface="Helvetica Neue" panose="02000503000000020004" pitchFamily="2" charset="0"/>
                <a:ea typeface="Calibri" panose="020F0502020204030204" pitchFamily="34" charset="0"/>
                <a:cs typeface="Helvetica Neue" panose="02000503000000020004" pitchFamily="2" charset="0"/>
              </a:rPr>
              <a:t>Surahs are </a:t>
            </a:r>
            <a:r>
              <a:rPr lang="en-AU" sz="1700" b="1" dirty="0" err="1">
                <a:solidFill>
                  <a:schemeClr val="bg1"/>
                </a:solidFill>
              </a:rPr>
              <a:t>Makkan</a:t>
            </a:r>
            <a:r>
              <a:rPr lang="en-AU" sz="1700" b="1" dirty="0">
                <a:solidFill>
                  <a:schemeClr val="bg1"/>
                </a:solidFill>
              </a:rPr>
              <a:t> origin</a:t>
            </a:r>
            <a:r>
              <a:rPr lang="en-GB" sz="1700" b="1" dirty="0">
                <a:solidFill>
                  <a:schemeClr val="bg1"/>
                </a:solidFill>
                <a:effectLst/>
                <a:latin typeface="Helvetica Neue" panose="02000503000000020004" pitchFamily="2" charset="0"/>
                <a:ea typeface="Calibri" panose="020F0502020204030204" pitchFamily="34" charset="0"/>
                <a:cs typeface="Helvetica Neue" panose="02000503000000020004" pitchFamily="2" charset="0"/>
              </a:rPr>
              <a:t>:</a:t>
            </a:r>
            <a:endParaRPr lang="en-AU" sz="1700" b="1"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pPr marL="342900" lvl="0" indent="-342900" rtl="0">
              <a:buFont typeface="Arial" panose="020B0604020202020204" pitchFamily="34" charset="0"/>
              <a:buChar char="•"/>
              <a:tabLst>
                <a:tab pos="457200" algn="l"/>
              </a:tabLst>
            </a:pPr>
            <a:r>
              <a:rPr lang="en-AU" sz="2400" b="1" dirty="0">
                <a:solidFill>
                  <a:schemeClr val="bg1"/>
                </a:solidFill>
                <a:effectLst/>
                <a:latin typeface="GlyphLessFont"/>
                <a:ea typeface="Times New Roman" panose="02020603050405020304" pitchFamily="18" charset="0"/>
                <a:cs typeface="Times New Roman" panose="02020603050405020304" pitchFamily="18" charset="0"/>
              </a:rPr>
              <a:t>96, 68, 73, 74, 111, 81, 87, 92, 89, 93, 94, 103, 100,108, 102, 107,109,105,113,114,112,53,80,97,91,85,95,106, 101,75,104, 77, 50, 90, 86, 54, 38, 7, 72, 36, 25, 35, 19, 20, 56, 26, 27, 28,17,10,11,12,15,6,37,31,34,39,40,41,42,43,44,45,46, 51,88, 18,16,71, 14,21,23,32,52,67,69,70,78,79,82,84, 30</a:t>
            </a:r>
            <a:endParaRPr lang="en-AU" sz="2400" b="1" dirty="0">
              <a:solidFill>
                <a:schemeClr val="bg1"/>
              </a:solidFill>
              <a:effectLst/>
              <a:latin typeface="Times New Roman" panose="02020603050405020304" pitchFamily="18" charset="0"/>
              <a:ea typeface="Times New Roman" panose="02020603050405020304" pitchFamily="18" charset="0"/>
              <a:cs typeface="Times New Roman" panose="02020603050405020304" pitchFamily="18"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1700" b="1" dirty="0">
                <a:solidFill>
                  <a:schemeClr val="bg1"/>
                </a:solidFill>
                <a:effectLst/>
                <a:latin typeface="Helvetica Neue" panose="02000503000000020004" pitchFamily="2" charset="0"/>
                <a:ea typeface="Calibri" panose="020F0502020204030204" pitchFamily="34" charset="0"/>
                <a:cs typeface="Helvetica Neue" panose="02000503000000020004" pitchFamily="2" charset="0"/>
              </a:rPr>
              <a:t>The Makkai Surahs constitute about 11 juzu</a:t>
            </a:r>
            <a:endParaRPr lang="en-AU" sz="17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xmlns="" id="{627226EC-D9A0-375C-0EF1-AB51601EEF40}"/>
              </a:ext>
            </a:extLst>
          </p:cNvPr>
          <p:cNvSpPr>
            <a:spLocks noGrp="1"/>
          </p:cNvSpPr>
          <p:nvPr>
            <p:ph type="sldNum" sz="quarter" idx="12"/>
          </p:nvPr>
        </p:nvSpPr>
        <p:spPr/>
        <p:txBody>
          <a:bodyPr/>
          <a:lstStyle/>
          <a:p>
            <a:fld id="{C8784B88-F3D9-6A4F-9660-1A0A1E561ED7}" type="slidenum">
              <a:rPr lang="en-US" smtClean="0"/>
              <a:t>91</a:t>
            </a:fld>
            <a:endParaRPr lang="en-US"/>
          </a:p>
        </p:txBody>
      </p:sp>
      <p:pic>
        <p:nvPicPr>
          <p:cNvPr id="5" name="Picture 4" descr="3D numbers in white and orange">
            <a:extLst>
              <a:ext uri="{FF2B5EF4-FFF2-40B4-BE49-F238E27FC236}">
                <a16:creationId xmlns:a16="http://schemas.microsoft.com/office/drawing/2014/main" xmlns="" id="{AF434C46-31AC-9424-7B64-1283B4C701CE}"/>
              </a:ext>
            </a:extLst>
          </p:cNvPr>
          <p:cNvPicPr>
            <a:picLocks noChangeAspect="1"/>
          </p:cNvPicPr>
          <p:nvPr/>
        </p:nvPicPr>
        <p:blipFill rotWithShape="1">
          <a:blip r:embed="rId2"/>
          <a:srcRect l="36182" r="36472"/>
          <a:stretch/>
        </p:blipFill>
        <p:spPr>
          <a:xfrm>
            <a:off x="7455199" y="1757428"/>
            <a:ext cx="4736801" cy="4952940"/>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p:spPr>
      </p:pic>
    </p:spTree>
    <p:extLst>
      <p:ext uri="{BB962C8B-B14F-4D97-AF65-F5344CB8AC3E}">
        <p14:creationId xmlns:p14="http://schemas.microsoft.com/office/powerpoint/2010/main" val="329546032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0A9C6F9-D2B7-F07F-6B4E-4C5F5B15C4FE}"/>
              </a:ext>
            </a:extLst>
          </p:cNvPr>
          <p:cNvSpPr>
            <a:spLocks noGrp="1"/>
          </p:cNvSpPr>
          <p:nvPr>
            <p:ph type="title"/>
          </p:nvPr>
        </p:nvSpPr>
        <p:spPr>
          <a:xfrm>
            <a:off x="1498395" y="675825"/>
            <a:ext cx="5735782" cy="1326279"/>
          </a:xfrm>
        </p:spPr>
        <p:txBody>
          <a:bodyPr>
            <a:noAutofit/>
          </a:bodyPr>
          <a:lstStyle/>
          <a:p>
            <a:r>
              <a:rPr lang="en-GB" sz="6000" dirty="0">
                <a:solidFill>
                  <a:schemeClr val="accent2">
                    <a:lumMod val="75000"/>
                  </a:schemeClr>
                </a:solidFill>
                <a:effectLst/>
                <a:latin typeface="Apple Chancery" panose="03020702040506060504" pitchFamily="66" charset="-79"/>
                <a:ea typeface="Calibri" panose="020F0502020204030204" pitchFamily="34" charset="0"/>
                <a:cs typeface="Apple Chancery" panose="03020702040506060504" pitchFamily="66" charset="-79"/>
              </a:rPr>
              <a:t>Medinan Surahs</a:t>
            </a:r>
            <a:endParaRPr lang="en-US" sz="6000" dirty="0">
              <a:solidFill>
                <a:schemeClr val="accent2">
                  <a:lumMod val="75000"/>
                </a:schemeClr>
              </a:solidFill>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6A54D9B7-B52C-78E3-21FE-397DC7FC3DB4}"/>
              </a:ext>
            </a:extLst>
          </p:cNvPr>
          <p:cNvSpPr>
            <a:spLocks noGrp="1"/>
          </p:cNvSpPr>
          <p:nvPr>
            <p:ph idx="1"/>
          </p:nvPr>
        </p:nvSpPr>
        <p:spPr>
          <a:xfrm>
            <a:off x="0" y="2002105"/>
            <a:ext cx="9400184" cy="4525701"/>
          </a:xfrm>
          <a:solidFill>
            <a:schemeClr val="accent2">
              <a:lumMod val="60000"/>
              <a:lumOff val="40000"/>
            </a:schemeClr>
          </a:solidFill>
        </p:spPr>
        <p:txBody>
          <a:bodyPr>
            <a:noAutofit/>
          </a:bodyPr>
          <a:lstStyle/>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400" b="1" dirty="0">
                <a:solidFill>
                  <a:schemeClr val="bg2">
                    <a:lumMod val="25000"/>
                  </a:schemeClr>
                </a:solidFill>
                <a:latin typeface="Helvetica Neue" panose="02000503000000020004" pitchFamily="2" charset="0"/>
                <a:ea typeface="Calibri" panose="020F0502020204030204" pitchFamily="34" charset="0"/>
                <a:cs typeface="Helvetica Neue" panose="02000503000000020004" pitchFamily="2" charset="0"/>
              </a:rPr>
              <a:t>A</a:t>
            </a: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ccording to Zarkashi</a:t>
            </a:r>
            <a:r>
              <a:rPr lang="en-GB" sz="2400" b="1" dirty="0">
                <a:solidFill>
                  <a:schemeClr val="bg2">
                    <a:lumMod val="25000"/>
                  </a:schemeClr>
                </a:solidFill>
                <a:latin typeface="Helvetica Neue" panose="02000503000000020004" pitchFamily="2" charset="0"/>
                <a:ea typeface="Calibri" panose="020F0502020204030204" pitchFamily="34" charset="0"/>
                <a:cs typeface="Helvetica Neue" panose="02000503000000020004" pitchFamily="2" charset="0"/>
              </a:rPr>
              <a:t>:</a:t>
            </a: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The following </a:t>
            </a:r>
            <a:r>
              <a:rPr lang="en-AU" sz="2400" b="1" dirty="0">
                <a:solidFill>
                  <a:schemeClr val="bg2">
                    <a:lumMod val="25000"/>
                  </a:schemeClr>
                </a:solidFill>
              </a:rPr>
              <a:t> </a:t>
            </a: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Surahs of </a:t>
            </a:r>
            <a:r>
              <a:rPr lang="en-AU" sz="2400" b="1" dirty="0">
                <a:solidFill>
                  <a:schemeClr val="bg2">
                    <a:lumMod val="25000"/>
                  </a:schemeClr>
                </a:solidFill>
              </a:rPr>
              <a:t>Medinan</a:t>
            </a:r>
            <a:r>
              <a:rPr lang="en-GB" sz="2400" b="1" dirty="0">
                <a:solidFill>
                  <a:schemeClr val="bg2">
                    <a:lumMod val="25000"/>
                  </a:schemeClr>
                </a:solidFill>
                <a:latin typeface="Helvetica Neue" panose="02000503000000020004" pitchFamily="2" charset="0"/>
                <a:cs typeface="Helvetica Neue" panose="02000503000000020004" pitchFamily="2" charset="0"/>
              </a:rPr>
              <a:t> origin</a:t>
            </a:r>
            <a:endParaRPr lang="en-AU" sz="24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400" b="1" dirty="0">
                <a:solidFill>
                  <a:schemeClr val="bg2">
                    <a:lumMod val="25000"/>
                  </a:schemeClr>
                </a:solidFill>
                <a:effectLst/>
                <a:latin typeface="Courier New" panose="02070309020205020404" pitchFamily="49" charset="0"/>
                <a:ea typeface="Calibri" panose="020F0502020204030204" pitchFamily="34" charset="0"/>
                <a:cs typeface="Arial" panose="020B0604020202020204" pitchFamily="34" charset="0"/>
              </a:rPr>
              <a:t>﻿</a:t>
            </a: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2, 8, 3, 33, 60, 4, 99, 57, 47, 13, 55, 76, 65, 98, 59, 110, 24,</a:t>
            </a:r>
            <a:endParaRPr lang="en-AU" sz="24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22, 63, 58, 49, 66, 61, 62, 64, 48, 9, 5.</a:t>
            </a:r>
            <a:endParaRPr lang="en-AU" sz="24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400" b="1" dirty="0">
                <a:solidFill>
                  <a:schemeClr val="bg2">
                    <a:lumMod val="25000"/>
                  </a:schemeClr>
                </a:solidFill>
                <a:effectLst/>
                <a:latin typeface="Courier New" panose="02070309020205020404" pitchFamily="49" charset="0"/>
                <a:ea typeface="Calibri" panose="020F0502020204030204" pitchFamily="34" charset="0"/>
                <a:cs typeface="Arial" panose="020B0604020202020204" pitchFamily="34" charset="0"/>
              </a:rPr>
              <a:t>﻿</a:t>
            </a: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The Medina Surahs</a:t>
            </a:r>
            <a:r>
              <a:rPr lang="en-GB" sz="2400" b="1" dirty="0">
                <a:effectLst/>
                <a:latin typeface="Helvetica Neue" panose="02000503000000020004" pitchFamily="2" charset="0"/>
                <a:ea typeface="Calibri" panose="020F0502020204030204" pitchFamily="34" charset="0"/>
                <a:cs typeface="Helvetica Neue" panose="02000503000000020004" pitchFamily="2" charset="0"/>
              </a:rPr>
              <a:t> constitute </a:t>
            </a: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about 19 juzu' of the text.</a:t>
            </a:r>
            <a:endParaRPr lang="en-AU" sz="24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endParaRPr>
          </a:p>
          <a:p>
            <a:pPr>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GB" sz="2400" b="1" dirty="0">
                <a:solidFill>
                  <a:schemeClr val="bg2">
                    <a:lumMod val="25000"/>
                  </a:schemeClr>
                </a:solidFill>
                <a:effectLst/>
                <a:latin typeface="Courier New" panose="02070309020205020404" pitchFamily="49" charset="0"/>
                <a:ea typeface="Calibri" panose="020F0502020204030204" pitchFamily="34" charset="0"/>
                <a:cs typeface="Arial" panose="020B0604020202020204" pitchFamily="34" charset="0"/>
              </a:rPr>
              <a:t>﻿﻿</a:t>
            </a:r>
            <a:r>
              <a:rPr lang="en-GB" sz="2400" b="1" dirty="0">
                <a:solidFill>
                  <a:schemeClr val="bg2">
                    <a:lumMod val="25000"/>
                  </a:schemeClr>
                </a:solidFill>
                <a:latin typeface="Helvetica Neue" panose="02000503000000020004" pitchFamily="2" charset="0"/>
                <a:ea typeface="Calibri" panose="020F0502020204030204" pitchFamily="34" charset="0"/>
                <a:cs typeface="Helvetica Neue" panose="02000503000000020004" pitchFamily="2" charset="0"/>
              </a:rPr>
              <a:t>So, </a:t>
            </a:r>
            <a:r>
              <a:rPr lang="en-GB" sz="2400" b="1" dirty="0">
                <a:solidFill>
                  <a:schemeClr val="bg2">
                    <a:lumMod val="25000"/>
                  </a:schemeClr>
                </a:solidFill>
                <a:effectLst/>
                <a:latin typeface="Helvetica Neue" panose="02000503000000020004" pitchFamily="2" charset="0"/>
                <a:ea typeface="Calibri" panose="020F0502020204030204" pitchFamily="34" charset="0"/>
                <a:cs typeface="Helvetica Neue" panose="02000503000000020004" pitchFamily="2" charset="0"/>
              </a:rPr>
              <a:t>the Medina Surahs are the longer ones and comprise a much larger part of the Quran.</a:t>
            </a:r>
            <a:endParaRPr lang="en-AU" sz="2400" b="1" dirty="0">
              <a:solidFill>
                <a:schemeClr val="bg2">
                  <a:lumMod val="25000"/>
                </a:schemeClr>
              </a:solidFill>
              <a:effectLst/>
              <a:latin typeface="Calibri" panose="020F0502020204030204" pitchFamily="34" charset="0"/>
              <a:ea typeface="Calibri" panose="020F0502020204030204" pitchFamily="34" charset="0"/>
              <a:cs typeface="Arial" panose="020B0604020202020204" pitchFamily="34" charset="0"/>
            </a:endParaRPr>
          </a:p>
          <a:p>
            <a:endParaRPr lang="en-US" sz="2400" dirty="0"/>
          </a:p>
        </p:txBody>
      </p:sp>
      <p:sp>
        <p:nvSpPr>
          <p:cNvPr id="4" name="Slide Number Placeholder 3">
            <a:extLst>
              <a:ext uri="{FF2B5EF4-FFF2-40B4-BE49-F238E27FC236}">
                <a16:creationId xmlns:a16="http://schemas.microsoft.com/office/drawing/2014/main" xmlns="" id="{627226EC-D9A0-375C-0EF1-AB51601EEF40}"/>
              </a:ext>
            </a:extLst>
          </p:cNvPr>
          <p:cNvSpPr>
            <a:spLocks noGrp="1"/>
          </p:cNvSpPr>
          <p:nvPr>
            <p:ph type="sldNum" sz="quarter" idx="12"/>
          </p:nvPr>
        </p:nvSpPr>
        <p:spPr/>
        <p:txBody>
          <a:bodyPr/>
          <a:lstStyle/>
          <a:p>
            <a:fld id="{C8784B88-F3D9-6A4F-9660-1A0A1E561ED7}" type="slidenum">
              <a:rPr lang="en-US" smtClean="0"/>
              <a:t>92</a:t>
            </a:fld>
            <a:endParaRPr lang="en-US"/>
          </a:p>
        </p:txBody>
      </p:sp>
      <p:pic>
        <p:nvPicPr>
          <p:cNvPr id="5" name="Picture 4" descr="3D numbers in white and orange">
            <a:extLst>
              <a:ext uri="{FF2B5EF4-FFF2-40B4-BE49-F238E27FC236}">
                <a16:creationId xmlns:a16="http://schemas.microsoft.com/office/drawing/2014/main" xmlns="" id="{AF434C46-31AC-9424-7B64-1283B4C701CE}"/>
              </a:ext>
            </a:extLst>
          </p:cNvPr>
          <p:cNvPicPr>
            <a:picLocks noChangeAspect="1"/>
          </p:cNvPicPr>
          <p:nvPr/>
        </p:nvPicPr>
        <p:blipFill rotWithShape="1">
          <a:blip r:embed="rId2"/>
          <a:srcRect l="36182" r="36472"/>
          <a:stretch/>
        </p:blipFill>
        <p:spPr>
          <a:xfrm>
            <a:off x="7234177" y="2002105"/>
            <a:ext cx="4957823" cy="4525702"/>
          </a:xfrm>
          <a:custGeom>
            <a:avLst/>
            <a:gdLst/>
            <a:ahLst/>
            <a:cxnLst/>
            <a:rect l="l" t="t" r="r" b="b"/>
            <a:pathLst>
              <a:path w="3334028" h="6858000">
                <a:moveTo>
                  <a:pt x="500842" y="0"/>
                </a:moveTo>
                <a:lnTo>
                  <a:pt x="2659182" y="0"/>
                </a:lnTo>
                <a:lnTo>
                  <a:pt x="2757468" y="220250"/>
                </a:lnTo>
                <a:cubicBezTo>
                  <a:pt x="3081351" y="995532"/>
                  <a:pt x="3278606" y="1835013"/>
                  <a:pt x="3323957" y="2713863"/>
                </a:cubicBezTo>
                <a:lnTo>
                  <a:pt x="3334028" y="3105106"/>
                </a:lnTo>
                <a:lnTo>
                  <a:pt x="3334028" y="3105196"/>
                </a:lnTo>
                <a:lnTo>
                  <a:pt x="3323957" y="3496440"/>
                </a:lnTo>
                <a:cubicBezTo>
                  <a:pt x="3261260" y="4711439"/>
                  <a:pt x="2908232" y="5851195"/>
                  <a:pt x="2331664" y="6850096"/>
                </a:cubicBezTo>
                <a:lnTo>
                  <a:pt x="2326857" y="6858000"/>
                </a:lnTo>
                <a:lnTo>
                  <a:pt x="0" y="6858000"/>
                </a:lnTo>
                <a:lnTo>
                  <a:pt x="106270" y="6738188"/>
                </a:lnTo>
                <a:cubicBezTo>
                  <a:pt x="940576" y="5750906"/>
                  <a:pt x="1441755" y="4485187"/>
                  <a:pt x="1441755" y="3105151"/>
                </a:cubicBezTo>
                <a:cubicBezTo>
                  <a:pt x="1441755" y="2020836"/>
                  <a:pt x="1132354" y="1007095"/>
                  <a:pt x="595066" y="143535"/>
                </a:cubicBezTo>
                <a:close/>
              </a:path>
            </a:pathLst>
          </a:custGeom>
          <a:solidFill>
            <a:schemeClr val="accent2">
              <a:lumMod val="75000"/>
            </a:schemeClr>
          </a:solidFill>
          <a:ln>
            <a:solidFill>
              <a:schemeClr val="accent1">
                <a:lumMod val="50000"/>
              </a:schemeClr>
            </a:solidFill>
          </a:ln>
        </p:spPr>
      </p:pic>
    </p:spTree>
    <p:extLst>
      <p:ext uri="{BB962C8B-B14F-4D97-AF65-F5344CB8AC3E}">
        <p14:creationId xmlns:p14="http://schemas.microsoft.com/office/powerpoint/2010/main" val="55203122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725F94-1BDA-EACE-91C4-D0A3750D4607}"/>
              </a:ext>
            </a:extLst>
          </p:cNvPr>
          <p:cNvSpPr>
            <a:spLocks noGrp="1"/>
          </p:cNvSpPr>
          <p:nvPr>
            <p:ph type="title"/>
          </p:nvPr>
        </p:nvSpPr>
        <p:spPr>
          <a:xfrm>
            <a:off x="4143564" y="252691"/>
            <a:ext cx="5829205" cy="1230964"/>
          </a:xfrm>
          <a:ln>
            <a:solidFill>
              <a:srgbClr val="C00000"/>
            </a:solidFill>
          </a:ln>
        </p:spPr>
        <p:txBody>
          <a:bodyPr anchor="ctr">
            <a:normAutofit/>
          </a:bodyPr>
          <a:lstStyle/>
          <a:p>
            <a:pPr algn="ctr"/>
            <a:r>
              <a:rPr lang="en-US" sz="4000" dirty="0">
                <a:solidFill>
                  <a:schemeClr val="accent6">
                    <a:lumMod val="75000"/>
                  </a:schemeClr>
                </a:solidFill>
                <a:effectLst/>
                <a:latin typeface="Apple Chancery" panose="03020702040506060504" pitchFamily="66" charset="-79"/>
                <a:cs typeface="Apple Chancery" panose="03020702040506060504" pitchFamily="66" charset="-79"/>
              </a:rPr>
              <a:t>The Theme of the Medina Phase</a:t>
            </a:r>
            <a:endParaRPr lang="en-US" sz="3600" b="0" dirty="0"/>
          </a:p>
        </p:txBody>
      </p:sp>
      <p:pic>
        <p:nvPicPr>
          <p:cNvPr id="21" name="Picture 20" descr="A close up of a white wall&#10;&#10;Description automatically generated">
            <a:extLst>
              <a:ext uri="{FF2B5EF4-FFF2-40B4-BE49-F238E27FC236}">
                <a16:creationId xmlns:a16="http://schemas.microsoft.com/office/drawing/2014/main" xmlns="" id="{BF392404-54C7-FE7C-959B-8B1E8E7FE282}"/>
              </a:ext>
            </a:extLst>
          </p:cNvPr>
          <p:cNvPicPr>
            <a:picLocks noChangeAspect="1"/>
          </p:cNvPicPr>
          <p:nvPr/>
        </p:nvPicPr>
        <p:blipFill rotWithShape="1">
          <a:blip r:embed="rId2"/>
          <a:srcRect l="53492" r="6168" b="-2"/>
          <a:stretch/>
        </p:blipFill>
        <p:spPr>
          <a:xfrm>
            <a:off x="20" y="-1"/>
            <a:ext cx="4143544" cy="6856413"/>
          </a:xfrm>
          <a:custGeom>
            <a:avLst/>
            <a:gdLst/>
            <a:ahLst/>
            <a:cxnLst/>
            <a:rect l="l" t="t" r="r" b="b"/>
            <a:pathLst>
              <a:path w="4143564" h="6856413">
                <a:moveTo>
                  <a:pt x="0" y="0"/>
                </a:moveTo>
                <a:lnTo>
                  <a:pt x="4141667" y="0"/>
                </a:lnTo>
                <a:lnTo>
                  <a:pt x="4141086" y="145208"/>
                </a:lnTo>
                <a:cubicBezTo>
                  <a:pt x="4109790" y="1611281"/>
                  <a:pt x="3796834" y="3077353"/>
                  <a:pt x="4047199" y="4543426"/>
                </a:cubicBezTo>
                <a:cubicBezTo>
                  <a:pt x="4172382" y="5276463"/>
                  <a:pt x="4156734" y="6009499"/>
                  <a:pt x="4105878" y="6742536"/>
                </a:cubicBezTo>
                <a:lnTo>
                  <a:pt x="4096763" y="6856413"/>
                </a:lnTo>
                <a:lnTo>
                  <a:pt x="0" y="6856413"/>
                </a:lnTo>
                <a:close/>
              </a:path>
            </a:pathLst>
          </a:custGeom>
        </p:spPr>
      </p:pic>
      <p:sp>
        <p:nvSpPr>
          <p:cNvPr id="4" name="Slide Number Placeholder 3">
            <a:extLst>
              <a:ext uri="{FF2B5EF4-FFF2-40B4-BE49-F238E27FC236}">
                <a16:creationId xmlns:a16="http://schemas.microsoft.com/office/drawing/2014/main" xmlns="" id="{243307CB-1E28-D8AE-E771-16607A46262E}"/>
              </a:ext>
            </a:extLst>
          </p:cNvPr>
          <p:cNvSpPr>
            <a:spLocks noGrp="1"/>
          </p:cNvSpPr>
          <p:nvPr>
            <p:ph type="sldNum" sz="quarter" idx="12"/>
          </p:nvPr>
        </p:nvSpPr>
        <p:spPr>
          <a:xfrm>
            <a:off x="8953500" y="6356350"/>
            <a:ext cx="2743200" cy="365125"/>
          </a:xfrm>
        </p:spPr>
        <p:txBody>
          <a:bodyPr>
            <a:normAutofit/>
          </a:bodyPr>
          <a:lstStyle/>
          <a:p>
            <a:pPr>
              <a:spcAft>
                <a:spcPts val="600"/>
              </a:spcAft>
            </a:pPr>
            <a:fld id="{C8784B88-F3D9-6A4F-9660-1A0A1E561ED7}" type="slidenum">
              <a:rPr lang="en-US" sz="1200">
                <a:solidFill>
                  <a:schemeClr val="tx1">
                    <a:lumMod val="75000"/>
                    <a:lumOff val="25000"/>
                  </a:schemeClr>
                </a:solidFill>
              </a:rPr>
              <a:pPr>
                <a:spcAft>
                  <a:spcPts val="600"/>
                </a:spcAft>
              </a:pPr>
              <a:t>93</a:t>
            </a:fld>
            <a:endParaRPr lang="en-US" sz="1200">
              <a:solidFill>
                <a:schemeClr val="tx1">
                  <a:lumMod val="75000"/>
                  <a:lumOff val="25000"/>
                </a:schemeClr>
              </a:solidFill>
            </a:endParaRPr>
          </a:p>
        </p:txBody>
      </p:sp>
      <p:graphicFrame>
        <p:nvGraphicFramePr>
          <p:cNvPr id="5" name="Content Placeholder 4">
            <a:extLst>
              <a:ext uri="{FF2B5EF4-FFF2-40B4-BE49-F238E27FC236}">
                <a16:creationId xmlns:a16="http://schemas.microsoft.com/office/drawing/2014/main" xmlns="" id="{FA48329F-EB8F-B023-D1F5-AA1C3923B6B7}"/>
              </a:ext>
            </a:extLst>
          </p:cNvPr>
          <p:cNvGraphicFramePr>
            <a:graphicFrameLocks noGrp="1"/>
          </p:cNvGraphicFramePr>
          <p:nvPr>
            <p:ph idx="1"/>
            <p:extLst>
              <p:ext uri="{D42A27DB-BD31-4B8C-83A1-F6EECF244321}">
                <p14:modId xmlns:p14="http://schemas.microsoft.com/office/powerpoint/2010/main" val="4151680986"/>
              </p:ext>
            </p:extLst>
          </p:nvPr>
        </p:nvGraphicFramePr>
        <p:xfrm>
          <a:off x="-134228" y="1594804"/>
          <a:ext cx="11830928" cy="47615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 name="Rounded Rectangle 15">
            <a:extLst>
              <a:ext uri="{FF2B5EF4-FFF2-40B4-BE49-F238E27FC236}">
                <a16:creationId xmlns:a16="http://schemas.microsoft.com/office/drawing/2014/main" xmlns="" id="{E7D47236-5AA7-FEA6-9F94-C6551D8348B9}"/>
              </a:ext>
            </a:extLst>
          </p:cNvPr>
          <p:cNvSpPr/>
          <p:nvPr/>
        </p:nvSpPr>
        <p:spPr>
          <a:xfrm>
            <a:off x="8048438" y="4903088"/>
            <a:ext cx="3472068" cy="15428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GB" sz="1600" b="1" dirty="0">
              <a:latin typeface="Chalkboard" panose="03050602040202020205" pitchFamily="66" charset="77"/>
            </a:endParaRPr>
          </a:p>
          <a:p>
            <a:r>
              <a:rPr lang="en-GB" sz="1600" b="1" dirty="0">
                <a:latin typeface="Chalkboard" panose="03050602040202020205" pitchFamily="66" charset="77"/>
              </a:rPr>
              <a:t>In addition to these the Quran also continued to address al-Naas, 'mankind' i.e. all people, referring to the disbelievers and the ignorant ones.</a:t>
            </a:r>
            <a:endParaRPr lang="en-AU" sz="1600" b="1" dirty="0">
              <a:latin typeface="Chalkboard" panose="03050602040202020205" pitchFamily="66" charset="77"/>
            </a:endParaRPr>
          </a:p>
          <a:p>
            <a:pPr lvl="0"/>
            <a:endParaRPr lang="en-GB" dirty="0"/>
          </a:p>
        </p:txBody>
      </p:sp>
    </p:spTree>
    <p:extLst>
      <p:ext uri="{BB962C8B-B14F-4D97-AF65-F5344CB8AC3E}">
        <p14:creationId xmlns:p14="http://schemas.microsoft.com/office/powerpoint/2010/main" val="1082441073"/>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5D206BE9-26CE-F86B-71D5-FCE74B652292}"/>
              </a:ext>
            </a:extLst>
          </p:cNvPr>
          <p:cNvPicPr>
            <a:picLocks noChangeAspect="1"/>
          </p:cNvPicPr>
          <p:nvPr/>
        </p:nvPicPr>
        <p:blipFill rotWithShape="1">
          <a:blip r:embed="rId2"/>
          <a:srcRect l="19026" r="2" b="2"/>
          <a:stretch/>
        </p:blipFill>
        <p:spPr>
          <a:xfrm>
            <a:off x="20" y="10"/>
            <a:ext cx="4645005" cy="3829072"/>
          </a:xfrm>
          <a:custGeom>
            <a:avLst/>
            <a:gdLst/>
            <a:ahLst/>
            <a:cxnLst/>
            <a:rect l="l" t="t" r="r" b="b"/>
            <a:pathLst>
              <a:path w="6204404" h="5114544">
                <a:moveTo>
                  <a:pt x="5659431" y="0"/>
                </a:moveTo>
                <a:lnTo>
                  <a:pt x="6157098" y="0"/>
                </a:lnTo>
                <a:lnTo>
                  <a:pt x="6181355" y="190991"/>
                </a:lnTo>
                <a:cubicBezTo>
                  <a:pt x="6196596" y="341154"/>
                  <a:pt x="6204404" y="493515"/>
                  <a:pt x="6204404" y="647700"/>
                </a:cubicBezTo>
                <a:cubicBezTo>
                  <a:pt x="6204404" y="3114670"/>
                  <a:pt x="4205578" y="5114544"/>
                  <a:pt x="1739900" y="5114544"/>
                </a:cubicBezTo>
                <a:cubicBezTo>
                  <a:pt x="1123481" y="5114544"/>
                  <a:pt x="536240" y="4989552"/>
                  <a:pt x="2114" y="4763518"/>
                </a:cubicBezTo>
                <a:lnTo>
                  <a:pt x="0" y="4762561"/>
                </a:lnTo>
                <a:lnTo>
                  <a:pt x="0" y="4226363"/>
                </a:lnTo>
                <a:lnTo>
                  <a:pt x="15791" y="4234455"/>
                </a:lnTo>
                <a:cubicBezTo>
                  <a:pt x="537360" y="4485921"/>
                  <a:pt x="1122182" y="4626842"/>
                  <a:pt x="1739899" y="4626842"/>
                </a:cubicBezTo>
                <a:cubicBezTo>
                  <a:pt x="3936226" y="4626842"/>
                  <a:pt x="5716700" y="2845319"/>
                  <a:pt x="5716700" y="647700"/>
                </a:cubicBezTo>
                <a:cubicBezTo>
                  <a:pt x="5716700" y="510349"/>
                  <a:pt x="5709745" y="374623"/>
                  <a:pt x="5696169" y="240856"/>
                </a:cubicBezTo>
                <a:close/>
              </a:path>
            </a:pathLst>
          </a:custGeom>
          <a:ln>
            <a:solidFill>
              <a:srgbClr val="C00000"/>
            </a:solidFill>
          </a:ln>
        </p:spPr>
      </p:pic>
      <p:sp>
        <p:nvSpPr>
          <p:cNvPr id="2" name="Title 1">
            <a:extLst>
              <a:ext uri="{FF2B5EF4-FFF2-40B4-BE49-F238E27FC236}">
                <a16:creationId xmlns:a16="http://schemas.microsoft.com/office/drawing/2014/main" xmlns="" id="{BD0DFB1B-0799-52A5-FAFA-5DDB0DC18611}"/>
              </a:ext>
            </a:extLst>
          </p:cNvPr>
          <p:cNvSpPr>
            <a:spLocks noGrp="1"/>
          </p:cNvSpPr>
          <p:nvPr>
            <p:ph type="title"/>
          </p:nvPr>
        </p:nvSpPr>
        <p:spPr>
          <a:xfrm>
            <a:off x="481015" y="327026"/>
            <a:ext cx="3345398" cy="3358709"/>
          </a:xfrm>
        </p:spPr>
        <p:txBody>
          <a:bodyPr vert="horz" lIns="91440" tIns="45720" rIns="91440" bIns="45720" rtlCol="0" anchor="ctr">
            <a:normAutofit/>
          </a:bodyPr>
          <a:lstStyle/>
          <a:p>
            <a:r>
              <a:rPr lang="en-US" dirty="0">
                <a:solidFill>
                  <a:schemeClr val="accent6">
                    <a:lumMod val="75000"/>
                  </a:schemeClr>
                </a:solidFill>
                <a:effectLst/>
                <a:latin typeface="Apple Chancery" panose="03020702040506060504" pitchFamily="66" charset="-79"/>
                <a:cs typeface="Apple Chancery" panose="03020702040506060504" pitchFamily="66" charset="-79"/>
              </a:rPr>
              <a:t>The Theme of the Mecca Phase</a:t>
            </a:r>
            <a:r>
              <a:rPr lang="en-US" sz="3600" dirty="0">
                <a:effectLst/>
                <a:latin typeface="Apple Chancery" panose="03020702040506060504" pitchFamily="66" charset="-79"/>
                <a:cs typeface="Apple Chancery" panose="03020702040506060504" pitchFamily="66" charset="-79"/>
              </a:rPr>
              <a:t/>
            </a:r>
            <a:br>
              <a:rPr lang="en-US" sz="3600" dirty="0">
                <a:effectLst/>
                <a:latin typeface="Apple Chancery" panose="03020702040506060504" pitchFamily="66" charset="-79"/>
                <a:cs typeface="Apple Chancery" panose="03020702040506060504" pitchFamily="66" charset="-79"/>
              </a:rPr>
            </a:br>
            <a:endParaRPr lang="en-US" sz="3600" dirty="0">
              <a:latin typeface="Apple Chancery" panose="03020702040506060504" pitchFamily="66" charset="-79"/>
              <a:cs typeface="Apple Chancery" panose="03020702040506060504" pitchFamily="66" charset="-79"/>
            </a:endParaRPr>
          </a:p>
        </p:txBody>
      </p:sp>
      <p:sp>
        <p:nvSpPr>
          <p:cNvPr id="5" name="Rectangle 4">
            <a:extLst>
              <a:ext uri="{FF2B5EF4-FFF2-40B4-BE49-F238E27FC236}">
                <a16:creationId xmlns:a16="http://schemas.microsoft.com/office/drawing/2014/main" xmlns="" id="{133135A9-FED5-11CC-4923-D3901839CE24}"/>
              </a:ext>
            </a:extLst>
          </p:cNvPr>
          <p:cNvSpPr/>
          <p:nvPr/>
        </p:nvSpPr>
        <p:spPr>
          <a:xfrm>
            <a:off x="4749600" y="395093"/>
            <a:ext cx="5132828" cy="3033907"/>
          </a:xfrm>
          <a:prstGeom prst="rect">
            <a:avLst/>
          </a:prstGeom>
          <a:solidFill>
            <a:schemeClr val="accent4">
              <a:lumMod val="20000"/>
              <a:lumOff val="8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Aft>
                <a:spcPts val="600"/>
              </a:spcAft>
            </a:pPr>
            <a:endParaRPr lang="en-GB" sz="2800" b="1" dirty="0">
              <a:solidFill>
                <a:schemeClr val="tx1"/>
              </a:solidFill>
              <a:latin typeface="APPLE CHANCERY" panose="03020702040506060504" pitchFamily="66" charset="-79"/>
              <a:cs typeface="APPLE CHANCERY" panose="03020702040506060504" pitchFamily="66" charset="-79"/>
            </a:endParaRPr>
          </a:p>
          <a:p>
            <a:pPr lvl="0">
              <a:spcAft>
                <a:spcPts val="600"/>
              </a:spcAft>
            </a:pPr>
            <a:r>
              <a:rPr lang="en-GB" sz="2800" b="1" dirty="0">
                <a:solidFill>
                  <a:schemeClr val="tx1"/>
                </a:solidFill>
                <a:latin typeface="APPLE CHANCERY" panose="03020702040506060504" pitchFamily="66" charset="-79"/>
                <a:cs typeface="APPLE CHANCERY" panose="03020702040506060504" pitchFamily="66" charset="-79"/>
              </a:rPr>
              <a:t>The main themes of call, based on the Quranic revelation:</a:t>
            </a:r>
          </a:p>
          <a:p>
            <a:pPr marL="285750" lvl="0" indent="-285750">
              <a:spcAft>
                <a:spcPts val="600"/>
              </a:spcAft>
              <a:buFont typeface="Arial" panose="020B0604020202020204" pitchFamily="34" charset="0"/>
              <a:buChar char="•"/>
            </a:pPr>
            <a:r>
              <a:rPr lang="en-GB" sz="2800" b="1" dirty="0">
                <a:solidFill>
                  <a:schemeClr val="tx1"/>
                </a:solidFill>
                <a:latin typeface="APPLE CHANCERY" panose="03020702040506060504" pitchFamily="66" charset="-79"/>
                <a:cs typeface="APPLE CHANCERY" panose="03020702040506060504" pitchFamily="66" charset="-79"/>
              </a:rPr>
              <a:t>Allah and His unity (Tawhid).</a:t>
            </a:r>
            <a:endParaRPr lang="en-US" sz="2800" b="1" dirty="0">
              <a:solidFill>
                <a:schemeClr val="tx1"/>
              </a:solidFill>
              <a:latin typeface="APPLE CHANCERY" panose="03020702040506060504" pitchFamily="66" charset="-79"/>
              <a:cs typeface="APPLE CHANCERY" panose="03020702040506060504" pitchFamily="66" charset="-79"/>
            </a:endParaRPr>
          </a:p>
          <a:p>
            <a:pPr marL="285750" lvl="0" indent="-285750">
              <a:spcAft>
                <a:spcPts val="600"/>
              </a:spcAft>
              <a:buFont typeface="Arial" panose="020B0604020202020204" pitchFamily="34" charset="0"/>
              <a:buChar char="•"/>
            </a:pPr>
            <a:r>
              <a:rPr lang="en-GB" sz="2800" b="1" dirty="0">
                <a:solidFill>
                  <a:schemeClr val="tx1"/>
                </a:solidFill>
                <a:latin typeface="APPLE CHANCERY" panose="03020702040506060504" pitchFamily="66" charset="-79"/>
                <a:cs typeface="APPLE CHANCERY" panose="03020702040506060504" pitchFamily="66" charset="-79"/>
              </a:rPr>
              <a:t>The coming resurrection and judgment.</a:t>
            </a:r>
            <a:endParaRPr lang="en-US" sz="2800" b="1" dirty="0">
              <a:solidFill>
                <a:schemeClr val="tx1"/>
              </a:solidFill>
              <a:latin typeface="APPLE CHANCERY" panose="03020702040506060504" pitchFamily="66" charset="-79"/>
              <a:cs typeface="APPLE CHANCERY" panose="03020702040506060504" pitchFamily="66" charset="-79"/>
            </a:endParaRPr>
          </a:p>
          <a:p>
            <a:pPr marL="285750" lvl="0" indent="-285750">
              <a:spcAft>
                <a:spcPts val="600"/>
              </a:spcAft>
              <a:buFont typeface="Arial" panose="020B0604020202020204" pitchFamily="34" charset="0"/>
              <a:buChar char="•"/>
            </a:pPr>
            <a:r>
              <a:rPr lang="en-GB" sz="2800" b="1" dirty="0">
                <a:solidFill>
                  <a:schemeClr val="tx1"/>
                </a:solidFill>
                <a:latin typeface="APPLE CHANCERY" panose="03020702040506060504" pitchFamily="66" charset="-79"/>
                <a:cs typeface="APPLE CHANCERY" panose="03020702040506060504" pitchFamily="66" charset="-79"/>
              </a:rPr>
              <a:t>﻿</a:t>
            </a:r>
            <a:r>
              <a:rPr lang="en-GB" sz="2800" b="1" dirty="0" err="1">
                <a:solidFill>
                  <a:schemeClr val="tx1"/>
                </a:solidFill>
                <a:latin typeface="APPLE CHANCERY" panose="03020702040506060504" pitchFamily="66" charset="-79"/>
                <a:cs typeface="APPLE CHANCERY" panose="03020702040506060504" pitchFamily="66" charset="-79"/>
              </a:rPr>
              <a:t>Akhlaq</a:t>
            </a:r>
            <a:r>
              <a:rPr lang="en-GB" sz="2800" b="1" dirty="0">
                <a:solidFill>
                  <a:schemeClr val="tx1"/>
                </a:solidFill>
                <a:latin typeface="APPLE CHANCERY" panose="03020702040506060504" pitchFamily="66" charset="-79"/>
                <a:cs typeface="APPLE CHANCERY" panose="03020702040506060504" pitchFamily="66" charset="-79"/>
              </a:rPr>
              <a:t>, Righteous conduct.</a:t>
            </a:r>
            <a:endParaRPr lang="en-US" sz="2800" b="1" dirty="0">
              <a:solidFill>
                <a:schemeClr val="tx1"/>
              </a:solidFill>
              <a:latin typeface="APPLE CHANCERY" panose="03020702040506060504" pitchFamily="66" charset="-79"/>
              <a:cs typeface="APPLE CHANCERY" panose="03020702040506060504" pitchFamily="66" charset="-79"/>
            </a:endParaRPr>
          </a:p>
          <a:p>
            <a:pPr lvl="0">
              <a:spcAft>
                <a:spcPts val="600"/>
              </a:spcAft>
            </a:pPr>
            <a:r>
              <a:rPr lang="en-GB" sz="2800" b="1" dirty="0">
                <a:solidFill>
                  <a:schemeClr val="tx1"/>
                </a:solidFill>
              </a:rPr>
              <a:t> </a:t>
            </a:r>
          </a:p>
        </p:txBody>
      </p:sp>
      <p:sp>
        <p:nvSpPr>
          <p:cNvPr id="4" name="Slide Number Placeholder 3">
            <a:extLst>
              <a:ext uri="{FF2B5EF4-FFF2-40B4-BE49-F238E27FC236}">
                <a16:creationId xmlns:a16="http://schemas.microsoft.com/office/drawing/2014/main" xmlns="" id="{79740B1F-DE1B-7340-155D-1A157EBA8E87}"/>
              </a:ext>
            </a:extLst>
          </p:cNvPr>
          <p:cNvSpPr>
            <a:spLocks noGrp="1"/>
          </p:cNvSpPr>
          <p:nvPr>
            <p:ph type="sldNum" sz="quarter" idx="12"/>
          </p:nvPr>
        </p:nvSpPr>
        <p:spPr>
          <a:xfrm>
            <a:off x="8966200" y="6356350"/>
            <a:ext cx="2743200" cy="365125"/>
          </a:xfrm>
        </p:spPr>
        <p:txBody>
          <a:bodyPr vert="horz" lIns="91440" tIns="45720" rIns="91440" bIns="45720" rtlCol="0" anchor="ctr">
            <a:normAutofit/>
          </a:bodyPr>
          <a:lstStyle/>
          <a:p>
            <a:pPr>
              <a:spcAft>
                <a:spcPts val="600"/>
              </a:spcAft>
              <a:defRPr/>
            </a:pPr>
            <a:fld id="{C8784B88-F3D9-6A4F-9660-1A0A1E561ED7}" type="slidenum">
              <a:rPr lang="en-US" sz="1200" b="0">
                <a:solidFill>
                  <a:schemeClr val="tx1">
                    <a:lumMod val="75000"/>
                    <a:lumOff val="25000"/>
                  </a:schemeClr>
                </a:solidFill>
                <a:latin typeface="Calibri" panose="020F0502020204030204"/>
                <a:cs typeface="+mn-cs"/>
              </a:rPr>
              <a:pPr>
                <a:spcAft>
                  <a:spcPts val="600"/>
                </a:spcAft>
                <a:defRPr/>
              </a:pPr>
              <a:t>94</a:t>
            </a:fld>
            <a:endParaRPr lang="en-US" sz="1200" b="0">
              <a:solidFill>
                <a:schemeClr val="tx1">
                  <a:lumMod val="75000"/>
                  <a:lumOff val="25000"/>
                </a:schemeClr>
              </a:solidFill>
              <a:latin typeface="Calibri" panose="020F0502020204030204"/>
              <a:cs typeface="+mn-cs"/>
            </a:endParaRPr>
          </a:p>
        </p:txBody>
      </p:sp>
      <p:graphicFrame>
        <p:nvGraphicFramePr>
          <p:cNvPr id="6" name="Content Placeholder 2">
            <a:extLst>
              <a:ext uri="{FF2B5EF4-FFF2-40B4-BE49-F238E27FC236}">
                <a16:creationId xmlns:a16="http://schemas.microsoft.com/office/drawing/2014/main" xmlns="" id="{11205337-BD11-62EF-53A0-7B104FABBC1F}"/>
              </a:ext>
            </a:extLst>
          </p:cNvPr>
          <p:cNvGraphicFramePr>
            <a:graphicFrameLocks noGrp="1"/>
          </p:cNvGraphicFramePr>
          <p:nvPr>
            <p:ph idx="1"/>
            <p:extLst>
              <p:ext uri="{D42A27DB-BD31-4B8C-83A1-F6EECF244321}">
                <p14:modId xmlns:p14="http://schemas.microsoft.com/office/powerpoint/2010/main" val="2048639103"/>
              </p:ext>
            </p:extLst>
          </p:nvPr>
        </p:nvGraphicFramePr>
        <p:xfrm>
          <a:off x="0" y="2433712"/>
          <a:ext cx="12192000" cy="53770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327000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7549C0-46E7-65D1-453D-C1F87025C23F}"/>
              </a:ext>
            </a:extLst>
          </p:cNvPr>
          <p:cNvSpPr>
            <a:spLocks noGrp="1"/>
          </p:cNvSpPr>
          <p:nvPr>
            <p:ph type="title"/>
          </p:nvPr>
        </p:nvSpPr>
        <p:spPr>
          <a:xfrm>
            <a:off x="258011" y="340999"/>
            <a:ext cx="9206831" cy="1037635"/>
          </a:xfrm>
          <a:solidFill>
            <a:schemeClr val="bg2">
              <a:lumMod val="50000"/>
            </a:schemeClr>
          </a:solidFill>
          <a:ln>
            <a:solidFill>
              <a:schemeClr val="accent4">
                <a:lumMod val="20000"/>
                <a:lumOff val="80000"/>
              </a:schemeClr>
            </a:solidFill>
          </a:ln>
        </p:spPr>
        <p:txBody>
          <a:bodyPr anchor="ctr">
            <a:normAutofit fontScale="90000"/>
          </a:bodyPr>
          <a:lstStyle/>
          <a:p>
            <a:r>
              <a:rPr lang="en-AU" sz="3300" b="0" dirty="0">
                <a:solidFill>
                  <a:schemeClr val="accent6">
                    <a:lumMod val="20000"/>
                    <a:lumOff val="80000"/>
                  </a:schemeClr>
                </a:solidFill>
                <a:latin typeface="Trade Gothic Inline" panose="020B0504030203020204" pitchFamily="34" charset="0"/>
                <a:ea typeface="Times New Roman" panose="02020603050405020304" pitchFamily="18" charset="0"/>
              </a:rPr>
              <a:t/>
            </a:r>
            <a:br>
              <a:rPr lang="en-AU" sz="3300" b="0" dirty="0">
                <a:solidFill>
                  <a:schemeClr val="accent6">
                    <a:lumMod val="20000"/>
                    <a:lumOff val="80000"/>
                  </a:schemeClr>
                </a:solidFill>
                <a:latin typeface="Trade Gothic Inline" panose="020B0504030203020204" pitchFamily="34" charset="0"/>
                <a:ea typeface="Times New Roman" panose="02020603050405020304" pitchFamily="18" charset="0"/>
              </a:rPr>
            </a:br>
            <a:r>
              <a:rPr lang="en-AU" sz="3600" b="0" dirty="0">
                <a:solidFill>
                  <a:schemeClr val="accent6">
                    <a:lumMod val="40000"/>
                    <a:lumOff val="60000"/>
                  </a:schemeClr>
                </a:solidFill>
                <a:latin typeface="Trade Gothic Inline" panose="020B0504030203020204" pitchFamily="34" charset="0"/>
                <a:ea typeface="Times New Roman" panose="02020603050405020304" pitchFamily="18" charset="0"/>
              </a:rPr>
              <a:t>H</a:t>
            </a:r>
            <a:r>
              <a:rPr lang="en-AU" sz="3600" b="0" dirty="0">
                <a:solidFill>
                  <a:schemeClr val="accent6">
                    <a:lumMod val="40000"/>
                    <a:lumOff val="60000"/>
                  </a:schemeClr>
                </a:solidFill>
                <a:effectLst/>
                <a:latin typeface="Trade Gothic Inline" panose="020B0504030203020204" pitchFamily="34" charset="0"/>
                <a:ea typeface="Times New Roman" panose="02020603050405020304" pitchFamily="18" charset="0"/>
              </a:rPr>
              <a:t>ow we know </a:t>
            </a:r>
            <a:r>
              <a:rPr lang="en-AU" sz="3600" b="0" dirty="0" err="1">
                <a:solidFill>
                  <a:schemeClr val="accent6">
                    <a:lumMod val="40000"/>
                    <a:lumOff val="60000"/>
                  </a:schemeClr>
                </a:solidFill>
                <a:latin typeface="Trade Gothic Inline" panose="020B0504030203020204" pitchFamily="34" charset="0"/>
                <a:ea typeface="Times New Roman" panose="02020603050405020304" pitchFamily="18" charset="0"/>
              </a:rPr>
              <a:t>Mak</a:t>
            </a:r>
            <a:r>
              <a:rPr lang="en-AU" sz="3600" b="0" dirty="0" err="1">
                <a:solidFill>
                  <a:schemeClr val="accent6">
                    <a:lumMod val="40000"/>
                    <a:lumOff val="60000"/>
                  </a:schemeClr>
                </a:solidFill>
                <a:effectLst/>
                <a:latin typeface="Trade Gothic Inline" panose="020B0504030203020204" pitchFamily="34" charset="0"/>
                <a:ea typeface="Times New Roman" panose="02020603050405020304" pitchFamily="18" charset="0"/>
              </a:rPr>
              <a:t>ki</a:t>
            </a:r>
            <a:r>
              <a:rPr lang="en-AU" sz="3600" b="0" dirty="0">
                <a:solidFill>
                  <a:schemeClr val="accent6">
                    <a:lumMod val="40000"/>
                    <a:lumOff val="60000"/>
                  </a:schemeClr>
                </a:solidFill>
                <a:effectLst/>
                <a:latin typeface="Trade Gothic Inline" panose="020B0504030203020204" pitchFamily="34" charset="0"/>
                <a:ea typeface="Times New Roman" panose="02020603050405020304" pitchFamily="18" charset="0"/>
              </a:rPr>
              <a:t> and </a:t>
            </a:r>
            <a:r>
              <a:rPr lang="en-AU" sz="3600" b="0" dirty="0" err="1">
                <a:solidFill>
                  <a:schemeClr val="accent6">
                    <a:lumMod val="40000"/>
                    <a:lumOff val="60000"/>
                  </a:schemeClr>
                </a:solidFill>
                <a:effectLst/>
                <a:latin typeface="Trade Gothic Inline" panose="020B0504030203020204" pitchFamily="34" charset="0"/>
                <a:ea typeface="Times New Roman" panose="02020603050405020304" pitchFamily="18" charset="0"/>
              </a:rPr>
              <a:t>madani</a:t>
            </a:r>
            <a:r>
              <a:rPr lang="en-AU" sz="3600" b="0" dirty="0">
                <a:solidFill>
                  <a:schemeClr val="accent6">
                    <a:lumMod val="40000"/>
                    <a:lumOff val="60000"/>
                  </a:schemeClr>
                </a:solidFill>
                <a:effectLst/>
                <a:latin typeface="Trade Gothic Inline" panose="020B0504030203020204" pitchFamily="34" charset="0"/>
                <a:ea typeface="Times New Roman" panose="02020603050405020304" pitchFamily="18" charset="0"/>
              </a:rPr>
              <a:t> verses?</a:t>
            </a:r>
            <a:r>
              <a:rPr lang="en-AU" sz="3300" b="0" dirty="0">
                <a:effectLst/>
                <a:latin typeface="Trade Gothic Inline" panose="020B0504030203020204" pitchFamily="34" charset="0"/>
                <a:ea typeface="Calibri" panose="020F0502020204030204" pitchFamily="34" charset="0"/>
              </a:rPr>
              <a:t/>
            </a:r>
            <a:br>
              <a:rPr lang="en-AU" sz="3300" b="0" dirty="0">
                <a:effectLst/>
                <a:latin typeface="Trade Gothic Inline" panose="020B0504030203020204" pitchFamily="34" charset="0"/>
                <a:ea typeface="Calibri" panose="020F0502020204030204" pitchFamily="34" charset="0"/>
              </a:rPr>
            </a:br>
            <a:endParaRPr lang="en-US" sz="3300" b="0" dirty="0">
              <a:latin typeface="Trade Gothic Inline" panose="020B0504030203020204" pitchFamily="34" charset="0"/>
            </a:endParaRPr>
          </a:p>
        </p:txBody>
      </p:sp>
      <p:pic>
        <p:nvPicPr>
          <p:cNvPr id="6" name="Picture 5" descr="Question mark on green pastel background">
            <a:extLst>
              <a:ext uri="{FF2B5EF4-FFF2-40B4-BE49-F238E27FC236}">
                <a16:creationId xmlns:a16="http://schemas.microsoft.com/office/drawing/2014/main" xmlns="" id="{817D0A8F-3F21-F8A4-7746-6779BE3549EB}"/>
              </a:ext>
            </a:extLst>
          </p:cNvPr>
          <p:cNvPicPr>
            <a:picLocks noChangeAspect="1"/>
          </p:cNvPicPr>
          <p:nvPr/>
        </p:nvPicPr>
        <p:blipFill rotWithShape="1">
          <a:blip r:embed="rId2"/>
          <a:srcRect t="20792" b="38628"/>
          <a:stretch/>
        </p:blipFill>
        <p:spPr>
          <a:xfrm>
            <a:off x="0" y="1817162"/>
            <a:ext cx="12192001" cy="4818201"/>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Content Placeholder 2">
            <a:extLst>
              <a:ext uri="{FF2B5EF4-FFF2-40B4-BE49-F238E27FC236}">
                <a16:creationId xmlns:a16="http://schemas.microsoft.com/office/drawing/2014/main" xmlns="" id="{B03C1F4D-6BC3-931B-783B-DED48FCB92E0}"/>
              </a:ext>
            </a:extLst>
          </p:cNvPr>
          <p:cNvSpPr>
            <a:spLocks noGrp="1"/>
          </p:cNvSpPr>
          <p:nvPr>
            <p:ph idx="1"/>
          </p:nvPr>
        </p:nvSpPr>
        <p:spPr>
          <a:xfrm>
            <a:off x="88134" y="1674054"/>
            <a:ext cx="12103865" cy="4995345"/>
          </a:xfrm>
        </p:spPr>
        <p:txBody>
          <a:bodyPr anchor="ctr">
            <a:noAutofit/>
          </a:bodyPr>
          <a:lstStyle/>
          <a:p>
            <a:pPr marL="0" indent="0">
              <a:lnSpc>
                <a:spcPct val="140000"/>
              </a:lnSpc>
              <a:buNone/>
            </a:pPr>
            <a:endParaRPr lang="en-AU" sz="2000" b="1" dirty="0">
              <a:solidFill>
                <a:schemeClr val="bg2">
                  <a:lumMod val="25000"/>
                </a:schemeClr>
              </a:solidFill>
              <a:latin typeface="Chalkboard" panose="03050602040202020205" pitchFamily="66" charset="77"/>
              <a:ea typeface="Times New Roman" panose="02020603050405020304" pitchFamily="18" charset="0"/>
              <a:cs typeface="Aldhabi" pitchFamily="2" charset="-78"/>
            </a:endParaRPr>
          </a:p>
          <a:p>
            <a:pPr marL="0" indent="0">
              <a:lnSpc>
                <a:spcPct val="140000"/>
              </a:lnSpc>
              <a:buNone/>
            </a:pPr>
            <a:r>
              <a:rPr lang="en-AU" sz="2000" b="1" dirty="0">
                <a:solidFill>
                  <a:srgbClr val="C00000"/>
                </a:solidFill>
                <a:latin typeface="Chalkboard" panose="03050602040202020205" pitchFamily="66" charset="77"/>
                <a:ea typeface="Times New Roman" panose="02020603050405020304" pitchFamily="18" charset="0"/>
                <a:cs typeface="Aldhabi" pitchFamily="2" charset="-78"/>
              </a:rPr>
              <a:t>1. T</a:t>
            </a:r>
            <a:r>
              <a:rPr lang="en-AU" sz="2000" b="1" dirty="0">
                <a:solidFill>
                  <a:srgbClr val="C00000"/>
                </a:solidFill>
                <a:effectLst/>
                <a:latin typeface="Chalkboard" panose="03050602040202020205" pitchFamily="66" charset="77"/>
                <a:ea typeface="Times New Roman" panose="02020603050405020304" pitchFamily="18" charset="0"/>
                <a:cs typeface="Aldhabi" pitchFamily="2" charset="-78"/>
              </a:rPr>
              <a:t>o Rely upon the statements of the companions</a:t>
            </a:r>
            <a:endParaRPr lang="en-AU" sz="2000" b="1" dirty="0">
              <a:solidFill>
                <a:srgbClr val="C00000"/>
              </a:solidFill>
              <a:effectLst/>
              <a:latin typeface="Chalkboard" panose="03050602040202020205" pitchFamily="66" charset="77"/>
              <a:ea typeface="Calibri" panose="020F0502020204030204" pitchFamily="34" charset="0"/>
              <a:cs typeface="Aldhabi" pitchFamily="2" charset="-78"/>
            </a:endParaRPr>
          </a:p>
          <a:p>
            <a:pPr marL="0" indent="0">
              <a:lnSpc>
                <a:spcPct val="140000"/>
              </a:lnSpc>
              <a:buNone/>
            </a:pPr>
            <a:r>
              <a:rPr lang="en-AU" sz="2000" dirty="0">
                <a:latin typeface="Chalkboard" panose="03050602040202020205" pitchFamily="66" charset="77"/>
                <a:ea typeface="Times New Roman" panose="02020603050405020304" pitchFamily="18" charset="0"/>
                <a:cs typeface="Aldhabi" pitchFamily="2" charset="-78"/>
              </a:rPr>
              <a:t>T</a:t>
            </a:r>
            <a:r>
              <a:rPr lang="en-AU" sz="2000" dirty="0">
                <a:effectLst/>
                <a:latin typeface="Chalkboard" panose="03050602040202020205" pitchFamily="66" charset="77"/>
                <a:ea typeface="Times New Roman" panose="02020603050405020304" pitchFamily="18" charset="0"/>
                <a:cs typeface="Aldhabi" pitchFamily="2" charset="-78"/>
              </a:rPr>
              <a:t>he companions are the most </a:t>
            </a:r>
            <a:r>
              <a:rPr lang="en-AU" sz="2000" dirty="0">
                <a:latin typeface="Chalkboard" panose="03050602040202020205" pitchFamily="66" charset="77"/>
                <a:ea typeface="Times New Roman" panose="02020603050405020304" pitchFamily="18" charset="0"/>
                <a:cs typeface="Aldhabi" pitchFamily="2" charset="-78"/>
              </a:rPr>
              <a:t>knowledgeable of</a:t>
            </a:r>
            <a:r>
              <a:rPr lang="en-AU" sz="2000" dirty="0">
                <a:effectLst/>
                <a:latin typeface="Chalkboard" panose="03050602040202020205" pitchFamily="66" charset="77"/>
                <a:ea typeface="Times New Roman" panose="02020603050405020304" pitchFamily="18" charset="0"/>
                <a:cs typeface="Aldhabi" pitchFamily="2" charset="-78"/>
              </a:rPr>
              <a:t> where the verse was revealed or when it was revealed, as they witnessed it while happening. </a:t>
            </a:r>
          </a:p>
          <a:p>
            <a:pPr marL="0" indent="0">
              <a:lnSpc>
                <a:spcPct val="140000"/>
              </a:lnSpc>
              <a:buNone/>
            </a:pPr>
            <a:r>
              <a:rPr lang="en-AU" sz="2000" dirty="0">
                <a:effectLst/>
                <a:latin typeface="Chalkboard" panose="03050602040202020205" pitchFamily="66" charset="77"/>
                <a:ea typeface="Times New Roman" panose="02020603050405020304" pitchFamily="18" charset="0"/>
                <a:cs typeface="Aldhabi" pitchFamily="2" charset="-78"/>
              </a:rPr>
              <a:t> </a:t>
            </a:r>
            <a:r>
              <a:rPr lang="en-AU" sz="2000" dirty="0">
                <a:latin typeface="Chalkboard" panose="03050602040202020205" pitchFamily="66" charset="77"/>
                <a:ea typeface="Times New Roman" panose="02020603050405020304" pitchFamily="18" charset="0"/>
                <a:cs typeface="Aldhabi" pitchFamily="2" charset="-78"/>
              </a:rPr>
              <a:t>E</a:t>
            </a:r>
            <a:r>
              <a:rPr lang="en-AU" sz="2000" dirty="0">
                <a:effectLst/>
                <a:latin typeface="Chalkboard" panose="03050602040202020205" pitchFamily="66" charset="77"/>
                <a:ea typeface="Times New Roman" panose="02020603050405020304" pitchFamily="18" charset="0"/>
                <a:cs typeface="Aldhabi" pitchFamily="2" charset="-78"/>
              </a:rPr>
              <a:t>xample: </a:t>
            </a:r>
            <a:r>
              <a:rPr lang="en-AU" sz="2000" dirty="0">
                <a:latin typeface="Chalkboard" panose="03050602040202020205" pitchFamily="66" charset="77"/>
                <a:ea typeface="Times New Roman" panose="02020603050405020304" pitchFamily="18" charset="0"/>
                <a:cs typeface="Aldhabi" pitchFamily="2" charset="-78"/>
              </a:rPr>
              <a:t>I</a:t>
            </a:r>
            <a:r>
              <a:rPr lang="en-AU" sz="2000" dirty="0">
                <a:effectLst/>
                <a:latin typeface="Chalkboard" panose="03050602040202020205" pitchFamily="66" charset="77"/>
                <a:ea typeface="Times New Roman" panose="02020603050405020304" pitchFamily="18" charset="0"/>
                <a:cs typeface="Aldhabi" pitchFamily="2" charset="-78"/>
              </a:rPr>
              <a:t>f the verse mentions  </a:t>
            </a:r>
            <a:r>
              <a:rPr lang="en-AU" sz="2000" dirty="0" err="1">
                <a:effectLst/>
                <a:latin typeface="Chalkboard" panose="03050602040202020205" pitchFamily="66" charset="77"/>
                <a:ea typeface="Times New Roman" panose="02020603050405020304" pitchFamily="18" charset="0"/>
                <a:cs typeface="Aldhabi" pitchFamily="2" charset="-78"/>
              </a:rPr>
              <a:t>kuba</a:t>
            </a:r>
            <a:r>
              <a:rPr lang="en-AU" sz="2000" dirty="0">
                <a:effectLst/>
                <a:latin typeface="Chalkboard" panose="03050602040202020205" pitchFamily="66" charset="77"/>
                <a:ea typeface="Times New Roman" panose="02020603050405020304" pitchFamily="18" charset="0"/>
                <a:cs typeface="Aldhabi" pitchFamily="2" charset="-78"/>
              </a:rPr>
              <a:t>(masjid) then it must be </a:t>
            </a:r>
            <a:r>
              <a:rPr lang="en-AU" sz="2000" dirty="0" err="1">
                <a:effectLst/>
                <a:latin typeface="Chalkboard" panose="03050602040202020205" pitchFamily="66" charset="77"/>
                <a:ea typeface="Times New Roman" panose="02020603050405020304" pitchFamily="18" charset="0"/>
                <a:cs typeface="Aldhabi" pitchFamily="2" charset="-78"/>
              </a:rPr>
              <a:t>medani</a:t>
            </a:r>
            <a:r>
              <a:rPr lang="en-AU" sz="2000" dirty="0">
                <a:latin typeface="Chalkboard" panose="03050602040202020205" pitchFamily="66" charset="77"/>
                <a:ea typeface="Times New Roman" panose="02020603050405020304" pitchFamily="18" charset="0"/>
                <a:cs typeface="Aldhabi" pitchFamily="2" charset="-78"/>
              </a:rPr>
              <a:t>.</a:t>
            </a:r>
          </a:p>
          <a:p>
            <a:pPr marL="0" indent="0">
              <a:lnSpc>
                <a:spcPct val="140000"/>
              </a:lnSpc>
              <a:buNone/>
            </a:pPr>
            <a:r>
              <a:rPr lang="en-AU" sz="2000" dirty="0">
                <a:effectLst/>
                <a:latin typeface="Chalkboard" panose="03050602040202020205" pitchFamily="66" charset="77"/>
                <a:ea typeface="Times New Roman" panose="02020603050405020304" pitchFamily="18" charset="0"/>
                <a:cs typeface="Aldhabi" pitchFamily="2" charset="-78"/>
              </a:rPr>
              <a:t> or it says “</a:t>
            </a:r>
            <a:r>
              <a:rPr lang="en-AU" sz="2000" dirty="0" err="1">
                <a:effectLst/>
                <a:latin typeface="Chalkboard" panose="03050602040202020205" pitchFamily="66" charset="77"/>
                <a:ea typeface="Times New Roman" panose="02020603050405020304" pitchFamily="18" charset="0"/>
                <a:cs typeface="Aldhabi" pitchFamily="2" charset="-78"/>
              </a:rPr>
              <a:t>abu</a:t>
            </a:r>
            <a:r>
              <a:rPr lang="en-AU" sz="2000" dirty="0">
                <a:effectLst/>
                <a:latin typeface="Chalkboard" panose="03050602040202020205" pitchFamily="66" charset="77"/>
                <a:ea typeface="Times New Roman" panose="02020603050405020304" pitchFamily="18" charset="0"/>
                <a:cs typeface="Aldhabi" pitchFamily="2" charset="-78"/>
              </a:rPr>
              <a:t> </a:t>
            </a:r>
            <a:r>
              <a:rPr lang="en-AU" sz="2000" dirty="0" err="1">
                <a:effectLst/>
                <a:latin typeface="Chalkboard" panose="03050602040202020205" pitchFamily="66" charset="77"/>
                <a:ea typeface="Times New Roman" panose="02020603050405020304" pitchFamily="18" charset="0"/>
                <a:cs typeface="Aldhabi" pitchFamily="2" charset="-78"/>
              </a:rPr>
              <a:t>jahal</a:t>
            </a:r>
            <a:r>
              <a:rPr lang="en-AU" sz="2000" dirty="0">
                <a:effectLst/>
                <a:latin typeface="Chalkboard" panose="03050602040202020205" pitchFamily="66" charset="77"/>
                <a:ea typeface="Times New Roman" panose="02020603050405020304" pitchFamily="18" charset="0"/>
                <a:cs typeface="Aldhabi" pitchFamily="2" charset="-78"/>
              </a:rPr>
              <a:t>” said such-and-such to the prophet</a:t>
            </a:r>
            <a:r>
              <a:rPr lang="ar" sz="2000" b="1" i="0" dirty="0">
                <a:solidFill>
                  <a:srgbClr val="242A2E"/>
                </a:solidFill>
                <a:effectLst/>
                <a:latin typeface="proxima-nova"/>
              </a:rPr>
              <a:t> ﷺ</a:t>
            </a:r>
            <a:r>
              <a:rPr lang="en-AU" sz="2000" dirty="0">
                <a:effectLst/>
                <a:latin typeface="Chalkboard" panose="03050602040202020205" pitchFamily="66" charset="77"/>
                <a:ea typeface="Times New Roman" panose="02020603050405020304" pitchFamily="18" charset="0"/>
                <a:cs typeface="Aldhabi" pitchFamily="2" charset="-78"/>
              </a:rPr>
              <a:t>, its </a:t>
            </a:r>
            <a:r>
              <a:rPr lang="en-AU" sz="2000" dirty="0" err="1">
                <a:effectLst/>
                <a:latin typeface="Chalkboard" panose="03050602040202020205" pitchFamily="66" charset="77"/>
                <a:ea typeface="Times New Roman" panose="02020603050405020304" pitchFamily="18" charset="0"/>
                <a:cs typeface="Aldhabi" pitchFamily="2" charset="-78"/>
              </a:rPr>
              <a:t>Makki</a:t>
            </a:r>
            <a:r>
              <a:rPr lang="en-AU" sz="2000" dirty="0">
                <a:effectLst/>
                <a:latin typeface="Chalkboard" panose="03050602040202020205" pitchFamily="66" charset="77"/>
                <a:ea typeface="Times New Roman" panose="02020603050405020304" pitchFamily="18" charset="0"/>
                <a:cs typeface="Aldhabi" pitchFamily="2" charset="-78"/>
              </a:rPr>
              <a:t>.</a:t>
            </a:r>
            <a:endParaRPr lang="en-AU" sz="2000" dirty="0">
              <a:effectLst/>
              <a:latin typeface="Chalkboard" panose="03050602040202020205" pitchFamily="66" charset="77"/>
              <a:ea typeface="Calibri" panose="020F0502020204030204" pitchFamily="34" charset="0"/>
              <a:cs typeface="Aldhabi" pitchFamily="2" charset="-78"/>
            </a:endParaRPr>
          </a:p>
          <a:p>
            <a:pPr marL="0" indent="0">
              <a:lnSpc>
                <a:spcPct val="140000"/>
              </a:lnSpc>
              <a:buNone/>
            </a:pPr>
            <a:r>
              <a:rPr lang="en-AU" sz="2000" dirty="0">
                <a:latin typeface="Chalkboard" panose="03050602040202020205" pitchFamily="66" charset="77"/>
                <a:ea typeface="Times New Roman" panose="02020603050405020304" pitchFamily="18" charset="0"/>
                <a:cs typeface="Aldhabi" pitchFamily="2" charset="-78"/>
              </a:rPr>
              <a:t>S</a:t>
            </a:r>
            <a:r>
              <a:rPr lang="en-AU" sz="2000" dirty="0">
                <a:effectLst/>
                <a:latin typeface="Chalkboard" panose="03050602040202020205" pitchFamily="66" charset="77"/>
                <a:ea typeface="Times New Roman" panose="02020603050405020304" pitchFamily="18" charset="0"/>
                <a:cs typeface="Aldhabi" pitchFamily="2" charset="-78"/>
              </a:rPr>
              <a:t>o, the information that we get from the companions we may explicitly state this verse was revealed before the hijra and that was revealed after the hijra.</a:t>
            </a:r>
            <a:endParaRPr lang="en-AU" sz="2000" dirty="0">
              <a:effectLst/>
              <a:latin typeface="Chalkboard" panose="03050602040202020205" pitchFamily="66" charset="77"/>
              <a:ea typeface="Calibri" panose="020F0502020204030204" pitchFamily="34" charset="0"/>
              <a:cs typeface="Aldhabi" pitchFamily="2" charset="-78"/>
            </a:endParaRPr>
          </a:p>
          <a:p>
            <a:pPr>
              <a:lnSpc>
                <a:spcPct val="140000"/>
              </a:lnSpc>
            </a:pPr>
            <a:r>
              <a:rPr lang="en-US" sz="2000" b="1" dirty="0">
                <a:solidFill>
                  <a:srgbClr val="C00000"/>
                </a:solidFill>
                <a:latin typeface="Chalkboard" panose="03050602040202020205" pitchFamily="66" charset="77"/>
                <a:cs typeface="Aldhabi" pitchFamily="2" charset="-78"/>
              </a:rPr>
              <a:t>2.</a:t>
            </a:r>
            <a:r>
              <a:rPr lang="en-AU" sz="2000" b="1" dirty="0">
                <a:solidFill>
                  <a:srgbClr val="C00000"/>
                </a:solidFill>
                <a:effectLst/>
                <a:latin typeface="Chalkboard" panose="03050602040202020205" pitchFamily="66" charset="77"/>
                <a:ea typeface="Times New Roman" panose="02020603050405020304" pitchFamily="18" charset="0"/>
                <a:cs typeface="Aldhabi" pitchFamily="2" charset="-78"/>
              </a:rPr>
              <a:t> An educated guess called ijtihad </a:t>
            </a:r>
          </a:p>
          <a:p>
            <a:pPr>
              <a:lnSpc>
                <a:spcPct val="140000"/>
              </a:lnSpc>
            </a:pPr>
            <a:r>
              <a:rPr lang="en-AU" sz="2000" dirty="0">
                <a:effectLst/>
                <a:highlight>
                  <a:srgbClr val="C0C0C0"/>
                </a:highlight>
                <a:latin typeface="Chalkboard" panose="03050602040202020205" pitchFamily="66" charset="77"/>
                <a:ea typeface="Times New Roman" panose="02020603050405020304" pitchFamily="18" charset="0"/>
                <a:cs typeface="Aldhabi" pitchFamily="2" charset="-78"/>
              </a:rPr>
              <a:t>By looking at The attributes and characteristics of The </a:t>
            </a:r>
            <a:r>
              <a:rPr lang="en-AU" sz="2000" dirty="0" err="1">
                <a:effectLst/>
                <a:highlight>
                  <a:srgbClr val="C0C0C0"/>
                </a:highlight>
                <a:latin typeface="Chalkboard" panose="03050602040202020205" pitchFamily="66" charset="77"/>
                <a:ea typeface="Times New Roman" panose="02020603050405020304" pitchFamily="18" charset="0"/>
                <a:cs typeface="Aldhabi" pitchFamily="2" charset="-78"/>
              </a:rPr>
              <a:t>makki</a:t>
            </a:r>
            <a:r>
              <a:rPr lang="en-AU" sz="2000" dirty="0">
                <a:effectLst/>
                <a:highlight>
                  <a:srgbClr val="C0C0C0"/>
                </a:highlight>
                <a:latin typeface="Chalkboard" panose="03050602040202020205" pitchFamily="66" charset="77"/>
                <a:ea typeface="Times New Roman" panose="02020603050405020304" pitchFamily="18" charset="0"/>
                <a:cs typeface="Aldhabi" pitchFamily="2" charset="-78"/>
              </a:rPr>
              <a:t> and </a:t>
            </a:r>
            <a:r>
              <a:rPr lang="en-AU" sz="2000" dirty="0" err="1">
                <a:effectLst/>
                <a:highlight>
                  <a:srgbClr val="C0C0C0"/>
                </a:highlight>
                <a:latin typeface="Chalkboard" panose="03050602040202020205" pitchFamily="66" charset="77"/>
                <a:ea typeface="Times New Roman" panose="02020603050405020304" pitchFamily="18" charset="0"/>
                <a:cs typeface="Aldhabi" pitchFamily="2" charset="-78"/>
              </a:rPr>
              <a:t>madina</a:t>
            </a:r>
            <a:r>
              <a:rPr lang="en-AU" sz="2000" dirty="0">
                <a:effectLst/>
                <a:highlight>
                  <a:srgbClr val="C0C0C0"/>
                </a:highlight>
                <a:latin typeface="Chalkboard" panose="03050602040202020205" pitchFamily="66" charset="77"/>
                <a:ea typeface="Times New Roman" panose="02020603050405020304" pitchFamily="18" charset="0"/>
                <a:cs typeface="Aldhabi" pitchFamily="2" charset="-78"/>
              </a:rPr>
              <a:t> </a:t>
            </a:r>
            <a:r>
              <a:rPr lang="en-AU" sz="2000" dirty="0" err="1">
                <a:effectLst/>
                <a:highlight>
                  <a:srgbClr val="C0C0C0"/>
                </a:highlight>
                <a:latin typeface="Chalkboard" panose="03050602040202020205" pitchFamily="66" charset="77"/>
                <a:ea typeface="Times New Roman" panose="02020603050405020304" pitchFamily="18" charset="0"/>
                <a:cs typeface="Aldhabi" pitchFamily="2" charset="-78"/>
              </a:rPr>
              <a:t>surha’s</a:t>
            </a:r>
            <a:r>
              <a:rPr lang="en-AU" sz="2000" dirty="0">
                <a:effectLst/>
                <a:highlight>
                  <a:srgbClr val="C0C0C0"/>
                </a:highlight>
                <a:latin typeface="Chalkboard" panose="03050602040202020205" pitchFamily="66" charset="77"/>
                <a:ea typeface="Times New Roman" panose="02020603050405020304" pitchFamily="18" charset="0"/>
                <a:cs typeface="Aldhabi" pitchFamily="2" charset="-78"/>
              </a:rPr>
              <a:t>. </a:t>
            </a:r>
            <a:endParaRPr lang="en-AU" sz="2000" dirty="0">
              <a:effectLst/>
              <a:highlight>
                <a:srgbClr val="C0C0C0"/>
              </a:highlight>
              <a:latin typeface="Chalkboard" panose="03050602040202020205" pitchFamily="66" charset="77"/>
              <a:ea typeface="Calibri" panose="020F0502020204030204" pitchFamily="34" charset="0"/>
              <a:cs typeface="Aldhabi" pitchFamily="2" charset="-78"/>
            </a:endParaRPr>
          </a:p>
          <a:p>
            <a:pPr>
              <a:lnSpc>
                <a:spcPct val="140000"/>
              </a:lnSpc>
            </a:pPr>
            <a:endParaRPr lang="en-US" sz="2000" dirty="0">
              <a:latin typeface="Chalkboard" panose="03050602040202020205" pitchFamily="66" charset="77"/>
              <a:cs typeface="Aldhabi" pitchFamily="2" charset="-78"/>
            </a:endParaRPr>
          </a:p>
        </p:txBody>
      </p:sp>
      <p:sp>
        <p:nvSpPr>
          <p:cNvPr id="4" name="Slide Number Placeholder 3">
            <a:extLst>
              <a:ext uri="{FF2B5EF4-FFF2-40B4-BE49-F238E27FC236}">
                <a16:creationId xmlns:a16="http://schemas.microsoft.com/office/drawing/2014/main" xmlns="" id="{A72B1D1B-8CA6-D071-8065-86346545A988}"/>
              </a:ext>
            </a:extLst>
          </p:cNvPr>
          <p:cNvSpPr>
            <a:spLocks noGrp="1"/>
          </p:cNvSpPr>
          <p:nvPr>
            <p:ph type="sldNum" sz="quarter" idx="12"/>
          </p:nvPr>
        </p:nvSpPr>
        <p:spPr>
          <a:xfrm>
            <a:off x="8864600" y="6356351"/>
            <a:ext cx="2743200" cy="198800"/>
          </a:xfrm>
        </p:spPr>
        <p:txBody>
          <a:bodyPr>
            <a:normAutofit fontScale="70000" lnSpcReduction="20000"/>
          </a:bodyPr>
          <a:lstStyle/>
          <a:p>
            <a:pPr>
              <a:spcAft>
                <a:spcPts val="600"/>
              </a:spcAft>
            </a:pPr>
            <a:fld id="{C8784B88-F3D9-6A4F-9660-1A0A1E561ED7}" type="slidenum">
              <a:rPr lang="en-US" sz="1200">
                <a:solidFill>
                  <a:schemeClr val="tx1">
                    <a:lumMod val="75000"/>
                    <a:lumOff val="25000"/>
                  </a:schemeClr>
                </a:solidFill>
              </a:rPr>
              <a:pPr>
                <a:spcAft>
                  <a:spcPts val="600"/>
                </a:spcAft>
              </a:pPr>
              <a:t>95</a:t>
            </a:fld>
            <a:endParaRPr lang="en-US" sz="1200">
              <a:solidFill>
                <a:schemeClr val="tx1">
                  <a:lumMod val="75000"/>
                  <a:lumOff val="25000"/>
                </a:schemeClr>
              </a:solidFill>
            </a:endParaRPr>
          </a:p>
        </p:txBody>
      </p:sp>
    </p:spTree>
    <p:extLst>
      <p:ext uri="{BB962C8B-B14F-4D97-AF65-F5344CB8AC3E}">
        <p14:creationId xmlns:p14="http://schemas.microsoft.com/office/powerpoint/2010/main" val="385750564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B0527F-05EC-311D-6352-CEB9E7D2A35F}"/>
              </a:ext>
            </a:extLst>
          </p:cNvPr>
          <p:cNvSpPr>
            <a:spLocks noGrp="1"/>
          </p:cNvSpPr>
          <p:nvPr>
            <p:ph type="title"/>
          </p:nvPr>
        </p:nvSpPr>
        <p:spPr>
          <a:xfrm>
            <a:off x="0" y="179930"/>
            <a:ext cx="11083723" cy="1325563"/>
          </a:xfrm>
        </p:spPr>
        <p:txBody>
          <a:bodyPr/>
          <a:lstStyle/>
          <a:p>
            <a:r>
              <a:rPr lang="en-AU" dirty="0">
                <a:solidFill>
                  <a:schemeClr val="accent2">
                    <a:lumMod val="75000"/>
                  </a:schemeClr>
                </a:solidFill>
                <a:latin typeface="Lucida Console" panose="020B0609040504020204" pitchFamily="49" charset="0"/>
              </a:rPr>
              <a:t>Characteristics of </a:t>
            </a:r>
            <a:r>
              <a:rPr lang="en-AU" dirty="0" err="1">
                <a:solidFill>
                  <a:schemeClr val="accent2">
                    <a:lumMod val="75000"/>
                  </a:schemeClr>
                </a:solidFill>
                <a:latin typeface="Lucida Console" panose="020B0609040504020204" pitchFamily="49" charset="0"/>
              </a:rPr>
              <a:t>Makki</a:t>
            </a:r>
            <a:r>
              <a:rPr lang="en-AU" dirty="0">
                <a:solidFill>
                  <a:schemeClr val="accent2">
                    <a:lumMod val="75000"/>
                  </a:schemeClr>
                </a:solidFill>
                <a:latin typeface="Lucida Console" panose="020B0609040504020204" pitchFamily="49" charset="0"/>
              </a:rPr>
              <a:t> verses</a:t>
            </a:r>
            <a:endParaRPr lang="en-US" dirty="0">
              <a:solidFill>
                <a:schemeClr val="accent2">
                  <a:lumMod val="75000"/>
                </a:schemeClr>
              </a:solidFill>
              <a:latin typeface="Lucida Console" panose="020B0609040504020204" pitchFamily="49" charset="0"/>
            </a:endParaRPr>
          </a:p>
        </p:txBody>
      </p:sp>
      <p:graphicFrame>
        <p:nvGraphicFramePr>
          <p:cNvPr id="11" name="Content Placeholder 10">
            <a:extLst>
              <a:ext uri="{FF2B5EF4-FFF2-40B4-BE49-F238E27FC236}">
                <a16:creationId xmlns:a16="http://schemas.microsoft.com/office/drawing/2014/main" xmlns="" id="{9C888680-4C15-E5E1-852E-E3FAFB590A4D}"/>
              </a:ext>
            </a:extLst>
          </p:cNvPr>
          <p:cNvGraphicFramePr>
            <a:graphicFrameLocks noGrp="1"/>
          </p:cNvGraphicFramePr>
          <p:nvPr>
            <p:ph idx="1"/>
          </p:nvPr>
        </p:nvGraphicFramePr>
        <p:xfrm>
          <a:off x="452444" y="1690688"/>
          <a:ext cx="11469479" cy="48021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xmlns="" id="{B9F17574-488A-B953-D3E5-788AAAD8CD72}"/>
              </a:ext>
            </a:extLst>
          </p:cNvPr>
          <p:cNvSpPr>
            <a:spLocks noGrp="1"/>
          </p:cNvSpPr>
          <p:nvPr>
            <p:ph type="sldNum" sz="quarter" idx="12"/>
          </p:nvPr>
        </p:nvSpPr>
        <p:spPr/>
        <p:txBody>
          <a:bodyPr/>
          <a:lstStyle/>
          <a:p>
            <a:fld id="{C8784B88-F3D9-6A4F-9660-1A0A1E561ED7}" type="slidenum">
              <a:rPr lang="en-US" smtClean="0"/>
              <a:t>96</a:t>
            </a:fld>
            <a:endParaRPr lang="en-US"/>
          </a:p>
        </p:txBody>
      </p:sp>
      <p:cxnSp>
        <p:nvCxnSpPr>
          <p:cNvPr id="9" name="Straight Arrow Connector 8">
            <a:extLst>
              <a:ext uri="{FF2B5EF4-FFF2-40B4-BE49-F238E27FC236}">
                <a16:creationId xmlns:a16="http://schemas.microsoft.com/office/drawing/2014/main" xmlns="" id="{649F3B11-3ED4-3295-5D16-947ED063A1E4}"/>
              </a:ext>
            </a:extLst>
          </p:cNvPr>
          <p:cNvCxnSpPr>
            <a:cxnSpLocks/>
          </p:cNvCxnSpPr>
          <p:nvPr/>
        </p:nvCxnSpPr>
        <p:spPr>
          <a:xfrm>
            <a:off x="6619651" y="4616383"/>
            <a:ext cx="0" cy="2672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701628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xmlns="" id="{D79CD4C0-1CB1-B48C-F8B1-C9136748739F}"/>
              </a:ext>
            </a:extLst>
          </p:cNvPr>
          <p:cNvGraphicFramePr/>
          <p:nvPr/>
        </p:nvGraphicFramePr>
        <p:xfrm>
          <a:off x="-2985571" y="-844062"/>
          <a:ext cx="12856684" cy="3882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5" name="Content Placeholder 4">
            <a:extLst>
              <a:ext uri="{FF2B5EF4-FFF2-40B4-BE49-F238E27FC236}">
                <a16:creationId xmlns:a16="http://schemas.microsoft.com/office/drawing/2014/main" xmlns="" id="{1F19976E-59AA-11B6-B5BE-6AFC8E617ECA}"/>
              </a:ext>
            </a:extLst>
          </p:cNvPr>
          <p:cNvGraphicFramePr>
            <a:graphicFrameLocks noGrp="1"/>
          </p:cNvGraphicFramePr>
          <p:nvPr>
            <p:ph idx="1"/>
          </p:nvPr>
        </p:nvGraphicFramePr>
        <p:xfrm>
          <a:off x="-255433" y="1918221"/>
          <a:ext cx="13111842" cy="4702181"/>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4" name="Slide Number Placeholder 3">
            <a:extLst>
              <a:ext uri="{FF2B5EF4-FFF2-40B4-BE49-F238E27FC236}">
                <a16:creationId xmlns:a16="http://schemas.microsoft.com/office/drawing/2014/main" xmlns="" id="{3E9637A5-4B27-4E96-2003-3CD01E55F434}"/>
              </a:ext>
            </a:extLst>
          </p:cNvPr>
          <p:cNvSpPr>
            <a:spLocks noGrp="1"/>
          </p:cNvSpPr>
          <p:nvPr>
            <p:ph type="sldNum" sz="quarter" idx="12"/>
          </p:nvPr>
        </p:nvSpPr>
        <p:spPr/>
        <p:txBody>
          <a:bodyPr/>
          <a:lstStyle/>
          <a:p>
            <a:fld id="{C8784B88-F3D9-6A4F-9660-1A0A1E561ED7}" type="slidenum">
              <a:rPr lang="en-US" smtClean="0"/>
              <a:t>97</a:t>
            </a:fld>
            <a:endParaRPr lang="en-US"/>
          </a:p>
        </p:txBody>
      </p:sp>
    </p:spTree>
    <p:extLst>
      <p:ext uri="{BB962C8B-B14F-4D97-AF65-F5344CB8AC3E}">
        <p14:creationId xmlns:p14="http://schemas.microsoft.com/office/powerpoint/2010/main" val="2571744909"/>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ny question marks on black background">
            <a:extLst>
              <a:ext uri="{FF2B5EF4-FFF2-40B4-BE49-F238E27FC236}">
                <a16:creationId xmlns:a16="http://schemas.microsoft.com/office/drawing/2014/main" xmlns="" id="{E4F33E4F-108E-CF60-9B7A-7578D500A842}"/>
              </a:ext>
            </a:extLst>
          </p:cNvPr>
          <p:cNvPicPr>
            <a:picLocks noChangeAspect="1"/>
          </p:cNvPicPr>
          <p:nvPr/>
        </p:nvPicPr>
        <p:blipFill rotWithShape="1">
          <a:blip r:embed="rId2"/>
          <a:srcRect t="7787"/>
          <a:stretch/>
        </p:blipFill>
        <p:spPr>
          <a:xfrm>
            <a:off x="-98474" y="10"/>
            <a:ext cx="12520246" cy="6857990"/>
          </a:xfrm>
          <a:custGeom>
            <a:avLst/>
            <a:gdLst/>
            <a:ahLst/>
            <a:cxnLst/>
            <a:rect l="l" t="t" r="r" b="b"/>
            <a:pathLst>
              <a:path w="12192000" h="6858000">
                <a:moveTo>
                  <a:pt x="10004934" y="0"/>
                </a:moveTo>
                <a:lnTo>
                  <a:pt x="12192000" y="0"/>
                </a:lnTo>
                <a:lnTo>
                  <a:pt x="12192000" y="6858000"/>
                </a:lnTo>
                <a:lnTo>
                  <a:pt x="9967307" y="6858000"/>
                </a:lnTo>
                <a:lnTo>
                  <a:pt x="10102363" y="6750521"/>
                </a:lnTo>
                <a:cubicBezTo>
                  <a:pt x="11125352" y="5896638"/>
                  <a:pt x="11758084" y="4717010"/>
                  <a:pt x="11758084" y="3414028"/>
                </a:cubicBezTo>
                <a:cubicBezTo>
                  <a:pt x="11758084" y="2111047"/>
                  <a:pt x="11125352" y="931418"/>
                  <a:pt x="10102363" y="77535"/>
                </a:cubicBezTo>
                <a:close/>
                <a:moveTo>
                  <a:pt x="0" y="0"/>
                </a:moveTo>
                <a:lnTo>
                  <a:pt x="2205268" y="0"/>
                </a:lnTo>
                <a:lnTo>
                  <a:pt x="2107839" y="77535"/>
                </a:lnTo>
                <a:cubicBezTo>
                  <a:pt x="1084850" y="931418"/>
                  <a:pt x="452118" y="2111047"/>
                  <a:pt x="452118" y="3414028"/>
                </a:cubicBezTo>
                <a:cubicBezTo>
                  <a:pt x="452118" y="4717010"/>
                  <a:pt x="1084850" y="5896638"/>
                  <a:pt x="2107839" y="6750521"/>
                </a:cubicBezTo>
                <a:lnTo>
                  <a:pt x="2242895" y="6858000"/>
                </a:lnTo>
                <a:lnTo>
                  <a:pt x="0" y="6858000"/>
                </a:lnTo>
                <a:close/>
              </a:path>
            </a:pathLst>
          </a:custGeom>
        </p:spPr>
      </p:pic>
      <p:sp>
        <p:nvSpPr>
          <p:cNvPr id="2" name="Title 1">
            <a:extLst>
              <a:ext uri="{FF2B5EF4-FFF2-40B4-BE49-F238E27FC236}">
                <a16:creationId xmlns:a16="http://schemas.microsoft.com/office/drawing/2014/main" xmlns="" id="{4DD5FCC9-4F7A-1B3F-5630-082DE895762D}"/>
              </a:ext>
            </a:extLst>
          </p:cNvPr>
          <p:cNvSpPr>
            <a:spLocks noGrp="1"/>
          </p:cNvSpPr>
          <p:nvPr>
            <p:ph type="title"/>
          </p:nvPr>
        </p:nvSpPr>
        <p:spPr>
          <a:xfrm>
            <a:off x="1159566" y="986742"/>
            <a:ext cx="2327004" cy="4884515"/>
          </a:xfrm>
        </p:spPr>
        <p:txBody>
          <a:bodyPr>
            <a:normAutofit/>
          </a:bodyPr>
          <a:lstStyle/>
          <a:p>
            <a:r>
              <a:rPr lang="en-AU" sz="3600" dirty="0">
                <a:solidFill>
                  <a:srgbClr val="C00000"/>
                </a:solidFill>
                <a:latin typeface="Apple Chancery" panose="03020702040506060504" pitchFamily="66" charset="-79"/>
                <a:cs typeface="Apple Chancery" panose="03020702040506060504" pitchFamily="66" charset="-79"/>
              </a:rPr>
              <a:t>The </a:t>
            </a:r>
            <a:br>
              <a:rPr lang="en-AU" sz="3600" dirty="0">
                <a:solidFill>
                  <a:srgbClr val="C00000"/>
                </a:solidFill>
                <a:latin typeface="Apple Chancery" panose="03020702040506060504" pitchFamily="66" charset="-79"/>
                <a:cs typeface="Apple Chancery" panose="03020702040506060504" pitchFamily="66" charset="-79"/>
              </a:rPr>
            </a:br>
            <a:r>
              <a:rPr lang="en-AU" sz="3600" dirty="0">
                <a:solidFill>
                  <a:srgbClr val="C00000"/>
                </a:solidFill>
                <a:latin typeface="Apple Chancery" panose="03020702040506060504" pitchFamily="66" charset="-79"/>
                <a:cs typeface="Apple Chancery" panose="03020702040506060504" pitchFamily="66" charset="-79"/>
              </a:rPr>
              <a:t>Benefits </a:t>
            </a:r>
            <a:br>
              <a:rPr lang="en-AU" sz="3600" dirty="0">
                <a:solidFill>
                  <a:srgbClr val="C00000"/>
                </a:solidFill>
                <a:latin typeface="Apple Chancery" panose="03020702040506060504" pitchFamily="66" charset="-79"/>
                <a:cs typeface="Apple Chancery" panose="03020702040506060504" pitchFamily="66" charset="-79"/>
              </a:rPr>
            </a:br>
            <a:r>
              <a:rPr lang="en-AU" sz="3600" dirty="0">
                <a:solidFill>
                  <a:srgbClr val="C00000"/>
                </a:solidFill>
                <a:latin typeface="Apple Chancery" panose="03020702040506060504" pitchFamily="66" charset="-79"/>
                <a:cs typeface="Apple Chancery" panose="03020702040506060504" pitchFamily="66" charset="-79"/>
              </a:rPr>
              <a:t>of </a:t>
            </a:r>
            <a:br>
              <a:rPr lang="en-AU" sz="3600" dirty="0">
                <a:solidFill>
                  <a:srgbClr val="C00000"/>
                </a:solidFill>
                <a:latin typeface="Apple Chancery" panose="03020702040506060504" pitchFamily="66" charset="-79"/>
                <a:cs typeface="Apple Chancery" panose="03020702040506060504" pitchFamily="66" charset="-79"/>
              </a:rPr>
            </a:br>
            <a:r>
              <a:rPr lang="en-AU" sz="3600" dirty="0">
                <a:solidFill>
                  <a:srgbClr val="C00000"/>
                </a:solidFill>
                <a:latin typeface="Apple Chancery" panose="03020702040506060504" pitchFamily="66" charset="-79"/>
                <a:cs typeface="Apple Chancery" panose="03020702040506060504" pitchFamily="66" charset="-79"/>
              </a:rPr>
              <a:t>Knowing </a:t>
            </a:r>
            <a:br>
              <a:rPr lang="en-AU" sz="3600" dirty="0">
                <a:solidFill>
                  <a:srgbClr val="C00000"/>
                </a:solidFill>
                <a:latin typeface="Apple Chancery" panose="03020702040506060504" pitchFamily="66" charset="-79"/>
                <a:cs typeface="Apple Chancery" panose="03020702040506060504" pitchFamily="66" charset="-79"/>
              </a:rPr>
            </a:br>
            <a:r>
              <a:rPr lang="en-AU" sz="3600" dirty="0" err="1">
                <a:solidFill>
                  <a:srgbClr val="C00000"/>
                </a:solidFill>
                <a:latin typeface="Apple Chancery" panose="03020702040506060504" pitchFamily="66" charset="-79"/>
                <a:cs typeface="Apple Chancery" panose="03020702040506060504" pitchFamily="66" charset="-79"/>
              </a:rPr>
              <a:t>Makki</a:t>
            </a:r>
            <a:r>
              <a:rPr lang="en-AU" sz="3600" dirty="0">
                <a:solidFill>
                  <a:srgbClr val="C00000"/>
                </a:solidFill>
                <a:latin typeface="Apple Chancery" panose="03020702040506060504" pitchFamily="66" charset="-79"/>
                <a:cs typeface="Apple Chancery" panose="03020702040506060504" pitchFamily="66" charset="-79"/>
              </a:rPr>
              <a:t> </a:t>
            </a:r>
            <a:br>
              <a:rPr lang="en-AU" sz="3600" dirty="0">
                <a:solidFill>
                  <a:srgbClr val="C00000"/>
                </a:solidFill>
                <a:latin typeface="Apple Chancery" panose="03020702040506060504" pitchFamily="66" charset="-79"/>
                <a:cs typeface="Apple Chancery" panose="03020702040506060504" pitchFamily="66" charset="-79"/>
              </a:rPr>
            </a:br>
            <a:r>
              <a:rPr lang="en-AU" sz="3600" dirty="0">
                <a:solidFill>
                  <a:srgbClr val="C00000"/>
                </a:solidFill>
                <a:latin typeface="Apple Chancery" panose="03020702040506060504" pitchFamily="66" charset="-79"/>
                <a:cs typeface="Apple Chancery" panose="03020702040506060504" pitchFamily="66" charset="-79"/>
              </a:rPr>
              <a:t>and </a:t>
            </a:r>
            <a:br>
              <a:rPr lang="en-AU" sz="3600" dirty="0">
                <a:solidFill>
                  <a:srgbClr val="C00000"/>
                </a:solidFill>
                <a:latin typeface="Apple Chancery" panose="03020702040506060504" pitchFamily="66" charset="-79"/>
                <a:cs typeface="Apple Chancery" panose="03020702040506060504" pitchFamily="66" charset="-79"/>
              </a:rPr>
            </a:br>
            <a:r>
              <a:rPr lang="en-AU" sz="3600" dirty="0">
                <a:solidFill>
                  <a:srgbClr val="C00000"/>
                </a:solidFill>
                <a:latin typeface="Apple Chancery" panose="03020702040506060504" pitchFamily="66" charset="-79"/>
                <a:cs typeface="Apple Chancery" panose="03020702040506060504" pitchFamily="66" charset="-79"/>
              </a:rPr>
              <a:t>Madani </a:t>
            </a:r>
            <a:br>
              <a:rPr lang="en-AU" sz="3600" dirty="0">
                <a:solidFill>
                  <a:srgbClr val="C00000"/>
                </a:solidFill>
                <a:latin typeface="Apple Chancery" panose="03020702040506060504" pitchFamily="66" charset="-79"/>
                <a:cs typeface="Apple Chancery" panose="03020702040506060504" pitchFamily="66" charset="-79"/>
              </a:rPr>
            </a:br>
            <a:r>
              <a:rPr lang="en-AU" sz="3600" dirty="0">
                <a:solidFill>
                  <a:srgbClr val="C00000"/>
                </a:solidFill>
                <a:latin typeface="Apple Chancery" panose="03020702040506060504" pitchFamily="66" charset="-79"/>
                <a:cs typeface="Apple Chancery" panose="03020702040506060504" pitchFamily="66" charset="-79"/>
              </a:rPr>
              <a:t>verses</a:t>
            </a:r>
            <a:endParaRPr lang="en-US" sz="3600" dirty="0">
              <a:solidFill>
                <a:srgbClr val="C00000"/>
              </a:solidFill>
              <a:latin typeface="Apple Chancery" panose="03020702040506060504" pitchFamily="66" charset="-79"/>
              <a:cs typeface="Apple Chancery" panose="03020702040506060504" pitchFamily="66" charset="-79"/>
            </a:endParaRPr>
          </a:p>
        </p:txBody>
      </p:sp>
      <p:sp>
        <p:nvSpPr>
          <p:cNvPr id="3" name="Content Placeholder 2">
            <a:extLst>
              <a:ext uri="{FF2B5EF4-FFF2-40B4-BE49-F238E27FC236}">
                <a16:creationId xmlns:a16="http://schemas.microsoft.com/office/drawing/2014/main" xmlns="" id="{34AA8A3A-6830-5C09-C612-075432EDCF3D}"/>
              </a:ext>
            </a:extLst>
          </p:cNvPr>
          <p:cNvSpPr>
            <a:spLocks noGrp="1"/>
          </p:cNvSpPr>
          <p:nvPr>
            <p:ph idx="1"/>
          </p:nvPr>
        </p:nvSpPr>
        <p:spPr>
          <a:xfrm>
            <a:off x="3125165" y="136525"/>
            <a:ext cx="7907269" cy="6350132"/>
          </a:xfrm>
          <a:noFill/>
        </p:spPr>
        <p:txBody>
          <a:bodyPr anchor="ctr">
            <a:normAutofit lnSpcReduction="10000"/>
          </a:bodyPr>
          <a:lstStyle/>
          <a:p>
            <a:pPr>
              <a:lnSpc>
                <a:spcPct val="140000"/>
              </a:lnSpc>
            </a:pPr>
            <a:r>
              <a:rPr lang="en-US" sz="2000" b="1" dirty="0">
                <a:solidFill>
                  <a:schemeClr val="accent1">
                    <a:lumMod val="50000"/>
                  </a:schemeClr>
                </a:solidFill>
                <a:latin typeface="Andalus" panose="02020603050405020304" pitchFamily="18" charset="-78"/>
                <a:cs typeface="Andalus" panose="02020603050405020304" pitchFamily="18" charset="-78"/>
              </a:rPr>
              <a:t> </a:t>
            </a:r>
            <a:r>
              <a:rPr lang="en-AU" sz="2400" b="1" dirty="0">
                <a:solidFill>
                  <a:schemeClr val="accent1">
                    <a:lumMod val="50000"/>
                  </a:schemeClr>
                </a:solidFill>
                <a:latin typeface="Andalus" panose="02020603050405020304" pitchFamily="18" charset="-78"/>
                <a:cs typeface="Andalus" panose="02020603050405020304" pitchFamily="18" charset="-78"/>
              </a:rPr>
              <a:t>This knowledge gives a better understanding and interpretation of the Quran.</a:t>
            </a:r>
          </a:p>
          <a:p>
            <a:pPr>
              <a:lnSpc>
                <a:spcPct val="140000"/>
              </a:lnSpc>
            </a:pPr>
            <a:r>
              <a:rPr lang="en-AU" sz="2400" b="1" dirty="0">
                <a:solidFill>
                  <a:schemeClr val="accent1">
                    <a:lumMod val="50000"/>
                  </a:schemeClr>
                </a:solidFill>
                <a:latin typeface="Andalus" panose="02020603050405020304" pitchFamily="18" charset="-78"/>
                <a:cs typeface="Andalus" panose="02020603050405020304" pitchFamily="18" charset="-78"/>
              </a:rPr>
              <a:t>Helps differentiate the abrogated verses from the non-abrogated ones.</a:t>
            </a:r>
          </a:p>
          <a:p>
            <a:pPr>
              <a:lnSpc>
                <a:spcPct val="140000"/>
              </a:lnSpc>
            </a:pPr>
            <a:r>
              <a:rPr lang="en-AU" sz="2400" b="1" dirty="0">
                <a:solidFill>
                  <a:schemeClr val="accent1">
                    <a:lumMod val="50000"/>
                  </a:schemeClr>
                </a:solidFill>
                <a:latin typeface="Andalus" panose="02020603050405020304" pitchFamily="18" charset="-78"/>
                <a:cs typeface="Andalus" panose="02020603050405020304" pitchFamily="18" charset="-78"/>
              </a:rPr>
              <a:t>It gives an insight into the life of the Prophet</a:t>
            </a:r>
            <a:r>
              <a:rPr lang="ar-SA" sz="2400" b="1" dirty="0">
                <a:solidFill>
                  <a:schemeClr val="accent1">
                    <a:lumMod val="50000"/>
                  </a:schemeClr>
                </a:solidFill>
                <a:latin typeface="Andalus" panose="02020603050405020304" pitchFamily="18" charset="-78"/>
                <a:cs typeface="Andalus" panose="02020603050405020304" pitchFamily="18" charset="-78"/>
              </a:rPr>
              <a:t> </a:t>
            </a:r>
            <a:r>
              <a:rPr lang="ar" sz="2400" b="1" i="0" dirty="0">
                <a:solidFill>
                  <a:srgbClr val="242A2E"/>
                </a:solidFill>
                <a:effectLst/>
                <a:latin typeface="proxima-nova"/>
              </a:rPr>
              <a:t>ﷺ</a:t>
            </a:r>
            <a:r>
              <a:rPr lang="en-AU" sz="2400" b="1" dirty="0">
                <a:solidFill>
                  <a:schemeClr val="accent1">
                    <a:lumMod val="50000"/>
                  </a:schemeClr>
                </a:solidFill>
                <a:latin typeface="Andalus" panose="02020603050405020304" pitchFamily="18" charset="-78"/>
                <a:cs typeface="Andalus" panose="02020603050405020304" pitchFamily="18" charset="-78"/>
              </a:rPr>
              <a:t>. </a:t>
            </a:r>
          </a:p>
          <a:p>
            <a:pPr>
              <a:lnSpc>
                <a:spcPct val="140000"/>
              </a:lnSpc>
            </a:pPr>
            <a:r>
              <a:rPr lang="en-AU" sz="2400" b="1" dirty="0">
                <a:solidFill>
                  <a:schemeClr val="accent1">
                    <a:lumMod val="50000"/>
                  </a:schemeClr>
                </a:solidFill>
                <a:latin typeface="Andalus" panose="02020603050405020304" pitchFamily="18" charset="-78"/>
                <a:cs typeface="Andalus" panose="02020603050405020304" pitchFamily="18" charset="-78"/>
              </a:rPr>
              <a:t>It gives the history of the gradual revelation of the </a:t>
            </a:r>
            <a:r>
              <a:rPr lang="en-AU" sz="2400" b="1" dirty="0" err="1">
                <a:solidFill>
                  <a:schemeClr val="accent1">
                    <a:lumMod val="50000"/>
                  </a:schemeClr>
                </a:solidFill>
                <a:latin typeface="Andalus" panose="02020603050405020304" pitchFamily="18" charset="-78"/>
                <a:cs typeface="Andalus" panose="02020603050405020304" pitchFamily="18" charset="-78"/>
              </a:rPr>
              <a:t>sharia’h</a:t>
            </a:r>
            <a:r>
              <a:rPr lang="en-AU" sz="2400" b="1" dirty="0">
                <a:solidFill>
                  <a:schemeClr val="accent1">
                    <a:lumMod val="50000"/>
                  </a:schemeClr>
                </a:solidFill>
                <a:latin typeface="Andalus" panose="02020603050405020304" pitchFamily="18" charset="-78"/>
                <a:cs typeface="Andalus" panose="02020603050405020304" pitchFamily="18" charset="-78"/>
              </a:rPr>
              <a:t>.</a:t>
            </a:r>
          </a:p>
          <a:p>
            <a:pPr>
              <a:lnSpc>
                <a:spcPct val="140000"/>
              </a:lnSpc>
            </a:pPr>
            <a:r>
              <a:rPr lang="en-AU" sz="2400" b="1" dirty="0">
                <a:solidFill>
                  <a:schemeClr val="accent1">
                    <a:lumMod val="50000"/>
                  </a:schemeClr>
                </a:solidFill>
                <a:latin typeface="Andalus" panose="02020603050405020304" pitchFamily="18" charset="-78"/>
                <a:cs typeface="Andalus" panose="02020603050405020304" pitchFamily="18" charset="-78"/>
              </a:rPr>
              <a:t>It lays out the procedure and methodology of calling to Islam (da’wah) depending on whom the verse addresses, different arguments than the Jews or Christians.</a:t>
            </a:r>
          </a:p>
          <a:p>
            <a:pPr>
              <a:lnSpc>
                <a:spcPct val="140000"/>
              </a:lnSpc>
            </a:pPr>
            <a:r>
              <a:rPr lang="en-AU" sz="2400" b="1" dirty="0">
                <a:solidFill>
                  <a:schemeClr val="accent1">
                    <a:lumMod val="50000"/>
                  </a:schemeClr>
                </a:solidFill>
                <a:latin typeface="Andalus" panose="02020603050405020304" pitchFamily="18" charset="-78"/>
                <a:cs typeface="Andalus" panose="02020603050405020304" pitchFamily="18" charset="-78"/>
              </a:rPr>
              <a:t>It proves the care and detail with which the knowledge of the Quran was preserved</a:t>
            </a:r>
            <a:r>
              <a:rPr lang="en-AU" sz="2000" b="1" dirty="0">
                <a:solidFill>
                  <a:schemeClr val="accent1">
                    <a:lumMod val="50000"/>
                  </a:schemeClr>
                </a:solidFill>
                <a:latin typeface="Andalus" panose="02020603050405020304" pitchFamily="18" charset="-78"/>
                <a:cs typeface="Andalus" panose="02020603050405020304" pitchFamily="18" charset="-78"/>
              </a:rPr>
              <a:t>. </a:t>
            </a:r>
            <a:endParaRPr lang="en-US" sz="2000" b="1" dirty="0">
              <a:solidFill>
                <a:schemeClr val="accent1">
                  <a:lumMod val="50000"/>
                </a:schemeClr>
              </a:solidFill>
              <a:latin typeface="Andalus" panose="02020603050405020304" pitchFamily="18" charset="-78"/>
              <a:cs typeface="Andalus" panose="02020603050405020304" pitchFamily="18" charset="-78"/>
            </a:endParaRPr>
          </a:p>
        </p:txBody>
      </p:sp>
      <p:sp>
        <p:nvSpPr>
          <p:cNvPr id="4" name="Slide Number Placeholder 3">
            <a:extLst>
              <a:ext uri="{FF2B5EF4-FFF2-40B4-BE49-F238E27FC236}">
                <a16:creationId xmlns:a16="http://schemas.microsoft.com/office/drawing/2014/main" xmlns="" id="{D1856BCA-1779-96A3-5C24-366FB3C5DA95}"/>
              </a:ext>
            </a:extLst>
          </p:cNvPr>
          <p:cNvSpPr>
            <a:spLocks noGrp="1"/>
          </p:cNvSpPr>
          <p:nvPr>
            <p:ph type="sldNum" sz="quarter" idx="12"/>
          </p:nvPr>
        </p:nvSpPr>
        <p:spPr>
          <a:xfrm>
            <a:off x="10493528" y="6356350"/>
            <a:ext cx="1215872" cy="365125"/>
          </a:xfrm>
        </p:spPr>
        <p:txBody>
          <a:bodyPr>
            <a:normAutofit/>
          </a:bodyPr>
          <a:lstStyle/>
          <a:p>
            <a:pPr>
              <a:spcAft>
                <a:spcPts val="600"/>
              </a:spcAft>
            </a:pPr>
            <a:fld id="{C8784B88-F3D9-6A4F-9660-1A0A1E561ED7}" type="slidenum">
              <a:rPr lang="en-US" sz="1200">
                <a:solidFill>
                  <a:srgbClr val="FFFFFF"/>
                </a:solidFill>
              </a:rPr>
              <a:pPr>
                <a:spcAft>
                  <a:spcPts val="600"/>
                </a:spcAft>
              </a:pPr>
              <a:t>98</a:t>
            </a:fld>
            <a:endParaRPr lang="en-US" sz="1200">
              <a:solidFill>
                <a:srgbClr val="FFFFFF"/>
              </a:solidFill>
            </a:endParaRPr>
          </a:p>
        </p:txBody>
      </p:sp>
    </p:spTree>
    <p:extLst>
      <p:ext uri="{BB962C8B-B14F-4D97-AF65-F5344CB8AC3E}">
        <p14:creationId xmlns:p14="http://schemas.microsoft.com/office/powerpoint/2010/main" val="427056960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64975F85-ECAA-2C44-E5D5-2F8181D07B2B}"/>
              </a:ext>
            </a:extLst>
          </p:cNvPr>
          <p:cNvPicPr>
            <a:picLocks noChangeAspect="1"/>
          </p:cNvPicPr>
          <p:nvPr/>
        </p:nvPicPr>
        <p:blipFill rotWithShape="1">
          <a:blip r:embed="rId2">
            <a:alphaModFix amt="35000"/>
          </a:blip>
          <a:srcRect t="21919" b="12864"/>
          <a:stretch/>
        </p:blipFill>
        <p:spPr>
          <a:xfrm>
            <a:off x="-472" y="136524"/>
            <a:ext cx="8610601" cy="6402388"/>
          </a:xfrm>
          <a:prstGeom prst="rect">
            <a:avLst/>
          </a:prstGeom>
          <a:ln>
            <a:solidFill>
              <a:schemeClr val="tx1"/>
            </a:solidFill>
          </a:ln>
        </p:spPr>
      </p:pic>
      <p:sp>
        <p:nvSpPr>
          <p:cNvPr id="2" name="Title 1">
            <a:extLst>
              <a:ext uri="{FF2B5EF4-FFF2-40B4-BE49-F238E27FC236}">
                <a16:creationId xmlns:a16="http://schemas.microsoft.com/office/drawing/2014/main" xmlns="" id="{FFDE0AC1-849A-CDD7-FDAF-E2D92143405F}"/>
              </a:ext>
            </a:extLst>
          </p:cNvPr>
          <p:cNvSpPr>
            <a:spLocks noGrp="1"/>
          </p:cNvSpPr>
          <p:nvPr>
            <p:ph type="title"/>
          </p:nvPr>
        </p:nvSpPr>
        <p:spPr>
          <a:xfrm>
            <a:off x="98474" y="127741"/>
            <a:ext cx="8408785" cy="1562957"/>
          </a:xfrm>
        </p:spPr>
        <p:txBody>
          <a:bodyPr>
            <a:normAutofit/>
          </a:bodyPr>
          <a:lstStyle/>
          <a:p>
            <a:r>
              <a:rPr lang="en-AU" sz="2000" dirty="0">
                <a:effectLst/>
                <a:latin typeface="Chalkboard" panose="03050602040202020205" pitchFamily="66" charset="77"/>
              </a:rPr>
              <a:t>Distinction Between </a:t>
            </a:r>
            <a:r>
              <a:rPr lang="en-AU" sz="2000" dirty="0" err="1">
                <a:latin typeface="Chalkboard" panose="03050602040202020205" pitchFamily="66" charset="77"/>
                <a:cs typeface="Apple Chancery" panose="03020702040506060504" pitchFamily="66" charset="-79"/>
              </a:rPr>
              <a:t>Makki</a:t>
            </a:r>
            <a:r>
              <a:rPr lang="en-AU" sz="2000" dirty="0">
                <a:latin typeface="Chalkboard" panose="03050602040202020205" pitchFamily="66" charset="77"/>
                <a:cs typeface="Apple Chancery" panose="03020702040506060504" pitchFamily="66" charset="-79"/>
              </a:rPr>
              <a:t> and Madani verses</a:t>
            </a:r>
            <a:br>
              <a:rPr lang="en-AU" sz="2000" dirty="0">
                <a:latin typeface="Chalkboard" panose="03050602040202020205" pitchFamily="66" charset="77"/>
                <a:cs typeface="Apple Chancery" panose="03020702040506060504" pitchFamily="66" charset="-79"/>
              </a:rPr>
            </a:br>
            <a:r>
              <a:rPr lang="en-AU" sz="2000" dirty="0">
                <a:latin typeface="Chalkboard" panose="03050602040202020205" pitchFamily="66" charset="77"/>
                <a:cs typeface="Apple Chancery" panose="03020702040506060504" pitchFamily="66" charset="-79"/>
              </a:rPr>
              <a:t> </a:t>
            </a:r>
            <a:br>
              <a:rPr lang="en-AU" sz="2000" dirty="0">
                <a:latin typeface="Chalkboard" panose="03050602040202020205" pitchFamily="66" charset="77"/>
                <a:cs typeface="Apple Chancery" panose="03020702040506060504" pitchFamily="66" charset="-79"/>
              </a:rPr>
            </a:br>
            <a:r>
              <a:rPr lang="en-US" sz="2000" dirty="0">
                <a:solidFill>
                  <a:srgbClr val="C00000"/>
                </a:solidFill>
                <a:latin typeface="Chalkboard" panose="03050602040202020205" pitchFamily="66" charset="77"/>
              </a:rPr>
              <a:t>Example:</a:t>
            </a:r>
            <a:br>
              <a:rPr lang="en-US" sz="2000" dirty="0">
                <a:solidFill>
                  <a:srgbClr val="C00000"/>
                </a:solidFill>
                <a:latin typeface="Chalkboard" panose="03050602040202020205" pitchFamily="66" charset="77"/>
              </a:rPr>
            </a:br>
            <a:r>
              <a:rPr lang="en-AU" sz="2000" dirty="0">
                <a:solidFill>
                  <a:srgbClr val="C00000"/>
                </a:solidFill>
                <a:latin typeface="Chalkboard" panose="03050602040202020205" pitchFamily="66" charset="77"/>
              </a:rPr>
              <a:t>A</a:t>
            </a:r>
            <a:r>
              <a:rPr lang="en-AU" sz="2000" dirty="0">
                <a:solidFill>
                  <a:srgbClr val="C00000"/>
                </a:solidFill>
                <a:effectLst/>
                <a:latin typeface="Chalkboard" panose="03050602040202020205" pitchFamily="66" charset="77"/>
                <a:ea typeface="Times New Roman" panose="02020603050405020304" pitchFamily="18" charset="0"/>
              </a:rPr>
              <a:t>lcohol Was Made Forbidden In Gradual Stages</a:t>
            </a:r>
            <a:r>
              <a:rPr lang="en-US" sz="2000" dirty="0">
                <a:solidFill>
                  <a:srgbClr val="C00000"/>
                </a:solidFill>
                <a:latin typeface="Chalkboard" panose="03050602040202020205" pitchFamily="66" charset="77"/>
              </a:rPr>
              <a:t/>
            </a:r>
            <a:br>
              <a:rPr lang="en-US" sz="2000" dirty="0">
                <a:solidFill>
                  <a:srgbClr val="C00000"/>
                </a:solidFill>
                <a:latin typeface="Chalkboard" panose="03050602040202020205" pitchFamily="66" charset="77"/>
              </a:rPr>
            </a:br>
            <a:endParaRPr lang="en-US" sz="2000" dirty="0">
              <a:solidFill>
                <a:srgbClr val="C00000"/>
              </a:solidFill>
              <a:latin typeface="Chalkboard" panose="03050602040202020205" pitchFamily="66" charset="77"/>
            </a:endParaRPr>
          </a:p>
        </p:txBody>
      </p:sp>
      <p:sp>
        <p:nvSpPr>
          <p:cNvPr id="4" name="Slide Number Placeholder 3">
            <a:extLst>
              <a:ext uri="{FF2B5EF4-FFF2-40B4-BE49-F238E27FC236}">
                <a16:creationId xmlns:a16="http://schemas.microsoft.com/office/drawing/2014/main" xmlns="" id="{06EAA68E-98AD-DC88-C337-ABFA20F76853}"/>
              </a:ext>
            </a:extLst>
          </p:cNvPr>
          <p:cNvSpPr>
            <a:spLocks noGrp="1"/>
          </p:cNvSpPr>
          <p:nvPr>
            <p:ph type="sldNum" sz="quarter" idx="12"/>
          </p:nvPr>
        </p:nvSpPr>
        <p:spPr>
          <a:xfrm>
            <a:off x="8610600" y="6356350"/>
            <a:ext cx="2743200" cy="365125"/>
          </a:xfrm>
        </p:spPr>
        <p:txBody>
          <a:bodyPr>
            <a:normAutofit/>
          </a:bodyPr>
          <a:lstStyle/>
          <a:p>
            <a:pPr>
              <a:spcAft>
                <a:spcPts val="600"/>
              </a:spcAft>
            </a:pPr>
            <a:fld id="{C8784B88-F3D9-6A4F-9660-1A0A1E561ED7}" type="slidenum">
              <a:rPr lang="en-US" sz="1200">
                <a:solidFill>
                  <a:srgbClr val="FFFFFF"/>
                </a:solidFill>
              </a:rPr>
              <a:pPr>
                <a:spcAft>
                  <a:spcPts val="600"/>
                </a:spcAft>
              </a:pPr>
              <a:t>99</a:t>
            </a:fld>
            <a:endParaRPr lang="en-US" sz="1200">
              <a:solidFill>
                <a:srgbClr val="FFFFFF"/>
              </a:solidFill>
            </a:endParaRPr>
          </a:p>
        </p:txBody>
      </p:sp>
      <p:graphicFrame>
        <p:nvGraphicFramePr>
          <p:cNvPr id="7" name="Content Placeholder 4">
            <a:extLst>
              <a:ext uri="{FF2B5EF4-FFF2-40B4-BE49-F238E27FC236}">
                <a16:creationId xmlns:a16="http://schemas.microsoft.com/office/drawing/2014/main" xmlns="" id="{216D8147-7941-41E9-DB4D-2B5559F3ABDE}"/>
              </a:ext>
            </a:extLst>
          </p:cNvPr>
          <p:cNvGraphicFramePr>
            <a:graphicFrameLocks noGrp="1"/>
          </p:cNvGraphicFramePr>
          <p:nvPr>
            <p:ph idx="1"/>
            <p:extLst>
              <p:ext uri="{D42A27DB-BD31-4B8C-83A1-F6EECF244321}">
                <p14:modId xmlns:p14="http://schemas.microsoft.com/office/powerpoint/2010/main" val="2900305869"/>
              </p:ext>
            </p:extLst>
          </p:nvPr>
        </p:nvGraphicFramePr>
        <p:xfrm>
          <a:off x="0" y="1458410"/>
          <a:ext cx="12093526" cy="530982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Right Arrow 13">
            <a:extLst>
              <a:ext uri="{FF2B5EF4-FFF2-40B4-BE49-F238E27FC236}">
                <a16:creationId xmlns:a16="http://schemas.microsoft.com/office/drawing/2014/main" xmlns="" id="{67BA7E94-C362-E86F-0174-61E7116E35FD}"/>
              </a:ext>
            </a:extLst>
          </p:cNvPr>
          <p:cNvSpPr/>
          <p:nvPr/>
        </p:nvSpPr>
        <p:spPr>
          <a:xfrm>
            <a:off x="3326892" y="5871718"/>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
        <p:nvSpPr>
          <p:cNvPr id="15" name="Right Arrow 14">
            <a:extLst>
              <a:ext uri="{FF2B5EF4-FFF2-40B4-BE49-F238E27FC236}">
                <a16:creationId xmlns:a16="http://schemas.microsoft.com/office/drawing/2014/main" xmlns="" id="{BF35455F-7971-73E8-3F51-00DA39ABE69D}"/>
              </a:ext>
            </a:extLst>
          </p:cNvPr>
          <p:cNvSpPr/>
          <p:nvPr/>
        </p:nvSpPr>
        <p:spPr>
          <a:xfrm>
            <a:off x="7242693" y="3536091"/>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algn="ctr" defTabSz="914400" rtl="1" eaLnBrk="1" latinLnBrk="0" hangingPunct="1"/>
            <a:endParaRPr lang="en-US"/>
          </a:p>
        </p:txBody>
      </p:sp>
    </p:spTree>
    <p:extLst>
      <p:ext uri="{BB962C8B-B14F-4D97-AF65-F5344CB8AC3E}">
        <p14:creationId xmlns:p14="http://schemas.microsoft.com/office/powerpoint/2010/main" val="595914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50275</TotalTime>
  <Words>36151</Words>
  <Application>Microsoft Office PowerPoint</Application>
  <PresentationFormat>Widescreen</PresentationFormat>
  <Paragraphs>2436</Paragraphs>
  <Slides>269</Slides>
  <Notes>0</Notes>
  <HiddenSlides>0</HiddenSlides>
  <MMClips>0</MMClips>
  <ScaleCrop>false</ScaleCrop>
  <HeadingPairs>
    <vt:vector size="6" baseType="variant">
      <vt:variant>
        <vt:lpstr>Fonts Used</vt:lpstr>
      </vt:variant>
      <vt:variant>
        <vt:i4>48</vt:i4>
      </vt:variant>
      <vt:variant>
        <vt:lpstr>Theme</vt:lpstr>
      </vt:variant>
      <vt:variant>
        <vt:i4>1</vt:i4>
      </vt:variant>
      <vt:variant>
        <vt:lpstr>Slide Titles</vt:lpstr>
      </vt:variant>
      <vt:variant>
        <vt:i4>269</vt:i4>
      </vt:variant>
    </vt:vector>
  </HeadingPairs>
  <TitlesOfParts>
    <vt:vector size="318" baseType="lpstr">
      <vt:lpstr>ACADEMY ENGRAVED LET PLAIN:1.0</vt:lpstr>
      <vt:lpstr>ADLaM Display</vt:lpstr>
      <vt:lpstr>Aharoni</vt:lpstr>
      <vt:lpstr>Al Bayan Plain</vt:lpstr>
      <vt:lpstr>Al Bayan Plain</vt:lpstr>
      <vt:lpstr>Aldhabi</vt:lpstr>
      <vt:lpstr>Algerian</vt:lpstr>
      <vt:lpstr>Andalus</vt:lpstr>
      <vt:lpstr>AngsanaUPC</vt:lpstr>
      <vt:lpstr>Apple Braille</vt:lpstr>
      <vt:lpstr>APPLE CHANCERY</vt:lpstr>
      <vt:lpstr>APPLE CHANCERY</vt:lpstr>
      <vt:lpstr>Arial</vt:lpstr>
      <vt:lpstr>Bangla Sangam MN</vt:lpstr>
      <vt:lpstr>Batang</vt:lpstr>
      <vt:lpstr>Calibri</vt:lpstr>
      <vt:lpstr>Calibri Light</vt:lpstr>
      <vt:lpstr>Century Gothic</vt:lpstr>
      <vt:lpstr>Chalkboard</vt:lpstr>
      <vt:lpstr>Chalkboard SE</vt:lpstr>
      <vt:lpstr>Charmonman</vt:lpstr>
      <vt:lpstr>Copperplate Gothic Bold</vt:lpstr>
      <vt:lpstr>Courier New</vt:lpstr>
      <vt:lpstr>Euphemia UCAS</vt:lpstr>
      <vt:lpstr>GlyphLessFont</vt:lpstr>
      <vt:lpstr>Helvetica</vt:lpstr>
      <vt:lpstr>Helvetica Neue</vt:lpstr>
      <vt:lpstr>inherit</vt:lpstr>
      <vt:lpstr>Lucida Console</vt:lpstr>
      <vt:lpstr>Monotype Corsiva</vt:lpstr>
      <vt:lpstr>Naskh</vt:lpstr>
      <vt:lpstr>Noto Sans Devanagari UI</vt:lpstr>
      <vt:lpstr>proxima-nova</vt:lpstr>
      <vt:lpstr>ProximaVara</vt:lpstr>
      <vt:lpstr>scheherazaderegular</vt:lpstr>
      <vt:lpstr>Symbol</vt:lpstr>
      <vt:lpstr>Tahoma</vt:lpstr>
      <vt:lpstr>Times New Roman</vt:lpstr>
      <vt:lpstr>TimesNewRoman</vt:lpstr>
      <vt:lpstr>TimesNewRoman,Bold</vt:lpstr>
      <vt:lpstr>TimesNewRoman,BoldItalic</vt:lpstr>
      <vt:lpstr>TimesNewRoman,Italic</vt:lpstr>
      <vt:lpstr>TimesNewRomanPS</vt:lpstr>
      <vt:lpstr>TimesNewRomanPSMT</vt:lpstr>
      <vt:lpstr>Trade Gothic Inline</vt:lpstr>
      <vt:lpstr>Traditional Arabic</vt:lpstr>
      <vt:lpstr>Verdana</vt:lpstr>
      <vt:lpstr>Wingdings</vt:lpstr>
      <vt:lpstr>Office Theme</vt:lpstr>
      <vt:lpstr>INTRODUCTION TO ULOOM AL-QURAN SCIENCES OF THE QURAN</vt:lpstr>
      <vt:lpstr>Agenda</vt:lpstr>
      <vt:lpstr>Lecture 1</vt:lpstr>
      <vt:lpstr>Topics  Uloom al-Quran</vt:lpstr>
      <vt:lpstr> Uloom al-Quran </vt:lpstr>
      <vt:lpstr>   Benefits of    Uloom al-Quran </vt:lpstr>
      <vt:lpstr>PowerPoint Presentation</vt:lpstr>
      <vt:lpstr>   The History of 'Uloom al-Qur’an 1 </vt:lpstr>
      <vt:lpstr>The History of 'Uloom al-Qur’an 2</vt:lpstr>
      <vt:lpstr>The History of 'Uloom al-Qur’an 3</vt:lpstr>
      <vt:lpstr> Books on the other sciences of the Qur'an </vt:lpstr>
      <vt:lpstr>Books on the other sciences of the Qur'an  </vt:lpstr>
      <vt:lpstr>PowerPoint Presentation</vt:lpstr>
      <vt:lpstr>The better-known books</vt:lpstr>
      <vt:lpstr>PowerPoint Presentation</vt:lpstr>
      <vt:lpstr>  The Arabic  word Quran’</vt:lpstr>
      <vt:lpstr>   What  is           Quran?</vt:lpstr>
      <vt:lpstr> About the Quran </vt:lpstr>
      <vt:lpstr>Names of the Quran</vt:lpstr>
      <vt:lpstr>The Authenticity of the Quran</vt:lpstr>
      <vt:lpstr>PowerPoint Presentation</vt:lpstr>
      <vt:lpstr>The Status of the Quran</vt:lpstr>
      <vt:lpstr>Hadith </vt:lpstr>
      <vt:lpstr>Differences   Quran   / Sunnah</vt:lpstr>
      <vt:lpstr>Sunnah compliments the Quran</vt:lpstr>
      <vt:lpstr>Quran  /  Hadith Qudsi</vt:lpstr>
      <vt:lpstr>Hadith Qudsi </vt:lpstr>
      <vt:lpstr>PowerPoint Presentation</vt:lpstr>
      <vt:lpstr>  Revelation “Wahy”</vt:lpstr>
      <vt:lpstr>Revelation  forms of Wahy</vt:lpstr>
      <vt:lpstr>Wahy  In  The Quran</vt:lpstr>
      <vt:lpstr> WAHY  in  Quran: </vt:lpstr>
      <vt:lpstr>PowerPoint Presentation</vt:lpstr>
      <vt:lpstr>PowerPoint Presentation</vt:lpstr>
      <vt:lpstr>How Does  The  Wahy Occur? </vt:lpstr>
      <vt:lpstr> Forms of Revelation </vt:lpstr>
      <vt:lpstr>Methods of Wahy on PROPHET pbuh</vt:lpstr>
      <vt:lpstr>Symptoms  During Wahy process</vt:lpstr>
      <vt:lpstr>DOUBTS ABOUT QURANIC WAHY </vt:lpstr>
      <vt:lpstr>Refutation to the Doubts </vt:lpstr>
      <vt:lpstr>Refutation</vt:lpstr>
      <vt:lpstr>Quran openly corrected the Prophet’s mistakes</vt:lpstr>
      <vt:lpstr>The controversy over  the  created  or  uncreated Quran  </vt:lpstr>
      <vt:lpstr>Quran is Uncreated</vt:lpstr>
      <vt:lpstr>If Quran was being created.. What does that Implies? </vt:lpstr>
      <vt:lpstr>REFERENCES</vt:lpstr>
      <vt:lpstr>PowerPoint Presentation</vt:lpstr>
      <vt:lpstr>PowerPoint Presentation</vt:lpstr>
      <vt:lpstr>INTRODUCTION TO ULOOM AL-QURAN SCIENCES OF THE QURAN</vt:lpstr>
      <vt:lpstr>PowerPoint Presentation</vt:lpstr>
      <vt:lpstr>First stage of Revelation </vt:lpstr>
      <vt:lpstr>Second   stages   of   Revelation</vt:lpstr>
      <vt:lpstr>Third Stages  of  Revelation</vt:lpstr>
      <vt:lpstr>Recording cynical speeches of the unbelievers</vt:lpstr>
      <vt:lpstr>How did Jibril gets the Quran from Allah?</vt:lpstr>
      <vt:lpstr>After receiving revelation</vt:lpstr>
      <vt:lpstr>The First of Revelation  </vt:lpstr>
      <vt:lpstr>The Last Revelation  </vt:lpstr>
      <vt:lpstr>The Last Revelation</vt:lpstr>
      <vt:lpstr>Wisdom Behind Gradual Revelation</vt:lpstr>
      <vt:lpstr>Wisdom Behind Gradual Revelation </vt:lpstr>
      <vt:lpstr>Wisdom Behind Gradual Revelation</vt:lpstr>
      <vt:lpstr>Has the Revelation been Tampered?</vt:lpstr>
      <vt:lpstr>Has the Revelation been Tampered?</vt:lpstr>
      <vt:lpstr>Has the Revelation been Tampered or changed?   </vt:lpstr>
      <vt:lpstr>The Revelation Has not been Tampered</vt:lpstr>
      <vt:lpstr>PowerPoint Presentation</vt:lpstr>
      <vt:lpstr>The Occasions of Revelations</vt:lpstr>
      <vt:lpstr>Reasons behind the Revelation of the Quran (Asbab al-Nuzul)</vt:lpstr>
      <vt:lpstr>Asbab al-Nuzul</vt:lpstr>
      <vt:lpstr>Asbab al-Nuzul</vt:lpstr>
      <vt:lpstr>Asbab al-Nuzul</vt:lpstr>
      <vt:lpstr>Several Views on Asbab an-Nuzool</vt:lpstr>
      <vt:lpstr>Multiple Verses for One Sabab an-Nuzool</vt:lpstr>
      <vt:lpstr>The reason for revelation is A Question by the Prophet pbuh</vt:lpstr>
      <vt:lpstr>A Person as Sabab an-Nuzool</vt:lpstr>
      <vt:lpstr>Method of Interpretation</vt:lpstr>
      <vt:lpstr>general implication </vt:lpstr>
      <vt:lpstr> specific implications </vt:lpstr>
      <vt:lpstr>specific and verse is revealed with general implications</vt:lpstr>
      <vt:lpstr>Is the ruling of the verse restricted to the specific circumstances of revelation or can it be applied to the generality of the wording of the verse? </vt:lpstr>
      <vt:lpstr>Benefits of Knowing Asbaab an-Nuzul </vt:lpstr>
      <vt:lpstr>Books Devoted to Asbab an-Nuzool</vt:lpstr>
      <vt:lpstr>REFERENCES</vt:lpstr>
      <vt:lpstr>PowerPoint Presentation</vt:lpstr>
      <vt:lpstr>PowerPoint Presentation</vt:lpstr>
      <vt:lpstr>INTRODUCTION TO ULOOM AL-QURAN SCIENCES OF THE QURAN</vt:lpstr>
      <vt:lpstr>PowerPoint Presentation</vt:lpstr>
      <vt:lpstr>Three methodologies to define  Makki/ madanee revelations</vt:lpstr>
      <vt:lpstr>Makkah and Madinah Surahs  </vt:lpstr>
      <vt:lpstr>Makkans  Surahs </vt:lpstr>
      <vt:lpstr>Medinan Surahs</vt:lpstr>
      <vt:lpstr>The Theme of the Medina Phase</vt:lpstr>
      <vt:lpstr>The Theme of the Mecca Phase </vt:lpstr>
      <vt:lpstr> How we know Makki and madani verses? </vt:lpstr>
      <vt:lpstr>Characteristics of Makki verses</vt:lpstr>
      <vt:lpstr>PowerPoint Presentation</vt:lpstr>
      <vt:lpstr>The  Benefits  of  Knowing  Makki  and  Madani  verses</vt:lpstr>
      <vt:lpstr>Distinction Between Makki and Madani verses   Example: Alcohol Was Made Forbidden In Gradual Stages </vt:lpstr>
      <vt:lpstr>PowerPoint Presentation</vt:lpstr>
      <vt:lpstr>PowerPoint Presentation</vt:lpstr>
      <vt:lpstr>PowerPoint Presentation</vt:lpstr>
      <vt:lpstr>PowerPoint Presentation</vt:lpstr>
      <vt:lpstr>PowerPoint Presentation</vt:lpstr>
      <vt:lpstr>Stage 1 During the Prophet's Life</vt:lpstr>
      <vt:lpstr>Memorisation and Oral  Transmission of the Quran</vt:lpstr>
      <vt:lpstr>Written Text of  the  Quran  at  the Time  of the Prophet ﷺ </vt:lpstr>
      <vt:lpstr>Names of the scribes  of the Revelation  </vt:lpstr>
      <vt:lpstr>Materials used to record the verses  </vt:lpstr>
      <vt:lpstr>‘The Qur’an existed  in  written  form on  unattached portions  during the Prophet’s Lifetime</vt:lpstr>
      <vt:lpstr>PowerPoint Presentation</vt:lpstr>
      <vt:lpstr>The second Compilation /stage 2</vt:lpstr>
      <vt:lpstr>The compilation  of the Quran into  a book form during the Caliphate  of  Abu Bakar</vt:lpstr>
      <vt:lpstr>PowerPoint Presentation</vt:lpstr>
      <vt:lpstr>Reasons for Choosing Zaid ibn Thabit  for the Collection of the Quran</vt:lpstr>
      <vt:lpstr>   Zaid’s Methodology in the Collection of Abu Bakar</vt:lpstr>
      <vt:lpstr>PowerPoint Presentation</vt:lpstr>
      <vt:lpstr>The Committee for the Uthman Collection  </vt:lpstr>
      <vt:lpstr>The Methodology in the Collection of Uthman  </vt:lpstr>
      <vt:lpstr>The Committee for the Uthman Collection  </vt:lpstr>
      <vt:lpstr>Differences between  Abu Bakr's and  'Uthman's compilation </vt:lpstr>
      <vt:lpstr>Differences between  Abu Bakr's and  'Uthman's compilation </vt:lpstr>
      <vt:lpstr>REFERENCES</vt:lpstr>
      <vt:lpstr>PowerPoint Presentation</vt:lpstr>
      <vt:lpstr>PowerPoint Presentation</vt:lpstr>
      <vt:lpstr>INTRODUCTION TO ULOOM AL-QURAN SCIENCES OF THE QURAN</vt:lpstr>
      <vt:lpstr>Summary of compilation of the Quran </vt:lpstr>
      <vt:lpstr>  Stage 4 The Quranic Script  </vt:lpstr>
      <vt:lpstr> The Quranic Script  </vt:lpstr>
      <vt:lpstr>The Quranic Script</vt:lpstr>
      <vt:lpstr>The Quranic Script Images</vt:lpstr>
      <vt:lpstr>DOUBTS ABOUT PRESERVATION OF THE QURAN AND Their ANSWERS</vt:lpstr>
      <vt:lpstr>PowerPoint Presentation</vt:lpstr>
      <vt:lpstr>  THE names and Orders of the Verses and Chapters  </vt:lpstr>
      <vt:lpstr>THE Order of the surahs</vt:lpstr>
      <vt:lpstr>  THE QUANIC TEXT Order of  the Verses and Chapters  </vt:lpstr>
      <vt:lpstr>  THE QUANIC TEXT  Order of the Verses and Chapters  </vt:lpstr>
      <vt:lpstr> AJZA’&amp; AHZAB &amp; MANAZIL</vt:lpstr>
      <vt:lpstr> AJZA’&amp; AHZAB &amp; MANAZIL</vt:lpstr>
      <vt:lpstr> Beginning and  ending  of  a verse</vt:lpstr>
      <vt:lpstr>The Number of Verses in the quran</vt:lpstr>
      <vt:lpstr>The Number of Verses in the quran</vt:lpstr>
      <vt:lpstr>The Classification of the Surahs</vt:lpstr>
      <vt:lpstr>The Beginning of the Surahs</vt:lpstr>
      <vt:lpstr>Relationship between the ending of Surah and the Beginning of the next Surah</vt:lpstr>
      <vt:lpstr> The muqata’at / Disjointed Letters  </vt:lpstr>
      <vt:lpstr>The Basmala as a Verse</vt:lpstr>
      <vt:lpstr>PowerPoint Presentation</vt:lpstr>
      <vt:lpstr> DIALECTS AND RECITATIONS  </vt:lpstr>
      <vt:lpstr> What are the Ahruf of the Quran?</vt:lpstr>
      <vt:lpstr>  The Meaning of Seven Letters  Different opinions of Scholars about the seven letters  </vt:lpstr>
      <vt:lpstr>The Meaning of Seven Letters  Different opinions of Scholars about the seven letters</vt:lpstr>
      <vt:lpstr> the Prophetﷺ  taught multiple readings </vt:lpstr>
      <vt:lpstr>PowerPoint Presentation</vt:lpstr>
      <vt:lpstr> Different interpretation of the seven forms </vt:lpstr>
      <vt:lpstr> Different interpretation of the seven forms </vt:lpstr>
      <vt:lpstr>The Wisdom in the Various Ahruf</vt:lpstr>
      <vt:lpstr>REFERENCES</vt:lpstr>
      <vt:lpstr>PowerPoint Presentation</vt:lpstr>
      <vt:lpstr>PowerPoint Presentation</vt:lpstr>
      <vt:lpstr>INTRODUCTION TO ULOOM AL-QURAN SCIENCES OF THE QURAN</vt:lpstr>
      <vt:lpstr>   The Seven Letters  and  Various Readings </vt:lpstr>
      <vt:lpstr>Qira’aat (The Recitations)  </vt:lpstr>
      <vt:lpstr>The Various Readings of the Qur’ān (Qiraat)  </vt:lpstr>
      <vt:lpstr>the seven reciters (Qaris)</vt:lpstr>
      <vt:lpstr> Ten scholars of Quranic recitation  </vt:lpstr>
      <vt:lpstr>The Readings of  Today’s Muslims</vt:lpstr>
      <vt:lpstr>PowerPoint Presentation</vt:lpstr>
      <vt:lpstr>Classification of the Various Qira'at</vt:lpstr>
      <vt:lpstr> The variations of language of Ahruf </vt:lpstr>
      <vt:lpstr>The Benefits of the Qira’at</vt:lpstr>
      <vt:lpstr>         About  the Seven  Letters &amp; Qira'aat</vt:lpstr>
      <vt:lpstr>PowerPoint Presentation</vt:lpstr>
      <vt:lpstr>The relationship between Ahruf &amp; Qira’aat</vt:lpstr>
      <vt:lpstr>PowerPoint Presentation</vt:lpstr>
      <vt:lpstr>virtue of Reading the quran</vt:lpstr>
      <vt:lpstr>Etiquettes of Reading the Sacred Book of Allah</vt:lpstr>
      <vt:lpstr>PowerPoint Presentation</vt:lpstr>
      <vt:lpstr>Muhkam Clear   </vt:lpstr>
      <vt:lpstr>Mutashabih/ Unclear  </vt:lpstr>
      <vt:lpstr>An example of a Muhkam verse</vt:lpstr>
      <vt:lpstr>PowerPoint Presentation</vt:lpstr>
      <vt:lpstr>  هوَ ٱلَّذِىٓ أَنزَلَ عَلَيْكَ ٱلْكِتَـٰبَ مِنْهُ ءَايَـٰتٌۭ مُّحْكَمَـٰتٌ هُنَّ أُمُّ ٱلْكِتَـٰبِ وَأُخَرُ مُتَشَـٰبِهَـٰتٌۭ ۖ فَأَمَّا ٱلَّذِينَ فِى قُلُوبِهِمْ زَيْغٌۭ فَيَتَّبِعُونَ مَا تَشَـٰبَهَ مِنْهُ ٱبْتِغَآءَ ٱلْفِتْنَةِ وَٱبْتِغَآءَ تَأْوِيلِهِۦ ۗ وَمَا يَعْلَمُ تَأْوِيلَهُۥٓ إِلَّا ٱللَّهُ ۗ وَٱلرَّٰسِخُونَ فِى ٱلْعِلْمِ يَقُولُونَ ءَامَنَّا بِهِۦ كُلٌّۭ مِّنْ عِندِ رَبِّنَا ۗ وَمَا يَذَّكَّرُ إِلَّآ أُو۟لُوا۟ ٱلْأَلْبَـٰبِ   “It is He who has sent down to you, [O Muḥammad], the Book; in it are verses [that are] precise - they are the foundation of the Book - and others unspecific. As for those in whose hearts is deviation [from truth], they will follow that of it which is unspecific, seeking discord and seeking an interpretation [suitable to them]. And no one knows its [true] interpretation except Allah. But those firm in knowledge say, "We believe in it. All [of it] is from our Lord." And no one will be reminded except those of understanding”(Q, 3:7) </vt:lpstr>
      <vt:lpstr>Further discussion to the verse</vt:lpstr>
      <vt:lpstr>Classification of Mutashabih</vt:lpstr>
      <vt:lpstr>       How Can We Know Mutashabih Verses:</vt:lpstr>
      <vt:lpstr>Muhkam and Mutashabih in Quran &amp; The Attributes of Allah</vt:lpstr>
      <vt:lpstr>The  Attributes  of Allah</vt:lpstr>
      <vt:lpstr>As-Suyuti quotes Differences between Muhkam &amp; Mutashabih</vt:lpstr>
      <vt:lpstr>Categories of Muhkam and Mutashabih  </vt:lpstr>
      <vt:lpstr>Categories of  Muhkam and Mutashabih  </vt:lpstr>
      <vt:lpstr>  Benefits of Mutashabih in the Quran  </vt:lpstr>
      <vt:lpstr>In conclusion</vt:lpstr>
      <vt:lpstr>REFERENCES</vt:lpstr>
      <vt:lpstr>PowerPoint Presentation</vt:lpstr>
      <vt:lpstr>PowerPoint Presentation</vt:lpstr>
      <vt:lpstr>INTRODUCTION TO ULOOM AL-QURAN SCIENCES OF THE QURAN</vt:lpstr>
      <vt:lpstr>‘Aamm (General)  And  Khaass (Specific)  </vt:lpstr>
      <vt:lpstr>PowerPoint Presentation</vt:lpstr>
      <vt:lpstr>PowerPoint Presentation</vt:lpstr>
      <vt:lpstr> General expressions in Quran </vt:lpstr>
      <vt:lpstr> General expressions in Quran </vt:lpstr>
      <vt:lpstr> General expressions in Quran </vt:lpstr>
      <vt:lpstr> General expressions in Quran </vt:lpstr>
      <vt:lpstr> General expressions in Quran </vt:lpstr>
      <vt:lpstr> General expressions in Quran </vt:lpstr>
      <vt:lpstr>  Specification of the ‘Aamm  </vt:lpstr>
      <vt:lpstr>  Specification of the ‘Aamm  </vt:lpstr>
      <vt:lpstr>  Specification of the ‘Aamm  </vt:lpstr>
      <vt:lpstr>              Expressions of Takhsees</vt:lpstr>
      <vt:lpstr>Expressions of Takhsees</vt:lpstr>
      <vt:lpstr>Expressions of Takhsees</vt:lpstr>
      <vt:lpstr>Expressions of Takhsees</vt:lpstr>
      <vt:lpstr>Expressions of Takhsees</vt:lpstr>
      <vt:lpstr>  Takhsees of a verse by an external statemen by  Quran </vt:lpstr>
      <vt:lpstr>  Takhsees of a verse by an external statement by  Sunna </vt:lpstr>
      <vt:lpstr>Ahadeeths of the Prophet ﷺ  have been made specific by verses of the Quran.</vt:lpstr>
      <vt:lpstr>PowerPoint Presentation</vt:lpstr>
      <vt:lpstr>Mutlaq (absolute) and muqayyad (qualified)  </vt:lpstr>
      <vt:lpstr>Mutlaq (absolute)</vt:lpstr>
      <vt:lpstr>Mutlaq and Muqayyad verses  placed in four main categories</vt:lpstr>
      <vt:lpstr>Same sabaab and hukm</vt:lpstr>
      <vt:lpstr> Same sabaab and hukm</vt:lpstr>
      <vt:lpstr>  Same sabab but different hukm </vt:lpstr>
      <vt:lpstr>    Different sabab but same hukm  </vt:lpstr>
      <vt:lpstr> Different sabab and different hukm</vt:lpstr>
      <vt:lpstr>Summary of the Unconditional (Mutlaq)  and the Conditional (Muqayyad):  </vt:lpstr>
      <vt:lpstr>REFERENCES</vt:lpstr>
      <vt:lpstr>PowerPoint Presentation</vt:lpstr>
      <vt:lpstr>PowerPoint Presentation</vt:lpstr>
      <vt:lpstr>INTRODUCTION TO ULOOM AL-QURAN SCIENCES OF THE QURAN</vt:lpstr>
      <vt:lpstr>PowerPoint Presentation</vt:lpstr>
      <vt:lpstr>Mantooq (stated) and mafhoom (implied) meanings </vt:lpstr>
      <vt:lpstr>PowerPoint Presentation</vt:lpstr>
      <vt:lpstr>PowerPoint Presentation</vt:lpstr>
      <vt:lpstr>PowerPoint Presentation</vt:lpstr>
      <vt:lpstr>PowerPoint Presentation</vt:lpstr>
      <vt:lpstr>PowerPoint Presentation</vt:lpstr>
      <vt:lpstr>The Mantooq  المنطوقand Mafhoom المفهوم </vt:lpstr>
      <vt:lpstr>Types of Mafhoom (Implied) Meanings</vt:lpstr>
      <vt:lpstr>Mafhoom al-Mukhaalafah مفهوم المخالفة </vt:lpstr>
      <vt:lpstr> Literal  (Haqiqie)  حقيقيand Metaphoric (Majazz)مجاز   </vt:lpstr>
      <vt:lpstr>The Ambivalent and the Unequivocal (Mujmal and Mufussar)  </vt:lpstr>
      <vt:lpstr>PowerPoint Presentation</vt:lpstr>
      <vt:lpstr>Nasikh ‘Abrogation’الناسخ , Mansookh ‘Abrogated’ المنسوخ </vt:lpstr>
      <vt:lpstr>Important Points Regarding Naskh</vt:lpstr>
      <vt:lpstr>Nasikh , Mansookh</vt:lpstr>
      <vt:lpstr>    Knowledge of nasikh  </vt:lpstr>
      <vt:lpstr>Knowledge of nasikh</vt:lpstr>
      <vt:lpstr>Knowledge of nasikh</vt:lpstr>
      <vt:lpstr>  CONDITIONS FOR NASKH  </vt:lpstr>
      <vt:lpstr>Types of Naskh</vt:lpstr>
      <vt:lpstr>TYPES OF NASKH  Quran by the Quran</vt:lpstr>
      <vt:lpstr>TYPES OF NASKH  Quran by the sunnah</vt:lpstr>
      <vt:lpstr>TYPES OF NASKH  the sunnah by the Quran </vt:lpstr>
      <vt:lpstr>TYPES OF NASKH  the sunnah by the sunnah </vt:lpstr>
      <vt:lpstr>PowerPoint Presentation</vt:lpstr>
      <vt:lpstr>PowerPoint Presentation</vt:lpstr>
      <vt:lpstr>Naskh ‘the Verse and the Law’</vt:lpstr>
      <vt:lpstr>Naskh the Verse, not the Law</vt:lpstr>
      <vt:lpstr>Naskh of the Law Alone, Not the Verse</vt:lpstr>
      <vt:lpstr>PowerPoint Presentation</vt:lpstr>
      <vt:lpstr>  Naskh Without Replacement   </vt:lpstr>
      <vt:lpstr>Naskh by an Easier Law</vt:lpstr>
      <vt:lpstr>Naskh by a Similar Law</vt:lpstr>
      <vt:lpstr>Naskh by  a More Difficult Law</vt:lpstr>
      <vt:lpstr>THE WISDOM OF NASKH </vt:lpstr>
      <vt:lpstr> Scholars who compiled  books: Earliest </vt:lpstr>
      <vt:lpstr>REFERENCES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Amro Ibrahim</dc:creator>
  <cp:lastModifiedBy>Dr.Kamal</cp:lastModifiedBy>
  <cp:revision>892</cp:revision>
  <dcterms:created xsi:type="dcterms:W3CDTF">2020-09-13T16:40:33Z</dcterms:created>
  <dcterms:modified xsi:type="dcterms:W3CDTF">2023-09-11T11:04:59Z</dcterms:modified>
</cp:coreProperties>
</file>