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9" r:id="rId4"/>
    <p:sldId id="274" r:id="rId5"/>
    <p:sldId id="275" r:id="rId6"/>
    <p:sldId id="284" r:id="rId7"/>
    <p:sldId id="287" r:id="rId8"/>
    <p:sldId id="283" r:id="rId9"/>
    <p:sldId id="279" r:id="rId10"/>
    <p:sldId id="276" r:id="rId11"/>
    <p:sldId id="280" r:id="rId12"/>
    <p:sldId id="277" r:id="rId13"/>
    <p:sldId id="281" r:id="rId14"/>
    <p:sldId id="285" r:id="rId15"/>
    <p:sldId id="2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p:restoredTop sz="92683"/>
  </p:normalViewPr>
  <p:slideViewPr>
    <p:cSldViewPr snapToGrid="0" snapToObjects="1">
      <p:cViewPr varScale="1">
        <p:scale>
          <a:sx n="73" d="100"/>
          <a:sy n="73" d="100"/>
        </p:scale>
        <p:origin x="2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10/24/2020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2020-10-24</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2020-10-24</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2020-10-24</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2020-10-24</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2020-10-24</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2020-10-24</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2020-10-24</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2020-10-24</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2020-10-24</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2020-10-24</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2020-10-24</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2020-10-24</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042988" y="2665442"/>
            <a:ext cx="10501312" cy="1649381"/>
          </a:xfrm>
        </p:spPr>
        <p:txBody>
          <a:bodyPr>
            <a:normAutofit/>
          </a:bodyPr>
          <a:lstStyle/>
          <a:p>
            <a:pPr>
              <a:lnSpc>
                <a:spcPct val="120000"/>
              </a:lnSpc>
            </a:pPr>
            <a:r>
              <a:rPr lang="en-US" sz="5300" dirty="0" smtClean="0"/>
              <a:t>TAFSEER</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a:xfrm>
            <a:off x="1721644" y="4537098"/>
            <a:ext cx="9144000" cy="1141418"/>
          </a:xfrm>
        </p:spPr>
        <p:txBody>
          <a:bodyPr/>
          <a:lstStyle/>
          <a:p>
            <a:r>
              <a:rPr lang="en-US" b="1" dirty="0" smtClean="0"/>
              <a:t>Imam Adnan </a:t>
            </a:r>
            <a:r>
              <a:rPr lang="en-US" b="1" dirty="0" err="1" smtClean="0"/>
              <a:t>Balihodzic</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2020-10-24</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353051" cy="369332"/>
          </a:xfrm>
          <a:prstGeom prst="rect">
            <a:avLst/>
          </a:prstGeom>
          <a:noFill/>
        </p:spPr>
        <p:txBody>
          <a:bodyPr wrap="none" rtlCol="0">
            <a:spAutoFit/>
          </a:bodyPr>
          <a:lstStyle/>
          <a:p>
            <a:r>
              <a:rPr lang="en-CA" b="1" dirty="0">
                <a:solidFill>
                  <a:schemeClr val="bg1"/>
                </a:solidFill>
              </a:rPr>
              <a:t>QRN 111 – Tafsir Curriculum – Lecture No. 4</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pic>
        <p:nvPicPr>
          <p:cNvPr id="2" name="Content Placeholder 1"/>
          <p:cNvPicPr>
            <a:picLocks noGrp="1" noChangeAspect="1"/>
          </p:cNvPicPr>
          <p:nvPr>
            <p:ph idx="1"/>
          </p:nvPr>
        </p:nvPicPr>
        <p:blipFill>
          <a:blip r:embed="rId2"/>
          <a:stretch>
            <a:fillRect/>
          </a:stretch>
        </p:blipFill>
        <p:spPr>
          <a:xfrm>
            <a:off x="838201" y="1690688"/>
            <a:ext cx="10515600" cy="4837118"/>
          </a:xfrm>
          <a:prstGeom prst="rect">
            <a:avLst/>
          </a:prstGeom>
        </p:spPr>
      </p:pic>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a:t>Ayaat</a:t>
            </a:r>
            <a:r>
              <a:rPr lang="en-US" sz="2800" dirty="0"/>
              <a:t> 15-29 – So where are you going?</a:t>
            </a:r>
            <a:r>
              <a:rPr lang="en-US" sz="2800" dirty="0" smtClean="0"/>
              <a:t/>
            </a:r>
            <a:br>
              <a:rPr lang="en-US" sz="2800" dirty="0" smtClean="0"/>
            </a:br>
            <a:endParaRPr lang="en-US" sz="2800" dirty="0"/>
          </a:p>
        </p:txBody>
      </p:sp>
    </p:spTree>
    <p:extLst>
      <p:ext uri="{BB962C8B-B14F-4D97-AF65-F5344CB8AC3E}">
        <p14:creationId xmlns:p14="http://schemas.microsoft.com/office/powerpoint/2010/main" val="164297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1690688"/>
            <a:ext cx="10515600" cy="4837117"/>
          </a:xfrm>
        </p:spPr>
        <p:txBody>
          <a:bodyPr>
            <a:normAutofit fontScale="85000" lnSpcReduction="10000"/>
          </a:bodyPr>
          <a:lstStyle/>
          <a:p>
            <a:r>
              <a:rPr lang="en-US" sz="1500" dirty="0"/>
              <a:t>The second part of the Surah opens with a form of oath using some beautiful scenes of the universe. Essentially, </a:t>
            </a:r>
            <a:r>
              <a:rPr lang="en-US" sz="1500" b="1" dirty="0"/>
              <a:t>this oath is made to assert the nature of revelation, the angel carrying it, and the Messenger receiving and delivering it to us, as well as people’s attitudes to it, all in accordance with Allah’s will</a:t>
            </a:r>
            <a:r>
              <a:rPr lang="en-US" sz="1500" b="1" dirty="0" smtClean="0"/>
              <a:t>.</a:t>
            </a:r>
          </a:p>
          <a:p>
            <a:r>
              <a:rPr lang="en-US" sz="1500" b="1" dirty="0" smtClean="0">
                <a:solidFill>
                  <a:srgbClr val="008000"/>
                </a:solidFill>
              </a:rPr>
              <a:t>“I </a:t>
            </a:r>
            <a:r>
              <a:rPr lang="en-US" sz="1500" b="1" dirty="0">
                <a:solidFill>
                  <a:srgbClr val="008000"/>
                </a:solidFill>
              </a:rPr>
              <a:t>swear by the </a:t>
            </a:r>
            <a:r>
              <a:rPr lang="en-US" sz="1500" b="1" dirty="0" smtClean="0">
                <a:solidFill>
                  <a:srgbClr val="008000"/>
                </a:solidFill>
              </a:rPr>
              <a:t>retreating stars/Galaxies</a:t>
            </a:r>
            <a:r>
              <a:rPr lang="en-US" sz="1500" b="1" dirty="0">
                <a:solidFill>
                  <a:srgbClr val="008000"/>
                </a:solidFill>
              </a:rPr>
              <a:t>. </a:t>
            </a:r>
            <a:r>
              <a:rPr lang="en-US" sz="1500" b="1" dirty="0" smtClean="0">
                <a:solidFill>
                  <a:srgbClr val="008000"/>
                </a:solidFill>
              </a:rPr>
              <a:t>Those that run (their courses) and disappear/Precisely </a:t>
            </a:r>
            <a:r>
              <a:rPr lang="en-US" sz="1500" b="1" dirty="0">
                <a:solidFill>
                  <a:srgbClr val="008000"/>
                </a:solidFill>
              </a:rPr>
              <a:t>running their courses</a:t>
            </a:r>
            <a:r>
              <a:rPr lang="en-US" sz="1500" b="1" dirty="0" smtClean="0">
                <a:solidFill>
                  <a:srgbClr val="008000"/>
                </a:solidFill>
              </a:rPr>
              <a:t>.” </a:t>
            </a:r>
            <a:r>
              <a:rPr lang="en-US" sz="1500" dirty="0"/>
              <a:t>The word </a:t>
            </a:r>
            <a:r>
              <a:rPr lang="en-US" sz="1500" b="1" i="1" dirty="0">
                <a:solidFill>
                  <a:srgbClr val="008000"/>
                </a:solidFill>
              </a:rPr>
              <a:t>"</a:t>
            </a:r>
            <a:r>
              <a:rPr lang="en-US" sz="1500" b="1" i="1" dirty="0" err="1">
                <a:solidFill>
                  <a:srgbClr val="008000"/>
                </a:solidFill>
              </a:rPr>
              <a:t>lā</a:t>
            </a:r>
            <a:r>
              <a:rPr lang="en-US" sz="1500" b="1" i="1" dirty="0">
                <a:solidFill>
                  <a:srgbClr val="008000"/>
                </a:solidFill>
              </a:rPr>
              <a:t>" </a:t>
            </a:r>
            <a:r>
              <a:rPr lang="en-US" sz="1500" dirty="0"/>
              <a:t>preceding the verb has been used to emphasize the oath that Allah swears by several notable phenomena. </a:t>
            </a:r>
            <a:r>
              <a:rPr lang="en-US" sz="1500" b="1" i="1" dirty="0">
                <a:solidFill>
                  <a:srgbClr val="008000"/>
                </a:solidFill>
              </a:rPr>
              <a:t>Al-</a:t>
            </a:r>
            <a:r>
              <a:rPr lang="en-US" sz="1500" b="1" i="1" dirty="0" err="1">
                <a:solidFill>
                  <a:srgbClr val="008000"/>
                </a:solidFill>
              </a:rPr>
              <a:t>khunnas</a:t>
            </a:r>
            <a:r>
              <a:rPr lang="en-US" sz="1500" dirty="0"/>
              <a:t> are the </a:t>
            </a:r>
            <a:r>
              <a:rPr lang="en-US" sz="1500" dirty="0">
                <a:solidFill>
                  <a:srgbClr val="008000"/>
                </a:solidFill>
              </a:rPr>
              <a:t>stars </a:t>
            </a:r>
            <a:r>
              <a:rPr lang="en-US" sz="1500" dirty="0" smtClean="0">
                <a:solidFill>
                  <a:srgbClr val="008000"/>
                </a:solidFill>
              </a:rPr>
              <a:t>that </a:t>
            </a:r>
            <a:r>
              <a:rPr lang="en-US" sz="1500" dirty="0">
                <a:solidFill>
                  <a:srgbClr val="008000"/>
                </a:solidFill>
              </a:rPr>
              <a:t>withdraw or disappear in the light of day</a:t>
            </a:r>
            <a:r>
              <a:rPr lang="en-US" sz="1500" dirty="0"/>
              <a:t>. After a brief absence they reappear at another point and become </a:t>
            </a:r>
            <a:r>
              <a:rPr lang="en-US" sz="1500" b="1" i="1" dirty="0">
                <a:solidFill>
                  <a:srgbClr val="008000"/>
                </a:solidFill>
              </a:rPr>
              <a:t>al-</a:t>
            </a:r>
            <a:r>
              <a:rPr lang="en-US" sz="1500" b="1" i="1" dirty="0" err="1">
                <a:solidFill>
                  <a:srgbClr val="008000"/>
                </a:solidFill>
              </a:rPr>
              <a:t>jawār</a:t>
            </a:r>
            <a:r>
              <a:rPr lang="en-US" sz="1500" b="1" i="1" dirty="0">
                <a:solidFill>
                  <a:srgbClr val="008000"/>
                </a:solidFill>
              </a:rPr>
              <a:t> al-</a:t>
            </a:r>
            <a:r>
              <a:rPr lang="en-US" sz="1500" b="1" i="1" dirty="0" err="1">
                <a:solidFill>
                  <a:srgbClr val="008000"/>
                </a:solidFill>
              </a:rPr>
              <a:t>kunnas</a:t>
            </a:r>
            <a:r>
              <a:rPr lang="en-US" sz="1500" dirty="0"/>
              <a:t>, </a:t>
            </a:r>
            <a:r>
              <a:rPr lang="en-US" sz="1500" dirty="0">
                <a:solidFill>
                  <a:srgbClr val="008000"/>
                </a:solidFill>
              </a:rPr>
              <a:t>sweeping across the sky in swift movement </a:t>
            </a:r>
            <a:r>
              <a:rPr lang="en-US" sz="1500" dirty="0"/>
              <a:t>before setting. </a:t>
            </a:r>
            <a:r>
              <a:rPr lang="en-US" sz="1500" dirty="0" smtClean="0"/>
              <a:t>Ibn </a:t>
            </a:r>
            <a:r>
              <a:rPr lang="en-US" sz="1500" dirty="0" err="1"/>
              <a:t>Jareer</a:t>
            </a:r>
            <a:r>
              <a:rPr lang="en-US" sz="1500" dirty="0"/>
              <a:t> recorded </a:t>
            </a:r>
            <a:r>
              <a:rPr lang="en-US" sz="1500" dirty="0" smtClean="0"/>
              <a:t>that ‘</a:t>
            </a:r>
            <a:r>
              <a:rPr lang="en-US" sz="1500" dirty="0"/>
              <a:t>Ali being asked about this </a:t>
            </a:r>
            <a:r>
              <a:rPr lang="en-US" sz="1500" i="1" dirty="0"/>
              <a:t>ayah </a:t>
            </a:r>
            <a:r>
              <a:rPr lang="en-US" sz="1500" dirty="0"/>
              <a:t>and he said, “</a:t>
            </a:r>
            <a:r>
              <a:rPr lang="en-US" sz="1500" i="1" dirty="0">
                <a:solidFill>
                  <a:srgbClr val="008000"/>
                </a:solidFill>
              </a:rPr>
              <a:t>These are the stars that withdraw (disappear) during the day and sweep across the sky (appear) at night</a:t>
            </a:r>
            <a:r>
              <a:rPr lang="en-US" sz="1500" dirty="0">
                <a:solidFill>
                  <a:srgbClr val="008000"/>
                </a:solidFill>
              </a:rPr>
              <a:t>.</a:t>
            </a:r>
            <a:r>
              <a:rPr lang="en-US" sz="1500" dirty="0"/>
              <a:t>”</a:t>
            </a:r>
            <a:endParaRPr lang="en-US" sz="1500" dirty="0" smtClean="0"/>
          </a:p>
          <a:p>
            <a:r>
              <a:rPr lang="en-US" sz="1500" dirty="0"/>
              <a:t>The expression, </a:t>
            </a:r>
            <a:r>
              <a:rPr lang="en-US" sz="1500" b="1" dirty="0">
                <a:solidFill>
                  <a:srgbClr val="008000"/>
                </a:solidFill>
              </a:rPr>
              <a:t>“and by the night as it closes </a:t>
            </a:r>
            <a:r>
              <a:rPr lang="en-US" sz="1500" b="1" dirty="0" smtClean="0">
                <a:solidFill>
                  <a:srgbClr val="008000"/>
                </a:solidFill>
              </a:rPr>
              <a:t>in/recedes</a:t>
            </a:r>
            <a:r>
              <a:rPr lang="en-US" sz="1500" b="1" dirty="0">
                <a:solidFill>
                  <a:srgbClr val="008000"/>
                </a:solidFill>
              </a:rPr>
              <a:t>,”</a:t>
            </a:r>
            <a:r>
              <a:rPr lang="en-US" sz="1500" dirty="0"/>
              <a:t> </a:t>
            </a:r>
            <a:r>
              <a:rPr lang="en-US" sz="1500" dirty="0" smtClean="0"/>
              <a:t>has </a:t>
            </a:r>
            <a:r>
              <a:rPr lang="en-US" sz="1500" dirty="0"/>
              <a:t>two meanings. One of them refers to its advancing with its darkness as </a:t>
            </a:r>
            <a:r>
              <a:rPr lang="en-US" sz="1500" dirty="0" err="1"/>
              <a:t>Mujahid</a:t>
            </a:r>
            <a:r>
              <a:rPr lang="en-US" sz="1500" dirty="0"/>
              <a:t> stated. While Hasan al-</a:t>
            </a:r>
            <a:r>
              <a:rPr lang="en-US" sz="1500" dirty="0" err="1"/>
              <a:t>Basri</a:t>
            </a:r>
            <a:r>
              <a:rPr lang="en-US" sz="1500" dirty="0"/>
              <a:t> said that this means, “</a:t>
            </a:r>
            <a:r>
              <a:rPr lang="en-US" sz="1500" i="1" dirty="0"/>
              <a:t>When it (night) covers the people</a:t>
            </a:r>
            <a:r>
              <a:rPr lang="en-US" sz="1500" dirty="0" smtClean="0"/>
              <a:t>.” </a:t>
            </a:r>
            <a:r>
              <a:rPr lang="en-US" sz="1500" b="1" i="1" dirty="0" err="1">
                <a:solidFill>
                  <a:srgbClr val="008000"/>
                </a:solidFill>
              </a:rPr>
              <a:t>ʽAsʽasa</a:t>
            </a:r>
            <a:r>
              <a:rPr lang="en-US" sz="1500" dirty="0"/>
              <a:t> suggests</a:t>
            </a:r>
            <a:r>
              <a:rPr lang="en-US" sz="1500" dirty="0">
                <a:solidFill>
                  <a:srgbClr val="008000"/>
                </a:solidFill>
              </a:rPr>
              <a:t> gently pressing down, the night </a:t>
            </a:r>
            <a:r>
              <a:rPr lang="en-US" sz="1500" dirty="0" smtClean="0">
                <a:solidFill>
                  <a:srgbClr val="008000"/>
                </a:solidFill>
              </a:rPr>
              <a:t>whose darkness </a:t>
            </a:r>
            <a:r>
              <a:rPr lang="en-US" sz="1500" dirty="0">
                <a:solidFill>
                  <a:srgbClr val="008000"/>
                </a:solidFill>
              </a:rPr>
              <a:t>gradually descends and covers </a:t>
            </a:r>
            <a:r>
              <a:rPr lang="en-US" sz="1500" dirty="0" smtClean="0">
                <a:solidFill>
                  <a:srgbClr val="008000"/>
                </a:solidFill>
              </a:rPr>
              <a:t>everything, but </a:t>
            </a:r>
            <a:r>
              <a:rPr lang="en-US" sz="1500" dirty="0">
                <a:solidFill>
                  <a:srgbClr val="008000"/>
                </a:solidFill>
              </a:rPr>
              <a:t>it may also mean the opposite, i.e., gradually lifting or departing</a:t>
            </a:r>
            <a:r>
              <a:rPr lang="en-US" sz="1500" dirty="0"/>
              <a:t>. Both interpretations can be found in </a:t>
            </a:r>
            <a:r>
              <a:rPr lang="en-US" sz="1500" dirty="0" smtClean="0"/>
              <a:t>the </a:t>
            </a:r>
            <a:r>
              <a:rPr lang="en-US" sz="1500" dirty="0" err="1" smtClean="0"/>
              <a:t>Qur’ānic</a:t>
            </a:r>
            <a:r>
              <a:rPr lang="en-US" sz="1500" dirty="0" smtClean="0"/>
              <a:t> </a:t>
            </a:r>
            <a:r>
              <a:rPr lang="en-US" sz="1500" dirty="0"/>
              <a:t>commentaries. </a:t>
            </a:r>
            <a:endParaRPr lang="en-US" sz="1500" dirty="0" smtClean="0"/>
          </a:p>
          <a:p>
            <a:r>
              <a:rPr lang="en-US" sz="1500" b="1" dirty="0">
                <a:solidFill>
                  <a:srgbClr val="008000"/>
                </a:solidFill>
              </a:rPr>
              <a:t>“And by the dawn when it breathes,”</a:t>
            </a:r>
            <a:r>
              <a:rPr lang="en-US" sz="1500" dirty="0"/>
              <a:t> </a:t>
            </a:r>
            <a:r>
              <a:rPr lang="en-US" sz="1500" dirty="0" smtClean="0"/>
              <a:t>means </a:t>
            </a:r>
            <a:r>
              <a:rPr lang="en-US" sz="1500" dirty="0">
                <a:solidFill>
                  <a:srgbClr val="008000"/>
                </a:solidFill>
              </a:rPr>
              <a:t>when it rises or when it brightens and advances</a:t>
            </a:r>
            <a:r>
              <a:rPr lang="en-US" sz="1500" dirty="0"/>
              <a:t>. </a:t>
            </a:r>
            <a:r>
              <a:rPr lang="en-US" sz="1500" dirty="0" smtClean="0"/>
              <a:t>Finally</a:t>
            </a:r>
            <a:r>
              <a:rPr lang="en-US" sz="1500" dirty="0"/>
              <a:t>, Allah swears by the daybreak when life is renewed. The word </a:t>
            </a:r>
            <a:r>
              <a:rPr lang="en-US" sz="1500" b="1" i="1" dirty="0" err="1">
                <a:solidFill>
                  <a:srgbClr val="008000"/>
                </a:solidFill>
              </a:rPr>
              <a:t>tanaffasa</a:t>
            </a:r>
            <a:r>
              <a:rPr lang="en-US" sz="1500" dirty="0"/>
              <a:t> describes the </a:t>
            </a:r>
            <a:r>
              <a:rPr lang="en-US" sz="1500" dirty="0">
                <a:solidFill>
                  <a:srgbClr val="008000"/>
                </a:solidFill>
              </a:rPr>
              <a:t>early morning as breathing </a:t>
            </a:r>
            <a:r>
              <a:rPr lang="en-US" sz="1500" dirty="0"/>
              <a:t>– as though it is alive, spreading its light and causing living things to stir and awaken. It conveys a sense of energy and </a:t>
            </a:r>
            <a:r>
              <a:rPr lang="en-US" sz="1500" dirty="0" smtClean="0"/>
              <a:t>activity.</a:t>
            </a:r>
          </a:p>
          <a:p>
            <a:endParaRPr lang="en-US" sz="14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a:t>Ayaat</a:t>
            </a:r>
            <a:r>
              <a:rPr lang="en-US" sz="2800" dirty="0"/>
              <a:t> 15-29 – So where are you going?</a:t>
            </a:r>
            <a:r>
              <a:rPr lang="en-US" sz="2800" dirty="0" smtClean="0"/>
              <a:t/>
            </a:r>
            <a:br>
              <a:rPr lang="en-US" sz="2800" dirty="0" smtClean="0"/>
            </a:br>
            <a:endParaRPr lang="en-US" sz="2800" dirty="0"/>
          </a:p>
        </p:txBody>
      </p:sp>
    </p:spTree>
    <p:extLst>
      <p:ext uri="{BB962C8B-B14F-4D97-AF65-F5344CB8AC3E}">
        <p14:creationId xmlns:p14="http://schemas.microsoft.com/office/powerpoint/2010/main" val="344071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100" dirty="0"/>
              <a:t/>
            </a:r>
            <a:br>
              <a:rPr lang="en-US" sz="3100" dirty="0"/>
            </a:br>
            <a:r>
              <a:rPr lang="en-US" sz="2700" dirty="0" smtClean="0"/>
              <a:t/>
            </a:r>
            <a:br>
              <a:rPr lang="en-US" sz="2700"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1690688"/>
            <a:ext cx="10515600" cy="4837117"/>
          </a:xfrm>
        </p:spPr>
        <p:txBody>
          <a:bodyPr>
            <a:normAutofit fontScale="55000" lnSpcReduction="20000"/>
          </a:bodyPr>
          <a:lstStyle/>
          <a:p>
            <a:r>
              <a:rPr lang="en-US" dirty="0"/>
              <a:t>As the Qur’an makes this brief, full-of-life description it establishes a spiritual link between them and man, with the result that, as we read, we feel the power which created these phenomena, and the truth which we are called upon to believe. It says, </a:t>
            </a:r>
            <a:r>
              <a:rPr lang="en-US" b="1" dirty="0">
                <a:solidFill>
                  <a:srgbClr val="008000"/>
                </a:solidFill>
              </a:rPr>
              <a:t>“indeed, the Qur’an is a word [conveyed by] a noble </a:t>
            </a:r>
            <a:r>
              <a:rPr lang="en-US" b="1" dirty="0" smtClean="0">
                <a:solidFill>
                  <a:srgbClr val="008000"/>
                </a:solidFill>
              </a:rPr>
              <a:t>messenger</a:t>
            </a:r>
            <a:r>
              <a:rPr lang="en-US" b="1" dirty="0">
                <a:solidFill>
                  <a:srgbClr val="008000"/>
                </a:solidFill>
              </a:rPr>
              <a:t>.</a:t>
            </a:r>
            <a:r>
              <a:rPr lang="en-US" b="1" dirty="0" smtClean="0">
                <a:solidFill>
                  <a:srgbClr val="008000"/>
                </a:solidFill>
              </a:rPr>
              <a:t>”</a:t>
            </a:r>
            <a:r>
              <a:rPr lang="en-US" dirty="0" smtClean="0"/>
              <a:t> </a:t>
            </a:r>
            <a:r>
              <a:rPr lang="en-US" dirty="0"/>
              <a:t>It then goes on to describe this chosen messenger, </a:t>
            </a:r>
            <a:r>
              <a:rPr lang="en-US" b="1" dirty="0">
                <a:solidFill>
                  <a:srgbClr val="008000"/>
                </a:solidFill>
              </a:rPr>
              <a:t>“[who </a:t>
            </a:r>
            <a:r>
              <a:rPr lang="en-US" b="1" dirty="0" smtClean="0">
                <a:solidFill>
                  <a:srgbClr val="008000"/>
                </a:solidFill>
              </a:rPr>
              <a:t>is] Endowed </a:t>
            </a:r>
            <a:r>
              <a:rPr lang="en-US" b="1" dirty="0">
                <a:solidFill>
                  <a:srgbClr val="008000"/>
                </a:solidFill>
              </a:rPr>
              <a:t>with power, eminent with the Lord of the </a:t>
            </a:r>
            <a:r>
              <a:rPr lang="en-US" b="1" dirty="0" smtClean="0">
                <a:solidFill>
                  <a:srgbClr val="008000"/>
                </a:solidFill>
              </a:rPr>
              <a:t>Throne, </a:t>
            </a:r>
            <a:r>
              <a:rPr lang="en-US" b="1" dirty="0">
                <a:solidFill>
                  <a:srgbClr val="008000"/>
                </a:solidFill>
              </a:rPr>
              <a:t>secure [in position], obeyed there [in the heavens] and </a:t>
            </a:r>
            <a:r>
              <a:rPr lang="en-US" b="1" dirty="0" smtClean="0">
                <a:solidFill>
                  <a:srgbClr val="008000"/>
                </a:solidFill>
              </a:rPr>
              <a:t>trustworthy.”</a:t>
            </a:r>
            <a:r>
              <a:rPr lang="en-US" dirty="0"/>
              <a:t> </a:t>
            </a:r>
            <a:r>
              <a:rPr lang="en-US" dirty="0" smtClean="0"/>
              <a:t>This </a:t>
            </a:r>
            <a:r>
              <a:rPr lang="en-US" dirty="0"/>
              <a:t>Messenger is </a:t>
            </a:r>
            <a:r>
              <a:rPr lang="en-US" b="1" dirty="0" err="1">
                <a:solidFill>
                  <a:srgbClr val="008000"/>
                </a:solidFill>
              </a:rPr>
              <a:t>Jibreel</a:t>
            </a:r>
            <a:r>
              <a:rPr lang="en-US" b="1" dirty="0">
                <a:solidFill>
                  <a:srgbClr val="008000"/>
                </a:solidFill>
              </a:rPr>
              <a:t> Ameen</a:t>
            </a:r>
            <a:r>
              <a:rPr lang="en-US" dirty="0"/>
              <a:t> </a:t>
            </a:r>
            <a:r>
              <a:rPr lang="en-US" i="1" dirty="0"/>
              <a:t>‘</a:t>
            </a:r>
            <a:r>
              <a:rPr lang="en-US" i="1" dirty="0" err="1"/>
              <a:t>alayhi</a:t>
            </a:r>
            <a:r>
              <a:rPr lang="en-US" i="1" dirty="0"/>
              <a:t> </a:t>
            </a:r>
            <a:r>
              <a:rPr lang="en-US" i="1" dirty="0" smtClean="0"/>
              <a:t>salaam.</a:t>
            </a:r>
            <a:r>
              <a:rPr lang="en-US" dirty="0"/>
              <a:t> </a:t>
            </a:r>
            <a:r>
              <a:rPr lang="en-US" dirty="0" smtClean="0"/>
              <a:t>What </a:t>
            </a:r>
            <a:r>
              <a:rPr lang="en-US" dirty="0"/>
              <a:t>a great honor for </a:t>
            </a:r>
            <a:r>
              <a:rPr lang="en-US" dirty="0" err="1"/>
              <a:t>Jibreel</a:t>
            </a:r>
            <a:r>
              <a:rPr lang="en-US" dirty="0"/>
              <a:t> </a:t>
            </a:r>
            <a:r>
              <a:rPr lang="en-US" i="1" dirty="0"/>
              <a:t>‘</a:t>
            </a:r>
            <a:r>
              <a:rPr lang="en-US" i="1" dirty="0" err="1"/>
              <a:t>alayhi</a:t>
            </a:r>
            <a:r>
              <a:rPr lang="en-US" i="1" dirty="0"/>
              <a:t> salaam</a:t>
            </a:r>
            <a:r>
              <a:rPr lang="en-US" dirty="0"/>
              <a:t> to enjoy such a position with the Lord of the universe. He is </a:t>
            </a:r>
            <a:r>
              <a:rPr lang="en-US" b="1" dirty="0">
                <a:solidFill>
                  <a:srgbClr val="008000"/>
                </a:solidFill>
              </a:rPr>
              <a:t>“obeyed in heaven” </a:t>
            </a:r>
            <a:r>
              <a:rPr lang="en-US" dirty="0"/>
              <a:t>by the other angels. He is also </a:t>
            </a:r>
            <a:r>
              <a:rPr lang="en-US" b="1" dirty="0">
                <a:solidFill>
                  <a:srgbClr val="008000"/>
                </a:solidFill>
              </a:rPr>
              <a:t>“trustworthy” </a:t>
            </a:r>
            <a:r>
              <a:rPr lang="en-US" dirty="0"/>
              <a:t>in carrying and discharging such an important message that is the Qur’an. </a:t>
            </a:r>
            <a:endParaRPr lang="en-US" dirty="0" smtClean="0"/>
          </a:p>
          <a:p>
            <a:r>
              <a:rPr lang="en-US" b="1" dirty="0" smtClean="0">
                <a:solidFill>
                  <a:srgbClr val="008000"/>
                </a:solidFill>
              </a:rPr>
              <a:t>“This </a:t>
            </a:r>
            <a:r>
              <a:rPr lang="en-US" b="1" dirty="0">
                <a:solidFill>
                  <a:srgbClr val="008000"/>
                </a:solidFill>
              </a:rPr>
              <a:t>indeed is the Word </a:t>
            </a:r>
            <a:r>
              <a:rPr lang="en-US" b="1" dirty="0" smtClean="0">
                <a:solidFill>
                  <a:srgbClr val="008000"/>
                </a:solidFill>
              </a:rPr>
              <a:t>of (conveyed by) </a:t>
            </a:r>
            <a:r>
              <a:rPr lang="en-US" b="1" dirty="0">
                <a:solidFill>
                  <a:srgbClr val="008000"/>
                </a:solidFill>
              </a:rPr>
              <a:t>a noble Messenger</a:t>
            </a:r>
            <a:r>
              <a:rPr lang="en-US" b="1" dirty="0" smtClean="0">
                <a:solidFill>
                  <a:srgbClr val="008000"/>
                </a:solidFill>
              </a:rPr>
              <a:t>.”</a:t>
            </a:r>
            <a:r>
              <a:rPr lang="en-US" dirty="0" smtClean="0"/>
              <a:t> </a:t>
            </a:r>
            <a:r>
              <a:rPr lang="en-US" dirty="0"/>
              <a:t>The object of Allah's oath is confirmation that this Qur’ān is a statement from Him which is conveyed by a noble and reliable messenger, the angel </a:t>
            </a:r>
            <a:r>
              <a:rPr lang="en-US" dirty="0" err="1"/>
              <a:t>Jibreel</a:t>
            </a:r>
            <a:r>
              <a:rPr lang="en-US" dirty="0"/>
              <a:t> (Gabriel), who had been granted distinct power and authority by Allah and is obeyed by the other angels and inhabitants of the </a:t>
            </a:r>
            <a:r>
              <a:rPr lang="en-US" dirty="0" smtClean="0"/>
              <a:t>heavens. </a:t>
            </a:r>
            <a:endParaRPr lang="en-US" dirty="0"/>
          </a:p>
          <a:p>
            <a:r>
              <a:rPr lang="en-US" dirty="0"/>
              <a:t>These qualities add up to a </a:t>
            </a:r>
            <a:r>
              <a:rPr lang="en-US" dirty="0">
                <a:solidFill>
                  <a:srgbClr val="C00000"/>
                </a:solidFill>
              </a:rPr>
              <a:t>definite conclusion: that the Qur’an is a noble, mighty and exalted message and that </a:t>
            </a:r>
            <a:r>
              <a:rPr lang="en-US" dirty="0" smtClean="0">
                <a:solidFill>
                  <a:srgbClr val="C00000"/>
                </a:solidFill>
              </a:rPr>
              <a:t>Allah</a:t>
            </a:r>
            <a:r>
              <a:rPr lang="en-US" i="1" dirty="0">
                <a:solidFill>
                  <a:srgbClr val="C00000"/>
                </a:solidFill>
              </a:rPr>
              <a:t> </a:t>
            </a:r>
            <a:r>
              <a:rPr lang="en-US" dirty="0">
                <a:solidFill>
                  <a:srgbClr val="C00000"/>
                </a:solidFill>
              </a:rPr>
              <a:t>takes special care of man.</a:t>
            </a:r>
            <a:r>
              <a:rPr lang="en-US" dirty="0"/>
              <a:t> It is a manifestation of this care that He has chosen an angel of </a:t>
            </a:r>
            <a:r>
              <a:rPr lang="en-US" dirty="0" err="1"/>
              <a:t>Jibreel’s</a:t>
            </a:r>
            <a:r>
              <a:rPr lang="en-US" dirty="0"/>
              <a:t> caliber to bring His revelations to the man He has chosen as His Messenger </a:t>
            </a:r>
            <a:r>
              <a:rPr lang="en-US" i="1" dirty="0" smtClean="0"/>
              <a:t>saws</a:t>
            </a:r>
            <a:r>
              <a:rPr lang="en-US" dirty="0" smtClean="0"/>
              <a:t>. </a:t>
            </a:r>
            <a:r>
              <a:rPr lang="en-US" dirty="0"/>
              <a:t>As man reflects on this divine care he should feel humble. For he himself is worth very little in the kingdom of Allah, were it not for the care </a:t>
            </a:r>
            <a:r>
              <a:rPr lang="en-US" dirty="0" smtClean="0"/>
              <a:t>Allah</a:t>
            </a:r>
            <a:r>
              <a:rPr lang="en-US" i="1" dirty="0"/>
              <a:t> </a:t>
            </a:r>
            <a:r>
              <a:rPr lang="en-US" dirty="0"/>
              <a:t>takes of him and the honor He bestows on him.</a:t>
            </a:r>
          </a:p>
          <a:p>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a:t>Ayaat</a:t>
            </a:r>
            <a:r>
              <a:rPr lang="en-US" sz="2800" dirty="0"/>
              <a:t> 15-29 – So where are you going?</a:t>
            </a:r>
            <a:r>
              <a:rPr lang="en-US" sz="2800" dirty="0" smtClean="0"/>
              <a:t/>
            </a:r>
            <a:br>
              <a:rPr lang="en-US" sz="2800" dirty="0" smtClean="0"/>
            </a:br>
            <a:endParaRPr lang="en-US" sz="2800" dirty="0"/>
          </a:p>
        </p:txBody>
      </p:sp>
    </p:spTree>
    <p:extLst>
      <p:ext uri="{BB962C8B-B14F-4D97-AF65-F5344CB8AC3E}">
        <p14:creationId xmlns:p14="http://schemas.microsoft.com/office/powerpoint/2010/main" val="3795378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Autofit/>
          </a:bodyPr>
          <a:lstStyle/>
          <a:p>
            <a:r>
              <a:rPr lang="en-US" sz="1300" dirty="0"/>
              <a:t>Then follows a description of the Prophet who conveys this revelation to mankind, </a:t>
            </a:r>
            <a:r>
              <a:rPr lang="en-US" sz="1300" b="1" dirty="0">
                <a:solidFill>
                  <a:srgbClr val="008000"/>
                </a:solidFill>
              </a:rPr>
              <a:t>“And your </a:t>
            </a:r>
            <a:r>
              <a:rPr lang="en-US" sz="1300" b="1" dirty="0" smtClean="0">
                <a:solidFill>
                  <a:srgbClr val="008000"/>
                </a:solidFill>
              </a:rPr>
              <a:t>companion/friend </a:t>
            </a:r>
            <a:r>
              <a:rPr lang="en-US" sz="1300" b="1" dirty="0">
                <a:solidFill>
                  <a:srgbClr val="008000"/>
                </a:solidFill>
              </a:rPr>
              <a:t>is not [at all] </a:t>
            </a:r>
            <a:r>
              <a:rPr lang="en-US" sz="1300" b="1" dirty="0" smtClean="0">
                <a:solidFill>
                  <a:srgbClr val="008000"/>
                </a:solidFill>
              </a:rPr>
              <a:t>mad/possessed,”</a:t>
            </a:r>
            <a:r>
              <a:rPr lang="en-US" sz="1300" dirty="0">
                <a:solidFill>
                  <a:srgbClr val="008000"/>
                </a:solidFill>
              </a:rPr>
              <a:t> </a:t>
            </a:r>
            <a:r>
              <a:rPr lang="en-US" sz="1300" dirty="0" smtClean="0"/>
              <a:t>The </a:t>
            </a:r>
            <a:r>
              <a:rPr lang="en-US" sz="1300" dirty="0"/>
              <a:t>Arabs knew the Prophet </a:t>
            </a:r>
            <a:r>
              <a:rPr lang="en-US" sz="1300" i="1" dirty="0" smtClean="0"/>
              <a:t>saws</a:t>
            </a:r>
            <a:r>
              <a:rPr lang="en-US" sz="1300" i="1" dirty="0"/>
              <a:t> </a:t>
            </a:r>
            <a:r>
              <a:rPr lang="en-US" sz="1300" dirty="0"/>
              <a:t>since his childhood. They knew that he was a man of upright </a:t>
            </a:r>
            <a:r>
              <a:rPr lang="en-US" sz="1300" dirty="0" smtClean="0"/>
              <a:t>character, </a:t>
            </a:r>
            <a:r>
              <a:rPr lang="en-US" sz="1300" dirty="0"/>
              <a:t>and that he had been blessed with extraordinary intellect, wisdom and dignity</a:t>
            </a:r>
            <a:r>
              <a:rPr lang="en-US" sz="1300" dirty="0" smtClean="0"/>
              <a:t>. </a:t>
            </a:r>
            <a:r>
              <a:rPr lang="en-US" sz="1300" dirty="0"/>
              <a:t>But in spite of all this they claimed that he was mad/possessed, and that he received his revelations from the devil. The Surah seems to say: </a:t>
            </a:r>
            <a:r>
              <a:rPr lang="en-US" sz="1300" dirty="0">
                <a:solidFill>
                  <a:srgbClr val="C00000"/>
                </a:solidFill>
              </a:rPr>
              <a:t>You have known Muhammad (</a:t>
            </a:r>
            <a:r>
              <a:rPr lang="en-US" sz="1300" i="1" dirty="0" err="1">
                <a:solidFill>
                  <a:srgbClr val="C00000"/>
                </a:solidFill>
              </a:rPr>
              <a:t>salAllahu</a:t>
            </a:r>
            <a:r>
              <a:rPr lang="en-US" sz="1300" i="1" dirty="0">
                <a:solidFill>
                  <a:srgbClr val="C00000"/>
                </a:solidFill>
              </a:rPr>
              <a:t> ‘</a:t>
            </a:r>
            <a:r>
              <a:rPr lang="en-US" sz="1300" i="1" dirty="0" err="1">
                <a:solidFill>
                  <a:srgbClr val="C00000"/>
                </a:solidFill>
              </a:rPr>
              <a:t>alayhi</a:t>
            </a:r>
            <a:r>
              <a:rPr lang="en-US" sz="1300" i="1" dirty="0">
                <a:solidFill>
                  <a:srgbClr val="C00000"/>
                </a:solidFill>
              </a:rPr>
              <a:t> </a:t>
            </a:r>
            <a:r>
              <a:rPr lang="en-US" sz="1300" i="1" dirty="0" err="1">
                <a:solidFill>
                  <a:srgbClr val="C00000"/>
                </a:solidFill>
              </a:rPr>
              <a:t>wa</a:t>
            </a:r>
            <a:r>
              <a:rPr lang="en-US" sz="1300" i="1" dirty="0">
                <a:solidFill>
                  <a:srgbClr val="C00000"/>
                </a:solidFill>
              </a:rPr>
              <a:t> </a:t>
            </a:r>
            <a:r>
              <a:rPr lang="en-US" sz="1300" i="1" dirty="0" err="1">
                <a:solidFill>
                  <a:srgbClr val="C00000"/>
                </a:solidFill>
              </a:rPr>
              <a:t>sallam</a:t>
            </a:r>
            <a:r>
              <a:rPr lang="en-US" sz="1300" dirty="0">
                <a:solidFill>
                  <a:srgbClr val="C00000"/>
                </a:solidFill>
              </a:rPr>
              <a:t>) very well over a considerable length of time. He has been known for his honesty and trustworthiness. Why, then are you fabricating tales about him, when he has been telling you the simple truth which he has been entrusted to deliver to you?</a:t>
            </a:r>
          </a:p>
          <a:p>
            <a:r>
              <a:rPr lang="en-US" sz="1300" b="1" dirty="0">
                <a:solidFill>
                  <a:srgbClr val="008000"/>
                </a:solidFill>
              </a:rPr>
              <a:t>“And he has already seen </a:t>
            </a:r>
            <a:r>
              <a:rPr lang="en-US" sz="1300" b="1" dirty="0" err="1">
                <a:solidFill>
                  <a:srgbClr val="008000"/>
                </a:solidFill>
              </a:rPr>
              <a:t>Jibreel</a:t>
            </a:r>
            <a:r>
              <a:rPr lang="en-US" sz="1300" b="1" dirty="0">
                <a:solidFill>
                  <a:srgbClr val="008000"/>
                </a:solidFill>
              </a:rPr>
              <a:t> in the clear horizon,”</a:t>
            </a:r>
            <a:r>
              <a:rPr lang="en-US" sz="1300" dirty="0"/>
              <a:t> </a:t>
            </a:r>
            <a:r>
              <a:rPr lang="en-US" sz="1300" dirty="0" smtClean="0"/>
              <a:t>meaning </a:t>
            </a:r>
            <a:r>
              <a:rPr lang="en-US" sz="1300" dirty="0"/>
              <a:t>that the Prophet is not making it all up. He did not saw Angel </a:t>
            </a:r>
            <a:r>
              <a:rPr lang="en-US" sz="1300" dirty="0" err="1"/>
              <a:t>Jibreel</a:t>
            </a:r>
            <a:r>
              <a:rPr lang="en-US" sz="1300" dirty="0"/>
              <a:t> in a dream rather </a:t>
            </a:r>
            <a:r>
              <a:rPr lang="en-US" sz="1300" dirty="0">
                <a:solidFill>
                  <a:srgbClr val="008000"/>
                </a:solidFill>
              </a:rPr>
              <a:t>he saw him with his own eyes, on a clear horizon where no confusion is </a:t>
            </a:r>
            <a:r>
              <a:rPr lang="en-US" sz="1300" dirty="0" smtClean="0">
                <a:solidFill>
                  <a:srgbClr val="008000"/>
                </a:solidFill>
              </a:rPr>
              <a:t>possible, and </a:t>
            </a:r>
            <a:r>
              <a:rPr lang="en-US" sz="1300" dirty="0">
                <a:solidFill>
                  <a:srgbClr val="008000"/>
                </a:solidFill>
              </a:rPr>
              <a:t>received the message directly from him. </a:t>
            </a:r>
            <a:r>
              <a:rPr lang="en-US" sz="1300" dirty="0"/>
              <a:t>H</a:t>
            </a:r>
            <a:r>
              <a:rPr lang="en-US" sz="1300" dirty="0" smtClean="0"/>
              <a:t>e </a:t>
            </a:r>
            <a:r>
              <a:rPr lang="en-US" sz="1300" dirty="0"/>
              <a:t>had also seen him on the eastern horizon in his true angelic form as Allah created him, with his 600 wings extended and covering the skyline.  </a:t>
            </a:r>
            <a:endParaRPr lang="en-US" sz="1300" dirty="0" smtClean="0"/>
          </a:p>
          <a:p>
            <a:r>
              <a:rPr lang="en-US" sz="1300" b="1" dirty="0" smtClean="0">
                <a:solidFill>
                  <a:srgbClr val="008000"/>
                </a:solidFill>
              </a:rPr>
              <a:t>“</a:t>
            </a:r>
            <a:r>
              <a:rPr lang="en-US" sz="1300" b="1" dirty="0">
                <a:solidFill>
                  <a:srgbClr val="008000"/>
                </a:solidFill>
              </a:rPr>
              <a:t>And Muhammad is not a withholder of [knowledge of] the unseen,”</a:t>
            </a:r>
            <a:r>
              <a:rPr lang="en-US" sz="1300" dirty="0"/>
              <a:t> </a:t>
            </a:r>
            <a:r>
              <a:rPr lang="en-US" sz="1300" dirty="0" smtClean="0"/>
              <a:t>meaning </a:t>
            </a:r>
            <a:r>
              <a:rPr lang="en-US" sz="1300" dirty="0"/>
              <a:t>that </a:t>
            </a:r>
            <a:r>
              <a:rPr lang="en-US" sz="1300" dirty="0">
                <a:solidFill>
                  <a:srgbClr val="008000"/>
                </a:solidFill>
              </a:rPr>
              <a:t>he has not concealed anything</a:t>
            </a:r>
            <a:r>
              <a:rPr lang="en-US" sz="1300" dirty="0"/>
              <a:t>. Whatever knowledge of the unseen he had such as the angels, life after death and Resurrection, and the heaven and hell, he has communicated everything without any change. </a:t>
            </a:r>
            <a:r>
              <a:rPr lang="en-US" sz="1300" dirty="0">
                <a:solidFill>
                  <a:srgbClr val="008000"/>
                </a:solidFill>
              </a:rPr>
              <a:t>Allah affirms that Prophet </a:t>
            </a:r>
            <a:r>
              <a:rPr lang="en-US" sz="1300" dirty="0" err="1">
                <a:solidFill>
                  <a:srgbClr val="008000"/>
                </a:solidFill>
              </a:rPr>
              <a:t>Muḥammad</a:t>
            </a:r>
            <a:r>
              <a:rPr lang="en-US" sz="1300" dirty="0">
                <a:solidFill>
                  <a:srgbClr val="008000"/>
                </a:solidFill>
              </a:rPr>
              <a:t> (PBUH), who was acknowledged even by his enemies </a:t>
            </a:r>
            <a:r>
              <a:rPr lang="en-US" sz="1300" dirty="0" smtClean="0">
                <a:solidFill>
                  <a:srgbClr val="008000"/>
                </a:solidFill>
              </a:rPr>
              <a:t>to </a:t>
            </a:r>
            <a:r>
              <a:rPr lang="en-US" sz="1300" dirty="0">
                <a:solidFill>
                  <a:srgbClr val="008000"/>
                </a:solidFill>
              </a:rPr>
              <a:t>be honest and trustworthy, had not withheld or neglected to convey anything that was revealed to him of the Qur’ān. </a:t>
            </a:r>
            <a:r>
              <a:rPr lang="en-US" sz="1300" dirty="0"/>
              <a:t>He could not logically be accused of doing so. On the contrary, he announced it, conveyed and offered it to everyone who would listen. </a:t>
            </a:r>
          </a:p>
        </p:txBody>
      </p:sp>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990600" y="517525"/>
            <a:ext cx="10515600" cy="117316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11200" dirty="0" smtClean="0"/>
              <a:t/>
            </a:r>
            <a:br>
              <a:rPr lang="en-US" sz="11200" dirty="0" smtClean="0"/>
            </a:br>
            <a:r>
              <a:rPr lang="en-US" sz="11200" dirty="0" smtClean="0"/>
              <a:t/>
            </a:r>
            <a:br>
              <a:rPr lang="en-US" sz="11200" dirty="0" smtClean="0"/>
            </a:br>
            <a:r>
              <a:rPr lang="en-US" sz="2700" dirty="0" smtClean="0"/>
              <a:t/>
            </a:r>
            <a:br>
              <a:rPr lang="en-US" sz="27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a:t>Ayaat</a:t>
            </a:r>
            <a:r>
              <a:rPr lang="en-US" sz="2800" dirty="0"/>
              <a:t> 15-29 – So where are you going?</a:t>
            </a:r>
            <a:r>
              <a:rPr lang="en-US" sz="2800" dirty="0" smtClean="0"/>
              <a:t/>
            </a:r>
            <a:br>
              <a:rPr lang="en-US" sz="2800" dirty="0" smtClean="0"/>
            </a:br>
            <a:endParaRPr lang="en-US" sz="2800" dirty="0"/>
          </a:p>
        </p:txBody>
      </p:sp>
    </p:spTree>
    <p:extLst>
      <p:ext uri="{BB962C8B-B14F-4D97-AF65-F5344CB8AC3E}">
        <p14:creationId xmlns:p14="http://schemas.microsoft.com/office/powerpoint/2010/main" val="3929017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837118"/>
          </a:xfrm>
        </p:spPr>
        <p:txBody>
          <a:bodyPr>
            <a:normAutofit fontScale="55000" lnSpcReduction="20000"/>
          </a:bodyPr>
          <a:lstStyle/>
          <a:p>
            <a:r>
              <a:rPr lang="en-US" b="1" dirty="0">
                <a:solidFill>
                  <a:srgbClr val="008000"/>
                </a:solidFill>
              </a:rPr>
              <a:t>“And the Qur’an is not the word of a devil, </a:t>
            </a:r>
            <a:r>
              <a:rPr lang="en-US" b="1" dirty="0" smtClean="0">
                <a:solidFill>
                  <a:srgbClr val="008000"/>
                </a:solidFill>
              </a:rPr>
              <a:t>accursed/expelled </a:t>
            </a:r>
            <a:r>
              <a:rPr lang="en-US" b="1" dirty="0">
                <a:solidFill>
                  <a:srgbClr val="008000"/>
                </a:solidFill>
              </a:rPr>
              <a:t>[from the heavens</a:t>
            </a:r>
            <a:r>
              <a:rPr lang="en-US" b="1" dirty="0" smtClean="0">
                <a:solidFill>
                  <a:srgbClr val="008000"/>
                </a:solidFill>
              </a:rPr>
              <a:t>],”</a:t>
            </a:r>
            <a:r>
              <a:rPr lang="en-US" dirty="0" smtClean="0"/>
              <a:t> it </a:t>
            </a:r>
            <a:r>
              <a:rPr lang="en-US" dirty="0"/>
              <a:t>is because the devils by nature cannot provide such a straightforward and consistent code of conduct. </a:t>
            </a:r>
            <a:endParaRPr lang="en-US" dirty="0" smtClean="0"/>
          </a:p>
          <a:p>
            <a:r>
              <a:rPr lang="en-US" dirty="0" smtClean="0"/>
              <a:t>Hence</a:t>
            </a:r>
            <a:r>
              <a:rPr lang="en-US" dirty="0"/>
              <a:t>, the Surah asks disapprovingly, </a:t>
            </a:r>
            <a:r>
              <a:rPr lang="en-US" b="1" dirty="0">
                <a:solidFill>
                  <a:srgbClr val="008000"/>
                </a:solidFill>
              </a:rPr>
              <a:t>“So where are you </a:t>
            </a:r>
            <a:r>
              <a:rPr lang="en-US" b="1" dirty="0" smtClean="0">
                <a:solidFill>
                  <a:srgbClr val="008000"/>
                </a:solidFill>
              </a:rPr>
              <a:t>going/heading</a:t>
            </a:r>
            <a:r>
              <a:rPr lang="en-US" b="1" dirty="0">
                <a:solidFill>
                  <a:srgbClr val="008000"/>
                </a:solidFill>
              </a:rPr>
              <a:t>?”</a:t>
            </a:r>
            <a:r>
              <a:rPr lang="en-US" dirty="0" smtClean="0">
                <a:solidFill>
                  <a:srgbClr val="008000"/>
                </a:solidFill>
              </a:rPr>
              <a:t> </a:t>
            </a:r>
            <a:r>
              <a:rPr lang="en-US" dirty="0"/>
              <a:t>How far can you err in your judgment? And where can you go away from the truth?</a:t>
            </a:r>
          </a:p>
          <a:p>
            <a:r>
              <a:rPr lang="en-US" b="1" dirty="0">
                <a:solidFill>
                  <a:srgbClr val="008000"/>
                </a:solidFill>
              </a:rPr>
              <a:t>“It is not except a reminder to the worlds/all mankind for whoever wills among you to take a right course. And you do not will except that Allah wills/But you cannot will, unless Allah wills – Lord of the worlds.”</a:t>
            </a:r>
            <a:r>
              <a:rPr lang="en-US" dirty="0"/>
              <a:t> </a:t>
            </a:r>
            <a:r>
              <a:rPr lang="en-US" dirty="0" smtClean="0"/>
              <a:t>It </a:t>
            </a:r>
            <a:r>
              <a:rPr lang="en-US" dirty="0"/>
              <a:t>reminds us that it is up to every individual to choose whether to follow the right path or not. </a:t>
            </a:r>
            <a:r>
              <a:rPr lang="en-US" dirty="0">
                <a:solidFill>
                  <a:srgbClr val="C00000"/>
                </a:solidFill>
              </a:rPr>
              <a:t>Since </a:t>
            </a:r>
            <a:r>
              <a:rPr lang="en-US" dirty="0" smtClean="0">
                <a:solidFill>
                  <a:srgbClr val="C00000"/>
                </a:solidFill>
              </a:rPr>
              <a:t>Allah</a:t>
            </a:r>
            <a:r>
              <a:rPr lang="en-US" dirty="0">
                <a:solidFill>
                  <a:srgbClr val="C00000"/>
                </a:solidFill>
              </a:rPr>
              <a:t> has granted everyone his or her free will, then every human being is responsible for himself to follow Allah’s guidance. </a:t>
            </a:r>
            <a:r>
              <a:rPr lang="en-US" dirty="0"/>
              <a:t>All doubts have been dispelled, all excuses answered by this clear statement of all the relevant facts. The right path has been indicated for everyone who wishes to be upright. Anyone who follows a different path shall, therefore, bear the responsibility for his actions.</a:t>
            </a:r>
          </a:p>
          <a:p>
            <a:r>
              <a:rPr lang="en-US" dirty="0">
                <a:solidFill>
                  <a:srgbClr val="C00000"/>
                </a:solidFill>
              </a:rPr>
              <a:t>It is, therefore, man’s own will which leads him away from Allah’s guidance. He has no other excuse or justification</a:t>
            </a:r>
            <a:r>
              <a:rPr lang="en-US" dirty="0" smtClean="0">
                <a:solidFill>
                  <a:srgbClr val="C00000"/>
                </a:solidFill>
              </a:rPr>
              <a:t>.</a:t>
            </a:r>
            <a:r>
              <a:rPr lang="en-US" dirty="0"/>
              <a:t> </a:t>
            </a:r>
            <a:r>
              <a:rPr lang="en-US" dirty="0" smtClean="0"/>
              <a:t>The </a:t>
            </a:r>
            <a:r>
              <a:rPr lang="en-US" dirty="0"/>
              <a:t>Qur’ān declared the universal nature of this final message; so whoever seeks guidance from his Creator must follow its instruction, for there is no longer valid guidance from Him in any other </a:t>
            </a:r>
            <a:r>
              <a:rPr lang="en-US" dirty="0" smtClean="0"/>
              <a:t>source. At the end, everything </a:t>
            </a:r>
            <a:r>
              <a:rPr lang="en-US" dirty="0"/>
              <a:t>in existence is subject to the will of Allah and no being has a will independent of Allah</a:t>
            </a:r>
            <a:r>
              <a:rPr lang="en-US" dirty="0" smtClean="0"/>
              <a:t>.</a:t>
            </a:r>
            <a:endParaRPr lang="en-US" dirty="0">
              <a:solidFill>
                <a:srgbClr val="C00000"/>
              </a:solidFill>
            </a:endParaRPr>
          </a:p>
        </p:txBody>
      </p:sp>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
        <p:nvSpPr>
          <p:cNvPr id="6"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3600" dirty="0"/>
              <a:t/>
            </a:r>
            <a:br>
              <a:rPr lang="en-US" sz="3600" dirty="0"/>
            </a:br>
            <a:r>
              <a:rPr lang="en-US" b="0" dirty="0"/>
              <a:t/>
            </a:r>
            <a:br>
              <a:rPr lang="en-US" b="0" dirty="0"/>
            </a:br>
            <a:r>
              <a:rPr lang="en-US" sz="2700" dirty="0" smtClean="0"/>
              <a:t/>
            </a:r>
            <a:br>
              <a:rPr lang="en-US" sz="2700" dirty="0" smtClean="0"/>
            </a:br>
            <a:r>
              <a:rPr lang="en-US" dirty="0" smtClean="0"/>
              <a:t/>
            </a:r>
            <a:br>
              <a:rPr lang="en-US" dirty="0" smtClean="0"/>
            </a:br>
            <a:endParaRPr lang="en-US"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990600" y="517525"/>
            <a:ext cx="10515600" cy="1173163"/>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11200" dirty="0" smtClean="0"/>
              <a:t/>
            </a:r>
            <a:br>
              <a:rPr lang="en-US" sz="11200" dirty="0" smtClean="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a:t>Ayaat</a:t>
            </a:r>
            <a:r>
              <a:rPr lang="en-US" sz="2800" dirty="0"/>
              <a:t> 15-29 – So where are you going?</a:t>
            </a:r>
            <a:r>
              <a:rPr lang="en-US" sz="2800" dirty="0" smtClean="0"/>
              <a:t/>
            </a:r>
            <a:br>
              <a:rPr lang="en-US" sz="2800" dirty="0" smtClean="0"/>
            </a:br>
            <a:endParaRPr lang="en-US" sz="2800" dirty="0"/>
          </a:p>
        </p:txBody>
      </p:sp>
    </p:spTree>
    <p:extLst>
      <p:ext uri="{BB962C8B-B14F-4D97-AF65-F5344CB8AC3E}">
        <p14:creationId xmlns:p14="http://schemas.microsoft.com/office/powerpoint/2010/main" val="2418234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
            </a:r>
            <a:r>
              <a:rPr lang="en-US" sz="3200" dirty="0" smtClean="0"/>
              <a:t>iscussion</a:t>
            </a:r>
            <a:endParaRPr lang="en-US" sz="3200" dirty="0"/>
          </a:p>
        </p:txBody>
      </p:sp>
      <p:sp>
        <p:nvSpPr>
          <p:cNvPr id="3" name="Content Placeholder 2"/>
          <p:cNvSpPr>
            <a:spLocks noGrp="1"/>
          </p:cNvSpPr>
          <p:nvPr>
            <p:ph idx="1"/>
          </p:nvPr>
        </p:nvSpPr>
        <p:spPr/>
        <p:txBody>
          <a:bodyPr>
            <a:normAutofit/>
          </a:bodyPr>
          <a:lstStyle/>
          <a:p>
            <a:r>
              <a:rPr lang="en-US" sz="2400" dirty="0"/>
              <a:t>The Resurrection day is signaled by a universal upheaval </a:t>
            </a:r>
            <a:r>
              <a:rPr lang="en-US" sz="2400" dirty="0" smtClean="0"/>
              <a:t>affecting the </a:t>
            </a:r>
            <a:r>
              <a:rPr lang="en-US" sz="2400" dirty="0"/>
              <a:t>heavens, the earth and all their inhabitants. </a:t>
            </a:r>
            <a:r>
              <a:rPr lang="en-US" sz="2400" dirty="0" smtClean="0"/>
              <a:t>Can you describe?</a:t>
            </a:r>
            <a:endParaRPr lang="en-US" sz="2400" dirty="0"/>
          </a:p>
          <a:p>
            <a:r>
              <a:rPr lang="en-US" sz="2400" dirty="0"/>
              <a:t>What </a:t>
            </a:r>
            <a:r>
              <a:rPr lang="en-US" sz="2400" dirty="0" smtClean="0"/>
              <a:t>does the </a:t>
            </a:r>
            <a:r>
              <a:rPr lang="en-US" sz="2400" dirty="0"/>
              <a:t>word </a:t>
            </a:r>
            <a:r>
              <a:rPr lang="en-US" sz="2400" i="1" dirty="0" err="1"/>
              <a:t>tanaffasa</a:t>
            </a:r>
            <a:r>
              <a:rPr lang="en-US" sz="2400" dirty="0"/>
              <a:t> </a:t>
            </a:r>
            <a:r>
              <a:rPr lang="en-US" sz="2400" dirty="0" smtClean="0"/>
              <a:t>describe?</a:t>
            </a:r>
            <a:endParaRPr lang="en-US" sz="2400" dirty="0"/>
          </a:p>
          <a:p>
            <a:r>
              <a:rPr lang="en-US" sz="2400" dirty="0" smtClean="0"/>
              <a:t>The </a:t>
            </a:r>
            <a:r>
              <a:rPr lang="en-US" sz="2400" dirty="0"/>
              <a:t>surah describes the angel </a:t>
            </a:r>
            <a:r>
              <a:rPr lang="en-US" sz="2400" dirty="0" err="1"/>
              <a:t>Jibreel</a:t>
            </a:r>
            <a:r>
              <a:rPr lang="en-US" sz="2400" dirty="0"/>
              <a:t> (Gabriel) with many </a:t>
            </a:r>
            <a:r>
              <a:rPr lang="en-US" sz="2400" dirty="0" smtClean="0"/>
              <a:t>traits. Mention some</a:t>
            </a:r>
            <a:r>
              <a:rPr lang="en-US" sz="2400" dirty="0"/>
              <a:t>!</a:t>
            </a:r>
            <a:endParaRPr lang="en-US" sz="2400" dirty="0" smtClean="0"/>
          </a:p>
          <a:p>
            <a:r>
              <a:rPr lang="en-US" sz="2400" dirty="0" smtClean="0"/>
              <a:t>What does the end of this Surah remind us of in regard of following </a:t>
            </a:r>
            <a:r>
              <a:rPr lang="en-US" sz="2400" dirty="0"/>
              <a:t>the right </a:t>
            </a:r>
            <a:r>
              <a:rPr lang="en-US" sz="2400" dirty="0" smtClean="0"/>
              <a:t>path? </a:t>
            </a:r>
            <a:endParaRPr lang="en-US" sz="2400" dirty="0"/>
          </a:p>
          <a:p>
            <a:endParaRPr lang="en-US" sz="2400" dirty="0"/>
          </a:p>
        </p:txBody>
      </p:sp>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Tree>
    <p:extLst>
      <p:ext uri="{BB962C8B-B14F-4D97-AF65-F5344CB8AC3E}">
        <p14:creationId xmlns:p14="http://schemas.microsoft.com/office/powerpoint/2010/main" val="300298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marL="0" indent="0" algn="ctr">
              <a:buNone/>
            </a:pPr>
            <a:r>
              <a:rPr lang="en-US" b="1" dirty="0"/>
              <a:t>Lecture No. 4</a:t>
            </a:r>
            <a:r>
              <a:rPr lang="en-US" b="1" dirty="0" smtClean="0"/>
              <a:t> </a:t>
            </a:r>
          </a:p>
          <a:p>
            <a:pPr marL="0" indent="0" algn="ctr">
              <a:buNone/>
            </a:pPr>
            <a:endParaRPr lang="en-US" dirty="0" smtClean="0"/>
          </a:p>
          <a:p>
            <a:r>
              <a:rPr lang="en-US" b="1" dirty="0" err="1" smtClean="0"/>
              <a:t>Tafseer</a:t>
            </a:r>
            <a:r>
              <a:rPr lang="en-US" b="1" dirty="0" smtClean="0"/>
              <a:t> of </a:t>
            </a:r>
            <a:r>
              <a:rPr lang="en-US" b="1" dirty="0"/>
              <a:t>Surah at-</a:t>
            </a:r>
            <a:r>
              <a:rPr lang="en-US" b="1" dirty="0" err="1"/>
              <a:t>Takweer</a:t>
            </a:r>
            <a:r>
              <a:rPr lang="en-US" b="1" dirty="0"/>
              <a:t> </a:t>
            </a:r>
            <a:r>
              <a:rPr lang="en-US" b="1" dirty="0" smtClean="0"/>
              <a:t>(no. 81</a:t>
            </a:r>
            <a:r>
              <a:rPr lang="en-US" b="1" baseline="30000" dirty="0" smtClean="0"/>
              <a:t>th</a:t>
            </a:r>
            <a:r>
              <a:rPr lang="en-US" b="1" dirty="0" smtClean="0"/>
              <a:t>)</a:t>
            </a:r>
            <a:endParaRPr lang="en-US" b="1"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2020-10-24</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dirty="0"/>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BF5AF3-8024-534A-9CE8-A188A6F808EC}"/>
              </a:ext>
            </a:extLst>
          </p:cNvPr>
          <p:cNvSpPr>
            <a:spLocks noGrp="1"/>
          </p:cNvSpPr>
          <p:nvPr>
            <p:ph idx="1"/>
          </p:nvPr>
        </p:nvSpPr>
        <p:spPr>
          <a:xfrm>
            <a:off x="838200" y="1724297"/>
            <a:ext cx="10515600" cy="4803508"/>
          </a:xfrm>
        </p:spPr>
        <p:txBody>
          <a:bodyPr>
            <a:normAutofit fontScale="40000" lnSpcReduction="20000"/>
          </a:bodyPr>
          <a:lstStyle/>
          <a:p>
            <a:r>
              <a:rPr lang="en-US" sz="4800" b="1" dirty="0" smtClean="0"/>
              <a:t>Name-</a:t>
            </a:r>
            <a:r>
              <a:rPr lang="en-US" sz="4800" dirty="0" smtClean="0"/>
              <a:t>  </a:t>
            </a:r>
            <a:r>
              <a:rPr lang="en-US" sz="4800" dirty="0"/>
              <a:t>based on the word </a:t>
            </a:r>
            <a:r>
              <a:rPr lang="en-US" sz="4800" b="1" i="1" dirty="0" err="1" smtClean="0">
                <a:solidFill>
                  <a:srgbClr val="008000"/>
                </a:solidFill>
              </a:rPr>
              <a:t>kuwwirat</a:t>
            </a:r>
            <a:r>
              <a:rPr lang="en-US" sz="4800" b="1" i="1" dirty="0" smtClean="0">
                <a:solidFill>
                  <a:srgbClr val="008000"/>
                </a:solidFill>
              </a:rPr>
              <a:t> (The </a:t>
            </a:r>
            <a:r>
              <a:rPr lang="en-US" sz="4800" b="1" i="1" dirty="0">
                <a:solidFill>
                  <a:srgbClr val="008000"/>
                </a:solidFill>
              </a:rPr>
              <a:t>Folding </a:t>
            </a:r>
            <a:r>
              <a:rPr lang="en-US" sz="4800" b="1" i="1" dirty="0" smtClean="0">
                <a:solidFill>
                  <a:srgbClr val="008000"/>
                </a:solidFill>
              </a:rPr>
              <a:t>Up) </a:t>
            </a:r>
            <a:r>
              <a:rPr lang="en-US" sz="4800" dirty="0" smtClean="0"/>
              <a:t>in </a:t>
            </a:r>
            <a:r>
              <a:rPr lang="en-US" sz="4800" dirty="0"/>
              <a:t>the first </a:t>
            </a:r>
            <a:r>
              <a:rPr lang="en-US" sz="4800" dirty="0" smtClean="0"/>
              <a:t>verse.</a:t>
            </a:r>
            <a:r>
              <a:rPr lang="en-US" i="1" dirty="0"/>
              <a:t> </a:t>
            </a:r>
            <a:r>
              <a:rPr lang="en-US" sz="4400" i="1" dirty="0" err="1">
                <a:solidFill>
                  <a:srgbClr val="008000"/>
                </a:solidFill>
              </a:rPr>
              <a:t>Kuwwirat</a:t>
            </a:r>
            <a:r>
              <a:rPr lang="en-US" sz="4400" dirty="0">
                <a:solidFill>
                  <a:srgbClr val="008000"/>
                </a:solidFill>
              </a:rPr>
              <a:t> </a:t>
            </a:r>
            <a:r>
              <a:rPr lang="en-US" sz="4400" dirty="0"/>
              <a:t>is passive </a:t>
            </a:r>
            <a:r>
              <a:rPr lang="en-US" sz="4400" dirty="0" smtClean="0"/>
              <a:t>voice </a:t>
            </a:r>
            <a:r>
              <a:rPr lang="en-US" sz="4400" dirty="0"/>
              <a:t>from </a:t>
            </a:r>
            <a:r>
              <a:rPr lang="en-US" sz="4400" i="1" dirty="0" err="1" smtClean="0">
                <a:solidFill>
                  <a:srgbClr val="008000"/>
                </a:solidFill>
              </a:rPr>
              <a:t>takweer</a:t>
            </a:r>
            <a:r>
              <a:rPr lang="en-US" sz="4400" dirty="0"/>
              <a:t> in the past tense, and means "</a:t>
            </a:r>
            <a:r>
              <a:rPr lang="en-US" sz="4400" dirty="0">
                <a:solidFill>
                  <a:srgbClr val="008000"/>
                </a:solidFill>
              </a:rPr>
              <a:t>that which is folded up</a:t>
            </a:r>
            <a:r>
              <a:rPr lang="en-US" sz="4400" dirty="0"/>
              <a:t>", thereby implying that it is a Surah in which the "folding up" has been </a:t>
            </a:r>
            <a:r>
              <a:rPr lang="en-US" sz="4400" dirty="0" smtClean="0"/>
              <a:t>mentioned</a:t>
            </a:r>
            <a:r>
              <a:rPr lang="en-US" sz="4400" dirty="0"/>
              <a:t>.</a:t>
            </a:r>
            <a:endParaRPr lang="en-US" sz="4400" dirty="0" smtClean="0"/>
          </a:p>
          <a:p>
            <a:r>
              <a:rPr lang="en-US" sz="4800" b="1" dirty="0" smtClean="0"/>
              <a:t>Period </a:t>
            </a:r>
            <a:r>
              <a:rPr lang="en-US" sz="4800" b="1" dirty="0"/>
              <a:t>of </a:t>
            </a:r>
            <a:r>
              <a:rPr lang="en-US" sz="4800" b="1" dirty="0" smtClean="0"/>
              <a:t>Revelation-</a:t>
            </a:r>
            <a:r>
              <a:rPr lang="en-US" sz="4800" dirty="0"/>
              <a:t> The subject matter and the style clearly show that it is one of the earliest </a:t>
            </a:r>
            <a:r>
              <a:rPr lang="en-US" sz="4800" dirty="0" err="1"/>
              <a:t>Surahs</a:t>
            </a:r>
            <a:r>
              <a:rPr lang="en-US" sz="4800" dirty="0"/>
              <a:t> to be revealed at Makkah.</a:t>
            </a:r>
            <a:endParaRPr lang="en-US" sz="4800" dirty="0" smtClean="0"/>
          </a:p>
          <a:p>
            <a:r>
              <a:rPr lang="en-US" sz="4800" b="1" dirty="0" smtClean="0"/>
              <a:t>Theme and Subject Matter- </a:t>
            </a:r>
            <a:r>
              <a:rPr lang="en-US" sz="4800" dirty="0" smtClean="0"/>
              <a:t>This </a:t>
            </a:r>
            <a:r>
              <a:rPr lang="en-US" sz="4800" dirty="0"/>
              <a:t>Surah may be divided into two parts, each of them treating one major principle of faith. </a:t>
            </a:r>
            <a:r>
              <a:rPr lang="en-US" sz="4800" dirty="0" smtClean="0"/>
              <a:t>Accordingly, it </a:t>
            </a:r>
            <a:r>
              <a:rPr lang="en-US" sz="4800" dirty="0"/>
              <a:t>has two themes: </a:t>
            </a:r>
            <a:r>
              <a:rPr lang="en-US" sz="4800" b="1" dirty="0">
                <a:solidFill>
                  <a:srgbClr val="C00000"/>
                </a:solidFill>
              </a:rPr>
              <a:t>the resurrection and the </a:t>
            </a:r>
            <a:r>
              <a:rPr lang="en-US" sz="4800" b="1" dirty="0" smtClean="0">
                <a:solidFill>
                  <a:srgbClr val="C00000"/>
                </a:solidFill>
              </a:rPr>
              <a:t>revelation (the </a:t>
            </a:r>
            <a:r>
              <a:rPr lang="en-US" sz="4800" b="1" dirty="0">
                <a:solidFill>
                  <a:srgbClr val="C00000"/>
                </a:solidFill>
              </a:rPr>
              <a:t>institution of </a:t>
            </a:r>
            <a:r>
              <a:rPr lang="en-US" sz="4800" b="1" dirty="0" err="1" smtClean="0">
                <a:solidFill>
                  <a:srgbClr val="C00000"/>
                </a:solidFill>
              </a:rPr>
              <a:t>Prophethood</a:t>
            </a:r>
            <a:r>
              <a:rPr lang="en-US" sz="4800" b="1" dirty="0" smtClean="0">
                <a:solidFill>
                  <a:srgbClr val="C00000"/>
                </a:solidFill>
              </a:rPr>
              <a:t>)</a:t>
            </a:r>
            <a:r>
              <a:rPr lang="en-US" sz="4800" dirty="0" smtClean="0"/>
              <a:t>. </a:t>
            </a:r>
          </a:p>
          <a:p>
            <a:r>
              <a:rPr lang="en-US" sz="4800" dirty="0" err="1" smtClean="0"/>
              <a:t>ʽAbdullāh</a:t>
            </a:r>
            <a:r>
              <a:rPr lang="en-US" sz="4800" dirty="0" smtClean="0"/>
              <a:t> </a:t>
            </a:r>
            <a:r>
              <a:rPr lang="en-US" sz="4800" dirty="0"/>
              <a:t>bin </a:t>
            </a:r>
            <a:r>
              <a:rPr lang="en-US" sz="4800" dirty="0" err="1"/>
              <a:t>ʽUmar</a:t>
            </a:r>
            <a:r>
              <a:rPr lang="en-US" sz="4800" dirty="0"/>
              <a:t> reported that the Messenger of Allah (PBUH) said, "</a:t>
            </a:r>
            <a:r>
              <a:rPr lang="en-US" sz="4800" i="1" dirty="0">
                <a:solidFill>
                  <a:srgbClr val="008000"/>
                </a:solidFill>
              </a:rPr>
              <a:t>Whoever would like to see the Day of Resurrection as if with his own eyes may recite </a:t>
            </a:r>
            <a:r>
              <a:rPr lang="en-US" sz="4800" i="1" dirty="0" err="1">
                <a:solidFill>
                  <a:srgbClr val="008000"/>
                </a:solidFill>
              </a:rPr>
              <a:t>Sūrahs</a:t>
            </a:r>
            <a:r>
              <a:rPr lang="en-US" sz="4800" i="1" dirty="0">
                <a:solidFill>
                  <a:srgbClr val="008000"/>
                </a:solidFill>
              </a:rPr>
              <a:t> </a:t>
            </a:r>
            <a:r>
              <a:rPr lang="en-US" sz="4800" i="1" dirty="0" err="1">
                <a:solidFill>
                  <a:srgbClr val="008000"/>
                </a:solidFill>
              </a:rPr>
              <a:t>atTakweer</a:t>
            </a:r>
            <a:r>
              <a:rPr lang="en-US" sz="4800" i="1" dirty="0">
                <a:solidFill>
                  <a:srgbClr val="008000"/>
                </a:solidFill>
              </a:rPr>
              <a:t>, al-</a:t>
            </a:r>
            <a:r>
              <a:rPr lang="en-US" sz="4800" i="1" dirty="0" err="1">
                <a:solidFill>
                  <a:srgbClr val="008000"/>
                </a:solidFill>
              </a:rPr>
              <a:t>Infiṭār</a:t>
            </a:r>
            <a:r>
              <a:rPr lang="en-US" sz="4800" i="1" dirty="0">
                <a:solidFill>
                  <a:srgbClr val="008000"/>
                </a:solidFill>
              </a:rPr>
              <a:t> and al-</a:t>
            </a:r>
            <a:r>
              <a:rPr lang="en-US" sz="4800" i="1" dirty="0" err="1">
                <a:solidFill>
                  <a:srgbClr val="008000"/>
                </a:solidFill>
              </a:rPr>
              <a:t>Inshiqāq</a:t>
            </a:r>
            <a:r>
              <a:rPr lang="en-US" sz="4800" dirty="0"/>
              <a:t>". </a:t>
            </a:r>
            <a:r>
              <a:rPr lang="en-US" sz="4800" dirty="0" smtClean="0"/>
              <a:t>(Recorded by </a:t>
            </a:r>
            <a:r>
              <a:rPr lang="en-US" sz="4800" dirty="0"/>
              <a:t>Imam Ahmed and At-</a:t>
            </a:r>
            <a:r>
              <a:rPr lang="en-US" sz="4800" dirty="0" err="1"/>
              <a:t>Tirmidhi</a:t>
            </a:r>
            <a:r>
              <a:rPr lang="en-US" sz="4800" dirty="0"/>
              <a:t>)</a:t>
            </a:r>
          </a:p>
        </p:txBody>
      </p:sp>
      <p:sp>
        <p:nvSpPr>
          <p:cNvPr id="4" name="Date Placeholder 3">
            <a:extLst>
              <a:ext uri="{FF2B5EF4-FFF2-40B4-BE49-F238E27FC236}">
                <a16:creationId xmlns:a16="http://schemas.microsoft.com/office/drawing/2014/main" id="{BBC24215-148D-7C46-B329-C3A34890EE5B}"/>
              </a:ext>
            </a:extLst>
          </p:cNvPr>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a:extLst>
              <a:ext uri="{FF2B5EF4-FFF2-40B4-BE49-F238E27FC236}">
                <a16:creationId xmlns:a16="http://schemas.microsoft.com/office/drawing/2014/main" id="{6423ACA8-18B5-464B-8691-146DA53007CC}"/>
              </a:ext>
            </a:extLst>
          </p:cNvPr>
          <p:cNvSpPr>
            <a:spLocks noGrp="1"/>
          </p:cNvSpPr>
          <p:nvPr>
            <p:ph type="sldNum" sz="quarter" idx="12"/>
          </p:nvPr>
        </p:nvSpPr>
        <p:spPr/>
        <p:txBody>
          <a:bodyPr/>
          <a:lstStyle/>
          <a:p>
            <a:fld id="{C8784B88-F3D9-6A4F-9660-1A0A1E561ED7}" type="slidenum">
              <a:rPr lang="en-US" smtClean="0"/>
              <a:t>3</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058726"/>
          </a:xfrm>
        </p:spPr>
        <p:txBody>
          <a:bodyPr>
            <a:normAutofit fontScale="90000"/>
          </a:bodyPr>
          <a:lstStyle/>
          <a:p>
            <a:r>
              <a:rPr lang="en-US" sz="3600" dirty="0" smtClean="0"/>
              <a:t/>
            </a:r>
            <a:br>
              <a:rPr lang="en-US" sz="3600" dirty="0" smtClean="0"/>
            </a:br>
            <a:r>
              <a:rPr lang="en-US" sz="3600" dirty="0" err="1" smtClean="0"/>
              <a:t>Tafseer</a:t>
            </a:r>
            <a:r>
              <a:rPr lang="en-US" sz="3600" dirty="0" smtClean="0"/>
              <a:t> of </a:t>
            </a:r>
            <a:r>
              <a:rPr lang="en-US" sz="3600" dirty="0"/>
              <a:t>Surah at-</a:t>
            </a:r>
            <a:r>
              <a:rPr lang="en-US" sz="3600" dirty="0" err="1"/>
              <a:t>Takweer</a:t>
            </a:r>
            <a:r>
              <a:rPr lang="en-US" dirty="0"/>
              <a:t/>
            </a:r>
            <a:br>
              <a:rPr lang="en-US" dirty="0"/>
            </a:br>
            <a:endParaRPr lang="en-US" dirty="0"/>
          </a:p>
        </p:txBody>
      </p:sp>
    </p:spTree>
    <p:extLst>
      <p:ext uri="{BB962C8B-B14F-4D97-AF65-F5344CB8AC3E}">
        <p14:creationId xmlns:p14="http://schemas.microsoft.com/office/powerpoint/2010/main" val="410493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254668"/>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smtClean="0"/>
              <a:t>Ayaat</a:t>
            </a:r>
            <a:r>
              <a:rPr lang="en-US" sz="2800" dirty="0" smtClean="0"/>
              <a:t> </a:t>
            </a:r>
            <a:r>
              <a:rPr lang="en-US" sz="2800" dirty="0"/>
              <a:t>1-14 – The Scenes of the Judgment Day</a:t>
            </a:r>
            <a:r>
              <a:rPr lang="en-US" sz="2800" dirty="0" smtClean="0"/>
              <a:t/>
            </a:r>
            <a:br>
              <a:rPr lang="en-US" sz="2800" dirty="0" smtClean="0"/>
            </a:br>
            <a:endParaRPr lang="en-US" sz="2800" dirty="0"/>
          </a:p>
        </p:txBody>
      </p:sp>
      <p:pic>
        <p:nvPicPr>
          <p:cNvPr id="3" name="Content Placeholder 2"/>
          <p:cNvPicPr>
            <a:picLocks noGrp="1" noChangeAspect="1"/>
          </p:cNvPicPr>
          <p:nvPr>
            <p:ph idx="1"/>
          </p:nvPr>
        </p:nvPicPr>
        <p:blipFill>
          <a:blip r:embed="rId2"/>
          <a:stretch>
            <a:fillRect/>
          </a:stretch>
        </p:blipFill>
        <p:spPr>
          <a:xfrm>
            <a:off x="838201" y="1724296"/>
            <a:ext cx="10515600" cy="4803510"/>
          </a:xfrm>
          <a:prstGeom prst="rect">
            <a:avLst/>
          </a:prstGeom>
        </p:spPr>
      </p:pic>
    </p:spTree>
    <p:extLst>
      <p:ext uri="{BB962C8B-B14F-4D97-AF65-F5344CB8AC3E}">
        <p14:creationId xmlns:p14="http://schemas.microsoft.com/office/powerpoint/2010/main" val="4182467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3" name="Content Placeholder 2"/>
          <p:cNvSpPr>
            <a:spLocks noGrp="1"/>
          </p:cNvSpPr>
          <p:nvPr>
            <p:ph idx="1"/>
          </p:nvPr>
        </p:nvSpPr>
        <p:spPr>
          <a:xfrm>
            <a:off x="838200" y="1619794"/>
            <a:ext cx="10515600" cy="4908013"/>
          </a:xfrm>
        </p:spPr>
        <p:txBody>
          <a:bodyPr>
            <a:noAutofit/>
          </a:bodyPr>
          <a:lstStyle/>
          <a:p>
            <a:r>
              <a:rPr lang="en-US" sz="1400" dirty="0"/>
              <a:t>These </a:t>
            </a:r>
            <a:r>
              <a:rPr lang="en-US" sz="1400" dirty="0" err="1"/>
              <a:t>ayaat</a:t>
            </a:r>
            <a:r>
              <a:rPr lang="en-US" sz="1400" dirty="0"/>
              <a:t> sketch a scene of great upheaval which envelopes the whole universe, affecting the heavens, the earth and all their inhabitants, </a:t>
            </a:r>
            <a:r>
              <a:rPr lang="en-US" sz="1400" dirty="0" smtClean="0"/>
              <a:t>and is a signal </a:t>
            </a:r>
            <a:r>
              <a:rPr lang="en-US" sz="1400" dirty="0"/>
              <a:t>of </a:t>
            </a:r>
            <a:r>
              <a:rPr lang="en-US" sz="1400" dirty="0" smtClean="0"/>
              <a:t>imminent/forthcoming </a:t>
            </a:r>
            <a:r>
              <a:rPr lang="en-US" sz="1400" i="1" dirty="0" smtClean="0"/>
              <a:t>Al-</a:t>
            </a:r>
            <a:r>
              <a:rPr lang="en-US" sz="1400" i="1" dirty="0" err="1" smtClean="0"/>
              <a:t>Qiyāmah</a:t>
            </a:r>
            <a:r>
              <a:rPr lang="en-US" sz="1400" dirty="0" smtClean="0"/>
              <a:t> </a:t>
            </a:r>
            <a:r>
              <a:rPr lang="en-US" sz="1400" dirty="0"/>
              <a:t>(the Resurrection</a:t>
            </a:r>
            <a:r>
              <a:rPr lang="en-US" sz="1400" dirty="0" smtClean="0"/>
              <a:t>). </a:t>
            </a:r>
            <a:r>
              <a:rPr lang="en-US" sz="1400" dirty="0"/>
              <a:t>The word </a:t>
            </a:r>
            <a:r>
              <a:rPr lang="en-US" sz="1400" b="1" i="1" dirty="0" err="1">
                <a:solidFill>
                  <a:srgbClr val="008000"/>
                </a:solidFill>
              </a:rPr>
              <a:t>idhā</a:t>
            </a:r>
            <a:r>
              <a:rPr lang="en-US" sz="1400" dirty="0"/>
              <a:t> (</a:t>
            </a:r>
            <a:r>
              <a:rPr lang="en-US" sz="1400" b="1" dirty="0">
                <a:solidFill>
                  <a:srgbClr val="008000"/>
                </a:solidFill>
              </a:rPr>
              <a:t>when</a:t>
            </a:r>
            <a:r>
              <a:rPr lang="en-US" sz="1400" dirty="0"/>
              <a:t>) has been </a:t>
            </a:r>
            <a:r>
              <a:rPr lang="en-US" sz="1400" b="1" dirty="0">
                <a:solidFill>
                  <a:srgbClr val="008000"/>
                </a:solidFill>
              </a:rPr>
              <a:t>used twelve times </a:t>
            </a:r>
            <a:r>
              <a:rPr lang="en-US" sz="1400" dirty="0"/>
              <a:t>within these first fourteen verses </a:t>
            </a:r>
            <a:r>
              <a:rPr lang="en-US" sz="1400" dirty="0">
                <a:solidFill>
                  <a:srgbClr val="008000"/>
                </a:solidFill>
              </a:rPr>
              <a:t>in reference to the happenings of that Day</a:t>
            </a:r>
            <a:r>
              <a:rPr lang="en-US" sz="1400" dirty="0"/>
              <a:t>. </a:t>
            </a:r>
            <a:endParaRPr lang="en-US" sz="1400" dirty="0" smtClean="0"/>
          </a:p>
          <a:p>
            <a:r>
              <a:rPr lang="en-US" sz="1400" b="1" dirty="0" smtClean="0"/>
              <a:t>The </a:t>
            </a:r>
            <a:r>
              <a:rPr lang="en-US" sz="1400" b="1" dirty="0"/>
              <a:t>sun will lose its light, the stars will scatter, the mountains will be destroyed, people will become unmindful of their most valuable possessions, the beasts will be gathered together, and the seas will boil. Then souls will be reunited with their bodies, the records will be laid open and the people will be called to account. Every human being will be confronted with whatever good or evil he had done during his worldly existence</a:t>
            </a:r>
            <a:r>
              <a:rPr lang="en-US" sz="1400" b="1" dirty="0" smtClean="0"/>
              <a:t>.</a:t>
            </a:r>
          </a:p>
          <a:p>
            <a:r>
              <a:rPr lang="en-US" sz="1400" dirty="0" smtClean="0"/>
              <a:t>The Surah aims to get this idea of the inevitable upheaval well established in people’s hearts and minds so that they may attach </a:t>
            </a:r>
            <a:r>
              <a:rPr lang="en-US" sz="1400" dirty="0" smtClean="0">
                <a:solidFill>
                  <a:srgbClr val="C00000"/>
                </a:solidFill>
              </a:rPr>
              <a:t>little or no importance to the values and riches of this world</a:t>
            </a:r>
            <a:r>
              <a:rPr lang="en-US" sz="1400" dirty="0" smtClean="0"/>
              <a:t>. </a:t>
            </a:r>
            <a:r>
              <a:rPr lang="en-US" sz="1400" dirty="0" smtClean="0">
                <a:solidFill>
                  <a:srgbClr val="C00000"/>
                </a:solidFill>
              </a:rPr>
              <a:t>People should establish a firm bond with the everlasting truth, i.e. the truth of Allah, the Eternal, </a:t>
            </a:r>
            <a:r>
              <a:rPr lang="en-US" sz="1400" dirty="0" smtClean="0"/>
              <a:t>who never changes when everything else changes and disappears.</a:t>
            </a:r>
          </a:p>
          <a:p>
            <a:r>
              <a:rPr lang="en-US" sz="1400" b="1" dirty="0" smtClean="0">
                <a:solidFill>
                  <a:srgbClr val="008000"/>
                </a:solidFill>
              </a:rPr>
              <a:t>“When </a:t>
            </a:r>
            <a:r>
              <a:rPr lang="en-US" sz="1400" b="1" dirty="0">
                <a:solidFill>
                  <a:srgbClr val="008000"/>
                </a:solidFill>
              </a:rPr>
              <a:t>the sun is rolled </a:t>
            </a:r>
            <a:r>
              <a:rPr lang="en-US" sz="1400" b="1" dirty="0" smtClean="0">
                <a:solidFill>
                  <a:srgbClr val="008000"/>
                </a:solidFill>
              </a:rPr>
              <a:t>up/wrapped up,” </a:t>
            </a:r>
            <a:r>
              <a:rPr lang="en-US" sz="1400" dirty="0" smtClean="0"/>
              <a:t>The </a:t>
            </a:r>
            <a:r>
              <a:rPr lang="en-US" sz="1400" dirty="0"/>
              <a:t>word </a:t>
            </a:r>
            <a:r>
              <a:rPr lang="en-US" sz="1400" b="1" i="1" dirty="0" err="1">
                <a:solidFill>
                  <a:srgbClr val="008000"/>
                </a:solidFill>
              </a:rPr>
              <a:t>takweer</a:t>
            </a:r>
            <a:r>
              <a:rPr lang="en-US" sz="1400" dirty="0"/>
              <a:t> means </a:t>
            </a:r>
            <a:r>
              <a:rPr lang="en-US" sz="1400" b="1" dirty="0">
                <a:solidFill>
                  <a:srgbClr val="008000"/>
                </a:solidFill>
              </a:rPr>
              <a:t>to fold up</a:t>
            </a:r>
            <a:r>
              <a:rPr lang="en-US" sz="1400" dirty="0"/>
              <a:t>; hence </a:t>
            </a:r>
            <a:r>
              <a:rPr lang="en-US" sz="1400" i="1" dirty="0" err="1"/>
              <a:t>takweer</a:t>
            </a:r>
            <a:r>
              <a:rPr lang="en-US" sz="1400" i="1" dirty="0"/>
              <a:t> </a:t>
            </a:r>
            <a:r>
              <a:rPr lang="en-US" sz="1400" i="1" dirty="0" err="1"/>
              <a:t>al’amamah</a:t>
            </a:r>
            <a:r>
              <a:rPr lang="en-US" sz="1400" i="1" dirty="0"/>
              <a:t> </a:t>
            </a:r>
            <a:r>
              <a:rPr lang="en-US" sz="1400" dirty="0"/>
              <a:t>is used for folding up the turban on the head. Here, the implication is that the </a:t>
            </a:r>
            <a:r>
              <a:rPr lang="en-US" sz="1400" dirty="0">
                <a:solidFill>
                  <a:srgbClr val="008000"/>
                </a:solidFill>
              </a:rPr>
              <a:t>light radiating from the sun will be folded up and sun’s radiation will fade. I</a:t>
            </a:r>
            <a:r>
              <a:rPr lang="en-US" sz="1400" dirty="0" smtClean="0">
                <a:solidFill>
                  <a:srgbClr val="008000"/>
                </a:solidFill>
              </a:rPr>
              <a:t>t </a:t>
            </a:r>
            <a:r>
              <a:rPr lang="en-US" sz="1400" dirty="0">
                <a:solidFill>
                  <a:srgbClr val="008000"/>
                </a:solidFill>
              </a:rPr>
              <a:t>will be darkened</a:t>
            </a:r>
            <a:r>
              <a:rPr lang="en-US" sz="1400" dirty="0"/>
              <a:t>, its light extinguished, it will be </a:t>
            </a:r>
            <a:r>
              <a:rPr lang="en-US" sz="1400" dirty="0" smtClean="0"/>
              <a:t>folded up</a:t>
            </a:r>
            <a:r>
              <a:rPr lang="en-US" sz="1400" dirty="0"/>
              <a:t>, swallowed, sunken in or </a:t>
            </a:r>
            <a:r>
              <a:rPr lang="en-US" sz="1400" dirty="0" smtClean="0"/>
              <a:t>shriveled. The </a:t>
            </a:r>
            <a:r>
              <a:rPr lang="en-US" sz="1400" dirty="0"/>
              <a:t>Prophet </a:t>
            </a:r>
            <a:r>
              <a:rPr lang="en-US" sz="1400" dirty="0" smtClean="0"/>
              <a:t>saws said</a:t>
            </a:r>
            <a:r>
              <a:rPr lang="en-US" sz="1400" dirty="0"/>
              <a:t>, “</a:t>
            </a:r>
            <a:r>
              <a:rPr lang="en-US" sz="1400" i="1" dirty="0">
                <a:solidFill>
                  <a:srgbClr val="008000"/>
                </a:solidFill>
              </a:rPr>
              <a:t>The sun and the moon will be rolled up on the Day of Judgment</a:t>
            </a:r>
            <a:r>
              <a:rPr lang="en-US" sz="1400" dirty="0"/>
              <a:t>.” [Bukhari]</a:t>
            </a:r>
            <a:endParaRPr lang="en-US" sz="1400" dirty="0" smtClean="0"/>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109657"/>
          </a:xfrm>
        </p:spPr>
        <p:txBody>
          <a:bodyPr>
            <a:normAutofit fontScale="90000"/>
          </a:bodyPr>
          <a:lstStyle/>
          <a:p>
            <a:r>
              <a:rPr lang="en-US" sz="3600" dirty="0" smtClean="0"/>
              <a:t/>
            </a:r>
            <a:br>
              <a:rPr lang="en-US" sz="3600" dirty="0" smtClean="0"/>
            </a:br>
            <a:r>
              <a:rPr lang="en-US" sz="3600" dirty="0"/>
              <a:t/>
            </a:r>
            <a:br>
              <a:rPr lang="en-US" sz="3600" dirty="0"/>
            </a:br>
            <a:r>
              <a:rPr lang="en-US" sz="3600" dirty="0"/>
              <a:t/>
            </a:r>
            <a:br>
              <a:rPr lang="en-US" sz="3600" dirty="0"/>
            </a:br>
            <a:r>
              <a:rPr lang="en-US" dirty="0"/>
              <a:t/>
            </a:r>
            <a:br>
              <a:rPr lang="en-US" dirty="0"/>
            </a:br>
            <a:endParaRPr lang="en-US" sz="16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smtClean="0"/>
              <a:t>Ayaat</a:t>
            </a:r>
            <a:r>
              <a:rPr lang="en-US" sz="2800" dirty="0" smtClean="0"/>
              <a:t> </a:t>
            </a:r>
            <a:r>
              <a:rPr lang="en-US" sz="2800" dirty="0"/>
              <a:t>1-14 – The Scenes of the Judgment Day</a:t>
            </a:r>
            <a:r>
              <a:rPr lang="en-US" sz="2800" dirty="0" smtClean="0"/>
              <a:t/>
            </a:r>
            <a:br>
              <a:rPr lang="en-US" sz="2800" dirty="0" smtClean="0"/>
            </a:br>
            <a:endParaRPr lang="en-US" sz="2800" dirty="0"/>
          </a:p>
        </p:txBody>
      </p:sp>
    </p:spTree>
    <p:extLst>
      <p:ext uri="{BB962C8B-B14F-4D97-AF65-F5344CB8AC3E}">
        <p14:creationId xmlns:p14="http://schemas.microsoft.com/office/powerpoint/2010/main" val="117854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19794"/>
            <a:ext cx="10515600" cy="4908011"/>
          </a:xfrm>
        </p:spPr>
        <p:txBody>
          <a:bodyPr>
            <a:noAutofit/>
          </a:bodyPr>
          <a:lstStyle/>
          <a:p>
            <a:r>
              <a:rPr lang="en-US" sz="1400" b="1" dirty="0">
                <a:solidFill>
                  <a:srgbClr val="008000"/>
                </a:solidFill>
              </a:rPr>
              <a:t>“And when the stars fall, dispersing,”</a:t>
            </a:r>
            <a:r>
              <a:rPr lang="en-US" sz="1400" dirty="0"/>
              <a:t> </a:t>
            </a:r>
            <a:r>
              <a:rPr lang="en-US" sz="1400" dirty="0" smtClean="0"/>
              <a:t>The </a:t>
            </a:r>
            <a:r>
              <a:rPr lang="en-US" sz="1400" dirty="0"/>
              <a:t>word </a:t>
            </a:r>
            <a:r>
              <a:rPr lang="en-US" sz="1400" b="1" i="1" dirty="0" err="1">
                <a:solidFill>
                  <a:srgbClr val="008000"/>
                </a:solidFill>
              </a:rPr>
              <a:t>inkidar</a:t>
            </a:r>
            <a:r>
              <a:rPr lang="en-US" sz="1400" b="1" i="1" dirty="0"/>
              <a:t> </a:t>
            </a:r>
            <a:r>
              <a:rPr lang="en-US" sz="1400" dirty="0"/>
              <a:t>is derived from </a:t>
            </a:r>
            <a:r>
              <a:rPr lang="en-US" sz="1400" i="1" dirty="0" err="1"/>
              <a:t>insibab</a:t>
            </a:r>
            <a:r>
              <a:rPr lang="en-US" sz="1400" i="1" dirty="0"/>
              <a:t> </a:t>
            </a:r>
            <a:r>
              <a:rPr lang="en-US" sz="1400" dirty="0"/>
              <a:t>which means </a:t>
            </a:r>
            <a:r>
              <a:rPr lang="en-US" sz="1400" dirty="0">
                <a:solidFill>
                  <a:srgbClr val="008000"/>
                </a:solidFill>
              </a:rPr>
              <a:t>“to be poured out”</a:t>
            </a:r>
            <a:r>
              <a:rPr lang="en-US" sz="1400" dirty="0"/>
              <a:t>. Here, the impression has been given that when the force that is keeping the stars in their orbits and positions is loosened and all the stars and planets will scatter in the universe.</a:t>
            </a:r>
          </a:p>
          <a:p>
            <a:r>
              <a:rPr lang="en-US" sz="1400" b="1" dirty="0" smtClean="0">
                <a:solidFill>
                  <a:srgbClr val="008000"/>
                </a:solidFill>
              </a:rPr>
              <a:t>“When </a:t>
            </a:r>
            <a:r>
              <a:rPr lang="en-US" sz="1400" b="1" dirty="0">
                <a:solidFill>
                  <a:srgbClr val="008000"/>
                </a:solidFill>
              </a:rPr>
              <a:t>the mountains are set in </a:t>
            </a:r>
            <a:r>
              <a:rPr lang="en-US" sz="1400" b="1" dirty="0" smtClean="0">
                <a:solidFill>
                  <a:srgbClr val="008000"/>
                </a:solidFill>
              </a:rPr>
              <a:t>motion/removed,” </a:t>
            </a:r>
            <a:r>
              <a:rPr lang="en-US" sz="1400" dirty="0" smtClean="0"/>
              <a:t>The </a:t>
            </a:r>
            <a:r>
              <a:rPr lang="en-US" sz="1400" dirty="0"/>
              <a:t>earth also will lose its force of gravity because of which the firmly rooted </a:t>
            </a:r>
            <a:r>
              <a:rPr lang="en-US" sz="1400" dirty="0">
                <a:solidFill>
                  <a:srgbClr val="008000"/>
                </a:solidFill>
              </a:rPr>
              <a:t>mountains will be uprooted from their places and </a:t>
            </a:r>
            <a:r>
              <a:rPr lang="en-US" sz="1400" dirty="0" smtClean="0">
                <a:solidFill>
                  <a:srgbClr val="008000"/>
                </a:solidFill>
              </a:rPr>
              <a:t>become </a:t>
            </a:r>
            <a:r>
              <a:rPr lang="en-US" sz="1400" dirty="0">
                <a:solidFill>
                  <a:srgbClr val="008000"/>
                </a:solidFill>
              </a:rPr>
              <a:t>weightless</a:t>
            </a:r>
            <a:r>
              <a:rPr lang="en-US" sz="1400" dirty="0"/>
              <a:t>; moving and flying as the clouds move in the atmosphere</a:t>
            </a:r>
            <a:r>
              <a:rPr lang="en-US" sz="1400" dirty="0" smtClean="0"/>
              <a:t>.</a:t>
            </a:r>
          </a:p>
          <a:p>
            <a:r>
              <a:rPr lang="en-US" sz="1400" b="1" dirty="0">
                <a:solidFill>
                  <a:srgbClr val="008000"/>
                </a:solidFill>
              </a:rPr>
              <a:t>“And when full-term she-camels are neglected,”</a:t>
            </a:r>
            <a:r>
              <a:rPr lang="en-US" sz="1400" dirty="0"/>
              <a:t> </a:t>
            </a:r>
            <a:r>
              <a:rPr lang="en-US" sz="1400" dirty="0" smtClean="0"/>
              <a:t>This </a:t>
            </a:r>
            <a:r>
              <a:rPr lang="en-US" sz="1400" dirty="0"/>
              <a:t>was by far the best way of giving an idea of the severities and horrors of Resurrection to the Arabs. Nothing was more precious to the Arabs than a she-camel just about to give birth. She was about to add to their wealth a highly valued young camel, and to give them a lot of milk. In this state she was most sedulously looked after and cared for, so that she is not lost, stolen, or harmed in any way. However, on that day, which will witness such overwhelming events, </a:t>
            </a:r>
            <a:r>
              <a:rPr lang="en-US" sz="1400" dirty="0">
                <a:solidFill>
                  <a:srgbClr val="008000"/>
                </a:solidFill>
              </a:rPr>
              <a:t>such priceless camels will be left without care, completely untended</a:t>
            </a:r>
            <a:r>
              <a:rPr lang="en-US" sz="1400" dirty="0"/>
              <a:t>.</a:t>
            </a:r>
          </a:p>
          <a:p>
            <a:r>
              <a:rPr lang="en-US" sz="1400" b="1" dirty="0" smtClean="0">
                <a:solidFill>
                  <a:srgbClr val="008000"/>
                </a:solidFill>
              </a:rPr>
              <a:t>“When </a:t>
            </a:r>
            <a:r>
              <a:rPr lang="en-US" sz="1400" b="1" dirty="0">
                <a:solidFill>
                  <a:srgbClr val="008000"/>
                </a:solidFill>
              </a:rPr>
              <a:t>the beasts are </a:t>
            </a:r>
            <a:r>
              <a:rPr lang="en-US" sz="1400" b="1" dirty="0" smtClean="0">
                <a:solidFill>
                  <a:srgbClr val="008000"/>
                </a:solidFill>
              </a:rPr>
              <a:t>gathered,” </a:t>
            </a:r>
            <a:r>
              <a:rPr lang="en-US" sz="1400" dirty="0" smtClean="0"/>
              <a:t>The </a:t>
            </a:r>
            <a:r>
              <a:rPr lang="en-US" sz="1400" dirty="0"/>
              <a:t>wild beasts will forget their mutual enmities, and come together to move toward an unaware direction. They neither seek their homes nor chase their prey as they usually do. The </a:t>
            </a:r>
            <a:r>
              <a:rPr lang="en-US" sz="1400" dirty="0">
                <a:solidFill>
                  <a:srgbClr val="008000"/>
                </a:solidFill>
              </a:rPr>
              <a:t>overwhelming terror changes the character of even the wildest of beasts</a:t>
            </a:r>
            <a:r>
              <a:rPr lang="en-US" sz="1400" dirty="0"/>
              <a:t>. What then will it do to </a:t>
            </a:r>
            <a:r>
              <a:rPr lang="en-US" sz="1400" dirty="0" smtClean="0"/>
              <a:t>the man?</a:t>
            </a:r>
            <a:endParaRPr lang="en-US" sz="1400" dirty="0"/>
          </a:p>
        </p:txBody>
      </p:sp>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1"/>
            <a:ext cx="10515600" cy="1019538"/>
          </a:xfrm>
        </p:spPr>
        <p:txBody>
          <a:bodyPr>
            <a:noAutofit/>
          </a:bodyPr>
          <a:lstStyle/>
          <a:p>
            <a:r>
              <a:rPr lang="en-US" sz="2800" dirty="0" smtClean="0"/>
              <a:t/>
            </a:r>
            <a:br>
              <a:rPr lang="en-US" sz="2800" dirty="0" smtClean="0"/>
            </a:br>
            <a:r>
              <a:rPr lang="en-US" sz="2800" dirty="0"/>
              <a:t/>
            </a:r>
            <a:br>
              <a:rPr lang="en-US" sz="2800" dirty="0"/>
            </a:br>
            <a:r>
              <a:rPr lang="en-US" sz="2800" dirty="0"/>
              <a:t/>
            </a:r>
            <a:br>
              <a:rPr lang="en-US" sz="2800" dirty="0"/>
            </a:br>
            <a:r>
              <a:rPr lang="en-US" sz="2800" dirty="0"/>
              <a:t/>
            </a:r>
            <a:br>
              <a:rPr lang="en-US" sz="2800" dirty="0"/>
            </a:b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smtClean="0"/>
              <a:t>Ayaat</a:t>
            </a:r>
            <a:r>
              <a:rPr lang="en-US" sz="2800" dirty="0" smtClean="0"/>
              <a:t> </a:t>
            </a:r>
            <a:r>
              <a:rPr lang="en-US" sz="2800" dirty="0"/>
              <a:t>1-14 – The Scenes of the Judgment Day</a:t>
            </a:r>
            <a:r>
              <a:rPr lang="en-US" sz="2800" dirty="0" smtClean="0"/>
              <a:t/>
            </a:r>
            <a:br>
              <a:rPr lang="en-US" sz="2800" dirty="0" smtClean="0"/>
            </a:br>
            <a:endParaRPr lang="en-US" sz="2800" dirty="0"/>
          </a:p>
        </p:txBody>
      </p:sp>
    </p:spTree>
    <p:extLst>
      <p:ext uri="{BB962C8B-B14F-4D97-AF65-F5344CB8AC3E}">
        <p14:creationId xmlns:p14="http://schemas.microsoft.com/office/powerpoint/2010/main" val="94799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6548"/>
            <a:ext cx="10515600" cy="4751257"/>
          </a:xfrm>
        </p:spPr>
        <p:txBody>
          <a:bodyPr>
            <a:noAutofit/>
          </a:bodyPr>
          <a:lstStyle/>
          <a:p>
            <a:r>
              <a:rPr lang="en-US" sz="1400" b="1" dirty="0">
                <a:solidFill>
                  <a:srgbClr val="008000"/>
                </a:solidFill>
              </a:rPr>
              <a:t>“And when the </a:t>
            </a:r>
            <a:r>
              <a:rPr lang="en-US" sz="1400" b="1" dirty="0" smtClean="0">
                <a:solidFill>
                  <a:srgbClr val="008000"/>
                </a:solidFill>
              </a:rPr>
              <a:t>seas/oceans </a:t>
            </a:r>
            <a:r>
              <a:rPr lang="en-US" sz="1400" b="1" dirty="0">
                <a:solidFill>
                  <a:srgbClr val="008000"/>
                </a:solidFill>
              </a:rPr>
              <a:t>are filled with flame,”</a:t>
            </a:r>
            <a:r>
              <a:rPr lang="en-US" sz="1400" dirty="0"/>
              <a:t> </a:t>
            </a:r>
            <a:r>
              <a:rPr lang="en-US" sz="1400" dirty="0" smtClean="0"/>
              <a:t>The </a:t>
            </a:r>
            <a:r>
              <a:rPr lang="en-US" sz="1400" dirty="0"/>
              <a:t>Arabic term, </a:t>
            </a:r>
            <a:r>
              <a:rPr lang="en-US" sz="1400" b="1" i="1" dirty="0" err="1">
                <a:solidFill>
                  <a:srgbClr val="008000"/>
                </a:solidFill>
              </a:rPr>
              <a:t>sujjirat</a:t>
            </a:r>
            <a:r>
              <a:rPr lang="en-US" sz="1400" i="1" dirty="0"/>
              <a:t>, </a:t>
            </a:r>
            <a:r>
              <a:rPr lang="en-US" sz="1400" dirty="0"/>
              <a:t>used in the </a:t>
            </a:r>
            <a:r>
              <a:rPr lang="en-US" sz="1400" i="1" dirty="0" smtClean="0"/>
              <a:t>ayah</a:t>
            </a:r>
            <a:r>
              <a:rPr lang="en-US" sz="1400" dirty="0" smtClean="0"/>
              <a:t> </a:t>
            </a:r>
            <a:r>
              <a:rPr lang="en-US" sz="1400" dirty="0"/>
              <a:t>means “</a:t>
            </a:r>
            <a:r>
              <a:rPr lang="en-US" sz="1400" dirty="0">
                <a:solidFill>
                  <a:srgbClr val="008000"/>
                </a:solidFill>
              </a:rPr>
              <a:t>to fill (oven) with fuel, heat, burn, fill (with water), overflow, swell.</a:t>
            </a:r>
            <a:r>
              <a:rPr lang="en-US" sz="1400" dirty="0"/>
              <a:t>”  One might wonder how the sea will catch fire. When one reflects on the composition of water he learns that it is composed of hydrogen and oxygen. </a:t>
            </a:r>
            <a:r>
              <a:rPr lang="en-US" sz="1400" dirty="0" smtClean="0"/>
              <a:t>One </a:t>
            </a:r>
            <a:r>
              <a:rPr lang="en-US" sz="1400" dirty="0"/>
              <a:t>element helps kindle the fire and the other gets kindled of itself. A simple manifestation of Allah’s power is enough to change this composition of water so that the two gases are separated and begin to burn and help cause a blaze, which is their basic characteristic. If the explosion of a limited number of atoms in a hydrogen or atom bomb produces such dreadful consequences as we have seen, then the atomic explosion of the waters of the oceans, in whatever manner it may occur, will produce something much too fearful for our minds to visualize</a:t>
            </a:r>
            <a:r>
              <a:rPr lang="en-US" sz="1400" dirty="0" smtClean="0"/>
              <a:t>.</a:t>
            </a:r>
          </a:p>
          <a:p>
            <a:r>
              <a:rPr lang="en-US" sz="1400" b="1" dirty="0" smtClean="0">
                <a:solidFill>
                  <a:srgbClr val="008000"/>
                </a:solidFill>
              </a:rPr>
              <a:t>“When </a:t>
            </a:r>
            <a:r>
              <a:rPr lang="en-US" sz="1400" b="1" dirty="0">
                <a:solidFill>
                  <a:srgbClr val="008000"/>
                </a:solidFill>
              </a:rPr>
              <a:t>the souls are </a:t>
            </a:r>
            <a:r>
              <a:rPr lang="en-US" sz="1400" b="1" dirty="0" smtClean="0">
                <a:solidFill>
                  <a:srgbClr val="008000"/>
                </a:solidFill>
              </a:rPr>
              <a:t>paired,” </a:t>
            </a:r>
            <a:r>
              <a:rPr lang="en-US" sz="1400" dirty="0" smtClean="0"/>
              <a:t>The </a:t>
            </a:r>
            <a:r>
              <a:rPr lang="en-US" sz="1400" dirty="0"/>
              <a:t>pairing of souls may mean </a:t>
            </a:r>
            <a:r>
              <a:rPr lang="en-US" sz="1400" dirty="0">
                <a:solidFill>
                  <a:srgbClr val="008000"/>
                </a:solidFill>
              </a:rPr>
              <a:t>the reunion of body and soul at the time of resurrection</a:t>
            </a:r>
            <a:r>
              <a:rPr lang="en-US" sz="1400" dirty="0"/>
              <a:t>. It may also mean </a:t>
            </a:r>
            <a:r>
              <a:rPr lang="en-US" sz="1400" dirty="0" smtClean="0">
                <a:solidFill>
                  <a:srgbClr val="008000"/>
                </a:solidFill>
              </a:rPr>
              <a:t>their </a:t>
            </a:r>
            <a:r>
              <a:rPr lang="en-US" sz="1400" dirty="0">
                <a:solidFill>
                  <a:srgbClr val="008000"/>
                </a:solidFill>
              </a:rPr>
              <a:t>grouping, like with </a:t>
            </a:r>
            <a:r>
              <a:rPr lang="en-US" sz="1400" dirty="0" smtClean="0">
                <a:solidFill>
                  <a:srgbClr val="008000"/>
                </a:solidFill>
              </a:rPr>
              <a:t>like, each </a:t>
            </a:r>
            <a:r>
              <a:rPr lang="en-US" sz="1400" dirty="0">
                <a:solidFill>
                  <a:srgbClr val="008000"/>
                </a:solidFill>
              </a:rPr>
              <a:t>soul will be paired with another similar soul, good with good </a:t>
            </a:r>
            <a:r>
              <a:rPr lang="en-US" sz="1400" dirty="0" smtClean="0">
                <a:solidFill>
                  <a:srgbClr val="008000"/>
                </a:solidFill>
              </a:rPr>
              <a:t>and evil </a:t>
            </a:r>
            <a:r>
              <a:rPr lang="en-US" sz="1400" dirty="0">
                <a:solidFill>
                  <a:srgbClr val="008000"/>
                </a:solidFill>
              </a:rPr>
              <a:t>with evil</a:t>
            </a:r>
            <a:r>
              <a:rPr lang="en-US" sz="1400" dirty="0"/>
              <a:t>. It can also mean that </a:t>
            </a:r>
            <a:r>
              <a:rPr lang="en-US" sz="1400" dirty="0">
                <a:solidFill>
                  <a:srgbClr val="008000"/>
                </a:solidFill>
              </a:rPr>
              <a:t>every soul will be joined with </a:t>
            </a:r>
            <a:r>
              <a:rPr lang="en-US" sz="1400" dirty="0" smtClean="0">
                <a:solidFill>
                  <a:srgbClr val="008000"/>
                </a:solidFill>
              </a:rPr>
              <a:t>whatever group </a:t>
            </a:r>
            <a:r>
              <a:rPr lang="en-US" sz="1400" dirty="0">
                <a:solidFill>
                  <a:srgbClr val="008000"/>
                </a:solidFill>
              </a:rPr>
              <a:t>or sect it used to belong to in the previous </a:t>
            </a:r>
            <a:r>
              <a:rPr lang="en-US" sz="1400" dirty="0" smtClean="0">
                <a:solidFill>
                  <a:srgbClr val="008000"/>
                </a:solidFill>
              </a:rPr>
              <a:t>life</a:t>
            </a:r>
            <a:r>
              <a:rPr lang="en-US" sz="1400" dirty="0" smtClean="0"/>
              <a:t>. </a:t>
            </a:r>
            <a:r>
              <a:rPr lang="en-US" sz="1400" dirty="0"/>
              <a:t>Ibn Abi </a:t>
            </a:r>
            <a:r>
              <a:rPr lang="en-US" sz="1400" dirty="0" err="1"/>
              <a:t>Hatim</a:t>
            </a:r>
            <a:r>
              <a:rPr lang="en-US" sz="1400" dirty="0"/>
              <a:t> recorded from An-</a:t>
            </a:r>
            <a:r>
              <a:rPr lang="en-US" sz="1400" dirty="0" err="1"/>
              <a:t>Nu’man</a:t>
            </a:r>
            <a:r>
              <a:rPr lang="en-US" sz="1400" dirty="0"/>
              <a:t> bin Bashir that the Messenger of Allah </a:t>
            </a:r>
            <a:r>
              <a:rPr lang="en-US" sz="1400" i="1" dirty="0" smtClean="0"/>
              <a:t>saws</a:t>
            </a:r>
            <a:r>
              <a:rPr lang="en-US" sz="1400" dirty="0"/>
              <a:t> said, </a:t>
            </a:r>
            <a:r>
              <a:rPr lang="en-US" sz="1400" i="1" dirty="0">
                <a:solidFill>
                  <a:srgbClr val="008000"/>
                </a:solidFill>
              </a:rPr>
              <a:t>“Every man will be with every group of people who performed the same deeds that he did. This is because Allah says, </a:t>
            </a:r>
            <a:r>
              <a:rPr lang="en-US" sz="1400" b="1" i="1" dirty="0">
                <a:solidFill>
                  <a:srgbClr val="008000"/>
                </a:solidFill>
              </a:rPr>
              <a:t>‘And you (all) will be in three groups. So those on the Right Hand – how (fortunate) will be those on Right Hand! And those on the Left Hand – how (unfortunate) will be those on the Left Hand!’</a:t>
            </a:r>
            <a:r>
              <a:rPr lang="en-US" sz="1400" i="1" dirty="0">
                <a:solidFill>
                  <a:srgbClr val="008000"/>
                </a:solidFill>
              </a:rPr>
              <a:t> [56: 7-10]. They are those who are alike</a:t>
            </a:r>
            <a:r>
              <a:rPr lang="en-US" sz="1400" i="1" dirty="0" smtClean="0">
                <a:solidFill>
                  <a:srgbClr val="008000"/>
                </a:solidFill>
              </a:rPr>
              <a:t>.”</a:t>
            </a:r>
            <a:endParaRPr lang="en-US" sz="1400" i="1" dirty="0">
              <a:solidFill>
                <a:srgbClr val="008000"/>
              </a:solidFill>
            </a:endParaRPr>
          </a:p>
        </p:txBody>
      </p:sp>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6" name="Title 1">
            <a:extLst>
              <a:ext uri="{FF2B5EF4-FFF2-40B4-BE49-F238E27FC236}">
                <a16:creationId xmlns:a16="http://schemas.microsoft.com/office/drawing/2014/main" id="{F71A355E-EAEE-6945-81DD-54F14A9971FD}"/>
              </a:ext>
            </a:extLst>
          </p:cNvPr>
          <p:cNvSpPr txBox="1">
            <a:spLocks noGrp="1"/>
          </p:cNvSpPr>
          <p:nvPr>
            <p:ph type="title"/>
          </p:nvPr>
        </p:nvSpPr>
        <p:spPr>
          <a:xfrm>
            <a:off x="838200" y="365125"/>
            <a:ext cx="10515600" cy="12414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smtClean="0"/>
              <a:t>Ayaat</a:t>
            </a:r>
            <a:r>
              <a:rPr lang="en-US" sz="2800" dirty="0" smtClean="0"/>
              <a:t> </a:t>
            </a:r>
            <a:r>
              <a:rPr lang="en-US" sz="2800" dirty="0"/>
              <a:t>1-14 – The Scenes of the Judgment Day</a:t>
            </a:r>
            <a:r>
              <a:rPr lang="en-US" sz="2800" dirty="0" smtClean="0"/>
              <a:t/>
            </a:r>
            <a:br>
              <a:rPr lang="en-US" sz="2800" dirty="0" smtClean="0"/>
            </a:br>
            <a:endParaRPr lang="en-US" sz="2800" dirty="0"/>
          </a:p>
        </p:txBody>
      </p:sp>
    </p:spTree>
    <p:extLst>
      <p:ext uri="{BB962C8B-B14F-4D97-AF65-F5344CB8AC3E}">
        <p14:creationId xmlns:p14="http://schemas.microsoft.com/office/powerpoint/2010/main" val="130737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0"/>
            <a:ext cx="10515600" cy="1018903"/>
          </a:xfrm>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1619794"/>
            <a:ext cx="10515600" cy="5120640"/>
          </a:xfrm>
        </p:spPr>
        <p:txBody>
          <a:bodyPr>
            <a:noAutofit/>
          </a:bodyPr>
          <a:lstStyle/>
          <a:p>
            <a:r>
              <a:rPr lang="en-US" sz="1400" b="1" dirty="0">
                <a:solidFill>
                  <a:srgbClr val="008000"/>
                </a:solidFill>
              </a:rPr>
              <a:t>“When the girl, buried alive, is asked: For what </a:t>
            </a:r>
            <a:r>
              <a:rPr lang="en-US" sz="1400" b="1" dirty="0" smtClean="0">
                <a:solidFill>
                  <a:srgbClr val="008000"/>
                </a:solidFill>
              </a:rPr>
              <a:t>crime/sin she was killed</a:t>
            </a:r>
            <a:r>
              <a:rPr lang="en-US" sz="1400" b="1" dirty="0">
                <a:solidFill>
                  <a:srgbClr val="008000"/>
                </a:solidFill>
              </a:rPr>
              <a:t>?” </a:t>
            </a:r>
            <a:r>
              <a:rPr lang="en-US" sz="1400" b="1" i="1" dirty="0">
                <a:solidFill>
                  <a:srgbClr val="008000"/>
                </a:solidFill>
              </a:rPr>
              <a:t>Al-</a:t>
            </a:r>
            <a:r>
              <a:rPr lang="en-US" sz="1400" b="1" i="1" dirty="0" err="1">
                <a:solidFill>
                  <a:srgbClr val="008000"/>
                </a:solidFill>
              </a:rPr>
              <a:t>Maw’udah</a:t>
            </a:r>
            <a:r>
              <a:rPr lang="en-US" sz="1400" dirty="0"/>
              <a:t> is the </a:t>
            </a:r>
            <a:r>
              <a:rPr lang="en-US" sz="1400" dirty="0">
                <a:solidFill>
                  <a:srgbClr val="008000"/>
                </a:solidFill>
              </a:rPr>
              <a:t>female infant that the people of the pre-Islamic time of ignorance would </a:t>
            </a:r>
            <a:r>
              <a:rPr lang="en-US" sz="1400" dirty="0" smtClean="0">
                <a:solidFill>
                  <a:srgbClr val="008000"/>
                </a:solidFill>
              </a:rPr>
              <a:t>dispose </a:t>
            </a:r>
            <a:r>
              <a:rPr lang="en-US" sz="1400" dirty="0">
                <a:solidFill>
                  <a:srgbClr val="008000"/>
                </a:solidFill>
              </a:rPr>
              <a:t>of by burying her in the ground</a:t>
            </a:r>
            <a:r>
              <a:rPr lang="en-US" sz="1400" dirty="0" smtClean="0"/>
              <a:t>. </a:t>
            </a:r>
            <a:r>
              <a:rPr lang="en-US" sz="1400" dirty="0"/>
              <a:t>They did this due to fear that a daughter might eventually bring them shame, poverty or humiliation upon having to give her to a man in </a:t>
            </a:r>
            <a:r>
              <a:rPr lang="en-US" sz="1400" dirty="0" smtClean="0"/>
              <a:t>marriage. </a:t>
            </a:r>
            <a:r>
              <a:rPr lang="en-US" sz="1400" dirty="0"/>
              <a:t>A male child was seen to be a future asset to the family and the tribe, whereas the female was a </a:t>
            </a:r>
            <a:r>
              <a:rPr lang="en-US" sz="1400" dirty="0" smtClean="0"/>
              <a:t>liability</a:t>
            </a:r>
            <a:r>
              <a:rPr lang="en-US" sz="1400" dirty="0"/>
              <a:t>. </a:t>
            </a:r>
            <a:endParaRPr lang="en-US" sz="1400" dirty="0" smtClean="0"/>
          </a:p>
          <a:p>
            <a:r>
              <a:rPr lang="en-US" sz="1400" dirty="0" smtClean="0"/>
              <a:t>Obviously </a:t>
            </a:r>
            <a:r>
              <a:rPr lang="en-US" sz="1400" dirty="0"/>
              <a:t>this alludes to the fact that they were killed unjustly </a:t>
            </a:r>
            <a:r>
              <a:rPr lang="en-US" sz="1400" dirty="0" smtClean="0"/>
              <a:t>without having </a:t>
            </a:r>
            <a:r>
              <a:rPr lang="en-US" sz="1400" dirty="0"/>
              <a:t>committed any sin or crime</a:t>
            </a:r>
            <a:r>
              <a:rPr lang="en-US" sz="1400" dirty="0" smtClean="0"/>
              <a:t>. Therefore</a:t>
            </a:r>
            <a:r>
              <a:rPr lang="en-US" sz="1400" dirty="0"/>
              <a:t>, on the Day of Judgment, the female infant will be asked what sin she committed that caused her to be </a:t>
            </a:r>
            <a:r>
              <a:rPr lang="en-US" sz="1400" dirty="0" smtClean="0"/>
              <a:t>murdered, as a </a:t>
            </a:r>
            <a:r>
              <a:rPr lang="en-US" sz="1400" dirty="0"/>
              <a:t>means of frightening her </a:t>
            </a:r>
            <a:r>
              <a:rPr lang="en-US" sz="1400" dirty="0" smtClean="0"/>
              <a:t>murderer. Islam </a:t>
            </a:r>
            <a:r>
              <a:rPr lang="en-US" sz="1400" dirty="0"/>
              <a:t>condemns all these barbaric </a:t>
            </a:r>
            <a:r>
              <a:rPr lang="en-US" sz="1400" dirty="0" smtClean="0"/>
              <a:t>practices of</a:t>
            </a:r>
            <a:r>
              <a:rPr lang="en-US" sz="1400" dirty="0"/>
              <a:t> </a:t>
            </a:r>
            <a:r>
              <a:rPr lang="en-US" sz="1400" b="1" i="1" dirty="0" err="1" smtClean="0"/>
              <a:t>jahiliyyah</a:t>
            </a:r>
            <a:r>
              <a:rPr lang="en-US" sz="1400" dirty="0" smtClean="0"/>
              <a:t>. It </a:t>
            </a:r>
            <a:r>
              <a:rPr lang="en-US" sz="1400" dirty="0"/>
              <a:t>is listed as one of the subjects of reckoning on the Day of Judgment. Here, the Surah mentions it as one of the great events which overwhelms the universe in total upheaval</a:t>
            </a:r>
            <a:r>
              <a:rPr lang="en-US" sz="1400" dirty="0" smtClean="0"/>
              <a:t>.</a:t>
            </a:r>
          </a:p>
          <a:p>
            <a:r>
              <a:rPr lang="en-US" sz="1400" b="1" dirty="0">
                <a:solidFill>
                  <a:srgbClr val="008000"/>
                </a:solidFill>
              </a:rPr>
              <a:t>“And when the </a:t>
            </a:r>
            <a:r>
              <a:rPr lang="en-US" sz="1400" b="1" dirty="0" smtClean="0">
                <a:solidFill>
                  <a:srgbClr val="008000"/>
                </a:solidFill>
              </a:rPr>
              <a:t>pages/records </a:t>
            </a:r>
            <a:r>
              <a:rPr lang="en-US" sz="1400" b="1" dirty="0">
                <a:solidFill>
                  <a:srgbClr val="008000"/>
                </a:solidFill>
              </a:rPr>
              <a:t>are made public,”</a:t>
            </a:r>
            <a:r>
              <a:rPr lang="en-US" sz="1400" dirty="0"/>
              <a:t> </a:t>
            </a:r>
            <a:r>
              <a:rPr lang="en-US" sz="1400" dirty="0" smtClean="0"/>
              <a:t>This </a:t>
            </a:r>
            <a:r>
              <a:rPr lang="en-US" sz="1400" dirty="0"/>
              <a:t>is a reference to the </a:t>
            </a:r>
            <a:r>
              <a:rPr lang="en-US" sz="1400" dirty="0">
                <a:solidFill>
                  <a:srgbClr val="008000"/>
                </a:solidFill>
              </a:rPr>
              <a:t>records of people’s deeds</a:t>
            </a:r>
            <a:r>
              <a:rPr lang="en-US" sz="1400" dirty="0"/>
              <a:t>. They are laid open in order that they may be known to everybody. Evil </a:t>
            </a:r>
            <a:r>
              <a:rPr lang="en-US" sz="1400" dirty="0" smtClean="0"/>
              <a:t>plots and </a:t>
            </a:r>
            <a:r>
              <a:rPr lang="en-US" sz="1400" dirty="0"/>
              <a:t>secrets will become known to </a:t>
            </a:r>
            <a:r>
              <a:rPr lang="en-US" sz="1400" dirty="0" smtClean="0"/>
              <a:t>all. This</a:t>
            </a:r>
            <a:r>
              <a:rPr lang="en-US" sz="1400" dirty="0"/>
              <a:t>, in itself, is hard to bear. The hearts conceal secrets, the remembrance of which brings shame </a:t>
            </a:r>
            <a:r>
              <a:rPr lang="en-US" sz="1400" dirty="0" smtClean="0"/>
              <a:t>to </a:t>
            </a:r>
            <a:r>
              <a:rPr lang="en-US" sz="1400" dirty="0"/>
              <a:t>its owner. Yet all secrets are made public on that D</a:t>
            </a:r>
            <a:r>
              <a:rPr lang="en-US" sz="1400" dirty="0" smtClean="0"/>
              <a:t>ay</a:t>
            </a:r>
            <a:r>
              <a:rPr lang="en-US" sz="1400" dirty="0"/>
              <a:t>. </a:t>
            </a:r>
            <a:endParaRPr lang="en-US" sz="1400" dirty="0" smtClean="0"/>
          </a:p>
          <a:p>
            <a:r>
              <a:rPr lang="en-US" sz="1400" b="1" dirty="0" smtClean="0">
                <a:solidFill>
                  <a:srgbClr val="008000"/>
                </a:solidFill>
              </a:rPr>
              <a:t>“When the sky is peeled/stripped away,”</a:t>
            </a:r>
            <a:r>
              <a:rPr lang="en-US" sz="1400" dirty="0" smtClean="0"/>
              <a:t> And among the great events which will engulf the universe at the time of the Resurrection is that the familiar protecting and life-sustaining blue cover of atmosphere surrounding the earth will be removed, peeled off; and the heavens will be separated from the earth. </a:t>
            </a:r>
          </a:p>
          <a:p>
            <a:endParaRPr lang="en-US" sz="1450" dirty="0"/>
          </a:p>
          <a:p>
            <a:endParaRPr lang="en-US" sz="145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smtClean="0"/>
              <a:t>Ayaat</a:t>
            </a:r>
            <a:r>
              <a:rPr lang="en-US" sz="2800" dirty="0" smtClean="0"/>
              <a:t> </a:t>
            </a:r>
            <a:r>
              <a:rPr lang="en-US" sz="2800" dirty="0"/>
              <a:t>1-14 – The Scenes of the Judgment Day</a:t>
            </a:r>
            <a:r>
              <a:rPr lang="en-US" sz="2800" dirty="0" smtClean="0"/>
              <a:t/>
            </a:r>
            <a:br>
              <a:rPr lang="en-US" sz="2800" dirty="0" smtClean="0"/>
            </a:br>
            <a:endParaRPr lang="en-US" sz="2800" dirty="0"/>
          </a:p>
        </p:txBody>
      </p:sp>
    </p:spTree>
    <p:extLst>
      <p:ext uri="{BB962C8B-B14F-4D97-AF65-F5344CB8AC3E}">
        <p14:creationId xmlns:p14="http://schemas.microsoft.com/office/powerpoint/2010/main" val="107141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2020-10-24</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6"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254669"/>
          </a:xfrm>
        </p:spPr>
        <p:txBody>
          <a:bodyPr>
            <a:normAutofit fontScale="90000"/>
          </a:bodyPr>
          <a:lstStyle/>
          <a:p>
            <a:r>
              <a:rPr lang="en-US" sz="3600" dirty="0" smtClean="0"/>
              <a:t/>
            </a:r>
            <a:br>
              <a:rPr lang="en-US" sz="3600" dirty="0" smtClean="0"/>
            </a:br>
            <a:r>
              <a:rPr lang="en-US" sz="3600" dirty="0"/>
              <a:t/>
            </a:r>
            <a:br>
              <a:rPr lang="en-US" sz="3600" dirty="0"/>
            </a:br>
            <a:r>
              <a:rPr lang="fr-FR" b="0" dirty="0"/>
              <a:t/>
            </a:r>
            <a:br>
              <a:rPr lang="fr-FR" b="0" dirty="0"/>
            </a:br>
            <a:r>
              <a:rPr lang="en-US" sz="2700" dirty="0" smtClean="0"/>
              <a:t/>
            </a:r>
            <a:br>
              <a:rPr lang="en-US" sz="2700" dirty="0" smtClean="0"/>
            </a:br>
            <a:r>
              <a:rPr lang="en-US" dirty="0" smtClean="0"/>
              <a:t/>
            </a:r>
            <a:br>
              <a:rPr lang="en-US" dirty="0" smtClean="0"/>
            </a:br>
            <a:endParaRPr lang="en-US"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3" name="Content Placeholder 2"/>
          <p:cNvSpPr>
            <a:spLocks noGrp="1"/>
          </p:cNvSpPr>
          <p:nvPr>
            <p:ph idx="1"/>
          </p:nvPr>
        </p:nvSpPr>
        <p:spPr/>
        <p:txBody>
          <a:bodyPr>
            <a:normAutofit fontScale="62500" lnSpcReduction="20000"/>
          </a:bodyPr>
          <a:lstStyle/>
          <a:p>
            <a:r>
              <a:rPr lang="en-US" b="1" dirty="0" smtClean="0">
                <a:solidFill>
                  <a:srgbClr val="008000"/>
                </a:solidFill>
              </a:rPr>
              <a:t>“</a:t>
            </a:r>
            <a:r>
              <a:rPr lang="en-US" b="1" dirty="0">
                <a:solidFill>
                  <a:srgbClr val="008000"/>
                </a:solidFill>
              </a:rPr>
              <a:t>When the Hellfire is set ablaze. When Paradise is brought near.” </a:t>
            </a:r>
            <a:r>
              <a:rPr lang="en-US" dirty="0"/>
              <a:t>The last scene of that fearful day is about heaven and hell. The Qur’ān confirms that Hell has already been created and is waiting to receive the wicked who did not repent from their sins. It </a:t>
            </a:r>
            <a:r>
              <a:rPr lang="en-US" dirty="0">
                <a:solidFill>
                  <a:srgbClr val="008000"/>
                </a:solidFill>
              </a:rPr>
              <a:t>“has the fuel of men and stones,”</a:t>
            </a:r>
            <a:r>
              <a:rPr lang="en-US" dirty="0"/>
              <a:t> [66: 6]. Paradise has also been created and it is being attended by angels and brought near to those who have been promised admission</a:t>
            </a:r>
            <a:r>
              <a:rPr lang="en-US" dirty="0" smtClean="0"/>
              <a:t>.</a:t>
            </a:r>
            <a:endParaRPr lang="en-US" b="1" dirty="0" smtClean="0">
              <a:solidFill>
                <a:srgbClr val="008000"/>
              </a:solidFill>
            </a:endParaRPr>
          </a:p>
          <a:p>
            <a:r>
              <a:rPr lang="en-US" b="1" dirty="0" smtClean="0">
                <a:solidFill>
                  <a:srgbClr val="008000"/>
                </a:solidFill>
              </a:rPr>
              <a:t>“</a:t>
            </a:r>
            <a:r>
              <a:rPr lang="en-US" b="1" dirty="0">
                <a:solidFill>
                  <a:srgbClr val="008000"/>
                </a:solidFill>
              </a:rPr>
              <a:t>A soul will [then] know what it has brought [with it],”</a:t>
            </a:r>
            <a:r>
              <a:rPr lang="en-US" dirty="0"/>
              <a:t> </a:t>
            </a:r>
            <a:r>
              <a:rPr lang="en-US" dirty="0" smtClean="0"/>
              <a:t>This </a:t>
            </a:r>
            <a:r>
              <a:rPr lang="en-US" dirty="0"/>
              <a:t>is the conclusive response of the previous </a:t>
            </a:r>
            <a:r>
              <a:rPr lang="en-US" dirty="0" smtClean="0"/>
              <a:t>statements</a:t>
            </a:r>
            <a:r>
              <a:rPr lang="en-US" dirty="0"/>
              <a:t>.</a:t>
            </a:r>
            <a:r>
              <a:rPr lang="en-US" dirty="0" smtClean="0"/>
              <a:t> </a:t>
            </a:r>
            <a:r>
              <a:rPr lang="en-US" dirty="0"/>
              <a:t>Allah informs mankind that when all of the aforementioned has taken place, every individual will become fully aware of each deed he did during his lifetime on earth as well as the benefit and harm that resulted from his </a:t>
            </a:r>
            <a:r>
              <a:rPr lang="en-US" dirty="0" smtClean="0"/>
              <a:t>deeds. No </a:t>
            </a:r>
            <a:r>
              <a:rPr lang="en-US" dirty="0"/>
              <a:t>additions or deletions in the records can be made. </a:t>
            </a:r>
            <a:endParaRPr lang="en-US" dirty="0" smtClean="0"/>
          </a:p>
          <a:p>
            <a:r>
              <a:rPr lang="en-US" dirty="0" smtClean="0"/>
              <a:t>In </a:t>
            </a:r>
            <a:r>
              <a:rPr lang="en-US" dirty="0"/>
              <a:t>these events of the </a:t>
            </a:r>
            <a:r>
              <a:rPr lang="en-US" b="1" dirty="0"/>
              <a:t>Day of Judgment, people will find themselves completely separated from all that has been familiar to them, and from their world as a whole. Everything will have undergone a total change except Allah </a:t>
            </a:r>
            <a:r>
              <a:rPr lang="en-US" b="1" i="1" dirty="0" err="1"/>
              <a:t>subhanahu</a:t>
            </a:r>
            <a:r>
              <a:rPr lang="en-US" b="1" i="1" dirty="0"/>
              <a:t> </a:t>
            </a:r>
            <a:r>
              <a:rPr lang="en-US" b="1" i="1" dirty="0" err="1"/>
              <a:t>wa</a:t>
            </a:r>
            <a:r>
              <a:rPr lang="en-US" b="1" i="1" dirty="0"/>
              <a:t> </a:t>
            </a:r>
            <a:r>
              <a:rPr lang="en-US" b="1" i="1" dirty="0" err="1"/>
              <a:t>ta’ala</a:t>
            </a:r>
            <a:r>
              <a:rPr lang="en-US" b="1" dirty="0"/>
              <a:t>. Therefore, if man turns his attention to </a:t>
            </a:r>
            <a:r>
              <a:rPr lang="en-US" b="1" dirty="0" smtClean="0"/>
              <a:t>Allah</a:t>
            </a:r>
            <a:r>
              <a:rPr lang="en-US" b="1" i="1" dirty="0"/>
              <a:t> </a:t>
            </a:r>
            <a:r>
              <a:rPr lang="en-US" b="1" dirty="0"/>
              <a:t>in this life, he will find His support in the Hereafter.</a:t>
            </a:r>
          </a:p>
          <a:p>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err="1" smtClean="0"/>
              <a:t>Tafseer</a:t>
            </a:r>
            <a:r>
              <a:rPr lang="en-US" sz="2800" dirty="0" smtClean="0"/>
              <a:t> of Surah at-</a:t>
            </a:r>
            <a:r>
              <a:rPr lang="en-US" sz="2800" dirty="0" err="1" smtClean="0"/>
              <a:t>Takweer</a:t>
            </a:r>
            <a:r>
              <a:rPr lang="en-US" sz="2800" dirty="0" smtClean="0"/>
              <a:t>: </a:t>
            </a:r>
          </a:p>
          <a:p>
            <a:r>
              <a:rPr lang="en-US" sz="2800" dirty="0" err="1" smtClean="0"/>
              <a:t>Ayaat</a:t>
            </a:r>
            <a:r>
              <a:rPr lang="en-US" sz="2800" dirty="0" smtClean="0"/>
              <a:t> </a:t>
            </a:r>
            <a:r>
              <a:rPr lang="en-US" sz="2800" dirty="0"/>
              <a:t>1-14 – The Scenes of the Judgment Day</a:t>
            </a:r>
            <a:r>
              <a:rPr lang="en-US" sz="2800" dirty="0" smtClean="0"/>
              <a:t/>
            </a:r>
            <a:br>
              <a:rPr lang="en-US" sz="2800" dirty="0" smtClean="0"/>
            </a:br>
            <a:endParaRPr lang="en-US" sz="2800" dirty="0"/>
          </a:p>
        </p:txBody>
      </p:sp>
    </p:spTree>
    <p:extLst>
      <p:ext uri="{BB962C8B-B14F-4D97-AF65-F5344CB8AC3E}">
        <p14:creationId xmlns:p14="http://schemas.microsoft.com/office/powerpoint/2010/main" val="3445599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4399</TotalTime>
  <Words>808</Words>
  <Application>Microsoft Office PowerPoint</Application>
  <PresentationFormat>Widescreen</PresentationFormat>
  <Paragraphs>121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Simplified Arabic</vt:lpstr>
      <vt:lpstr>Office Theme</vt:lpstr>
      <vt:lpstr>TAFSEER</vt:lpstr>
      <vt:lpstr>Agenda</vt:lpstr>
      <vt:lpstr> Tafseer of Surah at-Takweer </vt:lpstr>
      <vt:lpstr>   </vt:lpstr>
      <vt:lpstr>    </vt:lpstr>
      <vt:lpstr>    </vt:lpstr>
      <vt:lpstr> Tafseer of Surah at-Takweer:  Ayaat 1-14 – The Scenes of the Judgment Day </vt:lpstr>
      <vt:lpstr>    </vt:lpstr>
      <vt:lpstr>     </vt:lpstr>
      <vt:lpstr>    </vt:lpstr>
      <vt:lpstr>    </vt:lpstr>
      <vt:lpstr>      </vt:lpstr>
      <vt:lpstr>    </vt:lpstr>
      <vt:lpstr>      </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BOSNA</cp:lastModifiedBy>
  <cp:revision>189</cp:revision>
  <cp:lastPrinted>2020-09-25T21:55:00Z</cp:lastPrinted>
  <dcterms:created xsi:type="dcterms:W3CDTF">2020-09-13T16:40:33Z</dcterms:created>
  <dcterms:modified xsi:type="dcterms:W3CDTF">2020-10-25T00:52:52Z</dcterms:modified>
</cp:coreProperties>
</file>