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72" r:id="rId2"/>
    <p:sldId id="257" r:id="rId3"/>
    <p:sldId id="270" r:id="rId4"/>
    <p:sldId id="271" r:id="rId5"/>
    <p:sldId id="269" r:id="rId6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205" y="-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7BB9B0C5-9F32-409C-8E35-AEB7A0BA3F65}" type="datetimeFigureOut">
              <a:rPr lang="ar-KW" smtClean="0"/>
              <a:t>08/04/1443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1833603-2E15-47FC-AF17-8258FEB3AD33}" type="slidenum">
              <a:rPr lang="ar-KW" smtClean="0"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val="3852496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895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08/04/1443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 txBox="1"/>
          <p:nvPr/>
        </p:nvSpPr>
        <p:spPr>
          <a:xfrm>
            <a:off x="4006974" y="404664"/>
            <a:ext cx="4176464" cy="13681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solidFill>
              <a:srgbClr val="0070C0"/>
            </a:solidFill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ar-KW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raditional Arabic" panose="02020603050405020304" pitchFamily="18" charset="-78"/>
                <a:ea typeface="Calibri"/>
                <a:cs typeface="DecoType Thuluth II" panose="02010000000000000000" pitchFamily="2" charset="-78"/>
                <a:sym typeface="Calibri"/>
              </a:rPr>
              <a:t>منهج </a:t>
            </a:r>
            <a:r>
              <a:rPr lang="ar-KW" sz="8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Calibri"/>
                <a:ea typeface="Calibri"/>
                <a:cs typeface="DecoType Thuluth II" panose="02010000000000000000" pitchFamily="2" charset="-78"/>
                <a:sym typeface="Calibri"/>
              </a:rPr>
              <a:t> </a:t>
            </a:r>
            <a:r>
              <a:rPr lang="ar-KW" sz="80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raditional Arabic" panose="02020603050405020304" pitchFamily="18" charset="-78"/>
                <a:ea typeface="Calibri"/>
                <a:cs typeface="DecoType Thuluth II" panose="02010000000000000000" pitchFamily="2" charset="-78"/>
                <a:sym typeface="Calibri"/>
              </a:rPr>
              <a:t>التفسير</a:t>
            </a:r>
            <a:endParaRPr sz="8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2060"/>
              </a:solidFill>
              <a:latin typeface="Traditional Arabic" panose="02020603050405020304" pitchFamily="18" charset="-78"/>
              <a:ea typeface="Calibri"/>
              <a:cs typeface="DecoType Thuluth II" panose="02010000000000000000" pitchFamily="2" charset="-78"/>
              <a:sym typeface="Calibri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2030" y="185367"/>
            <a:ext cx="2160136" cy="15777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" y="0"/>
            <a:ext cx="158399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55764" y="1609246"/>
            <a:ext cx="2145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</a:t>
            </a:r>
            <a:r>
              <a:rPr lang="ar-KW" sz="18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آيات </a:t>
            </a:r>
            <a:r>
              <a:rPr lang="ar-KW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للعلوم الإسلامية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4044463" y="2607852"/>
            <a:ext cx="4138975" cy="96516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800" dirty="0" smtClean="0">
                <a:ln w="22225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  <a:sym typeface="Calibri"/>
              </a:rPr>
              <a:t>الفصل الدراسي </a:t>
            </a:r>
            <a:r>
              <a:rPr lang="ar-KW" sz="4800" dirty="0" smtClean="0">
                <a:ln w="22225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  <a:sym typeface="Calibri"/>
              </a:rPr>
              <a:t>الثالث</a:t>
            </a:r>
            <a:endParaRPr lang="en-US" sz="4800" dirty="0" smtClean="0">
              <a:ln w="22225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3828538" y="4771390"/>
            <a:ext cx="4138975" cy="1022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85000" lnSpcReduction="20000"/>
          </a:bodyPr>
          <a:lstStyle/>
          <a:p>
            <a:pPr marR="0" lvl="0" algn="r" rt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7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Calibri"/>
                <a:sym typeface="Calibri"/>
              </a:rPr>
              <a:t>  </a:t>
            </a:r>
            <a:endParaRPr lang="en-US" sz="47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6" name="Picture 2" descr="C:\Users\Shikh kamal\Desktop\اسمي ثلث وطغراء\دكتور كمال3.jf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9787" y="3960961"/>
            <a:ext cx="3250777" cy="249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9404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6" grpId="0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2030" y="185367"/>
            <a:ext cx="2160136" cy="157776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" y="0"/>
            <a:ext cx="1583992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55764" y="1609246"/>
            <a:ext cx="21451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KW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</a:t>
            </a:r>
            <a:r>
              <a:rPr lang="ar-KW" sz="18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آيات </a:t>
            </a:r>
            <a:r>
              <a:rPr lang="ar-KW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للعلوم الإسلامية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557641" y="3191163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</a:p>
          <a:p>
            <a:pPr>
              <a:buClr>
                <a:prstClr val="black"/>
              </a:buClr>
              <a:buSzPts val="6000"/>
            </a:pP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Calibri" panose="020F0502020204030204" pitchFamily="34" charset="0"/>
              <a:sym typeface="Calibri"/>
            </a:endParaRPr>
          </a:p>
        </p:txBody>
      </p:sp>
      <p:sp>
        <p:nvSpPr>
          <p:cNvPr id="15" name="Google Shape;86;p1"/>
          <p:cNvSpPr txBox="1"/>
          <p:nvPr/>
        </p:nvSpPr>
        <p:spPr>
          <a:xfrm>
            <a:off x="6527254" y="4082299"/>
            <a:ext cx="5100918" cy="786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sp>
        <p:nvSpPr>
          <p:cNvPr id="16" name="Google Shape;86;p1"/>
          <p:cNvSpPr txBox="1"/>
          <p:nvPr/>
        </p:nvSpPr>
        <p:spPr>
          <a:xfrm>
            <a:off x="6527254" y="5345756"/>
            <a:ext cx="5100918" cy="675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</a:t>
            </a:r>
            <a:r>
              <a:rPr lang="ar-KW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</a:t>
            </a:r>
            <a:r>
              <a:rPr lang="ar-SA" sz="4000" b="1" dirty="0">
                <a:ln w="9525">
                  <a:solidFill>
                    <a:srgbClr val="8064A2">
                      <a:lumMod val="20000"/>
                      <a:lumOff val="8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8064A2">
                      <a:satMod val="175000"/>
                      <a:alpha val="40000"/>
                    </a:srgbClr>
                  </a:glow>
                </a:effectLst>
                <a:ea typeface="Calibri"/>
                <a:cs typeface="Al-Mujahed Free" pitchFamily="2" charset="-78"/>
              </a:rPr>
              <a:t> </a:t>
            </a:r>
            <a:endParaRPr lang="en-US" sz="4000" b="1" dirty="0">
              <a:ln w="9525">
                <a:solidFill>
                  <a:srgbClr val="8064A2">
                    <a:lumMod val="20000"/>
                    <a:lumOff val="80000"/>
                  </a:srgb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8064A2">
                    <a:satMod val="175000"/>
                    <a:alpha val="40000"/>
                  </a:srgbClr>
                </a:glow>
              </a:effectLst>
              <a:ea typeface="Calibri"/>
              <a:cs typeface="Al-Mujahed Free" pitchFamily="2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4182530" y="260647"/>
            <a:ext cx="3856892" cy="150248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76200">
            <a:solidFill>
              <a:srgbClr val="0070C0"/>
            </a:solidFill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المحاضرة (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8)</a:t>
            </a:r>
          </a:p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</a:t>
            </a: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الصف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557641" y="2204864"/>
            <a:ext cx="5010173" cy="597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indent="-571500">
              <a:buClr>
                <a:prstClr val="black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ar-KW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8288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9" name="Google Shape;86;p1"/>
          <p:cNvSpPr txBox="1"/>
          <p:nvPr/>
        </p:nvSpPr>
        <p:spPr>
          <a:xfrm>
            <a:off x="6327400" y="1196752"/>
            <a:ext cx="5010173" cy="741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مقدمة</a:t>
            </a:r>
            <a:endParaRPr lang="ar-KW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2" y="2060849"/>
            <a:ext cx="11789570" cy="44585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/>
            <a:r>
              <a:rPr lang="ar-KW" sz="32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قوله </a:t>
            </a:r>
            <a:r>
              <a:rPr lang="ar-KW" sz="32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en-US" sz="3200" b="1" dirty="0">
                <a:solidFill>
                  <a:srgbClr val="FF000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U</a:t>
            </a:r>
            <a:r>
              <a:rPr lang="ar-KW" sz="32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﴿سَبَّحَ لِلَّهِ ما فِي السَّماواتِ وَما فِي الْأَرْضِ وَهُوَ الْعَزِيزُ الْحَكِيمُ﴾ الآية.</a:t>
            </a:r>
            <a:endParaRPr lang="en-US" sz="32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 عبد الله بن سلَّام، قال: قعدنا نفر من أصحاب رسول -</a:t>
            </a:r>
            <a:r>
              <a:rPr lang="ar-SA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</a:t>
            </a:r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فتذاكرنا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وقلنا: لو نعلم أيُّ الأعمال أحبُّ إلى الله -</a:t>
            </a:r>
            <a:r>
              <a:rPr lang="en-GB" sz="3200" b="1" dirty="0">
                <a:solidFill>
                  <a:srgbClr val="00206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I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عَمِلْناه. فأنزل الله -</a:t>
            </a:r>
            <a:r>
              <a:rPr lang="en-GB" sz="3200" b="1" dirty="0">
                <a:solidFill>
                  <a:srgbClr val="00206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I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﴿سَبَّحَ لِلَّهِ ما فِي السَّماواتِ وَما فِي الْأَرْضِ وَهُوَ الْعَزِيزُ الْحَكِيمُ﴾ إلى قوله: ﴿إِنَّ اللهَ يُحِبُّ الَّذِينَ يُقاتِلُونَ فِي سَبِيلِهِ صَفًّا كَأَنَّهُمْ بُنْيانٌ مَرْصُوصٌ﴾ إلى آخر السورة، فقرأها علينا رسول الله -</a:t>
            </a:r>
            <a:r>
              <a:rPr lang="ar-SA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KW" sz="32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قوله -</a:t>
            </a:r>
            <a:r>
              <a:rPr lang="en-GB" sz="3200" b="1" dirty="0">
                <a:solidFill>
                  <a:srgbClr val="FF000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I</a:t>
            </a:r>
            <a:r>
              <a:rPr lang="ar-KW" sz="32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﴿يا أَيُّهَا الَّذِينَ آمَنُوا لِمَ تَقُولُونَ ما لا تَفْعَلُونَ﴾ الآية. </a:t>
            </a:r>
            <a:endParaRPr lang="en-US" sz="3200" b="1" dirty="0">
              <a:solidFill>
                <a:srgbClr val="FF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قال المفسرون: كان المسلمون يقولون: لو نعلم أحبَّ الأعمال إلى الله -</a:t>
            </a:r>
            <a:r>
              <a:rPr lang="en-GB" sz="3200" b="1" dirty="0">
                <a:solidFill>
                  <a:srgbClr val="00206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I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لبذلنا فيه أموالنا وأنفسنا، فدلهم الله -</a:t>
            </a:r>
            <a:r>
              <a:rPr lang="en-GB" sz="3200" b="1" dirty="0">
                <a:solidFill>
                  <a:srgbClr val="00206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I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على أحبِّ الأعمالِ إليه، فقال: ﴿إِنَّ اللهَ يُحِبُّ الَّذِينَ يُقاتِلُونَ فِي سَبِيلِهِ صَفًّا﴾ ... الآية، فابْتُلُوا يوم أحد بذلك، فوَلَّوْا مُدْبِرين. فأنزل الله -</a:t>
            </a:r>
            <a:r>
              <a:rPr lang="en-GB" sz="3200" b="1" dirty="0">
                <a:solidFill>
                  <a:srgbClr val="002060"/>
                </a:solidFill>
                <a:latin typeface="AGA Arabesque" panose="05010101010101010101" pitchFamily="2" charset="2"/>
                <a:cs typeface="Traditional Arabic" panose="02020603050405020304" pitchFamily="18" charset="-78"/>
              </a:rPr>
              <a:t>I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-: ﴿يا أَيُّهَا الَّذِينَ آمَنُوا لِمَ تَقُولُونَ ما لا تَفْعَلُونَ</a:t>
            </a:r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؟﴾.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4182530" y="260648"/>
            <a:ext cx="3856892" cy="86409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76200">
            <a:solidFill>
              <a:srgbClr val="0070C0"/>
            </a:solidFill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الصف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3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0688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9" name="Google Shape;86;p1"/>
          <p:cNvSpPr txBox="1"/>
          <p:nvPr/>
        </p:nvSpPr>
        <p:spPr>
          <a:xfrm>
            <a:off x="6327400" y="1484784"/>
            <a:ext cx="5010173" cy="741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غريب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الألفاظ</a:t>
            </a:r>
          </a:p>
        </p:txBody>
      </p:sp>
      <p:sp>
        <p:nvSpPr>
          <p:cNvPr id="13" name="Google Shape;86;p1"/>
          <p:cNvSpPr txBox="1"/>
          <p:nvPr/>
        </p:nvSpPr>
        <p:spPr>
          <a:xfrm>
            <a:off x="4182530" y="260648"/>
            <a:ext cx="3856892" cy="86409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76200">
            <a:solidFill>
              <a:srgbClr val="0070C0"/>
            </a:solidFill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الصف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5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6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045860"/>
              </p:ext>
            </p:extLst>
          </p:nvPr>
        </p:nvGraphicFramePr>
        <p:xfrm>
          <a:off x="625370" y="2492896"/>
          <a:ext cx="10971212" cy="392582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2002922"/>
                <a:gridCol w="3482684"/>
                <a:gridCol w="2358126"/>
                <a:gridCol w="3127480"/>
              </a:tblGrid>
              <a:tr h="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b="1" kern="1200" dirty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KW" sz="3200" b="1" kern="1200" dirty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الكلمة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معناها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الكلمة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معناها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/>
                </a:tc>
              </a:tr>
              <a:tr h="27368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﴿سَبّح لله﴾</a:t>
                      </a:r>
                      <a:endParaRPr lang="en-US" sz="3200" b="1" kern="120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663065" algn="r"/>
                        </a:tabLst>
                      </a:pPr>
                      <a:r>
                        <a:rPr lang="ar-KW" sz="3200" b="1" kern="1200" dirty="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نَزّهَه ومَجّده تعالى ودلّ </a:t>
                      </a:r>
                      <a:r>
                        <a:rPr lang="ar-KW" sz="3200" b="1" kern="1200" dirty="0" smtClean="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عليه</a:t>
                      </a:r>
                      <a:endParaRPr lang="en-US" sz="3200" b="1" kern="1200" dirty="0">
                        <a:solidFill>
                          <a:srgbClr val="00206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﴿كَبُرَ مَقتا﴾</a:t>
                      </a:r>
                      <a:endParaRPr lang="en-US" sz="3200" b="1" kern="120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عَظم بغضا بالغ الغاية</a:t>
                      </a:r>
                      <a:endParaRPr lang="en-US" sz="3200" b="1" kern="1200" dirty="0">
                        <a:solidFill>
                          <a:srgbClr val="00206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﴿صَفّا﴾</a:t>
                      </a:r>
                      <a:endParaRPr lang="en-US" sz="3200" b="1" kern="120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صافّين أنفسهم أو مصفوفين</a:t>
                      </a:r>
                      <a:endParaRPr lang="en-US" sz="3200" b="1" kern="1200">
                        <a:solidFill>
                          <a:srgbClr val="00206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﴿بُنيانٌ مَرْصوص﴾</a:t>
                      </a:r>
                      <a:endParaRPr lang="en-US" sz="3200" b="1" kern="120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متلاصق مُحكم لا فرجة فيه</a:t>
                      </a:r>
                      <a:endParaRPr lang="en-US" sz="3200" b="1" kern="1200" dirty="0">
                        <a:solidFill>
                          <a:srgbClr val="00206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241935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﴿زَاغوا﴾</a:t>
                      </a:r>
                      <a:endParaRPr lang="en-US" sz="3200" b="1" kern="120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مالوا باختيارهم عن الحقّ</a:t>
                      </a:r>
                      <a:endParaRPr lang="en-US" sz="3200" b="1" kern="1200">
                        <a:solidFill>
                          <a:srgbClr val="00206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70560" algn="l"/>
                        </a:tabLs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﴿أزاغ الله قلوبهم﴾</a:t>
                      </a:r>
                      <a:endParaRPr lang="en-US" sz="3200" b="1" kern="120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حَرَمَهم التوفيق لاتّباع الحقّ</a:t>
                      </a:r>
                      <a:endParaRPr lang="en-US" sz="3200" b="1" kern="1200" dirty="0">
                        <a:solidFill>
                          <a:srgbClr val="00206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﴿نور الله﴾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الحقّ الذي جاء به الرسول</a:t>
                      </a:r>
                      <a:endParaRPr lang="en-US" sz="3200" b="1" kern="1200">
                        <a:solidFill>
                          <a:srgbClr val="00206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﴿وأخرى﴾</a:t>
                      </a:r>
                      <a:endParaRPr lang="en-US" sz="3200" b="1" kern="120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ولكم من النّعم نعمة أخرى</a:t>
                      </a:r>
                      <a:endParaRPr lang="en-US" sz="3200" b="1" kern="1200" dirty="0">
                        <a:solidFill>
                          <a:srgbClr val="00206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﴿للحواريين﴾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أصْفِياء عيسى وخواصّه</a:t>
                      </a:r>
                      <a:endParaRPr lang="en-US" sz="3200" b="1" kern="1200">
                        <a:solidFill>
                          <a:srgbClr val="00206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﴿فأيّدنا﴾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قوّينا المحقّين بالإيمان</a:t>
                      </a:r>
                      <a:endParaRPr lang="en-US" sz="3200" b="1" kern="1200" dirty="0">
                        <a:solidFill>
                          <a:srgbClr val="00206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FF000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﴿ظاهرين﴾</a:t>
                      </a:r>
                      <a:endParaRPr lang="en-US" sz="3200" b="1" kern="1200" dirty="0">
                        <a:solidFill>
                          <a:srgbClr val="FF000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b="1" kern="1200" dirty="0">
                          <a:solidFill>
                            <a:srgbClr val="002060"/>
                          </a:solidFill>
                          <a:latin typeface="Traditional Arabic" panose="02020603050405020304" pitchFamily="18" charset="-78"/>
                          <a:ea typeface="+mn-ea"/>
                          <a:cs typeface="Traditional Arabic" panose="02020603050405020304" pitchFamily="18" charset="-78"/>
                        </a:rPr>
                        <a:t>غالبين بالحجج والبيانات</a:t>
                      </a:r>
                      <a:endParaRPr lang="en-US" sz="3200" b="1" kern="1200" dirty="0">
                        <a:solidFill>
                          <a:srgbClr val="002060"/>
                        </a:solidFill>
                        <a:latin typeface="Traditional Arabic" panose="02020603050405020304" pitchFamily="18" charset="-78"/>
                        <a:ea typeface="+mn-ea"/>
                        <a:cs typeface="Traditional Arabic" panose="02020603050405020304" pitchFamily="18" charset="-78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KW" sz="32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802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Google Shape;86;p1"/>
          <p:cNvSpPr txBox="1"/>
          <p:nvPr/>
        </p:nvSpPr>
        <p:spPr>
          <a:xfrm>
            <a:off x="6594165" y="1403096"/>
            <a:ext cx="5010172" cy="72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مقاصد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923872" y="2212819"/>
            <a:ext cx="10139886" cy="568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/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تحفيز المؤمنين لنصرة دين الله، والجهاد </a:t>
            </a:r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سبيله.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26140" y="3131286"/>
            <a:ext cx="4876839" cy="72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من</a:t>
            </a: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 </a:t>
            </a:r>
            <a:r>
              <a:rPr lang="ar-KW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فوائد </a:t>
            </a:r>
            <a:r>
              <a:rPr lang="ar-KW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anose="02020603050405020304" pitchFamily="18" charset="-78"/>
                <a:ea typeface="Calibri"/>
                <a:cs typeface="AF_Najed" pitchFamily="2" charset="-78"/>
              </a:rPr>
              <a:t>السورة:</a:t>
            </a:r>
            <a:endParaRPr 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anose="02020603050405020304" pitchFamily="18" charset="-78"/>
              <a:ea typeface="Calibri"/>
              <a:cs typeface="AF_Najed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550590" y="3789040"/>
            <a:ext cx="10394582" cy="2658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مشروعية مبايعة ولي الأمر على السمع والطاعة والتقوى.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وجوب الصدق في الأفعال ومطابقتها للأقوال.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بيَّن الله للعبد طريق الخير والشر، فإذا اختار العبد الزيغ والضلال ولم يتب فإن الله يعاقبه بزيادة زيغه وضلاله.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r>
              <a:rPr lang="en-US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•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تبشير الرسالات السابقة بنبينا -</a:t>
            </a:r>
            <a:r>
              <a:rPr lang="ar-SA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ﷺ</a:t>
            </a:r>
            <a:r>
              <a:rPr lang="ar-KW" sz="3200" b="1" dirty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دلالة على صدق نبوته.</a:t>
            </a:r>
            <a:endParaRPr lang="en-US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4182530" y="260648"/>
            <a:ext cx="3856892" cy="86409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  <a:ln w="76200">
            <a:solidFill>
              <a:srgbClr val="0070C0"/>
            </a:solidFill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 الصف</a:t>
            </a:r>
            <a:endParaRPr lang="en-US" sz="4600" b="1" dirty="0" smtClean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/>
              <a:ea typeface="Calibri"/>
              <a:cs typeface="AL-Mateen" pitchFamily="2" charset="-78"/>
              <a:sym typeface="Calibri"/>
            </a:endParaRPr>
          </a:p>
        </p:txBody>
      </p:sp>
      <p:sp>
        <p:nvSpPr>
          <p:cNvPr id="15" name="TextBox 3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أكاديمية آيات للعلوم الإسلامية      </a:t>
            </a:r>
            <a:r>
              <a:rPr lang="en-US" sz="1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www.ayaatacademy.ca     </a:t>
            </a:r>
            <a:endParaRPr lang="en-US" sz="1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1561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2271</TotalTime>
  <Words>423</Words>
  <Application>Microsoft Office PowerPoint</Application>
  <PresentationFormat>مخصص</PresentationFormat>
  <Paragraphs>63</Paragraphs>
  <Slides>5</Slides>
  <Notes>5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Dr. kamal</cp:lastModifiedBy>
  <cp:revision>85</cp:revision>
  <dcterms:created xsi:type="dcterms:W3CDTF">2020-09-26T19:22:49Z</dcterms:created>
  <dcterms:modified xsi:type="dcterms:W3CDTF">2021-11-13T15:45:35Z</dcterms:modified>
</cp:coreProperties>
</file>