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29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A50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6" autoAdjust="0"/>
    <p:restoredTop sz="92683"/>
  </p:normalViewPr>
  <p:slideViewPr>
    <p:cSldViewPr snapToGrid="0" snapToObjects="1">
      <p:cViewPr varScale="1">
        <p:scale>
          <a:sx n="71" d="100"/>
          <a:sy n="71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t>2024-01-24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US" sz="1800" b="1" dirty="0" smtClean="0"/>
              <a:t>Advanced </a:t>
            </a:r>
            <a:r>
              <a:rPr lang="en-US" sz="1800" b="1" dirty="0" err="1" smtClean="0"/>
              <a:t>Tajweed</a:t>
            </a:r>
            <a:r>
              <a:rPr lang="en-US" sz="1800" b="1" dirty="0" smtClean="0"/>
              <a:t> Curriculum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2024-01-24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2024-01-24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2024-01-24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2024-01-24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2024-01-24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2024-01-24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2024-01-24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2024-01-24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2024-01-24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2024-01-24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2024-01-24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294" y="2465313"/>
            <a:ext cx="10793506" cy="2387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Advanced Islamic Studies program (Diploma)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Rules of </a:t>
            </a:r>
            <a:r>
              <a:rPr lang="en-US" sz="4800" dirty="0" err="1" smtClean="0"/>
              <a:t>Ha’a</a:t>
            </a:r>
            <a:r>
              <a:rPr lang="en-US" sz="4800" dirty="0" smtClean="0"/>
              <a:t> </a:t>
            </a:r>
            <a:r>
              <a:rPr lang="en-US" sz="4800" dirty="0"/>
              <a:t>for </a:t>
            </a:r>
            <a:r>
              <a:rPr lang="en-US" sz="4800" dirty="0" err="1"/>
              <a:t>Kinayah</a:t>
            </a:r>
            <a:r>
              <a:rPr lang="en-US" sz="4800" dirty="0"/>
              <a:t> </a:t>
            </a:r>
            <a:r>
              <a:rPr lang="en-US" sz="1400" dirty="0"/>
              <a:t>(allegorical </a:t>
            </a:r>
            <a:r>
              <a:rPr lang="en-US" sz="1400" dirty="0" err="1" smtClean="0"/>
              <a:t>haa</a:t>
            </a:r>
            <a:r>
              <a:rPr lang="en-US" sz="1400" dirty="0" smtClean="0"/>
              <a:t>)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2760"/>
            <a:ext cx="9144000" cy="1335199"/>
          </a:xfrm>
        </p:spPr>
        <p:txBody>
          <a:bodyPr/>
          <a:lstStyle/>
          <a:p>
            <a:r>
              <a:rPr lang="en-US" b="1" dirty="0"/>
              <a:t>Dr. Ashraf </a:t>
            </a:r>
            <a:r>
              <a:rPr lang="en-US" b="1" dirty="0" err="1"/>
              <a:t>Negm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السبيل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>
                <a:solidFill>
                  <a:schemeClr val="bg1"/>
                </a:solidFill>
              </a:rPr>
              <a:t>Jazakom</a:t>
            </a:r>
            <a:r>
              <a:rPr lang="en-US" sz="4000" b="1" dirty="0">
                <a:solidFill>
                  <a:schemeClr val="bg1"/>
                </a:solidFill>
              </a:rPr>
              <a:t> Allah </a:t>
            </a:r>
            <a:r>
              <a:rPr lang="en-US" sz="4000" b="1" dirty="0" err="1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35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789868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Dr. Ashraf </a:t>
            </a:r>
            <a:r>
              <a:rPr lang="en-US" sz="3200" dirty="0" err="1" smtClean="0">
                <a:solidFill>
                  <a:srgbClr val="FF0000"/>
                </a:solidFill>
              </a:rPr>
              <a:t>Negm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110" y="2214349"/>
            <a:ext cx="2874836" cy="334932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F412-AA90-1043-BCB5-FC8396DF0750}" type="datetime1">
              <a:rPr lang="en-CA" smtClean="0"/>
              <a:t>2024-01-24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5307" y="1720056"/>
            <a:ext cx="7650051" cy="3843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Ijaza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(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Sanad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) in reciting and teaching the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10 </a:t>
            </a:r>
            <a:r>
              <a:rPr lang="en-US" sz="1400" b="1" dirty="0" err="1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Qera’at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(Readings)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of the Quran from the ways of Al-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Shatibiyah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&amp; AL-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Dorrah</a:t>
            </a:r>
            <a:endParaRPr lang="en-US" sz="1400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Diploma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of Human and Islamic knowledge – Islamic studies institute –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Cairo University</a:t>
            </a:r>
            <a:endParaRPr lang="en-US" sz="1400" dirty="0">
              <a:solidFill>
                <a:srgbClr val="FF0000"/>
              </a:solidFill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4 Diplomas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in the Islamic studies – </a:t>
            </a:r>
            <a:r>
              <a:rPr lang="en-US" sz="1400" b="1" dirty="0" err="1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Samaha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Academy</a:t>
            </a:r>
            <a:endParaRPr lang="en-US" sz="1400" dirty="0">
              <a:solidFill>
                <a:srgbClr val="FF0000"/>
              </a:solidFill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Certificate of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Dar-</a:t>
            </a:r>
            <a:r>
              <a:rPr lang="en-US" sz="1400" b="1" dirty="0" err="1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ul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-Quran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(equal to 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Azhar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HS certificate) - Kuwait </a:t>
            </a:r>
            <a:endParaRPr lang="en-US" sz="1400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Certificate of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Al-</a:t>
            </a:r>
            <a:r>
              <a:rPr lang="en-US" sz="1400" b="1" dirty="0" err="1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Otrojah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institute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for Quran knowledge - Kuwait </a:t>
            </a:r>
            <a:endParaRPr lang="en-US" sz="1400" b="1" dirty="0" smtClean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Study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of the 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Qera’at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(Readings) at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Institute of </a:t>
            </a:r>
            <a:r>
              <a:rPr lang="en-US" sz="1400" b="1" dirty="0" err="1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Qera’at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- Kuwait  </a:t>
            </a:r>
            <a:endParaRPr lang="en-US" sz="1400" b="1" dirty="0" smtClean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Master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of Pediatrics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– Cairo </a:t>
            </a:r>
            <a:r>
              <a:rPr lang="en-US" sz="14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University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18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years experience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in training and teaching of Islamic </a:t>
            </a:r>
            <a:r>
              <a:rPr lang="en-US" sz="14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knowledge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The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founder and manager of 3 Canadian Islamic educational organizations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: (Al-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Otrojah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for Quran studies), (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Ayaat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Academy corp.), and (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Ayaat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Foundation)</a:t>
            </a:r>
            <a:endParaRPr lang="en-US" sz="1400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308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0992" y="630190"/>
            <a:ext cx="2826227" cy="1325563"/>
          </a:xfrm>
        </p:spPr>
        <p:txBody>
          <a:bodyPr/>
          <a:lstStyle/>
          <a:p>
            <a:pPr algn="ctr"/>
            <a:r>
              <a:rPr lang="en-US" dirty="0" smtClean="0"/>
              <a:t>Semester program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F412-AA90-1043-BCB5-FC8396DF0750}" type="datetime1">
              <a:rPr lang="en-CA" smtClean="0"/>
              <a:t>2024-01-24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7" y="2147597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4684"/>
            <a:ext cx="4411483" cy="583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9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3182" y="2071253"/>
            <a:ext cx="97560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2400" dirty="0">
                <a:solidFill>
                  <a:schemeClr val="tx1"/>
                </a:solidFill>
              </a:rPr>
              <a:t>هي هاء الضمير </a:t>
            </a:r>
            <a:r>
              <a:rPr lang="ar-EG" sz="2400" b="1" dirty="0">
                <a:solidFill>
                  <a:srgbClr val="FF0000"/>
                </a:solidFill>
              </a:rPr>
              <a:t>الزائدة</a:t>
            </a:r>
            <a:r>
              <a:rPr lang="ar-EG" sz="2400" dirty="0">
                <a:solidFill>
                  <a:srgbClr val="FF0000"/>
                </a:solidFill>
              </a:rPr>
              <a:t> </a:t>
            </a:r>
            <a:r>
              <a:rPr lang="ar-EG" sz="2400" dirty="0">
                <a:solidFill>
                  <a:schemeClr val="tx1"/>
                </a:solidFill>
              </a:rPr>
              <a:t>عن بنية الكلمة والتي يكنى بها عن </a:t>
            </a:r>
            <a:r>
              <a:rPr lang="ar-EG" sz="2400" b="1" dirty="0">
                <a:solidFill>
                  <a:srgbClr val="FF0000"/>
                </a:solidFill>
              </a:rPr>
              <a:t>المفرد</a:t>
            </a:r>
            <a:r>
              <a:rPr lang="ar-EG" sz="2400" dirty="0">
                <a:solidFill>
                  <a:schemeClr val="tx1"/>
                </a:solidFill>
              </a:rPr>
              <a:t> </a:t>
            </a:r>
            <a:r>
              <a:rPr lang="ar-EG" sz="2400" b="1" dirty="0">
                <a:solidFill>
                  <a:srgbClr val="FF0000"/>
                </a:solidFill>
              </a:rPr>
              <a:t>المذكر الغائب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dirty="0">
                <a:cs typeface="Calibri" panose="020F0502020204030204" pitchFamily="34" charset="0"/>
              </a:rPr>
              <a:t>It is a</a:t>
            </a:r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Calibri" panose="020F0502020204030204" pitchFamily="34" charset="0"/>
              </a:rPr>
              <a:t>Ha’a</a:t>
            </a:r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 representing a pronoun. It is </a:t>
            </a:r>
            <a:r>
              <a:rPr lang="en-US" sz="2400" b="1" dirty="0">
                <a:solidFill>
                  <a:srgbClr val="FF0000"/>
                </a:solidFill>
                <a:cs typeface="Calibri" panose="020F0502020204030204" pitchFamily="34" charset="0"/>
              </a:rPr>
              <a:t>NOT</a:t>
            </a:r>
            <a:r>
              <a:rPr lang="en-US" sz="2400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an integral letter of the word.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It indicates the </a:t>
            </a:r>
            <a:r>
              <a:rPr lang="en-US" sz="2400" b="1" dirty="0">
                <a:solidFill>
                  <a:srgbClr val="FF0000"/>
                </a:solidFill>
                <a:cs typeface="Calibri" panose="020F0502020204030204" pitchFamily="34" charset="0"/>
              </a:rPr>
              <a:t>masculine singular third person</a:t>
            </a:r>
            <a:endParaRPr lang="ar-EG" sz="24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35423" y="742758"/>
            <a:ext cx="8054788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/>
            <a:r>
              <a:rPr lang="ar-EG" sz="3200" b="1" dirty="0">
                <a:ln/>
                <a:solidFill>
                  <a:srgbClr val="FFFF00"/>
                </a:solidFill>
              </a:rPr>
              <a:t>أحكام هاء </a:t>
            </a:r>
            <a:r>
              <a:rPr lang="ar-EG" sz="3200" b="1" dirty="0" smtClean="0">
                <a:ln/>
                <a:solidFill>
                  <a:srgbClr val="FFFF00"/>
                </a:solidFill>
              </a:rPr>
              <a:t>الكناية</a:t>
            </a:r>
            <a:r>
              <a:rPr lang="en-US" sz="3200" b="1" dirty="0" smtClean="0">
                <a:ln/>
                <a:solidFill>
                  <a:srgbClr val="FFFF00"/>
                </a:solidFill>
              </a:rPr>
              <a:t> Rules of </a:t>
            </a:r>
            <a:r>
              <a:rPr lang="en-US" sz="3200" b="1" dirty="0" err="1" smtClean="0">
                <a:ln/>
                <a:solidFill>
                  <a:srgbClr val="FFFF00"/>
                </a:solidFill>
              </a:rPr>
              <a:t>Ha’a</a:t>
            </a:r>
            <a:r>
              <a:rPr lang="en-US" sz="3200" b="1" dirty="0" smtClean="0">
                <a:ln/>
                <a:solidFill>
                  <a:srgbClr val="FFFF00"/>
                </a:solidFill>
              </a:rPr>
              <a:t> </a:t>
            </a:r>
            <a:r>
              <a:rPr lang="en-US" sz="3200" b="1" dirty="0">
                <a:ln/>
                <a:solidFill>
                  <a:srgbClr val="FFFF00"/>
                </a:solidFill>
              </a:rPr>
              <a:t>for </a:t>
            </a:r>
            <a:r>
              <a:rPr lang="en-US" sz="3200" b="1" dirty="0" err="1">
                <a:ln/>
                <a:solidFill>
                  <a:srgbClr val="FFFF00"/>
                </a:solidFill>
              </a:rPr>
              <a:t>Kinayah</a:t>
            </a:r>
            <a:r>
              <a:rPr lang="en-US" sz="3200" b="1" dirty="0">
                <a:ln/>
                <a:solidFill>
                  <a:srgbClr val="FFFF00"/>
                </a:solidFill>
              </a:rPr>
              <a:t> </a:t>
            </a:r>
            <a:r>
              <a:rPr lang="en-US" sz="1400" b="1" dirty="0">
                <a:ln/>
                <a:solidFill>
                  <a:srgbClr val="FFFF00"/>
                </a:solidFill>
              </a:rPr>
              <a:t>(allegorical </a:t>
            </a:r>
            <a:r>
              <a:rPr lang="en-US" sz="1400" b="1" dirty="0" err="1">
                <a:ln/>
                <a:solidFill>
                  <a:srgbClr val="FFFF00"/>
                </a:solidFill>
              </a:rPr>
              <a:t>haa</a:t>
            </a:r>
            <a:r>
              <a:rPr lang="en-US" sz="1400" b="1" dirty="0" smtClean="0">
                <a:ln/>
                <a:solidFill>
                  <a:srgbClr val="FFFF00"/>
                </a:solidFill>
              </a:rPr>
              <a:t>)  </a:t>
            </a:r>
            <a:endParaRPr lang="en-US" sz="1400" b="1" dirty="0">
              <a:ln/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9272" y="3759562"/>
            <a:ext cx="7047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3600" dirty="0">
                <a:solidFill>
                  <a:srgbClr val="0033CC"/>
                </a:solidFill>
                <a:latin typeface="PDMS_IslamicFont"/>
              </a:rPr>
              <a:t>قَالَ </a:t>
            </a:r>
            <a:r>
              <a:rPr lang="ar-EG" sz="3600" u="sng" dirty="0" smtClean="0">
                <a:solidFill>
                  <a:schemeClr val="bg2">
                    <a:lumMod val="50000"/>
                  </a:schemeClr>
                </a:solidFill>
                <a:latin typeface="PDMS_IslamicFont"/>
              </a:rPr>
              <a:t>لَ</a:t>
            </a:r>
            <a:r>
              <a:rPr lang="ar-EG" sz="3600" u="sng" dirty="0" smtClean="0">
                <a:solidFill>
                  <a:srgbClr val="FF0000"/>
                </a:solidFill>
                <a:latin typeface="PDMS_IslamicFont"/>
              </a:rPr>
              <a:t>ه</a:t>
            </a:r>
            <a:r>
              <a:rPr lang="ar-EG" sz="3600" dirty="0" smtClean="0">
                <a:solidFill>
                  <a:srgbClr val="FF0000"/>
                </a:solidFill>
                <a:latin typeface="PDMS_IslamicFont"/>
              </a:rPr>
              <a:t>ُ</a:t>
            </a:r>
            <a:r>
              <a:rPr lang="ar-EG" sz="5400" baseline="-50000" dirty="0" smtClean="0">
                <a:solidFill>
                  <a:srgbClr val="0033CC"/>
                </a:solidFill>
                <a:latin typeface="PDMS_IslamicFont"/>
              </a:rPr>
              <a:t>ۥ</a:t>
            </a:r>
            <a:r>
              <a:rPr lang="ar-EG" sz="3600" dirty="0" smtClean="0">
                <a:solidFill>
                  <a:srgbClr val="0033CC"/>
                </a:solidFill>
                <a:latin typeface="PDMS_IslamicFont"/>
              </a:rPr>
              <a:t> </a:t>
            </a:r>
            <a:r>
              <a:rPr lang="ar-EG" sz="3600" u="sng" dirty="0" smtClean="0">
                <a:solidFill>
                  <a:srgbClr val="00B050"/>
                </a:solidFill>
                <a:latin typeface="PDMS_IslamicFont"/>
              </a:rPr>
              <a:t>صَاحِبُ</a:t>
            </a:r>
            <a:r>
              <a:rPr lang="ar-EG" sz="3600" u="sng" dirty="0" smtClean="0">
                <a:solidFill>
                  <a:srgbClr val="FF0000"/>
                </a:solidFill>
                <a:latin typeface="PDMS_IslamicFont"/>
              </a:rPr>
              <a:t>هُ</a:t>
            </a:r>
            <a:r>
              <a:rPr lang="ar-EG" sz="3600" baseline="-50000" dirty="0" smtClean="0">
                <a:solidFill>
                  <a:srgbClr val="0033CC"/>
                </a:solidFill>
                <a:latin typeface="PDMS_IslamicFont"/>
              </a:rPr>
              <a:t>ۥ</a:t>
            </a:r>
            <a:r>
              <a:rPr lang="ar-SA" sz="3600" baseline="-50000" dirty="0" smtClean="0">
                <a:solidFill>
                  <a:srgbClr val="0033CC"/>
                </a:solidFill>
                <a:latin typeface="PDMS_IslamicFont"/>
              </a:rPr>
              <a:t> </a:t>
            </a:r>
            <a:r>
              <a:rPr lang="ar-EG" sz="3600" dirty="0" smtClean="0">
                <a:solidFill>
                  <a:srgbClr val="0033CC"/>
                </a:solidFill>
                <a:latin typeface="PDMS_IslamicFont"/>
              </a:rPr>
              <a:t>وَهُوَ </a:t>
            </a:r>
            <a:r>
              <a:rPr lang="ar-EG" sz="3600" u="sng" dirty="0" smtClean="0">
                <a:solidFill>
                  <a:schemeClr val="accent2">
                    <a:lumMod val="50000"/>
                  </a:schemeClr>
                </a:solidFill>
                <a:latin typeface="PDMS_IslamicFont"/>
              </a:rPr>
              <a:t>يُحَاوِرُ</a:t>
            </a:r>
            <a:r>
              <a:rPr lang="ar-EG" sz="3600" u="sng" dirty="0" smtClean="0">
                <a:solidFill>
                  <a:srgbClr val="FF0000"/>
                </a:solidFill>
                <a:latin typeface="PDMS_IslamicFont"/>
              </a:rPr>
              <a:t>هُ</a:t>
            </a:r>
            <a:r>
              <a:rPr lang="ar-EG" sz="3600" baseline="-50000" dirty="0" smtClean="0">
                <a:solidFill>
                  <a:srgbClr val="0033CC"/>
                </a:solidFill>
                <a:latin typeface="PDMS_IslamicFont"/>
              </a:rPr>
              <a:t>ۥ</a:t>
            </a:r>
            <a:r>
              <a:rPr lang="ar-SA" sz="3600" baseline="-50000" dirty="0" smtClean="0">
                <a:solidFill>
                  <a:srgbClr val="0033CC"/>
                </a:solidFill>
                <a:latin typeface="PDMS_IslamicFont"/>
              </a:rPr>
              <a:t> </a:t>
            </a:r>
            <a:r>
              <a:rPr lang="ar-SA" sz="3600" dirty="0" smtClean="0">
                <a:solidFill>
                  <a:srgbClr val="0033CC"/>
                </a:solidFill>
                <a:latin typeface="PDMS_IslamicFont"/>
              </a:rPr>
              <a:t>أكفرت بالذي خلقك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2719" y="5032793"/>
            <a:ext cx="1043612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ar-EG" sz="2800" dirty="0"/>
              <a:t>وتتصل </a:t>
            </a:r>
            <a:r>
              <a:rPr lang="ar-EG" sz="2800" b="1" dirty="0">
                <a:solidFill>
                  <a:srgbClr val="00B050"/>
                </a:solidFill>
              </a:rPr>
              <a:t>بالأسماء</a:t>
            </a:r>
            <a:r>
              <a:rPr lang="ar-EG" sz="2800" dirty="0"/>
              <a:t> و</a:t>
            </a:r>
            <a:r>
              <a:rPr lang="ar-EG" sz="2800" b="1" dirty="0">
                <a:solidFill>
                  <a:schemeClr val="accent2">
                    <a:lumMod val="50000"/>
                  </a:schemeClr>
                </a:solidFill>
              </a:rPr>
              <a:t>الأفعال</a:t>
            </a:r>
            <a:r>
              <a:rPr lang="ar-EG" sz="2800" dirty="0"/>
              <a:t> </a:t>
            </a:r>
            <a:r>
              <a:rPr lang="ar-EG" sz="2800" dirty="0" smtClean="0"/>
              <a:t>و</a:t>
            </a:r>
            <a:r>
              <a:rPr lang="ar-EG" sz="2800" b="1" dirty="0" smtClean="0">
                <a:solidFill>
                  <a:schemeClr val="bg2">
                    <a:lumMod val="50000"/>
                  </a:schemeClr>
                </a:solidFill>
              </a:rPr>
              <a:t>الحروف</a:t>
            </a:r>
            <a:r>
              <a:rPr lang="ar-SA" sz="2800" dirty="0" smtClean="0"/>
              <a:t> </a:t>
            </a:r>
            <a:r>
              <a:rPr lang="en-US" sz="2800" dirty="0" smtClean="0"/>
              <a:t>Attaches to </a:t>
            </a:r>
            <a:r>
              <a:rPr lang="en-US" sz="2800" b="1" dirty="0" smtClean="0">
                <a:solidFill>
                  <a:srgbClr val="00B050"/>
                </a:solidFill>
              </a:rPr>
              <a:t>Nouns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Verbs</a:t>
            </a:r>
            <a:r>
              <a:rPr lang="en-US" sz="2800" dirty="0" smtClean="0"/>
              <a:t> &amp;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Prepositions</a:t>
            </a:r>
            <a:r>
              <a:rPr lang="ar-EG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650" y="3750580"/>
            <a:ext cx="2262382" cy="1200329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ليست هاء كناية</a:t>
            </a:r>
            <a:br>
              <a:rPr lang="ar-SA" sz="2400" b="1" dirty="0" smtClean="0">
                <a:solidFill>
                  <a:srgbClr val="FFFF00"/>
                </a:solidFill>
              </a:rPr>
            </a:br>
            <a:r>
              <a:rPr lang="en-US" sz="2400" b="1" dirty="0" smtClean="0">
                <a:solidFill>
                  <a:srgbClr val="FFFF00"/>
                </a:solidFill>
              </a:rPr>
              <a:t>Not </a:t>
            </a:r>
            <a:r>
              <a:rPr lang="en-US" sz="2400" b="1" dirty="0" err="1" smtClean="0">
                <a:solidFill>
                  <a:srgbClr val="FFFF00"/>
                </a:solidFill>
              </a:rPr>
              <a:t>Ha’a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Kinayah</a:t>
            </a:r>
            <a:endParaRPr lang="ar-EG" sz="2400" b="1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93182" y="2071253"/>
            <a:ext cx="97560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2400" dirty="0">
                <a:solidFill>
                  <a:schemeClr val="tx1"/>
                </a:solidFill>
              </a:rPr>
              <a:t>هي هاء الضمير </a:t>
            </a:r>
            <a:r>
              <a:rPr lang="ar-EG" sz="2400" b="1" dirty="0">
                <a:solidFill>
                  <a:srgbClr val="FF0000"/>
                </a:solidFill>
              </a:rPr>
              <a:t>الزائدة</a:t>
            </a:r>
            <a:r>
              <a:rPr lang="ar-EG" sz="2400" dirty="0">
                <a:solidFill>
                  <a:srgbClr val="FF0000"/>
                </a:solidFill>
              </a:rPr>
              <a:t> </a:t>
            </a:r>
            <a:r>
              <a:rPr lang="ar-EG" sz="2400" dirty="0">
                <a:solidFill>
                  <a:schemeClr val="tx1"/>
                </a:solidFill>
              </a:rPr>
              <a:t>عن بنية الكلمة والتي يكنى بها عن </a:t>
            </a:r>
            <a:r>
              <a:rPr lang="ar-EG" sz="2400" b="1" dirty="0">
                <a:solidFill>
                  <a:srgbClr val="FF0000"/>
                </a:solidFill>
              </a:rPr>
              <a:t>المفرد</a:t>
            </a:r>
            <a:r>
              <a:rPr lang="ar-EG" sz="2400" dirty="0">
                <a:solidFill>
                  <a:schemeClr val="tx1"/>
                </a:solidFill>
              </a:rPr>
              <a:t> </a:t>
            </a:r>
            <a:r>
              <a:rPr lang="ar-EG" sz="2400" b="1" dirty="0">
                <a:solidFill>
                  <a:srgbClr val="FF0000"/>
                </a:solidFill>
              </a:rPr>
              <a:t>المذكر الغائب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dirty="0">
                <a:cs typeface="Calibri" panose="020F0502020204030204" pitchFamily="34" charset="0"/>
              </a:rPr>
              <a:t>It is a</a:t>
            </a:r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anose="020F0502020204030204" pitchFamily="34" charset="0"/>
              </a:rPr>
              <a:t>Ha’a</a:t>
            </a:r>
            <a:r>
              <a:rPr lang="en-US" sz="2400" dirty="0" smtClean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representing a pronoun. It is </a:t>
            </a:r>
            <a:r>
              <a:rPr lang="en-US" sz="24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NOT</a:t>
            </a:r>
            <a:r>
              <a:rPr lang="en-US" sz="2400" dirty="0" smtClean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Calibri" panose="020F0502020204030204" pitchFamily="34" charset="0"/>
              </a:rPr>
              <a:t>an </a:t>
            </a:r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integral letter of the word. </a:t>
            </a:r>
            <a:endParaRPr lang="en-US" sz="2400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cs typeface="Calibri" panose="020F0502020204030204" pitchFamily="34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indicates the </a:t>
            </a:r>
            <a:r>
              <a:rPr lang="en-US" sz="2400" b="1" dirty="0">
                <a:solidFill>
                  <a:srgbClr val="FF0000"/>
                </a:solidFill>
                <a:cs typeface="Calibri" panose="020F0502020204030204" pitchFamily="34" charset="0"/>
              </a:rPr>
              <a:t>masculine </a:t>
            </a:r>
            <a:r>
              <a:rPr lang="en-US" sz="24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singular third </a:t>
            </a:r>
            <a:r>
              <a:rPr lang="en-US" sz="2400" b="1" dirty="0">
                <a:solidFill>
                  <a:srgbClr val="FF0000"/>
                </a:solidFill>
                <a:cs typeface="Calibri" panose="020F0502020204030204" pitchFamily="34" charset="0"/>
              </a:rPr>
              <a:t>person</a:t>
            </a:r>
            <a:endParaRPr lang="ar-EG" sz="2400" b="1" dirty="0">
              <a:solidFill>
                <a:srgbClr val="FF0000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1065576" y="5097007"/>
            <a:ext cx="1237129" cy="11430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89834" y="3494801"/>
            <a:ext cx="4908176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ar-SA" sz="2000" b="1" dirty="0" smtClean="0"/>
              <a:t>من أصل الفعل</a:t>
            </a:r>
            <a:r>
              <a:rPr lang="en-US" sz="2000" b="1" dirty="0" smtClean="0"/>
              <a:t> An integral letter of the verb </a:t>
            </a:r>
            <a:r>
              <a:rPr lang="ar-SA" sz="2000" b="1" dirty="0" smtClean="0"/>
              <a:t> </a:t>
            </a:r>
            <a:endParaRPr lang="en-US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5235902" y="4391146"/>
            <a:ext cx="4908176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ar-SA" sz="2000" b="1" dirty="0" smtClean="0"/>
              <a:t>من أصل الإسم</a:t>
            </a:r>
            <a:r>
              <a:rPr lang="en-US" sz="2000" b="1" dirty="0" smtClean="0"/>
              <a:t>An integral letter of the Noun </a:t>
            </a:r>
            <a:endParaRPr lang="en-US" sz="2000" b="1" dirty="0"/>
          </a:p>
        </p:txBody>
      </p:sp>
      <p:sp>
        <p:nvSpPr>
          <p:cNvPr id="24" name="Rectangle 23"/>
          <p:cNvSpPr/>
          <p:nvPr/>
        </p:nvSpPr>
        <p:spPr>
          <a:xfrm>
            <a:off x="4379252" y="5468452"/>
            <a:ext cx="7521386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ar-SA" sz="2000" b="1" dirty="0" smtClean="0"/>
              <a:t>يكنى بها عن المثنى أو الجمع أو المؤنث</a:t>
            </a:r>
            <a:r>
              <a:rPr lang="en-US" sz="2000" b="1" dirty="0" smtClean="0"/>
              <a:t>Indicates dual, pleural, or feminine 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4025920" y="3915365"/>
            <a:ext cx="4090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sz="2400" dirty="0" smtClean="0">
                <a:solidFill>
                  <a:srgbClr val="003192"/>
                </a:solidFill>
              </a:rPr>
              <a:t>لإن لم </a:t>
            </a: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تنت</a:t>
            </a:r>
            <a:r>
              <a:rPr lang="ar-SA" sz="2400" b="1" dirty="0" smtClean="0">
                <a:solidFill>
                  <a:srgbClr val="FF0000"/>
                </a:solidFill>
              </a:rPr>
              <a:t>هِ</a:t>
            </a:r>
            <a:r>
              <a:rPr lang="ar-SA" sz="2400" dirty="0" smtClean="0">
                <a:solidFill>
                  <a:srgbClr val="003192"/>
                </a:solidFill>
              </a:rPr>
              <a:t> لأرجمنك – ما </a:t>
            </a: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نفق</a:t>
            </a:r>
            <a:r>
              <a:rPr lang="ar-SA" sz="2400" b="1" dirty="0" smtClean="0">
                <a:solidFill>
                  <a:srgbClr val="FF0000"/>
                </a:solidFill>
              </a:rPr>
              <a:t>هُ</a:t>
            </a:r>
            <a:r>
              <a:rPr lang="ar-SA" sz="2400" dirty="0" smtClean="0">
                <a:solidFill>
                  <a:srgbClr val="003192"/>
                </a:solidFill>
              </a:rPr>
              <a:t> كثيراً</a:t>
            </a:r>
            <a:endParaRPr lang="en-US" sz="2400" dirty="0">
              <a:solidFill>
                <a:srgbClr val="00319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59502" y="4845123"/>
            <a:ext cx="4235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sz="2400" dirty="0" smtClean="0">
                <a:solidFill>
                  <a:srgbClr val="003192"/>
                </a:solidFill>
              </a:rPr>
              <a:t>ويبقى </a:t>
            </a: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وج</a:t>
            </a:r>
            <a:r>
              <a:rPr lang="ar-SA" sz="2400" b="1" dirty="0" smtClean="0">
                <a:solidFill>
                  <a:srgbClr val="FF0000"/>
                </a:solidFill>
              </a:rPr>
              <a:t>هُ </a:t>
            </a:r>
            <a:r>
              <a:rPr lang="ar-SA" sz="2400" dirty="0" smtClean="0">
                <a:solidFill>
                  <a:srgbClr val="003192"/>
                </a:solidFill>
              </a:rPr>
              <a:t>ربك – و</a:t>
            </a: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فواك</a:t>
            </a:r>
            <a:r>
              <a:rPr lang="ar-SA" sz="2400" b="1" dirty="0" smtClean="0">
                <a:solidFill>
                  <a:srgbClr val="FF0000"/>
                </a:solidFill>
              </a:rPr>
              <a:t>هَ </a:t>
            </a:r>
            <a:r>
              <a:rPr lang="ar-SA" sz="2400" dirty="0" smtClean="0">
                <a:solidFill>
                  <a:srgbClr val="003192"/>
                </a:solidFill>
              </a:rPr>
              <a:t>مما يشتهون</a:t>
            </a:r>
            <a:endParaRPr lang="en-US" sz="2400" dirty="0">
              <a:solidFill>
                <a:srgbClr val="00319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05464" y="5856653"/>
            <a:ext cx="33643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sz="2400" dirty="0" smtClean="0">
                <a:solidFill>
                  <a:srgbClr val="003192"/>
                </a:solidFill>
              </a:rPr>
              <a:t>علي</a:t>
            </a:r>
            <a:r>
              <a:rPr lang="ar-SA" sz="2400" dirty="0" smtClean="0">
                <a:solidFill>
                  <a:srgbClr val="FF0000"/>
                </a:solidFill>
              </a:rPr>
              <a:t>ه</a:t>
            </a:r>
            <a:r>
              <a:rPr lang="ar-SA" sz="2400" dirty="0" smtClean="0">
                <a:solidFill>
                  <a:srgbClr val="003192"/>
                </a:solidFill>
              </a:rPr>
              <a:t>ما -</a:t>
            </a:r>
            <a:r>
              <a:rPr lang="ar-SA" sz="2400" dirty="0">
                <a:solidFill>
                  <a:srgbClr val="003192"/>
                </a:solidFill>
              </a:rPr>
              <a:t> </a:t>
            </a:r>
            <a:r>
              <a:rPr lang="ar-SA" sz="2400" dirty="0" smtClean="0">
                <a:solidFill>
                  <a:srgbClr val="003192"/>
                </a:solidFill>
              </a:rPr>
              <a:t>علي</a:t>
            </a:r>
            <a:r>
              <a:rPr lang="ar-SA" sz="2400" dirty="0" smtClean="0">
                <a:solidFill>
                  <a:srgbClr val="FF0000"/>
                </a:solidFill>
              </a:rPr>
              <a:t>ه</a:t>
            </a:r>
            <a:r>
              <a:rPr lang="ar-SA" sz="2400" dirty="0" smtClean="0">
                <a:solidFill>
                  <a:srgbClr val="003192"/>
                </a:solidFill>
              </a:rPr>
              <a:t>م </a:t>
            </a:r>
            <a:r>
              <a:rPr lang="ar-SA" sz="2400" dirty="0">
                <a:solidFill>
                  <a:srgbClr val="003192"/>
                </a:solidFill>
              </a:rPr>
              <a:t>-</a:t>
            </a:r>
            <a:r>
              <a:rPr lang="ar-SA" sz="2400" dirty="0" smtClean="0">
                <a:solidFill>
                  <a:srgbClr val="003192"/>
                </a:solidFill>
              </a:rPr>
              <a:t> علي</a:t>
            </a:r>
            <a:r>
              <a:rPr lang="ar-SA" sz="2400" dirty="0" smtClean="0">
                <a:solidFill>
                  <a:srgbClr val="FF0000"/>
                </a:solidFill>
              </a:rPr>
              <a:t>ه</a:t>
            </a:r>
            <a:r>
              <a:rPr lang="ar-SA" sz="2400" dirty="0" smtClean="0">
                <a:solidFill>
                  <a:srgbClr val="003192"/>
                </a:solidFill>
              </a:rPr>
              <a:t>ا - علي</a:t>
            </a:r>
            <a:r>
              <a:rPr lang="ar-SA" sz="2400" dirty="0" smtClean="0">
                <a:solidFill>
                  <a:srgbClr val="FF0000"/>
                </a:solidFill>
              </a:rPr>
              <a:t>ه</a:t>
            </a:r>
            <a:r>
              <a:rPr lang="ar-SA" sz="2400" dirty="0" smtClean="0">
                <a:solidFill>
                  <a:srgbClr val="003192"/>
                </a:solidFill>
              </a:rPr>
              <a:t>ن</a:t>
            </a:r>
            <a:endParaRPr lang="en-US" sz="2400" dirty="0">
              <a:solidFill>
                <a:srgbClr val="00319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5423" y="742758"/>
            <a:ext cx="8054788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/>
            <a:r>
              <a:rPr lang="ar-EG" sz="3200" b="1" dirty="0">
                <a:ln/>
                <a:solidFill>
                  <a:srgbClr val="FFFF00"/>
                </a:solidFill>
              </a:rPr>
              <a:t>أحكام هاء </a:t>
            </a:r>
            <a:r>
              <a:rPr lang="ar-EG" sz="3200" b="1" dirty="0" smtClean="0">
                <a:ln/>
                <a:solidFill>
                  <a:srgbClr val="FFFF00"/>
                </a:solidFill>
              </a:rPr>
              <a:t>الكناية</a:t>
            </a:r>
            <a:r>
              <a:rPr lang="en-US" sz="3200" b="1" dirty="0" smtClean="0">
                <a:ln/>
                <a:solidFill>
                  <a:srgbClr val="FFFF00"/>
                </a:solidFill>
              </a:rPr>
              <a:t> Rules of </a:t>
            </a:r>
            <a:r>
              <a:rPr lang="en-US" sz="3200" b="1" dirty="0" err="1" smtClean="0">
                <a:ln/>
                <a:solidFill>
                  <a:srgbClr val="FFFF00"/>
                </a:solidFill>
              </a:rPr>
              <a:t>Ha’a</a:t>
            </a:r>
            <a:r>
              <a:rPr lang="en-US" sz="3200" b="1" dirty="0" smtClean="0">
                <a:ln/>
                <a:solidFill>
                  <a:srgbClr val="FFFF00"/>
                </a:solidFill>
              </a:rPr>
              <a:t> </a:t>
            </a:r>
            <a:r>
              <a:rPr lang="en-US" sz="3200" b="1" dirty="0">
                <a:ln/>
                <a:solidFill>
                  <a:srgbClr val="FFFF00"/>
                </a:solidFill>
              </a:rPr>
              <a:t>for </a:t>
            </a:r>
            <a:r>
              <a:rPr lang="en-US" sz="3200" b="1" dirty="0" err="1">
                <a:ln/>
                <a:solidFill>
                  <a:srgbClr val="FFFF00"/>
                </a:solidFill>
              </a:rPr>
              <a:t>Kinayah</a:t>
            </a:r>
            <a:r>
              <a:rPr lang="en-US" sz="3200" b="1" dirty="0">
                <a:ln/>
                <a:solidFill>
                  <a:srgbClr val="FFFF00"/>
                </a:solidFill>
              </a:rPr>
              <a:t> </a:t>
            </a:r>
            <a:r>
              <a:rPr lang="en-US" sz="1400" b="1" dirty="0">
                <a:ln/>
                <a:solidFill>
                  <a:srgbClr val="FFFF00"/>
                </a:solidFill>
              </a:rPr>
              <a:t>(allegorical </a:t>
            </a:r>
            <a:r>
              <a:rPr lang="en-US" sz="1400" b="1" dirty="0" err="1">
                <a:ln/>
                <a:solidFill>
                  <a:srgbClr val="FFFF00"/>
                </a:solidFill>
              </a:rPr>
              <a:t>haa</a:t>
            </a:r>
            <a:r>
              <a:rPr lang="en-US" sz="1400" b="1" dirty="0" smtClean="0">
                <a:ln/>
                <a:solidFill>
                  <a:srgbClr val="FFFF00"/>
                </a:solidFill>
              </a:rPr>
              <a:t>)  </a:t>
            </a:r>
            <a:endParaRPr lang="en-US" sz="1400" b="1" dirty="0">
              <a:ln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66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32511" y="1851631"/>
            <a:ext cx="3449172" cy="830997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bg1"/>
                </a:solidFill>
              </a:rPr>
              <a:t>إعراب هاء كناية</a:t>
            </a:r>
            <a:br>
              <a:rPr lang="ar-SA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Vowels </a:t>
            </a:r>
            <a:r>
              <a:rPr lang="en-US" sz="2400" b="1" dirty="0" smtClean="0">
                <a:solidFill>
                  <a:schemeClr val="bg1"/>
                </a:solidFill>
              </a:rPr>
              <a:t>of </a:t>
            </a:r>
            <a:r>
              <a:rPr lang="en-US" sz="2400" b="1" dirty="0" err="1" smtClean="0">
                <a:solidFill>
                  <a:schemeClr val="bg1"/>
                </a:solidFill>
              </a:rPr>
              <a:t>Ha’a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Kinayah</a:t>
            </a:r>
            <a:endParaRPr lang="ar-EG" sz="24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53068" y="3136777"/>
            <a:ext cx="57934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rtl="1"/>
            <a:r>
              <a:rPr lang="ar-SA" sz="2000" b="1" dirty="0" smtClean="0"/>
              <a:t>الأصل فيها البناء على </a:t>
            </a:r>
            <a:r>
              <a:rPr lang="ar-SA" sz="2000" b="1" dirty="0" smtClean="0">
                <a:solidFill>
                  <a:srgbClr val="FF0000"/>
                </a:solidFill>
              </a:rPr>
              <a:t>الضم</a:t>
            </a:r>
            <a:r>
              <a:rPr lang="en-US" sz="2000" b="1" dirty="0" smtClean="0"/>
              <a:t>The rule it has </a:t>
            </a:r>
            <a:r>
              <a:rPr lang="en-US" sz="2000" b="1" dirty="0" err="1" smtClean="0">
                <a:solidFill>
                  <a:srgbClr val="FF0000"/>
                </a:solidFill>
              </a:rPr>
              <a:t>Dhamah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3440117" y="4181122"/>
            <a:ext cx="541934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rtl="1"/>
            <a:r>
              <a:rPr lang="ar-SA" sz="2000" b="1" dirty="0" smtClean="0"/>
              <a:t>تبنى على </a:t>
            </a:r>
            <a:r>
              <a:rPr lang="ar-SA" sz="2000" b="1" dirty="0" smtClean="0">
                <a:solidFill>
                  <a:srgbClr val="FF0000"/>
                </a:solidFill>
              </a:rPr>
              <a:t>الكسر</a:t>
            </a:r>
            <a:r>
              <a:rPr lang="ar-SA" sz="2000" b="1" dirty="0" smtClean="0"/>
              <a:t> إن سبقها كسرة أو ياء</a:t>
            </a:r>
            <a:endParaRPr lang="en-US" sz="2000" b="1" dirty="0" smtClean="0"/>
          </a:p>
          <a:p>
            <a:pPr lvl="0" algn="ctr" rtl="1"/>
            <a:r>
              <a:rPr lang="en-US" sz="2000" b="1" dirty="0" smtClean="0"/>
              <a:t>It will have </a:t>
            </a:r>
            <a:r>
              <a:rPr lang="en-US" sz="2000" b="1" dirty="0" err="1" smtClean="0">
                <a:solidFill>
                  <a:srgbClr val="FF0000"/>
                </a:solidFill>
              </a:rPr>
              <a:t>Kasrah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if proceeded by </a:t>
            </a:r>
            <a:r>
              <a:rPr lang="en-US" sz="2000" b="1" dirty="0" err="1" smtClean="0"/>
              <a:t>Kasrah</a:t>
            </a:r>
            <a:r>
              <a:rPr lang="en-US" sz="2000" b="1" dirty="0" smtClean="0"/>
              <a:t> or </a:t>
            </a:r>
            <a:r>
              <a:rPr lang="en-US" sz="2000" b="1" dirty="0" err="1" smtClean="0"/>
              <a:t>Ya’a</a:t>
            </a:r>
            <a:endParaRPr lang="en-US" sz="2000" b="1" dirty="0"/>
          </a:p>
        </p:txBody>
      </p:sp>
      <p:sp>
        <p:nvSpPr>
          <p:cNvPr id="24" name="Rectangle 23"/>
          <p:cNvSpPr/>
          <p:nvPr/>
        </p:nvSpPr>
        <p:spPr>
          <a:xfrm>
            <a:off x="3626225" y="5428284"/>
            <a:ext cx="5047128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ar-SA" sz="2000" b="1" dirty="0" smtClean="0">
                <a:solidFill>
                  <a:schemeClr val="bg1"/>
                </a:solidFill>
              </a:rPr>
              <a:t>ما عدا كلمتين لحفص </a:t>
            </a:r>
            <a:r>
              <a:rPr lang="en-US" sz="2000" b="1" dirty="0" smtClean="0">
                <a:solidFill>
                  <a:schemeClr val="bg1"/>
                </a:solidFill>
              </a:rPr>
              <a:t>Except 2 words for </a:t>
            </a:r>
            <a:r>
              <a:rPr lang="en-US" sz="2000" b="1" dirty="0" err="1" smtClean="0">
                <a:solidFill>
                  <a:schemeClr val="bg1"/>
                </a:solidFill>
              </a:rPr>
              <a:t>Hafs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08127" y="3590754"/>
            <a:ext cx="4090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sz="2400" dirty="0" smtClean="0">
                <a:solidFill>
                  <a:srgbClr val="003192"/>
                </a:solidFill>
              </a:rPr>
              <a:t>يرحمْ</a:t>
            </a:r>
            <a:r>
              <a:rPr lang="ar-SA" sz="2400" dirty="0" smtClean="0">
                <a:solidFill>
                  <a:srgbClr val="FF0000"/>
                </a:solidFill>
              </a:rPr>
              <a:t>هُ</a:t>
            </a:r>
            <a:r>
              <a:rPr lang="ar-SA" sz="2400" dirty="0" smtClean="0">
                <a:solidFill>
                  <a:srgbClr val="003192"/>
                </a:solidFill>
              </a:rPr>
              <a:t> </a:t>
            </a:r>
            <a:r>
              <a:rPr lang="ar-SA" sz="2400" dirty="0">
                <a:solidFill>
                  <a:srgbClr val="003192"/>
                </a:solidFill>
              </a:rPr>
              <a:t>– </a:t>
            </a:r>
            <a:r>
              <a:rPr lang="ar-SA" sz="2400" dirty="0" smtClean="0">
                <a:solidFill>
                  <a:srgbClr val="003192"/>
                </a:solidFill>
              </a:rPr>
              <a:t>هوا</a:t>
            </a:r>
            <a:r>
              <a:rPr lang="ar-SA" sz="2400" dirty="0" smtClean="0">
                <a:solidFill>
                  <a:srgbClr val="FF0000"/>
                </a:solidFill>
              </a:rPr>
              <a:t>هُ</a:t>
            </a:r>
            <a:r>
              <a:rPr lang="ar-SA" sz="2400" dirty="0" smtClean="0">
                <a:solidFill>
                  <a:srgbClr val="003192"/>
                </a:solidFill>
              </a:rPr>
              <a:t> –</a:t>
            </a:r>
            <a:r>
              <a:rPr lang="en-US" sz="2400" dirty="0" smtClean="0">
                <a:solidFill>
                  <a:srgbClr val="003192"/>
                </a:solidFill>
              </a:rPr>
              <a:t> </a:t>
            </a:r>
            <a:r>
              <a:rPr lang="ar-SA" sz="2400" dirty="0" smtClean="0">
                <a:solidFill>
                  <a:srgbClr val="003192"/>
                </a:solidFill>
              </a:rPr>
              <a:t>لـَ</a:t>
            </a:r>
            <a:r>
              <a:rPr lang="ar-SA" sz="2400" dirty="0" smtClean="0">
                <a:solidFill>
                  <a:srgbClr val="FF0000"/>
                </a:solidFill>
              </a:rPr>
              <a:t>هُ</a:t>
            </a:r>
            <a:endParaRPr lang="en-US" sz="2400" dirty="0">
              <a:solidFill>
                <a:srgbClr val="00319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57600" y="4938361"/>
            <a:ext cx="4235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sz="2400" dirty="0" smtClean="0">
                <a:solidFill>
                  <a:srgbClr val="003192"/>
                </a:solidFill>
              </a:rPr>
              <a:t>بـِ</a:t>
            </a:r>
            <a:r>
              <a:rPr lang="ar-SA" sz="2400" dirty="0" smtClean="0">
                <a:solidFill>
                  <a:srgbClr val="FF0000"/>
                </a:solidFill>
              </a:rPr>
              <a:t>هِ</a:t>
            </a:r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400" dirty="0" smtClean="0">
                <a:solidFill>
                  <a:srgbClr val="003192"/>
                </a:solidFill>
              </a:rPr>
              <a:t>– فيْ</a:t>
            </a:r>
            <a:r>
              <a:rPr lang="ar-SA" sz="2400" dirty="0" smtClean="0">
                <a:solidFill>
                  <a:srgbClr val="FF0000"/>
                </a:solidFill>
              </a:rPr>
              <a:t>هِ</a:t>
            </a:r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00319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7085" y="5937502"/>
            <a:ext cx="6005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sz="2400" dirty="0" smtClean="0">
                <a:solidFill>
                  <a:srgbClr val="003192"/>
                </a:solidFill>
              </a:rPr>
              <a:t>وما أنسانيْ</a:t>
            </a:r>
            <a:r>
              <a:rPr lang="ar-SA" sz="2400" dirty="0" smtClean="0">
                <a:solidFill>
                  <a:srgbClr val="FF0000"/>
                </a:solidFill>
              </a:rPr>
              <a:t>هُ </a:t>
            </a:r>
            <a:r>
              <a:rPr lang="ar-SA" sz="2400" dirty="0" smtClean="0">
                <a:solidFill>
                  <a:srgbClr val="003192"/>
                </a:solidFill>
              </a:rPr>
              <a:t>إلا الشيطان – ومن أوفى بما عاهد عليْ</a:t>
            </a:r>
            <a:r>
              <a:rPr lang="ar-SA" sz="2400" dirty="0" smtClean="0">
                <a:solidFill>
                  <a:srgbClr val="FF0000"/>
                </a:solidFill>
              </a:rPr>
              <a:t>هُ </a:t>
            </a:r>
            <a:r>
              <a:rPr lang="ar-SA" sz="2400" dirty="0" smtClean="0">
                <a:solidFill>
                  <a:srgbClr val="003192"/>
                </a:solidFill>
              </a:rPr>
              <a:t>الله</a:t>
            </a:r>
            <a:endParaRPr lang="en-US" sz="2400" dirty="0">
              <a:solidFill>
                <a:srgbClr val="00319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5423" y="742758"/>
            <a:ext cx="8054788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/>
            <a:r>
              <a:rPr lang="ar-EG" sz="3200" b="1" dirty="0">
                <a:ln/>
                <a:solidFill>
                  <a:srgbClr val="FFFF00"/>
                </a:solidFill>
              </a:rPr>
              <a:t>أحكام هاء </a:t>
            </a:r>
            <a:r>
              <a:rPr lang="ar-EG" sz="3200" b="1" dirty="0" smtClean="0">
                <a:ln/>
                <a:solidFill>
                  <a:srgbClr val="FFFF00"/>
                </a:solidFill>
              </a:rPr>
              <a:t>الكناية</a:t>
            </a:r>
            <a:r>
              <a:rPr lang="en-US" sz="3200" b="1" dirty="0" smtClean="0">
                <a:ln/>
                <a:solidFill>
                  <a:srgbClr val="FFFF00"/>
                </a:solidFill>
              </a:rPr>
              <a:t> Rules of </a:t>
            </a:r>
            <a:r>
              <a:rPr lang="en-US" sz="3200" b="1" dirty="0" err="1" smtClean="0">
                <a:ln/>
                <a:solidFill>
                  <a:srgbClr val="FFFF00"/>
                </a:solidFill>
              </a:rPr>
              <a:t>Ha’a</a:t>
            </a:r>
            <a:r>
              <a:rPr lang="en-US" sz="3200" b="1" dirty="0" smtClean="0">
                <a:ln/>
                <a:solidFill>
                  <a:srgbClr val="FFFF00"/>
                </a:solidFill>
              </a:rPr>
              <a:t> </a:t>
            </a:r>
            <a:r>
              <a:rPr lang="en-US" sz="3200" b="1" dirty="0">
                <a:ln/>
                <a:solidFill>
                  <a:srgbClr val="FFFF00"/>
                </a:solidFill>
              </a:rPr>
              <a:t>for </a:t>
            </a:r>
            <a:r>
              <a:rPr lang="en-US" sz="3200" b="1" dirty="0" err="1">
                <a:ln/>
                <a:solidFill>
                  <a:srgbClr val="FFFF00"/>
                </a:solidFill>
              </a:rPr>
              <a:t>Kinayah</a:t>
            </a:r>
            <a:r>
              <a:rPr lang="en-US" sz="3200" b="1" dirty="0">
                <a:ln/>
                <a:solidFill>
                  <a:srgbClr val="FFFF00"/>
                </a:solidFill>
              </a:rPr>
              <a:t> </a:t>
            </a:r>
            <a:r>
              <a:rPr lang="en-US" sz="1400" b="1" dirty="0">
                <a:ln/>
                <a:solidFill>
                  <a:srgbClr val="FFFF00"/>
                </a:solidFill>
              </a:rPr>
              <a:t>(allegorical </a:t>
            </a:r>
            <a:r>
              <a:rPr lang="en-US" sz="1400" b="1" dirty="0" err="1">
                <a:ln/>
                <a:solidFill>
                  <a:srgbClr val="FFFF00"/>
                </a:solidFill>
              </a:rPr>
              <a:t>haa</a:t>
            </a:r>
            <a:r>
              <a:rPr lang="en-US" sz="1400" b="1" dirty="0" smtClean="0">
                <a:ln/>
                <a:solidFill>
                  <a:srgbClr val="FFFF00"/>
                </a:solidFill>
              </a:rPr>
              <a:t>)  </a:t>
            </a:r>
            <a:endParaRPr lang="en-US" sz="1400" b="1" dirty="0">
              <a:ln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2027592" y="2337611"/>
            <a:ext cx="0" cy="3856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0546884" y="2311910"/>
            <a:ext cx="11083" cy="3631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332956" y="2697633"/>
            <a:ext cx="2177475" cy="3293209"/>
          </a:xfrm>
          <a:prstGeom prst="rect">
            <a:avLst/>
          </a:prstGeom>
          <a:solidFill>
            <a:srgbClr val="FFF7F7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endParaRPr lang="ar-SA" sz="1800" b="1" dirty="0" smtClean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ar-EG" sz="1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أن </a:t>
            </a:r>
            <a:r>
              <a:rPr lang="ar-EG" sz="18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تقع بين </a:t>
            </a:r>
            <a:r>
              <a:rPr lang="ar-EG" sz="1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ساكنين</a:t>
            </a:r>
            <a:endParaRPr lang="en-US" sz="1800" b="1" dirty="0" smtClean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happens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2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letters</a:t>
            </a:r>
            <a:r>
              <a:rPr lang="en-US" dirty="0" smtClean="0"/>
              <a:t>.</a:t>
            </a:r>
            <a:endParaRPr lang="ar-EG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r"/>
            <a:endParaRPr lang="ar-EG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EG" sz="2400" b="1" dirty="0" smtClean="0">
                <a:solidFill>
                  <a:srgbClr val="002060"/>
                </a:solidFill>
              </a:rPr>
              <a:t>وَءَاتَيۡنَ</a:t>
            </a:r>
            <a:r>
              <a:rPr lang="ar-EG" sz="2400" b="1" dirty="0" smtClean="0">
                <a:solidFill>
                  <a:srgbClr val="00B0F0"/>
                </a:solidFill>
              </a:rPr>
              <a:t>ـٰ</a:t>
            </a:r>
            <a:r>
              <a:rPr lang="ar-EG" sz="2400" b="1" dirty="0" smtClean="0">
                <a:solidFill>
                  <a:srgbClr val="FF0000"/>
                </a:solidFill>
              </a:rPr>
              <a:t>هُ</a:t>
            </a:r>
            <a:r>
              <a:rPr lang="ar-EG" sz="2400" b="1" dirty="0" smtClean="0">
                <a:solidFill>
                  <a:srgbClr val="002060"/>
                </a:solidFill>
              </a:rPr>
              <a:t> ٱ</a:t>
            </a:r>
            <a:r>
              <a:rPr lang="ar-EG" sz="2400" b="1" dirty="0" smtClean="0">
                <a:solidFill>
                  <a:srgbClr val="00B0F0"/>
                </a:solidFill>
              </a:rPr>
              <a:t>ل</a:t>
            </a:r>
            <a:r>
              <a:rPr lang="ar-EG" sz="2400" b="1" dirty="0" smtClean="0">
                <a:solidFill>
                  <a:srgbClr val="002060"/>
                </a:solidFill>
              </a:rPr>
              <a:t>ۡ</a:t>
            </a:r>
            <a:r>
              <a:rPr lang="ar-SA" sz="2400" b="1" dirty="0" smtClean="0">
                <a:solidFill>
                  <a:srgbClr val="002060"/>
                </a:solidFill>
              </a:rPr>
              <a:t>كتاب</a:t>
            </a:r>
            <a:r>
              <a:rPr lang="ar-EG" sz="2400" b="1" dirty="0" smtClean="0">
                <a:solidFill>
                  <a:srgbClr val="002060"/>
                </a:solidFill>
              </a:rPr>
              <a:t>َ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algn="ctr"/>
            <a:r>
              <a:rPr lang="ar-SA" sz="2400" b="1" dirty="0" smtClean="0">
                <a:solidFill>
                  <a:srgbClr val="002060"/>
                </a:solidFill>
              </a:rPr>
              <a:t>ف</a:t>
            </a:r>
            <a:r>
              <a:rPr lang="ar-EG" sz="2400" b="1" dirty="0" smtClean="0">
                <a:solidFill>
                  <a:srgbClr val="002060"/>
                </a:solidFill>
              </a:rPr>
              <a:t>َ</a:t>
            </a:r>
            <a:r>
              <a:rPr lang="ar-SA" sz="2400" b="1" dirty="0" smtClean="0">
                <a:solidFill>
                  <a:srgbClr val="00B0F0"/>
                </a:solidFill>
              </a:rPr>
              <a:t>يْ</a:t>
            </a:r>
            <a:r>
              <a:rPr lang="ar-EG" sz="2400" b="1" dirty="0" smtClean="0">
                <a:solidFill>
                  <a:srgbClr val="FF0000"/>
                </a:solidFill>
              </a:rPr>
              <a:t>ه</a:t>
            </a:r>
            <a:r>
              <a:rPr lang="ar-SA" sz="2400" b="1" dirty="0" smtClean="0">
                <a:solidFill>
                  <a:srgbClr val="FF0000"/>
                </a:solidFill>
              </a:rPr>
              <a:t>ِ</a:t>
            </a:r>
            <a:r>
              <a:rPr lang="ar-EG" sz="2400" b="1" dirty="0" smtClean="0">
                <a:solidFill>
                  <a:srgbClr val="002060"/>
                </a:solidFill>
              </a:rPr>
              <a:t> ٱ</a:t>
            </a:r>
            <a:r>
              <a:rPr lang="ar-EG" sz="2400" b="1" dirty="0" smtClean="0">
                <a:solidFill>
                  <a:srgbClr val="00B0F0"/>
                </a:solidFill>
              </a:rPr>
              <a:t>ل</a:t>
            </a:r>
            <a:r>
              <a:rPr lang="ar-EG" sz="2400" b="1" dirty="0" smtClean="0">
                <a:solidFill>
                  <a:srgbClr val="002060"/>
                </a:solidFill>
              </a:rPr>
              <a:t>ۡ</a:t>
            </a:r>
            <a:r>
              <a:rPr lang="ar-SA" sz="2400" b="1" dirty="0" smtClean="0">
                <a:solidFill>
                  <a:srgbClr val="002060"/>
                </a:solidFill>
              </a:rPr>
              <a:t>قرآن</a:t>
            </a:r>
            <a:r>
              <a:rPr lang="ar-EG" sz="2400" b="1" dirty="0" smtClean="0">
                <a:solidFill>
                  <a:srgbClr val="002060"/>
                </a:solidFill>
              </a:rPr>
              <a:t>َ</a:t>
            </a:r>
            <a:endParaRPr lang="en-US" sz="2400" b="1" dirty="0">
              <a:solidFill>
                <a:srgbClr val="002060"/>
              </a:solidFill>
            </a:endParaRPr>
          </a:p>
          <a:p>
            <a:pPr algn="ctr"/>
            <a:endParaRPr lang="en-US" sz="2400" b="1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r"/>
            <a:r>
              <a:rPr lang="ar-EG" sz="1400" u="sng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حكمها</a:t>
            </a:r>
            <a:r>
              <a:rPr lang="ar-EG" sz="14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EG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ar-EG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عدم </a:t>
            </a:r>
            <a:r>
              <a:rPr lang="ar-EG" sz="20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الصلة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1400" u="sng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Rule:</a:t>
            </a:r>
            <a:r>
              <a:rPr lang="en-US" sz="2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  connected</a:t>
            </a:r>
            <a:endParaRPr lang="en-US" sz="20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2127" y="2726095"/>
            <a:ext cx="2356718" cy="2831544"/>
          </a:xfrm>
          <a:prstGeom prst="rect">
            <a:avLst/>
          </a:prstGeom>
          <a:solidFill>
            <a:srgbClr val="FFF7F7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endParaRPr lang="ar-SA" sz="1100" b="1" dirty="0" smtClean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ar-EG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قبلها </a:t>
            </a:r>
            <a:r>
              <a:rPr lang="ar-SA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ساكن </a:t>
            </a:r>
            <a:r>
              <a:rPr lang="ar-EG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وبعدها </a:t>
            </a:r>
            <a:r>
              <a:rPr lang="ar-SA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متحرك</a:t>
            </a:r>
            <a:endParaRPr lang="ar-SA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Preceded by a </a:t>
            </a:r>
            <a:r>
              <a:rPr lang="en-US" sz="1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letter </a:t>
            </a: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 followed by a letter having </a:t>
            </a: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vowel</a:t>
            </a:r>
          </a:p>
          <a:p>
            <a:pPr algn="ctr"/>
            <a:endParaRPr 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1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SA" sz="2400" b="1" dirty="0" smtClean="0">
                <a:solidFill>
                  <a:srgbClr val="002060"/>
                </a:solidFill>
              </a:rPr>
              <a:t>إل</a:t>
            </a:r>
            <a:r>
              <a:rPr lang="ar-SA" sz="2400" b="1" dirty="0" smtClean="0">
                <a:solidFill>
                  <a:srgbClr val="00B0F0"/>
                </a:solidFill>
              </a:rPr>
              <a:t>يْ</a:t>
            </a:r>
            <a:r>
              <a:rPr lang="ar-EG" sz="2400" b="1" dirty="0" smtClean="0">
                <a:solidFill>
                  <a:srgbClr val="FF0000"/>
                </a:solidFill>
              </a:rPr>
              <a:t>ه</a:t>
            </a:r>
            <a:r>
              <a:rPr lang="ar-SA" sz="2400" b="1" dirty="0" smtClean="0">
                <a:solidFill>
                  <a:srgbClr val="FF0000"/>
                </a:solidFill>
              </a:rPr>
              <a:t>ِ</a:t>
            </a:r>
            <a:r>
              <a:rPr lang="ar-EG" sz="2400" b="1" dirty="0" smtClean="0">
                <a:solidFill>
                  <a:srgbClr val="002060"/>
                </a:solidFill>
              </a:rPr>
              <a:t> </a:t>
            </a:r>
            <a:r>
              <a:rPr lang="ar-SA" sz="2400" b="1" dirty="0" smtClean="0">
                <a:solidFill>
                  <a:srgbClr val="00B0F0"/>
                </a:solidFill>
              </a:rPr>
              <a:t>أَ</a:t>
            </a:r>
            <a:r>
              <a:rPr lang="ar-SA" sz="2400" b="1" dirty="0" smtClean="0">
                <a:solidFill>
                  <a:srgbClr val="002060"/>
                </a:solidFill>
              </a:rPr>
              <a:t>خاه</a:t>
            </a:r>
            <a:endParaRPr lang="en-US" sz="2400" b="1" dirty="0">
              <a:solidFill>
                <a:srgbClr val="002060"/>
              </a:solidFill>
            </a:endParaRPr>
          </a:p>
          <a:p>
            <a:pPr algn="ctr"/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r"/>
            <a:r>
              <a:rPr lang="ar-EG" sz="1400" u="sng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حكمها</a:t>
            </a:r>
            <a:r>
              <a:rPr lang="ar-EG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EG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ar-EG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عدم الصلة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1400" u="sng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Rule:</a:t>
            </a:r>
            <a:r>
              <a:rPr lang="en-US" sz="2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  </a:t>
            </a:r>
            <a:r>
              <a:rPr lang="en-US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connected</a:t>
            </a:r>
            <a:endParaRPr lang="ar-EG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9669" y="2748824"/>
            <a:ext cx="2917635" cy="2369880"/>
          </a:xfrm>
          <a:prstGeom prst="rect">
            <a:avLst/>
          </a:prstGeom>
          <a:solidFill>
            <a:srgbClr val="E2FFD9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endParaRPr lang="ar-SA" sz="1050" b="1" dirty="0" smtClean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ar-EG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أن </a:t>
            </a:r>
            <a:r>
              <a:rPr lang="ar-EG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تقع بين </a:t>
            </a:r>
            <a:r>
              <a:rPr lang="ar-EG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متحركين</a:t>
            </a:r>
            <a:endParaRPr lang="ar-SA" b="1" dirty="0" smtClean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happens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2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letters having vowels</a:t>
            </a:r>
          </a:p>
          <a:p>
            <a:pPr algn="ctr"/>
            <a:endParaRPr lang="en-US" sz="105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SA" sz="2800" b="1" dirty="0" smtClean="0">
                <a:solidFill>
                  <a:srgbClr val="002060"/>
                </a:solidFill>
              </a:rPr>
              <a:t>بي</a:t>
            </a:r>
            <a:r>
              <a:rPr lang="ar-SA" sz="2800" b="1" dirty="0" smtClean="0">
                <a:solidFill>
                  <a:srgbClr val="00B0F0"/>
                </a:solidFill>
              </a:rPr>
              <a:t>دِ</a:t>
            </a:r>
            <a:r>
              <a:rPr lang="ar-EG" sz="2800" b="1" dirty="0" smtClean="0">
                <a:solidFill>
                  <a:srgbClr val="FF0000"/>
                </a:solidFill>
              </a:rPr>
              <a:t>ه</a:t>
            </a:r>
            <a:r>
              <a:rPr lang="ar-SA" sz="2800" b="1" dirty="0" smtClean="0">
                <a:solidFill>
                  <a:srgbClr val="FF0000"/>
                </a:solidFill>
              </a:rPr>
              <a:t>ِ</a:t>
            </a:r>
            <a:r>
              <a:rPr lang="ar-EG" sz="2800" baseline="-50000" dirty="0">
                <a:solidFill>
                  <a:srgbClr val="FF0000"/>
                </a:solidFill>
              </a:rPr>
              <a:t>ۦ</a:t>
            </a:r>
            <a:r>
              <a:rPr lang="ar-EG" sz="2800" b="1" dirty="0" smtClean="0">
                <a:solidFill>
                  <a:srgbClr val="002060"/>
                </a:solidFill>
              </a:rPr>
              <a:t> </a:t>
            </a:r>
            <a:r>
              <a:rPr lang="ar-SA" sz="2800" b="1" dirty="0" smtClean="0">
                <a:solidFill>
                  <a:srgbClr val="00B0F0"/>
                </a:solidFill>
              </a:rPr>
              <a:t>مَ</a:t>
            </a:r>
            <a:r>
              <a:rPr lang="ar-SA" sz="2800" b="1" dirty="0" smtClean="0">
                <a:solidFill>
                  <a:srgbClr val="002060"/>
                </a:solidFill>
              </a:rPr>
              <a:t>لكوت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 rtl="1"/>
            <a:endParaRPr lang="ar-EG" sz="5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r"/>
            <a:r>
              <a:rPr lang="ar-EG" sz="1400" u="sng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حكمها</a:t>
            </a:r>
            <a:r>
              <a:rPr lang="ar-EG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EG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ar-SA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تجب </a:t>
            </a:r>
            <a:r>
              <a:rPr lang="ar-EG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الصلة</a:t>
            </a:r>
            <a:endParaRPr lang="en-US" sz="20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1400" u="sng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Rule:</a:t>
            </a:r>
            <a:r>
              <a:rPr lang="en-US" sz="2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Should be connected</a:t>
            </a:r>
            <a:endParaRPr lang="en-US" sz="20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5614298" y="2078117"/>
            <a:ext cx="1047" cy="252000"/>
          </a:xfrm>
          <a:prstGeom prst="line">
            <a:avLst/>
          </a:prstGeom>
          <a:ln>
            <a:headEnd type="non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027592" y="2312023"/>
            <a:ext cx="8533916" cy="3224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979670" y="2332870"/>
            <a:ext cx="0" cy="3856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948229" y="1609101"/>
            <a:ext cx="584312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صلة هاء الكناية 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Connecting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Ha’a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al-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Kinayah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80028" y="2735883"/>
            <a:ext cx="2359899" cy="2746906"/>
          </a:xfrm>
          <a:prstGeom prst="rect">
            <a:avLst/>
          </a:prstGeom>
          <a:solidFill>
            <a:srgbClr val="FFF7F7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endParaRPr lang="ar-SA" sz="1050" b="1" dirty="0" smtClean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ar-EG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قبلها </a:t>
            </a:r>
            <a:r>
              <a:rPr lang="ar-EG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متحرك وبعدها </a:t>
            </a:r>
            <a:r>
              <a:rPr lang="ar-EG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ساكن</a:t>
            </a:r>
            <a:endParaRPr lang="ar-SA" b="1" dirty="0" smtClean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Preceded </a:t>
            </a: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 a letter having a vowel and 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followed by a </a:t>
            </a:r>
            <a:r>
              <a:rPr lang="en-US" sz="1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</a:t>
            </a:r>
          </a:p>
          <a:p>
            <a:pPr algn="ctr"/>
            <a:endParaRPr lang="en-US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SA" sz="2400" b="1" dirty="0" smtClean="0">
                <a:solidFill>
                  <a:srgbClr val="00B0F0"/>
                </a:solidFill>
              </a:rPr>
              <a:t>لَ</a:t>
            </a:r>
            <a:r>
              <a:rPr lang="ar-EG" sz="2400" b="1" dirty="0" smtClean="0">
                <a:solidFill>
                  <a:srgbClr val="FF0000"/>
                </a:solidFill>
              </a:rPr>
              <a:t>ه</a:t>
            </a:r>
            <a:r>
              <a:rPr lang="ar-SA" sz="2400" b="1" dirty="0" smtClean="0">
                <a:solidFill>
                  <a:srgbClr val="FF0000"/>
                </a:solidFill>
              </a:rPr>
              <a:t>ُ</a:t>
            </a:r>
            <a:r>
              <a:rPr lang="ar-EG" sz="2400" b="1" dirty="0" smtClean="0">
                <a:solidFill>
                  <a:srgbClr val="002060"/>
                </a:solidFill>
              </a:rPr>
              <a:t> </a:t>
            </a:r>
            <a:r>
              <a:rPr lang="ar-SA" sz="2400" b="1" dirty="0" smtClean="0">
                <a:solidFill>
                  <a:srgbClr val="002060"/>
                </a:solidFill>
              </a:rPr>
              <a:t>ا</a:t>
            </a:r>
            <a:r>
              <a:rPr lang="ar-SA" sz="2400" b="1" dirty="0" smtClean="0">
                <a:solidFill>
                  <a:srgbClr val="00B0F0"/>
                </a:solidFill>
              </a:rPr>
              <a:t>لْ</a:t>
            </a:r>
            <a:r>
              <a:rPr lang="ar-SA" sz="2400" b="1" dirty="0" smtClean="0">
                <a:solidFill>
                  <a:srgbClr val="002060"/>
                </a:solidFill>
              </a:rPr>
              <a:t>مُلك</a:t>
            </a:r>
            <a:endParaRPr lang="en-US" sz="2400" b="1" dirty="0">
              <a:solidFill>
                <a:srgbClr val="002060"/>
              </a:solidFill>
            </a:endParaRPr>
          </a:p>
          <a:p>
            <a:pPr algn="ctr"/>
            <a:endParaRPr lang="ar-EG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EG" sz="1400" u="sng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حكمها</a:t>
            </a:r>
            <a:r>
              <a:rPr lang="ar-EG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EG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ar-EG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عدم الصلة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1400" u="sng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Rule:</a:t>
            </a:r>
            <a:r>
              <a:rPr lang="en-US" sz="2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  connected</a:t>
            </a:r>
            <a:endParaRPr lang="en-US" sz="20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175759" y="2351342"/>
            <a:ext cx="0" cy="3856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" name="Cloud Callout 2"/>
          <p:cNvSpPr/>
          <p:nvPr/>
        </p:nvSpPr>
        <p:spPr>
          <a:xfrm>
            <a:off x="2595846" y="5045430"/>
            <a:ext cx="1331955" cy="667251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ما عدا</a:t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Except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626" y="5172556"/>
            <a:ext cx="24096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2400" b="1" dirty="0" smtClean="0">
                <a:ln w="0"/>
                <a:solidFill>
                  <a:srgbClr val="0033CC"/>
                </a:solidFill>
              </a:rPr>
              <a:t>قالوا </a:t>
            </a:r>
            <a:r>
              <a:rPr lang="ar-EG" sz="2400" b="1" dirty="0" smtClean="0">
                <a:ln w="0"/>
                <a:solidFill>
                  <a:srgbClr val="0033CC"/>
                </a:solidFill>
              </a:rPr>
              <a:t>أَر</a:t>
            </a:r>
            <a:r>
              <a:rPr lang="ar-EG" sz="2400" b="1" dirty="0" smtClean="0">
                <a:ln w="0"/>
                <a:solidFill>
                  <a:srgbClr val="00B0F0"/>
                </a:solidFill>
              </a:rPr>
              <a:t>ج</a:t>
            </a:r>
            <a:r>
              <a:rPr lang="ar-EG" sz="2400" b="1" dirty="0" smtClean="0">
                <a:ln w="0"/>
                <a:solidFill>
                  <a:srgbClr val="0033CC"/>
                </a:solidFill>
              </a:rPr>
              <a:t>ِ</a:t>
            </a:r>
            <a:r>
              <a:rPr lang="ar-EG" sz="2400" b="1" dirty="0" smtClean="0">
                <a:ln w="0"/>
                <a:solidFill>
                  <a:srgbClr val="FF0000"/>
                </a:solidFill>
              </a:rPr>
              <a:t>هْ</a:t>
            </a:r>
            <a:r>
              <a:rPr lang="ar-SA" sz="2400" b="1" dirty="0" smtClean="0">
                <a:ln w="0"/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ln w="0"/>
                <a:solidFill>
                  <a:srgbClr val="00B0F0"/>
                </a:solidFill>
              </a:rPr>
              <a:t>وَ</a:t>
            </a:r>
            <a:r>
              <a:rPr lang="ar-SA" sz="2400" b="1" dirty="0" smtClean="0">
                <a:ln w="0"/>
                <a:solidFill>
                  <a:srgbClr val="0033CC"/>
                </a:solidFill>
              </a:rPr>
              <a:t>أخاه</a:t>
            </a:r>
          </a:p>
          <a:p>
            <a:pPr algn="ctr" rtl="1"/>
            <a:r>
              <a:rPr lang="ar-SA" sz="2400" b="1" dirty="0" smtClean="0">
                <a:ln w="0"/>
                <a:solidFill>
                  <a:srgbClr val="0033CC"/>
                </a:solidFill>
              </a:rPr>
              <a:t>هذا </a:t>
            </a:r>
            <a:r>
              <a:rPr lang="ar-EG" sz="2400" b="1" dirty="0" smtClean="0">
                <a:ln w="0"/>
                <a:solidFill>
                  <a:srgbClr val="0033CC"/>
                </a:solidFill>
              </a:rPr>
              <a:t>فأل</a:t>
            </a:r>
            <a:r>
              <a:rPr lang="ar-EG" sz="2400" b="1" dirty="0" smtClean="0">
                <a:ln w="0"/>
                <a:solidFill>
                  <a:srgbClr val="00B0F0"/>
                </a:solidFill>
              </a:rPr>
              <a:t>قِ</a:t>
            </a:r>
            <a:r>
              <a:rPr lang="ar-EG" sz="2400" b="1" dirty="0" smtClean="0">
                <a:ln w="0"/>
                <a:solidFill>
                  <a:srgbClr val="FF0000"/>
                </a:solidFill>
              </a:rPr>
              <a:t>هْ</a:t>
            </a:r>
            <a:r>
              <a:rPr lang="ar-SA" sz="2400" b="1" dirty="0" smtClean="0">
                <a:ln w="0"/>
                <a:solidFill>
                  <a:srgbClr val="0033CC"/>
                </a:solidFill>
              </a:rPr>
              <a:t> </a:t>
            </a:r>
            <a:r>
              <a:rPr lang="ar-SA" sz="2400" b="1" dirty="0" smtClean="0">
                <a:ln w="0"/>
                <a:solidFill>
                  <a:srgbClr val="00B0F0"/>
                </a:solidFill>
              </a:rPr>
              <a:t>إِ</a:t>
            </a:r>
            <a:r>
              <a:rPr lang="ar-SA" sz="2400" b="1" dirty="0" smtClean="0">
                <a:ln w="0"/>
                <a:solidFill>
                  <a:srgbClr val="0033CC"/>
                </a:solidFill>
              </a:rPr>
              <a:t>ليهم</a:t>
            </a:r>
          </a:p>
          <a:p>
            <a:pPr algn="ctr" rtl="1"/>
            <a:r>
              <a:rPr lang="ar-SA" sz="2400" b="1" dirty="0" smtClean="0">
                <a:ln w="0"/>
                <a:solidFill>
                  <a:srgbClr val="0033CC"/>
                </a:solidFill>
              </a:rPr>
              <a:t>وإن تشكروا </a:t>
            </a:r>
            <a:r>
              <a:rPr lang="ar-EG" sz="2400" b="1" dirty="0" smtClean="0">
                <a:ln w="0"/>
                <a:solidFill>
                  <a:srgbClr val="0033CC"/>
                </a:solidFill>
              </a:rPr>
              <a:t>ير</a:t>
            </a:r>
            <a:r>
              <a:rPr lang="ar-EG" sz="2400" b="1" dirty="0" smtClean="0">
                <a:ln w="0"/>
                <a:solidFill>
                  <a:srgbClr val="00B0F0"/>
                </a:solidFill>
              </a:rPr>
              <a:t>ض</a:t>
            </a:r>
            <a:r>
              <a:rPr lang="ar-SA" sz="2400" b="1" dirty="0" smtClean="0">
                <a:ln w="0"/>
                <a:solidFill>
                  <a:srgbClr val="00B0F0"/>
                </a:solidFill>
              </a:rPr>
              <a:t>َ</a:t>
            </a:r>
            <a:r>
              <a:rPr lang="ar-EG" sz="2400" b="1" dirty="0" smtClean="0">
                <a:ln w="0"/>
                <a:solidFill>
                  <a:srgbClr val="FF0000"/>
                </a:solidFill>
              </a:rPr>
              <a:t>هُ</a:t>
            </a:r>
            <a:r>
              <a:rPr lang="ar-SA" sz="2400" b="1" dirty="0" smtClean="0">
                <a:ln w="0"/>
                <a:solidFill>
                  <a:srgbClr val="0033CC"/>
                </a:solidFill>
              </a:rPr>
              <a:t> </a:t>
            </a:r>
            <a:r>
              <a:rPr lang="ar-SA" sz="2400" b="1" dirty="0" smtClean="0">
                <a:ln w="0"/>
                <a:solidFill>
                  <a:srgbClr val="00B0F0"/>
                </a:solidFill>
              </a:rPr>
              <a:t>لَ</a:t>
            </a:r>
            <a:r>
              <a:rPr lang="ar-SA" sz="2400" b="1" dirty="0" smtClean="0">
                <a:ln w="0"/>
                <a:solidFill>
                  <a:srgbClr val="0033CC"/>
                </a:solidFill>
              </a:rPr>
              <a:t>كم</a:t>
            </a: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19" name="Cloud Callout 18"/>
          <p:cNvSpPr/>
          <p:nvPr/>
        </p:nvSpPr>
        <p:spPr>
          <a:xfrm>
            <a:off x="5448073" y="5407682"/>
            <a:ext cx="1331955" cy="667251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ما عدا</a:t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Except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95043" y="5942160"/>
            <a:ext cx="1832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400" b="1" dirty="0">
                <a:solidFill>
                  <a:srgbClr val="003192"/>
                </a:solidFill>
              </a:rPr>
              <a:t>وَيَخۡلُدۡ فِ</a:t>
            </a:r>
            <a:r>
              <a:rPr lang="ar-EG" sz="2400" b="1" dirty="0">
                <a:solidFill>
                  <a:srgbClr val="00B0F0"/>
                </a:solidFill>
              </a:rPr>
              <a:t>ي</a:t>
            </a:r>
            <a:r>
              <a:rPr lang="ar-EG" sz="2400" b="1" dirty="0">
                <a:solidFill>
                  <a:srgbClr val="FF0000"/>
                </a:solidFill>
              </a:rPr>
              <a:t>هِ</a:t>
            </a:r>
            <a:r>
              <a:rPr lang="ar-EG" sz="3200" b="1" baseline="-50000" dirty="0">
                <a:solidFill>
                  <a:srgbClr val="FF0000"/>
                </a:solidFill>
              </a:rPr>
              <a:t>ۦ</a:t>
            </a:r>
            <a:r>
              <a:rPr lang="ar-EG" sz="2400" b="1" dirty="0">
                <a:solidFill>
                  <a:srgbClr val="003192"/>
                </a:solidFill>
              </a:rPr>
              <a:t> </a:t>
            </a:r>
            <a:r>
              <a:rPr lang="ar-EG" sz="2400" b="1" dirty="0">
                <a:solidFill>
                  <a:srgbClr val="00B0F0"/>
                </a:solidFill>
              </a:rPr>
              <a:t>مُ</a:t>
            </a:r>
            <a:r>
              <a:rPr lang="ar-EG" sz="2400" b="1" dirty="0">
                <a:solidFill>
                  <a:srgbClr val="003192"/>
                </a:solidFill>
              </a:rPr>
              <a:t>هَانًا</a:t>
            </a:r>
            <a:endParaRPr lang="en-US" sz="2400" b="1" dirty="0">
              <a:solidFill>
                <a:srgbClr val="00319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5423" y="742758"/>
            <a:ext cx="8054788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/>
            <a:r>
              <a:rPr lang="ar-EG" sz="3200" b="1" dirty="0">
                <a:ln/>
                <a:solidFill>
                  <a:srgbClr val="FFFF00"/>
                </a:solidFill>
              </a:rPr>
              <a:t>أحكام هاء </a:t>
            </a:r>
            <a:r>
              <a:rPr lang="ar-EG" sz="3200" b="1" dirty="0" smtClean="0">
                <a:ln/>
                <a:solidFill>
                  <a:srgbClr val="FFFF00"/>
                </a:solidFill>
              </a:rPr>
              <a:t>الكناية</a:t>
            </a:r>
            <a:r>
              <a:rPr lang="en-US" sz="3200" b="1" dirty="0" smtClean="0">
                <a:ln/>
                <a:solidFill>
                  <a:srgbClr val="FFFF00"/>
                </a:solidFill>
              </a:rPr>
              <a:t> Rules of </a:t>
            </a:r>
            <a:r>
              <a:rPr lang="en-US" sz="3200" b="1" dirty="0" err="1" smtClean="0">
                <a:ln/>
                <a:solidFill>
                  <a:srgbClr val="FFFF00"/>
                </a:solidFill>
              </a:rPr>
              <a:t>Ha’a</a:t>
            </a:r>
            <a:r>
              <a:rPr lang="en-US" sz="3200" b="1" dirty="0" smtClean="0">
                <a:ln/>
                <a:solidFill>
                  <a:srgbClr val="FFFF00"/>
                </a:solidFill>
              </a:rPr>
              <a:t> </a:t>
            </a:r>
            <a:r>
              <a:rPr lang="en-US" sz="3200" b="1" dirty="0">
                <a:ln/>
                <a:solidFill>
                  <a:srgbClr val="FFFF00"/>
                </a:solidFill>
              </a:rPr>
              <a:t>for </a:t>
            </a:r>
            <a:r>
              <a:rPr lang="en-US" sz="3200" b="1" dirty="0" err="1">
                <a:ln/>
                <a:solidFill>
                  <a:srgbClr val="FFFF00"/>
                </a:solidFill>
              </a:rPr>
              <a:t>Kinayah</a:t>
            </a:r>
            <a:r>
              <a:rPr lang="en-US" sz="3200" b="1" dirty="0">
                <a:ln/>
                <a:solidFill>
                  <a:srgbClr val="FFFF00"/>
                </a:solidFill>
              </a:rPr>
              <a:t> </a:t>
            </a:r>
            <a:r>
              <a:rPr lang="en-US" sz="1400" b="1" dirty="0">
                <a:ln/>
                <a:solidFill>
                  <a:srgbClr val="FFFF00"/>
                </a:solidFill>
              </a:rPr>
              <a:t>(allegorical </a:t>
            </a:r>
            <a:r>
              <a:rPr lang="en-US" sz="1400" b="1" dirty="0" err="1">
                <a:ln/>
                <a:solidFill>
                  <a:srgbClr val="FFFF00"/>
                </a:solidFill>
              </a:rPr>
              <a:t>haa</a:t>
            </a:r>
            <a:r>
              <a:rPr lang="en-US" sz="1400" b="1" dirty="0" smtClean="0">
                <a:ln/>
                <a:solidFill>
                  <a:srgbClr val="FFFF00"/>
                </a:solidFill>
              </a:rPr>
              <a:t>)  </a:t>
            </a:r>
            <a:endParaRPr lang="en-US" sz="1400" b="1" dirty="0">
              <a:ln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1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0094" y="1813873"/>
            <a:ext cx="676714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كيفية صلة هاء الكناية</a:t>
            </a:r>
            <a:r>
              <a:rPr lang="en-US" sz="2400" b="1" dirty="0" smtClean="0">
                <a:solidFill>
                  <a:schemeClr val="tx1"/>
                </a:solidFill>
              </a:rPr>
              <a:t> How to connect </a:t>
            </a:r>
            <a:r>
              <a:rPr lang="en-US" sz="2400" b="1" dirty="0" err="1" smtClean="0">
                <a:solidFill>
                  <a:schemeClr val="tx1"/>
                </a:solidFill>
              </a:rPr>
              <a:t>Ha’a</a:t>
            </a:r>
            <a:r>
              <a:rPr lang="en-US" sz="2400" b="1" dirty="0" smtClean="0">
                <a:solidFill>
                  <a:schemeClr val="tx1"/>
                </a:solidFill>
              </a:rPr>
              <a:t> al-</a:t>
            </a:r>
            <a:r>
              <a:rPr lang="en-US" sz="2400" b="1" dirty="0" err="1" smtClean="0">
                <a:solidFill>
                  <a:schemeClr val="tx1"/>
                </a:solidFill>
              </a:rPr>
              <a:t>Kinayah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endParaRPr lang="ar-EG" sz="24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9272" y="2857738"/>
            <a:ext cx="7047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3600" dirty="0">
                <a:solidFill>
                  <a:srgbClr val="0033CC"/>
                </a:solidFill>
                <a:latin typeface="PDMS_IslamicFont"/>
              </a:rPr>
              <a:t>قَالَ لَ</a:t>
            </a:r>
            <a:r>
              <a:rPr lang="ar-EG" sz="3600" dirty="0" smtClean="0">
                <a:solidFill>
                  <a:srgbClr val="FF0000"/>
                </a:solidFill>
                <a:latin typeface="PDMS_IslamicFont"/>
              </a:rPr>
              <a:t>هُ</a:t>
            </a:r>
            <a:r>
              <a:rPr lang="ar-EG" sz="5400" baseline="-50000" dirty="0" smtClean="0">
                <a:solidFill>
                  <a:srgbClr val="0033CC"/>
                </a:solidFill>
                <a:latin typeface="PDMS_IslamicFont"/>
              </a:rPr>
              <a:t>ۥ</a:t>
            </a:r>
            <a:r>
              <a:rPr lang="ar-EG" sz="3600" dirty="0" smtClean="0">
                <a:solidFill>
                  <a:srgbClr val="0033CC"/>
                </a:solidFill>
                <a:latin typeface="PDMS_IslamicFont"/>
              </a:rPr>
              <a:t> </a:t>
            </a:r>
            <a:r>
              <a:rPr lang="ar-EG" sz="3600" dirty="0">
                <a:solidFill>
                  <a:srgbClr val="0033CC"/>
                </a:solidFill>
                <a:latin typeface="PDMS_IslamicFont"/>
              </a:rPr>
              <a:t>صَاحِبُ</a:t>
            </a:r>
            <a:r>
              <a:rPr lang="ar-EG" sz="3600" dirty="0" smtClean="0">
                <a:solidFill>
                  <a:srgbClr val="FF0000"/>
                </a:solidFill>
                <a:latin typeface="PDMS_IslamicFont"/>
              </a:rPr>
              <a:t>هُ</a:t>
            </a:r>
            <a:r>
              <a:rPr lang="ar-EG" sz="3600" baseline="-50000" dirty="0" smtClean="0">
                <a:solidFill>
                  <a:srgbClr val="0033CC"/>
                </a:solidFill>
                <a:latin typeface="PDMS_IslamicFont"/>
              </a:rPr>
              <a:t>ۥ</a:t>
            </a:r>
            <a:r>
              <a:rPr lang="ar-SA" sz="3600" baseline="-50000" dirty="0" smtClean="0">
                <a:solidFill>
                  <a:srgbClr val="0033CC"/>
                </a:solidFill>
                <a:latin typeface="PDMS_IslamicFont"/>
              </a:rPr>
              <a:t> </a:t>
            </a:r>
            <a:r>
              <a:rPr lang="ar-EG" sz="3600" dirty="0" smtClean="0">
                <a:solidFill>
                  <a:srgbClr val="0033CC"/>
                </a:solidFill>
                <a:latin typeface="PDMS_IslamicFont"/>
              </a:rPr>
              <a:t>وَهُوَ </a:t>
            </a:r>
            <a:r>
              <a:rPr lang="ar-EG" sz="3600" dirty="0">
                <a:solidFill>
                  <a:srgbClr val="0033CC"/>
                </a:solidFill>
                <a:latin typeface="PDMS_IslamicFont"/>
              </a:rPr>
              <a:t>يُحَاوِر</a:t>
            </a:r>
            <a:r>
              <a:rPr lang="ar-EG" sz="3600" dirty="0" smtClean="0">
                <a:solidFill>
                  <a:schemeClr val="accent2">
                    <a:lumMod val="50000"/>
                  </a:schemeClr>
                </a:solidFill>
                <a:latin typeface="PDMS_IslamicFont"/>
              </a:rPr>
              <a:t>ُ</a:t>
            </a:r>
            <a:r>
              <a:rPr lang="ar-EG" sz="3600" dirty="0" smtClean="0">
                <a:solidFill>
                  <a:srgbClr val="FF0000"/>
                </a:solidFill>
                <a:latin typeface="PDMS_IslamicFont"/>
              </a:rPr>
              <a:t>هُ</a:t>
            </a:r>
            <a:r>
              <a:rPr lang="ar-EG" sz="3600" baseline="-50000" dirty="0" smtClean="0">
                <a:solidFill>
                  <a:srgbClr val="0033CC"/>
                </a:solidFill>
                <a:latin typeface="PDMS_IslamicFont"/>
              </a:rPr>
              <a:t>ۥ</a:t>
            </a:r>
            <a:r>
              <a:rPr lang="ar-SA" sz="3600" baseline="-50000" dirty="0" smtClean="0">
                <a:solidFill>
                  <a:srgbClr val="0033CC"/>
                </a:solidFill>
                <a:latin typeface="PDMS_IslamicFont"/>
              </a:rPr>
              <a:t> </a:t>
            </a:r>
            <a:r>
              <a:rPr lang="ar-SA" sz="3600" dirty="0" smtClean="0">
                <a:solidFill>
                  <a:srgbClr val="C00000"/>
                </a:solidFill>
                <a:latin typeface="PDMS_IslamicFont"/>
              </a:rPr>
              <a:t>أ</a:t>
            </a:r>
            <a:r>
              <a:rPr lang="ar-SA" sz="3600" dirty="0" smtClean="0">
                <a:solidFill>
                  <a:srgbClr val="0033CC"/>
                </a:solidFill>
                <a:latin typeface="PDMS_IslamicFont"/>
              </a:rPr>
              <a:t>كفرت بالذي خلقك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28944" y="3878445"/>
            <a:ext cx="564956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 rtl="1"/>
            <a:r>
              <a:rPr lang="ar-SA" sz="2800" b="1" dirty="0" smtClean="0"/>
              <a:t>مد صلة صغرى </a:t>
            </a:r>
            <a:r>
              <a:rPr lang="en-US" sz="2800" b="1" dirty="0" smtClean="0"/>
              <a:t>Minor connection </a:t>
            </a:r>
            <a:r>
              <a:rPr lang="en-US" sz="2800" b="1" dirty="0" err="1" smtClean="0"/>
              <a:t>Madd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7791" y="4744658"/>
            <a:ext cx="548085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 rtl="1"/>
            <a:r>
              <a:rPr lang="ar-SA" sz="2800" b="1" dirty="0" smtClean="0"/>
              <a:t>مد صلة كبرى </a:t>
            </a:r>
            <a:r>
              <a:rPr lang="en-US" sz="2800" b="1" dirty="0" smtClean="0"/>
              <a:t>Major connection </a:t>
            </a:r>
            <a:r>
              <a:rPr lang="en-US" sz="2800" b="1" dirty="0" err="1" smtClean="0"/>
              <a:t>Madd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8135471" y="3430628"/>
            <a:ext cx="255494" cy="449444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6978677" y="3434692"/>
            <a:ext cx="255494" cy="449444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5087124" y="3448139"/>
            <a:ext cx="255494" cy="1284274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52798" y="5506452"/>
            <a:ext cx="54024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3600" dirty="0" smtClean="0">
                <a:solidFill>
                  <a:srgbClr val="0033CC"/>
                </a:solidFill>
                <a:latin typeface="PDMS_IslamicFont"/>
              </a:rPr>
              <a:t>فسبحان  الذي بيدِ</a:t>
            </a:r>
            <a:r>
              <a:rPr lang="ar-EG" sz="3600" dirty="0" smtClean="0">
                <a:solidFill>
                  <a:srgbClr val="FF0000"/>
                </a:solidFill>
                <a:latin typeface="PDMS_IslamicFont"/>
              </a:rPr>
              <a:t>ه</a:t>
            </a:r>
            <a:r>
              <a:rPr lang="ar-SA" sz="3600" dirty="0" smtClean="0">
                <a:solidFill>
                  <a:srgbClr val="FF0000"/>
                </a:solidFill>
                <a:latin typeface="PDMS_IslamicFont"/>
              </a:rPr>
              <a:t>ِ</a:t>
            </a:r>
            <a:r>
              <a:rPr lang="ar-EG" sz="3600" b="1" baseline="-50000" dirty="0">
                <a:solidFill>
                  <a:srgbClr val="FF0000"/>
                </a:solidFill>
              </a:rPr>
              <a:t>ۦ</a:t>
            </a:r>
            <a:r>
              <a:rPr lang="ar-EG" sz="3600" dirty="0" smtClean="0">
                <a:solidFill>
                  <a:srgbClr val="0033CC"/>
                </a:solidFill>
                <a:latin typeface="PDMS_IslamicFont"/>
              </a:rPr>
              <a:t> </a:t>
            </a:r>
            <a:r>
              <a:rPr lang="ar-SA" sz="3600" dirty="0" smtClean="0">
                <a:solidFill>
                  <a:srgbClr val="0033CC"/>
                </a:solidFill>
                <a:latin typeface="PDMS_IslamicFont"/>
              </a:rPr>
              <a:t>مَلكوت كل شيء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 flipH="1" flipV="1">
            <a:off x="8848164" y="4390680"/>
            <a:ext cx="255493" cy="1257084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66850" y="5591454"/>
            <a:ext cx="39757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3600" dirty="0" smtClean="0">
                <a:solidFill>
                  <a:srgbClr val="0033CC"/>
                </a:solidFill>
                <a:latin typeface="PDMS_IslamicFont"/>
              </a:rPr>
              <a:t>فتم ميقات ربِّ</a:t>
            </a:r>
            <a:r>
              <a:rPr lang="ar-EG" sz="3600" dirty="0" smtClean="0">
                <a:solidFill>
                  <a:srgbClr val="FF0000"/>
                </a:solidFill>
                <a:latin typeface="PDMS_IslamicFont"/>
              </a:rPr>
              <a:t>ه</a:t>
            </a:r>
            <a:r>
              <a:rPr lang="ar-SA" sz="3600" dirty="0" smtClean="0">
                <a:solidFill>
                  <a:srgbClr val="FF0000"/>
                </a:solidFill>
                <a:latin typeface="PDMS_IslamicFont"/>
              </a:rPr>
              <a:t>ِ</a:t>
            </a:r>
            <a:r>
              <a:rPr lang="ar-EG" sz="3600" b="1" baseline="-50000" dirty="0">
                <a:solidFill>
                  <a:srgbClr val="FF0000"/>
                </a:solidFill>
              </a:rPr>
              <a:t>ۦ</a:t>
            </a:r>
            <a:r>
              <a:rPr lang="ar-EG" sz="3600" dirty="0" smtClean="0">
                <a:solidFill>
                  <a:srgbClr val="0033CC"/>
                </a:solidFill>
                <a:latin typeface="PDMS_IslamicFont"/>
              </a:rPr>
              <a:t> </a:t>
            </a:r>
            <a:r>
              <a:rPr lang="ar-SA" sz="3600" dirty="0" smtClean="0">
                <a:solidFill>
                  <a:srgbClr val="C00000"/>
                </a:solidFill>
                <a:latin typeface="PDMS_IslamicFont"/>
              </a:rPr>
              <a:t>أ</a:t>
            </a:r>
            <a:r>
              <a:rPr lang="ar-SA" sz="3600" dirty="0" smtClean="0">
                <a:solidFill>
                  <a:srgbClr val="0033CC"/>
                </a:solidFill>
                <a:latin typeface="PDMS_IslamicFont"/>
              </a:rPr>
              <a:t>ربعين ليلة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 flipV="1">
            <a:off x="3095467" y="5280123"/>
            <a:ext cx="255494" cy="50211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24-Point Star 6"/>
          <p:cNvSpPr/>
          <p:nvPr/>
        </p:nvSpPr>
        <p:spPr>
          <a:xfrm>
            <a:off x="10192871" y="2773658"/>
            <a:ext cx="1680706" cy="1233567"/>
          </a:xfrm>
          <a:prstGeom prst="star24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حركتان</a:t>
            </a:r>
            <a:br>
              <a:rPr lang="ar-SA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2 </a:t>
            </a:r>
            <a:r>
              <a:rPr lang="en-US" b="1" dirty="0" err="1" smtClean="0">
                <a:solidFill>
                  <a:schemeClr val="tx1"/>
                </a:solidFill>
              </a:rPr>
              <a:t>Haraka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24-Point Star 14"/>
          <p:cNvSpPr/>
          <p:nvPr/>
        </p:nvSpPr>
        <p:spPr>
          <a:xfrm>
            <a:off x="641758" y="3504070"/>
            <a:ext cx="2128336" cy="1384848"/>
          </a:xfrm>
          <a:prstGeom prst="star24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4 أو 5 حركات</a:t>
            </a:r>
            <a:br>
              <a:rPr lang="ar-SA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4 or 5 </a:t>
            </a:r>
            <a:r>
              <a:rPr lang="en-US" b="1" dirty="0" err="1" smtClean="0">
                <a:solidFill>
                  <a:schemeClr val="tx1"/>
                </a:solidFill>
              </a:rPr>
              <a:t>Haraka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5423" y="742758"/>
            <a:ext cx="8054788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/>
            <a:r>
              <a:rPr lang="ar-EG" sz="3200" b="1" dirty="0">
                <a:ln/>
                <a:solidFill>
                  <a:srgbClr val="FFFF00"/>
                </a:solidFill>
              </a:rPr>
              <a:t>أحكام هاء </a:t>
            </a:r>
            <a:r>
              <a:rPr lang="ar-EG" sz="3200" b="1" dirty="0" smtClean="0">
                <a:ln/>
                <a:solidFill>
                  <a:srgbClr val="FFFF00"/>
                </a:solidFill>
              </a:rPr>
              <a:t>الكناية</a:t>
            </a:r>
            <a:r>
              <a:rPr lang="en-US" sz="3200" b="1" dirty="0" smtClean="0">
                <a:ln/>
                <a:solidFill>
                  <a:srgbClr val="FFFF00"/>
                </a:solidFill>
              </a:rPr>
              <a:t> Rules of </a:t>
            </a:r>
            <a:r>
              <a:rPr lang="en-US" sz="3200" b="1" dirty="0" err="1" smtClean="0">
                <a:ln/>
                <a:solidFill>
                  <a:srgbClr val="FFFF00"/>
                </a:solidFill>
              </a:rPr>
              <a:t>Ha’a</a:t>
            </a:r>
            <a:r>
              <a:rPr lang="en-US" sz="3200" b="1" dirty="0" smtClean="0">
                <a:ln/>
                <a:solidFill>
                  <a:srgbClr val="FFFF00"/>
                </a:solidFill>
              </a:rPr>
              <a:t> </a:t>
            </a:r>
            <a:r>
              <a:rPr lang="en-US" sz="3200" b="1" dirty="0">
                <a:ln/>
                <a:solidFill>
                  <a:srgbClr val="FFFF00"/>
                </a:solidFill>
              </a:rPr>
              <a:t>for </a:t>
            </a:r>
            <a:r>
              <a:rPr lang="en-US" sz="3200" b="1" dirty="0" err="1">
                <a:ln/>
                <a:solidFill>
                  <a:srgbClr val="FFFF00"/>
                </a:solidFill>
              </a:rPr>
              <a:t>Kinayah</a:t>
            </a:r>
            <a:r>
              <a:rPr lang="en-US" sz="3200" b="1" dirty="0">
                <a:ln/>
                <a:solidFill>
                  <a:srgbClr val="FFFF00"/>
                </a:solidFill>
              </a:rPr>
              <a:t> </a:t>
            </a:r>
            <a:r>
              <a:rPr lang="en-US" sz="1400" b="1" dirty="0">
                <a:ln/>
                <a:solidFill>
                  <a:srgbClr val="FFFF00"/>
                </a:solidFill>
              </a:rPr>
              <a:t>(allegorical </a:t>
            </a:r>
            <a:r>
              <a:rPr lang="en-US" sz="1400" b="1" dirty="0" err="1">
                <a:ln/>
                <a:solidFill>
                  <a:srgbClr val="FFFF00"/>
                </a:solidFill>
              </a:rPr>
              <a:t>haa</a:t>
            </a:r>
            <a:r>
              <a:rPr lang="en-US" sz="1400" b="1" dirty="0" smtClean="0">
                <a:ln/>
                <a:solidFill>
                  <a:srgbClr val="FFFF00"/>
                </a:solidFill>
              </a:rPr>
              <a:t>)  </a:t>
            </a:r>
            <a:endParaRPr lang="en-US" sz="1400" b="1" dirty="0">
              <a:ln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flipH="1">
            <a:off x="1484204" y="2549607"/>
            <a:ext cx="1" cy="1057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10620472" y="2488556"/>
            <a:ext cx="2460" cy="1668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6076852" y="2396050"/>
            <a:ext cx="1047" cy="216000"/>
          </a:xfrm>
          <a:prstGeom prst="line">
            <a:avLst/>
          </a:prstGeom>
          <a:ln>
            <a:head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478932" y="2494187"/>
            <a:ext cx="9144000" cy="3645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076852" y="2507487"/>
            <a:ext cx="305" cy="1479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75969" y="1884312"/>
            <a:ext cx="6545221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EG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حكم الوقف على هاء </a:t>
            </a:r>
            <a:r>
              <a:rPr lang="ar-EG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الكناية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Stopping on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Ha’a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Al-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Kinayah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EG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99862" y="2631947"/>
            <a:ext cx="3214643" cy="1031051"/>
          </a:xfrm>
          <a:prstGeom prst="rect">
            <a:avLst/>
          </a:prstGeom>
          <a:solidFill>
            <a:srgbClr val="FFEBEB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EG" sz="1800" b="1" dirty="0" smtClean="0">
                <a:solidFill>
                  <a:srgbClr val="C00000"/>
                </a:solidFill>
              </a:rPr>
              <a:t>مذهب المنع</a:t>
            </a:r>
            <a:r>
              <a:rPr lang="en-US" b="1" dirty="0" smtClean="0">
                <a:solidFill>
                  <a:srgbClr val="C00000"/>
                </a:solidFill>
              </a:rPr>
              <a:t>Prohibition Opinion </a:t>
            </a:r>
          </a:p>
          <a:p>
            <a:pPr algn="ctr" rtl="1"/>
            <a:endParaRPr lang="en-US" sz="1100" b="1" u="sng" dirty="0" smtClean="0"/>
          </a:p>
          <a:p>
            <a:pPr algn="ctr" rtl="1"/>
            <a:r>
              <a:rPr lang="ar-EG" dirty="0"/>
              <a:t>لا يجوز فيها الروم والإشمام مطلقًا</a:t>
            </a:r>
            <a:endParaRPr lang="en-US" b="1" u="sng" dirty="0"/>
          </a:p>
          <a:p>
            <a:pPr algn="ctr" rtl="1"/>
            <a:r>
              <a:rPr lang="en-US" sz="1400" dirty="0" smtClean="0"/>
              <a:t>It </a:t>
            </a:r>
            <a:r>
              <a:rPr lang="en-US" sz="1400" dirty="0"/>
              <a:t>is prohibited to apply </a:t>
            </a:r>
            <a:r>
              <a:rPr lang="en-US" sz="1400" dirty="0" err="1" smtClean="0"/>
              <a:t>Rawm</a:t>
            </a:r>
            <a:r>
              <a:rPr lang="en-US" sz="1400" dirty="0" smtClean="0"/>
              <a:t> or </a:t>
            </a:r>
            <a:r>
              <a:rPr lang="en-US" sz="1400" dirty="0" err="1" smtClean="0"/>
              <a:t>Ishmam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4994910" y="2664513"/>
            <a:ext cx="3020737" cy="1061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EG" b="1" dirty="0">
                <a:solidFill>
                  <a:srgbClr val="C00000"/>
                </a:solidFill>
              </a:rPr>
              <a:t>مذهب الجواز</a:t>
            </a:r>
            <a:r>
              <a:rPr lang="en-US" b="1" dirty="0">
                <a:solidFill>
                  <a:srgbClr val="C00000"/>
                </a:solidFill>
              </a:rPr>
              <a:t> Allowable </a:t>
            </a:r>
            <a:r>
              <a:rPr lang="en-US" b="1" dirty="0" smtClean="0">
                <a:solidFill>
                  <a:srgbClr val="C00000"/>
                </a:solidFill>
              </a:rPr>
              <a:t>Opinion </a:t>
            </a:r>
            <a:r>
              <a:rPr lang="ar-EG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  <a:p>
            <a:pPr algn="ctr"/>
            <a:endParaRPr lang="en-US" sz="900" dirty="0" smtClean="0"/>
          </a:p>
          <a:p>
            <a:pPr algn="ctr"/>
            <a:r>
              <a:rPr lang="ar-EG" dirty="0" smtClean="0"/>
              <a:t>يجوز </a:t>
            </a:r>
            <a:r>
              <a:rPr lang="ar-EG" dirty="0"/>
              <a:t>فيها الروم والإشمام مطلقًا </a:t>
            </a:r>
            <a:r>
              <a:rPr lang="en-US" sz="1600" dirty="0" err="1" smtClean="0"/>
              <a:t>Rawm</a:t>
            </a:r>
            <a:r>
              <a:rPr lang="en-US" sz="1600" dirty="0" smtClean="0"/>
              <a:t> &amp; </a:t>
            </a:r>
            <a:r>
              <a:rPr lang="en-US" sz="1600" dirty="0" err="1"/>
              <a:t>Ishmam</a:t>
            </a:r>
            <a:r>
              <a:rPr lang="en-US" sz="1600" dirty="0"/>
              <a:t> </a:t>
            </a:r>
            <a:r>
              <a:rPr lang="en-US" sz="1600" dirty="0" smtClean="0"/>
              <a:t>can be applied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46149" y="2703008"/>
            <a:ext cx="3113123" cy="10926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EG" b="1" dirty="0">
                <a:solidFill>
                  <a:srgbClr val="C00000"/>
                </a:solidFill>
              </a:rPr>
              <a:t>مذهب التفصيل</a:t>
            </a:r>
            <a:r>
              <a:rPr lang="en-US" b="1" dirty="0">
                <a:solidFill>
                  <a:srgbClr val="C00000"/>
                </a:solidFill>
              </a:rPr>
              <a:t> Detailed </a:t>
            </a:r>
            <a:r>
              <a:rPr lang="en-US" b="1" dirty="0" smtClean="0">
                <a:solidFill>
                  <a:srgbClr val="C00000"/>
                </a:solidFill>
              </a:rPr>
              <a:t>Opinion </a:t>
            </a:r>
          </a:p>
          <a:p>
            <a:pPr algn="ctr" rtl="1"/>
            <a:endParaRPr lang="en-US" sz="1000" b="1" dirty="0" smtClean="0">
              <a:solidFill>
                <a:srgbClr val="C00000"/>
              </a:solidFill>
            </a:endParaRPr>
          </a:p>
          <a:p>
            <a:pPr algn="ctr" rtl="1"/>
            <a:r>
              <a:rPr lang="ar-EG" dirty="0"/>
              <a:t>اختاره ابن </a:t>
            </a:r>
            <a:r>
              <a:rPr lang="ar-EG" dirty="0" smtClean="0"/>
              <a:t>الجز</a:t>
            </a:r>
            <a:r>
              <a:rPr lang="ar-SA" dirty="0" smtClean="0"/>
              <a:t>ر</a:t>
            </a:r>
            <a:r>
              <a:rPr lang="ar-EG" dirty="0" smtClean="0"/>
              <a:t>ي</a:t>
            </a:r>
            <a:endParaRPr lang="ar-EG" dirty="0"/>
          </a:p>
          <a:p>
            <a:pPr algn="ctr" rtl="1"/>
            <a:r>
              <a:rPr lang="en-US" dirty="0" smtClean="0"/>
              <a:t>Adopted </a:t>
            </a:r>
            <a:r>
              <a:rPr lang="en-US" dirty="0"/>
              <a:t>by Ibn </a:t>
            </a:r>
            <a:r>
              <a:rPr lang="en-US" dirty="0" smtClean="0"/>
              <a:t>al-</a:t>
            </a:r>
            <a:r>
              <a:rPr lang="en-US" dirty="0" err="1" smtClean="0"/>
              <a:t>Jazri</a:t>
            </a:r>
            <a:endParaRPr lang="ar-EG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525546" y="3931084"/>
            <a:ext cx="0" cy="1707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06074" y="3922197"/>
            <a:ext cx="6468035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138362" y="3775984"/>
            <a:ext cx="0" cy="155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4252" y="4099006"/>
            <a:ext cx="45739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EG" b="1" dirty="0">
                <a:ln w="0"/>
                <a:solidFill>
                  <a:srgbClr val="C00000"/>
                </a:solidFill>
              </a:rPr>
              <a:t>جواز الروم والإشمام</a:t>
            </a:r>
            <a:r>
              <a:rPr lang="en-US" b="1" dirty="0">
                <a:ln w="0"/>
                <a:solidFill>
                  <a:srgbClr val="C00000"/>
                </a:solidFill>
              </a:rPr>
              <a:t> Allowing </a:t>
            </a:r>
            <a:r>
              <a:rPr lang="en-US" b="1" dirty="0" err="1">
                <a:ln w="0"/>
                <a:solidFill>
                  <a:srgbClr val="C00000"/>
                </a:solidFill>
              </a:rPr>
              <a:t>Rawm</a:t>
            </a:r>
            <a:r>
              <a:rPr lang="en-US" b="1" dirty="0">
                <a:ln w="0"/>
                <a:solidFill>
                  <a:srgbClr val="C00000"/>
                </a:solidFill>
              </a:rPr>
              <a:t> &amp; </a:t>
            </a:r>
            <a:r>
              <a:rPr lang="en-US" b="1" dirty="0" err="1" smtClean="0">
                <a:ln w="0"/>
                <a:solidFill>
                  <a:srgbClr val="C00000"/>
                </a:solidFill>
              </a:rPr>
              <a:t>Ishmam</a:t>
            </a:r>
            <a:r>
              <a:rPr lang="en-US" b="1" dirty="0" smtClean="0">
                <a:ln w="0"/>
                <a:solidFill>
                  <a:srgbClr val="C00000"/>
                </a:solidFill>
              </a:rPr>
              <a:t> </a:t>
            </a:r>
            <a:endParaRPr lang="ar-EG" b="1" dirty="0">
              <a:ln w="0"/>
              <a:solidFill>
                <a:srgbClr val="C0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987556" y="3902158"/>
            <a:ext cx="0" cy="1818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68791" y="4084053"/>
            <a:ext cx="4612342" cy="369332"/>
          </a:xfrm>
          <a:prstGeom prst="rect">
            <a:avLst/>
          </a:prstGeom>
          <a:solidFill>
            <a:srgbClr val="FFEBEB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EG" sz="1800" b="1" dirty="0">
                <a:ln w="0"/>
                <a:solidFill>
                  <a:srgbClr val="C00000"/>
                </a:solidFill>
              </a:rPr>
              <a:t>منع الروم </a:t>
            </a:r>
            <a:r>
              <a:rPr lang="ar-EG" sz="1800" b="1" dirty="0" smtClean="0">
                <a:ln w="0"/>
                <a:solidFill>
                  <a:srgbClr val="C00000"/>
                </a:solidFill>
              </a:rPr>
              <a:t>والاشمام</a:t>
            </a:r>
            <a:r>
              <a:rPr lang="en-US" sz="1800" b="1" dirty="0" smtClean="0">
                <a:ln w="0"/>
                <a:solidFill>
                  <a:srgbClr val="C00000"/>
                </a:solidFill>
              </a:rPr>
              <a:t> </a:t>
            </a:r>
            <a:r>
              <a:rPr lang="en-US" b="1" dirty="0">
                <a:ln w="0"/>
                <a:solidFill>
                  <a:srgbClr val="C00000"/>
                </a:solidFill>
              </a:rPr>
              <a:t>Prohibiting</a:t>
            </a:r>
            <a:r>
              <a:rPr lang="en-US" dirty="0">
                <a:ln w="0"/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ln w="0"/>
                <a:solidFill>
                  <a:srgbClr val="C00000"/>
                </a:solidFill>
              </a:rPr>
              <a:t>Rawm</a:t>
            </a:r>
            <a:r>
              <a:rPr lang="en-US" sz="1800" b="1" dirty="0" smtClean="0">
                <a:ln w="0"/>
                <a:solidFill>
                  <a:srgbClr val="C00000"/>
                </a:solidFill>
              </a:rPr>
              <a:t> or </a:t>
            </a:r>
            <a:r>
              <a:rPr lang="en-US" sz="1800" b="1" dirty="0" err="1" smtClean="0">
                <a:ln w="0"/>
                <a:solidFill>
                  <a:srgbClr val="C00000"/>
                </a:solidFill>
              </a:rPr>
              <a:t>Ishmam</a:t>
            </a:r>
            <a:r>
              <a:rPr lang="en-US" sz="1800" b="1" dirty="0" smtClean="0">
                <a:ln w="0"/>
                <a:solidFill>
                  <a:srgbClr val="C00000"/>
                </a:solidFill>
              </a:rPr>
              <a:t> </a:t>
            </a:r>
            <a:endParaRPr lang="ar-EG" sz="1800" b="1" dirty="0">
              <a:ln w="0"/>
              <a:solidFill>
                <a:srgbClr val="C00000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10678993" y="4601781"/>
            <a:ext cx="266" cy="1383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053504" y="4767296"/>
            <a:ext cx="1218156" cy="1569660"/>
          </a:xfrm>
          <a:prstGeom prst="rect">
            <a:avLst/>
          </a:prstGeom>
          <a:solidFill>
            <a:srgbClr val="FFF7F7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n w="0"/>
                <a:solidFill>
                  <a:schemeClr val="tx1"/>
                </a:solidFill>
              </a:rPr>
              <a:t>قبلها</a:t>
            </a:r>
            <a:r>
              <a:rPr lang="ar-SA" b="1" dirty="0">
                <a:ln w="0"/>
                <a:solidFill>
                  <a:srgbClr val="C00000"/>
                </a:solidFill>
              </a:rPr>
              <a:t> </a:t>
            </a:r>
            <a:r>
              <a:rPr lang="ar-EG" b="1" dirty="0" smtClean="0">
                <a:ln w="0"/>
                <a:solidFill>
                  <a:srgbClr val="C00000"/>
                </a:solidFill>
              </a:rPr>
              <a:t>ياء</a:t>
            </a:r>
            <a:endParaRPr lang="en-US" b="1" dirty="0" smtClean="0">
              <a:ln w="0"/>
              <a:solidFill>
                <a:srgbClr val="C00000"/>
              </a:solidFill>
            </a:endParaRPr>
          </a:p>
          <a:p>
            <a:pPr algn="ctr"/>
            <a:r>
              <a:rPr lang="en-US" sz="1400" b="1" dirty="0" smtClean="0">
                <a:ln w="0"/>
                <a:solidFill>
                  <a:schemeClr val="tx1"/>
                </a:solidFill>
              </a:rPr>
              <a:t>Preceded </a:t>
            </a:r>
            <a:r>
              <a:rPr lang="en-US" sz="1400" b="1" dirty="0">
                <a:ln w="0"/>
                <a:solidFill>
                  <a:schemeClr val="tx1"/>
                </a:solidFill>
              </a:rPr>
              <a:t>by </a:t>
            </a:r>
            <a:r>
              <a:rPr lang="en-US" b="1" dirty="0" err="1" smtClean="0">
                <a:ln w="0"/>
                <a:solidFill>
                  <a:srgbClr val="C00000"/>
                </a:solidFill>
              </a:rPr>
              <a:t>Ya’a</a:t>
            </a:r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/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 rtl="1"/>
            <a:r>
              <a:rPr lang="ar-EG" sz="2800" dirty="0" smtClean="0">
                <a:solidFill>
                  <a:srgbClr val="0033CC"/>
                </a:solidFill>
              </a:rPr>
              <a:t>فِ</a:t>
            </a:r>
            <a:r>
              <a:rPr lang="ar-EG" sz="2800" dirty="0" smtClean="0">
                <a:solidFill>
                  <a:srgbClr val="00B0F0"/>
                </a:solidFill>
              </a:rPr>
              <a:t>ي</a:t>
            </a:r>
            <a:r>
              <a:rPr lang="ar-SA" sz="2800" dirty="0">
                <a:solidFill>
                  <a:srgbClr val="00B0F0"/>
                </a:solidFill>
              </a:rPr>
              <a:t>ـ</a:t>
            </a:r>
            <a:r>
              <a:rPr lang="ar-EG" sz="2800" dirty="0" smtClean="0">
                <a:solidFill>
                  <a:srgbClr val="FF0000"/>
                </a:solidFill>
              </a:rPr>
              <a:t>ه</a:t>
            </a:r>
            <a:r>
              <a:rPr lang="ar-EG" sz="2800" dirty="0" smtClean="0">
                <a:solidFill>
                  <a:srgbClr val="0033CC"/>
                </a:solidFill>
              </a:rPr>
              <a:t>ِ</a:t>
            </a:r>
            <a:endParaRPr lang="en-US" sz="1800" dirty="0">
              <a:solidFill>
                <a:srgbClr val="0033CC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779626" y="4601920"/>
            <a:ext cx="3911092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9311882" y="4592817"/>
            <a:ext cx="266" cy="1383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985112" y="4597300"/>
            <a:ext cx="266" cy="1383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779360" y="4601783"/>
            <a:ext cx="266" cy="1383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767075" y="4771779"/>
            <a:ext cx="1218156" cy="1569660"/>
          </a:xfrm>
          <a:prstGeom prst="rect">
            <a:avLst/>
          </a:prstGeom>
          <a:solidFill>
            <a:srgbClr val="FFF7F7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n w="0"/>
                <a:solidFill>
                  <a:schemeClr val="tx1"/>
                </a:solidFill>
              </a:rPr>
              <a:t>قبلها</a:t>
            </a:r>
            <a:r>
              <a:rPr lang="ar-SA" b="1" dirty="0">
                <a:ln w="0"/>
                <a:solidFill>
                  <a:srgbClr val="C00000"/>
                </a:solidFill>
              </a:rPr>
              <a:t> </a:t>
            </a:r>
            <a:r>
              <a:rPr lang="ar-SA" b="1" dirty="0" smtClean="0">
                <a:ln w="0"/>
                <a:solidFill>
                  <a:srgbClr val="C00000"/>
                </a:solidFill>
              </a:rPr>
              <a:t>كسرة</a:t>
            </a:r>
            <a:endParaRPr lang="en-US" b="1" dirty="0" smtClean="0">
              <a:ln w="0"/>
              <a:solidFill>
                <a:srgbClr val="C00000"/>
              </a:solidFill>
            </a:endParaRPr>
          </a:p>
          <a:p>
            <a:pPr algn="ctr"/>
            <a:r>
              <a:rPr lang="en-US" sz="1400" b="1" dirty="0">
                <a:ln w="0"/>
                <a:solidFill>
                  <a:schemeClr val="tx1"/>
                </a:solidFill>
              </a:rPr>
              <a:t>Preceded by </a:t>
            </a:r>
            <a:r>
              <a:rPr lang="en-US" b="1" dirty="0" err="1" smtClean="0">
                <a:ln w="0"/>
                <a:solidFill>
                  <a:srgbClr val="C00000"/>
                </a:solidFill>
              </a:rPr>
              <a:t>Kasrah</a:t>
            </a:r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/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 rtl="1"/>
            <a:r>
              <a:rPr lang="ar-SA" sz="2800" dirty="0" smtClean="0">
                <a:solidFill>
                  <a:srgbClr val="00B0F0"/>
                </a:solidFill>
              </a:rPr>
              <a:t>بِـ</a:t>
            </a:r>
            <a:r>
              <a:rPr lang="ar-EG" sz="2800" dirty="0" smtClean="0">
                <a:solidFill>
                  <a:srgbClr val="FF0000"/>
                </a:solidFill>
              </a:rPr>
              <a:t>ه</a:t>
            </a:r>
            <a:r>
              <a:rPr lang="ar-EG" sz="2800" dirty="0" smtClean="0">
                <a:solidFill>
                  <a:srgbClr val="0033CC"/>
                </a:solidFill>
              </a:rPr>
              <a:t>ِ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76153" y="4771779"/>
            <a:ext cx="1218156" cy="1569660"/>
          </a:xfrm>
          <a:prstGeom prst="rect">
            <a:avLst/>
          </a:prstGeom>
          <a:solidFill>
            <a:srgbClr val="FFF7F7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n w="0"/>
                <a:solidFill>
                  <a:schemeClr val="tx1"/>
                </a:solidFill>
              </a:rPr>
              <a:t>قبلها</a:t>
            </a:r>
            <a:r>
              <a:rPr lang="ar-SA" b="1" dirty="0">
                <a:ln w="0"/>
                <a:solidFill>
                  <a:srgbClr val="C00000"/>
                </a:solidFill>
              </a:rPr>
              <a:t> </a:t>
            </a:r>
            <a:r>
              <a:rPr lang="ar-SA" b="1" dirty="0" smtClean="0">
                <a:ln w="0"/>
                <a:solidFill>
                  <a:srgbClr val="C00000"/>
                </a:solidFill>
              </a:rPr>
              <a:t>واو</a:t>
            </a:r>
            <a:endParaRPr lang="en-US" b="1" dirty="0" smtClean="0">
              <a:ln w="0"/>
              <a:solidFill>
                <a:srgbClr val="C00000"/>
              </a:solidFill>
            </a:endParaRPr>
          </a:p>
          <a:p>
            <a:pPr algn="ctr"/>
            <a:r>
              <a:rPr lang="en-US" sz="1400" b="1" dirty="0">
                <a:ln w="0"/>
                <a:solidFill>
                  <a:schemeClr val="tx1"/>
                </a:solidFill>
              </a:rPr>
              <a:t>Preceded by </a:t>
            </a:r>
            <a:r>
              <a:rPr lang="en-US" b="1" dirty="0" err="1" smtClean="0">
                <a:ln w="0"/>
                <a:solidFill>
                  <a:srgbClr val="C00000"/>
                </a:solidFill>
              </a:rPr>
              <a:t>Waw</a:t>
            </a:r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/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 rtl="1"/>
            <a:r>
              <a:rPr lang="ar-EG" sz="2800" dirty="0" smtClean="0">
                <a:solidFill>
                  <a:srgbClr val="0033CC"/>
                </a:solidFill>
              </a:rPr>
              <a:t>ف</a:t>
            </a:r>
            <a:r>
              <a:rPr lang="ar-SA" sz="2800" dirty="0" smtClean="0">
                <a:solidFill>
                  <a:srgbClr val="0033CC"/>
                </a:solidFill>
              </a:rPr>
              <a:t>عل</a:t>
            </a:r>
            <a:r>
              <a:rPr lang="ar-SA" sz="2800" dirty="0" smtClean="0">
                <a:solidFill>
                  <a:srgbClr val="00B0F0"/>
                </a:solidFill>
              </a:rPr>
              <a:t>و</a:t>
            </a:r>
            <a:r>
              <a:rPr lang="ar-EG" sz="2800" dirty="0" smtClean="0">
                <a:solidFill>
                  <a:srgbClr val="FF0000"/>
                </a:solidFill>
              </a:rPr>
              <a:t>ه</a:t>
            </a:r>
            <a:r>
              <a:rPr lang="ar-SA" sz="2800" dirty="0">
                <a:solidFill>
                  <a:srgbClr val="0033CC"/>
                </a:solidFill>
              </a:rPr>
              <a:t>ُ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89724" y="4776262"/>
            <a:ext cx="1218156" cy="1569660"/>
          </a:xfrm>
          <a:prstGeom prst="rect">
            <a:avLst/>
          </a:prstGeom>
          <a:solidFill>
            <a:srgbClr val="FFF7F7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n w="0"/>
                <a:solidFill>
                  <a:schemeClr val="tx1"/>
                </a:solidFill>
              </a:rPr>
              <a:t>قبلها</a:t>
            </a:r>
            <a:r>
              <a:rPr lang="ar-SA" b="1" dirty="0">
                <a:ln w="0"/>
                <a:solidFill>
                  <a:srgbClr val="C00000"/>
                </a:solidFill>
              </a:rPr>
              <a:t> </a:t>
            </a:r>
            <a:r>
              <a:rPr lang="ar-SA" b="1" dirty="0" smtClean="0">
                <a:ln w="0"/>
                <a:solidFill>
                  <a:srgbClr val="C00000"/>
                </a:solidFill>
              </a:rPr>
              <a:t>ضمة</a:t>
            </a:r>
            <a:endParaRPr lang="en-US" b="1" dirty="0" smtClean="0">
              <a:ln w="0"/>
              <a:solidFill>
                <a:srgbClr val="C00000"/>
              </a:solidFill>
            </a:endParaRPr>
          </a:p>
          <a:p>
            <a:pPr algn="ctr"/>
            <a:r>
              <a:rPr lang="en-US" sz="1400" b="1" dirty="0">
                <a:ln w="0"/>
                <a:solidFill>
                  <a:schemeClr val="tx1"/>
                </a:solidFill>
              </a:rPr>
              <a:t>Preceded by </a:t>
            </a:r>
            <a:r>
              <a:rPr lang="en-US" b="1" dirty="0" err="1" smtClean="0">
                <a:ln w="0"/>
                <a:solidFill>
                  <a:srgbClr val="C00000"/>
                </a:solidFill>
              </a:rPr>
              <a:t>Dhamah</a:t>
            </a:r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/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 rtl="1"/>
            <a:r>
              <a:rPr lang="ar-SA" sz="2800" dirty="0" smtClean="0">
                <a:solidFill>
                  <a:srgbClr val="0033CC"/>
                </a:solidFill>
              </a:rPr>
              <a:t>وأم</a:t>
            </a:r>
            <a:r>
              <a:rPr lang="ar-SA" sz="2800" dirty="0" smtClean="0">
                <a:solidFill>
                  <a:srgbClr val="00B0F0"/>
                </a:solidFill>
              </a:rPr>
              <a:t>رُ</a:t>
            </a:r>
            <a:r>
              <a:rPr lang="ar-EG" sz="2800" dirty="0" smtClean="0">
                <a:solidFill>
                  <a:srgbClr val="FF0000"/>
                </a:solidFill>
              </a:rPr>
              <a:t>ه</a:t>
            </a:r>
            <a:r>
              <a:rPr lang="ar-SA" sz="2800" dirty="0">
                <a:solidFill>
                  <a:srgbClr val="0033CC"/>
                </a:solidFill>
              </a:rPr>
              <a:t>ُ</a:t>
            </a:r>
            <a:endParaRPr lang="en-US" sz="1800" dirty="0">
              <a:solidFill>
                <a:srgbClr val="0033CC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495052" y="4468338"/>
            <a:ext cx="0" cy="155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228882" y="4592817"/>
            <a:ext cx="266" cy="1383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525546" y="4592956"/>
            <a:ext cx="2703602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955900" y="4583853"/>
            <a:ext cx="266" cy="1383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535001" y="4588336"/>
            <a:ext cx="266" cy="1383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650056" y="4459374"/>
            <a:ext cx="0" cy="155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594443" y="4776262"/>
            <a:ext cx="121815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n w="0"/>
                <a:solidFill>
                  <a:schemeClr val="tx1"/>
                </a:solidFill>
              </a:rPr>
              <a:t>قبلها</a:t>
            </a:r>
            <a:r>
              <a:rPr lang="ar-SA" b="1" dirty="0">
                <a:ln w="0"/>
                <a:solidFill>
                  <a:srgbClr val="C00000"/>
                </a:solidFill>
              </a:rPr>
              <a:t> </a:t>
            </a:r>
            <a:r>
              <a:rPr lang="ar-SA" b="1" dirty="0" smtClean="0">
                <a:ln w="0"/>
                <a:solidFill>
                  <a:srgbClr val="C00000"/>
                </a:solidFill>
              </a:rPr>
              <a:t>ألف</a:t>
            </a:r>
            <a:endParaRPr lang="en-US" b="1" dirty="0" smtClean="0">
              <a:ln w="0"/>
              <a:solidFill>
                <a:srgbClr val="C00000"/>
              </a:solidFill>
            </a:endParaRPr>
          </a:p>
          <a:p>
            <a:pPr algn="ctr"/>
            <a:r>
              <a:rPr lang="en-US" sz="1400" b="1" dirty="0">
                <a:ln w="0"/>
                <a:solidFill>
                  <a:schemeClr val="tx1"/>
                </a:solidFill>
              </a:rPr>
              <a:t>Preceded by </a:t>
            </a:r>
            <a:r>
              <a:rPr lang="en-US" b="1" dirty="0" err="1" smtClean="0">
                <a:ln w="0"/>
                <a:solidFill>
                  <a:srgbClr val="C00000"/>
                </a:solidFill>
              </a:rPr>
              <a:t>Alef</a:t>
            </a:r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/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 rtl="1"/>
            <a:r>
              <a:rPr lang="ar-SA" sz="2800" dirty="0" smtClean="0">
                <a:solidFill>
                  <a:srgbClr val="0033CC"/>
                </a:solidFill>
              </a:rPr>
              <a:t>اجتب</a:t>
            </a:r>
            <a:r>
              <a:rPr lang="ar-SA" sz="2800" dirty="0" smtClean="0">
                <a:solidFill>
                  <a:srgbClr val="00B0F0"/>
                </a:solidFill>
              </a:rPr>
              <a:t>ا</a:t>
            </a:r>
            <a:r>
              <a:rPr lang="ar-EG" sz="2800" dirty="0" smtClean="0">
                <a:solidFill>
                  <a:srgbClr val="FF0000"/>
                </a:solidFill>
              </a:rPr>
              <a:t>ه</a:t>
            </a:r>
            <a:r>
              <a:rPr lang="ar-SA" sz="2800" dirty="0">
                <a:solidFill>
                  <a:srgbClr val="0033CC"/>
                </a:solidFill>
              </a:rPr>
              <a:t>ُ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03521" y="4776262"/>
            <a:ext cx="121815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n w="0"/>
                <a:solidFill>
                  <a:schemeClr val="tx1"/>
                </a:solidFill>
              </a:rPr>
              <a:t>قبلها</a:t>
            </a:r>
            <a:r>
              <a:rPr lang="ar-SA" b="1" dirty="0">
                <a:ln w="0"/>
                <a:solidFill>
                  <a:srgbClr val="C00000"/>
                </a:solidFill>
              </a:rPr>
              <a:t> </a:t>
            </a:r>
            <a:r>
              <a:rPr lang="ar-SA" b="1" dirty="0" smtClean="0">
                <a:ln w="0"/>
                <a:solidFill>
                  <a:srgbClr val="C00000"/>
                </a:solidFill>
              </a:rPr>
              <a:t>فتحة</a:t>
            </a:r>
            <a:endParaRPr lang="en-US" b="1" dirty="0" smtClean="0">
              <a:ln w="0"/>
              <a:solidFill>
                <a:srgbClr val="C00000"/>
              </a:solidFill>
            </a:endParaRPr>
          </a:p>
          <a:p>
            <a:pPr algn="ctr"/>
            <a:r>
              <a:rPr lang="en-US" sz="1400" b="1" dirty="0">
                <a:ln w="0"/>
                <a:solidFill>
                  <a:schemeClr val="tx1"/>
                </a:solidFill>
              </a:rPr>
              <a:t>Preceded by </a:t>
            </a:r>
            <a:r>
              <a:rPr lang="en-US" b="1" dirty="0" err="1" smtClean="0">
                <a:ln w="0"/>
                <a:solidFill>
                  <a:srgbClr val="C00000"/>
                </a:solidFill>
              </a:rPr>
              <a:t>Fathah</a:t>
            </a:r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/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 rtl="1"/>
            <a:r>
              <a:rPr lang="ar-SA" sz="2800" dirty="0" smtClean="0">
                <a:solidFill>
                  <a:srgbClr val="0033CC"/>
                </a:solidFill>
              </a:rPr>
              <a:t>وأ</a:t>
            </a:r>
            <a:r>
              <a:rPr lang="ar-SA" sz="2800" dirty="0" smtClean="0">
                <a:solidFill>
                  <a:srgbClr val="00B0F0"/>
                </a:solidFill>
              </a:rPr>
              <a:t>نـَّ</a:t>
            </a:r>
            <a:r>
              <a:rPr lang="ar-EG" sz="2800" dirty="0" smtClean="0">
                <a:solidFill>
                  <a:srgbClr val="FF0000"/>
                </a:solidFill>
              </a:rPr>
              <a:t>ه</a:t>
            </a:r>
            <a:r>
              <a:rPr lang="ar-SA" sz="2800" dirty="0">
                <a:solidFill>
                  <a:srgbClr val="0033CC"/>
                </a:solidFill>
              </a:rPr>
              <a:t>ُ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17092" y="4780745"/>
            <a:ext cx="121815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n w="0"/>
                <a:solidFill>
                  <a:schemeClr val="tx1"/>
                </a:solidFill>
              </a:rPr>
              <a:t>قبلها</a:t>
            </a:r>
            <a:r>
              <a:rPr lang="ar-SA" b="1" dirty="0">
                <a:ln w="0"/>
                <a:solidFill>
                  <a:srgbClr val="C00000"/>
                </a:solidFill>
              </a:rPr>
              <a:t> </a:t>
            </a:r>
            <a:r>
              <a:rPr lang="ar-SA" b="1" dirty="0" smtClean="0">
                <a:ln w="0"/>
                <a:solidFill>
                  <a:srgbClr val="C00000"/>
                </a:solidFill>
              </a:rPr>
              <a:t>سكون</a:t>
            </a:r>
            <a:endParaRPr lang="en-US" b="1" dirty="0" smtClean="0">
              <a:ln w="0"/>
              <a:solidFill>
                <a:srgbClr val="C00000"/>
              </a:solidFill>
            </a:endParaRPr>
          </a:p>
          <a:p>
            <a:pPr algn="ctr"/>
            <a:r>
              <a:rPr lang="en-US" sz="1400" b="1" dirty="0">
                <a:ln w="0"/>
                <a:solidFill>
                  <a:schemeClr val="tx1"/>
                </a:solidFill>
              </a:rPr>
              <a:t>Preceded by </a:t>
            </a:r>
            <a:r>
              <a:rPr lang="en-US" b="1" dirty="0" err="1" smtClean="0">
                <a:ln w="0"/>
                <a:solidFill>
                  <a:srgbClr val="C00000"/>
                </a:solidFill>
              </a:rPr>
              <a:t>Sukon</a:t>
            </a:r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/>
            <a:endParaRPr lang="ar-SA" b="1" dirty="0" smtClean="0">
              <a:ln w="0"/>
              <a:solidFill>
                <a:srgbClr val="C00000"/>
              </a:solidFill>
            </a:endParaRPr>
          </a:p>
          <a:p>
            <a:pPr algn="ctr" rtl="1"/>
            <a:r>
              <a:rPr lang="ar-SA" sz="2800" dirty="0" smtClean="0">
                <a:solidFill>
                  <a:srgbClr val="0033CC"/>
                </a:solidFill>
              </a:rPr>
              <a:t>فليص</a:t>
            </a:r>
            <a:r>
              <a:rPr lang="ar-SA" sz="2800" dirty="0" smtClean="0">
                <a:solidFill>
                  <a:srgbClr val="00B0F0"/>
                </a:solidFill>
              </a:rPr>
              <a:t>مْ</a:t>
            </a:r>
            <a:r>
              <a:rPr lang="ar-EG" sz="2800" dirty="0" smtClean="0">
                <a:solidFill>
                  <a:srgbClr val="FF0000"/>
                </a:solidFill>
              </a:rPr>
              <a:t>ه</a:t>
            </a:r>
            <a:r>
              <a:rPr lang="ar-SA" sz="2800" dirty="0">
                <a:solidFill>
                  <a:srgbClr val="0033CC"/>
                </a:solidFill>
              </a:rPr>
              <a:t>ُ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35423" y="742758"/>
            <a:ext cx="8054788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/>
            <a:r>
              <a:rPr lang="ar-EG" sz="3200" b="1" dirty="0">
                <a:ln/>
                <a:solidFill>
                  <a:srgbClr val="FFFF00"/>
                </a:solidFill>
              </a:rPr>
              <a:t>أحكام هاء </a:t>
            </a:r>
            <a:r>
              <a:rPr lang="ar-EG" sz="3200" b="1" dirty="0" smtClean="0">
                <a:ln/>
                <a:solidFill>
                  <a:srgbClr val="FFFF00"/>
                </a:solidFill>
              </a:rPr>
              <a:t>الكناية</a:t>
            </a:r>
            <a:r>
              <a:rPr lang="en-US" sz="3200" b="1" dirty="0" smtClean="0">
                <a:ln/>
                <a:solidFill>
                  <a:srgbClr val="FFFF00"/>
                </a:solidFill>
              </a:rPr>
              <a:t> Rules of </a:t>
            </a:r>
            <a:r>
              <a:rPr lang="en-US" sz="3200" b="1" dirty="0" err="1" smtClean="0">
                <a:ln/>
                <a:solidFill>
                  <a:srgbClr val="FFFF00"/>
                </a:solidFill>
              </a:rPr>
              <a:t>Ha’a</a:t>
            </a:r>
            <a:r>
              <a:rPr lang="en-US" sz="3200" b="1" dirty="0" smtClean="0">
                <a:ln/>
                <a:solidFill>
                  <a:srgbClr val="FFFF00"/>
                </a:solidFill>
              </a:rPr>
              <a:t> </a:t>
            </a:r>
            <a:r>
              <a:rPr lang="en-US" sz="3200" b="1" dirty="0">
                <a:ln/>
                <a:solidFill>
                  <a:srgbClr val="FFFF00"/>
                </a:solidFill>
              </a:rPr>
              <a:t>for </a:t>
            </a:r>
            <a:r>
              <a:rPr lang="en-US" sz="3200" b="1" dirty="0" err="1">
                <a:ln/>
                <a:solidFill>
                  <a:srgbClr val="FFFF00"/>
                </a:solidFill>
              </a:rPr>
              <a:t>Kinayah</a:t>
            </a:r>
            <a:r>
              <a:rPr lang="en-US" sz="3200" b="1" dirty="0">
                <a:ln/>
                <a:solidFill>
                  <a:srgbClr val="FFFF00"/>
                </a:solidFill>
              </a:rPr>
              <a:t> </a:t>
            </a:r>
            <a:r>
              <a:rPr lang="en-US" sz="1400" b="1" dirty="0">
                <a:ln/>
                <a:solidFill>
                  <a:srgbClr val="FFFF00"/>
                </a:solidFill>
              </a:rPr>
              <a:t>(allegorical </a:t>
            </a:r>
            <a:r>
              <a:rPr lang="en-US" sz="1400" b="1" dirty="0" err="1">
                <a:ln/>
                <a:solidFill>
                  <a:srgbClr val="FFFF00"/>
                </a:solidFill>
              </a:rPr>
              <a:t>haa</a:t>
            </a:r>
            <a:r>
              <a:rPr lang="en-US" sz="1400" b="1" dirty="0" smtClean="0">
                <a:ln/>
                <a:solidFill>
                  <a:srgbClr val="FFFF00"/>
                </a:solidFill>
              </a:rPr>
              <a:t>)  </a:t>
            </a:r>
            <a:endParaRPr lang="en-US" sz="1400" b="1" dirty="0">
              <a:ln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3804</TotalTime>
  <Words>754</Words>
  <Application>Microsoft Office PowerPoint</Application>
  <PresentationFormat>Widescreen</PresentationFormat>
  <Paragraphs>140</Paragraphs>
  <Slides>10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PDMS_IslamicFont</vt:lpstr>
      <vt:lpstr>Simplified Arabic</vt:lpstr>
      <vt:lpstr>Office Theme</vt:lpstr>
      <vt:lpstr>Advanced Islamic Studies program (Diploma)  Rules of Ha’a for Kinayah (allegorical haa)</vt:lpstr>
      <vt:lpstr>Dr. Ashraf Negm</vt:lpstr>
      <vt:lpstr>Semester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176</cp:revision>
  <dcterms:created xsi:type="dcterms:W3CDTF">2020-09-13T16:40:33Z</dcterms:created>
  <dcterms:modified xsi:type="dcterms:W3CDTF">2024-01-25T16:24:41Z</dcterms:modified>
</cp:coreProperties>
</file>