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4" r:id="rId7"/>
    <p:sldId id="261" r:id="rId8"/>
    <p:sldId id="265" r:id="rId9"/>
    <p:sldId id="266" r:id="rId10"/>
    <p:sldId id="262" r:id="rId11"/>
    <p:sldId id="267"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K" initials="Z" lastIdx="1" clrIdx="0">
    <p:extLst>
      <p:ext uri="{19B8F6BF-5375-455C-9EA6-DF929625EA0E}">
        <p15:presenceInfo xmlns:p15="http://schemas.microsoft.com/office/powerpoint/2012/main" userId="S::ZK@lazyro.onmicrosoft.com::b2cfceea-60cb-428c-a493-633130afc07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3" autoAdjust="0"/>
    <p:restoredTop sz="86410"/>
  </p:normalViewPr>
  <p:slideViewPr>
    <p:cSldViewPr snapToGrid="0" snapToObjects="1">
      <p:cViewPr varScale="1">
        <p:scale>
          <a:sx n="54" d="100"/>
          <a:sy n="54" d="100"/>
        </p:scale>
        <p:origin x="1116" y="4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817F8B-DB8A-DC4E-988E-81C7D81C99EA}" type="datetimeFigureOut">
              <a:rPr lang="en-US" smtClean="0"/>
              <a:t>2/8/2022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20C3C-6D29-994C-AADA-104CE5129A5D}" type="slidenum">
              <a:rPr lang="en-US" smtClean="0"/>
              <a:t>‹#›</a:t>
            </a:fld>
            <a:endParaRPr lang="en-US"/>
          </a:p>
        </p:txBody>
      </p:sp>
    </p:spTree>
    <p:extLst>
      <p:ext uri="{BB962C8B-B14F-4D97-AF65-F5344CB8AC3E}">
        <p14:creationId xmlns:p14="http://schemas.microsoft.com/office/powerpoint/2010/main" val="1190558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50F81-ECB8-4B42-BA7E-06CE3946D067}"/>
              </a:ext>
            </a:extLst>
          </p:cNvPr>
          <p:cNvSpPr>
            <a:spLocks noGrp="1"/>
          </p:cNvSpPr>
          <p:nvPr>
            <p:ph type="ctrTitle"/>
          </p:nvPr>
        </p:nvSpPr>
        <p:spPr>
          <a:xfrm>
            <a:off x="1524000" y="2179649"/>
            <a:ext cx="9144000" cy="2387600"/>
          </a:xfrm>
        </p:spPr>
        <p:txBody>
          <a:bodyPr anchor="b"/>
          <a:lstStyle>
            <a:lvl1pPr algn="ctr">
              <a:defRPr sz="60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6ED65E05-0B75-294F-8B10-1A6C0FD51B8D}"/>
              </a:ext>
            </a:extLst>
          </p:cNvPr>
          <p:cNvSpPr>
            <a:spLocks noGrp="1"/>
          </p:cNvSpPr>
          <p:nvPr>
            <p:ph type="subTitle" idx="1"/>
          </p:nvPr>
        </p:nvSpPr>
        <p:spPr>
          <a:xfrm>
            <a:off x="1524000" y="4659324"/>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a:extLst>
              <a:ext uri="{FF2B5EF4-FFF2-40B4-BE49-F238E27FC236}">
                <a16:creationId xmlns:a16="http://schemas.microsoft.com/office/drawing/2014/main" id="{5B6114DC-41CB-A642-9007-2EEE6F3AC5A5}"/>
              </a:ext>
            </a:extLst>
          </p:cNvPr>
          <p:cNvSpPr>
            <a:spLocks noGrp="1"/>
          </p:cNvSpPr>
          <p:nvPr>
            <p:ph type="sldNum" sz="quarter" idx="12"/>
          </p:nvPr>
        </p:nvSpPr>
        <p:spPr/>
        <p:txBody>
          <a:bodyPr/>
          <a:lstStyle/>
          <a:p>
            <a:fld id="{81817943-45D5-5949-BC48-405C5101A313}" type="slidenum">
              <a:rPr lang="en-US" smtClean="0"/>
              <a:t>‹#›</a:t>
            </a:fld>
            <a:endParaRPr lang="en-US"/>
          </a:p>
        </p:txBody>
      </p:sp>
      <p:sp>
        <p:nvSpPr>
          <p:cNvPr id="7" name="Rectangle 6">
            <a:extLst>
              <a:ext uri="{FF2B5EF4-FFF2-40B4-BE49-F238E27FC236}">
                <a16:creationId xmlns:a16="http://schemas.microsoft.com/office/drawing/2014/main" id="{B9FB2F30-F991-3E46-9F45-9EB242E0563F}"/>
              </a:ext>
            </a:extLst>
          </p:cNvPr>
          <p:cNvSpPr/>
          <p:nvPr userDrawn="1"/>
        </p:nvSpPr>
        <p:spPr>
          <a:xfrm>
            <a:off x="0" y="0"/>
            <a:ext cx="2414588" cy="1743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D87E672B-A631-7141-A87D-735F3811B1A7}"/>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9" name="Rectangle 8">
            <a:extLst>
              <a:ext uri="{FF2B5EF4-FFF2-40B4-BE49-F238E27FC236}">
                <a16:creationId xmlns:a16="http://schemas.microsoft.com/office/drawing/2014/main" id="{0E15276A-1DF6-5146-B9E4-A70F82CA52F8}"/>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0" name="TextBox 9">
            <a:extLst>
              <a:ext uri="{FF2B5EF4-FFF2-40B4-BE49-F238E27FC236}">
                <a16:creationId xmlns:a16="http://schemas.microsoft.com/office/drawing/2014/main" id="{4284228C-CBC9-294A-8A19-4479F85C2695}"/>
              </a:ext>
            </a:extLst>
          </p:cNvPr>
          <p:cNvSpPr txBox="1"/>
          <p:nvPr userDrawn="1"/>
        </p:nvSpPr>
        <p:spPr>
          <a:xfrm>
            <a:off x="0" y="1923481"/>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0"/>
            <a:r>
              <a:rPr lang="ar-SA" sz="1800" b="1" dirty="0"/>
              <a:t>عقيدة </a:t>
            </a:r>
            <a:r>
              <a:rPr lang="ar-JO" sz="1800" b="1" dirty="0"/>
              <a:t>231</a:t>
            </a:r>
            <a:r>
              <a:rPr lang="ar-SA" sz="1800" b="1" dirty="0"/>
              <a:t> – مادة العقيدة – المحاضرة </a:t>
            </a:r>
            <a:r>
              <a:rPr lang="ar-DZ" sz="1800" b="1" dirty="0"/>
              <a:t>ا</a:t>
            </a:r>
            <a:r>
              <a:rPr lang="ar-JO" sz="1800" b="1" dirty="0"/>
              <a:t>لسادسة عشرة</a:t>
            </a:r>
            <a:endParaRPr lang="en-US" sz="1600" dirty="0"/>
          </a:p>
        </p:txBody>
      </p:sp>
    </p:spTree>
    <p:extLst>
      <p:ext uri="{BB962C8B-B14F-4D97-AF65-F5344CB8AC3E}">
        <p14:creationId xmlns:p14="http://schemas.microsoft.com/office/powerpoint/2010/main" val="517369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AE2AE-6837-2442-A1BC-9114D4647A3B}"/>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7E2CBFDC-9D6B-7F4D-8374-024733E7B508}"/>
              </a:ext>
            </a:extLst>
          </p:cNvPr>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C1EA58A0-DFEC-8649-B92F-0D9B40E10960}"/>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2506622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5E7044-F905-3B46-8ED8-674EA1CB1167}"/>
              </a:ext>
            </a:extLst>
          </p:cNvPr>
          <p:cNvSpPr>
            <a:spLocks noGrp="1"/>
          </p:cNvSpPr>
          <p:nvPr>
            <p:ph type="title" orient="vert"/>
          </p:nvPr>
        </p:nvSpPr>
        <p:spPr>
          <a:xfrm>
            <a:off x="8724900" y="365125"/>
            <a:ext cx="2628900" cy="5811838"/>
          </a:xfrm>
        </p:spPr>
        <p:txBody>
          <a:bodyPr vert="eaVert"/>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1C9A897D-22B2-5B49-A749-7B4A2038D337}"/>
              </a:ext>
            </a:extLst>
          </p:cNvPr>
          <p:cNvSpPr>
            <a:spLocks noGrp="1"/>
          </p:cNvSpPr>
          <p:nvPr>
            <p:ph type="body" orient="vert" idx="1"/>
          </p:nvPr>
        </p:nvSpPr>
        <p:spPr>
          <a:xfrm>
            <a:off x="838200"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5779713C-CBAF-1743-AE99-4AEC41559FAB}"/>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782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45FC0-A9B9-4640-B515-4DA13EE3C7DD}"/>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0674FB1E-5B18-314A-A977-86FD63C004E9}"/>
              </a:ext>
            </a:extLst>
          </p:cNvPr>
          <p:cNvSpPr>
            <a:spLocks noGrp="1"/>
          </p:cNvSpPr>
          <p:nvPr>
            <p:ph idx="1"/>
          </p:nvPr>
        </p:nvSpPr>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F79C47B0-93BE-914F-80C1-40B37FB46DA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91698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C9B3F-EC7D-3946-B416-0F352B9C364F}"/>
              </a:ext>
            </a:extLst>
          </p:cNvPr>
          <p:cNvSpPr>
            <a:spLocks noGrp="1"/>
          </p:cNvSpPr>
          <p:nvPr>
            <p:ph type="title"/>
          </p:nvPr>
        </p:nvSpPr>
        <p:spPr>
          <a:xfrm>
            <a:off x="831850" y="1709738"/>
            <a:ext cx="10515600" cy="2852737"/>
          </a:xfrm>
        </p:spPr>
        <p:txBody>
          <a:bodyPr anchor="b">
            <a:normAutofit/>
          </a:bodyPr>
          <a:lstStyle>
            <a:lvl1pPr>
              <a:defRPr sz="54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69241F04-B6C2-0D43-A7A6-B55C53D360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6" name="Slide Number Placeholder 5">
            <a:extLst>
              <a:ext uri="{FF2B5EF4-FFF2-40B4-BE49-F238E27FC236}">
                <a16:creationId xmlns:a16="http://schemas.microsoft.com/office/drawing/2014/main" id="{642CAFE2-23A3-164C-870A-6F3B0D01CB64}"/>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4079366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880CB-33FB-1641-B6E8-60B84234CD45}"/>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D1CF7B3B-64CD-3E46-B485-4383D0721D4D}"/>
              </a:ext>
            </a:extLst>
          </p:cNvPr>
          <p:cNvSpPr>
            <a:spLocks noGrp="1"/>
          </p:cNvSpPr>
          <p:nvPr>
            <p:ph sz="half" idx="1"/>
          </p:nvPr>
        </p:nvSpPr>
        <p:spPr>
          <a:xfrm>
            <a:off x="838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E7360BB-1721-1243-A3A8-4E4EA25D43AD}"/>
              </a:ext>
            </a:extLst>
          </p:cNvPr>
          <p:cNvSpPr>
            <a:spLocks noGrp="1"/>
          </p:cNvSpPr>
          <p:nvPr>
            <p:ph sz="half" idx="2"/>
          </p:nvPr>
        </p:nvSpPr>
        <p:spPr>
          <a:xfrm>
            <a:off x="6172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19B3060D-9617-164B-B5E8-47A916169A27}"/>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39873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CF653-D96B-8C46-AF61-30129124DA21}"/>
              </a:ext>
            </a:extLst>
          </p:cNvPr>
          <p:cNvSpPr>
            <a:spLocks noGrp="1"/>
          </p:cNvSpPr>
          <p:nvPr>
            <p:ph type="title"/>
          </p:nvPr>
        </p:nvSpPr>
        <p:spPr>
          <a:xfrm>
            <a:off x="839788" y="365125"/>
            <a:ext cx="10515600" cy="1325563"/>
          </a:xfrm>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B1E641E5-82E4-FA49-828A-2AB111A7400B}"/>
              </a:ext>
            </a:extLst>
          </p:cNvPr>
          <p:cNvSpPr>
            <a:spLocks noGrp="1"/>
          </p:cNvSpPr>
          <p:nvPr>
            <p:ph type="body" idx="1"/>
          </p:nvPr>
        </p:nvSpPr>
        <p:spPr>
          <a:xfrm>
            <a:off x="839788"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74DE58A4-B422-7A4B-8947-BE3D74206522}"/>
              </a:ext>
            </a:extLst>
          </p:cNvPr>
          <p:cNvSpPr>
            <a:spLocks noGrp="1"/>
          </p:cNvSpPr>
          <p:nvPr>
            <p:ph sz="half" idx="2"/>
          </p:nvPr>
        </p:nvSpPr>
        <p:spPr>
          <a:xfrm>
            <a:off x="839788" y="2505075"/>
            <a:ext cx="5157787"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7818CB2-114C-A84B-896B-DE4CFD3DA74A}"/>
              </a:ext>
            </a:extLst>
          </p:cNvPr>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54160736-D458-244F-B35D-B512E35A459A}"/>
              </a:ext>
            </a:extLst>
          </p:cNvPr>
          <p:cNvSpPr>
            <a:spLocks noGrp="1"/>
          </p:cNvSpPr>
          <p:nvPr>
            <p:ph sz="quarter" idx="4"/>
          </p:nvPr>
        </p:nvSpPr>
        <p:spPr>
          <a:xfrm>
            <a:off x="6172200" y="2505075"/>
            <a:ext cx="5183188"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a:extLst>
              <a:ext uri="{FF2B5EF4-FFF2-40B4-BE49-F238E27FC236}">
                <a16:creationId xmlns:a16="http://schemas.microsoft.com/office/drawing/2014/main" id="{A9059348-B6CD-CB46-A549-1D98AA7C550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69456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590E9-B859-834C-BC13-D849EAE24913}"/>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5" name="Slide Number Placeholder 4">
            <a:extLst>
              <a:ext uri="{FF2B5EF4-FFF2-40B4-BE49-F238E27FC236}">
                <a16:creationId xmlns:a16="http://schemas.microsoft.com/office/drawing/2014/main" id="{7C13DA10-DD14-C846-8679-312362A37D7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567146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FC394FC-8EF0-5D44-9B50-EFCE5480B988}"/>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93174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D2A63-5C6C-AC44-9795-2F13E042BC27}"/>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BD10FBF5-C6E9-6C4B-B057-ACC6A8CDD56C}"/>
              </a:ext>
            </a:extLst>
          </p:cNvPr>
          <p:cNvSpPr>
            <a:spLocks noGrp="1"/>
          </p:cNvSpPr>
          <p:nvPr>
            <p:ph idx="1"/>
          </p:nvPr>
        </p:nvSpPr>
        <p:spPr>
          <a:xfrm>
            <a:off x="5183188" y="987425"/>
            <a:ext cx="6172200" cy="4873625"/>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sz="2400">
                <a:latin typeface="Arial" panose="020B0604020202020204" pitchFamily="34" charset="0"/>
                <a:cs typeface="Arial" panose="020B0604020202020204" pitchFamily="34" charset="0"/>
              </a:defRPr>
            </a:lvl2pPr>
            <a:lvl3pPr>
              <a:lnSpc>
                <a:spcPct val="150000"/>
              </a:lnSpc>
              <a:defRPr sz="2200">
                <a:latin typeface="Arial" panose="020B0604020202020204" pitchFamily="34" charset="0"/>
                <a:cs typeface="Arial" panose="020B0604020202020204" pitchFamily="34" charset="0"/>
              </a:defRPr>
            </a:lvl3pPr>
            <a:lvl4pPr>
              <a:lnSpc>
                <a:spcPct val="150000"/>
              </a:lnSpc>
              <a:defRPr sz="2000">
                <a:latin typeface="Arial" panose="020B0604020202020204" pitchFamily="34" charset="0"/>
                <a:cs typeface="Arial" panose="020B0604020202020204" pitchFamily="34" charset="0"/>
              </a:defRPr>
            </a:lvl4pPr>
            <a:lvl5pPr>
              <a:lnSpc>
                <a:spcPct val="150000"/>
              </a:lnSpc>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D7C874F-99B6-CD4D-B53D-10FB287F609B}"/>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7" name="Slide Number Placeholder 6">
            <a:extLst>
              <a:ext uri="{FF2B5EF4-FFF2-40B4-BE49-F238E27FC236}">
                <a16:creationId xmlns:a16="http://schemas.microsoft.com/office/drawing/2014/main" id="{1816012D-9F74-BD40-9998-D5F5EEC877E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968179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DB166-B8BE-2341-A8FF-FCBA8314384D}"/>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Picture Placeholder 2">
            <a:extLst>
              <a:ext uri="{FF2B5EF4-FFF2-40B4-BE49-F238E27FC236}">
                <a16:creationId xmlns:a16="http://schemas.microsoft.com/office/drawing/2014/main" id="{3BC9ED83-8A95-4345-B818-4D0A62DFC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indent="0" algn="l" defTabSz="914400" rtl="0" eaLnBrk="1" latinLnBrk="0" hangingPunct="1">
              <a:lnSpc>
                <a:spcPct val="90000"/>
              </a:lnSpc>
              <a:spcBef>
                <a:spcPts val="1000"/>
              </a:spcBef>
              <a:buFont typeface="Arial" panose="020B0604020202020204" pitchFamily="34" charset="0"/>
              <a:buNone/>
            </a:pPr>
            <a:endParaRPr lang="en-US" dirty="0"/>
          </a:p>
        </p:txBody>
      </p:sp>
      <p:sp>
        <p:nvSpPr>
          <p:cNvPr id="4" name="Text Placeholder 3">
            <a:extLst>
              <a:ext uri="{FF2B5EF4-FFF2-40B4-BE49-F238E27FC236}">
                <a16:creationId xmlns:a16="http://schemas.microsoft.com/office/drawing/2014/main" id="{58A9E75F-2331-F541-92EE-2F0A8F46EB9E}"/>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7" name="Slide Number Placeholder 6">
            <a:extLst>
              <a:ext uri="{FF2B5EF4-FFF2-40B4-BE49-F238E27FC236}">
                <a16:creationId xmlns:a16="http://schemas.microsoft.com/office/drawing/2014/main" id="{E676EA82-1D92-024E-8482-37F3E1C89E55}"/>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38687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856189A4-05F0-E045-AC33-155DCAA6BD15}"/>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id="{2CF4E62B-6930-4B47-8E28-4D0EBE8085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7111ACB-CCE0-8A40-B222-57747BE8BA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C51E4D2D-A1A7-9C49-8DE3-152D5B2A009C}"/>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81817943-45D5-5949-BC48-405C5101A313}" type="slidenum">
              <a:rPr lang="en-US" smtClean="0"/>
              <a:pPr/>
              <a:t>‹#›</a:t>
            </a:fld>
            <a:endParaRPr lang="en-US" dirty="0"/>
          </a:p>
        </p:txBody>
      </p:sp>
      <p:pic>
        <p:nvPicPr>
          <p:cNvPr id="7" name="Picture 6">
            <a:extLst>
              <a:ext uri="{FF2B5EF4-FFF2-40B4-BE49-F238E27FC236}">
                <a16:creationId xmlns:a16="http://schemas.microsoft.com/office/drawing/2014/main" id="{161100F1-BC82-2C40-8AD5-ED18BE99D6FA}"/>
              </a:ext>
            </a:extLst>
          </p:cNvPr>
          <p:cNvPicPr>
            <a:picLocks noChangeAspect="1"/>
          </p:cNvPicPr>
          <p:nvPr userDrawn="1"/>
        </p:nvPicPr>
        <p:blipFill>
          <a:blip r:embed="rId13"/>
          <a:stretch>
            <a:fillRect/>
          </a:stretch>
        </p:blipFill>
        <p:spPr>
          <a:xfrm>
            <a:off x="196523" y="132864"/>
            <a:ext cx="1825452" cy="1333141"/>
          </a:xfrm>
          <a:prstGeom prst="rect">
            <a:avLst/>
          </a:prstGeom>
        </p:spPr>
      </p:pic>
      <p:sp>
        <p:nvSpPr>
          <p:cNvPr id="8" name="Rectangle 7">
            <a:extLst>
              <a:ext uri="{FF2B5EF4-FFF2-40B4-BE49-F238E27FC236}">
                <a16:creationId xmlns:a16="http://schemas.microsoft.com/office/drawing/2014/main" id="{AC40EE06-4653-1649-9DC3-4134ADAEE20A}"/>
              </a:ext>
            </a:extLst>
          </p:cNvPr>
          <p:cNvSpPr/>
          <p:nvPr userDrawn="1"/>
        </p:nvSpPr>
        <p:spPr>
          <a:xfrm>
            <a:off x="-129001" y="1307684"/>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1428406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D5548-C89A-1F44-B046-3AC8385071C3}"/>
              </a:ext>
            </a:extLst>
          </p:cNvPr>
          <p:cNvSpPr>
            <a:spLocks noGrp="1"/>
          </p:cNvSpPr>
          <p:nvPr>
            <p:ph type="ctrTitle"/>
          </p:nvPr>
        </p:nvSpPr>
        <p:spPr/>
        <p:txBody>
          <a:bodyPr/>
          <a:lstStyle/>
          <a:p>
            <a:r>
              <a:rPr lang="ar-JO" dirty="0"/>
              <a:t>مراجعة</a:t>
            </a:r>
            <a:r>
              <a:rPr lang="en-US"/>
              <a:t> </a:t>
            </a:r>
            <a:r>
              <a:rPr lang="ar-JO"/>
              <a:t>عامة للأديان</a:t>
            </a:r>
            <a:endParaRPr lang="en-US" dirty="0"/>
          </a:p>
        </p:txBody>
      </p:sp>
      <p:sp>
        <p:nvSpPr>
          <p:cNvPr id="3" name="Subtitle 2">
            <a:extLst>
              <a:ext uri="{FF2B5EF4-FFF2-40B4-BE49-F238E27FC236}">
                <a16:creationId xmlns:a16="http://schemas.microsoft.com/office/drawing/2014/main" id="{47BE6263-52BA-8E43-9969-41582C6388DB}"/>
              </a:ext>
            </a:extLst>
          </p:cNvPr>
          <p:cNvSpPr>
            <a:spLocks noGrp="1"/>
          </p:cNvSpPr>
          <p:nvPr>
            <p:ph type="subTitle" idx="1"/>
          </p:nvPr>
        </p:nvSpPr>
        <p:spPr/>
        <p:txBody>
          <a:bodyPr/>
          <a:lstStyle/>
          <a:p>
            <a:r>
              <a:rPr lang="ar-IQ" dirty="0"/>
              <a:t>أ. فاطمة سلام</a:t>
            </a:r>
            <a:endParaRPr lang="en-US" dirty="0"/>
          </a:p>
        </p:txBody>
      </p:sp>
      <p:sp>
        <p:nvSpPr>
          <p:cNvPr id="5" name="Slide Number Placeholder 4">
            <a:extLst>
              <a:ext uri="{FF2B5EF4-FFF2-40B4-BE49-F238E27FC236}">
                <a16:creationId xmlns:a16="http://schemas.microsoft.com/office/drawing/2014/main" id="{7F70CC7B-69F3-EA46-AFE9-BC65DF8DE8B6}"/>
              </a:ext>
            </a:extLst>
          </p:cNvPr>
          <p:cNvSpPr>
            <a:spLocks noGrp="1"/>
          </p:cNvSpPr>
          <p:nvPr>
            <p:ph type="sldNum" sz="quarter" idx="12"/>
          </p:nvPr>
        </p:nvSpPr>
        <p:spPr/>
        <p:txBody>
          <a:bodyPr/>
          <a:lstStyle/>
          <a:p>
            <a:fld id="{81817943-45D5-5949-BC48-405C5101A313}" type="slidenum">
              <a:rPr lang="en-US" smtClean="0"/>
              <a:pPr/>
              <a:t>1</a:t>
            </a:fld>
            <a:endParaRPr lang="en-US" dirty="0"/>
          </a:p>
        </p:txBody>
      </p:sp>
    </p:spTree>
    <p:extLst>
      <p:ext uri="{BB962C8B-B14F-4D97-AF65-F5344CB8AC3E}">
        <p14:creationId xmlns:p14="http://schemas.microsoft.com/office/powerpoint/2010/main" val="170120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r" defTabSz="914400" rtl="1" eaLnBrk="1" latinLnBrk="0" hangingPunct="1">
              <a:lnSpc>
                <a:spcPct val="90000"/>
              </a:lnSpc>
              <a:spcBef>
                <a:spcPct val="0"/>
              </a:spcBef>
              <a:buNone/>
            </a:pPr>
            <a:r>
              <a:rPr lang="ar-JO" dirty="0"/>
              <a:t>النصرانية</a:t>
            </a:r>
            <a:endParaRPr lang="en-US" dirty="0"/>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48833" y="1825625"/>
            <a:ext cx="10515600" cy="4351338"/>
          </a:xfrm>
        </p:spPr>
        <p:txBody>
          <a:bodyPr>
            <a:normAutofit fontScale="92500" lnSpcReduction="20000"/>
          </a:bodyPr>
          <a:lstStyle/>
          <a:p>
            <a:pPr lvl="0" algn="just" fontAlgn="base"/>
            <a:r>
              <a:rPr lang="ar-SA" dirty="0"/>
              <a:t>تُطلَق النصرانية على الدين الذي أتى به عيسى النَّاصري ابن مريم -عليهما السلام- إلى بني إسرائيل منذ ألفي سنة، ثمَّ تحوَّل على يد بولس إلى دين عالمي، ويعد الآن أكبر ديانة في العالم من حيث عدد المنتسبين إليها.</a:t>
            </a:r>
            <a:endParaRPr lang="en-US" dirty="0"/>
          </a:p>
          <a:p>
            <a:pPr lvl="0" algn="just" fontAlgn="base"/>
            <a:r>
              <a:rPr lang="ar-SA" dirty="0"/>
              <a:t>تجتمع الكنائس النصرانية على فكرة التثليث والخطيئة الموروثة التي أدت إلى الصلب والفداء مع اختلافها في تحديد طبيعة المسيح -عليه السلام-.</a:t>
            </a:r>
            <a:endParaRPr lang="en-US" dirty="0"/>
          </a:p>
          <a:p>
            <a:pPr lvl="0" algn="just" fontAlgn="base"/>
            <a:r>
              <a:rPr lang="ar-SA" dirty="0"/>
              <a:t>ظلت النصرانية أيام عيسى -عليه السلام- دعوة بسيطة واضحة مقتصرة على المجتمع اليهودي تدعوهم إلى عبادة الله وحده، وإلى إيقاف حالة الإغراق المادي التي انتشرت في المجتمع اليهودي والدعوة إلى الزهد والتواضع.</a:t>
            </a:r>
            <a:endParaRPr lang="en-US" dirty="0"/>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10</a:t>
            </a:fld>
            <a:endParaRPr lang="en-US"/>
          </a:p>
        </p:txBody>
      </p:sp>
    </p:spTree>
    <p:extLst>
      <p:ext uri="{BB962C8B-B14F-4D97-AF65-F5344CB8AC3E}">
        <p14:creationId xmlns:p14="http://schemas.microsoft.com/office/powerpoint/2010/main" val="1702408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r" defTabSz="914400" rtl="1" eaLnBrk="1" latinLnBrk="0" hangingPunct="1">
              <a:lnSpc>
                <a:spcPct val="90000"/>
              </a:lnSpc>
              <a:spcBef>
                <a:spcPct val="0"/>
              </a:spcBef>
              <a:buNone/>
            </a:pPr>
            <a:r>
              <a:rPr lang="ar-JO" dirty="0"/>
              <a:t>النصرانية</a:t>
            </a:r>
            <a:endParaRPr lang="en-US" dirty="0"/>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48833" y="1825625"/>
            <a:ext cx="10515600" cy="4351338"/>
          </a:xfrm>
        </p:spPr>
        <p:txBody>
          <a:bodyPr>
            <a:normAutofit fontScale="92500" lnSpcReduction="20000"/>
          </a:bodyPr>
          <a:lstStyle/>
          <a:p>
            <a:pPr lvl="0" algn="just" fontAlgn="base"/>
            <a:r>
              <a:rPr lang="ar-SA" dirty="0"/>
              <a:t>عقيدة التثليث لدى النصارى تعني إيمانهم بإله مثلث الأقانيم، والأقنوم كلمة يونانية تعني الكائن المستقل. والأقانيم الثلاثة هي الأب والابن والروح القدس.</a:t>
            </a:r>
            <a:endParaRPr lang="en-US" dirty="0"/>
          </a:p>
          <a:p>
            <a:pPr lvl="0" algn="just" fontAlgn="base"/>
            <a:r>
              <a:rPr lang="ar-SA" dirty="0"/>
              <a:t>مصادر النصرانية هي العهد القديم، والعهد الجديد، والمجامع الكنسية.</a:t>
            </a:r>
            <a:endParaRPr lang="en-US" dirty="0"/>
          </a:p>
          <a:p>
            <a:pPr lvl="0" algn="just" fontAlgn="base"/>
            <a:r>
              <a:rPr lang="ar-SA" dirty="0"/>
              <a:t>العهد الجديد هو مصطلح أطلقه النصارى على الشطر الثاني للكتاب المقدس، ويضم الأناجيل الأربعة (متَّى، ومرقص، ولوقا، ويوحنَّا) ورسائل بولس ورسائل نُسِبَت إلى بعض تلاميذ المسيح.</a:t>
            </a:r>
            <a:endParaRPr lang="en-US" dirty="0"/>
          </a:p>
          <a:p>
            <a:pPr lvl="0" algn="just" fontAlgn="base"/>
            <a:r>
              <a:rPr lang="ar-SA" dirty="0"/>
              <a:t>المجمع الكنسي هو التجمع الذي تعقده الكنيسة لرجال الدين للنظر في المسائل المتعلقة بالقضايا الاعتقادية أو التشريعية التي تخص الدين، ومنها ما هو عام يشمل كل الكنائس والطوائف والمذاهب، ومنها ما هو خاص بملة معينة أو إقليم معين.</a:t>
            </a:r>
            <a:endParaRPr lang="en-US" dirty="0"/>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11</a:t>
            </a:fld>
            <a:endParaRPr lang="en-US"/>
          </a:p>
        </p:txBody>
      </p:sp>
    </p:spTree>
    <p:extLst>
      <p:ext uri="{BB962C8B-B14F-4D97-AF65-F5344CB8AC3E}">
        <p14:creationId xmlns:p14="http://schemas.microsoft.com/office/powerpoint/2010/main" val="29658534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r" defTabSz="914400" rtl="1" eaLnBrk="1" latinLnBrk="0" hangingPunct="1">
              <a:lnSpc>
                <a:spcPct val="90000"/>
              </a:lnSpc>
              <a:spcBef>
                <a:spcPct val="0"/>
              </a:spcBef>
              <a:buNone/>
            </a:pPr>
            <a:r>
              <a:rPr lang="ar-JO" dirty="0"/>
              <a:t>السيخية</a:t>
            </a:r>
            <a:endParaRPr lang="en-US" dirty="0"/>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48833" y="1825625"/>
            <a:ext cx="10515600" cy="4351338"/>
          </a:xfrm>
        </p:spPr>
        <p:txBody>
          <a:bodyPr>
            <a:normAutofit/>
          </a:bodyPr>
          <a:lstStyle/>
          <a:p>
            <a:pPr lvl="0" algn="just" fontAlgn="base"/>
            <a:r>
              <a:rPr lang="ar-SA" dirty="0"/>
              <a:t>السيخية من أحدث الديانات والتي نشأت في شمال الهند على يد مؤسسها ناناك.</a:t>
            </a:r>
            <a:endParaRPr lang="en-US" dirty="0"/>
          </a:p>
          <a:p>
            <a:pPr lvl="0" algn="just" fontAlgn="base"/>
            <a:r>
              <a:rPr lang="ar-SA" dirty="0"/>
              <a:t>يؤمن السيخ برب واحد وينكرون عبادة الأصنام.</a:t>
            </a:r>
            <a:endParaRPr lang="en-US" dirty="0"/>
          </a:p>
          <a:p>
            <a:pPr lvl="0" algn="just" fontAlgn="base"/>
            <a:r>
              <a:rPr lang="ar-SA" dirty="0"/>
              <a:t>لدى السيخ عقائد شبيهة بالهندوسية.</a:t>
            </a:r>
            <a:endParaRPr lang="en-US" dirty="0"/>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12</a:t>
            </a:fld>
            <a:endParaRPr lang="en-US"/>
          </a:p>
        </p:txBody>
      </p:sp>
    </p:spTree>
    <p:extLst>
      <p:ext uri="{BB962C8B-B14F-4D97-AF65-F5344CB8AC3E}">
        <p14:creationId xmlns:p14="http://schemas.microsoft.com/office/powerpoint/2010/main" val="3532846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r" defTabSz="914400" rtl="1" eaLnBrk="1" latinLnBrk="0" hangingPunct="1">
              <a:lnSpc>
                <a:spcPct val="90000"/>
              </a:lnSpc>
              <a:spcBef>
                <a:spcPct val="0"/>
              </a:spcBef>
              <a:buNone/>
            </a:pPr>
            <a:r>
              <a:rPr lang="ar-SA" dirty="0"/>
              <a:t>النقاط الرئيسية</a:t>
            </a:r>
            <a:endParaRPr lang="en-US" dirty="0"/>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48833" y="1825625"/>
            <a:ext cx="10515600" cy="4351338"/>
          </a:xfrm>
        </p:spPr>
        <p:txBody>
          <a:bodyPr>
            <a:normAutofit/>
          </a:bodyPr>
          <a:lstStyle/>
          <a:p>
            <a:pPr marL="228600" indent="-228600" algn="just" defTabSz="914400" rtl="1" eaLnBrk="1" latinLnBrk="0" hangingPunct="1">
              <a:lnSpc>
                <a:spcPct val="150000"/>
              </a:lnSpc>
              <a:spcBef>
                <a:spcPts val="1000"/>
              </a:spcBef>
              <a:buFont typeface="Arial" panose="020B0604020202020204" pitchFamily="34" charset="0"/>
              <a:buChar char="•"/>
            </a:pPr>
            <a:r>
              <a:rPr lang="ar-JO" dirty="0"/>
              <a:t>الزرادشتية</a:t>
            </a:r>
          </a:p>
          <a:p>
            <a:pPr marL="228600" indent="-228600" algn="just" defTabSz="914400" rtl="1" eaLnBrk="1" latinLnBrk="0" hangingPunct="1">
              <a:lnSpc>
                <a:spcPct val="150000"/>
              </a:lnSpc>
              <a:spcBef>
                <a:spcPts val="1000"/>
              </a:spcBef>
              <a:buFont typeface="Arial" panose="020B0604020202020204" pitchFamily="34" charset="0"/>
              <a:buChar char="•"/>
            </a:pPr>
            <a:r>
              <a:rPr lang="ar-JO" dirty="0"/>
              <a:t>الهندوسية</a:t>
            </a:r>
          </a:p>
          <a:p>
            <a:pPr marL="228600" indent="-228600" algn="just" defTabSz="914400" rtl="1" eaLnBrk="1" latinLnBrk="0" hangingPunct="1">
              <a:lnSpc>
                <a:spcPct val="150000"/>
              </a:lnSpc>
              <a:spcBef>
                <a:spcPts val="1000"/>
              </a:spcBef>
              <a:buFont typeface="Arial" panose="020B0604020202020204" pitchFamily="34" charset="0"/>
              <a:buChar char="•"/>
            </a:pPr>
            <a:r>
              <a:rPr lang="ar-JO" dirty="0"/>
              <a:t>البوذية</a:t>
            </a:r>
          </a:p>
          <a:p>
            <a:pPr marL="228600" indent="-228600" algn="just" defTabSz="914400" rtl="1" eaLnBrk="1" latinLnBrk="0" hangingPunct="1">
              <a:lnSpc>
                <a:spcPct val="150000"/>
              </a:lnSpc>
              <a:spcBef>
                <a:spcPts val="1000"/>
              </a:spcBef>
              <a:buFont typeface="Arial" panose="020B0604020202020204" pitchFamily="34" charset="0"/>
              <a:buChar char="•"/>
            </a:pPr>
            <a:r>
              <a:rPr lang="ar-JO" dirty="0"/>
              <a:t>اليهودية</a:t>
            </a:r>
          </a:p>
          <a:p>
            <a:pPr marL="228600" indent="-228600" algn="just" defTabSz="914400" rtl="1" eaLnBrk="1" latinLnBrk="0" hangingPunct="1">
              <a:lnSpc>
                <a:spcPct val="150000"/>
              </a:lnSpc>
              <a:spcBef>
                <a:spcPts val="1000"/>
              </a:spcBef>
              <a:buFont typeface="Arial" panose="020B0604020202020204" pitchFamily="34" charset="0"/>
              <a:buChar char="•"/>
            </a:pPr>
            <a:r>
              <a:rPr lang="ar-JO" dirty="0"/>
              <a:t>النصرانية</a:t>
            </a:r>
          </a:p>
          <a:p>
            <a:pPr marL="228600" indent="-228600" algn="just" defTabSz="914400" rtl="1" eaLnBrk="1" latinLnBrk="0" hangingPunct="1">
              <a:lnSpc>
                <a:spcPct val="150000"/>
              </a:lnSpc>
              <a:spcBef>
                <a:spcPts val="1000"/>
              </a:spcBef>
              <a:buFont typeface="Arial" panose="020B0604020202020204" pitchFamily="34" charset="0"/>
              <a:buChar char="•"/>
            </a:pPr>
            <a:r>
              <a:rPr lang="ar-JO" dirty="0"/>
              <a:t>السيخية</a:t>
            </a:r>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2</a:t>
            </a:fld>
            <a:endParaRPr lang="en-US"/>
          </a:p>
        </p:txBody>
      </p:sp>
    </p:spTree>
    <p:extLst>
      <p:ext uri="{BB962C8B-B14F-4D97-AF65-F5344CB8AC3E}">
        <p14:creationId xmlns:p14="http://schemas.microsoft.com/office/powerpoint/2010/main" val="3090926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r" defTabSz="914400" rtl="1" eaLnBrk="1" latinLnBrk="0" hangingPunct="1">
              <a:lnSpc>
                <a:spcPct val="90000"/>
              </a:lnSpc>
              <a:spcBef>
                <a:spcPct val="0"/>
              </a:spcBef>
              <a:buNone/>
            </a:pPr>
            <a:r>
              <a:rPr lang="ar-JO" dirty="0"/>
              <a:t>الزرادشتية</a:t>
            </a:r>
            <a:endParaRPr lang="en-US" dirty="0"/>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48833" y="1825625"/>
            <a:ext cx="10515600" cy="4351338"/>
          </a:xfrm>
        </p:spPr>
        <p:txBody>
          <a:bodyPr>
            <a:normAutofit lnSpcReduction="10000"/>
          </a:bodyPr>
          <a:lstStyle/>
          <a:p>
            <a:pPr lvl="0" algn="just" fontAlgn="base"/>
            <a:r>
              <a:rPr lang="ar-SA" dirty="0"/>
              <a:t>الزرادشتية ديانة تأسست ونشأت في بلاد فارس، في القرن السادس قبل الميلاد، على يد زرادشت بن يورشب.</a:t>
            </a:r>
            <a:endParaRPr lang="en-US" dirty="0"/>
          </a:p>
          <a:p>
            <a:pPr lvl="0" algn="just" fontAlgn="base"/>
            <a:r>
              <a:rPr lang="ar-SA" dirty="0"/>
              <a:t>يؤمن الزرادشتيون بوجود إله للخير وهو الخالق ويسمونه أهورامزدا، وهو إله النور. وهناك مصدر للشر اسمه آهرمان، وهو إله الظلمة، لذلك أطلقت عليهم تسمية: ثنوية. وهناك صراع بين إله النور وإله الظلمة.</a:t>
            </a:r>
            <a:endParaRPr lang="en-US" dirty="0"/>
          </a:p>
          <a:p>
            <a:pPr lvl="0" algn="just" fontAlgn="base"/>
            <a:r>
              <a:rPr lang="ar-SA" dirty="0"/>
              <a:t>يؤمن الزرادشتيون بنبوة زرادشت، وكتابهم هو الزند آفستا.</a:t>
            </a:r>
            <a:endParaRPr lang="en-US" dirty="0"/>
          </a:p>
          <a:p>
            <a:pPr lvl="0" algn="just" fontAlgn="base"/>
            <a:r>
              <a:rPr lang="ar-SA" dirty="0"/>
              <a:t>أطلق القرآن الكريم على أتباع هذه الديانة اسم المجوس وورد ذكرهم في القرآن الكريم.</a:t>
            </a:r>
            <a:endParaRPr lang="en-US" dirty="0"/>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3</a:t>
            </a:fld>
            <a:endParaRPr lang="en-US"/>
          </a:p>
        </p:txBody>
      </p:sp>
    </p:spTree>
    <p:extLst>
      <p:ext uri="{BB962C8B-B14F-4D97-AF65-F5344CB8AC3E}">
        <p14:creationId xmlns:p14="http://schemas.microsoft.com/office/powerpoint/2010/main" val="1956956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r" defTabSz="914400" rtl="1" eaLnBrk="1" latinLnBrk="0" hangingPunct="1">
              <a:lnSpc>
                <a:spcPct val="90000"/>
              </a:lnSpc>
              <a:spcBef>
                <a:spcPct val="0"/>
              </a:spcBef>
              <a:buNone/>
            </a:pPr>
            <a:r>
              <a:rPr lang="ar-JO" dirty="0"/>
              <a:t>الهندوسية</a:t>
            </a:r>
            <a:endParaRPr lang="en-US" dirty="0"/>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48833" y="1825625"/>
            <a:ext cx="10515600" cy="4351338"/>
          </a:xfrm>
        </p:spPr>
        <p:txBody>
          <a:bodyPr>
            <a:normAutofit fontScale="85000" lnSpcReduction="10000"/>
          </a:bodyPr>
          <a:lstStyle/>
          <a:p>
            <a:pPr lvl="0" algn="just" fontAlgn="base"/>
            <a:r>
              <a:rPr lang="ar-SA" dirty="0"/>
              <a:t>الهندوسية اسم لديانة الغالبية العظمى من الهنود، ولفظ "الهندوسية" اتسع ليشمل الدين والحضارة والعادات والتقاليد التي نشأت على ضفاف نهر الهندوس.</a:t>
            </a:r>
            <a:endParaRPr lang="en-US" dirty="0"/>
          </a:p>
          <a:p>
            <a:pPr lvl="0" algn="just" fontAlgn="base"/>
            <a:r>
              <a:rPr lang="ar-SA" dirty="0"/>
              <a:t>لا يمكن حصر "الهندوسية" في شخص بعينه، ولا يمكن إرجاع نشأتها إلى مؤسس واحد أو مجموعة مؤسسين، فهي دين متطور ومجموعة من الأعراف والعادات والتقاليد والأوضاع التي كان عليها الشعب الهندي في مراحل حياته المختلفة، ومرت بإصلاحات وتغييرات كبيرة على مراحل متباعدة من التاريخ.	</a:t>
            </a:r>
            <a:endParaRPr lang="en-US" dirty="0"/>
          </a:p>
          <a:p>
            <a:pPr lvl="0" algn="just" fontAlgn="base"/>
            <a:r>
              <a:rPr lang="ar-SA" dirty="0"/>
              <a:t>يؤمن الهندوس بتعدد الآلهة ووحدة الوجود والكارما والتناسخ.</a:t>
            </a:r>
            <a:endParaRPr lang="en-US" dirty="0"/>
          </a:p>
          <a:p>
            <a:pPr lvl="0" algn="just" fontAlgn="base"/>
            <a:r>
              <a:rPr lang="ar-SA" dirty="0"/>
              <a:t>للهندوس كتب مقدسة متعددة أهمها الفيدا التي نقلت مشافهة قبل تدوينها باللغة السنسكريتية.</a:t>
            </a:r>
            <a:endParaRPr lang="en-US" dirty="0"/>
          </a:p>
          <a:p>
            <a:pPr lvl="0" algn="just" fontAlgn="base"/>
            <a:r>
              <a:rPr lang="ar-SA" dirty="0"/>
              <a:t>للهندوس نظام طبقي يتشددون فيه، ويعطونه تفسيرًا دينيًا.</a:t>
            </a:r>
            <a:endParaRPr lang="en-US" dirty="0"/>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4</a:t>
            </a:fld>
            <a:endParaRPr lang="en-US"/>
          </a:p>
        </p:txBody>
      </p:sp>
    </p:spTree>
    <p:extLst>
      <p:ext uri="{BB962C8B-B14F-4D97-AF65-F5344CB8AC3E}">
        <p14:creationId xmlns:p14="http://schemas.microsoft.com/office/powerpoint/2010/main" val="2372860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r" defTabSz="914400" rtl="1" eaLnBrk="1" latinLnBrk="0" hangingPunct="1">
              <a:lnSpc>
                <a:spcPct val="90000"/>
              </a:lnSpc>
              <a:spcBef>
                <a:spcPct val="0"/>
              </a:spcBef>
              <a:buNone/>
            </a:pPr>
            <a:r>
              <a:rPr lang="ar-JO" dirty="0"/>
              <a:t>البوذية</a:t>
            </a:r>
            <a:endParaRPr lang="en-US" dirty="0"/>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427512" y="1840673"/>
            <a:ext cx="11269683" cy="4621295"/>
          </a:xfrm>
        </p:spPr>
        <p:txBody>
          <a:bodyPr>
            <a:noAutofit/>
          </a:bodyPr>
          <a:lstStyle/>
          <a:p>
            <a:pPr lvl="0" algn="just" fontAlgn="base"/>
            <a:r>
              <a:rPr lang="ar-SA" sz="2200" dirty="0"/>
              <a:t>البوذية حركة إصلاح ديني وفلسفي للهندوسية، قامت في الهند بين القرنين السادس والخامس قبل الميلاد، ثم تطورت وأصبحت ديانة مستقلة عن الهندوسية.</a:t>
            </a:r>
            <a:endParaRPr lang="en-US" sz="2200" dirty="0"/>
          </a:p>
          <a:p>
            <a:pPr lvl="0" algn="just" fontAlgn="base"/>
            <a:r>
              <a:rPr lang="ar-SA" sz="2200" dirty="0"/>
              <a:t>سُمِّيَت هذه الديانة بهذا الاسم نسبة إلى مؤسسها بوذا التي تعني في أصلها المتنوِّر أو المستنير أو العارف.</a:t>
            </a:r>
            <a:endParaRPr lang="en-US" sz="2200" dirty="0"/>
          </a:p>
          <a:p>
            <a:pPr lvl="0" algn="just" fontAlgn="base"/>
            <a:r>
              <a:rPr lang="ar-SA" sz="2200" dirty="0"/>
              <a:t>لم يهتم بوذا بموضوع الإلهيات ولم يضع نظامًا لشعائر، وإنما وضع نظامًا فلسفيًا يُعنَى بالأخلاق، وبانتهاج سلوك يُمَكِّن صاحبه من تحقيق الخلاص.</a:t>
            </a:r>
            <a:endParaRPr lang="en-US" sz="2200" dirty="0"/>
          </a:p>
          <a:p>
            <a:pPr lvl="0" algn="just" fontAlgn="base"/>
            <a:r>
              <a:rPr lang="ar-SA" sz="2200" dirty="0"/>
              <a:t>انقسم أتباع بوذا إلى مذهبين كبيرين: مذهب ماهايانا الذين ألهوا بوذا، ومذهب هينايانا الذين حافظوا على نقاء دعوة بوذا وعدّوه معلمًا أخلاقيًا بلغ الدرجة القصوى من الصفاء الروحي.</a:t>
            </a:r>
            <a:endParaRPr lang="en-US" sz="2200" dirty="0"/>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5</a:t>
            </a:fld>
            <a:endParaRPr lang="en-US"/>
          </a:p>
        </p:txBody>
      </p:sp>
    </p:spTree>
    <p:extLst>
      <p:ext uri="{BB962C8B-B14F-4D97-AF65-F5344CB8AC3E}">
        <p14:creationId xmlns:p14="http://schemas.microsoft.com/office/powerpoint/2010/main" val="1836161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r" defTabSz="914400" rtl="1" eaLnBrk="1" latinLnBrk="0" hangingPunct="1">
              <a:lnSpc>
                <a:spcPct val="90000"/>
              </a:lnSpc>
              <a:spcBef>
                <a:spcPct val="0"/>
              </a:spcBef>
              <a:buNone/>
            </a:pPr>
            <a:r>
              <a:rPr lang="ar-JO" dirty="0"/>
              <a:t>البوذية</a:t>
            </a:r>
            <a:endParaRPr lang="en-US" dirty="0"/>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427512" y="1555668"/>
            <a:ext cx="11269683" cy="4621295"/>
          </a:xfrm>
        </p:spPr>
        <p:txBody>
          <a:bodyPr>
            <a:noAutofit/>
          </a:bodyPr>
          <a:lstStyle/>
          <a:p>
            <a:pPr lvl="0" algn="just" fontAlgn="base"/>
            <a:r>
              <a:rPr lang="ar-SA" sz="2200" dirty="0"/>
              <a:t>لم يدّع بوذا النبوة ولا بحث في موضوع الإله وحقيقته وصفاته، ولم يكن الإله ضمن اهتماماته الرئيسة.</a:t>
            </a:r>
            <a:endParaRPr lang="en-US" sz="2200" dirty="0"/>
          </a:p>
          <a:p>
            <a:pPr lvl="0" algn="just" fontAlgn="base"/>
            <a:r>
              <a:rPr lang="ar-SA" sz="2200" dirty="0"/>
              <a:t> لم يدون بوذا شيئًا في حياته بل كان يُلقي تعاليمه شفاهًا، وقد جمع تلاميذه أقواله خلال السنوات التي تلت وفاته وكتبوها بلغة بالي، وعدوها كتبًا دينية مقدسة، وترجموها إلى عدة لغات.</a:t>
            </a:r>
            <a:endParaRPr lang="en-US" sz="2200" dirty="0"/>
          </a:p>
          <a:p>
            <a:pPr lvl="0" algn="just" fontAlgn="base"/>
            <a:r>
              <a:rPr lang="ar-SA" sz="2200" dirty="0"/>
              <a:t>يؤمن البوذيون بالتناسخ كالهندوس.</a:t>
            </a:r>
            <a:endParaRPr lang="en-US" sz="2200" dirty="0"/>
          </a:p>
          <a:p>
            <a:pPr lvl="0" algn="just" fontAlgn="base"/>
            <a:r>
              <a:rPr lang="ar-SA" sz="2200" dirty="0"/>
              <a:t>نادى بوذا إلى إلغاء نظام الطبقات الذي كان لدى الهندوسية، ودعا إلى الرهبنة التي يتساوى فيها جميع الناس.</a:t>
            </a:r>
            <a:endParaRPr lang="en-US" sz="2200" dirty="0"/>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6</a:t>
            </a:fld>
            <a:endParaRPr lang="en-US"/>
          </a:p>
        </p:txBody>
      </p:sp>
    </p:spTree>
    <p:extLst>
      <p:ext uri="{BB962C8B-B14F-4D97-AF65-F5344CB8AC3E}">
        <p14:creationId xmlns:p14="http://schemas.microsoft.com/office/powerpoint/2010/main" val="33230455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r" defTabSz="914400" rtl="1" eaLnBrk="1" latinLnBrk="0" hangingPunct="1">
              <a:lnSpc>
                <a:spcPct val="90000"/>
              </a:lnSpc>
              <a:spcBef>
                <a:spcPct val="0"/>
              </a:spcBef>
              <a:buNone/>
            </a:pPr>
            <a:r>
              <a:rPr lang="ar-JO" dirty="0"/>
              <a:t>اليهودية</a:t>
            </a:r>
            <a:endParaRPr lang="en-US" dirty="0"/>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368134" y="1825625"/>
            <a:ext cx="11245933" cy="4351338"/>
          </a:xfrm>
        </p:spPr>
        <p:txBody>
          <a:bodyPr>
            <a:noAutofit/>
          </a:bodyPr>
          <a:lstStyle/>
          <a:p>
            <a:pPr lvl="0" algn="just" fontAlgn="base"/>
            <a:r>
              <a:rPr lang="ar-SA" sz="2200" dirty="0"/>
              <a:t>اليهودية أقدم الرسالات السماوية الثلاث، وهي كلمة تطلق اليوم على الدِّيانة التي يدين بها اليهود.</a:t>
            </a:r>
            <a:endParaRPr lang="en-US" sz="2200" dirty="0"/>
          </a:p>
          <a:p>
            <a:pPr lvl="0" algn="just" fontAlgn="base"/>
            <a:r>
              <a:rPr lang="ar-SA" sz="2200" dirty="0"/>
              <a:t>اختلفت أقوال الباحثين في أصل كلمة اليهودية إلى أقوال، منها: أنها من الجذر الثلاثي هود والهود هو التوبة، أو أنها نسبة إلى يهوذا الابن الرابع ليعقوب -عليه السلام-.</a:t>
            </a:r>
            <a:endParaRPr lang="en-US" sz="2200" dirty="0"/>
          </a:p>
          <a:p>
            <a:pPr lvl="0" algn="just" fontAlgn="base"/>
            <a:r>
              <a:rPr lang="ar-SA" sz="2200" dirty="0"/>
              <a:t>بنو إسرائيل هي التسمية التي يرغب اليهود أن يطلقوها على أنفسهم مع أنها في الأصل مقتصرة على نسل أسباط يعقوب بن إسحاق بن إبراهيم -عليهم السلام-، وبنو إسرائيل الذين هم من نسل أسباط يعقوب ليسوا إلا نسبة ضئيلة من يهود اليوم، وغالبية اليهود في العالم هم من اليهود الذين اعتنقوا اليهودية في القرون الوسطى.</a:t>
            </a:r>
            <a:endParaRPr lang="en-US" sz="2200" dirty="0"/>
          </a:p>
          <a:p>
            <a:pPr lvl="0" algn="just" fontAlgn="base"/>
            <a:r>
              <a:rPr lang="ar-SA" sz="2200" dirty="0"/>
              <a:t>تاريخ اليهودية منذ نشأتها وحتى ظهور المسيح -عليه السلام- مر بمراحل ثلاث هي: مرحلة الهجرة إلى فلسطين، مرحلة الهجرة إلى مصر، مرحلة الخروج والتيه والعودة إلى فلسطين.</a:t>
            </a:r>
            <a:endParaRPr lang="en-US" sz="2200" dirty="0"/>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7</a:t>
            </a:fld>
            <a:endParaRPr lang="en-US"/>
          </a:p>
        </p:txBody>
      </p:sp>
    </p:spTree>
    <p:extLst>
      <p:ext uri="{BB962C8B-B14F-4D97-AF65-F5344CB8AC3E}">
        <p14:creationId xmlns:p14="http://schemas.microsoft.com/office/powerpoint/2010/main" val="2789310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r" defTabSz="914400" rtl="1" eaLnBrk="1" latinLnBrk="0" hangingPunct="1">
              <a:lnSpc>
                <a:spcPct val="90000"/>
              </a:lnSpc>
              <a:spcBef>
                <a:spcPct val="0"/>
              </a:spcBef>
              <a:buNone/>
            </a:pPr>
            <a:r>
              <a:rPr lang="ar-JO" dirty="0"/>
              <a:t>اليهودية</a:t>
            </a:r>
            <a:endParaRPr lang="en-US" dirty="0"/>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48833" y="1825625"/>
            <a:ext cx="10515600" cy="4351338"/>
          </a:xfrm>
        </p:spPr>
        <p:txBody>
          <a:bodyPr>
            <a:normAutofit fontScale="85000" lnSpcReduction="10000"/>
          </a:bodyPr>
          <a:lstStyle/>
          <a:p>
            <a:pPr lvl="0" algn="just" fontAlgn="base"/>
            <a:r>
              <a:rPr lang="ar-SA" dirty="0"/>
              <a:t>لم يستقر اليهود على عبادة الإله الواحد الذي دعا له الأنبياء، بل كانوا يتجهون إلى الوثنية وتقليد الأمم الوثنية المجاورة في العبادة.</a:t>
            </a:r>
            <a:endParaRPr lang="en-US" dirty="0"/>
          </a:p>
          <a:p>
            <a:pPr lvl="0" algn="just" fontAlgn="base"/>
            <a:r>
              <a:rPr lang="ar-SA" dirty="0"/>
              <a:t>تَصَوُّر التوراة عن الإله الواحد تشوبه الوثنية، كما تُعطي صورة مشوّهة عن الله -تعالى- حيث تُنسَبُ إليه أعمال الإنسان. وليس لديهم إجماع حول اسم الإله الذي يعبدونه.</a:t>
            </a:r>
            <a:endParaRPr lang="en-US" dirty="0"/>
          </a:p>
          <a:p>
            <a:pPr lvl="0" algn="just" fontAlgn="base"/>
            <a:r>
              <a:rPr lang="ar-SA" dirty="0"/>
              <a:t>الكتب المقدسة لدى اليهود هي العهد القديم والتلمود. ويعترف اليهود بأنها كتبت بعد وفاة موسى -عليه السلام-.</a:t>
            </a:r>
            <a:endParaRPr lang="en-US" dirty="0"/>
          </a:p>
          <a:p>
            <a:pPr lvl="0" algn="just" fontAlgn="base"/>
            <a:r>
              <a:rPr lang="ar-SA" dirty="0"/>
              <a:t>يشمل العهد القديم التوراة وما أضيف إليها من كتب تتحدث عن تاريخهم وملوكهم وأنبيائهم وأناشيدهم وغير ذلك.</a:t>
            </a:r>
            <a:endParaRPr lang="en-US" dirty="0"/>
          </a:p>
          <a:p>
            <a:pPr lvl="0" algn="just" fontAlgn="base"/>
            <a:r>
              <a:rPr lang="ar-SA" dirty="0"/>
              <a:t>التلمود هو كتاب تعليم ديانة اليهود، وضعه حاخامات اليهود وتناقلوه بروايات شفوية جيلاً عن جيل إلا أن جُمِعَت وأُضيفت إليها شروح وزيادات.</a:t>
            </a:r>
            <a:endParaRPr lang="en-US" dirty="0"/>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8</a:t>
            </a:fld>
            <a:endParaRPr lang="en-US"/>
          </a:p>
        </p:txBody>
      </p:sp>
    </p:spTree>
    <p:extLst>
      <p:ext uri="{BB962C8B-B14F-4D97-AF65-F5344CB8AC3E}">
        <p14:creationId xmlns:p14="http://schemas.microsoft.com/office/powerpoint/2010/main" val="14495733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r" defTabSz="914400" rtl="1" eaLnBrk="1" latinLnBrk="0" hangingPunct="1">
              <a:lnSpc>
                <a:spcPct val="90000"/>
              </a:lnSpc>
              <a:spcBef>
                <a:spcPct val="0"/>
              </a:spcBef>
              <a:buNone/>
            </a:pPr>
            <a:r>
              <a:rPr lang="ar-JO" dirty="0"/>
              <a:t>اليهودية</a:t>
            </a:r>
            <a:endParaRPr lang="en-US" dirty="0"/>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48833" y="1825625"/>
            <a:ext cx="10515600" cy="4351338"/>
          </a:xfrm>
        </p:spPr>
        <p:txBody>
          <a:bodyPr>
            <a:normAutofit/>
          </a:bodyPr>
          <a:lstStyle/>
          <a:p>
            <a:pPr lvl="0" algn="just" fontAlgn="base"/>
            <a:r>
              <a:rPr lang="ar-SA" dirty="0"/>
              <a:t>الصورة التي يقدمها العهد القديم عن الأنبياء ليست صورة كريمة تليق بمن اصطفاهم الله -تعالى- للنبوة.</a:t>
            </a:r>
            <a:endParaRPr lang="en-US" dirty="0"/>
          </a:p>
          <a:p>
            <a:pPr lvl="0" algn="just" fontAlgn="base"/>
            <a:r>
              <a:rPr lang="ar-SA" dirty="0"/>
              <a:t>يؤمن اليهود بفكرة المسيح المنتظر المخلص ويطلقون عليه "المسيا".</a:t>
            </a:r>
            <a:endParaRPr lang="en-US" dirty="0"/>
          </a:p>
          <a:p>
            <a:pPr lvl="0" algn="just" fontAlgn="base"/>
            <a:r>
              <a:rPr lang="ar-SA" dirty="0"/>
              <a:t>انقسم اليهود في مسألة اليوم الآخر إلى فريقين: فريق يُقر بالآخرة ويعترف بها، وفريق لا يعترف بها ويَعُدُّ جنته في الأرض بما يلاقيه من نعيم فيها.</a:t>
            </a:r>
            <a:endParaRPr lang="en-US" dirty="0"/>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9</a:t>
            </a:fld>
            <a:endParaRPr lang="en-US"/>
          </a:p>
        </p:txBody>
      </p:sp>
    </p:spTree>
    <p:extLst>
      <p:ext uri="{BB962C8B-B14F-4D97-AF65-F5344CB8AC3E}">
        <p14:creationId xmlns:p14="http://schemas.microsoft.com/office/powerpoint/2010/main" val="22940787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1263</TotalTime>
  <Words>964</Words>
  <Application>Microsoft Office PowerPoint</Application>
  <PresentationFormat>Widescreen</PresentationFormat>
  <Paragraphs>70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مراجعة عامة للأديان</vt:lpstr>
      <vt:lpstr>النقاط الرئيسية</vt:lpstr>
      <vt:lpstr>الزرادشتية</vt:lpstr>
      <vt:lpstr>الهندوسية</vt:lpstr>
      <vt:lpstr>البوذية</vt:lpstr>
      <vt:lpstr>البوذية</vt:lpstr>
      <vt:lpstr>اليهودية</vt:lpstr>
      <vt:lpstr>اليهودية</vt:lpstr>
      <vt:lpstr>اليهودية</vt:lpstr>
      <vt:lpstr>النصرانية</vt:lpstr>
      <vt:lpstr>النصرانية</vt:lpstr>
      <vt:lpstr>السيخية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fatima sallam</cp:lastModifiedBy>
  <cp:revision>68</cp:revision>
  <dcterms:created xsi:type="dcterms:W3CDTF">2020-09-13T17:12:40Z</dcterms:created>
  <dcterms:modified xsi:type="dcterms:W3CDTF">2022-02-08T18:14:59Z</dcterms:modified>
</cp:coreProperties>
</file>