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677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09/02/1442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21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21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215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/>
        </p:nvSpPr>
        <p:spPr>
          <a:xfrm>
            <a:off x="3930199" y="106021"/>
            <a:ext cx="4138975" cy="2761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منهج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ar-KW" sz="6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ar-KW" sz="94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lawi Symbols" panose="05000000000000000000" pitchFamily="2" charset="2"/>
                <a:ea typeface="Calibri"/>
                <a:cs typeface="DecoType Thuluth II" panose="02010000000000000000" pitchFamily="2" charset="-78"/>
                <a:sym typeface="Calibri"/>
              </a:rPr>
              <a:t>التفسير</a:t>
            </a:r>
            <a:endParaRPr sz="9400" b="1" i="0" u="none" strike="noStrike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lawi Symbols" panose="05000000000000000000" pitchFamily="2" charset="2"/>
              <a:ea typeface="Calibri"/>
              <a:cs typeface="DecoType Thuluth II" panose="02010000000000000000" pitchFamily="2" charset="-78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828537" y="3138985"/>
            <a:ext cx="4138975" cy="7511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/>
          <a:p>
            <a:pPr marR="0" lvl="0" algn="ct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3200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الفصل الدراسي الأول</a:t>
            </a:r>
            <a:endParaRPr lang="en-US" sz="3200" dirty="0" smtClean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8538" y="4771390"/>
            <a:ext cx="4138975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C:\Users\Shikh kamal\Desktop\اسمي ثلث وطغراء\دكتور كمال3.jf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787" y="4027075"/>
            <a:ext cx="3250777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6594164" y="1268760"/>
            <a:ext cx="5010173" cy="73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5476895" y="2060848"/>
            <a:ext cx="5800819" cy="580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تحقيق التوجه لله -</a:t>
            </a:r>
            <a:r>
              <a:rPr lang="en-GB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dirty="0" smtClean="0">
                <a:latin typeface="AGA Arabesque" panose="05010101010101010101" pitchFamily="2" charset="2"/>
              </a:rPr>
              <a:t>I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بكمال العبودية له وحده.</a:t>
            </a:r>
            <a:endParaRPr lang="en-US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7495" y="2852936"/>
            <a:ext cx="4876839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766614" y="3717032"/>
            <a:ext cx="10748453" cy="2802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افتتح الله كتابه بالبسملة؛ ليرشد عباده أن يبدؤوا أعمالهم وأقوالهم بها طلبًا لعونه وتوفيقه.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من هدي عباد الله الصالحين في الدعاء البدء بتمجيد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</a:t>
            </a:r>
            <a:r>
              <a:rPr lang="en-US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dirty="0">
                <a:latin typeface="AGA Arabesque" panose="05010101010101010101" pitchFamily="2" charset="2"/>
              </a:rPr>
              <a:t>I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والثناء عليه ثم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الدعاء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تحذير المسلمين من التقصير في طلب الحق، أو عدم العمل ب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ه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وقد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عرفوه،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كبعض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أهل الكتاب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دلَّت السورة على أن كمال الإيمان يكون بإخلاص العبادة </a:t>
            </a:r>
            <a:r>
              <a:rPr lang="ar-SA" sz="3200" b="1" dirty="0" err="1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لل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ه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dirty="0">
                <a:latin typeface="AGA Arabesque" panose="05010101010101010101" pitchFamily="2" charset="2"/>
              </a:rPr>
              <a:t>I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و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طلب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العون منه وحده دون سواه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3894498" y="260648"/>
            <a:ext cx="303295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الفاتحة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55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035160" y="260648"/>
            <a:ext cx="2672514" cy="870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ateen" pitchFamily="2" charset="-78"/>
                <a:sym typeface="Calibri"/>
              </a:rPr>
              <a:t>سورة النبأ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347221" y="1635367"/>
            <a:ext cx="5081298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550323" y="2857500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698199" y="4328746"/>
            <a:ext cx="4730320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السورة: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pic>
        <p:nvPicPr>
          <p:cNvPr id="15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123045" y="326533"/>
            <a:ext cx="2496690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النبأ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4" y="1196752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501096" y="1988840"/>
            <a:ext cx="11013972" cy="425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﴿النَّبَأِ الْعَظِيمِ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يَعْنِي: «الْقُرْآنَ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» 	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﴿أَزْوَاجًا﴾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أصنافاً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	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﴿سُبَاتًا﴾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راحة، وأصله التمدّد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﴿لِبَاسًا﴾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ستراً لكم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﴿الْمُعْصِرَاتِ﴾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السحائب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﴿أَلْفَافًا﴾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ملتفة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﴿بَرْدًا﴾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يُبَرِّدُ حَرَّ السَّعِيرِ عَنْهُمْ.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﴿إلَّا حَمِيمًا﴾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حارّاً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﴿وَغَسَّاقًا﴾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صديداً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﴿وِفَاقًا﴾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وفاقاً لأعمالهم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﴿مَفَازًا﴾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نجاة، أي موضع فوز ونجاة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﴿حَدَائِقَ﴾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بساتين نخل، الواحدة حديقة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﴿وَكَوَاعِبَ﴾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نساء كَعَبَت ثُدِيُّهنّ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﴿دِهَاقًا﴾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مُتْرَعة </a:t>
            </a:r>
            <a:r>
              <a:rPr lang="ar-KW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ملأى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</a:p>
          <a:p>
            <a:pPr algn="just" rtl="1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﴿عَطاءً حِسَابًا﴾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كثيراً. وقيل: كافيا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﴿صَفًّا﴾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صفوفاً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71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228558" y="361701"/>
            <a:ext cx="22866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النبأ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83993" y="1450735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025403" y="2180498"/>
            <a:ext cx="4882551" cy="6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إثبات البعث والجزاء بالأدلة والبراهين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2980588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4817559" y="3736731"/>
            <a:ext cx="6090396" cy="263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إحكام الله للخلق دلالة على قدرته على إعادته.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الطغيان سبب دخول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النار.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مضاعفة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العذاب على الكفار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فضيلة التقوى وعظم ما أعد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-</a:t>
            </a:r>
            <a:r>
              <a:rPr lang="en-US" sz="3200" dirty="0">
                <a:latin typeface="AGA Arabesque" panose="05010101010101010101" pitchFamily="2" charset="2"/>
              </a:rPr>
              <a:t>U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لأهلها.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وجوب تعظيم الله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dirty="0" smtClean="0">
                <a:latin typeface="AGA Arabesque" panose="05010101010101010101" pitchFamily="2" charset="2"/>
              </a:rPr>
              <a:t>I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حق تعظيمه.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6;p1"/>
          <p:cNvSpPr txBox="1"/>
          <p:nvPr/>
        </p:nvSpPr>
        <p:spPr>
          <a:xfrm rot="21050260">
            <a:off x="988990" y="2220145"/>
            <a:ext cx="10266452" cy="2976164"/>
          </a:xfrm>
          <a:prstGeom prst="rect">
            <a:avLst/>
          </a:prstGeom>
          <a:noFill/>
          <a:ln w="57150"/>
          <a:effectLst>
            <a:outerShdw blurRad="558800" dist="12700" sx="104000" sy="104000" algn="tr" rotWithShape="0">
              <a:prstClr val="black">
                <a:alpha val="46000"/>
              </a:prstClr>
            </a:outerShdw>
          </a:effectLst>
          <a:scene3d>
            <a:camera prst="obliqueBottomLef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>
              <a:lnSpc>
                <a:spcPct val="150000"/>
              </a:lnSpc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  برنامج </a:t>
            </a:r>
            <a:r>
              <a:rPr lang="en-US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PowerPoint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الذي بين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يديك، عبارة عن: تفسير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(سورة الفاتحة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)..</a:t>
            </a:r>
          </a:p>
          <a:p>
            <a:pPr lvl="0" algn="r" rtl="1">
              <a:lnSpc>
                <a:spcPct val="150000"/>
              </a:lnSpc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  والجزء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الثلاثين من القرآن الكريم (جزء عَمَّ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)، قدمت له بمقدمة عن علم التفسير وتطوره.</a:t>
            </a:r>
          </a:p>
          <a:p>
            <a:pPr lvl="0" algn="r" rtl="1">
              <a:lnSpc>
                <a:spcPct val="150000"/>
              </a:lnSpc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  وقد اشتملت كل سورة على:</a:t>
            </a:r>
          </a:p>
          <a:p>
            <a:pPr lvl="0" algn="r" rtl="1">
              <a:lnSpc>
                <a:spcPct val="150000"/>
              </a:lnSpc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  مقدمة، ومعاني غريب الألفاظ، وأبرز مقاصد السورة، وبعض فوائدها.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6528238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243923" y="263774"/>
            <a:ext cx="4175810" cy="1142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الفاتحة وجزء عَمَّ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10907955" y="885160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94162"/>
            <a:ext cx="996208" cy="72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6" name="Google Shape;86;p1"/>
          <p:cNvSpPr txBox="1"/>
          <p:nvPr/>
        </p:nvSpPr>
        <p:spPr>
          <a:xfrm>
            <a:off x="1583993" y="2701135"/>
            <a:ext cx="10020344" cy="3464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 algn="r" rtl="1">
              <a:lnSpc>
                <a:spcPct val="150000"/>
              </a:lnSpc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تعريف التفسير</a:t>
            </a:r>
          </a:p>
          <a:p>
            <a:pPr marL="457200" lvl="0" indent="-457200" algn="r" rtl="1">
              <a:lnSpc>
                <a:spcPct val="150000"/>
              </a:lnSpc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التفسير 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في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عصر النبي -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ﷺ-  </a:t>
            </a:r>
            <a:endParaRPr lang="ar-KW" sz="3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Al-Mujahed Free" pitchFamily="2" charset="-78"/>
            </a:endParaRPr>
          </a:p>
          <a:p>
            <a:pPr marL="457200" lvl="0" indent="-457200" algn="r" rtl="1">
              <a:lnSpc>
                <a:spcPct val="150000"/>
              </a:lnSpc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عصر 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ما بعد الرسول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-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ﷺ-</a:t>
            </a:r>
            <a:endParaRPr lang="ar-KW" sz="3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Al-Mujahed Free" pitchFamily="2" charset="-78"/>
            </a:endParaRPr>
          </a:p>
          <a:p>
            <a:pPr marL="457200" lvl="0" indent="-457200" algn="r" rtl="1">
              <a:lnSpc>
                <a:spcPct val="150000"/>
              </a:lnSpc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مرحلة التدوين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 في القرن الثاني الهجري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430910" y="328662"/>
            <a:ext cx="4138974" cy="1588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تمهيــــــــــــــــــد</a:t>
            </a:r>
          </a:p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مقدمة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في علم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التفسير</a:t>
            </a:r>
          </a:p>
        </p:txBody>
      </p:sp>
      <p:sp>
        <p:nvSpPr>
          <p:cNvPr id="11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6;p1"/>
          <p:cNvSpPr txBox="1"/>
          <p:nvPr/>
        </p:nvSpPr>
        <p:spPr>
          <a:xfrm>
            <a:off x="474726" y="2751995"/>
            <a:ext cx="10725219" cy="139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 rtl="1">
              <a:buClr>
                <a:schemeClr val="dk1"/>
              </a:buClr>
              <a:buSzPts val="6000"/>
            </a:pP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بدأت حركة التفسير من عصر النبي -ﷺ-، حيث كانت هناك أربعة مصادر للتفسير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 </a:t>
            </a: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في هذه المرحلة: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1" name="Google Shape;86;p1"/>
          <p:cNvSpPr txBox="1"/>
          <p:nvPr/>
        </p:nvSpPr>
        <p:spPr>
          <a:xfrm>
            <a:off x="6599220" y="4193935"/>
            <a:ext cx="4071621" cy="220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القرآن</a:t>
            </a:r>
          </a:p>
          <a:p>
            <a:pPr marL="457200" lvl="0" indent="-4572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النبي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-ﷺ- </a:t>
            </a:r>
            <a:endParaRPr lang="ar-KW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  <a:p>
            <a:pPr marL="457200" lvl="0" indent="-4572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الاجتهاد وقوة الاستنباط</a:t>
            </a:r>
          </a:p>
          <a:p>
            <a:pPr marL="457200" lvl="0" indent="-4572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  <a:sym typeface="Calibri"/>
              </a:rPr>
              <a:t>أهل الكتاب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7876884" y="1471177"/>
            <a:ext cx="3323060" cy="877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>
              <a:buClr>
                <a:schemeClr val="dk1"/>
              </a:buClr>
              <a:buSzPts val="6000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تعريف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التفسير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Al-Mujahed Free" pitchFamily="2" charset="-78"/>
              </a:rPr>
              <a:t>: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852744" y="2208184"/>
            <a:ext cx="10499580" cy="644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>
              <a:buClr>
                <a:schemeClr val="dk1"/>
              </a:buClr>
              <a:buSzPts val="6000"/>
            </a:pPr>
            <a:endParaRPr lang="ar-KW" sz="3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Al-Mujahed Free" pitchFamily="2" charset="-78"/>
            </a:endParaRPr>
          </a:p>
          <a:p>
            <a:pPr lvl="0" algn="r" rtl="1">
              <a:buClr>
                <a:schemeClr val="dk1"/>
              </a:buClr>
              <a:buSzPts val="6000"/>
            </a:pP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هو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 علم يبحث 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في 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القرآن الكريم من حيث دلالته على مراد الله بقدر الطاقة البشرية.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  <a:sym typeface="Calibri"/>
            </a:endParaRPr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5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3741672" y="184646"/>
            <a:ext cx="4138974" cy="1433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تمهيــــــــــــــــــد</a:t>
            </a:r>
          </a:p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مقدمة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في علم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التفسير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2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6356010" y="2057383"/>
            <a:ext cx="5248325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>
              <a:lnSpc>
                <a:spcPct val="170000"/>
              </a:lnSpc>
              <a:buClr>
                <a:schemeClr val="dk1"/>
              </a:buClr>
              <a:buSzPts val="6000"/>
            </a:pP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ujahed Free" pitchFamily="2" charset="-78"/>
              </a:rPr>
              <a:t>عصر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ujahed Free" pitchFamily="2" charset="-78"/>
              </a:rPr>
              <a:t>ما بعد الرسول </a:t>
            </a: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ujahed Free" pitchFamily="2" charset="-78"/>
              </a:rPr>
              <a:t>-</a:t>
            </a:r>
            <a:r>
              <a:rPr lang="ar-SA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ujahed Free" pitchFamily="2" charset="-78"/>
              </a:rPr>
              <a:t>ﷺ-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ujahed Free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773623" y="3147658"/>
            <a:ext cx="10030717" cy="3094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تكونت مدارس في الحديث والفقه،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والتفسير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endParaRPr lang="ar-KW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lvl="0" indent="-4572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مدرسة التفسير بمكة؛ قامت على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يد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عبد الله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بن عباس،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ومن أشهر تلاميذها: سعيد بن جبير، وعكرمة مولى ابن عباس، وعطاء بن رباح.</a:t>
            </a:r>
            <a:endParaRPr lang="ar-KW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lvl="0" indent="-4572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مدرسة التفسير بالمدينة؛ 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قامت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على يد: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أُبي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ّ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بن كعب، ومن أشهر تلاميذها؛ زيد بن أسلم، وأبو العالية، ومحمد بن كعب </a:t>
            </a:r>
            <a:r>
              <a:rPr lang="ar-SA" sz="36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القرطب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 </a:t>
            </a:r>
            <a:endParaRPr lang="ar-KW" sz="3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741672" y="184646"/>
            <a:ext cx="4138974" cy="1433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تمهيــــــــــــــــــد</a:t>
            </a:r>
          </a:p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مقدمة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في علم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التفسير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86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4078981" y="1720844"/>
            <a:ext cx="7525355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r" rtl="1">
              <a:buClr>
                <a:schemeClr val="dk1"/>
              </a:buClr>
              <a:buSzPts val="6000"/>
            </a:pP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مرحلة </a:t>
            </a:r>
            <a:r>
              <a:rPr lang="ar-SA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التدوين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في القرن الثاني الهجري: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729668" y="2488227"/>
            <a:ext cx="10785402" cy="3987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مرّ التفسير في هذه المرحلة بخمس خطوات: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الأولى: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التناقل بالرواية بين الصحابة والتابعين.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الثانية: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بداية التدوين، مع بداية تدوين الحديث النبوي.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الثالثة: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انفصال التفسير عن الحديث، ووضع لكل آية تفسيرها من 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الأثر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المت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صل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السند إلى الرسول -ﷺ- وإلى الصحابة </a:t>
            </a:r>
            <a:r>
              <a:rPr lang="ar-SA" sz="3600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–</a:t>
            </a:r>
            <a:r>
              <a:rPr lang="ar-K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C_DUBAI" pitchFamily="2" charset="-78"/>
              </a:rPr>
              <a:t>}</a:t>
            </a:r>
            <a:r>
              <a:rPr lang="ar-SA" sz="3600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الرابعة: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دخول الوضع في التفسير، واختلاط الصحيح بالعليل. 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الخامسة: </a:t>
            </a:r>
            <a:r>
              <a:rPr lang="ar-SA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امتزاج الفهم العقلي بالتفسير النقل</a:t>
            </a:r>
            <a:r>
              <a:rPr lang="ar-KW" sz="3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</a:t>
            </a:r>
            <a:r>
              <a:rPr lang="ar-KW" sz="3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741672" y="184646"/>
            <a:ext cx="4138974" cy="1433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تمهيــــــــــــــــــد</a:t>
            </a:r>
          </a:p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مقدمة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في علم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التفسير</a:t>
            </a:r>
            <a:endParaRPr lang="en-US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2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94498" y="264822"/>
            <a:ext cx="3032952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(1)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الفاتحة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728862" y="2831123"/>
            <a:ext cx="5010173" cy="791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فضل السورة</a:t>
            </a:r>
          </a:p>
          <a:p>
            <a:pPr lvl="0" algn="r" rtl="1">
              <a:buClr>
                <a:schemeClr val="dk1"/>
              </a:buClr>
              <a:buSzPts val="6000"/>
            </a:pP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6684909" y="3675224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661471" y="4783011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السورة</a:t>
            </a:r>
            <a:r>
              <a:rPr lang="ar-SA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54949" y="1828803"/>
            <a:ext cx="5010173" cy="69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اسم السورة</a:t>
            </a:r>
          </a:p>
          <a:p>
            <a:pPr lvl="0" algn="r" rtl="1">
              <a:buClr>
                <a:schemeClr val="dk1"/>
              </a:buClr>
              <a:buSzPts val="6000"/>
            </a:pP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571426" y="2672862"/>
            <a:ext cx="10865877" cy="3675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فاتحة الكتاب: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سميت بذلك لأن بها افتتح القرآن، وبها تفتتح كتابة المصاحف، وبها تفتتح الصلاة.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الحمد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سميت بذلك لافتتاحها بالحمد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لله.</a:t>
            </a: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أم الكتاب: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سميت بذلك لأنها أصل القرآن وأم كل شيء أصله، وقيل هي إمام لما يتلوها من السور.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السبع المثاني: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سميت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بذلك،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لأنها تثنى في الصلاة ويقرأ بها في كل ركعة،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وقيل: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لأن الله </a:t>
            </a:r>
            <a:r>
              <a:rPr lang="en-GB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dirty="0" smtClean="0">
                <a:latin typeface="AGA Arabesque" panose="05010101010101010101" pitchFamily="2" charset="2"/>
              </a:rPr>
              <a:t>I</a:t>
            </a:r>
            <a:r>
              <a:rPr lang="en-GB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KW" sz="3200" dirty="0" smtClean="0">
                <a:latin typeface="AGA Arabesque" panose="05010101010101010101" pitchFamily="2" charset="2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استثناها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لهذه الأمة </a:t>
            </a:r>
            <a:r>
              <a:rPr lang="ar-KW" sz="3200" b="1" dirty="0" err="1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وادَّخرها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لهم لم ينزلها على غيرهم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وقيل: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لأنها أنزلت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مرتين. </a:t>
            </a: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الوافية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سميت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بذلك،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لأنها لا تقسم في القراءة في الصلاة كما يقسم غيرها من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السور.</a:t>
            </a: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الكافية: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سميت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بذلك،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لأنها تكفي عن غيرها في الصلاة ولا يكفي عنها غيرها.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81322" y="1956814"/>
            <a:ext cx="5010173" cy="60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أ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سماء السورة</a:t>
            </a:r>
          </a:p>
          <a:p>
            <a:pPr lvl="0" algn="r" rtl="1">
              <a:buClr>
                <a:schemeClr val="dk1"/>
              </a:buClr>
              <a:buSzPts val="6000"/>
            </a:pP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332656"/>
            <a:ext cx="303295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الفاتحة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3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808788" y="2760790"/>
            <a:ext cx="10610935" cy="36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عن أبي سعيد بن المعلى قال: كنت أصلي في المسجد فدعاني رسول الله -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ﷺ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 فلم أجبه،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ثم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أتيته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فقلت: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يا رسول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إني كنت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أصلي. </a:t>
            </a: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فقال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«ألم يقل الله: ﴿اسْتَجِيبُوا لِلَّهِ وَلِلرَّسُولِ إِذَا دَعَاكُمْ﴾» </a:t>
            </a: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ثم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قال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لي: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«لأعلمنك سورة هي أعظم السور في القرآن قبل أن تخرج من المسجد»،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ثم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أخذ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بيدي،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فلما أراد أن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يخرج.. </a:t>
            </a: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قلت له: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يا رسول ألم تقل لأعلمنك سورة هي أعظم السور في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القرآن؟ </a:t>
            </a:r>
          </a:p>
          <a:p>
            <a:pPr algn="r" rtl="1"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قال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«﴿الْحَمْدُ لِلَّهِ رَبِّ الْعَالَمِينَ﴾ هي السبع المثاني والقرآن العظيم الذي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أوتيته».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16450" y="1879346"/>
            <a:ext cx="5075044" cy="757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فضل السورة</a:t>
            </a:r>
          </a:p>
          <a:p>
            <a:pPr lvl="0" algn="r" rtl="1">
              <a:buClr>
                <a:schemeClr val="dk1"/>
              </a:buClr>
              <a:buSzPts val="6000"/>
            </a:pP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260648"/>
            <a:ext cx="303295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الفاتحة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07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836</Words>
  <Application>Microsoft Office PowerPoint</Application>
  <PresentationFormat>مخصص</PresentationFormat>
  <Paragraphs>124</Paragraphs>
  <Slides>13</Slides>
  <Notes>13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11</cp:revision>
  <dcterms:created xsi:type="dcterms:W3CDTF">2020-09-26T19:22:49Z</dcterms:created>
  <dcterms:modified xsi:type="dcterms:W3CDTF">2020-09-26T20:14:13Z</dcterms:modified>
</cp:coreProperties>
</file>