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05"/>
    <p:restoredTop sz="92683"/>
  </p:normalViewPr>
  <p:slideViewPr>
    <p:cSldViewPr snapToGrid="0" snapToObjects="1">
      <p:cViewPr varScale="1">
        <p:scale>
          <a:sx n="105" d="100"/>
          <a:sy n="105" d="100"/>
        </p:scale>
        <p:origin x="10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3/3/21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CB593966-26D0-A043-8471-F0B8A976B40F}" type="datetime1">
              <a:rPr lang="en-CA" smtClean="0"/>
              <a:t>2021-03-03</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9D5C2231-41B9-BF4B-AC8F-6AAA2392B4CB}" type="datetime1">
              <a:rPr lang="en-CA" smtClean="0"/>
              <a:t>2021-03-03</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D89C327E-A5E9-4841-9928-CA51388405C3}" type="datetime1">
              <a:rPr lang="en-CA" smtClean="0"/>
              <a:t>2021-03-03</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C7C2E498-9DB2-374D-B6FE-EA25ED9D1CEA}" type="datetime1">
              <a:rPr lang="en-CA" smtClean="0"/>
              <a:t>2021-03-03</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BC9F89EE-E0C9-8343-814F-2407F94C8442}" type="datetime1">
              <a:rPr lang="en-CA" smtClean="0"/>
              <a:t>2021-03-03</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9C0E1059-13FE-6547-B679-2BFD6B2757AA}" type="datetime1">
              <a:rPr lang="en-CA" smtClean="0"/>
              <a:t>2021-03-03</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1F9803E7-74FE-8246-BE60-9B75ECD762A5}" type="datetime1">
              <a:rPr lang="en-CA" smtClean="0"/>
              <a:t>2021-03-03</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9B3DF9E-A8EF-CC4F-A4D8-8E271FDC089D}" type="datetime1">
              <a:rPr lang="en-CA" smtClean="0"/>
              <a:t>2021-03-03</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A38ECF56-8D96-1B41-8BFD-5E0C1BD9161C}" type="datetime1">
              <a:rPr lang="en-CA" smtClean="0"/>
              <a:t>2021-03-03</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F084AE7A-E355-D04F-903E-26E3C128122F}" type="datetime1">
              <a:rPr lang="en-CA" smtClean="0"/>
              <a:t>2021-03-03</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508BE43D-89D6-BD42-931A-2E2C7AD0B70D}" type="datetime1">
              <a:rPr lang="en-CA" smtClean="0"/>
              <a:t>2021-03-03</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8C1CD534-F58D-BF4F-B7FC-F1A9D9CC6475}" type="datetime1">
              <a:rPr lang="en-CA" smtClean="0"/>
              <a:t>2021-03-03</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slamicstudies.info/reference.php?sura=2&amp;verse=1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JUZ 29</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Br Mohammad Badawy</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05950" cy="369332"/>
          </a:xfrm>
          <a:prstGeom prst="rect">
            <a:avLst/>
          </a:prstGeom>
          <a:noFill/>
        </p:spPr>
        <p:txBody>
          <a:bodyPr wrap="none" rtlCol="0">
            <a:spAutoFit/>
          </a:bodyPr>
          <a:lstStyle/>
          <a:p>
            <a:r>
              <a:rPr lang="en-CA" b="1" dirty="0">
                <a:solidFill>
                  <a:schemeClr val="bg1"/>
                </a:solidFill>
              </a:rPr>
              <a:t>QRN 112 – Tafsir Curriculum – Lecture No. 2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noAutofit/>
          </a:bodyPr>
          <a:lstStyle/>
          <a:p>
            <a:r>
              <a:rPr lang="en-US" sz="24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400" b="1" dirty="0">
                <a:effectLst/>
                <a:latin typeface="Times New Roman" panose="02020603050405020304" pitchFamily="18" charset="0"/>
                <a:ea typeface="Calibri" panose="020F0502020204030204" pitchFamily="34" charset="0"/>
                <a:cs typeface="Arial" panose="020B0604020202020204" pitchFamily="34" charset="0"/>
              </a:rPr>
              <a:t> 12-15 ― The Reward of those who fear their Lord unseen</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Autofit/>
          </a:bodyPr>
          <a:lstStyle/>
          <a:p>
            <a:pPr marL="0" marR="0" algn="just" rtl="1">
              <a:lnSpc>
                <a:spcPct val="107000"/>
              </a:lnSpc>
              <a:spcBef>
                <a:spcPts val="0"/>
              </a:spcBef>
              <a:spcAft>
                <a:spcPts val="800"/>
              </a:spcAft>
            </a:pPr>
            <a:r>
              <a:rPr lang="ar-SA" sz="800" b="1" dirty="0">
                <a:effectLst/>
                <a:latin typeface="Calibri" panose="020F0502020204030204" pitchFamily="34" charset="0"/>
                <a:ea typeface="Calibri" panose="020F0502020204030204" pitchFamily="34" charset="0"/>
                <a:cs typeface="Times New Roman" panose="02020603050405020304" pitchFamily="18" charset="0"/>
              </a:rPr>
              <a:t>﴿ إِنَّ ٱلَّذِينَ يَخۡشَوۡنَ رَبَّهُم بِٱلۡغَيۡبِ لَهُم مَّغۡفِرَةٌ۬ وَأَجۡرٌ۬ كَبِيرٌ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b="1" dirty="0">
                <a:effectLst/>
                <a:latin typeface="Times New Roman" panose="02020603050405020304" pitchFamily="18" charset="0"/>
                <a:ea typeface="Calibri" panose="020F0502020204030204" pitchFamily="34" charset="0"/>
                <a:cs typeface="Arial" panose="020B0604020202020204" pitchFamily="34" charset="0"/>
              </a:rPr>
              <a:t>(67:12) Indeed, those in awe of their Lord without seeing Him</a:t>
            </a:r>
            <a:r>
              <a:rPr lang="en-US" sz="800" b="1" baseline="30000" dirty="0">
                <a:effectLst/>
                <a:latin typeface="Times New Roman" panose="02020603050405020304" pitchFamily="18" charset="0"/>
                <a:ea typeface="Calibri" panose="020F0502020204030204" pitchFamily="34" charset="0"/>
                <a:cs typeface="Arial" panose="020B0604020202020204" pitchFamily="34" charset="0"/>
              </a:rPr>
              <a:t>18</a:t>
            </a:r>
            <a:r>
              <a:rPr lang="en-US" sz="800" b="1" dirty="0">
                <a:effectLst/>
                <a:latin typeface="Times New Roman" panose="02020603050405020304" pitchFamily="18" charset="0"/>
                <a:ea typeface="Calibri" panose="020F0502020204030204" pitchFamily="34" charset="0"/>
                <a:cs typeface="Arial" panose="020B0604020202020204" pitchFamily="34" charset="0"/>
              </a:rPr>
              <a:t> will have forgiveness and a mighty reward.</a:t>
            </a:r>
            <a:r>
              <a:rPr lang="en-US" sz="800" b="1" baseline="30000" dirty="0">
                <a:effectLst/>
                <a:latin typeface="Times New Roman" panose="02020603050405020304" pitchFamily="18" charset="0"/>
                <a:ea typeface="Calibri" panose="020F0502020204030204" pitchFamily="34" charset="0"/>
                <a:cs typeface="Arial" panose="020B0604020202020204" pitchFamily="34" charset="0"/>
              </a:rPr>
              <a:t>19</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18.  (This can also mean that they are in awe of their Lord as much in private as they are in public.) This is the real basis of morality in religion. The person who avoids an evil because he fears the loss that may result from it for himself, cannot keep himself from committing it when there is no fear of incurring such a loss. Likewise, the danger of the punishment by a worldly power also is not something which can turn a person into a gentleman. Many crimes can be committed unseen and unobserved. Then, there are many possible devices by which one can escape the punishment of every worldly power; and the Laws made by a worldly power also do not cover all evils. That is why, the Religion of Truth has raised the edifice of morality on the basis that one should refrain from an evil in fear of the unseen God Who sees man under all conditions, from Whose grasp man cannot escape in any way, Who has given man an all-pervading, universal and everlasting criterion of good and evil. To forsake evil and adopt good only out of fear of Him is the real good which is commendable in religion. Apart from this, if a man refrains from committing evil for any other reason or adopts acts which in view of their external form are regarded as good acts, these moral acts will not be worth any merit and value in the Hereafter, for they are like a building which has been built on sand.</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19. That is, there are two inevitable results of fearing God unseen.</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(1) That whatever errors and sins one will have committed because of human weaknesses, will be forgiven provided these were not committed because of fearlessness of God.</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(2) That whatever good acts a man performs on the basis of this belief, he will be rewarded richly for them.</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800" b="1" dirty="0">
                <a:effectLst/>
                <a:latin typeface="Calibri" panose="020F0502020204030204" pitchFamily="34" charset="0"/>
                <a:ea typeface="Calibri" panose="020F0502020204030204" pitchFamily="34" charset="0"/>
                <a:cs typeface="Times New Roman" panose="02020603050405020304" pitchFamily="18" charset="0"/>
              </a:rPr>
              <a:t>﴿ وَأَسِرُّواْ قَوۡلَكُمۡ أَوِ ٱجۡهَرُواْ بِهِۦۤ‌ۖ إِنَّهُ ۥ عَلِيمُۢ بِذَاتِ ٱلصُّدُورِ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b="1" dirty="0">
                <a:effectLst/>
                <a:latin typeface="Times New Roman" panose="02020603050405020304" pitchFamily="18" charset="0"/>
                <a:ea typeface="Calibri" panose="020F0502020204030204" pitchFamily="34" charset="0"/>
                <a:cs typeface="Arial" panose="020B0604020202020204" pitchFamily="34" charset="0"/>
              </a:rPr>
              <a:t>(67:13) Whether you speak secretly or openly—He surely knows best what is ˹hidden˺ in the heart.</a:t>
            </a:r>
            <a:r>
              <a:rPr lang="en-US" sz="800" b="1" baseline="30000" dirty="0">
                <a:effectLst/>
                <a:latin typeface="Times New Roman" panose="02020603050405020304" pitchFamily="18" charset="0"/>
                <a:ea typeface="Calibri" panose="020F0502020204030204" pitchFamily="34" charset="0"/>
                <a:cs typeface="Arial" panose="020B0604020202020204" pitchFamily="34" charset="0"/>
              </a:rPr>
              <a:t>20</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20. The address is to all human beings, whether they are believers or unbelievers. For the believer, it contains the admonition that while living his life in the world he should always remember that not only his open and hidden deeds but even his secret intentions and innermost thoughts are not hidden from Allah. And for the unbeliever, the warning that he may do whatever he may please fearless of God, but nothing that he does can remain un-noticed and unseen by Him.</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800" b="1" dirty="0">
                <a:effectLst/>
                <a:latin typeface="Calibri" panose="020F0502020204030204" pitchFamily="34" charset="0"/>
                <a:ea typeface="Calibri" panose="020F0502020204030204" pitchFamily="34" charset="0"/>
                <a:cs typeface="Times New Roman" panose="02020603050405020304" pitchFamily="18" charset="0"/>
              </a:rPr>
              <a:t>﴿ أَلَا يَعۡلَمُ مَنۡ خَلَقَ وَهُوَ ٱللَّطِيفُ ٱلۡخَبِيرُ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b="1" dirty="0">
                <a:effectLst/>
                <a:latin typeface="Times New Roman" panose="02020603050405020304" pitchFamily="18" charset="0"/>
                <a:ea typeface="Calibri" panose="020F0502020204030204" pitchFamily="34" charset="0"/>
                <a:cs typeface="Arial" panose="020B0604020202020204" pitchFamily="34" charset="0"/>
              </a:rPr>
              <a:t>(67:14) How could He not know His Own creation?</a:t>
            </a:r>
            <a:r>
              <a:rPr lang="en-US" sz="800" b="1" baseline="30000" dirty="0">
                <a:effectLst/>
                <a:latin typeface="Times New Roman" panose="02020603050405020304" pitchFamily="18" charset="0"/>
                <a:ea typeface="Calibri" panose="020F0502020204030204" pitchFamily="34" charset="0"/>
                <a:cs typeface="Arial" panose="020B0604020202020204" pitchFamily="34" charset="0"/>
              </a:rPr>
              <a:t>21</a:t>
            </a:r>
            <a:r>
              <a:rPr lang="en-US" sz="800" b="1" dirty="0">
                <a:effectLst/>
                <a:latin typeface="Times New Roman" panose="02020603050405020304" pitchFamily="18" charset="0"/>
                <a:ea typeface="Calibri" panose="020F0502020204030204" pitchFamily="34" charset="0"/>
                <a:cs typeface="Arial" panose="020B0604020202020204" pitchFamily="34" charset="0"/>
              </a:rPr>
              <a:t> For He ˹alone˺ is the Most Subtle,</a:t>
            </a:r>
            <a:r>
              <a:rPr lang="en-US" sz="800" b="1" baseline="30000" dirty="0">
                <a:effectLst/>
                <a:latin typeface="Times New Roman" panose="02020603050405020304" pitchFamily="18" charset="0"/>
                <a:ea typeface="Calibri" panose="020F0502020204030204" pitchFamily="34" charset="0"/>
                <a:cs typeface="Arial" panose="020B0604020202020204" pitchFamily="34" charset="0"/>
              </a:rPr>
              <a:t>22</a:t>
            </a:r>
            <a:r>
              <a:rPr lang="en-US" sz="800" b="1" dirty="0">
                <a:effectLst/>
                <a:latin typeface="Times New Roman" panose="02020603050405020304" pitchFamily="18" charset="0"/>
                <a:ea typeface="Calibri" panose="020F0502020204030204" pitchFamily="34" charset="0"/>
                <a:cs typeface="Arial" panose="020B0604020202020204" pitchFamily="34" charset="0"/>
              </a:rPr>
              <a:t> All-Aware.</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21. In the original text </a:t>
            </a:r>
            <a:r>
              <a:rPr lang="en-US" sz="800" i="1" dirty="0" err="1">
                <a:effectLst/>
                <a:latin typeface="Times New Roman" panose="02020603050405020304" pitchFamily="18" charset="0"/>
                <a:ea typeface="Calibri" panose="020F0502020204030204" pitchFamily="34" charset="0"/>
                <a:cs typeface="Arial" panose="020B0604020202020204" pitchFamily="34" charset="0"/>
              </a:rPr>
              <a:t>khalaqa</a:t>
            </a:r>
            <a:r>
              <a:rPr lang="en-US" sz="800" dirty="0">
                <a:effectLst/>
                <a:latin typeface="Times New Roman" panose="02020603050405020304" pitchFamily="18" charset="0"/>
                <a:ea typeface="Calibri" panose="020F0502020204030204" pitchFamily="34" charset="0"/>
                <a:cs typeface="Arial" panose="020B0604020202020204" pitchFamily="34" charset="0"/>
              </a:rPr>
              <a:t> has been used, which may mean: Who has created as well as whom He has created. In both cases the meaning remains the same. This is the argument for what has been said in the preceding sentence. That is, how is it possible that the Creator should be unaware of His creation? The creation may remain unaware of itself, but the Creator cannot be unaware of it. He has made every vein of your body, every fiber of your heart and brain. You breathe because He enables you to breathe, your limbs function because He enables them to function, How then can anything of yours remain hidden from Him.</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800" dirty="0">
                <a:effectLst/>
                <a:latin typeface="Times New Roman" panose="02020603050405020304" pitchFamily="18" charset="0"/>
                <a:ea typeface="Calibri" panose="020F0502020204030204" pitchFamily="34" charset="0"/>
                <a:cs typeface="Arial" panose="020B0604020202020204" pitchFamily="34" charset="0"/>
              </a:rPr>
              <a:t>22. The word </a:t>
            </a:r>
            <a:r>
              <a:rPr lang="en-US" sz="800" i="1" dirty="0">
                <a:effectLst/>
                <a:latin typeface="Times New Roman" panose="02020603050405020304" pitchFamily="18" charset="0"/>
                <a:ea typeface="Calibri" panose="020F0502020204030204" pitchFamily="34" charset="0"/>
                <a:cs typeface="Arial" panose="020B0604020202020204" pitchFamily="34" charset="0"/>
              </a:rPr>
              <a:t>Latif</a:t>
            </a:r>
            <a:r>
              <a:rPr lang="en-US" sz="800" dirty="0">
                <a:effectLst/>
                <a:latin typeface="Times New Roman" panose="02020603050405020304" pitchFamily="18" charset="0"/>
                <a:ea typeface="Calibri" panose="020F0502020204030204" pitchFamily="34" charset="0"/>
                <a:cs typeface="Arial" panose="020B0604020202020204" pitchFamily="34" charset="0"/>
              </a:rPr>
              <a:t> as used in the original means the One Who works in imperceptible ways as well as the One Who knows the hidden truths and realities.</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800" b="1" dirty="0">
                <a:effectLst/>
                <a:latin typeface="Calibri" panose="020F0502020204030204" pitchFamily="34" charset="0"/>
                <a:ea typeface="Calibri" panose="020F0502020204030204" pitchFamily="34" charset="0"/>
                <a:cs typeface="Times New Roman" panose="02020603050405020304" pitchFamily="18" charset="0"/>
              </a:rPr>
              <a:t>﴿ هُوَ ٱلَّذِى جَعَلَ لَكُمُ ٱلۡأَرۡضَ ذَلُولاً۬ فَٱمۡشُواْ فِى مَنَاكِبِہَا وَكُلُواْ مِن رِّزۡقِهِۦ‌ۖ وَإِلَيۡهِ ٱلنُّشُورُ ﴾</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100"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CC1-0153-4CA3-B8D6-7EA06AF2C0D6}"/>
              </a:ext>
            </a:extLst>
          </p:cNvPr>
          <p:cNvSpPr>
            <a:spLocks noGrp="1"/>
          </p:cNvSpPr>
          <p:nvPr>
            <p:ph type="title"/>
          </p:nvPr>
        </p:nvSpPr>
        <p:spPr/>
        <p:txBody>
          <a:bodyPr>
            <a:noAutofit/>
          </a:bodyPr>
          <a:lstStyle/>
          <a:p>
            <a:r>
              <a:rPr lang="en-US" sz="28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16–19 – He is Able to seize however He wills</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BBA3D2FD-7E71-417A-BEF8-0C72C94183FA}"/>
              </a:ext>
            </a:extLst>
          </p:cNvPr>
          <p:cNvSpPr>
            <a:spLocks noGrp="1"/>
          </p:cNvSpPr>
          <p:nvPr>
            <p:ph idx="1"/>
          </p:nvPr>
        </p:nvSpPr>
        <p:spPr/>
        <p:txBody>
          <a:bodyPr>
            <a:normAutofit fontScale="47500" lnSpcReduction="20000"/>
          </a:bodyPr>
          <a:lstStyle/>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ءَأَمِنتُم مَّن فِى ٱلسَّمَآءِ أَن يَخۡسِفَ بِكُمُ ٱلۡأَرۡضَ فَإِذَا هِىَ تَمُورُ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(67:16) Do you feel secure that the One Who is in heaven</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25</a:t>
            </a:r>
            <a:r>
              <a:rPr lang="en-US" sz="2800" b="1" dirty="0">
                <a:effectLst/>
                <a:latin typeface="Times New Roman" panose="02020603050405020304" pitchFamily="18" charset="0"/>
                <a:ea typeface="Calibri" panose="020F0502020204030204" pitchFamily="34" charset="0"/>
                <a:cs typeface="Arial" panose="020B0604020202020204" pitchFamily="34" charset="0"/>
              </a:rPr>
              <a:t> will not cause the earth to swallow you up as it quakes violently?</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25. This does not mean that Allah lives in the heavens, but it has been so said because man naturally looks up to the heaven whenever he wants to turn to Allah, raises his hands heavenward in prayer and implores Allah turning his eyes up to heaven whenever he finds himself helpless in an affliction. Then, he calls the Books revealed by Allah as heavenly Books. It is natural with man that whenever he thinks of God, his mind turns to the heaven above and not to the earth below. In view of this very thing the words </a:t>
            </a:r>
            <a:r>
              <a:rPr lang="en-US" sz="2800" i="1" dirty="0">
                <a:effectLst/>
                <a:latin typeface="Times New Roman" panose="02020603050405020304" pitchFamily="18" charset="0"/>
                <a:ea typeface="Calibri" panose="020F0502020204030204" pitchFamily="34" charset="0"/>
                <a:cs typeface="Arial" panose="020B0604020202020204" pitchFamily="34" charset="0"/>
              </a:rPr>
              <a:t>man </a:t>
            </a:r>
            <a:r>
              <a:rPr lang="en-US" sz="2800" i="1" dirty="0" err="1">
                <a:effectLst/>
                <a:latin typeface="Times New Roman" panose="02020603050405020304" pitchFamily="18" charset="0"/>
                <a:ea typeface="Calibri" panose="020F0502020204030204" pitchFamily="34" charset="0"/>
                <a:cs typeface="Arial" panose="020B0604020202020204" pitchFamily="34" charset="0"/>
              </a:rPr>
              <a:t>fis-samaa</a:t>
            </a:r>
            <a:r>
              <a:rPr lang="en-US" sz="2800" dirty="0">
                <a:effectLst/>
                <a:latin typeface="Times New Roman" panose="02020603050405020304" pitchFamily="18" charset="0"/>
                <a:ea typeface="Calibri" panose="020F0502020204030204" pitchFamily="34" charset="0"/>
                <a:cs typeface="Arial" panose="020B0604020202020204" pitchFamily="34" charset="0"/>
              </a:rPr>
              <a:t> (He Who is in the heaven) have been used about Allah. There is no room here for any doubt that the Qur’an regards Allah Almighty as living in the heaven. In fact, there cannot be any basis for this doubt, for in the very beginning of this Surah Al-Mulk, it has been stated: </a:t>
            </a:r>
            <a:r>
              <a:rPr lang="en-US" sz="2800" i="1" dirty="0">
                <a:effectLst/>
                <a:latin typeface="Times New Roman" panose="02020603050405020304" pitchFamily="18" charset="0"/>
                <a:ea typeface="Calibri" panose="020F0502020204030204" pitchFamily="34" charset="0"/>
                <a:cs typeface="Arial" panose="020B0604020202020204" pitchFamily="34" charset="0"/>
              </a:rPr>
              <a:t>He Who created seven heavens, one above the other</a:t>
            </a:r>
            <a:r>
              <a:rPr lang="en-US" sz="2800" dirty="0">
                <a:effectLst/>
                <a:latin typeface="Times New Roman" panose="02020603050405020304" pitchFamily="18" charset="0"/>
                <a:ea typeface="Calibri" panose="020F0502020204030204" pitchFamily="34" charset="0"/>
                <a:cs typeface="Arial" panose="020B0604020202020204" pitchFamily="34" charset="0"/>
              </a:rPr>
              <a:t>, and in Surah Al-Baqarah it has been said: </a:t>
            </a:r>
            <a:r>
              <a:rPr lang="en-US" sz="2800" i="1" dirty="0">
                <a:effectLst/>
                <a:latin typeface="Times New Roman" panose="02020603050405020304" pitchFamily="18" charset="0"/>
                <a:ea typeface="Calibri" panose="020F0502020204030204" pitchFamily="34" charset="0"/>
                <a:cs typeface="Arial" panose="020B0604020202020204" pitchFamily="34" charset="0"/>
              </a:rPr>
              <a:t>You will face Allah in whatever direction you turn your face</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u="none" strike="noStrike"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verse 115</a:t>
            </a: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أَمۡ أَمِنتُم مَّن فِى ٱلسَّمَآءِ أَن يُرۡسِلَ عَلَيۡكُمۡ حَاصِبً۬ا‌ۖ فَسَتَعۡلَمُونَ كَيۡفَ نَذِيرِ﴾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(67:17) Or do you feel secure that the One Who is in heaven will not unleash upon you a storm of stones?</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26</a:t>
            </a:r>
            <a:r>
              <a:rPr lang="en-US" sz="2800" b="1" dirty="0">
                <a:effectLst/>
                <a:latin typeface="Times New Roman" panose="02020603050405020304" pitchFamily="18" charset="0"/>
                <a:ea typeface="Calibri" panose="020F0502020204030204" pitchFamily="34" charset="0"/>
                <a:cs typeface="Arial" panose="020B0604020202020204" pitchFamily="34" charset="0"/>
              </a:rPr>
              <a:t> Only then would you know how ˹serious˺ My warning was!</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27</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26. The object is to impress this: Your very survival and well-being on the earth are at all times dependent upon Allah Almighty’s grace and bounty: you are under obligation only to Allah’s protection for each moment of your life that you are passing here, otherwise Allah at any moment may cause such an earthquake to occur as may make this very earth to become your grave instead of the cradle that it is, or may cause a windstorm to blow razing all your towns and settlements to the ground.</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27. My warning: the warning that was being given through the Prophet (peace be upon him) and the Quran to the disbelievers of Makkah to the effect: If you do not refrain from your disbelief and polytheism and do not accept the message of Tawhid being given to you, you will be overtaken by the scourge of God.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FBE2557-940D-40A5-8C31-F52D87B34AC9}"/>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271514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CC1-0153-4CA3-B8D6-7EA06AF2C0D6}"/>
              </a:ext>
            </a:extLst>
          </p:cNvPr>
          <p:cNvSpPr>
            <a:spLocks noGrp="1"/>
          </p:cNvSpPr>
          <p:nvPr>
            <p:ph type="title"/>
          </p:nvPr>
        </p:nvSpPr>
        <p:spPr/>
        <p:txBody>
          <a:bodyPr>
            <a:noAutofit/>
          </a:bodyPr>
          <a:lstStyle/>
          <a:p>
            <a:r>
              <a:rPr lang="en-US" sz="28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16–19 – He is Able to seize however He wills</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BBA3D2FD-7E71-417A-BEF8-0C72C94183FA}"/>
              </a:ext>
            </a:extLst>
          </p:cNvPr>
          <p:cNvSpPr>
            <a:spLocks noGrp="1"/>
          </p:cNvSpPr>
          <p:nvPr>
            <p:ph idx="1"/>
          </p:nvPr>
        </p:nvSpPr>
        <p:spPr/>
        <p:txBody>
          <a:bodyPr>
            <a:normAutofit fontScale="62500" lnSpcReduction="20000"/>
          </a:bodyPr>
          <a:lstStyle/>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وَلَقَدۡ كَذَّبَ ٱلَّذِينَ مِن قَبۡلِهِمۡ فَكَيۡفَ كَانَ نَكِيرِ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(67:18) And certainly those before them denied ˹as well˺, then how severe was My response!</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28</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28. The allusion is to the communities who had belied the Messengers, who had come to them previously and consequently been afflicted with divine punishment.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Times New Roman" panose="02020603050405020304" pitchFamily="18" charset="0"/>
              </a:rPr>
              <a:t>أَوَلَمۡ يَرَوۡاْ إِلَى ٱلطَّيۡرِ فَوۡقَهُمۡ صَـٰٓفَّـٰتٍ۬ وَيَقۡبِضۡنَ‌ۚ مَا يُمۡسِكُهُنَّ إِلَّا ٱلرَّحۡمَـٰنُ‌ۚ إِنَّهُ ۥ بِكُلِّ شَىۡءِۭ بَصِيرٌ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(67:19) Have they not seen the birds above them, spreading and folding their wings? None holds them up except the Most Compassionate.</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29</a:t>
            </a:r>
            <a:r>
              <a:rPr lang="en-US" sz="2800" b="1" dirty="0">
                <a:effectLst/>
                <a:latin typeface="Times New Roman" panose="02020603050405020304" pitchFamily="18" charset="0"/>
                <a:ea typeface="Calibri" panose="020F0502020204030204" pitchFamily="34" charset="0"/>
                <a:cs typeface="Arial" panose="020B0604020202020204" pitchFamily="34" charset="0"/>
              </a:rPr>
              <a:t> Indeed, He is All-Seeing of everything.</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30</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29. That is, each bird that flies in the air, does so in the protection of the All-Merciful God. He it is Who has given to each bird the form and structure by which it became able to fly. He it is Who has taught each bird the method to fly. He it is Who has made the air obey the laws by which it became possible for the heavier than air bodies to fly in it, and He it is Who upholds every bird in the air.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30. That is, this is not confined only to birds, but whatever exists in the world, exists because of Allah’s keeping and guardianship. He alone provides the means necessary for the existence of everything, and He alone keeps watch that everything created by Him is provided with the necessities of life.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CFBE2557-940D-40A5-8C31-F52D87B34AC9}"/>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55512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CC1-0153-4CA3-B8D6-7EA06AF2C0D6}"/>
              </a:ext>
            </a:extLst>
          </p:cNvPr>
          <p:cNvSpPr>
            <a:spLocks noGrp="1"/>
          </p:cNvSpPr>
          <p:nvPr>
            <p:ph type="title"/>
          </p:nvPr>
        </p:nvSpPr>
        <p:spPr/>
        <p:txBody>
          <a:bodyPr>
            <a:noAutofit/>
          </a:bodyPr>
          <a:lstStyle/>
          <a:p>
            <a:pPr marL="0" marR="0" algn="just">
              <a:lnSpc>
                <a:spcPct val="107000"/>
              </a:lnSpc>
              <a:spcBef>
                <a:spcPts val="0"/>
              </a:spcBef>
              <a:spcAft>
                <a:spcPts val="800"/>
              </a:spcAft>
            </a:pPr>
            <a:r>
              <a:rPr lang="en-US" sz="20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000" b="1" dirty="0">
                <a:effectLst/>
                <a:latin typeface="Times New Roman" panose="02020603050405020304" pitchFamily="18" charset="0"/>
                <a:ea typeface="Calibri" panose="020F0502020204030204" pitchFamily="34" charset="0"/>
                <a:cs typeface="Arial" panose="020B0604020202020204" pitchFamily="34" charset="0"/>
              </a:rPr>
              <a:t> 20–27 – No One can help or grant Sustenance except Allah</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A3D2FD-7E71-417A-BEF8-0C72C94183FA}"/>
              </a:ext>
            </a:extLst>
          </p:cNvPr>
          <p:cNvSpPr>
            <a:spLocks noGrp="1"/>
          </p:cNvSpPr>
          <p:nvPr>
            <p:ph idx="1"/>
          </p:nvPr>
        </p:nvSpPr>
        <p:spPr/>
        <p:txBody>
          <a:bodyPr>
            <a:normAutofit fontScale="40000" lnSpcReduction="20000"/>
          </a:bodyPr>
          <a:lstStyle/>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أَمَّنۡ هَـٰذَا ٱلَّذِى هُوَ جُندٌ۬ لَّكُمۡ يَنصُرُكُم مِّن دُونِ ٱلرَّحۡمَـٰنِ‌ۚ إِنِ ٱلۡكَـٰفِرُونَ إِلَّا فِى غُرُورٍ﴾</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(67:20) Also, which ˹powerless˺ force will come to your help instead of the Most Compassionate?</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31</a:t>
            </a:r>
            <a:r>
              <a:rPr lang="en-US" sz="2800" b="1" dirty="0">
                <a:effectLst/>
                <a:latin typeface="Times New Roman" panose="02020603050405020304" pitchFamily="18" charset="0"/>
                <a:ea typeface="Calibri" panose="020F0502020204030204" pitchFamily="34" charset="0"/>
                <a:cs typeface="Arial" panose="020B0604020202020204" pitchFamily="34" charset="0"/>
              </a:rPr>
              <a:t> Indeed, the disbelievers are only ˹lost˺ in delusion.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31. Another translation can be: Which is your army that will come to your aid against the Merciful Lord?</a:t>
            </a:r>
            <a:r>
              <a:rPr lang="en-US" sz="2800" dirty="0">
                <a:solidFill>
                  <a:srgbClr val="000000"/>
                </a:solidFill>
                <a:effectLst/>
                <a:latin typeface="Book Antiqua" panose="02040602050305030304" pitchFamily="18" charset="0"/>
                <a:ea typeface="Calibri" panose="020F0502020204030204" pitchFamily="34" charset="0"/>
                <a:cs typeface="Arial" panose="020B0604020202020204" pitchFamily="34" charset="0"/>
              </a:rPr>
              <a:t> </a:t>
            </a:r>
            <a:r>
              <a:rPr lang="en-US" sz="2800" dirty="0">
                <a:effectLst/>
                <a:latin typeface="Times New Roman" panose="02020603050405020304" pitchFamily="18" charset="0"/>
                <a:ea typeface="Calibri" panose="020F0502020204030204" pitchFamily="34" charset="0"/>
                <a:cs typeface="Arial" panose="020B0604020202020204" pitchFamily="34" charset="0"/>
              </a:rPr>
              <a:t>This translation has relevance to the following sentence, and this second to the preceding discourse.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أَمَّنۡ هَـٰذَا ٱلَّذِى يَرۡزُقُكُمۡ إِنۡ أَمۡسَكَ رِزۡقَهُ ۥ‌ۚ بَل لَّجُّواْ فِى عُتُوٍّ۬ وَنُفُورٍ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(67:21) Or who is it that will provide for you if He withholds His provision? In fact, they persist in arrogance and aversion ˹to the truth˺.</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أَفَمَن يَمۡشِى مُكِبًّا عَلَىٰ وَجۡهِهِۦۤ أَهۡدَىٰٓ أَمَّن يَمۡشِى سَوِيًّا عَلَىٰ صِرَٲطٍ۬ مُّسۡتَقِيمٍ۬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(67:22) Who is ˹rightly˺ guided: the one who crawls facedown</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32</a:t>
            </a:r>
            <a:r>
              <a:rPr lang="en-US" sz="2800" b="1" dirty="0">
                <a:effectLst/>
                <a:latin typeface="Times New Roman" panose="02020603050405020304" pitchFamily="18" charset="0"/>
                <a:ea typeface="Calibri" panose="020F0502020204030204" pitchFamily="34" charset="0"/>
                <a:cs typeface="Arial" panose="020B0604020202020204" pitchFamily="34" charset="0"/>
              </a:rPr>
              <a:t> or he who walks upright on a Straight Path?</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32. Walking fallen on his face: walking with face turned down like the cattle on the same track on which someone put him.</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قُلۡ هُوَ ٱلَّذِىٓ أَنشَأَكُمۡ وَجَعَلَ لَكُمُ ٱلسَّمۡعَ وَٱلۡأَبۡصَـٰرَ وَٱلۡأَفۡـِٔدَةَ‌ۖ قَلِيلاً۬ مَّا تَشۡكُرُونَ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(67:23) Say, ˹O Prophet,˺ “He is the One Who brought you into being and gave you hearing, sight, and intellect. ˹Yet˺ you hardly give any thanks.”</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33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33. That is, Allah had made you men, not cattle. You were not meant to follow blindly whatever error and deviation you found prevailing in the world, without considering for a moment whether the way you had adopted was right or wrong. You have not been given these ears that you may refuse to listen to the one who tries to distinguish the right from the wrong for you, and may persist in whatever false notions you already had in your mind. You have not been given these eyes that you may follow others like the blind and may not bother to see whether the signs scattered around you in the world testified to the unity of God, which the Messenger (peace be upon him) of God is preaching, or whether the system of the universe is Godless, or is being run by many gods simultaneously. Likewise, you have also not been given this knowledge and intelligence that you may give up thinking and understanding to others and may adopt every crooked way that was enforced by somebody in the world, and may not use your own intellect to see whether it was right or wrong. Allah has blessed you with knowledge and intelligence, sight and hearing, so that you may recognize the truth, but you are being ungrateful to Him in that you are employing these faculties for every other object than the one for which these had been granted.</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Times New Roman" panose="02020603050405020304" pitchFamily="18" charset="0"/>
              </a:rPr>
              <a:t>قُلۡ هُوَ ٱلَّذِى ذَرَأَكُمۡ فِى ٱلۡأَرۡضِ وَإِلَيۡهِ تُحۡشَرُونَ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FBE2557-940D-40A5-8C31-F52D87B34AC9}"/>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157992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CC1-0153-4CA3-B8D6-7EA06AF2C0D6}"/>
              </a:ext>
            </a:extLst>
          </p:cNvPr>
          <p:cNvSpPr>
            <a:spLocks noGrp="1"/>
          </p:cNvSpPr>
          <p:nvPr>
            <p:ph type="title"/>
          </p:nvPr>
        </p:nvSpPr>
        <p:spPr/>
        <p:txBody>
          <a:bodyPr>
            <a:noAutofit/>
          </a:bodyPr>
          <a:lstStyle/>
          <a:p>
            <a:pPr marL="0" marR="0" algn="just">
              <a:lnSpc>
                <a:spcPct val="107000"/>
              </a:lnSpc>
              <a:spcBef>
                <a:spcPts val="0"/>
              </a:spcBef>
              <a:spcAft>
                <a:spcPts val="800"/>
              </a:spcAft>
            </a:pPr>
            <a:r>
              <a:rPr lang="en-US" sz="20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000" b="1" dirty="0">
                <a:effectLst/>
                <a:latin typeface="Times New Roman" panose="02020603050405020304" pitchFamily="18" charset="0"/>
                <a:ea typeface="Calibri" panose="020F0502020204030204" pitchFamily="34" charset="0"/>
                <a:cs typeface="Arial" panose="020B0604020202020204" pitchFamily="34" charset="0"/>
              </a:rPr>
              <a:t> 20–27 – No One can help or grant Sustenance except Allah</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A3D2FD-7E71-417A-BEF8-0C72C94183FA}"/>
              </a:ext>
            </a:extLst>
          </p:cNvPr>
          <p:cNvSpPr>
            <a:spLocks noGrp="1"/>
          </p:cNvSpPr>
          <p:nvPr>
            <p:ph idx="1"/>
          </p:nvPr>
        </p:nvSpPr>
        <p:spPr/>
        <p:txBody>
          <a:bodyPr>
            <a:normAutofit fontScale="40000" lnSpcReduction="20000"/>
          </a:bodyPr>
          <a:lstStyle/>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(67:24) ˹Also˺ say, “He is the One Who has dispersed you ˹all˺ over the earth, and to Him you will ˹all˺ be gathered.”</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34</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34. That is, after being resurrected from death, you will be gathered together from every corner of the earth and presented before Allah.</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Times New Roman" panose="02020603050405020304" pitchFamily="18" charset="0"/>
              </a:rPr>
              <a:t>وَيَقُولُونَ مَتَىٰ هَـٰذَا ٱلۡوَعۡدُ إِن كُنتُمۡ صَـٰدِقِينَ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(67:25) ˹Still˺ they ask ˹the believers˺, “When will this threat come to pass, if what you say is true?”</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35</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35. They did not ask this question in order to know the time and date of Resurrection so that if they were told the year, the month, the day and time of its occurrence, they would accept it. But, in fact, they thought that Resurrection was impossible, and its occurrence remote from reason, and they asked this question in order to have an excuse for denying it. As for the date of its occurrence only an ignorant person could raise such a question about it, for even if it is told, it does not make any difference. The unbeliever would say: Well, when it does occur on the date you tell, I shall then believe in it; how can I believe today that it will actually occur on that very day?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قُلۡ إِنَّمَا ٱلۡعِلۡمُ عِندَ ٱللَّهِ وَإِنَّمَآ أَنَا۟ نَذِيرٌ۬ مُّبِينٌ۬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(67:26) Say, ˹O Prophet,˺ “That knowledge is with Allah alone, and I am only sent with a clear warning.”</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36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36. That is, this I know that it will certainly come, and knowing this much only is enough for warning the people before its actual occurrence. As for the question when it will actually come, the knowledge of it is with Allah, not with me, and there is no need of this knowledge for administering the warning. This can be better understood by an example. As to the exact time when a person will die, it is only known to Allah; however, all know that everyone has to die one day. This knowledge is enough that we may warn a heedless friend of ours that he should look after himself and his interests before death. For this warning it is not necessary to know the exact day on which he will die.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فَلَمَّا رَأَوۡهُ زُلۡفَةً۬ سِيٓـَٔتۡ وُجُوهُ ٱلَّذِينَ كَفَرُواْ وَقِيلَ هَـٰذَا ٱلَّذِى كُنتُم بِهِۦ تَدَّعُونَ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(67:27) Then when they see the torment drawing near, the faces of the disbelievers will become gloomy,</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37</a:t>
            </a:r>
            <a:r>
              <a:rPr lang="en-US" sz="2800" b="1" dirty="0">
                <a:effectLst/>
                <a:latin typeface="Times New Roman" panose="02020603050405020304" pitchFamily="18" charset="0"/>
                <a:ea typeface="Calibri" panose="020F0502020204030204" pitchFamily="34" charset="0"/>
                <a:cs typeface="Arial" panose="020B0604020202020204" pitchFamily="34" charset="0"/>
              </a:rPr>
              <a:t> and it will be said ˹to them˺, “This is what you claimed would never come.”</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37b</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37. That is, they will be in the same agony as is suffered by the criminal who is being taken to the gallows.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37b. Another possible translation: </a:t>
            </a:r>
            <a:r>
              <a:rPr lang="en-US" sz="2800" i="1" dirty="0">
                <a:effectLst/>
                <a:latin typeface="Times New Roman" panose="02020603050405020304" pitchFamily="18" charset="0"/>
                <a:ea typeface="Calibri" panose="020F0502020204030204" pitchFamily="34" charset="0"/>
                <a:cs typeface="Arial" panose="020B0604020202020204" pitchFamily="34" charset="0"/>
              </a:rPr>
              <a:t>“This is what you were calling for.”</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FBE2557-940D-40A5-8C31-F52D87B34AC9}"/>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1405140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AF0C-392B-461D-8A3F-7EEC06C2493B}"/>
              </a:ext>
            </a:extLst>
          </p:cNvPr>
          <p:cNvSpPr>
            <a:spLocks noGrp="1"/>
          </p:cNvSpPr>
          <p:nvPr>
            <p:ph type="title"/>
          </p:nvPr>
        </p:nvSpPr>
        <p:spPr/>
        <p:txBody>
          <a:bodyPr>
            <a:noAutofit/>
          </a:bodyPr>
          <a:lstStyle/>
          <a:p>
            <a:r>
              <a:rPr lang="en-US" sz="2400" b="1" dirty="0" err="1">
                <a:effectLst/>
                <a:latin typeface="Times New Roman" panose="02020603050405020304" pitchFamily="18" charset="0"/>
                <a:ea typeface="Calibri" panose="020F0502020204030204" pitchFamily="34" charset="0"/>
                <a:cs typeface="Arial" panose="020B0604020202020204" pitchFamily="34" charset="0"/>
              </a:rPr>
              <a:t>Ayaat</a:t>
            </a:r>
            <a:r>
              <a:rPr lang="en-US" sz="2400" b="1" dirty="0">
                <a:effectLst/>
                <a:latin typeface="Times New Roman" panose="02020603050405020304" pitchFamily="18" charset="0"/>
                <a:ea typeface="Calibri" panose="020F0502020204030204" pitchFamily="34" charset="0"/>
                <a:cs typeface="Arial" panose="020B0604020202020204" pitchFamily="34" charset="0"/>
              </a:rPr>
              <a:t> 28–30 – Let Everyone Reflect upon Their Own Deliverance</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3" name="Content Placeholder 2">
            <a:extLst>
              <a:ext uri="{FF2B5EF4-FFF2-40B4-BE49-F238E27FC236}">
                <a16:creationId xmlns:a16="http://schemas.microsoft.com/office/drawing/2014/main" id="{7E00CD81-C6EC-4869-932F-94C6EC60825C}"/>
              </a:ext>
            </a:extLst>
          </p:cNvPr>
          <p:cNvSpPr>
            <a:spLocks noGrp="1"/>
          </p:cNvSpPr>
          <p:nvPr>
            <p:ph idx="1"/>
          </p:nvPr>
        </p:nvSpPr>
        <p:spPr/>
        <p:txBody>
          <a:bodyPr>
            <a:normAutofit fontScale="40000" lnSpcReduction="20000"/>
          </a:bodyPr>
          <a:lstStyle/>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قُلۡ أَرَءَيۡتُمۡ إِنۡ أَهۡلَكَنِىَ ٱللَّهُ وَمَن مَّعِىَ أَوۡ رَحِمَنَا فَمَن يُجِيرُ ٱلۡكَـٰفِرِينَ مِنۡ عَذَابٍ أَلِيمٍ۬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(67:28) Say, ˹O Prophet,˺ “Consider this: whether Allah causes me and those with me to die or shows us mercy, who will save the disbelievers from a painful punishment?”</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38</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38. When the Prophet (peace be upon him) started his mission in Makkah and the members of the different clans of Quraish began to embrace Islam, the people of every house started cursing him and his companions. They started practicing magic and charms on him to cause his death, even devising plots to kill him. At this, it was said: Say to them: What will it profit you whether we perish or we live by the grace of God? You should worry for yourselves as to how you will save yourselves from the punishment of Allah?  Or, in other words, whether Allah takes our lives (as you wish) or grants us a long life, it is all good for us. But who will protect you from Allah if you disbelieve in Him.</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 قُلۡ هُوَ ٱلرَّحۡمَـٰنُ ءَامَنَّا بِهِۦ وَعَلَيۡهِ تَوَكَّلۡنَا‌ۖ فَسَتَعۡلَمُونَ مَنۡ هُوَ فِى ضَلَـٰلٍ۬ مُّبِينٍ۬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(67:29) Say, “He is the Most Compassionate—in Him ˹alone˺ we believe, and in Him ˹alone˺ we trust.</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39</a:t>
            </a:r>
            <a:r>
              <a:rPr lang="en-US" sz="2800" b="1" dirty="0">
                <a:effectLst/>
                <a:latin typeface="Times New Roman" panose="02020603050405020304" pitchFamily="18" charset="0"/>
                <a:ea typeface="Calibri" panose="020F0502020204030204" pitchFamily="34" charset="0"/>
                <a:cs typeface="Arial" panose="020B0604020202020204" pitchFamily="34" charset="0"/>
              </a:rPr>
              <a:t> You will soon know who is clearly astray.”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39. That is, we have believed in God, and you are denying Him; we have put our trust in Him, and you have put your trust in yourself, your own resources and false deities besides Allah; therefore, only we deserve to be shown mercy by Allah, not you.</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2800" b="1" dirty="0">
                <a:effectLs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ar-SA" sz="2800" b="1" dirty="0">
                <a:effectLst/>
                <a:latin typeface="Calibri" panose="020F0502020204030204" pitchFamily="34" charset="0"/>
                <a:ea typeface="Calibri" panose="020F0502020204030204" pitchFamily="34" charset="0"/>
                <a:cs typeface="Times New Roman" panose="02020603050405020304" pitchFamily="18" charset="0"/>
              </a:rPr>
              <a:t>قُلۡ أَرَءَيۡتُمۡ إِنۡ أَصۡبَحَ مَآؤُكُمۡ غَوۡرً۬ا فَمَن يَأۡتِيكُم بِمَآءٍ۬ مَّعِينِۭ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(67:30) Say, “Consider this: if your water were to sink ˹into the earth˺, then who ˹else˺ could bring you flowing water?”</a:t>
            </a:r>
            <a:r>
              <a:rPr lang="en-US" sz="2800" b="1" baseline="30000" dirty="0">
                <a:effectLst/>
                <a:latin typeface="Times New Roman" panose="02020603050405020304" pitchFamily="18" charset="0"/>
                <a:ea typeface="Calibri" panose="020F0502020204030204" pitchFamily="34" charset="0"/>
                <a:cs typeface="Arial" panose="020B0604020202020204" pitchFamily="34" charset="0"/>
              </a:rPr>
              <a:t>40</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40. That is, does anyone else another beside Allah have the power to restore these springs of water to you? If none else has this power, and you know well that none has it, then who is worthy of worship: God or your false deities, who do not have the power to restore them? Then ask your own selves as to who is misled and misguided, those who believe in One God or those who believe in many gods.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Discussion: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1.</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DC5ABA10-A740-4BF8-A394-39CF7733931F}"/>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24510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ECA77-0398-41F3-B434-C20723C9C87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D58E2C7-6453-4099-896F-F80DE8972F7D}"/>
              </a:ext>
            </a:extLst>
          </p:cNvPr>
          <p:cNvSpPr>
            <a:spLocks noGrp="1"/>
          </p:cNvSpPr>
          <p:nvPr>
            <p:ph idx="1"/>
          </p:nvPr>
        </p:nvSpPr>
        <p:spPr/>
        <p:txBody>
          <a:bodyPr/>
          <a:lstStyle/>
          <a:p>
            <a:pPr marL="514350" indent="-514350">
              <a:buAutoNum type="arabicPeriod"/>
            </a:pPr>
            <a:r>
              <a:rPr lang="en-US" dirty="0"/>
              <a:t>Muslim’s relationship w/Surah</a:t>
            </a:r>
          </a:p>
          <a:p>
            <a:pPr marL="514350" indent="-514350">
              <a:buAutoNum type="arabicPeriod"/>
            </a:pPr>
            <a:r>
              <a:rPr lang="en-US" dirty="0"/>
              <a:t>Understanding and internalizing key concepts</a:t>
            </a:r>
          </a:p>
          <a:p>
            <a:pPr marL="514350" indent="-514350">
              <a:buAutoNum type="arabicPeriod"/>
            </a:pPr>
            <a:r>
              <a:rPr lang="en-US" dirty="0"/>
              <a:t>Pondering over creation -&gt; Realizing the Greatness of Allah -&gt; ?</a:t>
            </a:r>
          </a:p>
        </p:txBody>
      </p:sp>
      <p:sp>
        <p:nvSpPr>
          <p:cNvPr id="4" name="Slide Number Placeholder 3">
            <a:extLst>
              <a:ext uri="{FF2B5EF4-FFF2-40B4-BE49-F238E27FC236}">
                <a16:creationId xmlns:a16="http://schemas.microsoft.com/office/drawing/2014/main" id="{90E5AD94-91EE-4387-84C6-71E712544624}"/>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474392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3099</Words>
  <Application>Microsoft Macintosh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Times New Roman</vt:lpstr>
      <vt:lpstr>Office Theme</vt:lpstr>
      <vt:lpstr>JUZ 29</vt:lpstr>
      <vt:lpstr>Ayaat 12-15 ― The Reward of those who fear their Lord unseen </vt:lpstr>
      <vt:lpstr>Ayaat 16–19 – He is Able to seize however He wills </vt:lpstr>
      <vt:lpstr>Ayaat 16–19 – He is Able to seize however He wills </vt:lpstr>
      <vt:lpstr>Ayaat 20–27 – No One can help or grant Sustenance except Allah</vt:lpstr>
      <vt:lpstr>Ayaat 20–27 – No One can help or grant Sustenance except Allah</vt:lpstr>
      <vt:lpstr>Ayaat 28–30 – Let Everyone Reflect upon Their Own Deliverance </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Amro Ibrahim</cp:lastModifiedBy>
  <cp:revision>19</cp:revision>
  <dcterms:created xsi:type="dcterms:W3CDTF">2020-09-13T16:40:33Z</dcterms:created>
  <dcterms:modified xsi:type="dcterms:W3CDTF">2021-03-03T17:29:47Z</dcterms:modified>
</cp:coreProperties>
</file>