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75" r:id="rId5"/>
    <p:sldId id="263" r:id="rId6"/>
    <p:sldId id="259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5"/>
    <p:restoredTop sz="91512"/>
  </p:normalViewPr>
  <p:slideViewPr>
    <p:cSldViewPr snapToGrid="0" snapToObjects="1">
      <p:cViewPr varScale="1">
        <p:scale>
          <a:sx n="102" d="100"/>
          <a:sy n="102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Authority of Legal Maxims in Islamic Jurisprudence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Normative Legal Maxims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First Normative legal Maxim (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Kuliyyah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Kubrá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Second Normative Legal Maxim (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Kuliyyah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Kubrá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4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4"/>
      <dgm:spPr/>
    </dgm:pt>
    <dgm:pt modelId="{D4441B5E-DF82-E141-B4AA-B55FB9E40139}" type="pres">
      <dgm:prSet presAssocID="{8E7AF4C8-31E6-C243-AA6F-562253CDB351}" presName="dstNode" presStyleLbl="node1" presStyleIdx="0" presStyleCnt="4"/>
      <dgm:spPr/>
    </dgm:pt>
    <dgm:pt modelId="{0F52DB44-3970-0841-AD22-0F02985C92D3}" type="pres">
      <dgm:prSet presAssocID="{7CFDC055-E21E-8C4B-8A78-54DCC6E379CF}" presName="text_1" presStyleLbl="node1" presStyleIdx="0" presStyleCnt="4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4"/>
      <dgm:spPr/>
    </dgm:pt>
    <dgm:pt modelId="{43951164-157B-6D4E-9149-BF4D36D59D30}" type="pres">
      <dgm:prSet presAssocID="{C69338EA-DFDB-ED48-A6BB-CCCC11EAB7E1}" presName="text_2" presStyleLbl="node1" presStyleIdx="1" presStyleCnt="4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4"/>
      <dgm:spPr/>
    </dgm:pt>
    <dgm:pt modelId="{0F64C79D-4A40-EF42-976F-D1490B9DA8E0}" type="pres">
      <dgm:prSet presAssocID="{6E4355D3-507A-CD4C-9CC5-A0099CBDB314}" presName="text_3" presStyleLbl="node1" presStyleIdx="2" presStyleCnt="4" custLinFactNeighborX="1536" custLinFactNeighborY="1677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4"/>
      <dgm:spPr/>
    </dgm:pt>
    <dgm:pt modelId="{4E481C04-0111-7440-AA06-616C9297B118}" type="pres">
      <dgm:prSet presAssocID="{D79A7435-4588-E349-9A29-1A48320A1D25}" presName="text_4" presStyleLbl="node1" presStyleIdx="3" presStyleCnt="4" custLinFactNeighborX="3497" custLinFactNeighborY="11592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4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19A99F-0C19-6D4A-A46E-F14C45DF9911}" type="doc">
      <dgm:prSet loTypeId="urn:microsoft.com/office/officeart/2005/8/layout/cycle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DBE507-7A39-DB4A-B458-C15E402B5831}">
      <dgm:prSet phldrT="[Text]"/>
      <dgm:spPr/>
      <dgm:t>
        <a:bodyPr/>
        <a:lstStyle/>
        <a:p>
          <a:r>
            <a:rPr lang="en-US" i="1" dirty="0"/>
            <a:t> </a:t>
          </a:r>
          <a:r>
            <a:rPr lang="en-US" dirty="0"/>
            <a:t>Certainty is not overruled by doubt </a:t>
          </a:r>
          <a:endParaRPr lang="en-GB" dirty="0"/>
        </a:p>
      </dgm:t>
    </dgm:pt>
    <dgm:pt modelId="{2FFE1B81-BB43-0145-B0E3-58AB60FE2D67}" type="parTrans" cxnId="{766BB6CE-0554-9641-A5FF-EC53DA047C0C}">
      <dgm:prSet/>
      <dgm:spPr/>
      <dgm:t>
        <a:bodyPr/>
        <a:lstStyle/>
        <a:p>
          <a:endParaRPr lang="en-GB"/>
        </a:p>
      </dgm:t>
    </dgm:pt>
    <dgm:pt modelId="{9B8882C9-FD16-F24E-ABD9-F89067E4DBE9}" type="sibTrans" cxnId="{766BB6CE-0554-9641-A5FF-EC53DA047C0C}">
      <dgm:prSet/>
      <dgm:spPr/>
      <dgm:t>
        <a:bodyPr/>
        <a:lstStyle/>
        <a:p>
          <a:endParaRPr lang="en-GB"/>
        </a:p>
      </dgm:t>
    </dgm:pt>
    <dgm:pt modelId="{F573A8B7-C966-BB4E-B64E-947108E90598}">
      <dgm:prSet phldrT="[Text]"/>
      <dgm:spPr/>
      <dgm:t>
        <a:bodyPr/>
        <a:lstStyle/>
        <a:p>
          <a:r>
            <a:rPr lang="en-US" dirty="0"/>
            <a:t>Hardship begets ease </a:t>
          </a:r>
          <a:endParaRPr lang="en-GB" dirty="0"/>
        </a:p>
      </dgm:t>
    </dgm:pt>
    <dgm:pt modelId="{9AC7B39D-AEF0-434A-A6C4-ECAF558B19CF}" type="parTrans" cxnId="{6428BA16-732D-7B40-B696-048ECBB0CD84}">
      <dgm:prSet/>
      <dgm:spPr/>
      <dgm:t>
        <a:bodyPr/>
        <a:lstStyle/>
        <a:p>
          <a:endParaRPr lang="en-GB"/>
        </a:p>
      </dgm:t>
    </dgm:pt>
    <dgm:pt modelId="{C8E2E4F5-D21E-AE40-BD97-E3D12342AD09}" type="sibTrans" cxnId="{6428BA16-732D-7B40-B696-048ECBB0CD84}">
      <dgm:prSet/>
      <dgm:spPr/>
      <dgm:t>
        <a:bodyPr/>
        <a:lstStyle/>
        <a:p>
          <a:endParaRPr lang="en-GB"/>
        </a:p>
      </dgm:t>
    </dgm:pt>
    <dgm:pt modelId="{5A39DE3A-A76A-8D42-B6A1-8E7C6A66C838}">
      <dgm:prSet phldrT="[Text]"/>
      <dgm:spPr/>
      <dgm:t>
        <a:bodyPr/>
        <a:lstStyle/>
        <a:p>
          <a:r>
            <a:rPr lang="en-US" dirty="0"/>
            <a:t>Damage is eliminated </a:t>
          </a:r>
          <a:endParaRPr lang="en-GB" dirty="0"/>
        </a:p>
      </dgm:t>
    </dgm:pt>
    <dgm:pt modelId="{810516FB-E140-964C-AFDC-A1D942AA4A9E}" type="parTrans" cxnId="{1CE41930-4C46-E147-B2AF-00C20EAC372A}">
      <dgm:prSet/>
      <dgm:spPr/>
      <dgm:t>
        <a:bodyPr/>
        <a:lstStyle/>
        <a:p>
          <a:endParaRPr lang="en-GB"/>
        </a:p>
      </dgm:t>
    </dgm:pt>
    <dgm:pt modelId="{776DCB06-E2CF-1542-BF6E-85D3DA3741E1}" type="sibTrans" cxnId="{1CE41930-4C46-E147-B2AF-00C20EAC372A}">
      <dgm:prSet/>
      <dgm:spPr/>
      <dgm:t>
        <a:bodyPr/>
        <a:lstStyle/>
        <a:p>
          <a:endParaRPr lang="en-GB"/>
        </a:p>
      </dgm:t>
    </dgm:pt>
    <dgm:pt modelId="{1459A2F9-85D2-B74D-81EE-1DE31A9EC6EE}">
      <dgm:prSet phldrT="[Text]"/>
      <dgm:spPr/>
      <dgm:t>
        <a:bodyPr/>
        <a:lstStyle/>
        <a:p>
          <a:r>
            <a:rPr lang="en-US" dirty="0"/>
            <a:t>Habit is the basis of judgment </a:t>
          </a:r>
          <a:endParaRPr lang="en-GB" dirty="0"/>
        </a:p>
      </dgm:t>
    </dgm:pt>
    <dgm:pt modelId="{D9B5F7C3-CC45-314D-809D-FD76B870DA90}" type="parTrans" cxnId="{5E71A2D1-AF85-E741-A34E-9FC0B14041BE}">
      <dgm:prSet/>
      <dgm:spPr/>
      <dgm:t>
        <a:bodyPr/>
        <a:lstStyle/>
        <a:p>
          <a:endParaRPr lang="en-GB"/>
        </a:p>
      </dgm:t>
    </dgm:pt>
    <dgm:pt modelId="{8B84CB33-0540-1E47-B143-DC529000D1DA}" type="sibTrans" cxnId="{5E71A2D1-AF85-E741-A34E-9FC0B14041BE}">
      <dgm:prSet/>
      <dgm:spPr/>
      <dgm:t>
        <a:bodyPr/>
        <a:lstStyle/>
        <a:p>
          <a:endParaRPr lang="en-GB"/>
        </a:p>
      </dgm:t>
    </dgm:pt>
    <dgm:pt modelId="{B08509FA-0DD7-AD45-86DB-F7A7F64C36F1}">
      <dgm:prSet phldrT="[Text]"/>
      <dgm:spPr/>
      <dgm:t>
        <a:bodyPr/>
        <a:lstStyle/>
        <a:p>
          <a:r>
            <a:rPr lang="en-US" dirty="0"/>
            <a:t>Acts are judged by their intent </a:t>
          </a:r>
          <a:endParaRPr lang="en-GB" dirty="0"/>
        </a:p>
      </dgm:t>
    </dgm:pt>
    <dgm:pt modelId="{8CE84009-F2AC-214D-837F-04534A909F68}" type="parTrans" cxnId="{C035316B-9E07-DD47-92ED-75EFC050A35A}">
      <dgm:prSet/>
      <dgm:spPr/>
      <dgm:t>
        <a:bodyPr/>
        <a:lstStyle/>
        <a:p>
          <a:endParaRPr lang="en-GB"/>
        </a:p>
      </dgm:t>
    </dgm:pt>
    <dgm:pt modelId="{43DE9B46-DE95-0F41-B211-54D48FB3E29B}" type="sibTrans" cxnId="{C035316B-9E07-DD47-92ED-75EFC050A35A}">
      <dgm:prSet/>
      <dgm:spPr/>
      <dgm:t>
        <a:bodyPr/>
        <a:lstStyle/>
        <a:p>
          <a:endParaRPr lang="en-GB"/>
        </a:p>
      </dgm:t>
    </dgm:pt>
    <dgm:pt modelId="{A0A2C980-9C71-DC4A-9664-FA92E5EB9A8B}" type="pres">
      <dgm:prSet presAssocID="{1619A99F-0C19-6D4A-A46E-F14C45DF9911}" presName="cycle" presStyleCnt="0">
        <dgm:presLayoutVars>
          <dgm:dir/>
          <dgm:resizeHandles val="exact"/>
        </dgm:presLayoutVars>
      </dgm:prSet>
      <dgm:spPr/>
    </dgm:pt>
    <dgm:pt modelId="{1D4E9C60-3D98-9942-B4E1-E75DCF522B5C}" type="pres">
      <dgm:prSet presAssocID="{BCDBE507-7A39-DB4A-B458-C15E402B5831}" presName="node" presStyleLbl="node1" presStyleIdx="0" presStyleCnt="5" custScaleX="172582">
        <dgm:presLayoutVars>
          <dgm:bulletEnabled val="1"/>
        </dgm:presLayoutVars>
      </dgm:prSet>
      <dgm:spPr/>
    </dgm:pt>
    <dgm:pt modelId="{C1FEBB74-9853-804B-9006-91D82FD14A26}" type="pres">
      <dgm:prSet presAssocID="{BCDBE507-7A39-DB4A-B458-C15E402B5831}" presName="spNode" presStyleCnt="0"/>
      <dgm:spPr/>
    </dgm:pt>
    <dgm:pt modelId="{BBD463FC-3A7A-8743-92C2-28B5491FAA65}" type="pres">
      <dgm:prSet presAssocID="{9B8882C9-FD16-F24E-ABD9-F89067E4DBE9}" presName="sibTrans" presStyleLbl="sibTrans1D1" presStyleIdx="0" presStyleCnt="5"/>
      <dgm:spPr/>
    </dgm:pt>
    <dgm:pt modelId="{D43E4562-0A9B-9D41-800C-54E869950805}" type="pres">
      <dgm:prSet presAssocID="{F573A8B7-C966-BB4E-B64E-947108E90598}" presName="node" presStyleLbl="node1" presStyleIdx="1" presStyleCnt="5" custScaleX="126919" custRadScaleRad="112571" custRadScaleInc="17067">
        <dgm:presLayoutVars>
          <dgm:bulletEnabled val="1"/>
        </dgm:presLayoutVars>
      </dgm:prSet>
      <dgm:spPr/>
    </dgm:pt>
    <dgm:pt modelId="{1768A5F8-3C08-624A-B24D-638498FD1A0C}" type="pres">
      <dgm:prSet presAssocID="{F573A8B7-C966-BB4E-B64E-947108E90598}" presName="spNode" presStyleCnt="0"/>
      <dgm:spPr/>
    </dgm:pt>
    <dgm:pt modelId="{7A9ED4F5-A925-CF40-B457-A0B0D6D19902}" type="pres">
      <dgm:prSet presAssocID="{C8E2E4F5-D21E-AE40-BD97-E3D12342AD09}" presName="sibTrans" presStyleLbl="sibTrans1D1" presStyleIdx="1" presStyleCnt="5"/>
      <dgm:spPr/>
    </dgm:pt>
    <dgm:pt modelId="{C67483CC-A009-7249-A4BE-DDD17EE1505F}" type="pres">
      <dgm:prSet presAssocID="{5A39DE3A-A76A-8D42-B6A1-8E7C6A66C838}" presName="node" presStyleLbl="node1" presStyleIdx="2" presStyleCnt="5" custScaleX="137985" custRadScaleRad="106140" custRadScaleInc="-52752">
        <dgm:presLayoutVars>
          <dgm:bulletEnabled val="1"/>
        </dgm:presLayoutVars>
      </dgm:prSet>
      <dgm:spPr/>
    </dgm:pt>
    <dgm:pt modelId="{4E6944EC-0646-7646-A75A-748FD36B5A94}" type="pres">
      <dgm:prSet presAssocID="{5A39DE3A-A76A-8D42-B6A1-8E7C6A66C838}" presName="spNode" presStyleCnt="0"/>
      <dgm:spPr/>
    </dgm:pt>
    <dgm:pt modelId="{DFD5F45A-0FCC-8643-9BB8-68D058B4DFC7}" type="pres">
      <dgm:prSet presAssocID="{776DCB06-E2CF-1542-BF6E-85D3DA3741E1}" presName="sibTrans" presStyleLbl="sibTrans1D1" presStyleIdx="2" presStyleCnt="5"/>
      <dgm:spPr/>
    </dgm:pt>
    <dgm:pt modelId="{61D36F83-87FC-4344-9CF6-6B05232DA84F}" type="pres">
      <dgm:prSet presAssocID="{1459A2F9-85D2-B74D-81EE-1DE31A9EC6EE}" presName="node" presStyleLbl="node1" presStyleIdx="3" presStyleCnt="5" custScaleX="160651" custScaleY="113524" custRadScaleRad="108997" custRadScaleInc="52351">
        <dgm:presLayoutVars>
          <dgm:bulletEnabled val="1"/>
        </dgm:presLayoutVars>
      </dgm:prSet>
      <dgm:spPr/>
    </dgm:pt>
    <dgm:pt modelId="{8AFF6C15-6CE7-8842-9FCB-5CBA586DF5C1}" type="pres">
      <dgm:prSet presAssocID="{1459A2F9-85D2-B74D-81EE-1DE31A9EC6EE}" presName="spNode" presStyleCnt="0"/>
      <dgm:spPr/>
    </dgm:pt>
    <dgm:pt modelId="{F5D1DF22-9DC1-1243-AFCF-1E14AF47368C}" type="pres">
      <dgm:prSet presAssocID="{8B84CB33-0540-1E47-B143-DC529000D1DA}" presName="sibTrans" presStyleLbl="sibTrans1D1" presStyleIdx="3" presStyleCnt="5"/>
      <dgm:spPr/>
    </dgm:pt>
    <dgm:pt modelId="{BD71D885-FE7A-D142-9253-E15D7E2497E3}" type="pres">
      <dgm:prSet presAssocID="{B08509FA-0DD7-AD45-86DB-F7A7F64C36F1}" presName="node" presStyleLbl="node1" presStyleIdx="4" presStyleCnt="5" custScaleX="140957">
        <dgm:presLayoutVars>
          <dgm:bulletEnabled val="1"/>
        </dgm:presLayoutVars>
      </dgm:prSet>
      <dgm:spPr/>
    </dgm:pt>
    <dgm:pt modelId="{692C8D53-F149-374D-A8ED-55845C757DFF}" type="pres">
      <dgm:prSet presAssocID="{B08509FA-0DD7-AD45-86DB-F7A7F64C36F1}" presName="spNode" presStyleCnt="0"/>
      <dgm:spPr/>
    </dgm:pt>
    <dgm:pt modelId="{40C5551D-E0CC-4340-81EE-D90A60570A40}" type="pres">
      <dgm:prSet presAssocID="{43DE9B46-DE95-0F41-B211-54D48FB3E29B}" presName="sibTrans" presStyleLbl="sibTrans1D1" presStyleIdx="4" presStyleCnt="5"/>
      <dgm:spPr/>
    </dgm:pt>
  </dgm:ptLst>
  <dgm:cxnLst>
    <dgm:cxn modelId="{6428BA16-732D-7B40-B696-048ECBB0CD84}" srcId="{1619A99F-0C19-6D4A-A46E-F14C45DF9911}" destId="{F573A8B7-C966-BB4E-B64E-947108E90598}" srcOrd="1" destOrd="0" parTransId="{9AC7B39D-AEF0-434A-A6C4-ECAF558B19CF}" sibTransId="{C8E2E4F5-D21E-AE40-BD97-E3D12342AD09}"/>
    <dgm:cxn modelId="{AEE65D1E-B243-9F4E-8B0E-BFCDD4D18EC4}" type="presOf" srcId="{1459A2F9-85D2-B74D-81EE-1DE31A9EC6EE}" destId="{61D36F83-87FC-4344-9CF6-6B05232DA84F}" srcOrd="0" destOrd="0" presId="urn:microsoft.com/office/officeart/2005/8/layout/cycle6"/>
    <dgm:cxn modelId="{2BF0E624-6E27-9A46-B85C-9F681C89E8FA}" type="presOf" srcId="{5A39DE3A-A76A-8D42-B6A1-8E7C6A66C838}" destId="{C67483CC-A009-7249-A4BE-DDD17EE1505F}" srcOrd="0" destOrd="0" presId="urn:microsoft.com/office/officeart/2005/8/layout/cycle6"/>
    <dgm:cxn modelId="{1CE41930-4C46-E147-B2AF-00C20EAC372A}" srcId="{1619A99F-0C19-6D4A-A46E-F14C45DF9911}" destId="{5A39DE3A-A76A-8D42-B6A1-8E7C6A66C838}" srcOrd="2" destOrd="0" parTransId="{810516FB-E140-964C-AFDC-A1D942AA4A9E}" sibTransId="{776DCB06-E2CF-1542-BF6E-85D3DA3741E1}"/>
    <dgm:cxn modelId="{74C1A348-7835-5B45-A501-D4ED2A78D4DE}" type="presOf" srcId="{776DCB06-E2CF-1542-BF6E-85D3DA3741E1}" destId="{DFD5F45A-0FCC-8643-9BB8-68D058B4DFC7}" srcOrd="0" destOrd="0" presId="urn:microsoft.com/office/officeart/2005/8/layout/cycle6"/>
    <dgm:cxn modelId="{683AA953-F101-D54E-AF90-0B4B460D1C02}" type="presOf" srcId="{8B84CB33-0540-1E47-B143-DC529000D1DA}" destId="{F5D1DF22-9DC1-1243-AFCF-1E14AF47368C}" srcOrd="0" destOrd="0" presId="urn:microsoft.com/office/officeart/2005/8/layout/cycle6"/>
    <dgm:cxn modelId="{C035316B-9E07-DD47-92ED-75EFC050A35A}" srcId="{1619A99F-0C19-6D4A-A46E-F14C45DF9911}" destId="{B08509FA-0DD7-AD45-86DB-F7A7F64C36F1}" srcOrd="4" destOrd="0" parTransId="{8CE84009-F2AC-214D-837F-04534A909F68}" sibTransId="{43DE9B46-DE95-0F41-B211-54D48FB3E29B}"/>
    <dgm:cxn modelId="{17A2AFA3-EF28-0247-947B-4ECB6F3F251C}" type="presOf" srcId="{C8E2E4F5-D21E-AE40-BD97-E3D12342AD09}" destId="{7A9ED4F5-A925-CF40-B457-A0B0D6D19902}" srcOrd="0" destOrd="0" presId="urn:microsoft.com/office/officeart/2005/8/layout/cycle6"/>
    <dgm:cxn modelId="{2153DAAA-0ABD-8747-828B-B0EB7E317ED9}" type="presOf" srcId="{43DE9B46-DE95-0F41-B211-54D48FB3E29B}" destId="{40C5551D-E0CC-4340-81EE-D90A60570A40}" srcOrd="0" destOrd="0" presId="urn:microsoft.com/office/officeart/2005/8/layout/cycle6"/>
    <dgm:cxn modelId="{766BB6CE-0554-9641-A5FF-EC53DA047C0C}" srcId="{1619A99F-0C19-6D4A-A46E-F14C45DF9911}" destId="{BCDBE507-7A39-DB4A-B458-C15E402B5831}" srcOrd="0" destOrd="0" parTransId="{2FFE1B81-BB43-0145-B0E3-58AB60FE2D67}" sibTransId="{9B8882C9-FD16-F24E-ABD9-F89067E4DBE9}"/>
    <dgm:cxn modelId="{5E71A2D1-AF85-E741-A34E-9FC0B14041BE}" srcId="{1619A99F-0C19-6D4A-A46E-F14C45DF9911}" destId="{1459A2F9-85D2-B74D-81EE-1DE31A9EC6EE}" srcOrd="3" destOrd="0" parTransId="{D9B5F7C3-CC45-314D-809D-FD76B870DA90}" sibTransId="{8B84CB33-0540-1E47-B143-DC529000D1DA}"/>
    <dgm:cxn modelId="{027D32D4-B109-B444-82F0-10B2CA3196FA}" type="presOf" srcId="{F573A8B7-C966-BB4E-B64E-947108E90598}" destId="{D43E4562-0A9B-9D41-800C-54E869950805}" srcOrd="0" destOrd="0" presId="urn:microsoft.com/office/officeart/2005/8/layout/cycle6"/>
    <dgm:cxn modelId="{11FC07D9-6431-A04F-8388-6D2F08AFFF1C}" type="presOf" srcId="{BCDBE507-7A39-DB4A-B458-C15E402B5831}" destId="{1D4E9C60-3D98-9942-B4E1-E75DCF522B5C}" srcOrd="0" destOrd="0" presId="urn:microsoft.com/office/officeart/2005/8/layout/cycle6"/>
    <dgm:cxn modelId="{11B01DDB-2614-C54C-8FA3-E61D8299B28B}" type="presOf" srcId="{9B8882C9-FD16-F24E-ABD9-F89067E4DBE9}" destId="{BBD463FC-3A7A-8743-92C2-28B5491FAA65}" srcOrd="0" destOrd="0" presId="urn:microsoft.com/office/officeart/2005/8/layout/cycle6"/>
    <dgm:cxn modelId="{0A7377E6-29A4-3941-BB14-8A303D7C1725}" type="presOf" srcId="{B08509FA-0DD7-AD45-86DB-F7A7F64C36F1}" destId="{BD71D885-FE7A-D142-9253-E15D7E2497E3}" srcOrd="0" destOrd="0" presId="urn:microsoft.com/office/officeart/2005/8/layout/cycle6"/>
    <dgm:cxn modelId="{813D0CE8-4BD5-DB4E-8771-39CD9046B245}" type="presOf" srcId="{1619A99F-0C19-6D4A-A46E-F14C45DF9911}" destId="{A0A2C980-9C71-DC4A-9664-FA92E5EB9A8B}" srcOrd="0" destOrd="0" presId="urn:microsoft.com/office/officeart/2005/8/layout/cycle6"/>
    <dgm:cxn modelId="{822FA10E-2422-DF4B-8345-8B2A62E62722}" type="presParOf" srcId="{A0A2C980-9C71-DC4A-9664-FA92E5EB9A8B}" destId="{1D4E9C60-3D98-9942-B4E1-E75DCF522B5C}" srcOrd="0" destOrd="0" presId="urn:microsoft.com/office/officeart/2005/8/layout/cycle6"/>
    <dgm:cxn modelId="{8BF589AB-F4CC-A94B-8C92-DF72A3EA166F}" type="presParOf" srcId="{A0A2C980-9C71-DC4A-9664-FA92E5EB9A8B}" destId="{C1FEBB74-9853-804B-9006-91D82FD14A26}" srcOrd="1" destOrd="0" presId="urn:microsoft.com/office/officeart/2005/8/layout/cycle6"/>
    <dgm:cxn modelId="{0E962186-7FA4-6845-AE49-33B675E0B360}" type="presParOf" srcId="{A0A2C980-9C71-DC4A-9664-FA92E5EB9A8B}" destId="{BBD463FC-3A7A-8743-92C2-28B5491FAA65}" srcOrd="2" destOrd="0" presId="urn:microsoft.com/office/officeart/2005/8/layout/cycle6"/>
    <dgm:cxn modelId="{405122BA-7621-3D4F-AEA3-03E29AED01D5}" type="presParOf" srcId="{A0A2C980-9C71-DC4A-9664-FA92E5EB9A8B}" destId="{D43E4562-0A9B-9D41-800C-54E869950805}" srcOrd="3" destOrd="0" presId="urn:microsoft.com/office/officeart/2005/8/layout/cycle6"/>
    <dgm:cxn modelId="{6B03C5E1-F8D5-D545-9B8A-B9ADC8401CB3}" type="presParOf" srcId="{A0A2C980-9C71-DC4A-9664-FA92E5EB9A8B}" destId="{1768A5F8-3C08-624A-B24D-638498FD1A0C}" srcOrd="4" destOrd="0" presId="urn:microsoft.com/office/officeart/2005/8/layout/cycle6"/>
    <dgm:cxn modelId="{60F2C793-3F9A-384E-85A4-98F124816271}" type="presParOf" srcId="{A0A2C980-9C71-DC4A-9664-FA92E5EB9A8B}" destId="{7A9ED4F5-A925-CF40-B457-A0B0D6D19902}" srcOrd="5" destOrd="0" presId="urn:microsoft.com/office/officeart/2005/8/layout/cycle6"/>
    <dgm:cxn modelId="{46886528-3616-8C4C-9BDA-B46161D04D07}" type="presParOf" srcId="{A0A2C980-9C71-DC4A-9664-FA92E5EB9A8B}" destId="{C67483CC-A009-7249-A4BE-DDD17EE1505F}" srcOrd="6" destOrd="0" presId="urn:microsoft.com/office/officeart/2005/8/layout/cycle6"/>
    <dgm:cxn modelId="{06A9D618-529A-CF46-AB1D-7A0AAE27469D}" type="presParOf" srcId="{A0A2C980-9C71-DC4A-9664-FA92E5EB9A8B}" destId="{4E6944EC-0646-7646-A75A-748FD36B5A94}" srcOrd="7" destOrd="0" presId="urn:microsoft.com/office/officeart/2005/8/layout/cycle6"/>
    <dgm:cxn modelId="{0476553F-A6C8-5340-A118-F854E6255EF4}" type="presParOf" srcId="{A0A2C980-9C71-DC4A-9664-FA92E5EB9A8B}" destId="{DFD5F45A-0FCC-8643-9BB8-68D058B4DFC7}" srcOrd="8" destOrd="0" presId="urn:microsoft.com/office/officeart/2005/8/layout/cycle6"/>
    <dgm:cxn modelId="{EBA8344B-A36B-5149-82DF-CC19A1212AA9}" type="presParOf" srcId="{A0A2C980-9C71-DC4A-9664-FA92E5EB9A8B}" destId="{61D36F83-87FC-4344-9CF6-6B05232DA84F}" srcOrd="9" destOrd="0" presId="urn:microsoft.com/office/officeart/2005/8/layout/cycle6"/>
    <dgm:cxn modelId="{4D49A2D4-196A-4449-BFBC-0279C9E05EF9}" type="presParOf" srcId="{A0A2C980-9C71-DC4A-9664-FA92E5EB9A8B}" destId="{8AFF6C15-6CE7-8842-9FCB-5CBA586DF5C1}" srcOrd="10" destOrd="0" presId="urn:microsoft.com/office/officeart/2005/8/layout/cycle6"/>
    <dgm:cxn modelId="{466E3BC4-7374-9245-8EC2-58DCD5166604}" type="presParOf" srcId="{A0A2C980-9C71-DC4A-9664-FA92E5EB9A8B}" destId="{F5D1DF22-9DC1-1243-AFCF-1E14AF47368C}" srcOrd="11" destOrd="0" presId="urn:microsoft.com/office/officeart/2005/8/layout/cycle6"/>
    <dgm:cxn modelId="{31ED12A1-760C-E941-8CA2-20F67606E025}" type="presParOf" srcId="{A0A2C980-9C71-DC4A-9664-FA92E5EB9A8B}" destId="{BD71D885-FE7A-D142-9253-E15D7E2497E3}" srcOrd="12" destOrd="0" presId="urn:microsoft.com/office/officeart/2005/8/layout/cycle6"/>
    <dgm:cxn modelId="{61EC34D2-6C92-374C-97C7-2E7D21FF2269}" type="presParOf" srcId="{A0A2C980-9C71-DC4A-9664-FA92E5EB9A8B}" destId="{692C8D53-F149-374D-A8ED-55845C757DFF}" srcOrd="13" destOrd="0" presId="urn:microsoft.com/office/officeart/2005/8/layout/cycle6"/>
    <dgm:cxn modelId="{73928DF0-0E8E-9D40-AC2C-78116F4B1625}" type="presParOf" srcId="{A0A2C980-9C71-DC4A-9664-FA92E5EB9A8B}" destId="{40C5551D-E0CC-4340-81EE-D90A60570A4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The Quran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Allah will not hold you accountable for unintentional oaths, but for what you intended in your hearts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} (Q: 2-225).</a:t>
          </a: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The Sunnah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reward of deeds depends upon the intentions and every person will get the reward according to what he has intended)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Legal Maxims that fall under the 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en-US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essence in contracts is their goals and meanings not their words and forms.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Does intention particularize a general discourse or generalized a particular discourse?</a:t>
          </a: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3 &amp; 4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 oaths lean on discourse or on purposes?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Excluded a legal maxim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) from the normative legal maxim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“When someone rushes into something before its due time, he is punished by depriving”.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8177C2-A8DB-C44A-B57B-AAC9489E4C34}">
      <dgm:prSet phldrT="[Text]" custT="1"/>
      <dgm:spPr/>
      <dgm:t>
        <a:bodyPr/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 the words employed in oaths built on tradition?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9A968B9-938A-7646-A934-B30A4546717C}" type="parTrans" cxnId="{35036F31-DECE-D94E-A1E5-ED69D24115A9}">
      <dgm:prSet/>
      <dgm:spPr/>
      <dgm:t>
        <a:bodyPr/>
        <a:lstStyle/>
        <a:p>
          <a:endParaRPr lang="en-GB"/>
        </a:p>
      </dgm:t>
    </dgm:pt>
    <dgm:pt modelId="{3BCFC645-E7B7-6E44-8E7F-1F7D63568729}" type="sibTrans" cxnId="{35036F31-DECE-D94E-A1E5-ED69D24115A9}">
      <dgm:prSet/>
      <dgm:spPr/>
      <dgm:t>
        <a:bodyPr/>
        <a:lstStyle/>
        <a:p>
          <a:endParaRPr lang="en-GB"/>
        </a:p>
      </dgm:t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35036F31-DECE-D94E-A1E5-ED69D24115A9}" srcId="{11A129F4-126D-CC4E-855A-1DC2AF538D65}" destId="{078177C2-A8DB-C44A-B57B-AAC9489E4C34}" srcOrd="1" destOrd="0" parTransId="{29A968B9-938A-7646-A934-B30A4546717C}" sibTransId="{3BCFC645-E7B7-6E44-8E7F-1F7D63568729}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B6A84458-AA29-6549-B48B-CD4E073E51EB}" type="presOf" srcId="{078177C2-A8DB-C44A-B57B-AAC9489E4C34}" destId="{056DCBEE-C5EA-124B-B2F4-A56DDC7715F5}" srcOrd="0" destOrd="1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Quran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Most of them follow nothing but ˹inherited˺ assumptions. ˹And˺ surely assumptions can in no way replace the truth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} (Q:10-36).</a:t>
          </a: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The Sunnah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He should not leave his prayers unless he hears sound or smells something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applications of this 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 jurisprudential issues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If someone doubts that his cloth is </a:t>
          </a:r>
          <a:r>
            <a:rPr lang="en-DE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ṭ</a:t>
          </a:r>
          <a:r>
            <a:rPr lang="en-US" sz="24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ahir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or not, he should build his opinion of the original rule. 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B9F456-E70E-D74E-A6C0-3E7727C04197}">
      <dgm:prSet phldrT="[Text]" custT="1"/>
      <dgm:spPr/>
      <dgm:t>
        <a:bodyPr/>
        <a:lstStyle/>
        <a:p>
          <a:pPr algn="just"/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(When any one of you is in doubt about his prayer and he does Dot know how much he has prayed, three or four (rak'ahs). 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DFE6A5-5CA7-DF43-A968-2B0D03F9A763}" type="parTrans" cxnId="{762F0C4C-BECA-1D41-A52C-B1A86CC66B08}">
      <dgm:prSet/>
      <dgm:spPr/>
      <dgm:t>
        <a:bodyPr/>
        <a:lstStyle/>
        <a:p>
          <a:endParaRPr lang="en-GB"/>
        </a:p>
      </dgm:t>
    </dgm:pt>
    <dgm:pt modelId="{B21779F7-D964-1840-A2B9-A5E6306E9DB4}" type="sibTrans" cxnId="{762F0C4C-BECA-1D41-A52C-B1A86CC66B08}">
      <dgm:prSet/>
      <dgm:spPr/>
      <dgm:t>
        <a:bodyPr/>
        <a:lstStyle/>
        <a:p>
          <a:endParaRPr lang="en-GB"/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 custLinFactNeighborX="-13635" custLinFactNeighborY="-870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 custLinFactNeighborX="771" custLinFactNeighborY="3667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762F0C4C-BECA-1D41-A52C-B1A86CC66B08}" srcId="{11A129F4-126D-CC4E-855A-1DC2AF538D65}" destId="{99B9F456-E70E-D74E-A6C0-3E7727C04197}" srcOrd="1" destOrd="0" parTransId="{40DFE6A5-5CA7-DF43-A968-2B0D03F9A763}" sibTransId="{B21779F7-D964-1840-A2B9-A5E6306E9DB4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8167A789-32EF-1B4C-B684-4C1CCF556950}" type="presOf" srcId="{99B9F456-E70E-D74E-A6C0-3E7727C04197}" destId="{45868A10-6EB7-7E40-934C-DF3BB0E25EE1}" srcOrd="0" destOrd="1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Non-liability or man is absolved from guilt, blame or responsibility for any wrong deed in principle.</a:t>
          </a: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Whatever is proved true with certainty, cannot be cancelled but by proof.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3&amp;4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Should things, in principal, be permissible or forbidden?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F2877-7AC8-7E4B-9FCB-45CA0E2AB864}">
      <dgm:prSet phldrT="[Text]" custT="1"/>
      <dgm:spPr/>
      <dgm:t>
        <a:bodyPr/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principle, legal sexual intercourse is forbidden except legal ones.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D9A5D733-3FCD-294F-AE84-E7D23F69EB67}" type="parTrans" cxnId="{6EE481A1-DD3A-CC40-8C42-6931E6EF3CBD}">
      <dgm:prSet/>
      <dgm:spPr/>
    </dgm:pt>
    <dgm:pt modelId="{CA5DEC2B-EC01-8A4A-8F6F-FA0B44A020D1}" type="sibTrans" cxnId="{6EE481A1-DD3A-CC40-8C42-6931E6EF3CBD}">
      <dgm:prSet/>
      <dgm:spPr/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A3C29B8D-F6EA-4343-890E-0EE852C70721}" type="presOf" srcId="{06EF2877-7AC8-7E4B-9FCB-45CA0E2AB864}" destId="{4B38A74B-28B5-0041-B0B9-22E2216C89AE}" srcOrd="0" destOrd="1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6EE481A1-DD3A-CC40-8C42-6931E6EF3CBD}" srcId="{A9C412E2-1A4C-074B-B35B-67CB8DDA8D49}" destId="{06EF2877-7AC8-7E4B-9FCB-45CA0E2AB864}" srcOrd="1" destOrd="0" parTransId="{D9A5D733-3FCD-294F-AE84-E7D23F69EB67}" sibTransId="{CA5DEC2B-EC01-8A4A-8F6F-FA0B44A020D1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549125" y="-849561"/>
          <a:ext cx="6607037" cy="6607037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553808" y="377320"/>
          <a:ext cx="10676297" cy="755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930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Authority of Legal Maxims in Islamic Jurisprudence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3808" y="377320"/>
        <a:ext cx="10676297" cy="755033"/>
      </dsp:txXfrm>
    </dsp:sp>
    <dsp:sp modelId="{482F544F-0A23-3C49-BA35-D45C67099227}">
      <dsp:nvSpPr>
        <dsp:cNvPr id="0" name=""/>
        <dsp:cNvSpPr/>
      </dsp:nvSpPr>
      <dsp:spPr>
        <a:xfrm>
          <a:off x="81912" y="282941"/>
          <a:ext cx="943792" cy="9437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986686" y="1510067"/>
          <a:ext cx="10243419" cy="755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9308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Normative Legal Maxims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6686" y="1510067"/>
        <a:ext cx="10243419" cy="755033"/>
      </dsp:txXfrm>
    </dsp:sp>
    <dsp:sp modelId="{11B4DF23-6349-ED47-883F-8A9EC3F5DE6F}">
      <dsp:nvSpPr>
        <dsp:cNvPr id="0" name=""/>
        <dsp:cNvSpPr/>
      </dsp:nvSpPr>
      <dsp:spPr>
        <a:xfrm>
          <a:off x="514790" y="1415688"/>
          <a:ext cx="943792" cy="9437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1055201" y="2655475"/>
          <a:ext cx="10243419" cy="755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9308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First Normative legal Maxim (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Kuliyyah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Kubrá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sp:txBody>
      <dsp:txXfrm>
        <a:off x="1055201" y="2655475"/>
        <a:ext cx="10243419" cy="755033"/>
      </dsp:txXfrm>
    </dsp:sp>
    <dsp:sp modelId="{B9DF7B38-8F14-F543-8635-C8D514CD0C63}">
      <dsp:nvSpPr>
        <dsp:cNvPr id="0" name=""/>
        <dsp:cNvSpPr/>
      </dsp:nvSpPr>
      <dsp:spPr>
        <a:xfrm>
          <a:off x="514790" y="2548434"/>
          <a:ext cx="943792" cy="9437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622323" y="3863084"/>
          <a:ext cx="10676297" cy="755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9308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Second Normative Legal Maxim (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Kuliyyah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Kubrá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sp:txBody>
      <dsp:txXfrm>
        <a:off x="622323" y="3863084"/>
        <a:ext cx="10676297" cy="755033"/>
      </dsp:txXfrm>
    </dsp:sp>
    <dsp:sp modelId="{482205CF-FB89-E84A-B716-937A25F65075}">
      <dsp:nvSpPr>
        <dsp:cNvPr id="0" name=""/>
        <dsp:cNvSpPr/>
      </dsp:nvSpPr>
      <dsp:spPr>
        <a:xfrm>
          <a:off x="81912" y="3681181"/>
          <a:ext cx="943792" cy="9437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E9C60-3D98-9942-B4E1-E75DCF522B5C}">
      <dsp:nvSpPr>
        <dsp:cNvPr id="0" name=""/>
        <dsp:cNvSpPr/>
      </dsp:nvSpPr>
      <dsp:spPr>
        <a:xfrm>
          <a:off x="4076168" y="896"/>
          <a:ext cx="2463453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1" kern="1200" dirty="0"/>
            <a:t> </a:t>
          </a:r>
          <a:r>
            <a:rPr lang="en-US" sz="2200" kern="1200" dirty="0"/>
            <a:t>Certainty is not overruled by doubt </a:t>
          </a:r>
          <a:endParaRPr lang="en-GB" sz="2200" kern="1200" dirty="0"/>
        </a:p>
      </dsp:txBody>
      <dsp:txXfrm>
        <a:off x="4121460" y="46188"/>
        <a:ext cx="2372869" cy="837232"/>
      </dsp:txXfrm>
    </dsp:sp>
    <dsp:sp modelId="{BBD463FC-3A7A-8743-92C2-28B5491FAA65}">
      <dsp:nvSpPr>
        <dsp:cNvPr id="0" name=""/>
        <dsp:cNvSpPr/>
      </dsp:nvSpPr>
      <dsp:spPr>
        <a:xfrm>
          <a:off x="3456938" y="796128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552982" y="135450"/>
              </a:moveTo>
              <a:arcTo wR="1856803" hR="1856803" stAng="17521214" swAng="14047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3E4562-0A9B-9D41-800C-54E869950805}">
      <dsp:nvSpPr>
        <dsp:cNvPr id="0" name=""/>
        <dsp:cNvSpPr/>
      </dsp:nvSpPr>
      <dsp:spPr>
        <a:xfrm>
          <a:off x="6431046" y="1355431"/>
          <a:ext cx="1811655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Hardship begets ease </a:t>
          </a:r>
          <a:endParaRPr lang="en-GB" sz="2200" kern="1200" dirty="0"/>
        </a:p>
      </dsp:txBody>
      <dsp:txXfrm>
        <a:off x="6476338" y="1400723"/>
        <a:ext cx="1721071" cy="837232"/>
      </dsp:txXfrm>
    </dsp:sp>
    <dsp:sp modelId="{7A9ED4F5-A925-CF40-B457-A0B0D6D19902}">
      <dsp:nvSpPr>
        <dsp:cNvPr id="0" name=""/>
        <dsp:cNvSpPr/>
      </dsp:nvSpPr>
      <dsp:spPr>
        <a:xfrm>
          <a:off x="3690613" y="27173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06355" y="2020755"/>
              </a:moveTo>
              <a:arcTo wR="1856803" hR="1856803" stAng="303941" swAng="170238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483CC-A009-7249-A4BE-DDD17EE1505F}">
      <dsp:nvSpPr>
        <dsp:cNvPr id="0" name=""/>
        <dsp:cNvSpPr/>
      </dsp:nvSpPr>
      <dsp:spPr>
        <a:xfrm>
          <a:off x="5802791" y="3159460"/>
          <a:ext cx="1969612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Damage is eliminated </a:t>
          </a:r>
          <a:endParaRPr lang="en-GB" sz="2200" kern="1200" dirty="0"/>
        </a:p>
      </dsp:txBody>
      <dsp:txXfrm>
        <a:off x="5848083" y="3204752"/>
        <a:ext cx="1879028" cy="837232"/>
      </dsp:txXfrm>
    </dsp:sp>
    <dsp:sp modelId="{DFD5F45A-0FCC-8643-9BB8-68D058B4DFC7}">
      <dsp:nvSpPr>
        <dsp:cNvPr id="0" name=""/>
        <dsp:cNvSpPr/>
      </dsp:nvSpPr>
      <dsp:spPr>
        <a:xfrm>
          <a:off x="3396808" y="623235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772169" y="3472299"/>
              </a:moveTo>
              <a:arcTo wR="1856803" hR="1856803" stAng="3627806" swAng="312912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36F83-87FC-4344-9CF6-6B05232DA84F}">
      <dsp:nvSpPr>
        <dsp:cNvPr id="0" name=""/>
        <dsp:cNvSpPr/>
      </dsp:nvSpPr>
      <dsp:spPr>
        <a:xfrm>
          <a:off x="2644035" y="3134311"/>
          <a:ext cx="2293149" cy="1053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Habit is the basis of judgment </a:t>
          </a:r>
          <a:endParaRPr lang="en-GB" sz="2200" kern="1200" dirty="0"/>
        </a:p>
      </dsp:txBody>
      <dsp:txXfrm>
        <a:off x="2695453" y="3185729"/>
        <a:ext cx="2190313" cy="950458"/>
      </dsp:txXfrm>
    </dsp:sp>
    <dsp:sp modelId="{F5D1DF22-9DC1-1243-AFCF-1E14AF47368C}">
      <dsp:nvSpPr>
        <dsp:cNvPr id="0" name=""/>
        <dsp:cNvSpPr/>
      </dsp:nvSpPr>
      <dsp:spPr>
        <a:xfrm>
          <a:off x="3396149" y="816153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55958" y="2309215"/>
              </a:moveTo>
              <a:arcTo wR="1856803" hR="1856803" stAng="9953874" swAng="16920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1D885-FE7A-D142-9253-E15D7E2497E3}">
      <dsp:nvSpPr>
        <dsp:cNvPr id="0" name=""/>
        <dsp:cNvSpPr/>
      </dsp:nvSpPr>
      <dsp:spPr>
        <a:xfrm>
          <a:off x="2535951" y="1283916"/>
          <a:ext cx="2012035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Acts are judged by their intent </a:t>
          </a:r>
          <a:endParaRPr lang="en-GB" sz="2200" kern="1200" dirty="0"/>
        </a:p>
      </dsp:txBody>
      <dsp:txXfrm>
        <a:off x="2581243" y="1329208"/>
        <a:ext cx="1921451" cy="837232"/>
      </dsp:txXfrm>
    </dsp:sp>
    <dsp:sp modelId="{40C5551D-E0CC-4340-81EE-D90A60570A40}">
      <dsp:nvSpPr>
        <dsp:cNvPr id="0" name=""/>
        <dsp:cNvSpPr/>
      </dsp:nvSpPr>
      <dsp:spPr>
        <a:xfrm>
          <a:off x="3644982" y="731673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539754" y="547948"/>
              </a:moveTo>
              <a:arcTo wR="1856803" hR="1856803" stAng="13489272" swAng="11014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32132"/>
          <a:ext cx="112993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The Quran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09" y="72341"/>
        <a:ext cx="11218953" cy="743262"/>
      </dsp:txXfrm>
    </dsp:sp>
    <dsp:sp modelId="{188A4C99-B527-7C48-866D-9CD3C2666ECD}">
      <dsp:nvSpPr>
        <dsp:cNvPr id="0" name=""/>
        <dsp:cNvSpPr/>
      </dsp:nvSpPr>
      <dsp:spPr>
        <a:xfrm>
          <a:off x="0" y="855812"/>
          <a:ext cx="11299371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Allah will not hold you accountable for unintentional oaths, but for what you intended in your hearts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 2-225).</a:t>
          </a:r>
        </a:p>
      </dsp:txBody>
      <dsp:txXfrm>
        <a:off x="0" y="855812"/>
        <a:ext cx="11299371" cy="728640"/>
      </dsp:txXfrm>
    </dsp:sp>
    <dsp:sp modelId="{31AD0196-50A8-2144-853B-15DCFB06E731}">
      <dsp:nvSpPr>
        <dsp:cNvPr id="0" name=""/>
        <dsp:cNvSpPr/>
      </dsp:nvSpPr>
      <dsp:spPr>
        <a:xfrm>
          <a:off x="0" y="1584452"/>
          <a:ext cx="112993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Sunnah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09" y="1624661"/>
        <a:ext cx="11218953" cy="743262"/>
      </dsp:txXfrm>
    </dsp:sp>
    <dsp:sp modelId="{45868A10-6EB7-7E40-934C-DF3BB0E25EE1}">
      <dsp:nvSpPr>
        <dsp:cNvPr id="0" name=""/>
        <dsp:cNvSpPr/>
      </dsp:nvSpPr>
      <dsp:spPr>
        <a:xfrm>
          <a:off x="0" y="2408132"/>
          <a:ext cx="11299371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reward of deeds depends upon the intentions and every person will get the reward according to what he has intended)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08132"/>
        <a:ext cx="11299371" cy="728640"/>
      </dsp:txXfrm>
    </dsp:sp>
    <dsp:sp modelId="{86479CA5-101C-664D-A513-61C81AD42B27}">
      <dsp:nvSpPr>
        <dsp:cNvPr id="0" name=""/>
        <dsp:cNvSpPr/>
      </dsp:nvSpPr>
      <dsp:spPr>
        <a:xfrm>
          <a:off x="0" y="3136772"/>
          <a:ext cx="112993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Legal Maxims that fall under the 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09" y="3176981"/>
        <a:ext cx="11218953" cy="743262"/>
      </dsp:txXfrm>
    </dsp:sp>
    <dsp:sp modelId="{1BCF464A-E93E-404F-A174-CB1219D3BFB5}">
      <dsp:nvSpPr>
        <dsp:cNvPr id="0" name=""/>
        <dsp:cNvSpPr/>
      </dsp:nvSpPr>
      <dsp:spPr>
        <a:xfrm>
          <a:off x="0" y="3960452"/>
          <a:ext cx="11299371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en-US" sz="2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essence in contracts is their goals and meanings not their words and forms.</a:t>
          </a:r>
        </a:p>
      </dsp:txBody>
      <dsp:txXfrm>
        <a:off x="0" y="3960452"/>
        <a:ext cx="11299371" cy="728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20892"/>
          <a:ext cx="10842171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sp:txBody>
      <dsp:txXfrm>
        <a:off x="39295" y="60187"/>
        <a:ext cx="10763581" cy="726370"/>
      </dsp:txXfrm>
    </dsp:sp>
    <dsp:sp modelId="{13E81291-2CE5-754D-A12F-D8DEDA3FD705}">
      <dsp:nvSpPr>
        <dsp:cNvPr id="0" name=""/>
        <dsp:cNvSpPr/>
      </dsp:nvSpPr>
      <dsp:spPr>
        <a:xfrm>
          <a:off x="0" y="825852"/>
          <a:ext cx="10842171" cy="756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Does intention particularize a general discourse or generalized a particular discourse?</a:t>
          </a:r>
        </a:p>
      </dsp:txBody>
      <dsp:txXfrm>
        <a:off x="0" y="825852"/>
        <a:ext cx="10842171" cy="756585"/>
      </dsp:txXfrm>
    </dsp:sp>
    <dsp:sp modelId="{1C96F098-B497-B244-A652-6B69B3D036E3}">
      <dsp:nvSpPr>
        <dsp:cNvPr id="0" name=""/>
        <dsp:cNvSpPr/>
      </dsp:nvSpPr>
      <dsp:spPr>
        <a:xfrm>
          <a:off x="0" y="1582437"/>
          <a:ext cx="10842171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 &amp; 4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95" y="1621732"/>
        <a:ext cx="10763581" cy="726370"/>
      </dsp:txXfrm>
    </dsp:sp>
    <dsp:sp modelId="{056DCBEE-C5EA-124B-B2F4-A56DDC7715F5}">
      <dsp:nvSpPr>
        <dsp:cNvPr id="0" name=""/>
        <dsp:cNvSpPr/>
      </dsp:nvSpPr>
      <dsp:spPr>
        <a:xfrm>
          <a:off x="0" y="2387397"/>
          <a:ext cx="10842171" cy="823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 oaths lean on discourse or on purposes?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 the words employed in oaths built on tradition?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2387397"/>
        <a:ext cx="10842171" cy="823342"/>
      </dsp:txXfrm>
    </dsp:sp>
    <dsp:sp modelId="{13B6A7B0-1C90-D547-882F-0FCE4CDE278B}">
      <dsp:nvSpPr>
        <dsp:cNvPr id="0" name=""/>
        <dsp:cNvSpPr/>
      </dsp:nvSpPr>
      <dsp:spPr>
        <a:xfrm>
          <a:off x="0" y="3210740"/>
          <a:ext cx="10842171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Excluded a legal maxim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from the normative legal maxim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95" y="3250035"/>
        <a:ext cx="10763581" cy="726370"/>
      </dsp:txXfrm>
    </dsp:sp>
    <dsp:sp modelId="{4B38A74B-28B5-0041-B0B9-22E2216C89AE}">
      <dsp:nvSpPr>
        <dsp:cNvPr id="0" name=""/>
        <dsp:cNvSpPr/>
      </dsp:nvSpPr>
      <dsp:spPr>
        <a:xfrm>
          <a:off x="0" y="4015700"/>
          <a:ext cx="10842171" cy="756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“When someone rushes into something before its due time, he is punished by depriving”.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4015700"/>
        <a:ext cx="10842171" cy="7565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1511"/>
          <a:ext cx="11299371" cy="786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Quran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81" y="39892"/>
        <a:ext cx="11222609" cy="709478"/>
      </dsp:txXfrm>
    </dsp:sp>
    <dsp:sp modelId="{188A4C99-B527-7C48-866D-9CD3C2666ECD}">
      <dsp:nvSpPr>
        <dsp:cNvPr id="0" name=""/>
        <dsp:cNvSpPr/>
      </dsp:nvSpPr>
      <dsp:spPr>
        <a:xfrm>
          <a:off x="0" y="793802"/>
          <a:ext cx="11299371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Most of them follow nothing but ˹inherited˺ assumptions. ˹And˺ surely assumptions can in no way replace the truth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(Q:10-36).</a:t>
          </a:r>
        </a:p>
      </dsp:txBody>
      <dsp:txXfrm>
        <a:off x="0" y="793802"/>
        <a:ext cx="11299371" cy="695520"/>
      </dsp:txXfrm>
    </dsp:sp>
    <dsp:sp modelId="{31AD0196-50A8-2144-853B-15DCFB06E731}">
      <dsp:nvSpPr>
        <dsp:cNvPr id="0" name=""/>
        <dsp:cNvSpPr/>
      </dsp:nvSpPr>
      <dsp:spPr>
        <a:xfrm>
          <a:off x="0" y="1489322"/>
          <a:ext cx="11299371" cy="786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Sunnah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81" y="1527703"/>
        <a:ext cx="11222609" cy="709478"/>
      </dsp:txXfrm>
    </dsp:sp>
    <dsp:sp modelId="{45868A10-6EB7-7E40-934C-DF3BB0E25EE1}">
      <dsp:nvSpPr>
        <dsp:cNvPr id="0" name=""/>
        <dsp:cNvSpPr/>
      </dsp:nvSpPr>
      <dsp:spPr>
        <a:xfrm>
          <a:off x="0" y="2275562"/>
          <a:ext cx="11299371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 should not leave his prayers unless he hears sound or smells something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(When any one of you is in doubt about his prayer and he does Dot know how much he has prayed, three or four (rak'ahs). 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275562"/>
        <a:ext cx="11299371" cy="956340"/>
      </dsp:txXfrm>
    </dsp:sp>
    <dsp:sp modelId="{86479CA5-101C-664D-A513-61C81AD42B27}">
      <dsp:nvSpPr>
        <dsp:cNvPr id="0" name=""/>
        <dsp:cNvSpPr/>
      </dsp:nvSpPr>
      <dsp:spPr>
        <a:xfrm>
          <a:off x="0" y="3257407"/>
          <a:ext cx="11299371" cy="786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applications of this 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jurisprudential issues</a:t>
          </a:r>
        </a:p>
      </dsp:txBody>
      <dsp:txXfrm>
        <a:off x="38381" y="3295788"/>
        <a:ext cx="11222609" cy="709478"/>
      </dsp:txXfrm>
    </dsp:sp>
    <dsp:sp modelId="{1BCF464A-E93E-404F-A174-CB1219D3BFB5}">
      <dsp:nvSpPr>
        <dsp:cNvPr id="0" name=""/>
        <dsp:cNvSpPr/>
      </dsp:nvSpPr>
      <dsp:spPr>
        <a:xfrm>
          <a:off x="0" y="4018142"/>
          <a:ext cx="11299371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If someone doubts that his cloth is </a:t>
          </a:r>
          <a:r>
            <a:rPr lang="en-DE" sz="2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ṭ</a:t>
          </a:r>
          <a:r>
            <a:rPr lang="en-US" sz="24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ahir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or not, he should build his opinion of the original rule. </a:t>
          </a:r>
        </a:p>
      </dsp:txBody>
      <dsp:txXfrm>
        <a:off x="0" y="4018142"/>
        <a:ext cx="11299371" cy="695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11183"/>
          <a:ext cx="108421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sp:txBody>
      <dsp:txXfrm>
        <a:off x="40209" y="51392"/>
        <a:ext cx="10761753" cy="743262"/>
      </dsp:txXfrm>
    </dsp:sp>
    <dsp:sp modelId="{13E81291-2CE5-754D-A12F-D8DEDA3FD705}">
      <dsp:nvSpPr>
        <dsp:cNvPr id="0" name=""/>
        <dsp:cNvSpPr/>
      </dsp:nvSpPr>
      <dsp:spPr>
        <a:xfrm>
          <a:off x="0" y="834863"/>
          <a:ext cx="10842171" cy="75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Non-liability or man is absolved from guilt, blame or responsibility for any wrong deed in principle.</a:t>
          </a:r>
        </a:p>
      </dsp:txBody>
      <dsp:txXfrm>
        <a:off x="0" y="834863"/>
        <a:ext cx="10842171" cy="751410"/>
      </dsp:txXfrm>
    </dsp:sp>
    <dsp:sp modelId="{1C96F098-B497-B244-A652-6B69B3D036E3}">
      <dsp:nvSpPr>
        <dsp:cNvPr id="0" name=""/>
        <dsp:cNvSpPr/>
      </dsp:nvSpPr>
      <dsp:spPr>
        <a:xfrm>
          <a:off x="0" y="1586274"/>
          <a:ext cx="108421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09" y="1626483"/>
        <a:ext cx="10761753" cy="743262"/>
      </dsp:txXfrm>
    </dsp:sp>
    <dsp:sp modelId="{056DCBEE-C5EA-124B-B2F4-A56DDC7715F5}">
      <dsp:nvSpPr>
        <dsp:cNvPr id="0" name=""/>
        <dsp:cNvSpPr/>
      </dsp:nvSpPr>
      <dsp:spPr>
        <a:xfrm>
          <a:off x="0" y="2409954"/>
          <a:ext cx="10842171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Whatever is proved true with certainty, cannot be cancelled but by proof.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2409954"/>
        <a:ext cx="10842171" cy="728640"/>
      </dsp:txXfrm>
    </dsp:sp>
    <dsp:sp modelId="{13B6A7B0-1C90-D547-882F-0FCE4CDE278B}">
      <dsp:nvSpPr>
        <dsp:cNvPr id="0" name=""/>
        <dsp:cNvSpPr/>
      </dsp:nvSpPr>
      <dsp:spPr>
        <a:xfrm>
          <a:off x="0" y="3138594"/>
          <a:ext cx="108421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3&amp;4</a:t>
          </a:r>
        </a:p>
      </dsp:txBody>
      <dsp:txXfrm>
        <a:off x="40209" y="3178803"/>
        <a:ext cx="10761753" cy="743262"/>
      </dsp:txXfrm>
    </dsp:sp>
    <dsp:sp modelId="{4B38A74B-28B5-0041-B0B9-22E2216C89AE}">
      <dsp:nvSpPr>
        <dsp:cNvPr id="0" name=""/>
        <dsp:cNvSpPr/>
      </dsp:nvSpPr>
      <dsp:spPr>
        <a:xfrm>
          <a:off x="0" y="3962274"/>
          <a:ext cx="10842171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Should things, in principal, be permissible or forbidden?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principle, legal sexual intercourse is forbidden except legal ones.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3962274"/>
        <a:ext cx="10842171" cy="819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8/12/23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1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26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1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56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7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2023-08-12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2023-08-12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2023-08-12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2023-08-12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2023-08-12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2023-08-12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2023-08-12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2023-08-12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2023-08-12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2023-08-12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2023-08-12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8677"/>
            <a:ext cx="9144000" cy="2368572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Legal Maxims of Islamic Jurisprudence</a:t>
            </a:r>
            <a:br>
              <a:rPr lang="en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794474"/>
              </p:ext>
            </p:extLst>
          </p:nvPr>
        </p:nvGraphicFramePr>
        <p:xfrm>
          <a:off x="588578" y="1584960"/>
          <a:ext cx="11298621" cy="490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lvl="0"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Authority of Legal Maxims in Islamic Jurisprudence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B92E1-D29D-1CE5-D055-78D4D2E9FA12}"/>
              </a:ext>
            </a:extLst>
          </p:cNvPr>
          <p:cNvSpPr txBox="1">
            <a:spLocks/>
          </p:cNvSpPr>
          <p:nvPr/>
        </p:nvSpPr>
        <p:spPr>
          <a:xfrm>
            <a:off x="598715" y="1690688"/>
            <a:ext cx="11114314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 opinions: 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should not be an evidence for deriving legal rulings</a:t>
            </a:r>
            <a:r>
              <a:rPr lang="en-DE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of different types, some of which are taken from sacred texts.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necessary to classify them according to their sources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DE" sz="2200" dirty="0">
                <a:effectLst/>
              </a:rPr>
              <a:t> 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59991F-3E88-DCA0-F92A-BD74283BA297}"/>
              </a:ext>
            </a:extLst>
          </p:cNvPr>
          <p:cNvSpPr txBox="1"/>
          <p:nvPr/>
        </p:nvSpPr>
        <p:spPr>
          <a:xfrm>
            <a:off x="2281342" y="5050931"/>
            <a:ext cx="7628162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6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r>
              <a:rPr lang="en-US" sz="22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200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qawā‘id</a:t>
            </a:r>
            <a:r>
              <a:rPr lang="en-US" sz="2200" i="1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US" sz="2200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Fiqhiyyah</a:t>
            </a:r>
            <a:r>
              <a:rPr lang="en-US" sz="22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extracted from not fully agreed-upon sources (</a:t>
            </a:r>
            <a:r>
              <a:rPr lang="en-US" sz="2200" i="1" kern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qiyas, </a:t>
            </a:r>
            <a:r>
              <a:rPr lang="en-US" sz="2200" i="1" kern="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</a:t>
            </a:r>
            <a:r>
              <a:rPr lang="en-DE" sz="22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ḥ</a:t>
            </a:r>
            <a:r>
              <a:rPr lang="en-US" sz="2200" i="1" kern="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sān</a:t>
            </a:r>
            <a:r>
              <a:rPr lang="en-US" sz="2200" i="1" kern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,‘</a:t>
            </a:r>
            <a:r>
              <a:rPr lang="en-US" sz="2200" i="1" kern="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urf</a:t>
            </a:r>
            <a:r>
              <a:rPr lang="en-US" sz="2200" i="1" kern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kern="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</a:t>
            </a:r>
            <a:r>
              <a:rPr lang="en-DE" sz="22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en-DE" sz="22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ḥ</a:t>
            </a:r>
            <a:r>
              <a:rPr lang="en-US" sz="2200" i="1" kern="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āb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can be secondary proofs for inferring legal rulings</a:t>
            </a:r>
            <a:r>
              <a:rPr lang="en-DE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733284-4CED-9F61-B31F-C1D82FE44020}"/>
              </a:ext>
            </a:extLst>
          </p:cNvPr>
          <p:cNvSpPr txBox="1"/>
          <p:nvPr/>
        </p:nvSpPr>
        <p:spPr>
          <a:xfrm>
            <a:off x="2281918" y="3566590"/>
            <a:ext cx="7628163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r>
              <a:rPr lang="en-DE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200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qawā‘id</a:t>
            </a:r>
            <a:r>
              <a:rPr lang="en-US" sz="2200" i="1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US" sz="2200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Fiqhiyyah</a:t>
            </a:r>
            <a:r>
              <a:rPr lang="en-US" sz="22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extracted directly from the sacred texts are proofs for inferring legal rulings</a:t>
            </a:r>
            <a:r>
              <a:rPr lang="en-DE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they extracted from fully agreed-upon sources (</a:t>
            </a:r>
            <a:r>
              <a:rPr lang="en-US" sz="22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ijma‘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can be proofs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6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C2A0-2D26-1934-4691-3D47B526F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528" y="365125"/>
            <a:ext cx="9174271" cy="1325563"/>
          </a:xfrm>
        </p:spPr>
        <p:txBody>
          <a:bodyPr>
            <a:normAutofit/>
          </a:bodyPr>
          <a:lstStyle/>
          <a:p>
            <a:pPr algn="l" rtl="0">
              <a:lnSpc>
                <a:spcPct val="100000"/>
              </a:lnSpc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Normative Legal Maxims</a:t>
            </a:r>
            <a:br>
              <a:rPr lang="en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BE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Al-Qawā‘id al-Kuliyyah al-Kubrá</a:t>
            </a:r>
            <a:endParaRPr lang="en-DE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002C404-37AE-2751-F409-34A5A8E2A1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4210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28E60-D659-09C9-1132-7C628270E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09EE5-6303-AD69-03D1-D2C4BDEB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0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137786"/>
            <a:ext cx="9941379" cy="1475109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Normative legal </a:t>
            </a:r>
            <a:b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“Acts Are Judged by their Intent” (</a:t>
            </a:r>
            <a:r>
              <a:rPr lang="en-US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8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Umūr</a:t>
            </a:r>
            <a:r>
              <a:rPr lang="en-US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Maqā</a:t>
            </a:r>
            <a:r>
              <a:rPr lang="en-DE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ṣ</a:t>
            </a:r>
            <a:r>
              <a:rPr lang="en-US" sz="28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idihā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DE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685234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0"/>
            <a:ext cx="9756321" cy="1618735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Normative legal </a:t>
            </a:r>
            <a:b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“Acts Are Judged by their Intent” (</a:t>
            </a:r>
            <a:r>
              <a:rPr lang="en-US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8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Umūr</a:t>
            </a:r>
            <a:r>
              <a:rPr lang="en-US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Maqā</a:t>
            </a:r>
            <a:r>
              <a:rPr lang="en-DE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ṣ</a:t>
            </a:r>
            <a:r>
              <a:rPr lang="en-US" sz="28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idihā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DE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645358"/>
              </p:ext>
            </p:extLst>
          </p:nvPr>
        </p:nvGraphicFramePr>
        <p:xfrm>
          <a:off x="914400" y="1618735"/>
          <a:ext cx="10842171" cy="479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137786"/>
            <a:ext cx="9941379" cy="1475109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Normative legal </a:t>
            </a:r>
            <a:b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“Certainty is Not Overruled by Doubt”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8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Yaqīn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lā</a:t>
            </a:r>
            <a:r>
              <a:rPr lang="en-US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Yazūl</a:t>
            </a:r>
            <a:r>
              <a:rPr lang="en-US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Al-</a:t>
            </a:r>
            <a:r>
              <a:rPr lang="en-US" sz="28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Shakk</a:t>
            </a:r>
            <a:r>
              <a:rPr lang="en-DE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776309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0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237995"/>
            <a:ext cx="9756321" cy="1114816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Normative legal </a:t>
            </a:r>
            <a:b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“Certainty is Not Overruled by Doubt”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Yaqīn</a:t>
            </a: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lā</a:t>
            </a:r>
            <a:r>
              <a:rPr lang="en-US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Yazūl</a:t>
            </a:r>
            <a:r>
              <a:rPr lang="en-US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Al-</a:t>
            </a:r>
            <a:r>
              <a:rPr lang="en-US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Shakk</a:t>
            </a:r>
            <a:r>
              <a:rPr lang="en-DE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449225"/>
              </p:ext>
            </p:extLst>
          </p:nvPr>
        </p:nvGraphicFramePr>
        <p:xfrm>
          <a:off x="914400" y="1618735"/>
          <a:ext cx="10842171" cy="479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98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16986</TotalTime>
  <Words>645</Words>
  <Application>Microsoft Macintosh PowerPoint</Application>
  <PresentationFormat>Widescreen</PresentationFormat>
  <Paragraphs>73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      Legal Maxims of Islamic Jurisprudence </vt:lpstr>
      <vt:lpstr>Main Topics</vt:lpstr>
      <vt:lpstr>The Authority of Legal Maxims in Islamic Jurisprudence</vt:lpstr>
      <vt:lpstr>Normative Legal Maxims Al-Qawā‘id al-Kuliyyah al-Kubrá</vt:lpstr>
      <vt:lpstr> The First Normative legal  “Acts Are Judged by their Intent” (Al-Umūr bi Maqāṣidihā)  </vt:lpstr>
      <vt:lpstr> The First Normative legal  “Acts Are Judged by their Intent” (Al-Umūr bi Maqāṣidihā)  </vt:lpstr>
      <vt:lpstr> The Second Normative legal  “Certainty is Not Overruled by Doubt” (Al-Yaqīn lā Yazūl bi Al-Shakk  </vt:lpstr>
      <vt:lpstr> The Second Normative legal  “Certainty is Not Overruled by Doubt” (Al-Yaqīn lā Yazūl bi Al-Shakk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161</cp:revision>
  <dcterms:created xsi:type="dcterms:W3CDTF">2020-09-13T17:12:40Z</dcterms:created>
  <dcterms:modified xsi:type="dcterms:W3CDTF">2023-08-13T08:42:53Z</dcterms:modified>
</cp:coreProperties>
</file>