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4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7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8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notesSlides/notesSlide9.xml" ContentType="application/vnd.openxmlformats-officedocument.presentationml.notesSlide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notesSlides/notesSlide10.xml" ContentType="application/vnd.openxmlformats-officedocument.presentationml.notesSlide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notesSlides/notesSlide11.xml" ContentType="application/vnd.openxmlformats-officedocument.presentationml.notesSlide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notesSlides/notesSlide12.xml" ContentType="application/vnd.openxmlformats-officedocument.presentationml.notesSlide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notesSlides/notesSlide13.xml" ContentType="application/vnd.openxmlformats-officedocument.presentationml.notesSlide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notesSlides/notesSlide14.xml" ContentType="application/vnd.openxmlformats-officedocument.presentationml.notesSlide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notesSlides/notesSlide15.xml" ContentType="application/vnd.openxmlformats-officedocument.presentationml.notesSlide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notesSlides/notesSlide16.xml" ContentType="application/vnd.openxmlformats-officedocument.presentationml.notesSlide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98" r:id="rId3"/>
    <p:sldId id="367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FFFF"/>
    <a:srgbClr val="66FF33"/>
    <a:srgbClr val="CCFFCC"/>
    <a:srgbClr val="003300"/>
    <a:srgbClr val="003192"/>
    <a:srgbClr val="1F3764"/>
    <a:srgbClr val="ED0AB6"/>
    <a:srgbClr val="A50406"/>
    <a:srgbClr val="B40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8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158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468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54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0494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4556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5388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920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8044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107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962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7611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190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0478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9945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256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985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/>
              <a:t>تجويد  </a:t>
            </a:r>
            <a:r>
              <a:rPr lang="ar-SA" sz="1800" b="1" dirty="0"/>
              <a:t>2</a:t>
            </a:r>
            <a:r>
              <a:rPr lang="ar-KW" sz="1800" b="1" dirty="0"/>
              <a:t>8</a:t>
            </a:r>
            <a:r>
              <a:rPr lang="ar-SA" sz="1800" b="1" dirty="0"/>
              <a:t>2</a:t>
            </a:r>
            <a:r>
              <a:rPr lang="ar-KW" sz="1800" b="1" dirty="0"/>
              <a:t> </a:t>
            </a:r>
            <a:r>
              <a:rPr lang="ar-SA" sz="1800" b="1" dirty="0"/>
              <a:t>– مادة </a:t>
            </a:r>
            <a:r>
              <a:rPr lang="ar-KW" sz="1800" b="1" dirty="0"/>
              <a:t>التجويد </a:t>
            </a:r>
            <a:r>
              <a:rPr lang="ar-SA" sz="1800" b="1" dirty="0"/>
              <a:t>– المحاضرة </a:t>
            </a:r>
            <a:r>
              <a:rPr lang="ar-SA" sz="1800" b="1" dirty="0" smtClean="0"/>
              <a:t>التاسعة – </a:t>
            </a:r>
            <a:r>
              <a:rPr lang="ar-SA" sz="1800" b="1" dirty="0"/>
              <a:t>الفصل الرابع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2022-06-10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2022-06-10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2022-06-10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2022-06-10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49.xml"/><Relationship Id="rId12" Type="http://schemas.openxmlformats.org/officeDocument/2006/relationships/customXml" Target="../ink/ink50.xml"/><Relationship Id="rId17" Type="http://schemas.openxmlformats.org/officeDocument/2006/relationships/customXml" Target="../ink/ink53.xml"/><Relationship Id="rId25" Type="http://schemas.openxmlformats.org/officeDocument/2006/relationships/customXml" Target="../ink/ink55.xml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5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54.xml"/><Relationship Id="rId14" Type="http://schemas.openxmlformats.org/officeDocument/2006/relationships/customXml" Target="../ink/ink51.xml"/><Relationship Id="rId22" Type="http://schemas.openxmlformats.org/officeDocument/2006/relationships/image" Target="../media/image7.emf"/><Relationship Id="rId27" Type="http://schemas.openxmlformats.org/officeDocument/2006/relationships/customXml" Target="../ink/ink56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57.xml"/><Relationship Id="rId12" Type="http://schemas.openxmlformats.org/officeDocument/2006/relationships/customXml" Target="../ink/ink58.xml"/><Relationship Id="rId17" Type="http://schemas.openxmlformats.org/officeDocument/2006/relationships/customXml" Target="../ink/ink61.xml"/><Relationship Id="rId25" Type="http://schemas.openxmlformats.org/officeDocument/2006/relationships/customXml" Target="../ink/ink63.xml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6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62.xml"/><Relationship Id="rId14" Type="http://schemas.openxmlformats.org/officeDocument/2006/relationships/customXml" Target="../ink/ink59.xml"/><Relationship Id="rId22" Type="http://schemas.openxmlformats.org/officeDocument/2006/relationships/image" Target="../media/image7.emf"/><Relationship Id="rId27" Type="http://schemas.openxmlformats.org/officeDocument/2006/relationships/customXml" Target="../ink/ink6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65.xml"/><Relationship Id="rId12" Type="http://schemas.openxmlformats.org/officeDocument/2006/relationships/customXml" Target="../ink/ink66.xml"/><Relationship Id="rId17" Type="http://schemas.openxmlformats.org/officeDocument/2006/relationships/customXml" Target="../ink/ink69.xml"/><Relationship Id="rId25" Type="http://schemas.openxmlformats.org/officeDocument/2006/relationships/customXml" Target="../ink/ink71.xml"/><Relationship Id="rId2" Type="http://schemas.openxmlformats.org/officeDocument/2006/relationships/notesSlide" Target="../notesSlides/notesSlide11.xml"/><Relationship Id="rId16" Type="http://schemas.openxmlformats.org/officeDocument/2006/relationships/customXml" Target="../ink/ink6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70.xml"/><Relationship Id="rId14" Type="http://schemas.openxmlformats.org/officeDocument/2006/relationships/customXml" Target="../ink/ink67.xml"/><Relationship Id="rId22" Type="http://schemas.openxmlformats.org/officeDocument/2006/relationships/image" Target="../media/image7.emf"/><Relationship Id="rId27" Type="http://schemas.openxmlformats.org/officeDocument/2006/relationships/customXml" Target="../ink/ink7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73.xml"/><Relationship Id="rId12" Type="http://schemas.openxmlformats.org/officeDocument/2006/relationships/customXml" Target="../ink/ink74.xml"/><Relationship Id="rId17" Type="http://schemas.openxmlformats.org/officeDocument/2006/relationships/customXml" Target="../ink/ink77.xml"/><Relationship Id="rId25" Type="http://schemas.openxmlformats.org/officeDocument/2006/relationships/customXml" Target="../ink/ink79.xml"/><Relationship Id="rId2" Type="http://schemas.openxmlformats.org/officeDocument/2006/relationships/notesSlide" Target="../notesSlides/notesSlide12.xml"/><Relationship Id="rId16" Type="http://schemas.openxmlformats.org/officeDocument/2006/relationships/customXml" Target="../ink/ink7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78.xml"/><Relationship Id="rId14" Type="http://schemas.openxmlformats.org/officeDocument/2006/relationships/customXml" Target="../ink/ink75.xml"/><Relationship Id="rId22" Type="http://schemas.openxmlformats.org/officeDocument/2006/relationships/image" Target="../media/image7.emf"/><Relationship Id="rId27" Type="http://schemas.openxmlformats.org/officeDocument/2006/relationships/customXml" Target="../ink/ink8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81.xml"/><Relationship Id="rId12" Type="http://schemas.openxmlformats.org/officeDocument/2006/relationships/customXml" Target="../ink/ink82.xml"/><Relationship Id="rId17" Type="http://schemas.openxmlformats.org/officeDocument/2006/relationships/customXml" Target="../ink/ink85.xml"/><Relationship Id="rId25" Type="http://schemas.openxmlformats.org/officeDocument/2006/relationships/customXml" Target="../ink/ink87.xml"/><Relationship Id="rId2" Type="http://schemas.openxmlformats.org/officeDocument/2006/relationships/notesSlide" Target="../notesSlides/notesSlide13.xml"/><Relationship Id="rId16" Type="http://schemas.openxmlformats.org/officeDocument/2006/relationships/customXml" Target="../ink/ink8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86.xml"/><Relationship Id="rId14" Type="http://schemas.openxmlformats.org/officeDocument/2006/relationships/customXml" Target="../ink/ink83.xml"/><Relationship Id="rId22" Type="http://schemas.openxmlformats.org/officeDocument/2006/relationships/image" Target="../media/image7.emf"/><Relationship Id="rId27" Type="http://schemas.openxmlformats.org/officeDocument/2006/relationships/customXml" Target="../ink/ink8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89.xml"/><Relationship Id="rId12" Type="http://schemas.openxmlformats.org/officeDocument/2006/relationships/customXml" Target="../ink/ink90.xml"/><Relationship Id="rId17" Type="http://schemas.openxmlformats.org/officeDocument/2006/relationships/customXml" Target="../ink/ink93.xml"/><Relationship Id="rId25" Type="http://schemas.openxmlformats.org/officeDocument/2006/relationships/customXml" Target="../ink/ink95.xml"/><Relationship Id="rId2" Type="http://schemas.openxmlformats.org/officeDocument/2006/relationships/notesSlide" Target="../notesSlides/notesSlide14.xml"/><Relationship Id="rId16" Type="http://schemas.openxmlformats.org/officeDocument/2006/relationships/customXml" Target="../ink/ink9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94.xml"/><Relationship Id="rId14" Type="http://schemas.openxmlformats.org/officeDocument/2006/relationships/customXml" Target="../ink/ink91.xml"/><Relationship Id="rId22" Type="http://schemas.openxmlformats.org/officeDocument/2006/relationships/image" Target="../media/image7.emf"/><Relationship Id="rId27" Type="http://schemas.openxmlformats.org/officeDocument/2006/relationships/customXml" Target="../ink/ink96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97.xml"/><Relationship Id="rId12" Type="http://schemas.openxmlformats.org/officeDocument/2006/relationships/customXml" Target="../ink/ink98.xml"/><Relationship Id="rId17" Type="http://schemas.openxmlformats.org/officeDocument/2006/relationships/customXml" Target="../ink/ink101.xml"/><Relationship Id="rId25" Type="http://schemas.openxmlformats.org/officeDocument/2006/relationships/customXml" Target="../ink/ink103.xml"/><Relationship Id="rId2" Type="http://schemas.openxmlformats.org/officeDocument/2006/relationships/notesSlide" Target="../notesSlides/notesSlide15.xml"/><Relationship Id="rId16" Type="http://schemas.openxmlformats.org/officeDocument/2006/relationships/customXml" Target="../ink/ink10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102.xml"/><Relationship Id="rId14" Type="http://schemas.openxmlformats.org/officeDocument/2006/relationships/customXml" Target="../ink/ink99.xml"/><Relationship Id="rId22" Type="http://schemas.openxmlformats.org/officeDocument/2006/relationships/image" Target="../media/image7.emf"/><Relationship Id="rId27" Type="http://schemas.openxmlformats.org/officeDocument/2006/relationships/customXml" Target="../ink/ink10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105.xml"/><Relationship Id="rId12" Type="http://schemas.openxmlformats.org/officeDocument/2006/relationships/customXml" Target="../ink/ink106.xml"/><Relationship Id="rId17" Type="http://schemas.openxmlformats.org/officeDocument/2006/relationships/customXml" Target="../ink/ink109.xml"/><Relationship Id="rId25" Type="http://schemas.openxmlformats.org/officeDocument/2006/relationships/customXml" Target="../ink/ink111.xml"/><Relationship Id="rId2" Type="http://schemas.openxmlformats.org/officeDocument/2006/relationships/notesSlide" Target="../notesSlides/notesSlide16.xml"/><Relationship Id="rId16" Type="http://schemas.openxmlformats.org/officeDocument/2006/relationships/customXml" Target="../ink/ink10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110.xml"/><Relationship Id="rId28" Type="http://schemas.openxmlformats.org/officeDocument/2006/relationships/image" Target="../media/image2.png"/><Relationship Id="rId14" Type="http://schemas.openxmlformats.org/officeDocument/2006/relationships/customXml" Target="../ink/ink107.xml"/><Relationship Id="rId22" Type="http://schemas.openxmlformats.org/officeDocument/2006/relationships/image" Target="../media/image7.emf"/><Relationship Id="rId27" Type="http://schemas.openxmlformats.org/officeDocument/2006/relationships/customXml" Target="../ink/ink1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customXml" Target="../ink/ink5.xml"/><Relationship Id="rId25" Type="http://schemas.openxmlformats.org/officeDocument/2006/relationships/customXml" Target="../ink/ink7.xml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6.xml"/><Relationship Id="rId14" Type="http://schemas.openxmlformats.org/officeDocument/2006/relationships/customXml" Target="../ink/ink3.xml"/><Relationship Id="rId22" Type="http://schemas.openxmlformats.org/officeDocument/2006/relationships/image" Target="../media/image7.emf"/><Relationship Id="rId27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customXml" Target="../ink/ink13.xml"/><Relationship Id="rId25" Type="http://schemas.openxmlformats.org/officeDocument/2006/relationships/customXml" Target="../ink/ink15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14.xml"/><Relationship Id="rId14" Type="http://schemas.openxmlformats.org/officeDocument/2006/relationships/customXml" Target="../ink/ink11.xml"/><Relationship Id="rId22" Type="http://schemas.openxmlformats.org/officeDocument/2006/relationships/image" Target="../media/image7.emf"/><Relationship Id="rId27" Type="http://schemas.openxmlformats.org/officeDocument/2006/relationships/customXml" Target="../ink/ink1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17.xml"/><Relationship Id="rId12" Type="http://schemas.openxmlformats.org/officeDocument/2006/relationships/customXml" Target="../ink/ink18.xml"/><Relationship Id="rId17" Type="http://schemas.openxmlformats.org/officeDocument/2006/relationships/customXml" Target="../ink/ink21.xml"/><Relationship Id="rId25" Type="http://schemas.openxmlformats.org/officeDocument/2006/relationships/customXml" Target="../ink/ink23.xml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22.xml"/><Relationship Id="rId14" Type="http://schemas.openxmlformats.org/officeDocument/2006/relationships/customXml" Target="../ink/ink19.xml"/><Relationship Id="rId22" Type="http://schemas.openxmlformats.org/officeDocument/2006/relationships/image" Target="../media/image7.emf"/><Relationship Id="rId27" Type="http://schemas.openxmlformats.org/officeDocument/2006/relationships/customXml" Target="../ink/ink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25.xml"/><Relationship Id="rId12" Type="http://schemas.openxmlformats.org/officeDocument/2006/relationships/customXml" Target="../ink/ink26.xml"/><Relationship Id="rId17" Type="http://schemas.openxmlformats.org/officeDocument/2006/relationships/customXml" Target="../ink/ink29.xml"/><Relationship Id="rId25" Type="http://schemas.openxmlformats.org/officeDocument/2006/relationships/customXml" Target="../ink/ink31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30.xml"/><Relationship Id="rId14" Type="http://schemas.openxmlformats.org/officeDocument/2006/relationships/customXml" Target="../ink/ink27.xml"/><Relationship Id="rId22" Type="http://schemas.openxmlformats.org/officeDocument/2006/relationships/image" Target="../media/image7.emf"/><Relationship Id="rId27" Type="http://schemas.openxmlformats.org/officeDocument/2006/relationships/customXml" Target="../ink/ink3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customXml" Target="../ink/ink37.xml"/><Relationship Id="rId25" Type="http://schemas.openxmlformats.org/officeDocument/2006/relationships/customXml" Target="../ink/ink39.xml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38.xml"/><Relationship Id="rId14" Type="http://schemas.openxmlformats.org/officeDocument/2006/relationships/customXml" Target="../ink/ink35.xml"/><Relationship Id="rId22" Type="http://schemas.openxmlformats.org/officeDocument/2006/relationships/image" Target="../media/image7.emf"/><Relationship Id="rId27" Type="http://schemas.openxmlformats.org/officeDocument/2006/relationships/customXml" Target="../ink/ink4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image" Target="../media/image9.emf"/><Relationship Id="rId3" Type="http://schemas.openxmlformats.org/officeDocument/2006/relationships/customXml" Target="../ink/ink41.xml"/><Relationship Id="rId12" Type="http://schemas.openxmlformats.org/officeDocument/2006/relationships/customXml" Target="../ink/ink42.xml"/><Relationship Id="rId17" Type="http://schemas.openxmlformats.org/officeDocument/2006/relationships/customXml" Target="../ink/ink45.xml"/><Relationship Id="rId25" Type="http://schemas.openxmlformats.org/officeDocument/2006/relationships/customXml" Target="../ink/ink47.xml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4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46.xml"/><Relationship Id="rId14" Type="http://schemas.openxmlformats.org/officeDocument/2006/relationships/customXml" Target="../ink/ink43.xml"/><Relationship Id="rId22" Type="http://schemas.openxmlformats.org/officeDocument/2006/relationships/image" Target="../media/image7.emf"/><Relationship Id="rId27" Type="http://schemas.openxmlformats.org/officeDocument/2006/relationships/customXml" Target="../ink/ink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3235"/>
            <a:ext cx="9144000" cy="2093369"/>
          </a:xfrm>
        </p:spPr>
        <p:txBody>
          <a:bodyPr>
            <a:normAutofit/>
          </a:bodyPr>
          <a:lstStyle/>
          <a:p>
            <a:r>
              <a:rPr lang="ar-SA" dirty="0" smtClean="0"/>
              <a:t>القراءة والرواية والطريق </a:t>
            </a:r>
            <a:r>
              <a:rPr lang="ar-SA" smtClean="0"/>
              <a:t/>
            </a:r>
            <a:br>
              <a:rPr lang="ar-SA" smtClean="0"/>
            </a:br>
            <a:r>
              <a:rPr lang="ar-SA" smtClean="0"/>
              <a:t>والقراء ورواتهم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4354"/>
            <a:ext cx="9144000" cy="694093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/>
              <a:t>هاله رجب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891118" y="2133540"/>
            <a:ext cx="4921623" cy="113877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ابن عامر </a:t>
            </a:r>
            <a:r>
              <a:rPr lang="en-US" sz="4800" b="1" dirty="0" smtClean="0">
                <a:solidFill>
                  <a:srgbClr val="FFFF00"/>
                </a:solidFill>
              </a:rPr>
              <a:t>Ibn </a:t>
            </a:r>
            <a:r>
              <a:rPr lang="en-US" sz="4800" b="1" dirty="0" err="1" smtClean="0">
                <a:solidFill>
                  <a:srgbClr val="FFFF00"/>
                </a:solidFill>
              </a:rPr>
              <a:t>Amer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>
              <a:defRPr/>
            </a:pPr>
            <a:r>
              <a:rPr lang="ar-KW" sz="2000" b="1" dirty="0"/>
              <a:t>( </a:t>
            </a:r>
            <a:r>
              <a:rPr lang="ar-SA" sz="2000" b="1" dirty="0" smtClean="0"/>
              <a:t>21 </a:t>
            </a:r>
            <a:r>
              <a:rPr lang="ar-KW" sz="2000" b="1" dirty="0" smtClean="0"/>
              <a:t>– </a:t>
            </a:r>
            <a:r>
              <a:rPr lang="ar-SA" sz="2000" b="1" dirty="0" smtClean="0"/>
              <a:t>118</a:t>
            </a:r>
            <a:r>
              <a:rPr lang="ar-KW" sz="2000" b="1" dirty="0" smtClean="0"/>
              <a:t>)</a:t>
            </a:r>
            <a:endParaRPr lang="en-US" sz="6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الشام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Al-Sham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891406" y="3934857"/>
            <a:ext cx="4112984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هشام</a:t>
            </a:r>
            <a:r>
              <a:rPr lang="en-US" sz="4800" b="1" dirty="0" err="1" smtClean="0">
                <a:solidFill>
                  <a:srgbClr val="FFFF00"/>
                </a:solidFill>
              </a:rPr>
              <a:t>Hesham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ar-SA" sz="2400" b="1" dirty="0" smtClean="0"/>
              <a:t>153 </a:t>
            </a:r>
            <a:r>
              <a:rPr lang="ar-KW" sz="2400" b="1" dirty="0" smtClean="0"/>
              <a:t>– </a:t>
            </a:r>
            <a:r>
              <a:rPr lang="ar-SA" sz="2400" b="1" dirty="0" smtClean="0"/>
              <a:t>245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618565" y="3934857"/>
            <a:ext cx="4948517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ابن ذكوان</a:t>
            </a:r>
            <a:r>
              <a:rPr lang="en-US" sz="4400" b="1" dirty="0" smtClean="0">
                <a:solidFill>
                  <a:srgbClr val="FFFF00"/>
                </a:solidFill>
              </a:rPr>
              <a:t>Ibn </a:t>
            </a:r>
            <a:r>
              <a:rPr lang="en-US" sz="4400" b="1" dirty="0" err="1" smtClean="0">
                <a:solidFill>
                  <a:srgbClr val="FFFF00"/>
                </a:solidFill>
              </a:rPr>
              <a:t>Zakwan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ar-SA" sz="2400" b="1" dirty="0" smtClean="0"/>
              <a:t>173 </a:t>
            </a:r>
            <a:r>
              <a:rPr lang="ar-KW" sz="2400" b="1" dirty="0" smtClean="0"/>
              <a:t>– </a:t>
            </a:r>
            <a:r>
              <a:rPr lang="ar-SA" sz="2400" b="1" dirty="0" smtClean="0"/>
              <a:t>242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58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348320" y="2088656"/>
            <a:ext cx="3724838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SA" sz="4800" b="1" dirty="0" smtClean="0">
                <a:solidFill>
                  <a:srgbClr val="FFFF00"/>
                </a:solidFill>
              </a:rPr>
              <a:t>عاصم </a:t>
            </a:r>
            <a:r>
              <a:rPr lang="en-US" sz="4400" b="1" dirty="0" err="1" smtClean="0">
                <a:solidFill>
                  <a:srgbClr val="FFFF00"/>
                </a:solidFill>
              </a:rPr>
              <a:t>Asem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127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الكوفة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Al-</a:t>
            </a:r>
            <a:r>
              <a:rPr lang="en-US" b="1" dirty="0" err="1" smtClean="0">
                <a:solidFill>
                  <a:srgbClr val="FF0000"/>
                </a:solidFill>
              </a:rPr>
              <a:t>kufa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6" y="3934857"/>
            <a:ext cx="3818648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شعبة</a:t>
            </a:r>
            <a:r>
              <a:rPr lang="en-US" sz="4800" b="1" dirty="0" err="1" smtClean="0">
                <a:solidFill>
                  <a:srgbClr val="FFFF00"/>
                </a:solidFill>
              </a:rPr>
              <a:t>Shoaba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 95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193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479176" y="3934857"/>
            <a:ext cx="3536577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حفص </a:t>
            </a:r>
            <a:r>
              <a:rPr lang="en-US" sz="4800" b="1" dirty="0" err="1" smtClean="0">
                <a:solidFill>
                  <a:srgbClr val="FFFF00"/>
                </a:solidFill>
              </a:rPr>
              <a:t>Hafs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 90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180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01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891118" y="2133540"/>
            <a:ext cx="4921623" cy="113877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SA" sz="4800" b="1" dirty="0" smtClean="0">
                <a:solidFill>
                  <a:srgbClr val="FFFF00"/>
                </a:solidFill>
              </a:rPr>
              <a:t>حمزة </a:t>
            </a:r>
            <a:r>
              <a:rPr lang="en-US" sz="4800" b="1" dirty="0" smtClean="0">
                <a:solidFill>
                  <a:srgbClr val="FFFF00"/>
                </a:solidFill>
              </a:rPr>
              <a:t>Hamza</a:t>
            </a:r>
          </a:p>
          <a:p>
            <a:pPr algn="ctr" rtl="1">
              <a:defRPr/>
            </a:pPr>
            <a:r>
              <a:rPr lang="ar-KW" sz="2000" b="1" dirty="0"/>
              <a:t>( </a:t>
            </a:r>
            <a:r>
              <a:rPr lang="en-US" sz="2000" b="1" dirty="0" smtClean="0"/>
              <a:t>80</a:t>
            </a:r>
            <a:r>
              <a:rPr lang="ar-KW" sz="2000" b="1" dirty="0" smtClean="0"/>
              <a:t>– </a:t>
            </a:r>
            <a:r>
              <a:rPr lang="en-US" sz="2000" b="1" dirty="0" smtClean="0"/>
              <a:t>156</a:t>
            </a:r>
            <a:r>
              <a:rPr lang="ar-KW" sz="2000" b="1" dirty="0" smtClean="0"/>
              <a:t>)</a:t>
            </a:r>
            <a:endParaRPr lang="en-US" sz="600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891406" y="3934857"/>
            <a:ext cx="4112984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خلف </a:t>
            </a:r>
            <a:r>
              <a:rPr lang="en-US" sz="4800" b="1" dirty="0" err="1" smtClean="0">
                <a:solidFill>
                  <a:srgbClr val="FFFF00"/>
                </a:solidFill>
              </a:rPr>
              <a:t>Khalaf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150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229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618565" y="3934857"/>
            <a:ext cx="4948517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خلاد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Khallad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119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220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5" name="6-Point Star 14"/>
          <p:cNvSpPr/>
          <p:nvPr/>
        </p:nvSpPr>
        <p:spPr>
          <a:xfrm>
            <a:off x="9063510" y="1742272"/>
            <a:ext cx="1958981" cy="1656899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الكوفة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Al-</a:t>
            </a:r>
            <a:r>
              <a:rPr lang="en-US" b="1" dirty="0" err="1" smtClean="0">
                <a:solidFill>
                  <a:srgbClr val="FF0000"/>
                </a:solidFill>
              </a:rPr>
              <a:t>kufa</a:t>
            </a:r>
            <a:endParaRPr lang="ar-KW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2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272553" y="2088656"/>
            <a:ext cx="4800605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SA" sz="4800" b="1" dirty="0" smtClean="0">
                <a:solidFill>
                  <a:srgbClr val="FFFF00"/>
                </a:solidFill>
              </a:rPr>
              <a:t>الكسائي </a:t>
            </a:r>
            <a:r>
              <a:rPr lang="en-US" sz="4400" b="1" dirty="0" smtClean="0">
                <a:solidFill>
                  <a:srgbClr val="FFFF00"/>
                </a:solidFill>
              </a:rPr>
              <a:t>Al-</a:t>
            </a:r>
            <a:r>
              <a:rPr lang="en-US" sz="4400" b="1" dirty="0" err="1" smtClean="0">
                <a:solidFill>
                  <a:srgbClr val="FFFF00"/>
                </a:solidFill>
              </a:rPr>
              <a:t>Kisa’i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189- 120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الكوفة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Al-</a:t>
            </a:r>
            <a:r>
              <a:rPr lang="en-US" b="1" dirty="0" err="1" smtClean="0">
                <a:solidFill>
                  <a:srgbClr val="FF0000"/>
                </a:solidFill>
              </a:rPr>
              <a:t>kufa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5" y="3934857"/>
            <a:ext cx="5431016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أبو الحارث</a:t>
            </a:r>
            <a:r>
              <a:rPr lang="en-US" sz="4400" b="1" dirty="0" err="1" smtClean="0">
                <a:solidFill>
                  <a:srgbClr val="FFFF00"/>
                </a:solidFill>
              </a:rPr>
              <a:t>Abul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Hareth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 240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37882" y="3934857"/>
            <a:ext cx="4477871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الدوري </a:t>
            </a:r>
            <a:r>
              <a:rPr lang="en-US" sz="4800" b="1" dirty="0" smtClean="0">
                <a:solidFill>
                  <a:srgbClr val="FFFF00"/>
                </a:solidFill>
              </a:rPr>
              <a:t>Al-Dowry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 150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246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60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891118" y="2133540"/>
            <a:ext cx="5432611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أبو جعفر </a:t>
            </a:r>
            <a:r>
              <a:rPr lang="en-US" sz="4800" b="1" dirty="0" smtClean="0">
                <a:solidFill>
                  <a:srgbClr val="FFFF00"/>
                </a:solidFill>
              </a:rPr>
              <a:t>Abu </a:t>
            </a:r>
            <a:r>
              <a:rPr lang="en-US" sz="4800" b="1" dirty="0" err="1" smtClean="0">
                <a:solidFill>
                  <a:srgbClr val="FFFF00"/>
                </a:solidFill>
              </a:rPr>
              <a:t>Ja’far</a:t>
            </a:r>
            <a:r>
              <a:rPr lang="en-US" sz="4800" b="1" dirty="0" smtClean="0">
                <a:solidFill>
                  <a:srgbClr val="FFFF00"/>
                </a:solidFill>
              </a:rPr>
              <a:t>’</a:t>
            </a:r>
          </a:p>
          <a:p>
            <a:pPr algn="ctr" rtl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130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KW" b="1" dirty="0" smtClean="0">
                <a:solidFill>
                  <a:srgbClr val="FF0000"/>
                </a:solidFill>
              </a:rPr>
              <a:t>المدينة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Medina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5" y="3934857"/>
            <a:ext cx="5027603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ابن وردان</a:t>
            </a:r>
            <a:r>
              <a:rPr lang="en-US" sz="4400" b="1" dirty="0" smtClean="0">
                <a:solidFill>
                  <a:srgbClr val="FFFF00"/>
                </a:solidFill>
              </a:rPr>
              <a:t>Ibn </a:t>
            </a:r>
            <a:r>
              <a:rPr lang="en-US" sz="4400" b="1" dirty="0" err="1" smtClean="0">
                <a:solidFill>
                  <a:srgbClr val="FFFF00"/>
                </a:solidFill>
              </a:rPr>
              <a:t>Wardan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160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268941" y="3934857"/>
            <a:ext cx="4852715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ابن جماز</a:t>
            </a:r>
            <a:r>
              <a:rPr lang="en-US" sz="4400" b="1" dirty="0" smtClean="0">
                <a:solidFill>
                  <a:srgbClr val="FFFF00"/>
                </a:solidFill>
              </a:rPr>
              <a:t>Ibn </a:t>
            </a:r>
            <a:r>
              <a:rPr lang="en-US" sz="4400" b="1" dirty="0" err="1" smtClean="0">
                <a:solidFill>
                  <a:srgbClr val="FFFF00"/>
                </a:solidFill>
              </a:rPr>
              <a:t>Jammaz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170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671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27294" y="2133540"/>
            <a:ext cx="3697941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</a:rPr>
              <a:t>يعقوب </a:t>
            </a:r>
            <a:r>
              <a:rPr lang="en-US" sz="3600" b="1" dirty="0" err="1" smtClean="0">
                <a:solidFill>
                  <a:srgbClr val="FFFF00"/>
                </a:solidFill>
              </a:rPr>
              <a:t>Ya’quob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117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205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00F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البصرة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Al-Basra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5" y="3934857"/>
            <a:ext cx="3844455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رويس</a:t>
            </a:r>
            <a:r>
              <a:rPr lang="en-US" sz="4800" b="1" dirty="0" err="1" smtClean="0">
                <a:solidFill>
                  <a:srgbClr val="FFFF00"/>
                </a:solidFill>
              </a:rPr>
              <a:t>Ruwais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238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398494" y="3934857"/>
            <a:ext cx="3617259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روح </a:t>
            </a:r>
            <a:r>
              <a:rPr lang="en-US" sz="4800" b="1" dirty="0" err="1" smtClean="0">
                <a:solidFill>
                  <a:srgbClr val="FFFF00"/>
                </a:solidFill>
              </a:rPr>
              <a:t>Rawh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233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682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272553" y="2088656"/>
            <a:ext cx="4800605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4800" b="1" dirty="0" smtClean="0">
                <a:solidFill>
                  <a:srgbClr val="FFFF00"/>
                </a:solidFill>
              </a:rPr>
              <a:t>خلف </a:t>
            </a:r>
            <a:r>
              <a:rPr lang="ar-KW" sz="2000" b="1" dirty="0">
                <a:solidFill>
                  <a:srgbClr val="FFFF00"/>
                </a:solidFill>
              </a:rPr>
              <a:t>«العاشر»</a:t>
            </a:r>
            <a:r>
              <a:rPr lang="ar-SA" sz="48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Khalaf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229 - 150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بغداد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Baghdad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5" y="3934857"/>
            <a:ext cx="3844455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اسحاق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Ishaq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 286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438835" y="3934857"/>
            <a:ext cx="3576918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ادريس </a:t>
            </a:r>
            <a:r>
              <a:rPr lang="en-US" sz="4800" b="1" dirty="0" smtClean="0">
                <a:solidFill>
                  <a:srgbClr val="FFFF00"/>
                </a:solidFill>
              </a:rPr>
              <a:t>Idris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 smtClean="0"/>
              <a:t>(</a:t>
            </a:r>
            <a:r>
              <a:rPr lang="en-US" sz="2400" b="1" dirty="0" smtClean="0"/>
              <a:t> 199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292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83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222374" y="1598799"/>
            <a:ext cx="3920938" cy="487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وهو يهدي السبيل</a:t>
            </a:r>
            <a:endParaRPr lang="en-US" sz="4000" b="1" dirty="0">
              <a:solidFill>
                <a:schemeClr val="bg1"/>
              </a:solidFill>
              <a:effectLst>
                <a:outerShdw blurRad="50800" dist="111602" dir="6660000" algn="t" rotWithShape="0">
                  <a:prstClr val="black">
                    <a:alpha val="62720"/>
                  </a:prstClr>
                </a:outerShdw>
              </a:effectLst>
            </a:endParaRPr>
          </a:p>
          <a:p>
            <a:pPr algn="ctr"/>
            <a:r>
              <a:rPr lang="en-US" sz="4000" b="1" dirty="0" err="1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Jazakom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 Allah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Khairan</a:t>
            </a:r>
            <a:endParaRPr lang="ar-KW" sz="4000" b="1" dirty="0">
              <a:solidFill>
                <a:schemeClr val="bg1"/>
              </a:solidFill>
              <a:effectLst>
                <a:outerShdw blurRad="50800" dist="111602" dir="6660000" algn="t" rotWithShape="0">
                  <a:prstClr val="black">
                    <a:alpha val="6272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0EDB6E0-1A05-CA4D-AA1B-DC96F09CFF26}"/>
              </a:ext>
            </a:extLst>
          </p:cNvPr>
          <p:cNvSpPr txBox="1">
            <a:spLocks noChangeAspect="1"/>
          </p:cNvSpPr>
          <p:nvPr/>
        </p:nvSpPr>
        <p:spPr>
          <a:xfrm>
            <a:off x="3448594" y="1791611"/>
            <a:ext cx="1920317" cy="369332"/>
          </a:xfrm>
          <a:prstGeom prst="rect">
            <a:avLst/>
          </a:prstGeom>
          <a:solidFill>
            <a:srgbClr val="1F3764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b="1" dirty="0">
                <a:solidFill>
                  <a:schemeClr val="bg1"/>
                </a:solidFill>
              </a:rPr>
              <a:t>الثالثة – الفصل الرابع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2834300" y="1846196"/>
            <a:ext cx="6861031" cy="3382627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SA" sz="5400" dirty="0" smtClean="0">
                <a:solidFill>
                  <a:srgbClr val="FFFF00"/>
                </a:solidFill>
              </a:rPr>
              <a:t>القراءة والرواية والطريق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The </a:t>
            </a:r>
            <a:r>
              <a:rPr lang="en-US" sz="2400" dirty="0" err="1">
                <a:solidFill>
                  <a:srgbClr val="FFFF00"/>
                </a:solidFill>
              </a:rPr>
              <a:t>Qira’ah</a:t>
            </a:r>
            <a:r>
              <a:rPr lang="en-US" sz="2400" dirty="0">
                <a:solidFill>
                  <a:srgbClr val="FFFF00"/>
                </a:solidFill>
              </a:rPr>
              <a:t> (Recitation),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 err="1">
                <a:solidFill>
                  <a:srgbClr val="FFFF00"/>
                </a:solidFill>
              </a:rPr>
              <a:t>Riwaya</a:t>
            </a:r>
            <a:r>
              <a:rPr lang="en-US" sz="2400" dirty="0">
                <a:solidFill>
                  <a:srgbClr val="FFFF00"/>
                </a:solidFill>
              </a:rPr>
              <a:t> (narration),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and </a:t>
            </a:r>
            <a:r>
              <a:rPr lang="en-US" sz="2400" dirty="0" err="1">
                <a:solidFill>
                  <a:srgbClr val="FFFF00"/>
                </a:solidFill>
              </a:rPr>
              <a:t>Tareeq</a:t>
            </a:r>
            <a:r>
              <a:rPr lang="en-US" sz="2400" dirty="0">
                <a:solidFill>
                  <a:srgbClr val="FFFF00"/>
                </a:solidFill>
              </a:rPr>
              <a:t> (the way)</a:t>
            </a:r>
            <a:endParaRPr sz="2400" dirty="0">
              <a:solidFill>
                <a:srgbClr val="FFFF00"/>
              </a:solidFill>
            </a:endParaRPr>
          </a:p>
        </p:txBody>
      </p:sp>
      <p:sp>
        <p:nvSpPr>
          <p:cNvPr id="109" name="Google Shape;109;p4"/>
          <p:cNvSpPr txBox="1">
            <a:spLocks noGrp="1"/>
          </p:cNvSpPr>
          <p:nvPr>
            <p:ph type="dt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2022-02-25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02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984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القراءة والرواية والطريق</a:t>
            </a: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Qira’ah</a:t>
            </a:r>
            <a:r>
              <a:rPr lang="en-US" dirty="0">
                <a:solidFill>
                  <a:srgbClr val="FFFF00"/>
                </a:solidFill>
              </a:rPr>
              <a:t> (Recitation</a:t>
            </a:r>
            <a:r>
              <a:rPr lang="en-US" dirty="0" smtClean="0">
                <a:solidFill>
                  <a:srgbClr val="FFFF00"/>
                </a:solidFill>
              </a:rPr>
              <a:t>),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Riwaya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(narration</a:t>
            </a:r>
            <a:r>
              <a:rPr lang="en-US" dirty="0" smtClean="0">
                <a:solidFill>
                  <a:srgbClr val="FFFF00"/>
                </a:solidFill>
              </a:rPr>
              <a:t>),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err="1">
                <a:solidFill>
                  <a:srgbClr val="FFFF00"/>
                </a:solidFill>
              </a:rPr>
              <a:t>Tareeq</a:t>
            </a:r>
            <a:r>
              <a:rPr lang="en-US" dirty="0">
                <a:solidFill>
                  <a:srgbClr val="FFFF00"/>
                </a:solidFill>
              </a:rPr>
              <a:t> (the way)</a:t>
            </a:r>
            <a:endParaRPr lang="en-CA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/>
          <p:cNvSpPr txBox="1"/>
          <p:nvPr/>
        </p:nvSpPr>
        <p:spPr>
          <a:xfrm>
            <a:off x="2855095" y="3736114"/>
            <a:ext cx="7045491" cy="29546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3600" b="1" dirty="0" err="1">
                <a:solidFill>
                  <a:srgbClr val="FF0000"/>
                </a:solidFill>
              </a:rPr>
              <a:t>Qira’ah</a:t>
            </a:r>
            <a:endParaRPr lang="en-US" sz="3600" b="1" dirty="0">
              <a:solidFill>
                <a:srgbClr val="FF0000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b="1" u="sng" dirty="0">
                <a:solidFill>
                  <a:srgbClr val="003192"/>
                </a:solidFill>
              </a:rPr>
              <a:t>The </a:t>
            </a:r>
            <a:r>
              <a:rPr lang="en-US" sz="2000" b="1" u="sng" dirty="0">
                <a:solidFill>
                  <a:srgbClr val="003192"/>
                </a:solidFill>
              </a:rPr>
              <a:t>type of recitation of the Qur’an which is attributed to any of the ten Imams of </a:t>
            </a:r>
            <a:r>
              <a:rPr lang="en-US" sz="2000" b="1" u="sng" dirty="0">
                <a:solidFill>
                  <a:srgbClr val="003192"/>
                </a:solidFill>
              </a:rPr>
              <a:t>recitation</a:t>
            </a:r>
          </a:p>
          <a:p>
            <a:pPr algn="ctr" rtl="0">
              <a:lnSpc>
                <a:spcPct val="150000"/>
              </a:lnSpc>
            </a:pPr>
            <a:r>
              <a:rPr lang="en-US" sz="1600" dirty="0">
                <a:solidFill>
                  <a:srgbClr val="003192"/>
                </a:solidFill>
              </a:rPr>
              <a:t> </a:t>
            </a:r>
            <a:r>
              <a:rPr lang="en-US" sz="1600" dirty="0">
                <a:solidFill>
                  <a:srgbClr val="003192"/>
                </a:solidFill>
              </a:rPr>
              <a:t>according to the way he heard it directly from his Sheikh, and whose chain of narration goes all the way back to the Messenger of Allah</a:t>
            </a:r>
            <a:r>
              <a:rPr lang="en-US" sz="800" dirty="0">
                <a:solidFill>
                  <a:srgbClr val="003192"/>
                </a:solidFill>
              </a:rPr>
              <a:t> (peace and blessings of Allah be upon him</a:t>
            </a:r>
            <a:r>
              <a:rPr lang="en-US" sz="800" dirty="0">
                <a:solidFill>
                  <a:srgbClr val="003192"/>
                </a:solidFill>
              </a:rPr>
              <a:t>)</a:t>
            </a:r>
          </a:p>
          <a:p>
            <a:pPr algn="ctr" rtl="0">
              <a:lnSpc>
                <a:spcPct val="150000"/>
              </a:lnSpc>
            </a:pPr>
            <a:r>
              <a:rPr lang="en-US" sz="1600" dirty="0">
                <a:solidFill>
                  <a:srgbClr val="003192"/>
                </a:solidFill>
              </a:rPr>
              <a:t>such </a:t>
            </a:r>
            <a:r>
              <a:rPr lang="en-US" sz="1600" dirty="0">
                <a:solidFill>
                  <a:srgbClr val="003192"/>
                </a:solidFill>
              </a:rPr>
              <a:t>as the </a:t>
            </a:r>
            <a:r>
              <a:rPr lang="en-US" sz="1600" i="1" dirty="0" err="1">
                <a:solidFill>
                  <a:srgbClr val="003192"/>
                </a:solidFill>
              </a:rPr>
              <a:t>Qira’ah</a:t>
            </a:r>
            <a:r>
              <a:rPr lang="en-US" sz="1600" dirty="0">
                <a:solidFill>
                  <a:srgbClr val="003192"/>
                </a:solidFill>
              </a:rPr>
              <a:t> of `</a:t>
            </a:r>
            <a:r>
              <a:rPr lang="en-US" sz="1600" dirty="0" err="1">
                <a:solidFill>
                  <a:srgbClr val="003192"/>
                </a:solidFill>
              </a:rPr>
              <a:t>Asim</a:t>
            </a:r>
            <a:r>
              <a:rPr lang="en-US" sz="1600" dirty="0">
                <a:solidFill>
                  <a:srgbClr val="003192"/>
                </a:solidFill>
              </a:rPr>
              <a:t> or </a:t>
            </a:r>
            <a:r>
              <a:rPr lang="en-US" sz="1600" dirty="0" err="1">
                <a:solidFill>
                  <a:srgbClr val="003192"/>
                </a:solidFill>
              </a:rPr>
              <a:t>Nafi</a:t>
            </a:r>
            <a:r>
              <a:rPr lang="en-US" sz="1600" dirty="0">
                <a:solidFill>
                  <a:srgbClr val="003192"/>
                </a:solidFill>
              </a:rPr>
              <a:t>`.</a:t>
            </a:r>
            <a:endParaRPr lang="en-US" sz="1600" dirty="0">
              <a:solidFill>
                <a:srgbClr val="00319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6969" y="1528258"/>
            <a:ext cx="7045491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3600" b="1" dirty="0">
                <a:solidFill>
                  <a:srgbClr val="FF0000"/>
                </a:solidFill>
              </a:rPr>
              <a:t>القِرَاءَةُ</a:t>
            </a:r>
          </a:p>
          <a:p>
            <a:pPr algn="ctr">
              <a:lnSpc>
                <a:spcPct val="150000"/>
              </a:lnSpc>
            </a:pPr>
            <a:r>
              <a:rPr lang="ar-KW" sz="2000" b="1" u="sng" dirty="0">
                <a:solidFill>
                  <a:srgbClr val="003192"/>
                </a:solidFill>
              </a:rPr>
              <a:t>الاختيار </a:t>
            </a:r>
            <a:r>
              <a:rPr lang="ar-KW" sz="2000" b="1" u="sng" dirty="0">
                <a:solidFill>
                  <a:srgbClr val="003192"/>
                </a:solidFill>
              </a:rPr>
              <a:t>المنسوب لإمام من الأئمة العشرة بكيفية القراءة للَّفظ </a:t>
            </a:r>
            <a:r>
              <a:rPr lang="ar-KW" sz="2000" b="1" u="sng" dirty="0">
                <a:solidFill>
                  <a:srgbClr val="003192"/>
                </a:solidFill>
              </a:rPr>
              <a:t>القرآني</a:t>
            </a: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على </a:t>
            </a:r>
            <a:r>
              <a:rPr lang="ar-KW" sz="2000" dirty="0">
                <a:solidFill>
                  <a:srgbClr val="003192"/>
                </a:solidFill>
              </a:rPr>
              <a:t>ما تلقَّاه مشافهة متصلا سنده برسول الله </a:t>
            </a:r>
            <a:r>
              <a:rPr lang="ar-KW" sz="1050" dirty="0">
                <a:solidFill>
                  <a:srgbClr val="003192"/>
                </a:solidFill>
              </a:rPr>
              <a:t>-صلى الله عليه وآله وسلم- </a:t>
            </a:r>
            <a:endParaRPr lang="ar-KW" sz="1050" dirty="0">
              <a:solidFill>
                <a:srgbClr val="00319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مثل</a:t>
            </a:r>
            <a:r>
              <a:rPr lang="ar-KW" sz="2000" dirty="0">
                <a:solidFill>
                  <a:srgbClr val="003192"/>
                </a:solidFill>
              </a:rPr>
              <a:t>: قراءة عاصم أو نافع</a:t>
            </a:r>
            <a:r>
              <a:rPr lang="ar-KW" sz="2000" dirty="0">
                <a:solidFill>
                  <a:srgbClr val="003192"/>
                </a:solidFill>
              </a:rPr>
              <a:t>.</a:t>
            </a:r>
            <a:endParaRPr lang="en-US" sz="20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984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القراءة والرواية والطريق</a:t>
            </a:r>
            <a:r>
              <a:rPr lang="ar-SA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mtClean="0">
                <a:solidFill>
                  <a:srgbClr val="FFFF00"/>
                </a:solidFill>
              </a:rPr>
              <a:t>The </a:t>
            </a:r>
            <a:r>
              <a:rPr lang="en-US">
                <a:solidFill>
                  <a:srgbClr val="FFFF00"/>
                </a:solidFill>
              </a:rPr>
              <a:t>Qira’ah (</a:t>
            </a:r>
            <a:r>
              <a:rPr lang="en-US">
                <a:solidFill>
                  <a:srgbClr val="FFFF00"/>
                </a:solidFill>
              </a:rPr>
              <a:t>Recitation</a:t>
            </a:r>
            <a:r>
              <a:rPr lang="en-US" smtClean="0">
                <a:solidFill>
                  <a:srgbClr val="FFFF00"/>
                </a:solidFill>
              </a:rPr>
              <a:t>),</a:t>
            </a:r>
            <a:r>
              <a:rPr lang="ar-SA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Riwaya 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>
                <a:solidFill>
                  <a:srgbClr val="FFFF00"/>
                </a:solidFill>
              </a:rPr>
              <a:t>narration</a:t>
            </a:r>
            <a:r>
              <a:rPr lang="en-US" smtClean="0">
                <a:solidFill>
                  <a:srgbClr val="FFFF00"/>
                </a:solidFill>
              </a:rPr>
              <a:t>),</a:t>
            </a:r>
            <a:r>
              <a:rPr lang="ar-SA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and </a:t>
            </a:r>
            <a:r>
              <a:rPr lang="en-US">
                <a:solidFill>
                  <a:srgbClr val="FFFF00"/>
                </a:solidFill>
              </a:rPr>
              <a:t>Tareeq (the way)</a:t>
            </a:r>
            <a:endParaRPr lang="en-CA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2668805" y="4012320"/>
            <a:ext cx="7045491" cy="23698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800" b="1" dirty="0" err="1">
                <a:solidFill>
                  <a:srgbClr val="FF0000"/>
                </a:solidFill>
              </a:rPr>
              <a:t>Riwayah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u="sng" dirty="0">
                <a:solidFill>
                  <a:srgbClr val="003192"/>
                </a:solidFill>
              </a:rPr>
              <a:t>The </a:t>
            </a:r>
            <a:r>
              <a:rPr lang="en-US" sz="2000" b="1" u="sng" dirty="0">
                <a:solidFill>
                  <a:srgbClr val="003192"/>
                </a:solidFill>
              </a:rPr>
              <a:t>mode of recitation of the Qur’an which is attributed to the narrator who narrated from one of the ten Imams. </a:t>
            </a:r>
            <a:endParaRPr lang="en-US" sz="2000" b="1" u="sng" dirty="0">
              <a:solidFill>
                <a:srgbClr val="003192"/>
              </a:solidFill>
            </a:endParaRPr>
          </a:p>
          <a:p>
            <a:pPr algn="ctr" rtl="0"/>
            <a:r>
              <a:rPr lang="en-US" sz="2000" dirty="0">
                <a:solidFill>
                  <a:srgbClr val="003192"/>
                </a:solidFill>
              </a:rPr>
              <a:t>Each </a:t>
            </a:r>
            <a:r>
              <a:rPr lang="en-US" sz="2000" dirty="0">
                <a:solidFill>
                  <a:srgbClr val="003192"/>
                </a:solidFill>
              </a:rPr>
              <a:t>of the ten imams had many narrators but the scholars chose just two of them. </a:t>
            </a:r>
            <a:endParaRPr lang="en-US" sz="2000" dirty="0">
              <a:solidFill>
                <a:srgbClr val="003192"/>
              </a:solidFill>
            </a:endParaRPr>
          </a:p>
          <a:p>
            <a:pPr algn="ctr" rtl="0"/>
            <a:r>
              <a:rPr lang="en-US" sz="2000" dirty="0">
                <a:solidFill>
                  <a:srgbClr val="003192"/>
                </a:solidFill>
              </a:rPr>
              <a:t>It </a:t>
            </a:r>
            <a:r>
              <a:rPr lang="en-US" sz="2000" dirty="0">
                <a:solidFill>
                  <a:srgbClr val="003192"/>
                </a:solidFill>
              </a:rPr>
              <a:t>is said, for example, the recitation of </a:t>
            </a:r>
            <a:r>
              <a:rPr lang="en-US" sz="2000" dirty="0" err="1">
                <a:solidFill>
                  <a:srgbClr val="003192"/>
                </a:solidFill>
              </a:rPr>
              <a:t>Hafs</a:t>
            </a:r>
            <a:r>
              <a:rPr lang="en-US" sz="2000" dirty="0">
                <a:solidFill>
                  <a:srgbClr val="003192"/>
                </a:solidFill>
              </a:rPr>
              <a:t> narrated from `</a:t>
            </a:r>
            <a:r>
              <a:rPr lang="en-US" sz="2000" dirty="0" err="1">
                <a:solidFill>
                  <a:srgbClr val="003192"/>
                </a:solidFill>
              </a:rPr>
              <a:t>Asim</a:t>
            </a:r>
            <a:r>
              <a:rPr lang="en-US" sz="2000" dirty="0">
                <a:solidFill>
                  <a:srgbClr val="003192"/>
                </a:solidFill>
              </a:rPr>
              <a:t>, the recitation of </a:t>
            </a:r>
            <a:r>
              <a:rPr lang="en-US" sz="2000" dirty="0" err="1">
                <a:solidFill>
                  <a:srgbClr val="003192"/>
                </a:solidFill>
              </a:rPr>
              <a:t>Warsh</a:t>
            </a:r>
            <a:r>
              <a:rPr lang="en-US" sz="2000" dirty="0">
                <a:solidFill>
                  <a:srgbClr val="003192"/>
                </a:solidFill>
              </a:rPr>
              <a:t> narrated from </a:t>
            </a:r>
            <a:r>
              <a:rPr lang="en-US" sz="2000" dirty="0" err="1">
                <a:solidFill>
                  <a:srgbClr val="003192"/>
                </a:solidFill>
              </a:rPr>
              <a:t>Nafi</a:t>
            </a:r>
            <a:r>
              <a:rPr lang="en-US" sz="2000" dirty="0">
                <a:solidFill>
                  <a:srgbClr val="003192"/>
                </a:solidFill>
              </a:rPr>
              <a:t>`, and so on</a:t>
            </a:r>
            <a:r>
              <a:rPr lang="en-US" sz="2000" dirty="0">
                <a:solidFill>
                  <a:srgbClr val="003192"/>
                </a:solidFill>
              </a:rPr>
              <a:t>.</a:t>
            </a:r>
            <a:endParaRPr lang="en-US" sz="2000" dirty="0">
              <a:solidFill>
                <a:srgbClr val="00319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0679" y="1629672"/>
            <a:ext cx="7045491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3600" b="1" dirty="0">
                <a:solidFill>
                  <a:srgbClr val="FF0000"/>
                </a:solidFill>
              </a:rPr>
              <a:t>الرِّوَايَةُ</a:t>
            </a:r>
          </a:p>
          <a:p>
            <a:pPr algn="ctr">
              <a:lnSpc>
                <a:spcPct val="150000"/>
              </a:lnSpc>
            </a:pPr>
            <a:r>
              <a:rPr lang="ar-KW" sz="2000" b="1" u="sng" dirty="0">
                <a:solidFill>
                  <a:srgbClr val="003192"/>
                </a:solidFill>
              </a:rPr>
              <a:t>ما </a:t>
            </a:r>
            <a:r>
              <a:rPr lang="ar-KW" sz="2000" b="1" u="sng" dirty="0">
                <a:solidFill>
                  <a:srgbClr val="003192"/>
                </a:solidFill>
              </a:rPr>
              <a:t>نسب لمن روى عن إمام من الأئمة العشرة من كيفية قراءته للَّفظ </a:t>
            </a:r>
            <a:r>
              <a:rPr lang="ar-KW" sz="2000" b="1" u="sng" dirty="0">
                <a:solidFill>
                  <a:srgbClr val="003192"/>
                </a:solidFill>
              </a:rPr>
              <a:t>القرآني</a:t>
            </a: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فلكلٍ </a:t>
            </a:r>
            <a:r>
              <a:rPr lang="ar-KW" sz="2000" dirty="0">
                <a:solidFill>
                  <a:srgbClr val="003192"/>
                </a:solidFill>
              </a:rPr>
              <a:t>من أئمة القراءة رواة كثر اختار منهم العلماء </a:t>
            </a:r>
            <a:r>
              <a:rPr lang="ar-KW" sz="2000" dirty="0">
                <a:solidFill>
                  <a:srgbClr val="003192"/>
                </a:solidFill>
              </a:rPr>
              <a:t>راويين</a:t>
            </a: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فيقال </a:t>
            </a:r>
            <a:r>
              <a:rPr lang="ar-KW" sz="2000" dirty="0">
                <a:solidFill>
                  <a:srgbClr val="003192"/>
                </a:solidFill>
              </a:rPr>
              <a:t>مثلا: رواية حفص عن عاصم، رواية ورش عن نافع، وهكذا</a:t>
            </a:r>
            <a:r>
              <a:rPr lang="ar-KW" sz="2000" dirty="0">
                <a:solidFill>
                  <a:srgbClr val="003192"/>
                </a:solidFill>
              </a:rPr>
              <a:t>.</a:t>
            </a:r>
            <a:endParaRPr lang="en-US" sz="20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984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القراءة والرواية والطريق</a:t>
            </a:r>
            <a:r>
              <a:rPr lang="ar-SA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mtClean="0">
                <a:solidFill>
                  <a:srgbClr val="FFFF00"/>
                </a:solidFill>
              </a:rPr>
              <a:t>The </a:t>
            </a:r>
            <a:r>
              <a:rPr lang="en-US">
                <a:solidFill>
                  <a:srgbClr val="FFFF00"/>
                </a:solidFill>
              </a:rPr>
              <a:t>Qira’ah (</a:t>
            </a:r>
            <a:r>
              <a:rPr lang="en-US">
                <a:solidFill>
                  <a:srgbClr val="FFFF00"/>
                </a:solidFill>
              </a:rPr>
              <a:t>Recitation</a:t>
            </a:r>
            <a:r>
              <a:rPr lang="en-US" smtClean="0">
                <a:solidFill>
                  <a:srgbClr val="FFFF00"/>
                </a:solidFill>
              </a:rPr>
              <a:t>),</a:t>
            </a:r>
            <a:r>
              <a:rPr lang="ar-SA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Riwaya 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>
                <a:solidFill>
                  <a:srgbClr val="FFFF00"/>
                </a:solidFill>
              </a:rPr>
              <a:t>narration</a:t>
            </a:r>
            <a:r>
              <a:rPr lang="en-US" smtClean="0">
                <a:solidFill>
                  <a:srgbClr val="FFFF00"/>
                </a:solidFill>
              </a:rPr>
              <a:t>),</a:t>
            </a:r>
            <a:r>
              <a:rPr lang="ar-SA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and </a:t>
            </a:r>
            <a:r>
              <a:rPr lang="en-US">
                <a:solidFill>
                  <a:srgbClr val="FFFF00"/>
                </a:solidFill>
              </a:rPr>
              <a:t>Tareeq (the way)</a:t>
            </a:r>
            <a:endParaRPr lang="en-CA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/>
          <p:cNvSpPr txBox="1"/>
          <p:nvPr/>
        </p:nvSpPr>
        <p:spPr>
          <a:xfrm>
            <a:off x="2440205" y="3930842"/>
            <a:ext cx="7045491" cy="24929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Tariq</a:t>
            </a:r>
          </a:p>
          <a:p>
            <a:pPr algn="ctr" rtl="0">
              <a:lnSpc>
                <a:spcPct val="150000"/>
              </a:lnSpc>
            </a:pPr>
            <a:r>
              <a:rPr lang="en-US" b="1" u="sng" dirty="0">
                <a:solidFill>
                  <a:srgbClr val="003192"/>
                </a:solidFill>
              </a:rPr>
              <a:t>The </a:t>
            </a:r>
            <a:r>
              <a:rPr lang="en-US" b="1" u="sng" dirty="0">
                <a:solidFill>
                  <a:srgbClr val="003192"/>
                </a:solidFill>
              </a:rPr>
              <a:t>way attributed to the person who conveyed the mode of recitation from the narrator, no matter how long after the narrator this way was. </a:t>
            </a:r>
            <a:endParaRPr lang="en-US" b="1" u="sng" dirty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1600" dirty="0">
                <a:solidFill>
                  <a:srgbClr val="003192"/>
                </a:solidFill>
              </a:rPr>
              <a:t>For </a:t>
            </a:r>
            <a:r>
              <a:rPr lang="en-US" sz="1600" dirty="0">
                <a:solidFill>
                  <a:srgbClr val="003192"/>
                </a:solidFill>
              </a:rPr>
              <a:t>example, it is said the recitation of </a:t>
            </a:r>
            <a:r>
              <a:rPr lang="en-US" sz="1600" dirty="0" err="1" smtClean="0">
                <a:solidFill>
                  <a:srgbClr val="003192"/>
                </a:solidFill>
              </a:rPr>
              <a:t>Hafs</a:t>
            </a:r>
            <a:r>
              <a:rPr lang="en-US" sz="1600" dirty="0" smtClean="0">
                <a:solidFill>
                  <a:srgbClr val="003192"/>
                </a:solidFill>
              </a:rPr>
              <a:t> from the way of </a:t>
            </a:r>
            <a:r>
              <a:rPr lang="en-US" sz="1600" dirty="0" err="1" smtClean="0">
                <a:solidFill>
                  <a:srgbClr val="003192"/>
                </a:solidFill>
              </a:rPr>
              <a:t>Shatibiyyah</a:t>
            </a:r>
            <a:r>
              <a:rPr lang="en-US" sz="1600" dirty="0" smtClean="0">
                <a:solidFill>
                  <a:srgbClr val="003192"/>
                </a:solidFill>
              </a:rPr>
              <a:t> &amp; the recitation of </a:t>
            </a:r>
            <a:r>
              <a:rPr lang="en-US" sz="1600" dirty="0" err="1" smtClean="0">
                <a:solidFill>
                  <a:srgbClr val="003192"/>
                </a:solidFill>
              </a:rPr>
              <a:t>Warsh</a:t>
            </a:r>
            <a:r>
              <a:rPr lang="en-US" sz="1600" dirty="0" smtClean="0">
                <a:solidFill>
                  <a:srgbClr val="003192"/>
                </a:solidFill>
              </a:rPr>
              <a:t> </a:t>
            </a:r>
            <a:r>
              <a:rPr lang="en-US" sz="1600" dirty="0">
                <a:solidFill>
                  <a:srgbClr val="003192"/>
                </a:solidFill>
              </a:rPr>
              <a:t>through the way of Al-</a:t>
            </a:r>
            <a:r>
              <a:rPr lang="en-US" sz="1600" dirty="0" err="1">
                <a:solidFill>
                  <a:srgbClr val="003192"/>
                </a:solidFill>
              </a:rPr>
              <a:t>Azraq</a:t>
            </a:r>
            <a:r>
              <a:rPr lang="en-US" sz="1600" dirty="0">
                <a:solidFill>
                  <a:srgbClr val="003192"/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8937" y="2060849"/>
            <a:ext cx="7045491" cy="18466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3600" b="1" dirty="0">
                <a:solidFill>
                  <a:srgbClr val="FF0000"/>
                </a:solidFill>
              </a:rPr>
              <a:t>الطَّرِيقُ</a:t>
            </a: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ما </a:t>
            </a:r>
            <a:r>
              <a:rPr lang="ar-KW" sz="2000" b="1" u="sng" dirty="0">
                <a:solidFill>
                  <a:srgbClr val="003192"/>
                </a:solidFill>
              </a:rPr>
              <a:t>نسب للناقل عن الراوي وإن </a:t>
            </a:r>
            <a:r>
              <a:rPr lang="ar-KW" sz="2000" b="1" u="sng" dirty="0">
                <a:solidFill>
                  <a:srgbClr val="003192"/>
                </a:solidFill>
              </a:rPr>
              <a:t>سَفَلَ</a:t>
            </a: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فمثلا</a:t>
            </a:r>
            <a:r>
              <a:rPr lang="ar-KW" sz="2000" dirty="0">
                <a:solidFill>
                  <a:srgbClr val="003192"/>
                </a:solidFill>
              </a:rPr>
              <a:t>: رواية </a:t>
            </a:r>
            <a:r>
              <a:rPr lang="ar-SA" sz="2000" dirty="0" smtClean="0">
                <a:solidFill>
                  <a:srgbClr val="003192"/>
                </a:solidFill>
              </a:rPr>
              <a:t>حفص من طريق الشاطبية ورواية </a:t>
            </a:r>
            <a:r>
              <a:rPr lang="ar-KW" sz="2000" dirty="0" smtClean="0">
                <a:solidFill>
                  <a:srgbClr val="003192"/>
                </a:solidFill>
              </a:rPr>
              <a:t>ورش </a:t>
            </a:r>
            <a:r>
              <a:rPr lang="ar-KW" sz="2000" dirty="0">
                <a:solidFill>
                  <a:srgbClr val="003192"/>
                </a:solidFill>
              </a:rPr>
              <a:t>من طريق الأزرق.</a:t>
            </a:r>
            <a:endParaRPr lang="en-US" sz="20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2834300" y="1846196"/>
            <a:ext cx="6861031" cy="338262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SA" sz="5400" dirty="0" smtClean="0">
                <a:solidFill>
                  <a:srgbClr val="FFFF00"/>
                </a:solidFill>
              </a:rPr>
              <a:t>القراء ورواتهم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The </a:t>
            </a:r>
            <a:r>
              <a:rPr lang="en-US" sz="2400" dirty="0" err="1">
                <a:solidFill>
                  <a:srgbClr val="FFFF00"/>
                </a:solidFill>
              </a:rPr>
              <a:t>Qurra</a:t>
            </a:r>
            <a:r>
              <a:rPr lang="en-US" sz="2400" dirty="0">
                <a:solidFill>
                  <a:srgbClr val="FFFF00"/>
                </a:solidFill>
              </a:rPr>
              <a:t>’ (reciters) and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their </a:t>
            </a:r>
            <a:r>
              <a:rPr lang="en-US" sz="2400" dirty="0" err="1">
                <a:solidFill>
                  <a:srgbClr val="FFFF00"/>
                </a:solidFill>
              </a:rPr>
              <a:t>Ruwah</a:t>
            </a:r>
            <a:r>
              <a:rPr lang="en-US" sz="2400" dirty="0">
                <a:solidFill>
                  <a:srgbClr val="FFFF00"/>
                </a:solidFill>
              </a:rPr>
              <a:t> (narrators)</a:t>
            </a:r>
            <a:endParaRPr sz="2400" dirty="0">
              <a:solidFill>
                <a:srgbClr val="FFFF00"/>
              </a:solidFill>
            </a:endParaRPr>
          </a:p>
        </p:txBody>
      </p:sp>
      <p:sp>
        <p:nvSpPr>
          <p:cNvPr id="109" name="Google Shape;109;p4"/>
          <p:cNvSpPr txBox="1">
            <a:spLocks noGrp="1"/>
          </p:cNvSpPr>
          <p:nvPr>
            <p:ph type="dt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2022-02-25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7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891118" y="2133540"/>
            <a:ext cx="4355451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KW" sz="4800" b="1" dirty="0" smtClean="0">
                <a:solidFill>
                  <a:srgbClr val="FFFF00"/>
                </a:solidFill>
              </a:rPr>
              <a:t>نـــافــــع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Nafi</a:t>
            </a:r>
            <a:r>
              <a:rPr lang="en-US" sz="4800" b="1" dirty="0" smtClean="0">
                <a:solidFill>
                  <a:srgbClr val="FFFF00"/>
                </a:solidFill>
              </a:rPr>
              <a:t>’</a:t>
            </a:r>
          </a:p>
          <a:p>
            <a:pPr algn="ctr" rtl="1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( 70 – 169 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KW" b="1" dirty="0" smtClean="0">
                <a:solidFill>
                  <a:srgbClr val="FF0000"/>
                </a:solidFill>
              </a:rPr>
              <a:t>المدينة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Medina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6" y="3934857"/>
            <a:ext cx="3619066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KW" sz="4800" b="1" dirty="0" smtClean="0">
                <a:solidFill>
                  <a:srgbClr val="FFFF00"/>
                </a:solidFill>
              </a:rPr>
              <a:t>قالون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Qalun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( 120– </a:t>
            </a:r>
            <a:r>
              <a:rPr lang="ar-KW" sz="2400" b="1" dirty="0" smtClean="0"/>
              <a:t>220)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50580" y="3934857"/>
            <a:ext cx="3481113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KW" sz="4800" b="1" dirty="0" smtClean="0">
                <a:solidFill>
                  <a:srgbClr val="FFFF00"/>
                </a:solidFill>
              </a:rPr>
              <a:t>ورش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Warsh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( 110– </a:t>
            </a:r>
            <a:r>
              <a:rPr lang="ar-KW" sz="2400" b="1" dirty="0" smtClean="0"/>
              <a:t>197 </a:t>
            </a:r>
            <a:r>
              <a:rPr lang="ar-KW" sz="2400" b="1" dirty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39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891118" y="2133540"/>
            <a:ext cx="4921623" cy="113877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ابن كثير </a:t>
            </a:r>
            <a:r>
              <a:rPr lang="en-US" sz="4800" b="1" dirty="0" smtClean="0">
                <a:solidFill>
                  <a:srgbClr val="FFFF00"/>
                </a:solidFill>
              </a:rPr>
              <a:t>Ibn </a:t>
            </a:r>
            <a:r>
              <a:rPr lang="en-US" sz="4800" b="1" dirty="0" err="1" smtClean="0">
                <a:solidFill>
                  <a:srgbClr val="FFFF00"/>
                </a:solidFill>
              </a:rPr>
              <a:t>Kathir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>
              <a:defRPr/>
            </a:pPr>
            <a:r>
              <a:rPr lang="ar-KW" sz="2000" b="1" dirty="0"/>
              <a:t>( 45 – </a:t>
            </a:r>
            <a:r>
              <a:rPr lang="ar-KW" sz="2000" b="1" dirty="0" smtClean="0"/>
              <a:t>120)</a:t>
            </a:r>
            <a:endParaRPr lang="en-US" sz="6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66FF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مكه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Macca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6" y="3934857"/>
            <a:ext cx="3619066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البزي</a:t>
            </a:r>
            <a:r>
              <a:rPr lang="en-US" sz="4800" b="1" dirty="0" smtClean="0">
                <a:solidFill>
                  <a:srgbClr val="FFFF00"/>
                </a:solidFill>
              </a:rPr>
              <a:t>Al-</a:t>
            </a:r>
            <a:r>
              <a:rPr lang="en-US" sz="4800" b="1" dirty="0" err="1" smtClean="0">
                <a:solidFill>
                  <a:srgbClr val="FFFF00"/>
                </a:solidFill>
              </a:rPr>
              <a:t>Bazzi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170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250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50580" y="3934857"/>
            <a:ext cx="3481113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قنبل</a:t>
            </a:r>
            <a:r>
              <a:rPr lang="en-US" sz="4800" b="1" dirty="0" err="1" smtClean="0">
                <a:solidFill>
                  <a:srgbClr val="FFFF00"/>
                </a:solidFill>
              </a:rPr>
              <a:t>Qunbul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195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291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0613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348320" y="543373"/>
            <a:ext cx="5689383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القراء ورواتهم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Qurra</a:t>
            </a:r>
            <a:r>
              <a:rPr lang="en-US" dirty="0">
                <a:solidFill>
                  <a:srgbClr val="FFFF00"/>
                </a:solidFill>
              </a:rPr>
              <a:t>’ (reciters)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their </a:t>
            </a:r>
            <a:r>
              <a:rPr lang="en-US" dirty="0" err="1">
                <a:solidFill>
                  <a:srgbClr val="FFFF00"/>
                </a:solidFill>
              </a:rPr>
              <a:t>Ruwah</a:t>
            </a:r>
            <a:r>
              <a:rPr lang="en-US" dirty="0">
                <a:solidFill>
                  <a:srgbClr val="FFFF00"/>
                </a:solidFill>
              </a:rPr>
              <a:t> (narrators)</a:t>
            </a:r>
            <a:endParaRPr lang="en-CA" sz="1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34667" y="2133540"/>
            <a:ext cx="6750423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</a:rPr>
              <a:t>أبو عمرو البصري </a:t>
            </a:r>
            <a:r>
              <a:rPr lang="en-US" sz="3600" b="1" dirty="0" smtClean="0">
                <a:solidFill>
                  <a:srgbClr val="FFFF00"/>
                </a:solidFill>
              </a:rPr>
              <a:t>Abu Amr Al-</a:t>
            </a:r>
            <a:r>
              <a:rPr lang="en-US" sz="3600" b="1" dirty="0" err="1" smtClean="0">
                <a:solidFill>
                  <a:srgbClr val="FFFF00"/>
                </a:solidFill>
              </a:rPr>
              <a:t>Basry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68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154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16" name="6-Point Star 15"/>
          <p:cNvSpPr/>
          <p:nvPr/>
        </p:nvSpPr>
        <p:spPr>
          <a:xfrm>
            <a:off x="9063510" y="1725943"/>
            <a:ext cx="1958981" cy="1656899"/>
          </a:xfrm>
          <a:prstGeom prst="star6">
            <a:avLst/>
          </a:prstGeom>
          <a:solidFill>
            <a:srgbClr val="00F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البصرة</a:t>
            </a:r>
          </a:p>
          <a:p>
            <a:pPr algn="ctr" rt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Al-Basra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219055" y="3934857"/>
            <a:ext cx="4576493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الدوري</a:t>
            </a:r>
            <a:r>
              <a:rPr lang="en-US" sz="4800" b="1" dirty="0" smtClean="0">
                <a:solidFill>
                  <a:srgbClr val="FFFF00"/>
                </a:solidFill>
              </a:rPr>
              <a:t>Al-Dowry </a:t>
            </a: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150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246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36176" y="3934857"/>
            <a:ext cx="4679577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</a:rPr>
              <a:t>السوسي </a:t>
            </a:r>
            <a:r>
              <a:rPr lang="en-US" sz="4800" b="1" dirty="0" smtClean="0">
                <a:solidFill>
                  <a:srgbClr val="FFFF00"/>
                </a:solidFill>
              </a:rPr>
              <a:t>Al-</a:t>
            </a:r>
            <a:r>
              <a:rPr lang="en-US" sz="4800" b="1" dirty="0" err="1" smtClean="0">
                <a:solidFill>
                  <a:srgbClr val="FFFF00"/>
                </a:solidFill>
              </a:rPr>
              <a:t>Sousy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algn="ctr" rtl="1" eaLnBrk="1" hangingPunct="1">
              <a:defRPr/>
            </a:pPr>
            <a:r>
              <a:rPr lang="ar-KW" sz="4800" b="1" dirty="0" smtClean="0">
                <a:solidFill>
                  <a:srgbClr val="FFFF00"/>
                </a:solidFill>
              </a:rPr>
              <a:t> </a:t>
            </a:r>
            <a:r>
              <a:rPr lang="ar-KW" sz="2400" b="1" dirty="0"/>
              <a:t>( </a:t>
            </a:r>
            <a:r>
              <a:rPr lang="en-US" sz="2400" b="1" dirty="0" smtClean="0"/>
              <a:t>173</a:t>
            </a:r>
            <a:r>
              <a:rPr lang="ar-KW" sz="2400" b="1" dirty="0" smtClean="0"/>
              <a:t>– </a:t>
            </a:r>
            <a:r>
              <a:rPr lang="en-US" sz="2400" b="1" dirty="0" smtClean="0"/>
              <a:t>261</a:t>
            </a:r>
            <a:r>
              <a:rPr lang="ar-KW" sz="2400" b="1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95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632</Words>
  <Application>Microsoft Office PowerPoint</Application>
  <PresentationFormat>Widescreen</PresentationFormat>
  <Paragraphs>128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القراءة والرواية والطريق  والقراء ورواتهم</vt:lpstr>
      <vt:lpstr>القراءة والرواية والطريق The Qira’ah (Recitation), Riwaya (narration), and Tareeq (the way)</vt:lpstr>
      <vt:lpstr>PowerPoint Presentation</vt:lpstr>
      <vt:lpstr>PowerPoint Presentation</vt:lpstr>
      <vt:lpstr>PowerPoint Presentation</vt:lpstr>
      <vt:lpstr>القراء ورواتهم The Qurra’ (reciters) and their Ruwah (narrators)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214</cp:revision>
  <dcterms:created xsi:type="dcterms:W3CDTF">2020-09-13T17:12:40Z</dcterms:created>
  <dcterms:modified xsi:type="dcterms:W3CDTF">2022-06-11T13:57:16Z</dcterms:modified>
</cp:coreProperties>
</file>