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61" r:id="rId4"/>
    <p:sldId id="286" r:id="rId5"/>
    <p:sldId id="262" r:id="rId6"/>
    <p:sldId id="263" r:id="rId7"/>
    <p:sldId id="264" r:id="rId8"/>
    <p:sldId id="265" r:id="rId9"/>
    <p:sldId id="282" r:id="rId10"/>
    <p:sldId id="266" r:id="rId11"/>
    <p:sldId id="269" r:id="rId12"/>
    <p:sldId id="283" r:id="rId13"/>
    <p:sldId id="284" r:id="rId14"/>
    <p:sldId id="285" r:id="rId15"/>
    <p:sldId id="287" r:id="rId16"/>
    <p:sldId id="288" r:id="rId17"/>
    <p:sldId id="26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63"/>
    <p:restoredTop sz="92683"/>
  </p:normalViewPr>
  <p:slideViewPr>
    <p:cSldViewPr snapToGrid="0" snapToObjects="1">
      <p:cViewPr varScale="1">
        <p:scale>
          <a:sx n="124" d="100"/>
          <a:sy n="124" d="100"/>
        </p:scale>
        <p:origin x="8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10/31/21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2021-10-31</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2021-10-31</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2021-10-31</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2021-10-31</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2021-10-31</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2021-10-31</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2021-10-31</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2021-10-31</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2021-10-31</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2021-10-31</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2021-10-31</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2021-10-31</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p:txBody>
          <a:bodyPr/>
          <a:lstStyle/>
          <a:p>
            <a:r>
              <a:rPr lang="en-US" dirty="0"/>
              <a:t>HADEETH</a:t>
            </a: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Ayman </a:t>
            </a:r>
            <a:r>
              <a:rPr lang="en-US" b="1" dirty="0" err="1"/>
              <a:t>Elkasrawy</a:t>
            </a:r>
            <a:endParaRPr lang="en-US" dirty="0"/>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4702569" cy="369332"/>
          </a:xfrm>
          <a:prstGeom prst="rect">
            <a:avLst/>
          </a:prstGeom>
          <a:noFill/>
        </p:spPr>
        <p:txBody>
          <a:bodyPr wrap="none" rtlCol="0">
            <a:spAutoFit/>
          </a:bodyPr>
          <a:lstStyle/>
          <a:p>
            <a:r>
              <a:rPr lang="en-CA" b="1" dirty="0">
                <a:solidFill>
                  <a:schemeClr val="bg1"/>
                </a:solidFill>
              </a:rPr>
              <a:t>HAD 221 – Hadeeth Curriculum – Lecture No. 3 </a:t>
            </a:r>
            <a:endParaRPr lang="en-US" dirty="0"/>
          </a:p>
        </p:txBody>
      </p:sp>
      <p:sp>
        <p:nvSpPr>
          <p:cNvPr id="8" name="Google Shape;86;p1"/>
          <p:cNvSpPr txBox="1"/>
          <p:nvPr/>
        </p:nvSpPr>
        <p:spPr>
          <a:xfrm>
            <a:off x="5211594" y="5476772"/>
            <a:ext cx="1851343" cy="903007"/>
          </a:xfrm>
          <a:prstGeom prst="rect">
            <a:avLst/>
          </a:prstGeom>
          <a:solidFill>
            <a:schemeClr val="accent1">
              <a:lumMod val="50000"/>
            </a:schemeClr>
          </a:solidFill>
          <a:ln>
            <a:noFill/>
          </a:ln>
        </p:spPr>
        <p:txBody>
          <a:bodyPr spcFirstLastPara="1" wrap="square" lIns="91425" tIns="45700" rIns="91425" bIns="45700" anchor="b" anchorCtr="0">
            <a:noAutofit/>
          </a:bodyPr>
          <a:lstStyle/>
          <a:p>
            <a:pPr lvl="0" algn="ctr" rtl="1">
              <a:lnSpc>
                <a:spcPct val="270000"/>
              </a:lnSpc>
              <a:buClr>
                <a:schemeClr val="dk1"/>
              </a:buClr>
              <a:buSzPts val="6000"/>
            </a:pPr>
            <a:r>
              <a:rPr lang="en-US" sz="1200" b="1" dirty="0">
                <a:solidFill>
                  <a:schemeClr val="bg1"/>
                </a:solidFill>
                <a:latin typeface="Simplified Arabic" pitchFamily="18" charset="-78"/>
                <a:sym typeface="Calibri"/>
              </a:rPr>
              <a:t>Third Semester</a:t>
            </a:r>
          </a:p>
          <a:p>
            <a:pPr lvl="0" algn="ctr" rtl="1">
              <a:lnSpc>
                <a:spcPct val="270000"/>
              </a:lnSpc>
              <a:buClr>
                <a:schemeClr val="dk1"/>
              </a:buClr>
              <a:buSzPts val="6000"/>
            </a:pPr>
            <a:r>
              <a:rPr lang="en-US" sz="1200" b="1" dirty="0">
                <a:solidFill>
                  <a:schemeClr val="bg1"/>
                </a:solidFill>
                <a:latin typeface="Simplified Arabic" pitchFamily="18" charset="-78"/>
                <a:sym typeface="Calibri"/>
              </a:rPr>
              <a:t>1443H/2021 </a:t>
            </a:r>
            <a:endParaRPr lang="ar-JO" sz="1200" b="1" dirty="0">
              <a:solidFill>
                <a:schemeClr val="bg1"/>
              </a:solidFill>
              <a:latin typeface="Simplified Arabic" pitchFamily="18" charset="-78"/>
              <a:sym typeface="Calibri"/>
            </a:endParaRPr>
          </a:p>
        </p:txBody>
      </p:sp>
    </p:spTree>
    <p:extLst>
      <p:ext uri="{BB962C8B-B14F-4D97-AF65-F5344CB8AC3E}">
        <p14:creationId xmlns:p14="http://schemas.microsoft.com/office/powerpoint/2010/main" val="3934097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144" y="1690689"/>
            <a:ext cx="11630346" cy="4736238"/>
          </a:xfrm>
        </p:spPr>
        <p:txBody>
          <a:bodyPr>
            <a:normAutofit/>
          </a:bodyPr>
          <a:lstStyle/>
          <a:p>
            <a:pPr lvl="0"/>
            <a:r>
              <a:rPr lang="en-CA" dirty="0"/>
              <a:t>“</a:t>
            </a:r>
            <a:r>
              <a:rPr lang="en-CA" b="1" dirty="0"/>
              <a:t>I have forbidden oppression for Myself</a:t>
            </a:r>
            <a:r>
              <a:rPr lang="en-CA" dirty="0"/>
              <a:t>”</a:t>
            </a:r>
          </a:p>
          <a:p>
            <a:pPr marL="0" indent="0">
              <a:buNone/>
            </a:pPr>
            <a:r>
              <a:rPr lang="en-CA" dirty="0"/>
              <a:t>In Qur’an Allah Almighty denies oppressing any of his servants even if this oppression is as the weight of an atom. One of the great attributes of Allah SWT is the </a:t>
            </a:r>
            <a:r>
              <a:rPr lang="en-CA" dirty="0">
                <a:solidFill>
                  <a:srgbClr val="C00000"/>
                </a:solidFill>
              </a:rPr>
              <a:t>Justice</a:t>
            </a:r>
            <a:r>
              <a:rPr lang="en-CA" dirty="0"/>
              <a:t> and of his beautiful names is </a:t>
            </a:r>
            <a:r>
              <a:rPr lang="en-CA" dirty="0">
                <a:solidFill>
                  <a:srgbClr val="C00000"/>
                </a:solidFill>
              </a:rPr>
              <a:t>“Al-‘</a:t>
            </a:r>
            <a:r>
              <a:rPr lang="en-CA" dirty="0" err="1">
                <a:solidFill>
                  <a:srgbClr val="C00000"/>
                </a:solidFill>
              </a:rPr>
              <a:t>Adl</a:t>
            </a:r>
            <a:r>
              <a:rPr lang="en-CA" dirty="0">
                <a:solidFill>
                  <a:srgbClr val="C00000"/>
                </a:solidFill>
              </a:rPr>
              <a:t>” The just</a:t>
            </a:r>
            <a:r>
              <a:rPr lang="en-CA" dirty="0"/>
              <a:t>. And one of the important messages that Islam came with is Justice. </a:t>
            </a:r>
          </a:p>
        </p:txBody>
      </p:sp>
      <p:sp>
        <p:nvSpPr>
          <p:cNvPr id="5" name="Slide Number Placeholder 4"/>
          <p:cNvSpPr>
            <a:spLocks noGrp="1"/>
          </p:cNvSpPr>
          <p:nvPr>
            <p:ph type="sldNum" sz="quarter" idx="12"/>
          </p:nvPr>
        </p:nvSpPr>
        <p:spPr/>
        <p:txBody>
          <a:bodyPr/>
          <a:lstStyle/>
          <a:p>
            <a:fld id="{C8784B88-F3D9-6A4F-9660-1A0A1E561ED7}" type="slidenum">
              <a:rPr lang="en-US" smtClean="0"/>
              <a:t>10</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5"/>
            <a:ext cx="8655121" cy="1325563"/>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4148789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481343"/>
            <a:ext cx="11301572" cy="5217407"/>
          </a:xfrm>
        </p:spPr>
        <p:txBody>
          <a:bodyPr>
            <a:noAutofit/>
          </a:bodyPr>
          <a:lstStyle/>
          <a:p>
            <a:pPr lvl="0"/>
            <a:r>
              <a:rPr lang="en-CA" dirty="0"/>
              <a:t>“</a:t>
            </a:r>
            <a:r>
              <a:rPr lang="en-CA" b="1" dirty="0"/>
              <a:t>and have made it forbidden amongst you, so do not oppress one another</a:t>
            </a:r>
            <a:r>
              <a:rPr lang="en-CA" dirty="0"/>
              <a:t>”</a:t>
            </a:r>
          </a:p>
          <a:p>
            <a:pPr marL="0" indent="0">
              <a:buNone/>
            </a:pPr>
            <a:r>
              <a:rPr lang="en-CA" dirty="0"/>
              <a:t>Also this can be seen in the Qur’an clearly mentions that he doesn’t like the oppressors. Allah Almighty made a </a:t>
            </a:r>
            <a:r>
              <a:rPr lang="en-CA" dirty="0">
                <a:solidFill>
                  <a:srgbClr val="C00000"/>
                </a:solidFill>
              </a:rPr>
              <a:t>clear command</a:t>
            </a:r>
            <a:r>
              <a:rPr lang="en-CA" dirty="0"/>
              <a:t> to his servants to embrace justice and act justly.</a:t>
            </a:r>
          </a:p>
          <a:p>
            <a:pPr marL="0" indent="0" algn="r" rtl="1">
              <a:buNone/>
            </a:pPr>
            <a:r>
              <a:rPr lang="en-CA" b="1" dirty="0"/>
              <a:t>} </a:t>
            </a:r>
            <a:r>
              <a:rPr lang="ar-SA" b="1" i="1" dirty="0"/>
              <a:t>إِنَّ اللَّهَ يَأْمُرُ بِالْعَدْل</a:t>
            </a:r>
            <a:r>
              <a:rPr lang="ar-SA" b="1" dirty="0"/>
              <a:t> </a:t>
            </a:r>
            <a:r>
              <a:rPr lang="en-CA" dirty="0"/>
              <a:t>{</a:t>
            </a:r>
          </a:p>
          <a:p>
            <a:pPr marL="0" indent="0">
              <a:buNone/>
            </a:pPr>
            <a:r>
              <a:rPr lang="en-CA" b="1" dirty="0"/>
              <a:t>{</a:t>
            </a:r>
            <a:r>
              <a:rPr lang="en-CA" b="1" i="1" dirty="0"/>
              <a:t>Indeed, Allah commands justice</a:t>
            </a:r>
            <a:r>
              <a:rPr lang="en-CA" b="1" dirty="0"/>
              <a:t>}</a:t>
            </a:r>
            <a:endParaRPr lang="en-CA" dirty="0"/>
          </a:p>
        </p:txBody>
      </p:sp>
      <p:sp>
        <p:nvSpPr>
          <p:cNvPr id="5" name="Slide Number Placeholder 4"/>
          <p:cNvSpPr>
            <a:spLocks noGrp="1"/>
          </p:cNvSpPr>
          <p:nvPr>
            <p:ph type="sldNum" sz="quarter" idx="12"/>
          </p:nvPr>
        </p:nvSpPr>
        <p:spPr/>
        <p:txBody>
          <a:bodyPr/>
          <a:lstStyle/>
          <a:p>
            <a:fld id="{C8784B88-F3D9-6A4F-9660-1A0A1E561ED7}" type="slidenum">
              <a:rPr lang="en-US" smtClean="0"/>
              <a:t>11</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2630647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1"/>
            <a:ext cx="11301572" cy="5217407"/>
          </a:xfrm>
        </p:spPr>
        <p:txBody>
          <a:bodyPr>
            <a:noAutofit/>
          </a:bodyPr>
          <a:lstStyle/>
          <a:p>
            <a:pPr marL="0" lvl="0" indent="0">
              <a:buNone/>
            </a:pPr>
            <a:r>
              <a:rPr lang="en-CA" sz="2200" dirty="0"/>
              <a:t>There are different types of Injustice.1) The injustice between the servant and his lord his lord by </a:t>
            </a:r>
            <a:r>
              <a:rPr lang="en-CA" sz="2200" dirty="0">
                <a:solidFill>
                  <a:srgbClr val="C00000"/>
                </a:solidFill>
              </a:rPr>
              <a:t>disobedience</a:t>
            </a:r>
            <a:r>
              <a:rPr lang="en-CA" sz="2200" dirty="0"/>
              <a:t>. The worst level of this type of </a:t>
            </a:r>
            <a:r>
              <a:rPr lang="en-CA" sz="2200" dirty="0" err="1"/>
              <a:t>Dhulm</a:t>
            </a:r>
            <a:r>
              <a:rPr lang="en-CA" sz="2200" dirty="0"/>
              <a:t> “Oppression” is </a:t>
            </a:r>
            <a:r>
              <a:rPr lang="en-CA" sz="2200" dirty="0">
                <a:solidFill>
                  <a:srgbClr val="C00000"/>
                </a:solidFill>
              </a:rPr>
              <a:t>associating Gods with Allah in worship </a:t>
            </a:r>
            <a:r>
              <a:rPr lang="en-CA" sz="2200" dirty="0"/>
              <a:t>as we know from Surat </a:t>
            </a:r>
            <a:r>
              <a:rPr lang="en-CA" sz="2200" dirty="0" err="1"/>
              <a:t>Luqman</a:t>
            </a:r>
            <a:r>
              <a:rPr lang="en-CA" sz="2200" dirty="0"/>
              <a:t> and his advice to his son.</a:t>
            </a:r>
            <a:endParaRPr lang="ar-SA" sz="2200" dirty="0"/>
          </a:p>
          <a:p>
            <a:pPr marL="0" indent="0" algn="r" rtl="1">
              <a:buNone/>
            </a:pPr>
            <a:r>
              <a:rPr lang="en-CA" b="1" dirty="0"/>
              <a:t>}</a:t>
            </a:r>
            <a:r>
              <a:rPr lang="ar-SA" sz="1800" b="1" i="1" dirty="0"/>
              <a:t>وَإِذْ قَالَ لُقْمَانُ لِابْنِهِ وَهُوَ يَعِظُهُ يَا بُنَيَّ لَا تُشْرِكْ بِاللَّهِ </a:t>
            </a:r>
            <a:r>
              <a:rPr lang="ar-SA" sz="1800" b="1" i="1" dirty="0" err="1"/>
              <a:t>ۖ</a:t>
            </a:r>
            <a:r>
              <a:rPr lang="ar-SA" sz="1800" b="1" i="1" dirty="0"/>
              <a:t> إِنَّ الشِّرْكَ لَظُلْمٌ عَظِيمٌ (13)</a:t>
            </a:r>
            <a:r>
              <a:rPr lang="en-CA" sz="1800" b="1" dirty="0"/>
              <a:t>{</a:t>
            </a:r>
            <a:endParaRPr lang="en-CA" sz="1800" dirty="0"/>
          </a:p>
          <a:p>
            <a:pPr marL="0" indent="0">
              <a:buNone/>
            </a:pPr>
            <a:r>
              <a:rPr lang="en-CA" sz="1800" dirty="0"/>
              <a:t>{</a:t>
            </a:r>
            <a:r>
              <a:rPr lang="en-CA" sz="1800" b="1" i="1" dirty="0"/>
              <a:t>And ˹remember˺ when </a:t>
            </a:r>
            <a:r>
              <a:rPr lang="en-CA" sz="1800" b="1" i="1" dirty="0" err="1"/>
              <a:t>Luqmân</a:t>
            </a:r>
            <a:r>
              <a:rPr lang="en-CA" sz="1800" b="1" i="1" dirty="0"/>
              <a:t> said to his son, while advising him, “O my dear son! Never associate ˹anything˺ with Allah ˹in worship˺, for associating ˹others with Him˺ is truly the worst of all wrongs</a:t>
            </a:r>
            <a:r>
              <a:rPr lang="en-CA" sz="1800" dirty="0"/>
              <a:t>.}</a:t>
            </a:r>
            <a:endParaRPr lang="ar-SA" sz="1800" dirty="0"/>
          </a:p>
          <a:p>
            <a:pPr marL="0" indent="0">
              <a:buNone/>
            </a:pPr>
            <a:r>
              <a:rPr lang="en-CA" sz="2200" dirty="0"/>
              <a:t>2) Second type of oppression or injustice is towards oneself by </a:t>
            </a:r>
            <a:r>
              <a:rPr lang="en-CA" sz="2200" dirty="0">
                <a:solidFill>
                  <a:srgbClr val="C00000"/>
                </a:solidFill>
              </a:rPr>
              <a:t>committing sins and falling in heedlessness</a:t>
            </a:r>
            <a:r>
              <a:rPr lang="en-CA" sz="2200" dirty="0"/>
              <a:t>, and 3) The injustice or </a:t>
            </a:r>
            <a:r>
              <a:rPr lang="en-CA" sz="2200" dirty="0">
                <a:solidFill>
                  <a:srgbClr val="C00000"/>
                </a:solidFill>
              </a:rPr>
              <a:t>oppression of the person towards other people</a:t>
            </a:r>
            <a:r>
              <a:rPr lang="en-CA" sz="2200" dirty="0"/>
              <a:t>.</a:t>
            </a:r>
          </a:p>
          <a:p>
            <a:endParaRPr lang="en-CA" sz="1800" dirty="0"/>
          </a:p>
        </p:txBody>
      </p:sp>
      <p:sp>
        <p:nvSpPr>
          <p:cNvPr id="5" name="Slide Number Placeholder 4"/>
          <p:cNvSpPr>
            <a:spLocks noGrp="1"/>
          </p:cNvSpPr>
          <p:nvPr>
            <p:ph type="sldNum" sz="quarter" idx="12"/>
          </p:nvPr>
        </p:nvSpPr>
        <p:spPr/>
        <p:txBody>
          <a:bodyPr/>
          <a:lstStyle/>
          <a:p>
            <a:fld id="{C8784B88-F3D9-6A4F-9660-1A0A1E561ED7}" type="slidenum">
              <a:rPr lang="en-US" smtClean="0"/>
              <a:t>12</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2281236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dirty="0"/>
              <a:t>“</a:t>
            </a:r>
            <a:r>
              <a:rPr lang="en-CA" b="1" dirty="0"/>
              <a:t>O My servants, </a:t>
            </a:r>
            <a:r>
              <a:rPr lang="ar-SA" b="1" dirty="0"/>
              <a:t>....</a:t>
            </a:r>
            <a:r>
              <a:rPr lang="en-CA" b="1" dirty="0"/>
              <a:t>and I shall clothe you.</a:t>
            </a:r>
            <a:r>
              <a:rPr lang="en-CA" dirty="0"/>
              <a:t>”</a:t>
            </a:r>
          </a:p>
          <a:p>
            <a:pPr marL="0" indent="0">
              <a:buNone/>
            </a:pPr>
            <a:r>
              <a:rPr lang="en-CA" dirty="0"/>
              <a:t>These statements reveal how weak mankind is in front of Allah Almighty. They show that without Allah’s bounties, the physical and the moral of them. It’s by Allah’s </a:t>
            </a:r>
            <a:r>
              <a:rPr lang="en-CA" dirty="0">
                <a:solidFill>
                  <a:srgbClr val="C00000"/>
                </a:solidFill>
              </a:rPr>
              <a:t>bounties</a:t>
            </a:r>
            <a:r>
              <a:rPr lang="en-CA" dirty="0"/>
              <a:t> and what he created in this life from plants and animals that we can find food and clothing for ourselves. </a:t>
            </a:r>
          </a:p>
        </p:txBody>
      </p:sp>
      <p:sp>
        <p:nvSpPr>
          <p:cNvPr id="5" name="Slide Number Placeholder 4"/>
          <p:cNvSpPr>
            <a:spLocks noGrp="1"/>
          </p:cNvSpPr>
          <p:nvPr>
            <p:ph type="sldNum" sz="quarter" idx="12"/>
          </p:nvPr>
        </p:nvSpPr>
        <p:spPr/>
        <p:txBody>
          <a:bodyPr/>
          <a:lstStyle/>
          <a:p>
            <a:fld id="{C8784B88-F3D9-6A4F-9660-1A0A1E561ED7}" type="slidenum">
              <a:rPr lang="en-US" smtClean="0"/>
              <a:t>13</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1324150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dirty="0"/>
              <a:t>“</a:t>
            </a:r>
            <a:r>
              <a:rPr lang="en-CA" b="1" dirty="0"/>
              <a:t>O My servants, you sin by night and by day, and I forgive all sins, so seek forgiveness from Me and I shall forgive you.</a:t>
            </a:r>
            <a:r>
              <a:rPr lang="en-CA" dirty="0"/>
              <a:t>”</a:t>
            </a:r>
          </a:p>
          <a:p>
            <a:pPr marL="0" indent="0">
              <a:buNone/>
            </a:pPr>
            <a:r>
              <a:rPr lang="en-CA" dirty="0"/>
              <a:t>This statement reminds with the nature of the children of Adam as the prophet PBUH mentioned in the hadeeth that all children of Adam </a:t>
            </a:r>
            <a:r>
              <a:rPr lang="en-CA" dirty="0">
                <a:solidFill>
                  <a:srgbClr val="C00000"/>
                </a:solidFill>
              </a:rPr>
              <a:t>do mistakes and err</a:t>
            </a:r>
            <a:r>
              <a:rPr lang="en-CA" dirty="0"/>
              <a:t>. Here Allah extends his hands with forgiveness for those who repent.</a:t>
            </a:r>
          </a:p>
        </p:txBody>
      </p:sp>
      <p:sp>
        <p:nvSpPr>
          <p:cNvPr id="5" name="Slide Number Placeholder 4"/>
          <p:cNvSpPr>
            <a:spLocks noGrp="1"/>
          </p:cNvSpPr>
          <p:nvPr>
            <p:ph type="sldNum" sz="quarter" idx="12"/>
          </p:nvPr>
        </p:nvSpPr>
        <p:spPr/>
        <p:txBody>
          <a:bodyPr/>
          <a:lstStyle/>
          <a:p>
            <a:fld id="{C8784B88-F3D9-6A4F-9660-1A0A1E561ED7}" type="slidenum">
              <a:rPr lang="en-US" smtClean="0"/>
              <a:t>14</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4026863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sz="2000" dirty="0"/>
              <a:t>“</a:t>
            </a:r>
            <a:r>
              <a:rPr lang="en-CA" sz="2000" b="1" dirty="0"/>
              <a:t>O My servants, you all are incapable </a:t>
            </a:r>
            <a:r>
              <a:rPr lang="ar-SA" sz="2000" b="1" dirty="0"/>
              <a:t>....</a:t>
            </a:r>
            <a:r>
              <a:rPr lang="en-CA" sz="2000" b="1" dirty="0"/>
              <a:t>if put into it.</a:t>
            </a:r>
            <a:r>
              <a:rPr lang="en-CA" sz="2000" dirty="0"/>
              <a:t>”</a:t>
            </a:r>
          </a:p>
          <a:p>
            <a:pPr marL="0" indent="0">
              <a:buNone/>
            </a:pPr>
            <a:r>
              <a:rPr lang="en-CA" sz="2400" dirty="0"/>
              <a:t>Allah Almighty is in no need of us. We will </a:t>
            </a:r>
            <a:r>
              <a:rPr lang="en-CA" sz="2400" dirty="0">
                <a:solidFill>
                  <a:srgbClr val="C00000"/>
                </a:solidFill>
              </a:rPr>
              <a:t>never reach the ability to benefit or harm</a:t>
            </a:r>
            <a:r>
              <a:rPr lang="en-CA" sz="2400" dirty="0"/>
              <a:t> Allah Almighty intentionally or unintentionally. Worshipping Allah </a:t>
            </a:r>
            <a:r>
              <a:rPr lang="en-CA" sz="2400" dirty="0" err="1"/>
              <a:t>Almight</a:t>
            </a:r>
            <a:r>
              <a:rPr lang="en-CA" sz="2400" dirty="0"/>
              <a:t> in the most perfect way and being pious will not increase his kingdom and dominion. </a:t>
            </a:r>
          </a:p>
          <a:p>
            <a:pPr marL="0" indent="0">
              <a:buNone/>
            </a:pPr>
            <a:r>
              <a:rPr lang="en-CA" sz="2400" dirty="0"/>
              <a:t>Also Allah’s treasures doesn’t diminish by Allah’s giving and providing for his servants even if he answers all their requests.</a:t>
            </a:r>
          </a:p>
        </p:txBody>
      </p:sp>
      <p:sp>
        <p:nvSpPr>
          <p:cNvPr id="5" name="Slide Number Placeholder 4"/>
          <p:cNvSpPr>
            <a:spLocks noGrp="1"/>
          </p:cNvSpPr>
          <p:nvPr>
            <p:ph type="sldNum" sz="quarter" idx="12"/>
          </p:nvPr>
        </p:nvSpPr>
        <p:spPr/>
        <p:txBody>
          <a:bodyPr/>
          <a:lstStyle/>
          <a:p>
            <a:fld id="{C8784B88-F3D9-6A4F-9660-1A0A1E561ED7}" type="slidenum">
              <a:rPr lang="en-US" smtClean="0"/>
              <a:t>15</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2111745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sz="2000" dirty="0"/>
              <a:t>“</a:t>
            </a:r>
            <a:r>
              <a:rPr lang="en-CA" sz="2000" b="1" dirty="0"/>
              <a:t>O My servants, it is but your deeds that I record for you and then recompense you for. So let him who finds good, praise Allah, and he who finds other than that, let him blame no one but himself."</a:t>
            </a:r>
            <a:endParaRPr lang="en-CA" sz="2000" dirty="0"/>
          </a:p>
          <a:p>
            <a:pPr marL="0" indent="0">
              <a:buNone/>
            </a:pPr>
            <a:r>
              <a:rPr lang="en-CA" sz="2200" dirty="0"/>
              <a:t>We will be held accountable so we should prepare ourselves for that day. We will be recompensed according to our deeds. We should </a:t>
            </a:r>
            <a:r>
              <a:rPr lang="en-CA" sz="2200" dirty="0">
                <a:solidFill>
                  <a:srgbClr val="C00000"/>
                </a:solidFill>
              </a:rPr>
              <a:t>repent to Allah regularly and hold ourselves accountable</a:t>
            </a:r>
            <a:r>
              <a:rPr lang="en-CA" sz="2200" dirty="0"/>
              <a:t> so that on the day of judgement when we find these good deeds in our scale, we would praise Allah Almighty for guiding us to this goodness. Otherwise, Allah forbid, we will find no one to blame except ourselves.</a:t>
            </a:r>
          </a:p>
        </p:txBody>
      </p:sp>
      <p:sp>
        <p:nvSpPr>
          <p:cNvPr id="5" name="Slide Number Placeholder 4"/>
          <p:cNvSpPr>
            <a:spLocks noGrp="1"/>
          </p:cNvSpPr>
          <p:nvPr>
            <p:ph type="sldNum" sz="quarter" idx="12"/>
          </p:nvPr>
        </p:nvSpPr>
        <p:spPr/>
        <p:txBody>
          <a:bodyPr/>
          <a:lstStyle/>
          <a:p>
            <a:fld id="{C8784B88-F3D9-6A4F-9660-1A0A1E561ED7}" type="slidenum">
              <a:rPr lang="en-US" smtClean="0"/>
              <a:t>16</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4091962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9047" y="1140431"/>
            <a:ext cx="11404315" cy="5393932"/>
          </a:xfrm>
        </p:spPr>
        <p:txBody>
          <a:bodyPr>
            <a:normAutofit fontScale="55000" lnSpcReduction="20000"/>
          </a:bodyPr>
          <a:lstStyle/>
          <a:p>
            <a:pPr marL="0" indent="0">
              <a:buNone/>
            </a:pPr>
            <a:r>
              <a:rPr lang="en-US" sz="4200" b="1" dirty="0">
                <a:solidFill>
                  <a:srgbClr val="C00000"/>
                </a:solidFill>
              </a:rPr>
              <a:t>Lessons from this Hadith</a:t>
            </a:r>
          </a:p>
          <a:p>
            <a:pPr lvl="0"/>
            <a:r>
              <a:rPr lang="en-CA" sz="4200" dirty="0">
                <a:solidFill>
                  <a:srgbClr val="C00000"/>
                </a:solidFill>
              </a:rPr>
              <a:t>Justice</a:t>
            </a:r>
            <a:r>
              <a:rPr lang="en-CA" sz="4200" dirty="0"/>
              <a:t> and combating oppression is one of the great values of Islam.</a:t>
            </a:r>
          </a:p>
          <a:p>
            <a:pPr lvl="0"/>
            <a:r>
              <a:rPr lang="en-CA" sz="4200" dirty="0"/>
              <a:t>We are in dire </a:t>
            </a:r>
            <a:r>
              <a:rPr lang="en-CA" sz="4200" dirty="0">
                <a:solidFill>
                  <a:srgbClr val="C00000"/>
                </a:solidFill>
              </a:rPr>
              <a:t>need of Allah </a:t>
            </a:r>
            <a:r>
              <a:rPr lang="en-CA" sz="4200" dirty="0"/>
              <a:t>and he the Almighty is in no need of anyone or anything.</a:t>
            </a:r>
          </a:p>
          <a:p>
            <a:pPr lvl="0"/>
            <a:r>
              <a:rPr lang="en-CA" sz="4200" dirty="0"/>
              <a:t>The doors of </a:t>
            </a:r>
            <a:r>
              <a:rPr lang="en-CA" sz="4200" dirty="0">
                <a:solidFill>
                  <a:srgbClr val="C00000"/>
                </a:solidFill>
              </a:rPr>
              <a:t>mercy and forgiveness </a:t>
            </a:r>
            <a:r>
              <a:rPr lang="en-CA" sz="4200" dirty="0"/>
              <a:t>are always open for those who truthfully repent.</a:t>
            </a:r>
          </a:p>
          <a:p>
            <a:pPr lvl="0"/>
            <a:r>
              <a:rPr lang="en-CA" sz="4200" dirty="0"/>
              <a:t>Our deeds are recorded on us so let’s make sure they please our lord.</a:t>
            </a:r>
          </a:p>
          <a:p>
            <a:pPr marL="0" indent="0">
              <a:buNone/>
            </a:pPr>
            <a:r>
              <a:rPr lang="en-US" sz="4200" b="1" dirty="0">
                <a:solidFill>
                  <a:srgbClr val="C00000"/>
                </a:solidFill>
              </a:rPr>
              <a:t>Conclusion</a:t>
            </a:r>
          </a:p>
          <a:p>
            <a:r>
              <a:rPr lang="en-CA" sz="4200" dirty="0"/>
              <a:t>This hadeeth is a great fundamental in Islam to establish the values of Justice. It emphasizes our creed with the belief of Human’s need of their lord and Allah being free of need. It highlights the forgiveness and mercy of Allah and the reality of day of judgement.</a:t>
            </a:r>
          </a:p>
        </p:txBody>
      </p:sp>
      <p:sp>
        <p:nvSpPr>
          <p:cNvPr id="5" name="Slide Number Placeholder 4"/>
          <p:cNvSpPr>
            <a:spLocks noGrp="1"/>
          </p:cNvSpPr>
          <p:nvPr>
            <p:ph type="sldNum" sz="quarter" idx="12"/>
          </p:nvPr>
        </p:nvSpPr>
        <p:spPr/>
        <p:txBody>
          <a:bodyPr/>
          <a:lstStyle/>
          <a:p>
            <a:fld id="{C8784B88-F3D9-6A4F-9660-1A0A1E561ED7}" type="slidenum">
              <a:rPr lang="en-US" smtClean="0"/>
              <a:t>17</a:t>
            </a:fld>
            <a:endParaRPr lang="en-US"/>
          </a:p>
        </p:txBody>
      </p:sp>
      <p:sp>
        <p:nvSpPr>
          <p:cNvPr id="8" name="Title 1">
            <a:extLst>
              <a:ext uri="{FF2B5EF4-FFF2-40B4-BE49-F238E27FC236}">
                <a16:creationId xmlns:a16="http://schemas.microsoft.com/office/drawing/2014/main" id="{C43782CA-2706-4447-86E3-BED071C98EF3}"/>
              </a:ext>
            </a:extLst>
          </p:cNvPr>
          <p:cNvSpPr>
            <a:spLocks noGrp="1"/>
          </p:cNvSpPr>
          <p:nvPr>
            <p:ph type="title"/>
          </p:nvPr>
        </p:nvSpPr>
        <p:spPr>
          <a:xfrm>
            <a:off x="838200" y="118550"/>
            <a:ext cx="8655121" cy="1134900"/>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3731850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solidFill>
                  <a:srgbClr val="C00000"/>
                </a:solidFill>
              </a:rPr>
              <a:t>Discussion: </a:t>
            </a:r>
          </a:p>
          <a:p>
            <a:pPr lvl="0"/>
            <a:r>
              <a:rPr lang="en-CA" dirty="0"/>
              <a:t>What are the different types of oppression or injustice (</a:t>
            </a:r>
            <a:r>
              <a:rPr lang="en-CA" dirty="0" err="1"/>
              <a:t>Dhulm</a:t>
            </a:r>
            <a:r>
              <a:rPr lang="en-CA" dirty="0"/>
              <a:t>)?</a:t>
            </a:r>
          </a:p>
          <a:p>
            <a:pPr lvl="0"/>
            <a:r>
              <a:rPr lang="en-CA" dirty="0"/>
              <a:t>What are the basic needs that we cannot get except by the will of Allah?</a:t>
            </a:r>
          </a:p>
          <a:p>
            <a:pPr lvl="0"/>
            <a:r>
              <a:rPr lang="en-CA" dirty="0"/>
              <a:t>What does “</a:t>
            </a:r>
            <a:r>
              <a:rPr lang="en-CA" i="1" dirty="0"/>
              <a:t>let him blame no one but himself</a:t>
            </a:r>
            <a:r>
              <a:rPr lang="en-CA" dirty="0"/>
              <a:t>” mean?</a:t>
            </a:r>
          </a:p>
        </p:txBody>
      </p:sp>
      <p:sp>
        <p:nvSpPr>
          <p:cNvPr id="5" name="Slide Number Placeholder 4"/>
          <p:cNvSpPr>
            <a:spLocks noGrp="1"/>
          </p:cNvSpPr>
          <p:nvPr>
            <p:ph type="sldNum" sz="quarter" idx="12"/>
          </p:nvPr>
        </p:nvSpPr>
        <p:spPr/>
        <p:txBody>
          <a:bodyPr/>
          <a:lstStyle/>
          <a:p>
            <a:fld id="{C8784B88-F3D9-6A4F-9660-1A0A1E561ED7}" type="slidenum">
              <a:rPr lang="en-US" smtClean="0"/>
              <a:t>18</a:t>
            </a:fld>
            <a:endParaRPr lang="en-US"/>
          </a:p>
        </p:txBody>
      </p:sp>
      <p:sp>
        <p:nvSpPr>
          <p:cNvPr id="14" name="Title 1">
            <a:extLst>
              <a:ext uri="{FF2B5EF4-FFF2-40B4-BE49-F238E27FC236}">
                <a16:creationId xmlns:a16="http://schemas.microsoft.com/office/drawing/2014/main" id="{B6B1B21E-1655-794C-94D1-1E675CB5ABCA}"/>
              </a:ext>
            </a:extLst>
          </p:cNvPr>
          <p:cNvSpPr>
            <a:spLocks noGrp="1"/>
          </p:cNvSpPr>
          <p:nvPr>
            <p:ph type="title"/>
          </p:nvPr>
        </p:nvSpPr>
        <p:spPr>
          <a:xfrm>
            <a:off x="838200" y="365125"/>
            <a:ext cx="8655121" cy="1325563"/>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343453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3FD4-8E45-2C4E-A2B0-7EE5066E270B}"/>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1542286-A1D8-B645-BE41-A0441A30AB55}"/>
              </a:ext>
            </a:extLst>
          </p:cNvPr>
          <p:cNvSpPr>
            <a:spLocks noGrp="1"/>
          </p:cNvSpPr>
          <p:nvPr>
            <p:ph idx="1"/>
          </p:nvPr>
        </p:nvSpPr>
        <p:spPr/>
        <p:txBody>
          <a:bodyPr/>
          <a:lstStyle/>
          <a:p>
            <a:pPr marL="0" indent="0" algn="ctr">
              <a:buNone/>
            </a:pPr>
            <a:r>
              <a:rPr lang="en-US" b="1" dirty="0"/>
              <a:t>Lecture No. 3 </a:t>
            </a:r>
          </a:p>
          <a:p>
            <a:pPr marL="0" indent="0" algn="ctr">
              <a:buNone/>
            </a:pPr>
            <a:endParaRPr lang="en-US" b="1" dirty="0"/>
          </a:p>
          <a:p>
            <a:r>
              <a:rPr lang="en-CA" b="1" dirty="0"/>
              <a:t>Hadith #24:</a:t>
            </a:r>
            <a:r>
              <a:rPr lang="en-CA" dirty="0"/>
              <a:t> </a:t>
            </a:r>
            <a:r>
              <a:rPr lang="en-US" b="1" dirty="0"/>
              <a:t>Allah’s bounties and grace upon his slaves</a:t>
            </a:r>
            <a:r>
              <a:rPr lang="en-CA" dirty="0"/>
              <a:t> </a:t>
            </a:r>
          </a:p>
        </p:txBody>
      </p:sp>
      <p:sp>
        <p:nvSpPr>
          <p:cNvPr id="5" name="Slide Number Placeholder 4">
            <a:extLst>
              <a:ext uri="{FF2B5EF4-FFF2-40B4-BE49-F238E27FC236}">
                <a16:creationId xmlns:a16="http://schemas.microsoft.com/office/drawing/2014/main" id="{E22DFAB7-4DF7-F140-9E7E-63058FA08F95}"/>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108321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55121" cy="1325563"/>
          </a:xfrm>
        </p:spPr>
        <p:txBody>
          <a:bodyPr>
            <a:normAutofit/>
          </a:bodyPr>
          <a:lstStyle/>
          <a:p>
            <a:r>
              <a:rPr lang="en-CA" sz="3600" dirty="0"/>
              <a:t>Hadith #24: </a:t>
            </a:r>
            <a:r>
              <a:rPr lang="en-US" sz="3600" dirty="0"/>
              <a:t>Allah’s bounties and grace upon his slaves</a:t>
            </a:r>
          </a:p>
        </p:txBody>
      </p:sp>
      <p:sp>
        <p:nvSpPr>
          <p:cNvPr id="3" name="Content Placeholder 2"/>
          <p:cNvSpPr>
            <a:spLocks noGrp="1"/>
          </p:cNvSpPr>
          <p:nvPr>
            <p:ph idx="1"/>
          </p:nvPr>
        </p:nvSpPr>
        <p:spPr>
          <a:xfrm>
            <a:off x="838200" y="1541125"/>
            <a:ext cx="10515600" cy="5128138"/>
          </a:xfrm>
        </p:spPr>
        <p:txBody>
          <a:bodyPr>
            <a:normAutofit fontScale="85000" lnSpcReduction="20000"/>
          </a:bodyPr>
          <a:lstStyle/>
          <a:p>
            <a:pPr marL="0" algn="r" rtl="1">
              <a:spcBef>
                <a:spcPts val="0"/>
              </a:spcBef>
              <a:spcAft>
                <a:spcPts val="1000"/>
              </a:spcAft>
            </a:pPr>
            <a:r>
              <a:rPr lang="ar-SA" altLang="en-US" sz="2800" b="1" dirty="0">
                <a:ea typeface="Calibri" panose="020F0502020204030204" pitchFamily="34" charset="0"/>
              </a:rPr>
              <a:t>عَنْ </a:t>
            </a:r>
            <a:r>
              <a:rPr lang="ar-SA" b="1" dirty="0"/>
              <a:t>عَنْ أَبِي ذَرٍّ الغِفَارِيِّ</a:t>
            </a:r>
            <a:r>
              <a:rPr lang="en-CA" dirty="0"/>
              <a:t> </a:t>
            </a:r>
            <a:r>
              <a:rPr lang="ar-SA" altLang="en-US" sz="2800" b="1" dirty="0">
                <a:ea typeface="Calibri" panose="020F0502020204030204" pitchFamily="34" charset="0"/>
              </a:rPr>
              <a:t>رضي الله عنه</a:t>
            </a:r>
            <a:r>
              <a:rPr lang="en-CA" altLang="en-US" sz="2800" b="1" dirty="0">
                <a:ea typeface="Calibri" panose="020F0502020204030204" pitchFamily="34" charset="0"/>
              </a:rPr>
              <a:t> </a:t>
            </a:r>
            <a:r>
              <a:rPr lang="ar-SA" b="1" dirty="0"/>
              <a:t>فِيمَا يَرْوِي عَنْ رَبِّهِ عَزَّ وَجَلَّ أَنَّهُ </a:t>
            </a:r>
            <a:r>
              <a:rPr lang="en-CA" altLang="en-US" sz="2800" b="1" dirty="0">
                <a:ea typeface="Calibri" panose="020F0502020204030204" pitchFamily="34" charset="0"/>
              </a:rPr>
              <a:t> </a:t>
            </a:r>
            <a:r>
              <a:rPr lang="ar-SA" sz="2800" b="1" dirty="0">
                <a:latin typeface="Calibri" panose="020F0502020204030204" pitchFamily="34" charset="0"/>
                <a:ea typeface="Calibri" panose="020F0502020204030204" pitchFamily="34" charset="0"/>
                <a:cs typeface="Times New Roman" panose="02020603050405020304" pitchFamily="18" charset="0"/>
              </a:rPr>
              <a:t>قَالَ</a:t>
            </a:r>
            <a:r>
              <a:rPr lang="en-CA" sz="2800" b="1" dirty="0">
                <a:latin typeface="Calibri" panose="020F0502020204030204" pitchFamily="34" charset="0"/>
                <a:ea typeface="Calibri" panose="020F0502020204030204" pitchFamily="34" charset="0"/>
                <a:cs typeface="Times New Roman" panose="02020603050405020304" pitchFamily="18" charset="0"/>
              </a:rPr>
              <a:t> </a:t>
            </a:r>
            <a:r>
              <a:rPr lang="en-US" sz="2800" b="1" dirty="0">
                <a:latin typeface="Times New Roman" panose="02020603050405020304" pitchFamily="18" charset="0"/>
                <a:ea typeface="Calibri" panose="020F0502020204030204" pitchFamily="34" charset="0"/>
              </a:rPr>
              <a:t>:</a:t>
            </a:r>
            <a:endParaRPr lang="en-US" sz="2000" b="1" dirty="0">
              <a:latin typeface="Calibri" panose="020F0502020204030204" pitchFamily="34" charset="0"/>
              <a:ea typeface="Calibri" panose="020F0502020204030204" pitchFamily="34" charset="0"/>
            </a:endParaRPr>
          </a:p>
          <a:p>
            <a:pPr marL="0" indent="0" algn="r" rtl="1">
              <a:spcBef>
                <a:spcPts val="0"/>
              </a:spcBef>
              <a:spcAft>
                <a:spcPts val="1000"/>
              </a:spcAft>
              <a:buNone/>
            </a:pPr>
            <a:r>
              <a:rPr lang="ar-SA" sz="2800" dirty="0">
                <a:latin typeface="Calibri" panose="020F0502020204030204" pitchFamily="34" charset="0"/>
                <a:ea typeface="Calibri" panose="020F0502020204030204" pitchFamily="34" charset="0"/>
                <a:cs typeface="Times New Roman" panose="02020603050405020304" pitchFamily="18" charset="0"/>
              </a:rPr>
              <a:t>: " </a:t>
            </a:r>
            <a:r>
              <a:rPr lang="ar-SA" sz="2800" b="1" dirty="0">
                <a:solidFill>
                  <a:srgbClr val="008000"/>
                </a:solidFill>
                <a:latin typeface="Calibri" panose="020F0502020204030204" pitchFamily="34" charset="0"/>
                <a:cs typeface="Times New Roman" panose="02020603050405020304" pitchFamily="18" charset="0"/>
              </a:rPr>
              <a:t>يَا عِبَادِي إِنِّي حَرَّمْتُ الظُّلْمَ عَلَى نَفْسِي وَجَعَلْتُهُ بَيْنَكُمْ مُحَرَّمًا فَلَا تَظَالَمُوا، يَا عِبَادِي كُلُّكُمْ ضَالٌّ إِلَّا مَنْ هَدَيْتُهُ فَاسْتَهْدُونِي أَهْدِكُمْ، يَا عِبَادِي كُلُّكُمْ جَائِعٌ إِلَّا مَنْ أَطْعَمْتُهُ </a:t>
            </a:r>
            <a:r>
              <a:rPr lang="ar-SA" sz="2800" b="1" dirty="0" err="1">
                <a:solidFill>
                  <a:srgbClr val="008000"/>
                </a:solidFill>
                <a:latin typeface="Calibri" panose="020F0502020204030204" pitchFamily="34" charset="0"/>
                <a:cs typeface="Times New Roman" panose="02020603050405020304" pitchFamily="18" charset="0"/>
              </a:rPr>
              <a:t>فَاسْتَطْعِمُونِي</a:t>
            </a:r>
            <a:r>
              <a:rPr lang="ar-SA" sz="2800" b="1" dirty="0">
                <a:solidFill>
                  <a:srgbClr val="008000"/>
                </a:solidFill>
                <a:latin typeface="Calibri" panose="020F0502020204030204" pitchFamily="34" charset="0"/>
                <a:cs typeface="Times New Roman" panose="02020603050405020304" pitchFamily="18" charset="0"/>
              </a:rPr>
              <a:t> أُطْعِمْكُمْ، يَا عِبَادِي كُلُّكُمْ عَارٍ إِلَّا مَنْ كَسَوْتُهُ </a:t>
            </a:r>
            <a:r>
              <a:rPr lang="ar-SA" sz="2800" b="1" dirty="0" err="1">
                <a:solidFill>
                  <a:srgbClr val="008000"/>
                </a:solidFill>
                <a:latin typeface="Calibri" panose="020F0502020204030204" pitchFamily="34" charset="0"/>
                <a:cs typeface="Times New Roman" panose="02020603050405020304" pitchFamily="18" charset="0"/>
              </a:rPr>
              <a:t>فَاسْتَكْسُونِي</a:t>
            </a:r>
            <a:r>
              <a:rPr lang="ar-SA" sz="2800" b="1" dirty="0">
                <a:solidFill>
                  <a:srgbClr val="008000"/>
                </a:solidFill>
                <a:latin typeface="Calibri" panose="020F0502020204030204" pitchFamily="34" charset="0"/>
                <a:cs typeface="Times New Roman" panose="02020603050405020304" pitchFamily="18" charset="0"/>
              </a:rPr>
              <a:t> أَكْسُكُمْ، يَا عِبَادِي إِنَّكُمْ تُخْطِئُونَ بِاللَّيْلِ وَالنَّهَارِ وَأَنَا أَغْفِرُ الذُنُوبَ جَمِيعًا </a:t>
            </a:r>
            <a:r>
              <a:rPr lang="ar-SA" sz="2800" b="1" dirty="0" err="1">
                <a:solidFill>
                  <a:srgbClr val="008000"/>
                </a:solidFill>
                <a:latin typeface="Calibri" panose="020F0502020204030204" pitchFamily="34" charset="0"/>
                <a:cs typeface="Times New Roman" panose="02020603050405020304" pitchFamily="18" charset="0"/>
              </a:rPr>
              <a:t>فَاسْتَغْفِرُونِي</a:t>
            </a:r>
            <a:r>
              <a:rPr lang="ar-SA" sz="2800" b="1" dirty="0">
                <a:solidFill>
                  <a:srgbClr val="008000"/>
                </a:solidFill>
                <a:latin typeface="Calibri" panose="020F0502020204030204" pitchFamily="34" charset="0"/>
                <a:cs typeface="Times New Roman" panose="02020603050405020304" pitchFamily="18" charset="0"/>
              </a:rPr>
              <a:t> أَغْفِرْ لَكُمْ، يَا عِبَادِي إِنَّكُمْ لَنْ تَبْلُغُوا ضَرِّي فَتَضُرُّونِي وَلَنْ تَبْلُغُوا نَفْعِي فَتَنْفَعُونِي، يَا عِبَادِي لَوْ أَنَّ أَوَّلَكُمْ وَآخِرَكُمْ وَإِنْسَكُمْ وَجِنَّكُمْ كَانُوا عَلَى أَتْقَى قَلْبِ رَجُلٍ وَاحِدٍ مِنْكُمْ مَا زَادَ ذَلِكَ فِي مُلْكِي شَيْئًا، يَا عِبَادِي لَوْ أَنَّ أَوَّلَكُمْ وَآخِرَكُمْ وَإِنْسَكُمْ وَجِنَّكُمْ كَانُوا عَلَى أَفْجَرِ قَلْبِ رَجُلٍ وَاحِدٍ مِنْكُمْ مَا نَقَصَ ذَلِكَ مِنْ مُلْكِي شَيْئًا، يَا عِبَادِي لَوْ أَنَّ أَوَّلَكُمْ وَآخِرَكُمْ وَإِنْسَكُمْ وَجِنَّكُمْ قَامُوا فِي صَعِيدٍ وَاحِدٍ فَسَأَلُونِي فَأَعْطَيْتُ كُلَّ إِنْسَانٍ مَسْأَلَتَهُ مَا نَقَصَ ذَلِكَ عِنْدِي إِلَّا كَمَا يَنْقُصُ الْمِخْيَطُ إِذَا دَخَلَ الْبَحْرَ، يَا عِبَادِي إِنَّمَا هِيَ أَعْمَالُكُمْ: أُحْصِيهَا لَكُمْ ثُمَّ أُوَفِّيكُمْ إِيَّاهَا، فَمَنْ وَجَدَ خَيْرًا فَلْيَحْمَدِ اللَّهَ عَزَّ وَجَلَّ وَمَنْ وَجَدَ غَيْرَ ذَلِكَ فَلَا يَلُومَنَّ إِلَّا نَفْسَهُ </a:t>
            </a:r>
            <a:r>
              <a:rPr lang="ar-SA" sz="2800" dirty="0">
                <a:latin typeface="Calibri" panose="020F0502020204030204" pitchFamily="34" charset="0"/>
                <a:ea typeface="Calibri" panose="020F0502020204030204" pitchFamily="34" charset="0"/>
                <a:cs typeface="Times New Roman" panose="02020603050405020304" pitchFamily="18" charset="0"/>
              </a:rPr>
              <a:t>" 			</a:t>
            </a:r>
            <a:r>
              <a:rPr lang="ar-SA" sz="2800" b="1" dirty="0">
                <a:latin typeface="Calibri" panose="020F0502020204030204" pitchFamily="34" charset="0"/>
                <a:ea typeface="Calibri" panose="020F0502020204030204" pitchFamily="34" charset="0"/>
                <a:cs typeface="Times New Roman" panose="02020603050405020304" pitchFamily="18" charset="0"/>
              </a:rPr>
              <a:t>رواه مسلم</a:t>
            </a:r>
          </a:p>
        </p:txBody>
      </p:sp>
      <p:sp>
        <p:nvSpPr>
          <p:cNvPr id="5" name="Slide Number Placeholder 4"/>
          <p:cNvSpPr>
            <a:spLocks noGrp="1"/>
          </p:cNvSpPr>
          <p:nvPr>
            <p:ph type="sldNum" sz="quarter" idx="12"/>
          </p:nvPr>
        </p:nvSpPr>
        <p:spPr/>
        <p:txBody>
          <a:bodyPr/>
          <a:lstStyle/>
          <a:p>
            <a:fld id="{C8784B88-F3D9-6A4F-9660-1A0A1E561ED7}" type="slidenum">
              <a:rPr lang="en-US" smtClean="0"/>
              <a:t>3</a:t>
            </a:fld>
            <a:endParaRPr lang="en-US"/>
          </a:p>
        </p:txBody>
      </p:sp>
      <p:sp>
        <p:nvSpPr>
          <p:cNvPr id="13" name="Rectangle 13">
            <a:extLst>
              <a:ext uri="{FF2B5EF4-FFF2-40B4-BE49-F238E27FC236}">
                <a16:creationId xmlns:a16="http://schemas.microsoft.com/office/drawing/2014/main" id="{0347DAA5-2734-0B46-B012-B85566B9A2AF}"/>
              </a:ext>
            </a:extLst>
          </p:cNvPr>
          <p:cNvSpPr>
            <a:spLocks noChangeArrowheads="1"/>
          </p:cNvSpPr>
          <p:nvPr/>
        </p:nvSpPr>
        <p:spPr bwMode="auto">
          <a:xfrm>
            <a:off x="0" y="762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4880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2111"/>
            <a:ext cx="8655121" cy="1325563"/>
          </a:xfrm>
        </p:spPr>
        <p:txBody>
          <a:bodyPr>
            <a:normAutofit/>
          </a:bodyPr>
          <a:lstStyle/>
          <a:p>
            <a:r>
              <a:rPr lang="en-CA" sz="3600" dirty="0"/>
              <a:t>Hadith #24: </a:t>
            </a:r>
            <a:r>
              <a:rPr lang="en-US" sz="3600" dirty="0"/>
              <a:t>Allah’s bounties and grace upon his slaves</a:t>
            </a:r>
          </a:p>
        </p:txBody>
      </p:sp>
      <p:sp>
        <p:nvSpPr>
          <p:cNvPr id="3" name="Content Placeholder 2"/>
          <p:cNvSpPr>
            <a:spLocks noGrp="1"/>
          </p:cNvSpPr>
          <p:nvPr>
            <p:ph idx="1"/>
          </p:nvPr>
        </p:nvSpPr>
        <p:spPr>
          <a:xfrm>
            <a:off x="838200" y="1345918"/>
            <a:ext cx="10515600" cy="5280914"/>
          </a:xfrm>
        </p:spPr>
        <p:txBody>
          <a:bodyPr>
            <a:normAutofit fontScale="55000" lnSpcReduction="20000"/>
          </a:bodyPr>
          <a:lstStyle/>
          <a:p>
            <a:pPr marL="0" indent="0">
              <a:spcBef>
                <a:spcPts val="0"/>
              </a:spcBef>
              <a:spcAft>
                <a:spcPts val="1000"/>
              </a:spcAft>
              <a:buNone/>
            </a:pPr>
            <a:r>
              <a:rPr lang="en-CA" b="1" dirty="0"/>
              <a:t>Abu </a:t>
            </a:r>
            <a:r>
              <a:rPr lang="en-CA" b="1" dirty="0" err="1"/>
              <a:t>Dharr</a:t>
            </a:r>
            <a:r>
              <a:rPr lang="en-CA" b="1" dirty="0"/>
              <a:t> reported Allah's Messenger (</a:t>
            </a:r>
            <a:r>
              <a:rPr lang="ar-SA" b="1" dirty="0" err="1"/>
              <a:t>ﷺ</a:t>
            </a:r>
            <a:r>
              <a:rPr lang="en-CA" b="1" dirty="0"/>
              <a:t>) as saying that Allah, the Exalted and Glorious, said</a:t>
            </a:r>
            <a:r>
              <a:rPr lang="en-CA" dirty="0"/>
              <a:t> </a:t>
            </a:r>
            <a:r>
              <a:rPr lang="en-US" b="1" dirty="0">
                <a:latin typeface="Times New Roman" panose="02020603050405020304" pitchFamily="18" charset="0"/>
                <a:ea typeface="Calibri" panose="020F0502020204030204" pitchFamily="34" charset="0"/>
              </a:rPr>
              <a:t>:</a:t>
            </a:r>
          </a:p>
          <a:p>
            <a:pPr marL="0" indent="0">
              <a:spcBef>
                <a:spcPts val="0"/>
              </a:spcBef>
              <a:spcAft>
                <a:spcPts val="1000"/>
              </a:spcAft>
              <a:buNone/>
            </a:pPr>
            <a:r>
              <a:rPr lang="en-US" b="1" dirty="0">
                <a:latin typeface="Times New Roman" panose="02020603050405020304" pitchFamily="18" charset="0"/>
                <a:ea typeface="Calibri" panose="020F0502020204030204" pitchFamily="34" charset="0"/>
              </a:rPr>
              <a:t>"</a:t>
            </a:r>
            <a:r>
              <a:rPr lang="en-US" sz="2900" b="1" dirty="0">
                <a:solidFill>
                  <a:srgbClr val="008000"/>
                </a:solidFill>
                <a:latin typeface="Times New Roman" panose="02020603050405020304" pitchFamily="18" charset="0"/>
              </a:rPr>
              <a:t>O My servants, I have forbidden oppression for Myself and have made it forbidden amongst you, so do not oppress one another. O My servants, all of you are astray except for those I have guided, so seek guidance from Me and I shall guide you, O My servants, all of you are hungry except for those I have fed, so seek food from Me and I shall feed you. O My servants, all of you are naked except for those I have clothed, so seek clothing from Me and I shall clothe you. O My servants, you sin by night and by day, and I forgive all sins, so seek forgiveness from Me and I shall forgive you. O My servants, you all are incapable of bringing harm to me such that you may harm Me, and you all are incapable of benefitting Me such that you may provide me benefit. O My servants, Were the first of you and the last of you, the human of you and the jinn of you to be as pious as the most pious heart of any one man of you, that would not increase My dominion in anything. O My servants, Were the first of you and the last of you, the human of you and the jinn of you to be as wicked as the most wicked heart of any one man of you, that would not decrease My dominion in anything. O My servants, Were the first of you and the last of you, the human of you and the jinn of you to rise up in one place and make a request of Me, and were I to give everyone what he requested, that would not decrease what I have, any more that a needle decreases the sea if put into it. O My servants, it is but your deeds that I record for you and then recompense you for. So let him who finds good, praise Allah, and he who finds other than that, let him blame no one but himself </a:t>
            </a:r>
            <a:r>
              <a:rPr lang="en-US" b="1" dirty="0">
                <a:solidFill>
                  <a:srgbClr val="008000"/>
                </a:solidFill>
                <a:latin typeface="Times New Roman" panose="02020603050405020304" pitchFamily="18" charset="0"/>
              </a:rPr>
              <a:t>.</a:t>
            </a:r>
            <a:r>
              <a:rPr lang="en-US" b="1" dirty="0">
                <a:latin typeface="Times New Roman" panose="02020603050405020304" pitchFamily="18" charset="0"/>
              </a:rPr>
              <a:t>”	</a:t>
            </a:r>
            <a:r>
              <a:rPr lang="en-US" b="1" dirty="0">
                <a:latin typeface="Times New Roman" panose="02020603050405020304" pitchFamily="18" charset="0"/>
                <a:ea typeface="Calibri" panose="020F0502020204030204" pitchFamily="34" charset="0"/>
              </a:rPr>
              <a:t>Sahih Muslim</a:t>
            </a:r>
          </a:p>
        </p:txBody>
      </p:sp>
      <p:sp>
        <p:nvSpPr>
          <p:cNvPr id="5" name="Slide Number Placeholder 4"/>
          <p:cNvSpPr>
            <a:spLocks noGrp="1"/>
          </p:cNvSpPr>
          <p:nvPr>
            <p:ph type="sldNum" sz="quarter" idx="12"/>
          </p:nvPr>
        </p:nvSpPr>
        <p:spPr/>
        <p:txBody>
          <a:bodyPr/>
          <a:lstStyle/>
          <a:p>
            <a:fld id="{C8784B88-F3D9-6A4F-9660-1A0A1E561ED7}" type="slidenum">
              <a:rPr lang="en-US" smtClean="0"/>
              <a:t>4</a:t>
            </a:fld>
            <a:endParaRPr lang="en-US"/>
          </a:p>
        </p:txBody>
      </p:sp>
      <p:sp>
        <p:nvSpPr>
          <p:cNvPr id="13" name="Rectangle 13">
            <a:extLst>
              <a:ext uri="{FF2B5EF4-FFF2-40B4-BE49-F238E27FC236}">
                <a16:creationId xmlns:a16="http://schemas.microsoft.com/office/drawing/2014/main" id="{0347DAA5-2734-0B46-B012-B85566B9A2AF}"/>
              </a:ext>
            </a:extLst>
          </p:cNvPr>
          <p:cNvSpPr>
            <a:spLocks noChangeArrowheads="1"/>
          </p:cNvSpPr>
          <p:nvPr/>
        </p:nvSpPr>
        <p:spPr bwMode="auto">
          <a:xfrm>
            <a:off x="0" y="762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8471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837118"/>
          </a:xfrm>
        </p:spPr>
        <p:txBody>
          <a:bodyPr>
            <a:normAutofit/>
          </a:bodyPr>
          <a:lstStyle/>
          <a:p>
            <a:pPr marL="0" indent="0" algn="just">
              <a:lnSpc>
                <a:spcPct val="107000"/>
              </a:lnSpc>
              <a:spcBef>
                <a:spcPts val="0"/>
              </a:spcBef>
              <a:spcAft>
                <a:spcPts val="800"/>
              </a:spcAft>
              <a:buNone/>
            </a:pPr>
            <a:r>
              <a:rPr lang="en-US" b="1" dirty="0">
                <a:solidFill>
                  <a:srgbClr val="C00000"/>
                </a:solidFill>
              </a:rPr>
              <a:t>Narrator (</a:t>
            </a:r>
            <a:r>
              <a:rPr lang="en-US" b="1" dirty="0" err="1">
                <a:solidFill>
                  <a:srgbClr val="C00000"/>
                </a:solidFill>
              </a:rPr>
              <a:t>Rawi</a:t>
            </a:r>
            <a:r>
              <a:rPr lang="en-US" b="1" dirty="0">
                <a:solidFill>
                  <a:srgbClr val="C00000"/>
                </a:solidFill>
              </a:rPr>
              <a:t>) of this hadith</a:t>
            </a:r>
          </a:p>
          <a:p>
            <a:r>
              <a:rPr lang="en-US" b="1" dirty="0">
                <a:solidFill>
                  <a:srgbClr val="C00000"/>
                </a:solidFill>
              </a:rPr>
              <a:t>Abu </a:t>
            </a:r>
            <a:r>
              <a:rPr lang="en-US" b="1" dirty="0" err="1">
                <a:solidFill>
                  <a:srgbClr val="C00000"/>
                </a:solidFill>
              </a:rPr>
              <a:t>Dharr</a:t>
            </a:r>
            <a:r>
              <a:rPr lang="en-US" b="1" dirty="0">
                <a:solidFill>
                  <a:srgbClr val="C00000"/>
                </a:solidFill>
              </a:rPr>
              <a:t> Al-</a:t>
            </a:r>
            <a:r>
              <a:rPr lang="en-US" b="1" dirty="0" err="1">
                <a:solidFill>
                  <a:srgbClr val="C00000"/>
                </a:solidFill>
              </a:rPr>
              <a:t>Ghifari</a:t>
            </a:r>
            <a:r>
              <a:rPr lang="en-US" b="1" dirty="0">
                <a:solidFill>
                  <a:srgbClr val="C00000"/>
                </a:solidFill>
              </a:rPr>
              <a:t> :</a:t>
            </a:r>
            <a:r>
              <a:rPr lang="en-US" dirty="0"/>
              <a:t>has been introduced previously in Hadeeth#18.</a:t>
            </a:r>
          </a:p>
        </p:txBody>
      </p:sp>
      <p:sp>
        <p:nvSpPr>
          <p:cNvPr id="5" name="Slide Number Placeholder 4"/>
          <p:cNvSpPr>
            <a:spLocks noGrp="1"/>
          </p:cNvSpPr>
          <p:nvPr>
            <p:ph type="sldNum" sz="quarter" idx="12"/>
          </p:nvPr>
        </p:nvSpPr>
        <p:spPr/>
        <p:txBody>
          <a:bodyPr/>
          <a:lstStyle/>
          <a:p>
            <a:fld id="{C8784B88-F3D9-6A4F-9660-1A0A1E561ED7}" type="slidenum">
              <a:rPr lang="en-US" smtClean="0"/>
              <a:t>5</a:t>
            </a:fld>
            <a:endParaRPr lang="en-US"/>
          </a:p>
        </p:txBody>
      </p:sp>
      <p:sp>
        <p:nvSpPr>
          <p:cNvPr id="8" name="Title 1">
            <a:extLst>
              <a:ext uri="{FF2B5EF4-FFF2-40B4-BE49-F238E27FC236}">
                <a16:creationId xmlns:a16="http://schemas.microsoft.com/office/drawing/2014/main" id="{29914040-7004-CD42-9DA5-1729CE5FA1CA}"/>
              </a:ext>
            </a:extLst>
          </p:cNvPr>
          <p:cNvSpPr txBox="1">
            <a:spLocks/>
          </p:cNvSpPr>
          <p:nvPr/>
        </p:nvSpPr>
        <p:spPr>
          <a:xfrm>
            <a:off x="838200" y="365125"/>
            <a:ext cx="865512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231027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837118"/>
          </a:xfrm>
        </p:spPr>
        <p:txBody>
          <a:bodyPr>
            <a:normAutofit fontScale="92500"/>
          </a:bodyPr>
          <a:lstStyle/>
          <a:p>
            <a:pPr marL="0" indent="0">
              <a:buNone/>
            </a:pPr>
            <a:r>
              <a:rPr lang="en-US" b="1" dirty="0">
                <a:solidFill>
                  <a:srgbClr val="C00000"/>
                </a:solidFill>
              </a:rPr>
              <a:t>Importance of this hadith</a:t>
            </a:r>
          </a:p>
          <a:p>
            <a:pPr lvl="0"/>
            <a:r>
              <a:rPr lang="en-CA" dirty="0"/>
              <a:t>Imam Ibn </a:t>
            </a:r>
            <a:r>
              <a:rPr lang="en-CA" dirty="0" err="1"/>
              <a:t>Taymiyah</a:t>
            </a:r>
            <a:r>
              <a:rPr lang="en-CA" dirty="0"/>
              <a:t> said: “This is a hadeeth of </a:t>
            </a:r>
            <a:r>
              <a:rPr lang="en-CA" dirty="0">
                <a:solidFill>
                  <a:srgbClr val="C00000"/>
                </a:solidFill>
              </a:rPr>
              <a:t>high honour, and great value</a:t>
            </a:r>
            <a:r>
              <a:rPr lang="en-CA" dirty="0"/>
              <a:t>. Therefore, Imam Ahmed Ibn </a:t>
            </a:r>
            <a:r>
              <a:rPr lang="en-CA" dirty="0" err="1"/>
              <a:t>Hanbal</a:t>
            </a:r>
            <a:r>
              <a:rPr lang="en-CA" dirty="0"/>
              <a:t> used to say that this is the most honourable hadeeth for the people of Levant (Al-Sham). Imam Abu Idris Al-</a:t>
            </a:r>
            <a:r>
              <a:rPr lang="en-CA" dirty="0" err="1"/>
              <a:t>Khawlani</a:t>
            </a:r>
            <a:r>
              <a:rPr lang="en-CA" dirty="0"/>
              <a:t> used to kneel down when he tells this hadeeth </a:t>
            </a:r>
          </a:p>
          <a:p>
            <a:pPr lvl="0"/>
            <a:r>
              <a:rPr lang="en-CA" dirty="0"/>
              <a:t>Imam Ibn </a:t>
            </a:r>
            <a:r>
              <a:rPr lang="en-CA" dirty="0" err="1"/>
              <a:t>Taymiyah</a:t>
            </a:r>
            <a:r>
              <a:rPr lang="en-CA" dirty="0"/>
              <a:t> also said: This hadeeth contained many of the </a:t>
            </a:r>
            <a:r>
              <a:rPr lang="en-CA" dirty="0">
                <a:solidFill>
                  <a:srgbClr val="C00000"/>
                </a:solidFill>
              </a:rPr>
              <a:t>bases of religion in Knowledge and deeds, in Fundamentals and branches</a:t>
            </a:r>
            <a:r>
              <a:rPr lang="en-CA" dirty="0"/>
              <a:t>.</a:t>
            </a:r>
          </a:p>
        </p:txBody>
      </p:sp>
      <p:sp>
        <p:nvSpPr>
          <p:cNvPr id="5" name="Slide Number Placeholder 4"/>
          <p:cNvSpPr>
            <a:spLocks noGrp="1"/>
          </p:cNvSpPr>
          <p:nvPr>
            <p:ph type="sldNum" sz="quarter" idx="12"/>
          </p:nvPr>
        </p:nvSpPr>
        <p:spPr/>
        <p:txBody>
          <a:bodyPr/>
          <a:lstStyle/>
          <a:p>
            <a:fld id="{C8784B88-F3D9-6A4F-9660-1A0A1E561ED7}" type="slidenum">
              <a:rPr lang="en-US" smtClean="0"/>
              <a:t>6</a:t>
            </a:fld>
            <a:endParaRPr lang="en-US"/>
          </a:p>
        </p:txBody>
      </p:sp>
      <p:sp>
        <p:nvSpPr>
          <p:cNvPr id="8" name="Title 1">
            <a:extLst>
              <a:ext uri="{FF2B5EF4-FFF2-40B4-BE49-F238E27FC236}">
                <a16:creationId xmlns:a16="http://schemas.microsoft.com/office/drawing/2014/main" id="{4D472977-7B7E-D644-9DCC-C8875DF37947}"/>
              </a:ext>
            </a:extLst>
          </p:cNvPr>
          <p:cNvSpPr>
            <a:spLocks noGrp="1"/>
          </p:cNvSpPr>
          <p:nvPr>
            <p:ph type="title"/>
          </p:nvPr>
        </p:nvSpPr>
        <p:spPr>
          <a:xfrm>
            <a:off x="838200" y="365125"/>
            <a:ext cx="8655121" cy="1325563"/>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3314720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i="1" dirty="0">
                <a:solidFill>
                  <a:srgbClr val="C00000"/>
                </a:solidFill>
              </a:rPr>
              <a:t>Vocabulary</a:t>
            </a:r>
          </a:p>
          <a:p>
            <a:r>
              <a:rPr lang="en-CA" b="1" i="1" dirty="0"/>
              <a:t>Astray</a:t>
            </a:r>
            <a:r>
              <a:rPr lang="en-CA" i="1" dirty="0"/>
              <a:t> - </a:t>
            </a:r>
            <a:r>
              <a:rPr lang="en-CA" dirty="0"/>
              <a:t>lost, misguided</a:t>
            </a:r>
          </a:p>
          <a:p>
            <a:endParaRPr lang="en-US" dirty="0"/>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sp>
        <p:nvSpPr>
          <p:cNvPr id="8" name="Title 1">
            <a:extLst>
              <a:ext uri="{FF2B5EF4-FFF2-40B4-BE49-F238E27FC236}">
                <a16:creationId xmlns:a16="http://schemas.microsoft.com/office/drawing/2014/main" id="{7AF7CAB7-3545-5141-AA3C-FDE3885AB548}"/>
              </a:ext>
            </a:extLst>
          </p:cNvPr>
          <p:cNvSpPr>
            <a:spLocks noGrp="1"/>
          </p:cNvSpPr>
          <p:nvPr>
            <p:ph type="title"/>
          </p:nvPr>
        </p:nvSpPr>
        <p:spPr>
          <a:xfrm>
            <a:off x="838200" y="365125"/>
            <a:ext cx="8655121" cy="1325563"/>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2753702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9204"/>
            <a:ext cx="10515600" cy="5058601"/>
          </a:xfrm>
        </p:spPr>
        <p:txBody>
          <a:bodyPr>
            <a:normAutofit/>
          </a:bodyPr>
          <a:lstStyle/>
          <a:p>
            <a:pPr marL="0" indent="0">
              <a:buNone/>
            </a:pPr>
            <a:r>
              <a:rPr lang="en-US" b="1" dirty="0">
                <a:solidFill>
                  <a:srgbClr val="C00000"/>
                </a:solidFill>
              </a:rPr>
              <a:t>Explanation of this Hadith </a:t>
            </a:r>
          </a:p>
          <a:p>
            <a:r>
              <a:rPr lang="en-CA" dirty="0"/>
              <a:t>This is a </a:t>
            </a:r>
            <a:r>
              <a:rPr lang="en-CA" dirty="0">
                <a:solidFill>
                  <a:srgbClr val="C00000"/>
                </a:solidFill>
              </a:rPr>
              <a:t>hadeeth Qudsi </a:t>
            </a:r>
            <a:r>
              <a:rPr lang="en-CA" dirty="0"/>
              <a:t>which is different from the prophetic hadeeth. There are also some </a:t>
            </a:r>
            <a:r>
              <a:rPr lang="en-CA" dirty="0">
                <a:solidFill>
                  <a:srgbClr val="C00000"/>
                </a:solidFill>
              </a:rPr>
              <a:t>differences between Hadeeth Qudsi and Qur’an</a:t>
            </a:r>
            <a:r>
              <a:rPr lang="en-CA" dirty="0"/>
              <a:t>. </a:t>
            </a:r>
          </a:p>
          <a:p>
            <a:r>
              <a:rPr lang="en-CA" dirty="0"/>
              <a:t>The first part of the hadeeth highlighted the value of </a:t>
            </a:r>
            <a:r>
              <a:rPr lang="en-CA" dirty="0">
                <a:solidFill>
                  <a:srgbClr val="C00000"/>
                </a:solidFill>
              </a:rPr>
              <a:t>Justice and avoiding oppression</a:t>
            </a:r>
            <a:r>
              <a:rPr lang="en-CA" dirty="0"/>
              <a:t>, and that Allah Almighty has </a:t>
            </a:r>
            <a:r>
              <a:rPr lang="en-CA" dirty="0">
                <a:solidFill>
                  <a:srgbClr val="C00000"/>
                </a:solidFill>
              </a:rPr>
              <a:t>forbidden Injustice and wrongdoing</a:t>
            </a:r>
            <a:r>
              <a:rPr lang="en-CA" dirty="0"/>
              <a:t>. </a:t>
            </a:r>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
        <p:nvSpPr>
          <p:cNvPr id="8" name="Title 1">
            <a:extLst>
              <a:ext uri="{FF2B5EF4-FFF2-40B4-BE49-F238E27FC236}">
                <a16:creationId xmlns:a16="http://schemas.microsoft.com/office/drawing/2014/main" id="{FDFC0526-2A69-714D-967C-51B2164D9FAE}"/>
              </a:ext>
            </a:extLst>
          </p:cNvPr>
          <p:cNvSpPr>
            <a:spLocks noGrp="1"/>
          </p:cNvSpPr>
          <p:nvPr>
            <p:ph type="title"/>
          </p:nvPr>
        </p:nvSpPr>
        <p:spPr>
          <a:xfrm>
            <a:off x="838200" y="277206"/>
            <a:ext cx="8655121" cy="1325563"/>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4129607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1396"/>
            <a:ext cx="10515600" cy="5058601"/>
          </a:xfrm>
        </p:spPr>
        <p:txBody>
          <a:bodyPr>
            <a:normAutofit/>
          </a:bodyPr>
          <a:lstStyle/>
          <a:p>
            <a:pPr lvl="0"/>
            <a:r>
              <a:rPr lang="en-CA" dirty="0"/>
              <a:t>. The second part shows the </a:t>
            </a:r>
            <a:r>
              <a:rPr lang="en-CA" dirty="0">
                <a:solidFill>
                  <a:srgbClr val="C00000"/>
                </a:solidFill>
              </a:rPr>
              <a:t>weakness of human beings in front of Allah’s Majesty and greatness</a:t>
            </a:r>
            <a:r>
              <a:rPr lang="en-CA" dirty="0"/>
              <a:t> and that Allah’s will and power makes our life possible. </a:t>
            </a:r>
          </a:p>
          <a:p>
            <a:pPr lvl="0"/>
            <a:r>
              <a:rPr lang="en-CA" dirty="0"/>
              <a:t>The third part reminds the believers with the </a:t>
            </a:r>
            <a:r>
              <a:rPr lang="en-CA" dirty="0">
                <a:solidFill>
                  <a:srgbClr val="C00000"/>
                </a:solidFill>
              </a:rPr>
              <a:t>mercy of Allah and the importance of repentance</a:t>
            </a:r>
            <a:r>
              <a:rPr lang="en-CA" dirty="0"/>
              <a:t>. The fourth part shows how Allah Almighty such is free of need of anyone or anything. Then the hadeeth ends with the account and judgement and preparedness. </a:t>
            </a:r>
            <a:endParaRPr lang="en-US" sz="1500" dirty="0"/>
          </a:p>
          <a:p>
            <a:endParaRPr lang="en-US" dirty="0"/>
          </a:p>
        </p:txBody>
      </p:sp>
      <p:sp>
        <p:nvSpPr>
          <p:cNvPr id="5" name="Slide Number Placeholder 4"/>
          <p:cNvSpPr>
            <a:spLocks noGrp="1"/>
          </p:cNvSpPr>
          <p:nvPr>
            <p:ph type="sldNum" sz="quarter" idx="12"/>
          </p:nvPr>
        </p:nvSpPr>
        <p:spPr/>
        <p:txBody>
          <a:bodyPr/>
          <a:lstStyle/>
          <a:p>
            <a:fld id="{C8784B88-F3D9-6A4F-9660-1A0A1E561ED7}" type="slidenum">
              <a:rPr lang="en-US" smtClean="0"/>
              <a:t>9</a:t>
            </a:fld>
            <a:endParaRPr lang="en-US"/>
          </a:p>
        </p:txBody>
      </p:sp>
      <p:sp>
        <p:nvSpPr>
          <p:cNvPr id="8" name="Title 1">
            <a:extLst>
              <a:ext uri="{FF2B5EF4-FFF2-40B4-BE49-F238E27FC236}">
                <a16:creationId xmlns:a16="http://schemas.microsoft.com/office/drawing/2014/main" id="{FDFC0526-2A69-714D-967C-51B2164D9FAE}"/>
              </a:ext>
            </a:extLst>
          </p:cNvPr>
          <p:cNvSpPr>
            <a:spLocks noGrp="1"/>
          </p:cNvSpPr>
          <p:nvPr>
            <p:ph type="title"/>
          </p:nvPr>
        </p:nvSpPr>
        <p:spPr>
          <a:xfrm>
            <a:off x="838200" y="277206"/>
            <a:ext cx="8655121" cy="1325563"/>
          </a:xfrm>
        </p:spPr>
        <p:txBody>
          <a:bodyPr>
            <a:normAutofit/>
          </a:bodyPr>
          <a:lstStyle/>
          <a:p>
            <a:r>
              <a:rPr lang="en-CA" sz="3600" dirty="0"/>
              <a:t>Hadith #24: </a:t>
            </a:r>
            <a:r>
              <a:rPr lang="en-US" sz="3600" dirty="0"/>
              <a:t>Allah’s bounties and grace upon his slaves</a:t>
            </a:r>
          </a:p>
        </p:txBody>
      </p:sp>
    </p:spTree>
    <p:extLst>
      <p:ext uri="{BB962C8B-B14F-4D97-AF65-F5344CB8AC3E}">
        <p14:creationId xmlns:p14="http://schemas.microsoft.com/office/powerpoint/2010/main" val="3717365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1856</Words>
  <Application>Microsoft Macintosh PowerPoint</Application>
  <PresentationFormat>Widescreen</PresentationFormat>
  <Paragraphs>91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Simplified Arabic</vt:lpstr>
      <vt:lpstr>Times New Roman</vt:lpstr>
      <vt:lpstr>Office Theme</vt:lpstr>
      <vt:lpstr>HADEETH</vt:lpstr>
      <vt:lpstr>Agenda</vt:lpstr>
      <vt:lpstr>Hadith #24: Allah’s bounties and grace upon his slaves</vt:lpstr>
      <vt:lpstr>Hadith #24: Allah’s bounties and grace upon his slaves</vt:lpstr>
      <vt:lpstr>PowerPoint Presentation</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lpstr>Hadith #24: Allah’s bounties and grace upon his slaves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ayman elkasrawy</cp:lastModifiedBy>
  <cp:revision>51</cp:revision>
  <dcterms:created xsi:type="dcterms:W3CDTF">2020-09-13T16:40:33Z</dcterms:created>
  <dcterms:modified xsi:type="dcterms:W3CDTF">2021-10-31T14:42:03Z</dcterms:modified>
</cp:coreProperties>
</file>