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4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8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9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0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11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2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13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14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15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6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7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notesSlides/notesSlide18.xml" ContentType="application/vnd.openxmlformats-officedocument.presentationml.notesSlide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19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20.xml" ContentType="application/vnd.openxmlformats-officedocument.presentationml.notesSlide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21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22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23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24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Slides/notesSlide25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26.xml" ContentType="application/vnd.openxmlformats-officedocument.presentationml.notesSlide+xml"/>
  <Override PartName="/ppt/ink/ink108.xml" ContentType="application/inkml+xml"/>
  <Override PartName="/ppt/notesSlides/notesSlide27.xml" ContentType="application/vnd.openxmlformats-officedocument.presentationml.notesSlide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28.xml" ContentType="application/vnd.openxmlformats-officedocument.presentationml.notesSlide+xml"/>
  <Override PartName="/ppt/ink/ink115.xml" ContentType="application/inkml+xml"/>
  <Override PartName="/ppt/notesSlides/notesSlide29.xml" ContentType="application/vnd.openxmlformats-officedocument.presentationml.notesSlide+xml"/>
  <Override PartName="/ppt/ink/ink116.xml" ContentType="application/inkml+xml"/>
  <Override PartName="/ppt/notesSlides/notesSlide30.xml" ContentType="application/vnd.openxmlformats-officedocument.presentationml.notesSlide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31.xml" ContentType="application/vnd.openxmlformats-officedocument.presentationml.notesSlide+xml"/>
  <Override PartName="/ppt/ink/ink120.xml" ContentType="application/inkml+xml"/>
  <Override PartName="/ppt/notesSlides/notesSlide32.xml" ContentType="application/vnd.openxmlformats-officedocument.presentationml.notesSlide+xml"/>
  <Override PartName="/ppt/ink/ink121.xml" ContentType="application/inkml+xml"/>
  <Override PartName="/ppt/notesSlides/notesSlide33.xml" ContentType="application/vnd.openxmlformats-officedocument.presentationml.notesSlide+xml"/>
  <Override PartName="/ppt/ink/ink122.xml" ContentType="application/inkml+xml"/>
  <Override PartName="/ppt/notesSlides/notesSlide34.xml" ContentType="application/vnd.openxmlformats-officedocument.presentationml.notesSlide+xml"/>
  <Override PartName="/ppt/ink/ink123.xml" ContentType="application/inkml+xml"/>
  <Override PartName="/ppt/notesSlides/notesSlide35.xml" ContentType="application/vnd.openxmlformats-officedocument.presentationml.notesSlide+xml"/>
  <Override PartName="/ppt/ink/ink124.xml" ContentType="application/inkml+xml"/>
  <Override PartName="/ppt/notesSlides/notesSlide36.xml" ContentType="application/vnd.openxmlformats-officedocument.presentationml.notesSlide+xml"/>
  <Override PartName="/ppt/ink/ink125.xml" ContentType="application/inkml+xml"/>
  <Override PartName="/ppt/notesSlides/notesSlide37.xml" ContentType="application/vnd.openxmlformats-officedocument.presentationml.notesSlide+xml"/>
  <Override PartName="/ppt/ink/ink126.xml" ContentType="application/inkml+xml"/>
  <Override PartName="/ppt/notesSlides/notesSlide38.xml" ContentType="application/vnd.openxmlformats-officedocument.presentationml.notesSlide+xml"/>
  <Override PartName="/ppt/ink/ink127.xml" ContentType="application/inkml+xml"/>
  <Override PartName="/ppt/notesSlides/notesSlide39.xml" ContentType="application/vnd.openxmlformats-officedocument.presentationml.notesSlide+xml"/>
  <Override PartName="/ppt/ink/ink128.xml" ContentType="application/inkml+xml"/>
  <Override PartName="/ppt/notesSlides/notesSlide40.xml" ContentType="application/vnd.openxmlformats-officedocument.presentationml.notesSlide+xml"/>
  <Override PartName="/ppt/ink/ink129.xml" ContentType="application/inkml+xml"/>
  <Override PartName="/ppt/notesSlides/notesSlide41.xml" ContentType="application/vnd.openxmlformats-officedocument.presentationml.notesSlide+xml"/>
  <Override PartName="/ppt/ink/ink130.xml" ContentType="application/inkml+xml"/>
  <Override PartName="/ppt/notesSlides/notesSlide42.xml" ContentType="application/vnd.openxmlformats-officedocument.presentationml.notesSlide+xml"/>
  <Override PartName="/ppt/ink/ink131.xml" ContentType="application/inkml+xml"/>
  <Override PartName="/ppt/notesSlides/notesSlide43.xml" ContentType="application/vnd.openxmlformats-officedocument.presentationml.notesSlide+xml"/>
  <Override PartName="/ppt/ink/ink132.xml" ContentType="application/inkml+xml"/>
  <Override PartName="/ppt/notesSlides/notesSlide44.xml" ContentType="application/vnd.openxmlformats-officedocument.presentationml.notesSlide+xml"/>
  <Override PartName="/ppt/ink/ink133.xml" ContentType="application/inkml+xml"/>
  <Override PartName="/ppt/notesSlides/notesSlide45.xml" ContentType="application/vnd.openxmlformats-officedocument.presentationml.notesSlide+xml"/>
  <Override PartName="/ppt/ink/ink134.xml" ContentType="application/inkml+xml"/>
  <Override PartName="/ppt/notesSlides/notesSlide46.xml" ContentType="application/vnd.openxmlformats-officedocument.presentationml.notesSlide+xml"/>
  <Override PartName="/ppt/ink/ink135.xml" ContentType="application/inkml+xml"/>
  <Override PartName="/ppt/notesSlides/notesSlide47.xml" ContentType="application/vnd.openxmlformats-officedocument.presentationml.notesSlide+xml"/>
  <Override PartName="/ppt/ink/ink136.xml" ContentType="application/inkml+xml"/>
  <Override PartName="/ppt/notesSlides/notesSlide48.xml" ContentType="application/vnd.openxmlformats-officedocument.presentationml.notesSlide+xml"/>
  <Override PartName="/ppt/ink/ink137.xml" ContentType="application/inkml+xml"/>
  <Override PartName="/ppt/notesSlides/notesSlide49.xml" ContentType="application/vnd.openxmlformats-officedocument.presentationml.notesSlide+xml"/>
  <Override PartName="/ppt/ink/ink138.xml" ContentType="application/inkml+xml"/>
  <Override PartName="/ppt/notesSlides/notesSlide50.xml" ContentType="application/vnd.openxmlformats-officedocument.presentationml.notesSlide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51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notesSlides/notesSlide52.xml" ContentType="application/vnd.openxmlformats-officedocument.presentationml.notesSlide+xml"/>
  <Override PartName="/ppt/ink/ink153.xml" ContentType="application/inkml+xml"/>
  <Override PartName="/ppt/notesSlides/notesSlide53.xml" ContentType="application/vnd.openxmlformats-officedocument.presentationml.notesSlide+xml"/>
  <Override PartName="/ppt/ink/ink154.xml" ContentType="application/inkml+xml"/>
  <Override PartName="/ppt/notesSlides/notesSlide54.xml" ContentType="application/vnd.openxmlformats-officedocument.presentationml.notesSlide+xml"/>
  <Override PartName="/ppt/ink/ink155.xml" ContentType="application/inkml+xml"/>
  <Override PartName="/ppt/notesSlides/notesSlide55.xml" ContentType="application/vnd.openxmlformats-officedocument.presentationml.notesSlide+xml"/>
  <Override PartName="/ppt/ink/ink156.xml" ContentType="application/inkml+xml"/>
  <Override PartName="/ppt/notesSlides/notesSlide56.xml" ContentType="application/vnd.openxmlformats-officedocument.presentationml.notesSlide+xml"/>
  <Override PartName="/ppt/ink/ink157.xml" ContentType="application/inkml+xml"/>
  <Override PartName="/ppt/notesSlides/notesSlide57.xml" ContentType="application/vnd.openxmlformats-officedocument.presentationml.notesSlide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notesSlides/notesSlide58.xml" ContentType="application/vnd.openxmlformats-officedocument.presentationml.notesSlide+xml"/>
  <Override PartName="/ppt/ink/ink166.xml" ContentType="application/inkml+xml"/>
  <Override PartName="/ppt/notesSlides/notesSlide59.xml" ContentType="application/vnd.openxmlformats-officedocument.presentationml.notesSlide+xml"/>
  <Override PartName="/ppt/ink/ink167.xml" ContentType="application/inkml+xml"/>
  <Override PartName="/ppt/notesSlides/notesSlide60.xml" ContentType="application/vnd.openxmlformats-officedocument.presentationml.notesSlide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notesSlides/notesSlide61.xml" ContentType="application/vnd.openxmlformats-officedocument.presentationml.notesSlide+xml"/>
  <Override PartName="/ppt/ink/ink172.xml" ContentType="application/inkml+xml"/>
  <Override PartName="/ppt/ink/ink173.xml" ContentType="application/inkml+xml"/>
  <Override PartName="/ppt/notesSlides/notesSlide62.xml" ContentType="application/vnd.openxmlformats-officedocument.presentationml.notesSlide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311" r:id="rId4"/>
    <p:sldId id="291" r:id="rId5"/>
    <p:sldId id="292" r:id="rId6"/>
    <p:sldId id="317" r:id="rId7"/>
    <p:sldId id="312" r:id="rId8"/>
    <p:sldId id="314" r:id="rId9"/>
    <p:sldId id="316" r:id="rId10"/>
    <p:sldId id="313" r:id="rId11"/>
    <p:sldId id="318" r:id="rId12"/>
    <p:sldId id="319" r:id="rId13"/>
    <p:sldId id="320" r:id="rId14"/>
    <p:sldId id="324" r:id="rId15"/>
    <p:sldId id="325" r:id="rId16"/>
    <p:sldId id="326" r:id="rId17"/>
    <p:sldId id="321" r:id="rId18"/>
    <p:sldId id="322" r:id="rId19"/>
    <p:sldId id="323" r:id="rId20"/>
    <p:sldId id="315" r:id="rId21"/>
    <p:sldId id="327" r:id="rId22"/>
    <p:sldId id="328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65" r:id="rId59"/>
    <p:sldId id="366" r:id="rId60"/>
    <p:sldId id="367" r:id="rId61"/>
    <p:sldId id="368" r:id="rId62"/>
    <p:sldId id="369" r:id="rId63"/>
    <p:sldId id="370" r:id="rId64"/>
    <p:sldId id="371" r:id="rId65"/>
    <p:sldId id="372" r:id="rId66"/>
    <p:sldId id="373" r:id="rId67"/>
    <p:sldId id="374" r:id="rId68"/>
    <p:sldId id="375" r:id="rId69"/>
    <p:sldId id="376" r:id="rId70"/>
    <p:sldId id="290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2"/>
    <p:restoredTop sz="92683"/>
  </p:normalViewPr>
  <p:slideViewPr>
    <p:cSldViewPr snapToGrid="0" snapToObjects="1">
      <p:cViewPr varScale="1">
        <p:scale>
          <a:sx n="71" d="100"/>
          <a:sy n="71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1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0 0 24575,'0'10'0,"0"-1"0,0-2 0,0-1 0,0-1 0,0 0 0,0 1 0,0-3 0,0 1 0,0 2 0,0-2 0,0 1 0,0-1 0,0 0 0,0 0 0,0 0 0,0-1 0,0 3 0,0-1 0,0 0 0,0 1 0,2-1 0,-2 2 0,2-2 0,-2 3 0,0-4 0,2 2 0,-2-2 0,2-1 0,-2 1 0,1 0 0,0 0 0,1 0 0,-2 0 0,0-1 0,1 1 0,0 0 0,2 1 0,-3 0 0,2 0 0,-2-1 0,0 0 0,2 0 0,-2-1 0,2 5 0,0-3 0,-2 2 0,2-3 0,-2 2 0,0-2 0,1 2 0,0-2 0,1 0 0,-2 2 0,0-2 0,1 2 0,0-2 0,0-1 0,-1 1 0,0 0 0,2 0 0,-2 0 0,2 1 0,-2 0 0,0 1 0,2-1 0,-2 0 0,2 3 0,-2-4 0,0 2 0,2 0 0,-1-2 0,1 2 0,-2-2 0,0-1 0,0 1 0,1 0 0,0 2 0,0-2 0,-1 2 0,0 0 0,0-2 0,0 6 0,0-5 0,0 2 0,2-3 0,-1 2 0,0-2 0,-1 2 0,0-2 0,0 0 0,0-1 0,2 1 0,-2 0 0,2 0 0,-2 0 0,2-1 0,-2 1 0,2 2 0,-2-2 0,2 4 0,-2-3 0,2 3 0,0-2 0,-2 0 0,2 2 0,0-1 0,-1-1 0,0 2 0,1-4 0,-1 4 0,0-4 0,1 6 0,-2-5 0,4 2 0,-4-3 0,2 0 0,0 0 0,-2 0 0,2 1 0,-2 0 0,1 1 0,0-3 0,0 1 0,1 0 0,-1 0 0,0 0 0,-1-1 0,0 1 0,2-2 0,-2 2 0,2-2 0,-2 2 0,2-1 0,-2 3 0,4-2 0,-4 2 0,2-3 0,-1 1 0,0 0 0,0 0 0,1 0 0,-1-1 0,2 1 0,-3 0 0,3-1 0,-2 1 0,0 0 0,1-1 0,-2 1 0,2-1 0,0 1 0,-2 0 0,2-1 0,-1 0 0,0 0 0,1-1 0,-1 2 0,0 0 0,0-1 0,1 1 0,-2 0 0,2-1 0,-2 1 0,2-2 0,-2 1 0,2-1 0,0 2 0,-2 0 0,3 0 0,-2-1 0,0 1 0,-1 0 0,2 0 0,-2 0 0,2-1 0,-2 1 0,2 0 0,-2 0 0,2 0 0,0-1 0,-2 1 0,2 0 0,-2 0 0,0 0 0,1-2 0,0 1 0,2-2 0,-2-6 0,0 2 0,-1-4 0,0 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2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 0 24575,'0'8'0,"0"2"0,0-3 0,0 6 0,0-6 0,0 3 0,0-1 0,0 0 0,0 1 0,0-1 0,0 2 0,0-2 0,0 2 0,0-3 0,0 0 0,0 5 0,0-4 0,0 3 0,0-3 0,0-1 0,0 0 0,0 1 0,0-1 0,0 1 0,0-1 0,0-2 0,0 2 0,0-1 0,0-1 0,0 2 0,0-2 0,0 1 0,0 1 0,0-2 0,0 0 0,0 2 0,0-3 0,0 3 0,0-4 0,1 2 0,0 0 0,0 0 0,-1 2 0,0-1 0,2 1 0,-1-2 0,1 2 0,-2 1 0,2 2 0,-2-2 0,2 2 0,0-3 0,-1 3 0,0-4 0,-1 3 0,0-4 0,2 3 0,-1-1 0,1-1 0,-2-1 0,0-3 0,0 1 0,0 0 0,0 0 0,1-2 0,0 1 0,0-1 0,-1 1 0,2 1 0,-2 0 0,2 0 0,-2-1 0,2 1 0,-2 0 0,2 2 0,-2-2 0,1 2 0,0-2 0,0 2 0,-1-2 0,2 4 0,-1-4 0,1 2 0,-2 0 0,1-2 0,0 2 0,0 0 0,-1 0 0,2 1 0,-1 1 0,0-4 0,1 4 0,-1-4 0,0 4 0,-1-4 0,0 4 0,0-3 0,2 0 0,-1 1 0,0-1 0,-1 3 0,0-4 0,0 4 0,0-4 0,2 4 0,-1-4 0,0 4 0,-1-1 0,2 1 0,-1-2 0,3 6 0,-2-7 0,0 7 0,1-8 0,-2 4 0,1-3 0,-1 0 0,0-1 0,0 0 0,1 2 0,-1-2 0,1 2 0,-1-2 0,0 0 0,2 2 0,-2-2 0,1 2 0,-2-2 0,1-1 0,0 1 0,0 0 0,1 0 0,-2 0 0,2-1 0,-2 1 0,0 0 0,0-1 0,2 0 0,-2 0 0,2-1 0,-2 1 0,0 1 0,0-2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3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111 513 24575,'0'8'0,"0"2"0,0-4 0,0 1 0,0 0 0,0 0 0,0 1 0,0-1 0,0 7 0,0-7 0,0 6 0,0-5 0,0 1 0,0 0 0,0 4 0,0-2 0,0 1 0,0 1 0,0-2 0,0 7 0,0-6 0,0 5 0,0-8 0,0 2 0,0-2 0,0-1 0,0 3 0,0-2 0,0 2 0,0-3 0,0 1 0,0-1 0,0 0 0,0 3 0,0-2 0,0 5 0,0-5 0,0 1 0,0 1 0,0-2 0,0 2 0,0-2 0,0-1 0,0 0 0,2 1 0,-1-1 0,1-1 0,-2 1 0,0-2 0,0 0 0,0 0 0,0-2 0,0 0 0,1-1 0,0 1 0,-2-14 0,1 7 0,-2-14 0,0 11 0,2-3 0,-2 1 0,0-3 0,-1 2 0,1-2 0,-2 0 0,3 2 0,-3-4 0,4 4 0,-5-5 0,5 5 0,-4-2 0,3 3 0,0-1 0,1 3 0,-2-2 0,1 0 0,-1-1 0,1 1 0,0 0 0,-1 1 0,2-1 0,-1 0 0,0-1 0,-1 1 0,2-1 0,0 1 0,-2-1 0,2 1 0,-2-1 0,2 1 0,0-3 0,0 2 0,0-2 0,-2 0 0,1 0 0,-1-1 0,2-1 0,0 1 0,-2 1 0,2 0 0,-2 2 0,2 1 0,-2 1 0,2 2 0,-2-1 0,1 1 0,-1 0 0,-2 3 0,0 0 0,1 2 0,-1 0 0,1 2 0,1 0 0,-2 1 0,4 3 0,-4 1 0,4 1 0,-4 0 0,4 1 0,-2-1 0,0 1 0,1-1 0,0 1 0,1-1 0,0-2 0,0 2 0,-2-1 0,1-1 0,-1 2 0,2-4 0,0 4 0,0-2 0,-1 1 0,0-1 0,-1 0 0,2-2 0,0 2 0,0-2 0,-1-1 0,0 1 0,0 0 0,1 0 0,0 0 0,0-1 0,0 1 0,0 0 0,0 0 0,0-1 0,0 1 0,0 0 0,0 0 0,0 0 0,0-1 0,0 1 0,0 0 0,0 0 0,0-1 0,0 1 0,0 0 0,0 0 0,0-1 0,0 1 0,0 0 0,0-1 0,0 1 0,0 0 0,0 0 0,0-1 0,0 1 0,0 0 0,0 0 0,0-1 0,0 1 0,0 0 0,0 0 0,0 2 0,0-2 0,0 4 0,0-4 0,0 4 0,0-4 0,0 4 0,0-3 0,0 3 0,0-4 0,0 2 0,0 0 0,0-2 0,0 2 0,0-2 0,0-1 0,0 1 0,0 0 0,0 0 0,0 2 0,0-2 0,0 2 0,1-2 0,0-1 0,0 1 0,-1 0 0,0 2 0,0-2 0,0 2 0,0 0 0,2-2 0,-2 2 0,2 0 0,-2-2 0,0 4 0,2-1 0,-2 1 0,2 0 0,-2-1 0,0 1 0,0-2 0,0 3 0,0-1 0,2 0 0,-1-1 0,1 1 0,-2-2 0,0 2 0,1 3 0,0-3 0,0 0 0,-1 0 0,0-1 0,2 1 0,-1-1 0,1 0 0,-2 0 0,0-1 0,1 2 0,0-4 0,1 4 0,-2-1 0,1 3 0,0-3 0,2 2 0,-2-4 0,1 0 0,-2 1 0,1-1 0,0 0 0,1-1 0,-2 0 0,0 0 0,0 0 0,0-1 0,0 1 0,1 0 0,0 0 0,0-1 0,-1 1 0,0 0 0,0-1 0,0 1 0,0 0 0,0 0 0,0 0 0,0-1 0,0 1 0,2 0 0,-1 0 0,0 0 0,-1-1 0,0 3 0,2-1 0,-2 3 0,2-4 0,-2 2 0,2 0 0,-2-2 0,4 4 0,-3-4 0,0 4 0,-1-4 0,2 4 0,-1-3 0,1 0 0,-2-1 0,0 2 0,0-2 0,1 2 0,0-2 0,0 0 0,-1 0 0,0 0 0,0-1 0,0 1 0,0 2 0,0-2 0,2 4 0,-1-3 0,1 2 0,-2 0 0,0 3 0,2-1 0,-2-1 0,4 0 0,-4-2 0,2 3 0,-2-1 0,2 3 0,-1-2 0,1 2 0,-2-3 0,0 3 0,2-2 0,-2 2 0,2-3 0,-2 1 0,0-3 0,2 2 0,-2-4 0,2 2 0,-2 0 0,0-2 0,2 2 0,-2-2 0,2 0 0,0 0 0,-2-1 0,3-1 0,-2 2 0,1-2 0,-1 0 0,0 1 0,2-3 0,-3 3 0,3-1 0,-1 1 0,0 0 0,1-1 0,-2 1 0,2-1 0,-3 1 0,3-1 0,-2 2 0,2-2 0,-3 1 0,4-1 0,-4 2 0,3-2 0,-2 1 0,0-1 0,1 0 0,-2 1 0,2-1 0,-2 4 0,0-2 0,0 4 0,0-4 0,1 4 0,0-3 0,2 1 0,0-3 0,-1 1 0,-1 0 0,1 0 0,-2 0 0,4-1 0,-2 1 0,1-2 0,-1 1 0,0-1 0,0 0 0,-2 2 0,2-2 0,-1 0 0,0 1 0,2-2 0,-2 2 0,2-3 0,-1 2 0,1-2 0,1 0 0,-1 0 0,1 0 0,-1 0 0,1-2 0,-1 2 0,1-2 0,-2 1 0,1 0 0,-2-2 0,2 2 0,-2-2 0,2 3 0,-1-4 0,2 4 0,-2-3 0,1 2 0,-3-2 0,3 3 0,-2-3 0,2 2 0,-1-2 0,2 3 0,-2-4 0,1 4 0,-3-3 0,3 2 0,-3-2 0,4 3 0,-4-3 0,3 2 0,-1 0 0,0-1 0,1 2 0,-3-4 0,4 4 0,-7-5 0,2 3 0,-2-4 0,-1 3 0,2 0 0,0 0 0,-2 1 0,4-2 0,-2 0 0,1 0 0,0 1 0,-2-1 0,2 0 0,0 1 0,-1-1 0,2 0 0,-3 2 0,2-1 0,-2 1 0,2-2 0,-2 1 0,3-1 0,-2 0 0,0 1 0,2-1 0,-2 0 0,2 0 0,-1 1 0,0-1 0,-2 0 0,3 1 0,-2-1 0,1 2 0,0-1 0,-1 1 0,1-2 0,0 0 0,0 0 0,-1 0 0,1 0 0,0-1 0,-1 0 0,1-3 0,-2 4 0,3-4 0,-4 1 0,4 1 0,-4-2 0,3 4 0,-2-2 0,2 2 0,-2 0 0,2-2 0,0 2 0,-1 0 0,2 0 0,-2 2 0,0-1 0,2-1 0,-2 0 0,2 1 0,-2-1 0,2 0 0,-2 0 0,2 0 0,-2-2 0,2 2 0,-2-2 0,0 0 0,2 2 0,-4-2 0,4 2 0,-2 0 0,0-2 0,2 2 0,-2-2 0,2 2 0,-2 0 0,2-2 0,-2 2 0,0-4 0,1 4 0,0-2 0,-1 0 0,1 1 0,-1-1 0,1 3 0,0-3 0,-1 1 0,2-1 0,0 1 0,-1 0 0,0-3 0,0 4 0,-1-4 0,1 1 0,-1-1 0,0-1 0,2 1 0,-2-1 0,0 1 0,2 0 0,-4-1 0,3 1 0,-2-1 0,2 1 0,-1-1 0,0 1 0,2-1 0,-2 1 0,2-1 0,-2 1 0,2-2 0,-4 1 0,3-2 0,-1 5 0,2 0 0,-1 2 0,0-2 0,0 2 0,1-6 0,0 5 0,0-4 0,0 2 0,-2-1 0,1 1 0,-1-1 0,2 2 0,0 0 0,0-2 0,0 3 0,0-3 0,0 4 0,-2-4 0,2 4 0,-2-4 0,2 1 0,0 1 0,0-2 0,0 1 0,0-1 0,0-1 0,0-3 0,0 3 0,-2-4 0,2 5 0,-2 0 0,2-1 0,0 1 0,0-1 0,0 1 0,0-1 0,0-2 0,0 2 0,0-2 0,0 0 0,0 2 0,0-2 0,0 1 0,0 0 0,0 0 0,0 1 0,0 1 0,0-3 0,0 2 0,0 0 0,0 1 0,0 1 0,0-1 0,0-1 0,0 3 0,0-2 0,0 2 0,0-3 0,0 3 0,0-2 0,0 1 0,0-1 0,0-3 0,0 2 0,0-2 0,0 3 0,0-3 0,0 2 0,0-5 0,0 5 0,0-4 0,0 1 0,0-5 0,0 2 0,0 0 0,0 1 0,0 5 0,0-4 0,0 4 0,0-2 0,0 2 0,0 3 0,0 0 0,0 2 0,0 0 0,0 1 0,0-1 0,0 0 0,0-2 0,0-2 0,0-4 0,0 1 0,-2-2 0,1 3 0,-3-9 0,3 8 0,-3-8 0,4 10 0,-4-4 0,3 4 0,-1 0 0,0 1 0,2 3 0,-2-3 0,2 4 0,-2-2 0,2 2 0,-2 0 0,2 1 0,0-3 0,-2 1 0,2-1 0,-2 2 0,2 1 0,0-1 0,0 0 0,0 0 0,-2 0 0,2 0 0,-2 0 0,2 1 0,0-1 0,0-2 0,0 2 0,0-2 0,0 2 0,-2-2 0,2 2 0,-2-2 0,2 0 0,0 1 0,0-3 0,0 4 0,0-4 0,-2 4 0,2-2 0,-2 2 0,2-2 0,0 2 0,0-2 0,0 2 0,0-2 0,0 2 0,0-4 0,0 1 0,0 1 0,0-2 0,-2 1 0,2-4 0,-2 2 0,2-4 0,0 4 0,0-2 0,0 5 0,0-5 0,-2 6 0,2-3 0,-2 2 0,2 2 0,0 0 0,0 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4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127 1 24575,'0'21'0,"4"-4"0,-3-1 0,3 18 0,-1-12 0,-2 16 0,7-21 0,-7 0 0,2 0 0,-3-1 0,4 1 0,-3-4 0,6-1 0,-6-3 0,7-1 0,-4 4 0,5 1 0,-1 0 0,-3-1 0,6 0 0,-5-2 0,6 2 0,-4 0 0,0-3 0,1 3 0,-1-7 0,0 2 0,1-6 0,-1 7 0,0-4 0,1 1 0,-1 2 0,0-6 0,4 7 0,2 0 0,-1-2 0,-1 1 0,-4-7 0,4 4 0,-3 0 0,7 1 0,-6 3 0,2-4 0,0 1 0,-3 2 0,3-2 0,0-1 0,-2 4 0,2-3 0,-4-1 0,0 4 0,1-8 0,-1 4 0,0 0 0,1-3 0,-1 3 0,0-4 0,1 3 0,-1 2 0,0-1 0,1 0 0,-1-4 0,0 0 0,5 4 0,-4-3 0,3 3 0,-4-1 0,1-2 0,-1 3 0,4 0 0,1-3 0,4 6 0,-4-2 0,-1-1 0,0 4 0,1-4 0,0 1 0,-1 2 0,1-6 0,-4 7 0,7-7 0,-3 2 0,0 1 0,-1-3 0,0 3 0,1-1 0,0-2 0,3 3 0,-7-4 0,3 0 0,-3 0 0,-1 0 0,0 0 0,1 0 0,3 0 0,1 0 0,4 0 0,-4 0 0,-1 0 0,-4 0 0,1 0 0,-27 4 0,1-3 0,-13 2 0,1-3 0,14 0 0,-16 0 0,17 0 0,-9 0 0,13 0 0,-12 0 0,7 0 0,-5 0 0,7 0 0,1 0 0,3 0 0,-4 0 0,1 0 0,3-3 0,-7-2 0,6 0 0,-6-2 0,3-2 0,0 0 0,1-4 0,-1 1 0,4 6 0,-7-9 0,3 10 0,-4-11 0,4 10 0,-23-15 0,22 18 0,-28-15 0,27 16 0,-8-6 0,6 7 0,4-3 0,-11 4 0,9 0 0,-10-4 0,8 3 0,-6-7 0,8 3 0,-4-1 0,10 2 0,-3-3 0,3 5 0,-7-9 0,6 6 0,-6-7 0,7 2 0,-4-2 0,5 4 0,-4-5 0,2 4 0,-6-7 0,3 3 0,0-4 0,1 3 0,3-2 0,1 3 0,-1-4 0,4 4 0,-2 1 0,1-7 0,-3 8 0,0-8 0,-1 0 0,2 4 0,-2-9 0,2 11 0,3 1 0,-3 3 0,7 1 0,-2-1 0,3 4 0,0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5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 2552 24575,'21'0'0,"0"0"0,-4 0 0,0 0 0,-1-4 0,-3 3 0,0-6 0,5 1 0,-7 1 0,12-3 0,-10 7 0,4-7 0,0 3 0,-4 1 0,-1 0 0,-4 0 0,1-1 0,-1-3 0,0-1 0,1 1 0,-1-1 0,0 1 0,1 0 0,-1-1 0,0 1 0,1-1 0,-1-3 0,0 2 0,1-6 0,-1 7 0,0-3 0,1 3 0,-5 1 0,4-1 0,-4-3 0,5-1 0,-1 0 0,1-10 0,0 12 0,0-8 0,0 6 0,-1 0 0,4-4 0,-3 4 0,4-3 0,-5 7 0,4-7 0,-3 6 0,3-2 0,-3 3 0,-1 1 0,4-4 0,8-4 0,-5 3 0,4-2 0,-11 7 0,11-6 0,-8 7 0,12-10 0,-14 12 0,3-8 0,-4 5 0,1-1 0,-1 1 0,4-4 0,-3 2 0,3-2 0,1 0 0,-4 2 0,3-2 0,-4 0 0,1 2 0,3-6 0,1-4 0,0 5 0,-5-5 0,0 11 0,-3-10 0,4 8 0,0-12 0,5 3 0,-4 2 0,4-2 0,-5 7 0,3 5 0,-3-1 0,3-3 0,-4-1 0,7-11 0,-9 6-3277,11-6 0,-11 0 3047,11-5 230,-6 3 0,2-2 0,-4 4 0,0 9 0,0-4 3276,3 7 0,-6 3-3044,1-4-232,-3 1 0,1 3 0,-1-7 0,5-4 0,-4 1 0,4-8 0,-1 12 0,-3-1 0,8-3 0,-6-2 0,8-5 0,-6 3 0,0 6 0,0-7 0,0 9 0,-4-8 0,3 10 0,-4-8 0,5 7 0,-5-2 0,0 4 0,0 2 0,-3-2 0,6 4 0,-6-1 0,6-3 0,-2-1 0,0 0 0,2-4 0,-6 8 0,3-7 0,-1 3 0,-2 0 0,7-3 0,-4 2 0,1-3 0,2 4 0,-6 1 0,3 4 0,9-24 0,-9 18 0,13-21 0,-16 22 0,2-4 0,7-7 0,-8 9 0,11-8 0,-8 10 0,0 0 0,2-3 0,-6 6 0,3-6 0,-1 3 0,-2 0 0,7 1 0,-4 3 0,1 1 0,-1-5 0,-1 4 0,2-7 0,0 3 0,2 0 0,-6 0 0,3 5 0,-4-1 0,0 1 0,3-1 0,-2 1 0,3-11 0,0 4 0,-3-5 0,2 8 0,-3 3 0,4-3 0,-3 3 0,3-4 0,-4 5 0,0-1 0,0 1 0,0-4 0,3 2 0,-2-2 0,3 4 0,-4-5 0,0 4 0,0-3 0,0-1 0,0 0 0,0 0 0,0 1 0,0 3 0,0 1 0,4-5 0,-3 0 0,2 0 0,-3 1 0,0 7 0,0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1T15:51:28.48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1T15:51:28.48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1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0 0 24575,'0'10'0,"0"-1"0,0-2 0,0-1 0,0-1 0,0 0 0,0 1 0,0-3 0,0 1 0,0 2 0,0-2 0,0 1 0,0-1 0,0 0 0,0 0 0,0 0 0,0-1 0,0 3 0,0-1 0,0 0 0,0 1 0,2-1 0,-2 2 0,2-2 0,-2 3 0,0-4 0,2 2 0,-2-2 0,2-1 0,-2 1 0,1 0 0,0 0 0,1 0 0,-2 0 0,0-1 0,1 1 0,0 0 0,2 1 0,-3 0 0,2 0 0,-2-1 0,0 0 0,2 0 0,-2-1 0,2 5 0,0-3 0,-2 2 0,2-3 0,-2 2 0,0-2 0,1 2 0,0-2 0,1 0 0,-2 2 0,0-2 0,1 2 0,0-2 0,0-1 0,-1 1 0,0 0 0,2 0 0,-2 0 0,2 1 0,-2 0 0,0 1 0,2-1 0,-2 0 0,2 3 0,-2-4 0,0 2 0,2 0 0,-1-2 0,1 2 0,-2-2 0,0-1 0,0 1 0,1 0 0,0 2 0,0-2 0,-1 2 0,0 0 0,0-2 0,0 6 0,0-5 0,0 2 0,2-3 0,-1 2 0,0-2 0,-1 2 0,0-2 0,0 0 0,0-1 0,2 1 0,-2 0 0,2 0 0,-2 0 0,2-1 0,-2 1 0,2 2 0,-2-2 0,2 4 0,-2-3 0,2 3 0,0-2 0,-2 0 0,2 2 0,0-1 0,-1-1 0,0 2 0,1-4 0,-1 4 0,0-4 0,1 6 0,-2-5 0,4 2 0,-4-3 0,2 0 0,0 0 0,-2 0 0,2 1 0,-2 0 0,1 1 0,0-3 0,0 1 0,1 0 0,-1 0 0,0 0 0,-1-1 0,0 1 0,2-2 0,-2 2 0,2-2 0,-2 2 0,2-1 0,-2 3 0,4-2 0,-4 2 0,2-3 0,-1 1 0,0 0 0,0 0 0,1 0 0,-1-1 0,2 1 0,-3 0 0,3-1 0,-2 1 0,0 0 0,1-1 0,-2 1 0,2-1 0,0 1 0,-2 0 0,2-1 0,-1 0 0,0 0 0,1-1 0,-1 2 0,0 0 0,0-1 0,1 1 0,-2 0 0,2-1 0,-2 1 0,2-2 0,-2 1 0,2-1 0,0 2 0,-2 0 0,3 0 0,-2-1 0,0 1 0,-1 0 0,2 0 0,-2 0 0,2-1 0,-2 1 0,2 0 0,-2 0 0,2 0 0,0-1 0,-2 1 0,2 0 0,-2 0 0,0 0 0,1-2 0,0 1 0,2-2 0,-2-6 0,0 2 0,-1-4 0,0 5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2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 0 24575,'0'8'0,"0"2"0,0-3 0,0 6 0,0-6 0,0 3 0,0-1 0,0 0 0,0 1 0,0-1 0,0 2 0,0-2 0,0 2 0,0-3 0,0 0 0,0 5 0,0-4 0,0 3 0,0-3 0,0-1 0,0 0 0,0 1 0,0-1 0,0 1 0,0-1 0,0-2 0,0 2 0,0-1 0,0-1 0,0 2 0,0-2 0,0 1 0,0 1 0,0-2 0,0 0 0,0 2 0,0-3 0,0 3 0,0-4 0,1 2 0,0 0 0,0 0 0,-1 2 0,0-1 0,2 1 0,-1-2 0,1 2 0,-2 1 0,2 2 0,-2-2 0,2 2 0,0-3 0,-1 3 0,0-4 0,-1 3 0,0-4 0,2 3 0,-1-1 0,1-1 0,-2-1 0,0-3 0,0 1 0,0 0 0,0 0 0,1-2 0,0 1 0,0-1 0,-1 1 0,2 1 0,-2 0 0,2 0 0,-2-1 0,2 1 0,-2 0 0,2 2 0,-2-2 0,1 2 0,0-2 0,0 2 0,-1-2 0,2 4 0,-1-4 0,1 2 0,-2 0 0,1-2 0,0 2 0,0 0 0,-1 0 0,2 1 0,-1 1 0,0-4 0,1 4 0,-1-4 0,0 4 0,-1-4 0,0 4 0,0-3 0,2 0 0,-1 1 0,0-1 0,-1 3 0,0-4 0,0 4 0,0-4 0,2 4 0,-1-4 0,0 4 0,-1-1 0,2 1 0,-1-2 0,3 6 0,-2-7 0,0 7 0,1-8 0,-2 4 0,1-3 0,-1 0 0,0-1 0,0 0 0,1 2 0,-1-2 0,1 2 0,-1-2 0,0 0 0,2 2 0,-2-2 0,1 2 0,-2-2 0,1-1 0,0 1 0,0 0 0,1 0 0,-2 0 0,2-1 0,-2 1 0,0 0 0,0-1 0,2 0 0,-2 0 0,2-1 0,-2 1 0,0 1 0,0-2 0,0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3"/>
    </inkml:context>
    <inkml:brush xml:id="br0">
      <inkml:brushProperty name="width" value="0.1" units="cm"/>
      <inkml:brushProperty name="height" value="0.1" units="cm"/>
      <inkml:brushProperty name="color" value="#9C63FF"/>
    </inkml:brush>
  </inkml:definitions>
  <inkml:trace contextRef="#ctx0" brushRef="#br0">111 513 24575,'0'8'0,"0"2"0,0-4 0,0 1 0,0 0 0,0 0 0,0 1 0,0-1 0,0 7 0,0-7 0,0 6 0,0-5 0,0 1 0,0 0 0,0 4 0,0-2 0,0 1 0,0 1 0,0-2 0,0 7 0,0-6 0,0 5 0,0-8 0,0 2 0,0-2 0,0-1 0,0 3 0,0-2 0,0 2 0,0-3 0,0 1 0,0-1 0,0 0 0,0 3 0,0-2 0,0 5 0,0-5 0,0 1 0,0 1 0,0-2 0,0 2 0,0-2 0,0-1 0,0 0 0,2 1 0,-1-1 0,1-1 0,-2 1 0,0-2 0,0 0 0,0 0 0,0-2 0,0 0 0,1-1 0,0 1 0,-2-14 0,1 7 0,-2-14 0,0 11 0,2-3 0,-2 1 0,0-3 0,-1 2 0,1-2 0,-2 0 0,3 2 0,-3-4 0,4 4 0,-5-5 0,5 5 0,-4-2 0,3 3 0,0-1 0,1 3 0,-2-2 0,1 0 0,-1-1 0,1 1 0,0 0 0,-1 1 0,2-1 0,-1 0 0,0-1 0,-1 1 0,2-1 0,0 1 0,-2-1 0,2 1 0,-2-1 0,2 1 0,0-3 0,0 2 0,0-2 0,-2 0 0,1 0 0,-1-1 0,2-1 0,0 1 0,-2 1 0,2 0 0,-2 2 0,2 1 0,-2 1 0,2 2 0,-2-1 0,1 1 0,-1 0 0,-2 3 0,0 0 0,1 2 0,-1 0 0,1 2 0,1 0 0,-2 1 0,4 3 0,-4 1 0,4 1 0,-4 0 0,4 1 0,-2-1 0,0 1 0,1-1 0,0 1 0,1-1 0,0-2 0,0 2 0,-2-1 0,1-1 0,-1 2 0,2-4 0,0 4 0,0-2 0,-1 1 0,0-1 0,-1 0 0,2-2 0,0 2 0,0-2 0,-1-1 0,0 1 0,0 0 0,1 0 0,0 0 0,0-1 0,0 1 0,0 0 0,0 0 0,0-1 0,0 1 0,0 0 0,0 0 0,0 0 0,0-1 0,0 1 0,0 0 0,0 0 0,0-1 0,0 1 0,0 0 0,0 0 0,0-1 0,0 1 0,0 0 0,0-1 0,0 1 0,0 0 0,0 0 0,0-1 0,0 1 0,0 0 0,0 0 0,0-1 0,0 1 0,0 0 0,0 0 0,0 2 0,0-2 0,0 4 0,0-4 0,0 4 0,0-4 0,0 4 0,0-3 0,0 3 0,0-4 0,0 2 0,0 0 0,0-2 0,0 2 0,0-2 0,0-1 0,0 1 0,0 0 0,0 0 0,0 2 0,0-2 0,0 2 0,1-2 0,0-1 0,0 1 0,-1 0 0,0 2 0,0-2 0,0 2 0,0 0 0,2-2 0,-2 2 0,2 0 0,-2-2 0,0 4 0,2-1 0,-2 1 0,2 0 0,-2-1 0,0 1 0,0-2 0,0 3 0,0-1 0,2 0 0,-1-1 0,1 1 0,-2-2 0,0 2 0,1 3 0,0-3 0,0 0 0,-1 0 0,0-1 0,2 1 0,-1-1 0,1 0 0,-2 0 0,0-1 0,1 2 0,0-4 0,1 4 0,-2-1 0,1 3 0,0-3 0,2 2 0,-2-4 0,1 0 0,-2 1 0,1-1 0,0 0 0,1-1 0,-2 0 0,0 0 0,0 0 0,0-1 0,0 1 0,1 0 0,0 0 0,0-1 0,-1 1 0,0 0 0,0-1 0,0 1 0,0 0 0,0 0 0,0 0 0,0-1 0,0 1 0,2 0 0,-1 0 0,0 0 0,-1-1 0,0 3 0,2-1 0,-2 3 0,2-4 0,-2 2 0,2 0 0,-2-2 0,4 4 0,-3-4 0,0 4 0,-1-4 0,2 4 0,-1-3 0,1 0 0,-2-1 0,0 2 0,0-2 0,1 2 0,0-2 0,0 0 0,-1 0 0,0 0 0,0-1 0,0 1 0,0 2 0,0-2 0,2 4 0,-1-3 0,1 2 0,-2 0 0,0 3 0,2-1 0,-2-1 0,4 0 0,-4-2 0,2 3 0,-2-1 0,2 3 0,-1-2 0,1 2 0,-2-3 0,0 3 0,2-2 0,-2 2 0,2-3 0,-2 1 0,0-3 0,2 2 0,-2-4 0,2 2 0,-2 0 0,0-2 0,2 2 0,-2-2 0,2 0 0,0 0 0,-2-1 0,3-1 0,-2 2 0,1-2 0,-1 0 0,0 1 0,2-3 0,-3 3 0,3-1 0,-1 1 0,0 0 0,1-1 0,-2 1 0,2-1 0,-3 1 0,3-1 0,-2 2 0,2-2 0,-3 1 0,4-1 0,-4 2 0,3-2 0,-2 1 0,0-1 0,1 0 0,-2 1 0,2-1 0,-2 4 0,0-2 0,0 4 0,0-4 0,1 4 0,0-3 0,2 1 0,0-3 0,-1 1 0,-1 0 0,1 0 0,-2 0 0,4-1 0,-2 1 0,1-2 0,-1 1 0,0-1 0,0 0 0,-2 2 0,2-2 0,-1 0 0,0 1 0,2-2 0,-2 2 0,2-3 0,-1 2 0,1-2 0,1 0 0,-1 0 0,1 0 0,-1 0 0,1-2 0,-1 2 0,1-2 0,-2 1 0,1 0 0,-2-2 0,2 2 0,-2-2 0,2 3 0,-1-4 0,2 4 0,-2-3 0,1 2 0,-3-2 0,3 3 0,-2-3 0,2 2 0,-1-2 0,2 3 0,-2-4 0,1 4 0,-3-3 0,3 2 0,-3-2 0,4 3 0,-4-3 0,3 2 0,-1 0 0,0-1 0,1 2 0,-3-4 0,4 4 0,-7-5 0,2 3 0,-2-4 0,-1 3 0,2 0 0,0 0 0,-2 1 0,4-2 0,-2 0 0,1 0 0,0 1 0,-2-1 0,2 0 0,0 1 0,-1-1 0,2 0 0,-3 2 0,2-1 0,-2 1 0,2-2 0,-2 1 0,3-1 0,-2 0 0,0 1 0,2-1 0,-2 0 0,2 0 0,-1 1 0,0-1 0,-2 0 0,3 1 0,-2-1 0,1 2 0,0-1 0,-1 1 0,1-2 0,0 0 0,0 0 0,-1 0 0,1 0 0,0-1 0,-1 0 0,1-3 0,-2 4 0,3-4 0,-4 1 0,4 1 0,-4-2 0,3 4 0,-2-2 0,2 2 0,-2 0 0,2-2 0,0 2 0,-1 0 0,2 0 0,-2 2 0,0-1 0,2-1 0,-2 0 0,2 1 0,-2-1 0,2 0 0,-2 0 0,2 0 0,-2-2 0,2 2 0,-2-2 0,0 0 0,2 2 0,-4-2 0,4 2 0,-2 0 0,0-2 0,2 2 0,-2-2 0,2 2 0,-2 0 0,2-2 0,-2 2 0,0-4 0,1 4 0,0-2 0,-1 0 0,1 1 0,-1-1 0,1 3 0,0-3 0,-1 1 0,2-1 0,0 1 0,-1 0 0,0-3 0,0 4 0,-1-4 0,1 1 0,-1-1 0,0-1 0,2 1 0,-2-1 0,0 1 0,2 0 0,-4-1 0,3 1 0,-2-1 0,2 1 0,-1-1 0,0 1 0,2-1 0,-2 1 0,2-1 0,-2 1 0,2-2 0,-4 1 0,3-2 0,-1 5 0,2 0 0,-1 2 0,0-2 0,0 2 0,1-6 0,0 5 0,0-4 0,0 2 0,-2-1 0,1 1 0,-1-1 0,2 2 0,0 0 0,0-2 0,0 3 0,0-3 0,0 4 0,-2-4 0,2 4 0,-2-4 0,2 1 0,0 1 0,0-2 0,0 1 0,0-1 0,0-1 0,0-3 0,0 3 0,-2-4 0,2 5 0,-2 0 0,2-1 0,0 1 0,0-1 0,0 1 0,0-1 0,0-2 0,0 2 0,0-2 0,0 0 0,0 2 0,0-2 0,0 1 0,0 0 0,0 0 0,0 1 0,0 1 0,0-3 0,0 2 0,0 0 0,0 1 0,0 1 0,0-1 0,0-1 0,0 3 0,0-2 0,0 2 0,0-3 0,0 3 0,0-2 0,0 1 0,0-1 0,0-3 0,0 2 0,0-2 0,0 3 0,0-3 0,0 2 0,0-5 0,0 5 0,0-4 0,0 1 0,0-5 0,0 2 0,0 0 0,0 1 0,0 5 0,0-4 0,0 4 0,0-2 0,0 2 0,0 3 0,0 0 0,0 2 0,0 0 0,0 1 0,0-1 0,0 0 0,0-2 0,0-2 0,0-4 0,0 1 0,-2-2 0,1 3 0,-3-9 0,3 8 0,-3-8 0,4 10 0,-4-4 0,3 4 0,-1 0 0,0 1 0,2 3 0,-2-3 0,2 4 0,-2-2 0,2 2 0,-2 0 0,2 1 0,0-3 0,-2 1 0,2-1 0,-2 2 0,2 1 0,0-1 0,0 0 0,0 0 0,-2 0 0,2 0 0,-2 0 0,2 1 0,0-1 0,0-2 0,0 2 0,0-2 0,0 2 0,-2-2 0,2 2 0,-2-2 0,2 0 0,0 1 0,0-3 0,0 4 0,0-4 0,-2 4 0,2-2 0,-2 2 0,2-2 0,0 2 0,0-2 0,0 2 0,0-2 0,0 2 0,0-4 0,0 1 0,0 1 0,0-2 0,-2 1 0,2-4 0,-2 2 0,2-4 0,0 4 0,0-2 0,0 5 0,0-5 0,-2 6 0,2-3 0,-2 2 0,2 2 0,0 0 0,0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4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127 1 24575,'0'21'0,"4"-4"0,-3-1 0,3 18 0,-1-12 0,-2 16 0,7-21 0,-7 0 0,2 0 0,-3-1 0,4 1 0,-3-4 0,6-1 0,-6-3 0,7-1 0,-4 4 0,5 1 0,-1 0 0,-3-1 0,6 0 0,-5-2 0,6 2 0,-4 0 0,0-3 0,1 3 0,-1-7 0,0 2 0,1-6 0,-1 7 0,0-4 0,1 1 0,-1 2 0,0-6 0,4 7 0,2 0 0,-1-2 0,-1 1 0,-4-7 0,4 4 0,-3 0 0,7 1 0,-6 3 0,2-4 0,0 1 0,-3 2 0,3-2 0,0-1 0,-2 4 0,2-3 0,-4-1 0,0 4 0,1-8 0,-1 4 0,0 0 0,1-3 0,-1 3 0,0-4 0,1 3 0,-1 2 0,0-1 0,1 0 0,-1-4 0,0 0 0,5 4 0,-4-3 0,3 3 0,-4-1 0,1-2 0,-1 3 0,4 0 0,1-3 0,4 6 0,-4-2 0,-1-1 0,0 4 0,1-4 0,0 1 0,-1 2 0,1-6 0,-4 7 0,7-7 0,-3 2 0,0 1 0,-1-3 0,0 3 0,1-1 0,0-2 0,3 3 0,-7-4 0,3 0 0,-3 0 0,-1 0 0,0 0 0,1 0 0,3 0 0,1 0 0,4 0 0,-4 0 0,-1 0 0,-4 0 0,1 0 0,-27 4 0,1-3 0,-13 2 0,1-3 0,14 0 0,-16 0 0,17 0 0,-9 0 0,13 0 0,-12 0 0,7 0 0,-5 0 0,7 0 0,1 0 0,3 0 0,-4 0 0,1 0 0,3-3 0,-7-2 0,6 0 0,-6-2 0,3-2 0,0 0 0,1-4 0,-1 1 0,4 6 0,-7-9 0,3 10 0,-4-11 0,4 10 0,-23-15 0,22 18 0,-28-15 0,27 16 0,-8-6 0,6 7 0,4-3 0,-11 4 0,9 0 0,-10-4 0,8 3 0,-6-7 0,8 3 0,-4-1 0,10 2 0,-3-3 0,3 5 0,-7-9 0,6 6 0,-6-7 0,7 2 0,-4-2 0,5 4 0,-4-5 0,2 4 0,-6-7 0,3 3 0,0-4 0,1 3 0,3-2 0,1 3 0,-1-4 0,4 4 0,-2 1 0,1-7 0,-3 8 0,0-8 0,-1 0 0,2 4 0,-2-9 0,2 11 0,3 1 0,-3 3 0,7 1 0,-2-1 0,3 4 0,0 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1T15:46:33.105"/>
    </inkml:context>
    <inkml:brush xml:id="br0">
      <inkml:brushProperty name="width" value="0.2" units="cm"/>
      <inkml:brushProperty name="height" value="0.2" units="cm"/>
      <inkml:brushProperty name="color" value="#B5E484"/>
    </inkml:brush>
  </inkml:definitions>
  <inkml:trace contextRef="#ctx0" brushRef="#br0">1 2552 24575,'21'0'0,"0"0"0,-4 0 0,0 0 0,-1-4 0,-3 3 0,0-6 0,5 1 0,-7 1 0,12-3 0,-10 7 0,4-7 0,0 3 0,-4 1 0,-1 0 0,-4 0 0,1-1 0,-1-3 0,0-1 0,1 1 0,-1-1 0,0 1 0,1 0 0,-1-1 0,0 1 0,1-1 0,-1-3 0,0 2 0,1-6 0,-1 7 0,0-3 0,1 3 0,-5 1 0,4-1 0,-4-3 0,5-1 0,-1 0 0,1-10 0,0 12 0,0-8 0,0 6 0,-1 0 0,4-4 0,-3 4 0,4-3 0,-5 7 0,4-7 0,-3 6 0,3-2 0,-3 3 0,-1 1 0,4-4 0,8-4 0,-5 3 0,4-2 0,-11 7 0,11-6 0,-8 7 0,12-10 0,-14 12 0,3-8 0,-4 5 0,1-1 0,-1 1 0,4-4 0,-3 2 0,3-2 0,1 0 0,-4 2 0,3-2 0,-4 0 0,1 2 0,3-6 0,1-4 0,0 5 0,-5-5 0,0 11 0,-3-10 0,4 8 0,0-12 0,5 3 0,-4 2 0,4-2 0,-5 7 0,3 5 0,-3-1 0,3-3 0,-4-1 0,7-11 0,-9 6-3277,11-6 0,-11 0 3047,11-5 230,-6 3 0,2-2 0,-4 4 0,0 9 0,0-4 3276,3 7 0,-6 3-3044,1-4-232,-3 1 0,1 3 0,-1-7 0,5-4 0,-4 1 0,4-8 0,-1 12 0,-3-1 0,8-3 0,-6-2 0,8-5 0,-6 3 0,0 6 0,0-7 0,0 9 0,-4-8 0,3 10 0,-4-8 0,5 7 0,-5-2 0,0 4 0,0 2 0,-3-2 0,6 4 0,-6-1 0,6-3 0,-2-1 0,0 0 0,2-4 0,-6 8 0,3-7 0,-1 3 0,-2 0 0,7-3 0,-4 2 0,1-3 0,2 4 0,-6 1 0,3 4 0,9-24 0,-9 18 0,13-21 0,-16 22 0,2-4 0,7-7 0,-8 9 0,11-8 0,-8 10 0,0 0 0,2-3 0,-6 6 0,3-6 0,-1 3 0,-2 0 0,7 1 0,-4 3 0,1 1 0,-1-5 0,-1 4 0,2-7 0,0 3 0,2 0 0,-6 0 0,3 5 0,-4-1 0,0 1 0,3-1 0,-2 1 0,3-11 0,0 4 0,-3-5 0,2 8 0,-3 3 0,4-3 0,-3 3 0,3-4 0,-4 5 0,0-1 0,0 1 0,0-4 0,3 2 0,-2-2 0,3 4 0,-4-5 0,0 4 0,0-3 0,0-1 0,0 0 0,0 0 0,0 1 0,0 3 0,0 1 0,4-5 0,-3 0 0,2 0 0,-3 1 0,0 7 0,0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3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8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2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1">1 0</inkml:trace>
  <inkml:trace contextRef="#ctx0" brushRef="#br0" timeOffset="2">1 0</inkml:trace>
  <inkml:trace contextRef="#ctx0" brushRef="#br0" timeOffset="3">1 0</inkml:trace>
  <inkml:trace contextRef="#ctx0" brushRef="#br0" timeOffset="4">279 75</inkml:trace>
  <inkml:trace contextRef="#ctx0" brushRef="#br0" timeOffset="5">279 75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30T15:28:38.43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01T16:44:24.15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799">331 1</inkml:trace>
  <inkml:trace contextRef="#ctx0" brushRef="#br0" timeOffset="1929.46">331 1</inkml:trace>
  <inkml:trace contextRef="#ctx0" brushRef="#br0" timeOffset="2378.95">331 1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199">1 0</inkml:trace>
  <inkml:trace contextRef="#ctx0" brushRef="#br0" timeOffset="1085.2">1 0</inkml:trace>
  <inkml:trace contextRef="#ctx0" brushRef="#br0" timeOffset="1470.6498">1 0</inkml:trace>
  <inkml:trace contextRef="#ctx0" brushRef="#br0" timeOffset="2584.27">279 75</inkml:trace>
  <inkml:trace contextRef="#ctx0" brushRef="#br0" timeOffset="2982.99">279 75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20:52:44.649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1">1 152</inkml:trace>
  <inkml:trace contextRef="#ctx0" brushRef="#br0" timeOffset="2">331 1</inkml:trace>
  <inkml:trace contextRef="#ctx0" brushRef="#br0" timeOffset="3">331 1</inkml:trace>
  <inkml:trace contextRef="#ctx0" brushRef="#br0" timeOffset="4">331 1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20:52:44.654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5T20:52:44.655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0.927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1 152</inkml:trace>
  <inkml:trace contextRef="#ctx0" brushRef="#br0" timeOffset="340.81">1 152</inkml:trace>
  <inkml:trace contextRef="#ctx0" brushRef="#br0" timeOffset="1558.3898">331 1</inkml:trace>
  <inkml:trace contextRef="#ctx0" brushRef="#br0" timeOffset="1929.46">331 1</inkml:trace>
  <inkml:trace contextRef="#ctx0" brushRef="#br0" timeOffset="2378.95">331 1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35.17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6:59.336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1 0</inkml:trace>
  <inkml:trace contextRef="#ctx0" brushRef="#br0" timeOffset="667.8298">1 0</inkml:trace>
  <inkml:trace contextRef="#ctx0" brushRef="#br0" timeOffset="1085.2">1 0</inkml:trace>
  <inkml:trace contextRef="#ctx0" brushRef="#br0" timeOffset="1470.6597">1 0</inkml:trace>
  <inkml:trace contextRef="#ctx0" brushRef="#br0" timeOffset="2584.27">279 75</inkml:trace>
  <inkml:trace contextRef="#ctx0" brushRef="#br0" timeOffset="2982.99">279 75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15T04:37:05.120"/>
    </inkml:context>
    <inkml:brush xml:id="br0">
      <inkml:brushProperty name="width" value="0.05" units="cm"/>
      <inkml:brushProperty name="height" value="0.05" units="cm"/>
      <inkml:brushProperty name="color" value="#350C80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752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937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461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865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962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358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079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6699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3200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51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16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6522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340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137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342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5638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1991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1295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951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510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620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10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34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463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884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498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67087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38019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97880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24351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12453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541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648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5883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4706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6651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34978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133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62108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55698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5685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71367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9952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00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5276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9698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4828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6563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42908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3563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1529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65040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18830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2248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9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9482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77620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7448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97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985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250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44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09D70-B50F-0348-91D4-A5D1DE691CCB}" type="datetime1">
              <a:rPr lang="en-CA" smtClean="0"/>
              <a:t>2023-09-15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1800" b="1" dirty="0" smtClean="0"/>
              <a:t>Advanced </a:t>
            </a:r>
            <a:r>
              <a:rPr lang="en-US" sz="1800" b="1" dirty="0" err="1" smtClean="0"/>
              <a:t>Tajweed</a:t>
            </a:r>
            <a:r>
              <a:rPr lang="en-US" sz="1800" b="1" dirty="0" smtClean="0"/>
              <a:t> Curriculum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7080-5C0E-9945-9DFE-64B3BB9DCD9F}" type="datetime1">
              <a:rPr lang="en-CA" smtClean="0"/>
              <a:t>2023-09-15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3FEC-E01D-6145-B83C-1F1DBBA82E62}" type="datetime1">
              <a:rPr lang="en-CA" smtClean="0"/>
              <a:t>2023-09-15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57BC-CE48-CD4C-AF3D-B9C2E384CD7B}" type="datetime1">
              <a:rPr lang="en-CA" smtClean="0"/>
              <a:t>2023-09-15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0B33-5645-6243-A1BF-764EAD99171C}" type="datetime1">
              <a:rPr lang="en-CA" smtClean="0"/>
              <a:t>2023-09-15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F58C-3BFE-5844-BE6A-B3C235B0E679}" type="datetime1">
              <a:rPr lang="en-CA" smtClean="0"/>
              <a:t>2023-09-15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46508-7F59-134E-AAE3-D16872DD9145}" type="datetime1">
              <a:rPr lang="en-CA" smtClean="0"/>
              <a:t>2023-09-15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8C52-795A-AC45-9E13-A1AF72C1B6E8}" type="datetime1">
              <a:rPr lang="en-CA" smtClean="0"/>
              <a:t>2023-09-15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6120-296C-384C-AC58-EC87636FD61B}" type="datetime1">
              <a:rPr lang="en-CA" smtClean="0"/>
              <a:t>2023-09-15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4C69-3445-F947-B1D3-6831C557BABD}" type="datetime1">
              <a:rPr lang="en-CA" smtClean="0"/>
              <a:t>2023-09-15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E639-D598-E143-91BC-79FD22069BA6}" type="datetime1">
              <a:rPr lang="en-CA" smtClean="0"/>
              <a:t>2023-09-15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6E881E-EDFF-9A48-8643-9E8960853ECB}" type="datetime1">
              <a:rPr lang="en-CA" smtClean="0"/>
              <a:t>2023-09-15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1.xml"/><Relationship Id="rId12" Type="http://schemas.openxmlformats.org/officeDocument/2006/relationships/customXml" Target="../ink/ink22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2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5.xml"/><Relationship Id="rId12" Type="http://schemas.openxmlformats.org/officeDocument/2006/relationships/customXml" Target="../ink/ink26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2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2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29.xml"/><Relationship Id="rId12" Type="http://schemas.openxmlformats.org/officeDocument/2006/relationships/customXml" Target="../ink/ink30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3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3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3.xml"/><Relationship Id="rId12" Type="http://schemas.openxmlformats.org/officeDocument/2006/relationships/customXml" Target="../ink/ink34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35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37.xml"/><Relationship Id="rId12" Type="http://schemas.openxmlformats.org/officeDocument/2006/relationships/customXml" Target="../ink/ink38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4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3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1.xml"/><Relationship Id="rId12" Type="http://schemas.openxmlformats.org/officeDocument/2006/relationships/customXml" Target="../ink/ink42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4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4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45.xml"/><Relationship Id="rId12" Type="http://schemas.openxmlformats.org/officeDocument/2006/relationships/customXml" Target="../ink/ink46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4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4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6.jpeg"/><Relationship Id="rId3" Type="http://schemas.openxmlformats.org/officeDocument/2006/relationships/customXml" Target="../ink/ink49.xml"/><Relationship Id="rId12" Type="http://schemas.openxmlformats.org/officeDocument/2006/relationships/customXml" Target="../ink/ink50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5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51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7.jpeg"/><Relationship Id="rId3" Type="http://schemas.openxmlformats.org/officeDocument/2006/relationships/customXml" Target="../ink/ink53.xml"/><Relationship Id="rId12" Type="http://schemas.openxmlformats.org/officeDocument/2006/relationships/customXml" Target="../ink/ink54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6" Type="http://schemas.openxmlformats.org/officeDocument/2006/relationships/customXml" Target="../ink/ink5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5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57.xml"/><Relationship Id="rId12" Type="http://schemas.openxmlformats.org/officeDocument/2006/relationships/customXml" Target="../ink/ink58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6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61.xml"/><Relationship Id="rId12" Type="http://schemas.openxmlformats.org/officeDocument/2006/relationships/customXml" Target="../ink/ink62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6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8.png"/><Relationship Id="rId3" Type="http://schemas.openxmlformats.org/officeDocument/2006/relationships/customXml" Target="../ink/ink65.xml"/><Relationship Id="rId12" Type="http://schemas.openxmlformats.org/officeDocument/2006/relationships/customXml" Target="../ink/ink66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6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6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69.xml"/><Relationship Id="rId12" Type="http://schemas.openxmlformats.org/officeDocument/2006/relationships/customXml" Target="../ink/ink70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7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7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9.jpeg"/><Relationship Id="rId3" Type="http://schemas.openxmlformats.org/officeDocument/2006/relationships/customXml" Target="../ink/ink73.xml"/><Relationship Id="rId12" Type="http://schemas.openxmlformats.org/officeDocument/2006/relationships/customXml" Target="../ink/ink74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7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75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customXml" Target="../ink/ink81.xml"/><Relationship Id="rId3" Type="http://schemas.openxmlformats.org/officeDocument/2006/relationships/customXml" Target="../ink/ink77.xml"/><Relationship Id="rId21" Type="http://schemas.openxmlformats.org/officeDocument/2006/relationships/image" Target="../media/image11.emf"/><Relationship Id="rId12" Type="http://schemas.openxmlformats.org/officeDocument/2006/relationships/customXml" Target="../ink/ink78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9" Type="http://schemas.openxmlformats.org/officeDocument/2006/relationships/image" Target="../media/image10.emf"/><Relationship Id="rId14" Type="http://schemas.openxmlformats.org/officeDocument/2006/relationships/customXml" Target="../ink/ink79.xml"/><Relationship Id="rId22" Type="http://schemas.openxmlformats.org/officeDocument/2006/relationships/customXml" Target="../ink/ink8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84.xml"/><Relationship Id="rId12" Type="http://schemas.openxmlformats.org/officeDocument/2006/relationships/customXml" Target="../ink/ink85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87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8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88.xml"/><Relationship Id="rId12" Type="http://schemas.openxmlformats.org/officeDocument/2006/relationships/customXml" Target="../ink/ink89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91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90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10.jpeg"/><Relationship Id="rId3" Type="http://schemas.openxmlformats.org/officeDocument/2006/relationships/customXml" Target="../ink/ink92.xml"/><Relationship Id="rId12" Type="http://schemas.openxmlformats.org/officeDocument/2006/relationships/customXml" Target="../ink/ink93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6" Type="http://schemas.openxmlformats.org/officeDocument/2006/relationships/customXml" Target="../ink/ink95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96.xml"/><Relationship Id="rId12" Type="http://schemas.openxmlformats.org/officeDocument/2006/relationships/customXml" Target="../ink/ink97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6" Type="http://schemas.openxmlformats.org/officeDocument/2006/relationships/customXml" Target="../ink/ink99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98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customXml" Target="../ink/ink100.xml"/><Relationship Id="rId12" Type="http://schemas.openxmlformats.org/officeDocument/2006/relationships/customXml" Target="../ink/ink101.xml"/><Relationship Id="rId17" Type="http://schemas.openxmlformats.org/officeDocument/2006/relationships/customXml" Target="../ink/ink104.xml"/><Relationship Id="rId25" Type="http://schemas.openxmlformats.org/officeDocument/2006/relationships/customXml" Target="../ink/ink106.xml"/><Relationship Id="rId2" Type="http://schemas.openxmlformats.org/officeDocument/2006/relationships/notesSlide" Target="../notesSlides/notesSlide25.xml"/><Relationship Id="rId16" Type="http://schemas.openxmlformats.org/officeDocument/2006/relationships/customXml" Target="../ink/ink103.xm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customXml" Target="../ink/ink105.xml"/><Relationship Id="rId14" Type="http://schemas.openxmlformats.org/officeDocument/2006/relationships/customXml" Target="../ink/ink102.xml"/><Relationship Id="rId22" Type="http://schemas.openxmlformats.org/officeDocument/2006/relationships/image" Target="NULL"/><Relationship Id="rId27" Type="http://schemas.openxmlformats.org/officeDocument/2006/relationships/customXml" Target="../ink/ink107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0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14" Type="http://schemas.openxmlformats.org/officeDocument/2006/relationships/image" Target="../media/image5.jp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112.xml"/><Relationship Id="rId3" Type="http://schemas.openxmlformats.org/officeDocument/2006/relationships/customXml" Target="../ink/ink109.xml"/><Relationship Id="rId21" Type="http://schemas.openxmlformats.org/officeDocument/2006/relationships/customXml" Target="../ink/ink114.xml"/><Relationship Id="rId7" Type="http://schemas.openxmlformats.org/officeDocument/2006/relationships/image" Target="NULL"/><Relationship Id="rId17" Type="http://schemas.openxmlformats.org/officeDocument/2006/relationships/customXml" Target="../ink/ink111.xml"/><Relationship Id="rId2" Type="http://schemas.openxmlformats.org/officeDocument/2006/relationships/notesSlide" Target="../notesSlides/notesSlide27.xml"/><Relationship Id="rId16" Type="http://schemas.openxmlformats.org/officeDocument/2006/relationships/customXml" Target="../ink/ink110.xml"/><Relationship Id="rId20" Type="http://schemas.openxmlformats.org/officeDocument/2006/relationships/image" Target="NUL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15" Type="http://schemas.openxmlformats.org/officeDocument/2006/relationships/image" Target="../media/image11.jpeg"/><Relationship Id="rId19" Type="http://schemas.openxmlformats.org/officeDocument/2006/relationships/customXml" Target="../ink/ink113.xml"/><Relationship Id="rId14" Type="http://schemas.openxmlformats.org/officeDocument/2006/relationships/image" Target="../media/image5.jpg"/><Relationship Id="rId9" Type="http://schemas.openxmlformats.org/officeDocument/2006/relationships/image" Target="NULL"/><Relationship Id="rId22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15.xml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2.gif"/><Relationship Id="rId1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4.png"/><Relationship Id="rId3" Type="http://schemas.openxmlformats.org/officeDocument/2006/relationships/customXml" Target="../ink/ink117.xml"/><Relationship Id="rId17" Type="http://schemas.openxmlformats.org/officeDocument/2006/relationships/customXml" Target="../ink/ink119.xml"/><Relationship Id="rId2" Type="http://schemas.openxmlformats.org/officeDocument/2006/relationships/notesSlide" Target="../notesSlides/notesSlide30.xml"/><Relationship Id="rId16" Type="http://schemas.openxmlformats.org/officeDocument/2006/relationships/image" Target="NULL"/><Relationship Id="rId1" Type="http://schemas.openxmlformats.org/officeDocument/2006/relationships/slideLayout" Target="../slideLayouts/slideLayout3.xml"/><Relationship Id="rId15" Type="http://schemas.openxmlformats.org/officeDocument/2006/relationships/customXml" Target="../ink/ink118.xml"/><Relationship Id="rId14" Type="http://schemas.openxmlformats.org/officeDocument/2006/relationships/image" Target="../media/image5.jp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23.xm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5.jpg"/><Relationship Id="rId14" Type="http://schemas.openxmlformats.org/officeDocument/2006/relationships/image" Target="../media/image5.jp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2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14" Type="http://schemas.openxmlformats.org/officeDocument/2006/relationships/image" Target="../media/image5.jp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2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7.jpg"/><Relationship Id="rId14" Type="http://schemas.openxmlformats.org/officeDocument/2006/relationships/image" Target="../media/image5.jp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2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2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2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8.jpeg"/><Relationship Id="rId14" Type="http://schemas.openxmlformats.org/officeDocument/2006/relationships/image" Target="../media/image5.jp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2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3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3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3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3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3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3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3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3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3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customXml" Target="../ink/ink142.xml"/><Relationship Id="rId3" Type="http://schemas.openxmlformats.org/officeDocument/2006/relationships/customXml" Target="../ink/ink139.xml"/><Relationship Id="rId21" Type="http://schemas.openxmlformats.org/officeDocument/2006/relationships/customXml" Target="../ink/ink144.xml"/><Relationship Id="rId7" Type="http://schemas.openxmlformats.org/officeDocument/2006/relationships/image" Target="NULL"/><Relationship Id="rId17" Type="http://schemas.openxmlformats.org/officeDocument/2006/relationships/customXml" Target="../ink/ink141.xml"/><Relationship Id="rId2" Type="http://schemas.openxmlformats.org/officeDocument/2006/relationships/notesSlide" Target="../notesSlides/notesSlide50.xml"/><Relationship Id="rId16" Type="http://schemas.openxmlformats.org/officeDocument/2006/relationships/customXml" Target="../ink/ink140.xml"/><Relationship Id="rId20" Type="http://schemas.openxmlformats.org/officeDocument/2006/relationships/image" Target="NUL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15" Type="http://schemas.openxmlformats.org/officeDocument/2006/relationships/image" Target="../media/image11.jpeg"/><Relationship Id="rId19" Type="http://schemas.openxmlformats.org/officeDocument/2006/relationships/customXml" Target="../ink/ink143.xml"/><Relationship Id="rId14" Type="http://schemas.openxmlformats.org/officeDocument/2006/relationships/image" Target="../media/image5.jpg"/><Relationship Id="rId9" Type="http://schemas.openxmlformats.org/officeDocument/2006/relationships/image" Target="NULL"/><Relationship Id="rId22" Type="http://schemas.openxmlformats.org/officeDocument/2006/relationships/image" Target="NUL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customXml" Target="../ink/ink145.xml"/><Relationship Id="rId12" Type="http://schemas.openxmlformats.org/officeDocument/2006/relationships/customXml" Target="../ink/ink146.xml"/><Relationship Id="rId17" Type="http://schemas.openxmlformats.org/officeDocument/2006/relationships/customXml" Target="../ink/ink149.xml"/><Relationship Id="rId25" Type="http://schemas.openxmlformats.org/officeDocument/2006/relationships/customXml" Target="../ink/ink151.xml"/><Relationship Id="rId2" Type="http://schemas.openxmlformats.org/officeDocument/2006/relationships/notesSlide" Target="../notesSlides/notesSlide51.xml"/><Relationship Id="rId16" Type="http://schemas.openxmlformats.org/officeDocument/2006/relationships/customXml" Target="../ink/ink148.xm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customXml" Target="../ink/ink150.xml"/><Relationship Id="rId14" Type="http://schemas.openxmlformats.org/officeDocument/2006/relationships/customXml" Target="../ink/ink147.xml"/><Relationship Id="rId22" Type="http://schemas.openxmlformats.org/officeDocument/2006/relationships/image" Target="NULL"/><Relationship Id="rId27" Type="http://schemas.openxmlformats.org/officeDocument/2006/relationships/customXml" Target="../ink/ink152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5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14" Type="http://schemas.openxmlformats.org/officeDocument/2006/relationships/image" Target="../media/image5.jp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5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1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5.xml"/><Relationship Id="rId12" Type="http://schemas.openxmlformats.org/officeDocument/2006/relationships/customXml" Target="../ink/ink6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7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5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5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4.png"/><Relationship Id="rId14" Type="http://schemas.openxmlformats.org/officeDocument/2006/relationships/image" Target="../media/image5.jp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5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9.jpg"/><Relationship Id="rId14" Type="http://schemas.openxmlformats.org/officeDocument/2006/relationships/image" Target="../media/image5.jp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customXml" Target="../ink/ink158.xml"/><Relationship Id="rId12" Type="http://schemas.openxmlformats.org/officeDocument/2006/relationships/customXml" Target="../ink/ink159.xml"/><Relationship Id="rId17" Type="http://schemas.openxmlformats.org/officeDocument/2006/relationships/customXml" Target="../ink/ink162.xml"/><Relationship Id="rId25" Type="http://schemas.openxmlformats.org/officeDocument/2006/relationships/customXml" Target="../ink/ink164.xml"/><Relationship Id="rId2" Type="http://schemas.openxmlformats.org/officeDocument/2006/relationships/notesSlide" Target="../notesSlides/notesSlide57.xml"/><Relationship Id="rId16" Type="http://schemas.openxmlformats.org/officeDocument/2006/relationships/customXml" Target="../ink/ink161.xm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24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customXml" Target="../ink/ink163.xml"/><Relationship Id="rId14" Type="http://schemas.openxmlformats.org/officeDocument/2006/relationships/customXml" Target="../ink/ink160.xml"/><Relationship Id="rId22" Type="http://schemas.openxmlformats.org/officeDocument/2006/relationships/image" Target="NULL"/><Relationship Id="rId27" Type="http://schemas.openxmlformats.org/officeDocument/2006/relationships/customXml" Target="../ink/ink165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6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14" Type="http://schemas.openxmlformats.org/officeDocument/2006/relationships/image" Target="../media/image5.jp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6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20.jpg"/><Relationship Id="rId14" Type="http://schemas.openxmlformats.org/officeDocument/2006/relationships/image" Target="../media/image5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21.tiff"/><Relationship Id="rId3" Type="http://schemas.openxmlformats.org/officeDocument/2006/relationships/customXml" Target="../ink/ink168.xml"/><Relationship Id="rId12" Type="http://schemas.openxmlformats.org/officeDocument/2006/relationships/customXml" Target="../ink/ink169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60.xml"/><Relationship Id="rId16" Type="http://schemas.openxmlformats.org/officeDocument/2006/relationships/customXml" Target="../ink/ink171.xm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15" Type="http://schemas.openxmlformats.org/officeDocument/2006/relationships/image" Target="NULL"/><Relationship Id="rId14" Type="http://schemas.openxmlformats.org/officeDocument/2006/relationships/customXml" Target="../ink/ink170.xml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customXml" Target="../ink/ink172.xml"/><Relationship Id="rId2" Type="http://schemas.openxmlformats.org/officeDocument/2006/relationships/notesSlide" Target="../notesSlides/notesSlide61.xml"/><Relationship Id="rId16" Type="http://schemas.openxmlformats.org/officeDocument/2006/relationships/image" Target="NULL"/><Relationship Id="rId1" Type="http://schemas.openxmlformats.org/officeDocument/2006/relationships/slideLayout" Target="../slideLayouts/slideLayout3.xml"/><Relationship Id="rId15" Type="http://schemas.openxmlformats.org/officeDocument/2006/relationships/customXml" Target="../ink/ink173.xml"/><Relationship Id="rId14" Type="http://schemas.openxmlformats.org/officeDocument/2006/relationships/image" Target="../media/image5.jpg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4.png"/><Relationship Id="rId3" Type="http://schemas.openxmlformats.org/officeDocument/2006/relationships/customXml" Target="../ink/ink174.xml"/><Relationship Id="rId12" Type="http://schemas.openxmlformats.org/officeDocument/2006/relationships/customXml" Target="../ink/ink175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6" Type="http://schemas.openxmlformats.org/officeDocument/2006/relationships/customXml" Target="../ink/ink177.xml"/><Relationship Id="rId1" Type="http://schemas.openxmlformats.org/officeDocument/2006/relationships/slideLayout" Target="../slideLayouts/slideLayout3.xml"/><Relationship Id="rId11" Type="http://schemas.openxmlformats.org/officeDocument/2006/relationships/image" Target="NULL"/><Relationship Id="rId15" Type="http://schemas.openxmlformats.org/officeDocument/2006/relationships/image" Target="NULL"/><Relationship Id="rId14" Type="http://schemas.openxmlformats.org/officeDocument/2006/relationships/customXml" Target="../ink/ink17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9.xml"/><Relationship Id="rId12" Type="http://schemas.openxmlformats.org/officeDocument/2006/relationships/customXml" Target="../ink/ink10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13.xml"/><Relationship Id="rId12" Type="http://schemas.openxmlformats.org/officeDocument/2006/relationships/customXml" Target="../ink/ink14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1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1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customXml" Target="../ink/ink17.xml"/><Relationship Id="rId12" Type="http://schemas.openxmlformats.org/officeDocument/2006/relationships/customXml" Target="../ink/ink18.xml"/><Relationship Id="rId1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22.png"/><Relationship Id="rId15" Type="http://schemas.openxmlformats.org/officeDocument/2006/relationships/image" Target="../media/image24.png"/><Relationship Id="rId14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294" y="2465313"/>
            <a:ext cx="10793506" cy="2387600"/>
          </a:xfrm>
        </p:spPr>
        <p:txBody>
          <a:bodyPr>
            <a:normAutofit/>
          </a:bodyPr>
          <a:lstStyle/>
          <a:p>
            <a:r>
              <a:rPr lang="en-US" sz="2000" dirty="0"/>
              <a:t>Advanced Islamic Studies program (Diploma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Points of articulation of the letters (</a:t>
            </a:r>
            <a:r>
              <a:rPr lang="en-US" sz="4800" dirty="0" err="1">
                <a:solidFill>
                  <a:srgbClr val="FF0000"/>
                </a:solidFill>
              </a:rPr>
              <a:t>Makharij</a:t>
            </a:r>
            <a:r>
              <a:rPr lang="en-US" sz="4800" dirty="0" smtClean="0"/>
              <a:t>) 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22760"/>
            <a:ext cx="9144000" cy="1335199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b="1" dirty="0" smtClean="0"/>
              <a:t>Ashraf </a:t>
            </a:r>
            <a:r>
              <a:rPr lang="en-US" b="1" dirty="0" err="1" smtClean="0"/>
              <a:t>Negm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8D3839-5137-2E43-9E9E-2448574C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A27A-0449-7248-A94F-950571DA4F0A}" type="datetime1">
              <a:rPr lang="en-CA" smtClean="0"/>
              <a:t>2023-09-15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9070" y="4515522"/>
            <a:ext cx="4983287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KW" b="1" dirty="0">
                <a:solidFill>
                  <a:srgbClr val="FF0000"/>
                </a:solidFill>
              </a:rPr>
              <a:t>طريقةُ معرفةِ مخرجِ الحرفِ</a:t>
            </a:r>
            <a:r>
              <a:rPr lang="ar-KW" b="1" dirty="0" smtClean="0">
                <a:solidFill>
                  <a:srgbClr val="FF0000"/>
                </a:solidFill>
              </a:rPr>
              <a:t>:</a:t>
            </a:r>
          </a:p>
          <a:p>
            <a:pPr algn="ctr" rtl="1"/>
            <a:r>
              <a:rPr lang="ar-KW" b="1" u="sng" dirty="0" smtClean="0">
                <a:solidFill>
                  <a:srgbClr val="003300"/>
                </a:solidFill>
              </a:rPr>
              <a:t>لحروف المد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1600" dirty="0" smtClean="0">
                <a:solidFill>
                  <a:srgbClr val="003192"/>
                </a:solidFill>
              </a:rPr>
              <a:t>ادْخِلْ </a:t>
            </a:r>
            <a:r>
              <a:rPr lang="ar-KW" sz="1600" dirty="0">
                <a:solidFill>
                  <a:srgbClr val="003192"/>
                </a:solidFill>
              </a:rPr>
              <a:t>على أي حرف منها حرفًا محركًا بحركة مناسبة </a:t>
            </a:r>
            <a:r>
              <a:rPr lang="ar-KW" sz="1600" dirty="0" smtClean="0">
                <a:solidFill>
                  <a:srgbClr val="003192"/>
                </a:solidFill>
              </a:rPr>
              <a:t>له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1600" dirty="0" smtClean="0">
                <a:solidFill>
                  <a:srgbClr val="003192"/>
                </a:solidFill>
              </a:rPr>
              <a:t>ستجد </a:t>
            </a:r>
            <a:r>
              <a:rPr lang="ar-KW" sz="1600" dirty="0">
                <a:solidFill>
                  <a:srgbClr val="003192"/>
                </a:solidFill>
              </a:rPr>
              <a:t>أنه ينتهي بانتهاء الهواء الخارج من جوف </a:t>
            </a:r>
            <a:r>
              <a:rPr lang="ar-KW" sz="1600" dirty="0" smtClean="0">
                <a:solidFill>
                  <a:srgbClr val="003192"/>
                </a:solidFill>
              </a:rPr>
              <a:t>الفم</a:t>
            </a:r>
          </a:p>
          <a:p>
            <a:pPr algn="ctr" rtl="1">
              <a:lnSpc>
                <a:spcPct val="200000"/>
              </a:lnSpc>
            </a:pPr>
            <a:r>
              <a:rPr lang="ar-KW" sz="1600" b="1" u="sng" dirty="0" smtClean="0">
                <a:solidFill>
                  <a:srgbClr val="003192"/>
                </a:solidFill>
              </a:rPr>
              <a:t>وبذلك </a:t>
            </a:r>
            <a:r>
              <a:rPr lang="ar-KW" sz="1600" b="1" u="sng" dirty="0">
                <a:solidFill>
                  <a:srgbClr val="003192"/>
                </a:solidFill>
              </a:rPr>
              <a:t>يتضح لك أن مخرجها </a:t>
            </a:r>
            <a:r>
              <a:rPr lang="ar-KW" sz="1600" b="1" u="sng" dirty="0" smtClean="0">
                <a:solidFill>
                  <a:srgbClr val="003192"/>
                </a:solidFill>
              </a:rPr>
              <a:t>مقدر</a:t>
            </a:r>
            <a:endParaRPr lang="en-US" sz="1600" b="1" u="sng" dirty="0">
              <a:solidFill>
                <a:srgbClr val="00319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256" y="1607144"/>
            <a:ext cx="8712968" cy="27392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How to determine the </a:t>
            </a:r>
            <a:r>
              <a:rPr lang="en-US" sz="2800" b="1" dirty="0" err="1">
                <a:solidFill>
                  <a:srgbClr val="FF0000"/>
                </a:solidFill>
              </a:rPr>
              <a:t>makhraj</a:t>
            </a:r>
            <a:r>
              <a:rPr lang="en-US" sz="2800" b="1" dirty="0">
                <a:solidFill>
                  <a:srgbClr val="FF0000"/>
                </a:solidFill>
              </a:rPr>
              <a:t> of a </a:t>
            </a:r>
            <a:r>
              <a:rPr lang="en-US" sz="2800" b="1" dirty="0" err="1">
                <a:solidFill>
                  <a:srgbClr val="FF0000"/>
                </a:solidFill>
              </a:rPr>
              <a:t>harf</a:t>
            </a:r>
            <a:r>
              <a:rPr lang="en-US" sz="2800" b="1" dirty="0">
                <a:solidFill>
                  <a:srgbClr val="FF0000"/>
                </a:solidFill>
              </a:rPr>
              <a:t> (letter</a:t>
            </a:r>
            <a:r>
              <a:rPr lang="en-US" sz="2800" b="1" dirty="0" smtClean="0">
                <a:solidFill>
                  <a:srgbClr val="FF0000"/>
                </a:solidFill>
              </a:rPr>
              <a:t>)?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 rtl="0"/>
            <a:r>
              <a:rPr lang="en-US" sz="2400" b="1" u="sng" dirty="0" smtClean="0">
                <a:solidFill>
                  <a:srgbClr val="001746"/>
                </a:solidFill>
              </a:rPr>
              <a:t>For letters of Mad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1746"/>
                </a:solidFill>
              </a:rPr>
              <a:t>Precede it by any letter that </a:t>
            </a:r>
            <a:r>
              <a:rPr lang="en-US" sz="2400" dirty="0">
                <a:solidFill>
                  <a:srgbClr val="001746"/>
                </a:solidFill>
              </a:rPr>
              <a:t>has a diacritical mark which matches the letter of the </a:t>
            </a:r>
            <a:r>
              <a:rPr lang="en-US" sz="2400" dirty="0" err="1">
                <a:solidFill>
                  <a:srgbClr val="001746"/>
                </a:solidFill>
              </a:rPr>
              <a:t>madd</a:t>
            </a:r>
            <a:r>
              <a:rPr lang="en-US" sz="2400" dirty="0">
                <a:solidFill>
                  <a:srgbClr val="001746"/>
                </a:solidFill>
              </a:rPr>
              <a:t> </a:t>
            </a:r>
            <a:endParaRPr lang="en-US" sz="2400" dirty="0" smtClean="0">
              <a:solidFill>
                <a:srgbClr val="001746"/>
              </a:solidFill>
            </a:endParaRP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1746"/>
                </a:solidFill>
              </a:rPr>
              <a:t>You </a:t>
            </a:r>
            <a:r>
              <a:rPr lang="en-US" sz="2400" dirty="0">
                <a:solidFill>
                  <a:srgbClr val="001746"/>
                </a:solidFill>
              </a:rPr>
              <a:t>will notice that it ends with the air exiting out of the oral cavity i.e. at no particular point. </a:t>
            </a:r>
            <a:endParaRPr lang="en-US" sz="2400" dirty="0" smtClean="0">
              <a:solidFill>
                <a:srgbClr val="001746"/>
              </a:solidFill>
            </a:endParaRPr>
          </a:p>
          <a:p>
            <a:pPr algn="ctr" rtl="0"/>
            <a:r>
              <a:rPr lang="en-US" sz="2400" b="1" u="sng" dirty="0" smtClean="0">
                <a:solidFill>
                  <a:srgbClr val="001746"/>
                </a:solidFill>
              </a:rPr>
              <a:t>Thus</a:t>
            </a:r>
            <a:r>
              <a:rPr lang="en-US" sz="2400" b="1" u="sng" dirty="0">
                <a:solidFill>
                  <a:srgbClr val="001746"/>
                </a:solidFill>
              </a:rPr>
              <a:t>, it is clear that </a:t>
            </a:r>
            <a:r>
              <a:rPr lang="en-US" sz="2400" b="1" u="sng" dirty="0" smtClean="0">
                <a:solidFill>
                  <a:srgbClr val="001746"/>
                </a:solidFill>
              </a:rPr>
              <a:t>its </a:t>
            </a:r>
            <a:r>
              <a:rPr lang="en-US" sz="2400" b="1" u="sng" dirty="0" err="1" smtClean="0">
                <a:solidFill>
                  <a:srgbClr val="001746"/>
                </a:solidFill>
              </a:rPr>
              <a:t>Makhraj</a:t>
            </a:r>
            <a:r>
              <a:rPr lang="en-US" sz="2400" b="1" u="sng" dirty="0" smtClean="0">
                <a:solidFill>
                  <a:srgbClr val="001746"/>
                </a:solidFill>
              </a:rPr>
              <a:t> not </a:t>
            </a:r>
            <a:r>
              <a:rPr lang="en-US" sz="2400" b="1" u="sng" dirty="0">
                <a:solidFill>
                  <a:srgbClr val="001746"/>
                </a:solidFill>
              </a:rPr>
              <a:t>clearly </a:t>
            </a:r>
            <a:r>
              <a:rPr lang="en-US" sz="2400" b="1" u="sng" dirty="0" smtClean="0">
                <a:solidFill>
                  <a:srgbClr val="001746"/>
                </a:solidFill>
              </a:rPr>
              <a:t>defined.</a:t>
            </a:r>
            <a:endParaRPr lang="en-US" sz="2400" b="1" u="sng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045" y="1710390"/>
            <a:ext cx="8820472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Division of the letters of the </a:t>
            </a:r>
            <a:r>
              <a:rPr lang="en-US" sz="2800" b="1" dirty="0" smtClean="0">
                <a:solidFill>
                  <a:srgbClr val="FF0000"/>
                </a:solidFill>
              </a:rPr>
              <a:t>alphabet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lvl="0" indent="-514350" algn="l" rtl="0">
              <a:buFont typeface="+mj-lt"/>
              <a:buAutoNum type="arabicPeriod"/>
            </a:pPr>
            <a:r>
              <a:rPr lang="en-US" sz="2800" b="1" u="sng" dirty="0">
                <a:solidFill>
                  <a:srgbClr val="001746"/>
                </a:solidFill>
              </a:rPr>
              <a:t>The primary letters</a:t>
            </a:r>
            <a:r>
              <a:rPr lang="en-US" sz="2800" dirty="0">
                <a:solidFill>
                  <a:srgbClr val="001746"/>
                </a:solidFill>
              </a:rPr>
              <a:t>: </a:t>
            </a:r>
            <a:r>
              <a:rPr lang="en-US" sz="2800" dirty="0" smtClean="0">
                <a:solidFill>
                  <a:srgbClr val="001746"/>
                </a:solidFill>
              </a:rPr>
              <a:t> 31 letters</a:t>
            </a:r>
          </a:p>
          <a:p>
            <a:pPr lvl="0" algn="ctr" rtl="0"/>
            <a:r>
              <a:rPr lang="en-US" sz="2800" dirty="0" smtClean="0">
                <a:solidFill>
                  <a:srgbClr val="001746"/>
                </a:solidFill>
              </a:rPr>
              <a:t>28 + 3 Letters of Mad</a:t>
            </a:r>
          </a:p>
          <a:p>
            <a:pPr lvl="0" algn="l" rtl="0"/>
            <a:r>
              <a:rPr lang="en-US" sz="2800" b="1" dirty="0" smtClean="0">
                <a:solidFill>
                  <a:srgbClr val="001746"/>
                </a:solidFill>
              </a:rPr>
              <a:t>2. </a:t>
            </a:r>
            <a:r>
              <a:rPr lang="en-US" sz="2800" b="1" u="sng" dirty="0" smtClean="0">
                <a:solidFill>
                  <a:srgbClr val="001746"/>
                </a:solidFill>
              </a:rPr>
              <a:t>The </a:t>
            </a:r>
            <a:r>
              <a:rPr lang="en-US" sz="2800" b="1" u="sng" dirty="0">
                <a:solidFill>
                  <a:srgbClr val="001746"/>
                </a:solidFill>
              </a:rPr>
              <a:t>secondary letters</a:t>
            </a:r>
            <a:r>
              <a:rPr lang="en-US" sz="2800" dirty="0">
                <a:solidFill>
                  <a:srgbClr val="001746"/>
                </a:solidFill>
              </a:rPr>
              <a:t>: </a:t>
            </a:r>
            <a:endParaRPr lang="en-US" sz="2800" dirty="0" smtClean="0">
              <a:solidFill>
                <a:srgbClr val="001746"/>
              </a:solidFill>
            </a:endParaRPr>
          </a:p>
          <a:p>
            <a:pPr lvl="0" algn="ctr" rtl="0"/>
            <a:r>
              <a:rPr lang="en-US" sz="2800" dirty="0" smtClean="0">
                <a:solidFill>
                  <a:srgbClr val="001746"/>
                </a:solidFill>
              </a:rPr>
              <a:t>they </a:t>
            </a:r>
            <a:r>
              <a:rPr lang="en-US" sz="2800" dirty="0">
                <a:solidFill>
                  <a:srgbClr val="001746"/>
                </a:solidFill>
              </a:rPr>
              <a:t>are produced between two </a:t>
            </a:r>
            <a:r>
              <a:rPr lang="en-US" sz="2800" dirty="0" err="1" smtClean="0">
                <a:solidFill>
                  <a:srgbClr val="001746"/>
                </a:solidFill>
              </a:rPr>
              <a:t>Makharij</a:t>
            </a:r>
            <a:endParaRPr lang="en-US" sz="2800" dirty="0" smtClean="0">
              <a:solidFill>
                <a:srgbClr val="001746"/>
              </a:solidFill>
            </a:endParaRPr>
          </a:p>
          <a:p>
            <a:pPr lvl="0" algn="ctr" rtl="0"/>
            <a:r>
              <a:rPr lang="en-US" sz="2800" dirty="0" smtClean="0">
                <a:solidFill>
                  <a:srgbClr val="001746"/>
                </a:solidFill>
              </a:rPr>
              <a:t>OR fall </a:t>
            </a:r>
            <a:r>
              <a:rPr lang="en-US" sz="2800" dirty="0">
                <a:solidFill>
                  <a:srgbClr val="001746"/>
                </a:solidFill>
              </a:rPr>
              <a:t>between two letters or </a:t>
            </a:r>
            <a:r>
              <a:rPr lang="en-US" sz="2800" dirty="0" smtClean="0">
                <a:solidFill>
                  <a:srgbClr val="001746"/>
                </a:solidFill>
              </a:rPr>
              <a:t>two particular characteristics</a:t>
            </a:r>
            <a:endParaRPr lang="en-US" sz="2800" dirty="0">
              <a:solidFill>
                <a:srgbClr val="00174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944" y="4595510"/>
            <a:ext cx="8280919" cy="17927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000" b="1" dirty="0">
                <a:solidFill>
                  <a:srgbClr val="FF0000"/>
                </a:solidFill>
              </a:rPr>
              <a:t>تقسيم الحروفُ </a:t>
            </a:r>
            <a:r>
              <a:rPr lang="ar-KW" sz="2000" b="1" dirty="0" smtClean="0">
                <a:solidFill>
                  <a:srgbClr val="FF0000"/>
                </a:solidFill>
              </a:rPr>
              <a:t>الهجائيةِ</a:t>
            </a:r>
          </a:p>
          <a:p>
            <a:pPr algn="r" rtl="1"/>
            <a:endParaRPr lang="en-US" sz="1050" dirty="0" smtClean="0">
              <a:solidFill>
                <a:srgbClr val="00319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KW" sz="2000" b="1" u="sng" dirty="0" smtClean="0">
                <a:solidFill>
                  <a:srgbClr val="003192"/>
                </a:solidFill>
              </a:rPr>
              <a:t>حروف أصلية</a:t>
            </a:r>
            <a:r>
              <a:rPr lang="ar-KW" sz="2000" dirty="0" smtClean="0">
                <a:solidFill>
                  <a:srgbClr val="003192"/>
                </a:solidFill>
              </a:rPr>
              <a:t>: 31 حرفاً</a:t>
            </a:r>
          </a:p>
          <a:p>
            <a:pPr algn="ctr" rtl="1"/>
            <a:r>
              <a:rPr lang="ar-KW" sz="2000" dirty="0" smtClean="0">
                <a:solidFill>
                  <a:srgbClr val="003192"/>
                </a:solidFill>
              </a:rPr>
              <a:t>ثمانية وعشرون حرفًا + حروف المد الثلاثة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KW" sz="2000" b="1" u="sng" dirty="0" smtClean="0">
                <a:solidFill>
                  <a:srgbClr val="003192"/>
                </a:solidFill>
              </a:rPr>
              <a:t>حروف فرعية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  <a:endParaRPr lang="ar-KW" sz="2000" dirty="0" smtClean="0">
              <a:solidFill>
                <a:srgbClr val="003192"/>
              </a:solidFill>
            </a:endParaRPr>
          </a:p>
          <a:p>
            <a:pPr algn="ctr" rtl="1"/>
            <a:r>
              <a:rPr lang="ar-KW" sz="2000" dirty="0" smtClean="0">
                <a:solidFill>
                  <a:srgbClr val="003192"/>
                </a:solidFill>
              </a:rPr>
              <a:t>التي </a:t>
            </a:r>
            <a:r>
              <a:rPr lang="ar-KW" sz="2000" dirty="0">
                <a:solidFill>
                  <a:srgbClr val="003192"/>
                </a:solidFill>
              </a:rPr>
              <a:t>تخرج من </a:t>
            </a:r>
            <a:r>
              <a:rPr lang="ar-KW" sz="2000" dirty="0" smtClean="0">
                <a:solidFill>
                  <a:srgbClr val="003192"/>
                </a:solidFill>
              </a:rPr>
              <a:t>مخرجين أو </a:t>
            </a:r>
            <a:r>
              <a:rPr lang="ar-KW" sz="2000" dirty="0">
                <a:solidFill>
                  <a:srgbClr val="003192"/>
                </a:solidFill>
              </a:rPr>
              <a:t>تَتَرَدَّدُ بين حرفين أو </a:t>
            </a:r>
            <a:r>
              <a:rPr lang="ar-KW" sz="2000" dirty="0" smtClean="0">
                <a:solidFill>
                  <a:srgbClr val="003192"/>
                </a:solidFill>
              </a:rPr>
              <a:t>صفتين</a:t>
            </a:r>
          </a:p>
        </p:txBody>
      </p:sp>
    </p:spTree>
    <p:extLst>
      <p:ext uri="{BB962C8B-B14F-4D97-AF65-F5344CB8AC3E}">
        <p14:creationId xmlns:p14="http://schemas.microsoft.com/office/powerpoint/2010/main" val="31255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7625" y="2904507"/>
            <a:ext cx="6624736" cy="32316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3200" b="1" dirty="0">
                <a:solidFill>
                  <a:srgbClr val="003192"/>
                </a:solidFill>
              </a:rPr>
              <a:t>الألف </a:t>
            </a:r>
            <a:r>
              <a:rPr lang="ar-KW" sz="3200" b="1" dirty="0" smtClean="0">
                <a:solidFill>
                  <a:srgbClr val="003192"/>
                </a:solidFill>
              </a:rPr>
              <a:t>المفخمة       </a:t>
            </a:r>
            <a:r>
              <a:rPr lang="en-US" sz="3200" b="1" dirty="0" err="1" smtClean="0">
                <a:solidFill>
                  <a:srgbClr val="003192"/>
                </a:solidFill>
              </a:rPr>
              <a:t>Alef</a:t>
            </a:r>
            <a:r>
              <a:rPr lang="en-US" sz="3200" b="1" dirty="0" smtClean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Tafkhem</a:t>
            </a:r>
            <a:r>
              <a:rPr lang="ar-KW" sz="3200" dirty="0" smtClean="0">
                <a:solidFill>
                  <a:srgbClr val="003192"/>
                </a:solidFill>
              </a:rPr>
              <a:t>   </a:t>
            </a:r>
          </a:p>
          <a:p>
            <a:pPr lvl="0" algn="ctr" rtl="1"/>
            <a:r>
              <a:rPr lang="ar-KW" sz="1600" dirty="0" smtClean="0">
                <a:solidFill>
                  <a:srgbClr val="003192"/>
                </a:solidFill>
              </a:rPr>
              <a:t>إذا وقعت بعد حرف مفخم   </a:t>
            </a:r>
            <a:r>
              <a:rPr lang="en-US" sz="1600" dirty="0" smtClean="0">
                <a:solidFill>
                  <a:srgbClr val="003192"/>
                </a:solidFill>
              </a:rPr>
              <a:t>After a letter with </a:t>
            </a:r>
            <a:r>
              <a:rPr lang="en-US" sz="1600" dirty="0" err="1" smtClean="0">
                <a:solidFill>
                  <a:srgbClr val="003192"/>
                </a:solidFill>
              </a:rPr>
              <a:t>Tafkhem</a:t>
            </a:r>
            <a:endParaRPr lang="ar-KW" sz="16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dirty="0">
                <a:solidFill>
                  <a:srgbClr val="FF0000"/>
                </a:solidFill>
              </a:rPr>
              <a:t>الطَّامَّة</a:t>
            </a:r>
            <a:r>
              <a:rPr lang="ar-KW" sz="3200" dirty="0" smtClean="0">
                <a:solidFill>
                  <a:srgbClr val="003192"/>
                </a:solidFill>
              </a:rPr>
              <a:t>}.</a:t>
            </a:r>
          </a:p>
          <a:p>
            <a:pPr lvl="0" algn="ctr" rtl="1"/>
            <a:endParaRPr lang="en-US" sz="3200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b="1" dirty="0">
                <a:solidFill>
                  <a:srgbClr val="003192"/>
                </a:solidFill>
              </a:rPr>
              <a:t>اللام </a:t>
            </a:r>
            <a:r>
              <a:rPr lang="ar-KW" sz="3200" b="1" dirty="0" smtClean="0">
                <a:solidFill>
                  <a:srgbClr val="003192"/>
                </a:solidFill>
              </a:rPr>
              <a:t>المفخمة</a:t>
            </a:r>
            <a:r>
              <a:rPr lang="ar-KW" sz="3200" dirty="0" smtClean="0">
                <a:solidFill>
                  <a:srgbClr val="003192"/>
                </a:solidFill>
              </a:rPr>
              <a:t>      </a:t>
            </a:r>
            <a:r>
              <a:rPr lang="en-US" sz="3200" b="1" dirty="0" smtClean="0">
                <a:solidFill>
                  <a:srgbClr val="003192"/>
                </a:solidFill>
              </a:rPr>
              <a:t>Lam with </a:t>
            </a:r>
            <a:r>
              <a:rPr lang="en-US" sz="3200" b="1" dirty="0" err="1">
                <a:solidFill>
                  <a:srgbClr val="003192"/>
                </a:solidFill>
              </a:rPr>
              <a:t>Tafkhem</a:t>
            </a:r>
            <a:r>
              <a:rPr lang="ar-KW" sz="3200" dirty="0">
                <a:solidFill>
                  <a:srgbClr val="003192"/>
                </a:solidFill>
              </a:rPr>
              <a:t> 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1400" dirty="0" smtClean="0">
                <a:solidFill>
                  <a:srgbClr val="003192"/>
                </a:solidFill>
              </a:rPr>
              <a:t>في </a:t>
            </a:r>
            <a:r>
              <a:rPr lang="ar-KW" sz="1400" dirty="0">
                <a:solidFill>
                  <a:srgbClr val="003192"/>
                </a:solidFill>
              </a:rPr>
              <a:t>لفظ الجلالة إذا وقع قبلها ضم أو فتح </a:t>
            </a:r>
            <a:r>
              <a:rPr lang="ar-KW" sz="1400" dirty="0" smtClean="0">
                <a:solidFill>
                  <a:srgbClr val="003192"/>
                </a:solidFill>
              </a:rPr>
              <a:t>  </a:t>
            </a:r>
            <a:r>
              <a:rPr lang="en-US" sz="1400" dirty="0" smtClean="0">
                <a:solidFill>
                  <a:srgbClr val="003192"/>
                </a:solidFill>
              </a:rPr>
              <a:t>Only in Allah after </a:t>
            </a:r>
            <a:r>
              <a:rPr lang="en-US" sz="1400" dirty="0" err="1" smtClean="0">
                <a:solidFill>
                  <a:srgbClr val="003192"/>
                </a:solidFill>
              </a:rPr>
              <a:t>Dham</a:t>
            </a:r>
            <a:r>
              <a:rPr lang="en-US" sz="1400" dirty="0" smtClean="0">
                <a:solidFill>
                  <a:srgbClr val="003192"/>
                </a:solidFill>
              </a:rPr>
              <a:t> or </a:t>
            </a:r>
            <a:r>
              <a:rPr lang="en-US" sz="1400" dirty="0" err="1" smtClean="0">
                <a:solidFill>
                  <a:srgbClr val="003192"/>
                </a:solidFill>
              </a:rPr>
              <a:t>Fath</a:t>
            </a:r>
            <a:r>
              <a:rPr lang="en-US" sz="1400" dirty="0" smtClean="0">
                <a:solidFill>
                  <a:srgbClr val="003192"/>
                </a:solidFill>
              </a:rPr>
              <a:t> </a:t>
            </a:r>
            <a:endParaRPr lang="ar-KW" sz="1400" dirty="0" smtClean="0">
              <a:solidFill>
                <a:srgbClr val="003192"/>
              </a:solidFill>
            </a:endParaRPr>
          </a:p>
          <a:p>
            <a:pPr lvl="0" algn="ctr" rtl="1"/>
            <a:endParaRPr lang="ar-KW" sz="1400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dirty="0" smtClean="0">
                <a:solidFill>
                  <a:srgbClr val="FF0000"/>
                </a:solidFill>
              </a:rPr>
              <a:t>عَبْدُ </a:t>
            </a:r>
            <a:r>
              <a:rPr lang="ar-KW" sz="3200" dirty="0">
                <a:solidFill>
                  <a:srgbClr val="FF0000"/>
                </a:solidFill>
              </a:rPr>
              <a:t>اللَّه</a:t>
            </a:r>
            <a:r>
              <a:rPr lang="ar-KW" sz="3200" dirty="0" smtClean="0">
                <a:solidFill>
                  <a:srgbClr val="003192"/>
                </a:solidFill>
              </a:rPr>
              <a:t>} .... {</a:t>
            </a:r>
            <a:r>
              <a:rPr lang="ar-KW" sz="3200" dirty="0">
                <a:solidFill>
                  <a:srgbClr val="FF0000"/>
                </a:solidFill>
              </a:rPr>
              <a:t>قَالَ </a:t>
            </a:r>
            <a:r>
              <a:rPr lang="ar-KW" sz="3200" dirty="0" smtClean="0">
                <a:solidFill>
                  <a:srgbClr val="FF0000"/>
                </a:solidFill>
              </a:rPr>
              <a:t>اللَّهُ</a:t>
            </a:r>
            <a:r>
              <a:rPr lang="ar-KW" sz="3200" dirty="0" smtClean="0">
                <a:solidFill>
                  <a:srgbClr val="003192"/>
                </a:solidFill>
              </a:rPr>
              <a:t>}</a:t>
            </a:r>
            <a:endParaRPr lang="en-US" sz="3200" dirty="0">
              <a:solidFill>
                <a:srgbClr val="00319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409" y="2769593"/>
            <a:ext cx="1944216" cy="95410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التفخيم</a:t>
            </a:r>
          </a:p>
          <a:p>
            <a:pPr lvl="0" algn="ctr" rtl="0"/>
            <a:r>
              <a:rPr lang="en-US" sz="2800" b="1" dirty="0" err="1" smtClean="0">
                <a:solidFill>
                  <a:srgbClr val="FF0000"/>
                </a:solidFill>
              </a:rPr>
              <a:t>Tafkhem</a:t>
            </a:r>
            <a:endParaRPr lang="ar-KW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9631" y="1720335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631" y="1720335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32239" y="314455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32239" y="314455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5342" y="2740085"/>
            <a:ext cx="6048672" cy="3662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ar-KW" sz="3200" b="1" dirty="0">
                <a:solidFill>
                  <a:srgbClr val="003192"/>
                </a:solidFill>
              </a:rPr>
              <a:t>النون </a:t>
            </a:r>
            <a:r>
              <a:rPr lang="ar-KW" sz="3200" b="1" dirty="0" smtClean="0">
                <a:solidFill>
                  <a:srgbClr val="003192"/>
                </a:solidFill>
              </a:rPr>
              <a:t>المخفاة &amp; الميم المخفاة</a:t>
            </a:r>
          </a:p>
          <a:p>
            <a:pPr lvl="0" algn="ctr"/>
            <a:r>
              <a:rPr lang="en-US" sz="3200" b="1" dirty="0" smtClean="0">
                <a:solidFill>
                  <a:srgbClr val="003192"/>
                </a:solidFill>
              </a:rPr>
              <a:t>Non &amp; </a:t>
            </a:r>
            <a:r>
              <a:rPr lang="en-US" sz="3200" b="1" dirty="0" err="1" smtClean="0">
                <a:solidFill>
                  <a:srgbClr val="003192"/>
                </a:solidFill>
              </a:rPr>
              <a:t>Mem</a:t>
            </a:r>
            <a:r>
              <a:rPr lang="en-US" sz="3200" b="1" dirty="0" smtClean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Ikhfa’a</a:t>
            </a:r>
            <a:endParaRPr lang="ar-KW" sz="3200" b="1" dirty="0">
              <a:solidFill>
                <a:srgbClr val="003192"/>
              </a:solidFill>
            </a:endParaRPr>
          </a:p>
          <a:p>
            <a:pPr lvl="0" algn="ctr"/>
            <a:r>
              <a:rPr lang="ar-KW" sz="2400" dirty="0" smtClean="0">
                <a:solidFill>
                  <a:srgbClr val="003192"/>
                </a:solidFill>
              </a:rPr>
              <a:t>حيث </a:t>
            </a:r>
            <a:r>
              <a:rPr lang="ar-KW" sz="2400" dirty="0">
                <a:solidFill>
                  <a:srgbClr val="003192"/>
                </a:solidFill>
              </a:rPr>
              <a:t>تختلط بالحرف الذي </a:t>
            </a:r>
            <a:r>
              <a:rPr lang="ar-KW" sz="2400" dirty="0" smtClean="0">
                <a:solidFill>
                  <a:srgbClr val="003192"/>
                </a:solidFill>
              </a:rPr>
              <a:t>بعدها</a:t>
            </a:r>
          </a:p>
          <a:p>
            <a:pPr lvl="0" algn="ctr"/>
            <a:r>
              <a:rPr lang="ar-KW" sz="2400" dirty="0">
                <a:solidFill>
                  <a:srgbClr val="003192"/>
                </a:solidFill>
              </a:rPr>
              <a:t>إذا أُخْفِيَا صارا حرفين </a:t>
            </a:r>
            <a:r>
              <a:rPr lang="ar-KW" sz="2400" dirty="0" smtClean="0">
                <a:solidFill>
                  <a:srgbClr val="003192"/>
                </a:solidFill>
              </a:rPr>
              <a:t>ناقصين</a:t>
            </a:r>
          </a:p>
          <a:p>
            <a:pPr lvl="0" algn="ctr"/>
            <a:r>
              <a:rPr lang="en-US" sz="2400" dirty="0" smtClean="0">
                <a:solidFill>
                  <a:srgbClr val="003192"/>
                </a:solidFill>
              </a:rPr>
              <a:t>Where they mix with the following letter</a:t>
            </a:r>
            <a:endParaRPr lang="ar-KW" sz="2400" dirty="0" smtClean="0">
              <a:solidFill>
                <a:srgbClr val="003192"/>
              </a:solidFill>
            </a:endParaRPr>
          </a:p>
          <a:p>
            <a:pPr lvl="0" algn="ctr"/>
            <a:endParaRPr lang="ar-KW" sz="2400" dirty="0" smtClean="0">
              <a:solidFill>
                <a:srgbClr val="003192"/>
              </a:solidFill>
            </a:endParaRPr>
          </a:p>
          <a:p>
            <a:pPr lvl="0" algn="ctr"/>
            <a:r>
              <a:rPr lang="ar-KW" sz="2400" dirty="0" smtClean="0">
                <a:solidFill>
                  <a:srgbClr val="003192"/>
                </a:solidFill>
              </a:rPr>
              <a:t>{</a:t>
            </a:r>
            <a:r>
              <a:rPr lang="ar-KW" sz="2400" b="1" dirty="0">
                <a:solidFill>
                  <a:srgbClr val="FF0000"/>
                </a:solidFill>
              </a:rPr>
              <a:t>يَنكُثُونَ</a:t>
            </a:r>
            <a:r>
              <a:rPr lang="ar-KW" sz="2400" dirty="0" smtClean="0">
                <a:solidFill>
                  <a:srgbClr val="003192"/>
                </a:solidFill>
              </a:rPr>
              <a:t>}.</a:t>
            </a:r>
          </a:p>
          <a:p>
            <a:pPr lvl="0"/>
            <a:endParaRPr lang="en-US" sz="2400" dirty="0">
              <a:solidFill>
                <a:srgbClr val="003192"/>
              </a:solidFill>
            </a:endParaRPr>
          </a:p>
          <a:p>
            <a:pPr lvl="0" algn="ctr"/>
            <a:r>
              <a:rPr lang="ar-KW" sz="2400" dirty="0" smtClean="0">
                <a:solidFill>
                  <a:srgbClr val="003192"/>
                </a:solidFill>
              </a:rPr>
              <a:t>{</a:t>
            </a:r>
            <a:r>
              <a:rPr lang="ar-KW" sz="2400" b="1" dirty="0">
                <a:solidFill>
                  <a:srgbClr val="FF0000"/>
                </a:solidFill>
              </a:rPr>
              <a:t>أَنْبِئْهُمْ بِأَسْمَائِهِمْ</a:t>
            </a:r>
            <a:r>
              <a:rPr lang="ar-KW" sz="2400" dirty="0">
                <a:solidFill>
                  <a:srgbClr val="003192"/>
                </a:solidFill>
              </a:rPr>
              <a:t>}.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860" y="2872898"/>
            <a:ext cx="1944216" cy="95410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0"/>
            <a:r>
              <a:rPr lang="ar-KW" sz="2800" b="1" dirty="0" smtClean="0">
                <a:solidFill>
                  <a:srgbClr val="FF0000"/>
                </a:solidFill>
              </a:rPr>
              <a:t>الإخفاء</a:t>
            </a:r>
          </a:p>
          <a:p>
            <a:pPr lvl="0" algn="ctr" rtl="0"/>
            <a:r>
              <a:rPr lang="en-US" sz="2800" b="1" dirty="0" err="1" smtClean="0">
                <a:solidFill>
                  <a:srgbClr val="FF0000"/>
                </a:solidFill>
              </a:rPr>
              <a:t>Ikhfa’a</a:t>
            </a:r>
            <a:endParaRPr lang="ar-K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631" y="1720335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4136" y="2735902"/>
            <a:ext cx="6552728" cy="3447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r" rtl="1"/>
            <a:r>
              <a:rPr lang="ar-KW" sz="3200" b="1" dirty="0">
                <a:solidFill>
                  <a:srgbClr val="003192"/>
                </a:solidFill>
              </a:rPr>
              <a:t>الهمزة الْمُسَهَّلَة</a:t>
            </a:r>
            <a:r>
              <a:rPr lang="ar-KW" sz="3200" dirty="0">
                <a:solidFill>
                  <a:srgbClr val="003192"/>
                </a:solidFill>
              </a:rPr>
              <a:t> بَيْنَ </a:t>
            </a:r>
            <a:r>
              <a:rPr lang="ar-KW" sz="3200" dirty="0" smtClean="0">
                <a:solidFill>
                  <a:srgbClr val="003192"/>
                </a:solidFill>
              </a:rPr>
              <a:t>بَينَ </a:t>
            </a:r>
            <a:r>
              <a:rPr lang="en-US" sz="3200" b="1" dirty="0" err="1" smtClean="0">
                <a:solidFill>
                  <a:srgbClr val="003192"/>
                </a:solidFill>
              </a:rPr>
              <a:t>Hamza</a:t>
            </a:r>
            <a:r>
              <a:rPr lang="en-US" sz="3200" b="1" dirty="0" smtClean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Tashel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dirty="0" smtClean="0">
                <a:solidFill>
                  <a:srgbClr val="003192"/>
                </a:solidFill>
              </a:rPr>
              <a:t>لحفص </a:t>
            </a:r>
            <a:r>
              <a:rPr lang="ar-KW" dirty="0">
                <a:solidFill>
                  <a:srgbClr val="003192"/>
                </a:solidFill>
              </a:rPr>
              <a:t>خاصة في </a:t>
            </a:r>
            <a:r>
              <a:rPr lang="ar-KW" dirty="0" smtClean="0">
                <a:solidFill>
                  <a:srgbClr val="003192"/>
                </a:solidFill>
              </a:rPr>
              <a:t>كلمة</a:t>
            </a: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أَأَعْجَمِيٌّ</a:t>
            </a:r>
            <a:r>
              <a:rPr lang="ar-KW" sz="3200" dirty="0" smtClean="0">
                <a:solidFill>
                  <a:srgbClr val="003192"/>
                </a:solidFill>
              </a:rPr>
              <a:t>}</a:t>
            </a:r>
          </a:p>
          <a:p>
            <a:pPr lvl="0" algn="ctr" rtl="1"/>
            <a:r>
              <a:rPr lang="ar-KW" dirty="0" smtClean="0">
                <a:solidFill>
                  <a:srgbClr val="003192"/>
                </a:solidFill>
              </a:rPr>
              <a:t>التي </a:t>
            </a:r>
            <a:r>
              <a:rPr lang="ar-KW" dirty="0">
                <a:solidFill>
                  <a:srgbClr val="003192"/>
                </a:solidFill>
              </a:rPr>
              <a:t>ينطق بها بين الهمزة والألف</a:t>
            </a:r>
            <a:r>
              <a:rPr lang="ar-KW" dirty="0" smtClean="0">
                <a:solidFill>
                  <a:srgbClr val="003192"/>
                </a:solidFill>
              </a:rPr>
              <a:t>.</a:t>
            </a:r>
          </a:p>
          <a:p>
            <a:pPr lvl="0" algn="ctr" rtl="1"/>
            <a:endParaRPr lang="en-US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b="1" dirty="0">
                <a:solidFill>
                  <a:srgbClr val="003192"/>
                </a:solidFill>
              </a:rPr>
              <a:t>الألف </a:t>
            </a:r>
            <a:r>
              <a:rPr lang="ar-KW" sz="3200" b="1" dirty="0" smtClean="0">
                <a:solidFill>
                  <a:srgbClr val="003192"/>
                </a:solidFill>
              </a:rPr>
              <a:t>الْمُمَالَة       </a:t>
            </a:r>
            <a:r>
              <a:rPr lang="en-US" sz="3200" b="1" dirty="0" err="1">
                <a:solidFill>
                  <a:srgbClr val="003192"/>
                </a:solidFill>
              </a:rPr>
              <a:t>Alef</a:t>
            </a:r>
            <a:r>
              <a:rPr lang="en-US" sz="3200" b="1" dirty="0">
                <a:solidFill>
                  <a:srgbClr val="003192"/>
                </a:solidFill>
              </a:rPr>
              <a:t> with </a:t>
            </a:r>
            <a:r>
              <a:rPr lang="en-US" sz="3200" b="1" dirty="0" err="1" smtClean="0">
                <a:solidFill>
                  <a:srgbClr val="003192"/>
                </a:solidFill>
              </a:rPr>
              <a:t>Emalah</a:t>
            </a:r>
            <a:endParaRPr lang="ar-KW" sz="3200" b="1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dirty="0">
                <a:solidFill>
                  <a:srgbClr val="003192"/>
                </a:solidFill>
              </a:rPr>
              <a:t>لحفص خاصة في كلمة </a:t>
            </a:r>
          </a:p>
          <a:p>
            <a:pPr lvl="0" algn="ctr" rtl="1"/>
            <a:r>
              <a:rPr lang="ar-KW" dirty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مَجْرَاهَا</a:t>
            </a:r>
            <a:r>
              <a:rPr lang="ar-KW" dirty="0">
                <a:solidFill>
                  <a:srgbClr val="003192"/>
                </a:solidFill>
              </a:rPr>
              <a:t>}</a:t>
            </a:r>
          </a:p>
          <a:p>
            <a:pPr lvl="0" algn="ctr" rtl="1"/>
            <a:r>
              <a:rPr lang="ar-KW" dirty="0">
                <a:solidFill>
                  <a:srgbClr val="003192"/>
                </a:solidFill>
              </a:rPr>
              <a:t>أي التي ينطق بها مائلة إلى الياء</a:t>
            </a:r>
            <a:endParaRPr lang="en-US" dirty="0">
              <a:solidFill>
                <a:srgbClr val="0031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264" y="3052124"/>
            <a:ext cx="1944216" cy="1815882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800" b="1" dirty="0" smtClean="0">
                <a:solidFill>
                  <a:srgbClr val="FF0000"/>
                </a:solidFill>
              </a:rPr>
              <a:t>التسهيل والإمالة</a:t>
            </a:r>
          </a:p>
          <a:p>
            <a:pPr lvl="0" algn="ctr" rtl="1"/>
            <a:r>
              <a:rPr lang="en-US" sz="2800" b="1" dirty="0" err="1" smtClean="0">
                <a:solidFill>
                  <a:srgbClr val="FF0000"/>
                </a:solidFill>
              </a:rPr>
              <a:t>Tashel</a:t>
            </a:r>
            <a:r>
              <a:rPr lang="en-US" sz="2800" b="1" dirty="0" smtClean="0">
                <a:solidFill>
                  <a:srgbClr val="FF0000"/>
                </a:solidFill>
              </a:rPr>
              <a:t> &amp; </a:t>
            </a:r>
            <a:r>
              <a:rPr lang="en-US" sz="2800" b="1" dirty="0" err="1" smtClean="0">
                <a:solidFill>
                  <a:srgbClr val="FF0000"/>
                </a:solidFill>
              </a:rPr>
              <a:t>Emalah</a:t>
            </a:r>
            <a:endParaRPr lang="ar-K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631" y="1720335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232" y="2769593"/>
            <a:ext cx="7308304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800" b="1" dirty="0">
                <a:solidFill>
                  <a:srgbClr val="003192"/>
                </a:solidFill>
              </a:rPr>
              <a:t>الصاد الْمُشَمَّة صوتَ </a:t>
            </a:r>
            <a:r>
              <a:rPr lang="ar-KW" sz="2800" b="1" dirty="0" smtClean="0">
                <a:solidFill>
                  <a:srgbClr val="003192"/>
                </a:solidFill>
              </a:rPr>
              <a:t>الزَّاي </a:t>
            </a:r>
            <a:r>
              <a:rPr lang="en-US" sz="2800" b="1" dirty="0" smtClean="0">
                <a:solidFill>
                  <a:srgbClr val="003192"/>
                </a:solidFill>
              </a:rPr>
              <a:t>Sad with </a:t>
            </a:r>
            <a:r>
              <a:rPr lang="en-US" sz="2800" b="1" dirty="0" err="1" smtClean="0">
                <a:solidFill>
                  <a:srgbClr val="003192"/>
                </a:solidFill>
              </a:rPr>
              <a:t>Eshmam</a:t>
            </a:r>
            <a:r>
              <a:rPr lang="en-US" sz="2800" b="1" dirty="0" smtClean="0">
                <a:solidFill>
                  <a:srgbClr val="003192"/>
                </a:solidFill>
              </a:rPr>
              <a:t> of </a:t>
            </a:r>
            <a:r>
              <a:rPr lang="en-US" sz="2800" b="1" dirty="0" err="1" smtClean="0">
                <a:solidFill>
                  <a:srgbClr val="003192"/>
                </a:solidFill>
              </a:rPr>
              <a:t>Zay</a:t>
            </a:r>
            <a:endParaRPr lang="ar-KW" sz="2800" b="1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الصِّرَاط</a:t>
            </a:r>
            <a:r>
              <a:rPr lang="ar-KW" sz="3200" dirty="0">
                <a:solidFill>
                  <a:srgbClr val="003192"/>
                </a:solidFill>
              </a:rPr>
              <a:t>} 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في </a:t>
            </a:r>
            <a:r>
              <a:rPr lang="ar-KW" sz="3200" dirty="0">
                <a:solidFill>
                  <a:srgbClr val="003192"/>
                </a:solidFill>
              </a:rPr>
              <a:t>قراءة </a:t>
            </a:r>
            <a:r>
              <a:rPr lang="ar-KW" sz="3200" dirty="0" smtClean="0">
                <a:solidFill>
                  <a:srgbClr val="003192"/>
                </a:solidFill>
              </a:rPr>
              <a:t>حمزة    </a:t>
            </a:r>
            <a:r>
              <a:rPr lang="en-US" sz="3200" dirty="0" smtClean="0">
                <a:solidFill>
                  <a:srgbClr val="003192"/>
                </a:solidFill>
              </a:rPr>
              <a:t>At </a:t>
            </a:r>
            <a:r>
              <a:rPr lang="en-US" sz="3200" dirty="0" err="1" smtClean="0">
                <a:solidFill>
                  <a:srgbClr val="003192"/>
                </a:solidFill>
              </a:rPr>
              <a:t>Hamza</a:t>
            </a:r>
            <a:r>
              <a:rPr lang="ar-KW" sz="3200" dirty="0" smtClean="0">
                <a:solidFill>
                  <a:srgbClr val="003192"/>
                </a:solidFill>
              </a:rPr>
              <a:t>.</a:t>
            </a:r>
          </a:p>
          <a:p>
            <a:pPr lvl="0" algn="ctr" rtl="1"/>
            <a:endParaRPr lang="en-US" sz="3200" dirty="0">
              <a:solidFill>
                <a:srgbClr val="003192"/>
              </a:solidFill>
            </a:endParaRPr>
          </a:p>
          <a:p>
            <a:pPr algn="r" rtl="1"/>
            <a:r>
              <a:rPr lang="ar-KW" sz="2800" b="1" dirty="0">
                <a:solidFill>
                  <a:srgbClr val="003192"/>
                </a:solidFill>
              </a:rPr>
              <a:t>الياء المشمة صوت </a:t>
            </a:r>
            <a:r>
              <a:rPr lang="ar-KW" sz="2800" b="1" dirty="0" smtClean="0">
                <a:solidFill>
                  <a:srgbClr val="003192"/>
                </a:solidFill>
              </a:rPr>
              <a:t>الواو </a:t>
            </a:r>
            <a:r>
              <a:rPr lang="en-US" sz="2800" b="1" dirty="0" err="1" smtClean="0">
                <a:solidFill>
                  <a:srgbClr val="003192"/>
                </a:solidFill>
              </a:rPr>
              <a:t>Ya’a</a:t>
            </a:r>
            <a:r>
              <a:rPr lang="en-US" sz="2800" b="1" dirty="0" smtClean="0">
                <a:solidFill>
                  <a:srgbClr val="003192"/>
                </a:solidFill>
              </a:rPr>
              <a:t> with </a:t>
            </a:r>
            <a:r>
              <a:rPr lang="en-US" sz="2800" b="1" dirty="0" err="1">
                <a:solidFill>
                  <a:srgbClr val="003192"/>
                </a:solidFill>
              </a:rPr>
              <a:t>Eshmam</a:t>
            </a:r>
            <a:r>
              <a:rPr lang="en-US" sz="2800" b="1" dirty="0">
                <a:solidFill>
                  <a:srgbClr val="003192"/>
                </a:solidFill>
              </a:rPr>
              <a:t> of </a:t>
            </a:r>
            <a:r>
              <a:rPr lang="en-US" sz="2800" b="1" dirty="0" err="1" smtClean="0">
                <a:solidFill>
                  <a:srgbClr val="003192"/>
                </a:solidFill>
              </a:rPr>
              <a:t>Waw</a:t>
            </a:r>
            <a:endParaRPr lang="ar-KW" sz="2800" b="1" dirty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{</a:t>
            </a:r>
            <a:r>
              <a:rPr lang="ar-KW" sz="3200" b="1" dirty="0">
                <a:solidFill>
                  <a:srgbClr val="FF0000"/>
                </a:solidFill>
              </a:rPr>
              <a:t>قِيلَ</a:t>
            </a:r>
            <a:r>
              <a:rPr lang="ar-KW" sz="3200" dirty="0">
                <a:solidFill>
                  <a:srgbClr val="003192"/>
                </a:solidFill>
              </a:rPr>
              <a:t>} </a:t>
            </a:r>
            <a:endParaRPr lang="ar-KW" sz="32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3200" dirty="0" smtClean="0">
                <a:solidFill>
                  <a:srgbClr val="003192"/>
                </a:solidFill>
              </a:rPr>
              <a:t>في </a:t>
            </a:r>
            <a:r>
              <a:rPr lang="ar-KW" sz="3200" dirty="0">
                <a:solidFill>
                  <a:srgbClr val="003192"/>
                </a:solidFill>
              </a:rPr>
              <a:t>قراءة الكسائي </a:t>
            </a:r>
            <a:r>
              <a:rPr lang="ar-KW" sz="3200" dirty="0" smtClean="0">
                <a:solidFill>
                  <a:srgbClr val="003192"/>
                </a:solidFill>
              </a:rPr>
              <a:t>وهشام </a:t>
            </a:r>
            <a:r>
              <a:rPr lang="en-US" sz="3200" dirty="0" smtClean="0">
                <a:solidFill>
                  <a:srgbClr val="003192"/>
                </a:solidFill>
              </a:rPr>
              <a:t>At </a:t>
            </a:r>
            <a:r>
              <a:rPr lang="en-US" sz="3200" dirty="0" err="1" smtClean="0">
                <a:solidFill>
                  <a:srgbClr val="003192"/>
                </a:solidFill>
              </a:rPr>
              <a:t>Alkesa’ey</a:t>
            </a:r>
            <a:r>
              <a:rPr lang="en-US" sz="3200" dirty="0" smtClean="0">
                <a:solidFill>
                  <a:srgbClr val="003192"/>
                </a:solidFill>
              </a:rPr>
              <a:t> &amp; </a:t>
            </a:r>
            <a:r>
              <a:rPr lang="en-US" sz="3200" dirty="0" err="1" smtClean="0">
                <a:solidFill>
                  <a:srgbClr val="003192"/>
                </a:solidFill>
              </a:rPr>
              <a:t>Hesham</a:t>
            </a:r>
            <a:endParaRPr lang="en-US" sz="3200" dirty="0">
              <a:solidFill>
                <a:srgbClr val="0031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112" y="3005958"/>
            <a:ext cx="1944216" cy="95410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800" b="1" dirty="0" smtClean="0">
                <a:solidFill>
                  <a:srgbClr val="FF0000"/>
                </a:solidFill>
              </a:rPr>
              <a:t>الإشمام</a:t>
            </a:r>
          </a:p>
          <a:p>
            <a:pPr lvl="0" algn="ctr" rtl="1"/>
            <a:r>
              <a:rPr lang="en-US" sz="2800" b="1" dirty="0" err="1" smtClean="0">
                <a:solidFill>
                  <a:srgbClr val="FF0000"/>
                </a:solidFill>
              </a:rPr>
              <a:t>Eshmam</a:t>
            </a:r>
            <a:endParaRPr lang="ar-KW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631" y="1720335"/>
            <a:ext cx="7704856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4000" b="1" dirty="0" smtClean="0">
                <a:solidFill>
                  <a:srgbClr val="FFFF00"/>
                </a:solidFill>
              </a:rPr>
              <a:t>الحروف الفرعية </a:t>
            </a:r>
            <a:r>
              <a:rPr lang="en-US" sz="4000" b="1" dirty="0" smtClean="0">
                <a:solidFill>
                  <a:srgbClr val="FFFF00"/>
                </a:solidFill>
              </a:rPr>
              <a:t>The Secondary Letters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047565" y="3334310"/>
            <a:ext cx="18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047565" y="3334310"/>
            <a:ext cx="184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087" y="5326574"/>
            <a:ext cx="730830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003192"/>
                </a:solidFill>
              </a:rPr>
              <a:t>الصاد الْمُشَمَّة صوتَ </a:t>
            </a:r>
            <a:r>
              <a:rPr lang="ar-KW" sz="2400" b="1" dirty="0" smtClean="0">
                <a:solidFill>
                  <a:srgbClr val="003192"/>
                </a:solidFill>
              </a:rPr>
              <a:t>الزَّاي </a:t>
            </a:r>
            <a:r>
              <a:rPr lang="en-US" sz="2400" b="1" dirty="0" smtClean="0">
                <a:solidFill>
                  <a:srgbClr val="003192"/>
                </a:solidFill>
              </a:rPr>
              <a:t>Sad with </a:t>
            </a:r>
            <a:r>
              <a:rPr lang="en-US" sz="2400" b="1" dirty="0" err="1" smtClean="0">
                <a:solidFill>
                  <a:srgbClr val="003192"/>
                </a:solidFill>
              </a:rPr>
              <a:t>Eshmam</a:t>
            </a:r>
            <a:r>
              <a:rPr lang="en-US" sz="2400" b="1" dirty="0" smtClean="0">
                <a:solidFill>
                  <a:srgbClr val="003192"/>
                </a:solidFill>
              </a:rPr>
              <a:t> of </a:t>
            </a:r>
            <a:r>
              <a:rPr lang="en-US" sz="2400" b="1" dirty="0" err="1" smtClean="0">
                <a:solidFill>
                  <a:srgbClr val="003192"/>
                </a:solidFill>
              </a:rPr>
              <a:t>Zay</a:t>
            </a:r>
            <a:endParaRPr lang="ar-KW" sz="2400" b="1" dirty="0" smtClean="0">
              <a:solidFill>
                <a:srgbClr val="003192"/>
              </a:solidFill>
            </a:endParaRPr>
          </a:p>
          <a:p>
            <a:pPr algn="r" rtl="1"/>
            <a:r>
              <a:rPr lang="ar-KW" sz="2400" b="1" dirty="0" smtClean="0">
                <a:solidFill>
                  <a:srgbClr val="003192"/>
                </a:solidFill>
              </a:rPr>
              <a:t>الياء </a:t>
            </a:r>
            <a:r>
              <a:rPr lang="ar-KW" sz="2400" b="1" dirty="0">
                <a:solidFill>
                  <a:srgbClr val="003192"/>
                </a:solidFill>
              </a:rPr>
              <a:t>المشمة صوت </a:t>
            </a:r>
            <a:r>
              <a:rPr lang="ar-KW" sz="2400" b="1" dirty="0" smtClean="0">
                <a:solidFill>
                  <a:srgbClr val="003192"/>
                </a:solidFill>
              </a:rPr>
              <a:t>الواو </a:t>
            </a:r>
            <a:r>
              <a:rPr lang="en-US" sz="2400" b="1" dirty="0" err="1" smtClean="0">
                <a:solidFill>
                  <a:srgbClr val="003192"/>
                </a:solidFill>
              </a:rPr>
              <a:t>Ya’a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>
                <a:solidFill>
                  <a:srgbClr val="003192"/>
                </a:solidFill>
              </a:rPr>
              <a:t>Eshmam</a:t>
            </a:r>
            <a:r>
              <a:rPr lang="en-US" sz="2400" b="1" dirty="0">
                <a:solidFill>
                  <a:srgbClr val="003192"/>
                </a:solidFill>
              </a:rPr>
              <a:t> of </a:t>
            </a:r>
            <a:r>
              <a:rPr lang="en-US" sz="2400" b="1" dirty="0" err="1" smtClean="0">
                <a:solidFill>
                  <a:srgbClr val="003192"/>
                </a:solidFill>
              </a:rPr>
              <a:t>Waw</a:t>
            </a:r>
            <a:endParaRPr lang="ar-KW" sz="2400" b="1" dirty="0">
              <a:solidFill>
                <a:srgbClr val="0031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34" y="5334697"/>
            <a:ext cx="1705352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الإشمام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Eshmam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7743" y="4357932"/>
            <a:ext cx="604444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r" rtl="1"/>
            <a:r>
              <a:rPr lang="ar-KW" sz="2400" b="1" dirty="0">
                <a:solidFill>
                  <a:srgbClr val="003192"/>
                </a:solidFill>
              </a:rPr>
              <a:t>الهمزة الْمُسَهَّلَة</a:t>
            </a:r>
            <a:r>
              <a:rPr lang="ar-KW" sz="2400" dirty="0">
                <a:solidFill>
                  <a:srgbClr val="003192"/>
                </a:solidFill>
              </a:rPr>
              <a:t> بَيْنَ </a:t>
            </a:r>
            <a:r>
              <a:rPr lang="ar-KW" sz="2400" dirty="0" smtClean="0">
                <a:solidFill>
                  <a:srgbClr val="003192"/>
                </a:solidFill>
              </a:rPr>
              <a:t>بَينَ </a:t>
            </a:r>
            <a:r>
              <a:rPr lang="en-US" sz="2400" b="1" dirty="0" err="1" smtClean="0">
                <a:solidFill>
                  <a:srgbClr val="003192"/>
                </a:solidFill>
              </a:rPr>
              <a:t>Hamza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Tashel</a:t>
            </a:r>
            <a:endParaRPr lang="ar-KW" sz="2400" dirty="0" smtClean="0">
              <a:solidFill>
                <a:srgbClr val="003192"/>
              </a:solidFill>
            </a:endParaRPr>
          </a:p>
          <a:p>
            <a:pPr lvl="0" algn="ctr" rtl="1"/>
            <a:r>
              <a:rPr lang="ar-KW" sz="2400" b="1" dirty="0" smtClean="0">
                <a:solidFill>
                  <a:srgbClr val="003192"/>
                </a:solidFill>
              </a:rPr>
              <a:t>الألف الْمُمَالَة       </a:t>
            </a:r>
            <a:r>
              <a:rPr lang="en-US" sz="2400" b="1" dirty="0" err="1">
                <a:solidFill>
                  <a:srgbClr val="003192"/>
                </a:solidFill>
              </a:rPr>
              <a:t>Alef</a:t>
            </a:r>
            <a:r>
              <a:rPr lang="en-US" sz="2400" b="1" dirty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Emalah</a:t>
            </a:r>
            <a:endParaRPr lang="ar-KW" sz="2400" b="1" dirty="0" smtClean="0">
              <a:solidFill>
                <a:srgbClr val="00319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749" y="4366054"/>
            <a:ext cx="2808312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التسهيل والإمالة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Tashel</a:t>
            </a:r>
            <a:r>
              <a:rPr lang="en-US" sz="2400" b="1" dirty="0" smtClean="0">
                <a:solidFill>
                  <a:srgbClr val="FF0000"/>
                </a:solidFill>
              </a:rPr>
              <a:t> &amp; </a:t>
            </a:r>
            <a:r>
              <a:rPr lang="en-US" sz="2400" b="1" dirty="0" err="1" smtClean="0">
                <a:solidFill>
                  <a:srgbClr val="FF0000"/>
                </a:solidFill>
              </a:rPr>
              <a:t>Emalah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5815" y="3493181"/>
            <a:ext cx="6048672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003192"/>
                </a:solidFill>
              </a:rPr>
              <a:t>النون </a:t>
            </a:r>
            <a:r>
              <a:rPr lang="ar-KW" sz="2400" b="1" dirty="0" smtClean="0">
                <a:solidFill>
                  <a:srgbClr val="003192"/>
                </a:solidFill>
              </a:rPr>
              <a:t>المخفاة &amp; الميم المخفاة</a:t>
            </a:r>
          </a:p>
          <a:p>
            <a:pPr lvl="0" algn="ctr" rtl="1"/>
            <a:r>
              <a:rPr lang="en-US" sz="2400" b="1" dirty="0" smtClean="0">
                <a:solidFill>
                  <a:srgbClr val="003192"/>
                </a:solidFill>
              </a:rPr>
              <a:t>Non &amp; </a:t>
            </a:r>
            <a:r>
              <a:rPr lang="en-US" sz="2400" b="1" dirty="0" err="1" smtClean="0">
                <a:solidFill>
                  <a:srgbClr val="003192"/>
                </a:solidFill>
              </a:rPr>
              <a:t>Mem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Ikhfa’a</a:t>
            </a:r>
            <a:endParaRPr lang="ar-KW" sz="2400" b="1" dirty="0">
              <a:solidFill>
                <a:srgbClr val="00319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43" y="3431696"/>
            <a:ext cx="1944216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الإخفاء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Ikhfa’a</a:t>
            </a:r>
            <a:endParaRPr lang="ar-KW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9751" y="2605875"/>
            <a:ext cx="662473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>
                <a:solidFill>
                  <a:srgbClr val="003192"/>
                </a:solidFill>
              </a:rPr>
              <a:t>الألف </a:t>
            </a:r>
            <a:r>
              <a:rPr lang="ar-KW" sz="2400" b="1" dirty="0" smtClean="0">
                <a:solidFill>
                  <a:srgbClr val="003192"/>
                </a:solidFill>
              </a:rPr>
              <a:t>المفخمة       </a:t>
            </a:r>
            <a:r>
              <a:rPr lang="en-US" sz="2400" b="1" dirty="0" err="1" smtClean="0">
                <a:solidFill>
                  <a:srgbClr val="003192"/>
                </a:solidFill>
              </a:rPr>
              <a:t>Alef</a:t>
            </a:r>
            <a:r>
              <a:rPr lang="en-US" sz="2400" b="1" dirty="0" smtClean="0">
                <a:solidFill>
                  <a:srgbClr val="003192"/>
                </a:solidFill>
              </a:rPr>
              <a:t> with </a:t>
            </a:r>
            <a:r>
              <a:rPr lang="en-US" sz="2400" b="1" dirty="0" err="1" smtClean="0">
                <a:solidFill>
                  <a:srgbClr val="003192"/>
                </a:solidFill>
              </a:rPr>
              <a:t>Tafkhem</a:t>
            </a:r>
            <a:r>
              <a:rPr lang="ar-KW" sz="2400" dirty="0" smtClean="0">
                <a:solidFill>
                  <a:srgbClr val="003192"/>
                </a:solidFill>
              </a:rPr>
              <a:t>   </a:t>
            </a:r>
          </a:p>
          <a:p>
            <a:pPr lvl="0" algn="ctr" rtl="1"/>
            <a:r>
              <a:rPr lang="ar-KW" sz="2400" b="1" dirty="0" smtClean="0">
                <a:solidFill>
                  <a:srgbClr val="003192"/>
                </a:solidFill>
              </a:rPr>
              <a:t>اللام المفخمة</a:t>
            </a:r>
            <a:r>
              <a:rPr lang="ar-KW" sz="2400" dirty="0" smtClean="0">
                <a:solidFill>
                  <a:srgbClr val="003192"/>
                </a:solidFill>
              </a:rPr>
              <a:t>      </a:t>
            </a:r>
            <a:r>
              <a:rPr lang="en-US" sz="2400" b="1" dirty="0" smtClean="0">
                <a:solidFill>
                  <a:srgbClr val="003192"/>
                </a:solidFill>
              </a:rPr>
              <a:t>Lam with </a:t>
            </a:r>
            <a:r>
              <a:rPr lang="en-US" sz="2400" b="1" dirty="0" err="1">
                <a:solidFill>
                  <a:srgbClr val="003192"/>
                </a:solidFill>
              </a:rPr>
              <a:t>Tafkhem</a:t>
            </a:r>
            <a:r>
              <a:rPr lang="ar-KW" sz="2400" dirty="0">
                <a:solidFill>
                  <a:srgbClr val="003192"/>
                </a:solidFill>
              </a:rPr>
              <a:t> 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9218" y="2495191"/>
            <a:ext cx="1944216" cy="830997"/>
          </a:xfrm>
          <a:prstGeom prst="rect">
            <a:avLst/>
          </a:prstGeom>
          <a:solidFill>
            <a:srgbClr val="FCF6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ar-KW" sz="2400" b="1" dirty="0" smtClean="0">
                <a:solidFill>
                  <a:srgbClr val="FF0000"/>
                </a:solidFill>
              </a:rPr>
              <a:t>التفخيم</a:t>
            </a:r>
          </a:p>
          <a:p>
            <a:pPr lvl="0" algn="ctr" rtl="1"/>
            <a:r>
              <a:rPr lang="en-US" sz="2400" b="1" dirty="0" err="1" smtClean="0">
                <a:solidFill>
                  <a:srgbClr val="FF0000"/>
                </a:solidFill>
              </a:rPr>
              <a:t>Tafkhem</a:t>
            </a:r>
            <a:endParaRPr lang="ar-KW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HP\Desktop\صور مخارج الحروف والصفات\post-39387-1296034014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148" y="2924484"/>
            <a:ext cx="6130190" cy="32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2961" y="1886435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2961" y="1886435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9" name="Picture 2" descr="C:\Users\HP\Desktop\صور مخارج الحروف والصفات\points1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17" y="2815975"/>
            <a:ext cx="6649216" cy="34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42605" y="3269080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اللسان      </a:t>
            </a:r>
            <a:r>
              <a:rPr lang="en-US" sz="2800" b="1" dirty="0" smtClean="0">
                <a:solidFill>
                  <a:srgbClr val="FF0000"/>
                </a:solidFill>
              </a:rPr>
              <a:t>The Tongue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2605" y="4365596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الحلق       </a:t>
            </a:r>
            <a:r>
              <a:rPr lang="en-US" sz="2800" b="1" dirty="0" smtClean="0">
                <a:solidFill>
                  <a:srgbClr val="FF0000"/>
                </a:solidFill>
              </a:rPr>
              <a:t>The Throat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1933" y="4993859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الشفتان      </a:t>
            </a:r>
            <a:r>
              <a:rPr lang="en-US" sz="2800" b="1" dirty="0" smtClean="0">
                <a:solidFill>
                  <a:srgbClr val="FF0000"/>
                </a:solidFill>
              </a:rPr>
              <a:t>The Lips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289" y="3941921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الجوف        </a:t>
            </a:r>
            <a:r>
              <a:rPr lang="en-US" sz="2800" b="1" dirty="0" smtClean="0">
                <a:solidFill>
                  <a:srgbClr val="FF0000"/>
                </a:solidFill>
              </a:rPr>
              <a:t>Al </a:t>
            </a:r>
            <a:r>
              <a:rPr lang="en-US" sz="2800" b="1" dirty="0" err="1" smtClean="0">
                <a:solidFill>
                  <a:srgbClr val="FF0000"/>
                </a:solidFill>
              </a:rPr>
              <a:t>Jawf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821" y="2889983"/>
            <a:ext cx="20162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ar-KW" sz="2800" b="1" dirty="0" smtClean="0">
                <a:solidFill>
                  <a:srgbClr val="FF0000"/>
                </a:solidFill>
              </a:rPr>
              <a:t>الخيشوم      </a:t>
            </a:r>
            <a:r>
              <a:rPr lang="en-US" sz="2800" b="1" dirty="0" smtClean="0">
                <a:solidFill>
                  <a:srgbClr val="FF0000"/>
                </a:solidFill>
              </a:rPr>
              <a:t>The Nose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5252" y="258395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عامة </a:t>
            </a:r>
            <a:r>
              <a:rPr lang="en-US" sz="3200" b="1" dirty="0" smtClean="0">
                <a:solidFill>
                  <a:srgbClr val="FFFF00"/>
                </a:solidFill>
              </a:rPr>
              <a:t>General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748" y="258395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خاصة </a:t>
            </a:r>
            <a:r>
              <a:rPr lang="en-US" sz="3200" b="1" dirty="0" smtClean="0">
                <a:solidFill>
                  <a:srgbClr val="FFFF00"/>
                </a:solidFill>
              </a:rPr>
              <a:t>Particular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4420" y="3300219"/>
            <a:ext cx="357119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الجوف    </a:t>
            </a:r>
            <a:r>
              <a:rPr lang="en-US" sz="3200" b="1" dirty="0" smtClean="0">
                <a:solidFill>
                  <a:srgbClr val="FF0000"/>
                </a:solidFill>
              </a:rPr>
              <a:t>Al </a:t>
            </a:r>
            <a:r>
              <a:rPr lang="en-US" sz="3200" b="1" dirty="0" err="1" smtClean="0">
                <a:solidFill>
                  <a:srgbClr val="FF0000"/>
                </a:solidFill>
              </a:rPr>
              <a:t>Jawf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4420" y="3977712"/>
            <a:ext cx="360189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الحلق </a:t>
            </a:r>
            <a:r>
              <a:rPr lang="en-US" sz="3200" b="1" dirty="0" smtClean="0">
                <a:solidFill>
                  <a:srgbClr val="FF0000"/>
                </a:solidFill>
              </a:rPr>
              <a:t>The Throat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5211" y="4645306"/>
            <a:ext cx="360040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اللسان  </a:t>
            </a:r>
            <a:r>
              <a:rPr lang="en-US" sz="3200" b="1" dirty="0" smtClean="0">
                <a:solidFill>
                  <a:srgbClr val="FF0000"/>
                </a:solidFill>
              </a:rPr>
              <a:t>The Tongue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35211" y="5322799"/>
            <a:ext cx="360040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الشفتان   </a:t>
            </a:r>
            <a:r>
              <a:rPr lang="en-US" sz="3200" b="1" dirty="0" smtClean="0">
                <a:solidFill>
                  <a:srgbClr val="FF0000"/>
                </a:solidFill>
              </a:rPr>
              <a:t>The Lips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5211" y="5981361"/>
            <a:ext cx="360040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200" b="1" dirty="0" smtClean="0">
                <a:solidFill>
                  <a:srgbClr val="FF0000"/>
                </a:solidFill>
              </a:rPr>
              <a:t>الخيشوم   </a:t>
            </a:r>
            <a:r>
              <a:rPr lang="en-US" sz="3200" b="1" dirty="0" smtClean="0">
                <a:solidFill>
                  <a:srgbClr val="FF0000"/>
                </a:solidFill>
              </a:rPr>
              <a:t>The Nose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732" y="3378964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مخرج واحد </a:t>
            </a:r>
            <a:r>
              <a:rPr lang="en-US" sz="2400" b="1" dirty="0" smtClean="0">
                <a:solidFill>
                  <a:srgbClr val="FF0000"/>
                </a:solidFill>
              </a:rPr>
              <a:t>One </a:t>
            </a:r>
            <a:r>
              <a:rPr lang="en-US" sz="2400" b="1" dirty="0" err="1" smtClean="0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732" y="4047979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3 مخارج  </a:t>
            </a:r>
            <a:r>
              <a:rPr lang="en-US" sz="2400" b="1" dirty="0" smtClean="0">
                <a:solidFill>
                  <a:srgbClr val="FF0000"/>
                </a:solidFill>
              </a:rPr>
              <a:t>3 </a:t>
            </a:r>
            <a:r>
              <a:rPr lang="en-US" sz="2400" b="1" dirty="0" err="1" smtClean="0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732" y="4743215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10 مخارج </a:t>
            </a:r>
            <a:r>
              <a:rPr lang="en-US" sz="2400" b="1" dirty="0" smtClean="0">
                <a:solidFill>
                  <a:srgbClr val="FF0000"/>
                </a:solidFill>
              </a:rPr>
              <a:t>10 </a:t>
            </a:r>
            <a:r>
              <a:rPr lang="en-US" sz="2400" b="1" dirty="0" err="1" smtClean="0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732" y="5454621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مخرجان </a:t>
            </a:r>
            <a:r>
              <a:rPr lang="en-US" sz="2400" b="1" dirty="0" smtClean="0">
                <a:solidFill>
                  <a:srgbClr val="FF0000"/>
                </a:solidFill>
              </a:rPr>
              <a:t>2Makhraj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732" y="6094019"/>
            <a:ext cx="3888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2400" b="1" dirty="0" smtClean="0">
                <a:solidFill>
                  <a:srgbClr val="FF0000"/>
                </a:solidFill>
              </a:rPr>
              <a:t>مخرج واحد </a:t>
            </a:r>
            <a:r>
              <a:rPr lang="en-US" sz="2400" b="1" dirty="0">
                <a:solidFill>
                  <a:srgbClr val="FF0000"/>
                </a:solidFill>
              </a:rPr>
              <a:t>One </a:t>
            </a:r>
            <a:r>
              <a:rPr lang="en-US" sz="2400" b="1" dirty="0" err="1">
                <a:solidFill>
                  <a:srgbClr val="FF0000"/>
                </a:solidFill>
              </a:rPr>
              <a:t>Makhraj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2961" y="1886435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23FD4-8E45-2C4E-A2B0-7EE5066E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89868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Dr. Ashraf </a:t>
            </a:r>
            <a:r>
              <a:rPr lang="en-US" sz="3200" dirty="0" err="1" smtClean="0">
                <a:solidFill>
                  <a:srgbClr val="FF0000"/>
                </a:solidFill>
              </a:rPr>
              <a:t>Negm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10" y="2214349"/>
            <a:ext cx="2874836" cy="3349323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13A6E-2CC9-B340-8DDB-1158705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F412-AA90-1043-BCB5-FC8396DF0750}" type="datetime1">
              <a:rPr lang="en-CA" smtClean="0"/>
              <a:t>2023-09-15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2DFAB7-4DF7-F140-9E7E-63058FA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5307" y="1720056"/>
            <a:ext cx="7650051" cy="384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Ijaza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Sanad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) in reciting and teaching the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10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(Readings)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the Quran from the ways of 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Shatibiyah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&amp; 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Dorrah</a:t>
            </a:r>
            <a:endParaRPr lang="en-US" sz="14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Diploma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of Human and Islamic knowledge – Islamic studies institute –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Cairo University</a:t>
            </a:r>
            <a:endParaRPr lang="en-US" sz="1400" dirty="0">
              <a:solidFill>
                <a:srgbClr val="FF0000"/>
              </a:solidFill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4 Diplomas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 the Islamic studies –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Samaha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Academy</a:t>
            </a:r>
            <a:endParaRPr lang="en-US" sz="1400" dirty="0">
              <a:solidFill>
                <a:srgbClr val="FF0000"/>
              </a:solidFill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Certificate of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Dar-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ul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-Quran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(equal to 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Azhar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HS certificate) - Kuwait </a:t>
            </a:r>
            <a:endParaRPr lang="en-US" sz="1400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Certificate of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Al-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Otrojah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institute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for Quran knowledge - Kuwait </a:t>
            </a:r>
            <a:endParaRPr lang="en-US" sz="1400" b="1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Study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the 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(Readings) at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Institute of </a:t>
            </a:r>
            <a:r>
              <a:rPr lang="en-US" sz="1400" b="1" dirty="0" err="1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Qera’at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- Kuwait  </a:t>
            </a:r>
            <a:endParaRPr lang="en-US" sz="1400" b="1" dirty="0" smtClean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Master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of Pediatrics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– Cairo </a:t>
            </a: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University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18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years experience 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in training and teaching of Islamic </a:t>
            </a:r>
            <a:r>
              <a:rPr lang="en-US" sz="1400" b="1" dirty="0" smtClean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knowledge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The </a:t>
            </a:r>
            <a:r>
              <a:rPr lang="en-US" sz="1400" b="1" dirty="0">
                <a:solidFill>
                  <a:srgbClr val="FF0000"/>
                </a:solidFill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founder and manager of 3 Canadian Islamic educational organizations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: (Al-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Otrojah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for Quran studies),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Ayaat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Academy corp.), and (</a:t>
            </a:r>
            <a:r>
              <a:rPr lang="en-US" sz="1400" b="1" dirty="0" err="1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Ayaat</a:t>
            </a:r>
            <a:r>
              <a:rPr lang="en-US" sz="1400" b="1" dirty="0">
                <a:latin typeface="Simplified Arabic" panose="02020603050405020304" pitchFamily="18" charset="-78"/>
                <a:ea typeface="Calibri" panose="020F0502020204030204" pitchFamily="34" charset="0"/>
                <a:cs typeface="Simplified Arabic" panose="02020603050405020304" pitchFamily="18" charset="-78"/>
              </a:rPr>
              <a:t> Foundation)</a:t>
            </a:r>
            <a:endParaRPr lang="en-US" sz="1400" dirty="0">
              <a:effectLst/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32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5252" y="258395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عامة </a:t>
            </a:r>
            <a:r>
              <a:rPr lang="en-US" sz="3200" b="1" dirty="0" smtClean="0">
                <a:solidFill>
                  <a:srgbClr val="FFFF00"/>
                </a:solidFill>
              </a:rPr>
              <a:t>General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748" y="2583954"/>
            <a:ext cx="3096344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rgbClr val="FFFF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spcBef>
                <a:spcPts val="1800"/>
              </a:spcBef>
              <a:spcAft>
                <a:spcPts val="1800"/>
              </a:spcAft>
            </a:pPr>
            <a:r>
              <a:rPr lang="ar-KW" sz="3600" b="1" dirty="0" smtClean="0">
                <a:solidFill>
                  <a:srgbClr val="FFFF00"/>
                </a:solidFill>
              </a:rPr>
              <a:t>خاصة </a:t>
            </a:r>
            <a:r>
              <a:rPr lang="en-US" sz="3200" b="1" dirty="0" smtClean="0">
                <a:solidFill>
                  <a:srgbClr val="FFFF00"/>
                </a:solidFill>
              </a:rPr>
              <a:t>Particular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2961" y="1886435"/>
            <a:ext cx="6624736" cy="646331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FF00"/>
                </a:solidFill>
              </a:rPr>
              <a:t>أقسام المخارج </a:t>
            </a:r>
            <a:r>
              <a:rPr lang="en-US" sz="3600" b="1" dirty="0" smtClean="0">
                <a:solidFill>
                  <a:srgbClr val="FFFF00"/>
                </a:solidFill>
              </a:rPr>
              <a:t>Divisions of </a:t>
            </a:r>
            <a:r>
              <a:rPr lang="en-US" sz="3600" b="1" dirty="0" err="1" smtClean="0">
                <a:solidFill>
                  <a:srgbClr val="FFFF00"/>
                </a:solidFill>
              </a:rPr>
              <a:t>Makharij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7886" y="3916195"/>
            <a:ext cx="66967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>
                <a:solidFill>
                  <a:srgbClr val="003300"/>
                </a:solidFill>
              </a:rPr>
              <a:t>مخارجُ الحروفِ سبعةَ عشرْ ... على الذي يختارُه منِ اختبرْ</a:t>
            </a:r>
            <a:endParaRPr lang="en-US" sz="2400" dirty="0">
              <a:solidFill>
                <a:srgbClr val="00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2961" y="3365808"/>
            <a:ext cx="7344816" cy="5232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800" b="1" dirty="0" smtClean="0">
                <a:solidFill>
                  <a:srgbClr val="FFFF00"/>
                </a:solidFill>
              </a:rPr>
              <a:t>ابن الجزري والجمهور </a:t>
            </a:r>
            <a:r>
              <a:rPr lang="en-US" sz="2800" b="1" dirty="0" err="1" smtClean="0">
                <a:solidFill>
                  <a:srgbClr val="FFFF00"/>
                </a:solidFill>
              </a:rPr>
              <a:t>Ibn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AlJazri</a:t>
            </a:r>
            <a:r>
              <a:rPr lang="en-US" sz="2800" b="1" dirty="0" smtClean="0">
                <a:solidFill>
                  <a:srgbClr val="FFFF00"/>
                </a:solidFill>
              </a:rPr>
              <a:t> &amp; most of </a:t>
            </a:r>
            <a:r>
              <a:rPr lang="en-US" sz="2800" b="1" dirty="0" err="1" smtClean="0">
                <a:solidFill>
                  <a:srgbClr val="FFFF00"/>
                </a:solidFill>
              </a:rPr>
              <a:t>Scholers</a:t>
            </a:r>
            <a:r>
              <a:rPr lang="ar-KW" sz="28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817" y="3249374"/>
            <a:ext cx="11336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62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62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6897" y="5097831"/>
            <a:ext cx="6696744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000" b="1" dirty="0">
                <a:solidFill>
                  <a:srgbClr val="003192"/>
                </a:solidFill>
              </a:rPr>
              <a:t>أَسْقَطَ مخرج الجوف، وفرَّق حروفه </a:t>
            </a:r>
            <a:endParaRPr lang="en-US" sz="2000" b="1" dirty="0">
              <a:solidFill>
                <a:srgbClr val="0031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1998" y="4552145"/>
            <a:ext cx="6287747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سيبويه والشاطبي    </a:t>
            </a:r>
            <a:r>
              <a:rPr lang="en-US" sz="2400" b="1" dirty="0" err="1" smtClean="0">
                <a:solidFill>
                  <a:srgbClr val="FFFF00"/>
                </a:solidFill>
              </a:rPr>
              <a:t>Sebaweh</a:t>
            </a:r>
            <a:r>
              <a:rPr lang="en-US" sz="2400" b="1" dirty="0" smtClean="0">
                <a:solidFill>
                  <a:srgbClr val="FFFF00"/>
                </a:solidFill>
              </a:rPr>
              <a:t> &amp; Al </a:t>
            </a:r>
            <a:r>
              <a:rPr lang="en-US" sz="2400" b="1" dirty="0" err="1" smtClean="0">
                <a:solidFill>
                  <a:srgbClr val="FFFF00"/>
                </a:solidFill>
              </a:rPr>
              <a:t>Shateby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1777" y="4416547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62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62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897" y="6117268"/>
            <a:ext cx="66967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003192"/>
                </a:solidFill>
              </a:rPr>
              <a:t>+ جعل </a:t>
            </a:r>
            <a:r>
              <a:rPr lang="ar-KW" sz="2400" b="1" dirty="0">
                <a:solidFill>
                  <a:srgbClr val="003192"/>
                </a:solidFill>
              </a:rPr>
              <a:t>مخرج اللام والنون والراء مخرجًا واحًدا </a:t>
            </a:r>
            <a:endParaRPr lang="en-US" sz="2400" b="1" dirty="0">
              <a:solidFill>
                <a:srgbClr val="00319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1998" y="5575177"/>
            <a:ext cx="6287747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2400" b="1" dirty="0" smtClean="0">
                <a:solidFill>
                  <a:srgbClr val="FFFF00"/>
                </a:solidFill>
              </a:rPr>
              <a:t>الفراء       </a:t>
            </a:r>
            <a:r>
              <a:rPr lang="en-US" sz="2400" b="1" dirty="0" smtClean="0">
                <a:solidFill>
                  <a:srgbClr val="FFFF00"/>
                </a:solidFill>
              </a:rPr>
              <a:t>Al </a:t>
            </a:r>
            <a:r>
              <a:rPr lang="en-US" sz="2400" b="1" dirty="0" err="1" smtClean="0">
                <a:solidFill>
                  <a:srgbClr val="FFFF00"/>
                </a:solidFill>
              </a:rPr>
              <a:t>Fara’a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776" y="5439579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KW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62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62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2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2023-09-15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3847" y="1916832"/>
            <a:ext cx="5606625" cy="298543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First:</a:t>
            </a:r>
          </a:p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Al </a:t>
            </a:r>
            <a:r>
              <a:rPr lang="en-US" sz="8000" b="1" dirty="0" err="1" smtClean="0">
                <a:solidFill>
                  <a:srgbClr val="FFFF00"/>
                </a:solidFill>
              </a:rPr>
              <a:t>Jawf</a:t>
            </a:r>
            <a:endParaRPr lang="en-US" sz="8000" b="1" dirty="0" smtClean="0">
              <a:solidFill>
                <a:srgbClr val="FFFF00"/>
              </a:solidFill>
            </a:endParaRPr>
          </a:p>
          <a:p>
            <a:pPr algn="ctr"/>
            <a:endParaRPr lang="en-US" sz="1600" b="1" dirty="0">
              <a:solidFill>
                <a:srgbClr val="FFFF00"/>
              </a:solidFill>
            </a:endParaRPr>
          </a:p>
          <a:p>
            <a:pPr algn="ctr"/>
            <a:r>
              <a:rPr lang="ar-KW" sz="4800" b="1" dirty="0" smtClean="0">
                <a:solidFill>
                  <a:srgbClr val="FFFF00"/>
                </a:solidFill>
              </a:rPr>
              <a:t>الجوف</a:t>
            </a:r>
            <a:endParaRPr lang="en-US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51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 smtClean="0">
                <a:solidFill>
                  <a:srgbClr val="FFFF00"/>
                </a:solidFill>
              </a:rPr>
              <a:t>Jawf</a:t>
            </a:r>
            <a:r>
              <a:rPr lang="en-US" sz="2000" b="1" dirty="0" smtClean="0">
                <a:solidFill>
                  <a:srgbClr val="FFFF00"/>
                </a:solidFill>
              </a:rPr>
              <a:t>    </a:t>
            </a:r>
            <a:r>
              <a:rPr lang="ar-KW" sz="2800" b="1" dirty="0" smtClean="0">
                <a:solidFill>
                  <a:srgbClr val="FFFF00"/>
                </a:solidFill>
              </a:rPr>
              <a:t>الجوف</a:t>
            </a:r>
            <a:endParaRPr lang="ar-KW" sz="2000" b="1" dirty="0" smtClean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301" y="1547396"/>
            <a:ext cx="6048672" cy="46782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ar-KW" sz="3200" b="1" u="sng" dirty="0">
                <a:solidFill>
                  <a:srgbClr val="003192"/>
                </a:solidFill>
              </a:rPr>
              <a:t>لغة</a:t>
            </a:r>
            <a:r>
              <a:rPr lang="ar-KW" sz="3200" dirty="0">
                <a:solidFill>
                  <a:srgbClr val="003192"/>
                </a:solidFill>
              </a:rPr>
              <a:t>: </a:t>
            </a:r>
            <a:r>
              <a:rPr lang="ar-KW" sz="3200" dirty="0" smtClean="0">
                <a:solidFill>
                  <a:srgbClr val="003192"/>
                </a:solidFill>
              </a:rPr>
              <a:t>الخلاء      </a:t>
            </a:r>
            <a:r>
              <a:rPr lang="en-US" sz="3200" b="1" u="sng" dirty="0">
                <a:solidFill>
                  <a:srgbClr val="003192"/>
                </a:solidFill>
              </a:rPr>
              <a:t>Lexically</a:t>
            </a:r>
            <a:r>
              <a:rPr lang="en-US" sz="3200" dirty="0">
                <a:solidFill>
                  <a:srgbClr val="003192"/>
                </a:solidFill>
              </a:rPr>
              <a:t>: emptiness. </a:t>
            </a:r>
            <a:endParaRPr lang="ar-KW" sz="3200" dirty="0" smtClean="0">
              <a:solidFill>
                <a:srgbClr val="003192"/>
              </a:solidFill>
            </a:endParaRPr>
          </a:p>
          <a:p>
            <a:pPr algn="r" rtl="1">
              <a:lnSpc>
                <a:spcPct val="200000"/>
              </a:lnSpc>
            </a:pPr>
            <a:r>
              <a:rPr lang="ar-KW" sz="3200" b="1" u="sng" dirty="0" smtClean="0">
                <a:solidFill>
                  <a:srgbClr val="003192"/>
                </a:solidFill>
              </a:rPr>
              <a:t>اصطلاحًا</a:t>
            </a:r>
            <a:r>
              <a:rPr lang="ar-KW" sz="3200" dirty="0" smtClean="0">
                <a:solidFill>
                  <a:srgbClr val="003192"/>
                </a:solidFill>
              </a:rPr>
              <a:t>:             </a:t>
            </a:r>
            <a:r>
              <a:rPr lang="en-US" sz="3200" b="1" u="sng" dirty="0">
                <a:solidFill>
                  <a:srgbClr val="003192"/>
                </a:solidFill>
              </a:rPr>
              <a:t>Terminologically</a:t>
            </a:r>
            <a:r>
              <a:rPr lang="en-US" sz="3200" dirty="0">
                <a:solidFill>
                  <a:srgbClr val="003192"/>
                </a:solidFill>
              </a:rPr>
              <a:t>: </a:t>
            </a:r>
            <a:endParaRPr lang="ar-KW" sz="3200" dirty="0" smtClean="0">
              <a:solidFill>
                <a:srgbClr val="003192"/>
              </a:solidFill>
            </a:endParaRPr>
          </a:p>
          <a:p>
            <a:pPr algn="ctr" rtl="1"/>
            <a:endParaRPr lang="ar-KW" sz="4000" b="1" dirty="0" smtClean="0">
              <a:solidFill>
                <a:srgbClr val="003192"/>
              </a:solidFill>
            </a:endParaRPr>
          </a:p>
          <a:p>
            <a:pPr algn="ctr" rtl="1"/>
            <a:r>
              <a:rPr lang="ar-KW" sz="4000" b="1" dirty="0" smtClean="0">
                <a:solidFill>
                  <a:srgbClr val="003192"/>
                </a:solidFill>
              </a:rPr>
              <a:t>الخلاء </a:t>
            </a:r>
            <a:r>
              <a:rPr lang="ar-KW" sz="4000" b="1" dirty="0">
                <a:solidFill>
                  <a:srgbClr val="003192"/>
                </a:solidFill>
              </a:rPr>
              <a:t>الواقع داخل الحلق والفم</a:t>
            </a:r>
            <a:r>
              <a:rPr lang="ar-KW" sz="4000" b="1" dirty="0" smtClean="0">
                <a:solidFill>
                  <a:srgbClr val="003192"/>
                </a:solidFill>
              </a:rPr>
              <a:t>.</a:t>
            </a:r>
          </a:p>
          <a:p>
            <a:pPr algn="ctr" rtl="1"/>
            <a:endParaRPr lang="en-US" sz="1600" b="1" dirty="0" smtClean="0">
              <a:solidFill>
                <a:srgbClr val="003192"/>
              </a:solidFill>
            </a:endParaRPr>
          </a:p>
          <a:p>
            <a:pPr algn="ctr" rtl="1"/>
            <a:r>
              <a:rPr lang="en-US" sz="3200" b="1" dirty="0" smtClean="0">
                <a:solidFill>
                  <a:srgbClr val="003192"/>
                </a:solidFill>
              </a:rPr>
              <a:t>All </a:t>
            </a:r>
            <a:r>
              <a:rPr lang="en-US" sz="3200" b="1" dirty="0">
                <a:solidFill>
                  <a:srgbClr val="003192"/>
                </a:solidFill>
              </a:rPr>
              <a:t>the empty space present in the throat and  </a:t>
            </a:r>
            <a:r>
              <a:rPr lang="en-US" sz="3200" b="1" dirty="0" smtClean="0">
                <a:solidFill>
                  <a:srgbClr val="003192"/>
                </a:solidFill>
              </a:rPr>
              <a:t>mouth.</a:t>
            </a:r>
            <a:r>
              <a:rPr lang="en-US" sz="4000" b="1" dirty="0" smtClean="0"/>
              <a:t> </a:t>
            </a:r>
            <a:endParaRPr lang="ar-KW" sz="4000" b="1" dirty="0" smtClean="0">
              <a:solidFill>
                <a:srgbClr val="00319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52139" y="2280416"/>
            <a:ext cx="2545371" cy="33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 smtClean="0">
                <a:solidFill>
                  <a:srgbClr val="FFFF00"/>
                </a:solidFill>
              </a:rPr>
              <a:t>Jawf</a:t>
            </a:r>
            <a:r>
              <a:rPr lang="en-US" sz="2000" b="1" dirty="0" smtClean="0">
                <a:solidFill>
                  <a:srgbClr val="FFFF00"/>
                </a:solidFill>
              </a:rPr>
              <a:t>    </a:t>
            </a:r>
            <a:r>
              <a:rPr lang="ar-KW" sz="2800" b="1" dirty="0" smtClean="0">
                <a:solidFill>
                  <a:srgbClr val="FFFF00"/>
                </a:solidFill>
              </a:rPr>
              <a:t>الجوف</a:t>
            </a:r>
            <a:endParaRPr lang="ar-KW" sz="2000" b="1" dirty="0" smtClean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5088" y="1332286"/>
            <a:ext cx="6624736" cy="51244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endParaRPr lang="en-US" sz="2400" dirty="0">
              <a:solidFill>
                <a:srgbClr val="003192"/>
              </a:solidFill>
            </a:endParaRPr>
          </a:p>
          <a:p>
            <a:pPr algn="ctr" rtl="1"/>
            <a:r>
              <a:rPr lang="en-US" sz="2400" dirty="0">
                <a:solidFill>
                  <a:srgbClr val="003192"/>
                </a:solidFill>
              </a:rPr>
              <a:t>It is </a:t>
            </a:r>
            <a:r>
              <a:rPr lang="en-US" sz="2400" b="1" u="sng" dirty="0">
                <a:solidFill>
                  <a:srgbClr val="003192"/>
                </a:solidFill>
              </a:rPr>
              <a:t>one particular </a:t>
            </a:r>
            <a:r>
              <a:rPr lang="en-US" sz="2400" b="1" u="sng" dirty="0" err="1">
                <a:solidFill>
                  <a:srgbClr val="003192"/>
                </a:solidFill>
              </a:rPr>
              <a:t>makhraj</a:t>
            </a:r>
            <a:r>
              <a:rPr lang="en-US" sz="2400" b="1" u="sng" dirty="0">
                <a:solidFill>
                  <a:srgbClr val="003192"/>
                </a:solidFill>
              </a:rPr>
              <a:t> </a:t>
            </a:r>
          </a:p>
          <a:p>
            <a:pPr algn="ctr" rtl="1"/>
            <a:r>
              <a:rPr lang="en-US" sz="2400" dirty="0">
                <a:solidFill>
                  <a:srgbClr val="003192"/>
                </a:solidFill>
              </a:rPr>
              <a:t>in which the </a:t>
            </a:r>
            <a:r>
              <a:rPr lang="en-US" sz="2400" b="1" u="sng" dirty="0">
                <a:solidFill>
                  <a:srgbClr val="003192"/>
                </a:solidFill>
              </a:rPr>
              <a:t>three</a:t>
            </a:r>
            <a:r>
              <a:rPr lang="en-US" sz="2400" dirty="0">
                <a:solidFill>
                  <a:srgbClr val="003192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letters of </a:t>
            </a:r>
            <a:r>
              <a:rPr lang="en-US" sz="2800" b="1" dirty="0" err="1">
                <a:solidFill>
                  <a:srgbClr val="FF0000"/>
                </a:solidFill>
              </a:rPr>
              <a:t>madd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3192"/>
                </a:solidFill>
              </a:rPr>
              <a:t>are produced</a:t>
            </a:r>
          </a:p>
          <a:p>
            <a:pPr algn="ctr" rtl="1"/>
            <a:r>
              <a:rPr lang="ar-KW" sz="2400" dirty="0" smtClean="0">
                <a:solidFill>
                  <a:srgbClr val="003192"/>
                </a:solidFill>
              </a:rPr>
              <a:t>وهو </a:t>
            </a:r>
            <a:r>
              <a:rPr lang="ar-KW" sz="2400" b="1" u="sng" dirty="0">
                <a:solidFill>
                  <a:srgbClr val="003192"/>
                </a:solidFill>
              </a:rPr>
              <a:t>مخرج خاص </a:t>
            </a:r>
            <a:r>
              <a:rPr lang="ar-KW" sz="2400" b="1" u="sng" dirty="0" smtClean="0">
                <a:solidFill>
                  <a:srgbClr val="003192"/>
                </a:solidFill>
              </a:rPr>
              <a:t>واحد</a:t>
            </a:r>
          </a:p>
          <a:p>
            <a:pPr algn="ctr" rtl="1"/>
            <a:r>
              <a:rPr lang="ar-KW" sz="2400" dirty="0" smtClean="0">
                <a:solidFill>
                  <a:srgbClr val="003192"/>
                </a:solidFill>
              </a:rPr>
              <a:t>تخرج </a:t>
            </a:r>
            <a:r>
              <a:rPr lang="ar-KW" sz="2400" dirty="0">
                <a:solidFill>
                  <a:srgbClr val="003192"/>
                </a:solidFill>
              </a:rPr>
              <a:t>منه </a:t>
            </a:r>
            <a:r>
              <a:rPr lang="ar-KW" sz="2400" b="1" u="sng" dirty="0">
                <a:solidFill>
                  <a:srgbClr val="003192"/>
                </a:solidFill>
              </a:rPr>
              <a:t>ثلاثة أحرف</a:t>
            </a:r>
            <a:r>
              <a:rPr lang="ar-KW" sz="2400" dirty="0">
                <a:solidFill>
                  <a:srgbClr val="003192"/>
                </a:solidFill>
              </a:rPr>
              <a:t> وهي </a:t>
            </a:r>
            <a:r>
              <a:rPr lang="ar-KW" sz="3200" b="1" dirty="0">
                <a:solidFill>
                  <a:srgbClr val="FF0000"/>
                </a:solidFill>
              </a:rPr>
              <a:t>حروف المد</a:t>
            </a:r>
            <a:r>
              <a:rPr lang="ar-KW" sz="2400" dirty="0" smtClean="0">
                <a:solidFill>
                  <a:srgbClr val="003192"/>
                </a:solidFill>
              </a:rPr>
              <a:t>:</a:t>
            </a:r>
          </a:p>
          <a:p>
            <a:pPr algn="ctr" rtl="1"/>
            <a:endParaRPr lang="ar-KW" sz="2400" dirty="0">
              <a:solidFill>
                <a:srgbClr val="003192"/>
              </a:solidFill>
            </a:endParaRPr>
          </a:p>
          <a:p>
            <a:pPr algn="r" rtl="1"/>
            <a:endParaRPr lang="en-US" sz="900" dirty="0">
              <a:solidFill>
                <a:srgbClr val="00319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KW" sz="2400" dirty="0">
                <a:solidFill>
                  <a:srgbClr val="003192"/>
                </a:solidFill>
              </a:rPr>
              <a:t>1- </a:t>
            </a:r>
            <a:r>
              <a:rPr lang="ar-KW" sz="2400" dirty="0" smtClean="0">
                <a:solidFill>
                  <a:srgbClr val="003192"/>
                </a:solidFill>
              </a:rPr>
              <a:t>الألف   </a:t>
            </a:r>
            <a:r>
              <a:rPr lang="en-US" sz="2400" dirty="0" err="1" smtClean="0">
                <a:solidFill>
                  <a:srgbClr val="003192"/>
                </a:solidFill>
              </a:rPr>
              <a:t>Alef</a:t>
            </a:r>
            <a:r>
              <a:rPr lang="ar-KW" sz="2400" dirty="0" smtClean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{</a:t>
            </a:r>
            <a:r>
              <a:rPr lang="ar-KW" sz="3600" b="1" dirty="0">
                <a:solidFill>
                  <a:srgbClr val="003192"/>
                </a:solidFill>
              </a:rPr>
              <a:t>قَ</a:t>
            </a:r>
            <a:r>
              <a:rPr lang="ar-KW" sz="3600" b="1" dirty="0">
                <a:solidFill>
                  <a:srgbClr val="FF0000"/>
                </a:solidFill>
              </a:rPr>
              <a:t>ا</a:t>
            </a:r>
            <a:r>
              <a:rPr lang="ar-KW" sz="3600" b="1" dirty="0">
                <a:solidFill>
                  <a:srgbClr val="003192"/>
                </a:solidFill>
              </a:rPr>
              <a:t>لَ</a:t>
            </a:r>
            <a:r>
              <a:rPr lang="ar-KW" sz="2400" dirty="0" smtClean="0">
                <a:solidFill>
                  <a:srgbClr val="003192"/>
                </a:solidFill>
              </a:rPr>
              <a:t>}</a:t>
            </a: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solidFill>
                  <a:srgbClr val="003192"/>
                </a:solidFill>
              </a:rPr>
              <a:t>2- </a:t>
            </a:r>
            <a:r>
              <a:rPr lang="ar-KW" sz="2400" dirty="0">
                <a:solidFill>
                  <a:srgbClr val="003192"/>
                </a:solidFill>
              </a:rPr>
              <a:t>الواو </a:t>
            </a:r>
            <a:r>
              <a:rPr lang="ar-KW" sz="2400" dirty="0" smtClean="0">
                <a:solidFill>
                  <a:srgbClr val="003192"/>
                </a:solidFill>
              </a:rPr>
              <a:t>المدية  </a:t>
            </a:r>
            <a:r>
              <a:rPr lang="en-US" sz="2400" dirty="0" err="1" smtClean="0">
                <a:solidFill>
                  <a:srgbClr val="003192"/>
                </a:solidFill>
              </a:rPr>
              <a:t>Waw</a:t>
            </a:r>
            <a:r>
              <a:rPr lang="en-US" sz="2400" dirty="0" smtClean="0">
                <a:solidFill>
                  <a:srgbClr val="003192"/>
                </a:solidFill>
              </a:rPr>
              <a:t> </a:t>
            </a:r>
            <a:r>
              <a:rPr lang="en-US" sz="2400" dirty="0" err="1" smtClean="0">
                <a:solidFill>
                  <a:srgbClr val="003192"/>
                </a:solidFill>
              </a:rPr>
              <a:t>maddiyyah</a:t>
            </a:r>
            <a:r>
              <a:rPr lang="ar-KW" sz="2400" dirty="0" smtClean="0">
                <a:solidFill>
                  <a:srgbClr val="003192"/>
                </a:solidFill>
              </a:rPr>
              <a:t> : </a:t>
            </a:r>
            <a:r>
              <a:rPr lang="ar-KW" sz="2400" dirty="0">
                <a:solidFill>
                  <a:srgbClr val="003192"/>
                </a:solidFill>
              </a:rPr>
              <a:t>{</a:t>
            </a:r>
            <a:r>
              <a:rPr lang="ar-KW" sz="3600" b="1" dirty="0">
                <a:solidFill>
                  <a:srgbClr val="003192"/>
                </a:solidFill>
              </a:rPr>
              <a:t>يَقُ</a:t>
            </a:r>
            <a:r>
              <a:rPr lang="ar-KW" sz="3600" b="1" dirty="0">
                <a:solidFill>
                  <a:srgbClr val="FF0000"/>
                </a:solidFill>
              </a:rPr>
              <a:t>و</a:t>
            </a:r>
            <a:r>
              <a:rPr lang="ar-KW" sz="3600" b="1" dirty="0">
                <a:solidFill>
                  <a:srgbClr val="003192"/>
                </a:solidFill>
              </a:rPr>
              <a:t>لُ</a:t>
            </a:r>
            <a:r>
              <a:rPr lang="ar-KW" sz="2400" dirty="0" smtClean="0">
                <a:solidFill>
                  <a:srgbClr val="003192"/>
                </a:solidFill>
              </a:rPr>
              <a:t>}</a:t>
            </a:r>
          </a:p>
          <a:p>
            <a:pPr algn="r" rtl="1">
              <a:lnSpc>
                <a:spcPct val="150000"/>
              </a:lnSpc>
            </a:pPr>
            <a:r>
              <a:rPr lang="ar-KW" sz="2400" dirty="0" smtClean="0">
                <a:solidFill>
                  <a:srgbClr val="003192"/>
                </a:solidFill>
              </a:rPr>
              <a:t>3- </a:t>
            </a:r>
            <a:r>
              <a:rPr lang="ar-KW" sz="2400" dirty="0">
                <a:solidFill>
                  <a:srgbClr val="003192"/>
                </a:solidFill>
              </a:rPr>
              <a:t>الياء المدية </a:t>
            </a:r>
            <a:r>
              <a:rPr lang="en-US" sz="2400" dirty="0" err="1" smtClean="0">
                <a:solidFill>
                  <a:srgbClr val="003192"/>
                </a:solidFill>
              </a:rPr>
              <a:t>Ya’a</a:t>
            </a:r>
            <a:r>
              <a:rPr lang="en-US" sz="2400" dirty="0" smtClean="0">
                <a:solidFill>
                  <a:srgbClr val="003192"/>
                </a:solidFill>
              </a:rPr>
              <a:t> </a:t>
            </a:r>
            <a:r>
              <a:rPr lang="en-US" sz="2400" dirty="0" err="1" smtClean="0">
                <a:solidFill>
                  <a:srgbClr val="003192"/>
                </a:solidFill>
              </a:rPr>
              <a:t>maddiyyah</a:t>
            </a:r>
            <a:r>
              <a:rPr lang="en-US" sz="2400" dirty="0" smtClean="0">
                <a:solidFill>
                  <a:srgbClr val="003192"/>
                </a:solidFill>
              </a:rPr>
              <a:t> </a:t>
            </a:r>
            <a:r>
              <a:rPr lang="ar-KW" sz="2400" dirty="0" smtClean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{</a:t>
            </a:r>
            <a:r>
              <a:rPr lang="ar-KW" sz="3600" b="1" dirty="0" smtClean="0">
                <a:solidFill>
                  <a:srgbClr val="003192"/>
                </a:solidFill>
              </a:rPr>
              <a:t>قِ</a:t>
            </a:r>
            <a:r>
              <a:rPr lang="ar-KW" sz="3600" b="1" dirty="0" smtClean="0">
                <a:solidFill>
                  <a:srgbClr val="FF0000"/>
                </a:solidFill>
              </a:rPr>
              <a:t>يـــ</a:t>
            </a:r>
            <a:r>
              <a:rPr lang="ar-KW" sz="3600" b="1" dirty="0" smtClean="0">
                <a:solidFill>
                  <a:srgbClr val="003192"/>
                </a:solidFill>
              </a:rPr>
              <a:t>لَ</a:t>
            </a:r>
            <a:r>
              <a:rPr lang="ar-KW" sz="2400" dirty="0">
                <a:solidFill>
                  <a:srgbClr val="003192"/>
                </a:solidFill>
              </a:rPr>
              <a:t>} </a:t>
            </a:r>
            <a:endParaRPr lang="en-US" sz="24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 smtClean="0">
                <a:solidFill>
                  <a:srgbClr val="FFFF00"/>
                </a:solidFill>
              </a:rPr>
              <a:t>Jawf</a:t>
            </a:r>
            <a:r>
              <a:rPr lang="en-US" sz="2000" b="1" dirty="0" smtClean="0">
                <a:solidFill>
                  <a:srgbClr val="FFFF00"/>
                </a:solidFill>
              </a:rPr>
              <a:t>    </a:t>
            </a:r>
            <a:r>
              <a:rPr lang="ar-KW" sz="2800" b="1" dirty="0" smtClean="0">
                <a:solidFill>
                  <a:srgbClr val="FFFF00"/>
                </a:solidFill>
              </a:rPr>
              <a:t>الجوف</a:t>
            </a:r>
            <a:endParaRPr lang="ar-KW" sz="2000" b="1" dirty="0" smtClean="0">
              <a:solidFill>
                <a:srgbClr val="FFFF00"/>
              </a:solidFill>
            </a:endParaRPr>
          </a:p>
        </p:txBody>
      </p:sp>
      <p:pic>
        <p:nvPicPr>
          <p:cNvPr id="8" name="Picture 2" descr="C:\Users\HP\Desktop\صور مخارج الحروف والصفات\26606_01286960366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56" y="1707485"/>
            <a:ext cx="6408712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99312" y="5602592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 smtClean="0">
                <a:solidFill>
                  <a:srgbClr val="FF0000"/>
                </a:solidFill>
              </a:rPr>
              <a:t>Alef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7828" y="5602592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 smtClean="0">
                <a:solidFill>
                  <a:srgbClr val="FF0000"/>
                </a:solidFill>
              </a:rPr>
              <a:t>Waw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1604" y="5600851"/>
            <a:ext cx="15549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 err="1" smtClean="0">
                <a:solidFill>
                  <a:srgbClr val="FF0000"/>
                </a:solidFill>
              </a:rPr>
              <a:t>Ya’a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 smtClean="0">
                <a:solidFill>
                  <a:srgbClr val="FFFF00"/>
                </a:solidFill>
              </a:rPr>
              <a:t>Jawf</a:t>
            </a:r>
            <a:r>
              <a:rPr lang="en-US" sz="2000" b="1" dirty="0" smtClean="0">
                <a:solidFill>
                  <a:srgbClr val="FFFF00"/>
                </a:solidFill>
              </a:rPr>
              <a:t>    </a:t>
            </a:r>
            <a:r>
              <a:rPr lang="ar-KW" sz="2800" b="1" dirty="0" smtClean="0">
                <a:solidFill>
                  <a:srgbClr val="FFFF00"/>
                </a:solidFill>
              </a:rPr>
              <a:t>الجوف</a:t>
            </a:r>
            <a:endParaRPr lang="ar-KW" sz="2000" b="1" dirty="0" smtClean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="" xmlns:a16="http://schemas.microsoft.com/office/drawing/2014/main" id="{CC45FBA4-216B-4671-96B8-AF74BFD33D03}"/>
                  </a:ext>
                </a:extLst>
              </p14:cNvPr>
              <p14:cNvContentPartPr/>
              <p14:nvPr/>
            </p14:nvContentPartPr>
            <p14:xfrm>
              <a:off x="8044741" y="1115380"/>
              <a:ext cx="119520" cy="55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35714" y="1106321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="" xmlns:a16="http://schemas.microsoft.com/office/drawing/2014/main" id="{DD1BCC7F-7F36-4512-9EBF-B6D68CAAFC82}"/>
                  </a:ext>
                </a:extLst>
              </p14:cNvPr>
              <p14:cNvContentPartPr/>
              <p14:nvPr/>
            </p14:nvContentPartPr>
            <p14:xfrm>
              <a:off x="4725181" y="111538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16181" y="1106380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="" xmlns:a16="http://schemas.microsoft.com/office/drawing/2014/main" id="{5E1C8219-3D56-4375-B36D-967681F9A822}"/>
                  </a:ext>
                </a:extLst>
              </p14:cNvPr>
              <p14:cNvContentPartPr/>
              <p14:nvPr/>
            </p14:nvContentPartPr>
            <p14:xfrm>
              <a:off x="7285861" y="109738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76861" y="1088380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/>
          <p:cNvSpPr txBox="1"/>
          <p:nvPr/>
        </p:nvSpPr>
        <p:spPr>
          <a:xfrm>
            <a:off x="2164976" y="1517103"/>
            <a:ext cx="65882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3600" b="1" dirty="0" smtClean="0">
                <a:solidFill>
                  <a:srgbClr val="FF0000"/>
                </a:solidFill>
              </a:rPr>
              <a:t>These Letters are called</a:t>
            </a:r>
          </a:p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تسمى هذه </a:t>
            </a:r>
            <a:r>
              <a:rPr lang="ar-KW" sz="3600" b="1" dirty="0" smtClean="0">
                <a:solidFill>
                  <a:srgbClr val="FF0000"/>
                </a:solidFill>
              </a:rPr>
              <a:t>الأحرف</a:t>
            </a:r>
            <a:endParaRPr lang="ar-KW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44" y="3397824"/>
            <a:ext cx="65882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 smtClean="0">
                <a:solidFill>
                  <a:srgbClr val="003192"/>
                </a:solidFill>
              </a:rPr>
              <a:t>حروف </a:t>
            </a:r>
            <a:r>
              <a:rPr lang="ar-KW" sz="2400" b="1" dirty="0" smtClean="0">
                <a:solidFill>
                  <a:srgbClr val="FF0000"/>
                </a:solidFill>
              </a:rPr>
              <a:t>جوفية</a:t>
            </a:r>
            <a:r>
              <a:rPr lang="ar-KW" sz="2400" b="1" dirty="0">
                <a:solidFill>
                  <a:srgbClr val="003192"/>
                </a:solidFill>
              </a:rPr>
              <a:t> : </a:t>
            </a:r>
            <a:r>
              <a:rPr lang="ar-KW" sz="2400" dirty="0" smtClean="0">
                <a:solidFill>
                  <a:srgbClr val="003192"/>
                </a:solidFill>
              </a:rPr>
              <a:t>لأنها </a:t>
            </a:r>
            <a:r>
              <a:rPr lang="ar-KW" sz="2400" dirty="0">
                <a:solidFill>
                  <a:srgbClr val="003192"/>
                </a:solidFill>
              </a:rPr>
              <a:t>من </a:t>
            </a:r>
            <a:r>
              <a:rPr lang="ar-KW" sz="2400" dirty="0" smtClean="0">
                <a:solidFill>
                  <a:srgbClr val="003192"/>
                </a:solidFill>
              </a:rPr>
              <a:t>الجوف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44" y="4960667"/>
            <a:ext cx="65882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 smtClean="0">
                <a:solidFill>
                  <a:srgbClr val="003192"/>
                </a:solidFill>
              </a:rPr>
              <a:t>حروف </a:t>
            </a:r>
            <a:r>
              <a:rPr lang="ar-KW" sz="2400" b="1" dirty="0" smtClean="0">
                <a:solidFill>
                  <a:srgbClr val="FF0000"/>
                </a:solidFill>
              </a:rPr>
              <a:t>مدية</a:t>
            </a:r>
            <a:r>
              <a:rPr lang="ar-KW" sz="2400" b="1" dirty="0" smtClean="0">
                <a:solidFill>
                  <a:srgbClr val="003192"/>
                </a:solidFill>
              </a:rPr>
              <a:t>: </a:t>
            </a:r>
            <a:r>
              <a:rPr lang="ar-KW" sz="2400" dirty="0" smtClean="0">
                <a:solidFill>
                  <a:srgbClr val="003192"/>
                </a:solidFill>
              </a:rPr>
              <a:t>لامتداد </a:t>
            </a:r>
            <a:r>
              <a:rPr lang="ar-KW" sz="2400" dirty="0">
                <a:solidFill>
                  <a:srgbClr val="003192"/>
                </a:solidFill>
              </a:rPr>
              <a:t>الصوت في يُسْر عند النطق </a:t>
            </a:r>
            <a:r>
              <a:rPr lang="ar-KW" sz="2400" dirty="0" smtClean="0">
                <a:solidFill>
                  <a:srgbClr val="003192"/>
                </a:solidFill>
              </a:rPr>
              <a:t>بها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119" y="2612994"/>
            <a:ext cx="6588224" cy="725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</a:t>
            </a:r>
            <a:r>
              <a:rPr lang="en-US" sz="2400" b="1" dirty="0" err="1" smtClean="0">
                <a:solidFill>
                  <a:srgbClr val="FF0000"/>
                </a:solidFill>
              </a:rPr>
              <a:t>Jawf</a:t>
            </a:r>
            <a:r>
              <a:rPr lang="en-US" sz="2400" b="1" dirty="0" smtClean="0">
                <a:solidFill>
                  <a:srgbClr val="003192"/>
                </a:solidFill>
              </a:rPr>
              <a:t>: since they are from </a:t>
            </a:r>
            <a:r>
              <a:rPr lang="en-US" sz="2400" b="1" dirty="0" err="1" smtClean="0">
                <a:solidFill>
                  <a:srgbClr val="003192"/>
                </a:solidFill>
              </a:rPr>
              <a:t>Jawf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799" y="4228638"/>
            <a:ext cx="65882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Mad</a:t>
            </a:r>
            <a:r>
              <a:rPr lang="en-US" sz="2400" b="1" dirty="0" smtClean="0">
                <a:solidFill>
                  <a:srgbClr val="003192"/>
                </a:solidFill>
              </a:rPr>
              <a:t>: since it’s easy to elongate them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First: Al </a:t>
            </a:r>
            <a:r>
              <a:rPr lang="en-US" sz="3200" b="1" dirty="0" err="1" smtClean="0">
                <a:solidFill>
                  <a:srgbClr val="FFFF00"/>
                </a:solidFill>
              </a:rPr>
              <a:t>Jawf</a:t>
            </a:r>
            <a:r>
              <a:rPr lang="en-US" sz="2000" b="1" dirty="0" smtClean="0">
                <a:solidFill>
                  <a:srgbClr val="FFFF00"/>
                </a:solidFill>
              </a:rPr>
              <a:t>    </a:t>
            </a:r>
            <a:r>
              <a:rPr lang="ar-KW" sz="2800" b="1" dirty="0" smtClean="0">
                <a:solidFill>
                  <a:srgbClr val="FFFF00"/>
                </a:solidFill>
              </a:rPr>
              <a:t>الجوف</a:t>
            </a:r>
            <a:endParaRPr lang="ar-KW" sz="2000" b="1" dirty="0" smtClean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9000" y="3402619"/>
            <a:ext cx="6588224" cy="716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>
                <a:solidFill>
                  <a:srgbClr val="003192"/>
                </a:solidFill>
              </a:rPr>
              <a:t>حروف </a:t>
            </a:r>
            <a:r>
              <a:rPr lang="ar-KW" sz="2400" b="1" dirty="0">
                <a:solidFill>
                  <a:srgbClr val="FF0000"/>
                </a:solidFill>
              </a:rPr>
              <a:t>هوائية</a:t>
            </a:r>
            <a:r>
              <a:rPr lang="ar-KW" sz="2400" b="1" dirty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لأنها تنتهي بانقطاع هواء الفم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9000" y="4843659"/>
            <a:ext cx="6588224" cy="725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KW" sz="2400" b="1" dirty="0">
                <a:solidFill>
                  <a:srgbClr val="003192"/>
                </a:solidFill>
              </a:rPr>
              <a:t>حروف </a:t>
            </a:r>
            <a:r>
              <a:rPr lang="ar-KW" sz="2400" b="1" dirty="0">
                <a:solidFill>
                  <a:srgbClr val="FF0000"/>
                </a:solidFill>
              </a:rPr>
              <a:t>عِلَّة</a:t>
            </a:r>
            <a:r>
              <a:rPr lang="ar-KW" sz="2400" b="1" dirty="0">
                <a:solidFill>
                  <a:srgbClr val="003192"/>
                </a:solidFill>
              </a:rPr>
              <a:t>:</a:t>
            </a:r>
            <a:r>
              <a:rPr lang="ar-KW" sz="2400" b="1" dirty="0">
                <a:solidFill>
                  <a:srgbClr val="FF0000"/>
                </a:solidFill>
              </a:rPr>
              <a:t> </a:t>
            </a:r>
            <a:r>
              <a:rPr lang="ar-KW" sz="2400" dirty="0">
                <a:solidFill>
                  <a:srgbClr val="003192"/>
                </a:solidFill>
              </a:rPr>
              <a:t>لتأوُّه العليل -أي المريض- بها.</a:t>
            </a:r>
            <a:endParaRPr lang="en-US" sz="2400" dirty="0">
              <a:solidFill>
                <a:srgbClr val="00319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872" y="2772172"/>
            <a:ext cx="6588224" cy="7251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Air</a:t>
            </a:r>
            <a:r>
              <a:rPr lang="en-US" sz="2400" b="1" dirty="0" smtClean="0">
                <a:solidFill>
                  <a:srgbClr val="003192"/>
                </a:solidFill>
              </a:rPr>
              <a:t>: since they end when air </a:t>
            </a:r>
            <a:r>
              <a:rPr lang="en-US" sz="2400" b="1" dirty="0" err="1" smtClean="0">
                <a:solidFill>
                  <a:srgbClr val="003192"/>
                </a:solidFill>
              </a:rPr>
              <a:t>finishs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872" y="4333917"/>
            <a:ext cx="65882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3192"/>
                </a:solidFill>
              </a:rPr>
              <a:t>Letters </a:t>
            </a:r>
            <a:r>
              <a:rPr lang="en-US" sz="2400" b="1" dirty="0" smtClean="0">
                <a:solidFill>
                  <a:srgbClr val="FF0000"/>
                </a:solidFill>
              </a:rPr>
              <a:t>of ‘</a:t>
            </a:r>
            <a:r>
              <a:rPr lang="en-US" sz="2400" b="1" dirty="0" err="1" smtClean="0">
                <a:solidFill>
                  <a:srgbClr val="FF0000"/>
                </a:solidFill>
              </a:rPr>
              <a:t>Ellah</a:t>
            </a:r>
            <a:r>
              <a:rPr lang="en-US" sz="2400" b="1" dirty="0" smtClean="0">
                <a:solidFill>
                  <a:srgbClr val="FF0000"/>
                </a:solidFill>
              </a:rPr>
              <a:t> (weakness)</a:t>
            </a:r>
            <a:r>
              <a:rPr lang="en-US" sz="2400" b="1" dirty="0" smtClean="0">
                <a:solidFill>
                  <a:srgbClr val="003192"/>
                </a:solidFill>
              </a:rPr>
              <a:t>: since weak sick person produce them</a:t>
            </a:r>
            <a:endParaRPr lang="ar-KW" sz="2400" dirty="0" smtClean="0">
              <a:solidFill>
                <a:srgbClr val="0031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4976" y="1517103"/>
            <a:ext cx="65882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3600" b="1" dirty="0" smtClean="0">
                <a:solidFill>
                  <a:srgbClr val="FF0000"/>
                </a:solidFill>
              </a:rPr>
              <a:t>These Letters are called</a:t>
            </a:r>
          </a:p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تسمى هذه </a:t>
            </a:r>
            <a:r>
              <a:rPr lang="ar-KW" sz="3600" b="1" dirty="0" smtClean="0">
                <a:solidFill>
                  <a:srgbClr val="FF0000"/>
                </a:solidFill>
              </a:rPr>
              <a:t>الأحرف</a:t>
            </a:r>
            <a:endParaRPr lang="ar-KW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2023-09-15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13847" y="1916832"/>
            <a:ext cx="5606625" cy="2677656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Second:</a:t>
            </a:r>
          </a:p>
          <a:p>
            <a:pPr algn="ctr"/>
            <a:r>
              <a:rPr lang="en-US" sz="8000" b="1" dirty="0" smtClean="0">
                <a:solidFill>
                  <a:srgbClr val="FFFF00"/>
                </a:solidFill>
              </a:rPr>
              <a:t>Al </a:t>
            </a:r>
            <a:r>
              <a:rPr lang="en-US" sz="8000" b="1" dirty="0" err="1" smtClean="0">
                <a:solidFill>
                  <a:srgbClr val="FFFF00"/>
                </a:solidFill>
              </a:rPr>
              <a:t>Halq</a:t>
            </a:r>
            <a:r>
              <a:rPr lang="en-US" sz="8000" b="1" dirty="0" smtClean="0">
                <a:solidFill>
                  <a:srgbClr val="FFFF00"/>
                </a:solidFill>
              </a:rPr>
              <a:t> </a:t>
            </a:r>
            <a:endParaRPr lang="ar-SA" sz="80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(Throat)</a:t>
            </a:r>
            <a:r>
              <a:rPr lang="ar-SA" sz="3200" b="1" dirty="0" smtClean="0">
                <a:solidFill>
                  <a:srgbClr val="FFFF00"/>
                </a:solidFill>
              </a:rPr>
              <a:t> </a:t>
            </a:r>
            <a:r>
              <a:rPr lang="ar-SA" sz="4000" b="1" dirty="0" smtClean="0">
                <a:solidFill>
                  <a:srgbClr val="FFFF00"/>
                </a:solidFill>
              </a:rPr>
              <a:t>الحلق </a:t>
            </a:r>
            <a:endParaRPr lang="en-US" sz="8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Second</a:t>
            </a:r>
            <a:r>
              <a:rPr lang="en-US" sz="2800" b="1" dirty="0" smtClean="0">
                <a:solidFill>
                  <a:srgbClr val="FFFF00"/>
                </a:solidFill>
              </a:rPr>
              <a:t>:  </a:t>
            </a:r>
            <a:r>
              <a:rPr lang="en-US" sz="3200" b="1" dirty="0" smtClean="0">
                <a:solidFill>
                  <a:srgbClr val="FFFF00"/>
                </a:solidFill>
              </a:rPr>
              <a:t>Al </a:t>
            </a:r>
            <a:r>
              <a:rPr lang="en-US" sz="3200" b="1" dirty="0" err="1" smtClean="0">
                <a:solidFill>
                  <a:srgbClr val="FFFF00"/>
                </a:solidFill>
              </a:rPr>
              <a:t>Halq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>
                <a:solidFill>
                  <a:srgbClr val="FFFF00"/>
                </a:solidFill>
              </a:rPr>
              <a:t>Throat)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الحلق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4013" y="1551728"/>
            <a:ext cx="6048672" cy="46474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2400" b="1" dirty="0" smtClean="0">
                <a:solidFill>
                  <a:srgbClr val="FF0000"/>
                </a:solidFill>
              </a:rPr>
              <a:t>Three </a:t>
            </a:r>
            <a:r>
              <a:rPr lang="en-US" sz="2400" b="1" dirty="0">
                <a:solidFill>
                  <a:srgbClr val="FF0000"/>
                </a:solidFill>
              </a:rPr>
              <a:t>particular </a:t>
            </a:r>
            <a:r>
              <a:rPr lang="en-US" sz="2400" b="1" dirty="0" err="1" smtClean="0">
                <a:solidFill>
                  <a:srgbClr val="FF0000"/>
                </a:solidFill>
              </a:rPr>
              <a:t>makharij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 rtl="1"/>
            <a:r>
              <a:rPr lang="en-US" sz="2400" dirty="0" smtClean="0">
                <a:solidFill>
                  <a:srgbClr val="003192"/>
                </a:solidFill>
              </a:rPr>
              <a:t>from </a:t>
            </a:r>
            <a:r>
              <a:rPr lang="en-US" sz="2400" dirty="0">
                <a:solidFill>
                  <a:srgbClr val="003192"/>
                </a:solidFill>
              </a:rPr>
              <a:t>which </a:t>
            </a:r>
            <a:r>
              <a:rPr lang="en-US" sz="2400" b="1" u="sng" dirty="0">
                <a:solidFill>
                  <a:srgbClr val="003192"/>
                </a:solidFill>
              </a:rPr>
              <a:t>six letters </a:t>
            </a:r>
            <a:r>
              <a:rPr lang="en-US" sz="2400" dirty="0">
                <a:solidFill>
                  <a:srgbClr val="003192"/>
                </a:solidFill>
              </a:rPr>
              <a:t>are produced</a:t>
            </a:r>
            <a:endParaRPr lang="ar-KW" sz="2400" dirty="0">
              <a:solidFill>
                <a:srgbClr val="003192"/>
              </a:solidFill>
            </a:endParaRPr>
          </a:p>
          <a:p>
            <a:pPr algn="ctr" rtl="1"/>
            <a:r>
              <a:rPr lang="ar-KW" sz="2000" b="1" dirty="0">
                <a:solidFill>
                  <a:srgbClr val="FF0000"/>
                </a:solidFill>
              </a:rPr>
              <a:t>ثلاثة مخارج خاصة</a:t>
            </a:r>
          </a:p>
          <a:p>
            <a:pPr algn="ctr" rtl="1"/>
            <a:r>
              <a:rPr lang="ar-KW" sz="2000" dirty="0">
                <a:solidFill>
                  <a:srgbClr val="003192"/>
                </a:solidFill>
              </a:rPr>
              <a:t>تخرج منها </a:t>
            </a:r>
            <a:r>
              <a:rPr lang="ar-KW" sz="2000" b="1" u="sng" dirty="0">
                <a:solidFill>
                  <a:srgbClr val="003192"/>
                </a:solidFill>
              </a:rPr>
              <a:t>ستة أحرف</a:t>
            </a:r>
          </a:p>
          <a:p>
            <a:pPr lvl="0" algn="l"/>
            <a:endParaRPr lang="ar-KW" sz="3200" dirty="0">
              <a:solidFill>
                <a:srgbClr val="003192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3192"/>
                </a:solidFill>
              </a:rPr>
              <a:t>1. The deepest part </a:t>
            </a:r>
            <a:r>
              <a:rPr lang="ar-KW" sz="2400" b="1" dirty="0">
                <a:solidFill>
                  <a:srgbClr val="003192"/>
                </a:solidFill>
              </a:rPr>
              <a:t>أقصى الحلق </a:t>
            </a:r>
            <a:r>
              <a:rPr lang="ar-KW" sz="2400" dirty="0" smtClean="0">
                <a:solidFill>
                  <a:srgbClr val="003192"/>
                </a:solidFill>
              </a:rPr>
              <a:t>: </a:t>
            </a:r>
          </a:p>
          <a:p>
            <a:pPr lvl="0" algn="ctr"/>
            <a:r>
              <a:rPr lang="ar-KW" sz="3200" dirty="0" smtClean="0">
                <a:solidFill>
                  <a:srgbClr val="FF0000"/>
                </a:solidFill>
              </a:rPr>
              <a:t>ء  - هـ</a:t>
            </a:r>
            <a:endParaRPr lang="en-US" sz="32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3192"/>
                </a:solidFill>
              </a:rPr>
              <a:t>2. The </a:t>
            </a:r>
            <a:r>
              <a:rPr lang="en-US" sz="2400" b="1" dirty="0">
                <a:solidFill>
                  <a:srgbClr val="003192"/>
                </a:solidFill>
              </a:rPr>
              <a:t>middle part</a:t>
            </a:r>
            <a:r>
              <a:rPr lang="ar-KW" sz="2400" b="1" dirty="0">
                <a:solidFill>
                  <a:srgbClr val="003192"/>
                </a:solidFill>
              </a:rPr>
              <a:t>: وسط الحلق </a:t>
            </a:r>
          </a:p>
          <a:p>
            <a:pPr lvl="0" algn="ctr"/>
            <a:r>
              <a:rPr lang="ar-KW" sz="3200" dirty="0">
                <a:solidFill>
                  <a:srgbClr val="FF0000"/>
                </a:solidFill>
              </a:rPr>
              <a:t>ع  - ح</a:t>
            </a:r>
            <a:endParaRPr lang="en-US" sz="32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>
                <a:solidFill>
                  <a:srgbClr val="003192"/>
                </a:solidFill>
              </a:rPr>
              <a:t>3. The closest part</a:t>
            </a:r>
            <a:r>
              <a:rPr lang="ar-KW" sz="2400" dirty="0" smtClean="0">
                <a:solidFill>
                  <a:srgbClr val="003192"/>
                </a:solidFill>
              </a:rPr>
              <a:t>:</a:t>
            </a:r>
            <a:r>
              <a:rPr lang="ar-KW" sz="2400" b="1" dirty="0">
                <a:solidFill>
                  <a:srgbClr val="003192"/>
                </a:solidFill>
              </a:rPr>
              <a:t> أدنى الحلق</a:t>
            </a:r>
            <a:r>
              <a:rPr lang="ar-KW" sz="2400" dirty="0" smtClean="0">
                <a:solidFill>
                  <a:srgbClr val="003192"/>
                </a:solidFill>
              </a:rPr>
              <a:t> </a:t>
            </a:r>
          </a:p>
          <a:p>
            <a:pPr lvl="0" algn="ctr"/>
            <a:r>
              <a:rPr lang="ar-KW" sz="3200" dirty="0" smtClean="0">
                <a:solidFill>
                  <a:srgbClr val="FF0000"/>
                </a:solidFill>
              </a:rPr>
              <a:t>غ  </a:t>
            </a:r>
            <a:r>
              <a:rPr lang="ar-KW" sz="3200" dirty="0">
                <a:solidFill>
                  <a:srgbClr val="FF0000"/>
                </a:solidFill>
              </a:rPr>
              <a:t>- </a:t>
            </a:r>
            <a:r>
              <a:rPr lang="ar-KW" sz="3200" dirty="0" smtClean="0">
                <a:solidFill>
                  <a:srgbClr val="FF0000"/>
                </a:solidFill>
              </a:rPr>
              <a:t>خ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9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Second</a:t>
            </a:r>
            <a:r>
              <a:rPr lang="en-US" sz="2800" b="1" dirty="0" smtClean="0">
                <a:solidFill>
                  <a:srgbClr val="FFFF00"/>
                </a:solidFill>
              </a:rPr>
              <a:t>:  </a:t>
            </a:r>
            <a:r>
              <a:rPr lang="en-US" sz="3200" b="1" dirty="0" smtClean="0">
                <a:solidFill>
                  <a:srgbClr val="FFFF00"/>
                </a:solidFill>
              </a:rPr>
              <a:t>Al </a:t>
            </a:r>
            <a:r>
              <a:rPr lang="en-US" sz="3200" b="1" dirty="0" err="1" smtClean="0">
                <a:solidFill>
                  <a:srgbClr val="FFFF00"/>
                </a:solidFill>
              </a:rPr>
              <a:t>Halq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>
                <a:solidFill>
                  <a:srgbClr val="FFFF00"/>
                </a:solidFill>
              </a:rPr>
              <a:t>Throat)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الحلق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HP\Desktop\صور مخارج الحروف والصفات\26606_11292605415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00" y="1895701"/>
            <a:ext cx="3965296" cy="27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16045"/>
              </p:ext>
            </p:extLst>
          </p:nvPr>
        </p:nvGraphicFramePr>
        <p:xfrm>
          <a:off x="2044976" y="4896424"/>
          <a:ext cx="6172200" cy="97496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961229"/>
                <a:gridCol w="3210971"/>
              </a:tblGrid>
              <a:tr h="4874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ثُـمَّ لأَقْصَـى الحَـلْـقِ هَـمْـزٌ هَـاءُ</a:t>
                      </a:r>
                      <a:endParaRPr lang="en-US" sz="1800" b="1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>
                          <a:solidFill>
                            <a:srgbClr val="003300"/>
                          </a:solidFill>
                          <a:effectLst/>
                        </a:rPr>
                        <a:t>ثُــمَّ لِـوَسْـطِـهِ فَـعَـيْـنٌ حَـــاءُ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748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أَدْنَــاهُ غَـيْـنٌ خَـاؤُهَـا </a:t>
                      </a:r>
                      <a:r>
                        <a:rPr lang="ar-EG" sz="2000" b="1" spc="10" dirty="0">
                          <a:solidFill>
                            <a:schemeClr val="bg1"/>
                          </a:solidFill>
                          <a:effectLst/>
                        </a:rPr>
                        <a:t>والْـقَـافُ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chemeClr val="bg1"/>
                          </a:solidFill>
                          <a:effectLst/>
                        </a:rPr>
                        <a:t>أَقْصَـى اللِّسَـانِ فَـوْقُ ثُــمَّ الْـكَـافُ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A23FD4-8E45-2C4E-A2B0-7EE5066E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992" y="630190"/>
            <a:ext cx="2826227" cy="1325563"/>
          </a:xfrm>
        </p:spPr>
        <p:txBody>
          <a:bodyPr/>
          <a:lstStyle/>
          <a:p>
            <a:pPr algn="ctr"/>
            <a:r>
              <a:rPr lang="en-US" dirty="0" smtClean="0"/>
              <a:t>Semester program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B13A6E-2CC9-B340-8DDB-11587056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F412-AA90-1043-BCB5-FC8396DF0750}" type="datetime1">
              <a:rPr lang="en-CA" smtClean="0"/>
              <a:t>2023-09-15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22DFAB7-4DF7-F140-9E7E-63058FA0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4" descr="Qura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2147597"/>
            <a:ext cx="2371725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4684"/>
            <a:ext cx="4411483" cy="58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3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Second</a:t>
            </a:r>
            <a:r>
              <a:rPr lang="en-US" sz="2800" b="1" dirty="0" smtClean="0">
                <a:solidFill>
                  <a:srgbClr val="FFFF00"/>
                </a:solidFill>
              </a:rPr>
              <a:t>:  </a:t>
            </a:r>
            <a:r>
              <a:rPr lang="en-US" sz="3200" b="1" dirty="0" smtClean="0">
                <a:solidFill>
                  <a:srgbClr val="FFFF00"/>
                </a:solidFill>
              </a:rPr>
              <a:t>Al </a:t>
            </a:r>
            <a:r>
              <a:rPr lang="en-US" sz="3200" b="1" dirty="0" err="1" smtClean="0">
                <a:solidFill>
                  <a:srgbClr val="FFFF00"/>
                </a:solidFill>
              </a:rPr>
              <a:t>Halq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b="1" dirty="0">
                <a:solidFill>
                  <a:srgbClr val="FFFF00"/>
                </a:solidFill>
              </a:rPr>
              <a:t>Throat)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الحلق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6189" y="2099984"/>
            <a:ext cx="6048672" cy="39703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3600" b="1" dirty="0" smtClean="0">
                <a:solidFill>
                  <a:srgbClr val="FF0000"/>
                </a:solidFill>
              </a:rPr>
              <a:t>الحروف الحلقية</a:t>
            </a:r>
          </a:p>
          <a:p>
            <a:pPr algn="ctr"/>
            <a:r>
              <a:rPr lang="en-US" sz="2800" b="1" dirty="0"/>
              <a:t>Al-</a:t>
            </a:r>
            <a:r>
              <a:rPr lang="en-US" sz="3600" b="1" dirty="0" err="1">
                <a:solidFill>
                  <a:srgbClr val="FF0000"/>
                </a:solidFill>
              </a:rPr>
              <a:t>Huruf</a:t>
            </a:r>
            <a:r>
              <a:rPr lang="en-US" sz="3600" b="1" dirty="0">
                <a:solidFill>
                  <a:srgbClr val="FF0000"/>
                </a:solidFill>
              </a:rPr>
              <a:t> Al-</a:t>
            </a:r>
            <a:r>
              <a:rPr lang="en-US" sz="3600" b="1" dirty="0" err="1">
                <a:solidFill>
                  <a:srgbClr val="FF0000"/>
                </a:solidFill>
              </a:rPr>
              <a:t>Halqiyyah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The throat letters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  <a:p>
            <a:pPr lvl="0"/>
            <a:endParaRPr lang="ar-KW" sz="3600" dirty="0">
              <a:solidFill>
                <a:srgbClr val="003192"/>
              </a:solidFill>
            </a:endParaRPr>
          </a:p>
          <a:p>
            <a:pPr lvl="0" algn="ctr"/>
            <a:r>
              <a:rPr lang="ar-KW" sz="4000" b="1" dirty="0">
                <a:solidFill>
                  <a:srgbClr val="FF0000"/>
                </a:solidFill>
              </a:rPr>
              <a:t>ء  - هـ</a:t>
            </a:r>
            <a:endParaRPr lang="en-US" sz="4000" b="1" dirty="0">
              <a:solidFill>
                <a:srgbClr val="FF0000"/>
              </a:solidFill>
            </a:endParaRPr>
          </a:p>
          <a:p>
            <a:pPr lvl="0" algn="ctr"/>
            <a:r>
              <a:rPr lang="ar-KW" sz="4000" b="1" dirty="0" smtClean="0">
                <a:solidFill>
                  <a:srgbClr val="FF0000"/>
                </a:solidFill>
              </a:rPr>
              <a:t>ع  </a:t>
            </a:r>
            <a:r>
              <a:rPr lang="ar-KW" sz="4000" b="1" dirty="0">
                <a:solidFill>
                  <a:srgbClr val="FF0000"/>
                </a:solidFill>
              </a:rPr>
              <a:t>- ح</a:t>
            </a:r>
            <a:endParaRPr lang="en-US" sz="4000" b="1" dirty="0">
              <a:solidFill>
                <a:srgbClr val="FF0000"/>
              </a:solidFill>
            </a:endParaRPr>
          </a:p>
          <a:p>
            <a:pPr lvl="0" algn="ctr"/>
            <a:r>
              <a:rPr lang="ar-KW" sz="4000" b="1" dirty="0" smtClean="0">
                <a:solidFill>
                  <a:srgbClr val="FF0000"/>
                </a:solidFill>
              </a:rPr>
              <a:t>غ  </a:t>
            </a:r>
            <a:r>
              <a:rPr lang="ar-KW" sz="4000" b="1" dirty="0">
                <a:solidFill>
                  <a:srgbClr val="FF0000"/>
                </a:solidFill>
              </a:rPr>
              <a:t>- </a:t>
            </a:r>
            <a:r>
              <a:rPr lang="ar-KW" sz="4000" b="1" dirty="0" smtClean="0">
                <a:solidFill>
                  <a:srgbClr val="FF0000"/>
                </a:solidFill>
              </a:rPr>
              <a:t>خ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216539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CA" sz="2400" b="1" dirty="0">
                <a:solidFill>
                  <a:srgbClr val="FFFF00"/>
                </a:solidFill>
              </a:rPr>
              <a:t>Third</a:t>
            </a:r>
            <a:r>
              <a:rPr lang="ar-KW" sz="2400" b="1" dirty="0">
                <a:solidFill>
                  <a:srgbClr val="FFFF00"/>
                </a:solidFill>
              </a:rPr>
              <a:t>:</a:t>
            </a: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en-CA" sz="9600" b="1" dirty="0">
                <a:solidFill>
                  <a:srgbClr val="FFFF00"/>
                </a:solidFill>
              </a:rPr>
              <a:t>Al-</a:t>
            </a:r>
            <a:r>
              <a:rPr lang="en-CA" sz="9600" b="1" dirty="0" err="1">
                <a:solidFill>
                  <a:srgbClr val="FFFF00"/>
                </a:solidFill>
              </a:rPr>
              <a:t>Lisan</a:t>
            </a:r>
            <a:endParaRPr lang="en-CA" sz="9600" b="1" dirty="0">
              <a:solidFill>
                <a:srgbClr val="FFFF00"/>
              </a:solidFill>
            </a:endParaRPr>
          </a:p>
          <a:p>
            <a:pPr algn="ctr"/>
            <a:r>
              <a:rPr lang="en-CA" sz="3600" b="1" dirty="0">
                <a:solidFill>
                  <a:srgbClr val="FFFF00"/>
                </a:solidFill>
              </a:rPr>
              <a:t>(The Tongue)</a:t>
            </a:r>
            <a:endParaRPr lang="ar-KW" sz="3600" b="1" dirty="0">
              <a:solidFill>
                <a:srgbClr val="FFFF00"/>
              </a:solidFill>
            </a:endParaRPr>
          </a:p>
          <a:p>
            <a:pPr algn="ctr"/>
            <a:endParaRPr lang="en-US" sz="4400" b="1" dirty="0">
              <a:solidFill>
                <a:srgbClr val="FFFF00"/>
              </a:solidFill>
            </a:endParaRPr>
          </a:p>
          <a:p>
            <a:pPr algn="ctr"/>
            <a:r>
              <a:rPr lang="ar-KW" sz="4400" b="1" dirty="0">
                <a:solidFill>
                  <a:srgbClr val="FFFF00"/>
                </a:solidFill>
              </a:rPr>
              <a:t>ثالثًا: اللسان</a:t>
            </a:r>
          </a:p>
        </p:txBody>
      </p:sp>
    </p:spTree>
    <p:extLst>
      <p:ext uri="{BB962C8B-B14F-4D97-AF65-F5344CB8AC3E}">
        <p14:creationId xmlns:p14="http://schemas.microsoft.com/office/powerpoint/2010/main" val="4107038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087EA0-FC16-984A-B391-41B5B728E093}"/>
              </a:ext>
            </a:extLst>
          </p:cNvPr>
          <p:cNvSpPr txBox="1"/>
          <p:nvPr/>
        </p:nvSpPr>
        <p:spPr>
          <a:xfrm>
            <a:off x="1289546" y="1482463"/>
            <a:ext cx="7776032" cy="49552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US" sz="3200" b="1" dirty="0">
                <a:solidFill>
                  <a:srgbClr val="FF0000"/>
                </a:solidFill>
              </a:rPr>
              <a:t>Ten particular </a:t>
            </a:r>
            <a:r>
              <a:rPr lang="en-US" sz="3200" b="1" dirty="0" err="1">
                <a:solidFill>
                  <a:srgbClr val="FF0000"/>
                </a:solidFill>
              </a:rPr>
              <a:t>makharij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 rtl="1"/>
            <a:r>
              <a:rPr lang="en-US" sz="3200" dirty="0">
                <a:solidFill>
                  <a:srgbClr val="003192"/>
                </a:solidFill>
              </a:rPr>
              <a:t>from which </a:t>
            </a:r>
            <a:r>
              <a:rPr lang="en-US" sz="3200" b="1" u="sng" dirty="0">
                <a:solidFill>
                  <a:srgbClr val="003192"/>
                </a:solidFill>
              </a:rPr>
              <a:t>Eighteen letters </a:t>
            </a:r>
            <a:r>
              <a:rPr lang="en-US" sz="3200" dirty="0">
                <a:solidFill>
                  <a:srgbClr val="003192"/>
                </a:solidFill>
              </a:rPr>
              <a:t>are produced</a:t>
            </a:r>
            <a:endParaRPr lang="ar-KW" sz="3200" dirty="0">
              <a:solidFill>
                <a:srgbClr val="003192"/>
              </a:solidFill>
            </a:endParaRPr>
          </a:p>
          <a:p>
            <a:pPr algn="ctr" rtl="1"/>
            <a:endParaRPr lang="en-CA" sz="1400" b="1" dirty="0">
              <a:solidFill>
                <a:srgbClr val="FF0000"/>
              </a:solidFill>
            </a:endParaRPr>
          </a:p>
          <a:p>
            <a:pPr algn="ctr" rtl="1"/>
            <a:r>
              <a:rPr lang="ar-KW" b="1" dirty="0">
                <a:solidFill>
                  <a:srgbClr val="FF0000"/>
                </a:solidFill>
              </a:rPr>
              <a:t>عشرة مخارج خاصة</a:t>
            </a:r>
          </a:p>
          <a:p>
            <a:pPr algn="ctr" rtl="1"/>
            <a:r>
              <a:rPr lang="ar-KW" dirty="0">
                <a:solidFill>
                  <a:srgbClr val="003192"/>
                </a:solidFill>
              </a:rPr>
              <a:t>يخرج منها </a:t>
            </a:r>
            <a:r>
              <a:rPr lang="ar-KW" b="1" u="sng" dirty="0">
                <a:solidFill>
                  <a:srgbClr val="003192"/>
                </a:solidFill>
              </a:rPr>
              <a:t>ثمانية عشرة حرف</a:t>
            </a:r>
            <a:endParaRPr lang="en-CA" b="1" u="sng" dirty="0">
              <a:solidFill>
                <a:srgbClr val="003192"/>
              </a:solidFill>
            </a:endParaRPr>
          </a:p>
          <a:p>
            <a:pPr algn="ctr" rtl="1"/>
            <a:endParaRPr lang="ar-KW" dirty="0">
              <a:solidFill>
                <a:srgbClr val="003192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1. أقصى اللسان  </a:t>
            </a:r>
            <a:r>
              <a:rPr lang="en-US" sz="2000" b="1" dirty="0">
                <a:solidFill>
                  <a:srgbClr val="003192"/>
                </a:solidFill>
              </a:rPr>
              <a:t>The deepest part</a:t>
            </a:r>
            <a:r>
              <a:rPr lang="ar-KW" sz="2000" dirty="0">
                <a:solidFill>
                  <a:srgbClr val="003192"/>
                </a:solidFill>
              </a:rPr>
              <a:t>:   </a:t>
            </a:r>
            <a:r>
              <a:rPr lang="ar-SA" sz="2800" dirty="0">
                <a:solidFill>
                  <a:srgbClr val="FF0000"/>
                </a:solidFill>
              </a:rPr>
              <a:t>ق - ك</a:t>
            </a:r>
            <a:endParaRPr lang="en-US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2. وسط اللسان  </a:t>
            </a:r>
            <a:r>
              <a:rPr lang="en-US" sz="2000" b="1" dirty="0">
                <a:solidFill>
                  <a:srgbClr val="003192"/>
                </a:solidFill>
              </a:rPr>
              <a:t>The middle part</a:t>
            </a:r>
            <a:r>
              <a:rPr lang="ar-KW" sz="2000" b="1" dirty="0">
                <a:solidFill>
                  <a:srgbClr val="003192"/>
                </a:solidFill>
              </a:rPr>
              <a:t>:   </a:t>
            </a:r>
            <a:r>
              <a:rPr lang="ar-SA" sz="2800" dirty="0" err="1">
                <a:solidFill>
                  <a:srgbClr val="FF0000"/>
                </a:solidFill>
              </a:rPr>
              <a:t>ج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ش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ي</a:t>
            </a:r>
            <a:endParaRPr lang="en-US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3. طرف اللسان  </a:t>
            </a:r>
            <a:r>
              <a:rPr lang="en-US" sz="2000" b="1" dirty="0">
                <a:solidFill>
                  <a:srgbClr val="003192"/>
                </a:solidFill>
              </a:rPr>
              <a:t>The closest part</a:t>
            </a:r>
            <a:r>
              <a:rPr lang="ar-KW" sz="2000" dirty="0">
                <a:solidFill>
                  <a:srgbClr val="003192"/>
                </a:solidFill>
              </a:rPr>
              <a:t>: </a:t>
            </a:r>
          </a:p>
          <a:p>
            <a:pPr lvl="0" algn="ctr" rtl="1">
              <a:spcAft>
                <a:spcPts val="600"/>
              </a:spcAft>
            </a:pPr>
            <a:r>
              <a:rPr lang="ar-SA" sz="2800" dirty="0" err="1">
                <a:solidFill>
                  <a:srgbClr val="FF0000"/>
                </a:solidFill>
              </a:rPr>
              <a:t>ت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ط</a:t>
            </a:r>
            <a:r>
              <a:rPr lang="ar-SA" sz="2800" dirty="0">
                <a:solidFill>
                  <a:srgbClr val="FF0000"/>
                </a:solidFill>
              </a:rPr>
              <a:t> - د  /  </a:t>
            </a:r>
            <a:r>
              <a:rPr lang="ar-SA" sz="2800" dirty="0" err="1">
                <a:solidFill>
                  <a:srgbClr val="FF0000"/>
                </a:solidFill>
              </a:rPr>
              <a:t>ث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ظ</a:t>
            </a:r>
            <a:r>
              <a:rPr lang="ar-SA" sz="2800" dirty="0">
                <a:solidFill>
                  <a:srgbClr val="FF0000"/>
                </a:solidFill>
              </a:rPr>
              <a:t> - </a:t>
            </a:r>
            <a:r>
              <a:rPr lang="ar-SA" sz="2800" dirty="0" err="1">
                <a:solidFill>
                  <a:srgbClr val="FF0000"/>
                </a:solidFill>
              </a:rPr>
              <a:t>ذ</a:t>
            </a:r>
            <a:r>
              <a:rPr lang="ar-SA" sz="2800" dirty="0">
                <a:solidFill>
                  <a:srgbClr val="FF0000"/>
                </a:solidFill>
              </a:rPr>
              <a:t>  /  </a:t>
            </a:r>
            <a:r>
              <a:rPr lang="ar-SA" sz="2800" dirty="0" err="1">
                <a:solidFill>
                  <a:srgbClr val="FF0000"/>
                </a:solidFill>
              </a:rPr>
              <a:t>ز</a:t>
            </a:r>
            <a:r>
              <a:rPr lang="ar-SA" sz="2800" dirty="0">
                <a:solidFill>
                  <a:srgbClr val="FF0000"/>
                </a:solidFill>
              </a:rPr>
              <a:t> - ص - </a:t>
            </a:r>
            <a:r>
              <a:rPr lang="ar-SA" sz="2800" dirty="0" err="1">
                <a:solidFill>
                  <a:srgbClr val="FF0000"/>
                </a:solidFill>
              </a:rPr>
              <a:t>س</a:t>
            </a:r>
            <a:r>
              <a:rPr lang="ar-SA" sz="2800" dirty="0">
                <a:solidFill>
                  <a:srgbClr val="FF0000"/>
                </a:solidFill>
              </a:rPr>
              <a:t> </a:t>
            </a:r>
            <a:br>
              <a:rPr lang="ar-SA" sz="2800" dirty="0">
                <a:solidFill>
                  <a:srgbClr val="FF0000"/>
                </a:solidFill>
              </a:rPr>
            </a:br>
            <a:r>
              <a:rPr lang="ar-SA" sz="2800" dirty="0">
                <a:solidFill>
                  <a:srgbClr val="FF0000"/>
                </a:solidFill>
              </a:rPr>
              <a:t>/  ل - ن - </a:t>
            </a:r>
            <a:r>
              <a:rPr lang="ar-SA" sz="2800" dirty="0" err="1">
                <a:solidFill>
                  <a:srgbClr val="FF0000"/>
                </a:solidFill>
              </a:rPr>
              <a:t>ر</a:t>
            </a:r>
            <a:endParaRPr lang="en-CA" sz="2800" dirty="0">
              <a:solidFill>
                <a:srgbClr val="FF0000"/>
              </a:solidFill>
            </a:endParaRPr>
          </a:p>
          <a:p>
            <a:pPr lvl="0" algn="r" rtl="1">
              <a:spcAft>
                <a:spcPts val="600"/>
              </a:spcAft>
            </a:pPr>
            <a:r>
              <a:rPr lang="ar-KW" sz="2000" b="1" dirty="0">
                <a:solidFill>
                  <a:srgbClr val="003192"/>
                </a:solidFill>
              </a:rPr>
              <a:t>3. حافة اللسان  </a:t>
            </a:r>
            <a:r>
              <a:rPr lang="en-US" sz="2000" b="1" dirty="0">
                <a:solidFill>
                  <a:srgbClr val="003192"/>
                </a:solidFill>
              </a:rPr>
              <a:t>The side part</a:t>
            </a:r>
            <a:r>
              <a:rPr lang="ar-KW" sz="2000" b="1" dirty="0">
                <a:solidFill>
                  <a:srgbClr val="003192"/>
                </a:solidFill>
              </a:rPr>
              <a:t>:   </a:t>
            </a:r>
            <a:r>
              <a:rPr lang="ar-KW" sz="2800" dirty="0">
                <a:solidFill>
                  <a:srgbClr val="FF0000"/>
                </a:solidFill>
              </a:rPr>
              <a:t>ض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88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AA7C39-E16E-1F4C-B48A-12F9AB2E6717}"/>
              </a:ext>
            </a:extLst>
          </p:cNvPr>
          <p:cNvSpPr txBox="1"/>
          <p:nvPr/>
        </p:nvSpPr>
        <p:spPr>
          <a:xfrm>
            <a:off x="1486361" y="2912319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2" descr="أحمد عبدالرحمن الحميدان on Twitter: &amp;quot;صورة توضح مخارج الحروف من اللسان.  #almajma3 #اليوم_العالمي_للغة_العربية #١٨_ديسمبر #اللغة_العربية #الثقافة… &amp;quot;">
            <a:extLst>
              <a:ext uri="{FF2B5EF4-FFF2-40B4-BE49-F238E27FC236}">
                <a16:creationId xmlns:a16="http://schemas.microsoft.com/office/drawing/2014/main" xmlns="" id="{752A58B1-94D1-5242-80D8-815C6C1A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92" y="1752523"/>
            <a:ext cx="5197333" cy="45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CF00E2-48B7-9C43-AE39-B8BB6F810781}"/>
              </a:ext>
            </a:extLst>
          </p:cNvPr>
          <p:cNvSpPr txBox="1"/>
          <p:nvPr/>
        </p:nvSpPr>
        <p:spPr>
          <a:xfrm>
            <a:off x="6415290" y="2875167"/>
            <a:ext cx="21375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end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7B82B9-B8A5-4648-BC2B-32781E454B19}"/>
              </a:ext>
            </a:extLst>
          </p:cNvPr>
          <p:cNvSpPr txBox="1"/>
          <p:nvPr/>
        </p:nvSpPr>
        <p:spPr>
          <a:xfrm>
            <a:off x="7209711" y="3470209"/>
            <a:ext cx="150630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 ق</a:t>
            </a:r>
            <a:r>
              <a:rPr lang="en-CA" sz="1400" b="1" dirty="0">
                <a:solidFill>
                  <a:srgbClr val="003192"/>
                </a:solidFill>
              </a:rPr>
              <a:t>Under the </a:t>
            </a:r>
            <a:r>
              <a:rPr lang="ar-SA" sz="1400" b="1" dirty="0">
                <a:solidFill>
                  <a:srgbClr val="003192"/>
                </a:solidFill>
              </a:rPr>
              <a:t> 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47DE30-7A19-154F-9E9B-F94712D64EDB}"/>
              </a:ext>
            </a:extLst>
          </p:cNvPr>
          <p:cNvSpPr txBox="1"/>
          <p:nvPr/>
        </p:nvSpPr>
        <p:spPr>
          <a:xfrm>
            <a:off x="7267589" y="4022742"/>
            <a:ext cx="2199910" cy="3077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400" b="1" dirty="0">
                <a:solidFill>
                  <a:srgbClr val="003192"/>
                </a:solidFill>
              </a:rPr>
              <a:t>he middle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3ED5A6-0602-7C4C-A4A9-573DE89CA48E}"/>
              </a:ext>
            </a:extLst>
          </p:cNvPr>
          <p:cNvSpPr txBox="1"/>
          <p:nvPr/>
        </p:nvSpPr>
        <p:spPr>
          <a:xfrm>
            <a:off x="1947672" y="3747466"/>
            <a:ext cx="1878003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side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D324CFA-2155-4645-A342-BE9643A3F983}"/>
              </a:ext>
            </a:extLst>
          </p:cNvPr>
          <p:cNvGrpSpPr/>
          <p:nvPr/>
        </p:nvGrpSpPr>
        <p:grpSpPr>
          <a:xfrm>
            <a:off x="4097431" y="3602239"/>
            <a:ext cx="99720" cy="680040"/>
            <a:chOff x="4987314" y="3740860"/>
            <a:chExt cx="997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CF75EA11-5C1F-374E-9109-1B137CCE20C1}"/>
                    </a:ext>
                  </a:extLst>
                </p14:cNvPr>
                <p14:cNvContentPartPr/>
                <p14:nvPr/>
              </p14:nvContentPartPr>
              <p14:xfrm>
                <a:off x="5008194" y="4098340"/>
                <a:ext cx="6228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EAD960-655D-8249-9888-7977268D56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194" y="4080340"/>
                  <a:ext cx="97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A81BCE9E-D537-624C-820A-A67BA6B676B7}"/>
                    </a:ext>
                  </a:extLst>
                </p14:cNvPr>
                <p14:cNvContentPartPr/>
                <p14:nvPr/>
              </p14:nvContentPartPr>
              <p14:xfrm>
                <a:off x="5031594" y="4055500"/>
                <a:ext cx="37440" cy="32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5A41D-8137-7443-990B-E3EC477118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3954" y="4037500"/>
                  <a:ext cx="73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xmlns="" id="{A0FC03D3-D7C2-8F4D-8DB1-28C7A35C4384}"/>
                    </a:ext>
                  </a:extLst>
                </p14:cNvPr>
                <p14:cNvContentPartPr/>
                <p14:nvPr/>
              </p14:nvContentPartPr>
              <p14:xfrm>
                <a:off x="4987314" y="3740860"/>
                <a:ext cx="99720" cy="68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AE4096-7314-9347-ADE2-B737F01DA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9674" y="3722860"/>
                  <a:ext cx="135360" cy="71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5391981A-A138-CC45-BF51-A9F012630157}"/>
                  </a:ext>
                </a:extLst>
              </p14:cNvPr>
              <p14:cNvContentPartPr/>
              <p14:nvPr/>
            </p14:nvContentPartPr>
            <p14:xfrm>
              <a:off x="4343893" y="4754419"/>
              <a:ext cx="383400" cy="237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391981A-A138-CC45-BF51-A9F0126301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07893" y="4718419"/>
                <a:ext cx="4550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553EB734-722C-0541-9AE0-2CD5CFCD42BB}"/>
                  </a:ext>
                </a:extLst>
              </p14:cNvPr>
              <p14:cNvContentPartPr/>
              <p14:nvPr/>
            </p14:nvContentPartPr>
            <p14:xfrm>
              <a:off x="5295312" y="4139042"/>
              <a:ext cx="546480" cy="91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53EB734-722C-0541-9AE0-2CD5CFCD42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59312" y="4103042"/>
                <a:ext cx="618120" cy="9907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2AF865-92D8-9C41-AC4C-6ECFB482BBE2}"/>
              </a:ext>
            </a:extLst>
          </p:cNvPr>
          <p:cNvSpPr txBox="1"/>
          <p:nvPr/>
        </p:nvSpPr>
        <p:spPr>
          <a:xfrm>
            <a:off x="2212813" y="4590092"/>
            <a:ext cx="1601901" cy="3077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516D6F-1BA5-644E-84B6-C41837668009}"/>
              </a:ext>
            </a:extLst>
          </p:cNvPr>
          <p:cNvSpPr txBox="1"/>
          <p:nvPr/>
        </p:nvSpPr>
        <p:spPr>
          <a:xfrm>
            <a:off x="3289956" y="5586606"/>
            <a:ext cx="2584576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Side of the tip of the tongue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أدنى حافة اللسان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1400" b="1" dirty="0">
                <a:solidFill>
                  <a:srgbClr val="003192"/>
                </a:solidFill>
              </a:rPr>
              <a:t>(ل)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43E21A-9F02-5F45-B958-E6B9D09F23BF}"/>
              </a:ext>
            </a:extLst>
          </p:cNvPr>
          <p:cNvSpPr txBox="1"/>
          <p:nvPr/>
        </p:nvSpPr>
        <p:spPr>
          <a:xfrm>
            <a:off x="6193310" y="4632630"/>
            <a:ext cx="1601901" cy="307777"/>
          </a:xfrm>
          <a:prstGeom prst="rect">
            <a:avLst/>
          </a:prstGeom>
          <a:ln>
            <a:solidFill>
              <a:srgbClr val="ED0A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8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Google Shape;442;p32" descr="C:\Users\HP\Desktop\صور مخارج الحروف والصفات\1752010-080544AM-1.gif">
            <a:extLst>
              <a:ext uri="{FF2B5EF4-FFF2-40B4-BE49-F238E27FC236}">
                <a16:creationId xmlns:a16="http://schemas.microsoft.com/office/drawing/2014/main" xmlns="" id="{B521E35C-835A-C64B-A759-5E5E93FDD0D7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54232" y="1726054"/>
            <a:ext cx="6096000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52;p33" descr="C:\Users\HP\Desktop\صور مخارج الحروف والصفات\375658482.jpg">
            <a:extLst>
              <a:ext uri="{FF2B5EF4-FFF2-40B4-BE49-F238E27FC236}">
                <a16:creationId xmlns:a16="http://schemas.microsoft.com/office/drawing/2014/main" xmlns="" id="{4CAD39CE-BFAC-4C4C-9792-43BDCC5B32BB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 b="3013"/>
          <a:stretch/>
        </p:blipFill>
        <p:spPr>
          <a:xfrm>
            <a:off x="527448" y="1633137"/>
            <a:ext cx="4692225" cy="48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55;p33">
            <a:extLst>
              <a:ext uri="{FF2B5EF4-FFF2-40B4-BE49-F238E27FC236}">
                <a16:creationId xmlns:a16="http://schemas.microsoft.com/office/drawing/2014/main" xmlns="" id="{2B53ADE0-1655-DB43-BA5D-EE64891DAD85}"/>
              </a:ext>
            </a:extLst>
          </p:cNvPr>
          <p:cNvSpPr txBox="1"/>
          <p:nvPr/>
        </p:nvSpPr>
        <p:spPr>
          <a:xfrm>
            <a:off x="708727" y="2480588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Divisions of Upper Palate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9715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488;p36">
            <a:extLst>
              <a:ext uri="{FF2B5EF4-FFF2-40B4-BE49-F238E27FC236}">
                <a16:creationId xmlns:a16="http://schemas.microsoft.com/office/drawing/2014/main" xmlns="" id="{28C5BD27-88E4-BC41-B8B1-4EE0807CDBD8}"/>
              </a:ext>
            </a:extLst>
          </p:cNvPr>
          <p:cNvSpPr txBox="1"/>
          <p:nvPr/>
        </p:nvSpPr>
        <p:spPr>
          <a:xfrm>
            <a:off x="3312582" y="1689036"/>
            <a:ext cx="604867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The</a:t>
            </a:r>
            <a:r>
              <a:rPr lang="en-US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CA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innermost end </a:t>
            </a:r>
            <a:r>
              <a:rPr lang="en-CA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of the tongue</a:t>
            </a:r>
            <a:r>
              <a:rPr lang="en-US" sz="32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ar-SA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/>
            </a:r>
            <a:br>
              <a:rPr lang="ar-SA" sz="32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next to the throat</a:t>
            </a:r>
            <a:endParaRPr sz="20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with the part of the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soft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palate </a:t>
            </a:r>
            <a:r>
              <a:rPr lang="en-CA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parallel to it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CA" b="1" dirty="0">
              <a:solidFill>
                <a:srgbClr val="003192"/>
              </a:solidFill>
              <a:latin typeface="Calibri"/>
              <a:cs typeface="Calibri"/>
              <a:sym typeface="Calibri"/>
            </a:endParaRPr>
          </a:p>
          <a:p>
            <a:pPr lvl="0" algn="ctr" rtl="1"/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أقصى </a:t>
            </a:r>
            <a:r>
              <a:rPr lang="ar-S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اللسان</a:t>
            </a:r>
            <a:r>
              <a:rPr lang="ar-S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ar-SA" sz="16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ما يلي الحلق</a:t>
            </a:r>
            <a:endParaRPr lang="ar-SA" sz="1600" dirty="0"/>
          </a:p>
          <a:p>
            <a:pPr lvl="0" algn="ctr" rtl="1"/>
            <a:r>
              <a:rPr lang="ar-SA" sz="1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مع ما يحاذيه من الحنك الأعلى </a:t>
            </a:r>
            <a:r>
              <a:rPr lang="ar-SA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عند المنطقة </a:t>
            </a:r>
            <a:r>
              <a:rPr lang="ar-SA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الرخوة</a:t>
            </a:r>
            <a:endParaRPr lang="ar-SA" sz="1600" dirty="0">
              <a:solidFill>
                <a:srgbClr val="FF0000"/>
              </a:solidFill>
            </a:endParaRPr>
          </a:p>
        </p:txBody>
      </p:sp>
      <p:sp>
        <p:nvSpPr>
          <p:cNvPr id="6" name="Google Shape;489;p36">
            <a:extLst>
              <a:ext uri="{FF2B5EF4-FFF2-40B4-BE49-F238E27FC236}">
                <a16:creationId xmlns:a16="http://schemas.microsoft.com/office/drawing/2014/main" xmlns="" id="{5D45ECF9-A7FF-744D-8B3F-B4459CBEEB46}"/>
              </a:ext>
            </a:extLst>
          </p:cNvPr>
          <p:cNvSpPr/>
          <p:nvPr/>
        </p:nvSpPr>
        <p:spPr>
          <a:xfrm>
            <a:off x="9159400" y="979790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490;p36">
            <a:extLst>
              <a:ext uri="{FF2B5EF4-FFF2-40B4-BE49-F238E27FC236}">
                <a16:creationId xmlns:a16="http://schemas.microsoft.com/office/drawing/2014/main" xmlns="" id="{2D6332DA-7D94-474A-8D51-D562B2FF902B}"/>
              </a:ext>
            </a:extLst>
          </p:cNvPr>
          <p:cNvGraphicFramePr/>
          <p:nvPr>
            <p:extLst/>
          </p:nvPr>
        </p:nvGraphicFramePr>
        <p:xfrm>
          <a:off x="3363235" y="5746751"/>
          <a:ext cx="5712450" cy="5040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أَقْصَـى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اللِّسَـانِ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الْـكَـافُ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غَـيْـنٌ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خَـاؤُهَـا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والْـقَـافُ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Google Shape;493;p36">
            <a:extLst>
              <a:ext uri="{FF2B5EF4-FFF2-40B4-BE49-F238E27FC236}">
                <a16:creationId xmlns:a16="http://schemas.microsoft.com/office/drawing/2014/main" xmlns="" id="{1BB2F449-9C87-D24D-817B-7A1FA1CE53F9}"/>
              </a:ext>
            </a:extLst>
          </p:cNvPr>
          <p:cNvSpPr txBox="1"/>
          <p:nvPr/>
        </p:nvSpPr>
        <p:spPr>
          <a:xfrm>
            <a:off x="5958876" y="4643166"/>
            <a:ext cx="75608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ق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5DA73B93-52A3-E642-8A45-E1E3BF2CD8C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1676" t="30358" r="13509" b="55040"/>
          <a:stretch/>
        </p:blipFill>
        <p:spPr>
          <a:xfrm>
            <a:off x="194902" y="2021223"/>
            <a:ext cx="2816157" cy="37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50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xmlns="" id="{F54298AB-75C4-1E47-955E-DB3AAEEDDFEE}"/>
                  </a:ext>
                </a:extLst>
              </p14:cNvPr>
              <p14:cNvContentPartPr/>
              <p14:nvPr/>
            </p14:nvContentPartPr>
            <p14:xfrm>
              <a:off x="3692313" y="135028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4298AB-75C4-1E47-955E-DB3AAEEDDF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83313" y="13412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9DEDEA26-C519-7547-889C-F46BF686146C}"/>
                  </a:ext>
                </a:extLst>
              </p14:cNvPr>
              <p14:cNvContentPartPr/>
              <p14:nvPr/>
            </p14:nvContentPartPr>
            <p14:xfrm>
              <a:off x="6252993" y="133228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EDEA26-C519-7547-889C-F46BF686146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43993" y="132328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Google Shape;488;p36">
            <a:extLst>
              <a:ext uri="{FF2B5EF4-FFF2-40B4-BE49-F238E27FC236}">
                <a16:creationId xmlns:a16="http://schemas.microsoft.com/office/drawing/2014/main" xmlns="" id="{402ED8A4-F7BE-5C47-AE4D-44A6BFDD9D05}"/>
              </a:ext>
            </a:extLst>
          </p:cNvPr>
          <p:cNvSpPr txBox="1"/>
          <p:nvPr/>
        </p:nvSpPr>
        <p:spPr>
          <a:xfrm>
            <a:off x="3331444" y="1786311"/>
            <a:ext cx="6048672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US" sz="3200" b="1" dirty="0">
                <a:solidFill>
                  <a:srgbClr val="003192"/>
                </a:solidFill>
                <a:cs typeface="Calibri"/>
                <a:sym typeface="Calibri"/>
              </a:rPr>
              <a:t>The</a:t>
            </a:r>
            <a:r>
              <a:rPr lang="en-US" sz="3200" b="1" dirty="0">
                <a:solidFill>
                  <a:srgbClr val="FF0000"/>
                </a:solidFill>
                <a:cs typeface="Calibri"/>
                <a:sym typeface="Calibri"/>
              </a:rPr>
              <a:t> innermost end of the tongue 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next to the </a:t>
            </a:r>
            <a:r>
              <a:rPr lang="en-US" sz="2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Makhraj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</a:t>
            </a:r>
            <a:r>
              <a:rPr lang="en-US" sz="2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Qaf</a:t>
            </a:r>
            <a:endParaRPr lang="en-US" sz="2800" dirty="0"/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the part of the hard </a:t>
            </a:r>
            <a:r>
              <a:rPr lang="en-US" sz="2800" b="1" dirty="0">
                <a:solidFill>
                  <a:srgbClr val="003192"/>
                </a:solidFill>
                <a:cs typeface="Calibri"/>
                <a:sym typeface="Calibri"/>
              </a:rPr>
              <a:t>palate parallel to it</a:t>
            </a:r>
            <a:endParaRPr lang="en-US"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أقصى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14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أسفل مخرج القاف</a:t>
            </a:r>
            <a:endParaRPr sz="1400" dirty="0"/>
          </a:p>
          <a:p>
            <a:pPr algn="ctr" rtl="1"/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مع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ما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يحاذيه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من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الحنك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en-US" sz="1400" b="1" dirty="0" err="1">
                <a:solidFill>
                  <a:srgbClr val="003192"/>
                </a:solidFill>
                <a:cs typeface="Calibri"/>
                <a:sym typeface="Calibri"/>
              </a:rPr>
              <a:t>الأعلى</a:t>
            </a:r>
            <a:r>
              <a:rPr lang="en-US" sz="14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ar-SA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عند المنطقة </a:t>
            </a:r>
            <a:r>
              <a:rPr lang="en-CA" b="1" dirty="0" err="1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ا</a:t>
            </a:r>
            <a:r>
              <a:rPr lang="ar-SA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لصلبة</a:t>
            </a:r>
            <a:endParaRPr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Google Shape;489;p36">
            <a:extLst>
              <a:ext uri="{FF2B5EF4-FFF2-40B4-BE49-F238E27FC236}">
                <a16:creationId xmlns:a16="http://schemas.microsoft.com/office/drawing/2014/main" xmlns="" id="{B68532A7-687D-814F-8323-8DE4DFC94439}"/>
              </a:ext>
            </a:extLst>
          </p:cNvPr>
          <p:cNvSpPr/>
          <p:nvPr/>
        </p:nvSpPr>
        <p:spPr>
          <a:xfrm>
            <a:off x="8499329" y="888738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93;p36">
            <a:extLst>
              <a:ext uri="{FF2B5EF4-FFF2-40B4-BE49-F238E27FC236}">
                <a16:creationId xmlns:a16="http://schemas.microsoft.com/office/drawing/2014/main" xmlns="" id="{F5C2D52C-6E29-4947-9D2E-61779BDE09B2}"/>
              </a:ext>
            </a:extLst>
          </p:cNvPr>
          <p:cNvSpPr txBox="1"/>
          <p:nvPr/>
        </p:nvSpPr>
        <p:spPr>
          <a:xfrm>
            <a:off x="5977738" y="4545891"/>
            <a:ext cx="756084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ك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3BA22BE3-9679-884A-BE20-A1F4D710B17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7561" t="30460" r="28107" b="54938"/>
          <a:stretch/>
        </p:blipFill>
        <p:spPr>
          <a:xfrm>
            <a:off x="305689" y="2021222"/>
            <a:ext cx="2726911" cy="3704400"/>
          </a:xfrm>
          <a:prstGeom prst="rect">
            <a:avLst/>
          </a:prstGeom>
        </p:spPr>
      </p:pic>
      <p:graphicFrame>
        <p:nvGraphicFramePr>
          <p:cNvPr id="13" name="Google Shape;490;p36">
            <a:extLst>
              <a:ext uri="{FF2B5EF4-FFF2-40B4-BE49-F238E27FC236}">
                <a16:creationId xmlns:a16="http://schemas.microsoft.com/office/drawing/2014/main" xmlns="" id="{BE5C5F38-E159-8948-87EC-7B0A2F4EFD76}"/>
              </a:ext>
            </a:extLst>
          </p:cNvPr>
          <p:cNvGraphicFramePr/>
          <p:nvPr>
            <p:extLst/>
          </p:nvPr>
        </p:nvGraphicFramePr>
        <p:xfrm>
          <a:off x="3382097" y="5746751"/>
          <a:ext cx="5712450" cy="5040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أَقْصَـى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اللِّسَـانِ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فَـوْقُ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ثُــمَّ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الْـكَـافُ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غَـيْـنٌ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خَـاؤُهَـا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والْـقَـافُ</a:t>
                      </a:r>
                      <a:endParaRPr lang="en-CA" sz="1800" b="1" kern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607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3973FC-5D56-A44E-B477-C577C0C3934B}"/>
              </a:ext>
            </a:extLst>
          </p:cNvPr>
          <p:cNvSpPr txBox="1"/>
          <p:nvPr/>
        </p:nvSpPr>
        <p:spPr>
          <a:xfrm>
            <a:off x="4310071" y="2895484"/>
            <a:ext cx="4692225" cy="38164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 rtl="1"/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Lahawiyyah</a:t>
            </a:r>
            <a:endParaRPr lang="en-US" sz="36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(Uvular letters) </a:t>
            </a:r>
            <a:endParaRPr lang="ar-SA" sz="24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endParaRPr lang="en-CA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اللهوية</a:t>
            </a:r>
          </a:p>
          <a:p>
            <a:pPr lvl="0" algn="ctr" rtl="1"/>
            <a:endParaRPr lang="ar-SA" sz="24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>
              <a:lnSpc>
                <a:spcPct val="200000"/>
              </a:lnSpc>
            </a:pPr>
            <a:r>
              <a:rPr lang="ar-SA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ق  /  ك</a:t>
            </a:r>
            <a:endParaRPr lang="en-US" sz="40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2DE225F3-A9E1-B543-B99E-92FF1A91D0E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2473" t="30800" r="13942" b="58797"/>
          <a:stretch/>
        </p:blipFill>
        <p:spPr>
          <a:xfrm>
            <a:off x="402392" y="1993112"/>
            <a:ext cx="3438398" cy="35103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0E8374-4882-464C-8886-470F93628925}"/>
              </a:ext>
            </a:extLst>
          </p:cNvPr>
          <p:cNvSpPr txBox="1"/>
          <p:nvPr/>
        </p:nvSpPr>
        <p:spPr>
          <a:xfrm>
            <a:off x="3840790" y="1867208"/>
            <a:ext cx="938563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CA" sz="2400" dirty="0"/>
              <a:t>Uvula</a:t>
            </a:r>
          </a:p>
          <a:p>
            <a:pPr algn="ctr" rtl="1"/>
            <a:r>
              <a:rPr lang="ar-SA" sz="2400" dirty="0"/>
              <a:t>اللَّهَاة</a:t>
            </a:r>
            <a:endParaRPr lang="en-CA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4F183F5-F906-7D43-8735-32A26BF90ADA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552453" y="2282707"/>
            <a:ext cx="288337" cy="1118890"/>
          </a:xfrm>
          <a:prstGeom prst="line">
            <a:avLst/>
          </a:prstGeom>
          <a:ln w="38100"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543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489;p36">
            <a:extLst>
              <a:ext uri="{FF2B5EF4-FFF2-40B4-BE49-F238E27FC236}">
                <a16:creationId xmlns:a16="http://schemas.microsoft.com/office/drawing/2014/main" xmlns="" id="{CC9DF80F-2FA7-1943-82BE-4A6EBABBAA50}"/>
              </a:ext>
            </a:extLst>
          </p:cNvPr>
          <p:cNvSpPr/>
          <p:nvPr/>
        </p:nvSpPr>
        <p:spPr>
          <a:xfrm>
            <a:off x="8538397" y="1227892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548;p42">
            <a:extLst>
              <a:ext uri="{FF2B5EF4-FFF2-40B4-BE49-F238E27FC236}">
                <a16:creationId xmlns:a16="http://schemas.microsoft.com/office/drawing/2014/main" xmlns="" id="{2A21FB6C-7A36-0A43-8CB4-B252F05341D5}"/>
              </a:ext>
            </a:extLst>
          </p:cNvPr>
          <p:cNvSpPr txBox="1"/>
          <p:nvPr/>
        </p:nvSpPr>
        <p:spPr>
          <a:xfrm>
            <a:off x="3077289" y="1804359"/>
            <a:ext cx="6048672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US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 Middle </a:t>
            </a:r>
            <a:r>
              <a:rPr lang="en-US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tongue</a:t>
            </a: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the palate just above it</a:t>
            </a:r>
            <a:endParaRPr lang="en-US" sz="32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وسط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sz="1600"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يحاذية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الحنك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الأعلى</a:t>
            </a:r>
            <a:endParaRPr sz="1600" dirty="0"/>
          </a:p>
        </p:txBody>
      </p:sp>
      <p:graphicFrame>
        <p:nvGraphicFramePr>
          <p:cNvPr id="7" name="Google Shape;550;p42">
            <a:extLst>
              <a:ext uri="{FF2B5EF4-FFF2-40B4-BE49-F238E27FC236}">
                <a16:creationId xmlns:a16="http://schemas.microsoft.com/office/drawing/2014/main" xmlns="" id="{C8C8C744-C094-6342-BE8B-D419384E1F4E}"/>
              </a:ext>
            </a:extLst>
          </p:cNvPr>
          <p:cNvGraphicFramePr/>
          <p:nvPr>
            <p:extLst/>
          </p:nvPr>
        </p:nvGraphicFramePr>
        <p:xfrm>
          <a:off x="3245400" y="5794890"/>
          <a:ext cx="5712450" cy="498875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8875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وَالـضَّـادُ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حَافَـتِـهِ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إِذْ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وَلِـيَــا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أَسْفَـلُ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وَالْوَسْـطُ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فَجِيـمُ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الشِّـيـنُ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Google Shape;553;p42">
            <a:extLst>
              <a:ext uri="{FF2B5EF4-FFF2-40B4-BE49-F238E27FC236}">
                <a16:creationId xmlns:a16="http://schemas.microsoft.com/office/drawing/2014/main" xmlns="" id="{2A425A17-CFAE-2E41-A535-1DB998670929}"/>
              </a:ext>
            </a:extLst>
          </p:cNvPr>
          <p:cNvSpPr txBox="1"/>
          <p:nvPr/>
        </p:nvSpPr>
        <p:spPr>
          <a:xfrm>
            <a:off x="4661465" y="4468655"/>
            <a:ext cx="3232566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ج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ش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ي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255436C0-D109-2942-AF87-24FAA58C969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2140" t="30708" r="74025" b="58827"/>
          <a:stretch/>
        </p:blipFill>
        <p:spPr>
          <a:xfrm>
            <a:off x="485778" y="2712639"/>
            <a:ext cx="2759622" cy="27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28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3E7FA3D8-E198-774F-BA10-8FBFEE06CC8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2140" t="30708" r="45660" b="55507"/>
          <a:stretch/>
        </p:blipFill>
        <p:spPr>
          <a:xfrm>
            <a:off x="2654457" y="3350339"/>
            <a:ext cx="5666407" cy="2467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0CF954-1C7C-8644-8F84-46E1A5D6A33C}"/>
              </a:ext>
            </a:extLst>
          </p:cNvPr>
          <p:cNvSpPr txBox="1"/>
          <p:nvPr/>
        </p:nvSpPr>
        <p:spPr>
          <a:xfrm>
            <a:off x="6956382" y="5732949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Jeem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0AF4C6-9805-4145-B327-9586D5DDE342}"/>
              </a:ext>
            </a:extLst>
          </p:cNvPr>
          <p:cNvSpPr txBox="1"/>
          <p:nvPr/>
        </p:nvSpPr>
        <p:spPr>
          <a:xfrm>
            <a:off x="4933471" y="5785946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algn="ctr" defTabSz="914400" rtl="1" eaLnBrk="1" latinLnBrk="0" hangingPunct="1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>
                <a:solidFill>
                  <a:srgbClr val="FF0000"/>
                </a:solidFill>
              </a:rPr>
              <a:t>Sheen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5F9C5AD-6C81-C64D-98BB-A077AB7B9768}"/>
              </a:ext>
            </a:extLst>
          </p:cNvPr>
          <p:cNvSpPr txBox="1"/>
          <p:nvPr/>
        </p:nvSpPr>
        <p:spPr>
          <a:xfrm>
            <a:off x="2961590" y="5802050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Ya’a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AAAC47-2571-5348-9547-FCA16911805D}"/>
              </a:ext>
            </a:extLst>
          </p:cNvPr>
          <p:cNvSpPr txBox="1"/>
          <p:nvPr/>
        </p:nvSpPr>
        <p:spPr>
          <a:xfrm>
            <a:off x="3141547" y="1657417"/>
            <a:ext cx="46922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Huruf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Al-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Shajryyah</a:t>
            </a:r>
            <a:endParaRPr lang="en-US" sz="1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(letters of the middle of the tongue)</a:t>
            </a:r>
            <a:r>
              <a:rPr lang="en-US" sz="1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 rtl="1"/>
            <a:endParaRPr lang="en-CA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الشجرية</a:t>
            </a:r>
            <a:endParaRPr lang="ar-SA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47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2023-09-15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 introduction</a:t>
            </a:r>
            <a:b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المقدمة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Google Shape;582;p45" descr="C:\Users\HP\Desktop\صور مخارج الحروف والصفات\71984648.jpg">
            <a:extLst>
              <a:ext uri="{FF2B5EF4-FFF2-40B4-BE49-F238E27FC236}">
                <a16:creationId xmlns:a16="http://schemas.microsoft.com/office/drawing/2014/main" xmlns="" id="{AB4D1CE8-6469-C74D-8E0B-BEE90B1299E1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34212" y="1581678"/>
            <a:ext cx="3344479" cy="4467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83;p45" descr="C:\Users\HP\Desktop\صور مخارج الحروف والصفات\86491036.jpg">
            <a:extLst>
              <a:ext uri="{FF2B5EF4-FFF2-40B4-BE49-F238E27FC236}">
                <a16:creationId xmlns:a16="http://schemas.microsoft.com/office/drawing/2014/main" xmlns="" id="{E1663E14-B981-A14B-9F03-9AC44BC26626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81737" y="1517103"/>
            <a:ext cx="3344479" cy="45317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FECED7-D9F9-A748-A23B-8B8479EA03EE}"/>
              </a:ext>
            </a:extLst>
          </p:cNvPr>
          <p:cNvSpPr txBox="1"/>
          <p:nvPr/>
        </p:nvSpPr>
        <p:spPr>
          <a:xfrm>
            <a:off x="5015737" y="5787206"/>
            <a:ext cx="25738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0" algn="ctr" defTabSz="914400" rtl="1" eaLnBrk="1" latinLnBrk="0" hangingPunct="1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 err="1">
                <a:solidFill>
                  <a:srgbClr val="FF0000"/>
                </a:solidFill>
              </a:rPr>
              <a:t>Ya</a:t>
            </a:r>
            <a:r>
              <a:rPr lang="en-CA" sz="2800" b="1" dirty="0">
                <a:solidFill>
                  <a:srgbClr val="FF0000"/>
                </a:solidFill>
              </a:rPr>
              <a:t>’ </a:t>
            </a:r>
            <a:r>
              <a:rPr lang="en-CA" sz="2800" b="1" dirty="0" err="1">
                <a:solidFill>
                  <a:srgbClr val="FF0000"/>
                </a:solidFill>
              </a:rPr>
              <a:t>Maddiyah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15E3EB-E335-934D-9777-CBF9473BBD05}"/>
              </a:ext>
            </a:extLst>
          </p:cNvPr>
          <p:cNvSpPr txBox="1"/>
          <p:nvPr/>
        </p:nvSpPr>
        <p:spPr>
          <a:xfrm>
            <a:off x="964098" y="5762347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Ya’a</a:t>
            </a:r>
            <a:r>
              <a:rPr lang="en-US" sz="2800" b="1" dirty="0">
                <a:solidFill>
                  <a:srgbClr val="FF0000"/>
                </a:solidFill>
              </a:rPr>
              <a:t> Non-</a:t>
            </a:r>
            <a:r>
              <a:rPr lang="en-US" sz="2800" b="1" dirty="0" err="1">
                <a:solidFill>
                  <a:srgbClr val="FF0000"/>
                </a:solidFill>
              </a:rPr>
              <a:t>Maddiyah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17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489;p36">
            <a:extLst>
              <a:ext uri="{FF2B5EF4-FFF2-40B4-BE49-F238E27FC236}">
                <a16:creationId xmlns:a16="http://schemas.microsoft.com/office/drawing/2014/main" xmlns="" id="{179CD2C4-50D1-5A44-8D45-5E38D318C068}"/>
              </a:ext>
            </a:extLst>
          </p:cNvPr>
          <p:cNvSpPr/>
          <p:nvPr/>
        </p:nvSpPr>
        <p:spPr>
          <a:xfrm>
            <a:off x="8288397" y="1468288"/>
            <a:ext cx="9720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4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en-CA" sz="66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603;p47">
            <a:extLst>
              <a:ext uri="{FF2B5EF4-FFF2-40B4-BE49-F238E27FC236}">
                <a16:creationId xmlns:a16="http://schemas.microsoft.com/office/drawing/2014/main" xmlns="" id="{E236964E-D2EA-864C-BD93-0A9F28D7021A}"/>
              </a:ext>
            </a:extLst>
          </p:cNvPr>
          <p:cNvSpPr txBox="1"/>
          <p:nvPr/>
        </p:nvSpPr>
        <p:spPr>
          <a:xfrm>
            <a:off x="2052873" y="1929932"/>
            <a:ext cx="647188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CA" sz="3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One of the edges of the tongue</a:t>
            </a:r>
          </a:p>
          <a:p>
            <a:pPr lvl="0" algn="ctr" rtl="1"/>
            <a:r>
              <a:rPr lang="en-CA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Next to the upper molars</a:t>
            </a:r>
            <a:endParaRPr lang="en-CA" sz="28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إحدى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حافتي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يلي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الأضراس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اليسرى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أو</a:t>
            </a: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اليمنى</a:t>
            </a:r>
            <a:endParaRPr dirty="0"/>
          </a:p>
        </p:txBody>
      </p:sp>
      <p:sp>
        <p:nvSpPr>
          <p:cNvPr id="7" name="Google Shape;607;p47">
            <a:extLst>
              <a:ext uri="{FF2B5EF4-FFF2-40B4-BE49-F238E27FC236}">
                <a16:creationId xmlns:a16="http://schemas.microsoft.com/office/drawing/2014/main" xmlns="" id="{EF98698F-23F8-924F-BFBF-75B5EB29B38C}"/>
              </a:ext>
            </a:extLst>
          </p:cNvPr>
          <p:cNvSpPr txBox="1"/>
          <p:nvPr/>
        </p:nvSpPr>
        <p:spPr>
          <a:xfrm>
            <a:off x="4717034" y="4380895"/>
            <a:ext cx="97973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ض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oogle Shape;618;p48">
            <a:extLst>
              <a:ext uri="{FF2B5EF4-FFF2-40B4-BE49-F238E27FC236}">
                <a16:creationId xmlns:a16="http://schemas.microsoft.com/office/drawing/2014/main" xmlns="" id="{1533B18A-F7A7-9346-B9B2-0275FD11477C}"/>
              </a:ext>
            </a:extLst>
          </p:cNvPr>
          <p:cNvGraphicFramePr/>
          <p:nvPr>
            <p:extLst/>
          </p:nvPr>
        </p:nvGraphicFramePr>
        <p:xfrm>
          <a:off x="2432589" y="5344870"/>
          <a:ext cx="5712450" cy="980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وَالـضَّـادُ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مِــنْ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حَافَـتِـهِ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إِذْ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وَلِـيَــا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أَسْفَـلُ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وَالْوَسْـطُ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فَجِيـمُ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الشِّـيـنُ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وَالـــلاَّمُ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أَدْنَــاهَــا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لِمُنْـتَـهَـاهَـا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لاضْرَاسَ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أَيْـسَـرَ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أَوْ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يُمْنَـاهَـا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334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936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Google Shape;626;p49" descr="C:\Users\HP\Desktop\صور مخارج الحروف والصفات\مخرج الضاد.jpg">
            <a:extLst>
              <a:ext uri="{FF2B5EF4-FFF2-40B4-BE49-F238E27FC236}">
                <a16:creationId xmlns:a16="http://schemas.microsoft.com/office/drawing/2014/main" xmlns="" id="{4C4CBEFE-327A-5B4F-9880-A938E632ADF5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963727" y="1517103"/>
            <a:ext cx="6829969" cy="49036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5;p33">
            <a:extLst>
              <a:ext uri="{FF2B5EF4-FFF2-40B4-BE49-F238E27FC236}">
                <a16:creationId xmlns:a16="http://schemas.microsoft.com/office/drawing/2014/main" xmlns="" id="{AFBAF809-A4D9-7041-B509-FB2634FD85F2}"/>
              </a:ext>
            </a:extLst>
          </p:cNvPr>
          <p:cNvSpPr txBox="1"/>
          <p:nvPr/>
        </p:nvSpPr>
        <p:spPr>
          <a:xfrm>
            <a:off x="3213878" y="1286291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Daad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389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F682D2-E8A6-A643-A018-19CDC081E028}"/>
              </a:ext>
            </a:extLst>
          </p:cNvPr>
          <p:cNvSpPr txBox="1"/>
          <p:nvPr/>
        </p:nvSpPr>
        <p:spPr>
          <a:xfrm>
            <a:off x="3900995" y="2893387"/>
            <a:ext cx="6165668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800" b="1" dirty="0">
                <a:solidFill>
                  <a:srgbClr val="003192"/>
                </a:solidFill>
                <a:cs typeface="Calibri"/>
              </a:rPr>
              <a:t>Al-</a:t>
            </a:r>
            <a:r>
              <a:rPr lang="en-CA" sz="2800" b="1" dirty="0" err="1">
                <a:solidFill>
                  <a:srgbClr val="003192"/>
                </a:solidFill>
                <a:cs typeface="Calibri"/>
              </a:rPr>
              <a:t>Harf</a:t>
            </a:r>
            <a:r>
              <a:rPr lang="en-CA" sz="2800" b="1" dirty="0">
                <a:solidFill>
                  <a:srgbClr val="FF0000"/>
                </a:solidFill>
                <a:cs typeface="Calibri"/>
              </a:rPr>
              <a:t> Al-</a:t>
            </a:r>
            <a:r>
              <a:rPr lang="en-CA" sz="2800" b="1" dirty="0" err="1">
                <a:solidFill>
                  <a:srgbClr val="FF0000"/>
                </a:solidFill>
                <a:cs typeface="Calibri"/>
              </a:rPr>
              <a:t>Mustateel</a:t>
            </a:r>
            <a:endParaRPr lang="en-CA" sz="2800" b="1" dirty="0">
              <a:solidFill>
                <a:srgbClr val="FF0000"/>
              </a:solidFill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CA" dirty="0">
                <a:solidFill>
                  <a:srgbClr val="003192"/>
                </a:solidFill>
                <a:cs typeface="Calibri"/>
              </a:rPr>
              <a:t>(A </a:t>
            </a:r>
            <a:r>
              <a:rPr lang="en-US" dirty="0">
                <a:solidFill>
                  <a:srgbClr val="003192"/>
                </a:solidFill>
                <a:cs typeface="Calibri"/>
                <a:sym typeface="Calibri"/>
              </a:rPr>
              <a:t>letters with a long </a:t>
            </a:r>
            <a:r>
              <a:rPr lang="en-US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US" dirty="0">
                <a:solidFill>
                  <a:srgbClr val="003192"/>
                </a:solidFill>
                <a:cs typeface="Calibri"/>
                <a:sym typeface="Calibri"/>
              </a:rPr>
              <a:t>)</a:t>
            </a:r>
            <a:endParaRPr lang="ar-KW" dirty="0">
              <a:solidFill>
                <a:srgbClr val="003192"/>
              </a:solidFill>
              <a:cs typeface="Calibri"/>
            </a:endParaRPr>
          </a:p>
          <a:p>
            <a:pPr lvl="0" algn="ctr" rtl="1"/>
            <a:r>
              <a:rPr lang="en-US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endParaRPr lang="ar-SA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cs typeface="Calibri"/>
              </a:rPr>
              <a:t>الحرف</a:t>
            </a:r>
            <a:r>
              <a:rPr lang="ar-SA" sz="2400" b="1" dirty="0">
                <a:solidFill>
                  <a:srgbClr val="FF0000"/>
                </a:solidFill>
                <a:cs typeface="Calibri"/>
              </a:rPr>
              <a:t> المُسْتَطِيل</a:t>
            </a:r>
          </a:p>
          <a:p>
            <a:pPr lvl="0" algn="ctr" rtl="1"/>
            <a:endParaRPr lang="en-US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13EC8C7F-90AB-4741-B37C-37A2A797A31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6519" t="48928" r="19525" b="40873"/>
          <a:stretch/>
        </p:blipFill>
        <p:spPr>
          <a:xfrm>
            <a:off x="1025772" y="1973888"/>
            <a:ext cx="3610116" cy="35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3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FF8E96-6014-4E43-9C76-5D9E6E191FEF}"/>
              </a:ext>
            </a:extLst>
          </p:cNvPr>
          <p:cNvSpPr txBox="1"/>
          <p:nvPr/>
        </p:nvSpPr>
        <p:spPr>
          <a:xfrm>
            <a:off x="381820" y="3206159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Google Shape;489;p36">
            <a:extLst>
              <a:ext uri="{FF2B5EF4-FFF2-40B4-BE49-F238E27FC236}">
                <a16:creationId xmlns:a16="http://schemas.microsoft.com/office/drawing/2014/main" xmlns="" id="{BE346618-549A-054C-9993-88D2BDD46340}"/>
              </a:ext>
            </a:extLst>
          </p:cNvPr>
          <p:cNvSpPr/>
          <p:nvPr/>
        </p:nvSpPr>
        <p:spPr>
          <a:xfrm>
            <a:off x="8789269" y="1421803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49;p52">
            <a:extLst>
              <a:ext uri="{FF2B5EF4-FFF2-40B4-BE49-F238E27FC236}">
                <a16:creationId xmlns:a16="http://schemas.microsoft.com/office/drawing/2014/main" xmlns="" id="{25238493-2CDB-1D4F-A7DA-161F227618B2}"/>
              </a:ext>
            </a:extLst>
          </p:cNvPr>
          <p:cNvSpPr txBox="1"/>
          <p:nvPr/>
        </p:nvSpPr>
        <p:spPr>
          <a:xfrm>
            <a:off x="3334123" y="1892901"/>
            <a:ext cx="588273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CA" sz="2800" b="1" dirty="0">
                <a:solidFill>
                  <a:srgbClr val="FF0000"/>
                </a:solidFill>
                <a:cs typeface="Calibri"/>
                <a:sym typeface="Calibri"/>
              </a:rPr>
              <a:t>The closest part of the edge of the tongue to its end </a:t>
            </a:r>
          </a:p>
          <a:p>
            <a:pPr lvl="0" algn="ctr" rtl="1"/>
            <a:r>
              <a:rPr lang="en-CA" sz="2400" b="1" dirty="0">
                <a:solidFill>
                  <a:srgbClr val="003192"/>
                </a:solidFill>
                <a:cs typeface="Calibri"/>
                <a:sym typeface="Calibri"/>
              </a:rPr>
              <a:t>with the part from the upper gums parallel to it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أدنى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حافة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إلى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منتهاها</a:t>
            </a:r>
            <a:endParaRPr sz="16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يحاذيها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اللَّثَة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sz="1600" dirty="0"/>
          </a:p>
        </p:txBody>
      </p:sp>
      <p:graphicFrame>
        <p:nvGraphicFramePr>
          <p:cNvPr id="8" name="Google Shape;651;p52">
            <a:extLst>
              <a:ext uri="{FF2B5EF4-FFF2-40B4-BE49-F238E27FC236}">
                <a16:creationId xmlns:a16="http://schemas.microsoft.com/office/drawing/2014/main" xmlns="" id="{0A6A92A0-D95B-244E-9DB8-99FC4B2F5A15}"/>
              </a:ext>
            </a:extLst>
          </p:cNvPr>
          <p:cNvGraphicFramePr/>
          <p:nvPr>
            <p:extLst/>
          </p:nvPr>
        </p:nvGraphicFramePr>
        <p:xfrm>
          <a:off x="3563621" y="5629528"/>
          <a:ext cx="5225648" cy="4902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507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8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وَالـــلاَّمُ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أَدْنَــاهَــا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لِمُنْـتَـهَـاهَـا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لاضْرَاسَ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أَيْـسَـرَ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أَوْ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يُمْنَـاهَـا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Google Shape;654;p52">
            <a:extLst>
              <a:ext uri="{FF2B5EF4-FFF2-40B4-BE49-F238E27FC236}">
                <a16:creationId xmlns:a16="http://schemas.microsoft.com/office/drawing/2014/main" xmlns="" id="{C081FB69-5D76-6D4D-864A-464F4956A570}"/>
              </a:ext>
            </a:extLst>
          </p:cNvPr>
          <p:cNvSpPr txBox="1"/>
          <p:nvPr/>
        </p:nvSpPr>
        <p:spPr>
          <a:xfrm>
            <a:off x="5728324" y="4693294"/>
            <a:ext cx="89624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ل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DA6CE697-1F6A-CD47-BD10-0BBE33B8D2C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1565" t="48519" r="34234" b="37290"/>
          <a:stretch/>
        </p:blipFill>
        <p:spPr>
          <a:xfrm>
            <a:off x="428579" y="2021968"/>
            <a:ext cx="2604021" cy="34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92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مخرج حرف اللام - مدونة قرآنيات">
            <a:extLst>
              <a:ext uri="{FF2B5EF4-FFF2-40B4-BE49-F238E27FC236}">
                <a16:creationId xmlns:a16="http://schemas.microsoft.com/office/drawing/2014/main" xmlns="" id="{BEC0D373-B0B3-B147-96E5-AA218A9AE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85" y="1580919"/>
            <a:ext cx="6392854" cy="47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55;p33">
            <a:extLst>
              <a:ext uri="{FF2B5EF4-FFF2-40B4-BE49-F238E27FC236}">
                <a16:creationId xmlns:a16="http://schemas.microsoft.com/office/drawing/2014/main" xmlns="" id="{E2E25994-5FB6-C141-85E7-4DBA881525FA}"/>
              </a:ext>
            </a:extLst>
          </p:cNvPr>
          <p:cNvSpPr txBox="1"/>
          <p:nvPr/>
        </p:nvSpPr>
        <p:spPr>
          <a:xfrm>
            <a:off x="3213879" y="1580919"/>
            <a:ext cx="4329666" cy="461624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Makhraj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of Lam</a:t>
            </a: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51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823C45-EEDA-4D42-B856-87DA7F87F378}"/>
              </a:ext>
            </a:extLst>
          </p:cNvPr>
          <p:cNvSpPr txBox="1"/>
          <p:nvPr/>
        </p:nvSpPr>
        <p:spPr>
          <a:xfrm>
            <a:off x="545069" y="3211936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Google Shape;489;p36">
            <a:extLst>
              <a:ext uri="{FF2B5EF4-FFF2-40B4-BE49-F238E27FC236}">
                <a16:creationId xmlns:a16="http://schemas.microsoft.com/office/drawing/2014/main" xmlns="" id="{D573DD62-5738-E148-8B67-770EED5CC427}"/>
              </a:ext>
            </a:extLst>
          </p:cNvPr>
          <p:cNvSpPr/>
          <p:nvPr/>
        </p:nvSpPr>
        <p:spPr>
          <a:xfrm>
            <a:off x="8780433" y="1570614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68;p54">
            <a:extLst>
              <a:ext uri="{FF2B5EF4-FFF2-40B4-BE49-F238E27FC236}">
                <a16:creationId xmlns:a16="http://schemas.microsoft.com/office/drawing/2014/main" xmlns="" id="{033B3474-D43D-AC45-B822-CD49381C80B9}"/>
              </a:ext>
            </a:extLst>
          </p:cNvPr>
          <p:cNvSpPr txBox="1"/>
          <p:nvPr/>
        </p:nvSpPr>
        <p:spPr>
          <a:xfrm>
            <a:off x="3169005" y="1806438"/>
            <a:ext cx="6048672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CA" sz="3600" b="1" dirty="0">
                <a:solidFill>
                  <a:srgbClr val="003192"/>
                </a:solidFill>
                <a:cs typeface="Calibri"/>
                <a:sym typeface="Calibri"/>
              </a:rPr>
              <a:t>The</a:t>
            </a:r>
            <a:r>
              <a:rPr lang="en-CA" sz="3600" b="1" dirty="0">
                <a:solidFill>
                  <a:srgbClr val="FF0000"/>
                </a:solidFill>
                <a:cs typeface="Calibri"/>
                <a:sym typeface="Calibri"/>
              </a:rPr>
              <a:t> end of the tip </a:t>
            </a:r>
            <a:r>
              <a:rPr lang="en-CA" sz="3600" b="1" dirty="0">
                <a:solidFill>
                  <a:srgbClr val="003192"/>
                </a:solidFill>
                <a:cs typeface="Calibri"/>
                <a:sym typeface="Calibri"/>
              </a:rPr>
              <a:t>of the tongue</a:t>
            </a:r>
            <a:r>
              <a:rPr lang="en-CA" sz="24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CA" sz="2800" b="1" dirty="0">
                <a:solidFill>
                  <a:srgbClr val="003192"/>
                </a:solidFill>
                <a:cs typeface="Calibri"/>
                <a:sym typeface="Calibri"/>
              </a:rPr>
              <a:t>below the </a:t>
            </a:r>
            <a:r>
              <a:rPr lang="en-CA" sz="2800" b="1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CA" sz="2800" b="1" dirty="0">
                <a:solidFill>
                  <a:srgbClr val="003192"/>
                </a:solidFill>
                <a:cs typeface="Calibri"/>
                <a:sym typeface="Calibri"/>
              </a:rPr>
              <a:t> of the lam </a:t>
            </a:r>
          </a:p>
          <a:p>
            <a:pPr lvl="0" algn="ctr"/>
            <a:r>
              <a:rPr lang="en-CA" sz="2400" b="1" dirty="0">
                <a:solidFill>
                  <a:srgbClr val="003192"/>
                </a:solidFill>
                <a:cs typeface="Calibri"/>
                <a:sym typeface="Calibri"/>
              </a:rPr>
              <a:t>With the nearest part of the upper gums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1200" dirty="0">
                <a:sym typeface="Calibri"/>
              </a:rPr>
              <a:t> </a:t>
            </a:r>
            <a:r>
              <a:rPr lang="en-US" sz="1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تحت</a:t>
            </a:r>
            <a:r>
              <a:rPr lang="en-US" sz="1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مخرج</a:t>
            </a:r>
            <a:r>
              <a:rPr lang="en-US" sz="1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اللام</a:t>
            </a:r>
            <a:r>
              <a:rPr lang="en-US" sz="1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قليلا</a:t>
            </a:r>
            <a:endParaRPr sz="1400"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يليه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لَثَة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الأسنان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sz="1400" dirty="0"/>
          </a:p>
        </p:txBody>
      </p:sp>
      <p:graphicFrame>
        <p:nvGraphicFramePr>
          <p:cNvPr id="8" name="Google Shape;670;p54">
            <a:extLst>
              <a:ext uri="{FF2B5EF4-FFF2-40B4-BE49-F238E27FC236}">
                <a16:creationId xmlns:a16="http://schemas.microsoft.com/office/drawing/2014/main" xmlns="" id="{6B93B509-BCFF-D84B-B37F-022501FF488B}"/>
              </a:ext>
            </a:extLst>
          </p:cNvPr>
          <p:cNvGraphicFramePr/>
          <p:nvPr>
            <p:extLst/>
          </p:nvPr>
        </p:nvGraphicFramePr>
        <p:xfrm>
          <a:off x="3636147" y="5780751"/>
          <a:ext cx="5712450" cy="5719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9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وَالــرَّا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يُدَانِـيـهِ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لِظَـهْـرٍ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أَدْخَـلُـوا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وَالنُّونُ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طَرْفِـهِ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تَحْـتُ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اجْعَـلُـوا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Google Shape;673;p54">
            <a:extLst>
              <a:ext uri="{FF2B5EF4-FFF2-40B4-BE49-F238E27FC236}">
                <a16:creationId xmlns:a16="http://schemas.microsoft.com/office/drawing/2014/main" xmlns="" id="{F924BD9D-45DA-D74E-90C9-E037339C10AB}"/>
              </a:ext>
            </a:extLst>
          </p:cNvPr>
          <p:cNvSpPr/>
          <p:nvPr/>
        </p:nvSpPr>
        <p:spPr>
          <a:xfrm>
            <a:off x="3276895" y="4835779"/>
            <a:ext cx="281910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المظهرة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والمتحركة</a:t>
            </a:r>
            <a:endParaRPr sz="16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With Izhar or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Haraka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74;p54">
            <a:extLst>
              <a:ext uri="{FF2B5EF4-FFF2-40B4-BE49-F238E27FC236}">
                <a16:creationId xmlns:a16="http://schemas.microsoft.com/office/drawing/2014/main" xmlns="" id="{5093FFC1-F14E-E84B-A9D1-7A18BB26BC52}"/>
              </a:ext>
            </a:extLst>
          </p:cNvPr>
          <p:cNvSpPr txBox="1"/>
          <p:nvPr/>
        </p:nvSpPr>
        <p:spPr>
          <a:xfrm>
            <a:off x="5944186" y="4725173"/>
            <a:ext cx="979733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ن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CB02F731-3E0E-2F4D-9AA7-B8C982C59DD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4059" t="48474" r="51946" b="37290"/>
          <a:stretch/>
        </p:blipFill>
        <p:spPr>
          <a:xfrm>
            <a:off x="474269" y="2021968"/>
            <a:ext cx="2558331" cy="34699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8C90A8-8C07-DB44-B21E-F7015B2F1FC1}"/>
              </a:ext>
            </a:extLst>
          </p:cNvPr>
          <p:cNvSpPr txBox="1"/>
          <p:nvPr/>
        </p:nvSpPr>
        <p:spPr>
          <a:xfrm>
            <a:off x="600664" y="5294560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0000"/>
                </a:solidFill>
              </a:rPr>
              <a:t>Nun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6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F7819E-EA96-0848-9CE5-49011D88E9C3}"/>
              </a:ext>
            </a:extLst>
          </p:cNvPr>
          <p:cNvSpPr txBox="1"/>
          <p:nvPr/>
        </p:nvSpPr>
        <p:spPr>
          <a:xfrm>
            <a:off x="277459" y="3271883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Google Shape;489;p36">
            <a:extLst>
              <a:ext uri="{FF2B5EF4-FFF2-40B4-BE49-F238E27FC236}">
                <a16:creationId xmlns:a16="http://schemas.microsoft.com/office/drawing/2014/main" xmlns="" id="{DC8AB12F-6099-7146-9A20-03E0E66F1F18}"/>
              </a:ext>
            </a:extLst>
          </p:cNvPr>
          <p:cNvSpPr/>
          <p:nvPr/>
        </p:nvSpPr>
        <p:spPr>
          <a:xfrm>
            <a:off x="8847792" y="1040178"/>
            <a:ext cx="65274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lang="en-CA"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94;p56">
            <a:extLst>
              <a:ext uri="{FF2B5EF4-FFF2-40B4-BE49-F238E27FC236}">
                <a16:creationId xmlns:a16="http://schemas.microsoft.com/office/drawing/2014/main" xmlns="" id="{08128436-91E6-E142-A044-71953171F3DD}"/>
              </a:ext>
            </a:extLst>
          </p:cNvPr>
          <p:cNvSpPr txBox="1"/>
          <p:nvPr/>
        </p:nvSpPr>
        <p:spPr>
          <a:xfrm>
            <a:off x="3116894" y="1763199"/>
            <a:ext cx="6048672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CA" sz="4000" b="1" dirty="0">
                <a:solidFill>
                  <a:srgbClr val="003192"/>
                </a:solidFill>
                <a:cs typeface="Calibri"/>
                <a:sym typeface="Calibri"/>
              </a:rPr>
              <a:t>The</a:t>
            </a:r>
            <a:r>
              <a:rPr lang="en-CA" sz="4000" b="1" dirty="0">
                <a:solidFill>
                  <a:srgbClr val="FF0000"/>
                </a:solidFill>
                <a:cs typeface="Calibri"/>
                <a:sym typeface="Calibri"/>
              </a:rPr>
              <a:t> tip of </a:t>
            </a:r>
            <a:r>
              <a:rPr lang="en-CA" sz="4000" b="1" dirty="0">
                <a:solidFill>
                  <a:srgbClr val="003192"/>
                </a:solidFill>
                <a:cs typeface="Calibri"/>
                <a:sym typeface="Calibri"/>
              </a:rPr>
              <a:t>the tongue </a:t>
            </a:r>
            <a:r>
              <a:rPr lang="en-CA" sz="3200" b="1" dirty="0">
                <a:solidFill>
                  <a:srgbClr val="003192"/>
                </a:solidFill>
                <a:cs typeface="Calibri"/>
                <a:sym typeface="Calibri"/>
              </a:rPr>
              <a:t>near to its</a:t>
            </a:r>
            <a:r>
              <a:rPr lang="en-CA" sz="3200" b="1" dirty="0">
                <a:solidFill>
                  <a:srgbClr val="FF0000"/>
                </a:solidFill>
                <a:cs typeface="Calibri"/>
                <a:sym typeface="Calibri"/>
              </a:rPr>
              <a:t> upper surface</a:t>
            </a:r>
            <a:r>
              <a:rPr lang="en-CA" sz="28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br>
              <a:rPr lang="en-CA" sz="28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CA" sz="2800" b="1" dirty="0">
                <a:solidFill>
                  <a:srgbClr val="003192"/>
                </a:solidFill>
                <a:cs typeface="Calibri"/>
                <a:sym typeface="Calibri"/>
              </a:rPr>
              <a:t>next to the </a:t>
            </a:r>
            <a:r>
              <a:rPr lang="en-CA" sz="2800" b="1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CA" sz="2800" b="1" dirty="0">
                <a:solidFill>
                  <a:srgbClr val="003192"/>
                </a:solidFill>
                <a:cs typeface="Calibri"/>
                <a:sym typeface="Calibri"/>
              </a:rPr>
              <a:t> of the noon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قريب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إلى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ظهره</a:t>
            </a:r>
            <a:endParaRPr sz="1600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بعد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مخرج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النون</a:t>
            </a:r>
            <a:endParaRPr sz="1600" dirty="0"/>
          </a:p>
        </p:txBody>
      </p:sp>
      <p:sp>
        <p:nvSpPr>
          <p:cNvPr id="8" name="Google Shape;699;p56">
            <a:extLst>
              <a:ext uri="{FF2B5EF4-FFF2-40B4-BE49-F238E27FC236}">
                <a16:creationId xmlns:a16="http://schemas.microsoft.com/office/drawing/2014/main" xmlns="" id="{9473A1E7-C39B-864B-9D44-06262888A389}"/>
              </a:ext>
            </a:extLst>
          </p:cNvPr>
          <p:cNvSpPr txBox="1"/>
          <p:nvPr/>
        </p:nvSpPr>
        <p:spPr>
          <a:xfrm>
            <a:off x="5853198" y="4676618"/>
            <a:ext cx="756084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ر</a:t>
            </a:r>
            <a:endParaRPr sz="4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F92EDE30-3083-8C46-AFE2-4CB35358CEA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9535" t="48346" r="66464" b="41093"/>
          <a:stretch/>
        </p:blipFill>
        <p:spPr>
          <a:xfrm>
            <a:off x="238047" y="2290819"/>
            <a:ext cx="2794553" cy="2810699"/>
          </a:xfrm>
          <a:prstGeom prst="rect">
            <a:avLst/>
          </a:prstGeom>
        </p:spPr>
      </p:pic>
      <p:graphicFrame>
        <p:nvGraphicFramePr>
          <p:cNvPr id="11" name="Google Shape;670;p54">
            <a:extLst>
              <a:ext uri="{FF2B5EF4-FFF2-40B4-BE49-F238E27FC236}">
                <a16:creationId xmlns:a16="http://schemas.microsoft.com/office/drawing/2014/main" xmlns="" id="{7680A66B-1A71-A842-834D-F1FBE2893203}"/>
              </a:ext>
            </a:extLst>
          </p:cNvPr>
          <p:cNvGraphicFramePr/>
          <p:nvPr>
            <p:extLst/>
          </p:nvPr>
        </p:nvGraphicFramePr>
        <p:xfrm>
          <a:off x="3360293" y="5753370"/>
          <a:ext cx="5712450" cy="5719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19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وَالــرَّا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يُدَانِـيـهِ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لِظَـهْـرٍ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أَدْخَـلُـوا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وَالنُّونُ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طَرْفِـهِ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تَحْـتُ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اجْعَـلُـوا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497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E2CEF5AB-16DC-C148-9159-D479D057B66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214" t="48346" r="66464" b="37290"/>
          <a:stretch/>
        </p:blipFill>
        <p:spPr>
          <a:xfrm>
            <a:off x="2587067" y="2165921"/>
            <a:ext cx="5137758" cy="3474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A3AAF0-B6CE-BF4F-B89C-F69A1918D792}"/>
              </a:ext>
            </a:extLst>
          </p:cNvPr>
          <p:cNvSpPr txBox="1"/>
          <p:nvPr/>
        </p:nvSpPr>
        <p:spPr>
          <a:xfrm>
            <a:off x="993882" y="5434868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Raa</a:t>
            </a:r>
            <a:r>
              <a:rPr lang="en-US" sz="2800" b="1" dirty="0">
                <a:solidFill>
                  <a:srgbClr val="FF0000"/>
                </a:solidFill>
              </a:rPr>
              <a:t>’ with </a:t>
            </a:r>
            <a:r>
              <a:rPr lang="en-US" sz="2800" b="1" dirty="0" err="1">
                <a:solidFill>
                  <a:srgbClr val="FF0000"/>
                </a:solidFill>
              </a:rPr>
              <a:t>Tafkheem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BC0CE3-A1AF-2142-B584-A7F523F162F4}"/>
              </a:ext>
            </a:extLst>
          </p:cNvPr>
          <p:cNvSpPr txBox="1"/>
          <p:nvPr/>
        </p:nvSpPr>
        <p:spPr>
          <a:xfrm>
            <a:off x="5811208" y="5485137"/>
            <a:ext cx="318637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Raa</a:t>
            </a:r>
            <a:r>
              <a:rPr lang="en-US" sz="2800" b="1" dirty="0">
                <a:solidFill>
                  <a:srgbClr val="FF0000"/>
                </a:solidFill>
              </a:rPr>
              <a:t>’ with </a:t>
            </a:r>
            <a:r>
              <a:rPr lang="en-US" sz="2800" b="1" dirty="0" err="1">
                <a:solidFill>
                  <a:srgbClr val="FF0000"/>
                </a:solidFill>
              </a:rPr>
              <a:t>Tarqeeq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62291030-ED14-4241-B854-64220A077C60}"/>
              </a:ext>
            </a:extLst>
          </p:cNvPr>
          <p:cNvCxnSpPr/>
          <p:nvPr/>
        </p:nvCxnSpPr>
        <p:spPr>
          <a:xfrm flipH="1">
            <a:off x="7205928" y="3217995"/>
            <a:ext cx="1666274" cy="253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4E86E09-9535-134E-8CD8-53591711CC11}"/>
              </a:ext>
            </a:extLst>
          </p:cNvPr>
          <p:cNvCxnSpPr>
            <a:cxnSpLocks/>
          </p:cNvCxnSpPr>
          <p:nvPr/>
        </p:nvCxnSpPr>
        <p:spPr>
          <a:xfrm>
            <a:off x="1711856" y="2903706"/>
            <a:ext cx="3058609" cy="3142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985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E74695-C440-5341-B2FE-5F4B5A5777E1}"/>
              </a:ext>
            </a:extLst>
          </p:cNvPr>
          <p:cNvSpPr txBox="1"/>
          <p:nvPr/>
        </p:nvSpPr>
        <p:spPr>
          <a:xfrm>
            <a:off x="3500484" y="2599388"/>
            <a:ext cx="6165668" cy="2501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28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Al-</a:t>
            </a:r>
            <a:r>
              <a:rPr lang="en-CA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Dh</a:t>
            </a:r>
            <a:r>
              <a:rPr lang="en-US" sz="28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alqiyyah</a:t>
            </a:r>
            <a:endParaRPr lang="en-US" sz="28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easily produced from tongue tip)</a:t>
            </a:r>
          </a:p>
          <a:p>
            <a:pPr lvl="0" algn="ctr" rtl="1"/>
            <a:endParaRPr lang="en-US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</a:t>
            </a:r>
            <a:r>
              <a:rPr lang="en-CA" sz="24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ذ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لقية</a:t>
            </a:r>
            <a:r>
              <a:rPr lang="en-US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 algn="ctr" rtl="1">
              <a:lnSpc>
                <a:spcPct val="200000"/>
              </a:lnSpc>
            </a:pPr>
            <a:r>
              <a:rPr lang="ar-SA" sz="4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ر</a:t>
            </a:r>
            <a:r>
              <a:rPr lang="ar-SA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– ن – ل</a:t>
            </a:r>
            <a:endParaRPr lang="ar-SA" dirty="0">
              <a:solidFill>
                <a:srgbClr val="003192"/>
              </a:solidFill>
            </a:endParaRPr>
          </a:p>
        </p:txBody>
      </p:sp>
      <p:pic>
        <p:nvPicPr>
          <p:cNvPr id="6" name="Picture 5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BF5B9D2C-D9D1-9C41-826F-2C73E4936FF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4059" t="48778" r="51946" b="40912"/>
          <a:stretch/>
        </p:blipFill>
        <p:spPr>
          <a:xfrm>
            <a:off x="685393" y="2196579"/>
            <a:ext cx="3354740" cy="329533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F624487-2425-AA4E-9362-518A36AC1BE2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1046815" y="3528637"/>
            <a:ext cx="727384" cy="234953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84D2FF-572C-F44F-919F-A1E2FAC7EDF0}"/>
              </a:ext>
            </a:extLst>
          </p:cNvPr>
          <p:cNvSpPr txBox="1"/>
          <p:nvPr/>
        </p:nvSpPr>
        <p:spPr>
          <a:xfrm>
            <a:off x="211264" y="5878168"/>
            <a:ext cx="1671102" cy="461665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الذَّلق</a:t>
            </a:r>
            <a:r>
              <a:rPr lang="en-CA" sz="2400" dirty="0" err="1"/>
              <a:t>Dhalaq</a:t>
            </a:r>
            <a:r>
              <a:rPr lang="en-CA" sz="2400" dirty="0"/>
              <a:t>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36615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889103" y="4195372"/>
            <a:ext cx="8280919" cy="20313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2800" b="1" dirty="0">
                <a:solidFill>
                  <a:srgbClr val="003192"/>
                </a:solidFill>
              </a:rPr>
              <a:t>المخارج: </a:t>
            </a:r>
            <a:r>
              <a:rPr lang="ar-KW" sz="2800" dirty="0">
                <a:solidFill>
                  <a:srgbClr val="003192"/>
                </a:solidFill>
              </a:rPr>
              <a:t>جمع مَخْرَج ... </a:t>
            </a:r>
            <a:endParaRPr lang="ar-KW" sz="2800" dirty="0" smtClean="0">
              <a:solidFill>
                <a:srgbClr val="003192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KW" sz="2800" b="1" u="sng" dirty="0" smtClean="0">
                <a:solidFill>
                  <a:srgbClr val="003192"/>
                </a:solidFill>
              </a:rPr>
              <a:t>لغةً</a:t>
            </a:r>
            <a:r>
              <a:rPr lang="ar-KW" sz="2800" dirty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محلُّ الخروج.</a:t>
            </a:r>
            <a:br>
              <a:rPr lang="ar-KW" sz="2400" dirty="0">
                <a:solidFill>
                  <a:srgbClr val="003192"/>
                </a:solidFill>
              </a:rPr>
            </a:br>
            <a:r>
              <a:rPr lang="ar-KW" sz="2800" b="1" u="sng" dirty="0" smtClean="0">
                <a:solidFill>
                  <a:srgbClr val="003192"/>
                </a:solidFill>
              </a:rPr>
              <a:t>اصطلاحًا</a:t>
            </a:r>
            <a:r>
              <a:rPr lang="ar-KW" sz="2800" dirty="0">
                <a:solidFill>
                  <a:srgbClr val="003192"/>
                </a:solidFill>
              </a:rPr>
              <a:t>: </a:t>
            </a:r>
            <a:r>
              <a:rPr lang="ar-KW" sz="2400" dirty="0">
                <a:solidFill>
                  <a:srgbClr val="003192"/>
                </a:solidFill>
              </a:rPr>
              <a:t>اسم لموضع خروج الحرف وتمييزه عن غيره.</a:t>
            </a:r>
            <a:endParaRPr lang="en-US" sz="2800" dirty="0">
              <a:solidFill>
                <a:srgbClr val="00319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03" y="2126639"/>
            <a:ext cx="8496944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3200" b="1" u="sng" dirty="0">
                <a:solidFill>
                  <a:srgbClr val="001746"/>
                </a:solidFill>
              </a:rPr>
              <a:t>Lexically</a:t>
            </a:r>
            <a:r>
              <a:rPr lang="en-US" sz="3200" dirty="0">
                <a:solidFill>
                  <a:srgbClr val="001746"/>
                </a:solidFill>
              </a:rPr>
              <a:t>: </a:t>
            </a:r>
            <a:r>
              <a:rPr lang="en-US" sz="3200" dirty="0" smtClean="0">
                <a:solidFill>
                  <a:srgbClr val="001746"/>
                </a:solidFill>
              </a:rPr>
              <a:t>the </a:t>
            </a:r>
            <a:r>
              <a:rPr lang="en-US" sz="3200" dirty="0">
                <a:solidFill>
                  <a:srgbClr val="001746"/>
                </a:solidFill>
              </a:rPr>
              <a:t>place of articulation </a:t>
            </a:r>
            <a:r>
              <a:rPr lang="en-US" sz="3200" b="1" u="sng" dirty="0" smtClean="0">
                <a:solidFill>
                  <a:srgbClr val="001746"/>
                </a:solidFill>
              </a:rPr>
              <a:t>Terminologically</a:t>
            </a:r>
            <a:r>
              <a:rPr lang="en-US" sz="3200" dirty="0" smtClean="0">
                <a:solidFill>
                  <a:srgbClr val="001746"/>
                </a:solidFill>
              </a:rPr>
              <a:t>:  the </a:t>
            </a:r>
            <a:r>
              <a:rPr lang="en-US" sz="3200" dirty="0">
                <a:solidFill>
                  <a:srgbClr val="001746"/>
                </a:solidFill>
              </a:rPr>
              <a:t>place of articulation of a certain </a:t>
            </a:r>
            <a:r>
              <a:rPr lang="en-US" sz="3200" i="1" dirty="0" err="1">
                <a:solidFill>
                  <a:srgbClr val="001746"/>
                </a:solidFill>
              </a:rPr>
              <a:t>harf</a:t>
            </a:r>
            <a:r>
              <a:rPr lang="en-US" sz="3200" dirty="0">
                <a:solidFill>
                  <a:srgbClr val="001746"/>
                </a:solidFill>
              </a:rPr>
              <a:t> (letter</a:t>
            </a:r>
            <a:r>
              <a:rPr lang="en-US" sz="3200" dirty="0" smtClean="0">
                <a:solidFill>
                  <a:srgbClr val="001746"/>
                </a:solidFill>
              </a:rPr>
              <a:t>) that </a:t>
            </a:r>
            <a:r>
              <a:rPr lang="en-US" sz="3200" dirty="0">
                <a:solidFill>
                  <a:srgbClr val="001746"/>
                </a:solidFill>
              </a:rPr>
              <a:t>distinguishes </a:t>
            </a:r>
            <a:r>
              <a:rPr lang="en-US" sz="3200" dirty="0" smtClean="0">
                <a:solidFill>
                  <a:srgbClr val="001746"/>
                </a:solidFill>
              </a:rPr>
              <a:t>it from others. </a:t>
            </a:r>
            <a:endParaRPr lang="en-US" sz="3200" dirty="0">
              <a:solidFill>
                <a:srgbClr val="00174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489;p36">
            <a:extLst>
              <a:ext uri="{FF2B5EF4-FFF2-40B4-BE49-F238E27FC236}">
                <a16:creationId xmlns:a16="http://schemas.microsoft.com/office/drawing/2014/main" xmlns="" id="{771FD461-2756-DE4C-BDF6-CFEA46C462E2}"/>
              </a:ext>
            </a:extLst>
          </p:cNvPr>
          <p:cNvSpPr/>
          <p:nvPr/>
        </p:nvSpPr>
        <p:spPr>
          <a:xfrm>
            <a:off x="8498544" y="1188982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35;p60">
            <a:extLst>
              <a:ext uri="{FF2B5EF4-FFF2-40B4-BE49-F238E27FC236}">
                <a16:creationId xmlns:a16="http://schemas.microsoft.com/office/drawing/2014/main" xmlns="" id="{77E22EEF-5E09-8642-A1B7-393C8E9549FC}"/>
              </a:ext>
            </a:extLst>
          </p:cNvPr>
          <p:cNvSpPr txBox="1"/>
          <p:nvPr/>
        </p:nvSpPr>
        <p:spPr>
          <a:xfrm>
            <a:off x="3263078" y="1751375"/>
            <a:ext cx="5665843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The</a:t>
            </a:r>
            <a:r>
              <a:rPr lang="en-US" sz="3600" b="1" dirty="0">
                <a:solidFill>
                  <a:srgbClr val="FF0000"/>
                </a:solidFill>
                <a:cs typeface="Calibri"/>
                <a:sym typeface="Calibri"/>
              </a:rPr>
              <a:t> front end </a:t>
            </a:r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of the tip </a:t>
            </a:r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 </a:t>
            </a:r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</a:br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and the part of the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roots</a:t>
            </a:r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upper front teeth</a:t>
            </a:r>
            <a:endParaRPr lang="en-US" sz="28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sz="1200"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أصول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2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sz="1200" dirty="0">
              <a:solidFill>
                <a:srgbClr val="003192"/>
              </a:solidFill>
            </a:endParaRPr>
          </a:p>
        </p:txBody>
      </p:sp>
      <p:graphicFrame>
        <p:nvGraphicFramePr>
          <p:cNvPr id="7" name="Google Shape;737;p60">
            <a:extLst>
              <a:ext uri="{FF2B5EF4-FFF2-40B4-BE49-F238E27FC236}">
                <a16:creationId xmlns:a16="http://schemas.microsoft.com/office/drawing/2014/main" xmlns="" id="{6E510379-D5F7-1F44-8471-50B9FE25A6A3}"/>
              </a:ext>
            </a:extLst>
          </p:cNvPr>
          <p:cNvGraphicFramePr/>
          <p:nvPr>
            <p:extLst/>
          </p:nvPr>
        </p:nvGraphicFramePr>
        <p:xfrm>
          <a:off x="3341562" y="5567718"/>
          <a:ext cx="5712450" cy="4902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عُلْيَـا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والصَّفِـيْـرُ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مُسْتَـكِـنْ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وَالطَّـاءُ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وَالـدَّالُ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وَتَـا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مِـنْـهُ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Google Shape;740;p60">
            <a:extLst>
              <a:ext uri="{FF2B5EF4-FFF2-40B4-BE49-F238E27FC236}">
                <a16:creationId xmlns:a16="http://schemas.microsoft.com/office/drawing/2014/main" xmlns="" id="{EABE53C7-8E54-4C40-92DB-234F15F30AB5}"/>
              </a:ext>
            </a:extLst>
          </p:cNvPr>
          <p:cNvSpPr txBox="1"/>
          <p:nvPr/>
        </p:nvSpPr>
        <p:spPr>
          <a:xfrm>
            <a:off x="4658108" y="4540871"/>
            <a:ext cx="2700300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د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ت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0CB901E3-68E6-294C-A084-05178A18E4E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6108" t="66642" r="19834" b="22442"/>
          <a:stretch/>
        </p:blipFill>
        <p:spPr>
          <a:xfrm>
            <a:off x="368100" y="2196273"/>
            <a:ext cx="2959405" cy="306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29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BD1045AF-8ECA-504D-AB07-22DD63B3D80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66108" t="66382" r="4675" b="19241"/>
          <a:stretch/>
        </p:blipFill>
        <p:spPr>
          <a:xfrm>
            <a:off x="248058" y="2548131"/>
            <a:ext cx="5290109" cy="3470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24F822-076A-7045-BCAF-0EEAF442B0A1}"/>
              </a:ext>
            </a:extLst>
          </p:cNvPr>
          <p:cNvSpPr txBox="1"/>
          <p:nvPr/>
        </p:nvSpPr>
        <p:spPr>
          <a:xfrm>
            <a:off x="3580489" y="5866598"/>
            <a:ext cx="11596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T’aa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6D0B6B-FEF2-174F-87B7-E1D0E7DAE544}"/>
              </a:ext>
            </a:extLst>
          </p:cNvPr>
          <p:cNvSpPr txBox="1"/>
          <p:nvPr/>
        </p:nvSpPr>
        <p:spPr>
          <a:xfrm>
            <a:off x="460576" y="5859110"/>
            <a:ext cx="169592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FF0000"/>
                </a:solidFill>
              </a:rPr>
              <a:t>Dal – </a:t>
            </a:r>
            <a:r>
              <a:rPr lang="en-US" sz="2800" b="1" dirty="0" err="1">
                <a:solidFill>
                  <a:srgbClr val="FF0000"/>
                </a:solidFill>
              </a:rPr>
              <a:t>Taa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20711D-68A0-034C-9DCB-F3D06E8AB3A9}"/>
              </a:ext>
            </a:extLst>
          </p:cNvPr>
          <p:cNvSpPr txBox="1"/>
          <p:nvPr/>
        </p:nvSpPr>
        <p:spPr>
          <a:xfrm>
            <a:off x="5944004" y="2726176"/>
            <a:ext cx="348566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  <a:b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Nata`iyyah</a:t>
            </a:r>
            <a:endParaRPr lang="en-US" sz="32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“rugae”)</a:t>
            </a:r>
          </a:p>
          <a:p>
            <a:pPr lvl="0" algn="ctr" rtl="1"/>
            <a:endParaRPr lang="en-US" sz="32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النطعية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05D822C-C8FA-6D46-992A-ABE5007164B3}"/>
              </a:ext>
            </a:extLst>
          </p:cNvPr>
          <p:cNvCxnSpPr>
            <a:cxnSpLocks/>
          </p:cNvCxnSpPr>
          <p:nvPr/>
        </p:nvCxnSpPr>
        <p:spPr>
          <a:xfrm flipH="1" flipV="1">
            <a:off x="685393" y="2023353"/>
            <a:ext cx="423560" cy="140564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15BAB9-9840-ED4C-B471-4AA4F587B253}"/>
              </a:ext>
            </a:extLst>
          </p:cNvPr>
          <p:cNvSpPr txBox="1"/>
          <p:nvPr/>
        </p:nvSpPr>
        <p:spPr>
          <a:xfrm>
            <a:off x="474227" y="1463486"/>
            <a:ext cx="4039407" cy="92333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b="1" dirty="0">
                <a:solidFill>
                  <a:srgbClr val="002060"/>
                </a:solidFill>
              </a:rPr>
              <a:t> </a:t>
            </a:r>
            <a:r>
              <a:rPr lang="en-CA" b="1" dirty="0">
                <a:solidFill>
                  <a:srgbClr val="002060"/>
                </a:solidFill>
              </a:rPr>
              <a:t>Al-Nita’ (The rough skin of the upper pallet)</a:t>
            </a:r>
          </a:p>
          <a:p>
            <a:pPr algn="ctr" rtl="1"/>
            <a:r>
              <a:rPr lang="ar-SA" b="1" dirty="0">
                <a:solidFill>
                  <a:srgbClr val="002060"/>
                </a:solidFill>
              </a:rPr>
              <a:t>النِطَع (المنطقة الخشنة)</a:t>
            </a:r>
            <a:endParaRPr lang="ar-S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73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489;p36">
            <a:extLst>
              <a:ext uri="{FF2B5EF4-FFF2-40B4-BE49-F238E27FC236}">
                <a16:creationId xmlns:a16="http://schemas.microsoft.com/office/drawing/2014/main" xmlns="" id="{1392B6B6-6406-884C-BC47-7DF9C4B5B028}"/>
              </a:ext>
            </a:extLst>
          </p:cNvPr>
          <p:cNvSpPr/>
          <p:nvPr/>
        </p:nvSpPr>
        <p:spPr>
          <a:xfrm>
            <a:off x="8527880" y="1033339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16;p67">
            <a:extLst>
              <a:ext uri="{FF2B5EF4-FFF2-40B4-BE49-F238E27FC236}">
                <a16:creationId xmlns:a16="http://schemas.microsoft.com/office/drawing/2014/main" xmlns="" id="{B343E4BC-4077-7D4A-8E14-47B37267F768}"/>
              </a:ext>
            </a:extLst>
          </p:cNvPr>
          <p:cNvSpPr txBox="1"/>
          <p:nvPr/>
        </p:nvSpPr>
        <p:spPr>
          <a:xfrm>
            <a:off x="3229101" y="1718875"/>
            <a:ext cx="6048672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The </a:t>
            </a:r>
            <a:r>
              <a:rPr lang="en-US" sz="3600" b="1" dirty="0">
                <a:solidFill>
                  <a:srgbClr val="FF0000"/>
                </a:solidFill>
                <a:cs typeface="Calibri"/>
                <a:sym typeface="Calibri"/>
              </a:rPr>
              <a:t>upper side </a:t>
            </a:r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of the tip </a:t>
            </a:r>
          </a:p>
          <a:p>
            <a:pPr lvl="0" algn="ctr" rtl="1"/>
            <a:r>
              <a:rPr lang="en-US" sz="2400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</a:t>
            </a:r>
          </a:p>
          <a:p>
            <a:pPr lvl="0" algn="ctr" rtl="1"/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and the </a:t>
            </a:r>
            <a:r>
              <a:rPr lang="en-US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tips</a:t>
            </a:r>
            <a:r>
              <a:rPr lang="en-US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upper front teeth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ظهر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endParaRPr sz="1600"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أطراف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003192"/>
              </a:solidFill>
            </a:endParaRPr>
          </a:p>
        </p:txBody>
      </p:sp>
      <p:graphicFrame>
        <p:nvGraphicFramePr>
          <p:cNvPr id="7" name="Google Shape;817;p67">
            <a:extLst>
              <a:ext uri="{FF2B5EF4-FFF2-40B4-BE49-F238E27FC236}">
                <a16:creationId xmlns:a16="http://schemas.microsoft.com/office/drawing/2014/main" xmlns="" id="{EC76ADF7-C38F-D24D-929A-6178969407D8}"/>
              </a:ext>
            </a:extLst>
          </p:cNvPr>
          <p:cNvGraphicFramePr/>
          <p:nvPr>
            <p:extLst/>
          </p:nvPr>
        </p:nvGraphicFramePr>
        <p:xfrm>
          <a:off x="3428027" y="5368622"/>
          <a:ext cx="5712450" cy="8828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وَالـظَّـاءُ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وَالــذَّالُ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وَثَــا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لِلْعُـلْـيَـا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مِنْهُ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السُّفْـلَـى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فَالْفَـا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مَـعَ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اطْـرافِ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المُشْرِفَـهْ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طَرَفَيْهِمَـا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بَـطْـنِ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الشَّفَهْ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521276"/>
                  </a:ext>
                </a:extLst>
              </a:tr>
            </a:tbl>
          </a:graphicData>
        </a:graphic>
      </p:graphicFrame>
      <p:sp>
        <p:nvSpPr>
          <p:cNvPr id="8" name="Google Shape;821;p67">
            <a:extLst>
              <a:ext uri="{FF2B5EF4-FFF2-40B4-BE49-F238E27FC236}">
                <a16:creationId xmlns:a16="http://schemas.microsoft.com/office/drawing/2014/main" xmlns="" id="{D6702FA3-53C0-014B-9F50-3D2F731A1602}"/>
              </a:ext>
            </a:extLst>
          </p:cNvPr>
          <p:cNvSpPr txBox="1"/>
          <p:nvPr/>
        </p:nvSpPr>
        <p:spPr>
          <a:xfrm>
            <a:off x="4799950" y="4366881"/>
            <a:ext cx="2906975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ظ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ذ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ث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FF8CBAAB-7A2E-0444-BD6F-6AE970D8C87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5213" t="66763" r="82048" b="22692"/>
          <a:stretch/>
        </p:blipFill>
        <p:spPr>
          <a:xfrm>
            <a:off x="345193" y="2160501"/>
            <a:ext cx="2906586" cy="32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817395B4-7EDF-734E-8EAB-F5EE8D8B205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4654" t="66385" r="66174" b="19262"/>
          <a:stretch/>
        </p:blipFill>
        <p:spPr>
          <a:xfrm>
            <a:off x="226493" y="2082289"/>
            <a:ext cx="5612213" cy="3681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F11A40-15D0-1E4F-A30C-3BE03FF04A84}"/>
              </a:ext>
            </a:extLst>
          </p:cNvPr>
          <p:cNvSpPr txBox="1"/>
          <p:nvPr/>
        </p:nvSpPr>
        <p:spPr>
          <a:xfrm>
            <a:off x="3593734" y="5692761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Dh’aa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21F6F3-3C18-264F-A1AC-470B22106DF4}"/>
              </a:ext>
            </a:extLst>
          </p:cNvPr>
          <p:cNvSpPr txBox="1"/>
          <p:nvPr/>
        </p:nvSpPr>
        <p:spPr>
          <a:xfrm>
            <a:off x="473822" y="5685273"/>
            <a:ext cx="236437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Dhaal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Thaa</a:t>
            </a:r>
            <a:r>
              <a:rPr lang="en-US" sz="2800" b="1" dirty="0">
                <a:solidFill>
                  <a:srgbClr val="FF0000"/>
                </a:solidFill>
              </a:rPr>
              <a:t>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6547F4-7F9B-1B40-BC96-795F0529A27A}"/>
              </a:ext>
            </a:extLst>
          </p:cNvPr>
          <p:cNvSpPr txBox="1"/>
          <p:nvPr/>
        </p:nvSpPr>
        <p:spPr>
          <a:xfrm>
            <a:off x="5981993" y="2875808"/>
            <a:ext cx="348566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Lethawiyyah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endParaRPr lang="en-US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Gum)</a:t>
            </a:r>
          </a:p>
          <a:p>
            <a:pPr lvl="0" algn="ctr" rtl="1"/>
            <a:endParaRPr lang="en-US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اللثوية</a:t>
            </a:r>
            <a:endParaRPr lang="en-US" sz="24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735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FCD872-BA7D-C348-B75B-5875EEC0F8C9}"/>
              </a:ext>
            </a:extLst>
          </p:cNvPr>
          <p:cNvSpPr txBox="1"/>
          <p:nvPr/>
        </p:nvSpPr>
        <p:spPr>
          <a:xfrm>
            <a:off x="247917" y="3285746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Google Shape;489;p36">
            <a:extLst>
              <a:ext uri="{FF2B5EF4-FFF2-40B4-BE49-F238E27FC236}">
                <a16:creationId xmlns:a16="http://schemas.microsoft.com/office/drawing/2014/main" xmlns="" id="{90B9E339-B545-9140-B12D-333B737BE784}"/>
              </a:ext>
            </a:extLst>
          </p:cNvPr>
          <p:cNvSpPr/>
          <p:nvPr/>
        </p:nvSpPr>
        <p:spPr>
          <a:xfrm>
            <a:off x="8455242" y="1117505"/>
            <a:ext cx="111906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7200" b="1" cap="none" dirty="0" smtClean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70;p63">
            <a:extLst>
              <a:ext uri="{FF2B5EF4-FFF2-40B4-BE49-F238E27FC236}">
                <a16:creationId xmlns:a16="http://schemas.microsoft.com/office/drawing/2014/main" xmlns="" id="{2812B3FD-FE67-C14B-9A5A-C72EC385CDBE}"/>
              </a:ext>
            </a:extLst>
          </p:cNvPr>
          <p:cNvSpPr txBox="1"/>
          <p:nvPr/>
        </p:nvSpPr>
        <p:spPr>
          <a:xfrm>
            <a:off x="2899649" y="1951307"/>
            <a:ext cx="6205440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The</a:t>
            </a:r>
            <a:r>
              <a:rPr lang="en-US" sz="3600" b="1" dirty="0">
                <a:solidFill>
                  <a:srgbClr val="FF0000"/>
                </a:solidFill>
                <a:cs typeface="Calibri"/>
                <a:sym typeface="Calibri"/>
              </a:rPr>
              <a:t> end </a:t>
            </a:r>
            <a:r>
              <a:rPr lang="en-US" sz="3600" b="1" dirty="0">
                <a:solidFill>
                  <a:srgbClr val="003192"/>
                </a:solidFill>
                <a:cs typeface="Calibri"/>
                <a:sym typeface="Calibri"/>
              </a:rPr>
              <a:t>of the tip</a:t>
            </a:r>
            <a:r>
              <a:rPr lang="en-US" sz="3600" b="1" dirty="0">
                <a:solidFill>
                  <a:srgbClr val="FF0000"/>
                </a:solidFill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of the tongue and the part </a:t>
            </a:r>
            <a:r>
              <a:rPr lang="en-US" sz="2800" b="1" dirty="0">
                <a:solidFill>
                  <a:srgbClr val="FF0000"/>
                </a:solidFill>
                <a:cs typeface="Calibri"/>
                <a:sym typeface="Calibri"/>
              </a:rPr>
              <a:t>between </a:t>
            </a:r>
            <a:r>
              <a:rPr lang="en-US" sz="2800" b="1" dirty="0">
                <a:solidFill>
                  <a:srgbClr val="003192"/>
                </a:solidFill>
                <a:cs typeface="Calibri"/>
                <a:sym typeface="Calibri"/>
              </a:rPr>
              <a:t>the upper and lower </a:t>
            </a:r>
            <a:r>
              <a:rPr lang="en-US" sz="2800" b="1" dirty="0">
                <a:solidFill>
                  <a:srgbClr val="FF0000"/>
                </a:solidFill>
                <a:cs typeface="Calibri"/>
                <a:sym typeface="Calibri"/>
              </a:rPr>
              <a:t>front teeth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 closer to the lower</a:t>
            </a:r>
            <a:endParaRPr lang="en-US" sz="20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1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ر</a:t>
            </a:r>
            <a:r>
              <a:rPr lang="ar-SA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أس </a:t>
            </a:r>
            <a:r>
              <a:rPr lang="ar-SA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طرف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اللسان</a:t>
            </a:r>
            <a:r>
              <a:rPr lang="en-US" sz="1400" dirty="0">
                <a:solidFill>
                  <a:srgbClr val="003192"/>
                </a:solidFill>
                <a:sym typeface="Calibri"/>
              </a:rPr>
              <a:t> 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ما بين </a:t>
            </a:r>
            <a:r>
              <a:rPr lang="en-US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ar-SA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 و</a:t>
            </a:r>
            <a:r>
              <a:rPr lang="en-US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السفلى</a:t>
            </a:r>
            <a:r>
              <a:rPr lang="en-US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1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قريب إلى الأسفل</a:t>
            </a:r>
            <a:endParaRPr lang="en-CA" sz="14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Google Shape;772;p63">
            <a:extLst>
              <a:ext uri="{FF2B5EF4-FFF2-40B4-BE49-F238E27FC236}">
                <a16:creationId xmlns:a16="http://schemas.microsoft.com/office/drawing/2014/main" xmlns="" id="{0F5509CF-8EA6-A54F-9797-669AA10FD56E}"/>
              </a:ext>
            </a:extLst>
          </p:cNvPr>
          <p:cNvGraphicFramePr/>
          <p:nvPr>
            <p:extLst/>
          </p:nvPr>
        </p:nvGraphicFramePr>
        <p:xfrm>
          <a:off x="2899648" y="5411570"/>
          <a:ext cx="5712450" cy="980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عُلْيَـا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والصَّفِـيْـرُ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مُسْتَـكِـنْ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وَالطَّـاءُ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وَالـدَّالُ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وَتَـا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مِـنْـهُ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2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وَالـظَّـاءُ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وَالــذَّالُ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 err="1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وَثَــا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لِلْعُـلْـيَـا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مِنْهُ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فَـوْقِ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الثَّنَـايَـا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السُّفْـلَـى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Google Shape;775;p63">
            <a:extLst>
              <a:ext uri="{FF2B5EF4-FFF2-40B4-BE49-F238E27FC236}">
                <a16:creationId xmlns:a16="http://schemas.microsoft.com/office/drawing/2014/main" xmlns="" id="{24DC5B6E-9EBF-FE4F-942B-057B7D9F1529}"/>
              </a:ext>
            </a:extLst>
          </p:cNvPr>
          <p:cNvSpPr txBox="1"/>
          <p:nvPr/>
        </p:nvSpPr>
        <p:spPr>
          <a:xfrm>
            <a:off x="4631176" y="4475034"/>
            <a:ext cx="2880320" cy="83095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ص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ز</a:t>
            </a: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س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A3C55A13-BA66-8248-AC73-41005927E4E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5458" t="66389" r="50057" b="22395"/>
          <a:stretch/>
        </p:blipFill>
        <p:spPr>
          <a:xfrm>
            <a:off x="354470" y="2428221"/>
            <a:ext cx="2384853" cy="246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61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D3B757-5F6B-2E45-8C04-C20BAE16768E}"/>
              </a:ext>
            </a:extLst>
          </p:cNvPr>
          <p:cNvSpPr txBox="1"/>
          <p:nvPr/>
        </p:nvSpPr>
        <p:spPr>
          <a:xfrm>
            <a:off x="3445650" y="5402452"/>
            <a:ext cx="12302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800" b="1" dirty="0" err="1">
                <a:solidFill>
                  <a:srgbClr val="FF0000"/>
                </a:solidFill>
              </a:rPr>
              <a:t>S’aad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1368F3-3FB0-204C-8DD1-8908D2AF4F3E}"/>
              </a:ext>
            </a:extLst>
          </p:cNvPr>
          <p:cNvSpPr txBox="1"/>
          <p:nvPr/>
        </p:nvSpPr>
        <p:spPr>
          <a:xfrm>
            <a:off x="325738" y="5394964"/>
            <a:ext cx="236437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CA" sz="2800" b="1" dirty="0">
                <a:solidFill>
                  <a:srgbClr val="FF0000"/>
                </a:solidFill>
              </a:rPr>
              <a:t>Seen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Zay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867924-E4E0-AF49-BDA6-C28A65060436}"/>
              </a:ext>
            </a:extLst>
          </p:cNvPr>
          <p:cNvSpPr txBox="1"/>
          <p:nvPr/>
        </p:nvSpPr>
        <p:spPr>
          <a:xfrm>
            <a:off x="5680860" y="2718052"/>
            <a:ext cx="348566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Huruf</a:t>
            </a:r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Al-</a:t>
            </a:r>
            <a:r>
              <a:rPr lang="en-US" sz="32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Asliyyah</a:t>
            </a:r>
            <a:endParaRPr lang="en-US" sz="32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(letters of the tip of tongue)</a:t>
            </a:r>
          </a:p>
          <a:p>
            <a:pPr lvl="0" algn="ctr" rtl="1"/>
            <a:endParaRPr lang="en-US" sz="3200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الأسلية</a:t>
            </a:r>
          </a:p>
        </p:txBody>
      </p:sp>
      <p:pic>
        <p:nvPicPr>
          <p:cNvPr id="8" name="Picture 7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5CF9C209-5FDE-924E-8C39-ADDE4B3B045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5458" t="66389" r="35521" b="19134"/>
          <a:stretch/>
        </p:blipFill>
        <p:spPr>
          <a:xfrm>
            <a:off x="197336" y="1921977"/>
            <a:ext cx="5188573" cy="345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98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032600" y="532730"/>
            <a:ext cx="4692225" cy="584775"/>
          </a:xfrm>
          <a:prstGeom prst="rect">
            <a:avLst/>
          </a:prstGeom>
          <a:solidFill>
            <a:srgbClr val="A50405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Third: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Lisan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(Tongue)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اللسان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AA7C39-E16E-1F4C-B48A-12F9AB2E6717}"/>
              </a:ext>
            </a:extLst>
          </p:cNvPr>
          <p:cNvSpPr txBox="1"/>
          <p:nvPr/>
        </p:nvSpPr>
        <p:spPr>
          <a:xfrm>
            <a:off x="1486361" y="2912319"/>
            <a:ext cx="6165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en-CA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2" descr="أحمد عبدالرحمن الحميدان on Twitter: &amp;quot;صورة توضح مخارج الحروف من اللسان.  #almajma3 #اليوم_العالمي_للغة_العربية #١٨_ديسمبر #اللغة_العربية #الثقافة… &amp;quot;">
            <a:extLst>
              <a:ext uri="{FF2B5EF4-FFF2-40B4-BE49-F238E27FC236}">
                <a16:creationId xmlns:a16="http://schemas.microsoft.com/office/drawing/2014/main" xmlns="" id="{752A58B1-94D1-5242-80D8-815C6C1A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92" y="1752523"/>
            <a:ext cx="5197333" cy="45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CF00E2-48B7-9C43-AE39-B8BB6F810781}"/>
              </a:ext>
            </a:extLst>
          </p:cNvPr>
          <p:cNvSpPr txBox="1"/>
          <p:nvPr/>
        </p:nvSpPr>
        <p:spPr>
          <a:xfrm>
            <a:off x="6415290" y="2875167"/>
            <a:ext cx="213755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end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7B82B9-B8A5-4648-BC2B-32781E454B19}"/>
              </a:ext>
            </a:extLst>
          </p:cNvPr>
          <p:cNvSpPr txBox="1"/>
          <p:nvPr/>
        </p:nvSpPr>
        <p:spPr>
          <a:xfrm>
            <a:off x="7209711" y="3470209"/>
            <a:ext cx="150630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 ق</a:t>
            </a:r>
            <a:r>
              <a:rPr lang="en-CA" sz="1400" b="1" dirty="0">
                <a:solidFill>
                  <a:srgbClr val="003192"/>
                </a:solidFill>
              </a:rPr>
              <a:t>Under the </a:t>
            </a:r>
            <a:r>
              <a:rPr lang="ar-SA" sz="1400" b="1" dirty="0">
                <a:solidFill>
                  <a:srgbClr val="003192"/>
                </a:solidFill>
              </a:rPr>
              <a:t> 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47DE30-7A19-154F-9E9B-F94712D64EDB}"/>
              </a:ext>
            </a:extLst>
          </p:cNvPr>
          <p:cNvSpPr txBox="1"/>
          <p:nvPr/>
        </p:nvSpPr>
        <p:spPr>
          <a:xfrm>
            <a:off x="7267589" y="4022742"/>
            <a:ext cx="2199910" cy="3077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CA" sz="1400" b="1" dirty="0">
                <a:solidFill>
                  <a:srgbClr val="003192"/>
                </a:solidFill>
              </a:rPr>
              <a:t>he middle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3ED5A6-0602-7C4C-A4A9-573DE89CA48E}"/>
              </a:ext>
            </a:extLst>
          </p:cNvPr>
          <p:cNvSpPr txBox="1"/>
          <p:nvPr/>
        </p:nvSpPr>
        <p:spPr>
          <a:xfrm>
            <a:off x="1947672" y="3747466"/>
            <a:ext cx="1878003" cy="3077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The side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D324CFA-2155-4645-A342-BE9643A3F983}"/>
              </a:ext>
            </a:extLst>
          </p:cNvPr>
          <p:cNvGrpSpPr/>
          <p:nvPr/>
        </p:nvGrpSpPr>
        <p:grpSpPr>
          <a:xfrm>
            <a:off x="4097431" y="3602239"/>
            <a:ext cx="99720" cy="680040"/>
            <a:chOff x="4987314" y="3740860"/>
            <a:chExt cx="9972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xmlns="" id="{CF75EA11-5C1F-374E-9109-1B137CCE20C1}"/>
                    </a:ext>
                  </a:extLst>
                </p14:cNvPr>
                <p14:cNvContentPartPr/>
                <p14:nvPr/>
              </p14:nvContentPartPr>
              <p14:xfrm>
                <a:off x="5008194" y="4098340"/>
                <a:ext cx="6228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EAD960-655D-8249-9888-7977268D56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90194" y="4080340"/>
                  <a:ext cx="979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xmlns="" id="{A81BCE9E-D537-624C-820A-A67BA6B676B7}"/>
                    </a:ext>
                  </a:extLst>
                </p14:cNvPr>
                <p14:cNvContentPartPr/>
                <p14:nvPr/>
              </p14:nvContentPartPr>
              <p14:xfrm>
                <a:off x="5031594" y="4055500"/>
                <a:ext cx="37440" cy="327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BE5A41D-8137-7443-990B-E3EC477118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13954" y="4037500"/>
                  <a:ext cx="730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xmlns="" id="{A0FC03D3-D7C2-8F4D-8DB1-28C7A35C4384}"/>
                    </a:ext>
                  </a:extLst>
                </p14:cNvPr>
                <p14:cNvContentPartPr/>
                <p14:nvPr/>
              </p14:nvContentPartPr>
              <p14:xfrm>
                <a:off x="4987314" y="3740860"/>
                <a:ext cx="99720" cy="68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AE4096-7314-9347-ADE2-B737F01DA3B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69674" y="3722860"/>
                  <a:ext cx="135360" cy="71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5391981A-A138-CC45-BF51-A9F012630157}"/>
                  </a:ext>
                </a:extLst>
              </p14:cNvPr>
              <p14:cNvContentPartPr/>
              <p14:nvPr/>
            </p14:nvContentPartPr>
            <p14:xfrm>
              <a:off x="4343893" y="4754419"/>
              <a:ext cx="383400" cy="237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391981A-A138-CC45-BF51-A9F0126301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07893" y="4718419"/>
                <a:ext cx="45504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553EB734-722C-0541-9AE0-2CD5CFCD42BB}"/>
                  </a:ext>
                </a:extLst>
              </p14:cNvPr>
              <p14:cNvContentPartPr/>
              <p14:nvPr/>
            </p14:nvContentPartPr>
            <p14:xfrm>
              <a:off x="5295312" y="4139042"/>
              <a:ext cx="546480" cy="91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53EB734-722C-0541-9AE0-2CD5CFCD42B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259312" y="4103042"/>
                <a:ext cx="618120" cy="9907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2AF865-92D8-9C41-AC4C-6ECFB482BBE2}"/>
              </a:ext>
            </a:extLst>
          </p:cNvPr>
          <p:cNvSpPr txBox="1"/>
          <p:nvPr/>
        </p:nvSpPr>
        <p:spPr>
          <a:xfrm>
            <a:off x="2212813" y="4590092"/>
            <a:ext cx="1601901" cy="307777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516D6F-1BA5-644E-84B6-C41837668009}"/>
              </a:ext>
            </a:extLst>
          </p:cNvPr>
          <p:cNvSpPr txBox="1"/>
          <p:nvPr/>
        </p:nvSpPr>
        <p:spPr>
          <a:xfrm>
            <a:off x="3289956" y="5586606"/>
            <a:ext cx="2584576" cy="738664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Side of the tip of the tongue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SA" sz="1400" b="1" dirty="0">
                <a:solidFill>
                  <a:srgbClr val="003192"/>
                </a:solidFill>
              </a:rPr>
              <a:t>أدنى حافة اللسان</a:t>
            </a:r>
          </a:p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ar-KW" sz="1400" b="1" dirty="0">
                <a:solidFill>
                  <a:srgbClr val="003192"/>
                </a:solidFill>
              </a:rPr>
              <a:t>(ل)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43E21A-9F02-5F45-B958-E6B9D09F23BF}"/>
              </a:ext>
            </a:extLst>
          </p:cNvPr>
          <p:cNvSpPr txBox="1"/>
          <p:nvPr/>
        </p:nvSpPr>
        <p:spPr>
          <a:xfrm>
            <a:off x="6193310" y="4632630"/>
            <a:ext cx="1601901" cy="307777"/>
          </a:xfrm>
          <a:prstGeom prst="rect">
            <a:avLst/>
          </a:prstGeom>
          <a:ln>
            <a:solidFill>
              <a:srgbClr val="ED0A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r>
              <a:rPr lang="en-CA" sz="1400" b="1" dirty="0">
                <a:solidFill>
                  <a:srgbClr val="003192"/>
                </a:solidFill>
              </a:rPr>
              <a:t>Tip of the tongue</a:t>
            </a:r>
            <a:endParaRPr lang="ar-KW" sz="1400" b="1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91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585871"/>
          </a:xfrm>
          <a:prstGeom prst="rect">
            <a:avLst/>
          </a:prstGeom>
          <a:solidFill>
            <a:srgbClr val="1F3764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CA" sz="2400" b="1" dirty="0">
                <a:solidFill>
                  <a:srgbClr val="FFFF00"/>
                </a:solidFill>
              </a:rPr>
              <a:t>Fourth:</a:t>
            </a:r>
            <a:endParaRPr lang="ar-KW" sz="2400" b="1" dirty="0">
              <a:solidFill>
                <a:srgbClr val="FFFF00"/>
              </a:solidFill>
            </a:endParaRP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en-CA" sz="7200" b="1" dirty="0">
                <a:solidFill>
                  <a:srgbClr val="FFFF00"/>
                </a:solidFill>
              </a:rPr>
              <a:t>Al-</a:t>
            </a:r>
            <a:r>
              <a:rPr lang="en-CA" sz="7200" b="1" dirty="0" err="1">
                <a:solidFill>
                  <a:srgbClr val="FFFF00"/>
                </a:solidFill>
              </a:rPr>
              <a:t>Shafataan</a:t>
            </a:r>
            <a:endParaRPr lang="en-CA" sz="7200" b="1" dirty="0">
              <a:solidFill>
                <a:srgbClr val="FFFF00"/>
              </a:solidFill>
            </a:endParaRPr>
          </a:p>
          <a:p>
            <a:pPr algn="ctr"/>
            <a:r>
              <a:rPr lang="en-CA" sz="4800" b="1" dirty="0">
                <a:solidFill>
                  <a:srgbClr val="FFFF00"/>
                </a:solidFill>
              </a:rPr>
              <a:t>(The Lips)</a:t>
            </a:r>
            <a:endParaRPr lang="ar-KW" sz="4800" b="1" dirty="0">
              <a:solidFill>
                <a:srgbClr val="FFFF00"/>
              </a:solidFill>
            </a:endParaRP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ar-KW" sz="2000" b="1" dirty="0">
                <a:solidFill>
                  <a:srgbClr val="FFFF00"/>
                </a:solidFill>
              </a:rPr>
              <a:t>رابعًا 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ar-SA" sz="4400" b="1" dirty="0">
                <a:solidFill>
                  <a:srgbClr val="FFFF00"/>
                </a:solidFill>
              </a:rPr>
              <a:t>الشفتان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956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545029" y="420334"/>
            <a:ext cx="5101941" cy="584775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Fourth: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Shafataan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(Lips)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الشفتان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9016B0-EF3A-FA4F-9292-F53BE41D0BAC}"/>
              </a:ext>
            </a:extLst>
          </p:cNvPr>
          <p:cNvSpPr txBox="1"/>
          <p:nvPr/>
        </p:nvSpPr>
        <p:spPr>
          <a:xfrm>
            <a:off x="1476620" y="2151727"/>
            <a:ext cx="7776032" cy="2369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/>
            <a:r>
              <a:rPr lang="en-CA" sz="3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2 specific</a:t>
            </a:r>
            <a:r>
              <a:rPr lang="en-CA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CA" sz="32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makharij</a:t>
            </a:r>
            <a:endParaRPr lang="en-US" sz="32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From which comes out </a:t>
            </a:r>
            <a:r>
              <a:rPr lang="en-US" sz="3200" b="1" u="sng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4 Letters</a:t>
            </a:r>
          </a:p>
          <a:p>
            <a:pPr lvl="0" algn="ctr" rtl="1"/>
            <a:endParaRPr lang="en-CA" sz="28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lvl="0" algn="ctr" rtl="1"/>
            <a:r>
              <a:rPr lang="ar-SA" sz="28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مخرجان</a:t>
            </a:r>
            <a:r>
              <a:rPr lang="ar-SA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فرعيان</a:t>
            </a:r>
            <a:endParaRPr lang="ar-SA" sz="2800" dirty="0"/>
          </a:p>
          <a:p>
            <a:pPr lvl="0" algn="ctr" rtl="1"/>
            <a:r>
              <a:rPr lang="ar-SA" sz="28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يخرج منها </a:t>
            </a:r>
            <a:r>
              <a:rPr lang="ar-SA" sz="2800" b="1" u="sng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أربعة أحرف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2403980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545029" y="420334"/>
            <a:ext cx="5101941" cy="584775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Fourth: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Shafataan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(Lips)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الشفتان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7" name="Google Shape;913;p76">
            <a:extLst>
              <a:ext uri="{FF2B5EF4-FFF2-40B4-BE49-F238E27FC236}">
                <a16:creationId xmlns:a16="http://schemas.microsoft.com/office/drawing/2014/main" xmlns="" id="{D856A7E4-68CE-D345-A42E-B6D7494EF397}"/>
              </a:ext>
            </a:extLst>
          </p:cNvPr>
          <p:cNvSpPr txBox="1"/>
          <p:nvPr/>
        </p:nvSpPr>
        <p:spPr>
          <a:xfrm>
            <a:off x="2166840" y="1663372"/>
            <a:ext cx="6048672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Between </a:t>
            </a:r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 two lips</a:t>
            </a:r>
          </a:p>
          <a:p>
            <a:pPr lvl="0" algn="ctr"/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applied pressure on closed lips for </a:t>
            </a:r>
            <a:r>
              <a:rPr lang="en-US" sz="2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Meem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and Baa’ and with rounded lips for Waw</a:t>
            </a:r>
            <a:endParaRPr lang="en-US" sz="5400" b="1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ما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بين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الشفتين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معًا</a:t>
            </a:r>
            <a:endParaRPr dirty="0">
              <a:solidFill>
                <a:srgbClr val="003192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انطباق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عند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الباء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والميم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وانفراج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قليل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عند</a:t>
            </a: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الواو</a:t>
            </a:r>
            <a:endParaRPr dirty="0"/>
          </a:p>
        </p:txBody>
      </p:sp>
      <p:graphicFrame>
        <p:nvGraphicFramePr>
          <p:cNvPr id="8" name="Google Shape;914;p76">
            <a:extLst>
              <a:ext uri="{FF2B5EF4-FFF2-40B4-BE49-F238E27FC236}">
                <a16:creationId xmlns:a16="http://schemas.microsoft.com/office/drawing/2014/main" xmlns="" id="{0CD79ACE-9AF5-8941-A9B5-893A052FF734}"/>
              </a:ext>
            </a:extLst>
          </p:cNvPr>
          <p:cNvGraphicFramePr/>
          <p:nvPr>
            <p:extLst/>
          </p:nvPr>
        </p:nvGraphicFramePr>
        <p:xfrm>
          <a:off x="1935300" y="5775569"/>
          <a:ext cx="5712450" cy="3112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12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وَغُـنَّــةٌ</a:t>
                      </a:r>
                      <a:r>
                        <a:rPr lang="en-US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مَخْـرَجُـهَـا</a:t>
                      </a:r>
                      <a:r>
                        <a:rPr lang="en-US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الخَـيْـشُـومُ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لِلشَّفَتَـيْـنِ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الْــوَاوُ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بَــاءٌ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مِـيْــمُ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Google Shape;917;p76">
            <a:extLst>
              <a:ext uri="{FF2B5EF4-FFF2-40B4-BE49-F238E27FC236}">
                <a16:creationId xmlns:a16="http://schemas.microsoft.com/office/drawing/2014/main" xmlns="" id="{BEAD2FFD-C893-F643-BE83-4C55530C1579}"/>
              </a:ext>
            </a:extLst>
          </p:cNvPr>
          <p:cNvSpPr txBox="1"/>
          <p:nvPr/>
        </p:nvSpPr>
        <p:spPr>
          <a:xfrm>
            <a:off x="3715012" y="4495974"/>
            <a:ext cx="2952328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 – </a:t>
            </a:r>
            <a:r>
              <a:rPr lang="ar-SA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م – </a:t>
            </a:r>
            <a:r>
              <a:rPr lang="ar-SA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و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89;p36">
            <a:extLst>
              <a:ext uri="{FF2B5EF4-FFF2-40B4-BE49-F238E27FC236}">
                <a16:creationId xmlns:a16="http://schemas.microsoft.com/office/drawing/2014/main" xmlns="" id="{808CD409-9024-1B4F-BFC2-AE64B2CBC5EF}"/>
              </a:ext>
            </a:extLst>
          </p:cNvPr>
          <p:cNvSpPr/>
          <p:nvPr/>
        </p:nvSpPr>
        <p:spPr>
          <a:xfrm>
            <a:off x="8107500" y="1517103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676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95537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95537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85482"/>
              </p:ext>
            </p:extLst>
          </p:nvPr>
        </p:nvGraphicFramePr>
        <p:xfrm>
          <a:off x="1079105" y="4725144"/>
          <a:ext cx="7632848" cy="164552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3662002"/>
                <a:gridCol w="3970846"/>
              </a:tblGrid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 dirty="0">
                          <a:solidFill>
                            <a:srgbClr val="003300"/>
                          </a:solidFill>
                          <a:effectLst/>
                        </a:rPr>
                        <a:t>إذْ وَاجِــبٌ عَلَـيْـهِـمُ مُـحَـتَّــمُ</a:t>
                      </a:r>
                      <a:endParaRPr lang="en-US" sz="1800" b="1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>
                          <a:solidFill>
                            <a:srgbClr val="003300"/>
                          </a:solidFill>
                          <a:effectLst/>
                        </a:rPr>
                        <a:t>قَـبْـلَ الـشُّـرُوعِ أَوَّلاً أَنْ يَعْـلَـمُـوا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>
                          <a:solidFill>
                            <a:srgbClr val="003300"/>
                          </a:solidFill>
                          <a:effectLst/>
                        </a:rPr>
                        <a:t>مَـخَـارِجَ الْـحُـرُوفِ وَالـصِّـفَـاتِ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20">
                          <a:solidFill>
                            <a:srgbClr val="003300"/>
                          </a:solidFill>
                          <a:effectLst/>
                        </a:rPr>
                        <a:t>لِيَلْـفِـظُـوا بِـأَفْـصَـحِ الـلُّـغَــاتِ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>
                          <a:solidFill>
                            <a:srgbClr val="003300"/>
                          </a:solidFill>
                          <a:effectLst/>
                        </a:rPr>
                        <a:t>مُـحَـرِّرِي التَّـجْـوِيـدِ وَالمَـوَاقِـفِ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>
                          <a:solidFill>
                            <a:srgbClr val="003300"/>
                          </a:solidFill>
                          <a:effectLst/>
                        </a:rPr>
                        <a:t>وَمَـا الَّـذِي رُسِّـمَ فِـي المَصَـاحِـفِ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138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30">
                          <a:solidFill>
                            <a:srgbClr val="003300"/>
                          </a:solidFill>
                          <a:effectLst/>
                        </a:rPr>
                        <a:t>مِـنْ كُـلِّ مَقْطُـوعٍ وَمَوْصُولٍ بِـهَـا</a:t>
                      </a:r>
                      <a:endParaRPr lang="en-US" sz="1800" b="1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588010" algn="l"/>
                        </a:tabLst>
                      </a:pPr>
                      <a:r>
                        <a:rPr lang="ar-EG" sz="2000" b="1" spc="10" dirty="0">
                          <a:solidFill>
                            <a:srgbClr val="003300"/>
                          </a:solidFill>
                          <a:effectLst/>
                        </a:rPr>
                        <a:t>وَتَـاءِ أُنْثَـى لَـمْ تَكُـنْ تُكْـتَـبْ بِّـهَـا</a:t>
                      </a:r>
                      <a:endParaRPr lang="en-US" sz="1800" b="1" dirty="0">
                        <a:solidFill>
                          <a:srgbClr val="0033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7057" y="1643221"/>
            <a:ext cx="8496944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>
                <a:solidFill>
                  <a:srgbClr val="001746"/>
                </a:solidFill>
              </a:rPr>
              <a:t>It is </a:t>
            </a:r>
            <a:r>
              <a:rPr lang="en-US" sz="2800" dirty="0">
                <a:solidFill>
                  <a:srgbClr val="001746"/>
                </a:solidFill>
              </a:rPr>
              <a:t>considered </a:t>
            </a:r>
            <a:r>
              <a:rPr lang="en-US" sz="2800" b="1" u="sng" dirty="0">
                <a:solidFill>
                  <a:srgbClr val="001746"/>
                </a:solidFill>
              </a:rPr>
              <a:t>the criteria </a:t>
            </a:r>
            <a:endParaRPr lang="en-US" sz="2800" b="1" u="sng" dirty="0" smtClean="0">
              <a:solidFill>
                <a:srgbClr val="001746"/>
              </a:solidFill>
            </a:endParaRPr>
          </a:p>
          <a:p>
            <a:pPr algn="ctr" rtl="0"/>
            <a:r>
              <a:rPr lang="en-US" sz="2800" dirty="0" smtClean="0">
                <a:solidFill>
                  <a:srgbClr val="001746"/>
                </a:solidFill>
              </a:rPr>
              <a:t>that </a:t>
            </a:r>
            <a:r>
              <a:rPr lang="en-US" sz="2800" dirty="0">
                <a:solidFill>
                  <a:srgbClr val="001746"/>
                </a:solidFill>
              </a:rPr>
              <a:t>determine the properties of a certain </a:t>
            </a:r>
            <a:r>
              <a:rPr lang="en-US" sz="2800" dirty="0" err="1">
                <a:solidFill>
                  <a:srgbClr val="001746"/>
                </a:solidFill>
              </a:rPr>
              <a:t>harf</a:t>
            </a:r>
            <a:r>
              <a:rPr lang="en-US" sz="2800" dirty="0">
                <a:solidFill>
                  <a:srgbClr val="001746"/>
                </a:solidFill>
              </a:rPr>
              <a:t> (letter) so that it can be distinguished from other sounds</a:t>
            </a:r>
            <a:r>
              <a:rPr lang="en-US" sz="2800" dirty="0" smtClean="0">
                <a:solidFill>
                  <a:srgbClr val="001746"/>
                </a:solidFill>
              </a:rPr>
              <a:t>.</a:t>
            </a:r>
            <a:endParaRPr lang="en-US" sz="2800" dirty="0">
              <a:solidFill>
                <a:srgbClr val="00174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077" y="3287205"/>
            <a:ext cx="8280919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KW" sz="2000" b="1" dirty="0">
                <a:solidFill>
                  <a:srgbClr val="FF0000"/>
                </a:solidFill>
              </a:rPr>
              <a:t>فائدة </a:t>
            </a:r>
            <a:r>
              <a:rPr lang="ar-KW" sz="2000" b="1" dirty="0" smtClean="0">
                <a:solidFill>
                  <a:srgbClr val="FF0000"/>
                </a:solidFill>
              </a:rPr>
              <a:t>المخارج</a:t>
            </a:r>
          </a:p>
          <a:p>
            <a:pPr algn="ctr"/>
            <a:r>
              <a:rPr lang="ar-KW" sz="2000" dirty="0" smtClean="0">
                <a:solidFill>
                  <a:srgbClr val="003192"/>
                </a:solidFill>
              </a:rPr>
              <a:t>المخارج </a:t>
            </a:r>
            <a:r>
              <a:rPr lang="ar-KW" sz="2000" dirty="0">
                <a:solidFill>
                  <a:srgbClr val="003192"/>
                </a:solidFill>
              </a:rPr>
              <a:t>للحرف بمثابة </a:t>
            </a:r>
            <a:r>
              <a:rPr lang="ar-KW" sz="2000" b="1" u="sng" dirty="0">
                <a:solidFill>
                  <a:srgbClr val="003192"/>
                </a:solidFill>
              </a:rPr>
              <a:t>الموازين</a:t>
            </a:r>
            <a:r>
              <a:rPr lang="ar-KW" sz="2000" dirty="0">
                <a:solidFill>
                  <a:srgbClr val="003192"/>
                </a:solidFill>
              </a:rPr>
              <a:t> </a:t>
            </a:r>
            <a:endParaRPr lang="ar-KW" sz="2000" dirty="0" smtClean="0">
              <a:solidFill>
                <a:srgbClr val="003192"/>
              </a:solidFill>
            </a:endParaRPr>
          </a:p>
          <a:p>
            <a:pPr algn="ctr"/>
            <a:r>
              <a:rPr lang="ar-KW" sz="2000" dirty="0" smtClean="0">
                <a:solidFill>
                  <a:srgbClr val="003192"/>
                </a:solidFill>
              </a:rPr>
              <a:t>تعرف </a:t>
            </a:r>
            <a:r>
              <a:rPr lang="ar-KW" sz="2000" dirty="0">
                <a:solidFill>
                  <a:srgbClr val="003192"/>
                </a:solidFill>
              </a:rPr>
              <a:t>بها مقاديرها فتتميز عن بعضها.</a:t>
            </a:r>
            <a:endParaRPr lang="en-US" sz="20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6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545029" y="420334"/>
            <a:ext cx="5101941" cy="584775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Fourth: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Shafataan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(Lips)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الشفتان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7" name="Picture 6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265D50E0-08A1-164C-A122-59D0F9A52E0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36122" t="84618" r="19504" b="987"/>
          <a:stretch/>
        </p:blipFill>
        <p:spPr>
          <a:xfrm>
            <a:off x="1242956" y="2353874"/>
            <a:ext cx="7083359" cy="30636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7E5392-B434-604E-B79A-94B03BA97561}"/>
              </a:ext>
            </a:extLst>
          </p:cNvPr>
          <p:cNvSpPr txBox="1"/>
          <p:nvPr/>
        </p:nvSpPr>
        <p:spPr>
          <a:xfrm>
            <a:off x="685393" y="5430364"/>
            <a:ext cx="4701401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pressure on </a:t>
            </a:r>
            <a:r>
              <a:rPr lang="en-US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closed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lips for </a:t>
            </a:r>
            <a:r>
              <a:rPr lang="en-US" sz="20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Meem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and Baa’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D98108-D898-334B-AB6C-859ABECA2517}"/>
              </a:ext>
            </a:extLst>
          </p:cNvPr>
          <p:cNvSpPr txBox="1"/>
          <p:nvPr/>
        </p:nvSpPr>
        <p:spPr>
          <a:xfrm>
            <a:off x="6395914" y="5430364"/>
            <a:ext cx="2676292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rounded</a:t>
            </a:r>
            <a:r>
              <a:rPr lang="en-US" sz="2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lips for Waw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558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545029" y="420334"/>
            <a:ext cx="5101941" cy="584775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Fourth: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Shafataan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(Lips)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الشفتان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7" name="Google Shape;902;p75">
            <a:extLst>
              <a:ext uri="{FF2B5EF4-FFF2-40B4-BE49-F238E27FC236}">
                <a16:creationId xmlns:a16="http://schemas.microsoft.com/office/drawing/2014/main" xmlns="" id="{7BCCB8B6-C9A4-EC4E-A432-5FC994686597}"/>
              </a:ext>
            </a:extLst>
          </p:cNvPr>
          <p:cNvSpPr txBox="1"/>
          <p:nvPr/>
        </p:nvSpPr>
        <p:spPr>
          <a:xfrm>
            <a:off x="2873764" y="1742570"/>
            <a:ext cx="6048672" cy="2616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en-US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US" sz="40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inside</a:t>
            </a:r>
            <a:r>
              <a:rPr lang="en-US" sz="40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of the lower lip </a:t>
            </a:r>
          </a:p>
          <a:p>
            <a:pPr lvl="0" algn="ctr" rtl="1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the tips of the upper front teeth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بطن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الشَّفة</a:t>
            </a: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السفلى</a:t>
            </a:r>
            <a:r>
              <a:rPr lang="en-US" sz="1600" b="1" dirty="0">
                <a:solidFill>
                  <a:srgbClr val="003192"/>
                </a:solidFill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مع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أطراف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الثنايا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العليا</a:t>
            </a:r>
            <a:endParaRPr sz="1600" dirty="0"/>
          </a:p>
        </p:txBody>
      </p:sp>
      <p:graphicFrame>
        <p:nvGraphicFramePr>
          <p:cNvPr id="8" name="Google Shape;903;p75">
            <a:extLst>
              <a:ext uri="{FF2B5EF4-FFF2-40B4-BE49-F238E27FC236}">
                <a16:creationId xmlns:a16="http://schemas.microsoft.com/office/drawing/2014/main" xmlns="" id="{D3FF2F5F-BA42-3748-A411-AB0807220BE5}"/>
              </a:ext>
            </a:extLst>
          </p:cNvPr>
          <p:cNvGraphicFramePr/>
          <p:nvPr>
            <p:extLst/>
          </p:nvPr>
        </p:nvGraphicFramePr>
        <p:xfrm>
          <a:off x="3018403" y="5604332"/>
          <a:ext cx="5712450" cy="4414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40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فَالْفَـا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مَـعَ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اطْـرافِ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الثَّنَايَـا</a:t>
                      </a:r>
                      <a:r>
                        <a:rPr lang="en-US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المُشْرِفَـهْ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مِـنْ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طَرَفَيْهِمَـا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وَمِـنْ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بَـطْـنِ</a:t>
                      </a:r>
                      <a:r>
                        <a:rPr lang="en-US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الشَّفَهْ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Google Shape;905;p75">
            <a:extLst>
              <a:ext uri="{FF2B5EF4-FFF2-40B4-BE49-F238E27FC236}">
                <a16:creationId xmlns:a16="http://schemas.microsoft.com/office/drawing/2014/main" xmlns="" id="{8750A858-725B-A94A-A782-09D0A52DB7A0}"/>
              </a:ext>
            </a:extLst>
          </p:cNvPr>
          <p:cNvSpPr txBox="1"/>
          <p:nvPr/>
        </p:nvSpPr>
        <p:spPr>
          <a:xfrm>
            <a:off x="5584425" y="4431051"/>
            <a:ext cx="1224136" cy="8309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endParaRPr sz="4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89;p36">
            <a:extLst>
              <a:ext uri="{FF2B5EF4-FFF2-40B4-BE49-F238E27FC236}">
                <a16:creationId xmlns:a16="http://schemas.microsoft.com/office/drawing/2014/main" xmlns="" id="{081393B3-1949-F94F-B818-109BE6F47A88}"/>
              </a:ext>
            </a:extLst>
          </p:cNvPr>
          <p:cNvSpPr/>
          <p:nvPr/>
        </p:nvSpPr>
        <p:spPr>
          <a:xfrm>
            <a:off x="8644190" y="1254895"/>
            <a:ext cx="65274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200" b="1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37F5676B-A5FB-3545-9A6E-03239DBC764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0526" t="84751" r="4927" b="987"/>
          <a:stretch/>
        </p:blipFill>
        <p:spPr>
          <a:xfrm>
            <a:off x="415335" y="2205438"/>
            <a:ext cx="2458429" cy="32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883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545029" y="420334"/>
            <a:ext cx="5101941" cy="584775"/>
          </a:xfrm>
          <a:prstGeom prst="rect">
            <a:avLst/>
          </a:prstGeom>
          <a:solidFill>
            <a:srgbClr val="00206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Fourth: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Shafataan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(Lips)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الشفتان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7" name="Google Shape;936;p78">
            <a:extLst>
              <a:ext uri="{FF2B5EF4-FFF2-40B4-BE49-F238E27FC236}">
                <a16:creationId xmlns:a16="http://schemas.microsoft.com/office/drawing/2014/main" xmlns="" id="{8E6E8799-0070-B24A-85A6-D9B8BAEB8374}"/>
              </a:ext>
            </a:extLst>
          </p:cNvPr>
          <p:cNvSpPr txBox="1"/>
          <p:nvPr/>
        </p:nvSpPr>
        <p:spPr>
          <a:xfrm>
            <a:off x="3481417" y="2330921"/>
            <a:ext cx="691276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Huruf</a:t>
            </a:r>
            <a:r>
              <a:rPr lang="en-US" sz="36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Al-</a:t>
            </a:r>
            <a:r>
              <a:rPr lang="en-US" sz="36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Shafawiyyah</a:t>
            </a:r>
            <a:endParaRPr sz="36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(letters of the lips)</a:t>
            </a:r>
            <a:r>
              <a:rPr lang="en-US" sz="36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 rtl="1"/>
            <a:endParaRPr lang="en-CA" sz="2400" b="1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algn="ctr" rtl="1"/>
            <a:r>
              <a:rPr lang="ar-SA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الحروف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الشفوية</a:t>
            </a:r>
            <a:endParaRPr lang="en-US" sz="24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48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r>
              <a:rPr lang="ar-SA" sz="4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ar-SA" sz="48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</a:t>
            </a:r>
            <a:r>
              <a:rPr lang="ar-SA" sz="4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– ب - و</a:t>
            </a:r>
            <a:endParaRPr lang="ar-SA" dirty="0">
              <a:solidFill>
                <a:srgbClr val="003192"/>
              </a:solidFill>
            </a:endParaRPr>
          </a:p>
        </p:txBody>
      </p:sp>
      <p:pic>
        <p:nvPicPr>
          <p:cNvPr id="8" name="Google Shape;925;p77" descr="C:\Users\HP\Desktop\صور مخارج الحروف والصفات\12pb9.jpg">
            <a:extLst>
              <a:ext uri="{FF2B5EF4-FFF2-40B4-BE49-F238E27FC236}">
                <a16:creationId xmlns:a16="http://schemas.microsoft.com/office/drawing/2014/main" xmlns="" id="{96A4F606-7F98-DE4D-BC93-ED73A25D088E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l="12880" t="2909" r="7910" b="38698"/>
          <a:stretch/>
        </p:blipFill>
        <p:spPr>
          <a:xfrm>
            <a:off x="492889" y="2260255"/>
            <a:ext cx="3695661" cy="3231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676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658389" y="1363241"/>
              <a:ext cx="119520" cy="5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C45FBA4-216B-4671-96B8-AF74BFD33D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49362" y="1354182"/>
                <a:ext cx="137574" cy="73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338829" y="136324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DD1BCC7F-7F36-4512-9EBF-B6D68CAAFC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9829" y="1354241"/>
                <a:ext cx="18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9695109" y="1272161"/>
              <a:ext cx="100440" cy="27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9F1B284F-ED54-4887-9E91-1B44572050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86109" y="1263279"/>
                <a:ext cx="118440" cy="447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8899509" y="1345241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5E1C8219-3D56-4375-B36D-967681F9A82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90509" y="1336241"/>
                <a:ext cx="18360" cy="18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3415553" y="1272161"/>
            <a:ext cx="5606625" cy="440120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en-CA" sz="2400" b="1" dirty="0">
                <a:solidFill>
                  <a:srgbClr val="FFFF00"/>
                </a:solidFill>
              </a:rPr>
              <a:t>Fifth:</a:t>
            </a:r>
            <a:endParaRPr lang="ar-KW" sz="2400" b="1" dirty="0">
              <a:solidFill>
                <a:srgbClr val="FFFF00"/>
              </a:solidFill>
            </a:endParaRPr>
          </a:p>
          <a:p>
            <a:pPr algn="ctr"/>
            <a:endParaRPr lang="ar-KW" sz="2400" b="1" dirty="0">
              <a:solidFill>
                <a:srgbClr val="FFFF00"/>
              </a:solidFill>
            </a:endParaRPr>
          </a:p>
          <a:p>
            <a:pPr algn="ctr"/>
            <a:r>
              <a:rPr lang="en-CA" sz="6600" b="1" dirty="0">
                <a:solidFill>
                  <a:srgbClr val="FFFF00"/>
                </a:solidFill>
              </a:rPr>
              <a:t>Al-</a:t>
            </a:r>
            <a:r>
              <a:rPr lang="en-CA" sz="6600" b="1" dirty="0" err="1">
                <a:solidFill>
                  <a:srgbClr val="FFFF00"/>
                </a:solidFill>
              </a:rPr>
              <a:t>Khayshoum</a:t>
            </a:r>
            <a:endParaRPr lang="en-CA" sz="7200" b="1" dirty="0">
              <a:solidFill>
                <a:srgbClr val="FFFF00"/>
              </a:solidFill>
            </a:endParaRPr>
          </a:p>
          <a:p>
            <a:pPr algn="ctr"/>
            <a:r>
              <a:rPr lang="en-CA" sz="4800" b="1" dirty="0">
                <a:solidFill>
                  <a:srgbClr val="FFFF00"/>
                </a:solidFill>
              </a:rPr>
              <a:t>(The Nose)</a:t>
            </a:r>
            <a:endParaRPr lang="ar-KW" sz="4800" b="1" dirty="0">
              <a:solidFill>
                <a:srgbClr val="FFFF00"/>
              </a:solidFill>
            </a:endParaRPr>
          </a:p>
          <a:p>
            <a:pPr algn="ctr"/>
            <a:endParaRPr lang="ar-KW" sz="5400" b="1" dirty="0">
              <a:solidFill>
                <a:srgbClr val="FFFF00"/>
              </a:solidFill>
            </a:endParaRPr>
          </a:p>
          <a:p>
            <a:pPr algn="ctr"/>
            <a:r>
              <a:rPr lang="ar-KW" sz="2000" b="1" dirty="0">
                <a:solidFill>
                  <a:srgbClr val="FFFF00"/>
                </a:solidFill>
              </a:rPr>
              <a:t>خامسًا 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ar-SA" sz="4400" b="1" dirty="0">
                <a:solidFill>
                  <a:srgbClr val="FFFF00"/>
                </a:solidFill>
              </a:rPr>
              <a:t>الخيشوم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683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464956" y="639940"/>
            <a:ext cx="526208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Fifth: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Khayshoum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(Nose)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الخيشوم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Google Shape;945;p79">
            <a:extLst>
              <a:ext uri="{FF2B5EF4-FFF2-40B4-BE49-F238E27FC236}">
                <a16:creationId xmlns:a16="http://schemas.microsoft.com/office/drawing/2014/main" xmlns="" id="{512CDE93-3673-7845-84A1-FA240C8577C6}"/>
              </a:ext>
            </a:extLst>
          </p:cNvPr>
          <p:cNvSpPr txBox="1"/>
          <p:nvPr/>
        </p:nvSpPr>
        <p:spPr>
          <a:xfrm>
            <a:off x="2174315" y="1774457"/>
            <a:ext cx="6552728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The upper part of the nose </a:t>
            </a:r>
          </a:p>
          <a:p>
            <a:pPr lvl="0" algn="ctr"/>
            <a:r>
              <a:rPr lang="en-US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that has</a:t>
            </a:r>
            <a:endParaRPr lang="en-US" sz="1400" dirty="0"/>
          </a:p>
          <a:p>
            <a:pPr lvl="0" algn="ctr"/>
            <a:r>
              <a:rPr lang="en-US" sz="3600" b="1" u="sng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One specific </a:t>
            </a:r>
            <a:r>
              <a:rPr lang="en-US" sz="3600" b="1" u="sng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Makhraj</a:t>
            </a:r>
            <a:endParaRPr lang="en-US" sz="3600" b="1" u="sng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وهو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أقصى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الأنف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الداخل</a:t>
            </a:r>
            <a:endParaRPr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وفيه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مخرج</a:t>
            </a: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فرعي</a:t>
            </a:r>
            <a:r>
              <a:rPr lang="en-US" sz="2800" b="1" u="sng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u="sng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واحد</a:t>
            </a:r>
            <a:endParaRPr lang="en-CA" dirty="0"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en-CA"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تخرج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منه</a:t>
            </a:r>
            <a:r>
              <a:rPr lang="en-US" sz="1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ar-SA" sz="10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Comes out from it</a:t>
            </a:r>
            <a:endParaRPr sz="2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الغ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ـــ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ن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ــ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ة</a:t>
            </a:r>
            <a:r>
              <a:rPr lang="en-US" sz="4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The </a:t>
            </a:r>
            <a:r>
              <a:rPr lang="en-US" sz="40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Ghunnah</a:t>
            </a:r>
            <a:r>
              <a:rPr lang="en-US" sz="28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800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oogle Shape;946;p79">
            <a:extLst>
              <a:ext uri="{FF2B5EF4-FFF2-40B4-BE49-F238E27FC236}">
                <a16:creationId xmlns:a16="http://schemas.microsoft.com/office/drawing/2014/main" xmlns="" id="{F6D50CD2-B630-7044-B764-0428D3A3D8C2}"/>
              </a:ext>
            </a:extLst>
          </p:cNvPr>
          <p:cNvGraphicFramePr/>
          <p:nvPr>
            <p:extLst/>
          </p:nvPr>
        </p:nvGraphicFramePr>
        <p:xfrm>
          <a:off x="2594454" y="5890893"/>
          <a:ext cx="5712450" cy="31125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</a:tblPr>
              <a:tblGrid>
                <a:gridCol w="274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1250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وَغُـنَّــةٌ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مَخْـرَجُـهَـا</a:t>
                      </a:r>
                      <a:r>
                        <a:rPr lang="en-US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الخَـيْـشُـومُ</a:t>
                      </a:r>
                      <a:endParaRPr lang="en-CA" sz="1800" b="1" kern="1200" dirty="0">
                        <a:solidFill>
                          <a:srgbClr val="0033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لِلشَّفَتَـيْـنِ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الْــوَاوُ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بَــاءٌ</a:t>
                      </a:r>
                      <a:r>
                        <a:rPr lang="en-US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ar-SA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مِـيْــمُ</a:t>
                      </a:r>
                      <a:endParaRPr lang="en-CA" sz="12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0156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464956" y="639940"/>
            <a:ext cx="5262087" cy="584775"/>
          </a:xfrm>
          <a:prstGeom prst="rect">
            <a:avLst/>
          </a:prstGeom>
          <a:solidFill>
            <a:srgbClr val="0033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Fifth:  </a:t>
            </a:r>
            <a:r>
              <a:rPr lang="en-US" sz="3200" b="1" dirty="0">
                <a:solidFill>
                  <a:srgbClr val="FFFF00"/>
                </a:solidFill>
              </a:rPr>
              <a:t>Al </a:t>
            </a:r>
            <a:r>
              <a:rPr lang="en-US" sz="3200" b="1" dirty="0" err="1">
                <a:solidFill>
                  <a:srgbClr val="FFFF00"/>
                </a:solidFill>
              </a:rPr>
              <a:t>Khayshoum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(Nose)</a:t>
            </a:r>
            <a:r>
              <a:rPr lang="ar-SA" b="1" dirty="0">
                <a:solidFill>
                  <a:srgbClr val="FFFF00"/>
                </a:solidFill>
              </a:rPr>
              <a:t> </a:t>
            </a:r>
            <a:r>
              <a:rPr lang="ar-SA" sz="2400" b="1" dirty="0">
                <a:solidFill>
                  <a:srgbClr val="FFFF00"/>
                </a:solidFill>
              </a:rPr>
              <a:t>الخيشوم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7" name="Google Shape;952;p80" descr="C:\Users\HP\Desktop\صور مخارج الحروف والصفات\82843081.jpg">
            <a:extLst>
              <a:ext uri="{FF2B5EF4-FFF2-40B4-BE49-F238E27FC236}">
                <a16:creationId xmlns:a16="http://schemas.microsoft.com/office/drawing/2014/main" xmlns="" id="{1E99733B-2FDB-2042-B160-2DFB4AA1AA07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 l="7807" t="19894" r="4608" b="5247"/>
          <a:stretch/>
        </p:blipFill>
        <p:spPr>
          <a:xfrm>
            <a:off x="685393" y="1914980"/>
            <a:ext cx="4025590" cy="43030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45;p79">
            <a:extLst>
              <a:ext uri="{FF2B5EF4-FFF2-40B4-BE49-F238E27FC236}">
                <a16:creationId xmlns:a16="http://schemas.microsoft.com/office/drawing/2014/main" xmlns="" id="{FEC0EC6D-7464-AD4F-97F4-9AC7B6AAB803}"/>
              </a:ext>
            </a:extLst>
          </p:cNvPr>
          <p:cNvSpPr txBox="1"/>
          <p:nvPr/>
        </p:nvSpPr>
        <p:spPr>
          <a:xfrm>
            <a:off x="5147644" y="2804913"/>
            <a:ext cx="3828988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rgbClr val="003192"/>
                </a:solidFill>
                <a:latin typeface="Calibri"/>
                <a:cs typeface="Calibri"/>
                <a:sym typeface="Calibri"/>
              </a:rPr>
              <a:t>الغنة تكون تابعة للنون والميم في </a:t>
            </a:r>
            <a:r>
              <a:rPr lang="ar-SA" sz="2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كافة أحوالها</a:t>
            </a:r>
            <a:endParaRPr b="1" dirty="0">
              <a:solidFill>
                <a:srgbClr val="FF0000"/>
              </a:solidFill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Ghunnah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is pronounced with Nun and </a:t>
            </a:r>
            <a:r>
              <a:rPr lang="en-CA" sz="24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Meem</a:t>
            </a:r>
            <a:r>
              <a:rPr lang="en-CA" sz="24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all its cases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67716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F626B8-DE6D-6542-8DDA-EB761F6D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0FED-A4C5-4F44-A889-638281D21CB2}" type="datetime1">
              <a:rPr lang="en-CA" smtClean="0"/>
              <a:t>2023-09-15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5017A-5177-654B-92DC-F8E777F3E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7943-45D5-5949-BC48-405C5101A313}" type="slidenum">
              <a:rPr lang="en-US" smtClean="0"/>
              <a:t>66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F0BAED-E3B8-1049-B15B-55DBF8987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687" y="1846196"/>
            <a:ext cx="6188677" cy="3382627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تدريبات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9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700430" y="251651"/>
            <a:ext cx="679114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r>
              <a:rPr lang="ar-SA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تدريبات</a:t>
            </a:r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CA" sz="2000" b="1" dirty="0">
              <a:solidFill>
                <a:srgbClr val="FFFF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F7417AA-6608-2348-9F9F-CFFEA18F1B2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5095" t="18703" r="4948" b="4375"/>
          <a:stretch/>
        </p:blipFill>
        <p:spPr>
          <a:xfrm>
            <a:off x="0" y="1422160"/>
            <a:ext cx="5394256" cy="4881628"/>
          </a:xfrm>
          <a:prstGeom prst="rect">
            <a:avLst/>
          </a:prstGeom>
        </p:spPr>
      </p:pic>
      <p:sp>
        <p:nvSpPr>
          <p:cNvPr id="18" name="Google Shape;945;p79">
            <a:extLst>
              <a:ext uri="{FF2B5EF4-FFF2-40B4-BE49-F238E27FC236}">
                <a16:creationId xmlns:a16="http://schemas.microsoft.com/office/drawing/2014/main" xmlns="" id="{E4625DF3-8DDB-9742-A4F8-0BEACAA9CAB8}"/>
              </a:ext>
            </a:extLst>
          </p:cNvPr>
          <p:cNvSpPr txBox="1"/>
          <p:nvPr/>
        </p:nvSpPr>
        <p:spPr>
          <a:xfrm>
            <a:off x="5562697" y="1239199"/>
            <a:ext cx="3828988" cy="524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To find out the </a:t>
            </a:r>
            <a:r>
              <a:rPr lang="en-US" b="1" dirty="0" err="1">
                <a:solidFill>
                  <a:srgbClr val="003192"/>
                </a:solidFill>
                <a:cs typeface="Calibri"/>
                <a:sym typeface="Calibri"/>
              </a:rPr>
              <a:t>makhraj</a:t>
            </a:r>
            <a:r>
              <a:rPr lang="en-US" b="1" dirty="0">
                <a:solidFill>
                  <a:srgbClr val="003192"/>
                </a:solidFill>
                <a:cs typeface="Calibri"/>
                <a:sym typeface="Calibri"/>
              </a:rPr>
              <a:t> of a letter: </a:t>
            </a:r>
          </a:p>
          <a:p>
            <a:pPr lvl="0" algn="ctr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pronounce the letter</a:t>
            </a:r>
          </a:p>
          <a:p>
            <a:pPr lvl="0" algn="ctr"/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with a </a:t>
            </a:r>
            <a:r>
              <a:rPr lang="en-US" sz="24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sukoon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 or </a:t>
            </a:r>
            <a:r>
              <a:rPr lang="en-US" sz="24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shaddah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000" b="1" dirty="0">
                <a:solidFill>
                  <a:srgbClr val="003192"/>
                </a:solidFill>
                <a:cs typeface="Calibri"/>
                <a:sym typeface="Calibri"/>
              </a:rPr>
              <a:t>preceded by a hamza having a vowel. For the</a:t>
            </a:r>
          </a:p>
          <a:p>
            <a:pPr lvl="0" algn="ctr"/>
            <a:endParaRPr lang="en-US" sz="14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/>
            <a:r>
              <a:rPr lang="en-US" sz="2400" b="1" dirty="0" err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madd</a:t>
            </a:r>
            <a:r>
              <a:rPr lang="en-US" sz="24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letters</a:t>
            </a:r>
            <a:r>
              <a:rPr lang="en-US" sz="24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solidFill>
                  <a:srgbClr val="003192"/>
                </a:solidFill>
                <a:cs typeface="Calibri"/>
                <a:sym typeface="Calibri"/>
              </a:rPr>
              <a:t>add a vowel to the letter before the </a:t>
            </a:r>
            <a:r>
              <a:rPr lang="en-US" sz="2400" b="1" dirty="0" err="1">
                <a:solidFill>
                  <a:srgbClr val="003192"/>
                </a:solidFill>
                <a:cs typeface="Calibri"/>
                <a:sym typeface="Calibri"/>
              </a:rPr>
              <a:t>madd</a:t>
            </a:r>
            <a:r>
              <a:rPr lang="en-US" sz="2400" b="1" dirty="0">
                <a:solidFill>
                  <a:srgbClr val="003192"/>
                </a:solidFill>
                <a:cs typeface="Calibri"/>
                <a:sym typeface="Calibri"/>
              </a:rPr>
              <a:t> letter with a </a:t>
            </a:r>
            <a:r>
              <a:rPr lang="en-US" sz="2400" b="1" dirty="0">
                <a:solidFill>
                  <a:srgbClr val="FF0000"/>
                </a:solidFill>
                <a:cs typeface="Calibri"/>
                <a:sym typeface="Calibri"/>
              </a:rPr>
              <a:t>vowel</a:t>
            </a:r>
            <a:r>
              <a:rPr lang="en-US" sz="2400" b="1" dirty="0">
                <a:solidFill>
                  <a:srgbClr val="003192"/>
                </a:solidFill>
                <a:cs typeface="Calibri"/>
                <a:sym typeface="Calibri"/>
              </a:rPr>
              <a:t> that is </a:t>
            </a:r>
            <a:r>
              <a:rPr lang="en-US" sz="2400" b="1" dirty="0">
                <a:solidFill>
                  <a:srgbClr val="FF0000"/>
                </a:solidFill>
                <a:cs typeface="Calibri"/>
                <a:sym typeface="Calibri"/>
              </a:rPr>
              <a:t>similar </a:t>
            </a:r>
            <a:r>
              <a:rPr lang="en-US" sz="2400" b="1" dirty="0">
                <a:solidFill>
                  <a:srgbClr val="003192"/>
                </a:solidFill>
                <a:cs typeface="Calibri"/>
                <a:sym typeface="Calibri"/>
              </a:rPr>
              <a:t>to the </a:t>
            </a:r>
            <a:r>
              <a:rPr lang="en-US" sz="2400" b="1" dirty="0" err="1">
                <a:solidFill>
                  <a:srgbClr val="003192"/>
                </a:solidFill>
                <a:cs typeface="Calibri"/>
                <a:sym typeface="Calibri"/>
              </a:rPr>
              <a:t>madd</a:t>
            </a:r>
            <a:r>
              <a:rPr lang="en-US" sz="2400" b="1" dirty="0">
                <a:solidFill>
                  <a:srgbClr val="003192"/>
                </a:solidFill>
                <a:cs typeface="Calibri"/>
                <a:sym typeface="Calibri"/>
              </a:rPr>
              <a:t> letter.</a:t>
            </a:r>
          </a:p>
          <a:p>
            <a:pPr lvl="0" algn="ctr" rtl="1"/>
            <a:endParaRPr lang="ar-SA" sz="1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r>
              <a:rPr lang="ar-SA" sz="1100" b="1" dirty="0">
                <a:solidFill>
                  <a:srgbClr val="003192"/>
                </a:solidFill>
                <a:cs typeface="Calibri"/>
                <a:sym typeface="Calibri"/>
              </a:rPr>
              <a:t>لمعرفة مخرج أي حرف:</a:t>
            </a:r>
          </a:p>
          <a:p>
            <a:pPr lvl="0" algn="ctr" rtl="1"/>
            <a:r>
              <a:rPr lang="ar-SA" sz="11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r>
              <a:rPr lang="ar-SA" b="1" dirty="0">
                <a:solidFill>
                  <a:srgbClr val="003192"/>
                </a:solidFill>
                <a:cs typeface="Calibri"/>
                <a:sym typeface="Calibri"/>
              </a:rPr>
              <a:t>تنطق به </a:t>
            </a:r>
            <a:r>
              <a:rPr lang="ar-SA" b="1" dirty="0">
                <a:solidFill>
                  <a:srgbClr val="FF0000"/>
                </a:solidFill>
                <a:cs typeface="Calibri"/>
                <a:sym typeface="Calibri"/>
              </a:rPr>
              <a:t>ساكنًا</a:t>
            </a:r>
            <a:r>
              <a:rPr lang="ar-SA" b="1" dirty="0">
                <a:solidFill>
                  <a:srgbClr val="003192"/>
                </a:solidFill>
                <a:cs typeface="Calibri"/>
                <a:sym typeface="Calibri"/>
              </a:rPr>
              <a:t> أو </a:t>
            </a:r>
            <a:r>
              <a:rPr lang="ar-SA" b="1" dirty="0">
                <a:solidFill>
                  <a:srgbClr val="FF0000"/>
                </a:solidFill>
                <a:cs typeface="Calibri"/>
                <a:sym typeface="Calibri"/>
              </a:rPr>
              <a:t>مشددًا</a:t>
            </a:r>
            <a:r>
              <a:rPr lang="ar-SA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ar-SA" sz="1400" b="1" dirty="0">
                <a:solidFill>
                  <a:srgbClr val="003192"/>
                </a:solidFill>
                <a:cs typeface="Calibri"/>
                <a:sym typeface="Calibri"/>
              </a:rPr>
              <a:t>ثم تدخل عليها همزة وصل محركة بأي حركة. ماعدا</a:t>
            </a:r>
          </a:p>
          <a:p>
            <a:pPr lvl="0" algn="ctr" rtl="1"/>
            <a:r>
              <a:rPr lang="ar-SA" sz="1000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  <a:endParaRPr lang="ar-SA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r>
              <a:rPr lang="ar-SA" b="1" dirty="0">
                <a:solidFill>
                  <a:srgbClr val="003192"/>
                </a:solidFill>
                <a:cs typeface="Calibri"/>
                <a:sym typeface="Calibri"/>
              </a:rPr>
              <a:t>حروف </a:t>
            </a:r>
            <a:r>
              <a:rPr lang="ar-SA" b="1" dirty="0">
                <a:solidFill>
                  <a:srgbClr val="FF0000"/>
                </a:solidFill>
                <a:cs typeface="Calibri"/>
                <a:sym typeface="Calibri"/>
              </a:rPr>
              <a:t>المد</a:t>
            </a:r>
            <a:r>
              <a:rPr lang="ar-SA" b="1" dirty="0">
                <a:solidFill>
                  <a:srgbClr val="003192"/>
                </a:solidFill>
                <a:cs typeface="Calibri"/>
                <a:sym typeface="Calibri"/>
              </a:rPr>
              <a:t> </a:t>
            </a:r>
          </a:p>
          <a:p>
            <a:pPr lvl="0" algn="ctr" rtl="1"/>
            <a:r>
              <a:rPr lang="ar-SA" sz="1400" b="1" dirty="0">
                <a:solidFill>
                  <a:srgbClr val="003192"/>
                </a:solidFill>
                <a:cs typeface="Calibri"/>
                <a:sym typeface="Calibri"/>
              </a:rPr>
              <a:t>فيحرك كل حرف قبلها بما </a:t>
            </a:r>
            <a:r>
              <a:rPr lang="ar-SA" sz="1400" b="1" dirty="0">
                <a:solidFill>
                  <a:srgbClr val="FF0000"/>
                </a:solidFill>
                <a:cs typeface="Calibri"/>
                <a:sym typeface="Calibri"/>
              </a:rPr>
              <a:t>يجانسها</a:t>
            </a:r>
          </a:p>
        </p:txBody>
      </p:sp>
    </p:spTree>
    <p:extLst>
      <p:ext uri="{BB962C8B-B14F-4D97-AF65-F5344CB8AC3E}">
        <p14:creationId xmlns:p14="http://schemas.microsoft.com/office/powerpoint/2010/main" val="22314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xmlns="" id="{736FAD8C-6DD2-F94F-BE69-45B287DEF664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6FAD8C-6DD2-F94F-BE69-45B287DEF66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47184" y="92332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Google Shape;917;p76">
            <a:extLst>
              <a:ext uri="{FF2B5EF4-FFF2-40B4-BE49-F238E27FC236}">
                <a16:creationId xmlns:a16="http://schemas.microsoft.com/office/drawing/2014/main" xmlns="" id="{7C17A8F5-B81D-6847-B3BE-22BD857AAF49}"/>
              </a:ext>
            </a:extLst>
          </p:cNvPr>
          <p:cNvSpPr txBox="1"/>
          <p:nvPr/>
        </p:nvSpPr>
        <p:spPr>
          <a:xfrm>
            <a:off x="8281948" y="1590920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ب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17;p76">
            <a:extLst>
              <a:ext uri="{FF2B5EF4-FFF2-40B4-BE49-F238E27FC236}">
                <a16:creationId xmlns:a16="http://schemas.microsoft.com/office/drawing/2014/main" xmlns="" id="{9CE4017F-9F6D-544B-A292-51B034B3C902}"/>
              </a:ext>
            </a:extLst>
          </p:cNvPr>
          <p:cNvSpPr txBox="1"/>
          <p:nvPr/>
        </p:nvSpPr>
        <p:spPr>
          <a:xfrm>
            <a:off x="8281948" y="2423544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ل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917;p76">
            <a:extLst>
              <a:ext uri="{FF2B5EF4-FFF2-40B4-BE49-F238E27FC236}">
                <a16:creationId xmlns:a16="http://schemas.microsoft.com/office/drawing/2014/main" xmlns="" id="{D25C43BA-45BF-E149-BDD5-32436073B265}"/>
              </a:ext>
            </a:extLst>
          </p:cNvPr>
          <p:cNvSpPr txBox="1"/>
          <p:nvPr/>
        </p:nvSpPr>
        <p:spPr>
          <a:xfrm>
            <a:off x="8281948" y="3256168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خ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917;p76">
            <a:extLst>
              <a:ext uri="{FF2B5EF4-FFF2-40B4-BE49-F238E27FC236}">
                <a16:creationId xmlns:a16="http://schemas.microsoft.com/office/drawing/2014/main" xmlns="" id="{CD930E02-6ED6-9941-A4DC-03FF00A8CCAB}"/>
              </a:ext>
            </a:extLst>
          </p:cNvPr>
          <p:cNvSpPr txBox="1"/>
          <p:nvPr/>
        </p:nvSpPr>
        <p:spPr>
          <a:xfrm>
            <a:off x="8281948" y="4088792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س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17;p76">
            <a:extLst>
              <a:ext uri="{FF2B5EF4-FFF2-40B4-BE49-F238E27FC236}">
                <a16:creationId xmlns:a16="http://schemas.microsoft.com/office/drawing/2014/main" xmlns="" id="{7DCB2D96-2514-024C-95FC-A27460C97FCF}"/>
              </a:ext>
            </a:extLst>
          </p:cNvPr>
          <p:cNvSpPr txBox="1"/>
          <p:nvPr/>
        </p:nvSpPr>
        <p:spPr>
          <a:xfrm>
            <a:off x="8281948" y="4915616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ذ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917;p76">
            <a:extLst>
              <a:ext uri="{FF2B5EF4-FFF2-40B4-BE49-F238E27FC236}">
                <a16:creationId xmlns:a16="http://schemas.microsoft.com/office/drawing/2014/main" xmlns="" id="{8F9629FC-B907-2F49-91E9-7170D6A1A011}"/>
              </a:ext>
            </a:extLst>
          </p:cNvPr>
          <p:cNvSpPr txBox="1"/>
          <p:nvPr/>
        </p:nvSpPr>
        <p:spPr>
          <a:xfrm>
            <a:off x="8281948" y="5748240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ك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917;p76">
            <a:extLst>
              <a:ext uri="{FF2B5EF4-FFF2-40B4-BE49-F238E27FC236}">
                <a16:creationId xmlns:a16="http://schemas.microsoft.com/office/drawing/2014/main" xmlns="" id="{38FB55EC-7815-3742-B59E-85E9B0CCD780}"/>
              </a:ext>
            </a:extLst>
          </p:cNvPr>
          <p:cNvSpPr txBox="1"/>
          <p:nvPr/>
        </p:nvSpPr>
        <p:spPr>
          <a:xfrm>
            <a:off x="3099301" y="1686401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>
                <a:sym typeface="Calibri"/>
              </a:rPr>
              <a:t>أسلية </a:t>
            </a:r>
            <a:r>
              <a:rPr lang="en-US" dirty="0" err="1">
                <a:sym typeface="Calibri"/>
              </a:rPr>
              <a:t>Asliyyah</a:t>
            </a:r>
            <a:endParaRPr dirty="0">
              <a:sym typeface="Calibri"/>
            </a:endParaRPr>
          </a:p>
        </p:txBody>
      </p:sp>
      <p:sp>
        <p:nvSpPr>
          <p:cNvPr id="27" name="Google Shape;917;p76">
            <a:extLst>
              <a:ext uri="{FF2B5EF4-FFF2-40B4-BE49-F238E27FC236}">
                <a16:creationId xmlns:a16="http://schemas.microsoft.com/office/drawing/2014/main" xmlns="" id="{82ED3461-6434-C44A-B71C-10A09C32A5D2}"/>
              </a:ext>
            </a:extLst>
          </p:cNvPr>
          <p:cNvSpPr txBox="1"/>
          <p:nvPr/>
        </p:nvSpPr>
        <p:spPr>
          <a:xfrm>
            <a:off x="3110452" y="2513290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/>
              <a:t>حلقية </a:t>
            </a:r>
            <a:r>
              <a:rPr lang="en-CA" dirty="0" err="1"/>
              <a:t>Halqiyyah</a:t>
            </a:r>
            <a:endParaRPr dirty="0">
              <a:sym typeface="Calibri"/>
            </a:endParaRPr>
          </a:p>
        </p:txBody>
      </p:sp>
      <p:sp>
        <p:nvSpPr>
          <p:cNvPr id="28" name="Google Shape;917;p76">
            <a:extLst>
              <a:ext uri="{FF2B5EF4-FFF2-40B4-BE49-F238E27FC236}">
                <a16:creationId xmlns:a16="http://schemas.microsoft.com/office/drawing/2014/main" xmlns="" id="{0418EF67-3602-CA49-A5DC-B59F7B8AC277}"/>
              </a:ext>
            </a:extLst>
          </p:cNvPr>
          <p:cNvSpPr txBox="1"/>
          <p:nvPr/>
        </p:nvSpPr>
        <p:spPr>
          <a:xfrm>
            <a:off x="3093725" y="3348501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dirty="0">
                <a:sym typeface="Calibri"/>
              </a:rPr>
              <a:t>لثوية </a:t>
            </a:r>
            <a:r>
              <a:rPr lang="en-US" dirty="0" err="1">
                <a:sym typeface="Calibri"/>
              </a:rPr>
              <a:t>Lethawiyyah</a:t>
            </a:r>
            <a:endParaRPr dirty="0">
              <a:sym typeface="Calibri"/>
            </a:endParaRPr>
          </a:p>
        </p:txBody>
      </p:sp>
      <p:sp>
        <p:nvSpPr>
          <p:cNvPr id="29" name="Google Shape;917;p76">
            <a:extLst>
              <a:ext uri="{FF2B5EF4-FFF2-40B4-BE49-F238E27FC236}">
                <a16:creationId xmlns:a16="http://schemas.microsoft.com/office/drawing/2014/main" xmlns="" id="{2A339244-1B26-EC48-8E5B-755C9E132314}"/>
              </a:ext>
            </a:extLst>
          </p:cNvPr>
          <p:cNvSpPr txBox="1">
            <a:spLocks noChangeAspect="1"/>
          </p:cNvSpPr>
          <p:nvPr/>
        </p:nvSpPr>
        <p:spPr>
          <a:xfrm>
            <a:off x="3099301" y="4178225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 sz="2800" dirty="0">
                <a:sym typeface="Calibri"/>
              </a:rPr>
              <a:t>شفوية </a:t>
            </a:r>
            <a:r>
              <a:rPr lang="en-US" sz="2800" dirty="0" err="1">
                <a:sym typeface="Calibri"/>
              </a:rPr>
              <a:t>Shafawiyyah</a:t>
            </a:r>
            <a:endParaRPr lang="en-US" sz="2800" dirty="0">
              <a:sym typeface="Calibri"/>
            </a:endParaRPr>
          </a:p>
        </p:txBody>
      </p:sp>
      <p:sp>
        <p:nvSpPr>
          <p:cNvPr id="30" name="Google Shape;917;p76">
            <a:extLst>
              <a:ext uri="{FF2B5EF4-FFF2-40B4-BE49-F238E27FC236}">
                <a16:creationId xmlns:a16="http://schemas.microsoft.com/office/drawing/2014/main" xmlns="" id="{196AC219-6899-3F42-91F1-272B383F7197}"/>
              </a:ext>
            </a:extLst>
          </p:cNvPr>
          <p:cNvSpPr txBox="1"/>
          <p:nvPr/>
        </p:nvSpPr>
        <p:spPr>
          <a:xfrm>
            <a:off x="3099301" y="4915616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ar-SA">
                <a:sym typeface="Calibri"/>
              </a:rPr>
              <a:t>اللهوية </a:t>
            </a:r>
            <a:r>
              <a:rPr lang="en-US" dirty="0" err="1">
                <a:sym typeface="Calibri"/>
              </a:rPr>
              <a:t>Lahawiyyah</a:t>
            </a:r>
            <a:endParaRPr dirty="0">
              <a:sym typeface="Calibri"/>
            </a:endParaRPr>
          </a:p>
        </p:txBody>
      </p:sp>
      <p:sp>
        <p:nvSpPr>
          <p:cNvPr id="31" name="Google Shape;917;p76">
            <a:extLst>
              <a:ext uri="{FF2B5EF4-FFF2-40B4-BE49-F238E27FC236}">
                <a16:creationId xmlns:a16="http://schemas.microsoft.com/office/drawing/2014/main" xmlns="" id="{FAE2F22A-F6A9-DB4E-A862-15E292C80DC9}"/>
              </a:ext>
            </a:extLst>
          </p:cNvPr>
          <p:cNvSpPr txBox="1"/>
          <p:nvPr/>
        </p:nvSpPr>
        <p:spPr>
          <a:xfrm>
            <a:off x="3099301" y="5837673"/>
            <a:ext cx="3068825" cy="523180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 algn="ctr" rtl="1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3192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CA" dirty="0" err="1">
                <a:sym typeface="Calibri"/>
              </a:rPr>
              <a:t>ذ</a:t>
            </a:r>
            <a:r>
              <a:rPr lang="ar-SA" dirty="0">
                <a:sym typeface="Calibri"/>
              </a:rPr>
              <a:t>لقية </a:t>
            </a:r>
            <a:r>
              <a:rPr lang="en-CA" dirty="0">
                <a:sym typeface="Calibri"/>
              </a:rPr>
              <a:t>Dh</a:t>
            </a:r>
            <a:r>
              <a:rPr lang="en-US" dirty="0" err="1">
                <a:sym typeface="Calibri"/>
              </a:rPr>
              <a:t>alqiyyah</a:t>
            </a:r>
            <a:endParaRPr lang="ar-SA" dirty="0">
              <a:sym typeface="Calibri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957345C7-7996-924D-860B-CDD052AF5DBA}"/>
              </a:ext>
            </a:extLst>
          </p:cNvPr>
          <p:cNvCxnSpPr>
            <a:stCxn id="22" idx="1"/>
            <a:endCxn id="27" idx="3"/>
          </p:cNvCxnSpPr>
          <p:nvPr/>
        </p:nvCxnSpPr>
        <p:spPr>
          <a:xfrm flipH="1" flipV="1">
            <a:off x="6179277" y="2774880"/>
            <a:ext cx="2102671" cy="8352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8A309851-83A6-C74C-B12B-1B043FA79ACE}"/>
              </a:ext>
            </a:extLst>
          </p:cNvPr>
          <p:cNvCxnSpPr>
            <a:cxnSpLocks/>
            <a:stCxn id="20" idx="1"/>
            <a:endCxn id="29" idx="3"/>
          </p:cNvCxnSpPr>
          <p:nvPr/>
        </p:nvCxnSpPr>
        <p:spPr>
          <a:xfrm flipH="1">
            <a:off x="6168126" y="1944843"/>
            <a:ext cx="2113822" cy="24949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4917CAA7-29D9-6243-9900-6218EB19A3B7}"/>
              </a:ext>
            </a:extLst>
          </p:cNvPr>
          <p:cNvCxnSpPr>
            <a:stCxn id="25" idx="1"/>
            <a:endCxn id="30" idx="3"/>
          </p:cNvCxnSpPr>
          <p:nvPr/>
        </p:nvCxnSpPr>
        <p:spPr>
          <a:xfrm flipH="1" flipV="1">
            <a:off x="6168126" y="5177206"/>
            <a:ext cx="2113822" cy="924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F3D22126-609F-0442-ACEC-594776436393}"/>
              </a:ext>
            </a:extLst>
          </p:cNvPr>
          <p:cNvCxnSpPr>
            <a:stCxn id="21" idx="1"/>
            <a:endCxn id="31" idx="3"/>
          </p:cNvCxnSpPr>
          <p:nvPr/>
        </p:nvCxnSpPr>
        <p:spPr>
          <a:xfrm flipH="1">
            <a:off x="6168126" y="2777467"/>
            <a:ext cx="2113822" cy="3321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C6EBCFB4-AE58-EB45-A804-A550B228E72F}"/>
              </a:ext>
            </a:extLst>
          </p:cNvPr>
          <p:cNvCxnSpPr>
            <a:stCxn id="24" idx="1"/>
            <a:endCxn id="28" idx="3"/>
          </p:cNvCxnSpPr>
          <p:nvPr/>
        </p:nvCxnSpPr>
        <p:spPr>
          <a:xfrm flipH="1" flipV="1">
            <a:off x="6162550" y="3610091"/>
            <a:ext cx="2119398" cy="1659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9A0B016D-1F51-814D-930E-BB027B9C9DA5}"/>
              </a:ext>
            </a:extLst>
          </p:cNvPr>
          <p:cNvCxnSpPr>
            <a:cxnSpLocks/>
            <a:stCxn id="23" idx="1"/>
            <a:endCxn id="26" idx="3"/>
          </p:cNvCxnSpPr>
          <p:nvPr/>
        </p:nvCxnSpPr>
        <p:spPr>
          <a:xfrm flipH="1" flipV="1">
            <a:off x="6168126" y="1947991"/>
            <a:ext cx="2113822" cy="24947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945;p79">
            <a:extLst>
              <a:ext uri="{FF2B5EF4-FFF2-40B4-BE49-F238E27FC236}">
                <a16:creationId xmlns:a16="http://schemas.microsoft.com/office/drawing/2014/main" xmlns="" id="{E45AF747-E98F-1F48-A578-CFEA81858622}"/>
              </a:ext>
            </a:extLst>
          </p:cNvPr>
          <p:cNvSpPr txBox="1"/>
          <p:nvPr/>
        </p:nvSpPr>
        <p:spPr>
          <a:xfrm>
            <a:off x="330619" y="2606059"/>
            <a:ext cx="2490841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US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Match the letter to its name</a:t>
            </a:r>
            <a:endParaRPr lang="en-US" sz="3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endParaRPr lang="ar-SA" sz="32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r>
              <a:rPr lang="ar-SA" sz="3200" b="1" dirty="0">
                <a:solidFill>
                  <a:srgbClr val="003192"/>
                </a:solidFill>
                <a:cs typeface="Calibri"/>
                <a:sym typeface="Calibri"/>
              </a:rPr>
              <a:t>صل الحرف بلقبه</a:t>
            </a:r>
            <a:endParaRPr sz="2000" b="1" u="sng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5C50CB9-D914-944E-917C-D19A4F4A641E}"/>
              </a:ext>
            </a:extLst>
          </p:cNvPr>
          <p:cNvSpPr txBox="1"/>
          <p:nvPr/>
        </p:nvSpPr>
        <p:spPr>
          <a:xfrm>
            <a:off x="2700430" y="251651"/>
            <a:ext cx="679114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r>
              <a:rPr lang="ar-SA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تدريبات</a:t>
            </a:r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CA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3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700430" y="251651"/>
            <a:ext cx="679114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r>
              <a:rPr lang="ar-SA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تدريبات</a:t>
            </a:r>
            <a:r>
              <a:rPr lang="ar-S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11" name="Google Shape;945;p79">
            <a:extLst>
              <a:ext uri="{FF2B5EF4-FFF2-40B4-BE49-F238E27FC236}">
                <a16:creationId xmlns:a16="http://schemas.microsoft.com/office/drawing/2014/main" xmlns="" id="{FBE6FD79-1063-164A-A98B-5F9895CDC27C}"/>
              </a:ext>
            </a:extLst>
          </p:cNvPr>
          <p:cNvSpPr txBox="1"/>
          <p:nvPr/>
        </p:nvSpPr>
        <p:spPr>
          <a:xfrm>
            <a:off x="193028" y="2474069"/>
            <a:ext cx="249084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1"/>
            <a:r>
              <a:rPr lang="en-CA" sz="3600" b="1" dirty="0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Match the letter to its </a:t>
            </a:r>
            <a:r>
              <a:rPr lang="en-CA" sz="3600" b="1" dirty="0" err="1">
                <a:solidFill>
                  <a:srgbClr val="003192"/>
                </a:solidFill>
                <a:ea typeface="Calibri"/>
                <a:cs typeface="Calibri"/>
                <a:sym typeface="Calibri"/>
              </a:rPr>
              <a:t>Makhraj</a:t>
            </a:r>
            <a:endParaRPr lang="en-CA" sz="3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endParaRPr lang="ar-SA" sz="3600" b="1" dirty="0">
              <a:solidFill>
                <a:srgbClr val="003192"/>
              </a:solidFill>
              <a:cs typeface="Calibri"/>
              <a:sym typeface="Calibri"/>
            </a:endParaRPr>
          </a:p>
          <a:p>
            <a:pPr lvl="0" algn="ctr" rtl="1"/>
            <a:r>
              <a:rPr lang="ar-SA" sz="3200" b="1" dirty="0">
                <a:solidFill>
                  <a:srgbClr val="003192"/>
                </a:solidFill>
                <a:cs typeface="Calibri"/>
                <a:sym typeface="Calibri"/>
              </a:rPr>
              <a:t>صل الحرف بمخرجه</a:t>
            </a:r>
            <a:endParaRPr lang="ar-SA" sz="2000" b="1" u="sng" dirty="0">
              <a:solidFill>
                <a:srgbClr val="003192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22EFAB95-F453-B94A-90BF-2AB9781925B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80526" t="84751" r="4927" b="4475"/>
          <a:stretch/>
        </p:blipFill>
        <p:spPr>
          <a:xfrm>
            <a:off x="4979671" y="4257912"/>
            <a:ext cx="1975199" cy="1950464"/>
          </a:xfrm>
          <a:prstGeom prst="rect">
            <a:avLst/>
          </a:prstGeom>
        </p:spPr>
      </p:pic>
      <p:pic>
        <p:nvPicPr>
          <p:cNvPr id="14" name="Picture 13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E51EFE2C-BF9E-BE4A-B808-2AAA96BFC22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66519" t="48928" r="19525" b="40873"/>
          <a:stretch/>
        </p:blipFill>
        <p:spPr>
          <a:xfrm>
            <a:off x="4976776" y="1422939"/>
            <a:ext cx="1975199" cy="1924811"/>
          </a:xfrm>
          <a:prstGeom prst="rect">
            <a:avLst/>
          </a:prstGeom>
        </p:spPr>
      </p:pic>
      <p:pic>
        <p:nvPicPr>
          <p:cNvPr id="15" name="Picture 14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54864A4E-8875-FF4C-8322-B9FD3DC616F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72328" t="30897" r="14101" b="58726"/>
          <a:stretch/>
        </p:blipFill>
        <p:spPr>
          <a:xfrm>
            <a:off x="2755841" y="1422940"/>
            <a:ext cx="1888031" cy="1924811"/>
          </a:xfrm>
          <a:prstGeom prst="rect">
            <a:avLst/>
          </a:prstGeom>
        </p:spPr>
      </p:pic>
      <p:pic>
        <p:nvPicPr>
          <p:cNvPr id="16" name="Picture 15" descr="A picture containing object, covered, photo, many&#10;&#10;Description automatically generated">
            <a:extLst>
              <a:ext uri="{FF2B5EF4-FFF2-40B4-BE49-F238E27FC236}">
                <a16:creationId xmlns:a16="http://schemas.microsoft.com/office/drawing/2014/main" xmlns="" id="{C759E217-9AA2-BF4A-9947-08E24F90895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6643" t="30708" r="59512" b="59014"/>
          <a:stretch/>
        </p:blipFill>
        <p:spPr>
          <a:xfrm>
            <a:off x="7262579" y="4253467"/>
            <a:ext cx="1975198" cy="19549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48E59E2-EFDD-044A-8087-EEC0B63A3F4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9790" t="12571" r="66067" b="76730"/>
          <a:stretch/>
        </p:blipFill>
        <p:spPr>
          <a:xfrm>
            <a:off x="2700430" y="4253466"/>
            <a:ext cx="1938110" cy="19549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F4A94CE-A5B8-5849-84EA-AF1C8DC4859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80417" t="12912" r="5803" b="76686"/>
          <a:stretch/>
        </p:blipFill>
        <p:spPr>
          <a:xfrm>
            <a:off x="7265775" y="1366091"/>
            <a:ext cx="1969107" cy="1981659"/>
          </a:xfrm>
          <a:prstGeom prst="rect">
            <a:avLst/>
          </a:prstGeom>
        </p:spPr>
      </p:pic>
      <p:sp>
        <p:nvSpPr>
          <p:cNvPr id="21" name="Google Shape;917;p76">
            <a:extLst>
              <a:ext uri="{FF2B5EF4-FFF2-40B4-BE49-F238E27FC236}">
                <a16:creationId xmlns:a16="http://schemas.microsoft.com/office/drawing/2014/main" xmlns="" id="{39D8F703-10F2-6441-99DB-0E12EFC59A91}"/>
              </a:ext>
            </a:extLst>
          </p:cNvPr>
          <p:cNvSpPr txBox="1"/>
          <p:nvPr/>
        </p:nvSpPr>
        <p:spPr>
          <a:xfrm>
            <a:off x="3107082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ف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917;p76">
            <a:extLst>
              <a:ext uri="{FF2B5EF4-FFF2-40B4-BE49-F238E27FC236}">
                <a16:creationId xmlns:a16="http://schemas.microsoft.com/office/drawing/2014/main" xmlns="" id="{B8157A4F-D7DC-474D-AE34-DB86C1305C87}"/>
              </a:ext>
            </a:extLst>
          </p:cNvPr>
          <p:cNvSpPr txBox="1"/>
          <p:nvPr/>
        </p:nvSpPr>
        <p:spPr>
          <a:xfrm>
            <a:off x="4098783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ش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917;p76">
            <a:extLst>
              <a:ext uri="{FF2B5EF4-FFF2-40B4-BE49-F238E27FC236}">
                <a16:creationId xmlns:a16="http://schemas.microsoft.com/office/drawing/2014/main" xmlns="" id="{AB31C3E6-15E9-7A45-9AB9-1FBA30C5D66F}"/>
              </a:ext>
            </a:extLst>
          </p:cNvPr>
          <p:cNvSpPr txBox="1"/>
          <p:nvPr/>
        </p:nvSpPr>
        <p:spPr>
          <a:xfrm>
            <a:off x="5102811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ع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17;p76">
            <a:extLst>
              <a:ext uri="{FF2B5EF4-FFF2-40B4-BE49-F238E27FC236}">
                <a16:creationId xmlns:a16="http://schemas.microsoft.com/office/drawing/2014/main" xmlns="" id="{76305024-59C6-ED41-9BD2-40F8862D85AE}"/>
              </a:ext>
            </a:extLst>
          </p:cNvPr>
          <p:cNvSpPr txBox="1"/>
          <p:nvPr/>
        </p:nvSpPr>
        <p:spPr>
          <a:xfrm>
            <a:off x="6094512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917;p76">
            <a:extLst>
              <a:ext uri="{FF2B5EF4-FFF2-40B4-BE49-F238E27FC236}">
                <a16:creationId xmlns:a16="http://schemas.microsoft.com/office/drawing/2014/main" xmlns="" id="{CAE6F96F-5CD6-BC49-9F9A-534FC837C5E9}"/>
              </a:ext>
            </a:extLst>
          </p:cNvPr>
          <p:cNvSpPr txBox="1"/>
          <p:nvPr/>
        </p:nvSpPr>
        <p:spPr>
          <a:xfrm>
            <a:off x="7086213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 err="1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ض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917;p76">
            <a:extLst>
              <a:ext uri="{FF2B5EF4-FFF2-40B4-BE49-F238E27FC236}">
                <a16:creationId xmlns:a16="http://schemas.microsoft.com/office/drawing/2014/main" xmlns="" id="{0F02B3DB-A095-A849-B9E8-C4DE8C26D496}"/>
              </a:ext>
            </a:extLst>
          </p:cNvPr>
          <p:cNvSpPr txBox="1"/>
          <p:nvPr/>
        </p:nvSpPr>
        <p:spPr>
          <a:xfrm>
            <a:off x="8077914" y="3474363"/>
            <a:ext cx="778061" cy="707846"/>
          </a:xfrm>
          <a:prstGeom prst="rect">
            <a:avLst/>
          </a:prstGeom>
          <a:noFill/>
          <a:ln w="9525" cap="flat" cmpd="sng">
            <a:solidFill>
              <a:srgbClr val="0031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3192"/>
                </a:solidFill>
                <a:latin typeface="Calibri"/>
                <a:ea typeface="Calibri"/>
                <a:cs typeface="Calibri"/>
                <a:sym typeface="Calibri"/>
              </a:rPr>
              <a:t>ق</a:t>
            </a:r>
            <a:endParaRPr sz="4000" b="1" dirty="0">
              <a:solidFill>
                <a:srgbClr val="00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B6F5A8D1-4A6F-7840-A21C-1396A47C770D}"/>
              </a:ext>
            </a:extLst>
          </p:cNvPr>
          <p:cNvCxnSpPr>
            <a:cxnSpLocks/>
          </p:cNvCxnSpPr>
          <p:nvPr/>
        </p:nvCxnSpPr>
        <p:spPr>
          <a:xfrm flipH="1" flipV="1">
            <a:off x="6194672" y="2888347"/>
            <a:ext cx="1207170" cy="73877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DE809A6E-1344-2F4C-94D3-6B9783326E04}"/>
              </a:ext>
            </a:extLst>
          </p:cNvPr>
          <p:cNvCxnSpPr>
            <a:cxnSpLocks/>
          </p:cNvCxnSpPr>
          <p:nvPr/>
        </p:nvCxnSpPr>
        <p:spPr>
          <a:xfrm flipH="1">
            <a:off x="4190064" y="4070433"/>
            <a:ext cx="1146739" cy="52878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50B456A-5AA9-C148-81C4-4D7AE743BDA8}"/>
              </a:ext>
            </a:extLst>
          </p:cNvPr>
          <p:cNvCxnSpPr>
            <a:cxnSpLocks/>
          </p:cNvCxnSpPr>
          <p:nvPr/>
        </p:nvCxnSpPr>
        <p:spPr>
          <a:xfrm flipV="1">
            <a:off x="6639905" y="2343605"/>
            <a:ext cx="912023" cy="169318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D3D5402D-3922-0D4D-8E98-108D8855EB09}"/>
              </a:ext>
            </a:extLst>
          </p:cNvPr>
          <p:cNvCxnSpPr>
            <a:cxnSpLocks/>
          </p:cNvCxnSpPr>
          <p:nvPr/>
        </p:nvCxnSpPr>
        <p:spPr>
          <a:xfrm flipH="1" flipV="1">
            <a:off x="3787822" y="2911934"/>
            <a:ext cx="4679122" cy="68211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94C268F8-6F75-854D-B01D-2F4CB8A12F45}"/>
              </a:ext>
            </a:extLst>
          </p:cNvPr>
          <p:cNvCxnSpPr>
            <a:cxnSpLocks/>
          </p:cNvCxnSpPr>
          <p:nvPr/>
        </p:nvCxnSpPr>
        <p:spPr>
          <a:xfrm>
            <a:off x="3669485" y="4036792"/>
            <a:ext cx="2001365" cy="56243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6EC56F1-FE3F-7446-B5EE-0565175AD31B}"/>
              </a:ext>
            </a:extLst>
          </p:cNvPr>
          <p:cNvCxnSpPr>
            <a:cxnSpLocks/>
          </p:cNvCxnSpPr>
          <p:nvPr/>
        </p:nvCxnSpPr>
        <p:spPr>
          <a:xfrm>
            <a:off x="4581508" y="3597718"/>
            <a:ext cx="3026073" cy="135654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2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40769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40769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297" y="1707192"/>
            <a:ext cx="8496944" cy="2369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3600" b="1" dirty="0" smtClean="0">
                <a:solidFill>
                  <a:srgbClr val="FF0000"/>
                </a:solidFill>
              </a:rPr>
              <a:t>Meaning </a:t>
            </a:r>
            <a:r>
              <a:rPr lang="en-US" sz="3600" b="1" dirty="0">
                <a:solidFill>
                  <a:srgbClr val="FF0000"/>
                </a:solidFill>
              </a:rPr>
              <a:t>of a </a:t>
            </a:r>
            <a:r>
              <a:rPr lang="en-US" sz="3600" b="1" dirty="0" err="1">
                <a:solidFill>
                  <a:srgbClr val="FF0000"/>
                </a:solidFill>
              </a:rPr>
              <a:t>Harf</a:t>
            </a:r>
            <a:r>
              <a:rPr lang="en-US" sz="3600" b="1" dirty="0">
                <a:solidFill>
                  <a:srgbClr val="FF0000"/>
                </a:solidFill>
              </a:rPr>
              <a:t> (letter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</a:p>
          <a:p>
            <a:pPr algn="l" rtl="0"/>
            <a:r>
              <a:rPr lang="en-US" sz="2800" b="1" u="sng" dirty="0" smtClean="0">
                <a:solidFill>
                  <a:srgbClr val="001746"/>
                </a:solidFill>
              </a:rPr>
              <a:t>Lexically: </a:t>
            </a:r>
            <a:r>
              <a:rPr lang="en-US" sz="2800" dirty="0" smtClean="0">
                <a:solidFill>
                  <a:srgbClr val="001746"/>
                </a:solidFill>
              </a:rPr>
              <a:t> the tip</a:t>
            </a:r>
          </a:p>
          <a:p>
            <a:pPr marL="2697163" indent="-2697163" algn="l" rtl="0"/>
            <a:r>
              <a:rPr lang="en-US" sz="2800" b="1" u="sng" dirty="0" smtClean="0">
                <a:solidFill>
                  <a:srgbClr val="001746"/>
                </a:solidFill>
              </a:rPr>
              <a:t>Terminologically</a:t>
            </a:r>
            <a:r>
              <a:rPr lang="en-US" sz="2800" b="1" dirty="0" smtClean="0">
                <a:solidFill>
                  <a:srgbClr val="001746"/>
                </a:solidFill>
              </a:rPr>
              <a:t>: </a:t>
            </a:r>
            <a:r>
              <a:rPr lang="en-US" sz="2800" dirty="0" smtClean="0">
                <a:solidFill>
                  <a:srgbClr val="001746"/>
                </a:solidFill>
              </a:rPr>
              <a:t>a </a:t>
            </a:r>
            <a:r>
              <a:rPr lang="en-US" sz="2800" dirty="0">
                <a:solidFill>
                  <a:srgbClr val="001746"/>
                </a:solidFill>
              </a:rPr>
              <a:t>sound that </a:t>
            </a:r>
            <a:r>
              <a:rPr lang="en-US" sz="2800" dirty="0" smtClean="0">
                <a:solidFill>
                  <a:srgbClr val="001746"/>
                </a:solidFill>
              </a:rPr>
              <a:t>depends </a:t>
            </a:r>
            <a:r>
              <a:rPr lang="en-US" sz="2800" dirty="0">
                <a:solidFill>
                  <a:srgbClr val="001746"/>
                </a:solidFill>
              </a:rPr>
              <a:t>on a </a:t>
            </a:r>
            <a:r>
              <a:rPr lang="en-US" sz="2800" dirty="0" err="1">
                <a:solidFill>
                  <a:srgbClr val="001746"/>
                </a:solidFill>
              </a:rPr>
              <a:t>makhraj</a:t>
            </a:r>
            <a:r>
              <a:rPr lang="en-US" sz="2800" dirty="0">
                <a:solidFill>
                  <a:srgbClr val="001746"/>
                </a:solidFill>
              </a:rPr>
              <a:t> </a:t>
            </a:r>
            <a:r>
              <a:rPr lang="en-US" sz="2000" dirty="0">
                <a:solidFill>
                  <a:srgbClr val="001746"/>
                </a:solidFill>
              </a:rPr>
              <a:t>(place of articulation)</a:t>
            </a:r>
            <a:r>
              <a:rPr lang="en-US" sz="2800" dirty="0">
                <a:solidFill>
                  <a:srgbClr val="001746"/>
                </a:solidFill>
              </a:rPr>
              <a:t>, either a </a:t>
            </a:r>
            <a:r>
              <a:rPr lang="en-US" sz="2800" b="1" u="sng" dirty="0">
                <a:solidFill>
                  <a:srgbClr val="001746"/>
                </a:solidFill>
              </a:rPr>
              <a:t>specific</a:t>
            </a:r>
            <a:r>
              <a:rPr lang="en-US" sz="2800" dirty="0">
                <a:solidFill>
                  <a:srgbClr val="001746"/>
                </a:solidFill>
              </a:rPr>
              <a:t> or </a:t>
            </a:r>
            <a:r>
              <a:rPr lang="en-US" sz="2800" b="1" u="sng" dirty="0">
                <a:solidFill>
                  <a:srgbClr val="001746"/>
                </a:solidFill>
              </a:rPr>
              <a:t>not clearly defined</a:t>
            </a:r>
            <a:r>
              <a:rPr lang="en-US" sz="2800" dirty="0">
                <a:solidFill>
                  <a:srgbClr val="001746"/>
                </a:solidFill>
              </a:rPr>
              <a:t> </a:t>
            </a:r>
            <a:r>
              <a:rPr lang="en-US" sz="2800" dirty="0" err="1">
                <a:solidFill>
                  <a:srgbClr val="001746"/>
                </a:solidFill>
              </a:rPr>
              <a:t>makhraj</a:t>
            </a:r>
            <a:r>
              <a:rPr lang="en-US" sz="2800" dirty="0"/>
              <a:t>.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3760" y="4687690"/>
            <a:ext cx="5504935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KW" sz="3600" b="1" dirty="0" smtClean="0">
                <a:solidFill>
                  <a:srgbClr val="FF0000"/>
                </a:solidFill>
              </a:rPr>
              <a:t>معنى الحرف</a:t>
            </a:r>
          </a:p>
          <a:p>
            <a:pPr algn="r" rtl="1"/>
            <a:r>
              <a:rPr lang="ar-KW" sz="2400" b="1" u="sng" dirty="0" smtClean="0">
                <a:solidFill>
                  <a:srgbClr val="003192"/>
                </a:solidFill>
              </a:rPr>
              <a:t>لغةً</a:t>
            </a:r>
            <a:r>
              <a:rPr lang="ar-KW" sz="2400" dirty="0" smtClean="0">
                <a:solidFill>
                  <a:srgbClr val="003192"/>
                </a:solidFill>
              </a:rPr>
              <a:t>: الطَّرَف</a:t>
            </a:r>
          </a:p>
          <a:p>
            <a:pPr algn="r" rtl="1"/>
            <a:r>
              <a:rPr lang="ar-KW" sz="2400" b="1" u="sng" dirty="0" smtClean="0">
                <a:solidFill>
                  <a:srgbClr val="003192"/>
                </a:solidFill>
              </a:rPr>
              <a:t>اصطلاحًا</a:t>
            </a:r>
            <a:r>
              <a:rPr lang="ar-KW" sz="2400" dirty="0" smtClean="0">
                <a:solidFill>
                  <a:srgbClr val="003192"/>
                </a:solidFill>
              </a:rPr>
              <a:t>: صوت اعتمد على مخرج </a:t>
            </a:r>
            <a:r>
              <a:rPr lang="ar-KW" sz="2400" u="sng" dirty="0" smtClean="0">
                <a:solidFill>
                  <a:srgbClr val="003192"/>
                </a:solidFill>
              </a:rPr>
              <a:t>مُحَقَّقٍ</a:t>
            </a:r>
            <a:r>
              <a:rPr lang="ar-KW" sz="2400" dirty="0" smtClean="0">
                <a:solidFill>
                  <a:srgbClr val="003192"/>
                </a:solidFill>
              </a:rPr>
              <a:t> أو </a:t>
            </a:r>
            <a:r>
              <a:rPr lang="ar-KW" sz="2400" u="sng" dirty="0" smtClean="0">
                <a:solidFill>
                  <a:srgbClr val="003192"/>
                </a:solidFill>
              </a:rPr>
              <a:t>مقدَّر</a:t>
            </a:r>
            <a:r>
              <a:rPr lang="ar-KW" sz="2400" dirty="0" smtClean="0">
                <a:solidFill>
                  <a:srgbClr val="003192"/>
                </a:solidFill>
              </a:rPr>
              <a:t>.</a:t>
            </a:r>
            <a:endParaRPr lang="en-US" sz="2400" dirty="0">
              <a:solidFill>
                <a:srgbClr val="00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http://daryon.ir/wp-content/uploads/20111109174415_qu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002" y="2373356"/>
            <a:ext cx="5943622" cy="397476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524001" y="7471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483270" y="3107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</a:pPr>
            <a:endParaRPr lang="ar-KW" sz="1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9002" y="3462887"/>
            <a:ext cx="59260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000" b="1" dirty="0">
                <a:solidFill>
                  <a:schemeClr val="bg1"/>
                </a:solidFill>
              </a:rPr>
              <a:t>والله من وراء القصد</a:t>
            </a:r>
          </a:p>
          <a:p>
            <a:pPr algn="ctr"/>
            <a:r>
              <a:rPr lang="ar-KW" sz="4000" b="1" dirty="0">
                <a:solidFill>
                  <a:schemeClr val="bg1"/>
                </a:solidFill>
              </a:rPr>
              <a:t>وهو يهدي </a:t>
            </a:r>
            <a:r>
              <a:rPr lang="ar-KW" sz="4000" b="1" dirty="0" smtClean="0">
                <a:solidFill>
                  <a:schemeClr val="bg1"/>
                </a:solidFill>
              </a:rPr>
              <a:t>السبيل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</a:rPr>
              <a:t>Jazakom</a:t>
            </a:r>
            <a:r>
              <a:rPr lang="en-US" sz="4000" b="1" dirty="0" smtClean="0">
                <a:solidFill>
                  <a:schemeClr val="bg1"/>
                </a:solidFill>
              </a:rPr>
              <a:t> Allah </a:t>
            </a:r>
            <a:r>
              <a:rPr lang="en-US" sz="4000" b="1" dirty="0" err="1" smtClean="0">
                <a:solidFill>
                  <a:schemeClr val="bg1"/>
                </a:solidFill>
              </a:rPr>
              <a:t>Khairan</a:t>
            </a:r>
            <a:endParaRPr lang="ar-KW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35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329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056" y="1562472"/>
            <a:ext cx="8496944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specific </a:t>
            </a:r>
            <a:r>
              <a:rPr lang="en-US" sz="2800" b="1" dirty="0" err="1">
                <a:solidFill>
                  <a:srgbClr val="FF0000"/>
                </a:solidFill>
              </a:rPr>
              <a:t>makhraj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1746"/>
                </a:solidFill>
              </a:rPr>
              <a:t>(</a:t>
            </a:r>
            <a:r>
              <a:rPr lang="en-US" sz="2800" dirty="0" err="1">
                <a:solidFill>
                  <a:srgbClr val="001746"/>
                </a:solidFill>
              </a:rPr>
              <a:t>Almohakak</a:t>
            </a:r>
            <a:r>
              <a:rPr lang="en-US" sz="2800" dirty="0" smtClean="0">
                <a:solidFill>
                  <a:srgbClr val="001746"/>
                </a:solidFill>
              </a:rPr>
              <a:t>)</a:t>
            </a:r>
          </a:p>
          <a:p>
            <a:pPr algn="ctr" rtl="0"/>
            <a:r>
              <a:rPr lang="en-US" sz="2800" dirty="0" smtClean="0">
                <a:solidFill>
                  <a:srgbClr val="001746"/>
                </a:solidFill>
              </a:rPr>
              <a:t>is </a:t>
            </a:r>
            <a:r>
              <a:rPr lang="en-US" sz="2800" dirty="0">
                <a:solidFill>
                  <a:srgbClr val="001746"/>
                </a:solidFill>
              </a:rPr>
              <a:t>the place of vocal articulation that depends on a certain part of the </a:t>
            </a:r>
            <a:r>
              <a:rPr lang="en-US" sz="2800" dirty="0" smtClean="0">
                <a:solidFill>
                  <a:srgbClr val="001746"/>
                </a:solidFill>
              </a:rPr>
              <a:t>mouth</a:t>
            </a:r>
          </a:p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The not clearly defined </a:t>
            </a:r>
            <a:r>
              <a:rPr lang="en-US" sz="2800" b="1" dirty="0" err="1">
                <a:solidFill>
                  <a:srgbClr val="FF0000"/>
                </a:solidFill>
              </a:rPr>
              <a:t>makhraj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1746"/>
                </a:solidFill>
              </a:rPr>
              <a:t>(</a:t>
            </a:r>
            <a:r>
              <a:rPr lang="en-US" sz="2800" dirty="0" err="1">
                <a:solidFill>
                  <a:srgbClr val="001746"/>
                </a:solidFill>
              </a:rPr>
              <a:t>Almoqadar</a:t>
            </a:r>
            <a:r>
              <a:rPr lang="en-US" sz="2800" dirty="0" smtClean="0">
                <a:solidFill>
                  <a:srgbClr val="001746"/>
                </a:solidFill>
              </a:rPr>
              <a:t>)</a:t>
            </a:r>
          </a:p>
          <a:p>
            <a:pPr algn="ctr" rtl="0"/>
            <a:r>
              <a:rPr lang="en-US" sz="2800" dirty="0" smtClean="0">
                <a:solidFill>
                  <a:srgbClr val="001746"/>
                </a:solidFill>
              </a:rPr>
              <a:t>is </a:t>
            </a:r>
            <a:r>
              <a:rPr lang="en-US" sz="2800" dirty="0">
                <a:solidFill>
                  <a:srgbClr val="001746"/>
                </a:solidFill>
              </a:rPr>
              <a:t>the place of vocal articulation that does not depend on any particular part of the </a:t>
            </a:r>
            <a:r>
              <a:rPr lang="en-US" sz="2800" dirty="0" smtClean="0">
                <a:solidFill>
                  <a:srgbClr val="001746"/>
                </a:solidFill>
              </a:rPr>
              <a:t>mouth</a:t>
            </a:r>
            <a:endParaRPr lang="en-US" sz="2800" dirty="0">
              <a:solidFill>
                <a:srgbClr val="00174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068" y="4423637"/>
            <a:ext cx="8280919" cy="20159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ar-KW" sz="2000" b="1" dirty="0" smtClean="0">
                <a:solidFill>
                  <a:srgbClr val="FF0000"/>
                </a:solidFill>
              </a:rPr>
              <a:t>المخرج المحقق</a:t>
            </a:r>
          </a:p>
          <a:p>
            <a:pPr algn="ctr">
              <a:spcAft>
                <a:spcPts val="1800"/>
              </a:spcAft>
            </a:pPr>
            <a:r>
              <a:rPr lang="ar-KW" sz="2000" dirty="0" smtClean="0">
                <a:solidFill>
                  <a:srgbClr val="003192"/>
                </a:solidFill>
              </a:rPr>
              <a:t>الذي </a:t>
            </a:r>
            <a:r>
              <a:rPr lang="ar-KW" sz="2000" b="1" dirty="0">
                <a:solidFill>
                  <a:srgbClr val="003192"/>
                </a:solidFill>
              </a:rPr>
              <a:t>يعتمد على جزء </a:t>
            </a:r>
            <a:r>
              <a:rPr lang="ar-KW" sz="2000" dirty="0">
                <a:solidFill>
                  <a:srgbClr val="003192"/>
                </a:solidFill>
              </a:rPr>
              <a:t>معين من أجزاء </a:t>
            </a:r>
            <a:r>
              <a:rPr lang="ar-KW" sz="2000" dirty="0" smtClean="0">
                <a:solidFill>
                  <a:srgbClr val="003192"/>
                </a:solidFill>
              </a:rPr>
              <a:t>الفم</a:t>
            </a:r>
          </a:p>
          <a:p>
            <a:pPr algn="ctr">
              <a:spcAft>
                <a:spcPts val="1800"/>
              </a:spcAft>
            </a:pPr>
            <a:r>
              <a:rPr lang="ar-KW" sz="2000" b="1" dirty="0" smtClean="0">
                <a:solidFill>
                  <a:srgbClr val="FF0000"/>
                </a:solidFill>
              </a:rPr>
              <a:t>المخرج </a:t>
            </a:r>
            <a:r>
              <a:rPr lang="ar-KW" sz="2000" b="1" dirty="0">
                <a:solidFill>
                  <a:srgbClr val="FF0000"/>
                </a:solidFill>
              </a:rPr>
              <a:t>المقدَّر</a:t>
            </a:r>
          </a:p>
          <a:p>
            <a:pPr algn="ctr"/>
            <a:r>
              <a:rPr lang="ar-KW" sz="2000" dirty="0" smtClean="0">
                <a:solidFill>
                  <a:srgbClr val="003192"/>
                </a:solidFill>
              </a:rPr>
              <a:t>الذي </a:t>
            </a:r>
            <a:r>
              <a:rPr lang="ar-KW" sz="2000" b="1" dirty="0">
                <a:solidFill>
                  <a:srgbClr val="003192"/>
                </a:solidFill>
              </a:rPr>
              <a:t>لا يعتمد </a:t>
            </a:r>
            <a:r>
              <a:rPr lang="ar-KW" sz="2000" dirty="0">
                <a:solidFill>
                  <a:srgbClr val="003192"/>
                </a:solidFill>
              </a:rPr>
              <a:t>على شيء من أجزاء </a:t>
            </a:r>
            <a:r>
              <a:rPr lang="ar-KW" sz="2000" dirty="0" smtClean="0">
                <a:solidFill>
                  <a:srgbClr val="003192"/>
                </a:solidFill>
              </a:rPr>
              <a:t>الفم</a:t>
            </a:r>
          </a:p>
        </p:txBody>
      </p:sp>
    </p:spTree>
    <p:extLst>
      <p:ext uri="{BB962C8B-B14F-4D97-AF65-F5344CB8AC3E}">
        <p14:creationId xmlns:p14="http://schemas.microsoft.com/office/powerpoint/2010/main" val="16037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xmlns="" id="{CC45FBA4-216B-4671-96B8-AF74BFD33D03}"/>
                  </a:ext>
                </a:extLst>
              </p14:cNvPr>
              <p14:cNvContentPartPr/>
              <p14:nvPr/>
            </p14:nvContentPartPr>
            <p14:xfrm>
              <a:off x="9975744" y="932328"/>
              <a:ext cx="119520" cy="55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CC45FBA4-216B-4671-96B8-AF74BFD33D0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67078" y="923688"/>
                <a:ext cx="137213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xmlns="" id="{DD1BCC7F-7F36-4512-9EBF-B6D68CAAFC82}"/>
                  </a:ext>
                </a:extLst>
              </p14:cNvPr>
              <p14:cNvContentPartPr/>
              <p14:nvPr/>
            </p14:nvContentPartPr>
            <p14:xfrm>
              <a:off x="6656184" y="932328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D1BCC7F-7F36-4512-9EBF-B6D68CAAFC8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47184" y="9236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xmlns="" id="{9F1B284F-ED54-4887-9E91-1B445720507B}"/>
                  </a:ext>
                </a:extLst>
              </p14:cNvPr>
              <p14:cNvContentPartPr/>
              <p14:nvPr/>
            </p14:nvContentPartPr>
            <p14:xfrm>
              <a:off x="10012464" y="841248"/>
              <a:ext cx="100440" cy="270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9F1B284F-ED54-4887-9E91-1B445720507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03824" y="832366"/>
                <a:ext cx="118080" cy="44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xmlns="" id="{5E1C8219-3D56-4375-B36D-967681F9A822}"/>
                  </a:ext>
                </a:extLst>
              </p14:cNvPr>
              <p14:cNvContentPartPr/>
              <p14:nvPr/>
            </p14:nvContentPartPr>
            <p14:xfrm>
              <a:off x="9216864" y="914328"/>
              <a:ext cx="36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5E1C8219-3D56-4375-B36D-967681F9A8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8224" y="90568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05" y="2428221"/>
            <a:ext cx="1671102" cy="30636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843148" y="424856"/>
            <a:ext cx="679114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introduction of the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Makharij</a:t>
            </a:r>
            <a: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2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ar-SA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مقدمة مخارج الحروف</a:t>
            </a:r>
            <a:endParaRPr lang="en-CA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204" y="4483565"/>
            <a:ext cx="4795028" cy="16927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KW" sz="2000" b="1" dirty="0">
                <a:solidFill>
                  <a:srgbClr val="FF0000"/>
                </a:solidFill>
              </a:rPr>
              <a:t>طريقةُ معرفةِ مخرجِ الحرفِ</a:t>
            </a:r>
            <a:r>
              <a:rPr lang="ar-KW" sz="2000" b="1" dirty="0" smtClean="0">
                <a:solidFill>
                  <a:srgbClr val="FF0000"/>
                </a:solidFill>
              </a:rPr>
              <a:t>:</a:t>
            </a:r>
          </a:p>
          <a:p>
            <a:pPr algn="ctr" rtl="1"/>
            <a:r>
              <a:rPr lang="ar-KW" sz="2400" b="1" u="sng" dirty="0" smtClean="0">
                <a:solidFill>
                  <a:srgbClr val="003300"/>
                </a:solidFill>
              </a:rPr>
              <a:t>لكل الحروف إلا حروف المد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2000" dirty="0" smtClean="0">
                <a:solidFill>
                  <a:srgbClr val="003192"/>
                </a:solidFill>
              </a:rPr>
              <a:t>تنطق بالحرف ساكنًا </a:t>
            </a:r>
            <a:r>
              <a:rPr lang="ar-KW" sz="2000" dirty="0">
                <a:solidFill>
                  <a:srgbClr val="003192"/>
                </a:solidFill>
              </a:rPr>
              <a:t>أو </a:t>
            </a:r>
            <a:r>
              <a:rPr lang="ar-KW" sz="2000" dirty="0" smtClean="0">
                <a:solidFill>
                  <a:srgbClr val="003192"/>
                </a:solidFill>
              </a:rPr>
              <a:t>مشددًا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2000" dirty="0" smtClean="0">
                <a:solidFill>
                  <a:srgbClr val="003192"/>
                </a:solidFill>
              </a:rPr>
              <a:t>ثم </a:t>
            </a:r>
            <a:r>
              <a:rPr lang="ar-KW" sz="2000" dirty="0">
                <a:solidFill>
                  <a:srgbClr val="003192"/>
                </a:solidFill>
              </a:rPr>
              <a:t>تُدْخل عليه همزة الوصل محركةً بأي </a:t>
            </a:r>
            <a:r>
              <a:rPr lang="ar-KW" sz="2000" dirty="0" smtClean="0">
                <a:solidFill>
                  <a:srgbClr val="003192"/>
                </a:solidFill>
              </a:rPr>
              <a:t>حركة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KW" sz="2000" dirty="0" smtClean="0">
                <a:solidFill>
                  <a:srgbClr val="003192"/>
                </a:solidFill>
              </a:rPr>
              <a:t>فحيث </a:t>
            </a:r>
            <a:r>
              <a:rPr lang="ar-KW" sz="2000" dirty="0">
                <a:solidFill>
                  <a:srgbClr val="003192"/>
                </a:solidFill>
              </a:rPr>
              <a:t>انقطع الصوت فهو مخرجه </a:t>
            </a:r>
            <a:r>
              <a:rPr lang="ar-KW" sz="2000" dirty="0" smtClean="0">
                <a:solidFill>
                  <a:srgbClr val="003192"/>
                </a:solidFill>
              </a:rPr>
              <a:t>المحقق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2234" y="1845858"/>
            <a:ext cx="8712968" cy="2246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800" b="1" dirty="0">
                <a:solidFill>
                  <a:srgbClr val="FF0000"/>
                </a:solidFill>
              </a:rPr>
              <a:t>How to determine the </a:t>
            </a:r>
            <a:r>
              <a:rPr lang="en-US" sz="2800" b="1" dirty="0" err="1">
                <a:solidFill>
                  <a:srgbClr val="FF0000"/>
                </a:solidFill>
              </a:rPr>
              <a:t>makhraj</a:t>
            </a:r>
            <a:r>
              <a:rPr lang="en-US" sz="2800" b="1" dirty="0">
                <a:solidFill>
                  <a:srgbClr val="FF0000"/>
                </a:solidFill>
              </a:rPr>
              <a:t> of a </a:t>
            </a:r>
            <a:r>
              <a:rPr lang="en-US" sz="2800" b="1" dirty="0" err="1">
                <a:solidFill>
                  <a:srgbClr val="FF0000"/>
                </a:solidFill>
              </a:rPr>
              <a:t>harf</a:t>
            </a:r>
            <a:r>
              <a:rPr lang="en-US" sz="2800" b="1" dirty="0">
                <a:solidFill>
                  <a:srgbClr val="FF0000"/>
                </a:solidFill>
              </a:rPr>
              <a:t> (letter</a:t>
            </a:r>
            <a:r>
              <a:rPr lang="en-US" sz="2800" b="1" dirty="0" smtClean="0">
                <a:solidFill>
                  <a:srgbClr val="FF0000"/>
                </a:solidFill>
              </a:rPr>
              <a:t>)?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 rtl="0"/>
            <a:r>
              <a:rPr lang="en-US" sz="2800" b="1" u="sng" dirty="0" smtClean="0">
                <a:solidFill>
                  <a:srgbClr val="001746"/>
                </a:solidFill>
              </a:rPr>
              <a:t>For All letters </a:t>
            </a:r>
            <a:r>
              <a:rPr lang="en-US" sz="2800" b="1" u="sng" dirty="0" err="1" smtClean="0">
                <a:solidFill>
                  <a:srgbClr val="001746"/>
                </a:solidFill>
              </a:rPr>
              <a:t>exept</a:t>
            </a:r>
            <a:r>
              <a:rPr lang="en-US" sz="2800" b="1" u="sng" dirty="0" smtClean="0">
                <a:solidFill>
                  <a:srgbClr val="001746"/>
                </a:solidFill>
              </a:rPr>
              <a:t> Mad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1746"/>
                </a:solidFill>
              </a:rPr>
              <a:t>Pronounce </a:t>
            </a:r>
            <a:r>
              <a:rPr lang="en-US" sz="2800" dirty="0">
                <a:solidFill>
                  <a:srgbClr val="001746"/>
                </a:solidFill>
              </a:rPr>
              <a:t>it either </a:t>
            </a:r>
            <a:r>
              <a:rPr lang="en-US" sz="2800" dirty="0" smtClean="0">
                <a:solidFill>
                  <a:srgbClr val="001746"/>
                </a:solidFill>
              </a:rPr>
              <a:t>with </a:t>
            </a:r>
            <a:r>
              <a:rPr lang="en-US" sz="2800" dirty="0" err="1" smtClean="0">
                <a:solidFill>
                  <a:srgbClr val="001746"/>
                </a:solidFill>
              </a:rPr>
              <a:t>Sukun</a:t>
            </a:r>
            <a:r>
              <a:rPr lang="en-US" sz="2800" dirty="0" smtClean="0">
                <a:solidFill>
                  <a:srgbClr val="001746"/>
                </a:solidFill>
              </a:rPr>
              <a:t> or </a:t>
            </a:r>
            <a:r>
              <a:rPr lang="en-US" sz="2800" dirty="0" err="1" smtClean="0">
                <a:solidFill>
                  <a:srgbClr val="001746"/>
                </a:solidFill>
              </a:rPr>
              <a:t>mushadad</a:t>
            </a:r>
            <a:r>
              <a:rPr lang="en-US" sz="2800" dirty="0" smtClean="0">
                <a:solidFill>
                  <a:srgbClr val="001746"/>
                </a:solidFill>
              </a:rPr>
              <a:t> 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1746"/>
                </a:solidFill>
              </a:rPr>
              <a:t>Precede it by a "</a:t>
            </a:r>
            <a:r>
              <a:rPr lang="en-US" sz="2800" dirty="0" err="1">
                <a:solidFill>
                  <a:srgbClr val="001746"/>
                </a:solidFill>
              </a:rPr>
              <a:t>hamzat-ul-wasl</a:t>
            </a:r>
            <a:r>
              <a:rPr lang="en-US" sz="2800" dirty="0">
                <a:solidFill>
                  <a:srgbClr val="001746"/>
                </a:solidFill>
              </a:rPr>
              <a:t>" </a:t>
            </a:r>
            <a:r>
              <a:rPr lang="en-US" sz="2800" dirty="0" smtClean="0">
                <a:solidFill>
                  <a:srgbClr val="001746"/>
                </a:solidFill>
              </a:rPr>
              <a:t>with </a:t>
            </a:r>
            <a:r>
              <a:rPr lang="en-US" sz="2800" dirty="0">
                <a:solidFill>
                  <a:srgbClr val="001746"/>
                </a:solidFill>
              </a:rPr>
              <a:t>any </a:t>
            </a:r>
            <a:r>
              <a:rPr lang="en-US" sz="2800" dirty="0" err="1" smtClean="0">
                <a:solidFill>
                  <a:srgbClr val="001746"/>
                </a:solidFill>
              </a:rPr>
              <a:t>Haraka</a:t>
            </a:r>
            <a:r>
              <a:rPr lang="en-US" sz="2800" dirty="0" smtClean="0">
                <a:solidFill>
                  <a:srgbClr val="001746"/>
                </a:solidFill>
              </a:rPr>
              <a:t>.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1746"/>
                </a:solidFill>
              </a:rPr>
              <a:t>The </a:t>
            </a:r>
            <a:r>
              <a:rPr lang="en-US" sz="2800" dirty="0">
                <a:solidFill>
                  <a:srgbClr val="001746"/>
                </a:solidFill>
              </a:rPr>
              <a:t>point where the </a:t>
            </a:r>
            <a:r>
              <a:rPr lang="en-US" sz="2800" dirty="0" smtClean="0">
                <a:solidFill>
                  <a:srgbClr val="001746"/>
                </a:solidFill>
              </a:rPr>
              <a:t>sound stops is </a:t>
            </a:r>
            <a:r>
              <a:rPr lang="en-US" sz="2800" dirty="0">
                <a:solidFill>
                  <a:srgbClr val="001746"/>
                </a:solidFill>
              </a:rPr>
              <a:t>its </a:t>
            </a:r>
            <a:r>
              <a:rPr lang="en-US" sz="2800" dirty="0" err="1" smtClean="0">
                <a:solidFill>
                  <a:srgbClr val="001746"/>
                </a:solidFill>
              </a:rPr>
              <a:t>Makhraj</a:t>
            </a:r>
            <a:endParaRPr lang="en-US" sz="2800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2494</Words>
  <Application>Microsoft Office PowerPoint</Application>
  <PresentationFormat>Widescreen</PresentationFormat>
  <Paragraphs>591</Paragraphs>
  <Slides>70</Slides>
  <Notes>62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Simplified Arabic</vt:lpstr>
      <vt:lpstr>Times New Roman</vt:lpstr>
      <vt:lpstr>Wingdings</vt:lpstr>
      <vt:lpstr>Office Theme</vt:lpstr>
      <vt:lpstr>Advanced Islamic Studies program (Diploma)  Points of articulation of the letters (Makharij) </vt:lpstr>
      <vt:lpstr>Dr. Ashraf Negm</vt:lpstr>
      <vt:lpstr>Semester program</vt:lpstr>
      <vt:lpstr>The  introduction  المقدمة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 تدريبات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Microsoft account</cp:lastModifiedBy>
  <cp:revision>52</cp:revision>
  <dcterms:created xsi:type="dcterms:W3CDTF">2020-09-13T16:40:33Z</dcterms:created>
  <dcterms:modified xsi:type="dcterms:W3CDTF">2023-09-15T18:38:16Z</dcterms:modified>
</cp:coreProperties>
</file>