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05"/>
    <p:restoredTop sz="92683"/>
  </p:normalViewPr>
  <p:slideViewPr>
    <p:cSldViewPr snapToGrid="0" snapToObjects="1">
      <p:cViewPr varScale="1">
        <p:scale>
          <a:sx n="52" d="100"/>
          <a:sy n="52" d="100"/>
        </p:scale>
        <p:origin x="216" y="1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3/3/21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CB593966-26D0-A043-8471-F0B8A976B40F}" type="datetime1">
              <a:rPr lang="en-CA" smtClean="0"/>
              <a:t>2021-03-03</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9D5C2231-41B9-BF4B-AC8F-6AAA2392B4CB}" type="datetime1">
              <a:rPr lang="en-CA" smtClean="0"/>
              <a:t>2021-03-03</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D89C327E-A5E9-4841-9928-CA51388405C3}" type="datetime1">
              <a:rPr lang="en-CA" smtClean="0"/>
              <a:t>2021-03-03</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C7C2E498-9DB2-374D-B6FE-EA25ED9D1CEA}" type="datetime1">
              <a:rPr lang="en-CA" smtClean="0"/>
              <a:t>2021-03-03</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BC9F89EE-E0C9-8343-814F-2407F94C8442}" type="datetime1">
              <a:rPr lang="en-CA" smtClean="0"/>
              <a:t>2021-03-03</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9C0E1059-13FE-6547-B679-2BFD6B2757AA}" type="datetime1">
              <a:rPr lang="en-CA" smtClean="0"/>
              <a:t>2021-03-03</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1F9803E7-74FE-8246-BE60-9B75ECD762A5}" type="datetime1">
              <a:rPr lang="en-CA" smtClean="0"/>
              <a:t>2021-03-03</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9B3DF9E-A8EF-CC4F-A4D8-8E271FDC089D}" type="datetime1">
              <a:rPr lang="en-CA" smtClean="0"/>
              <a:t>2021-03-03</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A38ECF56-8D96-1B41-8BFD-5E0C1BD9161C}" type="datetime1">
              <a:rPr lang="en-CA" smtClean="0"/>
              <a:t>2021-03-03</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F084AE7A-E355-D04F-903E-26E3C128122F}" type="datetime1">
              <a:rPr lang="en-CA" smtClean="0"/>
              <a:t>2021-03-03</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508BE43D-89D6-BD42-931A-2E2C7AD0B70D}" type="datetime1">
              <a:rPr lang="en-CA" smtClean="0"/>
              <a:t>2021-03-03</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8C1CD534-F58D-BF4F-B7FC-F1A9D9CC6475}" type="datetime1">
              <a:rPr lang="en-CA" smtClean="0"/>
              <a:t>2021-03-03</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slamicstudies.info/reference.php?sura=25&amp;verse=12" TargetMode="External"/><Relationship Id="rId2" Type="http://schemas.openxmlformats.org/officeDocument/2006/relationships/hyperlink" Target="http://islamicstudies.info/reference.php?sura=11&amp;verse=10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p:txBody>
          <a:bodyPr/>
          <a:lstStyle/>
          <a:p>
            <a:r>
              <a:rPr lang="en-US" dirty="0"/>
              <a:t>JUZ 29</a:t>
            </a:r>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Br Mohammad Badawy</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405950" cy="369332"/>
          </a:xfrm>
          <a:prstGeom prst="rect">
            <a:avLst/>
          </a:prstGeom>
          <a:noFill/>
        </p:spPr>
        <p:txBody>
          <a:bodyPr wrap="none" rtlCol="0">
            <a:spAutoFit/>
          </a:bodyPr>
          <a:lstStyle/>
          <a:p>
            <a:r>
              <a:rPr lang="en-CA" b="1" dirty="0">
                <a:solidFill>
                  <a:schemeClr val="bg1"/>
                </a:solidFill>
              </a:rPr>
              <a:t>QRN 112 – Tafsir Curriculum – Lecture No. 1 </a:t>
            </a:r>
            <a:endParaRPr lang="en-US" dirty="0"/>
          </a:p>
        </p:txBody>
      </p:sp>
    </p:spTree>
    <p:extLst>
      <p:ext uri="{BB962C8B-B14F-4D97-AF65-F5344CB8AC3E}">
        <p14:creationId xmlns:p14="http://schemas.microsoft.com/office/powerpoint/2010/main"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2D395-99E7-4771-9E03-B66B016EE74C}"/>
              </a:ext>
            </a:extLst>
          </p:cNvPr>
          <p:cNvSpPr>
            <a:spLocks noGrp="1"/>
          </p:cNvSpPr>
          <p:nvPr>
            <p:ph type="title"/>
          </p:nvPr>
        </p:nvSpPr>
        <p:spPr/>
        <p:txBody>
          <a:bodyPr/>
          <a:lstStyle/>
          <a:p>
            <a:r>
              <a:rPr lang="en-US" dirty="0"/>
              <a:t>Verse 1-5 </a:t>
            </a:r>
            <a:r>
              <a:rPr lang="en-US" sz="1800" b="1" dirty="0">
                <a:effectLst/>
                <a:latin typeface="Times New Roman" panose="02020603050405020304" pitchFamily="18" charset="0"/>
                <a:ea typeface="Calibri" panose="020F0502020204030204" pitchFamily="34" charset="0"/>
              </a:rPr>
              <a:t>Glorification of Allah, Exalted is He</a:t>
            </a:r>
            <a:endParaRPr lang="en-US" dirty="0"/>
          </a:p>
        </p:txBody>
      </p:sp>
      <p:sp>
        <p:nvSpPr>
          <p:cNvPr id="3" name="Content Placeholder 2">
            <a:extLst>
              <a:ext uri="{FF2B5EF4-FFF2-40B4-BE49-F238E27FC236}">
                <a16:creationId xmlns:a16="http://schemas.microsoft.com/office/drawing/2014/main" id="{5B3F1748-D202-416C-8694-05B9E38FBCED}"/>
              </a:ext>
            </a:extLst>
          </p:cNvPr>
          <p:cNvSpPr>
            <a:spLocks noGrp="1"/>
          </p:cNvSpPr>
          <p:nvPr>
            <p:ph idx="1"/>
          </p:nvPr>
        </p:nvSpPr>
        <p:spPr>
          <a:xfrm>
            <a:off x="377505" y="2603499"/>
            <a:ext cx="11224469" cy="3956691"/>
          </a:xfrm>
        </p:spPr>
        <p:txBody>
          <a:bodyPr>
            <a:normAutofit fontScale="85000" lnSpcReduction="10000"/>
          </a:bodyPr>
          <a:lstStyle/>
          <a:p>
            <a:pPr marL="0" indent="0" algn="just">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(67:5) And indeed, We adorned the lowest heaven</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9</a:t>
            </a:r>
            <a:r>
              <a:rPr lang="en-US" sz="1800" b="1" dirty="0">
                <a:effectLst/>
                <a:latin typeface="Times New Roman" panose="02020603050405020304" pitchFamily="18" charset="0"/>
                <a:ea typeface="Calibri" panose="020F0502020204030204" pitchFamily="34" charset="0"/>
                <a:cs typeface="Arial" panose="020B0604020202020204" pitchFamily="34" charset="0"/>
              </a:rPr>
              <a:t> with ˹stars like˺ lamps,</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10</a:t>
            </a:r>
            <a:r>
              <a:rPr lang="en-US" sz="1800" b="1" dirty="0">
                <a:effectLst/>
                <a:latin typeface="Times New Roman" panose="02020603050405020304" pitchFamily="18" charset="0"/>
                <a:ea typeface="Calibri" panose="020F0502020204030204" pitchFamily="34" charset="0"/>
                <a:cs typeface="Arial" panose="020B0604020202020204" pitchFamily="34" charset="0"/>
              </a:rPr>
              <a:t> and made them ˹as missiles˺ for stoning ˹eavesdropping˺ devils,</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11</a:t>
            </a:r>
            <a:r>
              <a:rPr lang="en-US" sz="1800" b="1" dirty="0">
                <a:effectLst/>
                <a:latin typeface="Times New Roman" panose="02020603050405020304" pitchFamily="18" charset="0"/>
                <a:ea typeface="Calibri" panose="020F0502020204030204" pitchFamily="34" charset="0"/>
                <a:cs typeface="Arial" panose="020B0604020202020204" pitchFamily="34" charset="0"/>
              </a:rPr>
              <a:t> for whom We have also prepared the torment of the Blaze. </a:t>
            </a:r>
            <a:r>
              <a:rPr lang="ar-SA" sz="1800" b="1" dirty="0">
                <a:effectLst/>
                <a:latin typeface="Calibri" panose="020F0502020204030204" pitchFamily="34" charset="0"/>
                <a:ea typeface="Calibri" panose="020F0502020204030204" pitchFamily="34" charset="0"/>
                <a:cs typeface="Times New Roman" panose="02020603050405020304" pitchFamily="18" charset="0"/>
              </a:rPr>
              <a:t>﴿ وَلَقَدۡ زَيَّنَّا ٱلسَّمَآءَ ٱلدُّنۡيَا بِمَصَـٰبِيحَ وَجَعَلۡنَـٰهَا رُجُومً۬ا لِّلشَّيَـٰطِينِ‌ۖ وَأَعۡتَدۡنَا لَهُمۡ عَذَابَ ٱلسَّعِيرِ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9. The world’s heaven: the heaven the stars and planets of which can be seen with the naked eye; the objects beyond that which can be seen only through telescopes are the distant heaven; and the heavens still farther away are those which have not yet been seen even with telescopes.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10. The word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masabih</a:t>
            </a:r>
            <a:r>
              <a:rPr lang="en-US" sz="1800" dirty="0">
                <a:effectLst/>
                <a:latin typeface="Times New Roman" panose="02020603050405020304" pitchFamily="18" charset="0"/>
                <a:ea typeface="Calibri" panose="020F0502020204030204" pitchFamily="34" charset="0"/>
                <a:cs typeface="Arial" panose="020B0604020202020204" pitchFamily="34" charset="0"/>
              </a:rPr>
              <a:t> in the original has been used as a common noun, and therefore, automatically gives the meaning of the lamp’s being splendid and glorious. It means: We have not created this universe dark, dismal and desolate, but have beautified and decorated it with stars, the glory and grandeur of which at night strike man with amazement.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11. This does not mean that the stars themselves are pelted at the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Satans</a:t>
            </a:r>
            <a:r>
              <a:rPr lang="en-US" sz="1800" dirty="0">
                <a:effectLst/>
                <a:latin typeface="Times New Roman" panose="02020603050405020304" pitchFamily="18" charset="0"/>
                <a:ea typeface="Calibri" panose="020F0502020204030204" pitchFamily="34" charset="0"/>
                <a:cs typeface="Arial" panose="020B0604020202020204" pitchFamily="34" charset="0"/>
              </a:rPr>
              <a:t>, nor that the meteorites shoot out only to drive away the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Satans</a:t>
            </a:r>
            <a:r>
              <a:rPr lang="en-US" sz="1800" dirty="0">
                <a:effectLst/>
                <a:latin typeface="Times New Roman" panose="02020603050405020304" pitchFamily="18" charset="0"/>
                <a:ea typeface="Calibri" panose="020F0502020204030204" pitchFamily="34" charset="0"/>
                <a:cs typeface="Arial" panose="020B0604020202020204" pitchFamily="34" charset="0"/>
              </a:rPr>
              <a:t>, but it means that the countless meteorites which originate from the stars and planets and wander in space at tremendous speeds and which also fall to the earth in a continuous shower prevent the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Satans</a:t>
            </a:r>
            <a:r>
              <a:rPr lang="en-US" sz="1800" dirty="0">
                <a:effectLst/>
                <a:latin typeface="Times New Roman" panose="02020603050405020304" pitchFamily="18" charset="0"/>
                <a:ea typeface="Calibri" panose="020F0502020204030204" pitchFamily="34" charset="0"/>
                <a:cs typeface="Arial" panose="020B0604020202020204" pitchFamily="34" charset="0"/>
              </a:rPr>
              <a:t> of the earth from ascending to the heavens. Even if they try to ascend heavenward these meteorites drive them away. This thing has been mentioned here because the Arabs believed about the soothsayers, and this also was the claim made by the soothsayers themselves, that the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Satans</a:t>
            </a:r>
            <a:r>
              <a:rPr lang="en-US" sz="1800" dirty="0">
                <a:effectLst/>
                <a:latin typeface="Times New Roman" panose="02020603050405020304" pitchFamily="18" charset="0"/>
                <a:ea typeface="Calibri" panose="020F0502020204030204" pitchFamily="34" charset="0"/>
                <a:cs typeface="Arial" panose="020B0604020202020204" pitchFamily="34" charset="0"/>
              </a:rPr>
              <a:t> were under their control, or that they had a close contact with them, and through them they received news of the unseen, and thus, could foretell the destinies of the people. That is why at several places in the Quran, it has been stated that there is absolutely no possibility for the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Satans</a:t>
            </a:r>
            <a:r>
              <a:rPr lang="en-US" sz="1800" dirty="0">
                <a:effectLst/>
                <a:latin typeface="Times New Roman" panose="02020603050405020304" pitchFamily="18" charset="0"/>
                <a:ea typeface="Calibri" panose="020F0502020204030204" pitchFamily="34" charset="0"/>
                <a:cs typeface="Arial" panose="020B0604020202020204" pitchFamily="34" charset="0"/>
              </a:rPr>
              <a:t> ascending to the heavens and bringing news of the unseen.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120410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DFD0C-5C87-4D49-8836-487FF6711DFC}"/>
              </a:ext>
            </a:extLst>
          </p:cNvPr>
          <p:cNvSpPr>
            <a:spLocks noGrp="1"/>
          </p:cNvSpPr>
          <p:nvPr>
            <p:ph type="title"/>
          </p:nvPr>
        </p:nvSpPr>
        <p:spPr/>
        <p:txBody>
          <a:bodyPr/>
          <a:lstStyle/>
          <a:p>
            <a:r>
              <a:rPr lang="en-US" dirty="0"/>
              <a:t>Verses 6-11 </a:t>
            </a:r>
            <a:r>
              <a:rPr lang="en-US" sz="1800" b="1" dirty="0">
                <a:effectLst/>
                <a:latin typeface="Times New Roman" panose="02020603050405020304" pitchFamily="18" charset="0"/>
                <a:ea typeface="Calibri" panose="020F0502020204030204" pitchFamily="34" charset="0"/>
              </a:rPr>
              <a:t>The Description of Hell and its People</a:t>
            </a:r>
            <a:endParaRPr lang="en-US" dirty="0"/>
          </a:p>
        </p:txBody>
      </p:sp>
      <p:sp>
        <p:nvSpPr>
          <p:cNvPr id="3" name="Content Placeholder 2">
            <a:extLst>
              <a:ext uri="{FF2B5EF4-FFF2-40B4-BE49-F238E27FC236}">
                <a16:creationId xmlns:a16="http://schemas.microsoft.com/office/drawing/2014/main" id="{EDBADAF5-D0C7-4B33-8F83-6858FF92E49B}"/>
              </a:ext>
            </a:extLst>
          </p:cNvPr>
          <p:cNvSpPr>
            <a:spLocks noGrp="1"/>
          </p:cNvSpPr>
          <p:nvPr>
            <p:ph idx="1"/>
          </p:nvPr>
        </p:nvSpPr>
        <p:spPr>
          <a:xfrm>
            <a:off x="536896" y="2603499"/>
            <a:ext cx="11090246" cy="3889579"/>
          </a:xfrm>
        </p:spPr>
        <p:txBody>
          <a:bodyPr>
            <a:normAutofit lnSpcReduction="10000"/>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وَلِلَّذِينَ كَفَرُواْ بِرَبِّہِمۡ عَذَابُ جَهَنَّمَ‌ۖ وَبِئۡسَ ٱلۡمَصِيرُ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(67:6) Those who disbelieve in their Lord will suffer the punishment of Hell.</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12</a:t>
            </a:r>
            <a:r>
              <a:rPr lang="en-US" sz="1800" b="1" dirty="0">
                <a:effectLst/>
                <a:latin typeface="Times New Roman" panose="02020603050405020304" pitchFamily="18" charset="0"/>
                <a:ea typeface="Calibri" panose="020F0502020204030204" pitchFamily="34" charset="0"/>
                <a:cs typeface="Arial" panose="020B0604020202020204" pitchFamily="34" charset="0"/>
              </a:rPr>
              <a:t> What an evil destination!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12. That is, the fate of all those, whether men or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Satans</a:t>
            </a:r>
            <a:r>
              <a:rPr lang="en-US" sz="1800" dirty="0">
                <a:effectLst/>
                <a:latin typeface="Times New Roman" panose="02020603050405020304" pitchFamily="18" charset="0"/>
                <a:ea typeface="Calibri" panose="020F0502020204030204" pitchFamily="34" charset="0"/>
                <a:cs typeface="Arial" panose="020B0604020202020204" pitchFamily="34" charset="0"/>
              </a:rPr>
              <a:t>, who disbelieve in their Lord.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إِذَآ أُلۡقُواْ فِيہَا سَمِعُواْ لَهَا شَہِيقً۬ا وَهِىَ تَفُورُ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 (67:7) When they are tossed into it, they will hear its roaring as it boils over,</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13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13. The word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shahiq</a:t>
            </a:r>
            <a:r>
              <a:rPr lang="en-US" sz="1800" dirty="0">
                <a:effectLst/>
                <a:latin typeface="Times New Roman" panose="02020603050405020304" pitchFamily="18" charset="0"/>
                <a:ea typeface="Calibri" panose="020F0502020204030204" pitchFamily="34" charset="0"/>
                <a:cs typeface="Arial" panose="020B0604020202020204" pitchFamily="34" charset="0"/>
              </a:rPr>
              <a:t> is used for producing a cry like the donkey’s braying. The sentence may also mean that it could be the sound of Hell itself, as well as that it would be the sound coming from Hell, where the people already flung into it would be screaming and crying. This second meaning is supported by (</a:t>
            </a:r>
            <a:r>
              <a:rPr lang="en-US"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Surah </a:t>
            </a:r>
            <a:r>
              <a:rPr lang="en-US" sz="1800" u="sng" dirty="0" err="1">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Houd</a:t>
            </a:r>
            <a:r>
              <a:rPr lang="en-US"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 Ayat 106</a:t>
            </a:r>
            <a:r>
              <a:rPr lang="en-US" sz="1800" dirty="0">
                <a:effectLst/>
                <a:latin typeface="Times New Roman" panose="02020603050405020304" pitchFamily="18" charset="0"/>
                <a:ea typeface="Calibri" panose="020F0502020204030204" pitchFamily="34" charset="0"/>
                <a:cs typeface="Arial" panose="020B0604020202020204" pitchFamily="34" charset="0"/>
              </a:rPr>
              <a:t>), where it has been said: </a:t>
            </a:r>
            <a:r>
              <a:rPr lang="en-US" sz="1800" i="1" dirty="0">
                <a:effectLst/>
                <a:latin typeface="Times New Roman" panose="02020603050405020304" pitchFamily="18" charset="0"/>
                <a:ea typeface="Calibri" panose="020F0502020204030204" pitchFamily="34" charset="0"/>
                <a:cs typeface="Arial" panose="020B0604020202020204" pitchFamily="34" charset="0"/>
              </a:rPr>
              <a:t>Therein they will pant and hiss (because of thirst)</a:t>
            </a:r>
            <a:r>
              <a:rPr lang="en-US" sz="1800" dirty="0">
                <a:effectLst/>
                <a:latin typeface="Times New Roman" panose="02020603050405020304" pitchFamily="18" charset="0"/>
                <a:ea typeface="Calibri" panose="020F0502020204030204" pitchFamily="34" charset="0"/>
                <a:cs typeface="Arial" panose="020B0604020202020204" pitchFamily="34" charset="0"/>
              </a:rPr>
              <a:t>, and the first meaning is confirmed by (</a:t>
            </a:r>
            <a:r>
              <a:rPr lang="en-US"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3"/>
              </a:rPr>
              <a:t>Surah Al- Furqan, Ayat 12</a:t>
            </a:r>
            <a:r>
              <a:rPr lang="en-US" sz="1800" dirty="0">
                <a:effectLst/>
                <a:latin typeface="Times New Roman" panose="02020603050405020304" pitchFamily="18" charset="0"/>
                <a:ea typeface="Calibri" panose="020F0502020204030204" pitchFamily="34" charset="0"/>
                <a:cs typeface="Arial" panose="020B0604020202020204" pitchFamily="34" charset="0"/>
              </a:rPr>
              <a:t>), which says: </a:t>
            </a:r>
            <a:r>
              <a:rPr lang="en-US" sz="1800" i="1" dirty="0">
                <a:effectLst/>
                <a:latin typeface="Times New Roman" panose="02020603050405020304" pitchFamily="18" charset="0"/>
                <a:ea typeface="Calibri" panose="020F0502020204030204" pitchFamily="34" charset="0"/>
                <a:cs typeface="Arial" panose="020B0604020202020204" pitchFamily="34" charset="0"/>
              </a:rPr>
              <a:t>When the Hell will see them from afar, they will hear the sounds of its raging and roaring</a:t>
            </a:r>
            <a:r>
              <a:rPr lang="en-US" sz="1800" dirty="0">
                <a:effectLst/>
                <a:latin typeface="Times New Roman" panose="02020603050405020304" pitchFamily="18" charset="0"/>
                <a:ea typeface="Calibri" panose="020F0502020204030204" pitchFamily="34" charset="0"/>
                <a:cs typeface="Arial" panose="020B0604020202020204" pitchFamily="34" charset="0"/>
              </a:rPr>
              <a:t>. On this basis, the correct meaning is that it would be the noise made both by Hell and by the dwellers of Hell.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45468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DFD0C-5C87-4D49-8836-487FF6711DFC}"/>
              </a:ext>
            </a:extLst>
          </p:cNvPr>
          <p:cNvSpPr>
            <a:spLocks noGrp="1"/>
          </p:cNvSpPr>
          <p:nvPr>
            <p:ph type="title"/>
          </p:nvPr>
        </p:nvSpPr>
        <p:spPr/>
        <p:txBody>
          <a:bodyPr/>
          <a:lstStyle/>
          <a:p>
            <a:r>
              <a:rPr lang="en-US" dirty="0"/>
              <a:t>Verses 6-11 </a:t>
            </a:r>
            <a:r>
              <a:rPr lang="en-US" sz="1800" b="1" dirty="0">
                <a:effectLst/>
                <a:latin typeface="Times New Roman" panose="02020603050405020304" pitchFamily="18" charset="0"/>
                <a:ea typeface="Calibri" panose="020F0502020204030204" pitchFamily="34" charset="0"/>
              </a:rPr>
              <a:t>The Description of Hell and its People</a:t>
            </a:r>
            <a:endParaRPr lang="en-US" dirty="0"/>
          </a:p>
        </p:txBody>
      </p:sp>
      <p:sp>
        <p:nvSpPr>
          <p:cNvPr id="3" name="Content Placeholder 2">
            <a:extLst>
              <a:ext uri="{FF2B5EF4-FFF2-40B4-BE49-F238E27FC236}">
                <a16:creationId xmlns:a16="http://schemas.microsoft.com/office/drawing/2014/main" id="{EDBADAF5-D0C7-4B33-8F83-6858FF92E49B}"/>
              </a:ext>
            </a:extLst>
          </p:cNvPr>
          <p:cNvSpPr>
            <a:spLocks noGrp="1"/>
          </p:cNvSpPr>
          <p:nvPr>
            <p:ph idx="1"/>
          </p:nvPr>
        </p:nvSpPr>
        <p:spPr>
          <a:xfrm>
            <a:off x="218114" y="2365695"/>
            <a:ext cx="11409028" cy="4127383"/>
          </a:xfrm>
        </p:spPr>
        <p:txBody>
          <a:bodyPr>
            <a:normAutofit fontScale="85000" lnSpcReduction="10000"/>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تَكَادُ تَمَيَّزُ مِنَ ٱلۡغَيۡظِ‌ۖ كُلَّمَآ أُلۡقِىَ فِيہَا فَوۡجٌ۬ سَأَلَهُمۡ خَزَنَتُہَآ أَلَمۡ يَأۡتِكُمۡ نَذِيرٌ۬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(67:8) almost bursting in fury. Every time a group is cast into it, its keepers will ask them, “Did a warner not come to you?”</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14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14. The real nature of this question will not be of a question that the keepers of Hell would like to ask them whether a warner from Allah had come to them or not, but the object would be to make them realize that no injustice had been done to them by casting them into Hell. They would try to make them confess that Allah had not kept them uninformed and unwarned. He had sent the Prophets to them. He had informed them of the truth and of the right way. He had warned them that if they followed a way other than the right way, it would lead them to Hell, in which they had been cast. But they had not listened to the Prophets. Hence, they rightly deserved the punishment which was being meted out to them at that time.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This thing has been pointed out over and over again in the Quran that the test for which Allah has sent man in the world is not being conducted by keeping man absolutely unaware and uninformed of the requirements of the test only to see whether he found the right way by himself or not; but Allah has made the most appropriate arrangements that could possibly be made of guiding him to the right way, and it is that He has raised the Prophets and sent down the Books. Now the test of man lies in this whether he accepts the Prophets and the Books brought by them and adopts the straight way, or turns away from them to follow his own desires, wishes and speculations. Thus, the Prophethood, in fact, is Allah’s argument which He has established against man and his entire future life depends on its acceptance or rejection. No one, after the appointment of the Prophets, can present the excuse that he remained unaware of the truth, or that he has been caught and put to the hard test unaware, or that he is being punished while he was innocent. This theme has been presented in many different ways in the Quran.</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14197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DFD0C-5C87-4D49-8836-487FF6711DFC}"/>
              </a:ext>
            </a:extLst>
          </p:cNvPr>
          <p:cNvSpPr>
            <a:spLocks noGrp="1"/>
          </p:cNvSpPr>
          <p:nvPr>
            <p:ph type="title"/>
          </p:nvPr>
        </p:nvSpPr>
        <p:spPr/>
        <p:txBody>
          <a:bodyPr/>
          <a:lstStyle/>
          <a:p>
            <a:r>
              <a:rPr lang="en-US" dirty="0"/>
              <a:t>Verses 6-11 </a:t>
            </a:r>
            <a:r>
              <a:rPr lang="en-US" sz="1800" b="1" dirty="0">
                <a:effectLst/>
                <a:latin typeface="Times New Roman" panose="02020603050405020304" pitchFamily="18" charset="0"/>
                <a:ea typeface="Calibri" panose="020F0502020204030204" pitchFamily="34" charset="0"/>
              </a:rPr>
              <a:t>The Description of Hell and its People</a:t>
            </a:r>
            <a:endParaRPr lang="en-US" dirty="0"/>
          </a:p>
        </p:txBody>
      </p:sp>
      <p:sp>
        <p:nvSpPr>
          <p:cNvPr id="3" name="Content Placeholder 2">
            <a:extLst>
              <a:ext uri="{FF2B5EF4-FFF2-40B4-BE49-F238E27FC236}">
                <a16:creationId xmlns:a16="http://schemas.microsoft.com/office/drawing/2014/main" id="{EDBADAF5-D0C7-4B33-8F83-6858FF92E49B}"/>
              </a:ext>
            </a:extLst>
          </p:cNvPr>
          <p:cNvSpPr>
            <a:spLocks noGrp="1"/>
          </p:cNvSpPr>
          <p:nvPr>
            <p:ph idx="1"/>
          </p:nvPr>
        </p:nvSpPr>
        <p:spPr>
          <a:xfrm>
            <a:off x="218114" y="2365695"/>
            <a:ext cx="11409028" cy="4127383"/>
          </a:xfrm>
        </p:spPr>
        <p:txBody>
          <a:bodyPr>
            <a:normAutofit fontScale="92500"/>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قَالُواْ بَلَىٰ قَدۡ جَآءَنَا نَذِيرٌ۬ فَكَذَّبۡنَا وَقُلۡنَا مَا نَزَّلَ ٱللَّهُ مِن شَىۡءٍ إِنۡ أَنتُمۡ إِلَّا فِى ضَلَـٰلٍ۬ كَبِيرٍ۬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(67:9) They will reply, “Yes, a warner did come to us, but we denied and said, ‘Allah has revealed nothing. You are extremely astray.”</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15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15. That is, not only you but the people who have believed in and followed you also are misguided and lost in grave error.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وَقَالُواْ لَوۡ كُنَّا نَسۡمَعُ أَوۡ نَعۡقِلُ مَا كُنَّا فِىٓ أَصۡحَـٰبِ ٱلسَّعِيرِ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(67:10) And they will lament, “If only we had listened and reasoned,</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16</a:t>
            </a:r>
            <a:r>
              <a:rPr lang="en-US" sz="1800" b="1" dirty="0">
                <a:effectLst/>
                <a:latin typeface="Times New Roman" panose="02020603050405020304" pitchFamily="18" charset="0"/>
                <a:ea typeface="Calibri" panose="020F0502020204030204" pitchFamily="34" charset="0"/>
                <a:cs typeface="Arial" panose="020B0604020202020204" pitchFamily="34" charset="0"/>
              </a:rPr>
              <a:t> we would not be among the residents of the Blaze!”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16. If we had listened or understood: If we had listened to the Prophets with attention as seekers after truth or used our intellect to understand what actually was the message they were presenting before us. Here listening has been given priority over understanding, the reason being that the pre-requisite of obtaining guidance is to listen to what the Prophet teaches, or to read if it is in the written form, like a seeker after truth. To ponder over it in an attempt to understand the truth is secondary. Without the Prophet’s guidance man cannot by himself reach the truth directly by using his intellect and common sense.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2248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DFD0C-5C87-4D49-8836-487FF6711DFC}"/>
              </a:ext>
            </a:extLst>
          </p:cNvPr>
          <p:cNvSpPr>
            <a:spLocks noGrp="1"/>
          </p:cNvSpPr>
          <p:nvPr>
            <p:ph type="title"/>
          </p:nvPr>
        </p:nvSpPr>
        <p:spPr/>
        <p:txBody>
          <a:bodyPr/>
          <a:lstStyle/>
          <a:p>
            <a:r>
              <a:rPr lang="en-US" dirty="0"/>
              <a:t>Verses 6-11 </a:t>
            </a:r>
            <a:r>
              <a:rPr lang="en-US" sz="1800" b="1" dirty="0">
                <a:effectLst/>
                <a:latin typeface="Times New Roman" panose="02020603050405020304" pitchFamily="18" charset="0"/>
                <a:ea typeface="Calibri" panose="020F0502020204030204" pitchFamily="34" charset="0"/>
              </a:rPr>
              <a:t>The Description of Hell and its People</a:t>
            </a:r>
            <a:endParaRPr lang="en-US" dirty="0"/>
          </a:p>
        </p:txBody>
      </p:sp>
      <p:sp>
        <p:nvSpPr>
          <p:cNvPr id="3" name="Content Placeholder 2">
            <a:extLst>
              <a:ext uri="{FF2B5EF4-FFF2-40B4-BE49-F238E27FC236}">
                <a16:creationId xmlns:a16="http://schemas.microsoft.com/office/drawing/2014/main" id="{EDBADAF5-D0C7-4B33-8F83-6858FF92E49B}"/>
              </a:ext>
            </a:extLst>
          </p:cNvPr>
          <p:cNvSpPr>
            <a:spLocks noGrp="1"/>
          </p:cNvSpPr>
          <p:nvPr>
            <p:ph idx="1"/>
          </p:nvPr>
        </p:nvSpPr>
        <p:spPr>
          <a:xfrm>
            <a:off x="218114" y="2365695"/>
            <a:ext cx="11409028" cy="4127383"/>
          </a:xfrm>
        </p:spPr>
        <p:txBody>
          <a:bodyPr>
            <a:normAutofit/>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فَٱعۡتَرَفُواْ بِذَنۢبِہِمۡ فَسُحۡقً۬ا لِّأَصۡحَـٰبِ ٱلسَّعِيرِ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(67:11) And so they will confess their sins.</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17</a:t>
            </a:r>
            <a:r>
              <a:rPr lang="en-US" sz="1800" b="1" dirty="0">
                <a:effectLst/>
                <a:latin typeface="Times New Roman" panose="02020603050405020304" pitchFamily="18" charset="0"/>
                <a:ea typeface="Calibri" panose="020F0502020204030204" pitchFamily="34" charset="0"/>
                <a:cs typeface="Arial" panose="020B0604020202020204" pitchFamily="34" charset="0"/>
              </a:rPr>
              <a:t> So away with the residents of the Blaze!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17. The word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dhanb</a:t>
            </a:r>
            <a:r>
              <a:rPr lang="en-US" sz="1800" dirty="0">
                <a:effectLst/>
                <a:latin typeface="Times New Roman" panose="02020603050405020304" pitchFamily="18" charset="0"/>
                <a:ea typeface="Calibri" panose="020F0502020204030204" pitchFamily="34" charset="0"/>
                <a:cs typeface="Arial" panose="020B0604020202020204" pitchFamily="34" charset="0"/>
              </a:rPr>
              <a:t> (sin) has been used in the singular. It means that the real sin because of which they became worthy of Hell was to belie the Messengers and refuse to obey them. All other sins are its consequences.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838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48878-82BB-41E2-9711-017C8F0B42A0}"/>
              </a:ext>
            </a:extLst>
          </p:cNvPr>
          <p:cNvSpPr>
            <a:spLocks noGrp="1"/>
          </p:cNvSpPr>
          <p:nvPr>
            <p:ph type="title"/>
          </p:nvPr>
        </p:nvSpPr>
        <p:spPr/>
        <p:txBody>
          <a:bodyPr/>
          <a:lstStyle/>
          <a:p>
            <a:r>
              <a:rPr lang="en-US" dirty="0"/>
              <a:t>Intro to </a:t>
            </a:r>
            <a:r>
              <a:rPr lang="en-US" dirty="0" err="1"/>
              <a:t>Tafseer</a:t>
            </a:r>
            <a:endParaRPr lang="en-US" dirty="0"/>
          </a:p>
        </p:txBody>
      </p:sp>
      <p:sp>
        <p:nvSpPr>
          <p:cNvPr id="3" name="Content Placeholder 2">
            <a:extLst>
              <a:ext uri="{FF2B5EF4-FFF2-40B4-BE49-F238E27FC236}">
                <a16:creationId xmlns:a16="http://schemas.microsoft.com/office/drawing/2014/main" id="{0631C3F2-5407-4C81-A070-CF95E05FB7BA}"/>
              </a:ext>
            </a:extLst>
          </p:cNvPr>
          <p:cNvSpPr>
            <a:spLocks noGrp="1"/>
          </p:cNvSpPr>
          <p:nvPr>
            <p:ph idx="1"/>
          </p:nvPr>
        </p:nvSpPr>
        <p:spPr/>
        <p:txBody>
          <a:bodyPr>
            <a:normAutofit fontScale="92500" lnSpcReduction="10000"/>
          </a:bodyPr>
          <a:lstStyle/>
          <a:p>
            <a:r>
              <a:rPr lang="en-US" dirty="0"/>
              <a:t>Linguistically - to explain or make clear</a:t>
            </a:r>
          </a:p>
          <a:p>
            <a:r>
              <a:rPr lang="en-US" dirty="0"/>
              <a:t>Islamically – Explanation of the Quran</a:t>
            </a:r>
          </a:p>
          <a:p>
            <a:r>
              <a:rPr lang="en-US" dirty="0"/>
              <a:t>Source of all knowledge</a:t>
            </a:r>
          </a:p>
          <a:p>
            <a:pPr marL="0" indent="0">
              <a:buNone/>
            </a:pPr>
            <a:endParaRPr lang="en-US" b="1" u="sng" dirty="0"/>
          </a:p>
          <a:p>
            <a:pPr marL="0" indent="0">
              <a:buNone/>
            </a:pPr>
            <a:r>
              <a:rPr lang="en-US" sz="2000" b="1" u="sng" dirty="0"/>
              <a:t>Methodologies</a:t>
            </a:r>
            <a:r>
              <a:rPr lang="en-US" sz="2000" dirty="0"/>
              <a:t> </a:t>
            </a:r>
          </a:p>
          <a:p>
            <a:r>
              <a:rPr lang="en-US" dirty="0" err="1"/>
              <a:t>Tafseer</a:t>
            </a:r>
            <a:r>
              <a:rPr lang="en-US" dirty="0"/>
              <a:t> via the Quran, the Sunnah, Arabic Language, Opinion</a:t>
            </a:r>
          </a:p>
          <a:p>
            <a:r>
              <a:rPr lang="en-US" dirty="0"/>
              <a:t>Sacred Texts, Opinion, Indirect </a:t>
            </a:r>
            <a:r>
              <a:rPr lang="en-US" dirty="0" err="1"/>
              <a:t>Tafseer</a:t>
            </a:r>
            <a:endParaRPr lang="en-US" dirty="0"/>
          </a:p>
          <a:p>
            <a:pPr marL="0" indent="0">
              <a:buNone/>
            </a:pPr>
            <a:endParaRPr lang="en-US" dirty="0"/>
          </a:p>
        </p:txBody>
      </p:sp>
      <p:sp>
        <p:nvSpPr>
          <p:cNvPr id="4" name="TextBox 3">
            <a:extLst>
              <a:ext uri="{FF2B5EF4-FFF2-40B4-BE49-F238E27FC236}">
                <a16:creationId xmlns:a16="http://schemas.microsoft.com/office/drawing/2014/main" id="{ADBD3356-9036-4D08-88A6-751BCC2AB389}"/>
              </a:ext>
            </a:extLst>
          </p:cNvPr>
          <p:cNvSpPr txBox="1"/>
          <p:nvPr/>
        </p:nvSpPr>
        <p:spPr>
          <a:xfrm>
            <a:off x="3045204" y="336398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8178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BE260-CAB7-423C-87AF-E36735FA7818}"/>
              </a:ext>
            </a:extLst>
          </p:cNvPr>
          <p:cNvSpPr>
            <a:spLocks noGrp="1"/>
          </p:cNvSpPr>
          <p:nvPr>
            <p:ph type="title"/>
          </p:nvPr>
        </p:nvSpPr>
        <p:spPr/>
        <p:txBody>
          <a:bodyPr/>
          <a:lstStyle/>
          <a:p>
            <a:r>
              <a:rPr lang="en-US" dirty="0" err="1"/>
              <a:t>Juz</a:t>
            </a:r>
            <a:r>
              <a:rPr lang="en-US" dirty="0"/>
              <a:t> 29 – Surah 67 – Al Mulk (The Dominion)</a:t>
            </a:r>
          </a:p>
        </p:txBody>
      </p:sp>
      <p:sp>
        <p:nvSpPr>
          <p:cNvPr id="3" name="Content Placeholder 2">
            <a:extLst>
              <a:ext uri="{FF2B5EF4-FFF2-40B4-BE49-F238E27FC236}">
                <a16:creationId xmlns:a16="http://schemas.microsoft.com/office/drawing/2014/main" id="{2E693E1F-FC59-4D54-9E77-07CB85D72C37}"/>
              </a:ext>
            </a:extLst>
          </p:cNvPr>
          <p:cNvSpPr>
            <a:spLocks noGrp="1"/>
          </p:cNvSpPr>
          <p:nvPr>
            <p:ph idx="1"/>
          </p:nvPr>
        </p:nvSpPr>
        <p:spPr/>
        <p:txBody>
          <a:bodyPr>
            <a:normAutofit/>
          </a:bodyPr>
          <a:lstStyle/>
          <a:p>
            <a:r>
              <a:rPr lang="en-US" sz="2800" dirty="0"/>
              <a:t>The sovereignty, kingdom, dominion</a:t>
            </a:r>
          </a:p>
          <a:p>
            <a:r>
              <a:rPr lang="en-US" sz="2800" dirty="0"/>
              <a:t>Also called </a:t>
            </a:r>
            <a:r>
              <a:rPr lang="en-US" sz="2800" dirty="0" err="1"/>
              <a:t>Tabarak</a:t>
            </a:r>
            <a:endParaRPr lang="en-US" sz="2800" dirty="0"/>
          </a:p>
          <a:p>
            <a:r>
              <a:rPr lang="en-US" sz="2800" dirty="0"/>
              <a:t>i.e. the dominion of the heavens and the earth and everything in between, sovereignty over all living and non-living things, creation is His Kingdom and all things are His subjects</a:t>
            </a:r>
          </a:p>
          <a:p>
            <a:r>
              <a:rPr lang="en-US" sz="2800" dirty="0" err="1"/>
              <a:t>Makkan</a:t>
            </a:r>
            <a:r>
              <a:rPr lang="en-US" sz="2800" dirty="0"/>
              <a:t> revelation</a:t>
            </a:r>
          </a:p>
        </p:txBody>
      </p:sp>
    </p:spTree>
    <p:extLst>
      <p:ext uri="{BB962C8B-B14F-4D97-AF65-F5344CB8AC3E}">
        <p14:creationId xmlns:p14="http://schemas.microsoft.com/office/powerpoint/2010/main" val="399710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70A8F-C1F7-4384-ACD4-B4F4E43909F0}"/>
              </a:ext>
            </a:extLst>
          </p:cNvPr>
          <p:cNvSpPr>
            <a:spLocks noGrp="1"/>
          </p:cNvSpPr>
          <p:nvPr>
            <p:ph type="title"/>
          </p:nvPr>
        </p:nvSpPr>
        <p:spPr/>
        <p:txBody>
          <a:bodyPr/>
          <a:lstStyle/>
          <a:p>
            <a:r>
              <a:rPr lang="en-US" dirty="0"/>
              <a:t>Themes</a:t>
            </a:r>
          </a:p>
        </p:txBody>
      </p:sp>
      <p:sp>
        <p:nvSpPr>
          <p:cNvPr id="3" name="Content Placeholder 2">
            <a:extLst>
              <a:ext uri="{FF2B5EF4-FFF2-40B4-BE49-F238E27FC236}">
                <a16:creationId xmlns:a16="http://schemas.microsoft.com/office/drawing/2014/main" id="{7D203635-AC12-4DD4-B2B7-C77DA218E003}"/>
              </a:ext>
            </a:extLst>
          </p:cNvPr>
          <p:cNvSpPr>
            <a:spLocks noGrp="1"/>
          </p:cNvSpPr>
          <p:nvPr>
            <p:ph idx="1"/>
          </p:nvPr>
        </p:nvSpPr>
        <p:spPr/>
        <p:txBody>
          <a:bodyPr>
            <a:normAutofit/>
          </a:bodyPr>
          <a:lstStyle/>
          <a:p>
            <a:pPr marL="342900" indent="-342900">
              <a:buAutoNum type="arabicPeriod"/>
            </a:pPr>
            <a:r>
              <a:rPr lang="en-US" sz="2800" dirty="0"/>
              <a:t>Brief intro to Islamic creed and Prophetic mission</a:t>
            </a:r>
          </a:p>
          <a:p>
            <a:pPr marL="342900" indent="-342900">
              <a:buAutoNum type="arabicPeriod"/>
            </a:pPr>
            <a:r>
              <a:rPr lang="en-US" sz="2800" dirty="0"/>
              <a:t>Greatness of Allah and His Signs in the creation</a:t>
            </a:r>
          </a:p>
          <a:p>
            <a:pPr marL="342900" indent="-342900">
              <a:buAutoNum type="arabicPeriod"/>
            </a:pPr>
            <a:r>
              <a:rPr lang="en-US" sz="2800" dirty="0"/>
              <a:t>Wake-up call from heedlessness</a:t>
            </a:r>
          </a:p>
          <a:p>
            <a:pPr marL="342900" indent="-342900">
              <a:buAutoNum type="arabicPeriod"/>
            </a:pPr>
            <a:r>
              <a:rPr lang="en-US" sz="2800" dirty="0"/>
              <a:t>Resurrection and the Hereafter</a:t>
            </a:r>
          </a:p>
        </p:txBody>
      </p:sp>
    </p:spTree>
    <p:extLst>
      <p:ext uri="{BB962C8B-B14F-4D97-AF65-F5344CB8AC3E}">
        <p14:creationId xmlns:p14="http://schemas.microsoft.com/office/powerpoint/2010/main" val="21265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1A80B-5639-4DD2-B1B3-485E14DE4F19}"/>
              </a:ext>
            </a:extLst>
          </p:cNvPr>
          <p:cNvSpPr>
            <a:spLocks noGrp="1"/>
          </p:cNvSpPr>
          <p:nvPr>
            <p:ph type="title"/>
          </p:nvPr>
        </p:nvSpPr>
        <p:spPr/>
        <p:txBody>
          <a:bodyPr/>
          <a:lstStyle/>
          <a:p>
            <a:r>
              <a:rPr lang="en-US" dirty="0"/>
              <a:t>Virtues</a:t>
            </a:r>
          </a:p>
        </p:txBody>
      </p:sp>
      <p:sp>
        <p:nvSpPr>
          <p:cNvPr id="3" name="Content Placeholder 2">
            <a:extLst>
              <a:ext uri="{FF2B5EF4-FFF2-40B4-BE49-F238E27FC236}">
                <a16:creationId xmlns:a16="http://schemas.microsoft.com/office/drawing/2014/main" id="{903B403F-049C-44D2-9A5C-FF45E71454B2}"/>
              </a:ext>
            </a:extLst>
          </p:cNvPr>
          <p:cNvSpPr>
            <a:spLocks noGrp="1"/>
          </p:cNvSpPr>
          <p:nvPr>
            <p:ph idx="1"/>
          </p:nvPr>
        </p:nvSpPr>
        <p:spPr/>
        <p:txBody>
          <a:bodyPr/>
          <a:lstStyle/>
          <a:p>
            <a:pPr marL="0" marR="0" indent="0" algn="just">
              <a:lnSpc>
                <a:spcPct val="107000"/>
              </a:lnSpc>
              <a:spcBef>
                <a:spcPts val="0"/>
              </a:spcBef>
              <a:spcAft>
                <a:spcPts val="800"/>
              </a:spcAft>
              <a:buNone/>
            </a:pPr>
            <a:r>
              <a:rPr lang="en-US" sz="2000" dirty="0"/>
              <a:t>1.</a:t>
            </a:r>
            <a:r>
              <a:rPr lang="en-US" dirty="0"/>
              <a:t> </a:t>
            </a:r>
            <a:r>
              <a:rPr lang="en-US" sz="1800" dirty="0">
                <a:effectLst/>
                <a:latin typeface="Times New Roman" panose="02020603050405020304" pitchFamily="18" charset="0"/>
                <a:ea typeface="Calibri" panose="020F0502020204030204" pitchFamily="34" charset="0"/>
                <a:cs typeface="Arial" panose="020B0604020202020204" pitchFamily="34" charset="0"/>
              </a:rPr>
              <a:t>Imam Ahmad recorded from Abu Huraira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radhiAllahu</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anhu</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that Allah’s Messenger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salAllahu</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alayhi</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wa</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sallam</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said,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 </a:t>
            </a:r>
            <a:r>
              <a:rPr lang="ar-SA" sz="1800" dirty="0">
                <a:effectLst/>
                <a:latin typeface="Calibri" panose="020F0502020204030204" pitchFamily="34" charset="0"/>
                <a:ea typeface="Calibri" panose="020F0502020204030204" pitchFamily="34" charset="0"/>
                <a:cs typeface="Times New Roman" panose="02020603050405020304" pitchFamily="18" charset="0"/>
              </a:rPr>
              <a:t>إِنَّ سُورَةً فِي الْقُرْآنِ ثَلَاثِينَ آيَةً شَفَعَتْ لِصَاحِبِهَا حَتْى غُفِرَ لَهُ</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ar-SA" sz="1800" dirty="0">
                <a:effectLst/>
                <a:latin typeface="Calibri" panose="020F0502020204030204" pitchFamily="34" charset="0"/>
                <a:ea typeface="Calibri" panose="020F0502020204030204" pitchFamily="34" charset="0"/>
                <a:cs typeface="Times New Roman" panose="02020603050405020304" pitchFamily="18" charset="0"/>
              </a:rPr>
              <a:t>﴿ تَبَـٰرَكَ ٱلَّذِى بِيَدِهِ ٱلۡمُلۡكُ ﴾</a:t>
            </a: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Times New Roman" panose="02020603050405020304" pitchFamily="18" charset="0"/>
                <a:ea typeface="Calibri" panose="020F0502020204030204" pitchFamily="34" charset="0"/>
              </a:rPr>
              <a:t>“</a:t>
            </a:r>
            <a:r>
              <a:rPr lang="en-US" sz="1800" i="1" dirty="0">
                <a:effectLst/>
                <a:latin typeface="Times New Roman" panose="02020603050405020304" pitchFamily="18" charset="0"/>
                <a:ea typeface="Calibri" panose="020F0502020204030204" pitchFamily="34" charset="0"/>
              </a:rPr>
              <a:t>Verily, there is a chapter in the Qur’an which contains thirty </a:t>
            </a:r>
            <a:r>
              <a:rPr lang="en-US" sz="1800" i="1" dirty="0" err="1">
                <a:effectLst/>
                <a:latin typeface="Times New Roman" panose="02020603050405020304" pitchFamily="18" charset="0"/>
                <a:ea typeface="Calibri" panose="020F0502020204030204" pitchFamily="34" charset="0"/>
              </a:rPr>
              <a:t>ayaat</a:t>
            </a:r>
            <a:r>
              <a:rPr lang="en-US" sz="1800" i="1" dirty="0">
                <a:effectLst/>
                <a:latin typeface="Times New Roman" panose="02020603050405020304" pitchFamily="18" charset="0"/>
                <a:ea typeface="Calibri" panose="020F0502020204030204" pitchFamily="34" charset="0"/>
              </a:rPr>
              <a:t> that will intercede on behalf of its </a:t>
            </a:r>
            <a:r>
              <a:rPr lang="en-US" sz="1800" i="1" dirty="0" err="1">
                <a:effectLst/>
                <a:latin typeface="Times New Roman" panose="02020603050405020304" pitchFamily="18" charset="0"/>
                <a:ea typeface="Calibri" panose="020F0502020204030204" pitchFamily="34" charset="0"/>
              </a:rPr>
              <a:t>recitor</a:t>
            </a:r>
            <a:r>
              <a:rPr lang="en-US" sz="1800" i="1" dirty="0">
                <a:effectLst/>
                <a:latin typeface="Times New Roman" panose="02020603050405020304" pitchFamily="18" charset="0"/>
                <a:ea typeface="Calibri" panose="020F0502020204030204" pitchFamily="34" charset="0"/>
              </a:rPr>
              <a:t> until he is forgiven. (It is) ‘Blessed be He in Whose Hands is the dominion</a:t>
            </a:r>
            <a:r>
              <a:rPr lang="en-US" sz="1800" dirty="0">
                <a:effectLst/>
                <a:latin typeface="Times New Roman" panose="02020603050405020304" pitchFamily="18" charset="0"/>
                <a:ea typeface="Calibri" panose="020F0502020204030204" pitchFamily="34" charset="0"/>
              </a:rPr>
              <a:t>.’</a:t>
            </a:r>
          </a:p>
          <a:p>
            <a:endParaRPr lang="en-US" sz="1800" dirty="0">
              <a:latin typeface="Times New Roman" panose="02020603050405020304" pitchFamily="18" charset="0"/>
            </a:endParaRPr>
          </a:p>
          <a:p>
            <a:pPr marL="0" indent="0">
              <a:buNone/>
            </a:pPr>
            <a:r>
              <a:rPr lang="en-US" sz="1800" dirty="0">
                <a:latin typeface="Times New Roman" panose="02020603050405020304" pitchFamily="18" charset="0"/>
              </a:rPr>
              <a:t>2. Protection in the grave</a:t>
            </a:r>
          </a:p>
          <a:p>
            <a:pPr marL="0" indent="0">
              <a:buNone/>
            </a:pPr>
            <a:r>
              <a:rPr lang="ar-AE" sz="1600" b="0" i="0" dirty="0">
                <a:solidFill>
                  <a:srgbClr val="333333"/>
                </a:solidFill>
                <a:effectLst/>
                <a:latin typeface="Arial" panose="020B0604020202020204" pitchFamily="34" charset="0"/>
                <a:cs typeface="Arial" panose="020B0604020202020204" pitchFamily="34" charset="0"/>
              </a:rPr>
              <a:t>قالَ ابْنُ مَسْعُودٍ: هي المانِعَةُ مِن عَذابِ القَبْرِ.</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7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53145-6D2F-4D49-B5F6-B551C6D24D97}"/>
              </a:ext>
            </a:extLst>
          </p:cNvPr>
          <p:cNvSpPr>
            <a:spLocks noGrp="1"/>
          </p:cNvSpPr>
          <p:nvPr>
            <p:ph type="title"/>
          </p:nvPr>
        </p:nvSpPr>
        <p:spPr/>
        <p:txBody>
          <a:bodyPr/>
          <a:lstStyle/>
          <a:p>
            <a:r>
              <a:rPr lang="en-US" dirty="0"/>
              <a:t>Verse 1-5</a:t>
            </a:r>
          </a:p>
        </p:txBody>
      </p:sp>
      <p:sp>
        <p:nvSpPr>
          <p:cNvPr id="3" name="Content Placeholder 2">
            <a:extLst>
              <a:ext uri="{FF2B5EF4-FFF2-40B4-BE49-F238E27FC236}">
                <a16:creationId xmlns:a16="http://schemas.microsoft.com/office/drawing/2014/main" id="{C3899188-CC80-45F8-861D-A3BAEDD337F0}"/>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تَبَـٰرَكَ ٱلَّذِى بِيَدِهِ ٱلۡمُلۡكُ وَهُوَ عَلَىٰ كُلِّ شَىۡءٍ۬ قَدِيرٌ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(67:1) Blessed is the One</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1</a:t>
            </a:r>
            <a:r>
              <a:rPr lang="en-US" sz="1800" b="1" dirty="0">
                <a:effectLst/>
                <a:latin typeface="Times New Roman" panose="02020603050405020304" pitchFamily="18" charset="0"/>
                <a:ea typeface="Calibri" panose="020F0502020204030204" pitchFamily="34" charset="0"/>
                <a:cs typeface="Arial" panose="020B0604020202020204" pitchFamily="34" charset="0"/>
              </a:rPr>
              <a:t> in Whose Hands rests all authority.</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2</a:t>
            </a:r>
            <a:r>
              <a:rPr lang="en-US" sz="1800" b="1" dirty="0">
                <a:effectLst/>
                <a:latin typeface="Times New Roman" panose="02020603050405020304" pitchFamily="18" charset="0"/>
                <a:ea typeface="Calibri" panose="020F0502020204030204" pitchFamily="34" charset="0"/>
                <a:cs typeface="Arial" panose="020B0604020202020204" pitchFamily="34" charset="0"/>
              </a:rPr>
              <a:t> And He is Most Capable of everything.</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1.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Tabaraka</a:t>
            </a:r>
            <a:r>
              <a:rPr lang="en-US" sz="1800" dirty="0">
                <a:effectLst/>
                <a:latin typeface="Times New Roman" panose="02020603050405020304" pitchFamily="18" charset="0"/>
                <a:ea typeface="Calibri" panose="020F0502020204030204" pitchFamily="34" charset="0"/>
                <a:cs typeface="Arial" panose="020B0604020202020204" pitchFamily="34" charset="0"/>
              </a:rPr>
              <a:t> is a superlative from </a:t>
            </a:r>
            <a:r>
              <a:rPr lang="en-US" sz="1800" i="1" dirty="0">
                <a:effectLst/>
                <a:latin typeface="Times New Roman" panose="02020603050405020304" pitchFamily="18" charset="0"/>
                <a:ea typeface="Calibri" panose="020F0502020204030204" pitchFamily="34" charset="0"/>
                <a:cs typeface="Arial" panose="020B0604020202020204" pitchFamily="34" charset="0"/>
              </a:rPr>
              <a:t>barakah</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a:effectLst/>
                <a:latin typeface="Times New Roman" panose="02020603050405020304" pitchFamily="18" charset="0"/>
                <a:ea typeface="Calibri" panose="020F0502020204030204" pitchFamily="34" charset="0"/>
                <a:cs typeface="Arial" panose="020B0604020202020204" pitchFamily="34" charset="0"/>
              </a:rPr>
              <a:t>Barakah</a:t>
            </a:r>
            <a:r>
              <a:rPr lang="en-US" sz="1800" dirty="0">
                <a:effectLst/>
                <a:latin typeface="Times New Roman" panose="02020603050405020304" pitchFamily="18" charset="0"/>
                <a:ea typeface="Calibri" panose="020F0502020204030204" pitchFamily="34" charset="0"/>
                <a:cs typeface="Arial" panose="020B0604020202020204" pitchFamily="34" charset="0"/>
              </a:rPr>
              <a:t> comprehends the meanings of exaltation and greatness, abundance and plentiful, permanence and multiplicity of virtues and excellences. When the superlative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tabaraka</a:t>
            </a:r>
            <a:r>
              <a:rPr lang="en-US" sz="1800" dirty="0">
                <a:effectLst/>
                <a:latin typeface="Times New Roman" panose="02020603050405020304" pitchFamily="18" charset="0"/>
                <a:ea typeface="Calibri" panose="020F0502020204030204" pitchFamily="34" charset="0"/>
                <a:cs typeface="Arial" panose="020B0604020202020204" pitchFamily="34" charset="0"/>
              </a:rPr>
              <a:t> is formed from it, it gives the meaning that Allah is infinitely noble and great. He is superior to everything beside Himself in His essence and attributes and works. His beneficence is infinite, and His excellences are permanent and everlasting.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2. As the word </a:t>
            </a:r>
            <a:r>
              <a:rPr lang="en-US" sz="1800" i="1" dirty="0">
                <a:effectLst/>
                <a:latin typeface="Times New Roman" panose="02020603050405020304" pitchFamily="18" charset="0"/>
                <a:ea typeface="Calibri" panose="020F0502020204030204" pitchFamily="34" charset="0"/>
                <a:cs typeface="Arial" panose="020B0604020202020204" pitchFamily="34" charset="0"/>
              </a:rPr>
              <a:t>al-Mulk</a:t>
            </a:r>
            <a:r>
              <a:rPr lang="en-US" sz="1800" dirty="0">
                <a:effectLst/>
                <a:latin typeface="Times New Roman" panose="02020603050405020304" pitchFamily="18" charset="0"/>
                <a:ea typeface="Calibri" panose="020F0502020204030204" pitchFamily="34" charset="0"/>
                <a:cs typeface="Arial" panose="020B0604020202020204" pitchFamily="34" charset="0"/>
              </a:rPr>
              <a:t> has been used, it cannot be taken in any limited meaning. Inevitably, it would imply sovereignty over everything that exists in the universe. In Whose hand is the dominion does not mean that He has physical hands, but that He is possessor of all power and authority and no one else has any share in it.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3. That is, He can do whatever He wills, nothing can frustrate or hinder Him from doing what He pleases.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52713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FCF-4DEA-4A1C-A871-2121C08EA0D9}"/>
              </a:ext>
            </a:extLst>
          </p:cNvPr>
          <p:cNvSpPr>
            <a:spLocks noGrp="1"/>
          </p:cNvSpPr>
          <p:nvPr>
            <p:ph type="title"/>
          </p:nvPr>
        </p:nvSpPr>
        <p:spPr/>
        <p:txBody>
          <a:bodyPr/>
          <a:lstStyle/>
          <a:p>
            <a:r>
              <a:rPr lang="en-US" dirty="0"/>
              <a:t>Verse 1-5 </a:t>
            </a:r>
            <a:r>
              <a:rPr lang="en-US" sz="1800" b="1" dirty="0">
                <a:effectLst/>
                <a:latin typeface="Times New Roman" panose="02020603050405020304" pitchFamily="18" charset="0"/>
                <a:ea typeface="Calibri" panose="020F0502020204030204" pitchFamily="34" charset="0"/>
              </a:rPr>
              <a:t>Glorification of Allah, Exalted is He</a:t>
            </a:r>
            <a:endParaRPr lang="en-US" dirty="0"/>
          </a:p>
        </p:txBody>
      </p:sp>
      <p:sp>
        <p:nvSpPr>
          <p:cNvPr id="3" name="Content Placeholder 2">
            <a:extLst>
              <a:ext uri="{FF2B5EF4-FFF2-40B4-BE49-F238E27FC236}">
                <a16:creationId xmlns:a16="http://schemas.microsoft.com/office/drawing/2014/main" id="{55BBB800-1B3F-4B84-925E-B3F7C24ECDDC}"/>
              </a:ext>
            </a:extLst>
          </p:cNvPr>
          <p:cNvSpPr>
            <a:spLocks noGrp="1"/>
          </p:cNvSpPr>
          <p:nvPr>
            <p:ph idx="1"/>
          </p:nvPr>
        </p:nvSpPr>
        <p:spPr>
          <a:xfrm>
            <a:off x="679508" y="1904301"/>
            <a:ext cx="10956022" cy="4311105"/>
          </a:xfrm>
        </p:spPr>
        <p:txBody>
          <a:bodyPr>
            <a:normAutofit fontScale="77500" lnSpcReduction="20000"/>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ٱلَّذِى خَلَقَ ٱلۡمَوۡتَ وَٱلۡحَيَوٰةَ لِيَبۡلُوَكُمۡ أَيُّكُمۡ أَحۡسَنُ عَمَلاً۬‌ۚ وَهُوَ ٱلۡعَزِيزُ ٱلۡغَفُورُ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(67:2) ˹He is the One˺ Who created death and life in order to test which of you is best in deeds.</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4</a:t>
            </a:r>
            <a:r>
              <a:rPr lang="en-US" sz="1800" b="1" dirty="0">
                <a:effectLst/>
                <a:latin typeface="Times New Roman" panose="02020603050405020304" pitchFamily="18" charset="0"/>
                <a:ea typeface="Calibri" panose="020F0502020204030204" pitchFamily="34" charset="0"/>
                <a:cs typeface="Arial" panose="020B0604020202020204" pitchFamily="34" charset="0"/>
              </a:rPr>
              <a:t> And He is the Almighty, All-Forgiving.</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4. That is, the object of giving life to man in the world and causing his death is to test him to see which of them is best in deeds. We learn a few things from this </a:t>
            </a:r>
            <a:r>
              <a:rPr lang="en-US" sz="1800" i="1" dirty="0">
                <a:effectLst/>
                <a:latin typeface="Times New Roman" panose="02020603050405020304" pitchFamily="18" charset="0"/>
                <a:ea typeface="Calibri" panose="020F0502020204030204" pitchFamily="34" charset="0"/>
                <a:cs typeface="Arial" panose="020B0604020202020204" pitchFamily="34" charset="0"/>
              </a:rPr>
              <a:t>ayah</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(1) That life and death are given by Allah, no one else can grant life nor cause death.</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(2) That neither the life nor the death of a creation like man, which has been given the power to do both good and evil, is purposeless. The Creator has created him in the world for the test. Life is for him the period of the test and death means that the time allotted for the test has come to an end.</a:t>
            </a: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(3) That for the sake of this very test the Creator has given every man an opportunity for action, so that he may do good or evil in the world and practically show what kind of a man he 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(4) That the Creator alone will decide who has done good or evil. It is not for us to propose a criterion for the good and the evil deeds but for Almighty Allah. Therefore, whoever desires to get through the test, will have to find out what is the criterion of a good deed in His sight. Every person will be recompensed according to his deeds, for if there was no reward or punishment the test would be meaningless.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5. This has two meanings and both are implied here: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(1) That He is Almighty, in spite of being dominant over all His creatures, He is Merciful and Forgiving for them, not tyrannous and cruel.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(2) That He has full power to punish the evildoers. No one can escape His punishment. But He is forgiving for him who feels penitent, refrains from evil and asks for His forgiveness.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16061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C23DF-0424-4035-8C1B-D99AE3C34613}"/>
              </a:ext>
            </a:extLst>
          </p:cNvPr>
          <p:cNvSpPr>
            <a:spLocks noGrp="1"/>
          </p:cNvSpPr>
          <p:nvPr>
            <p:ph type="title"/>
          </p:nvPr>
        </p:nvSpPr>
        <p:spPr/>
        <p:txBody>
          <a:bodyPr/>
          <a:lstStyle/>
          <a:p>
            <a:r>
              <a:rPr lang="en-US" dirty="0"/>
              <a:t>Verse 1-5 </a:t>
            </a:r>
            <a:r>
              <a:rPr lang="en-US" sz="1800" b="1" dirty="0">
                <a:effectLst/>
                <a:latin typeface="Times New Roman" panose="02020603050405020304" pitchFamily="18" charset="0"/>
                <a:ea typeface="Calibri" panose="020F0502020204030204" pitchFamily="34" charset="0"/>
              </a:rPr>
              <a:t>Glorification of Allah, Exalted is He</a:t>
            </a:r>
            <a:endParaRPr lang="en-US" dirty="0"/>
          </a:p>
        </p:txBody>
      </p:sp>
      <p:sp>
        <p:nvSpPr>
          <p:cNvPr id="3" name="Content Placeholder 2">
            <a:extLst>
              <a:ext uri="{FF2B5EF4-FFF2-40B4-BE49-F238E27FC236}">
                <a16:creationId xmlns:a16="http://schemas.microsoft.com/office/drawing/2014/main" id="{6FC97503-6ABA-4C98-85F2-371E6F8246A9}"/>
              </a:ext>
            </a:extLst>
          </p:cNvPr>
          <p:cNvSpPr>
            <a:spLocks noGrp="1"/>
          </p:cNvSpPr>
          <p:nvPr>
            <p:ph idx="1"/>
          </p:nvPr>
        </p:nvSpPr>
        <p:spPr/>
        <p:txBody>
          <a:bodyPr>
            <a:normAutofit fontScale="92500" lnSpcReduction="10000"/>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ٱلَّذِى خَلَقَ سَبۡعَ سَمَـٰوَٲتٍ۬ طِبَاقً۬ا‌ۖ مَّا تَرَىٰ فِى خَلۡقِ ٱلرَّحۡمَـٰنِ مِن تَفَـٰوُتٍ۬‌ۖ فَٱرۡجِعِ ٱلۡبَصَرَ هَلۡ تَرَىٰ مِن فُطُورٍ۬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(67:3) ˹He is the One˺ Who created seven heavens, one above the other.</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6</a:t>
            </a:r>
            <a:r>
              <a:rPr lang="en-US" sz="1800" b="1" dirty="0">
                <a:effectLst/>
                <a:latin typeface="Times New Roman" panose="02020603050405020304" pitchFamily="18" charset="0"/>
                <a:ea typeface="Calibri" panose="020F0502020204030204" pitchFamily="34" charset="0"/>
                <a:cs typeface="Arial" panose="020B0604020202020204" pitchFamily="34" charset="0"/>
              </a:rPr>
              <a:t> You will never see any imperfection in the creation of the Most Compassionate.</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7</a:t>
            </a:r>
            <a:r>
              <a:rPr lang="en-US" sz="1800" b="1" dirty="0">
                <a:effectLst/>
                <a:latin typeface="Times New Roman" panose="02020603050405020304" pitchFamily="18" charset="0"/>
                <a:ea typeface="Calibri" panose="020F0502020204030204" pitchFamily="34" charset="0"/>
                <a:cs typeface="Arial" panose="020B0604020202020204" pitchFamily="34" charset="0"/>
              </a:rPr>
              <a:t> So look again: do you see any flaws?</a:t>
            </a:r>
            <a:r>
              <a:rPr lang="en-US" sz="1800" b="1" baseline="30000" dirty="0">
                <a:effectLst/>
                <a:latin typeface="Times New Roman" panose="02020603050405020304" pitchFamily="18" charset="0"/>
                <a:ea typeface="Calibri" panose="020F0502020204030204" pitchFamily="34" charset="0"/>
                <a:cs typeface="Arial" panose="020B0604020202020204" pitchFamily="34" charset="0"/>
              </a:rPr>
              <a:t>8</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6. Meaning stacked one on top of the other. They are not connected to each other but are in elevated ascension, some of them being stacked above others, or separated with space between them. A good example is to look at the layers of an onion. They are not connected but rather stacked above others. And Allah knows best.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7. Literally,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tafawut</a:t>
            </a:r>
            <a:r>
              <a:rPr lang="en-US" sz="1800" dirty="0">
                <a:effectLst/>
                <a:latin typeface="Times New Roman" panose="02020603050405020304" pitchFamily="18" charset="0"/>
                <a:ea typeface="Calibri" panose="020F0502020204030204" pitchFamily="34" charset="0"/>
                <a:cs typeface="Arial" panose="020B0604020202020204" pitchFamily="34" charset="0"/>
              </a:rPr>
              <a:t> is disproportion: two things being out of accord and in disagreement with each other. So, the divine words mean: You will not see any indiscipline, any disorder and discordance anywhere in the universe, there is nothing disjointed and out of proportion in this world created by Allah: all its parts are well connected and in perfect harmony and coordination.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8. The word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futoor</a:t>
            </a:r>
            <a:r>
              <a:rPr lang="en-US" sz="1800" dirty="0">
                <a:effectLst/>
                <a:latin typeface="Times New Roman" panose="02020603050405020304" pitchFamily="18" charset="0"/>
                <a:ea typeface="Calibri" panose="020F0502020204030204" pitchFamily="34" charset="0"/>
                <a:cs typeface="Arial" panose="020B0604020202020204" pitchFamily="34" charset="0"/>
              </a:rPr>
              <a:t> means a crack, rift, fissure, or a thing’s being split and broken. The verse means to say that the whole universe is so closely well-knit and everything in it, from a particle on the earth to the huge galaxies, so well connected and coherent that the continuity of the system of the universe seems to break nowhere, however hard one may try to probe and investigate.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297976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2E42-DD9E-4E11-8D59-0F24FDDF9AFA}"/>
              </a:ext>
            </a:extLst>
          </p:cNvPr>
          <p:cNvSpPr>
            <a:spLocks noGrp="1"/>
          </p:cNvSpPr>
          <p:nvPr>
            <p:ph type="title"/>
          </p:nvPr>
        </p:nvSpPr>
        <p:spPr/>
        <p:txBody>
          <a:bodyPr/>
          <a:lstStyle/>
          <a:p>
            <a:r>
              <a:rPr lang="en-US" dirty="0"/>
              <a:t>Verse 1-5 </a:t>
            </a:r>
            <a:r>
              <a:rPr lang="en-US" sz="1800" b="1" dirty="0">
                <a:effectLst/>
                <a:latin typeface="Times New Roman" panose="02020603050405020304" pitchFamily="18" charset="0"/>
                <a:ea typeface="Calibri" panose="020F0502020204030204" pitchFamily="34" charset="0"/>
              </a:rPr>
              <a:t>Glorification of Allah, Exalted is He</a:t>
            </a:r>
            <a:endParaRPr lang="en-US" dirty="0"/>
          </a:p>
        </p:txBody>
      </p:sp>
      <p:sp>
        <p:nvSpPr>
          <p:cNvPr id="3" name="Content Placeholder 2">
            <a:extLst>
              <a:ext uri="{FF2B5EF4-FFF2-40B4-BE49-F238E27FC236}">
                <a16:creationId xmlns:a16="http://schemas.microsoft.com/office/drawing/2014/main" id="{653C056A-EC19-4DA5-95CE-8E8BE069F539}"/>
              </a:ext>
            </a:extLst>
          </p:cNvPr>
          <p:cNvSpPr>
            <a:spLocks noGrp="1"/>
          </p:cNvSpPr>
          <p:nvPr>
            <p:ph idx="1"/>
          </p:nvPr>
        </p:nvSpPr>
        <p:spPr/>
        <p:txBody>
          <a:bodyPr/>
          <a:lstStyle/>
          <a:p>
            <a:pPr marL="0" marR="0" algn="just" rtl="1">
              <a:lnSpc>
                <a:spcPct val="107000"/>
              </a:lnSpc>
              <a:spcBef>
                <a:spcPts val="0"/>
              </a:spcBef>
              <a:spcAft>
                <a:spcPts val="800"/>
              </a:spcAft>
            </a:pPr>
            <a:r>
              <a:rPr lang="ar-SA"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Arial" panose="020B0604020202020204" pitchFamily="34" charset="0"/>
              </a:rPr>
              <a:t> </a:t>
            </a:r>
            <a:r>
              <a:rPr lang="ar-SA" sz="1800" b="1" dirty="0">
                <a:effectLst/>
                <a:latin typeface="Calibri" panose="020F0502020204030204" pitchFamily="34" charset="0"/>
                <a:ea typeface="Calibri" panose="020F0502020204030204" pitchFamily="34" charset="0"/>
                <a:cs typeface="Times New Roman" panose="02020603050405020304" pitchFamily="18" charset="0"/>
              </a:rPr>
              <a:t>ثُمَّ ٱرۡجِعِ ٱلۡبَصَرَ كَرَّتَيۡنِ يَنقَلِبۡ إِلَيۡكَ ٱلۡبَصَرُ خَاسِئً۬ا وَهُوَ حَسِيرٌ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(67:4) Then look again and again—your sight will return frustrated and weary.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Meaning if one continuously looked, no matter how much he looked, his sight will return to him humiliated and exhausted due to inability to see any flaw or defect in Allah’s creation.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53149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2608</Words>
  <Application>Microsoft Macintosh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JUZ 29</vt:lpstr>
      <vt:lpstr>Intro to Tafseer</vt:lpstr>
      <vt:lpstr>Juz 29 – Surah 67 – Al Mulk (The Dominion)</vt:lpstr>
      <vt:lpstr>Themes</vt:lpstr>
      <vt:lpstr>Virtues</vt:lpstr>
      <vt:lpstr>Verse 1-5</vt:lpstr>
      <vt:lpstr>Verse 1-5 Glorification of Allah, Exalted is He</vt:lpstr>
      <vt:lpstr>Verse 1-5 Glorification of Allah, Exalted is He</vt:lpstr>
      <vt:lpstr>Verse 1-5 Glorification of Allah, Exalted is He</vt:lpstr>
      <vt:lpstr>Verse 1-5 Glorification of Allah, Exalted is He</vt:lpstr>
      <vt:lpstr>Verses 6-11 The Description of Hell and its People</vt:lpstr>
      <vt:lpstr>Verses 6-11 The Description of Hell and its People</vt:lpstr>
      <vt:lpstr>Verses 6-11 The Description of Hell and its People</vt:lpstr>
      <vt:lpstr>Verses 6-11 The Description of Hell and its People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Amro Ibrahim</cp:lastModifiedBy>
  <cp:revision>19</cp:revision>
  <dcterms:created xsi:type="dcterms:W3CDTF">2020-09-13T16:40:33Z</dcterms:created>
  <dcterms:modified xsi:type="dcterms:W3CDTF">2021-03-03T17:28:50Z</dcterms:modified>
</cp:coreProperties>
</file>