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8" r:id="rId3"/>
    <p:sldId id="291" r:id="rId4"/>
    <p:sldId id="292" r:id="rId5"/>
    <p:sldId id="293" r:id="rId6"/>
    <p:sldId id="294" r:id="rId7"/>
    <p:sldId id="295" r:id="rId8"/>
    <p:sldId id="296" r:id="rId9"/>
    <p:sldId id="297" r:id="rId10"/>
    <p:sldId id="298" r:id="rId11"/>
    <p:sldId id="299" r:id="rId12"/>
    <p:sldId id="300" r:id="rId13"/>
    <p:sldId id="301" r:id="rId14"/>
    <p:sldId id="302" r:id="rId15"/>
    <p:sldId id="303" r:id="rId16"/>
    <p:sldId id="304" r:id="rId17"/>
    <p:sldId id="29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0" autoAdjust="0"/>
    <p:restoredTop sz="92683"/>
  </p:normalViewPr>
  <p:slideViewPr>
    <p:cSldViewPr snapToGrid="0" snapToObjects="1">
      <p:cViewPr varScale="1">
        <p:scale>
          <a:sx n="70" d="100"/>
          <a:sy n="70" d="100"/>
        </p:scale>
        <p:origin x="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t>12/19/2020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t>‹#›</a:t>
            </a:fld>
            <a:endParaRPr lang="en-US"/>
          </a:p>
        </p:txBody>
      </p:sp>
    </p:spTree>
    <p:extLst>
      <p:ext uri="{BB962C8B-B14F-4D97-AF65-F5344CB8AC3E}">
        <p14:creationId xmlns:p14="http://schemas.microsoft.com/office/powerpoint/2010/main"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 xmlns:a16="http://schemas.microsoft.com/office/drawing/2014/main" id="{49FB2A54-FC40-FE44-B3CA-E2D3E1BD244C}"/>
              </a:ext>
            </a:extLst>
          </p:cNvPr>
          <p:cNvSpPr>
            <a:spLocks noGrp="1"/>
          </p:cNvSpPr>
          <p:nvPr>
            <p:ph type="dt" sz="half" idx="10"/>
          </p:nvPr>
        </p:nvSpPr>
        <p:spPr/>
        <p:txBody>
          <a:bodyPr/>
          <a:lstStyle/>
          <a:p>
            <a:fld id="{82E09D70-B50F-0348-91D4-A5D1DE691CCB}" type="datetime1">
              <a:rPr lang="en-CA" smtClean="0"/>
              <a:t>2020-12-19</a:t>
            </a:fld>
            <a:endParaRPr lang="en-US"/>
          </a:p>
        </p:txBody>
      </p:sp>
      <p:sp>
        <p:nvSpPr>
          <p:cNvPr id="6" name="Slide Number Placeholder 5">
            <a:extLst>
              <a:ext uri="{FF2B5EF4-FFF2-40B4-BE49-F238E27FC236}">
                <a16:creationId xmlns="" xmlns:a16="http://schemas.microsoft.com/office/drawing/2014/main" id="{6CF84A88-7E80-B240-B1D0-E6162EFB86F5}"/>
              </a:ext>
            </a:extLst>
          </p:cNvPr>
          <p:cNvSpPr>
            <a:spLocks noGrp="1"/>
          </p:cNvSpPr>
          <p:nvPr>
            <p:ph type="sldNum" sz="quarter" idx="12"/>
          </p:nvPr>
        </p:nvSpPr>
        <p:spPr/>
        <p:txBody>
          <a:bodyPr/>
          <a:lstStyle/>
          <a:p>
            <a:fld id="{C8784B88-F3D9-6A4F-9660-1A0A1E561ED7}" type="slidenum">
              <a:rPr lang="en-US" smtClean="0"/>
              <a:t>‹#›</a:t>
            </a:fld>
            <a:endParaRPr lang="en-US"/>
          </a:p>
        </p:txBody>
      </p:sp>
      <p:sp>
        <p:nvSpPr>
          <p:cNvPr id="16" name="Rectangle 15">
            <a:extLst>
              <a:ext uri="{FF2B5EF4-FFF2-40B4-BE49-F238E27FC236}">
                <a16:creationId xmlns="" xmlns:a16="http://schemas.microsoft.com/office/drawing/2014/main"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 xmlns:a16="http://schemas.microsoft.com/office/drawing/2014/main"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 xmlns:a16="http://schemas.microsoft.com/office/drawing/2014/main"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 xmlns:a16="http://schemas.microsoft.com/office/drawing/2014/main" id="{B1122BF2-C2B8-FA49-843E-12C8E5D64BD1}"/>
              </a:ext>
            </a:extLst>
          </p:cNvPr>
          <p:cNvSpPr txBox="1"/>
          <p:nvPr userDrawn="1"/>
        </p:nvSpPr>
        <p:spPr>
          <a:xfrm>
            <a:off x="0" y="1791401"/>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r>
              <a:rPr lang="en-US" sz="1800" b="1" dirty="0" err="1" smtClean="0"/>
              <a:t>Tajw</a:t>
            </a:r>
            <a:r>
              <a:rPr lang="en-US" sz="1800" b="1" baseline="0" dirty="0" smtClean="0"/>
              <a:t> 181 </a:t>
            </a:r>
            <a:r>
              <a:rPr lang="en-CA" sz="1800" b="1" dirty="0" smtClean="0"/>
              <a:t>– </a:t>
            </a:r>
            <a:r>
              <a:rPr lang="en-CA" sz="1800" b="1" dirty="0" err="1" smtClean="0"/>
              <a:t>Tajweed</a:t>
            </a:r>
            <a:r>
              <a:rPr lang="en-CA" sz="1800" b="1" dirty="0" smtClean="0"/>
              <a:t> </a:t>
            </a:r>
            <a:r>
              <a:rPr lang="en-CA" sz="1800" b="1" dirty="0"/>
              <a:t>Curriculum – Lecture No. </a:t>
            </a:r>
            <a:r>
              <a:rPr lang="en-CA" sz="1800" b="1" dirty="0" smtClean="0"/>
              <a:t>9 </a:t>
            </a:r>
            <a:endParaRPr lang="en-US" sz="1600" dirty="0"/>
          </a:p>
        </p:txBody>
      </p:sp>
    </p:spTree>
    <p:extLst>
      <p:ext uri="{BB962C8B-B14F-4D97-AF65-F5344CB8AC3E}">
        <p14:creationId xmlns:p14="http://schemas.microsoft.com/office/powerpoint/2010/main" val="342667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62670A9-CBAB-2C49-950E-5B31284F2D97}"/>
              </a:ext>
            </a:extLst>
          </p:cNvPr>
          <p:cNvSpPr>
            <a:spLocks noGrp="1"/>
          </p:cNvSpPr>
          <p:nvPr>
            <p:ph type="dt" sz="half" idx="10"/>
          </p:nvPr>
        </p:nvSpPr>
        <p:spPr/>
        <p:txBody>
          <a:bodyPr/>
          <a:lstStyle/>
          <a:p>
            <a:fld id="{31257080-5C0E-9945-9DFE-64B3BB9DCD9F}" type="datetime1">
              <a:rPr lang="en-CA" smtClean="0"/>
              <a:t>2020-12-19</a:t>
            </a:fld>
            <a:endParaRPr lang="en-US"/>
          </a:p>
        </p:txBody>
      </p:sp>
      <p:sp>
        <p:nvSpPr>
          <p:cNvPr id="6" name="Slide Number Placeholder 5">
            <a:extLst>
              <a:ext uri="{FF2B5EF4-FFF2-40B4-BE49-F238E27FC236}">
                <a16:creationId xmlns="" xmlns:a16="http://schemas.microsoft.com/office/drawing/2014/main" id="{ACE9C57E-F3D0-124E-BE46-E8D0BC6F51B4}"/>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98290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 xmlns:a16="http://schemas.microsoft.com/office/drawing/2014/main"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EE515DF-717B-B242-AE59-FBFEC115EAFF}"/>
              </a:ext>
            </a:extLst>
          </p:cNvPr>
          <p:cNvSpPr>
            <a:spLocks noGrp="1"/>
          </p:cNvSpPr>
          <p:nvPr>
            <p:ph type="dt" sz="half" idx="10"/>
          </p:nvPr>
        </p:nvSpPr>
        <p:spPr/>
        <p:txBody>
          <a:bodyPr/>
          <a:lstStyle/>
          <a:p>
            <a:fld id="{B5E93FEC-E01D-6145-B83C-1F1DBBA82E62}" type="datetime1">
              <a:rPr lang="en-CA" smtClean="0"/>
              <a:t>2020-12-19</a:t>
            </a:fld>
            <a:endParaRPr lang="en-US"/>
          </a:p>
        </p:txBody>
      </p:sp>
      <p:sp>
        <p:nvSpPr>
          <p:cNvPr id="6" name="Slide Number Placeholder 5">
            <a:extLst>
              <a:ext uri="{FF2B5EF4-FFF2-40B4-BE49-F238E27FC236}">
                <a16:creationId xmlns="" xmlns:a16="http://schemas.microsoft.com/office/drawing/2014/main" id="{6BACAEFF-B8AB-074B-AAD7-B40D9E5BE13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57187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 xmlns:a16="http://schemas.microsoft.com/office/drawing/2014/main"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A9F3B3C2-584D-B04F-9C08-AEBABB5984D6}"/>
              </a:ext>
            </a:extLst>
          </p:cNvPr>
          <p:cNvSpPr>
            <a:spLocks noGrp="1"/>
          </p:cNvSpPr>
          <p:nvPr>
            <p:ph type="dt" sz="half" idx="10"/>
          </p:nvPr>
        </p:nvSpPr>
        <p:spPr/>
        <p:txBody>
          <a:bodyPr/>
          <a:lstStyle/>
          <a:p>
            <a:fld id="{2D9057BC-CE48-CD4C-AF3D-B9C2E384CD7B}" type="datetime1">
              <a:rPr lang="en-CA" smtClean="0"/>
              <a:t>2020-12-19</a:t>
            </a:fld>
            <a:endParaRPr lang="en-US"/>
          </a:p>
        </p:txBody>
      </p:sp>
      <p:sp>
        <p:nvSpPr>
          <p:cNvPr id="6" name="Slide Number Placeholder 5">
            <a:extLst>
              <a:ext uri="{FF2B5EF4-FFF2-40B4-BE49-F238E27FC236}">
                <a16:creationId xmlns="" xmlns:a16="http://schemas.microsoft.com/office/drawing/2014/main" id="{8048785F-521D-0C44-8EE3-2CFF92EC9775}"/>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1869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 xmlns:a16="http://schemas.microsoft.com/office/drawing/2014/main"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 xmlns:a16="http://schemas.microsoft.com/office/drawing/2014/main" id="{912EA2A2-1905-F64F-A921-98677409C732}"/>
              </a:ext>
            </a:extLst>
          </p:cNvPr>
          <p:cNvSpPr>
            <a:spLocks noGrp="1"/>
          </p:cNvSpPr>
          <p:nvPr>
            <p:ph type="dt" sz="half" idx="10"/>
          </p:nvPr>
        </p:nvSpPr>
        <p:spPr/>
        <p:txBody>
          <a:bodyPr/>
          <a:lstStyle/>
          <a:p>
            <a:fld id="{5EE30B33-5645-6243-A1BF-764EAD99171C}" type="datetime1">
              <a:rPr lang="en-CA" smtClean="0"/>
              <a:t>2020-12-19</a:t>
            </a:fld>
            <a:endParaRPr lang="en-US"/>
          </a:p>
        </p:txBody>
      </p:sp>
      <p:sp>
        <p:nvSpPr>
          <p:cNvPr id="6" name="Slide Number Placeholder 5">
            <a:extLst>
              <a:ext uri="{FF2B5EF4-FFF2-40B4-BE49-F238E27FC236}">
                <a16:creationId xmlns="" xmlns:a16="http://schemas.microsoft.com/office/drawing/2014/main" id="{1AB12FB8-D1DA-5C42-865C-4E2AF1F5487D}"/>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07118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 xmlns:a16="http://schemas.microsoft.com/office/drawing/2014/main"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 xmlns:a16="http://schemas.microsoft.com/office/drawing/2014/main"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C6BCD8A8-3C59-E545-B02E-2C1655DF8219}"/>
              </a:ext>
            </a:extLst>
          </p:cNvPr>
          <p:cNvSpPr>
            <a:spLocks noGrp="1"/>
          </p:cNvSpPr>
          <p:nvPr>
            <p:ph type="dt" sz="half" idx="10"/>
          </p:nvPr>
        </p:nvSpPr>
        <p:spPr/>
        <p:txBody>
          <a:bodyPr/>
          <a:lstStyle/>
          <a:p>
            <a:fld id="{571FF58C-3BFE-5844-BE6A-B3C235B0E679}" type="datetime1">
              <a:rPr lang="en-CA" smtClean="0"/>
              <a:t>2020-12-19</a:t>
            </a:fld>
            <a:endParaRPr lang="en-US"/>
          </a:p>
        </p:txBody>
      </p:sp>
      <p:sp>
        <p:nvSpPr>
          <p:cNvPr id="7" name="Slide Number Placeholder 6">
            <a:extLst>
              <a:ext uri="{FF2B5EF4-FFF2-40B4-BE49-F238E27FC236}">
                <a16:creationId xmlns="" xmlns:a16="http://schemas.microsoft.com/office/drawing/2014/main" id="{EA882D9E-F43F-D44C-82D8-8DC2B412D099}"/>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62003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 xmlns:a16="http://schemas.microsoft.com/office/drawing/2014/main"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 xmlns:a16="http://schemas.microsoft.com/office/drawing/2014/main"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B117F8ED-C600-CB41-A494-4CC0D8ACAEF7}"/>
              </a:ext>
            </a:extLst>
          </p:cNvPr>
          <p:cNvSpPr>
            <a:spLocks noGrp="1"/>
          </p:cNvSpPr>
          <p:nvPr>
            <p:ph type="dt" sz="half" idx="10"/>
          </p:nvPr>
        </p:nvSpPr>
        <p:spPr/>
        <p:txBody>
          <a:bodyPr/>
          <a:lstStyle/>
          <a:p>
            <a:fld id="{75746508-7F59-134E-AAE3-D16872DD9145}" type="datetime1">
              <a:rPr lang="en-CA" smtClean="0"/>
              <a:t>2020-12-19</a:t>
            </a:fld>
            <a:endParaRPr lang="en-US"/>
          </a:p>
        </p:txBody>
      </p:sp>
      <p:sp>
        <p:nvSpPr>
          <p:cNvPr id="9" name="Slide Number Placeholder 8">
            <a:extLst>
              <a:ext uri="{FF2B5EF4-FFF2-40B4-BE49-F238E27FC236}">
                <a16:creationId xmlns="" xmlns:a16="http://schemas.microsoft.com/office/drawing/2014/main" id="{C5487123-0779-FB4A-827B-51AC31926FE8}"/>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30348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D04D16E0-8AC1-FB48-892C-65E7457A1629}"/>
              </a:ext>
            </a:extLst>
          </p:cNvPr>
          <p:cNvSpPr>
            <a:spLocks noGrp="1"/>
          </p:cNvSpPr>
          <p:nvPr>
            <p:ph type="dt" sz="half" idx="10"/>
          </p:nvPr>
        </p:nvSpPr>
        <p:spPr/>
        <p:txBody>
          <a:bodyPr/>
          <a:lstStyle/>
          <a:p>
            <a:fld id="{85AD8C52-795A-AC45-9E13-A1AF72C1B6E8}" type="datetime1">
              <a:rPr lang="en-CA" smtClean="0"/>
              <a:t>2020-12-19</a:t>
            </a:fld>
            <a:endParaRPr lang="en-US"/>
          </a:p>
        </p:txBody>
      </p:sp>
      <p:sp>
        <p:nvSpPr>
          <p:cNvPr id="5" name="Slide Number Placeholder 4">
            <a:extLst>
              <a:ext uri="{FF2B5EF4-FFF2-40B4-BE49-F238E27FC236}">
                <a16:creationId xmlns="" xmlns:a16="http://schemas.microsoft.com/office/drawing/2014/main" id="{E936B769-975D-F442-93E9-0CEA334537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07887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B5A3B0DD-3463-5344-B094-815387B42932}"/>
              </a:ext>
            </a:extLst>
          </p:cNvPr>
          <p:cNvSpPr>
            <a:spLocks noGrp="1"/>
          </p:cNvSpPr>
          <p:nvPr>
            <p:ph type="dt" sz="half" idx="10"/>
          </p:nvPr>
        </p:nvSpPr>
        <p:spPr/>
        <p:txBody>
          <a:bodyPr/>
          <a:lstStyle/>
          <a:p>
            <a:fld id="{75446120-296C-384C-AC58-EC87636FD61B}" type="datetime1">
              <a:rPr lang="en-CA" smtClean="0"/>
              <a:t>2020-12-19</a:t>
            </a:fld>
            <a:endParaRPr lang="en-US"/>
          </a:p>
        </p:txBody>
      </p:sp>
      <p:sp>
        <p:nvSpPr>
          <p:cNvPr id="4" name="Slide Number Placeholder 3">
            <a:extLst>
              <a:ext uri="{FF2B5EF4-FFF2-40B4-BE49-F238E27FC236}">
                <a16:creationId xmlns="" xmlns:a16="http://schemas.microsoft.com/office/drawing/2014/main" id="{94EC7B5A-ACA7-1149-B4B9-6FC902D09F41}"/>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43620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 xmlns:a16="http://schemas.microsoft.com/office/drawing/2014/main"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A3027EFE-F754-E54E-92CC-853C3A3E3843}"/>
              </a:ext>
            </a:extLst>
          </p:cNvPr>
          <p:cNvSpPr>
            <a:spLocks noGrp="1"/>
          </p:cNvSpPr>
          <p:nvPr>
            <p:ph type="dt" sz="half" idx="10"/>
          </p:nvPr>
        </p:nvSpPr>
        <p:spPr/>
        <p:txBody>
          <a:bodyPr/>
          <a:lstStyle/>
          <a:p>
            <a:fld id="{1EF64C69-3445-F947-B1D3-6831C557BABD}" type="datetime1">
              <a:rPr lang="en-CA" smtClean="0"/>
              <a:t>2020-12-19</a:t>
            </a:fld>
            <a:endParaRPr lang="en-US"/>
          </a:p>
        </p:txBody>
      </p:sp>
      <p:sp>
        <p:nvSpPr>
          <p:cNvPr id="7" name="Slide Number Placeholder 6">
            <a:extLst>
              <a:ext uri="{FF2B5EF4-FFF2-40B4-BE49-F238E27FC236}">
                <a16:creationId xmlns="" xmlns:a16="http://schemas.microsoft.com/office/drawing/2014/main" id="{3FC53744-71D3-DE4B-85B7-2122B010BB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92360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094D85BC-44AD-2443-953B-FAF3B3FEC79F}"/>
              </a:ext>
            </a:extLst>
          </p:cNvPr>
          <p:cNvSpPr>
            <a:spLocks noGrp="1"/>
          </p:cNvSpPr>
          <p:nvPr>
            <p:ph type="dt" sz="half" idx="10"/>
          </p:nvPr>
        </p:nvSpPr>
        <p:spPr/>
        <p:txBody>
          <a:bodyPr/>
          <a:lstStyle/>
          <a:p>
            <a:fld id="{AEE5E639-D598-E143-91BC-79FD22069BA6}" type="datetime1">
              <a:rPr lang="en-CA" smtClean="0"/>
              <a:t>2020-12-19</a:t>
            </a:fld>
            <a:endParaRPr lang="en-US"/>
          </a:p>
        </p:txBody>
      </p:sp>
      <p:sp>
        <p:nvSpPr>
          <p:cNvPr id="7" name="Slide Number Placeholder 6">
            <a:extLst>
              <a:ext uri="{FF2B5EF4-FFF2-40B4-BE49-F238E27FC236}">
                <a16:creationId xmlns="" xmlns:a16="http://schemas.microsoft.com/office/drawing/2014/main" id="{F0BBF23B-F646-BF47-AE26-9F9D9402CD2C}"/>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881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 xmlns:a16="http://schemas.microsoft.com/office/drawing/2014/main"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 xmlns:a16="http://schemas.microsoft.com/office/drawing/2014/main"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 xmlns:a16="http://schemas.microsoft.com/office/drawing/2014/main"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00A73850-9D85-2A4A-B6B7-456EA1583E36}"/>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3D6E881E-EDFF-9A48-8643-9E8960853ECB}" type="datetime1">
              <a:rPr lang="en-CA" smtClean="0"/>
              <a:t>2020-12-19</a:t>
            </a:fld>
            <a:endParaRPr lang="en-US" dirty="0"/>
          </a:p>
        </p:txBody>
      </p:sp>
      <p:sp>
        <p:nvSpPr>
          <p:cNvPr id="6" name="Slide Number Placeholder 5">
            <a:extLst>
              <a:ext uri="{FF2B5EF4-FFF2-40B4-BE49-F238E27FC236}">
                <a16:creationId xmlns="" xmlns:a16="http://schemas.microsoft.com/office/drawing/2014/main"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 xmlns:a16="http://schemas.microsoft.com/office/drawing/2014/main"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 xmlns:a16="http://schemas.microsoft.com/office/drawing/2014/main"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D2CE41B7-91BB-2643-B51E-9483CCFAA46F}"/>
              </a:ext>
            </a:extLst>
          </p:cNvPr>
          <p:cNvSpPr>
            <a:spLocks noGrp="1"/>
          </p:cNvSpPr>
          <p:nvPr>
            <p:ph type="subTitle" idx="1"/>
          </p:nvPr>
        </p:nvSpPr>
        <p:spPr>
          <a:xfrm>
            <a:off x="-382073" y="5192606"/>
            <a:ext cx="9144000" cy="1335199"/>
          </a:xfrm>
        </p:spPr>
        <p:txBody>
          <a:bodyPr/>
          <a:lstStyle/>
          <a:p>
            <a:r>
              <a:rPr lang="en-US" b="1" dirty="0"/>
              <a:t>Dr. </a:t>
            </a:r>
            <a:r>
              <a:rPr lang="en-US" b="1" dirty="0" smtClean="0"/>
              <a:t>Ashraf </a:t>
            </a:r>
            <a:r>
              <a:rPr lang="en-US" b="1" dirty="0" err="1" smtClean="0"/>
              <a:t>Negm</a:t>
            </a:r>
            <a:endParaRPr lang="en-US" b="1" dirty="0"/>
          </a:p>
        </p:txBody>
      </p:sp>
      <p:sp>
        <p:nvSpPr>
          <p:cNvPr id="4" name="Date Placeholder 3">
            <a:extLst>
              <a:ext uri="{FF2B5EF4-FFF2-40B4-BE49-F238E27FC236}">
                <a16:creationId xmlns="" xmlns:a16="http://schemas.microsoft.com/office/drawing/2014/main" id="{B58D3839-5137-2E43-9E9E-2448574C133B}"/>
              </a:ext>
            </a:extLst>
          </p:cNvPr>
          <p:cNvSpPr>
            <a:spLocks noGrp="1"/>
          </p:cNvSpPr>
          <p:nvPr>
            <p:ph type="dt" sz="half" idx="10"/>
          </p:nvPr>
        </p:nvSpPr>
        <p:spPr/>
        <p:txBody>
          <a:bodyPr/>
          <a:lstStyle/>
          <a:p>
            <a:fld id="{A02DA27A-0449-7248-A94F-950571DA4F0A}" type="datetime1">
              <a:rPr lang="en-CA" smtClean="0"/>
              <a:t>2020-12-19</a:t>
            </a:fld>
            <a:endParaRPr lang="en-US"/>
          </a:p>
        </p:txBody>
      </p:sp>
      <p:sp>
        <p:nvSpPr>
          <p:cNvPr id="5" name="Slide Number Placeholder 4">
            <a:extLst>
              <a:ext uri="{FF2B5EF4-FFF2-40B4-BE49-F238E27FC236}">
                <a16:creationId xmlns="" xmlns:a16="http://schemas.microsoft.com/office/drawing/2014/main" id="{5C1C79E2-969B-654E-9C3F-A0C291F5423E}"/>
              </a:ext>
            </a:extLst>
          </p:cNvPr>
          <p:cNvSpPr>
            <a:spLocks noGrp="1"/>
          </p:cNvSpPr>
          <p:nvPr>
            <p:ph type="sldNum" sz="quarter" idx="12"/>
          </p:nvPr>
        </p:nvSpPr>
        <p:spPr/>
        <p:txBody>
          <a:bodyPr/>
          <a:lstStyle/>
          <a:p>
            <a:fld id="{C8784B88-F3D9-6A4F-9660-1A0A1E561ED7}" type="slidenum">
              <a:rPr lang="en-US" smtClean="0"/>
              <a:t>1</a:t>
            </a:fld>
            <a:endParaRPr lang="en-US"/>
          </a:p>
        </p:txBody>
      </p:sp>
      <p:sp>
        <p:nvSpPr>
          <p:cNvPr id="8" name="Title 1">
            <a:extLst>
              <a:ext uri="{FF2B5EF4-FFF2-40B4-BE49-F238E27FC236}">
                <a16:creationId xmlns:a16="http://schemas.microsoft.com/office/drawing/2014/main" xmlns="" id="{77C2B0BB-85E7-444B-A033-873561327BFC}"/>
              </a:ext>
            </a:extLst>
          </p:cNvPr>
          <p:cNvSpPr txBox="1">
            <a:spLocks/>
          </p:cNvSpPr>
          <p:nvPr/>
        </p:nvSpPr>
        <p:spPr>
          <a:xfrm>
            <a:off x="231819" y="2802414"/>
            <a:ext cx="7212169" cy="2045322"/>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b="1" kern="1200">
                <a:solidFill>
                  <a:schemeClr val="tx1"/>
                </a:solidFill>
                <a:latin typeface="Arial" panose="020B0604020202020204" pitchFamily="34" charset="0"/>
                <a:ea typeface="+mj-ea"/>
                <a:cs typeface="Arial" panose="020B0604020202020204" pitchFamily="34" charset="0"/>
              </a:defRPr>
            </a:lvl1pPr>
          </a:lstStyle>
          <a:p>
            <a:r>
              <a:rPr lang="en-US" sz="4900" dirty="0" smtClean="0"/>
              <a:t>Rules of </a:t>
            </a:r>
            <a:br>
              <a:rPr lang="en-US" sz="4900" dirty="0" smtClean="0"/>
            </a:br>
            <a:r>
              <a:rPr lang="en-US" sz="4900" dirty="0" smtClean="0"/>
              <a:t>Noon &amp; </a:t>
            </a:r>
            <a:r>
              <a:rPr lang="en-US" sz="4900" dirty="0" err="1" smtClean="0"/>
              <a:t>Meem</a:t>
            </a:r>
            <a:r>
              <a:rPr lang="en-US" sz="4900" dirty="0" smtClean="0"/>
              <a:t> </a:t>
            </a:r>
          </a:p>
          <a:p>
            <a:r>
              <a:rPr lang="en-US" sz="4900" dirty="0" smtClean="0"/>
              <a:t>with </a:t>
            </a:r>
            <a:r>
              <a:rPr lang="en-US" sz="4900" dirty="0" err="1" smtClean="0"/>
              <a:t>Shaddah</a:t>
            </a:r>
            <a:endParaRPr lang="en-US" sz="4400" dirty="0">
              <a:solidFill>
                <a:srgbClr val="FF0000"/>
              </a:solidFill>
            </a:endParaRPr>
          </a:p>
        </p:txBody>
      </p:sp>
      <p:pic>
        <p:nvPicPr>
          <p:cNvPr id="2" name="Picture 1"/>
          <p:cNvPicPr>
            <a:picLocks noChangeAspect="1"/>
          </p:cNvPicPr>
          <p:nvPr/>
        </p:nvPicPr>
        <p:blipFill>
          <a:blip r:embed="rId2"/>
          <a:stretch>
            <a:fillRect/>
          </a:stretch>
        </p:blipFill>
        <p:spPr>
          <a:xfrm>
            <a:off x="7991558" y="2651845"/>
            <a:ext cx="3511849" cy="3264862"/>
          </a:xfrm>
          <a:prstGeom prst="rect">
            <a:avLst/>
          </a:prstGeom>
        </p:spPr>
      </p:pic>
    </p:spTree>
    <p:extLst>
      <p:ext uri="{BB962C8B-B14F-4D97-AF65-F5344CB8AC3E}">
        <p14:creationId xmlns:p14="http://schemas.microsoft.com/office/powerpoint/2010/main" val="39340972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2020-12-19</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10</a:t>
            </a:fld>
            <a:endParaRPr lang="en-US"/>
          </a:p>
        </p:txBody>
      </p:sp>
      <p:sp>
        <p:nvSpPr>
          <p:cNvPr id="8" name="TextBox 7"/>
          <p:cNvSpPr txBox="1"/>
          <p:nvPr/>
        </p:nvSpPr>
        <p:spPr>
          <a:xfrm>
            <a:off x="4486472" y="1399421"/>
            <a:ext cx="4464496" cy="707886"/>
          </a:xfrm>
          <a:prstGeom prst="rect">
            <a:avLst/>
          </a:prstGeom>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4000" b="1" dirty="0">
                <a:solidFill>
                  <a:srgbClr val="FFFF00"/>
                </a:solidFill>
              </a:rPr>
              <a:t>الغــنـــة    </a:t>
            </a:r>
            <a:r>
              <a:rPr lang="en-US" sz="3600" b="1" dirty="0" err="1">
                <a:solidFill>
                  <a:srgbClr val="FFFF00"/>
                </a:solidFill>
              </a:rPr>
              <a:t>Ghunnah</a:t>
            </a:r>
            <a:endParaRPr lang="en-US" sz="3600" b="1" dirty="0">
              <a:solidFill>
                <a:srgbClr val="FFFF00"/>
              </a:solidFill>
            </a:endParaRPr>
          </a:p>
        </p:txBody>
      </p:sp>
      <p:sp>
        <p:nvSpPr>
          <p:cNvPr id="13" name="TextBox 12"/>
          <p:cNvSpPr txBox="1"/>
          <p:nvPr/>
        </p:nvSpPr>
        <p:spPr>
          <a:xfrm>
            <a:off x="2830288" y="4767985"/>
            <a:ext cx="6120680" cy="1015663"/>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r>
              <a:rPr lang="ar-KW" sz="2400" dirty="0">
                <a:solidFill>
                  <a:srgbClr val="003192"/>
                </a:solidFill>
              </a:rPr>
              <a:t>مقدار الغنة </a:t>
            </a:r>
            <a:r>
              <a:rPr lang="ar-KW" sz="3600" b="1" u="sng" dirty="0">
                <a:solidFill>
                  <a:srgbClr val="003192"/>
                </a:solidFill>
              </a:rPr>
              <a:t>حركتان</a:t>
            </a:r>
            <a:r>
              <a:rPr lang="ar-KW" sz="3600" dirty="0">
                <a:solidFill>
                  <a:srgbClr val="003192"/>
                </a:solidFill>
              </a:rPr>
              <a:t> </a:t>
            </a:r>
          </a:p>
          <a:p>
            <a:pPr algn="ctr"/>
            <a:r>
              <a:rPr lang="ar-KW" sz="2400" dirty="0">
                <a:solidFill>
                  <a:srgbClr val="003192"/>
                </a:solidFill>
              </a:rPr>
              <a:t>بحركة الأُصبع قبضًا أو بسطًا.</a:t>
            </a:r>
            <a:endParaRPr lang="en-US" sz="2400" dirty="0">
              <a:solidFill>
                <a:srgbClr val="003192"/>
              </a:solidFill>
            </a:endParaRPr>
          </a:p>
        </p:txBody>
      </p:sp>
      <p:sp>
        <p:nvSpPr>
          <p:cNvPr id="14" name="TextBox 13"/>
          <p:cNvSpPr txBox="1"/>
          <p:nvPr/>
        </p:nvSpPr>
        <p:spPr>
          <a:xfrm>
            <a:off x="410956" y="2605244"/>
            <a:ext cx="1944216" cy="1384995"/>
          </a:xfrm>
          <a:prstGeom prst="rect">
            <a:avLst/>
          </a:prstGeom>
          <a:solidFill>
            <a:srgbClr val="FCF6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en-US" sz="2800" b="1" dirty="0" smtClean="0">
                <a:solidFill>
                  <a:srgbClr val="FF0000"/>
                </a:solidFill>
              </a:rPr>
              <a:t>Duration</a:t>
            </a:r>
          </a:p>
          <a:p>
            <a:pPr lvl="0" algn="ctr" rtl="0"/>
            <a:endParaRPr lang="en-US" sz="2800" b="1" dirty="0">
              <a:solidFill>
                <a:srgbClr val="FF0000"/>
              </a:solidFill>
            </a:endParaRPr>
          </a:p>
          <a:p>
            <a:pPr lvl="0" algn="ctr"/>
            <a:r>
              <a:rPr lang="ar-KW" sz="2800" b="1" dirty="0">
                <a:solidFill>
                  <a:srgbClr val="FF0000"/>
                </a:solidFill>
              </a:rPr>
              <a:t>مقدارها</a:t>
            </a:r>
          </a:p>
        </p:txBody>
      </p:sp>
      <p:sp>
        <p:nvSpPr>
          <p:cNvPr id="15" name="TextBox 14"/>
          <p:cNvSpPr txBox="1"/>
          <p:nvPr/>
        </p:nvSpPr>
        <p:spPr>
          <a:xfrm>
            <a:off x="2658573" y="2776754"/>
            <a:ext cx="6480720" cy="954107"/>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0"/>
            <a:r>
              <a:rPr lang="en-US" sz="2400" dirty="0">
                <a:solidFill>
                  <a:srgbClr val="003192"/>
                </a:solidFill>
              </a:rPr>
              <a:t>The duration of the </a:t>
            </a:r>
            <a:r>
              <a:rPr lang="en-US" sz="2400" dirty="0" err="1">
                <a:solidFill>
                  <a:srgbClr val="003192"/>
                </a:solidFill>
              </a:rPr>
              <a:t>ghunnah</a:t>
            </a:r>
            <a:r>
              <a:rPr lang="en-US" sz="2400" dirty="0">
                <a:solidFill>
                  <a:srgbClr val="003192"/>
                </a:solidFill>
              </a:rPr>
              <a:t> is </a:t>
            </a:r>
            <a:r>
              <a:rPr lang="en-US" sz="3200" b="1" u="sng" dirty="0">
                <a:solidFill>
                  <a:srgbClr val="003192"/>
                </a:solidFill>
              </a:rPr>
              <a:t>2 </a:t>
            </a:r>
            <a:r>
              <a:rPr lang="en-US" sz="3200" b="1" u="sng" dirty="0" err="1">
                <a:solidFill>
                  <a:srgbClr val="003192"/>
                </a:solidFill>
              </a:rPr>
              <a:t>Haraka</a:t>
            </a:r>
            <a:r>
              <a:rPr lang="en-US" sz="3200" b="1" u="sng" dirty="0">
                <a:solidFill>
                  <a:srgbClr val="003192"/>
                </a:solidFill>
              </a:rPr>
              <a:t> </a:t>
            </a:r>
            <a:r>
              <a:rPr lang="en-US" sz="2400" dirty="0">
                <a:solidFill>
                  <a:srgbClr val="003192"/>
                </a:solidFill>
              </a:rPr>
              <a:t>… </a:t>
            </a:r>
            <a:r>
              <a:rPr lang="en-US" sz="2400" dirty="0" err="1">
                <a:solidFill>
                  <a:srgbClr val="003192"/>
                </a:solidFill>
              </a:rPr>
              <a:t>Haraka</a:t>
            </a:r>
            <a:r>
              <a:rPr lang="en-US" sz="2400" dirty="0">
                <a:solidFill>
                  <a:srgbClr val="003192"/>
                </a:solidFill>
              </a:rPr>
              <a:t> is the time taken to fold or expand a finger.</a:t>
            </a:r>
          </a:p>
        </p:txBody>
      </p:sp>
      <p:pic>
        <p:nvPicPr>
          <p:cNvPr id="10" name="Picture 9"/>
          <p:cNvPicPr>
            <a:picLocks noChangeAspect="1"/>
          </p:cNvPicPr>
          <p:nvPr/>
        </p:nvPicPr>
        <p:blipFill>
          <a:blip r:embed="rId2"/>
          <a:stretch>
            <a:fillRect/>
          </a:stretch>
        </p:blipFill>
        <p:spPr>
          <a:xfrm>
            <a:off x="9327617" y="1921092"/>
            <a:ext cx="2421161" cy="2665432"/>
          </a:xfrm>
          <a:prstGeom prst="rect">
            <a:avLst/>
          </a:prstGeom>
        </p:spPr>
      </p:pic>
      <p:sp>
        <p:nvSpPr>
          <p:cNvPr id="11" name="TextBox 10"/>
          <p:cNvSpPr txBox="1"/>
          <p:nvPr/>
        </p:nvSpPr>
        <p:spPr>
          <a:xfrm>
            <a:off x="2151529" y="522258"/>
            <a:ext cx="7346196" cy="52322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spcBef>
                <a:spcPts val="1800"/>
              </a:spcBef>
              <a:spcAft>
                <a:spcPts val="1800"/>
              </a:spcAft>
            </a:pPr>
            <a:r>
              <a:rPr lang="ar-KW" sz="2800" b="1" dirty="0">
                <a:solidFill>
                  <a:srgbClr val="FF0000"/>
                </a:solidFill>
              </a:rPr>
              <a:t>النون والميم المشددتين  </a:t>
            </a:r>
            <a:r>
              <a:rPr lang="en-US" sz="2800" b="1" dirty="0" smtClean="0">
                <a:solidFill>
                  <a:srgbClr val="FF0000"/>
                </a:solidFill>
              </a:rPr>
              <a:t>   </a:t>
            </a:r>
            <a:r>
              <a:rPr lang="ar-KW" sz="2800" b="1" dirty="0" smtClean="0">
                <a:solidFill>
                  <a:srgbClr val="FF0000"/>
                </a:solidFill>
              </a:rPr>
              <a:t>  </a:t>
            </a:r>
            <a:r>
              <a:rPr lang="en-US" b="1" dirty="0">
                <a:solidFill>
                  <a:srgbClr val="FF0000"/>
                </a:solidFill>
              </a:rPr>
              <a:t>The </a:t>
            </a:r>
            <a:r>
              <a:rPr lang="en-US" b="1" dirty="0" smtClean="0">
                <a:solidFill>
                  <a:srgbClr val="FF0000"/>
                </a:solidFill>
              </a:rPr>
              <a:t>Noon and </a:t>
            </a:r>
            <a:r>
              <a:rPr lang="en-US" b="1" dirty="0" err="1" smtClean="0">
                <a:solidFill>
                  <a:srgbClr val="FF0000"/>
                </a:solidFill>
              </a:rPr>
              <a:t>Meem</a:t>
            </a:r>
            <a:r>
              <a:rPr lang="en-US" b="1" dirty="0" smtClean="0">
                <a:solidFill>
                  <a:srgbClr val="FF0000"/>
                </a:solidFill>
              </a:rPr>
              <a:t> </a:t>
            </a:r>
            <a:r>
              <a:rPr lang="en-US" b="1" dirty="0">
                <a:solidFill>
                  <a:srgbClr val="FF0000"/>
                </a:solidFill>
              </a:rPr>
              <a:t>with </a:t>
            </a:r>
            <a:r>
              <a:rPr lang="en-US" b="1" dirty="0" err="1">
                <a:solidFill>
                  <a:srgbClr val="FF0000"/>
                </a:solidFill>
              </a:rPr>
              <a:t>Shaddah</a:t>
            </a:r>
            <a:endParaRPr lang="en-US" b="1" dirty="0">
              <a:solidFill>
                <a:srgbClr val="FF0000"/>
              </a:solidFill>
            </a:endParaRPr>
          </a:p>
        </p:txBody>
      </p:sp>
    </p:spTree>
    <p:extLst>
      <p:ext uri="{BB962C8B-B14F-4D97-AF65-F5344CB8AC3E}">
        <p14:creationId xmlns:p14="http://schemas.microsoft.com/office/powerpoint/2010/main" val="9308138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2020-12-19</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11</a:t>
            </a:fld>
            <a:endParaRPr lang="en-US"/>
          </a:p>
        </p:txBody>
      </p:sp>
      <p:sp>
        <p:nvSpPr>
          <p:cNvPr id="8" name="TextBox 7"/>
          <p:cNvSpPr txBox="1"/>
          <p:nvPr/>
        </p:nvSpPr>
        <p:spPr>
          <a:xfrm>
            <a:off x="4486472" y="1399421"/>
            <a:ext cx="4464496" cy="707886"/>
          </a:xfrm>
          <a:prstGeom prst="rect">
            <a:avLst/>
          </a:prstGeom>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4000" b="1" dirty="0">
                <a:solidFill>
                  <a:srgbClr val="FFFF00"/>
                </a:solidFill>
              </a:rPr>
              <a:t>الغــنـــة    </a:t>
            </a:r>
            <a:r>
              <a:rPr lang="en-US" sz="3600" b="1" dirty="0" err="1">
                <a:solidFill>
                  <a:srgbClr val="FFFF00"/>
                </a:solidFill>
              </a:rPr>
              <a:t>Ghunnah</a:t>
            </a:r>
            <a:endParaRPr lang="en-US" sz="3600" b="1" dirty="0">
              <a:solidFill>
                <a:srgbClr val="FFFF00"/>
              </a:solidFill>
            </a:endParaRPr>
          </a:p>
        </p:txBody>
      </p:sp>
      <p:sp>
        <p:nvSpPr>
          <p:cNvPr id="10" name="TextBox 9"/>
          <p:cNvSpPr txBox="1"/>
          <p:nvPr/>
        </p:nvSpPr>
        <p:spPr>
          <a:xfrm>
            <a:off x="2830288" y="2461250"/>
            <a:ext cx="6120680" cy="378565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0"/>
            <a:r>
              <a:rPr lang="en-US" sz="3200" b="1" dirty="0" smtClean="0">
                <a:solidFill>
                  <a:srgbClr val="003192"/>
                </a:solidFill>
                <a:effectLst>
                  <a:outerShdw blurRad="38100" dist="38100" dir="2700000" algn="tl">
                    <a:srgbClr val="000000">
                      <a:alpha val="43137"/>
                    </a:srgbClr>
                  </a:outerShdw>
                </a:effectLst>
              </a:rPr>
              <a:t>It </a:t>
            </a:r>
            <a:r>
              <a:rPr lang="en-US" sz="3200" b="1" dirty="0" smtClean="0">
                <a:solidFill>
                  <a:srgbClr val="FF0000"/>
                </a:solidFill>
                <a:effectLst>
                  <a:outerShdw blurRad="38100" dist="38100" dir="2700000" algn="tl">
                    <a:srgbClr val="000000">
                      <a:alpha val="43137"/>
                    </a:srgbClr>
                  </a:outerShdw>
                </a:effectLst>
              </a:rPr>
              <a:t>follows the sound succeeding it</a:t>
            </a:r>
          </a:p>
          <a:p>
            <a:pPr algn="ctr" rtl="0"/>
            <a:r>
              <a:rPr lang="en-US" sz="2000" dirty="0" smtClean="0">
                <a:solidFill>
                  <a:srgbClr val="003192"/>
                </a:solidFill>
              </a:rPr>
              <a:t>in regard to </a:t>
            </a:r>
            <a:r>
              <a:rPr lang="en-US" sz="2000" dirty="0" err="1" smtClean="0">
                <a:solidFill>
                  <a:srgbClr val="003192"/>
                </a:solidFill>
              </a:rPr>
              <a:t>tafkhim</a:t>
            </a:r>
            <a:r>
              <a:rPr lang="en-US" sz="2000" dirty="0" smtClean="0">
                <a:solidFill>
                  <a:srgbClr val="003192"/>
                </a:solidFill>
              </a:rPr>
              <a:t> (heaviness), and </a:t>
            </a:r>
            <a:r>
              <a:rPr lang="en-US" sz="2000" dirty="0" err="1" smtClean="0">
                <a:solidFill>
                  <a:srgbClr val="003192"/>
                </a:solidFill>
              </a:rPr>
              <a:t>tarqiq</a:t>
            </a:r>
            <a:r>
              <a:rPr lang="en-US" sz="2000" dirty="0" smtClean="0">
                <a:solidFill>
                  <a:srgbClr val="003192"/>
                </a:solidFill>
              </a:rPr>
              <a:t> (lightness).</a:t>
            </a:r>
          </a:p>
          <a:p>
            <a:pPr algn="ctr"/>
            <a:endParaRPr lang="en-US" sz="2400" dirty="0" smtClean="0">
              <a:solidFill>
                <a:srgbClr val="003192"/>
              </a:solidFill>
            </a:endParaRPr>
          </a:p>
          <a:p>
            <a:pPr algn="ctr"/>
            <a:r>
              <a:rPr lang="ar-KW" sz="2800" b="1" dirty="0" smtClean="0">
                <a:solidFill>
                  <a:srgbClr val="003192"/>
                </a:solidFill>
                <a:effectLst>
                  <a:outerShdw blurRad="38100" dist="38100" dir="2700000" algn="tl">
                    <a:srgbClr val="000000">
                      <a:alpha val="43137"/>
                    </a:srgbClr>
                  </a:outerShdw>
                </a:effectLst>
              </a:rPr>
              <a:t>هي </a:t>
            </a:r>
            <a:r>
              <a:rPr lang="ar-KW" sz="2800" b="1" dirty="0">
                <a:solidFill>
                  <a:srgbClr val="FF0000"/>
                </a:solidFill>
                <a:effectLst>
                  <a:outerShdw blurRad="38100" dist="38100" dir="2700000" algn="tl">
                    <a:srgbClr val="000000">
                      <a:alpha val="43137"/>
                    </a:srgbClr>
                  </a:outerShdw>
                </a:effectLst>
              </a:rPr>
              <a:t>تابعة لما بعدها </a:t>
            </a:r>
            <a:r>
              <a:rPr lang="ar-KW" sz="2800" b="1" dirty="0">
                <a:solidFill>
                  <a:srgbClr val="003192"/>
                </a:solidFill>
                <a:effectLst>
                  <a:outerShdw blurRad="38100" dist="38100" dir="2700000" algn="tl">
                    <a:srgbClr val="000000">
                      <a:alpha val="43137"/>
                    </a:srgbClr>
                  </a:outerShdw>
                </a:effectLst>
              </a:rPr>
              <a:t>تفخيمًا وترقيقًا</a:t>
            </a:r>
            <a:r>
              <a:rPr lang="ar-KW" sz="2800" dirty="0">
                <a:solidFill>
                  <a:srgbClr val="003192"/>
                </a:solidFill>
              </a:rPr>
              <a:t> ...</a:t>
            </a:r>
            <a:endParaRPr lang="en-US" sz="2800" dirty="0">
              <a:solidFill>
                <a:srgbClr val="003192"/>
              </a:solidFill>
            </a:endParaRPr>
          </a:p>
          <a:p>
            <a:pPr algn="ctr"/>
            <a:endParaRPr lang="ar-KW" sz="2400" dirty="0">
              <a:solidFill>
                <a:srgbClr val="003192"/>
              </a:solidFill>
            </a:endParaRPr>
          </a:p>
          <a:p>
            <a:pPr algn="ctr"/>
            <a:r>
              <a:rPr lang="ar-KW" sz="2400" dirty="0">
                <a:solidFill>
                  <a:srgbClr val="003192"/>
                </a:solidFill>
              </a:rPr>
              <a:t>{</a:t>
            </a:r>
            <a:r>
              <a:rPr lang="ar-KW" sz="4400" b="1" dirty="0">
                <a:solidFill>
                  <a:srgbClr val="003192"/>
                </a:solidFill>
              </a:rPr>
              <a:t>يَ</a:t>
            </a:r>
            <a:r>
              <a:rPr lang="ar-KW" sz="4400" b="1" dirty="0">
                <a:solidFill>
                  <a:srgbClr val="FF0000"/>
                </a:solidFill>
              </a:rPr>
              <a:t>ن</a:t>
            </a:r>
            <a:r>
              <a:rPr lang="ar-KW" sz="4400" b="1" dirty="0">
                <a:solidFill>
                  <a:srgbClr val="003192"/>
                </a:solidFill>
              </a:rPr>
              <a:t>ْ</a:t>
            </a:r>
            <a:r>
              <a:rPr lang="ar-KW" sz="4400" b="1" dirty="0">
                <a:solidFill>
                  <a:srgbClr val="FF0000"/>
                </a:solidFill>
              </a:rPr>
              <a:t>ـــ</a:t>
            </a:r>
            <a:r>
              <a:rPr lang="ar-KW" sz="4400" b="1" dirty="0">
                <a:solidFill>
                  <a:schemeClr val="accent6">
                    <a:lumMod val="75000"/>
                  </a:schemeClr>
                </a:solidFill>
              </a:rPr>
              <a:t>طِـــ</a:t>
            </a:r>
            <a:r>
              <a:rPr lang="ar-KW" sz="4400" b="1" dirty="0">
                <a:solidFill>
                  <a:srgbClr val="003192"/>
                </a:solidFill>
              </a:rPr>
              <a:t>قُونَ</a:t>
            </a:r>
            <a:r>
              <a:rPr lang="ar-KW" sz="2400" dirty="0">
                <a:solidFill>
                  <a:srgbClr val="003192"/>
                </a:solidFill>
              </a:rPr>
              <a:t>}</a:t>
            </a:r>
          </a:p>
          <a:p>
            <a:pPr algn="ctr"/>
            <a:endParaRPr lang="en-US" sz="2400" dirty="0">
              <a:solidFill>
                <a:srgbClr val="003192"/>
              </a:solidFill>
            </a:endParaRPr>
          </a:p>
          <a:p>
            <a:pPr algn="ctr"/>
            <a:r>
              <a:rPr lang="ar-KW" sz="2400" dirty="0">
                <a:solidFill>
                  <a:srgbClr val="003192"/>
                </a:solidFill>
              </a:rPr>
              <a:t>{مَا </a:t>
            </a:r>
            <a:r>
              <a:rPr lang="ar-KW" sz="4400" b="1" dirty="0">
                <a:solidFill>
                  <a:srgbClr val="003192"/>
                </a:solidFill>
              </a:rPr>
              <a:t>نَ</a:t>
            </a:r>
            <a:r>
              <a:rPr lang="ar-KW" sz="4400" b="1" dirty="0">
                <a:solidFill>
                  <a:srgbClr val="FF0000"/>
                </a:solidFill>
              </a:rPr>
              <a:t>نْـــ</a:t>
            </a:r>
            <a:r>
              <a:rPr lang="ar-KW" sz="4400" b="1" dirty="0">
                <a:solidFill>
                  <a:schemeClr val="accent6">
                    <a:lumMod val="75000"/>
                  </a:schemeClr>
                </a:solidFill>
              </a:rPr>
              <a:t>س</a:t>
            </a:r>
            <a:r>
              <a:rPr lang="ar-KW" sz="4400" b="1" dirty="0">
                <a:solidFill>
                  <a:srgbClr val="003192"/>
                </a:solidFill>
              </a:rPr>
              <a:t>َــخْ</a:t>
            </a:r>
            <a:r>
              <a:rPr lang="ar-KW" sz="2400" dirty="0">
                <a:solidFill>
                  <a:srgbClr val="003192"/>
                </a:solidFill>
              </a:rPr>
              <a:t>}</a:t>
            </a:r>
            <a:endParaRPr lang="en-US" sz="2400" dirty="0">
              <a:solidFill>
                <a:srgbClr val="003192"/>
              </a:solidFill>
            </a:endParaRPr>
          </a:p>
        </p:txBody>
      </p:sp>
      <p:sp>
        <p:nvSpPr>
          <p:cNvPr id="11" name="TextBox 10"/>
          <p:cNvSpPr txBox="1"/>
          <p:nvPr/>
        </p:nvSpPr>
        <p:spPr>
          <a:xfrm>
            <a:off x="565847" y="2622866"/>
            <a:ext cx="1944216" cy="1384995"/>
          </a:xfrm>
          <a:prstGeom prst="rect">
            <a:avLst/>
          </a:prstGeom>
          <a:solidFill>
            <a:srgbClr val="FCF6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en-US" sz="2800" b="1" dirty="0" smtClean="0">
                <a:solidFill>
                  <a:srgbClr val="FF0000"/>
                </a:solidFill>
              </a:rPr>
              <a:t>Its Manner</a:t>
            </a:r>
          </a:p>
          <a:p>
            <a:pPr lvl="0" algn="ctr" rtl="0"/>
            <a:endParaRPr lang="en-US" sz="2800" b="1" dirty="0">
              <a:solidFill>
                <a:srgbClr val="FF0000"/>
              </a:solidFill>
            </a:endParaRPr>
          </a:p>
          <a:p>
            <a:pPr lvl="0" algn="ctr"/>
            <a:r>
              <a:rPr lang="ar-KW" sz="2800" b="1" dirty="0">
                <a:solidFill>
                  <a:srgbClr val="FF0000"/>
                </a:solidFill>
              </a:rPr>
              <a:t>كيفيتها</a:t>
            </a:r>
          </a:p>
        </p:txBody>
      </p:sp>
      <p:pic>
        <p:nvPicPr>
          <p:cNvPr id="9" name="Picture 8"/>
          <p:cNvPicPr>
            <a:picLocks noChangeAspect="1"/>
          </p:cNvPicPr>
          <p:nvPr/>
        </p:nvPicPr>
        <p:blipFill>
          <a:blip r:embed="rId2"/>
          <a:stretch>
            <a:fillRect/>
          </a:stretch>
        </p:blipFill>
        <p:spPr>
          <a:xfrm>
            <a:off x="9327617" y="1921092"/>
            <a:ext cx="2421161" cy="2665432"/>
          </a:xfrm>
          <a:prstGeom prst="rect">
            <a:avLst/>
          </a:prstGeom>
        </p:spPr>
      </p:pic>
      <p:sp>
        <p:nvSpPr>
          <p:cNvPr id="12" name="TextBox 11"/>
          <p:cNvSpPr txBox="1"/>
          <p:nvPr/>
        </p:nvSpPr>
        <p:spPr>
          <a:xfrm>
            <a:off x="2151529" y="522258"/>
            <a:ext cx="7346196" cy="52322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spcBef>
                <a:spcPts val="1800"/>
              </a:spcBef>
              <a:spcAft>
                <a:spcPts val="1800"/>
              </a:spcAft>
            </a:pPr>
            <a:r>
              <a:rPr lang="ar-KW" sz="2800" b="1" dirty="0">
                <a:solidFill>
                  <a:srgbClr val="FF0000"/>
                </a:solidFill>
              </a:rPr>
              <a:t>النون والميم المشددتين  </a:t>
            </a:r>
            <a:r>
              <a:rPr lang="en-US" sz="2800" b="1" dirty="0" smtClean="0">
                <a:solidFill>
                  <a:srgbClr val="FF0000"/>
                </a:solidFill>
              </a:rPr>
              <a:t>   </a:t>
            </a:r>
            <a:r>
              <a:rPr lang="ar-KW" sz="2800" b="1" dirty="0" smtClean="0">
                <a:solidFill>
                  <a:srgbClr val="FF0000"/>
                </a:solidFill>
              </a:rPr>
              <a:t>  </a:t>
            </a:r>
            <a:r>
              <a:rPr lang="en-US" b="1" dirty="0">
                <a:solidFill>
                  <a:srgbClr val="FF0000"/>
                </a:solidFill>
              </a:rPr>
              <a:t>The </a:t>
            </a:r>
            <a:r>
              <a:rPr lang="en-US" b="1" dirty="0" smtClean="0">
                <a:solidFill>
                  <a:srgbClr val="FF0000"/>
                </a:solidFill>
              </a:rPr>
              <a:t>Noon and </a:t>
            </a:r>
            <a:r>
              <a:rPr lang="en-US" b="1" dirty="0" err="1" smtClean="0">
                <a:solidFill>
                  <a:srgbClr val="FF0000"/>
                </a:solidFill>
              </a:rPr>
              <a:t>Meem</a:t>
            </a:r>
            <a:r>
              <a:rPr lang="en-US" b="1" dirty="0" smtClean="0">
                <a:solidFill>
                  <a:srgbClr val="FF0000"/>
                </a:solidFill>
              </a:rPr>
              <a:t> </a:t>
            </a:r>
            <a:r>
              <a:rPr lang="en-US" b="1" dirty="0">
                <a:solidFill>
                  <a:srgbClr val="FF0000"/>
                </a:solidFill>
              </a:rPr>
              <a:t>with </a:t>
            </a:r>
            <a:r>
              <a:rPr lang="en-US" b="1" dirty="0" err="1">
                <a:solidFill>
                  <a:srgbClr val="FF0000"/>
                </a:solidFill>
              </a:rPr>
              <a:t>Shaddah</a:t>
            </a:r>
            <a:endParaRPr lang="en-US" b="1" dirty="0">
              <a:solidFill>
                <a:srgbClr val="FF0000"/>
              </a:solidFill>
            </a:endParaRPr>
          </a:p>
        </p:txBody>
      </p:sp>
    </p:spTree>
    <p:extLst>
      <p:ext uri="{BB962C8B-B14F-4D97-AF65-F5344CB8AC3E}">
        <p14:creationId xmlns:p14="http://schemas.microsoft.com/office/powerpoint/2010/main" val="40424667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2020-12-19</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12</a:t>
            </a:fld>
            <a:endParaRPr lang="en-US"/>
          </a:p>
        </p:txBody>
      </p:sp>
      <p:sp>
        <p:nvSpPr>
          <p:cNvPr id="8" name="TextBox 7"/>
          <p:cNvSpPr txBox="1"/>
          <p:nvPr/>
        </p:nvSpPr>
        <p:spPr>
          <a:xfrm>
            <a:off x="4486472" y="1399421"/>
            <a:ext cx="4464496" cy="707886"/>
          </a:xfrm>
          <a:prstGeom prst="rect">
            <a:avLst/>
          </a:prstGeom>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4000" b="1" dirty="0">
                <a:solidFill>
                  <a:srgbClr val="FFFF00"/>
                </a:solidFill>
              </a:rPr>
              <a:t>الغــنـــة    </a:t>
            </a:r>
            <a:r>
              <a:rPr lang="en-US" sz="3600" b="1" dirty="0" err="1">
                <a:solidFill>
                  <a:srgbClr val="FFFF00"/>
                </a:solidFill>
              </a:rPr>
              <a:t>Ghunnah</a:t>
            </a:r>
            <a:endParaRPr lang="en-US" sz="3600" b="1" dirty="0">
              <a:solidFill>
                <a:srgbClr val="FFFF00"/>
              </a:solidFill>
            </a:endParaRPr>
          </a:p>
        </p:txBody>
      </p:sp>
      <p:sp>
        <p:nvSpPr>
          <p:cNvPr id="9" name="TextBox 8"/>
          <p:cNvSpPr txBox="1"/>
          <p:nvPr/>
        </p:nvSpPr>
        <p:spPr>
          <a:xfrm>
            <a:off x="2501303" y="4928406"/>
            <a:ext cx="6996422" cy="1631216"/>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L="457200" indent="-457200" algn="r" rtl="1">
              <a:buFont typeface="+mj-lt"/>
              <a:buAutoNum type="arabicPeriod"/>
            </a:pPr>
            <a:r>
              <a:rPr lang="ar-KW" sz="2000" b="1" dirty="0">
                <a:solidFill>
                  <a:srgbClr val="003192"/>
                </a:solidFill>
              </a:rPr>
              <a:t>المشدد والمدغم كامل التشديد</a:t>
            </a:r>
            <a:r>
              <a:rPr lang="ar-KW" sz="2000" dirty="0">
                <a:solidFill>
                  <a:srgbClr val="003192"/>
                </a:solidFill>
              </a:rPr>
              <a:t> </a:t>
            </a:r>
            <a:r>
              <a:rPr lang="ar-SA" sz="2000" b="1" dirty="0" smtClean="0">
                <a:solidFill>
                  <a:schemeClr val="tx1"/>
                </a:solidFill>
              </a:rPr>
              <a:t>إِ</a:t>
            </a:r>
            <a:r>
              <a:rPr lang="ar-SA" sz="2000" b="1" dirty="0" smtClean="0">
                <a:solidFill>
                  <a:srgbClr val="FF0000"/>
                </a:solidFill>
              </a:rPr>
              <a:t>نَّ</a:t>
            </a:r>
            <a:r>
              <a:rPr lang="ar-SA" sz="2000" b="1" dirty="0" smtClean="0">
                <a:solidFill>
                  <a:schemeClr val="tx1"/>
                </a:solidFill>
              </a:rPr>
              <a:t>/ثُ</a:t>
            </a:r>
            <a:r>
              <a:rPr lang="ar-SA" sz="2000" b="1" dirty="0" smtClean="0">
                <a:solidFill>
                  <a:srgbClr val="FF0000"/>
                </a:solidFill>
              </a:rPr>
              <a:t>مَّ </a:t>
            </a:r>
            <a:r>
              <a:rPr lang="ar-SA" sz="2000" b="1" dirty="0">
                <a:solidFill>
                  <a:schemeClr val="tx1"/>
                </a:solidFill>
              </a:rPr>
              <a:t>- </a:t>
            </a:r>
            <a:r>
              <a:rPr lang="ar-KW" sz="2000" b="1" dirty="0" smtClean="0">
                <a:solidFill>
                  <a:schemeClr val="tx1"/>
                </a:solidFill>
              </a:rPr>
              <a:t>مِ</a:t>
            </a:r>
            <a:r>
              <a:rPr lang="ar-KW" sz="2000" b="1" dirty="0" smtClean="0">
                <a:solidFill>
                  <a:srgbClr val="FF0000"/>
                </a:solidFill>
              </a:rPr>
              <a:t>ن</a:t>
            </a:r>
            <a:r>
              <a:rPr lang="ar-KW" sz="2000" b="1" dirty="0" smtClean="0">
                <a:solidFill>
                  <a:schemeClr val="tx1"/>
                </a:solidFill>
              </a:rPr>
              <a:t> </a:t>
            </a:r>
            <a:r>
              <a:rPr lang="ar-KW" sz="2000" b="1" dirty="0" smtClean="0">
                <a:solidFill>
                  <a:srgbClr val="FF0000"/>
                </a:solidFill>
              </a:rPr>
              <a:t>نّ</a:t>
            </a:r>
            <a:r>
              <a:rPr lang="ar-SA" sz="2000" b="1" dirty="0" smtClean="0">
                <a:solidFill>
                  <a:srgbClr val="FF0000"/>
                </a:solidFill>
              </a:rPr>
              <a:t>ِ</a:t>
            </a:r>
            <a:r>
              <a:rPr lang="ar-KW" sz="2000" b="1" dirty="0" smtClean="0">
                <a:solidFill>
                  <a:schemeClr val="tx1"/>
                </a:solidFill>
              </a:rPr>
              <a:t>عْمَةٍ</a:t>
            </a:r>
            <a:r>
              <a:rPr lang="ar-SA" sz="2000" b="1" dirty="0" smtClean="0">
                <a:solidFill>
                  <a:schemeClr val="tx1"/>
                </a:solidFill>
              </a:rPr>
              <a:t>- </a:t>
            </a:r>
            <a:r>
              <a:rPr lang="ar-KW" sz="2000" b="1" dirty="0" smtClean="0">
                <a:solidFill>
                  <a:schemeClr val="tx1"/>
                </a:solidFill>
              </a:rPr>
              <a:t>مِ</a:t>
            </a:r>
            <a:r>
              <a:rPr lang="ar-KW" sz="2000" b="1" dirty="0" smtClean="0">
                <a:solidFill>
                  <a:srgbClr val="FF0000"/>
                </a:solidFill>
              </a:rPr>
              <a:t>ن</a:t>
            </a:r>
            <a:r>
              <a:rPr lang="ar-KW" sz="2000" b="1" dirty="0" smtClean="0">
                <a:solidFill>
                  <a:schemeClr val="tx1"/>
                </a:solidFill>
              </a:rPr>
              <a:t> </a:t>
            </a:r>
            <a:r>
              <a:rPr lang="ar-SA" sz="2000" b="1" dirty="0" smtClean="0">
                <a:solidFill>
                  <a:srgbClr val="FF0000"/>
                </a:solidFill>
              </a:rPr>
              <a:t>م</a:t>
            </a:r>
            <a:r>
              <a:rPr lang="ar-KW" sz="2000" b="1" dirty="0" smtClean="0">
                <a:solidFill>
                  <a:srgbClr val="FF0000"/>
                </a:solidFill>
              </a:rPr>
              <a:t>ّ</a:t>
            </a:r>
            <a:r>
              <a:rPr lang="ar-SA" sz="2000" b="1" dirty="0" smtClean="0">
                <a:solidFill>
                  <a:srgbClr val="FF0000"/>
                </a:solidFill>
              </a:rPr>
              <a:t>َ</a:t>
            </a:r>
            <a:r>
              <a:rPr lang="ar-SA" sz="2000" b="1" dirty="0" smtClean="0">
                <a:solidFill>
                  <a:schemeClr val="tx1"/>
                </a:solidFill>
              </a:rPr>
              <a:t>اء - له</a:t>
            </a:r>
            <a:r>
              <a:rPr lang="ar-SA" sz="2000" b="1" dirty="0" smtClean="0">
                <a:solidFill>
                  <a:srgbClr val="FF0000"/>
                </a:solidFill>
              </a:rPr>
              <a:t>م</a:t>
            </a:r>
            <a:r>
              <a:rPr lang="ar-KW" sz="2000" b="1" dirty="0" smtClean="0">
                <a:solidFill>
                  <a:schemeClr val="tx1"/>
                </a:solidFill>
              </a:rPr>
              <a:t> </a:t>
            </a:r>
            <a:r>
              <a:rPr lang="ar-SA" sz="2000" b="1" dirty="0">
                <a:solidFill>
                  <a:srgbClr val="FF0000"/>
                </a:solidFill>
              </a:rPr>
              <a:t>م</a:t>
            </a:r>
            <a:r>
              <a:rPr lang="ar-KW" sz="2000" b="1" dirty="0">
                <a:solidFill>
                  <a:srgbClr val="FF0000"/>
                </a:solidFill>
              </a:rPr>
              <a:t>ّ</a:t>
            </a:r>
            <a:r>
              <a:rPr lang="ar-SA" sz="2000" b="1" dirty="0" smtClean="0">
                <a:solidFill>
                  <a:srgbClr val="FF0000"/>
                </a:solidFill>
              </a:rPr>
              <a:t>َ</a:t>
            </a:r>
            <a:r>
              <a:rPr lang="ar-SA" sz="2000" b="1" dirty="0" smtClean="0">
                <a:solidFill>
                  <a:schemeClr val="tx1"/>
                </a:solidFill>
              </a:rPr>
              <a:t>ا</a:t>
            </a:r>
            <a:endParaRPr lang="ar-SA" sz="2000" b="1" dirty="0">
              <a:solidFill>
                <a:schemeClr val="tx1"/>
              </a:solidFill>
            </a:endParaRPr>
          </a:p>
          <a:p>
            <a:pPr marL="457200" indent="-457200" algn="r" rtl="1">
              <a:buFont typeface="+mj-lt"/>
              <a:buAutoNum type="arabicPeriod"/>
            </a:pPr>
            <a:r>
              <a:rPr lang="ar-KW" sz="2000" b="1" dirty="0" smtClean="0">
                <a:solidFill>
                  <a:srgbClr val="003192"/>
                </a:solidFill>
              </a:rPr>
              <a:t>المدغم </a:t>
            </a:r>
            <a:r>
              <a:rPr lang="ar-KW" sz="2000" b="1" dirty="0">
                <a:solidFill>
                  <a:srgbClr val="003192"/>
                </a:solidFill>
              </a:rPr>
              <a:t>ناقص </a:t>
            </a:r>
            <a:r>
              <a:rPr lang="ar-KW" sz="2000" b="1" dirty="0" smtClean="0">
                <a:solidFill>
                  <a:srgbClr val="003192"/>
                </a:solidFill>
              </a:rPr>
              <a:t>التشديد</a:t>
            </a:r>
            <a:r>
              <a:rPr lang="ar-SA" sz="2000" dirty="0">
                <a:solidFill>
                  <a:srgbClr val="003192"/>
                </a:solidFill>
              </a:rPr>
              <a:t> </a:t>
            </a:r>
            <a:r>
              <a:rPr lang="ar-SA" sz="2000" dirty="0" smtClean="0">
                <a:solidFill>
                  <a:srgbClr val="003192"/>
                </a:solidFill>
              </a:rPr>
              <a:t>  </a:t>
            </a:r>
            <a:r>
              <a:rPr lang="ar-KW" sz="2000" b="1" dirty="0" smtClean="0">
                <a:solidFill>
                  <a:schemeClr val="tx1"/>
                </a:solidFill>
              </a:rPr>
              <a:t>فَم</a:t>
            </a:r>
            <a:r>
              <a:rPr lang="ar-KW" sz="2000" b="1" dirty="0" smtClean="0">
                <a:solidFill>
                  <a:srgbClr val="FF0000"/>
                </a:solidFill>
              </a:rPr>
              <a:t>َن ي</a:t>
            </a:r>
            <a:r>
              <a:rPr lang="ar-SA" sz="2000" b="1" dirty="0" smtClean="0">
                <a:solidFill>
                  <a:srgbClr val="FF0000"/>
                </a:solidFill>
              </a:rPr>
              <a:t>َ</a:t>
            </a:r>
            <a:r>
              <a:rPr lang="ar-KW" sz="2000" b="1" dirty="0" smtClean="0">
                <a:solidFill>
                  <a:schemeClr val="tx1"/>
                </a:solidFill>
              </a:rPr>
              <a:t>عْمل</a:t>
            </a:r>
            <a:r>
              <a:rPr lang="ar-SA" sz="2000" b="1" dirty="0" smtClean="0">
                <a:solidFill>
                  <a:schemeClr val="tx1"/>
                </a:solidFill>
              </a:rPr>
              <a:t> - </a:t>
            </a:r>
            <a:r>
              <a:rPr lang="ar-KW" sz="2000" b="1" dirty="0">
                <a:solidFill>
                  <a:schemeClr val="tx1"/>
                </a:solidFill>
              </a:rPr>
              <a:t>مِ</a:t>
            </a:r>
            <a:r>
              <a:rPr lang="ar-KW" sz="2000" b="1" dirty="0">
                <a:solidFill>
                  <a:srgbClr val="FF0000"/>
                </a:solidFill>
              </a:rPr>
              <a:t>ن</a:t>
            </a:r>
            <a:r>
              <a:rPr lang="ar-KW" sz="2000" b="1" dirty="0">
                <a:solidFill>
                  <a:schemeClr val="tx1"/>
                </a:solidFill>
              </a:rPr>
              <a:t> </a:t>
            </a:r>
            <a:r>
              <a:rPr lang="ar-SA" sz="2000" b="1" dirty="0" smtClean="0">
                <a:solidFill>
                  <a:srgbClr val="FF0000"/>
                </a:solidFill>
              </a:rPr>
              <a:t>وَ</a:t>
            </a:r>
            <a:r>
              <a:rPr lang="ar-SA" sz="2000" b="1" dirty="0" smtClean="0">
                <a:solidFill>
                  <a:schemeClr val="tx1"/>
                </a:solidFill>
              </a:rPr>
              <a:t>ال</a:t>
            </a:r>
            <a:endParaRPr lang="en-US" sz="2000" b="1" dirty="0">
              <a:solidFill>
                <a:schemeClr val="tx1"/>
              </a:solidFill>
            </a:endParaRPr>
          </a:p>
          <a:p>
            <a:pPr marL="457200" indent="-457200" algn="r" rtl="1">
              <a:buFont typeface="+mj-lt"/>
              <a:buAutoNum type="arabicPeriod"/>
            </a:pPr>
            <a:r>
              <a:rPr lang="ar-KW" sz="2000" b="1" dirty="0">
                <a:solidFill>
                  <a:srgbClr val="003192"/>
                </a:solidFill>
              </a:rPr>
              <a:t>الْمُخْفى</a:t>
            </a:r>
            <a:r>
              <a:rPr lang="ar-KW" sz="2000" dirty="0">
                <a:solidFill>
                  <a:srgbClr val="003192"/>
                </a:solidFill>
              </a:rPr>
              <a:t> ويدخل فيه </a:t>
            </a:r>
            <a:r>
              <a:rPr lang="ar-KW" sz="2000" b="1" dirty="0" smtClean="0">
                <a:solidFill>
                  <a:srgbClr val="003192"/>
                </a:solidFill>
              </a:rPr>
              <a:t>الإقلاب</a:t>
            </a:r>
            <a:r>
              <a:rPr lang="ar-SA" sz="2000" b="1" dirty="0" smtClean="0">
                <a:solidFill>
                  <a:srgbClr val="003192"/>
                </a:solidFill>
              </a:rPr>
              <a:t>   </a:t>
            </a:r>
            <a:r>
              <a:rPr lang="ar-SA" sz="2000" dirty="0" smtClean="0">
                <a:solidFill>
                  <a:srgbClr val="003192"/>
                </a:solidFill>
              </a:rPr>
              <a:t> </a:t>
            </a:r>
            <a:r>
              <a:rPr lang="ar-SA" sz="2000" b="1" dirty="0" smtClean="0">
                <a:solidFill>
                  <a:schemeClr val="tx1"/>
                </a:solidFill>
              </a:rPr>
              <a:t>يَ</a:t>
            </a:r>
            <a:r>
              <a:rPr lang="ar-KW" sz="2000" b="1" dirty="0" smtClean="0">
                <a:solidFill>
                  <a:srgbClr val="FF0000"/>
                </a:solidFill>
              </a:rPr>
              <a:t>ن</a:t>
            </a:r>
            <a:r>
              <a:rPr lang="ar-SA" sz="2000" b="1" dirty="0" smtClean="0">
                <a:solidFill>
                  <a:srgbClr val="FF0000"/>
                </a:solidFill>
              </a:rPr>
              <a:t>طِ</a:t>
            </a:r>
            <a:r>
              <a:rPr lang="ar-SA" sz="2000" b="1" dirty="0" smtClean="0">
                <a:solidFill>
                  <a:schemeClr val="tx1"/>
                </a:solidFill>
              </a:rPr>
              <a:t>قون - </a:t>
            </a:r>
            <a:r>
              <a:rPr lang="ar-KW" sz="2000" b="1" dirty="0" smtClean="0">
                <a:solidFill>
                  <a:schemeClr val="tx1"/>
                </a:solidFill>
              </a:rPr>
              <a:t>م</a:t>
            </a:r>
            <a:r>
              <a:rPr lang="ar-SA" sz="2000" b="1" dirty="0" smtClean="0">
                <a:solidFill>
                  <a:schemeClr val="tx1"/>
                </a:solidFill>
              </a:rPr>
              <a:t>ِ</a:t>
            </a:r>
            <a:r>
              <a:rPr lang="ar-KW" sz="2000" b="1" dirty="0" smtClean="0">
                <a:solidFill>
                  <a:srgbClr val="FF0000"/>
                </a:solidFill>
              </a:rPr>
              <a:t>ن</a:t>
            </a:r>
            <a:r>
              <a:rPr lang="ar-SA" sz="2000" b="1" baseline="74000" dirty="0" smtClean="0">
                <a:solidFill>
                  <a:srgbClr val="FF0000"/>
                </a:solidFill>
              </a:rPr>
              <a:t>م</a:t>
            </a:r>
            <a:r>
              <a:rPr lang="ar-SA" sz="2000" b="1" dirty="0" smtClean="0">
                <a:solidFill>
                  <a:srgbClr val="FF0000"/>
                </a:solidFill>
              </a:rPr>
              <a:t>بـ</a:t>
            </a:r>
            <a:r>
              <a:rPr lang="ar-KW" sz="2000" b="1" dirty="0" smtClean="0">
                <a:solidFill>
                  <a:schemeClr val="tx1"/>
                </a:solidFill>
              </a:rPr>
              <a:t>عْ</a:t>
            </a:r>
            <a:r>
              <a:rPr lang="ar-SA" sz="2000" b="1" dirty="0" smtClean="0">
                <a:solidFill>
                  <a:schemeClr val="tx1"/>
                </a:solidFill>
              </a:rPr>
              <a:t>د </a:t>
            </a:r>
            <a:r>
              <a:rPr lang="ar-SA" sz="2000" b="1" dirty="0">
                <a:solidFill>
                  <a:schemeClr val="tx1"/>
                </a:solidFill>
              </a:rPr>
              <a:t>- </a:t>
            </a:r>
            <a:r>
              <a:rPr lang="ar-SA" sz="2000" b="1" dirty="0" smtClean="0">
                <a:solidFill>
                  <a:schemeClr val="tx1"/>
                </a:solidFill>
              </a:rPr>
              <a:t>لَه</a:t>
            </a:r>
            <a:r>
              <a:rPr lang="ar-SA" sz="2000" b="1" dirty="0" smtClean="0">
                <a:solidFill>
                  <a:srgbClr val="FF0000"/>
                </a:solidFill>
              </a:rPr>
              <a:t>م</a:t>
            </a:r>
            <a:r>
              <a:rPr lang="ar-KW" sz="2000" b="1" dirty="0" smtClean="0">
                <a:solidFill>
                  <a:srgbClr val="FF0000"/>
                </a:solidFill>
              </a:rPr>
              <a:t> </a:t>
            </a:r>
            <a:r>
              <a:rPr lang="ar-SA" sz="2000" b="1" dirty="0" smtClean="0">
                <a:solidFill>
                  <a:srgbClr val="FF0000"/>
                </a:solidFill>
              </a:rPr>
              <a:t>بِـ</a:t>
            </a:r>
            <a:r>
              <a:rPr lang="ar-SA" sz="2000" b="1" dirty="0" smtClean="0">
                <a:solidFill>
                  <a:schemeClr val="tx1"/>
                </a:solidFill>
              </a:rPr>
              <a:t>هِ</a:t>
            </a:r>
            <a:endParaRPr lang="en-US" sz="2000" dirty="0">
              <a:solidFill>
                <a:srgbClr val="003192"/>
              </a:solidFill>
            </a:endParaRPr>
          </a:p>
          <a:p>
            <a:pPr marL="457200" indent="-457200" algn="r" rtl="1">
              <a:buFont typeface="+mj-lt"/>
              <a:buAutoNum type="arabicPeriod"/>
            </a:pPr>
            <a:r>
              <a:rPr lang="ar-KW" sz="2000" b="1" dirty="0" smtClean="0">
                <a:solidFill>
                  <a:srgbClr val="003192"/>
                </a:solidFill>
              </a:rPr>
              <a:t>الساكن</a:t>
            </a:r>
            <a:r>
              <a:rPr lang="ar-KW" sz="2000" dirty="0" smtClean="0">
                <a:solidFill>
                  <a:srgbClr val="003192"/>
                </a:solidFill>
              </a:rPr>
              <a:t> </a:t>
            </a:r>
            <a:r>
              <a:rPr lang="ar-KW" sz="2000" b="1" dirty="0" smtClean="0">
                <a:solidFill>
                  <a:srgbClr val="003192"/>
                </a:solidFill>
              </a:rPr>
              <a:t>المظهر</a:t>
            </a:r>
            <a:r>
              <a:rPr lang="ar-SA" sz="2000" dirty="0">
                <a:solidFill>
                  <a:srgbClr val="003192"/>
                </a:solidFill>
              </a:rPr>
              <a:t> </a:t>
            </a:r>
            <a:r>
              <a:rPr lang="ar-SA" sz="2000" dirty="0" smtClean="0">
                <a:solidFill>
                  <a:srgbClr val="003192"/>
                </a:solidFill>
              </a:rPr>
              <a:t> </a:t>
            </a:r>
            <a:r>
              <a:rPr lang="ar-KW" sz="2000" b="1" dirty="0" smtClean="0">
                <a:solidFill>
                  <a:schemeClr val="tx1"/>
                </a:solidFill>
              </a:rPr>
              <a:t>م</a:t>
            </a:r>
            <a:r>
              <a:rPr lang="ar-SA" sz="2000" b="1" dirty="0" smtClean="0">
                <a:solidFill>
                  <a:schemeClr val="tx1"/>
                </a:solidFill>
              </a:rPr>
              <a:t>َ</a:t>
            </a:r>
            <a:r>
              <a:rPr lang="ar-KW" sz="2000" b="1" dirty="0" smtClean="0">
                <a:solidFill>
                  <a:srgbClr val="FF0000"/>
                </a:solidFill>
              </a:rPr>
              <a:t>ن</a:t>
            </a:r>
            <a:r>
              <a:rPr lang="ar-SA" sz="2000" b="1" dirty="0" smtClean="0">
                <a:solidFill>
                  <a:srgbClr val="FF0000"/>
                </a:solidFill>
              </a:rPr>
              <a:t>ْ</a:t>
            </a:r>
            <a:r>
              <a:rPr lang="ar-KW" sz="2000" b="1" dirty="0" smtClean="0">
                <a:solidFill>
                  <a:srgbClr val="FF0000"/>
                </a:solidFill>
              </a:rPr>
              <a:t> </a:t>
            </a:r>
            <a:r>
              <a:rPr lang="ar-SA" sz="2000" b="1" dirty="0" smtClean="0">
                <a:solidFill>
                  <a:srgbClr val="FF0000"/>
                </a:solidFill>
              </a:rPr>
              <a:t>أَ</a:t>
            </a:r>
            <a:r>
              <a:rPr lang="ar-SA" sz="2000" b="1" dirty="0" smtClean="0">
                <a:solidFill>
                  <a:schemeClr val="tx1"/>
                </a:solidFill>
              </a:rPr>
              <a:t>راد   - لَه</a:t>
            </a:r>
            <a:r>
              <a:rPr lang="ar-SA" sz="2000" b="1" dirty="0" smtClean="0">
                <a:solidFill>
                  <a:srgbClr val="FF0000"/>
                </a:solidFill>
              </a:rPr>
              <a:t>مْ</a:t>
            </a:r>
            <a:r>
              <a:rPr lang="ar-KW" sz="2000" b="1" dirty="0" smtClean="0">
                <a:solidFill>
                  <a:srgbClr val="FF0000"/>
                </a:solidFill>
              </a:rPr>
              <a:t> </a:t>
            </a:r>
            <a:r>
              <a:rPr lang="ar-SA" sz="2000" b="1" dirty="0" smtClean="0">
                <a:solidFill>
                  <a:srgbClr val="FF0000"/>
                </a:solidFill>
              </a:rPr>
              <a:t>جَ</a:t>
            </a:r>
            <a:r>
              <a:rPr lang="ar-SA" sz="2000" b="1" dirty="0" smtClean="0">
                <a:solidFill>
                  <a:schemeClr val="tx1"/>
                </a:solidFill>
              </a:rPr>
              <a:t>نات</a:t>
            </a:r>
            <a:endParaRPr lang="en-US" sz="2000" dirty="0">
              <a:solidFill>
                <a:srgbClr val="003192"/>
              </a:solidFill>
            </a:endParaRPr>
          </a:p>
          <a:p>
            <a:pPr marL="457200" indent="-457200" algn="r" rtl="1">
              <a:buFont typeface="+mj-lt"/>
              <a:buAutoNum type="arabicPeriod"/>
            </a:pPr>
            <a:r>
              <a:rPr lang="ar-KW" sz="2000" b="1" dirty="0" smtClean="0">
                <a:solidFill>
                  <a:srgbClr val="003192"/>
                </a:solidFill>
              </a:rPr>
              <a:t>المتحرك</a:t>
            </a:r>
            <a:r>
              <a:rPr lang="ar-SA" sz="2000" b="1" dirty="0" smtClean="0">
                <a:solidFill>
                  <a:srgbClr val="003192"/>
                </a:solidFill>
              </a:rPr>
              <a:t>    </a:t>
            </a:r>
            <a:r>
              <a:rPr lang="ar-SA" sz="2000" dirty="0" smtClean="0">
                <a:solidFill>
                  <a:srgbClr val="003192"/>
                </a:solidFill>
              </a:rPr>
              <a:t> </a:t>
            </a:r>
            <a:r>
              <a:rPr lang="ar-KW" sz="2000" b="1" dirty="0" smtClean="0">
                <a:solidFill>
                  <a:srgbClr val="FF0000"/>
                </a:solidFill>
              </a:rPr>
              <a:t>م</a:t>
            </a:r>
            <a:r>
              <a:rPr lang="ar-SA" sz="2000" b="1" dirty="0" smtClean="0">
                <a:solidFill>
                  <a:srgbClr val="FF0000"/>
                </a:solidFill>
              </a:rPr>
              <a:t>ِ</a:t>
            </a:r>
            <a:r>
              <a:rPr lang="ar-KW" sz="2000" b="1" dirty="0" smtClean="0">
                <a:solidFill>
                  <a:srgbClr val="FF0000"/>
                </a:solidFill>
              </a:rPr>
              <a:t>ن</a:t>
            </a:r>
            <a:r>
              <a:rPr lang="ar-SA" sz="2000" b="1" dirty="0" smtClean="0">
                <a:solidFill>
                  <a:srgbClr val="FF0000"/>
                </a:solidFill>
              </a:rPr>
              <a:t>َ</a:t>
            </a:r>
            <a:endParaRPr lang="en-US" sz="2000" dirty="0">
              <a:solidFill>
                <a:srgbClr val="FF0000"/>
              </a:solidFill>
            </a:endParaRPr>
          </a:p>
        </p:txBody>
      </p:sp>
      <p:sp>
        <p:nvSpPr>
          <p:cNvPr id="12" name="TextBox 11"/>
          <p:cNvSpPr txBox="1"/>
          <p:nvPr/>
        </p:nvSpPr>
        <p:spPr>
          <a:xfrm>
            <a:off x="86308" y="2279334"/>
            <a:ext cx="1944216" cy="1384995"/>
          </a:xfrm>
          <a:prstGeom prst="rect">
            <a:avLst/>
          </a:prstGeom>
          <a:solidFill>
            <a:srgbClr val="FCF6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en-US" sz="2800" b="1" dirty="0" smtClean="0">
                <a:solidFill>
                  <a:srgbClr val="FF0000"/>
                </a:solidFill>
              </a:rPr>
              <a:t>Levels</a:t>
            </a:r>
            <a:endParaRPr lang="en-US" sz="2800" b="1" dirty="0" smtClean="0">
              <a:solidFill>
                <a:srgbClr val="FF0000"/>
              </a:solidFill>
            </a:endParaRPr>
          </a:p>
          <a:p>
            <a:pPr lvl="0" algn="ctr" rtl="0"/>
            <a:endParaRPr lang="en-US" sz="2800" b="1" dirty="0">
              <a:solidFill>
                <a:srgbClr val="FF0000"/>
              </a:solidFill>
            </a:endParaRPr>
          </a:p>
          <a:p>
            <a:pPr lvl="0" algn="ctr"/>
            <a:r>
              <a:rPr lang="ar-KW" sz="2800" b="1" dirty="0">
                <a:solidFill>
                  <a:srgbClr val="FF0000"/>
                </a:solidFill>
              </a:rPr>
              <a:t>مراتبها</a:t>
            </a:r>
          </a:p>
        </p:txBody>
      </p:sp>
      <p:sp>
        <p:nvSpPr>
          <p:cNvPr id="13" name="TextBox 12"/>
          <p:cNvSpPr txBox="1"/>
          <p:nvPr/>
        </p:nvSpPr>
        <p:spPr>
          <a:xfrm>
            <a:off x="2034989" y="2202968"/>
            <a:ext cx="7404847" cy="2677656"/>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L="457200" indent="-457200">
              <a:buFont typeface="+mj-lt"/>
              <a:buAutoNum type="arabicPeriod"/>
            </a:pPr>
            <a:r>
              <a:rPr lang="en-US" sz="2400" dirty="0">
                <a:solidFill>
                  <a:srgbClr val="003192"/>
                </a:solidFill>
              </a:rPr>
              <a:t>When the single letter is doubled by a </a:t>
            </a:r>
            <a:r>
              <a:rPr lang="en-US" sz="2400" b="1" dirty="0" err="1">
                <a:solidFill>
                  <a:srgbClr val="003192"/>
                </a:solidFill>
              </a:rPr>
              <a:t>shaddah</a:t>
            </a:r>
            <a:r>
              <a:rPr lang="en-US" sz="2400" dirty="0">
                <a:solidFill>
                  <a:srgbClr val="003192"/>
                </a:solidFill>
              </a:rPr>
              <a:t>, or in </a:t>
            </a:r>
            <a:r>
              <a:rPr lang="en-US" sz="2400" b="1" dirty="0">
                <a:solidFill>
                  <a:srgbClr val="003192"/>
                </a:solidFill>
              </a:rPr>
              <a:t>complete </a:t>
            </a:r>
            <a:r>
              <a:rPr lang="en-US" sz="2400" b="1" dirty="0" err="1">
                <a:solidFill>
                  <a:srgbClr val="003192"/>
                </a:solidFill>
              </a:rPr>
              <a:t>idgham</a:t>
            </a:r>
            <a:r>
              <a:rPr lang="en-US" sz="2400" dirty="0" smtClean="0">
                <a:solidFill>
                  <a:srgbClr val="003192"/>
                </a:solidFill>
              </a:rPr>
              <a:t>.</a:t>
            </a:r>
            <a:r>
              <a:rPr lang="ar-SA" sz="2400" dirty="0" smtClean="0">
                <a:solidFill>
                  <a:srgbClr val="003192"/>
                </a:solidFill>
              </a:rPr>
              <a:t> </a:t>
            </a:r>
            <a:r>
              <a:rPr lang="ar-SA" sz="2400" b="1" dirty="0">
                <a:solidFill>
                  <a:schemeClr val="tx1"/>
                </a:solidFill>
              </a:rPr>
              <a:t>إِ</a:t>
            </a:r>
            <a:r>
              <a:rPr lang="ar-SA" sz="2400" b="1" dirty="0">
                <a:solidFill>
                  <a:srgbClr val="FF0000"/>
                </a:solidFill>
              </a:rPr>
              <a:t>نَّ</a:t>
            </a:r>
            <a:r>
              <a:rPr lang="ar-SA" sz="2400" b="1" dirty="0">
                <a:solidFill>
                  <a:schemeClr val="tx1"/>
                </a:solidFill>
              </a:rPr>
              <a:t>/ثُ</a:t>
            </a:r>
            <a:r>
              <a:rPr lang="ar-SA" sz="2400" b="1" dirty="0">
                <a:solidFill>
                  <a:srgbClr val="FF0000"/>
                </a:solidFill>
              </a:rPr>
              <a:t>مَّ </a:t>
            </a:r>
            <a:r>
              <a:rPr lang="ar-SA" sz="2400" b="1" dirty="0">
                <a:solidFill>
                  <a:schemeClr val="tx1"/>
                </a:solidFill>
              </a:rPr>
              <a:t>- </a:t>
            </a:r>
            <a:r>
              <a:rPr lang="ar-KW" sz="2400" b="1" dirty="0">
                <a:solidFill>
                  <a:schemeClr val="tx1"/>
                </a:solidFill>
              </a:rPr>
              <a:t>مِ</a:t>
            </a:r>
            <a:r>
              <a:rPr lang="ar-KW" sz="2400" b="1" dirty="0">
                <a:solidFill>
                  <a:srgbClr val="FF0000"/>
                </a:solidFill>
              </a:rPr>
              <a:t>ن</a:t>
            </a:r>
            <a:r>
              <a:rPr lang="ar-KW" sz="2400" b="1" dirty="0">
                <a:solidFill>
                  <a:schemeClr val="tx1"/>
                </a:solidFill>
              </a:rPr>
              <a:t> </a:t>
            </a:r>
            <a:r>
              <a:rPr lang="ar-KW" sz="2400" b="1" dirty="0">
                <a:solidFill>
                  <a:srgbClr val="FF0000"/>
                </a:solidFill>
              </a:rPr>
              <a:t>نّ</a:t>
            </a:r>
            <a:r>
              <a:rPr lang="ar-SA" sz="2400" b="1" dirty="0">
                <a:solidFill>
                  <a:srgbClr val="FF0000"/>
                </a:solidFill>
              </a:rPr>
              <a:t>ِ</a:t>
            </a:r>
            <a:r>
              <a:rPr lang="ar-KW" sz="2400" b="1" dirty="0">
                <a:solidFill>
                  <a:schemeClr val="tx1"/>
                </a:solidFill>
              </a:rPr>
              <a:t>عْمَةٍ</a:t>
            </a:r>
            <a:r>
              <a:rPr lang="ar-SA" sz="2400" b="1" dirty="0">
                <a:solidFill>
                  <a:schemeClr val="tx1"/>
                </a:solidFill>
              </a:rPr>
              <a:t> - </a:t>
            </a:r>
            <a:r>
              <a:rPr lang="ar-KW" sz="2400" b="1" dirty="0">
                <a:solidFill>
                  <a:schemeClr val="tx1"/>
                </a:solidFill>
              </a:rPr>
              <a:t>مِ</a:t>
            </a:r>
            <a:r>
              <a:rPr lang="ar-KW" sz="2400" b="1" dirty="0">
                <a:solidFill>
                  <a:srgbClr val="FF0000"/>
                </a:solidFill>
              </a:rPr>
              <a:t>ن</a:t>
            </a:r>
            <a:r>
              <a:rPr lang="ar-KW" sz="2400" b="1" dirty="0">
                <a:solidFill>
                  <a:schemeClr val="tx1"/>
                </a:solidFill>
              </a:rPr>
              <a:t> </a:t>
            </a:r>
            <a:r>
              <a:rPr lang="ar-SA" sz="2400" b="1" dirty="0" smtClean="0">
                <a:solidFill>
                  <a:srgbClr val="FF0000"/>
                </a:solidFill>
              </a:rPr>
              <a:t>م</a:t>
            </a:r>
            <a:r>
              <a:rPr lang="ar-KW" sz="2400" b="1" dirty="0" smtClean="0">
                <a:solidFill>
                  <a:srgbClr val="FF0000"/>
                </a:solidFill>
              </a:rPr>
              <a:t>ّ</a:t>
            </a:r>
            <a:r>
              <a:rPr lang="ar-SA" sz="2400" b="1" dirty="0" smtClean="0">
                <a:solidFill>
                  <a:srgbClr val="FF0000"/>
                </a:solidFill>
              </a:rPr>
              <a:t>َ</a:t>
            </a:r>
            <a:r>
              <a:rPr lang="ar-SA" sz="2400" b="1" dirty="0" smtClean="0">
                <a:solidFill>
                  <a:schemeClr val="tx1"/>
                </a:solidFill>
              </a:rPr>
              <a:t>اء </a:t>
            </a:r>
            <a:endParaRPr lang="en-US" sz="2400" dirty="0">
              <a:solidFill>
                <a:srgbClr val="003192"/>
              </a:solidFill>
            </a:endParaRPr>
          </a:p>
          <a:p>
            <a:pPr marL="457200" indent="-457200">
              <a:buFont typeface="+mj-lt"/>
              <a:buAutoNum type="arabicPeriod"/>
            </a:pPr>
            <a:r>
              <a:rPr lang="en-US" sz="2400" b="1" dirty="0">
                <a:solidFill>
                  <a:srgbClr val="003192"/>
                </a:solidFill>
              </a:rPr>
              <a:t>Incomplete </a:t>
            </a:r>
            <a:r>
              <a:rPr lang="en-US" sz="2400" b="1" dirty="0" err="1">
                <a:solidFill>
                  <a:srgbClr val="003192"/>
                </a:solidFill>
              </a:rPr>
              <a:t>idgham</a:t>
            </a:r>
            <a:r>
              <a:rPr lang="en-US" sz="2400" dirty="0">
                <a:solidFill>
                  <a:srgbClr val="003192"/>
                </a:solidFill>
              </a:rPr>
              <a:t>. </a:t>
            </a:r>
            <a:r>
              <a:rPr lang="ar-KW" sz="2400" b="1" dirty="0">
                <a:solidFill>
                  <a:schemeClr val="tx1"/>
                </a:solidFill>
              </a:rPr>
              <a:t>فَم</a:t>
            </a:r>
            <a:r>
              <a:rPr lang="ar-KW" sz="2400" b="1" dirty="0">
                <a:solidFill>
                  <a:srgbClr val="FF0000"/>
                </a:solidFill>
              </a:rPr>
              <a:t>َن يّ</a:t>
            </a:r>
            <a:r>
              <a:rPr lang="ar-SA" sz="2400" b="1" dirty="0">
                <a:solidFill>
                  <a:srgbClr val="FF0000"/>
                </a:solidFill>
              </a:rPr>
              <a:t>َ</a:t>
            </a:r>
            <a:r>
              <a:rPr lang="ar-KW" sz="2400" b="1" dirty="0">
                <a:solidFill>
                  <a:schemeClr val="tx1"/>
                </a:solidFill>
              </a:rPr>
              <a:t>عْمل</a:t>
            </a:r>
            <a:endParaRPr lang="en-US" sz="2400" b="1" dirty="0">
              <a:solidFill>
                <a:schemeClr val="tx1"/>
              </a:solidFill>
            </a:endParaRPr>
          </a:p>
          <a:p>
            <a:pPr marL="457200" indent="-457200">
              <a:buFont typeface="+mj-lt"/>
              <a:buAutoNum type="arabicPeriod"/>
            </a:pPr>
            <a:r>
              <a:rPr lang="en-US" sz="2400" dirty="0" smtClean="0">
                <a:solidFill>
                  <a:srgbClr val="003192"/>
                </a:solidFill>
              </a:rPr>
              <a:t>With </a:t>
            </a:r>
            <a:r>
              <a:rPr lang="en-US" sz="2400" b="1" dirty="0" err="1">
                <a:solidFill>
                  <a:srgbClr val="003192"/>
                </a:solidFill>
              </a:rPr>
              <a:t>ikhfa</a:t>
            </a:r>
            <a:r>
              <a:rPr lang="en-US" sz="2400" dirty="0">
                <a:solidFill>
                  <a:srgbClr val="003192"/>
                </a:solidFill>
              </a:rPr>
              <a:t>’ or </a:t>
            </a:r>
            <a:r>
              <a:rPr lang="en-US" sz="2400" b="1" dirty="0" err="1">
                <a:solidFill>
                  <a:srgbClr val="003192"/>
                </a:solidFill>
              </a:rPr>
              <a:t>iqlab</a:t>
            </a:r>
            <a:r>
              <a:rPr lang="en-US" sz="2400" dirty="0" smtClean="0">
                <a:solidFill>
                  <a:srgbClr val="003192"/>
                </a:solidFill>
              </a:rPr>
              <a:t>.</a:t>
            </a:r>
            <a:r>
              <a:rPr lang="ar-SA" sz="2400" dirty="0" smtClean="0">
                <a:solidFill>
                  <a:srgbClr val="003192"/>
                </a:solidFill>
              </a:rPr>
              <a:t> </a:t>
            </a:r>
            <a:r>
              <a:rPr lang="ar-SA" sz="2400" b="1" dirty="0">
                <a:solidFill>
                  <a:schemeClr val="tx1"/>
                </a:solidFill>
              </a:rPr>
              <a:t>يَ</a:t>
            </a:r>
            <a:r>
              <a:rPr lang="ar-KW" sz="2400" b="1" dirty="0">
                <a:solidFill>
                  <a:srgbClr val="FF0000"/>
                </a:solidFill>
              </a:rPr>
              <a:t>ن</a:t>
            </a:r>
            <a:r>
              <a:rPr lang="ar-SA" sz="2400" b="1" dirty="0">
                <a:solidFill>
                  <a:srgbClr val="FF0000"/>
                </a:solidFill>
              </a:rPr>
              <a:t>طِ</a:t>
            </a:r>
            <a:r>
              <a:rPr lang="ar-SA" sz="2400" b="1" dirty="0">
                <a:solidFill>
                  <a:schemeClr val="tx1"/>
                </a:solidFill>
              </a:rPr>
              <a:t>قون - </a:t>
            </a:r>
            <a:r>
              <a:rPr lang="ar-KW" sz="2400" b="1" dirty="0" smtClean="0">
                <a:solidFill>
                  <a:schemeClr val="tx1"/>
                </a:solidFill>
              </a:rPr>
              <a:t>م</a:t>
            </a:r>
            <a:r>
              <a:rPr lang="ar-SA" sz="2400" b="1" dirty="0">
                <a:solidFill>
                  <a:schemeClr val="tx1"/>
                </a:solidFill>
              </a:rPr>
              <a:t>ِ</a:t>
            </a:r>
            <a:r>
              <a:rPr lang="ar-KW" sz="2400" b="1" dirty="0">
                <a:solidFill>
                  <a:srgbClr val="FF0000"/>
                </a:solidFill>
              </a:rPr>
              <a:t>ن</a:t>
            </a:r>
            <a:r>
              <a:rPr lang="ar-SA" sz="2400" b="1" baseline="74000" dirty="0">
                <a:solidFill>
                  <a:srgbClr val="FF0000"/>
                </a:solidFill>
              </a:rPr>
              <a:t>م</a:t>
            </a:r>
            <a:r>
              <a:rPr lang="ar-SA" sz="2400" b="1" dirty="0">
                <a:solidFill>
                  <a:srgbClr val="FF0000"/>
                </a:solidFill>
              </a:rPr>
              <a:t>بـ</a:t>
            </a:r>
            <a:r>
              <a:rPr lang="ar-KW" sz="2400" b="1" dirty="0">
                <a:solidFill>
                  <a:schemeClr val="tx1"/>
                </a:solidFill>
              </a:rPr>
              <a:t>عْ</a:t>
            </a:r>
            <a:r>
              <a:rPr lang="ar-SA" sz="2400" b="1" dirty="0">
                <a:solidFill>
                  <a:schemeClr val="tx1"/>
                </a:solidFill>
              </a:rPr>
              <a:t>د</a:t>
            </a:r>
            <a:r>
              <a:rPr lang="ar-SA" sz="2400" b="1" dirty="0" smtClean="0">
                <a:solidFill>
                  <a:schemeClr val="tx1"/>
                </a:solidFill>
              </a:rPr>
              <a:t> </a:t>
            </a:r>
            <a:r>
              <a:rPr lang="ar-SA" sz="2400" b="1" dirty="0">
                <a:solidFill>
                  <a:schemeClr val="tx1"/>
                </a:solidFill>
              </a:rPr>
              <a:t>- لَه</a:t>
            </a:r>
            <a:r>
              <a:rPr lang="ar-SA" sz="2400" b="1" dirty="0">
                <a:solidFill>
                  <a:srgbClr val="FF0000"/>
                </a:solidFill>
              </a:rPr>
              <a:t>م</a:t>
            </a:r>
            <a:r>
              <a:rPr lang="ar-KW" sz="2400" b="1" dirty="0">
                <a:solidFill>
                  <a:srgbClr val="FF0000"/>
                </a:solidFill>
              </a:rPr>
              <a:t> </a:t>
            </a:r>
            <a:r>
              <a:rPr lang="ar-SA" sz="2400" b="1" dirty="0" smtClean="0">
                <a:solidFill>
                  <a:srgbClr val="FF0000"/>
                </a:solidFill>
              </a:rPr>
              <a:t>بِـ</a:t>
            </a:r>
            <a:r>
              <a:rPr lang="ar-SA" sz="2400" b="1" dirty="0" smtClean="0">
                <a:solidFill>
                  <a:schemeClr val="tx1"/>
                </a:solidFill>
              </a:rPr>
              <a:t>هِ </a:t>
            </a:r>
            <a:endParaRPr lang="en-US" sz="2400" dirty="0">
              <a:solidFill>
                <a:srgbClr val="003192"/>
              </a:solidFill>
            </a:endParaRPr>
          </a:p>
          <a:p>
            <a:pPr marL="457200" indent="-457200">
              <a:buFont typeface="+mj-lt"/>
              <a:buAutoNum type="arabicPeriod"/>
            </a:pPr>
            <a:r>
              <a:rPr lang="en-US" sz="2400" dirty="0">
                <a:solidFill>
                  <a:srgbClr val="003192"/>
                </a:solidFill>
              </a:rPr>
              <a:t>The </a:t>
            </a:r>
            <a:r>
              <a:rPr lang="en-US" sz="2400" dirty="0" err="1">
                <a:solidFill>
                  <a:srgbClr val="003192"/>
                </a:solidFill>
              </a:rPr>
              <a:t>sakin</a:t>
            </a:r>
            <a:r>
              <a:rPr lang="en-US" sz="2400" dirty="0">
                <a:solidFill>
                  <a:srgbClr val="003192"/>
                </a:solidFill>
              </a:rPr>
              <a:t> letter </a:t>
            </a:r>
            <a:r>
              <a:rPr lang="en-US" sz="1400" dirty="0">
                <a:solidFill>
                  <a:srgbClr val="003192"/>
                </a:solidFill>
              </a:rPr>
              <a:t>(with no vowel diacritical marks)</a:t>
            </a:r>
            <a:r>
              <a:rPr lang="en-US" sz="2400" dirty="0">
                <a:solidFill>
                  <a:srgbClr val="003192"/>
                </a:solidFill>
              </a:rPr>
              <a:t> in </a:t>
            </a:r>
            <a:r>
              <a:rPr lang="en-US" sz="2400" b="1" dirty="0" err="1">
                <a:solidFill>
                  <a:srgbClr val="003192"/>
                </a:solidFill>
              </a:rPr>
              <a:t>izh-har</a:t>
            </a:r>
            <a:r>
              <a:rPr lang="en-US" sz="2400" dirty="0" smtClean="0">
                <a:solidFill>
                  <a:srgbClr val="003192"/>
                </a:solidFill>
              </a:rPr>
              <a:t>.</a:t>
            </a:r>
            <a:r>
              <a:rPr lang="ar-SA" sz="2400" dirty="0" smtClean="0">
                <a:solidFill>
                  <a:srgbClr val="003192"/>
                </a:solidFill>
              </a:rPr>
              <a:t> </a:t>
            </a:r>
            <a:r>
              <a:rPr lang="ar-KW" sz="2400" b="1" dirty="0">
                <a:solidFill>
                  <a:schemeClr val="tx1"/>
                </a:solidFill>
              </a:rPr>
              <a:t>م</a:t>
            </a:r>
            <a:r>
              <a:rPr lang="ar-SA" sz="2400" b="1" dirty="0">
                <a:solidFill>
                  <a:schemeClr val="tx1"/>
                </a:solidFill>
              </a:rPr>
              <a:t>َ</a:t>
            </a:r>
            <a:r>
              <a:rPr lang="ar-KW" sz="2400" b="1" dirty="0">
                <a:solidFill>
                  <a:srgbClr val="FF0000"/>
                </a:solidFill>
              </a:rPr>
              <a:t>ن</a:t>
            </a:r>
            <a:r>
              <a:rPr lang="ar-SA" sz="2400" b="1" dirty="0">
                <a:solidFill>
                  <a:srgbClr val="FF0000"/>
                </a:solidFill>
              </a:rPr>
              <a:t>ْ</a:t>
            </a:r>
            <a:r>
              <a:rPr lang="ar-KW" sz="2400" b="1" dirty="0">
                <a:solidFill>
                  <a:srgbClr val="FF0000"/>
                </a:solidFill>
              </a:rPr>
              <a:t> </a:t>
            </a:r>
            <a:r>
              <a:rPr lang="ar-SA" sz="2400" b="1" dirty="0">
                <a:solidFill>
                  <a:srgbClr val="FF0000"/>
                </a:solidFill>
              </a:rPr>
              <a:t>أَ</a:t>
            </a:r>
            <a:r>
              <a:rPr lang="ar-SA" sz="2400" b="1" dirty="0">
                <a:solidFill>
                  <a:schemeClr val="tx1"/>
                </a:solidFill>
              </a:rPr>
              <a:t>راد   - لَه</a:t>
            </a:r>
            <a:r>
              <a:rPr lang="ar-SA" sz="2400" b="1" dirty="0">
                <a:solidFill>
                  <a:srgbClr val="FF0000"/>
                </a:solidFill>
              </a:rPr>
              <a:t>مْ</a:t>
            </a:r>
            <a:r>
              <a:rPr lang="ar-KW" sz="2400" b="1" dirty="0">
                <a:solidFill>
                  <a:srgbClr val="FF0000"/>
                </a:solidFill>
              </a:rPr>
              <a:t> </a:t>
            </a:r>
            <a:r>
              <a:rPr lang="ar-SA" sz="2400" b="1" dirty="0">
                <a:solidFill>
                  <a:srgbClr val="FF0000"/>
                </a:solidFill>
              </a:rPr>
              <a:t>جَ</a:t>
            </a:r>
            <a:r>
              <a:rPr lang="ar-SA" sz="2400" b="1" dirty="0">
                <a:solidFill>
                  <a:schemeClr val="tx1"/>
                </a:solidFill>
              </a:rPr>
              <a:t>نات</a:t>
            </a:r>
            <a:endParaRPr lang="en-US" sz="2400" dirty="0">
              <a:solidFill>
                <a:srgbClr val="003192"/>
              </a:solidFill>
            </a:endParaRPr>
          </a:p>
          <a:p>
            <a:pPr marL="457200" indent="-457200">
              <a:buFont typeface="+mj-lt"/>
              <a:buAutoNum type="arabicPeriod"/>
            </a:pPr>
            <a:r>
              <a:rPr lang="en-US" sz="2400" dirty="0">
                <a:solidFill>
                  <a:srgbClr val="003192"/>
                </a:solidFill>
              </a:rPr>
              <a:t>The </a:t>
            </a:r>
            <a:r>
              <a:rPr lang="en-US" sz="2400" b="1" dirty="0" err="1">
                <a:solidFill>
                  <a:srgbClr val="003192"/>
                </a:solidFill>
              </a:rPr>
              <a:t>mutaharrik</a:t>
            </a:r>
            <a:r>
              <a:rPr lang="en-US" sz="2400" dirty="0">
                <a:solidFill>
                  <a:srgbClr val="003192"/>
                </a:solidFill>
              </a:rPr>
              <a:t> letter </a:t>
            </a:r>
            <a:r>
              <a:rPr lang="en-US" sz="1600" dirty="0">
                <a:solidFill>
                  <a:srgbClr val="003192"/>
                </a:solidFill>
              </a:rPr>
              <a:t>(that which has a vowel diacritical mark</a:t>
            </a:r>
            <a:r>
              <a:rPr lang="en-US" sz="1600" dirty="0" smtClean="0">
                <a:solidFill>
                  <a:srgbClr val="003192"/>
                </a:solidFill>
              </a:rPr>
              <a:t>)</a:t>
            </a:r>
            <a:r>
              <a:rPr lang="en-US" sz="2400" dirty="0" smtClean="0">
                <a:solidFill>
                  <a:srgbClr val="003192"/>
                </a:solidFill>
              </a:rPr>
              <a:t>.</a:t>
            </a:r>
            <a:r>
              <a:rPr lang="ar-SA" sz="2400" dirty="0" smtClean="0">
                <a:solidFill>
                  <a:srgbClr val="FF0000"/>
                </a:solidFill>
              </a:rPr>
              <a:t> </a:t>
            </a:r>
            <a:r>
              <a:rPr lang="ar-KW" sz="2400" b="1" dirty="0">
                <a:solidFill>
                  <a:srgbClr val="FF0000"/>
                </a:solidFill>
              </a:rPr>
              <a:t>م</a:t>
            </a:r>
            <a:r>
              <a:rPr lang="ar-SA" sz="2400" b="1" dirty="0">
                <a:solidFill>
                  <a:srgbClr val="FF0000"/>
                </a:solidFill>
              </a:rPr>
              <a:t>ِ</a:t>
            </a:r>
            <a:r>
              <a:rPr lang="ar-KW" sz="2400" b="1" dirty="0">
                <a:solidFill>
                  <a:srgbClr val="FF0000"/>
                </a:solidFill>
              </a:rPr>
              <a:t>ن</a:t>
            </a:r>
            <a:r>
              <a:rPr lang="ar-SA" sz="2400" b="1" dirty="0" smtClean="0">
                <a:solidFill>
                  <a:srgbClr val="FF0000"/>
                </a:solidFill>
              </a:rPr>
              <a:t>َ</a:t>
            </a:r>
            <a:r>
              <a:rPr lang="ar-SA" sz="2400" dirty="0">
                <a:solidFill>
                  <a:srgbClr val="003192"/>
                </a:solidFill>
              </a:rPr>
              <a:t> </a:t>
            </a:r>
            <a:r>
              <a:rPr lang="ar-SA" sz="2400" dirty="0" smtClean="0">
                <a:solidFill>
                  <a:srgbClr val="003192"/>
                </a:solidFill>
              </a:rPr>
              <a:t> </a:t>
            </a:r>
            <a:endParaRPr lang="en-US" sz="2400" dirty="0">
              <a:solidFill>
                <a:srgbClr val="003192"/>
              </a:solidFill>
            </a:endParaRPr>
          </a:p>
        </p:txBody>
      </p:sp>
      <p:pic>
        <p:nvPicPr>
          <p:cNvPr id="10" name="Picture 9"/>
          <p:cNvPicPr>
            <a:picLocks noChangeAspect="1"/>
          </p:cNvPicPr>
          <p:nvPr/>
        </p:nvPicPr>
        <p:blipFill>
          <a:blip r:embed="rId2"/>
          <a:stretch>
            <a:fillRect/>
          </a:stretch>
        </p:blipFill>
        <p:spPr>
          <a:xfrm>
            <a:off x="9327617" y="1921092"/>
            <a:ext cx="2421161" cy="2665432"/>
          </a:xfrm>
          <a:prstGeom prst="rect">
            <a:avLst/>
          </a:prstGeom>
        </p:spPr>
      </p:pic>
      <p:sp>
        <p:nvSpPr>
          <p:cNvPr id="11" name="TextBox 10"/>
          <p:cNvSpPr txBox="1"/>
          <p:nvPr/>
        </p:nvSpPr>
        <p:spPr>
          <a:xfrm>
            <a:off x="2151529" y="522258"/>
            <a:ext cx="7346196" cy="52322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spcBef>
                <a:spcPts val="1800"/>
              </a:spcBef>
              <a:spcAft>
                <a:spcPts val="1800"/>
              </a:spcAft>
            </a:pPr>
            <a:r>
              <a:rPr lang="ar-KW" sz="2800" b="1" dirty="0">
                <a:solidFill>
                  <a:srgbClr val="FF0000"/>
                </a:solidFill>
              </a:rPr>
              <a:t>النون والميم المشددتين  </a:t>
            </a:r>
            <a:r>
              <a:rPr lang="en-US" sz="2800" b="1" dirty="0" smtClean="0">
                <a:solidFill>
                  <a:srgbClr val="FF0000"/>
                </a:solidFill>
              </a:rPr>
              <a:t>   </a:t>
            </a:r>
            <a:r>
              <a:rPr lang="ar-KW" sz="2800" b="1" dirty="0" smtClean="0">
                <a:solidFill>
                  <a:srgbClr val="FF0000"/>
                </a:solidFill>
              </a:rPr>
              <a:t>  </a:t>
            </a:r>
            <a:r>
              <a:rPr lang="en-US" b="1" dirty="0">
                <a:solidFill>
                  <a:srgbClr val="FF0000"/>
                </a:solidFill>
              </a:rPr>
              <a:t>The </a:t>
            </a:r>
            <a:r>
              <a:rPr lang="en-US" b="1" dirty="0" smtClean="0">
                <a:solidFill>
                  <a:srgbClr val="FF0000"/>
                </a:solidFill>
              </a:rPr>
              <a:t>Noon and </a:t>
            </a:r>
            <a:r>
              <a:rPr lang="en-US" b="1" dirty="0" err="1" smtClean="0">
                <a:solidFill>
                  <a:srgbClr val="FF0000"/>
                </a:solidFill>
              </a:rPr>
              <a:t>Meem</a:t>
            </a:r>
            <a:r>
              <a:rPr lang="en-US" b="1" dirty="0" smtClean="0">
                <a:solidFill>
                  <a:srgbClr val="FF0000"/>
                </a:solidFill>
              </a:rPr>
              <a:t> </a:t>
            </a:r>
            <a:r>
              <a:rPr lang="en-US" b="1" dirty="0">
                <a:solidFill>
                  <a:srgbClr val="FF0000"/>
                </a:solidFill>
              </a:rPr>
              <a:t>with </a:t>
            </a:r>
            <a:r>
              <a:rPr lang="en-US" b="1" dirty="0" err="1">
                <a:solidFill>
                  <a:srgbClr val="FF0000"/>
                </a:solidFill>
              </a:rPr>
              <a:t>Shaddah</a:t>
            </a:r>
            <a:endParaRPr lang="en-US" b="1" dirty="0">
              <a:solidFill>
                <a:srgbClr val="FF0000"/>
              </a:solidFill>
            </a:endParaRPr>
          </a:p>
        </p:txBody>
      </p:sp>
    </p:spTree>
    <p:extLst>
      <p:ext uri="{BB962C8B-B14F-4D97-AF65-F5344CB8AC3E}">
        <p14:creationId xmlns:p14="http://schemas.microsoft.com/office/powerpoint/2010/main" val="2998779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2020-12-19</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13</a:t>
            </a:fld>
            <a:endParaRPr lang="en-US"/>
          </a:p>
        </p:txBody>
      </p:sp>
      <p:sp>
        <p:nvSpPr>
          <p:cNvPr id="8" name="TextBox 7"/>
          <p:cNvSpPr txBox="1"/>
          <p:nvPr/>
        </p:nvSpPr>
        <p:spPr>
          <a:xfrm>
            <a:off x="4486472" y="1399421"/>
            <a:ext cx="4464496" cy="707886"/>
          </a:xfrm>
          <a:prstGeom prst="rect">
            <a:avLst/>
          </a:prstGeom>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4000" b="1" dirty="0">
                <a:solidFill>
                  <a:srgbClr val="FFFF00"/>
                </a:solidFill>
              </a:rPr>
              <a:t>الغــنـــة    </a:t>
            </a:r>
            <a:r>
              <a:rPr lang="en-US" sz="3600" b="1" dirty="0" err="1">
                <a:solidFill>
                  <a:srgbClr val="FFFF00"/>
                </a:solidFill>
              </a:rPr>
              <a:t>Ghunnah</a:t>
            </a:r>
            <a:endParaRPr lang="en-US" sz="3600" b="1" dirty="0">
              <a:solidFill>
                <a:srgbClr val="FFFF00"/>
              </a:solidFill>
            </a:endParaRPr>
          </a:p>
        </p:txBody>
      </p:sp>
      <p:sp>
        <p:nvSpPr>
          <p:cNvPr id="10" name="TextBox 9"/>
          <p:cNvSpPr txBox="1"/>
          <p:nvPr/>
        </p:nvSpPr>
        <p:spPr>
          <a:xfrm>
            <a:off x="2273896" y="4850262"/>
            <a:ext cx="6336704" cy="1631216"/>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ar-KW" sz="2000" dirty="0">
                <a:solidFill>
                  <a:srgbClr val="003192"/>
                </a:solidFill>
              </a:rPr>
              <a:t>والغنة في </a:t>
            </a:r>
            <a:r>
              <a:rPr lang="ar-KW" sz="2000" b="1" u="sng" dirty="0">
                <a:solidFill>
                  <a:srgbClr val="003192"/>
                </a:solidFill>
              </a:rPr>
              <a:t>حالة الكمال</a:t>
            </a:r>
            <a:r>
              <a:rPr lang="ar-KW" sz="2000" dirty="0">
                <a:solidFill>
                  <a:srgbClr val="003192"/>
                </a:solidFill>
              </a:rPr>
              <a:t> توجد </a:t>
            </a:r>
            <a:r>
              <a:rPr lang="ar-KW" sz="2000" dirty="0" smtClean="0">
                <a:solidFill>
                  <a:srgbClr val="003192"/>
                </a:solidFill>
              </a:rPr>
              <a:t>في</a:t>
            </a:r>
            <a:r>
              <a:rPr lang="ar-SA" sz="2000" dirty="0" smtClean="0">
                <a:solidFill>
                  <a:srgbClr val="003192"/>
                </a:solidFill>
              </a:rPr>
              <a:t> المراتب الثلاثة الأولى .. أي</a:t>
            </a:r>
            <a:r>
              <a:rPr lang="ar-KW" sz="2000" dirty="0" smtClean="0">
                <a:solidFill>
                  <a:srgbClr val="003192"/>
                </a:solidFill>
              </a:rPr>
              <a:t>:</a:t>
            </a:r>
            <a:endParaRPr lang="en-US" sz="2000" dirty="0">
              <a:solidFill>
                <a:srgbClr val="003192"/>
              </a:solidFill>
            </a:endParaRPr>
          </a:p>
          <a:p>
            <a:pPr algn="r" rtl="1"/>
            <a:r>
              <a:rPr lang="ar-KW" sz="2000" dirty="0">
                <a:solidFill>
                  <a:srgbClr val="003192"/>
                </a:solidFill>
              </a:rPr>
              <a:t>1- </a:t>
            </a:r>
            <a:r>
              <a:rPr lang="ar-KW" sz="2000" b="1" dirty="0">
                <a:solidFill>
                  <a:srgbClr val="003192"/>
                </a:solidFill>
              </a:rPr>
              <a:t>النون والميم المشددتين</a:t>
            </a:r>
            <a:r>
              <a:rPr lang="ar-KW" sz="2000" dirty="0" smtClean="0">
                <a:solidFill>
                  <a:srgbClr val="003192"/>
                </a:solidFill>
              </a:rPr>
              <a:t>.</a:t>
            </a:r>
            <a:r>
              <a:rPr lang="ar-SA" sz="2000" dirty="0" smtClean="0">
                <a:solidFill>
                  <a:srgbClr val="003192"/>
                </a:solidFill>
              </a:rPr>
              <a:t> </a:t>
            </a:r>
            <a:r>
              <a:rPr lang="ar-SA" sz="2000" b="1" dirty="0" smtClean="0">
                <a:solidFill>
                  <a:schemeClr val="tx1"/>
                </a:solidFill>
              </a:rPr>
              <a:t>إِ</a:t>
            </a:r>
            <a:r>
              <a:rPr lang="ar-SA" sz="2000" b="1" dirty="0" smtClean="0">
                <a:solidFill>
                  <a:srgbClr val="FF0000"/>
                </a:solidFill>
              </a:rPr>
              <a:t>نَّ </a:t>
            </a:r>
            <a:r>
              <a:rPr lang="ar-SA" sz="2000" b="1" dirty="0" smtClean="0">
                <a:solidFill>
                  <a:schemeClr val="tx1"/>
                </a:solidFill>
              </a:rPr>
              <a:t>/ ثُ</a:t>
            </a:r>
            <a:r>
              <a:rPr lang="ar-SA" sz="2000" b="1" dirty="0" smtClean="0">
                <a:solidFill>
                  <a:srgbClr val="FF0000"/>
                </a:solidFill>
              </a:rPr>
              <a:t>م</a:t>
            </a:r>
            <a:endParaRPr lang="en-US" sz="2000" dirty="0">
              <a:solidFill>
                <a:srgbClr val="003192"/>
              </a:solidFill>
            </a:endParaRPr>
          </a:p>
          <a:p>
            <a:pPr algn="r" rtl="1"/>
            <a:r>
              <a:rPr lang="ar-SA" sz="2000" b="1" dirty="0" smtClean="0">
                <a:solidFill>
                  <a:srgbClr val="003192"/>
                </a:solidFill>
              </a:rPr>
              <a:t>2- </a:t>
            </a:r>
            <a:r>
              <a:rPr lang="ar-KW" sz="2000" b="1" dirty="0" smtClean="0">
                <a:solidFill>
                  <a:srgbClr val="003192"/>
                </a:solidFill>
              </a:rPr>
              <a:t>النون </a:t>
            </a:r>
            <a:r>
              <a:rPr lang="ar-KW" sz="2000" b="1" dirty="0">
                <a:solidFill>
                  <a:srgbClr val="003192"/>
                </a:solidFill>
              </a:rPr>
              <a:t>الساكنة والتنوين</a:t>
            </a:r>
            <a:r>
              <a:rPr lang="ar-KW" sz="2000" dirty="0">
                <a:solidFill>
                  <a:srgbClr val="003192"/>
                </a:solidFill>
              </a:rPr>
              <a:t>: الإدغام بغنة، والإقلاب، والإخفاء</a:t>
            </a:r>
            <a:r>
              <a:rPr lang="ar-KW" sz="2000" dirty="0" smtClean="0">
                <a:solidFill>
                  <a:srgbClr val="003192"/>
                </a:solidFill>
              </a:rPr>
              <a:t>.</a:t>
            </a:r>
            <a:endParaRPr lang="ar-SA" sz="2000" dirty="0" smtClean="0">
              <a:solidFill>
                <a:srgbClr val="003192"/>
              </a:solidFill>
            </a:endParaRPr>
          </a:p>
          <a:p>
            <a:pPr algn="r" rtl="1"/>
            <a:r>
              <a:rPr lang="ar-KW" sz="2000" b="1" dirty="0">
                <a:solidFill>
                  <a:schemeClr val="tx1"/>
                </a:solidFill>
              </a:rPr>
              <a:t>مِ</a:t>
            </a:r>
            <a:r>
              <a:rPr lang="ar-KW" sz="2000" b="1" dirty="0">
                <a:solidFill>
                  <a:srgbClr val="FF0000"/>
                </a:solidFill>
              </a:rPr>
              <a:t>ن</a:t>
            </a:r>
            <a:r>
              <a:rPr lang="ar-KW" sz="2000" b="1" dirty="0">
                <a:solidFill>
                  <a:schemeClr val="tx1"/>
                </a:solidFill>
              </a:rPr>
              <a:t> </a:t>
            </a:r>
            <a:r>
              <a:rPr lang="ar-KW" sz="2000" b="1" dirty="0">
                <a:solidFill>
                  <a:srgbClr val="FF0000"/>
                </a:solidFill>
              </a:rPr>
              <a:t>نّ</a:t>
            </a:r>
            <a:r>
              <a:rPr lang="ar-SA" sz="2000" b="1" dirty="0">
                <a:solidFill>
                  <a:srgbClr val="FF0000"/>
                </a:solidFill>
              </a:rPr>
              <a:t>ِ</a:t>
            </a:r>
            <a:r>
              <a:rPr lang="ar-KW" sz="2000" b="1" dirty="0">
                <a:solidFill>
                  <a:schemeClr val="tx1"/>
                </a:solidFill>
              </a:rPr>
              <a:t>عْمَةٍ</a:t>
            </a:r>
            <a:r>
              <a:rPr lang="ar-SA" sz="2000" b="1" dirty="0">
                <a:solidFill>
                  <a:schemeClr val="tx1"/>
                </a:solidFill>
              </a:rPr>
              <a:t>- </a:t>
            </a:r>
            <a:r>
              <a:rPr lang="ar-KW" sz="2000" b="1" dirty="0">
                <a:solidFill>
                  <a:schemeClr val="tx1"/>
                </a:solidFill>
              </a:rPr>
              <a:t>مِ</a:t>
            </a:r>
            <a:r>
              <a:rPr lang="ar-KW" sz="2000" b="1" dirty="0">
                <a:solidFill>
                  <a:srgbClr val="FF0000"/>
                </a:solidFill>
              </a:rPr>
              <a:t>ن</a:t>
            </a:r>
            <a:r>
              <a:rPr lang="ar-KW" sz="2000" b="1" dirty="0">
                <a:solidFill>
                  <a:schemeClr val="tx1"/>
                </a:solidFill>
              </a:rPr>
              <a:t> </a:t>
            </a:r>
            <a:r>
              <a:rPr lang="ar-SA" sz="2000" b="1" dirty="0">
                <a:solidFill>
                  <a:srgbClr val="FF0000"/>
                </a:solidFill>
              </a:rPr>
              <a:t>م</a:t>
            </a:r>
            <a:r>
              <a:rPr lang="ar-KW" sz="2000" b="1" dirty="0">
                <a:solidFill>
                  <a:srgbClr val="FF0000"/>
                </a:solidFill>
              </a:rPr>
              <a:t>ّ</a:t>
            </a:r>
            <a:r>
              <a:rPr lang="ar-SA" sz="2000" b="1" dirty="0">
                <a:solidFill>
                  <a:srgbClr val="FF0000"/>
                </a:solidFill>
              </a:rPr>
              <a:t>َ</a:t>
            </a:r>
            <a:r>
              <a:rPr lang="ar-SA" sz="2000" b="1" dirty="0">
                <a:solidFill>
                  <a:schemeClr val="tx1"/>
                </a:solidFill>
              </a:rPr>
              <a:t>اء - </a:t>
            </a:r>
            <a:r>
              <a:rPr lang="ar-KW" sz="2000" b="1" dirty="0" smtClean="0">
                <a:solidFill>
                  <a:schemeClr val="tx1"/>
                </a:solidFill>
              </a:rPr>
              <a:t>فَم</a:t>
            </a:r>
            <a:r>
              <a:rPr lang="ar-KW" sz="2000" b="1" dirty="0" smtClean="0">
                <a:solidFill>
                  <a:srgbClr val="FF0000"/>
                </a:solidFill>
              </a:rPr>
              <a:t>َن </a:t>
            </a:r>
            <a:r>
              <a:rPr lang="ar-KW" sz="2000" b="1" dirty="0">
                <a:solidFill>
                  <a:srgbClr val="FF0000"/>
                </a:solidFill>
              </a:rPr>
              <a:t>يّ</a:t>
            </a:r>
            <a:r>
              <a:rPr lang="ar-SA" sz="2000" b="1" dirty="0">
                <a:solidFill>
                  <a:srgbClr val="FF0000"/>
                </a:solidFill>
              </a:rPr>
              <a:t>َ</a:t>
            </a:r>
            <a:r>
              <a:rPr lang="ar-KW" sz="2000" b="1" dirty="0" smtClean="0">
                <a:solidFill>
                  <a:schemeClr val="tx1"/>
                </a:solidFill>
              </a:rPr>
              <a:t>عْمل</a:t>
            </a:r>
            <a:r>
              <a:rPr lang="ar-SA" sz="2000" b="1" dirty="0" smtClean="0">
                <a:solidFill>
                  <a:schemeClr val="tx1"/>
                </a:solidFill>
              </a:rPr>
              <a:t> - يَ</a:t>
            </a:r>
            <a:r>
              <a:rPr lang="ar-KW" sz="2000" b="1" dirty="0" smtClean="0">
                <a:solidFill>
                  <a:srgbClr val="FF0000"/>
                </a:solidFill>
              </a:rPr>
              <a:t>ن</a:t>
            </a:r>
            <a:r>
              <a:rPr lang="ar-SA" sz="2000" b="1" dirty="0" smtClean="0">
                <a:solidFill>
                  <a:srgbClr val="FF0000"/>
                </a:solidFill>
              </a:rPr>
              <a:t>طِ</a:t>
            </a:r>
            <a:r>
              <a:rPr lang="ar-SA" sz="2000" b="1" dirty="0" smtClean="0">
                <a:solidFill>
                  <a:schemeClr val="tx1"/>
                </a:solidFill>
              </a:rPr>
              <a:t>قون - </a:t>
            </a:r>
            <a:r>
              <a:rPr lang="ar-KW" sz="2000" b="1" dirty="0">
                <a:solidFill>
                  <a:schemeClr val="tx1"/>
                </a:solidFill>
              </a:rPr>
              <a:t>م</a:t>
            </a:r>
            <a:r>
              <a:rPr lang="ar-SA" sz="2000" b="1" dirty="0">
                <a:solidFill>
                  <a:schemeClr val="tx1"/>
                </a:solidFill>
              </a:rPr>
              <a:t>ِ</a:t>
            </a:r>
            <a:r>
              <a:rPr lang="ar-KW" sz="2000" b="1" dirty="0">
                <a:solidFill>
                  <a:srgbClr val="FF0000"/>
                </a:solidFill>
              </a:rPr>
              <a:t>ن</a:t>
            </a:r>
            <a:r>
              <a:rPr lang="ar-SA" sz="2000" b="1" baseline="74000" dirty="0">
                <a:solidFill>
                  <a:srgbClr val="FF0000"/>
                </a:solidFill>
              </a:rPr>
              <a:t>م</a:t>
            </a:r>
            <a:r>
              <a:rPr lang="ar-SA" sz="2000" b="1" dirty="0">
                <a:solidFill>
                  <a:srgbClr val="FF0000"/>
                </a:solidFill>
              </a:rPr>
              <a:t>بـ</a:t>
            </a:r>
            <a:r>
              <a:rPr lang="ar-KW" sz="2000" b="1" dirty="0">
                <a:solidFill>
                  <a:schemeClr val="tx1"/>
                </a:solidFill>
              </a:rPr>
              <a:t>عْ</a:t>
            </a:r>
            <a:r>
              <a:rPr lang="ar-SA" sz="2000" b="1" dirty="0">
                <a:solidFill>
                  <a:schemeClr val="tx1"/>
                </a:solidFill>
              </a:rPr>
              <a:t>د </a:t>
            </a:r>
            <a:endParaRPr lang="en-US" sz="2000" dirty="0" smtClean="0">
              <a:solidFill>
                <a:srgbClr val="003192"/>
              </a:solidFill>
            </a:endParaRPr>
          </a:p>
          <a:p>
            <a:pPr algn="r" rtl="1"/>
            <a:r>
              <a:rPr lang="ar-SA" sz="2000" dirty="0" smtClean="0">
                <a:solidFill>
                  <a:srgbClr val="003192"/>
                </a:solidFill>
              </a:rPr>
              <a:t>3</a:t>
            </a:r>
            <a:r>
              <a:rPr lang="ar-KW" sz="2000" dirty="0" smtClean="0">
                <a:solidFill>
                  <a:srgbClr val="003192"/>
                </a:solidFill>
              </a:rPr>
              <a:t>- </a:t>
            </a:r>
            <a:r>
              <a:rPr lang="ar-KW" sz="2000" b="1" dirty="0">
                <a:solidFill>
                  <a:srgbClr val="003192"/>
                </a:solidFill>
              </a:rPr>
              <a:t>الميم الساكنة</a:t>
            </a:r>
            <a:r>
              <a:rPr lang="ar-KW" sz="2000" dirty="0">
                <a:solidFill>
                  <a:srgbClr val="003192"/>
                </a:solidFill>
              </a:rPr>
              <a:t> في حالتي: الإخفاء، الإدغام</a:t>
            </a:r>
            <a:r>
              <a:rPr lang="ar-KW" sz="2000" dirty="0" smtClean="0">
                <a:solidFill>
                  <a:srgbClr val="003192"/>
                </a:solidFill>
              </a:rPr>
              <a:t>.</a:t>
            </a:r>
            <a:r>
              <a:rPr lang="ar-SA" sz="2000" dirty="0" smtClean="0">
                <a:solidFill>
                  <a:srgbClr val="003192"/>
                </a:solidFill>
              </a:rPr>
              <a:t> </a:t>
            </a:r>
            <a:r>
              <a:rPr lang="ar-SA" sz="2000" b="1" dirty="0">
                <a:solidFill>
                  <a:schemeClr val="tx1"/>
                </a:solidFill>
              </a:rPr>
              <a:t>له</a:t>
            </a:r>
            <a:r>
              <a:rPr lang="ar-SA" sz="2000" b="1" dirty="0">
                <a:solidFill>
                  <a:srgbClr val="FF0000"/>
                </a:solidFill>
              </a:rPr>
              <a:t>م</a:t>
            </a:r>
            <a:r>
              <a:rPr lang="ar-KW" sz="2000" b="1" dirty="0">
                <a:solidFill>
                  <a:schemeClr val="tx1"/>
                </a:solidFill>
              </a:rPr>
              <a:t> </a:t>
            </a:r>
            <a:r>
              <a:rPr lang="ar-SA" sz="2000" b="1" dirty="0">
                <a:solidFill>
                  <a:srgbClr val="FF0000"/>
                </a:solidFill>
              </a:rPr>
              <a:t>م</a:t>
            </a:r>
            <a:r>
              <a:rPr lang="ar-KW" sz="2000" b="1" dirty="0">
                <a:solidFill>
                  <a:srgbClr val="FF0000"/>
                </a:solidFill>
              </a:rPr>
              <a:t>ّ</a:t>
            </a:r>
            <a:r>
              <a:rPr lang="ar-SA" sz="2000" b="1" dirty="0">
                <a:solidFill>
                  <a:srgbClr val="FF0000"/>
                </a:solidFill>
              </a:rPr>
              <a:t>َ</a:t>
            </a:r>
            <a:r>
              <a:rPr lang="ar-SA" sz="2000" b="1" dirty="0">
                <a:solidFill>
                  <a:schemeClr val="tx1"/>
                </a:solidFill>
              </a:rPr>
              <a:t>ا </a:t>
            </a:r>
            <a:r>
              <a:rPr lang="ar-SA" sz="2000" b="1" dirty="0" smtClean="0">
                <a:solidFill>
                  <a:schemeClr val="tx1"/>
                </a:solidFill>
              </a:rPr>
              <a:t>- </a:t>
            </a:r>
            <a:r>
              <a:rPr lang="ar-SA" sz="2000" b="1" dirty="0">
                <a:solidFill>
                  <a:schemeClr val="tx1"/>
                </a:solidFill>
              </a:rPr>
              <a:t>لَه</a:t>
            </a:r>
            <a:r>
              <a:rPr lang="ar-SA" sz="2000" b="1" dirty="0">
                <a:solidFill>
                  <a:srgbClr val="FF0000"/>
                </a:solidFill>
              </a:rPr>
              <a:t>م</a:t>
            </a:r>
            <a:r>
              <a:rPr lang="ar-KW" sz="2000" b="1" dirty="0">
                <a:solidFill>
                  <a:srgbClr val="FF0000"/>
                </a:solidFill>
              </a:rPr>
              <a:t> </a:t>
            </a:r>
            <a:r>
              <a:rPr lang="ar-SA" sz="2000" b="1" dirty="0">
                <a:solidFill>
                  <a:srgbClr val="FF0000"/>
                </a:solidFill>
              </a:rPr>
              <a:t>بِـ</a:t>
            </a:r>
            <a:r>
              <a:rPr lang="ar-SA" sz="2000" b="1" dirty="0">
                <a:solidFill>
                  <a:schemeClr val="tx1"/>
                </a:solidFill>
              </a:rPr>
              <a:t>هِ </a:t>
            </a:r>
            <a:endParaRPr lang="en-US" sz="2000" dirty="0">
              <a:solidFill>
                <a:srgbClr val="003192"/>
              </a:solidFill>
            </a:endParaRPr>
          </a:p>
        </p:txBody>
      </p:sp>
      <p:sp>
        <p:nvSpPr>
          <p:cNvPr id="11" name="TextBox 10"/>
          <p:cNvSpPr txBox="1"/>
          <p:nvPr/>
        </p:nvSpPr>
        <p:spPr>
          <a:xfrm>
            <a:off x="188944" y="2208439"/>
            <a:ext cx="1944216" cy="1815882"/>
          </a:xfrm>
          <a:prstGeom prst="rect">
            <a:avLst/>
          </a:prstGeom>
          <a:solidFill>
            <a:srgbClr val="FCF6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en-US" sz="2800" b="1" dirty="0" smtClean="0">
                <a:solidFill>
                  <a:srgbClr val="FF0000"/>
                </a:solidFill>
              </a:rPr>
              <a:t>Complete </a:t>
            </a:r>
            <a:r>
              <a:rPr lang="en-US" sz="2800" b="1" dirty="0" err="1" smtClean="0">
                <a:solidFill>
                  <a:srgbClr val="FF0000"/>
                </a:solidFill>
              </a:rPr>
              <a:t>Ghunnah</a:t>
            </a:r>
            <a:endParaRPr lang="en-US" sz="2800" b="1" dirty="0" smtClean="0">
              <a:solidFill>
                <a:srgbClr val="FF0000"/>
              </a:solidFill>
            </a:endParaRPr>
          </a:p>
          <a:p>
            <a:pPr lvl="0" algn="ctr" rtl="0"/>
            <a:endParaRPr lang="en-US" sz="2800" b="1" dirty="0">
              <a:solidFill>
                <a:srgbClr val="FF0000"/>
              </a:solidFill>
            </a:endParaRPr>
          </a:p>
          <a:p>
            <a:pPr algn="ctr"/>
            <a:r>
              <a:rPr lang="ar-KW" sz="2800" b="1" dirty="0">
                <a:solidFill>
                  <a:srgbClr val="FF0000"/>
                </a:solidFill>
              </a:rPr>
              <a:t>الغنة </a:t>
            </a:r>
            <a:r>
              <a:rPr lang="ar-KW" sz="2800" b="1" dirty="0" smtClean="0">
                <a:solidFill>
                  <a:srgbClr val="FF0000"/>
                </a:solidFill>
              </a:rPr>
              <a:t>الكاملة</a:t>
            </a:r>
            <a:endParaRPr lang="ar-KW" sz="2800" b="1" dirty="0">
              <a:solidFill>
                <a:srgbClr val="FF0000"/>
              </a:solidFill>
            </a:endParaRPr>
          </a:p>
        </p:txBody>
      </p:sp>
      <p:sp>
        <p:nvSpPr>
          <p:cNvPr id="14" name="TextBox 13"/>
          <p:cNvSpPr txBox="1"/>
          <p:nvPr/>
        </p:nvSpPr>
        <p:spPr>
          <a:xfrm>
            <a:off x="2209801" y="2208438"/>
            <a:ext cx="6741168" cy="255454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l" rtl="0"/>
            <a:r>
              <a:rPr lang="en-US" sz="2000" dirty="0">
                <a:solidFill>
                  <a:srgbClr val="003192"/>
                </a:solidFill>
              </a:rPr>
              <a:t>In the </a:t>
            </a:r>
            <a:r>
              <a:rPr lang="en-US" sz="2000" dirty="0" smtClean="0">
                <a:solidFill>
                  <a:srgbClr val="003192"/>
                </a:solidFill>
              </a:rPr>
              <a:t>1</a:t>
            </a:r>
            <a:r>
              <a:rPr lang="en-US" sz="2000" baseline="30000" dirty="0" smtClean="0">
                <a:solidFill>
                  <a:srgbClr val="003192"/>
                </a:solidFill>
              </a:rPr>
              <a:t>st</a:t>
            </a:r>
            <a:r>
              <a:rPr lang="en-US" sz="2000" dirty="0" smtClean="0">
                <a:solidFill>
                  <a:srgbClr val="003192"/>
                </a:solidFill>
              </a:rPr>
              <a:t> three levels, </a:t>
            </a:r>
            <a:r>
              <a:rPr lang="en-US" sz="2000" dirty="0">
                <a:solidFill>
                  <a:srgbClr val="003192"/>
                </a:solidFill>
              </a:rPr>
              <a:t>the </a:t>
            </a:r>
            <a:r>
              <a:rPr lang="en-US" sz="2000" b="1" u="sng" dirty="0" err="1">
                <a:solidFill>
                  <a:srgbClr val="003192"/>
                </a:solidFill>
              </a:rPr>
              <a:t>ghunnah</a:t>
            </a:r>
            <a:r>
              <a:rPr lang="en-US" sz="2000" b="1" u="sng" dirty="0">
                <a:solidFill>
                  <a:srgbClr val="003192"/>
                </a:solidFill>
              </a:rPr>
              <a:t> is complete</a:t>
            </a:r>
            <a:r>
              <a:rPr lang="en-US" sz="2000" dirty="0">
                <a:solidFill>
                  <a:srgbClr val="003192"/>
                </a:solidFill>
              </a:rPr>
              <a:t>:</a:t>
            </a:r>
          </a:p>
          <a:p>
            <a:pPr marL="457200" indent="-457200">
              <a:buFont typeface="+mj-lt"/>
              <a:buAutoNum type="arabicPeriod"/>
            </a:pPr>
            <a:r>
              <a:rPr lang="en-US" sz="2000" b="1" dirty="0">
                <a:solidFill>
                  <a:srgbClr val="003192"/>
                </a:solidFill>
              </a:rPr>
              <a:t>The nun and mem when they are doubled </a:t>
            </a:r>
            <a:r>
              <a:rPr lang="en-US" sz="2000" dirty="0">
                <a:solidFill>
                  <a:srgbClr val="003192"/>
                </a:solidFill>
              </a:rPr>
              <a:t>by a </a:t>
            </a:r>
            <a:r>
              <a:rPr lang="en-US" sz="2000" dirty="0" err="1">
                <a:solidFill>
                  <a:srgbClr val="003192"/>
                </a:solidFill>
              </a:rPr>
              <a:t>shaddah</a:t>
            </a:r>
            <a:r>
              <a:rPr lang="en-US" sz="2000" dirty="0" smtClean="0">
                <a:solidFill>
                  <a:srgbClr val="003192"/>
                </a:solidFill>
              </a:rPr>
              <a:t>.</a:t>
            </a:r>
            <a:r>
              <a:rPr lang="ar-SA" sz="2000" dirty="0" smtClean="0">
                <a:solidFill>
                  <a:srgbClr val="003192"/>
                </a:solidFill>
              </a:rPr>
              <a:t> </a:t>
            </a:r>
            <a:r>
              <a:rPr lang="ar-SA" sz="2000" b="1" dirty="0">
                <a:solidFill>
                  <a:schemeClr val="tx1"/>
                </a:solidFill>
              </a:rPr>
              <a:t>إِ</a:t>
            </a:r>
            <a:r>
              <a:rPr lang="ar-SA" sz="2000" b="1" dirty="0">
                <a:solidFill>
                  <a:srgbClr val="FF0000"/>
                </a:solidFill>
              </a:rPr>
              <a:t>نَّ </a:t>
            </a:r>
            <a:r>
              <a:rPr lang="ar-SA" sz="2000" b="1" dirty="0">
                <a:solidFill>
                  <a:schemeClr val="tx1"/>
                </a:solidFill>
              </a:rPr>
              <a:t>/ </a:t>
            </a:r>
            <a:r>
              <a:rPr lang="ar-SA" sz="2000" b="1" dirty="0" smtClean="0">
                <a:solidFill>
                  <a:schemeClr val="tx1"/>
                </a:solidFill>
              </a:rPr>
              <a:t>ثُ</a:t>
            </a:r>
            <a:r>
              <a:rPr lang="ar-SA" sz="2000" b="1" dirty="0" smtClean="0">
                <a:solidFill>
                  <a:srgbClr val="FF0000"/>
                </a:solidFill>
              </a:rPr>
              <a:t>م</a:t>
            </a:r>
            <a:r>
              <a:rPr lang="ar-SA" sz="2000" dirty="0" smtClean="0">
                <a:solidFill>
                  <a:srgbClr val="003192"/>
                </a:solidFill>
              </a:rPr>
              <a:t> </a:t>
            </a:r>
            <a:endParaRPr lang="en-US" sz="2000" dirty="0">
              <a:solidFill>
                <a:srgbClr val="003192"/>
              </a:solidFill>
            </a:endParaRPr>
          </a:p>
          <a:p>
            <a:pPr marL="457200" indent="-457200">
              <a:buFont typeface="+mj-lt"/>
              <a:buAutoNum type="arabicPeriod"/>
            </a:pPr>
            <a:r>
              <a:rPr lang="en-US" sz="2000" b="1" dirty="0" smtClean="0">
                <a:solidFill>
                  <a:srgbClr val="003192"/>
                </a:solidFill>
              </a:rPr>
              <a:t>The </a:t>
            </a:r>
            <a:r>
              <a:rPr lang="en-US" sz="2000" b="1" dirty="0">
                <a:solidFill>
                  <a:srgbClr val="003192"/>
                </a:solidFill>
              </a:rPr>
              <a:t>nun </a:t>
            </a:r>
            <a:r>
              <a:rPr lang="en-US" sz="2000" b="1" dirty="0" err="1">
                <a:solidFill>
                  <a:srgbClr val="003192"/>
                </a:solidFill>
              </a:rPr>
              <a:t>sakinah</a:t>
            </a:r>
            <a:r>
              <a:rPr lang="en-US" sz="2000" b="1" dirty="0">
                <a:solidFill>
                  <a:srgbClr val="003192"/>
                </a:solidFill>
              </a:rPr>
              <a:t> and </a:t>
            </a:r>
            <a:r>
              <a:rPr lang="en-US" sz="2000" b="1" dirty="0" err="1">
                <a:solidFill>
                  <a:srgbClr val="003192"/>
                </a:solidFill>
              </a:rPr>
              <a:t>tanween</a:t>
            </a:r>
            <a:r>
              <a:rPr lang="en-US" sz="2000" b="1" dirty="0">
                <a:solidFill>
                  <a:srgbClr val="003192"/>
                </a:solidFill>
              </a:rPr>
              <a:t> </a:t>
            </a:r>
            <a:r>
              <a:rPr lang="en-US" sz="2000" dirty="0">
                <a:solidFill>
                  <a:srgbClr val="003192"/>
                </a:solidFill>
              </a:rPr>
              <a:t>when they occur in cases of </a:t>
            </a:r>
            <a:r>
              <a:rPr lang="en-US" sz="2000" dirty="0" err="1">
                <a:solidFill>
                  <a:srgbClr val="003192"/>
                </a:solidFill>
              </a:rPr>
              <a:t>idgham</a:t>
            </a:r>
            <a:r>
              <a:rPr lang="en-US" sz="2000" dirty="0">
                <a:solidFill>
                  <a:srgbClr val="003192"/>
                </a:solidFill>
              </a:rPr>
              <a:t> with </a:t>
            </a:r>
            <a:r>
              <a:rPr lang="en-US" sz="2000" dirty="0" err="1">
                <a:solidFill>
                  <a:srgbClr val="003192"/>
                </a:solidFill>
              </a:rPr>
              <a:t>ghunnah</a:t>
            </a:r>
            <a:r>
              <a:rPr lang="en-US" sz="2000" dirty="0">
                <a:solidFill>
                  <a:srgbClr val="003192"/>
                </a:solidFill>
              </a:rPr>
              <a:t>, </a:t>
            </a:r>
            <a:r>
              <a:rPr lang="en-US" sz="2000" dirty="0" err="1">
                <a:solidFill>
                  <a:srgbClr val="003192"/>
                </a:solidFill>
              </a:rPr>
              <a:t>iqlab</a:t>
            </a:r>
            <a:r>
              <a:rPr lang="en-US" sz="2000" dirty="0">
                <a:solidFill>
                  <a:srgbClr val="003192"/>
                </a:solidFill>
              </a:rPr>
              <a:t>, and </a:t>
            </a:r>
            <a:r>
              <a:rPr lang="en-US" sz="2000" dirty="0" err="1">
                <a:solidFill>
                  <a:srgbClr val="003192"/>
                </a:solidFill>
              </a:rPr>
              <a:t>ikhfa</a:t>
            </a:r>
            <a:r>
              <a:rPr lang="en-US" sz="2000" dirty="0" smtClean="0">
                <a:solidFill>
                  <a:srgbClr val="003192"/>
                </a:solidFill>
              </a:rPr>
              <a:t>’.</a:t>
            </a:r>
            <a:r>
              <a:rPr lang="ar-SA" sz="2000" dirty="0" smtClean="0">
                <a:solidFill>
                  <a:srgbClr val="003192"/>
                </a:solidFill>
              </a:rPr>
              <a:t> </a:t>
            </a:r>
            <a:r>
              <a:rPr lang="ar-KW" sz="2000" b="1" dirty="0">
                <a:solidFill>
                  <a:schemeClr val="tx1"/>
                </a:solidFill>
              </a:rPr>
              <a:t>مِ</a:t>
            </a:r>
            <a:r>
              <a:rPr lang="ar-KW" sz="2000" b="1" dirty="0">
                <a:solidFill>
                  <a:srgbClr val="FF0000"/>
                </a:solidFill>
              </a:rPr>
              <a:t>ن</a:t>
            </a:r>
            <a:r>
              <a:rPr lang="ar-KW" sz="2000" b="1" dirty="0">
                <a:solidFill>
                  <a:schemeClr val="tx1"/>
                </a:solidFill>
              </a:rPr>
              <a:t> </a:t>
            </a:r>
            <a:r>
              <a:rPr lang="ar-KW" sz="2000" b="1" dirty="0">
                <a:solidFill>
                  <a:srgbClr val="FF0000"/>
                </a:solidFill>
              </a:rPr>
              <a:t>نّ</a:t>
            </a:r>
            <a:r>
              <a:rPr lang="ar-SA" sz="2000" b="1" dirty="0">
                <a:solidFill>
                  <a:srgbClr val="FF0000"/>
                </a:solidFill>
              </a:rPr>
              <a:t>ِ</a:t>
            </a:r>
            <a:r>
              <a:rPr lang="ar-KW" sz="2000" b="1" dirty="0">
                <a:solidFill>
                  <a:schemeClr val="tx1"/>
                </a:solidFill>
              </a:rPr>
              <a:t>عْمَةٍ</a:t>
            </a:r>
            <a:r>
              <a:rPr lang="ar-SA" sz="2000" b="1" dirty="0">
                <a:solidFill>
                  <a:schemeClr val="tx1"/>
                </a:solidFill>
              </a:rPr>
              <a:t>- </a:t>
            </a:r>
            <a:r>
              <a:rPr lang="ar-KW" sz="2000" b="1" dirty="0">
                <a:solidFill>
                  <a:schemeClr val="tx1"/>
                </a:solidFill>
              </a:rPr>
              <a:t>مِ</a:t>
            </a:r>
            <a:r>
              <a:rPr lang="ar-KW" sz="2000" b="1" dirty="0">
                <a:solidFill>
                  <a:srgbClr val="FF0000"/>
                </a:solidFill>
              </a:rPr>
              <a:t>ن</a:t>
            </a:r>
            <a:r>
              <a:rPr lang="ar-KW" sz="2000" b="1" dirty="0">
                <a:solidFill>
                  <a:schemeClr val="tx1"/>
                </a:solidFill>
              </a:rPr>
              <a:t> </a:t>
            </a:r>
            <a:r>
              <a:rPr lang="ar-SA" sz="2000" b="1" dirty="0">
                <a:solidFill>
                  <a:srgbClr val="FF0000"/>
                </a:solidFill>
              </a:rPr>
              <a:t>م</a:t>
            </a:r>
            <a:r>
              <a:rPr lang="ar-KW" sz="2000" b="1" dirty="0">
                <a:solidFill>
                  <a:srgbClr val="FF0000"/>
                </a:solidFill>
              </a:rPr>
              <a:t>ّ</a:t>
            </a:r>
            <a:r>
              <a:rPr lang="ar-SA" sz="2000" b="1" dirty="0">
                <a:solidFill>
                  <a:srgbClr val="FF0000"/>
                </a:solidFill>
              </a:rPr>
              <a:t>َ</a:t>
            </a:r>
            <a:r>
              <a:rPr lang="ar-SA" sz="2000" b="1" dirty="0">
                <a:solidFill>
                  <a:schemeClr val="tx1"/>
                </a:solidFill>
              </a:rPr>
              <a:t>اء - </a:t>
            </a:r>
            <a:r>
              <a:rPr lang="ar-KW" sz="2000" b="1" dirty="0">
                <a:solidFill>
                  <a:schemeClr val="tx1"/>
                </a:solidFill>
              </a:rPr>
              <a:t>فَم</a:t>
            </a:r>
            <a:r>
              <a:rPr lang="ar-KW" sz="2000" b="1" dirty="0">
                <a:solidFill>
                  <a:srgbClr val="FF0000"/>
                </a:solidFill>
              </a:rPr>
              <a:t>َن يّ</a:t>
            </a:r>
            <a:r>
              <a:rPr lang="ar-SA" sz="2000" b="1" dirty="0">
                <a:solidFill>
                  <a:srgbClr val="FF0000"/>
                </a:solidFill>
              </a:rPr>
              <a:t>َ</a:t>
            </a:r>
            <a:r>
              <a:rPr lang="ar-KW" sz="2000" b="1" dirty="0">
                <a:solidFill>
                  <a:schemeClr val="tx1"/>
                </a:solidFill>
              </a:rPr>
              <a:t>عْمل</a:t>
            </a:r>
            <a:r>
              <a:rPr lang="ar-SA" sz="2000" b="1" dirty="0">
                <a:solidFill>
                  <a:schemeClr val="tx1"/>
                </a:solidFill>
              </a:rPr>
              <a:t> - يَ</a:t>
            </a:r>
            <a:r>
              <a:rPr lang="ar-KW" sz="2000" b="1" dirty="0">
                <a:solidFill>
                  <a:srgbClr val="FF0000"/>
                </a:solidFill>
              </a:rPr>
              <a:t>ن</a:t>
            </a:r>
            <a:r>
              <a:rPr lang="ar-SA" sz="2000" b="1" dirty="0">
                <a:solidFill>
                  <a:srgbClr val="FF0000"/>
                </a:solidFill>
              </a:rPr>
              <a:t>طِ</a:t>
            </a:r>
            <a:r>
              <a:rPr lang="ar-SA" sz="2000" b="1" dirty="0">
                <a:solidFill>
                  <a:schemeClr val="tx1"/>
                </a:solidFill>
              </a:rPr>
              <a:t>قون - </a:t>
            </a:r>
            <a:r>
              <a:rPr lang="ar-KW" sz="2000" b="1" dirty="0">
                <a:solidFill>
                  <a:schemeClr val="tx1"/>
                </a:solidFill>
              </a:rPr>
              <a:t>م</a:t>
            </a:r>
            <a:r>
              <a:rPr lang="ar-SA" sz="2000" b="1" dirty="0">
                <a:solidFill>
                  <a:schemeClr val="tx1"/>
                </a:solidFill>
              </a:rPr>
              <a:t>ِ</a:t>
            </a:r>
            <a:r>
              <a:rPr lang="ar-KW" sz="2000" b="1" dirty="0">
                <a:solidFill>
                  <a:srgbClr val="FF0000"/>
                </a:solidFill>
              </a:rPr>
              <a:t>ن</a:t>
            </a:r>
            <a:r>
              <a:rPr lang="ar-SA" sz="2000" b="1" baseline="74000" dirty="0">
                <a:solidFill>
                  <a:srgbClr val="FF0000"/>
                </a:solidFill>
              </a:rPr>
              <a:t>م</a:t>
            </a:r>
            <a:r>
              <a:rPr lang="ar-SA" sz="2000" b="1" dirty="0">
                <a:solidFill>
                  <a:srgbClr val="FF0000"/>
                </a:solidFill>
              </a:rPr>
              <a:t>بـ</a:t>
            </a:r>
            <a:r>
              <a:rPr lang="ar-KW" sz="2000" b="1" dirty="0">
                <a:solidFill>
                  <a:schemeClr val="tx1"/>
                </a:solidFill>
              </a:rPr>
              <a:t>عْ</a:t>
            </a:r>
            <a:r>
              <a:rPr lang="ar-SA" sz="2000" b="1" dirty="0">
                <a:solidFill>
                  <a:schemeClr val="tx1"/>
                </a:solidFill>
              </a:rPr>
              <a:t>د </a:t>
            </a:r>
            <a:endParaRPr lang="en-US" sz="2000" dirty="0">
              <a:solidFill>
                <a:srgbClr val="003192"/>
              </a:solidFill>
            </a:endParaRPr>
          </a:p>
          <a:p>
            <a:pPr marL="457200" indent="-457200">
              <a:buFont typeface="+mj-lt"/>
              <a:buAutoNum type="arabicPeriod"/>
            </a:pPr>
            <a:r>
              <a:rPr lang="en-US" sz="2000" b="1" dirty="0" smtClean="0">
                <a:solidFill>
                  <a:srgbClr val="003192"/>
                </a:solidFill>
              </a:rPr>
              <a:t>The </a:t>
            </a:r>
            <a:r>
              <a:rPr lang="en-US" sz="2000" b="1" dirty="0">
                <a:solidFill>
                  <a:srgbClr val="003192"/>
                </a:solidFill>
              </a:rPr>
              <a:t>mem </a:t>
            </a:r>
            <a:r>
              <a:rPr lang="en-US" sz="2000" b="1" dirty="0" err="1">
                <a:solidFill>
                  <a:srgbClr val="003192"/>
                </a:solidFill>
              </a:rPr>
              <a:t>sakinah</a:t>
            </a:r>
            <a:r>
              <a:rPr lang="en-US" sz="2000" b="1" dirty="0">
                <a:solidFill>
                  <a:srgbClr val="003192"/>
                </a:solidFill>
              </a:rPr>
              <a:t> </a:t>
            </a:r>
            <a:r>
              <a:rPr lang="en-US" sz="2000" dirty="0">
                <a:solidFill>
                  <a:srgbClr val="003192"/>
                </a:solidFill>
              </a:rPr>
              <a:t>when it occurs in </a:t>
            </a:r>
            <a:r>
              <a:rPr lang="en-US" sz="2000" dirty="0" err="1">
                <a:solidFill>
                  <a:srgbClr val="003192"/>
                </a:solidFill>
              </a:rPr>
              <a:t>ikhfa</a:t>
            </a:r>
            <a:r>
              <a:rPr lang="en-US" sz="2000" dirty="0">
                <a:solidFill>
                  <a:srgbClr val="003192"/>
                </a:solidFill>
              </a:rPr>
              <a:t>’ &amp; </a:t>
            </a:r>
            <a:r>
              <a:rPr lang="en-US" sz="2000" dirty="0" err="1">
                <a:solidFill>
                  <a:srgbClr val="003192"/>
                </a:solidFill>
              </a:rPr>
              <a:t>idgham</a:t>
            </a:r>
            <a:r>
              <a:rPr lang="en-US" sz="2000" dirty="0" smtClean="0">
                <a:solidFill>
                  <a:srgbClr val="003192"/>
                </a:solidFill>
              </a:rPr>
              <a:t>.</a:t>
            </a:r>
            <a:r>
              <a:rPr lang="ar-SA" sz="2000" dirty="0" smtClean="0">
                <a:solidFill>
                  <a:srgbClr val="003192"/>
                </a:solidFill>
              </a:rPr>
              <a:t> </a:t>
            </a:r>
            <a:r>
              <a:rPr lang="ar-SA" sz="2000" b="1" dirty="0">
                <a:solidFill>
                  <a:schemeClr val="tx1"/>
                </a:solidFill>
              </a:rPr>
              <a:t>له</a:t>
            </a:r>
            <a:r>
              <a:rPr lang="ar-SA" sz="2000" b="1" dirty="0">
                <a:solidFill>
                  <a:srgbClr val="FF0000"/>
                </a:solidFill>
              </a:rPr>
              <a:t>م</a:t>
            </a:r>
            <a:r>
              <a:rPr lang="ar-KW" sz="2000" b="1" dirty="0">
                <a:solidFill>
                  <a:schemeClr val="tx1"/>
                </a:solidFill>
              </a:rPr>
              <a:t> </a:t>
            </a:r>
            <a:r>
              <a:rPr lang="ar-SA" sz="2000" b="1" dirty="0">
                <a:solidFill>
                  <a:srgbClr val="FF0000"/>
                </a:solidFill>
              </a:rPr>
              <a:t>م</a:t>
            </a:r>
            <a:r>
              <a:rPr lang="ar-KW" sz="2000" b="1" dirty="0">
                <a:solidFill>
                  <a:srgbClr val="FF0000"/>
                </a:solidFill>
              </a:rPr>
              <a:t>ّ</a:t>
            </a:r>
            <a:r>
              <a:rPr lang="ar-SA" sz="2000" b="1" dirty="0">
                <a:solidFill>
                  <a:srgbClr val="FF0000"/>
                </a:solidFill>
              </a:rPr>
              <a:t>َ</a:t>
            </a:r>
            <a:r>
              <a:rPr lang="ar-SA" sz="2000" b="1" dirty="0">
                <a:solidFill>
                  <a:schemeClr val="tx1"/>
                </a:solidFill>
              </a:rPr>
              <a:t>ا - لَه</a:t>
            </a:r>
            <a:r>
              <a:rPr lang="ar-SA" sz="2000" b="1" dirty="0">
                <a:solidFill>
                  <a:srgbClr val="FF0000"/>
                </a:solidFill>
              </a:rPr>
              <a:t>م</a:t>
            </a:r>
            <a:r>
              <a:rPr lang="ar-KW" sz="2000" b="1" dirty="0">
                <a:solidFill>
                  <a:srgbClr val="FF0000"/>
                </a:solidFill>
              </a:rPr>
              <a:t> </a:t>
            </a:r>
            <a:r>
              <a:rPr lang="ar-SA" sz="2000" b="1" dirty="0">
                <a:solidFill>
                  <a:srgbClr val="FF0000"/>
                </a:solidFill>
              </a:rPr>
              <a:t>بِـ</a:t>
            </a:r>
            <a:r>
              <a:rPr lang="ar-SA" sz="2000" b="1" dirty="0">
                <a:solidFill>
                  <a:schemeClr val="tx1"/>
                </a:solidFill>
              </a:rPr>
              <a:t>هِ </a:t>
            </a:r>
            <a:endParaRPr lang="en-US" sz="2000" dirty="0">
              <a:solidFill>
                <a:srgbClr val="003192"/>
              </a:solidFill>
            </a:endParaRPr>
          </a:p>
        </p:txBody>
      </p:sp>
      <p:pic>
        <p:nvPicPr>
          <p:cNvPr id="12" name="Picture 11"/>
          <p:cNvPicPr>
            <a:picLocks noChangeAspect="1"/>
          </p:cNvPicPr>
          <p:nvPr/>
        </p:nvPicPr>
        <p:blipFill>
          <a:blip r:embed="rId2"/>
          <a:stretch>
            <a:fillRect/>
          </a:stretch>
        </p:blipFill>
        <p:spPr>
          <a:xfrm>
            <a:off x="9327617" y="1921092"/>
            <a:ext cx="2421161" cy="2665432"/>
          </a:xfrm>
          <a:prstGeom prst="rect">
            <a:avLst/>
          </a:prstGeom>
        </p:spPr>
      </p:pic>
      <p:sp>
        <p:nvSpPr>
          <p:cNvPr id="13" name="TextBox 12"/>
          <p:cNvSpPr txBox="1"/>
          <p:nvPr/>
        </p:nvSpPr>
        <p:spPr>
          <a:xfrm>
            <a:off x="2151529" y="522258"/>
            <a:ext cx="7346196" cy="52322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spcBef>
                <a:spcPts val="1800"/>
              </a:spcBef>
              <a:spcAft>
                <a:spcPts val="1800"/>
              </a:spcAft>
            </a:pPr>
            <a:r>
              <a:rPr lang="ar-KW" sz="2800" b="1" dirty="0">
                <a:solidFill>
                  <a:srgbClr val="FF0000"/>
                </a:solidFill>
              </a:rPr>
              <a:t>النون والميم المشددتين  </a:t>
            </a:r>
            <a:r>
              <a:rPr lang="en-US" sz="2800" b="1" dirty="0" smtClean="0">
                <a:solidFill>
                  <a:srgbClr val="FF0000"/>
                </a:solidFill>
              </a:rPr>
              <a:t>   </a:t>
            </a:r>
            <a:r>
              <a:rPr lang="ar-KW" sz="2800" b="1" dirty="0" smtClean="0">
                <a:solidFill>
                  <a:srgbClr val="FF0000"/>
                </a:solidFill>
              </a:rPr>
              <a:t>  </a:t>
            </a:r>
            <a:r>
              <a:rPr lang="en-US" b="1" dirty="0">
                <a:solidFill>
                  <a:srgbClr val="FF0000"/>
                </a:solidFill>
              </a:rPr>
              <a:t>The </a:t>
            </a:r>
            <a:r>
              <a:rPr lang="en-US" b="1" dirty="0" smtClean="0">
                <a:solidFill>
                  <a:srgbClr val="FF0000"/>
                </a:solidFill>
              </a:rPr>
              <a:t>Noon and </a:t>
            </a:r>
            <a:r>
              <a:rPr lang="en-US" b="1" dirty="0" err="1" smtClean="0">
                <a:solidFill>
                  <a:srgbClr val="FF0000"/>
                </a:solidFill>
              </a:rPr>
              <a:t>Meem</a:t>
            </a:r>
            <a:r>
              <a:rPr lang="en-US" b="1" dirty="0" smtClean="0">
                <a:solidFill>
                  <a:srgbClr val="FF0000"/>
                </a:solidFill>
              </a:rPr>
              <a:t> </a:t>
            </a:r>
            <a:r>
              <a:rPr lang="en-US" b="1" dirty="0">
                <a:solidFill>
                  <a:srgbClr val="FF0000"/>
                </a:solidFill>
              </a:rPr>
              <a:t>with </a:t>
            </a:r>
            <a:r>
              <a:rPr lang="en-US" b="1" dirty="0" err="1">
                <a:solidFill>
                  <a:srgbClr val="FF0000"/>
                </a:solidFill>
              </a:rPr>
              <a:t>Shaddah</a:t>
            </a:r>
            <a:endParaRPr lang="en-US" b="1" dirty="0">
              <a:solidFill>
                <a:srgbClr val="FF0000"/>
              </a:solidFill>
            </a:endParaRPr>
          </a:p>
        </p:txBody>
      </p:sp>
    </p:spTree>
    <p:extLst>
      <p:ext uri="{BB962C8B-B14F-4D97-AF65-F5344CB8AC3E}">
        <p14:creationId xmlns:p14="http://schemas.microsoft.com/office/powerpoint/2010/main" val="600858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2020-12-19</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14</a:t>
            </a:fld>
            <a:endParaRPr lang="en-US"/>
          </a:p>
        </p:txBody>
      </p:sp>
      <p:sp>
        <p:nvSpPr>
          <p:cNvPr id="8" name="TextBox 7"/>
          <p:cNvSpPr txBox="1"/>
          <p:nvPr/>
        </p:nvSpPr>
        <p:spPr>
          <a:xfrm>
            <a:off x="4486472" y="1399421"/>
            <a:ext cx="4464496" cy="707886"/>
          </a:xfrm>
          <a:prstGeom prst="rect">
            <a:avLst/>
          </a:prstGeom>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4000" b="1" dirty="0">
                <a:solidFill>
                  <a:srgbClr val="FFFF00"/>
                </a:solidFill>
              </a:rPr>
              <a:t>الغــنـــة    </a:t>
            </a:r>
            <a:r>
              <a:rPr lang="en-US" sz="3600" b="1" dirty="0" err="1">
                <a:solidFill>
                  <a:srgbClr val="FFFF00"/>
                </a:solidFill>
              </a:rPr>
              <a:t>Ghunnah</a:t>
            </a:r>
            <a:endParaRPr lang="en-US" sz="3600" b="1" dirty="0">
              <a:solidFill>
                <a:srgbClr val="FFFF00"/>
              </a:solidFill>
            </a:endParaRPr>
          </a:p>
        </p:txBody>
      </p:sp>
      <p:sp>
        <p:nvSpPr>
          <p:cNvPr id="12" name="TextBox 11"/>
          <p:cNvSpPr txBox="1"/>
          <p:nvPr/>
        </p:nvSpPr>
        <p:spPr>
          <a:xfrm>
            <a:off x="452417" y="2050316"/>
            <a:ext cx="1584176" cy="1938992"/>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en-US" sz="2400" b="1" dirty="0" smtClean="0">
                <a:solidFill>
                  <a:srgbClr val="FF0000"/>
                </a:solidFill>
              </a:rPr>
              <a:t>The </a:t>
            </a:r>
            <a:r>
              <a:rPr lang="en-US" sz="2400" b="1" dirty="0" err="1" smtClean="0">
                <a:solidFill>
                  <a:srgbClr val="FF0000"/>
                </a:solidFill>
              </a:rPr>
              <a:t>Ghunnah</a:t>
            </a:r>
            <a:r>
              <a:rPr lang="en-US" sz="2400" b="1" dirty="0" smtClean="0">
                <a:solidFill>
                  <a:srgbClr val="FF0000"/>
                </a:solidFill>
              </a:rPr>
              <a:t> of Origin</a:t>
            </a:r>
          </a:p>
          <a:p>
            <a:pPr lvl="0" algn="ctr" rtl="0"/>
            <a:endParaRPr lang="en-US" sz="2400" b="1" dirty="0">
              <a:solidFill>
                <a:srgbClr val="FF0000"/>
              </a:solidFill>
            </a:endParaRPr>
          </a:p>
          <a:p>
            <a:pPr algn="ctr"/>
            <a:r>
              <a:rPr lang="ar-KW" sz="2400" b="1" dirty="0">
                <a:solidFill>
                  <a:srgbClr val="FF0000"/>
                </a:solidFill>
              </a:rPr>
              <a:t>غنة الأصل </a:t>
            </a:r>
          </a:p>
        </p:txBody>
      </p:sp>
      <p:sp>
        <p:nvSpPr>
          <p:cNvPr id="13" name="TextBox 12"/>
          <p:cNvSpPr txBox="1"/>
          <p:nvPr/>
        </p:nvSpPr>
        <p:spPr>
          <a:xfrm>
            <a:off x="2036593" y="4957001"/>
            <a:ext cx="7155695" cy="1200329"/>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en-US" sz="2400" dirty="0" err="1" smtClean="0">
                <a:solidFill>
                  <a:srgbClr val="002060"/>
                </a:solidFill>
              </a:rPr>
              <a:t>وهي</a:t>
            </a:r>
            <a:r>
              <a:rPr lang="en-US" sz="2400" dirty="0" smtClean="0">
                <a:solidFill>
                  <a:srgbClr val="002060"/>
                </a:solidFill>
              </a:rPr>
              <a:t> </a:t>
            </a:r>
            <a:r>
              <a:rPr lang="en-US" sz="2400" dirty="0" err="1" smtClean="0">
                <a:solidFill>
                  <a:srgbClr val="002060"/>
                </a:solidFill>
              </a:rPr>
              <a:t>المرتبتين</a:t>
            </a:r>
            <a:r>
              <a:rPr lang="en-US" sz="2400" dirty="0" smtClean="0">
                <a:solidFill>
                  <a:srgbClr val="002060"/>
                </a:solidFill>
              </a:rPr>
              <a:t> </a:t>
            </a:r>
            <a:r>
              <a:rPr lang="en-US" sz="2400" dirty="0" err="1" smtClean="0">
                <a:solidFill>
                  <a:srgbClr val="002060"/>
                </a:solidFill>
              </a:rPr>
              <a:t>السفليين</a:t>
            </a:r>
            <a:r>
              <a:rPr lang="en-US" sz="2400" dirty="0" smtClean="0">
                <a:solidFill>
                  <a:srgbClr val="002060"/>
                </a:solidFill>
              </a:rPr>
              <a:t> </a:t>
            </a:r>
            <a:r>
              <a:rPr lang="en-US" sz="2400" dirty="0" err="1" smtClean="0">
                <a:solidFill>
                  <a:srgbClr val="002060"/>
                </a:solidFill>
              </a:rPr>
              <a:t>حيث</a:t>
            </a:r>
            <a:r>
              <a:rPr lang="en-US" sz="2400" dirty="0" smtClean="0">
                <a:solidFill>
                  <a:srgbClr val="002060"/>
                </a:solidFill>
              </a:rPr>
              <a:t> </a:t>
            </a:r>
            <a:r>
              <a:rPr lang="en-US" sz="2400" dirty="0" err="1" smtClean="0">
                <a:solidFill>
                  <a:srgbClr val="002060"/>
                </a:solidFill>
              </a:rPr>
              <a:t>لا</a:t>
            </a:r>
            <a:r>
              <a:rPr lang="en-US" sz="2400" dirty="0" smtClean="0">
                <a:solidFill>
                  <a:srgbClr val="002060"/>
                </a:solidFill>
              </a:rPr>
              <a:t> </a:t>
            </a:r>
            <a:r>
              <a:rPr lang="en-US" sz="2400" dirty="0" err="1" smtClean="0">
                <a:solidFill>
                  <a:srgbClr val="002060"/>
                </a:solidFill>
              </a:rPr>
              <a:t>تظهر</a:t>
            </a:r>
            <a:r>
              <a:rPr lang="en-US" sz="2400" dirty="0" smtClean="0">
                <a:solidFill>
                  <a:srgbClr val="002060"/>
                </a:solidFill>
              </a:rPr>
              <a:t> </a:t>
            </a:r>
            <a:r>
              <a:rPr lang="en-US" sz="2400" dirty="0" err="1" smtClean="0">
                <a:solidFill>
                  <a:srgbClr val="002060"/>
                </a:solidFill>
              </a:rPr>
              <a:t>فيهما</a:t>
            </a:r>
            <a:r>
              <a:rPr lang="en-US" sz="2400" dirty="0" smtClean="0">
                <a:solidFill>
                  <a:srgbClr val="002060"/>
                </a:solidFill>
              </a:rPr>
              <a:t> </a:t>
            </a:r>
            <a:r>
              <a:rPr lang="en-US" sz="2400" dirty="0" err="1" smtClean="0">
                <a:solidFill>
                  <a:srgbClr val="002060"/>
                </a:solidFill>
              </a:rPr>
              <a:t>الغنة</a:t>
            </a:r>
            <a:r>
              <a:rPr lang="en-US" sz="2400" dirty="0" smtClean="0">
                <a:solidFill>
                  <a:srgbClr val="002060"/>
                </a:solidFill>
              </a:rPr>
              <a:t> </a:t>
            </a:r>
            <a:r>
              <a:rPr lang="en-US" sz="2400" dirty="0" err="1" smtClean="0">
                <a:solidFill>
                  <a:srgbClr val="002060"/>
                </a:solidFill>
              </a:rPr>
              <a:t>بل</a:t>
            </a:r>
            <a:r>
              <a:rPr lang="en-US" sz="2400" dirty="0" smtClean="0">
                <a:solidFill>
                  <a:srgbClr val="002060"/>
                </a:solidFill>
              </a:rPr>
              <a:t> </a:t>
            </a:r>
            <a:r>
              <a:rPr lang="en-US" sz="2400" dirty="0" err="1" smtClean="0">
                <a:solidFill>
                  <a:srgbClr val="002060"/>
                </a:solidFill>
              </a:rPr>
              <a:t>يبقى</a:t>
            </a:r>
            <a:r>
              <a:rPr lang="en-US" sz="2400" dirty="0" smtClean="0">
                <a:solidFill>
                  <a:srgbClr val="002060"/>
                </a:solidFill>
              </a:rPr>
              <a:t> </a:t>
            </a:r>
            <a:r>
              <a:rPr lang="en-US" sz="2400" dirty="0" err="1" smtClean="0">
                <a:solidFill>
                  <a:srgbClr val="002060"/>
                </a:solidFill>
              </a:rPr>
              <a:t>فقط</a:t>
            </a:r>
            <a:r>
              <a:rPr lang="en-US" sz="2400" dirty="0" smtClean="0">
                <a:solidFill>
                  <a:srgbClr val="002060"/>
                </a:solidFill>
              </a:rPr>
              <a:t> </a:t>
            </a:r>
            <a:r>
              <a:rPr lang="en-US" sz="2400" dirty="0" err="1" smtClean="0">
                <a:solidFill>
                  <a:srgbClr val="002060"/>
                </a:solidFill>
              </a:rPr>
              <a:t>أصلها</a:t>
            </a:r>
            <a:r>
              <a:rPr lang="en-US" sz="2400" dirty="0" smtClean="0">
                <a:solidFill>
                  <a:srgbClr val="002060"/>
                </a:solidFill>
              </a:rPr>
              <a:t>:</a:t>
            </a:r>
          </a:p>
          <a:p>
            <a:pPr algn="r" rtl="1"/>
            <a:r>
              <a:rPr lang="ar-KW" sz="2400" dirty="0" smtClean="0">
                <a:solidFill>
                  <a:srgbClr val="002060"/>
                </a:solidFill>
              </a:rPr>
              <a:t>4-</a:t>
            </a:r>
            <a:r>
              <a:rPr lang="en-US" sz="2400" dirty="0" smtClean="0">
                <a:solidFill>
                  <a:srgbClr val="002060"/>
                </a:solidFill>
              </a:rPr>
              <a:t> </a:t>
            </a:r>
            <a:r>
              <a:rPr lang="en-US" sz="2400" b="1" dirty="0" err="1" smtClean="0">
                <a:solidFill>
                  <a:srgbClr val="002060"/>
                </a:solidFill>
              </a:rPr>
              <a:t>الدرجة</a:t>
            </a:r>
            <a:r>
              <a:rPr lang="en-US" sz="2400" b="1" dirty="0" smtClean="0">
                <a:solidFill>
                  <a:srgbClr val="002060"/>
                </a:solidFill>
              </a:rPr>
              <a:t> </a:t>
            </a:r>
            <a:r>
              <a:rPr lang="en-US" sz="2400" b="1" dirty="0" err="1" smtClean="0">
                <a:solidFill>
                  <a:srgbClr val="002060"/>
                </a:solidFill>
              </a:rPr>
              <a:t>الرابعة</a:t>
            </a:r>
            <a:r>
              <a:rPr lang="en-US" sz="2400" dirty="0" err="1" smtClean="0">
                <a:solidFill>
                  <a:srgbClr val="002060"/>
                </a:solidFill>
              </a:rPr>
              <a:t>:في</a:t>
            </a:r>
            <a:r>
              <a:rPr lang="en-US" sz="2400" b="1" dirty="0" err="1" smtClean="0">
                <a:solidFill>
                  <a:srgbClr val="002060"/>
                </a:solidFill>
              </a:rPr>
              <a:t>الساكن</a:t>
            </a:r>
            <a:r>
              <a:rPr lang="en-US" sz="2400" dirty="0" smtClean="0">
                <a:solidFill>
                  <a:srgbClr val="002060"/>
                </a:solidFill>
              </a:rPr>
              <a:t> </a:t>
            </a:r>
            <a:r>
              <a:rPr lang="en-US" sz="2400" dirty="0" err="1" smtClean="0">
                <a:solidFill>
                  <a:srgbClr val="002060"/>
                </a:solidFill>
              </a:rPr>
              <a:t>المظهر</a:t>
            </a:r>
            <a:r>
              <a:rPr lang="en-US" sz="2400" dirty="0" smtClean="0">
                <a:solidFill>
                  <a:srgbClr val="002060"/>
                </a:solidFill>
              </a:rPr>
              <a:t> </a:t>
            </a:r>
            <a:r>
              <a:rPr lang="ar-KW" sz="2400" dirty="0" smtClean="0">
                <a:solidFill>
                  <a:srgbClr val="002060"/>
                </a:solidFill>
              </a:rPr>
              <a:t>(</a:t>
            </a:r>
            <a:r>
              <a:rPr lang="en-US" sz="2400" dirty="0" err="1" smtClean="0">
                <a:solidFill>
                  <a:srgbClr val="002060"/>
                </a:solidFill>
              </a:rPr>
              <a:t>الإظهار</a:t>
            </a:r>
            <a:r>
              <a:rPr lang="ar-KW" sz="2400" dirty="0" smtClean="0">
                <a:solidFill>
                  <a:srgbClr val="002060"/>
                </a:solidFill>
              </a:rPr>
              <a:t>) .</a:t>
            </a:r>
            <a:r>
              <a:rPr lang="ar-SA" sz="2400" dirty="0" smtClean="0">
                <a:solidFill>
                  <a:srgbClr val="002060"/>
                </a:solidFill>
              </a:rPr>
              <a:t> </a:t>
            </a:r>
            <a:r>
              <a:rPr lang="ar-KW" sz="2400" b="1" dirty="0">
                <a:solidFill>
                  <a:schemeClr val="tx1"/>
                </a:solidFill>
              </a:rPr>
              <a:t>م</a:t>
            </a:r>
            <a:r>
              <a:rPr lang="ar-SA" sz="2400" b="1" dirty="0">
                <a:solidFill>
                  <a:schemeClr val="tx1"/>
                </a:solidFill>
              </a:rPr>
              <a:t>َ</a:t>
            </a:r>
            <a:r>
              <a:rPr lang="ar-KW" sz="2400" b="1" dirty="0">
                <a:solidFill>
                  <a:srgbClr val="FF0000"/>
                </a:solidFill>
              </a:rPr>
              <a:t>ن</a:t>
            </a:r>
            <a:r>
              <a:rPr lang="ar-SA" sz="2400" b="1" dirty="0">
                <a:solidFill>
                  <a:srgbClr val="FF0000"/>
                </a:solidFill>
              </a:rPr>
              <a:t>ْ</a:t>
            </a:r>
            <a:r>
              <a:rPr lang="ar-KW" sz="2400" b="1" dirty="0">
                <a:solidFill>
                  <a:srgbClr val="FF0000"/>
                </a:solidFill>
              </a:rPr>
              <a:t> </a:t>
            </a:r>
            <a:r>
              <a:rPr lang="ar-SA" sz="2400" b="1" dirty="0">
                <a:solidFill>
                  <a:srgbClr val="FF0000"/>
                </a:solidFill>
              </a:rPr>
              <a:t>أَ</a:t>
            </a:r>
            <a:r>
              <a:rPr lang="ar-SA" sz="2400" b="1" dirty="0">
                <a:solidFill>
                  <a:schemeClr val="tx1"/>
                </a:solidFill>
              </a:rPr>
              <a:t>راد   - لَه</a:t>
            </a:r>
            <a:r>
              <a:rPr lang="ar-SA" sz="2400" b="1" dirty="0">
                <a:solidFill>
                  <a:srgbClr val="FF0000"/>
                </a:solidFill>
              </a:rPr>
              <a:t>مْ</a:t>
            </a:r>
            <a:r>
              <a:rPr lang="ar-KW" sz="2400" b="1" dirty="0">
                <a:solidFill>
                  <a:srgbClr val="FF0000"/>
                </a:solidFill>
              </a:rPr>
              <a:t> </a:t>
            </a:r>
            <a:r>
              <a:rPr lang="ar-SA" sz="2400" b="1" dirty="0">
                <a:solidFill>
                  <a:srgbClr val="FF0000"/>
                </a:solidFill>
              </a:rPr>
              <a:t>جَ</a:t>
            </a:r>
            <a:r>
              <a:rPr lang="ar-SA" sz="2400" b="1" dirty="0">
                <a:solidFill>
                  <a:schemeClr val="tx1"/>
                </a:solidFill>
              </a:rPr>
              <a:t>نات</a:t>
            </a:r>
            <a:endParaRPr lang="en-US" sz="2400" dirty="0" smtClean="0">
              <a:solidFill>
                <a:srgbClr val="002060"/>
              </a:solidFill>
            </a:endParaRPr>
          </a:p>
          <a:p>
            <a:pPr algn="r" rtl="1"/>
            <a:r>
              <a:rPr lang="ar-KW" sz="2400" dirty="0" smtClean="0">
                <a:solidFill>
                  <a:srgbClr val="002060"/>
                </a:solidFill>
              </a:rPr>
              <a:t>5-</a:t>
            </a:r>
            <a:r>
              <a:rPr lang="en-US" sz="2400" dirty="0" smtClean="0">
                <a:solidFill>
                  <a:srgbClr val="002060"/>
                </a:solidFill>
              </a:rPr>
              <a:t> </a:t>
            </a:r>
            <a:r>
              <a:rPr lang="en-US" sz="2400" b="1" dirty="0" err="1" smtClean="0">
                <a:solidFill>
                  <a:srgbClr val="002060"/>
                </a:solidFill>
              </a:rPr>
              <a:t>الدرجة</a:t>
            </a:r>
            <a:r>
              <a:rPr lang="en-US" sz="2400" b="1" dirty="0" smtClean="0">
                <a:solidFill>
                  <a:srgbClr val="002060"/>
                </a:solidFill>
              </a:rPr>
              <a:t> </a:t>
            </a:r>
            <a:r>
              <a:rPr lang="en-US" sz="2400" b="1" dirty="0" err="1" smtClean="0">
                <a:solidFill>
                  <a:srgbClr val="002060"/>
                </a:solidFill>
              </a:rPr>
              <a:t>الخامسة</a:t>
            </a:r>
            <a:r>
              <a:rPr lang="en-US" sz="2400" dirty="0" err="1" smtClean="0">
                <a:solidFill>
                  <a:srgbClr val="002060"/>
                </a:solidFill>
              </a:rPr>
              <a:t>:في</a:t>
            </a:r>
            <a:r>
              <a:rPr lang="en-US" sz="2400" b="1" dirty="0" err="1" smtClean="0">
                <a:solidFill>
                  <a:srgbClr val="002060"/>
                </a:solidFill>
              </a:rPr>
              <a:t>المتحرك</a:t>
            </a:r>
            <a:r>
              <a:rPr lang="en-US" sz="2400" dirty="0" smtClean="0">
                <a:solidFill>
                  <a:srgbClr val="002060"/>
                </a:solidFill>
              </a:rPr>
              <a:t>.</a:t>
            </a:r>
            <a:r>
              <a:rPr lang="ar-SA" sz="2400" dirty="0" smtClean="0">
                <a:solidFill>
                  <a:srgbClr val="002060"/>
                </a:solidFill>
              </a:rPr>
              <a:t> </a:t>
            </a:r>
            <a:r>
              <a:rPr lang="ar-KW" sz="2400" b="1" dirty="0">
                <a:solidFill>
                  <a:srgbClr val="FF0000"/>
                </a:solidFill>
              </a:rPr>
              <a:t>م</a:t>
            </a:r>
            <a:r>
              <a:rPr lang="ar-SA" sz="2400" b="1" dirty="0">
                <a:solidFill>
                  <a:srgbClr val="FF0000"/>
                </a:solidFill>
              </a:rPr>
              <a:t>ِ</a:t>
            </a:r>
            <a:r>
              <a:rPr lang="ar-KW" sz="2400" b="1" dirty="0">
                <a:solidFill>
                  <a:srgbClr val="FF0000"/>
                </a:solidFill>
              </a:rPr>
              <a:t>ن</a:t>
            </a:r>
            <a:r>
              <a:rPr lang="ar-SA" sz="2400" b="1" dirty="0" smtClean="0">
                <a:solidFill>
                  <a:srgbClr val="FF0000"/>
                </a:solidFill>
              </a:rPr>
              <a:t>َ</a:t>
            </a:r>
            <a:endParaRPr lang="en-US" sz="2400" dirty="0">
              <a:solidFill>
                <a:srgbClr val="FF0000"/>
              </a:solidFill>
            </a:endParaRPr>
          </a:p>
        </p:txBody>
      </p:sp>
      <p:sp>
        <p:nvSpPr>
          <p:cNvPr id="15" name="TextBox 14"/>
          <p:cNvSpPr txBox="1"/>
          <p:nvPr/>
        </p:nvSpPr>
        <p:spPr>
          <a:xfrm>
            <a:off x="2639725" y="2216355"/>
            <a:ext cx="6858000" cy="1815882"/>
          </a:xfrm>
          <a:prstGeom prst="rect">
            <a:avLst/>
          </a:prstGeom>
          <a:noFill/>
        </p:spPr>
        <p:txBody>
          <a:bodyPr wrap="square" rtlCol="0">
            <a:spAutoFit/>
          </a:bodyPr>
          <a:lstStyle/>
          <a:p>
            <a:pPr algn="l" rtl="0"/>
            <a:r>
              <a:rPr lang="en-US" sz="2800" dirty="0" smtClean="0">
                <a:solidFill>
                  <a:srgbClr val="002060"/>
                </a:solidFill>
              </a:rPr>
              <a:t>with the last 2 levels:</a:t>
            </a:r>
          </a:p>
          <a:p>
            <a:pPr lvl="0"/>
            <a:r>
              <a:rPr lang="en-US" sz="2800" b="1" dirty="0" smtClean="0">
                <a:solidFill>
                  <a:srgbClr val="002060"/>
                </a:solidFill>
              </a:rPr>
              <a:t>Forth Level:</a:t>
            </a:r>
            <a:r>
              <a:rPr lang="en-US" sz="2800" dirty="0" smtClean="0">
                <a:solidFill>
                  <a:srgbClr val="002060"/>
                </a:solidFill>
              </a:rPr>
              <a:t> </a:t>
            </a:r>
            <a:r>
              <a:rPr lang="en-US" sz="2800" b="1" u="sng" dirty="0" smtClean="0">
                <a:solidFill>
                  <a:srgbClr val="002060"/>
                </a:solidFill>
              </a:rPr>
              <a:t>with </a:t>
            </a:r>
            <a:r>
              <a:rPr lang="en-US" sz="2800" b="1" u="sng" dirty="0" err="1" smtClean="0">
                <a:solidFill>
                  <a:srgbClr val="002060"/>
                </a:solidFill>
              </a:rPr>
              <a:t>Izh-har</a:t>
            </a:r>
            <a:r>
              <a:rPr lang="ar-KW" sz="2800" b="1" dirty="0" smtClean="0"/>
              <a:t>م</a:t>
            </a:r>
            <a:r>
              <a:rPr lang="ar-SA" sz="2800" b="1" dirty="0"/>
              <a:t>َ</a:t>
            </a:r>
            <a:r>
              <a:rPr lang="ar-KW" sz="2800" b="1" dirty="0">
                <a:solidFill>
                  <a:srgbClr val="FF0000"/>
                </a:solidFill>
              </a:rPr>
              <a:t>ن</a:t>
            </a:r>
            <a:r>
              <a:rPr lang="ar-SA" sz="2800" b="1" dirty="0">
                <a:solidFill>
                  <a:srgbClr val="FF0000"/>
                </a:solidFill>
              </a:rPr>
              <a:t>ْ</a:t>
            </a:r>
            <a:r>
              <a:rPr lang="ar-KW" sz="2800" b="1" dirty="0">
                <a:solidFill>
                  <a:srgbClr val="FF0000"/>
                </a:solidFill>
              </a:rPr>
              <a:t> </a:t>
            </a:r>
            <a:r>
              <a:rPr lang="ar-SA" sz="2800" b="1" dirty="0">
                <a:solidFill>
                  <a:srgbClr val="FF0000"/>
                </a:solidFill>
              </a:rPr>
              <a:t>أَ</a:t>
            </a:r>
            <a:r>
              <a:rPr lang="ar-SA" sz="2800" b="1" dirty="0"/>
              <a:t>راد   - لَه</a:t>
            </a:r>
            <a:r>
              <a:rPr lang="ar-SA" sz="2800" b="1" dirty="0">
                <a:solidFill>
                  <a:srgbClr val="FF0000"/>
                </a:solidFill>
              </a:rPr>
              <a:t>مْ</a:t>
            </a:r>
            <a:r>
              <a:rPr lang="ar-KW" sz="2800" b="1" dirty="0">
                <a:solidFill>
                  <a:srgbClr val="FF0000"/>
                </a:solidFill>
              </a:rPr>
              <a:t> </a:t>
            </a:r>
            <a:r>
              <a:rPr lang="ar-SA" sz="2800" b="1" dirty="0" smtClean="0">
                <a:solidFill>
                  <a:srgbClr val="FF0000"/>
                </a:solidFill>
              </a:rPr>
              <a:t>جَ</a:t>
            </a:r>
            <a:r>
              <a:rPr lang="ar-SA" sz="2800" b="1" dirty="0" smtClean="0"/>
              <a:t>نات </a:t>
            </a:r>
            <a:endParaRPr lang="en-US" sz="2800" b="1" u="sng" dirty="0" smtClean="0">
              <a:solidFill>
                <a:srgbClr val="002060"/>
              </a:solidFill>
            </a:endParaRPr>
          </a:p>
          <a:p>
            <a:r>
              <a:rPr lang="en-US" sz="2800" b="1" dirty="0" smtClean="0">
                <a:solidFill>
                  <a:srgbClr val="002060"/>
                </a:solidFill>
              </a:rPr>
              <a:t>Fifth Level: </a:t>
            </a:r>
            <a:r>
              <a:rPr lang="en-US" sz="2800" b="1" u="sng" dirty="0" smtClean="0">
                <a:solidFill>
                  <a:srgbClr val="002060"/>
                </a:solidFill>
              </a:rPr>
              <a:t>with Nun &amp; Mem with </a:t>
            </a:r>
            <a:r>
              <a:rPr lang="en-US" sz="2800" b="1" u="sng" dirty="0" err="1" smtClean="0">
                <a:solidFill>
                  <a:srgbClr val="002060"/>
                </a:solidFill>
              </a:rPr>
              <a:t>Haraka</a:t>
            </a:r>
            <a:r>
              <a:rPr lang="en-US" sz="2800" b="1" u="sng" dirty="0" smtClean="0">
                <a:solidFill>
                  <a:srgbClr val="002060"/>
                </a:solidFill>
              </a:rPr>
              <a:t> (not constant).</a:t>
            </a:r>
            <a:r>
              <a:rPr lang="ar-SA" sz="2800" dirty="0">
                <a:solidFill>
                  <a:srgbClr val="FF0000"/>
                </a:solidFill>
              </a:rPr>
              <a:t> </a:t>
            </a:r>
            <a:r>
              <a:rPr lang="ar-KW" sz="2800" b="1" dirty="0">
                <a:solidFill>
                  <a:srgbClr val="FF0000"/>
                </a:solidFill>
              </a:rPr>
              <a:t>م</a:t>
            </a:r>
            <a:r>
              <a:rPr lang="ar-SA" sz="2800" b="1" dirty="0">
                <a:solidFill>
                  <a:srgbClr val="FF0000"/>
                </a:solidFill>
              </a:rPr>
              <a:t>ِ</a:t>
            </a:r>
            <a:r>
              <a:rPr lang="ar-KW" sz="2800" b="1" dirty="0">
                <a:solidFill>
                  <a:srgbClr val="FF0000"/>
                </a:solidFill>
              </a:rPr>
              <a:t>ن</a:t>
            </a:r>
            <a:r>
              <a:rPr lang="ar-SA" sz="2800" b="1" dirty="0" smtClean="0">
                <a:solidFill>
                  <a:srgbClr val="FF0000"/>
                </a:solidFill>
              </a:rPr>
              <a:t>َ</a:t>
            </a:r>
            <a:r>
              <a:rPr lang="ar-SA" sz="2800" b="1" dirty="0">
                <a:solidFill>
                  <a:srgbClr val="FF0000"/>
                </a:solidFill>
              </a:rPr>
              <a:t> </a:t>
            </a:r>
            <a:endParaRPr lang="en-US" sz="2800" dirty="0">
              <a:solidFill>
                <a:srgbClr val="FF0000"/>
              </a:solidFill>
            </a:endParaRPr>
          </a:p>
        </p:txBody>
      </p:sp>
      <p:pic>
        <p:nvPicPr>
          <p:cNvPr id="10" name="Picture 9"/>
          <p:cNvPicPr>
            <a:picLocks noChangeAspect="1"/>
          </p:cNvPicPr>
          <p:nvPr/>
        </p:nvPicPr>
        <p:blipFill>
          <a:blip r:embed="rId2"/>
          <a:stretch>
            <a:fillRect/>
          </a:stretch>
        </p:blipFill>
        <p:spPr>
          <a:xfrm>
            <a:off x="9327617" y="1921092"/>
            <a:ext cx="2421161" cy="2665432"/>
          </a:xfrm>
          <a:prstGeom prst="rect">
            <a:avLst/>
          </a:prstGeom>
        </p:spPr>
      </p:pic>
      <p:sp>
        <p:nvSpPr>
          <p:cNvPr id="11" name="TextBox 10"/>
          <p:cNvSpPr txBox="1"/>
          <p:nvPr/>
        </p:nvSpPr>
        <p:spPr>
          <a:xfrm>
            <a:off x="2151529" y="522258"/>
            <a:ext cx="7346196" cy="52322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spcBef>
                <a:spcPts val="1800"/>
              </a:spcBef>
              <a:spcAft>
                <a:spcPts val="1800"/>
              </a:spcAft>
            </a:pPr>
            <a:r>
              <a:rPr lang="ar-KW" sz="2800" b="1" dirty="0">
                <a:solidFill>
                  <a:srgbClr val="FF0000"/>
                </a:solidFill>
              </a:rPr>
              <a:t>النون والميم المشددتين  </a:t>
            </a:r>
            <a:r>
              <a:rPr lang="en-US" sz="2800" b="1" dirty="0" smtClean="0">
                <a:solidFill>
                  <a:srgbClr val="FF0000"/>
                </a:solidFill>
              </a:rPr>
              <a:t>   </a:t>
            </a:r>
            <a:r>
              <a:rPr lang="ar-KW" sz="2800" b="1" dirty="0" smtClean="0">
                <a:solidFill>
                  <a:srgbClr val="FF0000"/>
                </a:solidFill>
              </a:rPr>
              <a:t>  </a:t>
            </a:r>
            <a:r>
              <a:rPr lang="en-US" b="1" dirty="0">
                <a:solidFill>
                  <a:srgbClr val="FF0000"/>
                </a:solidFill>
              </a:rPr>
              <a:t>The </a:t>
            </a:r>
            <a:r>
              <a:rPr lang="en-US" b="1" dirty="0" smtClean="0">
                <a:solidFill>
                  <a:srgbClr val="FF0000"/>
                </a:solidFill>
              </a:rPr>
              <a:t>Noon and </a:t>
            </a:r>
            <a:r>
              <a:rPr lang="en-US" b="1" dirty="0" err="1" smtClean="0">
                <a:solidFill>
                  <a:srgbClr val="FF0000"/>
                </a:solidFill>
              </a:rPr>
              <a:t>Meem</a:t>
            </a:r>
            <a:r>
              <a:rPr lang="en-US" b="1" dirty="0" smtClean="0">
                <a:solidFill>
                  <a:srgbClr val="FF0000"/>
                </a:solidFill>
              </a:rPr>
              <a:t> </a:t>
            </a:r>
            <a:r>
              <a:rPr lang="en-US" b="1" dirty="0">
                <a:solidFill>
                  <a:srgbClr val="FF0000"/>
                </a:solidFill>
              </a:rPr>
              <a:t>with </a:t>
            </a:r>
            <a:r>
              <a:rPr lang="en-US" b="1" dirty="0" err="1">
                <a:solidFill>
                  <a:srgbClr val="FF0000"/>
                </a:solidFill>
              </a:rPr>
              <a:t>Shaddah</a:t>
            </a:r>
            <a:endParaRPr lang="en-US" b="1" dirty="0">
              <a:solidFill>
                <a:srgbClr val="FF0000"/>
              </a:solidFill>
            </a:endParaRPr>
          </a:p>
        </p:txBody>
      </p:sp>
    </p:spTree>
    <p:extLst>
      <p:ext uri="{BB962C8B-B14F-4D97-AF65-F5344CB8AC3E}">
        <p14:creationId xmlns:p14="http://schemas.microsoft.com/office/powerpoint/2010/main" val="37691784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2020-12-19</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15</a:t>
            </a:fld>
            <a:endParaRPr lang="en-US"/>
          </a:p>
        </p:txBody>
      </p:sp>
      <p:sp>
        <p:nvSpPr>
          <p:cNvPr id="8" name="TextBox 7"/>
          <p:cNvSpPr txBox="1"/>
          <p:nvPr/>
        </p:nvSpPr>
        <p:spPr>
          <a:xfrm>
            <a:off x="4486472" y="1399421"/>
            <a:ext cx="4464496" cy="707886"/>
          </a:xfrm>
          <a:prstGeom prst="rect">
            <a:avLst/>
          </a:prstGeom>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4000" b="1" dirty="0">
                <a:solidFill>
                  <a:srgbClr val="FFFF00"/>
                </a:solidFill>
              </a:rPr>
              <a:t>الغــنـــة    </a:t>
            </a:r>
            <a:r>
              <a:rPr lang="en-US" sz="3600" b="1" dirty="0" err="1">
                <a:solidFill>
                  <a:srgbClr val="FFFF00"/>
                </a:solidFill>
              </a:rPr>
              <a:t>Ghunnah</a:t>
            </a:r>
            <a:endParaRPr lang="en-US" sz="3600" b="1" dirty="0">
              <a:solidFill>
                <a:srgbClr val="FFFF00"/>
              </a:solidFill>
            </a:endParaRPr>
          </a:p>
        </p:txBody>
      </p:sp>
      <p:sp>
        <p:nvSpPr>
          <p:cNvPr id="10" name="TextBox 9"/>
          <p:cNvSpPr txBox="1"/>
          <p:nvPr/>
        </p:nvSpPr>
        <p:spPr>
          <a:xfrm>
            <a:off x="1669522" y="4849773"/>
            <a:ext cx="7308304" cy="1569660"/>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en-US" sz="2400" dirty="0" err="1" smtClean="0">
                <a:solidFill>
                  <a:srgbClr val="002060"/>
                </a:solidFill>
              </a:rPr>
              <a:t>وقد</a:t>
            </a:r>
            <a:r>
              <a:rPr lang="en-US" sz="2400" dirty="0" smtClean="0">
                <a:solidFill>
                  <a:srgbClr val="002060"/>
                </a:solidFill>
              </a:rPr>
              <a:t> </a:t>
            </a:r>
            <a:r>
              <a:rPr lang="en-US" sz="2400" dirty="0" err="1" smtClean="0">
                <a:solidFill>
                  <a:srgbClr val="002060"/>
                </a:solidFill>
              </a:rPr>
              <a:t>يَسْأل</a:t>
            </a:r>
            <a:r>
              <a:rPr lang="en-US" sz="2400" dirty="0" smtClean="0">
                <a:solidFill>
                  <a:srgbClr val="002060"/>
                </a:solidFill>
              </a:rPr>
              <a:t> </a:t>
            </a:r>
            <a:r>
              <a:rPr lang="en-US" sz="2400" dirty="0" err="1" smtClean="0">
                <a:solidFill>
                  <a:srgbClr val="002060"/>
                </a:solidFill>
              </a:rPr>
              <a:t>سائل</a:t>
            </a:r>
            <a:r>
              <a:rPr lang="en-US" sz="2400" dirty="0" smtClean="0">
                <a:solidFill>
                  <a:srgbClr val="002060"/>
                </a:solidFill>
              </a:rPr>
              <a:t> </a:t>
            </a:r>
            <a:r>
              <a:rPr lang="en-US" sz="2400" b="1" u="sng" dirty="0" err="1" smtClean="0">
                <a:solidFill>
                  <a:srgbClr val="002060"/>
                </a:solidFill>
              </a:rPr>
              <a:t>كيف</a:t>
            </a:r>
            <a:r>
              <a:rPr lang="en-US" sz="2400" b="1" u="sng" dirty="0" smtClean="0">
                <a:solidFill>
                  <a:srgbClr val="002060"/>
                </a:solidFill>
              </a:rPr>
              <a:t> </a:t>
            </a:r>
            <a:r>
              <a:rPr lang="en-US" sz="2400" b="1" u="sng" dirty="0" err="1" smtClean="0">
                <a:solidFill>
                  <a:srgbClr val="002060"/>
                </a:solidFill>
              </a:rPr>
              <a:t>تثبت</a:t>
            </a:r>
            <a:r>
              <a:rPr lang="en-US" sz="2400" b="1" u="sng" dirty="0" smtClean="0">
                <a:solidFill>
                  <a:srgbClr val="002060"/>
                </a:solidFill>
              </a:rPr>
              <a:t> </a:t>
            </a:r>
            <a:r>
              <a:rPr lang="en-US" sz="2400" b="1" u="sng" dirty="0" err="1" smtClean="0">
                <a:solidFill>
                  <a:srgbClr val="002060"/>
                </a:solidFill>
              </a:rPr>
              <a:t>الغنة</a:t>
            </a:r>
            <a:r>
              <a:rPr lang="en-US" sz="2400" b="1" u="sng" dirty="0" smtClean="0">
                <a:solidFill>
                  <a:srgbClr val="002060"/>
                </a:solidFill>
              </a:rPr>
              <a:t> </a:t>
            </a:r>
            <a:r>
              <a:rPr lang="en-US" sz="2400" b="1" u="sng" dirty="0" err="1" smtClean="0">
                <a:solidFill>
                  <a:srgbClr val="002060"/>
                </a:solidFill>
              </a:rPr>
              <a:t>في</a:t>
            </a:r>
            <a:r>
              <a:rPr lang="en-US" sz="2400" b="1" u="sng" dirty="0" smtClean="0">
                <a:solidFill>
                  <a:srgbClr val="002060"/>
                </a:solidFill>
              </a:rPr>
              <a:t> </a:t>
            </a:r>
            <a:r>
              <a:rPr lang="en-US" sz="2400" b="1" u="sng" dirty="0" err="1" smtClean="0">
                <a:solidFill>
                  <a:srgbClr val="002060"/>
                </a:solidFill>
              </a:rPr>
              <a:t>الساكن</a:t>
            </a:r>
            <a:r>
              <a:rPr lang="en-US" sz="2400" b="1" u="sng" dirty="0" smtClean="0">
                <a:solidFill>
                  <a:srgbClr val="002060"/>
                </a:solidFill>
              </a:rPr>
              <a:t> </a:t>
            </a:r>
            <a:r>
              <a:rPr lang="en-US" sz="2400" b="1" u="sng" dirty="0" err="1" smtClean="0">
                <a:solidFill>
                  <a:srgbClr val="002060"/>
                </a:solidFill>
              </a:rPr>
              <a:t>المظهر</a:t>
            </a:r>
            <a:r>
              <a:rPr lang="en-US" sz="2400" b="1" u="sng" dirty="0" smtClean="0">
                <a:solidFill>
                  <a:srgbClr val="002060"/>
                </a:solidFill>
              </a:rPr>
              <a:t> </a:t>
            </a:r>
            <a:r>
              <a:rPr lang="en-US" sz="2400" b="1" u="sng" dirty="0" err="1" smtClean="0">
                <a:solidFill>
                  <a:srgbClr val="002060"/>
                </a:solidFill>
              </a:rPr>
              <a:t>والمتحرك</a:t>
            </a:r>
            <a:r>
              <a:rPr lang="en-US" sz="2400" dirty="0" smtClean="0">
                <a:solidFill>
                  <a:srgbClr val="002060"/>
                </a:solidFill>
              </a:rPr>
              <a:t>؟</a:t>
            </a:r>
          </a:p>
          <a:p>
            <a:pPr algn="r" rtl="1"/>
            <a:r>
              <a:rPr lang="en-US" sz="2400" dirty="0" err="1" smtClean="0">
                <a:solidFill>
                  <a:srgbClr val="002060"/>
                </a:solidFill>
              </a:rPr>
              <a:t>والجواب</a:t>
            </a:r>
            <a:r>
              <a:rPr lang="en-US" sz="2400" dirty="0" smtClean="0">
                <a:solidFill>
                  <a:srgbClr val="002060"/>
                </a:solidFill>
              </a:rPr>
              <a:t>: </a:t>
            </a:r>
            <a:r>
              <a:rPr lang="en-US" sz="2400" dirty="0" err="1" smtClean="0">
                <a:solidFill>
                  <a:srgbClr val="002060"/>
                </a:solidFill>
              </a:rPr>
              <a:t>أنهم</a:t>
            </a:r>
            <a:r>
              <a:rPr lang="en-US" sz="2400" dirty="0" smtClean="0">
                <a:solidFill>
                  <a:srgbClr val="002060"/>
                </a:solidFill>
              </a:rPr>
              <a:t> </a:t>
            </a:r>
            <a:r>
              <a:rPr lang="en-US" sz="2400" dirty="0" err="1" smtClean="0">
                <a:solidFill>
                  <a:srgbClr val="002060"/>
                </a:solidFill>
              </a:rPr>
              <a:t>استدلوا</a:t>
            </a:r>
            <a:r>
              <a:rPr lang="en-US" sz="2400" dirty="0" smtClean="0">
                <a:solidFill>
                  <a:srgbClr val="002060"/>
                </a:solidFill>
              </a:rPr>
              <a:t> </a:t>
            </a:r>
            <a:r>
              <a:rPr lang="en-US" sz="2400" dirty="0" err="1" smtClean="0">
                <a:solidFill>
                  <a:srgbClr val="002060"/>
                </a:solidFill>
              </a:rPr>
              <a:t>على</a:t>
            </a:r>
            <a:r>
              <a:rPr lang="en-US" sz="2400" dirty="0" smtClean="0">
                <a:solidFill>
                  <a:srgbClr val="002060"/>
                </a:solidFill>
              </a:rPr>
              <a:t> </a:t>
            </a:r>
            <a:r>
              <a:rPr lang="en-US" sz="2400" dirty="0" err="1" smtClean="0">
                <a:solidFill>
                  <a:srgbClr val="002060"/>
                </a:solidFill>
              </a:rPr>
              <a:t>ثبوت</a:t>
            </a:r>
            <a:r>
              <a:rPr lang="en-US" sz="2400" dirty="0" smtClean="0">
                <a:solidFill>
                  <a:srgbClr val="002060"/>
                </a:solidFill>
              </a:rPr>
              <a:t> </a:t>
            </a:r>
            <a:r>
              <a:rPr lang="en-US" sz="2400" dirty="0" err="1" smtClean="0">
                <a:solidFill>
                  <a:srgbClr val="002060"/>
                </a:solidFill>
              </a:rPr>
              <a:t>الغنة</a:t>
            </a:r>
            <a:r>
              <a:rPr lang="en-US" sz="2400" dirty="0" smtClean="0">
                <a:solidFill>
                  <a:srgbClr val="002060"/>
                </a:solidFill>
              </a:rPr>
              <a:t> </a:t>
            </a:r>
            <a:r>
              <a:rPr lang="en-US" sz="2400" dirty="0" err="1" smtClean="0">
                <a:solidFill>
                  <a:srgbClr val="002060"/>
                </a:solidFill>
              </a:rPr>
              <a:t>في</a:t>
            </a:r>
            <a:r>
              <a:rPr lang="en-US" sz="2400" dirty="0" smtClean="0">
                <a:solidFill>
                  <a:srgbClr val="002060"/>
                </a:solidFill>
              </a:rPr>
              <a:t> </a:t>
            </a:r>
            <a:r>
              <a:rPr lang="en-US" sz="2400" dirty="0" err="1" smtClean="0">
                <a:solidFill>
                  <a:srgbClr val="002060"/>
                </a:solidFill>
              </a:rPr>
              <a:t>الساكن</a:t>
            </a:r>
            <a:r>
              <a:rPr lang="en-US" sz="2400" dirty="0" smtClean="0">
                <a:solidFill>
                  <a:srgbClr val="002060"/>
                </a:solidFill>
              </a:rPr>
              <a:t> </a:t>
            </a:r>
            <a:r>
              <a:rPr lang="en-US" sz="2400" dirty="0" err="1" smtClean="0">
                <a:solidFill>
                  <a:srgbClr val="002060"/>
                </a:solidFill>
              </a:rPr>
              <a:t>المظهر</a:t>
            </a:r>
            <a:r>
              <a:rPr lang="en-US" sz="2400" dirty="0" smtClean="0">
                <a:solidFill>
                  <a:srgbClr val="002060"/>
                </a:solidFill>
              </a:rPr>
              <a:t> </a:t>
            </a:r>
            <a:r>
              <a:rPr lang="en-US" sz="2400" dirty="0" err="1" smtClean="0">
                <a:solidFill>
                  <a:srgbClr val="002060"/>
                </a:solidFill>
              </a:rPr>
              <a:t>والمتحرك</a:t>
            </a:r>
            <a:r>
              <a:rPr lang="en-US" sz="2400" dirty="0" smtClean="0">
                <a:solidFill>
                  <a:srgbClr val="002060"/>
                </a:solidFill>
              </a:rPr>
              <a:t> </a:t>
            </a:r>
            <a:r>
              <a:rPr lang="en-US" sz="2400" dirty="0" err="1" smtClean="0">
                <a:solidFill>
                  <a:srgbClr val="002060"/>
                </a:solidFill>
              </a:rPr>
              <a:t>حيث</a:t>
            </a:r>
            <a:r>
              <a:rPr lang="en-US" sz="2400" dirty="0" smtClean="0">
                <a:solidFill>
                  <a:srgbClr val="002060"/>
                </a:solidFill>
              </a:rPr>
              <a:t> </a:t>
            </a:r>
            <a:r>
              <a:rPr lang="en-US" sz="2400" dirty="0" err="1" smtClean="0">
                <a:solidFill>
                  <a:srgbClr val="002060"/>
                </a:solidFill>
              </a:rPr>
              <a:t>يتعذر</a:t>
            </a:r>
            <a:r>
              <a:rPr lang="en-US" sz="2400" dirty="0" smtClean="0">
                <a:solidFill>
                  <a:srgbClr val="002060"/>
                </a:solidFill>
              </a:rPr>
              <a:t> </a:t>
            </a:r>
            <a:r>
              <a:rPr lang="en-US" sz="2400" dirty="0" err="1" smtClean="0">
                <a:solidFill>
                  <a:srgbClr val="002060"/>
                </a:solidFill>
              </a:rPr>
              <a:t>النطق</a:t>
            </a:r>
            <a:r>
              <a:rPr lang="en-US" sz="2400" dirty="0" smtClean="0">
                <a:solidFill>
                  <a:srgbClr val="002060"/>
                </a:solidFill>
              </a:rPr>
              <a:t> </a:t>
            </a:r>
            <a:r>
              <a:rPr lang="en-US" sz="2400" dirty="0" err="1" smtClean="0">
                <a:solidFill>
                  <a:srgbClr val="002060"/>
                </a:solidFill>
              </a:rPr>
              <a:t>بالنون</a:t>
            </a:r>
            <a:r>
              <a:rPr lang="en-US" sz="2400" dirty="0" smtClean="0">
                <a:solidFill>
                  <a:srgbClr val="002060"/>
                </a:solidFill>
              </a:rPr>
              <a:t> </a:t>
            </a:r>
            <a:r>
              <a:rPr lang="en-US" sz="2400" dirty="0" err="1" smtClean="0">
                <a:solidFill>
                  <a:srgbClr val="002060"/>
                </a:solidFill>
              </a:rPr>
              <a:t>والميم</a:t>
            </a:r>
            <a:r>
              <a:rPr lang="en-US" sz="2400" dirty="0" smtClean="0">
                <a:solidFill>
                  <a:srgbClr val="002060"/>
                </a:solidFill>
              </a:rPr>
              <a:t> </a:t>
            </a:r>
            <a:r>
              <a:rPr lang="en-US" sz="2400" dirty="0" err="1" smtClean="0">
                <a:solidFill>
                  <a:srgbClr val="002060"/>
                </a:solidFill>
              </a:rPr>
              <a:t>المظهرتين</a:t>
            </a:r>
            <a:r>
              <a:rPr lang="en-US" sz="2400" dirty="0" smtClean="0">
                <a:solidFill>
                  <a:srgbClr val="002060"/>
                </a:solidFill>
              </a:rPr>
              <a:t> </a:t>
            </a:r>
            <a:r>
              <a:rPr lang="en-US" sz="2400" dirty="0" err="1" smtClean="0">
                <a:solidFill>
                  <a:srgbClr val="002060"/>
                </a:solidFill>
              </a:rPr>
              <a:t>أو</a:t>
            </a:r>
            <a:r>
              <a:rPr lang="en-US" sz="2400" dirty="0" smtClean="0">
                <a:solidFill>
                  <a:srgbClr val="002060"/>
                </a:solidFill>
              </a:rPr>
              <a:t> </a:t>
            </a:r>
            <a:r>
              <a:rPr lang="en-US" sz="2400" dirty="0" err="1" smtClean="0">
                <a:solidFill>
                  <a:srgbClr val="002060"/>
                </a:solidFill>
              </a:rPr>
              <a:t>المحركتين</a:t>
            </a:r>
            <a:r>
              <a:rPr lang="en-US" sz="2400" dirty="0" smtClean="0">
                <a:solidFill>
                  <a:srgbClr val="002060"/>
                </a:solidFill>
              </a:rPr>
              <a:t> </a:t>
            </a:r>
            <a:r>
              <a:rPr lang="en-US" sz="2400" dirty="0" err="1" smtClean="0">
                <a:solidFill>
                  <a:srgbClr val="002060"/>
                </a:solidFill>
              </a:rPr>
              <a:t>إذا</a:t>
            </a:r>
            <a:r>
              <a:rPr lang="en-US" sz="2400" dirty="0" smtClean="0">
                <a:solidFill>
                  <a:srgbClr val="002060"/>
                </a:solidFill>
              </a:rPr>
              <a:t> </a:t>
            </a:r>
            <a:r>
              <a:rPr lang="en-US" sz="2400" dirty="0" err="1" smtClean="0">
                <a:solidFill>
                  <a:srgbClr val="002060"/>
                </a:solidFill>
              </a:rPr>
              <a:t>انسد</a:t>
            </a:r>
            <a:r>
              <a:rPr lang="en-US" sz="2400" dirty="0" smtClean="0">
                <a:solidFill>
                  <a:srgbClr val="002060"/>
                </a:solidFill>
              </a:rPr>
              <a:t> </a:t>
            </a:r>
            <a:r>
              <a:rPr lang="en-US" sz="2400" dirty="0" err="1" smtClean="0">
                <a:solidFill>
                  <a:srgbClr val="002060"/>
                </a:solidFill>
              </a:rPr>
              <a:t>مخرج</a:t>
            </a:r>
            <a:r>
              <a:rPr lang="en-US" sz="2400" dirty="0" smtClean="0">
                <a:solidFill>
                  <a:srgbClr val="002060"/>
                </a:solidFill>
              </a:rPr>
              <a:t> </a:t>
            </a:r>
            <a:r>
              <a:rPr lang="en-US" sz="2400" dirty="0" err="1" smtClean="0">
                <a:solidFill>
                  <a:srgbClr val="002060"/>
                </a:solidFill>
              </a:rPr>
              <a:t>الغنة</a:t>
            </a:r>
            <a:r>
              <a:rPr lang="en-US" sz="2400" dirty="0" smtClean="0">
                <a:solidFill>
                  <a:srgbClr val="002060"/>
                </a:solidFill>
              </a:rPr>
              <a:t> </a:t>
            </a:r>
            <a:r>
              <a:rPr lang="en-US" sz="2400" dirty="0" err="1" smtClean="0">
                <a:solidFill>
                  <a:srgbClr val="002060"/>
                </a:solidFill>
              </a:rPr>
              <a:t>وهو</a:t>
            </a:r>
            <a:r>
              <a:rPr lang="en-US" sz="2400" dirty="0" smtClean="0">
                <a:solidFill>
                  <a:srgbClr val="002060"/>
                </a:solidFill>
              </a:rPr>
              <a:t> </a:t>
            </a:r>
            <a:r>
              <a:rPr lang="en-US" sz="2400" dirty="0" err="1" smtClean="0">
                <a:solidFill>
                  <a:srgbClr val="002060"/>
                </a:solidFill>
              </a:rPr>
              <a:t>الخيشوم</a:t>
            </a:r>
            <a:r>
              <a:rPr lang="en-US" sz="2400" dirty="0" smtClean="0">
                <a:solidFill>
                  <a:srgbClr val="002060"/>
                </a:solidFill>
              </a:rPr>
              <a:t>.</a:t>
            </a:r>
            <a:endParaRPr lang="en-US" sz="2400" dirty="0">
              <a:solidFill>
                <a:srgbClr val="002060"/>
              </a:solidFill>
            </a:endParaRPr>
          </a:p>
        </p:txBody>
      </p:sp>
      <p:sp>
        <p:nvSpPr>
          <p:cNvPr id="11" name="TextBox 10"/>
          <p:cNvSpPr txBox="1"/>
          <p:nvPr/>
        </p:nvSpPr>
        <p:spPr>
          <a:xfrm>
            <a:off x="2272226" y="2306703"/>
            <a:ext cx="6705600" cy="2554545"/>
          </a:xfrm>
          <a:prstGeom prst="rect">
            <a:avLst/>
          </a:prstGeom>
          <a:noFill/>
        </p:spPr>
        <p:txBody>
          <a:bodyPr wrap="square" rtlCol="0">
            <a:spAutoFit/>
          </a:bodyPr>
          <a:lstStyle/>
          <a:p>
            <a:pPr algn="l" rtl="0"/>
            <a:r>
              <a:rPr lang="en-US" sz="2000" b="1" dirty="0" smtClean="0">
                <a:solidFill>
                  <a:srgbClr val="002060"/>
                </a:solidFill>
              </a:rPr>
              <a:t>One may ask</a:t>
            </a:r>
            <a:r>
              <a:rPr lang="en-US" sz="2000" b="1" u="sng" dirty="0" smtClean="0">
                <a:solidFill>
                  <a:srgbClr val="002060"/>
                </a:solidFill>
              </a:rPr>
              <a:t> how there is </a:t>
            </a:r>
            <a:r>
              <a:rPr lang="en-US" sz="2000" b="1" u="sng" dirty="0" err="1" smtClean="0">
                <a:solidFill>
                  <a:srgbClr val="002060"/>
                </a:solidFill>
              </a:rPr>
              <a:t>ghunnah</a:t>
            </a:r>
            <a:r>
              <a:rPr lang="en-US" sz="2000" b="1" u="sng" dirty="0" smtClean="0">
                <a:solidFill>
                  <a:srgbClr val="002060"/>
                </a:solidFill>
              </a:rPr>
              <a:t> for the fourth and fifth ranks, i.e. when the </a:t>
            </a:r>
            <a:r>
              <a:rPr lang="en-US" sz="2000" b="1" u="sng" dirty="0" err="1" smtClean="0">
                <a:solidFill>
                  <a:srgbClr val="002060"/>
                </a:solidFill>
              </a:rPr>
              <a:t>sakin</a:t>
            </a:r>
            <a:r>
              <a:rPr lang="en-US" sz="2000" b="1" u="sng" dirty="0" smtClean="0">
                <a:solidFill>
                  <a:srgbClr val="002060"/>
                </a:solidFill>
              </a:rPr>
              <a:t> letter is followed by a letter that is pronounced clearly, or the </a:t>
            </a:r>
            <a:r>
              <a:rPr lang="en-US" sz="2000" b="1" u="sng" dirty="0" err="1" smtClean="0">
                <a:solidFill>
                  <a:srgbClr val="002060"/>
                </a:solidFill>
              </a:rPr>
              <a:t>mutaharrik</a:t>
            </a:r>
            <a:r>
              <a:rPr lang="en-US" sz="2000" b="1" u="sng" dirty="0" smtClean="0">
                <a:solidFill>
                  <a:srgbClr val="002060"/>
                </a:solidFill>
              </a:rPr>
              <a:t> letter ??</a:t>
            </a:r>
          </a:p>
          <a:p>
            <a:pPr algn="l" rtl="0"/>
            <a:r>
              <a:rPr lang="en-US" sz="2000" dirty="0" smtClean="0">
                <a:solidFill>
                  <a:srgbClr val="002060"/>
                </a:solidFill>
              </a:rPr>
              <a:t>In reply we can say that the scholars proved the occurrence of </a:t>
            </a:r>
            <a:r>
              <a:rPr lang="en-US" sz="2000" dirty="0" err="1" smtClean="0">
                <a:solidFill>
                  <a:srgbClr val="002060"/>
                </a:solidFill>
              </a:rPr>
              <a:t>ghunnah</a:t>
            </a:r>
            <a:r>
              <a:rPr lang="en-US" sz="2000" dirty="0" smtClean="0">
                <a:solidFill>
                  <a:srgbClr val="002060"/>
                </a:solidFill>
              </a:rPr>
              <a:t> in both these cases  </a:t>
            </a:r>
            <a:r>
              <a:rPr lang="en-US" sz="2000" b="1" dirty="0" smtClean="0">
                <a:solidFill>
                  <a:srgbClr val="002060"/>
                </a:solidFill>
              </a:rPr>
              <a:t>since it is difficult to pronounce the nun and </a:t>
            </a:r>
            <a:r>
              <a:rPr lang="en-US" sz="2000" b="1" dirty="0" err="1" smtClean="0">
                <a:solidFill>
                  <a:srgbClr val="002060"/>
                </a:solidFill>
              </a:rPr>
              <a:t>mim</a:t>
            </a:r>
            <a:r>
              <a:rPr lang="en-US" sz="2000" b="1" dirty="0" smtClean="0">
                <a:solidFill>
                  <a:srgbClr val="002060"/>
                </a:solidFill>
              </a:rPr>
              <a:t> in these two cases if the </a:t>
            </a:r>
            <a:r>
              <a:rPr lang="en-US" sz="2000" b="1" dirty="0" err="1" smtClean="0">
                <a:solidFill>
                  <a:srgbClr val="002060"/>
                </a:solidFill>
              </a:rPr>
              <a:t>makhraj</a:t>
            </a:r>
            <a:r>
              <a:rPr lang="en-US" sz="2000" b="1" dirty="0" smtClean="0">
                <a:solidFill>
                  <a:srgbClr val="002060"/>
                </a:solidFill>
              </a:rPr>
              <a:t> of the </a:t>
            </a:r>
            <a:r>
              <a:rPr lang="en-US" sz="2000" b="1" dirty="0" err="1" smtClean="0">
                <a:solidFill>
                  <a:srgbClr val="002060"/>
                </a:solidFill>
              </a:rPr>
              <a:t>ghunnah</a:t>
            </a:r>
            <a:r>
              <a:rPr lang="en-US" sz="2000" b="1" dirty="0" smtClean="0">
                <a:solidFill>
                  <a:srgbClr val="002060"/>
                </a:solidFill>
              </a:rPr>
              <a:t> (the nasal passage) is blocked.</a:t>
            </a:r>
          </a:p>
          <a:p>
            <a:pPr algn="l"/>
            <a:endParaRPr lang="en-US" sz="2000" dirty="0">
              <a:solidFill>
                <a:srgbClr val="002060"/>
              </a:solidFill>
            </a:endParaRPr>
          </a:p>
        </p:txBody>
      </p:sp>
      <p:pic>
        <p:nvPicPr>
          <p:cNvPr id="13" name="Picture 12"/>
          <p:cNvPicPr>
            <a:picLocks noChangeAspect="1"/>
          </p:cNvPicPr>
          <p:nvPr/>
        </p:nvPicPr>
        <p:blipFill>
          <a:blip r:embed="rId2"/>
          <a:stretch>
            <a:fillRect/>
          </a:stretch>
        </p:blipFill>
        <p:spPr>
          <a:xfrm>
            <a:off x="9327617" y="1921092"/>
            <a:ext cx="2421161" cy="2665432"/>
          </a:xfrm>
          <a:prstGeom prst="rect">
            <a:avLst/>
          </a:prstGeom>
        </p:spPr>
      </p:pic>
      <p:sp>
        <p:nvSpPr>
          <p:cNvPr id="15" name="TextBox 14"/>
          <p:cNvSpPr txBox="1"/>
          <p:nvPr/>
        </p:nvSpPr>
        <p:spPr>
          <a:xfrm>
            <a:off x="2151529" y="522258"/>
            <a:ext cx="7346196" cy="52322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spcBef>
                <a:spcPts val="1800"/>
              </a:spcBef>
              <a:spcAft>
                <a:spcPts val="1800"/>
              </a:spcAft>
            </a:pPr>
            <a:r>
              <a:rPr lang="ar-KW" sz="2800" b="1" dirty="0">
                <a:solidFill>
                  <a:srgbClr val="FF0000"/>
                </a:solidFill>
              </a:rPr>
              <a:t>النون والميم المشددتين  </a:t>
            </a:r>
            <a:r>
              <a:rPr lang="en-US" sz="2800" b="1" dirty="0" smtClean="0">
                <a:solidFill>
                  <a:srgbClr val="FF0000"/>
                </a:solidFill>
              </a:rPr>
              <a:t>   </a:t>
            </a:r>
            <a:r>
              <a:rPr lang="ar-KW" sz="2800" b="1" dirty="0" smtClean="0">
                <a:solidFill>
                  <a:srgbClr val="FF0000"/>
                </a:solidFill>
              </a:rPr>
              <a:t>  </a:t>
            </a:r>
            <a:r>
              <a:rPr lang="en-US" b="1" dirty="0">
                <a:solidFill>
                  <a:srgbClr val="FF0000"/>
                </a:solidFill>
              </a:rPr>
              <a:t>The </a:t>
            </a:r>
            <a:r>
              <a:rPr lang="en-US" b="1" dirty="0" smtClean="0">
                <a:solidFill>
                  <a:srgbClr val="FF0000"/>
                </a:solidFill>
              </a:rPr>
              <a:t>Noon and </a:t>
            </a:r>
            <a:r>
              <a:rPr lang="en-US" b="1" dirty="0" err="1" smtClean="0">
                <a:solidFill>
                  <a:srgbClr val="FF0000"/>
                </a:solidFill>
              </a:rPr>
              <a:t>Meem</a:t>
            </a:r>
            <a:r>
              <a:rPr lang="en-US" b="1" dirty="0" smtClean="0">
                <a:solidFill>
                  <a:srgbClr val="FF0000"/>
                </a:solidFill>
              </a:rPr>
              <a:t> </a:t>
            </a:r>
            <a:r>
              <a:rPr lang="en-US" b="1" dirty="0">
                <a:solidFill>
                  <a:srgbClr val="FF0000"/>
                </a:solidFill>
              </a:rPr>
              <a:t>with </a:t>
            </a:r>
            <a:r>
              <a:rPr lang="en-US" b="1" dirty="0" err="1">
                <a:solidFill>
                  <a:srgbClr val="FF0000"/>
                </a:solidFill>
              </a:rPr>
              <a:t>Shaddah</a:t>
            </a:r>
            <a:endParaRPr lang="en-US" b="1" dirty="0">
              <a:solidFill>
                <a:srgbClr val="FF0000"/>
              </a:solidFill>
            </a:endParaRPr>
          </a:p>
        </p:txBody>
      </p:sp>
      <p:sp>
        <p:nvSpPr>
          <p:cNvPr id="16" name="TextBox 15"/>
          <p:cNvSpPr txBox="1"/>
          <p:nvPr/>
        </p:nvSpPr>
        <p:spPr>
          <a:xfrm>
            <a:off x="452417" y="2050316"/>
            <a:ext cx="1584176" cy="1938992"/>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en-US" sz="2400" b="1" dirty="0" smtClean="0">
                <a:solidFill>
                  <a:srgbClr val="FF0000"/>
                </a:solidFill>
              </a:rPr>
              <a:t>The </a:t>
            </a:r>
            <a:r>
              <a:rPr lang="en-US" sz="2400" b="1" dirty="0" err="1" smtClean="0">
                <a:solidFill>
                  <a:srgbClr val="FF0000"/>
                </a:solidFill>
              </a:rPr>
              <a:t>Ghunnah</a:t>
            </a:r>
            <a:r>
              <a:rPr lang="en-US" sz="2400" b="1" dirty="0" smtClean="0">
                <a:solidFill>
                  <a:srgbClr val="FF0000"/>
                </a:solidFill>
              </a:rPr>
              <a:t> of Origin</a:t>
            </a:r>
          </a:p>
          <a:p>
            <a:pPr lvl="0" algn="ctr" rtl="0"/>
            <a:endParaRPr lang="en-US" sz="2400" b="1" dirty="0">
              <a:solidFill>
                <a:srgbClr val="FF0000"/>
              </a:solidFill>
            </a:endParaRPr>
          </a:p>
          <a:p>
            <a:pPr algn="ctr"/>
            <a:r>
              <a:rPr lang="ar-KW" sz="2400" b="1" dirty="0">
                <a:solidFill>
                  <a:srgbClr val="FF0000"/>
                </a:solidFill>
              </a:rPr>
              <a:t>غنة الأصل </a:t>
            </a:r>
          </a:p>
        </p:txBody>
      </p:sp>
    </p:spTree>
    <p:extLst>
      <p:ext uri="{BB962C8B-B14F-4D97-AF65-F5344CB8AC3E}">
        <p14:creationId xmlns:p14="http://schemas.microsoft.com/office/powerpoint/2010/main" val="1926396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a:xfrm>
            <a:off x="528919" y="6527806"/>
            <a:ext cx="2743200" cy="365125"/>
          </a:xfrm>
        </p:spPr>
        <p:txBody>
          <a:bodyPr/>
          <a:lstStyle/>
          <a:p>
            <a:fld id="{A9A40FED-A4C5-4F44-A889-638281D21CB2}" type="datetime1">
              <a:rPr lang="en-CA" smtClean="0"/>
              <a:t>2020-12-19</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a:xfrm>
            <a:off x="8301319" y="6527806"/>
            <a:ext cx="2743200" cy="365125"/>
          </a:xfrm>
        </p:spPr>
        <p:txBody>
          <a:bodyPr/>
          <a:lstStyle/>
          <a:p>
            <a:fld id="{81817943-45D5-5949-BC48-405C5101A313}" type="slidenum">
              <a:rPr lang="en-US" smtClean="0"/>
              <a:t>16</a:t>
            </a:fld>
            <a:endParaRPr lang="en-US"/>
          </a:p>
        </p:txBody>
      </p:sp>
      <p:sp>
        <p:nvSpPr>
          <p:cNvPr id="6" name="TextBox 5"/>
          <p:cNvSpPr txBox="1"/>
          <p:nvPr/>
        </p:nvSpPr>
        <p:spPr>
          <a:xfrm>
            <a:off x="4318180" y="1143632"/>
            <a:ext cx="3625778" cy="523220"/>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1"/>
            <a:r>
              <a:rPr lang="ar-KW" sz="2800" b="1" dirty="0" smtClean="0">
                <a:solidFill>
                  <a:srgbClr val="003192"/>
                </a:solidFill>
              </a:rPr>
              <a:t>تدريب</a:t>
            </a:r>
            <a:r>
              <a:rPr lang="ar-SA" sz="2800" b="1" dirty="0" smtClean="0">
                <a:solidFill>
                  <a:srgbClr val="003192"/>
                </a:solidFill>
              </a:rPr>
              <a:t> </a:t>
            </a:r>
            <a:r>
              <a:rPr lang="en-US" sz="2800" b="1" dirty="0" smtClean="0">
                <a:solidFill>
                  <a:srgbClr val="003192"/>
                </a:solidFill>
              </a:rPr>
              <a:t>Practice</a:t>
            </a:r>
            <a:endParaRPr lang="en-US" sz="2800" b="1" dirty="0">
              <a:solidFill>
                <a:schemeClr val="tx1"/>
              </a:solidFill>
            </a:endParaRPr>
          </a:p>
        </p:txBody>
      </p:sp>
      <p:sp>
        <p:nvSpPr>
          <p:cNvPr id="7" name="Title 1"/>
          <p:cNvSpPr>
            <a:spLocks noGrp="1"/>
          </p:cNvSpPr>
          <p:nvPr>
            <p:ph type="title"/>
          </p:nvPr>
        </p:nvSpPr>
        <p:spPr>
          <a:xfrm>
            <a:off x="608847" y="1585662"/>
            <a:ext cx="8592139" cy="4672559"/>
          </a:xfrm>
        </p:spPr>
        <p:txBody>
          <a:bodyPr>
            <a:noAutofit/>
          </a:bodyPr>
          <a:lstStyle/>
          <a:p>
            <a:pPr lvl="0" algn="ctr"/>
            <a:r>
              <a:rPr lang="ar-SA" sz="2000" dirty="0" smtClean="0">
                <a:solidFill>
                  <a:schemeClr val="accent1">
                    <a:lumMod val="50000"/>
                  </a:schemeClr>
                </a:solidFill>
                <a:latin typeface="Arial Unicode MS" pitchFamily="34" charset="-128"/>
                <a:ea typeface="Arial Unicode MS" pitchFamily="34" charset="-128"/>
                <a:cs typeface="+mn-cs"/>
              </a:rPr>
              <a:t>اللَّهُ الَّذِي سَخَّرَ لَكُمُ الْبَحْرَ لِتَجْرِيَ الْفُلْكُ فِيهِ بِأَمْرِهِ وَلِتَبْتَغُوا مِن فَضْلِهِ وَلَعَلَّكُمْ تَشْكُرُونَ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وَسَخَّرَ لَكُم مَّا فِي السَّمَاوَاتِ وَمَا فِي الأَرْضِ جَمِيعًا مِّنْهُ إِنَّ فِي ذَلِكَ لَآيَاتٍ لِّقَوْمٍ يَتَفَكَّرُونَ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قُل لِّلَّذِينَ آمَنُوا يَغْفِرُوا لِلَّذِينَ لا يَرْجُون أَيَّامَ اللَّهِ لِيَجْزِيَ قَوْمًا بِمَا كَانُوا يَكْسِبُونَ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مَنْ عَمِلَ صَالِحًا فَلِنَفْسِهِ وَمَنْ أَسَاء فَعَلَيْهَا ثُمَّ إِلَى رَبِّكُمْ تُرْجَعُونَ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وَلَقَدْ آتَيْنَا بَنِي إِسْرَائِيلَ الْكِتَابَ وَالْحُكْمَ وَالنُّبُوَّةَ وَرَزَقْنَاهُم مِّنَ الطَّيِّبَاتِ وَفَضَّلْنَاهُمْ عَلَى الْعَالَمِينَ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وَآتَيْنَاهُم بَيِّنَاتٍ مِّنَ الأَمْرِ فَمَا اخْتَلَفُوا إِلاَّ مِن بَعْدِ مَا جَاءَهُمْ الْعِلْمُ بَغْيًا بَيْنَهُمْ إِنَّ رَبَّكَ يَقْضِي بَيْنَهُمْ يَوْمَ الْقِيَامَةِ فِيمَا كَانُوا فِيهِ يَخْتَلِفُونَ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ثُمَّ جَعَلْنَاكَ عَلَى شَرِيعَةٍ مِّنَ الأَمْرِ فَاتَّبِعْهَا وَلا تَتَّبِعْ أَهْوَاء الَّذِينَ لا يَعْلَمُونَ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إِنَّهُمْ لَن يُغْنُوا عَنكَ مِنَ اللَّهِ شَيْئًا وَإِنَّ الظَّالِمِينَ بَعْضُهُمْ أَوْلِيَاء بَعْضٍ وَاللَّهُ وَلِيُّ الْمُتَّقِينَ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هَذَا بَصَائِرُ لِلنَّاسِ وَهُدًى وَرَحْمَةٌ لِّقَوْمِ يُوقِنُونَ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أَمْ حَسِبَ الَّذِينَ اجْتَرَحُوا السَّيِّئَاتِ أَّن نَّجْعَلَهُمْ كَالَّذِينَ آمَنُوا وَعَمِلُوا الصَّالِحَاتِ سَوَاء مَّحْيَاهُم وَمَمَاتُهُمْ سَاء مَا يَحْكُمُونَ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وَخَلَقَ اللَّهُ السَّمَاوَاتِ وَالأَرْضَ بِالْحَقِّ وَلِتُجْزَى كُلُّ نَفْسٍ بِمَا كَسَبَتْ وَهُمْ لا يُظْلَمُونَ </a:t>
            </a:r>
            <a:endParaRPr lang="ar-SA" sz="2000" dirty="0">
              <a:solidFill>
                <a:schemeClr val="accent1">
                  <a:lumMod val="50000"/>
                </a:schemeClr>
              </a:solidFill>
              <a:latin typeface="Arial Unicode MS" pitchFamily="34" charset="-128"/>
              <a:ea typeface="Arial Unicode MS" pitchFamily="34" charset="-128"/>
              <a:cs typeface="+mn-cs"/>
            </a:endParaRPr>
          </a:p>
        </p:txBody>
      </p:sp>
      <p:sp>
        <p:nvSpPr>
          <p:cNvPr id="8" name="TextBox 7"/>
          <p:cNvSpPr txBox="1"/>
          <p:nvPr/>
        </p:nvSpPr>
        <p:spPr>
          <a:xfrm>
            <a:off x="3100055" y="2108882"/>
            <a:ext cx="663839"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إ</a:t>
            </a:r>
            <a:r>
              <a:rPr lang="ar-SA" sz="3200" dirty="0" smtClean="0">
                <a:solidFill>
                  <a:srgbClr val="FF0000"/>
                </a:solidFill>
                <a:latin typeface="Arial Unicode MS" pitchFamily="34" charset="-128"/>
                <a:ea typeface="Arial Unicode MS" pitchFamily="34" charset="-128"/>
              </a:rPr>
              <a:t>نَّ</a:t>
            </a:r>
            <a:endParaRPr lang="en-US" sz="3200" dirty="0">
              <a:solidFill>
                <a:schemeClr val="accent1">
                  <a:lumMod val="50000"/>
                </a:schemeClr>
              </a:solidFill>
              <a:latin typeface="Arial Unicode MS" pitchFamily="34" charset="-128"/>
              <a:ea typeface="Arial Unicode MS" pitchFamily="34" charset="-128"/>
            </a:endParaRPr>
          </a:p>
        </p:txBody>
      </p:sp>
      <p:sp>
        <p:nvSpPr>
          <p:cNvPr id="9" name="TextBox 8"/>
          <p:cNvSpPr txBox="1"/>
          <p:nvPr/>
        </p:nvSpPr>
        <p:spPr>
          <a:xfrm>
            <a:off x="3431974" y="2720551"/>
            <a:ext cx="663839"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ث</a:t>
            </a:r>
            <a:r>
              <a:rPr lang="ar-SA" sz="3200" dirty="0" smtClean="0">
                <a:solidFill>
                  <a:srgbClr val="FF0000"/>
                </a:solidFill>
                <a:latin typeface="Arial Unicode MS" pitchFamily="34" charset="-128"/>
                <a:ea typeface="Arial Unicode MS" pitchFamily="34" charset="-128"/>
              </a:rPr>
              <a:t>مَّ</a:t>
            </a:r>
            <a:endParaRPr lang="en-US" sz="3200" dirty="0">
              <a:solidFill>
                <a:schemeClr val="accent1">
                  <a:lumMod val="50000"/>
                </a:schemeClr>
              </a:solidFill>
              <a:latin typeface="Arial Unicode MS" pitchFamily="34" charset="-128"/>
              <a:ea typeface="Arial Unicode MS" pitchFamily="34" charset="-128"/>
            </a:endParaRPr>
          </a:p>
        </p:txBody>
      </p:sp>
      <p:sp>
        <p:nvSpPr>
          <p:cNvPr id="10" name="TextBox 9"/>
          <p:cNvSpPr txBox="1"/>
          <p:nvPr/>
        </p:nvSpPr>
        <p:spPr>
          <a:xfrm>
            <a:off x="2056888" y="3261823"/>
            <a:ext cx="663839"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إ</a:t>
            </a:r>
            <a:r>
              <a:rPr lang="ar-SA" sz="3200" dirty="0" smtClean="0">
                <a:solidFill>
                  <a:srgbClr val="FF0000"/>
                </a:solidFill>
                <a:latin typeface="Arial Unicode MS" pitchFamily="34" charset="-128"/>
                <a:ea typeface="Arial Unicode MS" pitchFamily="34" charset="-128"/>
              </a:rPr>
              <a:t>نَّ</a:t>
            </a:r>
            <a:endParaRPr lang="en-US" sz="3200" dirty="0">
              <a:solidFill>
                <a:schemeClr val="accent1">
                  <a:lumMod val="50000"/>
                </a:schemeClr>
              </a:solidFill>
              <a:latin typeface="Arial Unicode MS" pitchFamily="34" charset="-128"/>
              <a:ea typeface="Arial Unicode MS" pitchFamily="34" charset="-128"/>
            </a:endParaRPr>
          </a:p>
        </p:txBody>
      </p:sp>
      <p:sp>
        <p:nvSpPr>
          <p:cNvPr id="11" name="TextBox 10"/>
          <p:cNvSpPr txBox="1"/>
          <p:nvPr/>
        </p:nvSpPr>
        <p:spPr>
          <a:xfrm>
            <a:off x="7546014" y="3639433"/>
            <a:ext cx="663839"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ث</a:t>
            </a:r>
            <a:r>
              <a:rPr lang="ar-SA" sz="3200" dirty="0" smtClean="0">
                <a:solidFill>
                  <a:srgbClr val="FF0000"/>
                </a:solidFill>
                <a:latin typeface="Arial Unicode MS" pitchFamily="34" charset="-128"/>
                <a:ea typeface="Arial Unicode MS" pitchFamily="34" charset="-128"/>
              </a:rPr>
              <a:t>مَّ</a:t>
            </a:r>
            <a:endParaRPr lang="en-US" sz="3200" dirty="0">
              <a:solidFill>
                <a:schemeClr val="accent1">
                  <a:lumMod val="50000"/>
                </a:schemeClr>
              </a:solidFill>
              <a:latin typeface="Arial Unicode MS" pitchFamily="34" charset="-128"/>
              <a:ea typeface="Arial Unicode MS" pitchFamily="34" charset="-128"/>
            </a:endParaRPr>
          </a:p>
        </p:txBody>
      </p:sp>
      <p:sp>
        <p:nvSpPr>
          <p:cNvPr id="12" name="TextBox 11"/>
          <p:cNvSpPr txBox="1"/>
          <p:nvPr/>
        </p:nvSpPr>
        <p:spPr>
          <a:xfrm>
            <a:off x="7484247" y="4277997"/>
            <a:ext cx="787375"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إ</a:t>
            </a:r>
            <a:r>
              <a:rPr lang="ar-SA" sz="3200" dirty="0" smtClean="0">
                <a:solidFill>
                  <a:srgbClr val="FF0000"/>
                </a:solidFill>
                <a:latin typeface="Arial Unicode MS" pitchFamily="34" charset="-128"/>
                <a:ea typeface="Arial Unicode MS" pitchFamily="34" charset="-128"/>
              </a:rPr>
              <a:t>نَّ</a:t>
            </a:r>
            <a:r>
              <a:rPr lang="ar-SA" sz="3200" dirty="0" smtClean="0">
                <a:solidFill>
                  <a:schemeClr val="accent1">
                    <a:lumMod val="50000"/>
                  </a:schemeClr>
                </a:solidFill>
                <a:latin typeface="Arial Unicode MS" pitchFamily="34" charset="-128"/>
                <a:ea typeface="Arial Unicode MS" pitchFamily="34" charset="-128"/>
              </a:rPr>
              <a:t>هم</a:t>
            </a:r>
            <a:endParaRPr lang="en-US" sz="3200" dirty="0">
              <a:solidFill>
                <a:schemeClr val="accent1">
                  <a:lumMod val="50000"/>
                </a:schemeClr>
              </a:solidFill>
              <a:latin typeface="Arial Unicode MS" pitchFamily="34" charset="-128"/>
              <a:ea typeface="Arial Unicode MS" pitchFamily="34" charset="-128"/>
            </a:endParaRPr>
          </a:p>
        </p:txBody>
      </p:sp>
      <p:sp>
        <p:nvSpPr>
          <p:cNvPr id="13" name="TextBox 12"/>
          <p:cNvSpPr txBox="1"/>
          <p:nvPr/>
        </p:nvSpPr>
        <p:spPr>
          <a:xfrm>
            <a:off x="5080459" y="3931821"/>
            <a:ext cx="663839"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وإ</a:t>
            </a:r>
            <a:r>
              <a:rPr lang="ar-SA" sz="3200" dirty="0" smtClean="0">
                <a:solidFill>
                  <a:srgbClr val="FF0000"/>
                </a:solidFill>
                <a:latin typeface="Arial Unicode MS" pitchFamily="34" charset="-128"/>
                <a:ea typeface="Arial Unicode MS" pitchFamily="34" charset="-128"/>
              </a:rPr>
              <a:t>نَّ</a:t>
            </a:r>
            <a:endParaRPr lang="en-US" sz="3200" dirty="0">
              <a:solidFill>
                <a:schemeClr val="accent1">
                  <a:lumMod val="50000"/>
                </a:schemeClr>
              </a:solidFill>
              <a:latin typeface="Arial Unicode MS" pitchFamily="34" charset="-128"/>
              <a:ea typeface="Arial Unicode MS" pitchFamily="34" charset="-128"/>
            </a:endParaRPr>
          </a:p>
        </p:txBody>
      </p:sp>
      <p:sp>
        <p:nvSpPr>
          <p:cNvPr id="14" name="TextBox 13"/>
          <p:cNvSpPr txBox="1"/>
          <p:nvPr/>
        </p:nvSpPr>
        <p:spPr>
          <a:xfrm>
            <a:off x="4147928" y="4221879"/>
            <a:ext cx="895413"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لل</a:t>
            </a:r>
            <a:r>
              <a:rPr lang="ar-SA" sz="3200" dirty="0" smtClean="0">
                <a:solidFill>
                  <a:srgbClr val="FF0000"/>
                </a:solidFill>
                <a:latin typeface="Arial Unicode MS" pitchFamily="34" charset="-128"/>
                <a:ea typeface="Arial Unicode MS" pitchFamily="34" charset="-128"/>
              </a:rPr>
              <a:t>نَّ</a:t>
            </a:r>
            <a:r>
              <a:rPr lang="ar-SA" sz="3200" dirty="0" smtClean="0">
                <a:solidFill>
                  <a:schemeClr val="accent1">
                    <a:lumMod val="50000"/>
                  </a:schemeClr>
                </a:solidFill>
                <a:latin typeface="Arial Unicode MS" pitchFamily="34" charset="-128"/>
                <a:ea typeface="Arial Unicode MS" pitchFamily="34" charset="-128"/>
              </a:rPr>
              <a:t>اس</a:t>
            </a:r>
            <a:endParaRPr lang="en-US" sz="3200" dirty="0">
              <a:solidFill>
                <a:schemeClr val="accent1">
                  <a:lumMod val="50000"/>
                </a:schemeClr>
              </a:solidFill>
              <a:latin typeface="Arial Unicode MS" pitchFamily="34" charset="-128"/>
              <a:ea typeface="Arial Unicode MS" pitchFamily="34" charset="-128"/>
            </a:endParaRPr>
          </a:p>
        </p:txBody>
      </p:sp>
      <p:pic>
        <p:nvPicPr>
          <p:cNvPr id="16" name="Picture 15"/>
          <p:cNvPicPr>
            <a:picLocks noChangeAspect="1"/>
          </p:cNvPicPr>
          <p:nvPr/>
        </p:nvPicPr>
        <p:blipFill>
          <a:blip r:embed="rId2"/>
          <a:stretch>
            <a:fillRect/>
          </a:stretch>
        </p:blipFill>
        <p:spPr>
          <a:xfrm>
            <a:off x="9327617" y="1921092"/>
            <a:ext cx="2421161" cy="2665432"/>
          </a:xfrm>
          <a:prstGeom prst="rect">
            <a:avLst/>
          </a:prstGeom>
        </p:spPr>
      </p:pic>
      <p:sp>
        <p:nvSpPr>
          <p:cNvPr id="17" name="TextBox 16"/>
          <p:cNvSpPr txBox="1"/>
          <p:nvPr/>
        </p:nvSpPr>
        <p:spPr>
          <a:xfrm>
            <a:off x="2151529" y="522258"/>
            <a:ext cx="7346196" cy="52322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spcBef>
                <a:spcPts val="1800"/>
              </a:spcBef>
              <a:spcAft>
                <a:spcPts val="1800"/>
              </a:spcAft>
            </a:pPr>
            <a:r>
              <a:rPr lang="ar-KW" sz="2800" b="1" dirty="0">
                <a:solidFill>
                  <a:srgbClr val="FF0000"/>
                </a:solidFill>
              </a:rPr>
              <a:t>النون والميم المشددتين  </a:t>
            </a:r>
            <a:r>
              <a:rPr lang="en-US" sz="2800" b="1" dirty="0" smtClean="0">
                <a:solidFill>
                  <a:srgbClr val="FF0000"/>
                </a:solidFill>
              </a:rPr>
              <a:t>   </a:t>
            </a:r>
            <a:r>
              <a:rPr lang="ar-KW" sz="2800" b="1" dirty="0" smtClean="0">
                <a:solidFill>
                  <a:srgbClr val="FF0000"/>
                </a:solidFill>
              </a:rPr>
              <a:t>  </a:t>
            </a:r>
            <a:r>
              <a:rPr lang="en-US" b="1" dirty="0">
                <a:solidFill>
                  <a:srgbClr val="FF0000"/>
                </a:solidFill>
              </a:rPr>
              <a:t>The </a:t>
            </a:r>
            <a:r>
              <a:rPr lang="en-US" b="1" dirty="0" smtClean="0">
                <a:solidFill>
                  <a:srgbClr val="FF0000"/>
                </a:solidFill>
              </a:rPr>
              <a:t>Noon and </a:t>
            </a:r>
            <a:r>
              <a:rPr lang="en-US" b="1" dirty="0" err="1" smtClean="0">
                <a:solidFill>
                  <a:srgbClr val="FF0000"/>
                </a:solidFill>
              </a:rPr>
              <a:t>Meem</a:t>
            </a:r>
            <a:r>
              <a:rPr lang="en-US" b="1" dirty="0" smtClean="0">
                <a:solidFill>
                  <a:srgbClr val="FF0000"/>
                </a:solidFill>
              </a:rPr>
              <a:t> </a:t>
            </a:r>
            <a:r>
              <a:rPr lang="en-US" b="1" dirty="0">
                <a:solidFill>
                  <a:srgbClr val="FF0000"/>
                </a:solidFill>
              </a:rPr>
              <a:t>with </a:t>
            </a:r>
            <a:r>
              <a:rPr lang="en-US" b="1" dirty="0" err="1">
                <a:solidFill>
                  <a:srgbClr val="FF0000"/>
                </a:solidFill>
              </a:rPr>
              <a:t>Shaddah</a:t>
            </a:r>
            <a:endParaRPr lang="en-US" b="1" dirty="0">
              <a:solidFill>
                <a:srgbClr val="FF0000"/>
              </a:solidFill>
            </a:endParaRPr>
          </a:p>
        </p:txBody>
      </p:sp>
      <p:sp>
        <p:nvSpPr>
          <p:cNvPr id="15" name="TextBox 14"/>
          <p:cNvSpPr txBox="1"/>
          <p:nvPr/>
        </p:nvSpPr>
        <p:spPr>
          <a:xfrm>
            <a:off x="4924597" y="2910927"/>
            <a:ext cx="1126579"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وال</a:t>
            </a:r>
            <a:r>
              <a:rPr lang="ar-SA" sz="3200" dirty="0" smtClean="0">
                <a:solidFill>
                  <a:srgbClr val="FF0000"/>
                </a:solidFill>
                <a:latin typeface="Arial Unicode MS" pitchFamily="34" charset="-128"/>
                <a:ea typeface="Arial Unicode MS" pitchFamily="34" charset="-128"/>
              </a:rPr>
              <a:t>نَّ</a:t>
            </a:r>
            <a:r>
              <a:rPr lang="ar-SA" sz="3200" dirty="0" smtClean="0">
                <a:solidFill>
                  <a:schemeClr val="accent1">
                    <a:lumMod val="50000"/>
                  </a:schemeClr>
                </a:solidFill>
                <a:latin typeface="Arial Unicode MS" pitchFamily="34" charset="-128"/>
                <a:ea typeface="Arial Unicode MS" pitchFamily="34" charset="-128"/>
              </a:rPr>
              <a:t>بوة</a:t>
            </a:r>
            <a:endParaRPr lang="en-US" sz="3200" dirty="0">
              <a:solidFill>
                <a:schemeClr val="accent1">
                  <a:lumMod val="50000"/>
                </a:schemeClr>
              </a:solidFill>
              <a:latin typeface="Arial Unicode MS" pitchFamily="34" charset="-128"/>
              <a:ea typeface="Arial Unicode MS" pitchFamily="34" charset="-128"/>
            </a:endParaRPr>
          </a:p>
        </p:txBody>
      </p:sp>
    </p:spTree>
    <p:extLst>
      <p:ext uri="{BB962C8B-B14F-4D97-AF65-F5344CB8AC3E}">
        <p14:creationId xmlns:p14="http://schemas.microsoft.com/office/powerpoint/2010/main" val="20643677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770" decel="100000"/>
                                        <p:tgtEl>
                                          <p:spTgt spid="7"/>
                                        </p:tgtEl>
                                      </p:cBhvr>
                                    </p:animEffect>
                                    <p:animScale>
                                      <p:cBhvr>
                                        <p:cTn id="8" dur="770" decel="100000"/>
                                        <p:tgtEl>
                                          <p:spTgt spid="7"/>
                                        </p:tgtEl>
                                      </p:cBhvr>
                                      <p:from x="10000" y="10000"/>
                                      <p:to x="200000" y="450000"/>
                                    </p:animScale>
                                    <p:animScale>
                                      <p:cBhvr>
                                        <p:cTn id="9" dur="1230" accel="100000" fill="hold">
                                          <p:stCondLst>
                                            <p:cond delay="770"/>
                                          </p:stCondLst>
                                        </p:cTn>
                                        <p:tgtEl>
                                          <p:spTgt spid="7"/>
                                        </p:tgtEl>
                                      </p:cBhvr>
                                      <p:from x="200000" y="450000"/>
                                      <p:to x="100000" y="100000"/>
                                    </p:animScale>
                                    <p:set>
                                      <p:cBhvr>
                                        <p:cTn id="10" dur="770" fill="hold"/>
                                        <p:tgtEl>
                                          <p:spTgt spid="7"/>
                                        </p:tgtEl>
                                        <p:attrNameLst>
                                          <p:attrName>ppt_x</p:attrName>
                                        </p:attrNameLst>
                                      </p:cBhvr>
                                      <p:to>
                                        <p:strVal val="(0.5)"/>
                                      </p:to>
                                    </p:set>
                                    <p:anim from="(0.5)" to="(#ppt_x)" calcmode="lin" valueType="num">
                                      <p:cBhvr>
                                        <p:cTn id="11" dur="1230" accel="100000" fill="hold">
                                          <p:stCondLst>
                                            <p:cond delay="770"/>
                                          </p:stCondLst>
                                        </p:cTn>
                                        <p:tgtEl>
                                          <p:spTgt spid="7"/>
                                        </p:tgtEl>
                                        <p:attrNameLst>
                                          <p:attrName>ppt_x</p:attrName>
                                        </p:attrNameLst>
                                      </p:cBhvr>
                                    </p:anim>
                                    <p:set>
                                      <p:cBhvr>
                                        <p:cTn id="12" dur="770" fill="hold"/>
                                        <p:tgtEl>
                                          <p:spTgt spid="7"/>
                                        </p:tgtEl>
                                        <p:attrNameLst>
                                          <p:attrName>ppt_y</p:attrName>
                                        </p:attrNameLst>
                                      </p:cBhvr>
                                      <p:to>
                                        <p:strVal val="(#ppt_y+0.4)"/>
                                      </p:to>
                                    </p:set>
                                    <p:anim from="(#ppt_y+0.4)" to="(#ppt_y)" calcmode="lin" valueType="num">
                                      <p:cBhvr>
                                        <p:cTn id="13" dur="1230" accel="100000" fill="hold">
                                          <p:stCondLst>
                                            <p:cond delay="770"/>
                                          </p:stCondLst>
                                        </p:cTn>
                                        <p:tgtEl>
                                          <p:spTgt spid="7"/>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P spid="10" grpId="0" animBg="1"/>
      <p:bldP spid="11" grpId="0" animBg="1"/>
      <p:bldP spid="12" grpId="0" animBg="1"/>
      <p:bldP spid="13" grpId="0" animBg="1"/>
      <p:bldP spid="14" grpId="0" animBg="1"/>
      <p:bldP spid="1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0" name="Picture 22" descr="http://daryon.ir/wp-content/uploads/20111109174415_quran.jpg"/>
          <p:cNvPicPr>
            <a:picLocks noChangeAspect="1" noChangeArrowheads="1"/>
          </p:cNvPicPr>
          <p:nvPr/>
        </p:nvPicPr>
        <p:blipFill>
          <a:blip r:embed="rId2" cstate="print"/>
          <a:srcRect/>
          <a:stretch>
            <a:fillRect/>
          </a:stretch>
        </p:blipFill>
        <p:spPr bwMode="auto">
          <a:xfrm>
            <a:off x="3169002" y="2373356"/>
            <a:ext cx="5943622" cy="3974760"/>
          </a:xfrm>
          <a:prstGeom prst="rect">
            <a:avLst/>
          </a:prstGeom>
          <a:noFill/>
        </p:spPr>
      </p:pic>
      <p:sp>
        <p:nvSpPr>
          <p:cNvPr id="2063" name="Rectangle 15"/>
          <p:cNvSpPr>
            <a:spLocks noChangeArrowheads="1"/>
          </p:cNvSpPr>
          <p:nvPr/>
        </p:nvSpPr>
        <p:spPr bwMode="auto">
          <a:xfrm>
            <a:off x="1524001" y="74712"/>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KW"/>
          </a:p>
        </p:txBody>
      </p:sp>
      <p:sp>
        <p:nvSpPr>
          <p:cNvPr id="2064" name="Rectangle 16"/>
          <p:cNvSpPr>
            <a:spLocks noChangeArrowheads="1"/>
          </p:cNvSpPr>
          <p:nvPr/>
        </p:nvSpPr>
        <p:spPr bwMode="auto">
          <a:xfrm>
            <a:off x="10483270" y="31078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r" rtl="1" fontAlgn="base">
              <a:spcBef>
                <a:spcPct val="0"/>
              </a:spcBef>
              <a:spcAft>
                <a:spcPct val="0"/>
              </a:spcAft>
              <a:buClrTx/>
            </a:pPr>
            <a:endParaRPr lang="ar-KW" sz="1800">
              <a:solidFill>
                <a:schemeClr val="tx1"/>
              </a:solidFill>
              <a:latin typeface="Arial" pitchFamily="34" charset="0"/>
              <a:cs typeface="Arial" pitchFamily="34" charset="0"/>
            </a:endParaRPr>
          </a:p>
        </p:txBody>
      </p:sp>
      <p:sp>
        <p:nvSpPr>
          <p:cNvPr id="27" name="TextBox 26"/>
          <p:cNvSpPr txBox="1"/>
          <p:nvPr/>
        </p:nvSpPr>
        <p:spPr>
          <a:xfrm>
            <a:off x="3169002" y="3462887"/>
            <a:ext cx="5926003" cy="1938992"/>
          </a:xfrm>
          <a:prstGeom prst="rect">
            <a:avLst/>
          </a:prstGeom>
          <a:noFill/>
        </p:spPr>
        <p:txBody>
          <a:bodyPr wrap="square" rtlCol="1">
            <a:spAutoFit/>
          </a:bodyPr>
          <a:lstStyle/>
          <a:p>
            <a:pPr algn="ctr"/>
            <a:r>
              <a:rPr lang="ar-KW" sz="4000" b="1" dirty="0">
                <a:solidFill>
                  <a:schemeClr val="bg1"/>
                </a:solidFill>
              </a:rPr>
              <a:t>والله من وراء القصد</a:t>
            </a:r>
          </a:p>
          <a:p>
            <a:pPr algn="ctr"/>
            <a:r>
              <a:rPr lang="ar-KW" sz="4000" b="1" dirty="0">
                <a:solidFill>
                  <a:schemeClr val="bg1"/>
                </a:solidFill>
              </a:rPr>
              <a:t>وهو يهدي </a:t>
            </a:r>
            <a:r>
              <a:rPr lang="ar-KW" sz="4000" b="1" dirty="0" smtClean="0">
                <a:solidFill>
                  <a:schemeClr val="bg1"/>
                </a:solidFill>
              </a:rPr>
              <a:t>السبيل</a:t>
            </a:r>
            <a:endParaRPr lang="en-US" sz="4000" b="1" dirty="0" smtClean="0">
              <a:solidFill>
                <a:schemeClr val="bg1"/>
              </a:solidFill>
            </a:endParaRPr>
          </a:p>
          <a:p>
            <a:pPr algn="ctr"/>
            <a:r>
              <a:rPr lang="en-US" sz="4000" b="1" dirty="0" err="1" smtClean="0">
                <a:solidFill>
                  <a:schemeClr val="bg1"/>
                </a:solidFill>
              </a:rPr>
              <a:t>Jazakom</a:t>
            </a:r>
            <a:r>
              <a:rPr lang="en-US" sz="4000" b="1" dirty="0" smtClean="0">
                <a:solidFill>
                  <a:schemeClr val="bg1"/>
                </a:solidFill>
              </a:rPr>
              <a:t> Allah </a:t>
            </a:r>
            <a:r>
              <a:rPr lang="en-US" sz="4000" b="1" dirty="0" err="1" smtClean="0">
                <a:solidFill>
                  <a:schemeClr val="bg1"/>
                </a:solidFill>
              </a:rPr>
              <a:t>Khairan</a:t>
            </a:r>
            <a:endParaRPr lang="ar-KW" sz="4000" b="1" dirty="0">
              <a:solidFill>
                <a:schemeClr val="bg1"/>
              </a:solidFill>
            </a:endParaRPr>
          </a:p>
        </p:txBody>
      </p:sp>
    </p:spTree>
    <p:extLst>
      <p:ext uri="{BB962C8B-B14F-4D97-AF65-F5344CB8AC3E}">
        <p14:creationId xmlns:p14="http://schemas.microsoft.com/office/powerpoint/2010/main" val="171773503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A23FD4-8E45-2C4E-A2B0-7EE5066E270B}"/>
              </a:ext>
            </a:extLst>
          </p:cNvPr>
          <p:cNvSpPr>
            <a:spLocks noGrp="1"/>
          </p:cNvSpPr>
          <p:nvPr>
            <p:ph type="title"/>
          </p:nvPr>
        </p:nvSpPr>
        <p:spPr>
          <a:xfrm>
            <a:off x="1070020" y="886336"/>
            <a:ext cx="10515600" cy="1325563"/>
          </a:xfrm>
        </p:spPr>
        <p:txBody>
          <a:bodyPr/>
          <a:lstStyle/>
          <a:p>
            <a:r>
              <a:rPr lang="en-US" dirty="0"/>
              <a:t>Agenda</a:t>
            </a:r>
          </a:p>
        </p:txBody>
      </p:sp>
      <p:sp>
        <p:nvSpPr>
          <p:cNvPr id="3" name="Content Placeholder 2">
            <a:extLst>
              <a:ext uri="{FF2B5EF4-FFF2-40B4-BE49-F238E27FC236}">
                <a16:creationId xmlns="" xmlns:a16="http://schemas.microsoft.com/office/drawing/2014/main" id="{81542286-A1D8-B645-BE41-A0441A30AB55}"/>
              </a:ext>
            </a:extLst>
          </p:cNvPr>
          <p:cNvSpPr>
            <a:spLocks noGrp="1"/>
          </p:cNvSpPr>
          <p:nvPr>
            <p:ph idx="1"/>
          </p:nvPr>
        </p:nvSpPr>
        <p:spPr>
          <a:xfrm>
            <a:off x="1649568" y="2688510"/>
            <a:ext cx="7159895" cy="2720617"/>
          </a:xfrm>
        </p:spPr>
        <p:txBody>
          <a:bodyPr>
            <a:normAutofit fontScale="92500"/>
          </a:bodyPr>
          <a:lstStyle/>
          <a:p>
            <a:r>
              <a:rPr lang="en-US" sz="3200" b="1" dirty="0" smtClean="0"/>
              <a:t>What is </a:t>
            </a:r>
            <a:r>
              <a:rPr lang="en-US" sz="3200" b="1" dirty="0" err="1" smtClean="0"/>
              <a:t>Shaddah</a:t>
            </a:r>
            <a:r>
              <a:rPr lang="en-US" sz="3200" b="1" dirty="0" smtClean="0"/>
              <a:t>?</a:t>
            </a:r>
          </a:p>
          <a:p>
            <a:r>
              <a:rPr lang="en-US" sz="3200" b="1" dirty="0" smtClean="0"/>
              <a:t>Rule of Noon &amp; </a:t>
            </a:r>
            <a:r>
              <a:rPr lang="en-US" sz="3200" b="1" dirty="0" err="1" smtClean="0"/>
              <a:t>Meem</a:t>
            </a:r>
            <a:r>
              <a:rPr lang="en-US" sz="3200" b="1" dirty="0" smtClean="0"/>
              <a:t> with </a:t>
            </a:r>
            <a:r>
              <a:rPr lang="en-US" sz="3200" b="1" dirty="0" err="1" smtClean="0"/>
              <a:t>Shaddah</a:t>
            </a:r>
            <a:endParaRPr lang="en-US" sz="3200" b="1" dirty="0" smtClean="0"/>
          </a:p>
          <a:p>
            <a:r>
              <a:rPr lang="en-US" sz="3200" b="1" dirty="0" smtClean="0"/>
              <a:t>The </a:t>
            </a:r>
            <a:r>
              <a:rPr lang="en-US" sz="3200" b="1" dirty="0" err="1" smtClean="0"/>
              <a:t>Ghunnah</a:t>
            </a:r>
            <a:r>
              <a:rPr lang="en-US" sz="3200" b="1" dirty="0" smtClean="0"/>
              <a:t> &amp; its levels</a:t>
            </a:r>
            <a:endParaRPr lang="en-US" sz="3100" b="1" dirty="0" smtClean="0"/>
          </a:p>
          <a:p>
            <a:endParaRPr lang="en-US" sz="3200" b="1" dirty="0"/>
          </a:p>
        </p:txBody>
      </p:sp>
      <p:sp>
        <p:nvSpPr>
          <p:cNvPr id="4" name="Date Placeholder 3">
            <a:extLst>
              <a:ext uri="{FF2B5EF4-FFF2-40B4-BE49-F238E27FC236}">
                <a16:creationId xmlns="" xmlns:a16="http://schemas.microsoft.com/office/drawing/2014/main" id="{7AB13A6E-2CC9-B340-8DDB-115870560707}"/>
              </a:ext>
            </a:extLst>
          </p:cNvPr>
          <p:cNvSpPr>
            <a:spLocks noGrp="1"/>
          </p:cNvSpPr>
          <p:nvPr>
            <p:ph type="dt" sz="half" idx="10"/>
          </p:nvPr>
        </p:nvSpPr>
        <p:spPr/>
        <p:txBody>
          <a:bodyPr/>
          <a:lstStyle/>
          <a:p>
            <a:fld id="{12F4F412-AA90-1043-BCB5-FC8396DF0750}" type="datetime1">
              <a:rPr lang="en-CA" smtClean="0"/>
              <a:t>2020-12-19</a:t>
            </a:fld>
            <a:endParaRPr lang="en-US"/>
          </a:p>
        </p:txBody>
      </p:sp>
      <p:sp>
        <p:nvSpPr>
          <p:cNvPr id="5" name="Slide Number Placeholder 4">
            <a:extLst>
              <a:ext uri="{FF2B5EF4-FFF2-40B4-BE49-F238E27FC236}">
                <a16:creationId xmlns=""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2</a:t>
            </a:fld>
            <a:endParaRPr lang="en-US"/>
          </a:p>
        </p:txBody>
      </p:sp>
      <p:pic>
        <p:nvPicPr>
          <p:cNvPr id="7" name="Picture 6"/>
          <p:cNvPicPr>
            <a:picLocks noChangeAspect="1"/>
          </p:cNvPicPr>
          <p:nvPr/>
        </p:nvPicPr>
        <p:blipFill>
          <a:blip r:embed="rId2"/>
          <a:stretch>
            <a:fillRect/>
          </a:stretch>
        </p:blipFill>
        <p:spPr>
          <a:xfrm>
            <a:off x="9359759" y="2211899"/>
            <a:ext cx="2421161" cy="2665432"/>
          </a:xfrm>
          <a:prstGeom prst="rect">
            <a:avLst/>
          </a:prstGeom>
        </p:spPr>
      </p:pic>
    </p:spTree>
    <p:extLst>
      <p:ext uri="{BB962C8B-B14F-4D97-AF65-F5344CB8AC3E}">
        <p14:creationId xmlns:p14="http://schemas.microsoft.com/office/powerpoint/2010/main" val="1435830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2020-12-19</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3</a:t>
            </a:fld>
            <a:endParaRPr lang="en-US"/>
          </a:p>
        </p:txBody>
      </p:sp>
      <p:sp>
        <p:nvSpPr>
          <p:cNvPr id="18" name="TextBox 17"/>
          <p:cNvSpPr txBox="1"/>
          <p:nvPr/>
        </p:nvSpPr>
        <p:spPr>
          <a:xfrm>
            <a:off x="2151529" y="522258"/>
            <a:ext cx="7346196" cy="52322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spcBef>
                <a:spcPts val="1800"/>
              </a:spcBef>
              <a:spcAft>
                <a:spcPts val="1800"/>
              </a:spcAft>
            </a:pPr>
            <a:r>
              <a:rPr lang="ar-KW" sz="2800" b="1" dirty="0">
                <a:solidFill>
                  <a:srgbClr val="FF0000"/>
                </a:solidFill>
              </a:rPr>
              <a:t>النون والميم المشددتين  </a:t>
            </a:r>
            <a:r>
              <a:rPr lang="en-US" sz="2800" b="1" dirty="0" smtClean="0">
                <a:solidFill>
                  <a:srgbClr val="FF0000"/>
                </a:solidFill>
              </a:rPr>
              <a:t>   </a:t>
            </a:r>
            <a:r>
              <a:rPr lang="ar-KW" sz="2800" b="1" dirty="0" smtClean="0">
                <a:solidFill>
                  <a:srgbClr val="FF0000"/>
                </a:solidFill>
              </a:rPr>
              <a:t>  </a:t>
            </a:r>
            <a:r>
              <a:rPr lang="en-US" b="1" dirty="0">
                <a:solidFill>
                  <a:srgbClr val="FF0000"/>
                </a:solidFill>
              </a:rPr>
              <a:t>The </a:t>
            </a:r>
            <a:r>
              <a:rPr lang="en-US" b="1" dirty="0" smtClean="0">
                <a:solidFill>
                  <a:srgbClr val="FF0000"/>
                </a:solidFill>
              </a:rPr>
              <a:t>Noon and </a:t>
            </a:r>
            <a:r>
              <a:rPr lang="en-US" b="1" dirty="0" err="1" smtClean="0">
                <a:solidFill>
                  <a:srgbClr val="FF0000"/>
                </a:solidFill>
              </a:rPr>
              <a:t>Meem</a:t>
            </a:r>
            <a:r>
              <a:rPr lang="en-US" b="1" dirty="0" smtClean="0">
                <a:solidFill>
                  <a:srgbClr val="FF0000"/>
                </a:solidFill>
              </a:rPr>
              <a:t> </a:t>
            </a:r>
            <a:r>
              <a:rPr lang="en-US" b="1" dirty="0">
                <a:solidFill>
                  <a:srgbClr val="FF0000"/>
                </a:solidFill>
              </a:rPr>
              <a:t>with </a:t>
            </a:r>
            <a:r>
              <a:rPr lang="en-US" b="1" dirty="0" err="1">
                <a:solidFill>
                  <a:srgbClr val="FF0000"/>
                </a:solidFill>
              </a:rPr>
              <a:t>Shaddah</a:t>
            </a:r>
            <a:endParaRPr lang="en-US" b="1" dirty="0">
              <a:solidFill>
                <a:srgbClr val="FF0000"/>
              </a:solidFill>
            </a:endParaRPr>
          </a:p>
        </p:txBody>
      </p:sp>
      <p:sp>
        <p:nvSpPr>
          <p:cNvPr id="6" name="TextBox 5"/>
          <p:cNvSpPr txBox="1"/>
          <p:nvPr/>
        </p:nvSpPr>
        <p:spPr>
          <a:xfrm>
            <a:off x="545704" y="4507311"/>
            <a:ext cx="7045491" cy="1754326"/>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r>
              <a:rPr lang="ar-KW" sz="3600" b="1" dirty="0">
                <a:solidFill>
                  <a:srgbClr val="003192"/>
                </a:solidFill>
              </a:rPr>
              <a:t>الحرف المشدد أصله مكون من حرفين</a:t>
            </a:r>
          </a:p>
          <a:p>
            <a:pPr algn="ctr"/>
            <a:r>
              <a:rPr lang="ar-KW" sz="2400" dirty="0">
                <a:solidFill>
                  <a:srgbClr val="003192"/>
                </a:solidFill>
              </a:rPr>
              <a:t>الأول منهما ساكن والثاني متحرك</a:t>
            </a:r>
          </a:p>
          <a:p>
            <a:pPr algn="ctr"/>
            <a:r>
              <a:rPr lang="ar-KW" sz="2400" dirty="0">
                <a:solidFill>
                  <a:srgbClr val="003192"/>
                </a:solidFill>
              </a:rPr>
              <a:t>فيدغم الحرف الساكن في الحرف المتحرك </a:t>
            </a:r>
          </a:p>
          <a:p>
            <a:pPr algn="ctr"/>
            <a:r>
              <a:rPr lang="ar-KW" sz="2400" dirty="0">
                <a:solidFill>
                  <a:srgbClr val="003192"/>
                </a:solidFill>
              </a:rPr>
              <a:t>بحيث يصيران حرفًا واحدًا كالثاني مشددًا.</a:t>
            </a:r>
            <a:endParaRPr lang="en-US" sz="2400" dirty="0">
              <a:solidFill>
                <a:srgbClr val="003192"/>
              </a:solidFill>
            </a:endParaRPr>
          </a:p>
        </p:txBody>
      </p:sp>
      <p:sp>
        <p:nvSpPr>
          <p:cNvPr id="7" name="TextBox 6"/>
          <p:cNvSpPr txBox="1"/>
          <p:nvPr/>
        </p:nvSpPr>
        <p:spPr>
          <a:xfrm>
            <a:off x="545704" y="1529253"/>
            <a:ext cx="8064896" cy="1985159"/>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spcAft>
                <a:spcPts val="1800"/>
              </a:spcAft>
            </a:pPr>
            <a:r>
              <a:rPr lang="en-US" sz="2800" b="1" dirty="0">
                <a:solidFill>
                  <a:srgbClr val="003192"/>
                </a:solidFill>
              </a:rPr>
              <a:t>A doubled letter is originally composed of two letters</a:t>
            </a:r>
          </a:p>
          <a:p>
            <a:pPr algn="ctr" rtl="0"/>
            <a:r>
              <a:rPr lang="en-US" sz="2000" dirty="0">
                <a:solidFill>
                  <a:srgbClr val="003192"/>
                </a:solidFill>
              </a:rPr>
              <a:t>The first of them has no vowel (</a:t>
            </a:r>
            <a:r>
              <a:rPr lang="en-US" sz="2000" dirty="0" err="1">
                <a:solidFill>
                  <a:srgbClr val="003192"/>
                </a:solidFill>
              </a:rPr>
              <a:t>harakah</a:t>
            </a:r>
            <a:r>
              <a:rPr lang="en-US" sz="2000" dirty="0">
                <a:solidFill>
                  <a:srgbClr val="003192"/>
                </a:solidFill>
              </a:rPr>
              <a:t>) while the latter has a vowel. </a:t>
            </a:r>
          </a:p>
          <a:p>
            <a:pPr algn="ctr" rtl="0"/>
            <a:r>
              <a:rPr lang="en-US" sz="2000" dirty="0">
                <a:solidFill>
                  <a:srgbClr val="003192"/>
                </a:solidFill>
              </a:rPr>
              <a:t>The first letter is merged into the latter </a:t>
            </a:r>
          </a:p>
          <a:p>
            <a:pPr algn="ctr" rtl="0"/>
            <a:r>
              <a:rPr lang="en-US" sz="2000" dirty="0">
                <a:solidFill>
                  <a:srgbClr val="003192"/>
                </a:solidFill>
              </a:rPr>
              <a:t>so they become a single letter that is pronounced for the length of two letters’. </a:t>
            </a:r>
          </a:p>
        </p:txBody>
      </p:sp>
      <p:pic>
        <p:nvPicPr>
          <p:cNvPr id="8" name="Picture 7"/>
          <p:cNvPicPr>
            <a:picLocks noChangeAspect="1"/>
          </p:cNvPicPr>
          <p:nvPr/>
        </p:nvPicPr>
        <p:blipFill>
          <a:blip r:embed="rId2"/>
          <a:stretch>
            <a:fillRect/>
          </a:stretch>
        </p:blipFill>
        <p:spPr>
          <a:xfrm>
            <a:off x="9327617" y="1921092"/>
            <a:ext cx="2421161" cy="2665432"/>
          </a:xfrm>
          <a:prstGeom prst="rect">
            <a:avLst/>
          </a:prstGeom>
        </p:spPr>
      </p:pic>
      <p:sp>
        <p:nvSpPr>
          <p:cNvPr id="9" name="TextBox 8"/>
          <p:cNvSpPr txBox="1"/>
          <p:nvPr/>
        </p:nvSpPr>
        <p:spPr>
          <a:xfrm>
            <a:off x="838200" y="3532589"/>
            <a:ext cx="7914872" cy="646331"/>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r>
              <a:rPr lang="ar-SA" sz="3600" b="1" dirty="0" smtClean="0">
                <a:solidFill>
                  <a:schemeClr val="tx1"/>
                </a:solidFill>
              </a:rPr>
              <a:t>بِالح</a:t>
            </a:r>
            <a:r>
              <a:rPr lang="ar-SA" sz="3600" b="1" dirty="0" smtClean="0">
                <a:solidFill>
                  <a:srgbClr val="FF0000"/>
                </a:solidFill>
              </a:rPr>
              <a:t>قْقِ</a:t>
            </a:r>
            <a:r>
              <a:rPr lang="ar-SA" sz="3600" b="1" dirty="0" smtClean="0">
                <a:solidFill>
                  <a:srgbClr val="003192"/>
                </a:solidFill>
              </a:rPr>
              <a:t> </a:t>
            </a:r>
            <a:r>
              <a:rPr lang="ar-SA" sz="3600" b="1" dirty="0">
                <a:solidFill>
                  <a:srgbClr val="003192"/>
                </a:solidFill>
              </a:rPr>
              <a:t>...</a:t>
            </a:r>
            <a:r>
              <a:rPr lang="ar-SA" sz="3600" b="1" baseline="-25000" dirty="0">
                <a:solidFill>
                  <a:srgbClr val="003192"/>
                </a:solidFill>
              </a:rPr>
              <a:t>&gt; </a:t>
            </a:r>
            <a:r>
              <a:rPr lang="ar-SA" sz="3600" b="1" dirty="0" smtClean="0">
                <a:solidFill>
                  <a:schemeClr val="tx1"/>
                </a:solidFill>
              </a:rPr>
              <a:t>بِالح</a:t>
            </a:r>
            <a:r>
              <a:rPr lang="ar-SA" sz="3600" b="1" dirty="0" smtClean="0">
                <a:solidFill>
                  <a:srgbClr val="FF0000"/>
                </a:solidFill>
              </a:rPr>
              <a:t>قِّ      </a:t>
            </a:r>
            <a:r>
              <a:rPr lang="ar-SA" sz="3600" b="1" dirty="0" smtClean="0">
                <a:solidFill>
                  <a:schemeClr val="tx1"/>
                </a:solidFill>
              </a:rPr>
              <a:t>إِ</a:t>
            </a:r>
            <a:r>
              <a:rPr lang="ar-SA" sz="3600" b="1" dirty="0" smtClean="0">
                <a:solidFill>
                  <a:srgbClr val="FF0000"/>
                </a:solidFill>
              </a:rPr>
              <a:t>نْنَ</a:t>
            </a:r>
            <a:r>
              <a:rPr lang="ar-SA" sz="3600" b="1" dirty="0" smtClean="0">
                <a:solidFill>
                  <a:srgbClr val="003192"/>
                </a:solidFill>
              </a:rPr>
              <a:t> ...</a:t>
            </a:r>
            <a:r>
              <a:rPr lang="ar-SA" sz="3600" b="1" baseline="-25000" dirty="0" smtClean="0">
                <a:solidFill>
                  <a:srgbClr val="003192"/>
                </a:solidFill>
              </a:rPr>
              <a:t>&gt; </a:t>
            </a:r>
            <a:r>
              <a:rPr lang="ar-SA" sz="3600" b="1" dirty="0" smtClean="0">
                <a:solidFill>
                  <a:schemeClr val="tx1"/>
                </a:solidFill>
              </a:rPr>
              <a:t>إِ</a:t>
            </a:r>
            <a:r>
              <a:rPr lang="ar-SA" sz="3600" b="1" dirty="0" smtClean="0">
                <a:solidFill>
                  <a:srgbClr val="FF0000"/>
                </a:solidFill>
              </a:rPr>
              <a:t>نَّ    </a:t>
            </a:r>
            <a:r>
              <a:rPr lang="ar-SA" sz="3600" b="1" dirty="0" smtClean="0">
                <a:solidFill>
                  <a:schemeClr val="tx1"/>
                </a:solidFill>
              </a:rPr>
              <a:t>ثُـ</a:t>
            </a:r>
            <a:r>
              <a:rPr lang="ar-SA" sz="3600" b="1" dirty="0" smtClean="0">
                <a:solidFill>
                  <a:srgbClr val="FF0000"/>
                </a:solidFill>
              </a:rPr>
              <a:t>مْمَ</a:t>
            </a:r>
            <a:r>
              <a:rPr lang="ar-SA" sz="3600" b="1" dirty="0" smtClean="0">
                <a:solidFill>
                  <a:srgbClr val="003192"/>
                </a:solidFill>
              </a:rPr>
              <a:t> </a:t>
            </a:r>
            <a:r>
              <a:rPr lang="ar-SA" sz="3600" b="1" dirty="0">
                <a:solidFill>
                  <a:srgbClr val="003192"/>
                </a:solidFill>
              </a:rPr>
              <a:t>...</a:t>
            </a:r>
            <a:r>
              <a:rPr lang="ar-SA" sz="3600" b="1" baseline="-25000" dirty="0">
                <a:solidFill>
                  <a:srgbClr val="003192"/>
                </a:solidFill>
              </a:rPr>
              <a:t>&gt; </a:t>
            </a:r>
            <a:r>
              <a:rPr lang="ar-SA" sz="3600" b="1" dirty="0">
                <a:solidFill>
                  <a:srgbClr val="FF0000"/>
                </a:solidFill>
              </a:rPr>
              <a:t> </a:t>
            </a:r>
            <a:r>
              <a:rPr lang="ar-SA" sz="3600" b="1" dirty="0" smtClean="0">
                <a:solidFill>
                  <a:schemeClr val="tx1"/>
                </a:solidFill>
              </a:rPr>
              <a:t>ثُـ</a:t>
            </a:r>
            <a:r>
              <a:rPr lang="ar-SA" sz="3600" b="1" dirty="0" smtClean="0">
                <a:solidFill>
                  <a:srgbClr val="FF0000"/>
                </a:solidFill>
              </a:rPr>
              <a:t>مَّ</a:t>
            </a:r>
            <a:endParaRPr lang="en-US" sz="3600" dirty="0">
              <a:solidFill>
                <a:srgbClr val="FF0000"/>
              </a:solidFill>
            </a:endParaRPr>
          </a:p>
        </p:txBody>
      </p:sp>
    </p:spTree>
    <p:extLst>
      <p:ext uri="{BB962C8B-B14F-4D97-AF65-F5344CB8AC3E}">
        <p14:creationId xmlns:p14="http://schemas.microsoft.com/office/powerpoint/2010/main" val="1947404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2020-12-19</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4</a:t>
            </a:fld>
            <a:endParaRPr lang="en-US"/>
          </a:p>
        </p:txBody>
      </p:sp>
      <p:pic>
        <p:nvPicPr>
          <p:cNvPr id="2" name="Picture 1"/>
          <p:cNvPicPr>
            <a:picLocks noChangeAspect="1"/>
          </p:cNvPicPr>
          <p:nvPr/>
        </p:nvPicPr>
        <p:blipFill>
          <a:blip r:embed="rId2"/>
          <a:stretch>
            <a:fillRect/>
          </a:stretch>
        </p:blipFill>
        <p:spPr>
          <a:xfrm>
            <a:off x="1444626" y="1825887"/>
            <a:ext cx="6583268" cy="3499965"/>
          </a:xfrm>
          <a:prstGeom prst="rect">
            <a:avLst/>
          </a:prstGeom>
        </p:spPr>
      </p:pic>
      <p:pic>
        <p:nvPicPr>
          <p:cNvPr id="7" name="Picture 6"/>
          <p:cNvPicPr>
            <a:picLocks noChangeAspect="1"/>
          </p:cNvPicPr>
          <p:nvPr/>
        </p:nvPicPr>
        <p:blipFill>
          <a:blip r:embed="rId3"/>
          <a:stretch>
            <a:fillRect/>
          </a:stretch>
        </p:blipFill>
        <p:spPr>
          <a:xfrm>
            <a:off x="9327617" y="1921092"/>
            <a:ext cx="2421161" cy="2665432"/>
          </a:xfrm>
          <a:prstGeom prst="rect">
            <a:avLst/>
          </a:prstGeom>
        </p:spPr>
      </p:pic>
      <p:sp>
        <p:nvSpPr>
          <p:cNvPr id="9" name="TextBox 8"/>
          <p:cNvSpPr txBox="1"/>
          <p:nvPr/>
        </p:nvSpPr>
        <p:spPr>
          <a:xfrm>
            <a:off x="2151529" y="522258"/>
            <a:ext cx="7346196" cy="52322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spcBef>
                <a:spcPts val="1800"/>
              </a:spcBef>
              <a:spcAft>
                <a:spcPts val="1800"/>
              </a:spcAft>
            </a:pPr>
            <a:r>
              <a:rPr lang="ar-KW" sz="2800" b="1" dirty="0">
                <a:solidFill>
                  <a:srgbClr val="FF0000"/>
                </a:solidFill>
              </a:rPr>
              <a:t>النون والميم المشددتين  </a:t>
            </a:r>
            <a:r>
              <a:rPr lang="en-US" sz="2800" b="1" dirty="0" smtClean="0">
                <a:solidFill>
                  <a:srgbClr val="FF0000"/>
                </a:solidFill>
              </a:rPr>
              <a:t>   </a:t>
            </a:r>
            <a:r>
              <a:rPr lang="ar-KW" sz="2800" b="1" dirty="0" smtClean="0">
                <a:solidFill>
                  <a:srgbClr val="FF0000"/>
                </a:solidFill>
              </a:rPr>
              <a:t>  </a:t>
            </a:r>
            <a:r>
              <a:rPr lang="en-US" b="1" dirty="0">
                <a:solidFill>
                  <a:srgbClr val="FF0000"/>
                </a:solidFill>
              </a:rPr>
              <a:t>The </a:t>
            </a:r>
            <a:r>
              <a:rPr lang="en-US" b="1" dirty="0" smtClean="0">
                <a:solidFill>
                  <a:srgbClr val="FF0000"/>
                </a:solidFill>
              </a:rPr>
              <a:t>Noon and </a:t>
            </a:r>
            <a:r>
              <a:rPr lang="en-US" b="1" dirty="0" err="1" smtClean="0">
                <a:solidFill>
                  <a:srgbClr val="FF0000"/>
                </a:solidFill>
              </a:rPr>
              <a:t>Meem</a:t>
            </a:r>
            <a:r>
              <a:rPr lang="en-US" b="1" dirty="0" smtClean="0">
                <a:solidFill>
                  <a:srgbClr val="FF0000"/>
                </a:solidFill>
              </a:rPr>
              <a:t> </a:t>
            </a:r>
            <a:r>
              <a:rPr lang="en-US" b="1" dirty="0">
                <a:solidFill>
                  <a:srgbClr val="FF0000"/>
                </a:solidFill>
              </a:rPr>
              <a:t>with </a:t>
            </a:r>
            <a:r>
              <a:rPr lang="en-US" b="1" dirty="0" err="1">
                <a:solidFill>
                  <a:srgbClr val="FF0000"/>
                </a:solidFill>
              </a:rPr>
              <a:t>Shaddah</a:t>
            </a:r>
            <a:endParaRPr lang="en-US" b="1" dirty="0">
              <a:solidFill>
                <a:srgbClr val="FF0000"/>
              </a:solidFill>
            </a:endParaRPr>
          </a:p>
        </p:txBody>
      </p:sp>
    </p:spTree>
    <p:extLst>
      <p:ext uri="{BB962C8B-B14F-4D97-AF65-F5344CB8AC3E}">
        <p14:creationId xmlns:p14="http://schemas.microsoft.com/office/powerpoint/2010/main" val="3533105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2020-12-19</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5</a:t>
            </a:fld>
            <a:endParaRPr lang="en-US"/>
          </a:p>
        </p:txBody>
      </p:sp>
      <p:sp>
        <p:nvSpPr>
          <p:cNvPr id="6" name="TextBox 5"/>
          <p:cNvSpPr txBox="1"/>
          <p:nvPr/>
        </p:nvSpPr>
        <p:spPr>
          <a:xfrm>
            <a:off x="1008547" y="4017604"/>
            <a:ext cx="7416824" cy="1569660"/>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r>
              <a:rPr lang="ar-KW" sz="3200" b="1" dirty="0">
                <a:solidFill>
                  <a:srgbClr val="003192"/>
                </a:solidFill>
              </a:rPr>
              <a:t>والنون والميم المشددتان</a:t>
            </a:r>
          </a:p>
          <a:p>
            <a:pPr algn="ctr"/>
            <a:r>
              <a:rPr lang="ar-KW" sz="3200" b="1" dirty="0">
                <a:solidFill>
                  <a:srgbClr val="003192"/>
                </a:solidFill>
              </a:rPr>
              <a:t>إما أن يكونا </a:t>
            </a:r>
            <a:r>
              <a:rPr lang="ar-KW" sz="3200" b="1" u="sng" dirty="0">
                <a:solidFill>
                  <a:srgbClr val="003192"/>
                </a:solidFill>
              </a:rPr>
              <a:t>متوسطتين</a:t>
            </a:r>
            <a:r>
              <a:rPr lang="ar-KW" sz="3200" b="1" dirty="0">
                <a:solidFill>
                  <a:srgbClr val="003192"/>
                </a:solidFill>
              </a:rPr>
              <a:t> أو </a:t>
            </a:r>
            <a:r>
              <a:rPr lang="ar-KW" sz="3200" b="1" u="sng" dirty="0">
                <a:solidFill>
                  <a:srgbClr val="003192"/>
                </a:solidFill>
              </a:rPr>
              <a:t>متطرفتين</a:t>
            </a:r>
          </a:p>
          <a:p>
            <a:pPr algn="ctr"/>
            <a:r>
              <a:rPr lang="ar-KW" sz="3200" b="1" dirty="0">
                <a:solidFill>
                  <a:srgbClr val="003192"/>
                </a:solidFill>
              </a:rPr>
              <a:t>ويقعا في اسم أو فعل أو حرف.</a:t>
            </a:r>
            <a:endParaRPr lang="en-US" sz="3200" b="1" dirty="0">
              <a:solidFill>
                <a:srgbClr val="003192"/>
              </a:solidFill>
            </a:endParaRPr>
          </a:p>
        </p:txBody>
      </p:sp>
      <p:sp>
        <p:nvSpPr>
          <p:cNvPr id="7" name="TextBox 6"/>
          <p:cNvSpPr txBox="1"/>
          <p:nvPr/>
        </p:nvSpPr>
        <p:spPr>
          <a:xfrm>
            <a:off x="360475" y="1921092"/>
            <a:ext cx="8064896" cy="138499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0"/>
            <a:r>
              <a:rPr lang="en-US" sz="2800" b="1" dirty="0">
                <a:solidFill>
                  <a:srgbClr val="003192"/>
                </a:solidFill>
              </a:rPr>
              <a:t>The nun and </a:t>
            </a:r>
            <a:r>
              <a:rPr lang="en-US" sz="2800" b="1" dirty="0" err="1">
                <a:solidFill>
                  <a:srgbClr val="003192"/>
                </a:solidFill>
              </a:rPr>
              <a:t>mim</a:t>
            </a:r>
            <a:r>
              <a:rPr lang="en-US" sz="2800" b="1" dirty="0">
                <a:solidFill>
                  <a:srgbClr val="003192"/>
                </a:solidFill>
              </a:rPr>
              <a:t> with </a:t>
            </a:r>
            <a:r>
              <a:rPr lang="en-US" sz="2800" b="1" dirty="0" err="1">
                <a:solidFill>
                  <a:srgbClr val="003192"/>
                </a:solidFill>
              </a:rPr>
              <a:t>shaddah</a:t>
            </a:r>
            <a:r>
              <a:rPr lang="en-US" sz="2800" b="1" dirty="0">
                <a:solidFill>
                  <a:srgbClr val="003192"/>
                </a:solidFill>
              </a:rPr>
              <a:t> </a:t>
            </a:r>
          </a:p>
          <a:p>
            <a:pPr algn="ctr" rtl="0"/>
            <a:r>
              <a:rPr lang="en-US" sz="2800" b="1" dirty="0">
                <a:solidFill>
                  <a:srgbClr val="003192"/>
                </a:solidFill>
              </a:rPr>
              <a:t>can occur in </a:t>
            </a:r>
            <a:r>
              <a:rPr lang="en-US" sz="2800" b="1" u="sng" dirty="0">
                <a:solidFill>
                  <a:srgbClr val="003192"/>
                </a:solidFill>
              </a:rPr>
              <a:t>the middle </a:t>
            </a:r>
            <a:r>
              <a:rPr lang="en-US" sz="2800" b="1" dirty="0">
                <a:solidFill>
                  <a:srgbClr val="003192"/>
                </a:solidFill>
              </a:rPr>
              <a:t>or </a:t>
            </a:r>
            <a:r>
              <a:rPr lang="en-US" sz="2800" b="1" u="sng" dirty="0">
                <a:solidFill>
                  <a:srgbClr val="003192"/>
                </a:solidFill>
              </a:rPr>
              <a:t>at the end </a:t>
            </a:r>
            <a:r>
              <a:rPr lang="en-US" sz="2800" b="1" dirty="0">
                <a:solidFill>
                  <a:srgbClr val="003192"/>
                </a:solidFill>
              </a:rPr>
              <a:t>of a word</a:t>
            </a:r>
          </a:p>
          <a:p>
            <a:pPr algn="ctr" rtl="0"/>
            <a:r>
              <a:rPr lang="en-US" sz="2800" b="1" dirty="0">
                <a:solidFill>
                  <a:srgbClr val="003192"/>
                </a:solidFill>
              </a:rPr>
              <a:t>They occur in nouns, verbs, or propositions.</a:t>
            </a:r>
          </a:p>
        </p:txBody>
      </p:sp>
      <p:pic>
        <p:nvPicPr>
          <p:cNvPr id="8" name="Picture 7"/>
          <p:cNvPicPr>
            <a:picLocks noChangeAspect="1"/>
          </p:cNvPicPr>
          <p:nvPr/>
        </p:nvPicPr>
        <p:blipFill>
          <a:blip r:embed="rId2"/>
          <a:stretch>
            <a:fillRect/>
          </a:stretch>
        </p:blipFill>
        <p:spPr>
          <a:xfrm>
            <a:off x="9327617" y="1921092"/>
            <a:ext cx="2421161" cy="2665432"/>
          </a:xfrm>
          <a:prstGeom prst="rect">
            <a:avLst/>
          </a:prstGeom>
        </p:spPr>
      </p:pic>
      <p:sp>
        <p:nvSpPr>
          <p:cNvPr id="9" name="TextBox 8"/>
          <p:cNvSpPr txBox="1"/>
          <p:nvPr/>
        </p:nvSpPr>
        <p:spPr>
          <a:xfrm>
            <a:off x="2151529" y="522258"/>
            <a:ext cx="7346196" cy="52322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spcBef>
                <a:spcPts val="1800"/>
              </a:spcBef>
              <a:spcAft>
                <a:spcPts val="1800"/>
              </a:spcAft>
            </a:pPr>
            <a:r>
              <a:rPr lang="ar-KW" sz="2800" b="1" dirty="0">
                <a:solidFill>
                  <a:srgbClr val="FF0000"/>
                </a:solidFill>
              </a:rPr>
              <a:t>النون والميم المشددتين  </a:t>
            </a:r>
            <a:r>
              <a:rPr lang="en-US" sz="2800" b="1" dirty="0" smtClean="0">
                <a:solidFill>
                  <a:srgbClr val="FF0000"/>
                </a:solidFill>
              </a:rPr>
              <a:t>   </a:t>
            </a:r>
            <a:r>
              <a:rPr lang="ar-KW" sz="2800" b="1" dirty="0" smtClean="0">
                <a:solidFill>
                  <a:srgbClr val="FF0000"/>
                </a:solidFill>
              </a:rPr>
              <a:t>  </a:t>
            </a:r>
            <a:r>
              <a:rPr lang="en-US" b="1" dirty="0">
                <a:solidFill>
                  <a:srgbClr val="FF0000"/>
                </a:solidFill>
              </a:rPr>
              <a:t>The </a:t>
            </a:r>
            <a:r>
              <a:rPr lang="en-US" b="1" dirty="0" smtClean="0">
                <a:solidFill>
                  <a:srgbClr val="FF0000"/>
                </a:solidFill>
              </a:rPr>
              <a:t>Noon and </a:t>
            </a:r>
            <a:r>
              <a:rPr lang="en-US" b="1" dirty="0" err="1" smtClean="0">
                <a:solidFill>
                  <a:srgbClr val="FF0000"/>
                </a:solidFill>
              </a:rPr>
              <a:t>Meem</a:t>
            </a:r>
            <a:r>
              <a:rPr lang="en-US" b="1" dirty="0" smtClean="0">
                <a:solidFill>
                  <a:srgbClr val="FF0000"/>
                </a:solidFill>
              </a:rPr>
              <a:t> </a:t>
            </a:r>
            <a:r>
              <a:rPr lang="en-US" b="1" dirty="0">
                <a:solidFill>
                  <a:srgbClr val="FF0000"/>
                </a:solidFill>
              </a:rPr>
              <a:t>with </a:t>
            </a:r>
            <a:r>
              <a:rPr lang="en-US" b="1" dirty="0" err="1">
                <a:solidFill>
                  <a:srgbClr val="FF0000"/>
                </a:solidFill>
              </a:rPr>
              <a:t>Shaddah</a:t>
            </a:r>
            <a:endParaRPr lang="en-US" b="1" dirty="0">
              <a:solidFill>
                <a:srgbClr val="FF0000"/>
              </a:solidFill>
            </a:endParaRPr>
          </a:p>
        </p:txBody>
      </p:sp>
    </p:spTree>
    <p:extLst>
      <p:ext uri="{BB962C8B-B14F-4D97-AF65-F5344CB8AC3E}">
        <p14:creationId xmlns:p14="http://schemas.microsoft.com/office/powerpoint/2010/main" val="21899803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2020-12-19</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95319239"/>
              </p:ext>
            </p:extLst>
          </p:nvPr>
        </p:nvGraphicFramePr>
        <p:xfrm>
          <a:off x="971311" y="2557447"/>
          <a:ext cx="7344817" cy="2035333"/>
        </p:xfrm>
        <a:graphic>
          <a:graphicData uri="http://schemas.openxmlformats.org/drawingml/2006/table">
            <a:tbl>
              <a:tblPr rtl="1" firstRow="1" firstCol="1" bandRow="1">
                <a:tableStyleId>{5C22544A-7EE6-4342-B048-85BDC9FD1C3A}</a:tableStyleId>
              </a:tblPr>
              <a:tblGrid>
                <a:gridCol w="1329343"/>
                <a:gridCol w="3167134"/>
                <a:gridCol w="2848340"/>
              </a:tblGrid>
              <a:tr h="552374">
                <a:tc>
                  <a:txBody>
                    <a:bodyPr/>
                    <a:lstStyle/>
                    <a:p>
                      <a:pPr marL="413385" indent="-413385" algn="ctr" rtl="1"/>
                      <a:r>
                        <a:rPr lang="ar-KW" sz="1400" dirty="0">
                          <a:effectLst/>
                        </a:rPr>
                        <a:t>الحرف </a:t>
                      </a:r>
                      <a:r>
                        <a:rPr lang="ar-KW" sz="1400" dirty="0" smtClean="0">
                          <a:effectLst/>
                        </a:rPr>
                        <a:t>المشدد</a:t>
                      </a:r>
                    </a:p>
                    <a:p>
                      <a:pPr marL="413385" marR="0" indent="-413385" algn="ctr" defTabSz="685800" rtl="1" eaLnBrk="1" fontAlgn="auto" latinLnBrk="0" hangingPunct="1">
                        <a:lnSpc>
                          <a:spcPct val="100000"/>
                        </a:lnSpc>
                        <a:spcBef>
                          <a:spcPts val="0"/>
                        </a:spcBef>
                        <a:spcAft>
                          <a:spcPts val="0"/>
                        </a:spcAft>
                        <a:buClrTx/>
                        <a:buSzTx/>
                        <a:buFontTx/>
                        <a:buNone/>
                        <a:tabLst/>
                        <a:defRPr/>
                      </a:pPr>
                      <a:r>
                        <a:rPr lang="en-US" sz="1100" dirty="0" smtClean="0">
                          <a:effectLst/>
                        </a:rPr>
                        <a:t>The Doubled Letter</a:t>
                      </a:r>
                      <a:endParaRPr lang="en-US" sz="1400" dirty="0" smtClean="0">
                        <a:effectLst/>
                        <a:latin typeface="+mn-lt"/>
                        <a:ea typeface="Times New Roman"/>
                      </a:endParaRPr>
                    </a:p>
                  </a:txBody>
                  <a:tcPr marL="68580" marR="68580" marT="0" marB="0" anchor="ctr"/>
                </a:tc>
                <a:tc>
                  <a:txBody>
                    <a:bodyPr/>
                    <a:lstStyle/>
                    <a:p>
                      <a:pPr marL="413385" indent="-413385" algn="ctr" rtl="1"/>
                      <a:r>
                        <a:rPr lang="ar-KW" sz="1400" dirty="0" smtClean="0">
                          <a:effectLst/>
                        </a:rPr>
                        <a:t>مثاله متوسطاً</a:t>
                      </a:r>
                      <a:r>
                        <a:rPr lang="en-US" sz="1400" dirty="0" smtClean="0">
                          <a:effectLst/>
                        </a:rPr>
                        <a:t>     </a:t>
                      </a:r>
                      <a:endParaRPr lang="ar-KW" sz="1400" dirty="0" smtClean="0">
                        <a:effectLst/>
                      </a:endParaRPr>
                    </a:p>
                    <a:p>
                      <a:pPr marL="413385" marR="0" indent="-413385" algn="ctr" defTabSz="685800" rtl="1" eaLnBrk="1" fontAlgn="auto" latinLnBrk="0" hangingPunct="1">
                        <a:lnSpc>
                          <a:spcPct val="100000"/>
                        </a:lnSpc>
                        <a:spcBef>
                          <a:spcPts val="0"/>
                        </a:spcBef>
                        <a:spcAft>
                          <a:spcPts val="0"/>
                        </a:spcAft>
                        <a:buClrTx/>
                        <a:buSzTx/>
                        <a:buFontTx/>
                        <a:buNone/>
                        <a:tabLst/>
                        <a:defRPr/>
                      </a:pPr>
                      <a:r>
                        <a:rPr lang="en-US" sz="1100" dirty="0" smtClean="0">
                          <a:effectLst/>
                        </a:rPr>
                        <a:t>Example of the Letter in the Middle of the word</a:t>
                      </a:r>
                      <a:endParaRPr lang="en-US" sz="1600" dirty="0" smtClean="0">
                        <a:effectLst/>
                        <a:latin typeface="+mn-lt"/>
                        <a:ea typeface="Times New Roman"/>
                      </a:endParaRPr>
                    </a:p>
                  </a:txBody>
                  <a:tcPr marL="68580" marR="68580" marT="0" marB="0" anchor="ctr"/>
                </a:tc>
                <a:tc>
                  <a:txBody>
                    <a:bodyPr/>
                    <a:lstStyle/>
                    <a:p>
                      <a:pPr marL="413385" indent="-413385" algn="ctr" rtl="1"/>
                      <a:r>
                        <a:rPr lang="ar-KW" sz="1400" dirty="0">
                          <a:effectLst/>
                        </a:rPr>
                        <a:t>مثاله </a:t>
                      </a:r>
                      <a:r>
                        <a:rPr lang="ar-KW" sz="1400" dirty="0" smtClean="0">
                          <a:effectLst/>
                        </a:rPr>
                        <a:t>متطرفاً</a:t>
                      </a:r>
                      <a:endParaRPr lang="en-US" sz="1400" dirty="0" smtClean="0">
                        <a:effectLst/>
                      </a:endParaRPr>
                    </a:p>
                    <a:p>
                      <a:pPr marL="413385" indent="-413385" algn="ctr" rtl="1"/>
                      <a:r>
                        <a:rPr lang="en-US" sz="1100" dirty="0" smtClean="0">
                          <a:effectLst/>
                        </a:rPr>
                        <a:t>Example of the Letter at the End of a Word</a:t>
                      </a:r>
                      <a:endParaRPr lang="en-US" sz="1100" dirty="0">
                        <a:effectLst/>
                        <a:latin typeface="Calibri"/>
                        <a:ea typeface="Times New Roman"/>
                      </a:endParaRPr>
                    </a:p>
                  </a:txBody>
                  <a:tcPr marL="68580" marR="68580" marT="0" marB="0" anchor="ctr"/>
                </a:tc>
              </a:tr>
              <a:tr h="815778">
                <a:tc>
                  <a:txBody>
                    <a:bodyPr/>
                    <a:lstStyle/>
                    <a:p>
                      <a:pPr marL="413385" indent="-413385" algn="ctr" rtl="1"/>
                      <a:r>
                        <a:rPr lang="ar-KW" sz="1400" dirty="0" smtClean="0">
                          <a:effectLst/>
                        </a:rPr>
                        <a:t>النون</a:t>
                      </a:r>
                    </a:p>
                    <a:p>
                      <a:pPr marL="413385" indent="-413385" algn="ctr" rtl="1"/>
                      <a:r>
                        <a:rPr lang="en-US" sz="1400" dirty="0" smtClean="0">
                          <a:effectLst/>
                          <a:latin typeface="Calibri"/>
                          <a:ea typeface="Times New Roman"/>
                        </a:rPr>
                        <a:t>Nun</a:t>
                      </a:r>
                      <a:endParaRPr lang="en-US" sz="1100" dirty="0">
                        <a:effectLst/>
                        <a:latin typeface="Calibri"/>
                        <a:ea typeface="Times New Roman"/>
                      </a:endParaRPr>
                    </a:p>
                  </a:txBody>
                  <a:tcPr marL="68580" marR="68580" marT="0" marB="0" anchor="ctr"/>
                </a:tc>
                <a:tc>
                  <a:txBody>
                    <a:bodyPr/>
                    <a:lstStyle/>
                    <a:p>
                      <a:pPr algn="ctr" rtl="1">
                        <a:lnSpc>
                          <a:spcPct val="107000"/>
                        </a:lnSpc>
                        <a:spcAft>
                          <a:spcPts val="0"/>
                        </a:spcAft>
                      </a:pPr>
                      <a:r>
                        <a:rPr lang="ar-KW" sz="3200" b="1" dirty="0" smtClean="0">
                          <a:effectLst/>
                        </a:rPr>
                        <a:t>ويــُــمـَـــ</a:t>
                      </a:r>
                      <a:r>
                        <a:rPr lang="ar-KW" sz="3200" b="1" dirty="0" smtClean="0">
                          <a:solidFill>
                            <a:srgbClr val="FF0000"/>
                          </a:solidFill>
                          <a:effectLst/>
                        </a:rPr>
                        <a:t>ـنـِّـــ</a:t>
                      </a:r>
                      <a:r>
                        <a:rPr lang="ar-KW" sz="3200" b="1" dirty="0" smtClean="0">
                          <a:effectLst/>
                        </a:rPr>
                        <a:t>ـيهم</a:t>
                      </a:r>
                      <a:endParaRPr lang="en-US" sz="2400" b="1" dirty="0">
                        <a:effectLst/>
                        <a:latin typeface="Calibri"/>
                        <a:ea typeface="Calibri"/>
                        <a:cs typeface="Arial"/>
                      </a:endParaRPr>
                    </a:p>
                  </a:txBody>
                  <a:tcPr marL="68580" marR="68580" marT="0" marB="0" anchor="ctr"/>
                </a:tc>
                <a:tc>
                  <a:txBody>
                    <a:bodyPr/>
                    <a:lstStyle/>
                    <a:p>
                      <a:pPr algn="ctr" rtl="1">
                        <a:lnSpc>
                          <a:spcPct val="107000"/>
                        </a:lnSpc>
                        <a:spcAft>
                          <a:spcPts val="0"/>
                        </a:spcAft>
                      </a:pPr>
                      <a:r>
                        <a:rPr lang="ar-KW" sz="3200" b="1" dirty="0">
                          <a:effectLst/>
                        </a:rPr>
                        <a:t>إ</a:t>
                      </a:r>
                      <a:r>
                        <a:rPr lang="ar-KW" sz="3200" b="1" dirty="0">
                          <a:solidFill>
                            <a:srgbClr val="FF0000"/>
                          </a:solidFill>
                          <a:effectLst/>
                        </a:rPr>
                        <a:t>نّ</a:t>
                      </a:r>
                      <a:r>
                        <a:rPr lang="ar-KW" sz="3200" b="1" dirty="0">
                          <a:effectLst/>
                        </a:rPr>
                        <a:t>َ</a:t>
                      </a:r>
                      <a:endParaRPr lang="en-US" sz="2400" b="1" dirty="0">
                        <a:effectLst/>
                        <a:latin typeface="Calibri"/>
                        <a:ea typeface="Calibri"/>
                        <a:cs typeface="Arial"/>
                      </a:endParaRPr>
                    </a:p>
                  </a:txBody>
                  <a:tcPr marL="68580" marR="68580" marT="0" marB="0" anchor="ctr"/>
                </a:tc>
              </a:tr>
              <a:tr h="667181">
                <a:tc>
                  <a:txBody>
                    <a:bodyPr/>
                    <a:lstStyle/>
                    <a:p>
                      <a:pPr marL="413385" indent="-413385" algn="ctr" rtl="1"/>
                      <a:r>
                        <a:rPr lang="ar-KW" sz="1400" dirty="0" smtClean="0">
                          <a:effectLst/>
                        </a:rPr>
                        <a:t>الميم</a:t>
                      </a:r>
                      <a:endParaRPr lang="en-US" sz="1400" dirty="0" smtClean="0">
                        <a:effectLst/>
                      </a:endParaRPr>
                    </a:p>
                    <a:p>
                      <a:pPr marL="413385" indent="-413385" algn="ctr" rtl="1"/>
                      <a:r>
                        <a:rPr lang="en-US" sz="1400" dirty="0" err="1" smtClean="0">
                          <a:effectLst/>
                          <a:latin typeface="Calibri"/>
                          <a:ea typeface="Times New Roman"/>
                        </a:rPr>
                        <a:t>Mem</a:t>
                      </a:r>
                      <a:endParaRPr lang="en-US" sz="1100" dirty="0">
                        <a:effectLst/>
                        <a:latin typeface="Calibri"/>
                        <a:ea typeface="Times New Roman"/>
                      </a:endParaRPr>
                    </a:p>
                  </a:txBody>
                  <a:tcPr marL="68580" marR="68580" marT="0" marB="0" anchor="ctr"/>
                </a:tc>
                <a:tc>
                  <a:txBody>
                    <a:bodyPr/>
                    <a:lstStyle/>
                    <a:p>
                      <a:pPr algn="ctr" rtl="1">
                        <a:lnSpc>
                          <a:spcPct val="107000"/>
                        </a:lnSpc>
                        <a:spcAft>
                          <a:spcPts val="0"/>
                        </a:spcAft>
                      </a:pPr>
                      <a:r>
                        <a:rPr lang="ar-KW" sz="3200" b="1" dirty="0">
                          <a:effectLst/>
                        </a:rPr>
                        <a:t>أ</a:t>
                      </a:r>
                      <a:r>
                        <a:rPr lang="ar-KW" sz="3200" b="1" dirty="0">
                          <a:solidFill>
                            <a:srgbClr val="FF0000"/>
                          </a:solidFill>
                          <a:effectLst/>
                        </a:rPr>
                        <a:t>مــَّـ</a:t>
                      </a:r>
                      <a:r>
                        <a:rPr lang="ar-KW" sz="3200" b="1" dirty="0">
                          <a:effectLst/>
                        </a:rPr>
                        <a:t>ــتـــُــكم</a:t>
                      </a:r>
                      <a:endParaRPr lang="en-US" sz="2400" b="1" dirty="0">
                        <a:effectLst/>
                        <a:latin typeface="Calibri"/>
                        <a:ea typeface="Calibri"/>
                        <a:cs typeface="Arial"/>
                      </a:endParaRPr>
                    </a:p>
                  </a:txBody>
                  <a:tcPr marL="68580" marR="68580" marT="0" marB="0" anchor="ctr"/>
                </a:tc>
                <a:tc>
                  <a:txBody>
                    <a:bodyPr/>
                    <a:lstStyle/>
                    <a:p>
                      <a:pPr algn="ctr" rtl="1">
                        <a:lnSpc>
                          <a:spcPct val="107000"/>
                        </a:lnSpc>
                        <a:spcAft>
                          <a:spcPts val="0"/>
                        </a:spcAft>
                      </a:pPr>
                      <a:r>
                        <a:rPr lang="ar-KW" sz="3200" b="1" dirty="0">
                          <a:effectLst/>
                        </a:rPr>
                        <a:t>ث</a:t>
                      </a:r>
                      <a:r>
                        <a:rPr lang="ar-KW" sz="3200" b="1" dirty="0">
                          <a:solidFill>
                            <a:srgbClr val="FF0000"/>
                          </a:solidFill>
                          <a:effectLst/>
                        </a:rPr>
                        <a:t>م</a:t>
                      </a:r>
                      <a:r>
                        <a:rPr lang="ar-KW" sz="3200" b="1" dirty="0">
                          <a:effectLst/>
                        </a:rPr>
                        <a:t>َّ</a:t>
                      </a:r>
                      <a:endParaRPr lang="en-US" sz="2400" b="1" dirty="0">
                        <a:effectLst/>
                        <a:latin typeface="Calibri"/>
                        <a:ea typeface="Calibri"/>
                        <a:cs typeface="Arial"/>
                      </a:endParaRPr>
                    </a:p>
                  </a:txBody>
                  <a:tcPr marL="68580" marR="68580" marT="0" marB="0" anchor="ctr"/>
                </a:tc>
              </a:tr>
            </a:tbl>
          </a:graphicData>
        </a:graphic>
      </p:graphicFrame>
      <p:pic>
        <p:nvPicPr>
          <p:cNvPr id="7" name="Picture 6"/>
          <p:cNvPicPr>
            <a:picLocks noChangeAspect="1"/>
          </p:cNvPicPr>
          <p:nvPr/>
        </p:nvPicPr>
        <p:blipFill>
          <a:blip r:embed="rId2"/>
          <a:stretch>
            <a:fillRect/>
          </a:stretch>
        </p:blipFill>
        <p:spPr>
          <a:xfrm>
            <a:off x="9327617" y="1921092"/>
            <a:ext cx="2421161" cy="2665432"/>
          </a:xfrm>
          <a:prstGeom prst="rect">
            <a:avLst/>
          </a:prstGeom>
        </p:spPr>
      </p:pic>
      <p:sp>
        <p:nvSpPr>
          <p:cNvPr id="8" name="TextBox 7"/>
          <p:cNvSpPr txBox="1"/>
          <p:nvPr/>
        </p:nvSpPr>
        <p:spPr>
          <a:xfrm>
            <a:off x="2151529" y="522258"/>
            <a:ext cx="7346196" cy="52322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spcBef>
                <a:spcPts val="1800"/>
              </a:spcBef>
              <a:spcAft>
                <a:spcPts val="1800"/>
              </a:spcAft>
            </a:pPr>
            <a:r>
              <a:rPr lang="ar-KW" sz="2800" b="1" dirty="0">
                <a:solidFill>
                  <a:srgbClr val="FF0000"/>
                </a:solidFill>
              </a:rPr>
              <a:t>النون والميم المشددتين  </a:t>
            </a:r>
            <a:r>
              <a:rPr lang="en-US" sz="2800" b="1" dirty="0" smtClean="0">
                <a:solidFill>
                  <a:srgbClr val="FF0000"/>
                </a:solidFill>
              </a:rPr>
              <a:t>   </a:t>
            </a:r>
            <a:r>
              <a:rPr lang="ar-KW" sz="2800" b="1" dirty="0" smtClean="0">
                <a:solidFill>
                  <a:srgbClr val="FF0000"/>
                </a:solidFill>
              </a:rPr>
              <a:t>  </a:t>
            </a:r>
            <a:r>
              <a:rPr lang="en-US" b="1" dirty="0">
                <a:solidFill>
                  <a:srgbClr val="FF0000"/>
                </a:solidFill>
              </a:rPr>
              <a:t>The </a:t>
            </a:r>
            <a:r>
              <a:rPr lang="en-US" b="1" dirty="0" smtClean="0">
                <a:solidFill>
                  <a:srgbClr val="FF0000"/>
                </a:solidFill>
              </a:rPr>
              <a:t>Noon and </a:t>
            </a:r>
            <a:r>
              <a:rPr lang="en-US" b="1" dirty="0" err="1" smtClean="0">
                <a:solidFill>
                  <a:srgbClr val="FF0000"/>
                </a:solidFill>
              </a:rPr>
              <a:t>Meem</a:t>
            </a:r>
            <a:r>
              <a:rPr lang="en-US" b="1" dirty="0" smtClean="0">
                <a:solidFill>
                  <a:srgbClr val="FF0000"/>
                </a:solidFill>
              </a:rPr>
              <a:t> </a:t>
            </a:r>
            <a:r>
              <a:rPr lang="en-US" b="1" dirty="0">
                <a:solidFill>
                  <a:srgbClr val="FF0000"/>
                </a:solidFill>
              </a:rPr>
              <a:t>with </a:t>
            </a:r>
            <a:r>
              <a:rPr lang="en-US" b="1" dirty="0" err="1">
                <a:solidFill>
                  <a:srgbClr val="FF0000"/>
                </a:solidFill>
              </a:rPr>
              <a:t>Shaddah</a:t>
            </a:r>
            <a:endParaRPr lang="en-US" b="1" dirty="0">
              <a:solidFill>
                <a:srgbClr val="FF0000"/>
              </a:solidFill>
            </a:endParaRPr>
          </a:p>
        </p:txBody>
      </p:sp>
    </p:spTree>
    <p:extLst>
      <p:ext uri="{BB962C8B-B14F-4D97-AF65-F5344CB8AC3E}">
        <p14:creationId xmlns:p14="http://schemas.microsoft.com/office/powerpoint/2010/main" val="1602691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2020-12-19</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7</a:t>
            </a:fld>
            <a:endParaRPr lang="en-US"/>
          </a:p>
        </p:txBody>
      </p:sp>
      <p:sp>
        <p:nvSpPr>
          <p:cNvPr id="6" name="TextBox 5"/>
          <p:cNvSpPr txBox="1"/>
          <p:nvPr/>
        </p:nvSpPr>
        <p:spPr>
          <a:xfrm>
            <a:off x="1407990" y="1680392"/>
            <a:ext cx="7045491" cy="430887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r>
              <a:rPr lang="en-US" sz="3200" dirty="0">
                <a:solidFill>
                  <a:srgbClr val="003192"/>
                </a:solidFill>
              </a:rPr>
              <a:t>If the nun and the mem are doubled</a:t>
            </a:r>
          </a:p>
          <a:p>
            <a:pPr algn="ctr">
              <a:spcBef>
                <a:spcPts val="1200"/>
              </a:spcBef>
              <a:spcAft>
                <a:spcPts val="1200"/>
              </a:spcAft>
            </a:pPr>
            <a:r>
              <a:rPr lang="en-US" sz="3200" b="1" dirty="0">
                <a:solidFill>
                  <a:srgbClr val="FF0000"/>
                </a:solidFill>
              </a:rPr>
              <a:t>The </a:t>
            </a:r>
            <a:r>
              <a:rPr lang="en-US" sz="3200" b="1" dirty="0" err="1">
                <a:solidFill>
                  <a:srgbClr val="FF0000"/>
                </a:solidFill>
              </a:rPr>
              <a:t>ghunnah</a:t>
            </a:r>
            <a:r>
              <a:rPr lang="en-US" sz="3200" b="1" dirty="0">
                <a:solidFill>
                  <a:srgbClr val="FF0000"/>
                </a:solidFill>
              </a:rPr>
              <a:t> </a:t>
            </a:r>
            <a:r>
              <a:rPr lang="en-US" sz="3200" b="1" dirty="0">
                <a:solidFill>
                  <a:srgbClr val="003192"/>
                </a:solidFill>
              </a:rPr>
              <a:t>pronounced should be very clear.</a:t>
            </a:r>
          </a:p>
          <a:p>
            <a:pPr algn="ctr"/>
            <a:r>
              <a:rPr lang="en-US" dirty="0">
                <a:solidFill>
                  <a:srgbClr val="003192"/>
                </a:solidFill>
              </a:rPr>
              <a:t>In such case a nun or a mem is called a doubled letter with </a:t>
            </a:r>
            <a:r>
              <a:rPr lang="en-US" dirty="0" err="1">
                <a:solidFill>
                  <a:srgbClr val="003192"/>
                </a:solidFill>
              </a:rPr>
              <a:t>ghunnah</a:t>
            </a:r>
            <a:r>
              <a:rPr lang="en-US" dirty="0">
                <a:solidFill>
                  <a:srgbClr val="003192"/>
                </a:solidFill>
              </a:rPr>
              <a:t>.</a:t>
            </a:r>
          </a:p>
          <a:p>
            <a:pPr algn="ctr"/>
            <a:endParaRPr lang="en-US" sz="3200" dirty="0" smtClean="0">
              <a:solidFill>
                <a:srgbClr val="003192"/>
              </a:solidFill>
            </a:endParaRPr>
          </a:p>
          <a:p>
            <a:pPr algn="ctr"/>
            <a:r>
              <a:rPr lang="ar-KW" sz="3200" dirty="0" smtClean="0">
                <a:solidFill>
                  <a:srgbClr val="003192"/>
                </a:solidFill>
              </a:rPr>
              <a:t>إذا </a:t>
            </a:r>
            <a:r>
              <a:rPr lang="ar-KW" sz="3200" dirty="0">
                <a:solidFill>
                  <a:srgbClr val="003192"/>
                </a:solidFill>
              </a:rPr>
              <a:t>وقعت النون والميم </a:t>
            </a:r>
            <a:r>
              <a:rPr lang="ar-KW" sz="3200" dirty="0" smtClean="0">
                <a:solidFill>
                  <a:srgbClr val="003192"/>
                </a:solidFill>
              </a:rPr>
              <a:t>مشددتين</a:t>
            </a:r>
            <a:endParaRPr lang="ar-KW" sz="3200" dirty="0">
              <a:solidFill>
                <a:srgbClr val="003192"/>
              </a:solidFill>
            </a:endParaRPr>
          </a:p>
          <a:p>
            <a:pPr algn="ctr">
              <a:spcBef>
                <a:spcPts val="1200"/>
              </a:spcBef>
              <a:spcAft>
                <a:spcPts val="1200"/>
              </a:spcAft>
            </a:pPr>
            <a:r>
              <a:rPr lang="ar-KW" sz="3200" b="1" dirty="0">
                <a:solidFill>
                  <a:srgbClr val="003192"/>
                </a:solidFill>
              </a:rPr>
              <a:t>وجب إظهار </a:t>
            </a:r>
            <a:r>
              <a:rPr lang="ar-KW" sz="3200" b="1" dirty="0">
                <a:solidFill>
                  <a:srgbClr val="FF0000"/>
                </a:solidFill>
              </a:rPr>
              <a:t>الغنة</a:t>
            </a:r>
            <a:r>
              <a:rPr lang="ar-KW" sz="3200" b="1" dirty="0">
                <a:solidFill>
                  <a:srgbClr val="003192"/>
                </a:solidFill>
              </a:rPr>
              <a:t> فيهما حال النطق بهما </a:t>
            </a:r>
          </a:p>
          <a:p>
            <a:pPr algn="ctr"/>
            <a:r>
              <a:rPr lang="ar-KW" sz="2400" dirty="0">
                <a:solidFill>
                  <a:srgbClr val="003192"/>
                </a:solidFill>
              </a:rPr>
              <a:t>ويسمى كل منهما حرف غنة مشددًا، أو حرفًا أَغَن مشددًا</a:t>
            </a:r>
            <a:r>
              <a:rPr lang="ar-KW" sz="2400" dirty="0" smtClean="0">
                <a:solidFill>
                  <a:srgbClr val="003192"/>
                </a:solidFill>
              </a:rPr>
              <a:t>.</a:t>
            </a:r>
            <a:endParaRPr lang="ar-KW" sz="2400" dirty="0">
              <a:solidFill>
                <a:srgbClr val="003192"/>
              </a:solidFill>
            </a:endParaRPr>
          </a:p>
        </p:txBody>
      </p:sp>
      <p:sp>
        <p:nvSpPr>
          <p:cNvPr id="7" name="TextBox 6"/>
          <p:cNvSpPr txBox="1"/>
          <p:nvPr/>
        </p:nvSpPr>
        <p:spPr>
          <a:xfrm>
            <a:off x="9982543" y="2924945"/>
            <a:ext cx="1584176" cy="769441"/>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000" b="1" dirty="0">
                <a:solidFill>
                  <a:srgbClr val="FF0000"/>
                </a:solidFill>
              </a:rPr>
              <a:t>حكمها</a:t>
            </a:r>
          </a:p>
          <a:p>
            <a:pPr lvl="0" algn="ctr" rtl="0"/>
            <a:r>
              <a:rPr lang="en-US" sz="2400" b="1" dirty="0">
                <a:solidFill>
                  <a:srgbClr val="FF0000"/>
                </a:solidFill>
              </a:rPr>
              <a:t>The Rule</a:t>
            </a:r>
            <a:endParaRPr lang="ar-KW" sz="2400" b="1" dirty="0">
              <a:solidFill>
                <a:srgbClr val="FF0000"/>
              </a:solidFill>
            </a:endParaRPr>
          </a:p>
        </p:txBody>
      </p:sp>
      <p:pic>
        <p:nvPicPr>
          <p:cNvPr id="8" name="Picture 7"/>
          <p:cNvPicPr>
            <a:picLocks noChangeAspect="1"/>
          </p:cNvPicPr>
          <p:nvPr/>
        </p:nvPicPr>
        <p:blipFill>
          <a:blip r:embed="rId2"/>
          <a:stretch>
            <a:fillRect/>
          </a:stretch>
        </p:blipFill>
        <p:spPr>
          <a:xfrm>
            <a:off x="9327617" y="1921092"/>
            <a:ext cx="2421161" cy="2665432"/>
          </a:xfrm>
          <a:prstGeom prst="rect">
            <a:avLst/>
          </a:prstGeom>
        </p:spPr>
      </p:pic>
      <p:sp>
        <p:nvSpPr>
          <p:cNvPr id="9" name="TextBox 8"/>
          <p:cNvSpPr txBox="1"/>
          <p:nvPr/>
        </p:nvSpPr>
        <p:spPr>
          <a:xfrm>
            <a:off x="2151529" y="522258"/>
            <a:ext cx="7346196" cy="52322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spcBef>
                <a:spcPts val="1800"/>
              </a:spcBef>
              <a:spcAft>
                <a:spcPts val="1800"/>
              </a:spcAft>
            </a:pPr>
            <a:r>
              <a:rPr lang="ar-KW" sz="2800" b="1" dirty="0">
                <a:solidFill>
                  <a:srgbClr val="FF0000"/>
                </a:solidFill>
              </a:rPr>
              <a:t>النون والميم المشددتين  </a:t>
            </a:r>
            <a:r>
              <a:rPr lang="en-US" sz="2800" b="1" dirty="0" smtClean="0">
                <a:solidFill>
                  <a:srgbClr val="FF0000"/>
                </a:solidFill>
              </a:rPr>
              <a:t>   </a:t>
            </a:r>
            <a:r>
              <a:rPr lang="ar-KW" sz="2800" b="1" dirty="0" smtClean="0">
                <a:solidFill>
                  <a:srgbClr val="FF0000"/>
                </a:solidFill>
              </a:rPr>
              <a:t>  </a:t>
            </a:r>
            <a:r>
              <a:rPr lang="en-US" b="1" dirty="0">
                <a:solidFill>
                  <a:srgbClr val="FF0000"/>
                </a:solidFill>
              </a:rPr>
              <a:t>The </a:t>
            </a:r>
            <a:r>
              <a:rPr lang="en-US" b="1" dirty="0" smtClean="0">
                <a:solidFill>
                  <a:srgbClr val="FF0000"/>
                </a:solidFill>
              </a:rPr>
              <a:t>Noon and </a:t>
            </a:r>
            <a:r>
              <a:rPr lang="en-US" b="1" dirty="0" err="1" smtClean="0">
                <a:solidFill>
                  <a:srgbClr val="FF0000"/>
                </a:solidFill>
              </a:rPr>
              <a:t>Meem</a:t>
            </a:r>
            <a:r>
              <a:rPr lang="en-US" b="1" dirty="0" smtClean="0">
                <a:solidFill>
                  <a:srgbClr val="FF0000"/>
                </a:solidFill>
              </a:rPr>
              <a:t> </a:t>
            </a:r>
            <a:r>
              <a:rPr lang="en-US" b="1" dirty="0">
                <a:solidFill>
                  <a:srgbClr val="FF0000"/>
                </a:solidFill>
              </a:rPr>
              <a:t>with </a:t>
            </a:r>
            <a:r>
              <a:rPr lang="en-US" b="1" dirty="0" err="1">
                <a:solidFill>
                  <a:srgbClr val="FF0000"/>
                </a:solidFill>
              </a:rPr>
              <a:t>Shaddah</a:t>
            </a:r>
            <a:endParaRPr lang="en-US" b="1" dirty="0">
              <a:solidFill>
                <a:srgbClr val="FF0000"/>
              </a:solidFill>
            </a:endParaRPr>
          </a:p>
        </p:txBody>
      </p:sp>
    </p:spTree>
    <p:extLst>
      <p:ext uri="{BB962C8B-B14F-4D97-AF65-F5344CB8AC3E}">
        <p14:creationId xmlns:p14="http://schemas.microsoft.com/office/powerpoint/2010/main" val="13191408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2020-12-19</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8</a:t>
            </a:fld>
            <a:endParaRPr lang="en-US"/>
          </a:p>
        </p:txBody>
      </p:sp>
      <p:sp>
        <p:nvSpPr>
          <p:cNvPr id="6" name="TextBox 5"/>
          <p:cNvSpPr txBox="1"/>
          <p:nvPr/>
        </p:nvSpPr>
        <p:spPr>
          <a:xfrm>
            <a:off x="1258825" y="4733131"/>
            <a:ext cx="6919500" cy="1785104"/>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ar-KW" sz="2400" b="1" u="sng" dirty="0">
                <a:solidFill>
                  <a:srgbClr val="003192"/>
                </a:solidFill>
              </a:rPr>
              <a:t>لغة</a:t>
            </a:r>
            <a:r>
              <a:rPr lang="ar-KW" sz="2400" dirty="0">
                <a:solidFill>
                  <a:srgbClr val="003192"/>
                </a:solidFill>
              </a:rPr>
              <a:t>: صوت له رنين في الخيشوم . </a:t>
            </a:r>
            <a:endParaRPr lang="en-US" sz="2400" dirty="0">
              <a:solidFill>
                <a:srgbClr val="003192"/>
              </a:solidFill>
            </a:endParaRPr>
          </a:p>
          <a:p>
            <a:pPr algn="r" rtl="1"/>
            <a:r>
              <a:rPr lang="ar-KW" sz="2400" b="1" u="sng" dirty="0">
                <a:solidFill>
                  <a:srgbClr val="003192"/>
                </a:solidFill>
              </a:rPr>
              <a:t>واصطلاحًا</a:t>
            </a:r>
            <a:r>
              <a:rPr lang="ar-KW" sz="2400" dirty="0">
                <a:solidFill>
                  <a:srgbClr val="003192"/>
                </a:solidFill>
              </a:rPr>
              <a:t>: </a:t>
            </a:r>
          </a:p>
          <a:p>
            <a:pPr algn="ctr" rtl="1">
              <a:spcBef>
                <a:spcPts val="1200"/>
              </a:spcBef>
              <a:spcAft>
                <a:spcPts val="1200"/>
              </a:spcAft>
            </a:pPr>
            <a:r>
              <a:rPr lang="ar-KW" sz="2400" b="1" dirty="0">
                <a:solidFill>
                  <a:srgbClr val="003192"/>
                </a:solidFill>
              </a:rPr>
              <a:t>صوت لذيذ مركب في جسم النون والميم لا عمل للسان فيه </a:t>
            </a:r>
          </a:p>
          <a:p>
            <a:pPr algn="ctr" rtl="1"/>
            <a:r>
              <a:rPr lang="ar-KW" dirty="0">
                <a:solidFill>
                  <a:srgbClr val="003192"/>
                </a:solidFill>
              </a:rPr>
              <a:t>قيل: إنه شبيهٌ بصوت الغزالة إذا ضاع ولدها.</a:t>
            </a:r>
            <a:endParaRPr lang="en-US" dirty="0">
              <a:solidFill>
                <a:srgbClr val="003192"/>
              </a:solidFill>
            </a:endParaRPr>
          </a:p>
        </p:txBody>
      </p:sp>
      <p:sp>
        <p:nvSpPr>
          <p:cNvPr id="7" name="TextBox 6"/>
          <p:cNvSpPr txBox="1"/>
          <p:nvPr/>
        </p:nvSpPr>
        <p:spPr>
          <a:xfrm>
            <a:off x="52681" y="2899753"/>
            <a:ext cx="1944216" cy="1384995"/>
          </a:xfrm>
          <a:prstGeom prst="rect">
            <a:avLst/>
          </a:prstGeom>
          <a:solidFill>
            <a:srgbClr val="FCF6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a:r>
              <a:rPr lang="en-US" sz="2800" b="1" dirty="0">
                <a:solidFill>
                  <a:srgbClr val="FF0000"/>
                </a:solidFill>
              </a:rPr>
              <a:t>Definition </a:t>
            </a:r>
            <a:r>
              <a:rPr lang="en-US" sz="2800" b="1" dirty="0" smtClean="0">
                <a:solidFill>
                  <a:srgbClr val="FF0000"/>
                </a:solidFill>
              </a:rPr>
              <a:t> </a:t>
            </a:r>
          </a:p>
          <a:p>
            <a:pPr lvl="0" algn="ctr"/>
            <a:endParaRPr lang="en-US" sz="2800" b="1" dirty="0">
              <a:solidFill>
                <a:srgbClr val="FF0000"/>
              </a:solidFill>
            </a:endParaRPr>
          </a:p>
          <a:p>
            <a:pPr lvl="0" algn="ctr"/>
            <a:r>
              <a:rPr lang="ar-KW" sz="2800" b="1" dirty="0" smtClean="0">
                <a:solidFill>
                  <a:srgbClr val="FF0000"/>
                </a:solidFill>
              </a:rPr>
              <a:t>التعريف</a:t>
            </a:r>
            <a:endParaRPr lang="ar-KW" sz="2800" b="1" dirty="0">
              <a:solidFill>
                <a:srgbClr val="FF0000"/>
              </a:solidFill>
            </a:endParaRPr>
          </a:p>
        </p:txBody>
      </p:sp>
      <p:sp>
        <p:nvSpPr>
          <p:cNvPr id="8" name="TextBox 7"/>
          <p:cNvSpPr txBox="1"/>
          <p:nvPr/>
        </p:nvSpPr>
        <p:spPr>
          <a:xfrm>
            <a:off x="4486472" y="1399421"/>
            <a:ext cx="4464496" cy="707886"/>
          </a:xfrm>
          <a:prstGeom prst="rect">
            <a:avLst/>
          </a:prstGeom>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4000" b="1" dirty="0">
                <a:solidFill>
                  <a:srgbClr val="FFFF00"/>
                </a:solidFill>
              </a:rPr>
              <a:t>الغــنـــة    </a:t>
            </a:r>
            <a:r>
              <a:rPr lang="en-US" sz="3600" b="1" dirty="0" err="1">
                <a:solidFill>
                  <a:srgbClr val="FFFF00"/>
                </a:solidFill>
              </a:rPr>
              <a:t>Ghunnah</a:t>
            </a:r>
            <a:endParaRPr lang="en-US" sz="3600" b="1" dirty="0">
              <a:solidFill>
                <a:srgbClr val="FFFF00"/>
              </a:solidFill>
            </a:endParaRPr>
          </a:p>
        </p:txBody>
      </p:sp>
      <p:sp>
        <p:nvSpPr>
          <p:cNvPr id="9" name="TextBox 8"/>
          <p:cNvSpPr txBox="1"/>
          <p:nvPr/>
        </p:nvSpPr>
        <p:spPr>
          <a:xfrm>
            <a:off x="1996897" y="2508544"/>
            <a:ext cx="7330720" cy="2185214"/>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l" rtl="0"/>
            <a:r>
              <a:rPr lang="en-US" sz="2400" b="1" u="sng" dirty="0">
                <a:solidFill>
                  <a:srgbClr val="003192"/>
                </a:solidFill>
              </a:rPr>
              <a:t>In Arabic</a:t>
            </a:r>
            <a:r>
              <a:rPr lang="en-US" sz="2400" dirty="0">
                <a:solidFill>
                  <a:srgbClr val="003192"/>
                </a:solidFill>
              </a:rPr>
              <a:t>: </a:t>
            </a:r>
            <a:r>
              <a:rPr lang="en-US" sz="2400" dirty="0" smtClean="0">
                <a:solidFill>
                  <a:srgbClr val="003192"/>
                </a:solidFill>
              </a:rPr>
              <a:t> a </a:t>
            </a:r>
            <a:r>
              <a:rPr lang="en-US" sz="2400" dirty="0">
                <a:solidFill>
                  <a:srgbClr val="003192"/>
                </a:solidFill>
              </a:rPr>
              <a:t>sound that resonates within the nasal cavity. </a:t>
            </a:r>
          </a:p>
          <a:p>
            <a:pPr algn="l" rtl="0"/>
            <a:r>
              <a:rPr lang="en-US" sz="2400" b="1" u="sng" dirty="0">
                <a:solidFill>
                  <a:srgbClr val="003192"/>
                </a:solidFill>
              </a:rPr>
              <a:t>Terminologically:</a:t>
            </a:r>
          </a:p>
          <a:p>
            <a:pPr algn="ctr" rtl="0"/>
            <a:r>
              <a:rPr lang="en-US" sz="2400" b="1" dirty="0">
                <a:solidFill>
                  <a:srgbClr val="003192"/>
                </a:solidFill>
              </a:rPr>
              <a:t>a pleasant sound which is composed of the characteristics of either the nun or the </a:t>
            </a:r>
            <a:r>
              <a:rPr lang="en-US" sz="2400" b="1" dirty="0" err="1">
                <a:solidFill>
                  <a:srgbClr val="003192"/>
                </a:solidFill>
              </a:rPr>
              <a:t>mem</a:t>
            </a:r>
            <a:r>
              <a:rPr lang="en-US" sz="2400" b="1" dirty="0">
                <a:solidFill>
                  <a:srgbClr val="003192"/>
                </a:solidFill>
              </a:rPr>
              <a:t>, and the tongue does not play any part in its pronunciation.</a:t>
            </a:r>
          </a:p>
          <a:p>
            <a:pPr algn="l" rtl="0"/>
            <a:r>
              <a:rPr lang="en-US" sz="1600" dirty="0">
                <a:solidFill>
                  <a:srgbClr val="003192"/>
                </a:solidFill>
              </a:rPr>
              <a:t> </a:t>
            </a:r>
            <a:r>
              <a:rPr lang="en-US" sz="1400" dirty="0">
                <a:solidFill>
                  <a:srgbClr val="003192"/>
                </a:solidFill>
              </a:rPr>
              <a:t>It is said that it resembles the sound produced by the mother deer that has lost its young.</a:t>
            </a:r>
          </a:p>
        </p:txBody>
      </p:sp>
      <p:pic>
        <p:nvPicPr>
          <p:cNvPr id="10" name="Picture 9"/>
          <p:cNvPicPr>
            <a:picLocks noChangeAspect="1"/>
          </p:cNvPicPr>
          <p:nvPr/>
        </p:nvPicPr>
        <p:blipFill>
          <a:blip r:embed="rId2"/>
          <a:stretch>
            <a:fillRect/>
          </a:stretch>
        </p:blipFill>
        <p:spPr>
          <a:xfrm>
            <a:off x="9327617" y="1921092"/>
            <a:ext cx="2421161" cy="2665432"/>
          </a:xfrm>
          <a:prstGeom prst="rect">
            <a:avLst/>
          </a:prstGeom>
        </p:spPr>
      </p:pic>
      <p:sp>
        <p:nvSpPr>
          <p:cNvPr id="11" name="TextBox 10"/>
          <p:cNvSpPr txBox="1"/>
          <p:nvPr/>
        </p:nvSpPr>
        <p:spPr>
          <a:xfrm>
            <a:off x="2151529" y="522258"/>
            <a:ext cx="7346196" cy="52322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spcBef>
                <a:spcPts val="1800"/>
              </a:spcBef>
              <a:spcAft>
                <a:spcPts val="1800"/>
              </a:spcAft>
            </a:pPr>
            <a:r>
              <a:rPr lang="ar-KW" sz="2800" b="1" dirty="0">
                <a:solidFill>
                  <a:srgbClr val="FF0000"/>
                </a:solidFill>
              </a:rPr>
              <a:t>النون والميم المشددتين  </a:t>
            </a:r>
            <a:r>
              <a:rPr lang="en-US" sz="2800" b="1" dirty="0" smtClean="0">
                <a:solidFill>
                  <a:srgbClr val="FF0000"/>
                </a:solidFill>
              </a:rPr>
              <a:t>   </a:t>
            </a:r>
            <a:r>
              <a:rPr lang="ar-KW" sz="2800" b="1" dirty="0" smtClean="0">
                <a:solidFill>
                  <a:srgbClr val="FF0000"/>
                </a:solidFill>
              </a:rPr>
              <a:t>  </a:t>
            </a:r>
            <a:r>
              <a:rPr lang="en-US" b="1" dirty="0">
                <a:solidFill>
                  <a:srgbClr val="FF0000"/>
                </a:solidFill>
              </a:rPr>
              <a:t>The </a:t>
            </a:r>
            <a:r>
              <a:rPr lang="en-US" b="1" dirty="0" smtClean="0">
                <a:solidFill>
                  <a:srgbClr val="FF0000"/>
                </a:solidFill>
              </a:rPr>
              <a:t>Noon and </a:t>
            </a:r>
            <a:r>
              <a:rPr lang="en-US" b="1" dirty="0" err="1" smtClean="0">
                <a:solidFill>
                  <a:srgbClr val="FF0000"/>
                </a:solidFill>
              </a:rPr>
              <a:t>Meem</a:t>
            </a:r>
            <a:r>
              <a:rPr lang="en-US" b="1" dirty="0" smtClean="0">
                <a:solidFill>
                  <a:srgbClr val="FF0000"/>
                </a:solidFill>
              </a:rPr>
              <a:t> </a:t>
            </a:r>
            <a:r>
              <a:rPr lang="en-US" b="1" dirty="0">
                <a:solidFill>
                  <a:srgbClr val="FF0000"/>
                </a:solidFill>
              </a:rPr>
              <a:t>with </a:t>
            </a:r>
            <a:r>
              <a:rPr lang="en-US" b="1" dirty="0" err="1">
                <a:solidFill>
                  <a:srgbClr val="FF0000"/>
                </a:solidFill>
              </a:rPr>
              <a:t>Shaddah</a:t>
            </a:r>
            <a:endParaRPr lang="en-US" b="1" dirty="0">
              <a:solidFill>
                <a:srgbClr val="FF0000"/>
              </a:solidFill>
            </a:endParaRPr>
          </a:p>
        </p:txBody>
      </p:sp>
    </p:spTree>
    <p:extLst>
      <p:ext uri="{BB962C8B-B14F-4D97-AF65-F5344CB8AC3E}">
        <p14:creationId xmlns:p14="http://schemas.microsoft.com/office/powerpoint/2010/main" val="732210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2020-12-19</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9</a:t>
            </a:fld>
            <a:endParaRPr lang="en-US"/>
          </a:p>
        </p:txBody>
      </p:sp>
      <p:sp>
        <p:nvSpPr>
          <p:cNvPr id="8" name="TextBox 7"/>
          <p:cNvSpPr txBox="1"/>
          <p:nvPr/>
        </p:nvSpPr>
        <p:spPr>
          <a:xfrm>
            <a:off x="4486472" y="1399421"/>
            <a:ext cx="4464496" cy="707886"/>
          </a:xfrm>
          <a:prstGeom prst="rect">
            <a:avLst/>
          </a:prstGeom>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4000" b="1" dirty="0">
                <a:solidFill>
                  <a:srgbClr val="FFFF00"/>
                </a:solidFill>
              </a:rPr>
              <a:t>الغــنـــة    </a:t>
            </a:r>
            <a:r>
              <a:rPr lang="en-US" sz="3600" b="1" dirty="0" err="1">
                <a:solidFill>
                  <a:srgbClr val="FFFF00"/>
                </a:solidFill>
              </a:rPr>
              <a:t>Ghunnah</a:t>
            </a:r>
            <a:endParaRPr lang="en-US" sz="3600" b="1" dirty="0">
              <a:solidFill>
                <a:srgbClr val="FFFF00"/>
              </a:solidFill>
            </a:endParaRPr>
          </a:p>
        </p:txBody>
      </p:sp>
      <p:sp>
        <p:nvSpPr>
          <p:cNvPr id="10" name="TextBox 9"/>
          <p:cNvSpPr txBox="1"/>
          <p:nvPr/>
        </p:nvSpPr>
        <p:spPr>
          <a:xfrm>
            <a:off x="2475451" y="4281455"/>
            <a:ext cx="3244844" cy="89255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r>
              <a:rPr lang="ar-KW" sz="2400" dirty="0">
                <a:solidFill>
                  <a:srgbClr val="003192"/>
                </a:solidFill>
              </a:rPr>
              <a:t>الغنة تخرج من </a:t>
            </a:r>
            <a:r>
              <a:rPr lang="ar-KW" sz="3200" b="1" u="sng" dirty="0">
                <a:solidFill>
                  <a:srgbClr val="003192"/>
                </a:solidFill>
              </a:rPr>
              <a:t>الخيشوم</a:t>
            </a:r>
            <a:endParaRPr lang="ar-KW" sz="2400" b="1" u="sng" dirty="0">
              <a:solidFill>
                <a:srgbClr val="003192"/>
              </a:solidFill>
            </a:endParaRPr>
          </a:p>
          <a:p>
            <a:pPr algn="ctr"/>
            <a:r>
              <a:rPr lang="ar-KW" sz="2000" dirty="0">
                <a:solidFill>
                  <a:srgbClr val="003192"/>
                </a:solidFill>
              </a:rPr>
              <a:t>وهو أعلى الأنف وأقصاه من الداخل.</a:t>
            </a:r>
            <a:endParaRPr lang="en-US" sz="2000" dirty="0">
              <a:solidFill>
                <a:srgbClr val="003192"/>
              </a:solidFill>
            </a:endParaRPr>
          </a:p>
        </p:txBody>
      </p:sp>
      <p:sp>
        <p:nvSpPr>
          <p:cNvPr id="11" name="TextBox 10"/>
          <p:cNvSpPr txBox="1"/>
          <p:nvPr/>
        </p:nvSpPr>
        <p:spPr>
          <a:xfrm>
            <a:off x="531235" y="2588684"/>
            <a:ext cx="1944216" cy="1815882"/>
          </a:xfrm>
          <a:prstGeom prst="rect">
            <a:avLst/>
          </a:prstGeom>
          <a:solidFill>
            <a:srgbClr val="FCF6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en-US" sz="2800" b="1" dirty="0" smtClean="0">
                <a:solidFill>
                  <a:srgbClr val="FF0000"/>
                </a:solidFill>
              </a:rPr>
              <a:t>Place </a:t>
            </a:r>
            <a:r>
              <a:rPr lang="en-US" sz="2800" b="1" dirty="0">
                <a:solidFill>
                  <a:srgbClr val="FF0000"/>
                </a:solidFill>
              </a:rPr>
              <a:t>of </a:t>
            </a:r>
            <a:r>
              <a:rPr lang="en-US" sz="2800" b="1" dirty="0" smtClean="0">
                <a:solidFill>
                  <a:srgbClr val="FF0000"/>
                </a:solidFill>
              </a:rPr>
              <a:t>articulation</a:t>
            </a:r>
          </a:p>
          <a:p>
            <a:pPr lvl="0" algn="ctr" rtl="0"/>
            <a:endParaRPr lang="en-US" sz="2800" b="1" dirty="0">
              <a:solidFill>
                <a:srgbClr val="FF0000"/>
              </a:solidFill>
            </a:endParaRPr>
          </a:p>
          <a:p>
            <a:pPr lvl="0" algn="ctr"/>
            <a:r>
              <a:rPr lang="ar-KW" sz="2800" b="1" dirty="0">
                <a:solidFill>
                  <a:srgbClr val="FF0000"/>
                </a:solidFill>
              </a:rPr>
              <a:t>مخرجها</a:t>
            </a:r>
          </a:p>
        </p:txBody>
      </p:sp>
      <p:sp>
        <p:nvSpPr>
          <p:cNvPr id="12" name="TextBox 11"/>
          <p:cNvSpPr txBox="1"/>
          <p:nvPr/>
        </p:nvSpPr>
        <p:spPr>
          <a:xfrm>
            <a:off x="2507043" y="2216982"/>
            <a:ext cx="3361971" cy="1569660"/>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0"/>
            <a:r>
              <a:rPr lang="en-US" sz="2400" dirty="0" err="1">
                <a:solidFill>
                  <a:srgbClr val="003192"/>
                </a:solidFill>
              </a:rPr>
              <a:t>Ghunnah</a:t>
            </a:r>
            <a:r>
              <a:rPr lang="en-US" sz="2400" dirty="0">
                <a:solidFill>
                  <a:srgbClr val="003192"/>
                </a:solidFill>
              </a:rPr>
              <a:t> is emitted from </a:t>
            </a:r>
            <a:r>
              <a:rPr lang="en-US" sz="2400" b="1" u="sng" dirty="0">
                <a:solidFill>
                  <a:srgbClr val="003192"/>
                </a:solidFill>
              </a:rPr>
              <a:t>the nasal passage</a:t>
            </a:r>
            <a:r>
              <a:rPr lang="en-US" sz="2400" dirty="0">
                <a:solidFill>
                  <a:srgbClr val="003192"/>
                </a:solidFill>
              </a:rPr>
              <a:t>, which is at the very top of the inside of the nose.</a:t>
            </a:r>
          </a:p>
        </p:txBody>
      </p:sp>
      <p:pic>
        <p:nvPicPr>
          <p:cNvPr id="13" name="64E2E5C3-1371-40E6-AFA8-3E395D124C60-L0-001.jpeg" descr="64E2E5C3-1371-40E6-AFA8-3E395D124C60-L0-001.jpeg"/>
          <p:cNvPicPr>
            <a:picLocks noChangeAspect="1"/>
          </p:cNvPicPr>
          <p:nvPr/>
        </p:nvPicPr>
        <p:blipFill>
          <a:blip r:embed="rId2">
            <a:extLst/>
          </a:blip>
          <a:stretch>
            <a:fillRect/>
          </a:stretch>
        </p:blipFill>
        <p:spPr>
          <a:xfrm>
            <a:off x="5892519" y="2442586"/>
            <a:ext cx="3232298" cy="3677738"/>
          </a:xfrm>
          <a:prstGeom prst="rect">
            <a:avLst/>
          </a:prstGeom>
          <a:ln w="12700">
            <a:miter lim="400000"/>
          </a:ln>
        </p:spPr>
      </p:pic>
      <p:pic>
        <p:nvPicPr>
          <p:cNvPr id="14" name="Picture 13"/>
          <p:cNvPicPr>
            <a:picLocks noChangeAspect="1"/>
          </p:cNvPicPr>
          <p:nvPr/>
        </p:nvPicPr>
        <p:blipFill>
          <a:blip r:embed="rId3"/>
          <a:stretch>
            <a:fillRect/>
          </a:stretch>
        </p:blipFill>
        <p:spPr>
          <a:xfrm>
            <a:off x="9327617" y="1921092"/>
            <a:ext cx="2421161" cy="2665432"/>
          </a:xfrm>
          <a:prstGeom prst="rect">
            <a:avLst/>
          </a:prstGeom>
        </p:spPr>
      </p:pic>
      <p:sp>
        <p:nvSpPr>
          <p:cNvPr id="15" name="TextBox 14"/>
          <p:cNvSpPr txBox="1"/>
          <p:nvPr/>
        </p:nvSpPr>
        <p:spPr>
          <a:xfrm>
            <a:off x="2151529" y="522258"/>
            <a:ext cx="7346196" cy="52322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spcBef>
                <a:spcPts val="1800"/>
              </a:spcBef>
              <a:spcAft>
                <a:spcPts val="1800"/>
              </a:spcAft>
            </a:pPr>
            <a:r>
              <a:rPr lang="ar-KW" sz="2800" b="1" dirty="0">
                <a:solidFill>
                  <a:srgbClr val="FF0000"/>
                </a:solidFill>
              </a:rPr>
              <a:t>النون والميم المشددتين  </a:t>
            </a:r>
            <a:r>
              <a:rPr lang="en-US" sz="2800" b="1" dirty="0" smtClean="0">
                <a:solidFill>
                  <a:srgbClr val="FF0000"/>
                </a:solidFill>
              </a:rPr>
              <a:t>   </a:t>
            </a:r>
            <a:r>
              <a:rPr lang="ar-KW" sz="2800" b="1" dirty="0" smtClean="0">
                <a:solidFill>
                  <a:srgbClr val="FF0000"/>
                </a:solidFill>
              </a:rPr>
              <a:t>  </a:t>
            </a:r>
            <a:r>
              <a:rPr lang="en-US" b="1" dirty="0">
                <a:solidFill>
                  <a:srgbClr val="FF0000"/>
                </a:solidFill>
              </a:rPr>
              <a:t>The </a:t>
            </a:r>
            <a:r>
              <a:rPr lang="en-US" b="1" dirty="0" smtClean="0">
                <a:solidFill>
                  <a:srgbClr val="FF0000"/>
                </a:solidFill>
              </a:rPr>
              <a:t>Noon and </a:t>
            </a:r>
            <a:r>
              <a:rPr lang="en-US" b="1" dirty="0" err="1" smtClean="0">
                <a:solidFill>
                  <a:srgbClr val="FF0000"/>
                </a:solidFill>
              </a:rPr>
              <a:t>Meem</a:t>
            </a:r>
            <a:r>
              <a:rPr lang="en-US" b="1" dirty="0" smtClean="0">
                <a:solidFill>
                  <a:srgbClr val="FF0000"/>
                </a:solidFill>
              </a:rPr>
              <a:t> </a:t>
            </a:r>
            <a:r>
              <a:rPr lang="en-US" b="1" dirty="0">
                <a:solidFill>
                  <a:srgbClr val="FF0000"/>
                </a:solidFill>
              </a:rPr>
              <a:t>with </a:t>
            </a:r>
            <a:r>
              <a:rPr lang="en-US" b="1" dirty="0" err="1">
                <a:solidFill>
                  <a:srgbClr val="FF0000"/>
                </a:solidFill>
              </a:rPr>
              <a:t>Shaddah</a:t>
            </a:r>
            <a:endParaRPr lang="en-US" b="1" dirty="0">
              <a:solidFill>
                <a:srgbClr val="FF0000"/>
              </a:solidFill>
            </a:endParaRPr>
          </a:p>
        </p:txBody>
      </p:sp>
    </p:spTree>
    <p:extLst>
      <p:ext uri="{BB962C8B-B14F-4D97-AF65-F5344CB8AC3E}">
        <p14:creationId xmlns:p14="http://schemas.microsoft.com/office/powerpoint/2010/main" val="39021385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4439</TotalTime>
  <Words>1178</Words>
  <Application>Microsoft Office PowerPoint</Application>
  <PresentationFormat>Widescreen</PresentationFormat>
  <Paragraphs>187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 Unicode MS</vt:lpstr>
      <vt:lpstr>Arial</vt:lpstr>
      <vt:lpstr>Calibri</vt:lpstr>
      <vt:lpstr>Times New Roman</vt:lpstr>
      <vt:lpstr>Office Theme</vt:lpstr>
      <vt:lpstr>PowerPoint Presentation</vt:lpstr>
      <vt:lpstr>Agenda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اللَّهُ الَّذِي سَخَّرَ لَكُمُ الْبَحْرَ لِتَجْرِيَ الْفُلْكُ فِيهِ بِأَمْرِهِ وَلِتَبْتَغُوا مِن فَضْلِهِ وَلَعَلَّكُمْ تَشْكُرُونَ  وَسَخَّرَ لَكُم مَّا فِي السَّمَاوَاتِ وَمَا فِي الأَرْضِ جَمِيعًا مِّنْهُ إِنَّ فِي ذَلِكَ لَآيَاتٍ لِّقَوْمٍ يَتَفَكَّرُونَ  قُل لِّلَّذِينَ آمَنُوا يَغْفِرُوا لِلَّذِينَ لا يَرْجُون أَيَّامَ اللَّهِ لِيَجْزِيَ قَوْمًا بِمَا كَانُوا يَكْسِبُونَ  مَنْ عَمِلَ صَالِحًا فَلِنَفْسِهِ وَمَنْ أَسَاء فَعَلَيْهَا ثُمَّ إِلَى رَبِّكُمْ تُرْجَعُونَ  وَلَقَدْ آتَيْنَا بَنِي إِسْرَائِيلَ الْكِتَابَ وَالْحُكْمَ وَالنُّبُوَّةَ وَرَزَقْنَاهُم مِّنَ الطَّيِّبَاتِ وَفَضَّلْنَاهُمْ عَلَى الْعَالَمِينَ  وَآتَيْنَاهُم بَيِّنَاتٍ مِّنَ الأَمْرِ فَمَا اخْتَلَفُوا إِلاَّ مِن بَعْدِ مَا جَاءَهُمْ الْعِلْمُ بَغْيًا بَيْنَهُمْ إِنَّ رَبَّكَ يَقْضِي بَيْنَهُمْ يَوْمَ الْقِيَامَةِ فِيمَا كَانُوا فِيهِ يَخْتَلِفُونَ  ثُمَّ جَعَلْنَاكَ عَلَى شَرِيعَةٍ مِّنَ الأَمْرِ فَاتَّبِعْهَا وَلا تَتَّبِعْ أَهْوَاء الَّذِينَ لا يَعْلَمُونَ  إِنَّهُمْ لَن يُغْنُوا عَنكَ مِنَ اللَّهِ شَيْئًا وَإِنَّ الظَّالِمِينَ بَعْضُهُمْ أَوْلِيَاء بَعْضٍ وَاللَّهُ وَلِيُّ الْمُتَّقِينَ  هَذَا بَصَائِرُ لِلنَّاسِ وَهُدًى وَرَحْمَةٌ لِّقَوْمِ يُوقِنُونَ  أَمْ حَسِبَ الَّذِينَ اجْتَرَحُوا السَّيِّئَاتِ أَّن نَّجْعَلَهُمْ كَالَّذِينَ آمَنُوا وَعَمِلُوا الصَّالِحَاتِ سَوَاء مَّحْيَاهُم وَمَمَاتُهُمْ سَاء مَا يَحْكُمُونَ  وَخَلَقَ اللَّهُ السَّمَاوَاتِ وَالأَرْضَ بِالْحَقِّ وَلِتُجْزَى كُلُّ نَفْسٍ بِمَا كَسَبَتْ وَهُمْ لا يُظْلَمُونَ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User</cp:lastModifiedBy>
  <cp:revision>56</cp:revision>
  <dcterms:created xsi:type="dcterms:W3CDTF">2020-09-13T16:40:33Z</dcterms:created>
  <dcterms:modified xsi:type="dcterms:W3CDTF">2020-12-19T20:36:25Z</dcterms:modified>
</cp:coreProperties>
</file>