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91"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2683"/>
  </p:normalViewPr>
  <p:slideViewPr>
    <p:cSldViewPr snapToGrid="0" snapToObjects="1">
      <p:cViewPr varScale="1">
        <p:scale>
          <a:sx n="58" d="100"/>
          <a:sy n="58" d="100"/>
        </p:scale>
        <p:origin x="11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2- غَابَاتُ الأَمَازُون</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a:latin typeface="Sakkal Majalla" panose="02000000000000000000" pitchFamily="2" charset="-78"/>
              <a:cs typeface="Sakkal Majalla" panose="02000000000000000000" pitchFamily="2" charset="-78"/>
            </a:rPr>
            <a:t>3- البُنْدُقُ ذَهَبُ تُرْكيا الأَخْضَرُ</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38274475-A7C9-4C34-8FC2-507B3F195890}">
      <dgm:prSet phldrT="[Text]"/>
      <dgm:spPr/>
      <dgm:t>
        <a:bodyPr/>
        <a:lstStyle/>
        <a:p>
          <a:pPr rtl="1"/>
          <a:r>
            <a:rPr lang="ar-EG"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dirty="0">
            <a:latin typeface="Sakkal Majalla" panose="02000000000000000000" pitchFamily="2" charset="-78"/>
            <a:cs typeface="Sakkal Majalla" panose="02000000000000000000" pitchFamily="2" charset="-78"/>
          </a:endParaRPr>
        </a:p>
      </dgm:t>
    </dgm:pt>
    <dgm:pt modelId="{0EF55E00-0F8E-49D0-9C81-37CD9F57F2C9}" type="sib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7512AAB8-3C73-46B6-AFB1-AD6BD13D172D}" type="par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4- سِحْرُ الخَرِيفِ في مُحافَظَةِ </a:t>
          </a:r>
          <a:r>
            <a:rPr lang="ar-EG">
              <a:latin typeface="Sakkal Majalla" panose="02000000000000000000" pitchFamily="2" charset="-78"/>
              <a:cs typeface="Sakkal Majalla" panose="02000000000000000000" pitchFamily="2" charset="-78"/>
            </a:rPr>
            <a:t>ظَفار العُمانِيّة</a:t>
          </a:r>
          <a:endParaRPr lang="en-US">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5- السَّيَّارَاتُ الشَّمْسِيَّةُ فِي الصِّين</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AA5A4E42-19BA-4E2A-A4A7-ADD02F4AFB69}">
      <dgm:prSet phldrT="[Text]"/>
      <dgm:spPr/>
      <dgm:t>
        <a:bodyPr/>
        <a:lstStyle/>
        <a:p>
          <a:pPr rtl="1"/>
          <a:r>
            <a:rPr lang="ar-EG" dirty="0">
              <a:latin typeface="Sakkal Majalla" panose="02000000000000000000" pitchFamily="2" charset="-78"/>
              <a:cs typeface="Sakkal Majalla" panose="02000000000000000000" pitchFamily="2" charset="-78"/>
            </a:rPr>
            <a:t>6- كَيْفَ يَعِيِشُ الْمُسْلِمُونَ فِي برِيطانيا؟</a:t>
          </a:r>
          <a:endParaRPr lang="en-US" dirty="0">
            <a:latin typeface="Sakkal Majalla" panose="02000000000000000000" pitchFamily="2" charset="-78"/>
            <a:cs typeface="Sakkal Majalla" panose="02000000000000000000" pitchFamily="2" charset="-78"/>
          </a:endParaRPr>
        </a:p>
      </dgm:t>
    </dgm:pt>
    <dgm:pt modelId="{0C0D10D2-EF17-40DC-BB9D-A50DFE23A600}" type="parTrans" cxnId="{3326255C-2602-499A-B80A-344E5CBF1853}">
      <dgm:prSet/>
      <dgm:spPr/>
    </dgm:pt>
    <dgm:pt modelId="{D7A1F199-48E8-4CD8-B0FC-F3CE4822C143}" type="sibTrans" cxnId="{3326255C-2602-499A-B80A-344E5CBF1853}">
      <dgm:prSet/>
      <dgm:spPr/>
    </dgm:pt>
    <dgm:pt modelId="{A562B768-F65B-4711-87A3-AF602F51F512}" type="pres">
      <dgm:prSet presAssocID="{8F05ADCE-D0F6-422E-A242-6577D6EE78C3}" presName="linear" presStyleCnt="0">
        <dgm:presLayoutVars>
          <dgm:dir val="rev"/>
          <dgm:animLvl val="lvl"/>
          <dgm:resizeHandles val="exact"/>
        </dgm:presLayoutVars>
      </dgm:prSet>
      <dgm:spPr/>
    </dgm:pt>
    <dgm:pt modelId="{6324B276-1032-45FF-9068-65F91FAE03D5}" type="pres">
      <dgm:prSet presAssocID="{38274475-A7C9-4C34-8FC2-507B3F195890}" presName="parentLin" presStyleCnt="0"/>
      <dgm:spPr/>
    </dgm:pt>
    <dgm:pt modelId="{082FBE13-29D9-406C-BBA2-30E2D89AF901}" type="pres">
      <dgm:prSet presAssocID="{38274475-A7C9-4C34-8FC2-507B3F195890}" presName="parentLeftMargin" presStyleLbl="node1" presStyleIdx="0" presStyleCnt="6"/>
      <dgm:spPr/>
    </dgm:pt>
    <dgm:pt modelId="{0EA2069B-3659-4929-8E8C-525B8015012F}" type="pres">
      <dgm:prSet presAssocID="{38274475-A7C9-4C34-8FC2-507B3F195890}" presName="parentText" presStyleLbl="node1" presStyleIdx="0" presStyleCnt="6">
        <dgm:presLayoutVars>
          <dgm:chMax val="0"/>
          <dgm:bulletEnabled val="1"/>
        </dgm:presLayoutVars>
      </dgm:prSet>
      <dgm:spPr/>
    </dgm:pt>
    <dgm:pt modelId="{C378BDE7-F81C-4B94-9131-9BBD584D4D36}" type="pres">
      <dgm:prSet presAssocID="{38274475-A7C9-4C34-8FC2-507B3F195890}" presName="negativeSpace" presStyleCnt="0"/>
      <dgm:spPr/>
    </dgm:pt>
    <dgm:pt modelId="{DCB64462-C54F-4F86-8F6D-7F6FEEF1E1BD}" type="pres">
      <dgm:prSet presAssocID="{38274475-A7C9-4C34-8FC2-507B3F195890}" presName="childText" presStyleLbl="conFgAcc1" presStyleIdx="0" presStyleCnt="6">
        <dgm:presLayoutVars>
          <dgm:bulletEnabled val="1"/>
        </dgm:presLayoutVars>
      </dgm:prSet>
      <dgm:spPr/>
    </dgm:pt>
    <dgm:pt modelId="{883FAB04-01BB-46C7-B825-B7DE62A168B8}" type="pres">
      <dgm:prSet presAssocID="{0EF55E00-0F8E-49D0-9C81-37CD9F57F2C9}" presName="spaceBetweenRectangles" presStyleCnt="0"/>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6"/>
      <dgm:spPr/>
    </dgm:pt>
    <dgm:pt modelId="{170DE394-6C4F-4C09-B119-0910362E0669}" type="pres">
      <dgm:prSet presAssocID="{2C77B128-EA26-49E6-88F9-E9FBCAA3A61D}" presName="parentText" presStyleLbl="node1" presStyleIdx="1" presStyleCnt="6">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1" presStyleCnt="6">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1" presStyleCnt="6"/>
      <dgm:spPr/>
    </dgm:pt>
    <dgm:pt modelId="{F041AEE6-7F0C-429F-A5D3-905F776C7E70}" type="pres">
      <dgm:prSet presAssocID="{BA552BBE-015D-4071-A1EC-8B9882E94C65}" presName="parentText" presStyleLbl="node1" presStyleIdx="2" presStyleCnt="6">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2" presStyleCnt="6">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2" presStyleCnt="6"/>
      <dgm:spPr/>
    </dgm:pt>
    <dgm:pt modelId="{66971B83-694A-4C8F-8487-A227736A470C}" type="pres">
      <dgm:prSet presAssocID="{195B0002-34CF-4A06-ACBE-E5024E7832E7}" presName="parentText" presStyleLbl="node1" presStyleIdx="3" presStyleCnt="6">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3" presStyleCnt="6">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3" presStyleCnt="6"/>
      <dgm:spPr/>
    </dgm:pt>
    <dgm:pt modelId="{30258404-A336-4B35-901C-933310C9ADEC}" type="pres">
      <dgm:prSet presAssocID="{66040F37-5056-4F29-9A7D-4B6F3FEED258}" presName="parentText" presStyleLbl="node1" presStyleIdx="4" presStyleCnt="6">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4" presStyleCnt="6">
        <dgm:presLayoutVars>
          <dgm:bulletEnabled val="1"/>
        </dgm:presLayoutVars>
      </dgm:prSet>
      <dgm:spPr/>
    </dgm:pt>
    <dgm:pt modelId="{3155449D-FEB3-4ABC-B854-501217C8D713}" type="pres">
      <dgm:prSet presAssocID="{745F0E62-F4BC-48C5-952A-AF993466190B}" presName="spaceBetweenRectangles" presStyleCnt="0"/>
      <dgm:spPr/>
    </dgm:pt>
    <dgm:pt modelId="{B1ECE26C-BDA0-4F99-BBF2-8A1F020452C3}" type="pres">
      <dgm:prSet presAssocID="{AA5A4E42-19BA-4E2A-A4A7-ADD02F4AFB69}" presName="parentLin" presStyleCnt="0"/>
      <dgm:spPr/>
    </dgm:pt>
    <dgm:pt modelId="{8B45D244-9672-498B-B1EA-67E2E5D0841B}" type="pres">
      <dgm:prSet presAssocID="{AA5A4E42-19BA-4E2A-A4A7-ADD02F4AFB69}" presName="parentLeftMargin" presStyleLbl="node1" presStyleIdx="4" presStyleCnt="6"/>
      <dgm:spPr/>
    </dgm:pt>
    <dgm:pt modelId="{13961F50-0A60-4915-8823-A59B3691A371}" type="pres">
      <dgm:prSet presAssocID="{AA5A4E42-19BA-4E2A-A4A7-ADD02F4AFB69}" presName="parentText" presStyleLbl="node1" presStyleIdx="5" presStyleCnt="6">
        <dgm:presLayoutVars>
          <dgm:chMax val="0"/>
          <dgm:bulletEnabled val="1"/>
        </dgm:presLayoutVars>
      </dgm:prSet>
      <dgm:spPr/>
    </dgm:pt>
    <dgm:pt modelId="{CC6827C2-7EDE-4DAF-BCD8-3B58C2BB63CE}" type="pres">
      <dgm:prSet presAssocID="{AA5A4E42-19BA-4E2A-A4A7-ADD02F4AFB69}" presName="negativeSpace" presStyleCnt="0"/>
      <dgm:spPr/>
    </dgm:pt>
    <dgm:pt modelId="{6B7E18FF-2F2D-4EC8-9C37-3A78A0B19FDC}" type="pres">
      <dgm:prSet presAssocID="{AA5A4E42-19BA-4E2A-A4A7-ADD02F4AFB69}" presName="childText" presStyleLbl="conFgAcc1" presStyleIdx="5" presStyleCnt="6">
        <dgm:presLayoutVars>
          <dgm:bulletEnabled val="1"/>
        </dgm:presLayoutVars>
      </dgm:prSet>
      <dgm:spPr/>
    </dgm:pt>
  </dgm:ptLst>
  <dgm:cxnLst>
    <dgm:cxn modelId="{D590C103-942C-4C27-98F1-97EC6C626D47}" type="presOf" srcId="{AA5A4E42-19BA-4E2A-A4A7-ADD02F4AFB69}" destId="{13961F50-0A60-4915-8823-A59B3691A371}" srcOrd="1" destOrd="0" presId="urn:microsoft.com/office/officeart/2005/8/layout/list1"/>
    <dgm:cxn modelId="{4BC6C425-8091-4056-889A-8264A155E215}" type="presOf" srcId="{38274475-A7C9-4C34-8FC2-507B3F195890}" destId="{082FBE13-29D9-406C-BBA2-30E2D89AF901}" srcOrd="0" destOrd="0" presId="urn:microsoft.com/office/officeart/2005/8/layout/list1"/>
    <dgm:cxn modelId="{C3E7593B-021E-42D7-AAED-7687A889FB96}" srcId="{8F05ADCE-D0F6-422E-A242-6577D6EE78C3}" destId="{BA552BBE-015D-4071-A1EC-8B9882E94C65}" srcOrd="2" destOrd="0" parTransId="{EA4EEF3C-0516-4F2F-8505-ED794E3B8A44}" sibTransId="{2CE3A710-89EC-4FF7-941D-D9EA1BA840B8}"/>
    <dgm:cxn modelId="{3326255C-2602-499A-B80A-344E5CBF1853}" srcId="{8F05ADCE-D0F6-422E-A242-6577D6EE78C3}" destId="{AA5A4E42-19BA-4E2A-A4A7-ADD02F4AFB69}" srcOrd="5" destOrd="0" parTransId="{0C0D10D2-EF17-40DC-BB9D-A50DFE23A600}" sibTransId="{D7A1F199-48E8-4CD8-B0FC-F3CE4822C143}"/>
    <dgm:cxn modelId="{C3A40B62-9628-4DFB-BA76-597DE2C46817}" srcId="{8F05ADCE-D0F6-422E-A242-6577D6EE78C3}" destId="{195B0002-34CF-4A06-ACBE-E5024E7832E7}" srcOrd="3"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DB63E84D-98D6-4639-9ED3-32BBADE050AA}" srcId="{8F05ADCE-D0F6-422E-A242-6577D6EE78C3}" destId="{38274475-A7C9-4C34-8FC2-507B3F195890}" srcOrd="0" destOrd="0" parTransId="{7512AAB8-3C73-46B6-AFB1-AD6BD13D172D}" sibTransId="{0EF55E00-0F8E-49D0-9C81-37CD9F57F2C9}"/>
    <dgm:cxn modelId="{B0666C70-CBFB-43E6-A1D2-5B961D640BDC}" type="presOf" srcId="{BA552BBE-015D-4071-A1EC-8B9882E94C65}" destId="{3F464897-28F5-410E-9696-43F706A9FBE4}" srcOrd="0" destOrd="0" presId="urn:microsoft.com/office/officeart/2005/8/layout/list1"/>
    <dgm:cxn modelId="{D8BD1E86-F4BC-4F3F-B399-3A231A4BADA9}" type="presOf" srcId="{38274475-A7C9-4C34-8FC2-507B3F195890}" destId="{0EA2069B-3659-4929-8E8C-525B8015012F}" srcOrd="1"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4"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1"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14EE79EA-9C15-4165-B4E8-69C699ED3B8E}" type="presOf" srcId="{AA5A4E42-19BA-4E2A-A4A7-ADD02F4AFB69}" destId="{8B45D244-9672-498B-B1EA-67E2E5D0841B}" srcOrd="0" destOrd="0" presId="urn:microsoft.com/office/officeart/2005/8/layout/list1"/>
    <dgm:cxn modelId="{01AFEF07-D058-423D-806F-3F57F2B3D722}" type="presParOf" srcId="{A562B768-F65B-4711-87A3-AF602F51F512}" destId="{6324B276-1032-45FF-9068-65F91FAE03D5}" srcOrd="0" destOrd="0" presId="urn:microsoft.com/office/officeart/2005/8/layout/list1"/>
    <dgm:cxn modelId="{AADFF25D-6769-4797-BB36-F50E79D70FA6}" type="presParOf" srcId="{6324B276-1032-45FF-9068-65F91FAE03D5}" destId="{082FBE13-29D9-406C-BBA2-30E2D89AF901}" srcOrd="0" destOrd="0" presId="urn:microsoft.com/office/officeart/2005/8/layout/list1"/>
    <dgm:cxn modelId="{6C6815F7-A0DF-4A48-A5BB-FB18902CD869}" type="presParOf" srcId="{6324B276-1032-45FF-9068-65F91FAE03D5}" destId="{0EA2069B-3659-4929-8E8C-525B8015012F}" srcOrd="1" destOrd="0" presId="urn:microsoft.com/office/officeart/2005/8/layout/list1"/>
    <dgm:cxn modelId="{48B7A86F-97C5-4371-A43E-1C4172DC74B6}" type="presParOf" srcId="{A562B768-F65B-4711-87A3-AF602F51F512}" destId="{C378BDE7-F81C-4B94-9131-9BBD584D4D36}" srcOrd="1" destOrd="0" presId="urn:microsoft.com/office/officeart/2005/8/layout/list1"/>
    <dgm:cxn modelId="{1E8EC19C-411F-4804-9908-37A814C2DFE2}" type="presParOf" srcId="{A562B768-F65B-4711-87A3-AF602F51F512}" destId="{DCB64462-C54F-4F86-8F6D-7F6FEEF1E1BD}" srcOrd="2" destOrd="0" presId="urn:microsoft.com/office/officeart/2005/8/layout/list1"/>
    <dgm:cxn modelId="{64E76782-5E25-4313-BC4E-ECF56511E1EC}" type="presParOf" srcId="{A562B768-F65B-4711-87A3-AF602F51F512}" destId="{883FAB04-01BB-46C7-B825-B7DE62A168B8}" srcOrd="3" destOrd="0" presId="urn:microsoft.com/office/officeart/2005/8/layout/list1"/>
    <dgm:cxn modelId="{6375FE5B-1B23-4AA7-8898-7A3A53F92640}" type="presParOf" srcId="{A562B768-F65B-4711-87A3-AF602F51F512}" destId="{E37371B2-4336-4C9F-B1DA-81D0DA467D77}" srcOrd="4"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5" destOrd="0" presId="urn:microsoft.com/office/officeart/2005/8/layout/list1"/>
    <dgm:cxn modelId="{FA45E564-49F1-482B-9F86-27211B227102}" type="presParOf" srcId="{A562B768-F65B-4711-87A3-AF602F51F512}" destId="{DA6EC800-4A5E-4433-B1BD-149B73673078}" srcOrd="6" destOrd="0" presId="urn:microsoft.com/office/officeart/2005/8/layout/list1"/>
    <dgm:cxn modelId="{A3456AE4-7C2B-4F14-8C7F-05582D910226}" type="presParOf" srcId="{A562B768-F65B-4711-87A3-AF602F51F512}" destId="{F27338F8-BE83-42C1-BF94-69530EA418E8}" srcOrd="7" destOrd="0" presId="urn:microsoft.com/office/officeart/2005/8/layout/list1"/>
    <dgm:cxn modelId="{F776EBDA-EEFD-47B9-9CBA-912998D16180}" type="presParOf" srcId="{A562B768-F65B-4711-87A3-AF602F51F512}" destId="{F6E9E715-2CDF-40A5-9C59-ADF2932B97F6}" srcOrd="8"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9" destOrd="0" presId="urn:microsoft.com/office/officeart/2005/8/layout/list1"/>
    <dgm:cxn modelId="{C6AD9710-DBFD-4132-8953-1DA2A0083EB9}" type="presParOf" srcId="{A562B768-F65B-4711-87A3-AF602F51F512}" destId="{342FEC3C-0F30-4065-BD27-3AF9C6FE50CB}" srcOrd="10" destOrd="0" presId="urn:microsoft.com/office/officeart/2005/8/layout/list1"/>
    <dgm:cxn modelId="{6A7ADC5E-78DD-4BF6-92B7-D9D5AA4542D5}" type="presParOf" srcId="{A562B768-F65B-4711-87A3-AF602F51F512}" destId="{2B4878E8-2C3F-4897-B8F4-BB3CB7835E4D}" srcOrd="11" destOrd="0" presId="urn:microsoft.com/office/officeart/2005/8/layout/list1"/>
    <dgm:cxn modelId="{F9480144-C059-4EB6-B763-0641CA80FAA4}" type="presParOf" srcId="{A562B768-F65B-4711-87A3-AF602F51F512}" destId="{9C6A4B26-B390-41EF-A36C-7CAAFD0E5091}" srcOrd="12"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13" destOrd="0" presId="urn:microsoft.com/office/officeart/2005/8/layout/list1"/>
    <dgm:cxn modelId="{AD9E573C-C65F-46FF-977D-193827B76568}" type="presParOf" srcId="{A562B768-F65B-4711-87A3-AF602F51F512}" destId="{D0307758-A1B1-4A12-8178-8AA66652901B}" srcOrd="14" destOrd="0" presId="urn:microsoft.com/office/officeart/2005/8/layout/list1"/>
    <dgm:cxn modelId="{384C191B-C4C9-4A8B-B1D7-A0F87D5BC5C0}" type="presParOf" srcId="{A562B768-F65B-4711-87A3-AF602F51F512}" destId="{8AFD03FE-7829-4AC6-A23F-7C4CB3991099}" srcOrd="15" destOrd="0" presId="urn:microsoft.com/office/officeart/2005/8/layout/list1"/>
    <dgm:cxn modelId="{554550E0-1F4C-47F1-8304-CCDB781E6390}" type="presParOf" srcId="{A562B768-F65B-4711-87A3-AF602F51F512}" destId="{B1943EFB-6552-4A67-94C8-C8E08ACCD987}" srcOrd="16"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7" destOrd="0" presId="urn:microsoft.com/office/officeart/2005/8/layout/list1"/>
    <dgm:cxn modelId="{8FF02453-90B7-48FF-8724-6A0297ED6463}" type="presParOf" srcId="{A562B768-F65B-4711-87A3-AF602F51F512}" destId="{FF6676B6-1F3E-4AC9-AF00-28CE267E0285}" srcOrd="18" destOrd="0" presId="urn:microsoft.com/office/officeart/2005/8/layout/list1"/>
    <dgm:cxn modelId="{7C5E55D2-A535-4DB5-9FFE-D02917FB355A}" type="presParOf" srcId="{A562B768-F65B-4711-87A3-AF602F51F512}" destId="{3155449D-FEB3-4ABC-B854-501217C8D713}" srcOrd="19" destOrd="0" presId="urn:microsoft.com/office/officeart/2005/8/layout/list1"/>
    <dgm:cxn modelId="{91054E9E-22E0-464C-B57C-99D98A24460F}" type="presParOf" srcId="{A562B768-F65B-4711-87A3-AF602F51F512}" destId="{B1ECE26C-BDA0-4F99-BBF2-8A1F020452C3}" srcOrd="20" destOrd="0" presId="urn:microsoft.com/office/officeart/2005/8/layout/list1"/>
    <dgm:cxn modelId="{F3B23756-EEED-469A-B246-E30E0DCCACE9}" type="presParOf" srcId="{B1ECE26C-BDA0-4F99-BBF2-8A1F020452C3}" destId="{8B45D244-9672-498B-B1EA-67E2E5D0841B}" srcOrd="0" destOrd="0" presId="urn:microsoft.com/office/officeart/2005/8/layout/list1"/>
    <dgm:cxn modelId="{F415E152-5785-41A3-9E48-7E74BB48B30D}" type="presParOf" srcId="{B1ECE26C-BDA0-4F99-BBF2-8A1F020452C3}" destId="{13961F50-0A60-4915-8823-A59B3691A371}" srcOrd="1" destOrd="0" presId="urn:microsoft.com/office/officeart/2005/8/layout/list1"/>
    <dgm:cxn modelId="{E8643B6E-2A38-4C90-B81B-3E10C418271B}" type="presParOf" srcId="{A562B768-F65B-4711-87A3-AF602F51F512}" destId="{CC6827C2-7EDE-4DAF-BCD8-3B58C2BB63CE}" srcOrd="21" destOrd="0" presId="urn:microsoft.com/office/officeart/2005/8/layout/list1"/>
    <dgm:cxn modelId="{93DC5CFB-F6EF-4250-BB4A-C44925688C54}" type="presParOf" srcId="{A562B768-F65B-4711-87A3-AF602F51F512}" destId="{6B7E18FF-2F2D-4EC8-9C37-3A78A0B19F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462-C54F-4F86-8F6D-7F6FEEF1E1BD}">
      <dsp:nvSpPr>
        <dsp:cNvPr id="0" name=""/>
        <dsp:cNvSpPr/>
      </dsp:nvSpPr>
      <dsp:spPr>
        <a:xfrm>
          <a:off x="0" y="417023"/>
          <a:ext cx="996894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2069B-3659-4929-8E8C-525B8015012F}">
      <dsp:nvSpPr>
        <dsp:cNvPr id="0" name=""/>
        <dsp:cNvSpPr/>
      </dsp:nvSpPr>
      <dsp:spPr>
        <a:xfrm>
          <a:off x="2492236" y="62783"/>
          <a:ext cx="6978263"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sz="2400" kern="1200" dirty="0">
            <a:latin typeface="Sakkal Majalla" panose="02000000000000000000" pitchFamily="2" charset="-78"/>
            <a:cs typeface="Sakkal Majalla" panose="02000000000000000000" pitchFamily="2" charset="-78"/>
          </a:endParaRPr>
        </a:p>
      </dsp:txBody>
      <dsp:txXfrm>
        <a:off x="2526821" y="97368"/>
        <a:ext cx="6909093" cy="639310"/>
      </dsp:txXfrm>
    </dsp:sp>
    <dsp:sp modelId="{DA6EC800-4A5E-4433-B1BD-149B73673078}">
      <dsp:nvSpPr>
        <dsp:cNvPr id="0" name=""/>
        <dsp:cNvSpPr/>
      </dsp:nvSpPr>
      <dsp:spPr>
        <a:xfrm>
          <a:off x="0" y="1505663"/>
          <a:ext cx="9968948" cy="60480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1151423"/>
          <a:ext cx="6978263" cy="70848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2- غَابَاتُ الأَمَازُون</a:t>
          </a:r>
          <a:endParaRPr lang="en-US" sz="2400" kern="1200" dirty="0">
            <a:latin typeface="Sakkal Majalla" panose="02000000000000000000" pitchFamily="2" charset="-78"/>
            <a:cs typeface="Sakkal Majalla" panose="02000000000000000000" pitchFamily="2" charset="-78"/>
          </a:endParaRPr>
        </a:p>
      </dsp:txBody>
      <dsp:txXfrm>
        <a:off x="2526821" y="1186008"/>
        <a:ext cx="6909093" cy="639310"/>
      </dsp:txXfrm>
    </dsp:sp>
    <dsp:sp modelId="{342FEC3C-0F30-4065-BD27-3AF9C6FE50CB}">
      <dsp:nvSpPr>
        <dsp:cNvPr id="0" name=""/>
        <dsp:cNvSpPr/>
      </dsp:nvSpPr>
      <dsp:spPr>
        <a:xfrm>
          <a:off x="0" y="2594303"/>
          <a:ext cx="9968948" cy="6048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2240063"/>
          <a:ext cx="6978263" cy="70848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a:latin typeface="Sakkal Majalla" panose="02000000000000000000" pitchFamily="2" charset="-78"/>
              <a:cs typeface="Sakkal Majalla" panose="02000000000000000000" pitchFamily="2" charset="-78"/>
            </a:rPr>
            <a:t>3- البُنْدُقُ ذَهَبُ تُرْكيا الأَخْضَرُ</a:t>
          </a:r>
          <a:endParaRPr lang="en-US" sz="2400" kern="1200" dirty="0">
            <a:latin typeface="Sakkal Majalla" panose="02000000000000000000" pitchFamily="2" charset="-78"/>
            <a:cs typeface="Sakkal Majalla" panose="02000000000000000000" pitchFamily="2" charset="-78"/>
          </a:endParaRPr>
        </a:p>
      </dsp:txBody>
      <dsp:txXfrm>
        <a:off x="2526821" y="2274648"/>
        <a:ext cx="6909093" cy="639310"/>
      </dsp:txXfrm>
    </dsp:sp>
    <dsp:sp modelId="{D0307758-A1B1-4A12-8178-8AA66652901B}">
      <dsp:nvSpPr>
        <dsp:cNvPr id="0" name=""/>
        <dsp:cNvSpPr/>
      </dsp:nvSpPr>
      <dsp:spPr>
        <a:xfrm>
          <a:off x="0" y="3682943"/>
          <a:ext cx="9968948" cy="60480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3328703"/>
          <a:ext cx="6978263" cy="70848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4- سِحْرُ الخَرِيفِ في مُحافَظَةِ </a:t>
          </a:r>
          <a:r>
            <a:rPr lang="ar-EG" sz="2400" kern="1200">
              <a:latin typeface="Sakkal Majalla" panose="02000000000000000000" pitchFamily="2" charset="-78"/>
              <a:cs typeface="Sakkal Majalla" panose="02000000000000000000" pitchFamily="2" charset="-78"/>
            </a:rPr>
            <a:t>ظَفار العُمانِيّة</a:t>
          </a:r>
          <a:endParaRPr lang="en-US" sz="2400" kern="1200">
            <a:latin typeface="Sakkal Majalla" panose="02000000000000000000" pitchFamily="2" charset="-78"/>
            <a:cs typeface="Sakkal Majalla" panose="02000000000000000000" pitchFamily="2" charset="-78"/>
          </a:endParaRPr>
        </a:p>
      </dsp:txBody>
      <dsp:txXfrm>
        <a:off x="2526821" y="3363288"/>
        <a:ext cx="6909093" cy="639310"/>
      </dsp:txXfrm>
    </dsp:sp>
    <dsp:sp modelId="{FF6676B6-1F3E-4AC9-AF00-28CE267E0285}">
      <dsp:nvSpPr>
        <dsp:cNvPr id="0" name=""/>
        <dsp:cNvSpPr/>
      </dsp:nvSpPr>
      <dsp:spPr>
        <a:xfrm>
          <a:off x="0" y="4771582"/>
          <a:ext cx="9968948" cy="6048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4417342"/>
          <a:ext cx="6978263" cy="70848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5- السَّيَّارَاتُ الشَّمْسِيَّةُ فِي الصِّين</a:t>
          </a:r>
          <a:endParaRPr lang="en-US" sz="2400" kern="1200" dirty="0">
            <a:latin typeface="Sakkal Majalla" panose="02000000000000000000" pitchFamily="2" charset="-78"/>
            <a:cs typeface="Sakkal Majalla" panose="02000000000000000000" pitchFamily="2" charset="-78"/>
          </a:endParaRPr>
        </a:p>
      </dsp:txBody>
      <dsp:txXfrm>
        <a:off x="2526821" y="4451927"/>
        <a:ext cx="6909093" cy="639310"/>
      </dsp:txXfrm>
    </dsp:sp>
    <dsp:sp modelId="{6B7E18FF-2F2D-4EC8-9C37-3A78A0B19FDC}">
      <dsp:nvSpPr>
        <dsp:cNvPr id="0" name=""/>
        <dsp:cNvSpPr/>
      </dsp:nvSpPr>
      <dsp:spPr>
        <a:xfrm>
          <a:off x="0" y="5860222"/>
          <a:ext cx="996894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61F50-0A60-4915-8823-A59B3691A371}">
      <dsp:nvSpPr>
        <dsp:cNvPr id="0" name=""/>
        <dsp:cNvSpPr/>
      </dsp:nvSpPr>
      <dsp:spPr>
        <a:xfrm>
          <a:off x="2492236" y="5505983"/>
          <a:ext cx="6978263"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6- كَيْفَ يَعِيِشُ الْمُسْلِمُونَ فِي برِيطانيا؟</a:t>
          </a:r>
          <a:endParaRPr lang="en-US" sz="2400" kern="1200" dirty="0">
            <a:latin typeface="Sakkal Majalla" panose="02000000000000000000" pitchFamily="2" charset="-78"/>
            <a:cs typeface="Sakkal Majalla" panose="02000000000000000000" pitchFamily="2" charset="-78"/>
          </a:endParaRPr>
        </a:p>
      </dsp:txBody>
      <dsp:txXfrm>
        <a:off x="2526821" y="5540568"/>
        <a:ext cx="690909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en-US" sz="1800" b="1" dirty="0"/>
              <a:t>21</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24"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البُنْدُقُ ذَهَبُ تُرْكيا الأَخْضَرُ</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06EC31-D9EC-434E-BA36-8C3B13DE0A2E}"/>
              </a:ext>
            </a:extLst>
          </p:cNvPr>
          <p:cNvSpPr/>
          <p:nvPr/>
        </p:nvSpPr>
        <p:spPr>
          <a:xfrm>
            <a:off x="2401097" y="2164333"/>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49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2069B-3659-4929-8E8C-525B8015012F}"/>
                                            </p:graphicEl>
                                          </p:spTgt>
                                        </p:tgtEl>
                                        <p:attrNameLst>
                                          <p:attrName>style.visibility</p:attrName>
                                        </p:attrNameLst>
                                      </p:cBhvr>
                                      <p:to>
                                        <p:strVal val="visible"/>
                                      </p:to>
                                    </p:set>
                                    <p:animEffect transition="in" filter="fade">
                                      <p:cBhvr>
                                        <p:cTn id="7" dur="500"/>
                                        <p:tgtEl>
                                          <p:spTgt spid="4">
                                            <p:graphicEl>
                                              <a:dgm id="{0EA2069B-3659-4929-8E8C-525B801501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CB64462-C54F-4F86-8F6D-7F6FEEF1E1BD}"/>
                                            </p:graphicEl>
                                          </p:spTgt>
                                        </p:tgtEl>
                                        <p:attrNameLst>
                                          <p:attrName>style.visibility</p:attrName>
                                        </p:attrNameLst>
                                      </p:cBhvr>
                                      <p:to>
                                        <p:strVal val="visible"/>
                                      </p:to>
                                    </p:set>
                                    <p:animEffect transition="in" filter="fade">
                                      <p:cBhvr>
                                        <p:cTn id="10" dur="500"/>
                                        <p:tgtEl>
                                          <p:spTgt spid="4">
                                            <p:graphicEl>
                                              <a:dgm id="{DCB64462-C54F-4F86-8F6D-7F6FEEF1E1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15" dur="500"/>
                                        <p:tgtEl>
                                          <p:spTgt spid="4">
                                            <p:graphicEl>
                                              <a:dgm id="{170DE394-6C4F-4C09-B119-0910362E066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8" dur="500"/>
                                        <p:tgtEl>
                                          <p:spTgt spid="4">
                                            <p:graphicEl>
                                              <a:dgm id="{DA6EC800-4A5E-4433-B1BD-149B736730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23" dur="500"/>
                                        <p:tgtEl>
                                          <p:spTgt spid="4">
                                            <p:graphicEl>
                                              <a:dgm id="{F041AEE6-7F0C-429F-A5D3-905F776C7E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26" dur="500"/>
                                        <p:tgtEl>
                                          <p:spTgt spid="4">
                                            <p:graphicEl>
                                              <a:dgm id="{342FEC3C-0F30-4065-BD27-3AF9C6FE50C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31" dur="500"/>
                                        <p:tgtEl>
                                          <p:spTgt spid="4">
                                            <p:graphicEl>
                                              <a:dgm id="{66971B83-694A-4C8F-8487-A227736A470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34" dur="500"/>
                                        <p:tgtEl>
                                          <p:spTgt spid="4">
                                            <p:graphicEl>
                                              <a:dgm id="{D0307758-A1B1-4A12-8178-8AA6665290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9" dur="500"/>
                                        <p:tgtEl>
                                          <p:spTgt spid="4">
                                            <p:graphicEl>
                                              <a:dgm id="{30258404-A336-4B35-901C-933310C9ADE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42" dur="500"/>
                                        <p:tgtEl>
                                          <p:spTgt spid="4">
                                            <p:graphicEl>
                                              <a:dgm id="{FF6676B6-1F3E-4AC9-AF00-28CE267E028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3961F50-0A60-4915-8823-A59B3691A371}"/>
                                            </p:graphicEl>
                                          </p:spTgt>
                                        </p:tgtEl>
                                        <p:attrNameLst>
                                          <p:attrName>style.visibility</p:attrName>
                                        </p:attrNameLst>
                                      </p:cBhvr>
                                      <p:to>
                                        <p:strVal val="visible"/>
                                      </p:to>
                                    </p:set>
                                    <p:animEffect transition="in" filter="fade">
                                      <p:cBhvr>
                                        <p:cTn id="47" dur="500"/>
                                        <p:tgtEl>
                                          <p:spTgt spid="4">
                                            <p:graphicEl>
                                              <a:dgm id="{13961F50-0A60-4915-8823-A59B3691A37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B7E18FF-2F2D-4EC8-9C37-3A78A0B19FDC}"/>
                                            </p:graphicEl>
                                          </p:spTgt>
                                        </p:tgtEl>
                                        <p:attrNameLst>
                                          <p:attrName>style.visibility</p:attrName>
                                        </p:attrNameLst>
                                      </p:cBhvr>
                                      <p:to>
                                        <p:strVal val="visible"/>
                                      </p:to>
                                    </p:set>
                                    <p:animEffect transition="in" filter="fade">
                                      <p:cBhvr>
                                        <p:cTn id="50" dur="500"/>
                                        <p:tgtEl>
                                          <p:spTgt spid="4">
                                            <p:graphicEl>
                                              <a:dgm id="{6B7E18FF-2F2D-4EC8-9C37-3A78A0B19FD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35BC5574-2707-43D4-9E29-E5E0E6FCFEA1}"/>
              </a:ext>
            </a:extLst>
          </p:cNvPr>
          <p:cNvPicPr>
            <a:picLocks noChangeAspect="1"/>
          </p:cNvPicPr>
          <p:nvPr/>
        </p:nvPicPr>
        <p:blipFill>
          <a:blip r:embed="rId2"/>
          <a:stretch>
            <a:fillRect/>
          </a:stretch>
        </p:blipFill>
        <p:spPr>
          <a:xfrm>
            <a:off x="5297541" y="1204602"/>
            <a:ext cx="4439270" cy="4448796"/>
          </a:xfrm>
          <a:prstGeom prst="rect">
            <a:avLst/>
          </a:prstGeom>
        </p:spPr>
      </p:pic>
      <p:pic>
        <p:nvPicPr>
          <p:cNvPr id="6" name="Picture 5">
            <a:extLst>
              <a:ext uri="{FF2B5EF4-FFF2-40B4-BE49-F238E27FC236}">
                <a16:creationId xmlns:a16="http://schemas.microsoft.com/office/drawing/2014/main" id="{D523CDD5-2DDE-4593-9681-4B146F058C23}"/>
              </a:ext>
            </a:extLst>
          </p:cNvPr>
          <p:cNvPicPr>
            <a:picLocks noChangeAspect="1"/>
          </p:cNvPicPr>
          <p:nvPr/>
        </p:nvPicPr>
        <p:blipFill>
          <a:blip r:embed="rId3"/>
          <a:stretch>
            <a:fillRect/>
          </a:stretch>
        </p:blipFill>
        <p:spPr>
          <a:xfrm>
            <a:off x="484949" y="1195075"/>
            <a:ext cx="4391638" cy="4467849"/>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CD297E61-E36A-4968-B57E-E714336D9A34}"/>
              </a:ext>
            </a:extLst>
          </p:cNvPr>
          <p:cNvPicPr>
            <a:picLocks noChangeAspect="1"/>
          </p:cNvPicPr>
          <p:nvPr/>
        </p:nvPicPr>
        <p:blipFill>
          <a:blip r:embed="rId2"/>
          <a:stretch>
            <a:fillRect/>
          </a:stretch>
        </p:blipFill>
        <p:spPr>
          <a:xfrm>
            <a:off x="3117774" y="482937"/>
            <a:ext cx="5956452" cy="5892126"/>
          </a:xfrm>
          <a:prstGeom prst="rect">
            <a:avLst/>
          </a:prstGeom>
        </p:spPr>
      </p:pic>
    </p:spTree>
    <p:extLst>
      <p:ext uri="{BB962C8B-B14F-4D97-AF65-F5344CB8AC3E}">
        <p14:creationId xmlns:p14="http://schemas.microsoft.com/office/powerpoint/2010/main" val="424654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79042BAC-7381-4CFD-8475-85C8C5D06EF4}"/>
              </a:ext>
            </a:extLst>
          </p:cNvPr>
          <p:cNvPicPr>
            <a:picLocks noChangeAspect="1"/>
          </p:cNvPicPr>
          <p:nvPr/>
        </p:nvPicPr>
        <p:blipFill>
          <a:blip r:embed="rId2"/>
          <a:stretch>
            <a:fillRect/>
          </a:stretch>
        </p:blipFill>
        <p:spPr>
          <a:xfrm>
            <a:off x="2522364" y="1558887"/>
            <a:ext cx="7147272" cy="3740226"/>
          </a:xfrm>
          <a:prstGeom prst="rect">
            <a:avLst/>
          </a:prstGeom>
        </p:spPr>
      </p:pic>
      <p:sp>
        <p:nvSpPr>
          <p:cNvPr id="6" name="TextBox 5">
            <a:extLst>
              <a:ext uri="{FF2B5EF4-FFF2-40B4-BE49-F238E27FC236}">
                <a16:creationId xmlns:a16="http://schemas.microsoft.com/office/drawing/2014/main" id="{7EC4465F-1BFA-4569-8D40-4E14FD16997D}"/>
              </a:ext>
            </a:extLst>
          </p:cNvPr>
          <p:cNvSpPr txBox="1"/>
          <p:nvPr/>
        </p:nvSpPr>
        <p:spPr>
          <a:xfrm>
            <a:off x="3054427" y="5527582"/>
            <a:ext cx="6108852" cy="369332"/>
          </a:xfrm>
          <a:prstGeom prst="rect">
            <a:avLst/>
          </a:prstGeom>
          <a:noFill/>
        </p:spPr>
        <p:txBody>
          <a:bodyPr wrap="square">
            <a:spAutoFit/>
          </a:bodyPr>
          <a:lstStyle/>
          <a:p>
            <a:pPr algn="ctr"/>
            <a:r>
              <a:rPr lang="en-US" dirty="0">
                <a:hlinkClick r:id="rId3"/>
              </a:rPr>
              <a:t>https://learning.aljazeera.net/ar/node/20924</a:t>
            </a:r>
            <a:endParaRPr lang="en-US" dirty="0"/>
          </a:p>
        </p:txBody>
      </p:sp>
    </p:spTree>
    <p:extLst>
      <p:ext uri="{BB962C8B-B14F-4D97-AF65-F5344CB8AC3E}">
        <p14:creationId xmlns:p14="http://schemas.microsoft.com/office/powerpoint/2010/main" val="240443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21D21FC9-5EC0-43BD-85F3-D0AA255F72DB}"/>
              </a:ext>
            </a:extLst>
          </p:cNvPr>
          <p:cNvSpPr txBox="1"/>
          <p:nvPr/>
        </p:nvSpPr>
        <p:spPr>
          <a:xfrm>
            <a:off x="176270" y="1854220"/>
            <a:ext cx="11865166" cy="4401205"/>
          </a:xfrm>
          <a:prstGeom prst="rect">
            <a:avLst/>
          </a:prstGeom>
          <a:noFill/>
        </p:spPr>
        <p:txBody>
          <a:bodyPr wrap="square">
            <a:spAutoFit/>
          </a:bodyPr>
          <a:lstStyle/>
          <a:p>
            <a:pPr algn="r" rtl="1"/>
            <a:r>
              <a:rPr lang="ar-EG" sz="2800" b="0" i="0" dirty="0">
                <a:solidFill>
                  <a:srgbClr val="333333"/>
                </a:solidFill>
                <a:effectLst/>
                <a:latin typeface="Sakkal Majalla" panose="02000000000000000000" pitchFamily="2" charset="-78"/>
                <a:cs typeface="Sakkal Majalla" panose="02000000000000000000" pitchFamily="2" charset="-78"/>
              </a:rPr>
              <a:t>"شَجَرَةٌ كَرِيمَةٌ مَحْصُولُهَا مِنْ ثِمَارِ الْجَنَّةِ"، هَكَذَا يَصِفُ سُكَّانُ مَنْطِقَةِ الْبَحْرِ الْأسْوَدِ فِي تُرْكِيَا شَجَرَةَ الْبُنْدُقِ، وَهِي جُمْلَةٌ قَدْ تُلَخِّصُ عَلَاَقَتَهُمُ التَّارِيخِيَّةَ بِهَذِهِ الشَّجَرَةِ الَّتِي لَا تَتَوَقَّفُ عَنِ الْعَطَاءِ لِنَحْوِ مِئَةِ عَامٍ.</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مَوْسِمُ حِصَادِ هَذِهِ الثَّمَرَةِ عَمَلٌ شَاقٌّ، فَنُمُوُّهَا فِي الْمَنَاطِقِ الْجَبَلِيَّةِ الْوَعِرَةِ يَفْرِضُ عَلَى الْمُزَارِعِينَ جَمْعَ الْمَحْصُولِ يَدَوِيًّا، إِلَّا أَنَّهُ يَحْظَى بِطَابَعٍ احْتِفَالِيٍّ وَاِجْتِمَاعِيٍّ خاصٍّ، وَهُوَ فُرْصَةٌ لِالْتِقَاءِ أَفْرَادِ الْعَائِلَةِ الَّذِينَ يَتَوَافَدُونَ إِلَى قُرَاهُمْ تَارِكِينَ وَظَائِفَهُمْ وَأَعْمَالَهُمْ فِي الْمُدُنِ الْكُبْرَى مِنْ أَجْلِ الْمُسَاعَدَةِ فِي جَمْعِ نَحْوِ 70% مِنَ الْإِنْتَاجِ الْعَالَمِيِّ مِنَ الْبُنْدُقِ. وَهُوَ مَا تَنْفَرِدُ بِإِنْتَاجِهِ تُرْكَيَا لِوَحْدِهَا.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 "حَصَادُ الْبُنْدُقِ عَمَلٌ صَعْبٌ نَبْذُلُ فِيهِ كَثِيرًا مِنَ الْجُهْدِ مَعَ أَنَّ عَوَائِدَهُ قَلِيلَةٌ، لَكِنَّنَا نُطْعِمُ كُلَّ الْعَالَمِ مِنْ بُنْدُقِ الْبَحْرِ الْأسْوَدِ. أَتَمَنَّى أَنْ يَكُونَ حَصَادُنَا هَذَا الْعَامَ أفْضَلَ حَالًا".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يَعْمَلُ فِي مَجَالِ إِنْتَاجِ الْبُنْدُقِ بِكُلِّ مَرَاحِلِهِ نَحْوُ مِلْيُونَيْ عَامِلٍ لِإِنْتَاجِ نَحْوِ 700 ألْفِ طُنٍّ سَنَوِيًّا تَحْتَوِي عَلَى ثَلَاثَةَ عَشَرَ نَوْعًا يَفْتَخِرُ الْأَتْرَاكُ دَائِمًا بِأَنَّهَا الْأَجْوَدُ وَالْأَلَذُّ فِي الْعَالَمِ، وَيُصَدِّرُونَ مُعْظَمَهَا إِلَى نَحْوِ مِئَةِ دَوْلَةٍ مُخْتَلِفَةٍ.</a:t>
            </a:r>
          </a:p>
        </p:txBody>
      </p:sp>
    </p:spTree>
    <p:extLst>
      <p:ext uri="{BB962C8B-B14F-4D97-AF65-F5344CB8AC3E}">
        <p14:creationId xmlns:p14="http://schemas.microsoft.com/office/powerpoint/2010/main" val="298114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0D11718C-8708-433E-9487-872488A12035}"/>
              </a:ext>
            </a:extLst>
          </p:cNvPr>
          <p:cNvSpPr txBox="1"/>
          <p:nvPr/>
        </p:nvSpPr>
        <p:spPr>
          <a:xfrm>
            <a:off x="319489" y="2066694"/>
            <a:ext cx="11578728" cy="3970318"/>
          </a:xfrm>
          <a:prstGeom prst="rect">
            <a:avLst/>
          </a:prstGeom>
          <a:noFill/>
        </p:spPr>
        <p:txBody>
          <a:bodyPr wrap="square">
            <a:spAutoFit/>
          </a:bodyPr>
          <a:lstStyle/>
          <a:p>
            <a:pPr algn="r" rtl="1"/>
            <a:r>
              <a:rPr lang="ar-EG" sz="2800" b="0" i="0" dirty="0">
                <a:solidFill>
                  <a:srgbClr val="333333"/>
                </a:solidFill>
                <a:effectLst/>
                <a:latin typeface="Sakkal Majalla" panose="02000000000000000000" pitchFamily="2" charset="-78"/>
                <a:cs typeface="Sakkal Majalla" panose="02000000000000000000" pitchFamily="2" charset="-78"/>
              </a:rPr>
              <a:t>-"نُصَدِّرُ 80% مِنْ إِنْتَاجِ تُرْكيا السَّنَوِيِّ مِنَ الْبُنْدُقِ، لَكِنَّنَا نَسْعَى لِتَقْليلِ نِسْبَةِ الْبُنْدُقِ الْخَامِّ مِنْ خَلَالِ إدْخَالِهِ فِي صِنَاعَاتٍ أُخْرَى وَإِعَادَةِ تَصْدِيرِهِ".</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سَيَرَى هِيَ وَاحِدَةٌ مِنْ أشْهَرِ الْمُبَادِرَاتِ الشَّبَابِ فِي مَدِينَةِ طَرَابِزُونَ الَّتِي سَخَّرَتْ كَلَّ طَاقَاتِهَا مِنْ أَجْلِ مَا تُسَمِّيهِ رَفْعَ قِيمَةِ الْبُنْدُقِ.</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-"نستفيد منْ حَلِيبِ الْبُنْدُقِ وَعَجِينَتِهِ وَمَا تَعَلَّمْنَاهُ وَوَرِثْنَاهُ عَنْ أُمَّهَاتِنَا وأَجْدَادِنَا. حَوَّلْنَا الْبُنْدُقَ إِلَى أَكْثَرَ مَنْ 50 مُنْتَجًا مُخْتَلِفًا".</a:t>
            </a:r>
          </a:p>
          <a:p>
            <a:pPr algn="r" rtl="1"/>
            <a:r>
              <a:rPr lang="ar-EG" sz="2800" b="0" i="0" dirty="0">
                <a:solidFill>
                  <a:srgbClr val="333333"/>
                </a:solidFill>
                <a:effectLst/>
                <a:latin typeface="Sakkal Majalla" panose="02000000000000000000" pitchFamily="2" charset="-78"/>
                <a:cs typeface="Sakkal Majalla" panose="02000000000000000000" pitchFamily="2" charset="-78"/>
              </a:rPr>
              <a:t>يُقَالُ إنَّ سُكَّانَ هَذِهِ الْبِلَادِ قَدَّسُوا قَدِيمًا شَجَرَةَ الْبُنْدُقِ، أَمَّا الْيَوْمَ فَهِيَ تُشَكِّلُ لِأَهالِي مُحَافَظَةِ الْبَحْرِ الْأسْوَدِ فِي تُرْكِيَا أحَدَ عَنَاوِينِ ثَقَافَتِهِمْ وَهُوِيَّتِهِمْ، فَهُمْ يُنْتِجُونَ ثَلَاثَةَ أَرْبَاعِ الْإِنْتَاجِ الْعَالَمِيِّ مِنْ هَذِهِ النَّبْتَةِ الَّتِي لَا يُمْكِنُ لِكَثِيرِينَ فِي هَذَا الْعَالَمِ تَخَيُّلُ طَعْمِ الشُّكُولَاتَةِ بِدُونِهَا.</a:t>
            </a:r>
          </a:p>
        </p:txBody>
      </p:sp>
    </p:spTree>
    <p:extLst>
      <p:ext uri="{BB962C8B-B14F-4D97-AF65-F5344CB8AC3E}">
        <p14:creationId xmlns:p14="http://schemas.microsoft.com/office/powerpoint/2010/main" val="212883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351</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البُنْدُقُ ذَهَبُ تُرْكيا الأَخْضَرُ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57</cp:revision>
  <dcterms:created xsi:type="dcterms:W3CDTF">2020-09-13T16:40:33Z</dcterms:created>
  <dcterms:modified xsi:type="dcterms:W3CDTF">2024-12-22T19:53:13Z</dcterms:modified>
</cp:coreProperties>
</file>