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5.xml" ContentType="application/vnd.openxmlformats-officedocument.presentationml.notesSlide+xml"/>
  <Override PartName="/ppt/ink/ink21.xml" ContentType="application/inkml+xml"/>
  <Override PartName="/ppt/notesSlides/notesSlide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7.xml" ContentType="application/vnd.openxmlformats-officedocument.presentationml.notesSlide+xml"/>
  <Override PartName="/ppt/ink/ink28.xml" ContentType="application/inkml+xml"/>
  <Override PartName="/ppt/notesSlides/notesSlide8.xml" ContentType="application/vnd.openxmlformats-officedocument.presentationml.notesSlide+xml"/>
  <Override PartName="/ppt/ink/ink29.xml" ContentType="application/inkml+xml"/>
  <Override PartName="/ppt/notesSlides/notesSlide9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0.xml" ContentType="application/vnd.openxmlformats-officedocument.presentationml.notesSlide+xml"/>
  <Override PartName="/ppt/ink/ink33.xml" ContentType="application/inkml+xml"/>
  <Override PartName="/ppt/notesSlides/notesSlide11.xml" ContentType="application/vnd.openxmlformats-officedocument.presentationml.notesSlide+xml"/>
  <Override PartName="/ppt/ink/ink34.xml" ContentType="application/inkml+xml"/>
  <Override PartName="/ppt/notesSlides/notesSlide12.xml" ContentType="application/vnd.openxmlformats-officedocument.presentationml.notesSlide+xml"/>
  <Override PartName="/ppt/ink/ink35.xml" ContentType="application/inkml+xml"/>
  <Override PartName="/ppt/notesSlides/notesSlide13.xml" ContentType="application/vnd.openxmlformats-officedocument.presentationml.notesSlide+xml"/>
  <Override PartName="/ppt/ink/ink36.xml" ContentType="application/inkml+xml"/>
  <Override PartName="/ppt/notesSlides/notesSlide14.xml" ContentType="application/vnd.openxmlformats-officedocument.presentationml.notesSlide+xml"/>
  <Override PartName="/ppt/ink/ink37.xml" ContentType="application/inkml+xml"/>
  <Override PartName="/ppt/notesSlides/notesSlide15.xml" ContentType="application/vnd.openxmlformats-officedocument.presentationml.notesSlide+xml"/>
  <Override PartName="/ppt/ink/ink38.xml" ContentType="application/inkml+xml"/>
  <Override PartName="/ppt/notesSlides/notesSlide16.xml" ContentType="application/vnd.openxmlformats-officedocument.presentationml.notesSlide+xml"/>
  <Override PartName="/ppt/ink/ink39.xml" ContentType="application/inkml+xml"/>
  <Override PartName="/ppt/notesSlides/notesSlide17.xml" ContentType="application/vnd.openxmlformats-officedocument.presentationml.notesSlide+xml"/>
  <Override PartName="/ppt/ink/ink40.xml" ContentType="application/inkml+xml"/>
  <Override PartName="/ppt/notesSlides/notesSlide18.xml" ContentType="application/vnd.openxmlformats-officedocument.presentationml.notesSlide+xml"/>
  <Override PartName="/ppt/ink/ink41.xml" ContentType="application/inkml+xml"/>
  <Override PartName="/ppt/notesSlides/notesSlide19.xml" ContentType="application/vnd.openxmlformats-officedocument.presentationml.notesSlide+xml"/>
  <Override PartName="/ppt/ink/ink42.xml" ContentType="application/inkml+xml"/>
  <Override PartName="/ppt/notesSlides/notesSlide20.xml" ContentType="application/vnd.openxmlformats-officedocument.presentationml.notesSlide+xml"/>
  <Override PartName="/ppt/ink/ink43.xml" ContentType="application/inkml+xml"/>
  <Override PartName="/ppt/notesSlides/notesSlide21.xml" ContentType="application/vnd.openxmlformats-officedocument.presentationml.notesSlide+xml"/>
  <Override PartName="/ppt/ink/ink44.xml" ContentType="application/inkml+xml"/>
  <Override PartName="/ppt/notesSlides/notesSlide22.xml" ContentType="application/vnd.openxmlformats-officedocument.presentationml.notesSlide+xml"/>
  <Override PartName="/ppt/ink/ink45.xml" ContentType="application/inkml+xml"/>
  <Override PartName="/ppt/notesSlides/notesSlide23.xml" ContentType="application/vnd.openxmlformats-officedocument.presentationml.notesSlide+xml"/>
  <Override PartName="/ppt/ink/ink46.xml" ContentType="application/inkml+xml"/>
  <Override PartName="/ppt/notesSlides/notesSlide24.xml" ContentType="application/vnd.openxmlformats-officedocument.presentationml.notesSlide+xml"/>
  <Override PartName="/ppt/ink/ink47.xml" ContentType="application/inkml+xml"/>
  <Override PartName="/ppt/notesSlides/notesSlide25.xml" ContentType="application/vnd.openxmlformats-officedocument.presentationml.notesSlide+xml"/>
  <Override PartName="/ppt/ink/ink48.xml" ContentType="application/inkml+xml"/>
  <Override PartName="/ppt/notesSlides/notesSlide26.xml" ContentType="application/vnd.openxmlformats-officedocument.presentationml.notesSlide+xml"/>
  <Override PartName="/ppt/ink/ink49.xml" ContentType="application/inkml+xml"/>
  <Override PartName="/ppt/notesSlides/notesSlide27.xml" ContentType="application/vnd.openxmlformats-officedocument.presentationml.notesSlide+xml"/>
  <Override PartName="/ppt/ink/ink50.xml" ContentType="application/inkml+xml"/>
  <Override PartName="/ppt/notesSlides/notesSlide28.xml" ContentType="application/vnd.openxmlformats-officedocument.presentationml.notesSlide+xml"/>
  <Override PartName="/ppt/ink/ink51.xml" ContentType="application/inkml+xml"/>
  <Override PartName="/ppt/notesSlides/notesSlide29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38" r:id="rId3"/>
    <p:sldId id="339" r:id="rId4"/>
    <p:sldId id="340" r:id="rId5"/>
    <p:sldId id="341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64" r:id="rId26"/>
    <p:sldId id="365" r:id="rId27"/>
    <p:sldId id="366" r:id="rId28"/>
    <p:sldId id="367" r:id="rId29"/>
    <p:sldId id="368" r:id="rId30"/>
    <p:sldId id="369" r:id="rId31"/>
    <p:sldId id="37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40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2"/>
    <p:restoredTop sz="92683"/>
  </p:normalViewPr>
  <p:slideViewPr>
    <p:cSldViewPr snapToGrid="0" snapToObjects="1">
      <p:cViewPr varScale="1">
        <p:scale>
          <a:sx n="71" d="100"/>
          <a:sy n="71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1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0 0 24575,'0'10'0,"0"-1"0,0-2 0,0-1 0,0-1 0,0 0 0,0 1 0,0-3 0,0 1 0,0 2 0,0-2 0,0 1 0,0-1 0,0 0 0,0 0 0,0 0 0,0-1 0,0 3 0,0-1 0,0 0 0,0 1 0,2-1 0,-2 2 0,2-2 0,-2 3 0,0-4 0,2 2 0,-2-2 0,2-1 0,-2 1 0,1 0 0,0 0 0,1 0 0,-2 0 0,0-1 0,1 1 0,0 0 0,2 1 0,-3 0 0,2 0 0,-2-1 0,0 0 0,2 0 0,-2-1 0,2 5 0,0-3 0,-2 2 0,2-3 0,-2 2 0,0-2 0,1 2 0,0-2 0,1 0 0,-2 2 0,0-2 0,1 2 0,0-2 0,0-1 0,-1 1 0,0 0 0,2 0 0,-2 0 0,2 1 0,-2 0 0,0 1 0,2-1 0,-2 0 0,2 3 0,-2-4 0,0 2 0,2 0 0,-1-2 0,1 2 0,-2-2 0,0-1 0,0 1 0,1 0 0,0 2 0,0-2 0,-1 2 0,0 0 0,0-2 0,0 6 0,0-5 0,0 2 0,2-3 0,-1 2 0,0-2 0,-1 2 0,0-2 0,0 0 0,0-1 0,2 1 0,-2 0 0,2 0 0,-2 0 0,2-1 0,-2 1 0,2 2 0,-2-2 0,2 4 0,-2-3 0,2 3 0,0-2 0,-2 0 0,2 2 0,0-1 0,-1-1 0,0 2 0,1-4 0,-1 4 0,0-4 0,1 6 0,-2-5 0,4 2 0,-4-3 0,2 0 0,0 0 0,-2 0 0,2 1 0,-2 0 0,1 1 0,0-3 0,0 1 0,1 0 0,-1 0 0,0 0 0,-1-1 0,0 1 0,2-2 0,-2 2 0,2-2 0,-2 2 0,2-1 0,-2 3 0,4-2 0,-4 2 0,2-3 0,-1 1 0,0 0 0,0 0 0,1 0 0,-1-1 0,2 1 0,-3 0 0,3-1 0,-2 1 0,0 0 0,1-1 0,-2 1 0,2-1 0,0 1 0,-2 0 0,2-1 0,-1 0 0,0 0 0,1-1 0,-1 2 0,0 0 0,0-1 0,1 1 0,-2 0 0,2-1 0,-2 1 0,2-2 0,-2 1 0,2-1 0,0 2 0,-2 0 0,3 0 0,-2-1 0,0 1 0,-1 0 0,2 0 0,-2 0 0,2-1 0,-2 1 0,2 0 0,-2 0 0,2 0 0,0-1 0,-2 1 0,2 0 0,-2 0 0,0 0 0,1-2 0,0 1 0,2-2 0,-2-6 0,0 2 0,-1-4 0,0 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2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 0 24575,'0'8'0,"0"2"0,0-3 0,0 6 0,0-6 0,0 3 0,0-1 0,0 0 0,0 1 0,0-1 0,0 2 0,0-2 0,0 2 0,0-3 0,0 0 0,0 5 0,0-4 0,0 3 0,0-3 0,0-1 0,0 0 0,0 1 0,0-1 0,0 1 0,0-1 0,0-2 0,0 2 0,0-1 0,0-1 0,0 2 0,0-2 0,0 1 0,0 1 0,0-2 0,0 0 0,0 2 0,0-3 0,0 3 0,0-4 0,1 2 0,0 0 0,0 0 0,-1 2 0,0-1 0,2 1 0,-1-2 0,1 2 0,-2 1 0,2 2 0,-2-2 0,2 2 0,0-3 0,-1 3 0,0-4 0,-1 3 0,0-4 0,2 3 0,-1-1 0,1-1 0,-2-1 0,0-3 0,0 1 0,0 0 0,0 0 0,1-2 0,0 1 0,0-1 0,-1 1 0,2 1 0,-2 0 0,2 0 0,-2-1 0,2 1 0,-2 0 0,2 2 0,-2-2 0,1 2 0,0-2 0,0 2 0,-1-2 0,2 4 0,-1-4 0,1 2 0,-2 0 0,1-2 0,0 2 0,0 0 0,-1 0 0,2 1 0,-1 1 0,0-4 0,1 4 0,-1-4 0,0 4 0,-1-4 0,0 4 0,0-3 0,2 0 0,-1 1 0,0-1 0,-1 3 0,0-4 0,0 4 0,0-4 0,2 4 0,-1-4 0,0 4 0,-1-1 0,2 1 0,-1-2 0,3 6 0,-2-7 0,0 7 0,1-8 0,-2 4 0,1-3 0,-1 0 0,0-1 0,0 0 0,1 2 0,-1-2 0,1 2 0,-1-2 0,0 0 0,2 2 0,-2-2 0,1 2 0,-2-2 0,1-1 0,0 1 0,0 0 0,1 0 0,-2 0 0,2-1 0,-2 1 0,0 0 0,0-1 0,2 0 0,-2 0 0,2-1 0,-2 1 0,0 1 0,0-2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3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111 513 24575,'0'8'0,"0"2"0,0-4 0,0 1 0,0 0 0,0 0 0,0 1 0,0-1 0,0 7 0,0-7 0,0 6 0,0-5 0,0 1 0,0 0 0,0 4 0,0-2 0,0 1 0,0 1 0,0-2 0,0 7 0,0-6 0,0 5 0,0-8 0,0 2 0,0-2 0,0-1 0,0 3 0,0-2 0,0 2 0,0-3 0,0 1 0,0-1 0,0 0 0,0 3 0,0-2 0,0 5 0,0-5 0,0 1 0,0 1 0,0-2 0,0 2 0,0-2 0,0-1 0,0 0 0,2 1 0,-1-1 0,1-1 0,-2 1 0,0-2 0,0 0 0,0 0 0,0-2 0,0 0 0,1-1 0,0 1 0,-2-14 0,1 7 0,-2-14 0,0 11 0,2-3 0,-2 1 0,0-3 0,-1 2 0,1-2 0,-2 0 0,3 2 0,-3-4 0,4 4 0,-5-5 0,5 5 0,-4-2 0,3 3 0,0-1 0,1 3 0,-2-2 0,1 0 0,-1-1 0,1 1 0,0 0 0,-1 1 0,2-1 0,-1 0 0,0-1 0,-1 1 0,2-1 0,0 1 0,-2-1 0,2 1 0,-2-1 0,2 1 0,0-3 0,0 2 0,0-2 0,-2 0 0,1 0 0,-1-1 0,2-1 0,0 1 0,-2 1 0,2 0 0,-2 2 0,2 1 0,-2 1 0,2 2 0,-2-1 0,1 1 0,-1 0 0,-2 3 0,0 0 0,1 2 0,-1 0 0,1 2 0,1 0 0,-2 1 0,4 3 0,-4 1 0,4 1 0,-4 0 0,4 1 0,-2-1 0,0 1 0,1-1 0,0 1 0,1-1 0,0-2 0,0 2 0,-2-1 0,1-1 0,-1 2 0,2-4 0,0 4 0,0-2 0,-1 1 0,0-1 0,-1 0 0,2-2 0,0 2 0,0-2 0,-1-1 0,0 1 0,0 0 0,1 0 0,0 0 0,0-1 0,0 1 0,0 0 0,0 0 0,0-1 0,0 1 0,0 0 0,0 0 0,0 0 0,0-1 0,0 1 0,0 0 0,0 0 0,0-1 0,0 1 0,0 0 0,0 0 0,0-1 0,0 1 0,0 0 0,0-1 0,0 1 0,0 0 0,0 0 0,0-1 0,0 1 0,0 0 0,0 0 0,0-1 0,0 1 0,0 0 0,0 0 0,0 2 0,0-2 0,0 4 0,0-4 0,0 4 0,0-4 0,0 4 0,0-3 0,0 3 0,0-4 0,0 2 0,0 0 0,0-2 0,0 2 0,0-2 0,0-1 0,0 1 0,0 0 0,0 0 0,0 2 0,0-2 0,0 2 0,1-2 0,0-1 0,0 1 0,-1 0 0,0 2 0,0-2 0,0 2 0,0 0 0,2-2 0,-2 2 0,2 0 0,-2-2 0,0 4 0,2-1 0,-2 1 0,2 0 0,-2-1 0,0 1 0,0-2 0,0 3 0,0-1 0,2 0 0,-1-1 0,1 1 0,-2-2 0,0 2 0,1 3 0,0-3 0,0 0 0,-1 0 0,0-1 0,2 1 0,-1-1 0,1 0 0,-2 0 0,0-1 0,1 2 0,0-4 0,1 4 0,-2-1 0,1 3 0,0-3 0,2 2 0,-2-4 0,1 0 0,-2 1 0,1-1 0,0 0 0,1-1 0,-2 0 0,0 0 0,0 0 0,0-1 0,0 1 0,1 0 0,0 0 0,0-1 0,-1 1 0,0 0 0,0-1 0,0 1 0,0 0 0,0 0 0,0 0 0,0-1 0,0 1 0,2 0 0,-1 0 0,0 0 0,-1-1 0,0 3 0,2-1 0,-2 3 0,2-4 0,-2 2 0,2 0 0,-2-2 0,4 4 0,-3-4 0,0 4 0,-1-4 0,2 4 0,-1-3 0,1 0 0,-2-1 0,0 2 0,0-2 0,1 2 0,0-2 0,0 0 0,-1 0 0,0 0 0,0-1 0,0 1 0,0 2 0,0-2 0,2 4 0,-1-3 0,1 2 0,-2 0 0,0 3 0,2-1 0,-2-1 0,4 0 0,-4-2 0,2 3 0,-2-1 0,2 3 0,-1-2 0,1 2 0,-2-3 0,0 3 0,2-2 0,-2 2 0,2-3 0,-2 1 0,0-3 0,2 2 0,-2-4 0,2 2 0,-2 0 0,0-2 0,2 2 0,-2-2 0,2 0 0,0 0 0,-2-1 0,3-1 0,-2 2 0,1-2 0,-1 0 0,0 1 0,2-3 0,-3 3 0,3-1 0,-1 1 0,0 0 0,1-1 0,-2 1 0,2-1 0,-3 1 0,3-1 0,-2 2 0,2-2 0,-3 1 0,4-1 0,-4 2 0,3-2 0,-2 1 0,0-1 0,1 0 0,-2 1 0,2-1 0,-2 4 0,0-2 0,0 4 0,0-4 0,1 4 0,0-3 0,2 1 0,0-3 0,-1 1 0,-1 0 0,1 0 0,-2 0 0,4-1 0,-2 1 0,1-2 0,-1 1 0,0-1 0,0 0 0,-2 2 0,2-2 0,-1 0 0,0 1 0,2-2 0,-2 2 0,2-3 0,-1 2 0,1-2 0,1 0 0,-1 0 0,1 0 0,-1 0 0,1-2 0,-1 2 0,1-2 0,-2 1 0,1 0 0,-2-2 0,2 2 0,-2-2 0,2 3 0,-1-4 0,2 4 0,-2-3 0,1 2 0,-3-2 0,3 3 0,-2-3 0,2 2 0,-1-2 0,2 3 0,-2-4 0,1 4 0,-3-3 0,3 2 0,-3-2 0,4 3 0,-4-3 0,3 2 0,-1 0 0,0-1 0,1 2 0,-3-4 0,4 4 0,-7-5 0,2 3 0,-2-4 0,-1 3 0,2 0 0,0 0 0,-2 1 0,4-2 0,-2 0 0,1 0 0,0 1 0,-2-1 0,2 0 0,0 1 0,-1-1 0,2 0 0,-3 2 0,2-1 0,-2 1 0,2-2 0,-2 1 0,3-1 0,-2 0 0,0 1 0,2-1 0,-2 0 0,2 0 0,-1 1 0,0-1 0,-2 0 0,3 1 0,-2-1 0,1 2 0,0-1 0,-1 1 0,1-2 0,0 0 0,0 0 0,-1 0 0,1 0 0,0-1 0,-1 0 0,1-3 0,-2 4 0,3-4 0,-4 1 0,4 1 0,-4-2 0,3 4 0,-2-2 0,2 2 0,-2 0 0,2-2 0,0 2 0,-1 0 0,2 0 0,-2 2 0,0-1 0,2-1 0,-2 0 0,2 1 0,-2-1 0,2 0 0,-2 0 0,2 0 0,-2-2 0,2 2 0,-2-2 0,0 0 0,2 2 0,-4-2 0,4 2 0,-2 0 0,0-2 0,2 2 0,-2-2 0,2 2 0,-2 0 0,2-2 0,-2 2 0,0-4 0,1 4 0,0-2 0,-1 0 0,1 1 0,-1-1 0,1 3 0,0-3 0,-1 1 0,2-1 0,0 1 0,-1 0 0,0-3 0,0 4 0,-1-4 0,1 1 0,-1-1 0,0-1 0,2 1 0,-2-1 0,0 1 0,2 0 0,-4-1 0,3 1 0,-2-1 0,2 1 0,-1-1 0,0 1 0,2-1 0,-2 1 0,2-1 0,-2 1 0,2-2 0,-4 1 0,3-2 0,-1 5 0,2 0 0,-1 2 0,0-2 0,0 2 0,1-6 0,0 5 0,0-4 0,0 2 0,-2-1 0,1 1 0,-1-1 0,2 2 0,0 0 0,0-2 0,0 3 0,0-3 0,0 4 0,-2-4 0,2 4 0,-2-4 0,2 1 0,0 1 0,0-2 0,0 1 0,0-1 0,0-1 0,0-3 0,0 3 0,-2-4 0,2 5 0,-2 0 0,2-1 0,0 1 0,0-1 0,0 1 0,0-1 0,0-2 0,0 2 0,0-2 0,0 0 0,0 2 0,0-2 0,0 1 0,0 0 0,0 0 0,0 1 0,0 1 0,0-3 0,0 2 0,0 0 0,0 1 0,0 1 0,0-1 0,0-1 0,0 3 0,0-2 0,0 2 0,0-3 0,0 3 0,0-2 0,0 1 0,0-1 0,0-3 0,0 2 0,0-2 0,0 3 0,0-3 0,0 2 0,0-5 0,0 5 0,0-4 0,0 1 0,0-5 0,0 2 0,0 0 0,0 1 0,0 5 0,0-4 0,0 4 0,0-2 0,0 2 0,0 3 0,0 0 0,0 2 0,0 0 0,0 1 0,0-1 0,0 0 0,0-2 0,0-2 0,0-4 0,0 1 0,-2-2 0,1 3 0,-3-9 0,3 8 0,-3-8 0,4 10 0,-4-4 0,3 4 0,-1 0 0,0 1 0,2 3 0,-2-3 0,2 4 0,-2-2 0,2 2 0,-2 0 0,2 1 0,0-3 0,-2 1 0,2-1 0,-2 2 0,2 1 0,0-1 0,0 0 0,0 0 0,-2 0 0,2 0 0,-2 0 0,2 1 0,0-1 0,0-2 0,0 2 0,0-2 0,0 2 0,-2-2 0,2 2 0,-2-2 0,2 0 0,0 1 0,0-3 0,0 4 0,0-4 0,-2 4 0,2-2 0,-2 2 0,2-2 0,0 2 0,0-2 0,0 2 0,0-2 0,0 2 0,0-4 0,0 1 0,0 1 0,0-2 0,-2 1 0,2-4 0,-2 2 0,2-4 0,0 4 0,0-2 0,0 5 0,0-5 0,-2 6 0,2-3 0,-2 2 0,2 2 0,0 0 0,0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4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127 1 24575,'0'21'0,"4"-4"0,-3-1 0,3 18 0,-1-12 0,-2 16 0,7-21 0,-7 0 0,2 0 0,-3-1 0,4 1 0,-3-4 0,6-1 0,-6-3 0,7-1 0,-4 4 0,5 1 0,-1 0 0,-3-1 0,6 0 0,-5-2 0,6 2 0,-4 0 0,0-3 0,1 3 0,-1-7 0,0 2 0,1-6 0,-1 7 0,0-4 0,1 1 0,-1 2 0,0-6 0,4 7 0,2 0 0,-1-2 0,-1 1 0,-4-7 0,4 4 0,-3 0 0,7 1 0,-6 3 0,2-4 0,0 1 0,-3 2 0,3-2 0,0-1 0,-2 4 0,2-3 0,-4-1 0,0 4 0,1-8 0,-1 4 0,0 0 0,1-3 0,-1 3 0,0-4 0,1 3 0,-1 2 0,0-1 0,1 0 0,-1-4 0,0 0 0,5 4 0,-4-3 0,3 3 0,-4-1 0,1-2 0,-1 3 0,4 0 0,1-3 0,4 6 0,-4-2 0,-1-1 0,0 4 0,1-4 0,0 1 0,-1 2 0,1-6 0,-4 7 0,7-7 0,-3 2 0,0 1 0,-1-3 0,0 3 0,1-1 0,0-2 0,3 3 0,-7-4 0,3 0 0,-3 0 0,-1 0 0,0 0 0,1 0 0,3 0 0,1 0 0,4 0 0,-4 0 0,-1 0 0,-4 0 0,1 0 0,-27 4 0,1-3 0,-13 2 0,1-3 0,14 0 0,-16 0 0,17 0 0,-9 0 0,13 0 0,-12 0 0,7 0 0,-5 0 0,7 0 0,1 0 0,3 0 0,-4 0 0,1 0 0,3-3 0,-7-2 0,6 0 0,-6-2 0,3-2 0,0 0 0,1-4 0,-1 1 0,4 6 0,-7-9 0,3 10 0,-4-11 0,4 10 0,-23-15 0,22 18 0,-28-15 0,27 16 0,-8-6 0,6 7 0,4-3 0,-11 4 0,9 0 0,-10-4 0,8 3 0,-6-7 0,8 3 0,-4-1 0,10 2 0,-3-3 0,3 5 0,-7-9 0,6 6 0,-6-7 0,7 2 0,-4-2 0,5 4 0,-4-5 0,2 4 0,-6-7 0,3 3 0,0-4 0,1 3 0,3-2 0,1 3 0,-1-4 0,4 4 0,-2 1 0,1-7 0,-3 8 0,0-8 0,-1 0 0,2 4 0,-2-9 0,2 11 0,3 1 0,-3 3 0,7 1 0,-2-1 0,3 4 0,0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5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 2552 24575,'21'0'0,"0"0"0,-4 0 0,0 0 0,-1-4 0,-3 3 0,0-6 0,5 1 0,-7 1 0,12-3 0,-10 7 0,4-7 0,0 3 0,-4 1 0,-1 0 0,-4 0 0,1-1 0,-1-3 0,0-1 0,1 1 0,-1-1 0,0 1 0,1 0 0,-1-1 0,0 1 0,1-1 0,-1-3 0,0 2 0,1-6 0,-1 7 0,0-3 0,1 3 0,-5 1 0,4-1 0,-4-3 0,5-1 0,-1 0 0,1-10 0,0 12 0,0-8 0,0 6 0,-1 0 0,4-4 0,-3 4 0,4-3 0,-5 7 0,4-7 0,-3 6 0,3-2 0,-3 3 0,-1 1 0,4-4 0,8-4 0,-5 3 0,4-2 0,-11 7 0,11-6 0,-8 7 0,12-10 0,-14 12 0,3-8 0,-4 5 0,1-1 0,-1 1 0,4-4 0,-3 2 0,3-2 0,1 0 0,-4 2 0,3-2 0,-4 0 0,1 2 0,3-6 0,1-4 0,0 5 0,-5-5 0,0 11 0,-3-10 0,4 8 0,0-12 0,5 3 0,-4 2 0,4-2 0,-5 7 0,3 5 0,-3-1 0,3-3 0,-4-1 0,7-11 0,-9 6-3277,11-6 0,-11 0 3047,11-5 230,-6 3 0,2-2 0,-4 4 0,0 9 0,0-4 3276,3 7 0,-6 3-3044,1-4-232,-3 1 0,1 3 0,-1-7 0,5-4 0,-4 1 0,4-8 0,-1 12 0,-3-1 0,8-3 0,-6-2 0,8-5 0,-6 3 0,0 6 0,0-7 0,0 9 0,-4-8 0,3 10 0,-4-8 0,5 7 0,-5-2 0,0 4 0,0 2 0,-3-2 0,6 4 0,-6-1 0,6-3 0,-2-1 0,0 0 0,2-4 0,-6 8 0,3-7 0,-1 3 0,-2 0 0,7-3 0,-4 2 0,1-3 0,2 4 0,-6 1 0,3 4 0,9-24 0,-9 18 0,13-21 0,-16 22 0,2-4 0,7-7 0,-8 9 0,11-8 0,-8 10 0,0 0 0,2-3 0,-6 6 0,3-6 0,-1 3 0,-2 0 0,7 1 0,-4 3 0,1 1 0,-1-5 0,-1 4 0,2-7 0,0 3 0,2 0 0,-6 0 0,3 5 0,-4-1 0,0 1 0,3-1 0,-2 1 0,3-11 0,0 4 0,-3-5 0,2 8 0,-3 3 0,4-3 0,-3 3 0,3-4 0,-4 5 0,0-1 0,0 1 0,0-4 0,3 2 0,-2-2 0,3 4 0,-4-5 0,0 4 0,0-3 0,0-1 0,0 0 0,0 0 0,0 1 0,0 3 0,0 1 0,4-5 0,-3 0 0,2 0 0,-3 1 0,0 7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1T15:51:28.48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1T15:51:28.48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1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0 0 24575,'0'10'0,"0"-1"0,0-2 0,0-1 0,0-1 0,0 0 0,0 1 0,0-3 0,0 1 0,0 2 0,0-2 0,0 1 0,0-1 0,0 0 0,0 0 0,0 0 0,0-1 0,0 3 0,0-1 0,0 0 0,0 1 0,2-1 0,-2 2 0,2-2 0,-2 3 0,0-4 0,2 2 0,-2-2 0,2-1 0,-2 1 0,1 0 0,0 0 0,1 0 0,-2 0 0,0-1 0,1 1 0,0 0 0,2 1 0,-3 0 0,2 0 0,-2-1 0,0 0 0,2 0 0,-2-1 0,2 5 0,0-3 0,-2 2 0,2-3 0,-2 2 0,0-2 0,1 2 0,0-2 0,1 0 0,-2 2 0,0-2 0,1 2 0,0-2 0,0-1 0,-1 1 0,0 0 0,2 0 0,-2 0 0,2 1 0,-2 0 0,0 1 0,2-1 0,-2 0 0,2 3 0,-2-4 0,0 2 0,2 0 0,-1-2 0,1 2 0,-2-2 0,0-1 0,0 1 0,1 0 0,0 2 0,0-2 0,-1 2 0,0 0 0,0-2 0,0 6 0,0-5 0,0 2 0,2-3 0,-1 2 0,0-2 0,-1 2 0,0-2 0,0 0 0,0-1 0,2 1 0,-2 0 0,2 0 0,-2 0 0,2-1 0,-2 1 0,2 2 0,-2-2 0,2 4 0,-2-3 0,2 3 0,0-2 0,-2 0 0,2 2 0,0-1 0,-1-1 0,0 2 0,1-4 0,-1 4 0,0-4 0,1 6 0,-2-5 0,4 2 0,-4-3 0,2 0 0,0 0 0,-2 0 0,2 1 0,-2 0 0,1 1 0,0-3 0,0 1 0,1 0 0,-1 0 0,0 0 0,-1-1 0,0 1 0,2-2 0,-2 2 0,2-2 0,-2 2 0,2-1 0,-2 3 0,4-2 0,-4 2 0,2-3 0,-1 1 0,0 0 0,0 0 0,1 0 0,-1-1 0,2 1 0,-3 0 0,3-1 0,-2 1 0,0 0 0,1-1 0,-2 1 0,2-1 0,0 1 0,-2 0 0,2-1 0,-1 0 0,0 0 0,1-1 0,-1 2 0,0 0 0,0-1 0,1 1 0,-2 0 0,2-1 0,-2 1 0,2-2 0,-2 1 0,2-1 0,0 2 0,-2 0 0,3 0 0,-2-1 0,0 1 0,-1 0 0,2 0 0,-2 0 0,2-1 0,-2 1 0,2 0 0,-2 0 0,2 0 0,0-1 0,-2 1 0,2 0 0,-2 0 0,0 0 0,1-2 0,0 1 0,2-2 0,-2-6 0,0 2 0,-1-4 0,0 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2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 0 24575,'0'8'0,"0"2"0,0-3 0,0 6 0,0-6 0,0 3 0,0-1 0,0 0 0,0 1 0,0-1 0,0 2 0,0-2 0,0 2 0,0-3 0,0 0 0,0 5 0,0-4 0,0 3 0,0-3 0,0-1 0,0 0 0,0 1 0,0-1 0,0 1 0,0-1 0,0-2 0,0 2 0,0-1 0,0-1 0,0 2 0,0-2 0,0 1 0,0 1 0,0-2 0,0 0 0,0 2 0,0-3 0,0 3 0,0-4 0,1 2 0,0 0 0,0 0 0,-1 2 0,0-1 0,2 1 0,-1-2 0,1 2 0,-2 1 0,2 2 0,-2-2 0,2 2 0,0-3 0,-1 3 0,0-4 0,-1 3 0,0-4 0,2 3 0,-1-1 0,1-1 0,-2-1 0,0-3 0,0 1 0,0 0 0,0 0 0,1-2 0,0 1 0,0-1 0,-1 1 0,2 1 0,-2 0 0,2 0 0,-2-1 0,2 1 0,-2 0 0,2 2 0,-2-2 0,1 2 0,0-2 0,0 2 0,-1-2 0,2 4 0,-1-4 0,1 2 0,-2 0 0,1-2 0,0 2 0,0 0 0,-1 0 0,2 1 0,-1 1 0,0-4 0,1 4 0,-1-4 0,0 4 0,-1-4 0,0 4 0,0-3 0,2 0 0,-1 1 0,0-1 0,-1 3 0,0-4 0,0 4 0,0-4 0,2 4 0,-1-4 0,0 4 0,-1-1 0,2 1 0,-1-2 0,3 6 0,-2-7 0,0 7 0,1-8 0,-2 4 0,1-3 0,-1 0 0,0-1 0,0 0 0,1 2 0,-1-2 0,1 2 0,-1-2 0,0 0 0,2 2 0,-2-2 0,1 2 0,-2-2 0,1-1 0,0 1 0,0 0 0,1 0 0,-2 0 0,2-1 0,-2 1 0,0 0 0,0-1 0,2 0 0,-2 0 0,2-1 0,-2 1 0,0 1 0,0-2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3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111 513 24575,'0'8'0,"0"2"0,0-4 0,0 1 0,0 0 0,0 0 0,0 1 0,0-1 0,0 7 0,0-7 0,0 6 0,0-5 0,0 1 0,0 0 0,0 4 0,0-2 0,0 1 0,0 1 0,0-2 0,0 7 0,0-6 0,0 5 0,0-8 0,0 2 0,0-2 0,0-1 0,0 3 0,0-2 0,0 2 0,0-3 0,0 1 0,0-1 0,0 0 0,0 3 0,0-2 0,0 5 0,0-5 0,0 1 0,0 1 0,0-2 0,0 2 0,0-2 0,0-1 0,0 0 0,2 1 0,-1-1 0,1-1 0,-2 1 0,0-2 0,0 0 0,0 0 0,0-2 0,0 0 0,1-1 0,0 1 0,-2-14 0,1 7 0,-2-14 0,0 11 0,2-3 0,-2 1 0,0-3 0,-1 2 0,1-2 0,-2 0 0,3 2 0,-3-4 0,4 4 0,-5-5 0,5 5 0,-4-2 0,3 3 0,0-1 0,1 3 0,-2-2 0,1 0 0,-1-1 0,1 1 0,0 0 0,-1 1 0,2-1 0,-1 0 0,0-1 0,-1 1 0,2-1 0,0 1 0,-2-1 0,2 1 0,-2-1 0,2 1 0,0-3 0,0 2 0,0-2 0,-2 0 0,1 0 0,-1-1 0,2-1 0,0 1 0,-2 1 0,2 0 0,-2 2 0,2 1 0,-2 1 0,2 2 0,-2-1 0,1 1 0,-1 0 0,-2 3 0,0 0 0,1 2 0,-1 0 0,1 2 0,1 0 0,-2 1 0,4 3 0,-4 1 0,4 1 0,-4 0 0,4 1 0,-2-1 0,0 1 0,1-1 0,0 1 0,1-1 0,0-2 0,0 2 0,-2-1 0,1-1 0,-1 2 0,2-4 0,0 4 0,0-2 0,-1 1 0,0-1 0,-1 0 0,2-2 0,0 2 0,0-2 0,-1-1 0,0 1 0,0 0 0,1 0 0,0 0 0,0-1 0,0 1 0,0 0 0,0 0 0,0-1 0,0 1 0,0 0 0,0 0 0,0 0 0,0-1 0,0 1 0,0 0 0,0 0 0,0-1 0,0 1 0,0 0 0,0 0 0,0-1 0,0 1 0,0 0 0,0-1 0,0 1 0,0 0 0,0 0 0,0-1 0,0 1 0,0 0 0,0 0 0,0-1 0,0 1 0,0 0 0,0 0 0,0 2 0,0-2 0,0 4 0,0-4 0,0 4 0,0-4 0,0 4 0,0-3 0,0 3 0,0-4 0,0 2 0,0 0 0,0-2 0,0 2 0,0-2 0,0-1 0,0 1 0,0 0 0,0 0 0,0 2 0,0-2 0,0 2 0,1-2 0,0-1 0,0 1 0,-1 0 0,0 2 0,0-2 0,0 2 0,0 0 0,2-2 0,-2 2 0,2 0 0,-2-2 0,0 4 0,2-1 0,-2 1 0,2 0 0,-2-1 0,0 1 0,0-2 0,0 3 0,0-1 0,2 0 0,-1-1 0,1 1 0,-2-2 0,0 2 0,1 3 0,0-3 0,0 0 0,-1 0 0,0-1 0,2 1 0,-1-1 0,1 0 0,-2 0 0,0-1 0,1 2 0,0-4 0,1 4 0,-2-1 0,1 3 0,0-3 0,2 2 0,-2-4 0,1 0 0,-2 1 0,1-1 0,0 0 0,1-1 0,-2 0 0,0 0 0,0 0 0,0-1 0,0 1 0,1 0 0,0 0 0,0-1 0,-1 1 0,0 0 0,0-1 0,0 1 0,0 0 0,0 0 0,0 0 0,0-1 0,0 1 0,2 0 0,-1 0 0,0 0 0,-1-1 0,0 3 0,2-1 0,-2 3 0,2-4 0,-2 2 0,2 0 0,-2-2 0,4 4 0,-3-4 0,0 4 0,-1-4 0,2 4 0,-1-3 0,1 0 0,-2-1 0,0 2 0,0-2 0,1 2 0,0-2 0,0 0 0,-1 0 0,0 0 0,0-1 0,0 1 0,0 2 0,0-2 0,2 4 0,-1-3 0,1 2 0,-2 0 0,0 3 0,2-1 0,-2-1 0,4 0 0,-4-2 0,2 3 0,-2-1 0,2 3 0,-1-2 0,1 2 0,-2-3 0,0 3 0,2-2 0,-2 2 0,2-3 0,-2 1 0,0-3 0,2 2 0,-2-4 0,2 2 0,-2 0 0,0-2 0,2 2 0,-2-2 0,2 0 0,0 0 0,-2-1 0,3-1 0,-2 2 0,1-2 0,-1 0 0,0 1 0,2-3 0,-3 3 0,3-1 0,-1 1 0,0 0 0,1-1 0,-2 1 0,2-1 0,-3 1 0,3-1 0,-2 2 0,2-2 0,-3 1 0,4-1 0,-4 2 0,3-2 0,-2 1 0,0-1 0,1 0 0,-2 1 0,2-1 0,-2 4 0,0-2 0,0 4 0,0-4 0,1 4 0,0-3 0,2 1 0,0-3 0,-1 1 0,-1 0 0,1 0 0,-2 0 0,4-1 0,-2 1 0,1-2 0,-1 1 0,0-1 0,0 0 0,-2 2 0,2-2 0,-1 0 0,0 1 0,2-2 0,-2 2 0,2-3 0,-1 2 0,1-2 0,1 0 0,-1 0 0,1 0 0,-1 0 0,1-2 0,-1 2 0,1-2 0,-2 1 0,1 0 0,-2-2 0,2 2 0,-2-2 0,2 3 0,-1-4 0,2 4 0,-2-3 0,1 2 0,-3-2 0,3 3 0,-2-3 0,2 2 0,-1-2 0,2 3 0,-2-4 0,1 4 0,-3-3 0,3 2 0,-3-2 0,4 3 0,-4-3 0,3 2 0,-1 0 0,0-1 0,1 2 0,-3-4 0,4 4 0,-7-5 0,2 3 0,-2-4 0,-1 3 0,2 0 0,0 0 0,-2 1 0,4-2 0,-2 0 0,1 0 0,0 1 0,-2-1 0,2 0 0,0 1 0,-1-1 0,2 0 0,-3 2 0,2-1 0,-2 1 0,2-2 0,-2 1 0,3-1 0,-2 0 0,0 1 0,2-1 0,-2 0 0,2 0 0,-1 1 0,0-1 0,-2 0 0,3 1 0,-2-1 0,1 2 0,0-1 0,-1 1 0,1-2 0,0 0 0,0 0 0,-1 0 0,1 0 0,0-1 0,-1 0 0,1-3 0,-2 4 0,3-4 0,-4 1 0,4 1 0,-4-2 0,3 4 0,-2-2 0,2 2 0,-2 0 0,2-2 0,0 2 0,-1 0 0,2 0 0,-2 2 0,0-1 0,2-1 0,-2 0 0,2 1 0,-2-1 0,2 0 0,-2 0 0,2 0 0,-2-2 0,2 2 0,-2-2 0,0 0 0,2 2 0,-4-2 0,4 2 0,-2 0 0,0-2 0,2 2 0,-2-2 0,2 2 0,-2 0 0,2-2 0,-2 2 0,0-4 0,1 4 0,0-2 0,-1 0 0,1 1 0,-1-1 0,1 3 0,0-3 0,-1 1 0,2-1 0,0 1 0,-1 0 0,0-3 0,0 4 0,-1-4 0,1 1 0,-1-1 0,0-1 0,2 1 0,-2-1 0,0 1 0,2 0 0,-4-1 0,3 1 0,-2-1 0,2 1 0,-1-1 0,0 1 0,2-1 0,-2 1 0,2-1 0,-2 1 0,2-2 0,-4 1 0,3-2 0,-1 5 0,2 0 0,-1 2 0,0-2 0,0 2 0,1-6 0,0 5 0,0-4 0,0 2 0,-2-1 0,1 1 0,-1-1 0,2 2 0,0 0 0,0-2 0,0 3 0,0-3 0,0 4 0,-2-4 0,2 4 0,-2-4 0,2 1 0,0 1 0,0-2 0,0 1 0,0-1 0,0-1 0,0-3 0,0 3 0,-2-4 0,2 5 0,-2 0 0,2-1 0,0 1 0,0-1 0,0 1 0,0-1 0,0-2 0,0 2 0,0-2 0,0 0 0,0 2 0,0-2 0,0 1 0,0 0 0,0 0 0,0 1 0,0 1 0,0-3 0,0 2 0,0 0 0,0 1 0,0 1 0,0-1 0,0-1 0,0 3 0,0-2 0,0 2 0,0-3 0,0 3 0,0-2 0,0 1 0,0-1 0,0-3 0,0 2 0,0-2 0,0 3 0,0-3 0,0 2 0,0-5 0,0 5 0,0-4 0,0 1 0,0-5 0,0 2 0,0 0 0,0 1 0,0 5 0,0-4 0,0 4 0,0-2 0,0 2 0,0 3 0,0 0 0,0 2 0,0 0 0,0 1 0,0-1 0,0 0 0,0-2 0,0-2 0,0-4 0,0 1 0,-2-2 0,1 3 0,-3-9 0,3 8 0,-3-8 0,4 10 0,-4-4 0,3 4 0,-1 0 0,0 1 0,2 3 0,-2-3 0,2 4 0,-2-2 0,2 2 0,-2 0 0,2 1 0,0-3 0,-2 1 0,2-1 0,-2 2 0,2 1 0,0-1 0,0 0 0,0 0 0,-2 0 0,2 0 0,-2 0 0,2 1 0,0-1 0,0-2 0,0 2 0,0-2 0,0 2 0,-2-2 0,2 2 0,-2-2 0,2 0 0,0 1 0,0-3 0,0 4 0,0-4 0,-2 4 0,2-2 0,-2 2 0,2-2 0,0 2 0,0-2 0,0 2 0,0-2 0,0 2 0,0-4 0,0 1 0,0 1 0,0-2 0,-2 1 0,2-4 0,-2 2 0,2-4 0,0 4 0,0-2 0,0 5 0,0-5 0,-2 6 0,2-3 0,-2 2 0,2 2 0,0 0 0,0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4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127 1 24575,'0'21'0,"4"-4"0,-3-1 0,3 18 0,-1-12 0,-2 16 0,7-21 0,-7 0 0,2 0 0,-3-1 0,4 1 0,-3-4 0,6-1 0,-6-3 0,7-1 0,-4 4 0,5 1 0,-1 0 0,-3-1 0,6 0 0,-5-2 0,6 2 0,-4 0 0,0-3 0,1 3 0,-1-7 0,0 2 0,1-6 0,-1 7 0,0-4 0,1 1 0,-1 2 0,0-6 0,4 7 0,2 0 0,-1-2 0,-1 1 0,-4-7 0,4 4 0,-3 0 0,7 1 0,-6 3 0,2-4 0,0 1 0,-3 2 0,3-2 0,0-1 0,-2 4 0,2-3 0,-4-1 0,0 4 0,1-8 0,-1 4 0,0 0 0,1-3 0,-1 3 0,0-4 0,1 3 0,-1 2 0,0-1 0,1 0 0,-1-4 0,0 0 0,5 4 0,-4-3 0,3 3 0,-4-1 0,1-2 0,-1 3 0,4 0 0,1-3 0,4 6 0,-4-2 0,-1-1 0,0 4 0,1-4 0,0 1 0,-1 2 0,1-6 0,-4 7 0,7-7 0,-3 2 0,0 1 0,-1-3 0,0 3 0,1-1 0,0-2 0,3 3 0,-7-4 0,3 0 0,-3 0 0,-1 0 0,0 0 0,1 0 0,3 0 0,1 0 0,4 0 0,-4 0 0,-1 0 0,-4 0 0,1 0 0,-27 4 0,1-3 0,-13 2 0,1-3 0,14 0 0,-16 0 0,17 0 0,-9 0 0,13 0 0,-12 0 0,7 0 0,-5 0 0,7 0 0,1 0 0,3 0 0,-4 0 0,1 0 0,3-3 0,-7-2 0,6 0 0,-6-2 0,3-2 0,0 0 0,1-4 0,-1 1 0,4 6 0,-7-9 0,3 10 0,-4-11 0,4 10 0,-23-15 0,22 18 0,-28-15 0,27 16 0,-8-6 0,6 7 0,4-3 0,-11 4 0,9 0 0,-10-4 0,8 3 0,-6-7 0,8 3 0,-4-1 0,10 2 0,-3-3 0,3 5 0,-7-9 0,6 6 0,-6-7 0,7 2 0,-4-2 0,5 4 0,-4-5 0,2 4 0,-6-7 0,3 3 0,0-4 0,1 3 0,3-2 0,1 3 0,-1-4 0,4 4 0,-2 1 0,1-7 0,-3 8 0,0-8 0,-1 0 0,2 4 0,-2-9 0,2 11 0,3 1 0,-3 3 0,7 1 0,-2-1 0,3 4 0,0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5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 2552 24575,'21'0'0,"0"0"0,-4 0 0,0 0 0,-1-4 0,-3 3 0,0-6 0,5 1 0,-7 1 0,12-3 0,-10 7 0,4-7 0,0 3 0,-4 1 0,-1 0 0,-4 0 0,1-1 0,-1-3 0,0-1 0,1 1 0,-1-1 0,0 1 0,1 0 0,-1-1 0,0 1 0,1-1 0,-1-3 0,0 2 0,1-6 0,-1 7 0,0-3 0,1 3 0,-5 1 0,4-1 0,-4-3 0,5-1 0,-1 0 0,1-10 0,0 12 0,0-8 0,0 6 0,-1 0 0,4-4 0,-3 4 0,4-3 0,-5 7 0,4-7 0,-3 6 0,3-2 0,-3 3 0,-1 1 0,4-4 0,8-4 0,-5 3 0,4-2 0,-11 7 0,11-6 0,-8 7 0,12-10 0,-14 12 0,3-8 0,-4 5 0,1-1 0,-1 1 0,4-4 0,-3 2 0,3-2 0,1 0 0,-4 2 0,3-2 0,-4 0 0,1 2 0,3-6 0,1-4 0,0 5 0,-5-5 0,0 11 0,-3-10 0,4 8 0,0-12 0,5 3 0,-4 2 0,4-2 0,-5 7 0,3 5 0,-3-1 0,3-3 0,-4-1 0,7-11 0,-9 6-3277,11-6 0,-11 0 3047,11-5 230,-6 3 0,2-2 0,-4 4 0,0 9 0,0-4 3276,3 7 0,-6 3-3044,1-4-232,-3 1 0,1 3 0,-1-7 0,5-4 0,-4 1 0,4-8 0,-1 12 0,-3-1 0,8-3 0,-6-2 0,8-5 0,-6 3 0,0 6 0,0-7 0,0 9 0,-4-8 0,3 10 0,-4-8 0,5 7 0,-5-2 0,0 4 0,0 2 0,-3-2 0,6 4 0,-6-1 0,6-3 0,-2-1 0,0 0 0,2-4 0,-6 8 0,3-7 0,-1 3 0,-2 0 0,7-3 0,-4 2 0,1-3 0,2 4 0,-6 1 0,3 4 0,9-24 0,-9 18 0,13-21 0,-16 22 0,2-4 0,7-7 0,-8 9 0,11-8 0,-8 10 0,0 0 0,2-3 0,-6 6 0,3-6 0,-1 3 0,-2 0 0,7 1 0,-4 3 0,1 1 0,-1-5 0,-1 4 0,2-7 0,0 3 0,2 0 0,-6 0 0,3 5 0,-4-1 0,0 1 0,3-1 0,-2 1 0,3-11 0,0 4 0,-3-5 0,2 8 0,-3 3 0,4-3 0,-3 3 0,3-4 0,-4 5 0,0-1 0,0 1 0,0-4 0,3 2 0,-2-2 0,3 4 0,-4-5 0,0 4 0,0-3 0,0-1 0,0 0 0,0 0 0,0 1 0,0 3 0,0 1 0,4-5 0,-3 0 0,2 0 0,-3 1 0,0 7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11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94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93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372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40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57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29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4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062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793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791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722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4458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651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2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964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319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5219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3409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647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27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99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46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707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48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82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084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63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9D70-B50F-0348-91D4-A5D1DE691CCB}" type="datetime1">
              <a:rPr lang="en-CA" smtClean="0"/>
              <a:t>2022-03-04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800" b="1" dirty="0" err="1"/>
              <a:t>Tajw</a:t>
            </a:r>
            <a:r>
              <a:rPr lang="en-US" sz="1800" b="1" baseline="0" dirty="0"/>
              <a:t> 282 </a:t>
            </a:r>
            <a:r>
              <a:rPr lang="en-CA" sz="1800" b="1" dirty="0"/>
              <a:t>– </a:t>
            </a:r>
            <a:r>
              <a:rPr lang="en-CA" sz="1800" b="1" dirty="0" err="1"/>
              <a:t>Tajweed</a:t>
            </a:r>
            <a:r>
              <a:rPr lang="en-CA" sz="1800" b="1" dirty="0"/>
              <a:t> Curriculum – Lecture No. 1 – Semester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7080-5C0E-9945-9DFE-64B3BB9DCD9F}" type="datetime1">
              <a:rPr lang="en-CA" smtClean="0"/>
              <a:t>2022-03-04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3FEC-E01D-6145-B83C-1F1DBBA82E62}" type="datetime1">
              <a:rPr lang="en-CA" smtClean="0"/>
              <a:t>2022-03-04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2022-03-04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0B33-5645-6243-A1BF-764EAD99171C}" type="datetime1">
              <a:rPr lang="en-CA" smtClean="0"/>
              <a:t>2022-03-04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F58C-3BFE-5844-BE6A-B3C235B0E679}" type="datetime1">
              <a:rPr lang="en-CA" smtClean="0"/>
              <a:t>2022-03-04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508-7F59-134E-AAE3-D16872DD9145}" type="datetime1">
              <a:rPr lang="en-CA" smtClean="0"/>
              <a:t>2022-03-04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8C52-795A-AC45-9E13-A1AF72C1B6E8}" type="datetime1">
              <a:rPr lang="en-CA" smtClean="0"/>
              <a:t>2022-03-04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120-296C-384C-AC58-EC87636FD61B}" type="datetime1">
              <a:rPr lang="en-CA" smtClean="0"/>
              <a:t>2022-03-04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4C69-3445-F947-B1D3-6831C557BABD}" type="datetime1">
              <a:rPr lang="en-CA" smtClean="0"/>
              <a:t>2022-03-04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E639-D598-E143-91BC-79FD22069BA6}" type="datetime1">
              <a:rPr lang="en-CA" smtClean="0"/>
              <a:t>2022-03-04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6E881E-EDFF-9A48-8643-9E8960853ECB}" type="datetime1">
              <a:rPr lang="en-CA" smtClean="0"/>
              <a:t>2022-03-04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11.png"/><Relationship Id="rId3" Type="http://schemas.openxmlformats.org/officeDocument/2006/relationships/customXml" Target="../ink/ink30.xml"/><Relationship Id="rId17" Type="http://schemas.openxmlformats.org/officeDocument/2006/relationships/customXml" Target="../ink/ink32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15" Type="http://schemas.openxmlformats.org/officeDocument/2006/relationships/customXml" Target="../ink/ink31.xml"/><Relationship Id="rId1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2.jpg"/><Relationship Id="rId1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1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jpg"/><Relationship Id="rId1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5.jpeg"/><Relationship Id="rId1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3.jpeg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1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5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customXml" Target="../ink/ink55.xml"/><Relationship Id="rId3" Type="http://schemas.openxmlformats.org/officeDocument/2006/relationships/customXml" Target="../ink/ink52.xml"/><Relationship Id="rId21" Type="http://schemas.openxmlformats.org/officeDocument/2006/relationships/customXml" Target="../ink/ink57.xml"/><Relationship Id="rId7" Type="http://schemas.openxmlformats.org/officeDocument/2006/relationships/image" Target="../media/image6.png"/><Relationship Id="rId17" Type="http://schemas.openxmlformats.org/officeDocument/2006/relationships/customXml" Target="../ink/ink54.xml"/><Relationship Id="rId2" Type="http://schemas.openxmlformats.org/officeDocument/2006/relationships/notesSlide" Target="../notesSlides/notesSlide29.xml"/><Relationship Id="rId16" Type="http://schemas.openxmlformats.org/officeDocument/2006/relationships/customXml" Target="../ink/ink5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8.png"/><Relationship Id="rId15" Type="http://schemas.openxmlformats.org/officeDocument/2006/relationships/image" Target="../media/image6.jpeg"/><Relationship Id="rId19" Type="http://schemas.openxmlformats.org/officeDocument/2006/relationships/customXml" Target="../ink/ink56.xml"/><Relationship Id="rId14" Type="http://schemas.openxmlformats.org/officeDocument/2006/relationships/image" Target="../media/image2.jpg"/><Relationship Id="rId9" Type="http://schemas.openxmlformats.org/officeDocument/2006/relationships/image" Target="../media/image7.png"/><Relationship Id="rId2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4.jpeg"/><Relationship Id="rId3" Type="http://schemas.openxmlformats.org/officeDocument/2006/relationships/customXml" Target="../ink/ink5.xml"/><Relationship Id="rId12" Type="http://schemas.openxmlformats.org/officeDocument/2006/relationships/customXml" Target="../ink/ink6.xml"/><Relationship Id="rId1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9.xml"/><Relationship Id="rId12" Type="http://schemas.openxmlformats.org/officeDocument/2006/relationships/customXml" Target="../ink/ink10.xml"/><Relationship Id="rId17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26" Type="http://schemas.openxmlformats.org/officeDocument/2006/relationships/image" Target="../media/image9.emf"/><Relationship Id="rId3" Type="http://schemas.openxmlformats.org/officeDocument/2006/relationships/customXml" Target="../ink/ink13.xml"/><Relationship Id="rId12" Type="http://schemas.openxmlformats.org/officeDocument/2006/relationships/customXml" Target="../ink/ink14.xml"/><Relationship Id="rId17" Type="http://schemas.openxmlformats.org/officeDocument/2006/relationships/customXml" Target="../ink/ink17.xml"/><Relationship Id="rId25" Type="http://schemas.openxmlformats.org/officeDocument/2006/relationships/customXml" Target="../ink/ink19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0.png"/><Relationship Id="rId24" Type="http://schemas.openxmlformats.org/officeDocument/2006/relationships/image" Target="../media/image8.emf"/><Relationship Id="rId15" Type="http://schemas.openxmlformats.org/officeDocument/2006/relationships/image" Target="../media/image240.png"/><Relationship Id="rId23" Type="http://schemas.openxmlformats.org/officeDocument/2006/relationships/customXml" Target="../ink/ink18.xml"/><Relationship Id="rId14" Type="http://schemas.openxmlformats.org/officeDocument/2006/relationships/customXml" Target="../ink/ink15.xml"/><Relationship Id="rId22" Type="http://schemas.openxmlformats.org/officeDocument/2006/relationships/image" Target="../media/image7.emf"/><Relationship Id="rId27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1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customXml" Target="../ink/ink25.xml"/><Relationship Id="rId3" Type="http://schemas.openxmlformats.org/officeDocument/2006/relationships/customXml" Target="../ink/ink22.xml"/><Relationship Id="rId21" Type="http://schemas.openxmlformats.org/officeDocument/2006/relationships/customXml" Target="../ink/ink27.xml"/><Relationship Id="rId7" Type="http://schemas.openxmlformats.org/officeDocument/2006/relationships/image" Target="../media/image6.png"/><Relationship Id="rId17" Type="http://schemas.openxmlformats.org/officeDocument/2006/relationships/customXml" Target="../ink/ink24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8.png"/><Relationship Id="rId15" Type="http://schemas.openxmlformats.org/officeDocument/2006/relationships/image" Target="../media/image6.jpeg"/><Relationship Id="rId19" Type="http://schemas.openxmlformats.org/officeDocument/2006/relationships/customXml" Target="../ink/ink26.xml"/><Relationship Id="rId14" Type="http://schemas.openxmlformats.org/officeDocument/2006/relationships/image" Target="../media/image2.jpg"/><Relationship Id="rId9" Type="http://schemas.openxmlformats.org/officeDocument/2006/relationships/image" Target="../media/image7.png"/><Relationship Id="rId2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7.gif"/><Relationship Id="rId1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94" y="2465313"/>
            <a:ext cx="10793506" cy="2387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Points of articulation of the letters (</a:t>
            </a:r>
            <a:r>
              <a:rPr lang="en-US" sz="4800" dirty="0" err="1">
                <a:solidFill>
                  <a:srgbClr val="FF0000"/>
                </a:solidFill>
              </a:rPr>
              <a:t>Makharij</a:t>
            </a:r>
            <a:r>
              <a:rPr lang="en-US" sz="4800" dirty="0"/>
              <a:t>) </a:t>
            </a:r>
            <a:r>
              <a:rPr lang="ar-SA" sz="4800" dirty="0"/>
              <a:t/>
            </a:r>
            <a:br>
              <a:rPr lang="ar-SA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3200" dirty="0"/>
              <a:t>(2) </a:t>
            </a:r>
            <a:r>
              <a:rPr lang="en-US" sz="3600" dirty="0"/>
              <a:t>Al-</a:t>
            </a:r>
            <a:r>
              <a:rPr lang="en-US" sz="3600" dirty="0" err="1"/>
              <a:t>Lisan</a:t>
            </a:r>
            <a:r>
              <a:rPr lang="en-US" sz="2700" dirty="0"/>
              <a:t> (The Tongue)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2760"/>
            <a:ext cx="9144000" cy="1335199"/>
          </a:xfrm>
        </p:spPr>
        <p:txBody>
          <a:bodyPr/>
          <a:lstStyle/>
          <a:p>
            <a:r>
              <a:rPr lang="en-US" b="1" dirty="0"/>
              <a:t>Dr. Ashraf </a:t>
            </a:r>
            <a:r>
              <a:rPr lang="en-US" b="1" dirty="0" err="1"/>
              <a:t>Negm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FA8A38-B3B8-1747-B8E5-88AA35C4F2B5}"/>
              </a:ext>
            </a:extLst>
          </p:cNvPr>
          <p:cNvSpPr txBox="1">
            <a:spLocks noChangeAspect="1"/>
          </p:cNvSpPr>
          <p:nvPr/>
        </p:nvSpPr>
        <p:spPr>
          <a:xfrm>
            <a:off x="7500135" y="1795570"/>
            <a:ext cx="226032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CA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488;p36">
            <a:extLst>
              <a:ext uri="{FF2B5EF4-FFF2-40B4-BE49-F238E27FC236}">
                <a16:creationId xmlns:a16="http://schemas.microsoft.com/office/drawing/2014/main" xmlns="" id="{28C5BD27-88E4-BC41-B8B1-4EE0807CDBD8}"/>
              </a:ext>
            </a:extLst>
          </p:cNvPr>
          <p:cNvSpPr txBox="1"/>
          <p:nvPr/>
        </p:nvSpPr>
        <p:spPr>
          <a:xfrm>
            <a:off x="3312582" y="1689036"/>
            <a:ext cx="604867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CA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innermost end </a:t>
            </a:r>
            <a:r>
              <a:rPr lang="en-CA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tongue</a:t>
            </a:r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/>
            </a:r>
            <a:br>
              <a:rPr lang="ar-SA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next to the throat</a:t>
            </a:r>
            <a:endParaRPr sz="20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with the part of the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soft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palate </a:t>
            </a:r>
            <a:r>
              <a:rPr lang="en-CA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parallel to it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CA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  <a:p>
            <a:pPr lvl="0" algn="ctr" rtl="1"/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أقصى </a:t>
            </a:r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اللسان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ar-SA" sz="16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ما يلي الحلق</a:t>
            </a:r>
            <a:endParaRPr lang="ar-SA" sz="1600" dirty="0"/>
          </a:p>
          <a:p>
            <a:pPr lvl="0" algn="ctr" rtl="1"/>
            <a:r>
              <a:rPr lang="ar-SA" sz="1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مع ما يحاذيه من الحنك الأعلى </a:t>
            </a:r>
            <a:r>
              <a:rPr lang="ar-SA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عند المنطقة </a:t>
            </a:r>
            <a:r>
              <a:rPr lang="ar-SA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الرخوة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6" name="Google Shape;489;p36">
            <a:extLst>
              <a:ext uri="{FF2B5EF4-FFF2-40B4-BE49-F238E27FC236}">
                <a16:creationId xmlns:a16="http://schemas.microsoft.com/office/drawing/2014/main" xmlns="" id="{5D45ECF9-A7FF-744D-8B3F-B4459CBEEB46}"/>
              </a:ext>
            </a:extLst>
          </p:cNvPr>
          <p:cNvSpPr/>
          <p:nvPr/>
        </p:nvSpPr>
        <p:spPr>
          <a:xfrm>
            <a:off x="9159400" y="979790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490;p36">
            <a:extLst>
              <a:ext uri="{FF2B5EF4-FFF2-40B4-BE49-F238E27FC236}">
                <a16:creationId xmlns:a16="http://schemas.microsoft.com/office/drawing/2014/main" xmlns="" id="{2D6332DA-7D94-474A-8D51-D562B2FF9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853629"/>
              </p:ext>
            </p:extLst>
          </p:nvPr>
        </p:nvGraphicFramePr>
        <p:xfrm>
          <a:off x="3363235" y="5746751"/>
          <a:ext cx="5712450" cy="5040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أَقْصَـى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اللِّسَـانِ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الْـكَـافُ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غَـيْـنٌ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خَـاؤُهَـا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والْـقَـافُ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Google Shape;493;p36">
            <a:extLst>
              <a:ext uri="{FF2B5EF4-FFF2-40B4-BE49-F238E27FC236}">
                <a16:creationId xmlns:a16="http://schemas.microsoft.com/office/drawing/2014/main" xmlns="" id="{1BB2F449-9C87-D24D-817B-7A1FA1CE53F9}"/>
              </a:ext>
            </a:extLst>
          </p:cNvPr>
          <p:cNvSpPr txBox="1"/>
          <p:nvPr/>
        </p:nvSpPr>
        <p:spPr>
          <a:xfrm>
            <a:off x="5958876" y="4643166"/>
            <a:ext cx="75608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ق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5DA73B93-52A3-E642-8A45-E1E3BF2CD8C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1676" t="30358" r="13509" b="55040"/>
          <a:stretch/>
        </p:blipFill>
        <p:spPr>
          <a:xfrm>
            <a:off x="194902" y="2021223"/>
            <a:ext cx="2816157" cy="37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F54298AB-75C4-1E47-955E-DB3AAEEDDFEE}"/>
                  </a:ext>
                </a:extLst>
              </p14:cNvPr>
              <p14:cNvContentPartPr/>
              <p14:nvPr/>
            </p14:nvContentPartPr>
            <p14:xfrm>
              <a:off x="3692313" y="135028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4298AB-75C4-1E47-955E-DB3AAEEDDF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83313" y="13412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9DEDEA26-C519-7547-889C-F46BF686146C}"/>
                  </a:ext>
                </a:extLst>
              </p14:cNvPr>
              <p14:cNvContentPartPr/>
              <p14:nvPr/>
            </p14:nvContentPartPr>
            <p14:xfrm>
              <a:off x="6252993" y="133228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EDEA26-C519-7547-889C-F46BF686146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43993" y="132328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Google Shape;488;p36">
            <a:extLst>
              <a:ext uri="{FF2B5EF4-FFF2-40B4-BE49-F238E27FC236}">
                <a16:creationId xmlns:a16="http://schemas.microsoft.com/office/drawing/2014/main" xmlns="" id="{402ED8A4-F7BE-5C47-AE4D-44A6BFDD9D05}"/>
              </a:ext>
            </a:extLst>
          </p:cNvPr>
          <p:cNvSpPr txBox="1"/>
          <p:nvPr/>
        </p:nvSpPr>
        <p:spPr>
          <a:xfrm>
            <a:off x="3331444" y="1786311"/>
            <a:ext cx="6048672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US" sz="3200" b="1" dirty="0">
                <a:solidFill>
                  <a:srgbClr val="003192"/>
                </a:solidFill>
                <a:cs typeface="Calibri"/>
                <a:sym typeface="Calibri"/>
              </a:rPr>
              <a:t>The</a:t>
            </a:r>
            <a:r>
              <a:rPr lang="en-US" sz="3200" b="1" dirty="0">
                <a:solidFill>
                  <a:srgbClr val="FF0000"/>
                </a:solidFill>
                <a:cs typeface="Calibri"/>
                <a:sym typeface="Calibri"/>
              </a:rPr>
              <a:t> innermost end of the tongue 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next to the </a:t>
            </a:r>
            <a:r>
              <a:rPr lang="en-US" sz="2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Makhraj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</a:t>
            </a:r>
            <a:r>
              <a:rPr lang="en-US" sz="2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Qaf</a:t>
            </a:r>
            <a:endParaRPr lang="en-US" sz="2800" dirty="0"/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the part of the hard </a:t>
            </a:r>
            <a:r>
              <a:rPr lang="en-US" sz="2800" b="1" dirty="0">
                <a:solidFill>
                  <a:srgbClr val="003192"/>
                </a:solidFill>
                <a:cs typeface="Calibri"/>
                <a:sym typeface="Calibri"/>
              </a:rPr>
              <a:t>palate parallel to it</a:t>
            </a:r>
            <a:endParaRPr lang="en-US"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أقصى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14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أسفل مخرج القاف</a:t>
            </a:r>
            <a:endParaRPr sz="1400" dirty="0"/>
          </a:p>
          <a:p>
            <a:pPr algn="ctr" rtl="1"/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مع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ما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يحاذيه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من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الحنك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الأعلى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ar-SA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عند المنطقة </a:t>
            </a:r>
            <a:r>
              <a:rPr lang="en-CA" b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ا</a:t>
            </a:r>
            <a:r>
              <a:rPr lang="ar-SA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لصلبة</a:t>
            </a:r>
            <a:endParaRPr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Google Shape;489;p36">
            <a:extLst>
              <a:ext uri="{FF2B5EF4-FFF2-40B4-BE49-F238E27FC236}">
                <a16:creationId xmlns:a16="http://schemas.microsoft.com/office/drawing/2014/main" xmlns="" id="{B68532A7-687D-814F-8323-8DE4DFC94439}"/>
              </a:ext>
            </a:extLst>
          </p:cNvPr>
          <p:cNvSpPr/>
          <p:nvPr/>
        </p:nvSpPr>
        <p:spPr>
          <a:xfrm>
            <a:off x="8499329" y="888738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93;p36">
            <a:extLst>
              <a:ext uri="{FF2B5EF4-FFF2-40B4-BE49-F238E27FC236}">
                <a16:creationId xmlns:a16="http://schemas.microsoft.com/office/drawing/2014/main" xmlns="" id="{F5C2D52C-6E29-4947-9D2E-61779BDE09B2}"/>
              </a:ext>
            </a:extLst>
          </p:cNvPr>
          <p:cNvSpPr txBox="1"/>
          <p:nvPr/>
        </p:nvSpPr>
        <p:spPr>
          <a:xfrm>
            <a:off x="5977738" y="4545891"/>
            <a:ext cx="75608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ك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3BA22BE3-9679-884A-BE20-A1F4D710B17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7561" t="30460" r="28107" b="54938"/>
          <a:stretch/>
        </p:blipFill>
        <p:spPr>
          <a:xfrm>
            <a:off x="305689" y="2021222"/>
            <a:ext cx="2726911" cy="3704400"/>
          </a:xfrm>
          <a:prstGeom prst="rect">
            <a:avLst/>
          </a:prstGeom>
        </p:spPr>
      </p:pic>
      <p:graphicFrame>
        <p:nvGraphicFramePr>
          <p:cNvPr id="13" name="Google Shape;490;p36">
            <a:extLst>
              <a:ext uri="{FF2B5EF4-FFF2-40B4-BE49-F238E27FC236}">
                <a16:creationId xmlns:a16="http://schemas.microsoft.com/office/drawing/2014/main" xmlns="" id="{BE5C5F38-E159-8948-87EC-7B0A2F4EF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252358"/>
              </p:ext>
            </p:extLst>
          </p:nvPr>
        </p:nvGraphicFramePr>
        <p:xfrm>
          <a:off x="3382097" y="5746751"/>
          <a:ext cx="5712450" cy="5040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أَقْصَـى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اللِّسَـانِ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فَـوْقُ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الْـكَـافُ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غَـيْـنٌ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خَـاؤُهَـا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والْـقَـافُ</a:t>
                      </a:r>
                      <a:endParaRPr lang="en-CA" sz="1800" b="1" kern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3973FC-5D56-A44E-B477-C577C0C3934B}"/>
              </a:ext>
            </a:extLst>
          </p:cNvPr>
          <p:cNvSpPr txBox="1"/>
          <p:nvPr/>
        </p:nvSpPr>
        <p:spPr>
          <a:xfrm>
            <a:off x="4310071" y="2895484"/>
            <a:ext cx="4692225" cy="38164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Lahawiyyah</a:t>
            </a:r>
            <a:endParaRPr lang="en-US" sz="36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(Uvular letters) </a:t>
            </a:r>
            <a:endParaRPr lang="ar-SA" sz="24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endParaRPr lang="en-CA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اللهوية</a:t>
            </a:r>
          </a:p>
          <a:p>
            <a:pPr lvl="0" algn="ctr" rtl="1"/>
            <a:endParaRPr lang="ar-SA" sz="24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>
              <a:lnSpc>
                <a:spcPct val="200000"/>
              </a:lnSpc>
            </a:pPr>
            <a:r>
              <a:rPr lang="ar-SA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ق  /  ك</a:t>
            </a:r>
            <a:endParaRPr lang="en-US" sz="40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2DE225F3-A9E1-B543-B99E-92FF1A91D0E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2473" t="30800" r="13942" b="58797"/>
          <a:stretch/>
        </p:blipFill>
        <p:spPr>
          <a:xfrm>
            <a:off x="402392" y="1993112"/>
            <a:ext cx="3438398" cy="3510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0E8374-4882-464C-8886-470F93628925}"/>
              </a:ext>
            </a:extLst>
          </p:cNvPr>
          <p:cNvSpPr txBox="1"/>
          <p:nvPr/>
        </p:nvSpPr>
        <p:spPr>
          <a:xfrm>
            <a:off x="3840790" y="1867208"/>
            <a:ext cx="938563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CA" sz="2400" dirty="0"/>
              <a:t>Uvula</a:t>
            </a:r>
          </a:p>
          <a:p>
            <a:pPr algn="ctr" rtl="1"/>
            <a:r>
              <a:rPr lang="ar-SA" sz="2400" dirty="0"/>
              <a:t>اللَّهَاة</a:t>
            </a:r>
            <a:endParaRPr lang="en-CA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4F183F5-F906-7D43-8735-32A26BF90ADA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552453" y="2282707"/>
            <a:ext cx="288337" cy="1118890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489;p36">
            <a:extLst>
              <a:ext uri="{FF2B5EF4-FFF2-40B4-BE49-F238E27FC236}">
                <a16:creationId xmlns:a16="http://schemas.microsoft.com/office/drawing/2014/main" xmlns="" id="{CC9DF80F-2FA7-1943-82BE-4A6EBABBAA50}"/>
              </a:ext>
            </a:extLst>
          </p:cNvPr>
          <p:cNvSpPr/>
          <p:nvPr/>
        </p:nvSpPr>
        <p:spPr>
          <a:xfrm>
            <a:off x="8538397" y="1227892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548;p42">
            <a:extLst>
              <a:ext uri="{FF2B5EF4-FFF2-40B4-BE49-F238E27FC236}">
                <a16:creationId xmlns:a16="http://schemas.microsoft.com/office/drawing/2014/main" xmlns="" id="{2A21FB6C-7A36-0A43-8CB4-B252F05341D5}"/>
              </a:ext>
            </a:extLst>
          </p:cNvPr>
          <p:cNvSpPr txBox="1"/>
          <p:nvPr/>
        </p:nvSpPr>
        <p:spPr>
          <a:xfrm>
            <a:off x="3077289" y="1804359"/>
            <a:ext cx="6048672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US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 Middle </a:t>
            </a:r>
            <a:r>
              <a:rPr lang="en-US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tongue</a:t>
            </a: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the palate just above it</a:t>
            </a:r>
            <a:endParaRPr lang="en-US" sz="32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وسط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sz="1600"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يحاذية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الحنك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الأعلى</a:t>
            </a:r>
            <a:endParaRPr sz="1600" dirty="0"/>
          </a:p>
        </p:txBody>
      </p:sp>
      <p:graphicFrame>
        <p:nvGraphicFramePr>
          <p:cNvPr id="7" name="Google Shape;550;p42">
            <a:extLst>
              <a:ext uri="{FF2B5EF4-FFF2-40B4-BE49-F238E27FC236}">
                <a16:creationId xmlns:a16="http://schemas.microsoft.com/office/drawing/2014/main" xmlns="" id="{C8C8C744-C094-6342-BE8B-D419384E1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094003"/>
              </p:ext>
            </p:extLst>
          </p:nvPr>
        </p:nvGraphicFramePr>
        <p:xfrm>
          <a:off x="3245400" y="5794890"/>
          <a:ext cx="5712450" cy="49887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88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وَالـضَّـادُ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حَافَـتِـهِ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إِذْ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وَلِـيَــا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أَسْفَـلُ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وَالْوَسْـطُ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فَجِيـمُ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الشِّـيـنُ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Google Shape;553;p42">
            <a:extLst>
              <a:ext uri="{FF2B5EF4-FFF2-40B4-BE49-F238E27FC236}">
                <a16:creationId xmlns:a16="http://schemas.microsoft.com/office/drawing/2014/main" xmlns="" id="{2A425A17-CFAE-2E41-A535-1DB998670929}"/>
              </a:ext>
            </a:extLst>
          </p:cNvPr>
          <p:cNvSpPr txBox="1"/>
          <p:nvPr/>
        </p:nvSpPr>
        <p:spPr>
          <a:xfrm>
            <a:off x="4661465" y="4468655"/>
            <a:ext cx="3232566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ج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ش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ي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255436C0-D109-2942-AF87-24FAA58C96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2140" t="30708" r="74025" b="58827"/>
          <a:stretch/>
        </p:blipFill>
        <p:spPr>
          <a:xfrm>
            <a:off x="485778" y="2712639"/>
            <a:ext cx="2759622" cy="27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3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3E7FA3D8-E198-774F-BA10-8FBFEE06CC8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2140" t="30708" r="45660" b="55507"/>
          <a:stretch/>
        </p:blipFill>
        <p:spPr>
          <a:xfrm>
            <a:off x="2654457" y="3350339"/>
            <a:ext cx="5666407" cy="2467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0CF954-1C7C-8644-8F84-46E1A5D6A33C}"/>
              </a:ext>
            </a:extLst>
          </p:cNvPr>
          <p:cNvSpPr txBox="1"/>
          <p:nvPr/>
        </p:nvSpPr>
        <p:spPr>
          <a:xfrm>
            <a:off x="6956382" y="5732949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Jeem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0AF4C6-9805-4145-B327-9586D5DDE342}"/>
              </a:ext>
            </a:extLst>
          </p:cNvPr>
          <p:cNvSpPr txBox="1"/>
          <p:nvPr/>
        </p:nvSpPr>
        <p:spPr>
          <a:xfrm>
            <a:off x="4933471" y="5785946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algn="ctr" defTabSz="914400" rtl="1" eaLnBrk="1" latinLnBrk="0" hangingPunct="1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>
                <a:solidFill>
                  <a:srgbClr val="FF0000"/>
                </a:solidFill>
              </a:rPr>
              <a:t>Sheen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F9C5AD-6C81-C64D-98BB-A077AB7B9768}"/>
              </a:ext>
            </a:extLst>
          </p:cNvPr>
          <p:cNvSpPr txBox="1"/>
          <p:nvPr/>
        </p:nvSpPr>
        <p:spPr>
          <a:xfrm>
            <a:off x="2961590" y="5802050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Ya’a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AAAC47-2571-5348-9547-FCA16911805D}"/>
              </a:ext>
            </a:extLst>
          </p:cNvPr>
          <p:cNvSpPr txBox="1"/>
          <p:nvPr/>
        </p:nvSpPr>
        <p:spPr>
          <a:xfrm>
            <a:off x="3141547" y="1657417"/>
            <a:ext cx="46922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Huruf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Al-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Shajryyah</a:t>
            </a:r>
            <a:endParaRPr lang="en-US" sz="1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(letters of the middle of the tongue)</a:t>
            </a: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 rtl="1"/>
            <a:endParaRPr lang="en-CA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الشجرية</a:t>
            </a:r>
            <a:endParaRPr lang="ar-SA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96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Google Shape;582;p45" descr="C:\Users\HP\Desktop\صور مخارج الحروف والصفات\71984648.jpg">
            <a:extLst>
              <a:ext uri="{FF2B5EF4-FFF2-40B4-BE49-F238E27FC236}">
                <a16:creationId xmlns:a16="http://schemas.microsoft.com/office/drawing/2014/main" xmlns="" id="{AB4D1CE8-6469-C74D-8E0B-BEE90B1299E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34212" y="1581678"/>
            <a:ext cx="3344479" cy="446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83;p45" descr="C:\Users\HP\Desktop\صور مخارج الحروف والصفات\86491036.jpg">
            <a:extLst>
              <a:ext uri="{FF2B5EF4-FFF2-40B4-BE49-F238E27FC236}">
                <a16:creationId xmlns:a16="http://schemas.microsoft.com/office/drawing/2014/main" xmlns="" id="{E1663E14-B981-A14B-9F03-9AC44BC26626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81737" y="1517103"/>
            <a:ext cx="3344479" cy="45317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FECED7-D9F9-A748-A23B-8B8479EA03EE}"/>
              </a:ext>
            </a:extLst>
          </p:cNvPr>
          <p:cNvSpPr txBox="1"/>
          <p:nvPr/>
        </p:nvSpPr>
        <p:spPr>
          <a:xfrm>
            <a:off x="5015737" y="5787206"/>
            <a:ext cx="25738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algn="ctr" defTabSz="914400" rtl="1" eaLnBrk="1" latinLnBrk="0" hangingPunct="1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 err="1">
                <a:solidFill>
                  <a:srgbClr val="FF0000"/>
                </a:solidFill>
              </a:rPr>
              <a:t>Ya</a:t>
            </a:r>
            <a:r>
              <a:rPr lang="en-CA" sz="2800" b="1" dirty="0">
                <a:solidFill>
                  <a:srgbClr val="FF0000"/>
                </a:solidFill>
              </a:rPr>
              <a:t>’ </a:t>
            </a:r>
            <a:r>
              <a:rPr lang="en-CA" sz="2800" b="1" dirty="0" err="1">
                <a:solidFill>
                  <a:srgbClr val="FF0000"/>
                </a:solidFill>
              </a:rPr>
              <a:t>Maddiyah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15E3EB-E335-934D-9777-CBF9473BBD05}"/>
              </a:ext>
            </a:extLst>
          </p:cNvPr>
          <p:cNvSpPr txBox="1"/>
          <p:nvPr/>
        </p:nvSpPr>
        <p:spPr>
          <a:xfrm>
            <a:off x="964098" y="5762347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Ya’a</a:t>
            </a:r>
            <a:r>
              <a:rPr lang="en-US" sz="2800" b="1" dirty="0">
                <a:solidFill>
                  <a:srgbClr val="FF0000"/>
                </a:solidFill>
              </a:rPr>
              <a:t> Non-</a:t>
            </a:r>
            <a:r>
              <a:rPr lang="en-US" sz="2800" b="1" dirty="0" err="1">
                <a:solidFill>
                  <a:srgbClr val="FF0000"/>
                </a:solidFill>
              </a:rPr>
              <a:t>Maddiyah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1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489;p36">
            <a:extLst>
              <a:ext uri="{FF2B5EF4-FFF2-40B4-BE49-F238E27FC236}">
                <a16:creationId xmlns:a16="http://schemas.microsoft.com/office/drawing/2014/main" xmlns="" id="{179CD2C4-50D1-5A44-8D45-5E38D318C068}"/>
              </a:ext>
            </a:extLst>
          </p:cNvPr>
          <p:cNvSpPr/>
          <p:nvPr/>
        </p:nvSpPr>
        <p:spPr>
          <a:xfrm>
            <a:off x="8288397" y="1468288"/>
            <a:ext cx="9720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4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en-CA" sz="66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03;p47">
            <a:extLst>
              <a:ext uri="{FF2B5EF4-FFF2-40B4-BE49-F238E27FC236}">
                <a16:creationId xmlns:a16="http://schemas.microsoft.com/office/drawing/2014/main" xmlns="" id="{E236964E-D2EA-864C-BD93-0A9F28D7021A}"/>
              </a:ext>
            </a:extLst>
          </p:cNvPr>
          <p:cNvSpPr txBox="1"/>
          <p:nvPr/>
        </p:nvSpPr>
        <p:spPr>
          <a:xfrm>
            <a:off x="2052873" y="1929932"/>
            <a:ext cx="647188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CA" sz="3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One of the edges of the tongue</a:t>
            </a:r>
          </a:p>
          <a:p>
            <a:pPr lvl="0" algn="ctr" rtl="1"/>
            <a:r>
              <a:rPr lang="en-CA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Next to the upper molars</a:t>
            </a:r>
            <a:endParaRPr lang="en-CA" sz="28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إحدى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حافتي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يلي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الأضراس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اليسرى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أو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اليمنى</a:t>
            </a:r>
            <a:endParaRPr dirty="0"/>
          </a:p>
        </p:txBody>
      </p:sp>
      <p:sp>
        <p:nvSpPr>
          <p:cNvPr id="7" name="Google Shape;607;p47">
            <a:extLst>
              <a:ext uri="{FF2B5EF4-FFF2-40B4-BE49-F238E27FC236}">
                <a16:creationId xmlns:a16="http://schemas.microsoft.com/office/drawing/2014/main" xmlns="" id="{EF98698F-23F8-924F-BFBF-75B5EB29B38C}"/>
              </a:ext>
            </a:extLst>
          </p:cNvPr>
          <p:cNvSpPr txBox="1"/>
          <p:nvPr/>
        </p:nvSpPr>
        <p:spPr>
          <a:xfrm>
            <a:off x="4717034" y="4380895"/>
            <a:ext cx="97973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ض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oogle Shape;618;p48">
            <a:extLst>
              <a:ext uri="{FF2B5EF4-FFF2-40B4-BE49-F238E27FC236}">
                <a16:creationId xmlns:a16="http://schemas.microsoft.com/office/drawing/2014/main" xmlns="" id="{1533B18A-F7A7-9346-B9B2-0275FD11477C}"/>
              </a:ext>
            </a:extLst>
          </p:cNvPr>
          <p:cNvGraphicFramePr/>
          <p:nvPr>
            <p:extLst/>
          </p:nvPr>
        </p:nvGraphicFramePr>
        <p:xfrm>
          <a:off x="2432589" y="5344870"/>
          <a:ext cx="5712450" cy="980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وَالـضَّـادُ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مِــنْ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حَافَـتِـهِ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إِذْ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وَلِـيَــا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أَسْفَـلُ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وَالْوَسْـطُ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فَجِيـمُ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الشِّـيـنُ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وَالـــلاَّمُ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أَدْنَــاهَــا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لِمُنْـتَـهَـاهَـا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لاضْرَاسَ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أَيْـسَـرَ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أَوْ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يُمْنَـاهَـا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334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11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Google Shape;626;p49" descr="C:\Users\HP\Desktop\صور مخارج الحروف والصفات\مخرج الضاد.jpg">
            <a:extLst>
              <a:ext uri="{FF2B5EF4-FFF2-40B4-BE49-F238E27FC236}">
                <a16:creationId xmlns:a16="http://schemas.microsoft.com/office/drawing/2014/main" xmlns="" id="{4C4CBEFE-327A-5B4F-9880-A938E632ADF5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963727" y="1517103"/>
            <a:ext cx="6829969" cy="49036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5;p33">
            <a:extLst>
              <a:ext uri="{FF2B5EF4-FFF2-40B4-BE49-F238E27FC236}">
                <a16:creationId xmlns:a16="http://schemas.microsoft.com/office/drawing/2014/main" xmlns="" id="{AFBAF809-A4D9-7041-B509-FB2634FD85F2}"/>
              </a:ext>
            </a:extLst>
          </p:cNvPr>
          <p:cNvSpPr txBox="1"/>
          <p:nvPr/>
        </p:nvSpPr>
        <p:spPr>
          <a:xfrm>
            <a:off x="3213878" y="1286291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Daad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565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F682D2-E8A6-A643-A018-19CDC081E028}"/>
              </a:ext>
            </a:extLst>
          </p:cNvPr>
          <p:cNvSpPr txBox="1"/>
          <p:nvPr/>
        </p:nvSpPr>
        <p:spPr>
          <a:xfrm>
            <a:off x="3900995" y="2893387"/>
            <a:ext cx="6165668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800" b="1" dirty="0">
                <a:solidFill>
                  <a:srgbClr val="003192"/>
                </a:solidFill>
                <a:cs typeface="Calibri"/>
              </a:rPr>
              <a:t>Al-</a:t>
            </a:r>
            <a:r>
              <a:rPr lang="en-CA" sz="2800" b="1" dirty="0" err="1">
                <a:solidFill>
                  <a:srgbClr val="003192"/>
                </a:solidFill>
                <a:cs typeface="Calibri"/>
              </a:rPr>
              <a:t>Harf</a:t>
            </a:r>
            <a:r>
              <a:rPr lang="en-CA" sz="2800" b="1" dirty="0">
                <a:solidFill>
                  <a:srgbClr val="FF0000"/>
                </a:solidFill>
                <a:cs typeface="Calibri"/>
              </a:rPr>
              <a:t> Al-</a:t>
            </a:r>
            <a:r>
              <a:rPr lang="en-CA" sz="2800" b="1" dirty="0" err="1">
                <a:solidFill>
                  <a:srgbClr val="FF0000"/>
                </a:solidFill>
                <a:cs typeface="Calibri"/>
              </a:rPr>
              <a:t>Mustateel</a:t>
            </a:r>
            <a:endParaRPr lang="en-CA" sz="2800" b="1" dirty="0">
              <a:solidFill>
                <a:srgbClr val="FF0000"/>
              </a:solidFill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CA" dirty="0">
                <a:solidFill>
                  <a:srgbClr val="003192"/>
                </a:solidFill>
                <a:cs typeface="Calibri"/>
              </a:rPr>
              <a:t>(A </a:t>
            </a:r>
            <a:r>
              <a:rPr lang="en-US" dirty="0">
                <a:solidFill>
                  <a:srgbClr val="003192"/>
                </a:solidFill>
                <a:cs typeface="Calibri"/>
                <a:sym typeface="Calibri"/>
              </a:rPr>
              <a:t>letters with a long </a:t>
            </a:r>
            <a:r>
              <a:rPr lang="en-US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US" dirty="0">
                <a:solidFill>
                  <a:srgbClr val="003192"/>
                </a:solidFill>
                <a:cs typeface="Calibri"/>
                <a:sym typeface="Calibri"/>
              </a:rPr>
              <a:t>)</a:t>
            </a:r>
            <a:endParaRPr lang="ar-KW" dirty="0">
              <a:solidFill>
                <a:srgbClr val="003192"/>
              </a:solidFill>
              <a:cs typeface="Calibri"/>
            </a:endParaRPr>
          </a:p>
          <a:p>
            <a:pPr lvl="0" algn="ctr" rtl="1"/>
            <a:r>
              <a:rPr lang="en-US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endParaRPr lang="ar-SA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cs typeface="Calibri"/>
              </a:rPr>
              <a:t>الحرف</a:t>
            </a:r>
            <a:r>
              <a:rPr lang="ar-SA" sz="2400" b="1" dirty="0">
                <a:solidFill>
                  <a:srgbClr val="FF0000"/>
                </a:solidFill>
                <a:cs typeface="Calibri"/>
              </a:rPr>
              <a:t> المُسْتَطِيل</a:t>
            </a:r>
          </a:p>
          <a:p>
            <a:pPr lvl="0" algn="ctr" rtl="1"/>
            <a:endParaRPr lang="en-US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13EC8C7F-90AB-4741-B37C-37A2A797A31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6519" t="48928" r="19525" b="40873"/>
          <a:stretch/>
        </p:blipFill>
        <p:spPr>
          <a:xfrm>
            <a:off x="1025772" y="1973888"/>
            <a:ext cx="3610116" cy="35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29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FF8E96-6014-4E43-9C76-5D9E6E191FEF}"/>
              </a:ext>
            </a:extLst>
          </p:cNvPr>
          <p:cNvSpPr txBox="1"/>
          <p:nvPr/>
        </p:nvSpPr>
        <p:spPr>
          <a:xfrm>
            <a:off x="381820" y="3206159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Google Shape;489;p36">
            <a:extLst>
              <a:ext uri="{FF2B5EF4-FFF2-40B4-BE49-F238E27FC236}">
                <a16:creationId xmlns:a16="http://schemas.microsoft.com/office/drawing/2014/main" xmlns="" id="{BE346618-549A-054C-9993-88D2BDD46340}"/>
              </a:ext>
            </a:extLst>
          </p:cNvPr>
          <p:cNvSpPr/>
          <p:nvPr/>
        </p:nvSpPr>
        <p:spPr>
          <a:xfrm>
            <a:off x="8789269" y="1421803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49;p52">
            <a:extLst>
              <a:ext uri="{FF2B5EF4-FFF2-40B4-BE49-F238E27FC236}">
                <a16:creationId xmlns:a16="http://schemas.microsoft.com/office/drawing/2014/main" xmlns="" id="{25238493-2CDB-1D4F-A7DA-161F227618B2}"/>
              </a:ext>
            </a:extLst>
          </p:cNvPr>
          <p:cNvSpPr txBox="1"/>
          <p:nvPr/>
        </p:nvSpPr>
        <p:spPr>
          <a:xfrm>
            <a:off x="3334123" y="1892901"/>
            <a:ext cx="588273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CA" sz="2800" b="1" dirty="0">
                <a:solidFill>
                  <a:srgbClr val="FF0000"/>
                </a:solidFill>
                <a:cs typeface="Calibri"/>
                <a:sym typeface="Calibri"/>
              </a:rPr>
              <a:t>The closest part of the edge of the tongue to its end </a:t>
            </a:r>
          </a:p>
          <a:p>
            <a:pPr lvl="0" algn="ctr" rtl="1"/>
            <a:r>
              <a:rPr lang="en-CA" sz="2400" b="1" dirty="0">
                <a:solidFill>
                  <a:srgbClr val="003192"/>
                </a:solidFill>
                <a:cs typeface="Calibri"/>
                <a:sym typeface="Calibri"/>
              </a:rPr>
              <a:t>with the part from the upper gums parallel to it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أدنى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حافة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إلى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منتهاها</a:t>
            </a:r>
            <a:endParaRPr sz="16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يحاذيها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اللَّثَة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sz="1600" dirty="0"/>
          </a:p>
        </p:txBody>
      </p:sp>
      <p:graphicFrame>
        <p:nvGraphicFramePr>
          <p:cNvPr id="8" name="Google Shape;651;p52">
            <a:extLst>
              <a:ext uri="{FF2B5EF4-FFF2-40B4-BE49-F238E27FC236}">
                <a16:creationId xmlns:a16="http://schemas.microsoft.com/office/drawing/2014/main" xmlns="" id="{0A6A92A0-D95B-244E-9DB8-99FC4B2F5A15}"/>
              </a:ext>
            </a:extLst>
          </p:cNvPr>
          <p:cNvGraphicFramePr/>
          <p:nvPr>
            <p:extLst/>
          </p:nvPr>
        </p:nvGraphicFramePr>
        <p:xfrm>
          <a:off x="3563621" y="5629528"/>
          <a:ext cx="5225648" cy="4902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507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وَالـــلاَّمُ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أَدْنَــاهَــا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لِمُنْـتَـهَـاهَـا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لاضْرَاسَ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أَيْـسَـرَ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أَوْ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يُمْنَـاهَـا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Google Shape;654;p52">
            <a:extLst>
              <a:ext uri="{FF2B5EF4-FFF2-40B4-BE49-F238E27FC236}">
                <a16:creationId xmlns:a16="http://schemas.microsoft.com/office/drawing/2014/main" xmlns="" id="{C081FB69-5D76-6D4D-864A-464F4956A570}"/>
              </a:ext>
            </a:extLst>
          </p:cNvPr>
          <p:cNvSpPr txBox="1"/>
          <p:nvPr/>
        </p:nvSpPr>
        <p:spPr>
          <a:xfrm>
            <a:off x="5728324" y="4693294"/>
            <a:ext cx="89624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ل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DA6CE697-1F6A-CD47-BD10-0BBE33B8D2C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1565" t="48519" r="34234" b="37290"/>
          <a:stretch/>
        </p:blipFill>
        <p:spPr>
          <a:xfrm>
            <a:off x="428579" y="2021968"/>
            <a:ext cx="2604021" cy="34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5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2022-03-04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Recall</a:t>
            </a: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مراجعة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95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مخرج حرف اللام - مدونة قرآنيات">
            <a:extLst>
              <a:ext uri="{FF2B5EF4-FFF2-40B4-BE49-F238E27FC236}">
                <a16:creationId xmlns:a16="http://schemas.microsoft.com/office/drawing/2014/main" xmlns="" id="{BEC0D373-B0B3-B147-96E5-AA218A9AE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85" y="1580919"/>
            <a:ext cx="6392854" cy="47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55;p33">
            <a:extLst>
              <a:ext uri="{FF2B5EF4-FFF2-40B4-BE49-F238E27FC236}">
                <a16:creationId xmlns:a16="http://schemas.microsoft.com/office/drawing/2014/main" xmlns="" id="{E2E25994-5FB6-C141-85E7-4DBA881525FA}"/>
              </a:ext>
            </a:extLst>
          </p:cNvPr>
          <p:cNvSpPr txBox="1"/>
          <p:nvPr/>
        </p:nvSpPr>
        <p:spPr>
          <a:xfrm>
            <a:off x="3213879" y="1580919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of Lam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447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823C45-EEDA-4D42-B856-87DA7F87F378}"/>
              </a:ext>
            </a:extLst>
          </p:cNvPr>
          <p:cNvSpPr txBox="1"/>
          <p:nvPr/>
        </p:nvSpPr>
        <p:spPr>
          <a:xfrm>
            <a:off x="545069" y="3211936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Google Shape;489;p36">
            <a:extLst>
              <a:ext uri="{FF2B5EF4-FFF2-40B4-BE49-F238E27FC236}">
                <a16:creationId xmlns:a16="http://schemas.microsoft.com/office/drawing/2014/main" xmlns="" id="{D573DD62-5738-E148-8B67-770EED5CC427}"/>
              </a:ext>
            </a:extLst>
          </p:cNvPr>
          <p:cNvSpPr/>
          <p:nvPr/>
        </p:nvSpPr>
        <p:spPr>
          <a:xfrm>
            <a:off x="8780433" y="1570614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68;p54">
            <a:extLst>
              <a:ext uri="{FF2B5EF4-FFF2-40B4-BE49-F238E27FC236}">
                <a16:creationId xmlns:a16="http://schemas.microsoft.com/office/drawing/2014/main" xmlns="" id="{033B3474-D43D-AC45-B822-CD49381C80B9}"/>
              </a:ext>
            </a:extLst>
          </p:cNvPr>
          <p:cNvSpPr txBox="1"/>
          <p:nvPr/>
        </p:nvSpPr>
        <p:spPr>
          <a:xfrm>
            <a:off x="3169005" y="1806438"/>
            <a:ext cx="6048672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CA" sz="3600" b="1" dirty="0">
                <a:solidFill>
                  <a:srgbClr val="003192"/>
                </a:solidFill>
                <a:cs typeface="Calibri"/>
                <a:sym typeface="Calibri"/>
              </a:rPr>
              <a:t>The</a:t>
            </a:r>
            <a:r>
              <a:rPr lang="en-CA" sz="3600" b="1" dirty="0">
                <a:solidFill>
                  <a:srgbClr val="FF0000"/>
                </a:solidFill>
                <a:cs typeface="Calibri"/>
                <a:sym typeface="Calibri"/>
              </a:rPr>
              <a:t> end of the tip </a:t>
            </a:r>
            <a:r>
              <a:rPr lang="en-CA" sz="3600" b="1" dirty="0">
                <a:solidFill>
                  <a:srgbClr val="003192"/>
                </a:solidFill>
                <a:cs typeface="Calibri"/>
                <a:sym typeface="Calibri"/>
              </a:rPr>
              <a:t>of the tongue</a:t>
            </a:r>
            <a:r>
              <a:rPr lang="en-CA" sz="24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CA" sz="2800" b="1" dirty="0">
                <a:solidFill>
                  <a:srgbClr val="003192"/>
                </a:solidFill>
                <a:cs typeface="Calibri"/>
                <a:sym typeface="Calibri"/>
              </a:rPr>
              <a:t>below the </a:t>
            </a:r>
            <a:r>
              <a:rPr lang="en-CA" sz="2800" b="1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CA" sz="2800" b="1" dirty="0">
                <a:solidFill>
                  <a:srgbClr val="003192"/>
                </a:solidFill>
                <a:cs typeface="Calibri"/>
                <a:sym typeface="Calibri"/>
              </a:rPr>
              <a:t> of the lam </a:t>
            </a:r>
          </a:p>
          <a:p>
            <a:pPr lvl="0" algn="ctr"/>
            <a:r>
              <a:rPr lang="en-CA" sz="2400" b="1" dirty="0">
                <a:solidFill>
                  <a:srgbClr val="003192"/>
                </a:solidFill>
                <a:cs typeface="Calibri"/>
                <a:sym typeface="Calibri"/>
              </a:rPr>
              <a:t>With the nearest part of the upper gums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1200" dirty="0">
                <a:sym typeface="Calibri"/>
              </a:rPr>
              <a:t> </a:t>
            </a:r>
            <a:r>
              <a:rPr lang="en-US" sz="1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تحت</a:t>
            </a:r>
            <a:r>
              <a:rPr lang="en-US" sz="1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مخرج</a:t>
            </a:r>
            <a:r>
              <a:rPr lang="en-US" sz="1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اللام</a:t>
            </a:r>
            <a:r>
              <a:rPr lang="en-US" sz="1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قليلا</a:t>
            </a:r>
            <a:endParaRPr sz="1400"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يليه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لَثَة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الأسنان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sz="1400" dirty="0"/>
          </a:p>
        </p:txBody>
      </p:sp>
      <p:graphicFrame>
        <p:nvGraphicFramePr>
          <p:cNvPr id="8" name="Google Shape;670;p54">
            <a:extLst>
              <a:ext uri="{FF2B5EF4-FFF2-40B4-BE49-F238E27FC236}">
                <a16:creationId xmlns:a16="http://schemas.microsoft.com/office/drawing/2014/main" xmlns="" id="{6B93B509-BCFF-D84B-B37F-022501FF488B}"/>
              </a:ext>
            </a:extLst>
          </p:cNvPr>
          <p:cNvGraphicFramePr/>
          <p:nvPr>
            <p:extLst/>
          </p:nvPr>
        </p:nvGraphicFramePr>
        <p:xfrm>
          <a:off x="3636147" y="5780751"/>
          <a:ext cx="5712450" cy="5719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9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وَالــرَّا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يُدَانِـيـهِ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لِظَـهْـرٍ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أَدْخَـلُـوا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وَالنُّونُ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طَرْفِـهِ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تَحْـتُ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اجْعَـلُـوا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Google Shape;673;p54">
            <a:extLst>
              <a:ext uri="{FF2B5EF4-FFF2-40B4-BE49-F238E27FC236}">
                <a16:creationId xmlns:a16="http://schemas.microsoft.com/office/drawing/2014/main" xmlns="" id="{F924BD9D-45DA-D74E-90C9-E037339C10AB}"/>
              </a:ext>
            </a:extLst>
          </p:cNvPr>
          <p:cNvSpPr/>
          <p:nvPr/>
        </p:nvSpPr>
        <p:spPr>
          <a:xfrm>
            <a:off x="3276895" y="4835779"/>
            <a:ext cx="281910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المظهرة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والمتحركة</a:t>
            </a:r>
            <a:endParaRPr sz="16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 Izhar or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Haraka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74;p54">
            <a:extLst>
              <a:ext uri="{FF2B5EF4-FFF2-40B4-BE49-F238E27FC236}">
                <a16:creationId xmlns:a16="http://schemas.microsoft.com/office/drawing/2014/main" xmlns="" id="{5093FFC1-F14E-E84B-A9D1-7A18BB26BC52}"/>
              </a:ext>
            </a:extLst>
          </p:cNvPr>
          <p:cNvSpPr txBox="1"/>
          <p:nvPr/>
        </p:nvSpPr>
        <p:spPr>
          <a:xfrm>
            <a:off x="5944186" y="4725173"/>
            <a:ext cx="97973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ن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CB02F731-3E0E-2F4D-9AA7-B8C982C59DD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4059" t="48474" r="51946" b="37290"/>
          <a:stretch/>
        </p:blipFill>
        <p:spPr>
          <a:xfrm>
            <a:off x="474269" y="2021968"/>
            <a:ext cx="2558331" cy="34699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8C90A8-8C07-DB44-B21E-F7015B2F1FC1}"/>
              </a:ext>
            </a:extLst>
          </p:cNvPr>
          <p:cNvSpPr txBox="1"/>
          <p:nvPr/>
        </p:nvSpPr>
        <p:spPr>
          <a:xfrm>
            <a:off x="600664" y="5294560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0000"/>
                </a:solidFill>
              </a:rPr>
              <a:t>Nun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6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F7819E-EA96-0848-9CE5-49011D88E9C3}"/>
              </a:ext>
            </a:extLst>
          </p:cNvPr>
          <p:cNvSpPr txBox="1"/>
          <p:nvPr/>
        </p:nvSpPr>
        <p:spPr>
          <a:xfrm>
            <a:off x="277459" y="3271883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Google Shape;489;p36">
            <a:extLst>
              <a:ext uri="{FF2B5EF4-FFF2-40B4-BE49-F238E27FC236}">
                <a16:creationId xmlns:a16="http://schemas.microsoft.com/office/drawing/2014/main" xmlns="" id="{DC8AB12F-6099-7146-9A20-03E0E66F1F18}"/>
              </a:ext>
            </a:extLst>
          </p:cNvPr>
          <p:cNvSpPr/>
          <p:nvPr/>
        </p:nvSpPr>
        <p:spPr>
          <a:xfrm>
            <a:off x="8847792" y="1040178"/>
            <a:ext cx="65274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-CA"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56">
            <a:extLst>
              <a:ext uri="{FF2B5EF4-FFF2-40B4-BE49-F238E27FC236}">
                <a16:creationId xmlns:a16="http://schemas.microsoft.com/office/drawing/2014/main" xmlns="" id="{08128436-91E6-E142-A044-71953171F3DD}"/>
              </a:ext>
            </a:extLst>
          </p:cNvPr>
          <p:cNvSpPr txBox="1"/>
          <p:nvPr/>
        </p:nvSpPr>
        <p:spPr>
          <a:xfrm>
            <a:off x="3116894" y="1763199"/>
            <a:ext cx="6048672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CA" sz="4000" b="1" dirty="0">
                <a:solidFill>
                  <a:srgbClr val="003192"/>
                </a:solidFill>
                <a:cs typeface="Calibri"/>
                <a:sym typeface="Calibri"/>
              </a:rPr>
              <a:t>The</a:t>
            </a:r>
            <a:r>
              <a:rPr lang="en-CA" sz="4000" b="1" dirty="0">
                <a:solidFill>
                  <a:srgbClr val="FF0000"/>
                </a:solidFill>
                <a:cs typeface="Calibri"/>
                <a:sym typeface="Calibri"/>
              </a:rPr>
              <a:t> tip of </a:t>
            </a:r>
            <a:r>
              <a:rPr lang="en-CA" sz="4000" b="1" dirty="0">
                <a:solidFill>
                  <a:srgbClr val="003192"/>
                </a:solidFill>
                <a:cs typeface="Calibri"/>
                <a:sym typeface="Calibri"/>
              </a:rPr>
              <a:t>the tongue </a:t>
            </a:r>
            <a:r>
              <a:rPr lang="en-CA" sz="3200" b="1" dirty="0">
                <a:solidFill>
                  <a:srgbClr val="003192"/>
                </a:solidFill>
                <a:cs typeface="Calibri"/>
                <a:sym typeface="Calibri"/>
              </a:rPr>
              <a:t>near to its</a:t>
            </a:r>
            <a:r>
              <a:rPr lang="en-CA" sz="3200" b="1" dirty="0">
                <a:solidFill>
                  <a:srgbClr val="FF0000"/>
                </a:solidFill>
                <a:cs typeface="Calibri"/>
                <a:sym typeface="Calibri"/>
              </a:rPr>
              <a:t> upper surface</a:t>
            </a:r>
            <a:r>
              <a:rPr lang="en-CA" sz="28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br>
              <a:rPr lang="en-CA" sz="28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CA" sz="2800" b="1" dirty="0">
                <a:solidFill>
                  <a:srgbClr val="003192"/>
                </a:solidFill>
                <a:cs typeface="Calibri"/>
                <a:sym typeface="Calibri"/>
              </a:rPr>
              <a:t>next to the </a:t>
            </a:r>
            <a:r>
              <a:rPr lang="en-CA" sz="2800" b="1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CA" sz="2800" b="1" dirty="0">
                <a:solidFill>
                  <a:srgbClr val="003192"/>
                </a:solidFill>
                <a:cs typeface="Calibri"/>
                <a:sym typeface="Calibri"/>
              </a:rPr>
              <a:t> of the noon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قريب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إلى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ظهره</a:t>
            </a:r>
            <a:endParaRPr sz="16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بعد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مخرج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النون</a:t>
            </a:r>
            <a:endParaRPr sz="1600" dirty="0"/>
          </a:p>
        </p:txBody>
      </p:sp>
      <p:sp>
        <p:nvSpPr>
          <p:cNvPr id="8" name="Google Shape;699;p56">
            <a:extLst>
              <a:ext uri="{FF2B5EF4-FFF2-40B4-BE49-F238E27FC236}">
                <a16:creationId xmlns:a16="http://schemas.microsoft.com/office/drawing/2014/main" xmlns="" id="{9473A1E7-C39B-864B-9D44-06262888A389}"/>
              </a:ext>
            </a:extLst>
          </p:cNvPr>
          <p:cNvSpPr txBox="1"/>
          <p:nvPr/>
        </p:nvSpPr>
        <p:spPr>
          <a:xfrm>
            <a:off x="5853198" y="4676618"/>
            <a:ext cx="75608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ر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F92EDE30-3083-8C46-AFE2-4CB35358CEA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9535" t="48346" r="66464" b="41093"/>
          <a:stretch/>
        </p:blipFill>
        <p:spPr>
          <a:xfrm>
            <a:off x="238047" y="2290819"/>
            <a:ext cx="2794553" cy="2810699"/>
          </a:xfrm>
          <a:prstGeom prst="rect">
            <a:avLst/>
          </a:prstGeom>
        </p:spPr>
      </p:pic>
      <p:graphicFrame>
        <p:nvGraphicFramePr>
          <p:cNvPr id="11" name="Google Shape;670;p54">
            <a:extLst>
              <a:ext uri="{FF2B5EF4-FFF2-40B4-BE49-F238E27FC236}">
                <a16:creationId xmlns:a16="http://schemas.microsoft.com/office/drawing/2014/main" xmlns="" id="{7680A66B-1A71-A842-834D-F1FBE2893203}"/>
              </a:ext>
            </a:extLst>
          </p:cNvPr>
          <p:cNvGraphicFramePr/>
          <p:nvPr>
            <p:extLst/>
          </p:nvPr>
        </p:nvGraphicFramePr>
        <p:xfrm>
          <a:off x="3360293" y="5753370"/>
          <a:ext cx="5712450" cy="5719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9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وَالــرَّا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يُدَانِـيـهِ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لِظَـهْـرٍ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أَدْخَـلُـوا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وَالنُّونُ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طَرْفِـهِ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تَحْـتُ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اجْعَـلُـوا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959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E2CEF5AB-16DC-C148-9159-D479D057B66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214" t="48346" r="66464" b="37290"/>
          <a:stretch/>
        </p:blipFill>
        <p:spPr>
          <a:xfrm>
            <a:off x="2587067" y="2165921"/>
            <a:ext cx="5137758" cy="3474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A3AAF0-B6CE-BF4F-B89C-F69A1918D792}"/>
              </a:ext>
            </a:extLst>
          </p:cNvPr>
          <p:cNvSpPr txBox="1"/>
          <p:nvPr/>
        </p:nvSpPr>
        <p:spPr>
          <a:xfrm>
            <a:off x="993882" y="5434868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Raa</a:t>
            </a:r>
            <a:r>
              <a:rPr lang="en-US" sz="2800" b="1" dirty="0">
                <a:solidFill>
                  <a:srgbClr val="FF0000"/>
                </a:solidFill>
              </a:rPr>
              <a:t>’ with </a:t>
            </a:r>
            <a:r>
              <a:rPr lang="en-US" sz="2800" b="1" dirty="0" err="1">
                <a:solidFill>
                  <a:srgbClr val="FF0000"/>
                </a:solidFill>
              </a:rPr>
              <a:t>Tafkheem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BC0CE3-A1AF-2142-B584-A7F523F162F4}"/>
              </a:ext>
            </a:extLst>
          </p:cNvPr>
          <p:cNvSpPr txBox="1"/>
          <p:nvPr/>
        </p:nvSpPr>
        <p:spPr>
          <a:xfrm>
            <a:off x="5811208" y="5485137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Raa</a:t>
            </a:r>
            <a:r>
              <a:rPr lang="en-US" sz="2800" b="1" dirty="0">
                <a:solidFill>
                  <a:srgbClr val="FF0000"/>
                </a:solidFill>
              </a:rPr>
              <a:t>’ with </a:t>
            </a:r>
            <a:r>
              <a:rPr lang="en-US" sz="2800" b="1" dirty="0" err="1">
                <a:solidFill>
                  <a:srgbClr val="FF0000"/>
                </a:solidFill>
              </a:rPr>
              <a:t>Tarqeeq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2291030-ED14-4241-B854-64220A077C60}"/>
              </a:ext>
            </a:extLst>
          </p:cNvPr>
          <p:cNvCxnSpPr/>
          <p:nvPr/>
        </p:nvCxnSpPr>
        <p:spPr>
          <a:xfrm flipH="1">
            <a:off x="7205928" y="3217995"/>
            <a:ext cx="1666274" cy="253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4E86E09-9535-134E-8CD8-53591711CC11}"/>
              </a:ext>
            </a:extLst>
          </p:cNvPr>
          <p:cNvCxnSpPr>
            <a:cxnSpLocks/>
          </p:cNvCxnSpPr>
          <p:nvPr/>
        </p:nvCxnSpPr>
        <p:spPr>
          <a:xfrm>
            <a:off x="1711856" y="2903706"/>
            <a:ext cx="3058609" cy="314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181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E74695-C440-5341-B2FE-5F4B5A5777E1}"/>
              </a:ext>
            </a:extLst>
          </p:cNvPr>
          <p:cNvSpPr txBox="1"/>
          <p:nvPr/>
        </p:nvSpPr>
        <p:spPr>
          <a:xfrm>
            <a:off x="3500484" y="2599388"/>
            <a:ext cx="6165668" cy="2501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28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Al-</a:t>
            </a:r>
            <a:r>
              <a:rPr lang="en-CA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Dh</a:t>
            </a:r>
            <a:r>
              <a:rPr lang="en-US" sz="28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alqiyyah</a:t>
            </a:r>
            <a:endParaRPr lang="en-US" sz="28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easily produced from tongue tip)</a:t>
            </a:r>
          </a:p>
          <a:p>
            <a:pPr lvl="0" algn="ctr" rtl="1"/>
            <a:endParaRPr lang="en-US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</a:t>
            </a:r>
            <a:r>
              <a:rPr lang="en-CA" sz="24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ذ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لقية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 algn="ctr" rtl="1">
              <a:lnSpc>
                <a:spcPct val="200000"/>
              </a:lnSpc>
            </a:pPr>
            <a:r>
              <a:rPr lang="ar-SA" sz="4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ر</a:t>
            </a:r>
            <a:r>
              <a:rPr lang="ar-SA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– ن – ل</a:t>
            </a:r>
            <a:endParaRPr lang="ar-SA" dirty="0">
              <a:solidFill>
                <a:srgbClr val="003192"/>
              </a:solidFill>
            </a:endParaRPr>
          </a:p>
        </p:txBody>
      </p:sp>
      <p:pic>
        <p:nvPicPr>
          <p:cNvPr id="6" name="Picture 5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BF5B9D2C-D9D1-9C41-826F-2C73E4936FF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4059" t="48778" r="51946" b="40912"/>
          <a:stretch/>
        </p:blipFill>
        <p:spPr>
          <a:xfrm>
            <a:off x="685393" y="2196579"/>
            <a:ext cx="3354740" cy="32953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F624487-2425-AA4E-9362-518A36AC1BE2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046815" y="3528637"/>
            <a:ext cx="727384" cy="234953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84D2FF-572C-F44F-919F-A1E2FAC7EDF0}"/>
              </a:ext>
            </a:extLst>
          </p:cNvPr>
          <p:cNvSpPr txBox="1"/>
          <p:nvPr/>
        </p:nvSpPr>
        <p:spPr>
          <a:xfrm>
            <a:off x="211264" y="5878168"/>
            <a:ext cx="1671102" cy="461665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الذَّلق</a:t>
            </a:r>
            <a:r>
              <a:rPr lang="en-CA" sz="2400" dirty="0" err="1"/>
              <a:t>Dhalaq</a:t>
            </a:r>
            <a:r>
              <a:rPr lang="en-CA" sz="2400" dirty="0"/>
              <a:t>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219992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489;p36">
            <a:extLst>
              <a:ext uri="{FF2B5EF4-FFF2-40B4-BE49-F238E27FC236}">
                <a16:creationId xmlns:a16="http://schemas.microsoft.com/office/drawing/2014/main" xmlns="" id="{771FD461-2756-DE4C-BDF6-CFEA46C462E2}"/>
              </a:ext>
            </a:extLst>
          </p:cNvPr>
          <p:cNvSpPr/>
          <p:nvPr/>
        </p:nvSpPr>
        <p:spPr>
          <a:xfrm>
            <a:off x="8498544" y="1188982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35;p60">
            <a:extLst>
              <a:ext uri="{FF2B5EF4-FFF2-40B4-BE49-F238E27FC236}">
                <a16:creationId xmlns:a16="http://schemas.microsoft.com/office/drawing/2014/main" xmlns="" id="{77E22EEF-5E09-8642-A1B7-393C8E9549FC}"/>
              </a:ext>
            </a:extLst>
          </p:cNvPr>
          <p:cNvSpPr txBox="1"/>
          <p:nvPr/>
        </p:nvSpPr>
        <p:spPr>
          <a:xfrm>
            <a:off x="3263078" y="1751375"/>
            <a:ext cx="5665843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The</a:t>
            </a:r>
            <a:r>
              <a:rPr lang="en-US" sz="3600" b="1" dirty="0">
                <a:solidFill>
                  <a:srgbClr val="FF0000"/>
                </a:solidFill>
                <a:cs typeface="Calibri"/>
                <a:sym typeface="Calibri"/>
              </a:rPr>
              <a:t> front end </a:t>
            </a:r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of the tip </a:t>
            </a:r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 </a:t>
            </a:r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and the part of the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roots</a:t>
            </a:r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upper front teeth</a:t>
            </a:r>
            <a:endParaRPr lang="en-US" sz="28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sz="1200"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أصول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sz="1200" dirty="0">
              <a:solidFill>
                <a:srgbClr val="003192"/>
              </a:solidFill>
            </a:endParaRPr>
          </a:p>
        </p:txBody>
      </p:sp>
      <p:graphicFrame>
        <p:nvGraphicFramePr>
          <p:cNvPr id="7" name="Google Shape;737;p60">
            <a:extLst>
              <a:ext uri="{FF2B5EF4-FFF2-40B4-BE49-F238E27FC236}">
                <a16:creationId xmlns:a16="http://schemas.microsoft.com/office/drawing/2014/main" xmlns="" id="{6E510379-D5F7-1F44-8471-50B9FE25A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426099"/>
              </p:ext>
            </p:extLst>
          </p:nvPr>
        </p:nvGraphicFramePr>
        <p:xfrm>
          <a:off x="3341562" y="5567718"/>
          <a:ext cx="5712450" cy="4902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عُلْيَـا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والصَّفِـيْـرُ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مُسْتَـكِـنْ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وَالطَّـاءُ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وَالـدَّالُ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وَتَـا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مِـنْـهُ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Google Shape;740;p60">
            <a:extLst>
              <a:ext uri="{FF2B5EF4-FFF2-40B4-BE49-F238E27FC236}">
                <a16:creationId xmlns:a16="http://schemas.microsoft.com/office/drawing/2014/main" xmlns="" id="{EABE53C7-8E54-4C40-92DB-234F15F30AB5}"/>
              </a:ext>
            </a:extLst>
          </p:cNvPr>
          <p:cNvSpPr txBox="1"/>
          <p:nvPr/>
        </p:nvSpPr>
        <p:spPr>
          <a:xfrm>
            <a:off x="4658108" y="4540871"/>
            <a:ext cx="2700300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0CB901E3-68E6-294C-A084-05178A18E4E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6108" t="66642" r="19834" b="22442"/>
          <a:stretch/>
        </p:blipFill>
        <p:spPr>
          <a:xfrm>
            <a:off x="368100" y="2196273"/>
            <a:ext cx="2959405" cy="30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98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BD1045AF-8ECA-504D-AB07-22DD63B3D80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6108" t="66382" r="4675" b="19241"/>
          <a:stretch/>
        </p:blipFill>
        <p:spPr>
          <a:xfrm>
            <a:off x="248058" y="2548131"/>
            <a:ext cx="5290109" cy="3470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24F822-076A-7045-BCAF-0EEAF442B0A1}"/>
              </a:ext>
            </a:extLst>
          </p:cNvPr>
          <p:cNvSpPr txBox="1"/>
          <p:nvPr/>
        </p:nvSpPr>
        <p:spPr>
          <a:xfrm>
            <a:off x="3580489" y="5866598"/>
            <a:ext cx="11596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T’aa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6D0B6B-FEF2-174F-87B7-E1D0E7DAE544}"/>
              </a:ext>
            </a:extLst>
          </p:cNvPr>
          <p:cNvSpPr txBox="1"/>
          <p:nvPr/>
        </p:nvSpPr>
        <p:spPr>
          <a:xfrm>
            <a:off x="460576" y="5859110"/>
            <a:ext cx="169592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0000"/>
                </a:solidFill>
              </a:rPr>
              <a:t>Dal – </a:t>
            </a:r>
            <a:r>
              <a:rPr lang="en-US" sz="2800" b="1" dirty="0" err="1">
                <a:solidFill>
                  <a:srgbClr val="FF0000"/>
                </a:solidFill>
              </a:rPr>
              <a:t>Taa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20711D-68A0-034C-9DCB-F3D06E8AB3A9}"/>
              </a:ext>
            </a:extLst>
          </p:cNvPr>
          <p:cNvSpPr txBox="1"/>
          <p:nvPr/>
        </p:nvSpPr>
        <p:spPr>
          <a:xfrm>
            <a:off x="5944004" y="2726176"/>
            <a:ext cx="348566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b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Nata`iyyah</a:t>
            </a:r>
            <a:endParaRPr lang="en-US" sz="32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“rugae”)</a:t>
            </a:r>
          </a:p>
          <a:p>
            <a:pPr lvl="0" algn="ctr" rtl="1"/>
            <a:endParaRPr lang="en-US" sz="32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النطعية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05D822C-C8FA-6D46-992A-ABE5007164B3}"/>
              </a:ext>
            </a:extLst>
          </p:cNvPr>
          <p:cNvCxnSpPr>
            <a:cxnSpLocks/>
          </p:cNvCxnSpPr>
          <p:nvPr/>
        </p:nvCxnSpPr>
        <p:spPr>
          <a:xfrm flipH="1" flipV="1">
            <a:off x="685393" y="2023353"/>
            <a:ext cx="423560" cy="140564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15BAB9-9840-ED4C-B471-4AA4F587B253}"/>
              </a:ext>
            </a:extLst>
          </p:cNvPr>
          <p:cNvSpPr txBox="1"/>
          <p:nvPr/>
        </p:nvSpPr>
        <p:spPr>
          <a:xfrm>
            <a:off x="474227" y="1463486"/>
            <a:ext cx="4039407" cy="92333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b="1" dirty="0">
                <a:solidFill>
                  <a:srgbClr val="002060"/>
                </a:solidFill>
              </a:rPr>
              <a:t> </a:t>
            </a:r>
            <a:r>
              <a:rPr lang="en-CA" b="1" dirty="0">
                <a:solidFill>
                  <a:srgbClr val="002060"/>
                </a:solidFill>
              </a:rPr>
              <a:t>Al-Nita’ (The rough skin of the upper pallet)</a:t>
            </a:r>
          </a:p>
          <a:p>
            <a:pPr algn="ctr" rtl="1"/>
            <a:r>
              <a:rPr lang="ar-SA" b="1" dirty="0">
                <a:solidFill>
                  <a:srgbClr val="002060"/>
                </a:solidFill>
              </a:rPr>
              <a:t>النِطَع (المنطقة الخشنة)</a:t>
            </a:r>
            <a:endParaRPr lang="ar-S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20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489;p36">
            <a:extLst>
              <a:ext uri="{FF2B5EF4-FFF2-40B4-BE49-F238E27FC236}">
                <a16:creationId xmlns:a16="http://schemas.microsoft.com/office/drawing/2014/main" xmlns="" id="{1392B6B6-6406-884C-BC47-7DF9C4B5B028}"/>
              </a:ext>
            </a:extLst>
          </p:cNvPr>
          <p:cNvSpPr/>
          <p:nvPr/>
        </p:nvSpPr>
        <p:spPr>
          <a:xfrm>
            <a:off x="8527880" y="1033339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16;p67">
            <a:extLst>
              <a:ext uri="{FF2B5EF4-FFF2-40B4-BE49-F238E27FC236}">
                <a16:creationId xmlns:a16="http://schemas.microsoft.com/office/drawing/2014/main" xmlns="" id="{B343E4BC-4077-7D4A-8E14-47B37267F768}"/>
              </a:ext>
            </a:extLst>
          </p:cNvPr>
          <p:cNvSpPr txBox="1"/>
          <p:nvPr/>
        </p:nvSpPr>
        <p:spPr>
          <a:xfrm>
            <a:off x="3229101" y="1718875"/>
            <a:ext cx="6048672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The </a:t>
            </a:r>
            <a:r>
              <a:rPr lang="en-US" sz="3600" b="1" dirty="0">
                <a:solidFill>
                  <a:srgbClr val="FF0000"/>
                </a:solidFill>
                <a:cs typeface="Calibri"/>
                <a:sym typeface="Calibri"/>
              </a:rPr>
              <a:t>upper side </a:t>
            </a:r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of the tip </a:t>
            </a:r>
          </a:p>
          <a:p>
            <a:pPr lvl="0" algn="ctr" rtl="1"/>
            <a:r>
              <a:rPr lang="en-US" sz="24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</a:t>
            </a:r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and the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tips</a:t>
            </a:r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upper front teeth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sz="1600"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أطراف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003192"/>
              </a:solidFill>
            </a:endParaRPr>
          </a:p>
        </p:txBody>
      </p:sp>
      <p:graphicFrame>
        <p:nvGraphicFramePr>
          <p:cNvPr id="7" name="Google Shape;817;p67">
            <a:extLst>
              <a:ext uri="{FF2B5EF4-FFF2-40B4-BE49-F238E27FC236}">
                <a16:creationId xmlns:a16="http://schemas.microsoft.com/office/drawing/2014/main" xmlns="" id="{EC76ADF7-C38F-D24D-929A-617896940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249112"/>
              </p:ext>
            </p:extLst>
          </p:nvPr>
        </p:nvGraphicFramePr>
        <p:xfrm>
          <a:off x="3428027" y="5368622"/>
          <a:ext cx="5712450" cy="8828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وَالـظَّـاءُ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وَالــذَّالُ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وَثَــا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لِلْعُـلْـيَـا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مِنْهُ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السُّفْـلَـى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فَالْفَـا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مَـعَ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اطْـرافِ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المُشْرِفَـهْ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طَرَفَيْهِمَـا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بَـطْـنِ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الشَّفَهْ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521276"/>
                  </a:ext>
                </a:extLst>
              </a:tr>
            </a:tbl>
          </a:graphicData>
        </a:graphic>
      </p:graphicFrame>
      <p:sp>
        <p:nvSpPr>
          <p:cNvPr id="8" name="Google Shape;821;p67">
            <a:extLst>
              <a:ext uri="{FF2B5EF4-FFF2-40B4-BE49-F238E27FC236}">
                <a16:creationId xmlns:a16="http://schemas.microsoft.com/office/drawing/2014/main" xmlns="" id="{D6702FA3-53C0-014B-9F50-3D2F731A1602}"/>
              </a:ext>
            </a:extLst>
          </p:cNvPr>
          <p:cNvSpPr txBox="1"/>
          <p:nvPr/>
        </p:nvSpPr>
        <p:spPr>
          <a:xfrm>
            <a:off x="4799950" y="4366881"/>
            <a:ext cx="2906975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ذ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ث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FF8CBAAB-7A2E-0444-BD6F-6AE970D8C87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213" t="66763" r="82048" b="22692"/>
          <a:stretch/>
        </p:blipFill>
        <p:spPr>
          <a:xfrm>
            <a:off x="345193" y="2160501"/>
            <a:ext cx="2906586" cy="32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40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817395B4-7EDF-734E-8EAB-F5EE8D8B205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654" t="66385" r="66174" b="19262"/>
          <a:stretch/>
        </p:blipFill>
        <p:spPr>
          <a:xfrm>
            <a:off x="226493" y="2082289"/>
            <a:ext cx="5612213" cy="3681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F11A40-15D0-1E4F-A30C-3BE03FF04A84}"/>
              </a:ext>
            </a:extLst>
          </p:cNvPr>
          <p:cNvSpPr txBox="1"/>
          <p:nvPr/>
        </p:nvSpPr>
        <p:spPr>
          <a:xfrm>
            <a:off x="3593734" y="5692761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Dh’aa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21F6F3-3C18-264F-A1AC-470B22106DF4}"/>
              </a:ext>
            </a:extLst>
          </p:cNvPr>
          <p:cNvSpPr txBox="1"/>
          <p:nvPr/>
        </p:nvSpPr>
        <p:spPr>
          <a:xfrm>
            <a:off x="473822" y="5685273"/>
            <a:ext cx="236437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Dhaal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Thaa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6547F4-7F9B-1B40-BC96-795F0529A27A}"/>
              </a:ext>
            </a:extLst>
          </p:cNvPr>
          <p:cNvSpPr txBox="1"/>
          <p:nvPr/>
        </p:nvSpPr>
        <p:spPr>
          <a:xfrm>
            <a:off x="5981993" y="2875808"/>
            <a:ext cx="348566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Lethawiyyah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endParaRPr lang="en-US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Gum)</a:t>
            </a:r>
          </a:p>
          <a:p>
            <a:pPr lvl="0" algn="ctr" rtl="1"/>
            <a:endParaRPr lang="en-US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اللثوية</a:t>
            </a:r>
            <a:endParaRPr lang="en-US" sz="24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887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FCD872-BA7D-C348-B75B-5875EEC0F8C9}"/>
              </a:ext>
            </a:extLst>
          </p:cNvPr>
          <p:cNvSpPr txBox="1"/>
          <p:nvPr/>
        </p:nvSpPr>
        <p:spPr>
          <a:xfrm>
            <a:off x="247917" y="3285746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Google Shape;489;p36">
            <a:extLst>
              <a:ext uri="{FF2B5EF4-FFF2-40B4-BE49-F238E27FC236}">
                <a16:creationId xmlns:a16="http://schemas.microsoft.com/office/drawing/2014/main" xmlns="" id="{90B9E339-B545-9140-B12D-333B737BE784}"/>
              </a:ext>
            </a:extLst>
          </p:cNvPr>
          <p:cNvSpPr/>
          <p:nvPr/>
        </p:nvSpPr>
        <p:spPr>
          <a:xfrm>
            <a:off x="8455242" y="1117505"/>
            <a:ext cx="111906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70;p63">
            <a:extLst>
              <a:ext uri="{FF2B5EF4-FFF2-40B4-BE49-F238E27FC236}">
                <a16:creationId xmlns:a16="http://schemas.microsoft.com/office/drawing/2014/main" xmlns="" id="{2812B3FD-FE67-C14B-9A5A-C72EC385CDBE}"/>
              </a:ext>
            </a:extLst>
          </p:cNvPr>
          <p:cNvSpPr txBox="1"/>
          <p:nvPr/>
        </p:nvSpPr>
        <p:spPr>
          <a:xfrm>
            <a:off x="2899649" y="1951307"/>
            <a:ext cx="620544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The</a:t>
            </a:r>
            <a:r>
              <a:rPr lang="en-US" sz="3600" b="1" dirty="0">
                <a:solidFill>
                  <a:srgbClr val="FF0000"/>
                </a:solidFill>
                <a:cs typeface="Calibri"/>
                <a:sym typeface="Calibri"/>
              </a:rPr>
              <a:t> end </a:t>
            </a:r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of the tip</a:t>
            </a:r>
            <a:r>
              <a:rPr lang="en-US" sz="3600" b="1" dirty="0">
                <a:solidFill>
                  <a:srgbClr val="FF0000"/>
                </a:solidFill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 and the part </a:t>
            </a:r>
            <a:r>
              <a:rPr lang="en-US" sz="2800" b="1" dirty="0">
                <a:solidFill>
                  <a:srgbClr val="FF0000"/>
                </a:solidFill>
                <a:cs typeface="Calibri"/>
                <a:sym typeface="Calibri"/>
              </a:rPr>
              <a:t>between </a:t>
            </a:r>
            <a:r>
              <a:rPr lang="en-US" sz="2800" b="1" dirty="0">
                <a:solidFill>
                  <a:srgbClr val="003192"/>
                </a:solidFill>
                <a:cs typeface="Calibri"/>
                <a:sym typeface="Calibri"/>
              </a:rPr>
              <a:t>the upper and lower </a:t>
            </a:r>
            <a:r>
              <a:rPr lang="en-US" sz="2800" b="1" dirty="0">
                <a:solidFill>
                  <a:srgbClr val="FF0000"/>
                </a:solidFill>
                <a:cs typeface="Calibri"/>
                <a:sym typeface="Calibri"/>
              </a:rPr>
              <a:t>front teeth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 closer to the lower</a:t>
            </a:r>
            <a:endParaRPr lang="en-US" sz="20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ر</a:t>
            </a:r>
            <a:r>
              <a:rPr lang="ar-SA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أس </a:t>
            </a:r>
            <a:r>
              <a:rPr lang="ar-SA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1400" dirty="0">
                <a:solidFill>
                  <a:srgbClr val="003192"/>
                </a:solidFill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ما بين </a:t>
            </a:r>
            <a:r>
              <a:rPr lang="en-US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ar-SA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 و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السفلى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1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قريب إلى الأسفل</a:t>
            </a:r>
            <a:endParaRPr lang="en-CA" sz="14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oogle Shape;772;p63">
            <a:extLst>
              <a:ext uri="{FF2B5EF4-FFF2-40B4-BE49-F238E27FC236}">
                <a16:creationId xmlns:a16="http://schemas.microsoft.com/office/drawing/2014/main" xmlns="" id="{0F5509CF-8EA6-A54F-9797-669AA10FD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276778"/>
              </p:ext>
            </p:extLst>
          </p:nvPr>
        </p:nvGraphicFramePr>
        <p:xfrm>
          <a:off x="2899648" y="5411570"/>
          <a:ext cx="5712450" cy="980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عُلْيَـا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والصَّفِـيْـرُ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مُسْتَـكِـنْ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وَالطَّـاءُ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وَالـدَّالُ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وَتَـا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مِـنْـهُ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وَالـظَّـاءُ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وَالــذَّالُ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وَثَــا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لِلْعُـلْـيَـا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مِنْهُ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السُّفْـلَـى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Google Shape;775;p63">
            <a:extLst>
              <a:ext uri="{FF2B5EF4-FFF2-40B4-BE49-F238E27FC236}">
                <a16:creationId xmlns:a16="http://schemas.microsoft.com/office/drawing/2014/main" xmlns="" id="{24DC5B6E-9EBF-FE4F-942B-057B7D9F1529}"/>
              </a:ext>
            </a:extLst>
          </p:cNvPr>
          <p:cNvSpPr txBox="1"/>
          <p:nvPr/>
        </p:nvSpPr>
        <p:spPr>
          <a:xfrm>
            <a:off x="4631176" y="4475034"/>
            <a:ext cx="2880320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ص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ز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س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A3C55A13-BA66-8248-AC73-41005927E4E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5458" t="66389" r="50057" b="22395"/>
          <a:stretch/>
        </p:blipFill>
        <p:spPr>
          <a:xfrm>
            <a:off x="354470" y="2428221"/>
            <a:ext cx="2384853" cy="24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6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2961" y="1886435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>
                <a:solidFill>
                  <a:srgbClr val="FFFF00"/>
                </a:solidFill>
              </a:rPr>
              <a:t>Divisions of </a:t>
            </a:r>
            <a:r>
              <a:rPr lang="en-US" sz="3600" b="1" dirty="0" err="1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HP\Desktop\صور مخارج الحروف والصفات\points1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17" y="2815975"/>
            <a:ext cx="6649216" cy="34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42605" y="3269080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اللسان      </a:t>
            </a:r>
            <a:r>
              <a:rPr lang="en-US" sz="2800" b="1" dirty="0">
                <a:solidFill>
                  <a:srgbClr val="FF0000"/>
                </a:solidFill>
              </a:rPr>
              <a:t>The Tongue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2605" y="4365596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الحلق       </a:t>
            </a:r>
            <a:r>
              <a:rPr lang="en-US" sz="2800" b="1" dirty="0">
                <a:solidFill>
                  <a:srgbClr val="FF0000"/>
                </a:solidFill>
              </a:rPr>
              <a:t>The Throat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1933" y="4993859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الشفتان      </a:t>
            </a:r>
            <a:r>
              <a:rPr lang="en-US" sz="2800" b="1" dirty="0">
                <a:solidFill>
                  <a:srgbClr val="FF0000"/>
                </a:solidFill>
              </a:rPr>
              <a:t>The Lips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289" y="3941921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الجوف        </a:t>
            </a:r>
            <a:r>
              <a:rPr lang="en-US" sz="2800" b="1" dirty="0">
                <a:solidFill>
                  <a:srgbClr val="FF0000"/>
                </a:solidFill>
              </a:rPr>
              <a:t>Al </a:t>
            </a:r>
            <a:r>
              <a:rPr lang="en-US" sz="2800" b="1" dirty="0" err="1">
                <a:solidFill>
                  <a:srgbClr val="FF0000"/>
                </a:solidFill>
              </a:rPr>
              <a:t>Jawf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821" y="2889983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الخيشوم      </a:t>
            </a:r>
            <a:r>
              <a:rPr lang="en-US" sz="2800" b="1" dirty="0">
                <a:solidFill>
                  <a:srgbClr val="FF0000"/>
                </a:solidFill>
              </a:rPr>
              <a:t>The Nose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84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D3B757-5F6B-2E45-8C04-C20BAE16768E}"/>
              </a:ext>
            </a:extLst>
          </p:cNvPr>
          <p:cNvSpPr txBox="1"/>
          <p:nvPr/>
        </p:nvSpPr>
        <p:spPr>
          <a:xfrm>
            <a:off x="3445650" y="5402452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S’aad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1368F3-3FB0-204C-8DD1-8908D2AF4F3E}"/>
              </a:ext>
            </a:extLst>
          </p:cNvPr>
          <p:cNvSpPr txBox="1"/>
          <p:nvPr/>
        </p:nvSpPr>
        <p:spPr>
          <a:xfrm>
            <a:off x="325738" y="5394964"/>
            <a:ext cx="236437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>
                <a:solidFill>
                  <a:srgbClr val="FF0000"/>
                </a:solidFill>
              </a:rPr>
              <a:t>Seen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Zay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867924-E4E0-AF49-BDA6-C28A65060436}"/>
              </a:ext>
            </a:extLst>
          </p:cNvPr>
          <p:cNvSpPr txBox="1"/>
          <p:nvPr/>
        </p:nvSpPr>
        <p:spPr>
          <a:xfrm>
            <a:off x="5680860" y="2718052"/>
            <a:ext cx="348566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Asliyyah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tip of tongue)</a:t>
            </a:r>
          </a:p>
          <a:p>
            <a:pPr lvl="0" algn="ctr" rtl="1"/>
            <a:endParaRPr lang="en-US" sz="32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الأسلية</a:t>
            </a:r>
          </a:p>
        </p:txBody>
      </p:sp>
      <p:pic>
        <p:nvPicPr>
          <p:cNvPr id="8" name="Picture 7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5CF9C209-5FDE-924E-8C39-ADDE4B3B045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5458" t="66389" r="35521" b="19134"/>
          <a:stretch/>
        </p:blipFill>
        <p:spPr>
          <a:xfrm>
            <a:off x="197336" y="1921977"/>
            <a:ext cx="5188573" cy="34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49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AA7C39-E16E-1F4C-B48A-12F9AB2E6717}"/>
              </a:ext>
            </a:extLst>
          </p:cNvPr>
          <p:cNvSpPr txBox="1"/>
          <p:nvPr/>
        </p:nvSpPr>
        <p:spPr>
          <a:xfrm>
            <a:off x="1486361" y="2912319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2" descr="أحمد عبدالرحمن الحميدان on Twitter: &amp;quot;صورة توضح مخارج الحروف من اللسان.  #almajma3 #اليوم_العالمي_للغة_العربية #١٨_ديسمبر #اللغة_العربية #الثقافة… &amp;quot;">
            <a:extLst>
              <a:ext uri="{FF2B5EF4-FFF2-40B4-BE49-F238E27FC236}">
                <a16:creationId xmlns:a16="http://schemas.microsoft.com/office/drawing/2014/main" xmlns="" id="{752A58B1-94D1-5242-80D8-815C6C1A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92" y="1752523"/>
            <a:ext cx="5197333" cy="45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CF00E2-48B7-9C43-AE39-B8BB6F810781}"/>
              </a:ext>
            </a:extLst>
          </p:cNvPr>
          <p:cNvSpPr txBox="1"/>
          <p:nvPr/>
        </p:nvSpPr>
        <p:spPr>
          <a:xfrm>
            <a:off x="6415290" y="2875167"/>
            <a:ext cx="21375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end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7B82B9-B8A5-4648-BC2B-32781E454B19}"/>
              </a:ext>
            </a:extLst>
          </p:cNvPr>
          <p:cNvSpPr txBox="1"/>
          <p:nvPr/>
        </p:nvSpPr>
        <p:spPr>
          <a:xfrm>
            <a:off x="7209711" y="3470209"/>
            <a:ext cx="150630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 ق</a:t>
            </a:r>
            <a:r>
              <a:rPr lang="en-CA" sz="1400" b="1" dirty="0">
                <a:solidFill>
                  <a:srgbClr val="003192"/>
                </a:solidFill>
              </a:rPr>
              <a:t>Under the </a:t>
            </a:r>
            <a:r>
              <a:rPr lang="ar-SA" sz="1400" b="1" dirty="0">
                <a:solidFill>
                  <a:srgbClr val="003192"/>
                </a:solidFill>
              </a:rPr>
              <a:t> 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47DE30-7A19-154F-9E9B-F94712D64EDB}"/>
              </a:ext>
            </a:extLst>
          </p:cNvPr>
          <p:cNvSpPr txBox="1"/>
          <p:nvPr/>
        </p:nvSpPr>
        <p:spPr>
          <a:xfrm>
            <a:off x="7267589" y="4022742"/>
            <a:ext cx="2199910" cy="3077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400" b="1" dirty="0">
                <a:solidFill>
                  <a:srgbClr val="003192"/>
                </a:solidFill>
              </a:rPr>
              <a:t>he middle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3ED5A6-0602-7C4C-A4A9-573DE89CA48E}"/>
              </a:ext>
            </a:extLst>
          </p:cNvPr>
          <p:cNvSpPr txBox="1"/>
          <p:nvPr/>
        </p:nvSpPr>
        <p:spPr>
          <a:xfrm>
            <a:off x="1947672" y="3747466"/>
            <a:ext cx="1878003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side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D324CFA-2155-4645-A342-BE9643A3F983}"/>
              </a:ext>
            </a:extLst>
          </p:cNvPr>
          <p:cNvGrpSpPr/>
          <p:nvPr/>
        </p:nvGrpSpPr>
        <p:grpSpPr>
          <a:xfrm>
            <a:off x="4097431" y="3602239"/>
            <a:ext cx="99720" cy="680040"/>
            <a:chOff x="4987314" y="3740860"/>
            <a:chExt cx="997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CF75EA11-5C1F-374E-9109-1B137CCE20C1}"/>
                    </a:ext>
                  </a:extLst>
                </p14:cNvPr>
                <p14:cNvContentPartPr/>
                <p14:nvPr/>
              </p14:nvContentPartPr>
              <p14:xfrm>
                <a:off x="5008194" y="4098340"/>
                <a:ext cx="6228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EAD960-655D-8249-9888-7977268D56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194" y="4080340"/>
                  <a:ext cx="97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A81BCE9E-D537-624C-820A-A67BA6B676B7}"/>
                    </a:ext>
                  </a:extLst>
                </p14:cNvPr>
                <p14:cNvContentPartPr/>
                <p14:nvPr/>
              </p14:nvContentPartPr>
              <p14:xfrm>
                <a:off x="5031594" y="4055500"/>
                <a:ext cx="37440" cy="32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5A41D-8137-7443-990B-E3EC477118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3954" y="4037500"/>
                  <a:ext cx="73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xmlns="" id="{A0FC03D3-D7C2-8F4D-8DB1-28C7A35C4384}"/>
                    </a:ext>
                  </a:extLst>
                </p14:cNvPr>
                <p14:cNvContentPartPr/>
                <p14:nvPr/>
              </p14:nvContentPartPr>
              <p14:xfrm>
                <a:off x="4987314" y="3740860"/>
                <a:ext cx="99720" cy="68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AE4096-7314-9347-ADE2-B737F01DA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9674" y="3722860"/>
                  <a:ext cx="135360" cy="71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5391981A-A138-CC45-BF51-A9F012630157}"/>
                  </a:ext>
                </a:extLst>
              </p14:cNvPr>
              <p14:cNvContentPartPr/>
              <p14:nvPr/>
            </p14:nvContentPartPr>
            <p14:xfrm>
              <a:off x="4343893" y="4754419"/>
              <a:ext cx="383400" cy="237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391981A-A138-CC45-BF51-A9F0126301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07893" y="4718419"/>
                <a:ext cx="4550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553EB734-722C-0541-9AE0-2CD5CFCD42BB}"/>
                  </a:ext>
                </a:extLst>
              </p14:cNvPr>
              <p14:cNvContentPartPr/>
              <p14:nvPr/>
            </p14:nvContentPartPr>
            <p14:xfrm>
              <a:off x="5295312" y="4139042"/>
              <a:ext cx="546480" cy="91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53EB734-722C-0541-9AE0-2CD5CFCD42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59312" y="4103042"/>
                <a:ext cx="618120" cy="9907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2AF865-92D8-9C41-AC4C-6ECFB482BBE2}"/>
              </a:ext>
            </a:extLst>
          </p:cNvPr>
          <p:cNvSpPr txBox="1"/>
          <p:nvPr/>
        </p:nvSpPr>
        <p:spPr>
          <a:xfrm>
            <a:off x="2212813" y="4590092"/>
            <a:ext cx="1601901" cy="3077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516D6F-1BA5-644E-84B6-C41837668009}"/>
              </a:ext>
            </a:extLst>
          </p:cNvPr>
          <p:cNvSpPr txBox="1"/>
          <p:nvPr/>
        </p:nvSpPr>
        <p:spPr>
          <a:xfrm>
            <a:off x="3289956" y="5586606"/>
            <a:ext cx="2584576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Side of the tip of the tongue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أدنى حافة اللسان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1400" b="1" dirty="0">
                <a:solidFill>
                  <a:srgbClr val="003192"/>
                </a:solidFill>
              </a:rPr>
              <a:t>(ل)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43E21A-9F02-5F45-B958-E6B9D09F23BF}"/>
              </a:ext>
            </a:extLst>
          </p:cNvPr>
          <p:cNvSpPr txBox="1"/>
          <p:nvPr/>
        </p:nvSpPr>
        <p:spPr>
          <a:xfrm>
            <a:off x="6193310" y="4632630"/>
            <a:ext cx="1601901" cy="307777"/>
          </a:xfrm>
          <a:prstGeom prst="rect">
            <a:avLst/>
          </a:prstGeom>
          <a:ln>
            <a:solidFill>
              <a:srgbClr val="ED0A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89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السبيل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Jazakom</a:t>
            </a:r>
            <a:r>
              <a:rPr lang="en-US" sz="4000" b="1" dirty="0">
                <a:solidFill>
                  <a:schemeClr val="bg1"/>
                </a:solidFill>
              </a:rPr>
              <a:t> Allah </a:t>
            </a:r>
            <a:r>
              <a:rPr lang="en-US" sz="4000" b="1" dirty="0" err="1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AE9B73-9368-0647-AB51-F55E97C2D13F}"/>
              </a:ext>
            </a:extLst>
          </p:cNvPr>
          <p:cNvSpPr txBox="1">
            <a:spLocks noChangeAspect="1"/>
          </p:cNvSpPr>
          <p:nvPr/>
        </p:nvSpPr>
        <p:spPr>
          <a:xfrm>
            <a:off x="7500135" y="1795570"/>
            <a:ext cx="226032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CA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50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>
                <a:solidFill>
                  <a:srgbClr val="FFFF00"/>
                </a:solidFill>
              </a:rPr>
              <a:t>Jawf</a:t>
            </a:r>
            <a:r>
              <a:rPr lang="en-US" sz="2000" b="1" dirty="0">
                <a:solidFill>
                  <a:srgbClr val="FFFF00"/>
                </a:solidFill>
              </a:rPr>
              <a:t>    </a:t>
            </a:r>
            <a:r>
              <a:rPr lang="ar-KW" sz="2800" b="1" dirty="0">
                <a:solidFill>
                  <a:srgbClr val="FFFF00"/>
                </a:solidFill>
              </a:rPr>
              <a:t>الجوف</a:t>
            </a:r>
            <a:endParaRPr lang="ar-KW" sz="20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HP\Desktop\صور مخارج الحروف والصفات\26606_0128696036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56" y="1707485"/>
            <a:ext cx="6408712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9312" y="5602592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FF0000"/>
                </a:solidFill>
              </a:rPr>
              <a:t>Alef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7828" y="5602592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FF0000"/>
                </a:solidFill>
              </a:rPr>
              <a:t>Waw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1604" y="5600851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FF0000"/>
                </a:solidFill>
              </a:rPr>
              <a:t>Ya’a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5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Second: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Halq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(Throat)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الحلق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44976" y="4896424"/>
          <a:ext cx="6172200" cy="97496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961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0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4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ثُـمَّ لأَقْصَـى الحَـلْـقِ هَـمْـزٌ هَـاءُ</a:t>
                      </a:r>
                      <a:endParaRPr lang="en-US" sz="1800" b="1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>
                          <a:solidFill>
                            <a:srgbClr val="003300"/>
                          </a:solidFill>
                          <a:effectLst/>
                        </a:rPr>
                        <a:t>ثُــمَّ لِـوَسْـطِـهِ فَـعَـيْـنٌ حَـــاءُ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أَدْنَــاهُ غَـيْـنٌ خَـاؤُهَـا </a:t>
                      </a:r>
                      <a:r>
                        <a:rPr lang="ar-EG" sz="2000" b="1" spc="10" dirty="0">
                          <a:solidFill>
                            <a:schemeClr val="bg1"/>
                          </a:solidFill>
                          <a:effectLst/>
                        </a:rPr>
                        <a:t>والْـقَـافُ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chemeClr val="bg1"/>
                          </a:solidFill>
                          <a:effectLst/>
                        </a:rPr>
                        <a:t>أَقْصَـى اللِّسَـانِ فَـوْقُ ثُــمَّ الْـكَـافُ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Picture 2" descr="No photo description available.">
            <a:extLst>
              <a:ext uri="{FF2B5EF4-FFF2-40B4-BE49-F238E27FC236}">
                <a16:creationId xmlns:a16="http://schemas.microsoft.com/office/drawing/2014/main" xmlns="" id="{08661D86-9594-8E46-97A8-7320B5CEB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2826987" y="1394575"/>
            <a:ext cx="4897838" cy="32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2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216539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CA" sz="2400" b="1" dirty="0">
                <a:solidFill>
                  <a:srgbClr val="FFFF00"/>
                </a:solidFill>
              </a:rPr>
              <a:t>Third</a:t>
            </a:r>
            <a:r>
              <a:rPr lang="ar-KW" sz="2400" b="1" dirty="0">
                <a:solidFill>
                  <a:srgbClr val="FFFF00"/>
                </a:solidFill>
              </a:rPr>
              <a:t>:</a:t>
            </a: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en-CA" sz="9600" b="1" dirty="0">
                <a:solidFill>
                  <a:srgbClr val="FFFF00"/>
                </a:solidFill>
              </a:rPr>
              <a:t>Al-</a:t>
            </a:r>
            <a:r>
              <a:rPr lang="en-CA" sz="9600" b="1" dirty="0" err="1">
                <a:solidFill>
                  <a:srgbClr val="FFFF00"/>
                </a:solidFill>
              </a:rPr>
              <a:t>Lisan</a:t>
            </a:r>
            <a:endParaRPr lang="en-CA" sz="9600" b="1" dirty="0">
              <a:solidFill>
                <a:srgbClr val="FFFF00"/>
              </a:solidFill>
            </a:endParaRPr>
          </a:p>
          <a:p>
            <a:pPr algn="ctr"/>
            <a:r>
              <a:rPr lang="en-CA" sz="3600" b="1" dirty="0">
                <a:solidFill>
                  <a:srgbClr val="FFFF00"/>
                </a:solidFill>
              </a:rPr>
              <a:t>(The Tongue)</a:t>
            </a:r>
            <a:endParaRPr lang="ar-KW" sz="3600" b="1" dirty="0">
              <a:solidFill>
                <a:srgbClr val="FFFF00"/>
              </a:solidFill>
            </a:endParaRPr>
          </a:p>
          <a:p>
            <a:pPr algn="ctr"/>
            <a:endParaRPr lang="en-US" sz="4400" b="1" dirty="0">
              <a:solidFill>
                <a:srgbClr val="FFFF00"/>
              </a:solidFill>
            </a:endParaRPr>
          </a:p>
          <a:p>
            <a:pPr algn="ctr"/>
            <a:r>
              <a:rPr lang="ar-KW" sz="4400" b="1" dirty="0">
                <a:solidFill>
                  <a:srgbClr val="FFFF00"/>
                </a:solidFill>
              </a:rPr>
              <a:t>ثالثًا: اللسان</a:t>
            </a:r>
          </a:p>
        </p:txBody>
      </p:sp>
    </p:spTree>
    <p:extLst>
      <p:ext uri="{BB962C8B-B14F-4D97-AF65-F5344CB8AC3E}">
        <p14:creationId xmlns:p14="http://schemas.microsoft.com/office/powerpoint/2010/main" val="281824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087EA0-FC16-984A-B391-41B5B728E093}"/>
              </a:ext>
            </a:extLst>
          </p:cNvPr>
          <p:cNvSpPr txBox="1"/>
          <p:nvPr/>
        </p:nvSpPr>
        <p:spPr>
          <a:xfrm>
            <a:off x="1289546" y="1482463"/>
            <a:ext cx="7776032" cy="49552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3200" b="1" dirty="0">
                <a:solidFill>
                  <a:srgbClr val="FF0000"/>
                </a:solidFill>
              </a:rPr>
              <a:t>Ten particular </a:t>
            </a:r>
            <a:r>
              <a:rPr lang="en-US" sz="3200" b="1" dirty="0" err="1">
                <a:solidFill>
                  <a:srgbClr val="FF0000"/>
                </a:solidFill>
              </a:rPr>
              <a:t>makharij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 rtl="1"/>
            <a:r>
              <a:rPr lang="en-US" sz="3200" dirty="0">
                <a:solidFill>
                  <a:srgbClr val="003192"/>
                </a:solidFill>
              </a:rPr>
              <a:t>from which </a:t>
            </a:r>
            <a:r>
              <a:rPr lang="en-US" sz="3200" b="1" u="sng" dirty="0">
                <a:solidFill>
                  <a:srgbClr val="003192"/>
                </a:solidFill>
              </a:rPr>
              <a:t>Eighteen letters </a:t>
            </a:r>
            <a:r>
              <a:rPr lang="en-US" sz="3200" dirty="0">
                <a:solidFill>
                  <a:srgbClr val="003192"/>
                </a:solidFill>
              </a:rPr>
              <a:t>are produced</a:t>
            </a:r>
            <a:endParaRPr lang="ar-KW" sz="3200" dirty="0">
              <a:solidFill>
                <a:srgbClr val="003192"/>
              </a:solidFill>
            </a:endParaRPr>
          </a:p>
          <a:p>
            <a:pPr algn="ctr" rtl="1"/>
            <a:endParaRPr lang="en-CA" sz="1400" b="1" dirty="0">
              <a:solidFill>
                <a:srgbClr val="FF0000"/>
              </a:solidFill>
            </a:endParaRPr>
          </a:p>
          <a:p>
            <a:pPr algn="ctr" rtl="1"/>
            <a:r>
              <a:rPr lang="ar-KW" b="1" dirty="0">
                <a:solidFill>
                  <a:srgbClr val="FF0000"/>
                </a:solidFill>
              </a:rPr>
              <a:t>عشرة مخارج خاصة</a:t>
            </a:r>
          </a:p>
          <a:p>
            <a:pPr algn="ctr" rtl="1"/>
            <a:r>
              <a:rPr lang="ar-KW" dirty="0">
                <a:solidFill>
                  <a:srgbClr val="003192"/>
                </a:solidFill>
              </a:rPr>
              <a:t>يخرج منها </a:t>
            </a:r>
            <a:r>
              <a:rPr lang="ar-KW" b="1" u="sng" dirty="0">
                <a:solidFill>
                  <a:srgbClr val="003192"/>
                </a:solidFill>
              </a:rPr>
              <a:t>ثمانية عشرة حرف</a:t>
            </a:r>
            <a:endParaRPr lang="en-CA" b="1" u="sng" dirty="0">
              <a:solidFill>
                <a:srgbClr val="003192"/>
              </a:solidFill>
            </a:endParaRPr>
          </a:p>
          <a:p>
            <a:pPr algn="ctr" rtl="1"/>
            <a:endParaRPr lang="ar-KW" dirty="0">
              <a:solidFill>
                <a:srgbClr val="003192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1. أقصى اللسان  </a:t>
            </a:r>
            <a:r>
              <a:rPr lang="en-US" sz="2000" b="1" dirty="0">
                <a:solidFill>
                  <a:srgbClr val="003192"/>
                </a:solidFill>
              </a:rPr>
              <a:t>The deepest part</a:t>
            </a:r>
            <a:r>
              <a:rPr lang="ar-KW" sz="2000" dirty="0">
                <a:solidFill>
                  <a:srgbClr val="003192"/>
                </a:solidFill>
              </a:rPr>
              <a:t>:   </a:t>
            </a:r>
            <a:r>
              <a:rPr lang="ar-SA" sz="2800" dirty="0">
                <a:solidFill>
                  <a:srgbClr val="FF0000"/>
                </a:solidFill>
              </a:rPr>
              <a:t>ق - ك</a:t>
            </a:r>
            <a:endParaRPr lang="en-US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2. وسط اللسان  </a:t>
            </a:r>
            <a:r>
              <a:rPr lang="en-US" sz="2000" b="1" dirty="0">
                <a:solidFill>
                  <a:srgbClr val="003192"/>
                </a:solidFill>
              </a:rPr>
              <a:t>The middle part</a:t>
            </a:r>
            <a:r>
              <a:rPr lang="ar-KW" sz="2000" b="1" dirty="0">
                <a:solidFill>
                  <a:srgbClr val="003192"/>
                </a:solidFill>
              </a:rPr>
              <a:t>:   </a:t>
            </a:r>
            <a:r>
              <a:rPr lang="ar-SA" sz="2800" dirty="0" err="1">
                <a:solidFill>
                  <a:srgbClr val="FF0000"/>
                </a:solidFill>
              </a:rPr>
              <a:t>ج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ش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ي</a:t>
            </a:r>
            <a:endParaRPr lang="en-US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3. طرف اللسان  </a:t>
            </a:r>
            <a:r>
              <a:rPr lang="en-US" sz="2000" b="1" dirty="0">
                <a:solidFill>
                  <a:srgbClr val="003192"/>
                </a:solidFill>
              </a:rPr>
              <a:t>The closest part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</a:p>
          <a:p>
            <a:pPr lvl="0" algn="ctr" rtl="1">
              <a:spcAft>
                <a:spcPts val="600"/>
              </a:spcAft>
            </a:pPr>
            <a:r>
              <a:rPr lang="ar-SA" sz="2800" dirty="0" err="1">
                <a:solidFill>
                  <a:srgbClr val="FF0000"/>
                </a:solidFill>
              </a:rPr>
              <a:t>ت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ط</a:t>
            </a:r>
            <a:r>
              <a:rPr lang="ar-SA" sz="2800" dirty="0">
                <a:solidFill>
                  <a:srgbClr val="FF0000"/>
                </a:solidFill>
              </a:rPr>
              <a:t> - د  /  </a:t>
            </a:r>
            <a:r>
              <a:rPr lang="ar-SA" sz="2800" dirty="0" err="1">
                <a:solidFill>
                  <a:srgbClr val="FF0000"/>
                </a:solidFill>
              </a:rPr>
              <a:t>ث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ظ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ذ</a:t>
            </a:r>
            <a:r>
              <a:rPr lang="ar-SA" sz="2800" dirty="0">
                <a:solidFill>
                  <a:srgbClr val="FF0000"/>
                </a:solidFill>
              </a:rPr>
              <a:t>  /  </a:t>
            </a:r>
            <a:r>
              <a:rPr lang="ar-SA" sz="2800" dirty="0" err="1">
                <a:solidFill>
                  <a:srgbClr val="FF0000"/>
                </a:solidFill>
              </a:rPr>
              <a:t>ز</a:t>
            </a:r>
            <a:r>
              <a:rPr lang="ar-SA" sz="2800" dirty="0">
                <a:solidFill>
                  <a:srgbClr val="FF0000"/>
                </a:solidFill>
              </a:rPr>
              <a:t> - ص - </a:t>
            </a:r>
            <a:r>
              <a:rPr lang="ar-SA" sz="2800" dirty="0" err="1">
                <a:solidFill>
                  <a:srgbClr val="FF0000"/>
                </a:solidFill>
              </a:rPr>
              <a:t>س</a:t>
            </a:r>
            <a:r>
              <a:rPr lang="ar-SA" sz="2800" dirty="0">
                <a:solidFill>
                  <a:srgbClr val="FF0000"/>
                </a:solidFill>
              </a:rPr>
              <a:t> </a:t>
            </a:r>
            <a:br>
              <a:rPr lang="ar-SA" sz="2800" dirty="0">
                <a:solidFill>
                  <a:srgbClr val="FF0000"/>
                </a:solidFill>
              </a:rPr>
            </a:br>
            <a:r>
              <a:rPr lang="ar-SA" sz="2800" dirty="0">
                <a:solidFill>
                  <a:srgbClr val="FF0000"/>
                </a:solidFill>
              </a:rPr>
              <a:t>/  ل - ن - </a:t>
            </a:r>
            <a:r>
              <a:rPr lang="ar-SA" sz="2800" dirty="0" err="1">
                <a:solidFill>
                  <a:srgbClr val="FF0000"/>
                </a:solidFill>
              </a:rPr>
              <a:t>ر</a:t>
            </a:r>
            <a:endParaRPr lang="en-CA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3. حافة اللسان  </a:t>
            </a:r>
            <a:r>
              <a:rPr lang="en-US" sz="2000" b="1" dirty="0">
                <a:solidFill>
                  <a:srgbClr val="003192"/>
                </a:solidFill>
              </a:rPr>
              <a:t>The side part</a:t>
            </a:r>
            <a:r>
              <a:rPr lang="ar-KW" sz="2000" b="1" dirty="0">
                <a:solidFill>
                  <a:srgbClr val="003192"/>
                </a:solidFill>
              </a:rPr>
              <a:t>:   </a:t>
            </a:r>
            <a:r>
              <a:rPr lang="ar-KW" sz="2800" dirty="0">
                <a:solidFill>
                  <a:srgbClr val="FF0000"/>
                </a:solidFill>
              </a:rPr>
              <a:t>ض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8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AA7C39-E16E-1F4C-B48A-12F9AB2E6717}"/>
              </a:ext>
            </a:extLst>
          </p:cNvPr>
          <p:cNvSpPr txBox="1"/>
          <p:nvPr/>
        </p:nvSpPr>
        <p:spPr>
          <a:xfrm>
            <a:off x="1486361" y="2912319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2" descr="أحمد عبدالرحمن الحميدان on Twitter: &amp;quot;صورة توضح مخارج الحروف من اللسان.  #almajma3 #اليوم_العالمي_للغة_العربية #١٨_ديسمبر #اللغة_العربية #الثقافة… &amp;quot;">
            <a:extLst>
              <a:ext uri="{FF2B5EF4-FFF2-40B4-BE49-F238E27FC236}">
                <a16:creationId xmlns:a16="http://schemas.microsoft.com/office/drawing/2014/main" xmlns="" id="{752A58B1-94D1-5242-80D8-815C6C1A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92" y="1752523"/>
            <a:ext cx="5197333" cy="45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CF00E2-48B7-9C43-AE39-B8BB6F810781}"/>
              </a:ext>
            </a:extLst>
          </p:cNvPr>
          <p:cNvSpPr txBox="1"/>
          <p:nvPr/>
        </p:nvSpPr>
        <p:spPr>
          <a:xfrm>
            <a:off x="6415290" y="2875167"/>
            <a:ext cx="21375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end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7B82B9-B8A5-4648-BC2B-32781E454B19}"/>
              </a:ext>
            </a:extLst>
          </p:cNvPr>
          <p:cNvSpPr txBox="1"/>
          <p:nvPr/>
        </p:nvSpPr>
        <p:spPr>
          <a:xfrm>
            <a:off x="7209711" y="3470209"/>
            <a:ext cx="150630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 ق</a:t>
            </a:r>
            <a:r>
              <a:rPr lang="en-CA" sz="1400" b="1" dirty="0">
                <a:solidFill>
                  <a:srgbClr val="003192"/>
                </a:solidFill>
              </a:rPr>
              <a:t>Under the </a:t>
            </a:r>
            <a:r>
              <a:rPr lang="ar-SA" sz="1400" b="1" dirty="0">
                <a:solidFill>
                  <a:srgbClr val="003192"/>
                </a:solidFill>
              </a:rPr>
              <a:t> 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47DE30-7A19-154F-9E9B-F94712D64EDB}"/>
              </a:ext>
            </a:extLst>
          </p:cNvPr>
          <p:cNvSpPr txBox="1"/>
          <p:nvPr/>
        </p:nvSpPr>
        <p:spPr>
          <a:xfrm>
            <a:off x="7267589" y="4022742"/>
            <a:ext cx="2199910" cy="3077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400" b="1" dirty="0">
                <a:solidFill>
                  <a:srgbClr val="003192"/>
                </a:solidFill>
              </a:rPr>
              <a:t>he middle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3ED5A6-0602-7C4C-A4A9-573DE89CA48E}"/>
              </a:ext>
            </a:extLst>
          </p:cNvPr>
          <p:cNvSpPr txBox="1"/>
          <p:nvPr/>
        </p:nvSpPr>
        <p:spPr>
          <a:xfrm>
            <a:off x="1947672" y="3747466"/>
            <a:ext cx="1878003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side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D324CFA-2155-4645-A342-BE9643A3F983}"/>
              </a:ext>
            </a:extLst>
          </p:cNvPr>
          <p:cNvGrpSpPr/>
          <p:nvPr/>
        </p:nvGrpSpPr>
        <p:grpSpPr>
          <a:xfrm>
            <a:off x="4097431" y="3602239"/>
            <a:ext cx="99720" cy="680040"/>
            <a:chOff x="4987314" y="3740860"/>
            <a:chExt cx="997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CF75EA11-5C1F-374E-9109-1B137CCE20C1}"/>
                    </a:ext>
                  </a:extLst>
                </p14:cNvPr>
                <p14:cNvContentPartPr/>
                <p14:nvPr/>
              </p14:nvContentPartPr>
              <p14:xfrm>
                <a:off x="5008194" y="4098340"/>
                <a:ext cx="6228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EAD960-655D-8249-9888-7977268D56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194" y="4080340"/>
                  <a:ext cx="97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A81BCE9E-D537-624C-820A-A67BA6B676B7}"/>
                    </a:ext>
                  </a:extLst>
                </p14:cNvPr>
                <p14:cNvContentPartPr/>
                <p14:nvPr/>
              </p14:nvContentPartPr>
              <p14:xfrm>
                <a:off x="5031594" y="4055500"/>
                <a:ext cx="37440" cy="32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5A41D-8137-7443-990B-E3EC477118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3954" y="4037500"/>
                  <a:ext cx="73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xmlns="" id="{A0FC03D3-D7C2-8F4D-8DB1-28C7A35C4384}"/>
                    </a:ext>
                  </a:extLst>
                </p14:cNvPr>
                <p14:cNvContentPartPr/>
                <p14:nvPr/>
              </p14:nvContentPartPr>
              <p14:xfrm>
                <a:off x="4987314" y="3740860"/>
                <a:ext cx="99720" cy="68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AE4096-7314-9347-ADE2-B737F01DA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9674" y="3722860"/>
                  <a:ext cx="135360" cy="71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5391981A-A138-CC45-BF51-A9F012630157}"/>
                  </a:ext>
                </a:extLst>
              </p14:cNvPr>
              <p14:cNvContentPartPr/>
              <p14:nvPr/>
            </p14:nvContentPartPr>
            <p14:xfrm>
              <a:off x="4343893" y="4754419"/>
              <a:ext cx="383400" cy="237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391981A-A138-CC45-BF51-A9F0126301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07893" y="4718419"/>
                <a:ext cx="4550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553EB734-722C-0541-9AE0-2CD5CFCD42BB}"/>
                  </a:ext>
                </a:extLst>
              </p14:cNvPr>
              <p14:cNvContentPartPr/>
              <p14:nvPr/>
            </p14:nvContentPartPr>
            <p14:xfrm>
              <a:off x="5295312" y="4139042"/>
              <a:ext cx="546480" cy="91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53EB734-722C-0541-9AE0-2CD5CFCD42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59312" y="4103042"/>
                <a:ext cx="618120" cy="9907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2AF865-92D8-9C41-AC4C-6ECFB482BBE2}"/>
              </a:ext>
            </a:extLst>
          </p:cNvPr>
          <p:cNvSpPr txBox="1"/>
          <p:nvPr/>
        </p:nvSpPr>
        <p:spPr>
          <a:xfrm>
            <a:off x="2212813" y="4590092"/>
            <a:ext cx="1601901" cy="3077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516D6F-1BA5-644E-84B6-C41837668009}"/>
              </a:ext>
            </a:extLst>
          </p:cNvPr>
          <p:cNvSpPr txBox="1"/>
          <p:nvPr/>
        </p:nvSpPr>
        <p:spPr>
          <a:xfrm>
            <a:off x="3289956" y="5586606"/>
            <a:ext cx="2584576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Side of the tip of the tongue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أدنى حافة اللسان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1400" b="1" dirty="0">
                <a:solidFill>
                  <a:srgbClr val="003192"/>
                </a:solidFill>
              </a:rPr>
              <a:t>(ل)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43E21A-9F02-5F45-B958-E6B9D09F23BF}"/>
              </a:ext>
            </a:extLst>
          </p:cNvPr>
          <p:cNvSpPr txBox="1"/>
          <p:nvPr/>
        </p:nvSpPr>
        <p:spPr>
          <a:xfrm>
            <a:off x="6193310" y="4632630"/>
            <a:ext cx="1601901" cy="307777"/>
          </a:xfrm>
          <a:prstGeom prst="rect">
            <a:avLst/>
          </a:prstGeom>
          <a:ln>
            <a:solidFill>
              <a:srgbClr val="ED0A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Google Shape;442;p32" descr="C:\Users\HP\Desktop\صور مخارج الحروف والصفات\1752010-080544AM-1.gif">
            <a:extLst>
              <a:ext uri="{FF2B5EF4-FFF2-40B4-BE49-F238E27FC236}">
                <a16:creationId xmlns:a16="http://schemas.microsoft.com/office/drawing/2014/main" xmlns="" id="{B521E35C-835A-C64B-A759-5E5E93FDD0D7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54232" y="1726054"/>
            <a:ext cx="6096000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52;p33" descr="C:\Users\HP\Desktop\صور مخارج الحروف والصفات\375658482.jpg">
            <a:extLst>
              <a:ext uri="{FF2B5EF4-FFF2-40B4-BE49-F238E27FC236}">
                <a16:creationId xmlns:a16="http://schemas.microsoft.com/office/drawing/2014/main" xmlns="" id="{4CAD39CE-BFAC-4C4C-9792-43BDCC5B32BB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 b="3013"/>
          <a:stretch/>
        </p:blipFill>
        <p:spPr>
          <a:xfrm>
            <a:off x="527448" y="1633137"/>
            <a:ext cx="4692225" cy="48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55;p33">
            <a:extLst>
              <a:ext uri="{FF2B5EF4-FFF2-40B4-BE49-F238E27FC236}">
                <a16:creationId xmlns:a16="http://schemas.microsoft.com/office/drawing/2014/main" xmlns="" id="{2B53ADE0-1655-DB43-BA5D-EE64891DAD85}"/>
              </a:ext>
            </a:extLst>
          </p:cNvPr>
          <p:cNvSpPr txBox="1"/>
          <p:nvPr/>
        </p:nvSpPr>
        <p:spPr>
          <a:xfrm>
            <a:off x="708727" y="2480588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Divisions of Upper Palate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721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829</Words>
  <Application>Microsoft Office PowerPoint</Application>
  <PresentationFormat>Widescreen</PresentationFormat>
  <Paragraphs>241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Points of articulation of the letters (Makharij)   (2) Al-Lisan (The Tongue)</vt:lpstr>
      <vt:lpstr>Recall  مراجعة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101</cp:revision>
  <dcterms:created xsi:type="dcterms:W3CDTF">2020-09-13T16:40:33Z</dcterms:created>
  <dcterms:modified xsi:type="dcterms:W3CDTF">2022-03-05T03:33:32Z</dcterms:modified>
</cp:coreProperties>
</file>