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5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6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7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8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9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0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1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12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3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4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5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16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17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18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19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20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21.xml" ContentType="application/vnd.openxmlformats-officedocument.presentationml.notesSlide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notesSlides/notesSlide22.xml" ContentType="application/vnd.openxmlformats-officedocument.presentationml.notesSlide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23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24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25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notesSlides/notesSlide26.xml" ContentType="application/vnd.openxmlformats-officedocument.presentationml.notesSlide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notesSlides/notesSlide27.xml" ContentType="application/vnd.openxmlformats-officedocument.presentationml.notesSlide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321" r:id="rId4"/>
    <p:sldId id="298" r:id="rId5"/>
    <p:sldId id="300" r:id="rId6"/>
    <p:sldId id="322" r:id="rId7"/>
    <p:sldId id="323" r:id="rId8"/>
    <p:sldId id="324" r:id="rId9"/>
    <p:sldId id="325" r:id="rId10"/>
    <p:sldId id="326" r:id="rId11"/>
    <p:sldId id="331" r:id="rId12"/>
    <p:sldId id="332" r:id="rId13"/>
    <p:sldId id="333" r:id="rId14"/>
    <p:sldId id="336" r:id="rId15"/>
    <p:sldId id="337" r:id="rId16"/>
    <p:sldId id="338" r:id="rId17"/>
    <p:sldId id="334" r:id="rId18"/>
    <p:sldId id="335" r:id="rId19"/>
    <p:sldId id="327" r:id="rId20"/>
    <p:sldId id="328" r:id="rId21"/>
    <p:sldId id="329" r:id="rId22"/>
    <p:sldId id="330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FF33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778"/>
  </p:normalViewPr>
  <p:slideViewPr>
    <p:cSldViewPr snapToGrid="0" snapToObjects="1">
      <p:cViewPr varScale="1">
        <p:scale>
          <a:sx n="71" d="100"/>
          <a:sy n="71" d="100"/>
        </p:scale>
        <p:origin x="58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22:49.46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22:49.47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22:49.474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75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80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04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74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55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421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102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86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425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289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01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27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094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06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63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52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78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439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47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36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40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84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47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10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90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80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 smtClean="0"/>
              <a:t>تجويد  </a:t>
            </a:r>
            <a:r>
              <a:rPr lang="ar-SA" sz="1800" b="1" dirty="0" smtClean="0"/>
              <a:t>2</a:t>
            </a:r>
            <a:r>
              <a:rPr lang="ar-KW" sz="1800" b="1" dirty="0" smtClean="0"/>
              <a:t>8</a:t>
            </a:r>
            <a:r>
              <a:rPr lang="ar-SA" sz="1800" b="1" dirty="0" smtClean="0"/>
              <a:t>2</a:t>
            </a:r>
            <a:r>
              <a:rPr lang="ar-KW" sz="1800" b="1" dirty="0" smtClean="0"/>
              <a:t> </a:t>
            </a:r>
            <a:r>
              <a:rPr lang="ar-SA" sz="1800" b="1" dirty="0" smtClean="0"/>
              <a:t>– </a:t>
            </a:r>
            <a:r>
              <a:rPr lang="ar-SA" sz="1800" b="1" dirty="0"/>
              <a:t>مادة </a:t>
            </a:r>
            <a:r>
              <a:rPr lang="ar-KW" sz="1800" b="1" dirty="0" smtClean="0"/>
              <a:t>التجويد </a:t>
            </a:r>
            <a:r>
              <a:rPr lang="ar-SA" sz="1800" b="1" dirty="0" smtClean="0"/>
              <a:t>– </a:t>
            </a:r>
            <a:r>
              <a:rPr lang="ar-SA" sz="1800" b="1" dirty="0"/>
              <a:t>المحاضرة </a:t>
            </a:r>
            <a:r>
              <a:rPr lang="ar-SA" sz="1800" b="1" dirty="0" smtClean="0"/>
              <a:t>الأولى – الفصل الرابع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2022-02-25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2022-02-25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2022-02-25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2022-02-25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2022-02-25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2022-02-25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41.xml"/><Relationship Id="rId12" Type="http://schemas.openxmlformats.org/officeDocument/2006/relationships/customXml" Target="../ink/ink42.xml"/><Relationship Id="rId17" Type="http://schemas.openxmlformats.org/officeDocument/2006/relationships/customXml" Target="../ink/ink45.xml"/><Relationship Id="rId25" Type="http://schemas.openxmlformats.org/officeDocument/2006/relationships/customXml" Target="../ink/ink47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46.xml"/><Relationship Id="rId28" Type="http://schemas.openxmlformats.org/officeDocument/2006/relationships/image" Target="../media/image5.jpg"/><Relationship Id="rId14" Type="http://schemas.openxmlformats.org/officeDocument/2006/relationships/customXml" Target="../ink/ink43.xml"/><Relationship Id="rId22" Type="http://schemas.openxmlformats.org/officeDocument/2006/relationships/image" Target="../media/image7.emf"/><Relationship Id="rId27" Type="http://schemas.openxmlformats.org/officeDocument/2006/relationships/customXml" Target="../ink/ink4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49.xml"/><Relationship Id="rId12" Type="http://schemas.openxmlformats.org/officeDocument/2006/relationships/customXml" Target="../ink/ink50.xml"/><Relationship Id="rId17" Type="http://schemas.openxmlformats.org/officeDocument/2006/relationships/customXml" Target="../ink/ink53.xml"/><Relationship Id="rId25" Type="http://schemas.openxmlformats.org/officeDocument/2006/relationships/customXml" Target="../ink/ink55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5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54.xml"/><Relationship Id="rId28" Type="http://schemas.openxmlformats.org/officeDocument/2006/relationships/image" Target="../media/image5.jpg"/><Relationship Id="rId14" Type="http://schemas.openxmlformats.org/officeDocument/2006/relationships/customXml" Target="../ink/ink51.xml"/><Relationship Id="rId22" Type="http://schemas.openxmlformats.org/officeDocument/2006/relationships/image" Target="../media/image7.emf"/><Relationship Id="rId27" Type="http://schemas.openxmlformats.org/officeDocument/2006/relationships/customXml" Target="../ink/ink5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57.xml"/><Relationship Id="rId12" Type="http://schemas.openxmlformats.org/officeDocument/2006/relationships/customXml" Target="../ink/ink58.xml"/><Relationship Id="rId17" Type="http://schemas.openxmlformats.org/officeDocument/2006/relationships/customXml" Target="../ink/ink61.xml"/><Relationship Id="rId25" Type="http://schemas.openxmlformats.org/officeDocument/2006/relationships/customXml" Target="../ink/ink63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6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62.xml"/><Relationship Id="rId28" Type="http://schemas.openxmlformats.org/officeDocument/2006/relationships/image" Target="../media/image5.jpg"/><Relationship Id="rId14" Type="http://schemas.openxmlformats.org/officeDocument/2006/relationships/customXml" Target="../ink/ink59.xml"/><Relationship Id="rId22" Type="http://schemas.openxmlformats.org/officeDocument/2006/relationships/image" Target="../media/image7.emf"/><Relationship Id="rId27" Type="http://schemas.openxmlformats.org/officeDocument/2006/relationships/customXml" Target="../ink/ink6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65.xml"/><Relationship Id="rId12" Type="http://schemas.openxmlformats.org/officeDocument/2006/relationships/customXml" Target="../ink/ink66.xml"/><Relationship Id="rId17" Type="http://schemas.openxmlformats.org/officeDocument/2006/relationships/customXml" Target="../ink/ink69.xml"/><Relationship Id="rId25" Type="http://schemas.openxmlformats.org/officeDocument/2006/relationships/customXml" Target="../ink/ink71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70.xml"/><Relationship Id="rId28" Type="http://schemas.openxmlformats.org/officeDocument/2006/relationships/image" Target="../media/image5.jpg"/><Relationship Id="rId14" Type="http://schemas.openxmlformats.org/officeDocument/2006/relationships/customXml" Target="../ink/ink67.xml"/><Relationship Id="rId22" Type="http://schemas.openxmlformats.org/officeDocument/2006/relationships/image" Target="../media/image7.emf"/><Relationship Id="rId27" Type="http://schemas.openxmlformats.org/officeDocument/2006/relationships/customXml" Target="../ink/ink7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73.xml"/><Relationship Id="rId12" Type="http://schemas.openxmlformats.org/officeDocument/2006/relationships/customXml" Target="../ink/ink74.xml"/><Relationship Id="rId17" Type="http://schemas.openxmlformats.org/officeDocument/2006/relationships/customXml" Target="../ink/ink77.xml"/><Relationship Id="rId25" Type="http://schemas.openxmlformats.org/officeDocument/2006/relationships/customXml" Target="../ink/ink79.xml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78.xml"/><Relationship Id="rId28" Type="http://schemas.openxmlformats.org/officeDocument/2006/relationships/image" Target="../media/image5.jpg"/><Relationship Id="rId14" Type="http://schemas.openxmlformats.org/officeDocument/2006/relationships/customXml" Target="../ink/ink75.xml"/><Relationship Id="rId22" Type="http://schemas.openxmlformats.org/officeDocument/2006/relationships/image" Target="../media/image7.emf"/><Relationship Id="rId27" Type="http://schemas.openxmlformats.org/officeDocument/2006/relationships/customXml" Target="../ink/ink8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81.xml"/><Relationship Id="rId12" Type="http://schemas.openxmlformats.org/officeDocument/2006/relationships/customXml" Target="../ink/ink82.xml"/><Relationship Id="rId17" Type="http://schemas.openxmlformats.org/officeDocument/2006/relationships/customXml" Target="../ink/ink85.xml"/><Relationship Id="rId25" Type="http://schemas.openxmlformats.org/officeDocument/2006/relationships/customXml" Target="../ink/ink87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8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86.xml"/><Relationship Id="rId28" Type="http://schemas.openxmlformats.org/officeDocument/2006/relationships/image" Target="../media/image5.jpg"/><Relationship Id="rId14" Type="http://schemas.openxmlformats.org/officeDocument/2006/relationships/customXml" Target="../ink/ink83.xml"/><Relationship Id="rId22" Type="http://schemas.openxmlformats.org/officeDocument/2006/relationships/image" Target="../media/image7.emf"/><Relationship Id="rId27" Type="http://schemas.openxmlformats.org/officeDocument/2006/relationships/customXml" Target="../ink/ink8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89.xml"/><Relationship Id="rId12" Type="http://schemas.openxmlformats.org/officeDocument/2006/relationships/customXml" Target="../ink/ink90.xml"/><Relationship Id="rId17" Type="http://schemas.openxmlformats.org/officeDocument/2006/relationships/customXml" Target="../ink/ink93.xml"/><Relationship Id="rId25" Type="http://schemas.openxmlformats.org/officeDocument/2006/relationships/customXml" Target="../ink/ink95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9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94.xml"/><Relationship Id="rId28" Type="http://schemas.openxmlformats.org/officeDocument/2006/relationships/image" Target="../media/image5.jpg"/><Relationship Id="rId14" Type="http://schemas.openxmlformats.org/officeDocument/2006/relationships/customXml" Target="../ink/ink91.xml"/><Relationship Id="rId22" Type="http://schemas.openxmlformats.org/officeDocument/2006/relationships/image" Target="../media/image7.emf"/><Relationship Id="rId27" Type="http://schemas.openxmlformats.org/officeDocument/2006/relationships/customXml" Target="../ink/ink9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97.xml"/><Relationship Id="rId12" Type="http://schemas.openxmlformats.org/officeDocument/2006/relationships/customXml" Target="../ink/ink98.xml"/><Relationship Id="rId17" Type="http://schemas.openxmlformats.org/officeDocument/2006/relationships/customXml" Target="../ink/ink101.xml"/><Relationship Id="rId25" Type="http://schemas.openxmlformats.org/officeDocument/2006/relationships/customXml" Target="../ink/ink103.xm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0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02.xml"/><Relationship Id="rId28" Type="http://schemas.openxmlformats.org/officeDocument/2006/relationships/image" Target="../media/image5.jpg"/><Relationship Id="rId14" Type="http://schemas.openxmlformats.org/officeDocument/2006/relationships/customXml" Target="../ink/ink99.xml"/><Relationship Id="rId22" Type="http://schemas.openxmlformats.org/officeDocument/2006/relationships/image" Target="../media/image7.emf"/><Relationship Id="rId27" Type="http://schemas.openxmlformats.org/officeDocument/2006/relationships/customXml" Target="../ink/ink10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05.xml"/><Relationship Id="rId12" Type="http://schemas.openxmlformats.org/officeDocument/2006/relationships/customXml" Target="../ink/ink106.xml"/><Relationship Id="rId17" Type="http://schemas.openxmlformats.org/officeDocument/2006/relationships/customXml" Target="../ink/ink109.xml"/><Relationship Id="rId25" Type="http://schemas.openxmlformats.org/officeDocument/2006/relationships/customXml" Target="../ink/ink111.xml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108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10.xml"/><Relationship Id="rId28" Type="http://schemas.openxmlformats.org/officeDocument/2006/relationships/image" Target="../media/image5.jpg"/><Relationship Id="rId14" Type="http://schemas.openxmlformats.org/officeDocument/2006/relationships/customXml" Target="../ink/ink107.xml"/><Relationship Id="rId22" Type="http://schemas.openxmlformats.org/officeDocument/2006/relationships/image" Target="../media/image7.emf"/><Relationship Id="rId27" Type="http://schemas.openxmlformats.org/officeDocument/2006/relationships/customXml" Target="../ink/ink11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13.xml"/><Relationship Id="rId12" Type="http://schemas.openxmlformats.org/officeDocument/2006/relationships/customXml" Target="../ink/ink114.xml"/><Relationship Id="rId17" Type="http://schemas.openxmlformats.org/officeDocument/2006/relationships/customXml" Target="../ink/ink117.xml"/><Relationship Id="rId25" Type="http://schemas.openxmlformats.org/officeDocument/2006/relationships/customXml" Target="../ink/ink119.xml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1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18.xml"/><Relationship Id="rId28" Type="http://schemas.openxmlformats.org/officeDocument/2006/relationships/image" Target="../media/image5.jpg"/><Relationship Id="rId14" Type="http://schemas.openxmlformats.org/officeDocument/2006/relationships/customXml" Target="../ink/ink115.xml"/><Relationship Id="rId22" Type="http://schemas.openxmlformats.org/officeDocument/2006/relationships/image" Target="../media/image7.emf"/><Relationship Id="rId27" Type="http://schemas.openxmlformats.org/officeDocument/2006/relationships/customXml" Target="../ink/ink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21.xml"/><Relationship Id="rId12" Type="http://schemas.openxmlformats.org/officeDocument/2006/relationships/customXml" Target="../ink/ink122.xml"/><Relationship Id="rId17" Type="http://schemas.openxmlformats.org/officeDocument/2006/relationships/customXml" Target="../ink/ink125.xml"/><Relationship Id="rId25" Type="http://schemas.openxmlformats.org/officeDocument/2006/relationships/customXml" Target="../ink/ink127.xml"/><Relationship Id="rId33" Type="http://schemas.openxmlformats.org/officeDocument/2006/relationships/customXml" Target="../ink/ink131.xml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24.xml"/><Relationship Id="rId29" Type="http://schemas.openxmlformats.org/officeDocument/2006/relationships/customXml" Target="../ink/ink129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32" Type="http://schemas.openxmlformats.org/officeDocument/2006/relationships/image" Target="../media/image11.emf"/><Relationship Id="rId15" Type="http://schemas.openxmlformats.org/officeDocument/2006/relationships/image" Target="../media/image24.png"/><Relationship Id="rId23" Type="http://schemas.openxmlformats.org/officeDocument/2006/relationships/customXml" Target="../ink/ink126.xml"/><Relationship Id="rId28" Type="http://schemas.openxmlformats.org/officeDocument/2006/relationships/image" Target="../media/image5.jpg"/><Relationship Id="rId31" Type="http://schemas.openxmlformats.org/officeDocument/2006/relationships/customXml" Target="../ink/ink130.xml"/><Relationship Id="rId14" Type="http://schemas.openxmlformats.org/officeDocument/2006/relationships/customXml" Target="../ink/ink123.xml"/><Relationship Id="rId22" Type="http://schemas.openxmlformats.org/officeDocument/2006/relationships/image" Target="../media/image7.emf"/><Relationship Id="rId27" Type="http://schemas.openxmlformats.org/officeDocument/2006/relationships/customXml" Target="../ink/ink128.xml"/><Relationship Id="rId30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32.xml"/><Relationship Id="rId12" Type="http://schemas.openxmlformats.org/officeDocument/2006/relationships/customXml" Target="../ink/ink133.xml"/><Relationship Id="rId17" Type="http://schemas.openxmlformats.org/officeDocument/2006/relationships/customXml" Target="../ink/ink136.xml"/><Relationship Id="rId25" Type="http://schemas.openxmlformats.org/officeDocument/2006/relationships/customXml" Target="../ink/ink138.xml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13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37.xml"/><Relationship Id="rId14" Type="http://schemas.openxmlformats.org/officeDocument/2006/relationships/customXml" Target="../ink/ink134.xml"/><Relationship Id="rId22" Type="http://schemas.openxmlformats.org/officeDocument/2006/relationships/image" Target="../media/image7.emf"/><Relationship Id="rId27" Type="http://schemas.openxmlformats.org/officeDocument/2006/relationships/customXml" Target="../ink/ink13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40.xml"/><Relationship Id="rId12" Type="http://schemas.openxmlformats.org/officeDocument/2006/relationships/customXml" Target="../ink/ink141.xml"/><Relationship Id="rId17" Type="http://schemas.openxmlformats.org/officeDocument/2006/relationships/customXml" Target="../ink/ink144.xml"/><Relationship Id="rId25" Type="http://schemas.openxmlformats.org/officeDocument/2006/relationships/customXml" Target="../ink/ink146.xml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143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45.xml"/><Relationship Id="rId28" Type="http://schemas.openxmlformats.org/officeDocument/2006/relationships/image" Target="../media/image5.jpg"/><Relationship Id="rId14" Type="http://schemas.openxmlformats.org/officeDocument/2006/relationships/customXml" Target="../ink/ink142.xml"/><Relationship Id="rId22" Type="http://schemas.openxmlformats.org/officeDocument/2006/relationships/image" Target="../media/image7.emf"/><Relationship Id="rId27" Type="http://schemas.openxmlformats.org/officeDocument/2006/relationships/customXml" Target="../ink/ink14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48.xml"/><Relationship Id="rId12" Type="http://schemas.openxmlformats.org/officeDocument/2006/relationships/customXml" Target="../ink/ink149.xml"/><Relationship Id="rId17" Type="http://schemas.openxmlformats.org/officeDocument/2006/relationships/customXml" Target="../ink/ink152.xml"/><Relationship Id="rId25" Type="http://schemas.openxmlformats.org/officeDocument/2006/relationships/customXml" Target="../ink/ink154.xml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15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53.xml"/><Relationship Id="rId28" Type="http://schemas.openxmlformats.org/officeDocument/2006/relationships/image" Target="../media/image5.jpg"/><Relationship Id="rId14" Type="http://schemas.openxmlformats.org/officeDocument/2006/relationships/customXml" Target="../ink/ink150.xml"/><Relationship Id="rId22" Type="http://schemas.openxmlformats.org/officeDocument/2006/relationships/image" Target="../media/image7.emf"/><Relationship Id="rId27" Type="http://schemas.openxmlformats.org/officeDocument/2006/relationships/customXml" Target="../ink/ink15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56.xml"/><Relationship Id="rId12" Type="http://schemas.openxmlformats.org/officeDocument/2006/relationships/customXml" Target="../ink/ink157.xml"/><Relationship Id="rId17" Type="http://schemas.openxmlformats.org/officeDocument/2006/relationships/customXml" Target="../ink/ink160.xml"/><Relationship Id="rId25" Type="http://schemas.openxmlformats.org/officeDocument/2006/relationships/customXml" Target="../ink/ink162.xml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159.xml"/><Relationship Id="rId29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61.xml"/><Relationship Id="rId28" Type="http://schemas.openxmlformats.org/officeDocument/2006/relationships/image" Target="../media/image5.jpg"/><Relationship Id="rId14" Type="http://schemas.openxmlformats.org/officeDocument/2006/relationships/customXml" Target="../ink/ink158.xml"/><Relationship Id="rId22" Type="http://schemas.openxmlformats.org/officeDocument/2006/relationships/image" Target="../media/image7.emf"/><Relationship Id="rId27" Type="http://schemas.openxmlformats.org/officeDocument/2006/relationships/customXml" Target="../ink/ink16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64.xml"/><Relationship Id="rId12" Type="http://schemas.openxmlformats.org/officeDocument/2006/relationships/customXml" Target="../ink/ink165.xml"/><Relationship Id="rId17" Type="http://schemas.openxmlformats.org/officeDocument/2006/relationships/customXml" Target="../ink/ink168.xml"/><Relationship Id="rId25" Type="http://schemas.openxmlformats.org/officeDocument/2006/relationships/customXml" Target="../ink/ink170.xml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167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69.xml"/><Relationship Id="rId28" Type="http://schemas.openxmlformats.org/officeDocument/2006/relationships/image" Target="../media/image5.jpg"/><Relationship Id="rId14" Type="http://schemas.openxmlformats.org/officeDocument/2006/relationships/customXml" Target="../ink/ink166.xml"/><Relationship Id="rId22" Type="http://schemas.openxmlformats.org/officeDocument/2006/relationships/image" Target="../media/image7.emf"/><Relationship Id="rId27" Type="http://schemas.openxmlformats.org/officeDocument/2006/relationships/customXml" Target="../ink/ink17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72.xml"/><Relationship Id="rId12" Type="http://schemas.openxmlformats.org/officeDocument/2006/relationships/customXml" Target="../ink/ink173.xml"/><Relationship Id="rId17" Type="http://schemas.openxmlformats.org/officeDocument/2006/relationships/customXml" Target="../ink/ink176.xml"/><Relationship Id="rId25" Type="http://schemas.openxmlformats.org/officeDocument/2006/relationships/customXml" Target="../ink/ink178.xml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17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77.xml"/><Relationship Id="rId28" Type="http://schemas.openxmlformats.org/officeDocument/2006/relationships/image" Target="../media/image5.jpg"/><Relationship Id="rId14" Type="http://schemas.openxmlformats.org/officeDocument/2006/relationships/customXml" Target="../ink/ink174.xml"/><Relationship Id="rId22" Type="http://schemas.openxmlformats.org/officeDocument/2006/relationships/image" Target="../media/image7.emf"/><Relationship Id="rId27" Type="http://schemas.openxmlformats.org/officeDocument/2006/relationships/customXml" Target="../ink/ink179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80.xml"/><Relationship Id="rId12" Type="http://schemas.openxmlformats.org/officeDocument/2006/relationships/customXml" Target="../ink/ink181.xml"/><Relationship Id="rId17" Type="http://schemas.openxmlformats.org/officeDocument/2006/relationships/customXml" Target="../ink/ink184.xml"/><Relationship Id="rId25" Type="http://schemas.openxmlformats.org/officeDocument/2006/relationships/customXml" Target="../ink/ink186.xml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183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85.xml"/><Relationship Id="rId28" Type="http://schemas.openxmlformats.org/officeDocument/2006/relationships/image" Target="../media/image5.jpg"/><Relationship Id="rId14" Type="http://schemas.openxmlformats.org/officeDocument/2006/relationships/customXml" Target="../ink/ink182.xml"/><Relationship Id="rId22" Type="http://schemas.openxmlformats.org/officeDocument/2006/relationships/image" Target="../media/image7.emf"/><Relationship Id="rId27" Type="http://schemas.openxmlformats.org/officeDocument/2006/relationships/customXml" Target="../ink/ink18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88.xml"/><Relationship Id="rId12" Type="http://schemas.openxmlformats.org/officeDocument/2006/relationships/customXml" Target="../ink/ink189.xml"/><Relationship Id="rId17" Type="http://schemas.openxmlformats.org/officeDocument/2006/relationships/customXml" Target="../ink/ink192.xml"/><Relationship Id="rId25" Type="http://schemas.openxmlformats.org/officeDocument/2006/relationships/customXml" Target="../ink/ink194.xml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19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93.xml"/><Relationship Id="rId14" Type="http://schemas.openxmlformats.org/officeDocument/2006/relationships/customXml" Target="../ink/ink190.xml"/><Relationship Id="rId22" Type="http://schemas.openxmlformats.org/officeDocument/2006/relationships/image" Target="../media/image7.emf"/><Relationship Id="rId27" Type="http://schemas.openxmlformats.org/officeDocument/2006/relationships/customXml" Target="../ink/ink19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96.xml"/><Relationship Id="rId12" Type="http://schemas.openxmlformats.org/officeDocument/2006/relationships/customXml" Target="../ink/ink197.xml"/><Relationship Id="rId17" Type="http://schemas.openxmlformats.org/officeDocument/2006/relationships/customXml" Target="../ink/ink200.xml"/><Relationship Id="rId25" Type="http://schemas.openxmlformats.org/officeDocument/2006/relationships/customXml" Target="../ink/ink202.xml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199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201.xml"/><Relationship Id="rId28" Type="http://schemas.openxmlformats.org/officeDocument/2006/relationships/image" Target="../media/image5.jpg"/><Relationship Id="rId14" Type="http://schemas.openxmlformats.org/officeDocument/2006/relationships/customXml" Target="../ink/ink198.xml"/><Relationship Id="rId22" Type="http://schemas.openxmlformats.org/officeDocument/2006/relationships/image" Target="../media/image7.emf"/><Relationship Id="rId27" Type="http://schemas.openxmlformats.org/officeDocument/2006/relationships/customXml" Target="../ink/ink2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204.xml"/><Relationship Id="rId12" Type="http://schemas.openxmlformats.org/officeDocument/2006/relationships/customXml" Target="../ink/ink205.xml"/><Relationship Id="rId17" Type="http://schemas.openxmlformats.org/officeDocument/2006/relationships/customXml" Target="../ink/ink208.xml"/><Relationship Id="rId25" Type="http://schemas.openxmlformats.org/officeDocument/2006/relationships/customXml" Target="../ink/ink210.xml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207.xm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209.xml"/><Relationship Id="rId28" Type="http://schemas.openxmlformats.org/officeDocument/2006/relationships/image" Target="../media/image5.jpg"/><Relationship Id="rId14" Type="http://schemas.openxmlformats.org/officeDocument/2006/relationships/customXml" Target="../ink/ink206.xml"/><Relationship Id="rId22" Type="http://schemas.openxmlformats.org/officeDocument/2006/relationships/image" Target="../media/image7.emf"/><Relationship Id="rId27" Type="http://schemas.openxmlformats.org/officeDocument/2006/relationships/customXml" Target="../ink/ink21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212.xml"/><Relationship Id="rId12" Type="http://schemas.openxmlformats.org/officeDocument/2006/relationships/customXml" Target="../ink/ink213.xml"/><Relationship Id="rId17" Type="http://schemas.openxmlformats.org/officeDocument/2006/relationships/customXml" Target="../ink/ink216.xml"/><Relationship Id="rId25" Type="http://schemas.openxmlformats.org/officeDocument/2006/relationships/customXml" Target="../ink/ink218.xml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21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217.xml"/><Relationship Id="rId28" Type="http://schemas.openxmlformats.org/officeDocument/2006/relationships/image" Target="../media/image5.jpg"/><Relationship Id="rId14" Type="http://schemas.openxmlformats.org/officeDocument/2006/relationships/customXml" Target="../ink/ink214.xml"/><Relationship Id="rId22" Type="http://schemas.openxmlformats.org/officeDocument/2006/relationships/image" Target="../media/image7.emf"/><Relationship Id="rId27" Type="http://schemas.openxmlformats.org/officeDocument/2006/relationships/customXml" Target="../ink/ink2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customXml" Target="../ink/ink5.xml"/><Relationship Id="rId25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6.xml"/><Relationship Id="rId28" Type="http://schemas.openxmlformats.org/officeDocument/2006/relationships/image" Target="../media/image5.jpg"/><Relationship Id="rId14" Type="http://schemas.openxmlformats.org/officeDocument/2006/relationships/customXml" Target="../ink/ink3.xml"/><Relationship Id="rId22" Type="http://schemas.openxmlformats.org/officeDocument/2006/relationships/image" Target="../media/image7.emf"/><Relationship Id="rId27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9.xml"/><Relationship Id="rId12" Type="http://schemas.openxmlformats.org/officeDocument/2006/relationships/customXml" Target="../ink/ink10.xml"/><Relationship Id="rId17" Type="http://schemas.openxmlformats.org/officeDocument/2006/relationships/customXml" Target="../ink/ink13.xml"/><Relationship Id="rId25" Type="http://schemas.openxmlformats.org/officeDocument/2006/relationships/customXml" Target="../ink/ink15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4.xml"/><Relationship Id="rId28" Type="http://schemas.openxmlformats.org/officeDocument/2006/relationships/image" Target="../media/image5.jpg"/><Relationship Id="rId14" Type="http://schemas.openxmlformats.org/officeDocument/2006/relationships/customXml" Target="../ink/ink11.xml"/><Relationship Id="rId22" Type="http://schemas.openxmlformats.org/officeDocument/2006/relationships/image" Target="../media/image7.emf"/><Relationship Id="rId27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7.xml"/><Relationship Id="rId12" Type="http://schemas.openxmlformats.org/officeDocument/2006/relationships/customXml" Target="../ink/ink18.xml"/><Relationship Id="rId17" Type="http://schemas.openxmlformats.org/officeDocument/2006/relationships/customXml" Target="../ink/ink21.xml"/><Relationship Id="rId25" Type="http://schemas.openxmlformats.org/officeDocument/2006/relationships/customXml" Target="../ink/ink23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22.xml"/><Relationship Id="rId28" Type="http://schemas.openxmlformats.org/officeDocument/2006/relationships/image" Target="../media/image5.jpg"/><Relationship Id="rId14" Type="http://schemas.openxmlformats.org/officeDocument/2006/relationships/customXml" Target="../ink/ink19.xml"/><Relationship Id="rId22" Type="http://schemas.openxmlformats.org/officeDocument/2006/relationships/image" Target="../media/image7.emf"/><Relationship Id="rId27" Type="http://schemas.openxmlformats.org/officeDocument/2006/relationships/customXml" Target="../ink/ink2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25.xml"/><Relationship Id="rId12" Type="http://schemas.openxmlformats.org/officeDocument/2006/relationships/customXml" Target="../ink/ink26.xml"/><Relationship Id="rId17" Type="http://schemas.openxmlformats.org/officeDocument/2006/relationships/customXml" Target="../ink/ink29.xml"/><Relationship Id="rId25" Type="http://schemas.openxmlformats.org/officeDocument/2006/relationships/customXml" Target="../ink/ink31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30.xml"/><Relationship Id="rId28" Type="http://schemas.openxmlformats.org/officeDocument/2006/relationships/image" Target="../media/image5.jpg"/><Relationship Id="rId14" Type="http://schemas.openxmlformats.org/officeDocument/2006/relationships/customXml" Target="../ink/ink27.xml"/><Relationship Id="rId22" Type="http://schemas.openxmlformats.org/officeDocument/2006/relationships/image" Target="../media/image7.emf"/><Relationship Id="rId27" Type="http://schemas.openxmlformats.org/officeDocument/2006/relationships/customXml" Target="../ink/ink3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33.xml"/><Relationship Id="rId12" Type="http://schemas.openxmlformats.org/officeDocument/2006/relationships/customXml" Target="../ink/ink34.xml"/><Relationship Id="rId17" Type="http://schemas.openxmlformats.org/officeDocument/2006/relationships/customXml" Target="../ink/ink37.xml"/><Relationship Id="rId25" Type="http://schemas.openxmlformats.org/officeDocument/2006/relationships/customXml" Target="../ink/ink39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38.xml"/><Relationship Id="rId28" Type="http://schemas.openxmlformats.org/officeDocument/2006/relationships/image" Target="../media/image5.jpg"/><Relationship Id="rId14" Type="http://schemas.openxmlformats.org/officeDocument/2006/relationships/customXml" Target="../ink/ink35.xml"/><Relationship Id="rId22" Type="http://schemas.openxmlformats.org/officeDocument/2006/relationships/image" Target="../media/image7.emf"/><Relationship Id="rId27" Type="http://schemas.openxmlformats.org/officeDocument/2006/relationships/customXml" Target="../ink/ink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35"/>
            <a:ext cx="9144000" cy="2093369"/>
          </a:xfrm>
        </p:spPr>
        <p:txBody>
          <a:bodyPr>
            <a:normAutofit/>
          </a:bodyPr>
          <a:lstStyle/>
          <a:p>
            <a:r>
              <a:rPr lang="ar-SA" dirty="0" smtClean="0"/>
              <a:t>مخارج الحروف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3600" dirty="0" smtClean="0"/>
              <a:t>(1) المقدمة ومخرجي الجوف والحلق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4354"/>
            <a:ext cx="9144000" cy="694093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 smtClean="0"/>
              <a:t>هاله رجب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114235-1DE1-9F49-9245-B11AEED7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065F-1338-AD4E-B903-5D61FB6BDB5C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70CC7B-69F3-EA46-AFE9-BC65DF8D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955250" y="1643476"/>
            <a:ext cx="8280919" cy="2677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sz="3200" b="1" dirty="0">
                <a:solidFill>
                  <a:srgbClr val="FF0000"/>
                </a:solidFill>
              </a:rPr>
              <a:t>طريقةُ معرفةِ مخرجِ الحرفِ</a:t>
            </a:r>
            <a:r>
              <a:rPr lang="ar-KW" sz="3200" b="1" dirty="0" smtClean="0">
                <a:solidFill>
                  <a:srgbClr val="FF0000"/>
                </a:solidFill>
              </a:rPr>
              <a:t>:</a:t>
            </a:r>
          </a:p>
          <a:p>
            <a:pPr algn="ctr" rtl="1"/>
            <a:r>
              <a:rPr lang="ar-KW" sz="3200" b="1" u="sng" dirty="0" smtClean="0">
                <a:solidFill>
                  <a:srgbClr val="003300"/>
                </a:solidFill>
              </a:rPr>
              <a:t>لحروف المد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2800" dirty="0" smtClean="0">
                <a:solidFill>
                  <a:srgbClr val="003192"/>
                </a:solidFill>
              </a:rPr>
              <a:t>ادْخِلْ </a:t>
            </a:r>
            <a:r>
              <a:rPr lang="ar-KW" sz="2800" dirty="0">
                <a:solidFill>
                  <a:srgbClr val="003192"/>
                </a:solidFill>
              </a:rPr>
              <a:t>على أي حرف منها حرفًا محركًا بحركة مناسبة </a:t>
            </a:r>
            <a:r>
              <a:rPr lang="ar-KW" sz="2800" dirty="0" smtClean="0">
                <a:solidFill>
                  <a:srgbClr val="003192"/>
                </a:solidFill>
              </a:rPr>
              <a:t>له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2800" dirty="0" smtClean="0">
                <a:solidFill>
                  <a:srgbClr val="003192"/>
                </a:solidFill>
              </a:rPr>
              <a:t>ستجد </a:t>
            </a:r>
            <a:r>
              <a:rPr lang="ar-KW" sz="2800" dirty="0">
                <a:solidFill>
                  <a:srgbClr val="003192"/>
                </a:solidFill>
              </a:rPr>
              <a:t>أنه ينتهي بانتهاء الهواء الخارج من جوف </a:t>
            </a:r>
            <a:r>
              <a:rPr lang="ar-KW" sz="2800" dirty="0" smtClean="0">
                <a:solidFill>
                  <a:srgbClr val="003192"/>
                </a:solidFill>
              </a:rPr>
              <a:t>الفم</a:t>
            </a:r>
          </a:p>
          <a:p>
            <a:pPr algn="ctr" rtl="1">
              <a:lnSpc>
                <a:spcPct val="200000"/>
              </a:lnSpc>
            </a:pPr>
            <a:r>
              <a:rPr lang="ar-KW" sz="2800" b="1" u="sng" dirty="0" smtClean="0">
                <a:solidFill>
                  <a:srgbClr val="003192"/>
                </a:solidFill>
              </a:rPr>
              <a:t>وبذلك </a:t>
            </a:r>
            <a:r>
              <a:rPr lang="ar-KW" sz="2800" b="1" u="sng" dirty="0">
                <a:solidFill>
                  <a:srgbClr val="003192"/>
                </a:solidFill>
              </a:rPr>
              <a:t>يتضح لك أن مخرجها </a:t>
            </a:r>
            <a:r>
              <a:rPr lang="ar-KW" sz="2800" b="1" u="sng" dirty="0" smtClean="0">
                <a:solidFill>
                  <a:srgbClr val="003192"/>
                </a:solidFill>
              </a:rPr>
              <a:t>مقدر</a:t>
            </a:r>
            <a:endParaRPr lang="en-US" sz="2800" b="1" u="sng" dirty="0">
              <a:solidFill>
                <a:srgbClr val="0031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1896" y="4699774"/>
            <a:ext cx="8712968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How to determine the </a:t>
            </a:r>
            <a:r>
              <a:rPr lang="en-US" b="1" dirty="0" err="1">
                <a:solidFill>
                  <a:srgbClr val="FF0000"/>
                </a:solidFill>
              </a:rPr>
              <a:t>makhraj</a:t>
            </a:r>
            <a:r>
              <a:rPr lang="en-US" b="1" dirty="0">
                <a:solidFill>
                  <a:srgbClr val="FF0000"/>
                </a:solidFill>
              </a:rPr>
              <a:t> of a </a:t>
            </a:r>
            <a:r>
              <a:rPr lang="en-US" b="1" dirty="0" err="1">
                <a:solidFill>
                  <a:srgbClr val="FF0000"/>
                </a:solidFill>
              </a:rPr>
              <a:t>harf</a:t>
            </a:r>
            <a:r>
              <a:rPr lang="en-US" b="1" dirty="0">
                <a:solidFill>
                  <a:srgbClr val="FF0000"/>
                </a:solidFill>
              </a:rPr>
              <a:t> (letter</a:t>
            </a:r>
            <a:r>
              <a:rPr lang="en-US" b="1" dirty="0" smtClean="0">
                <a:solidFill>
                  <a:srgbClr val="FF0000"/>
                </a:solidFill>
              </a:rPr>
              <a:t>)? </a:t>
            </a:r>
            <a:endParaRPr lang="en-US" b="1" dirty="0">
              <a:solidFill>
                <a:srgbClr val="FF0000"/>
              </a:solidFill>
            </a:endParaRPr>
          </a:p>
          <a:p>
            <a:pPr algn="ctr" rtl="0"/>
            <a:r>
              <a:rPr lang="en-US" sz="1600" b="1" u="sng" dirty="0" smtClean="0">
                <a:solidFill>
                  <a:srgbClr val="001746"/>
                </a:solidFill>
              </a:rPr>
              <a:t>For letters of Mad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1746"/>
                </a:solidFill>
              </a:rPr>
              <a:t>Precede it by any letter that </a:t>
            </a:r>
            <a:r>
              <a:rPr lang="en-US" sz="1600" dirty="0">
                <a:solidFill>
                  <a:srgbClr val="001746"/>
                </a:solidFill>
              </a:rPr>
              <a:t>has a diacritical mark which matches the letter of the </a:t>
            </a:r>
            <a:r>
              <a:rPr lang="en-US" sz="1600" dirty="0" err="1">
                <a:solidFill>
                  <a:srgbClr val="001746"/>
                </a:solidFill>
              </a:rPr>
              <a:t>madd</a:t>
            </a:r>
            <a:r>
              <a:rPr lang="en-US" sz="1600" dirty="0">
                <a:solidFill>
                  <a:srgbClr val="001746"/>
                </a:solidFill>
              </a:rPr>
              <a:t> </a:t>
            </a:r>
            <a:endParaRPr lang="en-US" sz="1600" dirty="0" smtClean="0">
              <a:solidFill>
                <a:srgbClr val="001746"/>
              </a:solidFill>
            </a:endParaRP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1746"/>
                </a:solidFill>
              </a:rPr>
              <a:t>You </a:t>
            </a:r>
            <a:r>
              <a:rPr lang="en-US" sz="1600" dirty="0">
                <a:solidFill>
                  <a:srgbClr val="001746"/>
                </a:solidFill>
              </a:rPr>
              <a:t>will notice that it ends with the air exiting out of the oral cavity i.e. at no particular point. </a:t>
            </a:r>
            <a:endParaRPr lang="en-US" sz="1600" dirty="0" smtClean="0">
              <a:solidFill>
                <a:srgbClr val="001746"/>
              </a:solidFill>
            </a:endParaRPr>
          </a:p>
          <a:p>
            <a:pPr algn="ctr" rtl="0"/>
            <a:r>
              <a:rPr lang="en-US" sz="1600" b="1" u="sng" dirty="0" smtClean="0">
                <a:solidFill>
                  <a:srgbClr val="001746"/>
                </a:solidFill>
              </a:rPr>
              <a:t>Thus</a:t>
            </a:r>
            <a:r>
              <a:rPr lang="en-US" sz="1600" b="1" u="sng" dirty="0">
                <a:solidFill>
                  <a:srgbClr val="001746"/>
                </a:solidFill>
              </a:rPr>
              <a:t>, it is clear that </a:t>
            </a:r>
            <a:r>
              <a:rPr lang="en-US" sz="1600" b="1" u="sng" dirty="0" smtClean="0">
                <a:solidFill>
                  <a:srgbClr val="001746"/>
                </a:solidFill>
              </a:rPr>
              <a:t>its </a:t>
            </a:r>
            <a:r>
              <a:rPr lang="en-US" sz="1600" b="1" u="sng" dirty="0" err="1" smtClean="0">
                <a:solidFill>
                  <a:srgbClr val="001746"/>
                </a:solidFill>
              </a:rPr>
              <a:t>Makhraj</a:t>
            </a:r>
            <a:r>
              <a:rPr lang="en-US" sz="1600" b="1" u="sng" dirty="0" smtClean="0">
                <a:solidFill>
                  <a:srgbClr val="001746"/>
                </a:solidFill>
              </a:rPr>
              <a:t> not </a:t>
            </a:r>
            <a:r>
              <a:rPr lang="en-US" sz="1600" b="1" u="sng" dirty="0">
                <a:solidFill>
                  <a:srgbClr val="001746"/>
                </a:solidFill>
              </a:rPr>
              <a:t>clearly </a:t>
            </a:r>
            <a:r>
              <a:rPr lang="en-US" sz="1600" b="1" u="sng" dirty="0" smtClean="0">
                <a:solidFill>
                  <a:srgbClr val="001746"/>
                </a:solidFill>
              </a:rPr>
              <a:t>defined.</a:t>
            </a:r>
            <a:endParaRPr lang="en-US" sz="1600" b="1" u="sng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264532" y="1670116"/>
            <a:ext cx="8280919" cy="27699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تقسيم الحروفُ </a:t>
            </a:r>
            <a:r>
              <a:rPr lang="ar-KW" sz="3200" b="1" dirty="0" smtClean="0">
                <a:solidFill>
                  <a:srgbClr val="FF0000"/>
                </a:solidFill>
              </a:rPr>
              <a:t>الهجائيةِ</a:t>
            </a:r>
          </a:p>
          <a:p>
            <a:pPr algn="r" rtl="1"/>
            <a:endParaRPr lang="en-US" sz="1400" dirty="0" smtClean="0">
              <a:solidFill>
                <a:srgbClr val="00319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KW" sz="3200" b="1" u="sng" dirty="0" smtClean="0">
                <a:solidFill>
                  <a:srgbClr val="003192"/>
                </a:solidFill>
              </a:rPr>
              <a:t>حروف أصلية</a:t>
            </a:r>
            <a:r>
              <a:rPr lang="ar-KW" sz="3200" dirty="0" smtClean="0">
                <a:solidFill>
                  <a:srgbClr val="003192"/>
                </a:solidFill>
              </a:rPr>
              <a:t>: 31 حرفاً</a:t>
            </a:r>
          </a:p>
          <a:p>
            <a:pPr algn="ctr" rtl="1"/>
            <a:r>
              <a:rPr lang="ar-KW" sz="3200" dirty="0" smtClean="0">
                <a:solidFill>
                  <a:srgbClr val="003192"/>
                </a:solidFill>
              </a:rPr>
              <a:t>ثمانية وعشرون حرفًا + حروف المد الثلاثة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KW" sz="3200" b="1" u="sng" dirty="0" smtClean="0">
                <a:solidFill>
                  <a:srgbClr val="003192"/>
                </a:solidFill>
              </a:rPr>
              <a:t>حروف فرعية</a:t>
            </a:r>
            <a:r>
              <a:rPr lang="ar-KW" sz="3200" dirty="0">
                <a:solidFill>
                  <a:srgbClr val="003192"/>
                </a:solidFill>
              </a:rPr>
              <a:t>: </a:t>
            </a:r>
            <a:endParaRPr lang="ar-KW" sz="3200" dirty="0" smtClean="0">
              <a:solidFill>
                <a:srgbClr val="003192"/>
              </a:solidFill>
            </a:endParaRPr>
          </a:p>
          <a:p>
            <a:pPr algn="ctr" rtl="1"/>
            <a:r>
              <a:rPr lang="ar-KW" sz="3200" dirty="0" smtClean="0">
                <a:solidFill>
                  <a:srgbClr val="003192"/>
                </a:solidFill>
              </a:rPr>
              <a:t>التي </a:t>
            </a:r>
            <a:r>
              <a:rPr lang="ar-KW" sz="3200" dirty="0">
                <a:solidFill>
                  <a:srgbClr val="003192"/>
                </a:solidFill>
              </a:rPr>
              <a:t>تخرج من </a:t>
            </a:r>
            <a:r>
              <a:rPr lang="ar-KW" sz="3200" dirty="0" smtClean="0">
                <a:solidFill>
                  <a:srgbClr val="003192"/>
                </a:solidFill>
              </a:rPr>
              <a:t>مخرجين أو </a:t>
            </a:r>
            <a:r>
              <a:rPr lang="ar-KW" sz="3200" dirty="0">
                <a:solidFill>
                  <a:srgbClr val="003192"/>
                </a:solidFill>
              </a:rPr>
              <a:t>تَتَرَدَّدُ بين حرفين أو </a:t>
            </a:r>
            <a:r>
              <a:rPr lang="ar-KW" sz="3200" dirty="0" smtClean="0">
                <a:solidFill>
                  <a:srgbClr val="003192"/>
                </a:solidFill>
              </a:rPr>
              <a:t>صفتين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1622" y="4671459"/>
            <a:ext cx="6312372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Division of the letters of the </a:t>
            </a:r>
            <a:r>
              <a:rPr lang="en-US" b="1" dirty="0" smtClean="0">
                <a:solidFill>
                  <a:srgbClr val="FF0000"/>
                </a:solidFill>
              </a:rPr>
              <a:t>alphabet</a:t>
            </a:r>
            <a:endParaRPr lang="en-US" b="1" dirty="0">
              <a:solidFill>
                <a:srgbClr val="FF000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u="sng" dirty="0">
                <a:solidFill>
                  <a:srgbClr val="001746"/>
                </a:solidFill>
              </a:rPr>
              <a:t>The primary letters</a:t>
            </a:r>
            <a:r>
              <a:rPr lang="en-US" dirty="0">
                <a:solidFill>
                  <a:srgbClr val="001746"/>
                </a:solidFill>
              </a:rPr>
              <a:t>: </a:t>
            </a:r>
            <a:r>
              <a:rPr lang="en-US" dirty="0" smtClean="0">
                <a:solidFill>
                  <a:srgbClr val="001746"/>
                </a:solidFill>
              </a:rPr>
              <a:t> 31 letters</a:t>
            </a:r>
          </a:p>
          <a:p>
            <a:pPr lvl="0" algn="ctr" rtl="0"/>
            <a:r>
              <a:rPr lang="en-US" dirty="0" smtClean="0">
                <a:solidFill>
                  <a:srgbClr val="001746"/>
                </a:solidFill>
              </a:rPr>
              <a:t>28 + 3 Letters of Mad</a:t>
            </a:r>
          </a:p>
          <a:p>
            <a:pPr lvl="0" algn="l" rtl="0"/>
            <a:r>
              <a:rPr lang="en-US" b="1" dirty="0" smtClean="0">
                <a:solidFill>
                  <a:srgbClr val="001746"/>
                </a:solidFill>
              </a:rPr>
              <a:t>2. </a:t>
            </a:r>
            <a:r>
              <a:rPr lang="en-US" b="1" u="sng" dirty="0" smtClean="0">
                <a:solidFill>
                  <a:srgbClr val="001746"/>
                </a:solidFill>
              </a:rPr>
              <a:t>The </a:t>
            </a:r>
            <a:r>
              <a:rPr lang="en-US" b="1" u="sng" dirty="0">
                <a:solidFill>
                  <a:srgbClr val="001746"/>
                </a:solidFill>
              </a:rPr>
              <a:t>secondary letters</a:t>
            </a:r>
            <a:r>
              <a:rPr lang="en-US" dirty="0">
                <a:solidFill>
                  <a:srgbClr val="001746"/>
                </a:solidFill>
              </a:rPr>
              <a:t>: </a:t>
            </a:r>
            <a:endParaRPr lang="en-US" dirty="0" smtClean="0">
              <a:solidFill>
                <a:srgbClr val="001746"/>
              </a:solidFill>
            </a:endParaRPr>
          </a:p>
          <a:p>
            <a:pPr lvl="0" algn="ctr" rtl="0"/>
            <a:r>
              <a:rPr lang="en-US" dirty="0" smtClean="0">
                <a:solidFill>
                  <a:srgbClr val="001746"/>
                </a:solidFill>
              </a:rPr>
              <a:t>they </a:t>
            </a:r>
            <a:r>
              <a:rPr lang="en-US" dirty="0">
                <a:solidFill>
                  <a:srgbClr val="001746"/>
                </a:solidFill>
              </a:rPr>
              <a:t>are produced between two </a:t>
            </a:r>
            <a:r>
              <a:rPr lang="en-US" dirty="0" err="1" smtClean="0">
                <a:solidFill>
                  <a:srgbClr val="001746"/>
                </a:solidFill>
              </a:rPr>
              <a:t>makhraj</a:t>
            </a:r>
            <a:endParaRPr lang="en-US" dirty="0" smtClean="0">
              <a:solidFill>
                <a:srgbClr val="001746"/>
              </a:solidFill>
            </a:endParaRPr>
          </a:p>
          <a:p>
            <a:pPr lvl="0" algn="ctr" rtl="0"/>
            <a:r>
              <a:rPr lang="en-US" dirty="0" smtClean="0">
                <a:solidFill>
                  <a:srgbClr val="001746"/>
                </a:solidFill>
              </a:rPr>
              <a:t>OR fall </a:t>
            </a:r>
            <a:r>
              <a:rPr lang="en-US" dirty="0">
                <a:solidFill>
                  <a:srgbClr val="001746"/>
                </a:solidFill>
              </a:rPr>
              <a:t>between two letters or </a:t>
            </a:r>
            <a:r>
              <a:rPr lang="en-US" dirty="0" smtClean="0">
                <a:solidFill>
                  <a:srgbClr val="001746"/>
                </a:solidFill>
              </a:rPr>
              <a:t>two particular characteristics</a:t>
            </a:r>
            <a:endParaRPr lang="en-US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501153" y="40419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501153" y="40419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657" y="3219745"/>
            <a:ext cx="6624736" cy="3231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الألف </a:t>
            </a:r>
            <a:r>
              <a:rPr lang="ar-KW" sz="3200" b="1" dirty="0" smtClean="0">
                <a:solidFill>
                  <a:srgbClr val="003192"/>
                </a:solidFill>
              </a:rPr>
              <a:t>المفخمة       </a:t>
            </a:r>
            <a:r>
              <a:rPr lang="en-US" sz="3200" b="1" dirty="0" err="1" smtClean="0">
                <a:solidFill>
                  <a:srgbClr val="003192"/>
                </a:solidFill>
              </a:rPr>
              <a:t>Alef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Tafkhem</a:t>
            </a:r>
            <a:r>
              <a:rPr lang="ar-KW" sz="3200" dirty="0" smtClean="0">
                <a:solidFill>
                  <a:srgbClr val="003192"/>
                </a:solidFill>
              </a:rPr>
              <a:t>   </a:t>
            </a:r>
          </a:p>
          <a:p>
            <a:pPr lvl="0" algn="ctr" rtl="1"/>
            <a:r>
              <a:rPr lang="ar-KW" sz="1600" dirty="0" smtClean="0">
                <a:solidFill>
                  <a:srgbClr val="003192"/>
                </a:solidFill>
              </a:rPr>
              <a:t>إذا وقعت بعد حرف مفخم   </a:t>
            </a:r>
            <a:r>
              <a:rPr lang="en-US" sz="1600" dirty="0" smtClean="0">
                <a:solidFill>
                  <a:srgbClr val="003192"/>
                </a:solidFill>
              </a:rPr>
              <a:t>After a letter with </a:t>
            </a:r>
            <a:r>
              <a:rPr lang="en-US" sz="1600" dirty="0" err="1" smtClean="0">
                <a:solidFill>
                  <a:srgbClr val="003192"/>
                </a:solidFill>
              </a:rPr>
              <a:t>Tafkhem</a:t>
            </a:r>
            <a:endParaRPr lang="ar-KW" sz="16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dirty="0">
                <a:solidFill>
                  <a:srgbClr val="FF0000"/>
                </a:solidFill>
              </a:rPr>
              <a:t>الطَّامَّة</a:t>
            </a:r>
            <a:r>
              <a:rPr lang="ar-KW" sz="3200" dirty="0" smtClean="0">
                <a:solidFill>
                  <a:srgbClr val="003192"/>
                </a:solidFill>
              </a:rPr>
              <a:t>}.</a:t>
            </a:r>
          </a:p>
          <a:p>
            <a:pPr lvl="0" algn="ctr" rtl="1"/>
            <a:endParaRPr lang="en-US" sz="3200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اللام </a:t>
            </a:r>
            <a:r>
              <a:rPr lang="ar-KW" sz="3200" b="1" dirty="0" smtClean="0">
                <a:solidFill>
                  <a:srgbClr val="003192"/>
                </a:solidFill>
              </a:rPr>
              <a:t>المفخمة</a:t>
            </a:r>
            <a:r>
              <a:rPr lang="ar-KW" sz="3200" dirty="0" smtClean="0">
                <a:solidFill>
                  <a:srgbClr val="003192"/>
                </a:solidFill>
              </a:rPr>
              <a:t>      </a:t>
            </a:r>
            <a:r>
              <a:rPr lang="en-US" sz="3200" b="1" dirty="0" smtClean="0">
                <a:solidFill>
                  <a:srgbClr val="003192"/>
                </a:solidFill>
              </a:rPr>
              <a:t>Lam with </a:t>
            </a:r>
            <a:r>
              <a:rPr lang="en-US" sz="3200" b="1" dirty="0" err="1">
                <a:solidFill>
                  <a:srgbClr val="003192"/>
                </a:solidFill>
              </a:rPr>
              <a:t>Tafkhem</a:t>
            </a:r>
            <a:r>
              <a:rPr lang="ar-KW" sz="3200" dirty="0">
                <a:solidFill>
                  <a:srgbClr val="003192"/>
                </a:solidFill>
              </a:rPr>
              <a:t>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1400" dirty="0" smtClean="0">
                <a:solidFill>
                  <a:srgbClr val="003192"/>
                </a:solidFill>
              </a:rPr>
              <a:t>في </a:t>
            </a:r>
            <a:r>
              <a:rPr lang="ar-KW" sz="1400" dirty="0">
                <a:solidFill>
                  <a:srgbClr val="003192"/>
                </a:solidFill>
              </a:rPr>
              <a:t>لفظ الجلالة إذا وقع قبلها ضم أو فتح </a:t>
            </a:r>
            <a:r>
              <a:rPr lang="ar-KW" sz="1400" dirty="0" smtClean="0">
                <a:solidFill>
                  <a:srgbClr val="003192"/>
                </a:solidFill>
              </a:rPr>
              <a:t>  </a:t>
            </a:r>
            <a:r>
              <a:rPr lang="en-US" sz="1400" dirty="0" smtClean="0">
                <a:solidFill>
                  <a:srgbClr val="003192"/>
                </a:solidFill>
              </a:rPr>
              <a:t>Only in Allah after </a:t>
            </a:r>
            <a:r>
              <a:rPr lang="en-US" sz="1400" dirty="0" err="1" smtClean="0">
                <a:solidFill>
                  <a:srgbClr val="003192"/>
                </a:solidFill>
              </a:rPr>
              <a:t>Dham</a:t>
            </a:r>
            <a:r>
              <a:rPr lang="en-US" sz="1400" dirty="0" smtClean="0">
                <a:solidFill>
                  <a:srgbClr val="003192"/>
                </a:solidFill>
              </a:rPr>
              <a:t> or </a:t>
            </a:r>
            <a:r>
              <a:rPr lang="en-US" sz="1400" dirty="0" err="1" smtClean="0">
                <a:solidFill>
                  <a:srgbClr val="003192"/>
                </a:solidFill>
              </a:rPr>
              <a:t>Fath</a:t>
            </a:r>
            <a:r>
              <a:rPr lang="en-US" sz="1400" dirty="0" smtClean="0">
                <a:solidFill>
                  <a:srgbClr val="003192"/>
                </a:solidFill>
              </a:rPr>
              <a:t> </a:t>
            </a:r>
            <a:endParaRPr lang="ar-KW" sz="1400" dirty="0" smtClean="0">
              <a:solidFill>
                <a:srgbClr val="003192"/>
              </a:solidFill>
            </a:endParaRPr>
          </a:p>
          <a:p>
            <a:pPr lvl="0" algn="ctr" rtl="1"/>
            <a:endParaRPr lang="ar-KW" sz="1400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dirty="0" smtClean="0">
                <a:solidFill>
                  <a:srgbClr val="FF0000"/>
                </a:solidFill>
              </a:rPr>
              <a:t>عَبْدُ </a:t>
            </a:r>
            <a:r>
              <a:rPr lang="ar-KW" sz="3200" dirty="0">
                <a:solidFill>
                  <a:srgbClr val="FF0000"/>
                </a:solidFill>
              </a:rPr>
              <a:t>اللَّه</a:t>
            </a:r>
            <a:r>
              <a:rPr lang="ar-KW" sz="3200" dirty="0" smtClean="0">
                <a:solidFill>
                  <a:srgbClr val="003192"/>
                </a:solidFill>
              </a:rPr>
              <a:t>} .... {</a:t>
            </a:r>
            <a:r>
              <a:rPr lang="ar-KW" sz="3200" dirty="0">
                <a:solidFill>
                  <a:srgbClr val="FF0000"/>
                </a:solidFill>
              </a:rPr>
              <a:t>قَالَ </a:t>
            </a:r>
            <a:r>
              <a:rPr lang="ar-KW" sz="3200" dirty="0" smtClean="0">
                <a:solidFill>
                  <a:srgbClr val="FF0000"/>
                </a:solidFill>
              </a:rPr>
              <a:t>اللَّهُ</a:t>
            </a:r>
            <a:r>
              <a:rPr lang="ar-KW" sz="3200" dirty="0" smtClean="0">
                <a:solidFill>
                  <a:srgbClr val="003192"/>
                </a:solidFill>
              </a:rPr>
              <a:t>}</a:t>
            </a:r>
            <a:endParaRPr lang="en-US" sz="3200" dirty="0">
              <a:solidFill>
                <a:srgbClr val="0031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7409" y="3242397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التفخيم</a:t>
            </a:r>
          </a:p>
          <a:p>
            <a:pPr lvl="0" algn="ctr" rtl="0"/>
            <a:r>
              <a:rPr lang="en-US" sz="2800" b="1" dirty="0" err="1" smtClean="0">
                <a:solidFill>
                  <a:srgbClr val="FF0000"/>
                </a:solidFill>
              </a:rPr>
              <a:t>Tafkhem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743200" y="32474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743200" y="32474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6768" y="2735902"/>
            <a:ext cx="6048672" cy="3662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3200" b="1" dirty="0">
                <a:solidFill>
                  <a:srgbClr val="003192"/>
                </a:solidFill>
              </a:rPr>
              <a:t>النون </a:t>
            </a:r>
            <a:r>
              <a:rPr lang="ar-KW" sz="3200" b="1" dirty="0" smtClean="0">
                <a:solidFill>
                  <a:srgbClr val="003192"/>
                </a:solidFill>
              </a:rPr>
              <a:t>المخفاة &amp; الميم المخفاة</a:t>
            </a:r>
          </a:p>
          <a:p>
            <a:pPr lvl="0" algn="ctr"/>
            <a:r>
              <a:rPr lang="en-US" sz="3200" b="1" dirty="0" smtClean="0">
                <a:solidFill>
                  <a:srgbClr val="003192"/>
                </a:solidFill>
              </a:rPr>
              <a:t>Non &amp; </a:t>
            </a:r>
            <a:r>
              <a:rPr lang="en-US" sz="3200" b="1" dirty="0" err="1" smtClean="0">
                <a:solidFill>
                  <a:srgbClr val="003192"/>
                </a:solidFill>
              </a:rPr>
              <a:t>Mem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Ikhfa’a</a:t>
            </a:r>
            <a:endParaRPr lang="ar-KW" sz="3200" b="1" dirty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حيث </a:t>
            </a:r>
            <a:r>
              <a:rPr lang="ar-KW" sz="2400" dirty="0">
                <a:solidFill>
                  <a:srgbClr val="003192"/>
                </a:solidFill>
              </a:rPr>
              <a:t>تختلط بالحرف الذي </a:t>
            </a:r>
            <a:r>
              <a:rPr lang="ar-KW" sz="2400" dirty="0" smtClean="0">
                <a:solidFill>
                  <a:srgbClr val="003192"/>
                </a:solidFill>
              </a:rPr>
              <a:t>بعدها</a:t>
            </a:r>
          </a:p>
          <a:p>
            <a:pPr lvl="0" algn="ctr"/>
            <a:r>
              <a:rPr lang="ar-KW" sz="2400" dirty="0">
                <a:solidFill>
                  <a:srgbClr val="003192"/>
                </a:solidFill>
              </a:rPr>
              <a:t>إذا أُخْفِيَا صارا حرفين </a:t>
            </a:r>
            <a:r>
              <a:rPr lang="ar-KW" sz="2400" dirty="0" smtClean="0">
                <a:solidFill>
                  <a:srgbClr val="003192"/>
                </a:solidFill>
              </a:rPr>
              <a:t>ناقصين</a:t>
            </a:r>
          </a:p>
          <a:p>
            <a:pPr lvl="0" algn="ctr"/>
            <a:r>
              <a:rPr lang="en-US" sz="2400" dirty="0" smtClean="0">
                <a:solidFill>
                  <a:srgbClr val="003192"/>
                </a:solidFill>
              </a:rPr>
              <a:t>Where they mix with the following letter</a:t>
            </a:r>
            <a:endParaRPr lang="ar-KW" sz="2400" dirty="0" smtClean="0">
              <a:solidFill>
                <a:srgbClr val="003192"/>
              </a:solidFill>
            </a:endParaRPr>
          </a:p>
          <a:p>
            <a:pPr lvl="0" algn="ctr"/>
            <a:endParaRPr lang="ar-KW" sz="2400" dirty="0" smtClean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{</a:t>
            </a:r>
            <a:r>
              <a:rPr lang="ar-KW" sz="2400" b="1" dirty="0">
                <a:solidFill>
                  <a:srgbClr val="FF0000"/>
                </a:solidFill>
              </a:rPr>
              <a:t>يَنكُثُونَ</a:t>
            </a:r>
            <a:r>
              <a:rPr lang="ar-KW" sz="2400" dirty="0" smtClean="0">
                <a:solidFill>
                  <a:srgbClr val="003192"/>
                </a:solidFill>
              </a:rPr>
              <a:t>}.</a:t>
            </a:r>
          </a:p>
          <a:p>
            <a:pPr lvl="0"/>
            <a:endParaRPr lang="en-US" sz="2400" dirty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{</a:t>
            </a:r>
            <a:r>
              <a:rPr lang="ar-KW" sz="2400" b="1" dirty="0">
                <a:solidFill>
                  <a:srgbClr val="FF0000"/>
                </a:solidFill>
              </a:rPr>
              <a:t>أَنْبِئْهُمْ بِأَسْمَائِهِمْ</a:t>
            </a:r>
            <a:r>
              <a:rPr lang="ar-KW" sz="2400" dirty="0">
                <a:solidFill>
                  <a:srgbClr val="003192"/>
                </a:solidFill>
              </a:rPr>
              <a:t>}.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19456" y="3311966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الإخفاء</a:t>
            </a:r>
          </a:p>
          <a:p>
            <a:pPr lvl="0" algn="ctr" rtl="0"/>
            <a:r>
              <a:rPr lang="en-US" sz="2800" b="1" dirty="0" err="1" smtClean="0">
                <a:solidFill>
                  <a:srgbClr val="FF0000"/>
                </a:solidFill>
              </a:rPr>
              <a:t>Ikhfa’a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8989" y="2735902"/>
            <a:ext cx="6552728" cy="3447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 rtl="1"/>
            <a:r>
              <a:rPr lang="ar-KW" sz="3200" b="1" dirty="0">
                <a:solidFill>
                  <a:srgbClr val="003192"/>
                </a:solidFill>
              </a:rPr>
              <a:t>الهمزة الْمُسَهَّلَة</a:t>
            </a:r>
            <a:r>
              <a:rPr lang="ar-KW" sz="3200" dirty="0">
                <a:solidFill>
                  <a:srgbClr val="003192"/>
                </a:solidFill>
              </a:rPr>
              <a:t> بَيْنَ </a:t>
            </a:r>
            <a:r>
              <a:rPr lang="ar-KW" sz="3200" dirty="0" smtClean="0">
                <a:solidFill>
                  <a:srgbClr val="003192"/>
                </a:solidFill>
              </a:rPr>
              <a:t>بَينَ </a:t>
            </a:r>
            <a:r>
              <a:rPr lang="en-US" sz="3200" b="1" dirty="0" err="1" smtClean="0">
                <a:solidFill>
                  <a:srgbClr val="003192"/>
                </a:solidFill>
              </a:rPr>
              <a:t>Hamza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Tashel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dirty="0" smtClean="0">
                <a:solidFill>
                  <a:srgbClr val="003192"/>
                </a:solidFill>
              </a:rPr>
              <a:t>لحفص </a:t>
            </a:r>
            <a:r>
              <a:rPr lang="ar-KW" dirty="0">
                <a:solidFill>
                  <a:srgbClr val="003192"/>
                </a:solidFill>
              </a:rPr>
              <a:t>خاصة في </a:t>
            </a:r>
            <a:r>
              <a:rPr lang="ar-KW" dirty="0" smtClean="0">
                <a:solidFill>
                  <a:srgbClr val="003192"/>
                </a:solidFill>
              </a:rPr>
              <a:t>كلمة</a:t>
            </a: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أَأَعْجَمِيٌّ</a:t>
            </a:r>
            <a:r>
              <a:rPr lang="ar-KW" sz="3200" dirty="0" smtClean="0">
                <a:solidFill>
                  <a:srgbClr val="003192"/>
                </a:solidFill>
              </a:rPr>
              <a:t>}</a:t>
            </a:r>
          </a:p>
          <a:p>
            <a:pPr lvl="0" algn="ctr" rtl="1"/>
            <a:r>
              <a:rPr lang="ar-KW" dirty="0" smtClean="0">
                <a:solidFill>
                  <a:srgbClr val="003192"/>
                </a:solidFill>
              </a:rPr>
              <a:t>التي </a:t>
            </a:r>
            <a:r>
              <a:rPr lang="ar-KW" dirty="0">
                <a:solidFill>
                  <a:srgbClr val="003192"/>
                </a:solidFill>
              </a:rPr>
              <a:t>ينطق بها بين الهمزة والألف</a:t>
            </a:r>
            <a:r>
              <a:rPr lang="ar-KW" dirty="0" smtClean="0">
                <a:solidFill>
                  <a:srgbClr val="003192"/>
                </a:solidFill>
              </a:rPr>
              <a:t>.</a:t>
            </a:r>
          </a:p>
          <a:p>
            <a:pPr lvl="0" algn="ctr" rtl="1"/>
            <a:endParaRPr lang="en-US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الألف </a:t>
            </a:r>
            <a:r>
              <a:rPr lang="ar-KW" sz="3200" b="1" dirty="0" smtClean="0">
                <a:solidFill>
                  <a:srgbClr val="003192"/>
                </a:solidFill>
              </a:rPr>
              <a:t>الْمُمَالَة       </a:t>
            </a:r>
            <a:r>
              <a:rPr lang="en-US" sz="3200" b="1" dirty="0" err="1">
                <a:solidFill>
                  <a:srgbClr val="003192"/>
                </a:solidFill>
              </a:rPr>
              <a:t>Alef</a:t>
            </a:r>
            <a:r>
              <a:rPr lang="en-US" sz="3200" b="1" dirty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Emalah</a:t>
            </a:r>
            <a:endParaRPr lang="ar-KW" sz="3200" b="1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لحفص خاصة في كلمة </a:t>
            </a: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مَجْرَاهَا</a:t>
            </a:r>
            <a:r>
              <a:rPr lang="ar-KW" dirty="0">
                <a:solidFill>
                  <a:srgbClr val="003192"/>
                </a:solidFill>
              </a:rPr>
              <a:t>}</a:t>
            </a: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أي التي ينطق بها مائلة إلى الياء</a:t>
            </a:r>
            <a:endParaRPr lang="en-US" dirty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5733" y="3724850"/>
            <a:ext cx="1944216" cy="1815882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 smtClean="0">
                <a:solidFill>
                  <a:srgbClr val="FF0000"/>
                </a:solidFill>
              </a:rPr>
              <a:t>التسهيل والإمالة</a:t>
            </a:r>
          </a:p>
          <a:p>
            <a:pPr lvl="0" algn="ctr" rtl="1"/>
            <a:r>
              <a:rPr lang="en-US" sz="2800" b="1" dirty="0" err="1" smtClean="0">
                <a:solidFill>
                  <a:srgbClr val="FF0000"/>
                </a:solidFill>
              </a:rPr>
              <a:t>Tashel</a:t>
            </a:r>
            <a:r>
              <a:rPr lang="en-US" sz="2800" b="1" dirty="0" smtClean="0">
                <a:solidFill>
                  <a:srgbClr val="FF0000"/>
                </a:solidFill>
              </a:rPr>
              <a:t> &amp; </a:t>
            </a:r>
            <a:r>
              <a:rPr lang="en-US" sz="2800" b="1" dirty="0" err="1" smtClean="0">
                <a:solidFill>
                  <a:srgbClr val="FF0000"/>
                </a:solidFill>
              </a:rPr>
              <a:t>Emalah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6561" y="2837589"/>
            <a:ext cx="7308304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>
                <a:solidFill>
                  <a:srgbClr val="003192"/>
                </a:solidFill>
              </a:rPr>
              <a:t>الصاد الْمُشَمَّة صوتَ </a:t>
            </a:r>
            <a:r>
              <a:rPr lang="ar-KW" sz="2800" b="1" dirty="0" smtClean="0">
                <a:solidFill>
                  <a:srgbClr val="003192"/>
                </a:solidFill>
              </a:rPr>
              <a:t>الزَّاي </a:t>
            </a:r>
            <a:r>
              <a:rPr lang="en-US" sz="2800" b="1" dirty="0" smtClean="0">
                <a:solidFill>
                  <a:srgbClr val="003192"/>
                </a:solidFill>
              </a:rPr>
              <a:t>Sad with </a:t>
            </a:r>
            <a:r>
              <a:rPr lang="en-US" sz="2800" b="1" dirty="0" err="1" smtClean="0">
                <a:solidFill>
                  <a:srgbClr val="003192"/>
                </a:solidFill>
              </a:rPr>
              <a:t>Eshmam</a:t>
            </a:r>
            <a:r>
              <a:rPr lang="en-US" sz="2800" b="1" dirty="0" smtClean="0">
                <a:solidFill>
                  <a:srgbClr val="003192"/>
                </a:solidFill>
              </a:rPr>
              <a:t> of </a:t>
            </a:r>
            <a:r>
              <a:rPr lang="en-US" sz="2800" b="1" dirty="0" err="1" smtClean="0">
                <a:solidFill>
                  <a:srgbClr val="003192"/>
                </a:solidFill>
              </a:rPr>
              <a:t>Zay</a:t>
            </a:r>
            <a:endParaRPr lang="ar-KW" sz="2800" b="1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الصِّرَاط</a:t>
            </a:r>
            <a:r>
              <a:rPr lang="ar-KW" sz="3200" dirty="0">
                <a:solidFill>
                  <a:srgbClr val="003192"/>
                </a:solidFill>
              </a:rPr>
              <a:t>}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في </a:t>
            </a:r>
            <a:r>
              <a:rPr lang="ar-KW" sz="3200" dirty="0">
                <a:solidFill>
                  <a:srgbClr val="003192"/>
                </a:solidFill>
              </a:rPr>
              <a:t>قراءة </a:t>
            </a:r>
            <a:r>
              <a:rPr lang="ar-KW" sz="3200" dirty="0" smtClean="0">
                <a:solidFill>
                  <a:srgbClr val="003192"/>
                </a:solidFill>
              </a:rPr>
              <a:t>حمزة    </a:t>
            </a:r>
            <a:r>
              <a:rPr lang="en-US" sz="3200" dirty="0" smtClean="0">
                <a:solidFill>
                  <a:srgbClr val="003192"/>
                </a:solidFill>
              </a:rPr>
              <a:t>At </a:t>
            </a:r>
            <a:r>
              <a:rPr lang="en-US" sz="3200" dirty="0" err="1" smtClean="0">
                <a:solidFill>
                  <a:srgbClr val="003192"/>
                </a:solidFill>
              </a:rPr>
              <a:t>Hamza</a:t>
            </a:r>
            <a:r>
              <a:rPr lang="ar-KW" sz="3200" dirty="0" smtClean="0">
                <a:solidFill>
                  <a:srgbClr val="003192"/>
                </a:solidFill>
              </a:rPr>
              <a:t>.</a:t>
            </a:r>
          </a:p>
          <a:p>
            <a:pPr lvl="0" algn="ctr" rtl="1"/>
            <a:endParaRPr lang="en-US" sz="3200" dirty="0">
              <a:solidFill>
                <a:srgbClr val="003192"/>
              </a:solidFill>
            </a:endParaRPr>
          </a:p>
          <a:p>
            <a:pPr algn="r" rtl="1"/>
            <a:r>
              <a:rPr lang="ar-KW" sz="2800" b="1" dirty="0">
                <a:solidFill>
                  <a:srgbClr val="003192"/>
                </a:solidFill>
              </a:rPr>
              <a:t>الياء المشمة صوت </a:t>
            </a:r>
            <a:r>
              <a:rPr lang="ar-KW" sz="2800" b="1" dirty="0" smtClean="0">
                <a:solidFill>
                  <a:srgbClr val="003192"/>
                </a:solidFill>
              </a:rPr>
              <a:t>الواو </a:t>
            </a:r>
            <a:r>
              <a:rPr lang="en-US" sz="2800" b="1" dirty="0" err="1" smtClean="0">
                <a:solidFill>
                  <a:srgbClr val="003192"/>
                </a:solidFill>
              </a:rPr>
              <a:t>Ya’a</a:t>
            </a:r>
            <a:r>
              <a:rPr lang="en-US" sz="2800" b="1" dirty="0" smtClean="0">
                <a:solidFill>
                  <a:srgbClr val="003192"/>
                </a:solidFill>
              </a:rPr>
              <a:t> with </a:t>
            </a:r>
            <a:r>
              <a:rPr lang="en-US" sz="2800" b="1" dirty="0" err="1">
                <a:solidFill>
                  <a:srgbClr val="003192"/>
                </a:solidFill>
              </a:rPr>
              <a:t>Eshmam</a:t>
            </a:r>
            <a:r>
              <a:rPr lang="en-US" sz="2800" b="1" dirty="0">
                <a:solidFill>
                  <a:srgbClr val="003192"/>
                </a:solidFill>
              </a:rPr>
              <a:t> of </a:t>
            </a:r>
            <a:r>
              <a:rPr lang="en-US" sz="2800" b="1" dirty="0" err="1" smtClean="0">
                <a:solidFill>
                  <a:srgbClr val="003192"/>
                </a:solidFill>
              </a:rPr>
              <a:t>Waw</a:t>
            </a:r>
            <a:endParaRPr lang="ar-KW" sz="2800" b="1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قِيلَ</a:t>
            </a:r>
            <a:r>
              <a:rPr lang="ar-KW" sz="3200" dirty="0">
                <a:solidFill>
                  <a:srgbClr val="003192"/>
                </a:solidFill>
              </a:rPr>
              <a:t>}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في </a:t>
            </a:r>
            <a:r>
              <a:rPr lang="ar-KW" sz="3200" dirty="0">
                <a:solidFill>
                  <a:srgbClr val="003192"/>
                </a:solidFill>
              </a:rPr>
              <a:t>قراءة الكسائي </a:t>
            </a:r>
            <a:r>
              <a:rPr lang="ar-KW" sz="3200" dirty="0" smtClean="0">
                <a:solidFill>
                  <a:srgbClr val="003192"/>
                </a:solidFill>
              </a:rPr>
              <a:t>وهشام </a:t>
            </a:r>
            <a:r>
              <a:rPr lang="en-US" sz="3200" dirty="0" smtClean="0">
                <a:solidFill>
                  <a:srgbClr val="003192"/>
                </a:solidFill>
              </a:rPr>
              <a:t>At </a:t>
            </a:r>
            <a:r>
              <a:rPr lang="en-US" sz="3200" dirty="0" err="1" smtClean="0">
                <a:solidFill>
                  <a:srgbClr val="003192"/>
                </a:solidFill>
              </a:rPr>
              <a:t>Alkesa’ey</a:t>
            </a:r>
            <a:r>
              <a:rPr lang="en-US" sz="3200" dirty="0" smtClean="0">
                <a:solidFill>
                  <a:srgbClr val="003192"/>
                </a:solidFill>
              </a:rPr>
              <a:t> &amp; </a:t>
            </a:r>
            <a:r>
              <a:rPr lang="en-US" sz="3200" dirty="0" err="1" smtClean="0">
                <a:solidFill>
                  <a:srgbClr val="003192"/>
                </a:solidFill>
              </a:rPr>
              <a:t>Hesham</a:t>
            </a:r>
            <a:endParaRPr lang="en-US" sz="3200" dirty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68841" y="3293500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 smtClean="0">
                <a:solidFill>
                  <a:srgbClr val="FF0000"/>
                </a:solidFill>
              </a:rPr>
              <a:t>الإشمام</a:t>
            </a:r>
          </a:p>
          <a:p>
            <a:pPr lvl="0" algn="ctr" rtl="1"/>
            <a:r>
              <a:rPr lang="en-US" sz="2800" b="1" dirty="0" err="1" smtClean="0">
                <a:solidFill>
                  <a:srgbClr val="FF0000"/>
                </a:solidFill>
              </a:rPr>
              <a:t>Eshmam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1371030" y="3525156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1371030" y="3525156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4600" y="5525542"/>
            <a:ext cx="730830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الصاد الْمُشَمَّة صوتَ </a:t>
            </a:r>
            <a:r>
              <a:rPr lang="ar-KW" sz="2400" b="1" dirty="0" smtClean="0">
                <a:solidFill>
                  <a:srgbClr val="003192"/>
                </a:solidFill>
              </a:rPr>
              <a:t>الزَّاي </a:t>
            </a:r>
            <a:r>
              <a:rPr lang="en-US" sz="2400" b="1" dirty="0" smtClean="0">
                <a:solidFill>
                  <a:srgbClr val="003192"/>
                </a:solidFill>
              </a:rPr>
              <a:t>Sad with </a:t>
            </a:r>
            <a:r>
              <a:rPr lang="en-US" sz="2400" b="1" dirty="0" err="1" smtClean="0">
                <a:solidFill>
                  <a:srgbClr val="003192"/>
                </a:solidFill>
              </a:rPr>
              <a:t>Eshmam</a:t>
            </a:r>
            <a:r>
              <a:rPr lang="en-US" sz="2400" b="1" dirty="0" smtClean="0">
                <a:solidFill>
                  <a:srgbClr val="003192"/>
                </a:solidFill>
              </a:rPr>
              <a:t> of </a:t>
            </a:r>
            <a:r>
              <a:rPr lang="en-US" sz="2400" b="1" dirty="0" err="1" smtClean="0">
                <a:solidFill>
                  <a:srgbClr val="003192"/>
                </a:solidFill>
              </a:rPr>
              <a:t>Zay</a:t>
            </a:r>
            <a:endParaRPr lang="ar-KW" sz="2400" b="1" dirty="0" smtClean="0">
              <a:solidFill>
                <a:srgbClr val="003192"/>
              </a:solidFill>
            </a:endParaRPr>
          </a:p>
          <a:p>
            <a:pPr algn="r" rtl="1"/>
            <a:r>
              <a:rPr lang="ar-KW" sz="2400" b="1" dirty="0" smtClean="0">
                <a:solidFill>
                  <a:srgbClr val="003192"/>
                </a:solidFill>
              </a:rPr>
              <a:t>الياء </a:t>
            </a:r>
            <a:r>
              <a:rPr lang="ar-KW" sz="2400" b="1" dirty="0">
                <a:solidFill>
                  <a:srgbClr val="003192"/>
                </a:solidFill>
              </a:rPr>
              <a:t>المشمة صوت </a:t>
            </a:r>
            <a:r>
              <a:rPr lang="ar-KW" sz="2400" b="1" dirty="0" smtClean="0">
                <a:solidFill>
                  <a:srgbClr val="003192"/>
                </a:solidFill>
              </a:rPr>
              <a:t>الواو </a:t>
            </a:r>
            <a:r>
              <a:rPr lang="en-US" sz="2400" b="1" dirty="0" err="1" smtClean="0">
                <a:solidFill>
                  <a:srgbClr val="003192"/>
                </a:solidFill>
              </a:rPr>
              <a:t>Ya’a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>
                <a:solidFill>
                  <a:srgbClr val="003192"/>
                </a:solidFill>
              </a:rPr>
              <a:t>Eshmam</a:t>
            </a:r>
            <a:r>
              <a:rPr lang="en-US" sz="2400" b="1" dirty="0">
                <a:solidFill>
                  <a:srgbClr val="003192"/>
                </a:solidFill>
              </a:rPr>
              <a:t> of </a:t>
            </a:r>
            <a:r>
              <a:rPr lang="en-US" sz="2400" b="1" dirty="0" err="1" smtClean="0">
                <a:solidFill>
                  <a:srgbClr val="003192"/>
                </a:solidFill>
              </a:rPr>
              <a:t>Waw</a:t>
            </a:r>
            <a:endParaRPr lang="ar-KW" sz="2400" b="1" dirty="0">
              <a:solidFill>
                <a:srgbClr val="0031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42904" y="5525543"/>
            <a:ext cx="1705352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الإشمام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Eshmam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7256" y="4556900"/>
            <a:ext cx="604444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 rtl="1"/>
            <a:r>
              <a:rPr lang="ar-KW" sz="2400" b="1" dirty="0">
                <a:solidFill>
                  <a:srgbClr val="003192"/>
                </a:solidFill>
              </a:rPr>
              <a:t>الهمزة الْمُسَهَّلَة</a:t>
            </a:r>
            <a:r>
              <a:rPr lang="ar-KW" sz="2400" dirty="0">
                <a:solidFill>
                  <a:srgbClr val="003192"/>
                </a:solidFill>
              </a:rPr>
              <a:t> بَيْنَ </a:t>
            </a:r>
            <a:r>
              <a:rPr lang="ar-KW" sz="2400" dirty="0" smtClean="0">
                <a:solidFill>
                  <a:srgbClr val="003192"/>
                </a:solidFill>
              </a:rPr>
              <a:t>بَينَ </a:t>
            </a:r>
            <a:r>
              <a:rPr lang="en-US" sz="2400" b="1" dirty="0" err="1" smtClean="0">
                <a:solidFill>
                  <a:srgbClr val="003192"/>
                </a:solidFill>
              </a:rPr>
              <a:t>Hamza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Tashel</a:t>
            </a:r>
            <a:endParaRPr lang="ar-KW" sz="24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2400" b="1" dirty="0" smtClean="0">
                <a:solidFill>
                  <a:srgbClr val="003192"/>
                </a:solidFill>
              </a:rPr>
              <a:t>الألف الْمُمَالَة       </a:t>
            </a:r>
            <a:r>
              <a:rPr lang="en-US" sz="2400" b="1" dirty="0" err="1">
                <a:solidFill>
                  <a:srgbClr val="003192"/>
                </a:solidFill>
              </a:rPr>
              <a:t>Alef</a:t>
            </a:r>
            <a:r>
              <a:rPr lang="en-US" sz="2400" b="1" dirty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Emalah</a:t>
            </a:r>
            <a:endParaRPr lang="ar-KW" sz="2400" b="1" dirty="0" smtClean="0">
              <a:solidFill>
                <a:srgbClr val="00319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5712" y="4556900"/>
            <a:ext cx="2808312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التسهيل والإمالة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Tashel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Emalah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5328" y="3692149"/>
            <a:ext cx="604867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النون </a:t>
            </a:r>
            <a:r>
              <a:rPr lang="ar-KW" sz="2400" b="1" dirty="0" smtClean="0">
                <a:solidFill>
                  <a:srgbClr val="003192"/>
                </a:solidFill>
              </a:rPr>
              <a:t>المخفاة &amp; الميم المخفاة</a:t>
            </a:r>
          </a:p>
          <a:p>
            <a:pPr lvl="0" algn="ctr" rtl="1"/>
            <a:r>
              <a:rPr lang="en-US" sz="2400" b="1" dirty="0" smtClean="0">
                <a:solidFill>
                  <a:srgbClr val="003192"/>
                </a:solidFill>
              </a:rPr>
              <a:t>Non &amp; </a:t>
            </a:r>
            <a:r>
              <a:rPr lang="en-US" sz="2400" b="1" dirty="0" err="1" smtClean="0">
                <a:solidFill>
                  <a:srgbClr val="003192"/>
                </a:solidFill>
              </a:rPr>
              <a:t>Mem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Ikhfa’a</a:t>
            </a:r>
            <a:endParaRPr lang="ar-KW" sz="2400" b="1" dirty="0">
              <a:solidFill>
                <a:srgbClr val="00319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99808" y="3622542"/>
            <a:ext cx="1944216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الإخفاء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Ikhfa’a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9264" y="2804843"/>
            <a:ext cx="662473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الألف </a:t>
            </a:r>
            <a:r>
              <a:rPr lang="ar-KW" sz="2400" b="1" dirty="0" smtClean="0">
                <a:solidFill>
                  <a:srgbClr val="003192"/>
                </a:solidFill>
              </a:rPr>
              <a:t>المفخمة       </a:t>
            </a:r>
            <a:r>
              <a:rPr lang="en-US" sz="2400" b="1" dirty="0" err="1" smtClean="0">
                <a:solidFill>
                  <a:srgbClr val="003192"/>
                </a:solidFill>
              </a:rPr>
              <a:t>Alef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Tafkhem</a:t>
            </a:r>
            <a:r>
              <a:rPr lang="ar-KW" sz="2400" dirty="0" smtClean="0">
                <a:solidFill>
                  <a:srgbClr val="003192"/>
                </a:solidFill>
              </a:rPr>
              <a:t>   </a:t>
            </a:r>
          </a:p>
          <a:p>
            <a:pPr lvl="0" algn="ctr" rtl="1"/>
            <a:r>
              <a:rPr lang="ar-KW" sz="2400" b="1" dirty="0" smtClean="0">
                <a:solidFill>
                  <a:srgbClr val="003192"/>
                </a:solidFill>
              </a:rPr>
              <a:t>اللام المفخمة</a:t>
            </a:r>
            <a:r>
              <a:rPr lang="ar-KW" sz="2400" dirty="0" smtClean="0">
                <a:solidFill>
                  <a:srgbClr val="003192"/>
                </a:solidFill>
              </a:rPr>
              <a:t>      </a:t>
            </a:r>
            <a:r>
              <a:rPr lang="en-US" sz="2400" b="1" dirty="0" smtClean="0">
                <a:solidFill>
                  <a:srgbClr val="003192"/>
                </a:solidFill>
              </a:rPr>
              <a:t>Lam with </a:t>
            </a:r>
            <a:r>
              <a:rPr lang="en-US" sz="2400" b="1" dirty="0" err="1">
                <a:solidFill>
                  <a:srgbClr val="003192"/>
                </a:solidFill>
              </a:rPr>
              <a:t>Tafkhem</a:t>
            </a:r>
            <a:r>
              <a:rPr lang="ar-KW" sz="2400" dirty="0">
                <a:solidFill>
                  <a:srgbClr val="003192"/>
                </a:solidFill>
              </a:rPr>
              <a:t> 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82683" y="2686037"/>
            <a:ext cx="1944216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التفخيم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Tafkhem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 descr="C:\Users\HP\Desktop\صور مخارج الحروف والصفات\post-39387-1296034014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7" y="2845325"/>
            <a:ext cx="6130190" cy="32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HP\Desktop\صور مخارج الحروف والصفات\points10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76" y="2722413"/>
            <a:ext cx="6649216" cy="34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16864" y="3175518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اللسان      </a:t>
            </a:r>
            <a:r>
              <a:rPr lang="en-US" sz="2800" b="1" dirty="0" smtClean="0">
                <a:solidFill>
                  <a:srgbClr val="FF0000"/>
                </a:solidFill>
              </a:rPr>
              <a:t>The Tongue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6864" y="4272034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الحلق       </a:t>
            </a:r>
            <a:r>
              <a:rPr lang="en-US" sz="2800" b="1" dirty="0" smtClean="0">
                <a:solidFill>
                  <a:srgbClr val="FF0000"/>
                </a:solidFill>
              </a:rPr>
              <a:t>The Throat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6192" y="4900297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الشفتان      </a:t>
            </a:r>
            <a:r>
              <a:rPr lang="en-US" sz="2800" b="1" dirty="0" smtClean="0">
                <a:solidFill>
                  <a:srgbClr val="FF0000"/>
                </a:solidFill>
              </a:rPr>
              <a:t>The Lips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8548" y="3848359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الجوف        </a:t>
            </a:r>
            <a:r>
              <a:rPr lang="en-US" sz="2800" b="1" dirty="0" smtClean="0">
                <a:solidFill>
                  <a:srgbClr val="FF0000"/>
                </a:solidFill>
              </a:rPr>
              <a:t>Al </a:t>
            </a:r>
            <a:r>
              <a:rPr lang="en-US" sz="2800" b="1" dirty="0" err="1" smtClean="0">
                <a:solidFill>
                  <a:srgbClr val="FF0000"/>
                </a:solidFill>
              </a:rPr>
              <a:t>Jawf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8080" y="2796421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الخيشوم      </a:t>
            </a:r>
            <a:r>
              <a:rPr lang="en-US" sz="2800" b="1" dirty="0" smtClean="0">
                <a:solidFill>
                  <a:srgbClr val="FF0000"/>
                </a:solidFill>
              </a:rPr>
              <a:t>The Nose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7812360" y="254361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عامة </a:t>
            </a:r>
            <a:r>
              <a:rPr lang="en-US" sz="3200" b="1" dirty="0" smtClean="0">
                <a:solidFill>
                  <a:srgbClr val="FFFF00"/>
                </a:solidFill>
              </a:rPr>
              <a:t>General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254361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خاصة </a:t>
            </a:r>
            <a:r>
              <a:rPr lang="en-US" sz="3200" b="1" dirty="0" smtClean="0">
                <a:solidFill>
                  <a:srgbClr val="FFFF00"/>
                </a:solidFill>
              </a:rPr>
              <a:t>Particular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1528" y="3259879"/>
            <a:ext cx="357119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الجوف    </a:t>
            </a:r>
            <a:r>
              <a:rPr lang="en-US" sz="3200" b="1" dirty="0" smtClean="0">
                <a:solidFill>
                  <a:srgbClr val="FF0000"/>
                </a:solidFill>
              </a:rPr>
              <a:t>Al </a:t>
            </a:r>
            <a:r>
              <a:rPr lang="en-US" sz="3200" b="1" dirty="0" err="1" smtClean="0">
                <a:solidFill>
                  <a:srgbClr val="FF0000"/>
                </a:solidFill>
              </a:rPr>
              <a:t>Jawf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1528" y="3937372"/>
            <a:ext cx="360189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الحلق </a:t>
            </a:r>
            <a:r>
              <a:rPr lang="en-US" sz="3200" b="1" dirty="0" smtClean="0">
                <a:solidFill>
                  <a:srgbClr val="FF0000"/>
                </a:solidFill>
              </a:rPr>
              <a:t>The Throat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19" y="4604966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اللسان  </a:t>
            </a:r>
            <a:r>
              <a:rPr lang="en-US" sz="3200" b="1" dirty="0" smtClean="0">
                <a:solidFill>
                  <a:srgbClr val="FF0000"/>
                </a:solidFill>
              </a:rPr>
              <a:t>The Tongue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19" y="5282459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الشفتان   </a:t>
            </a:r>
            <a:r>
              <a:rPr lang="en-US" sz="3200" b="1" dirty="0" smtClean="0">
                <a:solidFill>
                  <a:srgbClr val="FF0000"/>
                </a:solidFill>
              </a:rPr>
              <a:t>The Lips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2319" y="5941021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الخيشوم   </a:t>
            </a:r>
            <a:r>
              <a:rPr lang="en-US" sz="3200" b="1" dirty="0" smtClean="0">
                <a:solidFill>
                  <a:srgbClr val="FF0000"/>
                </a:solidFill>
              </a:rPr>
              <a:t>The Nose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3338624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 واحد </a:t>
            </a:r>
            <a:r>
              <a:rPr lang="en-US" sz="2400" b="1" dirty="0" smtClean="0">
                <a:solidFill>
                  <a:srgbClr val="FF0000"/>
                </a:solidFill>
              </a:rPr>
              <a:t>One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840" y="4007639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3 مخارج  </a:t>
            </a:r>
            <a:r>
              <a:rPr lang="en-US" sz="2400" b="1" dirty="0" smtClean="0">
                <a:solidFill>
                  <a:srgbClr val="FF0000"/>
                </a:solidFill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1840" y="4702875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10 مخارج </a:t>
            </a:r>
            <a:r>
              <a:rPr lang="en-US" sz="2400" b="1" dirty="0" smtClean="0">
                <a:solidFill>
                  <a:srgbClr val="FF0000"/>
                </a:solidFill>
              </a:rPr>
              <a:t>10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1840" y="5414281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مخرجان </a:t>
            </a:r>
            <a:r>
              <a:rPr lang="en-US" sz="2400" b="1" dirty="0" smtClean="0">
                <a:solidFill>
                  <a:srgbClr val="FF0000"/>
                </a:solidFill>
              </a:rPr>
              <a:t>2Makhraj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1840" y="6053679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 واحد </a:t>
            </a:r>
            <a:r>
              <a:rPr lang="en-US" sz="2400" b="1" dirty="0">
                <a:solidFill>
                  <a:srgbClr val="FF0000"/>
                </a:solidFill>
              </a:rPr>
              <a:t>One </a:t>
            </a:r>
            <a:r>
              <a:rPr lang="en-US" sz="2400" b="1" dirty="0" err="1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6213F-BB81-D944-B8CE-65805947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409" y="979660"/>
            <a:ext cx="7712455" cy="4124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2800" b="1" dirty="0">
                <a:solidFill>
                  <a:srgbClr val="FF0000"/>
                </a:solidFill>
              </a:rPr>
              <a:t>د. هاله </a:t>
            </a:r>
            <a:r>
              <a:rPr lang="ar-JO" sz="2800" b="1" dirty="0" smtClean="0">
                <a:solidFill>
                  <a:srgbClr val="FF0000"/>
                </a:solidFill>
              </a:rPr>
              <a:t>رجب</a:t>
            </a:r>
            <a:endParaRPr lang="ar-KW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ar-JO" sz="1800" b="1" dirty="0" smtClean="0"/>
              <a:t>إجازة </a:t>
            </a:r>
            <a:r>
              <a:rPr lang="ar-JO" sz="1800" b="1" dirty="0"/>
              <a:t>قراءة وإقراء في قراءات </a:t>
            </a:r>
            <a:r>
              <a:rPr lang="ar-JO" sz="1800" b="1" dirty="0">
                <a:solidFill>
                  <a:srgbClr val="C00000"/>
                </a:solidFill>
              </a:rPr>
              <a:t>عاصم وقالون وابن كثير وأبو جعفر </a:t>
            </a:r>
            <a:r>
              <a:rPr lang="ar-JO" sz="1800" b="1" dirty="0"/>
              <a:t>من طريقي الشاطبية والدرة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>
                <a:solidFill>
                  <a:srgbClr val="C00000"/>
                </a:solidFill>
              </a:rPr>
              <a:t>4 دبلومات </a:t>
            </a:r>
            <a:r>
              <a:rPr lang="ar-JO" sz="1800" b="1" dirty="0"/>
              <a:t>في الدراسات الإسلامية - أكاديمية سماحة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/>
              <a:t>شهادة </a:t>
            </a:r>
            <a:r>
              <a:rPr lang="ar-JO" sz="1800" b="1" dirty="0">
                <a:solidFill>
                  <a:srgbClr val="C00000"/>
                </a:solidFill>
              </a:rPr>
              <a:t>دار القرآن الكريم </a:t>
            </a:r>
            <a:r>
              <a:rPr lang="ar-JO" sz="1800" b="1" dirty="0"/>
              <a:t>(تعادل الثانوية الأزهرية) – الكويت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/>
              <a:t>شهادة </a:t>
            </a:r>
            <a:r>
              <a:rPr lang="ar-JO" sz="1800" b="1" dirty="0">
                <a:solidFill>
                  <a:srgbClr val="C00000"/>
                </a:solidFill>
              </a:rPr>
              <a:t>معهد الأترجة </a:t>
            </a:r>
            <a:r>
              <a:rPr lang="ar-JO" sz="1800" b="1" dirty="0"/>
              <a:t>لعلوم القرآن الكريم - الكويت 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KW" sz="1800" b="1" dirty="0">
                <a:solidFill>
                  <a:srgbClr val="C00000"/>
                </a:solidFill>
              </a:rPr>
              <a:t>دكتوراه المايكروبيولوجي </a:t>
            </a:r>
            <a:r>
              <a:rPr lang="ar-SA" sz="1800" b="1" dirty="0"/>
              <a:t>– كلية العلوم – جامعة الأزهر 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>
                <a:solidFill>
                  <a:srgbClr val="C00000"/>
                </a:solidFill>
              </a:rPr>
              <a:t>خبرة</a:t>
            </a:r>
            <a:r>
              <a:rPr lang="ar-JO" sz="1800" b="1" dirty="0"/>
              <a:t> في التدريس الأكاديمي والشرعي لأكثر من 18 عاماً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>
                <a:solidFill>
                  <a:srgbClr val="C00000"/>
                </a:solidFill>
              </a:rPr>
              <a:t>مؤسس ومدير 3 مؤسسات تعليمية إسلامية بكندا </a:t>
            </a:r>
            <a:r>
              <a:rPr lang="ar-JO" sz="1800" b="1" dirty="0"/>
              <a:t>(مركز الأترجة</a:t>
            </a:r>
            <a:r>
              <a:rPr lang="ar-KW" sz="1800" b="1" dirty="0"/>
              <a:t> للدراسات القرآنية</a:t>
            </a:r>
            <a:r>
              <a:rPr lang="ar-JO" sz="1800" b="1" dirty="0"/>
              <a:t>) و (شركة أكاديمية آيات) و (مؤسسة آيات الخيرية)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7128"/>
            <a:ext cx="3053210" cy="30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" name="Ink 11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3" name="Ink 12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4" name="Ink 13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7812360" y="254361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عامة </a:t>
            </a:r>
            <a:r>
              <a:rPr lang="en-US" sz="3200" b="1" dirty="0" smtClean="0">
                <a:solidFill>
                  <a:srgbClr val="FFFF00"/>
                </a:solidFill>
              </a:rPr>
              <a:t>General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254361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خاصة </a:t>
            </a:r>
            <a:r>
              <a:rPr lang="en-US" sz="3200" b="1" dirty="0" smtClean="0">
                <a:solidFill>
                  <a:srgbClr val="FFFF00"/>
                </a:solidFill>
              </a:rPr>
              <a:t>Particular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1585" y="3889028"/>
            <a:ext cx="66967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003300"/>
                </a:solidFill>
              </a:rPr>
              <a:t>مخارجُ الحروفِ سبعةَ عشرْ ... على الذي يختارُه منِ اختبرْ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6660" y="3338641"/>
            <a:ext cx="7344816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ابن الجزري والجمهور </a:t>
            </a:r>
            <a:r>
              <a:rPr lang="en-US" sz="2800" b="1" dirty="0" err="1" smtClean="0">
                <a:solidFill>
                  <a:srgbClr val="FFFF00"/>
                </a:solidFill>
              </a:rPr>
              <a:t>Ibn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AlJazri</a:t>
            </a:r>
            <a:r>
              <a:rPr lang="en-US" sz="2800" b="1" dirty="0" smtClean="0">
                <a:solidFill>
                  <a:srgbClr val="FFFF00"/>
                </a:solidFill>
              </a:rPr>
              <a:t> &amp; most of </a:t>
            </a:r>
            <a:r>
              <a:rPr lang="en-US" sz="2800" b="1" dirty="0" err="1" smtClean="0">
                <a:solidFill>
                  <a:srgbClr val="FFFF00"/>
                </a:solidFill>
              </a:rPr>
              <a:t>Scholers</a:t>
            </a:r>
            <a:r>
              <a:rPr lang="ar-KW" sz="28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30516" y="3222207"/>
            <a:ext cx="11336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0596" y="5070664"/>
            <a:ext cx="669674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000" b="1" dirty="0">
                <a:solidFill>
                  <a:srgbClr val="003192"/>
                </a:solidFill>
              </a:rPr>
              <a:t>أَسْقَطَ مخرج الجوف، وفرَّق حروفه </a:t>
            </a:r>
            <a:endParaRPr lang="en-US" sz="2000" b="1" dirty="0">
              <a:solidFill>
                <a:srgbClr val="00319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5697" y="4524978"/>
            <a:ext cx="6287747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سيبويه والشاطبي    </a:t>
            </a:r>
            <a:r>
              <a:rPr lang="en-US" sz="2400" b="1" dirty="0" err="1" smtClean="0">
                <a:solidFill>
                  <a:srgbClr val="FFFF00"/>
                </a:solidFill>
              </a:rPr>
              <a:t>Sebaweh</a:t>
            </a:r>
            <a:r>
              <a:rPr lang="en-US" sz="2400" b="1" dirty="0" smtClean="0">
                <a:solidFill>
                  <a:srgbClr val="FFFF00"/>
                </a:solidFill>
              </a:rPr>
              <a:t> &amp; Al </a:t>
            </a:r>
            <a:r>
              <a:rPr lang="en-US" sz="2400" b="1" dirty="0" err="1" smtClean="0">
                <a:solidFill>
                  <a:srgbClr val="FFFF00"/>
                </a:solidFill>
              </a:rPr>
              <a:t>Shateby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5476" y="4389380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0596" y="6090101"/>
            <a:ext cx="66967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003192"/>
                </a:solidFill>
              </a:rPr>
              <a:t>+ جعل </a:t>
            </a:r>
            <a:r>
              <a:rPr lang="ar-KW" sz="2400" b="1" dirty="0">
                <a:solidFill>
                  <a:srgbClr val="003192"/>
                </a:solidFill>
              </a:rPr>
              <a:t>مخرج اللام والنون والراء مخرجًا واحًدا </a:t>
            </a:r>
            <a:endParaRPr lang="en-US" sz="2400" b="1" dirty="0">
              <a:solidFill>
                <a:srgbClr val="00319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5697" y="5548010"/>
            <a:ext cx="6287747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الفراء       </a:t>
            </a:r>
            <a:r>
              <a:rPr lang="en-US" sz="2400" b="1" dirty="0" smtClean="0">
                <a:solidFill>
                  <a:srgbClr val="FFFF00"/>
                </a:solidFill>
              </a:rPr>
              <a:t>Al </a:t>
            </a:r>
            <a:r>
              <a:rPr lang="en-US" sz="2400" b="1" dirty="0" err="1" smtClean="0">
                <a:solidFill>
                  <a:srgbClr val="FFFF00"/>
                </a:solidFill>
              </a:rPr>
              <a:t>Fara’a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15475" y="541241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6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1242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b="1" dirty="0" smtClean="0">
                <a:solidFill>
                  <a:srgbClr val="FFFF00"/>
                </a:solidFill>
              </a:rPr>
              <a:t>أولاً:</a:t>
            </a:r>
          </a:p>
          <a:p>
            <a:pPr algn="ctr"/>
            <a:endParaRPr lang="ar-KW" sz="2400" b="1" dirty="0" smtClean="0">
              <a:solidFill>
                <a:srgbClr val="FFFF00"/>
              </a:solidFill>
            </a:endParaRPr>
          </a:p>
          <a:p>
            <a:pPr algn="ctr"/>
            <a:r>
              <a:rPr lang="ar-KW" sz="9600" b="1" dirty="0" smtClean="0">
                <a:solidFill>
                  <a:srgbClr val="FFFF00"/>
                </a:solidFill>
              </a:rPr>
              <a:t>الجوف</a:t>
            </a: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First: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Al </a:t>
            </a:r>
            <a:r>
              <a:rPr lang="en-US" sz="4400" b="1" dirty="0" err="1" smtClean="0">
                <a:solidFill>
                  <a:srgbClr val="FFFF00"/>
                </a:solidFill>
              </a:rPr>
              <a:t>Jawf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أولاً</a:t>
            </a:r>
            <a:r>
              <a:rPr lang="ar-KW" sz="4000" b="1" dirty="0" smtClean="0">
                <a:solidFill>
                  <a:srgbClr val="FFFF00"/>
                </a:solidFill>
              </a:rPr>
              <a:t>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الجوف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First: Al </a:t>
            </a:r>
            <a:r>
              <a:rPr lang="en-US" b="1" dirty="0" err="1" smtClean="0">
                <a:solidFill>
                  <a:srgbClr val="FFFF00"/>
                </a:solidFill>
              </a:rPr>
              <a:t>Jawf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5173" y="1543930"/>
            <a:ext cx="6048672" cy="46782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KW" sz="3200" b="1" u="sng" dirty="0">
                <a:solidFill>
                  <a:srgbClr val="003192"/>
                </a:solidFill>
              </a:rPr>
              <a:t>لغة</a:t>
            </a:r>
            <a:r>
              <a:rPr lang="ar-KW" sz="3200" dirty="0">
                <a:solidFill>
                  <a:srgbClr val="003192"/>
                </a:solidFill>
              </a:rPr>
              <a:t>: </a:t>
            </a:r>
            <a:r>
              <a:rPr lang="ar-KW" sz="3200" dirty="0" smtClean="0">
                <a:solidFill>
                  <a:srgbClr val="003192"/>
                </a:solidFill>
              </a:rPr>
              <a:t>الخلاء      </a:t>
            </a:r>
            <a:r>
              <a:rPr lang="en-US" sz="3200" b="1" u="sng" dirty="0">
                <a:solidFill>
                  <a:srgbClr val="003192"/>
                </a:solidFill>
              </a:rPr>
              <a:t>Lexically</a:t>
            </a:r>
            <a:r>
              <a:rPr lang="en-US" sz="3200" dirty="0">
                <a:solidFill>
                  <a:srgbClr val="003192"/>
                </a:solidFill>
              </a:rPr>
              <a:t>: emptiness. </a:t>
            </a:r>
            <a:endParaRPr lang="ar-KW" sz="3200" dirty="0" smtClean="0">
              <a:solidFill>
                <a:srgbClr val="003192"/>
              </a:solidFill>
            </a:endParaRPr>
          </a:p>
          <a:p>
            <a:pPr algn="r" rtl="1">
              <a:lnSpc>
                <a:spcPct val="200000"/>
              </a:lnSpc>
            </a:pPr>
            <a:r>
              <a:rPr lang="ar-KW" sz="32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3200" dirty="0" smtClean="0">
                <a:solidFill>
                  <a:srgbClr val="003192"/>
                </a:solidFill>
              </a:rPr>
              <a:t>:             </a:t>
            </a:r>
            <a:r>
              <a:rPr lang="en-US" sz="3200" b="1" u="sng" dirty="0">
                <a:solidFill>
                  <a:srgbClr val="003192"/>
                </a:solidFill>
              </a:rPr>
              <a:t>Terminologically</a:t>
            </a:r>
            <a:r>
              <a:rPr lang="en-US" sz="3200" dirty="0">
                <a:solidFill>
                  <a:srgbClr val="003192"/>
                </a:solidFill>
              </a:rPr>
              <a:t>: </a:t>
            </a:r>
            <a:endParaRPr lang="ar-KW" sz="3200" dirty="0" smtClean="0">
              <a:solidFill>
                <a:srgbClr val="003192"/>
              </a:solidFill>
            </a:endParaRPr>
          </a:p>
          <a:p>
            <a:pPr algn="ctr" rtl="1"/>
            <a:endParaRPr lang="ar-KW" sz="4000" b="1" dirty="0" smtClean="0">
              <a:solidFill>
                <a:srgbClr val="003192"/>
              </a:solidFill>
            </a:endParaRPr>
          </a:p>
          <a:p>
            <a:pPr algn="ctr" rtl="1"/>
            <a:r>
              <a:rPr lang="ar-KW" sz="4000" b="1" dirty="0" smtClean="0">
                <a:solidFill>
                  <a:srgbClr val="003192"/>
                </a:solidFill>
              </a:rPr>
              <a:t>الخلاء </a:t>
            </a:r>
            <a:r>
              <a:rPr lang="ar-KW" sz="4000" b="1" dirty="0">
                <a:solidFill>
                  <a:srgbClr val="003192"/>
                </a:solidFill>
              </a:rPr>
              <a:t>الواقع داخل الحلق والفم</a:t>
            </a:r>
            <a:r>
              <a:rPr lang="ar-KW" sz="4000" b="1" dirty="0" smtClean="0">
                <a:solidFill>
                  <a:srgbClr val="003192"/>
                </a:solidFill>
              </a:rPr>
              <a:t>.</a:t>
            </a:r>
          </a:p>
          <a:p>
            <a:pPr algn="ctr" rtl="1"/>
            <a:endParaRPr lang="en-US" sz="1600" b="1" dirty="0" smtClean="0">
              <a:solidFill>
                <a:srgbClr val="003192"/>
              </a:solidFill>
            </a:endParaRPr>
          </a:p>
          <a:p>
            <a:pPr algn="ctr" rtl="1"/>
            <a:r>
              <a:rPr lang="en-US" sz="3200" b="1" dirty="0" smtClean="0">
                <a:solidFill>
                  <a:srgbClr val="003192"/>
                </a:solidFill>
              </a:rPr>
              <a:t>All </a:t>
            </a:r>
            <a:r>
              <a:rPr lang="en-US" sz="3200" b="1" dirty="0">
                <a:solidFill>
                  <a:srgbClr val="003192"/>
                </a:solidFill>
              </a:rPr>
              <a:t>the empty space present in the throat and  </a:t>
            </a:r>
            <a:r>
              <a:rPr lang="en-US" sz="3200" b="1" dirty="0" smtClean="0">
                <a:solidFill>
                  <a:srgbClr val="003192"/>
                </a:solidFill>
              </a:rPr>
              <a:t>mouth.</a:t>
            </a:r>
            <a:r>
              <a:rPr lang="en-US" sz="4000" b="1" dirty="0" smtClean="0"/>
              <a:t> </a:t>
            </a:r>
            <a:endParaRPr lang="ar-KW" sz="4000" b="1" dirty="0" smtClean="0">
              <a:solidFill>
                <a:srgbClr val="0031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5014" y="2328584"/>
            <a:ext cx="2545371" cy="33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أولاً</a:t>
            </a:r>
            <a:r>
              <a:rPr lang="ar-KW" sz="4000" b="1" dirty="0" smtClean="0">
                <a:solidFill>
                  <a:srgbClr val="FFFF00"/>
                </a:solidFill>
              </a:rPr>
              <a:t>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الجوف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First: Al </a:t>
            </a:r>
            <a:r>
              <a:rPr lang="en-US" b="1" dirty="0" err="1" smtClean="0">
                <a:solidFill>
                  <a:srgbClr val="FFFF00"/>
                </a:solidFill>
              </a:rPr>
              <a:t>Jawf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0029" y="1345241"/>
            <a:ext cx="6624736" cy="51860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endParaRPr lang="en-US" sz="2400" dirty="0">
              <a:solidFill>
                <a:srgbClr val="003192"/>
              </a:solidFill>
            </a:endParaRPr>
          </a:p>
          <a:p>
            <a:pPr algn="ctr" rtl="1"/>
            <a:r>
              <a:rPr lang="ar-KW" sz="2400" dirty="0">
                <a:solidFill>
                  <a:srgbClr val="003192"/>
                </a:solidFill>
              </a:rPr>
              <a:t>وهو </a:t>
            </a:r>
            <a:r>
              <a:rPr lang="ar-KW" sz="2400" b="1" u="sng" dirty="0">
                <a:solidFill>
                  <a:srgbClr val="003192"/>
                </a:solidFill>
              </a:rPr>
              <a:t>مخرج خاص </a:t>
            </a:r>
            <a:r>
              <a:rPr lang="ar-KW" sz="2400" b="1" u="sng" dirty="0" smtClean="0">
                <a:solidFill>
                  <a:srgbClr val="003192"/>
                </a:solidFill>
              </a:rPr>
              <a:t>واحد</a:t>
            </a:r>
          </a:p>
          <a:p>
            <a:pPr algn="ctr" rtl="1"/>
            <a:r>
              <a:rPr lang="ar-KW" sz="2400" dirty="0" smtClean="0">
                <a:solidFill>
                  <a:srgbClr val="003192"/>
                </a:solidFill>
              </a:rPr>
              <a:t>تخرج </a:t>
            </a:r>
            <a:r>
              <a:rPr lang="ar-KW" sz="2400" dirty="0">
                <a:solidFill>
                  <a:srgbClr val="003192"/>
                </a:solidFill>
              </a:rPr>
              <a:t>منه </a:t>
            </a:r>
            <a:r>
              <a:rPr lang="ar-KW" sz="2400" b="1" u="sng" dirty="0">
                <a:solidFill>
                  <a:srgbClr val="003192"/>
                </a:solidFill>
              </a:rPr>
              <a:t>ثلاثة أحرف</a:t>
            </a:r>
            <a:r>
              <a:rPr lang="ar-KW" sz="2400" dirty="0">
                <a:solidFill>
                  <a:srgbClr val="003192"/>
                </a:solidFill>
              </a:rPr>
              <a:t> وهي </a:t>
            </a:r>
            <a:r>
              <a:rPr lang="ar-KW" sz="3200" b="1" dirty="0">
                <a:solidFill>
                  <a:srgbClr val="FF0000"/>
                </a:solidFill>
              </a:rPr>
              <a:t>حروف المد</a:t>
            </a:r>
            <a:r>
              <a:rPr lang="ar-KW" sz="2400" dirty="0" smtClean="0">
                <a:solidFill>
                  <a:srgbClr val="003192"/>
                </a:solidFill>
              </a:rPr>
              <a:t>:</a:t>
            </a:r>
          </a:p>
          <a:p>
            <a:pPr algn="ctr" rtl="1"/>
            <a:endParaRPr lang="en-US" dirty="0" smtClean="0">
              <a:solidFill>
                <a:srgbClr val="003192"/>
              </a:solidFill>
            </a:endParaRPr>
          </a:p>
          <a:p>
            <a:pPr algn="ctr" rtl="1"/>
            <a:r>
              <a:rPr lang="en-US" dirty="0" smtClean="0">
                <a:solidFill>
                  <a:srgbClr val="003192"/>
                </a:solidFill>
              </a:rPr>
              <a:t>It </a:t>
            </a:r>
            <a:r>
              <a:rPr lang="en-US" dirty="0">
                <a:solidFill>
                  <a:srgbClr val="003192"/>
                </a:solidFill>
              </a:rPr>
              <a:t>is </a:t>
            </a:r>
            <a:r>
              <a:rPr lang="en-US" b="1" u="sng" dirty="0" smtClean="0">
                <a:solidFill>
                  <a:srgbClr val="003192"/>
                </a:solidFill>
              </a:rPr>
              <a:t>one </a:t>
            </a:r>
            <a:r>
              <a:rPr lang="en-US" b="1" u="sng" dirty="0">
                <a:solidFill>
                  <a:srgbClr val="003192"/>
                </a:solidFill>
              </a:rPr>
              <a:t>particular </a:t>
            </a:r>
            <a:r>
              <a:rPr lang="en-US" b="1" u="sng" dirty="0" err="1">
                <a:solidFill>
                  <a:srgbClr val="003192"/>
                </a:solidFill>
              </a:rPr>
              <a:t>makhraj</a:t>
            </a:r>
            <a:r>
              <a:rPr lang="en-US" b="1" u="sng" dirty="0">
                <a:solidFill>
                  <a:srgbClr val="003192"/>
                </a:solidFill>
              </a:rPr>
              <a:t> </a:t>
            </a:r>
            <a:endParaRPr lang="en-US" b="1" u="sng" dirty="0" smtClean="0">
              <a:solidFill>
                <a:srgbClr val="003192"/>
              </a:solidFill>
            </a:endParaRPr>
          </a:p>
          <a:p>
            <a:pPr algn="ctr" rtl="1"/>
            <a:r>
              <a:rPr lang="en-US" dirty="0" smtClean="0">
                <a:solidFill>
                  <a:srgbClr val="003192"/>
                </a:solidFill>
              </a:rPr>
              <a:t>in </a:t>
            </a:r>
            <a:r>
              <a:rPr lang="en-US" dirty="0">
                <a:solidFill>
                  <a:srgbClr val="003192"/>
                </a:solidFill>
              </a:rPr>
              <a:t>which the </a:t>
            </a:r>
            <a:r>
              <a:rPr lang="en-US" b="1" u="sng" dirty="0">
                <a:solidFill>
                  <a:srgbClr val="003192"/>
                </a:solidFill>
              </a:rPr>
              <a:t>three</a:t>
            </a:r>
            <a:r>
              <a:rPr lang="en-US" dirty="0">
                <a:solidFill>
                  <a:srgbClr val="003192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letters of </a:t>
            </a:r>
            <a:r>
              <a:rPr lang="en-US" sz="2000" b="1" dirty="0" err="1">
                <a:solidFill>
                  <a:srgbClr val="FF0000"/>
                </a:solidFill>
              </a:rPr>
              <a:t>madd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192"/>
                </a:solidFill>
              </a:rPr>
              <a:t>are </a:t>
            </a:r>
            <a:r>
              <a:rPr lang="en-US" dirty="0" smtClean="0">
                <a:solidFill>
                  <a:srgbClr val="003192"/>
                </a:solidFill>
              </a:rPr>
              <a:t>produced</a:t>
            </a:r>
            <a:endParaRPr lang="en-US" dirty="0">
              <a:solidFill>
                <a:srgbClr val="003192"/>
              </a:solidFill>
            </a:endParaRPr>
          </a:p>
          <a:p>
            <a:pPr algn="ctr" rtl="1"/>
            <a:endParaRPr lang="ar-KW" sz="2400" dirty="0">
              <a:solidFill>
                <a:srgbClr val="003192"/>
              </a:solidFill>
            </a:endParaRPr>
          </a:p>
          <a:p>
            <a:pPr algn="r" rtl="1"/>
            <a:endParaRPr lang="en-US" sz="900" dirty="0">
              <a:solidFill>
                <a:srgbClr val="00319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>
                <a:solidFill>
                  <a:srgbClr val="003192"/>
                </a:solidFill>
              </a:rPr>
              <a:t>1- </a:t>
            </a:r>
            <a:r>
              <a:rPr lang="ar-KW" sz="2400" dirty="0" smtClean="0">
                <a:solidFill>
                  <a:srgbClr val="003192"/>
                </a:solidFill>
              </a:rPr>
              <a:t>الألف   </a:t>
            </a:r>
            <a:r>
              <a:rPr lang="en-US" sz="2400" dirty="0" err="1" smtClean="0">
                <a:solidFill>
                  <a:srgbClr val="003192"/>
                </a:solidFill>
              </a:rPr>
              <a:t>Alef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>
                <a:solidFill>
                  <a:srgbClr val="003192"/>
                </a:solidFill>
              </a:rPr>
              <a:t>قَ</a:t>
            </a:r>
            <a:r>
              <a:rPr lang="ar-KW" sz="3600" b="1" dirty="0">
                <a:solidFill>
                  <a:srgbClr val="FF0000"/>
                </a:solidFill>
              </a:rPr>
              <a:t>ا</a:t>
            </a:r>
            <a:r>
              <a:rPr lang="ar-KW" sz="3600" b="1" dirty="0">
                <a:solidFill>
                  <a:srgbClr val="003192"/>
                </a:solidFill>
              </a:rPr>
              <a:t>لَ</a:t>
            </a:r>
            <a:r>
              <a:rPr lang="ar-KW" sz="2400" dirty="0" smtClean="0">
                <a:solidFill>
                  <a:srgbClr val="003192"/>
                </a:solidFill>
              </a:rPr>
              <a:t>}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solidFill>
                  <a:srgbClr val="003192"/>
                </a:solidFill>
              </a:rPr>
              <a:t>2- </a:t>
            </a:r>
            <a:r>
              <a:rPr lang="ar-KW" sz="2400" dirty="0">
                <a:solidFill>
                  <a:srgbClr val="003192"/>
                </a:solidFill>
              </a:rPr>
              <a:t>الواو </a:t>
            </a:r>
            <a:r>
              <a:rPr lang="ar-KW" sz="2400" dirty="0" smtClean="0">
                <a:solidFill>
                  <a:srgbClr val="003192"/>
                </a:solidFill>
              </a:rPr>
              <a:t>المدية  </a:t>
            </a:r>
            <a:r>
              <a:rPr lang="en-US" sz="2400" dirty="0" err="1" smtClean="0">
                <a:solidFill>
                  <a:srgbClr val="003192"/>
                </a:solidFill>
              </a:rPr>
              <a:t>Waw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en-US" sz="2400" dirty="0" err="1" smtClean="0">
                <a:solidFill>
                  <a:srgbClr val="003192"/>
                </a:solidFill>
              </a:rPr>
              <a:t>maddiyyah</a:t>
            </a:r>
            <a:r>
              <a:rPr lang="ar-KW" sz="2400" dirty="0" smtClean="0">
                <a:solidFill>
                  <a:srgbClr val="003192"/>
                </a:solidFill>
              </a:rPr>
              <a:t> 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>
                <a:solidFill>
                  <a:srgbClr val="003192"/>
                </a:solidFill>
              </a:rPr>
              <a:t>يَقُ</a:t>
            </a:r>
            <a:r>
              <a:rPr lang="ar-KW" sz="3600" b="1" dirty="0">
                <a:solidFill>
                  <a:srgbClr val="FF0000"/>
                </a:solidFill>
              </a:rPr>
              <a:t>و</a:t>
            </a:r>
            <a:r>
              <a:rPr lang="ar-KW" sz="3600" b="1" dirty="0">
                <a:solidFill>
                  <a:srgbClr val="003192"/>
                </a:solidFill>
              </a:rPr>
              <a:t>لُ</a:t>
            </a:r>
            <a:r>
              <a:rPr lang="ar-KW" sz="2400" dirty="0" smtClean="0">
                <a:solidFill>
                  <a:srgbClr val="003192"/>
                </a:solidFill>
              </a:rPr>
              <a:t>}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solidFill>
                  <a:srgbClr val="003192"/>
                </a:solidFill>
              </a:rPr>
              <a:t>3- </a:t>
            </a:r>
            <a:r>
              <a:rPr lang="ar-KW" sz="2400" dirty="0">
                <a:solidFill>
                  <a:srgbClr val="003192"/>
                </a:solidFill>
              </a:rPr>
              <a:t>الياء المدية </a:t>
            </a:r>
            <a:r>
              <a:rPr lang="en-US" sz="2400" dirty="0" err="1" smtClean="0">
                <a:solidFill>
                  <a:srgbClr val="003192"/>
                </a:solidFill>
              </a:rPr>
              <a:t>Ya’a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en-US" sz="2400" dirty="0" err="1" smtClean="0">
                <a:solidFill>
                  <a:srgbClr val="003192"/>
                </a:solidFill>
              </a:rPr>
              <a:t>maddiyyah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 smtClean="0">
                <a:solidFill>
                  <a:srgbClr val="003192"/>
                </a:solidFill>
              </a:rPr>
              <a:t>قِ</a:t>
            </a:r>
            <a:r>
              <a:rPr lang="ar-KW" sz="3600" b="1" dirty="0" smtClean="0">
                <a:solidFill>
                  <a:srgbClr val="FF0000"/>
                </a:solidFill>
              </a:rPr>
              <a:t>يـــ</a:t>
            </a:r>
            <a:r>
              <a:rPr lang="ar-KW" sz="3600" b="1" dirty="0" smtClean="0">
                <a:solidFill>
                  <a:srgbClr val="003192"/>
                </a:solidFill>
              </a:rPr>
              <a:t>لَ</a:t>
            </a:r>
            <a:r>
              <a:rPr lang="ar-KW" sz="2400" dirty="0">
                <a:solidFill>
                  <a:srgbClr val="003192"/>
                </a:solidFill>
              </a:rPr>
              <a:t>} 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أولاً</a:t>
            </a:r>
            <a:r>
              <a:rPr lang="ar-KW" sz="4000" b="1" dirty="0" smtClean="0">
                <a:solidFill>
                  <a:srgbClr val="FFFF00"/>
                </a:solidFill>
              </a:rPr>
              <a:t>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الجوف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First: Al </a:t>
            </a:r>
            <a:r>
              <a:rPr lang="en-US" b="1" dirty="0" err="1" smtClean="0">
                <a:solidFill>
                  <a:srgbClr val="FFFF00"/>
                </a:solidFill>
              </a:rPr>
              <a:t>Jawf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HP\Desktop\صور مخارج الحروف والصفات\26606_01286960366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44" y="1916833"/>
            <a:ext cx="640871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10500" y="5811940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Alef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9016" y="5811940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Waw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2792" y="5810199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Ya’a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أولاً</a:t>
            </a:r>
            <a:r>
              <a:rPr lang="ar-KW" sz="4000" b="1" dirty="0" smtClean="0">
                <a:solidFill>
                  <a:srgbClr val="FFFF00"/>
                </a:solidFill>
              </a:rPr>
              <a:t>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الجوف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First: Al </a:t>
            </a:r>
            <a:r>
              <a:rPr lang="en-US" b="1" dirty="0" err="1" smtClean="0">
                <a:solidFill>
                  <a:srgbClr val="FFFF00"/>
                </a:solidFill>
              </a:rPr>
              <a:t>Jawf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8624" y="1764964"/>
            <a:ext cx="65882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0000"/>
                </a:solidFill>
              </a:rPr>
              <a:t>تسمى </a:t>
            </a:r>
            <a:r>
              <a:rPr lang="ar-KW" sz="3600" b="1" dirty="0">
                <a:solidFill>
                  <a:srgbClr val="FF0000"/>
                </a:solidFill>
              </a:rPr>
              <a:t>هذه </a:t>
            </a:r>
            <a:r>
              <a:rPr lang="ar-KW" sz="3600" b="1" dirty="0" smtClean="0">
                <a:solidFill>
                  <a:srgbClr val="FF0000"/>
                </a:solidFill>
              </a:rPr>
              <a:t>الأحرف</a:t>
            </a:r>
          </a:p>
          <a:p>
            <a:pPr algn="ctr" rtl="1"/>
            <a:r>
              <a:rPr lang="en-US" sz="3600" b="1" dirty="0" smtClean="0">
                <a:solidFill>
                  <a:srgbClr val="FF0000"/>
                </a:solidFill>
              </a:rPr>
              <a:t>These Letters are called</a:t>
            </a:r>
            <a:endParaRPr lang="ar-KW" sz="36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8624" y="3061108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 smtClean="0">
                <a:solidFill>
                  <a:srgbClr val="003192"/>
                </a:solidFill>
              </a:rPr>
              <a:t>حروف </a:t>
            </a:r>
            <a:r>
              <a:rPr lang="ar-KW" sz="2400" b="1" dirty="0" smtClean="0">
                <a:solidFill>
                  <a:srgbClr val="FF0000"/>
                </a:solidFill>
              </a:rPr>
              <a:t>جوفية</a:t>
            </a:r>
            <a:r>
              <a:rPr lang="ar-KW" sz="2400" b="1" dirty="0">
                <a:solidFill>
                  <a:srgbClr val="003192"/>
                </a:solidFill>
              </a:rPr>
              <a:t> : </a:t>
            </a:r>
            <a:r>
              <a:rPr lang="ar-KW" sz="2400" dirty="0" smtClean="0">
                <a:solidFill>
                  <a:srgbClr val="003192"/>
                </a:solidFill>
              </a:rPr>
              <a:t>لأنها </a:t>
            </a:r>
            <a:r>
              <a:rPr lang="ar-KW" sz="2400" dirty="0">
                <a:solidFill>
                  <a:srgbClr val="003192"/>
                </a:solidFill>
              </a:rPr>
              <a:t>من </a:t>
            </a:r>
            <a:r>
              <a:rPr lang="ar-KW" sz="2400" dirty="0" smtClean="0">
                <a:solidFill>
                  <a:srgbClr val="003192"/>
                </a:solidFill>
              </a:rPr>
              <a:t>الجوف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8624" y="4793030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 smtClean="0">
                <a:solidFill>
                  <a:srgbClr val="003192"/>
                </a:solidFill>
              </a:rPr>
              <a:t>حروف </a:t>
            </a:r>
            <a:r>
              <a:rPr lang="ar-KW" sz="2400" b="1" dirty="0" smtClean="0">
                <a:solidFill>
                  <a:srgbClr val="FF0000"/>
                </a:solidFill>
              </a:rPr>
              <a:t>مدية</a:t>
            </a:r>
            <a:r>
              <a:rPr lang="ar-KW" sz="2400" b="1" dirty="0" smtClean="0">
                <a:solidFill>
                  <a:srgbClr val="003192"/>
                </a:solidFill>
              </a:rPr>
              <a:t>: </a:t>
            </a:r>
            <a:r>
              <a:rPr lang="ar-KW" sz="2400" dirty="0" smtClean="0">
                <a:solidFill>
                  <a:srgbClr val="003192"/>
                </a:solidFill>
              </a:rPr>
              <a:t>لامتداد </a:t>
            </a:r>
            <a:r>
              <a:rPr lang="ar-KW" sz="2400" dirty="0">
                <a:solidFill>
                  <a:srgbClr val="003192"/>
                </a:solidFill>
              </a:rPr>
              <a:t>الصوت في يُسْر عند النطق </a:t>
            </a:r>
            <a:r>
              <a:rPr lang="ar-KW" sz="2400" dirty="0" smtClean="0">
                <a:solidFill>
                  <a:srgbClr val="003192"/>
                </a:solidFill>
              </a:rPr>
              <a:t>بها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4120" y="3853196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</a:t>
            </a:r>
            <a:r>
              <a:rPr lang="en-US" sz="2400" b="1" dirty="0" err="1" smtClean="0">
                <a:solidFill>
                  <a:srgbClr val="FF0000"/>
                </a:solidFill>
              </a:rPr>
              <a:t>Jawf</a:t>
            </a:r>
            <a:r>
              <a:rPr lang="en-US" sz="2400" b="1" dirty="0" smtClean="0">
                <a:solidFill>
                  <a:srgbClr val="003192"/>
                </a:solidFill>
              </a:rPr>
              <a:t>: since they are from </a:t>
            </a:r>
            <a:r>
              <a:rPr lang="en-US" sz="2400" b="1" dirty="0" err="1" smtClean="0">
                <a:solidFill>
                  <a:srgbClr val="003192"/>
                </a:solidFill>
              </a:rPr>
              <a:t>Jawf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4120" y="5653396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Mad</a:t>
            </a:r>
            <a:r>
              <a:rPr lang="en-US" sz="2400" b="1" dirty="0" smtClean="0">
                <a:solidFill>
                  <a:srgbClr val="003192"/>
                </a:solidFill>
              </a:rPr>
              <a:t>: since it’s easy to </a:t>
            </a:r>
            <a:r>
              <a:rPr lang="en-US" sz="2400" b="1" dirty="0" err="1" smtClean="0">
                <a:solidFill>
                  <a:srgbClr val="003192"/>
                </a:solidFill>
              </a:rPr>
              <a:t>elongat</a:t>
            </a:r>
            <a:r>
              <a:rPr lang="en-US" sz="2400" b="1" dirty="0" smtClean="0">
                <a:solidFill>
                  <a:srgbClr val="003192"/>
                </a:solidFill>
              </a:rPr>
              <a:t> them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أولاً</a:t>
            </a:r>
            <a:r>
              <a:rPr lang="ar-KW" sz="4000" b="1" dirty="0" smtClean="0">
                <a:solidFill>
                  <a:srgbClr val="FFFF00"/>
                </a:solidFill>
              </a:rPr>
              <a:t>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الجوف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First: Al </a:t>
            </a:r>
            <a:r>
              <a:rPr lang="en-US" b="1" dirty="0" err="1" smtClean="0">
                <a:solidFill>
                  <a:srgbClr val="FFFF00"/>
                </a:solidFill>
              </a:rPr>
              <a:t>Jawf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8624" y="1764964"/>
            <a:ext cx="65882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0000"/>
                </a:solidFill>
              </a:rPr>
              <a:t>تسمى </a:t>
            </a:r>
            <a:r>
              <a:rPr lang="ar-KW" sz="3600" b="1" dirty="0">
                <a:solidFill>
                  <a:srgbClr val="FF0000"/>
                </a:solidFill>
              </a:rPr>
              <a:t>هذه </a:t>
            </a:r>
            <a:r>
              <a:rPr lang="ar-KW" sz="3600" b="1" dirty="0" smtClean="0">
                <a:solidFill>
                  <a:srgbClr val="FF0000"/>
                </a:solidFill>
              </a:rPr>
              <a:t>الأحرف</a:t>
            </a:r>
          </a:p>
          <a:p>
            <a:pPr algn="ctr" rtl="1"/>
            <a:r>
              <a:rPr lang="en-US" sz="3600" b="1" dirty="0" smtClean="0">
                <a:solidFill>
                  <a:srgbClr val="FF0000"/>
                </a:solidFill>
              </a:rPr>
              <a:t>These Letters are called</a:t>
            </a:r>
            <a:endParaRPr lang="ar-KW" sz="36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7906" y="2892232"/>
            <a:ext cx="6588224" cy="716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>
                <a:solidFill>
                  <a:srgbClr val="003192"/>
                </a:solidFill>
              </a:rPr>
              <a:t>حروف </a:t>
            </a:r>
            <a:r>
              <a:rPr lang="ar-KW" sz="2400" b="1" dirty="0">
                <a:solidFill>
                  <a:srgbClr val="FF0000"/>
                </a:solidFill>
              </a:rPr>
              <a:t>هوائية</a:t>
            </a:r>
            <a:r>
              <a:rPr lang="ar-KW" sz="2400" b="1" dirty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لأنها تنتهي بانقطاع هواء الفم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7906" y="4624154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>
                <a:solidFill>
                  <a:srgbClr val="003192"/>
                </a:solidFill>
              </a:rPr>
              <a:t>حروف </a:t>
            </a:r>
            <a:r>
              <a:rPr lang="ar-KW" sz="2400" b="1" dirty="0">
                <a:solidFill>
                  <a:srgbClr val="FF0000"/>
                </a:solidFill>
              </a:rPr>
              <a:t>عِلَّة</a:t>
            </a:r>
            <a:r>
              <a:rPr lang="ar-KW" sz="2400" b="1" dirty="0">
                <a:solidFill>
                  <a:srgbClr val="003192"/>
                </a:solidFill>
              </a:rPr>
              <a:t>: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KW" sz="2400" dirty="0">
                <a:solidFill>
                  <a:srgbClr val="003192"/>
                </a:solidFill>
              </a:rPr>
              <a:t>لتأوُّه العليل -أي المريض- بها.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3402" y="3684320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Air</a:t>
            </a:r>
            <a:r>
              <a:rPr lang="en-US" sz="2400" b="1" dirty="0" smtClean="0">
                <a:solidFill>
                  <a:srgbClr val="003192"/>
                </a:solidFill>
              </a:rPr>
              <a:t>: since they end when air </a:t>
            </a:r>
            <a:r>
              <a:rPr lang="en-US" sz="2400" b="1" dirty="0" err="1" smtClean="0">
                <a:solidFill>
                  <a:srgbClr val="003192"/>
                </a:solidFill>
              </a:rPr>
              <a:t>finishs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3402" y="5695425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‘</a:t>
            </a:r>
            <a:r>
              <a:rPr lang="en-US" sz="2400" b="1" dirty="0" err="1" smtClean="0">
                <a:solidFill>
                  <a:srgbClr val="FF0000"/>
                </a:solidFill>
              </a:rPr>
              <a:t>Ellah</a:t>
            </a:r>
            <a:r>
              <a:rPr lang="en-US" sz="2400" b="1" dirty="0" smtClean="0">
                <a:solidFill>
                  <a:srgbClr val="FF0000"/>
                </a:solidFill>
              </a:rPr>
              <a:t> (weakness)</a:t>
            </a:r>
            <a:r>
              <a:rPr lang="en-US" sz="2400" b="1" dirty="0" smtClean="0">
                <a:solidFill>
                  <a:srgbClr val="003192"/>
                </a:solidFill>
              </a:rPr>
              <a:t>: since weak sick person produce them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أولاً</a:t>
            </a:r>
            <a:r>
              <a:rPr lang="ar-KW" sz="4000" b="1" dirty="0" smtClean="0">
                <a:solidFill>
                  <a:srgbClr val="FFFF00"/>
                </a:solidFill>
              </a:rPr>
              <a:t>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الجوف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First: Al </a:t>
            </a:r>
            <a:r>
              <a:rPr lang="en-US" b="1" dirty="0" err="1" smtClean="0">
                <a:solidFill>
                  <a:srgbClr val="FFFF00"/>
                </a:solidFill>
              </a:rPr>
              <a:t>Jawf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0071" y="2681242"/>
            <a:ext cx="5832648" cy="1682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KW" sz="2800" b="1" dirty="0" smtClean="0">
                <a:solidFill>
                  <a:srgbClr val="003300"/>
                </a:solidFill>
              </a:rPr>
              <a:t>فألف الجوف وأختاها ... وهي     </a:t>
            </a:r>
          </a:p>
          <a:p>
            <a:pPr algn="l">
              <a:lnSpc>
                <a:spcPct val="200000"/>
              </a:lnSpc>
            </a:pPr>
            <a:r>
              <a:rPr lang="ar-KW" sz="2800" b="1" dirty="0" smtClean="0">
                <a:solidFill>
                  <a:srgbClr val="003300"/>
                </a:solidFill>
              </a:rPr>
              <a:t>     حروف مد للهواء تنتهي</a:t>
            </a:r>
            <a:endParaRPr lang="ar-KW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213847" y="1272161"/>
            <a:ext cx="5606625" cy="3724096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FF00"/>
                </a:solidFill>
              </a:rPr>
              <a:t>ثانيا</a:t>
            </a:r>
            <a:r>
              <a:rPr lang="ar-KW" sz="2400" b="1" dirty="0" smtClean="0">
                <a:solidFill>
                  <a:srgbClr val="FFFF00"/>
                </a:solidFill>
              </a:rPr>
              <a:t>ً</a:t>
            </a:r>
            <a:r>
              <a:rPr lang="ar-KW" sz="24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endParaRPr lang="ar-KW" sz="2400" b="1" dirty="0" smtClean="0">
              <a:solidFill>
                <a:srgbClr val="FFFF00"/>
              </a:solidFill>
            </a:endParaRPr>
          </a:p>
          <a:p>
            <a:pPr algn="ctr"/>
            <a:r>
              <a:rPr lang="ar-SA" sz="9600" b="1" dirty="0" smtClean="0">
                <a:solidFill>
                  <a:srgbClr val="FFFF00"/>
                </a:solidFill>
              </a:rPr>
              <a:t>الحلق</a:t>
            </a:r>
          </a:p>
          <a:p>
            <a:pPr algn="ctr"/>
            <a:endParaRPr lang="ar-KW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Second: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Al </a:t>
            </a:r>
            <a:r>
              <a:rPr lang="en-US" sz="4400" b="1" dirty="0" err="1" smtClean="0">
                <a:solidFill>
                  <a:srgbClr val="FFFF00"/>
                </a:solidFill>
              </a:rPr>
              <a:t>Halq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(Throat)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</a:rPr>
              <a:t>ثانيا</a:t>
            </a:r>
            <a:r>
              <a:rPr lang="ar-KW" sz="4000" b="1" dirty="0" smtClean="0">
                <a:solidFill>
                  <a:srgbClr val="FFFF00"/>
                </a:solidFill>
              </a:rPr>
              <a:t>ً: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</a:t>
            </a:r>
            <a:r>
              <a:rPr lang="ar-SA" sz="4000" b="1" dirty="0" smtClean="0">
                <a:solidFill>
                  <a:srgbClr val="FFFF00"/>
                </a:solidFill>
              </a:rPr>
              <a:t>حلق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Second: Al </a:t>
            </a:r>
            <a:r>
              <a:rPr lang="en-US" b="1" dirty="0" err="1" smtClean="0">
                <a:solidFill>
                  <a:srgbClr val="FFFF00"/>
                </a:solidFill>
              </a:rPr>
              <a:t>Halq</a:t>
            </a:r>
            <a:r>
              <a:rPr lang="en-US" b="1" dirty="0" smtClean="0">
                <a:solidFill>
                  <a:srgbClr val="FFFF00"/>
                </a:solidFill>
              </a:rPr>
              <a:t> (Throat)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0389" y="2024789"/>
            <a:ext cx="6048672" cy="45858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 smtClean="0">
                <a:solidFill>
                  <a:srgbClr val="FF0000"/>
                </a:solidFill>
              </a:rPr>
              <a:t>ثلاثة </a:t>
            </a:r>
            <a:r>
              <a:rPr lang="ar-KW" sz="3200" b="1" dirty="0">
                <a:solidFill>
                  <a:srgbClr val="FF0000"/>
                </a:solidFill>
              </a:rPr>
              <a:t>مخارج </a:t>
            </a:r>
            <a:r>
              <a:rPr lang="ar-KW" sz="3200" b="1" dirty="0" smtClean="0">
                <a:solidFill>
                  <a:srgbClr val="FF0000"/>
                </a:solidFill>
              </a:rPr>
              <a:t>خاصة</a:t>
            </a:r>
          </a:p>
          <a:p>
            <a:pPr algn="ctr" rtl="1"/>
            <a:r>
              <a:rPr lang="ar-KW" sz="3200" dirty="0" smtClean="0">
                <a:solidFill>
                  <a:srgbClr val="003192"/>
                </a:solidFill>
              </a:rPr>
              <a:t>تخرج </a:t>
            </a:r>
            <a:r>
              <a:rPr lang="ar-KW" sz="3200" dirty="0">
                <a:solidFill>
                  <a:srgbClr val="003192"/>
                </a:solidFill>
              </a:rPr>
              <a:t>منها </a:t>
            </a:r>
            <a:r>
              <a:rPr lang="ar-KW" sz="3200" b="1" u="sng" dirty="0">
                <a:solidFill>
                  <a:srgbClr val="003192"/>
                </a:solidFill>
              </a:rPr>
              <a:t>ستة </a:t>
            </a:r>
            <a:r>
              <a:rPr lang="ar-KW" sz="3200" b="1" u="sng" dirty="0" smtClean="0">
                <a:solidFill>
                  <a:srgbClr val="003192"/>
                </a:solidFill>
              </a:rPr>
              <a:t>أحرف</a:t>
            </a:r>
          </a:p>
          <a:p>
            <a:pPr algn="ctr" rtl="1"/>
            <a:r>
              <a:rPr lang="en-US" sz="1600" b="1" dirty="0" smtClean="0">
                <a:solidFill>
                  <a:srgbClr val="FF0000"/>
                </a:solidFill>
              </a:rPr>
              <a:t>Three </a:t>
            </a:r>
            <a:r>
              <a:rPr lang="en-US" sz="1600" b="1" dirty="0">
                <a:solidFill>
                  <a:srgbClr val="FF0000"/>
                </a:solidFill>
              </a:rPr>
              <a:t>particular </a:t>
            </a:r>
            <a:r>
              <a:rPr lang="en-US" sz="1600" b="1" dirty="0" err="1" smtClean="0">
                <a:solidFill>
                  <a:srgbClr val="FF0000"/>
                </a:solidFill>
              </a:rPr>
              <a:t>makharij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 rtl="1"/>
            <a:r>
              <a:rPr lang="en-US" sz="1600" dirty="0" smtClean="0">
                <a:solidFill>
                  <a:srgbClr val="003192"/>
                </a:solidFill>
              </a:rPr>
              <a:t>from </a:t>
            </a:r>
            <a:r>
              <a:rPr lang="en-US" sz="1600" dirty="0">
                <a:solidFill>
                  <a:srgbClr val="003192"/>
                </a:solidFill>
              </a:rPr>
              <a:t>which </a:t>
            </a:r>
            <a:r>
              <a:rPr lang="en-US" sz="1600" b="1" u="sng" dirty="0">
                <a:solidFill>
                  <a:srgbClr val="003192"/>
                </a:solidFill>
              </a:rPr>
              <a:t>six letters </a:t>
            </a:r>
            <a:r>
              <a:rPr lang="en-US" sz="1600" dirty="0">
                <a:solidFill>
                  <a:srgbClr val="003192"/>
                </a:solidFill>
              </a:rPr>
              <a:t>are produced</a:t>
            </a:r>
            <a:endParaRPr lang="ar-KW" sz="1600" dirty="0">
              <a:solidFill>
                <a:srgbClr val="003192"/>
              </a:solidFill>
            </a:endParaRPr>
          </a:p>
          <a:p>
            <a:pPr lvl="0" algn="r" rtl="1"/>
            <a:endParaRPr lang="ar-KW" dirty="0">
              <a:solidFill>
                <a:srgbClr val="003192"/>
              </a:solidFill>
            </a:endParaRPr>
          </a:p>
          <a:p>
            <a:pPr lvl="0" algn="r" rtl="1"/>
            <a:r>
              <a:rPr lang="ar-KW" sz="2400" b="1" dirty="0" smtClean="0">
                <a:solidFill>
                  <a:srgbClr val="003192"/>
                </a:solidFill>
              </a:rPr>
              <a:t>1. أقصى الحلق   </a:t>
            </a:r>
            <a:r>
              <a:rPr lang="en-US" sz="2400" b="1" dirty="0" smtClean="0">
                <a:solidFill>
                  <a:srgbClr val="003192"/>
                </a:solidFill>
              </a:rPr>
              <a:t>The deepest part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</a:p>
          <a:p>
            <a:pPr lvl="0" algn="ctr" rtl="1"/>
            <a:r>
              <a:rPr lang="ar-KW" sz="3200" dirty="0" smtClean="0">
                <a:solidFill>
                  <a:srgbClr val="FF0000"/>
                </a:solidFill>
              </a:rPr>
              <a:t>ء  - هـ</a:t>
            </a:r>
            <a:endParaRPr lang="en-US" sz="3200" dirty="0">
              <a:solidFill>
                <a:srgbClr val="FF0000"/>
              </a:solidFill>
            </a:endParaRPr>
          </a:p>
          <a:p>
            <a:pPr lvl="0" algn="r" rtl="1"/>
            <a:r>
              <a:rPr lang="ar-KW" sz="2400" b="1" dirty="0" smtClean="0">
                <a:solidFill>
                  <a:srgbClr val="003192"/>
                </a:solidFill>
              </a:rPr>
              <a:t>2. وسط </a:t>
            </a:r>
            <a:r>
              <a:rPr lang="ar-KW" sz="2400" b="1" dirty="0">
                <a:solidFill>
                  <a:srgbClr val="003192"/>
                </a:solidFill>
              </a:rPr>
              <a:t>الحلق  </a:t>
            </a:r>
            <a:r>
              <a:rPr lang="en-US" sz="2400" b="1" dirty="0">
                <a:solidFill>
                  <a:srgbClr val="003192"/>
                </a:solidFill>
              </a:rPr>
              <a:t>The middle part</a:t>
            </a:r>
            <a:r>
              <a:rPr lang="ar-KW" sz="2400" b="1" dirty="0">
                <a:solidFill>
                  <a:srgbClr val="003192"/>
                </a:solidFill>
              </a:rPr>
              <a:t>: </a:t>
            </a:r>
          </a:p>
          <a:p>
            <a:pPr lvl="0" algn="ctr" rtl="1"/>
            <a:r>
              <a:rPr lang="ar-KW" sz="3200" dirty="0">
                <a:solidFill>
                  <a:srgbClr val="FF0000"/>
                </a:solidFill>
              </a:rPr>
              <a:t>ع  - ح</a:t>
            </a:r>
            <a:endParaRPr lang="en-US" sz="3200" dirty="0">
              <a:solidFill>
                <a:srgbClr val="FF0000"/>
              </a:solidFill>
            </a:endParaRPr>
          </a:p>
          <a:p>
            <a:pPr lvl="0" algn="r" rtl="1"/>
            <a:r>
              <a:rPr lang="ar-KW" sz="2400" b="1" dirty="0" smtClean="0">
                <a:solidFill>
                  <a:srgbClr val="003192"/>
                </a:solidFill>
              </a:rPr>
              <a:t>3. أدنى الحلق  </a:t>
            </a:r>
            <a:r>
              <a:rPr lang="en-US" sz="2400" b="1" dirty="0" smtClean="0">
                <a:solidFill>
                  <a:srgbClr val="003192"/>
                </a:solidFill>
              </a:rPr>
              <a:t>The closest part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</a:p>
          <a:p>
            <a:pPr lvl="0" algn="ctr" rtl="1"/>
            <a:r>
              <a:rPr lang="ar-KW" sz="3200" dirty="0" smtClean="0">
                <a:solidFill>
                  <a:srgbClr val="FF0000"/>
                </a:solidFill>
              </a:rPr>
              <a:t>غ  </a:t>
            </a:r>
            <a:r>
              <a:rPr lang="ar-KW" sz="3200" dirty="0">
                <a:solidFill>
                  <a:srgbClr val="FF0000"/>
                </a:solidFill>
              </a:rPr>
              <a:t>- </a:t>
            </a:r>
            <a:r>
              <a:rPr lang="ar-KW" sz="3200" dirty="0" smtClean="0">
                <a:solidFill>
                  <a:srgbClr val="FF0000"/>
                </a:solidFill>
              </a:rPr>
              <a:t>خ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9" y="444684"/>
            <a:ext cx="2895600" cy="1325563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 smtClean="0"/>
              <a:t>برنامج</a:t>
            </a:r>
            <a:br>
              <a:rPr lang="ar-SA" dirty="0" smtClean="0"/>
            </a:br>
            <a:r>
              <a:rPr lang="ar-SA" dirty="0" smtClean="0"/>
              <a:t>الفصل الدراسي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4" descr="Qura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34" y="2176955"/>
            <a:ext cx="2371725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18" y="207688"/>
            <a:ext cx="5092911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</a:rPr>
              <a:t>ثانيا</a:t>
            </a:r>
            <a:r>
              <a:rPr lang="ar-KW" sz="4000" b="1" dirty="0" smtClean="0">
                <a:solidFill>
                  <a:srgbClr val="FFFF00"/>
                </a:solidFill>
              </a:rPr>
              <a:t>ً: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</a:t>
            </a:r>
            <a:r>
              <a:rPr lang="ar-SA" sz="4000" b="1" dirty="0" smtClean="0">
                <a:solidFill>
                  <a:srgbClr val="FFFF00"/>
                </a:solidFill>
              </a:rPr>
              <a:t>حلق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Second: Al </a:t>
            </a:r>
            <a:r>
              <a:rPr lang="en-US" b="1" dirty="0" err="1" smtClean="0">
                <a:solidFill>
                  <a:srgbClr val="FFFF00"/>
                </a:solidFill>
              </a:rPr>
              <a:t>Halq</a:t>
            </a:r>
            <a:r>
              <a:rPr lang="en-US" b="1" dirty="0" smtClean="0">
                <a:solidFill>
                  <a:srgbClr val="FFFF00"/>
                </a:solidFill>
              </a:rPr>
              <a:t> (Throat)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HP\Desktop\صور مخارج الحروف والصفات\26606_11292605415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45" y="2231877"/>
            <a:ext cx="3965296" cy="27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80953"/>
              </p:ext>
            </p:extLst>
          </p:nvPr>
        </p:nvGraphicFramePr>
        <p:xfrm>
          <a:off x="3774221" y="5232600"/>
          <a:ext cx="6172200" cy="97496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961229"/>
                <a:gridCol w="3210971"/>
              </a:tblGrid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ثُـمَّ لأَقْصَـى الحَـلْـقِ هَـمْـزٌ هَـاءُ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ثُــمَّ لِـوَسْـطِـهِ فَـعَـيْـنٌ حَـــاءُ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أَدْنَــاهُ غَـيْـنٌ خَـاؤُهَـا </a:t>
                      </a: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والْـقَـافُ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أَقْصَـى اللِّسَـانِ فَـوْقُ ثُــمَّ الْـكَـافُ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</a:rPr>
              <a:t>ثانيا</a:t>
            </a:r>
            <a:r>
              <a:rPr lang="ar-KW" sz="4000" b="1" dirty="0" smtClean="0">
                <a:solidFill>
                  <a:srgbClr val="FFFF00"/>
                </a:solidFill>
              </a:rPr>
              <a:t>ً: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ar-KW" sz="4000" b="1" dirty="0" smtClean="0">
                <a:solidFill>
                  <a:srgbClr val="FFFF00"/>
                </a:solidFill>
              </a:rPr>
              <a:t>ال</a:t>
            </a:r>
            <a:r>
              <a:rPr lang="ar-SA" sz="4000" b="1" dirty="0" smtClean="0">
                <a:solidFill>
                  <a:srgbClr val="FFFF00"/>
                </a:solidFill>
              </a:rPr>
              <a:t>حلق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Second: Al </a:t>
            </a:r>
            <a:r>
              <a:rPr lang="en-US" b="1" dirty="0" err="1" smtClean="0">
                <a:solidFill>
                  <a:srgbClr val="FFFF00"/>
                </a:solidFill>
              </a:rPr>
              <a:t>Halq</a:t>
            </a:r>
            <a:r>
              <a:rPr lang="en-US" b="1" dirty="0" smtClean="0">
                <a:solidFill>
                  <a:srgbClr val="FFFF00"/>
                </a:solidFill>
              </a:rPr>
              <a:t> (Throat)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8812" y="2328584"/>
            <a:ext cx="6048672" cy="3970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3600" b="1" dirty="0" smtClean="0">
                <a:solidFill>
                  <a:srgbClr val="FF0000"/>
                </a:solidFill>
              </a:rPr>
              <a:t>الحروف الحلقية</a:t>
            </a:r>
          </a:p>
          <a:p>
            <a:pPr algn="ctr"/>
            <a:r>
              <a:rPr lang="en-US" sz="2800" b="1" dirty="0"/>
              <a:t>Al-</a:t>
            </a:r>
            <a:r>
              <a:rPr lang="en-US" sz="3600" b="1" dirty="0" err="1">
                <a:solidFill>
                  <a:srgbClr val="FF0000"/>
                </a:solidFill>
              </a:rPr>
              <a:t>Huruf</a:t>
            </a:r>
            <a:r>
              <a:rPr lang="en-US" sz="3600" b="1" dirty="0">
                <a:solidFill>
                  <a:srgbClr val="FF0000"/>
                </a:solidFill>
              </a:rPr>
              <a:t> Al-</a:t>
            </a:r>
            <a:r>
              <a:rPr lang="en-US" sz="3600" b="1" dirty="0" err="1">
                <a:solidFill>
                  <a:srgbClr val="FF0000"/>
                </a:solidFill>
              </a:rPr>
              <a:t>Halqiyyah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The throat letters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0"/>
            <a:endParaRPr lang="ar-KW" sz="3600" dirty="0">
              <a:solidFill>
                <a:srgbClr val="003192"/>
              </a:solidFill>
            </a:endParaRPr>
          </a:p>
          <a:p>
            <a:pPr lvl="0" algn="ctr"/>
            <a:r>
              <a:rPr lang="ar-KW" sz="4000" b="1" dirty="0">
                <a:solidFill>
                  <a:srgbClr val="FF0000"/>
                </a:solidFill>
              </a:rPr>
              <a:t>ء  - هـ</a:t>
            </a:r>
            <a:endParaRPr lang="en-US" sz="4000" b="1" dirty="0">
              <a:solidFill>
                <a:srgbClr val="FF0000"/>
              </a:solidFill>
            </a:endParaRPr>
          </a:p>
          <a:p>
            <a:pPr lvl="0" algn="ctr"/>
            <a:r>
              <a:rPr lang="ar-KW" sz="4000" b="1" dirty="0" smtClean="0">
                <a:solidFill>
                  <a:srgbClr val="FF0000"/>
                </a:solidFill>
              </a:rPr>
              <a:t>ع  </a:t>
            </a:r>
            <a:r>
              <a:rPr lang="ar-KW" sz="4000" b="1" dirty="0">
                <a:solidFill>
                  <a:srgbClr val="FF0000"/>
                </a:solidFill>
              </a:rPr>
              <a:t>- ح</a:t>
            </a:r>
            <a:endParaRPr lang="en-US" sz="4000" b="1" dirty="0">
              <a:solidFill>
                <a:srgbClr val="FF0000"/>
              </a:solidFill>
            </a:endParaRPr>
          </a:p>
          <a:p>
            <a:pPr lvl="0" algn="ctr"/>
            <a:r>
              <a:rPr lang="ar-KW" sz="4000" b="1" dirty="0" smtClean="0">
                <a:solidFill>
                  <a:srgbClr val="FF0000"/>
                </a:solidFill>
              </a:rPr>
              <a:t>غ  </a:t>
            </a:r>
            <a:r>
              <a:rPr lang="ar-KW" sz="4000" b="1" dirty="0">
                <a:solidFill>
                  <a:srgbClr val="FF0000"/>
                </a:solidFill>
              </a:rPr>
              <a:t>- </a:t>
            </a:r>
            <a:r>
              <a:rPr lang="ar-KW" sz="4000" b="1" dirty="0" smtClean="0">
                <a:solidFill>
                  <a:srgbClr val="FF0000"/>
                </a:solidFill>
              </a:rPr>
              <a:t>خ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introduction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3376446" y="1776389"/>
            <a:ext cx="8280919" cy="24852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600" b="1" dirty="0">
                <a:solidFill>
                  <a:srgbClr val="003192"/>
                </a:solidFill>
              </a:rPr>
              <a:t>المخارج: </a:t>
            </a:r>
            <a:r>
              <a:rPr lang="ar-KW" sz="3600" dirty="0">
                <a:solidFill>
                  <a:srgbClr val="003192"/>
                </a:solidFill>
              </a:rPr>
              <a:t>جمع مَخْرَج ... </a:t>
            </a:r>
            <a:endParaRPr lang="ar-KW" sz="3600" dirty="0" smtClean="0">
              <a:solidFill>
                <a:srgbClr val="00319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KW" sz="3600" b="1" u="sng" dirty="0" smtClean="0">
                <a:solidFill>
                  <a:srgbClr val="003192"/>
                </a:solidFill>
              </a:rPr>
              <a:t>لغةً</a:t>
            </a:r>
            <a:r>
              <a:rPr lang="ar-KW" sz="3600" dirty="0">
                <a:solidFill>
                  <a:srgbClr val="003192"/>
                </a:solidFill>
              </a:rPr>
              <a:t>: </a:t>
            </a:r>
            <a:r>
              <a:rPr lang="ar-KW" sz="3200" dirty="0">
                <a:solidFill>
                  <a:srgbClr val="003192"/>
                </a:solidFill>
              </a:rPr>
              <a:t>محلُّ الخروج.</a:t>
            </a:r>
            <a:br>
              <a:rPr lang="ar-KW" sz="3200" dirty="0">
                <a:solidFill>
                  <a:srgbClr val="003192"/>
                </a:solidFill>
              </a:rPr>
            </a:br>
            <a:r>
              <a:rPr lang="ar-KW" sz="36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3600" dirty="0">
                <a:solidFill>
                  <a:srgbClr val="003192"/>
                </a:solidFill>
              </a:rPr>
              <a:t>: </a:t>
            </a:r>
            <a:r>
              <a:rPr lang="ar-KW" sz="3200" dirty="0">
                <a:solidFill>
                  <a:srgbClr val="003192"/>
                </a:solidFill>
              </a:rPr>
              <a:t>اسم لموضع خروج الحرف وتمييزه عن غيره.</a:t>
            </a:r>
            <a:endParaRPr lang="en-US" sz="3600" dirty="0">
              <a:solidFill>
                <a:srgbClr val="00319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8434" y="4460858"/>
            <a:ext cx="8496944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b="1" u="sng" dirty="0">
                <a:solidFill>
                  <a:srgbClr val="001746"/>
                </a:solidFill>
              </a:rPr>
              <a:t>Lexically</a:t>
            </a:r>
            <a:r>
              <a:rPr lang="en-US" sz="3200" dirty="0">
                <a:solidFill>
                  <a:srgbClr val="001746"/>
                </a:solidFill>
              </a:rPr>
              <a:t>: </a:t>
            </a:r>
            <a:r>
              <a:rPr lang="en-US" sz="3200" dirty="0" smtClean="0">
                <a:solidFill>
                  <a:srgbClr val="001746"/>
                </a:solidFill>
              </a:rPr>
              <a:t>the </a:t>
            </a:r>
            <a:r>
              <a:rPr lang="en-US" sz="3200" dirty="0">
                <a:solidFill>
                  <a:srgbClr val="001746"/>
                </a:solidFill>
              </a:rPr>
              <a:t>place of articulation </a:t>
            </a:r>
            <a:r>
              <a:rPr lang="en-US" sz="3200" b="1" u="sng" dirty="0" smtClean="0">
                <a:solidFill>
                  <a:srgbClr val="001746"/>
                </a:solidFill>
              </a:rPr>
              <a:t>Terminologically</a:t>
            </a:r>
            <a:r>
              <a:rPr lang="en-US" sz="3200" dirty="0" smtClean="0">
                <a:solidFill>
                  <a:srgbClr val="001746"/>
                </a:solidFill>
              </a:rPr>
              <a:t>:  the </a:t>
            </a:r>
            <a:r>
              <a:rPr lang="en-US" sz="3200" dirty="0">
                <a:solidFill>
                  <a:srgbClr val="001746"/>
                </a:solidFill>
              </a:rPr>
              <a:t>place of articulation of a certain </a:t>
            </a:r>
            <a:r>
              <a:rPr lang="en-US" sz="3200" i="1" dirty="0" err="1">
                <a:solidFill>
                  <a:srgbClr val="001746"/>
                </a:solidFill>
              </a:rPr>
              <a:t>harf</a:t>
            </a:r>
            <a:r>
              <a:rPr lang="en-US" sz="3200" dirty="0">
                <a:solidFill>
                  <a:srgbClr val="001746"/>
                </a:solidFill>
              </a:rPr>
              <a:t> (letter</a:t>
            </a:r>
            <a:r>
              <a:rPr lang="en-US" sz="3200" dirty="0" smtClean="0">
                <a:solidFill>
                  <a:srgbClr val="001746"/>
                </a:solidFill>
              </a:rPr>
              <a:t>) that </a:t>
            </a:r>
            <a:r>
              <a:rPr lang="en-US" sz="3200" dirty="0">
                <a:solidFill>
                  <a:srgbClr val="001746"/>
                </a:solidFill>
              </a:rPr>
              <a:t>distinguishes </a:t>
            </a:r>
            <a:r>
              <a:rPr lang="en-US" sz="3200" dirty="0" smtClean="0">
                <a:solidFill>
                  <a:srgbClr val="001746"/>
                </a:solidFill>
              </a:rPr>
              <a:t>it from others. </a:t>
            </a:r>
            <a:endParaRPr lang="en-US" sz="3200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626181" y="38121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626181" y="38121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3725" y="1572385"/>
            <a:ext cx="8280919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فائدة </a:t>
            </a:r>
            <a:r>
              <a:rPr lang="ar-KW" sz="3600" b="1" dirty="0" smtClean="0">
                <a:solidFill>
                  <a:srgbClr val="FF0000"/>
                </a:solidFill>
              </a:rPr>
              <a:t>المخارج</a:t>
            </a:r>
          </a:p>
          <a:p>
            <a:pPr algn="ctr"/>
            <a:r>
              <a:rPr lang="ar-KW" sz="3600" dirty="0" smtClean="0">
                <a:solidFill>
                  <a:srgbClr val="003192"/>
                </a:solidFill>
              </a:rPr>
              <a:t>المخارج </a:t>
            </a:r>
            <a:r>
              <a:rPr lang="ar-KW" sz="3600" dirty="0">
                <a:solidFill>
                  <a:srgbClr val="003192"/>
                </a:solidFill>
              </a:rPr>
              <a:t>للحرف بمثابة </a:t>
            </a:r>
            <a:r>
              <a:rPr lang="ar-KW" sz="3600" b="1" u="sng" dirty="0">
                <a:solidFill>
                  <a:srgbClr val="003192"/>
                </a:solidFill>
              </a:rPr>
              <a:t>الموازين</a:t>
            </a:r>
            <a:r>
              <a:rPr lang="ar-KW" sz="3600" dirty="0">
                <a:solidFill>
                  <a:srgbClr val="003192"/>
                </a:solidFill>
              </a:rPr>
              <a:t> </a:t>
            </a:r>
            <a:endParaRPr lang="ar-KW" sz="3600" dirty="0" smtClean="0">
              <a:solidFill>
                <a:srgbClr val="003192"/>
              </a:solidFill>
            </a:endParaRPr>
          </a:p>
          <a:p>
            <a:pPr algn="ctr"/>
            <a:r>
              <a:rPr lang="ar-KW" sz="3600" dirty="0" smtClean="0">
                <a:solidFill>
                  <a:srgbClr val="003192"/>
                </a:solidFill>
              </a:rPr>
              <a:t>تعرف </a:t>
            </a:r>
            <a:r>
              <a:rPr lang="ar-KW" sz="3600" dirty="0">
                <a:solidFill>
                  <a:srgbClr val="003192"/>
                </a:solidFill>
              </a:rPr>
              <a:t>بها مقاديرها فتتميز عن بعضها.</a:t>
            </a:r>
            <a:endParaRPr lang="en-US" sz="3600" dirty="0">
              <a:solidFill>
                <a:srgbClr val="00319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81541"/>
              </p:ext>
            </p:extLst>
          </p:nvPr>
        </p:nvGraphicFramePr>
        <p:xfrm>
          <a:off x="3417760" y="4642850"/>
          <a:ext cx="7632848" cy="164552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3662002"/>
                <a:gridCol w="3970846"/>
              </a:tblGrid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 dirty="0">
                          <a:solidFill>
                            <a:srgbClr val="003300"/>
                          </a:solidFill>
                          <a:effectLst/>
                        </a:rPr>
                        <a:t>إذْ وَاجِــبٌ عَلَـيْـهِـمُ مُـحَـتَّــمُ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قَـبْـلَ الـشُّـرُوعِ أَوَّلاً أَنْ يَعْـلَـمُـوا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مَـخَـارِجَ الْـحُـرُوفِ وَالـصِّـفَـاتِ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20">
                          <a:solidFill>
                            <a:srgbClr val="003300"/>
                          </a:solidFill>
                          <a:effectLst/>
                        </a:rPr>
                        <a:t>لِيَلْـفِـظُـوا بِـأَفْـصَـحِ الـلُّـغَــاتِ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مُـحَـرِّرِي التَّـجْـوِيـدِ وَالمَـوَاقِـفِ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وَمَـا الَّـذِي رُسِّـمَ فِـي المَصَـاحِـفِ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مِـنْ كُـلِّ مَقْطُـوعٍ وَمَوْصُولٍ بِـهَـا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وَتَـاءِ أُنْثَـى لَـمْ تَكُـنْ تُكْـتَـبْ بِّـهَـا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49709" y="3516601"/>
            <a:ext cx="849694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001746"/>
                </a:solidFill>
              </a:rPr>
              <a:t>It is </a:t>
            </a:r>
            <a:r>
              <a:rPr lang="en-US" dirty="0">
                <a:solidFill>
                  <a:srgbClr val="001746"/>
                </a:solidFill>
              </a:rPr>
              <a:t>considered </a:t>
            </a:r>
            <a:r>
              <a:rPr lang="en-US" b="1" u="sng" dirty="0">
                <a:solidFill>
                  <a:srgbClr val="001746"/>
                </a:solidFill>
              </a:rPr>
              <a:t>the criteria </a:t>
            </a:r>
            <a:endParaRPr lang="en-US" b="1" u="sng" dirty="0" smtClean="0">
              <a:solidFill>
                <a:srgbClr val="001746"/>
              </a:solidFill>
            </a:endParaRPr>
          </a:p>
          <a:p>
            <a:pPr algn="ctr" rtl="0"/>
            <a:r>
              <a:rPr lang="en-US" dirty="0" smtClean="0">
                <a:solidFill>
                  <a:srgbClr val="001746"/>
                </a:solidFill>
              </a:rPr>
              <a:t>that </a:t>
            </a:r>
            <a:r>
              <a:rPr lang="en-US" dirty="0">
                <a:solidFill>
                  <a:srgbClr val="001746"/>
                </a:solidFill>
              </a:rPr>
              <a:t>determine the properties of a certain </a:t>
            </a:r>
            <a:r>
              <a:rPr lang="en-US" dirty="0" err="1">
                <a:solidFill>
                  <a:srgbClr val="001746"/>
                </a:solidFill>
              </a:rPr>
              <a:t>harf</a:t>
            </a:r>
            <a:r>
              <a:rPr lang="en-US" dirty="0">
                <a:solidFill>
                  <a:srgbClr val="001746"/>
                </a:solidFill>
              </a:rPr>
              <a:t> (letter) so that it can be distinguished from other sounds</a:t>
            </a:r>
            <a:r>
              <a:rPr lang="en-US" dirty="0" smtClean="0">
                <a:solidFill>
                  <a:srgbClr val="001746"/>
                </a:solidFill>
              </a:rPr>
              <a:t>.</a:t>
            </a:r>
            <a:endParaRPr lang="en-US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786746" y="33587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786746" y="33587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746" y="1832808"/>
            <a:ext cx="8280919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800" b="1" dirty="0" smtClean="0">
                <a:solidFill>
                  <a:srgbClr val="FF0000"/>
                </a:solidFill>
              </a:rPr>
              <a:t>معنى الحرف</a:t>
            </a:r>
          </a:p>
          <a:p>
            <a:pPr algn="r" rtl="1"/>
            <a:r>
              <a:rPr lang="ar-KW" sz="3600" b="1" u="sng" dirty="0" smtClean="0">
                <a:solidFill>
                  <a:srgbClr val="003192"/>
                </a:solidFill>
              </a:rPr>
              <a:t>لغةً</a:t>
            </a:r>
            <a:r>
              <a:rPr lang="ar-KW" sz="3600" dirty="0" smtClean="0">
                <a:solidFill>
                  <a:srgbClr val="003192"/>
                </a:solidFill>
              </a:rPr>
              <a:t>: الطَّرَف</a:t>
            </a:r>
          </a:p>
          <a:p>
            <a:pPr algn="r" rtl="1"/>
            <a:r>
              <a:rPr lang="ar-KW" sz="36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3600" dirty="0" smtClean="0">
                <a:solidFill>
                  <a:srgbClr val="003192"/>
                </a:solidFill>
              </a:rPr>
              <a:t>: صوت اعتمد على مخرج </a:t>
            </a:r>
            <a:r>
              <a:rPr lang="ar-KW" sz="3600" u="sng" dirty="0" smtClean="0">
                <a:solidFill>
                  <a:srgbClr val="003192"/>
                </a:solidFill>
              </a:rPr>
              <a:t>مُحَقَّقٍ</a:t>
            </a:r>
            <a:r>
              <a:rPr lang="ar-KW" sz="3600" dirty="0" smtClean="0">
                <a:solidFill>
                  <a:srgbClr val="003192"/>
                </a:solidFill>
              </a:rPr>
              <a:t> أو </a:t>
            </a:r>
            <a:r>
              <a:rPr lang="ar-KW" sz="3600" u="sng" dirty="0" smtClean="0">
                <a:solidFill>
                  <a:srgbClr val="003192"/>
                </a:solidFill>
              </a:rPr>
              <a:t>مقدَّر</a:t>
            </a:r>
            <a:r>
              <a:rPr lang="ar-KW" sz="3600" dirty="0" smtClean="0">
                <a:solidFill>
                  <a:srgbClr val="003192"/>
                </a:solidFill>
              </a:rPr>
              <a:t>.</a:t>
            </a:r>
            <a:endParaRPr lang="en-US" sz="3600" dirty="0">
              <a:solidFill>
                <a:srgbClr val="0031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3725" y="4574516"/>
            <a:ext cx="8496944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FF0000"/>
                </a:solidFill>
              </a:rPr>
              <a:t>Meaning </a:t>
            </a:r>
            <a:r>
              <a:rPr lang="en-US" sz="2800" b="1" dirty="0">
                <a:solidFill>
                  <a:srgbClr val="FF0000"/>
                </a:solidFill>
              </a:rPr>
              <a:t>of a </a:t>
            </a:r>
            <a:r>
              <a:rPr lang="en-US" sz="2800" b="1" dirty="0" err="1">
                <a:solidFill>
                  <a:srgbClr val="FF0000"/>
                </a:solidFill>
              </a:rPr>
              <a:t>Harf</a:t>
            </a:r>
            <a:r>
              <a:rPr lang="en-US" sz="2800" b="1" dirty="0">
                <a:solidFill>
                  <a:srgbClr val="FF0000"/>
                </a:solidFill>
              </a:rPr>
              <a:t> (letter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algn="l" rtl="0"/>
            <a:r>
              <a:rPr lang="en-US" sz="2000" b="1" u="sng" dirty="0" smtClean="0">
                <a:solidFill>
                  <a:srgbClr val="001746"/>
                </a:solidFill>
              </a:rPr>
              <a:t>Lexically: </a:t>
            </a:r>
            <a:r>
              <a:rPr lang="en-US" sz="2000" dirty="0" smtClean="0">
                <a:solidFill>
                  <a:srgbClr val="001746"/>
                </a:solidFill>
              </a:rPr>
              <a:t> the tip</a:t>
            </a:r>
          </a:p>
          <a:p>
            <a:pPr marL="2697163" indent="-2697163" algn="l" rtl="0"/>
            <a:r>
              <a:rPr lang="en-US" sz="2000" b="1" u="sng" dirty="0" smtClean="0">
                <a:solidFill>
                  <a:srgbClr val="001746"/>
                </a:solidFill>
              </a:rPr>
              <a:t>Terminologically</a:t>
            </a:r>
            <a:r>
              <a:rPr lang="en-US" sz="2000" b="1" dirty="0" smtClean="0">
                <a:solidFill>
                  <a:srgbClr val="001746"/>
                </a:solidFill>
              </a:rPr>
              <a:t>: </a:t>
            </a:r>
            <a:r>
              <a:rPr lang="en-US" sz="2000" dirty="0" smtClean="0">
                <a:solidFill>
                  <a:srgbClr val="001746"/>
                </a:solidFill>
              </a:rPr>
              <a:t>a </a:t>
            </a:r>
            <a:r>
              <a:rPr lang="en-US" sz="2000" dirty="0">
                <a:solidFill>
                  <a:srgbClr val="001746"/>
                </a:solidFill>
              </a:rPr>
              <a:t>sound that </a:t>
            </a:r>
            <a:r>
              <a:rPr lang="en-US" sz="2000" dirty="0" smtClean="0">
                <a:solidFill>
                  <a:srgbClr val="001746"/>
                </a:solidFill>
              </a:rPr>
              <a:t>depends </a:t>
            </a:r>
            <a:r>
              <a:rPr lang="en-US" sz="2000" dirty="0">
                <a:solidFill>
                  <a:srgbClr val="001746"/>
                </a:solidFill>
              </a:rPr>
              <a:t>on a </a:t>
            </a:r>
            <a:r>
              <a:rPr lang="en-US" sz="2000" dirty="0" err="1">
                <a:solidFill>
                  <a:srgbClr val="001746"/>
                </a:solidFill>
              </a:rPr>
              <a:t>makhraj</a:t>
            </a:r>
            <a:r>
              <a:rPr lang="en-US" sz="2000" dirty="0">
                <a:solidFill>
                  <a:srgbClr val="001746"/>
                </a:solidFill>
              </a:rPr>
              <a:t> </a:t>
            </a:r>
            <a:r>
              <a:rPr lang="en-US" sz="1600" dirty="0">
                <a:solidFill>
                  <a:srgbClr val="001746"/>
                </a:solidFill>
              </a:rPr>
              <a:t>(place of articulation)</a:t>
            </a:r>
            <a:r>
              <a:rPr lang="en-US" sz="2000" dirty="0">
                <a:solidFill>
                  <a:srgbClr val="001746"/>
                </a:solidFill>
              </a:rPr>
              <a:t>, either a </a:t>
            </a:r>
            <a:r>
              <a:rPr lang="en-US" sz="2000" b="1" u="sng" dirty="0">
                <a:solidFill>
                  <a:srgbClr val="001746"/>
                </a:solidFill>
              </a:rPr>
              <a:t>specific</a:t>
            </a:r>
            <a:r>
              <a:rPr lang="en-US" sz="2000" dirty="0">
                <a:solidFill>
                  <a:srgbClr val="001746"/>
                </a:solidFill>
              </a:rPr>
              <a:t> or </a:t>
            </a:r>
            <a:r>
              <a:rPr lang="en-US" sz="2000" b="1" u="sng" dirty="0">
                <a:solidFill>
                  <a:srgbClr val="001746"/>
                </a:solidFill>
              </a:rPr>
              <a:t>not clearly defined</a:t>
            </a:r>
            <a:r>
              <a:rPr lang="en-US" sz="2000" dirty="0">
                <a:solidFill>
                  <a:srgbClr val="001746"/>
                </a:solidFill>
              </a:rPr>
              <a:t> </a:t>
            </a:r>
            <a:r>
              <a:rPr lang="en-US" sz="2000" dirty="0" err="1">
                <a:solidFill>
                  <a:srgbClr val="001746"/>
                </a:solidFill>
              </a:rPr>
              <a:t>makhraj</a:t>
            </a:r>
            <a:r>
              <a:rPr lang="en-US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227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259106" y="397429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59106" y="397429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6650" y="1734556"/>
            <a:ext cx="8280919" cy="30008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ar-KW" sz="3600" b="1" dirty="0" smtClean="0">
                <a:solidFill>
                  <a:srgbClr val="FF0000"/>
                </a:solidFill>
              </a:rPr>
              <a:t>المخرج المحقق</a:t>
            </a:r>
          </a:p>
          <a:p>
            <a:pPr algn="ctr">
              <a:spcAft>
                <a:spcPts val="1800"/>
              </a:spcAft>
            </a:pPr>
            <a:r>
              <a:rPr lang="ar-KW" sz="3600" dirty="0" smtClean="0">
                <a:solidFill>
                  <a:srgbClr val="003192"/>
                </a:solidFill>
              </a:rPr>
              <a:t>الذي </a:t>
            </a:r>
            <a:r>
              <a:rPr lang="ar-KW" sz="3600" b="1" dirty="0">
                <a:solidFill>
                  <a:srgbClr val="003192"/>
                </a:solidFill>
              </a:rPr>
              <a:t>يعتمد على جزء </a:t>
            </a:r>
            <a:r>
              <a:rPr lang="ar-KW" sz="3600" dirty="0">
                <a:solidFill>
                  <a:srgbClr val="003192"/>
                </a:solidFill>
              </a:rPr>
              <a:t>معين من أجزاء </a:t>
            </a:r>
            <a:r>
              <a:rPr lang="ar-KW" sz="3600" dirty="0" smtClean="0">
                <a:solidFill>
                  <a:srgbClr val="003192"/>
                </a:solidFill>
              </a:rPr>
              <a:t>الفم</a:t>
            </a:r>
          </a:p>
          <a:p>
            <a:pPr algn="ctr">
              <a:spcAft>
                <a:spcPts val="1800"/>
              </a:spcAft>
            </a:pPr>
            <a:r>
              <a:rPr lang="ar-KW" sz="3600" b="1" dirty="0" smtClean="0">
                <a:solidFill>
                  <a:srgbClr val="FF0000"/>
                </a:solidFill>
              </a:rPr>
              <a:t>المخرج </a:t>
            </a:r>
            <a:r>
              <a:rPr lang="ar-KW" sz="3600" b="1" dirty="0">
                <a:solidFill>
                  <a:srgbClr val="FF0000"/>
                </a:solidFill>
              </a:rPr>
              <a:t>المقدَّر</a:t>
            </a:r>
          </a:p>
          <a:p>
            <a:pPr algn="ctr"/>
            <a:r>
              <a:rPr lang="ar-KW" sz="3600" dirty="0" smtClean="0">
                <a:solidFill>
                  <a:srgbClr val="003192"/>
                </a:solidFill>
              </a:rPr>
              <a:t>الذي </a:t>
            </a:r>
            <a:r>
              <a:rPr lang="ar-KW" sz="3600" b="1" dirty="0">
                <a:solidFill>
                  <a:srgbClr val="003192"/>
                </a:solidFill>
              </a:rPr>
              <a:t>لا يعتمد </a:t>
            </a:r>
            <a:r>
              <a:rPr lang="ar-KW" sz="3600" dirty="0">
                <a:solidFill>
                  <a:srgbClr val="003192"/>
                </a:solidFill>
              </a:rPr>
              <a:t>على شيء من أجزاء </a:t>
            </a:r>
            <a:r>
              <a:rPr lang="ar-KW" sz="3600" dirty="0" smtClean="0">
                <a:solidFill>
                  <a:srgbClr val="003192"/>
                </a:solidFill>
              </a:rPr>
              <a:t>الفم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6650" y="4902990"/>
            <a:ext cx="8496944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specific </a:t>
            </a:r>
            <a:r>
              <a:rPr lang="en-US" b="1" dirty="0" err="1">
                <a:solidFill>
                  <a:srgbClr val="FF0000"/>
                </a:solidFill>
              </a:rPr>
              <a:t>makhraj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746"/>
                </a:solidFill>
              </a:rPr>
              <a:t>(</a:t>
            </a:r>
            <a:r>
              <a:rPr lang="en-US" dirty="0" err="1">
                <a:solidFill>
                  <a:srgbClr val="001746"/>
                </a:solidFill>
              </a:rPr>
              <a:t>Almohakak</a:t>
            </a:r>
            <a:r>
              <a:rPr lang="en-US" dirty="0" smtClean="0">
                <a:solidFill>
                  <a:srgbClr val="001746"/>
                </a:solidFill>
              </a:rPr>
              <a:t>)</a:t>
            </a:r>
          </a:p>
          <a:p>
            <a:pPr algn="ctr" rtl="0"/>
            <a:r>
              <a:rPr lang="en-US" dirty="0" smtClean="0">
                <a:solidFill>
                  <a:srgbClr val="001746"/>
                </a:solidFill>
              </a:rPr>
              <a:t>is </a:t>
            </a:r>
            <a:r>
              <a:rPr lang="en-US" dirty="0">
                <a:solidFill>
                  <a:srgbClr val="001746"/>
                </a:solidFill>
              </a:rPr>
              <a:t>the place of vocal articulation that depends on a certain part of the </a:t>
            </a:r>
            <a:r>
              <a:rPr lang="en-US" dirty="0" smtClean="0">
                <a:solidFill>
                  <a:srgbClr val="001746"/>
                </a:solidFill>
              </a:rPr>
              <a:t>mouth</a:t>
            </a:r>
          </a:p>
          <a:p>
            <a:pPr algn="ctr" rtl="0"/>
            <a:r>
              <a:rPr lang="en-US" b="1" dirty="0">
                <a:solidFill>
                  <a:srgbClr val="FF0000"/>
                </a:solidFill>
              </a:rPr>
              <a:t>The not clearly defined </a:t>
            </a:r>
            <a:r>
              <a:rPr lang="en-US" b="1" dirty="0" err="1">
                <a:solidFill>
                  <a:srgbClr val="FF0000"/>
                </a:solidFill>
              </a:rPr>
              <a:t>makhraj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746"/>
                </a:solidFill>
              </a:rPr>
              <a:t>(</a:t>
            </a:r>
            <a:r>
              <a:rPr lang="en-US" dirty="0" err="1">
                <a:solidFill>
                  <a:srgbClr val="001746"/>
                </a:solidFill>
              </a:rPr>
              <a:t>Almoqadar</a:t>
            </a:r>
            <a:r>
              <a:rPr lang="en-US" dirty="0" smtClean="0">
                <a:solidFill>
                  <a:srgbClr val="001746"/>
                </a:solidFill>
              </a:rPr>
              <a:t>)</a:t>
            </a:r>
          </a:p>
          <a:p>
            <a:pPr algn="ctr" rtl="0"/>
            <a:r>
              <a:rPr lang="en-US" dirty="0" smtClean="0">
                <a:solidFill>
                  <a:srgbClr val="001746"/>
                </a:solidFill>
              </a:rPr>
              <a:t>is </a:t>
            </a:r>
            <a:r>
              <a:rPr lang="en-US" dirty="0">
                <a:solidFill>
                  <a:srgbClr val="001746"/>
                </a:solidFill>
              </a:rPr>
              <a:t>the place of vocal articulation that does not depend on any particular part of the </a:t>
            </a:r>
            <a:r>
              <a:rPr lang="en-US" dirty="0" smtClean="0">
                <a:solidFill>
                  <a:srgbClr val="001746"/>
                </a:solidFill>
              </a:rPr>
              <a:t>mouth</a:t>
            </a:r>
            <a:endParaRPr lang="en-US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the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861120" y="1789276"/>
            <a:ext cx="8280919" cy="26161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sz="3200" b="1" dirty="0">
                <a:solidFill>
                  <a:srgbClr val="FF0000"/>
                </a:solidFill>
              </a:rPr>
              <a:t>طريقةُ معرفةِ مخرجِ الحرفِ</a:t>
            </a:r>
            <a:r>
              <a:rPr lang="ar-KW" sz="3200" b="1" dirty="0" smtClean="0">
                <a:solidFill>
                  <a:srgbClr val="FF0000"/>
                </a:solidFill>
              </a:rPr>
              <a:t>:</a:t>
            </a:r>
          </a:p>
          <a:p>
            <a:pPr algn="ctr" rtl="1"/>
            <a:r>
              <a:rPr lang="ar-KW" sz="3600" b="1" u="sng" dirty="0" smtClean="0">
                <a:solidFill>
                  <a:srgbClr val="003300"/>
                </a:solidFill>
              </a:rPr>
              <a:t>لكل الحروف إلا حروف المد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3200" dirty="0" smtClean="0">
                <a:solidFill>
                  <a:srgbClr val="003192"/>
                </a:solidFill>
              </a:rPr>
              <a:t>تنطق بالحرف ساكنًا </a:t>
            </a:r>
            <a:r>
              <a:rPr lang="ar-KW" sz="3200" dirty="0">
                <a:solidFill>
                  <a:srgbClr val="003192"/>
                </a:solidFill>
              </a:rPr>
              <a:t>أو </a:t>
            </a:r>
            <a:r>
              <a:rPr lang="ar-KW" sz="3200" dirty="0" smtClean="0">
                <a:solidFill>
                  <a:srgbClr val="003192"/>
                </a:solidFill>
              </a:rPr>
              <a:t>مشددًا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3200" dirty="0" smtClean="0">
                <a:solidFill>
                  <a:srgbClr val="003192"/>
                </a:solidFill>
              </a:rPr>
              <a:t>ثم </a:t>
            </a:r>
            <a:r>
              <a:rPr lang="ar-KW" sz="3200" dirty="0">
                <a:solidFill>
                  <a:srgbClr val="003192"/>
                </a:solidFill>
              </a:rPr>
              <a:t>تُدْخل عليه همزة الوصل محركةً بأي </a:t>
            </a:r>
            <a:r>
              <a:rPr lang="ar-KW" sz="3200" dirty="0" smtClean="0">
                <a:solidFill>
                  <a:srgbClr val="003192"/>
                </a:solidFill>
              </a:rPr>
              <a:t>حركة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3200" dirty="0" smtClean="0">
                <a:solidFill>
                  <a:srgbClr val="003192"/>
                </a:solidFill>
              </a:rPr>
              <a:t>فحيث </a:t>
            </a:r>
            <a:r>
              <a:rPr lang="ar-KW" sz="3200" dirty="0">
                <a:solidFill>
                  <a:srgbClr val="003192"/>
                </a:solidFill>
              </a:rPr>
              <a:t>انقطع الصوت فهو مخرجه </a:t>
            </a:r>
            <a:r>
              <a:rPr lang="ar-KW" sz="3200" dirty="0" smtClean="0">
                <a:solidFill>
                  <a:srgbClr val="003192"/>
                </a:solidFill>
              </a:rPr>
              <a:t>المحقق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3324" y="4758670"/>
            <a:ext cx="671535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</a:rPr>
              <a:t>How to determine the </a:t>
            </a:r>
            <a:r>
              <a:rPr lang="en-US" sz="2000" b="1" dirty="0" err="1">
                <a:solidFill>
                  <a:srgbClr val="FF0000"/>
                </a:solidFill>
              </a:rPr>
              <a:t>makhraj</a:t>
            </a:r>
            <a:r>
              <a:rPr lang="en-US" sz="2000" b="1" dirty="0">
                <a:solidFill>
                  <a:srgbClr val="FF0000"/>
                </a:solidFill>
              </a:rPr>
              <a:t> of a </a:t>
            </a:r>
            <a:r>
              <a:rPr lang="en-US" sz="2000" b="1" dirty="0" err="1">
                <a:solidFill>
                  <a:srgbClr val="FF0000"/>
                </a:solidFill>
              </a:rPr>
              <a:t>harf</a:t>
            </a:r>
            <a:r>
              <a:rPr lang="en-US" sz="2000" b="1" dirty="0">
                <a:solidFill>
                  <a:srgbClr val="FF0000"/>
                </a:solidFill>
              </a:rPr>
              <a:t> (letter</a:t>
            </a:r>
            <a:r>
              <a:rPr lang="en-US" sz="2000" b="1" dirty="0" smtClean="0">
                <a:solidFill>
                  <a:srgbClr val="FF0000"/>
                </a:solidFill>
              </a:rPr>
              <a:t>)?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rtl="0"/>
            <a:r>
              <a:rPr lang="en-US" sz="2000" b="1" u="sng" dirty="0" smtClean="0">
                <a:solidFill>
                  <a:srgbClr val="001746"/>
                </a:solidFill>
              </a:rPr>
              <a:t>For All letters </a:t>
            </a:r>
            <a:r>
              <a:rPr lang="en-US" sz="2000" b="1" u="sng" dirty="0" err="1" smtClean="0">
                <a:solidFill>
                  <a:srgbClr val="001746"/>
                </a:solidFill>
              </a:rPr>
              <a:t>exept</a:t>
            </a:r>
            <a:r>
              <a:rPr lang="en-US" sz="2000" b="1" u="sng" dirty="0" smtClean="0">
                <a:solidFill>
                  <a:srgbClr val="001746"/>
                </a:solidFill>
              </a:rPr>
              <a:t> Mad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1746"/>
                </a:solidFill>
              </a:rPr>
              <a:t>Pronounce </a:t>
            </a:r>
            <a:r>
              <a:rPr lang="en-US" sz="2000" dirty="0">
                <a:solidFill>
                  <a:srgbClr val="001746"/>
                </a:solidFill>
              </a:rPr>
              <a:t>it either </a:t>
            </a:r>
            <a:r>
              <a:rPr lang="en-US" sz="2000" dirty="0" smtClean="0">
                <a:solidFill>
                  <a:srgbClr val="001746"/>
                </a:solidFill>
              </a:rPr>
              <a:t>with </a:t>
            </a:r>
            <a:r>
              <a:rPr lang="en-US" sz="2000" dirty="0" err="1" smtClean="0">
                <a:solidFill>
                  <a:srgbClr val="001746"/>
                </a:solidFill>
              </a:rPr>
              <a:t>Sukun</a:t>
            </a:r>
            <a:r>
              <a:rPr lang="en-US" sz="2000" dirty="0" smtClean="0">
                <a:solidFill>
                  <a:srgbClr val="001746"/>
                </a:solidFill>
              </a:rPr>
              <a:t> or </a:t>
            </a:r>
            <a:r>
              <a:rPr lang="en-US" sz="2000" dirty="0" err="1" smtClean="0">
                <a:solidFill>
                  <a:srgbClr val="001746"/>
                </a:solidFill>
              </a:rPr>
              <a:t>mushadad</a:t>
            </a:r>
            <a:r>
              <a:rPr lang="en-US" sz="2000" dirty="0" smtClean="0">
                <a:solidFill>
                  <a:srgbClr val="001746"/>
                </a:solidFill>
              </a:rPr>
              <a:t> 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1746"/>
                </a:solidFill>
              </a:rPr>
              <a:t>Precede it by a "</a:t>
            </a:r>
            <a:r>
              <a:rPr lang="en-US" sz="2000" dirty="0" err="1">
                <a:solidFill>
                  <a:srgbClr val="001746"/>
                </a:solidFill>
              </a:rPr>
              <a:t>hamzat-ul-wasl</a:t>
            </a:r>
            <a:r>
              <a:rPr lang="en-US" sz="2000" dirty="0">
                <a:solidFill>
                  <a:srgbClr val="001746"/>
                </a:solidFill>
              </a:rPr>
              <a:t>" </a:t>
            </a:r>
            <a:r>
              <a:rPr lang="en-US" sz="2000" dirty="0" smtClean="0">
                <a:solidFill>
                  <a:srgbClr val="001746"/>
                </a:solidFill>
              </a:rPr>
              <a:t>with </a:t>
            </a:r>
            <a:r>
              <a:rPr lang="en-US" sz="2000" dirty="0">
                <a:solidFill>
                  <a:srgbClr val="001746"/>
                </a:solidFill>
              </a:rPr>
              <a:t>any </a:t>
            </a:r>
            <a:r>
              <a:rPr lang="en-US" sz="2000" dirty="0" err="1" smtClean="0">
                <a:solidFill>
                  <a:srgbClr val="001746"/>
                </a:solidFill>
              </a:rPr>
              <a:t>Haraka</a:t>
            </a:r>
            <a:r>
              <a:rPr lang="en-US" sz="2000" dirty="0" smtClean="0">
                <a:solidFill>
                  <a:srgbClr val="001746"/>
                </a:solidFill>
              </a:rPr>
              <a:t>.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1746"/>
                </a:solidFill>
              </a:rPr>
              <a:t>The </a:t>
            </a:r>
            <a:r>
              <a:rPr lang="en-US" sz="2000" dirty="0">
                <a:solidFill>
                  <a:srgbClr val="001746"/>
                </a:solidFill>
              </a:rPr>
              <a:t>point where the </a:t>
            </a:r>
            <a:r>
              <a:rPr lang="en-US" sz="2000" dirty="0" smtClean="0">
                <a:solidFill>
                  <a:srgbClr val="001746"/>
                </a:solidFill>
              </a:rPr>
              <a:t>sound stops is </a:t>
            </a:r>
            <a:r>
              <a:rPr lang="en-US" sz="2000" dirty="0">
                <a:solidFill>
                  <a:srgbClr val="001746"/>
                </a:solidFill>
              </a:rPr>
              <a:t>its </a:t>
            </a:r>
            <a:r>
              <a:rPr lang="en-US" sz="2000" dirty="0" err="1" smtClean="0">
                <a:solidFill>
                  <a:srgbClr val="001746"/>
                </a:solidFill>
              </a:rPr>
              <a:t>Makhraj</a:t>
            </a:r>
            <a:endParaRPr lang="en-US" sz="2000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1324</Words>
  <Application>Microsoft Office PowerPoint</Application>
  <PresentationFormat>Widescreen</PresentationFormat>
  <Paragraphs>282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مخارج الحروف  (1) المقدمة ومخرجي الجوف والحلق</vt:lpstr>
      <vt:lpstr>PowerPoint Presentation</vt:lpstr>
      <vt:lpstr>برنامج الفصل الدراسي</vt:lpstr>
      <vt:lpstr>المقدمة The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48</cp:revision>
  <dcterms:created xsi:type="dcterms:W3CDTF">2020-09-13T17:12:40Z</dcterms:created>
  <dcterms:modified xsi:type="dcterms:W3CDTF">2022-02-25T21:45:30Z</dcterms:modified>
</cp:coreProperties>
</file>