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metadata" ContentType="application/binary"/>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259" r:id="rId2"/>
    <p:sldId id="283" r:id="rId3"/>
    <p:sldId id="284" r:id="rId4"/>
    <p:sldId id="285" r:id="rId5"/>
    <p:sldId id="286" r:id="rId6"/>
    <p:sldId id="287" r:id="rId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6" roundtripDataSignature="AMtx7mj46twgjoQliy83qpA1zjTfINECT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906" y="-22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9"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38"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36" Type="http://customschemas.google.com/relationships/presentationmetadata" Target="metadata"/><Relationship Id="rId4"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xmlns="" val="307279172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344895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3766731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37667314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37667314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3766731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3766731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3"/>
        <p:cNvGrpSpPr/>
        <p:nvPr/>
      </p:nvGrpSpPr>
      <p:grpSpPr>
        <a:xfrm>
          <a:off x="0" y="0"/>
          <a:ext cx="0" cy="0"/>
          <a:chOff x="0" y="0"/>
          <a:chExt cx="0" cy="0"/>
        </a:xfrm>
      </p:grpSpPr>
      <p:sp>
        <p:nvSpPr>
          <p:cNvPr id="24" name="Google Shape;24;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2"/>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3"/>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CA"/>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4" r:id="rId4"/>
    <p:sldLayoutId id="2147483655" r:id="rId5"/>
    <p:sldLayoutId id="2147483656" r:id="rId6"/>
    <p:sldLayoutId id="2147483657" r:id="rId7"/>
    <p:sldLayoutId id="2147483658" r:id="rId8"/>
    <p:sldLayoutId id="2147483659"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6" name="Google Shape;86;p1"/>
          <p:cNvSpPr txBox="1"/>
          <p:nvPr/>
        </p:nvSpPr>
        <p:spPr>
          <a:xfrm>
            <a:off x="2624447" y="974250"/>
            <a:ext cx="6282047" cy="1893763"/>
          </a:xfrm>
          <a:prstGeom prst="rect">
            <a:avLst/>
          </a:prstGeom>
          <a:noFill/>
          <a:ln>
            <a:noFill/>
          </a:ln>
        </p:spPr>
        <p:txBody>
          <a:bodyPr spcFirstLastPara="1" wrap="square" lIns="91425" tIns="45700" rIns="91425" bIns="45700" anchor="b" anchorCtr="0">
            <a:normAutofit fontScale="40000" lnSpcReduction="20000"/>
          </a:bodyPr>
          <a:lstStyle/>
          <a:p>
            <a:pPr marL="0" marR="0" lvl="0" indent="0" algn="ctr" rtl="0">
              <a:lnSpc>
                <a:spcPct val="270000"/>
              </a:lnSpc>
              <a:spcBef>
                <a:spcPts val="0"/>
              </a:spcBef>
              <a:spcAft>
                <a:spcPts val="0"/>
              </a:spcAft>
              <a:buClr>
                <a:schemeClr val="dk1"/>
              </a:buClr>
              <a:buSzPts val="6000"/>
              <a:buFont typeface="Calibri"/>
              <a:buNone/>
            </a:pPr>
            <a:r>
              <a:rPr lang="ar-EG" sz="84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Calibri"/>
                <a:sym typeface="Calibri"/>
              </a:rPr>
              <a:t>مقرر</a:t>
            </a:r>
            <a:endParaRPr lang="en-US" sz="84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Calibri"/>
              <a:sym typeface="Calibri"/>
            </a:endParaRPr>
          </a:p>
          <a:p>
            <a:pPr algn="ctr">
              <a:lnSpc>
                <a:spcPct val="90000"/>
              </a:lnSpc>
              <a:buClr>
                <a:schemeClr val="dk1"/>
              </a:buClr>
              <a:buSzPts val="6000"/>
            </a:pPr>
            <a:r>
              <a:rPr lang="ar-KW" sz="84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Calibri"/>
                <a:sym typeface="Calibri"/>
              </a:rPr>
              <a:t> </a:t>
            </a:r>
            <a:r>
              <a:rPr lang="ar-SA" sz="84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Calibri"/>
              </a:rPr>
              <a:t>التزكية</a:t>
            </a:r>
            <a:endParaRPr lang="en-US" sz="84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Calibri"/>
            </a:endParaRPr>
          </a:p>
          <a:p>
            <a:pPr marL="0" marR="0" lvl="0" indent="0" algn="ctr" rtl="0">
              <a:lnSpc>
                <a:spcPct val="90000"/>
              </a:lnSpc>
              <a:spcBef>
                <a:spcPts val="0"/>
              </a:spcBef>
              <a:spcAft>
                <a:spcPts val="0"/>
              </a:spcAft>
              <a:buClr>
                <a:schemeClr val="dk1"/>
              </a:buClr>
              <a:buSzPts val="6000"/>
              <a:buFont typeface="Calibri"/>
              <a:buNone/>
            </a:pPr>
            <a:endParaRPr sz="9400" b="1" i="0" u="none" strike="noStrike"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Calibri"/>
              <a:sym typeface="Calibri"/>
            </a:endParaRPr>
          </a:p>
        </p:txBody>
      </p:sp>
      <p:pic>
        <p:nvPicPr>
          <p:cNvPr id="2" name="Picture 1"/>
          <p:cNvPicPr>
            <a:picLocks noChangeAspect="1"/>
          </p:cNvPicPr>
          <p:nvPr/>
        </p:nvPicPr>
        <p:blipFill>
          <a:blip r:embed="rId3"/>
          <a:stretch>
            <a:fillRect/>
          </a:stretch>
        </p:blipFill>
        <p:spPr>
          <a:xfrm>
            <a:off x="9863312" y="185367"/>
            <a:ext cx="2160417" cy="1577768"/>
          </a:xfrm>
          <a:prstGeom prst="rect">
            <a:avLst/>
          </a:prstGeom>
        </p:spPr>
      </p:pic>
      <p:sp>
        <p:nvSpPr>
          <p:cNvPr id="4" name="TextBox 3"/>
          <p:cNvSpPr txBox="1"/>
          <p:nvPr/>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smtClean="0"/>
              <a:t>أكاديمية آيات للعلوم الإسلامية      </a:t>
            </a:r>
            <a:r>
              <a:rPr lang="en-US" sz="1600" dirty="0" smtClean="0"/>
              <a:t>www.ayaatacademy.ca     </a:t>
            </a:r>
            <a:endParaRPr lang="en-US" sz="1600" dirty="0"/>
          </a:p>
        </p:txBody>
      </p:sp>
      <p:sp>
        <p:nvSpPr>
          <p:cNvPr id="6" name="Rectangle 5"/>
          <p:cNvSpPr/>
          <p:nvPr/>
        </p:nvSpPr>
        <p:spPr>
          <a:xfrm>
            <a:off x="9971138" y="1609246"/>
            <a:ext cx="2031325" cy="369332"/>
          </a:xfrm>
          <a:prstGeom prst="rect">
            <a:avLst/>
          </a:prstGeom>
        </p:spPr>
        <p:txBody>
          <a:bodyPr wrap="none">
            <a:spAutoFit/>
          </a:bodyPr>
          <a:lstStyle/>
          <a:p>
            <a:r>
              <a:rPr lang="ar-KW" b="1" dirty="0">
                <a:solidFill>
                  <a:schemeClr val="accent1">
                    <a:lumMod val="75000"/>
                  </a:schemeClr>
                </a:solidFill>
              </a:rPr>
              <a:t>أكاديمية </a:t>
            </a:r>
            <a:r>
              <a:rPr lang="ar-KW" sz="1800" b="1" dirty="0">
                <a:solidFill>
                  <a:schemeClr val="accent1">
                    <a:lumMod val="75000"/>
                  </a:schemeClr>
                </a:solidFill>
              </a:rPr>
              <a:t>آيات </a:t>
            </a:r>
            <a:r>
              <a:rPr lang="ar-KW" b="1" dirty="0">
                <a:solidFill>
                  <a:schemeClr val="accent1">
                    <a:lumMod val="75000"/>
                  </a:schemeClr>
                </a:solidFill>
              </a:rPr>
              <a:t>للعلوم الإسلامية </a:t>
            </a:r>
            <a:endParaRPr lang="en-US" dirty="0">
              <a:solidFill>
                <a:schemeClr val="accent1">
                  <a:lumMod val="75000"/>
                </a:schemeClr>
              </a:solidFill>
            </a:endParaRPr>
          </a:p>
        </p:txBody>
      </p:sp>
      <p:sp>
        <p:nvSpPr>
          <p:cNvPr id="12" name="Google Shape;86;p1"/>
          <p:cNvSpPr txBox="1"/>
          <p:nvPr/>
        </p:nvSpPr>
        <p:spPr>
          <a:xfrm>
            <a:off x="3829034" y="3138984"/>
            <a:ext cx="4139513" cy="751123"/>
          </a:xfrm>
          <a:prstGeom prst="rect">
            <a:avLst/>
          </a:prstGeom>
          <a:solidFill>
            <a:schemeClr val="accent5">
              <a:lumMod val="50000"/>
            </a:schemeClr>
          </a:solidFill>
          <a:ln>
            <a:noFill/>
          </a:ln>
        </p:spPr>
        <p:txBody>
          <a:bodyPr spcFirstLastPara="1" wrap="square" lIns="91425" tIns="45700" rIns="91425" bIns="45700" anchor="b" anchorCtr="0">
            <a:normAutofit fontScale="85000" lnSpcReduction="10000"/>
          </a:bodyPr>
          <a:lstStyle/>
          <a:p>
            <a:pPr marR="0" lvl="0" algn="ctr" rtl="1">
              <a:lnSpc>
                <a:spcPct val="170000"/>
              </a:lnSpc>
              <a:spcBef>
                <a:spcPts val="0"/>
              </a:spcBef>
              <a:spcAft>
                <a:spcPts val="0"/>
              </a:spcAft>
              <a:buClr>
                <a:schemeClr val="dk1"/>
              </a:buClr>
              <a:buSzPts val="6000"/>
            </a:pPr>
            <a:r>
              <a:rPr lang="ar-KW" sz="3200" b="1" dirty="0" smtClean="0">
                <a:ln w="22225">
                  <a:solidFill>
                    <a:srgbClr val="FFFF00"/>
                  </a:solidFill>
                  <a:prstDash val="solid"/>
                </a:ln>
                <a:solidFill>
                  <a:srgbClr val="FFFF00"/>
                </a:solidFill>
                <a:latin typeface="Calibri"/>
                <a:ea typeface="Calibri"/>
                <a:cs typeface="Calibri"/>
                <a:sym typeface="Calibri"/>
              </a:rPr>
              <a:t>الفصل الدراسي الأول</a:t>
            </a:r>
            <a:endParaRPr lang="en-US" sz="3200" b="1" dirty="0" smtClean="0">
              <a:ln w="22225">
                <a:solidFill>
                  <a:srgbClr val="FFFF00"/>
                </a:solidFill>
                <a:prstDash val="solid"/>
              </a:ln>
              <a:solidFill>
                <a:srgbClr val="FFFF00"/>
              </a:solidFill>
              <a:latin typeface="Calibri"/>
              <a:ea typeface="Calibri"/>
              <a:cs typeface="Calibri"/>
              <a:sym typeface="Calibri"/>
            </a:endParaRPr>
          </a:p>
        </p:txBody>
      </p:sp>
      <p:sp>
        <p:nvSpPr>
          <p:cNvPr id="13" name="Google Shape;86;p1"/>
          <p:cNvSpPr txBox="1"/>
          <p:nvPr/>
        </p:nvSpPr>
        <p:spPr>
          <a:xfrm>
            <a:off x="3829035" y="4771390"/>
            <a:ext cx="4139513" cy="1022094"/>
          </a:xfrm>
          <a:prstGeom prst="rect">
            <a:avLst/>
          </a:prstGeom>
          <a:noFill/>
          <a:ln>
            <a:noFill/>
          </a:ln>
        </p:spPr>
        <p:txBody>
          <a:bodyPr spcFirstLastPara="1" wrap="square" lIns="91425" tIns="45700" rIns="91425" bIns="45700" anchor="b" anchorCtr="0">
            <a:normAutofit fontScale="85000" lnSpcReduction="20000"/>
          </a:bodyPr>
          <a:lstStyle/>
          <a:p>
            <a:pPr marR="0" lvl="0" algn="r" rtl="1">
              <a:lnSpc>
                <a:spcPct val="170000"/>
              </a:lnSpc>
              <a:spcBef>
                <a:spcPts val="0"/>
              </a:spcBef>
              <a:spcAft>
                <a:spcPts val="0"/>
              </a:spcAft>
              <a:buClr>
                <a:schemeClr val="dk1"/>
              </a:buClr>
              <a:buSzPts val="6000"/>
            </a:pPr>
            <a:r>
              <a:rPr lang="ar-KW" sz="47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Calibri"/>
                <a:sym typeface="Calibri"/>
              </a:rPr>
              <a:t>د. </a:t>
            </a:r>
            <a:r>
              <a:rPr lang="ar-EG" sz="47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Calibri"/>
                <a:sym typeface="Calibri"/>
              </a:rPr>
              <a:t> محمد عزب </a:t>
            </a:r>
            <a:endParaRPr lang="en-US" sz="47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Calibri"/>
              <a:sym typeface="Calibri"/>
            </a:endParaRPr>
          </a:p>
        </p:txBody>
      </p:sp>
    </p:spTree>
    <p:extLst>
      <p:ext uri="{BB962C8B-B14F-4D97-AF65-F5344CB8AC3E}">
        <p14:creationId xmlns:p14="http://schemas.microsoft.com/office/powerpoint/2010/main" xmlns="" val="20131935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
          <p:cNvSpPr txBox="1">
            <a:spLocks noGrp="1"/>
          </p:cNvSpPr>
          <p:nvPr>
            <p:ph type="ctrTitle"/>
          </p:nvPr>
        </p:nvSpPr>
        <p:spPr>
          <a:xfrm>
            <a:off x="703449" y="2006929"/>
            <a:ext cx="10100700" cy="1568018"/>
          </a:xfrm>
          <a:prstGeom prst="rect">
            <a:avLst/>
          </a:prstGeom>
          <a:noFill/>
          <a:ln>
            <a:noFill/>
          </a:ln>
        </p:spPr>
        <p:txBody>
          <a:bodyPr spcFirstLastPara="1" wrap="square" lIns="91425" tIns="45700" rIns="91425" bIns="45700" anchor="b" anchorCtr="0">
            <a:normAutofit fontScale="90000"/>
          </a:bodyPr>
          <a:lstStyle/>
          <a:p>
            <a:pPr rtl="1"/>
            <a:r>
              <a:rPr lang="ar-EG" sz="3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rPr>
              <a:t/>
            </a:r>
            <a:br>
              <a:rPr lang="ar-EG" sz="3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rPr>
            </a:br>
            <a:r>
              <a:rPr lang="ar-EG" sz="67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rPr>
              <a:t>المحاضرة (7)</a:t>
            </a:r>
            <a:br>
              <a:rPr lang="ar-EG" sz="67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rPr>
            </a:br>
            <a:r>
              <a:rPr lang="ar-SA" sz="67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rPr>
              <a:t>عبادة التفكر والتدبر</a:t>
            </a:r>
            <a:endParaRPr lang="ar-EG" sz="67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endParaRPr>
          </a:p>
        </p:txBody>
      </p:sp>
      <p:pic>
        <p:nvPicPr>
          <p:cNvPr id="2" name="Picture 1"/>
          <p:cNvPicPr>
            <a:picLocks noChangeAspect="1"/>
          </p:cNvPicPr>
          <p:nvPr/>
        </p:nvPicPr>
        <p:blipFill>
          <a:blip r:embed="rId3"/>
          <a:stretch>
            <a:fillRect/>
          </a:stretch>
        </p:blipFill>
        <p:spPr>
          <a:xfrm>
            <a:off x="216560" y="185367"/>
            <a:ext cx="2160417" cy="1577768"/>
          </a:xfrm>
          <a:prstGeom prst="rect">
            <a:avLst/>
          </a:prstGeom>
        </p:spPr>
      </p:pic>
      <p:sp>
        <p:nvSpPr>
          <p:cNvPr id="4" name="TextBox 3"/>
          <p:cNvSpPr txBox="1"/>
          <p:nvPr/>
        </p:nvSpPr>
        <p:spPr>
          <a:xfrm>
            <a:off x="1" y="6519446"/>
            <a:ext cx="12192000" cy="33855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1600" dirty="0" err="1" smtClean="0"/>
              <a:t>Ayaat</a:t>
            </a:r>
            <a:r>
              <a:rPr lang="en-US" sz="1600" dirty="0" smtClean="0"/>
              <a:t> ILM Academy          www.ayaatacademy.ca     </a:t>
            </a:r>
            <a:endParaRPr lang="en-US" sz="1600" dirty="0"/>
          </a:p>
        </p:txBody>
      </p:sp>
    </p:spTree>
    <p:extLst>
      <p:ext uri="{BB962C8B-B14F-4D97-AF65-F5344CB8AC3E}">
        <p14:creationId xmlns:p14="http://schemas.microsoft.com/office/powerpoint/2010/main" xmlns="" val="10940259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
          <p:cNvSpPr txBox="1">
            <a:spLocks noGrp="1"/>
          </p:cNvSpPr>
          <p:nvPr>
            <p:ph type="ctrTitle"/>
          </p:nvPr>
        </p:nvSpPr>
        <p:spPr>
          <a:xfrm>
            <a:off x="703449" y="2576928"/>
            <a:ext cx="10100700" cy="3206339"/>
          </a:xfrm>
          <a:prstGeom prst="rect">
            <a:avLst/>
          </a:prstGeom>
          <a:noFill/>
          <a:ln>
            <a:noFill/>
          </a:ln>
        </p:spPr>
        <p:txBody>
          <a:bodyPr spcFirstLastPara="1" wrap="square" lIns="91425" tIns="45700" rIns="91425" bIns="45700" anchor="b" anchorCtr="0">
            <a:noAutofit/>
          </a:bodyPr>
          <a:lstStyle/>
          <a:p>
            <a:pPr rtl="1"/>
            <a:r>
              <a:rPr lang="ar-EG" sz="44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
            </a:r>
            <a:br>
              <a:rPr lang="ar-EG" sz="44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br>
            <a:r>
              <a:rPr lang="ar-EG" sz="44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التفكر عبادة من العبادات العظيمة التي تجعل المرء يسرح في ملكوت الله تعالى متعجبا </a:t>
            </a:r>
            <a:r>
              <a:rPr lang="ar-EG" sz="44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ملاحظًا </a:t>
            </a:r>
            <a:r>
              <a:rPr lang="ar-EG" sz="44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عظمة الله تعالى وكمال قدرته </a:t>
            </a:r>
            <a:br>
              <a:rPr lang="ar-EG" sz="44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br>
            <a:r>
              <a:rPr lang="ar-EG" sz="44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ربما لا يتصور بعضهم كون التفكر عبادة، وهو لا يشعر أن أول أمر النبي صلى الله عليه وسلم كان الخلوة في غار حراء </a:t>
            </a:r>
          </a:p>
        </p:txBody>
      </p:sp>
      <p:pic>
        <p:nvPicPr>
          <p:cNvPr id="2" name="Picture 1"/>
          <p:cNvPicPr>
            <a:picLocks noChangeAspect="1"/>
          </p:cNvPicPr>
          <p:nvPr/>
        </p:nvPicPr>
        <p:blipFill>
          <a:blip r:embed="rId3"/>
          <a:stretch>
            <a:fillRect/>
          </a:stretch>
        </p:blipFill>
        <p:spPr>
          <a:xfrm>
            <a:off x="216560" y="185367"/>
            <a:ext cx="2160417" cy="1577768"/>
          </a:xfrm>
          <a:prstGeom prst="rect">
            <a:avLst/>
          </a:prstGeom>
        </p:spPr>
      </p:pic>
      <p:sp>
        <p:nvSpPr>
          <p:cNvPr id="4" name="TextBox 3"/>
          <p:cNvSpPr txBox="1"/>
          <p:nvPr/>
        </p:nvSpPr>
        <p:spPr>
          <a:xfrm>
            <a:off x="1" y="6519446"/>
            <a:ext cx="12192000" cy="33855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1600" dirty="0" err="1" smtClean="0"/>
              <a:t>Ayaat</a:t>
            </a:r>
            <a:r>
              <a:rPr lang="en-US" sz="1600" dirty="0" smtClean="0"/>
              <a:t> ILM Academy          www.ayaatacademy.ca     </a:t>
            </a:r>
            <a:endParaRPr lang="en-US" sz="1600" dirty="0"/>
          </a:p>
        </p:txBody>
      </p:sp>
    </p:spTree>
    <p:extLst>
      <p:ext uri="{BB962C8B-B14F-4D97-AF65-F5344CB8AC3E}">
        <p14:creationId xmlns:p14="http://schemas.microsoft.com/office/powerpoint/2010/main" xmlns="" val="39905307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
          <p:cNvSpPr txBox="1">
            <a:spLocks noGrp="1"/>
          </p:cNvSpPr>
          <p:nvPr>
            <p:ph type="ctrTitle"/>
          </p:nvPr>
        </p:nvSpPr>
        <p:spPr>
          <a:xfrm>
            <a:off x="703449" y="2006928"/>
            <a:ext cx="10100700" cy="3206339"/>
          </a:xfrm>
          <a:prstGeom prst="rect">
            <a:avLst/>
          </a:prstGeom>
          <a:noFill/>
          <a:ln>
            <a:noFill/>
          </a:ln>
        </p:spPr>
        <p:txBody>
          <a:bodyPr spcFirstLastPara="1" wrap="square" lIns="91425" tIns="45700" rIns="91425" bIns="45700" anchor="b" anchorCtr="0">
            <a:noAutofit/>
          </a:bodyPr>
          <a:lstStyle/>
          <a:p>
            <a:pPr rtl="1"/>
            <a:r>
              <a:rPr lang="ar-EG" sz="28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التفكر ليس فراغا يكون في حياة المرء، وليس وقتا مهدرا من حياته يبحث له عن ملء، </a:t>
            </a:r>
            <a:br>
              <a:rPr lang="ar-EG" sz="28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br>
            <a:r>
              <a:rPr lang="ar-EG" sz="28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أقسام تفكر المرء </a:t>
            </a:r>
            <a:br>
              <a:rPr lang="ar-EG" sz="28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br>
            <a:r>
              <a:rPr lang="ar-EG" sz="28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التفكر في الفعل هل هو مكروه عند الله أم لا</a:t>
            </a:r>
            <a:br>
              <a:rPr lang="ar-EG" sz="28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br>
            <a:r>
              <a:rPr lang="ar-EG" sz="28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التفكر في أن الفعل إن كان مكروها فما طريق الاحتراز عنه.</a:t>
            </a:r>
            <a:br>
              <a:rPr lang="ar-EG" sz="28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br>
            <a:r>
              <a:rPr lang="ar-EG" sz="28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فيفتش الإنسان صبيحة كل يوم في جميع أعضائه: </a:t>
            </a:r>
            <a:br>
              <a:rPr lang="ar-EG" sz="28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br>
            <a:r>
              <a:rPr lang="ar-EG" sz="28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فينظر في اللسان </a:t>
            </a:r>
            <a:br>
              <a:rPr lang="ar-EG" sz="28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br>
            <a:r>
              <a:rPr lang="ar-EG" sz="28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ويتفكر في سمعه </a:t>
            </a:r>
            <a:br>
              <a:rPr lang="ar-EG" sz="28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br>
            <a:r>
              <a:rPr lang="ar-EG" sz="28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ثم يتفكر في الطاعات </a:t>
            </a:r>
          </a:p>
        </p:txBody>
      </p:sp>
      <p:pic>
        <p:nvPicPr>
          <p:cNvPr id="2" name="Picture 1"/>
          <p:cNvPicPr>
            <a:picLocks noChangeAspect="1"/>
          </p:cNvPicPr>
          <p:nvPr/>
        </p:nvPicPr>
        <p:blipFill>
          <a:blip r:embed="rId3"/>
          <a:stretch>
            <a:fillRect/>
          </a:stretch>
        </p:blipFill>
        <p:spPr>
          <a:xfrm>
            <a:off x="216560" y="185367"/>
            <a:ext cx="2160417" cy="1577768"/>
          </a:xfrm>
          <a:prstGeom prst="rect">
            <a:avLst/>
          </a:prstGeom>
        </p:spPr>
      </p:pic>
      <p:sp>
        <p:nvSpPr>
          <p:cNvPr id="4" name="TextBox 3"/>
          <p:cNvSpPr txBox="1"/>
          <p:nvPr/>
        </p:nvSpPr>
        <p:spPr>
          <a:xfrm>
            <a:off x="1" y="6519446"/>
            <a:ext cx="12192000" cy="33855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1600" dirty="0" err="1" smtClean="0"/>
              <a:t>Ayaat</a:t>
            </a:r>
            <a:r>
              <a:rPr lang="en-US" sz="1600" dirty="0" smtClean="0"/>
              <a:t> ILM Academy          www.ayaatacademy.ca     </a:t>
            </a:r>
            <a:endParaRPr lang="en-US" sz="1600" dirty="0"/>
          </a:p>
        </p:txBody>
      </p:sp>
    </p:spTree>
    <p:extLst>
      <p:ext uri="{BB962C8B-B14F-4D97-AF65-F5344CB8AC3E}">
        <p14:creationId xmlns:p14="http://schemas.microsoft.com/office/powerpoint/2010/main" xmlns="" val="27032290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
          <p:cNvSpPr txBox="1">
            <a:spLocks noGrp="1"/>
          </p:cNvSpPr>
          <p:nvPr>
            <p:ph type="ctrTitle"/>
          </p:nvPr>
        </p:nvSpPr>
        <p:spPr>
          <a:xfrm>
            <a:off x="703449" y="2006928"/>
            <a:ext cx="10100700" cy="3206339"/>
          </a:xfrm>
          <a:prstGeom prst="rect">
            <a:avLst/>
          </a:prstGeom>
          <a:noFill/>
          <a:ln>
            <a:noFill/>
          </a:ln>
        </p:spPr>
        <p:txBody>
          <a:bodyPr spcFirstLastPara="1" wrap="square" lIns="91425" tIns="45700" rIns="91425" bIns="45700" anchor="b" anchorCtr="0">
            <a:noAutofit/>
          </a:bodyPr>
          <a:lstStyle/>
          <a:p>
            <a:pPr rtl="1"/>
            <a:r>
              <a:rPr lang="ar-EG" sz="4000" b="1" dirty="0" err="1">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مآلات</a:t>
            </a:r>
            <a:r>
              <a:rPr lang="ar-EG" sz="40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 التفكر والتدبر في آيات الله القرآنية والكونية </a:t>
            </a:r>
            <a:br>
              <a:rPr lang="ar-EG" sz="40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br>
            <a:r>
              <a:rPr lang="ar-EG" sz="40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أن التفكر في الكون يورث الحكمة</a:t>
            </a:r>
            <a:br>
              <a:rPr lang="ar-EG" sz="40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br>
            <a:r>
              <a:rPr lang="ar-EG" sz="40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أن التفكر في الكون يكشف عن عظمة الخالق في خلقه </a:t>
            </a:r>
            <a:br>
              <a:rPr lang="ar-EG" sz="40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br>
            <a:r>
              <a:rPr lang="ar-EG" sz="40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التفكر يشعر المرء دائما بحاجته إلى الله تعالى وفقره له</a:t>
            </a:r>
            <a:br>
              <a:rPr lang="ar-EG" sz="40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br>
            <a:r>
              <a:rPr lang="ar-EG" sz="40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التفكر عبادة تزكو بالنفس وتصفي الفؤاد</a:t>
            </a:r>
          </a:p>
        </p:txBody>
      </p:sp>
      <p:pic>
        <p:nvPicPr>
          <p:cNvPr id="2" name="Picture 1"/>
          <p:cNvPicPr>
            <a:picLocks noChangeAspect="1"/>
          </p:cNvPicPr>
          <p:nvPr/>
        </p:nvPicPr>
        <p:blipFill>
          <a:blip r:embed="rId3"/>
          <a:stretch>
            <a:fillRect/>
          </a:stretch>
        </p:blipFill>
        <p:spPr>
          <a:xfrm>
            <a:off x="216560" y="185367"/>
            <a:ext cx="2160417" cy="1577768"/>
          </a:xfrm>
          <a:prstGeom prst="rect">
            <a:avLst/>
          </a:prstGeom>
        </p:spPr>
      </p:pic>
      <p:sp>
        <p:nvSpPr>
          <p:cNvPr id="4" name="TextBox 3"/>
          <p:cNvSpPr txBox="1"/>
          <p:nvPr/>
        </p:nvSpPr>
        <p:spPr>
          <a:xfrm>
            <a:off x="1" y="6519446"/>
            <a:ext cx="12192000" cy="33855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1600" dirty="0" err="1" smtClean="0"/>
              <a:t>Ayaat</a:t>
            </a:r>
            <a:r>
              <a:rPr lang="en-US" sz="1600" dirty="0" smtClean="0"/>
              <a:t> ILM Academy          www.ayaatacademy.ca     </a:t>
            </a:r>
            <a:endParaRPr lang="en-US" sz="1600" dirty="0"/>
          </a:p>
        </p:txBody>
      </p:sp>
    </p:spTree>
    <p:extLst>
      <p:ext uri="{BB962C8B-B14F-4D97-AF65-F5344CB8AC3E}">
        <p14:creationId xmlns:p14="http://schemas.microsoft.com/office/powerpoint/2010/main" xmlns="" val="40289053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
          <p:cNvSpPr txBox="1">
            <a:spLocks noGrp="1"/>
          </p:cNvSpPr>
          <p:nvPr>
            <p:ph type="ctrTitle"/>
          </p:nvPr>
        </p:nvSpPr>
        <p:spPr>
          <a:xfrm>
            <a:off x="703449" y="2006928"/>
            <a:ext cx="10100700" cy="3206339"/>
          </a:xfrm>
          <a:prstGeom prst="rect">
            <a:avLst/>
          </a:prstGeom>
          <a:noFill/>
          <a:ln>
            <a:noFill/>
          </a:ln>
        </p:spPr>
        <p:txBody>
          <a:bodyPr spcFirstLastPara="1" wrap="square" lIns="91425" tIns="45700" rIns="91425" bIns="45700" anchor="b" anchorCtr="0">
            <a:noAutofit/>
          </a:bodyPr>
          <a:lstStyle/>
          <a:p>
            <a:pPr rtl="1"/>
            <a:r>
              <a:rPr lang="ar-EG" sz="40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ليحذر من التفكر فيما لا سبيل له إلى علمه كالتفكر في ذات الله تعالى </a:t>
            </a:r>
            <a:br>
              <a:rPr lang="ar-EG" sz="40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br>
            <a:r>
              <a:rPr lang="ar-EG" sz="40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ليحذر التفكر في أمور ادخر الله تعالى علمها كالروح </a:t>
            </a:r>
            <a:br>
              <a:rPr lang="ar-EG" sz="40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br>
            <a:r>
              <a:rPr lang="ar-EG" sz="40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ليحذر من التفكر في أمور تقوده لشتات الذهن، لماذا يمرض </a:t>
            </a:r>
            <a:r>
              <a:rPr lang="ar-EG" sz="40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الناس؟ </a:t>
            </a:r>
            <a:r>
              <a:rPr lang="ar-EG" sz="40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لماذا يصابون </a:t>
            </a:r>
            <a:r>
              <a:rPr lang="ar-EG" sz="40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بالأمراض</a:t>
            </a:r>
            <a:r>
              <a:rPr lang="ar-JO" sz="40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a:t>
            </a:r>
            <a:r>
              <a:rPr lang="ar-EG" sz="40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 </a:t>
            </a:r>
            <a:endParaRPr lang="ar-EG" sz="40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endParaRPr>
          </a:p>
        </p:txBody>
      </p:sp>
      <p:pic>
        <p:nvPicPr>
          <p:cNvPr id="2" name="Picture 1"/>
          <p:cNvPicPr>
            <a:picLocks noChangeAspect="1"/>
          </p:cNvPicPr>
          <p:nvPr/>
        </p:nvPicPr>
        <p:blipFill>
          <a:blip r:embed="rId3"/>
          <a:stretch>
            <a:fillRect/>
          </a:stretch>
        </p:blipFill>
        <p:spPr>
          <a:xfrm>
            <a:off x="216560" y="185367"/>
            <a:ext cx="2160417" cy="1577768"/>
          </a:xfrm>
          <a:prstGeom prst="rect">
            <a:avLst/>
          </a:prstGeom>
        </p:spPr>
      </p:pic>
      <p:sp>
        <p:nvSpPr>
          <p:cNvPr id="4" name="TextBox 3"/>
          <p:cNvSpPr txBox="1"/>
          <p:nvPr/>
        </p:nvSpPr>
        <p:spPr>
          <a:xfrm>
            <a:off x="1" y="6519446"/>
            <a:ext cx="12192000" cy="33855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1600" dirty="0" err="1" smtClean="0"/>
              <a:t>Ayaat</a:t>
            </a:r>
            <a:r>
              <a:rPr lang="en-US" sz="1600" dirty="0" smtClean="0"/>
              <a:t> ILM Academy          www.ayaatacademy.ca     </a:t>
            </a:r>
            <a:endParaRPr lang="en-US" sz="1600" dirty="0"/>
          </a:p>
        </p:txBody>
      </p:sp>
    </p:spTree>
    <p:extLst>
      <p:ext uri="{BB962C8B-B14F-4D97-AF65-F5344CB8AC3E}">
        <p14:creationId xmlns:p14="http://schemas.microsoft.com/office/powerpoint/2010/main" xmlns="" val="18652337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731</TotalTime>
  <Words>79</Words>
  <Application>Microsoft Office PowerPoint</Application>
  <PresentationFormat>Custom</PresentationFormat>
  <Paragraphs>16</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 المحاضرة (7) عبادة التفكر والتدبر</vt:lpstr>
      <vt:lpstr> التفكر عبادة من العبادات العظيمة التي تجعل المرء يسرح في ملكوت الله تعالى متعجبا ملاحظًا عظمة الله تعالى وكمال قدرته  ربما لا يتصور بعضهم كون التفكر عبادة، وهو لا يشعر أن أول أمر النبي صلى الله عليه وسلم كان الخلوة في غار حراء </vt:lpstr>
      <vt:lpstr>التفكر ليس فراغا يكون في حياة المرء، وليس وقتا مهدرا من حياته يبحث له عن ملء،  أقسام تفكر المرء  التفكر في الفعل هل هو مكروه عند الله أم لا التفكر في أن الفعل إن كان مكروها فما طريق الاحتراز عنه. فيفتش الإنسان صبيحة كل يوم في جميع أعضائه:  فينظر في اللسان  ويتفكر في سمعه  ثم يتفكر في الطاعات </vt:lpstr>
      <vt:lpstr>مآلات التفكر والتدبر في آيات الله القرآنية والكونية  أن التفكر في الكون يورث الحكمة أن التفكر في الكون يكشف عن عظمة الخالق في خلقه  التفكر يشعر المرء دائما بحاجته إلى الله تعالى وفقره له التفكر عبادة تزكو بالنفس وتصفي الفؤاد</vt:lpstr>
      <vt:lpstr>ليحذر من التفكر فيما لا سبيل له إلى علمه كالتفكر في ذات الله تعالى  ليحذر التفكر في أمور ادخر الله تعالى علمها كالروح  ليحذر من التفكر في أمور تقوده لشتات الذهن، لماذا يمرض الناس؟ لماذا يصابون بالأمراض.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Habiba Hani</dc:creator>
  <cp:lastModifiedBy>Dr-Kamal</cp:lastModifiedBy>
  <cp:revision>33</cp:revision>
  <dcterms:created xsi:type="dcterms:W3CDTF">2020-06-30T02:42:41Z</dcterms:created>
  <dcterms:modified xsi:type="dcterms:W3CDTF">2020-09-21T21:36:38Z</dcterms:modified>
</cp:coreProperties>
</file>