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8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9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8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75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28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85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5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213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88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23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4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364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9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63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72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87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96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46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47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66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4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 smtClean="0"/>
              <a:t>Tajw</a:t>
            </a:r>
            <a:r>
              <a:rPr lang="en-US" sz="1800" b="1" baseline="0" dirty="0" smtClean="0"/>
              <a:t> </a:t>
            </a:r>
            <a:r>
              <a:rPr lang="en-US" sz="1800" b="1" baseline="0" dirty="0" smtClean="0"/>
              <a:t>182 </a:t>
            </a:r>
            <a:r>
              <a:rPr lang="en-CA" sz="1800" b="1" dirty="0" smtClean="0"/>
              <a:t>– </a:t>
            </a:r>
            <a:r>
              <a:rPr lang="en-CA" sz="1800" b="1" dirty="0" err="1" smtClean="0"/>
              <a:t>Tajweed</a:t>
            </a:r>
            <a:r>
              <a:rPr lang="en-CA" sz="1800" b="1" dirty="0" smtClean="0"/>
              <a:t> </a:t>
            </a:r>
            <a:r>
              <a:rPr lang="en-CA" sz="1800" b="1" dirty="0"/>
              <a:t>Curriculum – Lecture No. </a:t>
            </a:r>
            <a:r>
              <a:rPr lang="en-CA" sz="1800" b="1" dirty="0" smtClean="0"/>
              <a:t>1 – Semester 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2021-02-26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2021-02-26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2021-02-26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36.xml"/><Relationship Id="rId7" Type="http://schemas.openxmlformats.org/officeDocument/2006/relationships/customXml" Target="../ink/ink37.xml"/><Relationship Id="rId12" Type="http://schemas.openxmlformats.org/officeDocument/2006/relationships/customXml" Target="../ink/ink40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9.xml"/><Relationship Id="rId9" Type="http://schemas.openxmlformats.org/officeDocument/2006/relationships/customXml" Target="../ink/ink38.xml"/><Relationship Id="rId14" Type="http://schemas.openxmlformats.org/officeDocument/2006/relationships/customXml" Target="../ink/ink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43.xml"/><Relationship Id="rId7" Type="http://schemas.openxmlformats.org/officeDocument/2006/relationships/customXml" Target="../ink/ink44.xml"/><Relationship Id="rId12" Type="http://schemas.openxmlformats.org/officeDocument/2006/relationships/customXml" Target="../ink/ink47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6.xml"/><Relationship Id="rId9" Type="http://schemas.openxmlformats.org/officeDocument/2006/relationships/customXml" Target="../ink/ink45.xml"/><Relationship Id="rId14" Type="http://schemas.openxmlformats.org/officeDocument/2006/relationships/customXml" Target="../ink/ink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50.xml"/><Relationship Id="rId7" Type="http://schemas.openxmlformats.org/officeDocument/2006/relationships/customXml" Target="../ink/ink51.xml"/><Relationship Id="rId12" Type="http://schemas.openxmlformats.org/officeDocument/2006/relationships/customXml" Target="../ink/ink5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53.xml"/><Relationship Id="rId9" Type="http://schemas.openxmlformats.org/officeDocument/2006/relationships/customXml" Target="../ink/ink52.xml"/><Relationship Id="rId14" Type="http://schemas.openxmlformats.org/officeDocument/2006/relationships/customXml" Target="../ink/ink5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57.xml"/><Relationship Id="rId7" Type="http://schemas.openxmlformats.org/officeDocument/2006/relationships/customXml" Target="../ink/ink58.xml"/><Relationship Id="rId12" Type="http://schemas.openxmlformats.org/officeDocument/2006/relationships/customXml" Target="../ink/ink61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60.xml"/><Relationship Id="rId9" Type="http://schemas.openxmlformats.org/officeDocument/2006/relationships/customXml" Target="../ink/ink59.xml"/><Relationship Id="rId14" Type="http://schemas.openxmlformats.org/officeDocument/2006/relationships/customXml" Target="../ink/ink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.xm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8.xml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1.xml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15.xml"/><Relationship Id="rId7" Type="http://schemas.openxmlformats.org/officeDocument/2006/relationships/customXml" Target="../ink/ink16.xml"/><Relationship Id="rId12" Type="http://schemas.openxmlformats.org/officeDocument/2006/relationships/customXml" Target="../ink/ink19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8.xml"/><Relationship Id="rId9" Type="http://schemas.openxmlformats.org/officeDocument/2006/relationships/customXml" Target="../ink/ink17.xml"/><Relationship Id="rId14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22.xml"/><Relationship Id="rId7" Type="http://schemas.openxmlformats.org/officeDocument/2006/relationships/customXml" Target="../ink/ink23.xml"/><Relationship Id="rId12" Type="http://schemas.openxmlformats.org/officeDocument/2006/relationships/customXml" Target="../ink/ink2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25.xml"/><Relationship Id="rId9" Type="http://schemas.openxmlformats.org/officeDocument/2006/relationships/customXml" Target="../ink/ink24.xml"/><Relationship Id="rId14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29.xml"/><Relationship Id="rId7" Type="http://schemas.openxmlformats.org/officeDocument/2006/relationships/customXml" Target="../ink/ink30.xml"/><Relationship Id="rId12" Type="http://schemas.openxmlformats.org/officeDocument/2006/relationships/customXml" Target="../ink/ink33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2.xml"/><Relationship Id="rId9" Type="http://schemas.openxmlformats.org/officeDocument/2006/relationships/customXml" Target="../ink/ink31.xml"/><Relationship Id="rId14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623612" cy="23876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Rules, Etiquette, and</a:t>
            </a:r>
            <a:br>
              <a:rPr lang="en-US" sz="5000" dirty="0" smtClean="0"/>
            </a:br>
            <a:r>
              <a:rPr lang="en-US" sz="5000" dirty="0" smtClean="0"/>
              <a:t>Levels </a:t>
            </a:r>
            <a:r>
              <a:rPr lang="en-US" sz="3200" dirty="0" smtClean="0"/>
              <a:t>(Pace) </a:t>
            </a:r>
            <a:r>
              <a:rPr lang="en-US" sz="5000" dirty="0" smtClean="0"/>
              <a:t>of Quran recitation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smtClean="0"/>
              <a:t>Ashraf </a:t>
            </a:r>
            <a:r>
              <a:rPr lang="en-US" b="1" dirty="0" err="1" smtClean="0"/>
              <a:t>Negm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0737" y="2070168"/>
            <a:ext cx="9021419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000" b="1" dirty="0"/>
          </a:p>
          <a:p>
            <a:pPr lvl="0"/>
            <a:r>
              <a:rPr lang="en-US" sz="3200" b="1" dirty="0"/>
              <a:t>6. It is considered repugnant to </a:t>
            </a:r>
            <a:r>
              <a:rPr lang="en-US" sz="3200" b="1" dirty="0">
                <a:solidFill>
                  <a:srgbClr val="FF0000"/>
                </a:solidFill>
              </a:rPr>
              <a:t>hang portraits or sheets </a:t>
            </a:r>
            <a:r>
              <a:rPr lang="en-US" sz="3200" b="1" dirty="0"/>
              <a:t>on which the Quranic verses are transcribed.</a:t>
            </a:r>
            <a:endParaRPr lang="en-CA" sz="32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According </a:t>
            </a:r>
            <a:r>
              <a:rPr lang="en-US" sz="1600" b="1" dirty="0"/>
              <a:t>to Imam al-Nawawi in his book, “</a:t>
            </a:r>
            <a:r>
              <a:rPr lang="en-US" sz="1600" b="1" i="1" dirty="0"/>
              <a:t>al-</a:t>
            </a:r>
            <a:r>
              <a:rPr lang="en-US" sz="1600" b="1" i="1" dirty="0" err="1"/>
              <a:t>Tibyyan</a:t>
            </a:r>
            <a:r>
              <a:rPr lang="en-US" sz="1600" b="1" i="1" dirty="0"/>
              <a:t> fi </a:t>
            </a:r>
            <a:r>
              <a:rPr lang="en-US" sz="1600" b="1" i="1" dirty="0" err="1"/>
              <a:t>Adab</a:t>
            </a:r>
            <a:r>
              <a:rPr lang="en-US" sz="1600" b="1" i="1" dirty="0"/>
              <a:t> </a:t>
            </a:r>
            <a:r>
              <a:rPr lang="en-US" sz="1600" b="1" i="1" dirty="0" err="1"/>
              <a:t>hamalt</a:t>
            </a:r>
            <a:r>
              <a:rPr lang="en-US" sz="1600" b="1" i="1" dirty="0"/>
              <a:t> al-Quran (The Clear Book of the Rules of Etiquette which should be followed by the People Who Carry the Quran</a:t>
            </a:r>
            <a:r>
              <a:rPr lang="en-US" sz="1600" b="1" dirty="0"/>
              <a:t>)” </a:t>
            </a:r>
          </a:p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13C51B-DCA7-4071-A1E6-719E3974D7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8295" y="4988263"/>
            <a:ext cx="6954698" cy="980558"/>
          </a:xfrm>
          <a:prstGeom prst="rect">
            <a:avLst/>
          </a:prstGeom>
        </p:spPr>
      </p:pic>
      <p:pic>
        <p:nvPicPr>
          <p:cNvPr id="14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8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0611" y="1590096"/>
            <a:ext cx="9454893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sz="2400" b="1" dirty="0"/>
              <a:t>7. It is recommended for the person who is reciting the Quran</a:t>
            </a:r>
            <a:r>
              <a:rPr lang="en-US" sz="2400" b="1" dirty="0">
                <a:solidFill>
                  <a:srgbClr val="FF0000"/>
                </a:solidFill>
              </a:rPr>
              <a:t>, to make a supplication (</a:t>
            </a:r>
            <a:r>
              <a:rPr lang="en-US" sz="2400" b="1" i="1" dirty="0" err="1">
                <a:solidFill>
                  <a:srgbClr val="FF0000"/>
                </a:solidFill>
              </a:rPr>
              <a:t>dou’a</a:t>
            </a:r>
            <a:r>
              <a:rPr lang="en-US" sz="2400" b="1" dirty="0">
                <a:solidFill>
                  <a:srgbClr val="FF0000"/>
                </a:solidFill>
              </a:rPr>
              <a:t>) after finishing the recitation</a:t>
            </a:r>
            <a:r>
              <a:rPr lang="en-US" sz="2400" b="1" dirty="0"/>
              <a:t>. One can ask Allah (SWT) whatever he/she wishes. The Prophet (PBUH) said, “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Whoever recited the Quran, should use his recitation to ask Allah (SWT) (of His favor), because there will come a time, where people will use their recitation to ask people (favors)</a:t>
            </a:r>
            <a:r>
              <a:rPr lang="en-US" sz="2400" b="1" dirty="0"/>
              <a:t>.”    </a:t>
            </a:r>
            <a:endParaRPr lang="en-CA" sz="2400" b="1" dirty="0"/>
          </a:p>
          <a:p>
            <a:r>
              <a:rPr lang="en-US" sz="1400" b="1" dirty="0" smtClean="0"/>
              <a:t>Narrated </a:t>
            </a:r>
            <a:r>
              <a:rPr lang="en-US" sz="1400" b="1" dirty="0"/>
              <a:t>by ‘Imran ibn Husain and reported by </a:t>
            </a:r>
            <a:r>
              <a:rPr lang="en-US" sz="1400" b="1" dirty="0" smtClean="0"/>
              <a:t>Ahmed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116345-116A-4082-80B3-D6FC6BBFC6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243" y="4463938"/>
            <a:ext cx="9273815" cy="1692938"/>
          </a:xfrm>
          <a:prstGeom prst="rect">
            <a:avLst/>
          </a:prstGeom>
        </p:spPr>
      </p:pic>
      <p:pic>
        <p:nvPicPr>
          <p:cNvPr id="13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6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20851" y="1794164"/>
            <a:ext cx="9454893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8</a:t>
            </a:r>
            <a:r>
              <a:rPr lang="en-US" sz="2800" b="1" dirty="0"/>
              <a:t>. When the reciter approaches the end of the Quran, there is no harm in </a:t>
            </a:r>
            <a:r>
              <a:rPr lang="en-US" sz="2800" b="1" dirty="0">
                <a:solidFill>
                  <a:srgbClr val="FF0000"/>
                </a:solidFill>
              </a:rPr>
              <a:t>inviting the family to recite the last portion of the Quran together</a:t>
            </a:r>
            <a:r>
              <a:rPr lang="en-US" sz="2800" b="1" dirty="0"/>
              <a:t> with them. They can make the </a:t>
            </a:r>
            <a:r>
              <a:rPr lang="en-US" sz="2800" b="1" dirty="0">
                <a:solidFill>
                  <a:srgbClr val="FF0000"/>
                </a:solidFill>
              </a:rPr>
              <a:t>supplication</a:t>
            </a:r>
            <a:r>
              <a:rPr lang="en-US" sz="2800" b="1" dirty="0"/>
              <a:t> for completion of the recitation together. </a:t>
            </a:r>
            <a:r>
              <a:rPr lang="en-US" sz="2800" b="1" dirty="0" err="1"/>
              <a:t>Thabet</a:t>
            </a:r>
            <a:r>
              <a:rPr lang="en-US" sz="2800" b="1" dirty="0"/>
              <a:t> al-</a:t>
            </a:r>
            <a:r>
              <a:rPr lang="en-US" sz="2800" b="1" dirty="0" err="1"/>
              <a:t>Bunani</a:t>
            </a:r>
            <a:r>
              <a:rPr lang="en-US" sz="2800" b="1" dirty="0"/>
              <a:t> said that, “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Anas ibn Malek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used to gather his family to recite with them the last portion of the Quran</a:t>
            </a:r>
            <a:r>
              <a:rPr lang="en-US" sz="2800" b="1" dirty="0"/>
              <a:t>.”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A51028-7E96-492D-A32B-2752C693B1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271" y="4818029"/>
            <a:ext cx="9360620" cy="1668472"/>
          </a:xfrm>
          <a:prstGeom prst="rect">
            <a:avLst/>
          </a:prstGeom>
        </p:spPr>
      </p:pic>
      <p:pic>
        <p:nvPicPr>
          <p:cNvPr id="14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1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58423" y="1647384"/>
            <a:ext cx="9812175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9. </a:t>
            </a:r>
            <a:r>
              <a:rPr lang="en-US" sz="2800" b="1" dirty="0">
                <a:solidFill>
                  <a:srgbClr val="FF0000"/>
                </a:solidFill>
              </a:rPr>
              <a:t>Teaching the Quran and memorizing it is a collective </a:t>
            </a:r>
            <a:r>
              <a:rPr lang="en-US" sz="2800" b="1" dirty="0" smtClean="0">
                <a:solidFill>
                  <a:srgbClr val="FF0000"/>
                </a:solidFill>
              </a:rPr>
              <a:t>duty</a:t>
            </a:r>
            <a:r>
              <a:rPr lang="en-US" sz="2800" b="1" dirty="0" smtClean="0"/>
              <a:t> </a:t>
            </a:r>
            <a:r>
              <a:rPr lang="en-US" sz="2800" b="1" dirty="0"/>
              <a:t>for the nation, so that there will be always a group who memorized the Quran to transmit it generation after generation. This is also a way to keep the Quran intact free of any changes or corruption. </a:t>
            </a:r>
            <a:endParaRPr lang="en-US" sz="2800" b="1" dirty="0" smtClean="0"/>
          </a:p>
          <a:p>
            <a:pPr lvl="0"/>
            <a:endParaRPr lang="en-US" sz="2400" b="1" dirty="0" smtClean="0"/>
          </a:p>
          <a:p>
            <a:pPr lvl="0"/>
            <a:r>
              <a:rPr lang="en-US" b="1" dirty="0" smtClean="0"/>
              <a:t>The </a:t>
            </a:r>
            <a:r>
              <a:rPr lang="en-US" b="1" dirty="0"/>
              <a:t>collective duty is a duty that needs to performed, however, it does not have to be performed by every and each one in the community. If the duty has been completed by a group then the whole community is rewarded, but if was not completed then the whole community will bear the sin.</a:t>
            </a:r>
            <a:endParaRPr lang="en-CA" b="1" dirty="0"/>
          </a:p>
          <a:p>
            <a:r>
              <a:rPr lang="en-US" sz="1400" b="1" dirty="0" smtClean="0"/>
              <a:t>Sheikh </a:t>
            </a:r>
            <a:r>
              <a:rPr lang="en-US" sz="1400" b="1" dirty="0"/>
              <a:t>‘</a:t>
            </a:r>
            <a:r>
              <a:rPr lang="en-US" sz="1400" b="1" dirty="0" err="1"/>
              <a:t>Attiyya</a:t>
            </a:r>
            <a:r>
              <a:rPr lang="en-US" sz="1400" b="1" dirty="0"/>
              <a:t> </a:t>
            </a:r>
            <a:r>
              <a:rPr lang="en-US" sz="1400" b="1" dirty="0" err="1"/>
              <a:t>Qable</a:t>
            </a:r>
            <a:r>
              <a:rPr lang="en-US" sz="1400" b="1" dirty="0"/>
              <a:t> Nasr, </a:t>
            </a:r>
            <a:r>
              <a:rPr lang="en-US" sz="1400" b="1" i="1" dirty="0"/>
              <a:t>“</a:t>
            </a:r>
            <a:r>
              <a:rPr lang="en-US" sz="1400" b="1" i="1" dirty="0" err="1"/>
              <a:t>Ghayat</a:t>
            </a:r>
            <a:r>
              <a:rPr lang="en-US" sz="1400" b="1" i="1" dirty="0"/>
              <a:t> al-</a:t>
            </a:r>
            <a:r>
              <a:rPr lang="en-US" sz="1400" b="1" i="1" dirty="0" err="1"/>
              <a:t>Mureed</a:t>
            </a:r>
            <a:r>
              <a:rPr lang="en-US" sz="1400" b="1" i="1" dirty="0"/>
              <a:t> fi ‘</a:t>
            </a:r>
            <a:r>
              <a:rPr lang="en-US" sz="1400" b="1" i="1" dirty="0" err="1"/>
              <a:t>ilm</a:t>
            </a:r>
            <a:r>
              <a:rPr lang="en-US" sz="1400" b="1" i="1" dirty="0"/>
              <a:t> al-</a:t>
            </a:r>
            <a:r>
              <a:rPr lang="en-US" sz="1400" b="1" i="1" dirty="0" err="1"/>
              <a:t>Tajweed</a:t>
            </a:r>
            <a:r>
              <a:rPr lang="en-US" sz="1400" b="1" i="1" dirty="0"/>
              <a:t> (The Ultimate objective of the student of </a:t>
            </a:r>
            <a:r>
              <a:rPr lang="en-US" sz="1400" b="1" i="1" dirty="0" err="1"/>
              <a:t>Tajweed</a:t>
            </a:r>
            <a:r>
              <a:rPr lang="en-US" sz="1400" b="1" i="1" dirty="0"/>
              <a:t>)”</a:t>
            </a:r>
            <a:endParaRPr lang="en-CA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F75854-542C-4CA9-98E6-24BDA2CBCF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6314" y="4839490"/>
            <a:ext cx="9452372" cy="1669927"/>
          </a:xfrm>
          <a:prstGeom prst="rect">
            <a:avLst/>
          </a:prstGeom>
        </p:spPr>
      </p:pic>
      <p:pic>
        <p:nvPicPr>
          <p:cNvPr id="14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2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06871" y="1798264"/>
            <a:ext cx="34021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QA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الحذر من هجر القرآن الكريم</a:t>
            </a:r>
            <a:endParaRPr lang="ar-KW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26" y="330582"/>
            <a:ext cx="62280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FF00"/>
                </a:solidFill>
              </a:rPr>
              <a:t>Warning against Abandoning the Quran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625249"/>
            <a:ext cx="7301753" cy="4832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 has been ordained that </a:t>
            </a:r>
            <a:r>
              <a:rPr lang="en-US" b="1" dirty="0">
                <a:solidFill>
                  <a:srgbClr val="FF0000"/>
                </a:solidFill>
              </a:rPr>
              <a:t>Muslims should recite the Quran regularly</a:t>
            </a:r>
            <a:r>
              <a:rPr lang="en-US" dirty="0"/>
              <a:t>. They should recite as much as they can, each according to his/her own ability. </a:t>
            </a:r>
            <a:endParaRPr lang="en-US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has been illustrated by Quranic verses and Prophetic hadith. </a:t>
            </a:r>
            <a:r>
              <a:rPr lang="en-US" sz="1400" dirty="0"/>
              <a:t>The Quran says, </a:t>
            </a:r>
            <a:endParaRPr lang="en-CA" sz="1400" dirty="0"/>
          </a:p>
          <a:p>
            <a:r>
              <a:rPr lang="en-US" sz="1600" dirty="0"/>
              <a:t> </a:t>
            </a:r>
            <a:endParaRPr lang="en-CA" sz="1600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Recite what has been revealed to you of the Book, and establish regular prayer. Prayer prohibits indecencies and evil.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remembrance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of God is greater.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God knows what you do</a:t>
            </a:r>
            <a:r>
              <a:rPr lang="en-US" sz="1600" b="1" i="1" dirty="0"/>
              <a:t>.”</a:t>
            </a:r>
            <a:r>
              <a:rPr lang="en-US" sz="1600" i="1" dirty="0"/>
              <a:t> </a:t>
            </a:r>
            <a:r>
              <a:rPr lang="en-US" sz="1200" i="1" dirty="0"/>
              <a:t>(al-‘</a:t>
            </a:r>
            <a:r>
              <a:rPr lang="en-US" sz="1200" i="1" dirty="0" err="1"/>
              <a:t>Ankabut</a:t>
            </a:r>
            <a:r>
              <a:rPr lang="en-US" sz="1200" i="1" dirty="0"/>
              <a:t>: 45) </a:t>
            </a:r>
            <a:endParaRPr lang="en-CA" sz="1200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recite that which has been revealed to you of the Book of your Lord.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None can change His words, and you will not a refuge other than Him</a:t>
            </a:r>
            <a:r>
              <a:rPr lang="en-US" sz="1600" b="1" i="1" dirty="0"/>
              <a:t>.”</a:t>
            </a:r>
            <a:r>
              <a:rPr lang="en-US" sz="1600" i="1" dirty="0"/>
              <a:t> (al-</a:t>
            </a:r>
            <a:r>
              <a:rPr lang="en-US" sz="1600" i="1" dirty="0" err="1"/>
              <a:t>Kahf</a:t>
            </a:r>
            <a:r>
              <a:rPr lang="en-US" sz="1600" i="1" dirty="0"/>
              <a:t>: 27)</a:t>
            </a:r>
            <a:endParaRPr lang="en-CA" sz="1600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1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 (Muhammad) am commanded only to serve the Lord of this land which He has hallowed, and to whom belong all things. And I am commanded to be of those who submit (to Him), and to recite the Quran</a:t>
            </a:r>
            <a:r>
              <a:rPr lang="en-US" sz="1600" b="1" i="1" dirty="0"/>
              <a:t>.</a:t>
            </a:r>
            <a:r>
              <a:rPr lang="en-US" sz="1600" i="1" dirty="0"/>
              <a:t>”  (al-</a:t>
            </a:r>
            <a:r>
              <a:rPr lang="en-US" sz="1600" i="1" dirty="0" err="1"/>
              <a:t>Naml</a:t>
            </a:r>
            <a:r>
              <a:rPr lang="en-US" sz="1600" i="1" dirty="0"/>
              <a:t>: 91-92)</a:t>
            </a:r>
            <a:endParaRPr lang="en-CA" sz="1600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1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Then the Messenger will say, ‘My Lord, my people took this Quran as a forsaken thing</a:t>
            </a:r>
            <a:r>
              <a:rPr lang="en-US" sz="1600" b="1" i="1" dirty="0"/>
              <a:t>.’”</a:t>
            </a:r>
            <a:r>
              <a:rPr lang="en-US" sz="1600" dirty="0"/>
              <a:t> (al-Furqan: 30) </a:t>
            </a:r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09CEB6-AD20-436A-9333-4DC8E820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53" y="2460812"/>
            <a:ext cx="4485308" cy="3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868353" y="1774177"/>
            <a:ext cx="3914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QA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هجر القرآن الكريم</a:t>
            </a:r>
            <a:endParaRPr lang="ar-KW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8790" y="293798"/>
            <a:ext cx="50178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Forms of forsaking the Quran</a:t>
            </a:r>
            <a:endParaRPr lang="ar-KW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82" y="1077577"/>
            <a:ext cx="7119724" cy="540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300" dirty="0" smtClean="0"/>
              <a:t>To </a:t>
            </a:r>
            <a:r>
              <a:rPr lang="en-US" sz="2300" dirty="0"/>
              <a:t>busy oneself with something and </a:t>
            </a:r>
            <a:r>
              <a:rPr lang="en-US" sz="2300" b="1" dirty="0">
                <a:solidFill>
                  <a:srgbClr val="FF0000"/>
                </a:solidFill>
              </a:rPr>
              <a:t>not pay attention to the Quran while it is being recited</a:t>
            </a:r>
            <a:r>
              <a:rPr lang="en-US" sz="2300" dirty="0"/>
              <a:t>; or to speak loudly while someone is reciting, so no one can hear the recitation.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</a:t>
            </a:r>
            <a:r>
              <a:rPr lang="en-US" sz="2300" b="1" dirty="0">
                <a:solidFill>
                  <a:srgbClr val="FF0000"/>
                </a:solidFill>
              </a:rPr>
              <a:t>disbelieve</a:t>
            </a:r>
            <a:r>
              <a:rPr lang="en-US" sz="2300" dirty="0"/>
              <a:t> in the Quran.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</a:t>
            </a:r>
            <a:r>
              <a:rPr lang="en-US" sz="2300" b="1" dirty="0">
                <a:solidFill>
                  <a:srgbClr val="FF0000"/>
                </a:solidFill>
              </a:rPr>
              <a:t>discontinue reciting </a:t>
            </a:r>
            <a:r>
              <a:rPr lang="en-US" sz="2300" dirty="0"/>
              <a:t>the Quran and </a:t>
            </a:r>
            <a:r>
              <a:rPr lang="en-US" sz="2300" b="1" dirty="0">
                <a:solidFill>
                  <a:srgbClr val="FF0000"/>
                </a:solidFill>
              </a:rPr>
              <a:t>reflecting</a:t>
            </a:r>
            <a:r>
              <a:rPr lang="en-US" sz="2300" dirty="0"/>
              <a:t> on its meaning.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disregard the injunctions of the Quran in conducting the daily transactions. Thus, </a:t>
            </a:r>
            <a:r>
              <a:rPr lang="en-US" sz="2300" b="1" dirty="0">
                <a:solidFill>
                  <a:srgbClr val="FF0000"/>
                </a:solidFill>
              </a:rPr>
              <a:t>one quits complying by its rules</a:t>
            </a:r>
            <a:r>
              <a:rPr lang="en-US" sz="2300" dirty="0"/>
              <a:t>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disregard its injunctions in </a:t>
            </a:r>
            <a:r>
              <a:rPr lang="en-US" sz="2300" b="1" dirty="0">
                <a:solidFill>
                  <a:srgbClr val="FF0000"/>
                </a:solidFill>
              </a:rPr>
              <a:t>deciding what is right and what is wrong</a:t>
            </a:r>
            <a:r>
              <a:rPr lang="en-US" sz="2300" dirty="0"/>
              <a:t>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abandon it as a </a:t>
            </a:r>
            <a:r>
              <a:rPr lang="en-US" sz="2300" b="1" dirty="0">
                <a:solidFill>
                  <a:srgbClr val="FF0000"/>
                </a:solidFill>
              </a:rPr>
              <a:t>tool for healing</a:t>
            </a:r>
            <a:r>
              <a:rPr lang="en-US" sz="2300" dirty="0"/>
              <a:t>.</a:t>
            </a:r>
            <a:endParaRPr lang="en-CA" sz="2300" dirty="0"/>
          </a:p>
          <a:p>
            <a:pPr marL="342900" lvl="0" indent="-342900">
              <a:buFont typeface="+mj-lt"/>
              <a:buAutoNum type="arabicPeriod"/>
            </a:pPr>
            <a:r>
              <a:rPr lang="en-US" sz="2300" dirty="0"/>
              <a:t>To </a:t>
            </a:r>
            <a:r>
              <a:rPr lang="en-US" sz="2300" b="1" dirty="0">
                <a:solidFill>
                  <a:srgbClr val="FF0000"/>
                </a:solidFill>
              </a:rPr>
              <a:t>listen to music and songs </a:t>
            </a:r>
            <a:r>
              <a:rPr lang="en-US" sz="2300" dirty="0"/>
              <a:t>instead of listening to the Quran</a:t>
            </a:r>
            <a:r>
              <a:rPr lang="en-US" sz="2300" dirty="0" smtClean="0"/>
              <a:t>.</a:t>
            </a:r>
            <a:endParaRPr lang="en-CA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F38991-5C0D-417E-BE7A-BBA4062A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28" y="2587215"/>
            <a:ext cx="4375851" cy="38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4564" y="2061848"/>
            <a:ext cx="658569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Etiquettes </a:t>
            </a:r>
            <a:endParaRPr lang="ar-SA" sz="60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Quran recitation</a:t>
            </a:r>
          </a:p>
          <a:p>
            <a:pPr algn="ctr" rtl="1">
              <a:buClr>
                <a:srgbClr val="000000"/>
              </a:buClr>
            </a:pPr>
            <a:r>
              <a:rPr lang="ar-SA" sz="60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آداب تلاوة </a:t>
            </a:r>
            <a:r>
              <a:rPr lang="ar-SA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القرآن</a:t>
            </a:r>
            <a:endParaRPr lang="ar-KW" sz="60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037766" y="255343"/>
            <a:ext cx="4883855" cy="5232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Quran student </a:t>
            </a:r>
            <a:r>
              <a:rPr lang="fr-F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Etiquette</a:t>
            </a:r>
            <a:endParaRPr lang="en-CA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" y="1053513"/>
            <a:ext cx="7279774" cy="5047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have a </a:t>
            </a:r>
            <a:r>
              <a:rPr lang="en-US" b="1" dirty="0">
                <a:solidFill>
                  <a:srgbClr val="FF0000"/>
                </a:solidFill>
              </a:rPr>
              <a:t>sincere intention </a:t>
            </a:r>
            <a:r>
              <a:rPr lang="en-US" dirty="0"/>
              <a:t>to learn Quran for the sake of Allah (SWT)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cleanse his/her heart and purify it </a:t>
            </a:r>
            <a:r>
              <a:rPr lang="en-US" dirty="0"/>
              <a:t>from distractions and sins.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start at an early age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take the opportunity of any available time </a:t>
            </a:r>
            <a:r>
              <a:rPr lang="en-US" dirty="0"/>
              <a:t>to learn the Quran.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learners should </a:t>
            </a:r>
            <a:r>
              <a:rPr lang="en-US" b="1" dirty="0">
                <a:solidFill>
                  <a:srgbClr val="FF0000"/>
                </a:solidFill>
              </a:rPr>
              <a:t>love for their brothers and sisters</a:t>
            </a:r>
            <a:r>
              <a:rPr lang="en-US" dirty="0"/>
              <a:t> what they love for themselves.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show respect to his teacher</a:t>
            </a:r>
            <a:r>
              <a:rPr lang="en-US" dirty="0"/>
              <a:t>, even if the teacher was older than him/her.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respect his/her Quran teacher and his/her prominence</a:t>
            </a:r>
            <a:r>
              <a:rPr lang="en-US" dirty="0"/>
              <a:t>. </a:t>
            </a:r>
            <a:r>
              <a:rPr lang="en-US" sz="1400" dirty="0"/>
              <a:t>Al-</a:t>
            </a:r>
            <a:r>
              <a:rPr lang="en-US" sz="1400" dirty="0" err="1"/>
              <a:t>Rabee</a:t>
            </a:r>
            <a:r>
              <a:rPr lang="en-US" sz="1400" dirty="0"/>
              <a:t>’, the student of al-</a:t>
            </a:r>
            <a:r>
              <a:rPr lang="en-US" sz="1400" dirty="0" err="1"/>
              <a:t>Shafi’i</a:t>
            </a:r>
            <a:r>
              <a:rPr lang="en-US" sz="1400" dirty="0"/>
              <a:t> (may Allah have mercy on both of them) said, “I did not have the guts to drink water while al-</a:t>
            </a:r>
            <a:r>
              <a:rPr lang="en-US" sz="1400" dirty="0" err="1"/>
              <a:t>Shafi’i</a:t>
            </a:r>
            <a:r>
              <a:rPr lang="en-US" sz="1400" dirty="0"/>
              <a:t> was looking.”</a:t>
            </a:r>
            <a:endParaRPr lang="en-CA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resist any feeling of despair</a:t>
            </a:r>
            <a:r>
              <a:rPr lang="en-US" dirty="0"/>
              <a:t> if it is taking him long to learn. The Prophet (PBUH) said, “</a:t>
            </a:r>
            <a:r>
              <a:rPr lang="en-US" i="1" dirty="0"/>
              <a:t>Knowledge is earned by learning</a:t>
            </a:r>
            <a:r>
              <a:rPr lang="en-US" dirty="0"/>
              <a:t>, …”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consult an easy to use interpretation of the Quran</a:t>
            </a:r>
            <a:r>
              <a:rPr lang="en-US" dirty="0"/>
              <a:t>, to understand the meaning of the verses he/she wants to memorize.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898A45-7B36-4196-A77D-6517943F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39" y="1775012"/>
            <a:ext cx="4582142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39588" y="471330"/>
            <a:ext cx="6751429" cy="5232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2800" dirty="0"/>
              <a:t>Etiquette of listening and reciting the Quran</a:t>
            </a:r>
            <a:endParaRPr lang="en-C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6176" y="1336177"/>
            <a:ext cx="6751429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face toward the Qibla </a:t>
            </a:r>
            <a:r>
              <a:rPr lang="en-US" dirty="0"/>
              <a:t>as a much as one can.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brush his/her teeth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be in a </a:t>
            </a:r>
            <a:r>
              <a:rPr lang="en-US" b="1" dirty="0">
                <a:solidFill>
                  <a:srgbClr val="FF0000"/>
                </a:solidFill>
              </a:rPr>
              <a:t>state of ritual cleanliness </a:t>
            </a:r>
            <a:r>
              <a:rPr lang="en-US" dirty="0"/>
              <a:t>and should make and maintain ablution.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wear clean clothes </a:t>
            </a:r>
            <a:r>
              <a:rPr lang="en-US" dirty="0"/>
              <a:t>and his </a:t>
            </a:r>
            <a:r>
              <a:rPr lang="en-US" b="1" dirty="0">
                <a:solidFill>
                  <a:srgbClr val="FF0000"/>
                </a:solidFill>
              </a:rPr>
              <a:t>body should be clean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try to use a nice voice</a:t>
            </a:r>
            <a:r>
              <a:rPr lang="en-US" dirty="0"/>
              <a:t>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react emotionally to the verses </a:t>
            </a:r>
            <a:r>
              <a:rPr lang="en-US" dirty="0"/>
              <a:t>he/she reading. </a:t>
            </a:r>
            <a:r>
              <a:rPr lang="en-US" sz="1200" dirty="0"/>
              <a:t>When he recites verses about paradise, he should ask Allah (SWT) to make paradise his/her abode. When he recites verses about Hellfire, he should ask Allah (SWT) to save him from it. Whenever he recites a verse in which Allah (SWT) is being praised, he should praise Allah (SWT). </a:t>
            </a:r>
            <a:endParaRPr lang="en-US" sz="1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recite humbly and reflect on the verses </a:t>
            </a:r>
            <a:r>
              <a:rPr lang="en-US" dirty="0"/>
              <a:t>being read. </a:t>
            </a:r>
            <a:r>
              <a:rPr lang="en-US" sz="1600" dirty="0"/>
              <a:t>He/she may weep and if they cannot, they should simulate weeping. This opens the breast and enlighten the heart of the reciter. 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look at the verses being read in the </a:t>
            </a:r>
            <a:r>
              <a:rPr lang="en-US" b="1" dirty="0" err="1">
                <a:solidFill>
                  <a:srgbClr val="FF0000"/>
                </a:solidFill>
              </a:rPr>
              <a:t>Mushaf</a:t>
            </a:r>
            <a:r>
              <a:rPr lang="en-US" dirty="0"/>
              <a:t>. Reading from the </a:t>
            </a:r>
            <a:r>
              <a:rPr lang="en-US" i="1" dirty="0" err="1"/>
              <a:t>Mushaf</a:t>
            </a:r>
            <a:r>
              <a:rPr lang="en-US" dirty="0"/>
              <a:t> is in itself an act of worship.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continue to listen intently to the recitation </a:t>
            </a:r>
            <a:r>
              <a:rPr lang="en-US" dirty="0"/>
              <a:t>of the Quran until the recitation is completed, </a:t>
            </a:r>
            <a:r>
              <a:rPr lang="en-US" sz="1600" dirty="0"/>
              <a:t>“</a:t>
            </a:r>
            <a:r>
              <a:rPr lang="en-US" sz="1600" b="1" i="1" dirty="0"/>
              <a:t>And when the Qur'an is recited, listen to it and pay heed that you may receive mercy.</a:t>
            </a:r>
            <a:r>
              <a:rPr lang="en-US" sz="1600" i="1" dirty="0"/>
              <a:t>” </a:t>
            </a:r>
            <a:r>
              <a:rPr lang="en-US" sz="1200" dirty="0"/>
              <a:t>(al-</a:t>
            </a:r>
            <a:r>
              <a:rPr lang="en-US" sz="1200" dirty="0" err="1"/>
              <a:t>A’raf</a:t>
            </a:r>
            <a:r>
              <a:rPr lang="en-US" sz="1200" dirty="0"/>
              <a:t>: 204</a:t>
            </a:r>
            <a:r>
              <a:rPr lang="en-US" sz="1200" dirty="0" smtClean="0"/>
              <a:t>)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ED8F06-EA97-4F35-821D-F05E201C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05" y="1775012"/>
            <a:ext cx="4920472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778" y="2126718"/>
            <a:ext cx="6624700" cy="14465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Levels (Pace </a:t>
            </a:r>
            <a:r>
              <a:rPr lang="en-US" sz="3200" b="1" dirty="0">
                <a:solidFill>
                  <a:srgbClr val="FF0000"/>
                </a:solidFill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Ranks)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 Quran recitation</a:t>
            </a:r>
          </a:p>
          <a:p>
            <a:pPr algn="ctr"/>
            <a:r>
              <a:rPr lang="ar-KW" sz="3200" b="1" dirty="0">
                <a:solidFill>
                  <a:srgbClr val="FF0000"/>
                </a:solidFill>
              </a:rPr>
              <a:t>مراتب </a:t>
            </a:r>
            <a:r>
              <a:rPr lang="ar-SA" sz="3200" b="1" dirty="0">
                <a:solidFill>
                  <a:srgbClr val="FF0000"/>
                </a:solidFill>
              </a:rPr>
              <a:t>تلاوة </a:t>
            </a:r>
            <a:r>
              <a:rPr lang="ar-SA" sz="3200" b="1" dirty="0" smtClean="0">
                <a:solidFill>
                  <a:srgbClr val="FF0000"/>
                </a:solidFill>
              </a:rPr>
              <a:t>القرآن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86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Dr. Ashraf </a:t>
            </a:r>
            <a:r>
              <a:rPr lang="en-US" sz="3200" dirty="0" err="1" smtClean="0">
                <a:solidFill>
                  <a:srgbClr val="FF0000"/>
                </a:solidFill>
              </a:rPr>
              <a:t>Negm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10" y="2214349"/>
            <a:ext cx="2874836" cy="3349323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307" y="1720056"/>
            <a:ext cx="7650051" cy="384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Ijaza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Sanad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in reciting and teaching 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10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Quran from the ways of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Shatibiyah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&amp;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Dorrah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Diploma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of Human and Islamic knowledge – Islamic studies institute –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Cairo University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4 Diplomas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the Islamic studies –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Samaha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Dar-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ul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-Quran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(equal to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Azhar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HS certificate) - Kuwait 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Al-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institute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for Quran knowledge - Kuwait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Study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at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Institute of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 Kuwait 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Master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Pediatrics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– Cairo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University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18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years experience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training and teaching of Islamic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knowledge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founder and manager of 3 Canadian Islamic educational organizations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(Al-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for Quran studies),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 corp.), and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Foundation)</a:t>
            </a:r>
            <a:endParaRPr lang="en-US" sz="14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2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611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مراتب </a:t>
            </a:r>
            <a:r>
              <a:rPr lang="ar-SA" sz="2000" b="1" dirty="0">
                <a:solidFill>
                  <a:srgbClr val="FF0000"/>
                </a:solidFill>
              </a:rPr>
              <a:t>تلاوة </a:t>
            </a:r>
            <a:r>
              <a:rPr lang="ar-SA" sz="2000" b="1" dirty="0" smtClean="0">
                <a:solidFill>
                  <a:srgbClr val="FF0000"/>
                </a:solidFill>
              </a:rPr>
              <a:t>القرآن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98" y="2260992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082" y="2771970"/>
            <a:ext cx="7045491" cy="3600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spcAft>
                <a:spcPts val="1200"/>
              </a:spcAft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</a:rPr>
              <a:t>Tartil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  <a:endParaRPr lang="en-US" sz="2400" dirty="0">
              <a:solidFill>
                <a:srgbClr val="003192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400" b="1" u="sng" dirty="0">
                <a:solidFill>
                  <a:srgbClr val="003192"/>
                </a:solidFill>
              </a:rPr>
              <a:t>The </a:t>
            </a:r>
            <a:r>
              <a:rPr lang="en-US" sz="2400" b="1" u="sng" dirty="0">
                <a:solidFill>
                  <a:srgbClr val="003192"/>
                </a:solidFill>
              </a:rPr>
              <a:t>best </a:t>
            </a:r>
            <a:r>
              <a:rPr lang="en-US" sz="2400" dirty="0">
                <a:solidFill>
                  <a:srgbClr val="003192"/>
                </a:solidFill>
              </a:rPr>
              <a:t>.. </a:t>
            </a:r>
            <a:r>
              <a:rPr lang="en-US" sz="2400" b="1" dirty="0">
                <a:solidFill>
                  <a:srgbClr val="003192"/>
                </a:solidFill>
              </a:rPr>
              <a:t>"…</a:t>
            </a:r>
            <a:r>
              <a:rPr lang="en-US" sz="2400" b="1" dirty="0">
                <a:solidFill>
                  <a:srgbClr val="003192"/>
                </a:solidFill>
              </a:rPr>
              <a:t>recite the Qur’an slowly and distinctly."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000" b="1" dirty="0">
                <a:solidFill>
                  <a:srgbClr val="003192"/>
                </a:solidFill>
              </a:rPr>
              <a:t>The recitation is at a slow calm pace and the reciter exerts great care in order to pronounce each letter clearly, while strictly following all the rules of </a:t>
            </a:r>
            <a:r>
              <a:rPr lang="en-US" sz="2000" b="1" dirty="0" err="1">
                <a:solidFill>
                  <a:srgbClr val="003192"/>
                </a:solidFill>
              </a:rPr>
              <a:t>Tajwid</a:t>
            </a:r>
            <a:r>
              <a:rPr lang="en-US" sz="2000" b="1" dirty="0">
                <a:solidFill>
                  <a:srgbClr val="003192"/>
                </a:solidFill>
              </a:rPr>
              <a:t>, and enabling the listeners to ponder on the meaning of the words. </a:t>
            </a:r>
            <a:endParaRPr lang="en-US" sz="2000" b="1" dirty="0" smtClean="0">
              <a:solidFill>
                <a:srgbClr val="003192"/>
              </a:solidFill>
            </a:endParaRPr>
          </a:p>
          <a:p>
            <a:pPr marL="457200" indent="-457200" algn="ct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u="sng" dirty="0" smtClean="0">
                <a:solidFill>
                  <a:srgbClr val="FF0000"/>
                </a:solidFill>
              </a:rPr>
              <a:t>التَّرتيل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algn="ctr">
              <a:spcAft>
                <a:spcPts val="1200"/>
              </a:spcAft>
            </a:pPr>
            <a:r>
              <a:rPr lang="ar-KW" sz="2000" b="1" u="sng" dirty="0">
                <a:solidFill>
                  <a:srgbClr val="003192"/>
                </a:solidFill>
              </a:rPr>
              <a:t>أفضل المراتب </a:t>
            </a:r>
            <a:r>
              <a:rPr lang="ar-KW" sz="2000" dirty="0">
                <a:solidFill>
                  <a:srgbClr val="003192"/>
                </a:solidFill>
              </a:rPr>
              <a:t>... {</a:t>
            </a:r>
            <a:r>
              <a:rPr lang="ar-KW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وَرَتِّلِ الْقُرْآنَ تَرْتِيلاً</a:t>
            </a:r>
            <a:r>
              <a:rPr lang="ar-KW" sz="2000" dirty="0">
                <a:solidFill>
                  <a:srgbClr val="003192"/>
                </a:solidFill>
              </a:rPr>
              <a:t>} </a:t>
            </a:r>
          </a:p>
          <a:p>
            <a:pPr algn="ctr">
              <a:spcAft>
                <a:spcPts val="1200"/>
              </a:spcAft>
            </a:pPr>
            <a:r>
              <a:rPr lang="ar-KW" sz="2000" b="1" dirty="0">
                <a:solidFill>
                  <a:srgbClr val="003192"/>
                </a:solidFill>
              </a:rPr>
              <a:t>قراءة القرآن الكريم بِتُؤَدَةٍ وطُمأنينة مع تدبر المعاني ومراعاة </a:t>
            </a:r>
            <a:r>
              <a:rPr lang="ar-KW" sz="2000" b="1" dirty="0" smtClean="0">
                <a:solidFill>
                  <a:srgbClr val="003192"/>
                </a:solidFill>
              </a:rPr>
              <a:t>الأحكام</a:t>
            </a:r>
            <a:endParaRPr lang="ar-KW" sz="2000" b="1" dirty="0">
              <a:solidFill>
                <a:srgbClr val="0031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099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مراتب ... ومرتبة رابعة ذكرها بعض العلماء</a:t>
            </a:r>
            <a:r>
              <a:rPr lang="ar-KW" sz="2400" b="1" dirty="0" smtClean="0">
                <a:solidFill>
                  <a:srgbClr val="FFFF00"/>
                </a:solidFill>
              </a:rPr>
              <a:t>:</a:t>
            </a:r>
            <a:endParaRPr lang="ar-KW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4067" y="3011397"/>
            <a:ext cx="7045491" cy="29854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spcAft>
                <a:spcPts val="1200"/>
              </a:spcAft>
              <a:buFont typeface="+mj-lt"/>
              <a:buAutoNum type="arabicPeriod" startAt="2"/>
            </a:pPr>
            <a:r>
              <a:rPr lang="en-US" sz="2400" b="1" u="sng" dirty="0" err="1" smtClean="0">
                <a:solidFill>
                  <a:srgbClr val="FF0000"/>
                </a:solidFill>
              </a:rPr>
              <a:t>Tadwer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The recitation is at a medium pace </a:t>
            </a:r>
            <a:r>
              <a:rPr lang="en-US" sz="2400" b="1" dirty="0">
                <a:solidFill>
                  <a:srgbClr val="003192"/>
                </a:solidFill>
              </a:rPr>
              <a:t>between slow &amp; fast recitation with following of the </a:t>
            </a:r>
            <a:r>
              <a:rPr lang="en-US" sz="2400" b="1" dirty="0">
                <a:solidFill>
                  <a:srgbClr val="003192"/>
                </a:solidFill>
              </a:rPr>
              <a:t>rules of </a:t>
            </a:r>
            <a:r>
              <a:rPr lang="en-US" sz="2400" b="1" i="1" dirty="0" err="1">
                <a:solidFill>
                  <a:srgbClr val="003192"/>
                </a:solidFill>
              </a:rPr>
              <a:t>Tajwid</a:t>
            </a:r>
            <a:r>
              <a:rPr lang="en-US" sz="2400" b="1" dirty="0" smtClean="0">
                <a:solidFill>
                  <a:srgbClr val="003192"/>
                </a:solidFill>
              </a:rPr>
              <a:t>.</a:t>
            </a:r>
          </a:p>
          <a:p>
            <a:pPr algn="ctr" rtl="0"/>
            <a:endParaRPr lang="en-US" sz="2400" b="1" dirty="0">
              <a:solidFill>
                <a:srgbClr val="003192"/>
              </a:solidFill>
            </a:endParaRPr>
          </a:p>
          <a:p>
            <a:pPr marL="457200" indent="-457200" algn="ctr" rtl="1">
              <a:spcAft>
                <a:spcPts val="1200"/>
              </a:spcAft>
              <a:buFont typeface="+mj-lt"/>
              <a:buAutoNum type="arabicPeriod" startAt="2"/>
            </a:pPr>
            <a:r>
              <a:rPr lang="ar-KW" sz="2400" b="1" u="sng" dirty="0">
                <a:solidFill>
                  <a:srgbClr val="FF0000"/>
                </a:solidFill>
              </a:rPr>
              <a:t>التَّدوير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قراءة القرآن الكريم بحالة متوسطة بين الاطمئنان والسرعة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مع مراعاة </a:t>
            </a:r>
            <a:r>
              <a:rPr lang="ar-KW" sz="2400" b="1" dirty="0" smtClean="0">
                <a:solidFill>
                  <a:srgbClr val="003192"/>
                </a:solidFill>
              </a:rPr>
              <a:t>الأحكام</a:t>
            </a:r>
            <a:r>
              <a:rPr lang="en-US" sz="2400" b="1" dirty="0" smtClean="0">
                <a:solidFill>
                  <a:srgbClr val="003192"/>
                </a:solidFill>
              </a:rPr>
              <a:t> </a:t>
            </a:r>
            <a:endParaRPr lang="en-US" sz="2400" b="1" dirty="0">
              <a:solidFill>
                <a:srgbClr val="0031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611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مراتب </a:t>
            </a:r>
            <a:r>
              <a:rPr lang="ar-SA" sz="2000" b="1" dirty="0">
                <a:solidFill>
                  <a:srgbClr val="FF0000"/>
                </a:solidFill>
              </a:rPr>
              <a:t>تلاوة </a:t>
            </a:r>
            <a:r>
              <a:rPr lang="ar-SA" sz="2000" b="1" dirty="0" smtClean="0">
                <a:solidFill>
                  <a:srgbClr val="FF0000"/>
                </a:solidFill>
              </a:rPr>
              <a:t>القرآن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98" y="2260992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2099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مراتب ... ومرتبة رابعة ذكرها بعض العلماء</a:t>
            </a:r>
            <a:r>
              <a:rPr lang="ar-KW" sz="2400" b="1" dirty="0" smtClean="0">
                <a:solidFill>
                  <a:srgbClr val="FFFF00"/>
                </a:solidFill>
              </a:rPr>
              <a:t>:</a:t>
            </a:r>
            <a:endParaRPr lang="ar-KW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4067" y="2799298"/>
            <a:ext cx="7045491" cy="3447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spcAft>
                <a:spcPts val="1200"/>
              </a:spcAft>
              <a:buFont typeface="+mj-lt"/>
              <a:buAutoNum type="arabicPeriod" startAt="3"/>
            </a:pPr>
            <a:r>
              <a:rPr lang="en-US" sz="2400" b="1" u="sng" dirty="0" err="1" smtClean="0">
                <a:solidFill>
                  <a:srgbClr val="FF0000"/>
                </a:solidFill>
              </a:rPr>
              <a:t>Hadr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Quick recitation, following </a:t>
            </a:r>
            <a:r>
              <a:rPr lang="en-US" sz="2400" b="1" dirty="0">
                <a:solidFill>
                  <a:srgbClr val="003192"/>
                </a:solidFill>
              </a:rPr>
              <a:t>the rules of </a:t>
            </a:r>
            <a:r>
              <a:rPr lang="en-US" sz="2400" b="1" i="1" dirty="0" err="1">
                <a:solidFill>
                  <a:srgbClr val="003192"/>
                </a:solidFill>
              </a:rPr>
              <a:t>Tajwid</a:t>
            </a:r>
            <a:r>
              <a:rPr lang="en-US" sz="2400" b="1" dirty="0">
                <a:solidFill>
                  <a:srgbClr val="003192"/>
                </a:solidFill>
              </a:rPr>
              <a:t>. </a:t>
            </a:r>
            <a:endParaRPr lang="en-US" sz="2400" b="1" dirty="0">
              <a:solidFill>
                <a:srgbClr val="003192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3192"/>
                </a:solidFill>
              </a:rPr>
              <a:t>Take </a:t>
            </a:r>
            <a:r>
              <a:rPr lang="en-US" sz="2000" dirty="0">
                <a:solidFill>
                  <a:srgbClr val="003192"/>
                </a:solidFill>
              </a:rPr>
              <a:t>care not to mix the letters and to observe the due </a:t>
            </a:r>
            <a:r>
              <a:rPr lang="en-US" sz="2000" i="1" dirty="0" err="1">
                <a:solidFill>
                  <a:srgbClr val="003192"/>
                </a:solidFill>
              </a:rPr>
              <a:t>Mudud</a:t>
            </a:r>
            <a:r>
              <a:rPr lang="en-US" sz="2000" dirty="0">
                <a:solidFill>
                  <a:srgbClr val="003192"/>
                </a:solidFill>
              </a:rPr>
              <a:t> (</a:t>
            </a:r>
            <a:r>
              <a:rPr lang="en-US" sz="2000" i="1" dirty="0">
                <a:solidFill>
                  <a:srgbClr val="003192"/>
                </a:solidFill>
              </a:rPr>
              <a:t>elongation</a:t>
            </a:r>
            <a:r>
              <a:rPr lang="en-US" sz="2000" dirty="0">
                <a:solidFill>
                  <a:srgbClr val="003192"/>
                </a:solidFill>
              </a:rPr>
              <a:t>) </a:t>
            </a:r>
            <a:r>
              <a:rPr lang="en-US" sz="2000" dirty="0">
                <a:solidFill>
                  <a:srgbClr val="003192"/>
                </a:solidFill>
              </a:rPr>
              <a:t>and the </a:t>
            </a:r>
            <a:r>
              <a:rPr lang="en-US" sz="2000" i="1" dirty="0" err="1">
                <a:solidFill>
                  <a:srgbClr val="003192"/>
                </a:solidFill>
              </a:rPr>
              <a:t>Ghunnah</a:t>
            </a:r>
            <a:r>
              <a:rPr lang="en-US" sz="2000" dirty="0">
                <a:solidFill>
                  <a:srgbClr val="003192"/>
                </a:solidFill>
              </a:rPr>
              <a:t>. </a:t>
            </a:r>
            <a:endParaRPr lang="en-US" sz="2000" dirty="0" smtClean="0">
              <a:solidFill>
                <a:srgbClr val="003192"/>
              </a:solidFill>
            </a:endParaRPr>
          </a:p>
          <a:p>
            <a:pPr algn="ctr">
              <a:spcBef>
                <a:spcPts val="1200"/>
              </a:spcBef>
            </a:pPr>
            <a:endParaRPr lang="en-US" sz="2000" dirty="0">
              <a:solidFill>
                <a:srgbClr val="003192"/>
              </a:solidFill>
            </a:endParaRPr>
          </a:p>
          <a:p>
            <a:pPr marL="457200" indent="-457200" algn="ctr" rtl="1">
              <a:spcAft>
                <a:spcPts val="1200"/>
              </a:spcAft>
              <a:buFont typeface="+mj-lt"/>
              <a:buAutoNum type="arabicPeriod" startAt="3"/>
            </a:pPr>
            <a:r>
              <a:rPr lang="ar-KW" sz="2000" b="1" u="sng" dirty="0">
                <a:solidFill>
                  <a:srgbClr val="FF0000"/>
                </a:solidFill>
              </a:rPr>
              <a:t>الحـــدر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000" b="1" dirty="0">
                <a:solidFill>
                  <a:srgbClr val="003192"/>
                </a:solidFill>
              </a:rPr>
              <a:t>قراءة القرآن الكريم بسرعة مع مراعاة الأحكام</a:t>
            </a:r>
          </a:p>
          <a:p>
            <a:pPr algn="ctr">
              <a:spcBef>
                <a:spcPts val="1200"/>
              </a:spcBef>
            </a:pPr>
            <a:r>
              <a:rPr lang="ar-KW" sz="2000" b="1" dirty="0">
                <a:solidFill>
                  <a:srgbClr val="003192"/>
                </a:solidFill>
              </a:rPr>
              <a:t>ويحترز فيها من الإدماج ونقص المدود والغنات</a:t>
            </a:r>
            <a:r>
              <a:rPr lang="ar-KW" sz="2000" b="1" dirty="0" smtClean="0">
                <a:solidFill>
                  <a:srgbClr val="003192"/>
                </a:solidFill>
              </a:rPr>
              <a:t>.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611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مراتب </a:t>
            </a:r>
            <a:r>
              <a:rPr lang="ar-SA" sz="2000" b="1" dirty="0">
                <a:solidFill>
                  <a:srgbClr val="FF0000"/>
                </a:solidFill>
              </a:rPr>
              <a:t>تلاوة </a:t>
            </a:r>
            <a:r>
              <a:rPr lang="ar-SA" sz="2000" b="1" dirty="0" smtClean="0">
                <a:solidFill>
                  <a:srgbClr val="FF0000"/>
                </a:solidFill>
              </a:rPr>
              <a:t>القرآن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98" y="2260992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2099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مراتب ... ومرتبة رابعة ذكرها بعض العلماء</a:t>
            </a:r>
            <a:r>
              <a:rPr lang="ar-KW" sz="2400" b="1" dirty="0" smtClean="0">
                <a:solidFill>
                  <a:srgbClr val="FFFF00"/>
                </a:solidFill>
              </a:rPr>
              <a:t>:</a:t>
            </a:r>
            <a:endParaRPr lang="ar-KW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4067" y="2760399"/>
            <a:ext cx="7045491" cy="372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b="1" u="sng" dirty="0" err="1" smtClean="0">
                <a:solidFill>
                  <a:srgbClr val="FF0000"/>
                </a:solidFill>
              </a:rPr>
              <a:t>Tahkek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Reciting </a:t>
            </a:r>
            <a:r>
              <a:rPr lang="en-US" sz="2400" b="1" dirty="0">
                <a:solidFill>
                  <a:srgbClr val="003192"/>
                </a:solidFill>
              </a:rPr>
              <a:t>the Qur'an at a pace slower and calmer than the pace observed in </a:t>
            </a:r>
            <a:r>
              <a:rPr lang="en-US" sz="2400" b="1" i="1" dirty="0" err="1">
                <a:solidFill>
                  <a:srgbClr val="003192"/>
                </a:solidFill>
              </a:rPr>
              <a:t>Tartil</a:t>
            </a:r>
            <a:r>
              <a:rPr lang="en-US" sz="2400" b="1" dirty="0">
                <a:solidFill>
                  <a:srgbClr val="003192"/>
                </a:solidFill>
              </a:rPr>
              <a:t>. </a:t>
            </a:r>
            <a:endParaRPr lang="en-US" sz="2400" b="1" dirty="0">
              <a:solidFill>
                <a:srgbClr val="003192"/>
              </a:solidFill>
            </a:endParaRPr>
          </a:p>
          <a:p>
            <a:pPr algn="ctr" rtl="0"/>
            <a:r>
              <a:rPr lang="en-US" sz="2400" dirty="0">
                <a:solidFill>
                  <a:srgbClr val="003192"/>
                </a:solidFill>
              </a:rPr>
              <a:t>It is </a:t>
            </a:r>
            <a:r>
              <a:rPr lang="en-US" sz="2400" dirty="0">
                <a:solidFill>
                  <a:srgbClr val="003192"/>
                </a:solidFill>
              </a:rPr>
              <a:t>preferred when </a:t>
            </a:r>
            <a:r>
              <a:rPr lang="en-US" sz="2400" b="1" u="sng" dirty="0">
                <a:solidFill>
                  <a:srgbClr val="003192"/>
                </a:solidFill>
              </a:rPr>
              <a:t>teaching</a:t>
            </a:r>
            <a:r>
              <a:rPr lang="en-US" sz="2400" dirty="0">
                <a:solidFill>
                  <a:srgbClr val="003192"/>
                </a:solidFill>
              </a:rPr>
              <a:t> students</a:t>
            </a:r>
            <a:r>
              <a:rPr lang="en-US" sz="2400" dirty="0">
                <a:solidFill>
                  <a:srgbClr val="003192"/>
                </a:solidFill>
              </a:rPr>
              <a:t>.</a:t>
            </a:r>
          </a:p>
          <a:p>
            <a:pPr algn="ctr" rtl="0"/>
            <a:r>
              <a:rPr lang="en-US" sz="2000" dirty="0">
                <a:solidFill>
                  <a:srgbClr val="003192"/>
                </a:solidFill>
              </a:rPr>
              <a:t>Beware </a:t>
            </a:r>
            <a:r>
              <a:rPr lang="en-US" sz="2000" dirty="0">
                <a:solidFill>
                  <a:srgbClr val="003192"/>
                </a:solidFill>
              </a:rPr>
              <a:t>of exaggerating when reciting any elongation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</a:p>
          <a:p>
            <a:pPr algn="ctr" rtl="0"/>
            <a:endParaRPr lang="en-US" sz="2000" dirty="0">
              <a:solidFill>
                <a:srgbClr val="003192"/>
              </a:solidFill>
            </a:endParaRPr>
          </a:p>
          <a:p>
            <a:pPr marL="457200" indent="-457200" algn="ctr" rtl="1">
              <a:spcAft>
                <a:spcPts val="1200"/>
              </a:spcAft>
              <a:buFont typeface="+mj-lt"/>
              <a:buAutoNum type="arabicPeriod" startAt="4"/>
            </a:pPr>
            <a:r>
              <a:rPr lang="ar-KW" sz="2000" b="1" u="sng" dirty="0">
                <a:solidFill>
                  <a:srgbClr val="FF0000"/>
                </a:solidFill>
              </a:rPr>
              <a:t>التحقيق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000" b="1" dirty="0">
                <a:solidFill>
                  <a:srgbClr val="003192"/>
                </a:solidFill>
              </a:rPr>
              <a:t>قراءة القرآن بطريقة أكثر تؤدة، وأشد اطمئنانًا من مرتبة الترتيل</a:t>
            </a:r>
          </a:p>
          <a:p>
            <a:pPr algn="ctr"/>
            <a:r>
              <a:rPr lang="ar-KW" sz="2000" dirty="0">
                <a:solidFill>
                  <a:srgbClr val="003192"/>
                </a:solidFill>
              </a:rPr>
              <a:t>تستحسن في مقام </a:t>
            </a:r>
            <a:r>
              <a:rPr lang="ar-KW" sz="2000" b="1" u="sng" dirty="0">
                <a:solidFill>
                  <a:srgbClr val="003192"/>
                </a:solidFill>
              </a:rPr>
              <a:t>التعليم</a:t>
            </a:r>
          </a:p>
          <a:p>
            <a:pPr algn="ctr"/>
            <a:r>
              <a:rPr lang="ar-KW" sz="2000" dirty="0">
                <a:solidFill>
                  <a:srgbClr val="003192"/>
                </a:solidFill>
              </a:rPr>
              <a:t>يحترز معها من التمطيط والمبالغة في الغنات والمدود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611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مراتب </a:t>
            </a:r>
            <a:r>
              <a:rPr lang="ar-SA" sz="2000" b="1" dirty="0">
                <a:solidFill>
                  <a:srgbClr val="FF0000"/>
                </a:solidFill>
              </a:rPr>
              <a:t>تلاوة </a:t>
            </a:r>
            <a:r>
              <a:rPr lang="ar-SA" sz="2000" b="1" dirty="0" smtClean="0">
                <a:solidFill>
                  <a:srgbClr val="FF0000"/>
                </a:solidFill>
              </a:rPr>
              <a:t>القرآن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98" y="2260992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2099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مراتب ... ومرتبة رابعة ذكرها بعض العلماء</a:t>
            </a:r>
            <a:r>
              <a:rPr lang="ar-KW" sz="2400" b="1" dirty="0" smtClean="0">
                <a:solidFill>
                  <a:srgbClr val="FFFF00"/>
                </a:solidFill>
              </a:rPr>
              <a:t>:</a:t>
            </a:r>
            <a:endParaRPr lang="ar-KW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42286-A1D8-B645-BE41-A0441A30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2147597"/>
            <a:ext cx="6185647" cy="2720617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Rules of Quran recitation</a:t>
            </a:r>
            <a:endParaRPr lang="en-US" sz="3200" b="1" dirty="0" smtClean="0"/>
          </a:p>
          <a:p>
            <a:r>
              <a:rPr lang="en-US" sz="3200" b="1" dirty="0" smtClean="0"/>
              <a:t>Etiquette of </a:t>
            </a:r>
            <a:r>
              <a:rPr lang="en-US" sz="3200" b="1" dirty="0"/>
              <a:t>Quran recitation</a:t>
            </a:r>
          </a:p>
          <a:p>
            <a:r>
              <a:rPr lang="en-US" sz="3200" b="1" dirty="0" smtClean="0"/>
              <a:t>Levels (Pace) of </a:t>
            </a:r>
            <a:r>
              <a:rPr lang="en-US" sz="3200" b="1" dirty="0"/>
              <a:t>Quran </a:t>
            </a:r>
            <a:r>
              <a:rPr lang="en-US" sz="3200" b="1" dirty="0" smtClean="0"/>
              <a:t>recitation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2147597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</a:t>
            </a:r>
            <a:b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Quran recitation</a:t>
            </a:r>
            <a:br>
              <a:rPr lang="en-US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أحكام تلاوة القرآن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1761" y="1877314"/>
            <a:ext cx="9911143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1. It is recommended that the person would </a:t>
            </a:r>
            <a:r>
              <a:rPr lang="en-US" sz="2400" b="1" dirty="0">
                <a:solidFill>
                  <a:srgbClr val="FF0000"/>
                </a:solidFill>
              </a:rPr>
              <a:t>make and maintain </a:t>
            </a:r>
            <a:r>
              <a:rPr lang="en-US" sz="2400" b="1" i="1" dirty="0">
                <a:solidFill>
                  <a:srgbClr val="FF0000"/>
                </a:solidFill>
              </a:rPr>
              <a:t>wudu </a:t>
            </a:r>
            <a:r>
              <a:rPr lang="en-US" sz="2400" b="1" dirty="0"/>
              <a:t>(ablution) during the recitation of the Quran, </a:t>
            </a:r>
            <a:r>
              <a:rPr lang="en-US" sz="2400" b="1" dirty="0">
                <a:solidFill>
                  <a:srgbClr val="FF0000"/>
                </a:solidFill>
              </a:rPr>
              <a:t>wear clean clothes </a:t>
            </a:r>
            <a:r>
              <a:rPr lang="en-US" sz="2400" b="1" dirty="0"/>
              <a:t>and should recite in a </a:t>
            </a:r>
            <a:r>
              <a:rPr lang="en-US" sz="2400" b="1" dirty="0">
                <a:solidFill>
                  <a:srgbClr val="FF0000"/>
                </a:solidFill>
              </a:rPr>
              <a:t>clean place</a:t>
            </a:r>
            <a:r>
              <a:rPr lang="en-US" sz="2400" b="1" dirty="0"/>
              <a:t>. It is also recommended to </a:t>
            </a:r>
            <a:r>
              <a:rPr lang="en-US" sz="2400" b="1" dirty="0">
                <a:solidFill>
                  <a:srgbClr val="FF0000"/>
                </a:solidFill>
              </a:rPr>
              <a:t>clean one’s teeth (using </a:t>
            </a:r>
            <a:r>
              <a:rPr lang="en-US" sz="2400" b="1" dirty="0" err="1">
                <a:solidFill>
                  <a:srgbClr val="FF0000"/>
                </a:solidFill>
              </a:rPr>
              <a:t>Siwak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/>
              <a:t>as a sign of respect for the Quran. No one should touch the </a:t>
            </a:r>
            <a:r>
              <a:rPr lang="en-US" sz="2400" b="1" i="1" dirty="0" err="1"/>
              <a:t>Mushaf</a:t>
            </a:r>
            <a:r>
              <a:rPr lang="en-US" sz="2400" b="1" dirty="0"/>
              <a:t> (the written Quran) unless the person is </a:t>
            </a:r>
            <a:r>
              <a:rPr lang="en-US" sz="2400" b="1" dirty="0">
                <a:solidFill>
                  <a:srgbClr val="FF0000"/>
                </a:solidFill>
              </a:rPr>
              <a:t>in a state of legal purity.</a:t>
            </a:r>
            <a:r>
              <a:rPr lang="en-US" sz="2400" b="1" dirty="0"/>
              <a:t> There are different opinions regarding whether these rules </a:t>
            </a:r>
            <a:r>
              <a:rPr lang="en-US" sz="2400" b="1" dirty="0">
                <a:solidFill>
                  <a:srgbClr val="FF0000"/>
                </a:solidFill>
              </a:rPr>
              <a:t>apply to youngsters</a:t>
            </a:r>
            <a:r>
              <a:rPr lang="en-US" sz="2400" b="1" dirty="0"/>
              <a:t> or not. However, it is safer to abide by these rules for the youngsters as well.</a:t>
            </a:r>
            <a:endParaRPr lang="en-CA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C6E604-7F43-4AAF-90B4-A866962E10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9361" y="4715075"/>
            <a:ext cx="9458697" cy="1622569"/>
          </a:xfrm>
          <a:prstGeom prst="rect">
            <a:avLst/>
          </a:prstGeom>
        </p:spPr>
      </p:pic>
      <p:pic>
        <p:nvPicPr>
          <p:cNvPr id="16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3165" y="1921461"/>
            <a:ext cx="9062579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2. It is recommended that the person would be </a:t>
            </a:r>
            <a:r>
              <a:rPr lang="en-US" sz="2800" b="1" dirty="0">
                <a:solidFill>
                  <a:srgbClr val="FF0000"/>
                </a:solidFill>
              </a:rPr>
              <a:t>sitting facing the </a:t>
            </a:r>
            <a:r>
              <a:rPr lang="en-US" sz="2800" b="1" i="1" dirty="0">
                <a:solidFill>
                  <a:srgbClr val="FF0000"/>
                </a:solidFill>
              </a:rPr>
              <a:t>Qibla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during the recitation. One should be sitting </a:t>
            </a:r>
            <a:r>
              <a:rPr lang="en-US" sz="2800" b="1" dirty="0">
                <a:solidFill>
                  <a:srgbClr val="FF0000"/>
                </a:solidFill>
              </a:rPr>
              <a:t>in a state of calm, humbleness, and quietness</a:t>
            </a:r>
            <a:r>
              <a:rPr lang="en-US" sz="2800" b="1" dirty="0"/>
              <a:t>. However, Recitation of the Quran is </a:t>
            </a:r>
            <a:r>
              <a:rPr lang="en-US" sz="2800" b="1" dirty="0">
                <a:solidFill>
                  <a:srgbClr val="FF0000"/>
                </a:solidFill>
              </a:rPr>
              <a:t>allowed</a:t>
            </a:r>
            <a:r>
              <a:rPr lang="en-US" sz="2800" b="1" dirty="0"/>
              <a:t> while the person is standing up or lying down in bed. However, the reward may be less in these cases. 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D603A0-10DA-417A-BC79-0B7B3B2B68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2161" y="4658065"/>
            <a:ext cx="9560668" cy="1283825"/>
          </a:xfrm>
          <a:prstGeom prst="rect">
            <a:avLst/>
          </a:prstGeom>
        </p:spPr>
      </p:pic>
      <p:pic>
        <p:nvPicPr>
          <p:cNvPr id="13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2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5394" y="1784721"/>
            <a:ext cx="9454893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800" b="1" dirty="0"/>
          </a:p>
          <a:p>
            <a:pPr lvl="0"/>
            <a:r>
              <a:rPr lang="en-US" sz="2800" b="1" dirty="0"/>
              <a:t>3. It is </a:t>
            </a:r>
            <a:r>
              <a:rPr lang="en-US" sz="2800" b="1" dirty="0">
                <a:solidFill>
                  <a:srgbClr val="FF0000"/>
                </a:solidFill>
              </a:rPr>
              <a:t>allowable</a:t>
            </a:r>
            <a:r>
              <a:rPr lang="en-US" sz="2800" b="1" dirty="0"/>
              <a:t> for women during the period or after delivery to recite the Quran </a:t>
            </a:r>
            <a:r>
              <a:rPr lang="en-US" sz="2800" b="1" dirty="0">
                <a:solidFill>
                  <a:srgbClr val="FF0000"/>
                </a:solidFill>
              </a:rPr>
              <a:t>without touching </a:t>
            </a:r>
            <a:r>
              <a:rPr lang="en-US" sz="2800" b="1" dirty="0"/>
              <a:t>the </a:t>
            </a:r>
            <a:r>
              <a:rPr lang="en-US" sz="2800" b="1" i="1" dirty="0" err="1"/>
              <a:t>Mushaf</a:t>
            </a:r>
            <a:r>
              <a:rPr lang="en-US" sz="2800" b="1" i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if it is wrapped </a:t>
            </a:r>
            <a:r>
              <a:rPr lang="en-US" sz="2800" b="1" dirty="0"/>
              <a:t>so that no direct touching occurs. This is mostly the correct opinion of the 2 opinions of the scholars. This is because there is no authentic hadith that states otherwise</a:t>
            </a:r>
            <a:r>
              <a:rPr lang="en-US" sz="2800" b="1" dirty="0" smtClean="0"/>
              <a:t>.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C0AD36-22E8-4684-A05D-E9ECD83539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3188" y="4650197"/>
            <a:ext cx="9152360" cy="1241979"/>
          </a:xfrm>
          <a:prstGeom prst="rect">
            <a:avLst/>
          </a:prstGeom>
        </p:spPr>
      </p:pic>
      <p:pic>
        <p:nvPicPr>
          <p:cNvPr id="14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0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80611" y="1706173"/>
            <a:ext cx="9454893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4</a:t>
            </a:r>
            <a:r>
              <a:rPr lang="en-US" sz="2800" b="1" dirty="0"/>
              <a:t>. One </a:t>
            </a:r>
            <a:r>
              <a:rPr lang="en-US" sz="2800" b="1" dirty="0">
                <a:solidFill>
                  <a:srgbClr val="FF0000"/>
                </a:solidFill>
              </a:rPr>
              <a:t>should memorize </a:t>
            </a:r>
            <a:r>
              <a:rPr lang="en-US" sz="2800" b="1" dirty="0" err="1">
                <a:solidFill>
                  <a:srgbClr val="FF0000"/>
                </a:solidFill>
              </a:rPr>
              <a:t>surat</a:t>
            </a:r>
            <a:r>
              <a:rPr lang="en-US" sz="2800" b="1" dirty="0">
                <a:solidFill>
                  <a:srgbClr val="FF0000"/>
                </a:solidFill>
              </a:rPr>
              <a:t> al-</a:t>
            </a:r>
            <a:r>
              <a:rPr lang="en-US" sz="2800" b="1" dirty="0" err="1">
                <a:solidFill>
                  <a:srgbClr val="FF0000"/>
                </a:solidFill>
              </a:rPr>
              <a:t>Fatiha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applying the correct rules of </a:t>
            </a:r>
            <a:r>
              <a:rPr lang="en-US" sz="2800" b="1" i="1" dirty="0" err="1"/>
              <a:t>Tajweed</a:t>
            </a:r>
            <a:r>
              <a:rPr lang="en-US" sz="2800" b="1" dirty="0"/>
              <a:t>.  Surat al-</a:t>
            </a:r>
            <a:r>
              <a:rPr lang="en-US" sz="2800" b="1" dirty="0" err="1"/>
              <a:t>Fatiha</a:t>
            </a:r>
            <a:r>
              <a:rPr lang="en-US" sz="2800" b="1" dirty="0"/>
              <a:t> is an obligatory component of the prayer, without it the prayer is rendered invalid. This has been stated in the Prophetic hadith, “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Whoever does not recite Al-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Fatiha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in his prayer, his prayer is invalid.</a:t>
            </a:r>
            <a:r>
              <a:rPr lang="en-US" sz="2800" b="1" i="1" dirty="0"/>
              <a:t>“</a:t>
            </a:r>
          </a:p>
          <a:p>
            <a:pPr lvl="0"/>
            <a:endParaRPr lang="en-CA" b="1" dirty="0"/>
          </a:p>
          <a:p>
            <a:r>
              <a:rPr lang="en-US" sz="1600" b="1" dirty="0"/>
              <a:t>Narrated by ‘</a:t>
            </a:r>
            <a:r>
              <a:rPr lang="en-US" sz="1600" b="1" dirty="0" err="1"/>
              <a:t>Ubada</a:t>
            </a:r>
            <a:r>
              <a:rPr lang="en-US" sz="1600" b="1" dirty="0"/>
              <a:t> ibn al-</a:t>
            </a:r>
            <a:r>
              <a:rPr lang="en-US" sz="1600" b="1" dirty="0" err="1"/>
              <a:t>Samit</a:t>
            </a:r>
            <a:r>
              <a:rPr lang="en-US" sz="1600" b="1" dirty="0"/>
              <a:t> and reported by al-Bukhari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9D3237-C76C-4CF7-894E-DBB78C5159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4336" y="4622896"/>
            <a:ext cx="9855580" cy="1532018"/>
          </a:xfrm>
          <a:prstGeom prst="rect">
            <a:avLst/>
          </a:prstGeom>
        </p:spPr>
      </p:pic>
      <p:pic>
        <p:nvPicPr>
          <p:cNvPr id="14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2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8876" y="1732513"/>
            <a:ext cx="9454893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400" dirty="0"/>
          </a:p>
          <a:p>
            <a:pPr lvl="0"/>
            <a:r>
              <a:rPr lang="en-US" sz="2800" b="1" dirty="0"/>
              <a:t>5. It is legal for the one who is reciting the Quran to </a:t>
            </a:r>
            <a:r>
              <a:rPr lang="en-US" sz="2800" b="1" dirty="0">
                <a:solidFill>
                  <a:srgbClr val="FF0000"/>
                </a:solidFill>
              </a:rPr>
              <a:t>make </a:t>
            </a:r>
            <a:r>
              <a:rPr lang="en-US" sz="2800" b="1" i="1" dirty="0">
                <a:solidFill>
                  <a:srgbClr val="FF0000"/>
                </a:solidFill>
              </a:rPr>
              <a:t>sujud</a:t>
            </a:r>
            <a:r>
              <a:rPr lang="en-US" sz="2800" b="1" dirty="0">
                <a:solidFill>
                  <a:srgbClr val="FF0000"/>
                </a:solidFill>
              </a:rPr>
              <a:t> (prostration) </a:t>
            </a:r>
            <a:r>
              <a:rPr lang="en-US" sz="2800" b="1" dirty="0"/>
              <a:t>whenever he/she comes across a verse in which there is </a:t>
            </a:r>
            <a:r>
              <a:rPr lang="en-US" sz="2800" b="1" i="1" dirty="0">
                <a:solidFill>
                  <a:srgbClr val="FF0000"/>
                </a:solidFill>
              </a:rPr>
              <a:t>sujud </a:t>
            </a:r>
            <a:r>
              <a:rPr lang="en-US" sz="2800" b="1" i="1" dirty="0" err="1">
                <a:solidFill>
                  <a:srgbClr val="FF0000"/>
                </a:solidFill>
              </a:rPr>
              <a:t>tilawah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(recitation prostration). This can be done whether the recitation was </a:t>
            </a:r>
            <a:r>
              <a:rPr lang="en-US" sz="2800" b="1" dirty="0">
                <a:solidFill>
                  <a:srgbClr val="FF0000"/>
                </a:solidFill>
              </a:rPr>
              <a:t>during praying or not</a:t>
            </a:r>
            <a:r>
              <a:rPr lang="en-US" sz="2800" b="1" dirty="0"/>
              <a:t>. A person who is </a:t>
            </a:r>
            <a:r>
              <a:rPr lang="en-US" sz="2800" b="1" dirty="0">
                <a:solidFill>
                  <a:srgbClr val="FF0000"/>
                </a:solidFill>
              </a:rPr>
              <a:t>listening to the recitation </a:t>
            </a:r>
            <a:r>
              <a:rPr lang="en-US" sz="2800" b="1" dirty="0"/>
              <a:t>should follow the reciter in performing or not performing the prostration</a:t>
            </a:r>
            <a:r>
              <a:rPr lang="en-US" sz="2400" dirty="0" smtClean="0"/>
              <a:t>.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E318C3-1B09-410D-BE59-F61336E255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9364" y="5096625"/>
            <a:ext cx="9859867" cy="1085490"/>
          </a:xfrm>
          <a:prstGeom prst="rect">
            <a:avLst/>
          </a:prstGeom>
        </p:spPr>
      </p:pic>
      <p:pic>
        <p:nvPicPr>
          <p:cNvPr id="13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58" y="2057687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5004" y="571909"/>
            <a:ext cx="724247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 rtl="1"/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</a:t>
            </a:r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الأحكام الفقهية المتعلقة بالقرآن الكريم </a:t>
            </a:r>
            <a:r>
              <a:rPr lang="ar-Q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وقراءته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2018</Words>
  <Application>Microsoft Office PowerPoint</Application>
  <PresentationFormat>Widescreen</PresentationFormat>
  <Paragraphs>157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Simplified Arabic</vt:lpstr>
      <vt:lpstr>Office Theme</vt:lpstr>
      <vt:lpstr>Rules, Etiquette, and Levels (Pace) of Quran recitation</vt:lpstr>
      <vt:lpstr>Dr. Ashraf Negm</vt:lpstr>
      <vt:lpstr>Agenda</vt:lpstr>
      <vt:lpstr>Rules of Quran recitation أحكام تلاوة القرآن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26</cp:revision>
  <dcterms:created xsi:type="dcterms:W3CDTF">2020-09-13T16:40:33Z</dcterms:created>
  <dcterms:modified xsi:type="dcterms:W3CDTF">2021-02-27T04:36:49Z</dcterms:modified>
</cp:coreProperties>
</file>