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259" r:id="rId2"/>
    <p:sldId id="288" r:id="rId3"/>
    <p:sldId id="289" r:id="rId4"/>
    <p:sldId id="290" r:id="rId5"/>
    <p:sldId id="291" r:id="rId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6" roundtripDataSignature="AMtx7mj46twgjoQliy83qpA1zjTfINECT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906" y="-22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9"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38"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36" Type="http://customschemas.google.com/relationships/presentationmetadata" Target="metadata"/><Relationship Id="rId4"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xmlns="" val="307279172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44895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766731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766731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766731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766731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CA"/>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4" r:id="rId4"/>
    <p:sldLayoutId id="2147483655" r:id="rId5"/>
    <p:sldLayoutId id="2147483656" r:id="rId6"/>
    <p:sldLayoutId id="2147483657" r:id="rId7"/>
    <p:sldLayoutId id="2147483658" r:id="rId8"/>
    <p:sldLayoutId id="214748365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6" name="Google Shape;86;p1"/>
          <p:cNvSpPr txBox="1"/>
          <p:nvPr/>
        </p:nvSpPr>
        <p:spPr>
          <a:xfrm>
            <a:off x="2624447" y="974250"/>
            <a:ext cx="6282047" cy="1893763"/>
          </a:xfrm>
          <a:prstGeom prst="rect">
            <a:avLst/>
          </a:prstGeom>
          <a:noFill/>
          <a:ln>
            <a:noFill/>
          </a:ln>
        </p:spPr>
        <p:txBody>
          <a:bodyPr spcFirstLastPara="1" wrap="square" lIns="91425" tIns="45700" rIns="91425" bIns="45700" anchor="b" anchorCtr="0">
            <a:normAutofit fontScale="40000" lnSpcReduction="20000"/>
          </a:bodyPr>
          <a:lstStyle/>
          <a:p>
            <a:pPr marL="0" marR="0" lvl="0" indent="0" algn="ctr" rtl="0">
              <a:lnSpc>
                <a:spcPct val="270000"/>
              </a:lnSpc>
              <a:spcBef>
                <a:spcPts val="0"/>
              </a:spcBef>
              <a:spcAft>
                <a:spcPts val="0"/>
              </a:spcAft>
              <a:buClr>
                <a:schemeClr val="dk1"/>
              </a:buClr>
              <a:buSzPts val="6000"/>
              <a:buFont typeface="Calibri"/>
              <a:buNone/>
            </a:pPr>
            <a:r>
              <a:rPr lang="ar-EG" sz="84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rPr>
              <a:t>مقرر</a:t>
            </a:r>
            <a:endParaRPr lang="en-US" sz="84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endParaRPr>
          </a:p>
          <a:p>
            <a:pPr algn="ctr">
              <a:lnSpc>
                <a:spcPct val="90000"/>
              </a:lnSpc>
              <a:buClr>
                <a:schemeClr val="dk1"/>
              </a:buClr>
              <a:buSzPts val="6000"/>
            </a:pPr>
            <a:r>
              <a:rPr lang="ar-KW" sz="84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rPr>
              <a:t> </a:t>
            </a:r>
            <a:r>
              <a:rPr lang="ar-SA" sz="84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rPr>
              <a:t>التزكية</a:t>
            </a:r>
            <a:endParaRPr lang="en-US" sz="84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endParaRPr>
          </a:p>
          <a:p>
            <a:pPr marL="0" marR="0" lvl="0" indent="0" algn="ctr" rtl="0">
              <a:lnSpc>
                <a:spcPct val="90000"/>
              </a:lnSpc>
              <a:spcBef>
                <a:spcPts val="0"/>
              </a:spcBef>
              <a:spcAft>
                <a:spcPts val="0"/>
              </a:spcAft>
              <a:buClr>
                <a:schemeClr val="dk1"/>
              </a:buClr>
              <a:buSzPts val="6000"/>
              <a:buFont typeface="Calibri"/>
              <a:buNone/>
            </a:pPr>
            <a:endParaRPr sz="9400" b="1" i="0" u="none" strike="noStrike"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endParaRPr>
          </a:p>
        </p:txBody>
      </p:sp>
      <p:pic>
        <p:nvPicPr>
          <p:cNvPr id="2" name="Picture 1"/>
          <p:cNvPicPr>
            <a:picLocks noChangeAspect="1"/>
          </p:cNvPicPr>
          <p:nvPr/>
        </p:nvPicPr>
        <p:blipFill>
          <a:blip r:embed="rId3"/>
          <a:stretch>
            <a:fillRect/>
          </a:stretch>
        </p:blipFill>
        <p:spPr>
          <a:xfrm>
            <a:off x="9863312" y="185367"/>
            <a:ext cx="2160417" cy="1577768"/>
          </a:xfrm>
          <a:prstGeom prst="rect">
            <a:avLst/>
          </a:prstGeom>
        </p:spPr>
      </p:pic>
      <p:sp>
        <p:nvSpPr>
          <p:cNvPr id="4" name="TextBox 3"/>
          <p:cNvSpPr txBox="1"/>
          <p:nvPr/>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6" name="Rectangle 5"/>
          <p:cNvSpPr/>
          <p:nvPr/>
        </p:nvSpPr>
        <p:spPr>
          <a:xfrm>
            <a:off x="9971138" y="1609246"/>
            <a:ext cx="2031325" cy="369332"/>
          </a:xfrm>
          <a:prstGeom prst="rect">
            <a:avLst/>
          </a:prstGeom>
        </p:spPr>
        <p:txBody>
          <a:bodyPr wrap="none">
            <a:spAutoFit/>
          </a:bodyPr>
          <a:lstStyle/>
          <a:p>
            <a:r>
              <a:rPr lang="ar-KW" b="1" dirty="0">
                <a:solidFill>
                  <a:schemeClr val="accent1">
                    <a:lumMod val="75000"/>
                  </a:schemeClr>
                </a:solidFill>
              </a:rPr>
              <a:t>أكاديمية </a:t>
            </a:r>
            <a:r>
              <a:rPr lang="ar-KW" sz="1800" b="1" dirty="0">
                <a:solidFill>
                  <a:schemeClr val="accent1">
                    <a:lumMod val="75000"/>
                  </a:schemeClr>
                </a:solidFill>
              </a:rPr>
              <a:t>آيات </a:t>
            </a:r>
            <a:r>
              <a:rPr lang="ar-KW" b="1" dirty="0">
                <a:solidFill>
                  <a:schemeClr val="accent1">
                    <a:lumMod val="75000"/>
                  </a:schemeClr>
                </a:solidFill>
              </a:rPr>
              <a:t>للعلوم الإسلامية </a:t>
            </a:r>
            <a:endParaRPr lang="en-US" dirty="0">
              <a:solidFill>
                <a:schemeClr val="accent1">
                  <a:lumMod val="75000"/>
                </a:schemeClr>
              </a:solidFill>
            </a:endParaRPr>
          </a:p>
        </p:txBody>
      </p:sp>
      <p:sp>
        <p:nvSpPr>
          <p:cNvPr id="12" name="Google Shape;86;p1"/>
          <p:cNvSpPr txBox="1"/>
          <p:nvPr/>
        </p:nvSpPr>
        <p:spPr>
          <a:xfrm>
            <a:off x="3829034" y="3138984"/>
            <a:ext cx="4139513" cy="751123"/>
          </a:xfrm>
          <a:prstGeom prst="rect">
            <a:avLst/>
          </a:prstGeom>
          <a:solidFill>
            <a:schemeClr val="accent5">
              <a:lumMod val="50000"/>
            </a:schemeClr>
          </a:solidFill>
          <a:ln>
            <a:noFill/>
          </a:ln>
        </p:spPr>
        <p:txBody>
          <a:bodyPr spcFirstLastPara="1" wrap="square" lIns="91425" tIns="45700" rIns="91425" bIns="45700" anchor="b" anchorCtr="0">
            <a:normAutofit fontScale="85000" lnSpcReduction="10000"/>
          </a:bodyPr>
          <a:lstStyle/>
          <a:p>
            <a:pPr marR="0" lvl="0" algn="ctr" rtl="1">
              <a:lnSpc>
                <a:spcPct val="170000"/>
              </a:lnSpc>
              <a:spcBef>
                <a:spcPts val="0"/>
              </a:spcBef>
              <a:spcAft>
                <a:spcPts val="0"/>
              </a:spcAft>
              <a:buClr>
                <a:schemeClr val="dk1"/>
              </a:buClr>
              <a:buSzPts val="6000"/>
            </a:pPr>
            <a:r>
              <a:rPr lang="ar-KW" sz="3200" b="1" dirty="0" smtClean="0">
                <a:ln w="22225">
                  <a:solidFill>
                    <a:srgbClr val="FFFF00"/>
                  </a:solidFill>
                  <a:prstDash val="solid"/>
                </a:ln>
                <a:solidFill>
                  <a:srgbClr val="FFFF00"/>
                </a:solidFill>
                <a:latin typeface="Calibri"/>
                <a:ea typeface="Calibri"/>
                <a:cs typeface="Calibri"/>
                <a:sym typeface="Calibri"/>
              </a:rPr>
              <a:t>الفصل الدراسي الأول</a:t>
            </a:r>
            <a:endParaRPr lang="en-US" sz="3200" b="1" dirty="0" smtClean="0">
              <a:ln w="22225">
                <a:solidFill>
                  <a:srgbClr val="FFFF00"/>
                </a:solidFill>
                <a:prstDash val="solid"/>
              </a:ln>
              <a:solidFill>
                <a:srgbClr val="FFFF00"/>
              </a:solidFill>
              <a:latin typeface="Calibri"/>
              <a:ea typeface="Calibri"/>
              <a:cs typeface="Calibri"/>
              <a:sym typeface="Calibri"/>
            </a:endParaRPr>
          </a:p>
        </p:txBody>
      </p:sp>
      <p:sp>
        <p:nvSpPr>
          <p:cNvPr id="13" name="Google Shape;86;p1"/>
          <p:cNvSpPr txBox="1"/>
          <p:nvPr/>
        </p:nvSpPr>
        <p:spPr>
          <a:xfrm>
            <a:off x="3829035" y="4771390"/>
            <a:ext cx="4139513" cy="1022094"/>
          </a:xfrm>
          <a:prstGeom prst="rect">
            <a:avLst/>
          </a:prstGeom>
          <a:noFill/>
          <a:ln>
            <a:noFill/>
          </a:ln>
        </p:spPr>
        <p:txBody>
          <a:bodyPr spcFirstLastPara="1" wrap="square" lIns="91425" tIns="45700" rIns="91425" bIns="45700" anchor="b" anchorCtr="0">
            <a:normAutofit fontScale="85000" lnSpcReduction="20000"/>
          </a:bodyPr>
          <a:lstStyle/>
          <a:p>
            <a:pPr marR="0" lvl="0" algn="r" rtl="1">
              <a:lnSpc>
                <a:spcPct val="170000"/>
              </a:lnSpc>
              <a:spcBef>
                <a:spcPts val="0"/>
              </a:spcBef>
              <a:spcAft>
                <a:spcPts val="0"/>
              </a:spcAft>
              <a:buClr>
                <a:schemeClr val="dk1"/>
              </a:buClr>
              <a:buSzPts val="6000"/>
            </a:pPr>
            <a:r>
              <a:rPr lang="ar-KW" sz="47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rPr>
              <a:t>د. </a:t>
            </a:r>
            <a:r>
              <a:rPr lang="ar-EG" sz="47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rPr>
              <a:t> محمد عزب </a:t>
            </a:r>
            <a:endParaRPr lang="en-US" sz="47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Calibri"/>
              <a:sym typeface="Calibri"/>
            </a:endParaRPr>
          </a:p>
        </p:txBody>
      </p:sp>
    </p:spTree>
    <p:extLst>
      <p:ext uri="{BB962C8B-B14F-4D97-AF65-F5344CB8AC3E}">
        <p14:creationId xmlns:p14="http://schemas.microsoft.com/office/powerpoint/2010/main" xmlns="" val="2013193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
          <p:cNvSpPr txBox="1">
            <a:spLocks noGrp="1"/>
          </p:cNvSpPr>
          <p:nvPr>
            <p:ph type="ctrTitle"/>
          </p:nvPr>
        </p:nvSpPr>
        <p:spPr>
          <a:xfrm>
            <a:off x="807522" y="2229592"/>
            <a:ext cx="10100700" cy="1947553"/>
          </a:xfrm>
          <a:prstGeom prst="rect">
            <a:avLst/>
          </a:prstGeom>
          <a:noFill/>
          <a:ln>
            <a:noFill/>
          </a:ln>
        </p:spPr>
        <p:txBody>
          <a:bodyPr spcFirstLastPara="1" wrap="square" lIns="91425" tIns="45700" rIns="91425" bIns="45700" anchor="b" anchorCtr="0">
            <a:noAutofit/>
          </a:bodyPr>
          <a:lstStyle/>
          <a:p>
            <a:pPr rtl="1"/>
            <a:r>
              <a:rPr lang="ar-EG" sz="72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t>المحاضرة (8)</a:t>
            </a:r>
            <a:br>
              <a:rPr lang="ar-EG" sz="72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br>
            <a:r>
              <a:rPr lang="ar-SA" sz="72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t>الصدق</a:t>
            </a:r>
            <a:endParaRPr lang="ar-EG" sz="72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endParaRPr>
          </a:p>
        </p:txBody>
      </p:sp>
      <p:pic>
        <p:nvPicPr>
          <p:cNvPr id="2" name="Picture 1"/>
          <p:cNvPicPr>
            <a:picLocks noChangeAspect="1"/>
          </p:cNvPicPr>
          <p:nvPr/>
        </p:nvPicPr>
        <p:blipFill>
          <a:blip r:embed="rId3"/>
          <a:stretch>
            <a:fillRect/>
          </a:stretch>
        </p:blipFill>
        <p:spPr>
          <a:xfrm>
            <a:off x="216560" y="185367"/>
            <a:ext cx="2160417" cy="1577768"/>
          </a:xfrm>
          <a:prstGeom prst="rect">
            <a:avLst/>
          </a:prstGeom>
        </p:spPr>
      </p:pic>
      <p:sp>
        <p:nvSpPr>
          <p:cNvPr id="4" name="TextBox 3"/>
          <p:cNvSpPr txBox="1"/>
          <p:nvPr/>
        </p:nvSpPr>
        <p:spPr>
          <a:xfrm>
            <a:off x="1" y="6519446"/>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600" dirty="0" err="1" smtClean="0"/>
              <a:t>Ayaat</a:t>
            </a:r>
            <a:r>
              <a:rPr lang="en-US" sz="1600" dirty="0" smtClean="0"/>
              <a:t> ILM Academy          www.ayaatacademy.ca     </a:t>
            </a:r>
            <a:endParaRPr lang="en-US" sz="1600" dirty="0"/>
          </a:p>
        </p:txBody>
      </p:sp>
    </p:spTree>
    <p:extLst>
      <p:ext uri="{BB962C8B-B14F-4D97-AF65-F5344CB8AC3E}">
        <p14:creationId xmlns:p14="http://schemas.microsoft.com/office/powerpoint/2010/main" xmlns="" val="1047860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
          <p:cNvSpPr txBox="1">
            <a:spLocks noGrp="1"/>
          </p:cNvSpPr>
          <p:nvPr>
            <p:ph type="ctrTitle"/>
          </p:nvPr>
        </p:nvSpPr>
        <p:spPr>
          <a:xfrm>
            <a:off x="807522" y="1187532"/>
            <a:ext cx="10100700" cy="2989613"/>
          </a:xfrm>
          <a:prstGeom prst="rect">
            <a:avLst/>
          </a:prstGeom>
          <a:noFill/>
          <a:ln>
            <a:noFill/>
          </a:ln>
        </p:spPr>
        <p:txBody>
          <a:bodyPr spcFirstLastPara="1" wrap="square" lIns="91425" tIns="45700" rIns="91425" bIns="45700" anchor="b" anchorCtr="0">
            <a:noAutofit/>
          </a:bodyPr>
          <a:lstStyle/>
          <a:p>
            <a:pPr rtl="1"/>
            <a:r>
              <a:rPr lang="ar-EG" sz="44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t>أنواع </a:t>
            </a:r>
            <a:r>
              <a:rPr lang="ar-EG" sz="44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t>الصدق:</a:t>
            </a:r>
            <a:r>
              <a:rPr lang="ar-EG" sz="44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t/>
            </a:r>
            <a:br>
              <a:rPr lang="ar-EG" sz="44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br>
            <a:r>
              <a:rPr lang="ar-EG" sz="44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t>الصدق في الأقوال</a:t>
            </a:r>
            <a:br>
              <a:rPr lang="ar-EG" sz="44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br>
            <a:r>
              <a:rPr lang="ar-EG" sz="44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t>الصدق </a:t>
            </a:r>
            <a:r>
              <a:rPr lang="ar-EG" sz="44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t>في الأعمال</a:t>
            </a:r>
            <a:br>
              <a:rPr lang="ar-EG" sz="44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br>
            <a:r>
              <a:rPr lang="ar-EG" sz="44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t>الصدق </a:t>
            </a:r>
            <a:r>
              <a:rPr lang="ar-EG" sz="44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rPr>
              <a:t>في الأحوال</a:t>
            </a:r>
          </a:p>
        </p:txBody>
      </p:sp>
      <p:pic>
        <p:nvPicPr>
          <p:cNvPr id="2" name="Picture 1"/>
          <p:cNvPicPr>
            <a:picLocks noChangeAspect="1"/>
          </p:cNvPicPr>
          <p:nvPr/>
        </p:nvPicPr>
        <p:blipFill>
          <a:blip r:embed="rId3"/>
          <a:stretch>
            <a:fillRect/>
          </a:stretch>
        </p:blipFill>
        <p:spPr>
          <a:xfrm>
            <a:off x="216560" y="185367"/>
            <a:ext cx="2160417" cy="1577768"/>
          </a:xfrm>
          <a:prstGeom prst="rect">
            <a:avLst/>
          </a:prstGeom>
        </p:spPr>
      </p:pic>
      <p:sp>
        <p:nvSpPr>
          <p:cNvPr id="4" name="TextBox 3"/>
          <p:cNvSpPr txBox="1"/>
          <p:nvPr/>
        </p:nvSpPr>
        <p:spPr>
          <a:xfrm>
            <a:off x="1" y="6519446"/>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600" dirty="0" err="1" smtClean="0"/>
              <a:t>Ayaat</a:t>
            </a:r>
            <a:r>
              <a:rPr lang="en-US" sz="1600" dirty="0" smtClean="0"/>
              <a:t> ILM Academy          www.ayaatacademy.ca     </a:t>
            </a:r>
            <a:endParaRPr lang="en-US" sz="1600" dirty="0"/>
          </a:p>
        </p:txBody>
      </p:sp>
    </p:spTree>
    <p:extLst>
      <p:ext uri="{BB962C8B-B14F-4D97-AF65-F5344CB8AC3E}">
        <p14:creationId xmlns:p14="http://schemas.microsoft.com/office/powerpoint/2010/main" xmlns="" val="3302975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
          <p:cNvSpPr txBox="1">
            <a:spLocks noGrp="1"/>
          </p:cNvSpPr>
          <p:nvPr>
            <p:ph type="ctrTitle"/>
          </p:nvPr>
        </p:nvSpPr>
        <p:spPr>
          <a:xfrm>
            <a:off x="778570" y="1650670"/>
            <a:ext cx="10100700" cy="2989613"/>
          </a:xfrm>
          <a:prstGeom prst="rect">
            <a:avLst/>
          </a:prstGeom>
          <a:noFill/>
          <a:ln>
            <a:noFill/>
          </a:ln>
        </p:spPr>
        <p:txBody>
          <a:bodyPr spcFirstLastPara="1" wrap="square" lIns="91425" tIns="45700" rIns="91425" bIns="45700" anchor="b" anchorCtr="0">
            <a:noAutofit/>
          </a:bodyPr>
          <a:lstStyle/>
          <a:p>
            <a:pPr rtl="1"/>
            <a: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إن الصدق في العبادات هو أداؤها بالإخلاص والحب لرب العالمين، </a:t>
            </a:r>
            <a:b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آثار وفوائد الصدق على الفرد </a:t>
            </a:r>
            <a:b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EG" sz="28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الصدق </a:t>
            </a:r>
            <a: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مجتمعيا وسيلة إثبات الدعاوى والشهادات التي تكون في توثيق العقود </a:t>
            </a:r>
            <a:b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EG" sz="28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الصدق </a:t>
            </a:r>
            <a: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من أهم الأسباب في ارتفاع حاجز الحذر والكراهية في المعاملات</a:t>
            </a:r>
            <a:b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EG" sz="28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الصدق </a:t>
            </a:r>
            <a: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هو محل الثقة المتبادلة بين البائع والمشتري</a:t>
            </a:r>
            <a:r>
              <a:rPr lang="ar-EG" sz="28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a:t>
            </a:r>
            <a:br>
              <a:rPr lang="ar-EG" sz="28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r>
              <a:rPr lang="ar-EG" sz="28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 </a:t>
            </a:r>
            <a: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والمعلم والمتعلم، والجار وجاره، والطبيب </a:t>
            </a:r>
            <a:r>
              <a:rPr lang="ar-EG" sz="28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والمريض</a:t>
            </a:r>
            <a:r>
              <a:rPr lang="ar-JO" sz="28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a:t>
            </a:r>
            <a: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
            </a:r>
            <a:br>
              <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br>
            <a:endParaRPr lang="ar-EG" sz="28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endParaRPr>
          </a:p>
        </p:txBody>
      </p:sp>
      <p:pic>
        <p:nvPicPr>
          <p:cNvPr id="2" name="Picture 1"/>
          <p:cNvPicPr>
            <a:picLocks noChangeAspect="1"/>
          </p:cNvPicPr>
          <p:nvPr/>
        </p:nvPicPr>
        <p:blipFill>
          <a:blip r:embed="rId3"/>
          <a:stretch>
            <a:fillRect/>
          </a:stretch>
        </p:blipFill>
        <p:spPr>
          <a:xfrm>
            <a:off x="216560" y="185367"/>
            <a:ext cx="2160417" cy="1577768"/>
          </a:xfrm>
          <a:prstGeom prst="rect">
            <a:avLst/>
          </a:prstGeom>
        </p:spPr>
      </p:pic>
      <p:sp>
        <p:nvSpPr>
          <p:cNvPr id="4" name="TextBox 3"/>
          <p:cNvSpPr txBox="1"/>
          <p:nvPr/>
        </p:nvSpPr>
        <p:spPr>
          <a:xfrm>
            <a:off x="1" y="6519446"/>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600" dirty="0" err="1" smtClean="0"/>
              <a:t>Ayaat</a:t>
            </a:r>
            <a:r>
              <a:rPr lang="en-US" sz="1600" dirty="0" smtClean="0"/>
              <a:t> ILM Academy          www.ayaatacademy.ca     </a:t>
            </a:r>
            <a:endParaRPr lang="en-US" sz="1600" dirty="0"/>
          </a:p>
        </p:txBody>
      </p:sp>
    </p:spTree>
    <p:extLst>
      <p:ext uri="{BB962C8B-B14F-4D97-AF65-F5344CB8AC3E}">
        <p14:creationId xmlns:p14="http://schemas.microsoft.com/office/powerpoint/2010/main" xmlns="" val="3391831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
          <p:cNvSpPr txBox="1">
            <a:spLocks noGrp="1"/>
          </p:cNvSpPr>
          <p:nvPr>
            <p:ph type="ctrTitle"/>
          </p:nvPr>
        </p:nvSpPr>
        <p:spPr>
          <a:xfrm>
            <a:off x="778570" y="1650670"/>
            <a:ext cx="10100700" cy="2989613"/>
          </a:xfrm>
          <a:prstGeom prst="rect">
            <a:avLst/>
          </a:prstGeom>
          <a:noFill/>
          <a:ln>
            <a:noFill/>
          </a:ln>
        </p:spPr>
        <p:txBody>
          <a:bodyPr spcFirstLastPara="1" wrap="square" lIns="91425" tIns="45700" rIns="91425" bIns="45700" anchor="b" anchorCtr="0">
            <a:noAutofit/>
          </a:bodyPr>
          <a:lstStyle/>
          <a:p>
            <a:pPr rtl="1"/>
            <a:r>
              <a:rPr lang="ar-EG"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لا يقتصر الصدق على الحديث، وإن كان الكلام ينطلق إليه حين يقال، بل الصدق يشمل أعمال الجوارح وأعمال القلوب، فكلها تحتاج للصدق فيها بمجافاة الرياء وطلب الشهرة، فالصدق باب واسع، </a:t>
            </a:r>
            <a:r>
              <a:rPr lang="ar-EG" sz="3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ير</a:t>
            </a:r>
            <a:r>
              <a:rPr lang="ar-JO" sz="3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ا</a:t>
            </a:r>
            <a:r>
              <a:rPr lang="ar-EG" sz="3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دف </a:t>
            </a:r>
            <a:r>
              <a:rPr lang="ar-EG"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الإيمان في </a:t>
            </a:r>
            <a:r>
              <a:rPr lang="ar-EG" sz="3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معناه</a:t>
            </a:r>
            <a:r>
              <a:rPr lang="ar-JO" sz="3600" b="1"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rPr>
              <a:t>.</a:t>
            </a:r>
            <a:endParaRPr lang="ar-EG" sz="3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endParaRPr>
          </a:p>
        </p:txBody>
      </p:sp>
      <p:pic>
        <p:nvPicPr>
          <p:cNvPr id="2" name="Picture 1"/>
          <p:cNvPicPr>
            <a:picLocks noChangeAspect="1"/>
          </p:cNvPicPr>
          <p:nvPr/>
        </p:nvPicPr>
        <p:blipFill>
          <a:blip r:embed="rId3"/>
          <a:stretch>
            <a:fillRect/>
          </a:stretch>
        </p:blipFill>
        <p:spPr>
          <a:xfrm>
            <a:off x="216560" y="185367"/>
            <a:ext cx="2160417" cy="1577768"/>
          </a:xfrm>
          <a:prstGeom prst="rect">
            <a:avLst/>
          </a:prstGeom>
        </p:spPr>
      </p:pic>
      <p:sp>
        <p:nvSpPr>
          <p:cNvPr id="4" name="TextBox 3"/>
          <p:cNvSpPr txBox="1"/>
          <p:nvPr/>
        </p:nvSpPr>
        <p:spPr>
          <a:xfrm>
            <a:off x="1" y="6519446"/>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600" dirty="0" err="1" smtClean="0"/>
              <a:t>Ayaat</a:t>
            </a:r>
            <a:r>
              <a:rPr lang="en-US" sz="1600" dirty="0" smtClean="0"/>
              <a:t> ILM Academy          www.ayaatacademy.ca     </a:t>
            </a:r>
            <a:endParaRPr lang="en-US" sz="1600" dirty="0"/>
          </a:p>
        </p:txBody>
      </p:sp>
    </p:spTree>
    <p:extLst>
      <p:ext uri="{BB962C8B-B14F-4D97-AF65-F5344CB8AC3E}">
        <p14:creationId xmlns:p14="http://schemas.microsoft.com/office/powerpoint/2010/main" xmlns="" val="2557794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730</TotalTime>
  <Words>95</Words>
  <Application>Microsoft Office PowerPoint</Application>
  <PresentationFormat>Custom</PresentationFormat>
  <Paragraphs>14</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المحاضرة (8) الصدق</vt:lpstr>
      <vt:lpstr>أنواع الصدق: الصدق في الأقوال الصدق في الأعمال الصدق في الأحوال</vt:lpstr>
      <vt:lpstr>إن الصدق في العبادات هو أداؤها بالإخلاص والحب لرب العالمين،  آثار وفوائد الصدق على الفرد  الصدق مجتمعيا وسيلة إثبات الدعاوى والشهادات التي تكون في توثيق العقود  الصدق من أهم الأسباب في ارتفاع حاجز الحذر والكراهية في المعاملات الصدق هو محل الثقة المتبادلة بين البائع والمشتري،  والمعلم والمتعلم، والجار وجاره، والطبيب والمريض. </vt:lpstr>
      <vt:lpstr>لا يقتصر الصدق على الحديث، وإن كان الكلام ينطلق إليه حين يقال، بل الصدق يشمل أعمال الجوارح وأعمال القلوب، فكلها تحتاج للصدق فيها بمجافاة الرياء وطلب الشهرة، فالصدق باب واسع، يرادف الإيمان في معناه.</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Habiba Hani</dc:creator>
  <cp:lastModifiedBy>Dr-Kamal</cp:lastModifiedBy>
  <cp:revision>32</cp:revision>
  <dcterms:created xsi:type="dcterms:W3CDTF">2020-06-30T02:42:41Z</dcterms:created>
  <dcterms:modified xsi:type="dcterms:W3CDTF">2020-09-21T21:34:12Z</dcterms:modified>
</cp:coreProperties>
</file>