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69" r:id="rId4"/>
    <p:sldId id="274" r:id="rId5"/>
    <p:sldId id="275" r:id="rId6"/>
    <p:sldId id="284" r:id="rId7"/>
    <p:sldId id="283" r:id="rId8"/>
    <p:sldId id="279" r:id="rId9"/>
    <p:sldId id="276" r:id="rId10"/>
    <p:sldId id="280" r:id="rId11"/>
    <p:sldId id="277" r:id="rId12"/>
    <p:sldId id="281" r:id="rId13"/>
    <p:sldId id="282" r:id="rId14"/>
    <p:sldId id="285" r:id="rId15"/>
    <p:sldId id="2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p:restoredTop sz="92683"/>
  </p:normalViewPr>
  <p:slideViewPr>
    <p:cSldViewPr snapToGrid="0" snapToObjects="1">
      <p:cViewPr varScale="1">
        <p:scale>
          <a:sx n="73" d="100"/>
          <a:sy n="73" d="100"/>
        </p:scale>
        <p:origin x="81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p:txBody>
          <a:bodyPr/>
          <a:lstStyle/>
          <a:p>
            <a:fld id="{82E09D70-B50F-0348-91D4-A5D1DE691CCB}" type="datetime1">
              <a:rPr lang="en-CA" smtClean="0"/>
              <a:t>2020-10-09</a:t>
            </a:fld>
            <a:endParaRPr lang="en-US"/>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385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p:txBody>
          <a:bodyPr/>
          <a:lstStyle/>
          <a:p>
            <a:fld id="{31257080-5C0E-9945-9DFE-64B3BB9DCD9F}" type="datetime1">
              <a:rPr lang="en-CA" smtClean="0"/>
              <a:t>2020-10-09</a:t>
            </a:fld>
            <a:endParaRPr lang="en-US"/>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p:txBody>
          <a:bodyPr/>
          <a:lstStyle/>
          <a:p>
            <a:fld id="{B5E93FEC-E01D-6145-B83C-1F1DBBA82E62}" type="datetime1">
              <a:rPr lang="en-CA" smtClean="0"/>
              <a:t>2020-10-09</a:t>
            </a:fld>
            <a:endParaRPr lang="en-US"/>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p:txBody>
          <a:bodyPr/>
          <a:lstStyle/>
          <a:p>
            <a:fld id="{2D9057BC-CE48-CD4C-AF3D-B9C2E384CD7B}" type="datetime1">
              <a:rPr lang="en-CA" smtClean="0"/>
              <a:t>2020-10-09</a:t>
            </a:fld>
            <a:endParaRPr lang="en-US"/>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p:txBody>
          <a:bodyPr/>
          <a:lstStyle/>
          <a:p>
            <a:fld id="{5EE30B33-5645-6243-A1BF-764EAD99171C}" type="datetime1">
              <a:rPr lang="en-CA" smtClean="0"/>
              <a:t>2020-10-09</a:t>
            </a:fld>
            <a:endParaRPr lang="en-US"/>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p:txBody>
          <a:bodyPr/>
          <a:lstStyle/>
          <a:p>
            <a:fld id="{571FF58C-3BFE-5844-BE6A-B3C235B0E679}" type="datetime1">
              <a:rPr lang="en-CA" smtClean="0"/>
              <a:t>2020-10-09</a:t>
            </a:fld>
            <a:endParaRPr lang="en-US"/>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p:txBody>
          <a:bodyPr/>
          <a:lstStyle/>
          <a:p>
            <a:fld id="{75746508-7F59-134E-AAE3-D16872DD9145}" type="datetime1">
              <a:rPr lang="en-CA" smtClean="0"/>
              <a:t>2020-10-09</a:t>
            </a:fld>
            <a:endParaRPr lang="en-US"/>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p:txBody>
          <a:bodyPr/>
          <a:lstStyle/>
          <a:p>
            <a:fld id="{85AD8C52-795A-AC45-9E13-A1AF72C1B6E8}" type="datetime1">
              <a:rPr lang="en-CA" smtClean="0"/>
              <a:t>2020-10-09</a:t>
            </a:fld>
            <a:endParaRPr lang="en-US"/>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p:txBody>
          <a:bodyPr/>
          <a:lstStyle/>
          <a:p>
            <a:fld id="{75446120-296C-384C-AC58-EC87636FD61B}" type="datetime1">
              <a:rPr lang="en-CA" smtClean="0"/>
              <a:t>2020-10-09</a:t>
            </a:fld>
            <a:endParaRPr lang="en-US"/>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p:txBody>
          <a:bodyPr/>
          <a:lstStyle/>
          <a:p>
            <a:fld id="{1EF64C69-3445-F947-B1D3-6831C557BABD}" type="datetime1">
              <a:rPr lang="en-CA" smtClean="0"/>
              <a:t>2020-10-09</a:t>
            </a:fld>
            <a:endParaRPr lang="en-US"/>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p:txBody>
          <a:bodyPr/>
          <a:lstStyle/>
          <a:p>
            <a:fld id="{AEE5E639-D598-E143-91BC-79FD22069BA6}" type="datetime1">
              <a:rPr lang="en-CA" smtClean="0"/>
              <a:t>2020-10-09</a:t>
            </a:fld>
            <a:endParaRPr lang="en-US"/>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2020-10-09</a:t>
            </a:fld>
            <a:endParaRPr lang="en-US" dirty="0"/>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a:xfrm>
            <a:off x="1042988" y="2665442"/>
            <a:ext cx="10501312" cy="1649381"/>
          </a:xfrm>
        </p:spPr>
        <p:txBody>
          <a:bodyPr>
            <a:normAutofit/>
          </a:bodyPr>
          <a:lstStyle/>
          <a:p>
            <a:pPr>
              <a:lnSpc>
                <a:spcPct val="120000"/>
              </a:lnSpc>
            </a:pPr>
            <a:r>
              <a:rPr lang="en-US" sz="5300" dirty="0" smtClean="0"/>
              <a:t>TAFSEER</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721644" y="4537098"/>
            <a:ext cx="9144000" cy="1141418"/>
          </a:xfrm>
        </p:spPr>
        <p:txBody>
          <a:bodyPr/>
          <a:lstStyle/>
          <a:p>
            <a:r>
              <a:rPr lang="en-US" b="1" dirty="0" smtClean="0"/>
              <a:t>Imam Adnan </a:t>
            </a:r>
            <a:r>
              <a:rPr lang="en-US" b="1" dirty="0" err="1" smtClean="0"/>
              <a:t>Balihodzic</a:t>
            </a:r>
            <a:endParaRPr lang="en-US" dirty="0"/>
          </a:p>
        </p:txBody>
      </p:sp>
      <p:sp>
        <p:nvSpPr>
          <p:cNvPr id="4" name="Date Placeholder 3">
            <a:extLst>
              <a:ext uri="{FF2B5EF4-FFF2-40B4-BE49-F238E27FC236}">
                <a16:creationId xmlns:a16="http://schemas.microsoft.com/office/drawing/2014/main" id="{B58D3839-5137-2E43-9E9E-2448574C133B}"/>
              </a:ext>
            </a:extLst>
          </p:cNvPr>
          <p:cNvSpPr>
            <a:spLocks noGrp="1"/>
          </p:cNvSpPr>
          <p:nvPr>
            <p:ph type="dt" sz="half" idx="10"/>
          </p:nvPr>
        </p:nvSpPr>
        <p:spPr/>
        <p:txBody>
          <a:bodyPr/>
          <a:lstStyle/>
          <a:p>
            <a:fld id="{A02DA27A-0449-7248-A94F-950571DA4F0A}" type="datetime1">
              <a:rPr lang="en-CA" smtClean="0"/>
              <a:t>2020-10-09</a:t>
            </a:fld>
            <a:endParaRPr lang="en-US"/>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extBox 6">
            <a:extLst>
              <a:ext uri="{FF2B5EF4-FFF2-40B4-BE49-F238E27FC236}">
                <a16:creationId xmlns:a16="http://schemas.microsoft.com/office/drawing/2014/main" id="{3F55A7A9-5738-CF48-B5C0-8FEFD5979462}"/>
              </a:ext>
            </a:extLst>
          </p:cNvPr>
          <p:cNvSpPr txBox="1"/>
          <p:nvPr/>
        </p:nvSpPr>
        <p:spPr>
          <a:xfrm>
            <a:off x="3893025" y="1782325"/>
            <a:ext cx="4353051" cy="369332"/>
          </a:xfrm>
          <a:prstGeom prst="rect">
            <a:avLst/>
          </a:prstGeom>
          <a:noFill/>
        </p:spPr>
        <p:txBody>
          <a:bodyPr wrap="none" rtlCol="0">
            <a:spAutoFit/>
          </a:bodyPr>
          <a:lstStyle/>
          <a:p>
            <a:r>
              <a:rPr lang="en-CA" b="1" dirty="0">
                <a:solidFill>
                  <a:schemeClr val="bg1"/>
                </a:solidFill>
              </a:rPr>
              <a:t>QRN 111 – Tafsir Curriculum – Lecture No. </a:t>
            </a:r>
            <a:r>
              <a:rPr lang="en-CA" b="1" dirty="0">
                <a:solidFill>
                  <a:schemeClr val="bg1"/>
                </a:solidFill>
              </a:rPr>
              <a:t>2</a:t>
            </a:r>
            <a:endParaRPr lang="en-US" dirty="0"/>
          </a:p>
        </p:txBody>
      </p:sp>
      <p:sp>
        <p:nvSpPr>
          <p:cNvPr id="8" name="Google Shape;86;p1"/>
          <p:cNvSpPr txBox="1"/>
          <p:nvPr/>
        </p:nvSpPr>
        <p:spPr>
          <a:xfrm>
            <a:off x="5211594" y="5476772"/>
            <a:ext cx="1851343" cy="903007"/>
          </a:xfrm>
          <a:prstGeom prst="rect">
            <a:avLst/>
          </a:prstGeom>
          <a:solidFill>
            <a:schemeClr val="accent1">
              <a:lumMod val="50000"/>
            </a:schemeClr>
          </a:solidFill>
          <a:ln>
            <a:noFill/>
          </a:ln>
        </p:spPr>
        <p:txBody>
          <a:bodyPr spcFirstLastPara="1" wrap="square" lIns="91425" tIns="45700" rIns="91425" bIns="45700" anchor="b" anchorCtr="0">
            <a:noAutofit/>
          </a:bodyPr>
          <a:lstStyle/>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First Semester</a:t>
            </a:r>
          </a:p>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1442H/2020 </a:t>
            </a:r>
            <a:endParaRPr lang="ar-JO" sz="1200" b="1" dirty="0" smtClean="0">
              <a:solidFill>
                <a:schemeClr val="bg1"/>
              </a:solidFill>
              <a:latin typeface="Simplified Arabic" pitchFamily="18" charset="-78"/>
              <a:sym typeface="Calibri"/>
            </a:endParaRPr>
          </a:p>
        </p:txBody>
      </p:sp>
    </p:spTree>
    <p:extLst>
      <p:ext uri="{BB962C8B-B14F-4D97-AF65-F5344CB8AC3E}">
        <p14:creationId xmlns:p14="http://schemas.microsoft.com/office/powerpoint/2010/main" val="393409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38200" y="1690688"/>
            <a:ext cx="10515600" cy="4837118"/>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10</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an-</a:t>
            </a:r>
            <a:r>
              <a:rPr lang="en-US" sz="3100" dirty="0" err="1"/>
              <a:t>Nazi’at</a:t>
            </a:r>
            <a:r>
              <a:rPr lang="en-US" sz="3100" dirty="0" smtClean="0"/>
              <a:t>: </a:t>
            </a:r>
            <a:r>
              <a:rPr lang="en-US" sz="3100" dirty="0" err="1" smtClean="0"/>
              <a:t>Ayaat</a:t>
            </a:r>
            <a:r>
              <a:rPr lang="en-US" sz="3100" dirty="0" smtClean="0"/>
              <a:t> </a:t>
            </a:r>
            <a:r>
              <a:rPr lang="en-US" sz="3100" dirty="0"/>
              <a:t>27-41 </a:t>
            </a:r>
            <a:r>
              <a:rPr lang="en-US" sz="3100" dirty="0" smtClean="0"/>
              <a:t>– </a:t>
            </a:r>
            <a:br>
              <a:rPr lang="en-US" sz="3100" dirty="0" smtClean="0"/>
            </a:br>
            <a:r>
              <a:rPr lang="en-US" sz="3100" dirty="0" smtClean="0"/>
              <a:t>Fear </a:t>
            </a:r>
            <a:r>
              <a:rPr lang="en-US" sz="3100" dirty="0"/>
              <a:t>of Allah is the Only Defense against </a:t>
            </a:r>
            <a:r>
              <a:rPr lang="en-US" sz="3100" dirty="0" smtClean="0"/>
              <a:t>Temptations</a:t>
            </a: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344071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11</a:t>
            </a:fld>
            <a:endParaRPr lang="en-US"/>
          </a:p>
        </p:txBody>
      </p:sp>
      <p:sp>
        <p:nvSpPr>
          <p:cNvPr id="3" name="Content Placeholder 2"/>
          <p:cNvSpPr>
            <a:spLocks noGrp="1"/>
          </p:cNvSpPr>
          <p:nvPr>
            <p:ph idx="1"/>
          </p:nvPr>
        </p:nvSpPr>
        <p:spPr>
          <a:xfrm>
            <a:off x="838200" y="1690688"/>
            <a:ext cx="10515600" cy="4837117"/>
          </a:xfrm>
        </p:spPr>
        <p:txBody>
          <a:bodyPr>
            <a:noAutofit/>
          </a:bodyPr>
          <a:lstStyle/>
          <a:p>
            <a:r>
              <a:rPr lang="en-US" sz="1300" dirty="0"/>
              <a:t>Having mentioned the end met by tyrants who thought themselves very powerful, the Surah turns to the present unbelievers who also depend on their own power. It directs their attention to some manifestations of the work of the Supreme Power in the universe.</a:t>
            </a:r>
          </a:p>
          <a:p>
            <a:r>
              <a:rPr lang="en-US" sz="1300" dirty="0"/>
              <a:t>Allah </a:t>
            </a:r>
            <a:r>
              <a:rPr lang="en-US" sz="1300" i="1" dirty="0" err="1" smtClean="0"/>
              <a:t>swt</a:t>
            </a:r>
            <a:r>
              <a:rPr lang="en-US" sz="1300" dirty="0"/>
              <a:t> asks, </a:t>
            </a:r>
            <a:r>
              <a:rPr lang="en-US" sz="1300" b="1" i="1" dirty="0">
                <a:solidFill>
                  <a:srgbClr val="008000"/>
                </a:solidFill>
              </a:rPr>
              <a:t>“Are you a more difficult creation or is the heaven?”</a:t>
            </a:r>
            <a:r>
              <a:rPr lang="en-US" sz="1300" i="1" dirty="0">
                <a:solidFill>
                  <a:srgbClr val="008000"/>
                </a:solidFill>
              </a:rPr>
              <a:t> </a:t>
            </a:r>
            <a:r>
              <a:rPr lang="en-US" sz="1300" dirty="0" smtClean="0"/>
              <a:t>The </a:t>
            </a:r>
            <a:r>
              <a:rPr lang="en-US" sz="1300" dirty="0"/>
              <a:t>obvious answer is ‘the heaven’. This question seems </a:t>
            </a:r>
            <a:r>
              <a:rPr lang="en-US" sz="1300" dirty="0" smtClean="0"/>
              <a:t>to infer </a:t>
            </a:r>
            <a:r>
              <a:rPr lang="en-US" sz="1300" dirty="0"/>
              <a:t>another question: ‘</a:t>
            </a:r>
            <a:r>
              <a:rPr lang="en-US" sz="1300" i="1" dirty="0">
                <a:solidFill>
                  <a:srgbClr val="C00000"/>
                </a:solidFill>
              </a:rPr>
              <a:t>Then why should you think so highly of your own power when heaven </a:t>
            </a:r>
            <a:r>
              <a:rPr lang="en-US" sz="1300" i="1" dirty="0" smtClean="0">
                <a:solidFill>
                  <a:srgbClr val="C00000"/>
                </a:solidFill>
              </a:rPr>
              <a:t>is much </a:t>
            </a:r>
            <a:r>
              <a:rPr lang="en-US" sz="1300" i="1" dirty="0">
                <a:solidFill>
                  <a:srgbClr val="C00000"/>
                </a:solidFill>
              </a:rPr>
              <a:t>stronger in constitution than </a:t>
            </a:r>
            <a:r>
              <a:rPr lang="en-US" sz="1300" i="1" dirty="0" smtClean="0">
                <a:solidFill>
                  <a:srgbClr val="C00000"/>
                </a:solidFill>
              </a:rPr>
              <a:t>you?’ </a:t>
            </a:r>
            <a:r>
              <a:rPr lang="en-US" sz="1300" dirty="0"/>
              <a:t>The question may also be carried forward in a different direction: </a:t>
            </a:r>
            <a:r>
              <a:rPr lang="en-US" sz="1300" i="1" dirty="0">
                <a:solidFill>
                  <a:srgbClr val="C00000"/>
                </a:solidFill>
              </a:rPr>
              <a:t>‘Why </a:t>
            </a:r>
            <a:r>
              <a:rPr lang="en-US" sz="1300" i="1" dirty="0" smtClean="0">
                <a:solidFill>
                  <a:srgbClr val="C00000"/>
                </a:solidFill>
              </a:rPr>
              <a:t>do you </a:t>
            </a:r>
            <a:r>
              <a:rPr lang="en-US" sz="1300" i="1" dirty="0">
                <a:solidFill>
                  <a:srgbClr val="C00000"/>
                </a:solidFill>
              </a:rPr>
              <a:t>think resurrection is impossible, when Allah </a:t>
            </a:r>
            <a:r>
              <a:rPr lang="en-US" sz="1300" i="1" dirty="0" err="1" smtClean="0">
                <a:solidFill>
                  <a:srgbClr val="C00000"/>
                </a:solidFill>
              </a:rPr>
              <a:t>swt</a:t>
            </a:r>
            <a:r>
              <a:rPr lang="en-US" sz="1300" i="1" dirty="0">
                <a:solidFill>
                  <a:srgbClr val="C00000"/>
                </a:solidFill>
              </a:rPr>
              <a:t> has created heaven, the creation </a:t>
            </a:r>
            <a:r>
              <a:rPr lang="en-US" sz="1300" i="1" dirty="0" smtClean="0">
                <a:solidFill>
                  <a:srgbClr val="C00000"/>
                </a:solidFill>
              </a:rPr>
              <a:t>of which </a:t>
            </a:r>
            <a:r>
              <a:rPr lang="en-US" sz="1300" i="1" dirty="0">
                <a:solidFill>
                  <a:srgbClr val="C00000"/>
                </a:solidFill>
              </a:rPr>
              <a:t>requires more power than your own creation?’ </a:t>
            </a:r>
            <a:r>
              <a:rPr lang="en-US" sz="1300" b="1" dirty="0"/>
              <a:t>Resurrection is merely </a:t>
            </a:r>
            <a:r>
              <a:rPr lang="en-US" sz="1300" b="1" dirty="0" smtClean="0"/>
              <a:t>a repetition </a:t>
            </a:r>
            <a:r>
              <a:rPr lang="en-US" sz="1300" b="1" dirty="0"/>
              <a:t>of creation. He who has built heaven will find </a:t>
            </a:r>
            <a:r>
              <a:rPr lang="en-US" sz="1300" b="1" dirty="0" smtClean="0"/>
              <a:t>your resurrection </a:t>
            </a:r>
            <a:r>
              <a:rPr lang="en-US" sz="1300" b="1" dirty="0"/>
              <a:t>an easier proposition.</a:t>
            </a:r>
            <a:r>
              <a:rPr lang="en-US" sz="1300" dirty="0"/>
              <a:t> It is He who has ‘built’ heaven. The term ‘build’ suggests strength and firm constitution</a:t>
            </a:r>
            <a:r>
              <a:rPr lang="en-US" sz="1300" dirty="0" smtClean="0"/>
              <a:t>. </a:t>
            </a:r>
            <a:r>
              <a:rPr lang="en-US" sz="1300" b="1" i="1" dirty="0" smtClean="0">
                <a:solidFill>
                  <a:srgbClr val="008000"/>
                </a:solidFill>
              </a:rPr>
              <a:t>“</a:t>
            </a:r>
            <a:r>
              <a:rPr lang="en-US" sz="1300" b="1" i="1" dirty="0">
                <a:solidFill>
                  <a:srgbClr val="008000"/>
                </a:solidFill>
              </a:rPr>
              <a:t>He raised its ceiling and proportioned it</a:t>
            </a:r>
            <a:r>
              <a:rPr lang="en-US" sz="1300" b="1" i="1" dirty="0" smtClean="0">
                <a:solidFill>
                  <a:srgbClr val="008000"/>
                </a:solidFill>
              </a:rPr>
              <a:t>.”</a:t>
            </a:r>
            <a:r>
              <a:rPr lang="en-US" sz="1300" i="1" dirty="0" smtClean="0">
                <a:solidFill>
                  <a:srgbClr val="008000"/>
                </a:solidFill>
              </a:rPr>
              <a:t> </a:t>
            </a:r>
            <a:r>
              <a:rPr lang="en-US" sz="1300" dirty="0" smtClean="0"/>
              <a:t>We </a:t>
            </a:r>
            <a:r>
              <a:rPr lang="en-US" sz="1300" dirty="0"/>
              <a:t>need no more than a glance in order to recognize the perfect coherence and harmony in the building of heaven. </a:t>
            </a:r>
            <a:r>
              <a:rPr lang="en-US" sz="1300" b="1" dirty="0"/>
              <a:t>Knowledge of the laws which govern the existence of the creatures in the sky above us helps us to understand the full meaning of this </a:t>
            </a:r>
            <a:r>
              <a:rPr lang="en-US" sz="1300" b="1" i="1" dirty="0"/>
              <a:t>ayah</a:t>
            </a:r>
            <a:r>
              <a:rPr lang="en-US" sz="1300" b="1" dirty="0"/>
              <a:t>. </a:t>
            </a:r>
            <a:endParaRPr lang="en-US" sz="1300" b="1" dirty="0" smtClean="0"/>
          </a:p>
          <a:p>
            <a:r>
              <a:rPr lang="en-US" sz="1300" b="1" i="1" dirty="0">
                <a:solidFill>
                  <a:srgbClr val="008000"/>
                </a:solidFill>
              </a:rPr>
              <a:t>“And after that He spread the earth. He extracted from it its water and its pasture. And the mountains He set firmly as provision for you and your grazing livestock</a:t>
            </a:r>
            <a:r>
              <a:rPr lang="en-US" sz="1300" b="1" i="1" dirty="0" smtClean="0">
                <a:solidFill>
                  <a:srgbClr val="008000"/>
                </a:solidFill>
              </a:rPr>
              <a:t>.”</a:t>
            </a:r>
            <a:r>
              <a:rPr lang="en-US" sz="1300" i="1" dirty="0" smtClean="0">
                <a:solidFill>
                  <a:srgbClr val="008000"/>
                </a:solidFill>
              </a:rPr>
              <a:t> </a:t>
            </a:r>
            <a:r>
              <a:rPr lang="en-US" sz="1300" dirty="0" smtClean="0"/>
              <a:t>Spreading </a:t>
            </a:r>
            <a:r>
              <a:rPr lang="en-US" sz="1300" dirty="0"/>
              <a:t>out the earth is a reference to the leveling of its surface so that it becomes easy to walk on, and to the formation of a layer of soil suitable for cultivation. Setting the mountains firm is </a:t>
            </a:r>
            <a:r>
              <a:rPr lang="en-US" sz="1300" dirty="0" smtClean="0"/>
              <a:t>a result </a:t>
            </a:r>
            <a:r>
              <a:rPr lang="en-US" sz="1300" dirty="0"/>
              <a:t>of the final shaping of the surface of the earth and its cooling down to a </a:t>
            </a:r>
            <a:r>
              <a:rPr lang="en-US" sz="1300" dirty="0" smtClean="0"/>
              <a:t>level suitable </a:t>
            </a:r>
            <a:r>
              <a:rPr lang="en-US" sz="1300" dirty="0"/>
              <a:t>for the emergence of living organisms. Allah </a:t>
            </a:r>
            <a:r>
              <a:rPr lang="en-US" sz="1300" i="1" dirty="0" err="1" smtClean="0"/>
              <a:t>swt</a:t>
            </a:r>
            <a:r>
              <a:rPr lang="en-US" sz="1300" dirty="0"/>
              <a:t> also brought out water from </a:t>
            </a:r>
            <a:r>
              <a:rPr lang="en-US" sz="1300" dirty="0" smtClean="0"/>
              <a:t>the earth</a:t>
            </a:r>
            <a:r>
              <a:rPr lang="en-US" sz="1300" dirty="0"/>
              <a:t>. </a:t>
            </a:r>
            <a:endParaRPr lang="en-US" sz="1300" dirty="0" smtClean="0"/>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an-</a:t>
            </a:r>
            <a:r>
              <a:rPr lang="en-US" sz="3100" dirty="0" err="1"/>
              <a:t>Nazi’at</a:t>
            </a:r>
            <a:r>
              <a:rPr lang="en-US" sz="3100" dirty="0" smtClean="0"/>
              <a:t>: </a:t>
            </a:r>
            <a:r>
              <a:rPr lang="en-US" sz="3100" dirty="0" err="1" smtClean="0"/>
              <a:t>Ayaat</a:t>
            </a:r>
            <a:r>
              <a:rPr lang="en-US" sz="3100" dirty="0" smtClean="0"/>
              <a:t> </a:t>
            </a:r>
            <a:r>
              <a:rPr lang="en-US" sz="3100" dirty="0"/>
              <a:t>27-41 </a:t>
            </a:r>
            <a:r>
              <a:rPr lang="en-US" sz="3100" dirty="0" smtClean="0"/>
              <a:t>– </a:t>
            </a:r>
            <a:br>
              <a:rPr lang="en-US" sz="3100" dirty="0" smtClean="0"/>
            </a:br>
            <a:r>
              <a:rPr lang="en-US" sz="3100" dirty="0" smtClean="0"/>
              <a:t>Fear </a:t>
            </a:r>
            <a:r>
              <a:rPr lang="en-US" sz="3100" dirty="0"/>
              <a:t>of Allah is the Only Defense against </a:t>
            </a:r>
            <a:r>
              <a:rPr lang="en-US" sz="3100" dirty="0" smtClean="0"/>
              <a:t>Temptations</a:t>
            </a: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379537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67543"/>
            <a:ext cx="10515600" cy="5055325"/>
          </a:xfrm>
        </p:spPr>
        <p:txBody>
          <a:bodyPr>
            <a:noAutofit/>
          </a:bodyPr>
          <a:lstStyle/>
          <a:p>
            <a:r>
              <a:rPr lang="en-US" sz="1200" dirty="0"/>
              <a:t>The Quran declares that all this is </a:t>
            </a:r>
            <a:r>
              <a:rPr lang="en-US" sz="1200" b="1" i="1" dirty="0">
                <a:solidFill>
                  <a:srgbClr val="008000"/>
                </a:solidFill>
              </a:rPr>
              <a:t>“for you and your grazing livestock,”</a:t>
            </a:r>
            <a:r>
              <a:rPr lang="en-US" sz="1200" dirty="0"/>
              <a:t> to delight in. </a:t>
            </a:r>
            <a:r>
              <a:rPr lang="en-US" sz="1200" b="1" dirty="0"/>
              <a:t>This is a reminder to man of what Allah </a:t>
            </a:r>
            <a:r>
              <a:rPr lang="en-US" sz="1200" b="1" dirty="0" smtClean="0"/>
              <a:t>has </a:t>
            </a:r>
            <a:r>
              <a:rPr lang="en-US" sz="1200" b="1" dirty="0"/>
              <a:t>made for him, and of His perfect and elaborate planning</a:t>
            </a:r>
            <a:r>
              <a:rPr lang="en-US" sz="1200" dirty="0"/>
              <a:t>. </a:t>
            </a:r>
            <a:r>
              <a:rPr lang="en-US" sz="1200" dirty="0">
                <a:solidFill>
                  <a:srgbClr val="C00000"/>
                </a:solidFill>
              </a:rPr>
              <a:t>It is not by chance that heaven was built in this fashion and the earth spread out to take its present shape. Man’s existence, as Allah’s vicegerent, was taken into account. </a:t>
            </a:r>
            <a:r>
              <a:rPr lang="en-US" sz="1200" dirty="0" smtClean="0"/>
              <a:t>Establishing the fact of elaborate planning of the grand universe, and giving man a special place </a:t>
            </a:r>
            <a:r>
              <a:rPr lang="en-US" sz="1200" dirty="0" smtClean="0">
                <a:solidFill>
                  <a:srgbClr val="C00000"/>
                </a:solidFill>
              </a:rPr>
              <a:t>in it prepares man’s heart and mind to receive and accept the statement about the reality of the Hereafter and its final judgment</a:t>
            </a:r>
            <a:r>
              <a:rPr lang="en-US" sz="1200" dirty="0" smtClean="0"/>
              <a:t>. It is inconceivable that the final end comes with the end of man’s short life in this world, or that evil and tyranny can get away without retribution, or that good and righteous can be left to suffer whatever hardship is visited on them in this life, without there being a chance to put matters right.</a:t>
            </a:r>
          </a:p>
          <a:p>
            <a:r>
              <a:rPr lang="en-US" sz="1200" b="1" i="1" dirty="0">
                <a:solidFill>
                  <a:srgbClr val="008000"/>
                </a:solidFill>
              </a:rPr>
              <a:t>“But when there comes the greatest Overwhelming Calamity – the Day when man will remember that for which he strove</a:t>
            </a:r>
            <a:r>
              <a:rPr lang="en-US" sz="1200" b="1" i="1" dirty="0" smtClean="0">
                <a:solidFill>
                  <a:srgbClr val="008000"/>
                </a:solidFill>
              </a:rPr>
              <a:t>.”</a:t>
            </a:r>
            <a:r>
              <a:rPr lang="en-US" sz="1200" b="1" i="1" dirty="0">
                <a:solidFill>
                  <a:srgbClr val="008000"/>
                </a:solidFill>
              </a:rPr>
              <a:t> “And Hellfire will be exposed for [all] those who see.”</a:t>
            </a:r>
            <a:r>
              <a:rPr lang="en-US" sz="1200" dirty="0"/>
              <a:t> </a:t>
            </a:r>
            <a:r>
              <a:rPr lang="en-US" sz="1200" dirty="0" smtClean="0"/>
              <a:t>People </a:t>
            </a:r>
            <a:r>
              <a:rPr lang="en-US" sz="1200" dirty="0"/>
              <a:t>will have different ends depending on how they led their first life</a:t>
            </a:r>
            <a:r>
              <a:rPr lang="en-US" sz="1200" b="1" dirty="0"/>
              <a:t>, </a:t>
            </a:r>
            <a:r>
              <a:rPr lang="en-US" sz="1200" b="1" i="1" dirty="0">
                <a:solidFill>
                  <a:srgbClr val="008000"/>
                </a:solidFill>
              </a:rPr>
              <a:t>“So as for he who transgressed and preferred the life of the world, then indeed, Hellfire will be [his] refuge</a:t>
            </a:r>
            <a:r>
              <a:rPr lang="en-US" sz="1200" b="1" i="1" dirty="0" smtClean="0">
                <a:solidFill>
                  <a:srgbClr val="008000"/>
                </a:solidFill>
              </a:rPr>
              <a:t>.”</a:t>
            </a:r>
            <a:r>
              <a:rPr lang="en-US" sz="1200" dirty="0" smtClean="0"/>
              <a:t> </a:t>
            </a:r>
            <a:r>
              <a:rPr lang="en-US" sz="1200" b="1" dirty="0" smtClean="0"/>
              <a:t>‘</a:t>
            </a:r>
            <a:r>
              <a:rPr lang="en-US" sz="1200" b="1" dirty="0"/>
              <a:t>Transgression</a:t>
            </a:r>
            <a:r>
              <a:rPr lang="en-US" sz="1200" dirty="0"/>
              <a:t>’ is used here as being synonymous with </a:t>
            </a:r>
            <a:r>
              <a:rPr lang="en-US" sz="1200" b="1" dirty="0"/>
              <a:t>exceeding the limits of right and truth</a:t>
            </a:r>
            <a:r>
              <a:rPr lang="en-US" sz="1200" dirty="0"/>
              <a:t>. Hence these three </a:t>
            </a:r>
            <a:r>
              <a:rPr lang="en-US" sz="1200" i="1" dirty="0" err="1"/>
              <a:t>ayaat</a:t>
            </a:r>
            <a:r>
              <a:rPr lang="en-US" sz="1200" dirty="0"/>
              <a:t> </a:t>
            </a:r>
            <a:r>
              <a:rPr lang="en-US" sz="1200" dirty="0">
                <a:solidFill>
                  <a:srgbClr val="C00000"/>
                </a:solidFill>
              </a:rPr>
              <a:t>refer to all those who transgress the boundaries of right, prefer this life to the future life, taking no heed of the latter. </a:t>
            </a:r>
            <a:endParaRPr lang="en-US" sz="1200" dirty="0" smtClean="0">
              <a:solidFill>
                <a:srgbClr val="C00000"/>
              </a:solidFill>
            </a:endParaRPr>
          </a:p>
          <a:p>
            <a:r>
              <a:rPr lang="en-US" sz="1200" b="1" i="1" dirty="0" smtClean="0">
                <a:solidFill>
                  <a:srgbClr val="008000"/>
                </a:solidFill>
              </a:rPr>
              <a:t>“But as for he who feared the position of his Lord and prevented the soul from [unlawful] inclination, then indeed, Paradise will be [his] refuge.”</a:t>
            </a:r>
            <a:r>
              <a:rPr lang="en-US" sz="1200" i="1" dirty="0" smtClean="0">
                <a:solidFill>
                  <a:srgbClr val="008000"/>
                </a:solidFill>
              </a:rPr>
              <a:t> </a:t>
            </a:r>
            <a:r>
              <a:rPr lang="en-US" sz="1200" dirty="0" smtClean="0"/>
              <a:t>The one who fears to stand in front of Allah does not indulge in sin. If he slips and commits a sin, in a moment of weakness, his fear of Allah will lead him to repent and pray for forgiveness. Thus, he remains within the area of obedience, the central point of which is the control of one’s impulse and desires. </a:t>
            </a:r>
            <a:r>
              <a:rPr lang="en-US" sz="1200" dirty="0" smtClean="0">
                <a:solidFill>
                  <a:srgbClr val="C00000"/>
                </a:solidFill>
              </a:rPr>
              <a:t>Indulgence of desire and whims is essentially the cause of all forms of tyranny and transgression</a:t>
            </a:r>
            <a:r>
              <a:rPr lang="en-US" sz="1200" dirty="0" smtClean="0"/>
              <a:t>. It is the spring of evil. Man hardly ever falls for any reason other </a:t>
            </a:r>
            <a:r>
              <a:rPr lang="en-US" sz="1200" dirty="0"/>
              <a:t>than succumbing to caprice and desire</a:t>
            </a:r>
            <a:r>
              <a:rPr lang="en-US" sz="1200" dirty="0" smtClean="0"/>
              <a:t>. Yet </a:t>
            </a:r>
            <a:r>
              <a:rPr lang="en-US" sz="1200" b="1" dirty="0" smtClean="0">
                <a:solidFill>
                  <a:srgbClr val="C00000"/>
                </a:solidFill>
              </a:rPr>
              <a:t>fear of Allah is the only solid defense against violent attacks of desire</a:t>
            </a:r>
            <a:r>
              <a:rPr lang="en-US" sz="1200" dirty="0" smtClean="0"/>
              <a:t>. Hence</a:t>
            </a:r>
            <a:r>
              <a:rPr lang="en-US" sz="1200" dirty="0"/>
              <a:t>, the Surah mentions </a:t>
            </a:r>
            <a:r>
              <a:rPr lang="en-US" sz="1200" dirty="0">
                <a:solidFill>
                  <a:srgbClr val="C00000"/>
                </a:solidFill>
              </a:rPr>
              <a:t>fear of Allah </a:t>
            </a:r>
            <a:r>
              <a:rPr lang="en-US" sz="1200" dirty="0" smtClean="0">
                <a:solidFill>
                  <a:srgbClr val="C00000"/>
                </a:solidFill>
              </a:rPr>
              <a:t>and </a:t>
            </a:r>
            <a:r>
              <a:rPr lang="en-US" sz="1200" dirty="0">
                <a:solidFill>
                  <a:srgbClr val="C00000"/>
                </a:solidFill>
              </a:rPr>
              <a:t>control of desire together in one </a:t>
            </a:r>
            <a:r>
              <a:rPr lang="en-US" sz="1200" i="1" dirty="0">
                <a:solidFill>
                  <a:srgbClr val="C00000"/>
                </a:solidFill>
              </a:rPr>
              <a:t>ayah</a:t>
            </a:r>
            <a:r>
              <a:rPr lang="en-US" sz="1200" dirty="0" smtClean="0"/>
              <a:t>.</a:t>
            </a:r>
            <a:endParaRPr lang="en-US" sz="1200" dirty="0"/>
          </a:p>
        </p:txBody>
      </p:sp>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12</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an-</a:t>
            </a:r>
            <a:r>
              <a:rPr lang="en-US" sz="3100" dirty="0" err="1"/>
              <a:t>Nazi’at</a:t>
            </a:r>
            <a:r>
              <a:rPr lang="en-US" sz="3100" dirty="0" smtClean="0"/>
              <a:t>: </a:t>
            </a:r>
            <a:r>
              <a:rPr lang="en-US" sz="3100" dirty="0" err="1" smtClean="0"/>
              <a:t>Ayaat</a:t>
            </a:r>
            <a:r>
              <a:rPr lang="en-US" sz="3100" dirty="0" smtClean="0"/>
              <a:t> </a:t>
            </a:r>
            <a:r>
              <a:rPr lang="en-US" sz="3100" dirty="0"/>
              <a:t>27-41 </a:t>
            </a:r>
            <a:r>
              <a:rPr lang="en-US" sz="3100" dirty="0" smtClean="0"/>
              <a:t>– </a:t>
            </a:r>
            <a:br>
              <a:rPr lang="en-US" sz="3100" dirty="0" smtClean="0"/>
            </a:br>
            <a:r>
              <a:rPr lang="en-US" sz="3100" dirty="0" smtClean="0"/>
              <a:t>Fear </a:t>
            </a:r>
            <a:r>
              <a:rPr lang="en-US" sz="3100" dirty="0"/>
              <a:t>of Allah is the Only Defense against </a:t>
            </a:r>
            <a:r>
              <a:rPr lang="en-US" sz="3100" dirty="0" smtClean="0"/>
              <a:t>Temptations</a:t>
            </a: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3929017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13</a:t>
            </a:fld>
            <a:endParaRPr lang="en-US"/>
          </a:p>
        </p:txBody>
      </p:sp>
      <p:pic>
        <p:nvPicPr>
          <p:cNvPr id="6" name="Picture 5"/>
          <p:cNvPicPr>
            <a:picLocks noChangeAspect="1"/>
          </p:cNvPicPr>
          <p:nvPr/>
        </p:nvPicPr>
        <p:blipFill>
          <a:blip r:embed="rId2"/>
          <a:stretch>
            <a:fillRect/>
          </a:stretch>
        </p:blipFill>
        <p:spPr>
          <a:xfrm>
            <a:off x="838200" y="1690688"/>
            <a:ext cx="10515600" cy="4837118"/>
          </a:xfrm>
          <a:prstGeom prst="rect">
            <a:avLst/>
          </a:prstGeom>
        </p:spPr>
      </p:pic>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26571"/>
            <a:ext cx="10515600" cy="1364117"/>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smtClean="0"/>
              <a:t>: </a:t>
            </a:r>
            <a:br>
              <a:rPr lang="en-US" sz="3100" dirty="0" smtClean="0"/>
            </a:br>
            <a:r>
              <a:rPr lang="en-US" sz="3100" dirty="0" err="1" smtClean="0"/>
              <a:t>Ayaat</a:t>
            </a:r>
            <a:r>
              <a:rPr lang="en-US" sz="3100" dirty="0" smtClean="0"/>
              <a:t> 42-46</a:t>
            </a:r>
            <a:r>
              <a:rPr lang="en-US" sz="3100" dirty="0"/>
              <a:t> – </a:t>
            </a:r>
            <a:r>
              <a:rPr lang="en-US" sz="3100" dirty="0" smtClean="0"/>
              <a:t>the </a:t>
            </a:r>
            <a:r>
              <a:rPr lang="en-US" sz="3100" dirty="0"/>
              <a:t>Timings of the Last Hour</a:t>
            </a:r>
            <a:r>
              <a:rPr lang="en-US" b="0" dirty="0"/>
              <a:t/>
            </a:r>
            <a:br>
              <a:rPr lang="en-US" b="0" dirty="0"/>
            </a:b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3097793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9"/>
            <a:ext cx="10515600" cy="4837118"/>
          </a:xfrm>
        </p:spPr>
        <p:txBody>
          <a:bodyPr>
            <a:normAutofit fontScale="40000" lnSpcReduction="20000"/>
          </a:bodyPr>
          <a:lstStyle/>
          <a:p>
            <a:r>
              <a:rPr lang="en-US" sz="3300" dirty="0" smtClean="0"/>
              <a:t>Every </a:t>
            </a:r>
            <a:r>
              <a:rPr lang="en-US" sz="3300" dirty="0"/>
              <a:t>time the pagan Arabs heard a description of the fearful events </a:t>
            </a:r>
            <a:r>
              <a:rPr lang="en-US" sz="3300" dirty="0">
                <a:solidFill>
                  <a:srgbClr val="C00000"/>
                </a:solidFill>
              </a:rPr>
              <a:t>of the Day of Judgment, and the reckoning which then takes place, they used to ask the Prophet </a:t>
            </a:r>
            <a:r>
              <a:rPr lang="en-US" sz="3300" i="1" dirty="0" smtClean="0">
                <a:solidFill>
                  <a:srgbClr val="C00000"/>
                </a:solidFill>
              </a:rPr>
              <a:t>saws</a:t>
            </a:r>
            <a:r>
              <a:rPr lang="en-US" sz="3300" dirty="0">
                <a:solidFill>
                  <a:srgbClr val="C00000"/>
                </a:solidFill>
              </a:rPr>
              <a:t> to specify its time</a:t>
            </a:r>
            <a:r>
              <a:rPr lang="en-US" sz="3300" dirty="0"/>
              <a:t>: </a:t>
            </a:r>
            <a:r>
              <a:rPr lang="en-US" sz="3300" b="1" i="1" dirty="0">
                <a:solidFill>
                  <a:srgbClr val="008000"/>
                </a:solidFill>
              </a:rPr>
              <a:t>“when is its arrival</a:t>
            </a:r>
            <a:r>
              <a:rPr lang="en-US" sz="3300" b="1" i="1" dirty="0" smtClean="0">
                <a:solidFill>
                  <a:srgbClr val="008000"/>
                </a:solidFill>
              </a:rPr>
              <a:t>?”</a:t>
            </a:r>
            <a:r>
              <a:rPr lang="en-US" sz="3300" i="1" dirty="0" smtClean="0">
                <a:solidFill>
                  <a:srgbClr val="008000"/>
                </a:solidFill>
              </a:rPr>
              <a:t> </a:t>
            </a:r>
            <a:r>
              <a:rPr lang="en-US" sz="3300" dirty="0"/>
              <a:t>By this they did not mean to know the time and date of the coming of resurrection </a:t>
            </a:r>
            <a:r>
              <a:rPr lang="en-US" sz="3300" dirty="0">
                <a:solidFill>
                  <a:srgbClr val="C00000"/>
                </a:solidFill>
              </a:rPr>
              <a:t>but to mock </a:t>
            </a:r>
            <a:r>
              <a:rPr lang="en-US" sz="3300" dirty="0" smtClean="0">
                <a:solidFill>
                  <a:srgbClr val="C00000"/>
                </a:solidFill>
              </a:rPr>
              <a:t>it</a:t>
            </a:r>
            <a:r>
              <a:rPr lang="en-US" sz="3300" dirty="0" smtClean="0"/>
              <a:t>. Allah</a:t>
            </a:r>
            <a:r>
              <a:rPr lang="en-US" sz="3300" i="1" dirty="0"/>
              <a:t> </a:t>
            </a:r>
            <a:r>
              <a:rPr lang="en-US" sz="3300" dirty="0"/>
              <a:t>responds to this question,</a:t>
            </a:r>
            <a:r>
              <a:rPr lang="en-US" sz="3300" i="1" dirty="0">
                <a:solidFill>
                  <a:srgbClr val="008000"/>
                </a:solidFill>
              </a:rPr>
              <a:t> </a:t>
            </a:r>
            <a:r>
              <a:rPr lang="en-US" sz="3300" b="1" i="1" dirty="0">
                <a:solidFill>
                  <a:srgbClr val="008000"/>
                </a:solidFill>
              </a:rPr>
              <a:t>“In what [position] are you that you should mention it?”</a:t>
            </a:r>
            <a:r>
              <a:rPr lang="en-US" sz="3300" b="1" dirty="0"/>
              <a:t> </a:t>
            </a:r>
            <a:r>
              <a:rPr lang="en-US" sz="3300" dirty="0" smtClean="0"/>
              <a:t>meaning </a:t>
            </a:r>
            <a:r>
              <a:rPr lang="en-US" sz="3300" dirty="0"/>
              <a:t>its knowledge is not with the Prophet or with any other creature. Rather the </a:t>
            </a:r>
            <a:r>
              <a:rPr lang="en-US" sz="3300" dirty="0">
                <a:solidFill>
                  <a:srgbClr val="C00000"/>
                </a:solidFill>
              </a:rPr>
              <a:t>knowledge of it is with Allah </a:t>
            </a:r>
            <a:r>
              <a:rPr lang="en-US" sz="3300" dirty="0" smtClean="0">
                <a:solidFill>
                  <a:srgbClr val="C00000"/>
                </a:solidFill>
              </a:rPr>
              <a:t>alone</a:t>
            </a:r>
            <a:r>
              <a:rPr lang="en-US" sz="3300" dirty="0"/>
              <a:t>. He is the One Who knows the exact time of its </a:t>
            </a:r>
            <a:r>
              <a:rPr lang="en-US" sz="3300" dirty="0" smtClean="0"/>
              <a:t>occurrence. Thus </a:t>
            </a:r>
            <a:r>
              <a:rPr lang="en-US" sz="3300" dirty="0"/>
              <a:t>when </a:t>
            </a:r>
            <a:r>
              <a:rPr lang="en-US" sz="3300" dirty="0" err="1"/>
              <a:t>Jibreel</a:t>
            </a:r>
            <a:r>
              <a:rPr lang="en-US" sz="3300" dirty="0"/>
              <a:t> </a:t>
            </a:r>
            <a:r>
              <a:rPr lang="en-US" sz="3300" i="1" dirty="0"/>
              <a:t>‘</a:t>
            </a:r>
            <a:r>
              <a:rPr lang="en-US" sz="3300" i="1" dirty="0" err="1"/>
              <a:t>alayhi</a:t>
            </a:r>
            <a:r>
              <a:rPr lang="en-US" sz="3300" i="1" dirty="0"/>
              <a:t> salaam</a:t>
            </a:r>
            <a:r>
              <a:rPr lang="en-US" sz="3300" dirty="0"/>
              <a:t> asked the Messenger of Allah </a:t>
            </a:r>
            <a:r>
              <a:rPr lang="en-US" sz="3300" dirty="0" smtClean="0"/>
              <a:t>saws about </a:t>
            </a:r>
            <a:r>
              <a:rPr lang="en-US" sz="3300" dirty="0"/>
              <a:t>the time of the last Hour, he </a:t>
            </a:r>
            <a:r>
              <a:rPr lang="en-US" sz="3300" dirty="0" smtClean="0"/>
              <a:t>said: </a:t>
            </a:r>
            <a:r>
              <a:rPr lang="ar-EG" sz="3300" dirty="0" smtClean="0"/>
              <a:t>مَا </a:t>
            </a:r>
            <a:r>
              <a:rPr lang="ar-EG" sz="3300" dirty="0"/>
              <a:t>الْمَسْؤُولُ عَنْهَا بِأَعْلَمَ مِنَ </a:t>
            </a:r>
            <a:r>
              <a:rPr lang="ar-EG" sz="3300" dirty="0" smtClean="0"/>
              <a:t>السَّائِل</a:t>
            </a:r>
            <a:r>
              <a:rPr lang="en-US" sz="3300" dirty="0" smtClean="0"/>
              <a:t> </a:t>
            </a:r>
            <a:r>
              <a:rPr lang="ar-EG" sz="3300" b="1" dirty="0" smtClean="0"/>
              <a:t>“</a:t>
            </a:r>
            <a:r>
              <a:rPr lang="en-US" sz="3300" b="1" dirty="0"/>
              <a:t>The one questioned about it knows no more than the questioner</a:t>
            </a:r>
            <a:r>
              <a:rPr lang="en-US" sz="3300" b="1" dirty="0" smtClean="0"/>
              <a:t>.”</a:t>
            </a:r>
          </a:p>
          <a:p>
            <a:r>
              <a:rPr lang="en-US" sz="3300" dirty="0"/>
              <a:t>It is so great that neither you nor anyone else should ask to be informed of its exact time. </a:t>
            </a:r>
            <a:r>
              <a:rPr lang="en-US" sz="3300" b="1" dirty="0">
                <a:solidFill>
                  <a:srgbClr val="008000"/>
                </a:solidFill>
              </a:rPr>
              <a:t>“To your Lord is its finality.”</a:t>
            </a:r>
            <a:r>
              <a:rPr lang="en-US" sz="3300" dirty="0"/>
              <a:t> </a:t>
            </a:r>
            <a:r>
              <a:rPr lang="en-US" sz="3300" dirty="0" smtClean="0"/>
              <a:t>He </a:t>
            </a:r>
            <a:r>
              <a:rPr lang="en-US" sz="3300" dirty="0"/>
              <a:t>is the Master of everything which relates to it.</a:t>
            </a:r>
          </a:p>
          <a:p>
            <a:r>
              <a:rPr lang="en-US" sz="3300" b="1" i="1" dirty="0">
                <a:solidFill>
                  <a:srgbClr val="008000"/>
                </a:solidFill>
              </a:rPr>
              <a:t>“You are only a warner for those who fear it.”</a:t>
            </a:r>
            <a:r>
              <a:rPr lang="en-US" sz="3300" dirty="0"/>
              <a:t> </a:t>
            </a:r>
            <a:r>
              <a:rPr lang="en-US" sz="3300" dirty="0" smtClean="0"/>
              <a:t>meaning</a:t>
            </a:r>
            <a:r>
              <a:rPr lang="en-US" sz="3300" dirty="0"/>
              <a:t>, you were sent to warn mankind and caution them to beware of the torment and punishment of </a:t>
            </a:r>
            <a:r>
              <a:rPr lang="en-US" sz="3300" dirty="0" smtClean="0"/>
              <a:t>Allah.</a:t>
            </a:r>
            <a:r>
              <a:rPr lang="en-US" sz="3300" dirty="0"/>
              <a:t> So whoever fears </a:t>
            </a:r>
            <a:r>
              <a:rPr lang="en-US" sz="3300" dirty="0" smtClean="0"/>
              <a:t>Allah, </a:t>
            </a:r>
            <a:r>
              <a:rPr lang="en-US" sz="3300" dirty="0"/>
              <a:t>fears standing before Him, and His threat, then he will follow you, and thus be successful and victorious. However, whoever denies you and opposes you, then he will only suffer loss and failure</a:t>
            </a:r>
            <a:r>
              <a:rPr lang="en-US" sz="3300" dirty="0" smtClean="0"/>
              <a:t>.</a:t>
            </a:r>
          </a:p>
          <a:p>
            <a:r>
              <a:rPr lang="en-US" sz="3300" b="1" i="1" dirty="0">
                <a:solidFill>
                  <a:srgbClr val="008000"/>
                </a:solidFill>
              </a:rPr>
              <a:t>“It will be, on the Day they see it, as though they had not remained [in the world] except for an afternoon or a morning thereof</a:t>
            </a:r>
            <a:r>
              <a:rPr lang="en-US" sz="3300" b="1" i="1" dirty="0" smtClean="0">
                <a:solidFill>
                  <a:srgbClr val="008000"/>
                </a:solidFill>
              </a:rPr>
              <a:t>.”</a:t>
            </a:r>
            <a:r>
              <a:rPr lang="en-US" sz="3300" dirty="0" smtClean="0"/>
              <a:t> When </a:t>
            </a:r>
            <a:r>
              <a:rPr lang="en-US" sz="3300" dirty="0"/>
              <a:t>people will stand up from their graves to go to the place of gathering, they will feel that the period of the worldly life was short. It will seem to them that it was only the afternoon of one </a:t>
            </a:r>
            <a:r>
              <a:rPr lang="en-US" sz="3300" dirty="0" smtClean="0"/>
              <a:t>day. The </a:t>
            </a:r>
            <a:r>
              <a:rPr lang="en-US" sz="3300" dirty="0"/>
              <a:t>whole world, its centuries and generations will shrink to nothing longer than a morning or an evening in the sight of the very people who quarrel and fight for it, preferring it to their share in the life to come. Yet for such passing enjoyment they abandon the Hereafter and forego the certain prospect of dwelling in paradise</a:t>
            </a:r>
            <a:r>
              <a:rPr lang="en-US" sz="3300" dirty="0" smtClean="0"/>
              <a:t>.</a:t>
            </a:r>
            <a:endParaRPr lang="en-US" sz="3300" dirty="0"/>
          </a:p>
          <a:p>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14</a:t>
            </a:fld>
            <a:endParaRPr lang="en-US"/>
          </a:p>
        </p:txBody>
      </p:sp>
      <p:sp>
        <p:nvSpPr>
          <p:cNvPr id="6"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600" dirty="0"/>
              <a:t/>
            </a:r>
            <a:br>
              <a:rPr lang="en-US" sz="3600" dirty="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smtClean="0"/>
              <a:t>: </a:t>
            </a:r>
            <a:br>
              <a:rPr lang="en-US" sz="3100" dirty="0" smtClean="0"/>
            </a:br>
            <a:r>
              <a:rPr lang="en-US" sz="3100" dirty="0" err="1" smtClean="0"/>
              <a:t>Ayaat</a:t>
            </a:r>
            <a:r>
              <a:rPr lang="en-US" sz="3100" dirty="0" smtClean="0"/>
              <a:t> 42-46</a:t>
            </a:r>
            <a:r>
              <a:rPr lang="en-US" sz="3100" dirty="0"/>
              <a:t> – </a:t>
            </a:r>
            <a:r>
              <a:rPr lang="en-US" sz="3100" dirty="0" smtClean="0"/>
              <a:t>the </a:t>
            </a:r>
            <a:r>
              <a:rPr lang="en-US" sz="3100" dirty="0"/>
              <a:t>Timings of the Last Hour</a:t>
            </a:r>
            <a:r>
              <a:rPr lang="en-US" b="0" dirty="0"/>
              <a:t/>
            </a:r>
            <a:br>
              <a:rPr lang="en-US" b="0" dirty="0"/>
            </a:b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2418234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a:t>
            </a:r>
            <a:r>
              <a:rPr lang="en-US" sz="3200" dirty="0" smtClean="0"/>
              <a:t>iscussion</a:t>
            </a:r>
            <a:endParaRPr lang="en-US" sz="3200" dirty="0"/>
          </a:p>
        </p:txBody>
      </p:sp>
      <p:sp>
        <p:nvSpPr>
          <p:cNvPr id="3" name="Content Placeholder 2"/>
          <p:cNvSpPr>
            <a:spLocks noGrp="1"/>
          </p:cNvSpPr>
          <p:nvPr>
            <p:ph idx="1"/>
          </p:nvPr>
        </p:nvSpPr>
        <p:spPr/>
        <p:txBody>
          <a:bodyPr>
            <a:normAutofit/>
          </a:bodyPr>
          <a:lstStyle/>
          <a:p>
            <a:r>
              <a:rPr lang="en-US" sz="2400" dirty="0" smtClean="0"/>
              <a:t>Which angels’ roles and characteristics are mentioned at the beginning of this Surah?</a:t>
            </a:r>
          </a:p>
          <a:p>
            <a:r>
              <a:rPr lang="en-US" sz="2400" dirty="0"/>
              <a:t>What </a:t>
            </a:r>
            <a:r>
              <a:rPr lang="en-US" sz="2400" dirty="0" smtClean="0"/>
              <a:t>is the </a:t>
            </a:r>
            <a:r>
              <a:rPr lang="en-US" sz="2400" dirty="0"/>
              <a:t>aim of Moses story in this surah</a:t>
            </a:r>
            <a:r>
              <a:rPr lang="en-US" sz="2400" dirty="0" smtClean="0"/>
              <a:t>?</a:t>
            </a:r>
          </a:p>
          <a:p>
            <a:r>
              <a:rPr lang="en-US" sz="2400" dirty="0" smtClean="0"/>
              <a:t>What is the meaning </a:t>
            </a:r>
            <a:r>
              <a:rPr lang="en-US" sz="2400" dirty="0"/>
              <a:t>of word </a:t>
            </a:r>
            <a:r>
              <a:rPr lang="en-US" sz="2400" dirty="0" err="1"/>
              <a:t>word</a:t>
            </a:r>
            <a:r>
              <a:rPr lang="en-US" sz="2400" dirty="0"/>
              <a:t> </a:t>
            </a:r>
            <a:r>
              <a:rPr lang="en-US" sz="2400" i="1" dirty="0" err="1" smtClean="0"/>
              <a:t>tagha</a:t>
            </a:r>
            <a:r>
              <a:rPr lang="en-US" sz="2400" i="1" dirty="0" smtClean="0"/>
              <a:t>?</a:t>
            </a:r>
          </a:p>
          <a:p>
            <a:r>
              <a:rPr lang="en-US" sz="2400" dirty="0"/>
              <a:t>Why couldn’t Prophet Mohammed answer the </a:t>
            </a:r>
            <a:r>
              <a:rPr lang="en-US" sz="2400" dirty="0" smtClean="0"/>
              <a:t>unbelievers’ </a:t>
            </a:r>
            <a:r>
              <a:rPr lang="en-US" sz="2400" dirty="0"/>
              <a:t>question </a:t>
            </a:r>
            <a:r>
              <a:rPr lang="en-US" sz="2400" dirty="0" smtClean="0"/>
              <a:t>about the Timing </a:t>
            </a:r>
            <a:r>
              <a:rPr lang="en-US" sz="2400" dirty="0"/>
              <a:t>of the Last </a:t>
            </a:r>
            <a:r>
              <a:rPr lang="en-US" sz="2400" dirty="0" smtClean="0"/>
              <a:t>Hour on his </a:t>
            </a:r>
            <a:r>
              <a:rPr lang="en-US" sz="2400" dirty="0"/>
              <a:t>Own?</a:t>
            </a:r>
            <a:endParaRPr lang="en-US" sz="2400" dirty="0" smtClean="0"/>
          </a:p>
          <a:p>
            <a:endParaRPr lang="en-US" sz="2400" dirty="0"/>
          </a:p>
        </p:txBody>
      </p:sp>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15</a:t>
            </a:fld>
            <a:endParaRPr lang="en-US"/>
          </a:p>
        </p:txBody>
      </p:sp>
    </p:spTree>
    <p:extLst>
      <p:ext uri="{BB962C8B-B14F-4D97-AF65-F5344CB8AC3E}">
        <p14:creationId xmlns:p14="http://schemas.microsoft.com/office/powerpoint/2010/main" val="300298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1542286-A1D8-B645-BE41-A0441A30AB55}"/>
              </a:ext>
            </a:extLst>
          </p:cNvPr>
          <p:cNvSpPr>
            <a:spLocks noGrp="1"/>
          </p:cNvSpPr>
          <p:nvPr>
            <p:ph idx="1"/>
          </p:nvPr>
        </p:nvSpPr>
        <p:spPr/>
        <p:txBody>
          <a:bodyPr>
            <a:normAutofit/>
          </a:bodyPr>
          <a:lstStyle/>
          <a:p>
            <a:pPr marL="0" indent="0" algn="ctr">
              <a:buNone/>
            </a:pPr>
            <a:r>
              <a:rPr lang="en-US" b="1" dirty="0"/>
              <a:t>Lecture No. </a:t>
            </a:r>
            <a:r>
              <a:rPr lang="en-US" b="1" dirty="0" smtClean="0"/>
              <a:t>2 </a:t>
            </a:r>
            <a:endParaRPr lang="en-US" b="1" dirty="0" smtClean="0"/>
          </a:p>
          <a:p>
            <a:pPr marL="0" indent="0" algn="ctr">
              <a:buNone/>
            </a:pPr>
            <a:endParaRPr lang="en-US" dirty="0" smtClean="0"/>
          </a:p>
          <a:p>
            <a:r>
              <a:rPr lang="en-US" b="1" dirty="0" err="1" smtClean="0"/>
              <a:t>Tafseer</a:t>
            </a:r>
            <a:r>
              <a:rPr lang="en-US" b="1" dirty="0" smtClean="0"/>
              <a:t> </a:t>
            </a:r>
            <a:r>
              <a:rPr lang="en-US" b="1" dirty="0" smtClean="0"/>
              <a:t>of Surah </a:t>
            </a:r>
            <a:r>
              <a:rPr lang="en-US" b="1" dirty="0" smtClean="0"/>
              <a:t>a</a:t>
            </a:r>
            <a:r>
              <a:rPr lang="en-US" b="1" dirty="0" smtClean="0"/>
              <a:t>n-</a:t>
            </a:r>
            <a:r>
              <a:rPr lang="en-US" b="1" dirty="0" err="1" smtClean="0"/>
              <a:t>Nazi’at</a:t>
            </a:r>
            <a:endParaRPr lang="en-US" b="1" dirty="0"/>
          </a:p>
          <a:p>
            <a:endParaRPr lang="en-US" dirty="0"/>
          </a:p>
        </p:txBody>
      </p:sp>
      <p:sp>
        <p:nvSpPr>
          <p:cNvPr id="4" name="Date Placeholder 3">
            <a:extLst>
              <a:ext uri="{FF2B5EF4-FFF2-40B4-BE49-F238E27FC236}">
                <a16:creationId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2020-10-09</a:t>
            </a:fld>
            <a:endParaRPr lang="en-US"/>
          </a:p>
        </p:txBody>
      </p:sp>
      <p:sp>
        <p:nvSpPr>
          <p:cNvPr id="5" name="Slide Number Placeholder 4">
            <a:extLst>
              <a:ext uri="{FF2B5EF4-FFF2-40B4-BE49-F238E27FC236}">
                <a16:creationId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dirty="0"/>
          </a:p>
        </p:txBody>
      </p:sp>
    </p:spTree>
    <p:extLst>
      <p:ext uri="{BB962C8B-B14F-4D97-AF65-F5344CB8AC3E}">
        <p14:creationId xmlns:p14="http://schemas.microsoft.com/office/powerpoint/2010/main" val="108321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BF5AF3-8024-534A-9CE8-A188A6F808EC}"/>
              </a:ext>
            </a:extLst>
          </p:cNvPr>
          <p:cNvSpPr>
            <a:spLocks noGrp="1"/>
          </p:cNvSpPr>
          <p:nvPr>
            <p:ph idx="1"/>
          </p:nvPr>
        </p:nvSpPr>
        <p:spPr>
          <a:xfrm>
            <a:off x="838200" y="1825624"/>
            <a:ext cx="10515600" cy="4702181"/>
          </a:xfrm>
        </p:spPr>
        <p:txBody>
          <a:bodyPr>
            <a:normAutofit fontScale="92500" lnSpcReduction="20000"/>
          </a:bodyPr>
          <a:lstStyle/>
          <a:p>
            <a:r>
              <a:rPr lang="en-US" b="1" dirty="0" smtClean="0"/>
              <a:t>Name-</a:t>
            </a:r>
            <a:r>
              <a:rPr lang="en-US" dirty="0" smtClean="0"/>
              <a:t> </a:t>
            </a:r>
            <a:r>
              <a:rPr lang="en-US" dirty="0" smtClean="0"/>
              <a:t>It is derived from the word </a:t>
            </a:r>
            <a:r>
              <a:rPr lang="en-US" b="1" i="1" dirty="0" smtClean="0">
                <a:solidFill>
                  <a:srgbClr val="008000"/>
                </a:solidFill>
              </a:rPr>
              <a:t>wan-</a:t>
            </a:r>
            <a:r>
              <a:rPr lang="en-US" b="1" i="1" dirty="0" err="1" smtClean="0">
                <a:solidFill>
                  <a:srgbClr val="008000"/>
                </a:solidFill>
              </a:rPr>
              <a:t>nazi`at</a:t>
            </a:r>
            <a:r>
              <a:rPr lang="en-US" dirty="0" smtClean="0"/>
              <a:t> with which the Surah (no. 79</a:t>
            </a:r>
            <a:r>
              <a:rPr lang="en-US" baseline="30000" dirty="0" smtClean="0"/>
              <a:t>th</a:t>
            </a:r>
            <a:r>
              <a:rPr lang="en-US" dirty="0" smtClean="0"/>
              <a:t>) opens - with </a:t>
            </a:r>
            <a:r>
              <a:rPr lang="en-US" dirty="0"/>
              <a:t>oaths sworn </a:t>
            </a:r>
            <a:r>
              <a:rPr lang="en-US" dirty="0">
                <a:solidFill>
                  <a:srgbClr val="008000"/>
                </a:solidFill>
              </a:rPr>
              <a:t>by the angels who take the soul at </a:t>
            </a:r>
            <a:r>
              <a:rPr lang="en-US" dirty="0" smtClean="0">
                <a:solidFill>
                  <a:srgbClr val="008000"/>
                </a:solidFill>
              </a:rPr>
              <a:t>the time of death</a:t>
            </a:r>
            <a:r>
              <a:rPr lang="en-US" dirty="0" smtClean="0"/>
              <a:t>.</a:t>
            </a:r>
          </a:p>
          <a:p>
            <a:r>
              <a:rPr lang="en-US" b="1" dirty="0" smtClean="0"/>
              <a:t>Period </a:t>
            </a:r>
            <a:r>
              <a:rPr lang="en-US" b="1" dirty="0"/>
              <a:t>of </a:t>
            </a:r>
            <a:r>
              <a:rPr lang="en-US" b="1" dirty="0" smtClean="0"/>
              <a:t>Revelation-</a:t>
            </a:r>
            <a:r>
              <a:rPr lang="en-US" dirty="0"/>
              <a:t> </a:t>
            </a:r>
            <a:r>
              <a:rPr lang="en-US" dirty="0" smtClean="0"/>
              <a:t>According </a:t>
            </a:r>
            <a:r>
              <a:rPr lang="en-US" dirty="0"/>
              <a:t>to </a:t>
            </a:r>
            <a:r>
              <a:rPr lang="en-US" dirty="0" smtClean="0"/>
              <a:t>Abdullah ibn </a:t>
            </a:r>
            <a:r>
              <a:rPr lang="en-US" dirty="0"/>
              <a:t>Abbas, this Surah was </a:t>
            </a:r>
            <a:r>
              <a:rPr lang="en-US" dirty="0">
                <a:solidFill>
                  <a:srgbClr val="C00000"/>
                </a:solidFill>
              </a:rPr>
              <a:t>sent down after Surah </a:t>
            </a:r>
            <a:r>
              <a:rPr lang="en-US" dirty="0" smtClean="0">
                <a:solidFill>
                  <a:srgbClr val="C00000"/>
                </a:solidFill>
              </a:rPr>
              <a:t>an-</a:t>
            </a:r>
            <a:r>
              <a:rPr lang="en-US" dirty="0" err="1" smtClean="0">
                <a:solidFill>
                  <a:srgbClr val="C00000"/>
                </a:solidFill>
              </a:rPr>
              <a:t>Naba</a:t>
            </a:r>
            <a:r>
              <a:rPr lang="en-US" dirty="0"/>
              <a:t>. Its subject matter also testifies that it belongs to </a:t>
            </a:r>
            <a:r>
              <a:rPr lang="en-US" dirty="0">
                <a:solidFill>
                  <a:srgbClr val="C00000"/>
                </a:solidFill>
              </a:rPr>
              <a:t>the earliest period at Makkah</a:t>
            </a:r>
            <a:r>
              <a:rPr lang="en-US" dirty="0" smtClean="0"/>
              <a:t>.</a:t>
            </a:r>
            <a:endParaRPr lang="en-US" dirty="0"/>
          </a:p>
          <a:p>
            <a:r>
              <a:rPr lang="en-US" b="1" dirty="0"/>
              <a:t>Theme and Subject </a:t>
            </a:r>
            <a:r>
              <a:rPr lang="en-US" b="1" dirty="0" smtClean="0"/>
              <a:t>Matter- </a:t>
            </a:r>
            <a:r>
              <a:rPr lang="en-US" dirty="0" smtClean="0"/>
              <a:t>Its </a:t>
            </a:r>
            <a:r>
              <a:rPr lang="en-US" dirty="0"/>
              <a:t>theme is </a:t>
            </a:r>
            <a:r>
              <a:rPr lang="en-US" dirty="0">
                <a:solidFill>
                  <a:srgbClr val="C00000"/>
                </a:solidFill>
              </a:rPr>
              <a:t>affirmation of Resurrection and the life hereafter</a:t>
            </a:r>
            <a:r>
              <a:rPr lang="en-US" dirty="0"/>
              <a:t>; It also </a:t>
            </a:r>
            <a:r>
              <a:rPr lang="en-US" dirty="0">
                <a:solidFill>
                  <a:srgbClr val="C00000"/>
                </a:solidFill>
              </a:rPr>
              <a:t>warns of the consequences of belying </a:t>
            </a:r>
            <a:r>
              <a:rPr lang="en-US" dirty="0" smtClean="0">
                <a:solidFill>
                  <a:srgbClr val="C00000"/>
                </a:solidFill>
              </a:rPr>
              <a:t>and rejecting the </a:t>
            </a:r>
            <a:r>
              <a:rPr lang="en-US" dirty="0">
                <a:solidFill>
                  <a:srgbClr val="C00000"/>
                </a:solidFill>
              </a:rPr>
              <a:t>Messenger of </a:t>
            </a:r>
            <a:r>
              <a:rPr lang="en-US" dirty="0" smtClean="0">
                <a:solidFill>
                  <a:srgbClr val="C00000"/>
                </a:solidFill>
              </a:rPr>
              <a:t>Allah</a:t>
            </a:r>
            <a:r>
              <a:rPr lang="en-US" dirty="0" smtClean="0"/>
              <a:t>.</a:t>
            </a:r>
          </a:p>
          <a:p>
            <a:pPr marL="0" indent="0">
              <a:buNone/>
            </a:pPr>
            <a:endParaRPr lang="en-US" dirty="0" smtClean="0"/>
          </a:p>
          <a:p>
            <a:endParaRPr lang="en-US" dirty="0"/>
          </a:p>
          <a:p>
            <a:endParaRPr lang="en-US" dirty="0"/>
          </a:p>
        </p:txBody>
      </p:sp>
      <p:sp>
        <p:nvSpPr>
          <p:cNvPr id="4" name="Date Placeholder 3">
            <a:extLst>
              <a:ext uri="{FF2B5EF4-FFF2-40B4-BE49-F238E27FC236}">
                <a16:creationId xmlns:a16="http://schemas.microsoft.com/office/drawing/2014/main" id="{BBC24215-148D-7C46-B329-C3A34890EE5B}"/>
              </a:ext>
            </a:extLst>
          </p:cNvPr>
          <p:cNvSpPr>
            <a:spLocks noGrp="1"/>
          </p:cNvSpPr>
          <p:nvPr>
            <p:ph type="dt" sz="half" idx="10"/>
          </p:nvPr>
        </p:nvSpPr>
        <p:spPr/>
        <p:txBody>
          <a:bodyPr/>
          <a:lstStyle/>
          <a:p>
            <a:fld id="{2D9057BC-CE48-CD4C-AF3D-B9C2E384CD7B}" type="datetime1">
              <a:rPr lang="en-CA" smtClean="0"/>
              <a:t>2020-10-09</a:t>
            </a:fld>
            <a:endParaRPr lang="en-US"/>
          </a:p>
        </p:txBody>
      </p:sp>
      <p:sp>
        <p:nvSpPr>
          <p:cNvPr id="5" name="Slide Number Placeholder 4">
            <a:extLst>
              <a:ext uri="{FF2B5EF4-FFF2-40B4-BE49-F238E27FC236}">
                <a16:creationId xmlns:a16="http://schemas.microsoft.com/office/drawing/2014/main" id="{6423ACA8-18B5-464B-8691-146DA53007CC}"/>
              </a:ext>
            </a:extLst>
          </p:cNvPr>
          <p:cNvSpPr>
            <a:spLocks noGrp="1"/>
          </p:cNvSpPr>
          <p:nvPr>
            <p:ph type="sldNum" sz="quarter" idx="12"/>
          </p:nvPr>
        </p:nvSpPr>
        <p:spPr/>
        <p:txBody>
          <a:bodyPr/>
          <a:lstStyle/>
          <a:p>
            <a:fld id="{C8784B88-F3D9-6A4F-9660-1A0A1E561ED7}" type="slidenum">
              <a:rPr lang="en-US" smtClean="0"/>
              <a:t>3</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058726"/>
          </a:xfrm>
        </p:spPr>
        <p:txBody>
          <a:bodyPr>
            <a:normAutofit fontScale="90000"/>
          </a:bodyPr>
          <a:lstStyle/>
          <a:p>
            <a:r>
              <a:rPr lang="en-US" sz="3600" dirty="0" smtClean="0"/>
              <a:t/>
            </a:r>
            <a:br>
              <a:rPr lang="en-US" sz="3600" dirty="0" smtClean="0"/>
            </a:br>
            <a:r>
              <a:rPr lang="en-US" sz="3600" dirty="0"/>
              <a:t/>
            </a:r>
            <a:br>
              <a:rPr lang="en-US" sz="3600" dirty="0"/>
            </a:br>
            <a:r>
              <a:rPr lang="en-US" sz="3600" dirty="0" err="1" smtClean="0"/>
              <a:t>Tafseer</a:t>
            </a:r>
            <a:r>
              <a:rPr lang="en-US" sz="3600" dirty="0" smtClean="0"/>
              <a:t> of </a:t>
            </a:r>
            <a:r>
              <a:rPr lang="en-US" sz="3600" dirty="0"/>
              <a:t>Surah an-</a:t>
            </a:r>
            <a:r>
              <a:rPr lang="en-US" sz="3600" dirty="0" err="1"/>
              <a:t>Nazi’at</a:t>
            </a:r>
            <a:r>
              <a:rPr lang="en-US" sz="3600" dirty="0"/>
              <a:t/>
            </a:r>
            <a:br>
              <a:rPr lang="en-US" sz="3600" dirty="0"/>
            </a:br>
            <a:r>
              <a:rPr lang="en-US" dirty="0"/>
              <a:t/>
            </a:r>
            <a:br>
              <a:rPr lang="en-US" dirty="0"/>
            </a:br>
            <a:endParaRPr lang="en-US" dirty="0"/>
          </a:p>
        </p:txBody>
      </p:sp>
    </p:spTree>
    <p:extLst>
      <p:ext uri="{BB962C8B-B14F-4D97-AF65-F5344CB8AC3E}">
        <p14:creationId xmlns:p14="http://schemas.microsoft.com/office/powerpoint/2010/main" val="410493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2020-10-09</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4</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346109"/>
          </a:xfrm>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a:t>: </a:t>
            </a:r>
            <a:r>
              <a:rPr lang="en-US" sz="3100" dirty="0" smtClean="0"/>
              <a:t/>
            </a:r>
            <a:br>
              <a:rPr lang="en-US" sz="3100" dirty="0" smtClean="0"/>
            </a:br>
            <a:r>
              <a:rPr lang="en-US" sz="3100" dirty="0" err="1" smtClean="0"/>
              <a:t>Ayaat</a:t>
            </a:r>
            <a:r>
              <a:rPr lang="en-US" sz="3100" dirty="0" smtClean="0"/>
              <a:t> </a:t>
            </a:r>
            <a:r>
              <a:rPr lang="en-US" sz="3100" dirty="0"/>
              <a:t>1-14 – The Certainty of the Judgment Day</a:t>
            </a:r>
            <a:r>
              <a:rPr lang="en-US" sz="3600" dirty="0"/>
              <a:t/>
            </a:r>
            <a:br>
              <a:rPr lang="en-US" sz="3600" dirty="0"/>
            </a:br>
            <a:r>
              <a:rPr lang="en-US" dirty="0"/>
              <a:t/>
            </a:r>
            <a:br>
              <a:rPr lang="en-US" dirty="0"/>
            </a:br>
            <a:endParaRPr lang="en-US" dirty="0"/>
          </a:p>
        </p:txBody>
      </p:sp>
      <p:pic>
        <p:nvPicPr>
          <p:cNvPr id="8" name="Content Placeholder 7"/>
          <p:cNvPicPr>
            <a:picLocks noGrp="1" noChangeAspect="1"/>
          </p:cNvPicPr>
          <p:nvPr>
            <p:ph idx="1"/>
          </p:nvPr>
        </p:nvPicPr>
        <p:blipFill>
          <a:blip r:embed="rId2"/>
          <a:stretch>
            <a:fillRect/>
          </a:stretch>
        </p:blipFill>
        <p:spPr>
          <a:xfrm>
            <a:off x="838201" y="1711234"/>
            <a:ext cx="10515600" cy="4816572"/>
          </a:xfrm>
          <a:prstGeom prst="rect">
            <a:avLst/>
          </a:prstGeom>
        </p:spPr>
      </p:pic>
    </p:spTree>
    <p:extLst>
      <p:ext uri="{BB962C8B-B14F-4D97-AF65-F5344CB8AC3E}">
        <p14:creationId xmlns:p14="http://schemas.microsoft.com/office/powerpoint/2010/main" val="4182467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5</a:t>
            </a:fld>
            <a:endParaRPr lang="en-US"/>
          </a:p>
        </p:txBody>
      </p:sp>
      <p:sp>
        <p:nvSpPr>
          <p:cNvPr id="3" name="Content Placeholder 2"/>
          <p:cNvSpPr>
            <a:spLocks noGrp="1"/>
          </p:cNvSpPr>
          <p:nvPr>
            <p:ph idx="1"/>
          </p:nvPr>
        </p:nvSpPr>
        <p:spPr>
          <a:xfrm>
            <a:off x="838200" y="1672046"/>
            <a:ext cx="10515600" cy="4855759"/>
          </a:xfrm>
        </p:spPr>
        <p:txBody>
          <a:bodyPr>
            <a:noAutofit/>
          </a:bodyPr>
          <a:lstStyle/>
          <a:p>
            <a:r>
              <a:rPr lang="en-US" sz="1250" dirty="0" smtClean="0"/>
              <a:t>The </a:t>
            </a:r>
            <a:r>
              <a:rPr lang="en-US" sz="1250" dirty="0" err="1"/>
              <a:t>sūrah</a:t>
            </a:r>
            <a:r>
              <a:rPr lang="en-US" sz="1250" dirty="0"/>
              <a:t> begins with an oath by the angels who extract souls at the time of death</a:t>
            </a:r>
            <a:r>
              <a:rPr lang="en-US" sz="1250" dirty="0" smtClean="0"/>
              <a:t>. </a:t>
            </a:r>
            <a:r>
              <a:rPr lang="en-US" sz="1250" b="1" i="1" dirty="0">
                <a:solidFill>
                  <a:srgbClr val="008000"/>
                </a:solidFill>
              </a:rPr>
              <a:t>“By those who extract with violence/snatch </a:t>
            </a:r>
            <a:r>
              <a:rPr lang="en-US" sz="1250" b="1" i="1" dirty="0" smtClean="0">
                <a:solidFill>
                  <a:srgbClr val="008000"/>
                </a:solidFill>
              </a:rPr>
              <a:t>violently/ </a:t>
            </a:r>
            <a:r>
              <a:rPr lang="en-US" sz="1250" b="1" i="1" dirty="0">
                <a:solidFill>
                  <a:srgbClr val="008000"/>
                </a:solidFill>
              </a:rPr>
              <a:t>and [by] those who remove with </a:t>
            </a:r>
            <a:r>
              <a:rPr lang="en-US" sz="1250" b="1" i="1" dirty="0" smtClean="0">
                <a:solidFill>
                  <a:srgbClr val="008000"/>
                </a:solidFill>
              </a:rPr>
              <a:t>ease/gently/,”</a:t>
            </a:r>
            <a:r>
              <a:rPr lang="en-US" sz="1250" b="1" i="1" dirty="0" smtClean="0"/>
              <a:t> </a:t>
            </a:r>
            <a:r>
              <a:rPr lang="en-US" sz="1250" dirty="0" smtClean="0"/>
              <a:t>Belief </a:t>
            </a:r>
            <a:r>
              <a:rPr lang="en-US" sz="1250" dirty="0"/>
              <a:t>in angels is one of the six pillars of faith</a:t>
            </a:r>
            <a:r>
              <a:rPr lang="en-US" sz="1250" dirty="0" smtClean="0"/>
              <a:t>. </a:t>
            </a:r>
            <a:r>
              <a:rPr lang="en-US" sz="1250" dirty="0"/>
              <a:t>Angels have particular roles and duties assigned to them by their Creator. </a:t>
            </a:r>
            <a:r>
              <a:rPr lang="en-US" sz="1250" dirty="0" smtClean="0"/>
              <a:t>Some </a:t>
            </a:r>
            <a:r>
              <a:rPr lang="en-US" sz="1250" dirty="0"/>
              <a:t>of their actions are mentioned in these first few verses, illustrating their subservience to Allah and haste in implementing His commands. Among these angels are </a:t>
            </a:r>
            <a:r>
              <a:rPr lang="en-US" sz="1250" b="1" i="1" dirty="0">
                <a:solidFill>
                  <a:srgbClr val="008000"/>
                </a:solidFill>
              </a:rPr>
              <a:t>an-</a:t>
            </a:r>
            <a:r>
              <a:rPr lang="en-US" sz="1250" b="1" i="1" dirty="0" err="1">
                <a:solidFill>
                  <a:srgbClr val="008000"/>
                </a:solidFill>
              </a:rPr>
              <a:t>Nāziʽāt</a:t>
            </a:r>
            <a:r>
              <a:rPr lang="en-US" sz="1250" dirty="0"/>
              <a:t>, </a:t>
            </a:r>
            <a:r>
              <a:rPr lang="en-US" sz="1250" b="1" dirty="0"/>
              <a:t>who tear wicked souls violently from their bodies of those who rejected </a:t>
            </a:r>
            <a:r>
              <a:rPr lang="en-US" sz="1250" b="1" dirty="0" smtClean="0"/>
              <a:t>belief</a:t>
            </a:r>
            <a:r>
              <a:rPr lang="en-US" sz="1250" dirty="0" smtClean="0"/>
              <a:t>. </a:t>
            </a:r>
            <a:r>
              <a:rPr lang="en-US" sz="1250" dirty="0"/>
              <a:t>The second oath is by </a:t>
            </a:r>
            <a:r>
              <a:rPr lang="en-US" sz="1250" b="1" i="1" dirty="0">
                <a:solidFill>
                  <a:srgbClr val="008000"/>
                </a:solidFill>
              </a:rPr>
              <a:t>an-</a:t>
            </a:r>
            <a:r>
              <a:rPr lang="en-US" sz="1250" b="1" i="1" dirty="0" err="1">
                <a:solidFill>
                  <a:srgbClr val="008000"/>
                </a:solidFill>
              </a:rPr>
              <a:t>Nāshiṭāt</a:t>
            </a:r>
            <a:r>
              <a:rPr lang="en-US" sz="1250" dirty="0"/>
              <a:t>, </a:t>
            </a:r>
            <a:r>
              <a:rPr lang="en-US" sz="1250" b="1" dirty="0"/>
              <a:t>the angels who effortlessly remove </a:t>
            </a:r>
            <a:r>
              <a:rPr lang="en-US" sz="1250" b="1" dirty="0" smtClean="0"/>
              <a:t>the souls </a:t>
            </a:r>
            <a:r>
              <a:rPr lang="en-US" sz="1250" b="1" dirty="0"/>
              <a:t>of the believers destined for Paradise</a:t>
            </a:r>
            <a:r>
              <a:rPr lang="en-US" sz="1250" dirty="0"/>
              <a:t>. </a:t>
            </a:r>
            <a:endParaRPr lang="en-US" sz="1250" dirty="0" smtClean="0"/>
          </a:p>
          <a:p>
            <a:r>
              <a:rPr lang="en-US" sz="1250" b="1" i="1" dirty="0" smtClean="0">
                <a:solidFill>
                  <a:srgbClr val="008000"/>
                </a:solidFill>
              </a:rPr>
              <a:t>“And </a:t>
            </a:r>
            <a:r>
              <a:rPr lang="en-US" sz="1250" b="1" i="1" dirty="0">
                <a:solidFill>
                  <a:srgbClr val="008000"/>
                </a:solidFill>
              </a:rPr>
              <a:t>those who glide smoothly. And those who race swiftly. And those who regulate events</a:t>
            </a:r>
            <a:r>
              <a:rPr lang="en-US" sz="1250" b="1" i="1" dirty="0" smtClean="0">
                <a:solidFill>
                  <a:srgbClr val="008000"/>
                </a:solidFill>
              </a:rPr>
              <a:t>.” </a:t>
            </a:r>
            <a:r>
              <a:rPr lang="en-US" sz="1250" dirty="0"/>
              <a:t>These angels are </a:t>
            </a:r>
            <a:r>
              <a:rPr lang="en-US" sz="1250" dirty="0" smtClean="0"/>
              <a:t>speeding to </a:t>
            </a:r>
            <a:r>
              <a:rPr lang="en-US" sz="1250" dirty="0"/>
              <a:t>execute Allah's commands; </a:t>
            </a:r>
            <a:r>
              <a:rPr lang="en-US" sz="1250" dirty="0" smtClean="0"/>
              <a:t>among them </a:t>
            </a:r>
            <a:r>
              <a:rPr lang="en-US" sz="1250" dirty="0"/>
              <a:t>those who take the souls of believers. </a:t>
            </a:r>
            <a:r>
              <a:rPr lang="en-US" sz="1250" dirty="0" smtClean="0"/>
              <a:t>Obedient </a:t>
            </a:r>
            <a:r>
              <a:rPr lang="en-US" sz="1250" dirty="0"/>
              <a:t>angels perform various functions throughout the heavens and the earth, observing, administrating and protecting the universe and its creatures during the term Allah decreed for each of them to exist.</a:t>
            </a:r>
            <a:endParaRPr lang="en-US" sz="1250" i="1" dirty="0" smtClean="0">
              <a:solidFill>
                <a:srgbClr val="008000"/>
              </a:solidFill>
            </a:endParaRPr>
          </a:p>
          <a:p>
            <a:r>
              <a:rPr lang="en-US" sz="1250" dirty="0" smtClean="0"/>
              <a:t>But why </a:t>
            </a:r>
            <a:r>
              <a:rPr lang="en-US" sz="1250" dirty="0"/>
              <a:t>is </a:t>
            </a:r>
            <a:r>
              <a:rPr lang="en-US" sz="1250" dirty="0">
                <a:solidFill>
                  <a:srgbClr val="C00000"/>
                </a:solidFill>
              </a:rPr>
              <a:t>Allah </a:t>
            </a:r>
            <a:r>
              <a:rPr lang="en-US" sz="1250" dirty="0" err="1" smtClean="0">
                <a:solidFill>
                  <a:srgbClr val="C00000"/>
                </a:solidFill>
              </a:rPr>
              <a:t>swt</a:t>
            </a:r>
            <a:r>
              <a:rPr lang="en-US" sz="1250" dirty="0" smtClean="0">
                <a:solidFill>
                  <a:srgbClr val="C00000"/>
                </a:solidFill>
              </a:rPr>
              <a:t> swearing </a:t>
            </a:r>
            <a:r>
              <a:rPr lang="en-US" sz="1250" dirty="0">
                <a:solidFill>
                  <a:srgbClr val="C00000"/>
                </a:solidFill>
              </a:rPr>
              <a:t>by the </a:t>
            </a:r>
            <a:r>
              <a:rPr lang="en-US" sz="1250" dirty="0" smtClean="0">
                <a:solidFill>
                  <a:srgbClr val="C00000"/>
                </a:solidFill>
              </a:rPr>
              <a:t>angels</a:t>
            </a:r>
            <a:r>
              <a:rPr lang="en-US" sz="1250" dirty="0" smtClean="0"/>
              <a:t>? </a:t>
            </a:r>
            <a:r>
              <a:rPr lang="en-US" sz="1250" dirty="0"/>
              <a:t>While the subject has not been explicitly stated it implies that it is </a:t>
            </a:r>
            <a:r>
              <a:rPr lang="en-US" sz="1250" dirty="0">
                <a:solidFill>
                  <a:srgbClr val="C00000"/>
                </a:solidFill>
              </a:rPr>
              <a:t>about the Day of Resurrection</a:t>
            </a:r>
            <a:r>
              <a:rPr lang="en-US" sz="1250" dirty="0"/>
              <a:t>. The </a:t>
            </a:r>
            <a:r>
              <a:rPr lang="en-US" sz="1250" dirty="0" err="1"/>
              <a:t>Makkans</a:t>
            </a:r>
            <a:r>
              <a:rPr lang="en-US" sz="1250" dirty="0"/>
              <a:t> denied the coming of that Day; however, they did not deny the angels. </a:t>
            </a:r>
            <a:r>
              <a:rPr lang="en-US" sz="1250" dirty="0" smtClean="0"/>
              <a:t>They acknowledged </a:t>
            </a:r>
            <a:r>
              <a:rPr lang="en-US" sz="1250" dirty="0"/>
              <a:t>that the angels are subordinate to Divine Will and they conduct the affairs of the universe strictly and precisely in accordance with Divine Will; they are not independent and masters of their will. Therefore, the basis of </a:t>
            </a:r>
            <a:r>
              <a:rPr lang="en-US" sz="1250" dirty="0">
                <a:solidFill>
                  <a:srgbClr val="C00000"/>
                </a:solidFill>
              </a:rPr>
              <a:t>the reasoning is that the angels who took the soul by the order of Allah </a:t>
            </a:r>
            <a:r>
              <a:rPr lang="en-US" sz="1250" dirty="0" err="1" smtClean="0">
                <a:solidFill>
                  <a:srgbClr val="C00000"/>
                </a:solidFill>
              </a:rPr>
              <a:t>swt</a:t>
            </a:r>
            <a:r>
              <a:rPr lang="en-US" sz="1250" dirty="0" smtClean="0">
                <a:solidFill>
                  <a:srgbClr val="C00000"/>
                </a:solidFill>
              </a:rPr>
              <a:t>, </a:t>
            </a:r>
            <a:r>
              <a:rPr lang="en-US" sz="1250" dirty="0">
                <a:solidFill>
                  <a:srgbClr val="C00000"/>
                </a:solidFill>
              </a:rPr>
              <a:t>could also restore the soul by the order of the same God; </a:t>
            </a:r>
            <a:r>
              <a:rPr lang="en-US" sz="1250" b="1" dirty="0"/>
              <a:t>and the angels who conducted the affairs of the universe by the order of Allah </a:t>
            </a:r>
            <a:r>
              <a:rPr lang="en-US" sz="1250" b="1" dirty="0" err="1" smtClean="0"/>
              <a:t>swt</a:t>
            </a:r>
            <a:r>
              <a:rPr lang="en-US" sz="1250" b="1" dirty="0" smtClean="0"/>
              <a:t> could </a:t>
            </a:r>
            <a:r>
              <a:rPr lang="en-US" sz="1250" b="1" dirty="0"/>
              <a:t>also upset this universe by the order of the same God whenever He ordered them and could also bring about a new world order.</a:t>
            </a:r>
            <a:endParaRPr lang="en-US" sz="1250" b="1" dirty="0" smtClean="0"/>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109657"/>
          </a:xfrm>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a:t>: </a:t>
            </a:r>
            <a:r>
              <a:rPr lang="en-US" sz="3100" dirty="0" smtClean="0"/>
              <a:t/>
            </a:r>
            <a:br>
              <a:rPr lang="en-US" sz="3100" dirty="0" smtClean="0"/>
            </a:br>
            <a:r>
              <a:rPr lang="en-US" sz="3100" dirty="0" err="1" smtClean="0"/>
              <a:t>Ayaat</a:t>
            </a:r>
            <a:r>
              <a:rPr lang="en-US" sz="3100" dirty="0" smtClean="0"/>
              <a:t> </a:t>
            </a:r>
            <a:r>
              <a:rPr lang="en-US" sz="3100" dirty="0"/>
              <a:t>1-14 – The Certainty of the Judgment Day</a:t>
            </a:r>
            <a:r>
              <a:rPr lang="en-US" sz="3600" dirty="0"/>
              <a:t/>
            </a:r>
            <a:br>
              <a:rPr lang="en-US" sz="3600" dirty="0"/>
            </a:br>
            <a:r>
              <a:rPr lang="en-US" dirty="0"/>
              <a:t/>
            </a:r>
            <a:br>
              <a:rPr lang="en-US" dirty="0"/>
            </a:br>
            <a:endParaRPr lang="en-US" sz="1600" dirty="0"/>
          </a:p>
        </p:txBody>
      </p:sp>
    </p:spTree>
    <p:extLst>
      <p:ext uri="{BB962C8B-B14F-4D97-AF65-F5344CB8AC3E}">
        <p14:creationId xmlns:p14="http://schemas.microsoft.com/office/powerpoint/2010/main" val="117854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0422"/>
            <a:ext cx="10515600" cy="4777383"/>
          </a:xfrm>
        </p:spPr>
        <p:txBody>
          <a:bodyPr>
            <a:noAutofit/>
          </a:bodyPr>
          <a:lstStyle/>
          <a:p>
            <a:r>
              <a:rPr lang="en-US" sz="1200" dirty="0" smtClean="0"/>
              <a:t>Then </a:t>
            </a:r>
            <a:r>
              <a:rPr lang="en-US" sz="1200" dirty="0"/>
              <a:t>Allah almighty confirms </a:t>
            </a:r>
            <a:r>
              <a:rPr lang="en-US" sz="1200" b="1" dirty="0">
                <a:solidFill>
                  <a:srgbClr val="C00000"/>
                </a:solidFill>
              </a:rPr>
              <a:t>the certainty of the </a:t>
            </a:r>
            <a:r>
              <a:rPr lang="en-US" sz="1200" b="1" dirty="0" smtClean="0">
                <a:solidFill>
                  <a:srgbClr val="C00000"/>
                </a:solidFill>
              </a:rPr>
              <a:t>Resurrection</a:t>
            </a:r>
            <a:r>
              <a:rPr lang="en-US" sz="1200" dirty="0" smtClean="0"/>
              <a:t>, and presents </a:t>
            </a:r>
            <a:r>
              <a:rPr lang="en-US" sz="1200" dirty="0"/>
              <a:t>glimpses of the terrors of the Last Hour and of man's distress at that </a:t>
            </a:r>
            <a:r>
              <a:rPr lang="en-US" sz="1200" dirty="0" smtClean="0"/>
              <a:t>time. </a:t>
            </a:r>
            <a:r>
              <a:rPr lang="en-US" sz="1200" dirty="0"/>
              <a:t>The opening in the form of an oath to confirm the coming of an event is immediately followed by the description of that event, </a:t>
            </a:r>
            <a:r>
              <a:rPr lang="en-US" sz="1200" b="1" i="1" dirty="0">
                <a:solidFill>
                  <a:srgbClr val="008000"/>
                </a:solidFill>
              </a:rPr>
              <a:t>“On the Day when the Quake quakes/the blast will convulse [creation], And is followed by the Successor/there will follow it the subsequent [one],”</a:t>
            </a:r>
            <a:r>
              <a:rPr lang="en-US" sz="1200" dirty="0"/>
              <a:t>. Ibn ‘Abbas </a:t>
            </a:r>
            <a:r>
              <a:rPr lang="en-US" sz="1200" dirty="0" err="1"/>
              <a:t>radhiAllahu</a:t>
            </a:r>
            <a:r>
              <a:rPr lang="en-US" sz="1200" dirty="0"/>
              <a:t> ‘</a:t>
            </a:r>
            <a:r>
              <a:rPr lang="en-US" sz="1200" dirty="0" err="1"/>
              <a:t>anhu</a:t>
            </a:r>
            <a:r>
              <a:rPr lang="en-US" sz="1200" dirty="0"/>
              <a:t> explained that these are the </a:t>
            </a:r>
            <a:r>
              <a:rPr lang="en-US" sz="1200" dirty="0">
                <a:solidFill>
                  <a:srgbClr val="C00000"/>
                </a:solidFill>
              </a:rPr>
              <a:t>two blasts of the Trumpet </a:t>
            </a:r>
            <a:r>
              <a:rPr lang="en-US" sz="1200" dirty="0"/>
              <a:t>– the first and the second. With the first blast the earth being overwhelmed by a violent quake will cause an upheaval scattering all of the creation. Then the second blast, </a:t>
            </a:r>
            <a:r>
              <a:rPr lang="en-US" sz="1200" b="1" i="1" dirty="0" err="1"/>
              <a:t>Ar-Radifah</a:t>
            </a:r>
            <a:r>
              <a:rPr lang="en-US" sz="1200" dirty="0"/>
              <a:t> will occur and the creation will come back to life. </a:t>
            </a:r>
            <a:r>
              <a:rPr lang="en-US" sz="1200" b="1" i="1" dirty="0">
                <a:solidFill>
                  <a:srgbClr val="008000"/>
                </a:solidFill>
              </a:rPr>
              <a:t>“Hearts on that Day will be pounding. Their sights downcast.”</a:t>
            </a:r>
            <a:endParaRPr lang="en-US" sz="1200" dirty="0"/>
          </a:p>
          <a:p>
            <a:r>
              <a:rPr lang="en-US" sz="1200" dirty="0" smtClean="0"/>
              <a:t>At </a:t>
            </a:r>
            <a:r>
              <a:rPr lang="en-US" sz="1200" dirty="0"/>
              <a:t>the moment, the </a:t>
            </a:r>
            <a:r>
              <a:rPr lang="en-US" sz="1200" dirty="0" err="1"/>
              <a:t>rejectors</a:t>
            </a:r>
            <a:r>
              <a:rPr lang="en-US" sz="1200" dirty="0"/>
              <a:t> of the Day of Judgment are asking, </a:t>
            </a:r>
            <a:r>
              <a:rPr lang="en-US" sz="1200" b="1" i="1" dirty="0">
                <a:solidFill>
                  <a:srgbClr val="008000"/>
                </a:solidFill>
              </a:rPr>
              <a:t>“Will we indeed be returned to [our] former state [of life] even if we should be decayed bones?” </a:t>
            </a:r>
            <a:r>
              <a:rPr lang="en-US" sz="1200" dirty="0" smtClean="0"/>
              <a:t>They </a:t>
            </a:r>
            <a:r>
              <a:rPr lang="en-US" sz="1200" dirty="0"/>
              <a:t>consider the occurrence of the resurrection after being placed in their graves [referred here as </a:t>
            </a:r>
            <a:r>
              <a:rPr lang="en-US" sz="1200" b="1" i="1" dirty="0" err="1" smtClean="0"/>
              <a:t>Hafirah</a:t>
            </a:r>
            <a:r>
              <a:rPr lang="en-US" sz="1200" dirty="0" smtClean="0"/>
              <a:t> — as </a:t>
            </a:r>
            <a:r>
              <a:rPr lang="en-US" sz="1200" dirty="0"/>
              <a:t>something farfetched. They feel that this is something impossible after the destruction of their physical bodies and the disintegration of their bones [referred here as </a:t>
            </a:r>
            <a:r>
              <a:rPr lang="en-US" sz="1200" b="1" i="1" dirty="0" err="1"/>
              <a:t>Nakhirah</a:t>
            </a:r>
            <a:r>
              <a:rPr lang="en-US" sz="1200" dirty="0"/>
              <a:t> </a:t>
            </a:r>
            <a:r>
              <a:rPr lang="en-US" sz="1200" dirty="0" smtClean="0"/>
              <a:t>—and </a:t>
            </a:r>
            <a:r>
              <a:rPr lang="en-US" sz="1200" dirty="0"/>
              <a:t>their decaying. And when that happens they will realize that their awakening does not take them back to their life on earth, but to their second life. At this point they feel their great loss and cry. They have not banked on such a return, and have not prepared for it</a:t>
            </a:r>
            <a:r>
              <a:rPr lang="en-US" sz="1200" dirty="0" smtClean="0"/>
              <a:t>.</a:t>
            </a:r>
            <a:r>
              <a:rPr lang="en-US" sz="1200" b="1" i="1" dirty="0">
                <a:solidFill>
                  <a:srgbClr val="008000"/>
                </a:solidFill>
              </a:rPr>
              <a:t> They say, “This is a losing proposition.” </a:t>
            </a:r>
            <a:endParaRPr lang="en-US" sz="1200" dirty="0"/>
          </a:p>
          <a:p>
            <a:r>
              <a:rPr lang="en-US" sz="1200" b="1" i="1" dirty="0">
                <a:solidFill>
                  <a:srgbClr val="008000"/>
                </a:solidFill>
              </a:rPr>
              <a:t>“Indeed, it will be but one </a:t>
            </a:r>
            <a:r>
              <a:rPr lang="en-US" sz="1200" b="1" i="1" dirty="0" smtClean="0">
                <a:solidFill>
                  <a:srgbClr val="008000"/>
                </a:solidFill>
              </a:rPr>
              <a:t>shout/a </a:t>
            </a:r>
            <a:r>
              <a:rPr lang="en-US" sz="1200" b="1" i="1" dirty="0">
                <a:solidFill>
                  <a:srgbClr val="008000"/>
                </a:solidFill>
              </a:rPr>
              <a:t>single </a:t>
            </a:r>
            <a:r>
              <a:rPr lang="en-US" sz="1200" b="1" i="1" dirty="0" smtClean="0">
                <a:solidFill>
                  <a:srgbClr val="008000"/>
                </a:solidFill>
              </a:rPr>
              <a:t>nudge, </a:t>
            </a:r>
            <a:r>
              <a:rPr lang="en-US" sz="1200" b="1" i="1" dirty="0">
                <a:solidFill>
                  <a:srgbClr val="008000"/>
                </a:solidFill>
              </a:rPr>
              <a:t>and suddenly they will be [alert] upon the earth’s </a:t>
            </a:r>
            <a:r>
              <a:rPr lang="en-US" sz="1200" b="1" i="1" dirty="0" smtClean="0">
                <a:solidFill>
                  <a:srgbClr val="008000"/>
                </a:solidFill>
              </a:rPr>
              <a:t>surface/And </a:t>
            </a:r>
            <a:r>
              <a:rPr lang="en-US" sz="1200" b="1" i="1" dirty="0">
                <a:solidFill>
                  <a:srgbClr val="008000"/>
                </a:solidFill>
              </a:rPr>
              <a:t>they will be awake</a:t>
            </a:r>
            <a:r>
              <a:rPr lang="en-US" sz="1200" b="1" i="1" dirty="0" smtClean="0">
                <a:solidFill>
                  <a:srgbClr val="008000"/>
                </a:solidFill>
              </a:rPr>
              <a:t>.” </a:t>
            </a:r>
            <a:r>
              <a:rPr lang="en-US" sz="1200" dirty="0"/>
              <a:t>M</a:t>
            </a:r>
            <a:r>
              <a:rPr lang="en-US" sz="1200" dirty="0" smtClean="0"/>
              <a:t>eaning</a:t>
            </a:r>
            <a:r>
              <a:rPr lang="en-US" sz="1200" dirty="0"/>
              <a:t>, this is a matter that is from Allah </a:t>
            </a:r>
            <a:r>
              <a:rPr lang="en-US" sz="1200" dirty="0" err="1" smtClean="0"/>
              <a:t>swt</a:t>
            </a:r>
            <a:r>
              <a:rPr lang="en-US" sz="1200" dirty="0" smtClean="0"/>
              <a:t> that </a:t>
            </a:r>
            <a:r>
              <a:rPr lang="en-US" sz="1200" dirty="0"/>
              <a:t>will not occur twice, nor will there be any opportunity to affirm it or verify it. The people will be standing and looking. This will be when Allah </a:t>
            </a:r>
            <a:r>
              <a:rPr lang="en-US" sz="1200" dirty="0" err="1" smtClean="0"/>
              <a:t>swt</a:t>
            </a:r>
            <a:r>
              <a:rPr lang="en-US" sz="1200" dirty="0" smtClean="0"/>
              <a:t> commands </a:t>
            </a:r>
            <a:r>
              <a:rPr lang="en-US" sz="1200" dirty="0">
                <a:solidFill>
                  <a:srgbClr val="C00000"/>
                </a:solidFill>
              </a:rPr>
              <a:t>the angel </a:t>
            </a:r>
            <a:r>
              <a:rPr lang="en-US" sz="1200" dirty="0" err="1">
                <a:solidFill>
                  <a:srgbClr val="C00000"/>
                </a:solidFill>
              </a:rPr>
              <a:t>Israfeel</a:t>
            </a:r>
            <a:r>
              <a:rPr lang="en-US" sz="1200" dirty="0">
                <a:solidFill>
                  <a:srgbClr val="C00000"/>
                </a:solidFill>
              </a:rPr>
              <a:t> to blow into the Trumpet [</a:t>
            </a:r>
            <a:r>
              <a:rPr lang="en-US" sz="1200" dirty="0" err="1">
                <a:solidFill>
                  <a:srgbClr val="C00000"/>
                </a:solidFill>
              </a:rPr>
              <a:t>Soor</a:t>
            </a:r>
            <a:r>
              <a:rPr lang="en-US" sz="1200" dirty="0">
                <a:solidFill>
                  <a:srgbClr val="C00000"/>
                </a:solidFill>
              </a:rPr>
              <a:t>], </a:t>
            </a:r>
            <a:r>
              <a:rPr lang="en-US" sz="1200" dirty="0"/>
              <a:t>which will be the blowing of the resurrection. At that time the first people and the last people will all be standing before their Lord looking.</a:t>
            </a:r>
            <a:endParaRPr lang="en-US" sz="1200" dirty="0"/>
          </a:p>
        </p:txBody>
      </p:sp>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6</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1"/>
            <a:ext cx="10515600" cy="1019538"/>
          </a:xfrm>
        </p:spPr>
        <p:txBody>
          <a:bodyPr>
            <a:noAutofit/>
          </a:bodyPr>
          <a:lstStyle/>
          <a:p>
            <a:r>
              <a:rPr lang="en-US" sz="2800" dirty="0" smtClean="0"/>
              <a:t/>
            </a:r>
            <a:br>
              <a:rPr lang="en-US" sz="2800" dirty="0" smtClean="0"/>
            </a:br>
            <a:r>
              <a:rPr lang="en-US" sz="2800" dirty="0"/>
              <a:t/>
            </a:r>
            <a:br>
              <a:rPr lang="en-US" sz="2800" dirty="0"/>
            </a:br>
            <a:r>
              <a:rPr lang="en-US" sz="2800" dirty="0" err="1" smtClean="0"/>
              <a:t>Tafseer</a:t>
            </a:r>
            <a:r>
              <a:rPr lang="en-US" sz="2800" dirty="0" smtClean="0"/>
              <a:t> of </a:t>
            </a:r>
            <a:r>
              <a:rPr lang="en-US" sz="2800" dirty="0"/>
              <a:t>Surah </a:t>
            </a:r>
            <a:r>
              <a:rPr lang="en-US" sz="2800" dirty="0" smtClean="0"/>
              <a:t>an-</a:t>
            </a:r>
            <a:r>
              <a:rPr lang="en-US" sz="2800" dirty="0" err="1" smtClean="0"/>
              <a:t>Nazi’at</a:t>
            </a:r>
            <a:r>
              <a:rPr lang="en-US" sz="2800" dirty="0"/>
              <a:t>: </a:t>
            </a:r>
            <a:r>
              <a:rPr lang="en-US" sz="2800" dirty="0" smtClean="0"/>
              <a:t/>
            </a:r>
            <a:br>
              <a:rPr lang="en-US" sz="2800" dirty="0" smtClean="0"/>
            </a:br>
            <a:r>
              <a:rPr lang="en-US" sz="2800" dirty="0" err="1" smtClean="0"/>
              <a:t>Ayaat</a:t>
            </a:r>
            <a:r>
              <a:rPr lang="en-US" sz="2800" dirty="0" smtClean="0"/>
              <a:t> </a:t>
            </a:r>
            <a:r>
              <a:rPr lang="en-US" sz="2800" dirty="0"/>
              <a:t>1-14 – The Certainty of the Judgment Day</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947992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38200" y="1750423"/>
            <a:ext cx="10515600" cy="4777383"/>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7</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0"/>
            <a:ext cx="10515600" cy="1018903"/>
          </a:xfrm>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a:t>: </a:t>
            </a:r>
            <a:r>
              <a:rPr lang="en-US" sz="3100" dirty="0" err="1" smtClean="0"/>
              <a:t>Ayaat</a:t>
            </a:r>
            <a:r>
              <a:rPr lang="en-US" sz="3100" dirty="0" smtClean="0"/>
              <a:t> </a:t>
            </a:r>
            <a:r>
              <a:rPr lang="en-US" sz="3100" dirty="0"/>
              <a:t>15-26 </a:t>
            </a:r>
            <a:r>
              <a:rPr lang="en-US" sz="3100" dirty="0" smtClean="0"/>
              <a:t>– </a:t>
            </a:r>
            <a:br>
              <a:rPr lang="en-US" sz="3100" dirty="0" smtClean="0"/>
            </a:br>
            <a:r>
              <a:rPr lang="en-US" sz="3100" dirty="0" smtClean="0"/>
              <a:t>the Lesson </a:t>
            </a:r>
            <a:r>
              <a:rPr lang="en-US" sz="3100" dirty="0"/>
              <a:t>in the Story of Moses and Pharaoh</a:t>
            </a: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1071416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24297"/>
            <a:ext cx="10515600" cy="4803509"/>
          </a:xfrm>
        </p:spPr>
        <p:txBody>
          <a:bodyPr>
            <a:noAutofit/>
          </a:bodyPr>
          <a:lstStyle/>
          <a:p>
            <a:r>
              <a:rPr lang="en-US" sz="1300" dirty="0" smtClean="0"/>
              <a:t>The </a:t>
            </a:r>
            <a:r>
              <a:rPr lang="en-US" sz="1300" dirty="0"/>
              <a:t>Surah then presents an account of what took place between </a:t>
            </a:r>
            <a:r>
              <a:rPr lang="en-US" sz="1300" dirty="0">
                <a:solidFill>
                  <a:srgbClr val="C00000"/>
                </a:solidFill>
              </a:rPr>
              <a:t>Musa </a:t>
            </a:r>
            <a:r>
              <a:rPr lang="en-US" sz="1300" i="1" dirty="0">
                <a:solidFill>
                  <a:srgbClr val="C00000"/>
                </a:solidFill>
              </a:rPr>
              <a:t>‘</a:t>
            </a:r>
            <a:r>
              <a:rPr lang="en-US" sz="1300" i="1" dirty="0" err="1">
                <a:solidFill>
                  <a:srgbClr val="C00000"/>
                </a:solidFill>
              </a:rPr>
              <a:t>alayhi</a:t>
            </a:r>
            <a:r>
              <a:rPr lang="en-US" sz="1300" i="1" dirty="0">
                <a:solidFill>
                  <a:srgbClr val="C00000"/>
                </a:solidFill>
              </a:rPr>
              <a:t> salaam</a:t>
            </a:r>
            <a:r>
              <a:rPr lang="en-US" sz="1300" dirty="0">
                <a:solidFill>
                  <a:srgbClr val="C00000"/>
                </a:solidFill>
              </a:rPr>
              <a:t> and Pharaoh and the end which Pharaoh </a:t>
            </a:r>
            <a:r>
              <a:rPr lang="en-US" sz="1300" dirty="0"/>
              <a:t>met after he had tyrannized and transgressed all bounds. Here, Allah </a:t>
            </a:r>
            <a:r>
              <a:rPr lang="en-US" sz="1300" i="1" dirty="0" err="1"/>
              <a:t>subhanahu</a:t>
            </a:r>
            <a:r>
              <a:rPr lang="en-US" sz="1300" i="1" dirty="0"/>
              <a:t> </a:t>
            </a:r>
            <a:r>
              <a:rPr lang="en-US" sz="1300" i="1" dirty="0" err="1"/>
              <a:t>wa</a:t>
            </a:r>
            <a:r>
              <a:rPr lang="en-US" sz="1300" i="1" dirty="0"/>
              <a:t> </a:t>
            </a:r>
            <a:r>
              <a:rPr lang="en-US" sz="1300" i="1" dirty="0" err="1"/>
              <a:t>ta’ala</a:t>
            </a:r>
            <a:r>
              <a:rPr lang="en-US" sz="1300" i="1" dirty="0"/>
              <a:t> </a:t>
            </a:r>
            <a:r>
              <a:rPr lang="en-US" sz="1300" dirty="0"/>
              <a:t>informs His Messenger Muhammad </a:t>
            </a:r>
            <a:r>
              <a:rPr lang="en-US" sz="1300" i="1" dirty="0" err="1"/>
              <a:t>salAllahu</a:t>
            </a:r>
            <a:r>
              <a:rPr lang="en-US" sz="1300" i="1" dirty="0"/>
              <a:t> ‘</a:t>
            </a:r>
            <a:r>
              <a:rPr lang="en-US" sz="1300" i="1" dirty="0" err="1"/>
              <a:t>alayhi</a:t>
            </a:r>
            <a:r>
              <a:rPr lang="en-US" sz="1300" i="1" dirty="0"/>
              <a:t> </a:t>
            </a:r>
            <a:r>
              <a:rPr lang="en-US" sz="1300" i="1" dirty="0" err="1"/>
              <a:t>wa</a:t>
            </a:r>
            <a:r>
              <a:rPr lang="en-US" sz="1300" i="1" dirty="0"/>
              <a:t> </a:t>
            </a:r>
            <a:r>
              <a:rPr lang="en-US" sz="1300" i="1" dirty="0" err="1"/>
              <a:t>sallam</a:t>
            </a:r>
            <a:r>
              <a:rPr lang="en-US" sz="1300" i="1" dirty="0"/>
              <a:t> </a:t>
            </a:r>
            <a:r>
              <a:rPr lang="en-US" sz="1300" dirty="0"/>
              <a:t>that thus is the punishment of whoever opposes His Prophets and rejects what they have been sent with</a:t>
            </a:r>
            <a:r>
              <a:rPr lang="en-US" sz="1300" dirty="0"/>
              <a:t>. This was to be </a:t>
            </a:r>
            <a:r>
              <a:rPr lang="en-US" sz="1300" dirty="0">
                <a:solidFill>
                  <a:srgbClr val="C00000"/>
                </a:solidFill>
              </a:rPr>
              <a:t>a lesson and a reminder to the disbelievers of Makkah and others of how Allah deals with those who oppose His prophets and messengers,</a:t>
            </a:r>
            <a:endParaRPr lang="en-US" sz="1300" dirty="0">
              <a:solidFill>
                <a:srgbClr val="C00000"/>
              </a:solidFill>
            </a:endParaRPr>
          </a:p>
          <a:p>
            <a:r>
              <a:rPr lang="en-US" sz="1300" dirty="0"/>
              <a:t>The story of Musa is the most frequent and detailed of Qur’anic historical accounts. It is mentioned in many other </a:t>
            </a:r>
            <a:r>
              <a:rPr lang="en-US" sz="1300" dirty="0" err="1"/>
              <a:t>Surahs</a:t>
            </a:r>
            <a:r>
              <a:rPr lang="en-US" sz="1300" dirty="0"/>
              <a:t>, in different ways and with varying emphasis. Here the historical account is given in quick successive scenes which open with the call Musa receives in the sacred valley and end with the destruction of Pharaoh in this life and perdition in the life to come</a:t>
            </a:r>
            <a:r>
              <a:rPr lang="en-US" sz="1300" dirty="0" smtClean="0"/>
              <a:t>.</a:t>
            </a:r>
            <a:r>
              <a:rPr lang="en-US" sz="1300" dirty="0"/>
              <a:t> </a:t>
            </a:r>
            <a:r>
              <a:rPr lang="en-US" sz="1300" dirty="0" smtClean="0"/>
              <a:t>The </a:t>
            </a:r>
            <a:r>
              <a:rPr lang="en-US" sz="1300" dirty="0"/>
              <a:t>mention begins with an introductory question addressed to the Prophet, </a:t>
            </a:r>
            <a:r>
              <a:rPr lang="en-US" sz="1300" b="1" i="1" dirty="0">
                <a:solidFill>
                  <a:srgbClr val="008000"/>
                </a:solidFill>
              </a:rPr>
              <a:t>“Has there reached you the story of Musa?”</a:t>
            </a:r>
            <a:r>
              <a:rPr lang="en-US" sz="1300" b="1" dirty="0"/>
              <a:t> </a:t>
            </a:r>
            <a:r>
              <a:rPr lang="en-US" sz="1300" dirty="0" smtClean="0"/>
              <a:t>The </a:t>
            </a:r>
            <a:r>
              <a:rPr lang="en-US" sz="1300" dirty="0"/>
              <a:t>question serves to prepare the listener as to what is coming next: </a:t>
            </a:r>
            <a:r>
              <a:rPr lang="en-US" sz="1300" b="1" i="1" dirty="0">
                <a:solidFill>
                  <a:srgbClr val="008000"/>
                </a:solidFill>
              </a:rPr>
              <a:t>“When his Lord called to him in the sacred valley of </a:t>
            </a:r>
            <a:r>
              <a:rPr lang="en-US" sz="1300" b="1" i="1" dirty="0" err="1">
                <a:solidFill>
                  <a:srgbClr val="008000"/>
                </a:solidFill>
              </a:rPr>
              <a:t>Tuwa</a:t>
            </a:r>
            <a:r>
              <a:rPr lang="en-US" sz="1300" b="1" i="1" dirty="0">
                <a:solidFill>
                  <a:srgbClr val="008000"/>
                </a:solidFill>
              </a:rPr>
              <a:t>,”</a:t>
            </a:r>
            <a:r>
              <a:rPr lang="en-US" sz="1300" dirty="0"/>
              <a:t> </a:t>
            </a:r>
            <a:r>
              <a:rPr lang="en-US" sz="1300" b="1" i="1" dirty="0" err="1" smtClean="0"/>
              <a:t>Ţuwa</a:t>
            </a:r>
            <a:r>
              <a:rPr lang="en-US" sz="1300" dirty="0" smtClean="0"/>
              <a:t> </a:t>
            </a:r>
            <a:r>
              <a:rPr lang="en-US" sz="1300" dirty="0"/>
              <a:t>is probably the name of the </a:t>
            </a:r>
            <a:r>
              <a:rPr lang="en-US" sz="1300" b="1" dirty="0"/>
              <a:t>valley which lies to the right of Mount </a:t>
            </a:r>
            <a:r>
              <a:rPr lang="en-US" sz="1300" b="1" i="1" dirty="0" err="1"/>
              <a:t>Ţoor</a:t>
            </a:r>
            <a:r>
              <a:rPr lang="en-US" sz="1300" b="1" dirty="0"/>
              <a:t> in </a:t>
            </a:r>
            <a:r>
              <a:rPr lang="en-US" sz="1300" b="1" dirty="0" smtClean="0"/>
              <a:t>Sinai</a:t>
            </a:r>
            <a:r>
              <a:rPr lang="en-US" sz="1300" dirty="0" smtClean="0"/>
              <a:t>.</a:t>
            </a:r>
          </a:p>
          <a:p>
            <a:r>
              <a:rPr lang="en-US" sz="1300" dirty="0"/>
              <a:t>Allah </a:t>
            </a:r>
            <a:r>
              <a:rPr lang="en-US" sz="1300" i="1" dirty="0" err="1"/>
              <a:t>subhanahu</a:t>
            </a:r>
            <a:r>
              <a:rPr lang="en-US" sz="1300" i="1" dirty="0"/>
              <a:t> </a:t>
            </a:r>
            <a:r>
              <a:rPr lang="en-US" sz="1300" i="1" dirty="0" err="1"/>
              <a:t>wa</a:t>
            </a:r>
            <a:r>
              <a:rPr lang="en-US" sz="1300" i="1" dirty="0"/>
              <a:t> </a:t>
            </a:r>
            <a:r>
              <a:rPr lang="en-US" sz="1300" i="1" dirty="0" err="1"/>
              <a:t>ta’ala</a:t>
            </a:r>
            <a:r>
              <a:rPr lang="en-US" sz="1300" i="1" dirty="0"/>
              <a:t> </a:t>
            </a:r>
            <a:r>
              <a:rPr lang="en-US" sz="1300" dirty="0"/>
              <a:t>commands Prophet Musa, </a:t>
            </a:r>
            <a:r>
              <a:rPr lang="en-US" sz="1300" b="1" i="1" dirty="0">
                <a:solidFill>
                  <a:srgbClr val="008000"/>
                </a:solidFill>
              </a:rPr>
              <a:t>“Go to Pharaoh. Indeed, he has transgressed. And say to him, ‘Would you [be willing to] purify yourself and let me guide you to your Lord so you would fear [Him]?’”</a:t>
            </a:r>
            <a:r>
              <a:rPr lang="en-US" sz="1300" b="1" dirty="0"/>
              <a:t> </a:t>
            </a:r>
            <a:r>
              <a:rPr lang="en-US" sz="1300" dirty="0" smtClean="0"/>
              <a:t>The </a:t>
            </a:r>
            <a:r>
              <a:rPr lang="en-US" sz="1300" dirty="0"/>
              <a:t>word </a:t>
            </a:r>
            <a:r>
              <a:rPr lang="en-US" sz="1300" b="1" i="1" dirty="0" err="1" smtClean="0"/>
              <a:t>tagha</a:t>
            </a:r>
            <a:r>
              <a:rPr lang="en-US" sz="1300" b="1" i="1" dirty="0" smtClean="0"/>
              <a:t> </a:t>
            </a:r>
            <a:r>
              <a:rPr lang="ar-EG" sz="1300" dirty="0" smtClean="0"/>
              <a:t>طَغَى</a:t>
            </a:r>
            <a:r>
              <a:rPr lang="en-US" sz="1300" dirty="0" smtClean="0"/>
              <a:t> </a:t>
            </a:r>
            <a:r>
              <a:rPr lang="ar-EG" sz="1300" dirty="0" smtClean="0"/>
              <a:t>]</a:t>
            </a:r>
            <a:r>
              <a:rPr lang="ar-EG" sz="1300" dirty="0"/>
              <a:t> </a:t>
            </a:r>
            <a:r>
              <a:rPr lang="en-US" sz="1300" dirty="0"/>
              <a:t>translated here as transgressed is from the root </a:t>
            </a:r>
            <a:r>
              <a:rPr lang="en-US" sz="1300" i="1" dirty="0" smtClean="0"/>
              <a:t>ta-</a:t>
            </a:r>
            <a:r>
              <a:rPr lang="en-US" sz="1300" i="1" dirty="0" err="1" smtClean="0"/>
              <a:t>ghayn</a:t>
            </a:r>
            <a:r>
              <a:rPr lang="en-US" sz="1300" i="1" dirty="0" smtClean="0"/>
              <a:t>-</a:t>
            </a:r>
            <a:r>
              <a:rPr lang="en-US" sz="1300" i="1" dirty="0" err="1" smtClean="0"/>
              <a:t>ya</a:t>
            </a:r>
            <a:r>
              <a:rPr lang="en-US" sz="1300" i="1" dirty="0"/>
              <a:t> </a:t>
            </a:r>
            <a:r>
              <a:rPr lang="en-US" sz="1300" dirty="0"/>
              <a:t>and it means </a:t>
            </a:r>
            <a:r>
              <a:rPr lang="en-US" sz="1300" b="1" dirty="0"/>
              <a:t>‘exceed a limit, to transgress, exceed the bound, or deviate</a:t>
            </a:r>
            <a:r>
              <a:rPr lang="en-US" sz="1300" b="1" dirty="0" smtClean="0"/>
              <a:t>’</a:t>
            </a:r>
            <a:r>
              <a:rPr lang="en-US" sz="1300" dirty="0" smtClean="0"/>
              <a:t>. Neither </a:t>
            </a:r>
            <a:r>
              <a:rPr lang="en-US" sz="1300" dirty="0"/>
              <a:t>tyranny nor transgression should be allowed to take place or be left unchecked. They lead to corruption and to what displeases Allah </a:t>
            </a:r>
            <a:r>
              <a:rPr lang="en-US" sz="1300" i="1" dirty="0" err="1" smtClean="0"/>
              <a:t>swt</a:t>
            </a:r>
            <a:r>
              <a:rPr lang="en-US" sz="1300" i="1" dirty="0" smtClean="0"/>
              <a:t>. </a:t>
            </a:r>
            <a:r>
              <a:rPr lang="en-US" sz="1300" dirty="0" smtClean="0"/>
              <a:t>Therefore</a:t>
            </a:r>
            <a:r>
              <a:rPr lang="en-US" sz="1300" dirty="0"/>
              <a:t>, Allah </a:t>
            </a:r>
            <a:r>
              <a:rPr lang="en-US" sz="1300" i="1" dirty="0" err="1" smtClean="0"/>
              <a:t>swt</a:t>
            </a:r>
            <a:r>
              <a:rPr lang="en-US" sz="1300" i="1" dirty="0" smtClean="0"/>
              <a:t> </a:t>
            </a:r>
            <a:r>
              <a:rPr lang="en-US" sz="1300" dirty="0"/>
              <a:t> selected one of His noble servants and tasked him to put an end to them</a:t>
            </a:r>
            <a:r>
              <a:rPr lang="en-US" sz="1300" dirty="0" smtClean="0"/>
              <a:t>.</a:t>
            </a:r>
            <a:endParaRPr lang="en-US" sz="1300" dirty="0"/>
          </a:p>
        </p:txBody>
      </p:sp>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8</a:t>
            </a:fld>
            <a:endParaRPr lang="en-US"/>
          </a:p>
        </p:txBody>
      </p:sp>
      <p:sp>
        <p:nvSpPr>
          <p:cNvPr id="6"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254669"/>
          </a:xfrm>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a:t>: </a:t>
            </a:r>
            <a:r>
              <a:rPr lang="en-US" sz="3100" dirty="0" err="1" smtClean="0"/>
              <a:t>Ayaat</a:t>
            </a:r>
            <a:r>
              <a:rPr lang="en-US" sz="3100" dirty="0" smtClean="0"/>
              <a:t> </a:t>
            </a:r>
            <a:r>
              <a:rPr lang="en-US" sz="3100" dirty="0"/>
              <a:t>15-26 </a:t>
            </a:r>
            <a:r>
              <a:rPr lang="en-US" sz="3100" dirty="0" smtClean="0"/>
              <a:t>– </a:t>
            </a:r>
            <a:br>
              <a:rPr lang="en-US" sz="3100" dirty="0" smtClean="0"/>
            </a:br>
            <a:r>
              <a:rPr lang="en-US" sz="3100" dirty="0" smtClean="0"/>
              <a:t>the Lesson </a:t>
            </a:r>
            <a:r>
              <a:rPr lang="en-US" sz="3100" dirty="0"/>
              <a:t>in the Story of Moses and Pharaoh</a:t>
            </a: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3445599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2020-10-10</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9</a:t>
            </a:fld>
            <a:endParaRPr lang="en-US"/>
          </a:p>
        </p:txBody>
      </p:sp>
      <p:sp>
        <p:nvSpPr>
          <p:cNvPr id="3" name="Content Placeholder 2"/>
          <p:cNvSpPr>
            <a:spLocks noGrp="1"/>
          </p:cNvSpPr>
          <p:nvPr>
            <p:ph idx="1"/>
          </p:nvPr>
        </p:nvSpPr>
        <p:spPr>
          <a:xfrm>
            <a:off x="838200" y="1690688"/>
            <a:ext cx="10515600" cy="4837117"/>
          </a:xfrm>
        </p:spPr>
        <p:txBody>
          <a:bodyPr>
            <a:normAutofit fontScale="47500" lnSpcReduction="20000"/>
          </a:bodyPr>
          <a:lstStyle/>
          <a:p>
            <a:r>
              <a:rPr lang="en-US" sz="2700" dirty="0"/>
              <a:t>In the </a:t>
            </a:r>
            <a:r>
              <a:rPr lang="en-US" sz="2700" i="1" dirty="0" err="1"/>
              <a:t>ayaat</a:t>
            </a:r>
            <a:r>
              <a:rPr lang="en-US" sz="2700" i="1" dirty="0"/>
              <a:t> </a:t>
            </a:r>
            <a:r>
              <a:rPr lang="en-US" sz="2700" dirty="0"/>
              <a:t>above we learn that Allah </a:t>
            </a:r>
            <a:r>
              <a:rPr lang="en-US" sz="2700" i="1" dirty="0" err="1"/>
              <a:t>subhanahu</a:t>
            </a:r>
            <a:r>
              <a:rPr lang="en-US" sz="2700" i="1" dirty="0"/>
              <a:t> </a:t>
            </a:r>
            <a:r>
              <a:rPr lang="en-US" sz="2700" i="1" dirty="0" err="1"/>
              <a:t>wa</a:t>
            </a:r>
            <a:r>
              <a:rPr lang="en-US" sz="2700" i="1" dirty="0"/>
              <a:t> </a:t>
            </a:r>
            <a:r>
              <a:rPr lang="en-US" sz="2700" i="1" dirty="0" err="1"/>
              <a:t>ta’ala</a:t>
            </a:r>
            <a:r>
              <a:rPr lang="en-US" sz="2700" dirty="0"/>
              <a:t> not only </a:t>
            </a:r>
            <a:r>
              <a:rPr lang="en-US" sz="2700" dirty="0">
                <a:solidFill>
                  <a:srgbClr val="C00000"/>
                </a:solidFill>
              </a:rPr>
              <a:t>instructs Prophet Musa to go to the tyrant but also guides him as to how to address the tyrant.</a:t>
            </a:r>
            <a:r>
              <a:rPr lang="en-US" sz="2700" b="1" dirty="0"/>
              <a:t> </a:t>
            </a:r>
            <a:r>
              <a:rPr lang="en-US" sz="2700" b="1" i="1" dirty="0">
                <a:solidFill>
                  <a:srgbClr val="008000"/>
                </a:solidFill>
              </a:rPr>
              <a:t>“…say to him, ‘Would you [be willing to] purify yourself and let me guide you to your Lord so you would fear [Him</a:t>
            </a:r>
            <a:r>
              <a:rPr lang="en-US" sz="2700" b="1" i="1" dirty="0" smtClean="0">
                <a:solidFill>
                  <a:srgbClr val="008000"/>
                </a:solidFill>
              </a:rPr>
              <a:t>]?’”</a:t>
            </a:r>
            <a:r>
              <a:rPr lang="en-US" sz="2700" b="1" i="1" dirty="0">
                <a:solidFill>
                  <a:srgbClr val="008000"/>
                </a:solidFill>
              </a:rPr>
              <a:t> </a:t>
            </a:r>
            <a:r>
              <a:rPr lang="en-US" sz="2700" dirty="0"/>
              <a:t>We learn while Musa </a:t>
            </a:r>
            <a:r>
              <a:rPr lang="en-US" sz="2700" i="1" dirty="0"/>
              <a:t>‘</a:t>
            </a:r>
            <a:r>
              <a:rPr lang="en-US" sz="2700" i="1" dirty="0" err="1"/>
              <a:t>alayhi</a:t>
            </a:r>
            <a:r>
              <a:rPr lang="en-US" sz="2700" i="1" dirty="0"/>
              <a:t> salaam</a:t>
            </a:r>
            <a:r>
              <a:rPr lang="en-US" sz="2700" dirty="0"/>
              <a:t> </a:t>
            </a:r>
            <a:r>
              <a:rPr lang="en-US" sz="2700" dirty="0">
                <a:solidFill>
                  <a:srgbClr val="C00000"/>
                </a:solidFill>
              </a:rPr>
              <a:t>conveyed the message in a warm, friendly attitude </a:t>
            </a:r>
            <a:r>
              <a:rPr lang="en-US" sz="2700" dirty="0"/>
              <a:t>he could not win over a heart that had been hardened by tyranny and ignorance, </a:t>
            </a:r>
            <a:r>
              <a:rPr lang="en-US" sz="2700" b="1" i="1" dirty="0">
                <a:solidFill>
                  <a:srgbClr val="008000"/>
                </a:solidFill>
              </a:rPr>
              <a:t>“And he showed him the greatest sign, but Pharaoh denied and disobeyed,”</a:t>
            </a:r>
            <a:r>
              <a:rPr lang="en-US" sz="2700" dirty="0"/>
              <a:t> </a:t>
            </a:r>
            <a:endParaRPr lang="en-US" sz="2700" dirty="0" smtClean="0"/>
          </a:p>
          <a:p>
            <a:r>
              <a:rPr lang="en-US" sz="2700" dirty="0" smtClean="0"/>
              <a:t>Pharaoh </a:t>
            </a:r>
            <a:r>
              <a:rPr lang="en-US" sz="2700" dirty="0"/>
              <a:t>turned away to mobilize his forces and bring forward his sorcerers for an encounter between magic and the truth. Essentially, Pharaoh was determined not to accept the truth or submit to it. He summoned all his men and made a proclamation to them, </a:t>
            </a:r>
            <a:r>
              <a:rPr lang="en-US" sz="2700" b="1" i="1" dirty="0">
                <a:solidFill>
                  <a:srgbClr val="008000"/>
                </a:solidFill>
              </a:rPr>
              <a:t>“I am your most exalted </a:t>
            </a:r>
            <a:r>
              <a:rPr lang="en-US" sz="2700" b="1" i="1" dirty="0" smtClean="0">
                <a:solidFill>
                  <a:srgbClr val="008000"/>
                </a:solidFill>
              </a:rPr>
              <a:t>lord.”</a:t>
            </a:r>
            <a:r>
              <a:rPr lang="en-US" sz="2700" dirty="0"/>
              <a:t> </a:t>
            </a:r>
            <a:r>
              <a:rPr lang="en-US" sz="2700" dirty="0" smtClean="0"/>
              <a:t>Pharaoh’s </a:t>
            </a:r>
            <a:r>
              <a:rPr lang="en-US" sz="2700" dirty="0"/>
              <a:t>declaration betrays the fact that he was deceived by his people’s ignorance and their submission to his authority. </a:t>
            </a:r>
            <a:r>
              <a:rPr lang="en-US" sz="2700" b="1" dirty="0"/>
              <a:t>Nothing deceives tyrants more than the ignorance and abject submission of the masses. </a:t>
            </a:r>
            <a:r>
              <a:rPr lang="en-US" sz="2700" b="1" dirty="0" smtClean="0"/>
              <a:t>In </a:t>
            </a:r>
            <a:r>
              <a:rPr lang="en-US" sz="2700" b="1" dirty="0"/>
              <a:t>this way they allow themselves to be tyrannized. </a:t>
            </a:r>
            <a:r>
              <a:rPr lang="en-US" sz="2700" dirty="0"/>
              <a:t>The masses do all this because they are deceived and afraid at the same time.  </a:t>
            </a:r>
            <a:r>
              <a:rPr lang="en-US" sz="2700" b="1" dirty="0"/>
              <a:t>No one can tyrannize a nation which is sane, or knows its true Lord, believes in Him and refuses to submit to any creature who has no power over its </a:t>
            </a:r>
            <a:r>
              <a:rPr lang="en-US" sz="2700" b="1" dirty="0" smtClean="0"/>
              <a:t>destiny. </a:t>
            </a:r>
            <a:r>
              <a:rPr lang="en-US" sz="2700" dirty="0" smtClean="0"/>
              <a:t>Pharaoh</a:t>
            </a:r>
            <a:r>
              <a:rPr lang="en-US" sz="2700" dirty="0"/>
              <a:t>, however, found his people so ignorant, submissive and devoid of faith that he was able to make his insolent, </a:t>
            </a:r>
            <a:r>
              <a:rPr lang="en-US" sz="2700" dirty="0">
                <a:solidFill>
                  <a:srgbClr val="C00000"/>
                </a:solidFill>
              </a:rPr>
              <a:t>blasphemous declaration, </a:t>
            </a:r>
            <a:r>
              <a:rPr lang="en-US" sz="2700" i="1" dirty="0">
                <a:solidFill>
                  <a:srgbClr val="C00000"/>
                </a:solidFill>
              </a:rPr>
              <a:t>“I am your most exalted lord!”</a:t>
            </a:r>
            <a:r>
              <a:rPr lang="en-US" sz="2700" dirty="0">
                <a:solidFill>
                  <a:srgbClr val="C00000"/>
                </a:solidFill>
              </a:rPr>
              <a:t> He would never have dared to make it had his nation believed in God</a:t>
            </a:r>
            <a:r>
              <a:rPr lang="en-US" sz="2700" dirty="0" smtClean="0">
                <a:solidFill>
                  <a:srgbClr val="C00000"/>
                </a:solidFill>
              </a:rPr>
              <a:t>.</a:t>
            </a:r>
            <a:r>
              <a:rPr lang="en-US" sz="2700" dirty="0">
                <a:solidFill>
                  <a:srgbClr val="C00000"/>
                </a:solidFill>
              </a:rPr>
              <a:t> </a:t>
            </a:r>
            <a:endParaRPr lang="en-US" sz="2700" dirty="0" smtClean="0">
              <a:solidFill>
                <a:srgbClr val="C00000"/>
              </a:solidFill>
            </a:endParaRPr>
          </a:p>
          <a:p>
            <a:r>
              <a:rPr lang="en-US" sz="2700" dirty="0" smtClean="0"/>
              <a:t>Against </a:t>
            </a:r>
            <a:r>
              <a:rPr lang="en-US" sz="2700" dirty="0"/>
              <a:t>such intolerable insolence, </a:t>
            </a:r>
            <a:r>
              <a:rPr lang="en-US" sz="2700" dirty="0">
                <a:solidFill>
                  <a:srgbClr val="C00000"/>
                </a:solidFill>
              </a:rPr>
              <a:t>Allah </a:t>
            </a:r>
            <a:r>
              <a:rPr lang="en-US" sz="2700" i="1" dirty="0" err="1" smtClean="0">
                <a:solidFill>
                  <a:srgbClr val="C00000"/>
                </a:solidFill>
              </a:rPr>
              <a:t>swt</a:t>
            </a:r>
            <a:r>
              <a:rPr lang="en-US" sz="2700" dirty="0">
                <a:solidFill>
                  <a:srgbClr val="C00000"/>
                </a:solidFill>
              </a:rPr>
              <a:t> seized him in exemplary punishment in this world and there is more to come in the Hereafter.</a:t>
            </a:r>
            <a:r>
              <a:rPr lang="en-US" sz="2700" dirty="0"/>
              <a:t> Pharaoh had power, authority and glory, yet none of this will be of any use to him</a:t>
            </a:r>
            <a:r>
              <a:rPr lang="en-US" sz="2700" dirty="0" smtClean="0"/>
              <a:t>. </a:t>
            </a:r>
            <a:r>
              <a:rPr lang="en-US" sz="2700" b="1" i="1" dirty="0" smtClean="0">
                <a:solidFill>
                  <a:srgbClr val="008000"/>
                </a:solidFill>
              </a:rPr>
              <a:t>“</a:t>
            </a:r>
            <a:r>
              <a:rPr lang="en-US" sz="2700" b="1" i="1" dirty="0">
                <a:solidFill>
                  <a:srgbClr val="008000"/>
                </a:solidFill>
              </a:rPr>
              <a:t>Indeed in that is a warning for whoever would fear [Allah],”</a:t>
            </a:r>
            <a:r>
              <a:rPr lang="en-US" sz="2700" dirty="0"/>
              <a:t> </a:t>
            </a:r>
            <a:r>
              <a:rPr lang="en-US" sz="2700" dirty="0" smtClean="0">
                <a:solidFill>
                  <a:srgbClr val="C00000"/>
                </a:solidFill>
              </a:rPr>
              <a:t>Only </a:t>
            </a:r>
            <a:r>
              <a:rPr lang="en-US" sz="2700" dirty="0">
                <a:solidFill>
                  <a:srgbClr val="C00000"/>
                </a:solidFill>
              </a:rPr>
              <a:t>those who </a:t>
            </a:r>
            <a:r>
              <a:rPr lang="en-US" sz="2700" dirty="0" smtClean="0">
                <a:solidFill>
                  <a:srgbClr val="C00000"/>
                </a:solidFill>
              </a:rPr>
              <a:t>know their </a:t>
            </a:r>
            <a:r>
              <a:rPr lang="en-US" sz="2700" dirty="0">
                <a:solidFill>
                  <a:srgbClr val="C00000"/>
                </a:solidFill>
              </a:rPr>
              <a:t>true Lord and fear Him will benefit from the lessons of Pharaoh’s history. </a:t>
            </a:r>
            <a:r>
              <a:rPr lang="en-US" sz="2700" dirty="0" smtClean="0"/>
              <a:t>Those who </a:t>
            </a:r>
            <a:r>
              <a:rPr lang="en-US" sz="2700" dirty="0"/>
              <a:t>do not fear Allah </a:t>
            </a:r>
            <a:r>
              <a:rPr lang="en-US" sz="2700" i="1" dirty="0" err="1" smtClean="0"/>
              <a:t>swt</a:t>
            </a:r>
            <a:r>
              <a:rPr lang="en-US" sz="2700" dirty="0"/>
              <a:t> will continue in their erring ways until they reach </a:t>
            </a:r>
            <a:r>
              <a:rPr lang="en-US" sz="2700" dirty="0" smtClean="0"/>
              <a:t>their appointed </a:t>
            </a:r>
            <a:r>
              <a:rPr lang="en-US" sz="2700" dirty="0"/>
              <a:t>end, when they shall suffer the scourge of both this life and the life </a:t>
            </a:r>
            <a:r>
              <a:rPr lang="en-US" sz="2700" dirty="0" smtClean="0"/>
              <a:t>to come</a:t>
            </a:r>
            <a:r>
              <a:rPr lang="en-US" sz="2700" dirty="0"/>
              <a:t>.</a:t>
            </a:r>
          </a:p>
          <a:p>
            <a:endParaRPr lang="en-US" dirty="0"/>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3100" dirty="0" err="1" smtClean="0"/>
              <a:t>Tafseer</a:t>
            </a:r>
            <a:r>
              <a:rPr lang="en-US" sz="3100" dirty="0" smtClean="0"/>
              <a:t> of </a:t>
            </a:r>
            <a:r>
              <a:rPr lang="en-US" sz="3100" dirty="0"/>
              <a:t>Surah </a:t>
            </a:r>
            <a:r>
              <a:rPr lang="en-US" sz="3100" dirty="0" smtClean="0"/>
              <a:t>an-</a:t>
            </a:r>
            <a:r>
              <a:rPr lang="en-US" sz="3100" dirty="0" err="1" smtClean="0"/>
              <a:t>Nazi’at</a:t>
            </a:r>
            <a:r>
              <a:rPr lang="en-US" sz="3100" dirty="0"/>
              <a:t>: </a:t>
            </a:r>
            <a:r>
              <a:rPr lang="en-US" sz="3100" dirty="0" err="1" smtClean="0"/>
              <a:t>Ayaat</a:t>
            </a:r>
            <a:r>
              <a:rPr lang="en-US" sz="3100" dirty="0" smtClean="0"/>
              <a:t> </a:t>
            </a:r>
            <a:r>
              <a:rPr lang="en-US" sz="3100" dirty="0"/>
              <a:t>15-26 </a:t>
            </a:r>
            <a:r>
              <a:rPr lang="en-US" sz="3100" dirty="0" smtClean="0"/>
              <a:t>– </a:t>
            </a:r>
            <a:br>
              <a:rPr lang="en-US" sz="3100" dirty="0" smtClean="0"/>
            </a:br>
            <a:r>
              <a:rPr lang="en-US" sz="3100" dirty="0" smtClean="0"/>
              <a:t>the </a:t>
            </a:r>
            <a:r>
              <a:rPr lang="en-US" sz="3100" dirty="0"/>
              <a:t>Lesson in the Story of Moses and Pharaoh</a:t>
            </a:r>
            <a:r>
              <a:rPr lang="en-US" sz="2700" dirty="0" smtClean="0"/>
              <a:t/>
            </a:r>
            <a:br>
              <a:rPr lang="en-US" sz="2700" dirty="0" smtClean="0"/>
            </a:br>
            <a:r>
              <a:rPr lang="en-US" dirty="0" smtClean="0"/>
              <a:t/>
            </a:r>
            <a:br>
              <a:rPr lang="en-US" dirty="0" smtClean="0"/>
            </a:br>
            <a:endParaRPr lang="en-US" dirty="0"/>
          </a:p>
        </p:txBody>
      </p:sp>
    </p:spTree>
    <p:extLst>
      <p:ext uri="{BB962C8B-B14F-4D97-AF65-F5344CB8AC3E}">
        <p14:creationId xmlns:p14="http://schemas.microsoft.com/office/powerpoint/2010/main" val="1642978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2855</TotalTime>
  <Words>1072</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Simplified Arabic</vt:lpstr>
      <vt:lpstr>Office Theme</vt:lpstr>
      <vt:lpstr>TAFSEER</vt:lpstr>
      <vt:lpstr>Agenda</vt:lpstr>
      <vt:lpstr>  Tafseer of Surah an-Nazi’at  </vt:lpstr>
      <vt:lpstr>  Tafseer of Surah an-Nazi’at:  Ayaat 1-14 – The Certainty of the Judgment Day  </vt:lpstr>
      <vt:lpstr>  Tafseer of Surah an-Nazi’at:  Ayaat 1-14 – The Certainty of the Judgment Day  </vt:lpstr>
      <vt:lpstr>  Tafseer of Surah an-Nazi’at:  Ayaat 1-14 – The Certainty of the Judgment Day  </vt:lpstr>
      <vt:lpstr>  Tafseer of Surah an-Nazi’at: Ayaat 15-26 –  the Lesson in the Story of Moses and Pharaoh  </vt:lpstr>
      <vt:lpstr>  Tafseer of Surah an-Nazi’at: Ayaat 15-26 –  the Lesson in the Story of Moses and Pharaoh  </vt:lpstr>
      <vt:lpstr>  Tafseer of Surah an-Nazi’at: Ayaat 15-26 –  the Lesson in the Story of Moses and Pharaoh  </vt:lpstr>
      <vt:lpstr>  Tafseer of Surah an-Nazi’at: Ayaat 27-41 –  Fear of Allah is the Only Defense against Temptations  </vt:lpstr>
      <vt:lpstr>  Tafseer of Surah an-Nazi’at: Ayaat 27-41 –  Fear of Allah is the Only Defense against Temptations  </vt:lpstr>
      <vt:lpstr>  Tafseer of Surah an-Nazi’at: Ayaat 27-41 –  Fear of Allah is the Only Defense against Temptations  </vt:lpstr>
      <vt:lpstr>   Tafseer of Surah an-Nazi’at:  Ayaat 42-46 – the Timings of the Last Hour   </vt:lpstr>
      <vt:lpstr>   Tafseer of Surah an-Nazi’at:  Ayaat 42-46 – the Timings of the Last Hour   </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BOSNA</cp:lastModifiedBy>
  <cp:revision>121</cp:revision>
  <cp:lastPrinted>2020-09-25T21:55:00Z</cp:lastPrinted>
  <dcterms:created xsi:type="dcterms:W3CDTF">2020-09-13T16:40:33Z</dcterms:created>
  <dcterms:modified xsi:type="dcterms:W3CDTF">2020-10-11T00:02:59Z</dcterms:modified>
</cp:coreProperties>
</file>