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5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6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7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notesSlides/notesSlide8.xml" ContentType="application/vnd.openxmlformats-officedocument.presentationml.notesSlide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9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notesSlides/notesSlide10.xml" ContentType="application/vnd.openxmlformats-officedocument.presentationml.notesSlide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notesSlides/notesSlide11.xml" ContentType="application/vnd.openxmlformats-officedocument.presentationml.notesSlide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notesSlides/notesSlide12.xml" ContentType="application/vnd.openxmlformats-officedocument.presentationml.notesSlide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notesSlides/notesSlide13.xml" ContentType="application/vnd.openxmlformats-officedocument.presentationml.notesSlide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notesSlides/notesSlide14.xml" ContentType="application/vnd.openxmlformats-officedocument.presentationml.notesSlide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notesSlides/notesSlide15.xml" ContentType="application/vnd.openxmlformats-officedocument.presentationml.notesSlide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notesSlides/notesSlide16.xml" ContentType="application/vnd.openxmlformats-officedocument.presentationml.notesSlide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9.xml" ContentType="application/vnd.openxmlformats-officedocument.presentationml.notesSlide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1.xml" ContentType="application/vnd.openxmlformats-officedocument.presentationml.notesSlide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321" r:id="rId3"/>
    <p:sldId id="298" r:id="rId4"/>
    <p:sldId id="300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9" r:id="rId18"/>
    <p:sldId id="343" r:id="rId19"/>
    <p:sldId id="340" r:id="rId20"/>
    <p:sldId id="342" r:id="rId21"/>
    <p:sldId id="341" r:id="rId22"/>
    <p:sldId id="345" r:id="rId23"/>
    <p:sldId id="346" r:id="rId24"/>
    <p:sldId id="347" r:id="rId25"/>
    <p:sldId id="348" r:id="rId26"/>
    <p:sldId id="34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0" d="100"/>
          <a:sy n="70" d="100"/>
        </p:scale>
        <p:origin x="1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916BA-D3CE-45C6-BD3C-E1EA70ED37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D9305D-92ED-464C-871C-4E597F6DC66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97110D51-6008-4F6F-8FB9-804158B82223}" type="parTrans" cxnId="{40182F2A-CD0D-4E2E-A803-2DBBA76837AA}">
      <dgm:prSet/>
      <dgm:spPr/>
      <dgm:t>
        <a:bodyPr/>
        <a:lstStyle/>
        <a:p>
          <a:endParaRPr lang="en-US"/>
        </a:p>
      </dgm:t>
    </dgm:pt>
    <dgm:pt modelId="{0A1CFB69-6EDD-42AD-8F61-3B88E9DFBDE0}" type="sibTrans" cxnId="{40182F2A-CD0D-4E2E-A803-2DBBA76837AA}">
      <dgm:prSet/>
      <dgm:spPr/>
      <dgm:t>
        <a:bodyPr/>
        <a:lstStyle/>
        <a:p>
          <a:endParaRPr lang="en-US"/>
        </a:p>
      </dgm:t>
    </dgm:pt>
    <dgm:pt modelId="{724D7C96-FE71-46E7-8A00-5321E8294705}">
      <dgm:prSet phldrT="[Text]"/>
      <dgm:spPr/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D20F8C1E-FC86-40DD-AED2-BB3731B744B0}" type="parTrans" cxnId="{1EC7B8CC-AD67-4E50-B8C5-9C2B5C9E517B}">
      <dgm:prSet/>
      <dgm:spPr/>
      <dgm:t>
        <a:bodyPr/>
        <a:lstStyle/>
        <a:p>
          <a:endParaRPr lang="en-US"/>
        </a:p>
      </dgm:t>
    </dgm:pt>
    <dgm:pt modelId="{6D1D7073-C071-40C5-BFFC-57C103669E2F}" type="sibTrans" cxnId="{1EC7B8CC-AD67-4E50-B8C5-9C2B5C9E517B}">
      <dgm:prSet/>
      <dgm:spPr/>
      <dgm:t>
        <a:bodyPr/>
        <a:lstStyle/>
        <a:p>
          <a:endParaRPr lang="en-US"/>
        </a:p>
      </dgm:t>
    </dgm:pt>
    <dgm:pt modelId="{17F15CAB-EEA3-4F65-97BC-F8EF31BEAFBC}">
      <dgm:prSet phldrT="[Text]"/>
      <dgm:spPr/>
      <dgm:t>
        <a:bodyPr/>
        <a:lstStyle/>
        <a:p>
          <a:r>
            <a:rPr lang="ar-SA" dirty="0" smtClean="0"/>
            <a:t>3</a:t>
          </a:r>
          <a:endParaRPr lang="en-US" dirty="0"/>
        </a:p>
      </dgm:t>
    </dgm:pt>
    <dgm:pt modelId="{847349A0-D512-4A29-A081-4EA909BB42F9}" type="parTrans" cxnId="{B7F62972-55B7-4C2A-BF81-76F11036860B}">
      <dgm:prSet/>
      <dgm:spPr/>
      <dgm:t>
        <a:bodyPr/>
        <a:lstStyle/>
        <a:p>
          <a:endParaRPr lang="en-US"/>
        </a:p>
      </dgm:t>
    </dgm:pt>
    <dgm:pt modelId="{E01F9DBA-91F6-4709-97A0-8BDA71DB1C30}" type="sibTrans" cxnId="{B7F62972-55B7-4C2A-BF81-76F11036860B}">
      <dgm:prSet/>
      <dgm:spPr/>
      <dgm:t>
        <a:bodyPr/>
        <a:lstStyle/>
        <a:p>
          <a:endParaRPr lang="en-US"/>
        </a:p>
      </dgm:t>
    </dgm:pt>
    <dgm:pt modelId="{1B549A81-EF11-4569-B523-5D951F7518E3}">
      <dgm:prSet custT="1"/>
      <dgm:spPr/>
      <dgm:t>
        <a:bodyPr/>
        <a:lstStyle/>
        <a:p>
          <a:pPr algn="l" rtl="0"/>
          <a:r>
            <a:rPr lang="en-US" sz="2400" b="1" dirty="0" smtClean="0"/>
            <a:t>Pronounced on </a:t>
          </a:r>
          <a:r>
            <a:rPr lang="en-US" sz="2400" b="1" dirty="0" smtClean="0">
              <a:solidFill>
                <a:srgbClr val="FF0000"/>
              </a:solidFill>
            </a:rPr>
            <a:t>Stopping &amp; Continuing</a:t>
          </a:r>
          <a:r>
            <a:rPr lang="ar-SA" sz="2400" b="1" dirty="0" smtClean="0"/>
            <a:t>يثبت </a:t>
          </a:r>
          <a:r>
            <a:rPr lang="ar-SA" sz="2400" b="1" dirty="0" smtClean="0">
              <a:solidFill>
                <a:srgbClr val="FF0000"/>
              </a:solidFill>
            </a:rPr>
            <a:t>وقفاً ووصلاً </a:t>
          </a:r>
          <a:r>
            <a:rPr lang="en-US" sz="2400" b="1" dirty="0" smtClean="0">
              <a:solidFill>
                <a:srgbClr val="FF0000"/>
              </a:solidFill>
            </a:rPr>
            <a:t> </a:t>
          </a:r>
          <a:endParaRPr lang="en-US" sz="2400" b="1" dirty="0">
            <a:solidFill>
              <a:srgbClr val="FF0000"/>
            </a:solidFill>
          </a:endParaRPr>
        </a:p>
      </dgm:t>
    </dgm:pt>
    <dgm:pt modelId="{535A35A2-8850-46D5-9F70-7ECDD93C6163}" type="parTrans" cxnId="{1C805FB7-B614-442F-B550-EBFF172A55A2}">
      <dgm:prSet/>
      <dgm:spPr/>
      <dgm:t>
        <a:bodyPr/>
        <a:lstStyle/>
        <a:p>
          <a:endParaRPr lang="en-US"/>
        </a:p>
      </dgm:t>
    </dgm:pt>
    <dgm:pt modelId="{67728B4A-A176-4EBD-B855-7F1C7F8FEAF1}" type="sibTrans" cxnId="{1C805FB7-B614-442F-B550-EBFF172A55A2}">
      <dgm:prSet/>
      <dgm:spPr/>
      <dgm:t>
        <a:bodyPr/>
        <a:lstStyle/>
        <a:p>
          <a:endParaRPr lang="en-US"/>
        </a:p>
      </dgm:t>
    </dgm:pt>
    <dgm:pt modelId="{62D59561-6348-4279-BE19-E7C32C118CA1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Pronounced only on </a:t>
          </a:r>
          <a:r>
            <a:rPr lang="en-US" sz="2400" b="1" dirty="0" smtClean="0">
              <a:solidFill>
                <a:srgbClr val="FF0000"/>
              </a:solidFill>
            </a:rPr>
            <a:t>Stopping </a:t>
          </a:r>
          <a:r>
            <a:rPr lang="ar-SA" sz="2400" b="1" dirty="0" smtClean="0"/>
            <a:t>يثبت </a:t>
          </a:r>
          <a:r>
            <a:rPr lang="ar-SA" sz="2400" b="1" dirty="0" smtClean="0">
              <a:solidFill>
                <a:srgbClr val="FF0000"/>
              </a:solidFill>
            </a:rPr>
            <a:t>وقفاً فقط</a:t>
          </a:r>
          <a:endParaRPr lang="en-US" sz="2400" dirty="0"/>
        </a:p>
      </dgm:t>
    </dgm:pt>
    <dgm:pt modelId="{47E404DF-9613-45D2-B47F-AF51595434A4}" type="parTrans" cxnId="{B09F1C7F-BCF5-4F33-9938-041929530020}">
      <dgm:prSet/>
      <dgm:spPr/>
      <dgm:t>
        <a:bodyPr/>
        <a:lstStyle/>
        <a:p>
          <a:endParaRPr lang="en-US"/>
        </a:p>
      </dgm:t>
    </dgm:pt>
    <dgm:pt modelId="{25D5E4CC-02F8-4E54-A559-949132F6E4AC}" type="sibTrans" cxnId="{B09F1C7F-BCF5-4F33-9938-041929530020}">
      <dgm:prSet/>
      <dgm:spPr/>
      <dgm:t>
        <a:bodyPr/>
        <a:lstStyle/>
        <a:p>
          <a:endParaRPr lang="en-US"/>
        </a:p>
      </dgm:t>
    </dgm:pt>
    <dgm:pt modelId="{8C03A9B5-EF37-45B8-89C8-815F7A727990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Pronounced only on </a:t>
          </a:r>
          <a:r>
            <a:rPr lang="en-US" sz="2400" b="1" dirty="0" smtClean="0">
              <a:solidFill>
                <a:srgbClr val="FF0000"/>
              </a:solidFill>
            </a:rPr>
            <a:t>Continuing</a:t>
          </a:r>
          <a:r>
            <a:rPr lang="ar-SA" sz="2400" b="1" dirty="0" smtClean="0">
              <a:solidFill>
                <a:srgbClr val="FF0000"/>
              </a:solidFill>
            </a:rPr>
            <a:t>  </a:t>
          </a:r>
          <a:r>
            <a:rPr lang="ar-SA" sz="2400" b="1" dirty="0" smtClean="0"/>
            <a:t>يثبت </a:t>
          </a:r>
          <a:r>
            <a:rPr lang="ar-SA" sz="2400" b="1" dirty="0" smtClean="0">
              <a:solidFill>
                <a:srgbClr val="FF0000"/>
              </a:solidFill>
            </a:rPr>
            <a:t>وصلاً فقط   </a:t>
          </a:r>
          <a:endParaRPr lang="en-US" sz="2400" dirty="0"/>
        </a:p>
      </dgm:t>
    </dgm:pt>
    <dgm:pt modelId="{45CD3C9B-2A74-431F-9D6E-CE7E7A478BC6}" type="parTrans" cxnId="{43C6B7A5-5036-4B6D-A764-989AE49F3394}">
      <dgm:prSet/>
      <dgm:spPr/>
      <dgm:t>
        <a:bodyPr/>
        <a:lstStyle/>
        <a:p>
          <a:endParaRPr lang="en-US"/>
        </a:p>
      </dgm:t>
    </dgm:pt>
    <dgm:pt modelId="{5260DB8C-8814-44C2-BC63-6F99B320CE0D}" type="sibTrans" cxnId="{43C6B7A5-5036-4B6D-A764-989AE49F3394}">
      <dgm:prSet/>
      <dgm:spPr/>
      <dgm:t>
        <a:bodyPr/>
        <a:lstStyle/>
        <a:p>
          <a:endParaRPr lang="en-US"/>
        </a:p>
      </dgm:t>
    </dgm:pt>
    <dgm:pt modelId="{E7FB7F68-6FC0-4593-8F47-C1CE44C5032E}" type="pres">
      <dgm:prSet presAssocID="{F82916BA-D3CE-45C6-BD3C-E1EA70ED37BC}" presName="linearFlow" presStyleCnt="0">
        <dgm:presLayoutVars>
          <dgm:dir/>
          <dgm:animLvl val="lvl"/>
          <dgm:resizeHandles val="exact"/>
        </dgm:presLayoutVars>
      </dgm:prSet>
      <dgm:spPr/>
    </dgm:pt>
    <dgm:pt modelId="{38288C33-CBF9-4A67-A7A9-5387B8F7508D}" type="pres">
      <dgm:prSet presAssocID="{C3D9305D-92ED-464C-871C-4E597F6DC661}" presName="composite" presStyleCnt="0"/>
      <dgm:spPr/>
    </dgm:pt>
    <dgm:pt modelId="{BDF8E57C-9B14-4707-B479-351C98455365}" type="pres">
      <dgm:prSet presAssocID="{C3D9305D-92ED-464C-871C-4E597F6DC66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8C006-0654-45DE-B107-92D51277BC4D}" type="pres">
      <dgm:prSet presAssocID="{C3D9305D-92ED-464C-871C-4E597F6DC661}" presName="descendantText" presStyleLbl="alignAcc1" presStyleIdx="0" presStyleCnt="3">
        <dgm:presLayoutVars>
          <dgm:bulletEnabled val="1"/>
        </dgm:presLayoutVars>
      </dgm:prSet>
      <dgm:spPr/>
    </dgm:pt>
    <dgm:pt modelId="{3CEBBA29-BAA4-40D7-A73D-D8C419E7B3E0}" type="pres">
      <dgm:prSet presAssocID="{0A1CFB69-6EDD-42AD-8F61-3B88E9DFBDE0}" presName="sp" presStyleCnt="0"/>
      <dgm:spPr/>
    </dgm:pt>
    <dgm:pt modelId="{7EFF57B4-CB9F-47EC-A34E-C05421C3079A}" type="pres">
      <dgm:prSet presAssocID="{724D7C96-FE71-46E7-8A00-5321E8294705}" presName="composite" presStyleCnt="0"/>
      <dgm:spPr/>
    </dgm:pt>
    <dgm:pt modelId="{2DFA9B13-2BC5-4FD8-A530-5D7C436BD76D}" type="pres">
      <dgm:prSet presAssocID="{724D7C96-FE71-46E7-8A00-5321E829470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9D56115-5904-4460-B20B-9F40540D88B4}" type="pres">
      <dgm:prSet presAssocID="{724D7C96-FE71-46E7-8A00-5321E829470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6CD74-94CB-4199-B3FB-FB554CEA14F2}" type="pres">
      <dgm:prSet presAssocID="{6D1D7073-C071-40C5-BFFC-57C103669E2F}" presName="sp" presStyleCnt="0"/>
      <dgm:spPr/>
    </dgm:pt>
    <dgm:pt modelId="{595477AE-E366-48E6-97FC-340F70C919DD}" type="pres">
      <dgm:prSet presAssocID="{17F15CAB-EEA3-4F65-97BC-F8EF31BEAFBC}" presName="composite" presStyleCnt="0"/>
      <dgm:spPr/>
    </dgm:pt>
    <dgm:pt modelId="{E3C5BFBD-E0BF-4C4E-9D18-FC3CFC57AAC9}" type="pres">
      <dgm:prSet presAssocID="{17F15CAB-EEA3-4F65-97BC-F8EF31BEAFB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1A982B9-97E6-4E95-8FCC-E7BC0D9DE387}" type="pres">
      <dgm:prSet presAssocID="{17F15CAB-EEA3-4F65-97BC-F8EF31BEAFB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F62972-55B7-4C2A-BF81-76F11036860B}" srcId="{F82916BA-D3CE-45C6-BD3C-E1EA70ED37BC}" destId="{17F15CAB-EEA3-4F65-97BC-F8EF31BEAFBC}" srcOrd="2" destOrd="0" parTransId="{847349A0-D512-4A29-A081-4EA909BB42F9}" sibTransId="{E01F9DBA-91F6-4709-97A0-8BDA71DB1C30}"/>
    <dgm:cxn modelId="{1EC7B8CC-AD67-4E50-B8C5-9C2B5C9E517B}" srcId="{F82916BA-D3CE-45C6-BD3C-E1EA70ED37BC}" destId="{724D7C96-FE71-46E7-8A00-5321E8294705}" srcOrd="1" destOrd="0" parTransId="{D20F8C1E-FC86-40DD-AED2-BB3731B744B0}" sibTransId="{6D1D7073-C071-40C5-BFFC-57C103669E2F}"/>
    <dgm:cxn modelId="{B09F1C7F-BCF5-4F33-9938-041929530020}" srcId="{724D7C96-FE71-46E7-8A00-5321E8294705}" destId="{62D59561-6348-4279-BE19-E7C32C118CA1}" srcOrd="0" destOrd="0" parTransId="{47E404DF-9613-45D2-B47F-AF51595434A4}" sibTransId="{25D5E4CC-02F8-4E54-A559-949132F6E4AC}"/>
    <dgm:cxn modelId="{40182F2A-CD0D-4E2E-A803-2DBBA76837AA}" srcId="{F82916BA-D3CE-45C6-BD3C-E1EA70ED37BC}" destId="{C3D9305D-92ED-464C-871C-4E597F6DC661}" srcOrd="0" destOrd="0" parTransId="{97110D51-6008-4F6F-8FB9-804158B82223}" sibTransId="{0A1CFB69-6EDD-42AD-8F61-3B88E9DFBDE0}"/>
    <dgm:cxn modelId="{87510418-16F3-4824-AA46-BFDF5B92D6A6}" type="presOf" srcId="{C3D9305D-92ED-464C-871C-4E597F6DC661}" destId="{BDF8E57C-9B14-4707-B479-351C98455365}" srcOrd="0" destOrd="0" presId="urn:microsoft.com/office/officeart/2005/8/layout/chevron2"/>
    <dgm:cxn modelId="{D406BB22-4EB3-44B8-B723-61FAF86452A3}" type="presOf" srcId="{17F15CAB-EEA3-4F65-97BC-F8EF31BEAFBC}" destId="{E3C5BFBD-E0BF-4C4E-9D18-FC3CFC57AAC9}" srcOrd="0" destOrd="0" presId="urn:microsoft.com/office/officeart/2005/8/layout/chevron2"/>
    <dgm:cxn modelId="{C6D06E7C-BADC-4A06-BC0C-EEB189AD1EEE}" type="presOf" srcId="{8C03A9B5-EF37-45B8-89C8-815F7A727990}" destId="{31A982B9-97E6-4E95-8FCC-E7BC0D9DE387}" srcOrd="0" destOrd="0" presId="urn:microsoft.com/office/officeart/2005/8/layout/chevron2"/>
    <dgm:cxn modelId="{4B478D37-E93E-4BF2-87A7-C74B2AFCEF0D}" type="presOf" srcId="{62D59561-6348-4279-BE19-E7C32C118CA1}" destId="{09D56115-5904-4460-B20B-9F40540D88B4}" srcOrd="0" destOrd="0" presId="urn:microsoft.com/office/officeart/2005/8/layout/chevron2"/>
    <dgm:cxn modelId="{11FC9A79-3EC5-4E06-BB0C-EDB04C75A060}" type="presOf" srcId="{F82916BA-D3CE-45C6-BD3C-E1EA70ED37BC}" destId="{E7FB7F68-6FC0-4593-8F47-C1CE44C5032E}" srcOrd="0" destOrd="0" presId="urn:microsoft.com/office/officeart/2005/8/layout/chevron2"/>
    <dgm:cxn modelId="{43C6B7A5-5036-4B6D-A764-989AE49F3394}" srcId="{17F15CAB-EEA3-4F65-97BC-F8EF31BEAFBC}" destId="{8C03A9B5-EF37-45B8-89C8-815F7A727990}" srcOrd="0" destOrd="0" parTransId="{45CD3C9B-2A74-431F-9D6E-CE7E7A478BC6}" sibTransId="{5260DB8C-8814-44C2-BC63-6F99B320CE0D}"/>
    <dgm:cxn modelId="{E7D4ACB4-3683-49E6-AB8D-C1AD47A107BE}" type="presOf" srcId="{1B549A81-EF11-4569-B523-5D951F7518E3}" destId="{2FF8C006-0654-45DE-B107-92D51277BC4D}" srcOrd="0" destOrd="0" presId="urn:microsoft.com/office/officeart/2005/8/layout/chevron2"/>
    <dgm:cxn modelId="{CDBF2B84-BD87-49A2-B419-412C0BF5035C}" type="presOf" srcId="{724D7C96-FE71-46E7-8A00-5321E8294705}" destId="{2DFA9B13-2BC5-4FD8-A530-5D7C436BD76D}" srcOrd="0" destOrd="0" presId="urn:microsoft.com/office/officeart/2005/8/layout/chevron2"/>
    <dgm:cxn modelId="{1C805FB7-B614-442F-B550-EBFF172A55A2}" srcId="{C3D9305D-92ED-464C-871C-4E597F6DC661}" destId="{1B549A81-EF11-4569-B523-5D951F7518E3}" srcOrd="0" destOrd="0" parTransId="{535A35A2-8850-46D5-9F70-7ECDD93C6163}" sibTransId="{67728B4A-A176-4EBD-B855-7F1C7F8FEAF1}"/>
    <dgm:cxn modelId="{3EB7D742-9600-43C4-A03D-A228EB42AD3E}" type="presParOf" srcId="{E7FB7F68-6FC0-4593-8F47-C1CE44C5032E}" destId="{38288C33-CBF9-4A67-A7A9-5387B8F7508D}" srcOrd="0" destOrd="0" presId="urn:microsoft.com/office/officeart/2005/8/layout/chevron2"/>
    <dgm:cxn modelId="{0EAD03E2-97E0-43B1-969C-2CA07BDA1160}" type="presParOf" srcId="{38288C33-CBF9-4A67-A7A9-5387B8F7508D}" destId="{BDF8E57C-9B14-4707-B479-351C98455365}" srcOrd="0" destOrd="0" presId="urn:microsoft.com/office/officeart/2005/8/layout/chevron2"/>
    <dgm:cxn modelId="{70516C8E-4084-4666-B204-6E8965656DCE}" type="presParOf" srcId="{38288C33-CBF9-4A67-A7A9-5387B8F7508D}" destId="{2FF8C006-0654-45DE-B107-92D51277BC4D}" srcOrd="1" destOrd="0" presId="urn:microsoft.com/office/officeart/2005/8/layout/chevron2"/>
    <dgm:cxn modelId="{7E159946-FE1E-4ECD-B495-7D8798A61F94}" type="presParOf" srcId="{E7FB7F68-6FC0-4593-8F47-C1CE44C5032E}" destId="{3CEBBA29-BAA4-40D7-A73D-D8C419E7B3E0}" srcOrd="1" destOrd="0" presId="urn:microsoft.com/office/officeart/2005/8/layout/chevron2"/>
    <dgm:cxn modelId="{3C5D738F-921A-4C8D-AAA3-C1265C72692C}" type="presParOf" srcId="{E7FB7F68-6FC0-4593-8F47-C1CE44C5032E}" destId="{7EFF57B4-CB9F-47EC-A34E-C05421C3079A}" srcOrd="2" destOrd="0" presId="urn:microsoft.com/office/officeart/2005/8/layout/chevron2"/>
    <dgm:cxn modelId="{687909CC-FA3B-4CF6-95F8-663AB409D64B}" type="presParOf" srcId="{7EFF57B4-CB9F-47EC-A34E-C05421C3079A}" destId="{2DFA9B13-2BC5-4FD8-A530-5D7C436BD76D}" srcOrd="0" destOrd="0" presId="urn:microsoft.com/office/officeart/2005/8/layout/chevron2"/>
    <dgm:cxn modelId="{9F039658-A8F0-493C-9E01-B79AED300D12}" type="presParOf" srcId="{7EFF57B4-CB9F-47EC-A34E-C05421C3079A}" destId="{09D56115-5904-4460-B20B-9F40540D88B4}" srcOrd="1" destOrd="0" presId="urn:microsoft.com/office/officeart/2005/8/layout/chevron2"/>
    <dgm:cxn modelId="{F3DDD724-A032-423E-9427-7E759583D0F7}" type="presParOf" srcId="{E7FB7F68-6FC0-4593-8F47-C1CE44C5032E}" destId="{D526CD74-94CB-4199-B3FB-FB554CEA14F2}" srcOrd="3" destOrd="0" presId="urn:microsoft.com/office/officeart/2005/8/layout/chevron2"/>
    <dgm:cxn modelId="{BAB1FCB4-8AF0-451E-8EDA-3A2ED0254889}" type="presParOf" srcId="{E7FB7F68-6FC0-4593-8F47-C1CE44C5032E}" destId="{595477AE-E366-48E6-97FC-340F70C919DD}" srcOrd="4" destOrd="0" presId="urn:microsoft.com/office/officeart/2005/8/layout/chevron2"/>
    <dgm:cxn modelId="{49D520FD-C437-4A7B-8167-0D8E3F5684A0}" type="presParOf" srcId="{595477AE-E366-48E6-97FC-340F70C919DD}" destId="{E3C5BFBD-E0BF-4C4E-9D18-FC3CFC57AAC9}" srcOrd="0" destOrd="0" presId="urn:microsoft.com/office/officeart/2005/8/layout/chevron2"/>
    <dgm:cxn modelId="{8A19F4C3-3FB4-4E76-B09D-45F76F34F807}" type="presParOf" srcId="{595477AE-E366-48E6-97FC-340F70C919DD}" destId="{31A982B9-97E6-4E95-8FCC-E7BC0D9DE3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916BA-D3CE-45C6-BD3C-E1EA70ED37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D9305D-92ED-464C-871C-4E597F6DC66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97110D51-6008-4F6F-8FB9-804158B82223}" type="parTrans" cxnId="{40182F2A-CD0D-4E2E-A803-2DBBA76837AA}">
      <dgm:prSet/>
      <dgm:spPr/>
      <dgm:t>
        <a:bodyPr/>
        <a:lstStyle/>
        <a:p>
          <a:endParaRPr lang="en-US"/>
        </a:p>
      </dgm:t>
    </dgm:pt>
    <dgm:pt modelId="{0A1CFB69-6EDD-42AD-8F61-3B88E9DFBDE0}" type="sibTrans" cxnId="{40182F2A-CD0D-4E2E-A803-2DBBA76837AA}">
      <dgm:prSet/>
      <dgm:spPr/>
      <dgm:t>
        <a:bodyPr/>
        <a:lstStyle/>
        <a:p>
          <a:endParaRPr lang="en-US"/>
        </a:p>
      </dgm:t>
    </dgm:pt>
    <dgm:pt modelId="{1B549A81-EF11-4569-B523-5D951F7518E3}">
      <dgm:prSet custT="1"/>
      <dgm:spPr/>
      <dgm:t>
        <a:bodyPr/>
        <a:lstStyle/>
        <a:p>
          <a:pPr algn="l" rtl="0"/>
          <a:r>
            <a:rPr lang="en-US" sz="2400" b="1" dirty="0" smtClean="0"/>
            <a:t>Pronounced on </a:t>
          </a:r>
          <a:r>
            <a:rPr lang="en-US" sz="2400" b="1" dirty="0" smtClean="0">
              <a:solidFill>
                <a:srgbClr val="FF0000"/>
              </a:solidFill>
            </a:rPr>
            <a:t>Stopping &amp; Continuing</a:t>
          </a:r>
          <a:r>
            <a:rPr lang="ar-SA" sz="2400" b="1" dirty="0" smtClean="0">
              <a:solidFill>
                <a:srgbClr val="FF0000"/>
              </a:solidFill>
            </a:rPr>
            <a:t> </a:t>
          </a:r>
          <a:r>
            <a:rPr lang="ar-SA" sz="2400" b="1" dirty="0" smtClean="0"/>
            <a:t>يثبت </a:t>
          </a:r>
          <a:r>
            <a:rPr lang="ar-SA" sz="2400" b="1" dirty="0" smtClean="0">
              <a:solidFill>
                <a:srgbClr val="FF0000"/>
              </a:solidFill>
            </a:rPr>
            <a:t>وقفاً ووصلاً </a:t>
          </a:r>
          <a:r>
            <a:rPr lang="en-US" sz="2400" b="1" dirty="0" smtClean="0">
              <a:solidFill>
                <a:srgbClr val="FF0000"/>
              </a:solidFill>
            </a:rPr>
            <a:t> </a:t>
          </a:r>
          <a:endParaRPr lang="en-US" sz="2400" b="1" dirty="0">
            <a:solidFill>
              <a:srgbClr val="FF0000"/>
            </a:solidFill>
          </a:endParaRPr>
        </a:p>
      </dgm:t>
    </dgm:pt>
    <dgm:pt modelId="{535A35A2-8850-46D5-9F70-7ECDD93C6163}" type="parTrans" cxnId="{1C805FB7-B614-442F-B550-EBFF172A55A2}">
      <dgm:prSet/>
      <dgm:spPr/>
      <dgm:t>
        <a:bodyPr/>
        <a:lstStyle/>
        <a:p>
          <a:endParaRPr lang="en-US"/>
        </a:p>
      </dgm:t>
    </dgm:pt>
    <dgm:pt modelId="{67728B4A-A176-4EBD-B855-7F1C7F8FEAF1}" type="sibTrans" cxnId="{1C805FB7-B614-442F-B550-EBFF172A55A2}">
      <dgm:prSet/>
      <dgm:spPr/>
      <dgm:t>
        <a:bodyPr/>
        <a:lstStyle/>
        <a:p>
          <a:endParaRPr lang="en-US"/>
        </a:p>
      </dgm:t>
    </dgm:pt>
    <dgm:pt modelId="{E7FB7F68-6FC0-4593-8F47-C1CE44C5032E}" type="pres">
      <dgm:prSet presAssocID="{F82916BA-D3CE-45C6-BD3C-E1EA70ED37BC}" presName="linearFlow" presStyleCnt="0">
        <dgm:presLayoutVars>
          <dgm:dir/>
          <dgm:animLvl val="lvl"/>
          <dgm:resizeHandles val="exact"/>
        </dgm:presLayoutVars>
      </dgm:prSet>
      <dgm:spPr/>
    </dgm:pt>
    <dgm:pt modelId="{38288C33-CBF9-4A67-A7A9-5387B8F7508D}" type="pres">
      <dgm:prSet presAssocID="{C3D9305D-92ED-464C-871C-4E597F6DC661}" presName="composite" presStyleCnt="0"/>
      <dgm:spPr/>
    </dgm:pt>
    <dgm:pt modelId="{BDF8E57C-9B14-4707-B479-351C98455365}" type="pres">
      <dgm:prSet presAssocID="{C3D9305D-92ED-464C-871C-4E597F6DC66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8C006-0654-45DE-B107-92D51277BC4D}" type="pres">
      <dgm:prSet presAssocID="{C3D9305D-92ED-464C-871C-4E597F6DC661}" presName="descendantText" presStyleLbl="alignAcc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810390-CBFA-46FE-A9E2-FA8D52924805}" type="presOf" srcId="{1B549A81-EF11-4569-B523-5D951F7518E3}" destId="{2FF8C006-0654-45DE-B107-92D51277BC4D}" srcOrd="0" destOrd="0" presId="urn:microsoft.com/office/officeart/2005/8/layout/chevron2"/>
    <dgm:cxn modelId="{1C805FB7-B614-442F-B550-EBFF172A55A2}" srcId="{C3D9305D-92ED-464C-871C-4E597F6DC661}" destId="{1B549A81-EF11-4569-B523-5D951F7518E3}" srcOrd="0" destOrd="0" parTransId="{535A35A2-8850-46D5-9F70-7ECDD93C6163}" sibTransId="{67728B4A-A176-4EBD-B855-7F1C7F8FEAF1}"/>
    <dgm:cxn modelId="{40182F2A-CD0D-4E2E-A803-2DBBA76837AA}" srcId="{F82916BA-D3CE-45C6-BD3C-E1EA70ED37BC}" destId="{C3D9305D-92ED-464C-871C-4E597F6DC661}" srcOrd="0" destOrd="0" parTransId="{97110D51-6008-4F6F-8FB9-804158B82223}" sibTransId="{0A1CFB69-6EDD-42AD-8F61-3B88E9DFBDE0}"/>
    <dgm:cxn modelId="{471C5E76-C39A-45A4-9287-8F70E481D9B8}" type="presOf" srcId="{C3D9305D-92ED-464C-871C-4E597F6DC661}" destId="{BDF8E57C-9B14-4707-B479-351C98455365}" srcOrd="0" destOrd="0" presId="urn:microsoft.com/office/officeart/2005/8/layout/chevron2"/>
    <dgm:cxn modelId="{21923161-F161-4C61-86AA-A1621E2E9093}" type="presOf" srcId="{F82916BA-D3CE-45C6-BD3C-E1EA70ED37BC}" destId="{E7FB7F68-6FC0-4593-8F47-C1CE44C5032E}" srcOrd="0" destOrd="0" presId="urn:microsoft.com/office/officeart/2005/8/layout/chevron2"/>
    <dgm:cxn modelId="{0BC48848-926D-4F39-B103-8A2387641C1F}" type="presParOf" srcId="{E7FB7F68-6FC0-4593-8F47-C1CE44C5032E}" destId="{38288C33-CBF9-4A67-A7A9-5387B8F7508D}" srcOrd="0" destOrd="0" presId="urn:microsoft.com/office/officeart/2005/8/layout/chevron2"/>
    <dgm:cxn modelId="{B25844BB-A716-42AB-BF1B-FB9EF13898D2}" type="presParOf" srcId="{38288C33-CBF9-4A67-A7A9-5387B8F7508D}" destId="{BDF8E57C-9B14-4707-B479-351C98455365}" srcOrd="0" destOrd="0" presId="urn:microsoft.com/office/officeart/2005/8/layout/chevron2"/>
    <dgm:cxn modelId="{8D8C65BC-CE7C-4F9C-B245-E9BFE723A606}" type="presParOf" srcId="{38288C33-CBF9-4A67-A7A9-5387B8F7508D}" destId="{2FF8C006-0654-45DE-B107-92D51277BC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2916BA-D3CE-45C6-BD3C-E1EA70ED37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4D7C96-FE71-46E7-8A00-5321E8294705}">
      <dgm:prSet phldrT="[Text]"/>
      <dgm:spPr/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D20F8C1E-FC86-40DD-AED2-BB3731B744B0}" type="parTrans" cxnId="{1EC7B8CC-AD67-4E50-B8C5-9C2B5C9E517B}">
      <dgm:prSet/>
      <dgm:spPr/>
      <dgm:t>
        <a:bodyPr/>
        <a:lstStyle/>
        <a:p>
          <a:endParaRPr lang="en-US"/>
        </a:p>
      </dgm:t>
    </dgm:pt>
    <dgm:pt modelId="{6D1D7073-C071-40C5-BFFC-57C103669E2F}" type="sibTrans" cxnId="{1EC7B8CC-AD67-4E50-B8C5-9C2B5C9E517B}">
      <dgm:prSet/>
      <dgm:spPr/>
      <dgm:t>
        <a:bodyPr/>
        <a:lstStyle/>
        <a:p>
          <a:endParaRPr lang="en-US"/>
        </a:p>
      </dgm:t>
    </dgm:pt>
    <dgm:pt modelId="{62D59561-6348-4279-BE19-E7C32C118CA1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Pronounced only on </a:t>
          </a:r>
          <a:r>
            <a:rPr lang="en-US" sz="2400" b="1" dirty="0" smtClean="0">
              <a:solidFill>
                <a:srgbClr val="FF0000"/>
              </a:solidFill>
            </a:rPr>
            <a:t>Stopping </a:t>
          </a:r>
          <a:r>
            <a:rPr lang="ar-SA" sz="2400" b="1" dirty="0" smtClean="0"/>
            <a:t>يثبت </a:t>
          </a:r>
          <a:r>
            <a:rPr lang="ar-SA" sz="2400" b="1" dirty="0" smtClean="0">
              <a:solidFill>
                <a:srgbClr val="FF0000"/>
              </a:solidFill>
            </a:rPr>
            <a:t>وقفاً فقط</a:t>
          </a:r>
          <a:endParaRPr lang="en-US" sz="2400" dirty="0"/>
        </a:p>
      </dgm:t>
    </dgm:pt>
    <dgm:pt modelId="{47E404DF-9613-45D2-B47F-AF51595434A4}" type="parTrans" cxnId="{B09F1C7F-BCF5-4F33-9938-041929530020}">
      <dgm:prSet/>
      <dgm:spPr/>
      <dgm:t>
        <a:bodyPr/>
        <a:lstStyle/>
        <a:p>
          <a:endParaRPr lang="en-US"/>
        </a:p>
      </dgm:t>
    </dgm:pt>
    <dgm:pt modelId="{25D5E4CC-02F8-4E54-A559-949132F6E4AC}" type="sibTrans" cxnId="{B09F1C7F-BCF5-4F33-9938-041929530020}">
      <dgm:prSet/>
      <dgm:spPr/>
      <dgm:t>
        <a:bodyPr/>
        <a:lstStyle/>
        <a:p>
          <a:endParaRPr lang="en-US"/>
        </a:p>
      </dgm:t>
    </dgm:pt>
    <dgm:pt modelId="{E7FB7F68-6FC0-4593-8F47-C1CE44C5032E}" type="pres">
      <dgm:prSet presAssocID="{F82916BA-D3CE-45C6-BD3C-E1EA70ED37BC}" presName="linearFlow" presStyleCnt="0">
        <dgm:presLayoutVars>
          <dgm:dir/>
          <dgm:animLvl val="lvl"/>
          <dgm:resizeHandles val="exact"/>
        </dgm:presLayoutVars>
      </dgm:prSet>
      <dgm:spPr/>
    </dgm:pt>
    <dgm:pt modelId="{7EFF57B4-CB9F-47EC-A34E-C05421C3079A}" type="pres">
      <dgm:prSet presAssocID="{724D7C96-FE71-46E7-8A00-5321E8294705}" presName="composite" presStyleCnt="0"/>
      <dgm:spPr/>
    </dgm:pt>
    <dgm:pt modelId="{2DFA9B13-2BC5-4FD8-A530-5D7C436BD76D}" type="pres">
      <dgm:prSet presAssocID="{724D7C96-FE71-46E7-8A00-5321E8294705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09D56115-5904-4460-B20B-9F40540D88B4}" type="pres">
      <dgm:prSet presAssocID="{724D7C96-FE71-46E7-8A00-5321E829470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51163B-36F1-4479-A3CE-C778D5F3CCA7}" type="presOf" srcId="{F82916BA-D3CE-45C6-BD3C-E1EA70ED37BC}" destId="{E7FB7F68-6FC0-4593-8F47-C1CE44C5032E}" srcOrd="0" destOrd="0" presId="urn:microsoft.com/office/officeart/2005/8/layout/chevron2"/>
    <dgm:cxn modelId="{1EC7B8CC-AD67-4E50-B8C5-9C2B5C9E517B}" srcId="{F82916BA-D3CE-45C6-BD3C-E1EA70ED37BC}" destId="{724D7C96-FE71-46E7-8A00-5321E8294705}" srcOrd="0" destOrd="0" parTransId="{D20F8C1E-FC86-40DD-AED2-BB3731B744B0}" sibTransId="{6D1D7073-C071-40C5-BFFC-57C103669E2F}"/>
    <dgm:cxn modelId="{B09F1C7F-BCF5-4F33-9938-041929530020}" srcId="{724D7C96-FE71-46E7-8A00-5321E8294705}" destId="{62D59561-6348-4279-BE19-E7C32C118CA1}" srcOrd="0" destOrd="0" parTransId="{47E404DF-9613-45D2-B47F-AF51595434A4}" sibTransId="{25D5E4CC-02F8-4E54-A559-949132F6E4AC}"/>
    <dgm:cxn modelId="{B37E898C-79C4-4268-966F-6A4AC2160307}" type="presOf" srcId="{62D59561-6348-4279-BE19-E7C32C118CA1}" destId="{09D56115-5904-4460-B20B-9F40540D88B4}" srcOrd="0" destOrd="0" presId="urn:microsoft.com/office/officeart/2005/8/layout/chevron2"/>
    <dgm:cxn modelId="{88706059-E7D3-4CC9-AB6B-52D3A9DF5750}" type="presOf" srcId="{724D7C96-FE71-46E7-8A00-5321E8294705}" destId="{2DFA9B13-2BC5-4FD8-A530-5D7C436BD76D}" srcOrd="0" destOrd="0" presId="urn:microsoft.com/office/officeart/2005/8/layout/chevron2"/>
    <dgm:cxn modelId="{8E538F3A-EC18-4F87-9055-5E91CC087567}" type="presParOf" srcId="{E7FB7F68-6FC0-4593-8F47-C1CE44C5032E}" destId="{7EFF57B4-CB9F-47EC-A34E-C05421C3079A}" srcOrd="0" destOrd="0" presId="urn:microsoft.com/office/officeart/2005/8/layout/chevron2"/>
    <dgm:cxn modelId="{82D0DA0A-AC3F-4439-BDD1-1895B51D7E6F}" type="presParOf" srcId="{7EFF57B4-CB9F-47EC-A34E-C05421C3079A}" destId="{2DFA9B13-2BC5-4FD8-A530-5D7C436BD76D}" srcOrd="0" destOrd="0" presId="urn:microsoft.com/office/officeart/2005/8/layout/chevron2"/>
    <dgm:cxn modelId="{F4FBA6C1-08FD-49DB-B0BF-DC33EA918370}" type="presParOf" srcId="{7EFF57B4-CB9F-47EC-A34E-C05421C3079A}" destId="{09D56115-5904-4460-B20B-9F40540D88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2916BA-D3CE-45C6-BD3C-E1EA70ED37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4D7C96-FE71-46E7-8A00-5321E8294705}">
      <dgm:prSet phldrT="[Text]"/>
      <dgm:spPr/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D20F8C1E-FC86-40DD-AED2-BB3731B744B0}" type="parTrans" cxnId="{1EC7B8CC-AD67-4E50-B8C5-9C2B5C9E517B}">
      <dgm:prSet/>
      <dgm:spPr/>
      <dgm:t>
        <a:bodyPr/>
        <a:lstStyle/>
        <a:p>
          <a:endParaRPr lang="en-US"/>
        </a:p>
      </dgm:t>
    </dgm:pt>
    <dgm:pt modelId="{6D1D7073-C071-40C5-BFFC-57C103669E2F}" type="sibTrans" cxnId="{1EC7B8CC-AD67-4E50-B8C5-9C2B5C9E517B}">
      <dgm:prSet/>
      <dgm:spPr/>
      <dgm:t>
        <a:bodyPr/>
        <a:lstStyle/>
        <a:p>
          <a:endParaRPr lang="en-US"/>
        </a:p>
      </dgm:t>
    </dgm:pt>
    <dgm:pt modelId="{62D59561-6348-4279-BE19-E7C32C118CA1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Pronounced only on </a:t>
          </a:r>
          <a:r>
            <a:rPr lang="en-US" sz="2400" b="1" dirty="0" smtClean="0">
              <a:solidFill>
                <a:srgbClr val="FF0000"/>
              </a:solidFill>
            </a:rPr>
            <a:t>Stopping </a:t>
          </a:r>
          <a:r>
            <a:rPr lang="ar-SA" sz="2400" b="1" dirty="0" smtClean="0"/>
            <a:t>يثبت </a:t>
          </a:r>
          <a:r>
            <a:rPr lang="ar-SA" sz="2400" b="1" dirty="0" smtClean="0">
              <a:solidFill>
                <a:srgbClr val="FF0000"/>
              </a:solidFill>
            </a:rPr>
            <a:t>وقفاً فقط</a:t>
          </a:r>
          <a:endParaRPr lang="en-US" sz="2400" dirty="0"/>
        </a:p>
      </dgm:t>
    </dgm:pt>
    <dgm:pt modelId="{47E404DF-9613-45D2-B47F-AF51595434A4}" type="parTrans" cxnId="{B09F1C7F-BCF5-4F33-9938-041929530020}">
      <dgm:prSet/>
      <dgm:spPr/>
      <dgm:t>
        <a:bodyPr/>
        <a:lstStyle/>
        <a:p>
          <a:endParaRPr lang="en-US"/>
        </a:p>
      </dgm:t>
    </dgm:pt>
    <dgm:pt modelId="{25D5E4CC-02F8-4E54-A559-949132F6E4AC}" type="sibTrans" cxnId="{B09F1C7F-BCF5-4F33-9938-041929530020}">
      <dgm:prSet/>
      <dgm:spPr/>
      <dgm:t>
        <a:bodyPr/>
        <a:lstStyle/>
        <a:p>
          <a:endParaRPr lang="en-US"/>
        </a:p>
      </dgm:t>
    </dgm:pt>
    <dgm:pt modelId="{E7FB7F68-6FC0-4593-8F47-C1CE44C5032E}" type="pres">
      <dgm:prSet presAssocID="{F82916BA-D3CE-45C6-BD3C-E1EA70ED37BC}" presName="linearFlow" presStyleCnt="0">
        <dgm:presLayoutVars>
          <dgm:dir/>
          <dgm:animLvl val="lvl"/>
          <dgm:resizeHandles val="exact"/>
        </dgm:presLayoutVars>
      </dgm:prSet>
      <dgm:spPr/>
    </dgm:pt>
    <dgm:pt modelId="{7EFF57B4-CB9F-47EC-A34E-C05421C3079A}" type="pres">
      <dgm:prSet presAssocID="{724D7C96-FE71-46E7-8A00-5321E8294705}" presName="composite" presStyleCnt="0"/>
      <dgm:spPr/>
    </dgm:pt>
    <dgm:pt modelId="{2DFA9B13-2BC5-4FD8-A530-5D7C436BD76D}" type="pres">
      <dgm:prSet presAssocID="{724D7C96-FE71-46E7-8A00-5321E8294705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09D56115-5904-4460-B20B-9F40540D88B4}" type="pres">
      <dgm:prSet presAssocID="{724D7C96-FE71-46E7-8A00-5321E829470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B785DE-F6C0-4A15-9277-D13D986714EA}" type="presOf" srcId="{F82916BA-D3CE-45C6-BD3C-E1EA70ED37BC}" destId="{E7FB7F68-6FC0-4593-8F47-C1CE44C5032E}" srcOrd="0" destOrd="0" presId="urn:microsoft.com/office/officeart/2005/8/layout/chevron2"/>
    <dgm:cxn modelId="{48E77922-C515-4A6C-ABCD-A0780DC5294E}" type="presOf" srcId="{62D59561-6348-4279-BE19-E7C32C118CA1}" destId="{09D56115-5904-4460-B20B-9F40540D88B4}" srcOrd="0" destOrd="0" presId="urn:microsoft.com/office/officeart/2005/8/layout/chevron2"/>
    <dgm:cxn modelId="{1EC7B8CC-AD67-4E50-B8C5-9C2B5C9E517B}" srcId="{F82916BA-D3CE-45C6-BD3C-E1EA70ED37BC}" destId="{724D7C96-FE71-46E7-8A00-5321E8294705}" srcOrd="0" destOrd="0" parTransId="{D20F8C1E-FC86-40DD-AED2-BB3731B744B0}" sibTransId="{6D1D7073-C071-40C5-BFFC-57C103669E2F}"/>
    <dgm:cxn modelId="{094F914B-BD27-4628-95A9-AD65682F19B9}" type="presOf" srcId="{724D7C96-FE71-46E7-8A00-5321E8294705}" destId="{2DFA9B13-2BC5-4FD8-A530-5D7C436BD76D}" srcOrd="0" destOrd="0" presId="urn:microsoft.com/office/officeart/2005/8/layout/chevron2"/>
    <dgm:cxn modelId="{B09F1C7F-BCF5-4F33-9938-041929530020}" srcId="{724D7C96-FE71-46E7-8A00-5321E8294705}" destId="{62D59561-6348-4279-BE19-E7C32C118CA1}" srcOrd="0" destOrd="0" parTransId="{47E404DF-9613-45D2-B47F-AF51595434A4}" sibTransId="{25D5E4CC-02F8-4E54-A559-949132F6E4AC}"/>
    <dgm:cxn modelId="{91A5A6BC-8AEC-42B7-82D7-60F2E0F7310C}" type="presParOf" srcId="{E7FB7F68-6FC0-4593-8F47-C1CE44C5032E}" destId="{7EFF57B4-CB9F-47EC-A34E-C05421C3079A}" srcOrd="0" destOrd="0" presId="urn:microsoft.com/office/officeart/2005/8/layout/chevron2"/>
    <dgm:cxn modelId="{F08C930F-2C6B-4012-8487-7B1EE418C114}" type="presParOf" srcId="{7EFF57B4-CB9F-47EC-A34E-C05421C3079A}" destId="{2DFA9B13-2BC5-4FD8-A530-5D7C436BD76D}" srcOrd="0" destOrd="0" presId="urn:microsoft.com/office/officeart/2005/8/layout/chevron2"/>
    <dgm:cxn modelId="{FD7C3A35-B1E0-4757-9995-16818E8F8ECF}" type="presParOf" srcId="{7EFF57B4-CB9F-47EC-A34E-C05421C3079A}" destId="{09D56115-5904-4460-B20B-9F40540D88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2916BA-D3CE-45C6-BD3C-E1EA70ED37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F15CAB-EEA3-4F65-97BC-F8EF31BEAFBC}">
      <dgm:prSet phldrT="[Text]"/>
      <dgm:spPr/>
      <dgm:t>
        <a:bodyPr/>
        <a:lstStyle/>
        <a:p>
          <a:r>
            <a:rPr lang="ar-SA" dirty="0" smtClean="0"/>
            <a:t>3</a:t>
          </a:r>
          <a:endParaRPr lang="en-US" dirty="0"/>
        </a:p>
      </dgm:t>
    </dgm:pt>
    <dgm:pt modelId="{847349A0-D512-4A29-A081-4EA909BB42F9}" type="parTrans" cxnId="{B7F62972-55B7-4C2A-BF81-76F11036860B}">
      <dgm:prSet/>
      <dgm:spPr/>
      <dgm:t>
        <a:bodyPr/>
        <a:lstStyle/>
        <a:p>
          <a:endParaRPr lang="en-US"/>
        </a:p>
      </dgm:t>
    </dgm:pt>
    <dgm:pt modelId="{E01F9DBA-91F6-4709-97A0-8BDA71DB1C30}" type="sibTrans" cxnId="{B7F62972-55B7-4C2A-BF81-76F11036860B}">
      <dgm:prSet/>
      <dgm:spPr/>
      <dgm:t>
        <a:bodyPr/>
        <a:lstStyle/>
        <a:p>
          <a:endParaRPr lang="en-US"/>
        </a:p>
      </dgm:t>
    </dgm:pt>
    <dgm:pt modelId="{8C03A9B5-EF37-45B8-89C8-815F7A727990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Pronounced only on </a:t>
          </a:r>
          <a:r>
            <a:rPr lang="en-US" sz="2400" b="1" dirty="0" smtClean="0">
              <a:solidFill>
                <a:srgbClr val="FF0000"/>
              </a:solidFill>
            </a:rPr>
            <a:t>Continuing</a:t>
          </a:r>
          <a:r>
            <a:rPr lang="ar-SA" sz="2400" b="1" dirty="0" smtClean="0">
              <a:solidFill>
                <a:srgbClr val="FF0000"/>
              </a:solidFill>
            </a:rPr>
            <a:t>  </a:t>
          </a:r>
          <a:r>
            <a:rPr lang="ar-SA" sz="2400" b="1" dirty="0" smtClean="0"/>
            <a:t>يثبت </a:t>
          </a:r>
          <a:r>
            <a:rPr lang="ar-SA" sz="2400" b="1" dirty="0" smtClean="0">
              <a:solidFill>
                <a:srgbClr val="FF0000"/>
              </a:solidFill>
            </a:rPr>
            <a:t>وصلاً فقط   </a:t>
          </a:r>
          <a:endParaRPr lang="en-US" sz="2400" dirty="0"/>
        </a:p>
      </dgm:t>
    </dgm:pt>
    <dgm:pt modelId="{45CD3C9B-2A74-431F-9D6E-CE7E7A478BC6}" type="parTrans" cxnId="{43C6B7A5-5036-4B6D-A764-989AE49F3394}">
      <dgm:prSet/>
      <dgm:spPr/>
      <dgm:t>
        <a:bodyPr/>
        <a:lstStyle/>
        <a:p>
          <a:endParaRPr lang="en-US"/>
        </a:p>
      </dgm:t>
    </dgm:pt>
    <dgm:pt modelId="{5260DB8C-8814-44C2-BC63-6F99B320CE0D}" type="sibTrans" cxnId="{43C6B7A5-5036-4B6D-A764-989AE49F3394}">
      <dgm:prSet/>
      <dgm:spPr/>
      <dgm:t>
        <a:bodyPr/>
        <a:lstStyle/>
        <a:p>
          <a:endParaRPr lang="en-US"/>
        </a:p>
      </dgm:t>
    </dgm:pt>
    <dgm:pt modelId="{E7FB7F68-6FC0-4593-8F47-C1CE44C5032E}" type="pres">
      <dgm:prSet presAssocID="{F82916BA-D3CE-45C6-BD3C-E1EA70ED37BC}" presName="linearFlow" presStyleCnt="0">
        <dgm:presLayoutVars>
          <dgm:dir/>
          <dgm:animLvl val="lvl"/>
          <dgm:resizeHandles val="exact"/>
        </dgm:presLayoutVars>
      </dgm:prSet>
      <dgm:spPr/>
    </dgm:pt>
    <dgm:pt modelId="{595477AE-E366-48E6-97FC-340F70C919DD}" type="pres">
      <dgm:prSet presAssocID="{17F15CAB-EEA3-4F65-97BC-F8EF31BEAFBC}" presName="composite" presStyleCnt="0"/>
      <dgm:spPr/>
    </dgm:pt>
    <dgm:pt modelId="{E3C5BFBD-E0BF-4C4E-9D18-FC3CFC57AAC9}" type="pres">
      <dgm:prSet presAssocID="{17F15CAB-EEA3-4F65-97BC-F8EF31BEAFBC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31A982B9-97E6-4E95-8FCC-E7BC0D9DE387}" type="pres">
      <dgm:prSet presAssocID="{17F15CAB-EEA3-4F65-97BC-F8EF31BEAFBC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F62972-55B7-4C2A-BF81-76F11036860B}" srcId="{F82916BA-D3CE-45C6-BD3C-E1EA70ED37BC}" destId="{17F15CAB-EEA3-4F65-97BC-F8EF31BEAFBC}" srcOrd="0" destOrd="0" parTransId="{847349A0-D512-4A29-A081-4EA909BB42F9}" sibTransId="{E01F9DBA-91F6-4709-97A0-8BDA71DB1C30}"/>
    <dgm:cxn modelId="{E1D6E2A7-886A-4EA6-9DF6-C9F0F030E3E1}" type="presOf" srcId="{8C03A9B5-EF37-45B8-89C8-815F7A727990}" destId="{31A982B9-97E6-4E95-8FCC-E7BC0D9DE387}" srcOrd="0" destOrd="0" presId="urn:microsoft.com/office/officeart/2005/8/layout/chevron2"/>
    <dgm:cxn modelId="{43C6B7A5-5036-4B6D-A764-989AE49F3394}" srcId="{17F15CAB-EEA3-4F65-97BC-F8EF31BEAFBC}" destId="{8C03A9B5-EF37-45B8-89C8-815F7A727990}" srcOrd="0" destOrd="0" parTransId="{45CD3C9B-2A74-431F-9D6E-CE7E7A478BC6}" sibTransId="{5260DB8C-8814-44C2-BC63-6F99B320CE0D}"/>
    <dgm:cxn modelId="{056625EE-BB71-426C-A27E-6B27ED1BC35A}" type="presOf" srcId="{17F15CAB-EEA3-4F65-97BC-F8EF31BEAFBC}" destId="{E3C5BFBD-E0BF-4C4E-9D18-FC3CFC57AAC9}" srcOrd="0" destOrd="0" presId="urn:microsoft.com/office/officeart/2005/8/layout/chevron2"/>
    <dgm:cxn modelId="{6EC4DDF2-54BE-4922-85F5-56E7B02817AD}" type="presOf" srcId="{F82916BA-D3CE-45C6-BD3C-E1EA70ED37BC}" destId="{E7FB7F68-6FC0-4593-8F47-C1CE44C5032E}" srcOrd="0" destOrd="0" presId="urn:microsoft.com/office/officeart/2005/8/layout/chevron2"/>
    <dgm:cxn modelId="{4FC40EE9-7114-4FE5-919E-2F15227BC9FC}" type="presParOf" srcId="{E7FB7F68-6FC0-4593-8F47-C1CE44C5032E}" destId="{595477AE-E366-48E6-97FC-340F70C919DD}" srcOrd="0" destOrd="0" presId="urn:microsoft.com/office/officeart/2005/8/layout/chevron2"/>
    <dgm:cxn modelId="{364525FC-30C9-43ED-B773-917B1E6E33E8}" type="presParOf" srcId="{595477AE-E366-48E6-97FC-340F70C919DD}" destId="{E3C5BFBD-E0BF-4C4E-9D18-FC3CFC57AAC9}" srcOrd="0" destOrd="0" presId="urn:microsoft.com/office/officeart/2005/8/layout/chevron2"/>
    <dgm:cxn modelId="{DA5AD488-72E4-4070-8767-5AC4C6FF2ED3}" type="presParOf" srcId="{595477AE-E366-48E6-97FC-340F70C919DD}" destId="{31A982B9-97E6-4E95-8FCC-E7BC0D9DE3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2916BA-D3CE-45C6-BD3C-E1EA70ED37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D9305D-92ED-464C-871C-4E597F6DC661}">
      <dgm:prSet phldrT="[Text]" custT="1"/>
      <dgm:spPr/>
      <dgm:t>
        <a:bodyPr/>
        <a:lstStyle/>
        <a:p>
          <a:r>
            <a:rPr lang="en-US" sz="1100" dirty="0" smtClean="0"/>
            <a:t>1</a:t>
          </a:r>
          <a:endParaRPr lang="en-US" sz="1100" dirty="0"/>
        </a:p>
      </dgm:t>
    </dgm:pt>
    <dgm:pt modelId="{97110D51-6008-4F6F-8FB9-804158B82223}" type="parTrans" cxnId="{40182F2A-CD0D-4E2E-A803-2DBBA76837AA}">
      <dgm:prSet/>
      <dgm:spPr/>
      <dgm:t>
        <a:bodyPr/>
        <a:lstStyle/>
        <a:p>
          <a:endParaRPr lang="en-US" sz="1400"/>
        </a:p>
      </dgm:t>
    </dgm:pt>
    <dgm:pt modelId="{0A1CFB69-6EDD-42AD-8F61-3B88E9DFBDE0}" type="sibTrans" cxnId="{40182F2A-CD0D-4E2E-A803-2DBBA76837AA}">
      <dgm:prSet/>
      <dgm:spPr/>
      <dgm:t>
        <a:bodyPr/>
        <a:lstStyle/>
        <a:p>
          <a:endParaRPr lang="en-US" sz="1400"/>
        </a:p>
      </dgm:t>
    </dgm:pt>
    <dgm:pt modelId="{1B549A81-EF11-4569-B523-5D951F7518E3}">
      <dgm:prSet custT="1"/>
      <dgm:spPr/>
      <dgm:t>
        <a:bodyPr/>
        <a:lstStyle/>
        <a:p>
          <a:pPr algn="l" rtl="0"/>
          <a:r>
            <a:rPr lang="en-US" sz="1800" b="1" dirty="0" smtClean="0"/>
            <a:t>Pronounced on </a:t>
          </a:r>
          <a:r>
            <a:rPr lang="en-US" sz="1800" b="1" dirty="0" smtClean="0">
              <a:solidFill>
                <a:srgbClr val="FF0000"/>
              </a:solidFill>
            </a:rPr>
            <a:t>Stopping &amp; Continuing</a:t>
          </a:r>
          <a:r>
            <a:rPr lang="ar-SA" sz="1800" b="1" dirty="0" smtClean="0"/>
            <a:t>يثبت </a:t>
          </a:r>
          <a:r>
            <a:rPr lang="ar-SA" sz="1800" b="1" dirty="0" smtClean="0">
              <a:solidFill>
                <a:srgbClr val="FF0000"/>
              </a:solidFill>
            </a:rPr>
            <a:t>وقفاً ووصلاً </a:t>
          </a:r>
          <a:r>
            <a:rPr lang="en-US" sz="1800" b="1" dirty="0" smtClean="0">
              <a:solidFill>
                <a:srgbClr val="FF0000"/>
              </a:solidFill>
            </a:rPr>
            <a:t> </a:t>
          </a:r>
          <a:endParaRPr lang="en-US" sz="1800" b="1" dirty="0">
            <a:solidFill>
              <a:srgbClr val="FF0000"/>
            </a:solidFill>
          </a:endParaRPr>
        </a:p>
      </dgm:t>
    </dgm:pt>
    <dgm:pt modelId="{535A35A2-8850-46D5-9F70-7ECDD93C6163}" type="parTrans" cxnId="{1C805FB7-B614-442F-B550-EBFF172A55A2}">
      <dgm:prSet/>
      <dgm:spPr/>
      <dgm:t>
        <a:bodyPr/>
        <a:lstStyle/>
        <a:p>
          <a:endParaRPr lang="en-US" sz="1400"/>
        </a:p>
      </dgm:t>
    </dgm:pt>
    <dgm:pt modelId="{67728B4A-A176-4EBD-B855-7F1C7F8FEAF1}" type="sibTrans" cxnId="{1C805FB7-B614-442F-B550-EBFF172A55A2}">
      <dgm:prSet/>
      <dgm:spPr/>
      <dgm:t>
        <a:bodyPr/>
        <a:lstStyle/>
        <a:p>
          <a:endParaRPr lang="en-US" sz="1400"/>
        </a:p>
      </dgm:t>
    </dgm:pt>
    <dgm:pt modelId="{E7FB7F68-6FC0-4593-8F47-C1CE44C5032E}" type="pres">
      <dgm:prSet presAssocID="{F82916BA-D3CE-45C6-BD3C-E1EA70ED37BC}" presName="linearFlow" presStyleCnt="0">
        <dgm:presLayoutVars>
          <dgm:dir/>
          <dgm:animLvl val="lvl"/>
          <dgm:resizeHandles val="exact"/>
        </dgm:presLayoutVars>
      </dgm:prSet>
      <dgm:spPr/>
    </dgm:pt>
    <dgm:pt modelId="{38288C33-CBF9-4A67-A7A9-5387B8F7508D}" type="pres">
      <dgm:prSet presAssocID="{C3D9305D-92ED-464C-871C-4E597F6DC661}" presName="composite" presStyleCnt="0"/>
      <dgm:spPr/>
    </dgm:pt>
    <dgm:pt modelId="{BDF8E57C-9B14-4707-B479-351C98455365}" type="pres">
      <dgm:prSet presAssocID="{C3D9305D-92ED-464C-871C-4E597F6DC66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8C006-0654-45DE-B107-92D51277BC4D}" type="pres">
      <dgm:prSet presAssocID="{C3D9305D-92ED-464C-871C-4E597F6DC661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1C805FB7-B614-442F-B550-EBFF172A55A2}" srcId="{C3D9305D-92ED-464C-871C-4E597F6DC661}" destId="{1B549A81-EF11-4569-B523-5D951F7518E3}" srcOrd="0" destOrd="0" parTransId="{535A35A2-8850-46D5-9F70-7ECDD93C6163}" sibTransId="{67728B4A-A176-4EBD-B855-7F1C7F8FEAF1}"/>
    <dgm:cxn modelId="{FB3DB82B-4A32-4326-8AFA-6F30940D2EFA}" type="presOf" srcId="{1B549A81-EF11-4569-B523-5D951F7518E3}" destId="{2FF8C006-0654-45DE-B107-92D51277BC4D}" srcOrd="0" destOrd="0" presId="urn:microsoft.com/office/officeart/2005/8/layout/chevron2"/>
    <dgm:cxn modelId="{78FF8D96-671D-44F8-B862-86A2567E5A51}" type="presOf" srcId="{C3D9305D-92ED-464C-871C-4E597F6DC661}" destId="{BDF8E57C-9B14-4707-B479-351C98455365}" srcOrd="0" destOrd="0" presId="urn:microsoft.com/office/officeart/2005/8/layout/chevron2"/>
    <dgm:cxn modelId="{FCC8828C-9FAB-4F77-A920-57B6432F723E}" type="presOf" srcId="{F82916BA-D3CE-45C6-BD3C-E1EA70ED37BC}" destId="{E7FB7F68-6FC0-4593-8F47-C1CE44C5032E}" srcOrd="0" destOrd="0" presId="urn:microsoft.com/office/officeart/2005/8/layout/chevron2"/>
    <dgm:cxn modelId="{40182F2A-CD0D-4E2E-A803-2DBBA76837AA}" srcId="{F82916BA-D3CE-45C6-BD3C-E1EA70ED37BC}" destId="{C3D9305D-92ED-464C-871C-4E597F6DC661}" srcOrd="0" destOrd="0" parTransId="{97110D51-6008-4F6F-8FB9-804158B82223}" sibTransId="{0A1CFB69-6EDD-42AD-8F61-3B88E9DFBDE0}"/>
    <dgm:cxn modelId="{CE4777BB-44EE-4E92-BE2C-D2E204B02A12}" type="presParOf" srcId="{E7FB7F68-6FC0-4593-8F47-C1CE44C5032E}" destId="{38288C33-CBF9-4A67-A7A9-5387B8F7508D}" srcOrd="0" destOrd="0" presId="urn:microsoft.com/office/officeart/2005/8/layout/chevron2"/>
    <dgm:cxn modelId="{80FEAA77-DB46-417C-A05A-C2E1922D27F2}" type="presParOf" srcId="{38288C33-CBF9-4A67-A7A9-5387B8F7508D}" destId="{BDF8E57C-9B14-4707-B479-351C98455365}" srcOrd="0" destOrd="0" presId="urn:microsoft.com/office/officeart/2005/8/layout/chevron2"/>
    <dgm:cxn modelId="{00385250-B69B-422F-B485-F50647B5F649}" type="presParOf" srcId="{38288C33-CBF9-4A67-A7A9-5387B8F7508D}" destId="{2FF8C006-0654-45DE-B107-92D51277BC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2916BA-D3CE-45C6-BD3C-E1EA70ED37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4D7C96-FE71-46E7-8A00-5321E8294705}">
      <dgm:prSet phldrT="[Text]" custT="1"/>
      <dgm:spPr/>
      <dgm:t>
        <a:bodyPr/>
        <a:lstStyle/>
        <a:p>
          <a:r>
            <a:rPr lang="ar-SA" sz="1100" dirty="0" smtClean="0"/>
            <a:t>2</a:t>
          </a:r>
          <a:endParaRPr lang="en-US" sz="1100" dirty="0"/>
        </a:p>
      </dgm:t>
    </dgm:pt>
    <dgm:pt modelId="{D20F8C1E-FC86-40DD-AED2-BB3731B744B0}" type="parTrans" cxnId="{1EC7B8CC-AD67-4E50-B8C5-9C2B5C9E517B}">
      <dgm:prSet/>
      <dgm:spPr/>
      <dgm:t>
        <a:bodyPr/>
        <a:lstStyle/>
        <a:p>
          <a:endParaRPr lang="en-US" sz="1400"/>
        </a:p>
      </dgm:t>
    </dgm:pt>
    <dgm:pt modelId="{6D1D7073-C071-40C5-BFFC-57C103669E2F}" type="sibTrans" cxnId="{1EC7B8CC-AD67-4E50-B8C5-9C2B5C9E517B}">
      <dgm:prSet/>
      <dgm:spPr/>
      <dgm:t>
        <a:bodyPr/>
        <a:lstStyle/>
        <a:p>
          <a:endParaRPr lang="en-US" sz="1400"/>
        </a:p>
      </dgm:t>
    </dgm:pt>
    <dgm:pt modelId="{62D59561-6348-4279-BE19-E7C32C118CA1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Pronounced only on </a:t>
          </a:r>
          <a:r>
            <a:rPr lang="en-US" sz="1800" b="1" dirty="0" smtClean="0">
              <a:solidFill>
                <a:srgbClr val="FF0000"/>
              </a:solidFill>
            </a:rPr>
            <a:t>Stopping </a:t>
          </a:r>
          <a:r>
            <a:rPr lang="ar-SA" sz="1800" b="1" dirty="0" smtClean="0"/>
            <a:t>يثبت </a:t>
          </a:r>
          <a:r>
            <a:rPr lang="ar-SA" sz="1800" b="1" dirty="0" smtClean="0">
              <a:solidFill>
                <a:srgbClr val="FF0000"/>
              </a:solidFill>
            </a:rPr>
            <a:t>وقفاً فقط</a:t>
          </a:r>
          <a:endParaRPr lang="en-US" sz="1800" dirty="0"/>
        </a:p>
      </dgm:t>
    </dgm:pt>
    <dgm:pt modelId="{47E404DF-9613-45D2-B47F-AF51595434A4}" type="parTrans" cxnId="{B09F1C7F-BCF5-4F33-9938-041929530020}">
      <dgm:prSet/>
      <dgm:spPr/>
      <dgm:t>
        <a:bodyPr/>
        <a:lstStyle/>
        <a:p>
          <a:endParaRPr lang="en-US" sz="1400"/>
        </a:p>
      </dgm:t>
    </dgm:pt>
    <dgm:pt modelId="{25D5E4CC-02F8-4E54-A559-949132F6E4AC}" type="sibTrans" cxnId="{B09F1C7F-BCF5-4F33-9938-041929530020}">
      <dgm:prSet/>
      <dgm:spPr/>
      <dgm:t>
        <a:bodyPr/>
        <a:lstStyle/>
        <a:p>
          <a:endParaRPr lang="en-US" sz="1400"/>
        </a:p>
      </dgm:t>
    </dgm:pt>
    <dgm:pt modelId="{E7FB7F68-6FC0-4593-8F47-C1CE44C5032E}" type="pres">
      <dgm:prSet presAssocID="{F82916BA-D3CE-45C6-BD3C-E1EA70ED37BC}" presName="linearFlow" presStyleCnt="0">
        <dgm:presLayoutVars>
          <dgm:dir/>
          <dgm:animLvl val="lvl"/>
          <dgm:resizeHandles val="exact"/>
        </dgm:presLayoutVars>
      </dgm:prSet>
      <dgm:spPr/>
    </dgm:pt>
    <dgm:pt modelId="{7EFF57B4-CB9F-47EC-A34E-C05421C3079A}" type="pres">
      <dgm:prSet presAssocID="{724D7C96-FE71-46E7-8A00-5321E8294705}" presName="composite" presStyleCnt="0"/>
      <dgm:spPr/>
    </dgm:pt>
    <dgm:pt modelId="{2DFA9B13-2BC5-4FD8-A530-5D7C436BD76D}" type="pres">
      <dgm:prSet presAssocID="{724D7C96-FE71-46E7-8A00-5321E8294705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09D56115-5904-4460-B20B-9F40540D88B4}" type="pres">
      <dgm:prSet presAssocID="{724D7C96-FE71-46E7-8A00-5321E829470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C7B8CC-AD67-4E50-B8C5-9C2B5C9E517B}" srcId="{F82916BA-D3CE-45C6-BD3C-E1EA70ED37BC}" destId="{724D7C96-FE71-46E7-8A00-5321E8294705}" srcOrd="0" destOrd="0" parTransId="{D20F8C1E-FC86-40DD-AED2-BB3731B744B0}" sibTransId="{6D1D7073-C071-40C5-BFFC-57C103669E2F}"/>
    <dgm:cxn modelId="{B09F1C7F-BCF5-4F33-9938-041929530020}" srcId="{724D7C96-FE71-46E7-8A00-5321E8294705}" destId="{62D59561-6348-4279-BE19-E7C32C118CA1}" srcOrd="0" destOrd="0" parTransId="{47E404DF-9613-45D2-B47F-AF51595434A4}" sibTransId="{25D5E4CC-02F8-4E54-A559-949132F6E4AC}"/>
    <dgm:cxn modelId="{00A7B8AC-E9A9-4729-B4B1-E1D59537EAC0}" type="presOf" srcId="{62D59561-6348-4279-BE19-E7C32C118CA1}" destId="{09D56115-5904-4460-B20B-9F40540D88B4}" srcOrd="0" destOrd="0" presId="urn:microsoft.com/office/officeart/2005/8/layout/chevron2"/>
    <dgm:cxn modelId="{17009DAB-9E3C-4389-B17E-D835EA9126FD}" type="presOf" srcId="{F82916BA-D3CE-45C6-BD3C-E1EA70ED37BC}" destId="{E7FB7F68-6FC0-4593-8F47-C1CE44C5032E}" srcOrd="0" destOrd="0" presId="urn:microsoft.com/office/officeart/2005/8/layout/chevron2"/>
    <dgm:cxn modelId="{68510886-C1A2-4A46-B5C0-F87822FE8837}" type="presOf" srcId="{724D7C96-FE71-46E7-8A00-5321E8294705}" destId="{2DFA9B13-2BC5-4FD8-A530-5D7C436BD76D}" srcOrd="0" destOrd="0" presId="urn:microsoft.com/office/officeart/2005/8/layout/chevron2"/>
    <dgm:cxn modelId="{5A9B4BDF-3DDF-42EB-B330-D602362CA3F6}" type="presParOf" srcId="{E7FB7F68-6FC0-4593-8F47-C1CE44C5032E}" destId="{7EFF57B4-CB9F-47EC-A34E-C05421C3079A}" srcOrd="0" destOrd="0" presId="urn:microsoft.com/office/officeart/2005/8/layout/chevron2"/>
    <dgm:cxn modelId="{C3EB6C0B-D9E7-4FB2-89CA-F544DEA2BD6A}" type="presParOf" srcId="{7EFF57B4-CB9F-47EC-A34E-C05421C3079A}" destId="{2DFA9B13-2BC5-4FD8-A530-5D7C436BD76D}" srcOrd="0" destOrd="0" presId="urn:microsoft.com/office/officeart/2005/8/layout/chevron2"/>
    <dgm:cxn modelId="{76D17F71-8113-4EFE-BE37-5B311A7104BF}" type="presParOf" srcId="{7EFF57B4-CB9F-47EC-A34E-C05421C3079A}" destId="{09D56115-5904-4460-B20B-9F40540D88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2916BA-D3CE-45C6-BD3C-E1EA70ED37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F15CAB-EEA3-4F65-97BC-F8EF31BEAFBC}">
      <dgm:prSet phldrT="[Text]" custT="1"/>
      <dgm:spPr/>
      <dgm:t>
        <a:bodyPr/>
        <a:lstStyle/>
        <a:p>
          <a:r>
            <a:rPr lang="ar-SA" sz="1100" dirty="0" smtClean="0"/>
            <a:t>3</a:t>
          </a:r>
          <a:endParaRPr lang="en-US" sz="1100" dirty="0"/>
        </a:p>
      </dgm:t>
    </dgm:pt>
    <dgm:pt modelId="{847349A0-D512-4A29-A081-4EA909BB42F9}" type="parTrans" cxnId="{B7F62972-55B7-4C2A-BF81-76F11036860B}">
      <dgm:prSet/>
      <dgm:spPr/>
      <dgm:t>
        <a:bodyPr/>
        <a:lstStyle/>
        <a:p>
          <a:endParaRPr lang="en-US" sz="1400"/>
        </a:p>
      </dgm:t>
    </dgm:pt>
    <dgm:pt modelId="{E01F9DBA-91F6-4709-97A0-8BDA71DB1C30}" type="sibTrans" cxnId="{B7F62972-55B7-4C2A-BF81-76F11036860B}">
      <dgm:prSet/>
      <dgm:spPr/>
      <dgm:t>
        <a:bodyPr/>
        <a:lstStyle/>
        <a:p>
          <a:endParaRPr lang="en-US" sz="1400"/>
        </a:p>
      </dgm:t>
    </dgm:pt>
    <dgm:pt modelId="{8C03A9B5-EF37-45B8-89C8-815F7A727990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Pronounced only on </a:t>
          </a:r>
          <a:r>
            <a:rPr lang="en-US" sz="1800" b="1" dirty="0" smtClean="0">
              <a:solidFill>
                <a:srgbClr val="FF0000"/>
              </a:solidFill>
            </a:rPr>
            <a:t>Continuing</a:t>
          </a:r>
          <a:r>
            <a:rPr lang="ar-SA" sz="1800" b="1" dirty="0" smtClean="0">
              <a:solidFill>
                <a:srgbClr val="FF0000"/>
              </a:solidFill>
            </a:rPr>
            <a:t>  </a:t>
          </a:r>
          <a:r>
            <a:rPr lang="ar-SA" sz="1800" b="1" dirty="0" smtClean="0"/>
            <a:t>يثبت </a:t>
          </a:r>
          <a:r>
            <a:rPr lang="ar-SA" sz="1800" b="1" dirty="0" smtClean="0">
              <a:solidFill>
                <a:srgbClr val="FF0000"/>
              </a:solidFill>
            </a:rPr>
            <a:t>وصلاً فقط   </a:t>
          </a:r>
          <a:endParaRPr lang="en-US" sz="1800" dirty="0"/>
        </a:p>
      </dgm:t>
    </dgm:pt>
    <dgm:pt modelId="{45CD3C9B-2A74-431F-9D6E-CE7E7A478BC6}" type="parTrans" cxnId="{43C6B7A5-5036-4B6D-A764-989AE49F3394}">
      <dgm:prSet/>
      <dgm:spPr/>
      <dgm:t>
        <a:bodyPr/>
        <a:lstStyle/>
        <a:p>
          <a:endParaRPr lang="en-US" sz="1400"/>
        </a:p>
      </dgm:t>
    </dgm:pt>
    <dgm:pt modelId="{5260DB8C-8814-44C2-BC63-6F99B320CE0D}" type="sibTrans" cxnId="{43C6B7A5-5036-4B6D-A764-989AE49F3394}">
      <dgm:prSet/>
      <dgm:spPr/>
      <dgm:t>
        <a:bodyPr/>
        <a:lstStyle/>
        <a:p>
          <a:endParaRPr lang="en-US" sz="1400"/>
        </a:p>
      </dgm:t>
    </dgm:pt>
    <dgm:pt modelId="{E7FB7F68-6FC0-4593-8F47-C1CE44C5032E}" type="pres">
      <dgm:prSet presAssocID="{F82916BA-D3CE-45C6-BD3C-E1EA70ED37BC}" presName="linearFlow" presStyleCnt="0">
        <dgm:presLayoutVars>
          <dgm:dir/>
          <dgm:animLvl val="lvl"/>
          <dgm:resizeHandles val="exact"/>
        </dgm:presLayoutVars>
      </dgm:prSet>
      <dgm:spPr/>
    </dgm:pt>
    <dgm:pt modelId="{595477AE-E366-48E6-97FC-340F70C919DD}" type="pres">
      <dgm:prSet presAssocID="{17F15CAB-EEA3-4F65-97BC-F8EF31BEAFBC}" presName="composite" presStyleCnt="0"/>
      <dgm:spPr/>
    </dgm:pt>
    <dgm:pt modelId="{E3C5BFBD-E0BF-4C4E-9D18-FC3CFC57AAC9}" type="pres">
      <dgm:prSet presAssocID="{17F15CAB-EEA3-4F65-97BC-F8EF31BEAFBC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31A982B9-97E6-4E95-8FCC-E7BC0D9DE387}" type="pres">
      <dgm:prSet presAssocID="{17F15CAB-EEA3-4F65-97BC-F8EF31BEAFBC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F62972-55B7-4C2A-BF81-76F11036860B}" srcId="{F82916BA-D3CE-45C6-BD3C-E1EA70ED37BC}" destId="{17F15CAB-EEA3-4F65-97BC-F8EF31BEAFBC}" srcOrd="0" destOrd="0" parTransId="{847349A0-D512-4A29-A081-4EA909BB42F9}" sibTransId="{E01F9DBA-91F6-4709-97A0-8BDA71DB1C30}"/>
    <dgm:cxn modelId="{A1D34246-7370-49A2-AAD9-7F017E77242F}" type="presOf" srcId="{8C03A9B5-EF37-45B8-89C8-815F7A727990}" destId="{31A982B9-97E6-4E95-8FCC-E7BC0D9DE387}" srcOrd="0" destOrd="0" presId="urn:microsoft.com/office/officeart/2005/8/layout/chevron2"/>
    <dgm:cxn modelId="{43C6B7A5-5036-4B6D-A764-989AE49F3394}" srcId="{17F15CAB-EEA3-4F65-97BC-F8EF31BEAFBC}" destId="{8C03A9B5-EF37-45B8-89C8-815F7A727990}" srcOrd="0" destOrd="0" parTransId="{45CD3C9B-2A74-431F-9D6E-CE7E7A478BC6}" sibTransId="{5260DB8C-8814-44C2-BC63-6F99B320CE0D}"/>
    <dgm:cxn modelId="{0696426E-F76F-4D96-A1AE-CC6FDF83B6AB}" type="presOf" srcId="{17F15CAB-EEA3-4F65-97BC-F8EF31BEAFBC}" destId="{E3C5BFBD-E0BF-4C4E-9D18-FC3CFC57AAC9}" srcOrd="0" destOrd="0" presId="urn:microsoft.com/office/officeart/2005/8/layout/chevron2"/>
    <dgm:cxn modelId="{9E70A01C-27C1-4A92-A16C-B713ABFA60CE}" type="presOf" srcId="{F82916BA-D3CE-45C6-BD3C-E1EA70ED37BC}" destId="{E7FB7F68-6FC0-4593-8F47-C1CE44C5032E}" srcOrd="0" destOrd="0" presId="urn:microsoft.com/office/officeart/2005/8/layout/chevron2"/>
    <dgm:cxn modelId="{B2C04DDB-1C38-4967-A5D5-3C094F7B5123}" type="presParOf" srcId="{E7FB7F68-6FC0-4593-8F47-C1CE44C5032E}" destId="{595477AE-E366-48E6-97FC-340F70C919DD}" srcOrd="0" destOrd="0" presId="urn:microsoft.com/office/officeart/2005/8/layout/chevron2"/>
    <dgm:cxn modelId="{76D01D10-C2DF-4875-BF6B-194411476D31}" type="presParOf" srcId="{595477AE-E366-48E6-97FC-340F70C919DD}" destId="{E3C5BFBD-E0BF-4C4E-9D18-FC3CFC57AAC9}" srcOrd="0" destOrd="0" presId="urn:microsoft.com/office/officeart/2005/8/layout/chevron2"/>
    <dgm:cxn modelId="{D9C51702-96D8-4B32-944E-A4F81B3DED51}" type="presParOf" srcId="{595477AE-E366-48E6-97FC-340F70C919DD}" destId="{31A982B9-97E6-4E95-8FCC-E7BC0D9DE3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8E57C-9B14-4707-B479-351C98455365}">
      <dsp:nvSpPr>
        <dsp:cNvPr id="0" name=""/>
        <dsp:cNvSpPr/>
      </dsp:nvSpPr>
      <dsp:spPr>
        <a:xfrm rot="5400000">
          <a:off x="-142382" y="144813"/>
          <a:ext cx="949215" cy="664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endParaRPr lang="en-US" sz="1800" kern="1200" dirty="0"/>
        </a:p>
      </dsp:txBody>
      <dsp:txXfrm rot="-5400000">
        <a:off x="1" y="334657"/>
        <a:ext cx="664451" cy="284764"/>
      </dsp:txXfrm>
    </dsp:sp>
    <dsp:sp modelId="{2FF8C006-0654-45DE-B107-92D51277BC4D}">
      <dsp:nvSpPr>
        <dsp:cNvPr id="0" name=""/>
        <dsp:cNvSpPr/>
      </dsp:nvSpPr>
      <dsp:spPr>
        <a:xfrm rot="5400000">
          <a:off x="2669243" y="-2002361"/>
          <a:ext cx="616990" cy="4626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Pronounced on </a:t>
          </a:r>
          <a:r>
            <a:rPr lang="en-US" sz="2400" b="1" kern="1200" dirty="0" smtClean="0">
              <a:solidFill>
                <a:srgbClr val="FF0000"/>
              </a:solidFill>
            </a:rPr>
            <a:t>Stopping &amp; Continuing</a:t>
          </a:r>
          <a:r>
            <a:rPr lang="ar-SA" sz="2400" b="1" kern="1200" dirty="0" smtClean="0"/>
            <a:t>يثبت </a:t>
          </a:r>
          <a:r>
            <a:rPr lang="ar-SA" sz="2400" b="1" kern="1200" dirty="0" smtClean="0">
              <a:solidFill>
                <a:srgbClr val="FF0000"/>
              </a:solidFill>
            </a:rPr>
            <a:t>وقفاً ووصلاً </a:t>
          </a:r>
          <a:r>
            <a:rPr lang="en-US" sz="2400" b="1" kern="1200" dirty="0" smtClean="0">
              <a:solidFill>
                <a:srgbClr val="FF0000"/>
              </a:solidFill>
            </a:rPr>
            <a:t> </a:t>
          </a:r>
          <a:endParaRPr lang="en-US" sz="2400" b="1" kern="1200" dirty="0">
            <a:solidFill>
              <a:srgbClr val="FF0000"/>
            </a:solidFill>
          </a:endParaRPr>
        </a:p>
      </dsp:txBody>
      <dsp:txXfrm rot="-5400000">
        <a:off x="664452" y="32549"/>
        <a:ext cx="4596455" cy="556752"/>
      </dsp:txXfrm>
    </dsp:sp>
    <dsp:sp modelId="{2DFA9B13-2BC5-4FD8-A530-5D7C436BD76D}">
      <dsp:nvSpPr>
        <dsp:cNvPr id="0" name=""/>
        <dsp:cNvSpPr/>
      </dsp:nvSpPr>
      <dsp:spPr>
        <a:xfrm rot="5400000">
          <a:off x="-142382" y="894693"/>
          <a:ext cx="949215" cy="664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2</a:t>
          </a:r>
          <a:endParaRPr lang="en-US" sz="1800" kern="1200" dirty="0"/>
        </a:p>
      </dsp:txBody>
      <dsp:txXfrm rot="-5400000">
        <a:off x="1" y="1084537"/>
        <a:ext cx="664451" cy="284764"/>
      </dsp:txXfrm>
    </dsp:sp>
    <dsp:sp modelId="{09D56115-5904-4460-B20B-9F40540D88B4}">
      <dsp:nvSpPr>
        <dsp:cNvPr id="0" name=""/>
        <dsp:cNvSpPr/>
      </dsp:nvSpPr>
      <dsp:spPr>
        <a:xfrm rot="5400000">
          <a:off x="2669243" y="-1252480"/>
          <a:ext cx="616990" cy="4626574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Pronounced only on </a:t>
          </a:r>
          <a:r>
            <a:rPr lang="en-US" sz="2400" b="1" kern="1200" dirty="0" smtClean="0">
              <a:solidFill>
                <a:srgbClr val="FF0000"/>
              </a:solidFill>
            </a:rPr>
            <a:t>Stopping </a:t>
          </a:r>
          <a:r>
            <a:rPr lang="ar-SA" sz="2400" b="1" kern="1200" dirty="0" smtClean="0"/>
            <a:t>يثبت </a:t>
          </a:r>
          <a:r>
            <a:rPr lang="ar-SA" sz="2400" b="1" kern="1200" dirty="0" smtClean="0">
              <a:solidFill>
                <a:srgbClr val="FF0000"/>
              </a:solidFill>
            </a:rPr>
            <a:t>وقفاً فقط</a:t>
          </a:r>
          <a:endParaRPr lang="en-US" sz="2400" kern="1200" dirty="0"/>
        </a:p>
      </dsp:txBody>
      <dsp:txXfrm rot="-5400000">
        <a:off x="664452" y="782430"/>
        <a:ext cx="4596455" cy="556752"/>
      </dsp:txXfrm>
    </dsp:sp>
    <dsp:sp modelId="{E3C5BFBD-E0BF-4C4E-9D18-FC3CFC57AAC9}">
      <dsp:nvSpPr>
        <dsp:cNvPr id="0" name=""/>
        <dsp:cNvSpPr/>
      </dsp:nvSpPr>
      <dsp:spPr>
        <a:xfrm rot="5400000">
          <a:off x="-142382" y="1644574"/>
          <a:ext cx="949215" cy="664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3</a:t>
          </a:r>
          <a:endParaRPr lang="en-US" sz="1800" kern="1200" dirty="0"/>
        </a:p>
      </dsp:txBody>
      <dsp:txXfrm rot="-5400000">
        <a:off x="1" y="1834418"/>
        <a:ext cx="664451" cy="284764"/>
      </dsp:txXfrm>
    </dsp:sp>
    <dsp:sp modelId="{31A982B9-97E6-4E95-8FCC-E7BC0D9DE387}">
      <dsp:nvSpPr>
        <dsp:cNvPr id="0" name=""/>
        <dsp:cNvSpPr/>
      </dsp:nvSpPr>
      <dsp:spPr>
        <a:xfrm rot="5400000">
          <a:off x="2669243" y="-502600"/>
          <a:ext cx="616990" cy="4626574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Pronounced only on </a:t>
          </a:r>
          <a:r>
            <a:rPr lang="en-US" sz="2400" b="1" kern="1200" dirty="0" smtClean="0">
              <a:solidFill>
                <a:srgbClr val="FF0000"/>
              </a:solidFill>
            </a:rPr>
            <a:t>Continuing</a:t>
          </a:r>
          <a:r>
            <a:rPr lang="ar-SA" sz="2400" b="1" kern="1200" dirty="0" smtClean="0">
              <a:solidFill>
                <a:srgbClr val="FF0000"/>
              </a:solidFill>
            </a:rPr>
            <a:t>  </a:t>
          </a:r>
          <a:r>
            <a:rPr lang="ar-SA" sz="2400" b="1" kern="1200" dirty="0" smtClean="0"/>
            <a:t>يثبت </a:t>
          </a:r>
          <a:r>
            <a:rPr lang="ar-SA" sz="2400" b="1" kern="1200" dirty="0" smtClean="0">
              <a:solidFill>
                <a:srgbClr val="FF0000"/>
              </a:solidFill>
            </a:rPr>
            <a:t>وصلاً فقط   </a:t>
          </a:r>
          <a:endParaRPr lang="en-US" sz="2400" kern="1200" dirty="0"/>
        </a:p>
      </dsp:txBody>
      <dsp:txXfrm rot="-5400000">
        <a:off x="664452" y="1532310"/>
        <a:ext cx="4596455" cy="556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8E57C-9B14-4707-B479-351C98455365}">
      <dsp:nvSpPr>
        <dsp:cNvPr id="0" name=""/>
        <dsp:cNvSpPr/>
      </dsp:nvSpPr>
      <dsp:spPr>
        <a:xfrm rot="5400000">
          <a:off x="-184037" y="184037"/>
          <a:ext cx="1226920" cy="858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endParaRPr lang="en-US" sz="2400" kern="1200" dirty="0"/>
        </a:p>
      </dsp:txBody>
      <dsp:txXfrm rot="-5400000">
        <a:off x="1" y="429421"/>
        <a:ext cx="858844" cy="368076"/>
      </dsp:txXfrm>
    </dsp:sp>
    <dsp:sp modelId="{2FF8C006-0654-45DE-B107-92D51277BC4D}">
      <dsp:nvSpPr>
        <dsp:cNvPr id="0" name=""/>
        <dsp:cNvSpPr/>
      </dsp:nvSpPr>
      <dsp:spPr>
        <a:xfrm rot="5400000">
          <a:off x="3343763" y="-2484919"/>
          <a:ext cx="797498" cy="57673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Pronounced on </a:t>
          </a:r>
          <a:r>
            <a:rPr lang="en-US" sz="2400" b="1" kern="1200" dirty="0" smtClean="0">
              <a:solidFill>
                <a:srgbClr val="FF0000"/>
              </a:solidFill>
            </a:rPr>
            <a:t>Stopping &amp; Continuing</a:t>
          </a:r>
          <a:r>
            <a:rPr lang="ar-SA" sz="2400" b="1" kern="1200" dirty="0" smtClean="0">
              <a:solidFill>
                <a:srgbClr val="FF0000"/>
              </a:solidFill>
            </a:rPr>
            <a:t> </a:t>
          </a:r>
          <a:r>
            <a:rPr lang="ar-SA" sz="2400" b="1" kern="1200" dirty="0" smtClean="0"/>
            <a:t>يثبت </a:t>
          </a:r>
          <a:r>
            <a:rPr lang="ar-SA" sz="2400" b="1" kern="1200" dirty="0" smtClean="0">
              <a:solidFill>
                <a:srgbClr val="FF0000"/>
              </a:solidFill>
            </a:rPr>
            <a:t>وقفاً ووصلاً </a:t>
          </a:r>
          <a:r>
            <a:rPr lang="en-US" sz="2400" b="1" kern="1200" dirty="0" smtClean="0">
              <a:solidFill>
                <a:srgbClr val="FF0000"/>
              </a:solidFill>
            </a:rPr>
            <a:t> </a:t>
          </a:r>
          <a:endParaRPr lang="en-US" sz="2400" b="1" kern="1200" dirty="0">
            <a:solidFill>
              <a:srgbClr val="FF0000"/>
            </a:solidFill>
          </a:endParaRPr>
        </a:p>
      </dsp:txBody>
      <dsp:txXfrm rot="-5400000">
        <a:off x="858844" y="38931"/>
        <a:ext cx="5728406" cy="7196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A9B13-2BC5-4FD8-A530-5D7C436BD76D}">
      <dsp:nvSpPr>
        <dsp:cNvPr id="0" name=""/>
        <dsp:cNvSpPr/>
      </dsp:nvSpPr>
      <dsp:spPr>
        <a:xfrm rot="5400000">
          <a:off x="-157180" y="157692"/>
          <a:ext cx="1047871" cy="733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2</a:t>
          </a:r>
          <a:endParaRPr lang="en-US" sz="2000" kern="1200" dirty="0"/>
        </a:p>
      </dsp:txBody>
      <dsp:txXfrm rot="-5400000">
        <a:off x="1" y="367266"/>
        <a:ext cx="733510" cy="314361"/>
      </dsp:txXfrm>
    </dsp:sp>
    <dsp:sp modelId="{09D56115-5904-4460-B20B-9F40540D88B4}">
      <dsp:nvSpPr>
        <dsp:cNvPr id="0" name=""/>
        <dsp:cNvSpPr/>
      </dsp:nvSpPr>
      <dsp:spPr>
        <a:xfrm rot="5400000">
          <a:off x="2671709" y="-1937687"/>
          <a:ext cx="681116" cy="4557515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Pronounced only on </a:t>
          </a:r>
          <a:r>
            <a:rPr lang="en-US" sz="2400" b="1" kern="1200" dirty="0" smtClean="0">
              <a:solidFill>
                <a:srgbClr val="FF0000"/>
              </a:solidFill>
            </a:rPr>
            <a:t>Stopping </a:t>
          </a:r>
          <a:r>
            <a:rPr lang="ar-SA" sz="2400" b="1" kern="1200" dirty="0" smtClean="0"/>
            <a:t>يثبت </a:t>
          </a:r>
          <a:r>
            <a:rPr lang="ar-SA" sz="2400" b="1" kern="1200" dirty="0" smtClean="0">
              <a:solidFill>
                <a:srgbClr val="FF0000"/>
              </a:solidFill>
            </a:rPr>
            <a:t>وقفاً فقط</a:t>
          </a:r>
          <a:endParaRPr lang="en-US" sz="2400" kern="1200" dirty="0"/>
        </a:p>
      </dsp:txBody>
      <dsp:txXfrm rot="-5400000">
        <a:off x="733510" y="33761"/>
        <a:ext cx="4524266" cy="6146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A9B13-2BC5-4FD8-A530-5D7C436BD76D}">
      <dsp:nvSpPr>
        <dsp:cNvPr id="0" name=""/>
        <dsp:cNvSpPr/>
      </dsp:nvSpPr>
      <dsp:spPr>
        <a:xfrm rot="5400000">
          <a:off x="-157180" y="157692"/>
          <a:ext cx="1047871" cy="733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2</a:t>
          </a:r>
          <a:endParaRPr lang="en-US" sz="2000" kern="1200" dirty="0"/>
        </a:p>
      </dsp:txBody>
      <dsp:txXfrm rot="-5400000">
        <a:off x="1" y="367266"/>
        <a:ext cx="733510" cy="314361"/>
      </dsp:txXfrm>
    </dsp:sp>
    <dsp:sp modelId="{09D56115-5904-4460-B20B-9F40540D88B4}">
      <dsp:nvSpPr>
        <dsp:cNvPr id="0" name=""/>
        <dsp:cNvSpPr/>
      </dsp:nvSpPr>
      <dsp:spPr>
        <a:xfrm rot="5400000">
          <a:off x="2671709" y="-1937687"/>
          <a:ext cx="681116" cy="4557515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Pronounced only on </a:t>
          </a:r>
          <a:r>
            <a:rPr lang="en-US" sz="2400" b="1" kern="1200" dirty="0" smtClean="0">
              <a:solidFill>
                <a:srgbClr val="FF0000"/>
              </a:solidFill>
            </a:rPr>
            <a:t>Stopping </a:t>
          </a:r>
          <a:r>
            <a:rPr lang="ar-SA" sz="2400" b="1" kern="1200" dirty="0" smtClean="0"/>
            <a:t>يثبت </a:t>
          </a:r>
          <a:r>
            <a:rPr lang="ar-SA" sz="2400" b="1" kern="1200" dirty="0" smtClean="0">
              <a:solidFill>
                <a:srgbClr val="FF0000"/>
              </a:solidFill>
            </a:rPr>
            <a:t>وقفاً فقط</a:t>
          </a:r>
          <a:endParaRPr lang="en-US" sz="2400" kern="1200" dirty="0"/>
        </a:p>
      </dsp:txBody>
      <dsp:txXfrm rot="-5400000">
        <a:off x="733510" y="33761"/>
        <a:ext cx="4524266" cy="6146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BFBD-E0BF-4C4E-9D18-FC3CFC57AAC9}">
      <dsp:nvSpPr>
        <dsp:cNvPr id="0" name=""/>
        <dsp:cNvSpPr/>
      </dsp:nvSpPr>
      <dsp:spPr>
        <a:xfrm rot="5400000">
          <a:off x="-146955" y="147433"/>
          <a:ext cx="979700" cy="685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3</a:t>
          </a:r>
          <a:endParaRPr lang="en-US" sz="1900" kern="1200" dirty="0"/>
        </a:p>
      </dsp:txBody>
      <dsp:txXfrm rot="-5400000">
        <a:off x="0" y="343373"/>
        <a:ext cx="685790" cy="293910"/>
      </dsp:txXfrm>
    </dsp:sp>
    <dsp:sp modelId="{31A982B9-97E6-4E95-8FCC-E7BC0D9DE387}">
      <dsp:nvSpPr>
        <dsp:cNvPr id="0" name=""/>
        <dsp:cNvSpPr/>
      </dsp:nvSpPr>
      <dsp:spPr>
        <a:xfrm rot="5400000">
          <a:off x="2866734" y="-2180465"/>
          <a:ext cx="636805" cy="4998693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Pronounced only on </a:t>
          </a:r>
          <a:r>
            <a:rPr lang="en-US" sz="2400" b="1" kern="1200" dirty="0" smtClean="0">
              <a:solidFill>
                <a:srgbClr val="FF0000"/>
              </a:solidFill>
            </a:rPr>
            <a:t>Continuing</a:t>
          </a:r>
          <a:r>
            <a:rPr lang="ar-SA" sz="2400" b="1" kern="1200" dirty="0" smtClean="0">
              <a:solidFill>
                <a:srgbClr val="FF0000"/>
              </a:solidFill>
            </a:rPr>
            <a:t>  </a:t>
          </a:r>
          <a:r>
            <a:rPr lang="ar-SA" sz="2400" b="1" kern="1200" dirty="0" smtClean="0"/>
            <a:t>يثبت </a:t>
          </a:r>
          <a:r>
            <a:rPr lang="ar-SA" sz="2400" b="1" kern="1200" dirty="0" smtClean="0">
              <a:solidFill>
                <a:srgbClr val="FF0000"/>
              </a:solidFill>
            </a:rPr>
            <a:t>وصلاً فقط   </a:t>
          </a:r>
          <a:endParaRPr lang="en-US" sz="2400" kern="1200" dirty="0"/>
        </a:p>
      </dsp:txBody>
      <dsp:txXfrm rot="-5400000">
        <a:off x="685790" y="31565"/>
        <a:ext cx="4967607" cy="5746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8E57C-9B14-4707-B479-351C98455365}">
      <dsp:nvSpPr>
        <dsp:cNvPr id="0" name=""/>
        <dsp:cNvSpPr/>
      </dsp:nvSpPr>
      <dsp:spPr>
        <a:xfrm rot="5400000">
          <a:off x="-124336" y="125147"/>
          <a:ext cx="828910" cy="5802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</a:t>
          </a:r>
          <a:endParaRPr lang="en-US" sz="1100" kern="1200" dirty="0"/>
        </a:p>
      </dsp:txBody>
      <dsp:txXfrm rot="-5400000">
        <a:off x="1" y="290930"/>
        <a:ext cx="580237" cy="248673"/>
      </dsp:txXfrm>
    </dsp:sp>
    <dsp:sp modelId="{2FF8C006-0654-45DE-B107-92D51277BC4D}">
      <dsp:nvSpPr>
        <dsp:cNvPr id="0" name=""/>
        <dsp:cNvSpPr/>
      </dsp:nvSpPr>
      <dsp:spPr>
        <a:xfrm rot="5400000">
          <a:off x="1805263" y="-1224215"/>
          <a:ext cx="538791" cy="2988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Pronounced on </a:t>
          </a:r>
          <a:r>
            <a:rPr lang="en-US" sz="1800" b="1" kern="1200" dirty="0" smtClean="0">
              <a:solidFill>
                <a:srgbClr val="FF0000"/>
              </a:solidFill>
            </a:rPr>
            <a:t>Stopping &amp; Continuing</a:t>
          </a:r>
          <a:r>
            <a:rPr lang="ar-SA" sz="1800" b="1" kern="1200" dirty="0" smtClean="0"/>
            <a:t>يثبت </a:t>
          </a:r>
          <a:r>
            <a:rPr lang="ar-SA" sz="1800" b="1" kern="1200" dirty="0" smtClean="0">
              <a:solidFill>
                <a:srgbClr val="FF0000"/>
              </a:solidFill>
            </a:rPr>
            <a:t>وقفاً ووصلاً </a:t>
          </a:r>
          <a:r>
            <a:rPr lang="en-US" sz="1800" b="1" kern="1200" dirty="0" smtClean="0">
              <a:solidFill>
                <a:srgbClr val="FF0000"/>
              </a:solidFill>
            </a:rPr>
            <a:t> </a:t>
          </a:r>
          <a:endParaRPr lang="en-US" sz="1800" b="1" kern="1200" dirty="0">
            <a:solidFill>
              <a:srgbClr val="FF0000"/>
            </a:solidFill>
          </a:endParaRPr>
        </a:p>
      </dsp:txBody>
      <dsp:txXfrm rot="-5400000">
        <a:off x="580237" y="27113"/>
        <a:ext cx="2962542" cy="4861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A9B13-2BC5-4FD8-A530-5D7C436BD76D}">
      <dsp:nvSpPr>
        <dsp:cNvPr id="0" name=""/>
        <dsp:cNvSpPr/>
      </dsp:nvSpPr>
      <dsp:spPr>
        <a:xfrm rot="5400000">
          <a:off x="-123072" y="123874"/>
          <a:ext cx="820483" cy="574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2</a:t>
          </a:r>
          <a:endParaRPr lang="en-US" sz="1100" kern="1200" dirty="0"/>
        </a:p>
      </dsp:txBody>
      <dsp:txXfrm rot="-5400000">
        <a:off x="1" y="287970"/>
        <a:ext cx="574338" cy="246145"/>
      </dsp:txXfrm>
    </dsp:sp>
    <dsp:sp modelId="{09D56115-5904-4460-B20B-9F40540D88B4}">
      <dsp:nvSpPr>
        <dsp:cNvPr id="0" name=""/>
        <dsp:cNvSpPr/>
      </dsp:nvSpPr>
      <dsp:spPr>
        <a:xfrm rot="5400000">
          <a:off x="1973868" y="-1398727"/>
          <a:ext cx="533314" cy="3332373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Pronounced only on </a:t>
          </a:r>
          <a:r>
            <a:rPr lang="en-US" sz="1800" b="1" kern="1200" dirty="0" smtClean="0">
              <a:solidFill>
                <a:srgbClr val="FF0000"/>
              </a:solidFill>
            </a:rPr>
            <a:t>Stopping </a:t>
          </a:r>
          <a:r>
            <a:rPr lang="ar-SA" sz="1800" b="1" kern="1200" dirty="0" smtClean="0"/>
            <a:t>يثبت </a:t>
          </a:r>
          <a:r>
            <a:rPr lang="ar-SA" sz="1800" b="1" kern="1200" dirty="0" smtClean="0">
              <a:solidFill>
                <a:srgbClr val="FF0000"/>
              </a:solidFill>
            </a:rPr>
            <a:t>وقفاً فقط</a:t>
          </a:r>
          <a:endParaRPr lang="en-US" sz="1800" kern="1200" dirty="0"/>
        </a:p>
      </dsp:txBody>
      <dsp:txXfrm rot="-5400000">
        <a:off x="574339" y="26836"/>
        <a:ext cx="3306339" cy="4812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BFBD-E0BF-4C4E-9D18-FC3CFC57AAC9}">
      <dsp:nvSpPr>
        <dsp:cNvPr id="0" name=""/>
        <dsp:cNvSpPr/>
      </dsp:nvSpPr>
      <dsp:spPr>
        <a:xfrm rot="5400000">
          <a:off x="-117078" y="117841"/>
          <a:ext cx="780524" cy="546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3</a:t>
          </a:r>
          <a:endParaRPr lang="en-US" sz="1100" kern="1200" dirty="0"/>
        </a:p>
      </dsp:txBody>
      <dsp:txXfrm rot="-5400000">
        <a:off x="1" y="273947"/>
        <a:ext cx="546367" cy="234157"/>
      </dsp:txXfrm>
    </dsp:sp>
    <dsp:sp modelId="{31A982B9-97E6-4E95-8FCC-E7BC0D9DE387}">
      <dsp:nvSpPr>
        <dsp:cNvPr id="0" name=""/>
        <dsp:cNvSpPr/>
      </dsp:nvSpPr>
      <dsp:spPr>
        <a:xfrm rot="5400000">
          <a:off x="1972869" y="-1425738"/>
          <a:ext cx="507340" cy="3360344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Pronounced only on </a:t>
          </a:r>
          <a:r>
            <a:rPr lang="en-US" sz="1800" b="1" kern="1200" dirty="0" smtClean="0">
              <a:solidFill>
                <a:srgbClr val="FF0000"/>
              </a:solidFill>
            </a:rPr>
            <a:t>Continuing</a:t>
          </a:r>
          <a:r>
            <a:rPr lang="ar-SA" sz="1800" b="1" kern="1200" dirty="0" smtClean="0">
              <a:solidFill>
                <a:srgbClr val="FF0000"/>
              </a:solidFill>
            </a:rPr>
            <a:t>  </a:t>
          </a:r>
          <a:r>
            <a:rPr lang="ar-SA" sz="1800" b="1" kern="1200" dirty="0" smtClean="0"/>
            <a:t>يثبت </a:t>
          </a:r>
          <a:r>
            <a:rPr lang="ar-SA" sz="1800" b="1" kern="1200" dirty="0" smtClean="0">
              <a:solidFill>
                <a:srgbClr val="FF0000"/>
              </a:solidFill>
            </a:rPr>
            <a:t>وصلاً فقط   </a:t>
          </a:r>
          <a:endParaRPr lang="en-US" sz="1800" kern="1200" dirty="0"/>
        </a:p>
      </dsp:txBody>
      <dsp:txXfrm rot="-5400000">
        <a:off x="546367" y="25530"/>
        <a:ext cx="3335578" cy="457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6757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160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0311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9302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3860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4678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196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4175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899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1514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802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03985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04197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2893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1357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816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6762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028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3712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1711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461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2021-10-05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</a:t>
            </a:r>
            <a:r>
              <a:rPr lang="ar-SA" sz="1800" b="1" dirty="0" smtClean="0"/>
              <a:t>2</a:t>
            </a:r>
            <a:r>
              <a:rPr lang="ar-KW" sz="1800" b="1" dirty="0" smtClean="0"/>
              <a:t>8</a:t>
            </a:r>
            <a:r>
              <a:rPr lang="ar-SA" sz="1800" b="1" dirty="0" smtClean="0"/>
              <a:t>1</a:t>
            </a:r>
            <a:r>
              <a:rPr lang="ar-KW" sz="1800" b="1" dirty="0" smtClean="0"/>
              <a:t>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SA" sz="1800" b="1" dirty="0" smtClean="0"/>
              <a:t>2 – </a:t>
            </a:r>
            <a:r>
              <a:rPr lang="ar-SA" sz="1800" b="1" dirty="0" smtClean="0"/>
              <a:t>الفصل الثالث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2021-10-05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2021-10-05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2021-10-05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2021-10-05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2021-10-05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2021-10-05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2021-10-05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2021-10-05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2021-10-05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2021-10-05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2021-10-05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21.xml"/><Relationship Id="rId12" Type="http://schemas.openxmlformats.org/officeDocument/2006/relationships/customXml" Target="../ink/ink2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3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25.xml"/><Relationship Id="rId12" Type="http://schemas.openxmlformats.org/officeDocument/2006/relationships/customXml" Target="../ink/ink2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2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7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29.xml"/><Relationship Id="rId12" Type="http://schemas.openxmlformats.org/officeDocument/2006/relationships/customXml" Target="../ink/ink3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3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33.xml"/><Relationship Id="rId12" Type="http://schemas.openxmlformats.org/officeDocument/2006/relationships/customXml" Target="../ink/ink3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3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37.xml"/><Relationship Id="rId12" Type="http://schemas.openxmlformats.org/officeDocument/2006/relationships/customXml" Target="../ink/ink3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6" Type="http://schemas.openxmlformats.org/officeDocument/2006/relationships/customXml" Target="../ink/ink4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9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41.xml"/><Relationship Id="rId12" Type="http://schemas.openxmlformats.org/officeDocument/2006/relationships/customXml" Target="../ink/ink4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6" Type="http://schemas.openxmlformats.org/officeDocument/2006/relationships/customXml" Target="../ink/ink4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43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45.xml"/><Relationship Id="rId12" Type="http://schemas.openxmlformats.org/officeDocument/2006/relationships/customXml" Target="../ink/ink4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6" Type="http://schemas.openxmlformats.org/officeDocument/2006/relationships/customXml" Target="../ink/ink4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47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49.xml"/><Relationship Id="rId12" Type="http://schemas.openxmlformats.org/officeDocument/2006/relationships/customXml" Target="../ink/ink5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6" Type="http://schemas.openxmlformats.org/officeDocument/2006/relationships/customXml" Target="../ink/ink5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51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53.xml"/><Relationship Id="rId12" Type="http://schemas.openxmlformats.org/officeDocument/2006/relationships/customXml" Target="../ink/ink5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6" Type="http://schemas.openxmlformats.org/officeDocument/2006/relationships/customXml" Target="../ink/ink5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57.xml"/><Relationship Id="rId12" Type="http://schemas.openxmlformats.org/officeDocument/2006/relationships/customXml" Target="../ink/ink5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6" Type="http://schemas.openxmlformats.org/officeDocument/2006/relationships/customXml" Target="../ink/ink6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59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diagramData" Target="../diagrams/data1.xml"/><Relationship Id="rId3" Type="http://schemas.openxmlformats.org/officeDocument/2006/relationships/customXml" Target="../ink/ink61.xml"/><Relationship Id="rId21" Type="http://schemas.openxmlformats.org/officeDocument/2006/relationships/diagramColors" Target="../diagrams/colors1.xml"/><Relationship Id="rId12" Type="http://schemas.openxmlformats.org/officeDocument/2006/relationships/customXml" Target="../ink/ink6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6" Type="http://schemas.openxmlformats.org/officeDocument/2006/relationships/customXml" Target="../ink/ink64.xml"/><Relationship Id="rId20" Type="http://schemas.openxmlformats.org/officeDocument/2006/relationships/diagramQuickStyle" Target="../diagrams/quickStyle1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9" Type="http://schemas.openxmlformats.org/officeDocument/2006/relationships/diagramLayout" Target="../diagrams/layout1.xml"/><Relationship Id="rId14" Type="http://schemas.openxmlformats.org/officeDocument/2006/relationships/customXml" Target="../ink/ink63.xml"/><Relationship Id="rId22" Type="http://schemas.microsoft.com/office/2007/relationships/diagramDrawing" Target="../diagrams/drawing1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diagramData" Target="../diagrams/data2.xml"/><Relationship Id="rId3" Type="http://schemas.openxmlformats.org/officeDocument/2006/relationships/customXml" Target="../ink/ink65.xml"/><Relationship Id="rId21" Type="http://schemas.openxmlformats.org/officeDocument/2006/relationships/diagramColors" Target="../diagrams/colors2.xml"/><Relationship Id="rId12" Type="http://schemas.openxmlformats.org/officeDocument/2006/relationships/customXml" Target="../ink/ink6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6" Type="http://schemas.openxmlformats.org/officeDocument/2006/relationships/customXml" Target="../ink/ink68.xml"/><Relationship Id="rId20" Type="http://schemas.openxmlformats.org/officeDocument/2006/relationships/diagramQuickStyle" Target="../diagrams/quickStyle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9" Type="http://schemas.openxmlformats.org/officeDocument/2006/relationships/diagramLayout" Target="../diagrams/layout2.xml"/><Relationship Id="rId14" Type="http://schemas.openxmlformats.org/officeDocument/2006/relationships/customXml" Target="../ink/ink67.xml"/><Relationship Id="rId22" Type="http://schemas.microsoft.com/office/2007/relationships/diagramDrawing" Target="../diagrams/drawing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diagramData" Target="../diagrams/data3.xml"/><Relationship Id="rId3" Type="http://schemas.openxmlformats.org/officeDocument/2006/relationships/customXml" Target="../ink/ink69.xml"/><Relationship Id="rId21" Type="http://schemas.openxmlformats.org/officeDocument/2006/relationships/diagramColors" Target="../diagrams/colors3.xml"/><Relationship Id="rId12" Type="http://schemas.openxmlformats.org/officeDocument/2006/relationships/customXml" Target="../ink/ink7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6" Type="http://schemas.openxmlformats.org/officeDocument/2006/relationships/customXml" Target="../ink/ink72.xml"/><Relationship Id="rId20" Type="http://schemas.openxmlformats.org/officeDocument/2006/relationships/diagramQuickStyle" Target="../diagrams/quickStyle3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9" Type="http://schemas.openxmlformats.org/officeDocument/2006/relationships/diagramLayout" Target="../diagrams/layout3.xml"/><Relationship Id="rId14" Type="http://schemas.openxmlformats.org/officeDocument/2006/relationships/customXml" Target="../ink/ink71.xml"/><Relationship Id="rId22" Type="http://schemas.microsoft.com/office/2007/relationships/diagramDrawing" Target="../diagrams/drawing3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diagramData" Target="../diagrams/data4.xml"/><Relationship Id="rId3" Type="http://schemas.openxmlformats.org/officeDocument/2006/relationships/customXml" Target="../ink/ink73.xml"/><Relationship Id="rId21" Type="http://schemas.openxmlformats.org/officeDocument/2006/relationships/diagramColors" Target="../diagrams/colors4.xml"/><Relationship Id="rId12" Type="http://schemas.openxmlformats.org/officeDocument/2006/relationships/customXml" Target="../ink/ink7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6" Type="http://schemas.openxmlformats.org/officeDocument/2006/relationships/customXml" Target="../ink/ink76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9" Type="http://schemas.openxmlformats.org/officeDocument/2006/relationships/diagramLayout" Target="../diagrams/layout4.xml"/><Relationship Id="rId14" Type="http://schemas.openxmlformats.org/officeDocument/2006/relationships/customXml" Target="../ink/ink75.xml"/><Relationship Id="rId22" Type="http://schemas.microsoft.com/office/2007/relationships/diagramDrawing" Target="../diagrams/drawing4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diagramData" Target="../diagrams/data5.xml"/><Relationship Id="rId3" Type="http://schemas.openxmlformats.org/officeDocument/2006/relationships/customXml" Target="../ink/ink77.xml"/><Relationship Id="rId21" Type="http://schemas.openxmlformats.org/officeDocument/2006/relationships/diagramColors" Target="../diagrams/colors5.xml"/><Relationship Id="rId12" Type="http://schemas.openxmlformats.org/officeDocument/2006/relationships/customXml" Target="../ink/ink7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6" Type="http://schemas.openxmlformats.org/officeDocument/2006/relationships/customXml" Target="../ink/ink80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9" Type="http://schemas.openxmlformats.org/officeDocument/2006/relationships/diagramLayout" Target="../diagrams/layout5.xml"/><Relationship Id="rId14" Type="http://schemas.openxmlformats.org/officeDocument/2006/relationships/customXml" Target="../ink/ink79.xml"/><Relationship Id="rId22" Type="http://schemas.microsoft.com/office/2007/relationships/diagramDrawing" Target="../diagrams/drawing5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diagramData" Target="../diagrams/data6.xml"/><Relationship Id="rId26" Type="http://schemas.openxmlformats.org/officeDocument/2006/relationships/diagramColors" Target="../diagrams/colors7.xml"/><Relationship Id="rId3" Type="http://schemas.openxmlformats.org/officeDocument/2006/relationships/customXml" Target="../ink/ink81.xml"/><Relationship Id="rId21" Type="http://schemas.openxmlformats.org/officeDocument/2006/relationships/diagramColors" Target="../diagrams/colors6.xml"/><Relationship Id="rId12" Type="http://schemas.openxmlformats.org/officeDocument/2006/relationships/customXml" Target="../ink/ink82.xml"/><Relationship Id="rId17" Type="http://schemas.openxmlformats.org/officeDocument/2006/relationships/image" Target="../media/image2.jpeg"/><Relationship Id="rId25" Type="http://schemas.openxmlformats.org/officeDocument/2006/relationships/diagramQuickStyle" Target="../diagrams/quickStyle7.xml"/><Relationship Id="rId2" Type="http://schemas.openxmlformats.org/officeDocument/2006/relationships/notesSlide" Target="../notesSlides/notesSlide21.xml"/><Relationship Id="rId16" Type="http://schemas.openxmlformats.org/officeDocument/2006/relationships/customXml" Target="../ink/ink84.xml"/><Relationship Id="rId20" Type="http://schemas.openxmlformats.org/officeDocument/2006/relationships/diagramQuickStyle" Target="../diagrams/quickStyle6.xml"/><Relationship Id="rId29" Type="http://schemas.openxmlformats.org/officeDocument/2006/relationships/diagramLayout" Target="../diagrams/layout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diagramLayout" Target="../diagrams/layout7.xml"/><Relationship Id="rId32" Type="http://schemas.microsoft.com/office/2007/relationships/diagramDrawing" Target="../diagrams/drawing8.xml"/><Relationship Id="rId15" Type="http://schemas.openxmlformats.org/officeDocument/2006/relationships/image" Target="../media/image24.png"/><Relationship Id="rId23" Type="http://schemas.openxmlformats.org/officeDocument/2006/relationships/diagramData" Target="../diagrams/data7.xml"/><Relationship Id="rId28" Type="http://schemas.openxmlformats.org/officeDocument/2006/relationships/diagramData" Target="../diagrams/data8.xml"/><Relationship Id="rId19" Type="http://schemas.openxmlformats.org/officeDocument/2006/relationships/diagramLayout" Target="../diagrams/layout6.xml"/><Relationship Id="rId31" Type="http://schemas.openxmlformats.org/officeDocument/2006/relationships/diagramColors" Target="../diagrams/colors8.xml"/><Relationship Id="rId14" Type="http://schemas.openxmlformats.org/officeDocument/2006/relationships/customXml" Target="../ink/ink83.xml"/><Relationship Id="rId22" Type="http://schemas.microsoft.com/office/2007/relationships/diagramDrawing" Target="../diagrams/drawing6.xml"/><Relationship Id="rId27" Type="http://schemas.microsoft.com/office/2007/relationships/diagramDrawing" Target="../diagrams/drawing7.xml"/><Relationship Id="rId30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1.xml"/><Relationship Id="rId12" Type="http://schemas.openxmlformats.org/officeDocument/2006/relationships/customXml" Target="../ink/ink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5.xml"/><Relationship Id="rId12" Type="http://schemas.openxmlformats.org/officeDocument/2006/relationships/customXml" Target="../ink/ink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9.xml"/><Relationship Id="rId12" Type="http://schemas.openxmlformats.org/officeDocument/2006/relationships/customXml" Target="../ink/ink1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image" Target="../media/image4.png"/><Relationship Id="rId12" Type="http://schemas.openxmlformats.org/officeDocument/2006/relationships/customXml" Target="../ink/ink1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4" Type="http://schemas.openxmlformats.org/officeDocument/2006/relationships/customXml" Target="../ink/ink13.xml"/><Relationship Id="rId14" Type="http://schemas.openxmlformats.org/officeDocument/2006/relationships/customXml" Target="../ink/ink1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image" Target="../media/image4.png"/><Relationship Id="rId12" Type="http://schemas.openxmlformats.org/officeDocument/2006/relationships/customXml" Target="../ink/ink1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2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4" Type="http://schemas.openxmlformats.org/officeDocument/2006/relationships/customXml" Target="../ink/ink17.xml"/><Relationship Id="rId14" Type="http://schemas.openxmlformats.org/officeDocument/2006/relationships/customXml" Target="../ink/ink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2306" y="3242783"/>
            <a:ext cx="5665694" cy="156819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أحكام المـــــدود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sz="3600" dirty="0" smtClean="0"/>
              <a:t>(1)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المقدمة والمد الطبيعي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3706" y="5170313"/>
            <a:ext cx="5894294" cy="638817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2021-10-05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المدود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Types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Mudood</a:t>
            </a:r>
            <a:endParaRPr lang="en-CA" sz="28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8525436" y="5369859"/>
            <a:ext cx="2209800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04324" y="3469341"/>
            <a:ext cx="6164865" cy="2924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52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المدود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Types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Mudood</a:t>
            </a:r>
            <a:endParaRPr lang="en-CA" sz="28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71" y="4693024"/>
            <a:ext cx="6164865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3561451"/>
            <a:ext cx="4192673" cy="1083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330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المدود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Types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Mudood</a:t>
            </a:r>
            <a:endParaRPr lang="en-CA" sz="28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733364"/>
            <a:ext cx="4134359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086600" y="5369859"/>
            <a:ext cx="3648636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4684873"/>
            <a:ext cx="4147849" cy="1708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30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المدود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Types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Mudood</a:t>
            </a:r>
            <a:endParaRPr lang="en-CA" sz="28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733364"/>
            <a:ext cx="4134359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086600" y="5369859"/>
            <a:ext cx="3648636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075" y="2021008"/>
            <a:ext cx="7345125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4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- Original) 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75804" y="2726935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لا </a:t>
            </a:r>
            <a:r>
              <a:rPr lang="ar-SA" sz="2800" b="1" dirty="0"/>
              <a:t>تقوم </a:t>
            </a:r>
            <a:r>
              <a:rPr lang="ar-SA" sz="2800" b="1" dirty="0">
                <a:solidFill>
                  <a:srgbClr val="FF0000"/>
                </a:solidFill>
              </a:rPr>
              <a:t>ذات الحرف </a:t>
            </a:r>
            <a:r>
              <a:rPr lang="ar-SA" sz="2800" b="1" dirty="0"/>
              <a:t>إلا به، </a:t>
            </a:r>
            <a:endParaRPr lang="en-US" sz="2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ولا </a:t>
            </a:r>
            <a:r>
              <a:rPr lang="ar-SA" sz="2800" b="1" dirty="0">
                <a:solidFill>
                  <a:srgbClr val="FF0000"/>
                </a:solidFill>
              </a:rPr>
              <a:t>تستقيم الكلمة </a:t>
            </a:r>
            <a:r>
              <a:rPr lang="ar-SA" sz="2800" b="1" dirty="0"/>
              <a:t>إلا بوجوده، </a:t>
            </a:r>
            <a:endParaRPr lang="ar-SA" sz="2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ولا </a:t>
            </a:r>
            <a:r>
              <a:rPr lang="ar-SA" sz="2800" b="1" dirty="0">
                <a:solidFill>
                  <a:srgbClr val="FF0000"/>
                </a:solidFill>
              </a:rPr>
              <a:t>يتوقف على سبب </a:t>
            </a:r>
            <a:r>
              <a:rPr lang="ar-SA" sz="2800" b="1" dirty="0"/>
              <a:t>من همز أو سكون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1100" b="1" dirty="0" smtClean="0">
                <a:solidFill>
                  <a:srgbClr val="FF0000"/>
                </a:solidFill>
              </a:rPr>
              <a:t>Necessary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/>
              <a:t>for the proper </a:t>
            </a:r>
            <a:r>
              <a:rPr lang="en-US" sz="1100" dirty="0"/>
              <a:t>p</a:t>
            </a:r>
            <a:r>
              <a:rPr lang="en-US" sz="1100" dirty="0" smtClean="0"/>
              <a:t>ronunciation </a:t>
            </a:r>
            <a:r>
              <a:rPr lang="en-US" sz="1100" dirty="0"/>
              <a:t>of </a:t>
            </a:r>
            <a:r>
              <a:rPr lang="en-US" sz="1100" dirty="0" smtClean="0"/>
              <a:t>the letter </a:t>
            </a:r>
            <a:r>
              <a:rPr lang="en-US" sz="1100" dirty="0"/>
              <a:t>and is </a:t>
            </a:r>
            <a:r>
              <a:rPr lang="en-US" sz="1100" b="1" dirty="0">
                <a:solidFill>
                  <a:srgbClr val="FF0000"/>
                </a:solidFill>
              </a:rPr>
              <a:t>needed</a:t>
            </a:r>
            <a:r>
              <a:rPr lang="en-US" sz="1100" dirty="0"/>
              <a:t> for the </a:t>
            </a:r>
            <a:r>
              <a:rPr lang="en-US" sz="1100" dirty="0" smtClean="0"/>
              <a:t>word </a:t>
            </a:r>
            <a:r>
              <a:rPr lang="en-US" sz="1100" dirty="0"/>
              <a:t>to be correct. </a:t>
            </a:r>
            <a:endParaRPr lang="en-US" sz="1100" dirty="0" smtClean="0"/>
          </a:p>
          <a:p>
            <a:pPr marL="0" indent="0" algn="ctr" rtl="1">
              <a:buNone/>
            </a:pPr>
            <a:r>
              <a:rPr lang="en-US" sz="1100" dirty="0" smtClean="0"/>
              <a:t>It </a:t>
            </a:r>
            <a:r>
              <a:rPr lang="en-US" sz="1100" dirty="0"/>
              <a:t>is </a:t>
            </a:r>
            <a:r>
              <a:rPr lang="en-US" sz="1100" b="1" dirty="0" smtClean="0">
                <a:solidFill>
                  <a:srgbClr val="FF0000"/>
                </a:solidFill>
              </a:rPr>
              <a:t>NOT based </a:t>
            </a:r>
            <a:r>
              <a:rPr lang="en-US" sz="1100" b="1" dirty="0">
                <a:solidFill>
                  <a:srgbClr val="FF0000"/>
                </a:solidFill>
              </a:rPr>
              <a:t>on a reason </a:t>
            </a:r>
            <a:r>
              <a:rPr lang="en-US" sz="1100" dirty="0"/>
              <a:t>e.g</a:t>
            </a:r>
            <a:r>
              <a:rPr lang="en-US" sz="1100" dirty="0" smtClean="0"/>
              <a:t>. the </a:t>
            </a:r>
            <a:r>
              <a:rPr lang="en-US" sz="1100" dirty="0"/>
              <a:t>presence of a </a:t>
            </a:r>
            <a:r>
              <a:rPr lang="en-US" sz="1100" dirty="0" err="1"/>
              <a:t>hamz</a:t>
            </a:r>
            <a:r>
              <a:rPr lang="en-US" sz="1100" dirty="0"/>
              <a:t> or </a:t>
            </a:r>
            <a:r>
              <a:rPr lang="en-US" sz="1100" dirty="0" err="1" smtClean="0"/>
              <a:t>sukoon</a:t>
            </a:r>
            <a:endParaRPr lang="en-US" sz="1100" dirty="0" smtClean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25458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تعريفه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CA" sz="2800" dirty="0" smtClean="0">
                <a:solidFill>
                  <a:schemeClr val="bg1"/>
                </a:solidFill>
              </a:rPr>
              <a:t>Definition</a:t>
            </a:r>
            <a:endParaRPr lang="en-C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589882" y="2440065"/>
            <a:ext cx="5626982" cy="3779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طبيعي: </a:t>
            </a:r>
            <a:r>
              <a:rPr lang="ar-SA" sz="2800" b="1" dirty="0" smtClean="0"/>
              <a:t>لأن صاحب الطبيعة السليمة لا يزيده ولا ينقصه عن مقداره</a:t>
            </a:r>
            <a:endParaRPr lang="en-US" sz="2800" b="1" dirty="0" smtClean="0"/>
          </a:p>
          <a:p>
            <a:pPr algn="r" rtl="1">
              <a:lnSpc>
                <a:spcPct val="10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أصلي: </a:t>
            </a:r>
            <a:r>
              <a:rPr lang="ar-SA" sz="2800" b="1" dirty="0" smtClean="0"/>
              <a:t>لأصالته بالنسبة لغيره وثبوته على حال واحدة</a:t>
            </a:r>
          </a:p>
          <a:p>
            <a:r>
              <a:rPr lang="en-US" sz="1400" dirty="0"/>
              <a:t>It is called </a:t>
            </a:r>
            <a:r>
              <a:rPr lang="en-US" sz="1400" dirty="0" err="1"/>
              <a:t>tabee’ee</a:t>
            </a:r>
            <a:r>
              <a:rPr lang="en-US" sz="1400" dirty="0"/>
              <a:t> </a:t>
            </a:r>
            <a:r>
              <a:rPr lang="en-US" sz="1400" dirty="0" smtClean="0"/>
              <a:t>(natural</a:t>
            </a:r>
            <a:r>
              <a:rPr lang="en-US" sz="1400" dirty="0"/>
              <a:t>) because the natural proper pronunciation </a:t>
            </a:r>
            <a:r>
              <a:rPr lang="en-US" sz="1400" dirty="0" smtClean="0"/>
              <a:t>in such </a:t>
            </a:r>
            <a:r>
              <a:rPr lang="en-US" sz="1400" dirty="0"/>
              <a:t>cases requires the sound of the letter to have a length of exactly two counts.</a:t>
            </a:r>
          </a:p>
          <a:p>
            <a:r>
              <a:rPr lang="en-US" sz="1400" dirty="0"/>
              <a:t>It is called </a:t>
            </a:r>
            <a:r>
              <a:rPr lang="en-US" sz="1400" dirty="0" err="1"/>
              <a:t>Asly</a:t>
            </a:r>
            <a:r>
              <a:rPr lang="en-US" sz="1400" dirty="0"/>
              <a:t> </a:t>
            </a:r>
            <a:r>
              <a:rPr lang="en-US" sz="1400" dirty="0" smtClean="0"/>
              <a:t>(original</a:t>
            </a:r>
            <a:r>
              <a:rPr lang="en-US" sz="1400" dirty="0"/>
              <a:t>) because it is permanent and has only one state</a:t>
            </a: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88659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سبب تسميته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Reason for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the Name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589882" y="2561088"/>
            <a:ext cx="5626982" cy="2817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800" b="1" dirty="0" smtClean="0">
                <a:solidFill>
                  <a:srgbClr val="FF0000"/>
                </a:solidFill>
              </a:rPr>
              <a:t>الوجوب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يجب المد بمقدار </a:t>
            </a:r>
            <a:r>
              <a:rPr lang="ar-SA" sz="4000" b="1" dirty="0">
                <a:solidFill>
                  <a:srgbClr val="FF0000"/>
                </a:solidFill>
              </a:rPr>
              <a:t>حركتين</a:t>
            </a:r>
            <a:endParaRPr lang="ar-SA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400" dirty="0" smtClean="0"/>
              <a:t>Obligatory</a:t>
            </a:r>
          </a:p>
          <a:p>
            <a:pPr marL="0" indent="0" algn="ctr">
              <a:buNone/>
            </a:pPr>
            <a:r>
              <a:rPr lang="en-US" sz="1400" dirty="0" smtClean="0"/>
              <a:t>Its timing is 2 </a:t>
            </a:r>
            <a:r>
              <a:rPr lang="en-US" sz="1400" dirty="0" err="1" smtClean="0"/>
              <a:t>Harakah</a:t>
            </a:r>
            <a:r>
              <a:rPr lang="en-US" sz="1400" dirty="0" smtClean="0"/>
              <a:t> (counts)</a:t>
            </a: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حكمه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Rule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أنواعه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Straight Connector 3"/>
          <p:cNvSpPr/>
          <p:nvPr/>
        </p:nvSpPr>
        <p:spPr>
          <a:xfrm>
            <a:off x="5894294" y="1805257"/>
            <a:ext cx="2261965" cy="767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3551"/>
                </a:lnTo>
                <a:lnTo>
                  <a:pt x="2261965" y="463551"/>
                </a:lnTo>
                <a:lnTo>
                  <a:pt x="2261965" y="767105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3" name="Straight Connector 4"/>
          <p:cNvSpPr/>
          <p:nvPr/>
        </p:nvSpPr>
        <p:spPr>
          <a:xfrm>
            <a:off x="3548273" y="1805257"/>
            <a:ext cx="2346020" cy="797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6020" y="0"/>
                </a:moveTo>
                <a:lnTo>
                  <a:pt x="2346020" y="493950"/>
                </a:lnTo>
                <a:lnTo>
                  <a:pt x="0" y="493950"/>
                </a:lnTo>
                <a:lnTo>
                  <a:pt x="0" y="79750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99409" y="2572363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ثنائي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Thunaii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(Dual)</a:t>
            </a:r>
            <a:endParaRPr lang="en-C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70583" y="2567372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كلمي 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(مطلق)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Kalimi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Mutlaq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CA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3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أنواعه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Straight Connector 3"/>
          <p:cNvSpPr/>
          <p:nvPr/>
        </p:nvSpPr>
        <p:spPr>
          <a:xfrm>
            <a:off x="5894294" y="1805257"/>
            <a:ext cx="2261965" cy="767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3551"/>
                </a:lnTo>
                <a:lnTo>
                  <a:pt x="2261965" y="463551"/>
                </a:lnTo>
                <a:lnTo>
                  <a:pt x="2261965" y="767105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3" name="Straight Connector 4"/>
          <p:cNvSpPr/>
          <p:nvPr/>
        </p:nvSpPr>
        <p:spPr>
          <a:xfrm>
            <a:off x="3548273" y="1805257"/>
            <a:ext cx="2346020" cy="797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6020" y="0"/>
                </a:moveTo>
                <a:lnTo>
                  <a:pt x="2346020" y="493950"/>
                </a:lnTo>
                <a:lnTo>
                  <a:pt x="0" y="493950"/>
                </a:lnTo>
                <a:lnTo>
                  <a:pt x="0" y="79750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99409" y="2572363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ثنائي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Thunaii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(Dual)</a:t>
            </a:r>
            <a:endParaRPr lang="en-C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70583" y="2567372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كلمي 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(مطلق)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Kalimi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Mutlaq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CA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4128289" y="3325511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في </a:t>
            </a:r>
            <a:r>
              <a:rPr lang="ar-SA" sz="2800" b="1" dirty="0" smtClean="0">
                <a:solidFill>
                  <a:srgbClr val="FF0000"/>
                </a:solidFill>
              </a:rPr>
              <a:t>الأحرف المقطعة </a:t>
            </a:r>
            <a:r>
              <a:rPr lang="ar-SA" sz="2800" b="1" dirty="0" smtClean="0"/>
              <a:t>في فواتح بعض السور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الأحرف الثنائية في اللفظ التي آخرها حرف مد</a:t>
            </a:r>
          </a:p>
          <a:p>
            <a:pPr marL="0" indent="0" algn="ctr">
              <a:buNone/>
            </a:pPr>
            <a:r>
              <a:rPr lang="en-US" sz="1600" dirty="0"/>
              <a:t>within a letter which appear at the </a:t>
            </a:r>
            <a:r>
              <a:rPr lang="en-US" sz="1600" dirty="0" smtClean="0"/>
              <a:t>start of </a:t>
            </a:r>
            <a:r>
              <a:rPr lang="en-US" sz="1600" dirty="0"/>
              <a:t>some </a:t>
            </a:r>
            <a:r>
              <a:rPr lang="en-US" sz="1600" dirty="0" err="1"/>
              <a:t>suras</a:t>
            </a:r>
            <a:r>
              <a:rPr lang="en-US" sz="1600" dirty="0"/>
              <a:t>. These letters consists of two letters in the </a:t>
            </a:r>
            <a:r>
              <a:rPr lang="en-US" sz="1600" dirty="0" smtClean="0"/>
              <a:t>pronunciation</a:t>
            </a:r>
            <a:endParaRPr lang="ar-SA" sz="16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ح</a:t>
            </a:r>
            <a:r>
              <a:rPr lang="ar-SA" sz="2800" b="1" dirty="0" smtClean="0">
                <a:solidFill>
                  <a:srgbClr val="FF0000"/>
                </a:solidFill>
              </a:rPr>
              <a:t>ا</a:t>
            </a:r>
            <a:r>
              <a:rPr lang="ar-SA" sz="2800" b="1" dirty="0" smtClean="0"/>
              <a:t> – ي</a:t>
            </a:r>
            <a:r>
              <a:rPr lang="ar-SA" sz="2800" b="1" dirty="0">
                <a:solidFill>
                  <a:srgbClr val="FF0000"/>
                </a:solidFill>
              </a:rPr>
              <a:t>ا</a:t>
            </a:r>
            <a:r>
              <a:rPr lang="ar-SA" sz="2800" b="1" dirty="0" smtClean="0"/>
              <a:t> – ط</a:t>
            </a:r>
            <a:r>
              <a:rPr lang="ar-SA" sz="2800" b="1" dirty="0">
                <a:solidFill>
                  <a:srgbClr val="FF0000"/>
                </a:solidFill>
              </a:rPr>
              <a:t>ا</a:t>
            </a:r>
            <a:r>
              <a:rPr lang="ar-SA" sz="2800" b="1" dirty="0" smtClean="0"/>
              <a:t> – ه</a:t>
            </a:r>
            <a:r>
              <a:rPr lang="ar-SA" sz="2800" b="1" dirty="0">
                <a:solidFill>
                  <a:srgbClr val="FF0000"/>
                </a:solidFill>
              </a:rPr>
              <a:t>ا</a:t>
            </a:r>
            <a:r>
              <a:rPr lang="ar-SA" sz="2800" b="1" dirty="0" smtClean="0"/>
              <a:t> – ر</a:t>
            </a:r>
            <a:r>
              <a:rPr lang="ar-SA" sz="2800" b="1" dirty="0">
                <a:solidFill>
                  <a:srgbClr val="FF0000"/>
                </a:solidFill>
              </a:rPr>
              <a:t>ا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( </a:t>
            </a:r>
            <a:r>
              <a:rPr lang="ar-SA" sz="2800" b="1" dirty="0">
                <a:solidFill>
                  <a:srgbClr val="FF0000"/>
                </a:solidFill>
              </a:rPr>
              <a:t>حيٌّ طَهُر </a:t>
            </a:r>
            <a:r>
              <a:rPr lang="ar-SA" sz="2800" b="1" dirty="0" smtClean="0"/>
              <a:t>)  </a:t>
            </a:r>
            <a:endParaRPr lang="en-US" sz="2800" b="1" dirty="0" smtClean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2384030"/>
            <a:ext cx="3395889" cy="94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512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3871" y="641625"/>
            <a:ext cx="4482352" cy="1325563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عناصر المحاضرة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2021-10-05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76955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7964" y="2484532"/>
            <a:ext cx="3998259" cy="2127810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تعريف المد والقصر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/>
              <a:t> </a:t>
            </a:r>
            <a:r>
              <a:rPr lang="ar-SA" sz="3600" b="1" dirty="0" smtClean="0"/>
              <a:t>حروف المد واللين</a:t>
            </a:r>
            <a:endParaRPr lang="ar-SA" sz="3600" b="1" dirty="0" smtClean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أنواع</a:t>
            </a:r>
            <a:r>
              <a:rPr lang="ar-SA" sz="3600" b="1" dirty="0" smtClean="0"/>
              <a:t> المدود</a:t>
            </a:r>
            <a:endParaRPr lang="ar-KW" sz="3600" b="1" dirty="0" smtClean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المد الطبيعي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53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أنواعه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Straight Connector 3"/>
          <p:cNvSpPr/>
          <p:nvPr/>
        </p:nvSpPr>
        <p:spPr>
          <a:xfrm>
            <a:off x="5894294" y="1805257"/>
            <a:ext cx="2261965" cy="767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3551"/>
                </a:lnTo>
                <a:lnTo>
                  <a:pt x="2261965" y="463551"/>
                </a:lnTo>
                <a:lnTo>
                  <a:pt x="2261965" y="767105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3" name="Straight Connector 4"/>
          <p:cNvSpPr/>
          <p:nvPr/>
        </p:nvSpPr>
        <p:spPr>
          <a:xfrm>
            <a:off x="3548273" y="1805257"/>
            <a:ext cx="2346020" cy="797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6020" y="0"/>
                </a:moveTo>
                <a:lnTo>
                  <a:pt x="2346020" y="493950"/>
                </a:lnTo>
                <a:lnTo>
                  <a:pt x="0" y="493950"/>
                </a:lnTo>
                <a:lnTo>
                  <a:pt x="0" y="79750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99409" y="2572363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ثنائي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Thunaii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(Dual)</a:t>
            </a:r>
            <a:endParaRPr lang="en-C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70583" y="2567372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كلمي 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(مطلق)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Kalimi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Mutlaq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CA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998695" y="3325511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 smtClean="0">
                <a:solidFill>
                  <a:srgbClr val="FF0000"/>
                </a:solidFill>
              </a:rPr>
              <a:t>حـ</a:t>
            </a:r>
            <a:r>
              <a:rPr lang="ar-SA" sz="4000" b="1" dirty="0" smtClean="0"/>
              <a:t>م                 </a:t>
            </a:r>
            <a:r>
              <a:rPr lang="ar-SA" sz="4000" b="1" dirty="0">
                <a:solidFill>
                  <a:srgbClr val="FF0000"/>
                </a:solidFill>
              </a:rPr>
              <a:t>طـ</a:t>
            </a:r>
            <a:r>
              <a:rPr lang="ar-SA" sz="4000" b="1" dirty="0" smtClean="0"/>
              <a:t>س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>
                <a:solidFill>
                  <a:srgbClr val="FF0000"/>
                </a:solidFill>
              </a:rPr>
              <a:t>ط</a:t>
            </a:r>
            <a:r>
              <a:rPr lang="ar-SA" sz="4000" b="1" dirty="0" smtClean="0"/>
              <a:t>ـسـم               </a:t>
            </a:r>
            <a:r>
              <a:rPr lang="ar-SA" sz="4000" b="1" dirty="0">
                <a:solidFill>
                  <a:srgbClr val="FF0000"/>
                </a:solidFill>
              </a:rPr>
              <a:t>طـه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 smtClean="0"/>
              <a:t>كـ</a:t>
            </a:r>
            <a:r>
              <a:rPr lang="ar-SA" sz="4000" b="1" dirty="0">
                <a:solidFill>
                  <a:srgbClr val="FF0000"/>
                </a:solidFill>
              </a:rPr>
              <a:t>هـيـ</a:t>
            </a:r>
            <a:r>
              <a:rPr lang="ar-SA" sz="4000" b="1" dirty="0" smtClean="0"/>
              <a:t>عـص         </a:t>
            </a:r>
            <a:r>
              <a:rPr lang="ar-SA" sz="4000" b="1" dirty="0">
                <a:solidFill>
                  <a:srgbClr val="FF0000"/>
                </a:solidFill>
              </a:rPr>
              <a:t>يـ</a:t>
            </a:r>
            <a:r>
              <a:rPr lang="ar-SA" sz="4000" b="1" dirty="0" smtClean="0"/>
              <a:t>س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 smtClean="0"/>
              <a:t>الـ</a:t>
            </a:r>
            <a:r>
              <a:rPr lang="ar-SA" sz="4000" b="1" dirty="0">
                <a:solidFill>
                  <a:srgbClr val="FF0000"/>
                </a:solidFill>
              </a:rPr>
              <a:t>ر</a:t>
            </a:r>
            <a:r>
              <a:rPr lang="ar-SA" sz="4000" b="1" dirty="0" smtClean="0"/>
              <a:t>                 الـمـ</a:t>
            </a:r>
            <a:r>
              <a:rPr lang="ar-SA" sz="4000" b="1" dirty="0">
                <a:solidFill>
                  <a:srgbClr val="FF0000"/>
                </a:solidFill>
              </a:rPr>
              <a:t>ر</a:t>
            </a:r>
            <a:endParaRPr lang="en-US" sz="4000" b="1" dirty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en-US" sz="4000" b="1" dirty="0" smtClean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2384030"/>
            <a:ext cx="3395889" cy="941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200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أنواعه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Straight Connector 3"/>
          <p:cNvSpPr/>
          <p:nvPr/>
        </p:nvSpPr>
        <p:spPr>
          <a:xfrm>
            <a:off x="5894294" y="1805257"/>
            <a:ext cx="2261965" cy="767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3551"/>
                </a:lnTo>
                <a:lnTo>
                  <a:pt x="2261965" y="463551"/>
                </a:lnTo>
                <a:lnTo>
                  <a:pt x="2261965" y="767105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3" name="Straight Connector 4"/>
          <p:cNvSpPr/>
          <p:nvPr/>
        </p:nvSpPr>
        <p:spPr>
          <a:xfrm>
            <a:off x="3548273" y="1805257"/>
            <a:ext cx="2346020" cy="797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6020" y="0"/>
                </a:moveTo>
                <a:lnTo>
                  <a:pt x="2346020" y="493950"/>
                </a:lnTo>
                <a:lnTo>
                  <a:pt x="0" y="493950"/>
                </a:lnTo>
                <a:lnTo>
                  <a:pt x="0" y="79750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99409" y="2572363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ثنائي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Thunaii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(Dual)</a:t>
            </a:r>
            <a:endParaRPr lang="en-C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70583" y="2567372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كلمي 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(مطلق)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Kalimi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Mutlaq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CA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78609932"/>
              </p:ext>
            </p:extLst>
          </p:nvPr>
        </p:nvGraphicFramePr>
        <p:xfrm>
          <a:off x="2749832" y="3304739"/>
          <a:ext cx="5291026" cy="2453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359382" y="2475841"/>
            <a:ext cx="3395889" cy="725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8422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F8E57C-9B14-4707-B479-351C98455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DF8E57C-9B14-4707-B479-351C98455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F8C006-0654-45DE-B107-92D51277B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2FF8C006-0654-45DE-B107-92D51277B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FA9B13-2BC5-4FD8-A530-5D7C436B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2DFA9B13-2BC5-4FD8-A530-5D7C436B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D56115-5904-4460-B20B-9F40540D8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09D56115-5904-4460-B20B-9F40540D8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C5BFBD-E0BF-4C4E-9D18-FC3CFC57A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E3C5BFBD-E0BF-4C4E-9D18-FC3CFC57A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982B9-97E6-4E95-8FCC-E7BC0D9DE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31A982B9-97E6-4E95-8FCC-E7BC0D9DE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أنواعه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Straight Connector 3"/>
          <p:cNvSpPr/>
          <p:nvPr/>
        </p:nvSpPr>
        <p:spPr>
          <a:xfrm>
            <a:off x="5894294" y="1805257"/>
            <a:ext cx="2261965" cy="767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3551"/>
                </a:lnTo>
                <a:lnTo>
                  <a:pt x="2261965" y="463551"/>
                </a:lnTo>
                <a:lnTo>
                  <a:pt x="2261965" y="767105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3" name="Straight Connector 4"/>
          <p:cNvSpPr/>
          <p:nvPr/>
        </p:nvSpPr>
        <p:spPr>
          <a:xfrm>
            <a:off x="3548273" y="1805257"/>
            <a:ext cx="2346020" cy="797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6020" y="0"/>
                </a:moveTo>
                <a:lnTo>
                  <a:pt x="2346020" y="493950"/>
                </a:lnTo>
                <a:lnTo>
                  <a:pt x="0" y="493950"/>
                </a:lnTo>
                <a:lnTo>
                  <a:pt x="0" y="79750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99409" y="2572363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ثنائي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Thunaii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(Dual)</a:t>
            </a:r>
            <a:endParaRPr lang="en-C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70583" y="2567372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كلمي 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(مطلق)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Kalimi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Mutlaq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CA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94170826"/>
              </p:ext>
            </p:extLst>
          </p:nvPr>
        </p:nvGraphicFramePr>
        <p:xfrm>
          <a:off x="2749831" y="3304740"/>
          <a:ext cx="6626181" cy="122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4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4449170" y="4367283"/>
            <a:ext cx="3707090" cy="18525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3200" b="1" dirty="0" smtClean="0"/>
              <a:t>بلغ</a:t>
            </a:r>
            <a:r>
              <a:rPr lang="ar-SA" sz="3200" b="1" dirty="0" smtClean="0">
                <a:solidFill>
                  <a:srgbClr val="FF0000"/>
                </a:solidFill>
              </a:rPr>
              <a:t>ا</a:t>
            </a:r>
            <a:r>
              <a:rPr lang="ar-SA" sz="3200" b="1" dirty="0" smtClean="0"/>
              <a:t> مجمع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3200" b="1" dirty="0" smtClean="0"/>
              <a:t>قال</a:t>
            </a:r>
            <a:r>
              <a:rPr lang="ar-SA" sz="3200" b="1" dirty="0" smtClean="0">
                <a:solidFill>
                  <a:srgbClr val="FF0000"/>
                </a:solidFill>
              </a:rPr>
              <a:t>و</a:t>
            </a:r>
            <a:r>
              <a:rPr lang="ar-SA" sz="3200" b="1" dirty="0" smtClean="0"/>
              <a:t>ا يا موسى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3200" b="1" dirty="0" smtClean="0"/>
              <a:t>فاسلك</a:t>
            </a:r>
            <a:r>
              <a:rPr lang="ar-SA" sz="3200" b="1" dirty="0" smtClean="0">
                <a:solidFill>
                  <a:srgbClr val="FF0000"/>
                </a:solidFill>
              </a:rPr>
              <a:t>ي</a:t>
            </a:r>
            <a:r>
              <a:rPr lang="ar-SA" sz="3200" b="1" dirty="0" smtClean="0"/>
              <a:t> سبل ربك</a:t>
            </a:r>
            <a:endParaRPr lang="en-CA" sz="32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359382" y="2475841"/>
            <a:ext cx="3395889" cy="725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0331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أنواعه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Straight Connector 3"/>
          <p:cNvSpPr/>
          <p:nvPr/>
        </p:nvSpPr>
        <p:spPr>
          <a:xfrm>
            <a:off x="5894294" y="1805257"/>
            <a:ext cx="2261965" cy="767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3551"/>
                </a:lnTo>
                <a:lnTo>
                  <a:pt x="2261965" y="463551"/>
                </a:lnTo>
                <a:lnTo>
                  <a:pt x="2261965" y="767105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3" name="Straight Connector 4"/>
          <p:cNvSpPr/>
          <p:nvPr/>
        </p:nvSpPr>
        <p:spPr>
          <a:xfrm>
            <a:off x="3548273" y="1805257"/>
            <a:ext cx="2346020" cy="797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6020" y="0"/>
                </a:moveTo>
                <a:lnTo>
                  <a:pt x="2346020" y="493950"/>
                </a:lnTo>
                <a:lnTo>
                  <a:pt x="0" y="493950"/>
                </a:lnTo>
                <a:lnTo>
                  <a:pt x="0" y="79750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99409" y="2572363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ثنائي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Thunaii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(Dual)</a:t>
            </a:r>
            <a:endParaRPr lang="en-C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70583" y="2567372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كلمي 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(مطلق)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Kalimi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Mutlaq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CA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34336041"/>
              </p:ext>
            </p:extLst>
          </p:nvPr>
        </p:nvGraphicFramePr>
        <p:xfrm>
          <a:off x="2749832" y="3304740"/>
          <a:ext cx="5291026" cy="1048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359382" y="2475841"/>
            <a:ext cx="3395889" cy="725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7795203" y="4141501"/>
            <a:ext cx="1960068" cy="569811"/>
            <a:chOff x="4472976" y="0"/>
            <a:chExt cx="1960068" cy="569811"/>
          </a:xfrm>
        </p:grpSpPr>
        <p:sp>
          <p:nvSpPr>
            <p:cNvPr id="22" name="Rectangle 21"/>
            <p:cNvSpPr/>
            <p:nvPr/>
          </p:nvSpPr>
          <p:spPr>
            <a:xfrm>
              <a:off x="4472976" y="0"/>
              <a:ext cx="1960068" cy="569811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4472976" y="0"/>
              <a:ext cx="1960068" cy="5698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مد العوض</a:t>
              </a:r>
              <a:br>
                <a:rPr lang="ar-SA" b="1" kern="1200" dirty="0" smtClean="0"/>
              </a:br>
              <a:r>
                <a:rPr lang="en-US" b="1" kern="1200" dirty="0" err="1" smtClean="0"/>
                <a:t>Iwad</a:t>
              </a:r>
              <a:r>
                <a:rPr lang="en-US" b="1" kern="1200" dirty="0" smtClean="0"/>
                <a:t> (</a:t>
              </a:r>
              <a:r>
                <a:rPr lang="en-US" b="1" kern="1200" dirty="0" err="1" smtClean="0"/>
                <a:t>subistitute</a:t>
              </a:r>
              <a:r>
                <a:rPr lang="en-US" b="1" kern="1200" dirty="0" smtClean="0"/>
                <a:t>)</a:t>
              </a:r>
              <a:endParaRPr lang="en-US" b="1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795203" y="4906211"/>
            <a:ext cx="1960068" cy="1003269"/>
            <a:chOff x="4470966" y="383794"/>
            <a:chExt cx="1960068" cy="1711898"/>
          </a:xfrm>
        </p:grpSpPr>
        <p:sp>
          <p:nvSpPr>
            <p:cNvPr id="26" name="Rectangle 25"/>
            <p:cNvSpPr/>
            <p:nvPr/>
          </p:nvSpPr>
          <p:spPr>
            <a:xfrm>
              <a:off x="4470966" y="383794"/>
              <a:ext cx="1960068" cy="171189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4470966" y="383794"/>
              <a:ext cx="1960068" cy="17118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b="1" kern="1200" dirty="0" smtClean="0"/>
                <a:t>سميعاً بصير</a:t>
              </a:r>
              <a:r>
                <a:rPr lang="ar-SA" sz="2400" b="1" kern="1200" dirty="0" smtClean="0">
                  <a:solidFill>
                    <a:srgbClr val="FF0000"/>
                  </a:solidFill>
                </a:rPr>
                <a:t>ا</a:t>
              </a:r>
              <a:endParaRPr lang="en-US" sz="2400" b="1" kern="1200" dirty="0">
                <a:solidFill>
                  <a:srgbClr val="FF0000"/>
                </a:solidFill>
              </a:endParaRPr>
            </a:p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b="1" kern="1200" dirty="0" smtClean="0"/>
                <a:t>غفوراً رحيم</a:t>
              </a:r>
              <a:r>
                <a:rPr lang="ar-SA" sz="2400" b="1" kern="1200" dirty="0" smtClean="0">
                  <a:solidFill>
                    <a:srgbClr val="FF0000"/>
                  </a:solidFill>
                </a:rPr>
                <a:t>ا</a:t>
              </a:r>
              <a:endParaRPr lang="en-US" sz="2400" b="1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601986" y="4172391"/>
            <a:ext cx="1960068" cy="569811"/>
            <a:chOff x="2220160" y="0"/>
            <a:chExt cx="1960068" cy="569811"/>
          </a:xfrm>
        </p:grpSpPr>
        <p:sp>
          <p:nvSpPr>
            <p:cNvPr id="29" name="Rectangle 28"/>
            <p:cNvSpPr/>
            <p:nvPr/>
          </p:nvSpPr>
          <p:spPr>
            <a:xfrm>
              <a:off x="2220160" y="0"/>
              <a:ext cx="1960068" cy="569811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220160" y="0"/>
              <a:ext cx="1960068" cy="5698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التقاء الساكنين</a:t>
              </a:r>
              <a:br>
                <a:rPr lang="ar-SA" b="1" kern="1200" dirty="0" smtClean="0"/>
              </a:br>
              <a:r>
                <a:rPr lang="en-US" b="1" kern="1200" dirty="0" smtClean="0"/>
                <a:t>Meeting of 2 </a:t>
              </a:r>
              <a:r>
                <a:rPr lang="en-US" b="1" kern="1200" dirty="0" err="1" smtClean="0"/>
                <a:t>sakin</a:t>
              </a:r>
              <a:endParaRPr lang="en-US" b="1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653502" y="4916885"/>
            <a:ext cx="1960068" cy="992595"/>
            <a:chOff x="2236488" y="809994"/>
            <a:chExt cx="1960068" cy="1207935"/>
          </a:xfrm>
        </p:grpSpPr>
        <p:sp>
          <p:nvSpPr>
            <p:cNvPr id="32" name="Rectangle 31"/>
            <p:cNvSpPr/>
            <p:nvPr/>
          </p:nvSpPr>
          <p:spPr>
            <a:xfrm>
              <a:off x="2236488" y="809994"/>
              <a:ext cx="1960068" cy="120793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2236488" y="809994"/>
              <a:ext cx="1960068" cy="1207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b="1" kern="1200" dirty="0" smtClean="0"/>
                <a:t>قا</a:t>
              </a:r>
              <a:r>
                <a:rPr lang="ar-SA" sz="2400" b="1" kern="1200" dirty="0" smtClean="0">
                  <a:solidFill>
                    <a:srgbClr val="FF0000"/>
                  </a:solidFill>
                </a:rPr>
                <a:t>لا </a:t>
              </a:r>
              <a:r>
                <a:rPr lang="ar-SA" sz="2400" b="1" kern="1200" dirty="0" smtClean="0"/>
                <a:t>ا</a:t>
              </a:r>
              <a:r>
                <a:rPr lang="ar-SA" sz="2400" b="1" kern="1200" dirty="0" smtClean="0">
                  <a:solidFill>
                    <a:schemeClr val="accent6">
                      <a:lumMod val="75000"/>
                    </a:schemeClr>
                  </a:solidFill>
                </a:rPr>
                <a:t>لْ</a:t>
              </a:r>
              <a:r>
                <a:rPr lang="ar-SA" sz="2400" b="1" kern="1200" dirty="0" smtClean="0"/>
                <a:t>حمد</a:t>
              </a:r>
              <a:endParaRPr lang="en-US" sz="2400" b="1" kern="1200" dirty="0"/>
            </a:p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b="1" kern="1200" dirty="0" smtClean="0"/>
                <a:t>ف</a:t>
              </a:r>
              <a:r>
                <a:rPr lang="ar-SA" sz="2400" b="1" kern="1200" dirty="0" smtClean="0">
                  <a:solidFill>
                    <a:srgbClr val="FF0000"/>
                  </a:solidFill>
                </a:rPr>
                <a:t>ي</a:t>
              </a:r>
              <a:r>
                <a:rPr lang="ar-SA" sz="2400" b="1" kern="1200" dirty="0" smtClean="0"/>
                <a:t> ا</a:t>
              </a:r>
              <a:r>
                <a:rPr lang="ar-SA" sz="2400" b="1" kern="1200" dirty="0" smtClean="0">
                  <a:solidFill>
                    <a:schemeClr val="accent6">
                      <a:lumMod val="75000"/>
                    </a:schemeClr>
                  </a:solidFill>
                </a:rPr>
                <a:t>لْـ</a:t>
              </a:r>
              <a:r>
                <a:rPr lang="ar-SA" sz="2400" b="1" kern="1200" dirty="0" smtClean="0"/>
                <a:t>جحيم</a:t>
              </a:r>
              <a:endParaRPr lang="en-US" sz="2400" b="1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443610" y="4179381"/>
            <a:ext cx="1960068" cy="569811"/>
            <a:chOff x="2010" y="36719"/>
            <a:chExt cx="1960068" cy="569811"/>
          </a:xfrm>
        </p:grpSpPr>
        <p:sp>
          <p:nvSpPr>
            <p:cNvPr id="35" name="Rectangle 34"/>
            <p:cNvSpPr/>
            <p:nvPr/>
          </p:nvSpPr>
          <p:spPr>
            <a:xfrm>
              <a:off x="2010" y="36719"/>
              <a:ext cx="1960068" cy="569811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2010" y="36719"/>
              <a:ext cx="1960068" cy="5698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الألفات السبعة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The 7 </a:t>
              </a:r>
              <a:r>
                <a:rPr lang="en-US" b="1" kern="1200" dirty="0" err="1" smtClean="0"/>
                <a:t>Alefs</a:t>
              </a:r>
              <a:endParaRPr lang="en-US" b="1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749833" y="4906211"/>
            <a:ext cx="2677404" cy="1566710"/>
            <a:chOff x="-373443" y="645026"/>
            <a:chExt cx="2333511" cy="1291845"/>
          </a:xfrm>
        </p:grpSpPr>
        <p:sp>
          <p:nvSpPr>
            <p:cNvPr id="38" name="Rectangle 37"/>
            <p:cNvSpPr/>
            <p:nvPr/>
          </p:nvSpPr>
          <p:spPr>
            <a:xfrm>
              <a:off x="0" y="645026"/>
              <a:ext cx="1960068" cy="129184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Rectangle 38"/>
            <p:cNvSpPr/>
            <p:nvPr/>
          </p:nvSpPr>
          <p:spPr>
            <a:xfrm>
              <a:off x="-373443" y="645026"/>
              <a:ext cx="2333511" cy="12918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b="1" kern="1200" dirty="0" smtClean="0"/>
                <a:t>أن</a:t>
              </a:r>
              <a:r>
                <a:rPr lang="ar-SA" b="1" kern="1200" dirty="0" smtClean="0">
                  <a:solidFill>
                    <a:srgbClr val="FF0000"/>
                  </a:solidFill>
                </a:rPr>
                <a:t>ا</a:t>
              </a:r>
              <a:endParaRPr lang="en-US" b="1" kern="1200" dirty="0">
                <a:solidFill>
                  <a:srgbClr val="FF0000"/>
                </a:solidFill>
              </a:endParaRPr>
            </a:p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b="1" kern="1200" dirty="0" smtClean="0"/>
                <a:t>لكن</a:t>
              </a:r>
              <a:r>
                <a:rPr lang="ar-SA" b="1" kern="1200" dirty="0" smtClean="0">
                  <a:solidFill>
                    <a:srgbClr val="FF0000"/>
                  </a:solidFill>
                </a:rPr>
                <a:t>ا</a:t>
              </a:r>
              <a:endParaRPr lang="en-US" b="1" kern="1200" dirty="0">
                <a:solidFill>
                  <a:srgbClr val="FF0000"/>
                </a:solidFill>
              </a:endParaRPr>
            </a:p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b="1" kern="1200" dirty="0" smtClean="0"/>
                <a:t>الظنون</a:t>
              </a:r>
              <a:r>
                <a:rPr lang="ar-SA" b="1" kern="1200" dirty="0" smtClean="0">
                  <a:solidFill>
                    <a:srgbClr val="FF0000"/>
                  </a:solidFill>
                </a:rPr>
                <a:t>ا</a:t>
              </a:r>
              <a:r>
                <a:rPr lang="ar-SA" b="1" kern="1200" dirty="0" smtClean="0"/>
                <a:t> – الرسو</a:t>
              </a:r>
              <a:r>
                <a:rPr lang="ar-SA" b="1" kern="1200" dirty="0" smtClean="0">
                  <a:solidFill>
                    <a:srgbClr val="FF0000"/>
                  </a:solidFill>
                </a:rPr>
                <a:t>لا</a:t>
              </a:r>
              <a:r>
                <a:rPr lang="ar-SA" b="1" kern="1200" dirty="0" smtClean="0"/>
                <a:t> – السبي</a:t>
              </a:r>
              <a:r>
                <a:rPr lang="ar-SA" b="1" kern="1200" dirty="0" smtClean="0">
                  <a:solidFill>
                    <a:srgbClr val="FF0000"/>
                  </a:solidFill>
                </a:rPr>
                <a:t>لا</a:t>
              </a:r>
              <a:endParaRPr lang="en-US" b="1" kern="1200" dirty="0">
                <a:solidFill>
                  <a:srgbClr val="FF0000"/>
                </a:solidFill>
              </a:endParaRPr>
            </a:p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b="1" kern="1200" dirty="0" smtClean="0"/>
                <a:t>قوارير</a:t>
              </a:r>
              <a:r>
                <a:rPr lang="ar-SA" b="1" kern="1200" dirty="0" smtClean="0">
                  <a:solidFill>
                    <a:srgbClr val="FF0000"/>
                  </a:solidFill>
                </a:rPr>
                <a:t>ا</a:t>
              </a:r>
              <a:r>
                <a:rPr lang="ar-SA" b="1" kern="1200" dirty="0" smtClean="0"/>
                <a:t> (</a:t>
              </a:r>
              <a:r>
                <a:rPr lang="ar-SA" b="1" kern="1200" dirty="0" smtClean="0"/>
                <a:t>الأولى</a:t>
              </a:r>
              <a:r>
                <a:rPr lang="en-US" b="1" kern="1200" dirty="0" smtClean="0"/>
                <a:t>The 1</a:t>
              </a:r>
              <a:r>
                <a:rPr lang="en-US" b="1" kern="1200" baseline="30000" dirty="0" smtClean="0"/>
                <a:t>st</a:t>
              </a:r>
              <a:r>
                <a:rPr lang="en-US" b="1" kern="1200" dirty="0" smtClean="0"/>
                <a:t> </a:t>
              </a:r>
              <a:r>
                <a:rPr lang="ar-SA" b="1" kern="1200" dirty="0" smtClean="0"/>
                <a:t>)</a:t>
              </a:r>
              <a:endParaRPr lang="en-US" b="1" kern="1200" dirty="0"/>
            </a:p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b="1" kern="1200" dirty="0" smtClean="0"/>
                <a:t>سلاس</a:t>
              </a:r>
              <a:r>
                <a:rPr lang="ar-SA" b="1" kern="1200" dirty="0" smtClean="0">
                  <a:solidFill>
                    <a:srgbClr val="FF0000"/>
                  </a:solidFill>
                </a:rPr>
                <a:t>لا</a:t>
              </a:r>
              <a:endParaRPr lang="en-US" b="1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15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FA9B13-2BC5-4FD8-A530-5D7C436B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2DFA9B13-2BC5-4FD8-A530-5D7C436B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D56115-5904-4460-B20B-9F40540D8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09D56115-5904-4460-B20B-9F40540D8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أنواعه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Straight Connector 3"/>
          <p:cNvSpPr/>
          <p:nvPr/>
        </p:nvSpPr>
        <p:spPr>
          <a:xfrm>
            <a:off x="5894294" y="1805257"/>
            <a:ext cx="2261965" cy="767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3551"/>
                </a:lnTo>
                <a:lnTo>
                  <a:pt x="2261965" y="463551"/>
                </a:lnTo>
                <a:lnTo>
                  <a:pt x="2261965" y="767105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3" name="Straight Connector 4"/>
          <p:cNvSpPr/>
          <p:nvPr/>
        </p:nvSpPr>
        <p:spPr>
          <a:xfrm>
            <a:off x="3548273" y="1805257"/>
            <a:ext cx="2346020" cy="797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6020" y="0"/>
                </a:moveTo>
                <a:lnTo>
                  <a:pt x="2346020" y="493950"/>
                </a:lnTo>
                <a:lnTo>
                  <a:pt x="0" y="493950"/>
                </a:lnTo>
                <a:lnTo>
                  <a:pt x="0" y="79750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99409" y="2572363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ثنائي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Thunaii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(Dual)</a:t>
            </a:r>
            <a:endParaRPr lang="en-C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70583" y="2567372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كلمي 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(مطلق)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Kalimi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Mutlaq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CA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2749832" y="3304740"/>
          <a:ext cx="5291026" cy="1048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359382" y="2475841"/>
            <a:ext cx="3395889" cy="725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0035504" y="5135204"/>
            <a:ext cx="1960068" cy="569811"/>
            <a:chOff x="2010" y="36719"/>
            <a:chExt cx="1960068" cy="569811"/>
          </a:xfrm>
        </p:grpSpPr>
        <p:sp>
          <p:nvSpPr>
            <p:cNvPr id="35" name="Rectangle 34"/>
            <p:cNvSpPr/>
            <p:nvPr/>
          </p:nvSpPr>
          <p:spPr>
            <a:xfrm>
              <a:off x="2010" y="36719"/>
              <a:ext cx="1960068" cy="569811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2010" y="36719"/>
              <a:ext cx="1960068" cy="5698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الألفات السبعة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The 7 </a:t>
              </a:r>
              <a:r>
                <a:rPr lang="en-US" b="1" kern="1200" dirty="0" err="1" smtClean="0"/>
                <a:t>Alefs</a:t>
              </a:r>
              <a:endParaRPr lang="en-US" b="1" kern="1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6797120" y="3943926"/>
            <a:ext cx="29562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4000" b="1" dirty="0" smtClean="0"/>
              <a:t>أَنَ</a:t>
            </a:r>
            <a:r>
              <a:rPr lang="ar-SA" sz="4000" b="1" dirty="0" smtClean="0">
                <a:solidFill>
                  <a:srgbClr val="FF0000"/>
                </a:solidFill>
              </a:rPr>
              <a:t>ا۠</a:t>
            </a:r>
            <a:r>
              <a:rPr lang="ar-SA" sz="3200" dirty="0" smtClean="0"/>
              <a:t> </a:t>
            </a:r>
            <a:r>
              <a:rPr lang="ar-SA" b="1" dirty="0" smtClean="0">
                <a:latin typeface="hafs"/>
              </a:rPr>
              <a:t>أَكْثَرُ </a:t>
            </a:r>
            <a:r>
              <a:rPr lang="ar-SA" b="1" dirty="0">
                <a:latin typeface="hafs"/>
              </a:rPr>
              <a:t>مِنكَ مَالًا وَأَعَزُّ نَفَرًا (34)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63952" y="4010138"/>
            <a:ext cx="3211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4000" b="1" dirty="0" smtClean="0"/>
              <a:t>لَّٰكِنَّ</a:t>
            </a:r>
            <a:r>
              <a:rPr lang="ar-SA" sz="4000" b="1" dirty="0" smtClean="0">
                <a:solidFill>
                  <a:srgbClr val="FF0000"/>
                </a:solidFill>
              </a:rPr>
              <a:t>ا۠</a:t>
            </a:r>
            <a:r>
              <a:rPr lang="ar-SA" sz="2800" dirty="0" smtClean="0"/>
              <a:t> </a:t>
            </a:r>
            <a:r>
              <a:rPr lang="ar-SA" b="1" dirty="0" smtClean="0">
                <a:latin typeface="hafs"/>
              </a:rPr>
              <a:t>هُوَ </a:t>
            </a:r>
            <a:r>
              <a:rPr lang="ar-SA" b="1" dirty="0">
                <a:latin typeface="hafs"/>
              </a:rPr>
              <a:t>اللَّهُ رَبِّي وَلَا أُشْرِكُ بِرَبِّي أَحَدًا</a:t>
            </a:r>
          </a:p>
        </p:txBody>
      </p:sp>
      <p:sp>
        <p:nvSpPr>
          <p:cNvPr id="5" name="Rectangle 4"/>
          <p:cNvSpPr/>
          <p:nvPr/>
        </p:nvSpPr>
        <p:spPr>
          <a:xfrm>
            <a:off x="7492620" y="5184707"/>
            <a:ext cx="23649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 smtClean="0">
                <a:latin typeface="hafs"/>
              </a:rPr>
              <a:t>وَتَظُنُّونَ </a:t>
            </a:r>
            <a:r>
              <a:rPr lang="ar-SA" b="1" dirty="0">
                <a:latin typeface="hafs"/>
              </a:rPr>
              <a:t>بِاللَّهِ </a:t>
            </a:r>
            <a:r>
              <a:rPr lang="ar-SA" sz="4000" b="1" dirty="0" smtClean="0"/>
              <a:t>ٱلظُّنُونَ</a:t>
            </a:r>
            <a:r>
              <a:rPr lang="ar-SA" sz="4000" b="1" dirty="0" smtClean="0">
                <a:solidFill>
                  <a:srgbClr val="FF0000"/>
                </a:solidFill>
              </a:rPr>
              <a:t>ا۠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3582" y="4558080"/>
            <a:ext cx="8952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b="1" dirty="0" smtClean="0">
                <a:latin typeface="hafs"/>
              </a:rPr>
              <a:t>يَقُولُونَ </a:t>
            </a:r>
            <a:r>
              <a:rPr lang="ar-SA" sz="1400" b="1" dirty="0">
                <a:latin typeface="hafs"/>
              </a:rPr>
              <a:t>يَا لَيْتَنَا أَطَعْنَا اللَّهَ وَأَطَعْنَا </a:t>
            </a:r>
            <a:r>
              <a:rPr lang="ar-SA" sz="4000" b="1" dirty="0"/>
              <a:t>ٱلرَّسُو</a:t>
            </a:r>
            <a:r>
              <a:rPr lang="ar-SA" sz="4000" b="1" dirty="0">
                <a:solidFill>
                  <a:srgbClr val="FF0000"/>
                </a:solidFill>
              </a:rPr>
              <a:t>لَا۠</a:t>
            </a:r>
            <a:r>
              <a:rPr lang="ar-SA" b="1" dirty="0">
                <a:solidFill>
                  <a:srgbClr val="FF0000"/>
                </a:solidFill>
                <a:latin typeface="hafs"/>
              </a:rPr>
              <a:t> </a:t>
            </a:r>
            <a:r>
              <a:rPr lang="ar-SA" b="1" dirty="0" smtClean="0">
                <a:latin typeface="hafs"/>
              </a:rPr>
              <a:t>* </a:t>
            </a:r>
            <a:r>
              <a:rPr lang="ar-SA" sz="1400" b="1" dirty="0" smtClean="0">
                <a:latin typeface="hafs"/>
              </a:rPr>
              <a:t>وَقَالُوا رَبَّنَا إِنَّا أَطَعْنَا سَادَتَنَا وَكُبَرَاءَنَا فَأَضَلُّونَا </a:t>
            </a:r>
            <a:r>
              <a:rPr lang="ar-SA" sz="4000" b="1" dirty="0" smtClean="0"/>
              <a:t>ٱلسَّبِي</a:t>
            </a:r>
            <a:r>
              <a:rPr lang="ar-SA" sz="4000" b="1" dirty="0" smtClean="0">
                <a:solidFill>
                  <a:srgbClr val="FF0000"/>
                </a:solidFill>
              </a:rPr>
              <a:t>لَا۠</a:t>
            </a:r>
            <a:r>
              <a:rPr lang="ar-SA" b="1" dirty="0">
                <a:latin typeface="hafs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070583" y="5137365"/>
            <a:ext cx="38731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latin typeface="hafs"/>
              </a:rPr>
              <a:t> إِنَّا أَعْتَدْنَا لِلْكَافِرِينَ </a:t>
            </a:r>
            <a:r>
              <a:rPr lang="ar-SA" sz="4000" b="1" dirty="0"/>
              <a:t>سَلَٰسِ</a:t>
            </a:r>
            <a:r>
              <a:rPr lang="ar-SA" sz="4000" b="1" dirty="0">
                <a:solidFill>
                  <a:srgbClr val="FF0000"/>
                </a:solidFill>
              </a:rPr>
              <a:t>لَاْ</a:t>
            </a:r>
            <a:r>
              <a:rPr lang="ar-SA" sz="2800" dirty="0"/>
              <a:t> </a:t>
            </a:r>
            <a:r>
              <a:rPr lang="ar-SA" b="1" dirty="0" smtClean="0">
                <a:latin typeface="hafs"/>
              </a:rPr>
              <a:t>وَأَغْلَالًا </a:t>
            </a:r>
            <a:r>
              <a:rPr lang="ar-SA" b="1" dirty="0">
                <a:latin typeface="hafs"/>
              </a:rPr>
              <a:t>وَسَعِيرًا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8593" y="5767419"/>
            <a:ext cx="80813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>
                <a:latin typeface="hafs"/>
              </a:rPr>
              <a:t> وَيُطَافُ عَلَيْهِم بِآنِيَةٍ مِّن فِضَّةٍ وَأَكْوَابٍ كَانَتْ </a:t>
            </a:r>
            <a:r>
              <a:rPr lang="ar-SA" sz="4000" b="1" dirty="0"/>
              <a:t>قَوَارِيرَ</a:t>
            </a:r>
            <a:r>
              <a:rPr lang="ar-SA" sz="4000" b="1" dirty="0">
                <a:solidFill>
                  <a:srgbClr val="FF0000"/>
                </a:solidFill>
              </a:rPr>
              <a:t>ا۠</a:t>
            </a:r>
            <a:r>
              <a:rPr lang="ar-SA" b="1" dirty="0">
                <a:latin typeface="hafs"/>
              </a:rPr>
              <a:t> (15) </a:t>
            </a:r>
            <a:r>
              <a:rPr lang="ar-SA" sz="2800" dirty="0"/>
              <a:t>قَوَارِيرَ</a:t>
            </a:r>
            <a:r>
              <a:rPr lang="ar-SA" sz="2800" dirty="0">
                <a:solidFill>
                  <a:schemeClr val="accent6">
                    <a:lumMod val="75000"/>
                  </a:schemeClr>
                </a:solidFill>
              </a:rPr>
              <a:t>اْ</a:t>
            </a:r>
            <a:r>
              <a:rPr lang="ar-SA" dirty="0"/>
              <a:t> </a:t>
            </a:r>
            <a:r>
              <a:rPr lang="ar-SA" b="1" dirty="0" smtClean="0">
                <a:latin typeface="hafs"/>
              </a:rPr>
              <a:t>مِن </a:t>
            </a:r>
            <a:r>
              <a:rPr lang="ar-SA" b="1" dirty="0">
                <a:latin typeface="hafs"/>
              </a:rPr>
              <a:t>فِضَّةٍ قَدَّرُوهَا تَقْدِيرًا </a:t>
            </a:r>
          </a:p>
        </p:txBody>
      </p:sp>
    </p:spTree>
    <p:extLst>
      <p:ext uri="{BB962C8B-B14F-4D97-AF65-F5344CB8AC3E}">
        <p14:creationId xmlns:p14="http://schemas.microsoft.com/office/powerpoint/2010/main" val="334180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أنواعه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Straight Connector 3"/>
          <p:cNvSpPr/>
          <p:nvPr/>
        </p:nvSpPr>
        <p:spPr>
          <a:xfrm>
            <a:off x="5894294" y="1805257"/>
            <a:ext cx="2261965" cy="767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3551"/>
                </a:lnTo>
                <a:lnTo>
                  <a:pt x="2261965" y="463551"/>
                </a:lnTo>
                <a:lnTo>
                  <a:pt x="2261965" y="767105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3" name="Straight Connector 4"/>
          <p:cNvSpPr/>
          <p:nvPr/>
        </p:nvSpPr>
        <p:spPr>
          <a:xfrm>
            <a:off x="3548273" y="1805257"/>
            <a:ext cx="2346020" cy="797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6020" y="0"/>
                </a:moveTo>
                <a:lnTo>
                  <a:pt x="2346020" y="493950"/>
                </a:lnTo>
                <a:lnTo>
                  <a:pt x="0" y="493950"/>
                </a:lnTo>
                <a:lnTo>
                  <a:pt x="0" y="79750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99409" y="2572363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ثنائي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Thunaii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(Dual)</a:t>
            </a:r>
            <a:endParaRPr lang="en-C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70583" y="2567372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كلمي 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(مطلق)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Kalimi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Mutlaq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CA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54913249"/>
              </p:ext>
            </p:extLst>
          </p:nvPr>
        </p:nvGraphicFramePr>
        <p:xfrm>
          <a:off x="2749832" y="3304740"/>
          <a:ext cx="5684484" cy="98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359382" y="2475841"/>
            <a:ext cx="3395889" cy="725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57156" y="4029806"/>
            <a:ext cx="1960068" cy="1003705"/>
            <a:chOff x="4472976" y="0"/>
            <a:chExt cx="1960068" cy="1003705"/>
          </a:xfrm>
          <a:solidFill>
            <a:schemeClr val="accent3">
              <a:lumMod val="5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4472976" y="0"/>
              <a:ext cx="1960068" cy="569811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4472976" y="0"/>
              <a:ext cx="1960068" cy="10037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مد </a:t>
              </a:r>
              <a:r>
                <a:rPr lang="ar-SA" b="1" kern="1200" dirty="0" smtClean="0"/>
                <a:t>الصلة الصغرى</a:t>
              </a:r>
              <a:r>
                <a:rPr lang="ar-SA" b="1" kern="1200" dirty="0" smtClean="0"/>
                <a:t/>
              </a:r>
              <a:br>
                <a:rPr lang="ar-SA" b="1" kern="1200" dirty="0" smtClean="0"/>
              </a:br>
              <a:r>
                <a:rPr lang="en-US" dirty="0" err="1"/>
                <a:t>Silah</a:t>
              </a:r>
              <a:r>
                <a:rPr lang="en-US" dirty="0"/>
                <a:t> </a:t>
              </a:r>
              <a:r>
                <a:rPr lang="en-US" dirty="0" err="1" smtClean="0"/>
                <a:t>Sughra</a:t>
              </a:r>
              <a:r>
                <a:rPr lang="en-US" dirty="0" smtClean="0"/>
                <a:t> </a:t>
              </a:r>
              <a:r>
                <a:rPr lang="en-US" dirty="0" err="1" smtClean="0"/>
                <a:t>Madd</a:t>
              </a:r>
              <a:endParaRPr lang="en-US" b="1" kern="1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6680153" y="5454133"/>
            <a:ext cx="32415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إِنَّهُ</a:t>
            </a:r>
            <a:r>
              <a:rPr lang="ar-SA" sz="6600" b="1" baseline="-42000" dirty="0">
                <a:solidFill>
                  <a:srgbClr val="FF0000"/>
                </a:solidFill>
                <a:latin typeface="conv_original-hafs"/>
              </a:rPr>
              <a:t>ۥ</a:t>
            </a:r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 عَلَىٰ رَجۡعِهِ</a:t>
            </a:r>
            <a:r>
              <a:rPr lang="ar-SA" sz="6600" b="1" baseline="-42000" dirty="0">
                <a:solidFill>
                  <a:srgbClr val="FF0000"/>
                </a:solidFill>
                <a:latin typeface="conv_original-hafs"/>
              </a:rPr>
              <a:t>ۦ</a:t>
            </a:r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 لَقَادِرٞ 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889654" y="4097764"/>
            <a:ext cx="2469728" cy="1003705"/>
            <a:chOff x="4472976" y="0"/>
            <a:chExt cx="1960068" cy="1003705"/>
          </a:xfrm>
          <a:solidFill>
            <a:schemeClr val="accent3">
              <a:lumMod val="50000"/>
            </a:schemeClr>
          </a:solidFill>
        </p:grpSpPr>
        <p:sp>
          <p:nvSpPr>
            <p:cNvPr id="27" name="Rectangle 26"/>
            <p:cNvSpPr/>
            <p:nvPr/>
          </p:nvSpPr>
          <p:spPr>
            <a:xfrm>
              <a:off x="4472976" y="0"/>
              <a:ext cx="1960068" cy="569811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4472976" y="0"/>
              <a:ext cx="1960068" cy="10037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المد العارض للسكون</a:t>
              </a:r>
              <a:r>
                <a:rPr lang="ar-SA" b="1" kern="1200" dirty="0" smtClean="0"/>
                <a:t/>
              </a:r>
              <a:br>
                <a:rPr lang="ar-SA" b="1" kern="1200" dirty="0" smtClean="0"/>
              </a:br>
              <a:r>
                <a:rPr lang="en-US" dirty="0" err="1" smtClean="0"/>
                <a:t>Madd</a:t>
              </a:r>
              <a:r>
                <a:rPr lang="ar-SA" dirty="0" smtClean="0"/>
                <a:t> </a:t>
              </a:r>
              <a:r>
                <a:rPr lang="en-US" dirty="0" err="1" smtClean="0"/>
                <a:t>Ared</a:t>
              </a:r>
              <a:r>
                <a:rPr lang="en-US" dirty="0" smtClean="0"/>
                <a:t> </a:t>
              </a:r>
              <a:r>
                <a:rPr lang="en-US" dirty="0" err="1" smtClean="0"/>
                <a:t>lelsukon</a:t>
              </a:r>
              <a:endParaRPr lang="en-US" b="1" kern="12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1976521" y="5337873"/>
            <a:ext cx="451277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ٱلصَّٰبِرِ</a:t>
            </a:r>
            <a:r>
              <a:rPr lang="ar-SA" sz="3200" b="1" dirty="0">
                <a:solidFill>
                  <a:srgbClr val="FF0000"/>
                </a:solidFill>
                <a:latin typeface="conv_original-hafs"/>
              </a:rPr>
              <a:t>ي</a:t>
            </a:r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نَ وَٱلصَّٰدِقِ</a:t>
            </a:r>
            <a:r>
              <a:rPr lang="ar-SA" sz="3200" b="1" dirty="0">
                <a:solidFill>
                  <a:srgbClr val="FF0000"/>
                </a:solidFill>
                <a:latin typeface="conv_original-hafs"/>
              </a:rPr>
              <a:t>ي</a:t>
            </a:r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نَ وَٱلۡقَٰنِتِ</a:t>
            </a:r>
            <a:r>
              <a:rPr lang="ar-SA" sz="3200" b="1" dirty="0">
                <a:solidFill>
                  <a:srgbClr val="FF0000"/>
                </a:solidFill>
                <a:latin typeface="conv_original-hafs"/>
              </a:rPr>
              <a:t>ي</a:t>
            </a:r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نَ </a:t>
            </a:r>
            <a:endParaRPr lang="en-US" sz="3200" b="1" dirty="0" smtClean="0">
              <a:solidFill>
                <a:srgbClr val="000000"/>
              </a:solidFill>
              <a:latin typeface="conv_original-hafs"/>
            </a:endParaRPr>
          </a:p>
          <a:p>
            <a:pPr algn="ctr" fontAlgn="base"/>
            <a:r>
              <a:rPr lang="ar-SA" sz="3200" b="1" dirty="0" smtClean="0">
                <a:solidFill>
                  <a:srgbClr val="000000"/>
                </a:solidFill>
                <a:latin typeface="conv_original-hafs"/>
              </a:rPr>
              <a:t>وَٱلۡمُنفِقِ</a:t>
            </a:r>
            <a:r>
              <a:rPr lang="ar-SA" sz="3200" b="1" dirty="0">
                <a:solidFill>
                  <a:srgbClr val="FF0000"/>
                </a:solidFill>
                <a:latin typeface="conv_original-hafs"/>
              </a:rPr>
              <a:t>ي</a:t>
            </a:r>
            <a:r>
              <a:rPr lang="ar-SA" sz="3200" b="1" dirty="0" smtClean="0">
                <a:solidFill>
                  <a:srgbClr val="000000"/>
                </a:solidFill>
                <a:latin typeface="conv_original-hafs"/>
              </a:rPr>
              <a:t>نَ </a:t>
            </a:r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وَٱلۡمُسۡتَغۡفِرِ</a:t>
            </a:r>
            <a:r>
              <a:rPr lang="ar-SA" sz="3200" b="1" dirty="0">
                <a:solidFill>
                  <a:srgbClr val="FF0000"/>
                </a:solidFill>
                <a:latin typeface="conv_original-hafs"/>
              </a:rPr>
              <a:t>ي</a:t>
            </a:r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نَ بِٱلۡأَسۡحَ</a:t>
            </a:r>
            <a:r>
              <a:rPr lang="ar-SA" sz="3200" b="1" dirty="0">
                <a:solidFill>
                  <a:srgbClr val="FF0000"/>
                </a:solidFill>
                <a:latin typeface="conv_original-hafs"/>
              </a:rPr>
              <a:t>ا</a:t>
            </a:r>
            <a:r>
              <a:rPr lang="ar-SA" sz="3200" b="1" dirty="0">
                <a:solidFill>
                  <a:srgbClr val="000000"/>
                </a:solidFill>
                <a:latin typeface="conv_original-hafs"/>
              </a:rPr>
              <a:t>رِ</a:t>
            </a:r>
          </a:p>
        </p:txBody>
      </p:sp>
    </p:spTree>
    <p:extLst>
      <p:ext uri="{BB962C8B-B14F-4D97-AF65-F5344CB8AC3E}">
        <p14:creationId xmlns:p14="http://schemas.microsoft.com/office/powerpoint/2010/main" val="155410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C5BFBD-E0BF-4C4E-9D18-FC3CFC57A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3C5BFBD-E0BF-4C4E-9D18-FC3CFC57A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982B9-97E6-4E95-8FCC-E7BC0D9DE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31A982B9-97E6-4E95-8FCC-E7BC0D9DE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261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الطبيعي </a:t>
            </a:r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(الأصلي)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Tabee’ee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Natural - Original)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أنواعه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Straight Connector 3"/>
          <p:cNvSpPr/>
          <p:nvPr/>
        </p:nvSpPr>
        <p:spPr>
          <a:xfrm>
            <a:off x="5894294" y="1805257"/>
            <a:ext cx="2261965" cy="767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3551"/>
                </a:lnTo>
                <a:lnTo>
                  <a:pt x="2261965" y="463551"/>
                </a:lnTo>
                <a:lnTo>
                  <a:pt x="2261965" y="767105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3" name="Straight Connector 4"/>
          <p:cNvSpPr/>
          <p:nvPr/>
        </p:nvSpPr>
        <p:spPr>
          <a:xfrm>
            <a:off x="3548273" y="1805257"/>
            <a:ext cx="2346020" cy="7975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46020" y="0"/>
                </a:moveTo>
                <a:lnTo>
                  <a:pt x="2346020" y="493950"/>
                </a:lnTo>
                <a:lnTo>
                  <a:pt x="0" y="493950"/>
                </a:lnTo>
                <a:lnTo>
                  <a:pt x="0" y="79750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99409" y="2572363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ثنائي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Thunaii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(Dual)</a:t>
            </a:r>
            <a:endParaRPr lang="en-C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70583" y="2567372"/>
            <a:ext cx="3126268" cy="601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كلمي </a:t>
            </a:r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(مطلق)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Kalimi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Mutlaq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CA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936223" y="3307630"/>
            <a:ext cx="2440071" cy="615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( </a:t>
            </a:r>
            <a:r>
              <a:rPr lang="ar-SA" sz="2800" b="1" dirty="0">
                <a:solidFill>
                  <a:srgbClr val="FF0000"/>
                </a:solidFill>
              </a:rPr>
              <a:t>حيٌّ طَهُر </a:t>
            </a:r>
            <a:r>
              <a:rPr lang="ar-SA" sz="2800" b="1" dirty="0" smtClean="0"/>
              <a:t>)  </a:t>
            </a:r>
            <a:endParaRPr lang="en-US" sz="2800" b="1" dirty="0" smtClean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4017515435"/>
              </p:ext>
            </p:extLst>
          </p:nvPr>
        </p:nvGraphicFramePr>
        <p:xfrm>
          <a:off x="2749831" y="3304740"/>
          <a:ext cx="3569082" cy="830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4197348050"/>
              </p:ext>
            </p:extLst>
          </p:nvPr>
        </p:nvGraphicFramePr>
        <p:xfrm>
          <a:off x="2775656" y="4045562"/>
          <a:ext cx="3906712" cy="82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334495294"/>
              </p:ext>
            </p:extLst>
          </p:nvPr>
        </p:nvGraphicFramePr>
        <p:xfrm>
          <a:off x="2749472" y="5593441"/>
          <a:ext cx="3906712" cy="782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8989909" y="5593440"/>
            <a:ext cx="1805470" cy="763299"/>
            <a:chOff x="4472976" y="0"/>
            <a:chExt cx="1960068" cy="1003705"/>
          </a:xfrm>
          <a:solidFill>
            <a:schemeClr val="accent3">
              <a:lumMod val="50000"/>
            </a:schemeClr>
          </a:solidFill>
        </p:grpSpPr>
        <p:sp>
          <p:nvSpPr>
            <p:cNvPr id="32" name="Rectangle 31"/>
            <p:cNvSpPr/>
            <p:nvPr/>
          </p:nvSpPr>
          <p:spPr>
            <a:xfrm>
              <a:off x="4472976" y="0"/>
              <a:ext cx="1960068" cy="569811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4472976" y="0"/>
              <a:ext cx="1960068" cy="10037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400" b="1" kern="1200" dirty="0" smtClean="0"/>
                <a:t>مد </a:t>
              </a:r>
              <a:r>
                <a:rPr lang="ar-SA" sz="1400" b="1" kern="1200" dirty="0" smtClean="0"/>
                <a:t>الصلة الصغرى</a:t>
              </a:r>
              <a:r>
                <a:rPr lang="ar-SA" sz="1400" b="1" kern="1200" dirty="0" smtClean="0"/>
                <a:t/>
              </a:r>
              <a:br>
                <a:rPr lang="ar-SA" sz="1400" b="1" kern="1200" dirty="0" smtClean="0"/>
              </a:br>
              <a:r>
                <a:rPr lang="en-US" sz="1400" dirty="0" err="1"/>
                <a:t>Silah</a:t>
              </a:r>
              <a:r>
                <a:rPr lang="en-US" sz="1400" dirty="0"/>
                <a:t> </a:t>
              </a:r>
              <a:r>
                <a:rPr lang="en-US" sz="1400" dirty="0" err="1" smtClean="0"/>
                <a:t>Sughra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Madd</a:t>
              </a:r>
              <a:endParaRPr lang="en-US" sz="1400" b="1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36223" y="5593441"/>
            <a:ext cx="1773734" cy="763299"/>
            <a:chOff x="4472976" y="0"/>
            <a:chExt cx="1960068" cy="1003705"/>
          </a:xfrm>
          <a:solidFill>
            <a:schemeClr val="accent3">
              <a:lumMod val="50000"/>
            </a:schemeClr>
          </a:solidFill>
        </p:grpSpPr>
        <p:sp>
          <p:nvSpPr>
            <p:cNvPr id="35" name="Rectangle 34"/>
            <p:cNvSpPr/>
            <p:nvPr/>
          </p:nvSpPr>
          <p:spPr>
            <a:xfrm>
              <a:off x="4472976" y="0"/>
              <a:ext cx="1960068" cy="569811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4472976" y="0"/>
              <a:ext cx="1960068" cy="10037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400" b="1" kern="1200" dirty="0" smtClean="0"/>
                <a:t>المد العارض للسكون</a:t>
              </a:r>
              <a:r>
                <a:rPr lang="ar-SA" sz="1400" b="1" kern="1200" dirty="0" smtClean="0"/>
                <a:t/>
              </a:r>
              <a:br>
                <a:rPr lang="ar-SA" sz="1400" b="1" kern="1200" dirty="0" smtClean="0"/>
              </a:br>
              <a:r>
                <a:rPr lang="en-US" sz="1400" dirty="0" err="1" smtClean="0"/>
                <a:t>Madd</a:t>
              </a:r>
              <a:r>
                <a:rPr lang="ar-SA" sz="1400" dirty="0" smtClean="0"/>
                <a:t> </a:t>
              </a:r>
              <a:r>
                <a:rPr lang="en-US" sz="1400" dirty="0" err="1" smtClean="0"/>
                <a:t>Ared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lelsukon</a:t>
              </a:r>
              <a:endParaRPr lang="en-US" sz="1400" b="1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899866" y="4701030"/>
            <a:ext cx="1960068" cy="569811"/>
            <a:chOff x="4472976" y="0"/>
            <a:chExt cx="1960068" cy="569811"/>
          </a:xfrm>
        </p:grpSpPr>
        <p:sp>
          <p:nvSpPr>
            <p:cNvPr id="38" name="Rectangle 37"/>
            <p:cNvSpPr/>
            <p:nvPr/>
          </p:nvSpPr>
          <p:spPr>
            <a:xfrm>
              <a:off x="4472976" y="0"/>
              <a:ext cx="1960068" cy="569811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ctangle 38"/>
            <p:cNvSpPr/>
            <p:nvPr/>
          </p:nvSpPr>
          <p:spPr>
            <a:xfrm>
              <a:off x="4472976" y="0"/>
              <a:ext cx="1960068" cy="5698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مد العوض</a:t>
              </a:r>
              <a:br>
                <a:rPr lang="ar-SA" b="1" kern="1200" dirty="0" smtClean="0"/>
              </a:br>
              <a:r>
                <a:rPr lang="en-US" b="1" kern="1200" dirty="0" err="1" smtClean="0"/>
                <a:t>Iwad</a:t>
              </a:r>
              <a:r>
                <a:rPr lang="en-US" b="1" kern="1200" dirty="0" smtClean="0"/>
                <a:t> (</a:t>
              </a:r>
              <a:r>
                <a:rPr lang="en-US" b="1" kern="1200" dirty="0" err="1" smtClean="0"/>
                <a:t>subistitute</a:t>
              </a:r>
              <a:r>
                <a:rPr lang="en-US" b="1" kern="1200" dirty="0" smtClean="0"/>
                <a:t>)</a:t>
              </a:r>
              <a:endParaRPr lang="en-US" b="1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706649" y="4731920"/>
            <a:ext cx="1960068" cy="569811"/>
            <a:chOff x="2220160" y="0"/>
            <a:chExt cx="1960068" cy="569811"/>
          </a:xfrm>
        </p:grpSpPr>
        <p:sp>
          <p:nvSpPr>
            <p:cNvPr id="41" name="Rectangle 40"/>
            <p:cNvSpPr/>
            <p:nvPr/>
          </p:nvSpPr>
          <p:spPr>
            <a:xfrm>
              <a:off x="2220160" y="0"/>
              <a:ext cx="1960068" cy="569811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2220160" y="0"/>
              <a:ext cx="1960068" cy="5698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التقاء الساكنين</a:t>
              </a:r>
              <a:br>
                <a:rPr lang="ar-SA" b="1" kern="1200" dirty="0" smtClean="0"/>
              </a:br>
              <a:r>
                <a:rPr lang="en-US" b="1" kern="1200" dirty="0" smtClean="0"/>
                <a:t>Meeting of 2 </a:t>
              </a:r>
              <a:r>
                <a:rPr lang="en-US" b="1" kern="1200" dirty="0" err="1" smtClean="0"/>
                <a:t>sakin</a:t>
              </a:r>
              <a:endParaRPr lang="en-US" b="1" kern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48273" y="4738910"/>
            <a:ext cx="1960068" cy="569811"/>
            <a:chOff x="2010" y="36719"/>
            <a:chExt cx="1960068" cy="569811"/>
          </a:xfrm>
        </p:grpSpPr>
        <p:sp>
          <p:nvSpPr>
            <p:cNvPr id="44" name="Rectangle 43"/>
            <p:cNvSpPr/>
            <p:nvPr/>
          </p:nvSpPr>
          <p:spPr>
            <a:xfrm>
              <a:off x="2010" y="36719"/>
              <a:ext cx="1960068" cy="569811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2010" y="36719"/>
              <a:ext cx="1960068" cy="5698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الألفات السبعة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The 7 </a:t>
              </a:r>
              <a:r>
                <a:rPr lang="en-US" b="1" kern="1200" dirty="0" err="1" smtClean="0"/>
                <a:t>Alefs</a:t>
              </a:r>
              <a:endParaRPr lang="en-US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201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المد والقصر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definition of </a:t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Qasr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2021-10-05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المد والقصر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definition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&amp; Qasr</a:t>
            </a:r>
            <a:endParaRPr lang="en-CA" sz="28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xmlns="" id="{249BA4AB-0388-408F-A7C3-F2D70C3D501A}"/>
              </a:ext>
            </a:extLst>
          </p:cNvPr>
          <p:cNvSpPr txBox="1">
            <a:spLocks/>
          </p:cNvSpPr>
          <p:nvPr/>
        </p:nvSpPr>
        <p:spPr>
          <a:xfrm>
            <a:off x="7718612" y="2001987"/>
            <a:ext cx="4246444" cy="43853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solidFill>
                  <a:schemeClr val="accent1"/>
                </a:solidFill>
              </a:rPr>
              <a:t>الــمــــدُّ </a:t>
            </a:r>
            <a:r>
              <a:rPr lang="en-CA" sz="3600" b="1" dirty="0" smtClean="0">
                <a:solidFill>
                  <a:schemeClr val="accent1"/>
                </a:solidFill>
              </a:rPr>
              <a:t>Al </a:t>
            </a:r>
            <a:r>
              <a:rPr lang="en-CA" sz="3600" b="1" dirty="0" err="1" smtClean="0">
                <a:solidFill>
                  <a:schemeClr val="accent1"/>
                </a:solidFill>
              </a:rPr>
              <a:t>Madd</a:t>
            </a:r>
            <a:endParaRPr lang="en-CA" sz="3600" b="1" dirty="0" smtClean="0">
              <a:solidFill>
                <a:schemeClr val="accent1"/>
              </a:solidFill>
            </a:endParaRPr>
          </a:p>
          <a:p>
            <a:pPr algn="ctr"/>
            <a:endParaRPr lang="ar-SA" b="1" dirty="0" smtClean="0">
              <a:solidFill>
                <a:schemeClr val="tx1"/>
              </a:solidFill>
            </a:endParaRP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الزيادة والإطالة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Increasing </a:t>
            </a:r>
            <a:r>
              <a:rPr lang="en-US" sz="1800" dirty="0">
                <a:solidFill>
                  <a:schemeClr val="tx1"/>
                </a:solidFill>
              </a:rPr>
              <a:t>&amp; </a:t>
            </a:r>
            <a:r>
              <a:rPr lang="en-CA" sz="1800" dirty="0">
                <a:solidFill>
                  <a:schemeClr val="tx1"/>
                </a:solidFill>
              </a:rPr>
              <a:t>stretching</a:t>
            </a:r>
          </a:p>
          <a:p>
            <a:endParaRPr lang="ar-SA" dirty="0" smtClean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ar-QA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إطالة </a:t>
            </a:r>
            <a:r>
              <a:rPr lang="ar-QA" dirty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الصوت بحرف المد أو اللين عند وجود السبب </a:t>
            </a:r>
            <a:r>
              <a:rPr lang="ar-QA" dirty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(همز أو سكون)</a:t>
            </a:r>
            <a:endParaRPr lang="ar-KW" dirty="0">
              <a:ln>
                <a:solidFill>
                  <a:srgbClr val="002060"/>
                </a:solidFill>
              </a:ln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pPr algn="l" rtl="0"/>
            <a:r>
              <a:rPr lang="en-CA" sz="2000" b="1" dirty="0" smtClean="0">
                <a:solidFill>
                  <a:schemeClr val="tx1"/>
                </a:solidFill>
              </a:rPr>
              <a:t>The lengthening of pronunciation of the </a:t>
            </a:r>
            <a:r>
              <a:rPr lang="en-CA" sz="2000" b="1" dirty="0">
                <a:solidFill>
                  <a:srgbClr val="FF0000"/>
                </a:solidFill>
              </a:rPr>
              <a:t>letters of </a:t>
            </a:r>
            <a:r>
              <a:rPr lang="en-CA" sz="2000" b="1" dirty="0" err="1">
                <a:solidFill>
                  <a:srgbClr val="FF0000"/>
                </a:solidFill>
              </a:rPr>
              <a:t>Madd</a:t>
            </a:r>
            <a:r>
              <a:rPr lang="en-CA" sz="2000" b="1" dirty="0">
                <a:solidFill>
                  <a:srgbClr val="FF0000"/>
                </a:solidFill>
              </a:rPr>
              <a:t> &amp; </a:t>
            </a:r>
            <a:r>
              <a:rPr lang="en-CA" sz="2000" b="1" dirty="0" err="1" smtClean="0">
                <a:solidFill>
                  <a:srgbClr val="FF0000"/>
                </a:solidFill>
              </a:rPr>
              <a:t>Leen</a:t>
            </a:r>
            <a:r>
              <a:rPr lang="en-CA" sz="2000" b="1" dirty="0" smtClean="0">
                <a:solidFill>
                  <a:srgbClr val="FF0000"/>
                </a:solidFill>
              </a:rPr>
              <a:t> </a:t>
            </a:r>
            <a:r>
              <a:rPr lang="en-CA" sz="2000" b="1" dirty="0" smtClean="0">
                <a:solidFill>
                  <a:schemeClr val="tx1"/>
                </a:solidFill>
              </a:rPr>
              <a:t>when there is </a:t>
            </a:r>
            <a:r>
              <a:rPr lang="en-US" sz="2000" b="1" dirty="0" smtClean="0">
                <a:solidFill>
                  <a:schemeClr val="tx1"/>
                </a:solidFill>
              </a:rPr>
              <a:t>a </a:t>
            </a:r>
            <a:r>
              <a:rPr lang="en-CA" sz="2000" b="1" dirty="0" smtClean="0">
                <a:solidFill>
                  <a:schemeClr val="tx1"/>
                </a:solidFill>
              </a:rPr>
              <a:t>due cause</a:t>
            </a:r>
          </a:p>
          <a:p>
            <a:pPr algn="l" rtl="0"/>
            <a:r>
              <a:rPr lang="en-CA" sz="2000" b="1" dirty="0" smtClean="0">
                <a:solidFill>
                  <a:schemeClr val="tx1"/>
                </a:solidFill>
              </a:rPr>
              <a:t> </a:t>
            </a:r>
            <a:r>
              <a:rPr lang="en-CA" sz="1800" dirty="0" smtClean="0">
                <a:solidFill>
                  <a:schemeClr val="tx1"/>
                </a:solidFill>
              </a:rPr>
              <a:t>(</a:t>
            </a:r>
            <a:r>
              <a:rPr lang="en-US" sz="1800" i="1" dirty="0">
                <a:solidFill>
                  <a:schemeClr val="tx1"/>
                </a:solidFill>
              </a:rPr>
              <a:t>Hamza</a:t>
            </a:r>
            <a:r>
              <a:rPr lang="en-US" sz="1800" dirty="0">
                <a:solidFill>
                  <a:schemeClr val="tx1"/>
                </a:solidFill>
              </a:rPr>
              <a:t> or </a:t>
            </a:r>
            <a:r>
              <a:rPr lang="en-US" sz="1800" dirty="0" err="1" smtClean="0">
                <a:solidFill>
                  <a:schemeClr val="tx1"/>
                </a:solidFill>
              </a:rPr>
              <a:t>sukoon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r>
              <a:rPr lang="en-CA" sz="20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CA" dirty="0" smtClean="0"/>
          </a:p>
          <a:p>
            <a:pPr algn="ctr"/>
            <a:endParaRPr lang="en-CA" dirty="0" smtClean="0"/>
          </a:p>
          <a:p>
            <a:pPr algn="ctr"/>
            <a:endParaRPr lang="en-CA" dirty="0" smtClean="0"/>
          </a:p>
          <a:p>
            <a:pPr algn="ctr"/>
            <a:endParaRPr lang="en-CA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xmlns="" id="{3F0856B1-33D8-4540-BF7E-33E185F5C4A0}"/>
              </a:ext>
            </a:extLst>
          </p:cNvPr>
          <p:cNvSpPr txBox="1">
            <a:spLocks/>
          </p:cNvSpPr>
          <p:nvPr/>
        </p:nvSpPr>
        <p:spPr>
          <a:xfrm>
            <a:off x="2716307" y="1893032"/>
            <a:ext cx="4623812" cy="44943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SA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القصر </a:t>
            </a:r>
            <a:r>
              <a:rPr lang="en-CA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CA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Qasr</a:t>
            </a:r>
          </a:p>
          <a:p>
            <a:pPr marL="0" indent="0" algn="ctr">
              <a:buNone/>
            </a:pPr>
            <a:endParaRPr lang="ar-S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المنع 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والحبس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forbidding or confinement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QA" dirty="0" smtClean="0">
                <a:ln>
                  <a:solidFill>
                    <a:srgbClr val="002060"/>
                  </a:solidFill>
                </a:ln>
                <a:latin typeface="Calibri" panose="020F0502020204030204" pitchFamily="34" charset="0"/>
                <a:cs typeface="Calibri" panose="020F0502020204030204" pitchFamily="34" charset="0"/>
              </a:rPr>
              <a:t>إثبات </a:t>
            </a:r>
            <a:r>
              <a:rPr lang="ar-QA" dirty="0">
                <a:ln>
                  <a:solidFill>
                    <a:srgbClr val="002060"/>
                  </a:solidFill>
                </a:ln>
                <a:latin typeface="Calibri" panose="020F0502020204030204" pitchFamily="34" charset="0"/>
                <a:cs typeface="Calibri" panose="020F0502020204030204" pitchFamily="34" charset="0"/>
              </a:rPr>
              <a:t>حرف المد أو اللين دون زيادة عن مقداره لعدم وجود السبب</a:t>
            </a:r>
            <a:endParaRPr lang="en-CA" dirty="0" smtClean="0"/>
          </a:p>
          <a:p>
            <a:pPr marL="0" indent="0" algn="l" rtl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Pronouncing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of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Madd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without extra elongation in the sound, due to the absence of the reason for elongation</a:t>
            </a: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4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المد والقصر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definition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&amp; Qasr</a:t>
            </a:r>
            <a:endParaRPr lang="en-CA" sz="28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xmlns="" id="{249BA4AB-0388-408F-A7C3-F2D70C3D501A}"/>
              </a:ext>
            </a:extLst>
          </p:cNvPr>
          <p:cNvSpPr txBox="1">
            <a:spLocks/>
          </p:cNvSpPr>
          <p:nvPr/>
        </p:nvSpPr>
        <p:spPr>
          <a:xfrm>
            <a:off x="2608729" y="1991546"/>
            <a:ext cx="8482268" cy="43853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solidFill>
                  <a:schemeClr val="accent1"/>
                </a:solidFill>
              </a:rPr>
              <a:t>حروف الــمــــدُّ    </a:t>
            </a:r>
            <a:r>
              <a:rPr lang="en-US" sz="3600" b="1" dirty="0" smtClean="0">
                <a:solidFill>
                  <a:schemeClr val="accent1"/>
                </a:solidFill>
              </a:rPr>
              <a:t>Letters of</a:t>
            </a:r>
            <a:r>
              <a:rPr lang="en-CA" sz="3600" b="1" dirty="0" smtClean="0">
                <a:solidFill>
                  <a:schemeClr val="accent1"/>
                </a:solidFill>
              </a:rPr>
              <a:t> </a:t>
            </a:r>
            <a:r>
              <a:rPr lang="en-CA" sz="3600" b="1" dirty="0" err="1" smtClean="0">
                <a:solidFill>
                  <a:schemeClr val="accent1"/>
                </a:solidFill>
              </a:rPr>
              <a:t>Madd</a:t>
            </a:r>
            <a:endParaRPr lang="en-CA" sz="3600" b="1" dirty="0" smtClean="0">
              <a:solidFill>
                <a:schemeClr val="accent1"/>
              </a:solidFill>
            </a:endParaRPr>
          </a:p>
          <a:p>
            <a:pPr algn="ctr"/>
            <a:endParaRPr lang="ar-SA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(</a:t>
            </a:r>
            <a:r>
              <a:rPr lang="ar-SA" sz="4000" b="1" dirty="0" smtClean="0">
                <a:solidFill>
                  <a:schemeClr val="accent1"/>
                </a:solidFill>
              </a:rPr>
              <a:t> </a:t>
            </a:r>
            <a:r>
              <a:rPr lang="ar-DZ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</a:t>
            </a:r>
            <a:r>
              <a:rPr lang="ar-SA" sz="4000" b="1" dirty="0" smtClean="0">
                <a:solidFill>
                  <a:schemeClr val="accent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)</a:t>
            </a:r>
            <a:r>
              <a:rPr lang="ar-DZ" sz="2800" dirty="0" smtClean="0"/>
              <a:t> </a:t>
            </a:r>
            <a:r>
              <a:rPr lang="en-US" dirty="0" smtClean="0"/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قـَـ</a:t>
            </a:r>
            <a:r>
              <a:rPr lang="ar-SA" sz="3200" b="1" dirty="0" smtClean="0">
                <a:solidFill>
                  <a:srgbClr val="FF0000"/>
                </a:solidFill>
              </a:rPr>
              <a:t>ا</a:t>
            </a:r>
            <a:r>
              <a:rPr lang="ar-SA" sz="3200" b="1" dirty="0" smtClean="0">
                <a:solidFill>
                  <a:schemeClr val="tx1"/>
                </a:solidFill>
              </a:rPr>
              <a:t>ل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dirty="0">
                <a:solidFill>
                  <a:schemeClr val="tx1"/>
                </a:solidFill>
              </a:rPr>
              <a:t>- </a:t>
            </a:r>
            <a:r>
              <a:rPr lang="ar-SA" sz="3200" b="1" dirty="0" smtClean="0">
                <a:solidFill>
                  <a:schemeClr val="tx1"/>
                </a:solidFill>
              </a:rPr>
              <a:t>فيهَ</a:t>
            </a:r>
            <a:r>
              <a:rPr lang="ar-SA" sz="3200" b="1" dirty="0" smtClean="0">
                <a:solidFill>
                  <a:srgbClr val="FF0000"/>
                </a:solidFill>
              </a:rPr>
              <a:t>ا</a:t>
            </a:r>
            <a:endParaRPr lang="ar-SA" sz="3200" b="1" dirty="0">
              <a:solidFill>
                <a:srgbClr val="FF0000"/>
              </a:solidFill>
            </a:endParaRPr>
          </a:p>
          <a:p>
            <a:pPr algn="ctr"/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دائماً </a:t>
            </a:r>
            <a:r>
              <a:rPr lang="ar-DZ" dirty="0" smtClean="0">
                <a:solidFill>
                  <a:schemeClr val="tx1"/>
                </a:solidFill>
              </a:rPr>
              <a:t>ساكنة </a:t>
            </a:r>
            <a:r>
              <a:rPr lang="ar-SA" dirty="0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مفتوح </a:t>
            </a:r>
            <a:r>
              <a:rPr lang="ar-DZ" dirty="0">
                <a:solidFill>
                  <a:schemeClr val="tx1"/>
                </a:solidFill>
              </a:rPr>
              <a:t>ما </a:t>
            </a:r>
            <a:r>
              <a:rPr lang="ar-DZ" dirty="0" smtClean="0">
                <a:solidFill>
                  <a:schemeClr val="tx1"/>
                </a:solidFill>
              </a:rPr>
              <a:t>قبلها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Always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CA" sz="1800" dirty="0" err="1">
                <a:solidFill>
                  <a:schemeClr val="tx1"/>
                </a:solidFill>
              </a:rPr>
              <a:t>sakinah</a:t>
            </a:r>
            <a:r>
              <a:rPr lang="en-CA" sz="1800" dirty="0">
                <a:solidFill>
                  <a:schemeClr val="tx1"/>
                </a:solidFill>
              </a:rPr>
              <a:t> </a:t>
            </a:r>
            <a:r>
              <a:rPr lang="en-CA" sz="1800" dirty="0">
                <a:solidFill>
                  <a:schemeClr val="tx1"/>
                </a:solidFill>
              </a:rPr>
              <a:t>proceed by a </a:t>
            </a:r>
            <a:r>
              <a:rPr lang="en-CA" sz="1800" dirty="0" smtClean="0">
                <a:solidFill>
                  <a:schemeClr val="tx1"/>
                </a:solidFill>
              </a:rPr>
              <a:t>fat-ha</a:t>
            </a:r>
          </a:p>
          <a:p>
            <a:pPr algn="ctr"/>
            <a:r>
              <a:rPr lang="ar-SA" sz="2000" dirty="0">
                <a:solidFill>
                  <a:schemeClr val="tx1"/>
                </a:solidFill>
              </a:rPr>
              <a:t>(</a:t>
            </a:r>
            <a:r>
              <a:rPr lang="ar-SA" sz="4000" b="1" dirty="0">
                <a:solidFill>
                  <a:schemeClr val="accent1"/>
                </a:solidFill>
              </a:rPr>
              <a:t> </a:t>
            </a:r>
            <a:r>
              <a:rPr lang="ar-S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و</a:t>
            </a:r>
            <a:r>
              <a:rPr lang="ar-SA" sz="4000" b="1" dirty="0" smtClean="0">
                <a:solidFill>
                  <a:schemeClr val="accent1"/>
                </a:solidFill>
              </a:rPr>
              <a:t> </a:t>
            </a:r>
            <a:r>
              <a:rPr lang="ar-SA" sz="2000" dirty="0">
                <a:solidFill>
                  <a:schemeClr val="tx1"/>
                </a:solidFill>
              </a:rPr>
              <a:t>)</a:t>
            </a:r>
            <a:r>
              <a:rPr lang="ar-DZ" sz="2800" dirty="0"/>
              <a:t> </a:t>
            </a:r>
            <a:r>
              <a:rPr lang="en-US" sz="1800" dirty="0"/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يقـُـ</a:t>
            </a:r>
            <a:r>
              <a:rPr lang="ar-SA" sz="3200" b="1" dirty="0" smtClean="0">
                <a:solidFill>
                  <a:srgbClr val="FF0000"/>
                </a:solidFill>
              </a:rPr>
              <a:t>وْ</a:t>
            </a:r>
            <a:r>
              <a:rPr lang="ar-SA" sz="3200" b="1" dirty="0" smtClean="0">
                <a:solidFill>
                  <a:schemeClr val="tx1"/>
                </a:solidFill>
              </a:rPr>
              <a:t>ل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– </a:t>
            </a:r>
            <a:r>
              <a:rPr lang="ar-SA" sz="3200" b="1" dirty="0" smtClean="0">
                <a:solidFill>
                  <a:schemeClr val="tx1"/>
                </a:solidFill>
              </a:rPr>
              <a:t>قَـالـُـ</a:t>
            </a:r>
            <a:r>
              <a:rPr lang="ar-SA" sz="3200" b="1" dirty="0" smtClean="0">
                <a:solidFill>
                  <a:srgbClr val="FF0000"/>
                </a:solidFill>
              </a:rPr>
              <a:t>وْ</a:t>
            </a:r>
            <a:r>
              <a:rPr lang="ar-SA" sz="3200" b="1" dirty="0" smtClean="0">
                <a:solidFill>
                  <a:schemeClr val="tx1"/>
                </a:solidFill>
              </a:rPr>
              <a:t>ا</a:t>
            </a:r>
            <a:endParaRPr lang="ar-SA" sz="3200" b="1" dirty="0">
              <a:solidFill>
                <a:schemeClr val="tx1"/>
              </a:solidFill>
            </a:endParaRPr>
          </a:p>
          <a:p>
            <a:pPr algn="ctr"/>
            <a:r>
              <a:rPr lang="ar-SA" sz="1800" dirty="0" smtClean="0">
                <a:solidFill>
                  <a:schemeClr val="tx1"/>
                </a:solidFill>
              </a:rPr>
              <a:t>ال</a:t>
            </a:r>
            <a:r>
              <a:rPr lang="ar-DZ" sz="1800" dirty="0" smtClean="0">
                <a:solidFill>
                  <a:schemeClr val="tx1"/>
                </a:solidFill>
              </a:rPr>
              <a:t>ساكنة </a:t>
            </a:r>
            <a:r>
              <a:rPr lang="ar-SA" sz="1800" dirty="0" smtClean="0">
                <a:solidFill>
                  <a:schemeClr val="tx1"/>
                </a:solidFill>
              </a:rPr>
              <a:t>وال</a:t>
            </a:r>
            <a:r>
              <a:rPr lang="ar-DZ" sz="1800" dirty="0" smtClean="0">
                <a:solidFill>
                  <a:schemeClr val="tx1"/>
                </a:solidFill>
              </a:rPr>
              <a:t>م</a:t>
            </a:r>
            <a:r>
              <a:rPr lang="ar-SA" sz="1800" dirty="0" smtClean="0">
                <a:solidFill>
                  <a:schemeClr val="tx1"/>
                </a:solidFill>
              </a:rPr>
              <a:t>ضموم </a:t>
            </a:r>
            <a:r>
              <a:rPr lang="ar-DZ" sz="1800" dirty="0" smtClean="0">
                <a:solidFill>
                  <a:schemeClr val="tx1"/>
                </a:solidFill>
              </a:rPr>
              <a:t>ما </a:t>
            </a:r>
            <a:r>
              <a:rPr lang="ar-DZ" sz="1800" dirty="0">
                <a:solidFill>
                  <a:schemeClr val="tx1"/>
                </a:solidFill>
              </a:rPr>
              <a:t>قبلها</a:t>
            </a:r>
            <a:r>
              <a:rPr lang="en-US" sz="1800" dirty="0">
                <a:solidFill>
                  <a:schemeClr val="tx1"/>
                </a:solidFill>
              </a:rPr>
              <a:t>   </a:t>
            </a:r>
            <a:r>
              <a:rPr lang="ar-DZ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CA" sz="1800" dirty="0" err="1" smtClean="0">
                <a:solidFill>
                  <a:schemeClr val="tx1"/>
                </a:solidFill>
              </a:rPr>
              <a:t>akinah</a:t>
            </a:r>
            <a:r>
              <a:rPr lang="en-CA" sz="1800" dirty="0" smtClean="0">
                <a:solidFill>
                  <a:schemeClr val="tx1"/>
                </a:solidFill>
              </a:rPr>
              <a:t> </a:t>
            </a:r>
            <a:r>
              <a:rPr lang="en-CA" sz="1800" dirty="0">
                <a:solidFill>
                  <a:schemeClr val="tx1"/>
                </a:solidFill>
              </a:rPr>
              <a:t>proceed by a </a:t>
            </a:r>
            <a:r>
              <a:rPr lang="en-CA" sz="1800" dirty="0" err="1" smtClean="0">
                <a:solidFill>
                  <a:schemeClr val="tx1"/>
                </a:solidFill>
              </a:rPr>
              <a:t>dhammah</a:t>
            </a:r>
            <a:endParaRPr lang="en-CA" sz="1800" dirty="0" smtClean="0">
              <a:solidFill>
                <a:schemeClr val="tx1"/>
              </a:solidFill>
            </a:endParaRPr>
          </a:p>
          <a:p>
            <a:pPr algn="ctr"/>
            <a:r>
              <a:rPr lang="ar-SA" sz="2000" dirty="0">
                <a:solidFill>
                  <a:schemeClr val="tx1"/>
                </a:solidFill>
              </a:rPr>
              <a:t>(</a:t>
            </a:r>
            <a:r>
              <a:rPr lang="ar-SA" sz="4000" b="1" dirty="0">
                <a:solidFill>
                  <a:schemeClr val="accent1"/>
                </a:solidFill>
              </a:rPr>
              <a:t> </a:t>
            </a:r>
            <a:r>
              <a:rPr lang="ar-S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ي</a:t>
            </a:r>
            <a:r>
              <a:rPr lang="ar-SA" sz="4000" b="1" dirty="0" smtClean="0">
                <a:solidFill>
                  <a:schemeClr val="accent1"/>
                </a:solidFill>
              </a:rPr>
              <a:t> </a:t>
            </a:r>
            <a:r>
              <a:rPr lang="ar-SA" sz="2000" dirty="0">
                <a:solidFill>
                  <a:schemeClr val="tx1"/>
                </a:solidFill>
              </a:rPr>
              <a:t>)</a:t>
            </a:r>
            <a:r>
              <a:rPr lang="ar-DZ" sz="2800" dirty="0"/>
              <a:t> </a:t>
            </a:r>
            <a:r>
              <a:rPr lang="en-US" sz="1800" dirty="0"/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قـِـ</a:t>
            </a:r>
            <a:r>
              <a:rPr lang="ar-SA" sz="3200" b="1" dirty="0" smtClean="0">
                <a:solidFill>
                  <a:srgbClr val="FF0000"/>
                </a:solidFill>
              </a:rPr>
              <a:t>يْـ</a:t>
            </a:r>
            <a:r>
              <a:rPr lang="ar-SA" sz="3200" b="1" dirty="0" smtClean="0">
                <a:solidFill>
                  <a:schemeClr val="tx1"/>
                </a:solidFill>
              </a:rPr>
              <a:t>ل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1800" dirty="0">
                <a:solidFill>
                  <a:schemeClr val="tx1"/>
                </a:solidFill>
              </a:rPr>
              <a:t>– </a:t>
            </a:r>
            <a:r>
              <a:rPr lang="ar-SA" sz="3200" b="1" dirty="0" smtClean="0">
                <a:solidFill>
                  <a:schemeClr val="tx1"/>
                </a:solidFill>
              </a:rPr>
              <a:t>قـُـولِــ</a:t>
            </a:r>
            <a:r>
              <a:rPr lang="ar-SA" sz="3200" b="1" dirty="0" smtClean="0">
                <a:solidFill>
                  <a:srgbClr val="FF0000"/>
                </a:solidFill>
              </a:rPr>
              <a:t>يْ</a:t>
            </a:r>
            <a:endParaRPr lang="ar-SA" sz="3200" b="1" dirty="0">
              <a:solidFill>
                <a:schemeClr val="tx1"/>
              </a:solidFill>
            </a:endParaRPr>
          </a:p>
          <a:p>
            <a:pPr algn="ctr"/>
            <a:r>
              <a:rPr lang="ar-SA" sz="1800" dirty="0">
                <a:solidFill>
                  <a:schemeClr val="tx1"/>
                </a:solidFill>
              </a:rPr>
              <a:t>ال</a:t>
            </a:r>
            <a:r>
              <a:rPr lang="ar-DZ" sz="1800" dirty="0">
                <a:solidFill>
                  <a:schemeClr val="tx1"/>
                </a:solidFill>
              </a:rPr>
              <a:t>ساكنة </a:t>
            </a:r>
            <a:r>
              <a:rPr lang="ar-SA" sz="1800" dirty="0">
                <a:solidFill>
                  <a:schemeClr val="tx1"/>
                </a:solidFill>
              </a:rPr>
              <a:t>وال</a:t>
            </a:r>
            <a:r>
              <a:rPr lang="ar-DZ" sz="1800" dirty="0">
                <a:solidFill>
                  <a:schemeClr val="tx1"/>
                </a:solidFill>
              </a:rPr>
              <a:t>م</a:t>
            </a:r>
            <a:r>
              <a:rPr lang="ar-SA" sz="1800" dirty="0">
                <a:solidFill>
                  <a:schemeClr val="tx1"/>
                </a:solidFill>
              </a:rPr>
              <a:t>ضموم </a:t>
            </a:r>
            <a:r>
              <a:rPr lang="ar-DZ" sz="1800" dirty="0">
                <a:solidFill>
                  <a:schemeClr val="tx1"/>
                </a:solidFill>
              </a:rPr>
              <a:t>ما قبلها</a:t>
            </a:r>
            <a:r>
              <a:rPr lang="en-US" sz="1800" dirty="0">
                <a:solidFill>
                  <a:schemeClr val="tx1"/>
                </a:solidFill>
              </a:rPr>
              <a:t>   </a:t>
            </a:r>
            <a:r>
              <a:rPr lang="ar-DZ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CA" sz="1800" dirty="0" err="1">
                <a:solidFill>
                  <a:schemeClr val="tx1"/>
                </a:solidFill>
              </a:rPr>
              <a:t>akinah</a:t>
            </a:r>
            <a:r>
              <a:rPr lang="en-CA" sz="1800" dirty="0">
                <a:solidFill>
                  <a:schemeClr val="tx1"/>
                </a:solidFill>
              </a:rPr>
              <a:t> proceed by a </a:t>
            </a:r>
            <a:r>
              <a:rPr lang="en-CA" sz="1800" dirty="0" err="1">
                <a:solidFill>
                  <a:schemeClr val="tx1"/>
                </a:solidFill>
              </a:rPr>
              <a:t>dhammah</a:t>
            </a:r>
            <a:endParaRPr lang="ar-DZ" sz="1800" dirty="0">
              <a:solidFill>
                <a:schemeClr val="tx1"/>
              </a:solidFill>
            </a:endParaRPr>
          </a:p>
          <a:p>
            <a:pPr algn="ctr"/>
            <a:endParaRPr lang="ar-DZ" sz="1800" dirty="0">
              <a:solidFill>
                <a:schemeClr val="tx1"/>
              </a:solidFill>
            </a:endParaRPr>
          </a:p>
          <a:p>
            <a:pPr algn="ctr"/>
            <a:r>
              <a:rPr lang="ar-DZ" sz="1900" b="1" dirty="0">
                <a:solidFill>
                  <a:schemeClr val="tx1"/>
                </a:solidFill>
              </a:rPr>
              <a:t>مجموعة </a:t>
            </a:r>
            <a:r>
              <a:rPr lang="ar-DZ" sz="1900" b="1" dirty="0">
                <a:solidFill>
                  <a:schemeClr val="tx1"/>
                </a:solidFill>
              </a:rPr>
              <a:t>في كلمة </a:t>
            </a:r>
            <a:r>
              <a:rPr lang="ar-DZ" sz="3200" b="1" dirty="0" smtClean="0">
                <a:solidFill>
                  <a:schemeClr val="tx1"/>
                </a:solidFill>
              </a:rPr>
              <a:t>نُ</a:t>
            </a:r>
            <a:r>
              <a:rPr lang="ar-SA" sz="3200" b="1" dirty="0" smtClean="0">
                <a:solidFill>
                  <a:schemeClr val="tx1"/>
                </a:solidFill>
              </a:rPr>
              <a:t>ـ</a:t>
            </a:r>
            <a:r>
              <a:rPr lang="ar-DZ" sz="3200" b="1" dirty="0" smtClean="0">
                <a:solidFill>
                  <a:srgbClr val="FF0000"/>
                </a:solidFill>
              </a:rPr>
              <a:t>و</a:t>
            </a:r>
            <a:r>
              <a:rPr lang="ar-SA" sz="3200" b="1" dirty="0" smtClean="0">
                <a:solidFill>
                  <a:srgbClr val="FF0000"/>
                </a:solidFill>
              </a:rPr>
              <a:t>ْ</a:t>
            </a:r>
            <a:r>
              <a:rPr lang="ar-DZ" sz="3200" b="1" dirty="0" smtClean="0">
                <a:solidFill>
                  <a:schemeClr val="tx1"/>
                </a:solidFill>
              </a:rPr>
              <a:t>حِ</a:t>
            </a:r>
            <a:r>
              <a:rPr lang="ar-SA" sz="3200" b="1" dirty="0" smtClean="0">
                <a:solidFill>
                  <a:schemeClr val="tx1"/>
                </a:solidFill>
              </a:rPr>
              <a:t>ـ</a:t>
            </a:r>
            <a:r>
              <a:rPr lang="ar-DZ" sz="3200" b="1" dirty="0" smtClean="0">
                <a:solidFill>
                  <a:srgbClr val="FF0000"/>
                </a:solidFill>
              </a:rPr>
              <a:t>ي</a:t>
            </a:r>
            <a:r>
              <a:rPr lang="ar-SA" sz="3200" b="1" dirty="0" smtClean="0">
                <a:solidFill>
                  <a:srgbClr val="FF0000"/>
                </a:solidFill>
              </a:rPr>
              <a:t>ْـ</a:t>
            </a:r>
            <a:r>
              <a:rPr lang="ar-DZ" sz="3200" b="1" dirty="0" smtClean="0">
                <a:solidFill>
                  <a:schemeClr val="tx1"/>
                </a:solidFill>
              </a:rPr>
              <a:t>هَ</a:t>
            </a:r>
            <a:r>
              <a:rPr lang="ar-SA" sz="3200" b="1" dirty="0" smtClean="0">
                <a:solidFill>
                  <a:schemeClr val="tx1"/>
                </a:solidFill>
              </a:rPr>
              <a:t>ـ</a:t>
            </a:r>
            <a:r>
              <a:rPr lang="ar-DZ" sz="3200" b="1" dirty="0" smtClean="0">
                <a:solidFill>
                  <a:srgbClr val="FF0000"/>
                </a:solidFill>
              </a:rPr>
              <a:t>ا</a:t>
            </a:r>
            <a:r>
              <a:rPr lang="en-US" sz="1800" dirty="0">
                <a:solidFill>
                  <a:schemeClr val="tx1"/>
                </a:solidFill>
              </a:rPr>
              <a:t>can be found in </a:t>
            </a:r>
            <a:endParaRPr lang="en-CA" sz="1800" dirty="0">
              <a:solidFill>
                <a:schemeClr val="tx1"/>
              </a:solidFill>
            </a:endParaRPr>
          </a:p>
          <a:p>
            <a:pPr algn="ctr"/>
            <a:endParaRPr lang="en-CA" dirty="0" smtClean="0"/>
          </a:p>
          <a:p>
            <a:pPr algn="ctr"/>
            <a:endParaRPr lang="en-CA" dirty="0" smtClean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73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المد والقصر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definition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&amp; Qasr</a:t>
            </a:r>
            <a:endParaRPr lang="en-CA" sz="28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xmlns="" id="{249BA4AB-0388-408F-A7C3-F2D70C3D501A}"/>
              </a:ext>
            </a:extLst>
          </p:cNvPr>
          <p:cNvSpPr txBox="1">
            <a:spLocks/>
          </p:cNvSpPr>
          <p:nvPr/>
        </p:nvSpPr>
        <p:spPr>
          <a:xfrm>
            <a:off x="2608729" y="1991546"/>
            <a:ext cx="8482268" cy="4385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solidFill>
                  <a:schemeClr val="accent1"/>
                </a:solidFill>
              </a:rPr>
              <a:t>حروف الـلـيــن    </a:t>
            </a:r>
            <a:r>
              <a:rPr lang="en-US" sz="3600" b="1" dirty="0" smtClean="0">
                <a:solidFill>
                  <a:schemeClr val="accent1"/>
                </a:solidFill>
              </a:rPr>
              <a:t>Letters of</a:t>
            </a:r>
            <a:r>
              <a:rPr lang="en-CA" sz="3600" b="1" dirty="0" smtClean="0">
                <a:solidFill>
                  <a:schemeClr val="accent1"/>
                </a:solidFill>
              </a:rPr>
              <a:t> </a:t>
            </a:r>
            <a:r>
              <a:rPr lang="en-CA" sz="3600" b="1" dirty="0" err="1" smtClean="0">
                <a:solidFill>
                  <a:schemeClr val="accent1"/>
                </a:solidFill>
              </a:rPr>
              <a:t>Leen</a:t>
            </a:r>
            <a:endParaRPr lang="en-CA" sz="3600" b="1" dirty="0" smtClean="0">
              <a:solidFill>
                <a:schemeClr val="accent1"/>
              </a:solidFill>
            </a:endParaRPr>
          </a:p>
          <a:p>
            <a:pPr algn="ctr"/>
            <a:endParaRPr lang="ar-SA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(</a:t>
            </a:r>
            <a:r>
              <a:rPr lang="ar-SA" sz="4000" b="1" dirty="0" smtClean="0">
                <a:solidFill>
                  <a:schemeClr val="accent1"/>
                </a:solidFill>
              </a:rPr>
              <a:t> </a:t>
            </a:r>
            <a:r>
              <a:rPr lang="ar-S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و</a:t>
            </a:r>
            <a:r>
              <a:rPr lang="ar-SA" sz="4000" b="1" dirty="0" smtClean="0">
                <a:solidFill>
                  <a:schemeClr val="accent1"/>
                </a:solidFill>
              </a:rPr>
              <a:t> </a:t>
            </a:r>
            <a:r>
              <a:rPr lang="ar-SA" sz="2000" dirty="0">
                <a:solidFill>
                  <a:schemeClr val="tx1"/>
                </a:solidFill>
              </a:rPr>
              <a:t>)</a:t>
            </a:r>
            <a:r>
              <a:rPr lang="ar-DZ" sz="2800" dirty="0"/>
              <a:t> </a:t>
            </a:r>
            <a:r>
              <a:rPr lang="en-US" sz="1800" dirty="0"/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خـَـ</a:t>
            </a:r>
            <a:r>
              <a:rPr lang="ar-SA" sz="3200" b="1" dirty="0" smtClean="0">
                <a:solidFill>
                  <a:srgbClr val="FF0000"/>
                </a:solidFill>
              </a:rPr>
              <a:t>وْ</a:t>
            </a:r>
            <a:r>
              <a:rPr lang="ar-SA" sz="3200" b="1" dirty="0" smtClean="0">
                <a:solidFill>
                  <a:schemeClr val="tx1"/>
                </a:solidFill>
              </a:rPr>
              <a:t>ف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– </a:t>
            </a:r>
            <a:r>
              <a:rPr lang="ar-SA" sz="3200" b="1" dirty="0" smtClean="0">
                <a:solidFill>
                  <a:schemeClr val="tx1"/>
                </a:solidFill>
              </a:rPr>
              <a:t>عصَـ</a:t>
            </a:r>
            <a:r>
              <a:rPr lang="ar-SA" sz="3200" b="1" dirty="0" smtClean="0">
                <a:solidFill>
                  <a:srgbClr val="FF0000"/>
                </a:solidFill>
              </a:rPr>
              <a:t>وْ</a:t>
            </a:r>
            <a:r>
              <a:rPr lang="ar-SA" sz="3200" b="1" dirty="0" smtClean="0">
                <a:solidFill>
                  <a:schemeClr val="tx1"/>
                </a:solidFill>
              </a:rPr>
              <a:t>ا</a:t>
            </a:r>
            <a:endParaRPr lang="ar-SA" sz="3200" b="1" dirty="0">
              <a:solidFill>
                <a:schemeClr val="tx1"/>
              </a:solidFill>
            </a:endParaRPr>
          </a:p>
          <a:p>
            <a:pPr algn="ctr"/>
            <a:r>
              <a:rPr lang="ar-SA" sz="1800" dirty="0" smtClean="0">
                <a:solidFill>
                  <a:schemeClr val="tx1"/>
                </a:solidFill>
              </a:rPr>
              <a:t>ال</a:t>
            </a:r>
            <a:r>
              <a:rPr lang="ar-DZ" sz="1800" dirty="0" smtClean="0">
                <a:solidFill>
                  <a:schemeClr val="tx1"/>
                </a:solidFill>
              </a:rPr>
              <a:t>ساكنة </a:t>
            </a:r>
            <a:r>
              <a:rPr lang="ar-SA" sz="1800" dirty="0" smtClean="0">
                <a:solidFill>
                  <a:schemeClr val="tx1"/>
                </a:solidFill>
              </a:rPr>
              <a:t>وال</a:t>
            </a:r>
            <a:r>
              <a:rPr lang="ar-DZ" sz="1800" dirty="0" smtClean="0">
                <a:solidFill>
                  <a:schemeClr val="tx1"/>
                </a:solidFill>
              </a:rPr>
              <a:t>م</a:t>
            </a:r>
            <a:r>
              <a:rPr lang="ar-SA" sz="1800" dirty="0" smtClean="0">
                <a:solidFill>
                  <a:schemeClr val="tx1"/>
                </a:solidFill>
              </a:rPr>
              <a:t>فتوح </a:t>
            </a:r>
            <a:r>
              <a:rPr lang="ar-DZ" sz="1800" dirty="0" smtClean="0">
                <a:solidFill>
                  <a:schemeClr val="tx1"/>
                </a:solidFill>
              </a:rPr>
              <a:t>ما </a:t>
            </a:r>
            <a:r>
              <a:rPr lang="ar-DZ" sz="1800" dirty="0">
                <a:solidFill>
                  <a:schemeClr val="tx1"/>
                </a:solidFill>
              </a:rPr>
              <a:t>قبلها</a:t>
            </a:r>
            <a:r>
              <a:rPr lang="en-US" sz="1800" dirty="0">
                <a:solidFill>
                  <a:schemeClr val="tx1"/>
                </a:solidFill>
              </a:rPr>
              <a:t>   </a:t>
            </a:r>
            <a:r>
              <a:rPr lang="ar-DZ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CA" sz="1800" dirty="0" err="1" smtClean="0">
                <a:solidFill>
                  <a:schemeClr val="tx1"/>
                </a:solidFill>
              </a:rPr>
              <a:t>akinah</a:t>
            </a:r>
            <a:r>
              <a:rPr lang="en-CA" sz="1800" dirty="0" smtClean="0">
                <a:solidFill>
                  <a:schemeClr val="tx1"/>
                </a:solidFill>
              </a:rPr>
              <a:t> </a:t>
            </a:r>
            <a:r>
              <a:rPr lang="en-CA" sz="1800" dirty="0">
                <a:solidFill>
                  <a:schemeClr val="tx1"/>
                </a:solidFill>
              </a:rPr>
              <a:t>proceed by a </a:t>
            </a:r>
            <a:r>
              <a:rPr lang="en-CA" sz="1800" dirty="0" smtClean="0">
                <a:solidFill>
                  <a:schemeClr val="tx1"/>
                </a:solidFill>
              </a:rPr>
              <a:t>fat-ha</a:t>
            </a:r>
          </a:p>
          <a:p>
            <a:pPr algn="ctr"/>
            <a:r>
              <a:rPr lang="ar-SA" sz="2000" dirty="0">
                <a:solidFill>
                  <a:schemeClr val="tx1"/>
                </a:solidFill>
              </a:rPr>
              <a:t>(</a:t>
            </a:r>
            <a:r>
              <a:rPr lang="ar-SA" sz="4000" b="1" dirty="0">
                <a:solidFill>
                  <a:schemeClr val="accent1"/>
                </a:solidFill>
              </a:rPr>
              <a:t> </a:t>
            </a:r>
            <a:r>
              <a:rPr lang="ar-S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ي</a:t>
            </a:r>
            <a:r>
              <a:rPr lang="ar-SA" sz="4000" b="1" dirty="0" smtClean="0">
                <a:solidFill>
                  <a:schemeClr val="accent1"/>
                </a:solidFill>
              </a:rPr>
              <a:t> </a:t>
            </a:r>
            <a:r>
              <a:rPr lang="ar-SA" sz="2000" dirty="0">
                <a:solidFill>
                  <a:schemeClr val="tx1"/>
                </a:solidFill>
              </a:rPr>
              <a:t>)</a:t>
            </a:r>
            <a:r>
              <a:rPr lang="ar-DZ" sz="2800" dirty="0"/>
              <a:t> </a:t>
            </a:r>
            <a:r>
              <a:rPr lang="en-US" sz="1800" dirty="0"/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بـَــ</a:t>
            </a:r>
            <a:r>
              <a:rPr lang="ar-SA" sz="3200" b="1" dirty="0" smtClean="0">
                <a:solidFill>
                  <a:srgbClr val="FF0000"/>
                </a:solidFill>
              </a:rPr>
              <a:t>يْـ</a:t>
            </a:r>
            <a:r>
              <a:rPr lang="ar-SA" sz="3200" b="1" dirty="0" smtClean="0">
                <a:solidFill>
                  <a:schemeClr val="tx1"/>
                </a:solidFill>
              </a:rPr>
              <a:t>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1800" dirty="0">
                <a:solidFill>
                  <a:schemeClr val="tx1"/>
                </a:solidFill>
              </a:rPr>
              <a:t>– </a:t>
            </a:r>
            <a:r>
              <a:rPr lang="ar-SA" sz="3200" b="1" dirty="0" smtClean="0">
                <a:solidFill>
                  <a:schemeClr val="tx1"/>
                </a:solidFill>
              </a:rPr>
              <a:t>زوجـَـ</a:t>
            </a:r>
            <a:r>
              <a:rPr lang="ar-SA" sz="3200" b="1" dirty="0" smtClean="0">
                <a:solidFill>
                  <a:srgbClr val="FF0000"/>
                </a:solidFill>
              </a:rPr>
              <a:t>يْ</a:t>
            </a:r>
            <a:r>
              <a:rPr lang="ar-SA" sz="3200" b="1" dirty="0" smtClean="0">
                <a:solidFill>
                  <a:schemeClr val="tx1"/>
                </a:solidFill>
              </a:rPr>
              <a:t>ن</a:t>
            </a:r>
            <a:endParaRPr lang="ar-SA" sz="3200" b="1" dirty="0">
              <a:solidFill>
                <a:schemeClr val="tx1"/>
              </a:solidFill>
            </a:endParaRPr>
          </a:p>
          <a:p>
            <a:pPr algn="ctr"/>
            <a:r>
              <a:rPr lang="ar-SA" sz="1800" dirty="0">
                <a:solidFill>
                  <a:schemeClr val="tx1"/>
                </a:solidFill>
              </a:rPr>
              <a:t>ال</a:t>
            </a:r>
            <a:r>
              <a:rPr lang="ar-DZ" sz="1800" dirty="0">
                <a:solidFill>
                  <a:schemeClr val="tx1"/>
                </a:solidFill>
              </a:rPr>
              <a:t>ساكنة </a:t>
            </a:r>
            <a:r>
              <a:rPr lang="ar-SA" sz="1800" dirty="0">
                <a:solidFill>
                  <a:schemeClr val="tx1"/>
                </a:solidFill>
              </a:rPr>
              <a:t>وال</a:t>
            </a:r>
            <a:r>
              <a:rPr lang="ar-DZ" sz="1800" dirty="0">
                <a:solidFill>
                  <a:schemeClr val="tx1"/>
                </a:solidFill>
              </a:rPr>
              <a:t>م</a:t>
            </a:r>
            <a:r>
              <a:rPr lang="ar-SA" sz="1800" dirty="0">
                <a:solidFill>
                  <a:schemeClr val="tx1"/>
                </a:solidFill>
              </a:rPr>
              <a:t>فتوح </a:t>
            </a:r>
            <a:r>
              <a:rPr lang="ar-DZ" sz="1800" dirty="0">
                <a:solidFill>
                  <a:schemeClr val="tx1"/>
                </a:solidFill>
              </a:rPr>
              <a:t>ما قبلها</a:t>
            </a:r>
            <a:r>
              <a:rPr lang="en-US" sz="1800" dirty="0">
                <a:solidFill>
                  <a:schemeClr val="tx1"/>
                </a:solidFill>
              </a:rPr>
              <a:t>   </a:t>
            </a:r>
            <a:r>
              <a:rPr lang="ar-DZ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CA" sz="1800" dirty="0" err="1">
                <a:solidFill>
                  <a:schemeClr val="tx1"/>
                </a:solidFill>
              </a:rPr>
              <a:t>akinah</a:t>
            </a:r>
            <a:r>
              <a:rPr lang="en-CA" sz="1800" dirty="0">
                <a:solidFill>
                  <a:schemeClr val="tx1"/>
                </a:solidFill>
              </a:rPr>
              <a:t> proceed by a </a:t>
            </a:r>
            <a:r>
              <a:rPr lang="en-CA" sz="1800" dirty="0" smtClean="0">
                <a:solidFill>
                  <a:schemeClr val="tx1"/>
                </a:solidFill>
              </a:rPr>
              <a:t>fat-ha</a:t>
            </a:r>
            <a:endParaRPr lang="en-CA" dirty="0" smtClean="0"/>
          </a:p>
          <a:p>
            <a:pPr algn="ctr"/>
            <a:endParaRPr lang="en-CA" dirty="0" smtClean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91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المدود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Types of 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Mudood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المدود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Types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Mudood</a:t>
            </a:r>
            <a:endParaRPr lang="en-CA" sz="28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0" y="2610269"/>
            <a:ext cx="8706359" cy="38235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023616" y="2573342"/>
            <a:ext cx="4719917" cy="3779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ar-SA" sz="2800" b="1" dirty="0"/>
              <a:t>لا تقوم </a:t>
            </a:r>
            <a:r>
              <a:rPr lang="ar-SA" sz="2800" b="1" dirty="0">
                <a:solidFill>
                  <a:srgbClr val="FF0000"/>
                </a:solidFill>
              </a:rPr>
              <a:t>ذات الحرف </a:t>
            </a:r>
            <a:r>
              <a:rPr lang="ar-SA" sz="2800" b="1" dirty="0"/>
              <a:t>إلا به، </a:t>
            </a:r>
            <a:endParaRPr lang="ar-SA" sz="2800" b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ar-SA" sz="2800" b="1" dirty="0" smtClean="0"/>
              <a:t>ولا </a:t>
            </a:r>
            <a:r>
              <a:rPr lang="ar-SA" sz="2800" b="1" dirty="0">
                <a:solidFill>
                  <a:srgbClr val="FF0000"/>
                </a:solidFill>
              </a:rPr>
              <a:t>تستقيم الكلمة </a:t>
            </a:r>
            <a:r>
              <a:rPr lang="ar-SA" sz="2800" b="1" dirty="0"/>
              <a:t>إلا بوجوده، </a:t>
            </a:r>
            <a:endParaRPr lang="ar-SA" sz="2800" b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ولا </a:t>
            </a:r>
            <a:r>
              <a:rPr lang="ar-SA" sz="2800" b="1" dirty="0">
                <a:solidFill>
                  <a:srgbClr val="FF0000"/>
                </a:solidFill>
              </a:rPr>
              <a:t>يتوقف على سبب </a:t>
            </a:r>
            <a:r>
              <a:rPr lang="ar-SA" sz="2800" b="1" dirty="0"/>
              <a:t>من همز أو سكون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1100" b="1" dirty="0" smtClean="0">
                <a:solidFill>
                  <a:srgbClr val="FF0000"/>
                </a:solidFill>
              </a:rPr>
              <a:t>Necessary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/>
              <a:t>for the proper </a:t>
            </a:r>
            <a:r>
              <a:rPr lang="en-US" sz="1100" dirty="0"/>
              <a:t>p</a:t>
            </a:r>
            <a:r>
              <a:rPr lang="en-US" sz="1100" dirty="0" smtClean="0"/>
              <a:t>ronunciation </a:t>
            </a:r>
            <a:r>
              <a:rPr lang="en-US" sz="1100" dirty="0"/>
              <a:t>of </a:t>
            </a:r>
            <a:r>
              <a:rPr lang="en-US" sz="1100" dirty="0" smtClean="0"/>
              <a:t>the letter </a:t>
            </a:r>
            <a:r>
              <a:rPr lang="en-US" sz="1100" dirty="0"/>
              <a:t>and is </a:t>
            </a:r>
            <a:r>
              <a:rPr lang="en-US" sz="1100" b="1" dirty="0">
                <a:solidFill>
                  <a:srgbClr val="FF0000"/>
                </a:solidFill>
              </a:rPr>
              <a:t>needed</a:t>
            </a:r>
            <a:r>
              <a:rPr lang="en-US" sz="1100" dirty="0"/>
              <a:t> for the </a:t>
            </a:r>
            <a:r>
              <a:rPr lang="en-US" sz="1100" dirty="0" smtClean="0"/>
              <a:t>word </a:t>
            </a:r>
            <a:r>
              <a:rPr lang="en-US" sz="1100" dirty="0"/>
              <a:t>to be correct. </a:t>
            </a:r>
            <a:endParaRPr lang="en-US" sz="1100" dirty="0" smtClean="0"/>
          </a:p>
          <a:p>
            <a:pPr marL="0" indent="0" algn="ctr" rtl="1">
              <a:buNone/>
            </a:pPr>
            <a:r>
              <a:rPr lang="en-US" sz="1100" dirty="0" smtClean="0"/>
              <a:t>It </a:t>
            </a:r>
            <a:r>
              <a:rPr lang="en-US" sz="1100" dirty="0"/>
              <a:t>is </a:t>
            </a:r>
            <a:r>
              <a:rPr lang="en-US" sz="1100" b="1" dirty="0" smtClean="0">
                <a:solidFill>
                  <a:srgbClr val="FF0000"/>
                </a:solidFill>
              </a:rPr>
              <a:t>NOT based </a:t>
            </a:r>
            <a:r>
              <a:rPr lang="en-US" sz="1100" b="1" dirty="0">
                <a:solidFill>
                  <a:srgbClr val="FF0000"/>
                </a:solidFill>
              </a:rPr>
              <a:t>on a reason </a:t>
            </a:r>
            <a:r>
              <a:rPr lang="en-US" sz="1100" dirty="0"/>
              <a:t>e.g</a:t>
            </a:r>
            <a:r>
              <a:rPr lang="en-US" sz="1100" dirty="0" smtClean="0"/>
              <a:t>. the </a:t>
            </a:r>
            <a:r>
              <a:rPr lang="en-US" sz="1100" dirty="0"/>
              <a:t>presence of a </a:t>
            </a:r>
            <a:r>
              <a:rPr lang="en-US" sz="1100" dirty="0" err="1"/>
              <a:t>hamz</a:t>
            </a:r>
            <a:r>
              <a:rPr lang="en-US" sz="1100" dirty="0"/>
              <a:t> or </a:t>
            </a:r>
            <a:r>
              <a:rPr lang="en-US" sz="1100" dirty="0" err="1" smtClean="0"/>
              <a:t>sukoon</a:t>
            </a:r>
            <a:endParaRPr lang="en-US" sz="1100" dirty="0" smtClean="0"/>
          </a:p>
          <a:p>
            <a:pPr marL="0" indent="0" algn="ctr" rtl="1">
              <a:buNone/>
            </a:pPr>
            <a:r>
              <a:rPr lang="ar-SA" sz="2800" b="1" dirty="0" smtClean="0"/>
              <a:t>قـَـ</a:t>
            </a:r>
            <a:r>
              <a:rPr lang="ar-SA" sz="2800" b="1" dirty="0" smtClean="0">
                <a:solidFill>
                  <a:srgbClr val="FF0000"/>
                </a:solidFill>
              </a:rPr>
              <a:t>ا</a:t>
            </a:r>
            <a:r>
              <a:rPr lang="ar-SA" sz="2800" b="1" dirty="0" smtClean="0"/>
              <a:t>لَ الله</a:t>
            </a:r>
            <a:r>
              <a:rPr lang="en-US" sz="2800" b="1" dirty="0" smtClean="0"/>
              <a:t> - </a:t>
            </a:r>
            <a:r>
              <a:rPr lang="ar-SA" sz="2800" b="1" dirty="0" smtClean="0"/>
              <a:t>يقـُـ</a:t>
            </a:r>
            <a:r>
              <a:rPr lang="ar-SA" sz="2800" b="1" dirty="0" smtClean="0">
                <a:solidFill>
                  <a:srgbClr val="FF0000"/>
                </a:solidFill>
              </a:rPr>
              <a:t>وْ</a:t>
            </a:r>
            <a:r>
              <a:rPr lang="ar-SA" sz="2800" b="1" dirty="0" smtClean="0"/>
              <a:t>لَ الرسول - </a:t>
            </a:r>
            <a:r>
              <a:rPr lang="en-US" sz="2800" b="1" dirty="0" smtClean="0"/>
              <a:t> </a:t>
            </a:r>
            <a:r>
              <a:rPr lang="ar-SA" sz="2800" b="1" dirty="0" smtClean="0"/>
              <a:t>قـِـ</a:t>
            </a:r>
            <a:r>
              <a:rPr lang="ar-SA" sz="2800" b="1" dirty="0" smtClean="0">
                <a:solidFill>
                  <a:srgbClr val="FF0000"/>
                </a:solidFill>
              </a:rPr>
              <a:t>يْـ</a:t>
            </a:r>
            <a:r>
              <a:rPr lang="ar-SA" sz="2800" b="1" dirty="0" smtClean="0"/>
              <a:t>لَ لهم</a:t>
            </a:r>
            <a:endParaRPr lang="en-CA" sz="2800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xmlns="" id="{EEFB6DC8-743F-44FF-A9A7-4754C062D4B3}"/>
              </a:ext>
            </a:extLst>
          </p:cNvPr>
          <p:cNvSpPr txBox="1">
            <a:spLocks/>
          </p:cNvSpPr>
          <p:nvPr/>
        </p:nvSpPr>
        <p:spPr>
          <a:xfrm>
            <a:off x="2867306" y="2573342"/>
            <a:ext cx="4071376" cy="3779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2800" b="1" dirty="0"/>
              <a:t>المد </a:t>
            </a:r>
            <a:r>
              <a:rPr lang="ar-SA" sz="2800" b="1" dirty="0">
                <a:solidFill>
                  <a:srgbClr val="FF0000"/>
                </a:solidFill>
              </a:rPr>
              <a:t>الزائد</a:t>
            </a:r>
            <a:r>
              <a:rPr lang="ar-SA" sz="2800" b="1" dirty="0"/>
              <a:t> عن المد الأصلي </a:t>
            </a:r>
            <a:endParaRPr lang="ar-SA" sz="2800" b="1" dirty="0" smtClean="0"/>
          </a:p>
          <a:p>
            <a:pPr marL="0" indent="0" algn="ctr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لسبب</a:t>
            </a:r>
            <a:r>
              <a:rPr lang="ar-SA" sz="2800" b="1" dirty="0" smtClean="0"/>
              <a:t> </a:t>
            </a:r>
            <a:r>
              <a:rPr lang="ar-SA" sz="2800" b="1" dirty="0"/>
              <a:t>من همز أو سكون</a:t>
            </a:r>
            <a:endParaRPr lang="en-US" sz="2800" b="1" dirty="0"/>
          </a:p>
          <a:p>
            <a:pPr marL="0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Longer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/>
              <a:t>than </a:t>
            </a:r>
            <a:r>
              <a:rPr lang="en-US" sz="1200" dirty="0" smtClean="0"/>
              <a:t>Al-</a:t>
            </a:r>
            <a:r>
              <a:rPr lang="en-US" sz="1200" dirty="0" err="1" smtClean="0"/>
              <a:t>Madd</a:t>
            </a:r>
            <a:r>
              <a:rPr lang="en-US" sz="1200" dirty="0" smtClean="0"/>
              <a:t> Al-</a:t>
            </a:r>
            <a:r>
              <a:rPr lang="en-US" sz="1200" dirty="0" err="1" smtClean="0"/>
              <a:t>Tabee’ee</a:t>
            </a:r>
            <a:r>
              <a:rPr lang="en-US" sz="1200" dirty="0" smtClean="0"/>
              <a:t> for </a:t>
            </a:r>
            <a:r>
              <a:rPr lang="en-US" sz="1200" b="1" dirty="0">
                <a:solidFill>
                  <a:srgbClr val="FF0000"/>
                </a:solidFill>
              </a:rPr>
              <a:t>a </a:t>
            </a:r>
            <a:r>
              <a:rPr lang="en-US" sz="1200" b="1" dirty="0">
                <a:solidFill>
                  <a:srgbClr val="FF0000"/>
                </a:solidFill>
              </a:rPr>
              <a:t>reason </a:t>
            </a:r>
            <a:r>
              <a:rPr lang="en-US" sz="1200" dirty="0" smtClean="0"/>
              <a:t>(</a:t>
            </a:r>
            <a:r>
              <a:rPr lang="en-US" sz="1200" dirty="0" err="1" smtClean="0"/>
              <a:t>hamz</a:t>
            </a:r>
            <a:r>
              <a:rPr lang="en-US" sz="1200" dirty="0" smtClean="0"/>
              <a:t> </a:t>
            </a:r>
            <a:r>
              <a:rPr lang="en-US" sz="1200" dirty="0"/>
              <a:t>or </a:t>
            </a:r>
            <a:r>
              <a:rPr lang="en-US" sz="1200" dirty="0" err="1" smtClean="0"/>
              <a:t>sukoon</a:t>
            </a:r>
            <a:r>
              <a:rPr lang="en-US" sz="1200" dirty="0" smtClean="0"/>
              <a:t>)</a:t>
            </a:r>
          </a:p>
          <a:p>
            <a:pPr marL="0" indent="0" algn="ctr" rtl="1">
              <a:buNone/>
            </a:pPr>
            <a:r>
              <a:rPr lang="ar-SA" sz="2800" dirty="0" smtClean="0"/>
              <a:t>و</a:t>
            </a:r>
            <a:r>
              <a:rPr lang="ar-SA" sz="2800" b="1" dirty="0" smtClean="0"/>
              <a:t>السم</a:t>
            </a:r>
            <a:r>
              <a:rPr lang="ar-SA" sz="2800" b="1" dirty="0" smtClean="0">
                <a:solidFill>
                  <a:srgbClr val="FF0000"/>
                </a:solidFill>
              </a:rPr>
              <a:t>ا</a:t>
            </a:r>
            <a:r>
              <a:rPr lang="ar-SA" sz="2800" b="1" dirty="0" smtClean="0"/>
              <a:t>ءَ بنيناها</a:t>
            </a:r>
            <a:r>
              <a:rPr lang="en-US" sz="2800" b="1" dirty="0" smtClean="0"/>
              <a:t> </a:t>
            </a:r>
            <a:endParaRPr lang="ar-SA" sz="2800" b="1" dirty="0" smtClean="0"/>
          </a:p>
          <a:p>
            <a:pPr marL="0" indent="0" algn="ctr" rtl="1">
              <a:buNone/>
            </a:pPr>
            <a:r>
              <a:rPr lang="en-US" sz="2800" b="1" dirty="0" smtClean="0"/>
              <a:t> </a:t>
            </a:r>
            <a:r>
              <a:rPr lang="ar-SA" sz="2800" b="1" dirty="0" smtClean="0"/>
              <a:t>لا يشعر</a:t>
            </a:r>
            <a:r>
              <a:rPr lang="ar-SA" sz="2800" b="1" dirty="0" smtClean="0">
                <a:solidFill>
                  <a:srgbClr val="FF0000"/>
                </a:solidFill>
              </a:rPr>
              <a:t>وْ</a:t>
            </a:r>
            <a:r>
              <a:rPr lang="ar-SA" sz="2800" b="1" dirty="0" smtClean="0"/>
              <a:t>نْ</a:t>
            </a:r>
          </a:p>
        </p:txBody>
      </p:sp>
    </p:spTree>
    <p:extLst>
      <p:ext uri="{BB962C8B-B14F-4D97-AF65-F5344CB8AC3E}">
        <p14:creationId xmlns:p14="http://schemas.microsoft.com/office/powerpoint/2010/main" val="12818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3093725" y="543373"/>
            <a:ext cx="6791140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المدود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Types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Mudood</a:t>
            </a:r>
            <a:endParaRPr lang="en-CA" sz="28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44665" y="2569928"/>
            <a:ext cx="6164865" cy="38235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0169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5679</TotalTime>
  <Words>966</Words>
  <Application>Microsoft Office PowerPoint</Application>
  <PresentationFormat>Widescreen</PresentationFormat>
  <Paragraphs>210</Paragraphs>
  <Slides>27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conv_original-hafs</vt:lpstr>
      <vt:lpstr>hafs</vt:lpstr>
      <vt:lpstr>Office Theme</vt:lpstr>
      <vt:lpstr>أحكام المـــــدود (1) المقدمة والمد الطبيعي</vt:lpstr>
      <vt:lpstr>عناصر المحاضرة</vt:lpstr>
      <vt:lpstr>تعريف المد والقصر The definition of  Madd &amp; Qasr</vt:lpstr>
      <vt:lpstr>PowerPoint Presentation</vt:lpstr>
      <vt:lpstr>PowerPoint Presentation</vt:lpstr>
      <vt:lpstr>PowerPoint Presentation</vt:lpstr>
      <vt:lpstr>أنواع المدود Types of Mudood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المدُّ الطبيعي (الأصلي) Al-Madd Al-Tabee’ee (Natural - Original)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69</cp:revision>
  <dcterms:created xsi:type="dcterms:W3CDTF">2020-09-13T17:12:40Z</dcterms:created>
  <dcterms:modified xsi:type="dcterms:W3CDTF">2021-10-09T04:07:09Z</dcterms:modified>
</cp:coreProperties>
</file>