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3" r:id="rId17"/>
    <p:sldId id="304" r:id="rId18"/>
    <p:sldId id="305" r:id="rId19"/>
    <p:sldId id="302" r:id="rId20"/>
    <p:sldId id="29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72"/>
    <p:restoredTop sz="92683"/>
  </p:normalViewPr>
  <p:slideViewPr>
    <p:cSldViewPr snapToGrid="0" snapToObjects="1">
      <p:cViewPr varScale="1">
        <p:scale>
          <a:sx n="71" d="100"/>
          <a:sy n="71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D70-B50F-0348-91D4-A5D1DE691CCB}" type="datetime1">
              <a:rPr lang="en-CA" smtClean="0"/>
              <a:t>2021-03-15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US" sz="1800" b="1" dirty="0" err="1" smtClean="0"/>
              <a:t>Tajw</a:t>
            </a:r>
            <a:r>
              <a:rPr lang="en-US" sz="1800" b="1" baseline="0" dirty="0" smtClean="0"/>
              <a:t> 181 </a:t>
            </a:r>
            <a:r>
              <a:rPr lang="en-CA" sz="1800" b="1" dirty="0" smtClean="0"/>
              <a:t>– </a:t>
            </a:r>
            <a:r>
              <a:rPr lang="en-CA" sz="1800" b="1" dirty="0" err="1" smtClean="0"/>
              <a:t>Tajweed</a:t>
            </a:r>
            <a:r>
              <a:rPr lang="en-CA" sz="1800" b="1" dirty="0" smtClean="0"/>
              <a:t> </a:t>
            </a:r>
            <a:r>
              <a:rPr lang="en-CA" sz="1800" b="1" dirty="0"/>
              <a:t>Curriculum – Lecture No. </a:t>
            </a:r>
            <a:r>
              <a:rPr lang="en-CA" sz="1800" b="1" dirty="0" smtClean="0"/>
              <a:t>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7080-5C0E-9945-9DFE-64B3BB9DCD9F}" type="datetime1">
              <a:rPr lang="en-CA" smtClean="0"/>
              <a:t>2021-03-15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3FEC-E01D-6145-B83C-1F1DBBA82E62}" type="datetime1">
              <a:rPr lang="en-CA" smtClean="0"/>
              <a:t>2021-03-15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2021-03-15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0B33-5645-6243-A1BF-764EAD99171C}" type="datetime1">
              <a:rPr lang="en-CA" smtClean="0"/>
              <a:t>2021-03-15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F58C-3BFE-5844-BE6A-B3C235B0E679}" type="datetime1">
              <a:rPr lang="en-CA" smtClean="0"/>
              <a:t>2021-03-15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508-7F59-134E-AAE3-D16872DD9145}" type="datetime1">
              <a:rPr lang="en-CA" smtClean="0"/>
              <a:t>2021-03-15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8C52-795A-AC45-9E13-A1AF72C1B6E8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120-296C-384C-AC58-EC87636FD61B}" type="datetime1">
              <a:rPr lang="en-CA" smtClean="0"/>
              <a:t>2021-03-15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C69-3445-F947-B1D3-6831C557BABD}" type="datetime1">
              <a:rPr lang="en-CA" smtClean="0"/>
              <a:t>2021-03-15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39-D598-E143-91BC-79FD22069BA6}" type="datetime1">
              <a:rPr lang="en-CA" smtClean="0"/>
              <a:t>2021-03-15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2021-03-15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819" y="3147283"/>
            <a:ext cx="7212169" cy="1454799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Rules of </a:t>
            </a:r>
            <a:br>
              <a:rPr lang="en-US" sz="4900" dirty="0" smtClean="0"/>
            </a:br>
            <a:r>
              <a:rPr lang="en-US" sz="4900" dirty="0" smtClean="0"/>
              <a:t>Noon </a:t>
            </a:r>
            <a:r>
              <a:rPr lang="en-US" sz="4900" dirty="0" err="1" smtClean="0"/>
              <a:t>Sakinah</a:t>
            </a:r>
            <a:r>
              <a:rPr lang="en-US" sz="4900" dirty="0" smtClean="0"/>
              <a:t> &amp; </a:t>
            </a:r>
            <a:r>
              <a:rPr lang="en-US" sz="4900" dirty="0" err="1" smtClean="0"/>
              <a:t>Tanween</a:t>
            </a:r>
            <a:r>
              <a:rPr lang="en-US" sz="49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>
                <a:solidFill>
                  <a:srgbClr val="FF0000"/>
                </a:solidFill>
              </a:rPr>
              <a:t>(Introduction)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82073" y="5192606"/>
            <a:ext cx="9144000" cy="1335199"/>
          </a:xfrm>
        </p:spPr>
        <p:txBody>
          <a:bodyPr/>
          <a:lstStyle/>
          <a:p>
            <a:r>
              <a:rPr lang="en-US" b="1" dirty="0"/>
              <a:t>Dr. </a:t>
            </a:r>
            <a:r>
              <a:rPr lang="en-US" b="1" dirty="0" smtClean="0"/>
              <a:t>Ashraf </a:t>
            </a:r>
            <a:r>
              <a:rPr lang="en-US" b="1" dirty="0" err="1" smtClean="0"/>
              <a:t>Negm</a:t>
            </a: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8D3839-5137-2E43-9E9E-2448574C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A27A-0449-7248-A94F-950571DA4F0A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6301" y="2457544"/>
            <a:ext cx="4114800" cy="382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</p:spPr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7806"/>
            <a:ext cx="2743200" cy="365125"/>
          </a:xfrm>
        </p:spPr>
        <p:txBody>
          <a:bodyPr/>
          <a:lstStyle/>
          <a:p>
            <a:fld id="{81817943-45D5-5949-BC48-405C5101A313}" type="slidenum">
              <a:rPr lang="en-US" smtClean="0"/>
              <a:t>10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096" y="5327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10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37818" y="2400800"/>
            <a:ext cx="1722606" cy="1601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64750" y="2150640"/>
            <a:ext cx="1800200" cy="323165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Difference between the Nun </a:t>
            </a:r>
            <a:r>
              <a:rPr lang="en-US" sz="2400" b="1" dirty="0" err="1">
                <a:solidFill>
                  <a:srgbClr val="FF0000"/>
                </a:solidFill>
              </a:rPr>
              <a:t>Sakinah</a:t>
            </a:r>
            <a:r>
              <a:rPr lang="en-US" sz="2400" b="1" dirty="0">
                <a:solidFill>
                  <a:srgbClr val="FF0000"/>
                </a:solidFill>
              </a:rPr>
              <a:t> and </a:t>
            </a:r>
            <a:r>
              <a:rPr lang="en-US" sz="2400" b="1" dirty="0" err="1">
                <a:solidFill>
                  <a:srgbClr val="FF0000"/>
                </a:solidFill>
              </a:rPr>
              <a:t>Tanween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الفرق بين النون الساكنة والتنوين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5456" y="4223335"/>
            <a:ext cx="6696744" cy="14285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indent="-514350" algn="r" rtl="1">
              <a:buClr>
                <a:srgbClr val="FF0000"/>
              </a:buClr>
              <a:buFont typeface="+mj-lt"/>
              <a:buAutoNum type="arabicPeriod" startAt="3"/>
            </a:pPr>
            <a:r>
              <a:rPr lang="ar-KW" sz="3200" dirty="0" smtClean="0">
                <a:solidFill>
                  <a:srgbClr val="003192"/>
                </a:solidFill>
              </a:rPr>
              <a:t>النون </a:t>
            </a:r>
            <a:r>
              <a:rPr lang="ar-KW" sz="3200" dirty="0">
                <a:solidFill>
                  <a:srgbClr val="003192"/>
                </a:solidFill>
              </a:rPr>
              <a:t>الساكنة </a:t>
            </a:r>
            <a:r>
              <a:rPr lang="ar-KW" sz="3200" b="1" u="sng" dirty="0">
                <a:solidFill>
                  <a:srgbClr val="FF0000"/>
                </a:solidFill>
              </a:rPr>
              <a:t>ثابتة في الوصل </a:t>
            </a:r>
            <a:r>
              <a:rPr lang="ar-KW" sz="3200" b="1" u="sng" dirty="0" smtClean="0">
                <a:solidFill>
                  <a:srgbClr val="FF0000"/>
                </a:solidFill>
              </a:rPr>
              <a:t>والوقف</a:t>
            </a:r>
          </a:p>
          <a:p>
            <a:pPr algn="ctr" rtl="1">
              <a:lnSpc>
                <a:spcPct val="200000"/>
              </a:lnSpc>
            </a:pPr>
            <a:r>
              <a:rPr lang="ar-KW" sz="3200" dirty="0" smtClean="0">
                <a:solidFill>
                  <a:srgbClr val="003192"/>
                </a:solidFill>
              </a:rPr>
              <a:t>وأما </a:t>
            </a:r>
            <a:r>
              <a:rPr lang="ar-KW" sz="3200" dirty="0">
                <a:solidFill>
                  <a:srgbClr val="003192"/>
                </a:solidFill>
              </a:rPr>
              <a:t>التنوين </a:t>
            </a:r>
            <a:r>
              <a:rPr lang="ar-KW" sz="3200" b="1" u="sng" dirty="0">
                <a:solidFill>
                  <a:srgbClr val="FF0000"/>
                </a:solidFill>
              </a:rPr>
              <a:t>فثابت في الوصل </a:t>
            </a:r>
            <a:r>
              <a:rPr lang="ar-KW" sz="3200" dirty="0">
                <a:solidFill>
                  <a:srgbClr val="003192"/>
                </a:solidFill>
              </a:rPr>
              <a:t>دون الوقف</a:t>
            </a:r>
            <a:r>
              <a:rPr lang="ar-KW" sz="3200" dirty="0" smtClean="0">
                <a:solidFill>
                  <a:srgbClr val="003192"/>
                </a:solidFill>
              </a:rPr>
              <a:t>.</a:t>
            </a:r>
            <a:endParaRPr lang="en-US" sz="3200" dirty="0">
              <a:solidFill>
                <a:srgbClr val="00319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0378" y="1853129"/>
            <a:ext cx="6984776" cy="19389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457200" lvl="0" indent="-457200" algn="l" rtl="0">
              <a:buClr>
                <a:srgbClr val="FF0000"/>
              </a:buClr>
              <a:buFont typeface="+mj-lt"/>
              <a:buAutoNum type="arabicPeriod" startAt="3"/>
            </a:pPr>
            <a:r>
              <a:rPr lang="en-US" sz="2400" dirty="0" smtClean="0">
                <a:solidFill>
                  <a:srgbClr val="003192"/>
                </a:solidFill>
              </a:rPr>
              <a:t>The </a:t>
            </a:r>
            <a:r>
              <a:rPr lang="en-US" sz="2400" dirty="0">
                <a:solidFill>
                  <a:srgbClr val="003192"/>
                </a:solidFill>
              </a:rPr>
              <a:t>nun </a:t>
            </a:r>
            <a:r>
              <a:rPr lang="en-US" sz="2400" dirty="0" err="1">
                <a:solidFill>
                  <a:srgbClr val="003192"/>
                </a:solidFill>
              </a:rPr>
              <a:t>sakinah</a:t>
            </a:r>
            <a:r>
              <a:rPr lang="en-US" sz="2400" dirty="0">
                <a:solidFill>
                  <a:srgbClr val="003192"/>
                </a:solidFill>
              </a:rPr>
              <a:t> is </a:t>
            </a:r>
            <a:r>
              <a:rPr lang="en-US" sz="2400" b="1" u="sng" dirty="0">
                <a:solidFill>
                  <a:srgbClr val="FF0000"/>
                </a:solidFill>
              </a:rPr>
              <a:t>always pronounced</a:t>
            </a:r>
            <a:r>
              <a:rPr lang="en-US" sz="2400" dirty="0">
                <a:solidFill>
                  <a:srgbClr val="003192"/>
                </a:solidFill>
              </a:rPr>
              <a:t>, whether it is being recited continuously with what follows it, or the reciter pauses on </a:t>
            </a:r>
            <a:r>
              <a:rPr lang="en-US" sz="2400" dirty="0" smtClean="0">
                <a:solidFill>
                  <a:srgbClr val="003192"/>
                </a:solidFill>
              </a:rPr>
              <a:t>it</a:t>
            </a:r>
          </a:p>
          <a:p>
            <a:pPr lvl="0" algn="ctr" rtl="0">
              <a:buClr>
                <a:srgbClr val="FF0000"/>
              </a:buClr>
            </a:pPr>
            <a:r>
              <a:rPr lang="en-US" sz="2400" dirty="0" smtClean="0">
                <a:solidFill>
                  <a:srgbClr val="003192"/>
                </a:solidFill>
              </a:rPr>
              <a:t>&amp; the </a:t>
            </a:r>
            <a:r>
              <a:rPr lang="en-US" sz="2400" dirty="0" err="1" smtClean="0">
                <a:solidFill>
                  <a:srgbClr val="003192"/>
                </a:solidFill>
              </a:rPr>
              <a:t>tanween</a:t>
            </a:r>
            <a:r>
              <a:rPr lang="en-US" sz="2400" dirty="0" smtClean="0">
                <a:solidFill>
                  <a:srgbClr val="003192"/>
                </a:solidFill>
              </a:rPr>
              <a:t> is </a:t>
            </a:r>
            <a:r>
              <a:rPr lang="en-US" sz="2400" b="1" u="sng" dirty="0" smtClean="0">
                <a:solidFill>
                  <a:srgbClr val="FF0000"/>
                </a:solidFill>
              </a:rPr>
              <a:t>pronounced only if it is recited with the following word</a:t>
            </a:r>
            <a:r>
              <a:rPr lang="en-US" sz="2400" dirty="0" smtClean="0">
                <a:solidFill>
                  <a:srgbClr val="003192"/>
                </a:solidFill>
              </a:rPr>
              <a:t>. </a:t>
            </a:r>
            <a:endParaRPr lang="en-US" sz="2400" dirty="0">
              <a:solidFill>
                <a:srgbClr val="0031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3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</p:spPr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7806"/>
            <a:ext cx="2743200" cy="365125"/>
          </a:xfrm>
        </p:spPr>
        <p:txBody>
          <a:bodyPr/>
          <a:lstStyle/>
          <a:p>
            <a:fld id="{81817943-45D5-5949-BC48-405C5101A313}" type="slidenum">
              <a:rPr lang="en-US" smtClean="0"/>
              <a:t>11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096" y="5327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10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37818" y="2400800"/>
            <a:ext cx="1722606" cy="1601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64750" y="2150640"/>
            <a:ext cx="1800200" cy="323165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Difference between the Nun </a:t>
            </a:r>
            <a:r>
              <a:rPr lang="en-US" sz="2400" b="1" dirty="0" err="1">
                <a:solidFill>
                  <a:srgbClr val="FF0000"/>
                </a:solidFill>
              </a:rPr>
              <a:t>Sakinah</a:t>
            </a:r>
            <a:r>
              <a:rPr lang="en-US" sz="2400" b="1" dirty="0">
                <a:solidFill>
                  <a:srgbClr val="FF0000"/>
                </a:solidFill>
              </a:rPr>
              <a:t> and </a:t>
            </a:r>
            <a:r>
              <a:rPr lang="en-US" sz="2400" b="1" dirty="0" err="1">
                <a:solidFill>
                  <a:srgbClr val="FF0000"/>
                </a:solidFill>
              </a:rPr>
              <a:t>Tanween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الفرق بين النون الساكنة والتنوين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2884" y="4550568"/>
            <a:ext cx="6696744" cy="14285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indent="-514350" algn="r" rtl="1">
              <a:buClr>
                <a:srgbClr val="FF0000"/>
              </a:buClr>
              <a:buFont typeface="+mj-lt"/>
              <a:buAutoNum type="arabicPeriod" startAt="4"/>
            </a:pPr>
            <a:r>
              <a:rPr lang="ar-KW" sz="3200" dirty="0" smtClean="0">
                <a:solidFill>
                  <a:srgbClr val="003192"/>
                </a:solidFill>
              </a:rPr>
              <a:t>النون </a:t>
            </a:r>
            <a:r>
              <a:rPr lang="ar-KW" sz="3200" dirty="0">
                <a:solidFill>
                  <a:srgbClr val="003192"/>
                </a:solidFill>
              </a:rPr>
              <a:t>الساكنة تكون </a:t>
            </a:r>
            <a:r>
              <a:rPr lang="ar-KW" sz="3200" b="1" u="sng" dirty="0">
                <a:solidFill>
                  <a:srgbClr val="FF0000"/>
                </a:solidFill>
              </a:rPr>
              <a:t>متوسطة </a:t>
            </a:r>
            <a:r>
              <a:rPr lang="ar-KW" sz="3200" b="1" u="sng" dirty="0" smtClean="0">
                <a:solidFill>
                  <a:srgbClr val="FF0000"/>
                </a:solidFill>
              </a:rPr>
              <a:t>ومتطرفة</a:t>
            </a:r>
          </a:p>
          <a:p>
            <a:pPr algn="ctr" rtl="1">
              <a:lnSpc>
                <a:spcPct val="200000"/>
              </a:lnSpc>
            </a:pPr>
            <a:r>
              <a:rPr lang="ar-KW" sz="3200" dirty="0" smtClean="0">
                <a:solidFill>
                  <a:srgbClr val="003192"/>
                </a:solidFill>
              </a:rPr>
              <a:t>أما </a:t>
            </a:r>
            <a:r>
              <a:rPr lang="ar-KW" sz="3200" dirty="0">
                <a:solidFill>
                  <a:srgbClr val="003192"/>
                </a:solidFill>
              </a:rPr>
              <a:t>التنوين فلا يكون إلا </a:t>
            </a:r>
            <a:r>
              <a:rPr lang="ar-KW" sz="3200" b="1" u="sng" dirty="0" smtClean="0">
                <a:solidFill>
                  <a:srgbClr val="FF0000"/>
                </a:solidFill>
              </a:rPr>
              <a:t>متطرفًا</a:t>
            </a:r>
            <a:r>
              <a:rPr lang="ar-KW" sz="3200" dirty="0" smtClean="0">
                <a:solidFill>
                  <a:srgbClr val="003192"/>
                </a:solidFill>
              </a:rPr>
              <a:t>.</a:t>
            </a:r>
            <a:endParaRPr lang="en-US" sz="3200" dirty="0">
              <a:solidFill>
                <a:srgbClr val="00319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86988" y="1781837"/>
            <a:ext cx="7128792" cy="224676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lvl="0" indent="-514350" algn="l" rtl="0">
              <a:buClr>
                <a:srgbClr val="FF0000"/>
              </a:buClr>
              <a:buFont typeface="+mj-lt"/>
              <a:buAutoNum type="arabicPeriod" startAt="4"/>
            </a:pPr>
            <a:r>
              <a:rPr lang="en-US" sz="2800" dirty="0" smtClean="0">
                <a:solidFill>
                  <a:srgbClr val="003192"/>
                </a:solidFill>
              </a:rPr>
              <a:t>The </a:t>
            </a:r>
            <a:r>
              <a:rPr lang="en-US" sz="2800" dirty="0">
                <a:solidFill>
                  <a:srgbClr val="003192"/>
                </a:solidFill>
              </a:rPr>
              <a:t>nun </a:t>
            </a:r>
            <a:r>
              <a:rPr lang="en-US" sz="2800" dirty="0" err="1">
                <a:solidFill>
                  <a:srgbClr val="003192"/>
                </a:solidFill>
              </a:rPr>
              <a:t>sakinah</a:t>
            </a:r>
            <a:r>
              <a:rPr lang="en-US" sz="2800" dirty="0">
                <a:solidFill>
                  <a:srgbClr val="003192"/>
                </a:solidFill>
              </a:rPr>
              <a:t> can occur </a:t>
            </a:r>
            <a:r>
              <a:rPr lang="en-US" sz="2800" b="1" u="sng" dirty="0">
                <a:solidFill>
                  <a:srgbClr val="FF0000"/>
                </a:solidFill>
              </a:rPr>
              <a:t>either in the middle or at the end </a:t>
            </a:r>
            <a:r>
              <a:rPr lang="en-US" sz="2800" dirty="0">
                <a:solidFill>
                  <a:srgbClr val="003192"/>
                </a:solidFill>
              </a:rPr>
              <a:t>of a </a:t>
            </a:r>
            <a:r>
              <a:rPr lang="en-US" sz="2800" dirty="0" smtClean="0">
                <a:solidFill>
                  <a:srgbClr val="003192"/>
                </a:solidFill>
              </a:rPr>
              <a:t>word</a:t>
            </a:r>
          </a:p>
          <a:p>
            <a:pPr lvl="0" algn="ctr" rtl="0">
              <a:lnSpc>
                <a:spcPct val="200000"/>
              </a:lnSpc>
            </a:pPr>
            <a:r>
              <a:rPr lang="en-US" sz="2800" dirty="0" smtClean="0">
                <a:solidFill>
                  <a:srgbClr val="003192"/>
                </a:solidFill>
              </a:rPr>
              <a:t>&amp; </a:t>
            </a:r>
            <a:r>
              <a:rPr lang="en-US" sz="2800" dirty="0" err="1" smtClean="0">
                <a:solidFill>
                  <a:srgbClr val="003192"/>
                </a:solidFill>
              </a:rPr>
              <a:t>tanween</a:t>
            </a:r>
            <a:r>
              <a:rPr lang="en-US" sz="2800" dirty="0" smtClean="0">
                <a:solidFill>
                  <a:srgbClr val="003192"/>
                </a:solidFill>
              </a:rPr>
              <a:t> </a:t>
            </a:r>
            <a:r>
              <a:rPr lang="en-US" sz="2800" dirty="0">
                <a:solidFill>
                  <a:srgbClr val="003192"/>
                </a:solidFill>
              </a:rPr>
              <a:t>can </a:t>
            </a:r>
            <a:r>
              <a:rPr lang="en-US" sz="2800" b="1" u="sng" dirty="0">
                <a:solidFill>
                  <a:srgbClr val="FF0000"/>
                </a:solidFill>
              </a:rPr>
              <a:t>only occur at the end </a:t>
            </a:r>
            <a:endParaRPr lang="en-US" sz="2800" b="1" u="sng" dirty="0" smtClean="0">
              <a:solidFill>
                <a:srgbClr val="FF0000"/>
              </a:solidFill>
            </a:endParaRPr>
          </a:p>
          <a:p>
            <a:pPr lvl="0" algn="ctr" rtl="0"/>
            <a:r>
              <a:rPr lang="en-US" sz="2800" dirty="0" smtClean="0">
                <a:solidFill>
                  <a:srgbClr val="003192"/>
                </a:solidFill>
              </a:rPr>
              <a:t>of </a:t>
            </a:r>
            <a:r>
              <a:rPr lang="en-US" sz="2800" dirty="0">
                <a:solidFill>
                  <a:srgbClr val="003192"/>
                </a:solidFill>
              </a:rPr>
              <a:t>the </a:t>
            </a:r>
            <a:r>
              <a:rPr lang="en-US" sz="2800" dirty="0" smtClean="0">
                <a:solidFill>
                  <a:srgbClr val="003192"/>
                </a:solidFill>
              </a:rPr>
              <a:t>word.</a:t>
            </a:r>
            <a:endParaRPr lang="en-US" sz="2800" dirty="0">
              <a:solidFill>
                <a:srgbClr val="0031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23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</p:spPr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7806"/>
            <a:ext cx="2743200" cy="365125"/>
          </a:xfrm>
        </p:spPr>
        <p:txBody>
          <a:bodyPr/>
          <a:lstStyle/>
          <a:p>
            <a:fld id="{81817943-45D5-5949-BC48-405C5101A313}" type="slidenum">
              <a:rPr lang="en-US" smtClean="0"/>
              <a:t>12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096" y="5327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10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37818" y="2400800"/>
            <a:ext cx="1722606" cy="1601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64750" y="2150640"/>
            <a:ext cx="1800200" cy="323165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Difference between the Nun </a:t>
            </a:r>
            <a:r>
              <a:rPr lang="en-US" sz="2400" b="1" dirty="0" err="1">
                <a:solidFill>
                  <a:srgbClr val="FF0000"/>
                </a:solidFill>
              </a:rPr>
              <a:t>Sakinah</a:t>
            </a:r>
            <a:r>
              <a:rPr lang="en-US" sz="2400" b="1" dirty="0">
                <a:solidFill>
                  <a:srgbClr val="FF0000"/>
                </a:solidFill>
              </a:rPr>
              <a:t> and </a:t>
            </a:r>
            <a:r>
              <a:rPr lang="en-US" sz="2400" b="1" dirty="0" err="1">
                <a:solidFill>
                  <a:srgbClr val="FF0000"/>
                </a:solidFill>
              </a:rPr>
              <a:t>Tanween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الفرق بين النون الساكنة والتنوين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2988" y="4829224"/>
            <a:ext cx="6696744" cy="12615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indent="-514350" algn="r" rtl="1">
              <a:buClr>
                <a:srgbClr val="FF0000"/>
              </a:buClr>
              <a:buFont typeface="+mj-lt"/>
              <a:buAutoNum type="arabicPeriod" startAt="5"/>
            </a:pPr>
            <a:r>
              <a:rPr lang="ar-KW" sz="2800" dirty="0" smtClean="0">
                <a:solidFill>
                  <a:srgbClr val="003192"/>
                </a:solidFill>
              </a:rPr>
              <a:t>النون </a:t>
            </a:r>
            <a:r>
              <a:rPr lang="ar-KW" sz="2800" dirty="0">
                <a:solidFill>
                  <a:srgbClr val="003192"/>
                </a:solidFill>
              </a:rPr>
              <a:t>الساكنة </a:t>
            </a:r>
            <a:r>
              <a:rPr lang="ar-KW" sz="2800" b="1" u="sng" dirty="0">
                <a:solidFill>
                  <a:srgbClr val="FF0000"/>
                </a:solidFill>
              </a:rPr>
              <a:t>توجد في الأسماء والأفعال </a:t>
            </a:r>
            <a:r>
              <a:rPr lang="ar-KW" sz="2800" b="1" u="sng" dirty="0" smtClean="0">
                <a:solidFill>
                  <a:srgbClr val="FF0000"/>
                </a:solidFill>
              </a:rPr>
              <a:t>والحروف</a:t>
            </a:r>
          </a:p>
          <a:p>
            <a:pPr algn="ctr" rtl="1">
              <a:lnSpc>
                <a:spcPct val="200000"/>
              </a:lnSpc>
              <a:buClr>
                <a:srgbClr val="FF0000"/>
              </a:buClr>
            </a:pPr>
            <a:r>
              <a:rPr lang="ar-KW" sz="2800" dirty="0" smtClean="0">
                <a:solidFill>
                  <a:srgbClr val="003192"/>
                </a:solidFill>
              </a:rPr>
              <a:t>أما </a:t>
            </a:r>
            <a:r>
              <a:rPr lang="ar-KW" sz="2800" dirty="0">
                <a:solidFill>
                  <a:srgbClr val="003192"/>
                </a:solidFill>
              </a:rPr>
              <a:t>التنوين ففي </a:t>
            </a:r>
            <a:r>
              <a:rPr lang="ar-KW" sz="2800" b="1" u="sng" dirty="0">
                <a:solidFill>
                  <a:srgbClr val="FF0000"/>
                </a:solidFill>
              </a:rPr>
              <a:t>الأسماء فقط</a:t>
            </a:r>
            <a:r>
              <a:rPr lang="ar-KW" sz="2800" dirty="0">
                <a:solidFill>
                  <a:srgbClr val="003192"/>
                </a:solidFill>
              </a:rPr>
              <a:t>.</a:t>
            </a:r>
            <a:endParaRPr lang="en-US" sz="2800" dirty="0">
              <a:solidFill>
                <a:srgbClr val="00319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4956" y="1964690"/>
            <a:ext cx="6984776" cy="206210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indent="-514350" algn="l" rtl="0">
              <a:buClr>
                <a:srgbClr val="FF0000"/>
              </a:buClr>
              <a:buFont typeface="+mj-lt"/>
              <a:buAutoNum type="arabicPeriod" startAt="5"/>
            </a:pPr>
            <a:r>
              <a:rPr lang="en-US" sz="3200" dirty="0" smtClean="0">
                <a:solidFill>
                  <a:srgbClr val="003192"/>
                </a:solidFill>
              </a:rPr>
              <a:t>The </a:t>
            </a:r>
            <a:r>
              <a:rPr lang="en-US" sz="3200" dirty="0">
                <a:solidFill>
                  <a:srgbClr val="003192"/>
                </a:solidFill>
              </a:rPr>
              <a:t>nun </a:t>
            </a:r>
            <a:r>
              <a:rPr lang="en-US" sz="3200" dirty="0" err="1">
                <a:solidFill>
                  <a:srgbClr val="003192"/>
                </a:solidFill>
              </a:rPr>
              <a:t>sakinah</a:t>
            </a:r>
            <a:r>
              <a:rPr lang="en-US" sz="3200" dirty="0">
                <a:solidFill>
                  <a:srgbClr val="003192"/>
                </a:solidFill>
              </a:rPr>
              <a:t> can be found in </a:t>
            </a:r>
            <a:r>
              <a:rPr lang="en-US" sz="3200" b="1" u="sng" dirty="0">
                <a:solidFill>
                  <a:srgbClr val="FF0000"/>
                </a:solidFill>
              </a:rPr>
              <a:t>nouns, verbs, or </a:t>
            </a:r>
            <a:r>
              <a:rPr lang="en-US" sz="3200" b="1" u="sng" dirty="0" smtClean="0">
                <a:solidFill>
                  <a:srgbClr val="FF0000"/>
                </a:solidFill>
              </a:rPr>
              <a:t>prepositions</a:t>
            </a:r>
          </a:p>
          <a:p>
            <a:pPr algn="ctr" rtl="0">
              <a:lnSpc>
                <a:spcPct val="200000"/>
              </a:lnSpc>
              <a:buClr>
                <a:srgbClr val="FF0000"/>
              </a:buClr>
            </a:pPr>
            <a:r>
              <a:rPr lang="en-US" sz="3200" dirty="0" smtClean="0">
                <a:solidFill>
                  <a:srgbClr val="003192"/>
                </a:solidFill>
              </a:rPr>
              <a:t>&amp; </a:t>
            </a:r>
            <a:r>
              <a:rPr lang="en-US" sz="3200" dirty="0" err="1" smtClean="0">
                <a:solidFill>
                  <a:srgbClr val="003192"/>
                </a:solidFill>
              </a:rPr>
              <a:t>tanween</a:t>
            </a:r>
            <a:r>
              <a:rPr lang="en-US" sz="3200" dirty="0" smtClean="0">
                <a:solidFill>
                  <a:srgbClr val="003192"/>
                </a:solidFill>
              </a:rPr>
              <a:t> </a:t>
            </a:r>
            <a:r>
              <a:rPr lang="en-US" sz="3200" dirty="0">
                <a:solidFill>
                  <a:srgbClr val="003192"/>
                </a:solidFill>
              </a:rPr>
              <a:t>can </a:t>
            </a:r>
            <a:r>
              <a:rPr lang="en-US" sz="3200" b="1" u="sng" dirty="0">
                <a:solidFill>
                  <a:srgbClr val="FF0000"/>
                </a:solidFill>
              </a:rPr>
              <a:t>only be found in nouns</a:t>
            </a:r>
            <a:r>
              <a:rPr lang="en-US" sz="3200" dirty="0">
                <a:solidFill>
                  <a:srgbClr val="00319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040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</p:spPr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7806"/>
            <a:ext cx="2743200" cy="365125"/>
          </a:xfrm>
        </p:spPr>
        <p:txBody>
          <a:bodyPr/>
          <a:lstStyle/>
          <a:p>
            <a:fld id="{81817943-45D5-5949-BC48-405C5101A313}" type="slidenum">
              <a:rPr lang="en-US" smtClean="0"/>
              <a:t>13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096" y="5327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10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37818" y="2400800"/>
            <a:ext cx="1722606" cy="1601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64750" y="2150640"/>
            <a:ext cx="1800200" cy="323165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Difference between the Nun </a:t>
            </a:r>
            <a:r>
              <a:rPr lang="en-US" sz="2400" b="1" dirty="0" err="1">
                <a:solidFill>
                  <a:srgbClr val="FF0000"/>
                </a:solidFill>
              </a:rPr>
              <a:t>Sakinah</a:t>
            </a:r>
            <a:r>
              <a:rPr lang="en-US" sz="2400" b="1" dirty="0">
                <a:solidFill>
                  <a:srgbClr val="FF0000"/>
                </a:solidFill>
              </a:rPr>
              <a:t> and </a:t>
            </a:r>
            <a:r>
              <a:rPr lang="en-US" sz="2400" b="1" dirty="0" err="1">
                <a:solidFill>
                  <a:srgbClr val="FF0000"/>
                </a:solidFill>
              </a:rPr>
              <a:t>Tanween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الفرق بين النون الساكنة والتنوين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5020" y="1757458"/>
            <a:ext cx="6840760" cy="437042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2800" b="1" dirty="0">
                <a:solidFill>
                  <a:srgbClr val="FF0000"/>
                </a:solidFill>
              </a:rPr>
              <a:t>ويستثنى من ذلك</a:t>
            </a:r>
            <a:r>
              <a:rPr lang="ar-KW" sz="2800" dirty="0">
                <a:solidFill>
                  <a:srgbClr val="003192"/>
                </a:solidFill>
              </a:rPr>
              <a:t>: </a:t>
            </a:r>
            <a:r>
              <a:rPr lang="ar-KW" sz="2800" dirty="0" smtClean="0">
                <a:solidFill>
                  <a:srgbClr val="003192"/>
                </a:solidFill>
              </a:rPr>
              <a:t>   </a:t>
            </a:r>
            <a:r>
              <a:rPr lang="en-US" sz="2800" b="1" dirty="0">
                <a:solidFill>
                  <a:srgbClr val="FF0000"/>
                </a:solidFill>
              </a:rPr>
              <a:t>An exception is:</a:t>
            </a:r>
          </a:p>
          <a:p>
            <a:pPr algn="ctr"/>
            <a:r>
              <a:rPr lang="ar-KW" sz="2800" b="1" u="sng" dirty="0" smtClean="0">
                <a:solidFill>
                  <a:srgbClr val="003192"/>
                </a:solidFill>
              </a:rPr>
              <a:t>نون </a:t>
            </a:r>
            <a:r>
              <a:rPr lang="ar-KW" sz="2800" b="1" u="sng" dirty="0">
                <a:solidFill>
                  <a:srgbClr val="003192"/>
                </a:solidFill>
              </a:rPr>
              <a:t>التوكيد </a:t>
            </a:r>
            <a:r>
              <a:rPr lang="ar-KW" sz="2800" b="1" u="sng" dirty="0" smtClean="0">
                <a:solidFill>
                  <a:srgbClr val="003192"/>
                </a:solidFill>
              </a:rPr>
              <a:t>الخفيفة</a:t>
            </a:r>
          </a:p>
          <a:p>
            <a:pPr algn="ctr"/>
            <a:r>
              <a:rPr lang="en-US" sz="2800" b="1" u="sng" dirty="0" smtClean="0">
                <a:solidFill>
                  <a:srgbClr val="003192"/>
                </a:solidFill>
              </a:rPr>
              <a:t>The </a:t>
            </a:r>
            <a:r>
              <a:rPr lang="en-US" sz="2800" b="1" u="sng" dirty="0">
                <a:solidFill>
                  <a:srgbClr val="003192"/>
                </a:solidFill>
              </a:rPr>
              <a:t>light nun that indicates emphasis </a:t>
            </a:r>
          </a:p>
          <a:p>
            <a:pPr algn="ctr"/>
            <a:r>
              <a:rPr lang="ar-KW" dirty="0" smtClean="0">
                <a:solidFill>
                  <a:srgbClr val="003192"/>
                </a:solidFill>
              </a:rPr>
              <a:t>التي </a:t>
            </a:r>
            <a:r>
              <a:rPr lang="ar-KW" dirty="0">
                <a:solidFill>
                  <a:srgbClr val="003192"/>
                </a:solidFill>
              </a:rPr>
              <a:t>لم تقع إلا في موضعين في القرآن وهما: </a:t>
            </a:r>
            <a:endParaRPr lang="ar-KW" dirty="0" smtClean="0">
              <a:solidFill>
                <a:srgbClr val="003192"/>
              </a:solidFill>
            </a:endParaRPr>
          </a:p>
          <a:p>
            <a:pPr algn="ctr"/>
            <a:r>
              <a:rPr lang="en-US" dirty="0">
                <a:solidFill>
                  <a:srgbClr val="003192"/>
                </a:solidFill>
              </a:rPr>
              <a:t>It occurs only in two places in the Qur’an: </a:t>
            </a:r>
          </a:p>
          <a:p>
            <a:pPr algn="ctr"/>
            <a:r>
              <a:rPr lang="ar-KW" sz="2800" dirty="0" smtClean="0">
                <a:solidFill>
                  <a:srgbClr val="003192"/>
                </a:solidFill>
              </a:rPr>
              <a:t>{وَلِيَكُون</a:t>
            </a:r>
            <a:r>
              <a:rPr lang="ar-KW" sz="2800" dirty="0" smtClean="0">
                <a:solidFill>
                  <a:srgbClr val="FF0000"/>
                </a:solidFill>
              </a:rPr>
              <a:t>اً</a:t>
            </a:r>
            <a:r>
              <a:rPr lang="ar-KW" sz="2800" dirty="0" smtClean="0">
                <a:solidFill>
                  <a:srgbClr val="003192"/>
                </a:solidFill>
              </a:rPr>
              <a:t> </a:t>
            </a:r>
            <a:r>
              <a:rPr lang="ar-KW" sz="2800" dirty="0">
                <a:solidFill>
                  <a:srgbClr val="003192"/>
                </a:solidFill>
              </a:rPr>
              <a:t>مِنَ الصَّاغِرِينَ} </a:t>
            </a:r>
            <a:r>
              <a:rPr lang="ar-KW" sz="1000" dirty="0">
                <a:solidFill>
                  <a:srgbClr val="003192"/>
                </a:solidFill>
              </a:rPr>
              <a:t>(يوسف 32) </a:t>
            </a:r>
            <a:r>
              <a:rPr lang="en-US" sz="1000" dirty="0">
                <a:solidFill>
                  <a:srgbClr val="003192"/>
                </a:solidFill>
              </a:rPr>
              <a:t>(Yusuf  12:32)</a:t>
            </a:r>
          </a:p>
          <a:p>
            <a:pPr algn="ctr"/>
            <a:r>
              <a:rPr lang="ar-KW" sz="2800" dirty="0" smtClean="0">
                <a:solidFill>
                  <a:srgbClr val="003192"/>
                </a:solidFill>
              </a:rPr>
              <a:t>{لَنَسْفَعَ</a:t>
            </a:r>
            <a:r>
              <a:rPr lang="ar-KW" sz="2800" dirty="0" smtClean="0">
                <a:solidFill>
                  <a:srgbClr val="FF0000"/>
                </a:solidFill>
              </a:rPr>
              <a:t>اً</a:t>
            </a:r>
            <a:r>
              <a:rPr lang="ar-KW" sz="2800" dirty="0" smtClean="0">
                <a:solidFill>
                  <a:srgbClr val="003192"/>
                </a:solidFill>
              </a:rPr>
              <a:t> </a:t>
            </a:r>
            <a:r>
              <a:rPr lang="ar-KW" sz="2800" dirty="0">
                <a:solidFill>
                  <a:srgbClr val="003192"/>
                </a:solidFill>
              </a:rPr>
              <a:t>بِالنَّاصِيَةِ} </a:t>
            </a:r>
            <a:r>
              <a:rPr lang="ar-KW" sz="1100" dirty="0">
                <a:solidFill>
                  <a:srgbClr val="003192"/>
                </a:solidFill>
              </a:rPr>
              <a:t>(العلق 15</a:t>
            </a:r>
            <a:r>
              <a:rPr lang="ar-KW" sz="1100" dirty="0" smtClean="0">
                <a:solidFill>
                  <a:srgbClr val="003192"/>
                </a:solidFill>
              </a:rPr>
              <a:t>) </a:t>
            </a:r>
            <a:r>
              <a:rPr lang="en-US" sz="1100" dirty="0">
                <a:solidFill>
                  <a:srgbClr val="003192"/>
                </a:solidFill>
              </a:rPr>
              <a:t>(Al-`</a:t>
            </a:r>
            <a:r>
              <a:rPr lang="en-US" sz="1100" dirty="0" err="1">
                <a:solidFill>
                  <a:srgbClr val="003192"/>
                </a:solidFill>
              </a:rPr>
              <a:t>Alaq</a:t>
            </a:r>
            <a:r>
              <a:rPr lang="en-US" sz="1100" dirty="0">
                <a:solidFill>
                  <a:srgbClr val="003192"/>
                </a:solidFill>
              </a:rPr>
              <a:t> 96:15)</a:t>
            </a:r>
            <a:endParaRPr lang="ar-KW" sz="1100" dirty="0" smtClean="0">
              <a:solidFill>
                <a:srgbClr val="003192"/>
              </a:solidFill>
            </a:endParaRPr>
          </a:p>
          <a:p>
            <a:pPr algn="ctr"/>
            <a:r>
              <a:rPr lang="ar-KW" sz="2400" b="1" u="sng" dirty="0" smtClean="0">
                <a:solidFill>
                  <a:srgbClr val="003192"/>
                </a:solidFill>
              </a:rPr>
              <a:t>فإنها نون شبيهة بالتنوين </a:t>
            </a:r>
          </a:p>
          <a:p>
            <a:pPr algn="ctr"/>
            <a:r>
              <a:rPr lang="en-US" sz="2400" b="1" u="sng" dirty="0">
                <a:solidFill>
                  <a:srgbClr val="003192"/>
                </a:solidFill>
              </a:rPr>
              <a:t>it is a </a:t>
            </a:r>
            <a:r>
              <a:rPr lang="en-US" sz="2400" b="1" u="sng" dirty="0" err="1">
                <a:solidFill>
                  <a:srgbClr val="003192"/>
                </a:solidFill>
              </a:rPr>
              <a:t>tanween</a:t>
            </a:r>
            <a:r>
              <a:rPr lang="en-US" sz="2400" b="1" u="sng" dirty="0">
                <a:solidFill>
                  <a:srgbClr val="003192"/>
                </a:solidFill>
              </a:rPr>
              <a:t>-cum-nun </a:t>
            </a:r>
            <a:r>
              <a:rPr lang="en-US" sz="2400" b="1" u="sng" dirty="0" err="1" smtClean="0">
                <a:solidFill>
                  <a:srgbClr val="003192"/>
                </a:solidFill>
              </a:rPr>
              <a:t>sakinah</a:t>
            </a:r>
            <a:endParaRPr lang="ar-KW" sz="2400" b="1" u="sng" dirty="0">
              <a:solidFill>
                <a:srgbClr val="003192"/>
              </a:solidFill>
            </a:endParaRPr>
          </a:p>
          <a:p>
            <a:pPr algn="ctr"/>
            <a:r>
              <a:rPr lang="ar-KW" dirty="0" smtClean="0">
                <a:solidFill>
                  <a:srgbClr val="003192"/>
                </a:solidFill>
              </a:rPr>
              <a:t>لاتصالها </a:t>
            </a:r>
            <a:r>
              <a:rPr lang="ar-KW" dirty="0">
                <a:solidFill>
                  <a:srgbClr val="003192"/>
                </a:solidFill>
              </a:rPr>
              <a:t>بالفعل، وإن كانت غير ثابتة خطًّا ووقفًا </a:t>
            </a:r>
            <a:r>
              <a:rPr lang="ar-KW" dirty="0" smtClean="0">
                <a:solidFill>
                  <a:srgbClr val="003192"/>
                </a:solidFill>
              </a:rPr>
              <a:t>كالتنوين</a:t>
            </a:r>
          </a:p>
          <a:p>
            <a:pPr algn="ctr"/>
            <a:r>
              <a:rPr lang="en-US" dirty="0" smtClean="0">
                <a:solidFill>
                  <a:srgbClr val="003192"/>
                </a:solidFill>
              </a:rPr>
              <a:t>as it </a:t>
            </a:r>
            <a:r>
              <a:rPr lang="en-US" dirty="0">
                <a:solidFill>
                  <a:srgbClr val="003192"/>
                </a:solidFill>
              </a:rPr>
              <a:t>is attached to the end of a </a:t>
            </a:r>
            <a:r>
              <a:rPr lang="en-US" dirty="0" smtClean="0">
                <a:solidFill>
                  <a:srgbClr val="003192"/>
                </a:solidFill>
              </a:rPr>
              <a:t>verb, yet</a:t>
            </a:r>
            <a:r>
              <a:rPr lang="en-US" dirty="0">
                <a:solidFill>
                  <a:srgbClr val="003192"/>
                </a:solidFill>
              </a:rPr>
              <a:t>, it resembles the </a:t>
            </a:r>
            <a:r>
              <a:rPr lang="en-US" dirty="0" err="1">
                <a:solidFill>
                  <a:srgbClr val="003192"/>
                </a:solidFill>
              </a:rPr>
              <a:t>tanween</a:t>
            </a:r>
            <a:r>
              <a:rPr lang="en-US" dirty="0">
                <a:solidFill>
                  <a:srgbClr val="003192"/>
                </a:solidFill>
              </a:rPr>
              <a:t> in that it is neither written nor is it pronounced if the reciter pauses on </a:t>
            </a:r>
            <a:r>
              <a:rPr lang="en-US" dirty="0" smtClean="0">
                <a:solidFill>
                  <a:srgbClr val="003192"/>
                </a:solidFill>
              </a:rPr>
              <a:t>it.</a:t>
            </a:r>
            <a:endParaRPr lang="en-US" sz="2800" dirty="0">
              <a:solidFill>
                <a:srgbClr val="0031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59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</p:spPr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7806"/>
            <a:ext cx="2743200" cy="365125"/>
          </a:xfrm>
        </p:spPr>
        <p:txBody>
          <a:bodyPr/>
          <a:lstStyle/>
          <a:p>
            <a:fld id="{81817943-45D5-5949-BC48-405C5101A313}" type="slidenum">
              <a:rPr lang="en-US" smtClean="0"/>
              <a:t>14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096" y="5327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10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37818" y="2400800"/>
            <a:ext cx="1722606" cy="1601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64750" y="2150640"/>
            <a:ext cx="1800200" cy="323165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Difference between the Nun </a:t>
            </a:r>
            <a:r>
              <a:rPr lang="en-US" sz="2400" b="1" dirty="0" err="1">
                <a:solidFill>
                  <a:srgbClr val="FF0000"/>
                </a:solidFill>
              </a:rPr>
              <a:t>Sakinah</a:t>
            </a:r>
            <a:r>
              <a:rPr lang="en-US" sz="2400" b="1" dirty="0">
                <a:solidFill>
                  <a:srgbClr val="FF0000"/>
                </a:solidFill>
              </a:rPr>
              <a:t> and </a:t>
            </a:r>
            <a:r>
              <a:rPr lang="en-US" sz="2400" b="1" dirty="0" err="1">
                <a:solidFill>
                  <a:srgbClr val="FF0000"/>
                </a:solidFill>
              </a:rPr>
              <a:t>Tanween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الفرق بين النون الساكنة والتنوين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052046"/>
              </p:ext>
            </p:extLst>
          </p:nvPr>
        </p:nvGraphicFramePr>
        <p:xfrm>
          <a:off x="2593783" y="1741420"/>
          <a:ext cx="7315202" cy="4316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1"/>
                <a:gridCol w="3657601"/>
              </a:tblGrid>
              <a:tr h="695161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The </a:t>
                      </a:r>
                      <a:r>
                        <a:rPr lang="en-US" sz="20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Tanween</a:t>
                      </a:r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  </a:t>
                      </a:r>
                      <a:r>
                        <a:rPr lang="ar-EG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التنوين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The</a:t>
                      </a:r>
                      <a:r>
                        <a:rPr lang="en-US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 Noon </a:t>
                      </a:r>
                      <a:r>
                        <a:rPr lang="ar-EG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النون الساكنة</a:t>
                      </a:r>
                      <a:r>
                        <a:rPr lang="ar-KW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</a:tr>
              <a:tr h="695161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Always Extra letter     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زائدة دائما</a:t>
                      </a:r>
                      <a:endParaRPr lang="en-US" sz="20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أصلية </a:t>
                      </a:r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Original </a:t>
                      </a:r>
                      <a:endParaRPr lang="ar-KW" sz="2000" b="1" dirty="0" smtClean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4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أو زائدة </a:t>
                      </a:r>
                      <a:r>
                        <a:rPr lang="en-US" sz="14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or Extra letter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(فانفلق)</a:t>
                      </a:r>
                      <a:endParaRPr lang="en-US" sz="14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</a:tr>
              <a:tr h="695161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Only in Nouns  </a:t>
                      </a:r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في ال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أسماء فقط </a:t>
                      </a:r>
                      <a:endParaRPr lang="ar-KW" sz="2000" b="1" dirty="0" smtClean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ctr" rtl="1"/>
                      <a:r>
                        <a:rPr lang="ar-EG" sz="18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باستثناء</a:t>
                      </a:r>
                      <a:r>
                        <a:rPr lang="en-US" sz="18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 except  </a:t>
                      </a:r>
                      <a:r>
                        <a:rPr lang="ar-KW" sz="18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(</a:t>
                      </a:r>
                      <a:r>
                        <a:rPr lang="ar-EG" sz="18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وليكونا - لنسفعا)</a:t>
                      </a:r>
                      <a:endParaRPr lang="en-US" sz="18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في ال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أسماء، </a:t>
                      </a:r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ال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أفعال، </a:t>
                      </a:r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ال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حروف</a:t>
                      </a:r>
                      <a:endParaRPr lang="ar-KW" sz="2000" b="1" dirty="0" smtClean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ctr" rtl="1"/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In all types of words</a:t>
                      </a:r>
                      <a:endParaRPr lang="en-US" sz="20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</a:tr>
              <a:tr h="695161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Only at the end or the word </a:t>
                      </a:r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في 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آخر</a:t>
                      </a:r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 الكلمة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 فقط</a:t>
                      </a:r>
                      <a:endParaRPr lang="ar-KW" sz="2000" b="1" dirty="0" smtClean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In the middle or end of words </a:t>
                      </a:r>
                    </a:p>
                    <a:p>
                      <a:pPr algn="ctr" rtl="0"/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في 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وسط وآخر الكلم</a:t>
                      </a:r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ة</a:t>
                      </a:r>
                      <a:endParaRPr lang="en-US" sz="20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</a:tr>
              <a:tr h="695161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تنطق فقط</a:t>
                      </a:r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Only pronounced  </a:t>
                      </a:r>
                      <a:endParaRPr lang="en-US" sz="20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تنطق وتكتب</a:t>
                      </a:r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 «ن»</a:t>
                      </a:r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 Pronounced &amp; written</a:t>
                      </a:r>
                      <a:endParaRPr lang="en-US" sz="20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</a:tr>
              <a:tr h="695161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تنطق نونا في الوصل فقط</a:t>
                      </a:r>
                      <a:endParaRPr lang="en-US" sz="2000" b="1" dirty="0" smtClean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ctr" rtl="1"/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Pronounced when </a:t>
                      </a:r>
                      <a:r>
                        <a:rPr lang="en-US" sz="2000" b="1" baseline="0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joined with next word</a:t>
                      </a:r>
                      <a:endParaRPr lang="en-US" sz="20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تنطق في الوصل والوقف</a:t>
                      </a:r>
                      <a:endParaRPr lang="en-US" sz="2000" b="1" dirty="0" smtClean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ctr" rtl="1"/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Pronounced in all cases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29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</p:spPr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7806"/>
            <a:ext cx="2743200" cy="365125"/>
          </a:xfrm>
        </p:spPr>
        <p:txBody>
          <a:bodyPr/>
          <a:lstStyle/>
          <a:p>
            <a:fld id="{81817943-45D5-5949-BC48-405C5101A313}" type="slidenum">
              <a:rPr lang="en-US" smtClean="0"/>
              <a:t>15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096" y="5327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10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37818" y="2400800"/>
            <a:ext cx="1722606" cy="1601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64750" y="2150640"/>
            <a:ext cx="1800200" cy="89255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Note</a:t>
            </a:r>
            <a:endParaRPr lang="en-US" sz="2400" b="1" dirty="0">
              <a:solidFill>
                <a:srgbClr val="FF0000"/>
              </a:solidFill>
            </a:endParaRPr>
          </a:p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ملاحظة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40874" y="4055876"/>
            <a:ext cx="8496944" cy="226215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KW" sz="2800" b="1" dirty="0" smtClean="0">
                <a:solidFill>
                  <a:srgbClr val="FF0000"/>
                </a:solidFill>
              </a:rPr>
              <a:t>حكم التنوين عند الوقف</a:t>
            </a:r>
          </a:p>
          <a:p>
            <a:pPr algn="ctr">
              <a:lnSpc>
                <a:spcPct val="150000"/>
              </a:lnSpc>
            </a:pPr>
            <a:r>
              <a:rPr lang="ar-KW" sz="2400" b="1" u="sng" dirty="0">
                <a:solidFill>
                  <a:srgbClr val="003192"/>
                </a:solidFill>
              </a:rPr>
              <a:t>تُبَدَّلُ الفتحتان ألفًا </a:t>
            </a:r>
            <a:r>
              <a:rPr lang="ar-KW" sz="2400" b="1" u="sng" dirty="0" smtClean="0">
                <a:solidFill>
                  <a:srgbClr val="003192"/>
                </a:solidFill>
              </a:rPr>
              <a:t>دائمًا</a:t>
            </a:r>
            <a:r>
              <a:rPr lang="ar-KW" sz="2400" dirty="0" smtClean="0">
                <a:solidFill>
                  <a:srgbClr val="003192"/>
                </a:solidFill>
              </a:rPr>
              <a:t> ... </a:t>
            </a:r>
          </a:p>
          <a:p>
            <a:pPr algn="ctr">
              <a:lnSpc>
                <a:spcPct val="150000"/>
              </a:lnSpc>
            </a:pPr>
            <a:r>
              <a:rPr lang="ar-KW" sz="2400" dirty="0" smtClean="0">
                <a:solidFill>
                  <a:srgbClr val="003192"/>
                </a:solidFill>
              </a:rPr>
              <a:t>إلا </a:t>
            </a:r>
            <a:r>
              <a:rPr lang="ar-KW" sz="2400" dirty="0">
                <a:solidFill>
                  <a:srgbClr val="003192"/>
                </a:solidFill>
              </a:rPr>
              <a:t>إذا كانتا على </a:t>
            </a:r>
            <a:r>
              <a:rPr lang="ar-KW" sz="2400" b="1" u="sng" dirty="0">
                <a:solidFill>
                  <a:srgbClr val="003192"/>
                </a:solidFill>
              </a:rPr>
              <a:t>هاء تأنيث</a:t>
            </a:r>
            <a:r>
              <a:rPr lang="ar-KW" sz="2400" b="1" dirty="0">
                <a:solidFill>
                  <a:srgbClr val="003192"/>
                </a:solidFill>
              </a:rPr>
              <a:t> </a:t>
            </a:r>
            <a:r>
              <a:rPr lang="ar-KW" sz="2400" b="1" dirty="0" smtClean="0">
                <a:solidFill>
                  <a:srgbClr val="003192"/>
                </a:solidFill>
              </a:rPr>
              <a:t>فيوقف </a:t>
            </a:r>
            <a:r>
              <a:rPr lang="ar-KW" sz="2400" b="1" dirty="0">
                <a:solidFill>
                  <a:srgbClr val="003192"/>
                </a:solidFill>
              </a:rPr>
              <a:t>عليها بالهاء من غير </a:t>
            </a:r>
            <a:r>
              <a:rPr lang="ar-KW" sz="2400" b="1" dirty="0" smtClean="0">
                <a:solidFill>
                  <a:srgbClr val="003192"/>
                </a:solidFill>
              </a:rPr>
              <a:t>تنوين</a:t>
            </a:r>
          </a:p>
          <a:p>
            <a:pPr algn="ctr">
              <a:lnSpc>
                <a:spcPct val="150000"/>
              </a:lnSpc>
            </a:pPr>
            <a:r>
              <a:rPr lang="ar-KW" dirty="0">
                <a:solidFill>
                  <a:srgbClr val="003192"/>
                </a:solidFill>
              </a:rPr>
              <a:t>مثل: {إِلَّا </a:t>
            </a:r>
            <a:r>
              <a:rPr lang="ar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رَحْمَةً </a:t>
            </a:r>
            <a:r>
              <a:rPr lang="ar-KW" dirty="0" smtClean="0">
                <a:solidFill>
                  <a:srgbClr val="003192"/>
                </a:solidFill>
              </a:rPr>
              <a:t>مِنْ </a:t>
            </a:r>
            <a:r>
              <a:rPr lang="ar-KW" dirty="0">
                <a:solidFill>
                  <a:srgbClr val="003192"/>
                </a:solidFill>
              </a:rPr>
              <a:t>رَبِّكَ</a:t>
            </a:r>
            <a:r>
              <a:rPr lang="ar-KW" dirty="0" smtClean="0">
                <a:solidFill>
                  <a:srgbClr val="003192"/>
                </a:solidFill>
              </a:rPr>
              <a:t>}</a:t>
            </a:r>
            <a:endParaRPr lang="ar-KW" b="1" dirty="0" smtClean="0">
              <a:solidFill>
                <a:srgbClr val="00319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1622084"/>
            <a:ext cx="7723218" cy="249299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Rules of </a:t>
            </a:r>
            <a:r>
              <a:rPr lang="en-US" sz="2400" b="1" dirty="0" err="1" smtClean="0">
                <a:solidFill>
                  <a:srgbClr val="FF0000"/>
                </a:solidFill>
              </a:rPr>
              <a:t>Tanween</a:t>
            </a:r>
            <a:r>
              <a:rPr lang="en-US" sz="2400" b="1" dirty="0" smtClean="0">
                <a:solidFill>
                  <a:srgbClr val="FF0000"/>
                </a:solidFill>
              </a:rPr>
              <a:t> on stopping or pausing</a:t>
            </a:r>
            <a:endParaRPr lang="en-US" sz="2400" dirty="0">
              <a:solidFill>
                <a:srgbClr val="FF0000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en-US" sz="2000" b="1" u="sng" dirty="0">
                <a:solidFill>
                  <a:srgbClr val="003192"/>
                </a:solidFill>
              </a:rPr>
              <a:t>The two </a:t>
            </a:r>
            <a:r>
              <a:rPr lang="en-US" sz="2000" b="1" u="sng" dirty="0" err="1">
                <a:solidFill>
                  <a:srgbClr val="003192"/>
                </a:solidFill>
              </a:rPr>
              <a:t>fathas</a:t>
            </a:r>
            <a:r>
              <a:rPr lang="en-US" sz="2000" b="1" u="sng" dirty="0">
                <a:solidFill>
                  <a:srgbClr val="003192"/>
                </a:solidFill>
              </a:rPr>
              <a:t> are always exchanged for an "</a:t>
            </a:r>
            <a:r>
              <a:rPr lang="en-US" sz="2000" b="1" u="sng" dirty="0" err="1">
                <a:solidFill>
                  <a:srgbClr val="003192"/>
                </a:solidFill>
              </a:rPr>
              <a:t>Alif</a:t>
            </a:r>
            <a:r>
              <a:rPr lang="en-US" sz="2000" b="1" u="sng" dirty="0">
                <a:solidFill>
                  <a:srgbClr val="003192"/>
                </a:solidFill>
              </a:rPr>
              <a:t>" </a:t>
            </a:r>
            <a:r>
              <a:rPr lang="en-US" sz="2000" dirty="0">
                <a:solidFill>
                  <a:srgbClr val="003192"/>
                </a:solidFill>
              </a:rPr>
              <a:t>(</a:t>
            </a:r>
            <a:r>
              <a:rPr lang="ar-EG" sz="2000" dirty="0">
                <a:solidFill>
                  <a:srgbClr val="003192"/>
                </a:solidFill>
              </a:rPr>
              <a:t>ا</a:t>
            </a:r>
            <a:r>
              <a:rPr lang="en-US" sz="2000" dirty="0" smtClean="0">
                <a:solidFill>
                  <a:srgbClr val="003192"/>
                </a:solidFill>
              </a:rPr>
              <a:t>)</a:t>
            </a:r>
          </a:p>
          <a:p>
            <a:pPr algn="ctr" rtl="0">
              <a:lnSpc>
                <a:spcPct val="150000"/>
              </a:lnSpc>
            </a:pPr>
            <a:r>
              <a:rPr lang="en-US" sz="2000" dirty="0" smtClean="0">
                <a:solidFill>
                  <a:srgbClr val="003192"/>
                </a:solidFill>
              </a:rPr>
              <a:t>except </a:t>
            </a:r>
            <a:r>
              <a:rPr lang="en-US" sz="2000" dirty="0">
                <a:solidFill>
                  <a:srgbClr val="003192"/>
                </a:solidFill>
              </a:rPr>
              <a:t>when they are written above </a:t>
            </a:r>
            <a:r>
              <a:rPr lang="en-US" sz="2000" b="1" u="sng" dirty="0">
                <a:solidFill>
                  <a:srgbClr val="003192"/>
                </a:solidFill>
              </a:rPr>
              <a:t>a feminine "Ha'" (</a:t>
            </a:r>
            <a:r>
              <a:rPr lang="ar-EG" sz="2000" b="1" u="sng" dirty="0">
                <a:solidFill>
                  <a:srgbClr val="003192"/>
                </a:solidFill>
              </a:rPr>
              <a:t>هـ</a:t>
            </a:r>
            <a:r>
              <a:rPr lang="en-US" sz="2000" b="1" u="sng" dirty="0">
                <a:solidFill>
                  <a:srgbClr val="003192"/>
                </a:solidFill>
              </a:rPr>
              <a:t>), </a:t>
            </a:r>
            <a:r>
              <a:rPr lang="en-US" sz="2000" u="sng" dirty="0" smtClean="0">
                <a:solidFill>
                  <a:srgbClr val="003192"/>
                </a:solidFill>
              </a:rPr>
              <a:t>w</a:t>
            </a:r>
            <a:r>
              <a:rPr lang="en-US" sz="2000" dirty="0" smtClean="0">
                <a:solidFill>
                  <a:srgbClr val="003192"/>
                </a:solidFill>
              </a:rPr>
              <a:t>hen </a:t>
            </a:r>
            <a:r>
              <a:rPr lang="en-US" sz="2000" dirty="0">
                <a:solidFill>
                  <a:srgbClr val="003192"/>
                </a:solidFill>
              </a:rPr>
              <a:t>the "</a:t>
            </a:r>
            <a:r>
              <a:rPr lang="ar-SA" sz="2000" dirty="0">
                <a:solidFill>
                  <a:srgbClr val="003192"/>
                </a:solidFill>
              </a:rPr>
              <a:t>ةً</a:t>
            </a:r>
            <a:r>
              <a:rPr lang="en-US" sz="2000" dirty="0">
                <a:solidFill>
                  <a:srgbClr val="003192"/>
                </a:solidFill>
              </a:rPr>
              <a:t>" is the last letter, it is to be </a:t>
            </a:r>
            <a:r>
              <a:rPr lang="en-US" sz="2000" b="1" dirty="0">
                <a:solidFill>
                  <a:srgbClr val="003192"/>
                </a:solidFill>
              </a:rPr>
              <a:t>pronounced just as a "</a:t>
            </a:r>
            <a:r>
              <a:rPr lang="ar-EG" sz="2000" b="1" dirty="0">
                <a:solidFill>
                  <a:srgbClr val="003192"/>
                </a:solidFill>
              </a:rPr>
              <a:t>هـ</a:t>
            </a:r>
            <a:r>
              <a:rPr lang="en-US" sz="2000" b="1" dirty="0">
                <a:solidFill>
                  <a:srgbClr val="003192"/>
                </a:solidFill>
              </a:rPr>
              <a:t>", without any </a:t>
            </a:r>
            <a:r>
              <a:rPr lang="en-US" sz="2000" b="1" dirty="0" smtClean="0">
                <a:solidFill>
                  <a:srgbClr val="003192"/>
                </a:solidFill>
              </a:rPr>
              <a:t>vowel</a:t>
            </a:r>
            <a:r>
              <a:rPr lang="en-US" sz="2000" dirty="0" smtClean="0">
                <a:solidFill>
                  <a:srgbClr val="003192"/>
                </a:solidFill>
              </a:rPr>
              <a:t>.</a:t>
            </a:r>
          </a:p>
          <a:p>
            <a:pPr algn="ctr" rtl="0">
              <a:lnSpc>
                <a:spcPct val="150000"/>
              </a:lnSpc>
            </a:pPr>
            <a:r>
              <a:rPr lang="en-US" sz="2000" dirty="0" err="1">
                <a:solidFill>
                  <a:srgbClr val="003192"/>
                </a:solidFill>
              </a:rPr>
              <a:t>eg</a:t>
            </a:r>
            <a:r>
              <a:rPr lang="en-US" sz="2000" dirty="0">
                <a:solidFill>
                  <a:srgbClr val="003192"/>
                </a:solidFill>
              </a:rPr>
              <a:t>. (</a:t>
            </a:r>
            <a:r>
              <a:rPr lang="ar-SA" sz="2000" dirty="0">
                <a:solidFill>
                  <a:srgbClr val="003192"/>
                </a:solidFill>
              </a:rPr>
              <a:t>إِلَّا رَحْمَةً مِنْ رَبِّكَ</a:t>
            </a:r>
            <a:r>
              <a:rPr lang="en-US" sz="2000" dirty="0" smtClean="0">
                <a:solidFill>
                  <a:srgbClr val="003192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1476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</p:spPr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7806"/>
            <a:ext cx="2743200" cy="365125"/>
          </a:xfrm>
        </p:spPr>
        <p:txBody>
          <a:bodyPr/>
          <a:lstStyle/>
          <a:p>
            <a:fld id="{81817943-45D5-5949-BC48-405C5101A313}" type="slidenum">
              <a:rPr lang="en-US" smtClean="0"/>
              <a:t>16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096" y="5327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10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37818" y="2400800"/>
            <a:ext cx="1722606" cy="1601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64750" y="2150640"/>
            <a:ext cx="1800200" cy="89255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Note</a:t>
            </a:r>
            <a:endParaRPr lang="en-US" sz="2400" b="1" dirty="0">
              <a:solidFill>
                <a:srgbClr val="FF0000"/>
              </a:solidFill>
            </a:endParaRPr>
          </a:p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ملاحظة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13217" y="4816740"/>
            <a:ext cx="8496944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KW" sz="2400" dirty="0" smtClean="0">
                <a:solidFill>
                  <a:srgbClr val="003192"/>
                </a:solidFill>
              </a:rPr>
              <a:t>أما </a:t>
            </a:r>
            <a:r>
              <a:rPr lang="ar-KW" sz="2400" b="1" u="sng" dirty="0">
                <a:solidFill>
                  <a:srgbClr val="003192"/>
                </a:solidFill>
              </a:rPr>
              <a:t>الضمتان والكسرتان </a:t>
            </a:r>
            <a:r>
              <a:rPr lang="ar-KW" sz="2400" dirty="0">
                <a:solidFill>
                  <a:srgbClr val="003192"/>
                </a:solidFill>
              </a:rPr>
              <a:t>فيحذف التنوين فيهما، </a:t>
            </a:r>
            <a:r>
              <a:rPr lang="ar-KW" sz="2400" b="1" u="sng" dirty="0">
                <a:solidFill>
                  <a:srgbClr val="003192"/>
                </a:solidFill>
              </a:rPr>
              <a:t>ويوقف عليهما بالسكون </a:t>
            </a:r>
            <a:endParaRPr lang="ar-KW" sz="2400" b="1" u="sng" dirty="0" smtClean="0">
              <a:solidFill>
                <a:srgbClr val="00319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KW" sz="2400" dirty="0" smtClean="0">
                <a:solidFill>
                  <a:srgbClr val="003192"/>
                </a:solidFill>
              </a:rPr>
              <a:t>إلا </a:t>
            </a:r>
            <a:r>
              <a:rPr lang="ar-KW" sz="2400" dirty="0">
                <a:solidFill>
                  <a:srgbClr val="003192"/>
                </a:solidFill>
              </a:rPr>
              <a:t>في قوله تعالى: {</a:t>
            </a:r>
            <a:r>
              <a:rPr lang="ar-KW" sz="2400" b="1" dirty="0">
                <a:solidFill>
                  <a:srgbClr val="FF0000"/>
                </a:solidFill>
              </a:rPr>
              <a:t>وَكَأَيِّنْ</a:t>
            </a:r>
            <a:r>
              <a:rPr lang="ar-KW" sz="2400" dirty="0">
                <a:solidFill>
                  <a:srgbClr val="003192"/>
                </a:solidFill>
              </a:rPr>
              <a:t>} حيث وقع </a:t>
            </a:r>
            <a:r>
              <a:rPr lang="ar-KW" sz="2400" dirty="0" smtClean="0">
                <a:solidFill>
                  <a:srgbClr val="003192"/>
                </a:solidFill>
              </a:rPr>
              <a:t>فيوقف عليه بالنون فإنهم </a:t>
            </a:r>
            <a:r>
              <a:rPr lang="ar-KW" sz="2400" dirty="0">
                <a:solidFill>
                  <a:srgbClr val="003192"/>
                </a:solidFill>
              </a:rPr>
              <a:t>كتبوه </a:t>
            </a:r>
            <a:r>
              <a:rPr lang="ar-KW" sz="2400" dirty="0" smtClean="0">
                <a:solidFill>
                  <a:srgbClr val="003192"/>
                </a:solidFill>
              </a:rPr>
              <a:t>بالنون</a:t>
            </a:r>
          </a:p>
          <a:p>
            <a:pPr algn="ctr">
              <a:lnSpc>
                <a:spcPct val="150000"/>
              </a:lnSpc>
            </a:pPr>
            <a:r>
              <a:rPr lang="ar-KW" sz="1600" dirty="0" smtClean="0">
                <a:solidFill>
                  <a:srgbClr val="003192"/>
                </a:solidFill>
              </a:rPr>
              <a:t>ولا </a:t>
            </a:r>
            <a:r>
              <a:rPr lang="ar-KW" sz="1600" dirty="0">
                <a:solidFill>
                  <a:srgbClr val="003192"/>
                </a:solidFill>
              </a:rPr>
              <a:t>يلتبس علينا وجود ميم الإقلاب مع أحد الحركات الثلاث؛ لأنها بمنزلة الحركة الثانية للتنوين.</a:t>
            </a:r>
            <a:endParaRPr lang="en-US" sz="1600" dirty="0">
              <a:solidFill>
                <a:srgbClr val="00319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3035" y="1315015"/>
            <a:ext cx="7086697" cy="369331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2000" dirty="0" smtClean="0">
                <a:solidFill>
                  <a:srgbClr val="003192"/>
                </a:solidFill>
              </a:rPr>
              <a:t>As </a:t>
            </a:r>
            <a:r>
              <a:rPr lang="en-US" sz="2000" dirty="0">
                <a:solidFill>
                  <a:srgbClr val="003192"/>
                </a:solidFill>
              </a:rPr>
              <a:t>for the </a:t>
            </a:r>
            <a:r>
              <a:rPr lang="en-US" sz="2000" b="1" u="sng" dirty="0">
                <a:solidFill>
                  <a:srgbClr val="003192"/>
                </a:solidFill>
              </a:rPr>
              <a:t>two </a:t>
            </a:r>
            <a:r>
              <a:rPr lang="en-US" sz="2000" b="1" u="sng" dirty="0" err="1">
                <a:solidFill>
                  <a:srgbClr val="003192"/>
                </a:solidFill>
              </a:rPr>
              <a:t>dammahs</a:t>
            </a:r>
            <a:r>
              <a:rPr lang="en-US" sz="2000" b="1" u="sng" dirty="0">
                <a:solidFill>
                  <a:srgbClr val="003192"/>
                </a:solidFill>
              </a:rPr>
              <a:t> and two </a:t>
            </a:r>
            <a:r>
              <a:rPr lang="en-US" sz="2000" b="1" u="sng" dirty="0" err="1">
                <a:solidFill>
                  <a:srgbClr val="003192"/>
                </a:solidFill>
              </a:rPr>
              <a:t>kasrahs</a:t>
            </a:r>
            <a:r>
              <a:rPr lang="en-US" sz="2000" dirty="0">
                <a:solidFill>
                  <a:srgbClr val="003192"/>
                </a:solidFill>
              </a:rPr>
              <a:t>, </a:t>
            </a:r>
            <a:endParaRPr lang="en-US" sz="2000" dirty="0" smtClean="0">
              <a:solidFill>
                <a:srgbClr val="003192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en-US" sz="2000" dirty="0" smtClean="0">
                <a:solidFill>
                  <a:srgbClr val="003192"/>
                </a:solidFill>
              </a:rPr>
              <a:t>the </a:t>
            </a:r>
            <a:r>
              <a:rPr lang="en-US" sz="2000" dirty="0" err="1">
                <a:solidFill>
                  <a:srgbClr val="003192"/>
                </a:solidFill>
              </a:rPr>
              <a:t>tanween</a:t>
            </a:r>
            <a:r>
              <a:rPr lang="en-US" sz="2000" dirty="0">
                <a:solidFill>
                  <a:srgbClr val="003192"/>
                </a:solidFill>
              </a:rPr>
              <a:t> is to be deleted and </a:t>
            </a:r>
            <a:r>
              <a:rPr lang="en-US" sz="2000" b="1" u="sng" dirty="0">
                <a:solidFill>
                  <a:srgbClr val="003192"/>
                </a:solidFill>
              </a:rPr>
              <a:t>replaced by a </a:t>
            </a:r>
            <a:r>
              <a:rPr lang="en-US" sz="2000" b="1" i="1" u="sng" dirty="0" err="1">
                <a:solidFill>
                  <a:srgbClr val="003192"/>
                </a:solidFill>
              </a:rPr>
              <a:t>sukun</a:t>
            </a:r>
            <a:r>
              <a:rPr lang="en-US" sz="2000" b="1" u="sng" dirty="0">
                <a:solidFill>
                  <a:srgbClr val="003192"/>
                </a:solidFill>
              </a:rPr>
              <a:t>,</a:t>
            </a:r>
            <a:r>
              <a:rPr lang="en-US" sz="2000" dirty="0">
                <a:solidFill>
                  <a:srgbClr val="003192"/>
                </a:solidFill>
              </a:rPr>
              <a:t> </a:t>
            </a:r>
            <a:endParaRPr lang="en-US" sz="2000" dirty="0" smtClean="0">
              <a:solidFill>
                <a:srgbClr val="003192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en-US" sz="2000" dirty="0" smtClean="0">
                <a:solidFill>
                  <a:srgbClr val="003192"/>
                </a:solidFill>
              </a:rPr>
              <a:t>except </a:t>
            </a:r>
            <a:r>
              <a:rPr lang="en-US" sz="2000" dirty="0">
                <a:solidFill>
                  <a:srgbClr val="003192"/>
                </a:solidFill>
              </a:rPr>
              <a:t>in Allah's (Exalted be He) Saying "</a:t>
            </a:r>
            <a:r>
              <a:rPr lang="ar-SA" sz="2800" b="1" dirty="0">
                <a:solidFill>
                  <a:srgbClr val="FF0000"/>
                </a:solidFill>
              </a:rPr>
              <a:t>وَكَأَيِّنْ</a:t>
            </a:r>
            <a:r>
              <a:rPr lang="en-US" sz="2000" dirty="0">
                <a:solidFill>
                  <a:srgbClr val="003192"/>
                </a:solidFill>
              </a:rPr>
              <a:t>" wherever it occurs in the Qur’an </a:t>
            </a:r>
            <a:r>
              <a:rPr lang="en-US" sz="2000" dirty="0" smtClean="0">
                <a:solidFill>
                  <a:srgbClr val="003192"/>
                </a:solidFill>
              </a:rPr>
              <a:t>we stop on the Noon since </a:t>
            </a:r>
            <a:r>
              <a:rPr lang="en-US" sz="2000" dirty="0">
                <a:solidFill>
                  <a:srgbClr val="003192"/>
                </a:solidFill>
              </a:rPr>
              <a:t>it is written in this very manner in Allah's Book. </a:t>
            </a:r>
            <a:endParaRPr lang="en-US" sz="2000" dirty="0" smtClean="0">
              <a:solidFill>
                <a:srgbClr val="003192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en-US" sz="1600" dirty="0" smtClean="0">
                <a:solidFill>
                  <a:srgbClr val="003192"/>
                </a:solidFill>
              </a:rPr>
              <a:t>The </a:t>
            </a:r>
            <a:r>
              <a:rPr lang="en-US" sz="1600" dirty="0">
                <a:solidFill>
                  <a:srgbClr val="003192"/>
                </a:solidFill>
              </a:rPr>
              <a:t>letter "</a:t>
            </a:r>
            <a:r>
              <a:rPr lang="ar-SA" sz="1600" dirty="0">
                <a:solidFill>
                  <a:srgbClr val="003192"/>
                </a:solidFill>
              </a:rPr>
              <a:t>ميم</a:t>
            </a:r>
            <a:r>
              <a:rPr lang="en-US" sz="1600" dirty="0">
                <a:solidFill>
                  <a:srgbClr val="003192"/>
                </a:solidFill>
              </a:rPr>
              <a:t>" so pronounced with any of the three vowel </a:t>
            </a:r>
            <a:r>
              <a:rPr lang="en-US" sz="1600" dirty="0" err="1">
                <a:solidFill>
                  <a:srgbClr val="003192"/>
                </a:solidFill>
              </a:rPr>
              <a:t>harakahs</a:t>
            </a:r>
            <a:r>
              <a:rPr lang="en-US" sz="1600" dirty="0">
                <a:solidFill>
                  <a:srgbClr val="003192"/>
                </a:solidFill>
              </a:rPr>
              <a:t>, i.e. instead of a "</a:t>
            </a:r>
            <a:r>
              <a:rPr lang="ar-SA" sz="1600" dirty="0">
                <a:solidFill>
                  <a:srgbClr val="003192"/>
                </a:solidFill>
              </a:rPr>
              <a:t>نون</a:t>
            </a:r>
            <a:r>
              <a:rPr lang="en-US" sz="1600" dirty="0">
                <a:solidFill>
                  <a:srgbClr val="003192"/>
                </a:solidFill>
              </a:rPr>
              <a:t>", should not escape our attention, since it functions as the second </a:t>
            </a:r>
            <a:r>
              <a:rPr lang="en-US" sz="1600" dirty="0" err="1">
                <a:solidFill>
                  <a:srgbClr val="003192"/>
                </a:solidFill>
              </a:rPr>
              <a:t>harakah</a:t>
            </a:r>
            <a:r>
              <a:rPr lang="en-US" sz="1600" dirty="0">
                <a:solidFill>
                  <a:srgbClr val="003192"/>
                </a:solidFill>
              </a:rPr>
              <a:t> above the </a:t>
            </a:r>
            <a:r>
              <a:rPr lang="en-US" sz="1600" dirty="0" err="1">
                <a:solidFill>
                  <a:srgbClr val="003192"/>
                </a:solidFill>
              </a:rPr>
              <a:t>tanween</a:t>
            </a:r>
            <a:r>
              <a:rPr lang="en-US" sz="1600" dirty="0">
                <a:solidFill>
                  <a:srgbClr val="003192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0529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</p:spPr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7806"/>
            <a:ext cx="2743200" cy="365125"/>
          </a:xfrm>
        </p:spPr>
        <p:txBody>
          <a:bodyPr/>
          <a:lstStyle/>
          <a:p>
            <a:fld id="{81817943-45D5-5949-BC48-405C5101A313}" type="slidenum">
              <a:rPr lang="en-US" smtClean="0"/>
              <a:t>17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096" y="5327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10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37818" y="2400800"/>
            <a:ext cx="1722606" cy="1601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64750" y="2150640"/>
            <a:ext cx="1800200" cy="89255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Note</a:t>
            </a:r>
            <a:endParaRPr lang="en-US" sz="2400" b="1" dirty="0">
              <a:solidFill>
                <a:srgbClr val="FF0000"/>
              </a:solidFill>
            </a:endParaRPr>
          </a:p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ملاحظة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Box 14"/>
          <p:cNvSpPr txBox="1"/>
          <p:nvPr/>
        </p:nvSpPr>
        <p:spPr>
          <a:xfrm>
            <a:off x="2975020" y="1921810"/>
            <a:ext cx="7026923" cy="3539430"/>
          </a:xfrm>
          <a:prstGeom prst="rect">
            <a:avLst/>
          </a:prstGeom>
          <a:noFill/>
          <a:ln w="12700">
            <a:noFill/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400" u="sng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</a:t>
            </a:r>
            <a:r>
              <a:rPr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عليمٌ</a:t>
            </a:r>
            <a:r>
              <a:rPr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حكي</a:t>
            </a:r>
            <a:r>
              <a:rPr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مٌ</a:t>
            </a:r>
            <a:r>
              <a:rPr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</a:t>
            </a:r>
            <a:r>
              <a:rPr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</a:t>
            </a:r>
            <a:r>
              <a:rPr lang="ar-KW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</a:t>
            </a:r>
            <a:r>
              <a:rPr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عليمٌ</a:t>
            </a:r>
            <a:r>
              <a:rPr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حكي</a:t>
            </a:r>
            <a:r>
              <a:rPr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مْ</a:t>
            </a:r>
            <a:r>
              <a:rPr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حكيمٍ خبـيـ</a:t>
            </a:r>
            <a:r>
              <a:rPr lang="ar-KW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رٍ 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ar-KW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 </a:t>
            </a: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حكيمٍ 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خبيـ</a:t>
            </a:r>
            <a:r>
              <a:rPr lang="ar-KW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رْ</a:t>
            </a:r>
            <a:endParaRPr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/>
              <a:ea typeface="Calibri"/>
              <a:cs typeface="Calibri"/>
            </a:endParaRPr>
          </a:p>
          <a:p>
            <a:pPr algn="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ar-KW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عليمًا حكي</a:t>
            </a:r>
            <a:r>
              <a:rPr lang="ar-KW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مًا</a:t>
            </a: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KW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 </a:t>
            </a: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عليمًا 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حكي</a:t>
            </a:r>
            <a:r>
              <a:rPr lang="ar-KW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</a:t>
            </a:r>
            <a:endParaRPr lang="ar-KW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266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</p:spPr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7806"/>
            <a:ext cx="2743200" cy="365125"/>
          </a:xfrm>
        </p:spPr>
        <p:txBody>
          <a:bodyPr/>
          <a:lstStyle/>
          <a:p>
            <a:fld id="{81817943-45D5-5949-BC48-405C5101A313}" type="slidenum">
              <a:rPr lang="en-US" smtClean="0"/>
              <a:t>18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096" y="5327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10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37818" y="2400800"/>
            <a:ext cx="1722606" cy="1601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64750" y="2150640"/>
            <a:ext cx="1800200" cy="89255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Note</a:t>
            </a:r>
            <a:endParaRPr lang="en-US" sz="2400" b="1" dirty="0">
              <a:solidFill>
                <a:srgbClr val="FF0000"/>
              </a:solidFill>
            </a:endParaRPr>
          </a:p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ملاحظة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14"/>
          <p:cNvSpPr txBox="1"/>
          <p:nvPr/>
        </p:nvSpPr>
        <p:spPr>
          <a:xfrm>
            <a:off x="2975020" y="1482877"/>
            <a:ext cx="7026923" cy="2308324"/>
          </a:xfrm>
          <a:prstGeom prst="rect">
            <a:avLst/>
          </a:prstGeom>
          <a:noFill/>
          <a:ln w="12700">
            <a:noFill/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رَحْمَ</a:t>
            </a:r>
            <a:r>
              <a:rPr lang="ar-KW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ةٌ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</a:t>
            </a:r>
            <a:r>
              <a:rPr lang="ar-KW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</a:t>
            </a: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رحم</a:t>
            </a:r>
            <a:r>
              <a:rPr lang="ar-KW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هْ</a:t>
            </a:r>
          </a:p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رَحْمَ</a:t>
            </a:r>
            <a:r>
              <a:rPr lang="ar-KW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ةٍ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</a:t>
            </a:r>
            <a:r>
              <a:rPr lang="ar-KW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</a:t>
            </a: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رحم</a:t>
            </a:r>
            <a:r>
              <a:rPr lang="ar-KW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هْ</a:t>
            </a:r>
          </a:p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ar-KW" sz="3200" dirty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رَحْمَ</a:t>
            </a:r>
            <a:r>
              <a:rPr lang="ar-KW" sz="3200" dirty="0">
                <a:ln w="0"/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ةً</a:t>
            </a:r>
            <a:r>
              <a:rPr lang="ar-KW" sz="3200" dirty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</a:t>
            </a:r>
            <a:r>
              <a:rPr lang="ar-KW" sz="1600" dirty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</a:t>
            </a:r>
            <a:r>
              <a:rPr lang="ar-KW" sz="3200" dirty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رحم</a:t>
            </a:r>
            <a:r>
              <a:rPr lang="ar-KW" sz="3200" dirty="0">
                <a:ln w="0"/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هْ</a:t>
            </a:r>
          </a:p>
        </p:txBody>
      </p:sp>
      <p:sp>
        <p:nvSpPr>
          <p:cNvPr id="8" name="TextBox 14"/>
          <p:cNvSpPr txBox="1"/>
          <p:nvPr/>
        </p:nvSpPr>
        <p:spPr>
          <a:xfrm>
            <a:off x="2818327" y="3965903"/>
            <a:ext cx="7026923" cy="2308324"/>
          </a:xfrm>
          <a:prstGeom prst="rect">
            <a:avLst/>
          </a:prstGeom>
          <a:noFill/>
          <a:ln w="12700">
            <a:noFill/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KW" sz="3200" b="1" dirty="0" smtClean="0">
                <a:solidFill>
                  <a:srgbClr val="FF0000"/>
                </a:solidFill>
              </a:rPr>
              <a:t>وَكَأَيِّنْ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ar-KW" sz="3200" b="1" dirty="0" smtClean="0">
                <a:solidFill>
                  <a:srgbClr val="FF0000"/>
                </a:solidFill>
              </a:rPr>
              <a:t> </a:t>
            </a:r>
            <a:r>
              <a:rPr lang="ar-KW" sz="3200" b="1" dirty="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(</a:t>
            </a:r>
            <a:r>
              <a:rPr lang="ar-KW" sz="3200" b="1" strike="sngStrike" dirty="0" smtClean="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وَكَأَيٍّ</a:t>
            </a:r>
            <a:r>
              <a:rPr lang="ar-KW" sz="3200" b="1" dirty="0" smtClean="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) </a:t>
            </a:r>
            <a:r>
              <a:rPr lang="ar-KW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ar-KW" sz="3200" b="1" dirty="0" smtClean="0">
                <a:solidFill>
                  <a:srgbClr val="FF0000"/>
                </a:solidFill>
              </a:rPr>
              <a:t>و</a:t>
            </a:r>
            <a:r>
              <a:rPr lang="ar-KW" sz="3200" b="1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َكَأَيْ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ar-KW" sz="3200" b="1" dirty="0">
                <a:solidFill>
                  <a:srgbClr val="FF0000"/>
                </a:solidFill>
              </a:rPr>
              <a:t>وَكَأَيِّنْ</a:t>
            </a:r>
            <a:endParaRPr lang="ar-KW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لَنَسْفَعًا</a:t>
            </a:r>
            <a:r>
              <a:rPr lang="ar-KW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KW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KW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ar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لَنَسْفَع</a:t>
            </a:r>
            <a:r>
              <a:rPr lang="ar-KW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</a:t>
            </a:r>
            <a:endParaRPr lang="ar-KW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ar-KW" sz="3200" dirty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وَلَيَكُونًا</a:t>
            </a:r>
            <a:r>
              <a:rPr lang="ar-KW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ar-KW" sz="16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</a:t>
            </a:r>
            <a:r>
              <a:rPr lang="ar-KW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ar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وَلَيَكُون</a:t>
            </a:r>
            <a:r>
              <a:rPr lang="ar-KW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</a:t>
            </a:r>
            <a:endParaRPr lang="ar-KW" sz="3200" dirty="0">
              <a:ln w="0"/>
              <a:solidFill>
                <a:srgbClr val="FF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021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</p:spPr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7806"/>
            <a:ext cx="2743200" cy="365125"/>
          </a:xfrm>
        </p:spPr>
        <p:txBody>
          <a:bodyPr/>
          <a:lstStyle/>
          <a:p>
            <a:fld id="{81817943-45D5-5949-BC48-405C5101A313}" type="slidenum">
              <a:rPr lang="en-US" smtClean="0"/>
              <a:t>19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096" y="5327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10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37818" y="2400800"/>
            <a:ext cx="1722606" cy="16011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38865" y="2441782"/>
            <a:ext cx="2376264" cy="378565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ar-KW" sz="4000" b="1" dirty="0">
                <a:solidFill>
                  <a:srgbClr val="003192"/>
                </a:solidFill>
              </a:rPr>
              <a:t>الإظهار</a:t>
            </a:r>
            <a:r>
              <a:rPr lang="ar-KW" sz="4000" b="1" dirty="0" smtClean="0">
                <a:solidFill>
                  <a:srgbClr val="003192"/>
                </a:solidFill>
              </a:rPr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ar-KW" sz="4000" b="1" dirty="0" smtClean="0">
                <a:solidFill>
                  <a:srgbClr val="003192"/>
                </a:solidFill>
              </a:rPr>
              <a:t>الإدغام.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ar-KW" sz="4000" b="1" dirty="0" smtClean="0">
                <a:solidFill>
                  <a:srgbClr val="003192"/>
                </a:solidFill>
              </a:rPr>
              <a:t>الإقلاب.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ar-KW" sz="4000" b="1" dirty="0" smtClean="0">
                <a:solidFill>
                  <a:srgbClr val="003192"/>
                </a:solidFill>
              </a:rPr>
              <a:t>الإخفاء</a:t>
            </a:r>
            <a:r>
              <a:rPr lang="ar-KW" sz="4000" b="1" dirty="0">
                <a:solidFill>
                  <a:srgbClr val="003192"/>
                </a:solidFill>
              </a:rPr>
              <a:t>.</a:t>
            </a:r>
            <a:endParaRPr lang="en-US" sz="4000" b="1" dirty="0">
              <a:solidFill>
                <a:srgbClr val="00319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56766" y="2257116"/>
            <a:ext cx="2808312" cy="415498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buClr>
                <a:srgbClr val="FF0000"/>
              </a:buClr>
            </a:pPr>
            <a:r>
              <a:rPr lang="en-US" sz="4400" b="1" dirty="0">
                <a:solidFill>
                  <a:srgbClr val="003192"/>
                </a:solidFill>
              </a:rPr>
              <a:t>1- </a:t>
            </a:r>
            <a:r>
              <a:rPr lang="en-US" sz="4400" b="1" dirty="0" err="1" smtClean="0">
                <a:solidFill>
                  <a:srgbClr val="003192"/>
                </a:solidFill>
              </a:rPr>
              <a:t>Izh-har</a:t>
            </a:r>
            <a:endParaRPr lang="en-US" sz="4400" b="1" dirty="0" smtClean="0">
              <a:solidFill>
                <a:srgbClr val="003192"/>
              </a:solidFill>
            </a:endParaRPr>
          </a:p>
          <a:p>
            <a:pPr algn="l" rtl="0">
              <a:lnSpc>
                <a:spcPct val="150000"/>
              </a:lnSpc>
              <a:buClr>
                <a:srgbClr val="FF0000"/>
              </a:buClr>
            </a:pPr>
            <a:r>
              <a:rPr lang="en-US" sz="4400" b="1" dirty="0" smtClean="0">
                <a:solidFill>
                  <a:srgbClr val="003192"/>
                </a:solidFill>
              </a:rPr>
              <a:t>2- </a:t>
            </a:r>
            <a:r>
              <a:rPr lang="en-US" sz="4400" b="1" dirty="0" err="1" smtClean="0">
                <a:solidFill>
                  <a:srgbClr val="003192"/>
                </a:solidFill>
              </a:rPr>
              <a:t>Idgham</a:t>
            </a:r>
            <a:endParaRPr lang="en-US" sz="4400" b="1" dirty="0" smtClean="0">
              <a:solidFill>
                <a:srgbClr val="003192"/>
              </a:solidFill>
            </a:endParaRPr>
          </a:p>
          <a:p>
            <a:pPr algn="l" rtl="0">
              <a:lnSpc>
                <a:spcPct val="150000"/>
              </a:lnSpc>
              <a:buClr>
                <a:srgbClr val="FF0000"/>
              </a:buClr>
            </a:pPr>
            <a:r>
              <a:rPr lang="en-US" sz="4400" b="1" dirty="0" smtClean="0">
                <a:solidFill>
                  <a:srgbClr val="003192"/>
                </a:solidFill>
              </a:rPr>
              <a:t>3- </a:t>
            </a:r>
            <a:r>
              <a:rPr lang="en-US" sz="4400" b="1" dirty="0" err="1" smtClean="0">
                <a:solidFill>
                  <a:srgbClr val="003192"/>
                </a:solidFill>
              </a:rPr>
              <a:t>Iqlab</a:t>
            </a:r>
            <a:endParaRPr lang="en-US" sz="4400" b="1" dirty="0" smtClean="0">
              <a:solidFill>
                <a:srgbClr val="003192"/>
              </a:solidFill>
            </a:endParaRPr>
          </a:p>
          <a:p>
            <a:pPr algn="l" rtl="0">
              <a:lnSpc>
                <a:spcPct val="150000"/>
              </a:lnSpc>
              <a:buClr>
                <a:srgbClr val="FF0000"/>
              </a:buClr>
            </a:pPr>
            <a:r>
              <a:rPr lang="en-US" sz="4400" b="1" dirty="0" smtClean="0">
                <a:solidFill>
                  <a:srgbClr val="003192"/>
                </a:solidFill>
              </a:rPr>
              <a:t>4- </a:t>
            </a:r>
            <a:r>
              <a:rPr lang="en-US" sz="4400" b="1" dirty="0" err="1">
                <a:solidFill>
                  <a:srgbClr val="003192"/>
                </a:solidFill>
              </a:rPr>
              <a:t>Ikhfa</a:t>
            </a:r>
            <a:r>
              <a:rPr lang="en-US" sz="4400" b="1" dirty="0">
                <a:solidFill>
                  <a:srgbClr val="003192"/>
                </a:solidFill>
              </a:rPr>
              <a:t>'</a:t>
            </a:r>
            <a:r>
              <a:rPr lang="ar-SA" sz="4400" b="1" dirty="0">
                <a:solidFill>
                  <a:srgbClr val="003192"/>
                </a:solidFill>
              </a:rPr>
              <a:t> </a:t>
            </a:r>
            <a:endParaRPr lang="en-US" sz="4400" b="1" dirty="0">
              <a:solidFill>
                <a:srgbClr val="00319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10691" y="1426119"/>
            <a:ext cx="5704437" cy="95410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The Nun </a:t>
            </a:r>
            <a:r>
              <a:rPr lang="en-US" sz="2800" b="1" dirty="0" err="1">
                <a:solidFill>
                  <a:srgbClr val="FF0000"/>
                </a:solidFill>
              </a:rPr>
              <a:t>Sakinah</a:t>
            </a:r>
            <a:r>
              <a:rPr lang="en-US" sz="2800" b="1" dirty="0">
                <a:solidFill>
                  <a:srgbClr val="FF0000"/>
                </a:solidFill>
              </a:rPr>
              <a:t> and </a:t>
            </a:r>
            <a:r>
              <a:rPr lang="en-US" sz="2800" b="1" dirty="0" err="1">
                <a:solidFill>
                  <a:srgbClr val="FF0000"/>
                </a:solidFill>
              </a:rPr>
              <a:t>Tanween</a:t>
            </a:r>
            <a:r>
              <a:rPr lang="en-US" sz="2800" b="1" dirty="0">
                <a:solidFill>
                  <a:srgbClr val="FF0000"/>
                </a:solidFill>
              </a:rPr>
              <a:t> Rules</a:t>
            </a:r>
          </a:p>
          <a:p>
            <a:pPr algn="ctr"/>
            <a:r>
              <a:rPr lang="ar-KW" sz="2800" b="1" dirty="0" smtClean="0">
                <a:solidFill>
                  <a:srgbClr val="FF0000"/>
                </a:solidFill>
              </a:rPr>
              <a:t>أحكام النون الساكنة والتنوين</a:t>
            </a:r>
          </a:p>
        </p:txBody>
      </p:sp>
    </p:spTree>
    <p:extLst>
      <p:ext uri="{BB962C8B-B14F-4D97-AF65-F5344CB8AC3E}">
        <p14:creationId xmlns:p14="http://schemas.microsoft.com/office/powerpoint/2010/main" val="176668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020" y="886336"/>
            <a:ext cx="10515600" cy="1325563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020" y="2457544"/>
            <a:ext cx="6018923" cy="2720617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Definition of Noon </a:t>
            </a:r>
            <a:r>
              <a:rPr lang="en-US" sz="2400" b="1" dirty="0" err="1" smtClean="0"/>
              <a:t>Sakinah</a:t>
            </a:r>
            <a:r>
              <a:rPr lang="en-US" sz="2400" b="1" dirty="0" smtClean="0"/>
              <a:t> &amp; </a:t>
            </a:r>
            <a:r>
              <a:rPr lang="en-US" sz="2400" b="1" dirty="0" err="1" smtClean="0"/>
              <a:t>Tanween</a:t>
            </a:r>
            <a:endParaRPr lang="en-US" sz="2400" b="1" dirty="0" smtClean="0"/>
          </a:p>
          <a:p>
            <a:r>
              <a:rPr lang="en-US" sz="2400" b="1" dirty="0" smtClean="0"/>
              <a:t>Differences between Noon </a:t>
            </a:r>
            <a:r>
              <a:rPr lang="en-US" sz="2400" b="1" dirty="0" err="1"/>
              <a:t>Sakinah</a:t>
            </a:r>
            <a:r>
              <a:rPr lang="en-US" sz="2400" b="1" dirty="0"/>
              <a:t> &amp; </a:t>
            </a:r>
            <a:r>
              <a:rPr lang="en-US" sz="2400" b="1" dirty="0" err="1" smtClean="0"/>
              <a:t>Tanween</a:t>
            </a:r>
            <a:endParaRPr lang="en-US" sz="2400" b="1" dirty="0" smtClean="0"/>
          </a:p>
          <a:p>
            <a:r>
              <a:rPr lang="en-US" sz="2400" b="1" dirty="0" smtClean="0"/>
              <a:t>Rules of stopping on the </a:t>
            </a:r>
            <a:r>
              <a:rPr lang="en-US" sz="2400" b="1" dirty="0" err="1" smtClean="0"/>
              <a:t>Tanween</a:t>
            </a:r>
            <a:endParaRPr lang="en-US" sz="2400" b="1" dirty="0"/>
          </a:p>
          <a:p>
            <a:endParaRPr lang="en-US" sz="32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F412-AA90-1043-BCB5-FC8396DF0750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6301" y="2457544"/>
            <a:ext cx="4114800" cy="382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83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</a:rPr>
              <a:t>وهو يهدي </a:t>
            </a:r>
            <a:r>
              <a:rPr lang="ar-KW" sz="4000" b="1" dirty="0" smtClean="0">
                <a:solidFill>
                  <a:schemeClr val="bg1"/>
                </a:solidFill>
              </a:rPr>
              <a:t>السبيل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Jazakom</a:t>
            </a:r>
            <a:r>
              <a:rPr lang="en-US" sz="4000" b="1" dirty="0" smtClean="0">
                <a:solidFill>
                  <a:schemeClr val="bg1"/>
                </a:solidFill>
              </a:rPr>
              <a:t> Allah </a:t>
            </a:r>
            <a:r>
              <a:rPr lang="en-US" sz="4000" b="1" dirty="0" err="1" smtClean="0">
                <a:solidFill>
                  <a:schemeClr val="bg1"/>
                </a:solidFill>
              </a:rPr>
              <a:t>Khairan</a:t>
            </a:r>
            <a:endParaRPr lang="ar-KW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735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F412-AA90-1043-BCB5-FC8396DF0750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825" y="1846196"/>
            <a:ext cx="10058400" cy="3382627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8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</a:t>
            </a:r>
            <a:r>
              <a:rPr lang="en-US" sz="9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9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 the Noon </a:t>
            </a:r>
            <a:r>
              <a:rPr lang="en-US" sz="3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3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ar-KW" sz="3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KW" sz="3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KW" sz="8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</a:t>
            </a:r>
            <a:br>
              <a:rPr lang="ar-KW" sz="8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KW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أحكام النون الساكنة والتنوين</a:t>
            </a:r>
            <a:endParaRPr lang="en-US" sz="4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55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</p:spPr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7806"/>
            <a:ext cx="2743200" cy="365125"/>
          </a:xfrm>
        </p:spPr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5165" y="1931693"/>
            <a:ext cx="1584176" cy="83099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en-US" sz="2400" b="1" dirty="0" smtClean="0">
                <a:solidFill>
                  <a:srgbClr val="FF0000"/>
                </a:solidFill>
              </a:rPr>
              <a:t>Definition</a:t>
            </a:r>
            <a:endParaRPr lang="ar-KW" sz="2400" b="1" dirty="0" smtClean="0">
              <a:solidFill>
                <a:srgbClr val="FF0000"/>
              </a:solidFill>
            </a:endParaRPr>
          </a:p>
          <a:p>
            <a:pPr lvl="0" algn="ctr"/>
            <a:r>
              <a:rPr lang="ar-KW" sz="2400" b="1" dirty="0">
                <a:solidFill>
                  <a:srgbClr val="FF0000"/>
                </a:solidFill>
              </a:rPr>
              <a:t>التعريف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096" y="5327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10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37818" y="2400800"/>
            <a:ext cx="1722606" cy="1601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09800" y="4378634"/>
            <a:ext cx="7949974" cy="13234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KW" sz="2800" b="1" dirty="0">
                <a:solidFill>
                  <a:srgbClr val="FF0000"/>
                </a:solidFill>
              </a:rPr>
              <a:t>النون </a:t>
            </a:r>
            <a:r>
              <a:rPr lang="ar-KW" sz="2800" b="1" dirty="0" smtClean="0">
                <a:solidFill>
                  <a:srgbClr val="FF0000"/>
                </a:solidFill>
              </a:rPr>
              <a:t>الساكنة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ar-KW" sz="2800" b="1" dirty="0" smtClean="0">
                <a:solidFill>
                  <a:srgbClr val="003192"/>
                </a:solidFill>
              </a:rPr>
              <a:t> </a:t>
            </a:r>
            <a:r>
              <a:rPr lang="ar-KW" sz="2400" b="1" dirty="0" smtClean="0">
                <a:solidFill>
                  <a:srgbClr val="003192"/>
                </a:solidFill>
              </a:rPr>
              <a:t>النون </a:t>
            </a:r>
            <a:r>
              <a:rPr lang="ar-KW" sz="2400" b="1" dirty="0">
                <a:solidFill>
                  <a:srgbClr val="003192"/>
                </a:solidFill>
              </a:rPr>
              <a:t>الخالية من </a:t>
            </a:r>
            <a:r>
              <a:rPr lang="ar-KW" sz="2400" b="1" dirty="0" smtClean="0">
                <a:solidFill>
                  <a:srgbClr val="003192"/>
                </a:solidFill>
              </a:rPr>
              <a:t>الحركة</a:t>
            </a:r>
            <a:endParaRPr lang="en-US" sz="2400" b="1" dirty="0" smtClean="0">
              <a:solidFill>
                <a:srgbClr val="003192"/>
              </a:solidFill>
            </a:endParaRPr>
          </a:p>
          <a:p>
            <a:pPr algn="ctr"/>
            <a:r>
              <a:rPr lang="ar-KW" sz="2400" b="1" dirty="0" smtClean="0">
                <a:solidFill>
                  <a:srgbClr val="003192"/>
                </a:solidFill>
              </a:rPr>
              <a:t> </a:t>
            </a:r>
            <a:r>
              <a:rPr lang="ar-KW" sz="2400" b="1" dirty="0">
                <a:solidFill>
                  <a:srgbClr val="003192"/>
                </a:solidFill>
              </a:rPr>
              <a:t>والثابتة لفظًا وخطًّا، وصلا </a:t>
            </a:r>
            <a:r>
              <a:rPr lang="ar-KW" sz="2400" b="1" dirty="0" smtClean="0">
                <a:solidFill>
                  <a:srgbClr val="003192"/>
                </a:solidFill>
              </a:rPr>
              <a:t>ووقفًا</a:t>
            </a:r>
            <a:endParaRPr lang="ar-KW" sz="2800" dirty="0" smtClean="0">
              <a:solidFill>
                <a:srgbClr val="00319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4600" y="1772205"/>
            <a:ext cx="7723218" cy="19389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2400" b="1" dirty="0">
                <a:solidFill>
                  <a:srgbClr val="FF0000"/>
                </a:solidFill>
              </a:rPr>
              <a:t>Definition of Nun </a:t>
            </a:r>
            <a:r>
              <a:rPr lang="en-US" sz="2400" b="1" dirty="0" err="1">
                <a:solidFill>
                  <a:srgbClr val="FF0000"/>
                </a:solidFill>
              </a:rPr>
              <a:t>Sakinah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  <a:p>
            <a:pPr algn="ctr" rtl="0"/>
            <a:r>
              <a:rPr lang="en-US" sz="2400" b="1" dirty="0">
                <a:solidFill>
                  <a:srgbClr val="003192"/>
                </a:solidFill>
              </a:rPr>
              <a:t>It is the consonant nun (</a:t>
            </a:r>
            <a:r>
              <a:rPr lang="ar-SA" sz="2400" b="1" dirty="0">
                <a:solidFill>
                  <a:srgbClr val="003192"/>
                </a:solidFill>
              </a:rPr>
              <a:t>نون</a:t>
            </a:r>
            <a:r>
              <a:rPr lang="en-US" sz="2400" b="1" dirty="0">
                <a:solidFill>
                  <a:srgbClr val="003192"/>
                </a:solidFill>
              </a:rPr>
              <a:t>)  that has no vowel sound on it. It is written and pronounced clearly, whether it is being recited continuously with what follows it, or the reciter pauses on </a:t>
            </a:r>
            <a:r>
              <a:rPr lang="en-US" sz="2400" b="1" dirty="0" smtClean="0">
                <a:solidFill>
                  <a:srgbClr val="003192"/>
                </a:solidFill>
              </a:rPr>
              <a:t>it</a:t>
            </a:r>
            <a:r>
              <a:rPr lang="en-US" sz="2000" dirty="0" smtClean="0">
                <a:solidFill>
                  <a:srgbClr val="00319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833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</p:spPr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7806"/>
            <a:ext cx="2743200" cy="365125"/>
          </a:xfrm>
        </p:spPr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5165" y="1931693"/>
            <a:ext cx="1584176" cy="83099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en-US" sz="2400" b="1" dirty="0" smtClean="0">
                <a:solidFill>
                  <a:srgbClr val="FF0000"/>
                </a:solidFill>
              </a:rPr>
              <a:t>Definition</a:t>
            </a:r>
            <a:endParaRPr lang="ar-KW" sz="2400" b="1" dirty="0" smtClean="0">
              <a:solidFill>
                <a:srgbClr val="FF0000"/>
              </a:solidFill>
            </a:endParaRPr>
          </a:p>
          <a:p>
            <a:pPr lvl="0" algn="ctr"/>
            <a:r>
              <a:rPr lang="ar-KW" sz="2400" b="1" dirty="0">
                <a:solidFill>
                  <a:srgbClr val="FF0000"/>
                </a:solidFill>
              </a:rPr>
              <a:t>التعريف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096" y="5327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10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37818" y="2400800"/>
            <a:ext cx="1722606" cy="16011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86773" y="3526985"/>
            <a:ext cx="4998373" cy="300082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KW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✦ </a:t>
            </a:r>
            <a:r>
              <a:rPr lang="ar-KW" u="sng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النّون السّاكنة:</a:t>
            </a:r>
          </a:p>
          <a:p>
            <a:pPr algn="r" rtl="1">
              <a:lnSpc>
                <a:spcPct val="150000"/>
              </a:lnSpc>
            </a:pPr>
            <a:r>
              <a:rPr lang="ar-KW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حرف أصلي من حروف الهجاء.</a:t>
            </a:r>
          </a:p>
          <a:p>
            <a:pPr algn="r" rtl="1">
              <a:lnSpc>
                <a:spcPct val="150000"/>
              </a:lnSpc>
            </a:pPr>
            <a:r>
              <a:rPr lang="ar-KW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ثابتة في اللفظ والخط.</a:t>
            </a:r>
          </a:p>
          <a:p>
            <a:pPr algn="r" rtl="1">
              <a:lnSpc>
                <a:spcPct val="150000"/>
              </a:lnSpc>
            </a:pPr>
            <a:r>
              <a:rPr lang="ar-KW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ثابتة في الوقف والوصل.</a:t>
            </a:r>
          </a:p>
          <a:p>
            <a:pPr algn="r" rtl="1">
              <a:lnSpc>
                <a:spcPct val="150000"/>
              </a:lnSpc>
            </a:pPr>
            <a:r>
              <a:rPr lang="ar-KW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تكون في الأسماء والأفعال والحروف.</a:t>
            </a:r>
          </a:p>
          <a:p>
            <a:pPr algn="r" rtl="1">
              <a:lnSpc>
                <a:spcPct val="150000"/>
              </a:lnSpc>
            </a:pPr>
            <a:r>
              <a:rPr lang="ar-KW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متوسطة ومتطرفة.</a:t>
            </a:r>
          </a:p>
          <a:p>
            <a:pPr algn="r" rtl="1">
              <a:lnSpc>
                <a:spcPct val="150000"/>
              </a:lnSpc>
            </a:pPr>
            <a:r>
              <a:rPr lang="ar-KW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أصليّة </a:t>
            </a:r>
            <a:r>
              <a:rPr lang="ar-KW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</a:t>
            </a:r>
            <a:r>
              <a:rPr lang="ar-EG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 </a:t>
            </a:r>
            <a:r>
              <a:rPr lang="ar-KW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زائدة </a:t>
            </a:r>
            <a:r>
              <a:rPr lang="ar-KW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عن بنية </a:t>
            </a:r>
            <a:r>
              <a:rPr lang="ar-KW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الكلمة (فا</a:t>
            </a:r>
            <a:r>
              <a:rPr lang="ar-KW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نـ</a:t>
            </a:r>
            <a:r>
              <a:rPr lang="ar-KW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فلق).</a:t>
            </a:r>
            <a:endParaRPr lang="ar-KW" dirty="0">
              <a:ln>
                <a:solidFill>
                  <a:srgbClr val="002060"/>
                </a:solidFill>
              </a:ln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09341" y="2420290"/>
            <a:ext cx="5271966" cy="38318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u="sng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Noon Sakina </a:t>
            </a:r>
            <a:r>
              <a:rPr lang="ar-EG" sz="1600" u="sng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نْ)</a:t>
            </a:r>
            <a:r>
              <a:rPr lang="en-US" sz="1600" u="sng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):</a:t>
            </a:r>
            <a:endParaRPr lang="en-US" sz="1600" u="sng" dirty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one of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Alphabet letters.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remains unchanged in the oral pronunciation, and the written transcript.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pronounced whether one stops at the end of the word or continues with the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recitation.</a:t>
            </a:r>
            <a:endParaRPr lang="en-US" sz="1600" dirty="0">
              <a:ln>
                <a:solidFill>
                  <a:srgbClr val="002060"/>
                </a:solidFill>
              </a:ln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appears in names, verbs, or letters.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appears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middle or the end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word.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noon </a:t>
            </a:r>
            <a:r>
              <a:rPr lang="en-US" sz="16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sakina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appears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part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word or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an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extra letter added to the original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word</a:t>
            </a:r>
            <a:r>
              <a:rPr lang="ar-KW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(فا</a:t>
            </a:r>
            <a:r>
              <a:rPr lang="ar-KW" sz="1600" dirty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نـ</a:t>
            </a:r>
            <a:r>
              <a:rPr lang="ar-KW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فلق</a:t>
            </a:r>
            <a:r>
              <a:rPr lang="ar-KW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600" dirty="0">
              <a:ln>
                <a:solidFill>
                  <a:srgbClr val="002060"/>
                </a:solidFill>
              </a:ln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54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</p:spPr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7806"/>
            <a:ext cx="2743200" cy="365125"/>
          </a:xfrm>
        </p:spPr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5165" y="1931693"/>
            <a:ext cx="1584176" cy="83099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en-US" sz="2400" b="1" dirty="0" smtClean="0">
                <a:solidFill>
                  <a:srgbClr val="FF0000"/>
                </a:solidFill>
              </a:rPr>
              <a:t>Definition</a:t>
            </a:r>
            <a:endParaRPr lang="ar-KW" sz="2400" b="1" dirty="0" smtClean="0">
              <a:solidFill>
                <a:srgbClr val="FF0000"/>
              </a:solidFill>
            </a:endParaRPr>
          </a:p>
          <a:p>
            <a:pPr lvl="0" algn="ctr"/>
            <a:r>
              <a:rPr lang="ar-KW" sz="2400" b="1" dirty="0">
                <a:solidFill>
                  <a:srgbClr val="FF0000"/>
                </a:solidFill>
              </a:rPr>
              <a:t>التعريف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096" y="5327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10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37818" y="2400800"/>
            <a:ext cx="1722606" cy="1601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5216" y="1812639"/>
            <a:ext cx="7710183" cy="215443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2800" b="1" dirty="0">
                <a:solidFill>
                  <a:srgbClr val="FF0000"/>
                </a:solidFill>
              </a:rPr>
              <a:t>Definition of </a:t>
            </a:r>
            <a:r>
              <a:rPr lang="en-US" sz="2800" b="1" dirty="0" err="1">
                <a:solidFill>
                  <a:srgbClr val="FF0000"/>
                </a:solidFill>
              </a:rPr>
              <a:t>Tanween</a:t>
            </a:r>
            <a:endParaRPr lang="en-US" sz="2800" dirty="0">
              <a:solidFill>
                <a:srgbClr val="FF0000"/>
              </a:solidFill>
            </a:endParaRPr>
          </a:p>
          <a:p>
            <a:pPr algn="ctr" rtl="0"/>
            <a:r>
              <a:rPr lang="en-US" sz="2400" b="1" dirty="0">
                <a:solidFill>
                  <a:srgbClr val="003192"/>
                </a:solidFill>
              </a:rPr>
              <a:t>It is an extra </a:t>
            </a:r>
            <a:r>
              <a:rPr lang="en-US" sz="2400" b="1" i="1" dirty="0">
                <a:solidFill>
                  <a:srgbClr val="003192"/>
                </a:solidFill>
              </a:rPr>
              <a:t>nun </a:t>
            </a:r>
            <a:r>
              <a:rPr lang="en-US" sz="2400" b="1" i="1" dirty="0" err="1">
                <a:solidFill>
                  <a:srgbClr val="003192"/>
                </a:solidFill>
              </a:rPr>
              <a:t>sakinah</a:t>
            </a:r>
            <a:r>
              <a:rPr lang="en-US" sz="2400" b="1" dirty="0">
                <a:solidFill>
                  <a:srgbClr val="003192"/>
                </a:solidFill>
              </a:rPr>
              <a:t> added to the end of a noun </a:t>
            </a:r>
            <a:endParaRPr lang="en-US" sz="2400" b="1" dirty="0" smtClean="0">
              <a:solidFill>
                <a:srgbClr val="003192"/>
              </a:solidFill>
            </a:endParaRPr>
          </a:p>
          <a:p>
            <a:pPr algn="ctr" rtl="0"/>
            <a:r>
              <a:rPr lang="en-US" sz="2000" b="1" dirty="0" smtClean="0">
                <a:solidFill>
                  <a:srgbClr val="003192"/>
                </a:solidFill>
              </a:rPr>
              <a:t>when </a:t>
            </a:r>
            <a:r>
              <a:rPr lang="en-US" sz="2000" b="1" dirty="0">
                <a:solidFill>
                  <a:srgbClr val="003192"/>
                </a:solidFill>
              </a:rPr>
              <a:t>it is </a:t>
            </a:r>
            <a:r>
              <a:rPr lang="en-US" sz="2000" b="1" dirty="0" smtClean="0">
                <a:solidFill>
                  <a:srgbClr val="003192"/>
                </a:solidFill>
              </a:rPr>
              <a:t>being </a:t>
            </a:r>
            <a:r>
              <a:rPr lang="en-US" sz="2000" b="1" dirty="0">
                <a:solidFill>
                  <a:srgbClr val="003192"/>
                </a:solidFill>
              </a:rPr>
              <a:t>recited continuously with what follows it, but it is neither written clearly nor pronounced when stopping or pausing on it</a:t>
            </a:r>
            <a:r>
              <a:rPr lang="en-US" sz="2000" b="1" dirty="0" smtClean="0">
                <a:solidFill>
                  <a:srgbClr val="003192"/>
                </a:solidFill>
              </a:rPr>
              <a:t>.</a:t>
            </a:r>
          </a:p>
          <a:p>
            <a:pPr algn="ctr" rtl="0"/>
            <a:endParaRPr lang="en-US" sz="2400" b="1" u="sng" dirty="0">
              <a:solidFill>
                <a:srgbClr val="003192"/>
              </a:solidFill>
            </a:endParaRPr>
          </a:p>
          <a:p>
            <a:pPr algn="ctr" rtl="0"/>
            <a:r>
              <a:rPr lang="en-US" dirty="0" smtClean="0">
                <a:solidFill>
                  <a:srgbClr val="003192"/>
                </a:solidFill>
              </a:rPr>
              <a:t>In </a:t>
            </a:r>
            <a:r>
              <a:rPr lang="en-US" dirty="0">
                <a:solidFill>
                  <a:srgbClr val="003192"/>
                </a:solidFill>
              </a:rPr>
              <a:t>writing it is </a:t>
            </a:r>
            <a:r>
              <a:rPr lang="en-US" b="1" dirty="0">
                <a:solidFill>
                  <a:srgbClr val="003192"/>
                </a:solidFill>
              </a:rPr>
              <a:t>represented as </a:t>
            </a:r>
            <a:r>
              <a:rPr lang="en-US" dirty="0">
                <a:solidFill>
                  <a:srgbClr val="003192"/>
                </a:solidFill>
              </a:rPr>
              <a:t>either two </a:t>
            </a:r>
            <a:r>
              <a:rPr lang="en-US" dirty="0" err="1">
                <a:solidFill>
                  <a:srgbClr val="003192"/>
                </a:solidFill>
              </a:rPr>
              <a:t>fathas</a:t>
            </a:r>
            <a:r>
              <a:rPr lang="en-US" dirty="0">
                <a:solidFill>
                  <a:srgbClr val="003192"/>
                </a:solidFill>
              </a:rPr>
              <a:t>, two </a:t>
            </a:r>
            <a:r>
              <a:rPr lang="en-US" dirty="0" err="1">
                <a:solidFill>
                  <a:srgbClr val="003192"/>
                </a:solidFill>
              </a:rPr>
              <a:t>kasrahs</a:t>
            </a:r>
            <a:r>
              <a:rPr lang="en-US" dirty="0">
                <a:solidFill>
                  <a:srgbClr val="003192"/>
                </a:solidFill>
              </a:rPr>
              <a:t>, or two </a:t>
            </a:r>
            <a:r>
              <a:rPr lang="en-US" dirty="0" err="1">
                <a:solidFill>
                  <a:srgbClr val="003192"/>
                </a:solidFill>
              </a:rPr>
              <a:t>dammahs</a:t>
            </a:r>
            <a:r>
              <a:rPr lang="en-US" dirty="0">
                <a:solidFill>
                  <a:srgbClr val="003192"/>
                </a:solidFill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44712" y="4279498"/>
            <a:ext cx="8496944" cy="21852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KW" sz="2800" b="1" dirty="0" smtClean="0">
                <a:solidFill>
                  <a:srgbClr val="FF0000"/>
                </a:solidFill>
              </a:rPr>
              <a:t>التنوين</a:t>
            </a:r>
            <a:endParaRPr lang="en-US" sz="2800" b="1" dirty="0">
              <a:solidFill>
                <a:srgbClr val="003192"/>
              </a:solidFill>
            </a:endParaRPr>
          </a:p>
          <a:p>
            <a:pPr algn="ctr"/>
            <a:r>
              <a:rPr lang="ar-KW" sz="2400" b="1" dirty="0" smtClean="0">
                <a:solidFill>
                  <a:srgbClr val="003192"/>
                </a:solidFill>
              </a:rPr>
              <a:t>نون </a:t>
            </a:r>
            <a:r>
              <a:rPr lang="ar-KW" sz="2400" b="1" dirty="0">
                <a:solidFill>
                  <a:srgbClr val="003192"/>
                </a:solidFill>
              </a:rPr>
              <a:t>ساكنة زائدة تلحق آخر الاسم </a:t>
            </a:r>
            <a:endParaRPr lang="en-US" sz="2400" b="1" dirty="0" smtClean="0">
              <a:solidFill>
                <a:srgbClr val="003192"/>
              </a:solidFill>
            </a:endParaRPr>
          </a:p>
          <a:p>
            <a:pPr algn="ctr"/>
            <a:r>
              <a:rPr lang="ar-KW" sz="2400" b="1" dirty="0" smtClean="0">
                <a:solidFill>
                  <a:srgbClr val="003192"/>
                </a:solidFill>
              </a:rPr>
              <a:t>لفظًا </a:t>
            </a:r>
            <a:r>
              <a:rPr lang="ar-KW" sz="2400" b="1" dirty="0">
                <a:solidFill>
                  <a:srgbClr val="003192"/>
                </a:solidFill>
              </a:rPr>
              <a:t>ووصلا وتفارقه خطًّا ووقفًا</a:t>
            </a:r>
            <a:r>
              <a:rPr lang="ar-KW" sz="2400" dirty="0">
                <a:solidFill>
                  <a:srgbClr val="003192"/>
                </a:solidFill>
              </a:rPr>
              <a:t> </a:t>
            </a:r>
            <a:r>
              <a:rPr lang="ar-KW" sz="2800" dirty="0">
                <a:solidFill>
                  <a:srgbClr val="003192"/>
                </a:solidFill>
              </a:rPr>
              <a:t>.. </a:t>
            </a:r>
            <a:endParaRPr lang="ar-KW" sz="2800" dirty="0" smtClean="0">
              <a:solidFill>
                <a:srgbClr val="003192"/>
              </a:solidFill>
            </a:endParaRPr>
          </a:p>
          <a:p>
            <a:pPr algn="ctr"/>
            <a:endParaRPr lang="en-US" sz="2800" b="1" dirty="0" smtClean="0">
              <a:solidFill>
                <a:srgbClr val="003192"/>
              </a:solidFill>
            </a:endParaRPr>
          </a:p>
          <a:p>
            <a:pPr algn="ctr"/>
            <a:r>
              <a:rPr lang="ar-KW" sz="2800" b="1" dirty="0" smtClean="0">
                <a:solidFill>
                  <a:srgbClr val="003192"/>
                </a:solidFill>
              </a:rPr>
              <a:t>علامته</a:t>
            </a:r>
            <a:r>
              <a:rPr lang="ar-KW" sz="2800" dirty="0">
                <a:solidFill>
                  <a:srgbClr val="003192"/>
                </a:solidFill>
              </a:rPr>
              <a:t>: فتحتان أو كسرتان أو ضمتان.</a:t>
            </a:r>
            <a:endParaRPr lang="en-US" sz="2800" dirty="0">
              <a:solidFill>
                <a:srgbClr val="0031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43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</p:spPr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7806"/>
            <a:ext cx="2743200" cy="365125"/>
          </a:xfrm>
        </p:spPr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5165" y="1931693"/>
            <a:ext cx="1584176" cy="83099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en-US" sz="2400" b="1" dirty="0" smtClean="0">
                <a:solidFill>
                  <a:srgbClr val="FF0000"/>
                </a:solidFill>
              </a:rPr>
              <a:t>Definition</a:t>
            </a:r>
            <a:endParaRPr lang="ar-KW" sz="2400" b="1" dirty="0" smtClean="0">
              <a:solidFill>
                <a:srgbClr val="FF0000"/>
              </a:solidFill>
            </a:endParaRPr>
          </a:p>
          <a:p>
            <a:pPr lvl="0" algn="ctr"/>
            <a:r>
              <a:rPr lang="ar-KW" sz="2400" b="1" dirty="0">
                <a:solidFill>
                  <a:srgbClr val="FF0000"/>
                </a:solidFill>
              </a:rPr>
              <a:t>التعريف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096" y="5327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10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37818" y="2400800"/>
            <a:ext cx="1722606" cy="16011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55303" y="4141481"/>
            <a:ext cx="4199586" cy="224676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KW" sz="2000" u="sng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✦ التّنوين:</a:t>
            </a:r>
          </a:p>
          <a:p>
            <a:pPr algn="r" rtl="1"/>
            <a:r>
              <a:rPr lang="ar-KW" sz="2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ليس من حروف الهجاء.</a:t>
            </a:r>
          </a:p>
          <a:p>
            <a:pPr algn="r" rtl="1"/>
            <a:r>
              <a:rPr lang="ar-KW" sz="2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ثابت في اللّفظ دون الخط.</a:t>
            </a:r>
          </a:p>
          <a:p>
            <a:pPr algn="r" rtl="1"/>
            <a:r>
              <a:rPr lang="ar-KW" sz="2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ثابت في الوصل دون الوقف.</a:t>
            </a:r>
          </a:p>
          <a:p>
            <a:pPr algn="r" rtl="1"/>
            <a:r>
              <a:rPr lang="ar-KW" sz="2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في الأسماء وفي فعلين فقط </a:t>
            </a:r>
            <a:r>
              <a:rPr lang="ar" sz="2000" b="1" dirty="0"/>
              <a:t> </a:t>
            </a:r>
            <a:r>
              <a:rPr lang="ar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لَنَسْفَعًا، وَلَيَكُونًا.</a:t>
            </a:r>
          </a:p>
          <a:p>
            <a:pPr algn="r" rtl="1"/>
            <a:r>
              <a:rPr lang="ar-KW" sz="2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لا يكون إلّا متطرفاً.</a:t>
            </a:r>
          </a:p>
          <a:p>
            <a:pPr algn="r" rtl="1"/>
            <a:r>
              <a:rPr lang="ar-KW" sz="2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لا يكون إلّا زائداً عن بنية الكلمة.</a:t>
            </a:r>
            <a:endParaRPr lang="ar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4719" y="1999723"/>
            <a:ext cx="5854999" cy="286232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u="sng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Tanween</a:t>
            </a:r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not one of the </a:t>
            </a:r>
            <a:r>
              <a:rPr lang="en-US" dirty="0" err="1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Alpabet</a:t>
            </a: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letters.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pronounced, but not written.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indicated only when the recitation continues.  It does not appear when the recitation ends at the end of the word.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appears in nouns and only in two verbs</a:t>
            </a:r>
            <a:r>
              <a:rPr lang="en-US" dirty="0" smtClean="0">
                <a:ln>
                  <a:solidFill>
                    <a:srgbClr val="00206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لَنَسْفَعًا، وَلَيَكُونًا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appears only at the end of the word.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tanween</a:t>
            </a:r>
            <a:r>
              <a:rPr lang="en-US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an addition to the word and is not </a:t>
            </a: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 of the word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ar-KW" dirty="0">
              <a:ln>
                <a:solidFill>
                  <a:srgbClr val="002060"/>
                </a:solidFill>
              </a:ln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04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</p:spPr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7806"/>
            <a:ext cx="2743200" cy="365125"/>
          </a:xfrm>
        </p:spPr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096" y="5327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10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37818" y="2400800"/>
            <a:ext cx="1722606" cy="1601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64750" y="2150640"/>
            <a:ext cx="1800200" cy="323165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Difference between the Nun </a:t>
            </a:r>
            <a:r>
              <a:rPr lang="en-US" sz="2400" b="1" dirty="0" err="1">
                <a:solidFill>
                  <a:srgbClr val="FF0000"/>
                </a:solidFill>
              </a:rPr>
              <a:t>Sakinah</a:t>
            </a:r>
            <a:r>
              <a:rPr lang="en-US" sz="2400" b="1" dirty="0">
                <a:solidFill>
                  <a:srgbClr val="FF0000"/>
                </a:solidFill>
              </a:rPr>
              <a:t> and </a:t>
            </a:r>
            <a:r>
              <a:rPr lang="en-US" sz="2400" b="1" dirty="0" err="1">
                <a:solidFill>
                  <a:srgbClr val="FF0000"/>
                </a:solidFill>
              </a:rPr>
              <a:t>Tanween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الفرق بين النون الساكنة والتنوين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3012" y="3801119"/>
            <a:ext cx="6696744" cy="166199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indent="-514350" algn="r" rtl="1">
              <a:buClr>
                <a:srgbClr val="FF0000"/>
              </a:buClr>
              <a:buFont typeface="+mj-lt"/>
              <a:buAutoNum type="arabicPeriod"/>
            </a:pPr>
            <a:r>
              <a:rPr lang="ar-KW" sz="2800" dirty="0">
                <a:solidFill>
                  <a:srgbClr val="003192"/>
                </a:solidFill>
              </a:rPr>
              <a:t>النون الساكنة </a:t>
            </a:r>
            <a:r>
              <a:rPr lang="ar-KW" sz="2800" b="1" u="sng" dirty="0">
                <a:solidFill>
                  <a:srgbClr val="FF0000"/>
                </a:solidFill>
              </a:rPr>
              <a:t>حرف أصلي</a:t>
            </a:r>
            <a:r>
              <a:rPr lang="ar-KW" sz="2800" dirty="0">
                <a:solidFill>
                  <a:srgbClr val="FF0000"/>
                </a:solidFill>
              </a:rPr>
              <a:t> </a:t>
            </a:r>
            <a:r>
              <a:rPr lang="ar-KW" sz="2800" dirty="0">
                <a:solidFill>
                  <a:srgbClr val="003192"/>
                </a:solidFill>
              </a:rPr>
              <a:t>من أحرف </a:t>
            </a:r>
            <a:r>
              <a:rPr lang="ar-KW" sz="2800" dirty="0" smtClean="0">
                <a:solidFill>
                  <a:srgbClr val="003192"/>
                </a:solidFill>
              </a:rPr>
              <a:t>الهجاء</a:t>
            </a:r>
          </a:p>
          <a:p>
            <a:pPr algn="ctr" rtl="1">
              <a:buClr>
                <a:srgbClr val="FF0000"/>
              </a:buClr>
            </a:pPr>
            <a:r>
              <a:rPr lang="ar-KW" dirty="0" smtClean="0">
                <a:solidFill>
                  <a:srgbClr val="003192"/>
                </a:solidFill>
              </a:rPr>
              <a:t>(قد تكون زائدة عن بنية الكلمة .. مثل: «فا</a:t>
            </a:r>
            <a:r>
              <a:rPr lang="ar-KW" dirty="0" smtClean="0">
                <a:solidFill>
                  <a:srgbClr val="FF0000"/>
                </a:solidFill>
              </a:rPr>
              <a:t>ن</a:t>
            </a:r>
            <a:r>
              <a:rPr lang="ar-KW" dirty="0" smtClean="0">
                <a:solidFill>
                  <a:srgbClr val="003192"/>
                </a:solidFill>
              </a:rPr>
              <a:t>فلق»)</a:t>
            </a:r>
          </a:p>
          <a:p>
            <a:pPr algn="ctr" rtl="1">
              <a:lnSpc>
                <a:spcPct val="200000"/>
              </a:lnSpc>
            </a:pPr>
            <a:r>
              <a:rPr lang="ar-KW" sz="2800" dirty="0" smtClean="0">
                <a:solidFill>
                  <a:srgbClr val="003192"/>
                </a:solidFill>
              </a:rPr>
              <a:t>أما </a:t>
            </a:r>
            <a:r>
              <a:rPr lang="ar-KW" sz="2800" dirty="0">
                <a:solidFill>
                  <a:srgbClr val="003192"/>
                </a:solidFill>
              </a:rPr>
              <a:t>التنوين فلا يكون إلا </a:t>
            </a:r>
            <a:r>
              <a:rPr lang="ar-KW" sz="2800" b="1" u="sng" dirty="0">
                <a:solidFill>
                  <a:srgbClr val="FF0000"/>
                </a:solidFill>
              </a:rPr>
              <a:t>زائد</a:t>
            </a:r>
            <a:r>
              <a:rPr lang="ar-KW" sz="2800" dirty="0">
                <a:solidFill>
                  <a:srgbClr val="003192"/>
                </a:solidFill>
              </a:rPr>
              <a:t> عن بنية الكلمة</a:t>
            </a:r>
            <a:r>
              <a:rPr lang="ar-KW" sz="2800" dirty="0" smtClean="0">
                <a:solidFill>
                  <a:srgbClr val="003192"/>
                </a:solidFill>
              </a:rPr>
              <a:t>.</a:t>
            </a:r>
            <a:endParaRPr lang="en-US" sz="2800" dirty="0">
              <a:solidFill>
                <a:srgbClr val="00319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08966" y="1885417"/>
            <a:ext cx="6840760" cy="13849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228600" lvl="0" indent="-228600" algn="l" rtl="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>
                <a:solidFill>
                  <a:srgbClr val="003192"/>
                </a:solidFill>
              </a:rPr>
              <a:t>The nun </a:t>
            </a:r>
            <a:r>
              <a:rPr lang="en-US" sz="2800" dirty="0" err="1">
                <a:solidFill>
                  <a:srgbClr val="003192"/>
                </a:solidFill>
              </a:rPr>
              <a:t>sakinah</a:t>
            </a:r>
            <a:r>
              <a:rPr lang="en-US" sz="2800" dirty="0">
                <a:solidFill>
                  <a:srgbClr val="003192"/>
                </a:solidFill>
              </a:rPr>
              <a:t> </a:t>
            </a:r>
            <a:r>
              <a:rPr lang="en-US" sz="2800" dirty="0" smtClean="0">
                <a:solidFill>
                  <a:srgbClr val="003192"/>
                </a:solidFill>
              </a:rPr>
              <a:t>is an </a:t>
            </a:r>
            <a:r>
              <a:rPr lang="en-US" sz="2800" b="1" u="sng" dirty="0" smtClean="0">
                <a:solidFill>
                  <a:srgbClr val="FF0000"/>
                </a:solidFill>
              </a:rPr>
              <a:t>original letter</a:t>
            </a:r>
          </a:p>
          <a:p>
            <a:pPr lvl="0" algn="ctr" rtl="0"/>
            <a:r>
              <a:rPr lang="en-US" sz="2800" dirty="0" smtClean="0">
                <a:solidFill>
                  <a:srgbClr val="003192"/>
                </a:solidFill>
              </a:rPr>
              <a:t>&amp; </a:t>
            </a:r>
            <a:r>
              <a:rPr lang="en-US" sz="2800" dirty="0" err="1" smtClean="0">
                <a:solidFill>
                  <a:srgbClr val="003192"/>
                </a:solidFill>
              </a:rPr>
              <a:t>Tanween</a:t>
            </a:r>
            <a:r>
              <a:rPr lang="en-US" sz="2800" dirty="0">
                <a:solidFill>
                  <a:srgbClr val="003192"/>
                </a:solidFill>
              </a:rPr>
              <a:t>, it can only be an </a:t>
            </a:r>
            <a:r>
              <a:rPr lang="en-US" sz="2800" b="1" u="sng" dirty="0">
                <a:solidFill>
                  <a:srgbClr val="FF0000"/>
                </a:solidFill>
              </a:rPr>
              <a:t>extra letter </a:t>
            </a:r>
            <a:r>
              <a:rPr lang="en-US" sz="2800" dirty="0">
                <a:solidFill>
                  <a:srgbClr val="003192"/>
                </a:solidFill>
              </a:rPr>
              <a:t>which is added to the root of a word. </a:t>
            </a:r>
          </a:p>
        </p:txBody>
      </p:sp>
    </p:spTree>
    <p:extLst>
      <p:ext uri="{BB962C8B-B14F-4D97-AF65-F5344CB8AC3E}">
        <p14:creationId xmlns:p14="http://schemas.microsoft.com/office/powerpoint/2010/main" val="331496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</p:spPr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7806"/>
            <a:ext cx="2743200" cy="365125"/>
          </a:xfrm>
        </p:spPr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096" y="5327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10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37818" y="2400800"/>
            <a:ext cx="1722606" cy="1601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64750" y="2150640"/>
            <a:ext cx="1800200" cy="323165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Difference between the Nun </a:t>
            </a:r>
            <a:r>
              <a:rPr lang="en-US" sz="2400" b="1" dirty="0" err="1">
                <a:solidFill>
                  <a:srgbClr val="FF0000"/>
                </a:solidFill>
              </a:rPr>
              <a:t>Sakinah</a:t>
            </a:r>
            <a:r>
              <a:rPr lang="en-US" sz="2400" b="1" dirty="0">
                <a:solidFill>
                  <a:srgbClr val="FF0000"/>
                </a:solidFill>
              </a:rPr>
              <a:t> and </a:t>
            </a:r>
            <a:r>
              <a:rPr lang="en-US" sz="2400" b="1" dirty="0" err="1">
                <a:solidFill>
                  <a:srgbClr val="FF0000"/>
                </a:solidFill>
              </a:rPr>
              <a:t>Tanween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الفرق بين النون الساكنة والتنوين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39612" y="4193775"/>
            <a:ext cx="6696744" cy="14285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indent="-514350" algn="r" rtl="1">
              <a:buFont typeface="+mj-lt"/>
              <a:buAutoNum type="arabicPeriod" startAt="2"/>
            </a:pPr>
            <a:r>
              <a:rPr lang="ar-KW" sz="3200" dirty="0" smtClean="0">
                <a:solidFill>
                  <a:srgbClr val="003192"/>
                </a:solidFill>
              </a:rPr>
              <a:t>النون </a:t>
            </a:r>
            <a:r>
              <a:rPr lang="ar-KW" sz="3200" dirty="0">
                <a:solidFill>
                  <a:srgbClr val="003192"/>
                </a:solidFill>
              </a:rPr>
              <a:t>الساكنة </a:t>
            </a:r>
            <a:r>
              <a:rPr lang="ar-KW" sz="3200" b="1" u="sng" dirty="0">
                <a:solidFill>
                  <a:srgbClr val="FF0000"/>
                </a:solidFill>
              </a:rPr>
              <a:t>ثابتة في اللفظ </a:t>
            </a:r>
            <a:r>
              <a:rPr lang="ar-KW" sz="3200" b="1" u="sng" dirty="0" smtClean="0">
                <a:solidFill>
                  <a:srgbClr val="FF0000"/>
                </a:solidFill>
              </a:rPr>
              <a:t>والخط</a:t>
            </a:r>
          </a:p>
          <a:p>
            <a:pPr algn="ctr" rtl="1">
              <a:lnSpc>
                <a:spcPct val="200000"/>
              </a:lnSpc>
            </a:pPr>
            <a:r>
              <a:rPr lang="ar-KW" sz="3200" dirty="0" smtClean="0">
                <a:solidFill>
                  <a:srgbClr val="003192"/>
                </a:solidFill>
              </a:rPr>
              <a:t>أما </a:t>
            </a:r>
            <a:r>
              <a:rPr lang="ar-KW" sz="3200" dirty="0">
                <a:solidFill>
                  <a:srgbClr val="003192"/>
                </a:solidFill>
              </a:rPr>
              <a:t>التنوين </a:t>
            </a:r>
            <a:r>
              <a:rPr lang="ar-KW" sz="3200" b="1" u="sng" dirty="0">
                <a:solidFill>
                  <a:srgbClr val="FF0000"/>
                </a:solidFill>
              </a:rPr>
              <a:t>فثابت في اللفظ </a:t>
            </a:r>
            <a:r>
              <a:rPr lang="ar-KW" sz="3200" dirty="0">
                <a:solidFill>
                  <a:srgbClr val="003192"/>
                </a:solidFill>
              </a:rPr>
              <a:t>دون </a:t>
            </a:r>
            <a:r>
              <a:rPr lang="ar-KW" sz="3200" dirty="0" smtClean="0">
                <a:solidFill>
                  <a:srgbClr val="003192"/>
                </a:solidFill>
              </a:rPr>
              <a:t>الخط.</a:t>
            </a:r>
            <a:endParaRPr lang="en-US" sz="3200" dirty="0">
              <a:solidFill>
                <a:srgbClr val="00319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39612" y="2020383"/>
            <a:ext cx="7342588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457200" lvl="0" indent="-457200" algn="l" rtl="0">
              <a:lnSpc>
                <a:spcPct val="200000"/>
              </a:lnSpc>
              <a:buClr>
                <a:srgbClr val="FF0000"/>
              </a:buClr>
              <a:buFont typeface="+mj-lt"/>
              <a:buAutoNum type="arabicPeriod" startAt="2"/>
            </a:pPr>
            <a:r>
              <a:rPr lang="en-US" sz="2400" dirty="0" smtClean="0">
                <a:solidFill>
                  <a:srgbClr val="003192"/>
                </a:solidFill>
              </a:rPr>
              <a:t>The </a:t>
            </a:r>
            <a:r>
              <a:rPr lang="en-US" sz="2400" dirty="0">
                <a:solidFill>
                  <a:srgbClr val="003192"/>
                </a:solidFill>
              </a:rPr>
              <a:t>nun </a:t>
            </a:r>
            <a:r>
              <a:rPr lang="en-US" sz="2400" dirty="0" err="1">
                <a:solidFill>
                  <a:srgbClr val="003192"/>
                </a:solidFill>
              </a:rPr>
              <a:t>sakinah</a:t>
            </a:r>
            <a:r>
              <a:rPr lang="en-US" sz="2400" dirty="0">
                <a:solidFill>
                  <a:srgbClr val="003192"/>
                </a:solidFill>
              </a:rPr>
              <a:t> is </a:t>
            </a:r>
            <a:r>
              <a:rPr lang="en-US" sz="2400" b="1" u="sng" dirty="0">
                <a:solidFill>
                  <a:srgbClr val="FF0000"/>
                </a:solidFill>
              </a:rPr>
              <a:t>always written </a:t>
            </a:r>
            <a:r>
              <a:rPr lang="en-US" sz="2400" b="1" u="sng" dirty="0" smtClean="0">
                <a:solidFill>
                  <a:srgbClr val="FF0000"/>
                </a:solidFill>
              </a:rPr>
              <a:t>&amp; pronounced</a:t>
            </a:r>
          </a:p>
          <a:p>
            <a:pPr lvl="0" algn="ctr" rtl="0">
              <a:lnSpc>
                <a:spcPct val="200000"/>
              </a:lnSpc>
            </a:pPr>
            <a:r>
              <a:rPr lang="en-US" sz="2400" dirty="0" smtClean="0">
                <a:solidFill>
                  <a:srgbClr val="003192"/>
                </a:solidFill>
              </a:rPr>
              <a:t>&amp; </a:t>
            </a:r>
            <a:r>
              <a:rPr lang="en-US" sz="2400" dirty="0" err="1" smtClean="0">
                <a:solidFill>
                  <a:srgbClr val="003192"/>
                </a:solidFill>
              </a:rPr>
              <a:t>tanween</a:t>
            </a:r>
            <a:r>
              <a:rPr lang="en-US" sz="2400" dirty="0" smtClean="0">
                <a:solidFill>
                  <a:srgbClr val="003192"/>
                </a:solidFill>
              </a:rPr>
              <a:t> </a:t>
            </a:r>
            <a:r>
              <a:rPr lang="en-US" sz="2400" dirty="0">
                <a:solidFill>
                  <a:srgbClr val="003192"/>
                </a:solidFill>
              </a:rPr>
              <a:t>is always </a:t>
            </a:r>
            <a:r>
              <a:rPr lang="en-US" sz="2400" b="1" u="sng" dirty="0">
                <a:solidFill>
                  <a:srgbClr val="FF0000"/>
                </a:solidFill>
              </a:rPr>
              <a:t>pronounced but </a:t>
            </a:r>
            <a:r>
              <a:rPr lang="en-US" sz="2400" b="1" u="sng" dirty="0" smtClean="0">
                <a:solidFill>
                  <a:srgbClr val="FF0000"/>
                </a:solidFill>
              </a:rPr>
              <a:t>not written as nun</a:t>
            </a:r>
            <a:r>
              <a:rPr lang="en-US" sz="2400" dirty="0" smtClean="0">
                <a:solidFill>
                  <a:srgbClr val="003192"/>
                </a:solidFill>
              </a:rPr>
              <a:t>.</a:t>
            </a:r>
            <a:endParaRPr lang="en-US" sz="2400" dirty="0">
              <a:solidFill>
                <a:srgbClr val="0031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69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2992</TotalTime>
  <Words>1498</Words>
  <Application>Microsoft Office PowerPoint</Application>
  <PresentationFormat>Widescreen</PresentationFormat>
  <Paragraphs>225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Sakkal Majalla</vt:lpstr>
      <vt:lpstr>Wingdings</vt:lpstr>
      <vt:lpstr>Office Theme</vt:lpstr>
      <vt:lpstr>Rules of  Noon Sakinah &amp; Tanween  (Introduction)</vt:lpstr>
      <vt:lpstr>Agenda</vt:lpstr>
      <vt:lpstr>Introduction to the Noon Sakinah &amp; Tanween مقدمة 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Microsoft account</cp:lastModifiedBy>
  <cp:revision>38</cp:revision>
  <dcterms:created xsi:type="dcterms:W3CDTF">2020-09-13T16:40:33Z</dcterms:created>
  <dcterms:modified xsi:type="dcterms:W3CDTF">2021-03-15T20:35:55Z</dcterms:modified>
</cp:coreProperties>
</file>