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7"/>
  </p:notesMasterIdLst>
  <p:sldIdLst>
    <p:sldId id="271" r:id="rId2"/>
    <p:sldId id="272" r:id="rId3"/>
    <p:sldId id="275" r:id="rId4"/>
    <p:sldId id="273" r:id="rId5"/>
    <p:sldId id="274" r:id="rId6"/>
  </p:sldIdLst>
  <p:sldSz cx="12190413"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8" d="100"/>
          <a:sy n="48" d="100"/>
        </p:scale>
        <p:origin x="-53" y="-67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KW"/>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BB9B0C5-9F32-409C-8E35-AEB7A0BA3F65}" type="datetimeFigureOut">
              <a:rPr lang="ar-KW" smtClean="0"/>
              <a:t>19/10/1442</a:t>
            </a:fld>
            <a:endParaRPr lang="ar-KW"/>
          </a:p>
        </p:txBody>
      </p:sp>
      <p:sp>
        <p:nvSpPr>
          <p:cNvPr id="4" name="عنصر نائب لصورة الشريحة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1" anchor="ctr"/>
          <a:lstStyle/>
          <a:p>
            <a:endParaRPr lang="ar-KW"/>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KW"/>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KW"/>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1833603-2E15-47FC-AF17-8258FEB3AD33}" type="slidenum">
              <a:rPr lang="ar-KW" smtClean="0"/>
              <a:t>‹#›</a:t>
            </a:fld>
            <a:endParaRPr lang="ar-KW"/>
          </a:p>
        </p:txBody>
      </p:sp>
    </p:spTree>
    <p:extLst>
      <p:ext uri="{BB962C8B-B14F-4D97-AF65-F5344CB8AC3E}">
        <p14:creationId xmlns:p14="http://schemas.microsoft.com/office/powerpoint/2010/main" val="385249609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895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281" y="2130426"/>
            <a:ext cx="10361851"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8049" y="274639"/>
            <a:ext cx="2742843"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609521" y="274639"/>
            <a:ext cx="8025355"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2959" y="4406901"/>
            <a:ext cx="10361851"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19/10/1442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19/10/1442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19/10/1442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521" y="273050"/>
            <a:ext cx="4010562"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89406" y="4800600"/>
            <a:ext cx="7314248"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09521" y="274638"/>
            <a:ext cx="10971372"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09521" y="1600201"/>
            <a:ext cx="10971372"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736463" y="6356351"/>
            <a:ext cx="284443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19/10/1442</a:t>
            </a:fld>
            <a:endParaRPr lang="ar-SA"/>
          </a:p>
        </p:txBody>
      </p:sp>
      <p:sp>
        <p:nvSpPr>
          <p:cNvPr id="5" name="عنصر نائب للتذييل 4"/>
          <p:cNvSpPr>
            <a:spLocks noGrp="1"/>
          </p:cNvSpPr>
          <p:nvPr>
            <p:ph type="ftr" sz="quarter" idx="3"/>
          </p:nvPr>
        </p:nvSpPr>
        <p:spPr>
          <a:xfrm>
            <a:off x="4165058" y="6356351"/>
            <a:ext cx="3860297"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609521" y="6356351"/>
            <a:ext cx="284443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9862030" y="185367"/>
            <a:ext cx="2160136" cy="1577768"/>
          </a:xfrm>
          <a:prstGeom prst="rect">
            <a:avLst/>
          </a:prstGeom>
        </p:spPr>
      </p:pic>
      <p:pic>
        <p:nvPicPr>
          <p:cNvPr id="3" name="Picture 2"/>
          <p:cNvPicPr>
            <a:picLocks noChangeAspect="1"/>
          </p:cNvPicPr>
          <p:nvPr/>
        </p:nvPicPr>
        <p:blipFill>
          <a:blip r:embed="rId4"/>
          <a:stretch>
            <a:fillRect/>
          </a:stretch>
        </p:blipFill>
        <p:spPr>
          <a:xfrm>
            <a:off x="2" y="0"/>
            <a:ext cx="1583992" cy="6858000"/>
          </a:xfrm>
          <a:prstGeom prst="rect">
            <a:avLst/>
          </a:prstGeom>
        </p:spPr>
      </p:pic>
      <p:sp>
        <p:nvSpPr>
          <p:cNvPr id="4" name="TextBox 3"/>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6" name="Rectangle 5"/>
          <p:cNvSpPr/>
          <p:nvPr/>
        </p:nvSpPr>
        <p:spPr>
          <a:xfrm>
            <a:off x="9536766" y="1609246"/>
            <a:ext cx="2464136" cy="369332"/>
          </a:xfrm>
          <a:prstGeom prst="rect">
            <a:avLst/>
          </a:prstGeom>
        </p:spPr>
        <p:txBody>
          <a:bodyPr wrap="none">
            <a:spAutoFit/>
          </a:bodyPr>
          <a:lstStyle/>
          <a:p>
            <a:r>
              <a:rPr lang="ar-KW" b="1" dirty="0">
                <a:solidFill>
                  <a:schemeClr val="accent1">
                    <a:lumMod val="75000"/>
                  </a:schemeClr>
                </a:solidFill>
              </a:rPr>
              <a:t>أكاديمية </a:t>
            </a:r>
            <a:r>
              <a:rPr lang="ar-KW" sz="1800" b="1" dirty="0">
                <a:solidFill>
                  <a:schemeClr val="accent1">
                    <a:lumMod val="75000"/>
                  </a:schemeClr>
                </a:solidFill>
              </a:rPr>
              <a:t>آيات </a:t>
            </a:r>
            <a:r>
              <a:rPr lang="ar-KW" b="1" dirty="0">
                <a:solidFill>
                  <a:schemeClr val="accent1">
                    <a:lumMod val="75000"/>
                  </a:schemeClr>
                </a:solidFill>
              </a:rPr>
              <a:t>للعلوم الإسلامية </a:t>
            </a:r>
            <a:endParaRPr lang="en-US" dirty="0">
              <a:solidFill>
                <a:schemeClr val="accent1">
                  <a:lumMod val="75000"/>
                </a:schemeClr>
              </a:solidFill>
            </a:endParaRPr>
          </a:p>
        </p:txBody>
      </p:sp>
      <p:sp>
        <p:nvSpPr>
          <p:cNvPr id="11" name="Google Shape;86;p1"/>
          <p:cNvSpPr txBox="1"/>
          <p:nvPr/>
        </p:nvSpPr>
        <p:spPr>
          <a:xfrm>
            <a:off x="3894498" y="480846"/>
            <a:ext cx="3640868" cy="1363978"/>
          </a:xfrm>
          <a:prstGeom prst="rect">
            <a:avLst/>
          </a:prstGeom>
          <a:noFill/>
          <a:ln>
            <a:noFill/>
          </a:ln>
        </p:spPr>
        <p:txBody>
          <a:bodyPr spcFirstLastPara="1" wrap="square" lIns="91425" tIns="45700" rIns="91425" bIns="45700" anchor="b" anchorCtr="0">
            <a:noAutofit/>
          </a:bodyPr>
          <a:lstStyle/>
          <a:p>
            <a:pPr algn="ctr">
              <a:buClr>
                <a:prstClr val="black"/>
              </a:buClr>
              <a:buSzPts val="6000"/>
            </a:pPr>
            <a:r>
              <a:rPr lang="ar-KW" sz="4600" b="1" dirty="0" smtClean="0">
                <a:ln w="9525">
                  <a:solidFill>
                    <a:srgbClr val="8064A2">
                      <a:lumMod val="20000"/>
                      <a:lumOff val="80000"/>
                    </a:srgbClr>
                  </a:solidFill>
                  <a:prstDash val="solid"/>
                </a:ln>
                <a:solidFill>
                  <a:srgbClr val="4F81BD">
                    <a:lumMod val="50000"/>
                  </a:srgbClr>
                </a:solidFill>
                <a:effectLst>
                  <a:glow rad="63500">
                    <a:srgbClr val="8064A2">
                      <a:satMod val="175000"/>
                      <a:alpha val="40000"/>
                    </a:srgbClr>
                  </a:glow>
                </a:effectLst>
                <a:ea typeface="Calibri"/>
                <a:cs typeface="AL-Mateen" pitchFamily="2" charset="-78"/>
                <a:sym typeface="Calibri"/>
              </a:rPr>
              <a:t>المحاضرة </a:t>
            </a:r>
            <a:r>
              <a:rPr lang="ar-KW" sz="4600" b="1" dirty="0" smtClean="0">
                <a:ln w="9525">
                  <a:solidFill>
                    <a:srgbClr val="8064A2">
                      <a:lumMod val="20000"/>
                      <a:lumOff val="80000"/>
                    </a:srgbClr>
                  </a:solidFill>
                  <a:prstDash val="solid"/>
                </a:ln>
                <a:solidFill>
                  <a:srgbClr val="4F81BD">
                    <a:lumMod val="50000"/>
                  </a:srgbClr>
                </a:solidFill>
                <a:effectLst>
                  <a:glow rad="63500">
                    <a:srgbClr val="8064A2">
                      <a:satMod val="175000"/>
                      <a:alpha val="40000"/>
                    </a:srgbClr>
                  </a:glow>
                </a:effectLst>
                <a:ea typeface="Calibri"/>
                <a:cs typeface="AL-Mateen" pitchFamily="2" charset="-78"/>
                <a:sym typeface="Calibri"/>
              </a:rPr>
              <a:t>(11)</a:t>
            </a:r>
            <a:endParaRPr lang="ar-KW" sz="4600" b="1" dirty="0" smtClean="0">
              <a:ln w="9525">
                <a:solidFill>
                  <a:srgbClr val="8064A2">
                    <a:lumMod val="20000"/>
                    <a:lumOff val="80000"/>
                  </a:srgbClr>
                </a:solidFill>
                <a:prstDash val="solid"/>
              </a:ln>
              <a:solidFill>
                <a:srgbClr val="4F81BD">
                  <a:lumMod val="50000"/>
                </a:srgbClr>
              </a:solidFill>
              <a:effectLst>
                <a:glow rad="63500">
                  <a:srgbClr val="8064A2">
                    <a:satMod val="175000"/>
                    <a:alpha val="40000"/>
                  </a:srgbClr>
                </a:glow>
              </a:effectLst>
              <a:ea typeface="Calibri"/>
              <a:cs typeface="AL-Mateen" pitchFamily="2" charset="-78"/>
              <a:sym typeface="Calibri"/>
            </a:endParaRPr>
          </a:p>
          <a:p>
            <a:pPr algn="ctr">
              <a:buClr>
                <a:prstClr val="black"/>
              </a:buClr>
              <a:buSzPts val="6000"/>
            </a:pPr>
            <a:r>
              <a:rPr lang="ar-KW" sz="4600" b="1" dirty="0" smtClean="0">
                <a:ln w="9525">
                  <a:solidFill>
                    <a:srgbClr val="8064A2">
                      <a:lumMod val="20000"/>
                      <a:lumOff val="80000"/>
                    </a:srgbClr>
                  </a:solidFill>
                  <a:prstDash val="solid"/>
                </a:ln>
                <a:solidFill>
                  <a:srgbClr val="4F81BD">
                    <a:lumMod val="50000"/>
                  </a:srgbClr>
                </a:solidFill>
                <a:effectLst>
                  <a:glow rad="63500">
                    <a:srgbClr val="8064A2">
                      <a:satMod val="175000"/>
                      <a:alpha val="40000"/>
                    </a:srgbClr>
                  </a:glow>
                </a:effectLst>
                <a:ea typeface="Calibri"/>
                <a:cs typeface="AL-Mateen" pitchFamily="2" charset="-78"/>
                <a:sym typeface="Calibri"/>
              </a:rPr>
              <a:t>سورة  </a:t>
            </a:r>
            <a:r>
              <a:rPr lang="ar-KW" sz="4600" b="1" dirty="0" smtClean="0">
                <a:ln w="9525">
                  <a:solidFill>
                    <a:srgbClr val="8064A2">
                      <a:lumMod val="20000"/>
                      <a:lumOff val="80000"/>
                    </a:srgbClr>
                  </a:solidFill>
                  <a:prstDash val="solid"/>
                </a:ln>
                <a:solidFill>
                  <a:srgbClr val="4F81BD">
                    <a:lumMod val="50000"/>
                  </a:srgbClr>
                </a:solidFill>
                <a:effectLst>
                  <a:glow rad="63500">
                    <a:srgbClr val="8064A2">
                      <a:satMod val="175000"/>
                      <a:alpha val="40000"/>
                    </a:srgbClr>
                  </a:glow>
                </a:effectLst>
                <a:ea typeface="Calibri"/>
                <a:cs typeface="AL-Mateen" pitchFamily="2" charset="-78"/>
                <a:sym typeface="Calibri"/>
              </a:rPr>
              <a:t>المدثر</a:t>
            </a:r>
            <a:endParaRPr lang="en-US" sz="4600" b="1" dirty="0" smtClean="0">
              <a:ln w="9525">
                <a:solidFill>
                  <a:srgbClr val="8064A2">
                    <a:lumMod val="20000"/>
                    <a:lumOff val="80000"/>
                  </a:srgbClr>
                </a:solidFill>
                <a:prstDash val="solid"/>
              </a:ln>
              <a:solidFill>
                <a:srgbClr val="4F81BD">
                  <a:lumMod val="50000"/>
                </a:srgbClr>
              </a:solidFill>
              <a:effectLst>
                <a:glow rad="63500">
                  <a:srgbClr val="8064A2">
                    <a:satMod val="175000"/>
                    <a:alpha val="40000"/>
                  </a:srgbClr>
                </a:glow>
              </a:effectLst>
              <a:ea typeface="Calibri"/>
              <a:cs typeface="AL-Mateen" pitchFamily="2" charset="-78"/>
              <a:sym typeface="Calibri"/>
            </a:endParaRPr>
          </a:p>
        </p:txBody>
      </p:sp>
      <p:sp>
        <p:nvSpPr>
          <p:cNvPr id="14" name="Google Shape;86;p1"/>
          <p:cNvSpPr txBox="1"/>
          <p:nvPr/>
        </p:nvSpPr>
        <p:spPr>
          <a:xfrm>
            <a:off x="6557641" y="3191163"/>
            <a:ext cx="5010173" cy="597877"/>
          </a:xfrm>
          <a:prstGeom prst="rect">
            <a:avLst/>
          </a:prstGeom>
          <a:noFill/>
          <a:ln>
            <a:noFill/>
          </a:ln>
        </p:spPr>
        <p:txBody>
          <a:bodyPr spcFirstLastPara="1" wrap="square" lIns="91425" tIns="45700" rIns="91425" bIns="45700" anchor="t" anchorCtr="0">
            <a:noAutofit/>
          </a:bodyPr>
          <a:lstStyle/>
          <a:p>
            <a:pPr marL="571500" indent="-571500">
              <a:buClr>
                <a:prstClr val="black"/>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غريب</a:t>
            </a:r>
            <a:r>
              <a:rPr lang="ar-KW" sz="4000" b="1" dirty="0" smtClean="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الألفاظ</a:t>
            </a:r>
          </a:p>
          <a:p>
            <a:pPr>
              <a:buClr>
                <a:prstClr val="black"/>
              </a:buClr>
              <a:buSzPts val="6000"/>
            </a:pPr>
            <a:endParaRPr lang="en-US"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Calibri" panose="020F0502020204030204" pitchFamily="34" charset="0"/>
              <a:sym typeface="Calibri"/>
            </a:endParaRPr>
          </a:p>
        </p:txBody>
      </p:sp>
      <p:sp>
        <p:nvSpPr>
          <p:cNvPr id="15" name="Google Shape;86;p1"/>
          <p:cNvSpPr txBox="1"/>
          <p:nvPr/>
        </p:nvSpPr>
        <p:spPr>
          <a:xfrm>
            <a:off x="6527254" y="4154307"/>
            <a:ext cx="5100918" cy="786861"/>
          </a:xfrm>
          <a:prstGeom prst="rect">
            <a:avLst/>
          </a:prstGeom>
          <a:noFill/>
          <a:ln>
            <a:noFill/>
          </a:ln>
        </p:spPr>
        <p:txBody>
          <a:bodyPr spcFirstLastPara="1" wrap="square" lIns="91425" tIns="45700" rIns="91425" bIns="45700" anchor="b" anchorCtr="0">
            <a:noAutofit/>
          </a:bodyPr>
          <a:lstStyle/>
          <a:p>
            <a:pPr marL="571500" indent="-571500">
              <a:buClr>
                <a:prstClr val="black"/>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a:t>
            </a:r>
            <a:r>
              <a:rPr lang="ar-KW"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مقاصد</a:t>
            </a:r>
            <a:r>
              <a:rPr lang="ar-KW"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السورة</a:t>
            </a:r>
            <a:r>
              <a:rPr lang="ar-SA"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endParaRPr lang="en-US"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endParaRPr>
          </a:p>
        </p:txBody>
      </p:sp>
      <p:sp>
        <p:nvSpPr>
          <p:cNvPr id="16" name="Google Shape;86;p1"/>
          <p:cNvSpPr txBox="1"/>
          <p:nvPr/>
        </p:nvSpPr>
        <p:spPr>
          <a:xfrm>
            <a:off x="6527254" y="5345756"/>
            <a:ext cx="5100918" cy="675532"/>
          </a:xfrm>
          <a:prstGeom prst="rect">
            <a:avLst/>
          </a:prstGeom>
          <a:noFill/>
          <a:ln>
            <a:noFill/>
          </a:ln>
        </p:spPr>
        <p:txBody>
          <a:bodyPr spcFirstLastPara="1" wrap="square" lIns="91425" tIns="45700" rIns="91425" bIns="45700" anchor="b" anchorCtr="0">
            <a:noAutofit/>
          </a:bodyPr>
          <a:lstStyle/>
          <a:p>
            <a:pPr marL="571500" indent="-571500">
              <a:buClr>
                <a:prstClr val="black"/>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a:t>
            </a:r>
            <a:r>
              <a:rPr lang="ar-KW"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فوائد</a:t>
            </a:r>
            <a:r>
              <a:rPr lang="ar-KW"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السورة</a:t>
            </a:r>
            <a:r>
              <a:rPr lang="ar-SA"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endParaRPr lang="en-US"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endParaRPr>
          </a:p>
        </p:txBody>
      </p:sp>
      <p:sp>
        <p:nvSpPr>
          <p:cNvPr id="10" name="Google Shape;86;p1"/>
          <p:cNvSpPr txBox="1"/>
          <p:nvPr/>
        </p:nvSpPr>
        <p:spPr>
          <a:xfrm>
            <a:off x="6557641" y="2255059"/>
            <a:ext cx="5010173" cy="597877"/>
          </a:xfrm>
          <a:prstGeom prst="rect">
            <a:avLst/>
          </a:prstGeom>
          <a:noFill/>
          <a:ln>
            <a:noFill/>
          </a:ln>
        </p:spPr>
        <p:txBody>
          <a:bodyPr spcFirstLastPara="1" wrap="square" lIns="91425" tIns="45700" rIns="91425" bIns="45700" anchor="t" anchorCtr="0">
            <a:noAutofit/>
          </a:bodyPr>
          <a:lstStyle/>
          <a:p>
            <a:pPr marL="571500" indent="-571500">
              <a:buClr>
                <a:prstClr val="black"/>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مقدمة</a:t>
            </a:r>
            <a:endPar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endParaRPr>
          </a:p>
          <a:p>
            <a:pPr>
              <a:buClr>
                <a:prstClr val="black"/>
              </a:buClr>
              <a:buSzPts val="6000"/>
            </a:pPr>
            <a:endParaRPr lang="en-US"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Calibri" panose="020F0502020204030204" pitchFamily="34" charset="0"/>
              <a:sym typeface="Calibri"/>
            </a:endParaRPr>
          </a:p>
        </p:txBody>
      </p:sp>
    </p:spTree>
    <p:extLst>
      <p:ext uri="{BB962C8B-B14F-4D97-AF65-F5344CB8AC3E}">
        <p14:creationId xmlns:p14="http://schemas.microsoft.com/office/powerpoint/2010/main" val="3818112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1025957" y="185370"/>
            <a:ext cx="996208" cy="727633"/>
          </a:xfrm>
          <a:prstGeom prst="rect">
            <a:avLst/>
          </a:prstGeom>
        </p:spPr>
      </p:pic>
      <p:sp>
        <p:nvSpPr>
          <p:cNvPr id="7"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8"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0" name="Google Shape;86;p1"/>
          <p:cNvSpPr txBox="1"/>
          <p:nvPr/>
        </p:nvSpPr>
        <p:spPr>
          <a:xfrm>
            <a:off x="3894498" y="476672"/>
            <a:ext cx="3856892" cy="864096"/>
          </a:xfrm>
          <a:prstGeom prst="rect">
            <a:avLst/>
          </a:prstGeom>
          <a:noFill/>
          <a:ln>
            <a:noFill/>
          </a:ln>
        </p:spPr>
        <p:txBody>
          <a:bodyPr spcFirstLastPara="1" wrap="square" lIns="91425" tIns="45700" rIns="91425" bIns="45700" anchor="b" anchorCtr="0">
            <a:noAutofit/>
          </a:bodyPr>
          <a:lstStyle/>
          <a:p>
            <a:pPr marR="0" lvl="0" algn="ctr" rtl="1">
              <a:spcBef>
                <a:spcPts val="0"/>
              </a:spcBef>
              <a:spcAft>
                <a:spcPts val="0"/>
              </a:spcAft>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سورة  </a:t>
            </a: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المدثر</a:t>
            </a:r>
            <a:endParaRPr lang="en-US"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endParaRPr>
          </a:p>
        </p:txBody>
      </p:sp>
      <p:sp>
        <p:nvSpPr>
          <p:cNvPr id="9" name="Google Shape;86;p1"/>
          <p:cNvSpPr txBox="1"/>
          <p:nvPr/>
        </p:nvSpPr>
        <p:spPr>
          <a:xfrm>
            <a:off x="6327400" y="1606987"/>
            <a:ext cx="5010173" cy="597877"/>
          </a:xfrm>
          <a:prstGeom prst="rect">
            <a:avLst/>
          </a:prstGeom>
          <a:noFill/>
          <a:ln>
            <a:noFill/>
          </a:ln>
        </p:spPr>
        <p:txBody>
          <a:bodyPr spcFirstLastPara="1" wrap="square" lIns="91425" tIns="45700" rIns="91425" bIns="45700" anchor="t" anchorCtr="0">
            <a:noAutofit/>
          </a:bodyPr>
          <a:lstStyle/>
          <a:p>
            <a:pPr marL="571500" lvl="0" indent="-571500">
              <a:buClr>
                <a:schemeClr val="dk1"/>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مقدمة</a:t>
            </a:r>
            <a:endPar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endParaRPr>
          </a:p>
        </p:txBody>
      </p:sp>
      <p:sp>
        <p:nvSpPr>
          <p:cNvPr id="11" name="Google Shape;86;p1"/>
          <p:cNvSpPr txBox="1"/>
          <p:nvPr/>
        </p:nvSpPr>
        <p:spPr>
          <a:xfrm>
            <a:off x="1126655" y="2636912"/>
            <a:ext cx="10081120" cy="3416746"/>
          </a:xfrm>
          <a:prstGeom prst="rect">
            <a:avLst/>
          </a:prstGeom>
          <a:noFill/>
          <a:ln>
            <a:noFill/>
          </a:ln>
        </p:spPr>
        <p:txBody>
          <a:bodyPr spcFirstLastPara="1" wrap="square" lIns="91425" tIns="45700" rIns="91425" bIns="45700" anchor="b" anchorCtr="0">
            <a:noAutofit/>
          </a:bodyPr>
          <a:lstStyle/>
          <a:p>
            <a:r>
              <a:rPr lang="ar-KW" sz="3600" b="1" dirty="0" smtClean="0">
                <a:latin typeface="Traditional Arabic" panose="02020603050405020304" pitchFamily="18" charset="-78"/>
                <a:cs typeface="Traditional Arabic" panose="02020603050405020304" pitchFamily="18" charset="-78"/>
              </a:rPr>
              <a:t>قوله </a:t>
            </a:r>
            <a:r>
              <a:rPr lang="ar-KW" sz="3600" b="1" dirty="0">
                <a:latin typeface="Traditional Arabic" panose="02020603050405020304" pitchFamily="18" charset="-78"/>
                <a:cs typeface="Traditional Arabic" panose="02020603050405020304" pitchFamily="18" charset="-78"/>
              </a:rPr>
              <a:t>-</a:t>
            </a:r>
            <a:r>
              <a:rPr lang="en-US" sz="3600" b="1" dirty="0">
                <a:latin typeface="AGA Arabesque" panose="05010101010101010101" pitchFamily="2" charset="2"/>
                <a:cs typeface="Traditional Arabic" panose="02020603050405020304" pitchFamily="18" charset="-78"/>
              </a:rPr>
              <a:t>U</a:t>
            </a:r>
            <a:r>
              <a:rPr lang="ar-KW" sz="3600" b="1" dirty="0">
                <a:latin typeface="Traditional Arabic" panose="02020603050405020304" pitchFamily="18" charset="-78"/>
                <a:cs typeface="Traditional Arabic" panose="02020603050405020304" pitchFamily="18" charset="-78"/>
              </a:rPr>
              <a:t>-: ﴿يَا أَيُّهَا الْمُدَّثِّرُ﴾: عن جابر، قال: حَدَّثَنَا رسول الله </a:t>
            </a:r>
            <a:r>
              <a:rPr lang="ar-KW" sz="3600" dirty="0"/>
              <a:t>-</a:t>
            </a:r>
            <a:r>
              <a:rPr lang="ar-SA" sz="3600" dirty="0"/>
              <a:t>ﷺ</a:t>
            </a:r>
            <a:r>
              <a:rPr lang="ar-KW" sz="3600" dirty="0"/>
              <a:t>- </a:t>
            </a:r>
            <a:r>
              <a:rPr lang="ar-KW" sz="3600" b="1" dirty="0">
                <a:latin typeface="Traditional Arabic" panose="02020603050405020304" pitchFamily="18" charset="-78"/>
                <a:cs typeface="Traditional Arabic" panose="02020603050405020304" pitchFamily="18" charset="-78"/>
              </a:rPr>
              <a:t>فقال: «جاوَرْتُ بِحرَاءٍ شهراً، فلما قَضيتُ جِوارِي نزلتُ فاسْتَبْطَنْتُ بَطْنَ الوادي، </a:t>
            </a:r>
            <a:r>
              <a:rPr lang="ar-KW" sz="3600" b="1" dirty="0" err="1">
                <a:latin typeface="Traditional Arabic" panose="02020603050405020304" pitchFamily="18" charset="-78"/>
                <a:cs typeface="Traditional Arabic" panose="02020603050405020304" pitchFamily="18" charset="-78"/>
              </a:rPr>
              <a:t>فنُودِيتُ</a:t>
            </a:r>
            <a:r>
              <a:rPr lang="ar-KW" sz="3600" b="1" dirty="0">
                <a:latin typeface="Traditional Arabic" panose="02020603050405020304" pitchFamily="18" charset="-78"/>
                <a:cs typeface="Traditional Arabic" panose="02020603050405020304" pitchFamily="18" charset="-78"/>
              </a:rPr>
              <a:t> فنظرتُ أمَامي وخَلْفي وعن يميني وعن شمالي، فلم أر أحداً. ثم </a:t>
            </a:r>
            <a:r>
              <a:rPr lang="ar-KW" sz="3600" b="1" dirty="0" err="1">
                <a:latin typeface="Traditional Arabic" panose="02020603050405020304" pitchFamily="18" charset="-78"/>
                <a:cs typeface="Traditional Arabic" panose="02020603050405020304" pitchFamily="18" charset="-78"/>
              </a:rPr>
              <a:t>نُوديتُ</a:t>
            </a:r>
            <a:r>
              <a:rPr lang="ar-KW" sz="3600" b="1" dirty="0">
                <a:latin typeface="Traditional Arabic" panose="02020603050405020304" pitchFamily="18" charset="-78"/>
                <a:cs typeface="Traditional Arabic" panose="02020603050405020304" pitchFamily="18" charset="-78"/>
              </a:rPr>
              <a:t> فنظرتُ فلم أرَ أحداً، ثُمَّ </a:t>
            </a:r>
            <a:r>
              <a:rPr lang="ar-KW" sz="3600" b="1" dirty="0" err="1">
                <a:latin typeface="Traditional Arabic" panose="02020603050405020304" pitchFamily="18" charset="-78"/>
                <a:cs typeface="Traditional Arabic" panose="02020603050405020304" pitchFamily="18" charset="-78"/>
              </a:rPr>
              <a:t>نوديت</a:t>
            </a:r>
            <a:r>
              <a:rPr lang="ar-KW" sz="3600" b="1" dirty="0">
                <a:latin typeface="Traditional Arabic" panose="02020603050405020304" pitchFamily="18" charset="-78"/>
                <a:cs typeface="Traditional Arabic" panose="02020603050405020304" pitchFamily="18" charset="-78"/>
              </a:rPr>
              <a:t> فرفعت رأسي، فإذا هو على العرش في الهواء- يعني جبريلَ -</a:t>
            </a:r>
            <a:r>
              <a:rPr lang="ar-KW" sz="3600" b="1" dirty="0">
                <a:latin typeface="Traditional Arabic" panose="02020603050405020304" pitchFamily="18" charset="-78"/>
                <a:cs typeface="SC_DUBAI" pitchFamily="2" charset="-78"/>
              </a:rPr>
              <a:t>#</a:t>
            </a:r>
            <a:r>
              <a:rPr lang="ar-KW" sz="3600" b="1" dirty="0">
                <a:latin typeface="Traditional Arabic" panose="02020603050405020304" pitchFamily="18" charset="-78"/>
                <a:cs typeface="Traditional Arabic" panose="02020603050405020304" pitchFamily="18" charset="-78"/>
              </a:rPr>
              <a:t>- فقلت: دَثِّرُوني </a:t>
            </a:r>
            <a:r>
              <a:rPr lang="ar-KW" sz="3600" b="1" dirty="0" err="1">
                <a:latin typeface="Traditional Arabic" panose="02020603050405020304" pitchFamily="18" charset="-78"/>
                <a:cs typeface="Traditional Arabic" panose="02020603050405020304" pitchFamily="18" charset="-78"/>
              </a:rPr>
              <a:t>دَثِّرُوني</a:t>
            </a:r>
            <a:r>
              <a:rPr lang="ar-KW" sz="3600" b="1" dirty="0">
                <a:latin typeface="Traditional Arabic" panose="02020603050405020304" pitchFamily="18" charset="-78"/>
                <a:cs typeface="Traditional Arabic" panose="02020603050405020304" pitchFamily="18" charset="-78"/>
              </a:rPr>
              <a:t>، فَصبُّوا علي ماءً»، فأنزل الله -</a:t>
            </a:r>
            <a:r>
              <a:rPr lang="en-US" sz="3600" b="1" dirty="0">
                <a:latin typeface="AGA Arabesque" panose="05010101010101010101" pitchFamily="2" charset="2"/>
                <a:cs typeface="Traditional Arabic" panose="02020603050405020304" pitchFamily="18" charset="-78"/>
              </a:rPr>
              <a:t>U</a:t>
            </a:r>
            <a:r>
              <a:rPr lang="ar-KW" sz="3600" b="1" dirty="0">
                <a:latin typeface="Traditional Arabic" panose="02020603050405020304" pitchFamily="18" charset="-78"/>
                <a:cs typeface="Traditional Arabic" panose="02020603050405020304" pitchFamily="18" charset="-78"/>
              </a:rPr>
              <a:t>-: ﴿يا أَيُّها المُدَّثِّرُ * قُم فَأَنذِر * وَرَبَّكَ فَكَبِّرْ * وَثِيَابَكَ فَطَهِّرْ﴾ رَوَاه مُسْلِم</a:t>
            </a:r>
            <a:r>
              <a:rPr lang="ar-KW" sz="3600" b="1" dirty="0">
                <a:latin typeface="Traditional Arabic" panose="02020603050405020304" pitchFamily="18" charset="-78"/>
                <a:cs typeface="Traditional Arabic" panose="02020603050405020304" pitchFamily="18" charset="-78"/>
              </a:rPr>
              <a:t>..</a:t>
            </a:r>
            <a:endParaRPr lang="en-US" sz="36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81459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1025957" y="185370"/>
            <a:ext cx="996208" cy="727633"/>
          </a:xfrm>
          <a:prstGeom prst="rect">
            <a:avLst/>
          </a:prstGeom>
        </p:spPr>
      </p:pic>
      <p:sp>
        <p:nvSpPr>
          <p:cNvPr id="7"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8"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0" name="Google Shape;86;p1"/>
          <p:cNvSpPr txBox="1"/>
          <p:nvPr/>
        </p:nvSpPr>
        <p:spPr>
          <a:xfrm>
            <a:off x="3894498" y="476672"/>
            <a:ext cx="3856892" cy="864096"/>
          </a:xfrm>
          <a:prstGeom prst="rect">
            <a:avLst/>
          </a:prstGeom>
          <a:noFill/>
          <a:ln>
            <a:noFill/>
          </a:ln>
        </p:spPr>
        <p:txBody>
          <a:bodyPr spcFirstLastPara="1" wrap="square" lIns="91425" tIns="45700" rIns="91425" bIns="45700" anchor="b" anchorCtr="0">
            <a:noAutofit/>
          </a:bodyPr>
          <a:lstStyle/>
          <a:p>
            <a:pPr marR="0" lvl="0" algn="ctr" rtl="1">
              <a:spcBef>
                <a:spcPts val="0"/>
              </a:spcBef>
              <a:spcAft>
                <a:spcPts val="0"/>
              </a:spcAft>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سورة  </a:t>
            </a: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المدثر</a:t>
            </a:r>
            <a:endParaRPr lang="en-US"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endParaRPr>
          </a:p>
        </p:txBody>
      </p:sp>
      <p:sp>
        <p:nvSpPr>
          <p:cNvPr id="9" name="Google Shape;86;p1"/>
          <p:cNvSpPr txBox="1"/>
          <p:nvPr/>
        </p:nvSpPr>
        <p:spPr>
          <a:xfrm>
            <a:off x="6327400" y="1268760"/>
            <a:ext cx="5010173" cy="597877"/>
          </a:xfrm>
          <a:prstGeom prst="rect">
            <a:avLst/>
          </a:prstGeom>
          <a:noFill/>
          <a:ln>
            <a:noFill/>
          </a:ln>
        </p:spPr>
        <p:txBody>
          <a:bodyPr spcFirstLastPara="1" wrap="square" lIns="91425" tIns="45700" rIns="91425" bIns="45700" anchor="t" anchorCtr="0">
            <a:noAutofit/>
          </a:bodyPr>
          <a:lstStyle/>
          <a:p>
            <a:pPr marL="571500" lvl="0" indent="-571500">
              <a:buClr>
                <a:schemeClr val="dk1"/>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مقدمة</a:t>
            </a:r>
            <a:endPar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endParaRPr>
          </a:p>
        </p:txBody>
      </p:sp>
      <p:sp>
        <p:nvSpPr>
          <p:cNvPr id="11" name="Google Shape;86;p1"/>
          <p:cNvSpPr txBox="1"/>
          <p:nvPr/>
        </p:nvSpPr>
        <p:spPr>
          <a:xfrm>
            <a:off x="1" y="1938645"/>
            <a:ext cx="12190412" cy="4514691"/>
          </a:xfrm>
          <a:prstGeom prst="rect">
            <a:avLst/>
          </a:prstGeom>
          <a:noFill/>
          <a:ln>
            <a:noFill/>
          </a:ln>
        </p:spPr>
        <p:txBody>
          <a:bodyPr spcFirstLastPara="1" wrap="square" lIns="91425" tIns="45700" rIns="91425" bIns="45700" anchor="b" anchorCtr="0">
            <a:noAutofit/>
          </a:bodyPr>
          <a:lstStyle/>
          <a:p>
            <a:r>
              <a:rPr lang="ar-KW" sz="3600" b="1" dirty="0" smtClean="0">
                <a:latin typeface="Traditional Arabic" panose="02020603050405020304" pitchFamily="18" charset="-78"/>
                <a:cs typeface="Traditional Arabic" panose="02020603050405020304" pitchFamily="18" charset="-78"/>
              </a:rPr>
              <a:t>وقوله </a:t>
            </a:r>
            <a:r>
              <a:rPr lang="ar-KW" sz="3600" b="1" dirty="0">
                <a:latin typeface="Traditional Arabic" panose="02020603050405020304" pitchFamily="18" charset="-78"/>
                <a:cs typeface="Traditional Arabic" panose="02020603050405020304" pitchFamily="18" charset="-78"/>
              </a:rPr>
              <a:t>-</a:t>
            </a:r>
            <a:r>
              <a:rPr lang="en-US" sz="3600" b="1" dirty="0">
                <a:latin typeface="AGA Arabesque" panose="05010101010101010101" pitchFamily="2" charset="2"/>
                <a:cs typeface="Traditional Arabic" panose="02020603050405020304" pitchFamily="18" charset="-78"/>
              </a:rPr>
              <a:t>U</a:t>
            </a:r>
            <a:r>
              <a:rPr lang="ar-KW" sz="3600" b="1" dirty="0" smtClean="0">
                <a:latin typeface="Traditional Arabic" panose="02020603050405020304" pitchFamily="18" charset="-78"/>
                <a:cs typeface="Traditional Arabic" panose="02020603050405020304" pitchFamily="18" charset="-78"/>
              </a:rPr>
              <a:t>-: </a:t>
            </a:r>
            <a:r>
              <a:rPr lang="ar-KW" sz="3600" b="1" dirty="0">
                <a:latin typeface="Traditional Arabic" panose="02020603050405020304" pitchFamily="18" charset="-78"/>
                <a:cs typeface="Traditional Arabic" panose="02020603050405020304" pitchFamily="18" charset="-78"/>
              </a:rPr>
              <a:t>﴿ذَرْنِي وَمَنْ خَلَقْتُ وَحِيداً﴾...الآية، عن ابن عَبَّاس: أن الوليد بن المغيرة جاء إلى النبيِّ -</a:t>
            </a:r>
            <a:r>
              <a:rPr lang="ar-SA" sz="3600" b="1" dirty="0">
                <a:latin typeface="Traditional Arabic" panose="02020603050405020304" pitchFamily="18" charset="-78"/>
                <a:cs typeface="Traditional Arabic" panose="02020603050405020304" pitchFamily="18" charset="-78"/>
              </a:rPr>
              <a:t>ﷺ</a:t>
            </a:r>
            <a:r>
              <a:rPr lang="ar-KW" sz="3600" b="1" dirty="0">
                <a:latin typeface="Traditional Arabic" panose="02020603050405020304" pitchFamily="18" charset="-78"/>
                <a:cs typeface="Traditional Arabic" panose="02020603050405020304" pitchFamily="18" charset="-78"/>
              </a:rPr>
              <a:t>-  فقرأ عَلِيهِ القرآن، فكأنّه رَقَّ له، فبلغ ذلك أبا جهلٍ، فأتاه فقال له: يا عمي إن قومك يُريدون أن يجمعوا لك مالاً </a:t>
            </a:r>
            <a:r>
              <a:rPr lang="ar-KW" sz="3600" b="1" dirty="0" err="1">
                <a:latin typeface="Traditional Arabic" panose="02020603050405020304" pitchFamily="18" charset="-78"/>
                <a:cs typeface="Traditional Arabic" panose="02020603050405020304" pitchFamily="18" charset="-78"/>
              </a:rPr>
              <a:t>ليُعْطُوكَهُ</a:t>
            </a:r>
            <a:r>
              <a:rPr lang="ar-KW" sz="3600" b="1" dirty="0">
                <a:latin typeface="Traditional Arabic" panose="02020603050405020304" pitchFamily="18" charset="-78"/>
                <a:cs typeface="Traditional Arabic" panose="02020603050405020304" pitchFamily="18" charset="-78"/>
              </a:rPr>
              <a:t>، فإنك أتيتَ محمداً تتعرضُ لِمَا قِبَلَه فقال: قد علمتْ قريشٌ أني مِنْ أكثرها مالاً. قال: فقل فيه قولاً يُبلغُ قومَك أنك منكرٌ له وكارهٌ. قال: وماذا أقول؟ </a:t>
            </a:r>
            <a:r>
              <a:rPr lang="ar-KW" sz="3600" b="1" dirty="0" err="1">
                <a:latin typeface="Traditional Arabic" panose="02020603050405020304" pitchFamily="18" charset="-78"/>
                <a:cs typeface="Traditional Arabic" panose="02020603050405020304" pitchFamily="18" charset="-78"/>
              </a:rPr>
              <a:t>فوالله</a:t>
            </a:r>
            <a:r>
              <a:rPr lang="ar-KW" sz="3600" b="1" dirty="0">
                <a:latin typeface="Traditional Arabic" panose="02020603050405020304" pitchFamily="18" charset="-78"/>
                <a:cs typeface="Traditional Arabic" panose="02020603050405020304" pitchFamily="18" charset="-78"/>
              </a:rPr>
              <a:t> ما فيكم رجلٌ أعلمُ بالأشعار مني، ولا أعلمُ بِرَجَزِها وبقَصِيدِها مني؛ والله ما يُشْبِهُ الَّذيْ يقول شيئاً مِنْ هذا، والله إن لقولِه الَّذيْ يقولُ حلاوةً، وإن عَلَيْهِ لطَلاوَةً؛ وإنه لَمُثْمِرٌ أعلاه، مُغْدِقٌ أسفلهُ، وإنه لَيَعْلُو وما يُعْلَى. قَالَ: لا يرضَى عنك قومُك حَتَّى تقولَ فِيهِ، قَالَ: فدَعْنِي حَتَّى أفكرَ فِيهِ، ثم قَالَ: ﴿إِنْ هَذَا إِلا سِحْرٌ يُؤْثَرُ﴾ يأثُرُه عن غيره. فَنَزَلت: ﴿ذَرْنِي وَمَنْ خَلَقْتُ وَحِيداً﴾.</a:t>
            </a:r>
            <a:endParaRPr lang="en-US" sz="36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34638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1025957" y="185370"/>
            <a:ext cx="996208" cy="727633"/>
          </a:xfrm>
          <a:prstGeom prst="rect">
            <a:avLst/>
          </a:prstGeom>
        </p:spPr>
      </p:pic>
      <p:sp>
        <p:nvSpPr>
          <p:cNvPr id="7"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8"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0" name="Google Shape;86;p1"/>
          <p:cNvSpPr txBox="1"/>
          <p:nvPr/>
        </p:nvSpPr>
        <p:spPr>
          <a:xfrm>
            <a:off x="3894498" y="476672"/>
            <a:ext cx="3856892" cy="864096"/>
          </a:xfrm>
          <a:prstGeom prst="rect">
            <a:avLst/>
          </a:prstGeom>
          <a:noFill/>
          <a:ln>
            <a:noFill/>
          </a:ln>
        </p:spPr>
        <p:txBody>
          <a:bodyPr spcFirstLastPara="1" wrap="square" lIns="91425" tIns="45700" rIns="91425" bIns="45700" anchor="b" anchorCtr="0">
            <a:noAutofit/>
          </a:bodyPr>
          <a:lstStyle/>
          <a:p>
            <a:pPr marR="0" lvl="0" algn="ctr" rtl="1">
              <a:spcBef>
                <a:spcPts val="0"/>
              </a:spcBef>
              <a:spcAft>
                <a:spcPts val="0"/>
              </a:spcAft>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سورة  </a:t>
            </a: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المدثر</a:t>
            </a:r>
            <a:endParaRPr lang="en-US"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endParaRPr>
          </a:p>
        </p:txBody>
      </p:sp>
      <p:sp>
        <p:nvSpPr>
          <p:cNvPr id="9" name="Google Shape;86;p1"/>
          <p:cNvSpPr txBox="1"/>
          <p:nvPr/>
        </p:nvSpPr>
        <p:spPr>
          <a:xfrm>
            <a:off x="6327400" y="1196752"/>
            <a:ext cx="5010173" cy="741893"/>
          </a:xfrm>
          <a:prstGeom prst="rect">
            <a:avLst/>
          </a:prstGeom>
          <a:noFill/>
          <a:ln>
            <a:noFill/>
          </a:ln>
        </p:spPr>
        <p:txBody>
          <a:bodyPr spcFirstLastPara="1" wrap="square" lIns="91425" tIns="45700" rIns="91425" bIns="45700" anchor="t" anchorCtr="0">
            <a:noAutofit/>
          </a:bodyPr>
          <a:lstStyle/>
          <a:p>
            <a:pPr marL="571500" lvl="0" indent="-571500">
              <a:buClr>
                <a:schemeClr val="dk1"/>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غريب</a:t>
            </a: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effectLst>
                <a:latin typeface="Calibri" panose="020F0502020204030204" pitchFamily="34" charset="0"/>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الألفاظ</a:t>
            </a:r>
          </a:p>
        </p:txBody>
      </p:sp>
      <p:sp>
        <p:nvSpPr>
          <p:cNvPr id="11" name="Google Shape;86;p1"/>
          <p:cNvSpPr txBox="1"/>
          <p:nvPr/>
        </p:nvSpPr>
        <p:spPr>
          <a:xfrm>
            <a:off x="1" y="2420888"/>
            <a:ext cx="12190411" cy="3960440"/>
          </a:xfrm>
          <a:prstGeom prst="rect">
            <a:avLst/>
          </a:prstGeom>
          <a:noFill/>
          <a:ln>
            <a:noFill/>
          </a:ln>
        </p:spPr>
        <p:txBody>
          <a:bodyPr spcFirstLastPara="1" wrap="square" lIns="91425" tIns="45700" rIns="91425" bIns="45700" anchor="b" anchorCtr="0">
            <a:noAutofit/>
          </a:bodyPr>
          <a:lstStyle/>
          <a:p>
            <a:r>
              <a:rPr lang="ar-KW" sz="3600" b="1" dirty="0" smtClean="0">
                <a:solidFill>
                  <a:srgbClr val="FF0000"/>
                </a:solidFill>
                <a:latin typeface="Traditional Arabic" panose="02020603050405020304" pitchFamily="18" charset="-78"/>
                <a:cs typeface="Traditional Arabic" panose="02020603050405020304" pitchFamily="18" charset="-78"/>
              </a:rPr>
              <a:t>﴿</a:t>
            </a:r>
            <a:r>
              <a:rPr lang="ar-KW" sz="3600" b="1" dirty="0">
                <a:solidFill>
                  <a:srgbClr val="FF0000"/>
                </a:solidFill>
                <a:latin typeface="Traditional Arabic" panose="02020603050405020304" pitchFamily="18" charset="-78"/>
                <a:cs typeface="Traditional Arabic" panose="02020603050405020304" pitchFamily="18" charset="-78"/>
              </a:rPr>
              <a:t>الْمُدَّثِّرُ</a:t>
            </a:r>
            <a:r>
              <a:rPr lang="ar-KW" sz="3600" b="1" dirty="0" smtClean="0">
                <a:solidFill>
                  <a:srgbClr val="FF0000"/>
                </a:solidFill>
                <a:latin typeface="Traditional Arabic" panose="02020603050405020304" pitchFamily="18" charset="-78"/>
                <a:cs typeface="Traditional Arabic" panose="02020603050405020304" pitchFamily="18" charset="-78"/>
              </a:rPr>
              <a:t>﴾: </a:t>
            </a:r>
            <a:r>
              <a:rPr lang="ar-KW" sz="3600" b="1" dirty="0">
                <a:latin typeface="Traditional Arabic" panose="02020603050405020304" pitchFamily="18" charset="-78"/>
                <a:cs typeface="Traditional Arabic" panose="02020603050405020304" pitchFamily="18" charset="-78"/>
              </a:rPr>
              <a:t>المتدثر</a:t>
            </a:r>
            <a:r>
              <a:rPr lang="ar-KW" sz="3600" dirty="0"/>
              <a:t> </a:t>
            </a:r>
            <a:r>
              <a:rPr lang="ar-KW" sz="3600" b="1" dirty="0">
                <a:latin typeface="Traditional Arabic" panose="02020603050405020304" pitchFamily="18" charset="-78"/>
                <a:cs typeface="Traditional Arabic" panose="02020603050405020304" pitchFamily="18" charset="-78"/>
              </a:rPr>
              <a:t>ثيابه</a:t>
            </a:r>
            <a:r>
              <a:rPr lang="ar-KW" sz="3600" dirty="0"/>
              <a:t> </a:t>
            </a:r>
            <a:r>
              <a:rPr lang="ar-KW" sz="3600" b="1" dirty="0">
                <a:latin typeface="Traditional Arabic" panose="02020603050405020304" pitchFamily="18" charset="-78"/>
                <a:cs typeface="Traditional Arabic" panose="02020603050405020304" pitchFamily="18" charset="-78"/>
              </a:rPr>
              <a:t>إذا</a:t>
            </a:r>
            <a:r>
              <a:rPr lang="ar-KW" sz="3600" dirty="0"/>
              <a:t> </a:t>
            </a:r>
            <a:r>
              <a:rPr lang="ar-KW" sz="3600" b="1" dirty="0" smtClean="0">
                <a:latin typeface="Traditional Arabic" panose="02020603050405020304" pitchFamily="18" charset="-78"/>
                <a:cs typeface="Traditional Arabic" panose="02020603050405020304" pitchFamily="18" charset="-78"/>
              </a:rPr>
              <a:t>نام.</a:t>
            </a:r>
            <a:r>
              <a:rPr lang="ar-KW" sz="3600" dirty="0" smtClean="0"/>
              <a:t> </a:t>
            </a:r>
            <a:r>
              <a:rPr lang="ar-KW" sz="3600" dirty="0"/>
              <a:t>	</a:t>
            </a:r>
            <a:r>
              <a:rPr lang="ar-KW" sz="3600" b="1" dirty="0" smtClean="0">
                <a:solidFill>
                  <a:srgbClr val="FF0000"/>
                </a:solidFill>
                <a:latin typeface="Traditional Arabic" panose="02020603050405020304" pitchFamily="18" charset="-78"/>
                <a:cs typeface="Traditional Arabic" panose="02020603050405020304" pitchFamily="18" charset="-78"/>
              </a:rPr>
              <a:t>﴿</a:t>
            </a:r>
            <a:r>
              <a:rPr lang="ar-KW" sz="3600" b="1" dirty="0">
                <a:solidFill>
                  <a:srgbClr val="FF0000"/>
                </a:solidFill>
                <a:latin typeface="Traditional Arabic" panose="02020603050405020304" pitchFamily="18" charset="-78"/>
                <a:cs typeface="Traditional Arabic" panose="02020603050405020304" pitchFamily="18" charset="-78"/>
              </a:rPr>
              <a:t>وَثِيابَكَ</a:t>
            </a:r>
            <a:r>
              <a:rPr lang="ar-KW" sz="3600" dirty="0" smtClean="0"/>
              <a:t> </a:t>
            </a:r>
            <a:r>
              <a:rPr lang="ar-KW" sz="3600" b="1" dirty="0">
                <a:solidFill>
                  <a:srgbClr val="FF0000"/>
                </a:solidFill>
                <a:latin typeface="Traditional Arabic" panose="02020603050405020304" pitchFamily="18" charset="-78"/>
                <a:cs typeface="Traditional Arabic" panose="02020603050405020304" pitchFamily="18" charset="-78"/>
              </a:rPr>
              <a:t>فَطَهِّرْ</a:t>
            </a:r>
            <a:r>
              <a:rPr lang="ar-KW" sz="3600" b="1" dirty="0" smtClean="0">
                <a:solidFill>
                  <a:srgbClr val="FF0000"/>
                </a:solidFill>
                <a:latin typeface="Traditional Arabic" panose="02020603050405020304" pitchFamily="18" charset="-78"/>
                <a:cs typeface="Traditional Arabic" panose="02020603050405020304" pitchFamily="18" charset="-78"/>
              </a:rPr>
              <a:t>﴾: </a:t>
            </a:r>
            <a:r>
              <a:rPr lang="ar-KW" sz="3600" b="1" dirty="0">
                <a:latin typeface="Traditional Arabic" panose="02020603050405020304" pitchFamily="18" charset="-78"/>
                <a:cs typeface="Traditional Arabic" panose="02020603050405020304" pitchFamily="18" charset="-78"/>
              </a:rPr>
              <a:t>طهّر</a:t>
            </a:r>
            <a:r>
              <a:rPr lang="ar-KW" sz="3600" dirty="0"/>
              <a:t> </a:t>
            </a:r>
            <a:r>
              <a:rPr lang="ar-KW" sz="3600" b="1" dirty="0">
                <a:latin typeface="Traditional Arabic" panose="02020603050405020304" pitchFamily="18" charset="-78"/>
                <a:cs typeface="Traditional Arabic" panose="02020603050405020304" pitchFamily="18" charset="-78"/>
              </a:rPr>
              <a:t>نفسك</a:t>
            </a:r>
            <a:r>
              <a:rPr lang="ar-KW" sz="3600" dirty="0"/>
              <a:t> </a:t>
            </a:r>
            <a:r>
              <a:rPr lang="ar-KW" sz="3600" b="1" dirty="0">
                <a:latin typeface="Traditional Arabic" panose="02020603050405020304" pitchFamily="18" charset="-78"/>
                <a:cs typeface="Traditional Arabic" panose="02020603050405020304" pitchFamily="18" charset="-78"/>
              </a:rPr>
              <a:t>من</a:t>
            </a:r>
            <a:r>
              <a:rPr lang="ar-KW" sz="3600" dirty="0"/>
              <a:t> </a:t>
            </a:r>
            <a:r>
              <a:rPr lang="ar-KW" sz="3600" b="1" dirty="0">
                <a:latin typeface="Traditional Arabic" panose="02020603050405020304" pitchFamily="18" charset="-78"/>
                <a:cs typeface="Traditional Arabic" panose="02020603050405020304" pitchFamily="18" charset="-78"/>
              </a:rPr>
              <a:t>الذنوب</a:t>
            </a:r>
            <a:r>
              <a:rPr lang="ar-KW" sz="3600" dirty="0"/>
              <a:t> </a:t>
            </a:r>
            <a:r>
              <a:rPr lang="ar-KW" sz="3600" b="1" dirty="0">
                <a:latin typeface="Traditional Arabic" panose="02020603050405020304" pitchFamily="18" charset="-78"/>
                <a:cs typeface="Traditional Arabic" panose="02020603050405020304" pitchFamily="18" charset="-78"/>
              </a:rPr>
              <a:t>أو</a:t>
            </a:r>
            <a:r>
              <a:rPr lang="ar-KW" sz="3600" dirty="0"/>
              <a:t> </a:t>
            </a:r>
            <a:r>
              <a:rPr lang="ar-KW" sz="3600" b="1" dirty="0">
                <a:latin typeface="Traditional Arabic" panose="02020603050405020304" pitchFamily="18" charset="-78"/>
                <a:cs typeface="Traditional Arabic" panose="02020603050405020304" pitchFamily="18" charset="-78"/>
              </a:rPr>
              <a:t>ثيابك</a:t>
            </a:r>
            <a:r>
              <a:rPr lang="ar-KW" sz="3600" dirty="0"/>
              <a:t> </a:t>
            </a:r>
            <a:r>
              <a:rPr lang="ar-KW" sz="3600" b="1" dirty="0" smtClean="0">
                <a:latin typeface="Traditional Arabic" panose="02020603050405020304" pitchFamily="18" charset="-78"/>
                <a:cs typeface="Traditional Arabic" panose="02020603050405020304" pitchFamily="18" charset="-78"/>
              </a:rPr>
              <a:t>فقصّر.</a:t>
            </a:r>
            <a:r>
              <a:rPr lang="ar-KW" sz="3600" dirty="0" smtClean="0"/>
              <a:t> </a:t>
            </a:r>
            <a:r>
              <a:rPr lang="ar-KW" sz="3600" b="1" dirty="0" smtClean="0">
                <a:solidFill>
                  <a:srgbClr val="FF0000"/>
                </a:solidFill>
                <a:latin typeface="Traditional Arabic" panose="02020603050405020304" pitchFamily="18" charset="-78"/>
                <a:cs typeface="Traditional Arabic" panose="02020603050405020304" pitchFamily="18" charset="-78"/>
              </a:rPr>
              <a:t>﴿</a:t>
            </a:r>
            <a:r>
              <a:rPr lang="ar-KW" sz="3600" b="1" dirty="0">
                <a:solidFill>
                  <a:srgbClr val="FF0000"/>
                </a:solidFill>
                <a:latin typeface="Traditional Arabic" panose="02020603050405020304" pitchFamily="18" charset="-78"/>
                <a:cs typeface="Traditional Arabic" panose="02020603050405020304" pitchFamily="18" charset="-78"/>
              </a:rPr>
              <a:t>وَالرُّجْزَ</a:t>
            </a:r>
            <a:r>
              <a:rPr lang="ar-KW" sz="3600" dirty="0" smtClean="0"/>
              <a:t> </a:t>
            </a:r>
            <a:r>
              <a:rPr lang="ar-KW" sz="3600" b="1" dirty="0">
                <a:solidFill>
                  <a:srgbClr val="FF0000"/>
                </a:solidFill>
                <a:latin typeface="Traditional Arabic" panose="02020603050405020304" pitchFamily="18" charset="-78"/>
                <a:cs typeface="Traditional Arabic" panose="02020603050405020304" pitchFamily="18" charset="-78"/>
              </a:rPr>
              <a:t>فَاهْجُرْ</a:t>
            </a:r>
            <a:r>
              <a:rPr lang="ar-KW" sz="3600" b="1" dirty="0" smtClean="0">
                <a:solidFill>
                  <a:srgbClr val="FF0000"/>
                </a:solidFill>
                <a:latin typeface="Traditional Arabic" panose="02020603050405020304" pitchFamily="18" charset="-78"/>
                <a:cs typeface="Traditional Arabic" panose="02020603050405020304" pitchFamily="18" charset="-78"/>
              </a:rPr>
              <a:t>﴾: </a:t>
            </a:r>
            <a:r>
              <a:rPr lang="ar-KW" sz="3600" b="1" dirty="0" smtClean="0">
                <a:latin typeface="Traditional Arabic" panose="02020603050405020304" pitchFamily="18" charset="-78"/>
                <a:cs typeface="Traditional Arabic" panose="02020603050405020304" pitchFamily="18" charset="-78"/>
              </a:rPr>
              <a:t>الأوثان.</a:t>
            </a:r>
            <a:r>
              <a:rPr lang="ar-KW" sz="3600" dirty="0" smtClean="0"/>
              <a:t> </a:t>
            </a:r>
            <a:r>
              <a:rPr lang="ar-KW" sz="3600" dirty="0"/>
              <a:t>	</a:t>
            </a:r>
            <a:r>
              <a:rPr lang="ar-KW" sz="3600" dirty="0" smtClean="0"/>
              <a:t>	</a:t>
            </a:r>
            <a:r>
              <a:rPr lang="ar-KW" sz="3600" b="1" dirty="0" smtClean="0">
                <a:solidFill>
                  <a:srgbClr val="FF0000"/>
                </a:solidFill>
                <a:latin typeface="Traditional Arabic" panose="02020603050405020304" pitchFamily="18" charset="-78"/>
                <a:cs typeface="Traditional Arabic" panose="02020603050405020304" pitchFamily="18" charset="-78"/>
              </a:rPr>
              <a:t>﴿</a:t>
            </a:r>
            <a:r>
              <a:rPr lang="ar-KW" sz="3600" b="1" dirty="0">
                <a:solidFill>
                  <a:srgbClr val="FF0000"/>
                </a:solidFill>
                <a:latin typeface="Traditional Arabic" panose="02020603050405020304" pitchFamily="18" charset="-78"/>
                <a:cs typeface="Traditional Arabic" panose="02020603050405020304" pitchFamily="18" charset="-78"/>
              </a:rPr>
              <a:t>تَمْنُنْ</a:t>
            </a:r>
            <a:r>
              <a:rPr lang="ar-KW" sz="3600" dirty="0" smtClean="0"/>
              <a:t> </a:t>
            </a:r>
            <a:r>
              <a:rPr lang="ar-KW" sz="3600" b="1" dirty="0">
                <a:solidFill>
                  <a:srgbClr val="FF0000"/>
                </a:solidFill>
                <a:latin typeface="Traditional Arabic" panose="02020603050405020304" pitchFamily="18" charset="-78"/>
                <a:cs typeface="Traditional Arabic" panose="02020603050405020304" pitchFamily="18" charset="-78"/>
              </a:rPr>
              <a:t>تَسْتَكْثِرُ</a:t>
            </a:r>
            <a:r>
              <a:rPr lang="ar-KW" sz="3600" b="1" dirty="0" smtClean="0">
                <a:solidFill>
                  <a:srgbClr val="FF0000"/>
                </a:solidFill>
                <a:latin typeface="Traditional Arabic" panose="02020603050405020304" pitchFamily="18" charset="-78"/>
                <a:cs typeface="Traditional Arabic" panose="02020603050405020304" pitchFamily="18" charset="-78"/>
              </a:rPr>
              <a:t>﴾: </a:t>
            </a:r>
            <a:r>
              <a:rPr lang="ar-KW" sz="3600" b="1" dirty="0">
                <a:latin typeface="Traditional Arabic" panose="02020603050405020304" pitchFamily="18" charset="-78"/>
                <a:cs typeface="Traditional Arabic" panose="02020603050405020304" pitchFamily="18" charset="-78"/>
              </a:rPr>
              <a:t>لا</a:t>
            </a:r>
            <a:r>
              <a:rPr lang="ar-KW" sz="3600" dirty="0"/>
              <a:t> </a:t>
            </a:r>
            <a:r>
              <a:rPr lang="ar-KW" sz="3600" b="1" dirty="0">
                <a:latin typeface="Traditional Arabic" panose="02020603050405020304" pitchFamily="18" charset="-78"/>
                <a:cs typeface="Traditional Arabic" panose="02020603050405020304" pitchFamily="18" charset="-78"/>
              </a:rPr>
              <a:t>تعط</a:t>
            </a:r>
            <a:r>
              <a:rPr lang="ar-KW" sz="3600" dirty="0"/>
              <a:t> </a:t>
            </a:r>
            <a:r>
              <a:rPr lang="ar-KW" sz="3600" b="1" dirty="0">
                <a:latin typeface="Traditional Arabic" panose="02020603050405020304" pitchFamily="18" charset="-78"/>
                <a:cs typeface="Traditional Arabic" panose="02020603050405020304" pitchFamily="18" charset="-78"/>
              </a:rPr>
              <a:t>في</a:t>
            </a:r>
            <a:r>
              <a:rPr lang="ar-KW" sz="3600" dirty="0"/>
              <a:t> </a:t>
            </a:r>
            <a:r>
              <a:rPr lang="ar-KW" sz="3600" b="1" dirty="0">
                <a:latin typeface="Traditional Arabic" panose="02020603050405020304" pitchFamily="18" charset="-78"/>
                <a:cs typeface="Traditional Arabic" panose="02020603050405020304" pitchFamily="18" charset="-78"/>
              </a:rPr>
              <a:t>الدنيا</a:t>
            </a:r>
            <a:r>
              <a:rPr lang="ar-KW" sz="3600" dirty="0"/>
              <a:t> </a:t>
            </a:r>
            <a:r>
              <a:rPr lang="ar-KW" sz="3600" b="1" dirty="0">
                <a:latin typeface="Traditional Arabic" panose="02020603050405020304" pitchFamily="18" charset="-78"/>
                <a:cs typeface="Traditional Arabic" panose="02020603050405020304" pitchFamily="18" charset="-78"/>
              </a:rPr>
              <a:t>شيئا</a:t>
            </a:r>
            <a:r>
              <a:rPr lang="ar-KW" sz="3600" dirty="0"/>
              <a:t>، </a:t>
            </a:r>
            <a:r>
              <a:rPr lang="ar-KW" sz="3600" b="1" dirty="0">
                <a:latin typeface="Traditional Arabic" panose="02020603050405020304" pitchFamily="18" charset="-78"/>
                <a:cs typeface="Traditional Arabic" panose="02020603050405020304" pitchFamily="18" charset="-78"/>
              </a:rPr>
              <a:t>لتصيب</a:t>
            </a:r>
            <a:r>
              <a:rPr lang="ar-KW" sz="3600" dirty="0"/>
              <a:t> </a:t>
            </a:r>
            <a:r>
              <a:rPr lang="ar-KW" sz="3600" b="1" dirty="0">
                <a:latin typeface="Traditional Arabic" panose="02020603050405020304" pitchFamily="18" charset="-78"/>
                <a:cs typeface="Traditional Arabic" panose="02020603050405020304" pitchFamily="18" charset="-78"/>
              </a:rPr>
              <a:t>أكثر</a:t>
            </a:r>
            <a:r>
              <a:rPr lang="ar-KW" sz="3600" dirty="0"/>
              <a:t> </a:t>
            </a:r>
            <a:r>
              <a:rPr lang="ar-KW" sz="3600" b="1" dirty="0" smtClean="0">
                <a:latin typeface="Traditional Arabic" panose="02020603050405020304" pitchFamily="18" charset="-78"/>
                <a:cs typeface="Traditional Arabic" panose="02020603050405020304" pitchFamily="18" charset="-78"/>
              </a:rPr>
              <a:t>منه.</a:t>
            </a:r>
            <a:r>
              <a:rPr lang="ar-KW" sz="3600" dirty="0" smtClean="0"/>
              <a:t> </a:t>
            </a:r>
            <a:r>
              <a:rPr lang="ar-KW" sz="3600" b="1" dirty="0" smtClean="0">
                <a:solidFill>
                  <a:srgbClr val="FF0000"/>
                </a:solidFill>
                <a:latin typeface="Traditional Arabic" panose="02020603050405020304" pitchFamily="18" charset="-78"/>
                <a:cs typeface="Traditional Arabic" panose="02020603050405020304" pitchFamily="18" charset="-78"/>
              </a:rPr>
              <a:t>﴿</a:t>
            </a:r>
            <a:r>
              <a:rPr lang="ar-KW" sz="3600" b="1" dirty="0">
                <a:solidFill>
                  <a:srgbClr val="FF0000"/>
                </a:solidFill>
                <a:latin typeface="Traditional Arabic" panose="02020603050405020304" pitchFamily="18" charset="-78"/>
                <a:cs typeface="Traditional Arabic" panose="02020603050405020304" pitchFamily="18" charset="-78"/>
              </a:rPr>
              <a:t>نُقِرَ</a:t>
            </a:r>
            <a:r>
              <a:rPr lang="ar-KW" sz="3600" dirty="0" smtClean="0"/>
              <a:t> </a:t>
            </a:r>
            <a:r>
              <a:rPr lang="ar-KW" sz="3600" b="1" dirty="0">
                <a:solidFill>
                  <a:srgbClr val="FF0000"/>
                </a:solidFill>
                <a:latin typeface="Traditional Arabic" panose="02020603050405020304" pitchFamily="18" charset="-78"/>
                <a:cs typeface="Traditional Arabic" panose="02020603050405020304" pitchFamily="18" charset="-78"/>
              </a:rPr>
              <a:t>فِي</a:t>
            </a:r>
            <a:r>
              <a:rPr lang="ar-KW" sz="3600" dirty="0"/>
              <a:t> </a:t>
            </a:r>
            <a:r>
              <a:rPr lang="ar-KW" sz="3600" b="1" dirty="0">
                <a:solidFill>
                  <a:srgbClr val="FF0000"/>
                </a:solidFill>
                <a:latin typeface="Traditional Arabic" panose="02020603050405020304" pitchFamily="18" charset="-78"/>
                <a:cs typeface="Traditional Arabic" panose="02020603050405020304" pitchFamily="18" charset="-78"/>
              </a:rPr>
              <a:t>النَّاقُورِ</a:t>
            </a:r>
            <a:r>
              <a:rPr lang="ar-KW" sz="3600" b="1" dirty="0" smtClean="0">
                <a:solidFill>
                  <a:srgbClr val="FF0000"/>
                </a:solidFill>
                <a:latin typeface="Traditional Arabic" panose="02020603050405020304" pitchFamily="18" charset="-78"/>
                <a:cs typeface="Traditional Arabic" panose="02020603050405020304" pitchFamily="18" charset="-78"/>
              </a:rPr>
              <a:t>﴾: </a:t>
            </a:r>
            <a:r>
              <a:rPr lang="ar-KW" sz="3600" b="1" dirty="0">
                <a:latin typeface="Traditional Arabic" panose="02020603050405020304" pitchFamily="18" charset="-78"/>
                <a:cs typeface="Traditional Arabic" panose="02020603050405020304" pitchFamily="18" charset="-78"/>
              </a:rPr>
              <a:t>نفخ</a:t>
            </a:r>
            <a:r>
              <a:rPr lang="ar-KW" sz="3600" dirty="0"/>
              <a:t> </a:t>
            </a:r>
            <a:r>
              <a:rPr lang="ar-KW" sz="3600" b="1" dirty="0">
                <a:latin typeface="Traditional Arabic" panose="02020603050405020304" pitchFamily="18" charset="-78"/>
                <a:cs typeface="Traditional Arabic" panose="02020603050405020304" pitchFamily="18" charset="-78"/>
              </a:rPr>
              <a:t>في</a:t>
            </a:r>
            <a:r>
              <a:rPr lang="ar-KW" sz="3600" dirty="0"/>
              <a:t> </a:t>
            </a:r>
            <a:r>
              <a:rPr lang="ar-KW" sz="3600" b="1" dirty="0">
                <a:latin typeface="Traditional Arabic" panose="02020603050405020304" pitchFamily="18" charset="-78"/>
                <a:cs typeface="Traditional Arabic" panose="02020603050405020304" pitchFamily="18" charset="-78"/>
              </a:rPr>
              <a:t>الصور</a:t>
            </a:r>
            <a:r>
              <a:rPr lang="ar-KW" sz="3600" dirty="0"/>
              <a:t> </a:t>
            </a:r>
            <a:r>
              <a:rPr lang="ar-KW" sz="3600" b="1" dirty="0">
                <a:latin typeface="Traditional Arabic" panose="02020603050405020304" pitchFamily="18" charset="-78"/>
                <a:cs typeface="Traditional Arabic" panose="02020603050405020304" pitchFamily="18" charset="-78"/>
              </a:rPr>
              <a:t>أول</a:t>
            </a:r>
            <a:r>
              <a:rPr lang="ar-KW" sz="3600" dirty="0"/>
              <a:t> </a:t>
            </a:r>
            <a:r>
              <a:rPr lang="ar-KW" sz="3600" b="1" dirty="0" smtClean="0">
                <a:latin typeface="Traditional Arabic" panose="02020603050405020304" pitchFamily="18" charset="-78"/>
                <a:cs typeface="Traditional Arabic" panose="02020603050405020304" pitchFamily="18" charset="-78"/>
              </a:rPr>
              <a:t>نفخة.</a:t>
            </a:r>
            <a:r>
              <a:rPr lang="ar-KW" sz="3600" dirty="0" smtClean="0"/>
              <a:t> </a:t>
            </a:r>
            <a:r>
              <a:rPr lang="ar-KW" sz="3600" b="1" dirty="0" smtClean="0">
                <a:solidFill>
                  <a:srgbClr val="FF0000"/>
                </a:solidFill>
                <a:latin typeface="Traditional Arabic" panose="02020603050405020304" pitchFamily="18" charset="-78"/>
                <a:cs typeface="Traditional Arabic" panose="02020603050405020304" pitchFamily="18" charset="-78"/>
              </a:rPr>
              <a:t>﴿</a:t>
            </a:r>
            <a:r>
              <a:rPr lang="ar-KW" sz="3600" b="1" dirty="0">
                <a:solidFill>
                  <a:srgbClr val="FF0000"/>
                </a:solidFill>
                <a:latin typeface="Traditional Arabic" panose="02020603050405020304" pitchFamily="18" charset="-78"/>
                <a:cs typeface="Traditional Arabic" panose="02020603050405020304" pitchFamily="18" charset="-78"/>
              </a:rPr>
              <a:t>سَأُرْهِقُهُ</a:t>
            </a:r>
            <a:r>
              <a:rPr lang="ar-KW" sz="3600" dirty="0" smtClean="0"/>
              <a:t> </a:t>
            </a:r>
            <a:r>
              <a:rPr lang="ar-KW" sz="3600" b="1" dirty="0">
                <a:solidFill>
                  <a:srgbClr val="FF0000"/>
                </a:solidFill>
                <a:latin typeface="Traditional Arabic" panose="02020603050405020304" pitchFamily="18" charset="-78"/>
                <a:cs typeface="Traditional Arabic" panose="02020603050405020304" pitchFamily="18" charset="-78"/>
              </a:rPr>
              <a:t>صَعُوداً</a:t>
            </a:r>
            <a:r>
              <a:rPr lang="ar-KW" sz="3600" b="1" dirty="0" smtClean="0">
                <a:solidFill>
                  <a:srgbClr val="FF0000"/>
                </a:solidFill>
                <a:latin typeface="Traditional Arabic" panose="02020603050405020304" pitchFamily="18" charset="-78"/>
                <a:cs typeface="Traditional Arabic" panose="02020603050405020304" pitchFamily="18" charset="-78"/>
              </a:rPr>
              <a:t>﴾: </a:t>
            </a:r>
            <a:r>
              <a:rPr lang="ar-KW" sz="3600" b="1" dirty="0">
                <a:latin typeface="Traditional Arabic" panose="02020603050405020304" pitchFamily="18" charset="-78"/>
                <a:cs typeface="Traditional Arabic" panose="02020603050405020304" pitchFamily="18" charset="-78"/>
              </a:rPr>
              <a:t>سأغشيه</a:t>
            </a:r>
            <a:r>
              <a:rPr lang="ar-KW" sz="3600" dirty="0"/>
              <a:t> </a:t>
            </a:r>
            <a:r>
              <a:rPr lang="ar-KW" sz="3600" b="1" dirty="0">
                <a:latin typeface="Traditional Arabic" panose="02020603050405020304" pitchFamily="18" charset="-78"/>
                <a:cs typeface="Traditional Arabic" panose="02020603050405020304" pitchFamily="18" charset="-78"/>
              </a:rPr>
              <a:t>مشقة</a:t>
            </a:r>
            <a:r>
              <a:rPr lang="ar-KW" sz="3600" dirty="0"/>
              <a:t> </a:t>
            </a:r>
            <a:r>
              <a:rPr lang="ar-KW" sz="3600" b="1" dirty="0">
                <a:latin typeface="Traditional Arabic" panose="02020603050405020304" pitchFamily="18" charset="-78"/>
                <a:cs typeface="Traditional Arabic" panose="02020603050405020304" pitchFamily="18" charset="-78"/>
              </a:rPr>
              <a:t>من</a:t>
            </a:r>
            <a:r>
              <a:rPr lang="ar-KW" sz="3600" dirty="0"/>
              <a:t> </a:t>
            </a:r>
            <a:r>
              <a:rPr lang="ar-KW" sz="3600" b="1" dirty="0">
                <a:latin typeface="Traditional Arabic" panose="02020603050405020304" pitchFamily="18" charset="-78"/>
                <a:cs typeface="Traditional Arabic" panose="02020603050405020304" pitchFamily="18" charset="-78"/>
              </a:rPr>
              <a:t>العذاب</a:t>
            </a:r>
            <a:r>
              <a:rPr lang="ar-KW" sz="3600" b="1" dirty="0" smtClean="0">
                <a:latin typeface="Traditional Arabic" panose="02020603050405020304" pitchFamily="18" charset="-78"/>
                <a:cs typeface="Traditional Arabic" panose="02020603050405020304" pitchFamily="18" charset="-78"/>
              </a:rPr>
              <a:t>. </a:t>
            </a:r>
            <a:r>
              <a:rPr lang="ar-KW" sz="3600" b="1" dirty="0" smtClean="0">
                <a:solidFill>
                  <a:srgbClr val="FF0000"/>
                </a:solidFill>
                <a:latin typeface="Traditional Arabic" panose="02020603050405020304" pitchFamily="18" charset="-78"/>
                <a:cs typeface="Traditional Arabic" panose="02020603050405020304" pitchFamily="18" charset="-78"/>
              </a:rPr>
              <a:t>﴿</a:t>
            </a:r>
            <a:r>
              <a:rPr lang="ar-KW" sz="3600" b="1" dirty="0">
                <a:solidFill>
                  <a:srgbClr val="FF0000"/>
                </a:solidFill>
                <a:latin typeface="Traditional Arabic" panose="02020603050405020304" pitchFamily="18" charset="-78"/>
                <a:cs typeface="Traditional Arabic" panose="02020603050405020304" pitchFamily="18" charset="-78"/>
              </a:rPr>
              <a:t>فَكَّرَ</a:t>
            </a:r>
            <a:r>
              <a:rPr lang="ar-KW" sz="3600" dirty="0" smtClean="0"/>
              <a:t> </a:t>
            </a:r>
            <a:r>
              <a:rPr lang="ar-KW" sz="3600" b="1" dirty="0">
                <a:solidFill>
                  <a:srgbClr val="FF0000"/>
                </a:solidFill>
                <a:latin typeface="Traditional Arabic" panose="02020603050405020304" pitchFamily="18" charset="-78"/>
                <a:cs typeface="Traditional Arabic" panose="02020603050405020304" pitchFamily="18" charset="-78"/>
              </a:rPr>
              <a:t>وَقَدَّرَ</a:t>
            </a:r>
            <a:r>
              <a:rPr lang="ar-KW" sz="3600" b="1" dirty="0" smtClean="0">
                <a:solidFill>
                  <a:srgbClr val="FF0000"/>
                </a:solidFill>
                <a:latin typeface="Traditional Arabic" panose="02020603050405020304" pitchFamily="18" charset="-78"/>
                <a:cs typeface="Traditional Arabic" panose="02020603050405020304" pitchFamily="18" charset="-78"/>
              </a:rPr>
              <a:t>﴾: </a:t>
            </a:r>
            <a:r>
              <a:rPr lang="ar-KW" sz="3600" b="1" dirty="0" smtClean="0">
                <a:latin typeface="Traditional Arabic" panose="02020603050405020304" pitchFamily="18" charset="-78"/>
                <a:cs typeface="Traditional Arabic" panose="02020603050405020304" pitchFamily="18" charset="-78"/>
              </a:rPr>
              <a:t>فقال</a:t>
            </a:r>
            <a:r>
              <a:rPr lang="ar-KW" sz="3600" dirty="0" smtClean="0"/>
              <a:t> </a:t>
            </a:r>
            <a:r>
              <a:rPr lang="ar-KW" sz="3600" b="1" dirty="0">
                <a:latin typeface="Traditional Arabic" panose="02020603050405020304" pitchFamily="18" charset="-78"/>
                <a:cs typeface="Traditional Arabic" panose="02020603050405020304" pitchFamily="18" charset="-78"/>
              </a:rPr>
              <a:t>شاعر</a:t>
            </a:r>
            <a:r>
              <a:rPr lang="ar-KW" sz="3600" dirty="0"/>
              <a:t> </a:t>
            </a:r>
            <a:r>
              <a:rPr lang="ar-KW" sz="3600" b="1" dirty="0">
                <a:latin typeface="Traditional Arabic" panose="02020603050405020304" pitchFamily="18" charset="-78"/>
                <a:cs typeface="Traditional Arabic" panose="02020603050405020304" pitchFamily="18" charset="-78"/>
              </a:rPr>
              <a:t>وساحر</a:t>
            </a:r>
            <a:r>
              <a:rPr lang="ar-KW" sz="3600" dirty="0"/>
              <a:t> </a:t>
            </a:r>
            <a:r>
              <a:rPr lang="ar-KW" sz="3600" b="1" dirty="0" smtClean="0">
                <a:latin typeface="Traditional Arabic" panose="02020603050405020304" pitchFamily="18" charset="-78"/>
                <a:cs typeface="Traditional Arabic" panose="02020603050405020304" pitchFamily="18" charset="-78"/>
              </a:rPr>
              <a:t>وكاهن. 		</a:t>
            </a:r>
            <a:r>
              <a:rPr lang="ar-KW" sz="3600" b="1" dirty="0" smtClean="0">
                <a:solidFill>
                  <a:srgbClr val="FF0000"/>
                </a:solidFill>
                <a:latin typeface="Traditional Arabic" panose="02020603050405020304" pitchFamily="18" charset="-78"/>
                <a:cs typeface="Traditional Arabic" panose="02020603050405020304" pitchFamily="18" charset="-78"/>
              </a:rPr>
              <a:t>﴿</a:t>
            </a:r>
            <a:r>
              <a:rPr lang="ar-KW" sz="3600" b="1" dirty="0">
                <a:solidFill>
                  <a:srgbClr val="FF0000"/>
                </a:solidFill>
                <a:latin typeface="Traditional Arabic" panose="02020603050405020304" pitchFamily="18" charset="-78"/>
                <a:cs typeface="Traditional Arabic" panose="02020603050405020304" pitchFamily="18" charset="-78"/>
              </a:rPr>
              <a:t>قُتِلَ</a:t>
            </a:r>
            <a:r>
              <a:rPr lang="ar-KW" sz="3600" b="1" dirty="0" smtClean="0">
                <a:solidFill>
                  <a:srgbClr val="FF0000"/>
                </a:solidFill>
                <a:latin typeface="Traditional Arabic" panose="02020603050405020304" pitchFamily="18" charset="-78"/>
                <a:cs typeface="Traditional Arabic" panose="02020603050405020304" pitchFamily="18" charset="-78"/>
              </a:rPr>
              <a:t>﴾: </a:t>
            </a:r>
            <a:r>
              <a:rPr lang="ar-KW" sz="3600" b="1" dirty="0">
                <a:latin typeface="Traditional Arabic" panose="02020603050405020304" pitchFamily="18" charset="-78"/>
                <a:cs typeface="Traditional Arabic" panose="02020603050405020304" pitchFamily="18" charset="-78"/>
              </a:rPr>
              <a:t>أي</a:t>
            </a:r>
            <a:r>
              <a:rPr lang="ar-KW" sz="3600" dirty="0"/>
              <a:t> </a:t>
            </a:r>
            <a:r>
              <a:rPr lang="ar-KW" sz="3600" b="1" dirty="0">
                <a:latin typeface="Traditional Arabic" panose="02020603050405020304" pitchFamily="18" charset="-78"/>
                <a:cs typeface="Traditional Arabic" panose="02020603050405020304" pitchFamily="18" charset="-78"/>
              </a:rPr>
              <a:t>لعن</a:t>
            </a:r>
            <a:r>
              <a:rPr lang="ar-KW" sz="3600" dirty="0" smtClean="0"/>
              <a:t>.</a:t>
            </a:r>
            <a:r>
              <a:rPr lang="ar-KW" sz="3600" dirty="0"/>
              <a:t>	</a:t>
            </a:r>
            <a:r>
              <a:rPr lang="ar-KW" sz="3600" dirty="0" smtClean="0"/>
              <a:t>	</a:t>
            </a:r>
            <a:endParaRPr lang="ar-KW" sz="3600" dirty="0" smtClean="0"/>
          </a:p>
          <a:p>
            <a:r>
              <a:rPr lang="ar-KW" sz="3600" b="1" dirty="0" smtClean="0">
                <a:solidFill>
                  <a:srgbClr val="FF0000"/>
                </a:solidFill>
                <a:latin typeface="Traditional Arabic" panose="02020603050405020304" pitchFamily="18" charset="-78"/>
                <a:cs typeface="Traditional Arabic" panose="02020603050405020304" pitchFamily="18" charset="-78"/>
              </a:rPr>
              <a:t>﴿</a:t>
            </a:r>
            <a:r>
              <a:rPr lang="ar-KW" sz="3600" b="1" dirty="0">
                <a:solidFill>
                  <a:srgbClr val="FF0000"/>
                </a:solidFill>
                <a:latin typeface="Traditional Arabic" panose="02020603050405020304" pitchFamily="18" charset="-78"/>
                <a:cs typeface="Traditional Arabic" panose="02020603050405020304" pitchFamily="18" charset="-78"/>
              </a:rPr>
              <a:t>عَبَسَ</a:t>
            </a:r>
            <a:r>
              <a:rPr lang="ar-KW" sz="3600" dirty="0" smtClean="0"/>
              <a:t> </a:t>
            </a:r>
            <a:r>
              <a:rPr lang="ar-KW" sz="3600" b="1" dirty="0">
                <a:solidFill>
                  <a:srgbClr val="FF0000"/>
                </a:solidFill>
                <a:latin typeface="Traditional Arabic" panose="02020603050405020304" pitchFamily="18" charset="-78"/>
                <a:cs typeface="Traditional Arabic" panose="02020603050405020304" pitchFamily="18" charset="-78"/>
              </a:rPr>
              <a:t>وَبَسَرَ</a:t>
            </a:r>
            <a:r>
              <a:rPr lang="ar-KW" sz="3600" b="1" dirty="0" smtClean="0">
                <a:solidFill>
                  <a:srgbClr val="FF0000"/>
                </a:solidFill>
                <a:latin typeface="Traditional Arabic" panose="02020603050405020304" pitchFamily="18" charset="-78"/>
                <a:cs typeface="Traditional Arabic" panose="02020603050405020304" pitchFamily="18" charset="-78"/>
              </a:rPr>
              <a:t>﴾: </a:t>
            </a:r>
            <a:r>
              <a:rPr lang="ar-KW" sz="3600" b="1" dirty="0">
                <a:latin typeface="Traditional Arabic" panose="02020603050405020304" pitchFamily="18" charset="-78"/>
                <a:cs typeface="Traditional Arabic" panose="02020603050405020304" pitchFamily="18" charset="-78"/>
              </a:rPr>
              <a:t>قطّب</a:t>
            </a:r>
            <a:r>
              <a:rPr lang="ar-KW" sz="3600" dirty="0"/>
              <a:t> </a:t>
            </a:r>
            <a:r>
              <a:rPr lang="ar-KW" sz="3600" b="1" dirty="0" smtClean="0">
                <a:latin typeface="Traditional Arabic" panose="02020603050405020304" pitchFamily="18" charset="-78"/>
                <a:cs typeface="Traditional Arabic" panose="02020603050405020304" pitchFamily="18" charset="-78"/>
              </a:rPr>
              <a:t>وكرّة. 			</a:t>
            </a:r>
            <a:r>
              <a:rPr lang="ar-KW" sz="3600" b="1" dirty="0" smtClean="0">
                <a:solidFill>
                  <a:srgbClr val="FF0000"/>
                </a:solidFill>
                <a:latin typeface="Traditional Arabic" panose="02020603050405020304" pitchFamily="18" charset="-78"/>
                <a:cs typeface="Traditional Arabic" panose="02020603050405020304" pitchFamily="18" charset="-78"/>
              </a:rPr>
              <a:t>﴿</a:t>
            </a:r>
            <a:r>
              <a:rPr lang="ar-KW" sz="3600" b="1" dirty="0">
                <a:solidFill>
                  <a:srgbClr val="FF0000"/>
                </a:solidFill>
                <a:latin typeface="Traditional Arabic" panose="02020603050405020304" pitchFamily="18" charset="-78"/>
                <a:cs typeface="Traditional Arabic" panose="02020603050405020304" pitchFamily="18" charset="-78"/>
              </a:rPr>
              <a:t>لَوَّاحَةٌ</a:t>
            </a:r>
            <a:r>
              <a:rPr lang="ar-KW" sz="3600" dirty="0" smtClean="0"/>
              <a:t> </a:t>
            </a:r>
            <a:r>
              <a:rPr lang="ar-KW" sz="3600" b="1" dirty="0">
                <a:solidFill>
                  <a:srgbClr val="FF0000"/>
                </a:solidFill>
                <a:latin typeface="Traditional Arabic" panose="02020603050405020304" pitchFamily="18" charset="-78"/>
                <a:cs typeface="Traditional Arabic" panose="02020603050405020304" pitchFamily="18" charset="-78"/>
              </a:rPr>
              <a:t>لِلْبَشَرِ</a:t>
            </a:r>
            <a:r>
              <a:rPr lang="ar-KW" sz="3600" b="1" dirty="0" smtClean="0">
                <a:solidFill>
                  <a:srgbClr val="FF0000"/>
                </a:solidFill>
                <a:latin typeface="Traditional Arabic" panose="02020603050405020304" pitchFamily="18" charset="-78"/>
                <a:cs typeface="Traditional Arabic" panose="02020603050405020304" pitchFamily="18" charset="-78"/>
              </a:rPr>
              <a:t>﴾: </a:t>
            </a:r>
            <a:r>
              <a:rPr lang="ar-KW" sz="3600" b="1" dirty="0">
                <a:latin typeface="Traditional Arabic" panose="02020603050405020304" pitchFamily="18" charset="-78"/>
                <a:cs typeface="Traditional Arabic" panose="02020603050405020304" pitchFamily="18" charset="-78"/>
              </a:rPr>
              <a:t>مغيّرة</a:t>
            </a:r>
            <a:r>
              <a:rPr lang="ar-KW" sz="3600" dirty="0"/>
              <a:t> </a:t>
            </a:r>
            <a:r>
              <a:rPr lang="ar-KW" sz="3600" b="1" dirty="0">
                <a:latin typeface="Traditional Arabic" panose="02020603050405020304" pitchFamily="18" charset="-78"/>
                <a:cs typeface="Traditional Arabic" panose="02020603050405020304" pitchFamily="18" charset="-78"/>
              </a:rPr>
              <a:t>لهم</a:t>
            </a:r>
            <a:r>
              <a:rPr lang="ar-KW" sz="3600" dirty="0" smtClean="0"/>
              <a:t>.</a:t>
            </a:r>
          </a:p>
          <a:p>
            <a:r>
              <a:rPr lang="ar-KW" sz="3600" b="1" dirty="0" smtClean="0">
                <a:solidFill>
                  <a:srgbClr val="FF0000"/>
                </a:solidFill>
                <a:latin typeface="Traditional Arabic" panose="02020603050405020304" pitchFamily="18" charset="-78"/>
                <a:cs typeface="Traditional Arabic" panose="02020603050405020304" pitchFamily="18" charset="-78"/>
              </a:rPr>
              <a:t>﴿</a:t>
            </a:r>
            <a:r>
              <a:rPr lang="ar-KW" sz="3600" b="1" dirty="0">
                <a:solidFill>
                  <a:srgbClr val="FF0000"/>
                </a:solidFill>
                <a:latin typeface="Traditional Arabic" panose="02020603050405020304" pitchFamily="18" charset="-78"/>
                <a:cs typeface="Traditional Arabic" panose="02020603050405020304" pitchFamily="18" charset="-78"/>
              </a:rPr>
              <a:t>وَالصُّبْحِ</a:t>
            </a:r>
            <a:r>
              <a:rPr lang="ar-KW" sz="3600" dirty="0"/>
              <a:t> </a:t>
            </a:r>
            <a:r>
              <a:rPr lang="ar-KW" sz="3600" b="1" dirty="0">
                <a:solidFill>
                  <a:srgbClr val="FF0000"/>
                </a:solidFill>
                <a:latin typeface="Traditional Arabic" panose="02020603050405020304" pitchFamily="18" charset="-78"/>
                <a:cs typeface="Traditional Arabic" panose="02020603050405020304" pitchFamily="18" charset="-78"/>
              </a:rPr>
              <a:t>إِذا</a:t>
            </a:r>
            <a:r>
              <a:rPr lang="ar-KW" sz="3600" dirty="0"/>
              <a:t> </a:t>
            </a:r>
            <a:r>
              <a:rPr lang="ar-KW" sz="3600" b="1" dirty="0">
                <a:solidFill>
                  <a:srgbClr val="FF0000"/>
                </a:solidFill>
                <a:latin typeface="Traditional Arabic" panose="02020603050405020304" pitchFamily="18" charset="-78"/>
                <a:cs typeface="Traditional Arabic" panose="02020603050405020304" pitchFamily="18" charset="-78"/>
              </a:rPr>
              <a:t>أَسْفَرَ</a:t>
            </a:r>
            <a:r>
              <a:rPr lang="ar-KW" sz="3600" b="1" dirty="0" smtClean="0">
                <a:solidFill>
                  <a:srgbClr val="FF0000"/>
                </a:solidFill>
                <a:latin typeface="Traditional Arabic" panose="02020603050405020304" pitchFamily="18" charset="-78"/>
                <a:cs typeface="Traditional Arabic" panose="02020603050405020304" pitchFamily="18" charset="-78"/>
              </a:rPr>
              <a:t>﴾: </a:t>
            </a:r>
            <a:r>
              <a:rPr lang="ar-KW" sz="3600" b="1" dirty="0">
                <a:latin typeface="Traditional Arabic" panose="02020603050405020304" pitchFamily="18" charset="-78"/>
                <a:cs typeface="Traditional Arabic" panose="02020603050405020304" pitchFamily="18" charset="-78"/>
              </a:rPr>
              <a:t>أي</a:t>
            </a:r>
            <a:r>
              <a:rPr lang="ar-KW" sz="3600" dirty="0"/>
              <a:t> </a:t>
            </a:r>
            <a:r>
              <a:rPr lang="ar-KW" sz="3600" b="1" dirty="0">
                <a:latin typeface="Traditional Arabic" panose="02020603050405020304" pitchFamily="18" charset="-78"/>
                <a:cs typeface="Traditional Arabic" panose="02020603050405020304" pitchFamily="18" charset="-78"/>
              </a:rPr>
              <a:t>أضاء</a:t>
            </a:r>
            <a:r>
              <a:rPr lang="ar-KW" sz="3600" b="1" dirty="0" smtClean="0">
                <a:latin typeface="Traditional Arabic" panose="02020603050405020304" pitchFamily="18" charset="-78"/>
                <a:cs typeface="Traditional Arabic" panose="02020603050405020304" pitchFamily="18" charset="-78"/>
              </a:rPr>
              <a:t>. </a:t>
            </a:r>
            <a:r>
              <a:rPr lang="ar-KW" sz="3600" b="1" dirty="0">
                <a:latin typeface="Traditional Arabic" panose="02020603050405020304" pitchFamily="18" charset="-78"/>
                <a:cs typeface="Traditional Arabic" panose="02020603050405020304" pitchFamily="18" charset="-78"/>
              </a:rPr>
              <a:t>		</a:t>
            </a:r>
            <a:r>
              <a:rPr lang="ar-KW" sz="3600" b="1" dirty="0" smtClean="0">
                <a:latin typeface="Traditional Arabic" panose="02020603050405020304" pitchFamily="18" charset="-78"/>
                <a:cs typeface="Traditional Arabic" panose="02020603050405020304" pitchFamily="18" charset="-78"/>
              </a:rPr>
              <a:t>	</a:t>
            </a:r>
            <a:r>
              <a:rPr lang="ar-KW" sz="3600" b="1" dirty="0" smtClean="0">
                <a:solidFill>
                  <a:srgbClr val="FF0000"/>
                </a:solidFill>
                <a:latin typeface="Traditional Arabic" panose="02020603050405020304" pitchFamily="18" charset="-78"/>
                <a:cs typeface="Traditional Arabic" panose="02020603050405020304" pitchFamily="18" charset="-78"/>
              </a:rPr>
              <a:t>﴿</a:t>
            </a:r>
            <a:r>
              <a:rPr lang="ar-KW" sz="3600" b="1" dirty="0">
                <a:solidFill>
                  <a:srgbClr val="FF0000"/>
                </a:solidFill>
                <a:latin typeface="Traditional Arabic" panose="02020603050405020304" pitchFamily="18" charset="-78"/>
                <a:cs typeface="Traditional Arabic" panose="02020603050405020304" pitchFamily="18" charset="-78"/>
              </a:rPr>
              <a:t>الْكُبَرِ</a:t>
            </a:r>
            <a:r>
              <a:rPr lang="ar-KW" sz="3600" b="1" dirty="0" smtClean="0">
                <a:solidFill>
                  <a:srgbClr val="FF0000"/>
                </a:solidFill>
                <a:latin typeface="Traditional Arabic" panose="02020603050405020304" pitchFamily="18" charset="-78"/>
                <a:cs typeface="Traditional Arabic" panose="02020603050405020304" pitchFamily="18" charset="-78"/>
              </a:rPr>
              <a:t>﴾: </a:t>
            </a:r>
            <a:r>
              <a:rPr lang="ar-KW" sz="3600" b="1" dirty="0">
                <a:latin typeface="Traditional Arabic" panose="02020603050405020304" pitchFamily="18" charset="-78"/>
                <a:cs typeface="Traditional Arabic" panose="02020603050405020304" pitchFamily="18" charset="-78"/>
              </a:rPr>
              <a:t>جمع</a:t>
            </a:r>
            <a:r>
              <a:rPr lang="ar-KW" sz="3600" dirty="0"/>
              <a:t> </a:t>
            </a:r>
            <a:r>
              <a:rPr lang="ar-KW" sz="3600" b="1" dirty="0" smtClean="0">
                <a:latin typeface="Traditional Arabic" panose="02020603050405020304" pitchFamily="18" charset="-78"/>
                <a:cs typeface="Traditional Arabic" panose="02020603050405020304" pitchFamily="18" charset="-78"/>
              </a:rPr>
              <a:t>كبرى</a:t>
            </a:r>
            <a:r>
              <a:rPr lang="ar-KW" sz="3600" dirty="0" smtClean="0"/>
              <a:t>.</a:t>
            </a:r>
            <a:endParaRPr lang="en-US" sz="3600" b="1" dirty="0">
              <a:latin typeface="Traditional Arabic" panose="02020603050405020304" pitchFamily="18" charset="-78"/>
              <a:cs typeface="Traditional Arabic" panose="02020603050405020304" pitchFamily="18" charset="-78"/>
            </a:endParaRPr>
          </a:p>
          <a:p>
            <a:r>
              <a:rPr lang="ar-KW" sz="3600" b="1" dirty="0" smtClean="0">
                <a:solidFill>
                  <a:srgbClr val="FF0000"/>
                </a:solidFill>
                <a:latin typeface="Traditional Arabic" panose="02020603050405020304" pitchFamily="18" charset="-78"/>
                <a:cs typeface="Traditional Arabic" panose="02020603050405020304" pitchFamily="18" charset="-78"/>
              </a:rPr>
              <a:t>﴿</a:t>
            </a:r>
            <a:r>
              <a:rPr lang="ar-KW" sz="3600" b="1" dirty="0">
                <a:solidFill>
                  <a:srgbClr val="FF0000"/>
                </a:solidFill>
                <a:latin typeface="Traditional Arabic" panose="02020603050405020304" pitchFamily="18" charset="-78"/>
                <a:cs typeface="Traditional Arabic" panose="02020603050405020304" pitchFamily="18" charset="-78"/>
              </a:rPr>
              <a:t>سَلَكَكُمْ</a:t>
            </a:r>
            <a:r>
              <a:rPr lang="ar-KW" sz="3600" dirty="0"/>
              <a:t> </a:t>
            </a:r>
            <a:r>
              <a:rPr lang="ar-KW" sz="3600" b="1" dirty="0">
                <a:solidFill>
                  <a:srgbClr val="FF0000"/>
                </a:solidFill>
                <a:latin typeface="Traditional Arabic" panose="02020603050405020304" pitchFamily="18" charset="-78"/>
                <a:cs typeface="Traditional Arabic" panose="02020603050405020304" pitchFamily="18" charset="-78"/>
              </a:rPr>
              <a:t>فِي</a:t>
            </a:r>
            <a:r>
              <a:rPr lang="ar-KW" sz="3600" dirty="0"/>
              <a:t> </a:t>
            </a:r>
            <a:r>
              <a:rPr lang="ar-KW" sz="3600" b="1" dirty="0">
                <a:solidFill>
                  <a:srgbClr val="FF0000"/>
                </a:solidFill>
                <a:latin typeface="Traditional Arabic" panose="02020603050405020304" pitchFamily="18" charset="-78"/>
                <a:cs typeface="Traditional Arabic" panose="02020603050405020304" pitchFamily="18" charset="-78"/>
              </a:rPr>
              <a:t>سَقَرَ</a:t>
            </a:r>
            <a:r>
              <a:rPr lang="ar-KW" sz="3600" b="1" dirty="0" smtClean="0">
                <a:solidFill>
                  <a:srgbClr val="FF0000"/>
                </a:solidFill>
                <a:latin typeface="Traditional Arabic" panose="02020603050405020304" pitchFamily="18" charset="-78"/>
                <a:cs typeface="Traditional Arabic" panose="02020603050405020304" pitchFamily="18" charset="-78"/>
              </a:rPr>
              <a:t>﴾: </a:t>
            </a:r>
            <a:r>
              <a:rPr lang="ar-KW" sz="3600" b="1" dirty="0">
                <a:latin typeface="Traditional Arabic" panose="02020603050405020304" pitchFamily="18" charset="-78"/>
                <a:cs typeface="Traditional Arabic" panose="02020603050405020304" pitchFamily="18" charset="-78"/>
              </a:rPr>
              <a:t>أي</a:t>
            </a:r>
            <a:r>
              <a:rPr lang="ar-KW" sz="3600" dirty="0"/>
              <a:t> </a:t>
            </a:r>
            <a:r>
              <a:rPr lang="ar-KW" sz="3600" b="1" dirty="0">
                <a:latin typeface="Traditional Arabic" panose="02020603050405020304" pitchFamily="18" charset="-78"/>
                <a:cs typeface="Traditional Arabic" panose="02020603050405020304" pitchFamily="18" charset="-78"/>
              </a:rPr>
              <a:t>ما</a:t>
            </a:r>
            <a:r>
              <a:rPr lang="ar-KW" sz="3600" dirty="0"/>
              <a:t> </a:t>
            </a:r>
            <a:r>
              <a:rPr lang="ar-KW" sz="3600" b="1" dirty="0">
                <a:latin typeface="Traditional Arabic" panose="02020603050405020304" pitchFamily="18" charset="-78"/>
                <a:cs typeface="Traditional Arabic" panose="02020603050405020304" pitchFamily="18" charset="-78"/>
              </a:rPr>
              <a:t>أدخلكم</a:t>
            </a:r>
            <a:r>
              <a:rPr lang="ar-KW" sz="3600" dirty="0"/>
              <a:t> </a:t>
            </a:r>
            <a:r>
              <a:rPr lang="ar-KW" sz="3600" b="1" dirty="0">
                <a:latin typeface="Traditional Arabic" panose="02020603050405020304" pitchFamily="18" charset="-78"/>
                <a:cs typeface="Traditional Arabic" panose="02020603050405020304" pitchFamily="18" charset="-78"/>
              </a:rPr>
              <a:t>النار؟</a:t>
            </a:r>
            <a:r>
              <a:rPr lang="ar-KW" sz="3600" b="1" dirty="0">
                <a:latin typeface="Traditional Arabic" panose="02020603050405020304" pitchFamily="18" charset="-78"/>
                <a:cs typeface="Traditional Arabic" panose="02020603050405020304" pitchFamily="18" charset="-78"/>
              </a:rPr>
              <a:t>. </a:t>
            </a:r>
            <a:r>
              <a:rPr lang="ar-KW" sz="3600" b="1" dirty="0">
                <a:latin typeface="Traditional Arabic" panose="02020603050405020304" pitchFamily="18" charset="-78"/>
                <a:cs typeface="Traditional Arabic" panose="02020603050405020304" pitchFamily="18" charset="-78"/>
              </a:rPr>
              <a:t>	</a:t>
            </a:r>
            <a:r>
              <a:rPr lang="ar-KW" sz="3600" b="1" dirty="0" smtClean="0">
                <a:solidFill>
                  <a:srgbClr val="FF0000"/>
                </a:solidFill>
                <a:latin typeface="Traditional Arabic" panose="02020603050405020304" pitchFamily="18" charset="-78"/>
                <a:cs typeface="Traditional Arabic" panose="02020603050405020304" pitchFamily="18" charset="-78"/>
              </a:rPr>
              <a:t>﴿</a:t>
            </a:r>
            <a:r>
              <a:rPr lang="ar-KW" sz="3600" b="1" dirty="0">
                <a:solidFill>
                  <a:srgbClr val="FF0000"/>
                </a:solidFill>
                <a:latin typeface="Traditional Arabic" panose="02020603050405020304" pitchFamily="18" charset="-78"/>
                <a:cs typeface="Traditional Arabic" panose="02020603050405020304" pitchFamily="18" charset="-78"/>
              </a:rPr>
              <a:t>حُمُرٌ</a:t>
            </a:r>
            <a:r>
              <a:rPr lang="ar-KW" sz="3600" dirty="0"/>
              <a:t> </a:t>
            </a:r>
            <a:r>
              <a:rPr lang="ar-KW" sz="3600" b="1" dirty="0">
                <a:solidFill>
                  <a:srgbClr val="FF0000"/>
                </a:solidFill>
                <a:latin typeface="Traditional Arabic" panose="02020603050405020304" pitchFamily="18" charset="-78"/>
                <a:cs typeface="Traditional Arabic" panose="02020603050405020304" pitchFamily="18" charset="-78"/>
              </a:rPr>
              <a:t>مُسْتَنْفِرَةٌ</a:t>
            </a:r>
            <a:r>
              <a:rPr lang="ar-KW" sz="3600" b="1" dirty="0" smtClean="0">
                <a:solidFill>
                  <a:srgbClr val="FF0000"/>
                </a:solidFill>
                <a:latin typeface="Traditional Arabic" panose="02020603050405020304" pitchFamily="18" charset="-78"/>
                <a:cs typeface="Traditional Arabic" panose="02020603050405020304" pitchFamily="18" charset="-78"/>
              </a:rPr>
              <a:t>﴾: </a:t>
            </a:r>
            <a:r>
              <a:rPr lang="ar-KW" sz="3600" b="1" dirty="0">
                <a:latin typeface="Traditional Arabic" panose="02020603050405020304" pitchFamily="18" charset="-78"/>
                <a:cs typeface="Traditional Arabic" panose="02020603050405020304" pitchFamily="18" charset="-78"/>
              </a:rPr>
              <a:t>مذعورة</a:t>
            </a:r>
            <a:r>
              <a:rPr lang="ar-KW" sz="3600" dirty="0" smtClean="0"/>
              <a:t>.</a:t>
            </a:r>
            <a:endParaRPr lang="en-US" sz="3600" b="1" dirty="0">
              <a:latin typeface="Traditional Arabic" panose="02020603050405020304" pitchFamily="18" charset="-78"/>
              <a:cs typeface="Traditional Arabic" panose="02020603050405020304" pitchFamily="18" charset="-78"/>
            </a:endParaRPr>
          </a:p>
          <a:p>
            <a:r>
              <a:rPr lang="ar-KW" sz="3600" b="1" dirty="0" smtClean="0">
                <a:solidFill>
                  <a:srgbClr val="FF0000"/>
                </a:solidFill>
                <a:latin typeface="Traditional Arabic" panose="02020603050405020304" pitchFamily="18" charset="-78"/>
                <a:cs typeface="Traditional Arabic" panose="02020603050405020304" pitchFamily="18" charset="-78"/>
              </a:rPr>
              <a:t>﴿</a:t>
            </a:r>
            <a:r>
              <a:rPr lang="ar-KW" sz="3600" b="1" dirty="0">
                <a:solidFill>
                  <a:srgbClr val="FF0000"/>
                </a:solidFill>
                <a:latin typeface="Traditional Arabic" panose="02020603050405020304" pitchFamily="18" charset="-78"/>
                <a:cs typeface="Traditional Arabic" panose="02020603050405020304" pitchFamily="18" charset="-78"/>
              </a:rPr>
              <a:t>فَرَّتْ</a:t>
            </a:r>
            <a:r>
              <a:rPr lang="ar-KW" sz="3600" dirty="0"/>
              <a:t> </a:t>
            </a:r>
            <a:r>
              <a:rPr lang="ar-KW" sz="3600" b="1" dirty="0">
                <a:solidFill>
                  <a:srgbClr val="FF0000"/>
                </a:solidFill>
                <a:latin typeface="Traditional Arabic" panose="02020603050405020304" pitchFamily="18" charset="-78"/>
                <a:cs typeface="Traditional Arabic" panose="02020603050405020304" pitchFamily="18" charset="-78"/>
              </a:rPr>
              <a:t>مِنْ</a:t>
            </a:r>
            <a:r>
              <a:rPr lang="ar-KW" sz="3600" dirty="0"/>
              <a:t> </a:t>
            </a:r>
            <a:r>
              <a:rPr lang="ar-KW" sz="3600" b="1" dirty="0">
                <a:solidFill>
                  <a:srgbClr val="FF0000"/>
                </a:solidFill>
                <a:latin typeface="Traditional Arabic" panose="02020603050405020304" pitchFamily="18" charset="-78"/>
                <a:cs typeface="Traditional Arabic" panose="02020603050405020304" pitchFamily="18" charset="-78"/>
              </a:rPr>
              <a:t>قَسْوَرَةٍ</a:t>
            </a:r>
            <a:r>
              <a:rPr lang="ar-KW" sz="3600" b="1" dirty="0" smtClean="0">
                <a:solidFill>
                  <a:srgbClr val="FF0000"/>
                </a:solidFill>
                <a:latin typeface="Traditional Arabic" panose="02020603050405020304" pitchFamily="18" charset="-78"/>
                <a:cs typeface="Traditional Arabic" panose="02020603050405020304" pitchFamily="18" charset="-78"/>
              </a:rPr>
              <a:t>﴾: </a:t>
            </a:r>
            <a:r>
              <a:rPr lang="ar-KW" sz="3600" b="1" dirty="0">
                <a:latin typeface="Traditional Arabic" panose="02020603050405020304" pitchFamily="18" charset="-78"/>
                <a:cs typeface="Traditional Arabic" panose="02020603050405020304" pitchFamily="18" charset="-78"/>
              </a:rPr>
              <a:t>هو</a:t>
            </a:r>
            <a:r>
              <a:rPr lang="ar-KW" sz="3600" dirty="0"/>
              <a:t> </a:t>
            </a:r>
            <a:r>
              <a:rPr lang="ar-KW" sz="3600" b="1" dirty="0">
                <a:latin typeface="Traditional Arabic" panose="02020603050405020304" pitchFamily="18" charset="-78"/>
                <a:cs typeface="Traditional Arabic" panose="02020603050405020304" pitchFamily="18" charset="-78"/>
              </a:rPr>
              <a:t>الأسد</a:t>
            </a:r>
            <a:r>
              <a:rPr lang="ar-KW" sz="3600" b="1" dirty="0">
                <a:latin typeface="Traditional Arabic" panose="02020603050405020304" pitchFamily="18" charset="-78"/>
                <a:cs typeface="Traditional Arabic" panose="02020603050405020304" pitchFamily="18" charset="-78"/>
              </a:rPr>
              <a:t>. </a:t>
            </a:r>
            <a:r>
              <a:rPr lang="ar-KW" sz="3600" b="1" dirty="0">
                <a:latin typeface="Traditional Arabic" panose="02020603050405020304" pitchFamily="18" charset="-78"/>
                <a:cs typeface="Traditional Arabic" panose="02020603050405020304" pitchFamily="18" charset="-78"/>
              </a:rPr>
              <a:t>			</a:t>
            </a:r>
            <a:r>
              <a:rPr lang="ar-KW" sz="3600" b="1" dirty="0" smtClean="0">
                <a:solidFill>
                  <a:srgbClr val="FF0000"/>
                </a:solidFill>
                <a:latin typeface="Traditional Arabic" panose="02020603050405020304" pitchFamily="18" charset="-78"/>
                <a:cs typeface="Traditional Arabic" panose="02020603050405020304" pitchFamily="18" charset="-78"/>
              </a:rPr>
              <a:t>﴿</a:t>
            </a:r>
            <a:r>
              <a:rPr lang="ar-KW" sz="3600" b="1" dirty="0">
                <a:solidFill>
                  <a:srgbClr val="FF0000"/>
                </a:solidFill>
                <a:latin typeface="Traditional Arabic" panose="02020603050405020304" pitchFamily="18" charset="-78"/>
                <a:cs typeface="Traditional Arabic" panose="02020603050405020304" pitchFamily="18" charset="-78"/>
              </a:rPr>
              <a:t>إِنَّهُ</a:t>
            </a:r>
            <a:r>
              <a:rPr lang="ar-KW" sz="3600" dirty="0"/>
              <a:t> </a:t>
            </a:r>
            <a:r>
              <a:rPr lang="ar-KW" sz="3600" b="1" dirty="0">
                <a:solidFill>
                  <a:srgbClr val="FF0000"/>
                </a:solidFill>
                <a:latin typeface="Traditional Arabic" panose="02020603050405020304" pitchFamily="18" charset="-78"/>
                <a:cs typeface="Traditional Arabic" panose="02020603050405020304" pitchFamily="18" charset="-78"/>
              </a:rPr>
              <a:t>تَذْكِرَةٌ</a:t>
            </a:r>
            <a:r>
              <a:rPr lang="ar-KW" sz="3600" b="1" dirty="0" smtClean="0">
                <a:solidFill>
                  <a:srgbClr val="FF0000"/>
                </a:solidFill>
                <a:latin typeface="Traditional Arabic" panose="02020603050405020304" pitchFamily="18" charset="-78"/>
                <a:cs typeface="Traditional Arabic" panose="02020603050405020304" pitchFamily="18" charset="-78"/>
              </a:rPr>
              <a:t>﴾: </a:t>
            </a:r>
            <a:r>
              <a:rPr lang="ar-KW" sz="3600" b="1" dirty="0">
                <a:latin typeface="Traditional Arabic" panose="02020603050405020304" pitchFamily="18" charset="-78"/>
                <a:cs typeface="Traditional Arabic" panose="02020603050405020304" pitchFamily="18" charset="-78"/>
              </a:rPr>
              <a:t>يعني</a:t>
            </a:r>
            <a:r>
              <a:rPr lang="ar-KW" sz="3600" dirty="0"/>
              <a:t>: </a:t>
            </a:r>
            <a:r>
              <a:rPr lang="ar-KW" sz="3600" b="1" dirty="0">
                <a:latin typeface="Traditional Arabic" panose="02020603050405020304" pitchFamily="18" charset="-78"/>
                <a:cs typeface="Traditional Arabic" panose="02020603050405020304" pitchFamily="18" charset="-78"/>
              </a:rPr>
              <a:t>القرآن</a:t>
            </a:r>
            <a:r>
              <a:rPr lang="ar-KW" sz="3600" dirty="0" smtClean="0"/>
              <a:t>.</a:t>
            </a:r>
            <a:endParaRPr lang="en-US" sz="36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81459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1025957" y="185370"/>
            <a:ext cx="996208" cy="727633"/>
          </a:xfrm>
          <a:prstGeom prst="rect">
            <a:avLst/>
          </a:prstGeom>
        </p:spPr>
      </p:pic>
      <p:sp>
        <p:nvSpPr>
          <p:cNvPr id="7"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8"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9" name="Google Shape;86;p1"/>
          <p:cNvSpPr txBox="1"/>
          <p:nvPr/>
        </p:nvSpPr>
        <p:spPr>
          <a:xfrm>
            <a:off x="3862958" y="332656"/>
            <a:ext cx="2652203" cy="747995"/>
          </a:xfrm>
          <a:prstGeom prst="rect">
            <a:avLst/>
          </a:prstGeom>
          <a:noFill/>
          <a:ln>
            <a:noFill/>
          </a:ln>
        </p:spPr>
        <p:txBody>
          <a:bodyPr spcFirstLastPara="1" wrap="square" lIns="91425" tIns="45700" rIns="91425" bIns="45700" anchor="b" anchorCtr="0">
            <a:noAutofit/>
          </a:bodyPr>
          <a:lstStyle/>
          <a:p>
            <a:pPr marR="0" lvl="0" algn="ctr" rtl="1">
              <a:spcBef>
                <a:spcPts val="0"/>
              </a:spcBef>
              <a:spcAft>
                <a:spcPts val="0"/>
              </a:spcAft>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سورة   </a:t>
            </a: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المدثر</a:t>
            </a:r>
            <a:endParaRPr lang="en-US"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endParaRPr>
          </a:p>
        </p:txBody>
      </p:sp>
      <p:sp>
        <p:nvSpPr>
          <p:cNvPr id="10" name="Google Shape;86;p1"/>
          <p:cNvSpPr txBox="1"/>
          <p:nvPr/>
        </p:nvSpPr>
        <p:spPr>
          <a:xfrm>
            <a:off x="6167214" y="1124744"/>
            <a:ext cx="5010172" cy="729760"/>
          </a:xfrm>
          <a:prstGeom prst="rect">
            <a:avLst/>
          </a:prstGeom>
          <a:noFill/>
          <a:ln>
            <a:noFill/>
          </a:ln>
        </p:spPr>
        <p:txBody>
          <a:bodyPr spcFirstLastPara="1" wrap="square" lIns="91425" tIns="45700" rIns="91425" bIns="45700" anchor="b" anchorCtr="0">
            <a:noAutofit/>
          </a:bodyPr>
          <a:lstStyle/>
          <a:p>
            <a:pPr marL="571500" lvl="0" indent="-571500">
              <a:buClr>
                <a:schemeClr val="dk1"/>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مقاصد </a:t>
            </a: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السورة:</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sym typeface="Calibri"/>
            </a:endParaRPr>
          </a:p>
        </p:txBody>
      </p:sp>
      <p:sp>
        <p:nvSpPr>
          <p:cNvPr id="11" name="Google Shape;86;p1"/>
          <p:cNvSpPr txBox="1"/>
          <p:nvPr/>
        </p:nvSpPr>
        <p:spPr>
          <a:xfrm>
            <a:off x="838622" y="1916832"/>
            <a:ext cx="10765714" cy="792088"/>
          </a:xfrm>
          <a:prstGeom prst="rect">
            <a:avLst/>
          </a:prstGeom>
          <a:noFill/>
          <a:ln>
            <a:noFill/>
          </a:ln>
        </p:spPr>
        <p:txBody>
          <a:bodyPr spcFirstLastPara="1" wrap="square" lIns="91425" tIns="45700" rIns="91425" bIns="45700" anchor="b" anchorCtr="0">
            <a:noAutofit/>
          </a:bodyPr>
          <a:lstStyle/>
          <a:p>
            <a:pPr algn="just"/>
            <a:r>
              <a:rPr lang="ar-KW" sz="3600" b="1" dirty="0">
                <a:latin typeface="Traditional Arabic" panose="02020603050405020304" pitchFamily="18" charset="-78"/>
                <a:cs typeface="Traditional Arabic" panose="02020603050405020304" pitchFamily="18" charset="-78"/>
              </a:rPr>
              <a:t>الأمر بالنهوض للدعوة، وتوعد المكذبين </a:t>
            </a:r>
            <a:r>
              <a:rPr lang="ar-KW" sz="3600" b="1" dirty="0" smtClean="0">
                <a:latin typeface="Traditional Arabic" panose="02020603050405020304" pitchFamily="18" charset="-78"/>
                <a:cs typeface="Traditional Arabic" panose="02020603050405020304" pitchFamily="18" charset="-78"/>
              </a:rPr>
              <a:t>بها.</a:t>
            </a:r>
            <a:endParaRPr lang="en-US" sz="3600" b="1" dirty="0">
              <a:latin typeface="Traditional Arabic" panose="02020603050405020304" pitchFamily="18" charset="-78"/>
              <a:cs typeface="Traditional Arabic" panose="02020603050405020304" pitchFamily="18" charset="-78"/>
            </a:endParaRPr>
          </a:p>
        </p:txBody>
      </p:sp>
      <p:sp>
        <p:nvSpPr>
          <p:cNvPr id="12" name="Google Shape;86;p1"/>
          <p:cNvSpPr txBox="1"/>
          <p:nvPr/>
        </p:nvSpPr>
        <p:spPr>
          <a:xfrm>
            <a:off x="6383238" y="2852936"/>
            <a:ext cx="4876839" cy="72976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a:t>
            </a: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effectLst>
                <a:latin typeface="Calibri" panose="020F0502020204030204" pitchFamily="34" charset="0"/>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فوائد الآيات:</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sym typeface="Calibri"/>
            </a:endParaRPr>
          </a:p>
        </p:txBody>
      </p:sp>
      <p:sp>
        <p:nvSpPr>
          <p:cNvPr id="13" name="Google Shape;86;p1"/>
          <p:cNvSpPr txBox="1"/>
          <p:nvPr/>
        </p:nvSpPr>
        <p:spPr>
          <a:xfrm>
            <a:off x="190550" y="3717032"/>
            <a:ext cx="11020768" cy="2802414"/>
          </a:xfrm>
          <a:prstGeom prst="rect">
            <a:avLst/>
          </a:prstGeom>
          <a:noFill/>
          <a:ln>
            <a:noFill/>
          </a:ln>
        </p:spPr>
        <p:txBody>
          <a:bodyPr spcFirstLastPara="1" wrap="square" lIns="91425" tIns="45700" rIns="91425" bIns="45700" anchor="b" anchorCtr="0">
            <a:noAutofit/>
          </a:bodyPr>
          <a:lstStyle/>
          <a:p>
            <a:pPr lvl="0" indent="361950">
              <a:buFont typeface="Arial" panose="020B0604020202020204" pitchFamily="34" charset="0"/>
              <a:buChar char="•"/>
            </a:pPr>
            <a:r>
              <a:rPr lang="ar-KW" sz="3600" b="1" dirty="0" smtClean="0">
                <a:latin typeface="Traditional Arabic" panose="02020603050405020304" pitchFamily="18" charset="-78"/>
                <a:cs typeface="Traditional Arabic" panose="02020603050405020304" pitchFamily="18" charset="-78"/>
              </a:rPr>
              <a:t>الإنعام </a:t>
            </a:r>
            <a:r>
              <a:rPr lang="ar-KW" sz="3600" b="1" dirty="0">
                <a:latin typeface="Traditional Arabic" panose="02020603050405020304" pitchFamily="18" charset="-78"/>
                <a:cs typeface="Traditional Arabic" panose="02020603050405020304" pitchFamily="18" charset="-78"/>
              </a:rPr>
              <a:t>على الفاجر استدراج له وليس </a:t>
            </a:r>
            <a:r>
              <a:rPr lang="ar-KW" sz="3600" b="1" dirty="0" smtClean="0">
                <a:latin typeface="Traditional Arabic" panose="02020603050405020304" pitchFamily="18" charset="-78"/>
                <a:cs typeface="Traditional Arabic" panose="02020603050405020304" pitchFamily="18" charset="-78"/>
              </a:rPr>
              <a:t>إكرامًا.</a:t>
            </a:r>
            <a:endParaRPr lang="ar-KW" sz="3600" b="1" dirty="0">
              <a:latin typeface="Traditional Arabic" panose="02020603050405020304" pitchFamily="18" charset="-78"/>
              <a:cs typeface="Traditional Arabic" panose="02020603050405020304" pitchFamily="18" charset="-78"/>
            </a:endParaRPr>
          </a:p>
          <a:p>
            <a:pPr lvl="0" indent="361950">
              <a:buFont typeface="Arial" panose="020B0604020202020204" pitchFamily="34" charset="0"/>
              <a:buChar char="•"/>
            </a:pPr>
            <a:r>
              <a:rPr lang="ar-KW" sz="3600" b="1" dirty="0" smtClean="0">
                <a:latin typeface="Traditional Arabic" panose="02020603050405020304" pitchFamily="18" charset="-78"/>
                <a:cs typeface="Traditional Arabic" panose="02020603050405020304" pitchFamily="18" charset="-78"/>
              </a:rPr>
              <a:t>خطورة </a:t>
            </a:r>
            <a:r>
              <a:rPr lang="ar-KW" sz="3600" b="1" dirty="0">
                <a:latin typeface="Traditional Arabic" panose="02020603050405020304" pitchFamily="18" charset="-78"/>
                <a:cs typeface="Traditional Arabic" panose="02020603050405020304" pitchFamily="18" charset="-78"/>
              </a:rPr>
              <a:t>الكبر حيث صرف الوليد بن المغيرة عن الإيمان بعدما تبين له </a:t>
            </a:r>
            <a:r>
              <a:rPr lang="ar-KW" sz="3600" b="1" dirty="0" smtClean="0">
                <a:latin typeface="Traditional Arabic" panose="02020603050405020304" pitchFamily="18" charset="-78"/>
                <a:cs typeface="Traditional Arabic" panose="02020603050405020304" pitchFamily="18" charset="-78"/>
              </a:rPr>
              <a:t>الحق.</a:t>
            </a:r>
            <a:endParaRPr lang="ar-KW" sz="3600" b="1" dirty="0">
              <a:latin typeface="Traditional Arabic" panose="02020603050405020304" pitchFamily="18" charset="-78"/>
              <a:cs typeface="Traditional Arabic" panose="02020603050405020304" pitchFamily="18" charset="-78"/>
            </a:endParaRPr>
          </a:p>
          <a:p>
            <a:pPr lvl="0" indent="361950">
              <a:buFont typeface="Arial" panose="020B0604020202020204" pitchFamily="34" charset="0"/>
              <a:buChar char="•"/>
            </a:pPr>
            <a:r>
              <a:rPr lang="ar-KW" sz="3600" b="1" dirty="0" smtClean="0">
                <a:latin typeface="Traditional Arabic" panose="02020603050405020304" pitchFamily="18" charset="-78"/>
                <a:cs typeface="Traditional Arabic" panose="02020603050405020304" pitchFamily="18" charset="-78"/>
              </a:rPr>
              <a:t>مسؤولية </a:t>
            </a:r>
            <a:r>
              <a:rPr lang="ar-KW" sz="3600" b="1" dirty="0">
                <a:latin typeface="Traditional Arabic" panose="02020603050405020304" pitchFamily="18" charset="-78"/>
                <a:cs typeface="Traditional Arabic" panose="02020603050405020304" pitchFamily="18" charset="-78"/>
              </a:rPr>
              <a:t>الإنسان عن أعماله في الدنيا </a:t>
            </a:r>
            <a:r>
              <a:rPr lang="ar-KW" sz="3600" b="1" dirty="0" smtClean="0">
                <a:latin typeface="Traditional Arabic" panose="02020603050405020304" pitchFamily="18" charset="-78"/>
                <a:cs typeface="Traditional Arabic" panose="02020603050405020304" pitchFamily="18" charset="-78"/>
              </a:rPr>
              <a:t>والآخرة.</a:t>
            </a:r>
            <a:endParaRPr lang="ar-KW" sz="3600" b="1" dirty="0">
              <a:latin typeface="Traditional Arabic" panose="02020603050405020304" pitchFamily="18" charset="-78"/>
              <a:cs typeface="Traditional Arabic" panose="02020603050405020304" pitchFamily="18" charset="-78"/>
            </a:endParaRPr>
          </a:p>
          <a:p>
            <a:pPr lvl="0" indent="361950">
              <a:buFont typeface="Arial" panose="020B0604020202020204" pitchFamily="34" charset="0"/>
              <a:buChar char="•"/>
            </a:pPr>
            <a:r>
              <a:rPr lang="ar-KW" sz="3600" b="1" dirty="0" smtClean="0">
                <a:latin typeface="Traditional Arabic" panose="02020603050405020304" pitchFamily="18" charset="-78"/>
                <a:cs typeface="Traditional Arabic" panose="02020603050405020304" pitchFamily="18" charset="-78"/>
              </a:rPr>
              <a:t>عدم </a:t>
            </a:r>
            <a:r>
              <a:rPr lang="ar-KW" sz="3600" b="1" dirty="0">
                <a:latin typeface="Traditional Arabic" panose="02020603050405020304" pitchFamily="18" charset="-78"/>
                <a:cs typeface="Traditional Arabic" panose="02020603050405020304" pitchFamily="18" charset="-78"/>
              </a:rPr>
              <a:t>إطعام المحتاج سبب من أسباب دخول </a:t>
            </a:r>
            <a:r>
              <a:rPr lang="ar-KW" sz="3600" b="1" dirty="0" smtClean="0">
                <a:latin typeface="Traditional Arabic" panose="02020603050405020304" pitchFamily="18" charset="-78"/>
                <a:cs typeface="Traditional Arabic" panose="02020603050405020304" pitchFamily="18" charset="-78"/>
              </a:rPr>
              <a:t>النار.</a:t>
            </a:r>
            <a:endParaRPr lang="ar-KW" sz="3600" b="1" dirty="0">
              <a:latin typeface="Traditional Arabic" panose="02020603050405020304" pitchFamily="18" charset="-78"/>
              <a:cs typeface="Traditional Arabic" panose="02020603050405020304" pitchFamily="18" charset="-78"/>
            </a:endParaRPr>
          </a:p>
          <a:p>
            <a:pPr lvl="0" indent="361950">
              <a:buFont typeface="Arial" panose="020B0604020202020204" pitchFamily="34" charset="0"/>
              <a:buChar char="•"/>
            </a:pPr>
            <a:r>
              <a:rPr lang="ar-KW" sz="3600" b="1" dirty="0" smtClean="0">
                <a:latin typeface="Traditional Arabic" panose="02020603050405020304" pitchFamily="18" charset="-78"/>
                <a:cs typeface="Traditional Arabic" panose="02020603050405020304" pitchFamily="18" charset="-78"/>
              </a:rPr>
              <a:t>المشقة </a:t>
            </a:r>
            <a:r>
              <a:rPr lang="ar-KW" sz="3600" b="1" dirty="0">
                <a:latin typeface="Traditional Arabic" panose="02020603050405020304" pitchFamily="18" charset="-78"/>
                <a:cs typeface="Traditional Arabic" panose="02020603050405020304" pitchFamily="18" charset="-78"/>
              </a:rPr>
              <a:t>تجلب التيسير</a:t>
            </a:r>
            <a:endParaRPr lang="en-US" sz="36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987935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2542</TotalTime>
  <Words>413</Words>
  <Application>Microsoft Office PowerPoint</Application>
  <PresentationFormat>مخصص</PresentationFormat>
  <Paragraphs>38</Paragraphs>
  <Slides>5</Slides>
  <Notes>5</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Shikh kamal</dc:creator>
  <cp:lastModifiedBy>Shikh kamal</cp:lastModifiedBy>
  <cp:revision>101</cp:revision>
  <dcterms:created xsi:type="dcterms:W3CDTF">2020-09-26T19:22:49Z</dcterms:created>
  <dcterms:modified xsi:type="dcterms:W3CDTF">2021-05-29T23:10:38Z</dcterms:modified>
</cp:coreProperties>
</file>