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9" r:id="rId2"/>
    <p:sldId id="280" r:id="rId3"/>
    <p:sldId id="281" r:id="rId4"/>
    <p:sldId id="282"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j46twgjoQliy83qpA1zjTfINEC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06" y="-22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theme" Target="theme/theme1.xml"/><Relationship Id="rId3" Type="http://schemas.openxmlformats.org/officeDocument/2006/relationships/slide" Target="slides/slide2.xml"/><Relationship Id="rId38"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36" Type="http://customschemas.google.com/relationships/presentationmetadata" Target="metadata"/><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0727917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
          <p:cNvSpPr txBox="1"/>
          <p:nvPr/>
        </p:nvSpPr>
        <p:spPr>
          <a:xfrm>
            <a:off x="2624447" y="974250"/>
            <a:ext cx="6282047" cy="1893763"/>
          </a:xfrm>
          <a:prstGeom prst="rect">
            <a:avLst/>
          </a:prstGeom>
          <a:noFill/>
          <a:ln>
            <a:noFill/>
          </a:ln>
        </p:spPr>
        <p:txBody>
          <a:bodyPr spcFirstLastPara="1" wrap="square" lIns="91425" tIns="45700" rIns="91425" bIns="45700" anchor="b" anchorCtr="0">
            <a:normAutofit fontScale="40000" lnSpcReduction="20000"/>
          </a:bodyPr>
          <a:lstStyle/>
          <a:p>
            <a:pPr marL="0" marR="0" lvl="0" indent="0" algn="ctr" rtl="0">
              <a:lnSpc>
                <a:spcPct val="270000"/>
              </a:lnSpc>
              <a:spcBef>
                <a:spcPts val="0"/>
              </a:spcBef>
              <a:spcAft>
                <a:spcPts val="0"/>
              </a:spcAft>
              <a:buClr>
                <a:schemeClr val="dk1"/>
              </a:buClr>
              <a:buSzPts val="6000"/>
              <a:buFont typeface="Calibri"/>
              <a:buNone/>
            </a:pPr>
            <a:r>
              <a:rPr lang="ar-EG"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مقرر</a:t>
            </a:r>
            <a:endParaRPr lang="en-US"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a:p>
            <a:pPr algn="ctr">
              <a:lnSpc>
                <a:spcPct val="90000"/>
              </a:lnSpc>
              <a:buClr>
                <a:schemeClr val="dk1"/>
              </a:buClr>
              <a:buSzPts val="6000"/>
            </a:pPr>
            <a:r>
              <a:rPr lang="ar-KW"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a:t>
            </a:r>
            <a:r>
              <a:rPr lang="ar-SA"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rPr>
              <a:t>التزكية</a:t>
            </a:r>
            <a:endParaRPr lang="en-US"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endParaRPr>
          </a:p>
          <a:p>
            <a:pPr marL="0" marR="0" lvl="0" indent="0" algn="ctr" rtl="0">
              <a:lnSpc>
                <a:spcPct val="90000"/>
              </a:lnSpc>
              <a:spcBef>
                <a:spcPts val="0"/>
              </a:spcBef>
              <a:spcAft>
                <a:spcPts val="0"/>
              </a:spcAft>
              <a:buClr>
                <a:schemeClr val="dk1"/>
              </a:buClr>
              <a:buSzPts val="6000"/>
              <a:buFont typeface="Calibri"/>
              <a:buNone/>
            </a:pPr>
            <a:endParaRPr sz="9400" b="1" i="0" u="none" strike="noStrike"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pic>
        <p:nvPicPr>
          <p:cNvPr id="2" name="Picture 1"/>
          <p:cNvPicPr>
            <a:picLocks noChangeAspect="1"/>
          </p:cNvPicPr>
          <p:nvPr/>
        </p:nvPicPr>
        <p:blipFill>
          <a:blip r:embed="rId3"/>
          <a:stretch>
            <a:fillRect/>
          </a:stretch>
        </p:blipFill>
        <p:spPr>
          <a:xfrm>
            <a:off x="9863312" y="185367"/>
            <a:ext cx="2160417" cy="1577768"/>
          </a:xfrm>
          <a:prstGeom prst="rect">
            <a:avLst/>
          </a:prstGeom>
        </p:spPr>
      </p:pic>
      <p:sp>
        <p:nvSpPr>
          <p:cNvPr id="4" name="TextBox 3"/>
          <p:cNvSpPr txBox="1"/>
          <p:nvPr/>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6" name="Rectangle 5"/>
          <p:cNvSpPr/>
          <p:nvPr/>
        </p:nvSpPr>
        <p:spPr>
          <a:xfrm>
            <a:off x="9971138" y="1609246"/>
            <a:ext cx="2031325" cy="369332"/>
          </a:xfrm>
          <a:prstGeom prst="rect">
            <a:avLst/>
          </a:prstGeom>
        </p:spPr>
        <p:txBody>
          <a:bodyPr wrap="none">
            <a:spAutoFit/>
          </a:bodyPr>
          <a:lstStyle/>
          <a:p>
            <a:r>
              <a:rPr lang="ar-KW" b="1" dirty="0">
                <a:solidFill>
                  <a:schemeClr val="accent1">
                    <a:lumMod val="75000"/>
                  </a:schemeClr>
                </a:solidFill>
              </a:rPr>
              <a:t>أكاديمية </a:t>
            </a:r>
            <a:r>
              <a:rPr lang="ar-KW" sz="1800" b="1" dirty="0">
                <a:solidFill>
                  <a:schemeClr val="accent1">
                    <a:lumMod val="75000"/>
                  </a:schemeClr>
                </a:solidFill>
              </a:rPr>
              <a:t>آيات </a:t>
            </a:r>
            <a:r>
              <a:rPr lang="ar-KW" b="1" dirty="0">
                <a:solidFill>
                  <a:schemeClr val="accent1">
                    <a:lumMod val="75000"/>
                  </a:schemeClr>
                </a:solidFill>
              </a:rPr>
              <a:t>للعلوم الإسلامية </a:t>
            </a:r>
            <a:endParaRPr lang="en-US" dirty="0">
              <a:solidFill>
                <a:schemeClr val="accent1">
                  <a:lumMod val="75000"/>
                </a:schemeClr>
              </a:solidFill>
            </a:endParaRPr>
          </a:p>
        </p:txBody>
      </p:sp>
      <p:sp>
        <p:nvSpPr>
          <p:cNvPr id="12" name="Google Shape;86;p1"/>
          <p:cNvSpPr txBox="1"/>
          <p:nvPr/>
        </p:nvSpPr>
        <p:spPr>
          <a:xfrm>
            <a:off x="3829034" y="3138984"/>
            <a:ext cx="4139513" cy="751123"/>
          </a:xfrm>
          <a:prstGeom prst="rect">
            <a:avLst/>
          </a:prstGeom>
          <a:solidFill>
            <a:schemeClr val="accent5">
              <a:lumMod val="50000"/>
            </a:schemeClr>
          </a:solidFill>
          <a:ln>
            <a:noFill/>
          </a:ln>
        </p:spPr>
        <p:txBody>
          <a:bodyPr spcFirstLastPara="1" wrap="square" lIns="91425" tIns="45700" rIns="91425" bIns="45700" anchor="b" anchorCtr="0">
            <a:normAutofit fontScale="85000" lnSpcReduction="10000"/>
          </a:bodyPr>
          <a:lstStyle/>
          <a:p>
            <a:pPr marR="0" lvl="0" algn="ctr" rtl="1">
              <a:lnSpc>
                <a:spcPct val="170000"/>
              </a:lnSpc>
              <a:spcBef>
                <a:spcPts val="0"/>
              </a:spcBef>
              <a:spcAft>
                <a:spcPts val="0"/>
              </a:spcAft>
              <a:buClr>
                <a:schemeClr val="dk1"/>
              </a:buClr>
              <a:buSzPts val="6000"/>
            </a:pPr>
            <a:r>
              <a:rPr lang="ar-KW" sz="3200" b="1" dirty="0" smtClean="0">
                <a:ln w="22225">
                  <a:solidFill>
                    <a:srgbClr val="FFFF00"/>
                  </a:solidFill>
                  <a:prstDash val="solid"/>
                </a:ln>
                <a:solidFill>
                  <a:srgbClr val="FFFF00"/>
                </a:solidFill>
                <a:latin typeface="Calibri"/>
                <a:ea typeface="Calibri"/>
                <a:cs typeface="Calibri"/>
                <a:sym typeface="Calibri"/>
              </a:rPr>
              <a:t>الفصل الدراسي الأول</a:t>
            </a:r>
            <a:endParaRPr lang="en-US" sz="3200" b="1" dirty="0" smtClean="0">
              <a:ln w="22225">
                <a:solidFill>
                  <a:srgbClr val="FFFF00"/>
                </a:solidFill>
                <a:prstDash val="solid"/>
              </a:ln>
              <a:solidFill>
                <a:srgbClr val="FFFF00"/>
              </a:solidFill>
              <a:latin typeface="Calibri"/>
              <a:ea typeface="Calibri"/>
              <a:cs typeface="Calibri"/>
              <a:sym typeface="Calibri"/>
            </a:endParaRPr>
          </a:p>
        </p:txBody>
      </p:sp>
      <p:sp>
        <p:nvSpPr>
          <p:cNvPr id="13" name="Google Shape;86;p1"/>
          <p:cNvSpPr txBox="1"/>
          <p:nvPr/>
        </p:nvSpPr>
        <p:spPr>
          <a:xfrm>
            <a:off x="3829035" y="4771390"/>
            <a:ext cx="4139513" cy="1022094"/>
          </a:xfrm>
          <a:prstGeom prst="rect">
            <a:avLst/>
          </a:prstGeom>
          <a:noFill/>
          <a:ln>
            <a:noFill/>
          </a:ln>
        </p:spPr>
        <p:txBody>
          <a:bodyPr spcFirstLastPara="1" wrap="square" lIns="91425" tIns="45700" rIns="91425" bIns="45700" anchor="b" anchorCtr="0">
            <a:normAutofit fontScale="85000" lnSpcReduction="20000"/>
          </a:bodyPr>
          <a:lstStyle/>
          <a:p>
            <a:pPr marR="0" lvl="0" algn="r" rtl="1">
              <a:lnSpc>
                <a:spcPct val="170000"/>
              </a:lnSpc>
              <a:spcBef>
                <a:spcPts val="0"/>
              </a:spcBef>
              <a:spcAft>
                <a:spcPts val="0"/>
              </a:spcAft>
              <a:buClr>
                <a:schemeClr val="dk1"/>
              </a:buClr>
              <a:buSzPts val="6000"/>
            </a:pPr>
            <a:r>
              <a:rPr lang="ar-KW"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د. </a:t>
            </a:r>
            <a:r>
              <a:rPr lang="ar-EG"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محمد عزب </a:t>
            </a:r>
            <a:endParaRPr lang="en-US"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spTree>
    <p:extLst>
      <p:ext uri="{BB962C8B-B14F-4D97-AF65-F5344CB8AC3E}">
        <p14:creationId xmlns:p14="http://schemas.microsoft.com/office/powerpoint/2010/main" xmlns="" val="2013193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3203833" y="1763135"/>
            <a:ext cx="6468884" cy="1816924"/>
          </a:xfrm>
          <a:prstGeom prst="rect">
            <a:avLst/>
          </a:prstGeom>
          <a:noFill/>
          <a:ln>
            <a:noFill/>
          </a:ln>
        </p:spPr>
        <p:txBody>
          <a:bodyPr spcFirstLastPara="1" wrap="square" lIns="91425" tIns="45700" rIns="91425" bIns="45700" anchor="b" anchorCtr="0">
            <a:normAutofit/>
          </a:bodyPr>
          <a:lstStyle/>
          <a:p>
            <a:pPr lvl="0" rtl="1">
              <a:lnSpc>
                <a:spcPct val="100000"/>
              </a:lnSpc>
              <a:buSzPts val="5000"/>
            </a:pP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المحاضرة (6)</a:t>
            </a:r>
            <a:b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الآداب </a:t>
            </a: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والأسرار القلبية للصوم </a:t>
            </a: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والحج</a:t>
            </a:r>
            <a:endParaRPr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737734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807522" y="1104405"/>
            <a:ext cx="10100700" cy="4227616"/>
          </a:xfrm>
          <a:prstGeom prst="rect">
            <a:avLst/>
          </a:prstGeom>
          <a:noFill/>
          <a:ln>
            <a:noFill/>
          </a:ln>
        </p:spPr>
        <p:txBody>
          <a:bodyPr spcFirstLastPara="1" wrap="square" lIns="91425" tIns="45700" rIns="91425" bIns="45700" anchor="b" anchorCtr="0">
            <a:normAutofit fontScale="90000"/>
          </a:bodyPr>
          <a:lstStyle/>
          <a:p>
            <a:pPr lvl="0" rtl="1">
              <a:lnSpc>
                <a:spcPct val="100000"/>
              </a:lnSpc>
              <a:buSzPts val="5000"/>
            </a:pP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الآداب والأسرار القلبية للصوم</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أسرار الصوم تعني الاستفادة من كونه فريضة تهذب النفس وترتقي بالفؤاد، فيشعر الصائم كأنه يحلق في الآفاق، فالصائم يتعبد بأسماء الله تعالى الصمد، وهو يتشبه بالملائكة التي من صفاتها أنها لا تأكل ولا تشرب، ثم هي لا تحمل غلا ولا حقدا، بل وتفرح بالعابد، وتريد للعباد الخير.</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إن الصوم من هذا المساق تدرب على التخلص من شهوات النفس، أو التخفف منها، وتربي على كظم الغيظ، وإمساك </a:t>
            </a: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اللسان</a:t>
            </a:r>
            <a:r>
              <a:rPr lang="ar-JO"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a:t>
            </a: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t>
            </a:r>
            <a:endParaRPr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43904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807522" y="1104405"/>
            <a:ext cx="10100700" cy="4227616"/>
          </a:xfrm>
          <a:prstGeom prst="rect">
            <a:avLst/>
          </a:prstGeom>
          <a:noFill/>
          <a:ln>
            <a:noFill/>
          </a:ln>
        </p:spPr>
        <p:txBody>
          <a:bodyPr spcFirstLastPara="1" wrap="square" lIns="91425" tIns="45700" rIns="91425" bIns="45700" anchor="b" anchorCtr="0">
            <a:normAutofit fontScale="90000"/>
          </a:bodyPr>
          <a:lstStyle/>
          <a:p>
            <a:pPr rtl="1"/>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الآداب والأسرار القلبية للحج </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SA"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الحج عبادة تظهر مدى التزام العبد بأمر الرب، ومدى سكونه إلى فرائضه، فإن النفس تألف ما لها علة معروفة أو قريبة، وتنشط له. </a:t>
            </a:r>
            <a:r>
              <a:rPr lang="en-US"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r>
            <a:br>
              <a:rPr lang="en-US"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SA"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والحج عبادة غير معقولة </a:t>
            </a:r>
            <a:r>
              <a:rPr lang="ar-SA"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المعن</a:t>
            </a:r>
            <a:r>
              <a:rPr lang="ar-JO"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ى</a:t>
            </a: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r>
            <a:b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SA"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من أداب الحج أن يتحمل غيره، وألا يحمل الناس على مذهبه، فإن الحج يجمع العاقل وغيره، ويجمع المتعلم وغيره، ويجمع الصغير والكبير، واختلاف العقول والأذواق والبلدان والثقافات يؤثر على سلوك الناس، فلا تتأفف من الناس لأنهم ليسوا على </a:t>
            </a:r>
            <a:r>
              <a:rPr lang="ar-SA"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طريقتك</a:t>
            </a:r>
            <a:r>
              <a:rPr lang="ar-JO"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a:t>
            </a:r>
            <a:endPar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57817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35</Words>
  <Application>Microsoft Office PowerPoint</Application>
  <PresentationFormat>Custom</PresentationFormat>
  <Paragraphs>12</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المحاضرة (6) الآداب والأسرار القلبية للصوم والحج</vt:lpstr>
      <vt:lpstr> الآداب والأسرار القلبية للصوم أسرار الصوم تعني الاستفادة من كونه فريضة تهذب النفس وترتقي بالفؤاد، فيشعر الصائم كأنه يحلق في الآفاق، فالصائم يتعبد بأسماء الله تعالى الصمد، وهو يتشبه بالملائكة التي من صفاتها أنها لا تأكل ولا تشرب، ثم هي لا تحمل غلا ولا حقدا، بل وتفرح بالعابد، وتريد للعباد الخير. إن الصوم من هذا المساق تدرب على التخلص من شهوات النفس، أو التخفف منها، وتربي على كظم الغيظ، وإمساك اللسان. </vt:lpstr>
      <vt:lpstr> الآداب والأسرار القلبية للحج  الحج عبادة تظهر مدى التزام العبد بأمر الرب، ومدى سكونه إلى فرائضه، فإن النفس تألف ما لها علة معروفة أو قريبة، وتنشط له.  والحج عبادة غير معقولة المعنى من أداب الحج أن يتحمل غيره، وألا يحمل الناس على مذهبه، فإن الحج يجمع العاقل وغيره، ويجمع المتعلم وغيره، ويجمع الصغير والكبير، واختلاف العقول والأذواق والبلدان والثقافات يؤثر على سلوك الناس، فلا تتأفف من الناس لأنهم ليسوا على طريقتك.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Habiba Hani</dc:creator>
  <cp:lastModifiedBy>Dr-Kamal</cp:lastModifiedBy>
  <cp:revision>32</cp:revision>
  <dcterms:created xsi:type="dcterms:W3CDTF">2020-06-30T02:42:41Z</dcterms:created>
  <dcterms:modified xsi:type="dcterms:W3CDTF">2020-09-21T21:37:05Z</dcterms:modified>
</cp:coreProperties>
</file>