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339" r:id="rId4"/>
    <p:sldId id="348" r:id="rId5"/>
    <p:sldId id="347" r:id="rId6"/>
    <p:sldId id="349" r:id="rId7"/>
    <p:sldId id="350" r:id="rId8"/>
    <p:sldId id="351" r:id="rId9"/>
    <p:sldId id="356" r:id="rId10"/>
    <p:sldId id="354" r:id="rId11"/>
    <p:sldId id="352" r:id="rId12"/>
    <p:sldId id="355" r:id="rId13"/>
    <p:sldId id="353" r:id="rId14"/>
    <p:sldId id="357"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778"/>
  </p:normalViewPr>
  <p:slideViewPr>
    <p:cSldViewPr snapToGrid="0" snapToObjects="1">
      <p:cViewPr varScale="1">
        <p:scale>
          <a:sx n="36" d="100"/>
          <a:sy n="36" d="100"/>
        </p:scale>
        <p:origin x="72"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a16="http://schemas.microsoft.com/office/drawing/2014/main" xmlns=""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F5A6B99-0490-3748-AFEE-F8153E666B33}"/>
              </a:ext>
            </a:extLst>
          </p:cNvPr>
          <p:cNvSpPr>
            <a:spLocks noGrp="1"/>
          </p:cNvSpPr>
          <p:nvPr>
            <p:ph type="dt" sz="half" idx="10"/>
          </p:nvPr>
        </p:nvSpPr>
        <p:spPr/>
        <p:txBody>
          <a:bodyPr/>
          <a:lstStyle/>
          <a:p>
            <a:fld id="{14E4F147-0FC4-C742-801D-18B7262A641E}" type="datetime1">
              <a:rPr lang="en-CA" smtClean="0"/>
              <a:t>2021-03-15</a:t>
            </a:fld>
            <a:endParaRPr lang="en-US"/>
          </a:p>
        </p:txBody>
      </p:sp>
      <p:sp>
        <p:nvSpPr>
          <p:cNvPr id="6" name="Slide Number Placeholder 5">
            <a:extLst>
              <a:ext uri="{FF2B5EF4-FFF2-40B4-BE49-F238E27FC236}">
                <a16:creationId xmlns:a16="http://schemas.microsoft.com/office/drawing/2014/main" xmlns=""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xmlns=""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xmlns=""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xmlns=""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xmlns=""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المحاضرة </a:t>
            </a:r>
            <a:r>
              <a:rPr lang="ar-KW" sz="1800" b="1" dirty="0" smtClean="0"/>
              <a:t>4</a:t>
            </a:r>
            <a:r>
              <a:rPr lang="en-US" sz="1800" b="1" dirty="0" smtClean="0"/>
              <a:t> </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xmlns=""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457D277-D175-DB4B-96DC-9C5967C382FC}"/>
              </a:ext>
            </a:extLst>
          </p:cNvPr>
          <p:cNvSpPr>
            <a:spLocks noGrp="1"/>
          </p:cNvSpPr>
          <p:nvPr>
            <p:ph type="dt" sz="half" idx="10"/>
          </p:nvPr>
        </p:nvSpPr>
        <p:spPr/>
        <p:txBody>
          <a:bodyPr/>
          <a:lstStyle/>
          <a:p>
            <a:fld id="{DB3D8A66-BA4B-B547-93D7-511957FAFDEB}" type="datetime1">
              <a:rPr lang="en-CA" smtClean="0"/>
              <a:t>2021-03-15</a:t>
            </a:fld>
            <a:endParaRPr lang="en-US"/>
          </a:p>
        </p:txBody>
      </p:sp>
      <p:sp>
        <p:nvSpPr>
          <p:cNvPr id="6" name="Slide Number Placeholder 5">
            <a:extLst>
              <a:ext uri="{FF2B5EF4-FFF2-40B4-BE49-F238E27FC236}">
                <a16:creationId xmlns:a16="http://schemas.microsoft.com/office/drawing/2014/main" xmlns=""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xmlns=""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753B39CC-45C2-9C42-B9FD-1560CFC01A8F}"/>
              </a:ext>
            </a:extLst>
          </p:cNvPr>
          <p:cNvSpPr>
            <a:spLocks noGrp="1"/>
          </p:cNvSpPr>
          <p:nvPr>
            <p:ph type="dt" sz="half" idx="10"/>
          </p:nvPr>
        </p:nvSpPr>
        <p:spPr/>
        <p:txBody>
          <a:bodyPr/>
          <a:lstStyle/>
          <a:p>
            <a:fld id="{06A3E764-3DBC-484A-A93B-3C4E1B8DE87F}" type="datetime1">
              <a:rPr lang="en-CA" smtClean="0"/>
              <a:t>2021-03-15</a:t>
            </a:fld>
            <a:endParaRPr lang="en-US"/>
          </a:p>
        </p:txBody>
      </p:sp>
      <p:sp>
        <p:nvSpPr>
          <p:cNvPr id="6" name="Slide Number Placeholder 5">
            <a:extLst>
              <a:ext uri="{FF2B5EF4-FFF2-40B4-BE49-F238E27FC236}">
                <a16:creationId xmlns:a16="http://schemas.microsoft.com/office/drawing/2014/main" xmlns=""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29E7F04-DD03-814D-9305-C61B59A3F51D}"/>
              </a:ext>
            </a:extLst>
          </p:cNvPr>
          <p:cNvSpPr>
            <a:spLocks noGrp="1"/>
          </p:cNvSpPr>
          <p:nvPr>
            <p:ph type="dt" sz="half" idx="10"/>
          </p:nvPr>
        </p:nvSpPr>
        <p:spPr/>
        <p:txBody>
          <a:bodyPr/>
          <a:lstStyle/>
          <a:p>
            <a:fld id="{B1F58DC7-5299-9241-B58C-B3B677802FE9}" type="datetime1">
              <a:rPr lang="en-CA" smtClean="0"/>
              <a:t>2021-03-15</a:t>
            </a:fld>
            <a:endParaRPr lang="en-US"/>
          </a:p>
        </p:txBody>
      </p:sp>
      <p:sp>
        <p:nvSpPr>
          <p:cNvPr id="6" name="Slide Number Placeholder 5">
            <a:extLst>
              <a:ext uri="{FF2B5EF4-FFF2-40B4-BE49-F238E27FC236}">
                <a16:creationId xmlns:a16="http://schemas.microsoft.com/office/drawing/2014/main" xmlns=""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0EDAF989-14F6-A241-9FCB-0E11C68FDF63}"/>
              </a:ext>
            </a:extLst>
          </p:cNvPr>
          <p:cNvSpPr>
            <a:spLocks noGrp="1"/>
          </p:cNvSpPr>
          <p:nvPr>
            <p:ph type="dt" sz="half" idx="10"/>
          </p:nvPr>
        </p:nvSpPr>
        <p:spPr/>
        <p:txBody>
          <a:bodyPr/>
          <a:lstStyle/>
          <a:p>
            <a:fld id="{F4E4D1B1-740E-3C49-A311-54C3556A4E34}" type="datetime1">
              <a:rPr lang="en-CA" smtClean="0"/>
              <a:t>2021-03-15</a:t>
            </a:fld>
            <a:endParaRPr lang="en-US"/>
          </a:p>
        </p:txBody>
      </p:sp>
      <p:sp>
        <p:nvSpPr>
          <p:cNvPr id="6" name="Slide Number Placeholder 5">
            <a:extLst>
              <a:ext uri="{FF2B5EF4-FFF2-40B4-BE49-F238E27FC236}">
                <a16:creationId xmlns:a16="http://schemas.microsoft.com/office/drawing/2014/main" xmlns=""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B4C016F-5F6F-8542-9F0D-9EAEC616F3AF}"/>
              </a:ext>
            </a:extLst>
          </p:cNvPr>
          <p:cNvSpPr>
            <a:spLocks noGrp="1"/>
          </p:cNvSpPr>
          <p:nvPr>
            <p:ph type="dt" sz="half" idx="10"/>
          </p:nvPr>
        </p:nvSpPr>
        <p:spPr/>
        <p:txBody>
          <a:bodyPr/>
          <a:lstStyle/>
          <a:p>
            <a:fld id="{359AB8A7-B79F-3248-A502-6965C0869732}" type="datetime1">
              <a:rPr lang="en-CA" smtClean="0"/>
              <a:t>2021-03-15</a:t>
            </a:fld>
            <a:endParaRPr lang="en-US"/>
          </a:p>
        </p:txBody>
      </p:sp>
      <p:sp>
        <p:nvSpPr>
          <p:cNvPr id="7" name="Slide Number Placeholder 6">
            <a:extLst>
              <a:ext uri="{FF2B5EF4-FFF2-40B4-BE49-F238E27FC236}">
                <a16:creationId xmlns:a16="http://schemas.microsoft.com/office/drawing/2014/main" xmlns=""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xmlns=""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401D7E34-3479-E347-AEAA-F0C02C613481}"/>
              </a:ext>
            </a:extLst>
          </p:cNvPr>
          <p:cNvSpPr>
            <a:spLocks noGrp="1"/>
          </p:cNvSpPr>
          <p:nvPr>
            <p:ph type="dt" sz="half" idx="10"/>
          </p:nvPr>
        </p:nvSpPr>
        <p:spPr/>
        <p:txBody>
          <a:bodyPr/>
          <a:lstStyle/>
          <a:p>
            <a:fld id="{6DCAF997-D451-CD4A-BFD7-06CAD8CBF9F1}" type="datetime1">
              <a:rPr lang="en-CA" smtClean="0"/>
              <a:t>2021-03-15</a:t>
            </a:fld>
            <a:endParaRPr lang="en-US"/>
          </a:p>
        </p:txBody>
      </p:sp>
      <p:sp>
        <p:nvSpPr>
          <p:cNvPr id="9" name="Slide Number Placeholder 8">
            <a:extLst>
              <a:ext uri="{FF2B5EF4-FFF2-40B4-BE49-F238E27FC236}">
                <a16:creationId xmlns:a16="http://schemas.microsoft.com/office/drawing/2014/main" xmlns=""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xmlns="" id="{7DA819D0-11DE-5F47-9EEC-29D6C0F7AF3E}"/>
              </a:ext>
            </a:extLst>
          </p:cNvPr>
          <p:cNvSpPr>
            <a:spLocks noGrp="1"/>
          </p:cNvSpPr>
          <p:nvPr>
            <p:ph type="dt" sz="half" idx="10"/>
          </p:nvPr>
        </p:nvSpPr>
        <p:spPr/>
        <p:txBody>
          <a:bodyPr/>
          <a:lstStyle/>
          <a:p>
            <a:fld id="{2B184C43-BE7F-6343-9CA1-CC42DB3C2657}" type="datetime1">
              <a:rPr lang="en-CA" smtClean="0"/>
              <a:t>2021-03-15</a:t>
            </a:fld>
            <a:endParaRPr lang="en-US"/>
          </a:p>
        </p:txBody>
      </p:sp>
      <p:sp>
        <p:nvSpPr>
          <p:cNvPr id="5" name="Slide Number Placeholder 4">
            <a:extLst>
              <a:ext uri="{FF2B5EF4-FFF2-40B4-BE49-F238E27FC236}">
                <a16:creationId xmlns:a16="http://schemas.microsoft.com/office/drawing/2014/main" xmlns=""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8DDE56-378C-DE42-92CC-12F4AC1C3505}"/>
              </a:ext>
            </a:extLst>
          </p:cNvPr>
          <p:cNvSpPr>
            <a:spLocks noGrp="1"/>
          </p:cNvSpPr>
          <p:nvPr>
            <p:ph type="dt" sz="half" idx="10"/>
          </p:nvPr>
        </p:nvSpPr>
        <p:spPr/>
        <p:txBody>
          <a:bodyPr/>
          <a:lstStyle/>
          <a:p>
            <a:fld id="{D45CBFF9-7807-D640-971F-B9C921639AE7}" type="datetime1">
              <a:rPr lang="en-CA" smtClean="0"/>
              <a:t>2021-03-15</a:t>
            </a:fld>
            <a:endParaRPr lang="en-US"/>
          </a:p>
        </p:txBody>
      </p:sp>
      <p:sp>
        <p:nvSpPr>
          <p:cNvPr id="4" name="Slide Number Placeholder 3">
            <a:extLst>
              <a:ext uri="{FF2B5EF4-FFF2-40B4-BE49-F238E27FC236}">
                <a16:creationId xmlns:a16="http://schemas.microsoft.com/office/drawing/2014/main" xmlns=""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xmlns="" id="{9DE4ABB4-4D2D-9D49-957C-7580A649AC1A}"/>
              </a:ext>
            </a:extLst>
          </p:cNvPr>
          <p:cNvSpPr>
            <a:spLocks noGrp="1"/>
          </p:cNvSpPr>
          <p:nvPr>
            <p:ph type="dt" sz="half" idx="10"/>
          </p:nvPr>
        </p:nvSpPr>
        <p:spPr/>
        <p:txBody>
          <a:bodyPr/>
          <a:lstStyle/>
          <a:p>
            <a:fld id="{72110FC2-9F2F-CA45-A32C-45BF441A8B04}" type="datetime1">
              <a:rPr lang="en-CA" smtClean="0"/>
              <a:t>2021-03-15</a:t>
            </a:fld>
            <a:endParaRPr lang="en-US"/>
          </a:p>
        </p:txBody>
      </p:sp>
      <p:sp>
        <p:nvSpPr>
          <p:cNvPr id="7" name="Slide Number Placeholder 6">
            <a:extLst>
              <a:ext uri="{FF2B5EF4-FFF2-40B4-BE49-F238E27FC236}">
                <a16:creationId xmlns:a16="http://schemas.microsoft.com/office/drawing/2014/main" xmlns=""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xmlns=""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xmlns=""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xmlns="" id="{A8E2E840-97AD-154A-8D0E-22D4700C725E}"/>
              </a:ext>
            </a:extLst>
          </p:cNvPr>
          <p:cNvSpPr>
            <a:spLocks noGrp="1"/>
          </p:cNvSpPr>
          <p:nvPr>
            <p:ph type="dt" sz="half" idx="10"/>
          </p:nvPr>
        </p:nvSpPr>
        <p:spPr/>
        <p:txBody>
          <a:bodyPr/>
          <a:lstStyle/>
          <a:p>
            <a:fld id="{759E206D-EB4D-964A-A567-0195B566DE41}" type="datetime1">
              <a:rPr lang="en-CA" smtClean="0"/>
              <a:t>2021-03-15</a:t>
            </a:fld>
            <a:endParaRPr lang="en-US"/>
          </a:p>
        </p:txBody>
      </p:sp>
      <p:sp>
        <p:nvSpPr>
          <p:cNvPr id="7" name="Slide Number Placeholder 6">
            <a:extLst>
              <a:ext uri="{FF2B5EF4-FFF2-40B4-BE49-F238E27FC236}">
                <a16:creationId xmlns:a16="http://schemas.microsoft.com/office/drawing/2014/main" xmlns=""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2021-03-15</a:t>
            </a:fld>
            <a:endParaRPr lang="en-US" dirty="0"/>
          </a:p>
        </p:txBody>
      </p:sp>
      <p:sp>
        <p:nvSpPr>
          <p:cNvPr id="6" name="Slide Number Placeholder 5">
            <a:extLst>
              <a:ext uri="{FF2B5EF4-FFF2-40B4-BE49-F238E27FC236}">
                <a16:creationId xmlns:a16="http://schemas.microsoft.com/office/drawing/2014/main" xmlns=""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xmlns=""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xmlns=""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BE6263-52BA-8E43-9969-41582C6388DB}"/>
              </a:ext>
            </a:extLst>
          </p:cNvPr>
          <p:cNvSpPr>
            <a:spLocks noGrp="1"/>
          </p:cNvSpPr>
          <p:nvPr>
            <p:ph type="subTitle" idx="1"/>
          </p:nvPr>
        </p:nvSpPr>
        <p:spPr>
          <a:xfrm>
            <a:off x="3288406" y="482701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a16="http://schemas.microsoft.com/office/drawing/2014/main" xmlns="" id="{BD114235-1DE1-9F49-9245-B11AEED727D5}"/>
              </a:ext>
            </a:extLst>
          </p:cNvPr>
          <p:cNvSpPr>
            <a:spLocks noGrp="1"/>
          </p:cNvSpPr>
          <p:nvPr>
            <p:ph type="dt" sz="half" idx="10"/>
          </p:nvPr>
        </p:nvSpPr>
        <p:spPr/>
        <p:txBody>
          <a:bodyPr/>
          <a:lstStyle/>
          <a:p>
            <a:fld id="{0C06065F-1338-AD4E-B903-5D61FB6BDB5C}" type="datetime1">
              <a:rPr lang="en-CA" smtClean="0"/>
              <a:t>2021-03-15</a:t>
            </a:fld>
            <a:endParaRPr lang="en-US"/>
          </a:p>
        </p:txBody>
      </p:sp>
      <p:sp>
        <p:nvSpPr>
          <p:cNvPr id="5" name="Slide Number Placeholder 4">
            <a:extLst>
              <a:ext uri="{FF2B5EF4-FFF2-40B4-BE49-F238E27FC236}">
                <a16:creationId xmlns:a16="http://schemas.microsoft.com/office/drawing/2014/main" xmlns=""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
        <p:nvSpPr>
          <p:cNvPr id="8" name="Title 1">
            <a:extLst>
              <a:ext uri="{FF2B5EF4-FFF2-40B4-BE49-F238E27FC236}">
                <a16:creationId xmlns:a16="http://schemas.microsoft.com/office/drawing/2014/main" xmlns="" id="{068D5548-C89A-1F44-B046-3AC8385071C3}"/>
              </a:ext>
            </a:extLst>
          </p:cNvPr>
          <p:cNvSpPr>
            <a:spLocks noGrp="1"/>
          </p:cNvSpPr>
          <p:nvPr>
            <p:ph type="ctrTitle"/>
          </p:nvPr>
        </p:nvSpPr>
        <p:spPr>
          <a:xfrm>
            <a:off x="4671811" y="2459025"/>
            <a:ext cx="7156361" cy="2136165"/>
          </a:xfrm>
        </p:spPr>
        <p:txBody>
          <a:bodyPr>
            <a:normAutofit fontScale="90000"/>
          </a:bodyPr>
          <a:lstStyle/>
          <a:p>
            <a:r>
              <a:rPr lang="ar-KW" dirty="0" smtClean="0"/>
              <a:t>أحكام </a:t>
            </a:r>
            <a:br>
              <a:rPr lang="ar-KW" dirty="0" smtClean="0"/>
            </a:br>
            <a:r>
              <a:rPr lang="ar-KW" dirty="0" smtClean="0"/>
              <a:t>النون الساكنة والتنوين</a:t>
            </a:r>
            <a:br>
              <a:rPr lang="ar-KW" dirty="0" smtClean="0"/>
            </a:br>
            <a:r>
              <a:rPr lang="ar-KW" sz="4400" dirty="0" smtClean="0">
                <a:solidFill>
                  <a:srgbClr val="FF0000"/>
                </a:solidFill>
              </a:rPr>
              <a:t>(الإظهار الحلقي)</a:t>
            </a:r>
            <a:endParaRPr lang="en-US" sz="4400" dirty="0">
              <a:solidFill>
                <a:srgbClr val="FF0000"/>
              </a:solidFill>
            </a:endParaRPr>
          </a:p>
        </p:txBody>
      </p:sp>
    </p:spTree>
    <p:extLst>
      <p:ext uri="{BB962C8B-B14F-4D97-AF65-F5344CB8AC3E}">
        <p14:creationId xmlns:p14="http://schemas.microsoft.com/office/powerpoint/2010/main" val="17012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Levels</a:t>
            </a:r>
            <a:endParaRPr lang="en-US" sz="3200" b="1" dirty="0">
              <a:solidFill>
                <a:schemeClr val="tx1"/>
              </a:solidFill>
            </a:endParaRPr>
          </a:p>
        </p:txBody>
      </p:sp>
      <p:sp>
        <p:nvSpPr>
          <p:cNvPr id="15" name="TextBox 14"/>
          <p:cNvSpPr txBox="1"/>
          <p:nvPr/>
        </p:nvSpPr>
        <p:spPr>
          <a:xfrm>
            <a:off x="3096884" y="2337867"/>
            <a:ext cx="6840760"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r" rtl="1">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عليا</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ء، ه</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من أقصي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الحلق</a:t>
            </a:r>
            <a:endPar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L="342900" marR="0" indent="-342900" algn="r" rtl="1">
              <a:lnSpc>
                <a:spcPct val="150000"/>
              </a:lnSpc>
              <a:spcBef>
                <a:spcPts val="0"/>
              </a:spcBef>
              <a:spcAft>
                <a:spcPts val="0"/>
              </a:spcAft>
              <a:buClr>
                <a:srgbClr val="000000"/>
              </a:buClr>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وسطي</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ع،ح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من وسط الحلق.</a:t>
            </a:r>
          </a:p>
          <a:p>
            <a:pPr marL="342900" marR="0" indent="-342900" algn="r" rtl="1">
              <a:lnSpc>
                <a:spcPct val="150000"/>
              </a:lnSpc>
              <a:spcBef>
                <a:spcPts val="0"/>
              </a:spcBef>
              <a:spcAft>
                <a:spcPts val="0"/>
              </a:spcAft>
              <a:buClr>
                <a:srgbClr val="000000"/>
              </a:buClr>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دنيا</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غ، خ</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من أدني الحلق</a:t>
            </a:r>
            <a:endParaRPr lang="en-US" sz="2400" dirty="0">
              <a:solidFill>
                <a:srgbClr val="003192"/>
              </a:solidFill>
            </a:endParaRPr>
          </a:p>
        </p:txBody>
      </p:sp>
      <p:sp>
        <p:nvSpPr>
          <p:cNvPr id="18" name="TextBox 17"/>
          <p:cNvSpPr txBox="1"/>
          <p:nvPr/>
        </p:nvSpPr>
        <p:spPr>
          <a:xfrm>
            <a:off x="1964370" y="4365704"/>
            <a:ext cx="7482978"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Highest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hamzah</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the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ء، ه</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endParaRPr lang="ar-EG" sz="2400" dirty="0">
              <a:ln>
                <a:solidFill>
                  <a:srgbClr val="002060"/>
                </a:solidFill>
              </a:ln>
              <a:solidFill>
                <a:srgbClr val="4472C4">
                  <a:lumMod val="75000"/>
                </a:srgbClr>
              </a:solidFill>
              <a:latin typeface="Calibri" panose="020F0502020204030204" pitchFamily="34" charset="0"/>
              <a:cs typeface="Calibri" panose="020F0502020204030204" pitchFamily="34" charset="0"/>
            </a:endParaRPr>
          </a:p>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Middle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ain</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ع،ح</a:t>
            </a:r>
            <a:endParaRPr lang="ar-EG" sz="2400" dirty="0">
              <a:ln>
                <a:solidFill>
                  <a:srgbClr val="002060"/>
                </a:solidFill>
              </a:ln>
              <a:solidFill>
                <a:srgbClr val="4472C4">
                  <a:lumMod val="75000"/>
                </a:srgbClr>
              </a:solidFill>
              <a:latin typeface="Calibri" panose="020F0502020204030204" pitchFamily="34" charset="0"/>
              <a:cs typeface="Calibri" panose="020F0502020204030204" pitchFamily="34" charset="0"/>
            </a:endParaRPr>
          </a:p>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Lowest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khaa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ghain</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غ، خ</a:t>
            </a:r>
            <a:endParaRPr lang="en-US" sz="2400" dirty="0">
              <a:ln>
                <a:solidFill>
                  <a:srgbClr val="C00000"/>
                </a:solidFill>
              </a:ln>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08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a:solidFill>
                  <a:srgbClr val="003192"/>
                </a:solidFill>
              </a:rPr>
              <a:t>حَقِيقَتُهُ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a:solidFill>
                  <a:srgbClr val="003192"/>
                </a:solidFill>
              </a:rPr>
              <a:t>Its Cause</a:t>
            </a:r>
            <a:endParaRPr lang="en-US" sz="3200" b="1" dirty="0">
              <a:solidFill>
                <a:schemeClr val="tx1"/>
              </a:solidFill>
            </a:endParaRPr>
          </a:p>
        </p:txBody>
      </p:sp>
      <p:sp>
        <p:nvSpPr>
          <p:cNvPr id="15" name="TextBox 14"/>
          <p:cNvSpPr txBox="1"/>
          <p:nvPr/>
        </p:nvSpPr>
        <p:spPr>
          <a:xfrm>
            <a:off x="3096884" y="2337867"/>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smtClean="0">
                <a:solidFill>
                  <a:srgbClr val="003192"/>
                </a:solidFill>
              </a:rPr>
              <a:t>أن </a:t>
            </a:r>
            <a:r>
              <a:rPr lang="ar-KW" sz="2400" dirty="0">
                <a:solidFill>
                  <a:srgbClr val="003192"/>
                </a:solidFill>
              </a:rPr>
              <a:t>تنطق النون الساكنة أو التنوين </a:t>
            </a:r>
            <a:r>
              <a:rPr lang="ar-KW" sz="2800" b="1" u="sng" dirty="0">
                <a:solidFill>
                  <a:srgbClr val="003192"/>
                </a:solidFill>
              </a:rPr>
              <a:t>نطقًا </a:t>
            </a:r>
            <a:r>
              <a:rPr lang="ar-KW" sz="2800" b="1" u="sng" dirty="0" smtClean="0">
                <a:solidFill>
                  <a:srgbClr val="003192"/>
                </a:solidFill>
              </a:rPr>
              <a:t>واضحًا</a:t>
            </a:r>
            <a:endParaRPr lang="ar-KW" sz="2400" b="1" u="sng" dirty="0" smtClean="0">
              <a:solidFill>
                <a:srgbClr val="003192"/>
              </a:solidFill>
            </a:endParaRPr>
          </a:p>
          <a:p>
            <a:pPr algn="ctr"/>
            <a:r>
              <a:rPr lang="ar-KW" sz="2800" b="1" u="sng" dirty="0" smtClean="0">
                <a:solidFill>
                  <a:srgbClr val="003192"/>
                </a:solidFill>
              </a:rPr>
              <a:t>من </a:t>
            </a:r>
            <a:r>
              <a:rPr lang="ar-KW" sz="2800" b="1" u="sng" dirty="0">
                <a:solidFill>
                  <a:srgbClr val="003192"/>
                </a:solidFill>
              </a:rPr>
              <a:t>غير غنة </a:t>
            </a:r>
            <a:r>
              <a:rPr lang="ar-KW" sz="2800" b="1" u="sng" dirty="0" smtClean="0">
                <a:solidFill>
                  <a:srgbClr val="003192"/>
                </a:solidFill>
              </a:rPr>
              <a:t>كاملة</a:t>
            </a:r>
          </a:p>
          <a:p>
            <a:pPr algn="ctr"/>
            <a:r>
              <a:rPr lang="ar-KW" sz="2400" dirty="0" smtClean="0">
                <a:solidFill>
                  <a:srgbClr val="003192"/>
                </a:solidFill>
              </a:rPr>
              <a:t>ثم </a:t>
            </a:r>
            <a:r>
              <a:rPr lang="ar-KW" sz="2800" b="1" u="sng" dirty="0">
                <a:solidFill>
                  <a:srgbClr val="003192"/>
                </a:solidFill>
              </a:rPr>
              <a:t>تنطق بحرف الإظهار من غير فصل ولا سَكْت</a:t>
            </a:r>
            <a:r>
              <a:rPr lang="ar-KW" sz="2400" dirty="0">
                <a:solidFill>
                  <a:srgbClr val="003192"/>
                </a:solidFill>
              </a:rPr>
              <a:t> بينهما.</a:t>
            </a:r>
            <a:endParaRPr lang="en-US" sz="2400" dirty="0">
              <a:solidFill>
                <a:srgbClr val="003192"/>
              </a:solidFill>
            </a:endParaRPr>
          </a:p>
        </p:txBody>
      </p:sp>
      <p:sp>
        <p:nvSpPr>
          <p:cNvPr id="18" name="TextBox 17"/>
          <p:cNvSpPr txBox="1"/>
          <p:nvPr/>
        </p:nvSpPr>
        <p:spPr>
          <a:xfrm>
            <a:off x="3024876" y="4365704"/>
            <a:ext cx="6912768"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3200" b="1" dirty="0" smtClean="0">
                <a:solidFill>
                  <a:srgbClr val="FF0000"/>
                </a:solidFill>
              </a:rPr>
              <a:t>The </a:t>
            </a:r>
            <a:r>
              <a:rPr lang="en-US" sz="3200" b="1" dirty="0">
                <a:solidFill>
                  <a:srgbClr val="FF0000"/>
                </a:solidFill>
              </a:rPr>
              <a:t>far distance between the two points of articulation</a:t>
            </a:r>
            <a:r>
              <a:rPr lang="en-US" sz="3200" b="1" dirty="0" smtClean="0">
                <a:solidFill>
                  <a:srgbClr val="FF0000"/>
                </a:solidFill>
              </a:rPr>
              <a:t>.</a:t>
            </a:r>
          </a:p>
          <a:p>
            <a:pPr algn="ctr" rtl="0"/>
            <a:r>
              <a:rPr lang="en-US" sz="2400" dirty="0" smtClean="0">
                <a:solidFill>
                  <a:srgbClr val="003192"/>
                </a:solidFill>
              </a:rPr>
              <a:t> </a:t>
            </a:r>
            <a:r>
              <a:rPr lang="en-US" sz="1200" dirty="0">
                <a:solidFill>
                  <a:srgbClr val="003192"/>
                </a:solidFill>
              </a:rPr>
              <a:t>The nun </a:t>
            </a:r>
            <a:r>
              <a:rPr lang="en-US" sz="1200" dirty="0" err="1">
                <a:solidFill>
                  <a:srgbClr val="003192"/>
                </a:solidFill>
              </a:rPr>
              <a:t>sakinah</a:t>
            </a:r>
            <a:r>
              <a:rPr lang="en-US" sz="1200" dirty="0">
                <a:solidFill>
                  <a:srgbClr val="003192"/>
                </a:solidFill>
              </a:rPr>
              <a:t> and </a:t>
            </a:r>
            <a:r>
              <a:rPr lang="en-US" sz="1200" dirty="0" err="1">
                <a:solidFill>
                  <a:srgbClr val="003192"/>
                </a:solidFill>
              </a:rPr>
              <a:t>tanween</a:t>
            </a:r>
            <a:r>
              <a:rPr lang="en-US" sz="1200" dirty="0">
                <a:solidFill>
                  <a:srgbClr val="003192"/>
                </a:solidFill>
              </a:rPr>
              <a:t> are pronounced at the tip of the tongue, whereas the six throat letters are pronounced from the throat. Thus, the point of articulation of the two are not close, and also the characteristics of the throat letters and nun </a:t>
            </a:r>
            <a:r>
              <a:rPr lang="en-US" sz="1200" dirty="0" err="1">
                <a:solidFill>
                  <a:srgbClr val="003192"/>
                </a:solidFill>
              </a:rPr>
              <a:t>sakinah</a:t>
            </a:r>
            <a:r>
              <a:rPr lang="en-US" sz="1200" dirty="0">
                <a:solidFill>
                  <a:srgbClr val="003192"/>
                </a:solidFill>
              </a:rPr>
              <a:t> or </a:t>
            </a:r>
            <a:r>
              <a:rPr lang="en-US" sz="1200" dirty="0" err="1">
                <a:solidFill>
                  <a:srgbClr val="003192"/>
                </a:solidFill>
              </a:rPr>
              <a:t>tanween</a:t>
            </a:r>
            <a:r>
              <a:rPr lang="en-US" sz="1200" dirty="0">
                <a:solidFill>
                  <a:srgbClr val="003192"/>
                </a:solidFill>
              </a:rPr>
              <a:t> are not similar to pronounce </a:t>
            </a:r>
            <a:r>
              <a:rPr lang="en-US" sz="1200" dirty="0" err="1">
                <a:solidFill>
                  <a:srgbClr val="003192"/>
                </a:solidFill>
              </a:rPr>
              <a:t>idgham</a:t>
            </a:r>
            <a:r>
              <a:rPr lang="en-US" sz="1200" dirty="0">
                <a:solidFill>
                  <a:srgbClr val="003192"/>
                </a:solidFill>
              </a:rPr>
              <a:t> (merging two sounds) or </a:t>
            </a:r>
            <a:r>
              <a:rPr lang="en-US" sz="1200" dirty="0" err="1">
                <a:solidFill>
                  <a:srgbClr val="003192"/>
                </a:solidFill>
              </a:rPr>
              <a:t>ikhfa</a:t>
            </a:r>
            <a:r>
              <a:rPr lang="en-US" sz="1200" dirty="0">
                <a:solidFill>
                  <a:srgbClr val="003192"/>
                </a:solidFill>
              </a:rPr>
              <a:t>' (hiding one sound in another</a:t>
            </a:r>
            <a:r>
              <a:rPr lang="en-US" sz="12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627867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50810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الرسم</a:t>
            </a:r>
            <a:endParaRPr lang="ar-KW" sz="2800" b="1" dirty="0" smtClean="0">
              <a:solidFill>
                <a:srgbClr val="003192"/>
              </a:solidFill>
            </a:endParaRPr>
          </a:p>
          <a:p>
            <a:pPr lvl="0" algn="ctr" rtl="0"/>
            <a:endParaRPr lang="ar-KW" sz="2800" b="1" dirty="0">
              <a:solidFill>
                <a:srgbClr val="003192"/>
              </a:solidFill>
            </a:endParaRPr>
          </a:p>
          <a:p>
            <a:pPr lvl="0" algn="ctr" rtl="0"/>
            <a:r>
              <a:rPr lang="en-US" sz="2400" b="1" dirty="0" smtClean="0">
                <a:solidFill>
                  <a:srgbClr val="003192"/>
                </a:solidFill>
              </a:rPr>
              <a:t>Orthography</a:t>
            </a:r>
            <a:endParaRPr lang="en-US" sz="2400" b="1" dirty="0">
              <a:solidFill>
                <a:schemeClr val="tx1"/>
              </a:solidFill>
            </a:endParaRPr>
          </a:p>
        </p:txBody>
      </p:sp>
      <p:sp>
        <p:nvSpPr>
          <p:cNvPr id="15" name="TextBox 14"/>
          <p:cNvSpPr txBox="1"/>
          <p:nvPr/>
        </p:nvSpPr>
        <p:spPr>
          <a:xfrm>
            <a:off x="3096884" y="2337867"/>
            <a:ext cx="6840760"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r" rtl="1">
              <a:lnSpc>
                <a:spcPct val="150000"/>
              </a:lnSpc>
              <a:spcBef>
                <a:spcPts val="0"/>
              </a:spcBef>
              <a:spcAft>
                <a:spcPts val="0"/>
              </a:spcAft>
              <a:buClr>
                <a:srgbClr val="000000"/>
              </a:buClr>
              <a:buFont typeface="Arial"/>
            </a:pP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للسكون: حاء صغيرة فوق النون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الساكنة</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حـ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R="0" algn="r" rtl="1">
              <a:lnSpc>
                <a:spcPct val="150000"/>
              </a:lnSpc>
              <a:spcBef>
                <a:spcPts val="0"/>
              </a:spcBef>
              <a:spcAft>
                <a:spcPts val="0"/>
              </a:spcAft>
              <a:buClr>
                <a:srgbClr val="000000"/>
              </a:buClr>
              <a:buFont typeface="Arial"/>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للتنوين</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a:t>
            </a:r>
            <a:r>
              <a:rPr lang="ar-KW" sz="3600" dirty="0">
                <a:ln>
                  <a:solidFill>
                    <a:srgbClr val="C00000"/>
                  </a:solidFill>
                </a:ln>
                <a:solidFill>
                  <a:srgbClr val="C00000"/>
                </a:solidFill>
                <a:latin typeface="Calibri" panose="020F0502020204030204" pitchFamily="34" charset="0"/>
                <a:cs typeface="Calibri" panose="020F0502020204030204" pitchFamily="34" charset="0"/>
              </a:rPr>
              <a:t>  ٌ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sz="2400" dirty="0">
              <a:solidFill>
                <a:srgbClr val="003192"/>
              </a:solidFill>
            </a:endParaRPr>
          </a:p>
        </p:txBody>
      </p:sp>
      <p:sp>
        <p:nvSpPr>
          <p:cNvPr id="18" name="TextBox 17"/>
          <p:cNvSpPr txBox="1"/>
          <p:nvPr/>
        </p:nvSpPr>
        <p:spPr>
          <a:xfrm>
            <a:off x="2770772" y="4188124"/>
            <a:ext cx="6912768"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l">
              <a:lnSpc>
                <a:spcPct val="150000"/>
              </a:lnSpc>
              <a:spcBef>
                <a:spcPts val="0"/>
              </a:spcBef>
              <a:spcAft>
                <a:spcPts val="0"/>
              </a:spcAft>
              <a:buClr>
                <a:srgbClr val="000000"/>
              </a:buClr>
              <a:buFont typeface="Arial"/>
            </a:pP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For </a:t>
            </a:r>
            <a:r>
              <a:rPr lang="en-US" sz="3200"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Sukoon</a:t>
            </a: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small </a:t>
            </a:r>
            <a:r>
              <a:rPr lang="ar-KW"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ح</a:t>
            </a: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32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حـ </a:t>
            </a:r>
            <a:r>
              <a:rPr lang="ar-KW"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R="0" algn="l">
              <a:lnSpc>
                <a:spcPct val="150000"/>
              </a:lnSpc>
              <a:spcBef>
                <a:spcPts val="0"/>
              </a:spcBef>
              <a:spcAft>
                <a:spcPts val="0"/>
              </a:spcAft>
              <a:buClr>
                <a:srgbClr val="000000"/>
              </a:buClr>
              <a:buFont typeface="Arial"/>
            </a:pPr>
            <a:r>
              <a:rPr lang="en-US"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For </a:t>
            </a:r>
            <a:r>
              <a:rPr lang="en-US" sz="3200" dirty="0" err="1"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Tanween</a:t>
            </a:r>
            <a:r>
              <a:rPr lang="en-US"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a:t>
            </a:r>
            <a:r>
              <a:rPr lang="ar-KW" sz="44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sz="3200" dirty="0">
              <a:solidFill>
                <a:srgbClr val="003192"/>
              </a:solidFill>
            </a:endParaRPr>
          </a:p>
        </p:txBody>
      </p:sp>
    </p:spTree>
    <p:extLst>
      <p:ext uri="{BB962C8B-B14F-4D97-AF65-F5344CB8AC3E}">
        <p14:creationId xmlns:p14="http://schemas.microsoft.com/office/powerpoint/2010/main" val="2924898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أمثلة</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Examples</a:t>
            </a:r>
            <a:endParaRPr lang="en-US" sz="3200" b="1" dirty="0">
              <a:solidFill>
                <a:schemeClr val="tx1"/>
              </a:solidFill>
            </a:endParaRPr>
          </a:p>
        </p:txBody>
      </p:sp>
      <p:sp>
        <p:nvSpPr>
          <p:cNvPr id="15" name="TextBox 14"/>
          <p:cNvSpPr txBox="1"/>
          <p:nvPr/>
        </p:nvSpPr>
        <p:spPr>
          <a:xfrm>
            <a:off x="2634239" y="2019073"/>
            <a:ext cx="7049301" cy="433965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EG" sz="4600" b="1" dirty="0" smtClean="0">
                <a:solidFill>
                  <a:schemeClr val="tx1"/>
                </a:solidFill>
                <a:latin typeface="Sakkal Majalla" pitchFamily="2" charset="-78"/>
                <a:cs typeface="Sakkal Majalla" pitchFamily="2" charset="-78"/>
              </a:rPr>
              <a:t>وي</a:t>
            </a:r>
            <a:r>
              <a:rPr lang="ar-EG" sz="4600" b="1" dirty="0" smtClean="0">
                <a:solidFill>
                  <a:srgbClr val="FF0000"/>
                </a:solidFill>
                <a:latin typeface="Sakkal Majalla" pitchFamily="2" charset="-78"/>
                <a:cs typeface="Sakkal Majalla" pitchFamily="2" charset="-78"/>
              </a:rPr>
              <a:t>ن</a:t>
            </a:r>
            <a:r>
              <a:rPr lang="ar-EG" sz="4600" b="1" dirty="0" smtClean="0">
                <a:solidFill>
                  <a:schemeClr val="accent6">
                    <a:lumMod val="75000"/>
                  </a:schemeClr>
                </a:solidFill>
                <a:latin typeface="Sakkal Majalla" pitchFamily="2" charset="-78"/>
                <a:cs typeface="Sakkal Majalla" pitchFamily="2" charset="-78"/>
              </a:rPr>
              <a:t>ئ</a:t>
            </a:r>
            <a:r>
              <a:rPr lang="ar-EG" sz="4600" b="1" dirty="0" smtClean="0">
                <a:solidFill>
                  <a:schemeClr val="tx1"/>
                </a:solidFill>
                <a:latin typeface="Sakkal Majalla" pitchFamily="2" charset="-78"/>
                <a:cs typeface="Sakkal Majalla" pitchFamily="2" charset="-78"/>
              </a:rPr>
              <a:t>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smtClean="0">
                <a:solidFill>
                  <a:schemeClr val="accent6">
                    <a:lumMod val="75000"/>
                  </a:schemeClr>
                </a:solidFill>
                <a:latin typeface="Sakkal Majalla" pitchFamily="2" charset="-78"/>
                <a:cs typeface="Sakkal Majalla" pitchFamily="2" charset="-78"/>
              </a:rPr>
              <a:t>ء</a:t>
            </a:r>
            <a:r>
              <a:rPr lang="ar-KW" sz="4600" b="1" dirty="0" smtClean="0">
                <a:solidFill>
                  <a:schemeClr val="tx1"/>
                </a:solidFill>
                <a:latin typeface="Sakkal Majalla" pitchFamily="2" charset="-78"/>
                <a:cs typeface="Sakkal Majalla" pitchFamily="2" charset="-78"/>
              </a:rPr>
              <a:t>امن – ك</a:t>
            </a:r>
            <a:r>
              <a:rPr lang="ar-KW" sz="4600" b="1" dirty="0" smtClean="0">
                <a:solidFill>
                  <a:srgbClr val="FF0000"/>
                </a:solidFill>
                <a:latin typeface="Sakkal Majalla" pitchFamily="2" charset="-78"/>
                <a:cs typeface="Sakkal Majalla" pitchFamily="2" charset="-78"/>
              </a:rPr>
              <a:t>ل</a:t>
            </a:r>
            <a:r>
              <a:rPr lang="ar-KW" sz="4600" b="1" dirty="0">
                <a:solidFill>
                  <a:srgbClr val="FF0000"/>
                </a:solidFill>
                <a:latin typeface="Sakkal Majalla" pitchFamily="2" charset="-78"/>
                <a:cs typeface="Sakkal Majalla" pitchFamily="2" charset="-78"/>
              </a:rPr>
              <a:t>ٌ</a:t>
            </a:r>
            <a:r>
              <a:rPr lang="ar-KW" sz="4600" b="1" dirty="0" smtClean="0">
                <a:solidFill>
                  <a:srgbClr val="FF0000"/>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ء</a:t>
            </a:r>
            <a:r>
              <a:rPr lang="ar-KW" sz="4600" b="1" dirty="0" smtClean="0">
                <a:solidFill>
                  <a:schemeClr val="tx1"/>
                </a:solidFill>
                <a:latin typeface="Sakkal Majalla" pitchFamily="2" charset="-78"/>
                <a:cs typeface="Sakkal Majalla" pitchFamily="2" charset="-78"/>
              </a:rPr>
              <a:t>امن</a:t>
            </a:r>
            <a:endParaRPr lang="en-US" sz="4600" b="1" dirty="0" smtClean="0">
              <a:solidFill>
                <a:schemeClr val="tx1"/>
              </a:solidFill>
              <a:latin typeface="Sakkal Majalla" pitchFamily="2" charset="-78"/>
              <a:cs typeface="Sakkal Majalla" pitchFamily="2" charset="-78"/>
            </a:endParaRPr>
          </a:p>
          <a:p>
            <a:pPr algn="ctr" rtl="1"/>
            <a:r>
              <a:rPr lang="ar-EG" sz="4600" b="1" dirty="0" smtClean="0">
                <a:solidFill>
                  <a:schemeClr val="tx1"/>
                </a:solidFill>
                <a:latin typeface="Sakkal Majalla" pitchFamily="2" charset="-78"/>
                <a:cs typeface="Sakkal Majalla" pitchFamily="2" charset="-78"/>
              </a:rPr>
              <a:t>ي</a:t>
            </a:r>
            <a:r>
              <a:rPr lang="ar-EG" sz="4600" b="1" dirty="0" smtClean="0">
                <a:solidFill>
                  <a:srgbClr val="FF0000"/>
                </a:solidFill>
                <a:latin typeface="Sakkal Majalla" pitchFamily="2" charset="-78"/>
                <a:cs typeface="Sakkal Majalla" pitchFamily="2" charset="-78"/>
              </a:rPr>
              <a:t>ن</a:t>
            </a:r>
            <a:r>
              <a:rPr lang="ar-EG" sz="4600" b="1" dirty="0">
                <a:solidFill>
                  <a:schemeClr val="accent6">
                    <a:lumMod val="75000"/>
                  </a:schemeClr>
                </a:solidFill>
                <a:latin typeface="Sakkal Majalla" pitchFamily="2" charset="-78"/>
                <a:cs typeface="Sakkal Majalla" pitchFamily="2" charset="-78"/>
              </a:rPr>
              <a:t>ه</a:t>
            </a:r>
            <a:r>
              <a:rPr lang="ar-EG" sz="4600" b="1" dirty="0" smtClean="0">
                <a:solidFill>
                  <a:schemeClr val="tx1"/>
                </a:solidFill>
                <a:latin typeface="Sakkal Majalla" pitchFamily="2" charset="-78"/>
                <a:cs typeface="Sakkal Majalla" pitchFamily="2" charset="-78"/>
              </a:rPr>
              <a:t>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ه</a:t>
            </a:r>
            <a:r>
              <a:rPr lang="ar-KW" sz="4600" b="1" dirty="0" smtClean="0">
                <a:solidFill>
                  <a:schemeClr val="tx1"/>
                </a:solidFill>
                <a:latin typeface="Sakkal Majalla" pitchFamily="2" charset="-78"/>
                <a:cs typeface="Sakkal Majalla" pitchFamily="2" charset="-78"/>
              </a:rPr>
              <a:t>اد – جر</a:t>
            </a:r>
            <a:r>
              <a:rPr lang="ar-KW" sz="4600" b="1" dirty="0" smtClean="0">
                <a:solidFill>
                  <a:srgbClr val="FF0000"/>
                </a:solidFill>
                <a:latin typeface="Sakkal Majalla" pitchFamily="2" charset="-78"/>
                <a:cs typeface="Sakkal Majalla" pitchFamily="2" charset="-78"/>
              </a:rPr>
              <a:t>فٍ </a:t>
            </a:r>
            <a:r>
              <a:rPr lang="ar-KW" sz="4600" b="1" dirty="0">
                <a:solidFill>
                  <a:schemeClr val="accent6">
                    <a:lumMod val="75000"/>
                  </a:schemeClr>
                </a:solidFill>
                <a:latin typeface="Sakkal Majalla" pitchFamily="2" charset="-78"/>
                <a:cs typeface="Sakkal Majalla" pitchFamily="2" charset="-78"/>
              </a:rPr>
              <a:t>ه</a:t>
            </a:r>
            <a:r>
              <a:rPr lang="ar-KW" sz="4600" b="1" dirty="0" smtClean="0">
                <a:solidFill>
                  <a:schemeClr val="tx1"/>
                </a:solidFill>
                <a:latin typeface="Sakkal Majalla" pitchFamily="2" charset="-78"/>
                <a:cs typeface="Sakkal Majalla" pitchFamily="2" charset="-78"/>
              </a:rPr>
              <a:t>ار</a:t>
            </a:r>
            <a:endParaRPr lang="en-US" sz="4600" b="1" dirty="0" smtClean="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أ</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ع</a:t>
            </a:r>
            <a:r>
              <a:rPr lang="ar-KW" sz="4600" b="1" dirty="0" smtClean="0">
                <a:solidFill>
                  <a:schemeClr val="tx1"/>
                </a:solidFill>
                <a:latin typeface="Sakkal Majalla" pitchFamily="2" charset="-78"/>
                <a:cs typeface="Sakkal Majalla" pitchFamily="2" charset="-78"/>
              </a:rPr>
              <a:t>مت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smtClean="0">
                <a:solidFill>
                  <a:schemeClr val="accent6">
                    <a:lumMod val="75000"/>
                  </a:schemeClr>
                </a:solidFill>
                <a:latin typeface="Sakkal Majalla" pitchFamily="2" charset="-78"/>
                <a:cs typeface="Sakkal Majalla" pitchFamily="2" charset="-78"/>
              </a:rPr>
              <a:t>ع</a:t>
            </a:r>
            <a:r>
              <a:rPr lang="ar-EG" sz="4600" b="1" dirty="0" smtClean="0">
                <a:solidFill>
                  <a:schemeClr val="tx1"/>
                </a:solidFill>
                <a:latin typeface="Sakkal Majalla" pitchFamily="2" charset="-78"/>
                <a:cs typeface="Sakkal Majalla" pitchFamily="2" charset="-78"/>
              </a:rPr>
              <a:t>لق</a:t>
            </a:r>
            <a:r>
              <a:rPr lang="ar-KW" sz="4600" b="1" dirty="0" smtClean="0">
                <a:solidFill>
                  <a:schemeClr val="tx1"/>
                </a:solidFill>
                <a:latin typeface="Sakkal Majalla" pitchFamily="2" charset="-78"/>
                <a:cs typeface="Sakkal Majalla" pitchFamily="2" charset="-78"/>
              </a:rPr>
              <a:t> – حقي</a:t>
            </a:r>
            <a:r>
              <a:rPr lang="ar-KW" sz="4600" b="1" dirty="0" smtClean="0">
                <a:solidFill>
                  <a:srgbClr val="FF0000"/>
                </a:solidFill>
                <a:latin typeface="Sakkal Majalla" pitchFamily="2" charset="-78"/>
                <a:cs typeface="Sakkal Majalla" pitchFamily="2" charset="-78"/>
              </a:rPr>
              <a:t>قٌ</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ع</a:t>
            </a:r>
            <a:r>
              <a:rPr lang="ar-KW" sz="4600" b="1" dirty="0" smtClean="0">
                <a:solidFill>
                  <a:schemeClr val="tx1"/>
                </a:solidFill>
                <a:latin typeface="Sakkal Majalla" pitchFamily="2" charset="-78"/>
                <a:cs typeface="Sakkal Majalla" pitchFamily="2" charset="-78"/>
              </a:rPr>
              <a:t>لى</a:t>
            </a:r>
            <a:endParaRPr lang="en-US" sz="4600" b="1" dirty="0" smtClean="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ي</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ح</a:t>
            </a:r>
            <a:r>
              <a:rPr lang="ar-KW" sz="4600" b="1" dirty="0" smtClean="0">
                <a:solidFill>
                  <a:schemeClr val="tx1"/>
                </a:solidFill>
                <a:latin typeface="Sakkal Majalla" pitchFamily="2" charset="-78"/>
                <a:cs typeface="Sakkal Majalla" pitchFamily="2" charset="-78"/>
              </a:rPr>
              <a:t>تون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a:solidFill>
                  <a:schemeClr val="accent6">
                    <a:lumMod val="75000"/>
                  </a:schemeClr>
                </a:solidFill>
                <a:latin typeface="Sakkal Majalla" pitchFamily="2" charset="-78"/>
                <a:cs typeface="Sakkal Majalla" pitchFamily="2" charset="-78"/>
              </a:rPr>
              <a:t>ح</a:t>
            </a:r>
            <a:r>
              <a:rPr lang="ar-EG" sz="4600" b="1" dirty="0">
                <a:solidFill>
                  <a:schemeClr val="tx1"/>
                </a:solidFill>
                <a:latin typeface="Sakkal Majalla" pitchFamily="2" charset="-78"/>
                <a:cs typeface="Sakkal Majalla" pitchFamily="2" charset="-78"/>
              </a:rPr>
              <a:t>اد </a:t>
            </a:r>
            <a:r>
              <a:rPr lang="ar-EG" sz="4600" b="1" dirty="0" smtClean="0">
                <a:solidFill>
                  <a:schemeClr val="tx1"/>
                </a:solidFill>
                <a:latin typeface="Sakkal Majalla" pitchFamily="2" charset="-78"/>
                <a:cs typeface="Sakkal Majalla" pitchFamily="2" charset="-78"/>
              </a:rPr>
              <a:t>الله</a:t>
            </a:r>
            <a:r>
              <a:rPr lang="ar-KW" sz="4600" b="1" dirty="0" smtClean="0">
                <a:solidFill>
                  <a:schemeClr val="tx1"/>
                </a:solidFill>
                <a:latin typeface="Sakkal Majalla" pitchFamily="2" charset="-78"/>
                <a:cs typeface="Sakkal Majalla" pitchFamily="2" charset="-78"/>
              </a:rPr>
              <a:t> – عليم</a:t>
            </a:r>
            <a:r>
              <a:rPr lang="ar-KW" sz="4600" b="1" dirty="0" smtClean="0">
                <a:solidFill>
                  <a:srgbClr val="FF0000"/>
                </a:solidFill>
                <a:latin typeface="Sakkal Majalla" pitchFamily="2" charset="-78"/>
                <a:cs typeface="Sakkal Majalla" pitchFamily="2" charset="-78"/>
              </a:rPr>
              <a:t>اً</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ح</a:t>
            </a:r>
            <a:r>
              <a:rPr lang="ar-KW" sz="4600" b="1" dirty="0" smtClean="0">
                <a:solidFill>
                  <a:schemeClr val="tx1"/>
                </a:solidFill>
                <a:latin typeface="Sakkal Majalla" pitchFamily="2" charset="-78"/>
                <a:cs typeface="Sakkal Majalla" pitchFamily="2" charset="-78"/>
              </a:rPr>
              <a:t>كيماً</a:t>
            </a:r>
            <a:endParaRPr lang="en-US" sz="4600" b="1" dirty="0" smtClean="0">
              <a:solidFill>
                <a:schemeClr val="tx1"/>
              </a:solidFill>
              <a:latin typeface="Sakkal Majalla" pitchFamily="2" charset="-78"/>
              <a:cs typeface="Sakkal Majalla" pitchFamily="2" charset="-78"/>
            </a:endParaRPr>
          </a:p>
          <a:p>
            <a:pPr algn="ctr" rtl="1"/>
            <a:r>
              <a:rPr lang="ar-EG" sz="4600" b="1" dirty="0" smtClean="0">
                <a:solidFill>
                  <a:schemeClr val="tx1"/>
                </a:solidFill>
                <a:latin typeface="Sakkal Majalla" pitchFamily="2" charset="-78"/>
                <a:cs typeface="Sakkal Majalla" pitchFamily="2" charset="-78"/>
              </a:rPr>
              <a:t>فسي</a:t>
            </a:r>
            <a:r>
              <a:rPr lang="ar-EG" sz="4600" b="1" dirty="0" smtClean="0">
                <a:solidFill>
                  <a:srgbClr val="FF0000"/>
                </a:solidFill>
                <a:latin typeface="Sakkal Majalla" pitchFamily="2" charset="-78"/>
                <a:cs typeface="Sakkal Majalla" pitchFamily="2" charset="-78"/>
              </a:rPr>
              <a:t>ن</a:t>
            </a:r>
            <a:r>
              <a:rPr lang="ar-EG" sz="4600" b="1" dirty="0" smtClean="0">
                <a:solidFill>
                  <a:schemeClr val="accent6">
                    <a:lumMod val="75000"/>
                  </a:schemeClr>
                </a:solidFill>
                <a:latin typeface="Sakkal Majalla" pitchFamily="2" charset="-78"/>
                <a:cs typeface="Sakkal Majalla" pitchFamily="2" charset="-78"/>
              </a:rPr>
              <a:t>غ</a:t>
            </a:r>
            <a:r>
              <a:rPr lang="ar-EG" sz="4600" b="1" dirty="0" smtClean="0">
                <a:solidFill>
                  <a:schemeClr val="tx1"/>
                </a:solidFill>
                <a:latin typeface="Sakkal Majalla" pitchFamily="2" charset="-78"/>
                <a:cs typeface="Sakkal Majalla" pitchFamily="2" charset="-78"/>
              </a:rPr>
              <a:t>ضون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smtClean="0">
                <a:solidFill>
                  <a:schemeClr val="accent6">
                    <a:lumMod val="75000"/>
                  </a:schemeClr>
                </a:solidFill>
                <a:latin typeface="Sakkal Majalla" pitchFamily="2" charset="-78"/>
                <a:cs typeface="Sakkal Majalla" pitchFamily="2" charset="-78"/>
              </a:rPr>
              <a:t>غ</a:t>
            </a:r>
            <a:r>
              <a:rPr lang="ar-KW" sz="4600" b="1" dirty="0" smtClean="0">
                <a:solidFill>
                  <a:schemeClr val="tx1"/>
                </a:solidFill>
                <a:latin typeface="Sakkal Majalla" pitchFamily="2" charset="-78"/>
                <a:cs typeface="Sakkal Majalla" pitchFamily="2" charset="-78"/>
              </a:rPr>
              <a:t>ل – ور</a:t>
            </a:r>
            <a:r>
              <a:rPr lang="ar-KW" sz="4600" b="1" dirty="0" smtClean="0">
                <a:solidFill>
                  <a:srgbClr val="FF0000"/>
                </a:solidFill>
                <a:latin typeface="Sakkal Majalla" pitchFamily="2" charset="-78"/>
                <a:cs typeface="Sakkal Majalla" pitchFamily="2" charset="-78"/>
              </a:rPr>
              <a:t>بٌ</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غ</a:t>
            </a:r>
            <a:r>
              <a:rPr lang="ar-KW" sz="4600" b="1" dirty="0" smtClean="0">
                <a:solidFill>
                  <a:schemeClr val="tx1"/>
                </a:solidFill>
                <a:latin typeface="Sakkal Majalla" pitchFamily="2" charset="-78"/>
                <a:cs typeface="Sakkal Majalla" pitchFamily="2" charset="-78"/>
              </a:rPr>
              <a:t>فور</a:t>
            </a:r>
            <a:endParaRPr lang="ar-EG" sz="4600" b="1" dirty="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والم</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خ</a:t>
            </a:r>
            <a:r>
              <a:rPr lang="ar-KW" sz="4600" b="1" dirty="0" smtClean="0">
                <a:solidFill>
                  <a:schemeClr val="tx1"/>
                </a:solidFill>
                <a:latin typeface="Sakkal Majalla" pitchFamily="2" charset="-78"/>
                <a:cs typeface="Sakkal Majalla" pitchFamily="2" charset="-78"/>
              </a:rPr>
              <a:t>نقة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smtClean="0">
                <a:solidFill>
                  <a:schemeClr val="accent6">
                    <a:lumMod val="75000"/>
                  </a:schemeClr>
                </a:solidFill>
                <a:latin typeface="Sakkal Majalla" pitchFamily="2" charset="-78"/>
                <a:cs typeface="Sakkal Majalla" pitchFamily="2" charset="-78"/>
              </a:rPr>
              <a:t>خ</a:t>
            </a:r>
            <a:r>
              <a:rPr lang="ar-EG" sz="4600" b="1" dirty="0" smtClean="0">
                <a:solidFill>
                  <a:schemeClr val="tx1"/>
                </a:solidFill>
                <a:latin typeface="Sakkal Majalla" pitchFamily="2" charset="-78"/>
                <a:cs typeface="Sakkal Majalla" pitchFamily="2" charset="-78"/>
              </a:rPr>
              <a:t>شي</a:t>
            </a:r>
            <a:r>
              <a:rPr lang="ar-KW" sz="4600" b="1" dirty="0" smtClean="0">
                <a:solidFill>
                  <a:schemeClr val="tx1"/>
                </a:solidFill>
                <a:latin typeface="Sakkal Majalla" pitchFamily="2" charset="-78"/>
                <a:cs typeface="Sakkal Majalla" pitchFamily="2" charset="-78"/>
              </a:rPr>
              <a:t> – لطي</a:t>
            </a:r>
            <a:r>
              <a:rPr lang="ar-KW" sz="4600" b="1" dirty="0" smtClean="0">
                <a:solidFill>
                  <a:srgbClr val="FF0000"/>
                </a:solidFill>
                <a:latin typeface="Sakkal Majalla" pitchFamily="2" charset="-78"/>
                <a:cs typeface="Sakkal Majalla" pitchFamily="2" charset="-78"/>
              </a:rPr>
              <a:t>فٌ</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خ</a:t>
            </a:r>
            <a:r>
              <a:rPr lang="ar-KW" sz="4600" b="1" dirty="0" smtClean="0">
                <a:solidFill>
                  <a:schemeClr val="tx1"/>
                </a:solidFill>
                <a:latin typeface="Sakkal Majalla" pitchFamily="2" charset="-78"/>
                <a:cs typeface="Sakkal Majalla" pitchFamily="2" charset="-78"/>
              </a:rPr>
              <a:t>بير</a:t>
            </a:r>
            <a:endParaRPr lang="ar-EG" sz="46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446729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2" name="TextBox 1"/>
          <p:cNvSpPr txBox="1"/>
          <p:nvPr/>
        </p:nvSpPr>
        <p:spPr>
          <a:xfrm>
            <a:off x="4694819" y="2433632"/>
            <a:ext cx="734095" cy="584775"/>
          </a:xfrm>
          <a:prstGeom prst="rect">
            <a:avLst/>
          </a:prstGeom>
          <a:solidFill>
            <a:srgbClr val="FFFF00"/>
          </a:solidFill>
          <a:ln>
            <a:solidFill>
              <a:schemeClr val="tx1"/>
            </a:solidFill>
          </a:ln>
        </p:spPr>
        <p:txBody>
          <a:bodyPr wrap="square" rtlCol="0">
            <a:spAutoFit/>
          </a:bodyPr>
          <a:lstStyle/>
          <a:p>
            <a:pPr algn="ctr" rtl="1"/>
            <a:r>
              <a:rPr lang="ar-SA" sz="3200" dirty="0">
                <a:solidFill>
                  <a:schemeClr val="accent1">
                    <a:lumMod val="50000"/>
                  </a:schemeClr>
                </a:solidFill>
                <a:latin typeface="Arial Unicode MS" pitchFamily="34" charset="-128"/>
                <a:ea typeface="Arial Unicode MS" pitchFamily="34" charset="-128"/>
              </a:rPr>
              <a:t>مِّ</a:t>
            </a:r>
            <a:r>
              <a:rPr lang="ar-SA" sz="3200" dirty="0">
                <a:solidFill>
                  <a:srgbClr val="FF0000"/>
                </a:solidFill>
                <a:latin typeface="Arial Unicode MS" pitchFamily="34" charset="-128"/>
                <a:ea typeface="Arial Unicode MS" pitchFamily="34" charset="-128"/>
              </a:rPr>
              <a:t>ن</a:t>
            </a:r>
            <a:r>
              <a:rPr lang="ar-SA" sz="3200" dirty="0">
                <a:solidFill>
                  <a:schemeClr val="accent1">
                    <a:lumMod val="50000"/>
                  </a:schemeClr>
                </a:solidFill>
                <a:latin typeface="Arial Unicode MS" pitchFamily="34" charset="-128"/>
                <a:ea typeface="Arial Unicode MS" pitchFamily="34" charset="-128"/>
              </a:rPr>
              <a:t>ْ</a:t>
            </a:r>
            <a:r>
              <a:rPr lang="ar-SA" sz="3200" dirty="0">
                <a:solidFill>
                  <a:schemeClr val="accent6">
                    <a:lumMod val="75000"/>
                  </a:schemeClr>
                </a:solidFill>
                <a:latin typeface="Arial Unicode MS" pitchFamily="34" charset="-128"/>
                <a:ea typeface="Arial Unicode MS" pitchFamily="34" charset="-128"/>
              </a:rPr>
              <a:t>ه</a:t>
            </a:r>
            <a:r>
              <a:rPr lang="ar-SA" sz="3200" dirty="0">
                <a:solidFill>
                  <a:schemeClr val="accent1">
                    <a:lumMod val="50000"/>
                  </a:schemeClr>
                </a:solidFill>
                <a:latin typeface="Arial Unicode MS" pitchFamily="34" charset="-128"/>
                <a:ea typeface="Arial Unicode MS" pitchFamily="34" charset="-128"/>
              </a:rPr>
              <a:t>ُ</a:t>
            </a:r>
            <a:endParaRPr lang="en-US" sz="3200" dirty="0"/>
          </a:p>
        </p:txBody>
      </p:sp>
      <p:sp>
        <p:nvSpPr>
          <p:cNvPr id="19" name="TextBox 18"/>
          <p:cNvSpPr txBox="1"/>
          <p:nvPr/>
        </p:nvSpPr>
        <p:spPr>
          <a:xfrm>
            <a:off x="5481837" y="2951829"/>
            <a:ext cx="1512059" cy="584775"/>
          </a:xfrm>
          <a:prstGeom prst="rect">
            <a:avLst/>
          </a:prstGeom>
          <a:solidFill>
            <a:srgbClr val="FFFF00"/>
          </a:solidFill>
          <a:ln>
            <a:solidFill>
              <a:schemeClr val="tx1"/>
            </a:solidFill>
          </a:ln>
        </p:spPr>
        <p:txBody>
          <a:bodyPr wrap="square" rtlCol="0">
            <a:spAutoFit/>
          </a:bodyPr>
          <a:lstStyle/>
          <a:p>
            <a:pPr algn="ctr" rtl="1"/>
            <a:r>
              <a:rPr lang="ar-SA" sz="3200" b="1" dirty="0">
                <a:solidFill>
                  <a:schemeClr val="accent1">
                    <a:lumMod val="50000"/>
                  </a:schemeClr>
                </a:solidFill>
                <a:latin typeface="Arial Unicode MS" pitchFamily="34" charset="-128"/>
                <a:ea typeface="Arial Unicode MS" pitchFamily="34" charset="-128"/>
              </a:rPr>
              <a:t>وَمَ</a:t>
            </a:r>
            <a:r>
              <a:rPr lang="ar-SA" sz="3200" b="1" dirty="0">
                <a:solidFill>
                  <a:srgbClr val="FF0000"/>
                </a:solidFill>
                <a:latin typeface="Arial Unicode MS" pitchFamily="34" charset="-128"/>
                <a:ea typeface="Arial Unicode MS" pitchFamily="34" charset="-128"/>
              </a:rPr>
              <a:t>نْ </a:t>
            </a:r>
            <a:r>
              <a:rPr lang="ar-SA" sz="3200" dirty="0">
                <a:solidFill>
                  <a:schemeClr val="accent1">
                    <a:lumMod val="50000"/>
                  </a:schemeClr>
                </a:solidFill>
                <a:latin typeface="Arial Unicode MS" pitchFamily="34" charset="-128"/>
                <a:ea typeface="Arial Unicode MS" pitchFamily="34" charset="-128"/>
              </a:rPr>
              <a:t>أَ</a:t>
            </a:r>
            <a:r>
              <a:rPr lang="ar-SA" sz="3200" b="1" dirty="0">
                <a:solidFill>
                  <a:schemeClr val="accent1">
                    <a:lumMod val="50000"/>
                  </a:schemeClr>
                </a:solidFill>
                <a:latin typeface="Arial Unicode MS" pitchFamily="34" charset="-128"/>
                <a:ea typeface="Arial Unicode MS" pitchFamily="34" charset="-128"/>
              </a:rPr>
              <a:t>سَاء</a:t>
            </a:r>
            <a:endParaRPr lang="en-US" sz="3200" b="1" dirty="0"/>
          </a:p>
        </p:txBody>
      </p:sp>
    </p:spTree>
    <p:extLst>
      <p:ext uri="{BB962C8B-B14F-4D97-AF65-F5344CB8AC3E}">
        <p14:creationId xmlns:p14="http://schemas.microsoft.com/office/powerpoint/2010/main" val="3787589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a16="http://schemas.microsoft.com/office/drawing/2014/main" xmlns=""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المقدمة</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rgbClr val="FF0000"/>
                </a:solidFill>
              </a:rPr>
              <a:t>الإظهار الحلقي</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الإدغام</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الإقلاب</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الإخفاء الحقيقي</a:t>
            </a:r>
            <a:endParaRPr lang="en-US" sz="3600" b="1" dirty="0"/>
          </a:p>
        </p:txBody>
      </p:sp>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9" name="Title 1">
            <a:extLst>
              <a:ext uri="{FF2B5EF4-FFF2-40B4-BE49-F238E27FC236}">
                <a16:creationId xmlns:a16="http://schemas.microsoft.com/office/drawing/2014/main" xmlns="" id="{49F0BAED-E3B8-1049-B15B-55DBF8987E50}"/>
              </a:ext>
            </a:extLst>
          </p:cNvPr>
          <p:cNvSpPr>
            <a:spLocks noGrp="1"/>
          </p:cNvSpPr>
          <p:nvPr>
            <p:ph type="title"/>
          </p:nvPr>
        </p:nvSpPr>
        <p:spPr>
          <a:xfrm>
            <a:off x="2975020" y="615080"/>
            <a:ext cx="8825636" cy="742458"/>
          </a:xfrm>
          <a:solidFill>
            <a:schemeClr val="accent1">
              <a:lumMod val="50000"/>
            </a:schemeClr>
          </a:solidFill>
        </p:spPr>
        <p:txBody>
          <a:bodyPr>
            <a:normAutofit/>
          </a:bodyPr>
          <a:lstStyle/>
          <a:p>
            <a:pPr algn="ctr" rtl="0"/>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Introduction to </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Noon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Sakinah</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Tanween</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ar-KW"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مقدمة أحكام النون الساكنة والتنوين</a:t>
            </a:r>
            <a:endPar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0" name="TextBox 9"/>
          <p:cNvSpPr txBox="1"/>
          <p:nvPr/>
        </p:nvSpPr>
        <p:spPr>
          <a:xfrm>
            <a:off x="6389712" y="2307644"/>
            <a:ext cx="2376264"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514350" indent="-514350">
              <a:lnSpc>
                <a:spcPct val="150000"/>
              </a:lnSpc>
              <a:buFont typeface="+mj-lt"/>
              <a:buAutoNum type="arabicPeriod"/>
            </a:pPr>
            <a:r>
              <a:rPr lang="ar-KW" sz="4000" b="1" dirty="0">
                <a:solidFill>
                  <a:srgbClr val="003192"/>
                </a:solidFill>
              </a:rPr>
              <a:t>الإظهار</a:t>
            </a:r>
            <a:r>
              <a:rPr lang="ar-KW" sz="4000" b="1" dirty="0" smtClean="0">
                <a:solidFill>
                  <a:srgbClr val="003192"/>
                </a:solidFill>
              </a:rPr>
              <a:t>.</a:t>
            </a:r>
          </a:p>
          <a:p>
            <a:pPr marL="514350" indent="-514350">
              <a:lnSpc>
                <a:spcPct val="150000"/>
              </a:lnSpc>
              <a:buFont typeface="+mj-lt"/>
              <a:buAutoNum type="arabicPeriod"/>
            </a:pPr>
            <a:r>
              <a:rPr lang="ar-KW" sz="4000" b="1" dirty="0" smtClean="0">
                <a:solidFill>
                  <a:srgbClr val="003192"/>
                </a:solidFill>
              </a:rPr>
              <a:t>الإدغام.</a:t>
            </a:r>
          </a:p>
          <a:p>
            <a:pPr marL="514350" indent="-514350">
              <a:lnSpc>
                <a:spcPct val="150000"/>
              </a:lnSpc>
              <a:buFont typeface="+mj-lt"/>
              <a:buAutoNum type="arabicPeriod"/>
            </a:pPr>
            <a:r>
              <a:rPr lang="ar-KW" sz="4000" b="1" dirty="0" smtClean="0">
                <a:solidFill>
                  <a:srgbClr val="003192"/>
                </a:solidFill>
              </a:rPr>
              <a:t>الإقلاب.</a:t>
            </a:r>
          </a:p>
          <a:p>
            <a:pPr marL="514350" indent="-514350">
              <a:lnSpc>
                <a:spcPct val="150000"/>
              </a:lnSpc>
              <a:buFont typeface="+mj-lt"/>
              <a:buAutoNum type="arabicPeriod"/>
            </a:pPr>
            <a:r>
              <a:rPr lang="ar-KW" sz="4000" b="1" dirty="0" smtClean="0">
                <a:solidFill>
                  <a:srgbClr val="003192"/>
                </a:solidFill>
              </a:rPr>
              <a:t>الإخفاء</a:t>
            </a:r>
            <a:r>
              <a:rPr lang="ar-KW" sz="4000" b="1" dirty="0">
                <a:solidFill>
                  <a:srgbClr val="003192"/>
                </a:solidFill>
              </a:rPr>
              <a:t>.</a:t>
            </a:r>
            <a:endParaRPr lang="en-US" sz="4000" b="1" dirty="0">
              <a:solidFill>
                <a:srgbClr val="003192"/>
              </a:solidFill>
            </a:endParaRPr>
          </a:p>
        </p:txBody>
      </p:sp>
      <p:sp>
        <p:nvSpPr>
          <p:cNvPr id="11" name="TextBox 10"/>
          <p:cNvSpPr txBox="1"/>
          <p:nvPr/>
        </p:nvSpPr>
        <p:spPr>
          <a:xfrm>
            <a:off x="3581400" y="2257116"/>
            <a:ext cx="2808312" cy="415498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lnSpc>
                <a:spcPct val="150000"/>
              </a:lnSpc>
              <a:buClr>
                <a:srgbClr val="FF0000"/>
              </a:buClr>
            </a:pPr>
            <a:r>
              <a:rPr lang="en-US" sz="4400" b="1" dirty="0">
                <a:solidFill>
                  <a:srgbClr val="003192"/>
                </a:solidFill>
              </a:rPr>
              <a:t>1- </a:t>
            </a:r>
            <a:r>
              <a:rPr lang="en-US" sz="4400" b="1" dirty="0" err="1" smtClean="0">
                <a:solidFill>
                  <a:srgbClr val="003192"/>
                </a:solidFill>
              </a:rPr>
              <a:t>Izh-har</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2- </a:t>
            </a:r>
            <a:r>
              <a:rPr lang="en-US" sz="4400" b="1" dirty="0" err="1" smtClean="0">
                <a:solidFill>
                  <a:srgbClr val="003192"/>
                </a:solidFill>
              </a:rPr>
              <a:t>Idgham</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3- </a:t>
            </a:r>
            <a:r>
              <a:rPr lang="en-US" sz="4400" b="1" dirty="0" err="1" smtClean="0">
                <a:solidFill>
                  <a:srgbClr val="003192"/>
                </a:solidFill>
              </a:rPr>
              <a:t>Iqlab</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4- </a:t>
            </a:r>
            <a:r>
              <a:rPr lang="en-US" sz="4400" b="1" dirty="0" err="1">
                <a:solidFill>
                  <a:srgbClr val="003192"/>
                </a:solidFill>
              </a:rPr>
              <a:t>Ikhfa</a:t>
            </a:r>
            <a:r>
              <a:rPr lang="en-US" sz="4400" b="1" dirty="0">
                <a:solidFill>
                  <a:srgbClr val="003192"/>
                </a:solidFill>
              </a:rPr>
              <a:t>'</a:t>
            </a:r>
            <a:r>
              <a:rPr lang="ar-SA" sz="4400" b="1" dirty="0">
                <a:solidFill>
                  <a:srgbClr val="003192"/>
                </a:solidFill>
              </a:rPr>
              <a:t> </a:t>
            </a:r>
            <a:endParaRPr lang="en-US" sz="4400" b="1" dirty="0">
              <a:solidFill>
                <a:srgbClr val="003192"/>
              </a:solidFill>
            </a:endParaRPr>
          </a:p>
        </p:txBody>
      </p:sp>
      <p:sp>
        <p:nvSpPr>
          <p:cNvPr id="12" name="TextBox 11"/>
          <p:cNvSpPr txBox="1"/>
          <p:nvPr/>
        </p:nvSpPr>
        <p:spPr>
          <a:xfrm>
            <a:off x="4748755" y="1533330"/>
            <a:ext cx="4356484" cy="830997"/>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ar-KW" sz="2800" b="1" dirty="0">
                <a:solidFill>
                  <a:srgbClr val="FF0000"/>
                </a:solidFill>
              </a:rPr>
              <a:t>أحكام النون الساكنة والتنوين</a:t>
            </a:r>
          </a:p>
          <a:p>
            <a:pPr algn="ctr" rtl="0"/>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Rules</a:t>
            </a: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Tree>
    <p:extLst>
      <p:ext uri="{BB962C8B-B14F-4D97-AF65-F5344CB8AC3E}">
        <p14:creationId xmlns:p14="http://schemas.microsoft.com/office/powerpoint/2010/main" val="224231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003192"/>
                </a:solidFill>
              </a:rPr>
              <a:t>تَعْرِيفُهُ </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Definition</a:t>
            </a:r>
            <a:endParaRPr lang="en-US" sz="2800" b="1" dirty="0">
              <a:solidFill>
                <a:schemeClr val="tx1"/>
              </a:solidFill>
            </a:endParaRPr>
          </a:p>
        </p:txBody>
      </p:sp>
      <p:sp>
        <p:nvSpPr>
          <p:cNvPr id="15" name="TextBox 14"/>
          <p:cNvSpPr txBox="1"/>
          <p:nvPr/>
        </p:nvSpPr>
        <p:spPr>
          <a:xfrm>
            <a:off x="2966627" y="2230993"/>
            <a:ext cx="6840760" cy="206210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800" b="1" u="sng" dirty="0" smtClean="0">
                <a:solidFill>
                  <a:srgbClr val="003192"/>
                </a:solidFill>
              </a:rPr>
              <a:t>لغةً</a:t>
            </a:r>
            <a:r>
              <a:rPr lang="ar-KW" sz="2800" dirty="0">
                <a:solidFill>
                  <a:srgbClr val="003192"/>
                </a:solidFill>
              </a:rPr>
              <a:t>: البيان والإيضاح </a:t>
            </a:r>
            <a:endParaRPr lang="ar-KW" sz="2800" dirty="0" smtClean="0">
              <a:solidFill>
                <a:srgbClr val="003192"/>
              </a:solidFill>
            </a:endParaRPr>
          </a:p>
          <a:p>
            <a:pPr algn="r" rtl="1"/>
            <a:r>
              <a:rPr lang="ar-KW" sz="2800" b="1" u="sng" dirty="0" smtClean="0">
                <a:solidFill>
                  <a:srgbClr val="003192"/>
                </a:solidFill>
              </a:rPr>
              <a:t>اصطلاحًا</a:t>
            </a:r>
            <a:r>
              <a:rPr lang="ar-KW" sz="2800" dirty="0">
                <a:solidFill>
                  <a:srgbClr val="003192"/>
                </a:solidFill>
              </a:rPr>
              <a:t>: </a:t>
            </a:r>
            <a:endParaRPr lang="ar-KW" sz="2800" dirty="0" smtClean="0">
              <a:solidFill>
                <a:srgbClr val="003192"/>
              </a:solidFill>
            </a:endParaRPr>
          </a:p>
          <a:p>
            <a:pPr algn="ctr" rtl="1">
              <a:lnSpc>
                <a:spcPct val="150000"/>
              </a:lnSpc>
            </a:pPr>
            <a:r>
              <a:rPr lang="ar-KW" sz="2800" b="1" dirty="0" smtClean="0">
                <a:solidFill>
                  <a:srgbClr val="003192"/>
                </a:solidFill>
              </a:rPr>
              <a:t>إخراج </a:t>
            </a:r>
            <a:r>
              <a:rPr lang="ar-KW" sz="2800" b="1" dirty="0">
                <a:solidFill>
                  <a:srgbClr val="003192"/>
                </a:solidFill>
              </a:rPr>
              <a:t>الحرف الْمُظْهَر من مخرجه من غير غنة </a:t>
            </a:r>
            <a:r>
              <a:rPr lang="ar-KW" sz="2800" b="1" dirty="0" smtClean="0">
                <a:solidFill>
                  <a:srgbClr val="003192"/>
                </a:solidFill>
              </a:rPr>
              <a:t>كاملة</a:t>
            </a:r>
          </a:p>
          <a:p>
            <a:pPr algn="ctr" rtl="1">
              <a:lnSpc>
                <a:spcPct val="150000"/>
              </a:lnSpc>
            </a:pPr>
            <a:r>
              <a:rPr lang="ar-KW" sz="2000" dirty="0" smtClean="0">
                <a:solidFill>
                  <a:srgbClr val="003192"/>
                </a:solidFill>
              </a:rPr>
              <a:t>والمراد </a:t>
            </a:r>
            <a:r>
              <a:rPr lang="ar-KW" sz="2000" dirty="0">
                <a:solidFill>
                  <a:srgbClr val="003192"/>
                </a:solidFill>
              </a:rPr>
              <a:t>بالحرف المظهر: النون الساكنة والتنوين الواقعتان قبل أحرف الإظهار.</a:t>
            </a:r>
            <a:endParaRPr lang="en-US" sz="2000" dirty="0">
              <a:solidFill>
                <a:srgbClr val="003192"/>
              </a:solidFill>
            </a:endParaRPr>
          </a:p>
        </p:txBody>
      </p:sp>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964369" y="4365104"/>
            <a:ext cx="8733682" cy="221599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400" b="1" u="sng" dirty="0" smtClean="0">
                <a:solidFill>
                  <a:srgbClr val="003192"/>
                </a:solidFill>
              </a:rPr>
              <a:t>Lexically</a:t>
            </a:r>
            <a:r>
              <a:rPr lang="en-US" sz="2400" dirty="0">
                <a:solidFill>
                  <a:srgbClr val="003192"/>
                </a:solidFill>
              </a:rPr>
              <a:t>, it means clarity and manifestation. </a:t>
            </a:r>
            <a:endParaRPr lang="en-US" sz="2400" dirty="0" smtClean="0">
              <a:solidFill>
                <a:srgbClr val="003192"/>
              </a:solidFill>
            </a:endParaRPr>
          </a:p>
          <a:p>
            <a:pPr algn="l" rtl="0"/>
            <a:r>
              <a:rPr lang="en-US" sz="2400" b="1" u="sng" dirty="0">
                <a:solidFill>
                  <a:srgbClr val="003192"/>
                </a:solidFill>
              </a:rPr>
              <a:t>Terminologically </a:t>
            </a:r>
            <a:r>
              <a:rPr lang="en-US" sz="2400" b="1" u="sng" dirty="0" smtClean="0">
                <a:solidFill>
                  <a:srgbClr val="003192"/>
                </a:solidFill>
              </a:rPr>
              <a:t>:</a:t>
            </a:r>
          </a:p>
          <a:p>
            <a:pPr algn="ctr" rtl="0"/>
            <a:r>
              <a:rPr lang="en-US" sz="2400" b="1" dirty="0" smtClean="0">
                <a:solidFill>
                  <a:srgbClr val="003192"/>
                </a:solidFill>
              </a:rPr>
              <a:t>Pronouncing  </a:t>
            </a:r>
            <a:r>
              <a:rPr lang="en-US" sz="2400" b="1" dirty="0">
                <a:solidFill>
                  <a:srgbClr val="003192"/>
                </a:solidFill>
              </a:rPr>
              <a:t>the letter clearly from its articulation point, without </a:t>
            </a:r>
            <a:r>
              <a:rPr lang="en-US" sz="2400" b="1" dirty="0" smtClean="0">
                <a:solidFill>
                  <a:srgbClr val="003192"/>
                </a:solidFill>
              </a:rPr>
              <a:t>a complete </a:t>
            </a:r>
            <a:r>
              <a:rPr lang="en-US" sz="2400" b="1" dirty="0" err="1" smtClean="0">
                <a:solidFill>
                  <a:srgbClr val="003192"/>
                </a:solidFill>
              </a:rPr>
              <a:t>ghunnah</a:t>
            </a:r>
            <a:r>
              <a:rPr lang="en-US" sz="2400" b="1" dirty="0" smtClean="0">
                <a:solidFill>
                  <a:srgbClr val="003192"/>
                </a:solidFill>
              </a:rPr>
              <a:t> </a:t>
            </a:r>
            <a:r>
              <a:rPr lang="en-US" sz="2400" b="1" dirty="0">
                <a:solidFill>
                  <a:srgbClr val="003192"/>
                </a:solidFill>
              </a:rPr>
              <a:t>(nasalization</a:t>
            </a:r>
            <a:r>
              <a:rPr lang="en-US" sz="2400" b="1" dirty="0" smtClean="0">
                <a:solidFill>
                  <a:srgbClr val="003192"/>
                </a:solidFill>
              </a:rPr>
              <a:t>)</a:t>
            </a:r>
            <a:r>
              <a:rPr lang="en-US" sz="2400" dirty="0" smtClean="0">
                <a:solidFill>
                  <a:srgbClr val="003192"/>
                </a:solidFill>
              </a:rPr>
              <a:t>.</a:t>
            </a:r>
          </a:p>
          <a:p>
            <a:pPr algn="ctr" rtl="0"/>
            <a:r>
              <a:rPr lang="en-US" sz="1400" dirty="0" smtClean="0">
                <a:solidFill>
                  <a:srgbClr val="003192"/>
                </a:solidFill>
              </a:rPr>
              <a:t> </a:t>
            </a:r>
            <a:r>
              <a:rPr lang="en-US" sz="1400" dirty="0">
                <a:solidFill>
                  <a:srgbClr val="003192"/>
                </a:solidFill>
              </a:rPr>
              <a:t>The clear letter (Al-</a:t>
            </a:r>
            <a:r>
              <a:rPr lang="en-US" sz="1400" dirty="0" err="1">
                <a:solidFill>
                  <a:srgbClr val="003192"/>
                </a:solidFill>
              </a:rPr>
              <a:t>Harf</a:t>
            </a:r>
            <a:r>
              <a:rPr lang="en-US" sz="1400" dirty="0">
                <a:solidFill>
                  <a:srgbClr val="003192"/>
                </a:solidFill>
              </a:rPr>
              <a:t> Al-</a:t>
            </a:r>
            <a:r>
              <a:rPr lang="en-US" sz="1400" dirty="0" err="1">
                <a:solidFill>
                  <a:srgbClr val="003192"/>
                </a:solidFill>
              </a:rPr>
              <a:t>Muzh</a:t>
            </a:r>
            <a:r>
              <a:rPr lang="en-US" sz="1400" dirty="0">
                <a:solidFill>
                  <a:srgbClr val="003192"/>
                </a:solidFill>
              </a:rPr>
              <a:t>-</a:t>
            </a:r>
            <a:r>
              <a:rPr lang="en-US" sz="1400" dirty="0" err="1">
                <a:solidFill>
                  <a:srgbClr val="003192"/>
                </a:solidFill>
              </a:rPr>
              <a:t>har</a:t>
            </a:r>
            <a:r>
              <a:rPr lang="en-US" sz="1400" dirty="0">
                <a:solidFill>
                  <a:srgbClr val="003192"/>
                </a:solidFill>
              </a:rPr>
              <a:t>) refers to the nun </a:t>
            </a:r>
            <a:r>
              <a:rPr lang="en-US" sz="1400" dirty="0" err="1">
                <a:solidFill>
                  <a:srgbClr val="003192"/>
                </a:solidFill>
              </a:rPr>
              <a:t>sakinah</a:t>
            </a:r>
            <a:r>
              <a:rPr lang="en-US" sz="1400" dirty="0">
                <a:solidFill>
                  <a:srgbClr val="003192"/>
                </a:solidFill>
              </a:rPr>
              <a:t> and the </a:t>
            </a:r>
            <a:r>
              <a:rPr lang="en-US" sz="1400" dirty="0" err="1">
                <a:solidFill>
                  <a:srgbClr val="003192"/>
                </a:solidFill>
              </a:rPr>
              <a:t>tanween</a:t>
            </a:r>
            <a:r>
              <a:rPr lang="en-US" sz="1400" dirty="0">
                <a:solidFill>
                  <a:srgbClr val="003192"/>
                </a:solidFill>
              </a:rPr>
              <a:t> when occurring immediately before the letters that are pronounced from the throat which makes the reciter pronounce the </a:t>
            </a:r>
            <a:r>
              <a:rPr lang="ar-SA" sz="1400" dirty="0">
                <a:solidFill>
                  <a:srgbClr val="003192"/>
                </a:solidFill>
              </a:rPr>
              <a:t>النون </a:t>
            </a:r>
            <a:r>
              <a:rPr lang="en-US" sz="1400" dirty="0">
                <a:solidFill>
                  <a:srgbClr val="003192"/>
                </a:solidFill>
              </a:rPr>
              <a:t>clearly, as the place of articulation of </a:t>
            </a:r>
            <a:r>
              <a:rPr lang="ar-SA" sz="1400" dirty="0">
                <a:solidFill>
                  <a:srgbClr val="003192"/>
                </a:solidFill>
              </a:rPr>
              <a:t>النون</a:t>
            </a:r>
            <a:r>
              <a:rPr lang="en-US" sz="1400" dirty="0">
                <a:solidFill>
                  <a:srgbClr val="003192"/>
                </a:solidFill>
              </a:rPr>
              <a:t> is very far from the throat’ meant. </a:t>
            </a:r>
          </a:p>
        </p:txBody>
      </p:sp>
    </p:spTree>
    <p:extLst>
      <p:ext uri="{BB962C8B-B14F-4D97-AF65-F5344CB8AC3E}">
        <p14:creationId xmlns:p14="http://schemas.microsoft.com/office/powerpoint/2010/main" val="4242656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9813706" y="318246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حروفه</a:t>
            </a: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20" name="TextBox 19"/>
          <p:cNvSpPr txBox="1"/>
          <p:nvPr/>
        </p:nvSpPr>
        <p:spPr>
          <a:xfrm>
            <a:off x="2828930" y="2428709"/>
            <a:ext cx="6840760" cy="335476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smtClean="0">
                <a:solidFill>
                  <a:srgbClr val="003192"/>
                </a:solidFill>
              </a:rPr>
              <a:t>ستة </a:t>
            </a:r>
            <a:r>
              <a:rPr lang="ar-KW" sz="2400" dirty="0">
                <a:solidFill>
                  <a:srgbClr val="003192"/>
                </a:solidFill>
              </a:rPr>
              <a:t>وهي</a:t>
            </a:r>
            <a:r>
              <a:rPr lang="ar-KW" sz="2400" dirty="0" smtClean="0">
                <a:solidFill>
                  <a:srgbClr val="003192"/>
                </a:solidFill>
              </a:rPr>
              <a:t>:     </a:t>
            </a:r>
            <a:r>
              <a:rPr lang="en-US" sz="2400" dirty="0">
                <a:solidFill>
                  <a:srgbClr val="003192"/>
                </a:solidFill>
              </a:rPr>
              <a:t>These are the six letters</a:t>
            </a:r>
            <a:r>
              <a:rPr lang="en-US" sz="2400" dirty="0" smtClean="0">
                <a:solidFill>
                  <a:srgbClr val="003192"/>
                </a:solidFill>
              </a:rPr>
              <a:t>:</a:t>
            </a:r>
            <a:endParaRPr lang="ar-KW" sz="2400" dirty="0" smtClean="0">
              <a:solidFill>
                <a:srgbClr val="003192"/>
              </a:solidFill>
            </a:endParaRPr>
          </a:p>
          <a:p>
            <a:pPr algn="ctr"/>
            <a:endParaRPr lang="en-US" sz="2400" dirty="0">
              <a:solidFill>
                <a:srgbClr val="003192"/>
              </a:solidFill>
            </a:endParaRPr>
          </a:p>
          <a:p>
            <a:pPr algn="ctr"/>
            <a:r>
              <a:rPr lang="ar-KW" sz="2400" b="1" dirty="0" smtClean="0">
                <a:solidFill>
                  <a:srgbClr val="003192"/>
                </a:solidFill>
              </a:rPr>
              <a:t> </a:t>
            </a:r>
            <a:r>
              <a:rPr lang="ar-KW" sz="2400" b="1" dirty="0">
                <a:solidFill>
                  <a:srgbClr val="003192"/>
                </a:solidFill>
              </a:rPr>
              <a:t>الهمزة </a:t>
            </a:r>
            <a:r>
              <a:rPr lang="ar-KW" sz="2400" b="1" dirty="0" smtClean="0">
                <a:solidFill>
                  <a:srgbClr val="003192"/>
                </a:solidFill>
              </a:rPr>
              <a:t>– الهاء – العين – الحاء – الغين - الخاء</a:t>
            </a:r>
            <a:r>
              <a:rPr lang="ar-KW" sz="2400" dirty="0" smtClean="0">
                <a:solidFill>
                  <a:srgbClr val="003192"/>
                </a:solidFill>
              </a:rPr>
              <a:t> </a:t>
            </a:r>
          </a:p>
          <a:p>
            <a:pPr algn="ctr"/>
            <a:r>
              <a:rPr lang="en-US" sz="2400" b="1" dirty="0">
                <a:solidFill>
                  <a:srgbClr val="003192"/>
                </a:solidFill>
              </a:rPr>
              <a:t>"</a:t>
            </a:r>
            <a:r>
              <a:rPr lang="ar-EG" sz="2400" b="1" dirty="0" smtClean="0">
                <a:solidFill>
                  <a:srgbClr val="003192"/>
                </a:solidFill>
              </a:rPr>
              <a:t>ء</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هـ</a:t>
            </a:r>
            <a:r>
              <a:rPr lang="en-US" sz="2400" b="1" dirty="0" smtClean="0">
                <a:solidFill>
                  <a:srgbClr val="003192"/>
                </a:solidFill>
              </a:rPr>
              <a:t>" - "</a:t>
            </a:r>
            <a:r>
              <a:rPr lang="ar-EG" sz="2400" b="1" dirty="0" smtClean="0">
                <a:solidFill>
                  <a:srgbClr val="003192"/>
                </a:solidFill>
              </a:rPr>
              <a:t>ع</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ح</a:t>
            </a:r>
            <a:r>
              <a:rPr lang="en-US" sz="2400" b="1" dirty="0" smtClean="0">
                <a:solidFill>
                  <a:srgbClr val="003192"/>
                </a:solidFill>
              </a:rPr>
              <a:t>" - </a:t>
            </a:r>
            <a:r>
              <a:rPr lang="en-US" sz="2400" b="1" dirty="0">
                <a:solidFill>
                  <a:srgbClr val="003192"/>
                </a:solidFill>
              </a:rPr>
              <a:t>"</a:t>
            </a:r>
            <a:r>
              <a:rPr lang="ar-EG" sz="2400" b="1" dirty="0">
                <a:solidFill>
                  <a:srgbClr val="003192"/>
                </a:solidFill>
              </a:rPr>
              <a:t>غ</a:t>
            </a:r>
            <a:r>
              <a:rPr lang="en-US" sz="2400" b="1" dirty="0">
                <a:solidFill>
                  <a:srgbClr val="003192"/>
                </a:solidFill>
              </a:rPr>
              <a:t>" </a:t>
            </a:r>
            <a:r>
              <a:rPr lang="en-US" sz="2400" b="1" dirty="0" smtClean="0">
                <a:solidFill>
                  <a:srgbClr val="003192"/>
                </a:solidFill>
              </a:rPr>
              <a:t>- "</a:t>
            </a:r>
            <a:r>
              <a:rPr lang="ar-EG" sz="2400" b="1" dirty="0">
                <a:solidFill>
                  <a:srgbClr val="003192"/>
                </a:solidFill>
              </a:rPr>
              <a:t>خ</a:t>
            </a:r>
            <a:r>
              <a:rPr lang="en-US" sz="2400" b="1" dirty="0">
                <a:solidFill>
                  <a:srgbClr val="003192"/>
                </a:solidFill>
              </a:rPr>
              <a:t>". </a:t>
            </a:r>
          </a:p>
          <a:p>
            <a:pPr algn="ctr"/>
            <a:endParaRPr lang="ar-KW" sz="2400" dirty="0" smtClean="0">
              <a:solidFill>
                <a:srgbClr val="003192"/>
              </a:solidFill>
            </a:endParaRPr>
          </a:p>
          <a:p>
            <a:pPr algn="ctr"/>
            <a:r>
              <a:rPr lang="ar-KW" sz="2400" dirty="0" smtClean="0">
                <a:solidFill>
                  <a:srgbClr val="003192"/>
                </a:solidFill>
              </a:rPr>
              <a:t>جمعت في:    </a:t>
            </a:r>
          </a:p>
          <a:p>
            <a:pPr algn="ctr" rtl="0"/>
            <a:r>
              <a:rPr lang="en-US" dirty="0">
                <a:solidFill>
                  <a:srgbClr val="003192"/>
                </a:solidFill>
              </a:rPr>
              <a:t>They are included in the following verse of Arabic poetry</a:t>
            </a:r>
            <a:r>
              <a:rPr lang="en-US" dirty="0" smtClean="0">
                <a:solidFill>
                  <a:srgbClr val="003192"/>
                </a:solidFill>
              </a:rPr>
              <a:t>:</a:t>
            </a:r>
          </a:p>
          <a:p>
            <a:pPr algn="ctr" rtl="0"/>
            <a:endParaRPr lang="en-US" dirty="0">
              <a:solidFill>
                <a:srgbClr val="003192"/>
              </a:solidFill>
            </a:endParaRPr>
          </a:p>
          <a:p>
            <a:pPr algn="ctr" rtl="0"/>
            <a:r>
              <a:rPr lang="ar-KW" sz="3200" b="1" dirty="0" smtClean="0">
                <a:solidFill>
                  <a:srgbClr val="FF0000"/>
                </a:solidFill>
              </a:rPr>
              <a:t>هَمْزٌ </a:t>
            </a:r>
            <a:r>
              <a:rPr lang="ar-KW" sz="3200" b="1" dirty="0">
                <a:solidFill>
                  <a:srgbClr val="FF0000"/>
                </a:solidFill>
              </a:rPr>
              <a:t>فهاءٌ ثمَّ عينٌ حاءُ ... مُهْمَلَتانِ ثم غينٌ </a:t>
            </a:r>
            <a:r>
              <a:rPr lang="ar-KW" sz="3200" b="1" dirty="0" smtClean="0">
                <a:solidFill>
                  <a:srgbClr val="FF0000"/>
                </a:solidFill>
              </a:rPr>
              <a:t>خاءُ</a:t>
            </a:r>
            <a:endParaRPr lang="en-US" sz="3200" dirty="0">
              <a:solidFill>
                <a:srgbClr val="FF0000"/>
              </a:solidFill>
            </a:endParaRPr>
          </a:p>
        </p:txBody>
      </p:sp>
    </p:spTree>
    <p:extLst>
      <p:ext uri="{BB962C8B-B14F-4D97-AF65-F5344CB8AC3E}">
        <p14:creationId xmlns:p14="http://schemas.microsoft.com/office/powerpoint/2010/main" val="218344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9813706" y="318246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حروفه</a:t>
            </a: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10" name="TextBox 9"/>
          <p:cNvSpPr txBox="1"/>
          <p:nvPr/>
        </p:nvSpPr>
        <p:spPr>
          <a:xfrm>
            <a:off x="2458814" y="1988840"/>
            <a:ext cx="6840760" cy="249299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KW" sz="2400" dirty="0" smtClean="0">
                <a:solidFill>
                  <a:srgbClr val="003192"/>
                </a:solidFill>
              </a:rPr>
              <a:t>فإذا </a:t>
            </a:r>
            <a:r>
              <a:rPr lang="ar-KW" sz="2400" dirty="0">
                <a:solidFill>
                  <a:srgbClr val="003192"/>
                </a:solidFill>
              </a:rPr>
              <a:t>وقع حرف من هذه الأحرف الستة </a:t>
            </a:r>
            <a:r>
              <a:rPr lang="ar-KW" sz="2400" dirty="0" smtClean="0">
                <a:solidFill>
                  <a:srgbClr val="003192"/>
                </a:solidFill>
              </a:rPr>
              <a:t>بعد</a:t>
            </a:r>
          </a:p>
          <a:p>
            <a:pPr marL="342900" indent="-342900" algn="r" rtl="1">
              <a:lnSpc>
                <a:spcPct val="150000"/>
              </a:lnSpc>
              <a:buFont typeface="Wingdings" panose="05000000000000000000" pitchFamily="2" charset="2"/>
              <a:buChar char="§"/>
            </a:pPr>
            <a:r>
              <a:rPr lang="ar-KW" sz="2400" b="1" dirty="0" smtClean="0">
                <a:solidFill>
                  <a:srgbClr val="003192"/>
                </a:solidFill>
              </a:rPr>
              <a:t>النون الساكنة</a:t>
            </a:r>
            <a:r>
              <a:rPr lang="ar-KW" sz="2400" dirty="0" smtClean="0">
                <a:solidFill>
                  <a:srgbClr val="003192"/>
                </a:solidFill>
              </a:rPr>
              <a:t>: سواء </a:t>
            </a:r>
            <a:r>
              <a:rPr lang="ar-KW" sz="2400" dirty="0">
                <a:solidFill>
                  <a:srgbClr val="003192"/>
                </a:solidFill>
              </a:rPr>
              <a:t>في كلمة أو في </a:t>
            </a:r>
            <a:r>
              <a:rPr lang="ar-KW" sz="2400" dirty="0" smtClean="0">
                <a:solidFill>
                  <a:srgbClr val="003192"/>
                </a:solidFill>
              </a:rPr>
              <a:t>كلمتين</a:t>
            </a:r>
          </a:p>
          <a:p>
            <a:pPr marL="342900" indent="-342900" algn="r" rtl="1">
              <a:lnSpc>
                <a:spcPct val="150000"/>
              </a:lnSpc>
              <a:buFont typeface="Wingdings" panose="05000000000000000000" pitchFamily="2" charset="2"/>
              <a:buChar char="§"/>
            </a:pPr>
            <a:r>
              <a:rPr lang="ar-KW" sz="2400" b="1" dirty="0" smtClean="0">
                <a:solidFill>
                  <a:srgbClr val="003192"/>
                </a:solidFill>
              </a:rPr>
              <a:t>التنوين</a:t>
            </a:r>
            <a:r>
              <a:rPr lang="ar-KW" sz="2400" dirty="0" smtClean="0">
                <a:solidFill>
                  <a:srgbClr val="003192"/>
                </a:solidFill>
              </a:rPr>
              <a:t>: ولا </a:t>
            </a:r>
            <a:r>
              <a:rPr lang="ar-KW" sz="2400" dirty="0">
                <a:solidFill>
                  <a:srgbClr val="003192"/>
                </a:solidFill>
              </a:rPr>
              <a:t>يكون إلا من </a:t>
            </a:r>
            <a:r>
              <a:rPr lang="ar-KW" sz="2400" dirty="0" smtClean="0">
                <a:solidFill>
                  <a:srgbClr val="003192"/>
                </a:solidFill>
              </a:rPr>
              <a:t>كلمتين</a:t>
            </a:r>
          </a:p>
          <a:p>
            <a:pPr algn="ctr" rtl="1">
              <a:lnSpc>
                <a:spcPct val="150000"/>
              </a:lnSpc>
            </a:pPr>
            <a:r>
              <a:rPr lang="ar-KW" sz="3200" b="1" dirty="0" smtClean="0">
                <a:solidFill>
                  <a:srgbClr val="FF0000"/>
                </a:solidFill>
              </a:rPr>
              <a:t>وجب الإظهار</a:t>
            </a:r>
            <a:r>
              <a:rPr lang="ar-KW" sz="2400" dirty="0" smtClean="0">
                <a:solidFill>
                  <a:srgbClr val="003192"/>
                </a:solidFill>
              </a:rPr>
              <a:t>.</a:t>
            </a:r>
            <a:endParaRPr lang="en-US" sz="2400" dirty="0">
              <a:solidFill>
                <a:srgbClr val="003192"/>
              </a:solidFill>
            </a:endParaRPr>
          </a:p>
        </p:txBody>
      </p:sp>
      <p:sp>
        <p:nvSpPr>
          <p:cNvPr id="11" name="TextBox 10"/>
          <p:cNvSpPr txBox="1"/>
          <p:nvPr/>
        </p:nvSpPr>
        <p:spPr>
          <a:xfrm>
            <a:off x="2458814" y="4688557"/>
            <a:ext cx="7344816" cy="169277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smtClean="0">
                <a:solidFill>
                  <a:srgbClr val="003192"/>
                </a:solidFill>
              </a:rPr>
              <a:t>If </a:t>
            </a:r>
            <a:r>
              <a:rPr lang="en-US" sz="2400" dirty="0">
                <a:solidFill>
                  <a:srgbClr val="003192"/>
                </a:solidFill>
              </a:rPr>
              <a:t>one of these six </a:t>
            </a:r>
            <a:r>
              <a:rPr lang="en-US" sz="2400" dirty="0" smtClean="0">
                <a:solidFill>
                  <a:srgbClr val="003192"/>
                </a:solidFill>
              </a:rPr>
              <a:t>letters follows:</a:t>
            </a:r>
          </a:p>
          <a:p>
            <a:pPr marL="342900" indent="-342900" algn="l" rtl="0">
              <a:buFont typeface="Wingdings" panose="05000000000000000000" pitchFamily="2" charset="2"/>
              <a:buChar char="§"/>
            </a:pPr>
            <a:r>
              <a:rPr lang="en-US" sz="2400" b="1" dirty="0" smtClean="0">
                <a:solidFill>
                  <a:srgbClr val="003192"/>
                </a:solidFill>
              </a:rPr>
              <a:t>A </a:t>
            </a:r>
            <a:r>
              <a:rPr lang="en-US" sz="2400" b="1" dirty="0">
                <a:solidFill>
                  <a:srgbClr val="003192"/>
                </a:solidFill>
              </a:rPr>
              <a:t>nun </a:t>
            </a:r>
            <a:r>
              <a:rPr lang="en-US" sz="2400" b="1" dirty="0" err="1" smtClean="0">
                <a:solidFill>
                  <a:srgbClr val="003192"/>
                </a:solidFill>
              </a:rPr>
              <a:t>sakinah</a:t>
            </a:r>
            <a:r>
              <a:rPr lang="en-US" sz="2400" dirty="0" smtClean="0">
                <a:solidFill>
                  <a:srgbClr val="003192"/>
                </a:solidFill>
              </a:rPr>
              <a:t>: whether in </a:t>
            </a:r>
            <a:r>
              <a:rPr lang="en-US" sz="2400" dirty="0">
                <a:solidFill>
                  <a:srgbClr val="003192"/>
                </a:solidFill>
              </a:rPr>
              <a:t>the same word or </a:t>
            </a:r>
            <a:r>
              <a:rPr lang="en-US" sz="2400" dirty="0" smtClean="0">
                <a:solidFill>
                  <a:srgbClr val="003192"/>
                </a:solidFill>
              </a:rPr>
              <a:t>2 words.</a:t>
            </a:r>
          </a:p>
          <a:p>
            <a:pPr marL="342900" indent="-342900" algn="l" rtl="0">
              <a:buFont typeface="Wingdings" panose="05000000000000000000" pitchFamily="2" charset="2"/>
              <a:buChar char="§"/>
            </a:pPr>
            <a:r>
              <a:rPr lang="en-US" sz="2400" b="1" dirty="0" smtClean="0">
                <a:solidFill>
                  <a:srgbClr val="003192"/>
                </a:solidFill>
              </a:rPr>
              <a:t>A </a:t>
            </a:r>
            <a:r>
              <a:rPr lang="en-US" sz="2400" b="1" dirty="0" err="1" smtClean="0">
                <a:solidFill>
                  <a:srgbClr val="003192"/>
                </a:solidFill>
              </a:rPr>
              <a:t>tanween</a:t>
            </a:r>
            <a:r>
              <a:rPr lang="en-US" sz="2400" dirty="0" smtClean="0">
                <a:solidFill>
                  <a:srgbClr val="003192"/>
                </a:solidFill>
              </a:rPr>
              <a:t>: that </a:t>
            </a:r>
            <a:r>
              <a:rPr lang="en-US" sz="2400" dirty="0">
                <a:solidFill>
                  <a:srgbClr val="003192"/>
                </a:solidFill>
              </a:rPr>
              <a:t>only occurs </a:t>
            </a:r>
            <a:r>
              <a:rPr lang="en-US" sz="2400" dirty="0" smtClean="0">
                <a:solidFill>
                  <a:srgbClr val="003192"/>
                </a:solidFill>
              </a:rPr>
              <a:t>in 2 words.</a:t>
            </a:r>
          </a:p>
          <a:p>
            <a:pPr algn="ctr" rtl="0"/>
            <a:r>
              <a:rPr lang="en-US" sz="3200" b="1" dirty="0" err="1" smtClean="0">
                <a:solidFill>
                  <a:srgbClr val="FF0000"/>
                </a:solidFill>
              </a:rPr>
              <a:t>Izh-har</a:t>
            </a:r>
            <a:r>
              <a:rPr lang="en-US" sz="3200" b="1" dirty="0" smtClean="0">
                <a:solidFill>
                  <a:srgbClr val="FF0000"/>
                </a:solidFill>
              </a:rPr>
              <a:t> is a must</a:t>
            </a:r>
            <a:endParaRPr lang="en-US" sz="3200" b="1" dirty="0">
              <a:solidFill>
                <a:srgbClr val="FF0000"/>
              </a:solidFill>
            </a:endParaRPr>
          </a:p>
        </p:txBody>
      </p:sp>
    </p:spTree>
    <p:extLst>
      <p:ext uri="{BB962C8B-B14F-4D97-AF65-F5344CB8AC3E}">
        <p14:creationId xmlns:p14="http://schemas.microsoft.com/office/powerpoint/2010/main" val="212792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9835474" y="3117155"/>
            <a:ext cx="1800200" cy="181588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وجه تسميته</a:t>
            </a:r>
          </a:p>
          <a:p>
            <a:pPr lvl="0" algn="ctr" rtl="0"/>
            <a:endParaRPr lang="ar-KW" sz="2800" b="1" dirty="0">
              <a:solidFill>
                <a:srgbClr val="003192"/>
              </a:solidFill>
            </a:endParaRPr>
          </a:p>
          <a:p>
            <a:pPr lvl="0" algn="ctr" rtl="0"/>
            <a:r>
              <a:rPr lang="en-US" sz="2800" b="1" dirty="0" smtClean="0">
                <a:solidFill>
                  <a:srgbClr val="003192"/>
                </a:solidFill>
              </a:rPr>
              <a:t>Why it’s Named</a:t>
            </a:r>
            <a:endParaRPr lang="en-US" sz="2800" b="1" dirty="0">
              <a:solidFill>
                <a:schemeClr val="tx1"/>
              </a:solidFill>
            </a:endParaRPr>
          </a:p>
        </p:txBody>
      </p:sp>
      <p:sp>
        <p:nvSpPr>
          <p:cNvPr id="15" name="TextBox 14"/>
          <p:cNvSpPr txBox="1"/>
          <p:nvPr/>
        </p:nvSpPr>
        <p:spPr>
          <a:xfrm>
            <a:off x="2922706" y="2300679"/>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800" dirty="0" smtClean="0">
                <a:solidFill>
                  <a:srgbClr val="003192"/>
                </a:solidFill>
              </a:rPr>
              <a:t>أما </a:t>
            </a:r>
            <a:r>
              <a:rPr lang="ar-KW" sz="2800" dirty="0">
                <a:solidFill>
                  <a:srgbClr val="003192"/>
                </a:solidFill>
              </a:rPr>
              <a:t>تسميته </a:t>
            </a:r>
            <a:r>
              <a:rPr lang="ar-KW" sz="2800" b="1" u="sng" dirty="0">
                <a:solidFill>
                  <a:srgbClr val="003192"/>
                </a:solidFill>
              </a:rPr>
              <a:t>إظهارًا</a:t>
            </a:r>
            <a:r>
              <a:rPr lang="ar-KW" sz="2800" dirty="0">
                <a:solidFill>
                  <a:srgbClr val="003192"/>
                </a:solidFill>
              </a:rPr>
              <a:t> فلظهور النون الساكنة </a:t>
            </a:r>
            <a:r>
              <a:rPr lang="ar-KW" sz="2800" dirty="0" smtClean="0">
                <a:solidFill>
                  <a:srgbClr val="003192"/>
                </a:solidFill>
              </a:rPr>
              <a:t>والتنوين</a:t>
            </a:r>
          </a:p>
          <a:p>
            <a:pPr algn="ctr"/>
            <a:endParaRPr lang="ar-KW" sz="2800" dirty="0" smtClean="0">
              <a:solidFill>
                <a:srgbClr val="003192"/>
              </a:solidFill>
            </a:endParaRPr>
          </a:p>
          <a:p>
            <a:pPr algn="ctr"/>
            <a:r>
              <a:rPr lang="ar-KW" sz="2800" dirty="0" smtClean="0">
                <a:solidFill>
                  <a:srgbClr val="003192"/>
                </a:solidFill>
              </a:rPr>
              <a:t>وأما </a:t>
            </a:r>
            <a:r>
              <a:rPr lang="ar-KW" sz="2800" dirty="0">
                <a:solidFill>
                  <a:srgbClr val="003192"/>
                </a:solidFill>
              </a:rPr>
              <a:t>تسميته </a:t>
            </a:r>
            <a:r>
              <a:rPr lang="ar-KW" sz="2800" b="1" u="sng" dirty="0">
                <a:solidFill>
                  <a:srgbClr val="003192"/>
                </a:solidFill>
              </a:rPr>
              <a:t>حلقيًّا</a:t>
            </a:r>
            <a:r>
              <a:rPr lang="ar-KW" sz="2800" dirty="0">
                <a:solidFill>
                  <a:srgbClr val="003192"/>
                </a:solidFill>
              </a:rPr>
              <a:t> فلأن حروفه الستة تخرج من الحلق.</a:t>
            </a:r>
            <a:endParaRPr lang="en-US" sz="2800" dirty="0">
              <a:solidFill>
                <a:srgbClr val="003192"/>
              </a:solidFill>
            </a:endParaRPr>
          </a:p>
        </p:txBody>
      </p:sp>
      <p:sp>
        <p:nvSpPr>
          <p:cNvPr id="18" name="TextBox 17"/>
          <p:cNvSpPr txBox="1"/>
          <p:nvPr/>
        </p:nvSpPr>
        <p:spPr>
          <a:xfrm>
            <a:off x="2850698" y="4149080"/>
            <a:ext cx="6912768"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lnSpc>
                <a:spcPct val="150000"/>
              </a:lnSpc>
            </a:pPr>
            <a:r>
              <a:rPr lang="en-US" sz="2400" dirty="0" smtClean="0">
                <a:solidFill>
                  <a:srgbClr val="003192"/>
                </a:solidFill>
              </a:rPr>
              <a:t>It </a:t>
            </a:r>
            <a:r>
              <a:rPr lang="en-US" sz="2400" dirty="0">
                <a:solidFill>
                  <a:srgbClr val="003192"/>
                </a:solidFill>
              </a:rPr>
              <a:t>is called </a:t>
            </a:r>
            <a:r>
              <a:rPr lang="en-US" sz="2400" b="1" u="sng" dirty="0" err="1">
                <a:solidFill>
                  <a:srgbClr val="003192"/>
                </a:solidFill>
              </a:rPr>
              <a:t>Izh-har</a:t>
            </a:r>
            <a:r>
              <a:rPr lang="en-US" sz="2400" b="1" u="sng" dirty="0">
                <a:solidFill>
                  <a:srgbClr val="003192"/>
                </a:solidFill>
              </a:rPr>
              <a:t> (clarity) </a:t>
            </a:r>
            <a:r>
              <a:rPr lang="en-US" sz="2400" dirty="0">
                <a:solidFill>
                  <a:srgbClr val="003192"/>
                </a:solidFill>
              </a:rPr>
              <a:t>since the nun </a:t>
            </a:r>
            <a:r>
              <a:rPr lang="en-US" sz="2400" dirty="0" err="1">
                <a:solidFill>
                  <a:srgbClr val="003192"/>
                </a:solidFill>
              </a:rPr>
              <a:t>sakinah</a:t>
            </a:r>
            <a:r>
              <a:rPr lang="en-US" sz="2400" dirty="0">
                <a:solidFill>
                  <a:srgbClr val="003192"/>
                </a:solidFill>
              </a:rPr>
              <a:t> and the </a:t>
            </a:r>
            <a:r>
              <a:rPr lang="en-US" sz="2400" dirty="0" err="1">
                <a:solidFill>
                  <a:srgbClr val="003192"/>
                </a:solidFill>
              </a:rPr>
              <a:t>tanween</a:t>
            </a:r>
            <a:r>
              <a:rPr lang="en-US" sz="2400" dirty="0">
                <a:solidFill>
                  <a:srgbClr val="003192"/>
                </a:solidFill>
              </a:rPr>
              <a:t> should be pronounced clearly </a:t>
            </a:r>
            <a:endParaRPr lang="en-US" sz="2400" dirty="0" smtClean="0">
              <a:solidFill>
                <a:srgbClr val="003192"/>
              </a:solidFill>
            </a:endParaRPr>
          </a:p>
          <a:p>
            <a:pPr algn="ctr" rtl="0">
              <a:lnSpc>
                <a:spcPct val="150000"/>
              </a:lnSpc>
            </a:pPr>
            <a:r>
              <a:rPr lang="en-US" sz="2400" dirty="0" smtClean="0">
                <a:solidFill>
                  <a:srgbClr val="003192"/>
                </a:solidFill>
              </a:rPr>
              <a:t>It </a:t>
            </a:r>
            <a:r>
              <a:rPr lang="en-US" sz="2400" dirty="0">
                <a:solidFill>
                  <a:srgbClr val="003192"/>
                </a:solidFill>
              </a:rPr>
              <a:t>is called </a:t>
            </a:r>
            <a:r>
              <a:rPr lang="en-US" sz="2400" b="1" u="sng" dirty="0" err="1">
                <a:solidFill>
                  <a:srgbClr val="003192"/>
                </a:solidFill>
              </a:rPr>
              <a:t>Halqi</a:t>
            </a:r>
            <a:r>
              <a:rPr lang="en-US" sz="2400" b="1" u="sng" dirty="0">
                <a:solidFill>
                  <a:srgbClr val="003192"/>
                </a:solidFill>
              </a:rPr>
              <a:t> (throat) </a:t>
            </a:r>
            <a:r>
              <a:rPr lang="en-US" sz="2400" dirty="0">
                <a:solidFill>
                  <a:srgbClr val="003192"/>
                </a:solidFill>
              </a:rPr>
              <a:t>since all its six letters are emitted or pronounced from the throat. </a:t>
            </a:r>
          </a:p>
        </p:txBody>
      </p:sp>
    </p:spTree>
    <p:extLst>
      <p:ext uri="{BB962C8B-B14F-4D97-AF65-F5344CB8AC3E}">
        <p14:creationId xmlns:p14="http://schemas.microsoft.com/office/powerpoint/2010/main" val="99544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10140277" y="3051842"/>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a:solidFill>
                  <a:srgbClr val="003192"/>
                </a:solidFill>
              </a:rPr>
              <a:t>سَبَبُهُ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a:solidFill>
                  <a:srgbClr val="003192"/>
                </a:solidFill>
              </a:rPr>
              <a:t>Its Cause</a:t>
            </a:r>
            <a:endParaRPr lang="en-US" sz="3200" b="1" dirty="0">
              <a:solidFill>
                <a:schemeClr val="tx1"/>
              </a:solidFill>
            </a:endParaRPr>
          </a:p>
        </p:txBody>
      </p:sp>
      <p:sp>
        <p:nvSpPr>
          <p:cNvPr id="19" name="TextBox 18"/>
          <p:cNvSpPr txBox="1"/>
          <p:nvPr/>
        </p:nvSpPr>
        <p:spPr>
          <a:xfrm>
            <a:off x="3227509" y="2359638"/>
            <a:ext cx="6840760" cy="15081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2400"/>
              </a:spcAft>
            </a:pPr>
            <a:r>
              <a:rPr lang="ar-KW" sz="3600" b="1" dirty="0" smtClean="0">
                <a:solidFill>
                  <a:srgbClr val="FF0000"/>
                </a:solidFill>
              </a:rPr>
              <a:t>بُعْدُ الْمَخْرَجَين</a:t>
            </a:r>
          </a:p>
          <a:p>
            <a:pPr algn="ctr"/>
            <a:r>
              <a:rPr lang="ar-KW" dirty="0" smtClean="0">
                <a:solidFill>
                  <a:srgbClr val="003192"/>
                </a:solidFill>
              </a:rPr>
              <a:t>لأن </a:t>
            </a:r>
            <a:r>
              <a:rPr lang="ar-KW" dirty="0">
                <a:solidFill>
                  <a:srgbClr val="003192"/>
                </a:solidFill>
              </a:rPr>
              <a:t>النون والتنوين يخرجان من طرف اللسان، والحروف الستة تخرج من الحلق، وليس بينهما تقارب أو تجانس يستوجب الإدغام أو </a:t>
            </a:r>
            <a:r>
              <a:rPr lang="ar-KW" dirty="0" smtClean="0">
                <a:solidFill>
                  <a:srgbClr val="003192"/>
                </a:solidFill>
              </a:rPr>
              <a:t>الإخفاء</a:t>
            </a:r>
            <a:endParaRPr lang="en-US" sz="2800" dirty="0">
              <a:solidFill>
                <a:srgbClr val="003192"/>
              </a:solidFill>
            </a:endParaRPr>
          </a:p>
        </p:txBody>
      </p:sp>
      <p:sp>
        <p:nvSpPr>
          <p:cNvPr id="20" name="TextBox 19"/>
          <p:cNvSpPr txBox="1"/>
          <p:nvPr/>
        </p:nvSpPr>
        <p:spPr>
          <a:xfrm>
            <a:off x="3155501" y="4387475"/>
            <a:ext cx="6912768"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3200" b="1" dirty="0" smtClean="0">
                <a:solidFill>
                  <a:srgbClr val="FF0000"/>
                </a:solidFill>
              </a:rPr>
              <a:t>The </a:t>
            </a:r>
            <a:r>
              <a:rPr lang="en-US" sz="3200" b="1" dirty="0">
                <a:solidFill>
                  <a:srgbClr val="FF0000"/>
                </a:solidFill>
              </a:rPr>
              <a:t>far distance between the two points of articulation</a:t>
            </a:r>
            <a:r>
              <a:rPr lang="en-US" sz="3200" b="1" dirty="0" smtClean="0">
                <a:solidFill>
                  <a:srgbClr val="FF0000"/>
                </a:solidFill>
              </a:rPr>
              <a:t>.</a:t>
            </a:r>
          </a:p>
          <a:p>
            <a:pPr algn="ctr" rtl="0"/>
            <a:r>
              <a:rPr lang="en-US" sz="2400" dirty="0" smtClean="0">
                <a:solidFill>
                  <a:srgbClr val="003192"/>
                </a:solidFill>
              </a:rPr>
              <a:t> </a:t>
            </a:r>
            <a:r>
              <a:rPr lang="en-US" sz="1200" dirty="0">
                <a:solidFill>
                  <a:srgbClr val="003192"/>
                </a:solidFill>
              </a:rPr>
              <a:t>The nun </a:t>
            </a:r>
            <a:r>
              <a:rPr lang="en-US" sz="1200" dirty="0" err="1">
                <a:solidFill>
                  <a:srgbClr val="003192"/>
                </a:solidFill>
              </a:rPr>
              <a:t>sakinah</a:t>
            </a:r>
            <a:r>
              <a:rPr lang="en-US" sz="1200" dirty="0">
                <a:solidFill>
                  <a:srgbClr val="003192"/>
                </a:solidFill>
              </a:rPr>
              <a:t> and </a:t>
            </a:r>
            <a:r>
              <a:rPr lang="en-US" sz="1200" dirty="0" err="1">
                <a:solidFill>
                  <a:srgbClr val="003192"/>
                </a:solidFill>
              </a:rPr>
              <a:t>tanween</a:t>
            </a:r>
            <a:r>
              <a:rPr lang="en-US" sz="1200" dirty="0">
                <a:solidFill>
                  <a:srgbClr val="003192"/>
                </a:solidFill>
              </a:rPr>
              <a:t> are pronounced at the tip of the tongue, whereas the six throat letters are pronounced from the throat. Thus, the point of articulation of the two are not close, and also the characteristics of the throat letters and nun </a:t>
            </a:r>
            <a:r>
              <a:rPr lang="en-US" sz="1200" dirty="0" err="1">
                <a:solidFill>
                  <a:srgbClr val="003192"/>
                </a:solidFill>
              </a:rPr>
              <a:t>sakinah</a:t>
            </a:r>
            <a:r>
              <a:rPr lang="en-US" sz="1200" dirty="0">
                <a:solidFill>
                  <a:srgbClr val="003192"/>
                </a:solidFill>
              </a:rPr>
              <a:t> or </a:t>
            </a:r>
            <a:r>
              <a:rPr lang="en-US" sz="1200" dirty="0" err="1">
                <a:solidFill>
                  <a:srgbClr val="003192"/>
                </a:solidFill>
              </a:rPr>
              <a:t>tanween</a:t>
            </a:r>
            <a:r>
              <a:rPr lang="en-US" sz="1200" dirty="0">
                <a:solidFill>
                  <a:srgbClr val="003192"/>
                </a:solidFill>
              </a:rPr>
              <a:t> are not similar to pronounce </a:t>
            </a:r>
            <a:r>
              <a:rPr lang="en-US" sz="1200" dirty="0" err="1">
                <a:solidFill>
                  <a:srgbClr val="003192"/>
                </a:solidFill>
              </a:rPr>
              <a:t>idgham</a:t>
            </a:r>
            <a:r>
              <a:rPr lang="en-US" sz="1200" dirty="0">
                <a:solidFill>
                  <a:srgbClr val="003192"/>
                </a:solidFill>
              </a:rPr>
              <a:t> (merging two sounds) or </a:t>
            </a:r>
            <a:r>
              <a:rPr lang="en-US" sz="1200" dirty="0" err="1">
                <a:solidFill>
                  <a:srgbClr val="003192"/>
                </a:solidFill>
              </a:rPr>
              <a:t>ikhfa</a:t>
            </a:r>
            <a:r>
              <a:rPr lang="en-US" sz="1200" dirty="0">
                <a:solidFill>
                  <a:srgbClr val="003192"/>
                </a:solidFill>
              </a:rPr>
              <a:t>' (hiding one sound in another</a:t>
            </a:r>
            <a:r>
              <a:rPr lang="en-US" sz="12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3206392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2021-03-15</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Levels</a:t>
            </a:r>
            <a:endParaRPr lang="en-US" sz="3200" b="1" dirty="0">
              <a:solidFill>
                <a:schemeClr val="tx1"/>
              </a:solidFill>
            </a:endParaRPr>
          </a:p>
        </p:txBody>
      </p:sp>
      <p:grpSp>
        <p:nvGrpSpPr>
          <p:cNvPr id="11" name="Group"/>
          <p:cNvGrpSpPr/>
          <p:nvPr/>
        </p:nvGrpSpPr>
        <p:grpSpPr>
          <a:xfrm>
            <a:off x="236120" y="1896340"/>
            <a:ext cx="4899076" cy="4331854"/>
            <a:chOff x="0" y="0"/>
            <a:chExt cx="3801227" cy="3657105"/>
          </a:xfrm>
        </p:grpSpPr>
        <p:grpSp>
          <p:nvGrpSpPr>
            <p:cNvPr id="19" name="Group"/>
            <p:cNvGrpSpPr/>
            <p:nvPr/>
          </p:nvGrpSpPr>
          <p:grpSpPr>
            <a:xfrm>
              <a:off x="-1" y="0"/>
              <a:ext cx="3801229" cy="3657106"/>
              <a:chOff x="0" y="0"/>
              <a:chExt cx="3801227" cy="3657105"/>
            </a:xfrm>
          </p:grpSpPr>
          <p:grpSp>
            <p:nvGrpSpPr>
              <p:cNvPr id="24" name="Group"/>
              <p:cNvGrpSpPr/>
              <p:nvPr/>
            </p:nvGrpSpPr>
            <p:grpSpPr>
              <a:xfrm>
                <a:off x="-1" y="0"/>
                <a:ext cx="3801229" cy="3657106"/>
                <a:chOff x="0" y="0"/>
                <a:chExt cx="3801227" cy="3657105"/>
              </a:xfrm>
            </p:grpSpPr>
            <p:grpSp>
              <p:nvGrpSpPr>
                <p:cNvPr id="26" name="Group"/>
                <p:cNvGrpSpPr/>
                <p:nvPr/>
              </p:nvGrpSpPr>
              <p:grpSpPr>
                <a:xfrm>
                  <a:off x="-1" y="0"/>
                  <a:ext cx="3801229" cy="3657106"/>
                  <a:chOff x="0" y="0"/>
                  <a:chExt cx="3801227" cy="3657105"/>
                </a:xfrm>
              </p:grpSpPr>
              <p:grpSp>
                <p:nvGrpSpPr>
                  <p:cNvPr id="28" name="Group"/>
                  <p:cNvGrpSpPr/>
                  <p:nvPr/>
                </p:nvGrpSpPr>
                <p:grpSpPr>
                  <a:xfrm>
                    <a:off x="-1" y="0"/>
                    <a:ext cx="3801229" cy="3657106"/>
                    <a:chOff x="0" y="0"/>
                    <a:chExt cx="3801227" cy="3657105"/>
                  </a:xfrm>
                </p:grpSpPr>
                <p:pic>
                  <p:nvPicPr>
                    <p:cNvPr id="30" name="4B567D18-14BA-41EE-8C54-4A9FBDC7CB80-L0-001.jpeg" descr="4B567D18-14BA-41EE-8C54-4A9FBDC7CB80-L0-001.jpeg"/>
                    <p:cNvPicPr>
                      <a:picLocks noChangeAspect="1"/>
                    </p:cNvPicPr>
                    <p:nvPr/>
                  </p:nvPicPr>
                  <p:blipFill>
                    <a:blip r:embed="rId3">
                      <a:extLst/>
                    </a:blip>
                    <a:srcRect l="51439"/>
                    <a:stretch>
                      <a:fillRect/>
                    </a:stretch>
                  </p:blipFill>
                  <p:spPr>
                    <a:xfrm>
                      <a:off x="0" y="0"/>
                      <a:ext cx="3425543" cy="3657106"/>
                    </a:xfrm>
                    <a:prstGeom prst="rect">
                      <a:avLst/>
                    </a:prstGeom>
                    <a:ln w="12700" cap="flat">
                      <a:noFill/>
                      <a:miter lim="400000"/>
                    </a:ln>
                    <a:effectLst/>
                  </p:spPr>
                </p:pic>
                <p:sp>
                  <p:nvSpPr>
                    <p:cNvPr id="31" name="Line"/>
                    <p:cNvSpPr/>
                    <p:nvPr/>
                  </p:nvSpPr>
                  <p:spPr>
                    <a:xfrm flipV="1">
                      <a:off x="3025756" y="1729562"/>
                      <a:ext cx="775472" cy="1102388"/>
                    </a:xfrm>
                    <a:prstGeom prst="line">
                      <a:avLst/>
                    </a:prstGeom>
                    <a:noFill/>
                    <a:ln w="25400" cap="flat">
                      <a:solidFill>
                        <a:schemeClr val="accent1"/>
                      </a:solidFill>
                      <a:prstDash val="solid"/>
                      <a:round/>
                      <a:tailEnd type="triangle" w="med" len="med"/>
                    </a:ln>
                    <a:effectLst>
                      <a:outerShdw blurRad="38100" dist="20000" dir="5400000" rotWithShape="0">
                        <a:srgbClr val="000000">
                          <a:alpha val="38000"/>
                        </a:srgbClr>
                      </a:outerShdw>
                    </a:effectLst>
                  </p:spPr>
                  <p:txBody>
                    <a:bodyPr wrap="square" lIns="45719" tIns="45719" rIns="45719" bIns="45719" numCol="1" anchor="t">
                      <a:noAutofit/>
                    </a:bodyPr>
                    <a:lstStyle/>
                    <a:p>
                      <a:endParaRPr/>
                    </a:p>
                  </p:txBody>
                </p:sp>
              </p:grpSp>
              <p:sp>
                <p:nvSpPr>
                  <p:cNvPr id="29" name="Noon articulation"/>
                  <p:cNvSpPr txBox="1"/>
                  <p:nvPr/>
                </p:nvSpPr>
                <p:spPr>
                  <a:xfrm>
                    <a:off x="358487" y="2988882"/>
                    <a:ext cx="1487821"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r>
                      <a:t>Noon articulation </a:t>
                    </a:r>
                  </a:p>
                </p:txBody>
              </p:sp>
            </p:grpSp>
            <p:sp>
              <p:nvSpPr>
                <p:cNvPr id="27" name="Ghunna"/>
                <p:cNvSpPr txBox="1"/>
                <p:nvPr/>
              </p:nvSpPr>
              <p:spPr>
                <a:xfrm>
                  <a:off x="478947" y="317892"/>
                  <a:ext cx="919843" cy="34018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2000">
                      <a:ln w="9525" cap="flat">
                        <a:solidFill>
                          <a:srgbClr val="203864"/>
                        </a:solidFill>
                        <a:prstDash val="solid"/>
                        <a:round/>
                      </a:ln>
                      <a:solidFill>
                        <a:srgbClr val="203864"/>
                      </a:solidFill>
                      <a:latin typeface="Calibri"/>
                      <a:ea typeface="Calibri"/>
                      <a:cs typeface="Calibri"/>
                      <a:sym typeface="Calibri"/>
                    </a:defRPr>
                  </a:lvl1pPr>
                </a:lstStyle>
                <a:p>
                  <a:r>
                    <a:t>Ghunna</a:t>
                  </a:r>
                </a:p>
              </p:txBody>
            </p:sp>
          </p:grpSp>
          <p:sp>
            <p:nvSpPr>
              <p:cNvPr id="25" name="Line"/>
              <p:cNvSpPr/>
              <p:nvPr/>
            </p:nvSpPr>
            <p:spPr>
              <a:xfrm>
                <a:off x="2726660" y="1653610"/>
                <a:ext cx="1003415" cy="182109"/>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p:spPr>
            <p:txBody>
              <a:bodyPr wrap="square" lIns="45719" tIns="45719" rIns="45719" bIns="45719" numCol="1" anchor="t">
                <a:noAutofit/>
              </a:bodyPr>
              <a:lstStyle/>
              <a:p>
                <a:endParaRPr/>
              </a:p>
            </p:txBody>
          </p:sp>
        </p:grpSp>
        <p:grpSp>
          <p:nvGrpSpPr>
            <p:cNvPr id="20" name="Drawing"/>
            <p:cNvGrpSpPr/>
            <p:nvPr/>
          </p:nvGrpSpPr>
          <p:grpSpPr>
            <a:xfrm>
              <a:off x="153484" y="987080"/>
              <a:ext cx="404208" cy="419776"/>
              <a:chOff x="-12700" y="-12700"/>
              <a:chExt cx="404207" cy="419774"/>
            </a:xfrm>
          </p:grpSpPr>
          <p:pic>
            <p:nvPicPr>
              <p:cNvPr id="21" name="Line Shape" descr="Line Shape"/>
              <p:cNvPicPr>
                <a:picLocks/>
              </p:cNvPicPr>
              <p:nvPr/>
            </p:nvPicPr>
            <p:blipFill>
              <a:blip r:embed="rId4">
                <a:extLst/>
              </a:blip>
              <a:stretch>
                <a:fillRect/>
              </a:stretch>
            </p:blipFill>
            <p:spPr>
              <a:xfrm>
                <a:off x="215622" y="-12700"/>
                <a:ext cx="175886" cy="138748"/>
              </a:xfrm>
              <a:prstGeom prst="rect">
                <a:avLst/>
              </a:prstGeom>
              <a:effectLst/>
            </p:spPr>
          </p:pic>
          <p:pic>
            <p:nvPicPr>
              <p:cNvPr id="22" name="Line Shape" descr="Line Shape"/>
              <p:cNvPicPr>
                <a:picLocks/>
              </p:cNvPicPr>
              <p:nvPr/>
            </p:nvPicPr>
            <p:blipFill>
              <a:blip r:embed="rId5">
                <a:extLst/>
              </a:blip>
              <a:stretch>
                <a:fillRect/>
              </a:stretch>
            </p:blipFill>
            <p:spPr>
              <a:xfrm>
                <a:off x="122217" y="65137"/>
                <a:ext cx="232967" cy="207021"/>
              </a:xfrm>
              <a:prstGeom prst="rect">
                <a:avLst/>
              </a:prstGeom>
              <a:effectLst/>
            </p:spPr>
          </p:pic>
          <p:pic>
            <p:nvPicPr>
              <p:cNvPr id="23" name="Line Shape" descr="Line Shape"/>
              <p:cNvPicPr>
                <a:picLocks/>
              </p:cNvPicPr>
              <p:nvPr/>
            </p:nvPicPr>
            <p:blipFill>
              <a:blip r:embed="rId6">
                <a:extLst/>
              </a:blip>
              <a:stretch>
                <a:fillRect/>
              </a:stretch>
            </p:blipFill>
            <p:spPr>
              <a:xfrm>
                <a:off x="-12700" y="106650"/>
                <a:ext cx="248534" cy="300425"/>
              </a:xfrm>
              <a:prstGeom prst="rect">
                <a:avLst/>
              </a:prstGeom>
              <a:effectLst/>
            </p:spPr>
          </p:pic>
        </p:grpSp>
      </p:grpSp>
      <p:grpSp>
        <p:nvGrpSpPr>
          <p:cNvPr id="32" name="Group"/>
          <p:cNvGrpSpPr/>
          <p:nvPr/>
        </p:nvGrpSpPr>
        <p:grpSpPr>
          <a:xfrm>
            <a:off x="5221586" y="2250824"/>
            <a:ext cx="4680387" cy="3230749"/>
            <a:chOff x="0" y="0"/>
            <a:chExt cx="6783988" cy="2285284"/>
          </a:xfrm>
        </p:grpSpPr>
        <p:grpSp>
          <p:nvGrpSpPr>
            <p:cNvPr id="33" name="Group"/>
            <p:cNvGrpSpPr/>
            <p:nvPr/>
          </p:nvGrpSpPr>
          <p:grpSpPr>
            <a:xfrm>
              <a:off x="0" y="0"/>
              <a:ext cx="6783989" cy="2285285"/>
              <a:chOff x="0" y="0"/>
              <a:chExt cx="6783988" cy="2285284"/>
            </a:xfrm>
          </p:grpSpPr>
          <p:grpSp>
            <p:nvGrpSpPr>
              <p:cNvPr id="35" name="Group"/>
              <p:cNvGrpSpPr/>
              <p:nvPr/>
            </p:nvGrpSpPr>
            <p:grpSpPr>
              <a:xfrm>
                <a:off x="0" y="0"/>
                <a:ext cx="6783989" cy="2285285"/>
                <a:chOff x="0" y="0"/>
                <a:chExt cx="6783988" cy="2285284"/>
              </a:xfrm>
            </p:grpSpPr>
            <p:grpSp>
              <p:nvGrpSpPr>
                <p:cNvPr id="37" name="Group"/>
                <p:cNvGrpSpPr/>
                <p:nvPr/>
              </p:nvGrpSpPr>
              <p:grpSpPr>
                <a:xfrm>
                  <a:off x="0" y="0"/>
                  <a:ext cx="6783989" cy="2285285"/>
                  <a:chOff x="0" y="0"/>
                  <a:chExt cx="6783988" cy="2285284"/>
                </a:xfrm>
              </p:grpSpPr>
              <p:grpSp>
                <p:nvGrpSpPr>
                  <p:cNvPr id="39" name="Group"/>
                  <p:cNvGrpSpPr/>
                  <p:nvPr/>
                </p:nvGrpSpPr>
                <p:grpSpPr>
                  <a:xfrm>
                    <a:off x="0" y="0"/>
                    <a:ext cx="6783989" cy="2285285"/>
                    <a:chOff x="0" y="0"/>
                    <a:chExt cx="6783988" cy="2285284"/>
                  </a:xfrm>
                </p:grpSpPr>
                <p:pic>
                  <p:nvPicPr>
                    <p:cNvPr id="41" name="741931F6-4871-47A7-80D4-114C95F85B65-L0-001.jpeg" descr="741931F6-4871-47A7-80D4-114C95F85B65-L0-001.jpeg"/>
                    <p:cNvPicPr>
                      <a:picLocks noChangeAspect="1"/>
                    </p:cNvPicPr>
                    <p:nvPr/>
                  </p:nvPicPr>
                  <p:blipFill>
                    <a:blip r:embed="rId7">
                      <a:extLst/>
                    </a:blip>
                    <a:srcRect/>
                    <a:stretch>
                      <a:fillRect/>
                    </a:stretch>
                  </p:blipFill>
                  <p:spPr>
                    <a:xfrm>
                      <a:off x="0" y="0"/>
                      <a:ext cx="6783989" cy="2285285"/>
                    </a:xfrm>
                    <a:prstGeom prst="rect">
                      <a:avLst/>
                    </a:prstGeom>
                    <a:ln w="12700" cap="flat">
                      <a:noFill/>
                      <a:miter lim="400000"/>
                    </a:ln>
                    <a:effectLst/>
                  </p:spPr>
                </p:pic>
                <p:sp>
                  <p:nvSpPr>
                    <p:cNvPr id="42" name="ها…"/>
                    <p:cNvSpPr txBox="1"/>
                    <p:nvPr/>
                  </p:nvSpPr>
                  <p:spPr>
                    <a:xfrm>
                      <a:off x="5400589" y="796984"/>
                      <a:ext cx="278555" cy="49202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rtl="1">
                        <a:defRPr/>
                      </a:pPr>
                      <a:r>
                        <a:rPr b="1"/>
                        <a:t>ها</a:t>
                      </a:r>
                      <a:r>
                        <a:t> </a:t>
                      </a:r>
                    </a:p>
                    <a:p>
                      <a:pPr rtl="1">
                        <a:defRPr b="1"/>
                      </a:pPr>
                      <a:r>
                        <a:t>ء</a:t>
                      </a:r>
                    </a:p>
                  </p:txBody>
                </p:sp>
              </p:grpSp>
              <p:sp>
                <p:nvSpPr>
                  <p:cNvPr id="40" name="ح"/>
                  <p:cNvSpPr txBox="1"/>
                  <p:nvPr/>
                </p:nvSpPr>
                <p:spPr>
                  <a:xfrm>
                    <a:off x="2743682" y="998191"/>
                    <a:ext cx="206758"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rtl="1">
                      <a:defRPr b="1"/>
                    </a:lvl1pPr>
                  </a:lstStyle>
                  <a:p>
                    <a:r>
                      <a:t>ح</a:t>
                    </a:r>
                  </a:p>
                </p:txBody>
              </p:sp>
            </p:grpSp>
            <p:sp>
              <p:nvSpPr>
                <p:cNvPr id="38" name="ع"/>
                <p:cNvSpPr txBox="1"/>
                <p:nvPr/>
              </p:nvSpPr>
              <p:spPr>
                <a:xfrm>
                  <a:off x="4126344" y="998191"/>
                  <a:ext cx="243543"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algn="r" rtl="1">
                    <a:defRPr b="1"/>
                  </a:lvl1pPr>
                </a:lstStyle>
                <a:p>
                  <a:r>
                    <a:t>ع</a:t>
                  </a:r>
                </a:p>
              </p:txBody>
            </p:sp>
          </p:grpSp>
          <p:sp>
            <p:nvSpPr>
              <p:cNvPr id="36" name="غ"/>
              <p:cNvSpPr txBox="1"/>
              <p:nvPr/>
            </p:nvSpPr>
            <p:spPr>
              <a:xfrm>
                <a:off x="1476561" y="998191"/>
                <a:ext cx="200333"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rtl="1">
                  <a:defRPr b="1"/>
                </a:lvl1pPr>
              </a:lstStyle>
              <a:p>
                <a:r>
                  <a:t>غ</a:t>
                </a:r>
              </a:p>
            </p:txBody>
          </p:sp>
        </p:grpSp>
        <p:sp>
          <p:nvSpPr>
            <p:cNvPr id="34" name="خ"/>
            <p:cNvSpPr txBox="1"/>
            <p:nvPr/>
          </p:nvSpPr>
          <p:spPr>
            <a:xfrm>
              <a:off x="250438" y="998230"/>
              <a:ext cx="206758"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rtl="1">
                <a:defRPr b="1"/>
              </a:lvl1pPr>
            </a:lstStyle>
            <a:p>
              <a:r>
                <a:t>خ</a:t>
              </a:r>
            </a:p>
          </p:txBody>
        </p:sp>
      </p:grpSp>
    </p:spTree>
    <p:extLst>
      <p:ext uri="{BB962C8B-B14F-4D97-AF65-F5344CB8AC3E}">
        <p14:creationId xmlns:p14="http://schemas.microsoft.com/office/powerpoint/2010/main" val="390750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dvAuto="0"/>
      <p:bldP spid="32" grpId="0"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6432</TotalTime>
  <Words>987</Words>
  <Application>Microsoft Office PowerPoint</Application>
  <PresentationFormat>Widescreen</PresentationFormat>
  <Paragraphs>182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Unicode MS</vt:lpstr>
      <vt:lpstr>Arial</vt:lpstr>
      <vt:lpstr>Calibri</vt:lpstr>
      <vt:lpstr>Calibri Light</vt:lpstr>
      <vt:lpstr>Sakkal Majalla</vt:lpstr>
      <vt:lpstr>Wingdings</vt:lpstr>
      <vt:lpstr>Office Theme</vt:lpstr>
      <vt:lpstr>أحكام  النون الساكنة والتنوين (الإظهار الحلقي)</vt:lpstr>
      <vt:lpstr>عناصر المحاضرة</vt:lpstr>
      <vt:lpstr>Introduction to the Noon Sakinah &amp; Tanween  مقدمة أحكام النون الساكنة والتنوين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Microsoft account</cp:lastModifiedBy>
  <cp:revision>61</cp:revision>
  <dcterms:created xsi:type="dcterms:W3CDTF">2020-09-13T17:12:40Z</dcterms:created>
  <dcterms:modified xsi:type="dcterms:W3CDTF">2021-03-15T20:33:46Z</dcterms:modified>
</cp:coreProperties>
</file>