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60" r:id="rId5"/>
    <p:sldId id="271" r:id="rId6"/>
    <p:sldId id="261" r:id="rId7"/>
    <p:sldId id="262" r:id="rId8"/>
    <p:sldId id="263" r:id="rId9"/>
    <p:sldId id="264" r:id="rId10"/>
    <p:sldId id="265" r:id="rId11"/>
    <p:sldId id="266" r:id="rId12"/>
    <p:sldId id="267"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2"/>
    <p:restoredTop sz="92683"/>
  </p:normalViewPr>
  <p:slideViewPr>
    <p:cSldViewPr snapToGrid="0" snapToObjects="1">
      <p:cViewPr varScale="1">
        <p:scale>
          <a:sx n="88" d="100"/>
          <a:sy n="88" d="100"/>
        </p:scale>
        <p:origin x="-80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pPr/>
              <a:t>10/18/2021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pPr/>
              <a:t>‹#›</a:t>
            </a:fld>
            <a:endParaRPr lang="en-US"/>
          </a:p>
        </p:txBody>
      </p:sp>
    </p:spTree>
    <p:extLst>
      <p:ext uri="{BB962C8B-B14F-4D97-AF65-F5344CB8AC3E}">
        <p14:creationId xmlns:p14="http://schemas.microsoft.com/office/powerpoint/2010/main" xmlns=""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49FB2A54-FC40-FE44-B3CA-E2D3E1BD244C}"/>
              </a:ext>
            </a:extLst>
          </p:cNvPr>
          <p:cNvSpPr>
            <a:spLocks noGrp="1"/>
          </p:cNvSpPr>
          <p:nvPr>
            <p:ph type="dt" sz="half" idx="10"/>
          </p:nvPr>
        </p:nvSpPr>
        <p:spPr/>
        <p:txBody>
          <a:bodyPr/>
          <a:lstStyle/>
          <a:p>
            <a:fld id="{2F1C5D8C-D28F-42D9-AF59-A19C9EA99129}" type="datetime1">
              <a:rPr lang="en-CA" smtClean="0"/>
              <a:t>18/10/2021</a:t>
            </a:fld>
            <a:endParaRPr lang="en-US"/>
          </a:p>
        </p:txBody>
      </p:sp>
      <p:sp>
        <p:nvSpPr>
          <p:cNvPr id="6" name="Slide Number Placeholder 5">
            <a:extLst>
              <a:ext uri="{FF2B5EF4-FFF2-40B4-BE49-F238E27FC236}">
                <a16:creationId xmlns:a16="http://schemas.microsoft.com/office/drawing/2014/main" xmlns="" id="{6CF84A88-7E80-B240-B1D0-E6162EFB86F5}"/>
              </a:ext>
            </a:extLst>
          </p:cNvPr>
          <p:cNvSpPr>
            <a:spLocks noGrp="1"/>
          </p:cNvSpPr>
          <p:nvPr>
            <p:ph type="sldNum" sz="quarter" idx="12"/>
          </p:nvPr>
        </p:nvSpPr>
        <p:spPr/>
        <p:txBody>
          <a:bodyPr/>
          <a:lstStyle/>
          <a:p>
            <a:fld id="{C8784B88-F3D9-6A4F-9660-1A0A1E561ED7}" type="slidenum">
              <a:rPr lang="en-US" smtClean="0"/>
              <a:pPr/>
              <a:t>‹#›</a:t>
            </a:fld>
            <a:endParaRPr lang="en-US"/>
          </a:p>
        </p:txBody>
      </p:sp>
      <p:sp>
        <p:nvSpPr>
          <p:cNvPr id="16" name="Rectangle 15">
            <a:extLst>
              <a:ext uri="{FF2B5EF4-FFF2-40B4-BE49-F238E27FC236}">
                <a16:creationId xmlns:a16="http://schemas.microsoft.com/office/drawing/2014/main" xmlns=""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xmlns=""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xmlns=""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xmlns=""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xmlns=""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62670A9-CBAB-2C49-950E-5B31284F2D97}"/>
              </a:ext>
            </a:extLst>
          </p:cNvPr>
          <p:cNvSpPr>
            <a:spLocks noGrp="1"/>
          </p:cNvSpPr>
          <p:nvPr>
            <p:ph type="dt" sz="half" idx="10"/>
          </p:nvPr>
        </p:nvSpPr>
        <p:spPr/>
        <p:txBody>
          <a:bodyPr/>
          <a:lstStyle/>
          <a:p>
            <a:fld id="{5ADD7787-3649-4771-8427-2C793601BBF7}" type="datetime1">
              <a:rPr lang="en-CA" smtClean="0"/>
              <a:t>18/10/2021</a:t>
            </a:fld>
            <a:endParaRPr lang="en-US"/>
          </a:p>
        </p:txBody>
      </p:sp>
      <p:sp>
        <p:nvSpPr>
          <p:cNvPr id="6" name="Slide Number Placeholder 5">
            <a:extLst>
              <a:ext uri="{FF2B5EF4-FFF2-40B4-BE49-F238E27FC236}">
                <a16:creationId xmlns:a16="http://schemas.microsoft.com/office/drawing/2014/main" xmlns="" id="{ACE9C57E-F3D0-124E-BE46-E8D0BC6F51B4}"/>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xmlns=""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EE515DF-717B-B242-AE59-FBFEC115EAFF}"/>
              </a:ext>
            </a:extLst>
          </p:cNvPr>
          <p:cNvSpPr>
            <a:spLocks noGrp="1"/>
          </p:cNvSpPr>
          <p:nvPr>
            <p:ph type="dt" sz="half" idx="10"/>
          </p:nvPr>
        </p:nvSpPr>
        <p:spPr/>
        <p:txBody>
          <a:bodyPr/>
          <a:lstStyle/>
          <a:p>
            <a:fld id="{76FF603B-56C5-467E-AE45-C44C130EBFEA}" type="datetime1">
              <a:rPr lang="en-CA" smtClean="0"/>
              <a:t>18/10/2021</a:t>
            </a:fld>
            <a:endParaRPr lang="en-US"/>
          </a:p>
        </p:txBody>
      </p:sp>
      <p:sp>
        <p:nvSpPr>
          <p:cNvPr id="6" name="Slide Number Placeholder 5">
            <a:extLst>
              <a:ext uri="{FF2B5EF4-FFF2-40B4-BE49-F238E27FC236}">
                <a16:creationId xmlns:a16="http://schemas.microsoft.com/office/drawing/2014/main" xmlns="" id="{6BACAEFF-B8AB-074B-AAD7-B40D9E5BE132}"/>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A9F3B3C2-584D-B04F-9C08-AEBABB5984D6}"/>
              </a:ext>
            </a:extLst>
          </p:cNvPr>
          <p:cNvSpPr>
            <a:spLocks noGrp="1"/>
          </p:cNvSpPr>
          <p:nvPr>
            <p:ph type="dt" sz="half" idx="10"/>
          </p:nvPr>
        </p:nvSpPr>
        <p:spPr/>
        <p:txBody>
          <a:bodyPr/>
          <a:lstStyle/>
          <a:p>
            <a:fld id="{69361851-7EC6-4856-9B22-2BF603610568}" type="datetime1">
              <a:rPr lang="en-CA" smtClean="0"/>
              <a:t>18/10/2021</a:t>
            </a:fld>
            <a:endParaRPr lang="en-US"/>
          </a:p>
        </p:txBody>
      </p:sp>
      <p:sp>
        <p:nvSpPr>
          <p:cNvPr id="6" name="Slide Number Placeholder 5">
            <a:extLst>
              <a:ext uri="{FF2B5EF4-FFF2-40B4-BE49-F238E27FC236}">
                <a16:creationId xmlns:a16="http://schemas.microsoft.com/office/drawing/2014/main" xmlns="" id="{8048785F-521D-0C44-8EE3-2CFF92EC9775}"/>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xmlns=""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xmlns="" id="{912EA2A2-1905-F64F-A921-98677409C732}"/>
              </a:ext>
            </a:extLst>
          </p:cNvPr>
          <p:cNvSpPr>
            <a:spLocks noGrp="1"/>
          </p:cNvSpPr>
          <p:nvPr>
            <p:ph type="dt" sz="half" idx="10"/>
          </p:nvPr>
        </p:nvSpPr>
        <p:spPr/>
        <p:txBody>
          <a:bodyPr/>
          <a:lstStyle/>
          <a:p>
            <a:fld id="{51F18927-880D-458F-A85E-F554B0660BDA}" type="datetime1">
              <a:rPr lang="en-CA" smtClean="0"/>
              <a:t>18/10/2021</a:t>
            </a:fld>
            <a:endParaRPr lang="en-US"/>
          </a:p>
        </p:txBody>
      </p:sp>
      <p:sp>
        <p:nvSpPr>
          <p:cNvPr id="6" name="Slide Number Placeholder 5">
            <a:extLst>
              <a:ext uri="{FF2B5EF4-FFF2-40B4-BE49-F238E27FC236}">
                <a16:creationId xmlns:a16="http://schemas.microsoft.com/office/drawing/2014/main" xmlns="" id="{1AB12FB8-D1DA-5C42-865C-4E2AF1F5487D}"/>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6BCD8A8-3C59-E545-B02E-2C1655DF8219}"/>
              </a:ext>
            </a:extLst>
          </p:cNvPr>
          <p:cNvSpPr>
            <a:spLocks noGrp="1"/>
          </p:cNvSpPr>
          <p:nvPr>
            <p:ph type="dt" sz="half" idx="10"/>
          </p:nvPr>
        </p:nvSpPr>
        <p:spPr/>
        <p:txBody>
          <a:bodyPr/>
          <a:lstStyle/>
          <a:p>
            <a:fld id="{A23B5396-9647-461F-BBCE-CD98A8DFFAA9}" type="datetime1">
              <a:rPr lang="en-CA" smtClean="0"/>
              <a:t>18/10/2021</a:t>
            </a:fld>
            <a:endParaRPr lang="en-US"/>
          </a:p>
        </p:txBody>
      </p:sp>
      <p:sp>
        <p:nvSpPr>
          <p:cNvPr id="7" name="Slide Number Placeholder 6">
            <a:extLst>
              <a:ext uri="{FF2B5EF4-FFF2-40B4-BE49-F238E27FC236}">
                <a16:creationId xmlns:a16="http://schemas.microsoft.com/office/drawing/2014/main" xmlns="" id="{EA882D9E-F43F-D44C-82D8-8DC2B412D099}"/>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xmlns=""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117F8ED-C600-CB41-A494-4CC0D8ACAEF7}"/>
              </a:ext>
            </a:extLst>
          </p:cNvPr>
          <p:cNvSpPr>
            <a:spLocks noGrp="1"/>
          </p:cNvSpPr>
          <p:nvPr>
            <p:ph type="dt" sz="half" idx="10"/>
          </p:nvPr>
        </p:nvSpPr>
        <p:spPr/>
        <p:txBody>
          <a:bodyPr/>
          <a:lstStyle/>
          <a:p>
            <a:fld id="{FF455E3E-D44D-43E6-9BE9-41620A22323A}" type="datetime1">
              <a:rPr lang="en-CA" smtClean="0"/>
              <a:t>18/10/2021</a:t>
            </a:fld>
            <a:endParaRPr lang="en-US"/>
          </a:p>
        </p:txBody>
      </p:sp>
      <p:sp>
        <p:nvSpPr>
          <p:cNvPr id="9" name="Slide Number Placeholder 8">
            <a:extLst>
              <a:ext uri="{FF2B5EF4-FFF2-40B4-BE49-F238E27FC236}">
                <a16:creationId xmlns:a16="http://schemas.microsoft.com/office/drawing/2014/main" xmlns="" id="{C5487123-0779-FB4A-827B-51AC31926FE8}"/>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04D16E0-8AC1-FB48-892C-65E7457A1629}"/>
              </a:ext>
            </a:extLst>
          </p:cNvPr>
          <p:cNvSpPr>
            <a:spLocks noGrp="1"/>
          </p:cNvSpPr>
          <p:nvPr>
            <p:ph type="dt" sz="half" idx="10"/>
          </p:nvPr>
        </p:nvSpPr>
        <p:spPr/>
        <p:txBody>
          <a:bodyPr/>
          <a:lstStyle/>
          <a:p>
            <a:fld id="{FD91924A-9AF9-47C0-9A3E-234C00132198}" type="datetime1">
              <a:rPr lang="en-CA" smtClean="0"/>
              <a:t>18/10/2021</a:t>
            </a:fld>
            <a:endParaRPr lang="en-US"/>
          </a:p>
        </p:txBody>
      </p:sp>
      <p:sp>
        <p:nvSpPr>
          <p:cNvPr id="5" name="Slide Number Placeholder 4">
            <a:extLst>
              <a:ext uri="{FF2B5EF4-FFF2-40B4-BE49-F238E27FC236}">
                <a16:creationId xmlns:a16="http://schemas.microsoft.com/office/drawing/2014/main" xmlns="" id="{E936B769-975D-F442-93E9-0CEA33453752}"/>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5A3B0DD-3463-5344-B094-815387B42932}"/>
              </a:ext>
            </a:extLst>
          </p:cNvPr>
          <p:cNvSpPr>
            <a:spLocks noGrp="1"/>
          </p:cNvSpPr>
          <p:nvPr>
            <p:ph type="dt" sz="half" idx="10"/>
          </p:nvPr>
        </p:nvSpPr>
        <p:spPr/>
        <p:txBody>
          <a:bodyPr/>
          <a:lstStyle/>
          <a:p>
            <a:fld id="{7CDF4309-CC30-4851-9A5D-0C13C8638864}" type="datetime1">
              <a:rPr lang="en-CA" smtClean="0"/>
              <a:t>18/10/2021</a:t>
            </a:fld>
            <a:endParaRPr lang="en-US"/>
          </a:p>
        </p:txBody>
      </p:sp>
      <p:sp>
        <p:nvSpPr>
          <p:cNvPr id="4" name="Slide Number Placeholder 3">
            <a:extLst>
              <a:ext uri="{FF2B5EF4-FFF2-40B4-BE49-F238E27FC236}">
                <a16:creationId xmlns:a16="http://schemas.microsoft.com/office/drawing/2014/main" xmlns="" id="{94EC7B5A-ACA7-1149-B4B9-6FC902D09F41}"/>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xmlns=""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3027EFE-F754-E54E-92CC-853C3A3E3843}"/>
              </a:ext>
            </a:extLst>
          </p:cNvPr>
          <p:cNvSpPr>
            <a:spLocks noGrp="1"/>
          </p:cNvSpPr>
          <p:nvPr>
            <p:ph type="dt" sz="half" idx="10"/>
          </p:nvPr>
        </p:nvSpPr>
        <p:spPr/>
        <p:txBody>
          <a:bodyPr/>
          <a:lstStyle/>
          <a:p>
            <a:fld id="{BE4EA415-B149-4989-B5F9-2496E31E3109}" type="datetime1">
              <a:rPr lang="en-CA" smtClean="0"/>
              <a:t>18/10/2021</a:t>
            </a:fld>
            <a:endParaRPr lang="en-US"/>
          </a:p>
        </p:txBody>
      </p:sp>
      <p:sp>
        <p:nvSpPr>
          <p:cNvPr id="7" name="Slide Number Placeholder 6">
            <a:extLst>
              <a:ext uri="{FF2B5EF4-FFF2-40B4-BE49-F238E27FC236}">
                <a16:creationId xmlns:a16="http://schemas.microsoft.com/office/drawing/2014/main" xmlns="" id="{3FC53744-71D3-DE4B-85B7-2122B010BB52}"/>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94D85BC-44AD-2443-953B-FAF3B3FEC79F}"/>
              </a:ext>
            </a:extLst>
          </p:cNvPr>
          <p:cNvSpPr>
            <a:spLocks noGrp="1"/>
          </p:cNvSpPr>
          <p:nvPr>
            <p:ph type="dt" sz="half" idx="10"/>
          </p:nvPr>
        </p:nvSpPr>
        <p:spPr/>
        <p:txBody>
          <a:bodyPr/>
          <a:lstStyle/>
          <a:p>
            <a:fld id="{118D548A-7819-4329-B0B6-CFCC16C603D5}" type="datetime1">
              <a:rPr lang="en-CA" smtClean="0"/>
              <a:t>18/10/2021</a:t>
            </a:fld>
            <a:endParaRPr lang="en-US"/>
          </a:p>
        </p:txBody>
      </p:sp>
      <p:sp>
        <p:nvSpPr>
          <p:cNvPr id="7" name="Slide Number Placeholder 6">
            <a:extLst>
              <a:ext uri="{FF2B5EF4-FFF2-40B4-BE49-F238E27FC236}">
                <a16:creationId xmlns:a16="http://schemas.microsoft.com/office/drawing/2014/main" xmlns="" id="{F0BBF23B-F646-BF47-AE26-9F9D9402CD2C}"/>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xmlns=""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C2442BB3-3922-431D-ACEF-DC6481DE6E92}" type="datetime1">
              <a:rPr lang="en-CA" smtClean="0"/>
              <a:t>18/10/2021</a:t>
            </a:fld>
            <a:endParaRPr lang="en-US" dirty="0"/>
          </a:p>
        </p:txBody>
      </p:sp>
      <p:sp>
        <p:nvSpPr>
          <p:cNvPr id="6" name="Slide Number Placeholder 5">
            <a:extLst>
              <a:ext uri="{FF2B5EF4-FFF2-40B4-BE49-F238E27FC236}">
                <a16:creationId xmlns:a16="http://schemas.microsoft.com/office/drawing/2014/main" xmlns=""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xmlns=""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xmlns=""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xmlns=""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C2B0BB-85E7-444B-A033-873561327BFC}"/>
              </a:ext>
            </a:extLst>
          </p:cNvPr>
          <p:cNvSpPr>
            <a:spLocks noGrp="1"/>
          </p:cNvSpPr>
          <p:nvPr>
            <p:ph type="ctrTitle"/>
          </p:nvPr>
        </p:nvSpPr>
        <p:spPr/>
        <p:txBody>
          <a:bodyPr/>
          <a:lstStyle/>
          <a:p>
            <a:r>
              <a:rPr lang="en-US" dirty="0" smtClean="0"/>
              <a:t>HADEETH</a:t>
            </a:r>
            <a:endParaRPr lang="en-US" dirty="0"/>
          </a:p>
        </p:txBody>
      </p:sp>
      <p:sp>
        <p:nvSpPr>
          <p:cNvPr id="3" name="Subtitle 2">
            <a:extLst>
              <a:ext uri="{FF2B5EF4-FFF2-40B4-BE49-F238E27FC236}">
                <a16:creationId xmlns:a16="http://schemas.microsoft.com/office/drawing/2014/main" xmlns="" id="{D2CE41B7-91BB-2643-B51E-9483CCFAA46F}"/>
              </a:ext>
            </a:extLst>
          </p:cNvPr>
          <p:cNvSpPr>
            <a:spLocks noGrp="1"/>
          </p:cNvSpPr>
          <p:nvPr>
            <p:ph type="subTitle" idx="1"/>
          </p:nvPr>
        </p:nvSpPr>
        <p:spPr/>
        <p:txBody>
          <a:bodyPr/>
          <a:lstStyle/>
          <a:p>
            <a:r>
              <a:rPr lang="en-US" b="1" dirty="0" smtClean="0"/>
              <a:t>Imam Adnan </a:t>
            </a:r>
            <a:r>
              <a:rPr lang="en-US" b="1" dirty="0" err="1" smtClean="0"/>
              <a:t>Balihodzic</a:t>
            </a:r>
            <a:endParaRPr lang="en-US" dirty="0"/>
          </a:p>
        </p:txBody>
      </p:sp>
      <p:sp>
        <p:nvSpPr>
          <p:cNvPr id="5" name="Slide Number Placeholder 4">
            <a:extLst>
              <a:ext uri="{FF2B5EF4-FFF2-40B4-BE49-F238E27FC236}">
                <a16:creationId xmlns:a16="http://schemas.microsoft.com/office/drawing/2014/main" xmlns="" id="{5C1C79E2-969B-654E-9C3F-A0C291F5423E}"/>
              </a:ext>
            </a:extLst>
          </p:cNvPr>
          <p:cNvSpPr>
            <a:spLocks noGrp="1"/>
          </p:cNvSpPr>
          <p:nvPr>
            <p:ph type="sldNum" sz="quarter" idx="12"/>
          </p:nvPr>
        </p:nvSpPr>
        <p:spPr/>
        <p:txBody>
          <a:bodyPr/>
          <a:lstStyle/>
          <a:p>
            <a:fld id="{C8784B88-F3D9-6A4F-9660-1A0A1E561ED7}" type="slidenum">
              <a:rPr lang="en-US" smtClean="0"/>
              <a:pPr/>
              <a:t>1</a:t>
            </a:fld>
            <a:endParaRPr lang="en-US"/>
          </a:p>
        </p:txBody>
      </p:sp>
      <p:sp>
        <p:nvSpPr>
          <p:cNvPr id="7" name="TextBox 6">
            <a:extLst>
              <a:ext uri="{FF2B5EF4-FFF2-40B4-BE49-F238E27FC236}">
                <a16:creationId xmlns:a16="http://schemas.microsoft.com/office/drawing/2014/main" xmlns="" id="{3F55A7A9-5738-CF48-B5C0-8FEFD5979462}"/>
              </a:ext>
            </a:extLst>
          </p:cNvPr>
          <p:cNvSpPr txBox="1"/>
          <p:nvPr/>
        </p:nvSpPr>
        <p:spPr>
          <a:xfrm>
            <a:off x="3893025" y="1782325"/>
            <a:ext cx="4649671" cy="369332"/>
          </a:xfrm>
          <a:prstGeom prst="rect">
            <a:avLst/>
          </a:prstGeom>
          <a:noFill/>
        </p:spPr>
        <p:txBody>
          <a:bodyPr wrap="none" rtlCol="0">
            <a:spAutoFit/>
          </a:bodyPr>
          <a:lstStyle/>
          <a:p>
            <a:r>
              <a:rPr lang="en-CA" b="1" dirty="0" smtClean="0">
                <a:solidFill>
                  <a:schemeClr val="bg1"/>
                </a:solidFill>
              </a:rPr>
              <a:t>HAD 121 </a:t>
            </a:r>
            <a:r>
              <a:rPr lang="en-CA" b="1" dirty="0">
                <a:solidFill>
                  <a:schemeClr val="bg1"/>
                </a:solidFill>
              </a:rPr>
              <a:t>– </a:t>
            </a:r>
            <a:r>
              <a:rPr lang="en-CA" b="1" dirty="0" smtClean="0">
                <a:solidFill>
                  <a:schemeClr val="bg1"/>
                </a:solidFill>
              </a:rPr>
              <a:t>Hadeeth </a:t>
            </a:r>
            <a:r>
              <a:rPr lang="en-CA" b="1" dirty="0">
                <a:solidFill>
                  <a:schemeClr val="bg1"/>
                </a:solidFill>
              </a:rPr>
              <a:t>Curriculum – Lecture No. </a:t>
            </a:r>
            <a:r>
              <a:rPr lang="en-CA" b="1" dirty="0" smtClean="0">
                <a:solidFill>
                  <a:schemeClr val="bg1"/>
                </a:solidFill>
              </a:rPr>
              <a:t>6</a:t>
            </a:r>
            <a:endParaRPr lang="en-US" dirty="0"/>
          </a:p>
        </p:txBody>
      </p:sp>
      <p:sp>
        <p:nvSpPr>
          <p:cNvPr id="8" name="Google Shape;86;p1"/>
          <p:cNvSpPr txBox="1"/>
          <p:nvPr/>
        </p:nvSpPr>
        <p:spPr>
          <a:xfrm>
            <a:off x="5211594" y="5476772"/>
            <a:ext cx="1851343" cy="903007"/>
          </a:xfrm>
          <a:prstGeom prst="rect">
            <a:avLst/>
          </a:prstGeom>
          <a:solidFill>
            <a:schemeClr val="accent1">
              <a:lumMod val="50000"/>
            </a:schemeClr>
          </a:solidFill>
          <a:ln>
            <a:noFill/>
          </a:ln>
        </p:spPr>
        <p:txBody>
          <a:bodyPr spcFirstLastPara="1" wrap="square" lIns="91425" tIns="45700" rIns="91425" bIns="45700" anchor="b" anchorCtr="0">
            <a:noAutofit/>
          </a:bodyPr>
          <a:lstStyle/>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First Semester</a:t>
            </a:r>
          </a:p>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1442H/2020 </a:t>
            </a:r>
            <a:endParaRPr lang="ar-JO" sz="1200" b="1" dirty="0" smtClean="0">
              <a:solidFill>
                <a:schemeClr val="bg1"/>
              </a:solidFill>
              <a:latin typeface="Simplified Arabic" pitchFamily="18" charset="-78"/>
              <a:sym typeface="Calibri"/>
            </a:endParaRPr>
          </a:p>
        </p:txBody>
      </p:sp>
    </p:spTree>
    <p:extLst>
      <p:ext uri="{BB962C8B-B14F-4D97-AF65-F5344CB8AC3E}">
        <p14:creationId xmlns:p14="http://schemas.microsoft.com/office/powerpoint/2010/main" xmlns="" val="3934097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#6:That which is lawful is clear</a:t>
            </a:r>
          </a:p>
        </p:txBody>
      </p:sp>
      <p:sp>
        <p:nvSpPr>
          <p:cNvPr id="3" name="Content Placeholder 2"/>
          <p:cNvSpPr>
            <a:spLocks noGrp="1"/>
          </p:cNvSpPr>
          <p:nvPr>
            <p:ph idx="1"/>
          </p:nvPr>
        </p:nvSpPr>
        <p:spPr>
          <a:xfrm>
            <a:off x="838200" y="1690688"/>
            <a:ext cx="10515600" cy="4837118"/>
          </a:xfrm>
        </p:spPr>
        <p:txBody>
          <a:bodyPr>
            <a:normAutofit fontScale="62500" lnSpcReduction="20000"/>
          </a:bodyPr>
          <a:lstStyle/>
          <a:p>
            <a:r>
              <a:rPr lang="en-US" b="1" dirty="0">
                <a:solidFill>
                  <a:srgbClr val="008000"/>
                </a:solidFill>
              </a:rPr>
              <a:t>"In the body there is a morsel of flesh which, if it be sound, all the body is sound and which, if it be diseased, all of it is diseased. This part of the body is the heart." </a:t>
            </a:r>
            <a:endParaRPr lang="en-US" dirty="0">
              <a:solidFill>
                <a:srgbClr val="008000"/>
              </a:solidFill>
            </a:endParaRPr>
          </a:p>
          <a:p>
            <a:r>
              <a:rPr lang="en-US" dirty="0"/>
              <a:t>The Arabic word for </a:t>
            </a:r>
            <a:r>
              <a:rPr lang="en-US" b="1" dirty="0">
                <a:solidFill>
                  <a:srgbClr val="008000"/>
                </a:solidFill>
              </a:rPr>
              <a:t>"heart" (</a:t>
            </a:r>
            <a:r>
              <a:rPr lang="en-US" b="1" i="1" dirty="0" err="1">
                <a:solidFill>
                  <a:srgbClr val="008000"/>
                </a:solidFill>
              </a:rPr>
              <a:t>qalb</a:t>
            </a:r>
            <a:r>
              <a:rPr lang="en-US" b="1" dirty="0">
                <a:solidFill>
                  <a:srgbClr val="008000"/>
                </a:solidFill>
              </a:rPr>
              <a:t>) </a:t>
            </a:r>
            <a:r>
              <a:rPr lang="en-US" dirty="0"/>
              <a:t>is a word implying that it is </a:t>
            </a:r>
            <a:r>
              <a:rPr lang="en-US" dirty="0">
                <a:solidFill>
                  <a:srgbClr val="008000"/>
                </a:solidFill>
              </a:rPr>
              <a:t>a piece of flesh that is light in weight</a:t>
            </a:r>
            <a:r>
              <a:rPr lang="en-US" dirty="0"/>
              <a:t>. However, it is great in its strength and importance. Allah distinguishes the humans from the rest of the creatures due to the human's heart and intellect. </a:t>
            </a:r>
          </a:p>
          <a:p>
            <a:r>
              <a:rPr lang="en-US" dirty="0"/>
              <a:t>The rest of the limbs are subservient to and obey the heart. The heart is the commander and the limbs are the soldiers. Therefore, if the heart is good, the "soldiers" and their acts are good and if the heart is evil, the "soldiers" and their acts are evil. If the heart is completely pure it will contain only love for Allah, love for the things that Allah loves, fear of Allah and fear of engaging in something that Allah hates. Such a heart will abstain from all of the forbidden acts and will also abstain from the ambiguous matters out of fear that they are forbidden. If the heart is greatly evil it will follow its own desires and it will perform the acts that it loves regardless of whether Allah loves those acts or not. The only heart that will aid the person in Allah's sight is the sound, wholesome, submitting heart. Allah says, </a:t>
            </a:r>
            <a:r>
              <a:rPr lang="en-US" i="1" dirty="0">
                <a:solidFill>
                  <a:srgbClr val="008000"/>
                </a:solidFill>
              </a:rPr>
              <a:t>"The day when wealth and sons avail not (any man) save him who brings unto Allah a sound heart"</a:t>
            </a:r>
            <a:r>
              <a:rPr lang="en-US" dirty="0">
                <a:solidFill>
                  <a:srgbClr val="008000"/>
                </a:solidFill>
              </a:rPr>
              <a:t> </a:t>
            </a:r>
            <a:r>
              <a:rPr lang="en-US" dirty="0"/>
              <a:t>(al-</a:t>
            </a:r>
            <a:r>
              <a:rPr lang="en-US" dirty="0" err="1"/>
              <a:t>Shuaraa</a:t>
            </a:r>
            <a:r>
              <a:rPr lang="en-US" dirty="0"/>
              <a:t> 88-89).</a:t>
            </a:r>
          </a:p>
        </p:txBody>
      </p:sp>
      <p:sp>
        <p:nvSpPr>
          <p:cNvPr id="5" name="Slide Number Placeholder 4"/>
          <p:cNvSpPr>
            <a:spLocks noGrp="1"/>
          </p:cNvSpPr>
          <p:nvPr>
            <p:ph type="sldNum" sz="quarter" idx="12"/>
          </p:nvPr>
        </p:nvSpPr>
        <p:spPr/>
        <p:txBody>
          <a:bodyPr/>
          <a:lstStyle/>
          <a:p>
            <a:fld id="{C8784B88-F3D9-6A4F-9660-1A0A1E561ED7}" type="slidenum">
              <a:rPr lang="en-US" smtClean="0"/>
              <a:pPr/>
              <a:t>10</a:t>
            </a:fld>
            <a:endParaRPr lang="en-US"/>
          </a:p>
        </p:txBody>
      </p:sp>
    </p:spTree>
    <p:extLst>
      <p:ext uri="{BB962C8B-B14F-4D97-AF65-F5344CB8AC3E}">
        <p14:creationId xmlns:p14="http://schemas.microsoft.com/office/powerpoint/2010/main" xmlns="" val="412960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solidFill>
                  <a:prstClr val="black"/>
                </a:solidFill>
              </a:rPr>
              <a:t>Hadeeth</a:t>
            </a:r>
            <a:r>
              <a:rPr lang="en-US" sz="3200" dirty="0" smtClean="0">
                <a:solidFill>
                  <a:prstClr val="black"/>
                </a:solidFill>
              </a:rPr>
              <a:t> </a:t>
            </a:r>
            <a:r>
              <a:rPr lang="en-US" sz="3200" dirty="0">
                <a:solidFill>
                  <a:prstClr val="black"/>
                </a:solidFill>
              </a:rPr>
              <a:t>#6:That which is lawful is clear</a:t>
            </a:r>
            <a:endParaRPr lang="en-US" sz="3600" dirty="0"/>
          </a:p>
        </p:txBody>
      </p:sp>
      <p:sp>
        <p:nvSpPr>
          <p:cNvPr id="3" name="Content Placeholder 2"/>
          <p:cNvSpPr>
            <a:spLocks noGrp="1"/>
          </p:cNvSpPr>
          <p:nvPr>
            <p:ph idx="1"/>
          </p:nvPr>
        </p:nvSpPr>
        <p:spPr>
          <a:xfrm>
            <a:off x="838200" y="1690688"/>
            <a:ext cx="10515600" cy="4837118"/>
          </a:xfrm>
        </p:spPr>
        <p:txBody>
          <a:bodyPr>
            <a:noAutofit/>
          </a:bodyPr>
          <a:lstStyle/>
          <a:p>
            <a:r>
              <a:rPr lang="en-US" sz="2000" b="1" dirty="0">
                <a:solidFill>
                  <a:srgbClr val="C00000"/>
                </a:solidFill>
              </a:rPr>
              <a:t>Lessons from this </a:t>
            </a:r>
            <a:r>
              <a:rPr lang="en-US" sz="2000" b="1" dirty="0" err="1" smtClean="0">
                <a:solidFill>
                  <a:srgbClr val="C00000"/>
                </a:solidFill>
              </a:rPr>
              <a:t>Hadeeth</a:t>
            </a:r>
            <a:r>
              <a:rPr lang="en-US" sz="2000" b="1" dirty="0" smtClean="0">
                <a:solidFill>
                  <a:srgbClr val="C00000"/>
                </a:solidFill>
              </a:rPr>
              <a:t>: </a:t>
            </a:r>
            <a:endParaRPr lang="en-US" sz="2000" dirty="0">
              <a:solidFill>
                <a:srgbClr val="C00000"/>
              </a:solidFill>
            </a:endParaRPr>
          </a:p>
          <a:p>
            <a:pPr lvl="0"/>
            <a:r>
              <a:rPr lang="en-US" sz="1600" dirty="0"/>
              <a:t>The Prophet (peace be upon him) clarified all matters of the religion. However, some matters are much clearer than others or clearer to some than to others. Hence, with respect to any individual, all acts can be divided into three categories: things that are clearly permissible, things that are clearly forbidden and things that lie in between them concerning which a person cannot determine or know if they are permissible or forbidden. </a:t>
            </a:r>
            <a:endParaRPr lang="en-US" sz="1600" dirty="0" smtClean="0"/>
          </a:p>
          <a:p>
            <a:pPr lvl="0"/>
            <a:r>
              <a:rPr lang="en-US" sz="1600" dirty="0"/>
              <a:t>There will be some scholars who will know the correct ruling concerning the doubtful matters. However, their number may be quite small. </a:t>
            </a:r>
          </a:p>
          <a:p>
            <a:pPr lvl="0"/>
            <a:r>
              <a:rPr lang="en-US" sz="1600" dirty="0"/>
              <a:t>A Muslim must decide what to do about doubtful matters. If he decides to take part in them, they may lead him to some acts that are clearly not allowed.  </a:t>
            </a:r>
          </a:p>
          <a:p>
            <a:pPr lvl="0"/>
            <a:r>
              <a:rPr lang="en-US" sz="1600" dirty="0"/>
              <a:t>The pious person will avoid doubtful matters. Hence, his religion or his honor stay above and beyond any kind of suspicion. </a:t>
            </a:r>
          </a:p>
        </p:txBody>
      </p:sp>
      <p:sp>
        <p:nvSpPr>
          <p:cNvPr id="5" name="Slide Number Placeholder 4"/>
          <p:cNvSpPr>
            <a:spLocks noGrp="1"/>
          </p:cNvSpPr>
          <p:nvPr>
            <p:ph type="sldNum" sz="quarter" idx="12"/>
          </p:nvPr>
        </p:nvSpPr>
        <p:spPr/>
        <p:txBody>
          <a:bodyPr/>
          <a:lstStyle/>
          <a:p>
            <a:fld id="{C8784B88-F3D9-6A4F-9660-1A0A1E561ED7}" type="slidenum">
              <a:rPr lang="en-US" smtClean="0"/>
              <a:pPr/>
              <a:t>11</a:t>
            </a:fld>
            <a:endParaRPr lang="en-US"/>
          </a:p>
        </p:txBody>
      </p:sp>
    </p:spTree>
    <p:extLst>
      <p:ext uri="{BB962C8B-B14F-4D97-AF65-F5344CB8AC3E}">
        <p14:creationId xmlns:p14="http://schemas.microsoft.com/office/powerpoint/2010/main" xmlns="" val="4148789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5481"/>
          </a:xfrm>
        </p:spPr>
        <p:txBody>
          <a:bodyPr>
            <a:normAutofit/>
          </a:bodyPr>
          <a:lstStyle/>
          <a:p>
            <a:r>
              <a:rPr lang="en-US" sz="2800" dirty="0" err="1" smtClean="0"/>
              <a:t>Hadeeth</a:t>
            </a:r>
            <a:r>
              <a:rPr lang="en-US" sz="2800" dirty="0" smtClean="0"/>
              <a:t> </a:t>
            </a:r>
            <a:r>
              <a:rPr lang="en-US" sz="2800" dirty="0"/>
              <a:t>#6:That which is lawful is clear</a:t>
            </a:r>
          </a:p>
        </p:txBody>
      </p:sp>
      <p:sp>
        <p:nvSpPr>
          <p:cNvPr id="3" name="Content Placeholder 2"/>
          <p:cNvSpPr>
            <a:spLocks noGrp="1"/>
          </p:cNvSpPr>
          <p:nvPr>
            <p:ph idx="1"/>
          </p:nvPr>
        </p:nvSpPr>
        <p:spPr>
          <a:xfrm>
            <a:off x="838200" y="1685109"/>
            <a:ext cx="10515600" cy="4842697"/>
          </a:xfrm>
        </p:spPr>
        <p:txBody>
          <a:bodyPr>
            <a:normAutofit fontScale="62500" lnSpcReduction="20000"/>
          </a:bodyPr>
          <a:lstStyle/>
          <a:p>
            <a:pPr lvl="0"/>
            <a:r>
              <a:rPr lang="en-US" sz="2200" dirty="0"/>
              <a:t>Forbidden acts are Allah's private pasture. Everyone should do his best to make sure that his "flock" remains away from that private pasture. The only way to ensure that is to remain far away from the private pasture. </a:t>
            </a:r>
          </a:p>
          <a:p>
            <a:pPr lvl="0"/>
            <a:r>
              <a:rPr lang="en-US" sz="2200" dirty="0"/>
              <a:t>Each Muslim must make sure that his heart is pure and wholesome. The heart is the key to all of one's actions and behavior. If the heart is pure and wholesome, the person's deeds will be pure and wholesome. If the heart is ill, then that will be reflected in the deeds. </a:t>
            </a:r>
          </a:p>
          <a:p>
            <a:r>
              <a:rPr lang="en-US" sz="2200" dirty="0"/>
              <a:t>Staying away from the forbidden and doubtful matters is one of the best ways to protect the heart from becoming diseased or ill</a:t>
            </a:r>
            <a:r>
              <a:rPr lang="en-US" sz="2200" dirty="0" smtClean="0"/>
              <a:t>.</a:t>
            </a:r>
          </a:p>
          <a:p>
            <a:r>
              <a:rPr lang="en-US" sz="2900" b="1" dirty="0">
                <a:solidFill>
                  <a:srgbClr val="C00000"/>
                </a:solidFill>
              </a:rPr>
              <a:t>Conclusion:</a:t>
            </a:r>
            <a:endParaRPr lang="en-US" sz="2900" dirty="0">
              <a:solidFill>
                <a:srgbClr val="C00000"/>
              </a:solidFill>
            </a:endParaRPr>
          </a:p>
          <a:p>
            <a:r>
              <a:rPr lang="en-US" sz="2200" dirty="0"/>
              <a:t>In general, it can be said that Allah and His Messenger did not leave anything that is to be permissible except that they showed it to be permissible and did not leave anything that is to be forbidden except that they showed it to be forbidden. However, in some cases the exposition is much clearer than in other cases. What has been made clear, well-known and a necessary part of the religion, there is no doubt about and no one may be excused for being ignorant of such laws if they live in an Islamic environment. Concerning those laws that have not been so clearly explained, some of them are well known among the people of the religion and the scholars are in agreement concerning the conclusions about such laws although these conclusions may not be known to those Muslims who are not students of the religion</a:t>
            </a:r>
            <a:r>
              <a:rPr lang="en-US" sz="2200" dirty="0" smtClean="0"/>
              <a:t>.</a:t>
            </a:r>
            <a:endParaRPr lang="en-US" sz="2200" dirty="0"/>
          </a:p>
          <a:p>
            <a:pPr marL="0" indent="0">
              <a:buNone/>
            </a:pPr>
            <a:endParaRPr lang="en-US" sz="2000" b="1" dirty="0" smtClean="0">
              <a:ea typeface="Calibri" panose="020F0502020204030204" pitchFamily="34" charset="0"/>
            </a:endParaRPr>
          </a:p>
        </p:txBody>
      </p:sp>
      <p:sp>
        <p:nvSpPr>
          <p:cNvPr id="5" name="Slide Number Placeholder 4"/>
          <p:cNvSpPr>
            <a:spLocks noGrp="1"/>
          </p:cNvSpPr>
          <p:nvPr>
            <p:ph type="sldNum" sz="quarter" idx="12"/>
          </p:nvPr>
        </p:nvSpPr>
        <p:spPr/>
        <p:txBody>
          <a:bodyPr/>
          <a:lstStyle/>
          <a:p>
            <a:fld id="{C8784B88-F3D9-6A4F-9660-1A0A1E561ED7}" type="slidenum">
              <a:rPr lang="en-US" smtClean="0"/>
              <a:pPr/>
              <a:t>12</a:t>
            </a:fld>
            <a:endParaRPr lang="en-US"/>
          </a:p>
        </p:txBody>
      </p:sp>
    </p:spTree>
    <p:extLst>
      <p:ext uri="{BB962C8B-B14F-4D97-AF65-F5344CB8AC3E}">
        <p14:creationId xmlns:p14="http://schemas.microsoft.com/office/powerpoint/2010/main" xmlns="" val="3731850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Hadeeth</a:t>
            </a:r>
            <a:r>
              <a:rPr lang="en-US" sz="3200" dirty="0" smtClean="0"/>
              <a:t> </a:t>
            </a:r>
            <a:r>
              <a:rPr lang="en-US" sz="3200" dirty="0"/>
              <a:t>#6:That which is lawful is </a:t>
            </a:r>
            <a:r>
              <a:rPr lang="en-US" sz="3200" dirty="0" smtClean="0"/>
              <a:t>clear</a:t>
            </a:r>
            <a:r>
              <a:rPr lang="en-US" dirty="0" smtClean="0"/>
              <a:t> </a:t>
            </a:r>
            <a:endParaRPr lang="en-US" dirty="0"/>
          </a:p>
        </p:txBody>
      </p:sp>
      <p:sp>
        <p:nvSpPr>
          <p:cNvPr id="3" name="Content Placeholder 2"/>
          <p:cNvSpPr>
            <a:spLocks noGrp="1"/>
          </p:cNvSpPr>
          <p:nvPr>
            <p:ph idx="1"/>
          </p:nvPr>
        </p:nvSpPr>
        <p:spPr/>
        <p:txBody>
          <a:bodyPr/>
          <a:lstStyle/>
          <a:p>
            <a:r>
              <a:rPr lang="en-US" b="1" dirty="0" smtClean="0"/>
              <a:t>Discussion: </a:t>
            </a:r>
            <a:endParaRPr lang="en-US" dirty="0" smtClean="0"/>
          </a:p>
          <a:p>
            <a:pPr lvl="0"/>
            <a:r>
              <a:rPr lang="en-US" dirty="0" smtClean="0"/>
              <a:t>Explain </a:t>
            </a:r>
            <a:r>
              <a:rPr lang="en-US" dirty="0"/>
              <a:t>different categories of the acts mentioned in this </a:t>
            </a:r>
            <a:r>
              <a:rPr lang="en-US" dirty="0" err="1" smtClean="0"/>
              <a:t>hadeeth</a:t>
            </a:r>
            <a:r>
              <a:rPr lang="en-US" dirty="0" smtClean="0"/>
              <a:t>.</a:t>
            </a:r>
            <a:endParaRPr lang="en-US" dirty="0"/>
          </a:p>
          <a:p>
            <a:pPr lvl="0"/>
            <a:r>
              <a:rPr lang="en-US" dirty="0"/>
              <a:t>Explain the </a:t>
            </a:r>
            <a:r>
              <a:rPr lang="en-US" i="1" dirty="0" err="1"/>
              <a:t>Mushtabihaat</a:t>
            </a:r>
            <a:r>
              <a:rPr lang="en-US" dirty="0"/>
              <a:t> and the right attitude towards this kind of acts.</a:t>
            </a:r>
          </a:p>
          <a:p>
            <a:pPr lvl="0"/>
            <a:r>
              <a:rPr lang="en-US" dirty="0"/>
              <a:t>Explain the importance of the heart.</a:t>
            </a:r>
          </a:p>
          <a:p>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13</a:t>
            </a:fld>
            <a:endParaRPr lang="en-US"/>
          </a:p>
        </p:txBody>
      </p:sp>
    </p:spTree>
    <p:extLst>
      <p:ext uri="{BB962C8B-B14F-4D97-AF65-F5344CB8AC3E}">
        <p14:creationId xmlns:p14="http://schemas.microsoft.com/office/powerpoint/2010/main" xmlns="" val="3577946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xmlns="" id="{81542286-A1D8-B645-BE41-A0441A30AB55}"/>
              </a:ext>
            </a:extLst>
          </p:cNvPr>
          <p:cNvSpPr>
            <a:spLocks noGrp="1"/>
          </p:cNvSpPr>
          <p:nvPr>
            <p:ph idx="1"/>
          </p:nvPr>
        </p:nvSpPr>
        <p:spPr/>
        <p:txBody>
          <a:bodyPr/>
          <a:lstStyle/>
          <a:p>
            <a:pPr marL="0" indent="0" algn="ctr">
              <a:buNone/>
            </a:pPr>
            <a:r>
              <a:rPr lang="en-US" b="1" dirty="0"/>
              <a:t>Lecture No. </a:t>
            </a:r>
            <a:r>
              <a:rPr lang="en-US" b="1" dirty="0" smtClean="0"/>
              <a:t>6 </a:t>
            </a:r>
            <a:endParaRPr lang="en-US" b="1" dirty="0"/>
          </a:p>
          <a:p>
            <a:pPr marL="0" indent="0" algn="ctr">
              <a:buNone/>
            </a:pPr>
            <a:endParaRPr lang="en-US" b="1" dirty="0"/>
          </a:p>
          <a:p>
            <a:r>
              <a:rPr lang="en-US" b="1" dirty="0" err="1" smtClean="0"/>
              <a:t>Hadeeth</a:t>
            </a:r>
            <a:r>
              <a:rPr lang="en-US" b="1" dirty="0" smtClean="0"/>
              <a:t> </a:t>
            </a:r>
            <a:r>
              <a:rPr lang="en-US" b="1" dirty="0"/>
              <a:t>#6:That which is lawful is clear</a:t>
            </a:r>
            <a:endParaRPr lang="en-US" b="1" dirty="0" smtClean="0"/>
          </a:p>
          <a:p>
            <a:r>
              <a:rPr lang="en-US" b="1" dirty="0"/>
              <a:t>Halal, Haram &amp; doubtful matters</a:t>
            </a:r>
            <a:endParaRPr lang="en-US" b="1" dirty="0" smtClean="0"/>
          </a:p>
        </p:txBody>
      </p:sp>
      <p:sp>
        <p:nvSpPr>
          <p:cNvPr id="5" name="Slide Number Placeholder 4">
            <a:extLst>
              <a:ext uri="{FF2B5EF4-FFF2-40B4-BE49-F238E27FC236}">
                <a16:creationId xmlns:a16="http://schemas.microsoft.com/office/drawing/2014/main" xmlns="" id="{E22DFAB7-4DF7-F140-9E7E-63058FA08F95}"/>
              </a:ext>
            </a:extLst>
          </p:cNvPr>
          <p:cNvSpPr>
            <a:spLocks noGrp="1"/>
          </p:cNvSpPr>
          <p:nvPr>
            <p:ph type="sldNum" sz="quarter" idx="12"/>
          </p:nvPr>
        </p:nvSpPr>
        <p:spPr/>
        <p:txBody>
          <a:bodyPr/>
          <a:lstStyle/>
          <a:p>
            <a:fld id="{C8784B88-F3D9-6A4F-9660-1A0A1E561ED7}" type="slidenum">
              <a:rPr lang="en-US" smtClean="0"/>
              <a:pPr/>
              <a:t>2</a:t>
            </a:fld>
            <a:endParaRPr lang="en-US"/>
          </a:p>
        </p:txBody>
      </p:sp>
    </p:spTree>
    <p:extLst>
      <p:ext uri="{BB962C8B-B14F-4D97-AF65-F5344CB8AC3E}">
        <p14:creationId xmlns:p14="http://schemas.microsoft.com/office/powerpoint/2010/main" xmlns="" val="108321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#6:That which is lawful is clear</a:t>
            </a:r>
          </a:p>
        </p:txBody>
      </p:sp>
      <p:sp>
        <p:nvSpPr>
          <p:cNvPr id="5" name="Slide Number Placeholder 4"/>
          <p:cNvSpPr>
            <a:spLocks noGrp="1"/>
          </p:cNvSpPr>
          <p:nvPr>
            <p:ph type="sldNum" sz="quarter" idx="12"/>
          </p:nvPr>
        </p:nvSpPr>
        <p:spPr/>
        <p:txBody>
          <a:bodyPr/>
          <a:lstStyle/>
          <a:p>
            <a:fld id="{C8784B88-F3D9-6A4F-9660-1A0A1E561ED7}" type="slidenum">
              <a:rPr lang="en-US" smtClean="0"/>
              <a:pPr/>
              <a:t>3</a:t>
            </a:fld>
            <a:endParaRPr lang="en-US"/>
          </a:p>
        </p:txBody>
      </p:sp>
      <p:sp>
        <p:nvSpPr>
          <p:cNvPr id="3" name="Content Placeholder 2"/>
          <p:cNvSpPr>
            <a:spLocks noGrp="1"/>
          </p:cNvSpPr>
          <p:nvPr>
            <p:ph idx="1"/>
          </p:nvPr>
        </p:nvSpPr>
        <p:spPr>
          <a:xfrm>
            <a:off x="838200" y="1690687"/>
            <a:ext cx="10515600" cy="4837119"/>
          </a:xfrm>
        </p:spPr>
        <p:txBody>
          <a:bodyPr>
            <a:normAutofit fontScale="85000" lnSpcReduction="10000"/>
          </a:bodyPr>
          <a:lstStyle/>
          <a:p>
            <a:pPr algn="r" rtl="1">
              <a:lnSpc>
                <a:spcPct val="107000"/>
              </a:lnSpc>
              <a:spcBef>
                <a:spcPts val="0"/>
              </a:spcBef>
              <a:spcAft>
                <a:spcPts val="800"/>
              </a:spcAft>
            </a:pPr>
            <a:r>
              <a:rPr lang="ar-SA" sz="2400" b="1" dirty="0">
                <a:latin typeface="Calibri" panose="020F0502020204030204" pitchFamily="34" charset="0"/>
                <a:ea typeface="Calibri" panose="020F0502020204030204" pitchFamily="34" charset="0"/>
                <a:cs typeface="Times New Roman" panose="02020603050405020304" pitchFamily="18" charset="0"/>
              </a:rPr>
              <a:t>عَنْ أَبِي عَبْدِ اللَّهِ النُّعْمَانِ بْنِ بَشِيرٍ رَضِيَ اللَّهُ عَنْهُمَا، </a:t>
            </a:r>
            <a:r>
              <a:rPr lang="ar-SA" sz="2400" dirty="0">
                <a:latin typeface="Calibri" panose="020F0502020204030204" pitchFamily="34" charset="0"/>
                <a:ea typeface="Calibri" panose="020F0502020204030204" pitchFamily="34" charset="0"/>
                <a:cs typeface="Times New Roman" panose="02020603050405020304" pitchFamily="18" charset="0"/>
              </a:rPr>
              <a:t>قَالَ: سَمِعْت رَسُولَ اللَّهِ صلى الله عليه و سلم يَقُولُ:</a:t>
            </a:r>
          </a:p>
          <a:p>
            <a:pPr algn="r" rtl="1">
              <a:lnSpc>
                <a:spcPct val="107000"/>
              </a:lnSpc>
              <a:spcBef>
                <a:spcPts val="0"/>
              </a:spcBef>
              <a:spcAft>
                <a:spcPts val="800"/>
              </a:spcAft>
            </a:pPr>
            <a:r>
              <a:rPr lang="ar-SA" sz="2400" b="1" dirty="0">
                <a:solidFill>
                  <a:srgbClr val="008000"/>
                </a:solidFill>
                <a:latin typeface="Calibri" panose="020F0502020204030204" pitchFamily="34" charset="0"/>
                <a:ea typeface="Calibri" panose="020F0502020204030204" pitchFamily="34" charset="0"/>
                <a:cs typeface="Times New Roman" panose="02020603050405020304" pitchFamily="18" charset="0"/>
              </a:rPr>
              <a:t>"إنَّ الْحَلَالَ بَيِّنٌ، وَإِنَّ الْحَرَامَ بَيِّنٌ، وَبَيْنَهُمَا أُمُورٌ مُشْتَبِهَاتٌ لَا يَعْلَمُهُنَّ كَثِيرٌ مِنْ النَّاسِ، فَمَنْ اتَّقَى الشُّبُهَاتِ فَقْد اسْتَبْرَأَ لِدِينِهِ وَعِرْضِهِ، وَمَنْ وَقَعَ فِي الشُّبُهَاتِ وَقَعَ فِي الْحَرَامِ، كَالرَّاعِي يَرْعَى حَوْلَ الْحِمَى يُوشِكُ أَنْ يَرْتَعَ فِيهِ، أَلَا وَإِنَّ لِكُلِّ مَلِكٍ حِمًى، أَلَا وَإِنَّ حِمَى اللَّهِ مَحَارِمُهُ، أَلَا وَإِنَّ فِي الْجَسَدِ مُضْغَةً إذَا صَلَحَتْ صَلَحَ الْجَسَدُ كُلُّهُ، وَإذَا فَسَدَتْ فَسَدَ الْجَسَدُ كُلُّهُ، أَلَا وَهِيَ </a:t>
            </a:r>
            <a:r>
              <a:rPr lang="ar-SA" sz="2400" b="1"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الْقَلْبُ"</a:t>
            </a:r>
            <a:r>
              <a:rPr lang="ar-SA" sz="2400"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a:t>
            </a:r>
            <a:r>
              <a:rPr lang="en-US" sz="2400"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 </a:t>
            </a:r>
            <a:r>
              <a:rPr lang="ar-SA" sz="2400" dirty="0" smtClean="0">
                <a:latin typeface="Calibri" panose="020F0502020204030204" pitchFamily="34" charset="0"/>
                <a:ea typeface="Calibri" panose="020F0502020204030204" pitchFamily="34" charset="0"/>
                <a:cs typeface="Times New Roman" panose="02020603050405020304" pitchFamily="18" charset="0"/>
              </a:rPr>
              <a:t>[</a:t>
            </a:r>
            <a:r>
              <a:rPr lang="ar-SA" sz="2400" dirty="0">
                <a:latin typeface="Calibri" panose="020F0502020204030204" pitchFamily="34" charset="0"/>
                <a:ea typeface="Calibri" panose="020F0502020204030204" pitchFamily="34" charset="0"/>
                <a:cs typeface="Times New Roman" panose="02020603050405020304" pitchFamily="18" charset="0"/>
              </a:rPr>
              <a:t>رَوَاهُ الْبُخَارِيُّ وَمُسْلِمٌ] </a:t>
            </a:r>
          </a:p>
          <a:p>
            <a:pPr>
              <a:lnSpc>
                <a:spcPct val="107000"/>
              </a:lnSpc>
              <a:spcBef>
                <a:spcPts val="0"/>
              </a:spcBef>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On the authority of Abu Abdullah al-</a:t>
            </a:r>
            <a:r>
              <a:rPr lang="en-US" sz="2400" b="1" dirty="0" err="1">
                <a:latin typeface="Calibri" panose="020F0502020204030204" pitchFamily="34" charset="0"/>
                <a:ea typeface="Calibri" panose="020F0502020204030204" pitchFamily="34" charset="0"/>
                <a:cs typeface="Times New Roman" panose="02020603050405020304" pitchFamily="18" charset="0"/>
              </a:rPr>
              <a:t>Nu'maan</a:t>
            </a:r>
            <a:r>
              <a:rPr lang="en-US" sz="2400" b="1" dirty="0">
                <a:latin typeface="Calibri" panose="020F0502020204030204" pitchFamily="34" charset="0"/>
                <a:ea typeface="Calibri" panose="020F0502020204030204" pitchFamily="34" charset="0"/>
                <a:cs typeface="Times New Roman" panose="02020603050405020304" pitchFamily="18" charset="0"/>
              </a:rPr>
              <a:t> ibn Basheer (may Allah be pleased with them both) </a:t>
            </a:r>
            <a:r>
              <a:rPr lang="en-US" sz="2400" dirty="0">
                <a:latin typeface="Calibri" panose="020F0502020204030204" pitchFamily="34" charset="0"/>
                <a:ea typeface="Calibri" panose="020F0502020204030204" pitchFamily="34" charset="0"/>
                <a:cs typeface="Times New Roman" panose="02020603050405020304" pitchFamily="18" charset="0"/>
              </a:rPr>
              <a:t>who said: I heard the Messenger of Allah (peace be upon him) </a:t>
            </a:r>
            <a:r>
              <a:rPr lang="en-US" sz="2400" dirty="0" smtClean="0">
                <a:latin typeface="Calibri" panose="020F0502020204030204" pitchFamily="34" charset="0"/>
                <a:ea typeface="Calibri" panose="020F0502020204030204" pitchFamily="34" charset="0"/>
                <a:cs typeface="Times New Roman" panose="02020603050405020304" pitchFamily="18" charset="0"/>
              </a:rPr>
              <a:t>say: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400" b="1" dirty="0">
                <a:solidFill>
                  <a:srgbClr val="008000"/>
                </a:solidFill>
                <a:latin typeface="Calibri" panose="020F0502020204030204" pitchFamily="34" charset="0"/>
                <a:ea typeface="Calibri" panose="020F0502020204030204" pitchFamily="34" charset="0"/>
                <a:cs typeface="Times New Roman" panose="02020603050405020304" pitchFamily="18" charset="0"/>
              </a:rPr>
              <a:t>"That which is lawful is clear and that which is unlawful is clear and between the two of them are doubtful [or ambiguous] matters about which not many people are knowledgeable. Thus, he who avoids these doubtful matters certainly clears himself in regard to his religion and his honor. But he who falls into the doubtful matters falls into that which is unlawful like the shepherd who pastures around a sanctuary, all but grazing therein. Verily every king has a sanctuary and Allah's sanctuary is His prohibitions. In the body there is a morsel of flesh which, if it be sound, all the body is sound and which, if it be diseased, all of the body is diseased. This part of the body is the heart</a:t>
            </a:r>
            <a:r>
              <a:rPr lang="en-US" sz="2400" b="1"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 </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r>
              <a:rPr lang="en-US" sz="2400" dirty="0">
                <a:latin typeface="Calibri" panose="020F0502020204030204" pitchFamily="34" charset="0"/>
                <a:ea typeface="Calibri" panose="020F0502020204030204" pitchFamily="34" charset="0"/>
                <a:cs typeface="Times New Roman" panose="02020603050405020304" pitchFamily="18" charset="0"/>
              </a:rPr>
              <a:t>Bukhari &amp; Muslim]</a:t>
            </a:r>
          </a:p>
        </p:txBody>
      </p:sp>
    </p:spTree>
    <p:extLst>
      <p:ext uri="{BB962C8B-B14F-4D97-AF65-F5344CB8AC3E}">
        <p14:creationId xmlns:p14="http://schemas.microsoft.com/office/powerpoint/2010/main" xmlns="" val="2628895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#6:That which is lawful is clear</a:t>
            </a:r>
          </a:p>
        </p:txBody>
      </p:sp>
      <p:sp>
        <p:nvSpPr>
          <p:cNvPr id="3" name="Content Placeholder 2"/>
          <p:cNvSpPr>
            <a:spLocks noGrp="1"/>
          </p:cNvSpPr>
          <p:nvPr>
            <p:ph idx="1"/>
          </p:nvPr>
        </p:nvSpPr>
        <p:spPr>
          <a:xfrm>
            <a:off x="838200" y="1690688"/>
            <a:ext cx="10515600" cy="4837117"/>
          </a:xfrm>
        </p:spPr>
        <p:txBody>
          <a:bodyPr>
            <a:normAutofit fontScale="25000" lnSpcReduction="20000"/>
          </a:bodyPr>
          <a:lstStyle/>
          <a:p>
            <a:pPr marL="0" indent="0">
              <a:buNone/>
            </a:pPr>
            <a:r>
              <a:rPr lang="en-US" sz="8000" b="1" dirty="0">
                <a:solidFill>
                  <a:srgbClr val="C00000"/>
                </a:solidFill>
              </a:rPr>
              <a:t>Narrator (</a:t>
            </a:r>
            <a:r>
              <a:rPr lang="en-US" sz="8000" b="1" dirty="0" err="1">
                <a:solidFill>
                  <a:srgbClr val="C00000"/>
                </a:solidFill>
              </a:rPr>
              <a:t>Rawi</a:t>
            </a:r>
            <a:r>
              <a:rPr lang="en-US" sz="8000" b="1" dirty="0">
                <a:solidFill>
                  <a:srgbClr val="C00000"/>
                </a:solidFill>
              </a:rPr>
              <a:t>) of this </a:t>
            </a:r>
            <a:r>
              <a:rPr lang="en-US" sz="8000" b="1" dirty="0" err="1" smtClean="0">
                <a:solidFill>
                  <a:srgbClr val="C00000"/>
                </a:solidFill>
              </a:rPr>
              <a:t>hadeeth</a:t>
            </a:r>
            <a:r>
              <a:rPr lang="en-US" sz="8000" b="1" dirty="0" smtClean="0">
                <a:solidFill>
                  <a:srgbClr val="C00000"/>
                </a:solidFill>
              </a:rPr>
              <a:t>:</a:t>
            </a:r>
            <a:endParaRPr lang="en-US" sz="8000" b="1" dirty="0">
              <a:solidFill>
                <a:srgbClr val="C00000"/>
              </a:solidFill>
            </a:endParaRPr>
          </a:p>
          <a:p>
            <a:r>
              <a:rPr lang="en-US" sz="8000" i="1" dirty="0">
                <a:solidFill>
                  <a:srgbClr val="C00000"/>
                </a:solidFill>
              </a:rPr>
              <a:t>Abu Abdullah al-</a:t>
            </a:r>
            <a:r>
              <a:rPr lang="en-US" sz="8000" i="1" dirty="0" err="1">
                <a:solidFill>
                  <a:srgbClr val="C00000"/>
                </a:solidFill>
              </a:rPr>
              <a:t>Nu'maan</a:t>
            </a:r>
            <a:r>
              <a:rPr lang="en-US" sz="8000" i="1" dirty="0">
                <a:solidFill>
                  <a:srgbClr val="C00000"/>
                </a:solidFill>
              </a:rPr>
              <a:t> ibn Basheer al-</a:t>
            </a:r>
            <a:r>
              <a:rPr lang="en-US" sz="8000" i="1" dirty="0" err="1">
                <a:solidFill>
                  <a:srgbClr val="C00000"/>
                </a:solidFill>
              </a:rPr>
              <a:t>Ansaari</a:t>
            </a:r>
            <a:r>
              <a:rPr lang="en-US" sz="8000" i="1" dirty="0">
                <a:solidFill>
                  <a:srgbClr val="C00000"/>
                </a:solidFill>
              </a:rPr>
              <a:t> al-</a:t>
            </a:r>
            <a:r>
              <a:rPr lang="en-US" sz="8000" i="1" dirty="0" err="1">
                <a:solidFill>
                  <a:srgbClr val="C00000"/>
                </a:solidFill>
              </a:rPr>
              <a:t>Khazraji</a:t>
            </a:r>
            <a:r>
              <a:rPr lang="en-US" sz="8000" i="1" dirty="0">
                <a:solidFill>
                  <a:srgbClr val="C00000"/>
                </a:solidFill>
              </a:rPr>
              <a:t> </a:t>
            </a:r>
            <a:r>
              <a:rPr lang="en-US" sz="8000" dirty="0"/>
              <a:t>was one of the </a:t>
            </a:r>
            <a:r>
              <a:rPr lang="en-US" sz="8000" dirty="0">
                <a:solidFill>
                  <a:srgbClr val="C00000"/>
                </a:solidFill>
              </a:rPr>
              <a:t>first Muslims born to the </a:t>
            </a:r>
            <a:r>
              <a:rPr lang="en-US" sz="8000" dirty="0" err="1">
                <a:solidFill>
                  <a:srgbClr val="C00000"/>
                </a:solidFill>
              </a:rPr>
              <a:t>Ansaar</a:t>
            </a:r>
            <a:r>
              <a:rPr lang="en-US" sz="8000" dirty="0">
                <a:solidFill>
                  <a:srgbClr val="C00000"/>
                </a:solidFill>
              </a:rPr>
              <a:t> of Madinah</a:t>
            </a:r>
            <a:r>
              <a:rPr lang="en-US" sz="8000" dirty="0"/>
              <a:t>. </a:t>
            </a:r>
            <a:endParaRPr lang="en-US" sz="8000" dirty="0" smtClean="0"/>
          </a:p>
          <a:p>
            <a:r>
              <a:rPr lang="en-US" sz="8000" dirty="0" smtClean="0"/>
              <a:t>He </a:t>
            </a:r>
            <a:r>
              <a:rPr lang="en-US" sz="8000" dirty="0"/>
              <a:t>was quite young, probably around ten years of age, when the Prophet (peace be upon him) died. </a:t>
            </a:r>
            <a:endParaRPr lang="en-US" sz="8000" dirty="0" smtClean="0"/>
          </a:p>
          <a:p>
            <a:r>
              <a:rPr lang="en-US" sz="8000" dirty="0" smtClean="0"/>
              <a:t>During </a:t>
            </a:r>
            <a:r>
              <a:rPr lang="en-US" sz="8000" dirty="0"/>
              <a:t>the time of </a:t>
            </a:r>
            <a:r>
              <a:rPr lang="en-US" sz="8000" dirty="0" err="1"/>
              <a:t>Muawiya</a:t>
            </a:r>
            <a:r>
              <a:rPr lang="en-US" sz="8000" dirty="0"/>
              <a:t>, he held different governmental posts in </a:t>
            </a:r>
            <a:r>
              <a:rPr lang="en-US" sz="8000" dirty="0" err="1"/>
              <a:t>Kufah</a:t>
            </a:r>
            <a:r>
              <a:rPr lang="en-US" sz="8000" dirty="0"/>
              <a:t> and </a:t>
            </a:r>
            <a:r>
              <a:rPr lang="en-US" sz="8000" dirty="0" err="1"/>
              <a:t>Hims</a:t>
            </a:r>
            <a:r>
              <a:rPr lang="en-US" sz="8000" dirty="0"/>
              <a:t>. He was well-known for his speaking ability and poetry. He was killed in </a:t>
            </a:r>
            <a:r>
              <a:rPr lang="en-US" sz="8000" dirty="0" err="1"/>
              <a:t>Hims</a:t>
            </a:r>
            <a:r>
              <a:rPr lang="en-US" sz="8000" dirty="0"/>
              <a:t> around the year 64 A.H. </a:t>
            </a:r>
            <a:endParaRPr lang="en-US" sz="8000" dirty="0" smtClean="0"/>
          </a:p>
          <a:p>
            <a:r>
              <a:rPr lang="en-US" sz="8000" dirty="0" smtClean="0"/>
              <a:t>In </a:t>
            </a:r>
            <a:r>
              <a:rPr lang="en-US" sz="8000" dirty="0" err="1"/>
              <a:t>Sahih</a:t>
            </a:r>
            <a:r>
              <a:rPr lang="en-US" sz="8000" dirty="0"/>
              <a:t> al-Bukhari, there are six </a:t>
            </a:r>
            <a:r>
              <a:rPr lang="en-US" sz="8000" dirty="0" err="1" smtClean="0"/>
              <a:t>hadeeth</a:t>
            </a:r>
            <a:r>
              <a:rPr lang="en-US" sz="8000" dirty="0" smtClean="0"/>
              <a:t> </a:t>
            </a:r>
            <a:r>
              <a:rPr lang="en-US" sz="8000" dirty="0"/>
              <a:t>narrated from al-</a:t>
            </a:r>
            <a:r>
              <a:rPr lang="en-US" sz="8000" dirty="0" err="1"/>
              <a:t>Nu'maan</a:t>
            </a:r>
            <a:r>
              <a:rPr lang="en-US" sz="8000" dirty="0"/>
              <a:t>. In the other works, the total of his </a:t>
            </a:r>
            <a:r>
              <a:rPr lang="en-US" sz="8000" dirty="0" err="1" smtClean="0"/>
              <a:t>hadeeth</a:t>
            </a:r>
            <a:r>
              <a:rPr lang="en-US" sz="8000" dirty="0" smtClean="0"/>
              <a:t> </a:t>
            </a:r>
            <a:r>
              <a:rPr lang="en-US" sz="8000" dirty="0"/>
              <a:t>comes to about 116.</a:t>
            </a:r>
            <a:r>
              <a:rPr lang="en-US" sz="1400" dirty="0" smtClean="0"/>
              <a:t/>
            </a:r>
            <a:br>
              <a:rPr lang="en-US" sz="1400" dirty="0" smtClean="0"/>
            </a:br>
            <a:endParaRPr lang="en-US" sz="1400"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4</a:t>
            </a:fld>
            <a:endParaRPr lang="en-US"/>
          </a:p>
        </p:txBody>
      </p:sp>
    </p:spTree>
    <p:extLst>
      <p:ext uri="{BB962C8B-B14F-4D97-AF65-F5344CB8AC3E}">
        <p14:creationId xmlns:p14="http://schemas.microsoft.com/office/powerpoint/2010/main" xmlns="" val="503511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#6:That which is lawful is clear</a:t>
            </a:r>
          </a:p>
        </p:txBody>
      </p:sp>
      <p:sp>
        <p:nvSpPr>
          <p:cNvPr id="3" name="Content Placeholder 2"/>
          <p:cNvSpPr>
            <a:spLocks noGrp="1"/>
          </p:cNvSpPr>
          <p:nvPr>
            <p:ph idx="1"/>
          </p:nvPr>
        </p:nvSpPr>
        <p:spPr>
          <a:xfrm>
            <a:off x="838200" y="1825624"/>
            <a:ext cx="10515600" cy="4702181"/>
          </a:xfrm>
        </p:spPr>
        <p:txBody>
          <a:bodyPr>
            <a:normAutofit fontScale="92500" lnSpcReduction="10000"/>
          </a:bodyPr>
          <a:lstStyle/>
          <a:p>
            <a:r>
              <a:rPr lang="en-US" b="1" dirty="0">
                <a:solidFill>
                  <a:srgbClr val="C00000"/>
                </a:solidFill>
              </a:rPr>
              <a:t>Importance of </a:t>
            </a:r>
            <a:r>
              <a:rPr lang="en-US" b="1" dirty="0" smtClean="0">
                <a:solidFill>
                  <a:srgbClr val="C00000"/>
                </a:solidFill>
              </a:rPr>
              <a:t>this </a:t>
            </a:r>
            <a:r>
              <a:rPr lang="en-US" b="1" dirty="0" err="1" smtClean="0">
                <a:solidFill>
                  <a:srgbClr val="C00000"/>
                </a:solidFill>
              </a:rPr>
              <a:t>hadeeth</a:t>
            </a:r>
            <a:r>
              <a:rPr lang="en-US" b="1" dirty="0" smtClean="0">
                <a:solidFill>
                  <a:srgbClr val="C00000"/>
                </a:solidFill>
              </a:rPr>
              <a:t>:</a:t>
            </a:r>
            <a:endParaRPr lang="en-US" b="1" dirty="0" smtClean="0">
              <a:solidFill>
                <a:srgbClr val="C00000"/>
              </a:solidFill>
            </a:endParaRPr>
          </a:p>
          <a:p>
            <a:r>
              <a:rPr lang="en-US" dirty="0"/>
              <a:t>This </a:t>
            </a:r>
            <a:r>
              <a:rPr lang="en-US" dirty="0" err="1" smtClean="0"/>
              <a:t>hadeeth</a:t>
            </a:r>
            <a:r>
              <a:rPr lang="en-US" dirty="0" smtClean="0"/>
              <a:t> </a:t>
            </a:r>
            <a:r>
              <a:rPr lang="en-US" dirty="0"/>
              <a:t>lays down some of the most important principles of Islam. Abu </a:t>
            </a:r>
            <a:r>
              <a:rPr lang="en-US" dirty="0" err="1"/>
              <a:t>Dawood</a:t>
            </a:r>
            <a:r>
              <a:rPr lang="en-US" dirty="0"/>
              <a:t>, the scholar of </a:t>
            </a:r>
            <a:r>
              <a:rPr lang="en-US" dirty="0" err="1" smtClean="0"/>
              <a:t>hadeeth</a:t>
            </a:r>
            <a:r>
              <a:rPr lang="en-US" dirty="0" smtClean="0"/>
              <a:t>, </a:t>
            </a:r>
            <a:r>
              <a:rPr lang="en-US" dirty="0"/>
              <a:t>once stated that Islam is built upon four </a:t>
            </a:r>
            <a:r>
              <a:rPr lang="en-US" dirty="0" err="1" smtClean="0"/>
              <a:t>hadeeth</a:t>
            </a:r>
            <a:r>
              <a:rPr lang="en-US" dirty="0" smtClean="0"/>
              <a:t>, </a:t>
            </a:r>
            <a:r>
              <a:rPr lang="en-US" dirty="0"/>
              <a:t>this being one of them. </a:t>
            </a:r>
            <a:endParaRPr lang="en-US" dirty="0" smtClean="0"/>
          </a:p>
          <a:p>
            <a:r>
              <a:rPr lang="en-US" dirty="0" smtClean="0"/>
              <a:t>Indeed</a:t>
            </a:r>
            <a:r>
              <a:rPr lang="en-US" dirty="0"/>
              <a:t>, this </a:t>
            </a:r>
            <a:r>
              <a:rPr lang="en-US" dirty="0" err="1" smtClean="0"/>
              <a:t>hadeeth</a:t>
            </a:r>
            <a:r>
              <a:rPr lang="en-US" dirty="0" smtClean="0"/>
              <a:t> </a:t>
            </a:r>
            <a:r>
              <a:rPr lang="en-US" dirty="0"/>
              <a:t>covers all of the possible acts: the permissible, forbidden and doubtful. It also shows how to protect one's religion and honor. Finally, at the end, it points out the key to following the permissible and remaining away from what will harm a person.</a:t>
            </a:r>
          </a:p>
        </p:txBody>
      </p:sp>
      <p:sp>
        <p:nvSpPr>
          <p:cNvPr id="5" name="Slide Number Placeholder 4"/>
          <p:cNvSpPr>
            <a:spLocks noGrp="1"/>
          </p:cNvSpPr>
          <p:nvPr>
            <p:ph type="sldNum" sz="quarter" idx="12"/>
          </p:nvPr>
        </p:nvSpPr>
        <p:spPr/>
        <p:txBody>
          <a:bodyPr/>
          <a:lstStyle/>
          <a:p>
            <a:fld id="{C8784B88-F3D9-6A4F-9660-1A0A1E561ED7}" type="slidenum">
              <a:rPr lang="en-US" smtClean="0"/>
              <a:pPr/>
              <a:t>5</a:t>
            </a:fld>
            <a:endParaRPr lang="en-US"/>
          </a:p>
        </p:txBody>
      </p:sp>
    </p:spTree>
    <p:extLst>
      <p:ext uri="{BB962C8B-B14F-4D97-AF65-F5344CB8AC3E}">
        <p14:creationId xmlns:p14="http://schemas.microsoft.com/office/powerpoint/2010/main" xmlns="" val="342459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Hadeeth</a:t>
            </a:r>
            <a:r>
              <a:rPr lang="en-US" sz="3600" dirty="0" smtClean="0"/>
              <a:t> </a:t>
            </a:r>
            <a:r>
              <a:rPr lang="en-US" sz="3600" dirty="0"/>
              <a:t>#6:That which is lawful is clear</a:t>
            </a:r>
          </a:p>
        </p:txBody>
      </p:sp>
      <p:sp>
        <p:nvSpPr>
          <p:cNvPr id="3" name="Content Placeholder 2"/>
          <p:cNvSpPr>
            <a:spLocks noGrp="1"/>
          </p:cNvSpPr>
          <p:nvPr>
            <p:ph idx="1"/>
          </p:nvPr>
        </p:nvSpPr>
        <p:spPr>
          <a:xfrm>
            <a:off x="838200" y="1690688"/>
            <a:ext cx="10515600" cy="4837118"/>
          </a:xfrm>
        </p:spPr>
        <p:txBody>
          <a:bodyPr>
            <a:normAutofit/>
          </a:bodyPr>
          <a:lstStyle/>
          <a:p>
            <a:pPr marL="0" indent="0">
              <a:buNone/>
            </a:pPr>
            <a:r>
              <a:rPr lang="en-US" b="1" dirty="0">
                <a:solidFill>
                  <a:srgbClr val="C00000"/>
                </a:solidFill>
              </a:rPr>
              <a:t>Vocabulary:</a:t>
            </a:r>
            <a:endParaRPr lang="en-US" dirty="0">
              <a:solidFill>
                <a:srgbClr val="C00000"/>
              </a:solidFill>
            </a:endParaRPr>
          </a:p>
          <a:p>
            <a:r>
              <a:rPr lang="en-US" dirty="0"/>
              <a:t>"the permissible" – (</a:t>
            </a:r>
            <a:r>
              <a:rPr lang="en-US" i="1" dirty="0" err="1">
                <a:solidFill>
                  <a:srgbClr val="008000"/>
                </a:solidFill>
              </a:rPr>
              <a:t>halaal</a:t>
            </a:r>
            <a:r>
              <a:rPr lang="en-US" dirty="0"/>
              <a:t>) / "the forbidden" – (</a:t>
            </a:r>
            <a:r>
              <a:rPr lang="en-US" i="1" dirty="0" err="1">
                <a:solidFill>
                  <a:srgbClr val="008000"/>
                </a:solidFill>
              </a:rPr>
              <a:t>haraam</a:t>
            </a:r>
            <a:r>
              <a:rPr lang="en-US" dirty="0"/>
              <a:t>)</a:t>
            </a:r>
          </a:p>
          <a:p>
            <a:r>
              <a:rPr lang="en-US" dirty="0"/>
              <a:t>"doubtful, ambiguous" - (</a:t>
            </a:r>
            <a:r>
              <a:rPr lang="en-US" i="1" dirty="0" err="1">
                <a:solidFill>
                  <a:srgbClr val="008000"/>
                </a:solidFill>
              </a:rPr>
              <a:t>mushtabihaat</a:t>
            </a:r>
            <a:r>
              <a:rPr lang="en-US" dirty="0"/>
              <a:t>) and related words all come from the root (</a:t>
            </a:r>
            <a:r>
              <a:rPr lang="en-US" i="1" dirty="0" err="1">
                <a:solidFill>
                  <a:srgbClr val="008000"/>
                </a:solidFill>
              </a:rPr>
              <a:t>shabah</a:t>
            </a:r>
            <a:r>
              <a:rPr lang="en-US" dirty="0"/>
              <a:t>) which means doubtful, dubious, uncertain.</a:t>
            </a:r>
          </a:p>
          <a:p>
            <a:r>
              <a:rPr lang="en-US" dirty="0"/>
              <a:t>"like the shepherd" - The origin of the Arabic word (</a:t>
            </a:r>
            <a:r>
              <a:rPr lang="en-US" i="1" dirty="0" err="1">
                <a:solidFill>
                  <a:srgbClr val="008000"/>
                </a:solidFill>
              </a:rPr>
              <a:t>ra’ii</a:t>
            </a:r>
            <a:r>
              <a:rPr lang="en-US" dirty="0"/>
              <a:t>) is one who guards or protects someone or something else. Over time, it customarily began to be used for shepherd.</a:t>
            </a:r>
          </a:p>
          <a:p>
            <a:pPr marL="0" marR="0" indent="0" algn="just">
              <a:lnSpc>
                <a:spcPct val="107000"/>
              </a:lnSpc>
              <a:spcBef>
                <a:spcPts val="0"/>
              </a:spcBef>
              <a:spcAft>
                <a:spcPts val="800"/>
              </a:spcAft>
              <a:buNone/>
            </a:pPr>
            <a:endParaRPr lang="en-US" b="1"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6</a:t>
            </a:fld>
            <a:endParaRPr lang="en-US"/>
          </a:p>
        </p:txBody>
      </p:sp>
    </p:spTree>
    <p:extLst>
      <p:ext uri="{BB962C8B-B14F-4D97-AF65-F5344CB8AC3E}">
        <p14:creationId xmlns:p14="http://schemas.microsoft.com/office/powerpoint/2010/main" xmlns="" val="44880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599" cy="1325563"/>
          </a:xfrm>
        </p:spPr>
        <p:txBody>
          <a:bodyPr>
            <a:normAutofit/>
          </a:bodyPr>
          <a:lstStyle/>
          <a:p>
            <a:r>
              <a:rPr lang="en-US" sz="3200" dirty="0" err="1" smtClean="0"/>
              <a:t>Hadeeth</a:t>
            </a:r>
            <a:r>
              <a:rPr lang="en-US" sz="3200" dirty="0" smtClean="0"/>
              <a:t> </a:t>
            </a:r>
            <a:r>
              <a:rPr lang="en-US" sz="3200" dirty="0"/>
              <a:t>#6:That which is lawful is clear</a:t>
            </a:r>
          </a:p>
        </p:txBody>
      </p:sp>
      <p:sp>
        <p:nvSpPr>
          <p:cNvPr id="3" name="Content Placeholder 2"/>
          <p:cNvSpPr>
            <a:spLocks noGrp="1"/>
          </p:cNvSpPr>
          <p:nvPr>
            <p:ph idx="1"/>
          </p:nvPr>
        </p:nvSpPr>
        <p:spPr>
          <a:xfrm>
            <a:off x="838200" y="1690688"/>
            <a:ext cx="10515600" cy="4837118"/>
          </a:xfrm>
        </p:spPr>
        <p:txBody>
          <a:bodyPr>
            <a:normAutofit fontScale="55000" lnSpcReduction="20000"/>
          </a:bodyPr>
          <a:lstStyle/>
          <a:p>
            <a:pPr marL="0" indent="0">
              <a:buNone/>
            </a:pPr>
            <a:r>
              <a:rPr lang="en-US" sz="2900" b="1" dirty="0" smtClean="0">
                <a:solidFill>
                  <a:srgbClr val="C00000"/>
                </a:solidFill>
              </a:rPr>
              <a:t>Explanation </a:t>
            </a:r>
            <a:r>
              <a:rPr lang="en-US" sz="2900" b="1" dirty="0">
                <a:solidFill>
                  <a:srgbClr val="C00000"/>
                </a:solidFill>
              </a:rPr>
              <a:t>of this </a:t>
            </a:r>
            <a:r>
              <a:rPr lang="en-US" sz="2900" b="1" dirty="0" err="1" smtClean="0">
                <a:solidFill>
                  <a:srgbClr val="C00000"/>
                </a:solidFill>
              </a:rPr>
              <a:t>Hadeeth</a:t>
            </a:r>
            <a:r>
              <a:rPr lang="en-US" sz="2900" b="1" dirty="0" smtClean="0">
                <a:solidFill>
                  <a:srgbClr val="C00000"/>
                </a:solidFill>
              </a:rPr>
              <a:t> </a:t>
            </a:r>
            <a:endParaRPr lang="en-US" sz="2900" b="1" dirty="0" smtClean="0">
              <a:solidFill>
                <a:srgbClr val="C00000"/>
              </a:solidFill>
            </a:endParaRPr>
          </a:p>
          <a:p>
            <a:r>
              <a:rPr lang="en-US" b="1" dirty="0">
                <a:solidFill>
                  <a:srgbClr val="008000"/>
                </a:solidFill>
              </a:rPr>
              <a:t>"That which is lawful is plain and that which is unlawful is plain and between the two of them are doubtful matters." </a:t>
            </a:r>
            <a:endParaRPr lang="en-US" dirty="0">
              <a:solidFill>
                <a:srgbClr val="008000"/>
              </a:solidFill>
            </a:endParaRPr>
          </a:p>
          <a:p>
            <a:r>
              <a:rPr lang="en-US" dirty="0"/>
              <a:t>In this </a:t>
            </a:r>
            <a:r>
              <a:rPr lang="en-US" dirty="0" err="1" smtClean="0"/>
              <a:t>hadeeth</a:t>
            </a:r>
            <a:r>
              <a:rPr lang="en-US" dirty="0" smtClean="0"/>
              <a:t>, </a:t>
            </a:r>
            <a:r>
              <a:rPr lang="en-US" dirty="0"/>
              <a:t>the Prophet (peace be upon him) has divided all acts into </a:t>
            </a:r>
            <a:r>
              <a:rPr lang="en-US" b="1" dirty="0"/>
              <a:t>three categories: those clearly permissible, those clearly forbidden and those between the first two. </a:t>
            </a:r>
            <a:r>
              <a:rPr lang="en-US" dirty="0"/>
              <a:t>The Scholars are of the view that </a:t>
            </a:r>
            <a:r>
              <a:rPr lang="en-US" b="1" dirty="0"/>
              <a:t>the vast majority of acts </a:t>
            </a:r>
            <a:r>
              <a:rPr lang="en-US" dirty="0"/>
              <a:t>fall into one of the first two categories: </a:t>
            </a:r>
            <a:r>
              <a:rPr lang="en-US" b="1" dirty="0"/>
              <a:t>either it is evidently lawful or unlawful</a:t>
            </a:r>
            <a:r>
              <a:rPr lang="en-US" dirty="0"/>
              <a:t>. Only </a:t>
            </a:r>
            <a:r>
              <a:rPr lang="en-US" b="1" dirty="0"/>
              <a:t>a minority</a:t>
            </a:r>
            <a:r>
              <a:rPr lang="en-US" dirty="0"/>
              <a:t> number of acts fall into the third category, that </a:t>
            </a:r>
            <a:r>
              <a:rPr lang="en-US" b="1" dirty="0"/>
              <a:t>which is doubtful</a:t>
            </a:r>
            <a:r>
              <a:rPr lang="en-US" dirty="0"/>
              <a:t>. </a:t>
            </a:r>
          </a:p>
          <a:p>
            <a:r>
              <a:rPr lang="en-US" dirty="0"/>
              <a:t>There are innumerable acts that are clearly permissible and sanctioned by the </a:t>
            </a:r>
            <a:r>
              <a:rPr lang="en-US" dirty="0" err="1"/>
              <a:t>Shariah</a:t>
            </a:r>
            <a:r>
              <a:rPr lang="en-US" dirty="0"/>
              <a:t>. In some cases, they are explicitly mentioned as being permissible while in other cases it is clear that they fall under the general guidelines of the Quran and Sunnah. In the same way that some acts are very clearly stated to be permissible, other acts are very clearly stated to be forbidden.</a:t>
            </a:r>
          </a:p>
          <a:p>
            <a:r>
              <a:rPr lang="en-US" dirty="0"/>
              <a:t>The first two categories of the permissible and the forbidden are very clear, both with respect to what they are referring to and the acts themselves. Then comes the doubtful, ambiguous or unclear matters. These are the matters about which there is some difference of opinion concerning their legality. However, the Prophet (peace be upon him) showed that staying away from these acts is piety. </a:t>
            </a:r>
            <a:endParaRPr lang="en-US" sz="2700" b="1"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7</a:t>
            </a:fld>
            <a:endParaRPr lang="en-US"/>
          </a:p>
        </p:txBody>
      </p:sp>
    </p:spTree>
    <p:extLst>
      <p:ext uri="{BB962C8B-B14F-4D97-AF65-F5344CB8AC3E}">
        <p14:creationId xmlns:p14="http://schemas.microsoft.com/office/powerpoint/2010/main" xmlns="" val="231027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#6:That which is lawful is clear</a:t>
            </a:r>
          </a:p>
        </p:txBody>
      </p:sp>
      <p:sp>
        <p:nvSpPr>
          <p:cNvPr id="3" name="Content Placeholder 2"/>
          <p:cNvSpPr>
            <a:spLocks noGrp="1"/>
          </p:cNvSpPr>
          <p:nvPr>
            <p:ph idx="1"/>
          </p:nvPr>
        </p:nvSpPr>
        <p:spPr>
          <a:xfrm>
            <a:off x="838200" y="1690688"/>
            <a:ext cx="10515600" cy="4837118"/>
          </a:xfrm>
        </p:spPr>
        <p:txBody>
          <a:bodyPr>
            <a:normAutofit fontScale="55000" lnSpcReduction="20000"/>
          </a:bodyPr>
          <a:lstStyle/>
          <a:p>
            <a:r>
              <a:rPr lang="en-US" b="1" dirty="0">
                <a:solidFill>
                  <a:srgbClr val="008000"/>
                </a:solidFill>
              </a:rPr>
              <a:t>"About which not many people are knowledgeable." </a:t>
            </a:r>
            <a:endParaRPr lang="en-US" dirty="0">
              <a:solidFill>
                <a:srgbClr val="008000"/>
              </a:solidFill>
            </a:endParaRPr>
          </a:p>
          <a:p>
            <a:r>
              <a:rPr lang="en-US" dirty="0"/>
              <a:t>This phrase means that not many people are able to figure out whether the individual doubtful matters are actually permissible or forbidden. Some scholars are able to look at the root of the matter and discover if these acts are actually forbidden or permissible. This proves that there is a specific ruling for all of these doubtful matters that may be ascertained from enough study, but only a very few are able to discover the rulings for these actions.</a:t>
            </a:r>
          </a:p>
          <a:p>
            <a:r>
              <a:rPr lang="en-US" b="1" dirty="0">
                <a:solidFill>
                  <a:srgbClr val="008000"/>
                </a:solidFill>
              </a:rPr>
              <a:t>"Thus, he who avoids doubtful matters clears himself in regard to his religion and his honor." </a:t>
            </a:r>
            <a:endParaRPr lang="en-US" dirty="0">
              <a:solidFill>
                <a:srgbClr val="008000"/>
              </a:solidFill>
            </a:endParaRPr>
          </a:p>
          <a:p>
            <a:r>
              <a:rPr lang="en-US" dirty="0"/>
              <a:t>The one who avoids the doubtful matters will be free of any criticism with respect to his religion or honor. This also means that the person who takes part in these doubtful matters leaves himself open to criticism and blame. </a:t>
            </a:r>
          </a:p>
          <a:p>
            <a:r>
              <a:rPr lang="en-US" b="1" dirty="0">
                <a:solidFill>
                  <a:srgbClr val="008000"/>
                </a:solidFill>
              </a:rPr>
              <a:t>"But he who falls into the doubtful matters falls into that which is unlawful." </a:t>
            </a:r>
            <a:endParaRPr lang="en-US" dirty="0">
              <a:solidFill>
                <a:srgbClr val="008000"/>
              </a:solidFill>
            </a:endParaRPr>
          </a:p>
          <a:p>
            <a:r>
              <a:rPr lang="en-US" dirty="0"/>
              <a:t>This is true for two reasons. First, whoever does not fear Allah and delves into the doubtful matters will eventually fall into the forbidden matters. Actually, it will make it very easy for him to fall into the forbidden matters. Second, if someone delves often into the doubtful matters, his heart will be affected and he will lose the light of guidance and piety. He will then be involved in forbidden acts without even knowing it and he will be blamed for this because he was not cautious in the first place. </a:t>
            </a:r>
            <a:endParaRPr lang="en-US" dirty="0">
              <a:solidFill>
                <a:srgbClr val="008000"/>
              </a:solidFill>
            </a:endParaRPr>
          </a:p>
          <a:p>
            <a:endParaRPr lang="en-US" sz="2000" dirty="0"/>
          </a:p>
          <a:p>
            <a:pPr marL="0" indent="0">
              <a:buNone/>
            </a:pPr>
            <a:endParaRPr lang="en-US" sz="2000"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8</a:t>
            </a:fld>
            <a:endParaRPr lang="en-US"/>
          </a:p>
        </p:txBody>
      </p:sp>
    </p:spTree>
    <p:extLst>
      <p:ext uri="{BB962C8B-B14F-4D97-AF65-F5344CB8AC3E}">
        <p14:creationId xmlns:p14="http://schemas.microsoft.com/office/powerpoint/2010/main" xmlns="" val="3314720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#6:That which is lawful is clear</a:t>
            </a:r>
          </a:p>
        </p:txBody>
      </p:sp>
      <p:sp>
        <p:nvSpPr>
          <p:cNvPr id="3" name="Content Placeholder 2"/>
          <p:cNvSpPr>
            <a:spLocks noGrp="1"/>
          </p:cNvSpPr>
          <p:nvPr>
            <p:ph idx="1"/>
          </p:nvPr>
        </p:nvSpPr>
        <p:spPr>
          <a:xfrm>
            <a:off x="838200" y="1690688"/>
            <a:ext cx="10515600" cy="4945243"/>
          </a:xfrm>
        </p:spPr>
        <p:txBody>
          <a:bodyPr>
            <a:normAutofit fontScale="70000" lnSpcReduction="20000"/>
          </a:bodyPr>
          <a:lstStyle/>
          <a:p>
            <a:r>
              <a:rPr lang="en-US" b="1" dirty="0">
                <a:solidFill>
                  <a:srgbClr val="008000"/>
                </a:solidFill>
              </a:rPr>
              <a:t>"Like the shepherd who pastures around a sanctuary, all but grazing therein. Verily every king has a sanctuary and Allah's sanctuary is His prohibitions." </a:t>
            </a:r>
            <a:endParaRPr lang="en-US" dirty="0">
              <a:solidFill>
                <a:srgbClr val="008000"/>
              </a:solidFill>
            </a:endParaRPr>
          </a:p>
          <a:p>
            <a:r>
              <a:rPr lang="en-US" dirty="0"/>
              <a:t>The Prophet (peace be upon him) has stated a parable concerning the acts forbidden by Allah. It was the custom of the Arabs that the noble among them would have a specific land for only their animals to graze on, that is, a private grazing land. If another shepherd would bring his sheep too close to this private grazing land, it would be very easy for some of his sheep to cross over the boundary and to start to eat from the private grazing land. Therefore, the shepherd would always set some distance between his sheep and the private grazing land, in order to make sure that his animals did not unintentionally eat from the private grazing land. In this parable, the private grazing land of Allah refers to the acts that Allah has forbidden. The Muslim must be very careful not to tread close to these acts as he may accidentally take part in them. He must set some distance between him and these forbidden acts. In other words, the person must avoid everything that leads to these forbidden acts as, otherwise, he may be caught in a tide and swept into the forbidden acts. </a:t>
            </a:r>
          </a:p>
        </p:txBody>
      </p:sp>
      <p:sp>
        <p:nvSpPr>
          <p:cNvPr id="5" name="Slide Number Placeholder 4"/>
          <p:cNvSpPr>
            <a:spLocks noGrp="1"/>
          </p:cNvSpPr>
          <p:nvPr>
            <p:ph type="sldNum" sz="quarter" idx="12"/>
          </p:nvPr>
        </p:nvSpPr>
        <p:spPr/>
        <p:txBody>
          <a:bodyPr/>
          <a:lstStyle/>
          <a:p>
            <a:fld id="{C8784B88-F3D9-6A4F-9660-1A0A1E561ED7}" type="slidenum">
              <a:rPr lang="en-US" smtClean="0"/>
              <a:pPr/>
              <a:t>9</a:t>
            </a:fld>
            <a:endParaRPr lang="en-US"/>
          </a:p>
        </p:txBody>
      </p:sp>
    </p:spTree>
    <p:extLst>
      <p:ext uri="{BB962C8B-B14F-4D97-AF65-F5344CB8AC3E}">
        <p14:creationId xmlns:p14="http://schemas.microsoft.com/office/powerpoint/2010/main" xmlns="" val="2753702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3974</TotalTime>
  <Words>2271</Words>
  <Application>Microsoft Office PowerPoint</Application>
  <PresentationFormat>Custom</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HADEETH</vt:lpstr>
      <vt:lpstr>Agenda</vt:lpstr>
      <vt:lpstr>Hadeeth #6:That which is lawful is clear</vt:lpstr>
      <vt:lpstr>Hadeeth #6:That which is lawful is clear</vt:lpstr>
      <vt:lpstr>Hadeeth #6:That which is lawful is clear</vt:lpstr>
      <vt:lpstr>Hadeeth #6:That which is lawful is clear</vt:lpstr>
      <vt:lpstr>Hadeeth #6:That which is lawful is clear</vt:lpstr>
      <vt:lpstr>Hadeeth #6:That which is lawful is clear</vt:lpstr>
      <vt:lpstr>Hadeeth #6:That which is lawful is clear</vt:lpstr>
      <vt:lpstr>Hadeeth #6:That which is lawful is clear</vt:lpstr>
      <vt:lpstr>Hadeeth #6:That which is lawful is clear</vt:lpstr>
      <vt:lpstr>Hadeeth #6:That which is lawful is clear</vt:lpstr>
      <vt:lpstr>Hadeeth #6:That which is lawful is clear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Dr-Kamal</cp:lastModifiedBy>
  <cp:revision>86</cp:revision>
  <dcterms:created xsi:type="dcterms:W3CDTF">2020-09-13T16:40:33Z</dcterms:created>
  <dcterms:modified xsi:type="dcterms:W3CDTF">2021-10-18T12:32:14Z</dcterms:modified>
</cp:coreProperties>
</file>