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3" r:id="rId4"/>
    <p:sldId id="282" r:id="rId5"/>
    <p:sldId id="257" r:id="rId6"/>
    <p:sldId id="267" r:id="rId7"/>
    <p:sldId id="268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5814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 custT="1"/>
      <dgm:spPr/>
      <dgm:t>
        <a:bodyPr/>
        <a:lstStyle/>
        <a:p>
          <a:pPr rtl="1"/>
          <a:r>
            <a:rPr lang="ar-SA" sz="2400" dirty="0"/>
            <a:t>الكفاءة</a:t>
          </a:r>
          <a:r>
            <a:rPr lang="ar-SA" sz="2400" baseline="0" dirty="0"/>
            <a:t> في الزواج </a:t>
          </a:r>
          <a:endParaRPr lang="en-US" sz="2400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 custT="1"/>
      <dgm:spPr/>
      <dgm:t>
        <a:bodyPr/>
        <a:lstStyle/>
        <a:p>
          <a:pPr rtl="1"/>
          <a:r>
            <a:rPr lang="ar-SA" sz="2400" dirty="0"/>
            <a:t>خصال الكفاءة</a:t>
          </a:r>
          <a:endParaRPr lang="en-US" sz="2400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 custT="1"/>
      <dgm:spPr/>
      <dgm:t>
        <a:bodyPr/>
        <a:lstStyle/>
        <a:p>
          <a:pPr rtl="0"/>
          <a:r>
            <a:rPr lang="ar-SA" sz="2400" dirty="0"/>
            <a:t>الحكم الشرعي للكفاءة </a:t>
          </a:r>
          <a:endParaRPr lang="en-US" sz="2400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9091" custLinFactNeighborY="484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50351" custScaleY="135688" custLinFactNeighborX="-8454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 custScaleX="137398" custLinFactNeighborX="27640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 custLinFactNeighborX="-18488" custLinFactNeighborY="29892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المال أو الغنى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القدرة على دفع المهر والنفقة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فقال الحنفية، والحنابلة بأنه شرط لازم لأن المعسر لا يملك نفقة الموسرة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لم يعتبر الشافعية المال شرطاً من شروط الكفاءة لأن المال غير دائم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2" custScaleY="151476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2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2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2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2" presStyleCnt="3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السلامة من العيوب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قال بها المالكية، والشافعية مثل البرص، والجذام، والجنون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النفس تعاف من صحبة من به هذه العيوب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ولا يتحصل معها مقصود النكاح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هي حق للولي إلا العنة لأنها لا تظهر إلا للمرأة، فهي حقها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LinFactNeighborX="16" custLinFactNeighborY="6127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Y="124688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إسلام الآباء والأجداد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شرط عند الحنفية فقط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شرط للعجم وليس للعرب</a:t>
          </a:r>
          <a:r>
            <a:rPr lang="en-US" dirty="0"/>
            <a:t> </a:t>
          </a:r>
          <a:r>
            <a:rPr lang="ar-SA" dirty="0"/>
            <a:t>الكفاءة فالكفاءة عند العربي تكون بنسبه 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الكفاءة في غير العربي هي إسلام الأب والجد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2" custScaleY="151476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2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2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2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2" presStyleCnt="3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307B4-FE6F-B145-9EA2-325266825065}" type="doc">
      <dgm:prSet loTypeId="urn:microsoft.com/office/officeart/2008/layout/BubblePictur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48E1F6-CCCA-FE41-BEA9-4F69564E2F4A}">
      <dgm:prSet phldrT="[Text]"/>
      <dgm:spPr/>
      <dgm:t>
        <a:bodyPr/>
        <a:lstStyle/>
        <a:p>
          <a:r>
            <a:rPr lang="ar-SA" dirty="0"/>
            <a:t>الكفاءة لغة واصطلاحاً.</a:t>
          </a:r>
          <a:endParaRPr lang="en-US" dirty="0"/>
        </a:p>
      </dgm:t>
    </dgm:pt>
    <dgm:pt modelId="{DF28E6FD-A2D6-CC46-8839-27270A53DF87}" type="parTrans" cxnId="{542F9232-C270-D54F-99A5-228E12F21271}">
      <dgm:prSet/>
      <dgm:spPr/>
      <dgm:t>
        <a:bodyPr/>
        <a:lstStyle/>
        <a:p>
          <a:endParaRPr lang="en-US"/>
        </a:p>
      </dgm:t>
    </dgm:pt>
    <dgm:pt modelId="{7764EA04-308D-C34F-BB72-2066A231F775}" type="sibTrans" cxnId="{542F9232-C270-D54F-99A5-228E12F21271}">
      <dgm:prSet/>
      <dgm:spPr/>
      <dgm:t>
        <a:bodyPr/>
        <a:lstStyle/>
        <a:p>
          <a:endParaRPr lang="en-US"/>
        </a:p>
      </dgm:t>
    </dgm:pt>
    <dgm:pt modelId="{A9CE542B-263E-7F43-A621-C6F30961CD87}">
      <dgm:prSet phldrT="[Text]"/>
      <dgm:spPr/>
      <dgm:t>
        <a:bodyPr/>
        <a:lstStyle/>
        <a:p>
          <a:pPr algn="r"/>
          <a:r>
            <a:rPr lang="ar-SA" dirty="0"/>
            <a:t>وفي اصطلاح الفقهاء تعني الكفاءة المماثلة بين الزوجين في أمور صنفها كل مذهب حسب اعتباراتهم، من أجل دوام المودة بين الزوجين</a:t>
          </a:r>
          <a:endParaRPr lang="en-US" dirty="0"/>
        </a:p>
      </dgm:t>
    </dgm:pt>
    <dgm:pt modelId="{A9FBFF64-E67C-1E42-B573-41CC9D411AFE}" type="parTrans" cxnId="{58DEE52D-F87C-5546-9871-DEB656A3E199}">
      <dgm:prSet/>
      <dgm:spPr/>
      <dgm:t>
        <a:bodyPr/>
        <a:lstStyle/>
        <a:p>
          <a:endParaRPr lang="en-US"/>
        </a:p>
      </dgm:t>
    </dgm:pt>
    <dgm:pt modelId="{9B518110-621A-4944-82AB-AE251892FE70}" type="sibTrans" cxnId="{58DEE52D-F87C-5546-9871-DEB656A3E199}">
      <dgm:prSet/>
      <dgm:spPr/>
      <dgm:t>
        <a:bodyPr/>
        <a:lstStyle/>
        <a:p>
          <a:endParaRPr lang="en-US"/>
        </a:p>
      </dgm:t>
    </dgm:pt>
    <dgm:pt modelId="{38C77E93-BCDC-4A4B-8F09-80011A2CD198}">
      <dgm:prSet phldrT="[Text]"/>
      <dgm:spPr/>
      <dgm:t>
        <a:bodyPr/>
        <a:lstStyle/>
        <a:p>
          <a:pPr algn="r"/>
          <a:r>
            <a:rPr lang="ar-SA" dirty="0"/>
            <a:t>والكفاءة في اللغة </a:t>
          </a:r>
        </a:p>
        <a:p>
          <a:pPr algn="r"/>
          <a:r>
            <a:rPr lang="ar-SA" dirty="0" err="1"/>
            <a:t>الكفيء</a:t>
          </a:r>
          <a:r>
            <a:rPr lang="ar-SA" dirty="0"/>
            <a:t> هو النظير، وشيء ساوى شيئاً حتى يكون مثله فهو مكافئ له</a:t>
          </a:r>
          <a:endParaRPr lang="en-US" dirty="0"/>
        </a:p>
      </dgm:t>
    </dgm:pt>
    <dgm:pt modelId="{F127D7D5-27C8-104D-9D1D-0A7F043662E8}" type="parTrans" cxnId="{3A0EE6E1-F97C-AB48-BCC9-76851332D08A}">
      <dgm:prSet/>
      <dgm:spPr/>
      <dgm:t>
        <a:bodyPr/>
        <a:lstStyle/>
        <a:p>
          <a:endParaRPr lang="en-US"/>
        </a:p>
      </dgm:t>
    </dgm:pt>
    <dgm:pt modelId="{84393A34-6429-4D42-B1AF-8BAEB407AFDC}" type="sibTrans" cxnId="{3A0EE6E1-F97C-AB48-BCC9-76851332D08A}">
      <dgm:prSet/>
      <dgm:spPr/>
      <dgm:t>
        <a:bodyPr/>
        <a:lstStyle/>
        <a:p>
          <a:endParaRPr lang="en-US"/>
        </a:p>
      </dgm:t>
    </dgm:pt>
    <dgm:pt modelId="{7B00D599-3B1E-924F-96F2-802684E6D32F}" type="pres">
      <dgm:prSet presAssocID="{6E7307B4-FE6F-B145-9EA2-325266825065}" presName="Name0" presStyleCnt="0">
        <dgm:presLayoutVars>
          <dgm:chMax val="8"/>
          <dgm:chPref val="8"/>
          <dgm:dir/>
        </dgm:presLayoutVars>
      </dgm:prSet>
      <dgm:spPr/>
    </dgm:pt>
    <dgm:pt modelId="{157DBFF0-B2EC-364E-A50D-266F47144957}" type="pres">
      <dgm:prSet presAssocID="{1E48E1F6-CCCA-FE41-BEA9-4F69564E2F4A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C9FB6AB-0501-DA48-9D93-8325EAD8F940}" type="pres">
      <dgm:prSet presAssocID="{1E48E1F6-CCCA-FE41-BEA9-4F69564E2F4A}" presName="image_accent_1" presStyleCnt="0"/>
      <dgm:spPr/>
    </dgm:pt>
    <dgm:pt modelId="{024B21CC-23F2-8F4E-AEB5-1AA9799CF9E1}" type="pres">
      <dgm:prSet presAssocID="{1E48E1F6-CCCA-FE41-BEA9-4F69564E2F4A}" presName="imageAccentRepeatNode" presStyleLbl="alignNode1" presStyleIdx="0" presStyleCnt="6"/>
      <dgm:spPr/>
    </dgm:pt>
    <dgm:pt modelId="{CA560A6C-3869-1342-83A7-63AE937FF04E}" type="pres">
      <dgm:prSet presAssocID="{1E48E1F6-CCCA-FE41-BEA9-4F69564E2F4A}" presName="accent_1" presStyleLbl="alignNode1" presStyleIdx="1" presStyleCnt="6"/>
      <dgm:spPr/>
    </dgm:pt>
    <dgm:pt modelId="{AAB923A1-2F62-4744-91A3-8D75075924A6}" type="pres">
      <dgm:prSet presAssocID="{7764EA04-308D-C34F-BB72-2066A231F775}" presName="image_1" presStyleCnt="0"/>
      <dgm:spPr/>
    </dgm:pt>
    <dgm:pt modelId="{F7D642ED-F6DF-4A43-AA99-8986132FE5F8}" type="pres">
      <dgm:prSet presAssocID="{7764EA04-308D-C34F-BB72-2066A231F775}" presName="imageRepeatNode" presStyleLbl="fgImgPlace1" presStyleIdx="0" presStyleCnt="3"/>
      <dgm:spPr/>
    </dgm:pt>
    <dgm:pt modelId="{3E41F5BA-1851-2B4B-A01F-56F41D9ABB45}" type="pres">
      <dgm:prSet presAssocID="{A9CE542B-263E-7F43-A621-C6F30961CD87}" presName="parent_text_2" presStyleLbl="revTx" presStyleIdx="1" presStyleCnt="3" custScaleX="138422" custScaleY="148169" custLinFactNeighborX="-11066" custLinFactNeighborY="9883">
        <dgm:presLayoutVars>
          <dgm:chMax val="0"/>
          <dgm:chPref val="0"/>
          <dgm:bulletEnabled val="1"/>
        </dgm:presLayoutVars>
      </dgm:prSet>
      <dgm:spPr/>
    </dgm:pt>
    <dgm:pt modelId="{058E6599-A4F3-8F41-8182-D9B18BE136CA}" type="pres">
      <dgm:prSet presAssocID="{A9CE542B-263E-7F43-A621-C6F30961CD87}" presName="image_accent_2" presStyleCnt="0"/>
      <dgm:spPr/>
    </dgm:pt>
    <dgm:pt modelId="{D5952C08-89A0-CF40-A96E-BD19E407909E}" type="pres">
      <dgm:prSet presAssocID="{A9CE542B-263E-7F43-A621-C6F30961CD87}" presName="imageAccentRepeatNode" presStyleLbl="alignNode1" presStyleIdx="2" presStyleCnt="6"/>
      <dgm:spPr/>
    </dgm:pt>
    <dgm:pt modelId="{0CAB890F-6844-CF4B-B635-30092BB9C87C}" type="pres">
      <dgm:prSet presAssocID="{9B518110-621A-4944-82AB-AE251892FE70}" presName="image_2" presStyleCnt="0"/>
      <dgm:spPr/>
    </dgm:pt>
    <dgm:pt modelId="{5E201963-5593-A74B-9EA5-1D0D78A00852}" type="pres">
      <dgm:prSet presAssocID="{9B518110-621A-4944-82AB-AE251892FE70}" presName="imageRepeatNode" presStyleLbl="fgImgPlace1" presStyleIdx="1" presStyleCnt="3" custLinFactNeighborX="-49417" custLinFactNeighborY="988"/>
      <dgm:spPr/>
    </dgm:pt>
    <dgm:pt modelId="{FE2E5403-F54B-B14A-A756-EC48A418CE89}" type="pres">
      <dgm:prSet presAssocID="{38C77E93-BCDC-4A4B-8F09-80011A2CD198}" presName="image_accent_3" presStyleCnt="0"/>
      <dgm:spPr/>
    </dgm:pt>
    <dgm:pt modelId="{B146A935-3CF6-9D40-8591-C13DDA629734}" type="pres">
      <dgm:prSet presAssocID="{38C77E93-BCDC-4A4B-8F09-80011A2CD198}" presName="imageAccentRepeatNode" presStyleLbl="alignNode1" presStyleIdx="3" presStyleCnt="6"/>
      <dgm:spPr/>
    </dgm:pt>
    <dgm:pt modelId="{4E14B061-9974-3F41-8CB9-B56AFD835D78}" type="pres">
      <dgm:prSet presAssocID="{38C77E93-BCDC-4A4B-8F09-80011A2CD198}" presName="parent_text_3" presStyleLbl="revTx" presStyleIdx="2" presStyleCnt="3" custScaleX="121260" custScaleY="93085">
        <dgm:presLayoutVars>
          <dgm:chMax val="0"/>
          <dgm:chPref val="0"/>
          <dgm:bulletEnabled val="1"/>
        </dgm:presLayoutVars>
      </dgm:prSet>
      <dgm:spPr/>
    </dgm:pt>
    <dgm:pt modelId="{4BB3F6AF-73CF-DB4A-BD31-2203867E70BA}" type="pres">
      <dgm:prSet presAssocID="{38C77E93-BCDC-4A4B-8F09-80011A2CD198}" presName="accent_2" presStyleLbl="alignNode1" presStyleIdx="4" presStyleCnt="6" custLinFactNeighborX="-35297" custLinFactNeighborY="-34526"/>
      <dgm:spPr/>
    </dgm:pt>
    <dgm:pt modelId="{F4D4E63E-D44D-FD4B-A233-CC972D2D6477}" type="pres">
      <dgm:prSet presAssocID="{38C77E93-BCDC-4A4B-8F09-80011A2CD198}" presName="accent_3" presStyleLbl="alignNode1" presStyleIdx="5" presStyleCnt="6"/>
      <dgm:spPr/>
    </dgm:pt>
    <dgm:pt modelId="{5428C5C5-2985-374A-BD05-96C26AC4CF25}" type="pres">
      <dgm:prSet presAssocID="{84393A34-6429-4D42-B1AF-8BAEB407AFDC}" presName="image_3" presStyleCnt="0"/>
      <dgm:spPr/>
    </dgm:pt>
    <dgm:pt modelId="{98F909CD-C5EB-764A-83D6-4EE581B4DA02}" type="pres">
      <dgm:prSet presAssocID="{84393A34-6429-4D42-B1AF-8BAEB407AFDC}" presName="imageRepeatNode" presStyleLbl="fgImgPlace1" presStyleIdx="2" presStyleCnt="3"/>
      <dgm:spPr/>
    </dgm:pt>
  </dgm:ptLst>
  <dgm:cxnLst>
    <dgm:cxn modelId="{9197FF01-C304-9943-AA85-8ABA1F4F80E7}" type="presOf" srcId="{6E7307B4-FE6F-B145-9EA2-325266825065}" destId="{7B00D599-3B1E-924F-96F2-802684E6D32F}" srcOrd="0" destOrd="0" presId="urn:microsoft.com/office/officeart/2008/layout/BubblePictureList"/>
    <dgm:cxn modelId="{3AF15320-352A-3D41-9AC5-95B314EE9F2E}" type="presOf" srcId="{84393A34-6429-4D42-B1AF-8BAEB407AFDC}" destId="{98F909CD-C5EB-764A-83D6-4EE581B4DA02}" srcOrd="0" destOrd="0" presId="urn:microsoft.com/office/officeart/2008/layout/BubblePictureList"/>
    <dgm:cxn modelId="{1CD7882C-0C87-3244-800D-9395A159E095}" type="presOf" srcId="{38C77E93-BCDC-4A4B-8F09-80011A2CD198}" destId="{4E14B061-9974-3F41-8CB9-B56AFD835D78}" srcOrd="0" destOrd="0" presId="urn:microsoft.com/office/officeart/2008/layout/BubblePictureList"/>
    <dgm:cxn modelId="{58DEE52D-F87C-5546-9871-DEB656A3E199}" srcId="{6E7307B4-FE6F-B145-9EA2-325266825065}" destId="{A9CE542B-263E-7F43-A621-C6F30961CD87}" srcOrd="1" destOrd="0" parTransId="{A9FBFF64-E67C-1E42-B573-41CC9D411AFE}" sibTransId="{9B518110-621A-4944-82AB-AE251892FE70}"/>
    <dgm:cxn modelId="{542F9232-C270-D54F-99A5-228E12F21271}" srcId="{6E7307B4-FE6F-B145-9EA2-325266825065}" destId="{1E48E1F6-CCCA-FE41-BEA9-4F69564E2F4A}" srcOrd="0" destOrd="0" parTransId="{DF28E6FD-A2D6-CC46-8839-27270A53DF87}" sibTransId="{7764EA04-308D-C34F-BB72-2066A231F775}"/>
    <dgm:cxn modelId="{3120FB4B-3079-434F-A47D-D1CBC3817754}" type="presOf" srcId="{9B518110-621A-4944-82AB-AE251892FE70}" destId="{5E201963-5593-A74B-9EA5-1D0D78A00852}" srcOrd="0" destOrd="0" presId="urn:microsoft.com/office/officeart/2008/layout/BubblePictureList"/>
    <dgm:cxn modelId="{31C0B97F-0F78-0244-914A-40E84F966250}" type="presOf" srcId="{7764EA04-308D-C34F-BB72-2066A231F775}" destId="{F7D642ED-F6DF-4A43-AA99-8986132FE5F8}" srcOrd="0" destOrd="0" presId="urn:microsoft.com/office/officeart/2008/layout/BubblePictureList"/>
    <dgm:cxn modelId="{05E29AD5-F0BA-E542-8BA1-666EB1F88C16}" type="presOf" srcId="{1E48E1F6-CCCA-FE41-BEA9-4F69564E2F4A}" destId="{157DBFF0-B2EC-364E-A50D-266F47144957}" srcOrd="0" destOrd="0" presId="urn:microsoft.com/office/officeart/2008/layout/BubblePictureList"/>
    <dgm:cxn modelId="{3A0EE6E1-F97C-AB48-BCC9-76851332D08A}" srcId="{6E7307B4-FE6F-B145-9EA2-325266825065}" destId="{38C77E93-BCDC-4A4B-8F09-80011A2CD198}" srcOrd="2" destOrd="0" parTransId="{F127D7D5-27C8-104D-9D1D-0A7F043662E8}" sibTransId="{84393A34-6429-4D42-B1AF-8BAEB407AFDC}"/>
    <dgm:cxn modelId="{4CF30CF9-116E-1547-8336-0455982FB499}" type="presOf" srcId="{A9CE542B-263E-7F43-A621-C6F30961CD87}" destId="{3E41F5BA-1851-2B4B-A01F-56F41D9ABB45}" srcOrd="0" destOrd="0" presId="urn:microsoft.com/office/officeart/2008/layout/BubblePictureList"/>
    <dgm:cxn modelId="{6873CD67-C5E8-174E-A2D5-E19BA986F327}" type="presParOf" srcId="{7B00D599-3B1E-924F-96F2-802684E6D32F}" destId="{157DBFF0-B2EC-364E-A50D-266F47144957}" srcOrd="0" destOrd="0" presId="urn:microsoft.com/office/officeart/2008/layout/BubblePictureList"/>
    <dgm:cxn modelId="{3DA4D931-895B-544C-BE00-DEF850045278}" type="presParOf" srcId="{7B00D599-3B1E-924F-96F2-802684E6D32F}" destId="{2C9FB6AB-0501-DA48-9D93-8325EAD8F940}" srcOrd="1" destOrd="0" presId="urn:microsoft.com/office/officeart/2008/layout/BubblePictureList"/>
    <dgm:cxn modelId="{D7AEB0A1-8732-624E-852B-590C026E0DA3}" type="presParOf" srcId="{2C9FB6AB-0501-DA48-9D93-8325EAD8F940}" destId="{024B21CC-23F2-8F4E-AEB5-1AA9799CF9E1}" srcOrd="0" destOrd="0" presId="urn:microsoft.com/office/officeart/2008/layout/BubblePictureList"/>
    <dgm:cxn modelId="{290B1E2F-E2E0-4945-9E7F-25A6B03DA54C}" type="presParOf" srcId="{7B00D599-3B1E-924F-96F2-802684E6D32F}" destId="{CA560A6C-3869-1342-83A7-63AE937FF04E}" srcOrd="2" destOrd="0" presId="urn:microsoft.com/office/officeart/2008/layout/BubblePictureList"/>
    <dgm:cxn modelId="{730FE3DA-C6E4-0E47-A9A7-02EB137AF2D7}" type="presParOf" srcId="{7B00D599-3B1E-924F-96F2-802684E6D32F}" destId="{AAB923A1-2F62-4744-91A3-8D75075924A6}" srcOrd="3" destOrd="0" presId="urn:microsoft.com/office/officeart/2008/layout/BubblePictureList"/>
    <dgm:cxn modelId="{AB793599-5702-3A4F-B5BF-55E0C8A25CC4}" type="presParOf" srcId="{AAB923A1-2F62-4744-91A3-8D75075924A6}" destId="{F7D642ED-F6DF-4A43-AA99-8986132FE5F8}" srcOrd="0" destOrd="0" presId="urn:microsoft.com/office/officeart/2008/layout/BubblePictureList"/>
    <dgm:cxn modelId="{106B85D5-AFB7-454E-BA20-252F5E8036DA}" type="presParOf" srcId="{7B00D599-3B1E-924F-96F2-802684E6D32F}" destId="{3E41F5BA-1851-2B4B-A01F-56F41D9ABB45}" srcOrd="4" destOrd="0" presId="urn:microsoft.com/office/officeart/2008/layout/BubblePictureList"/>
    <dgm:cxn modelId="{5095B3A2-B5EA-F34D-9A44-84ACA713C03E}" type="presParOf" srcId="{7B00D599-3B1E-924F-96F2-802684E6D32F}" destId="{058E6599-A4F3-8F41-8182-D9B18BE136CA}" srcOrd="5" destOrd="0" presId="urn:microsoft.com/office/officeart/2008/layout/BubblePictureList"/>
    <dgm:cxn modelId="{FD4B3170-1739-EA4A-9489-C3CC67C9483D}" type="presParOf" srcId="{058E6599-A4F3-8F41-8182-D9B18BE136CA}" destId="{D5952C08-89A0-CF40-A96E-BD19E407909E}" srcOrd="0" destOrd="0" presId="urn:microsoft.com/office/officeart/2008/layout/BubblePictureList"/>
    <dgm:cxn modelId="{EA38FB83-4727-A548-B657-EB329E3A6B32}" type="presParOf" srcId="{7B00D599-3B1E-924F-96F2-802684E6D32F}" destId="{0CAB890F-6844-CF4B-B635-30092BB9C87C}" srcOrd="6" destOrd="0" presId="urn:microsoft.com/office/officeart/2008/layout/BubblePictureList"/>
    <dgm:cxn modelId="{5C3EB578-6998-BB42-B6A7-0C2C022EADA4}" type="presParOf" srcId="{0CAB890F-6844-CF4B-B635-30092BB9C87C}" destId="{5E201963-5593-A74B-9EA5-1D0D78A00852}" srcOrd="0" destOrd="0" presId="urn:microsoft.com/office/officeart/2008/layout/BubblePictureList"/>
    <dgm:cxn modelId="{E0E1A1B4-F428-3E4B-9C75-9E904F4945D7}" type="presParOf" srcId="{7B00D599-3B1E-924F-96F2-802684E6D32F}" destId="{FE2E5403-F54B-B14A-A756-EC48A418CE89}" srcOrd="7" destOrd="0" presId="urn:microsoft.com/office/officeart/2008/layout/BubblePictureList"/>
    <dgm:cxn modelId="{52F5AE4E-2122-2645-86A3-FAADA813D8DF}" type="presParOf" srcId="{FE2E5403-F54B-B14A-A756-EC48A418CE89}" destId="{B146A935-3CF6-9D40-8591-C13DDA629734}" srcOrd="0" destOrd="0" presId="urn:microsoft.com/office/officeart/2008/layout/BubblePictureList"/>
    <dgm:cxn modelId="{5F3A37BA-C497-8743-A95C-9D22D303BA7E}" type="presParOf" srcId="{7B00D599-3B1E-924F-96F2-802684E6D32F}" destId="{4E14B061-9974-3F41-8CB9-B56AFD835D78}" srcOrd="8" destOrd="0" presId="urn:microsoft.com/office/officeart/2008/layout/BubblePictureList"/>
    <dgm:cxn modelId="{7D50F389-06ED-F04C-BD80-0814F0EB69ED}" type="presParOf" srcId="{7B00D599-3B1E-924F-96F2-802684E6D32F}" destId="{4BB3F6AF-73CF-DB4A-BD31-2203867E70BA}" srcOrd="9" destOrd="0" presId="urn:microsoft.com/office/officeart/2008/layout/BubblePictureList"/>
    <dgm:cxn modelId="{4658B690-0047-3440-8359-66E4A3C26895}" type="presParOf" srcId="{7B00D599-3B1E-924F-96F2-802684E6D32F}" destId="{F4D4E63E-D44D-FD4B-A233-CC972D2D6477}" srcOrd="10" destOrd="0" presId="urn:microsoft.com/office/officeart/2008/layout/BubblePictureList"/>
    <dgm:cxn modelId="{6C64FC6C-8480-094F-AFA2-4C48ACF66697}" type="presParOf" srcId="{7B00D599-3B1E-924F-96F2-802684E6D32F}" destId="{5428C5C5-2985-374A-BD05-96C26AC4CF25}" srcOrd="11" destOrd="0" presId="urn:microsoft.com/office/officeart/2008/layout/BubblePictureList"/>
    <dgm:cxn modelId="{40D673BB-5AF4-3447-9DBA-5CA6E9B2070D}" type="presParOf" srcId="{5428C5C5-2985-374A-BD05-96C26AC4CF25}" destId="{98F909CD-C5EB-764A-83D6-4EE581B4DA02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7307B4-FE6F-B145-9EA2-325266825065}" type="doc">
      <dgm:prSet loTypeId="urn:microsoft.com/office/officeart/2008/layout/BubblePictur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48E1F6-CCCA-FE41-BEA9-4F69564E2F4A}">
      <dgm:prSet phldrT="[Text]" custT="1"/>
      <dgm:spPr/>
      <dgm:t>
        <a:bodyPr/>
        <a:lstStyle/>
        <a:p>
          <a:r>
            <a:rPr lang="ar-SA" sz="4000" dirty="0"/>
            <a:t>المقصد من الكفاءة</a:t>
          </a:r>
        </a:p>
      </dgm:t>
    </dgm:pt>
    <dgm:pt modelId="{DF28E6FD-A2D6-CC46-8839-27270A53DF87}" type="parTrans" cxnId="{542F9232-C270-D54F-99A5-228E12F21271}">
      <dgm:prSet/>
      <dgm:spPr/>
      <dgm:t>
        <a:bodyPr/>
        <a:lstStyle/>
        <a:p>
          <a:endParaRPr lang="en-US"/>
        </a:p>
      </dgm:t>
    </dgm:pt>
    <dgm:pt modelId="{7764EA04-308D-C34F-BB72-2066A231F775}" type="sibTrans" cxnId="{542F9232-C270-D54F-99A5-228E12F21271}">
      <dgm:prSet/>
      <dgm:spPr/>
      <dgm:t>
        <a:bodyPr/>
        <a:lstStyle/>
        <a:p>
          <a:endParaRPr lang="en-US"/>
        </a:p>
      </dgm:t>
    </dgm:pt>
    <dgm:pt modelId="{A9CE542B-263E-7F43-A621-C6F30961CD87}">
      <dgm:prSet phldrT="[Text]"/>
      <dgm:spPr/>
      <dgm:t>
        <a:bodyPr/>
        <a:lstStyle/>
        <a:p>
          <a:pPr algn="r"/>
          <a:r>
            <a:rPr lang="ar-SA" dirty="0"/>
            <a:t>وغلب على ظنهم أن هناك أموراً قد تؤثر على ديمومة الزواج، منها كون الرجل أقل من المرأة في دينه، أو مكانته الاجتماعية، فلا يمكن للمصاهرة أن تقوم بالغاية المناط بها </a:t>
          </a:r>
          <a:endParaRPr lang="en-US" dirty="0"/>
        </a:p>
      </dgm:t>
    </dgm:pt>
    <dgm:pt modelId="{A9FBFF64-E67C-1E42-B573-41CC9D411AFE}" type="parTrans" cxnId="{58DEE52D-F87C-5546-9871-DEB656A3E199}">
      <dgm:prSet/>
      <dgm:spPr/>
      <dgm:t>
        <a:bodyPr/>
        <a:lstStyle/>
        <a:p>
          <a:endParaRPr lang="en-US"/>
        </a:p>
      </dgm:t>
    </dgm:pt>
    <dgm:pt modelId="{9B518110-621A-4944-82AB-AE251892FE70}" type="sibTrans" cxnId="{58DEE52D-F87C-5546-9871-DEB656A3E199}">
      <dgm:prSet/>
      <dgm:spPr/>
      <dgm:t>
        <a:bodyPr/>
        <a:lstStyle/>
        <a:p>
          <a:endParaRPr lang="en-US"/>
        </a:p>
      </dgm:t>
    </dgm:pt>
    <dgm:pt modelId="{38C77E93-BCDC-4A4B-8F09-80011A2CD198}">
      <dgm:prSet phldrT="[Text]"/>
      <dgm:spPr/>
      <dgm:t>
        <a:bodyPr/>
        <a:lstStyle/>
        <a:p>
          <a:pPr algn="r"/>
          <a:r>
            <a:rPr lang="ar-SA" dirty="0"/>
            <a:t> فالمقصد من الزواج هو دوام العشرة، والمودة بين الزوجين</a:t>
          </a:r>
          <a:endParaRPr lang="en-US" dirty="0"/>
        </a:p>
      </dgm:t>
    </dgm:pt>
    <dgm:pt modelId="{F127D7D5-27C8-104D-9D1D-0A7F043662E8}" type="parTrans" cxnId="{3A0EE6E1-F97C-AB48-BCC9-76851332D08A}">
      <dgm:prSet/>
      <dgm:spPr/>
      <dgm:t>
        <a:bodyPr/>
        <a:lstStyle/>
        <a:p>
          <a:endParaRPr lang="en-US"/>
        </a:p>
      </dgm:t>
    </dgm:pt>
    <dgm:pt modelId="{84393A34-6429-4D42-B1AF-8BAEB407AFDC}" type="sibTrans" cxnId="{3A0EE6E1-F97C-AB48-BCC9-76851332D08A}">
      <dgm:prSet/>
      <dgm:spPr/>
      <dgm:t>
        <a:bodyPr/>
        <a:lstStyle/>
        <a:p>
          <a:endParaRPr lang="en-US"/>
        </a:p>
      </dgm:t>
    </dgm:pt>
    <dgm:pt modelId="{7B00D599-3B1E-924F-96F2-802684E6D32F}" type="pres">
      <dgm:prSet presAssocID="{6E7307B4-FE6F-B145-9EA2-325266825065}" presName="Name0" presStyleCnt="0">
        <dgm:presLayoutVars>
          <dgm:chMax val="8"/>
          <dgm:chPref val="8"/>
          <dgm:dir/>
        </dgm:presLayoutVars>
      </dgm:prSet>
      <dgm:spPr/>
    </dgm:pt>
    <dgm:pt modelId="{157DBFF0-B2EC-364E-A50D-266F47144957}" type="pres">
      <dgm:prSet presAssocID="{1E48E1F6-CCCA-FE41-BEA9-4F69564E2F4A}" presName="parent_text_1" presStyleLbl="revTx" presStyleIdx="0" presStyleCnt="3" custScaleX="69303" custScaleY="118754">
        <dgm:presLayoutVars>
          <dgm:chMax val="0"/>
          <dgm:chPref val="0"/>
          <dgm:bulletEnabled val="1"/>
        </dgm:presLayoutVars>
      </dgm:prSet>
      <dgm:spPr/>
    </dgm:pt>
    <dgm:pt modelId="{2C9FB6AB-0501-DA48-9D93-8325EAD8F940}" type="pres">
      <dgm:prSet presAssocID="{1E48E1F6-CCCA-FE41-BEA9-4F69564E2F4A}" presName="image_accent_1" presStyleCnt="0"/>
      <dgm:spPr/>
    </dgm:pt>
    <dgm:pt modelId="{024B21CC-23F2-8F4E-AEB5-1AA9799CF9E1}" type="pres">
      <dgm:prSet presAssocID="{1E48E1F6-CCCA-FE41-BEA9-4F69564E2F4A}" presName="imageAccentRepeatNode" presStyleLbl="alignNode1" presStyleIdx="0" presStyleCnt="6"/>
      <dgm:spPr/>
    </dgm:pt>
    <dgm:pt modelId="{CA560A6C-3869-1342-83A7-63AE937FF04E}" type="pres">
      <dgm:prSet presAssocID="{1E48E1F6-CCCA-FE41-BEA9-4F69564E2F4A}" presName="accent_1" presStyleLbl="alignNode1" presStyleIdx="1" presStyleCnt="6"/>
      <dgm:spPr/>
    </dgm:pt>
    <dgm:pt modelId="{AAB923A1-2F62-4744-91A3-8D75075924A6}" type="pres">
      <dgm:prSet presAssocID="{7764EA04-308D-C34F-BB72-2066A231F775}" presName="image_1" presStyleCnt="0"/>
      <dgm:spPr/>
    </dgm:pt>
    <dgm:pt modelId="{F7D642ED-F6DF-4A43-AA99-8986132FE5F8}" type="pres">
      <dgm:prSet presAssocID="{7764EA04-308D-C34F-BB72-2066A231F775}" presName="imageRepeatNode" presStyleLbl="fgImgPlace1" presStyleIdx="0" presStyleCnt="3"/>
      <dgm:spPr/>
    </dgm:pt>
    <dgm:pt modelId="{3E41F5BA-1851-2B4B-A01F-56F41D9ABB45}" type="pres">
      <dgm:prSet presAssocID="{A9CE542B-263E-7F43-A621-C6F30961CD87}" presName="parent_text_2" presStyleLbl="revTx" presStyleIdx="1" presStyleCnt="3" custAng="0" custScaleX="148535" custScaleY="154099" custLinFactNeighborX="-11066" custLinFactNeighborY="9883">
        <dgm:presLayoutVars>
          <dgm:chMax val="0"/>
          <dgm:chPref val="0"/>
          <dgm:bulletEnabled val="1"/>
        </dgm:presLayoutVars>
      </dgm:prSet>
      <dgm:spPr/>
    </dgm:pt>
    <dgm:pt modelId="{058E6599-A4F3-8F41-8182-D9B18BE136CA}" type="pres">
      <dgm:prSet presAssocID="{A9CE542B-263E-7F43-A621-C6F30961CD87}" presName="image_accent_2" presStyleCnt="0"/>
      <dgm:spPr/>
    </dgm:pt>
    <dgm:pt modelId="{D5952C08-89A0-CF40-A96E-BD19E407909E}" type="pres">
      <dgm:prSet presAssocID="{A9CE542B-263E-7F43-A621-C6F30961CD87}" presName="imageAccentRepeatNode" presStyleLbl="alignNode1" presStyleIdx="2" presStyleCnt="6" custLinFactNeighborX="57526" custLinFactNeighborY="1744"/>
      <dgm:spPr/>
    </dgm:pt>
    <dgm:pt modelId="{0CAB890F-6844-CF4B-B635-30092BB9C87C}" type="pres">
      <dgm:prSet presAssocID="{9B518110-621A-4944-82AB-AE251892FE70}" presName="image_2" presStyleCnt="0"/>
      <dgm:spPr/>
    </dgm:pt>
    <dgm:pt modelId="{5E201963-5593-A74B-9EA5-1D0D78A00852}" type="pres">
      <dgm:prSet presAssocID="{9B518110-621A-4944-82AB-AE251892FE70}" presName="imageRepeatNode" presStyleLbl="fgImgPlace1" presStyleIdx="1" presStyleCnt="3" custLinFactNeighborX="-49417" custLinFactNeighborY="988"/>
      <dgm:spPr/>
    </dgm:pt>
    <dgm:pt modelId="{FE2E5403-F54B-B14A-A756-EC48A418CE89}" type="pres">
      <dgm:prSet presAssocID="{38C77E93-BCDC-4A4B-8F09-80011A2CD198}" presName="image_accent_3" presStyleCnt="0"/>
      <dgm:spPr/>
    </dgm:pt>
    <dgm:pt modelId="{B146A935-3CF6-9D40-8591-C13DDA629734}" type="pres">
      <dgm:prSet presAssocID="{38C77E93-BCDC-4A4B-8F09-80011A2CD198}" presName="imageAccentRepeatNode" presStyleLbl="alignNode1" presStyleIdx="3" presStyleCnt="6"/>
      <dgm:spPr/>
    </dgm:pt>
    <dgm:pt modelId="{4E14B061-9974-3F41-8CB9-B56AFD835D78}" type="pres">
      <dgm:prSet presAssocID="{38C77E93-BCDC-4A4B-8F09-80011A2CD198}" presName="parent_text_3" presStyleLbl="revTx" presStyleIdx="2" presStyleCnt="3" custScaleX="121260" custScaleY="93085">
        <dgm:presLayoutVars>
          <dgm:chMax val="0"/>
          <dgm:chPref val="0"/>
          <dgm:bulletEnabled val="1"/>
        </dgm:presLayoutVars>
      </dgm:prSet>
      <dgm:spPr/>
    </dgm:pt>
    <dgm:pt modelId="{4BB3F6AF-73CF-DB4A-BD31-2203867E70BA}" type="pres">
      <dgm:prSet presAssocID="{38C77E93-BCDC-4A4B-8F09-80011A2CD198}" presName="accent_2" presStyleLbl="alignNode1" presStyleIdx="4" presStyleCnt="6" custLinFactNeighborX="-35297" custLinFactNeighborY="-34526"/>
      <dgm:spPr/>
    </dgm:pt>
    <dgm:pt modelId="{F4D4E63E-D44D-FD4B-A233-CC972D2D6477}" type="pres">
      <dgm:prSet presAssocID="{38C77E93-BCDC-4A4B-8F09-80011A2CD198}" presName="accent_3" presStyleLbl="alignNode1" presStyleIdx="5" presStyleCnt="6"/>
      <dgm:spPr/>
    </dgm:pt>
    <dgm:pt modelId="{5428C5C5-2985-374A-BD05-96C26AC4CF25}" type="pres">
      <dgm:prSet presAssocID="{84393A34-6429-4D42-B1AF-8BAEB407AFDC}" presName="image_3" presStyleCnt="0"/>
      <dgm:spPr/>
    </dgm:pt>
    <dgm:pt modelId="{98F909CD-C5EB-764A-83D6-4EE581B4DA02}" type="pres">
      <dgm:prSet presAssocID="{84393A34-6429-4D42-B1AF-8BAEB407AFDC}" presName="imageRepeatNode" presStyleLbl="fgImgPlace1" presStyleIdx="2" presStyleCnt="3"/>
      <dgm:spPr/>
    </dgm:pt>
  </dgm:ptLst>
  <dgm:cxnLst>
    <dgm:cxn modelId="{9197FF01-C304-9943-AA85-8ABA1F4F80E7}" type="presOf" srcId="{6E7307B4-FE6F-B145-9EA2-325266825065}" destId="{7B00D599-3B1E-924F-96F2-802684E6D32F}" srcOrd="0" destOrd="0" presId="urn:microsoft.com/office/officeart/2008/layout/BubblePictureList"/>
    <dgm:cxn modelId="{3AF15320-352A-3D41-9AC5-95B314EE9F2E}" type="presOf" srcId="{84393A34-6429-4D42-B1AF-8BAEB407AFDC}" destId="{98F909CD-C5EB-764A-83D6-4EE581B4DA02}" srcOrd="0" destOrd="0" presId="urn:microsoft.com/office/officeart/2008/layout/BubblePictureList"/>
    <dgm:cxn modelId="{1CD7882C-0C87-3244-800D-9395A159E095}" type="presOf" srcId="{38C77E93-BCDC-4A4B-8F09-80011A2CD198}" destId="{4E14B061-9974-3F41-8CB9-B56AFD835D78}" srcOrd="0" destOrd="0" presId="urn:microsoft.com/office/officeart/2008/layout/BubblePictureList"/>
    <dgm:cxn modelId="{58DEE52D-F87C-5546-9871-DEB656A3E199}" srcId="{6E7307B4-FE6F-B145-9EA2-325266825065}" destId="{A9CE542B-263E-7F43-A621-C6F30961CD87}" srcOrd="1" destOrd="0" parTransId="{A9FBFF64-E67C-1E42-B573-41CC9D411AFE}" sibTransId="{9B518110-621A-4944-82AB-AE251892FE70}"/>
    <dgm:cxn modelId="{542F9232-C270-D54F-99A5-228E12F21271}" srcId="{6E7307B4-FE6F-B145-9EA2-325266825065}" destId="{1E48E1F6-CCCA-FE41-BEA9-4F69564E2F4A}" srcOrd="0" destOrd="0" parTransId="{DF28E6FD-A2D6-CC46-8839-27270A53DF87}" sibTransId="{7764EA04-308D-C34F-BB72-2066A231F775}"/>
    <dgm:cxn modelId="{3120FB4B-3079-434F-A47D-D1CBC3817754}" type="presOf" srcId="{9B518110-621A-4944-82AB-AE251892FE70}" destId="{5E201963-5593-A74B-9EA5-1D0D78A00852}" srcOrd="0" destOrd="0" presId="urn:microsoft.com/office/officeart/2008/layout/BubblePictureList"/>
    <dgm:cxn modelId="{31C0B97F-0F78-0244-914A-40E84F966250}" type="presOf" srcId="{7764EA04-308D-C34F-BB72-2066A231F775}" destId="{F7D642ED-F6DF-4A43-AA99-8986132FE5F8}" srcOrd="0" destOrd="0" presId="urn:microsoft.com/office/officeart/2008/layout/BubblePictureList"/>
    <dgm:cxn modelId="{05E29AD5-F0BA-E542-8BA1-666EB1F88C16}" type="presOf" srcId="{1E48E1F6-CCCA-FE41-BEA9-4F69564E2F4A}" destId="{157DBFF0-B2EC-364E-A50D-266F47144957}" srcOrd="0" destOrd="0" presId="urn:microsoft.com/office/officeart/2008/layout/BubblePictureList"/>
    <dgm:cxn modelId="{3A0EE6E1-F97C-AB48-BCC9-76851332D08A}" srcId="{6E7307B4-FE6F-B145-9EA2-325266825065}" destId="{38C77E93-BCDC-4A4B-8F09-80011A2CD198}" srcOrd="2" destOrd="0" parTransId="{F127D7D5-27C8-104D-9D1D-0A7F043662E8}" sibTransId="{84393A34-6429-4D42-B1AF-8BAEB407AFDC}"/>
    <dgm:cxn modelId="{4CF30CF9-116E-1547-8336-0455982FB499}" type="presOf" srcId="{A9CE542B-263E-7F43-A621-C6F30961CD87}" destId="{3E41F5BA-1851-2B4B-A01F-56F41D9ABB45}" srcOrd="0" destOrd="0" presId="urn:microsoft.com/office/officeart/2008/layout/BubblePictureList"/>
    <dgm:cxn modelId="{6873CD67-C5E8-174E-A2D5-E19BA986F327}" type="presParOf" srcId="{7B00D599-3B1E-924F-96F2-802684E6D32F}" destId="{157DBFF0-B2EC-364E-A50D-266F47144957}" srcOrd="0" destOrd="0" presId="urn:microsoft.com/office/officeart/2008/layout/BubblePictureList"/>
    <dgm:cxn modelId="{3DA4D931-895B-544C-BE00-DEF850045278}" type="presParOf" srcId="{7B00D599-3B1E-924F-96F2-802684E6D32F}" destId="{2C9FB6AB-0501-DA48-9D93-8325EAD8F940}" srcOrd="1" destOrd="0" presId="urn:microsoft.com/office/officeart/2008/layout/BubblePictureList"/>
    <dgm:cxn modelId="{D7AEB0A1-8732-624E-852B-590C026E0DA3}" type="presParOf" srcId="{2C9FB6AB-0501-DA48-9D93-8325EAD8F940}" destId="{024B21CC-23F2-8F4E-AEB5-1AA9799CF9E1}" srcOrd="0" destOrd="0" presId="urn:microsoft.com/office/officeart/2008/layout/BubblePictureList"/>
    <dgm:cxn modelId="{290B1E2F-E2E0-4945-9E7F-25A6B03DA54C}" type="presParOf" srcId="{7B00D599-3B1E-924F-96F2-802684E6D32F}" destId="{CA560A6C-3869-1342-83A7-63AE937FF04E}" srcOrd="2" destOrd="0" presId="urn:microsoft.com/office/officeart/2008/layout/BubblePictureList"/>
    <dgm:cxn modelId="{730FE3DA-C6E4-0E47-A9A7-02EB137AF2D7}" type="presParOf" srcId="{7B00D599-3B1E-924F-96F2-802684E6D32F}" destId="{AAB923A1-2F62-4744-91A3-8D75075924A6}" srcOrd="3" destOrd="0" presId="urn:microsoft.com/office/officeart/2008/layout/BubblePictureList"/>
    <dgm:cxn modelId="{AB793599-5702-3A4F-B5BF-55E0C8A25CC4}" type="presParOf" srcId="{AAB923A1-2F62-4744-91A3-8D75075924A6}" destId="{F7D642ED-F6DF-4A43-AA99-8986132FE5F8}" srcOrd="0" destOrd="0" presId="urn:microsoft.com/office/officeart/2008/layout/BubblePictureList"/>
    <dgm:cxn modelId="{106B85D5-AFB7-454E-BA20-252F5E8036DA}" type="presParOf" srcId="{7B00D599-3B1E-924F-96F2-802684E6D32F}" destId="{3E41F5BA-1851-2B4B-A01F-56F41D9ABB45}" srcOrd="4" destOrd="0" presId="urn:microsoft.com/office/officeart/2008/layout/BubblePictureList"/>
    <dgm:cxn modelId="{5095B3A2-B5EA-F34D-9A44-84ACA713C03E}" type="presParOf" srcId="{7B00D599-3B1E-924F-96F2-802684E6D32F}" destId="{058E6599-A4F3-8F41-8182-D9B18BE136CA}" srcOrd="5" destOrd="0" presId="urn:microsoft.com/office/officeart/2008/layout/BubblePictureList"/>
    <dgm:cxn modelId="{FD4B3170-1739-EA4A-9489-C3CC67C9483D}" type="presParOf" srcId="{058E6599-A4F3-8F41-8182-D9B18BE136CA}" destId="{D5952C08-89A0-CF40-A96E-BD19E407909E}" srcOrd="0" destOrd="0" presId="urn:microsoft.com/office/officeart/2008/layout/BubblePictureList"/>
    <dgm:cxn modelId="{EA38FB83-4727-A548-B657-EB329E3A6B32}" type="presParOf" srcId="{7B00D599-3B1E-924F-96F2-802684E6D32F}" destId="{0CAB890F-6844-CF4B-B635-30092BB9C87C}" srcOrd="6" destOrd="0" presId="urn:microsoft.com/office/officeart/2008/layout/BubblePictureList"/>
    <dgm:cxn modelId="{5C3EB578-6998-BB42-B6A7-0C2C022EADA4}" type="presParOf" srcId="{0CAB890F-6844-CF4B-B635-30092BB9C87C}" destId="{5E201963-5593-A74B-9EA5-1D0D78A00852}" srcOrd="0" destOrd="0" presId="urn:microsoft.com/office/officeart/2008/layout/BubblePictureList"/>
    <dgm:cxn modelId="{E0E1A1B4-F428-3E4B-9C75-9E904F4945D7}" type="presParOf" srcId="{7B00D599-3B1E-924F-96F2-802684E6D32F}" destId="{FE2E5403-F54B-B14A-A756-EC48A418CE89}" srcOrd="7" destOrd="0" presId="urn:microsoft.com/office/officeart/2008/layout/BubblePictureList"/>
    <dgm:cxn modelId="{52F5AE4E-2122-2645-86A3-FAADA813D8DF}" type="presParOf" srcId="{FE2E5403-F54B-B14A-A756-EC48A418CE89}" destId="{B146A935-3CF6-9D40-8591-C13DDA629734}" srcOrd="0" destOrd="0" presId="urn:microsoft.com/office/officeart/2008/layout/BubblePictureList"/>
    <dgm:cxn modelId="{5F3A37BA-C497-8743-A95C-9D22D303BA7E}" type="presParOf" srcId="{7B00D599-3B1E-924F-96F2-802684E6D32F}" destId="{4E14B061-9974-3F41-8CB9-B56AFD835D78}" srcOrd="8" destOrd="0" presId="urn:microsoft.com/office/officeart/2008/layout/BubblePictureList"/>
    <dgm:cxn modelId="{7D50F389-06ED-F04C-BD80-0814F0EB69ED}" type="presParOf" srcId="{7B00D599-3B1E-924F-96F2-802684E6D32F}" destId="{4BB3F6AF-73CF-DB4A-BD31-2203867E70BA}" srcOrd="9" destOrd="0" presId="urn:microsoft.com/office/officeart/2008/layout/BubblePictureList"/>
    <dgm:cxn modelId="{4658B690-0047-3440-8359-66E4A3C26895}" type="presParOf" srcId="{7B00D599-3B1E-924F-96F2-802684E6D32F}" destId="{F4D4E63E-D44D-FD4B-A233-CC972D2D6477}" srcOrd="10" destOrd="0" presId="urn:microsoft.com/office/officeart/2008/layout/BubblePictureList"/>
    <dgm:cxn modelId="{6C64FC6C-8480-094F-AFA2-4C48ACF66697}" type="presParOf" srcId="{7B00D599-3B1E-924F-96F2-802684E6D32F}" destId="{5428C5C5-2985-374A-BD05-96C26AC4CF25}" srcOrd="11" destOrd="0" presId="urn:microsoft.com/office/officeart/2008/layout/BubblePictureList"/>
    <dgm:cxn modelId="{40D673BB-5AF4-3447-9DBA-5CA6E9B2070D}" type="presParOf" srcId="{5428C5C5-2985-374A-BD05-96C26AC4CF25}" destId="{98F909CD-C5EB-764A-83D6-4EE581B4DA02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dirty="0"/>
            <a:t>الأصل في اعتبار الكفاءة 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/>
      <dgm:spPr/>
      <dgm:t>
        <a:bodyPr/>
        <a:lstStyle/>
        <a:p>
          <a:pPr rtl="1"/>
          <a:r>
            <a:rPr lang="ar-SA" dirty="0"/>
            <a:t>الحنفية، والحنابلة بلزوم كفاءة الرجل للمرأة</a:t>
          </a:r>
          <a:endParaRPr lang="en-US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/>
      <dgm:spPr/>
      <dgm:t>
        <a:bodyPr/>
        <a:lstStyle/>
        <a:p>
          <a:pPr rtl="1"/>
          <a:r>
            <a:rPr lang="ar-SA" dirty="0"/>
            <a:t>الشافعية بكراهية تزويج من ليس كفؤاً إلا إذا كان هناك مصلحة </a:t>
          </a:r>
          <a:endParaRPr lang="en-US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/>
      <dgm:spPr/>
      <dgm:t>
        <a:bodyPr/>
        <a:lstStyle/>
        <a:p>
          <a:pPr rtl="1"/>
          <a:r>
            <a:rPr lang="ar-SA" dirty="0"/>
            <a:t>المالكية يكون الرجل كفؤاً إذا ساوى المرأة بصفتي الحال والدين</a:t>
          </a:r>
          <a:endParaRPr lang="en-US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4" custScaleX="120348" custScaleY="122246" custRadScaleRad="90943" custRadScaleInc="0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4"/>
      <dgm:spPr/>
    </dgm:pt>
    <dgm:pt modelId="{4185C0D4-732F-A449-8132-3F93E341F8E3}" type="pres">
      <dgm:prSet presAssocID="{C69338EA-DFDB-ED48-A6BB-CCCC11EAB7E1}" presName="node" presStyleLbl="node1" presStyleIdx="1" presStyleCnt="4" custScaleX="196863" custScaleY="124495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4"/>
      <dgm:spPr/>
    </dgm:pt>
    <dgm:pt modelId="{34DFF344-2083-324E-B4EC-3DBEF005DA21}" type="pres">
      <dgm:prSet presAssocID="{6E4355D3-507A-CD4C-9CC5-A0099CBDB314}" presName="node" presStyleLbl="node1" presStyleIdx="2" presStyleCnt="4" custScaleX="180362" custScaleY="149429" custRadScaleRad="102031" custRadScaleInc="-21752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4"/>
      <dgm:spPr/>
    </dgm:pt>
    <dgm:pt modelId="{8428BBFC-0BCC-6B41-86AA-48EEE76BA3A4}" type="pres">
      <dgm:prSet presAssocID="{8D27B38B-2AFD-4546-8D3C-579464C5D3BC}" presName="node" presStyleLbl="node1" presStyleIdx="3" presStyleCnt="4" custScaleX="188592" custScaleY="124495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3" presStyleCnt="4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3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42DBA2D2-9E7E-C84F-99EE-60E1DEE83A11}" type="presParOf" srcId="{144B87B0-B99B-F741-99F6-C03387B1486B}" destId="{8428BBFC-0BCC-6B41-86AA-48EEE76BA3A4}" srcOrd="9" destOrd="0" presId="urn:microsoft.com/office/officeart/2005/8/layout/cycle5"/>
    <dgm:cxn modelId="{428B119C-C5A2-E047-B8ED-9394BDBD854B}" type="presParOf" srcId="{144B87B0-B99B-F741-99F6-C03387B1486B}" destId="{90BF7A2E-0F5C-7946-B0AB-004C3DDDB8EB}" srcOrd="10" destOrd="0" presId="urn:microsoft.com/office/officeart/2005/8/layout/cycle5"/>
    <dgm:cxn modelId="{247C6BA1-87BC-894C-9BA7-716FD1761F20}" type="presParOf" srcId="{144B87B0-B99B-F741-99F6-C03387B1486B}" destId="{869E1EEB-BEB1-5843-8E0B-CB76C2B06DD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/>
      <dgm:spPr/>
      <dgm:t>
        <a:bodyPr/>
        <a:lstStyle/>
        <a:p>
          <a:pPr rtl="0"/>
          <a:r>
            <a:rPr lang="ar-SA" dirty="0"/>
            <a:t>خصال الكفاءة</a:t>
          </a:r>
          <a:endParaRPr lang="en-US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الدين والحال عند المالكية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الحنفية الإسلام، والنسب، والحرفة، والحرية، والديانة، والمال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نص الفقهاء الدين، النسب، أو الحسب، الحرفة، الحرية، الغنى، والسلامة من العيوب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b="1" dirty="0"/>
            <a:t> </a:t>
          </a:r>
          <a:r>
            <a:rPr lang="ar-SA" sz="4000" dirty="0"/>
            <a:t>الدين</a:t>
          </a:r>
          <a:endParaRPr lang="en-US" sz="40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8D56A57B-835C-FC49-98F0-372168E37603}" type="asst">
      <dgm:prSet phldrT="[Text]"/>
      <dgm:spPr/>
      <dgm:t>
        <a:bodyPr/>
        <a:lstStyle/>
        <a:p>
          <a:r>
            <a:rPr lang="ar-SA" dirty="0"/>
            <a:t>الالتزام بأحكام الشريعة الإسلامية، ولا يكون فاسقاً، أو فاجراً</a:t>
          </a:r>
          <a:endParaRPr lang="en-US" dirty="0"/>
        </a:p>
      </dgm:t>
    </dgm:pt>
    <dgm:pt modelId="{F0E487B9-C19B-D743-9044-10F68F6DF729}" type="parTrans" cxnId="{8E5338EA-EE57-ED48-A995-5FBF3D7D6E32}">
      <dgm:prSet/>
      <dgm:spPr/>
      <dgm:t>
        <a:bodyPr/>
        <a:lstStyle/>
        <a:p>
          <a:endParaRPr lang="en-US"/>
        </a:p>
      </dgm:t>
    </dgm:pt>
    <dgm:pt modelId="{1AAF363B-EC18-D740-9E76-31011BEC70B7}" type="sibTrans" cxnId="{8E5338EA-EE57-ED48-A995-5FBF3D7D6E32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ويكفي أن يكون مستور الحال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ٱلزَّانِى</a:t>
          </a:r>
          <a:r>
            <a:rPr lang="ar-SA" dirty="0"/>
            <a:t> لَا يَنكِحُ إِلَّا زَانِيَةً أَوْ مُشْرِكَةً </a:t>
          </a:r>
          <a:r>
            <a:rPr lang="ar-SA" dirty="0" err="1"/>
            <a:t>وَٱلزَّانِيَةُ</a:t>
          </a:r>
          <a:r>
            <a:rPr lang="ar-SA" dirty="0"/>
            <a:t> لَا </a:t>
          </a:r>
          <a:r>
            <a:rPr lang="ar-SA" dirty="0" err="1"/>
            <a:t>يَنكِحُهَآ</a:t>
          </a:r>
          <a:r>
            <a:rPr lang="ar-SA" dirty="0"/>
            <a:t> إِلَّا زَانٍ أَوْ مُشْرِكٌ </a:t>
          </a:r>
          <a:r>
            <a:rPr lang="ar-SA" dirty="0" err="1"/>
            <a:t>ۚ</a:t>
          </a:r>
          <a:r>
            <a:rPr lang="ar-SA" dirty="0"/>
            <a:t> وَحُرِّمَ </a:t>
          </a:r>
          <a:r>
            <a:rPr lang="ar-SA" dirty="0" err="1"/>
            <a:t>ذَٰلِكَ</a:t>
          </a:r>
          <a:r>
            <a:rPr lang="ar-SA" dirty="0"/>
            <a:t> عَلَى </a:t>
          </a:r>
          <a:r>
            <a:rPr lang="ar-SA" dirty="0" err="1"/>
            <a:t>ٱلْمُؤْمِنِينَ</a:t>
          </a:r>
          <a:r>
            <a:rPr lang="ar-SA" dirty="0"/>
            <a:t>}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3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3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  <dgm:pt modelId="{982B9E41-6F94-0A44-B44E-AF9EF59159CB}" type="pres">
      <dgm:prSet presAssocID="{F0E487B9-C19B-D743-9044-10F68F6DF729}" presName="Name115" presStyleLbl="parChTrans1D2" presStyleIdx="2" presStyleCnt="3"/>
      <dgm:spPr/>
    </dgm:pt>
    <dgm:pt modelId="{007A4EF4-1B61-3D40-A6EE-F72743886F97}" type="pres">
      <dgm:prSet presAssocID="{8D56A57B-835C-FC49-98F0-372168E37603}" presName="hierRoot3" presStyleCnt="0">
        <dgm:presLayoutVars>
          <dgm:hierBranch val="init"/>
        </dgm:presLayoutVars>
      </dgm:prSet>
      <dgm:spPr/>
    </dgm:pt>
    <dgm:pt modelId="{63BF5804-E661-6D42-BBAC-82D03DC52440}" type="pres">
      <dgm:prSet presAssocID="{8D56A57B-835C-FC49-98F0-372168E37603}" presName="rootComposite3" presStyleCnt="0"/>
      <dgm:spPr/>
    </dgm:pt>
    <dgm:pt modelId="{76370ED3-931D-CB4C-B09A-914BFC42AD2A}" type="pres">
      <dgm:prSet presAssocID="{8D56A57B-835C-FC49-98F0-372168E37603}" presName="rootText3" presStyleLbl="asst1" presStyleIdx="0" presStyleCnt="1" custScaleY="155424" custLinFactNeighborX="-3371" custLinFactNeighborY="-2456">
        <dgm:presLayoutVars>
          <dgm:chPref val="3"/>
        </dgm:presLayoutVars>
      </dgm:prSet>
      <dgm:spPr/>
    </dgm:pt>
    <dgm:pt modelId="{261B224A-6A00-0841-B730-FC7D3F35E682}" type="pres">
      <dgm:prSet presAssocID="{8D56A57B-835C-FC49-98F0-372168E37603}" presName="rootConnector3" presStyleLbl="asst1" presStyleIdx="0" presStyleCnt="1"/>
      <dgm:spPr/>
    </dgm:pt>
    <dgm:pt modelId="{5CFA1C47-F7B7-0443-B873-7FF032FC031F}" type="pres">
      <dgm:prSet presAssocID="{8D56A57B-835C-FC49-98F0-372168E37603}" presName="hierChild6" presStyleCnt="0"/>
      <dgm:spPr/>
    </dgm:pt>
    <dgm:pt modelId="{038837AC-0FFD-A841-A9FA-F942109F28E4}" type="pres">
      <dgm:prSet presAssocID="{8D56A57B-835C-FC49-98F0-372168E37603}" presName="hierChild7" presStyleCnt="0"/>
      <dgm:spPr/>
    </dgm:pt>
  </dgm:ptLst>
  <dgm:cxnLst>
    <dgm:cxn modelId="{7B3BF107-0DDF-7848-A7F8-CD2670A7410B}" type="presOf" srcId="{8D56A57B-835C-FC49-98F0-372168E37603}" destId="{261B224A-6A00-0841-B730-FC7D3F35E682}" srcOrd="1" destOrd="0" presId="urn:microsoft.com/office/officeart/2009/3/layout/HorizontalOrganizationChart"/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2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4702867B-597B-9446-A582-AE3C0C6B8D1C}" type="presOf" srcId="{8D56A57B-835C-FC49-98F0-372168E37603}" destId="{76370ED3-931D-CB4C-B09A-914BFC42AD2A}" srcOrd="0" destOrd="0" presId="urn:microsoft.com/office/officeart/2009/3/layout/HorizontalOrganizationChart"/>
    <dgm:cxn modelId="{B5C1D784-E0F5-0D4E-8732-257A727C400A}" srcId="{545D91E0-C21F-9D4C-BB25-90EC704A1019}" destId="{B72C6D87-E7A3-2C41-8EF5-5D1F8B9F468C}" srcOrd="1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3C3BA2BE-353B-D549-8A70-8BE9694A8439}" type="presOf" srcId="{F0E487B9-C19B-D743-9044-10F68F6DF729}" destId="{982B9E41-6F94-0A44-B44E-AF9EF59159CB}" srcOrd="0" destOrd="0" presId="urn:microsoft.com/office/officeart/2009/3/layout/HorizontalOrganizationChart"/>
    <dgm:cxn modelId="{8E5338EA-EE57-ED48-A995-5FBF3D7D6E32}" srcId="{545D91E0-C21F-9D4C-BB25-90EC704A1019}" destId="{8D56A57B-835C-FC49-98F0-372168E37603}" srcOrd="0" destOrd="0" parTransId="{F0E487B9-C19B-D743-9044-10F68F6DF729}" sibTransId="{1AAF363B-EC18-D740-9E76-31011BEC70B7}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  <dgm:cxn modelId="{6D5FEC1F-425B-114B-89BD-F2B5CE3BEFA1}" type="presParOf" srcId="{ACEBD9C2-DB50-084F-A493-F86F30F90DD7}" destId="{982B9E41-6F94-0A44-B44E-AF9EF59159CB}" srcOrd="0" destOrd="0" presId="urn:microsoft.com/office/officeart/2009/3/layout/HorizontalOrganizationChart"/>
    <dgm:cxn modelId="{96EA73BA-23AB-BA46-821A-A251B0C87B69}" type="presParOf" srcId="{ACEBD9C2-DB50-084F-A493-F86F30F90DD7}" destId="{007A4EF4-1B61-3D40-A6EE-F72743886F97}" srcOrd="1" destOrd="0" presId="urn:microsoft.com/office/officeart/2009/3/layout/HorizontalOrganizationChart"/>
    <dgm:cxn modelId="{820C4DAC-745D-D54F-B7A7-14004816B490}" type="presParOf" srcId="{007A4EF4-1B61-3D40-A6EE-F72743886F97}" destId="{63BF5804-E661-6D42-BBAC-82D03DC52440}" srcOrd="0" destOrd="0" presId="urn:microsoft.com/office/officeart/2009/3/layout/HorizontalOrganizationChart"/>
    <dgm:cxn modelId="{61DFE9BA-FD39-A045-A90C-B806AA415FC0}" type="presParOf" srcId="{63BF5804-E661-6D42-BBAC-82D03DC52440}" destId="{76370ED3-931D-CB4C-B09A-914BFC42AD2A}" srcOrd="0" destOrd="0" presId="urn:microsoft.com/office/officeart/2009/3/layout/HorizontalOrganizationChart"/>
    <dgm:cxn modelId="{94A72AA1-85EE-AB4D-81DA-60DF8B4E4AC0}" type="presParOf" srcId="{63BF5804-E661-6D42-BBAC-82D03DC52440}" destId="{261B224A-6A00-0841-B730-FC7D3F35E682}" srcOrd="1" destOrd="0" presId="urn:microsoft.com/office/officeart/2009/3/layout/HorizontalOrganizationChart"/>
    <dgm:cxn modelId="{3954DB99-1D25-E946-A121-5723BF7769FC}" type="presParOf" srcId="{007A4EF4-1B61-3D40-A6EE-F72743886F97}" destId="{5CFA1C47-F7B7-0443-B873-7FF032FC031F}" srcOrd="1" destOrd="0" presId="urn:microsoft.com/office/officeart/2009/3/layout/HorizontalOrganizationChart"/>
    <dgm:cxn modelId="{1E5B14E3-4D31-B84F-935D-719D5CDABC81}" type="presParOf" srcId="{007A4EF4-1B61-3D40-A6EE-F72743886F97}" destId="{038837AC-0FFD-A841-A9FA-F942109F28E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</a:t>
          </a:r>
          <a:r>
            <a:rPr lang="ar-SA" sz="4400" dirty="0"/>
            <a:t>لحرية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/>
      <dgm:spPr/>
      <dgm:t>
        <a:bodyPr/>
        <a:lstStyle/>
        <a:p>
          <a:pPr rtl="0"/>
          <a:r>
            <a:rPr lang="ar-SA" dirty="0"/>
            <a:t>والدليل مَا رَوَى عُرْوَةُ عَنْ عَائِشَةَ أَنَّ بَرِيرَةَ أُعْتِقَتْ فَخَيَّرَهَا رَسُول اللَّهِ صَلَّى اللَّهُ عَلَيْهِ وَسَلَّمَ.</a:t>
          </a:r>
          <a:endParaRPr lang="en-US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سبب من أسباب التعيير في المصاهرة عند الجمهور ما عدا المالكية 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أثر من آثار الكفر وفيه معنىً من معاني الذل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ولعجزه عن الإنفاق على زوجته لأنه مشغول بحقوق سيده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النسب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المعرفة بالآباء من جهة الطرفين 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والعرب أكفاء لبعضهم، إلا أن الأعجمي ليس كفؤاً للعربية، عند الجمهور 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الامام مالك قال أهل الإسلام كلهم أكفاء لبعص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يَـٰٓأَيُّهَا</a:t>
          </a:r>
          <a:r>
            <a:rPr lang="ar-SA" dirty="0"/>
            <a:t> </a:t>
          </a:r>
          <a:r>
            <a:rPr lang="ar-SA" dirty="0" err="1"/>
            <a:t>ٱلنَّاسُ</a:t>
          </a:r>
          <a:r>
            <a:rPr lang="ar-SA" dirty="0"/>
            <a:t> إِنَّا </a:t>
          </a:r>
          <a:r>
            <a:rPr lang="ar-SA" dirty="0" err="1"/>
            <a:t>خَلَقْنَـٰكُم</a:t>
          </a:r>
          <a:r>
            <a:rPr lang="ar-SA" dirty="0"/>
            <a:t> مِّن ذَكَرٍ </a:t>
          </a:r>
          <a:r>
            <a:rPr lang="ar-SA" dirty="0" err="1"/>
            <a:t>وَأُنثَىٰ</a:t>
          </a:r>
          <a:r>
            <a:rPr lang="ar-SA" dirty="0"/>
            <a:t> </a:t>
          </a:r>
          <a:r>
            <a:rPr lang="ar-SA" dirty="0" err="1"/>
            <a:t>وَجَعَلْنَـٰكُمْ</a:t>
          </a:r>
          <a:r>
            <a:rPr lang="ar-SA" dirty="0"/>
            <a:t> شُعُوبًا </a:t>
          </a:r>
          <a:r>
            <a:rPr lang="ar-SA" dirty="0" err="1"/>
            <a:t>وَقَبَآئِلَ</a:t>
          </a:r>
          <a:r>
            <a:rPr lang="ar-SA" dirty="0"/>
            <a:t> </a:t>
          </a:r>
          <a:r>
            <a:rPr lang="ar-SA" dirty="0" err="1"/>
            <a:t>لِتَعَارَفُوٓا</a:t>
          </a:r>
          <a:r>
            <a:rPr lang="ar-SA" dirty="0"/>
            <a:t>۟ </a:t>
          </a:r>
          <a:r>
            <a:rPr lang="ar-SA" dirty="0" err="1"/>
            <a:t>ۚ</a:t>
          </a:r>
          <a:r>
            <a:rPr lang="ar-SA" dirty="0"/>
            <a:t> إِنَّ أَكْرَمَكُمْ عِندَ </a:t>
          </a:r>
          <a:r>
            <a:rPr lang="ar-SA" dirty="0" err="1"/>
            <a:t>ٱللَّهِ</a:t>
          </a:r>
          <a:r>
            <a:rPr lang="ar-SA" dirty="0"/>
            <a:t> </a:t>
          </a:r>
          <a:r>
            <a:rPr lang="ar-SA" dirty="0" err="1"/>
            <a:t>أَتْقَىٰكُمْ</a:t>
          </a:r>
          <a:r>
            <a:rPr lang="ar-SA" dirty="0"/>
            <a:t>} 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Y="124688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4000" dirty="0"/>
            <a:t>الحرفة أو المهنة</a:t>
          </a:r>
          <a:endParaRPr lang="en-US" sz="4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ما يتكسب به الانسان قوته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ويرجع في تصنيف المهنة المحترمة للعرف السائد في بلد معين وزمان معين عند الحنفية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والمهنة الحقيرة هي التي تدل على أن ممارسها منحط المروءة، مثل الزبال عند الشافعية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عند الجمهور خصلة من خصال الكفاءة إلا المالكية {</a:t>
          </a:r>
          <a:r>
            <a:rPr lang="ar-SA" dirty="0" err="1"/>
            <a:t>وَٱللَّهُ</a:t>
          </a:r>
          <a:r>
            <a:rPr lang="ar-SA" dirty="0"/>
            <a:t> فَضَّلَ بَعْضَكُمْ </a:t>
          </a:r>
          <a:r>
            <a:rPr lang="ar-SA" dirty="0" err="1"/>
            <a:t>عَلَىٰ</a:t>
          </a:r>
          <a:r>
            <a:rPr lang="ar-SA" dirty="0"/>
            <a:t> بَعْضٍ </a:t>
          </a:r>
          <a:r>
            <a:rPr lang="ar-SA" dirty="0" err="1"/>
            <a:t>فِى</a:t>
          </a:r>
          <a:r>
            <a:rPr lang="ar-SA" dirty="0"/>
            <a:t> </a:t>
          </a:r>
          <a:r>
            <a:rPr lang="ar-SA" dirty="0" err="1"/>
            <a:t>ٱلرِّزْقِ</a:t>
          </a:r>
          <a:r>
            <a:rPr lang="ar-SA" dirty="0"/>
            <a:t>} 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Y="124688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5257802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الكفاءة</a:t>
          </a:r>
          <a:r>
            <a:rPr lang="ar-SA" sz="2400" kern="1200" baseline="0" dirty="0"/>
            <a:t> في الزواج </a:t>
          </a:r>
          <a:endParaRPr lang="en-US" sz="2400" kern="1200" dirty="0"/>
        </a:p>
      </dsp:txBody>
      <dsp:txXfrm>
        <a:off x="5738949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062471" y="1102768"/>
          <a:ext cx="2616912" cy="23616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خصال الكفاءة</a:t>
          </a:r>
          <a:endParaRPr lang="en-US" sz="2400" kern="1200" dirty="0"/>
        </a:p>
      </dsp:txBody>
      <dsp:txXfrm>
        <a:off x="3694134" y="1700926"/>
        <a:ext cx="1353586" cy="1165381"/>
      </dsp:txXfrm>
    </dsp:sp>
    <dsp:sp modelId="{327CEA07-5AD8-4E43-924B-8C5FE5A2CD58}">
      <dsp:nvSpPr>
        <dsp:cNvPr id="0" name=""/>
        <dsp:cNvSpPr/>
      </dsp:nvSpPr>
      <dsp:spPr>
        <a:xfrm rot="20700000">
          <a:off x="4764375" y="308357"/>
          <a:ext cx="2576584" cy="14719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الحكم الشرعي للكفاءة </a:t>
          </a:r>
          <a:endParaRPr lang="en-US" sz="2400" kern="1200" dirty="0"/>
        </a:p>
      </dsp:txBody>
      <dsp:txXfrm rot="-20700000">
        <a:off x="5395015" y="565673"/>
        <a:ext cx="1315303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2928070" y="1671948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2134367"/>
          <a:ext cx="2312639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639" y="179827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314195"/>
          <a:ext cx="4398538" cy="897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710" y="0"/>
              </a:lnTo>
              <a:lnTo>
                <a:pt x="4092710" y="897607"/>
              </a:lnTo>
              <a:lnTo>
                <a:pt x="4398538" y="8976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1656665"/>
          <a:ext cx="4398538" cy="657529"/>
        </a:xfrm>
        <a:custGeom>
          <a:avLst/>
          <a:gdLst/>
          <a:ahLst/>
          <a:cxnLst/>
          <a:rect l="0" t="0" r="0" b="0"/>
          <a:pathLst>
            <a:path>
              <a:moveTo>
                <a:pt x="0" y="657529"/>
              </a:moveTo>
              <a:lnTo>
                <a:pt x="4092710" y="657529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566142"/>
          <a:ext cx="3058278" cy="1496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المال أو الغنى</a:t>
          </a:r>
          <a:endParaRPr lang="en-US" sz="4400" kern="1200" dirty="0"/>
        </a:p>
      </dsp:txBody>
      <dsp:txXfrm>
        <a:off x="7" y="1566142"/>
        <a:ext cx="3058278" cy="1496105"/>
      </dsp:txXfrm>
    </dsp:sp>
    <dsp:sp modelId="{9B6273ED-CF4A-E740-B9F8-89EBF3F5C7A7}">
      <dsp:nvSpPr>
        <dsp:cNvPr id="0" name=""/>
        <dsp:cNvSpPr/>
      </dsp:nvSpPr>
      <dsp:spPr>
        <a:xfrm>
          <a:off x="7456824" y="950200"/>
          <a:ext cx="3058278" cy="141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فقال الحنفية، والحنابلة بأنه شرط لازم لأن المعسر لا يملك نفقة الموسرة</a:t>
          </a:r>
          <a:endParaRPr lang="en-US" sz="2200" kern="1200" dirty="0"/>
        </a:p>
      </dsp:txBody>
      <dsp:txXfrm>
        <a:off x="7456824" y="950200"/>
        <a:ext cx="3058278" cy="1412930"/>
      </dsp:txXfrm>
    </dsp:sp>
    <dsp:sp modelId="{D501AECA-BE7F-674C-9C9E-CF04A77CC924}">
      <dsp:nvSpPr>
        <dsp:cNvPr id="0" name=""/>
        <dsp:cNvSpPr/>
      </dsp:nvSpPr>
      <dsp:spPr>
        <a:xfrm>
          <a:off x="7456824" y="2745415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لم يعتبر الشافعية المال شرطاً من شروط الكفاءة لأن المال غير دائم</a:t>
          </a:r>
          <a:endParaRPr lang="en-US" sz="2200" kern="1200" dirty="0"/>
        </a:p>
      </dsp:txBody>
      <dsp:txXfrm>
        <a:off x="7456824" y="2745415"/>
        <a:ext cx="3058278" cy="932774"/>
      </dsp:txXfrm>
    </dsp:sp>
    <dsp:sp modelId="{52FBB556-87BB-2B4F-9A65-1BADE063AB01}">
      <dsp:nvSpPr>
        <dsp:cNvPr id="0" name=""/>
        <dsp:cNvSpPr/>
      </dsp:nvSpPr>
      <dsp:spPr>
        <a:xfrm>
          <a:off x="3783556" y="684462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القدرة على دفع المهر والنفقة</a:t>
          </a:r>
          <a:endParaRPr lang="en-US" sz="3200" kern="1200" dirty="0"/>
        </a:p>
      </dsp:txBody>
      <dsp:txXfrm>
        <a:off x="3783556" y="684462"/>
        <a:ext cx="3174737" cy="14499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1995841"/>
          <a:ext cx="2312639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639" y="179827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58286" y="2175669"/>
          <a:ext cx="4398538" cy="131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710" y="0"/>
              </a:lnTo>
              <a:lnTo>
                <a:pt x="4092710" y="1315059"/>
              </a:lnTo>
              <a:lnTo>
                <a:pt x="4398538" y="1315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060527"/>
          <a:ext cx="4398538" cy="115141"/>
        </a:xfrm>
        <a:custGeom>
          <a:avLst/>
          <a:gdLst/>
          <a:ahLst/>
          <a:cxnLst/>
          <a:rect l="0" t="0" r="0" b="0"/>
          <a:pathLst>
            <a:path>
              <a:moveTo>
                <a:pt x="0" y="115141"/>
              </a:moveTo>
              <a:lnTo>
                <a:pt x="4092710" y="115141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802618"/>
          <a:ext cx="4399027" cy="1373050"/>
        </a:xfrm>
        <a:custGeom>
          <a:avLst/>
          <a:gdLst/>
          <a:ahLst/>
          <a:cxnLst/>
          <a:rect l="0" t="0" r="0" b="0"/>
          <a:pathLst>
            <a:path>
              <a:moveTo>
                <a:pt x="0" y="1373050"/>
              </a:moveTo>
              <a:lnTo>
                <a:pt x="4093199" y="1373050"/>
              </a:lnTo>
              <a:lnTo>
                <a:pt x="4093199" y="0"/>
              </a:lnTo>
              <a:lnTo>
                <a:pt x="43990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427616"/>
          <a:ext cx="3058278" cy="1496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السلامة من العيوب</a:t>
          </a:r>
          <a:endParaRPr lang="en-US" sz="4400" kern="1200" dirty="0"/>
        </a:p>
      </dsp:txBody>
      <dsp:txXfrm>
        <a:off x="7" y="1427616"/>
        <a:ext cx="3058278" cy="1496105"/>
      </dsp:txXfrm>
    </dsp:sp>
    <dsp:sp modelId="{9B6273ED-CF4A-E740-B9F8-89EBF3F5C7A7}">
      <dsp:nvSpPr>
        <dsp:cNvPr id="0" name=""/>
        <dsp:cNvSpPr/>
      </dsp:nvSpPr>
      <dsp:spPr>
        <a:xfrm>
          <a:off x="7457313" y="336231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النفس تعاف من صحبة من به هذه العيوب</a:t>
          </a:r>
          <a:endParaRPr lang="en-US" sz="2800" kern="1200" dirty="0"/>
        </a:p>
      </dsp:txBody>
      <dsp:txXfrm>
        <a:off x="7457313" y="336231"/>
        <a:ext cx="3058278" cy="932774"/>
      </dsp:txXfrm>
    </dsp:sp>
    <dsp:sp modelId="{D501AECA-BE7F-674C-9C9E-CF04A77CC924}">
      <dsp:nvSpPr>
        <dsp:cNvPr id="0" name=""/>
        <dsp:cNvSpPr/>
      </dsp:nvSpPr>
      <dsp:spPr>
        <a:xfrm>
          <a:off x="7456824" y="1594139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ولا يتحصل معها مقصود النكاح</a:t>
          </a:r>
          <a:endParaRPr lang="en-US" sz="2800" kern="1200" dirty="0"/>
        </a:p>
      </dsp:txBody>
      <dsp:txXfrm>
        <a:off x="7456824" y="1594139"/>
        <a:ext cx="3058278" cy="932774"/>
      </dsp:txXfrm>
    </dsp:sp>
    <dsp:sp modelId="{DA4FD30D-BBE3-7344-BA1D-A1E5D61AC560}">
      <dsp:nvSpPr>
        <dsp:cNvPr id="0" name=""/>
        <dsp:cNvSpPr/>
      </dsp:nvSpPr>
      <dsp:spPr>
        <a:xfrm>
          <a:off x="7456824" y="2909199"/>
          <a:ext cx="3058278" cy="1163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هي حق للولي إلا العنة لأنها لا تظهر إلا للمرأة، فهي حقها</a:t>
          </a:r>
          <a:endParaRPr lang="en-US" sz="2800" kern="1200" dirty="0"/>
        </a:p>
      </dsp:txBody>
      <dsp:txXfrm>
        <a:off x="7456824" y="2909199"/>
        <a:ext cx="3058278" cy="1163058"/>
      </dsp:txXfrm>
    </dsp:sp>
    <dsp:sp modelId="{52FBB556-87BB-2B4F-9A65-1BADE063AB01}">
      <dsp:nvSpPr>
        <dsp:cNvPr id="0" name=""/>
        <dsp:cNvSpPr/>
      </dsp:nvSpPr>
      <dsp:spPr>
        <a:xfrm>
          <a:off x="3783556" y="545935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قال بها المالكية، والشافعية مثل البرص، والجذام، والجنون</a:t>
          </a:r>
          <a:endParaRPr lang="en-US" sz="3200" kern="1200" dirty="0"/>
        </a:p>
      </dsp:txBody>
      <dsp:txXfrm>
        <a:off x="3783556" y="545935"/>
        <a:ext cx="3174737" cy="14499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2134367"/>
          <a:ext cx="2312639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639" y="179827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314195"/>
          <a:ext cx="4398538" cy="897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710" y="0"/>
              </a:lnTo>
              <a:lnTo>
                <a:pt x="4092710" y="897607"/>
              </a:lnTo>
              <a:lnTo>
                <a:pt x="4398538" y="8976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1656665"/>
          <a:ext cx="4398538" cy="657529"/>
        </a:xfrm>
        <a:custGeom>
          <a:avLst/>
          <a:gdLst/>
          <a:ahLst/>
          <a:cxnLst/>
          <a:rect l="0" t="0" r="0" b="0"/>
          <a:pathLst>
            <a:path>
              <a:moveTo>
                <a:pt x="0" y="657529"/>
              </a:moveTo>
              <a:lnTo>
                <a:pt x="4092710" y="657529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566142"/>
          <a:ext cx="3058278" cy="1496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إسلام الآباء والأجداد</a:t>
          </a:r>
          <a:endParaRPr lang="en-US" sz="4400" kern="1200" dirty="0"/>
        </a:p>
      </dsp:txBody>
      <dsp:txXfrm>
        <a:off x="7" y="1566142"/>
        <a:ext cx="3058278" cy="1496105"/>
      </dsp:txXfrm>
    </dsp:sp>
    <dsp:sp modelId="{9B6273ED-CF4A-E740-B9F8-89EBF3F5C7A7}">
      <dsp:nvSpPr>
        <dsp:cNvPr id="0" name=""/>
        <dsp:cNvSpPr/>
      </dsp:nvSpPr>
      <dsp:spPr>
        <a:xfrm>
          <a:off x="7456824" y="950200"/>
          <a:ext cx="3058278" cy="141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شرط للعجم وليس للعرب</a:t>
          </a:r>
          <a:r>
            <a:rPr lang="en-US" sz="3100" kern="1200" dirty="0"/>
            <a:t> </a:t>
          </a:r>
          <a:r>
            <a:rPr lang="ar-SA" sz="3100" kern="1200" dirty="0"/>
            <a:t>الكفاءة فالكفاءة عند العربي تكون بنسبه </a:t>
          </a:r>
          <a:endParaRPr lang="en-US" sz="3100" kern="1200" dirty="0"/>
        </a:p>
      </dsp:txBody>
      <dsp:txXfrm>
        <a:off x="7456824" y="950200"/>
        <a:ext cx="3058278" cy="1412930"/>
      </dsp:txXfrm>
    </dsp:sp>
    <dsp:sp modelId="{D501AECA-BE7F-674C-9C9E-CF04A77CC924}">
      <dsp:nvSpPr>
        <dsp:cNvPr id="0" name=""/>
        <dsp:cNvSpPr/>
      </dsp:nvSpPr>
      <dsp:spPr>
        <a:xfrm>
          <a:off x="7456824" y="2745415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الكفاءة في غير العربي هي إسلام الأب والجد</a:t>
          </a:r>
          <a:endParaRPr lang="en-US" sz="3100" kern="1200" dirty="0"/>
        </a:p>
      </dsp:txBody>
      <dsp:txXfrm>
        <a:off x="7456824" y="2745415"/>
        <a:ext cx="3058278" cy="932774"/>
      </dsp:txXfrm>
    </dsp:sp>
    <dsp:sp modelId="{52FBB556-87BB-2B4F-9A65-1BADE063AB01}">
      <dsp:nvSpPr>
        <dsp:cNvPr id="0" name=""/>
        <dsp:cNvSpPr/>
      </dsp:nvSpPr>
      <dsp:spPr>
        <a:xfrm>
          <a:off x="3783556" y="684462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شرط عند الحنفية فقط</a:t>
          </a:r>
          <a:endParaRPr lang="en-US" sz="3200" kern="1200" dirty="0"/>
        </a:p>
      </dsp:txBody>
      <dsp:txXfrm>
        <a:off x="3783556" y="684462"/>
        <a:ext cx="3174737" cy="1449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B21CC-23F2-8F4E-AEB5-1AA9799CF9E1}">
      <dsp:nvSpPr>
        <dsp:cNvPr id="0" name=""/>
        <dsp:cNvSpPr/>
      </dsp:nvSpPr>
      <dsp:spPr>
        <a:xfrm>
          <a:off x="2146009" y="1845402"/>
          <a:ext cx="2505521" cy="2505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60A6C-3869-1342-83A7-63AE937FF04E}">
      <dsp:nvSpPr>
        <dsp:cNvPr id="0" name=""/>
        <dsp:cNvSpPr/>
      </dsp:nvSpPr>
      <dsp:spPr>
        <a:xfrm>
          <a:off x="3744143" y="0"/>
          <a:ext cx="744121" cy="74364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642ED-F6DF-4A43-AA99-8986132FE5F8}">
      <dsp:nvSpPr>
        <dsp:cNvPr id="0" name=""/>
        <dsp:cNvSpPr/>
      </dsp:nvSpPr>
      <dsp:spPr>
        <a:xfrm>
          <a:off x="2242295" y="1941567"/>
          <a:ext cx="2313996" cy="23136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52C08-89A0-CF40-A96E-BD19E407909E}">
      <dsp:nvSpPr>
        <dsp:cNvPr id="0" name=""/>
        <dsp:cNvSpPr/>
      </dsp:nvSpPr>
      <dsp:spPr>
        <a:xfrm>
          <a:off x="4833636" y="2318828"/>
          <a:ext cx="1311369" cy="1311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01963-5593-A74B-9EA5-1D0D78A00852}">
      <dsp:nvSpPr>
        <dsp:cNvPr id="0" name=""/>
        <dsp:cNvSpPr/>
      </dsp:nvSpPr>
      <dsp:spPr>
        <a:xfrm>
          <a:off x="4339588" y="2407708"/>
          <a:ext cx="1156475" cy="11565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6A935-3CF6-9D40-8591-C13DDA629734}">
      <dsp:nvSpPr>
        <dsp:cNvPr id="0" name=""/>
        <dsp:cNvSpPr/>
      </dsp:nvSpPr>
      <dsp:spPr>
        <a:xfrm>
          <a:off x="4320810" y="468203"/>
          <a:ext cx="1680813" cy="1681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F6AF-73CF-DB4A-BD31-2203867E70BA}">
      <dsp:nvSpPr>
        <dsp:cNvPr id="0" name=""/>
        <dsp:cNvSpPr/>
      </dsp:nvSpPr>
      <dsp:spPr>
        <a:xfrm>
          <a:off x="5532061" y="0"/>
          <a:ext cx="550503" cy="550879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4E63E-D44D-FD4B-A233-CC972D2D6477}">
      <dsp:nvSpPr>
        <dsp:cNvPr id="0" name=""/>
        <dsp:cNvSpPr/>
      </dsp:nvSpPr>
      <dsp:spPr>
        <a:xfrm>
          <a:off x="6277922" y="3635542"/>
          <a:ext cx="413400" cy="412941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909CD-C5EB-764A-83D6-4EE581B4DA02}">
      <dsp:nvSpPr>
        <dsp:cNvPr id="0" name=""/>
        <dsp:cNvSpPr/>
      </dsp:nvSpPr>
      <dsp:spPr>
        <a:xfrm>
          <a:off x="4409770" y="556971"/>
          <a:ext cx="1503940" cy="15038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DBFF0-B2EC-364E-A50D-266F47144957}">
      <dsp:nvSpPr>
        <dsp:cNvPr id="0" name=""/>
        <dsp:cNvSpPr/>
      </dsp:nvSpPr>
      <dsp:spPr>
        <a:xfrm>
          <a:off x="-332300" y="556971"/>
          <a:ext cx="3718512" cy="12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" numCol="1" spcCol="1270" anchor="b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الكفاءة لغة واصطلاحاً.</a:t>
          </a:r>
          <a:endParaRPr lang="en-US" sz="2900" kern="1200" dirty="0"/>
        </a:p>
      </dsp:txBody>
      <dsp:txXfrm>
        <a:off x="-332300" y="556971"/>
        <a:ext cx="3718512" cy="1207496"/>
      </dsp:txXfrm>
    </dsp:sp>
    <dsp:sp modelId="{3E41F5BA-1851-2B4B-A01F-56F41D9ABB45}">
      <dsp:nvSpPr>
        <dsp:cNvPr id="0" name=""/>
        <dsp:cNvSpPr/>
      </dsp:nvSpPr>
      <dsp:spPr>
        <a:xfrm>
          <a:off x="5289171" y="2232029"/>
          <a:ext cx="5147239" cy="1713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وفي اصطلاح الفقهاء تعني الكفاءة المماثلة بين الزوجين في أمور صنفها كل مذهب حسب اعتباراتهم، من أجل دوام المودة بين الزوجين</a:t>
          </a:r>
          <a:endParaRPr lang="en-US" sz="2900" kern="1200" dirty="0"/>
        </a:p>
      </dsp:txBody>
      <dsp:txXfrm>
        <a:off x="5289171" y="2232029"/>
        <a:ext cx="5147239" cy="1713701"/>
      </dsp:txXfrm>
    </dsp:sp>
    <dsp:sp modelId="{4E14B061-9974-3F41-8CB9-B56AFD835D78}">
      <dsp:nvSpPr>
        <dsp:cNvPr id="0" name=""/>
        <dsp:cNvSpPr/>
      </dsp:nvSpPr>
      <dsp:spPr>
        <a:xfrm>
          <a:off x="5882644" y="608965"/>
          <a:ext cx="4509068" cy="139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والكفاءة في اللغة </a:t>
          </a:r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 err="1"/>
            <a:t>الكفيء</a:t>
          </a:r>
          <a:r>
            <a:rPr lang="ar-SA" sz="2800" kern="1200" dirty="0"/>
            <a:t> هو النظير، وشيء ساوى شيئاً حتى يكون مثله فهو مكافئ له</a:t>
          </a:r>
          <a:endParaRPr lang="en-US" sz="2800" kern="1200" dirty="0"/>
        </a:p>
      </dsp:txBody>
      <dsp:txXfrm>
        <a:off x="5882644" y="608965"/>
        <a:ext cx="4509068" cy="13998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B21CC-23F2-8F4E-AEB5-1AA9799CF9E1}">
      <dsp:nvSpPr>
        <dsp:cNvPr id="0" name=""/>
        <dsp:cNvSpPr/>
      </dsp:nvSpPr>
      <dsp:spPr>
        <a:xfrm>
          <a:off x="1766628" y="1845402"/>
          <a:ext cx="2505521" cy="2505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60A6C-3869-1342-83A7-63AE937FF04E}">
      <dsp:nvSpPr>
        <dsp:cNvPr id="0" name=""/>
        <dsp:cNvSpPr/>
      </dsp:nvSpPr>
      <dsp:spPr>
        <a:xfrm>
          <a:off x="3364761" y="0"/>
          <a:ext cx="744121" cy="74364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642ED-F6DF-4A43-AA99-8986132FE5F8}">
      <dsp:nvSpPr>
        <dsp:cNvPr id="0" name=""/>
        <dsp:cNvSpPr/>
      </dsp:nvSpPr>
      <dsp:spPr>
        <a:xfrm>
          <a:off x="1862914" y="1941567"/>
          <a:ext cx="2313996" cy="23136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52C08-89A0-CF40-A96E-BD19E407909E}">
      <dsp:nvSpPr>
        <dsp:cNvPr id="0" name=""/>
        <dsp:cNvSpPr/>
      </dsp:nvSpPr>
      <dsp:spPr>
        <a:xfrm>
          <a:off x="5208634" y="2341692"/>
          <a:ext cx="1311369" cy="1311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01963-5593-A74B-9EA5-1D0D78A00852}">
      <dsp:nvSpPr>
        <dsp:cNvPr id="0" name=""/>
        <dsp:cNvSpPr/>
      </dsp:nvSpPr>
      <dsp:spPr>
        <a:xfrm>
          <a:off x="3960207" y="2407708"/>
          <a:ext cx="1156475" cy="11565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6A935-3CF6-9D40-8591-C13DDA629734}">
      <dsp:nvSpPr>
        <dsp:cNvPr id="0" name=""/>
        <dsp:cNvSpPr/>
      </dsp:nvSpPr>
      <dsp:spPr>
        <a:xfrm>
          <a:off x="3941429" y="468203"/>
          <a:ext cx="1680813" cy="1681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F6AF-73CF-DB4A-BD31-2203867E70BA}">
      <dsp:nvSpPr>
        <dsp:cNvPr id="0" name=""/>
        <dsp:cNvSpPr/>
      </dsp:nvSpPr>
      <dsp:spPr>
        <a:xfrm>
          <a:off x="5152680" y="0"/>
          <a:ext cx="550503" cy="550879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4E63E-D44D-FD4B-A233-CC972D2D6477}">
      <dsp:nvSpPr>
        <dsp:cNvPr id="0" name=""/>
        <dsp:cNvSpPr/>
      </dsp:nvSpPr>
      <dsp:spPr>
        <a:xfrm>
          <a:off x="5898541" y="3635542"/>
          <a:ext cx="413400" cy="412941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909CD-C5EB-764A-83D6-4EE581B4DA02}">
      <dsp:nvSpPr>
        <dsp:cNvPr id="0" name=""/>
        <dsp:cNvSpPr/>
      </dsp:nvSpPr>
      <dsp:spPr>
        <a:xfrm>
          <a:off x="4030389" y="556971"/>
          <a:ext cx="1503940" cy="15038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DBFF0-B2EC-364E-A50D-266F47144957}">
      <dsp:nvSpPr>
        <dsp:cNvPr id="0" name=""/>
        <dsp:cNvSpPr/>
      </dsp:nvSpPr>
      <dsp:spPr>
        <a:xfrm>
          <a:off x="-140946" y="443744"/>
          <a:ext cx="2577040" cy="143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" numCol="1" spcCol="1270" anchor="b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المقصد من الكفاءة</a:t>
          </a:r>
        </a:p>
      </dsp:txBody>
      <dsp:txXfrm>
        <a:off x="-140946" y="443744"/>
        <a:ext cx="2577040" cy="1433950"/>
      </dsp:txXfrm>
    </dsp:sp>
    <dsp:sp modelId="{3E41F5BA-1851-2B4B-A01F-56F41D9ABB45}">
      <dsp:nvSpPr>
        <dsp:cNvPr id="0" name=""/>
        <dsp:cNvSpPr/>
      </dsp:nvSpPr>
      <dsp:spPr>
        <a:xfrm>
          <a:off x="4721763" y="2197736"/>
          <a:ext cx="5523292" cy="178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وغلب على ظنهم أن هناك أموراً قد تؤثر على ديمومة الزواج، منها كون الرجل أقل من المرأة في دينه، أو مكانته الاجتماعية، فلا يمكن للمصاهرة أن تقوم بالغاية المناط بها </a:t>
          </a:r>
          <a:endParaRPr lang="en-US" sz="3000" kern="1200" dirty="0"/>
        </a:p>
      </dsp:txBody>
      <dsp:txXfrm>
        <a:off x="4721763" y="2197736"/>
        <a:ext cx="5523292" cy="1782286"/>
      </dsp:txXfrm>
    </dsp:sp>
    <dsp:sp modelId="{4E14B061-9974-3F41-8CB9-B56AFD835D78}">
      <dsp:nvSpPr>
        <dsp:cNvPr id="0" name=""/>
        <dsp:cNvSpPr/>
      </dsp:nvSpPr>
      <dsp:spPr>
        <a:xfrm>
          <a:off x="5503263" y="608965"/>
          <a:ext cx="4509068" cy="139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 فالمقصد من الزواج هو دوام العشرة، والمودة بين الزوجين</a:t>
          </a:r>
          <a:endParaRPr lang="en-US" sz="3000" kern="1200" dirty="0"/>
        </a:p>
      </dsp:txBody>
      <dsp:txXfrm>
        <a:off x="5503263" y="608965"/>
        <a:ext cx="4509068" cy="1399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291056" y="-27790"/>
          <a:ext cx="1869254" cy="123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الأصل في اعتبار الكفاءة </a:t>
          </a:r>
          <a:endParaRPr lang="en-US" sz="2300" kern="1200" dirty="0"/>
        </a:p>
      </dsp:txBody>
      <dsp:txXfrm>
        <a:off x="4351304" y="32458"/>
        <a:ext cx="1748758" cy="1113681"/>
      </dsp:txXfrm>
    </dsp:sp>
    <dsp:sp modelId="{7433778F-0746-3047-8946-38E155BE386B}">
      <dsp:nvSpPr>
        <dsp:cNvPr id="0" name=""/>
        <dsp:cNvSpPr/>
      </dsp:nvSpPr>
      <dsp:spPr>
        <a:xfrm>
          <a:off x="3697905" y="71050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604968" y="287218"/>
              </a:moveTo>
              <a:arcTo wR="1668916" hR="1668916" stAng="18246977" swAng="10493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365754" y="1478618"/>
          <a:ext cx="3057690" cy="12568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الحنفية، والحنابلة بلزوم كفاءة الرجل للمرأة</a:t>
          </a:r>
          <a:endParaRPr lang="en-US" sz="2300" kern="1200" dirty="0"/>
        </a:p>
      </dsp:txBody>
      <dsp:txXfrm>
        <a:off x="5427110" y="1539974"/>
        <a:ext cx="2934978" cy="1134170"/>
      </dsp:txXfrm>
    </dsp:sp>
    <dsp:sp modelId="{75E9B686-77A3-D94E-8467-8A0EC2C59AA4}">
      <dsp:nvSpPr>
        <dsp:cNvPr id="0" name=""/>
        <dsp:cNvSpPr/>
      </dsp:nvSpPr>
      <dsp:spPr>
        <a:xfrm>
          <a:off x="3535445" y="493388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213398" y="2301257"/>
              </a:moveTo>
              <a:arcTo wR="1668916" hR="1668916" stAng="1335909" swAng="3929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4018505" y="3021670"/>
          <a:ext cx="2801396" cy="1508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الشافعية بكراهية تزويج من ليس كفؤاً إلا إذا كان هناك مصلحة </a:t>
          </a:r>
          <a:endParaRPr lang="en-US" sz="2300" kern="1200" dirty="0"/>
        </a:p>
      </dsp:txBody>
      <dsp:txXfrm>
        <a:off x="4092149" y="3095314"/>
        <a:ext cx="2654108" cy="1361324"/>
      </dsp:txXfrm>
    </dsp:sp>
    <dsp:sp modelId="{03D8E981-3751-9949-A1E4-695430D6F94E}">
      <dsp:nvSpPr>
        <dsp:cNvPr id="0" name=""/>
        <dsp:cNvSpPr/>
      </dsp:nvSpPr>
      <dsp:spPr>
        <a:xfrm>
          <a:off x="3567766" y="46591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67213" y="2713354"/>
              </a:moveTo>
              <a:arcTo wR="1668916" hR="1668916" stAng="8475463" swAng="7961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2092154" y="1478618"/>
          <a:ext cx="2929225" cy="12568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المالكية يكون الرجل كفؤاً إذا ساوى المرأة بصفتي الحال والدين</a:t>
          </a:r>
          <a:endParaRPr lang="en-US" sz="2300" kern="1200" dirty="0"/>
        </a:p>
      </dsp:txBody>
      <dsp:txXfrm>
        <a:off x="2153510" y="1539974"/>
        <a:ext cx="2806513" cy="1134170"/>
      </dsp:txXfrm>
    </dsp:sp>
    <dsp:sp modelId="{869E1EEB-BEB1-5843-8E0B-CB76C2B06DD0}">
      <dsp:nvSpPr>
        <dsp:cNvPr id="0" name=""/>
        <dsp:cNvSpPr/>
      </dsp:nvSpPr>
      <dsp:spPr>
        <a:xfrm>
          <a:off x="3415628" y="71050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60893" y="632403"/>
              </a:moveTo>
              <a:arcTo wR="1668916" hR="1668916" stAng="13103655" swAng="10493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4884901" y="2175669"/>
          <a:ext cx="745796" cy="160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898" y="0"/>
              </a:lnTo>
              <a:lnTo>
                <a:pt x="372898" y="1603462"/>
              </a:lnTo>
              <a:lnTo>
                <a:pt x="745796" y="16034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4884901" y="2129949"/>
          <a:ext cx="7457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5796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4884901" y="572206"/>
          <a:ext cx="745796" cy="1603462"/>
        </a:xfrm>
        <a:custGeom>
          <a:avLst/>
          <a:gdLst/>
          <a:ahLst/>
          <a:cxnLst/>
          <a:rect l="0" t="0" r="0" b="0"/>
          <a:pathLst>
            <a:path>
              <a:moveTo>
                <a:pt x="0" y="1603462"/>
              </a:moveTo>
              <a:lnTo>
                <a:pt x="372898" y="1603462"/>
              </a:lnTo>
              <a:lnTo>
                <a:pt x="372898" y="0"/>
              </a:lnTo>
              <a:lnTo>
                <a:pt x="7457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1155920" y="1263562"/>
          <a:ext cx="3728981" cy="1824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خصال الكفاءة</a:t>
          </a:r>
          <a:endParaRPr lang="en-US" sz="2700" kern="1200" dirty="0"/>
        </a:p>
      </dsp:txBody>
      <dsp:txXfrm>
        <a:off x="1155920" y="1263562"/>
        <a:ext cx="3728981" cy="1824212"/>
      </dsp:txXfrm>
    </dsp:sp>
    <dsp:sp modelId="{9B6273ED-CF4A-E740-B9F8-89EBF3F5C7A7}">
      <dsp:nvSpPr>
        <dsp:cNvPr id="0" name=""/>
        <dsp:cNvSpPr/>
      </dsp:nvSpPr>
      <dsp:spPr>
        <a:xfrm>
          <a:off x="5630698" y="3537"/>
          <a:ext cx="3728981" cy="113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الدين والحال عند المالكية</a:t>
          </a:r>
          <a:endParaRPr lang="en-US" sz="2700" kern="1200" dirty="0"/>
        </a:p>
      </dsp:txBody>
      <dsp:txXfrm>
        <a:off x="5630698" y="3537"/>
        <a:ext cx="3728981" cy="1137339"/>
      </dsp:txXfrm>
    </dsp:sp>
    <dsp:sp modelId="{D501AECA-BE7F-674C-9C9E-CF04A77CC924}">
      <dsp:nvSpPr>
        <dsp:cNvPr id="0" name=""/>
        <dsp:cNvSpPr/>
      </dsp:nvSpPr>
      <dsp:spPr>
        <a:xfrm>
          <a:off x="5630698" y="1606999"/>
          <a:ext cx="3728981" cy="113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الحنفية الإسلام، والنسب، والحرفة، والحرية، والديانة، والمال</a:t>
          </a:r>
          <a:endParaRPr lang="en-US" sz="2700" kern="1200" dirty="0"/>
        </a:p>
      </dsp:txBody>
      <dsp:txXfrm>
        <a:off x="5630698" y="1606999"/>
        <a:ext cx="3728981" cy="1137339"/>
      </dsp:txXfrm>
    </dsp:sp>
    <dsp:sp modelId="{DA4FD30D-BBE3-7344-BA1D-A1E5D61AC560}">
      <dsp:nvSpPr>
        <dsp:cNvPr id="0" name=""/>
        <dsp:cNvSpPr/>
      </dsp:nvSpPr>
      <dsp:spPr>
        <a:xfrm>
          <a:off x="5630698" y="3210461"/>
          <a:ext cx="3728981" cy="113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نص الفقهاء الدين، النسب، أو الحسب، الحرفة، الحرية، الغنى، والسلامة من العيوب</a:t>
          </a:r>
          <a:endParaRPr lang="en-US" sz="2700" kern="1200" dirty="0"/>
        </a:p>
      </dsp:txBody>
      <dsp:txXfrm>
        <a:off x="5630698" y="3210461"/>
        <a:ext cx="3728981" cy="1137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B9E41-6F94-0A44-B44E-AF9EF59159CB}">
      <dsp:nvSpPr>
        <dsp:cNvPr id="0" name=""/>
        <dsp:cNvSpPr/>
      </dsp:nvSpPr>
      <dsp:spPr>
        <a:xfrm>
          <a:off x="3094541" y="2037272"/>
          <a:ext cx="2059082" cy="216297"/>
        </a:xfrm>
        <a:custGeom>
          <a:avLst/>
          <a:gdLst/>
          <a:ahLst/>
          <a:cxnLst/>
          <a:rect l="0" t="0" r="0" b="0"/>
          <a:pathLst>
            <a:path>
              <a:moveTo>
                <a:pt x="0" y="216297"/>
              </a:moveTo>
              <a:lnTo>
                <a:pt x="2059082" y="216297"/>
              </a:lnTo>
              <a:lnTo>
                <a:pt x="20590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745DF-D704-3B45-AF09-AE50C55464E9}">
      <dsp:nvSpPr>
        <dsp:cNvPr id="0" name=""/>
        <dsp:cNvSpPr/>
      </dsp:nvSpPr>
      <dsp:spPr>
        <a:xfrm>
          <a:off x="3094541" y="2253569"/>
          <a:ext cx="4326517" cy="664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664429"/>
              </a:lnTo>
              <a:lnTo>
                <a:pt x="4326517" y="6644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3094541" y="1222534"/>
          <a:ext cx="4326517" cy="1031034"/>
        </a:xfrm>
        <a:custGeom>
          <a:avLst/>
          <a:gdLst/>
          <a:ahLst/>
          <a:cxnLst/>
          <a:rect l="0" t="0" r="0" b="0"/>
          <a:pathLst>
            <a:path>
              <a:moveTo>
                <a:pt x="0" y="1031034"/>
              </a:moveTo>
              <a:lnTo>
                <a:pt x="4017480" y="1031034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4171" y="178228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</a:t>
          </a:r>
          <a:r>
            <a:rPr lang="ar-SA" sz="4000" kern="1200" dirty="0"/>
            <a:t>الدين</a:t>
          </a:r>
          <a:endParaRPr lang="en-US" sz="4000" kern="1200" dirty="0"/>
        </a:p>
      </dsp:txBody>
      <dsp:txXfrm>
        <a:off x="4171" y="1782288"/>
        <a:ext cx="3090369" cy="942562"/>
      </dsp:txXfrm>
    </dsp:sp>
    <dsp:sp modelId="{D71E888E-083C-AD48-A82F-2E87FCEE7576}">
      <dsp:nvSpPr>
        <dsp:cNvPr id="0" name=""/>
        <dsp:cNvSpPr/>
      </dsp:nvSpPr>
      <dsp:spPr>
        <a:xfrm>
          <a:off x="7421058" y="751253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ويكفي أن يكون مستور الحال</a:t>
          </a:r>
          <a:endParaRPr lang="en-US" sz="2900" kern="1200" dirty="0"/>
        </a:p>
      </dsp:txBody>
      <dsp:txXfrm>
        <a:off x="7421058" y="751253"/>
        <a:ext cx="3090369" cy="942562"/>
      </dsp:txXfrm>
    </dsp:sp>
    <dsp:sp modelId="{68E84D38-90B1-5E4A-9855-E10C6645120C}">
      <dsp:nvSpPr>
        <dsp:cNvPr id="0" name=""/>
        <dsp:cNvSpPr/>
      </dsp:nvSpPr>
      <dsp:spPr>
        <a:xfrm>
          <a:off x="7421058" y="2080112"/>
          <a:ext cx="3090369" cy="1675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{</a:t>
          </a:r>
          <a:r>
            <a:rPr lang="ar-SA" sz="2900" kern="1200" dirty="0" err="1"/>
            <a:t>ٱلزَّانِى</a:t>
          </a:r>
          <a:r>
            <a:rPr lang="ar-SA" sz="2900" kern="1200" dirty="0"/>
            <a:t> لَا يَنكِحُ إِلَّا زَانِيَةً أَوْ مُشْرِكَةً </a:t>
          </a:r>
          <a:r>
            <a:rPr lang="ar-SA" sz="2900" kern="1200" dirty="0" err="1"/>
            <a:t>وَٱلزَّانِيَةُ</a:t>
          </a:r>
          <a:r>
            <a:rPr lang="ar-SA" sz="2900" kern="1200" dirty="0"/>
            <a:t> لَا </a:t>
          </a:r>
          <a:r>
            <a:rPr lang="ar-SA" sz="2900" kern="1200" dirty="0" err="1"/>
            <a:t>يَنكِحُهَآ</a:t>
          </a:r>
          <a:r>
            <a:rPr lang="ar-SA" sz="2900" kern="1200" dirty="0"/>
            <a:t> إِلَّا زَانٍ أَوْ مُشْرِكٌ </a:t>
          </a:r>
          <a:r>
            <a:rPr lang="ar-SA" sz="2900" kern="1200" dirty="0" err="1"/>
            <a:t>ۚ</a:t>
          </a:r>
          <a:r>
            <a:rPr lang="ar-SA" sz="2900" kern="1200" dirty="0"/>
            <a:t> وَحُرِّمَ </a:t>
          </a:r>
          <a:r>
            <a:rPr lang="ar-SA" sz="2900" kern="1200" dirty="0" err="1"/>
            <a:t>ذَٰلِكَ</a:t>
          </a:r>
          <a:r>
            <a:rPr lang="ar-SA" sz="2900" kern="1200" dirty="0"/>
            <a:t> عَلَى </a:t>
          </a:r>
          <a:r>
            <a:rPr lang="ar-SA" sz="2900" kern="1200" dirty="0" err="1"/>
            <a:t>ٱلْمُؤْمِنِينَ</a:t>
          </a:r>
          <a:r>
            <a:rPr lang="ar-SA" sz="2900" kern="1200" dirty="0"/>
            <a:t>}</a:t>
          </a:r>
          <a:endParaRPr lang="en-US" sz="2900" kern="1200" dirty="0"/>
        </a:p>
      </dsp:txBody>
      <dsp:txXfrm>
        <a:off x="7421058" y="2080112"/>
        <a:ext cx="3090369" cy="1675772"/>
      </dsp:txXfrm>
    </dsp:sp>
    <dsp:sp modelId="{76370ED3-931D-CB4C-B09A-914BFC42AD2A}">
      <dsp:nvSpPr>
        <dsp:cNvPr id="0" name=""/>
        <dsp:cNvSpPr/>
      </dsp:nvSpPr>
      <dsp:spPr>
        <a:xfrm>
          <a:off x="3608438" y="572303"/>
          <a:ext cx="3090369" cy="146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الالتزام بأحكام الشريعة الإسلامية، ولا يكون فاسقاً، أو فاجراً</a:t>
          </a:r>
          <a:endParaRPr lang="en-US" sz="2900" kern="1200" dirty="0"/>
        </a:p>
      </dsp:txBody>
      <dsp:txXfrm>
        <a:off x="3608438" y="572303"/>
        <a:ext cx="3090369" cy="14649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775" y="1995841"/>
          <a:ext cx="2312150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150" y="179827"/>
              </a:lnTo>
              <a:lnTo>
                <a:pt x="23121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58775" y="2175669"/>
          <a:ext cx="4398049" cy="131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221" y="0"/>
              </a:lnTo>
              <a:lnTo>
                <a:pt x="4092221" y="1315059"/>
              </a:lnTo>
              <a:lnTo>
                <a:pt x="4398049" y="1315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775" y="2129949"/>
          <a:ext cx="43980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804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775" y="860609"/>
          <a:ext cx="4398049" cy="1315059"/>
        </a:xfrm>
        <a:custGeom>
          <a:avLst/>
          <a:gdLst/>
          <a:ahLst/>
          <a:cxnLst/>
          <a:rect l="0" t="0" r="0" b="0"/>
          <a:pathLst>
            <a:path>
              <a:moveTo>
                <a:pt x="0" y="1315059"/>
              </a:moveTo>
              <a:lnTo>
                <a:pt x="4092221" y="1315059"/>
              </a:lnTo>
              <a:lnTo>
                <a:pt x="4092221" y="0"/>
              </a:lnTo>
              <a:lnTo>
                <a:pt x="43980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497" y="1427616"/>
          <a:ext cx="3058278" cy="1496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</a:t>
          </a:r>
          <a:r>
            <a:rPr lang="ar-SA" sz="4400" kern="1200" dirty="0"/>
            <a:t>لحرية</a:t>
          </a:r>
          <a:endParaRPr lang="en-US" sz="4400" kern="1200" dirty="0"/>
        </a:p>
      </dsp:txBody>
      <dsp:txXfrm>
        <a:off x="497" y="1427616"/>
        <a:ext cx="3058278" cy="1496105"/>
      </dsp:txXfrm>
    </dsp:sp>
    <dsp:sp modelId="{9B6273ED-CF4A-E740-B9F8-89EBF3F5C7A7}">
      <dsp:nvSpPr>
        <dsp:cNvPr id="0" name=""/>
        <dsp:cNvSpPr/>
      </dsp:nvSpPr>
      <dsp:spPr>
        <a:xfrm>
          <a:off x="7456824" y="394221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سبب من أسباب التعيير في المصاهرة عند الجمهور ما عدا المالكية </a:t>
          </a:r>
          <a:endParaRPr lang="en-US" sz="2200" kern="1200" dirty="0"/>
        </a:p>
      </dsp:txBody>
      <dsp:txXfrm>
        <a:off x="7456824" y="394221"/>
        <a:ext cx="3058278" cy="932774"/>
      </dsp:txXfrm>
    </dsp:sp>
    <dsp:sp modelId="{D501AECA-BE7F-674C-9C9E-CF04A77CC924}">
      <dsp:nvSpPr>
        <dsp:cNvPr id="0" name=""/>
        <dsp:cNvSpPr/>
      </dsp:nvSpPr>
      <dsp:spPr>
        <a:xfrm>
          <a:off x="7456824" y="1709281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أثر من آثار الكفر وفيه معنىً من معاني الذل</a:t>
          </a:r>
          <a:endParaRPr lang="en-US" sz="2200" kern="1200" dirty="0"/>
        </a:p>
      </dsp:txBody>
      <dsp:txXfrm>
        <a:off x="7456824" y="1709281"/>
        <a:ext cx="3058278" cy="932774"/>
      </dsp:txXfrm>
    </dsp:sp>
    <dsp:sp modelId="{DA4FD30D-BBE3-7344-BA1D-A1E5D61AC560}">
      <dsp:nvSpPr>
        <dsp:cNvPr id="0" name=""/>
        <dsp:cNvSpPr/>
      </dsp:nvSpPr>
      <dsp:spPr>
        <a:xfrm>
          <a:off x="7456824" y="3024341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ولعجزه عن الإنفاق على زوجته لأنه مشغول بحقوق سيده</a:t>
          </a:r>
          <a:endParaRPr lang="en-US" sz="2200" kern="1200" dirty="0"/>
        </a:p>
      </dsp:txBody>
      <dsp:txXfrm>
        <a:off x="7456824" y="3024341"/>
        <a:ext cx="3058278" cy="932774"/>
      </dsp:txXfrm>
    </dsp:sp>
    <dsp:sp modelId="{52FBB556-87BB-2B4F-9A65-1BADE063AB01}">
      <dsp:nvSpPr>
        <dsp:cNvPr id="0" name=""/>
        <dsp:cNvSpPr/>
      </dsp:nvSpPr>
      <dsp:spPr>
        <a:xfrm>
          <a:off x="3783556" y="545935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والدليل مَا رَوَى عُرْوَةُ عَنْ عَائِشَةَ أَنَّ بَرِيرَةَ أُعْتِقَتْ فَخَيَّرَهَا رَسُول اللَّهِ صَلَّى اللَّهُ عَلَيْهِ وَسَلَّمَ.</a:t>
          </a:r>
          <a:endParaRPr lang="en-US" sz="2200" kern="1200" dirty="0"/>
        </a:p>
      </dsp:txBody>
      <dsp:txXfrm>
        <a:off x="3783556" y="545935"/>
        <a:ext cx="3174737" cy="14499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1995841"/>
          <a:ext cx="2312639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639" y="179827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58286" y="2175669"/>
          <a:ext cx="4398538" cy="131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710" y="0"/>
              </a:lnTo>
              <a:lnTo>
                <a:pt x="4092710" y="1315059"/>
              </a:lnTo>
              <a:lnTo>
                <a:pt x="4398538" y="1315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060527"/>
          <a:ext cx="4398538" cy="115141"/>
        </a:xfrm>
        <a:custGeom>
          <a:avLst/>
          <a:gdLst/>
          <a:ahLst/>
          <a:cxnLst/>
          <a:rect l="0" t="0" r="0" b="0"/>
          <a:pathLst>
            <a:path>
              <a:moveTo>
                <a:pt x="0" y="115141"/>
              </a:moveTo>
              <a:lnTo>
                <a:pt x="4092710" y="115141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745467"/>
          <a:ext cx="4398538" cy="1430201"/>
        </a:xfrm>
        <a:custGeom>
          <a:avLst/>
          <a:gdLst/>
          <a:ahLst/>
          <a:cxnLst/>
          <a:rect l="0" t="0" r="0" b="0"/>
          <a:pathLst>
            <a:path>
              <a:moveTo>
                <a:pt x="0" y="1430201"/>
              </a:moveTo>
              <a:lnTo>
                <a:pt x="4092710" y="1430201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427616"/>
          <a:ext cx="3058278" cy="1496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النسب</a:t>
          </a:r>
          <a:endParaRPr lang="en-US" sz="4400" kern="1200" dirty="0"/>
        </a:p>
      </dsp:txBody>
      <dsp:txXfrm>
        <a:off x="7" y="1427616"/>
        <a:ext cx="3058278" cy="1496105"/>
      </dsp:txXfrm>
    </dsp:sp>
    <dsp:sp modelId="{9B6273ED-CF4A-E740-B9F8-89EBF3F5C7A7}">
      <dsp:nvSpPr>
        <dsp:cNvPr id="0" name=""/>
        <dsp:cNvSpPr/>
      </dsp:nvSpPr>
      <dsp:spPr>
        <a:xfrm>
          <a:off x="7456824" y="279080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والعرب أكفاء لبعضهم، إلا أن الأعجمي ليس كفؤاً للعربية، عند الجمهور </a:t>
          </a:r>
          <a:endParaRPr lang="en-US" sz="2100" kern="1200" dirty="0"/>
        </a:p>
      </dsp:txBody>
      <dsp:txXfrm>
        <a:off x="7456824" y="279080"/>
        <a:ext cx="3058278" cy="932774"/>
      </dsp:txXfrm>
    </dsp:sp>
    <dsp:sp modelId="{D501AECA-BE7F-674C-9C9E-CF04A77CC924}">
      <dsp:nvSpPr>
        <dsp:cNvPr id="0" name=""/>
        <dsp:cNvSpPr/>
      </dsp:nvSpPr>
      <dsp:spPr>
        <a:xfrm>
          <a:off x="7456824" y="1594139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الامام مالك قال أهل الإسلام كلهم أكفاء لبعص</a:t>
          </a:r>
          <a:endParaRPr lang="en-US" sz="2100" kern="1200" dirty="0"/>
        </a:p>
      </dsp:txBody>
      <dsp:txXfrm>
        <a:off x="7456824" y="1594139"/>
        <a:ext cx="3058278" cy="932774"/>
      </dsp:txXfrm>
    </dsp:sp>
    <dsp:sp modelId="{DA4FD30D-BBE3-7344-BA1D-A1E5D61AC560}">
      <dsp:nvSpPr>
        <dsp:cNvPr id="0" name=""/>
        <dsp:cNvSpPr/>
      </dsp:nvSpPr>
      <dsp:spPr>
        <a:xfrm>
          <a:off x="7456824" y="2909199"/>
          <a:ext cx="3058278" cy="1163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{</a:t>
          </a:r>
          <a:r>
            <a:rPr lang="ar-SA" sz="2100" kern="1200" dirty="0" err="1"/>
            <a:t>يَـٰٓأَيُّهَا</a:t>
          </a:r>
          <a:r>
            <a:rPr lang="ar-SA" sz="2100" kern="1200" dirty="0"/>
            <a:t> </a:t>
          </a:r>
          <a:r>
            <a:rPr lang="ar-SA" sz="2100" kern="1200" dirty="0" err="1"/>
            <a:t>ٱلنَّاسُ</a:t>
          </a:r>
          <a:r>
            <a:rPr lang="ar-SA" sz="2100" kern="1200" dirty="0"/>
            <a:t> إِنَّا </a:t>
          </a:r>
          <a:r>
            <a:rPr lang="ar-SA" sz="2100" kern="1200" dirty="0" err="1"/>
            <a:t>خَلَقْنَـٰكُم</a:t>
          </a:r>
          <a:r>
            <a:rPr lang="ar-SA" sz="2100" kern="1200" dirty="0"/>
            <a:t> مِّن ذَكَرٍ </a:t>
          </a:r>
          <a:r>
            <a:rPr lang="ar-SA" sz="2100" kern="1200" dirty="0" err="1"/>
            <a:t>وَأُنثَىٰ</a:t>
          </a:r>
          <a:r>
            <a:rPr lang="ar-SA" sz="2100" kern="1200" dirty="0"/>
            <a:t> </a:t>
          </a:r>
          <a:r>
            <a:rPr lang="ar-SA" sz="2100" kern="1200" dirty="0" err="1"/>
            <a:t>وَجَعَلْنَـٰكُمْ</a:t>
          </a:r>
          <a:r>
            <a:rPr lang="ar-SA" sz="2100" kern="1200" dirty="0"/>
            <a:t> شُعُوبًا </a:t>
          </a:r>
          <a:r>
            <a:rPr lang="ar-SA" sz="2100" kern="1200" dirty="0" err="1"/>
            <a:t>وَقَبَآئِلَ</a:t>
          </a:r>
          <a:r>
            <a:rPr lang="ar-SA" sz="2100" kern="1200" dirty="0"/>
            <a:t> </a:t>
          </a:r>
          <a:r>
            <a:rPr lang="ar-SA" sz="2100" kern="1200" dirty="0" err="1"/>
            <a:t>لِتَعَارَفُوٓا</a:t>
          </a:r>
          <a:r>
            <a:rPr lang="ar-SA" sz="2100" kern="1200" dirty="0"/>
            <a:t>۟ </a:t>
          </a:r>
          <a:r>
            <a:rPr lang="ar-SA" sz="2100" kern="1200" dirty="0" err="1"/>
            <a:t>ۚ</a:t>
          </a:r>
          <a:r>
            <a:rPr lang="ar-SA" sz="2100" kern="1200" dirty="0"/>
            <a:t> إِنَّ أَكْرَمَكُمْ عِندَ </a:t>
          </a:r>
          <a:r>
            <a:rPr lang="ar-SA" sz="2100" kern="1200" dirty="0" err="1"/>
            <a:t>ٱللَّهِ</a:t>
          </a:r>
          <a:r>
            <a:rPr lang="ar-SA" sz="2100" kern="1200" dirty="0"/>
            <a:t> </a:t>
          </a:r>
          <a:r>
            <a:rPr lang="ar-SA" sz="2100" kern="1200" dirty="0" err="1"/>
            <a:t>أَتْقَىٰكُمْ</a:t>
          </a:r>
          <a:r>
            <a:rPr lang="ar-SA" sz="2100" kern="1200" dirty="0"/>
            <a:t>} </a:t>
          </a:r>
          <a:endParaRPr lang="en-US" sz="2100" kern="1200" dirty="0"/>
        </a:p>
      </dsp:txBody>
      <dsp:txXfrm>
        <a:off x="7456824" y="2909199"/>
        <a:ext cx="3058278" cy="1163058"/>
      </dsp:txXfrm>
    </dsp:sp>
    <dsp:sp modelId="{52FBB556-87BB-2B4F-9A65-1BADE063AB01}">
      <dsp:nvSpPr>
        <dsp:cNvPr id="0" name=""/>
        <dsp:cNvSpPr/>
      </dsp:nvSpPr>
      <dsp:spPr>
        <a:xfrm>
          <a:off x="3783556" y="545935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المعرفة بالآباء من جهة الطرفين </a:t>
          </a:r>
          <a:endParaRPr lang="en-US" sz="3200" kern="1200" dirty="0"/>
        </a:p>
      </dsp:txBody>
      <dsp:txXfrm>
        <a:off x="3783556" y="545935"/>
        <a:ext cx="3174737" cy="14499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1995841"/>
          <a:ext cx="2312639" cy="179827"/>
        </a:xfrm>
        <a:custGeom>
          <a:avLst/>
          <a:gdLst/>
          <a:ahLst/>
          <a:cxnLst/>
          <a:rect l="0" t="0" r="0" b="0"/>
          <a:pathLst>
            <a:path>
              <a:moveTo>
                <a:pt x="0" y="179827"/>
              </a:moveTo>
              <a:lnTo>
                <a:pt x="2312639" y="179827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58286" y="2175669"/>
          <a:ext cx="4398538" cy="131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710" y="0"/>
              </a:lnTo>
              <a:lnTo>
                <a:pt x="4092710" y="1315059"/>
              </a:lnTo>
              <a:lnTo>
                <a:pt x="4398538" y="1315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060527"/>
          <a:ext cx="4398538" cy="115141"/>
        </a:xfrm>
        <a:custGeom>
          <a:avLst/>
          <a:gdLst/>
          <a:ahLst/>
          <a:cxnLst/>
          <a:rect l="0" t="0" r="0" b="0"/>
          <a:pathLst>
            <a:path>
              <a:moveTo>
                <a:pt x="0" y="115141"/>
              </a:moveTo>
              <a:lnTo>
                <a:pt x="4092710" y="115141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745467"/>
          <a:ext cx="4398538" cy="1430201"/>
        </a:xfrm>
        <a:custGeom>
          <a:avLst/>
          <a:gdLst/>
          <a:ahLst/>
          <a:cxnLst/>
          <a:rect l="0" t="0" r="0" b="0"/>
          <a:pathLst>
            <a:path>
              <a:moveTo>
                <a:pt x="0" y="1430201"/>
              </a:moveTo>
              <a:lnTo>
                <a:pt x="4092710" y="1430201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427616"/>
          <a:ext cx="3058278" cy="1496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الحرفة أو المهنة</a:t>
          </a:r>
          <a:endParaRPr lang="en-US" sz="4400" kern="1200" dirty="0"/>
        </a:p>
      </dsp:txBody>
      <dsp:txXfrm>
        <a:off x="7" y="1427616"/>
        <a:ext cx="3058278" cy="1496105"/>
      </dsp:txXfrm>
    </dsp:sp>
    <dsp:sp modelId="{9B6273ED-CF4A-E740-B9F8-89EBF3F5C7A7}">
      <dsp:nvSpPr>
        <dsp:cNvPr id="0" name=""/>
        <dsp:cNvSpPr/>
      </dsp:nvSpPr>
      <dsp:spPr>
        <a:xfrm>
          <a:off x="7456824" y="279080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ويرجع في تصنيف المهنة المحترمة للعرف السائد في بلد معين وزمان معين عند الحنفية</a:t>
          </a:r>
          <a:endParaRPr lang="en-US" sz="2200" kern="1200" dirty="0"/>
        </a:p>
      </dsp:txBody>
      <dsp:txXfrm>
        <a:off x="7456824" y="279080"/>
        <a:ext cx="3058278" cy="932774"/>
      </dsp:txXfrm>
    </dsp:sp>
    <dsp:sp modelId="{D501AECA-BE7F-674C-9C9E-CF04A77CC924}">
      <dsp:nvSpPr>
        <dsp:cNvPr id="0" name=""/>
        <dsp:cNvSpPr/>
      </dsp:nvSpPr>
      <dsp:spPr>
        <a:xfrm>
          <a:off x="7456824" y="1594139"/>
          <a:ext cx="3058278" cy="932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والمهنة الحقيرة هي التي تدل على أن ممارسها منحط المروءة، مثل الزبال عند الشافعية</a:t>
          </a:r>
          <a:endParaRPr lang="en-US" sz="2200" kern="1200" dirty="0"/>
        </a:p>
      </dsp:txBody>
      <dsp:txXfrm>
        <a:off x="7456824" y="1594139"/>
        <a:ext cx="3058278" cy="932774"/>
      </dsp:txXfrm>
    </dsp:sp>
    <dsp:sp modelId="{DA4FD30D-BBE3-7344-BA1D-A1E5D61AC560}">
      <dsp:nvSpPr>
        <dsp:cNvPr id="0" name=""/>
        <dsp:cNvSpPr/>
      </dsp:nvSpPr>
      <dsp:spPr>
        <a:xfrm>
          <a:off x="7456824" y="2909199"/>
          <a:ext cx="3058278" cy="1163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عند الجمهور خصلة من خصال الكفاءة إلا المالكية {</a:t>
          </a:r>
          <a:r>
            <a:rPr lang="ar-SA" sz="2200" kern="1200" dirty="0" err="1"/>
            <a:t>وَٱللَّهُ</a:t>
          </a:r>
          <a:r>
            <a:rPr lang="ar-SA" sz="2200" kern="1200" dirty="0"/>
            <a:t> فَضَّلَ بَعْضَكُمْ </a:t>
          </a:r>
          <a:r>
            <a:rPr lang="ar-SA" sz="2200" kern="1200" dirty="0" err="1"/>
            <a:t>عَلَىٰ</a:t>
          </a:r>
          <a:r>
            <a:rPr lang="ar-SA" sz="2200" kern="1200" dirty="0"/>
            <a:t> بَعْضٍ </a:t>
          </a:r>
          <a:r>
            <a:rPr lang="ar-SA" sz="2200" kern="1200" dirty="0" err="1"/>
            <a:t>فِى</a:t>
          </a:r>
          <a:r>
            <a:rPr lang="ar-SA" sz="2200" kern="1200" dirty="0"/>
            <a:t> </a:t>
          </a:r>
          <a:r>
            <a:rPr lang="ar-SA" sz="2200" kern="1200" dirty="0" err="1"/>
            <a:t>ٱلرِّزْقِ</a:t>
          </a:r>
          <a:r>
            <a:rPr lang="ar-SA" sz="2200" kern="1200" dirty="0"/>
            <a:t>} </a:t>
          </a:r>
          <a:endParaRPr lang="en-US" sz="2200" kern="1200" dirty="0"/>
        </a:p>
      </dsp:txBody>
      <dsp:txXfrm>
        <a:off x="7456824" y="2909199"/>
        <a:ext cx="3058278" cy="1163058"/>
      </dsp:txXfrm>
    </dsp:sp>
    <dsp:sp modelId="{52FBB556-87BB-2B4F-9A65-1BADE063AB01}">
      <dsp:nvSpPr>
        <dsp:cNvPr id="0" name=""/>
        <dsp:cNvSpPr/>
      </dsp:nvSpPr>
      <dsp:spPr>
        <a:xfrm>
          <a:off x="3783556" y="545935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ما يتكسب به الانسان قوته</a:t>
          </a:r>
          <a:endParaRPr lang="en-US" sz="3200" kern="1200" dirty="0"/>
        </a:p>
      </dsp:txBody>
      <dsp:txXfrm>
        <a:off x="3783556" y="545935"/>
        <a:ext cx="3174737" cy="1449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3/26/22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2022-03-26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2022-03-26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2022-03-26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2022-03-26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2022-03-26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2022-03-26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2022-03-26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2022-03-26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2022-03-26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2022-03-26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الكفاءة في الزواج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160219" y="1788283"/>
            <a:ext cx="3871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الخامسة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2186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497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3376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3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0054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1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الكفاءة في الزواج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6249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A5CB-57EA-FE44-9AE1-C1F42D28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الكفاءة في الزواج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0D9C42-90DB-0846-9C38-CA22D0ECB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3887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86F80-5F7A-8748-925D-23A8E7CD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B92D0-7BB8-4C45-B093-CBD7237E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A5CB-57EA-FE44-9AE1-C1F42D28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الكفاءة في الزواج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0D9C42-90DB-0846-9C38-CA22D0ECB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5322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86F80-5F7A-8748-925D-23A8E7CD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B92D0-7BB8-4C45-B093-CBD7237E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الحكم الشرعي للكفاءة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3709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5374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473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9575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خصال الكفاءة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322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9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517</Words>
  <Application>Microsoft Macintosh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الكفاءة في الزواج </vt:lpstr>
      <vt:lpstr>الكفاءة في الزواج</vt:lpstr>
      <vt:lpstr>الكفاءة في الزواج</vt:lpstr>
      <vt:lpstr>الكفاءة في الزواج</vt:lpstr>
      <vt:lpstr>الحكم الشرعي للكفاءة</vt:lpstr>
      <vt:lpstr>خصال الكفاءة </vt:lpstr>
      <vt:lpstr>خصال الكفاءة </vt:lpstr>
      <vt:lpstr>خصال الكفاءة </vt:lpstr>
      <vt:lpstr>خصال الكفاءة </vt:lpstr>
      <vt:lpstr>خصال الكفاءة </vt:lpstr>
      <vt:lpstr>خصال الكفاءة </vt:lpstr>
      <vt:lpstr>خصال الكفاءة </vt:lpstr>
      <vt:lpstr>خصال الكفاءة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152</cp:revision>
  <dcterms:created xsi:type="dcterms:W3CDTF">2020-09-13T17:12:40Z</dcterms:created>
  <dcterms:modified xsi:type="dcterms:W3CDTF">2022-03-26T10:34:03Z</dcterms:modified>
</cp:coreProperties>
</file>