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08" r:id="rId2"/>
  </p:sldMasterIdLst>
  <p:notesMasterIdLst>
    <p:notesMasterId r:id="rId65"/>
  </p:notes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66" r:id="rId10"/>
    <p:sldId id="267" r:id="rId11"/>
    <p:sldId id="268" r:id="rId12"/>
    <p:sldId id="269" r:id="rId13"/>
    <p:sldId id="262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2" r:id="rId25"/>
    <p:sldId id="283" r:id="rId26"/>
    <p:sldId id="286" r:id="rId27"/>
    <p:sldId id="284" r:id="rId28"/>
    <p:sldId id="285" r:id="rId29"/>
    <p:sldId id="289" r:id="rId30"/>
    <p:sldId id="287" r:id="rId31"/>
    <p:sldId id="288" r:id="rId32"/>
    <p:sldId id="291" r:id="rId33"/>
    <p:sldId id="290" r:id="rId34"/>
    <p:sldId id="292" r:id="rId35"/>
    <p:sldId id="293" r:id="rId36"/>
    <p:sldId id="294" r:id="rId37"/>
    <p:sldId id="295" r:id="rId38"/>
    <p:sldId id="296" r:id="rId39"/>
    <p:sldId id="302" r:id="rId40"/>
    <p:sldId id="297" r:id="rId41"/>
    <p:sldId id="298" r:id="rId42"/>
    <p:sldId id="303" r:id="rId43"/>
    <p:sldId id="299" r:id="rId44"/>
    <p:sldId id="300" r:id="rId45"/>
    <p:sldId id="301" r:id="rId46"/>
    <p:sldId id="304" r:id="rId47"/>
    <p:sldId id="305" r:id="rId48"/>
    <p:sldId id="306" r:id="rId49"/>
    <p:sldId id="307" r:id="rId50"/>
    <p:sldId id="308" r:id="rId51"/>
    <p:sldId id="309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0"/>
    <p:restoredTop sz="94778"/>
  </p:normalViewPr>
  <p:slideViewPr>
    <p:cSldViewPr snapToGrid="0" snapToObjects="1">
      <p:cViewPr>
        <p:scale>
          <a:sx n="81" d="100"/>
          <a:sy n="81" d="100"/>
        </p:scale>
        <p:origin x="-27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E4F147-0FC4-C742-801D-18B7262A641E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E4F147-0FC4-C742-801D-18B7262A641E}" type="datetime1">
              <a:rPr lang="en-CA" smtClean="0">
                <a:solidFill>
                  <a:srgbClr val="ECE9C6"/>
                </a:solidFill>
              </a:rPr>
              <a:pPr/>
              <a:t>2023-06-20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817943-45D5-5949-BC48-405C5101A313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rgbClr val="873624">
                    <a:lumMod val="75000"/>
                  </a:srgbClr>
                </a:solidFill>
              </a:rPr>
              <a:t>أكاديمية آيات للعلوم الإسلامية </a:t>
            </a:r>
            <a:endParaRPr lang="en-US" sz="1600" dirty="0">
              <a:solidFill>
                <a:srgbClr val="873624">
                  <a:lumMod val="75000"/>
                </a:srgb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endParaRPr 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788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>
                <a:solidFill>
                  <a:srgbClr val="895D1D"/>
                </a:solidFill>
              </a:rPr>
              <a:pPr/>
              <a:t>2023-06-20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2285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>
                <a:solidFill>
                  <a:srgbClr val="895D1D"/>
                </a:solidFill>
              </a:rPr>
              <a:pPr/>
              <a:t>2023-06-20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889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>
                <a:solidFill>
                  <a:srgbClr val="895D1D"/>
                </a:solidFill>
              </a:rPr>
              <a:pPr/>
              <a:t>2023-06-20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33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>
                <a:solidFill>
                  <a:srgbClr val="895D1D"/>
                </a:solidFill>
              </a:rPr>
              <a:pPr/>
              <a:t>2023-06-20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92140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>
                <a:solidFill>
                  <a:srgbClr val="895D1D"/>
                </a:solidFill>
              </a:rPr>
              <a:pPr/>
              <a:t>2023-06-20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9135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>
                <a:solidFill>
                  <a:srgbClr val="895D1D"/>
                </a:solidFill>
              </a:rPr>
              <a:pPr/>
              <a:t>2023-06-20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099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>
                <a:solidFill>
                  <a:srgbClr val="895D1D"/>
                </a:solidFill>
              </a:rPr>
              <a:pPr/>
              <a:t>2023-06-20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10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>
                <a:solidFill>
                  <a:srgbClr val="895D1D"/>
                </a:solidFill>
              </a:rPr>
              <a:pPr/>
              <a:t>2023-06-20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690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>
                <a:solidFill>
                  <a:srgbClr val="895D1D"/>
                </a:solidFill>
              </a:rPr>
              <a:pPr/>
              <a:t>2023-06-20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2167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>
                <a:solidFill>
                  <a:srgbClr val="895D1D"/>
                </a:solidFill>
              </a:rPr>
              <a:pPr/>
              <a:t>2023-06-20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2023-06-20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2023-06-20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2023-06-20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2023-06-20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2023-06-20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2023-06-20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859429C-CF35-9249-8D66-6AF2AABB73FB}" type="datetime1">
              <a:rPr lang="en-CA" smtClean="0"/>
              <a:t>2023-06-20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859429C-CF35-9249-8D66-6AF2AABB73FB}" type="datetime1">
              <a:rPr lang="en-CA" smtClean="0">
                <a:solidFill>
                  <a:srgbClr val="895D1D"/>
                </a:solidFill>
              </a:rPr>
              <a:pPr/>
              <a:t>2023-06-20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rgbClr val="873624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1817943-45D5-5949-BC48-405C5101A31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solidFill>
                  <a:prstClr val="white"/>
                </a:solidFill>
              </a:rPr>
              <a:t>أكاديمية آيات للعلوم الإسلامية      </a:t>
            </a:r>
            <a:r>
              <a:rPr lang="en-US" sz="1600" dirty="0">
                <a:solidFill>
                  <a:prstClr val="white"/>
                </a:solidFill>
              </a:rPr>
              <a:t>www.ayaatacademy.ca  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rgbClr val="873624">
                    <a:lumMod val="75000"/>
                  </a:srgbClr>
                </a:solidFill>
              </a:rPr>
              <a:t>أكاديمية آيات للعلوم الإسلامية </a:t>
            </a:r>
            <a:endParaRPr lang="en-US" sz="1600" dirty="0">
              <a:solidFill>
                <a:srgbClr val="87362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8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الحكم الشرعي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د.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محمد عبد الرحمن سلامة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617872" y="1788283"/>
            <a:ext cx="295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مادة </a:t>
            </a:r>
            <a:r>
              <a:rPr lang="ar-EG" b="1" dirty="0" smtClean="0">
                <a:solidFill>
                  <a:schemeClr val="bg1"/>
                </a:solidFill>
              </a:rPr>
              <a:t>أصول الفقه</a:t>
            </a:r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المحاضرة </a:t>
            </a:r>
            <a:r>
              <a:rPr lang="ar-EG" b="1" dirty="0" smtClean="0">
                <a:solidFill>
                  <a:schemeClr val="bg1"/>
                </a:solidFill>
              </a:rPr>
              <a:t>الثانية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 rtl="1">
              <a:lnSpc>
                <a:spcPct val="150000"/>
              </a:lnSpc>
              <a:spcBef>
                <a:spcPts val="1000"/>
              </a:spcBef>
            </a:pPr>
            <a:r>
              <a:rPr lang="ar-EG" sz="4000" b="1" dirty="0" smtClean="0"/>
              <a:t>الشرط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EG" sz="4000" b="1" dirty="0" smtClean="0"/>
              <a:t>تعريف الشرط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EG" sz="4000" b="1" dirty="0" smtClean="0"/>
              <a:t>الفرق بين الشرط والركن والسبب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EG" sz="4000" b="1" dirty="0" smtClean="0"/>
              <a:t>أقسام الشرط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11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lnSpc>
                <a:spcPct val="150000"/>
              </a:lnSpc>
              <a:spcBef>
                <a:spcPts val="1000"/>
              </a:spcBef>
            </a:pPr>
            <a:r>
              <a:rPr lang="ar-EG" sz="4000" b="1" dirty="0" smtClean="0"/>
              <a:t>المانع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EG" sz="4000" b="1" dirty="0" smtClean="0"/>
              <a:t>تعريف المانع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EG" sz="4000" b="1" dirty="0" smtClean="0"/>
              <a:t>أنواع المانع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9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الرخصة </a:t>
            </a:r>
            <a:r>
              <a:rPr lang="ar-EG" sz="4000" b="1" dirty="0"/>
              <a:t>والعزيمة</a:t>
            </a:r>
            <a:endParaRPr lang="ar-EG" sz="4000" b="1" dirty="0" smtClean="0"/>
          </a:p>
          <a:p>
            <a:pPr algn="r" rtl="1"/>
            <a:r>
              <a:rPr lang="ar-EG" sz="4000" b="1" dirty="0" smtClean="0"/>
              <a:t>تعريف العزيمة</a:t>
            </a:r>
          </a:p>
          <a:p>
            <a:pPr algn="r" rtl="1"/>
            <a:r>
              <a:rPr lang="ar-EG" sz="4000" b="1" dirty="0" smtClean="0"/>
              <a:t>تعريف</a:t>
            </a:r>
            <a:r>
              <a:rPr lang="ar-EG" sz="4000" b="1" dirty="0"/>
              <a:t> </a:t>
            </a:r>
            <a:r>
              <a:rPr lang="ar-EG" sz="4000" b="1" dirty="0" smtClean="0"/>
              <a:t>الرخصة</a:t>
            </a:r>
          </a:p>
          <a:p>
            <a:pPr algn="r" rtl="1"/>
            <a:r>
              <a:rPr lang="ar-EG" sz="4000" b="1" dirty="0" smtClean="0"/>
              <a:t>أنواع الرخص </a:t>
            </a:r>
          </a:p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endParaRPr lang="ar-EG" sz="4000" b="1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55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الصحة والبطلان</a:t>
            </a:r>
          </a:p>
          <a:p>
            <a:pPr algn="r" rtl="1"/>
            <a:r>
              <a:rPr lang="ar-EG" sz="4000" b="1" dirty="0" smtClean="0"/>
              <a:t>تعريف الصحة والبطلان</a:t>
            </a:r>
          </a:p>
          <a:p>
            <a:pPr algn="r" rtl="1"/>
            <a:r>
              <a:rPr lang="ar-EG" sz="4000" b="1" smtClean="0"/>
              <a:t>بين البطلان والفساد</a:t>
            </a:r>
            <a:endParaRPr lang="ar-EG" sz="4000" b="1" dirty="0" smtClean="0"/>
          </a:p>
          <a:p>
            <a:pPr algn="r" rtl="1"/>
            <a:r>
              <a:rPr lang="ar-EG" sz="4000" b="1" dirty="0" smtClean="0"/>
              <a:t>أنواع الرخص </a:t>
            </a:r>
          </a:p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endParaRPr lang="ar-EG" sz="4000" b="1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79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>
                <a:solidFill>
                  <a:srgbClr val="ECE9C6"/>
                </a:solidFill>
              </a:rPr>
              <a:pPr/>
              <a:t>2023-06-20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>
                <a:solidFill>
                  <a:srgbClr val="ECE9C6"/>
                </a:solidFill>
              </a:rPr>
              <a:pPr/>
              <a:t>14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الحاكم والمحكوم فيه والمحكوم عليه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د.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محمد عبد الرحمن سلامة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583407" y="1788283"/>
            <a:ext cx="3025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prstClr val="black"/>
                </a:solidFill>
              </a:rPr>
              <a:t>– </a:t>
            </a:r>
            <a:r>
              <a:rPr lang="ar-SA" b="1" dirty="0">
                <a:solidFill>
                  <a:prstClr val="black"/>
                </a:solidFill>
              </a:rPr>
              <a:t>مادة </a:t>
            </a:r>
            <a:r>
              <a:rPr lang="ar-EG" b="1" dirty="0" smtClean="0">
                <a:solidFill>
                  <a:prstClr val="black"/>
                </a:solidFill>
              </a:rPr>
              <a:t>أصول الفقه</a:t>
            </a:r>
            <a:r>
              <a:rPr lang="ar-SA" b="1" dirty="0" smtClean="0">
                <a:solidFill>
                  <a:prstClr val="black"/>
                </a:solidFill>
              </a:rPr>
              <a:t>– </a:t>
            </a:r>
            <a:r>
              <a:rPr lang="ar-SA" b="1" dirty="0">
                <a:solidFill>
                  <a:prstClr val="black"/>
                </a:solidFill>
              </a:rPr>
              <a:t>المحاضرة </a:t>
            </a:r>
            <a:r>
              <a:rPr lang="ar-EG" b="1" dirty="0" smtClean="0">
                <a:solidFill>
                  <a:prstClr val="black"/>
                </a:solidFill>
              </a:rPr>
              <a:t>الرابعة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557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الحاكم</a:t>
            </a:r>
          </a:p>
          <a:p>
            <a:pPr algn="r" rtl="1"/>
            <a:r>
              <a:rPr lang="ar-EG" sz="4000" b="1" dirty="0" smtClean="0"/>
              <a:t>مصدر الأحكام في الشريعة</a:t>
            </a:r>
          </a:p>
          <a:p>
            <a:pPr algn="r" rtl="1"/>
            <a:r>
              <a:rPr lang="ar-EG" sz="4000" b="1" dirty="0" smtClean="0"/>
              <a:t>بين الشرع والعقل</a:t>
            </a:r>
          </a:p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endParaRPr lang="ar-EG" sz="4000" b="1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88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المحكوم فيه</a:t>
            </a:r>
          </a:p>
          <a:p>
            <a:pPr algn="r" rtl="1"/>
            <a:r>
              <a:rPr lang="ar-EG" sz="4000" b="1" dirty="0" smtClean="0"/>
              <a:t>شروط المحكوم فيه</a:t>
            </a:r>
          </a:p>
          <a:p>
            <a:pPr algn="r" rtl="1"/>
            <a:r>
              <a:rPr lang="ar-EG" sz="4000" b="1" dirty="0" smtClean="0"/>
              <a:t>التكليف بما فيه مشقة</a:t>
            </a:r>
          </a:p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endParaRPr lang="ar-EG" sz="4000" b="1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533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المحكوم عليه</a:t>
            </a:r>
          </a:p>
          <a:p>
            <a:pPr algn="r" rtl="1"/>
            <a:endParaRPr lang="ar-EG" sz="4000" b="1" dirty="0" smtClean="0"/>
          </a:p>
          <a:p>
            <a:pPr algn="r" rtl="1"/>
            <a:r>
              <a:rPr lang="ar-EG" sz="4000" b="1" dirty="0" smtClean="0"/>
              <a:t>ما يشترط لصحة التكليف</a:t>
            </a:r>
          </a:p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endParaRPr lang="ar-EG" sz="4000" b="1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41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الأهلية</a:t>
            </a:r>
          </a:p>
          <a:p>
            <a:pPr algn="r" rtl="1"/>
            <a:r>
              <a:rPr lang="ar-EG" sz="4000" b="1" dirty="0" smtClean="0"/>
              <a:t>أهلية الوجوب</a:t>
            </a:r>
          </a:p>
          <a:p>
            <a:pPr algn="r" rtl="1"/>
            <a:r>
              <a:rPr lang="ar-EG" sz="4000" b="1" dirty="0" smtClean="0"/>
              <a:t>أهلية الأداء</a:t>
            </a:r>
          </a:p>
          <a:p>
            <a:pPr algn="r" rtl="1"/>
            <a:r>
              <a:rPr lang="ar-EG" sz="4000" b="1" dirty="0" smtClean="0"/>
              <a:t>ما يثبت للإنسان في كل دور من أدوار حياته</a:t>
            </a:r>
          </a:p>
          <a:p>
            <a:pPr algn="r" rtl="1"/>
            <a:r>
              <a:rPr lang="ar-EG" sz="4000" b="1" smtClean="0"/>
              <a:t>عوارض الأهلية إجمالًا</a:t>
            </a:r>
            <a:endParaRPr lang="ar-EG" sz="4000" b="1" dirty="0" smtClean="0"/>
          </a:p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endParaRPr lang="ar-EG" sz="4000" b="1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18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41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19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أدلة الأحكام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د.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محمد عبد الرحمن سلامة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539325" y="1788283"/>
            <a:ext cx="3113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مادة </a:t>
            </a:r>
            <a:r>
              <a:rPr lang="ar-EG" b="1" dirty="0" smtClean="0">
                <a:solidFill>
                  <a:schemeClr val="bg1"/>
                </a:solidFill>
              </a:rPr>
              <a:t>أصول الفقه</a:t>
            </a:r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المحاضرة </a:t>
            </a:r>
            <a:r>
              <a:rPr lang="ar-EG" b="1" dirty="0" smtClean="0">
                <a:solidFill>
                  <a:schemeClr val="bg1"/>
                </a:solidFill>
              </a:rPr>
              <a:t>الخامسة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EG" sz="4000" b="1" dirty="0" smtClean="0"/>
              <a:t>تعريف الحكم الشرعي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EG" sz="4000" b="1" dirty="0" smtClean="0"/>
              <a:t>أقسام الحكم الشرعي</a:t>
            </a:r>
            <a:endParaRPr lang="en-US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أدلة الأحكام</a:t>
            </a:r>
          </a:p>
          <a:p>
            <a:pPr algn="r" rtl="1"/>
            <a:r>
              <a:rPr lang="ar-EG" sz="4000" b="1" dirty="0" smtClean="0"/>
              <a:t>تعريف الدليل</a:t>
            </a:r>
          </a:p>
          <a:p>
            <a:pPr algn="r" rtl="1"/>
            <a:r>
              <a:rPr lang="ar-EG" sz="4000" b="1" dirty="0" smtClean="0"/>
              <a:t>أقسام الأدلة</a:t>
            </a:r>
          </a:p>
          <a:p>
            <a:pPr algn="r" rtl="1"/>
            <a:r>
              <a:rPr lang="ar-EG" sz="4000" b="1" dirty="0" smtClean="0"/>
              <a:t>القرآن أصل الأدلة</a:t>
            </a:r>
          </a:p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endParaRPr lang="ar-EG" sz="4000" b="1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20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19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القرآن الكريم</a:t>
            </a:r>
          </a:p>
          <a:p>
            <a:pPr algn="r" rtl="1"/>
            <a:r>
              <a:rPr lang="ar-EG" sz="4000" b="1" dirty="0" smtClean="0"/>
              <a:t>تعريفه وحجيته</a:t>
            </a:r>
          </a:p>
          <a:p>
            <a:pPr algn="r" rtl="1"/>
            <a:r>
              <a:rPr lang="ar-EG" sz="4000" b="1" dirty="0" smtClean="0"/>
              <a:t>من خواص القرآن</a:t>
            </a:r>
          </a:p>
          <a:p>
            <a:pPr algn="r" rtl="1"/>
            <a:r>
              <a:rPr lang="ar-EG" sz="4000" b="1" dirty="0" smtClean="0"/>
              <a:t>القرآن والأحكام (منهج البيان وأسلوبه)</a:t>
            </a:r>
          </a:p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endParaRPr lang="ar-EG" sz="4000" b="1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67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السنة النبوية</a:t>
            </a:r>
          </a:p>
          <a:p>
            <a:pPr algn="r" rtl="1"/>
            <a:r>
              <a:rPr lang="ar-EG" sz="4000" b="1" dirty="0" smtClean="0"/>
              <a:t>تعريفها</a:t>
            </a:r>
          </a:p>
          <a:p>
            <a:pPr algn="r" rtl="1"/>
            <a:r>
              <a:rPr lang="ar-EG" sz="4000" b="1" dirty="0" smtClean="0"/>
              <a:t>حجيتها </a:t>
            </a:r>
          </a:p>
          <a:p>
            <a:pPr algn="r" rtl="1"/>
            <a:r>
              <a:rPr lang="ar-EG" sz="4000" b="1" dirty="0" smtClean="0"/>
              <a:t>أقسامها من حيث ذاتها ومن حيث ورودها</a:t>
            </a:r>
          </a:p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endParaRPr lang="ar-EG" sz="4000" b="1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36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أقسام السنة من حيث ذاتها</a:t>
            </a:r>
          </a:p>
          <a:p>
            <a:pPr algn="r" rtl="1"/>
            <a:r>
              <a:rPr lang="ar-EG" sz="4000" b="1" dirty="0" smtClean="0"/>
              <a:t>السنة القولية</a:t>
            </a:r>
          </a:p>
          <a:p>
            <a:pPr algn="r" rtl="1"/>
            <a:r>
              <a:rPr lang="ar-EG" sz="4000" b="1" dirty="0" smtClean="0"/>
              <a:t>السنة الفعلية</a:t>
            </a:r>
          </a:p>
          <a:p>
            <a:pPr algn="r" rtl="1"/>
            <a:r>
              <a:rPr lang="ar-EG" sz="4000" b="1" dirty="0" smtClean="0"/>
              <a:t>السنة التقريرية</a:t>
            </a:r>
          </a:p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endParaRPr lang="ar-EG" sz="4000" b="1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23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79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السنة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د.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محمد عبد الرحمن سلامة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537723" y="1788283"/>
            <a:ext cx="3116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مادة </a:t>
            </a:r>
            <a:r>
              <a:rPr lang="ar-EG" b="1" dirty="0" smtClean="0">
                <a:solidFill>
                  <a:schemeClr val="bg1"/>
                </a:solidFill>
              </a:rPr>
              <a:t>أصول الفقه</a:t>
            </a:r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المحاضرة </a:t>
            </a:r>
            <a:r>
              <a:rPr lang="ar-EG" b="1" dirty="0" smtClean="0">
                <a:solidFill>
                  <a:schemeClr val="bg1"/>
                </a:solidFill>
              </a:rPr>
              <a:t>السادسة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723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أقسام السنة من حيث طرق ورودها</a:t>
            </a:r>
          </a:p>
          <a:p>
            <a:pPr algn="r" rtl="1"/>
            <a:r>
              <a:rPr lang="ar-EG" sz="4000" b="1" dirty="0" smtClean="0"/>
              <a:t>تقسيم الجمهور</a:t>
            </a:r>
          </a:p>
          <a:p>
            <a:pPr algn="r" rtl="1"/>
            <a:r>
              <a:rPr lang="ar-EG" sz="4000" b="1" dirty="0" smtClean="0"/>
              <a:t>تقسيم الأحناف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268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أقسام السنة من حيث طرق ورودها</a:t>
            </a:r>
          </a:p>
          <a:p>
            <a:pPr algn="r" rtl="1"/>
            <a:r>
              <a:rPr lang="ar-EG" sz="4000" b="1" dirty="0" smtClean="0"/>
              <a:t>السنة المتواترة</a:t>
            </a:r>
          </a:p>
          <a:p>
            <a:pPr algn="r" rtl="1"/>
            <a:r>
              <a:rPr lang="ar-EG" sz="4000" b="1" dirty="0" smtClean="0"/>
              <a:t>أنواعها</a:t>
            </a:r>
          </a:p>
          <a:p>
            <a:pPr algn="r" rtl="1"/>
            <a:r>
              <a:rPr lang="ar-EG" sz="4000" b="1" dirty="0" smtClean="0"/>
              <a:t>السنة المشهورة</a:t>
            </a:r>
          </a:p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endParaRPr lang="ar-EG" sz="4000" b="1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49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أقسام السنة من حيث طرق ورودها(تابع)</a:t>
            </a:r>
          </a:p>
          <a:p>
            <a:pPr algn="r" rtl="1"/>
            <a:r>
              <a:rPr lang="ar-EG" sz="4000" b="1" dirty="0" smtClean="0"/>
              <a:t>سنة الآحاد</a:t>
            </a:r>
          </a:p>
          <a:p>
            <a:pPr algn="r" rtl="1"/>
            <a:r>
              <a:rPr lang="ar-EG" sz="4000" b="1" dirty="0" smtClean="0"/>
              <a:t>حجيتها</a:t>
            </a:r>
            <a:endParaRPr lang="ar-EG" sz="4000" b="1" dirty="0"/>
          </a:p>
          <a:p>
            <a:pPr algn="r" rtl="1"/>
            <a:r>
              <a:rPr lang="ar-EG" sz="4000" b="1" dirty="0" smtClean="0"/>
              <a:t>شروط بعض المذاهب</a:t>
            </a:r>
          </a:p>
          <a:p>
            <a:pPr algn="r" rtl="1"/>
            <a:r>
              <a:rPr lang="ar-EG" sz="4000" b="1" dirty="0" smtClean="0"/>
              <a:t>السنة والقرآن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98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28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الإجماع والقياس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د.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محمد عبد الرحمن سلامة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560164" y="1788283"/>
            <a:ext cx="3071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مادة </a:t>
            </a:r>
            <a:r>
              <a:rPr lang="ar-EG" b="1" dirty="0" smtClean="0">
                <a:solidFill>
                  <a:schemeClr val="bg1"/>
                </a:solidFill>
              </a:rPr>
              <a:t>أصول الفقه</a:t>
            </a:r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المحاضرة </a:t>
            </a:r>
            <a:r>
              <a:rPr lang="ar-EG" b="1" dirty="0" smtClean="0">
                <a:solidFill>
                  <a:schemeClr val="bg1"/>
                </a:solidFill>
              </a:rPr>
              <a:t>السابعة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2923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الإجماع</a:t>
            </a:r>
          </a:p>
          <a:p>
            <a:pPr algn="r" rtl="1"/>
            <a:r>
              <a:rPr lang="ar-EG" sz="4000" b="1" dirty="0" smtClean="0"/>
              <a:t>تعريفه</a:t>
            </a:r>
          </a:p>
          <a:p>
            <a:pPr algn="r" rtl="1"/>
            <a:r>
              <a:rPr lang="ar-EG" sz="4000" b="1" dirty="0" smtClean="0"/>
              <a:t>حجيته</a:t>
            </a:r>
          </a:p>
          <a:p>
            <a:pPr algn="r" rtl="1"/>
            <a:r>
              <a:rPr lang="ar-EG" sz="4000" b="1" smtClean="0"/>
              <a:t>إمكان انعقاده</a:t>
            </a:r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29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97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ar-EG" sz="4000" b="1" dirty="0" smtClean="0"/>
              <a:t>الحكم التكليفي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EG" sz="4000" b="1" dirty="0" smtClean="0"/>
              <a:t>تعريفه 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EG" sz="4000" b="1" dirty="0" smtClean="0"/>
              <a:t>أقسامه</a:t>
            </a:r>
            <a:endParaRPr lang="en-US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7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EG" sz="4000" b="1" dirty="0" smtClean="0"/>
              <a:t>أنواع الإجماع</a:t>
            </a:r>
          </a:p>
          <a:p>
            <a:pPr algn="r" rtl="1"/>
            <a:r>
              <a:rPr lang="ar-EG" sz="4000" b="1" dirty="0" smtClean="0"/>
              <a:t>الإجماع الصريح</a:t>
            </a:r>
          </a:p>
          <a:p>
            <a:pPr algn="r" rtl="1"/>
            <a:r>
              <a:rPr lang="ar-EG" sz="4000" b="1" dirty="0" smtClean="0"/>
              <a:t>الإجماع السكوتي</a:t>
            </a:r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30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608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القياس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د.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محمد عبد الرحمن سلامة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593026" y="1788283"/>
            <a:ext cx="3005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مادة </a:t>
            </a:r>
            <a:r>
              <a:rPr lang="ar-EG" b="1" dirty="0" smtClean="0">
                <a:solidFill>
                  <a:schemeClr val="bg1"/>
                </a:solidFill>
              </a:rPr>
              <a:t>أصول الفقه</a:t>
            </a:r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المحاضرة </a:t>
            </a:r>
            <a:r>
              <a:rPr lang="ar-EG" b="1" dirty="0" smtClean="0">
                <a:solidFill>
                  <a:schemeClr val="bg1"/>
                </a:solidFill>
              </a:rPr>
              <a:t>الثامنة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83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القياس</a:t>
            </a:r>
          </a:p>
          <a:p>
            <a:pPr algn="r" rtl="1"/>
            <a:r>
              <a:rPr lang="ar-EG" sz="4000" b="1" dirty="0" smtClean="0"/>
              <a:t>تعريفه</a:t>
            </a:r>
          </a:p>
          <a:p>
            <a:pPr algn="r" rtl="1"/>
            <a:r>
              <a:rPr lang="ar-EG" sz="4000" b="1" dirty="0" smtClean="0"/>
              <a:t>حجيته</a:t>
            </a:r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117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EG" sz="4000" b="1" dirty="0" smtClean="0"/>
              <a:t>القياس</a:t>
            </a:r>
          </a:p>
          <a:p>
            <a:pPr algn="r" rtl="1"/>
            <a:r>
              <a:rPr lang="ar-EG" sz="4000" b="1" dirty="0" smtClean="0"/>
              <a:t>أنواع القياس</a:t>
            </a:r>
          </a:p>
          <a:p>
            <a:pPr algn="r" rtl="1"/>
            <a:r>
              <a:rPr lang="ar-EG" sz="4000" b="1" dirty="0" smtClean="0"/>
              <a:t>أركانه</a:t>
            </a:r>
          </a:p>
          <a:p>
            <a:pPr lvl="1" algn="r" rtl="1"/>
            <a:r>
              <a:rPr lang="ar-EG" sz="3800" b="1" dirty="0" smtClean="0"/>
              <a:t>شرط الأصل</a:t>
            </a:r>
          </a:p>
          <a:p>
            <a:pPr lvl="1" algn="r" rtl="1"/>
            <a:r>
              <a:rPr lang="ar-EG" sz="3800" b="1" dirty="0" smtClean="0"/>
              <a:t>شروط حكم الأصل</a:t>
            </a:r>
          </a:p>
          <a:p>
            <a:pPr lvl="1" algn="r" rtl="1"/>
            <a:r>
              <a:rPr lang="ar-EG" sz="3800" b="1" dirty="0" smtClean="0"/>
              <a:t>شروط الفرع</a:t>
            </a:r>
          </a:p>
          <a:p>
            <a:pPr marL="411480" lvl="1" indent="0" algn="r" rtl="1">
              <a:buNone/>
            </a:pPr>
            <a:endParaRPr lang="ar-EG" sz="38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33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461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العلة</a:t>
            </a:r>
          </a:p>
          <a:p>
            <a:pPr algn="r" rtl="1"/>
            <a:r>
              <a:rPr lang="ar-EG" sz="4000" b="1" dirty="0" smtClean="0"/>
              <a:t>تعريفها</a:t>
            </a:r>
          </a:p>
          <a:p>
            <a:pPr algn="r" rtl="1"/>
            <a:r>
              <a:rPr lang="ar-EG" sz="4000" b="1" dirty="0" smtClean="0"/>
              <a:t>شروطها</a:t>
            </a:r>
          </a:p>
          <a:p>
            <a:pPr algn="r" rtl="1"/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13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الاستحسان والمصالح المرسلة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د.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محمد عبد الرحمن سلامة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560165" y="1788283"/>
            <a:ext cx="3071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مادة </a:t>
            </a:r>
            <a:r>
              <a:rPr lang="ar-EG" b="1" dirty="0" smtClean="0">
                <a:solidFill>
                  <a:schemeClr val="bg1"/>
                </a:solidFill>
              </a:rPr>
              <a:t>أصول الفقه</a:t>
            </a:r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المحاضرة </a:t>
            </a:r>
            <a:r>
              <a:rPr lang="ar-EG" b="1" dirty="0" smtClean="0">
                <a:solidFill>
                  <a:schemeClr val="bg1"/>
                </a:solidFill>
              </a:rPr>
              <a:t>التاسعة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899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الاستحسان</a:t>
            </a:r>
          </a:p>
          <a:p>
            <a:pPr algn="r" rtl="1"/>
            <a:r>
              <a:rPr lang="ar-EG" sz="4000" b="1" dirty="0" smtClean="0"/>
              <a:t>تعريفه</a:t>
            </a:r>
          </a:p>
          <a:p>
            <a:pPr algn="r" rtl="1"/>
            <a:r>
              <a:rPr lang="ar-EG" sz="4000" b="1" dirty="0" smtClean="0"/>
              <a:t>حجيته</a:t>
            </a:r>
          </a:p>
          <a:p>
            <a:pPr algn="r" rtl="1"/>
            <a:r>
              <a:rPr lang="ar-EG" sz="4000" b="1" dirty="0" smtClean="0"/>
              <a:t>أنواعه</a:t>
            </a:r>
          </a:p>
          <a:p>
            <a:pPr algn="r" rtl="1"/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697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المصالح المرسلة</a:t>
            </a:r>
          </a:p>
          <a:p>
            <a:pPr algn="r" rtl="1"/>
            <a:r>
              <a:rPr lang="ar-EG" sz="4000" b="1" dirty="0" smtClean="0"/>
              <a:t>تعريف المصلحة</a:t>
            </a:r>
          </a:p>
          <a:p>
            <a:pPr algn="r" rtl="1"/>
            <a:r>
              <a:rPr lang="ar-EG" sz="4000" b="1" dirty="0" smtClean="0"/>
              <a:t>أقسام المصلحة</a:t>
            </a:r>
          </a:p>
          <a:p>
            <a:pPr algn="r" rtl="1"/>
            <a:r>
              <a:rPr lang="ar-EG" sz="4000" b="1" dirty="0" smtClean="0"/>
              <a:t>الخلاف في حجية المصالح المرسلة</a:t>
            </a:r>
          </a:p>
          <a:p>
            <a:pPr algn="r" rtl="1"/>
            <a:r>
              <a:rPr lang="ar-EG" sz="4000" b="1" dirty="0" smtClean="0"/>
              <a:t>شروط الأخذ بها</a:t>
            </a:r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001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38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سد الذرائع والعرف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د.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محمد عبد الرحمن سلامة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550548" y="1788283"/>
            <a:ext cx="3090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مادة </a:t>
            </a:r>
            <a:r>
              <a:rPr lang="ar-EG" b="1" dirty="0" smtClean="0">
                <a:solidFill>
                  <a:schemeClr val="bg1"/>
                </a:solidFill>
              </a:rPr>
              <a:t>أصول الفقه</a:t>
            </a:r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المحاضرة </a:t>
            </a:r>
            <a:r>
              <a:rPr lang="ar-EG" b="1" dirty="0" smtClean="0">
                <a:solidFill>
                  <a:schemeClr val="bg1"/>
                </a:solidFill>
              </a:rPr>
              <a:t>العاشرة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950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سد الذرائع</a:t>
            </a:r>
          </a:p>
          <a:p>
            <a:pPr algn="r" rtl="1"/>
            <a:r>
              <a:rPr lang="ar-EG" sz="4000" b="1" dirty="0" smtClean="0"/>
              <a:t>تعريف سد الذرائع</a:t>
            </a:r>
          </a:p>
          <a:p>
            <a:pPr algn="r" rtl="1"/>
            <a:r>
              <a:rPr lang="ar-EG" sz="4000" b="1" dirty="0" smtClean="0"/>
              <a:t>أنواع الذرائع</a:t>
            </a:r>
          </a:p>
          <a:p>
            <a:pPr algn="r" rtl="1"/>
            <a:r>
              <a:rPr lang="ar-EG" sz="4000" b="1" dirty="0" smtClean="0"/>
              <a:t>الخلاف في حجية الأخذ بسد الذرائع</a:t>
            </a:r>
          </a:p>
          <a:p>
            <a:pPr algn="r" rtl="1"/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39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4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ar-EG" sz="4000" b="1" dirty="0" smtClean="0"/>
              <a:t>الواجب والمندوب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EG" sz="4000" b="1" dirty="0" smtClean="0"/>
              <a:t>تعريف الواجب 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EG" sz="4000" b="1" dirty="0" smtClean="0"/>
              <a:t>بين الواجب والفرض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EG" sz="4000" b="1" dirty="0" smtClean="0"/>
              <a:t>أقسامه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EG" sz="4000" b="1" dirty="0" smtClean="0"/>
              <a:t>تعريف المندوب</a:t>
            </a:r>
            <a:endParaRPr lang="en-US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191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العرف</a:t>
            </a:r>
          </a:p>
          <a:p>
            <a:pPr algn="r" rtl="1"/>
            <a:r>
              <a:rPr lang="ar-EG" sz="4000" b="1" dirty="0" smtClean="0"/>
              <a:t>تعريفه</a:t>
            </a:r>
          </a:p>
          <a:p>
            <a:pPr algn="r" rtl="1"/>
            <a:r>
              <a:rPr lang="ar-EG" sz="4000" b="1" dirty="0" smtClean="0"/>
              <a:t>أنواع العرف</a:t>
            </a:r>
          </a:p>
          <a:p>
            <a:pPr algn="r" rtl="1"/>
            <a:r>
              <a:rPr lang="ar-EG" sz="4000" b="1" smtClean="0"/>
              <a:t>حجيته</a:t>
            </a:r>
            <a:endParaRPr lang="ar-EG" sz="4000" b="1" dirty="0" smtClean="0"/>
          </a:p>
          <a:p>
            <a:pPr algn="r" rtl="1"/>
            <a:r>
              <a:rPr lang="ar-EG" sz="4000" b="1" dirty="0" smtClean="0"/>
              <a:t>شروط الأخذ به</a:t>
            </a:r>
          </a:p>
          <a:p>
            <a:pPr algn="r" rtl="1"/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40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096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sz="4800" dirty="0" smtClean="0"/>
              <a:t>قول الصحابي وشرع من قبلنا والاستصحاب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196862"/>
            <a:ext cx="8534400" cy="1323599"/>
          </a:xfrm>
        </p:spPr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د.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محمد عبد الرحمن سلامة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22120" y="1788283"/>
            <a:ext cx="3547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مادة </a:t>
            </a:r>
            <a:r>
              <a:rPr lang="ar-EG" b="1" dirty="0" smtClean="0">
                <a:solidFill>
                  <a:schemeClr val="bg1"/>
                </a:solidFill>
              </a:rPr>
              <a:t>أصول الفقه</a:t>
            </a:r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المحاضرة </a:t>
            </a:r>
            <a:r>
              <a:rPr lang="ar-EG" b="1" dirty="0" smtClean="0">
                <a:solidFill>
                  <a:schemeClr val="bg1"/>
                </a:solidFill>
              </a:rPr>
              <a:t>الحادية عشرة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2090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قول الصحابي</a:t>
            </a:r>
          </a:p>
          <a:p>
            <a:pPr algn="r" rtl="1"/>
            <a:r>
              <a:rPr lang="ar-EG" sz="4000" b="1" dirty="0" smtClean="0"/>
              <a:t>تعريف الصحابي، والمراد بقوله</a:t>
            </a:r>
          </a:p>
          <a:p>
            <a:pPr algn="r" rtl="1"/>
            <a:r>
              <a:rPr lang="ar-EG" sz="4000" b="1" dirty="0" smtClean="0"/>
              <a:t>الخلاف في حجية الأخذ بقول الصحابي</a:t>
            </a:r>
          </a:p>
          <a:p>
            <a:pPr algn="r" rtl="1"/>
            <a:endParaRPr lang="ar-EG" sz="4000" b="1" dirty="0" smtClean="0"/>
          </a:p>
          <a:p>
            <a:pPr algn="r" rtl="1"/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992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شرع من قبلنا</a:t>
            </a:r>
          </a:p>
          <a:p>
            <a:pPr algn="r" rtl="1"/>
            <a:r>
              <a:rPr lang="ar-EG" sz="4000" b="1" dirty="0" smtClean="0"/>
              <a:t>تعريف المراد به</a:t>
            </a:r>
          </a:p>
          <a:p>
            <a:pPr algn="r" rtl="1"/>
            <a:r>
              <a:rPr lang="ar-EG" sz="4000" b="1" dirty="0" smtClean="0"/>
              <a:t>الخلاف في حجية الأخذ بشرع من قبلنا</a:t>
            </a:r>
          </a:p>
          <a:p>
            <a:pPr algn="r" rtl="1"/>
            <a:endParaRPr lang="ar-EG" sz="4000" b="1" dirty="0" smtClean="0"/>
          </a:p>
          <a:p>
            <a:pPr algn="r" rtl="1"/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43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992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الاستصحاب</a:t>
            </a:r>
          </a:p>
          <a:p>
            <a:pPr algn="r" rtl="1"/>
            <a:r>
              <a:rPr lang="ar-EG" sz="4000" b="1" dirty="0" smtClean="0"/>
              <a:t>تعريفه</a:t>
            </a:r>
          </a:p>
          <a:p>
            <a:pPr algn="r" rtl="1"/>
            <a:r>
              <a:rPr lang="ar-EG" sz="4000" b="1" dirty="0" smtClean="0"/>
              <a:t>حجيته</a:t>
            </a:r>
          </a:p>
          <a:p>
            <a:pPr algn="r" rtl="1"/>
            <a:r>
              <a:rPr lang="ar-EG" sz="4000" b="1" dirty="0" smtClean="0"/>
              <a:t>أنواعه</a:t>
            </a:r>
          </a:p>
          <a:p>
            <a:pPr algn="r" rtl="1"/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992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sz="4800" dirty="0" smtClean="0"/>
              <a:t>طرق استنباط الأحكام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196862"/>
            <a:ext cx="8534400" cy="1323599"/>
          </a:xfrm>
        </p:spPr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د.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محمد عبد الرحمن سلامة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30138" y="1788283"/>
            <a:ext cx="3531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مادة </a:t>
            </a:r>
            <a:r>
              <a:rPr lang="ar-EG" b="1" dirty="0" smtClean="0">
                <a:solidFill>
                  <a:schemeClr val="bg1"/>
                </a:solidFill>
              </a:rPr>
              <a:t>أصول الفقه</a:t>
            </a:r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المحاضرة 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الثانية عشرة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663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987" y="2110154"/>
            <a:ext cx="10341683" cy="401600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ar-EG" sz="4000" b="1" dirty="0" smtClean="0"/>
              <a:t>علاقة اللفظ بالمعنى</a:t>
            </a:r>
          </a:p>
          <a:p>
            <a:pPr algn="r" rtl="1"/>
            <a:r>
              <a:rPr lang="ar-EG" sz="3600" b="1" dirty="0" smtClean="0"/>
              <a:t>باعتبار الوضع: خاص، وعام، ومشترك</a:t>
            </a:r>
          </a:p>
          <a:p>
            <a:pPr algn="r" rtl="1"/>
            <a:r>
              <a:rPr lang="ar-EG" sz="3600" b="1" dirty="0" smtClean="0"/>
              <a:t>باعتبار الاستعمال: حقيقة ومجاز، وصريح وكناية</a:t>
            </a:r>
          </a:p>
          <a:p>
            <a:pPr algn="r" rtl="1"/>
            <a:r>
              <a:rPr lang="ar-EG" sz="3600" b="1" dirty="0" smtClean="0"/>
              <a:t>باعتبار وضوح الدلالة وخفائها: ظاهر، ونص، ومفسر، ومحكم، وخفي، ومجمل، ومشكل، ومتشابه</a:t>
            </a:r>
          </a:p>
          <a:p>
            <a:pPr algn="r" rtl="1"/>
            <a:r>
              <a:rPr lang="ar-EG" sz="3600" b="1" dirty="0" smtClean="0"/>
              <a:t>باعتبار كيفية الدلالة: بطريق العبارة، أو الإشارة أو الدلالة أو الاقتضاء.</a:t>
            </a:r>
          </a:p>
          <a:p>
            <a:pPr algn="r" rtl="1"/>
            <a:endParaRPr lang="ar-EG" sz="4000" b="1" dirty="0" smtClean="0"/>
          </a:p>
          <a:p>
            <a:pPr algn="r" rtl="1"/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53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اللفظ باعتبار وضعه للمعنى</a:t>
            </a:r>
          </a:p>
          <a:p>
            <a:pPr algn="r" rtl="1"/>
            <a:r>
              <a:rPr lang="ar-EG" sz="4000" b="1" dirty="0" smtClean="0"/>
              <a:t>الخاص: تعريفه</a:t>
            </a:r>
          </a:p>
          <a:p>
            <a:pPr algn="r" rtl="1"/>
            <a:r>
              <a:rPr lang="ar-EG" sz="4000" b="1" dirty="0" smtClean="0"/>
              <a:t>حكم الخاص</a:t>
            </a:r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4899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العام</a:t>
            </a:r>
          </a:p>
          <a:p>
            <a:pPr algn="r" rtl="1"/>
            <a:r>
              <a:rPr lang="ar-EG" sz="4000" b="1" dirty="0" smtClean="0"/>
              <a:t>تعريفه</a:t>
            </a:r>
          </a:p>
          <a:p>
            <a:pPr algn="r" rtl="1"/>
            <a:r>
              <a:rPr lang="ar-EG" sz="4000" b="1" dirty="0" smtClean="0"/>
              <a:t>أشهر صيغه</a:t>
            </a:r>
          </a:p>
          <a:p>
            <a:pPr algn="r" rtl="1"/>
            <a:r>
              <a:rPr lang="ar-EG" sz="4000" b="1" dirty="0" smtClean="0"/>
              <a:t>تخصيص العام</a:t>
            </a:r>
          </a:p>
          <a:p>
            <a:pPr algn="r" rtl="1"/>
            <a:r>
              <a:rPr lang="ar-EG" sz="4000" b="1" dirty="0" smtClean="0"/>
              <a:t>أدلة التخصيص نوعان: متصل ومنفصل</a:t>
            </a:r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48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92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EG" sz="4000" b="1" dirty="0" smtClean="0"/>
              <a:t> (تابع العام) أنواع المخصص المنفصل</a:t>
            </a:r>
          </a:p>
          <a:p>
            <a:pPr algn="r" rtl="1"/>
            <a:r>
              <a:rPr lang="ar-EG" sz="4000" b="1" dirty="0" smtClean="0"/>
              <a:t>الكلام المستقل</a:t>
            </a:r>
          </a:p>
          <a:p>
            <a:pPr algn="r" rtl="1"/>
            <a:r>
              <a:rPr lang="ar-EG" sz="4000" b="1" dirty="0" smtClean="0"/>
              <a:t>العقل</a:t>
            </a:r>
          </a:p>
          <a:p>
            <a:pPr algn="r" rtl="1"/>
            <a:r>
              <a:rPr lang="ar-EG" sz="4000" b="1" dirty="0" smtClean="0"/>
              <a:t>العرف</a:t>
            </a:r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49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92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ar-EG" sz="4000" b="1" dirty="0" smtClean="0"/>
              <a:t>الحرام والمكروه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EG" sz="4000" b="1" dirty="0" smtClean="0"/>
              <a:t>تعريف الحرام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EG" sz="4000" b="1" dirty="0" smtClean="0"/>
              <a:t>أقسامه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EG" sz="4000" b="1" dirty="0" smtClean="0"/>
              <a:t>تعريف المكروه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EG" sz="4000" b="1" dirty="0" smtClean="0"/>
              <a:t>المكروه عند الأحناف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997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EG" sz="4000" b="1" dirty="0" smtClean="0"/>
              <a:t> (تابع العام) أنواع المخصص المتصل</a:t>
            </a:r>
          </a:p>
          <a:p>
            <a:pPr algn="r" rtl="1"/>
            <a:r>
              <a:rPr lang="ar-EG" sz="4000" b="1" dirty="0" smtClean="0"/>
              <a:t>الاستثناء</a:t>
            </a:r>
          </a:p>
          <a:p>
            <a:pPr algn="r" rtl="1"/>
            <a:r>
              <a:rPr lang="ar-EG" sz="4000" b="1" dirty="0" smtClean="0"/>
              <a:t>الصفة</a:t>
            </a:r>
          </a:p>
          <a:p>
            <a:pPr algn="r" rtl="1"/>
            <a:r>
              <a:rPr lang="ar-EG" sz="4000" b="1" dirty="0" smtClean="0"/>
              <a:t>الشرط</a:t>
            </a:r>
          </a:p>
          <a:p>
            <a:pPr algn="r" rtl="1"/>
            <a:r>
              <a:rPr lang="ar-EG" sz="4000" b="1" dirty="0" smtClean="0"/>
              <a:t>الغاية</a:t>
            </a:r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50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456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المشترك</a:t>
            </a:r>
          </a:p>
          <a:p>
            <a:pPr algn="r" rtl="1"/>
            <a:r>
              <a:rPr lang="ar-EG" sz="4000" b="1" dirty="0" smtClean="0"/>
              <a:t>تعريفه</a:t>
            </a:r>
          </a:p>
          <a:p>
            <a:pPr algn="r" rtl="1"/>
            <a:r>
              <a:rPr lang="ar-EG" sz="4000" b="1" dirty="0" smtClean="0"/>
              <a:t>حكمه</a:t>
            </a:r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158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المطلق والمقيد</a:t>
            </a:r>
          </a:p>
          <a:p>
            <a:pPr algn="r" rtl="1"/>
            <a:r>
              <a:rPr lang="ar-EG" sz="4000" b="1" dirty="0" smtClean="0"/>
              <a:t>تعريفه كل منهما</a:t>
            </a:r>
          </a:p>
          <a:p>
            <a:pPr algn="r" rtl="1"/>
            <a:r>
              <a:rPr lang="ar-EG" sz="4000" b="1" dirty="0" smtClean="0"/>
              <a:t>حكم كل منهما</a:t>
            </a:r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662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الأمر والنهي</a:t>
            </a:r>
          </a:p>
          <a:p>
            <a:pPr algn="r" rtl="1"/>
            <a:r>
              <a:rPr lang="ar-EG" sz="4000" b="1" dirty="0" smtClean="0"/>
              <a:t>الأمر: تعريفه، دلالته، الأمر بعد النهي</a:t>
            </a:r>
          </a:p>
          <a:p>
            <a:pPr algn="r" rtl="1"/>
            <a:r>
              <a:rPr lang="ar-EG" sz="4000" b="1" dirty="0" smtClean="0"/>
              <a:t>النهي: تعريفه، دلالته، اقتضاء النهي الفساد</a:t>
            </a:r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53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931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sz="4800" dirty="0" smtClean="0"/>
              <a:t>(تابع) طرق استنباط الأحكام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196862"/>
            <a:ext cx="8534400" cy="1323599"/>
          </a:xfrm>
        </p:spPr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د.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محمد عبد الرحمن سلامة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34147" y="1788283"/>
            <a:ext cx="3523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مادة </a:t>
            </a:r>
            <a:r>
              <a:rPr lang="ar-EG" b="1" dirty="0" smtClean="0">
                <a:solidFill>
                  <a:schemeClr val="bg1"/>
                </a:solidFill>
              </a:rPr>
              <a:t>أصول الفقه</a:t>
            </a:r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المحاضرة 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الثالثة عشرة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7928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987" y="2110154"/>
            <a:ext cx="10341683" cy="40160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علاقة اللفظ بالمعنى </a:t>
            </a:r>
          </a:p>
          <a:p>
            <a:pPr marL="0" indent="0" algn="ctr">
              <a:buNone/>
            </a:pPr>
            <a:r>
              <a:rPr lang="ar-EG" sz="3600" b="1" dirty="0" smtClean="0"/>
              <a:t>باعتبار الاستعمال</a:t>
            </a:r>
          </a:p>
          <a:p>
            <a:pPr algn="r" rtl="1"/>
            <a:r>
              <a:rPr lang="ar-EG" sz="3600" b="1" dirty="0" smtClean="0"/>
              <a:t> تعريف الحقيقة، وأقسامها، وحكمها</a:t>
            </a:r>
          </a:p>
          <a:p>
            <a:pPr algn="r" rtl="1"/>
            <a:r>
              <a:rPr lang="ar-EG" sz="3600" b="1" dirty="0" smtClean="0"/>
              <a:t>تعريف المجاز، وبعض أنوع العلاقات، وحكمه</a:t>
            </a:r>
          </a:p>
          <a:p>
            <a:pPr algn="r" rtl="1"/>
            <a:r>
              <a:rPr lang="ar-EG" sz="3600" b="1" dirty="0" smtClean="0"/>
              <a:t>تعريف الصريح، وحكمه</a:t>
            </a:r>
          </a:p>
          <a:p>
            <a:pPr algn="r" rtl="1"/>
            <a:r>
              <a:rPr lang="ar-EG" sz="3600" b="1" dirty="0" smtClean="0"/>
              <a:t>تعريف الكناية، وحكمها</a:t>
            </a:r>
          </a:p>
          <a:p>
            <a:pPr algn="r" rtl="1"/>
            <a:endParaRPr lang="ar-EG" sz="4000" b="1" dirty="0" smtClean="0"/>
          </a:p>
          <a:p>
            <a:pPr algn="r" rtl="1"/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666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987" y="2110154"/>
            <a:ext cx="10341683" cy="401600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EG" sz="4000" b="1" dirty="0" smtClean="0"/>
              <a:t>علاقة اللفظ بالمعنى </a:t>
            </a:r>
          </a:p>
          <a:p>
            <a:pPr marL="0" indent="0" algn="ctr">
              <a:buNone/>
            </a:pPr>
            <a:r>
              <a:rPr lang="ar-EG" sz="3600" b="1" dirty="0"/>
              <a:t>باعتبار وضوح </a:t>
            </a:r>
            <a:r>
              <a:rPr lang="ar-EG" sz="3600" b="1" dirty="0" smtClean="0"/>
              <a:t>الدلالة</a:t>
            </a:r>
          </a:p>
          <a:p>
            <a:pPr algn="r" rtl="1"/>
            <a:r>
              <a:rPr lang="ar-EG" sz="4000" b="1" dirty="0" smtClean="0"/>
              <a:t>تعريف الظاهر، وحكمه</a:t>
            </a:r>
          </a:p>
          <a:p>
            <a:pPr algn="r" rtl="1"/>
            <a:r>
              <a:rPr lang="ar-EG" sz="4000" b="1" dirty="0" smtClean="0"/>
              <a:t>تعريف النص، وحكمه</a:t>
            </a:r>
          </a:p>
          <a:p>
            <a:pPr algn="r" rtl="1"/>
            <a:r>
              <a:rPr lang="ar-EG" sz="4000" b="1" dirty="0" smtClean="0"/>
              <a:t>تعريف التأويل، وشروطه</a:t>
            </a:r>
          </a:p>
          <a:p>
            <a:pPr algn="r" rtl="1"/>
            <a:r>
              <a:rPr lang="ar-EG" sz="4000" b="1" dirty="0" smtClean="0"/>
              <a:t>تعريف المفسر، وحكمه</a:t>
            </a:r>
          </a:p>
          <a:p>
            <a:pPr algn="r" rtl="1"/>
            <a:r>
              <a:rPr lang="ar-EG" sz="4000" b="1" dirty="0" smtClean="0"/>
              <a:t>تعريف المحكم، وحكمه</a:t>
            </a:r>
          </a:p>
          <a:p>
            <a:pPr algn="r" rtl="1"/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478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987" y="2110154"/>
            <a:ext cx="10341683" cy="40160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EG" sz="4000" b="1" dirty="0" smtClean="0"/>
              <a:t>علاقة اللفظ بالمعنى </a:t>
            </a:r>
          </a:p>
          <a:p>
            <a:pPr marL="0" indent="0" algn="ctr">
              <a:buNone/>
            </a:pPr>
            <a:r>
              <a:rPr lang="ar-EG" sz="3600" b="1" dirty="0"/>
              <a:t>باعتبار </a:t>
            </a:r>
            <a:r>
              <a:rPr lang="ar-EG" sz="3600" b="1" dirty="0" smtClean="0"/>
              <a:t>خفاء الدلالة</a:t>
            </a:r>
          </a:p>
          <a:p>
            <a:pPr algn="r" rtl="1"/>
            <a:r>
              <a:rPr lang="ar-EG" sz="4000" b="1" dirty="0" smtClean="0"/>
              <a:t>تعريف الخفي، وحكمه</a:t>
            </a:r>
          </a:p>
          <a:p>
            <a:pPr algn="r" rtl="1"/>
            <a:r>
              <a:rPr lang="ar-EG" sz="4000" b="1" dirty="0" smtClean="0"/>
              <a:t>تعريف المشكل، وحكمه</a:t>
            </a:r>
          </a:p>
          <a:p>
            <a:pPr algn="r" rtl="1"/>
            <a:r>
              <a:rPr lang="ar-EG" sz="4000" b="1" dirty="0" smtClean="0"/>
              <a:t>تعريف المجمل، وشروطه</a:t>
            </a:r>
          </a:p>
          <a:p>
            <a:pPr algn="r" rtl="1"/>
            <a:r>
              <a:rPr lang="ar-EG" sz="4000" b="1" dirty="0" smtClean="0"/>
              <a:t>تعريف المتشابه، وحكمه</a:t>
            </a:r>
          </a:p>
          <a:p>
            <a:pPr algn="r" rtl="1"/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527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987" y="2110154"/>
            <a:ext cx="10341683" cy="40160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EG" sz="4000" b="1" dirty="0" smtClean="0"/>
              <a:t>علاقة اللفظ بالمعنى </a:t>
            </a:r>
          </a:p>
          <a:p>
            <a:pPr marL="0" indent="0" algn="ctr">
              <a:buNone/>
            </a:pPr>
            <a:r>
              <a:rPr lang="ar-EG" sz="3600" b="1" dirty="0" smtClean="0"/>
              <a:t>باعتبار كيفية دلالة اللفظ على المعنى</a:t>
            </a:r>
          </a:p>
          <a:p>
            <a:pPr algn="r" rtl="1"/>
            <a:r>
              <a:rPr lang="ar-EG" sz="3600" b="1" dirty="0" smtClean="0"/>
              <a:t>عبارة النص</a:t>
            </a:r>
          </a:p>
          <a:p>
            <a:pPr algn="r" rtl="1"/>
            <a:r>
              <a:rPr lang="ar-EG" sz="3600" b="1" dirty="0" smtClean="0"/>
              <a:t>إشارة النص</a:t>
            </a:r>
          </a:p>
          <a:p>
            <a:pPr algn="r" rtl="1"/>
            <a:r>
              <a:rPr lang="ar-EG" sz="3600" b="1" dirty="0" smtClean="0"/>
              <a:t>دلالة النص</a:t>
            </a:r>
          </a:p>
          <a:p>
            <a:pPr algn="r" rtl="1"/>
            <a:r>
              <a:rPr lang="ar-EG" sz="3600" b="1" dirty="0" smtClean="0"/>
              <a:t>اقتضاء النص</a:t>
            </a:r>
          </a:p>
          <a:p>
            <a:pPr algn="r" rtl="1"/>
            <a:r>
              <a:rPr lang="ar-EG" sz="3600" b="1" dirty="0" smtClean="0"/>
              <a:t>مفهوم المخالفة </a:t>
            </a:r>
          </a:p>
          <a:p>
            <a:pPr algn="r" rtl="1"/>
            <a:endParaRPr lang="ar-EG" sz="4000" b="1" dirty="0" smtClean="0"/>
          </a:p>
          <a:p>
            <a:pPr algn="r" rtl="1"/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58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067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59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sz="4800" dirty="0" smtClean="0"/>
              <a:t>الاجتهاد وتعارض الأدلة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196862"/>
            <a:ext cx="8534400" cy="1323599"/>
          </a:xfrm>
        </p:spPr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د.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محمد عبد الرحمن سلامة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03692" y="1788283"/>
            <a:ext cx="3584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مادة </a:t>
            </a:r>
            <a:r>
              <a:rPr lang="ar-EG" b="1" dirty="0" smtClean="0">
                <a:solidFill>
                  <a:schemeClr val="bg1"/>
                </a:solidFill>
              </a:rPr>
              <a:t>أصول الفقه</a:t>
            </a:r>
            <a:r>
              <a:rPr lang="ar-SA" b="1" dirty="0" smtClean="0">
                <a:solidFill>
                  <a:schemeClr val="bg1"/>
                </a:solidFill>
              </a:rPr>
              <a:t>– </a:t>
            </a:r>
            <a:r>
              <a:rPr lang="ar-SA" b="1" dirty="0">
                <a:solidFill>
                  <a:schemeClr val="bg1"/>
                </a:solidFill>
              </a:rPr>
              <a:t>المحاضرة 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الرابعة </a:t>
            </a:r>
            <a:r>
              <a:rPr lang="ar-EG" b="1" dirty="0" smtClean="0">
                <a:solidFill>
                  <a:schemeClr val="bg1"/>
                </a:solidFill>
              </a:rPr>
              <a:t>عشرة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5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ar-EG" sz="4000" b="1" dirty="0" smtClean="0"/>
              <a:t>المباح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EG" sz="4000" b="1" dirty="0" smtClean="0"/>
              <a:t>تعريف المباح </a:t>
            </a:r>
          </a:p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endParaRPr lang="ar-EG" sz="4000" b="1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02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987" y="2110154"/>
            <a:ext cx="10341683" cy="40160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EG" sz="4000" b="1" dirty="0" smtClean="0"/>
              <a:t> الاجتهاد</a:t>
            </a:r>
            <a:endParaRPr lang="ar-EG" sz="3600" b="1" dirty="0" smtClean="0"/>
          </a:p>
          <a:p>
            <a:pPr algn="r" rtl="1"/>
            <a:r>
              <a:rPr lang="ar-EG" sz="4000" b="1" dirty="0" smtClean="0"/>
              <a:t>تعريفه</a:t>
            </a:r>
          </a:p>
          <a:p>
            <a:pPr algn="r" rtl="1"/>
            <a:r>
              <a:rPr lang="ar-EG" sz="4000" b="1" dirty="0" smtClean="0"/>
              <a:t>شروط المجتهد</a:t>
            </a:r>
          </a:p>
          <a:p>
            <a:pPr algn="r" rtl="1"/>
            <a:r>
              <a:rPr lang="ar-EG" sz="4000" b="1" dirty="0" smtClean="0"/>
              <a:t>مجال الاجتهاد</a:t>
            </a:r>
          </a:p>
          <a:p>
            <a:pPr algn="r" rtl="1"/>
            <a:r>
              <a:rPr lang="ar-EG" sz="4000" b="1" dirty="0" smtClean="0"/>
              <a:t>حكم الاجتهاد</a:t>
            </a:r>
          </a:p>
          <a:p>
            <a:pPr algn="r" rtl="1"/>
            <a:r>
              <a:rPr lang="ar-EG" sz="4000" b="1" dirty="0" smtClean="0"/>
              <a:t>تغير الاجتهاد</a:t>
            </a:r>
            <a:endParaRPr lang="ar-EG" sz="4000" b="1" dirty="0" smtClean="0"/>
          </a:p>
          <a:p>
            <a:pPr algn="r" rtl="1"/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60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863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987" y="2110154"/>
            <a:ext cx="10341683" cy="40160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تعارض الأدلة</a:t>
            </a:r>
            <a:endParaRPr lang="ar-EG" sz="3600" b="1" dirty="0" smtClean="0"/>
          </a:p>
          <a:p>
            <a:pPr algn="r" rtl="1"/>
            <a:r>
              <a:rPr lang="ar-EG" sz="4000" b="1" dirty="0" smtClean="0"/>
              <a:t>النسخ: تعريفه، وقوعه في الشريعة</a:t>
            </a:r>
          </a:p>
          <a:p>
            <a:pPr algn="r" rtl="1"/>
            <a:r>
              <a:rPr lang="ar-EG" sz="4000" b="1" dirty="0" smtClean="0"/>
              <a:t>الجمع والترجيح</a:t>
            </a:r>
            <a:endParaRPr lang="ar-EG" sz="4000" b="1" dirty="0" smtClean="0"/>
          </a:p>
          <a:p>
            <a:pPr algn="r" rtl="1"/>
            <a:endParaRPr lang="ar-EG" sz="4000" b="1" dirty="0" smtClean="0"/>
          </a:p>
          <a:p>
            <a:pPr algn="r" rtl="1"/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330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987" y="2110154"/>
            <a:ext cx="10341683" cy="40160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b="1" dirty="0" smtClean="0"/>
              <a:t>التقليد</a:t>
            </a:r>
            <a:endParaRPr lang="ar-EG" sz="3600" b="1" dirty="0" smtClean="0"/>
          </a:p>
          <a:p>
            <a:pPr algn="r" rtl="1"/>
            <a:r>
              <a:rPr lang="ar-EG" sz="4000" b="1" dirty="0" smtClean="0"/>
              <a:t>تعريف التقليد</a:t>
            </a:r>
          </a:p>
          <a:p>
            <a:pPr algn="r" rtl="1"/>
            <a:r>
              <a:rPr lang="ar-EG" sz="4000" b="1" dirty="0" smtClean="0"/>
              <a:t>حكم التقليد</a:t>
            </a:r>
            <a:endParaRPr lang="ar-EG" sz="4000" b="1" dirty="0" smtClean="0"/>
          </a:p>
          <a:p>
            <a:pPr algn="r" rtl="1"/>
            <a:endParaRPr lang="ar-EG" sz="4000" b="1" dirty="0" smtClean="0"/>
          </a:p>
          <a:p>
            <a:pPr algn="r" rtl="1"/>
            <a:endParaRPr lang="ar-EG" sz="4000" b="1" dirty="0" smtClean="0"/>
          </a:p>
          <a:p>
            <a:pPr marL="0" indent="0" algn="r" rtl="1">
              <a:buNone/>
            </a:pPr>
            <a:endParaRPr lang="ar-EG" sz="4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7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>
                <a:solidFill>
                  <a:srgbClr val="ECE9C6"/>
                </a:solidFill>
              </a:rPr>
              <a:pPr/>
              <a:t>2023-06-20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>
                <a:solidFill>
                  <a:srgbClr val="ECE9C6"/>
                </a:solidFill>
              </a:rPr>
              <a:pPr/>
              <a:t>7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الحكم الوضعي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د.</a:t>
            </a:r>
            <a:r>
              <a:rPr lang="ar-EG" b="1" dirty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محمد عبد الرحمن سلامة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617872" y="1788283"/>
            <a:ext cx="295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prstClr val="black"/>
                </a:solidFill>
              </a:rPr>
              <a:t>– </a:t>
            </a:r>
            <a:r>
              <a:rPr lang="ar-SA" b="1" dirty="0">
                <a:solidFill>
                  <a:prstClr val="black"/>
                </a:solidFill>
              </a:rPr>
              <a:t>مادة </a:t>
            </a:r>
            <a:r>
              <a:rPr lang="ar-EG" b="1" dirty="0" smtClean="0">
                <a:solidFill>
                  <a:prstClr val="black"/>
                </a:solidFill>
              </a:rPr>
              <a:t>أصول الفقه</a:t>
            </a:r>
            <a:r>
              <a:rPr lang="ar-SA" b="1" dirty="0" smtClean="0">
                <a:solidFill>
                  <a:prstClr val="black"/>
                </a:solidFill>
              </a:rPr>
              <a:t>– </a:t>
            </a:r>
            <a:r>
              <a:rPr lang="ar-SA" b="1" dirty="0">
                <a:solidFill>
                  <a:prstClr val="black"/>
                </a:solidFill>
              </a:rPr>
              <a:t>المحاضرة </a:t>
            </a:r>
            <a:r>
              <a:rPr lang="ar-EG" b="1" dirty="0" smtClean="0">
                <a:solidFill>
                  <a:prstClr val="black"/>
                </a:solidFill>
              </a:rPr>
              <a:t>الثالثة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58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EG" sz="4000" b="1" dirty="0" smtClean="0"/>
              <a:t>تعريف الحكم الوضعي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EG" sz="4000" b="1" dirty="0" smtClean="0"/>
              <a:t>أقسام الحكم الوضعي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18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 rtl="1">
              <a:lnSpc>
                <a:spcPct val="150000"/>
              </a:lnSpc>
              <a:spcBef>
                <a:spcPts val="1000"/>
              </a:spcBef>
            </a:pPr>
            <a:r>
              <a:rPr lang="ar-EG" sz="4000" b="1" dirty="0" smtClean="0"/>
              <a:t>السبب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EG" sz="4000" b="1" dirty="0" smtClean="0"/>
              <a:t>تعريف السبب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EG" sz="4000" b="1" dirty="0" smtClean="0"/>
              <a:t>أقسام السبب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EG" sz="4000" b="1" dirty="0" smtClean="0"/>
              <a:t>الأسباب والمسببات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2023-06-20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62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499</TotalTime>
  <Words>982</Words>
  <Application>Microsoft Office PowerPoint</Application>
  <PresentationFormat>Custom</PresentationFormat>
  <Paragraphs>415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Hardcover</vt:lpstr>
      <vt:lpstr>1_Hardcover</vt:lpstr>
      <vt:lpstr>الحكم الشرعي</vt:lpstr>
      <vt:lpstr>النقاط الرئيسة</vt:lpstr>
      <vt:lpstr>النقاط الرئيسة</vt:lpstr>
      <vt:lpstr>النقاط الرئيسة</vt:lpstr>
      <vt:lpstr>النقاط الرئيسة</vt:lpstr>
      <vt:lpstr>النقاط الرئيسة</vt:lpstr>
      <vt:lpstr>الحكم الوضعي</vt:lpstr>
      <vt:lpstr>النقاط الرئيسة</vt:lpstr>
      <vt:lpstr>النقاط الرئيسة</vt:lpstr>
      <vt:lpstr>النقاط الرئيسة</vt:lpstr>
      <vt:lpstr>النقاط الرئيسة</vt:lpstr>
      <vt:lpstr>النقاط الرئيسة</vt:lpstr>
      <vt:lpstr>النقاط الرئيسة</vt:lpstr>
      <vt:lpstr>الحاكم والمحكوم فيه والمحكوم عليه</vt:lpstr>
      <vt:lpstr>النقاط الرئيسة</vt:lpstr>
      <vt:lpstr>النقاط الرئيسة</vt:lpstr>
      <vt:lpstr>النقاط الرئيسة</vt:lpstr>
      <vt:lpstr>النقاط الرئيسة</vt:lpstr>
      <vt:lpstr>أدلة الأحكام</vt:lpstr>
      <vt:lpstr>النقاط الرئيسة</vt:lpstr>
      <vt:lpstr>النقاط الرئيسة</vt:lpstr>
      <vt:lpstr>النقاط الرئيسة</vt:lpstr>
      <vt:lpstr>النقاط الرئيسة</vt:lpstr>
      <vt:lpstr>السنة</vt:lpstr>
      <vt:lpstr>النقاط الرئيسة</vt:lpstr>
      <vt:lpstr>النقاط الرئيسة</vt:lpstr>
      <vt:lpstr>النقاط الرئيسة</vt:lpstr>
      <vt:lpstr>الإجماع والقياس</vt:lpstr>
      <vt:lpstr>النقاط الرئيسة</vt:lpstr>
      <vt:lpstr>النقاط الرئيسة</vt:lpstr>
      <vt:lpstr>القياس</vt:lpstr>
      <vt:lpstr>النقاط الرئيسة</vt:lpstr>
      <vt:lpstr>النقاط الرئيسة</vt:lpstr>
      <vt:lpstr>النقاط الرئيسة</vt:lpstr>
      <vt:lpstr>الاستحسان والمصالح المرسلة</vt:lpstr>
      <vt:lpstr>النقاط الرئيسة</vt:lpstr>
      <vt:lpstr>النقاط الرئيسة</vt:lpstr>
      <vt:lpstr>سد الذرائع والعرف</vt:lpstr>
      <vt:lpstr>النقاط الرئيسة</vt:lpstr>
      <vt:lpstr>النقاط الرئيسة</vt:lpstr>
      <vt:lpstr>قول الصحابي وشرع من قبلنا والاستصحاب</vt:lpstr>
      <vt:lpstr>النقاط الرئيسة</vt:lpstr>
      <vt:lpstr>النقاط الرئيسة</vt:lpstr>
      <vt:lpstr>النقاط الرئيسة</vt:lpstr>
      <vt:lpstr>طرق استنباط الأحكام</vt:lpstr>
      <vt:lpstr>النقاط الرئيسة</vt:lpstr>
      <vt:lpstr>النقاط الرئيسة</vt:lpstr>
      <vt:lpstr>النقاط الرئيسة</vt:lpstr>
      <vt:lpstr>النقاط الرئيسة</vt:lpstr>
      <vt:lpstr>النقاط الرئيسة</vt:lpstr>
      <vt:lpstr>النقاط الرئيسة</vt:lpstr>
      <vt:lpstr>النقاط الرئيسة</vt:lpstr>
      <vt:lpstr>النقاط الرئيسة</vt:lpstr>
      <vt:lpstr>(تابع) طرق استنباط الأحكام</vt:lpstr>
      <vt:lpstr>النقاط الرئيسة</vt:lpstr>
      <vt:lpstr>النقاط الرئيسة</vt:lpstr>
      <vt:lpstr>النقاط الرئيسة</vt:lpstr>
      <vt:lpstr>النقاط الرئيسة</vt:lpstr>
      <vt:lpstr>الاجتهاد وتعارض الأدلة</vt:lpstr>
      <vt:lpstr>النقاط الرئيسة</vt:lpstr>
      <vt:lpstr>النقاط الرئيسة</vt:lpstr>
      <vt:lpstr>النقاط الرئيسة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Dr.Moh-Salama</cp:lastModifiedBy>
  <cp:revision>43</cp:revision>
  <dcterms:created xsi:type="dcterms:W3CDTF">2020-09-13T17:12:40Z</dcterms:created>
  <dcterms:modified xsi:type="dcterms:W3CDTF">2023-06-20T17:48:34Z</dcterms:modified>
</cp:coreProperties>
</file>